
<file path=[Content_Types].xml><?xml version="1.0" encoding="utf-8"?>
<Types xmlns="http://schemas.openxmlformats.org/package/2006/content-types">
  <Default Extension="bin" ContentType="application/vnd.openxmlformats-officedocument.oleObject"/>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gif" ContentType="image/gif"/>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ags/tag1.xml" ContentType="application/vnd.openxmlformats-officedocument.presentationml.tags+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3.xml" ContentType="application/vnd.openxmlformats-officedocument.theme+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4.xml" ContentType="application/vnd.openxmlformats-officedocument.theme+xml"/>
  <Override PartName="/ppt/tags/tag3.xml" ContentType="application/vnd.openxmlformats-officedocument.presentationml.tags+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5.xml" ContentType="application/vnd.openxmlformats-officedocument.theme+xml"/>
  <Override PartName="/ppt/tags/tag4.xml" ContentType="application/vnd.openxmlformats-officedocument.presentationml.tags+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6.xml" ContentType="application/vnd.openxmlformats-officedocument.them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7.xml" ContentType="application/vnd.openxmlformats-officedocument.them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8.xml" ContentType="application/vnd.openxmlformats-officedocument.theme+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tags/tag14.xml" ContentType="application/vnd.openxmlformats-officedocument.presentationml.tags+xml"/>
  <Override PartName="/ppt/tags/tag15.xml" ContentType="application/vnd.openxmlformats-officedocument.presentationml.tags+xml"/>
  <Override PartName="/ppt/notesSlides/notesSlide2.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18.xml" ContentType="application/vnd.openxmlformats-officedocument.presentationml.tags+xml"/>
  <Override PartName="/ppt/tags/tag19.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20.xml" ContentType="application/vnd.openxmlformats-officedocument.presentationml.tags+xml"/>
  <Override PartName="/ppt/tags/tag21.xml" ContentType="application/vnd.openxmlformats-officedocument.presentationml.tags+xml"/>
  <Override PartName="/ppt/notesSlides/notesSlide11.xml" ContentType="application/vnd.openxmlformats-officedocument.presentationml.notesSlide+xml"/>
  <Override PartName="/ppt/tags/tag22.xml" ContentType="application/vnd.openxmlformats-officedocument.presentationml.tags+xml"/>
  <Override PartName="/ppt/tags/tag23.xml" ContentType="application/vnd.openxmlformats-officedocument.presentationml.tags+xml"/>
  <Override PartName="/ppt/notesSlides/notesSlide12.xml" ContentType="application/vnd.openxmlformats-officedocument.presentationml.notesSlide+xml"/>
  <Override PartName="/ppt/tags/tag24.xml" ContentType="application/vnd.openxmlformats-officedocument.presentationml.tags+xml"/>
  <Override PartName="/ppt/tags/tag25.xml" ContentType="application/vnd.openxmlformats-officedocument.presentationml.tags+xml"/>
  <Override PartName="/ppt/notesSlides/notesSlide13.xml" ContentType="application/vnd.openxmlformats-officedocument.presentationml.notesSlide+xml"/>
  <Override PartName="/ppt/tags/tag26.xml" ContentType="application/vnd.openxmlformats-officedocument.presentationml.tags+xml"/>
  <Override PartName="/ppt/tags/tag27.xml" ContentType="application/vnd.openxmlformats-officedocument.presentationml.tags+xml"/>
  <Override PartName="/ppt/notesSlides/notesSlide14.xml" ContentType="application/vnd.openxmlformats-officedocument.presentationml.notesSlide+xml"/>
  <Override PartName="/ppt/tags/tag28.xml" ContentType="application/vnd.openxmlformats-officedocument.presentationml.tags+xml"/>
  <Override PartName="/ppt/tags/tag29.xml" ContentType="application/vnd.openxmlformats-officedocument.presentationml.tags+xml"/>
  <Override PartName="/ppt/notesSlides/notesSlide15.xml" ContentType="application/vnd.openxmlformats-officedocument.presentationml.notesSlide+xml"/>
  <Override PartName="/ppt/tags/tag30.xml" ContentType="application/vnd.openxmlformats-officedocument.presentationml.tags+xml"/>
  <Override PartName="/ppt/tags/tag31.xml" ContentType="application/vnd.openxmlformats-officedocument.presentationml.tags+xml"/>
  <Override PartName="/ppt/notesSlides/notesSlide16.xml" ContentType="application/vnd.openxmlformats-officedocument.presentationml.notesSlide+xml"/>
  <Override PartName="/ppt/tags/tag32.xml" ContentType="application/vnd.openxmlformats-officedocument.presentationml.tags+xml"/>
  <Override PartName="/ppt/tags/tag33.xml" ContentType="application/vnd.openxmlformats-officedocument.presentationml.tags+xml"/>
  <Override PartName="/ppt/notesSlides/notesSlide17.xml" ContentType="application/vnd.openxmlformats-officedocument.presentationml.notesSlide+xml"/>
  <Override PartName="/ppt/tags/tag34.xml" ContentType="application/vnd.openxmlformats-officedocument.presentationml.tags+xml"/>
  <Override PartName="/ppt/tags/tag35.xml" ContentType="application/vnd.openxmlformats-officedocument.presentationml.tags+xml"/>
  <Override PartName="/ppt/notesSlides/notesSlide18.xml" ContentType="application/vnd.openxmlformats-officedocument.presentationml.notesSlide+xml"/>
  <Override PartName="/ppt/tags/tag36.xml" ContentType="application/vnd.openxmlformats-officedocument.presentationml.tags+xml"/>
  <Override PartName="/ppt/tags/tag37.xml" ContentType="application/vnd.openxmlformats-officedocument.presentationml.tags+xml"/>
  <Override PartName="/ppt/notesSlides/notesSlide19.xml" ContentType="application/vnd.openxmlformats-officedocument.presentationml.notesSlide+xml"/>
  <Override PartName="/ppt/tags/tag38.xml" ContentType="application/vnd.openxmlformats-officedocument.presentationml.tags+xml"/>
  <Override PartName="/ppt/tags/tag39.xml" ContentType="application/vnd.openxmlformats-officedocument.presentationml.tags+xml"/>
  <Override PartName="/ppt/notesSlides/notesSlide20.xml" ContentType="application/vnd.openxmlformats-officedocument.presentationml.notesSlide+xml"/>
  <Override PartName="/ppt/tags/tag40.xml" ContentType="application/vnd.openxmlformats-officedocument.presentationml.tags+xml"/>
  <Override PartName="/ppt/tags/tag41.xml" ContentType="application/vnd.openxmlformats-officedocument.presentationml.tags+xml"/>
  <Override PartName="/ppt/notesSlides/notesSlide21.xml" ContentType="application/vnd.openxmlformats-officedocument.presentationml.notesSlide+xml"/>
  <Override PartName="/ppt/tags/tag42.xml" ContentType="application/vnd.openxmlformats-officedocument.presentationml.tags+xml"/>
  <Override PartName="/ppt/tags/tag43.xml" ContentType="application/vnd.openxmlformats-officedocument.presentationml.tags+xml"/>
  <Override PartName="/ppt/notesSlides/notesSlide22.xml" ContentType="application/vnd.openxmlformats-officedocument.presentationml.notesSlide+xml"/>
  <Override PartName="/ppt/tags/tag44.xml" ContentType="application/vnd.openxmlformats-officedocument.presentationml.tags+xml"/>
  <Override PartName="/ppt/tags/tag45.xml" ContentType="application/vnd.openxmlformats-officedocument.presentationml.tag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tags/tag46.xml" ContentType="application/vnd.openxmlformats-officedocument.presentationml.tags+xml"/>
  <Override PartName="/ppt/tags/tag47.xml" ContentType="application/vnd.openxmlformats-officedocument.presentationml.tags+xml"/>
  <Override PartName="/ppt/notesSlides/notesSlide25.xml" ContentType="application/vnd.openxmlformats-officedocument.presentationml.notesSlide+xml"/>
  <Override PartName="/ppt/tags/tag48.xml" ContentType="application/vnd.openxmlformats-officedocument.presentationml.tags+xml"/>
  <Override PartName="/ppt/tags/tag49.xml" ContentType="application/vnd.openxmlformats-officedocument.presentationml.tags+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tags/tag50.xml" ContentType="application/vnd.openxmlformats-officedocument.presentationml.tags+xml"/>
  <Override PartName="/ppt/tags/tag51.xml" ContentType="application/vnd.openxmlformats-officedocument.presentationml.tags+xml"/>
  <Override PartName="/ppt/notesSlides/notesSlide29.xml" ContentType="application/vnd.openxmlformats-officedocument.presentationml.notesSlide+xml"/>
  <Override PartName="/ppt/tags/tag52.xml" ContentType="application/vnd.openxmlformats-officedocument.presentationml.tags+xml"/>
  <Override PartName="/ppt/tags/tag53.xml" ContentType="application/vnd.openxmlformats-officedocument.presentationml.tags+xml"/>
  <Override PartName="/ppt/notesSlides/notesSlide30.xml" ContentType="application/vnd.openxmlformats-officedocument.presentationml.notesSlide+xml"/>
  <Override PartName="/ppt/tags/tag54.xml" ContentType="application/vnd.openxmlformats-officedocument.presentationml.tags+xml"/>
  <Override PartName="/ppt/tags/tag55.xml" ContentType="application/vnd.openxmlformats-officedocument.presentationml.tags+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tags/tag56.xml" ContentType="application/vnd.openxmlformats-officedocument.presentationml.tags+xml"/>
  <Override PartName="/ppt/tags/tag57.xml" ContentType="application/vnd.openxmlformats-officedocument.presentationml.tags+xml"/>
  <Override PartName="/ppt/notesSlides/notesSlide38.xml" ContentType="application/vnd.openxmlformats-officedocument.presentationml.notesSlide+xml"/>
  <Override PartName="/ppt/media/image82.jpg" ContentType="image/jpg"/>
  <Override PartName="/ppt/media/image101.jpg" ContentType="image/jpg"/>
  <Override PartName="/ppt/media/image102.jpg" ContentType="image/jpg"/>
  <Override PartName="/ppt/tags/tag58.xml" ContentType="application/vnd.openxmlformats-officedocument.presentationml.tags+xml"/>
  <Override PartName="/ppt/tags/tag59.xml" ContentType="application/vnd.openxmlformats-officedocument.presentationml.tags+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3" r:id="rId1"/>
    <p:sldMasterId id="2147483864" r:id="rId2"/>
    <p:sldMasterId id="2147483868" r:id="rId3"/>
    <p:sldMasterId id="2147483875" r:id="rId4"/>
    <p:sldMasterId id="2147483881" r:id="rId5"/>
    <p:sldMasterId id="2147483886" r:id="rId6"/>
    <p:sldMasterId id="2147483913" r:id="rId7"/>
    <p:sldMasterId id="2147483955" r:id="rId8"/>
  </p:sldMasterIdLst>
  <p:notesMasterIdLst>
    <p:notesMasterId r:id="rId108"/>
  </p:notesMasterIdLst>
  <p:handoutMasterIdLst>
    <p:handoutMasterId r:id="rId109"/>
  </p:handoutMasterIdLst>
  <p:sldIdLst>
    <p:sldId id="1008" r:id="rId9"/>
    <p:sldId id="1333" r:id="rId10"/>
    <p:sldId id="1336" r:id="rId11"/>
    <p:sldId id="1300" r:id="rId12"/>
    <p:sldId id="1200" r:id="rId13"/>
    <p:sldId id="1199" r:id="rId14"/>
    <p:sldId id="1275" r:id="rId15"/>
    <p:sldId id="1274" r:id="rId16"/>
    <p:sldId id="1334" r:id="rId17"/>
    <p:sldId id="1332" r:id="rId18"/>
    <p:sldId id="1312" r:id="rId19"/>
    <p:sldId id="1313" r:id="rId20"/>
    <p:sldId id="1322" r:id="rId21"/>
    <p:sldId id="1323" r:id="rId22"/>
    <p:sldId id="1324" r:id="rId23"/>
    <p:sldId id="1325" r:id="rId24"/>
    <p:sldId id="1335" r:id="rId25"/>
    <p:sldId id="1268" r:id="rId26"/>
    <p:sldId id="1294" r:id="rId27"/>
    <p:sldId id="1270" r:id="rId28"/>
    <p:sldId id="1271" r:id="rId29"/>
    <p:sldId id="1272" r:id="rId30"/>
    <p:sldId id="1273" r:id="rId31"/>
    <p:sldId id="1222" r:id="rId32"/>
    <p:sldId id="1223" r:id="rId33"/>
    <p:sldId id="1224" r:id="rId34"/>
    <p:sldId id="1225" r:id="rId35"/>
    <p:sldId id="1226" r:id="rId36"/>
    <p:sldId id="1227" r:id="rId37"/>
    <p:sldId id="1321" r:id="rId38"/>
    <p:sldId id="1234" r:id="rId39"/>
    <p:sldId id="1235" r:id="rId40"/>
    <p:sldId id="1236" r:id="rId41"/>
    <p:sldId id="1237" r:id="rId42"/>
    <p:sldId id="1293" r:id="rId43"/>
    <p:sldId id="1239" r:id="rId44"/>
    <p:sldId id="1244" r:id="rId45"/>
    <p:sldId id="1295" r:id="rId46"/>
    <p:sldId id="1247" r:id="rId47"/>
    <p:sldId id="1296" r:id="rId48"/>
    <p:sldId id="1249" r:id="rId49"/>
    <p:sldId id="1297" r:id="rId50"/>
    <p:sldId id="1251" r:id="rId51"/>
    <p:sldId id="1298" r:id="rId52"/>
    <p:sldId id="1253" r:id="rId53"/>
    <p:sldId id="1254" r:id="rId54"/>
    <p:sldId id="1299" r:id="rId55"/>
    <p:sldId id="1276" r:id="rId56"/>
    <p:sldId id="1277" r:id="rId57"/>
    <p:sldId id="1279" r:id="rId58"/>
    <p:sldId id="1278" r:id="rId59"/>
    <p:sldId id="1282" r:id="rId60"/>
    <p:sldId id="1281" r:id="rId61"/>
    <p:sldId id="1283" r:id="rId62"/>
    <p:sldId id="1284" r:id="rId63"/>
    <p:sldId id="1285" r:id="rId64"/>
    <p:sldId id="1286" r:id="rId65"/>
    <p:sldId id="1287" r:id="rId66"/>
    <p:sldId id="1290" r:id="rId67"/>
    <p:sldId id="1288" r:id="rId68"/>
    <p:sldId id="1289" r:id="rId69"/>
    <p:sldId id="1291" r:id="rId70"/>
    <p:sldId id="1292" r:id="rId71"/>
    <p:sldId id="1215" r:id="rId72"/>
    <p:sldId id="1328" r:id="rId73"/>
    <p:sldId id="1329" r:id="rId74"/>
    <p:sldId id="1330" r:id="rId75"/>
    <p:sldId id="1331" r:id="rId76"/>
    <p:sldId id="1327" r:id="rId77"/>
    <p:sldId id="1301" r:id="rId78"/>
    <p:sldId id="1306" r:id="rId79"/>
    <p:sldId id="1220" r:id="rId80"/>
    <p:sldId id="1264" r:id="rId81"/>
    <p:sldId id="1265" r:id="rId82"/>
    <p:sldId id="1266" r:id="rId83"/>
    <p:sldId id="1326" r:id="rId84"/>
    <p:sldId id="1229" r:id="rId85"/>
    <p:sldId id="1230" r:id="rId86"/>
    <p:sldId id="1231" r:id="rId87"/>
    <p:sldId id="1232" r:id="rId88"/>
    <p:sldId id="1233" r:id="rId89"/>
    <p:sldId id="1315" r:id="rId90"/>
    <p:sldId id="1314" r:id="rId91"/>
    <p:sldId id="1316" r:id="rId92"/>
    <p:sldId id="1317" r:id="rId93"/>
    <p:sldId id="1318" r:id="rId94"/>
    <p:sldId id="1319" r:id="rId95"/>
    <p:sldId id="1320" r:id="rId96"/>
    <p:sldId id="1240" r:id="rId97"/>
    <p:sldId id="1241" r:id="rId98"/>
    <p:sldId id="1242" r:id="rId99"/>
    <p:sldId id="1243" r:id="rId100"/>
    <p:sldId id="1256" r:id="rId101"/>
    <p:sldId id="1257" r:id="rId102"/>
    <p:sldId id="1258" r:id="rId103"/>
    <p:sldId id="1259" r:id="rId104"/>
    <p:sldId id="1260" r:id="rId105"/>
    <p:sldId id="1261" r:id="rId106"/>
    <p:sldId id="1262" r:id="rId107"/>
  </p:sldIdLst>
  <p:sldSz cx="12192000" cy="6858000"/>
  <p:notesSz cx="6881813"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6" userDrawn="1">
          <p15:clr>
            <a:srgbClr val="A4A3A4"/>
          </p15:clr>
        </p15:guide>
        <p15:guide id="2" pos="984" userDrawn="1">
          <p15:clr>
            <a:srgbClr val="A4A3A4"/>
          </p15:clr>
        </p15:guide>
        <p15:guide id="5" orient="horz" pos="480" userDrawn="1">
          <p15:clr>
            <a:srgbClr val="A4A3A4"/>
          </p15:clr>
        </p15:guide>
        <p15:guide id="6" pos="2880" userDrawn="1">
          <p15:clr>
            <a:srgbClr val="A4A3A4"/>
          </p15:clr>
        </p15:guide>
        <p15:guide id="7" orient="horz" pos="2544"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7" name="Wemegah, Raymond" initials="WR" lastIdx="8" clrIdx="6">
    <p:extLst>
      <p:ext uri="{19B8F6BF-5375-455C-9EA6-DF929625EA0E}">
        <p15:presenceInfo xmlns:p15="http://schemas.microsoft.com/office/powerpoint/2012/main" userId="S-1-5-21-1431130218-1427134214-1537874043-36686" providerId="AD"/>
      </p:ext>
    </p:extLst>
  </p:cmAuthor>
  <p:cmAuthor id="1" name="Ademiju, Adekemi" initials="AA" lastIdx="8" clrIdx="0">
    <p:extLst>
      <p:ext uri="{19B8F6BF-5375-455C-9EA6-DF929625EA0E}">
        <p15:presenceInfo xmlns:p15="http://schemas.microsoft.com/office/powerpoint/2012/main" userId="Ademiju, Adekemi" providerId="None"/>
      </p:ext>
    </p:extLst>
  </p:cmAuthor>
  <p:cmAuthor id="8" name="Okoroafor, Ekenenna" initials="OE" lastIdx="3" clrIdx="7">
    <p:extLst>
      <p:ext uri="{19B8F6BF-5375-455C-9EA6-DF929625EA0E}">
        <p15:presenceInfo xmlns:p15="http://schemas.microsoft.com/office/powerpoint/2012/main" userId="S-1-5-21-1431130218-1427134214-1537874043-19198" providerId="AD"/>
      </p:ext>
    </p:extLst>
  </p:cmAuthor>
  <p:cmAuthor id="2" name="Olayinka, Omolara" initials="OO" lastIdx="1" clrIdx="1">
    <p:extLst>
      <p:ext uri="{19B8F6BF-5375-455C-9EA6-DF929625EA0E}">
        <p15:presenceInfo xmlns:p15="http://schemas.microsoft.com/office/powerpoint/2012/main" userId="Olayinka, Omolara" providerId="None"/>
      </p:ext>
    </p:extLst>
  </p:cmAuthor>
  <p:cmAuthor id="9" name="Abioye, Wale" initials="AW" lastIdx="1" clrIdx="8">
    <p:extLst>
      <p:ext uri="{19B8F6BF-5375-455C-9EA6-DF929625EA0E}">
        <p15:presenceInfo xmlns:p15="http://schemas.microsoft.com/office/powerpoint/2012/main" userId="S-1-5-21-1431130218-1427134214-1537874043-10497" providerId="AD"/>
      </p:ext>
    </p:extLst>
  </p:cmAuthor>
  <p:cmAuthor id="3" name="Wale Abioye" initials="WA" lastIdx="1" clrIdx="2">
    <p:extLst>
      <p:ext uri="{19B8F6BF-5375-455C-9EA6-DF929625EA0E}">
        <p15:presenceInfo xmlns:p15="http://schemas.microsoft.com/office/powerpoint/2012/main" userId="Wale Abioye" providerId="None"/>
      </p:ext>
    </p:extLst>
  </p:cmAuthor>
  <p:cmAuthor id="10" name="Dosumu, Muyideen" initials="DM" lastIdx="36" clrIdx="9">
    <p:extLst>
      <p:ext uri="{19B8F6BF-5375-455C-9EA6-DF929625EA0E}">
        <p15:presenceInfo xmlns:p15="http://schemas.microsoft.com/office/powerpoint/2012/main" userId="S-1-5-21-1431130218-1427134214-1537874043-19221" providerId="AD"/>
      </p:ext>
    </p:extLst>
  </p:cmAuthor>
  <p:cmAuthor id="4" name="Asuni, Ladi" initials="AL" lastIdx="27" clrIdx="3">
    <p:extLst>
      <p:ext uri="{19B8F6BF-5375-455C-9EA6-DF929625EA0E}">
        <p15:presenceInfo xmlns:p15="http://schemas.microsoft.com/office/powerpoint/2012/main" userId="Asuni, Ladi" providerId="None"/>
      </p:ext>
    </p:extLst>
  </p:cmAuthor>
  <p:cmAuthor id="5" name="Sheriff, Yusuf" initials="SY" lastIdx="3" clrIdx="4">
    <p:extLst>
      <p:ext uri="{19B8F6BF-5375-455C-9EA6-DF929625EA0E}">
        <p15:presenceInfo xmlns:p15="http://schemas.microsoft.com/office/powerpoint/2012/main" userId="S-1-5-21-1431130218-1427134214-1537874043-19200" providerId="AD"/>
      </p:ext>
    </p:extLst>
  </p:cmAuthor>
  <p:cmAuthor id="6" name="Odumuboni, Olatunji" initials="OO" lastIdx="22" clrIdx="5">
    <p:extLst>
      <p:ext uri="{19B8F6BF-5375-455C-9EA6-DF929625EA0E}">
        <p15:presenceInfo xmlns:p15="http://schemas.microsoft.com/office/powerpoint/2012/main" userId="S-1-5-21-1431130218-1427134214-1537874043-1157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5F5F5"/>
    <a:srgbClr val="2D5491"/>
    <a:srgbClr val="D9E3F3"/>
    <a:srgbClr val="470A68"/>
    <a:srgbClr val="F3E4FC"/>
    <a:srgbClr val="EACEFA"/>
    <a:srgbClr val="00338D"/>
    <a:srgbClr val="0070C0"/>
    <a:srgbClr val="1C5A9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240" autoAdjust="0"/>
    <p:restoredTop sz="81358" autoAdjust="0"/>
  </p:normalViewPr>
  <p:slideViewPr>
    <p:cSldViewPr snapToGrid="0">
      <p:cViewPr varScale="1">
        <p:scale>
          <a:sx n="67" d="100"/>
          <a:sy n="67" d="100"/>
        </p:scale>
        <p:origin x="756" y="64"/>
      </p:cViewPr>
      <p:guideLst>
        <p:guide orient="horz" pos="2136"/>
        <p:guide pos="984"/>
        <p:guide orient="horz" pos="480"/>
        <p:guide pos="2880"/>
        <p:guide orient="horz" pos="2544"/>
      </p:guideLst>
    </p:cSldViewPr>
  </p:slideViewPr>
  <p:notesTextViewPr>
    <p:cViewPr>
      <p:scale>
        <a:sx n="150" d="100"/>
        <a:sy n="150" d="100"/>
      </p:scale>
      <p:origin x="0" y="0"/>
    </p:cViewPr>
  </p:notesTextViewPr>
  <p:sorterViewPr>
    <p:cViewPr>
      <p:scale>
        <a:sx n="100" d="100"/>
        <a:sy n="100" d="100"/>
      </p:scale>
      <p:origin x="0" y="-1356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8.xml"/><Relationship Id="rId21" Type="http://schemas.openxmlformats.org/officeDocument/2006/relationships/slide" Target="slides/slide13.xml"/><Relationship Id="rId42" Type="http://schemas.openxmlformats.org/officeDocument/2006/relationships/slide" Target="slides/slide34.xml"/><Relationship Id="rId47" Type="http://schemas.openxmlformats.org/officeDocument/2006/relationships/slide" Target="slides/slide39.xml"/><Relationship Id="rId63" Type="http://schemas.openxmlformats.org/officeDocument/2006/relationships/slide" Target="slides/slide55.xml"/><Relationship Id="rId68" Type="http://schemas.openxmlformats.org/officeDocument/2006/relationships/slide" Target="slides/slide60.xml"/><Relationship Id="rId84" Type="http://schemas.openxmlformats.org/officeDocument/2006/relationships/slide" Target="slides/slide76.xml"/><Relationship Id="rId89" Type="http://schemas.openxmlformats.org/officeDocument/2006/relationships/slide" Target="slides/slide81.xml"/><Relationship Id="rId112"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8.xml"/><Relationship Id="rId29" Type="http://schemas.openxmlformats.org/officeDocument/2006/relationships/slide" Target="slides/slide21.xml"/><Relationship Id="rId107" Type="http://schemas.openxmlformats.org/officeDocument/2006/relationships/slide" Target="slides/slide99.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slide" Target="slides/slide37.xml"/><Relationship Id="rId53" Type="http://schemas.openxmlformats.org/officeDocument/2006/relationships/slide" Target="slides/slide45.xml"/><Relationship Id="rId58" Type="http://schemas.openxmlformats.org/officeDocument/2006/relationships/slide" Target="slides/slide50.xml"/><Relationship Id="rId66" Type="http://schemas.openxmlformats.org/officeDocument/2006/relationships/slide" Target="slides/slide58.xml"/><Relationship Id="rId74" Type="http://schemas.openxmlformats.org/officeDocument/2006/relationships/slide" Target="slides/slide66.xml"/><Relationship Id="rId79" Type="http://schemas.openxmlformats.org/officeDocument/2006/relationships/slide" Target="slides/slide71.xml"/><Relationship Id="rId87" Type="http://schemas.openxmlformats.org/officeDocument/2006/relationships/slide" Target="slides/slide79.xml"/><Relationship Id="rId102" Type="http://schemas.openxmlformats.org/officeDocument/2006/relationships/slide" Target="slides/slide94.xml"/><Relationship Id="rId110" Type="http://schemas.openxmlformats.org/officeDocument/2006/relationships/commentAuthors" Target="commentAuthors.xml"/><Relationship Id="rId5" Type="http://schemas.openxmlformats.org/officeDocument/2006/relationships/slideMaster" Target="slideMasters/slideMaster5.xml"/><Relationship Id="rId61" Type="http://schemas.openxmlformats.org/officeDocument/2006/relationships/slide" Target="slides/slide53.xml"/><Relationship Id="rId82" Type="http://schemas.openxmlformats.org/officeDocument/2006/relationships/slide" Target="slides/slide74.xml"/><Relationship Id="rId90" Type="http://schemas.openxmlformats.org/officeDocument/2006/relationships/slide" Target="slides/slide82.xml"/><Relationship Id="rId95" Type="http://schemas.openxmlformats.org/officeDocument/2006/relationships/slide" Target="slides/slide87.xml"/><Relationship Id="rId19" Type="http://schemas.openxmlformats.org/officeDocument/2006/relationships/slide" Target="slides/slide1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slide" Target="slides/slide40.xml"/><Relationship Id="rId56" Type="http://schemas.openxmlformats.org/officeDocument/2006/relationships/slide" Target="slides/slide48.xml"/><Relationship Id="rId64" Type="http://schemas.openxmlformats.org/officeDocument/2006/relationships/slide" Target="slides/slide56.xml"/><Relationship Id="rId69" Type="http://schemas.openxmlformats.org/officeDocument/2006/relationships/slide" Target="slides/slide61.xml"/><Relationship Id="rId77" Type="http://schemas.openxmlformats.org/officeDocument/2006/relationships/slide" Target="slides/slide69.xml"/><Relationship Id="rId100" Type="http://schemas.openxmlformats.org/officeDocument/2006/relationships/slide" Target="slides/slide92.xml"/><Relationship Id="rId105" Type="http://schemas.openxmlformats.org/officeDocument/2006/relationships/slide" Target="slides/slide97.xml"/><Relationship Id="rId113" Type="http://schemas.openxmlformats.org/officeDocument/2006/relationships/theme" Target="theme/theme1.xml"/><Relationship Id="rId8" Type="http://schemas.openxmlformats.org/officeDocument/2006/relationships/slideMaster" Target="slideMasters/slideMaster8.xml"/><Relationship Id="rId51" Type="http://schemas.openxmlformats.org/officeDocument/2006/relationships/slide" Target="slides/slide43.xml"/><Relationship Id="rId72" Type="http://schemas.openxmlformats.org/officeDocument/2006/relationships/slide" Target="slides/slide64.xml"/><Relationship Id="rId80" Type="http://schemas.openxmlformats.org/officeDocument/2006/relationships/slide" Target="slides/slide72.xml"/><Relationship Id="rId85" Type="http://schemas.openxmlformats.org/officeDocument/2006/relationships/slide" Target="slides/slide77.xml"/><Relationship Id="rId93" Type="http://schemas.openxmlformats.org/officeDocument/2006/relationships/slide" Target="slides/slide85.xml"/><Relationship Id="rId98" Type="http://schemas.openxmlformats.org/officeDocument/2006/relationships/slide" Target="slides/slide90.xml"/><Relationship Id="rId3" Type="http://schemas.openxmlformats.org/officeDocument/2006/relationships/slideMaster" Target="slideMasters/slideMaster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59" Type="http://schemas.openxmlformats.org/officeDocument/2006/relationships/slide" Target="slides/slide51.xml"/><Relationship Id="rId67" Type="http://schemas.openxmlformats.org/officeDocument/2006/relationships/slide" Target="slides/slide59.xml"/><Relationship Id="rId103" Type="http://schemas.openxmlformats.org/officeDocument/2006/relationships/slide" Target="slides/slide95.xml"/><Relationship Id="rId108" Type="http://schemas.openxmlformats.org/officeDocument/2006/relationships/notesMaster" Target="notesMasters/notesMaster1.xml"/><Relationship Id="rId20" Type="http://schemas.openxmlformats.org/officeDocument/2006/relationships/slide" Target="slides/slide12.xml"/><Relationship Id="rId41" Type="http://schemas.openxmlformats.org/officeDocument/2006/relationships/slide" Target="slides/slide33.xml"/><Relationship Id="rId54" Type="http://schemas.openxmlformats.org/officeDocument/2006/relationships/slide" Target="slides/slide46.xml"/><Relationship Id="rId62" Type="http://schemas.openxmlformats.org/officeDocument/2006/relationships/slide" Target="slides/slide54.xml"/><Relationship Id="rId70" Type="http://schemas.openxmlformats.org/officeDocument/2006/relationships/slide" Target="slides/slide62.xml"/><Relationship Id="rId75" Type="http://schemas.openxmlformats.org/officeDocument/2006/relationships/slide" Target="slides/slide67.xml"/><Relationship Id="rId83" Type="http://schemas.openxmlformats.org/officeDocument/2006/relationships/slide" Target="slides/slide75.xml"/><Relationship Id="rId88" Type="http://schemas.openxmlformats.org/officeDocument/2006/relationships/slide" Target="slides/slide80.xml"/><Relationship Id="rId91" Type="http://schemas.openxmlformats.org/officeDocument/2006/relationships/slide" Target="slides/slide83.xml"/><Relationship Id="rId96" Type="http://schemas.openxmlformats.org/officeDocument/2006/relationships/slide" Target="slides/slide88.xml"/><Relationship Id="rId11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openxmlformats.org/officeDocument/2006/relationships/slide" Target="slides/slide49.xml"/><Relationship Id="rId106" Type="http://schemas.openxmlformats.org/officeDocument/2006/relationships/slide" Target="slides/slide98.xml"/><Relationship Id="rId114" Type="http://schemas.openxmlformats.org/officeDocument/2006/relationships/tableStyles" Target="tableStyles.xml"/><Relationship Id="rId10" Type="http://schemas.openxmlformats.org/officeDocument/2006/relationships/slide" Target="slides/slide2.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slide" Target="slides/slide44.xml"/><Relationship Id="rId60" Type="http://schemas.openxmlformats.org/officeDocument/2006/relationships/slide" Target="slides/slide52.xml"/><Relationship Id="rId65" Type="http://schemas.openxmlformats.org/officeDocument/2006/relationships/slide" Target="slides/slide57.xml"/><Relationship Id="rId73" Type="http://schemas.openxmlformats.org/officeDocument/2006/relationships/slide" Target="slides/slide65.xml"/><Relationship Id="rId78" Type="http://schemas.openxmlformats.org/officeDocument/2006/relationships/slide" Target="slides/slide70.xml"/><Relationship Id="rId81" Type="http://schemas.openxmlformats.org/officeDocument/2006/relationships/slide" Target="slides/slide73.xml"/><Relationship Id="rId86" Type="http://schemas.openxmlformats.org/officeDocument/2006/relationships/slide" Target="slides/slide78.xml"/><Relationship Id="rId94" Type="http://schemas.openxmlformats.org/officeDocument/2006/relationships/slide" Target="slides/slide86.xml"/><Relationship Id="rId99" Type="http://schemas.openxmlformats.org/officeDocument/2006/relationships/slide" Target="slides/slide91.xml"/><Relationship Id="rId101" Type="http://schemas.openxmlformats.org/officeDocument/2006/relationships/slide" Target="slides/slide93.xml"/><Relationship Id="rId4" Type="http://schemas.openxmlformats.org/officeDocument/2006/relationships/slideMaster" Target="slideMasters/slideMaster4.xml"/><Relationship Id="rId9" Type="http://schemas.openxmlformats.org/officeDocument/2006/relationships/slide" Target="slides/slide1.xml"/><Relationship Id="rId13" Type="http://schemas.openxmlformats.org/officeDocument/2006/relationships/slide" Target="slides/slide5.xml"/><Relationship Id="rId18" Type="http://schemas.openxmlformats.org/officeDocument/2006/relationships/slide" Target="slides/slide10.xml"/><Relationship Id="rId39" Type="http://schemas.openxmlformats.org/officeDocument/2006/relationships/slide" Target="slides/slide31.xml"/><Relationship Id="rId109" Type="http://schemas.openxmlformats.org/officeDocument/2006/relationships/handoutMaster" Target="handoutMasters/handoutMaster1.xml"/><Relationship Id="rId34" Type="http://schemas.openxmlformats.org/officeDocument/2006/relationships/slide" Target="slides/slide26.xml"/><Relationship Id="rId50" Type="http://schemas.openxmlformats.org/officeDocument/2006/relationships/slide" Target="slides/slide42.xml"/><Relationship Id="rId55" Type="http://schemas.openxmlformats.org/officeDocument/2006/relationships/slide" Target="slides/slide47.xml"/><Relationship Id="rId76" Type="http://schemas.openxmlformats.org/officeDocument/2006/relationships/slide" Target="slides/slide68.xml"/><Relationship Id="rId97" Type="http://schemas.openxmlformats.org/officeDocument/2006/relationships/slide" Target="slides/slide89.xml"/><Relationship Id="rId104" Type="http://schemas.openxmlformats.org/officeDocument/2006/relationships/slide" Target="slides/slide96.xml"/><Relationship Id="rId7" Type="http://schemas.openxmlformats.org/officeDocument/2006/relationships/slideMaster" Target="slideMasters/slideMaster7.xml"/><Relationship Id="rId71" Type="http://schemas.openxmlformats.org/officeDocument/2006/relationships/slide" Target="slides/slide63.xml"/><Relationship Id="rId92" Type="http://schemas.openxmlformats.org/officeDocument/2006/relationships/slide" Target="slides/slide84.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54.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33.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34.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82119" cy="466434"/>
          </a:xfrm>
          <a:prstGeom prst="rect">
            <a:avLst/>
          </a:prstGeom>
        </p:spPr>
        <p:txBody>
          <a:bodyPr vert="horz" lIns="92446" tIns="46223" rIns="92446" bIns="46223" rtlCol="0"/>
          <a:lstStyle>
            <a:lvl1pPr algn="l">
              <a:defRPr sz="1200"/>
            </a:lvl1pPr>
          </a:lstStyle>
          <a:p>
            <a:endParaRPr lang="en-US"/>
          </a:p>
        </p:txBody>
      </p:sp>
      <p:sp>
        <p:nvSpPr>
          <p:cNvPr id="3" name="Date Placeholder 2"/>
          <p:cNvSpPr>
            <a:spLocks noGrp="1"/>
          </p:cNvSpPr>
          <p:nvPr>
            <p:ph type="dt" sz="quarter" idx="1"/>
          </p:nvPr>
        </p:nvSpPr>
        <p:spPr>
          <a:xfrm>
            <a:off x="3898102" y="0"/>
            <a:ext cx="2982119" cy="466434"/>
          </a:xfrm>
          <a:prstGeom prst="rect">
            <a:avLst/>
          </a:prstGeom>
        </p:spPr>
        <p:txBody>
          <a:bodyPr vert="horz" lIns="92446" tIns="46223" rIns="92446" bIns="46223" rtlCol="0"/>
          <a:lstStyle>
            <a:lvl1pPr algn="r">
              <a:defRPr sz="1200"/>
            </a:lvl1pPr>
          </a:lstStyle>
          <a:p>
            <a:fld id="{E7AF0ACC-B50B-4D42-AD29-3236D950835A}" type="datetimeFigureOut">
              <a:rPr lang="en-US" smtClean="0"/>
              <a:t>10/29/2018</a:t>
            </a:fld>
            <a:endParaRPr lang="en-US"/>
          </a:p>
        </p:txBody>
      </p:sp>
      <p:sp>
        <p:nvSpPr>
          <p:cNvPr id="4" name="Footer Placeholder 3"/>
          <p:cNvSpPr>
            <a:spLocks noGrp="1"/>
          </p:cNvSpPr>
          <p:nvPr>
            <p:ph type="ftr" sz="quarter" idx="2"/>
          </p:nvPr>
        </p:nvSpPr>
        <p:spPr>
          <a:xfrm>
            <a:off x="0" y="8829967"/>
            <a:ext cx="2982119" cy="466433"/>
          </a:xfrm>
          <a:prstGeom prst="rect">
            <a:avLst/>
          </a:prstGeom>
        </p:spPr>
        <p:txBody>
          <a:bodyPr vert="horz" lIns="92446" tIns="46223" rIns="92446" bIns="46223" rtlCol="0" anchor="b"/>
          <a:lstStyle>
            <a:lvl1pPr algn="l">
              <a:defRPr sz="1200"/>
            </a:lvl1pPr>
          </a:lstStyle>
          <a:p>
            <a:endParaRPr lang="en-US"/>
          </a:p>
        </p:txBody>
      </p:sp>
      <p:sp>
        <p:nvSpPr>
          <p:cNvPr id="5" name="Slide Number Placeholder 4"/>
          <p:cNvSpPr>
            <a:spLocks noGrp="1"/>
          </p:cNvSpPr>
          <p:nvPr>
            <p:ph type="sldNum" sz="quarter" idx="3"/>
          </p:nvPr>
        </p:nvSpPr>
        <p:spPr>
          <a:xfrm>
            <a:off x="3898102" y="8829967"/>
            <a:ext cx="2982119" cy="466433"/>
          </a:xfrm>
          <a:prstGeom prst="rect">
            <a:avLst/>
          </a:prstGeom>
        </p:spPr>
        <p:txBody>
          <a:bodyPr vert="horz" lIns="92446" tIns="46223" rIns="92446" bIns="46223" rtlCol="0" anchor="b"/>
          <a:lstStyle>
            <a:lvl1pPr algn="r">
              <a:defRPr sz="1200"/>
            </a:lvl1pPr>
          </a:lstStyle>
          <a:p>
            <a:fld id="{0607B9C4-92FE-41F6-BD0F-E9DF24F858D6}" type="slidenum">
              <a:rPr lang="en-US" smtClean="0"/>
              <a:t>‹#›</a:t>
            </a:fld>
            <a:endParaRPr lang="en-US"/>
          </a:p>
        </p:txBody>
      </p:sp>
    </p:spTree>
    <p:extLst>
      <p:ext uri="{BB962C8B-B14F-4D97-AF65-F5344CB8AC3E}">
        <p14:creationId xmlns:p14="http://schemas.microsoft.com/office/powerpoint/2010/main" val="325588490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82119" cy="466434"/>
          </a:xfrm>
          <a:prstGeom prst="rect">
            <a:avLst/>
          </a:prstGeom>
        </p:spPr>
        <p:txBody>
          <a:bodyPr vert="horz" lIns="92446" tIns="46223" rIns="92446" bIns="46223" rtlCol="0"/>
          <a:lstStyle>
            <a:lvl1pPr algn="l">
              <a:defRPr sz="1200"/>
            </a:lvl1pPr>
          </a:lstStyle>
          <a:p>
            <a:endParaRPr lang="en-US"/>
          </a:p>
        </p:txBody>
      </p:sp>
      <p:sp>
        <p:nvSpPr>
          <p:cNvPr id="3" name="Date Placeholder 2"/>
          <p:cNvSpPr>
            <a:spLocks noGrp="1"/>
          </p:cNvSpPr>
          <p:nvPr>
            <p:ph type="dt" idx="1"/>
          </p:nvPr>
        </p:nvSpPr>
        <p:spPr>
          <a:xfrm>
            <a:off x="3898102" y="0"/>
            <a:ext cx="2982119" cy="466434"/>
          </a:xfrm>
          <a:prstGeom prst="rect">
            <a:avLst/>
          </a:prstGeom>
        </p:spPr>
        <p:txBody>
          <a:bodyPr vert="horz" lIns="92446" tIns="46223" rIns="92446" bIns="46223" rtlCol="0"/>
          <a:lstStyle>
            <a:lvl1pPr algn="r">
              <a:defRPr sz="1200"/>
            </a:lvl1pPr>
          </a:lstStyle>
          <a:p>
            <a:fld id="{B6010927-47BA-4D28-9C54-FD4B854E0539}" type="datetimeFigureOut">
              <a:rPr lang="en-US" smtClean="0"/>
              <a:t>10/29/2018</a:t>
            </a:fld>
            <a:endParaRPr lang="en-US"/>
          </a:p>
        </p:txBody>
      </p:sp>
      <p:sp>
        <p:nvSpPr>
          <p:cNvPr id="4" name="Slide Image Placeholder 3"/>
          <p:cNvSpPr>
            <a:spLocks noGrp="1" noRot="1" noChangeAspect="1"/>
          </p:cNvSpPr>
          <p:nvPr>
            <p:ph type="sldImg" idx="2"/>
          </p:nvPr>
        </p:nvSpPr>
        <p:spPr>
          <a:xfrm>
            <a:off x="654050" y="1162050"/>
            <a:ext cx="5575300" cy="3136900"/>
          </a:xfrm>
          <a:prstGeom prst="rect">
            <a:avLst/>
          </a:prstGeom>
          <a:noFill/>
          <a:ln w="12700">
            <a:solidFill>
              <a:prstClr val="black"/>
            </a:solidFill>
          </a:ln>
        </p:spPr>
        <p:txBody>
          <a:bodyPr vert="horz" lIns="92446" tIns="46223" rIns="92446" bIns="46223" rtlCol="0" anchor="ctr"/>
          <a:lstStyle/>
          <a:p>
            <a:endParaRPr lang="en-US"/>
          </a:p>
        </p:txBody>
      </p:sp>
      <p:sp>
        <p:nvSpPr>
          <p:cNvPr id="5" name="Notes Placeholder 4"/>
          <p:cNvSpPr>
            <a:spLocks noGrp="1"/>
          </p:cNvSpPr>
          <p:nvPr>
            <p:ph type="body" sz="quarter" idx="3"/>
          </p:nvPr>
        </p:nvSpPr>
        <p:spPr>
          <a:xfrm>
            <a:off x="688182" y="4473892"/>
            <a:ext cx="5505450" cy="3660458"/>
          </a:xfrm>
          <a:prstGeom prst="rect">
            <a:avLst/>
          </a:prstGeom>
        </p:spPr>
        <p:txBody>
          <a:bodyPr vert="horz" lIns="92446" tIns="46223" rIns="92446" bIns="46223"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2982119" cy="466433"/>
          </a:xfrm>
          <a:prstGeom prst="rect">
            <a:avLst/>
          </a:prstGeom>
        </p:spPr>
        <p:txBody>
          <a:bodyPr vert="horz" lIns="92446" tIns="46223" rIns="92446" bIns="46223" rtlCol="0" anchor="b"/>
          <a:lstStyle>
            <a:lvl1pPr algn="l">
              <a:defRPr sz="1200"/>
            </a:lvl1pPr>
          </a:lstStyle>
          <a:p>
            <a:endParaRPr lang="en-US"/>
          </a:p>
        </p:txBody>
      </p:sp>
      <p:sp>
        <p:nvSpPr>
          <p:cNvPr id="7" name="Slide Number Placeholder 6"/>
          <p:cNvSpPr>
            <a:spLocks noGrp="1"/>
          </p:cNvSpPr>
          <p:nvPr>
            <p:ph type="sldNum" sz="quarter" idx="5"/>
          </p:nvPr>
        </p:nvSpPr>
        <p:spPr>
          <a:xfrm>
            <a:off x="3898102" y="8829967"/>
            <a:ext cx="2982119" cy="466433"/>
          </a:xfrm>
          <a:prstGeom prst="rect">
            <a:avLst/>
          </a:prstGeom>
        </p:spPr>
        <p:txBody>
          <a:bodyPr vert="horz" lIns="92446" tIns="46223" rIns="92446" bIns="46223" rtlCol="0" anchor="b"/>
          <a:lstStyle>
            <a:lvl1pPr algn="r">
              <a:defRPr sz="1200"/>
            </a:lvl1pPr>
          </a:lstStyle>
          <a:p>
            <a:fld id="{F34B114E-27F4-435E-A829-B5251F496C7F}" type="slidenum">
              <a:rPr lang="en-US" smtClean="0"/>
              <a:t>‹#›</a:t>
            </a:fld>
            <a:endParaRPr lang="en-US"/>
          </a:p>
        </p:txBody>
      </p:sp>
    </p:spTree>
    <p:extLst>
      <p:ext uri="{BB962C8B-B14F-4D97-AF65-F5344CB8AC3E}">
        <p14:creationId xmlns:p14="http://schemas.microsoft.com/office/powerpoint/2010/main" val="23845217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34B114E-27F4-435E-A829-B5251F496C7F}" type="slidenum">
              <a:rPr lang="en-US" smtClean="0"/>
              <a:t>1</a:t>
            </a:fld>
            <a:endParaRPr lang="en-US"/>
          </a:p>
        </p:txBody>
      </p:sp>
    </p:spTree>
    <p:extLst>
      <p:ext uri="{BB962C8B-B14F-4D97-AF65-F5344CB8AC3E}">
        <p14:creationId xmlns:p14="http://schemas.microsoft.com/office/powerpoint/2010/main" val="19670467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34B114E-27F4-435E-A829-B5251F496C7F}" type="slidenum">
              <a:rPr lang="en-US" smtClean="0"/>
              <a:t>10</a:t>
            </a:fld>
            <a:endParaRPr lang="en-US"/>
          </a:p>
        </p:txBody>
      </p:sp>
    </p:spTree>
    <p:extLst>
      <p:ext uri="{BB962C8B-B14F-4D97-AF65-F5344CB8AC3E}">
        <p14:creationId xmlns:p14="http://schemas.microsoft.com/office/powerpoint/2010/main" val="5590502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Largely within sales team</a:t>
            </a:r>
          </a:p>
          <a:p>
            <a:r>
              <a:rPr lang="en-US" dirty="0" smtClean="0"/>
              <a:t>Engage with </a:t>
            </a:r>
            <a:r>
              <a:rPr lang="en-US" dirty="0" err="1" smtClean="0"/>
              <a:t>fintechs</a:t>
            </a:r>
            <a:r>
              <a:rPr lang="en-US" dirty="0" smtClean="0"/>
              <a:t> on some collaboration </a:t>
            </a:r>
            <a:r>
              <a:rPr lang="en-US" baseline="0" dirty="0" smtClean="0"/>
              <a:t>largely on an </a:t>
            </a:r>
            <a:r>
              <a:rPr lang="en-US" baseline="0" dirty="0" err="1" smtClean="0"/>
              <a:t>adhoc</a:t>
            </a:r>
            <a:r>
              <a:rPr lang="en-US" baseline="0" dirty="0" smtClean="0"/>
              <a:t> basis</a:t>
            </a:r>
            <a:endParaRPr lang="en-US" dirty="0" smtClean="0"/>
          </a:p>
        </p:txBody>
      </p:sp>
      <p:sp>
        <p:nvSpPr>
          <p:cNvPr id="4" name="Slide Number Placeholder 3"/>
          <p:cNvSpPr>
            <a:spLocks noGrp="1"/>
          </p:cNvSpPr>
          <p:nvPr>
            <p:ph type="sldNum" sz="quarter" idx="10"/>
          </p:nvPr>
        </p:nvSpPr>
        <p:spPr/>
        <p:txBody>
          <a:bodyPr/>
          <a:lstStyle/>
          <a:p>
            <a:fld id="{B9A874CB-CC6B-4A8C-9EA1-93B7A646ACC6}" type="slidenum">
              <a:rPr lang="en-AU" smtClean="0">
                <a:solidFill>
                  <a:prstClr val="black"/>
                </a:solidFill>
              </a:rPr>
              <a:pPr/>
              <a:t>11</a:t>
            </a:fld>
            <a:endParaRPr lang="en-AU" dirty="0">
              <a:solidFill>
                <a:prstClr val="black"/>
              </a:solidFill>
            </a:endParaRPr>
          </a:p>
        </p:txBody>
      </p:sp>
    </p:spTree>
    <p:extLst>
      <p:ext uri="{BB962C8B-B14F-4D97-AF65-F5344CB8AC3E}">
        <p14:creationId xmlns:p14="http://schemas.microsoft.com/office/powerpoint/2010/main" val="16418766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Largely within sales team</a:t>
            </a:r>
          </a:p>
          <a:p>
            <a:r>
              <a:rPr lang="en-US" dirty="0" smtClean="0"/>
              <a:t>Engage with </a:t>
            </a:r>
            <a:r>
              <a:rPr lang="en-US" dirty="0" err="1" smtClean="0"/>
              <a:t>fintechs</a:t>
            </a:r>
            <a:r>
              <a:rPr lang="en-US" dirty="0" smtClean="0"/>
              <a:t> on some collaboration </a:t>
            </a:r>
            <a:r>
              <a:rPr lang="en-US" baseline="0" dirty="0" smtClean="0"/>
              <a:t>largely on an </a:t>
            </a:r>
            <a:r>
              <a:rPr lang="en-US" baseline="0" dirty="0" err="1" smtClean="0"/>
              <a:t>adhoc</a:t>
            </a:r>
            <a:r>
              <a:rPr lang="en-US" baseline="0" dirty="0" smtClean="0"/>
              <a:t> basis</a:t>
            </a:r>
            <a:endParaRPr lang="en-US" dirty="0" smtClean="0"/>
          </a:p>
        </p:txBody>
      </p:sp>
      <p:sp>
        <p:nvSpPr>
          <p:cNvPr id="4" name="Slide Number Placeholder 3"/>
          <p:cNvSpPr>
            <a:spLocks noGrp="1"/>
          </p:cNvSpPr>
          <p:nvPr>
            <p:ph type="sldNum" sz="quarter" idx="10"/>
          </p:nvPr>
        </p:nvSpPr>
        <p:spPr/>
        <p:txBody>
          <a:bodyPr/>
          <a:lstStyle/>
          <a:p>
            <a:fld id="{B9A874CB-CC6B-4A8C-9EA1-93B7A646ACC6}" type="slidenum">
              <a:rPr lang="en-AU" smtClean="0">
                <a:solidFill>
                  <a:prstClr val="black"/>
                </a:solidFill>
              </a:rPr>
              <a:pPr/>
              <a:t>12</a:t>
            </a:fld>
            <a:endParaRPr lang="en-AU" dirty="0">
              <a:solidFill>
                <a:prstClr val="black"/>
              </a:solidFill>
            </a:endParaRPr>
          </a:p>
        </p:txBody>
      </p:sp>
    </p:spTree>
    <p:extLst>
      <p:ext uri="{BB962C8B-B14F-4D97-AF65-F5344CB8AC3E}">
        <p14:creationId xmlns:p14="http://schemas.microsoft.com/office/powerpoint/2010/main" val="4906894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Largely within sales team</a:t>
            </a:r>
          </a:p>
          <a:p>
            <a:r>
              <a:rPr lang="en-US" dirty="0" smtClean="0"/>
              <a:t>Engage with </a:t>
            </a:r>
            <a:r>
              <a:rPr lang="en-US" dirty="0" err="1" smtClean="0"/>
              <a:t>fintechs</a:t>
            </a:r>
            <a:r>
              <a:rPr lang="en-US" dirty="0" smtClean="0"/>
              <a:t> on some collaboration </a:t>
            </a:r>
            <a:r>
              <a:rPr lang="en-US" baseline="0" dirty="0" smtClean="0"/>
              <a:t>largely on an </a:t>
            </a:r>
            <a:r>
              <a:rPr lang="en-US" baseline="0" dirty="0" err="1" smtClean="0"/>
              <a:t>adhoc</a:t>
            </a:r>
            <a:r>
              <a:rPr lang="en-US" baseline="0" dirty="0" smtClean="0"/>
              <a:t> basis</a:t>
            </a:r>
            <a:endParaRPr lang="en-US" dirty="0" smtClean="0"/>
          </a:p>
        </p:txBody>
      </p:sp>
      <p:sp>
        <p:nvSpPr>
          <p:cNvPr id="4" name="Slide Number Placeholder 3"/>
          <p:cNvSpPr>
            <a:spLocks noGrp="1"/>
          </p:cNvSpPr>
          <p:nvPr>
            <p:ph type="sldNum" sz="quarter" idx="10"/>
          </p:nvPr>
        </p:nvSpPr>
        <p:spPr/>
        <p:txBody>
          <a:bodyPr/>
          <a:lstStyle/>
          <a:p>
            <a:fld id="{B9A874CB-CC6B-4A8C-9EA1-93B7A646ACC6}" type="slidenum">
              <a:rPr lang="en-AU" smtClean="0">
                <a:solidFill>
                  <a:prstClr val="black"/>
                </a:solidFill>
              </a:rPr>
              <a:pPr/>
              <a:t>13</a:t>
            </a:fld>
            <a:endParaRPr lang="en-AU" dirty="0">
              <a:solidFill>
                <a:prstClr val="black"/>
              </a:solidFill>
            </a:endParaRPr>
          </a:p>
        </p:txBody>
      </p:sp>
    </p:spTree>
    <p:extLst>
      <p:ext uri="{BB962C8B-B14F-4D97-AF65-F5344CB8AC3E}">
        <p14:creationId xmlns:p14="http://schemas.microsoft.com/office/powerpoint/2010/main" val="31538485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Largely within sales team</a:t>
            </a:r>
          </a:p>
          <a:p>
            <a:r>
              <a:rPr lang="en-US" dirty="0" smtClean="0"/>
              <a:t>Engage with </a:t>
            </a:r>
            <a:r>
              <a:rPr lang="en-US" dirty="0" err="1" smtClean="0"/>
              <a:t>fintechs</a:t>
            </a:r>
            <a:r>
              <a:rPr lang="en-US" dirty="0" smtClean="0"/>
              <a:t> on some collaboration </a:t>
            </a:r>
            <a:r>
              <a:rPr lang="en-US" baseline="0" dirty="0" smtClean="0"/>
              <a:t>largely on an </a:t>
            </a:r>
            <a:r>
              <a:rPr lang="en-US" baseline="0" dirty="0" err="1" smtClean="0"/>
              <a:t>adhoc</a:t>
            </a:r>
            <a:r>
              <a:rPr lang="en-US" baseline="0" dirty="0" smtClean="0"/>
              <a:t> basis</a:t>
            </a:r>
            <a:endParaRPr lang="en-US" dirty="0" smtClean="0"/>
          </a:p>
        </p:txBody>
      </p:sp>
      <p:sp>
        <p:nvSpPr>
          <p:cNvPr id="4" name="Slide Number Placeholder 3"/>
          <p:cNvSpPr>
            <a:spLocks noGrp="1"/>
          </p:cNvSpPr>
          <p:nvPr>
            <p:ph type="sldNum" sz="quarter" idx="10"/>
          </p:nvPr>
        </p:nvSpPr>
        <p:spPr/>
        <p:txBody>
          <a:bodyPr/>
          <a:lstStyle/>
          <a:p>
            <a:fld id="{B9A874CB-CC6B-4A8C-9EA1-93B7A646ACC6}" type="slidenum">
              <a:rPr lang="en-AU" smtClean="0">
                <a:solidFill>
                  <a:prstClr val="black"/>
                </a:solidFill>
              </a:rPr>
              <a:pPr/>
              <a:t>14</a:t>
            </a:fld>
            <a:endParaRPr lang="en-AU" dirty="0">
              <a:solidFill>
                <a:prstClr val="black"/>
              </a:solidFill>
            </a:endParaRPr>
          </a:p>
        </p:txBody>
      </p:sp>
    </p:spTree>
    <p:extLst>
      <p:ext uri="{BB962C8B-B14F-4D97-AF65-F5344CB8AC3E}">
        <p14:creationId xmlns:p14="http://schemas.microsoft.com/office/powerpoint/2010/main" val="11842830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Largely within sales team</a:t>
            </a:r>
          </a:p>
          <a:p>
            <a:r>
              <a:rPr lang="en-US" dirty="0" smtClean="0"/>
              <a:t>Engage with </a:t>
            </a:r>
            <a:r>
              <a:rPr lang="en-US" dirty="0" err="1" smtClean="0"/>
              <a:t>fintechs</a:t>
            </a:r>
            <a:r>
              <a:rPr lang="en-US" dirty="0" smtClean="0"/>
              <a:t> on some collaboration </a:t>
            </a:r>
            <a:r>
              <a:rPr lang="en-US" baseline="0" dirty="0" smtClean="0"/>
              <a:t>largely on an </a:t>
            </a:r>
            <a:r>
              <a:rPr lang="en-US" baseline="0" dirty="0" err="1" smtClean="0"/>
              <a:t>adhoc</a:t>
            </a:r>
            <a:r>
              <a:rPr lang="en-US" baseline="0" dirty="0" smtClean="0"/>
              <a:t> basis</a:t>
            </a:r>
            <a:endParaRPr lang="en-US" dirty="0" smtClean="0"/>
          </a:p>
        </p:txBody>
      </p:sp>
      <p:sp>
        <p:nvSpPr>
          <p:cNvPr id="4" name="Slide Number Placeholder 3"/>
          <p:cNvSpPr>
            <a:spLocks noGrp="1"/>
          </p:cNvSpPr>
          <p:nvPr>
            <p:ph type="sldNum" sz="quarter" idx="10"/>
          </p:nvPr>
        </p:nvSpPr>
        <p:spPr/>
        <p:txBody>
          <a:bodyPr/>
          <a:lstStyle/>
          <a:p>
            <a:fld id="{B9A874CB-CC6B-4A8C-9EA1-93B7A646ACC6}" type="slidenum">
              <a:rPr lang="en-AU" smtClean="0">
                <a:solidFill>
                  <a:prstClr val="black"/>
                </a:solidFill>
              </a:rPr>
              <a:pPr/>
              <a:t>15</a:t>
            </a:fld>
            <a:endParaRPr lang="en-AU" dirty="0">
              <a:solidFill>
                <a:prstClr val="black"/>
              </a:solidFill>
            </a:endParaRPr>
          </a:p>
        </p:txBody>
      </p:sp>
    </p:spTree>
    <p:extLst>
      <p:ext uri="{BB962C8B-B14F-4D97-AF65-F5344CB8AC3E}">
        <p14:creationId xmlns:p14="http://schemas.microsoft.com/office/powerpoint/2010/main" val="23182502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Largely within sales team</a:t>
            </a:r>
          </a:p>
          <a:p>
            <a:r>
              <a:rPr lang="en-US" dirty="0" smtClean="0"/>
              <a:t>Engage with </a:t>
            </a:r>
            <a:r>
              <a:rPr lang="en-US" dirty="0" err="1" smtClean="0"/>
              <a:t>fintechs</a:t>
            </a:r>
            <a:r>
              <a:rPr lang="en-US" dirty="0" smtClean="0"/>
              <a:t> on some collaboration </a:t>
            </a:r>
            <a:r>
              <a:rPr lang="en-US" baseline="0" dirty="0" smtClean="0"/>
              <a:t>largely on an </a:t>
            </a:r>
            <a:r>
              <a:rPr lang="en-US" baseline="0" dirty="0" err="1" smtClean="0"/>
              <a:t>adhoc</a:t>
            </a:r>
            <a:r>
              <a:rPr lang="en-US" baseline="0" dirty="0" smtClean="0"/>
              <a:t> basis</a:t>
            </a:r>
            <a:endParaRPr lang="en-US" dirty="0" smtClean="0"/>
          </a:p>
        </p:txBody>
      </p:sp>
      <p:sp>
        <p:nvSpPr>
          <p:cNvPr id="4" name="Slide Number Placeholder 3"/>
          <p:cNvSpPr>
            <a:spLocks noGrp="1"/>
          </p:cNvSpPr>
          <p:nvPr>
            <p:ph type="sldNum" sz="quarter" idx="10"/>
          </p:nvPr>
        </p:nvSpPr>
        <p:spPr/>
        <p:txBody>
          <a:bodyPr/>
          <a:lstStyle/>
          <a:p>
            <a:fld id="{B9A874CB-CC6B-4A8C-9EA1-93B7A646ACC6}" type="slidenum">
              <a:rPr lang="en-AU" smtClean="0">
                <a:solidFill>
                  <a:prstClr val="black"/>
                </a:solidFill>
              </a:rPr>
              <a:pPr/>
              <a:t>16</a:t>
            </a:fld>
            <a:endParaRPr lang="en-AU" dirty="0">
              <a:solidFill>
                <a:prstClr val="black"/>
              </a:solidFill>
            </a:endParaRPr>
          </a:p>
        </p:txBody>
      </p:sp>
    </p:spTree>
    <p:extLst>
      <p:ext uri="{BB962C8B-B14F-4D97-AF65-F5344CB8AC3E}">
        <p14:creationId xmlns:p14="http://schemas.microsoft.com/office/powerpoint/2010/main" val="17006760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Change </a:t>
            </a:r>
            <a:r>
              <a:rPr lang="en-US" dirty="0" err="1" smtClean="0"/>
              <a:t>colours</a:t>
            </a:r>
            <a:endParaRPr lang="en-US" dirty="0" smtClean="0"/>
          </a:p>
          <a:p>
            <a:r>
              <a:rPr lang="en-US" dirty="0" smtClean="0"/>
              <a:t>Ecosystem scanning</a:t>
            </a:r>
          </a:p>
          <a:p>
            <a:endParaRPr lang="en-US" dirty="0" smtClean="0"/>
          </a:p>
          <a:p>
            <a:r>
              <a:rPr lang="en-US" dirty="0" smtClean="0"/>
              <a:t>CRM</a:t>
            </a:r>
            <a:endParaRPr lang="en-GB" dirty="0"/>
          </a:p>
        </p:txBody>
      </p:sp>
      <p:sp>
        <p:nvSpPr>
          <p:cNvPr id="4" name="Slide Number Placeholder 3"/>
          <p:cNvSpPr>
            <a:spLocks noGrp="1"/>
          </p:cNvSpPr>
          <p:nvPr>
            <p:ph type="sldNum" sz="quarter" idx="10"/>
          </p:nvPr>
        </p:nvSpPr>
        <p:spPr/>
        <p:txBody>
          <a:bodyPr/>
          <a:lstStyle/>
          <a:p>
            <a:fld id="{B9A874CB-CC6B-4A8C-9EA1-93B7A646ACC6}" type="slidenum">
              <a:rPr lang="en-AU" smtClean="0">
                <a:solidFill>
                  <a:prstClr val="black"/>
                </a:solidFill>
              </a:rPr>
              <a:pPr/>
              <a:t>17</a:t>
            </a:fld>
            <a:endParaRPr lang="en-AU" dirty="0">
              <a:solidFill>
                <a:prstClr val="black"/>
              </a:solidFill>
            </a:endParaRPr>
          </a:p>
        </p:txBody>
      </p:sp>
    </p:spTree>
    <p:extLst>
      <p:ext uri="{BB962C8B-B14F-4D97-AF65-F5344CB8AC3E}">
        <p14:creationId xmlns:p14="http://schemas.microsoft.com/office/powerpoint/2010/main" val="36737502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Change </a:t>
            </a:r>
            <a:r>
              <a:rPr lang="en-US" dirty="0" err="1" smtClean="0"/>
              <a:t>colours</a:t>
            </a:r>
            <a:endParaRPr lang="en-US" dirty="0" smtClean="0"/>
          </a:p>
          <a:p>
            <a:r>
              <a:rPr lang="en-US" dirty="0" smtClean="0"/>
              <a:t>Ecosystem scanning</a:t>
            </a:r>
          </a:p>
          <a:p>
            <a:endParaRPr lang="en-US" dirty="0" smtClean="0"/>
          </a:p>
          <a:p>
            <a:r>
              <a:rPr lang="en-US" dirty="0" smtClean="0"/>
              <a:t>CRM</a:t>
            </a:r>
            <a:endParaRPr lang="en-GB" dirty="0"/>
          </a:p>
        </p:txBody>
      </p:sp>
      <p:sp>
        <p:nvSpPr>
          <p:cNvPr id="4" name="Slide Number Placeholder 3"/>
          <p:cNvSpPr>
            <a:spLocks noGrp="1"/>
          </p:cNvSpPr>
          <p:nvPr>
            <p:ph type="sldNum" sz="quarter" idx="10"/>
          </p:nvPr>
        </p:nvSpPr>
        <p:spPr/>
        <p:txBody>
          <a:bodyPr/>
          <a:lstStyle/>
          <a:p>
            <a:fld id="{B9A874CB-CC6B-4A8C-9EA1-93B7A646ACC6}" type="slidenum">
              <a:rPr lang="en-AU" smtClean="0">
                <a:solidFill>
                  <a:prstClr val="black"/>
                </a:solidFill>
              </a:rPr>
              <a:pPr/>
              <a:t>18</a:t>
            </a:fld>
            <a:endParaRPr lang="en-AU" dirty="0">
              <a:solidFill>
                <a:prstClr val="black"/>
              </a:solidFill>
            </a:endParaRPr>
          </a:p>
        </p:txBody>
      </p:sp>
    </p:spTree>
    <p:extLst>
      <p:ext uri="{BB962C8B-B14F-4D97-AF65-F5344CB8AC3E}">
        <p14:creationId xmlns:p14="http://schemas.microsoft.com/office/powerpoint/2010/main" val="25873377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Change </a:t>
            </a:r>
            <a:r>
              <a:rPr lang="en-US" dirty="0" err="1" smtClean="0"/>
              <a:t>colours</a:t>
            </a:r>
            <a:endParaRPr lang="en-US" dirty="0" smtClean="0"/>
          </a:p>
          <a:p>
            <a:r>
              <a:rPr lang="en-US" dirty="0" smtClean="0"/>
              <a:t>Ecosystem scanning</a:t>
            </a:r>
          </a:p>
          <a:p>
            <a:endParaRPr lang="en-US" dirty="0" smtClean="0"/>
          </a:p>
          <a:p>
            <a:r>
              <a:rPr lang="en-US" dirty="0" smtClean="0"/>
              <a:t>CRM</a:t>
            </a:r>
            <a:endParaRPr lang="en-GB" dirty="0"/>
          </a:p>
        </p:txBody>
      </p:sp>
      <p:sp>
        <p:nvSpPr>
          <p:cNvPr id="4" name="Slide Number Placeholder 3"/>
          <p:cNvSpPr>
            <a:spLocks noGrp="1"/>
          </p:cNvSpPr>
          <p:nvPr>
            <p:ph type="sldNum" sz="quarter" idx="10"/>
          </p:nvPr>
        </p:nvSpPr>
        <p:spPr/>
        <p:txBody>
          <a:bodyPr/>
          <a:lstStyle/>
          <a:p>
            <a:fld id="{B9A874CB-CC6B-4A8C-9EA1-93B7A646ACC6}" type="slidenum">
              <a:rPr lang="en-AU" smtClean="0">
                <a:solidFill>
                  <a:prstClr val="black"/>
                </a:solidFill>
              </a:rPr>
              <a:pPr/>
              <a:t>24</a:t>
            </a:fld>
            <a:endParaRPr lang="en-AU" dirty="0">
              <a:solidFill>
                <a:prstClr val="black"/>
              </a:solidFill>
            </a:endParaRPr>
          </a:p>
        </p:txBody>
      </p:sp>
    </p:spTree>
    <p:extLst>
      <p:ext uri="{BB962C8B-B14F-4D97-AF65-F5344CB8AC3E}">
        <p14:creationId xmlns:p14="http://schemas.microsoft.com/office/powerpoint/2010/main" val="1113909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Change </a:t>
            </a:r>
            <a:r>
              <a:rPr lang="en-US" dirty="0" err="1" smtClean="0"/>
              <a:t>colours</a:t>
            </a:r>
            <a:endParaRPr lang="en-US" dirty="0" smtClean="0"/>
          </a:p>
          <a:p>
            <a:r>
              <a:rPr lang="en-US" dirty="0" smtClean="0"/>
              <a:t>Ecosystem scanning</a:t>
            </a:r>
          </a:p>
          <a:p>
            <a:endParaRPr lang="en-US" dirty="0" smtClean="0"/>
          </a:p>
          <a:p>
            <a:r>
              <a:rPr lang="en-US" dirty="0" smtClean="0"/>
              <a:t>CRM</a:t>
            </a:r>
            <a:endParaRPr lang="en-GB" dirty="0"/>
          </a:p>
        </p:txBody>
      </p:sp>
      <p:sp>
        <p:nvSpPr>
          <p:cNvPr id="4" name="Slide Number Placeholder 3"/>
          <p:cNvSpPr>
            <a:spLocks noGrp="1"/>
          </p:cNvSpPr>
          <p:nvPr>
            <p:ph type="sldNum" sz="quarter" idx="10"/>
          </p:nvPr>
        </p:nvSpPr>
        <p:spPr/>
        <p:txBody>
          <a:bodyPr/>
          <a:lstStyle/>
          <a:p>
            <a:fld id="{B9A874CB-CC6B-4A8C-9EA1-93B7A646ACC6}" type="slidenum">
              <a:rPr lang="en-AU" smtClean="0">
                <a:solidFill>
                  <a:prstClr val="black"/>
                </a:solidFill>
              </a:rPr>
              <a:pPr/>
              <a:t>2</a:t>
            </a:fld>
            <a:endParaRPr lang="en-AU" dirty="0">
              <a:solidFill>
                <a:prstClr val="black"/>
              </a:solidFill>
            </a:endParaRPr>
          </a:p>
        </p:txBody>
      </p:sp>
    </p:spTree>
    <p:extLst>
      <p:ext uri="{BB962C8B-B14F-4D97-AF65-F5344CB8AC3E}">
        <p14:creationId xmlns:p14="http://schemas.microsoft.com/office/powerpoint/2010/main" val="233433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Change </a:t>
            </a:r>
            <a:r>
              <a:rPr lang="en-US" dirty="0" err="1" smtClean="0"/>
              <a:t>colours</a:t>
            </a:r>
            <a:endParaRPr lang="en-US" dirty="0" smtClean="0"/>
          </a:p>
          <a:p>
            <a:r>
              <a:rPr lang="en-US" dirty="0" smtClean="0"/>
              <a:t>Ecosystem scanning</a:t>
            </a:r>
          </a:p>
          <a:p>
            <a:endParaRPr lang="en-US" dirty="0" smtClean="0"/>
          </a:p>
          <a:p>
            <a:r>
              <a:rPr lang="en-US" dirty="0" smtClean="0"/>
              <a:t>CRM</a:t>
            </a:r>
            <a:endParaRPr lang="en-GB" dirty="0"/>
          </a:p>
        </p:txBody>
      </p:sp>
      <p:sp>
        <p:nvSpPr>
          <p:cNvPr id="4" name="Slide Number Placeholder 3"/>
          <p:cNvSpPr>
            <a:spLocks noGrp="1"/>
          </p:cNvSpPr>
          <p:nvPr>
            <p:ph type="sldNum" sz="quarter" idx="10"/>
          </p:nvPr>
        </p:nvSpPr>
        <p:spPr/>
        <p:txBody>
          <a:bodyPr/>
          <a:lstStyle/>
          <a:p>
            <a:fld id="{B9A874CB-CC6B-4A8C-9EA1-93B7A646ACC6}" type="slidenum">
              <a:rPr lang="en-AU" smtClean="0">
                <a:solidFill>
                  <a:prstClr val="black"/>
                </a:solidFill>
              </a:rPr>
              <a:pPr/>
              <a:t>31</a:t>
            </a:fld>
            <a:endParaRPr lang="en-AU" dirty="0">
              <a:solidFill>
                <a:prstClr val="black"/>
              </a:solidFill>
            </a:endParaRPr>
          </a:p>
        </p:txBody>
      </p:sp>
    </p:spTree>
    <p:extLst>
      <p:ext uri="{BB962C8B-B14F-4D97-AF65-F5344CB8AC3E}">
        <p14:creationId xmlns:p14="http://schemas.microsoft.com/office/powerpoint/2010/main" val="32014422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Change </a:t>
            </a:r>
            <a:r>
              <a:rPr lang="en-US" dirty="0" err="1" smtClean="0"/>
              <a:t>colours</a:t>
            </a:r>
            <a:endParaRPr lang="en-US" dirty="0" smtClean="0"/>
          </a:p>
          <a:p>
            <a:r>
              <a:rPr lang="en-US" dirty="0" smtClean="0"/>
              <a:t>Ecosystem scanning</a:t>
            </a:r>
          </a:p>
          <a:p>
            <a:endParaRPr lang="en-US" dirty="0" smtClean="0"/>
          </a:p>
          <a:p>
            <a:r>
              <a:rPr lang="en-US" dirty="0" smtClean="0"/>
              <a:t>CRM</a:t>
            </a:r>
            <a:endParaRPr lang="en-GB" dirty="0"/>
          </a:p>
        </p:txBody>
      </p:sp>
      <p:sp>
        <p:nvSpPr>
          <p:cNvPr id="4" name="Slide Number Placeholder 3"/>
          <p:cNvSpPr>
            <a:spLocks noGrp="1"/>
          </p:cNvSpPr>
          <p:nvPr>
            <p:ph type="sldNum" sz="quarter" idx="10"/>
          </p:nvPr>
        </p:nvSpPr>
        <p:spPr/>
        <p:txBody>
          <a:bodyPr/>
          <a:lstStyle/>
          <a:p>
            <a:fld id="{B9A874CB-CC6B-4A8C-9EA1-93B7A646ACC6}" type="slidenum">
              <a:rPr lang="en-AU" smtClean="0">
                <a:solidFill>
                  <a:prstClr val="black"/>
                </a:solidFill>
              </a:rPr>
              <a:pPr/>
              <a:t>37</a:t>
            </a:fld>
            <a:endParaRPr lang="en-AU" dirty="0">
              <a:solidFill>
                <a:prstClr val="black"/>
              </a:solidFill>
            </a:endParaRPr>
          </a:p>
        </p:txBody>
      </p:sp>
    </p:spTree>
    <p:extLst>
      <p:ext uri="{BB962C8B-B14F-4D97-AF65-F5344CB8AC3E}">
        <p14:creationId xmlns:p14="http://schemas.microsoft.com/office/powerpoint/2010/main" val="140044516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Change </a:t>
            </a:r>
            <a:r>
              <a:rPr lang="en-US" dirty="0" err="1" smtClean="0"/>
              <a:t>colours</a:t>
            </a:r>
            <a:endParaRPr lang="en-US" dirty="0" smtClean="0"/>
          </a:p>
          <a:p>
            <a:r>
              <a:rPr lang="en-US" dirty="0" smtClean="0"/>
              <a:t>Ecosystem scanning</a:t>
            </a:r>
          </a:p>
          <a:p>
            <a:endParaRPr lang="en-US" dirty="0" smtClean="0"/>
          </a:p>
          <a:p>
            <a:r>
              <a:rPr lang="en-US" dirty="0" smtClean="0"/>
              <a:t>CRM</a:t>
            </a:r>
            <a:endParaRPr lang="en-GB" dirty="0"/>
          </a:p>
        </p:txBody>
      </p:sp>
      <p:sp>
        <p:nvSpPr>
          <p:cNvPr id="4" name="Slide Number Placeholder 3"/>
          <p:cNvSpPr>
            <a:spLocks noGrp="1"/>
          </p:cNvSpPr>
          <p:nvPr>
            <p:ph type="sldNum" sz="quarter" idx="10"/>
          </p:nvPr>
        </p:nvSpPr>
        <p:spPr/>
        <p:txBody>
          <a:bodyPr/>
          <a:lstStyle/>
          <a:p>
            <a:fld id="{B9A874CB-CC6B-4A8C-9EA1-93B7A646ACC6}" type="slidenum">
              <a:rPr lang="en-AU" smtClean="0">
                <a:solidFill>
                  <a:prstClr val="black"/>
                </a:solidFill>
              </a:rPr>
              <a:pPr/>
              <a:t>48</a:t>
            </a:fld>
            <a:endParaRPr lang="en-AU" dirty="0">
              <a:solidFill>
                <a:prstClr val="black"/>
              </a:solidFill>
            </a:endParaRPr>
          </a:p>
        </p:txBody>
      </p:sp>
    </p:spTree>
    <p:extLst>
      <p:ext uri="{BB962C8B-B14F-4D97-AF65-F5344CB8AC3E}">
        <p14:creationId xmlns:p14="http://schemas.microsoft.com/office/powerpoint/2010/main" val="179974243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Change </a:t>
            </a:r>
            <a:r>
              <a:rPr lang="en-US" dirty="0" err="1" smtClean="0"/>
              <a:t>colours</a:t>
            </a:r>
            <a:endParaRPr lang="en-US" dirty="0" smtClean="0"/>
          </a:p>
          <a:p>
            <a:r>
              <a:rPr lang="en-US" dirty="0" smtClean="0"/>
              <a:t>Ecosystem scanning</a:t>
            </a:r>
          </a:p>
          <a:p>
            <a:endParaRPr lang="en-US" dirty="0" smtClean="0"/>
          </a:p>
          <a:p>
            <a:r>
              <a:rPr lang="en-US" dirty="0" smtClean="0"/>
              <a:t>CRM</a:t>
            </a:r>
            <a:endParaRPr lang="en-GB" dirty="0"/>
          </a:p>
        </p:txBody>
      </p:sp>
      <p:sp>
        <p:nvSpPr>
          <p:cNvPr id="4" name="Slide Number Placeholder 3"/>
          <p:cNvSpPr>
            <a:spLocks noGrp="1"/>
          </p:cNvSpPr>
          <p:nvPr>
            <p:ph type="sldNum" sz="quarter" idx="10"/>
          </p:nvPr>
        </p:nvSpPr>
        <p:spPr/>
        <p:txBody>
          <a:bodyPr/>
          <a:lstStyle/>
          <a:p>
            <a:fld id="{B9A874CB-CC6B-4A8C-9EA1-93B7A646ACC6}" type="slidenum">
              <a:rPr lang="en-AU" smtClean="0">
                <a:solidFill>
                  <a:prstClr val="black"/>
                </a:solidFill>
              </a:rPr>
              <a:pPr/>
              <a:t>54</a:t>
            </a:fld>
            <a:endParaRPr lang="en-AU" dirty="0">
              <a:solidFill>
                <a:prstClr val="black"/>
              </a:solidFill>
            </a:endParaRPr>
          </a:p>
        </p:txBody>
      </p:sp>
    </p:spTree>
    <p:extLst>
      <p:ext uri="{BB962C8B-B14F-4D97-AF65-F5344CB8AC3E}">
        <p14:creationId xmlns:p14="http://schemas.microsoft.com/office/powerpoint/2010/main" val="258232512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34B114E-27F4-435E-A829-B5251F496C7F}" type="slidenum">
              <a:rPr lang="en-US" smtClean="0"/>
              <a:t>63</a:t>
            </a:fld>
            <a:endParaRPr lang="en-US"/>
          </a:p>
        </p:txBody>
      </p:sp>
    </p:spTree>
    <p:extLst>
      <p:ext uri="{BB962C8B-B14F-4D97-AF65-F5344CB8AC3E}">
        <p14:creationId xmlns:p14="http://schemas.microsoft.com/office/powerpoint/2010/main" val="9923484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Change </a:t>
            </a:r>
            <a:r>
              <a:rPr lang="en-US" dirty="0" err="1" smtClean="0"/>
              <a:t>colours</a:t>
            </a:r>
            <a:endParaRPr lang="en-US" dirty="0" smtClean="0"/>
          </a:p>
          <a:p>
            <a:r>
              <a:rPr lang="en-US" dirty="0" smtClean="0"/>
              <a:t>Ecosystem scanning</a:t>
            </a:r>
          </a:p>
          <a:p>
            <a:endParaRPr lang="en-US" dirty="0" smtClean="0"/>
          </a:p>
          <a:p>
            <a:r>
              <a:rPr lang="en-US" dirty="0" smtClean="0"/>
              <a:t>CRM</a:t>
            </a:r>
            <a:endParaRPr lang="en-GB" dirty="0"/>
          </a:p>
        </p:txBody>
      </p:sp>
      <p:sp>
        <p:nvSpPr>
          <p:cNvPr id="4" name="Slide Number Placeholder 3"/>
          <p:cNvSpPr>
            <a:spLocks noGrp="1"/>
          </p:cNvSpPr>
          <p:nvPr>
            <p:ph type="sldNum" sz="quarter" idx="10"/>
          </p:nvPr>
        </p:nvSpPr>
        <p:spPr/>
        <p:txBody>
          <a:bodyPr/>
          <a:lstStyle/>
          <a:p>
            <a:fld id="{B9A874CB-CC6B-4A8C-9EA1-93B7A646ACC6}" type="slidenum">
              <a:rPr lang="en-AU" smtClean="0">
                <a:solidFill>
                  <a:prstClr val="black"/>
                </a:solidFill>
              </a:rPr>
              <a:pPr/>
              <a:t>64</a:t>
            </a:fld>
            <a:endParaRPr lang="en-AU" dirty="0">
              <a:solidFill>
                <a:prstClr val="black"/>
              </a:solidFill>
            </a:endParaRPr>
          </a:p>
        </p:txBody>
      </p:sp>
    </p:spTree>
    <p:extLst>
      <p:ext uri="{BB962C8B-B14F-4D97-AF65-F5344CB8AC3E}">
        <p14:creationId xmlns:p14="http://schemas.microsoft.com/office/powerpoint/2010/main" val="95699781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Change </a:t>
            </a:r>
            <a:r>
              <a:rPr lang="en-US" dirty="0" err="1" smtClean="0"/>
              <a:t>colours</a:t>
            </a:r>
            <a:endParaRPr lang="en-US" dirty="0" smtClean="0"/>
          </a:p>
          <a:p>
            <a:r>
              <a:rPr lang="en-US" dirty="0" smtClean="0"/>
              <a:t>Ecosystem scanning</a:t>
            </a:r>
          </a:p>
          <a:p>
            <a:endParaRPr lang="en-US" dirty="0" smtClean="0"/>
          </a:p>
          <a:p>
            <a:r>
              <a:rPr lang="en-US" dirty="0" smtClean="0"/>
              <a:t>CRM</a:t>
            </a:r>
            <a:endParaRPr lang="en-GB" dirty="0"/>
          </a:p>
        </p:txBody>
      </p:sp>
      <p:sp>
        <p:nvSpPr>
          <p:cNvPr id="4" name="Slide Number Placeholder 3"/>
          <p:cNvSpPr>
            <a:spLocks noGrp="1"/>
          </p:cNvSpPr>
          <p:nvPr>
            <p:ph type="sldNum" sz="quarter" idx="10"/>
          </p:nvPr>
        </p:nvSpPr>
        <p:spPr/>
        <p:txBody>
          <a:bodyPr/>
          <a:lstStyle/>
          <a:p>
            <a:fld id="{B9A874CB-CC6B-4A8C-9EA1-93B7A646ACC6}" type="slidenum">
              <a:rPr lang="en-AU" smtClean="0">
                <a:solidFill>
                  <a:prstClr val="black"/>
                </a:solidFill>
              </a:rPr>
              <a:pPr/>
              <a:t>69</a:t>
            </a:fld>
            <a:endParaRPr lang="en-AU" dirty="0">
              <a:solidFill>
                <a:prstClr val="black"/>
              </a:solidFill>
            </a:endParaRPr>
          </a:p>
        </p:txBody>
      </p:sp>
    </p:spTree>
    <p:extLst>
      <p:ext uri="{BB962C8B-B14F-4D97-AF65-F5344CB8AC3E}">
        <p14:creationId xmlns:p14="http://schemas.microsoft.com/office/powerpoint/2010/main" val="328622515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34B114E-27F4-435E-A829-B5251F496C7F}" type="slidenum">
              <a:rPr lang="en-US" smtClean="0">
                <a:solidFill>
                  <a:prstClr val="black"/>
                </a:solidFill>
              </a:rPr>
              <a:pPr/>
              <a:t>70</a:t>
            </a:fld>
            <a:endParaRPr lang="en-US">
              <a:solidFill>
                <a:prstClr val="black"/>
              </a:solidFill>
            </a:endParaRPr>
          </a:p>
        </p:txBody>
      </p:sp>
    </p:spTree>
    <p:extLst>
      <p:ext uri="{BB962C8B-B14F-4D97-AF65-F5344CB8AC3E}">
        <p14:creationId xmlns:p14="http://schemas.microsoft.com/office/powerpoint/2010/main" val="39618464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34B114E-27F4-435E-A829-B5251F496C7F}" type="slidenum">
              <a:rPr lang="en-US" smtClean="0">
                <a:solidFill>
                  <a:prstClr val="black"/>
                </a:solidFill>
              </a:rPr>
              <a:pPr/>
              <a:t>71</a:t>
            </a:fld>
            <a:endParaRPr lang="en-US">
              <a:solidFill>
                <a:prstClr val="black"/>
              </a:solidFill>
            </a:endParaRPr>
          </a:p>
        </p:txBody>
      </p:sp>
    </p:spTree>
    <p:extLst>
      <p:ext uri="{BB962C8B-B14F-4D97-AF65-F5344CB8AC3E}">
        <p14:creationId xmlns:p14="http://schemas.microsoft.com/office/powerpoint/2010/main" val="274623895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Change </a:t>
            </a:r>
            <a:r>
              <a:rPr lang="en-US" dirty="0" err="1" smtClean="0"/>
              <a:t>colours</a:t>
            </a:r>
            <a:endParaRPr lang="en-US" dirty="0" smtClean="0"/>
          </a:p>
          <a:p>
            <a:r>
              <a:rPr lang="en-US" dirty="0" smtClean="0"/>
              <a:t>Ecosystem scanning</a:t>
            </a:r>
          </a:p>
          <a:p>
            <a:endParaRPr lang="en-US" dirty="0" smtClean="0"/>
          </a:p>
          <a:p>
            <a:r>
              <a:rPr lang="en-US" dirty="0" smtClean="0"/>
              <a:t>CRM</a:t>
            </a:r>
            <a:endParaRPr lang="en-GB" dirty="0"/>
          </a:p>
        </p:txBody>
      </p:sp>
      <p:sp>
        <p:nvSpPr>
          <p:cNvPr id="4" name="Slide Number Placeholder 3"/>
          <p:cNvSpPr>
            <a:spLocks noGrp="1"/>
          </p:cNvSpPr>
          <p:nvPr>
            <p:ph type="sldNum" sz="quarter" idx="10"/>
          </p:nvPr>
        </p:nvSpPr>
        <p:spPr/>
        <p:txBody>
          <a:bodyPr/>
          <a:lstStyle/>
          <a:p>
            <a:fld id="{B9A874CB-CC6B-4A8C-9EA1-93B7A646ACC6}" type="slidenum">
              <a:rPr lang="en-AU" smtClean="0">
                <a:solidFill>
                  <a:prstClr val="black"/>
                </a:solidFill>
              </a:rPr>
              <a:pPr/>
              <a:t>72</a:t>
            </a:fld>
            <a:endParaRPr lang="en-AU" dirty="0">
              <a:solidFill>
                <a:prstClr val="black"/>
              </a:solidFill>
            </a:endParaRPr>
          </a:p>
        </p:txBody>
      </p:sp>
    </p:spTree>
    <p:extLst>
      <p:ext uri="{BB962C8B-B14F-4D97-AF65-F5344CB8AC3E}">
        <p14:creationId xmlns:p14="http://schemas.microsoft.com/office/powerpoint/2010/main" val="26681945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Change </a:t>
            </a:r>
            <a:r>
              <a:rPr lang="en-US" dirty="0" err="1" smtClean="0"/>
              <a:t>colours</a:t>
            </a:r>
            <a:endParaRPr lang="en-US" dirty="0" smtClean="0"/>
          </a:p>
          <a:p>
            <a:r>
              <a:rPr lang="en-US" dirty="0" smtClean="0"/>
              <a:t>Ecosystem scanning</a:t>
            </a:r>
          </a:p>
          <a:p>
            <a:endParaRPr lang="en-US" dirty="0" smtClean="0"/>
          </a:p>
          <a:p>
            <a:r>
              <a:rPr lang="en-US" dirty="0" smtClean="0"/>
              <a:t>CRM</a:t>
            </a:r>
            <a:endParaRPr lang="en-GB" dirty="0"/>
          </a:p>
        </p:txBody>
      </p:sp>
      <p:sp>
        <p:nvSpPr>
          <p:cNvPr id="4" name="Slide Number Placeholder 3"/>
          <p:cNvSpPr>
            <a:spLocks noGrp="1"/>
          </p:cNvSpPr>
          <p:nvPr>
            <p:ph type="sldNum" sz="quarter" idx="10"/>
          </p:nvPr>
        </p:nvSpPr>
        <p:spPr/>
        <p:txBody>
          <a:bodyPr/>
          <a:lstStyle/>
          <a:p>
            <a:fld id="{B9A874CB-CC6B-4A8C-9EA1-93B7A646ACC6}" type="slidenum">
              <a:rPr lang="en-AU" smtClean="0">
                <a:solidFill>
                  <a:prstClr val="black"/>
                </a:solidFill>
              </a:rPr>
              <a:pPr/>
              <a:t>3</a:t>
            </a:fld>
            <a:endParaRPr lang="en-AU" dirty="0">
              <a:solidFill>
                <a:prstClr val="black"/>
              </a:solidFill>
            </a:endParaRPr>
          </a:p>
        </p:txBody>
      </p:sp>
    </p:spTree>
    <p:extLst>
      <p:ext uri="{BB962C8B-B14F-4D97-AF65-F5344CB8AC3E}">
        <p14:creationId xmlns:p14="http://schemas.microsoft.com/office/powerpoint/2010/main" val="385757706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Change </a:t>
            </a:r>
            <a:r>
              <a:rPr lang="en-US" dirty="0" err="1" smtClean="0"/>
              <a:t>colours</a:t>
            </a:r>
            <a:endParaRPr lang="en-US" dirty="0" smtClean="0"/>
          </a:p>
          <a:p>
            <a:r>
              <a:rPr lang="en-US" dirty="0" smtClean="0"/>
              <a:t>Ecosystem scanning</a:t>
            </a:r>
          </a:p>
          <a:p>
            <a:endParaRPr lang="en-US" dirty="0" smtClean="0"/>
          </a:p>
          <a:p>
            <a:r>
              <a:rPr lang="en-US" dirty="0" smtClean="0"/>
              <a:t>CRM</a:t>
            </a:r>
            <a:endParaRPr lang="en-GB" dirty="0"/>
          </a:p>
        </p:txBody>
      </p:sp>
      <p:sp>
        <p:nvSpPr>
          <p:cNvPr id="4" name="Slide Number Placeholder 3"/>
          <p:cNvSpPr>
            <a:spLocks noGrp="1"/>
          </p:cNvSpPr>
          <p:nvPr>
            <p:ph type="sldNum" sz="quarter" idx="10"/>
          </p:nvPr>
        </p:nvSpPr>
        <p:spPr/>
        <p:txBody>
          <a:bodyPr/>
          <a:lstStyle/>
          <a:p>
            <a:fld id="{B9A874CB-CC6B-4A8C-9EA1-93B7A646ACC6}" type="slidenum">
              <a:rPr lang="en-AU" smtClean="0">
                <a:solidFill>
                  <a:prstClr val="black"/>
                </a:solidFill>
              </a:rPr>
              <a:pPr/>
              <a:t>77</a:t>
            </a:fld>
            <a:endParaRPr lang="en-AU" dirty="0">
              <a:solidFill>
                <a:prstClr val="black"/>
              </a:solidFill>
            </a:endParaRPr>
          </a:p>
        </p:txBody>
      </p:sp>
    </p:spTree>
    <p:extLst>
      <p:ext uri="{BB962C8B-B14F-4D97-AF65-F5344CB8AC3E}">
        <p14:creationId xmlns:p14="http://schemas.microsoft.com/office/powerpoint/2010/main" val="178379632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Change </a:t>
            </a:r>
            <a:r>
              <a:rPr lang="en-US" dirty="0" err="1" smtClean="0"/>
              <a:t>colours</a:t>
            </a:r>
            <a:endParaRPr lang="en-US" dirty="0" smtClean="0"/>
          </a:p>
          <a:p>
            <a:r>
              <a:rPr lang="en-US" dirty="0" smtClean="0"/>
              <a:t>Ecosystem scanning</a:t>
            </a:r>
          </a:p>
          <a:p>
            <a:endParaRPr lang="en-US" dirty="0" smtClean="0"/>
          </a:p>
          <a:p>
            <a:r>
              <a:rPr lang="en-US" dirty="0" smtClean="0"/>
              <a:t>CRM</a:t>
            </a:r>
            <a:endParaRPr lang="en-GB" dirty="0"/>
          </a:p>
        </p:txBody>
      </p:sp>
      <p:sp>
        <p:nvSpPr>
          <p:cNvPr id="4" name="Slide Number Placeholder 3"/>
          <p:cNvSpPr>
            <a:spLocks noGrp="1"/>
          </p:cNvSpPr>
          <p:nvPr>
            <p:ph type="sldNum" sz="quarter" idx="10"/>
          </p:nvPr>
        </p:nvSpPr>
        <p:spPr/>
        <p:txBody>
          <a:bodyPr/>
          <a:lstStyle/>
          <a:p>
            <a:fld id="{B9A874CB-CC6B-4A8C-9EA1-93B7A646ACC6}" type="slidenum">
              <a:rPr lang="en-AU" smtClean="0">
                <a:solidFill>
                  <a:prstClr val="black"/>
                </a:solidFill>
              </a:rPr>
              <a:pPr/>
              <a:t>82</a:t>
            </a:fld>
            <a:endParaRPr lang="en-AU" dirty="0">
              <a:solidFill>
                <a:prstClr val="black"/>
              </a:solidFill>
            </a:endParaRPr>
          </a:p>
        </p:txBody>
      </p:sp>
    </p:spTree>
    <p:extLst>
      <p:ext uri="{BB962C8B-B14F-4D97-AF65-F5344CB8AC3E}">
        <p14:creationId xmlns:p14="http://schemas.microsoft.com/office/powerpoint/2010/main" val="147353346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34B114E-27F4-435E-A829-B5251F496C7F}" type="slidenum">
              <a:rPr lang="en-US" smtClean="0"/>
              <a:t>83</a:t>
            </a:fld>
            <a:endParaRPr lang="en-US" dirty="0"/>
          </a:p>
        </p:txBody>
      </p:sp>
    </p:spTree>
    <p:extLst>
      <p:ext uri="{BB962C8B-B14F-4D97-AF65-F5344CB8AC3E}">
        <p14:creationId xmlns:p14="http://schemas.microsoft.com/office/powerpoint/2010/main" val="17320172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34B114E-27F4-435E-A829-B5251F496C7F}" type="slidenum">
              <a:rPr lang="en-US" smtClean="0"/>
              <a:t>84</a:t>
            </a:fld>
            <a:endParaRPr lang="en-US" dirty="0"/>
          </a:p>
        </p:txBody>
      </p:sp>
    </p:spTree>
    <p:extLst>
      <p:ext uri="{BB962C8B-B14F-4D97-AF65-F5344CB8AC3E}">
        <p14:creationId xmlns:p14="http://schemas.microsoft.com/office/powerpoint/2010/main" val="210750785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34B114E-27F4-435E-A829-B5251F496C7F}" type="slidenum">
              <a:rPr lang="en-US" smtClean="0"/>
              <a:t>85</a:t>
            </a:fld>
            <a:endParaRPr lang="en-US" dirty="0"/>
          </a:p>
        </p:txBody>
      </p:sp>
    </p:spTree>
    <p:extLst>
      <p:ext uri="{BB962C8B-B14F-4D97-AF65-F5344CB8AC3E}">
        <p14:creationId xmlns:p14="http://schemas.microsoft.com/office/powerpoint/2010/main" val="206143428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34B114E-27F4-435E-A829-B5251F496C7F}" type="slidenum">
              <a:rPr lang="en-US" smtClean="0"/>
              <a:t>86</a:t>
            </a:fld>
            <a:endParaRPr lang="en-US" dirty="0"/>
          </a:p>
        </p:txBody>
      </p:sp>
    </p:spTree>
    <p:extLst>
      <p:ext uri="{BB962C8B-B14F-4D97-AF65-F5344CB8AC3E}">
        <p14:creationId xmlns:p14="http://schemas.microsoft.com/office/powerpoint/2010/main" val="239902616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34B114E-27F4-435E-A829-B5251F496C7F}" type="slidenum">
              <a:rPr lang="en-US" smtClean="0"/>
              <a:t>87</a:t>
            </a:fld>
            <a:endParaRPr lang="en-US" dirty="0"/>
          </a:p>
        </p:txBody>
      </p:sp>
    </p:spTree>
    <p:extLst>
      <p:ext uri="{BB962C8B-B14F-4D97-AF65-F5344CB8AC3E}">
        <p14:creationId xmlns:p14="http://schemas.microsoft.com/office/powerpoint/2010/main" val="289552122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34B114E-27F4-435E-A829-B5251F496C7F}" type="slidenum">
              <a:rPr lang="en-US" smtClean="0"/>
              <a:t>88</a:t>
            </a:fld>
            <a:endParaRPr lang="en-US" dirty="0"/>
          </a:p>
        </p:txBody>
      </p:sp>
    </p:spTree>
    <p:extLst>
      <p:ext uri="{BB962C8B-B14F-4D97-AF65-F5344CB8AC3E}">
        <p14:creationId xmlns:p14="http://schemas.microsoft.com/office/powerpoint/2010/main" val="357583390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Change </a:t>
            </a:r>
            <a:r>
              <a:rPr lang="en-US" dirty="0" err="1" smtClean="0"/>
              <a:t>colours</a:t>
            </a:r>
            <a:endParaRPr lang="en-US" dirty="0" smtClean="0"/>
          </a:p>
          <a:p>
            <a:r>
              <a:rPr lang="en-US" dirty="0" smtClean="0"/>
              <a:t>Ecosystem scanning</a:t>
            </a:r>
          </a:p>
          <a:p>
            <a:endParaRPr lang="en-US" dirty="0" smtClean="0"/>
          </a:p>
          <a:p>
            <a:r>
              <a:rPr lang="en-US" dirty="0" smtClean="0"/>
              <a:t>CRM</a:t>
            </a:r>
            <a:endParaRPr lang="en-GB" dirty="0"/>
          </a:p>
        </p:txBody>
      </p:sp>
      <p:sp>
        <p:nvSpPr>
          <p:cNvPr id="4" name="Slide Number Placeholder 3"/>
          <p:cNvSpPr>
            <a:spLocks noGrp="1"/>
          </p:cNvSpPr>
          <p:nvPr>
            <p:ph type="sldNum" sz="quarter" idx="10"/>
          </p:nvPr>
        </p:nvSpPr>
        <p:spPr/>
        <p:txBody>
          <a:bodyPr/>
          <a:lstStyle/>
          <a:p>
            <a:fld id="{B9A874CB-CC6B-4A8C-9EA1-93B7A646ACC6}" type="slidenum">
              <a:rPr lang="en-AU" smtClean="0">
                <a:solidFill>
                  <a:prstClr val="black"/>
                </a:solidFill>
              </a:rPr>
              <a:pPr/>
              <a:t>89</a:t>
            </a:fld>
            <a:endParaRPr lang="en-AU" dirty="0">
              <a:solidFill>
                <a:prstClr val="black"/>
              </a:solidFill>
            </a:endParaRPr>
          </a:p>
        </p:txBody>
      </p:sp>
    </p:spTree>
    <p:extLst>
      <p:ext uri="{BB962C8B-B14F-4D97-AF65-F5344CB8AC3E}">
        <p14:creationId xmlns:p14="http://schemas.microsoft.com/office/powerpoint/2010/main" val="179868542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Change </a:t>
            </a:r>
            <a:r>
              <a:rPr lang="en-US" dirty="0" err="1" smtClean="0"/>
              <a:t>colours</a:t>
            </a:r>
            <a:endParaRPr lang="en-US" dirty="0" smtClean="0"/>
          </a:p>
          <a:p>
            <a:r>
              <a:rPr lang="en-US" dirty="0" smtClean="0"/>
              <a:t>Ecosystem scanning</a:t>
            </a:r>
          </a:p>
          <a:p>
            <a:endParaRPr lang="en-US" dirty="0" smtClean="0"/>
          </a:p>
          <a:p>
            <a:r>
              <a:rPr lang="en-US" dirty="0" smtClean="0"/>
              <a:t>CRM</a:t>
            </a:r>
            <a:endParaRPr lang="en-GB" dirty="0"/>
          </a:p>
        </p:txBody>
      </p:sp>
      <p:sp>
        <p:nvSpPr>
          <p:cNvPr id="4" name="Slide Number Placeholder 3"/>
          <p:cNvSpPr>
            <a:spLocks noGrp="1"/>
          </p:cNvSpPr>
          <p:nvPr>
            <p:ph type="sldNum" sz="quarter" idx="10"/>
          </p:nvPr>
        </p:nvSpPr>
        <p:spPr/>
        <p:txBody>
          <a:bodyPr/>
          <a:lstStyle/>
          <a:p>
            <a:fld id="{B9A874CB-CC6B-4A8C-9EA1-93B7A646ACC6}" type="slidenum">
              <a:rPr lang="en-AU" smtClean="0">
                <a:solidFill>
                  <a:prstClr val="black"/>
                </a:solidFill>
              </a:rPr>
              <a:pPr/>
              <a:t>93</a:t>
            </a:fld>
            <a:endParaRPr lang="en-AU" dirty="0">
              <a:solidFill>
                <a:prstClr val="black"/>
              </a:solidFill>
            </a:endParaRPr>
          </a:p>
        </p:txBody>
      </p:sp>
    </p:spTree>
    <p:extLst>
      <p:ext uri="{BB962C8B-B14F-4D97-AF65-F5344CB8AC3E}">
        <p14:creationId xmlns:p14="http://schemas.microsoft.com/office/powerpoint/2010/main" val="122802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34B114E-27F4-435E-A829-B5251F496C7F}" type="slidenum">
              <a:rPr lang="en-US" smtClean="0"/>
              <a:t>4</a:t>
            </a:fld>
            <a:endParaRPr lang="en-US"/>
          </a:p>
        </p:txBody>
      </p:sp>
    </p:spTree>
    <p:extLst>
      <p:ext uri="{BB962C8B-B14F-4D97-AF65-F5344CB8AC3E}">
        <p14:creationId xmlns:p14="http://schemas.microsoft.com/office/powerpoint/2010/main" val="948858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34B114E-27F4-435E-A829-B5251F496C7F}" type="slidenum">
              <a:rPr lang="en-US" smtClean="0"/>
              <a:t>5</a:t>
            </a:fld>
            <a:endParaRPr lang="en-US"/>
          </a:p>
        </p:txBody>
      </p:sp>
    </p:spTree>
    <p:extLst>
      <p:ext uri="{BB962C8B-B14F-4D97-AF65-F5344CB8AC3E}">
        <p14:creationId xmlns:p14="http://schemas.microsoft.com/office/powerpoint/2010/main" val="14013652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34B114E-27F4-435E-A829-B5251F496C7F}" type="slidenum">
              <a:rPr lang="en-US" smtClean="0"/>
              <a:t>6</a:t>
            </a:fld>
            <a:endParaRPr lang="en-US"/>
          </a:p>
        </p:txBody>
      </p:sp>
    </p:spTree>
    <p:extLst>
      <p:ext uri="{BB962C8B-B14F-4D97-AF65-F5344CB8AC3E}">
        <p14:creationId xmlns:p14="http://schemas.microsoft.com/office/powerpoint/2010/main" val="28375022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34B114E-27F4-435E-A829-B5251F496C7F}" type="slidenum">
              <a:rPr lang="en-US" smtClean="0"/>
              <a:t>7</a:t>
            </a:fld>
            <a:endParaRPr lang="en-US"/>
          </a:p>
        </p:txBody>
      </p:sp>
    </p:spTree>
    <p:extLst>
      <p:ext uri="{BB962C8B-B14F-4D97-AF65-F5344CB8AC3E}">
        <p14:creationId xmlns:p14="http://schemas.microsoft.com/office/powerpoint/2010/main" val="26797344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34B114E-27F4-435E-A829-B5251F496C7F}" type="slidenum">
              <a:rPr lang="en-US" smtClean="0"/>
              <a:t>8</a:t>
            </a:fld>
            <a:endParaRPr lang="en-US"/>
          </a:p>
        </p:txBody>
      </p:sp>
    </p:spTree>
    <p:extLst>
      <p:ext uri="{BB962C8B-B14F-4D97-AF65-F5344CB8AC3E}">
        <p14:creationId xmlns:p14="http://schemas.microsoft.com/office/powerpoint/2010/main" val="12065875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Change </a:t>
            </a:r>
            <a:r>
              <a:rPr lang="en-US" dirty="0" err="1" smtClean="0"/>
              <a:t>colours</a:t>
            </a:r>
            <a:endParaRPr lang="en-US" dirty="0" smtClean="0"/>
          </a:p>
          <a:p>
            <a:r>
              <a:rPr lang="en-US" dirty="0" smtClean="0"/>
              <a:t>Ecosystem scanning</a:t>
            </a:r>
          </a:p>
          <a:p>
            <a:endParaRPr lang="en-US" dirty="0" smtClean="0"/>
          </a:p>
          <a:p>
            <a:r>
              <a:rPr lang="en-US" dirty="0" smtClean="0"/>
              <a:t>CRM</a:t>
            </a:r>
            <a:endParaRPr lang="en-GB" dirty="0"/>
          </a:p>
        </p:txBody>
      </p:sp>
      <p:sp>
        <p:nvSpPr>
          <p:cNvPr id="4" name="Slide Number Placeholder 3"/>
          <p:cNvSpPr>
            <a:spLocks noGrp="1"/>
          </p:cNvSpPr>
          <p:nvPr>
            <p:ph type="sldNum" sz="quarter" idx="10"/>
          </p:nvPr>
        </p:nvSpPr>
        <p:spPr/>
        <p:txBody>
          <a:bodyPr/>
          <a:lstStyle/>
          <a:p>
            <a:fld id="{B9A874CB-CC6B-4A8C-9EA1-93B7A646ACC6}" type="slidenum">
              <a:rPr lang="en-AU" smtClean="0">
                <a:solidFill>
                  <a:prstClr val="black"/>
                </a:solidFill>
              </a:rPr>
              <a:pPr/>
              <a:t>9</a:t>
            </a:fld>
            <a:endParaRPr lang="en-AU" dirty="0">
              <a:solidFill>
                <a:prstClr val="black"/>
              </a:solidFill>
            </a:endParaRPr>
          </a:p>
        </p:txBody>
      </p:sp>
    </p:spTree>
    <p:extLst>
      <p:ext uri="{BB962C8B-B14F-4D97-AF65-F5344CB8AC3E}">
        <p14:creationId xmlns:p14="http://schemas.microsoft.com/office/powerpoint/2010/main" val="37507832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3" Type="http://schemas.openxmlformats.org/officeDocument/2006/relationships/tags" Target="../tags/tag7.xml"/><Relationship Id="rId7" Type="http://schemas.openxmlformats.org/officeDocument/2006/relationships/image" Target="../media/image7.png"/><Relationship Id="rId2" Type="http://schemas.openxmlformats.org/officeDocument/2006/relationships/tags" Target="../tags/tag6.xml"/><Relationship Id="rId1" Type="http://schemas.openxmlformats.org/officeDocument/2006/relationships/vmlDrawing" Target="../drawings/vmlDrawing6.vml"/><Relationship Id="rId6" Type="http://schemas.openxmlformats.org/officeDocument/2006/relationships/image" Target="../media/image6.emf"/><Relationship Id="rId5" Type="http://schemas.openxmlformats.org/officeDocument/2006/relationships/oleObject" Target="../embeddings/oleObject6.bin"/><Relationship Id="rId4" Type="http://schemas.openxmlformats.org/officeDocument/2006/relationships/slideMaster" Target="../slideMasters/slideMaster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7.xml"/><Relationship Id="rId4" Type="http://schemas.openxmlformats.org/officeDocument/2006/relationships/image" Target="../media/image10.png"/></Relationships>
</file>

<file path=ppt/slideLayouts/_rels/slideLayout34.xml.rels><?xml version="1.0" encoding="UTF-8" standalone="yes"?>
<Relationships xmlns="http://schemas.openxmlformats.org/package/2006/relationships"><Relationship Id="rId3" Type="http://schemas.openxmlformats.org/officeDocument/2006/relationships/tags" Target="../tags/tag10.xml"/><Relationship Id="rId7" Type="http://schemas.openxmlformats.org/officeDocument/2006/relationships/image" Target="../media/image7.png"/><Relationship Id="rId2" Type="http://schemas.openxmlformats.org/officeDocument/2006/relationships/tags" Target="../tags/tag9.xml"/><Relationship Id="rId1" Type="http://schemas.openxmlformats.org/officeDocument/2006/relationships/vmlDrawing" Target="../drawings/vmlDrawing8.vml"/><Relationship Id="rId6" Type="http://schemas.openxmlformats.org/officeDocument/2006/relationships/image" Target="../media/image6.emf"/><Relationship Id="rId5" Type="http://schemas.openxmlformats.org/officeDocument/2006/relationships/oleObject" Target="../embeddings/oleObject8.bin"/><Relationship Id="rId4" Type="http://schemas.openxmlformats.org/officeDocument/2006/relationships/slideMaster" Target="../slideMasters/slideMaster7.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8.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1.png"/><Relationship Id="rId1" Type="http://schemas.openxmlformats.org/officeDocument/2006/relationships/slideMaster" Target="../slideMasters/slideMaster8.xml"/></Relationships>
</file>

<file path=ppt/slideLayouts/_rels/slideLayout62.xml.rels><?xml version="1.0" encoding="UTF-8" standalone="yes"?>
<Relationships xmlns="http://schemas.openxmlformats.org/package/2006/relationships"><Relationship Id="rId3" Type="http://schemas.openxmlformats.org/officeDocument/2006/relationships/tags" Target="../tags/tag13.xml"/><Relationship Id="rId7" Type="http://schemas.openxmlformats.org/officeDocument/2006/relationships/image" Target="../media/image7.png"/><Relationship Id="rId2" Type="http://schemas.openxmlformats.org/officeDocument/2006/relationships/tags" Target="../tags/tag12.xml"/><Relationship Id="rId1" Type="http://schemas.openxmlformats.org/officeDocument/2006/relationships/vmlDrawing" Target="../drawings/vmlDrawing10.vml"/><Relationship Id="rId6" Type="http://schemas.openxmlformats.org/officeDocument/2006/relationships/image" Target="../media/image6.emf"/><Relationship Id="rId5" Type="http://schemas.openxmlformats.org/officeDocument/2006/relationships/oleObject" Target="../embeddings/oleObject10.bin"/><Relationship Id="rId4" Type="http://schemas.openxmlformats.org/officeDocument/2006/relationships/slideMaster" Target="../slideMasters/slideMaster8.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2" name="Title 1"/>
          <p:cNvSpPr>
            <a:spLocks noGrp="1"/>
          </p:cNvSpPr>
          <p:nvPr>
            <p:ph type="title"/>
          </p:nvPr>
        </p:nvSpPr>
        <p:spPr>
          <a:xfrm>
            <a:off x="416025" y="265043"/>
            <a:ext cx="8247208" cy="781879"/>
          </a:xfrm>
          <a:prstGeom prst="rect">
            <a:avLst/>
          </a:prstGeom>
        </p:spPr>
        <p:txBody>
          <a:bodyPr lIns="0"/>
          <a:lstStyle>
            <a:lvl1pPr>
              <a:lnSpc>
                <a:spcPct val="70000"/>
              </a:lnSpc>
              <a:defRPr sz="2400" b="0">
                <a:latin typeface="Arial" panose="020B0604020202020204" pitchFamily="34" charset="0"/>
                <a:cs typeface="Arial" panose="020B0604020202020204" pitchFamily="34" charset="0"/>
              </a:defRPr>
            </a:lvl1pPr>
          </a:lstStyle>
          <a:p>
            <a:r>
              <a:rPr lang="en-US" dirty="0"/>
              <a:t>Click to edit Master title style</a:t>
            </a:r>
            <a:endParaRPr lang="en-GB" dirty="0"/>
          </a:p>
        </p:txBody>
      </p:sp>
      <p:grpSp>
        <p:nvGrpSpPr>
          <p:cNvPr id="3" name="Group 2"/>
          <p:cNvGrpSpPr/>
          <p:nvPr userDrawn="1"/>
        </p:nvGrpSpPr>
        <p:grpSpPr>
          <a:xfrm>
            <a:off x="8839200" y="0"/>
            <a:ext cx="3352800" cy="6858000"/>
            <a:chOff x="8839200" y="0"/>
            <a:chExt cx="3352800" cy="6858000"/>
          </a:xfrm>
        </p:grpSpPr>
        <p:sp>
          <p:nvSpPr>
            <p:cNvPr id="4" name="Rectangle 3"/>
            <p:cNvSpPr/>
            <p:nvPr/>
          </p:nvSpPr>
          <p:spPr>
            <a:xfrm>
              <a:off x="8839200" y="0"/>
              <a:ext cx="3352800" cy="6858000"/>
            </a:xfrm>
            <a:prstGeom prst="rect">
              <a:avLst/>
            </a:prstGeom>
            <a:solidFill>
              <a:schemeClr val="accent4"/>
            </a:solidFill>
            <a:ln w="317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sz="2800" b="1" dirty="0">
                <a:latin typeface="Univers for KPMG"/>
                <a:cs typeface="Univers for KPMG"/>
              </a:endParaRPr>
            </a:p>
          </p:txBody>
        </p:sp>
        <p:sp>
          <p:nvSpPr>
            <p:cNvPr id="5" name="Isosceles Triangle 4"/>
            <p:cNvSpPr/>
            <p:nvPr/>
          </p:nvSpPr>
          <p:spPr>
            <a:xfrm rot="5400000">
              <a:off x="8723202" y="3150447"/>
              <a:ext cx="612008" cy="380012"/>
            </a:xfrm>
            <a:prstGeom prst="triangl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
        <p:nvSpPr>
          <p:cNvPr id="6" name="Text Placeholder 1"/>
          <p:cNvSpPr txBox="1">
            <a:spLocks/>
          </p:cNvSpPr>
          <p:nvPr userDrawn="1"/>
        </p:nvSpPr>
        <p:spPr>
          <a:xfrm>
            <a:off x="8945659" y="635635"/>
            <a:ext cx="3078135" cy="5894244"/>
          </a:xfrm>
          <a:prstGeom prst="rect">
            <a:avLst/>
          </a:prstGeom>
          <a:noFill/>
        </p:spPr>
        <p:txBody>
          <a:bodyPr vert="horz" wrap="square" lIns="0" tIns="0" rIns="0" bIns="0" rtlCol="0" anchor="ctr">
            <a:noAutofit/>
          </a:bodyPr>
          <a:lstStyle>
            <a:lvl1pPr marL="0" indent="0" algn="l" defTabSz="609585" rtl="0" eaLnBrk="1" latinLnBrk="0" hangingPunct="1">
              <a:spcBef>
                <a:spcPts val="0"/>
              </a:spcBef>
              <a:spcAft>
                <a:spcPts val="800"/>
              </a:spcAft>
              <a:buFont typeface="Arial"/>
              <a:buNone/>
              <a:defRPr sz="1500" b="1" i="0" kern="1200">
                <a:solidFill>
                  <a:schemeClr val="tx2"/>
                </a:solidFill>
                <a:latin typeface="Arial" panose="020B0604020202020204" pitchFamily="34" charset="0"/>
                <a:ea typeface="+mn-ea"/>
                <a:cs typeface="Arial" panose="020B0604020202020204" pitchFamily="34" charset="0"/>
              </a:defRPr>
            </a:lvl1pPr>
            <a:lvl2pPr marL="0" indent="0" algn="l" defTabSz="609585" rtl="0" eaLnBrk="1" latinLnBrk="0" hangingPunct="1">
              <a:spcBef>
                <a:spcPts val="0"/>
              </a:spcBef>
              <a:spcAft>
                <a:spcPts val="800"/>
              </a:spcAft>
              <a:buFont typeface="Arial"/>
              <a:buNone/>
              <a:tabLst/>
              <a:defRPr kumimoji="0" lang="en-US" sz="1500" b="0" i="0" u="none" strike="noStrike" kern="0" cap="none" spc="0" normalizeH="0" baseline="0" dirty="0" smtClean="0">
                <a:ln>
                  <a:noFill/>
                </a:ln>
                <a:solidFill>
                  <a:schemeClr val="tx2"/>
                </a:solidFill>
                <a:effectLst/>
                <a:uLnTx/>
                <a:uFillTx/>
                <a:latin typeface="Arial" panose="020B0604020202020204" pitchFamily="34" charset="0"/>
                <a:ea typeface="+mn-ea"/>
                <a:cs typeface="Arial" panose="020B0604020202020204" pitchFamily="34" charset="0"/>
              </a:defRPr>
            </a:lvl2pPr>
            <a:lvl3pPr marL="283464" indent="-283464" algn="l" defTabSz="914400" rtl="0" eaLnBrk="1" latinLnBrk="0" hangingPunct="1">
              <a:spcBef>
                <a:spcPts val="0"/>
              </a:spcBef>
              <a:spcAft>
                <a:spcPts val="600"/>
              </a:spcAft>
              <a:buClr>
                <a:schemeClr val="tx2"/>
              </a:buClr>
              <a:buFont typeface="Arial" panose="020B0604020202020204" pitchFamily="34" charset="0"/>
              <a:buChar char="—"/>
              <a:defRPr kumimoji="0" lang="en-US" sz="1500" b="0" i="0" u="none" strike="noStrike" kern="0" cap="none" spc="0" normalizeH="0" baseline="0" dirty="0" smtClean="0">
                <a:ln>
                  <a:noFill/>
                </a:ln>
                <a:solidFill>
                  <a:schemeClr val="tx2"/>
                </a:solidFill>
                <a:effectLst/>
                <a:uLnTx/>
                <a:uFillTx/>
                <a:latin typeface="Arial" panose="020B0604020202020204" pitchFamily="34" charset="0"/>
                <a:ea typeface="+mn-ea"/>
                <a:cs typeface="Arial" panose="020B0604020202020204" pitchFamily="34" charset="0"/>
              </a:defRPr>
            </a:lvl3pPr>
            <a:lvl4pPr marL="457200" indent="-166688" algn="l" defTabSz="914400" rtl="0" eaLnBrk="1" latinLnBrk="0" hangingPunct="1">
              <a:spcBef>
                <a:spcPts val="0"/>
              </a:spcBef>
              <a:spcAft>
                <a:spcPts val="600"/>
              </a:spcAft>
              <a:buClr>
                <a:schemeClr val="tx2"/>
              </a:buClr>
              <a:buSzPct val="80000"/>
              <a:buFont typeface="Arial" panose="020B0604020202020204" pitchFamily="34" charset="0"/>
              <a:buChar char="-"/>
              <a:defRPr kumimoji="0" lang="en-US" sz="1500" b="0" i="0" u="none" strike="noStrike" kern="0" cap="none" spc="0" normalizeH="0" baseline="0" dirty="0" smtClean="0">
                <a:ln>
                  <a:noFill/>
                </a:ln>
                <a:solidFill>
                  <a:schemeClr val="tx2"/>
                </a:solidFill>
                <a:effectLst/>
                <a:uLnTx/>
                <a:uFillTx/>
                <a:latin typeface="Arial" panose="020B0604020202020204" pitchFamily="34" charset="0"/>
                <a:ea typeface="+mn-ea"/>
                <a:cs typeface="Arial" panose="020B0604020202020204" pitchFamily="34" charset="0"/>
              </a:defRPr>
            </a:lvl4pPr>
            <a:lvl5pPr marL="749808" indent="-292608" algn="l" defTabSz="914400" rtl="0" eaLnBrk="1" latinLnBrk="0" hangingPunct="1">
              <a:spcBef>
                <a:spcPts val="0"/>
              </a:spcBef>
              <a:spcAft>
                <a:spcPts val="600"/>
              </a:spcAft>
              <a:buClr>
                <a:schemeClr val="tx2"/>
              </a:buClr>
              <a:buFont typeface="Arial" panose="020B0604020202020204" pitchFamily="34" charset="0"/>
              <a:buChar char="—"/>
              <a:defRPr kumimoji="0" lang="en-US" sz="1500" b="0" i="0" u="none" strike="noStrike" kern="0" cap="none" spc="0" normalizeH="0" baseline="0">
                <a:ln>
                  <a:noFill/>
                </a:ln>
                <a:solidFill>
                  <a:schemeClr val="tx2"/>
                </a:solidFill>
                <a:effectLst/>
                <a:uLnTx/>
                <a:uFillTx/>
                <a:latin typeface="Arial" panose="020B0604020202020204" pitchFamily="34" charset="0"/>
                <a:ea typeface="+mn-ea"/>
                <a:cs typeface="Arial" panose="020B0604020202020204" pitchFamily="34" charset="0"/>
              </a:defRPr>
            </a:lvl5pPr>
            <a:lvl6pPr marL="690563" indent="-174625" algn="l" defTabSz="609585" rtl="0" eaLnBrk="1" latinLnBrk="0" hangingPunct="1">
              <a:spcBef>
                <a:spcPts val="0"/>
              </a:spcBef>
              <a:spcAft>
                <a:spcPts val="600"/>
              </a:spcAft>
              <a:buFont typeface="Univers for KPMG Light" panose="020B0403020202020204" pitchFamily="34" charset="0"/>
              <a:buChar char="-"/>
              <a:defRPr kumimoji="0" lang="en-US" sz="1500" b="0" i="0" u="none" strike="noStrike" kern="0" cap="none" spc="0" normalizeH="0" baseline="0">
                <a:ln>
                  <a:noFill/>
                </a:ln>
                <a:solidFill>
                  <a:schemeClr val="tx2"/>
                </a:solidFill>
                <a:effectLst/>
                <a:uLnTx/>
                <a:uFillTx/>
                <a:latin typeface="Univers for KPMG Light" panose="020B0403020202020204" pitchFamily="34" charset="0"/>
                <a:ea typeface="+mn-ea"/>
                <a:cs typeface="+mn-cs"/>
              </a:defRPr>
            </a:lvl6pPr>
            <a:lvl7pPr marL="1706563" indent="-309600" algn="l" defTabSz="609585" rtl="0" eaLnBrk="1" latinLnBrk="0" hangingPunct="1">
              <a:spcBef>
                <a:spcPts val="0"/>
              </a:spcBef>
              <a:spcAft>
                <a:spcPts val="600"/>
              </a:spcAft>
              <a:buFont typeface="Univers for KPMG Light" panose="020B0403020202020204" pitchFamily="34" charset="0"/>
              <a:buChar char="—"/>
              <a:defRPr lang="en-US" sz="1600" b="0" i="0" kern="1200" dirty="0" smtClean="0">
                <a:solidFill>
                  <a:schemeClr val="tx2"/>
                </a:solidFill>
                <a:latin typeface="Univers for KPMG Light" panose="020B0403020202020204" pitchFamily="34" charset="0"/>
                <a:ea typeface="+mn-ea"/>
                <a:cs typeface="+mn-cs"/>
              </a:defRPr>
            </a:lvl7pPr>
            <a:lvl8pPr marL="2063750" indent="-248400" algn="l" defTabSz="609585" rtl="0" eaLnBrk="1" latinLnBrk="0" hangingPunct="1">
              <a:spcBef>
                <a:spcPts val="0"/>
              </a:spcBef>
              <a:spcAft>
                <a:spcPts val="600"/>
              </a:spcAft>
              <a:buFont typeface="Univers for KPMG Light" panose="020B0403020202020204" pitchFamily="34" charset="0"/>
              <a:buChar char="-"/>
              <a:defRPr lang="en-US" sz="1600" kern="1200" dirty="0" smtClean="0">
                <a:solidFill>
                  <a:schemeClr val="tx2"/>
                </a:solidFill>
                <a:latin typeface="Univers for KPMG Light" panose="020B0403020202020204" pitchFamily="34" charset="0"/>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marL="177800" indent="-177800">
              <a:spcBef>
                <a:spcPts val="300"/>
              </a:spcBef>
              <a:spcAft>
                <a:spcPts val="600"/>
              </a:spcAft>
              <a:buFont typeface="Wingdings" panose="05000000000000000000" pitchFamily="2" charset="2"/>
              <a:buChar char="§"/>
            </a:pPr>
            <a:endParaRPr lang="en-US" sz="1600" b="1" dirty="0">
              <a:solidFill>
                <a:srgbClr val="FFFFFF"/>
              </a:solidFill>
              <a:latin typeface="Univers LT Std 45 Light" panose="020B0403020202020204"/>
            </a:endParaRPr>
          </a:p>
        </p:txBody>
      </p:sp>
    </p:spTree>
    <p:extLst>
      <p:ext uri="{BB962C8B-B14F-4D97-AF65-F5344CB8AC3E}">
        <p14:creationId xmlns:p14="http://schemas.microsoft.com/office/powerpoint/2010/main" val="7997137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a:xfrm>
            <a:off x="319728" y="246224"/>
            <a:ext cx="11552542" cy="776605"/>
          </a:xfrm>
          <a:prstGeom prst="rect">
            <a:avLst/>
          </a:prstGeom>
        </p:spPr>
        <p:txBody>
          <a:bodyPr lIns="0" tIns="0" rIns="0" bIns="0"/>
          <a:lstStyle>
            <a:lvl1pPr>
              <a:defRPr sz="2000" b="1" i="0">
                <a:solidFill>
                  <a:srgbClr val="009FDA"/>
                </a:solidFill>
                <a:latin typeface="Univers 47 CondensedLight"/>
                <a:cs typeface="Univers 47 CondensedLight"/>
              </a:defRPr>
            </a:lvl1pPr>
          </a:lstStyle>
          <a:p>
            <a:endParaRPr/>
          </a:p>
        </p:txBody>
      </p:sp>
      <p:sp>
        <p:nvSpPr>
          <p:cNvPr id="3" name="Holder 3"/>
          <p:cNvSpPr>
            <a:spLocks noGrp="1"/>
          </p:cNvSpPr>
          <p:nvPr>
            <p:ph type="body" idx="1"/>
          </p:nvPr>
        </p:nvSpPr>
        <p:spPr>
          <a:xfrm>
            <a:off x="2041393" y="1736427"/>
            <a:ext cx="8109215" cy="3359150"/>
          </a:xfrm>
          <a:prstGeom prst="rect">
            <a:avLst/>
          </a:prstGeom>
        </p:spPr>
        <p:txBody>
          <a:bodyPr lIns="0" tIns="0" rIns="0" bIns="0"/>
          <a:lstStyle>
            <a:lvl1pPr>
              <a:defRPr sz="1800" b="1" i="0">
                <a:solidFill>
                  <a:srgbClr val="EBB700"/>
                </a:solidFill>
                <a:latin typeface="Univers 47 CondensedLight"/>
                <a:cs typeface="Univers 47 CondensedLight"/>
              </a:defRPr>
            </a:lvl1pPr>
          </a:lstStyle>
          <a:p>
            <a:endParaRPr/>
          </a:p>
        </p:txBody>
      </p:sp>
      <p:sp>
        <p:nvSpPr>
          <p:cNvPr id="4" name="Holder 4"/>
          <p:cNvSpPr>
            <a:spLocks noGrp="1"/>
          </p:cNvSpPr>
          <p:nvPr>
            <p:ph type="ftr" sz="quarter" idx="5"/>
          </p:nvPr>
        </p:nvSpPr>
        <p:spPr>
          <a:xfrm>
            <a:off x="4145281" y="6377940"/>
            <a:ext cx="3901439" cy="342900"/>
          </a:xfrm>
          <a:prstGeom prst="rect">
            <a:avLst/>
          </a:prstGeom>
        </p:spPr>
        <p:txBody>
          <a:bodyPr lIns="0" tIns="0" rIns="0" bIns="0"/>
          <a:lstStyle>
            <a:lvl1pPr algn="ctr">
              <a:defRPr>
                <a:solidFill>
                  <a:schemeClr val="tx1">
                    <a:tint val="75000"/>
                  </a:schemeClr>
                </a:solidFill>
              </a:defRPr>
            </a:lvl1pPr>
          </a:lstStyle>
          <a:p>
            <a:endParaRPr dirty="0">
              <a:solidFill>
                <a:srgbClr val="000000">
                  <a:tint val="75000"/>
                </a:srgbClr>
              </a:solidFill>
            </a:endParaRPr>
          </a:p>
        </p:txBody>
      </p:sp>
      <p:sp>
        <p:nvSpPr>
          <p:cNvPr id="5" name="Holder 5"/>
          <p:cNvSpPr>
            <a:spLocks noGrp="1"/>
          </p:cNvSpPr>
          <p:nvPr>
            <p:ph type="dt" sz="half" idx="6"/>
          </p:nvPr>
        </p:nvSpPr>
        <p:spPr>
          <a:xfrm>
            <a:off x="609600" y="6377940"/>
            <a:ext cx="2804160" cy="342900"/>
          </a:xfrm>
          <a:prstGeom prst="rect">
            <a:avLst/>
          </a:prstGeom>
        </p:spPr>
        <p:txBody>
          <a:bodyPr lIns="0" tIns="0" rIns="0" bIns="0"/>
          <a:lstStyle>
            <a:lvl1pPr algn="l">
              <a:defRPr>
                <a:solidFill>
                  <a:schemeClr val="tx1">
                    <a:tint val="75000"/>
                  </a:schemeClr>
                </a:solidFill>
              </a:defRPr>
            </a:lvl1pPr>
          </a:lstStyle>
          <a:p>
            <a:fld id="{1D8BD707-D9CF-40AE-B4C6-C98DA3205C09}" type="datetimeFigureOut">
              <a:rPr lang="en-US" smtClean="0">
                <a:solidFill>
                  <a:srgbClr val="000000">
                    <a:tint val="75000"/>
                  </a:srgbClr>
                </a:solidFill>
              </a:rPr>
              <a:pPr/>
              <a:t>10/29/2018</a:t>
            </a:fld>
            <a:endParaRPr lang="en-US" dirty="0">
              <a:solidFill>
                <a:srgbClr val="000000">
                  <a:tint val="75000"/>
                </a:srgbClr>
              </a:solidFill>
            </a:endParaRPr>
          </a:p>
        </p:txBody>
      </p:sp>
      <p:sp>
        <p:nvSpPr>
          <p:cNvPr id="6" name="Holder 6"/>
          <p:cNvSpPr>
            <a:spLocks noGrp="1"/>
          </p:cNvSpPr>
          <p:nvPr>
            <p:ph type="sldNum" sz="quarter" idx="7"/>
          </p:nvPr>
        </p:nvSpPr>
        <p:spPr>
          <a:xfrm>
            <a:off x="11731200" y="6570172"/>
            <a:ext cx="182880" cy="114300"/>
          </a:xfrm>
          <a:prstGeom prst="rect">
            <a:avLst/>
          </a:prstGeom>
        </p:spPr>
        <p:txBody>
          <a:bodyPr lIns="0" tIns="0" rIns="0" bIns="0"/>
          <a:lstStyle>
            <a:lvl1pPr>
              <a:defRPr sz="700" b="0" i="0">
                <a:solidFill>
                  <a:schemeClr val="tx1"/>
                </a:solidFill>
                <a:latin typeface="Univers 45 Light"/>
                <a:cs typeface="Univers 45 Light"/>
              </a:defRPr>
            </a:lvl1pPr>
          </a:lstStyle>
          <a:p>
            <a:pPr marL="25400"/>
            <a:fld id="{81D60167-4931-47E6-BA6A-407CBD079E47}" type="slidenum">
              <a:rPr lang="en-GB" spc="-5" smtClean="0">
                <a:solidFill>
                  <a:srgbClr val="000000"/>
                </a:solidFill>
              </a:rPr>
              <a:pPr marL="25400"/>
              <a:t>‹#›</a:t>
            </a:fld>
            <a:endParaRPr lang="en-GB" spc="-5" dirty="0">
              <a:solidFill>
                <a:srgbClr val="000000"/>
              </a:solidFill>
            </a:endParaRPr>
          </a:p>
        </p:txBody>
      </p:sp>
    </p:spTree>
    <p:extLst>
      <p:ext uri="{BB962C8B-B14F-4D97-AF65-F5344CB8AC3E}">
        <p14:creationId xmlns:p14="http://schemas.microsoft.com/office/powerpoint/2010/main" val="9856666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9_Title Slide">
    <p:spTree>
      <p:nvGrpSpPr>
        <p:cNvPr id="1" name=""/>
        <p:cNvGrpSpPr/>
        <p:nvPr/>
      </p:nvGrpSpPr>
      <p:grpSpPr>
        <a:xfrm>
          <a:off x="0" y="0"/>
          <a:ext cx="0" cy="0"/>
          <a:chOff x="0" y="0"/>
          <a:chExt cx="0" cy="0"/>
        </a:xfrm>
      </p:grpSpPr>
      <p:sp>
        <p:nvSpPr>
          <p:cNvPr id="5" name="Title 1"/>
          <p:cNvSpPr>
            <a:spLocks noGrp="1"/>
          </p:cNvSpPr>
          <p:nvPr>
            <p:ph type="title"/>
          </p:nvPr>
        </p:nvSpPr>
        <p:spPr>
          <a:xfrm>
            <a:off x="732184" y="228600"/>
            <a:ext cx="10515600" cy="549275"/>
          </a:xfrm>
        </p:spPr>
        <p:txBody>
          <a:bodyPr lIns="0"/>
          <a:lstStyle/>
          <a:p>
            <a:r>
              <a:rPr lang="en-US" smtClean="0"/>
              <a:t>Click to edit Master title style</a:t>
            </a:r>
            <a:endParaRPr lang="en-GB"/>
          </a:p>
        </p:txBody>
      </p:sp>
    </p:spTree>
    <p:extLst>
      <p:ext uri="{BB962C8B-B14F-4D97-AF65-F5344CB8AC3E}">
        <p14:creationId xmlns:p14="http://schemas.microsoft.com/office/powerpoint/2010/main" val="386411239"/>
      </p:ext>
    </p:extLst>
  </p:cSld>
  <p:clrMapOvr>
    <a:masterClrMapping/>
  </p:clrMapOvr>
  <p:extLst mod="1">
    <p:ext uri="{DCECCB84-F9BA-43D5-87BE-67443E8EF086}">
      <p15:sldGuideLst xmlns:p15="http://schemas.microsoft.com/office/powerpoint/2012/main">
        <p15:guide id="1" orient="horz" pos="3744">
          <p15:clr>
            <a:srgbClr val="FBAE40"/>
          </p15:clr>
        </p15:guide>
        <p15:guide id="2" pos="456">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7" name="Rectangle 6"/>
          <p:cNvSpPr/>
          <p:nvPr userDrawn="1"/>
        </p:nvSpPr>
        <p:spPr bwMode="gray">
          <a:xfrm>
            <a:off x="11395362" y="6463949"/>
            <a:ext cx="499065" cy="175941"/>
          </a:xfrm>
          <a:prstGeom prst="rect">
            <a:avLst/>
          </a:prstGeom>
          <a:ln>
            <a:miter lim="800000"/>
            <a:headEnd/>
            <a:tailEnd/>
          </a:ln>
        </p:spPr>
        <p:txBody>
          <a:bodyPr vert="horz" wrap="square" lIns="60147" tIns="60147" rIns="0" bIns="0" numCol="1" anchor="t" anchorCtr="0" compatLnSpc="1">
            <a:prstTxWarp prst="textNoShape">
              <a:avLst/>
            </a:prstTxWarp>
          </a:bodyPr>
          <a:lstStyle/>
          <a:p>
            <a:pPr algn="r" defTabSz="763822" fontAlgn="base">
              <a:spcBef>
                <a:spcPct val="40000"/>
              </a:spcBef>
              <a:spcAft>
                <a:spcPct val="0"/>
              </a:spcAft>
            </a:pPr>
            <a:fld id="{358FC8E3-FE67-4452-9F4E-9A47A20D0542}" type="slidenum">
              <a:rPr lang="en-GB" sz="752">
                <a:solidFill>
                  <a:srgbClr val="00338D"/>
                </a:solidFill>
                <a:cs typeface="Arial" charset="0"/>
              </a:rPr>
              <a:pPr algn="r" defTabSz="763822" fontAlgn="base">
                <a:spcBef>
                  <a:spcPct val="40000"/>
                </a:spcBef>
                <a:spcAft>
                  <a:spcPct val="0"/>
                </a:spcAft>
              </a:pPr>
              <a:t>‹#›</a:t>
            </a:fld>
            <a:endParaRPr lang="en-GB" sz="752" dirty="0">
              <a:solidFill>
                <a:srgbClr val="00338D"/>
              </a:solidFill>
              <a:cs typeface="Arial" charset="0"/>
            </a:endParaRPr>
          </a:p>
        </p:txBody>
      </p:sp>
      <p:sp>
        <p:nvSpPr>
          <p:cNvPr id="2" name="Title 1"/>
          <p:cNvSpPr>
            <a:spLocks noGrp="1"/>
          </p:cNvSpPr>
          <p:nvPr>
            <p:ph type="title"/>
          </p:nvPr>
        </p:nvSpPr>
        <p:spPr>
          <a:xfrm>
            <a:off x="402772" y="166345"/>
            <a:ext cx="10515600" cy="880579"/>
          </a:xfrm>
          <a:prstGeom prst="rect">
            <a:avLst/>
          </a:prstGeom>
        </p:spPr>
        <p:txBody>
          <a:bodyPr lIns="0"/>
          <a:lstStyle>
            <a:lvl1pPr>
              <a:lnSpc>
                <a:spcPct val="70000"/>
              </a:lnSpc>
              <a:defRPr sz="4400" b="0">
                <a:latin typeface="KPMG Extralight" panose="020B0303030202040204" pitchFamily="34" charset="0"/>
              </a:defRPr>
            </a:lvl1pPr>
          </a:lstStyle>
          <a:p>
            <a:r>
              <a:rPr lang="en-US" dirty="0" smtClean="0"/>
              <a:t>Click to edit Master title style</a:t>
            </a:r>
            <a:endParaRPr lang="en-GB" dirty="0"/>
          </a:p>
        </p:txBody>
      </p:sp>
    </p:spTree>
    <p:extLst>
      <p:ext uri="{BB962C8B-B14F-4D97-AF65-F5344CB8AC3E}">
        <p14:creationId xmlns:p14="http://schemas.microsoft.com/office/powerpoint/2010/main" val="17680305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9_Title Slide">
    <p:spTree>
      <p:nvGrpSpPr>
        <p:cNvPr id="1" name=""/>
        <p:cNvGrpSpPr/>
        <p:nvPr/>
      </p:nvGrpSpPr>
      <p:grpSpPr>
        <a:xfrm>
          <a:off x="0" y="0"/>
          <a:ext cx="0" cy="0"/>
          <a:chOff x="0" y="0"/>
          <a:chExt cx="0" cy="0"/>
        </a:xfrm>
      </p:grpSpPr>
      <p:sp>
        <p:nvSpPr>
          <p:cNvPr id="2" name="Title 1"/>
          <p:cNvSpPr>
            <a:spLocks noGrp="1"/>
          </p:cNvSpPr>
          <p:nvPr>
            <p:ph type="title"/>
          </p:nvPr>
        </p:nvSpPr>
        <p:spPr>
          <a:xfrm>
            <a:off x="838200" y="228600"/>
            <a:ext cx="10515600" cy="549275"/>
          </a:xfrm>
          <a:prstGeom prst="rect">
            <a:avLst/>
          </a:prstGeom>
        </p:spPr>
        <p:txBody>
          <a:bodyPr/>
          <a:lstStyle/>
          <a:p>
            <a:r>
              <a:rPr lang="en-US" smtClean="0"/>
              <a:t>Click to edit Master title style</a:t>
            </a:r>
            <a:endParaRPr lang="en-GB"/>
          </a:p>
        </p:txBody>
      </p:sp>
    </p:spTree>
    <p:extLst>
      <p:ext uri="{BB962C8B-B14F-4D97-AF65-F5344CB8AC3E}">
        <p14:creationId xmlns:p14="http://schemas.microsoft.com/office/powerpoint/2010/main" val="283017001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Title 1"/>
          <p:cNvSpPr>
            <a:spLocks noGrp="1"/>
          </p:cNvSpPr>
          <p:nvPr>
            <p:ph type="title"/>
          </p:nvPr>
        </p:nvSpPr>
        <p:spPr>
          <a:xfrm>
            <a:off x="838200" y="228600"/>
            <a:ext cx="10515600" cy="549275"/>
          </a:xfrm>
          <a:prstGeom prst="rect">
            <a:avLst/>
          </a:prstGeom>
        </p:spPr>
        <p:txBody>
          <a:bodyPr anchor="ctr">
            <a:normAutofit/>
          </a:bodyPr>
          <a:lstStyle>
            <a:lvl1pPr>
              <a:lnSpc>
                <a:spcPts val="3000"/>
              </a:lnSpc>
              <a:defRPr sz="2800" b="0">
                <a:latin typeface="Arial Narrow" panose="020B0606020202030204" pitchFamily="34" charset="0"/>
              </a:defRPr>
            </a:lvl1pPr>
          </a:lstStyle>
          <a:p>
            <a:r>
              <a:rPr lang="en-US" dirty="0" smtClean="0"/>
              <a:t>Click to edit Master title style</a:t>
            </a:r>
            <a:endParaRPr lang="en-GB" dirty="0"/>
          </a:p>
        </p:txBody>
      </p:sp>
      <p:sp>
        <p:nvSpPr>
          <p:cNvPr id="15" name="Text Placeholder 14"/>
          <p:cNvSpPr>
            <a:spLocks noGrp="1"/>
          </p:cNvSpPr>
          <p:nvPr>
            <p:ph type="body" sz="quarter" idx="10"/>
          </p:nvPr>
        </p:nvSpPr>
        <p:spPr>
          <a:xfrm rot="16200000">
            <a:off x="-1986643" y="4152900"/>
            <a:ext cx="4572000" cy="533400"/>
          </a:xfrm>
          <a:prstGeom prst="rect">
            <a:avLst/>
          </a:prstGeom>
        </p:spPr>
        <p:txBody>
          <a:bodyPr anchor="ctr"/>
          <a:lstStyle>
            <a:lvl1pPr>
              <a:defRPr sz="2800"/>
            </a:lvl1pPr>
          </a:lstStyle>
          <a:p>
            <a:pPr lvl="0"/>
            <a:r>
              <a:rPr lang="en-US" dirty="0" smtClean="0"/>
              <a:t>Click to edit Master text styles</a:t>
            </a:r>
          </a:p>
        </p:txBody>
      </p:sp>
    </p:spTree>
    <p:extLst>
      <p:ext uri="{BB962C8B-B14F-4D97-AF65-F5344CB8AC3E}">
        <p14:creationId xmlns:p14="http://schemas.microsoft.com/office/powerpoint/2010/main" val="237911241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a:xfrm>
            <a:off x="319728" y="246224"/>
            <a:ext cx="11552542" cy="776605"/>
          </a:xfrm>
          <a:prstGeom prst="rect">
            <a:avLst/>
          </a:prstGeom>
        </p:spPr>
        <p:txBody>
          <a:bodyPr lIns="0" tIns="0" rIns="0" bIns="0"/>
          <a:lstStyle>
            <a:lvl1pPr>
              <a:defRPr sz="2000" b="1" i="0">
                <a:solidFill>
                  <a:srgbClr val="009FDA"/>
                </a:solidFill>
                <a:latin typeface="Univers 47 CondensedLight"/>
                <a:cs typeface="Univers 47 CondensedLight"/>
              </a:defRPr>
            </a:lvl1pPr>
          </a:lstStyle>
          <a:p>
            <a:endParaRPr/>
          </a:p>
        </p:txBody>
      </p:sp>
      <p:sp>
        <p:nvSpPr>
          <p:cNvPr id="3" name="Holder 3"/>
          <p:cNvSpPr>
            <a:spLocks noGrp="1"/>
          </p:cNvSpPr>
          <p:nvPr>
            <p:ph type="body" idx="1"/>
          </p:nvPr>
        </p:nvSpPr>
        <p:spPr>
          <a:xfrm>
            <a:off x="2041393" y="1736427"/>
            <a:ext cx="8109215" cy="3359150"/>
          </a:xfrm>
          <a:prstGeom prst="rect">
            <a:avLst/>
          </a:prstGeom>
        </p:spPr>
        <p:txBody>
          <a:bodyPr lIns="0" tIns="0" rIns="0" bIns="0"/>
          <a:lstStyle>
            <a:lvl1pPr>
              <a:defRPr sz="1800" b="1" i="0">
                <a:solidFill>
                  <a:srgbClr val="EBB700"/>
                </a:solidFill>
                <a:latin typeface="Univers 47 CondensedLight"/>
                <a:cs typeface="Univers 47 CondensedLight"/>
              </a:defRPr>
            </a:lvl1pPr>
          </a:lstStyle>
          <a:p>
            <a:endParaRPr/>
          </a:p>
        </p:txBody>
      </p:sp>
      <p:sp>
        <p:nvSpPr>
          <p:cNvPr id="4" name="Holder 4"/>
          <p:cNvSpPr>
            <a:spLocks noGrp="1"/>
          </p:cNvSpPr>
          <p:nvPr>
            <p:ph type="ftr" sz="quarter" idx="5"/>
          </p:nvPr>
        </p:nvSpPr>
        <p:spPr>
          <a:xfrm>
            <a:off x="4145281" y="6377940"/>
            <a:ext cx="3901439" cy="342900"/>
          </a:xfrm>
          <a:prstGeom prst="rect">
            <a:avLst/>
          </a:prstGeom>
        </p:spPr>
        <p:txBody>
          <a:bodyPr lIns="0" tIns="0" rIns="0" bIns="0"/>
          <a:lstStyle>
            <a:lvl1pPr algn="ctr">
              <a:defRPr>
                <a:solidFill>
                  <a:schemeClr val="tx1">
                    <a:tint val="75000"/>
                  </a:schemeClr>
                </a:solidFill>
              </a:defRPr>
            </a:lvl1pPr>
          </a:lstStyle>
          <a:p>
            <a:endParaRPr dirty="0">
              <a:solidFill>
                <a:srgbClr val="000000">
                  <a:tint val="75000"/>
                </a:srgbClr>
              </a:solidFill>
            </a:endParaRPr>
          </a:p>
        </p:txBody>
      </p:sp>
      <p:sp>
        <p:nvSpPr>
          <p:cNvPr id="5" name="Holder 5"/>
          <p:cNvSpPr>
            <a:spLocks noGrp="1"/>
          </p:cNvSpPr>
          <p:nvPr>
            <p:ph type="dt" sz="half" idx="6"/>
          </p:nvPr>
        </p:nvSpPr>
        <p:spPr>
          <a:xfrm>
            <a:off x="609600" y="6377940"/>
            <a:ext cx="2804160" cy="342900"/>
          </a:xfrm>
          <a:prstGeom prst="rect">
            <a:avLst/>
          </a:prstGeom>
        </p:spPr>
        <p:txBody>
          <a:bodyPr lIns="0" tIns="0" rIns="0" bIns="0"/>
          <a:lstStyle>
            <a:lvl1pPr algn="l">
              <a:defRPr>
                <a:solidFill>
                  <a:schemeClr val="tx1">
                    <a:tint val="75000"/>
                  </a:schemeClr>
                </a:solidFill>
              </a:defRPr>
            </a:lvl1pPr>
          </a:lstStyle>
          <a:p>
            <a:fld id="{1D8BD707-D9CF-40AE-B4C6-C98DA3205C09}" type="datetimeFigureOut">
              <a:rPr lang="en-US" smtClean="0">
                <a:solidFill>
                  <a:srgbClr val="000000">
                    <a:tint val="75000"/>
                  </a:srgbClr>
                </a:solidFill>
              </a:rPr>
              <a:pPr/>
              <a:t>10/29/2018</a:t>
            </a:fld>
            <a:endParaRPr lang="en-US" dirty="0">
              <a:solidFill>
                <a:srgbClr val="000000">
                  <a:tint val="75000"/>
                </a:srgbClr>
              </a:solidFill>
            </a:endParaRPr>
          </a:p>
        </p:txBody>
      </p:sp>
      <p:sp>
        <p:nvSpPr>
          <p:cNvPr id="6" name="Holder 6"/>
          <p:cNvSpPr>
            <a:spLocks noGrp="1"/>
          </p:cNvSpPr>
          <p:nvPr>
            <p:ph type="sldNum" sz="quarter" idx="7"/>
          </p:nvPr>
        </p:nvSpPr>
        <p:spPr>
          <a:xfrm>
            <a:off x="11731200" y="6570172"/>
            <a:ext cx="182880" cy="114300"/>
          </a:xfrm>
          <a:prstGeom prst="rect">
            <a:avLst/>
          </a:prstGeom>
        </p:spPr>
        <p:txBody>
          <a:bodyPr lIns="0" tIns="0" rIns="0" bIns="0"/>
          <a:lstStyle>
            <a:lvl1pPr>
              <a:defRPr sz="700" b="0" i="0">
                <a:solidFill>
                  <a:schemeClr val="tx1"/>
                </a:solidFill>
                <a:latin typeface="Univers 45 Light"/>
                <a:cs typeface="Univers 45 Light"/>
              </a:defRPr>
            </a:lvl1pPr>
          </a:lstStyle>
          <a:p>
            <a:pPr marL="25400"/>
            <a:fld id="{81D60167-4931-47E6-BA6A-407CBD079E47}" type="slidenum">
              <a:rPr lang="en-GB" spc="-5" smtClean="0">
                <a:solidFill>
                  <a:srgbClr val="000000"/>
                </a:solidFill>
              </a:rPr>
              <a:pPr marL="25400"/>
              <a:t>‹#›</a:t>
            </a:fld>
            <a:endParaRPr lang="en-GB" spc="-5" dirty="0">
              <a:solidFill>
                <a:srgbClr val="000000"/>
              </a:solidFill>
            </a:endParaRPr>
          </a:p>
        </p:txBody>
      </p:sp>
    </p:spTree>
    <p:extLst>
      <p:ext uri="{BB962C8B-B14F-4D97-AF65-F5344CB8AC3E}">
        <p14:creationId xmlns:p14="http://schemas.microsoft.com/office/powerpoint/2010/main" val="296842304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7" name="Rectangle 6"/>
          <p:cNvSpPr/>
          <p:nvPr userDrawn="1"/>
        </p:nvSpPr>
        <p:spPr bwMode="gray">
          <a:xfrm>
            <a:off x="11395362" y="6463949"/>
            <a:ext cx="499065" cy="175941"/>
          </a:xfrm>
          <a:prstGeom prst="rect">
            <a:avLst/>
          </a:prstGeom>
          <a:ln>
            <a:miter lim="800000"/>
            <a:headEnd/>
            <a:tailEnd/>
          </a:ln>
        </p:spPr>
        <p:txBody>
          <a:bodyPr vert="horz" wrap="square" lIns="60147" tIns="60147" rIns="0" bIns="0" numCol="1" anchor="t" anchorCtr="0" compatLnSpc="1">
            <a:prstTxWarp prst="textNoShape">
              <a:avLst/>
            </a:prstTxWarp>
          </a:bodyPr>
          <a:lstStyle/>
          <a:p>
            <a:pPr algn="r" defTabSz="763822" fontAlgn="base">
              <a:spcBef>
                <a:spcPct val="40000"/>
              </a:spcBef>
              <a:spcAft>
                <a:spcPct val="0"/>
              </a:spcAft>
            </a:pPr>
            <a:fld id="{358FC8E3-FE67-4452-9F4E-9A47A20D0542}" type="slidenum">
              <a:rPr lang="en-GB" sz="752">
                <a:solidFill>
                  <a:srgbClr val="00338D"/>
                </a:solidFill>
                <a:cs typeface="Arial" charset="0"/>
              </a:rPr>
              <a:pPr algn="r" defTabSz="763822" fontAlgn="base">
                <a:spcBef>
                  <a:spcPct val="40000"/>
                </a:spcBef>
                <a:spcAft>
                  <a:spcPct val="0"/>
                </a:spcAft>
              </a:pPr>
              <a:t>‹#›</a:t>
            </a:fld>
            <a:endParaRPr lang="en-GB" sz="752" dirty="0">
              <a:solidFill>
                <a:srgbClr val="00338D"/>
              </a:solidFill>
              <a:cs typeface="Arial" charset="0"/>
            </a:endParaRPr>
          </a:p>
        </p:txBody>
      </p:sp>
      <p:sp>
        <p:nvSpPr>
          <p:cNvPr id="2" name="Title 1"/>
          <p:cNvSpPr>
            <a:spLocks noGrp="1"/>
          </p:cNvSpPr>
          <p:nvPr>
            <p:ph type="title"/>
          </p:nvPr>
        </p:nvSpPr>
        <p:spPr>
          <a:xfrm>
            <a:off x="402772" y="166345"/>
            <a:ext cx="10515600" cy="880579"/>
          </a:xfrm>
          <a:prstGeom prst="rect">
            <a:avLst/>
          </a:prstGeom>
        </p:spPr>
        <p:txBody>
          <a:bodyPr lIns="0"/>
          <a:lstStyle>
            <a:lvl1pPr>
              <a:lnSpc>
                <a:spcPct val="70000"/>
              </a:lnSpc>
              <a:defRPr sz="3600" b="0">
                <a:latin typeface="KPMG Extralight" panose="020B0303030202040204" pitchFamily="34" charset="0"/>
              </a:defRPr>
            </a:lvl1pPr>
          </a:lstStyle>
          <a:p>
            <a:r>
              <a:rPr lang="en-US" dirty="0" smtClean="0"/>
              <a:t>Click to edit Master title style</a:t>
            </a:r>
            <a:endParaRPr lang="en-GB" dirty="0"/>
          </a:p>
        </p:txBody>
      </p:sp>
    </p:spTree>
    <p:extLst>
      <p:ext uri="{BB962C8B-B14F-4D97-AF65-F5344CB8AC3E}">
        <p14:creationId xmlns:p14="http://schemas.microsoft.com/office/powerpoint/2010/main" val="20078517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5_Blank">
    <p:spTree>
      <p:nvGrpSpPr>
        <p:cNvPr id="1" name=""/>
        <p:cNvGrpSpPr/>
        <p:nvPr/>
      </p:nvGrpSpPr>
      <p:grpSpPr>
        <a:xfrm>
          <a:off x="0" y="0"/>
          <a:ext cx="0" cy="0"/>
          <a:chOff x="0" y="0"/>
          <a:chExt cx="0" cy="0"/>
        </a:xfrm>
      </p:grpSpPr>
      <p:sp>
        <p:nvSpPr>
          <p:cNvPr id="8" name="Rectangle 7"/>
          <p:cNvSpPr/>
          <p:nvPr userDrawn="1"/>
        </p:nvSpPr>
        <p:spPr>
          <a:xfrm>
            <a:off x="-1" y="0"/>
            <a:ext cx="12192001"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lvl="0" algn="ctr"/>
            <a:endParaRPr lang="en-US" dirty="0"/>
          </a:p>
        </p:txBody>
      </p:sp>
      <p:sp>
        <p:nvSpPr>
          <p:cNvPr id="7" name="Rectangle 6"/>
          <p:cNvSpPr/>
          <p:nvPr userDrawn="1"/>
        </p:nvSpPr>
        <p:spPr bwMode="gray">
          <a:xfrm>
            <a:off x="11395362" y="6463949"/>
            <a:ext cx="499065" cy="175941"/>
          </a:xfrm>
          <a:prstGeom prst="rect">
            <a:avLst/>
          </a:prstGeom>
          <a:ln>
            <a:miter lim="800000"/>
            <a:headEnd/>
            <a:tailEnd/>
          </a:ln>
        </p:spPr>
        <p:txBody>
          <a:bodyPr vert="horz" wrap="square" lIns="60147" tIns="60147" rIns="0" bIns="0" numCol="1" anchor="t" anchorCtr="0" compatLnSpc="1">
            <a:prstTxWarp prst="textNoShape">
              <a:avLst/>
            </a:prstTxWarp>
          </a:bodyPr>
          <a:lstStyle/>
          <a:p>
            <a:pPr algn="r" defTabSz="763822" fontAlgn="base">
              <a:spcBef>
                <a:spcPct val="40000"/>
              </a:spcBef>
              <a:spcAft>
                <a:spcPct val="0"/>
              </a:spcAft>
            </a:pPr>
            <a:fld id="{358FC8E3-FE67-4452-9F4E-9A47A20D0542}" type="slidenum">
              <a:rPr lang="en-GB" sz="752">
                <a:solidFill>
                  <a:srgbClr val="FFFFFF"/>
                </a:solidFill>
                <a:cs typeface="Arial" charset="0"/>
              </a:rPr>
              <a:pPr algn="r" defTabSz="763822" fontAlgn="base">
                <a:spcBef>
                  <a:spcPct val="40000"/>
                </a:spcBef>
                <a:spcAft>
                  <a:spcPct val="0"/>
                </a:spcAft>
              </a:pPr>
              <a:t>‹#›</a:t>
            </a:fld>
            <a:endParaRPr lang="en-GB" sz="752" dirty="0">
              <a:solidFill>
                <a:srgbClr val="FFFFFF"/>
              </a:solidFill>
              <a:cs typeface="Arial" charset="0"/>
            </a:endParaRPr>
          </a:p>
        </p:txBody>
      </p:sp>
      <p:sp>
        <p:nvSpPr>
          <p:cNvPr id="2" name="Title 1"/>
          <p:cNvSpPr>
            <a:spLocks noGrp="1"/>
          </p:cNvSpPr>
          <p:nvPr>
            <p:ph type="title"/>
          </p:nvPr>
        </p:nvSpPr>
        <p:spPr>
          <a:xfrm>
            <a:off x="402772" y="166345"/>
            <a:ext cx="10515600" cy="880579"/>
          </a:xfrm>
          <a:prstGeom prst="rect">
            <a:avLst/>
          </a:prstGeom>
        </p:spPr>
        <p:txBody>
          <a:bodyPr lIns="0"/>
          <a:lstStyle>
            <a:lvl1pPr>
              <a:lnSpc>
                <a:spcPct val="70000"/>
              </a:lnSpc>
              <a:defRPr sz="4400" b="0">
                <a:solidFill>
                  <a:schemeClr val="bg1"/>
                </a:solidFill>
                <a:latin typeface="KPMG Extralight" panose="020B0303030202040204" pitchFamily="34" charset="0"/>
              </a:defRPr>
            </a:lvl1pPr>
          </a:lstStyle>
          <a:p>
            <a:r>
              <a:rPr lang="en-US" dirty="0" smtClean="0"/>
              <a:t>Click to edit Master title style</a:t>
            </a:r>
            <a:endParaRPr lang="en-GB" dirty="0"/>
          </a:p>
        </p:txBody>
      </p:sp>
      <p:sp>
        <p:nvSpPr>
          <p:cNvPr id="5" name="bk object 16"/>
          <p:cNvSpPr/>
          <p:nvPr userDrawn="1"/>
        </p:nvSpPr>
        <p:spPr>
          <a:xfrm>
            <a:off x="410817" y="6450497"/>
            <a:ext cx="752475" cy="301625"/>
          </a:xfrm>
          <a:custGeom>
            <a:avLst/>
            <a:gdLst/>
            <a:ahLst/>
            <a:cxnLst/>
            <a:rect l="l" t="t" r="r" b="b"/>
            <a:pathLst>
              <a:path w="752475" h="301625">
                <a:moveTo>
                  <a:pt x="661618" y="235734"/>
                </a:moveTo>
                <a:lnTo>
                  <a:pt x="537376" y="235734"/>
                </a:lnTo>
                <a:lnTo>
                  <a:pt x="537806" y="249306"/>
                </a:lnTo>
                <a:lnTo>
                  <a:pt x="564771" y="291682"/>
                </a:lnTo>
                <a:lnTo>
                  <a:pt x="602677" y="301212"/>
                </a:lnTo>
                <a:lnTo>
                  <a:pt x="617192" y="301083"/>
                </a:lnTo>
                <a:lnTo>
                  <a:pt x="655814" y="297958"/>
                </a:lnTo>
                <a:lnTo>
                  <a:pt x="689557" y="270693"/>
                </a:lnTo>
                <a:lnTo>
                  <a:pt x="629124" y="270693"/>
                </a:lnTo>
                <a:lnTo>
                  <a:pt x="613540" y="268822"/>
                </a:lnTo>
                <a:lnTo>
                  <a:pt x="601296" y="263012"/>
                </a:lnTo>
                <a:lnTo>
                  <a:pt x="593088" y="252988"/>
                </a:lnTo>
                <a:lnTo>
                  <a:pt x="589615" y="238474"/>
                </a:lnTo>
                <a:lnTo>
                  <a:pt x="661618" y="235734"/>
                </a:lnTo>
                <a:close/>
              </a:path>
              <a:path w="752475" h="301625">
                <a:moveTo>
                  <a:pt x="209281" y="0"/>
                </a:moveTo>
                <a:lnTo>
                  <a:pt x="42519" y="0"/>
                </a:lnTo>
                <a:lnTo>
                  <a:pt x="42519" y="156151"/>
                </a:lnTo>
                <a:lnTo>
                  <a:pt x="0" y="298134"/>
                </a:lnTo>
                <a:lnTo>
                  <a:pt x="37091" y="298134"/>
                </a:lnTo>
                <a:lnTo>
                  <a:pt x="56089" y="235734"/>
                </a:lnTo>
                <a:lnTo>
                  <a:pt x="752085" y="235734"/>
                </a:lnTo>
                <a:lnTo>
                  <a:pt x="752085" y="230308"/>
                </a:lnTo>
                <a:lnTo>
                  <a:pt x="408912" y="230308"/>
                </a:lnTo>
                <a:lnTo>
                  <a:pt x="408912" y="229403"/>
                </a:lnTo>
                <a:lnTo>
                  <a:pt x="104942" y="229403"/>
                </a:lnTo>
                <a:lnTo>
                  <a:pt x="99815" y="217647"/>
                </a:lnTo>
                <a:lnTo>
                  <a:pt x="114206" y="202876"/>
                </a:lnTo>
                <a:lnTo>
                  <a:pt x="65739" y="202876"/>
                </a:lnTo>
                <a:lnTo>
                  <a:pt x="85943" y="136858"/>
                </a:lnTo>
                <a:lnTo>
                  <a:pt x="48852" y="136858"/>
                </a:lnTo>
                <a:lnTo>
                  <a:pt x="48852" y="6330"/>
                </a:lnTo>
                <a:lnTo>
                  <a:pt x="209281" y="6330"/>
                </a:lnTo>
                <a:lnTo>
                  <a:pt x="209281" y="0"/>
                </a:lnTo>
                <a:close/>
              </a:path>
              <a:path w="752475" h="301625">
                <a:moveTo>
                  <a:pt x="108259" y="235734"/>
                </a:moveTo>
                <a:lnTo>
                  <a:pt x="61517" y="235734"/>
                </a:lnTo>
                <a:lnTo>
                  <a:pt x="92276" y="298134"/>
                </a:lnTo>
                <a:lnTo>
                  <a:pt x="138113" y="298134"/>
                </a:lnTo>
                <a:lnTo>
                  <a:pt x="108259" y="235734"/>
                </a:lnTo>
                <a:close/>
              </a:path>
              <a:path w="752475" h="301625">
                <a:moveTo>
                  <a:pt x="216518" y="235734"/>
                </a:moveTo>
                <a:lnTo>
                  <a:pt x="176109" y="235734"/>
                </a:lnTo>
                <a:lnTo>
                  <a:pt x="157111" y="298134"/>
                </a:lnTo>
                <a:lnTo>
                  <a:pt x="197520" y="298134"/>
                </a:lnTo>
                <a:lnTo>
                  <a:pt x="216518" y="235734"/>
                </a:lnTo>
                <a:close/>
              </a:path>
              <a:path w="752475" h="301625">
                <a:moveTo>
                  <a:pt x="356743" y="235734"/>
                </a:moveTo>
                <a:lnTo>
                  <a:pt x="316635" y="235734"/>
                </a:lnTo>
                <a:lnTo>
                  <a:pt x="298542" y="298134"/>
                </a:lnTo>
                <a:lnTo>
                  <a:pt x="339855" y="298134"/>
                </a:lnTo>
                <a:lnTo>
                  <a:pt x="356743" y="235734"/>
                </a:lnTo>
                <a:close/>
              </a:path>
              <a:path w="752475" h="301625">
                <a:moveTo>
                  <a:pt x="449321" y="235734"/>
                </a:moveTo>
                <a:lnTo>
                  <a:pt x="374836" y="235734"/>
                </a:lnTo>
                <a:lnTo>
                  <a:pt x="374836" y="298134"/>
                </a:lnTo>
                <a:lnTo>
                  <a:pt x="410118" y="298134"/>
                </a:lnTo>
                <a:lnTo>
                  <a:pt x="449321" y="235734"/>
                </a:lnTo>
                <a:close/>
              </a:path>
              <a:path w="752475" h="301625">
                <a:moveTo>
                  <a:pt x="514155" y="235734"/>
                </a:moveTo>
                <a:lnTo>
                  <a:pt x="474652" y="235734"/>
                </a:lnTo>
                <a:lnTo>
                  <a:pt x="461082" y="298134"/>
                </a:lnTo>
                <a:lnTo>
                  <a:pt x="501189" y="298134"/>
                </a:lnTo>
                <a:lnTo>
                  <a:pt x="514155" y="235734"/>
                </a:lnTo>
                <a:close/>
              </a:path>
              <a:path w="752475" h="301625">
                <a:moveTo>
                  <a:pt x="705344" y="235734"/>
                </a:moveTo>
                <a:lnTo>
                  <a:pt x="661618" y="235734"/>
                </a:lnTo>
                <a:lnTo>
                  <a:pt x="654380" y="267386"/>
                </a:lnTo>
                <a:lnTo>
                  <a:pt x="641793" y="269748"/>
                </a:lnTo>
                <a:lnTo>
                  <a:pt x="629124" y="270693"/>
                </a:lnTo>
                <a:lnTo>
                  <a:pt x="689557" y="270693"/>
                </a:lnTo>
                <a:lnTo>
                  <a:pt x="705344" y="235734"/>
                </a:lnTo>
                <a:close/>
              </a:path>
              <a:path w="752475" h="301625">
                <a:moveTo>
                  <a:pt x="537376" y="138064"/>
                </a:moveTo>
                <a:lnTo>
                  <a:pt x="471636" y="138064"/>
                </a:lnTo>
                <a:lnTo>
                  <a:pt x="413134" y="230308"/>
                </a:lnTo>
                <a:lnTo>
                  <a:pt x="518378" y="230308"/>
                </a:lnTo>
                <a:lnTo>
                  <a:pt x="518564" y="229403"/>
                </a:lnTo>
                <a:lnTo>
                  <a:pt x="454448" y="229403"/>
                </a:lnTo>
                <a:lnTo>
                  <a:pt x="489729" y="174238"/>
                </a:lnTo>
                <a:lnTo>
                  <a:pt x="529926" y="174238"/>
                </a:lnTo>
                <a:lnTo>
                  <a:pt x="537376" y="138064"/>
                </a:lnTo>
                <a:close/>
              </a:path>
              <a:path w="752475" h="301625">
                <a:moveTo>
                  <a:pt x="570245" y="6330"/>
                </a:moveTo>
                <a:lnTo>
                  <a:pt x="563913" y="6330"/>
                </a:lnTo>
                <a:lnTo>
                  <a:pt x="563913" y="140174"/>
                </a:lnTo>
                <a:lnTo>
                  <a:pt x="565119" y="140174"/>
                </a:lnTo>
                <a:lnTo>
                  <a:pt x="565119" y="171826"/>
                </a:lnTo>
                <a:lnTo>
                  <a:pt x="547584" y="207083"/>
                </a:lnTo>
                <a:lnTo>
                  <a:pt x="542804" y="226087"/>
                </a:lnTo>
                <a:lnTo>
                  <a:pt x="542804" y="230308"/>
                </a:lnTo>
                <a:lnTo>
                  <a:pt x="752085" y="230308"/>
                </a:lnTo>
                <a:lnTo>
                  <a:pt x="752085" y="229403"/>
                </a:lnTo>
                <a:lnTo>
                  <a:pt x="590449" y="229403"/>
                </a:lnTo>
                <a:lnTo>
                  <a:pt x="590449" y="223977"/>
                </a:lnTo>
                <a:lnTo>
                  <a:pt x="591656" y="220661"/>
                </a:lnTo>
                <a:lnTo>
                  <a:pt x="591656" y="217647"/>
                </a:lnTo>
                <a:lnTo>
                  <a:pt x="592561" y="214331"/>
                </a:lnTo>
                <a:lnTo>
                  <a:pt x="610757" y="177532"/>
                </a:lnTo>
                <a:lnTo>
                  <a:pt x="627732" y="164591"/>
                </a:lnTo>
                <a:lnTo>
                  <a:pt x="570245" y="164591"/>
                </a:lnTo>
                <a:lnTo>
                  <a:pt x="570245" y="6330"/>
                </a:lnTo>
                <a:close/>
              </a:path>
              <a:path w="752475" h="301625">
                <a:moveTo>
                  <a:pt x="209281" y="6330"/>
                </a:moveTo>
                <a:lnTo>
                  <a:pt x="203853" y="6330"/>
                </a:lnTo>
                <a:lnTo>
                  <a:pt x="203853" y="145299"/>
                </a:lnTo>
                <a:lnTo>
                  <a:pt x="201742" y="154041"/>
                </a:lnTo>
                <a:lnTo>
                  <a:pt x="178522" y="226992"/>
                </a:lnTo>
                <a:lnTo>
                  <a:pt x="178522" y="229403"/>
                </a:lnTo>
                <a:lnTo>
                  <a:pt x="277131" y="229403"/>
                </a:lnTo>
                <a:lnTo>
                  <a:pt x="289925" y="223411"/>
                </a:lnTo>
                <a:lnTo>
                  <a:pt x="300147" y="215320"/>
                </a:lnTo>
                <a:lnTo>
                  <a:pt x="305592" y="208000"/>
                </a:lnTo>
                <a:lnTo>
                  <a:pt x="226168" y="208000"/>
                </a:lnTo>
                <a:lnTo>
                  <a:pt x="232501" y="182678"/>
                </a:lnTo>
                <a:lnTo>
                  <a:pt x="237929" y="162481"/>
                </a:lnTo>
                <a:lnTo>
                  <a:pt x="315318" y="162481"/>
                </a:lnTo>
                <a:lnTo>
                  <a:pt x="315316" y="162033"/>
                </a:lnTo>
                <a:lnTo>
                  <a:pt x="277270" y="137211"/>
                </a:lnTo>
                <a:lnTo>
                  <a:pt x="264737" y="136858"/>
                </a:lnTo>
                <a:lnTo>
                  <a:pt x="209281" y="136858"/>
                </a:lnTo>
                <a:lnTo>
                  <a:pt x="209281" y="6330"/>
                </a:lnTo>
                <a:close/>
              </a:path>
              <a:path w="752475" h="301625">
                <a:moveTo>
                  <a:pt x="570245" y="0"/>
                </a:moveTo>
                <a:lnTo>
                  <a:pt x="403484" y="0"/>
                </a:lnTo>
                <a:lnTo>
                  <a:pt x="403484" y="136858"/>
                </a:lnTo>
                <a:lnTo>
                  <a:pt x="345283" y="136858"/>
                </a:lnTo>
                <a:lnTo>
                  <a:pt x="318746" y="229403"/>
                </a:lnTo>
                <a:lnTo>
                  <a:pt x="358853" y="229403"/>
                </a:lnTo>
                <a:lnTo>
                  <a:pt x="374836" y="170922"/>
                </a:lnTo>
                <a:lnTo>
                  <a:pt x="408912" y="170922"/>
                </a:lnTo>
                <a:lnTo>
                  <a:pt x="408912" y="6330"/>
                </a:lnTo>
                <a:lnTo>
                  <a:pt x="570245" y="6330"/>
                </a:lnTo>
                <a:lnTo>
                  <a:pt x="570245" y="0"/>
                </a:lnTo>
                <a:close/>
              </a:path>
              <a:path w="752475" h="301625">
                <a:moveTo>
                  <a:pt x="408912" y="170922"/>
                </a:moveTo>
                <a:lnTo>
                  <a:pt x="374836" y="170922"/>
                </a:lnTo>
                <a:lnTo>
                  <a:pt x="376042" y="229403"/>
                </a:lnTo>
                <a:lnTo>
                  <a:pt x="408912" y="229403"/>
                </a:lnTo>
                <a:lnTo>
                  <a:pt x="408912" y="170922"/>
                </a:lnTo>
                <a:close/>
              </a:path>
              <a:path w="752475" h="301625">
                <a:moveTo>
                  <a:pt x="529926" y="174238"/>
                </a:moveTo>
                <a:lnTo>
                  <a:pt x="489729" y="174238"/>
                </a:lnTo>
                <a:lnTo>
                  <a:pt x="477969" y="229403"/>
                </a:lnTo>
                <a:lnTo>
                  <a:pt x="518564" y="229403"/>
                </a:lnTo>
                <a:lnTo>
                  <a:pt x="529926" y="174238"/>
                </a:lnTo>
                <a:close/>
              </a:path>
              <a:path w="752475" h="301625">
                <a:moveTo>
                  <a:pt x="712882" y="203780"/>
                </a:moveTo>
                <a:lnTo>
                  <a:pt x="635081" y="203780"/>
                </a:lnTo>
                <a:lnTo>
                  <a:pt x="628747" y="229403"/>
                </a:lnTo>
                <a:lnTo>
                  <a:pt x="706248" y="229403"/>
                </a:lnTo>
                <a:lnTo>
                  <a:pt x="712882" y="203780"/>
                </a:lnTo>
                <a:close/>
              </a:path>
              <a:path w="752475" h="301625">
                <a:moveTo>
                  <a:pt x="752085" y="6330"/>
                </a:moveTo>
                <a:lnTo>
                  <a:pt x="745753" y="6330"/>
                </a:lnTo>
                <a:lnTo>
                  <a:pt x="745753" y="229403"/>
                </a:lnTo>
                <a:lnTo>
                  <a:pt x="752085" y="229403"/>
                </a:lnTo>
                <a:lnTo>
                  <a:pt x="752085" y="6330"/>
                </a:lnTo>
                <a:close/>
              </a:path>
              <a:path w="752475" h="301625">
                <a:moveTo>
                  <a:pt x="315318" y="162481"/>
                </a:moveTo>
                <a:lnTo>
                  <a:pt x="265370" y="162481"/>
                </a:lnTo>
                <a:lnTo>
                  <a:pt x="274116" y="163386"/>
                </a:lnTo>
                <a:lnTo>
                  <a:pt x="277131" y="167606"/>
                </a:lnTo>
                <a:lnTo>
                  <a:pt x="279242" y="170922"/>
                </a:lnTo>
                <a:lnTo>
                  <a:pt x="279242" y="176348"/>
                </a:lnTo>
                <a:lnTo>
                  <a:pt x="276227" y="184789"/>
                </a:lnTo>
                <a:lnTo>
                  <a:pt x="270780" y="196439"/>
                </a:lnTo>
                <a:lnTo>
                  <a:pt x="261439" y="204146"/>
                </a:lnTo>
                <a:lnTo>
                  <a:pt x="240944" y="208000"/>
                </a:lnTo>
                <a:lnTo>
                  <a:pt x="305592" y="208000"/>
                </a:lnTo>
                <a:lnTo>
                  <a:pt x="307741" y="205112"/>
                </a:lnTo>
                <a:lnTo>
                  <a:pt x="312651" y="192766"/>
                </a:lnTo>
                <a:lnTo>
                  <a:pt x="315354" y="174895"/>
                </a:lnTo>
                <a:lnTo>
                  <a:pt x="315318" y="162481"/>
                </a:lnTo>
                <a:close/>
              </a:path>
              <a:path w="752475" h="301625">
                <a:moveTo>
                  <a:pt x="178522" y="136858"/>
                </a:moveTo>
                <a:lnTo>
                  <a:pt x="127257" y="136858"/>
                </a:lnTo>
                <a:lnTo>
                  <a:pt x="65739" y="202876"/>
                </a:lnTo>
                <a:lnTo>
                  <a:pt x="114206" y="202876"/>
                </a:lnTo>
                <a:lnTo>
                  <a:pt x="178522" y="136858"/>
                </a:lnTo>
                <a:close/>
              </a:path>
              <a:path w="752475" h="301625">
                <a:moveTo>
                  <a:pt x="720532" y="159261"/>
                </a:moveTo>
                <a:lnTo>
                  <a:pt x="645850" y="159261"/>
                </a:lnTo>
                <a:lnTo>
                  <a:pt x="660593" y="161167"/>
                </a:lnTo>
                <a:lnTo>
                  <a:pt x="670132" y="168735"/>
                </a:lnTo>
                <a:lnTo>
                  <a:pt x="719215" y="181473"/>
                </a:lnTo>
                <a:lnTo>
                  <a:pt x="721180" y="171097"/>
                </a:lnTo>
                <a:lnTo>
                  <a:pt x="720532" y="159261"/>
                </a:lnTo>
                <a:close/>
              </a:path>
              <a:path w="752475" h="301625">
                <a:moveTo>
                  <a:pt x="752085" y="0"/>
                </a:moveTo>
                <a:lnTo>
                  <a:pt x="584117" y="0"/>
                </a:lnTo>
                <a:lnTo>
                  <a:pt x="584117" y="150725"/>
                </a:lnTo>
                <a:lnTo>
                  <a:pt x="578990" y="154945"/>
                </a:lnTo>
                <a:lnTo>
                  <a:pt x="574689" y="159261"/>
                </a:lnTo>
                <a:lnTo>
                  <a:pt x="570245" y="164591"/>
                </a:lnTo>
                <a:lnTo>
                  <a:pt x="627732" y="164591"/>
                </a:lnTo>
                <a:lnTo>
                  <a:pt x="632300" y="162123"/>
                </a:lnTo>
                <a:lnTo>
                  <a:pt x="645850" y="159261"/>
                </a:lnTo>
                <a:lnTo>
                  <a:pt x="720532" y="159261"/>
                </a:lnTo>
                <a:lnTo>
                  <a:pt x="720505" y="158772"/>
                </a:lnTo>
                <a:lnTo>
                  <a:pt x="711499" y="146774"/>
                </a:lnTo>
                <a:lnTo>
                  <a:pt x="711039" y="146387"/>
                </a:lnTo>
                <a:lnTo>
                  <a:pt x="590637" y="146387"/>
                </a:lnTo>
                <a:lnTo>
                  <a:pt x="590449" y="6330"/>
                </a:lnTo>
                <a:lnTo>
                  <a:pt x="752085" y="6330"/>
                </a:lnTo>
                <a:lnTo>
                  <a:pt x="752085" y="0"/>
                </a:lnTo>
                <a:close/>
              </a:path>
              <a:path w="752475" h="301625">
                <a:moveTo>
                  <a:pt x="664661" y="128497"/>
                </a:moveTo>
                <a:lnTo>
                  <a:pt x="615179" y="135211"/>
                </a:lnTo>
                <a:lnTo>
                  <a:pt x="590637" y="146387"/>
                </a:lnTo>
                <a:lnTo>
                  <a:pt x="711039" y="146387"/>
                </a:lnTo>
                <a:lnTo>
                  <a:pt x="701426" y="138294"/>
                </a:lnTo>
                <a:lnTo>
                  <a:pt x="690272" y="132786"/>
                </a:lnTo>
                <a:lnTo>
                  <a:pt x="678022" y="129703"/>
                </a:lnTo>
                <a:lnTo>
                  <a:pt x="664661" y="128497"/>
                </a:lnTo>
                <a:close/>
              </a:path>
              <a:path w="752475" h="301625">
                <a:moveTo>
                  <a:pt x="389914" y="0"/>
                </a:moveTo>
                <a:lnTo>
                  <a:pt x="223152" y="0"/>
                </a:lnTo>
                <a:lnTo>
                  <a:pt x="223152" y="136858"/>
                </a:lnTo>
                <a:lnTo>
                  <a:pt x="228279" y="136858"/>
                </a:lnTo>
                <a:lnTo>
                  <a:pt x="228279" y="6330"/>
                </a:lnTo>
                <a:lnTo>
                  <a:pt x="389914" y="6330"/>
                </a:lnTo>
                <a:lnTo>
                  <a:pt x="389914" y="0"/>
                </a:lnTo>
                <a:close/>
              </a:path>
              <a:path w="752475" h="301625">
                <a:moveTo>
                  <a:pt x="264440" y="136850"/>
                </a:moveTo>
                <a:lnTo>
                  <a:pt x="228279" y="136858"/>
                </a:lnTo>
                <a:lnTo>
                  <a:pt x="264737" y="136858"/>
                </a:lnTo>
                <a:lnTo>
                  <a:pt x="264440" y="136850"/>
                </a:lnTo>
                <a:close/>
              </a:path>
              <a:path w="752475" h="301625">
                <a:moveTo>
                  <a:pt x="389914" y="6330"/>
                </a:moveTo>
                <a:lnTo>
                  <a:pt x="383279" y="6330"/>
                </a:lnTo>
                <a:lnTo>
                  <a:pt x="383279" y="136858"/>
                </a:lnTo>
                <a:lnTo>
                  <a:pt x="389914" y="136858"/>
                </a:lnTo>
                <a:lnTo>
                  <a:pt x="389914" y="6330"/>
                </a:lnTo>
                <a:close/>
              </a:path>
            </a:pathLst>
          </a:custGeom>
          <a:solidFill>
            <a:schemeClr val="bg1"/>
          </a:solidFill>
        </p:spPr>
        <p:txBody>
          <a:bodyPr wrap="square" lIns="0" tIns="0" rIns="0" bIns="0" rtlCol="0"/>
          <a:lstStyle/>
          <a:p>
            <a:endParaRPr dirty="0">
              <a:solidFill>
                <a:srgbClr val="FFFFFF"/>
              </a:solidFill>
            </a:endParaRPr>
          </a:p>
        </p:txBody>
      </p:sp>
      <p:sp>
        <p:nvSpPr>
          <p:cNvPr id="6" name="TextBox 5"/>
          <p:cNvSpPr txBox="1"/>
          <p:nvPr userDrawn="1"/>
        </p:nvSpPr>
        <p:spPr>
          <a:xfrm>
            <a:off x="1313317" y="6503644"/>
            <a:ext cx="4717775" cy="276999"/>
          </a:xfrm>
          <a:prstGeom prst="rect">
            <a:avLst/>
          </a:prstGeom>
          <a:noFill/>
        </p:spPr>
        <p:txBody>
          <a:bodyPr wrap="square" lIns="0" tIns="0" rIns="0" bIns="0" rtlCol="0">
            <a:spAutoFit/>
          </a:bodyPr>
          <a:lstStyle/>
          <a:p>
            <a:r>
              <a:rPr lang="en-US" sz="600" dirty="0" smtClean="0">
                <a:solidFill>
                  <a:srgbClr val="FFFFFF"/>
                </a:solidFill>
                <a:latin typeface="Univers LT Std 45 Light" panose="020B0403020202020204" pitchFamily="34" charset="0"/>
                <a:cs typeface="Arial" pitchFamily="34" charset="0"/>
              </a:rPr>
              <a:t>© 2018 KPMG Advisory Services, a partnership registered in Nigeria and a member firm of the KPMG network of independent member firms affiliated with KPMG International Cooperative (“KPMG International”), a Swiss entity. All rights reserved. Printed in Nigeria.</a:t>
            </a:r>
          </a:p>
          <a:p>
            <a:endParaRPr lang="en-GB" sz="600" dirty="0">
              <a:solidFill>
                <a:srgbClr val="FFFFFF"/>
              </a:solidFill>
              <a:latin typeface="Univers LT Std 45 Light" panose="020B0403020202020204" pitchFamily="34" charset="0"/>
              <a:cs typeface="Arial" pitchFamily="34" charset="0"/>
            </a:endParaRPr>
          </a:p>
        </p:txBody>
      </p:sp>
    </p:spTree>
    <p:extLst>
      <p:ext uri="{BB962C8B-B14F-4D97-AF65-F5344CB8AC3E}">
        <p14:creationId xmlns:p14="http://schemas.microsoft.com/office/powerpoint/2010/main" val="39469569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4_Blank">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59927" name="think-cell Slide" r:id="rId5" imgW="663" imgH="659" progId="TCLayout.ActiveDocument.1">
                  <p:embed/>
                </p:oleObj>
              </mc:Choice>
              <mc:Fallback>
                <p:oleObj name="think-cell Slide" r:id="rId5" imgW="663" imgH="659"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3" name="Rectangle 2" hidden="1"/>
          <p:cNvSpPr/>
          <p:nvPr userDrawn="1">
            <p:custDataLst>
              <p:tags r:id="rId3"/>
            </p:custDataLst>
          </p:nvPr>
        </p:nvSpPr>
        <p:spPr>
          <a:xfrm>
            <a:off x="0" y="0"/>
            <a:ext cx="158750" cy="15875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70000"/>
              </a:lnSpc>
              <a:spcBef>
                <a:spcPct val="0"/>
              </a:spcBef>
              <a:spcAft>
                <a:spcPct val="0"/>
              </a:spcAft>
            </a:pPr>
            <a:endParaRPr lang="en-US" sz="4400" b="0" i="0" baseline="0" dirty="0">
              <a:latin typeface="KPMG Extralight" panose="020B0303030202040204" pitchFamily="34" charset="0"/>
              <a:ea typeface="+mj-ea"/>
              <a:cs typeface="+mj-cs"/>
              <a:sym typeface="KPMG Extralight" panose="020B0303030202040204" pitchFamily="34" charset="0"/>
            </a:endParaRPr>
          </a:p>
        </p:txBody>
      </p:sp>
      <p:sp>
        <p:nvSpPr>
          <p:cNvPr id="7" name="Rectangle 6"/>
          <p:cNvSpPr/>
          <p:nvPr userDrawn="1"/>
        </p:nvSpPr>
        <p:spPr bwMode="gray">
          <a:xfrm>
            <a:off x="11395361" y="6463947"/>
            <a:ext cx="499065" cy="175941"/>
          </a:xfrm>
          <a:prstGeom prst="rect">
            <a:avLst/>
          </a:prstGeom>
          <a:ln>
            <a:miter lim="800000"/>
            <a:headEnd/>
            <a:tailEnd/>
          </a:ln>
        </p:spPr>
        <p:txBody>
          <a:bodyPr vert="horz" wrap="square" lIns="60147" tIns="60147" rIns="0" bIns="0" numCol="1" anchor="t" anchorCtr="0" compatLnSpc="1">
            <a:prstTxWarp prst="textNoShape">
              <a:avLst/>
            </a:prstTxWarp>
          </a:bodyPr>
          <a:lstStyle/>
          <a:p>
            <a:pPr algn="r" defTabSz="763841" fontAlgn="base">
              <a:spcBef>
                <a:spcPct val="40000"/>
              </a:spcBef>
              <a:spcAft>
                <a:spcPct val="0"/>
              </a:spcAft>
            </a:pPr>
            <a:fld id="{358FC8E3-FE67-4452-9F4E-9A47A20D0542}" type="slidenum">
              <a:rPr lang="en-GB" sz="752">
                <a:solidFill>
                  <a:srgbClr val="00338D"/>
                </a:solidFill>
                <a:cs typeface="Arial" charset="0"/>
              </a:rPr>
              <a:pPr algn="r" defTabSz="763841" fontAlgn="base">
                <a:spcBef>
                  <a:spcPct val="40000"/>
                </a:spcBef>
                <a:spcAft>
                  <a:spcPct val="0"/>
                </a:spcAft>
              </a:pPr>
              <a:t>‹#›</a:t>
            </a:fld>
            <a:endParaRPr lang="en-GB" sz="752" dirty="0">
              <a:solidFill>
                <a:srgbClr val="00338D"/>
              </a:solidFill>
              <a:cs typeface="Arial" charset="0"/>
            </a:endParaRPr>
          </a:p>
        </p:txBody>
      </p:sp>
      <p:sp>
        <p:nvSpPr>
          <p:cNvPr id="9" name="object 9"/>
          <p:cNvSpPr/>
          <p:nvPr userDrawn="1"/>
        </p:nvSpPr>
        <p:spPr>
          <a:xfrm>
            <a:off x="1" y="0"/>
            <a:ext cx="3293616" cy="6858254"/>
          </a:xfrm>
          <a:custGeom>
            <a:avLst/>
            <a:gdLst/>
            <a:ahLst/>
            <a:cxnLst/>
            <a:rect l="l" t="t" r="r" b="b"/>
            <a:pathLst>
              <a:path w="4231005" h="2345690">
                <a:moveTo>
                  <a:pt x="0" y="2345436"/>
                </a:moveTo>
                <a:lnTo>
                  <a:pt x="4230636" y="2345436"/>
                </a:lnTo>
                <a:lnTo>
                  <a:pt x="4230636" y="0"/>
                </a:lnTo>
                <a:lnTo>
                  <a:pt x="0" y="0"/>
                </a:lnTo>
                <a:lnTo>
                  <a:pt x="0" y="2345436"/>
                </a:lnTo>
                <a:close/>
              </a:path>
            </a:pathLst>
          </a:custGeom>
          <a:solidFill>
            <a:srgbClr val="007C92"/>
          </a:solidFill>
        </p:spPr>
        <p:txBody>
          <a:bodyPr wrap="square" lIns="0" tIns="0" rIns="0" bIns="0" rtlCol="0"/>
          <a:lstStyle/>
          <a:p>
            <a:endParaRPr>
              <a:solidFill>
                <a:srgbClr val="000000"/>
              </a:solidFill>
            </a:endParaRPr>
          </a:p>
        </p:txBody>
      </p:sp>
      <p:sp>
        <p:nvSpPr>
          <p:cNvPr id="10" name="object 25862"/>
          <p:cNvSpPr/>
          <p:nvPr userDrawn="1"/>
        </p:nvSpPr>
        <p:spPr>
          <a:xfrm rot="5400000">
            <a:off x="30708" y="5674056"/>
            <a:ext cx="1153236" cy="1214651"/>
          </a:xfrm>
          <a:prstGeom prst="rect">
            <a:avLst/>
          </a:prstGeom>
          <a:blipFill>
            <a:blip r:embed="rId7" cstate="email">
              <a:extLst>
                <a:ext uri="{28A0092B-C50C-407E-A947-70E740481C1C}">
                  <a14:useLocalDpi xmlns:a14="http://schemas.microsoft.com/office/drawing/2010/main"/>
                </a:ext>
              </a:extLst>
            </a:blip>
            <a:stretch>
              <a:fillRect/>
            </a:stretch>
          </a:blipFill>
        </p:spPr>
        <p:txBody>
          <a:bodyPr wrap="square" lIns="0" tIns="0" rIns="0" bIns="0" rtlCol="0"/>
          <a:lstStyle/>
          <a:p>
            <a:endParaRPr>
              <a:solidFill>
                <a:srgbClr val="000000"/>
              </a:solidFill>
            </a:endParaRPr>
          </a:p>
        </p:txBody>
      </p:sp>
      <p:sp>
        <p:nvSpPr>
          <p:cNvPr id="8" name="TextBox 7"/>
          <p:cNvSpPr txBox="1"/>
          <p:nvPr userDrawn="1"/>
        </p:nvSpPr>
        <p:spPr>
          <a:xfrm>
            <a:off x="4115646" y="6517148"/>
            <a:ext cx="7492153" cy="276999"/>
          </a:xfrm>
          <a:prstGeom prst="rect">
            <a:avLst/>
          </a:prstGeom>
          <a:noFill/>
        </p:spPr>
        <p:txBody>
          <a:bodyPr wrap="square" lIns="0" tIns="0" rIns="0" bIns="0" rtlCol="0">
            <a:spAutoFit/>
          </a:bodyPr>
          <a:lstStyle/>
          <a:p>
            <a:r>
              <a:rPr lang="en-US" sz="600" dirty="0" smtClean="0">
                <a:solidFill>
                  <a:srgbClr val="00338D"/>
                </a:solidFill>
                <a:latin typeface="Univers LT Std 45 Light" panose="020B0403020202020204" pitchFamily="34" charset="0"/>
                <a:cs typeface="Arial" pitchFamily="34" charset="0"/>
              </a:rPr>
              <a:t>© 2018 KPMG Advisory Services, a partnership registered in Nigeria and a member firm of the KPMG network of independent member firms affiliated with KPMG International Cooperative (“KPMG International”), a Swiss entity. All rights reserved. Printed in Nigeria.</a:t>
            </a:r>
          </a:p>
          <a:p>
            <a:endParaRPr lang="en-GB" sz="600" dirty="0">
              <a:solidFill>
                <a:srgbClr val="00338D"/>
              </a:solidFill>
              <a:latin typeface="Univers LT Std 45 Light" panose="020B0403020202020204" pitchFamily="34" charset="0"/>
              <a:cs typeface="Arial" pitchFamily="34" charset="0"/>
            </a:endParaRPr>
          </a:p>
        </p:txBody>
      </p:sp>
      <p:sp>
        <p:nvSpPr>
          <p:cNvPr id="11" name="Freeform 19"/>
          <p:cNvSpPr>
            <a:spLocks noEditPoints="1"/>
          </p:cNvSpPr>
          <p:nvPr userDrawn="1"/>
        </p:nvSpPr>
        <p:spPr bwMode="auto">
          <a:xfrm>
            <a:off x="3383364" y="6463947"/>
            <a:ext cx="642536" cy="252786"/>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rgbClr val="00338D"/>
          </a:solidFill>
          <a:ln>
            <a:noFill/>
          </a:ln>
        </p:spPr>
        <p:txBody>
          <a:bodyPr vert="horz" wrap="square" lIns="91440" tIns="45720" rIns="91440" bIns="45720" numCol="1" anchor="t" anchorCtr="0" compatLnSpc="1">
            <a:prstTxWarp prst="textNoShape">
              <a:avLst/>
            </a:prstTxWarp>
          </a:bodyPr>
          <a:lstStyle/>
          <a:p>
            <a:pPr>
              <a:defRPr/>
            </a:pPr>
            <a:endParaRPr lang="en-GB" kern="0" dirty="0" smtClean="0">
              <a:solidFill>
                <a:srgbClr val="000000"/>
              </a:solidFill>
              <a:latin typeface="Arial"/>
            </a:endParaRPr>
          </a:p>
        </p:txBody>
      </p:sp>
    </p:spTree>
    <p:extLst>
      <p:ext uri="{BB962C8B-B14F-4D97-AF65-F5344CB8AC3E}">
        <p14:creationId xmlns:p14="http://schemas.microsoft.com/office/powerpoint/2010/main" val="20719786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7" name="Rectangle 6"/>
          <p:cNvSpPr/>
          <p:nvPr userDrawn="1"/>
        </p:nvSpPr>
        <p:spPr bwMode="gray">
          <a:xfrm>
            <a:off x="11395361" y="6529509"/>
            <a:ext cx="499065" cy="175941"/>
          </a:xfrm>
          <a:prstGeom prst="rect">
            <a:avLst/>
          </a:prstGeom>
          <a:ln>
            <a:miter lim="800000"/>
            <a:headEnd/>
            <a:tailEnd/>
          </a:ln>
        </p:spPr>
        <p:txBody>
          <a:bodyPr vert="horz" wrap="square" lIns="60147" tIns="60147" rIns="0" bIns="0" numCol="1" anchor="t" anchorCtr="0" compatLnSpc="1">
            <a:prstTxWarp prst="textNoShape">
              <a:avLst/>
            </a:prstTxWarp>
          </a:bodyPr>
          <a:lstStyle/>
          <a:p>
            <a:pPr algn="r" defTabSz="763841" fontAlgn="base">
              <a:spcBef>
                <a:spcPct val="40000"/>
              </a:spcBef>
              <a:spcAft>
                <a:spcPct val="0"/>
              </a:spcAft>
            </a:pPr>
            <a:fld id="{358FC8E3-FE67-4452-9F4E-9A47A20D0542}" type="slidenum">
              <a:rPr lang="en-GB" sz="752">
                <a:solidFill>
                  <a:srgbClr val="00338D"/>
                </a:solidFill>
                <a:cs typeface="Arial" charset="0"/>
              </a:rPr>
              <a:pPr algn="r" defTabSz="763841" fontAlgn="base">
                <a:spcBef>
                  <a:spcPct val="40000"/>
                </a:spcBef>
                <a:spcAft>
                  <a:spcPct val="0"/>
                </a:spcAft>
              </a:pPr>
              <a:t>‹#›</a:t>
            </a:fld>
            <a:endParaRPr lang="en-GB" sz="752" dirty="0">
              <a:solidFill>
                <a:srgbClr val="00338D"/>
              </a:solidFill>
              <a:cs typeface="Arial" charset="0"/>
            </a:endParaRPr>
          </a:p>
        </p:txBody>
      </p:sp>
    </p:spTree>
    <p:extLst>
      <p:ext uri="{BB962C8B-B14F-4D97-AF65-F5344CB8AC3E}">
        <p14:creationId xmlns:p14="http://schemas.microsoft.com/office/powerpoint/2010/main" val="14767436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6_Blank">
    <p:spTree>
      <p:nvGrpSpPr>
        <p:cNvPr id="1" name=""/>
        <p:cNvGrpSpPr/>
        <p:nvPr/>
      </p:nvGrpSpPr>
      <p:grpSpPr>
        <a:xfrm>
          <a:off x="0" y="0"/>
          <a:ext cx="0" cy="0"/>
          <a:chOff x="0" y="0"/>
          <a:chExt cx="0" cy="0"/>
        </a:xfrm>
      </p:grpSpPr>
      <p:grpSp>
        <p:nvGrpSpPr>
          <p:cNvPr id="9" name="Group 8"/>
          <p:cNvGrpSpPr/>
          <p:nvPr userDrawn="1"/>
        </p:nvGrpSpPr>
        <p:grpSpPr>
          <a:xfrm>
            <a:off x="8839200" y="0"/>
            <a:ext cx="3352800" cy="6858000"/>
            <a:chOff x="8839200" y="0"/>
            <a:chExt cx="3352800" cy="6858000"/>
          </a:xfrm>
        </p:grpSpPr>
        <p:sp>
          <p:nvSpPr>
            <p:cNvPr id="10" name="Rectangle 9"/>
            <p:cNvSpPr/>
            <p:nvPr/>
          </p:nvSpPr>
          <p:spPr>
            <a:xfrm>
              <a:off x="8839200" y="0"/>
              <a:ext cx="3352800" cy="6858000"/>
            </a:xfrm>
            <a:prstGeom prst="rect">
              <a:avLst/>
            </a:prstGeom>
            <a:solidFill>
              <a:schemeClr val="accent4"/>
            </a:solidFill>
            <a:ln w="317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sz="2800" b="1" dirty="0">
                <a:latin typeface="Univers for KPMG"/>
                <a:cs typeface="Univers for KPMG"/>
              </a:endParaRPr>
            </a:p>
          </p:txBody>
        </p:sp>
        <p:sp>
          <p:nvSpPr>
            <p:cNvPr id="11" name="Isosceles Triangle 10"/>
            <p:cNvSpPr/>
            <p:nvPr/>
          </p:nvSpPr>
          <p:spPr>
            <a:xfrm rot="5400000">
              <a:off x="8723202" y="3150447"/>
              <a:ext cx="612008" cy="380012"/>
            </a:xfrm>
            <a:prstGeom prst="triangl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
        <p:nvSpPr>
          <p:cNvPr id="2" name="Title 1"/>
          <p:cNvSpPr>
            <a:spLocks noGrp="1"/>
          </p:cNvSpPr>
          <p:nvPr>
            <p:ph type="title"/>
          </p:nvPr>
        </p:nvSpPr>
        <p:spPr>
          <a:xfrm>
            <a:off x="416025" y="436728"/>
            <a:ext cx="10515600" cy="488995"/>
          </a:xfrm>
          <a:prstGeom prst="rect">
            <a:avLst/>
          </a:prstGeom>
        </p:spPr>
        <p:txBody>
          <a:bodyPr lIns="0"/>
          <a:lstStyle>
            <a:lvl1pPr>
              <a:defRPr lang="en-GB" sz="2400" b="0" dirty="0">
                <a:latin typeface="Arial" panose="020B0604020202020204" pitchFamily="34" charset="0"/>
                <a:cs typeface="Arial" panose="020B0604020202020204" pitchFamily="34" charset="0"/>
              </a:defRPr>
            </a:lvl1pPr>
          </a:lstStyle>
          <a:p>
            <a:pPr lvl="0">
              <a:lnSpc>
                <a:spcPct val="70000"/>
              </a:lnSpc>
            </a:pPr>
            <a:r>
              <a:rPr lang="en-US" dirty="0"/>
              <a:t>Click to edit Master title style</a:t>
            </a:r>
            <a:endParaRPr lang="en-GB" dirty="0"/>
          </a:p>
        </p:txBody>
      </p:sp>
      <p:sp>
        <p:nvSpPr>
          <p:cNvPr id="7" name="Content Placeholder 16"/>
          <p:cNvSpPr>
            <a:spLocks noGrp="1"/>
          </p:cNvSpPr>
          <p:nvPr>
            <p:ph sz="quarter" idx="13"/>
          </p:nvPr>
        </p:nvSpPr>
        <p:spPr>
          <a:xfrm>
            <a:off x="408403" y="195138"/>
            <a:ext cx="10816187" cy="216125"/>
          </a:xfrm>
          <a:prstGeom prst="rect">
            <a:avLst/>
          </a:prstGeom>
        </p:spPr>
        <p:txBody>
          <a:bodyPr lIns="0">
            <a:noAutofit/>
          </a:bodyPr>
          <a:lstStyle>
            <a:lvl1pPr marL="0" indent="0">
              <a:buFontTx/>
              <a:buNone/>
              <a:defRPr kumimoji="0" lang="en-US" sz="1200" b="1" i="0" u="none" strike="noStrike" kern="1200" cap="none" spc="0" normalizeH="0" baseline="0" dirty="0">
                <a:ln>
                  <a:noFill/>
                </a:ln>
                <a:solidFill>
                  <a:srgbClr val="00338D"/>
                </a:solidFill>
                <a:effectLst/>
                <a:uLnTx/>
                <a:uFillTx/>
                <a:latin typeface="Arial" panose="020B0604020202020204" pitchFamily="34" charset="0"/>
                <a:ea typeface="+mn-ea"/>
                <a:cs typeface="Arial" panose="020B0604020202020204" pitchFamily="34" charset="0"/>
              </a:defRPr>
            </a:lvl1pPr>
          </a:lstStyle>
          <a:p>
            <a:pPr lvl="0"/>
            <a:r>
              <a:rPr lang="en-US" dirty="0"/>
              <a:t>Click to edit Master</a:t>
            </a:r>
          </a:p>
        </p:txBody>
      </p:sp>
    </p:spTree>
    <p:extLst>
      <p:ext uri="{BB962C8B-B14F-4D97-AF65-F5344CB8AC3E}">
        <p14:creationId xmlns:p14="http://schemas.microsoft.com/office/powerpoint/2010/main" val="93152627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7" name="Rectangle 6"/>
          <p:cNvSpPr/>
          <p:nvPr userDrawn="1"/>
        </p:nvSpPr>
        <p:spPr bwMode="gray">
          <a:xfrm>
            <a:off x="11395361" y="6529509"/>
            <a:ext cx="499065" cy="175941"/>
          </a:xfrm>
          <a:prstGeom prst="rect">
            <a:avLst/>
          </a:prstGeom>
          <a:ln>
            <a:miter lim="800000"/>
            <a:headEnd/>
            <a:tailEnd/>
          </a:ln>
        </p:spPr>
        <p:txBody>
          <a:bodyPr vert="horz" wrap="square" lIns="60147" tIns="60147" rIns="0" bIns="0" numCol="1" anchor="t" anchorCtr="0" compatLnSpc="1">
            <a:prstTxWarp prst="textNoShape">
              <a:avLst/>
            </a:prstTxWarp>
          </a:bodyPr>
          <a:lstStyle/>
          <a:p>
            <a:pPr algn="r" defTabSz="763841" fontAlgn="base">
              <a:spcBef>
                <a:spcPct val="40000"/>
              </a:spcBef>
              <a:spcAft>
                <a:spcPct val="0"/>
              </a:spcAft>
            </a:pPr>
            <a:fld id="{358FC8E3-FE67-4452-9F4E-9A47A20D0542}" type="slidenum">
              <a:rPr lang="en-GB" sz="752">
                <a:solidFill>
                  <a:srgbClr val="00338D"/>
                </a:solidFill>
                <a:cs typeface="Arial" charset="0"/>
              </a:rPr>
              <a:pPr algn="r" defTabSz="763841" fontAlgn="base">
                <a:spcBef>
                  <a:spcPct val="40000"/>
                </a:spcBef>
                <a:spcAft>
                  <a:spcPct val="0"/>
                </a:spcAft>
              </a:pPr>
              <a:t>‹#›</a:t>
            </a:fld>
            <a:endParaRPr lang="en-GB" sz="752" dirty="0">
              <a:solidFill>
                <a:srgbClr val="00338D"/>
              </a:solidFill>
              <a:cs typeface="Arial" charset="0"/>
            </a:endParaRPr>
          </a:p>
        </p:txBody>
      </p:sp>
      <p:sp>
        <p:nvSpPr>
          <p:cNvPr id="2" name="Title 1"/>
          <p:cNvSpPr>
            <a:spLocks noGrp="1"/>
          </p:cNvSpPr>
          <p:nvPr>
            <p:ph type="title"/>
          </p:nvPr>
        </p:nvSpPr>
        <p:spPr>
          <a:xfrm>
            <a:off x="402772" y="166343"/>
            <a:ext cx="8392885" cy="880579"/>
          </a:xfrm>
          <a:prstGeom prst="rect">
            <a:avLst/>
          </a:prstGeom>
        </p:spPr>
        <p:txBody>
          <a:bodyPr lIns="0"/>
          <a:lstStyle>
            <a:lvl1pPr>
              <a:lnSpc>
                <a:spcPct val="70000"/>
              </a:lnSpc>
              <a:defRPr sz="4400" b="0">
                <a:latin typeface="KPMG Extralight" panose="020B0303030202040204" pitchFamily="34" charset="0"/>
              </a:defRPr>
            </a:lvl1pPr>
          </a:lstStyle>
          <a:p>
            <a:r>
              <a:rPr lang="en-US" dirty="0" smtClean="0"/>
              <a:t>Click to edit Master title style</a:t>
            </a:r>
            <a:endParaRPr lang="en-GB" dirty="0"/>
          </a:p>
        </p:txBody>
      </p:sp>
      <p:sp>
        <p:nvSpPr>
          <p:cNvPr id="5" name="Isosceles Triangle 4"/>
          <p:cNvSpPr/>
          <p:nvPr userDrawn="1"/>
        </p:nvSpPr>
        <p:spPr>
          <a:xfrm rot="5400000">
            <a:off x="8769060" y="1416609"/>
            <a:ext cx="516682" cy="316677"/>
          </a:xfrm>
          <a:prstGeom prst="triangl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dirty="0">
              <a:solidFill>
                <a:prstClr val="white"/>
              </a:solidFill>
            </a:endParaRPr>
          </a:p>
        </p:txBody>
      </p:sp>
    </p:spTree>
    <p:extLst>
      <p:ext uri="{BB962C8B-B14F-4D97-AF65-F5344CB8AC3E}">
        <p14:creationId xmlns:p14="http://schemas.microsoft.com/office/powerpoint/2010/main" val="1830197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Title 1"/>
          <p:cNvSpPr>
            <a:spLocks noGrp="1"/>
          </p:cNvSpPr>
          <p:nvPr>
            <p:ph type="title"/>
          </p:nvPr>
        </p:nvSpPr>
        <p:spPr>
          <a:xfrm>
            <a:off x="838200" y="228600"/>
            <a:ext cx="10515600" cy="549275"/>
          </a:xfrm>
          <a:prstGeom prst="rect">
            <a:avLst/>
          </a:prstGeom>
        </p:spPr>
        <p:txBody>
          <a:bodyPr anchor="ctr">
            <a:normAutofit/>
          </a:bodyPr>
          <a:lstStyle>
            <a:lvl1pPr>
              <a:lnSpc>
                <a:spcPts val="3000"/>
              </a:lnSpc>
              <a:defRPr sz="2800" b="0">
                <a:latin typeface="Arial Narrow" panose="020B0606020202030204" pitchFamily="34" charset="0"/>
              </a:defRPr>
            </a:lvl1pPr>
          </a:lstStyle>
          <a:p>
            <a:r>
              <a:rPr lang="en-US" dirty="0" smtClean="0"/>
              <a:t>Click to edit Master title style</a:t>
            </a:r>
            <a:endParaRPr lang="en-GB" dirty="0"/>
          </a:p>
        </p:txBody>
      </p:sp>
      <p:sp>
        <p:nvSpPr>
          <p:cNvPr id="15" name="Text Placeholder 14"/>
          <p:cNvSpPr>
            <a:spLocks noGrp="1"/>
          </p:cNvSpPr>
          <p:nvPr>
            <p:ph type="body" sz="quarter" idx="10"/>
          </p:nvPr>
        </p:nvSpPr>
        <p:spPr>
          <a:xfrm rot="16200000">
            <a:off x="-1986643" y="4152900"/>
            <a:ext cx="4572000" cy="533400"/>
          </a:xfrm>
          <a:prstGeom prst="rect">
            <a:avLst/>
          </a:prstGeom>
        </p:spPr>
        <p:txBody>
          <a:bodyPr anchor="ctr"/>
          <a:lstStyle>
            <a:lvl1pPr>
              <a:defRPr sz="2800"/>
            </a:lvl1pPr>
          </a:lstStyle>
          <a:p>
            <a:pPr lvl="0"/>
            <a:r>
              <a:rPr lang="en-US" dirty="0" smtClean="0"/>
              <a:t>Click to edit Master text styles</a:t>
            </a:r>
          </a:p>
        </p:txBody>
      </p:sp>
    </p:spTree>
    <p:extLst>
      <p:ext uri="{BB962C8B-B14F-4D97-AF65-F5344CB8AC3E}">
        <p14:creationId xmlns:p14="http://schemas.microsoft.com/office/powerpoint/2010/main" val="372494419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itle with super title">
    <p:spTree>
      <p:nvGrpSpPr>
        <p:cNvPr id="1" name=""/>
        <p:cNvGrpSpPr/>
        <p:nvPr/>
      </p:nvGrpSpPr>
      <p:grpSpPr>
        <a:xfrm>
          <a:off x="0" y="0"/>
          <a:ext cx="0" cy="0"/>
          <a:chOff x="0" y="0"/>
          <a:chExt cx="0" cy="0"/>
        </a:xfrm>
      </p:grpSpPr>
      <p:sp>
        <p:nvSpPr>
          <p:cNvPr id="2" name="Title 1"/>
          <p:cNvSpPr>
            <a:spLocks noGrp="1"/>
          </p:cNvSpPr>
          <p:nvPr>
            <p:ph type="title"/>
          </p:nvPr>
        </p:nvSpPr>
        <p:spPr>
          <a:xfrm>
            <a:off x="468923" y="366957"/>
            <a:ext cx="11207262" cy="518400"/>
          </a:xfrm>
          <a:prstGeom prst="rect">
            <a:avLst/>
          </a:prstGeom>
        </p:spPr>
        <p:txBody>
          <a:bodyPr/>
          <a:lstStyle>
            <a:lvl1pPr>
              <a:defRPr b="1"/>
            </a:lvl1pPr>
          </a:lstStyle>
          <a:p>
            <a:r>
              <a:rPr lang="en-US" dirty="0" smtClean="0"/>
              <a:t>Click to edit Master title style</a:t>
            </a:r>
            <a:endParaRPr lang="en-US" dirty="0"/>
          </a:p>
        </p:txBody>
      </p:sp>
      <p:sp>
        <p:nvSpPr>
          <p:cNvPr id="4" name="Text Placeholder 4"/>
          <p:cNvSpPr>
            <a:spLocks noGrp="1"/>
          </p:cNvSpPr>
          <p:nvPr>
            <p:ph type="body" sz="quarter" idx="11" hasCustomPrompt="1"/>
          </p:nvPr>
        </p:nvSpPr>
        <p:spPr>
          <a:xfrm>
            <a:off x="468923" y="116632"/>
            <a:ext cx="11207262" cy="169200"/>
          </a:xfrm>
          <a:prstGeom prst="rect">
            <a:avLst/>
          </a:prstGeom>
        </p:spPr>
        <p:txBody>
          <a:bodyPr anchor="b"/>
          <a:lstStyle>
            <a:lvl1pPr>
              <a:spcAft>
                <a:spcPts val="0"/>
              </a:spcAft>
              <a:defRPr sz="1108"/>
            </a:lvl1pPr>
          </a:lstStyle>
          <a:p>
            <a:pPr lvl="0"/>
            <a:r>
              <a:rPr lang="en-US" dirty="0" smtClean="0"/>
              <a:t>Super title here</a:t>
            </a:r>
          </a:p>
        </p:txBody>
      </p:sp>
    </p:spTree>
    <p:extLst>
      <p:ext uri="{BB962C8B-B14F-4D97-AF65-F5344CB8AC3E}">
        <p14:creationId xmlns:p14="http://schemas.microsoft.com/office/powerpoint/2010/main" val="812246541"/>
      </p:ext>
    </p:extLst>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8_Title Slide">
    <p:spTree>
      <p:nvGrpSpPr>
        <p:cNvPr id="1" name=""/>
        <p:cNvGrpSpPr/>
        <p:nvPr/>
      </p:nvGrpSpPr>
      <p:grpSpPr>
        <a:xfrm>
          <a:off x="0" y="0"/>
          <a:ext cx="0" cy="0"/>
          <a:chOff x="0" y="0"/>
          <a:chExt cx="0" cy="0"/>
        </a:xfrm>
      </p:grpSpPr>
      <p:sp>
        <p:nvSpPr>
          <p:cNvPr id="7" name="object 3"/>
          <p:cNvSpPr/>
          <p:nvPr userDrawn="1"/>
        </p:nvSpPr>
        <p:spPr>
          <a:xfrm>
            <a:off x="1" y="0"/>
            <a:ext cx="609600" cy="6858000"/>
          </a:xfrm>
          <a:custGeom>
            <a:avLst/>
            <a:gdLst/>
            <a:ahLst/>
            <a:cxnLst/>
            <a:rect l="l" t="t" r="r" b="b"/>
            <a:pathLst>
              <a:path w="765175" h="7564120">
                <a:moveTo>
                  <a:pt x="0" y="7563611"/>
                </a:moveTo>
                <a:lnTo>
                  <a:pt x="765048" y="7563611"/>
                </a:lnTo>
                <a:lnTo>
                  <a:pt x="765048" y="0"/>
                </a:lnTo>
                <a:lnTo>
                  <a:pt x="0" y="0"/>
                </a:lnTo>
                <a:lnTo>
                  <a:pt x="0" y="7563611"/>
                </a:lnTo>
              </a:path>
            </a:pathLst>
          </a:custGeom>
          <a:solidFill>
            <a:schemeClr val="accent4">
              <a:lumMod val="75000"/>
            </a:schemeClr>
          </a:solidFill>
        </p:spPr>
        <p:txBody>
          <a:bodyPr wrap="square" lIns="0" tIns="0" rIns="0" bIns="0" rtlCol="0"/>
          <a:lstStyle/>
          <a:p>
            <a:endParaRPr dirty="0">
              <a:solidFill>
                <a:srgbClr val="000000"/>
              </a:solidFill>
            </a:endParaRPr>
          </a:p>
        </p:txBody>
      </p:sp>
      <p:sp>
        <p:nvSpPr>
          <p:cNvPr id="2" name="Title 1"/>
          <p:cNvSpPr>
            <a:spLocks noGrp="1"/>
          </p:cNvSpPr>
          <p:nvPr>
            <p:ph type="title"/>
          </p:nvPr>
        </p:nvSpPr>
        <p:spPr>
          <a:xfrm>
            <a:off x="732184" y="228600"/>
            <a:ext cx="10515600" cy="549275"/>
          </a:xfrm>
          <a:prstGeom prst="rect">
            <a:avLst/>
          </a:prstGeom>
        </p:spPr>
        <p:txBody>
          <a:bodyPr lIns="0"/>
          <a:lstStyle/>
          <a:p>
            <a:r>
              <a:rPr lang="en-US" smtClean="0"/>
              <a:t>Click to edit Master title style</a:t>
            </a:r>
            <a:endParaRPr lang="en-GB"/>
          </a:p>
        </p:txBody>
      </p:sp>
      <p:sp>
        <p:nvSpPr>
          <p:cNvPr id="5" name="Text Placeholder 14"/>
          <p:cNvSpPr>
            <a:spLocks noGrp="1"/>
          </p:cNvSpPr>
          <p:nvPr>
            <p:ph type="body" sz="quarter" idx="10"/>
          </p:nvPr>
        </p:nvSpPr>
        <p:spPr>
          <a:xfrm rot="16200000">
            <a:off x="-1986643" y="3543300"/>
            <a:ext cx="4572000" cy="533400"/>
          </a:xfrm>
          <a:prstGeom prst="rect">
            <a:avLst/>
          </a:prstGeom>
        </p:spPr>
        <p:txBody>
          <a:bodyPr anchor="ctr"/>
          <a:lstStyle>
            <a:lvl1pPr>
              <a:defRPr sz="2000" b="0">
                <a:solidFill>
                  <a:schemeClr val="bg1"/>
                </a:solidFill>
                <a:latin typeface="Univers LT Std 45 Light" panose="020B0403020202020204" pitchFamily="34" charset="0"/>
              </a:defRPr>
            </a:lvl1pPr>
          </a:lstStyle>
          <a:p>
            <a:pPr lvl="0"/>
            <a:r>
              <a:rPr lang="en-US" dirty="0" smtClean="0"/>
              <a:t>Click to edit Master text styles</a:t>
            </a:r>
          </a:p>
        </p:txBody>
      </p:sp>
      <p:sp>
        <p:nvSpPr>
          <p:cNvPr id="6" name="object 88"/>
          <p:cNvSpPr/>
          <p:nvPr userDrawn="1"/>
        </p:nvSpPr>
        <p:spPr>
          <a:xfrm>
            <a:off x="34205" y="6319750"/>
            <a:ext cx="549817" cy="420404"/>
          </a:xfrm>
          <a:custGeom>
            <a:avLst/>
            <a:gdLst/>
            <a:ahLst/>
            <a:cxnLst/>
            <a:rect l="l" t="t" r="r" b="b"/>
            <a:pathLst>
              <a:path w="327659" h="275589">
                <a:moveTo>
                  <a:pt x="186601" y="148698"/>
                </a:moveTo>
                <a:lnTo>
                  <a:pt x="145834" y="148698"/>
                </a:lnTo>
                <a:lnTo>
                  <a:pt x="131449" y="150396"/>
                </a:lnTo>
                <a:lnTo>
                  <a:pt x="97116" y="172690"/>
                </a:lnTo>
                <a:lnTo>
                  <a:pt x="84317" y="260090"/>
                </a:lnTo>
                <a:lnTo>
                  <a:pt x="84442" y="260864"/>
                </a:lnTo>
                <a:lnTo>
                  <a:pt x="128904" y="271803"/>
                </a:lnTo>
                <a:lnTo>
                  <a:pt x="164379" y="275325"/>
                </a:lnTo>
                <a:lnTo>
                  <a:pt x="186991" y="274520"/>
                </a:lnTo>
                <a:lnTo>
                  <a:pt x="232249" y="266425"/>
                </a:lnTo>
                <a:lnTo>
                  <a:pt x="247776" y="260090"/>
                </a:lnTo>
                <a:lnTo>
                  <a:pt x="248119" y="260090"/>
                </a:lnTo>
                <a:lnTo>
                  <a:pt x="248119" y="210217"/>
                </a:lnTo>
                <a:lnTo>
                  <a:pt x="246421" y="195832"/>
                </a:lnTo>
                <a:lnTo>
                  <a:pt x="224127" y="161500"/>
                </a:lnTo>
                <a:lnTo>
                  <a:pt x="198901" y="149933"/>
                </a:lnTo>
                <a:lnTo>
                  <a:pt x="186601" y="148698"/>
                </a:lnTo>
                <a:close/>
              </a:path>
              <a:path w="327659" h="275589">
                <a:moveTo>
                  <a:pt x="266103" y="99092"/>
                </a:moveTo>
                <a:lnTo>
                  <a:pt x="225640" y="99092"/>
                </a:lnTo>
                <a:lnTo>
                  <a:pt x="223791" y="112326"/>
                </a:lnTo>
                <a:lnTo>
                  <a:pt x="219191" y="124460"/>
                </a:lnTo>
                <a:lnTo>
                  <a:pt x="212170" y="135164"/>
                </a:lnTo>
                <a:lnTo>
                  <a:pt x="222788" y="142051"/>
                </a:lnTo>
                <a:lnTo>
                  <a:pt x="232672" y="150479"/>
                </a:lnTo>
                <a:lnTo>
                  <a:pt x="254638" y="183474"/>
                </a:lnTo>
                <a:lnTo>
                  <a:pt x="259587" y="225660"/>
                </a:lnTo>
                <a:lnTo>
                  <a:pt x="280765" y="223857"/>
                </a:lnTo>
                <a:lnTo>
                  <a:pt x="319693" y="214048"/>
                </a:lnTo>
                <a:lnTo>
                  <a:pt x="327278" y="210483"/>
                </a:lnTo>
                <a:lnTo>
                  <a:pt x="327621" y="210483"/>
                </a:lnTo>
                <a:lnTo>
                  <a:pt x="327584" y="160295"/>
                </a:lnTo>
                <a:lnTo>
                  <a:pt x="313530" y="121470"/>
                </a:lnTo>
                <a:lnTo>
                  <a:pt x="278403" y="100327"/>
                </a:lnTo>
                <a:lnTo>
                  <a:pt x="266103" y="99092"/>
                </a:lnTo>
                <a:close/>
              </a:path>
              <a:path w="327659" h="275589">
                <a:moveTo>
                  <a:pt x="103822" y="99092"/>
                </a:moveTo>
                <a:lnTo>
                  <a:pt x="61518" y="99092"/>
                </a:lnTo>
                <a:lnTo>
                  <a:pt x="47134" y="100790"/>
                </a:lnTo>
                <a:lnTo>
                  <a:pt x="12801" y="123084"/>
                </a:lnTo>
                <a:lnTo>
                  <a:pt x="0" y="210483"/>
                </a:lnTo>
                <a:lnTo>
                  <a:pt x="126" y="211245"/>
                </a:lnTo>
                <a:lnTo>
                  <a:pt x="43173" y="221931"/>
                </a:lnTo>
                <a:lnTo>
                  <a:pt x="66753" y="224926"/>
                </a:lnTo>
                <a:lnTo>
                  <a:pt x="72767" y="210483"/>
                </a:lnTo>
                <a:lnTo>
                  <a:pt x="72854" y="210217"/>
                </a:lnTo>
                <a:lnTo>
                  <a:pt x="74204" y="196245"/>
                </a:lnTo>
                <a:lnTo>
                  <a:pt x="78104" y="183097"/>
                </a:lnTo>
                <a:lnTo>
                  <a:pt x="102487" y="151626"/>
                </a:lnTo>
                <a:lnTo>
                  <a:pt x="125069" y="140341"/>
                </a:lnTo>
                <a:lnTo>
                  <a:pt x="116848" y="130572"/>
                </a:lnTo>
                <a:lnTo>
                  <a:pt x="110871" y="119184"/>
                </a:lnTo>
                <a:lnTo>
                  <a:pt x="107463" y="106516"/>
                </a:lnTo>
                <a:lnTo>
                  <a:pt x="105308" y="99219"/>
                </a:lnTo>
                <a:lnTo>
                  <a:pt x="103822" y="99092"/>
                </a:lnTo>
                <a:close/>
              </a:path>
              <a:path w="327659" h="275589">
                <a:moveTo>
                  <a:pt x="175260" y="50176"/>
                </a:moveTo>
                <a:lnTo>
                  <a:pt x="132977" y="63855"/>
                </a:lnTo>
                <a:lnTo>
                  <a:pt x="119702" y="85439"/>
                </a:lnTo>
                <a:lnTo>
                  <a:pt x="120716" y="102897"/>
                </a:lnTo>
                <a:lnTo>
                  <a:pt x="141152" y="137830"/>
                </a:lnTo>
                <a:lnTo>
                  <a:pt x="166230" y="145421"/>
                </a:lnTo>
                <a:lnTo>
                  <a:pt x="180496" y="143263"/>
                </a:lnTo>
                <a:lnTo>
                  <a:pt x="193018" y="137263"/>
                </a:lnTo>
                <a:lnTo>
                  <a:pt x="203219" y="128036"/>
                </a:lnTo>
                <a:lnTo>
                  <a:pt x="210430" y="116237"/>
                </a:lnTo>
                <a:lnTo>
                  <a:pt x="214002" y="102515"/>
                </a:lnTo>
                <a:lnTo>
                  <a:pt x="212198" y="86733"/>
                </a:lnTo>
                <a:lnTo>
                  <a:pt x="206866" y="73233"/>
                </a:lnTo>
                <a:lnTo>
                  <a:pt x="198562" y="62389"/>
                </a:lnTo>
                <a:lnTo>
                  <a:pt x="187842" y="54579"/>
                </a:lnTo>
                <a:lnTo>
                  <a:pt x="175260" y="50176"/>
                </a:lnTo>
                <a:close/>
              </a:path>
              <a:path w="327659" h="275589">
                <a:moveTo>
                  <a:pt x="87062" y="0"/>
                </a:moveTo>
                <a:lnTo>
                  <a:pt x="46937" y="15438"/>
                </a:lnTo>
                <a:lnTo>
                  <a:pt x="34727" y="38743"/>
                </a:lnTo>
                <a:lnTo>
                  <a:pt x="36124" y="55534"/>
                </a:lnTo>
                <a:lnTo>
                  <a:pt x="58286" y="89293"/>
                </a:lnTo>
                <a:lnTo>
                  <a:pt x="81914" y="95815"/>
                </a:lnTo>
                <a:lnTo>
                  <a:pt x="94853" y="94029"/>
                </a:lnTo>
                <a:lnTo>
                  <a:pt x="106451" y="89022"/>
                </a:lnTo>
                <a:lnTo>
                  <a:pt x="110427" y="76164"/>
                </a:lnTo>
                <a:lnTo>
                  <a:pt x="116542" y="64753"/>
                </a:lnTo>
                <a:lnTo>
                  <a:pt x="124616" y="55023"/>
                </a:lnTo>
                <a:lnTo>
                  <a:pt x="129870" y="49574"/>
                </a:lnTo>
                <a:lnTo>
                  <a:pt x="129848" y="47047"/>
                </a:lnTo>
                <a:lnTo>
                  <a:pt x="127812" y="33536"/>
                </a:lnTo>
                <a:lnTo>
                  <a:pt x="121803" y="20988"/>
                </a:lnTo>
                <a:lnTo>
                  <a:pt x="112577" y="10786"/>
                </a:lnTo>
                <a:lnTo>
                  <a:pt x="100781" y="3574"/>
                </a:lnTo>
                <a:lnTo>
                  <a:pt x="87062" y="0"/>
                </a:lnTo>
                <a:close/>
              </a:path>
              <a:path w="327659" h="275589">
                <a:moveTo>
                  <a:pt x="254740" y="570"/>
                </a:moveTo>
                <a:lnTo>
                  <a:pt x="212524" y="14197"/>
                </a:lnTo>
                <a:lnTo>
                  <a:pt x="197700" y="47047"/>
                </a:lnTo>
                <a:lnTo>
                  <a:pt x="207897" y="55092"/>
                </a:lnTo>
                <a:lnTo>
                  <a:pt x="216124" y="65126"/>
                </a:lnTo>
                <a:lnTo>
                  <a:pt x="222024" y="76805"/>
                </a:lnTo>
                <a:lnTo>
                  <a:pt x="225239" y="89787"/>
                </a:lnTo>
                <a:lnTo>
                  <a:pt x="231584" y="94151"/>
                </a:lnTo>
                <a:lnTo>
                  <a:pt x="238455" y="95815"/>
                </a:lnTo>
                <a:lnTo>
                  <a:pt x="245706" y="95815"/>
                </a:lnTo>
                <a:lnTo>
                  <a:pt x="282700" y="78429"/>
                </a:lnTo>
                <a:lnTo>
                  <a:pt x="293479" y="52908"/>
                </a:lnTo>
                <a:lnTo>
                  <a:pt x="291675" y="37127"/>
                </a:lnTo>
                <a:lnTo>
                  <a:pt x="286345" y="23627"/>
                </a:lnTo>
                <a:lnTo>
                  <a:pt x="278043" y="12783"/>
                </a:lnTo>
                <a:lnTo>
                  <a:pt x="267324" y="4972"/>
                </a:lnTo>
                <a:lnTo>
                  <a:pt x="254740" y="570"/>
                </a:lnTo>
                <a:close/>
              </a:path>
            </a:pathLst>
          </a:custGeom>
          <a:solidFill>
            <a:srgbClr val="FFFFFF"/>
          </a:solidFill>
        </p:spPr>
        <p:txBody>
          <a:bodyPr wrap="square" lIns="0" tIns="0" rIns="0" bIns="0" rtlCol="0"/>
          <a:lstStyle/>
          <a:p>
            <a:endParaRPr dirty="0">
              <a:solidFill>
                <a:srgbClr val="000000"/>
              </a:solidFill>
            </a:endParaRPr>
          </a:p>
        </p:txBody>
      </p:sp>
      <p:sp>
        <p:nvSpPr>
          <p:cNvPr id="8" name="TextBox 7">
            <a:hlinkClick r:id="" action="ppaction://noaction"/>
          </p:cNvPr>
          <p:cNvSpPr txBox="1"/>
          <p:nvPr userDrawn="1"/>
        </p:nvSpPr>
        <p:spPr>
          <a:xfrm>
            <a:off x="327024" y="271461"/>
            <a:ext cx="209550" cy="249239"/>
          </a:xfrm>
          <a:prstGeom prst="rect">
            <a:avLst/>
          </a:prstGeom>
          <a:solidFill>
            <a:srgbClr val="00338D"/>
          </a:solidFill>
        </p:spPr>
        <p:txBody>
          <a:bodyPr wrap="square" lIns="54000" tIns="54000" rIns="54000" bIns="54000" rtlCol="0">
            <a:noAutofit/>
          </a:bodyPr>
          <a:lstStyle/>
          <a:p>
            <a:pPr algn="ctr"/>
            <a:r>
              <a:rPr lang="en-US" sz="1050" b="1" dirty="0">
                <a:solidFill>
                  <a:srgbClr val="FFFFFF"/>
                </a:solidFill>
                <a:latin typeface="Univers LT Std 45 Light" panose="020B0403020202020204" pitchFamily="34" charset="0"/>
                <a:cs typeface="Arial" pitchFamily="34" charset="0"/>
              </a:rPr>
              <a:t>S</a:t>
            </a:r>
          </a:p>
        </p:txBody>
      </p:sp>
      <p:sp>
        <p:nvSpPr>
          <p:cNvPr id="9" name="TextBox 8">
            <a:hlinkClick r:id="" action="ppaction://noaction"/>
          </p:cNvPr>
          <p:cNvSpPr txBox="1"/>
          <p:nvPr userDrawn="1"/>
        </p:nvSpPr>
        <p:spPr>
          <a:xfrm>
            <a:off x="73024" y="271461"/>
            <a:ext cx="209550" cy="249239"/>
          </a:xfrm>
          <a:prstGeom prst="rect">
            <a:avLst/>
          </a:prstGeom>
          <a:solidFill>
            <a:srgbClr val="00338D"/>
          </a:solidFill>
        </p:spPr>
        <p:txBody>
          <a:bodyPr wrap="square" lIns="54000" tIns="54000" rIns="54000" bIns="54000" rtlCol="0">
            <a:noAutofit/>
          </a:bodyPr>
          <a:lstStyle/>
          <a:p>
            <a:pPr algn="ctr"/>
            <a:r>
              <a:rPr lang="en-US" sz="1050" b="1" dirty="0">
                <a:solidFill>
                  <a:srgbClr val="FFFFFF"/>
                </a:solidFill>
                <a:latin typeface="Univers LT Std 45 Light" panose="020B0403020202020204" pitchFamily="34" charset="0"/>
                <a:cs typeface="Arial" pitchFamily="34" charset="0"/>
              </a:rPr>
              <a:t>C</a:t>
            </a:r>
          </a:p>
        </p:txBody>
      </p:sp>
    </p:spTree>
    <p:extLst>
      <p:ext uri="{BB962C8B-B14F-4D97-AF65-F5344CB8AC3E}">
        <p14:creationId xmlns:p14="http://schemas.microsoft.com/office/powerpoint/2010/main" val="3525710992"/>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160">
          <p15:clr>
            <a:srgbClr val="FBAE40"/>
          </p15:clr>
        </p15:guide>
        <p15:guide id="2" pos="456">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3_Blank">
    <p:spTree>
      <p:nvGrpSpPr>
        <p:cNvPr id="1" name=""/>
        <p:cNvGrpSpPr/>
        <p:nvPr/>
      </p:nvGrpSpPr>
      <p:grpSpPr>
        <a:xfrm>
          <a:off x="0" y="0"/>
          <a:ext cx="0" cy="0"/>
          <a:chOff x="0" y="0"/>
          <a:chExt cx="0" cy="0"/>
        </a:xfrm>
      </p:grpSpPr>
      <p:sp>
        <p:nvSpPr>
          <p:cNvPr id="7" name="Rectangle 6"/>
          <p:cNvSpPr/>
          <p:nvPr userDrawn="1"/>
        </p:nvSpPr>
        <p:spPr bwMode="gray">
          <a:xfrm>
            <a:off x="11395361" y="6529509"/>
            <a:ext cx="499065" cy="175941"/>
          </a:xfrm>
          <a:prstGeom prst="rect">
            <a:avLst/>
          </a:prstGeom>
          <a:ln>
            <a:miter lim="800000"/>
            <a:headEnd/>
            <a:tailEnd/>
          </a:ln>
        </p:spPr>
        <p:txBody>
          <a:bodyPr vert="horz" wrap="square" lIns="60147" tIns="60147" rIns="0" bIns="0" numCol="1" anchor="t" anchorCtr="0" compatLnSpc="1">
            <a:prstTxWarp prst="textNoShape">
              <a:avLst/>
            </a:prstTxWarp>
          </a:bodyPr>
          <a:lstStyle/>
          <a:p>
            <a:pPr algn="r" defTabSz="763841" fontAlgn="base">
              <a:spcBef>
                <a:spcPct val="40000"/>
              </a:spcBef>
              <a:spcAft>
                <a:spcPct val="0"/>
              </a:spcAft>
            </a:pPr>
            <a:fld id="{358FC8E3-FE67-4452-9F4E-9A47A20D0542}" type="slidenum">
              <a:rPr lang="en-GB" sz="752">
                <a:solidFill>
                  <a:srgbClr val="00338D"/>
                </a:solidFill>
                <a:cs typeface="Arial" charset="0"/>
              </a:rPr>
              <a:pPr algn="r" defTabSz="763841" fontAlgn="base">
                <a:spcBef>
                  <a:spcPct val="40000"/>
                </a:spcBef>
                <a:spcAft>
                  <a:spcPct val="0"/>
                </a:spcAft>
              </a:pPr>
              <a:t>‹#›</a:t>
            </a:fld>
            <a:endParaRPr lang="en-GB" sz="752" dirty="0">
              <a:solidFill>
                <a:srgbClr val="00338D"/>
              </a:solidFill>
              <a:cs typeface="Arial" charset="0"/>
            </a:endParaRPr>
          </a:p>
        </p:txBody>
      </p:sp>
      <p:sp>
        <p:nvSpPr>
          <p:cNvPr id="2" name="Title 1"/>
          <p:cNvSpPr>
            <a:spLocks noGrp="1"/>
          </p:cNvSpPr>
          <p:nvPr>
            <p:ph type="title"/>
          </p:nvPr>
        </p:nvSpPr>
        <p:spPr>
          <a:xfrm>
            <a:off x="402771" y="166343"/>
            <a:ext cx="11440885" cy="880579"/>
          </a:xfrm>
          <a:prstGeom prst="rect">
            <a:avLst/>
          </a:prstGeom>
        </p:spPr>
        <p:txBody>
          <a:bodyPr lIns="0" rIns="0"/>
          <a:lstStyle>
            <a:lvl1pPr>
              <a:lnSpc>
                <a:spcPct val="70000"/>
              </a:lnSpc>
              <a:defRPr sz="4400" b="0">
                <a:latin typeface="KPMG Extralight" panose="020B0303030202040204" pitchFamily="34" charset="0"/>
              </a:defRPr>
            </a:lvl1pPr>
          </a:lstStyle>
          <a:p>
            <a:r>
              <a:rPr lang="en-US" dirty="0" smtClean="0"/>
              <a:t>Click to edit Master title style</a:t>
            </a:r>
            <a:endParaRPr lang="en-GB" dirty="0"/>
          </a:p>
        </p:txBody>
      </p:sp>
    </p:spTree>
    <p:extLst>
      <p:ext uri="{BB962C8B-B14F-4D97-AF65-F5344CB8AC3E}">
        <p14:creationId xmlns:p14="http://schemas.microsoft.com/office/powerpoint/2010/main" val="17051941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_Divider 1">
    <p:spTree>
      <p:nvGrpSpPr>
        <p:cNvPr id="1" name=""/>
        <p:cNvGrpSpPr/>
        <p:nvPr/>
      </p:nvGrpSpPr>
      <p:grpSpPr>
        <a:xfrm>
          <a:off x="0" y="0"/>
          <a:ext cx="0" cy="0"/>
          <a:chOff x="0" y="0"/>
          <a:chExt cx="0" cy="0"/>
        </a:xfrm>
      </p:grpSpPr>
      <p:sp>
        <p:nvSpPr>
          <p:cNvPr id="229" name="object 3"/>
          <p:cNvSpPr/>
          <p:nvPr userDrawn="1"/>
        </p:nvSpPr>
        <p:spPr>
          <a:xfrm>
            <a:off x="0" y="0"/>
            <a:ext cx="12192000" cy="6858000"/>
          </a:xfrm>
          <a:custGeom>
            <a:avLst/>
            <a:gdLst/>
            <a:ahLst/>
            <a:cxnLst/>
            <a:rect l="l" t="t" r="r" b="b"/>
            <a:pathLst>
              <a:path w="1742046" h="7772400">
                <a:moveTo>
                  <a:pt x="0" y="7772400"/>
                </a:moveTo>
                <a:lnTo>
                  <a:pt x="1742046" y="7772400"/>
                </a:lnTo>
                <a:lnTo>
                  <a:pt x="1742046" y="0"/>
                </a:lnTo>
                <a:lnTo>
                  <a:pt x="0" y="0"/>
                </a:lnTo>
                <a:lnTo>
                  <a:pt x="0" y="7772400"/>
                </a:lnTo>
                <a:close/>
              </a:path>
            </a:pathLst>
          </a:custGeom>
          <a:solidFill>
            <a:srgbClr val="2D5491"/>
          </a:solidFill>
        </p:spPr>
        <p:txBody>
          <a:bodyPr wrap="square" lIns="0" tIns="0" rIns="0" bIns="0" rtlCol="0">
            <a:noAutofit/>
          </a:bodyPr>
          <a:lstStyle/>
          <a:p>
            <a:endParaRPr dirty="0">
              <a:solidFill>
                <a:srgbClr val="000000"/>
              </a:solidFill>
            </a:endParaRPr>
          </a:p>
        </p:txBody>
      </p:sp>
      <p:sp>
        <p:nvSpPr>
          <p:cNvPr id="2" name="Title 1"/>
          <p:cNvSpPr>
            <a:spLocks noGrp="1"/>
          </p:cNvSpPr>
          <p:nvPr>
            <p:ph type="title"/>
          </p:nvPr>
        </p:nvSpPr>
        <p:spPr>
          <a:xfrm>
            <a:off x="1761375" y="1931595"/>
            <a:ext cx="5566525" cy="3703320"/>
          </a:xfrm>
          <a:prstGeom prst="rect">
            <a:avLst/>
          </a:prstGeom>
        </p:spPr>
        <p:txBody>
          <a:bodyPr anchor="t" anchorCtr="0"/>
          <a:lstStyle>
            <a:lvl1pPr>
              <a:lnSpc>
                <a:spcPct val="70000"/>
              </a:lnSpc>
              <a:defRPr sz="8800" b="0" i="0">
                <a:solidFill>
                  <a:srgbClr val="FFFFFF"/>
                </a:solidFill>
                <a:latin typeface="KPMG Extralight"/>
                <a:cs typeface="KPMG Extralight"/>
              </a:defRPr>
            </a:lvl1pPr>
          </a:lstStyle>
          <a:p>
            <a:r>
              <a:rPr lang="en-US" dirty="0" smtClean="0"/>
              <a:t>Click to edit Master title style</a:t>
            </a:r>
            <a:endParaRPr lang="en-US" dirty="0"/>
          </a:p>
        </p:txBody>
      </p:sp>
      <p:sp>
        <p:nvSpPr>
          <p:cNvPr id="115" name="object 25862"/>
          <p:cNvSpPr/>
          <p:nvPr userDrawn="1"/>
        </p:nvSpPr>
        <p:spPr>
          <a:xfrm rot="5400000">
            <a:off x="30708" y="5674056"/>
            <a:ext cx="1153236" cy="1214651"/>
          </a:xfrm>
          <a:prstGeom prst="rect">
            <a:avLst/>
          </a:prstGeom>
          <a:blipFill>
            <a:blip r:embed="rId2" cstate="print">
              <a:extLst>
                <a:ext uri="{28A0092B-C50C-407E-A947-70E740481C1C}">
                  <a14:useLocalDpi xmlns:a14="http://schemas.microsoft.com/office/drawing/2010/main" val="0"/>
                </a:ext>
              </a:extLst>
            </a:blip>
            <a:stretch>
              <a:fillRect/>
            </a:stretch>
          </a:blipFill>
        </p:spPr>
        <p:txBody>
          <a:bodyPr wrap="square" lIns="0" tIns="0" rIns="0" bIns="0" rtlCol="0"/>
          <a:lstStyle/>
          <a:p>
            <a:endParaRPr>
              <a:solidFill>
                <a:srgbClr val="000000"/>
              </a:solidFill>
            </a:endParaRPr>
          </a:p>
        </p:txBody>
      </p:sp>
      <p:sp>
        <p:nvSpPr>
          <p:cNvPr id="116" name="object 25863"/>
          <p:cNvSpPr/>
          <p:nvPr userDrawn="1"/>
        </p:nvSpPr>
        <p:spPr>
          <a:xfrm>
            <a:off x="11199863" y="0"/>
            <a:ext cx="992141" cy="1806417"/>
          </a:xfrm>
          <a:prstGeom prst="rect">
            <a:avLst/>
          </a:prstGeom>
          <a:blipFill>
            <a:blip r:embed="rId3" cstate="print">
              <a:extLst>
                <a:ext uri="{28A0092B-C50C-407E-A947-70E740481C1C}">
                  <a14:useLocalDpi xmlns:a14="http://schemas.microsoft.com/office/drawing/2010/main" val="0"/>
                </a:ext>
              </a:extLst>
            </a:blip>
            <a:stretch>
              <a:fillRect/>
            </a:stretch>
          </a:blipFill>
        </p:spPr>
        <p:txBody>
          <a:bodyPr wrap="square" lIns="0" tIns="0" rIns="0" bIns="0" rtlCol="0"/>
          <a:lstStyle/>
          <a:p>
            <a:endParaRPr>
              <a:solidFill>
                <a:srgbClr val="000000"/>
              </a:solidFill>
            </a:endParaRPr>
          </a:p>
        </p:txBody>
      </p:sp>
    </p:spTree>
    <p:extLst>
      <p:ext uri="{BB962C8B-B14F-4D97-AF65-F5344CB8AC3E}">
        <p14:creationId xmlns:p14="http://schemas.microsoft.com/office/powerpoint/2010/main" val="2476621425"/>
      </p:ext>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6_Blank">
    <p:spTree>
      <p:nvGrpSpPr>
        <p:cNvPr id="1" name=""/>
        <p:cNvGrpSpPr/>
        <p:nvPr/>
      </p:nvGrpSpPr>
      <p:grpSpPr>
        <a:xfrm>
          <a:off x="0" y="0"/>
          <a:ext cx="0" cy="0"/>
          <a:chOff x="0" y="0"/>
          <a:chExt cx="0" cy="0"/>
        </a:xfrm>
      </p:grpSpPr>
      <p:sp>
        <p:nvSpPr>
          <p:cNvPr id="7" name="Rectangle 6"/>
          <p:cNvSpPr/>
          <p:nvPr userDrawn="1"/>
        </p:nvSpPr>
        <p:spPr bwMode="gray">
          <a:xfrm>
            <a:off x="11395361" y="6529509"/>
            <a:ext cx="499065" cy="175941"/>
          </a:xfrm>
          <a:prstGeom prst="rect">
            <a:avLst/>
          </a:prstGeom>
          <a:ln>
            <a:miter lim="800000"/>
            <a:headEnd/>
            <a:tailEnd/>
          </a:ln>
        </p:spPr>
        <p:txBody>
          <a:bodyPr vert="horz" wrap="square" lIns="60147" tIns="60147" rIns="0" bIns="0" numCol="1" anchor="t" anchorCtr="0" compatLnSpc="1">
            <a:prstTxWarp prst="textNoShape">
              <a:avLst/>
            </a:prstTxWarp>
          </a:bodyPr>
          <a:lstStyle/>
          <a:p>
            <a:pPr algn="r" defTabSz="763841" fontAlgn="base">
              <a:spcBef>
                <a:spcPct val="40000"/>
              </a:spcBef>
              <a:spcAft>
                <a:spcPct val="0"/>
              </a:spcAft>
            </a:pPr>
            <a:fld id="{358FC8E3-FE67-4452-9F4E-9A47A20D0542}" type="slidenum">
              <a:rPr lang="en-GB" sz="752">
                <a:solidFill>
                  <a:srgbClr val="00338D"/>
                </a:solidFill>
                <a:cs typeface="Arial" charset="0"/>
              </a:rPr>
              <a:pPr algn="r" defTabSz="763841" fontAlgn="base">
                <a:spcBef>
                  <a:spcPct val="40000"/>
                </a:spcBef>
                <a:spcAft>
                  <a:spcPct val="0"/>
                </a:spcAft>
              </a:pPr>
              <a:t>‹#›</a:t>
            </a:fld>
            <a:endParaRPr lang="en-GB" sz="752" dirty="0">
              <a:solidFill>
                <a:srgbClr val="00338D"/>
              </a:solidFill>
              <a:cs typeface="Arial" charset="0"/>
            </a:endParaRPr>
          </a:p>
        </p:txBody>
      </p:sp>
    </p:spTree>
    <p:extLst>
      <p:ext uri="{BB962C8B-B14F-4D97-AF65-F5344CB8AC3E}">
        <p14:creationId xmlns:p14="http://schemas.microsoft.com/office/powerpoint/2010/main" val="12801206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5_Blank">
    <p:spTree>
      <p:nvGrpSpPr>
        <p:cNvPr id="1" name=""/>
        <p:cNvGrpSpPr/>
        <p:nvPr/>
      </p:nvGrpSpPr>
      <p:grpSpPr>
        <a:xfrm>
          <a:off x="0" y="0"/>
          <a:ext cx="0" cy="0"/>
          <a:chOff x="0" y="0"/>
          <a:chExt cx="0" cy="0"/>
        </a:xfrm>
      </p:grpSpPr>
      <p:sp>
        <p:nvSpPr>
          <p:cNvPr id="7" name="Rectangle 6"/>
          <p:cNvSpPr/>
          <p:nvPr userDrawn="1"/>
        </p:nvSpPr>
        <p:spPr bwMode="gray">
          <a:xfrm>
            <a:off x="11395361" y="6529509"/>
            <a:ext cx="499065" cy="175941"/>
          </a:xfrm>
          <a:prstGeom prst="rect">
            <a:avLst/>
          </a:prstGeom>
          <a:ln>
            <a:miter lim="800000"/>
            <a:headEnd/>
            <a:tailEnd/>
          </a:ln>
        </p:spPr>
        <p:txBody>
          <a:bodyPr vert="horz" wrap="square" lIns="60147" tIns="60147" rIns="0" bIns="0" numCol="1" anchor="t" anchorCtr="0" compatLnSpc="1">
            <a:prstTxWarp prst="textNoShape">
              <a:avLst/>
            </a:prstTxWarp>
          </a:bodyPr>
          <a:lstStyle/>
          <a:p>
            <a:pPr algn="r" defTabSz="763841" fontAlgn="base">
              <a:spcBef>
                <a:spcPct val="40000"/>
              </a:spcBef>
              <a:spcAft>
                <a:spcPct val="0"/>
              </a:spcAft>
            </a:pPr>
            <a:fld id="{358FC8E3-FE67-4452-9F4E-9A47A20D0542}" type="slidenum">
              <a:rPr lang="en-GB" sz="752">
                <a:solidFill>
                  <a:srgbClr val="00338D"/>
                </a:solidFill>
                <a:cs typeface="Arial" charset="0"/>
              </a:rPr>
              <a:pPr algn="r" defTabSz="763841" fontAlgn="base">
                <a:spcBef>
                  <a:spcPct val="40000"/>
                </a:spcBef>
                <a:spcAft>
                  <a:spcPct val="0"/>
                </a:spcAft>
              </a:pPr>
              <a:t>‹#›</a:t>
            </a:fld>
            <a:endParaRPr lang="en-GB" sz="752" dirty="0">
              <a:solidFill>
                <a:srgbClr val="00338D"/>
              </a:solidFill>
              <a:cs typeface="Arial" charset="0"/>
            </a:endParaRPr>
          </a:p>
        </p:txBody>
      </p:sp>
    </p:spTree>
    <p:extLst>
      <p:ext uri="{BB962C8B-B14F-4D97-AF65-F5344CB8AC3E}">
        <p14:creationId xmlns:p14="http://schemas.microsoft.com/office/powerpoint/2010/main" val="24282137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1_Blank">
    <p:spTree>
      <p:nvGrpSpPr>
        <p:cNvPr id="1" name=""/>
        <p:cNvGrpSpPr/>
        <p:nvPr/>
      </p:nvGrpSpPr>
      <p:grpSpPr>
        <a:xfrm>
          <a:off x="0" y="0"/>
          <a:ext cx="0" cy="0"/>
          <a:chOff x="0" y="0"/>
          <a:chExt cx="0" cy="0"/>
        </a:xfrm>
      </p:grpSpPr>
      <p:sp>
        <p:nvSpPr>
          <p:cNvPr id="7" name="Rectangle 6"/>
          <p:cNvSpPr/>
          <p:nvPr userDrawn="1"/>
        </p:nvSpPr>
        <p:spPr bwMode="gray">
          <a:xfrm>
            <a:off x="11395361" y="6529509"/>
            <a:ext cx="499065" cy="175941"/>
          </a:xfrm>
          <a:prstGeom prst="rect">
            <a:avLst/>
          </a:prstGeom>
          <a:ln>
            <a:miter lim="800000"/>
            <a:headEnd/>
            <a:tailEnd/>
          </a:ln>
        </p:spPr>
        <p:txBody>
          <a:bodyPr vert="horz" wrap="square" lIns="60147" tIns="60147" rIns="0" bIns="0" numCol="1" anchor="t" anchorCtr="0" compatLnSpc="1">
            <a:prstTxWarp prst="textNoShape">
              <a:avLst/>
            </a:prstTxWarp>
          </a:bodyPr>
          <a:lstStyle/>
          <a:p>
            <a:pPr algn="r" defTabSz="763841" fontAlgn="base">
              <a:spcBef>
                <a:spcPct val="40000"/>
              </a:spcBef>
              <a:spcAft>
                <a:spcPct val="0"/>
              </a:spcAft>
            </a:pPr>
            <a:fld id="{358FC8E3-FE67-4452-9F4E-9A47A20D0542}" type="slidenum">
              <a:rPr lang="en-GB" sz="752">
                <a:solidFill>
                  <a:srgbClr val="00338D"/>
                </a:solidFill>
                <a:cs typeface="Arial" charset="0"/>
              </a:rPr>
              <a:pPr algn="r" defTabSz="763841" fontAlgn="base">
                <a:spcBef>
                  <a:spcPct val="40000"/>
                </a:spcBef>
                <a:spcAft>
                  <a:spcPct val="0"/>
                </a:spcAft>
              </a:pPr>
              <a:t>‹#›</a:t>
            </a:fld>
            <a:endParaRPr lang="en-GB" sz="752" dirty="0">
              <a:solidFill>
                <a:srgbClr val="00338D"/>
              </a:solidFill>
              <a:cs typeface="Arial" charset="0"/>
            </a:endParaRPr>
          </a:p>
        </p:txBody>
      </p:sp>
    </p:spTree>
    <p:extLst>
      <p:ext uri="{BB962C8B-B14F-4D97-AF65-F5344CB8AC3E}">
        <p14:creationId xmlns:p14="http://schemas.microsoft.com/office/powerpoint/2010/main" val="37537132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7_Blank">
    <p:spTree>
      <p:nvGrpSpPr>
        <p:cNvPr id="1" name=""/>
        <p:cNvGrpSpPr/>
        <p:nvPr/>
      </p:nvGrpSpPr>
      <p:grpSpPr>
        <a:xfrm>
          <a:off x="0" y="0"/>
          <a:ext cx="0" cy="0"/>
          <a:chOff x="0" y="0"/>
          <a:chExt cx="0" cy="0"/>
        </a:xfrm>
      </p:grpSpPr>
      <p:sp>
        <p:nvSpPr>
          <p:cNvPr id="7" name="Rectangle 6"/>
          <p:cNvSpPr/>
          <p:nvPr userDrawn="1"/>
        </p:nvSpPr>
        <p:spPr bwMode="gray">
          <a:xfrm>
            <a:off x="11395361" y="6529509"/>
            <a:ext cx="499065" cy="175941"/>
          </a:xfrm>
          <a:prstGeom prst="rect">
            <a:avLst/>
          </a:prstGeom>
          <a:ln>
            <a:miter lim="800000"/>
            <a:headEnd/>
            <a:tailEnd/>
          </a:ln>
        </p:spPr>
        <p:txBody>
          <a:bodyPr vert="horz" wrap="square" lIns="60147" tIns="60147" rIns="0" bIns="0" numCol="1" anchor="t" anchorCtr="0" compatLnSpc="1">
            <a:prstTxWarp prst="textNoShape">
              <a:avLst/>
            </a:prstTxWarp>
          </a:bodyPr>
          <a:lstStyle/>
          <a:p>
            <a:pPr algn="r" defTabSz="763841" fontAlgn="base">
              <a:spcBef>
                <a:spcPct val="40000"/>
              </a:spcBef>
              <a:spcAft>
                <a:spcPct val="0"/>
              </a:spcAft>
            </a:pPr>
            <a:fld id="{358FC8E3-FE67-4452-9F4E-9A47A20D0542}" type="slidenum">
              <a:rPr lang="en-GB" sz="752">
                <a:solidFill>
                  <a:srgbClr val="00338D"/>
                </a:solidFill>
                <a:cs typeface="Arial" charset="0"/>
              </a:rPr>
              <a:pPr algn="r" defTabSz="763841" fontAlgn="base">
                <a:spcBef>
                  <a:spcPct val="40000"/>
                </a:spcBef>
                <a:spcAft>
                  <a:spcPct val="0"/>
                </a:spcAft>
              </a:pPr>
              <a:t>‹#›</a:t>
            </a:fld>
            <a:endParaRPr lang="en-GB" sz="752" dirty="0">
              <a:solidFill>
                <a:srgbClr val="00338D"/>
              </a:solidFill>
              <a:cs typeface="Arial" charset="0"/>
            </a:endParaRPr>
          </a:p>
        </p:txBody>
      </p:sp>
    </p:spTree>
    <p:extLst>
      <p:ext uri="{BB962C8B-B14F-4D97-AF65-F5344CB8AC3E}">
        <p14:creationId xmlns:p14="http://schemas.microsoft.com/office/powerpoint/2010/main" val="21958978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2_FINAL SLIDE">
    <p:spTree>
      <p:nvGrpSpPr>
        <p:cNvPr id="1" name=""/>
        <p:cNvGrpSpPr/>
        <p:nvPr/>
      </p:nvGrpSpPr>
      <p:grpSpPr>
        <a:xfrm>
          <a:off x="0" y="0"/>
          <a:ext cx="0" cy="0"/>
          <a:chOff x="0" y="0"/>
          <a:chExt cx="0" cy="0"/>
        </a:xfrm>
      </p:grpSpPr>
      <p:sp>
        <p:nvSpPr>
          <p:cNvPr id="13" name="object 3"/>
          <p:cNvSpPr/>
          <p:nvPr userDrawn="1"/>
        </p:nvSpPr>
        <p:spPr>
          <a:xfrm>
            <a:off x="0" y="1"/>
            <a:ext cx="12192000" cy="6858000"/>
          </a:xfrm>
          <a:custGeom>
            <a:avLst/>
            <a:gdLst/>
            <a:ahLst/>
            <a:cxnLst/>
            <a:rect l="l" t="t" r="r" b="b"/>
            <a:pathLst>
              <a:path w="14630400" h="8229600">
                <a:moveTo>
                  <a:pt x="0" y="8229598"/>
                </a:moveTo>
                <a:lnTo>
                  <a:pt x="14630400" y="8229598"/>
                </a:lnTo>
                <a:lnTo>
                  <a:pt x="14630400" y="0"/>
                </a:lnTo>
                <a:lnTo>
                  <a:pt x="0" y="0"/>
                </a:lnTo>
                <a:lnTo>
                  <a:pt x="0" y="8229598"/>
                </a:lnTo>
                <a:close/>
              </a:path>
            </a:pathLst>
          </a:custGeom>
          <a:solidFill>
            <a:srgbClr val="022974"/>
          </a:solidFill>
        </p:spPr>
        <p:txBody>
          <a:bodyPr wrap="square" lIns="0" tIns="0" rIns="0" bIns="0" rtlCol="0"/>
          <a:lstStyle/>
          <a:p>
            <a:endParaRPr sz="1500" dirty="0">
              <a:solidFill>
                <a:srgbClr val="000000"/>
              </a:solidFill>
            </a:endParaRPr>
          </a:p>
        </p:txBody>
      </p:sp>
      <p:sp>
        <p:nvSpPr>
          <p:cNvPr id="5" name="bk object 16"/>
          <p:cNvSpPr/>
          <p:nvPr userDrawn="1"/>
        </p:nvSpPr>
        <p:spPr>
          <a:xfrm>
            <a:off x="563217" y="6496879"/>
            <a:ext cx="752475" cy="301625"/>
          </a:xfrm>
          <a:custGeom>
            <a:avLst/>
            <a:gdLst/>
            <a:ahLst/>
            <a:cxnLst/>
            <a:rect l="l" t="t" r="r" b="b"/>
            <a:pathLst>
              <a:path w="752475" h="301625">
                <a:moveTo>
                  <a:pt x="661618" y="235734"/>
                </a:moveTo>
                <a:lnTo>
                  <a:pt x="537376" y="235734"/>
                </a:lnTo>
                <a:lnTo>
                  <a:pt x="537806" y="249306"/>
                </a:lnTo>
                <a:lnTo>
                  <a:pt x="564771" y="291682"/>
                </a:lnTo>
                <a:lnTo>
                  <a:pt x="602677" y="301212"/>
                </a:lnTo>
                <a:lnTo>
                  <a:pt x="617192" y="301083"/>
                </a:lnTo>
                <a:lnTo>
                  <a:pt x="655814" y="297958"/>
                </a:lnTo>
                <a:lnTo>
                  <a:pt x="689557" y="270693"/>
                </a:lnTo>
                <a:lnTo>
                  <a:pt x="629124" y="270693"/>
                </a:lnTo>
                <a:lnTo>
                  <a:pt x="613540" y="268822"/>
                </a:lnTo>
                <a:lnTo>
                  <a:pt x="601296" y="263012"/>
                </a:lnTo>
                <a:lnTo>
                  <a:pt x="593088" y="252988"/>
                </a:lnTo>
                <a:lnTo>
                  <a:pt x="589615" y="238474"/>
                </a:lnTo>
                <a:lnTo>
                  <a:pt x="661618" y="235734"/>
                </a:lnTo>
                <a:close/>
              </a:path>
              <a:path w="752475" h="301625">
                <a:moveTo>
                  <a:pt x="209281" y="0"/>
                </a:moveTo>
                <a:lnTo>
                  <a:pt x="42519" y="0"/>
                </a:lnTo>
                <a:lnTo>
                  <a:pt x="42519" y="156151"/>
                </a:lnTo>
                <a:lnTo>
                  <a:pt x="0" y="298134"/>
                </a:lnTo>
                <a:lnTo>
                  <a:pt x="37091" y="298134"/>
                </a:lnTo>
                <a:lnTo>
                  <a:pt x="56089" y="235734"/>
                </a:lnTo>
                <a:lnTo>
                  <a:pt x="752085" y="235734"/>
                </a:lnTo>
                <a:lnTo>
                  <a:pt x="752085" y="230308"/>
                </a:lnTo>
                <a:lnTo>
                  <a:pt x="408912" y="230308"/>
                </a:lnTo>
                <a:lnTo>
                  <a:pt x="408912" y="229403"/>
                </a:lnTo>
                <a:lnTo>
                  <a:pt x="104942" y="229403"/>
                </a:lnTo>
                <a:lnTo>
                  <a:pt x="99815" y="217647"/>
                </a:lnTo>
                <a:lnTo>
                  <a:pt x="114206" y="202876"/>
                </a:lnTo>
                <a:lnTo>
                  <a:pt x="65739" y="202876"/>
                </a:lnTo>
                <a:lnTo>
                  <a:pt x="85943" y="136858"/>
                </a:lnTo>
                <a:lnTo>
                  <a:pt x="48852" y="136858"/>
                </a:lnTo>
                <a:lnTo>
                  <a:pt x="48852" y="6330"/>
                </a:lnTo>
                <a:lnTo>
                  <a:pt x="209281" y="6330"/>
                </a:lnTo>
                <a:lnTo>
                  <a:pt x="209281" y="0"/>
                </a:lnTo>
                <a:close/>
              </a:path>
              <a:path w="752475" h="301625">
                <a:moveTo>
                  <a:pt x="108259" y="235734"/>
                </a:moveTo>
                <a:lnTo>
                  <a:pt x="61517" y="235734"/>
                </a:lnTo>
                <a:lnTo>
                  <a:pt x="92276" y="298134"/>
                </a:lnTo>
                <a:lnTo>
                  <a:pt x="138113" y="298134"/>
                </a:lnTo>
                <a:lnTo>
                  <a:pt x="108259" y="235734"/>
                </a:lnTo>
                <a:close/>
              </a:path>
              <a:path w="752475" h="301625">
                <a:moveTo>
                  <a:pt x="216518" y="235734"/>
                </a:moveTo>
                <a:lnTo>
                  <a:pt x="176109" y="235734"/>
                </a:lnTo>
                <a:lnTo>
                  <a:pt x="157111" y="298134"/>
                </a:lnTo>
                <a:lnTo>
                  <a:pt x="197520" y="298134"/>
                </a:lnTo>
                <a:lnTo>
                  <a:pt x="216518" y="235734"/>
                </a:lnTo>
                <a:close/>
              </a:path>
              <a:path w="752475" h="301625">
                <a:moveTo>
                  <a:pt x="356743" y="235734"/>
                </a:moveTo>
                <a:lnTo>
                  <a:pt x="316635" y="235734"/>
                </a:lnTo>
                <a:lnTo>
                  <a:pt x="298542" y="298134"/>
                </a:lnTo>
                <a:lnTo>
                  <a:pt x="339855" y="298134"/>
                </a:lnTo>
                <a:lnTo>
                  <a:pt x="356743" y="235734"/>
                </a:lnTo>
                <a:close/>
              </a:path>
              <a:path w="752475" h="301625">
                <a:moveTo>
                  <a:pt x="449321" y="235734"/>
                </a:moveTo>
                <a:lnTo>
                  <a:pt x="374836" y="235734"/>
                </a:lnTo>
                <a:lnTo>
                  <a:pt x="374836" y="298134"/>
                </a:lnTo>
                <a:lnTo>
                  <a:pt x="410118" y="298134"/>
                </a:lnTo>
                <a:lnTo>
                  <a:pt x="449321" y="235734"/>
                </a:lnTo>
                <a:close/>
              </a:path>
              <a:path w="752475" h="301625">
                <a:moveTo>
                  <a:pt x="514155" y="235734"/>
                </a:moveTo>
                <a:lnTo>
                  <a:pt x="474652" y="235734"/>
                </a:lnTo>
                <a:lnTo>
                  <a:pt x="461082" y="298134"/>
                </a:lnTo>
                <a:lnTo>
                  <a:pt x="501189" y="298134"/>
                </a:lnTo>
                <a:lnTo>
                  <a:pt x="514155" y="235734"/>
                </a:lnTo>
                <a:close/>
              </a:path>
              <a:path w="752475" h="301625">
                <a:moveTo>
                  <a:pt x="705344" y="235734"/>
                </a:moveTo>
                <a:lnTo>
                  <a:pt x="661618" y="235734"/>
                </a:lnTo>
                <a:lnTo>
                  <a:pt x="654380" y="267386"/>
                </a:lnTo>
                <a:lnTo>
                  <a:pt x="641793" y="269748"/>
                </a:lnTo>
                <a:lnTo>
                  <a:pt x="629124" y="270693"/>
                </a:lnTo>
                <a:lnTo>
                  <a:pt x="689557" y="270693"/>
                </a:lnTo>
                <a:lnTo>
                  <a:pt x="705344" y="235734"/>
                </a:lnTo>
                <a:close/>
              </a:path>
              <a:path w="752475" h="301625">
                <a:moveTo>
                  <a:pt x="537376" y="138064"/>
                </a:moveTo>
                <a:lnTo>
                  <a:pt x="471636" y="138064"/>
                </a:lnTo>
                <a:lnTo>
                  <a:pt x="413134" y="230308"/>
                </a:lnTo>
                <a:lnTo>
                  <a:pt x="518378" y="230308"/>
                </a:lnTo>
                <a:lnTo>
                  <a:pt x="518564" y="229403"/>
                </a:lnTo>
                <a:lnTo>
                  <a:pt x="454448" y="229403"/>
                </a:lnTo>
                <a:lnTo>
                  <a:pt x="489729" y="174238"/>
                </a:lnTo>
                <a:lnTo>
                  <a:pt x="529926" y="174238"/>
                </a:lnTo>
                <a:lnTo>
                  <a:pt x="537376" y="138064"/>
                </a:lnTo>
                <a:close/>
              </a:path>
              <a:path w="752475" h="301625">
                <a:moveTo>
                  <a:pt x="570245" y="6330"/>
                </a:moveTo>
                <a:lnTo>
                  <a:pt x="563913" y="6330"/>
                </a:lnTo>
                <a:lnTo>
                  <a:pt x="563913" y="140174"/>
                </a:lnTo>
                <a:lnTo>
                  <a:pt x="565119" y="140174"/>
                </a:lnTo>
                <a:lnTo>
                  <a:pt x="565119" y="171826"/>
                </a:lnTo>
                <a:lnTo>
                  <a:pt x="547584" y="207083"/>
                </a:lnTo>
                <a:lnTo>
                  <a:pt x="542804" y="226087"/>
                </a:lnTo>
                <a:lnTo>
                  <a:pt x="542804" y="230308"/>
                </a:lnTo>
                <a:lnTo>
                  <a:pt x="752085" y="230308"/>
                </a:lnTo>
                <a:lnTo>
                  <a:pt x="752085" y="229403"/>
                </a:lnTo>
                <a:lnTo>
                  <a:pt x="590449" y="229403"/>
                </a:lnTo>
                <a:lnTo>
                  <a:pt x="590449" y="223977"/>
                </a:lnTo>
                <a:lnTo>
                  <a:pt x="591656" y="220661"/>
                </a:lnTo>
                <a:lnTo>
                  <a:pt x="591656" y="217647"/>
                </a:lnTo>
                <a:lnTo>
                  <a:pt x="592561" y="214331"/>
                </a:lnTo>
                <a:lnTo>
                  <a:pt x="610757" y="177532"/>
                </a:lnTo>
                <a:lnTo>
                  <a:pt x="627732" y="164591"/>
                </a:lnTo>
                <a:lnTo>
                  <a:pt x="570245" y="164591"/>
                </a:lnTo>
                <a:lnTo>
                  <a:pt x="570245" y="6330"/>
                </a:lnTo>
                <a:close/>
              </a:path>
              <a:path w="752475" h="301625">
                <a:moveTo>
                  <a:pt x="209281" y="6330"/>
                </a:moveTo>
                <a:lnTo>
                  <a:pt x="203853" y="6330"/>
                </a:lnTo>
                <a:lnTo>
                  <a:pt x="203853" y="145299"/>
                </a:lnTo>
                <a:lnTo>
                  <a:pt x="201742" y="154041"/>
                </a:lnTo>
                <a:lnTo>
                  <a:pt x="178522" y="226992"/>
                </a:lnTo>
                <a:lnTo>
                  <a:pt x="178522" y="229403"/>
                </a:lnTo>
                <a:lnTo>
                  <a:pt x="277131" y="229403"/>
                </a:lnTo>
                <a:lnTo>
                  <a:pt x="289925" y="223411"/>
                </a:lnTo>
                <a:lnTo>
                  <a:pt x="300147" y="215320"/>
                </a:lnTo>
                <a:lnTo>
                  <a:pt x="305592" y="208000"/>
                </a:lnTo>
                <a:lnTo>
                  <a:pt x="226168" y="208000"/>
                </a:lnTo>
                <a:lnTo>
                  <a:pt x="232501" y="182678"/>
                </a:lnTo>
                <a:lnTo>
                  <a:pt x="237929" y="162481"/>
                </a:lnTo>
                <a:lnTo>
                  <a:pt x="315318" y="162481"/>
                </a:lnTo>
                <a:lnTo>
                  <a:pt x="315316" y="162033"/>
                </a:lnTo>
                <a:lnTo>
                  <a:pt x="277270" y="137211"/>
                </a:lnTo>
                <a:lnTo>
                  <a:pt x="264737" y="136858"/>
                </a:lnTo>
                <a:lnTo>
                  <a:pt x="209281" y="136858"/>
                </a:lnTo>
                <a:lnTo>
                  <a:pt x="209281" y="6330"/>
                </a:lnTo>
                <a:close/>
              </a:path>
              <a:path w="752475" h="301625">
                <a:moveTo>
                  <a:pt x="570245" y="0"/>
                </a:moveTo>
                <a:lnTo>
                  <a:pt x="403484" y="0"/>
                </a:lnTo>
                <a:lnTo>
                  <a:pt x="403484" y="136858"/>
                </a:lnTo>
                <a:lnTo>
                  <a:pt x="345283" y="136858"/>
                </a:lnTo>
                <a:lnTo>
                  <a:pt x="318746" y="229403"/>
                </a:lnTo>
                <a:lnTo>
                  <a:pt x="358853" y="229403"/>
                </a:lnTo>
                <a:lnTo>
                  <a:pt x="374836" y="170922"/>
                </a:lnTo>
                <a:lnTo>
                  <a:pt x="408912" y="170922"/>
                </a:lnTo>
                <a:lnTo>
                  <a:pt x="408912" y="6330"/>
                </a:lnTo>
                <a:lnTo>
                  <a:pt x="570245" y="6330"/>
                </a:lnTo>
                <a:lnTo>
                  <a:pt x="570245" y="0"/>
                </a:lnTo>
                <a:close/>
              </a:path>
              <a:path w="752475" h="301625">
                <a:moveTo>
                  <a:pt x="408912" y="170922"/>
                </a:moveTo>
                <a:lnTo>
                  <a:pt x="374836" y="170922"/>
                </a:lnTo>
                <a:lnTo>
                  <a:pt x="376042" y="229403"/>
                </a:lnTo>
                <a:lnTo>
                  <a:pt x="408912" y="229403"/>
                </a:lnTo>
                <a:lnTo>
                  <a:pt x="408912" y="170922"/>
                </a:lnTo>
                <a:close/>
              </a:path>
              <a:path w="752475" h="301625">
                <a:moveTo>
                  <a:pt x="529926" y="174238"/>
                </a:moveTo>
                <a:lnTo>
                  <a:pt x="489729" y="174238"/>
                </a:lnTo>
                <a:lnTo>
                  <a:pt x="477969" y="229403"/>
                </a:lnTo>
                <a:lnTo>
                  <a:pt x="518564" y="229403"/>
                </a:lnTo>
                <a:lnTo>
                  <a:pt x="529926" y="174238"/>
                </a:lnTo>
                <a:close/>
              </a:path>
              <a:path w="752475" h="301625">
                <a:moveTo>
                  <a:pt x="712882" y="203780"/>
                </a:moveTo>
                <a:lnTo>
                  <a:pt x="635081" y="203780"/>
                </a:lnTo>
                <a:lnTo>
                  <a:pt x="628747" y="229403"/>
                </a:lnTo>
                <a:lnTo>
                  <a:pt x="706248" y="229403"/>
                </a:lnTo>
                <a:lnTo>
                  <a:pt x="712882" y="203780"/>
                </a:lnTo>
                <a:close/>
              </a:path>
              <a:path w="752475" h="301625">
                <a:moveTo>
                  <a:pt x="752085" y="6330"/>
                </a:moveTo>
                <a:lnTo>
                  <a:pt x="745753" y="6330"/>
                </a:lnTo>
                <a:lnTo>
                  <a:pt x="745753" y="229403"/>
                </a:lnTo>
                <a:lnTo>
                  <a:pt x="752085" y="229403"/>
                </a:lnTo>
                <a:lnTo>
                  <a:pt x="752085" y="6330"/>
                </a:lnTo>
                <a:close/>
              </a:path>
              <a:path w="752475" h="301625">
                <a:moveTo>
                  <a:pt x="315318" y="162481"/>
                </a:moveTo>
                <a:lnTo>
                  <a:pt x="265370" y="162481"/>
                </a:lnTo>
                <a:lnTo>
                  <a:pt x="274116" y="163386"/>
                </a:lnTo>
                <a:lnTo>
                  <a:pt x="277131" y="167606"/>
                </a:lnTo>
                <a:lnTo>
                  <a:pt x="279242" y="170922"/>
                </a:lnTo>
                <a:lnTo>
                  <a:pt x="279242" y="176348"/>
                </a:lnTo>
                <a:lnTo>
                  <a:pt x="276227" y="184789"/>
                </a:lnTo>
                <a:lnTo>
                  <a:pt x="270780" y="196439"/>
                </a:lnTo>
                <a:lnTo>
                  <a:pt x="261439" y="204146"/>
                </a:lnTo>
                <a:lnTo>
                  <a:pt x="240944" y="208000"/>
                </a:lnTo>
                <a:lnTo>
                  <a:pt x="305592" y="208000"/>
                </a:lnTo>
                <a:lnTo>
                  <a:pt x="307741" y="205112"/>
                </a:lnTo>
                <a:lnTo>
                  <a:pt x="312651" y="192766"/>
                </a:lnTo>
                <a:lnTo>
                  <a:pt x="315354" y="174895"/>
                </a:lnTo>
                <a:lnTo>
                  <a:pt x="315318" y="162481"/>
                </a:lnTo>
                <a:close/>
              </a:path>
              <a:path w="752475" h="301625">
                <a:moveTo>
                  <a:pt x="178522" y="136858"/>
                </a:moveTo>
                <a:lnTo>
                  <a:pt x="127257" y="136858"/>
                </a:lnTo>
                <a:lnTo>
                  <a:pt x="65739" y="202876"/>
                </a:lnTo>
                <a:lnTo>
                  <a:pt x="114206" y="202876"/>
                </a:lnTo>
                <a:lnTo>
                  <a:pt x="178522" y="136858"/>
                </a:lnTo>
                <a:close/>
              </a:path>
              <a:path w="752475" h="301625">
                <a:moveTo>
                  <a:pt x="720532" y="159261"/>
                </a:moveTo>
                <a:lnTo>
                  <a:pt x="645850" y="159261"/>
                </a:lnTo>
                <a:lnTo>
                  <a:pt x="660593" y="161167"/>
                </a:lnTo>
                <a:lnTo>
                  <a:pt x="670132" y="168735"/>
                </a:lnTo>
                <a:lnTo>
                  <a:pt x="719215" y="181473"/>
                </a:lnTo>
                <a:lnTo>
                  <a:pt x="721180" y="171097"/>
                </a:lnTo>
                <a:lnTo>
                  <a:pt x="720532" y="159261"/>
                </a:lnTo>
                <a:close/>
              </a:path>
              <a:path w="752475" h="301625">
                <a:moveTo>
                  <a:pt x="752085" y="0"/>
                </a:moveTo>
                <a:lnTo>
                  <a:pt x="584117" y="0"/>
                </a:lnTo>
                <a:lnTo>
                  <a:pt x="584117" y="150725"/>
                </a:lnTo>
                <a:lnTo>
                  <a:pt x="578990" y="154945"/>
                </a:lnTo>
                <a:lnTo>
                  <a:pt x="574689" y="159261"/>
                </a:lnTo>
                <a:lnTo>
                  <a:pt x="570245" y="164591"/>
                </a:lnTo>
                <a:lnTo>
                  <a:pt x="627732" y="164591"/>
                </a:lnTo>
                <a:lnTo>
                  <a:pt x="632300" y="162123"/>
                </a:lnTo>
                <a:lnTo>
                  <a:pt x="645850" y="159261"/>
                </a:lnTo>
                <a:lnTo>
                  <a:pt x="720532" y="159261"/>
                </a:lnTo>
                <a:lnTo>
                  <a:pt x="720505" y="158772"/>
                </a:lnTo>
                <a:lnTo>
                  <a:pt x="711499" y="146774"/>
                </a:lnTo>
                <a:lnTo>
                  <a:pt x="711039" y="146387"/>
                </a:lnTo>
                <a:lnTo>
                  <a:pt x="590637" y="146387"/>
                </a:lnTo>
                <a:lnTo>
                  <a:pt x="590449" y="6330"/>
                </a:lnTo>
                <a:lnTo>
                  <a:pt x="752085" y="6330"/>
                </a:lnTo>
                <a:lnTo>
                  <a:pt x="752085" y="0"/>
                </a:lnTo>
                <a:close/>
              </a:path>
              <a:path w="752475" h="301625">
                <a:moveTo>
                  <a:pt x="664661" y="128497"/>
                </a:moveTo>
                <a:lnTo>
                  <a:pt x="615179" y="135211"/>
                </a:lnTo>
                <a:lnTo>
                  <a:pt x="590637" y="146387"/>
                </a:lnTo>
                <a:lnTo>
                  <a:pt x="711039" y="146387"/>
                </a:lnTo>
                <a:lnTo>
                  <a:pt x="701426" y="138294"/>
                </a:lnTo>
                <a:lnTo>
                  <a:pt x="690272" y="132786"/>
                </a:lnTo>
                <a:lnTo>
                  <a:pt x="678022" y="129703"/>
                </a:lnTo>
                <a:lnTo>
                  <a:pt x="664661" y="128497"/>
                </a:lnTo>
                <a:close/>
              </a:path>
              <a:path w="752475" h="301625">
                <a:moveTo>
                  <a:pt x="389914" y="0"/>
                </a:moveTo>
                <a:lnTo>
                  <a:pt x="223152" y="0"/>
                </a:lnTo>
                <a:lnTo>
                  <a:pt x="223152" y="136858"/>
                </a:lnTo>
                <a:lnTo>
                  <a:pt x="228279" y="136858"/>
                </a:lnTo>
                <a:lnTo>
                  <a:pt x="228279" y="6330"/>
                </a:lnTo>
                <a:lnTo>
                  <a:pt x="389914" y="6330"/>
                </a:lnTo>
                <a:lnTo>
                  <a:pt x="389914" y="0"/>
                </a:lnTo>
                <a:close/>
              </a:path>
              <a:path w="752475" h="301625">
                <a:moveTo>
                  <a:pt x="264440" y="136850"/>
                </a:moveTo>
                <a:lnTo>
                  <a:pt x="228279" y="136858"/>
                </a:lnTo>
                <a:lnTo>
                  <a:pt x="264737" y="136858"/>
                </a:lnTo>
                <a:lnTo>
                  <a:pt x="264440" y="136850"/>
                </a:lnTo>
                <a:close/>
              </a:path>
              <a:path w="752475" h="301625">
                <a:moveTo>
                  <a:pt x="389914" y="6330"/>
                </a:moveTo>
                <a:lnTo>
                  <a:pt x="383279" y="6330"/>
                </a:lnTo>
                <a:lnTo>
                  <a:pt x="383279" y="136858"/>
                </a:lnTo>
                <a:lnTo>
                  <a:pt x="389914" y="136858"/>
                </a:lnTo>
                <a:lnTo>
                  <a:pt x="389914" y="6330"/>
                </a:lnTo>
                <a:close/>
              </a:path>
            </a:pathLst>
          </a:custGeom>
          <a:solidFill>
            <a:schemeClr val="bg1"/>
          </a:solidFill>
        </p:spPr>
        <p:txBody>
          <a:bodyPr wrap="square" lIns="0" tIns="0" rIns="0" bIns="0" rtlCol="0"/>
          <a:lstStyle/>
          <a:p>
            <a:endParaRPr dirty="0">
              <a:solidFill>
                <a:srgbClr val="FFFFFF"/>
              </a:solidFill>
            </a:endParaRPr>
          </a:p>
        </p:txBody>
      </p:sp>
      <p:sp>
        <p:nvSpPr>
          <p:cNvPr id="6" name="TextBox 5"/>
          <p:cNvSpPr txBox="1"/>
          <p:nvPr userDrawn="1"/>
        </p:nvSpPr>
        <p:spPr>
          <a:xfrm>
            <a:off x="1517373" y="6566452"/>
            <a:ext cx="4717775" cy="276999"/>
          </a:xfrm>
          <a:prstGeom prst="rect">
            <a:avLst/>
          </a:prstGeom>
          <a:noFill/>
        </p:spPr>
        <p:txBody>
          <a:bodyPr wrap="square" lIns="0" tIns="0" rIns="0" bIns="0" rtlCol="0">
            <a:spAutoFit/>
          </a:bodyPr>
          <a:lstStyle/>
          <a:p>
            <a:r>
              <a:rPr lang="en-US" sz="600" dirty="0">
                <a:solidFill>
                  <a:srgbClr val="FFFFFF"/>
                </a:solidFill>
                <a:cs typeface="Arial" pitchFamily="34" charset="0"/>
              </a:rPr>
              <a:t>© 2017 KPMG Advisory Services, a partnership registered in Nigeria and a member firm of the KPMG network of independent member firms affiliated with KPMG International Cooperative (“KPMG International”), a Swiss entity. All rights reserved. Printed in Nigeria.</a:t>
            </a:r>
          </a:p>
          <a:p>
            <a:endParaRPr lang="en-GB" sz="600" dirty="0">
              <a:solidFill>
                <a:srgbClr val="FFFFFF"/>
              </a:solidFill>
              <a:cs typeface="Arial" pitchFamily="34" charset="0"/>
            </a:endParaRPr>
          </a:p>
        </p:txBody>
      </p:sp>
      <p:sp>
        <p:nvSpPr>
          <p:cNvPr id="7" name="Rectangle 6"/>
          <p:cNvSpPr/>
          <p:nvPr userDrawn="1"/>
        </p:nvSpPr>
        <p:spPr bwMode="gray">
          <a:xfrm>
            <a:off x="11395361" y="6463947"/>
            <a:ext cx="499065" cy="175941"/>
          </a:xfrm>
          <a:prstGeom prst="rect">
            <a:avLst/>
          </a:prstGeom>
          <a:ln>
            <a:miter lim="800000"/>
            <a:headEnd/>
            <a:tailEnd/>
          </a:ln>
        </p:spPr>
        <p:txBody>
          <a:bodyPr vert="horz" wrap="square" lIns="60147" tIns="60147" rIns="0" bIns="0" numCol="1" anchor="t" anchorCtr="0" compatLnSpc="1">
            <a:prstTxWarp prst="textNoShape">
              <a:avLst/>
            </a:prstTxWarp>
          </a:bodyPr>
          <a:lstStyle/>
          <a:p>
            <a:pPr algn="r" defTabSz="763841" fontAlgn="base">
              <a:spcBef>
                <a:spcPct val="40000"/>
              </a:spcBef>
              <a:spcAft>
                <a:spcPct val="0"/>
              </a:spcAft>
            </a:pPr>
            <a:fld id="{358FC8E3-FE67-4452-9F4E-9A47A20D0542}" type="slidenum">
              <a:rPr lang="en-GB" sz="752">
                <a:solidFill>
                  <a:srgbClr val="FFFFFF"/>
                </a:solidFill>
                <a:cs typeface="Arial" charset="0"/>
              </a:rPr>
              <a:pPr algn="r" defTabSz="763841" fontAlgn="base">
                <a:spcBef>
                  <a:spcPct val="40000"/>
                </a:spcBef>
                <a:spcAft>
                  <a:spcPct val="0"/>
                </a:spcAft>
              </a:pPr>
              <a:t>‹#›</a:t>
            </a:fld>
            <a:endParaRPr lang="en-GB" sz="752" dirty="0">
              <a:solidFill>
                <a:srgbClr val="FFFFFF"/>
              </a:solidFill>
              <a:cs typeface="Arial" charset="0"/>
            </a:endParaRPr>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267618" y="0"/>
            <a:ext cx="4924382" cy="6858001"/>
          </a:xfrm>
          <a:prstGeom prst="rect">
            <a:avLst/>
          </a:prstGeom>
          <a:solidFill>
            <a:srgbClr val="012A7A"/>
          </a:solidFill>
        </p:spPr>
      </p:pic>
    </p:spTree>
    <p:extLst>
      <p:ext uri="{BB962C8B-B14F-4D97-AF65-F5344CB8AC3E}">
        <p14:creationId xmlns:p14="http://schemas.microsoft.com/office/powerpoint/2010/main" val="2974457151"/>
      </p:ext>
    </p:extLst>
  </p:cSld>
  <p:clrMapOvr>
    <a:masterClrMapping/>
  </p:clrMapOvr>
  <p:extLst mod="1">
    <p:ext uri="{DCECCB84-F9BA-43D5-87BE-67443E8EF086}">
      <p15:sldGuideLst xmlns:p15="http://schemas.microsoft.com/office/powerpoint/2012/main">
        <p15:guide id="1" orient="horz" pos="2160">
          <p15:clr>
            <a:srgbClr val="FBAE40"/>
          </p15:clr>
        </p15:guide>
        <p15:guide id="2" pos="1664">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7" name="Rectangle 6"/>
          <p:cNvSpPr/>
          <p:nvPr userDrawn="1"/>
        </p:nvSpPr>
        <p:spPr bwMode="gray">
          <a:xfrm>
            <a:off x="11395361" y="6463947"/>
            <a:ext cx="499065" cy="175941"/>
          </a:xfrm>
          <a:prstGeom prst="rect">
            <a:avLst/>
          </a:prstGeom>
          <a:ln>
            <a:miter lim="800000"/>
            <a:headEnd/>
            <a:tailEnd/>
          </a:ln>
        </p:spPr>
        <p:txBody>
          <a:bodyPr vert="horz" wrap="square" lIns="60147" tIns="60147" rIns="0" bIns="0" numCol="1" anchor="t" anchorCtr="0" compatLnSpc="1">
            <a:prstTxWarp prst="textNoShape">
              <a:avLst/>
            </a:prstTxWarp>
          </a:bodyPr>
          <a:lstStyle/>
          <a:p>
            <a:pPr algn="r" defTabSz="763841" fontAlgn="base">
              <a:spcBef>
                <a:spcPct val="40000"/>
              </a:spcBef>
              <a:spcAft>
                <a:spcPct val="0"/>
              </a:spcAft>
            </a:pPr>
            <a:fld id="{358FC8E3-FE67-4452-9F4E-9A47A20D0542}" type="slidenum">
              <a:rPr lang="en-GB" sz="752">
                <a:solidFill>
                  <a:srgbClr val="00338D"/>
                </a:solidFill>
                <a:cs typeface="Arial" charset="0"/>
              </a:rPr>
              <a:pPr algn="r" defTabSz="763841" fontAlgn="base">
                <a:spcBef>
                  <a:spcPct val="40000"/>
                </a:spcBef>
                <a:spcAft>
                  <a:spcPct val="0"/>
                </a:spcAft>
              </a:pPr>
              <a:t>‹#›</a:t>
            </a:fld>
            <a:endParaRPr lang="en-GB" sz="752" dirty="0">
              <a:solidFill>
                <a:srgbClr val="00338D"/>
              </a:solidFill>
              <a:cs typeface="Arial" charset="0"/>
            </a:endParaRPr>
          </a:p>
        </p:txBody>
      </p:sp>
      <p:sp>
        <p:nvSpPr>
          <p:cNvPr id="2" name="Title 1"/>
          <p:cNvSpPr>
            <a:spLocks noGrp="1"/>
          </p:cNvSpPr>
          <p:nvPr>
            <p:ph type="title"/>
          </p:nvPr>
        </p:nvSpPr>
        <p:spPr>
          <a:xfrm>
            <a:off x="313872" y="166343"/>
            <a:ext cx="10515600" cy="880579"/>
          </a:xfrm>
          <a:prstGeom prst="rect">
            <a:avLst/>
          </a:prstGeom>
        </p:spPr>
        <p:txBody>
          <a:bodyPr lIns="0"/>
          <a:lstStyle>
            <a:lvl1pPr>
              <a:lnSpc>
                <a:spcPct val="70000"/>
              </a:lnSpc>
              <a:defRPr sz="4400" b="0">
                <a:latin typeface="KPMG Extralight" panose="020B0303030202040204" pitchFamily="34" charset="0"/>
              </a:defRPr>
            </a:lvl1pPr>
          </a:lstStyle>
          <a:p>
            <a:r>
              <a:rPr lang="en-US" dirty="0" smtClean="0"/>
              <a:t>Click to edit Master title style</a:t>
            </a:r>
            <a:endParaRPr lang="en-GB" dirty="0"/>
          </a:p>
        </p:txBody>
      </p:sp>
    </p:spTree>
    <p:extLst>
      <p:ext uri="{BB962C8B-B14F-4D97-AF65-F5344CB8AC3E}">
        <p14:creationId xmlns:p14="http://schemas.microsoft.com/office/powerpoint/2010/main" val="74476480"/>
      </p:ext>
    </p:extLst>
  </p:cSld>
  <p:clrMapOvr>
    <a:masterClrMapping/>
  </p:clrMapOvr>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4" name="object 2"/>
          <p:cNvSpPr/>
          <p:nvPr userDrawn="1"/>
        </p:nvSpPr>
        <p:spPr>
          <a:xfrm flipV="1">
            <a:off x="-1" y="-5"/>
            <a:ext cx="12192001" cy="6858004"/>
          </a:xfrm>
          <a:prstGeom prst="rect">
            <a:avLst/>
          </a:prstGeom>
          <a:blipFill>
            <a:blip r:embed="rId2" cstate="print">
              <a:extLst>
                <a:ext uri="{28A0092B-C50C-407E-A947-70E740481C1C}">
                  <a14:useLocalDpi xmlns:a14="http://schemas.microsoft.com/office/drawing/2010/main" val="0"/>
                </a:ext>
              </a:extLst>
            </a:blip>
            <a:srcRect/>
            <a:stretch>
              <a:fillRect b="1"/>
            </a:stretch>
          </a:blipFill>
        </p:spPr>
        <p:txBody>
          <a:bodyPr wrap="square" lIns="0" tIns="0" rIns="0" bIns="0" rtlCol="0"/>
          <a:lstStyle/>
          <a:p>
            <a:endParaRPr sz="1662" dirty="0">
              <a:solidFill>
                <a:srgbClr val="000000"/>
              </a:solidFill>
            </a:endParaRPr>
          </a:p>
        </p:txBody>
      </p:sp>
      <p:sp>
        <p:nvSpPr>
          <p:cNvPr id="5" name="Rectangle 4"/>
          <p:cNvSpPr/>
          <p:nvPr userDrawn="1"/>
        </p:nvSpPr>
        <p:spPr>
          <a:xfrm>
            <a:off x="-1" y="0"/>
            <a:ext cx="12183400" cy="6858000"/>
          </a:xfrm>
          <a:prstGeom prst="rect">
            <a:avLst/>
          </a:prstGeom>
          <a:solidFill>
            <a:schemeClr val="bg1">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0409" tIns="50409" rIns="50409" bIns="50409" rtlCol="0" anchor="ctr"/>
          <a:lstStyle/>
          <a:p>
            <a:endParaRPr lang="en-US" sz="1385" dirty="0" smtClean="0">
              <a:solidFill>
                <a:prstClr val="white"/>
              </a:solidFill>
            </a:endParaRPr>
          </a:p>
        </p:txBody>
      </p:sp>
      <p:sp>
        <p:nvSpPr>
          <p:cNvPr id="7" name="Rectangle 6"/>
          <p:cNvSpPr/>
          <p:nvPr userDrawn="1"/>
        </p:nvSpPr>
        <p:spPr bwMode="gray">
          <a:xfrm>
            <a:off x="11395361" y="6463947"/>
            <a:ext cx="499065" cy="175941"/>
          </a:xfrm>
          <a:prstGeom prst="rect">
            <a:avLst/>
          </a:prstGeom>
          <a:ln>
            <a:miter lim="800000"/>
            <a:headEnd/>
            <a:tailEnd/>
          </a:ln>
        </p:spPr>
        <p:txBody>
          <a:bodyPr vert="horz" wrap="square" lIns="60147" tIns="60147" rIns="0" bIns="0" numCol="1" anchor="t" anchorCtr="0" compatLnSpc="1">
            <a:prstTxWarp prst="textNoShape">
              <a:avLst/>
            </a:prstTxWarp>
          </a:bodyPr>
          <a:lstStyle/>
          <a:p>
            <a:pPr algn="r" defTabSz="763841" fontAlgn="base">
              <a:spcBef>
                <a:spcPct val="40000"/>
              </a:spcBef>
              <a:spcAft>
                <a:spcPct val="0"/>
              </a:spcAft>
            </a:pPr>
            <a:fld id="{358FC8E3-FE67-4452-9F4E-9A47A20D0542}" type="slidenum">
              <a:rPr lang="en-GB" sz="752">
                <a:solidFill>
                  <a:srgbClr val="00338D"/>
                </a:solidFill>
                <a:cs typeface="Arial" charset="0"/>
              </a:rPr>
              <a:pPr algn="r" defTabSz="763841" fontAlgn="base">
                <a:spcBef>
                  <a:spcPct val="40000"/>
                </a:spcBef>
                <a:spcAft>
                  <a:spcPct val="0"/>
                </a:spcAft>
              </a:pPr>
              <a:t>‹#›</a:t>
            </a:fld>
            <a:endParaRPr lang="en-GB" sz="752" dirty="0">
              <a:solidFill>
                <a:srgbClr val="00338D"/>
              </a:solidFill>
              <a:cs typeface="Arial" charset="0"/>
            </a:endParaRPr>
          </a:p>
        </p:txBody>
      </p:sp>
      <p:sp>
        <p:nvSpPr>
          <p:cNvPr id="2" name="Title 1"/>
          <p:cNvSpPr>
            <a:spLocks noGrp="1"/>
          </p:cNvSpPr>
          <p:nvPr>
            <p:ph type="title"/>
          </p:nvPr>
        </p:nvSpPr>
        <p:spPr>
          <a:xfrm>
            <a:off x="313872" y="166343"/>
            <a:ext cx="10515600" cy="880579"/>
          </a:xfrm>
          <a:prstGeom prst="rect">
            <a:avLst/>
          </a:prstGeom>
        </p:spPr>
        <p:txBody>
          <a:bodyPr lIns="0"/>
          <a:lstStyle>
            <a:lvl1pPr>
              <a:lnSpc>
                <a:spcPct val="70000"/>
              </a:lnSpc>
              <a:defRPr sz="4400" b="0">
                <a:latin typeface="KPMG Extralight" panose="020B0303030202040204" pitchFamily="34" charset="0"/>
              </a:defRPr>
            </a:lvl1pPr>
          </a:lstStyle>
          <a:p>
            <a:r>
              <a:rPr lang="en-US" dirty="0" smtClean="0"/>
              <a:t>Click to edit Master title style</a:t>
            </a:r>
            <a:endParaRPr lang="en-GB" dirty="0"/>
          </a:p>
        </p:txBody>
      </p:sp>
      <p:sp>
        <p:nvSpPr>
          <p:cNvPr id="6" name="TextBox 5"/>
          <p:cNvSpPr txBox="1"/>
          <p:nvPr userDrawn="1"/>
        </p:nvSpPr>
        <p:spPr>
          <a:xfrm>
            <a:off x="1364973" y="6515652"/>
            <a:ext cx="4717775" cy="276999"/>
          </a:xfrm>
          <a:prstGeom prst="rect">
            <a:avLst/>
          </a:prstGeom>
          <a:noFill/>
        </p:spPr>
        <p:txBody>
          <a:bodyPr wrap="square" lIns="0" tIns="0" rIns="0" bIns="0" rtlCol="0">
            <a:spAutoFit/>
          </a:bodyPr>
          <a:lstStyle/>
          <a:p>
            <a:r>
              <a:rPr lang="en-US" sz="600" dirty="0" smtClean="0">
                <a:solidFill>
                  <a:srgbClr val="00338D"/>
                </a:solidFill>
                <a:latin typeface="Univers LT Std 45 Light" panose="020B0403020202020204" pitchFamily="34" charset="0"/>
                <a:cs typeface="Arial" pitchFamily="34" charset="0"/>
              </a:rPr>
              <a:t>© 2018 KPMG Advisory Services, a partnership registered in Ghana and a member firm of the KPMG network of independent member firms affiliated with KPMG International Cooperative (“KPMG International”), a Swiss entity. All rights reserved. Printed in Ghana.</a:t>
            </a:r>
          </a:p>
          <a:p>
            <a:endParaRPr lang="en-GB" sz="600" dirty="0">
              <a:solidFill>
                <a:srgbClr val="00338D"/>
              </a:solidFill>
              <a:latin typeface="Univers LT Std 45 Light" panose="020B0403020202020204" pitchFamily="34" charset="0"/>
              <a:cs typeface="Arial" pitchFamily="34" charset="0"/>
            </a:endParaRPr>
          </a:p>
        </p:txBody>
      </p:sp>
      <p:sp>
        <p:nvSpPr>
          <p:cNvPr id="8" name="Freeform 19"/>
          <p:cNvSpPr>
            <a:spLocks noEditPoints="1"/>
          </p:cNvSpPr>
          <p:nvPr userDrawn="1"/>
        </p:nvSpPr>
        <p:spPr bwMode="auto">
          <a:xfrm>
            <a:off x="324606" y="6426048"/>
            <a:ext cx="838686" cy="341686"/>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rgbClr val="00338D"/>
          </a:solidFill>
          <a:ln>
            <a:noFill/>
          </a:ln>
        </p:spPr>
        <p:txBody>
          <a:bodyPr vert="horz" wrap="square" lIns="91440" tIns="45720" rIns="91440" bIns="45720" numCol="1" anchor="t" anchorCtr="0" compatLnSpc="1">
            <a:prstTxWarp prst="textNoShape">
              <a:avLst/>
            </a:prstTxWarp>
          </a:bodyPr>
          <a:lstStyle/>
          <a:p>
            <a:pPr>
              <a:defRPr/>
            </a:pPr>
            <a:endParaRPr lang="en-GB" kern="0" dirty="0" smtClean="0">
              <a:solidFill>
                <a:srgbClr val="000000"/>
              </a:solidFill>
              <a:latin typeface="Arial"/>
            </a:endParaRPr>
          </a:p>
        </p:txBody>
      </p:sp>
    </p:spTree>
    <p:extLst>
      <p:ext uri="{BB962C8B-B14F-4D97-AF65-F5344CB8AC3E}">
        <p14:creationId xmlns:p14="http://schemas.microsoft.com/office/powerpoint/2010/main" val="2547358392"/>
      </p:ext>
    </p:extLst>
  </p:cSld>
  <p:clrMapOvr>
    <a:masterClrMapping/>
  </p:clrMapOvr>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sp>
        <p:nvSpPr>
          <p:cNvPr id="7" name="Rectangle 6"/>
          <p:cNvSpPr/>
          <p:nvPr userDrawn="1"/>
        </p:nvSpPr>
        <p:spPr bwMode="gray">
          <a:xfrm>
            <a:off x="11395361" y="6463947"/>
            <a:ext cx="499065" cy="175941"/>
          </a:xfrm>
          <a:prstGeom prst="rect">
            <a:avLst/>
          </a:prstGeom>
          <a:ln>
            <a:miter lim="800000"/>
            <a:headEnd/>
            <a:tailEnd/>
          </a:ln>
        </p:spPr>
        <p:txBody>
          <a:bodyPr vert="horz" wrap="square" lIns="60147" tIns="60147" rIns="0" bIns="0" numCol="1" anchor="t" anchorCtr="0" compatLnSpc="1">
            <a:prstTxWarp prst="textNoShape">
              <a:avLst/>
            </a:prstTxWarp>
          </a:bodyPr>
          <a:lstStyle/>
          <a:p>
            <a:pPr algn="r" defTabSz="763841" fontAlgn="base">
              <a:spcBef>
                <a:spcPct val="40000"/>
              </a:spcBef>
              <a:spcAft>
                <a:spcPct val="0"/>
              </a:spcAft>
            </a:pPr>
            <a:fld id="{358FC8E3-FE67-4452-9F4E-9A47A20D0542}" type="slidenum">
              <a:rPr lang="en-GB" sz="752">
                <a:solidFill>
                  <a:srgbClr val="00338D"/>
                </a:solidFill>
                <a:cs typeface="Arial" charset="0"/>
              </a:rPr>
              <a:pPr algn="r" defTabSz="763841" fontAlgn="base">
                <a:spcBef>
                  <a:spcPct val="40000"/>
                </a:spcBef>
                <a:spcAft>
                  <a:spcPct val="0"/>
                </a:spcAft>
              </a:pPr>
              <a:t>‹#›</a:t>
            </a:fld>
            <a:endParaRPr lang="en-GB" sz="752" dirty="0">
              <a:solidFill>
                <a:srgbClr val="00338D"/>
              </a:solidFill>
              <a:cs typeface="Arial" charset="0"/>
            </a:endParaRPr>
          </a:p>
        </p:txBody>
      </p:sp>
      <p:sp>
        <p:nvSpPr>
          <p:cNvPr id="2" name="Title 1"/>
          <p:cNvSpPr>
            <a:spLocks noGrp="1"/>
          </p:cNvSpPr>
          <p:nvPr>
            <p:ph type="title"/>
          </p:nvPr>
        </p:nvSpPr>
        <p:spPr>
          <a:xfrm>
            <a:off x="313872" y="166343"/>
            <a:ext cx="8131628" cy="880579"/>
          </a:xfrm>
          <a:prstGeom prst="rect">
            <a:avLst/>
          </a:prstGeom>
        </p:spPr>
        <p:txBody>
          <a:bodyPr lIns="0"/>
          <a:lstStyle>
            <a:lvl1pPr>
              <a:lnSpc>
                <a:spcPct val="70000"/>
              </a:lnSpc>
              <a:defRPr sz="4400" b="0">
                <a:latin typeface="KPMG Extralight" panose="020B0303030202040204" pitchFamily="34" charset="0"/>
              </a:defRPr>
            </a:lvl1pPr>
          </a:lstStyle>
          <a:p>
            <a:r>
              <a:rPr lang="en-US" dirty="0" smtClean="0"/>
              <a:t>Click to edit Master title style</a:t>
            </a:r>
            <a:endParaRPr lang="en-GB" dirty="0"/>
          </a:p>
        </p:txBody>
      </p:sp>
    </p:spTree>
    <p:extLst>
      <p:ext uri="{BB962C8B-B14F-4D97-AF65-F5344CB8AC3E}">
        <p14:creationId xmlns:p14="http://schemas.microsoft.com/office/powerpoint/2010/main" val="2193548175"/>
      </p:ext>
    </p:extLst>
  </p:cSld>
  <p:clrMapOvr>
    <a:masterClrMapping/>
  </p:clrMapOvr>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Divider 1">
    <p:spTree>
      <p:nvGrpSpPr>
        <p:cNvPr id="1" name=""/>
        <p:cNvGrpSpPr/>
        <p:nvPr/>
      </p:nvGrpSpPr>
      <p:grpSpPr>
        <a:xfrm>
          <a:off x="0" y="0"/>
          <a:ext cx="0" cy="0"/>
          <a:chOff x="0" y="0"/>
          <a:chExt cx="0" cy="0"/>
        </a:xfrm>
      </p:grpSpPr>
      <p:sp>
        <p:nvSpPr>
          <p:cNvPr id="229" name="object 3"/>
          <p:cNvSpPr/>
          <p:nvPr userDrawn="1"/>
        </p:nvSpPr>
        <p:spPr>
          <a:xfrm>
            <a:off x="0" y="0"/>
            <a:ext cx="12192000" cy="6858000"/>
          </a:xfrm>
          <a:custGeom>
            <a:avLst/>
            <a:gdLst/>
            <a:ahLst/>
            <a:cxnLst/>
            <a:rect l="l" t="t" r="r" b="b"/>
            <a:pathLst>
              <a:path w="1742046" h="7772400">
                <a:moveTo>
                  <a:pt x="0" y="7772400"/>
                </a:moveTo>
                <a:lnTo>
                  <a:pt x="1742046" y="7772400"/>
                </a:lnTo>
                <a:lnTo>
                  <a:pt x="1742046" y="0"/>
                </a:lnTo>
                <a:lnTo>
                  <a:pt x="0" y="0"/>
                </a:lnTo>
                <a:lnTo>
                  <a:pt x="0" y="7772400"/>
                </a:lnTo>
                <a:close/>
              </a:path>
            </a:pathLst>
          </a:custGeom>
          <a:solidFill>
            <a:srgbClr val="2D5491"/>
          </a:solidFill>
        </p:spPr>
        <p:txBody>
          <a:bodyPr wrap="square" lIns="0" tIns="0" rIns="0" bIns="0" rtlCol="0">
            <a:noAutofit/>
          </a:bodyPr>
          <a:lstStyle/>
          <a:p>
            <a:endParaRPr dirty="0">
              <a:solidFill>
                <a:srgbClr val="000000"/>
              </a:solidFill>
            </a:endParaRPr>
          </a:p>
        </p:txBody>
      </p:sp>
      <p:sp>
        <p:nvSpPr>
          <p:cNvPr id="2" name="Title 1"/>
          <p:cNvSpPr>
            <a:spLocks noGrp="1"/>
          </p:cNvSpPr>
          <p:nvPr>
            <p:ph type="title"/>
          </p:nvPr>
        </p:nvSpPr>
        <p:spPr>
          <a:xfrm>
            <a:off x="1761375" y="1931595"/>
            <a:ext cx="5566525" cy="3703320"/>
          </a:xfrm>
          <a:prstGeom prst="rect">
            <a:avLst/>
          </a:prstGeom>
        </p:spPr>
        <p:txBody>
          <a:bodyPr anchor="t" anchorCtr="0"/>
          <a:lstStyle>
            <a:lvl1pPr>
              <a:lnSpc>
                <a:spcPct val="70000"/>
              </a:lnSpc>
              <a:defRPr sz="8800" b="0" i="0">
                <a:solidFill>
                  <a:srgbClr val="FFFFFF"/>
                </a:solidFill>
                <a:latin typeface="KPMG Extralight"/>
                <a:cs typeface="KPMG Extralight"/>
              </a:defRPr>
            </a:lvl1pPr>
          </a:lstStyle>
          <a:p>
            <a:r>
              <a:rPr lang="en-US" dirty="0" smtClean="0"/>
              <a:t>Click to edit Master title style</a:t>
            </a:r>
            <a:endParaRPr lang="en-US" dirty="0"/>
          </a:p>
        </p:txBody>
      </p:sp>
      <p:sp>
        <p:nvSpPr>
          <p:cNvPr id="115" name="object 25862"/>
          <p:cNvSpPr/>
          <p:nvPr userDrawn="1"/>
        </p:nvSpPr>
        <p:spPr>
          <a:xfrm rot="5400000">
            <a:off x="30708" y="5674056"/>
            <a:ext cx="1153236" cy="1214651"/>
          </a:xfrm>
          <a:prstGeom prst="rect">
            <a:avLst/>
          </a:prstGeom>
          <a:blipFill>
            <a:blip r:embed="rId2" cstate="print">
              <a:extLst>
                <a:ext uri="{28A0092B-C50C-407E-A947-70E740481C1C}">
                  <a14:useLocalDpi xmlns:a14="http://schemas.microsoft.com/office/drawing/2010/main" val="0"/>
                </a:ext>
              </a:extLst>
            </a:blip>
            <a:stretch>
              <a:fillRect/>
            </a:stretch>
          </a:blipFill>
        </p:spPr>
        <p:txBody>
          <a:bodyPr wrap="square" lIns="0" tIns="0" rIns="0" bIns="0" rtlCol="0"/>
          <a:lstStyle/>
          <a:p>
            <a:endParaRPr>
              <a:solidFill>
                <a:srgbClr val="000000"/>
              </a:solidFill>
            </a:endParaRPr>
          </a:p>
        </p:txBody>
      </p:sp>
      <p:sp>
        <p:nvSpPr>
          <p:cNvPr id="116" name="object 25863"/>
          <p:cNvSpPr/>
          <p:nvPr userDrawn="1"/>
        </p:nvSpPr>
        <p:spPr>
          <a:xfrm>
            <a:off x="11199863" y="0"/>
            <a:ext cx="992141" cy="1806417"/>
          </a:xfrm>
          <a:prstGeom prst="rect">
            <a:avLst/>
          </a:prstGeom>
          <a:blipFill>
            <a:blip r:embed="rId3" cstate="print">
              <a:extLst>
                <a:ext uri="{28A0092B-C50C-407E-A947-70E740481C1C}">
                  <a14:useLocalDpi xmlns:a14="http://schemas.microsoft.com/office/drawing/2010/main" val="0"/>
                </a:ext>
              </a:extLst>
            </a:blip>
            <a:stretch>
              <a:fillRect/>
            </a:stretch>
          </a:blipFill>
        </p:spPr>
        <p:txBody>
          <a:bodyPr wrap="square" lIns="0" tIns="0" rIns="0" bIns="0" rtlCol="0"/>
          <a:lstStyle/>
          <a:p>
            <a:endParaRPr>
              <a:solidFill>
                <a:srgbClr val="000000"/>
              </a:solidFill>
            </a:endParaRPr>
          </a:p>
        </p:txBody>
      </p:sp>
      <p:pic>
        <p:nvPicPr>
          <p:cNvPr id="6" name="Picture 5"/>
          <p:cNvPicPr>
            <a:picLocks noChangeAspect="1"/>
          </p:cNvPicPr>
          <p:nvPr userDrawn="1"/>
        </p:nvPicPr>
        <p:blipFill>
          <a:blip r:embed="rId4"/>
          <a:stretch>
            <a:fillRect/>
          </a:stretch>
        </p:blipFill>
        <p:spPr>
          <a:xfrm>
            <a:off x="-1113184" y="4492488"/>
            <a:ext cx="853376" cy="347870"/>
          </a:xfrm>
          <a:prstGeom prst="rect">
            <a:avLst/>
          </a:prstGeom>
          <a:solidFill>
            <a:srgbClr val="003D6F"/>
          </a:solidFill>
        </p:spPr>
      </p:pic>
    </p:spTree>
    <p:extLst>
      <p:ext uri="{BB962C8B-B14F-4D97-AF65-F5344CB8AC3E}">
        <p14:creationId xmlns:p14="http://schemas.microsoft.com/office/powerpoint/2010/main" val="98555265"/>
      </p:ext>
    </p:extLst>
  </p:cSld>
  <p:clrMapOvr>
    <a:masterClrMapping/>
  </p:clrMapOvr>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4_Blank">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47852" name="think-cell Slide" r:id="rId5" imgW="663" imgH="659" progId="TCLayout.ActiveDocument.1">
                  <p:embed/>
                </p:oleObj>
              </mc:Choice>
              <mc:Fallback>
                <p:oleObj name="think-cell Slide" r:id="rId5" imgW="663" imgH="659"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3" name="Rectangle 2" hidden="1"/>
          <p:cNvSpPr/>
          <p:nvPr userDrawn="1">
            <p:custDataLst>
              <p:tags r:id="rId3"/>
            </p:custDataLst>
          </p:nvPr>
        </p:nvSpPr>
        <p:spPr>
          <a:xfrm>
            <a:off x="0" y="0"/>
            <a:ext cx="158750" cy="15875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lnSpc>
                <a:spcPct val="70000"/>
              </a:lnSpc>
              <a:spcBef>
                <a:spcPct val="0"/>
              </a:spcBef>
              <a:spcAft>
                <a:spcPct val="0"/>
              </a:spcAft>
            </a:pPr>
            <a:endParaRPr lang="en-US" sz="4400" dirty="0">
              <a:solidFill>
                <a:srgbClr val="FFFFFF"/>
              </a:solidFill>
              <a:latin typeface="KPMG Extralight" panose="020B0303030202040204" pitchFamily="34" charset="0"/>
              <a:sym typeface="KPMG Extralight" panose="020B0303030202040204" pitchFamily="34" charset="0"/>
            </a:endParaRPr>
          </a:p>
        </p:txBody>
      </p:sp>
      <p:sp>
        <p:nvSpPr>
          <p:cNvPr id="7" name="Rectangle 6"/>
          <p:cNvSpPr/>
          <p:nvPr userDrawn="1"/>
        </p:nvSpPr>
        <p:spPr bwMode="gray">
          <a:xfrm>
            <a:off x="11395361" y="6463947"/>
            <a:ext cx="499065" cy="175941"/>
          </a:xfrm>
          <a:prstGeom prst="rect">
            <a:avLst/>
          </a:prstGeom>
          <a:ln>
            <a:miter lim="800000"/>
            <a:headEnd/>
            <a:tailEnd/>
          </a:ln>
        </p:spPr>
        <p:txBody>
          <a:bodyPr vert="horz" wrap="square" lIns="60147" tIns="60147" rIns="0" bIns="0" numCol="1" anchor="t" anchorCtr="0" compatLnSpc="1">
            <a:prstTxWarp prst="textNoShape">
              <a:avLst/>
            </a:prstTxWarp>
          </a:bodyPr>
          <a:lstStyle/>
          <a:p>
            <a:pPr algn="r" defTabSz="763841" fontAlgn="base">
              <a:spcBef>
                <a:spcPct val="40000"/>
              </a:spcBef>
              <a:spcAft>
                <a:spcPct val="0"/>
              </a:spcAft>
            </a:pPr>
            <a:fld id="{358FC8E3-FE67-4452-9F4E-9A47A20D0542}" type="slidenum">
              <a:rPr lang="en-GB" sz="752">
                <a:solidFill>
                  <a:srgbClr val="00338D"/>
                </a:solidFill>
                <a:cs typeface="Arial" charset="0"/>
              </a:rPr>
              <a:pPr algn="r" defTabSz="763841" fontAlgn="base">
                <a:spcBef>
                  <a:spcPct val="40000"/>
                </a:spcBef>
                <a:spcAft>
                  <a:spcPct val="0"/>
                </a:spcAft>
              </a:pPr>
              <a:t>‹#›</a:t>
            </a:fld>
            <a:endParaRPr lang="en-GB" sz="752" dirty="0">
              <a:solidFill>
                <a:srgbClr val="00338D"/>
              </a:solidFill>
              <a:cs typeface="Arial" charset="0"/>
            </a:endParaRPr>
          </a:p>
        </p:txBody>
      </p:sp>
      <p:sp>
        <p:nvSpPr>
          <p:cNvPr id="2" name="Title 1"/>
          <p:cNvSpPr>
            <a:spLocks noGrp="1"/>
          </p:cNvSpPr>
          <p:nvPr>
            <p:ph type="title"/>
          </p:nvPr>
        </p:nvSpPr>
        <p:spPr>
          <a:xfrm>
            <a:off x="3515557" y="198241"/>
            <a:ext cx="8470585" cy="880579"/>
          </a:xfrm>
          <a:prstGeom prst="rect">
            <a:avLst/>
          </a:prstGeom>
        </p:spPr>
        <p:txBody>
          <a:bodyPr lIns="0"/>
          <a:lstStyle>
            <a:lvl1pPr>
              <a:lnSpc>
                <a:spcPct val="70000"/>
              </a:lnSpc>
              <a:defRPr sz="4400" b="0">
                <a:latin typeface="KPMG Extralight" panose="020B0303030202040204" pitchFamily="34" charset="0"/>
              </a:defRPr>
            </a:lvl1pPr>
          </a:lstStyle>
          <a:p>
            <a:r>
              <a:rPr lang="en-US" dirty="0" smtClean="0"/>
              <a:t>Click to edit Master title style</a:t>
            </a:r>
            <a:endParaRPr lang="en-GB" dirty="0"/>
          </a:p>
        </p:txBody>
      </p:sp>
      <p:sp>
        <p:nvSpPr>
          <p:cNvPr id="9" name="object 9"/>
          <p:cNvSpPr/>
          <p:nvPr userDrawn="1"/>
        </p:nvSpPr>
        <p:spPr>
          <a:xfrm>
            <a:off x="1" y="0"/>
            <a:ext cx="3293616" cy="6858254"/>
          </a:xfrm>
          <a:custGeom>
            <a:avLst/>
            <a:gdLst/>
            <a:ahLst/>
            <a:cxnLst/>
            <a:rect l="l" t="t" r="r" b="b"/>
            <a:pathLst>
              <a:path w="4231005" h="2345690">
                <a:moveTo>
                  <a:pt x="0" y="2345436"/>
                </a:moveTo>
                <a:lnTo>
                  <a:pt x="4230636" y="2345436"/>
                </a:lnTo>
                <a:lnTo>
                  <a:pt x="4230636" y="0"/>
                </a:lnTo>
                <a:lnTo>
                  <a:pt x="0" y="0"/>
                </a:lnTo>
                <a:lnTo>
                  <a:pt x="0" y="2345436"/>
                </a:lnTo>
                <a:close/>
              </a:path>
            </a:pathLst>
          </a:custGeom>
          <a:solidFill>
            <a:srgbClr val="470A68"/>
          </a:solidFill>
        </p:spPr>
        <p:txBody>
          <a:bodyPr wrap="square" lIns="0" tIns="0" rIns="0" bIns="0" rtlCol="0"/>
          <a:lstStyle/>
          <a:p>
            <a:endParaRPr>
              <a:solidFill>
                <a:srgbClr val="000000"/>
              </a:solidFill>
            </a:endParaRPr>
          </a:p>
        </p:txBody>
      </p:sp>
      <p:sp>
        <p:nvSpPr>
          <p:cNvPr id="10" name="object 25862"/>
          <p:cNvSpPr/>
          <p:nvPr userDrawn="1"/>
        </p:nvSpPr>
        <p:spPr>
          <a:xfrm rot="5400000">
            <a:off x="30708" y="5674056"/>
            <a:ext cx="1153236" cy="1214651"/>
          </a:xfrm>
          <a:prstGeom prst="rect">
            <a:avLst/>
          </a:prstGeom>
          <a:blipFill>
            <a:blip r:embed="rId7" cstate="print">
              <a:extLst>
                <a:ext uri="{28A0092B-C50C-407E-A947-70E740481C1C}">
                  <a14:useLocalDpi xmlns:a14="http://schemas.microsoft.com/office/drawing/2010/main" val="0"/>
                </a:ext>
              </a:extLst>
            </a:blip>
            <a:stretch>
              <a:fillRect/>
            </a:stretch>
          </a:blipFill>
        </p:spPr>
        <p:txBody>
          <a:bodyPr wrap="square" lIns="0" tIns="0" rIns="0" bIns="0" rtlCol="0"/>
          <a:lstStyle/>
          <a:p>
            <a:endParaRPr>
              <a:solidFill>
                <a:srgbClr val="000000"/>
              </a:solidFill>
            </a:endParaRPr>
          </a:p>
        </p:txBody>
      </p:sp>
    </p:spTree>
    <p:extLst>
      <p:ext uri="{BB962C8B-B14F-4D97-AF65-F5344CB8AC3E}">
        <p14:creationId xmlns:p14="http://schemas.microsoft.com/office/powerpoint/2010/main" val="232559509"/>
      </p:ext>
    </p:extLst>
  </p:cSld>
  <p:clrMapOvr>
    <a:masterClrMapping/>
  </p:clrMapOvr>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5_Blank">
    <p:spTree>
      <p:nvGrpSpPr>
        <p:cNvPr id="1" name=""/>
        <p:cNvGrpSpPr/>
        <p:nvPr/>
      </p:nvGrpSpPr>
      <p:grpSpPr>
        <a:xfrm>
          <a:off x="0" y="0"/>
          <a:ext cx="0" cy="0"/>
          <a:chOff x="0" y="0"/>
          <a:chExt cx="0" cy="0"/>
        </a:xfrm>
      </p:grpSpPr>
      <p:sp>
        <p:nvSpPr>
          <p:cNvPr id="7" name="Rectangle 6"/>
          <p:cNvSpPr/>
          <p:nvPr userDrawn="1"/>
        </p:nvSpPr>
        <p:spPr bwMode="gray">
          <a:xfrm>
            <a:off x="11395361" y="6529509"/>
            <a:ext cx="499065" cy="175941"/>
          </a:xfrm>
          <a:prstGeom prst="rect">
            <a:avLst/>
          </a:prstGeom>
          <a:ln>
            <a:miter lim="800000"/>
            <a:headEnd/>
            <a:tailEnd/>
          </a:ln>
        </p:spPr>
        <p:txBody>
          <a:bodyPr vert="horz" wrap="square" lIns="60147" tIns="60147" rIns="0" bIns="0" numCol="1" anchor="t" anchorCtr="0" compatLnSpc="1">
            <a:prstTxWarp prst="textNoShape">
              <a:avLst/>
            </a:prstTxWarp>
          </a:bodyPr>
          <a:lstStyle/>
          <a:p>
            <a:pPr algn="r" defTabSz="763841" fontAlgn="base">
              <a:spcBef>
                <a:spcPct val="40000"/>
              </a:spcBef>
              <a:spcAft>
                <a:spcPct val="0"/>
              </a:spcAft>
            </a:pPr>
            <a:fld id="{358FC8E3-FE67-4452-9F4E-9A47A20D0542}" type="slidenum">
              <a:rPr lang="en-GB" sz="752">
                <a:solidFill>
                  <a:srgbClr val="00338D"/>
                </a:solidFill>
                <a:cs typeface="Arial" charset="0"/>
              </a:rPr>
              <a:pPr algn="r" defTabSz="763841" fontAlgn="base">
                <a:spcBef>
                  <a:spcPct val="40000"/>
                </a:spcBef>
                <a:spcAft>
                  <a:spcPct val="0"/>
                </a:spcAft>
              </a:pPr>
              <a:t>‹#›</a:t>
            </a:fld>
            <a:endParaRPr lang="en-GB" sz="752" dirty="0">
              <a:solidFill>
                <a:srgbClr val="00338D"/>
              </a:solidFill>
              <a:cs typeface="Arial" charset="0"/>
            </a:endParaRPr>
          </a:p>
        </p:txBody>
      </p:sp>
    </p:spTree>
    <p:extLst>
      <p:ext uri="{BB962C8B-B14F-4D97-AF65-F5344CB8AC3E}">
        <p14:creationId xmlns:p14="http://schemas.microsoft.com/office/powerpoint/2010/main" val="41287061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6_Blank">
    <p:spTree>
      <p:nvGrpSpPr>
        <p:cNvPr id="1" name=""/>
        <p:cNvGrpSpPr/>
        <p:nvPr/>
      </p:nvGrpSpPr>
      <p:grpSpPr>
        <a:xfrm>
          <a:off x="0" y="0"/>
          <a:ext cx="0" cy="0"/>
          <a:chOff x="0" y="0"/>
          <a:chExt cx="0" cy="0"/>
        </a:xfrm>
      </p:grpSpPr>
      <p:sp>
        <p:nvSpPr>
          <p:cNvPr id="7" name="Rectangle 6"/>
          <p:cNvSpPr/>
          <p:nvPr userDrawn="1"/>
        </p:nvSpPr>
        <p:spPr bwMode="gray">
          <a:xfrm>
            <a:off x="11395361" y="6529509"/>
            <a:ext cx="499065" cy="175941"/>
          </a:xfrm>
          <a:prstGeom prst="rect">
            <a:avLst/>
          </a:prstGeom>
          <a:ln>
            <a:miter lim="800000"/>
            <a:headEnd/>
            <a:tailEnd/>
          </a:ln>
        </p:spPr>
        <p:txBody>
          <a:bodyPr vert="horz" wrap="square" lIns="60147" tIns="60147" rIns="0" bIns="0" numCol="1" anchor="t" anchorCtr="0" compatLnSpc="1">
            <a:prstTxWarp prst="textNoShape">
              <a:avLst/>
            </a:prstTxWarp>
          </a:bodyPr>
          <a:lstStyle/>
          <a:p>
            <a:pPr algn="r" defTabSz="763841" fontAlgn="base">
              <a:spcBef>
                <a:spcPct val="40000"/>
              </a:spcBef>
              <a:spcAft>
                <a:spcPct val="0"/>
              </a:spcAft>
            </a:pPr>
            <a:fld id="{358FC8E3-FE67-4452-9F4E-9A47A20D0542}" type="slidenum">
              <a:rPr lang="en-GB" sz="752">
                <a:solidFill>
                  <a:srgbClr val="00338D"/>
                </a:solidFill>
                <a:cs typeface="Arial" charset="0"/>
              </a:rPr>
              <a:pPr algn="r" defTabSz="763841" fontAlgn="base">
                <a:spcBef>
                  <a:spcPct val="40000"/>
                </a:spcBef>
                <a:spcAft>
                  <a:spcPct val="0"/>
                </a:spcAft>
              </a:pPr>
              <a:t>‹#›</a:t>
            </a:fld>
            <a:endParaRPr lang="en-GB" sz="752" dirty="0">
              <a:solidFill>
                <a:srgbClr val="00338D"/>
              </a:solidFill>
              <a:cs typeface="Arial" charset="0"/>
            </a:endParaRPr>
          </a:p>
        </p:txBody>
      </p:sp>
    </p:spTree>
    <p:extLst>
      <p:ext uri="{BB962C8B-B14F-4D97-AF65-F5344CB8AC3E}">
        <p14:creationId xmlns:p14="http://schemas.microsoft.com/office/powerpoint/2010/main" val="20665819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9_Blank">
    <p:spTree>
      <p:nvGrpSpPr>
        <p:cNvPr id="1" name=""/>
        <p:cNvGrpSpPr/>
        <p:nvPr/>
      </p:nvGrpSpPr>
      <p:grpSpPr>
        <a:xfrm>
          <a:off x="0" y="0"/>
          <a:ext cx="0" cy="0"/>
          <a:chOff x="0" y="0"/>
          <a:chExt cx="0" cy="0"/>
        </a:xfrm>
      </p:grpSpPr>
      <p:sp>
        <p:nvSpPr>
          <p:cNvPr id="7" name="Rectangle 6"/>
          <p:cNvSpPr/>
          <p:nvPr userDrawn="1"/>
        </p:nvSpPr>
        <p:spPr bwMode="gray">
          <a:xfrm>
            <a:off x="11395361" y="6529509"/>
            <a:ext cx="499065" cy="175941"/>
          </a:xfrm>
          <a:prstGeom prst="rect">
            <a:avLst/>
          </a:prstGeom>
          <a:ln>
            <a:miter lim="800000"/>
            <a:headEnd/>
            <a:tailEnd/>
          </a:ln>
        </p:spPr>
        <p:txBody>
          <a:bodyPr vert="horz" wrap="square" lIns="60147" tIns="60147" rIns="0" bIns="0" numCol="1" anchor="t" anchorCtr="0" compatLnSpc="1">
            <a:prstTxWarp prst="textNoShape">
              <a:avLst/>
            </a:prstTxWarp>
          </a:bodyPr>
          <a:lstStyle/>
          <a:p>
            <a:pPr algn="r" defTabSz="763841" fontAlgn="base">
              <a:spcBef>
                <a:spcPct val="40000"/>
              </a:spcBef>
              <a:spcAft>
                <a:spcPct val="0"/>
              </a:spcAft>
            </a:pPr>
            <a:fld id="{358FC8E3-FE67-4452-9F4E-9A47A20D0542}" type="slidenum">
              <a:rPr lang="en-GB" sz="752">
                <a:solidFill>
                  <a:srgbClr val="00338D"/>
                </a:solidFill>
                <a:cs typeface="Arial" charset="0"/>
              </a:rPr>
              <a:pPr algn="r" defTabSz="763841" fontAlgn="base">
                <a:spcBef>
                  <a:spcPct val="40000"/>
                </a:spcBef>
                <a:spcAft>
                  <a:spcPct val="0"/>
                </a:spcAft>
              </a:pPr>
              <a:t>‹#›</a:t>
            </a:fld>
            <a:endParaRPr lang="en-GB" sz="752" dirty="0">
              <a:solidFill>
                <a:srgbClr val="00338D"/>
              </a:solidFill>
              <a:cs typeface="Arial" charset="0"/>
            </a:endParaRPr>
          </a:p>
        </p:txBody>
      </p:sp>
    </p:spTree>
    <p:extLst>
      <p:ext uri="{BB962C8B-B14F-4D97-AF65-F5344CB8AC3E}">
        <p14:creationId xmlns:p14="http://schemas.microsoft.com/office/powerpoint/2010/main" val="11488280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10_Blank">
    <p:spTree>
      <p:nvGrpSpPr>
        <p:cNvPr id="1" name=""/>
        <p:cNvGrpSpPr/>
        <p:nvPr/>
      </p:nvGrpSpPr>
      <p:grpSpPr>
        <a:xfrm>
          <a:off x="0" y="0"/>
          <a:ext cx="0" cy="0"/>
          <a:chOff x="0" y="0"/>
          <a:chExt cx="0" cy="0"/>
        </a:xfrm>
      </p:grpSpPr>
      <p:sp>
        <p:nvSpPr>
          <p:cNvPr id="7" name="Rectangle 6"/>
          <p:cNvSpPr/>
          <p:nvPr userDrawn="1"/>
        </p:nvSpPr>
        <p:spPr bwMode="gray">
          <a:xfrm>
            <a:off x="11395361" y="6529509"/>
            <a:ext cx="499065" cy="175941"/>
          </a:xfrm>
          <a:prstGeom prst="rect">
            <a:avLst/>
          </a:prstGeom>
          <a:ln>
            <a:miter lim="800000"/>
            <a:headEnd/>
            <a:tailEnd/>
          </a:ln>
        </p:spPr>
        <p:txBody>
          <a:bodyPr vert="horz" wrap="square" lIns="60147" tIns="60147" rIns="0" bIns="0" numCol="1" anchor="t" anchorCtr="0" compatLnSpc="1">
            <a:prstTxWarp prst="textNoShape">
              <a:avLst/>
            </a:prstTxWarp>
          </a:bodyPr>
          <a:lstStyle/>
          <a:p>
            <a:pPr algn="r" defTabSz="763841" fontAlgn="base">
              <a:spcBef>
                <a:spcPct val="40000"/>
              </a:spcBef>
              <a:spcAft>
                <a:spcPct val="0"/>
              </a:spcAft>
            </a:pPr>
            <a:fld id="{358FC8E3-FE67-4452-9F4E-9A47A20D0542}" type="slidenum">
              <a:rPr lang="en-GB" sz="752">
                <a:solidFill>
                  <a:srgbClr val="00338D"/>
                </a:solidFill>
                <a:cs typeface="Arial" charset="0"/>
              </a:rPr>
              <a:pPr algn="r" defTabSz="763841" fontAlgn="base">
                <a:spcBef>
                  <a:spcPct val="40000"/>
                </a:spcBef>
                <a:spcAft>
                  <a:spcPct val="0"/>
                </a:spcAft>
              </a:pPr>
              <a:t>‹#›</a:t>
            </a:fld>
            <a:endParaRPr lang="en-GB" sz="752" dirty="0">
              <a:solidFill>
                <a:srgbClr val="00338D"/>
              </a:solidFill>
              <a:cs typeface="Arial" charset="0"/>
            </a:endParaRPr>
          </a:p>
        </p:txBody>
      </p:sp>
    </p:spTree>
    <p:extLst>
      <p:ext uri="{BB962C8B-B14F-4D97-AF65-F5344CB8AC3E}">
        <p14:creationId xmlns:p14="http://schemas.microsoft.com/office/powerpoint/2010/main" val="26794821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12_Blank">
    <p:spTree>
      <p:nvGrpSpPr>
        <p:cNvPr id="1" name=""/>
        <p:cNvGrpSpPr/>
        <p:nvPr/>
      </p:nvGrpSpPr>
      <p:grpSpPr>
        <a:xfrm>
          <a:off x="0" y="0"/>
          <a:ext cx="0" cy="0"/>
          <a:chOff x="0" y="0"/>
          <a:chExt cx="0" cy="0"/>
        </a:xfrm>
      </p:grpSpPr>
      <p:sp>
        <p:nvSpPr>
          <p:cNvPr id="7" name="Rectangle 6"/>
          <p:cNvSpPr/>
          <p:nvPr userDrawn="1"/>
        </p:nvSpPr>
        <p:spPr bwMode="gray">
          <a:xfrm>
            <a:off x="11395361" y="6529509"/>
            <a:ext cx="499065" cy="175941"/>
          </a:xfrm>
          <a:prstGeom prst="rect">
            <a:avLst/>
          </a:prstGeom>
          <a:ln>
            <a:miter lim="800000"/>
            <a:headEnd/>
            <a:tailEnd/>
          </a:ln>
        </p:spPr>
        <p:txBody>
          <a:bodyPr vert="horz" wrap="square" lIns="60147" tIns="60147" rIns="0" bIns="0" numCol="1" anchor="t" anchorCtr="0" compatLnSpc="1">
            <a:prstTxWarp prst="textNoShape">
              <a:avLst/>
            </a:prstTxWarp>
          </a:bodyPr>
          <a:lstStyle/>
          <a:p>
            <a:pPr algn="r" defTabSz="763841" fontAlgn="base">
              <a:spcBef>
                <a:spcPct val="40000"/>
              </a:spcBef>
              <a:spcAft>
                <a:spcPct val="0"/>
              </a:spcAft>
            </a:pPr>
            <a:fld id="{358FC8E3-FE67-4452-9F4E-9A47A20D0542}" type="slidenum">
              <a:rPr lang="en-GB" sz="752">
                <a:solidFill>
                  <a:srgbClr val="00338D"/>
                </a:solidFill>
                <a:cs typeface="Arial" charset="0"/>
              </a:rPr>
              <a:pPr algn="r" defTabSz="763841" fontAlgn="base">
                <a:spcBef>
                  <a:spcPct val="40000"/>
                </a:spcBef>
                <a:spcAft>
                  <a:spcPct val="0"/>
                </a:spcAft>
              </a:pPr>
              <a:t>‹#›</a:t>
            </a:fld>
            <a:endParaRPr lang="en-GB" sz="752" dirty="0">
              <a:solidFill>
                <a:srgbClr val="00338D"/>
              </a:solidFill>
              <a:cs typeface="Arial" charset="0"/>
            </a:endParaRPr>
          </a:p>
        </p:txBody>
      </p:sp>
    </p:spTree>
    <p:extLst>
      <p:ext uri="{BB962C8B-B14F-4D97-AF65-F5344CB8AC3E}">
        <p14:creationId xmlns:p14="http://schemas.microsoft.com/office/powerpoint/2010/main" val="12647340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ONE COLUMN TEXT">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1016123" y="1422400"/>
            <a:ext cx="10159754" cy="460440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Text Placeholder 4"/>
          <p:cNvSpPr>
            <a:spLocks noGrp="1"/>
          </p:cNvSpPr>
          <p:nvPr>
            <p:ph type="body" sz="quarter" idx="11" hasCustomPrompt="1"/>
          </p:nvPr>
        </p:nvSpPr>
        <p:spPr>
          <a:xfrm>
            <a:off x="309897" y="64163"/>
            <a:ext cx="10865980" cy="169200"/>
          </a:xfrm>
          <a:prstGeom prst="rect">
            <a:avLst/>
          </a:prstGeom>
        </p:spPr>
        <p:txBody>
          <a:bodyPr anchor="b"/>
          <a:lstStyle>
            <a:lvl1pPr>
              <a:spcAft>
                <a:spcPts val="0"/>
              </a:spcAft>
              <a:defRPr sz="1200"/>
            </a:lvl1pPr>
          </a:lstStyle>
          <a:p>
            <a:pPr lvl="0"/>
            <a:r>
              <a:rPr lang="en-US" dirty="0"/>
              <a:t>Super title here</a:t>
            </a:r>
          </a:p>
        </p:txBody>
      </p:sp>
      <p:sp>
        <p:nvSpPr>
          <p:cNvPr id="6" name="Title 5"/>
          <p:cNvSpPr>
            <a:spLocks noGrp="1"/>
          </p:cNvSpPr>
          <p:nvPr>
            <p:ph type="title"/>
          </p:nvPr>
        </p:nvSpPr>
        <p:spPr>
          <a:xfrm>
            <a:off x="309897" y="286475"/>
            <a:ext cx="10865980" cy="723600"/>
          </a:xfrm>
          <a:prstGeom prst="rect">
            <a:avLst/>
          </a:prstGeom>
        </p:spPr>
        <p:txBody>
          <a:bodyPr/>
          <a:lstStyle>
            <a:lvl1pPr>
              <a:defRPr sz="3200" b="1"/>
            </a:lvl1pPr>
          </a:lstStyle>
          <a:p>
            <a:r>
              <a:rPr lang="en-US"/>
              <a:t>Click to edit Master title style</a:t>
            </a:r>
            <a:endParaRPr lang="en-GB" dirty="0"/>
          </a:p>
        </p:txBody>
      </p:sp>
    </p:spTree>
    <p:extLst>
      <p:ext uri="{BB962C8B-B14F-4D97-AF65-F5344CB8AC3E}">
        <p14:creationId xmlns:p14="http://schemas.microsoft.com/office/powerpoint/2010/main" val="1919762866"/>
      </p:ext>
    </p:extLst>
  </p:cSld>
  <p:clrMapOvr>
    <a:masterClrMapping/>
  </p:clrMapOvr>
  <p:extLst>
    <p:ext uri="{DCECCB84-F9BA-43D5-87BE-67443E8EF086}">
      <p15:sldGuideLst xmlns:p15="http://schemas.microsoft.com/office/powerpoint/2012/main">
        <p15:guide id="1" pos="2184">
          <p15:clr>
            <a:srgbClr val="FBAE40"/>
          </p15:clr>
        </p15:guide>
        <p15:guide id="2" pos="2232">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13_Blank">
    <p:spTree>
      <p:nvGrpSpPr>
        <p:cNvPr id="1" name=""/>
        <p:cNvGrpSpPr/>
        <p:nvPr/>
      </p:nvGrpSpPr>
      <p:grpSpPr>
        <a:xfrm>
          <a:off x="0" y="0"/>
          <a:ext cx="0" cy="0"/>
          <a:chOff x="0" y="0"/>
          <a:chExt cx="0" cy="0"/>
        </a:xfrm>
      </p:grpSpPr>
      <p:sp>
        <p:nvSpPr>
          <p:cNvPr id="7" name="Rectangle 6"/>
          <p:cNvSpPr/>
          <p:nvPr userDrawn="1"/>
        </p:nvSpPr>
        <p:spPr bwMode="gray">
          <a:xfrm>
            <a:off x="11395361" y="6529509"/>
            <a:ext cx="499065" cy="175941"/>
          </a:xfrm>
          <a:prstGeom prst="rect">
            <a:avLst/>
          </a:prstGeom>
          <a:ln>
            <a:miter lim="800000"/>
            <a:headEnd/>
            <a:tailEnd/>
          </a:ln>
        </p:spPr>
        <p:txBody>
          <a:bodyPr vert="horz" wrap="square" lIns="60147" tIns="60147" rIns="0" bIns="0" numCol="1" anchor="t" anchorCtr="0" compatLnSpc="1">
            <a:prstTxWarp prst="textNoShape">
              <a:avLst/>
            </a:prstTxWarp>
          </a:bodyPr>
          <a:lstStyle/>
          <a:p>
            <a:pPr algn="r" defTabSz="763841" fontAlgn="base">
              <a:spcBef>
                <a:spcPct val="40000"/>
              </a:spcBef>
              <a:spcAft>
                <a:spcPct val="0"/>
              </a:spcAft>
            </a:pPr>
            <a:fld id="{358FC8E3-FE67-4452-9F4E-9A47A20D0542}" type="slidenum">
              <a:rPr lang="en-GB" sz="752">
                <a:solidFill>
                  <a:srgbClr val="00338D"/>
                </a:solidFill>
                <a:cs typeface="Arial" charset="0"/>
              </a:rPr>
              <a:pPr algn="r" defTabSz="763841" fontAlgn="base">
                <a:spcBef>
                  <a:spcPct val="40000"/>
                </a:spcBef>
                <a:spcAft>
                  <a:spcPct val="0"/>
                </a:spcAft>
              </a:pPr>
              <a:t>‹#›</a:t>
            </a:fld>
            <a:endParaRPr lang="en-GB" sz="752" dirty="0">
              <a:solidFill>
                <a:srgbClr val="00338D"/>
              </a:solidFill>
              <a:cs typeface="Arial" charset="0"/>
            </a:endParaRPr>
          </a:p>
        </p:txBody>
      </p:sp>
    </p:spTree>
    <p:extLst>
      <p:ext uri="{BB962C8B-B14F-4D97-AF65-F5344CB8AC3E}">
        <p14:creationId xmlns:p14="http://schemas.microsoft.com/office/powerpoint/2010/main" val="41801826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14_Blank">
    <p:spTree>
      <p:nvGrpSpPr>
        <p:cNvPr id="1" name=""/>
        <p:cNvGrpSpPr/>
        <p:nvPr/>
      </p:nvGrpSpPr>
      <p:grpSpPr>
        <a:xfrm>
          <a:off x="0" y="0"/>
          <a:ext cx="0" cy="0"/>
          <a:chOff x="0" y="0"/>
          <a:chExt cx="0" cy="0"/>
        </a:xfrm>
      </p:grpSpPr>
      <p:sp>
        <p:nvSpPr>
          <p:cNvPr id="7" name="Rectangle 6"/>
          <p:cNvSpPr/>
          <p:nvPr userDrawn="1"/>
        </p:nvSpPr>
        <p:spPr bwMode="gray">
          <a:xfrm>
            <a:off x="11395361" y="6529509"/>
            <a:ext cx="499065" cy="175941"/>
          </a:xfrm>
          <a:prstGeom prst="rect">
            <a:avLst/>
          </a:prstGeom>
          <a:ln>
            <a:miter lim="800000"/>
            <a:headEnd/>
            <a:tailEnd/>
          </a:ln>
        </p:spPr>
        <p:txBody>
          <a:bodyPr vert="horz" wrap="square" lIns="60147" tIns="60147" rIns="0" bIns="0" numCol="1" anchor="t" anchorCtr="0" compatLnSpc="1">
            <a:prstTxWarp prst="textNoShape">
              <a:avLst/>
            </a:prstTxWarp>
          </a:bodyPr>
          <a:lstStyle/>
          <a:p>
            <a:pPr algn="r" defTabSz="763841" fontAlgn="base">
              <a:spcBef>
                <a:spcPct val="40000"/>
              </a:spcBef>
              <a:spcAft>
                <a:spcPct val="0"/>
              </a:spcAft>
            </a:pPr>
            <a:fld id="{358FC8E3-FE67-4452-9F4E-9A47A20D0542}" type="slidenum">
              <a:rPr lang="en-GB" sz="752">
                <a:solidFill>
                  <a:srgbClr val="00338D"/>
                </a:solidFill>
                <a:cs typeface="Arial" charset="0"/>
              </a:rPr>
              <a:pPr algn="r" defTabSz="763841" fontAlgn="base">
                <a:spcBef>
                  <a:spcPct val="40000"/>
                </a:spcBef>
                <a:spcAft>
                  <a:spcPct val="0"/>
                </a:spcAft>
              </a:pPr>
              <a:t>‹#›</a:t>
            </a:fld>
            <a:endParaRPr lang="en-GB" sz="752" dirty="0">
              <a:solidFill>
                <a:srgbClr val="00338D"/>
              </a:solidFill>
              <a:cs typeface="Arial" charset="0"/>
            </a:endParaRPr>
          </a:p>
        </p:txBody>
      </p:sp>
    </p:spTree>
    <p:extLst>
      <p:ext uri="{BB962C8B-B14F-4D97-AF65-F5344CB8AC3E}">
        <p14:creationId xmlns:p14="http://schemas.microsoft.com/office/powerpoint/2010/main" val="41743318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15_Blank">
    <p:spTree>
      <p:nvGrpSpPr>
        <p:cNvPr id="1" name=""/>
        <p:cNvGrpSpPr/>
        <p:nvPr/>
      </p:nvGrpSpPr>
      <p:grpSpPr>
        <a:xfrm>
          <a:off x="0" y="0"/>
          <a:ext cx="0" cy="0"/>
          <a:chOff x="0" y="0"/>
          <a:chExt cx="0" cy="0"/>
        </a:xfrm>
      </p:grpSpPr>
      <p:sp>
        <p:nvSpPr>
          <p:cNvPr id="7" name="Rectangle 6"/>
          <p:cNvSpPr/>
          <p:nvPr userDrawn="1"/>
        </p:nvSpPr>
        <p:spPr bwMode="gray">
          <a:xfrm>
            <a:off x="11395361" y="6529509"/>
            <a:ext cx="499065" cy="175941"/>
          </a:xfrm>
          <a:prstGeom prst="rect">
            <a:avLst/>
          </a:prstGeom>
          <a:ln>
            <a:miter lim="800000"/>
            <a:headEnd/>
            <a:tailEnd/>
          </a:ln>
        </p:spPr>
        <p:txBody>
          <a:bodyPr vert="horz" wrap="square" lIns="60147" tIns="60147" rIns="0" bIns="0" numCol="1" anchor="t" anchorCtr="0" compatLnSpc="1">
            <a:prstTxWarp prst="textNoShape">
              <a:avLst/>
            </a:prstTxWarp>
          </a:bodyPr>
          <a:lstStyle/>
          <a:p>
            <a:pPr algn="r" defTabSz="763841" fontAlgn="base">
              <a:spcBef>
                <a:spcPct val="40000"/>
              </a:spcBef>
              <a:spcAft>
                <a:spcPct val="0"/>
              </a:spcAft>
            </a:pPr>
            <a:fld id="{358FC8E3-FE67-4452-9F4E-9A47A20D0542}" type="slidenum">
              <a:rPr lang="en-GB" sz="752">
                <a:solidFill>
                  <a:srgbClr val="00338D"/>
                </a:solidFill>
                <a:cs typeface="Arial" charset="0"/>
              </a:rPr>
              <a:pPr algn="r" defTabSz="763841" fontAlgn="base">
                <a:spcBef>
                  <a:spcPct val="40000"/>
                </a:spcBef>
                <a:spcAft>
                  <a:spcPct val="0"/>
                </a:spcAft>
              </a:pPr>
              <a:t>‹#›</a:t>
            </a:fld>
            <a:endParaRPr lang="en-GB" sz="752" dirty="0">
              <a:solidFill>
                <a:srgbClr val="00338D"/>
              </a:solidFill>
              <a:cs typeface="Arial" charset="0"/>
            </a:endParaRPr>
          </a:p>
        </p:txBody>
      </p:sp>
    </p:spTree>
    <p:extLst>
      <p:ext uri="{BB962C8B-B14F-4D97-AF65-F5344CB8AC3E}">
        <p14:creationId xmlns:p14="http://schemas.microsoft.com/office/powerpoint/2010/main" val="22607258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16_Blank">
    <p:spTree>
      <p:nvGrpSpPr>
        <p:cNvPr id="1" name=""/>
        <p:cNvGrpSpPr/>
        <p:nvPr/>
      </p:nvGrpSpPr>
      <p:grpSpPr>
        <a:xfrm>
          <a:off x="0" y="0"/>
          <a:ext cx="0" cy="0"/>
          <a:chOff x="0" y="0"/>
          <a:chExt cx="0" cy="0"/>
        </a:xfrm>
      </p:grpSpPr>
      <p:sp>
        <p:nvSpPr>
          <p:cNvPr id="7" name="Rectangle 6"/>
          <p:cNvSpPr/>
          <p:nvPr userDrawn="1"/>
        </p:nvSpPr>
        <p:spPr bwMode="gray">
          <a:xfrm>
            <a:off x="11395361" y="6529509"/>
            <a:ext cx="499065" cy="175941"/>
          </a:xfrm>
          <a:prstGeom prst="rect">
            <a:avLst/>
          </a:prstGeom>
          <a:ln>
            <a:miter lim="800000"/>
            <a:headEnd/>
            <a:tailEnd/>
          </a:ln>
        </p:spPr>
        <p:txBody>
          <a:bodyPr vert="horz" wrap="square" lIns="60147" tIns="60147" rIns="0" bIns="0" numCol="1" anchor="t" anchorCtr="0" compatLnSpc="1">
            <a:prstTxWarp prst="textNoShape">
              <a:avLst/>
            </a:prstTxWarp>
          </a:bodyPr>
          <a:lstStyle/>
          <a:p>
            <a:pPr algn="r" defTabSz="763841" fontAlgn="base">
              <a:spcBef>
                <a:spcPct val="40000"/>
              </a:spcBef>
              <a:spcAft>
                <a:spcPct val="0"/>
              </a:spcAft>
            </a:pPr>
            <a:fld id="{358FC8E3-FE67-4452-9F4E-9A47A20D0542}" type="slidenum">
              <a:rPr lang="en-GB" sz="752">
                <a:solidFill>
                  <a:srgbClr val="00338D"/>
                </a:solidFill>
                <a:cs typeface="Arial" charset="0"/>
              </a:rPr>
              <a:pPr algn="r" defTabSz="763841" fontAlgn="base">
                <a:spcBef>
                  <a:spcPct val="40000"/>
                </a:spcBef>
                <a:spcAft>
                  <a:spcPct val="0"/>
                </a:spcAft>
              </a:pPr>
              <a:t>‹#›</a:t>
            </a:fld>
            <a:endParaRPr lang="en-GB" sz="752" dirty="0">
              <a:solidFill>
                <a:srgbClr val="00338D"/>
              </a:solidFill>
              <a:cs typeface="Arial" charset="0"/>
            </a:endParaRPr>
          </a:p>
        </p:txBody>
      </p:sp>
    </p:spTree>
    <p:extLst>
      <p:ext uri="{BB962C8B-B14F-4D97-AF65-F5344CB8AC3E}">
        <p14:creationId xmlns:p14="http://schemas.microsoft.com/office/powerpoint/2010/main" val="1820743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17_Blank">
    <p:spTree>
      <p:nvGrpSpPr>
        <p:cNvPr id="1" name=""/>
        <p:cNvGrpSpPr/>
        <p:nvPr/>
      </p:nvGrpSpPr>
      <p:grpSpPr>
        <a:xfrm>
          <a:off x="0" y="0"/>
          <a:ext cx="0" cy="0"/>
          <a:chOff x="0" y="0"/>
          <a:chExt cx="0" cy="0"/>
        </a:xfrm>
      </p:grpSpPr>
      <p:sp>
        <p:nvSpPr>
          <p:cNvPr id="7" name="Rectangle 6"/>
          <p:cNvSpPr/>
          <p:nvPr userDrawn="1"/>
        </p:nvSpPr>
        <p:spPr bwMode="gray">
          <a:xfrm>
            <a:off x="11395361" y="6529509"/>
            <a:ext cx="499065" cy="175941"/>
          </a:xfrm>
          <a:prstGeom prst="rect">
            <a:avLst/>
          </a:prstGeom>
          <a:ln>
            <a:miter lim="800000"/>
            <a:headEnd/>
            <a:tailEnd/>
          </a:ln>
        </p:spPr>
        <p:txBody>
          <a:bodyPr vert="horz" wrap="square" lIns="60147" tIns="60147" rIns="0" bIns="0" numCol="1" anchor="t" anchorCtr="0" compatLnSpc="1">
            <a:prstTxWarp prst="textNoShape">
              <a:avLst/>
            </a:prstTxWarp>
          </a:bodyPr>
          <a:lstStyle/>
          <a:p>
            <a:pPr algn="r" defTabSz="763841" fontAlgn="base">
              <a:spcBef>
                <a:spcPct val="40000"/>
              </a:spcBef>
              <a:spcAft>
                <a:spcPct val="0"/>
              </a:spcAft>
            </a:pPr>
            <a:fld id="{358FC8E3-FE67-4452-9F4E-9A47A20D0542}" type="slidenum">
              <a:rPr lang="en-GB" sz="752">
                <a:solidFill>
                  <a:srgbClr val="00338D"/>
                </a:solidFill>
                <a:cs typeface="Arial" charset="0"/>
              </a:rPr>
              <a:pPr algn="r" defTabSz="763841" fontAlgn="base">
                <a:spcBef>
                  <a:spcPct val="40000"/>
                </a:spcBef>
                <a:spcAft>
                  <a:spcPct val="0"/>
                </a:spcAft>
              </a:pPr>
              <a:t>‹#›</a:t>
            </a:fld>
            <a:endParaRPr lang="en-GB" sz="752" dirty="0">
              <a:solidFill>
                <a:srgbClr val="00338D"/>
              </a:solidFill>
              <a:cs typeface="Arial" charset="0"/>
            </a:endParaRPr>
          </a:p>
        </p:txBody>
      </p:sp>
    </p:spTree>
    <p:extLst>
      <p:ext uri="{BB962C8B-B14F-4D97-AF65-F5344CB8AC3E}">
        <p14:creationId xmlns:p14="http://schemas.microsoft.com/office/powerpoint/2010/main" val="26490066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18_Blank">
    <p:spTree>
      <p:nvGrpSpPr>
        <p:cNvPr id="1" name=""/>
        <p:cNvGrpSpPr/>
        <p:nvPr/>
      </p:nvGrpSpPr>
      <p:grpSpPr>
        <a:xfrm>
          <a:off x="0" y="0"/>
          <a:ext cx="0" cy="0"/>
          <a:chOff x="0" y="0"/>
          <a:chExt cx="0" cy="0"/>
        </a:xfrm>
      </p:grpSpPr>
      <p:sp>
        <p:nvSpPr>
          <p:cNvPr id="7" name="Rectangle 6"/>
          <p:cNvSpPr/>
          <p:nvPr userDrawn="1"/>
        </p:nvSpPr>
        <p:spPr bwMode="gray">
          <a:xfrm>
            <a:off x="11395361" y="6529509"/>
            <a:ext cx="499065" cy="175941"/>
          </a:xfrm>
          <a:prstGeom prst="rect">
            <a:avLst/>
          </a:prstGeom>
          <a:ln>
            <a:miter lim="800000"/>
            <a:headEnd/>
            <a:tailEnd/>
          </a:ln>
        </p:spPr>
        <p:txBody>
          <a:bodyPr vert="horz" wrap="square" lIns="60147" tIns="60147" rIns="0" bIns="0" numCol="1" anchor="t" anchorCtr="0" compatLnSpc="1">
            <a:prstTxWarp prst="textNoShape">
              <a:avLst/>
            </a:prstTxWarp>
          </a:bodyPr>
          <a:lstStyle/>
          <a:p>
            <a:pPr algn="r" defTabSz="763841" fontAlgn="base">
              <a:spcBef>
                <a:spcPct val="40000"/>
              </a:spcBef>
              <a:spcAft>
                <a:spcPct val="0"/>
              </a:spcAft>
            </a:pPr>
            <a:fld id="{358FC8E3-FE67-4452-9F4E-9A47A20D0542}" type="slidenum">
              <a:rPr lang="en-GB" sz="752">
                <a:solidFill>
                  <a:srgbClr val="00338D"/>
                </a:solidFill>
                <a:cs typeface="Arial" charset="0"/>
              </a:rPr>
              <a:pPr algn="r" defTabSz="763841" fontAlgn="base">
                <a:spcBef>
                  <a:spcPct val="40000"/>
                </a:spcBef>
                <a:spcAft>
                  <a:spcPct val="0"/>
                </a:spcAft>
              </a:pPr>
              <a:t>‹#›</a:t>
            </a:fld>
            <a:endParaRPr lang="en-GB" sz="752" dirty="0">
              <a:solidFill>
                <a:srgbClr val="00338D"/>
              </a:solidFill>
              <a:cs typeface="Arial" charset="0"/>
            </a:endParaRPr>
          </a:p>
        </p:txBody>
      </p:sp>
    </p:spTree>
    <p:extLst>
      <p:ext uri="{BB962C8B-B14F-4D97-AF65-F5344CB8AC3E}">
        <p14:creationId xmlns:p14="http://schemas.microsoft.com/office/powerpoint/2010/main" val="4128515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20_Blank">
    <p:spTree>
      <p:nvGrpSpPr>
        <p:cNvPr id="1" name=""/>
        <p:cNvGrpSpPr/>
        <p:nvPr/>
      </p:nvGrpSpPr>
      <p:grpSpPr>
        <a:xfrm>
          <a:off x="0" y="0"/>
          <a:ext cx="0" cy="0"/>
          <a:chOff x="0" y="0"/>
          <a:chExt cx="0" cy="0"/>
        </a:xfrm>
      </p:grpSpPr>
      <p:sp>
        <p:nvSpPr>
          <p:cNvPr id="7" name="Rectangle 6"/>
          <p:cNvSpPr/>
          <p:nvPr userDrawn="1"/>
        </p:nvSpPr>
        <p:spPr bwMode="gray">
          <a:xfrm>
            <a:off x="11395361" y="6529509"/>
            <a:ext cx="499065" cy="175941"/>
          </a:xfrm>
          <a:prstGeom prst="rect">
            <a:avLst/>
          </a:prstGeom>
          <a:ln>
            <a:miter lim="800000"/>
            <a:headEnd/>
            <a:tailEnd/>
          </a:ln>
        </p:spPr>
        <p:txBody>
          <a:bodyPr vert="horz" wrap="square" lIns="60147" tIns="60147" rIns="0" bIns="0" numCol="1" anchor="t" anchorCtr="0" compatLnSpc="1">
            <a:prstTxWarp prst="textNoShape">
              <a:avLst/>
            </a:prstTxWarp>
          </a:bodyPr>
          <a:lstStyle/>
          <a:p>
            <a:pPr algn="r" defTabSz="763841" fontAlgn="base">
              <a:spcBef>
                <a:spcPct val="40000"/>
              </a:spcBef>
              <a:spcAft>
                <a:spcPct val="0"/>
              </a:spcAft>
            </a:pPr>
            <a:fld id="{358FC8E3-FE67-4452-9F4E-9A47A20D0542}" type="slidenum">
              <a:rPr lang="en-GB" sz="752">
                <a:solidFill>
                  <a:srgbClr val="00338D"/>
                </a:solidFill>
                <a:cs typeface="Arial" charset="0"/>
              </a:rPr>
              <a:pPr algn="r" defTabSz="763841" fontAlgn="base">
                <a:spcBef>
                  <a:spcPct val="40000"/>
                </a:spcBef>
                <a:spcAft>
                  <a:spcPct val="0"/>
                </a:spcAft>
              </a:pPr>
              <a:t>‹#›</a:t>
            </a:fld>
            <a:endParaRPr lang="en-GB" sz="752" dirty="0">
              <a:solidFill>
                <a:srgbClr val="00338D"/>
              </a:solidFill>
              <a:cs typeface="Arial" charset="0"/>
            </a:endParaRPr>
          </a:p>
        </p:txBody>
      </p:sp>
    </p:spTree>
    <p:extLst>
      <p:ext uri="{BB962C8B-B14F-4D97-AF65-F5344CB8AC3E}">
        <p14:creationId xmlns:p14="http://schemas.microsoft.com/office/powerpoint/2010/main" val="20678627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21_Blank">
    <p:spTree>
      <p:nvGrpSpPr>
        <p:cNvPr id="1" name=""/>
        <p:cNvGrpSpPr/>
        <p:nvPr/>
      </p:nvGrpSpPr>
      <p:grpSpPr>
        <a:xfrm>
          <a:off x="0" y="0"/>
          <a:ext cx="0" cy="0"/>
          <a:chOff x="0" y="0"/>
          <a:chExt cx="0" cy="0"/>
        </a:xfrm>
      </p:grpSpPr>
      <p:sp>
        <p:nvSpPr>
          <p:cNvPr id="7" name="Rectangle 6"/>
          <p:cNvSpPr/>
          <p:nvPr userDrawn="1"/>
        </p:nvSpPr>
        <p:spPr bwMode="gray">
          <a:xfrm>
            <a:off x="11395361" y="6529509"/>
            <a:ext cx="499065" cy="175941"/>
          </a:xfrm>
          <a:prstGeom prst="rect">
            <a:avLst/>
          </a:prstGeom>
          <a:ln>
            <a:miter lim="800000"/>
            <a:headEnd/>
            <a:tailEnd/>
          </a:ln>
        </p:spPr>
        <p:txBody>
          <a:bodyPr vert="horz" wrap="square" lIns="60147" tIns="60147" rIns="0" bIns="0" numCol="1" anchor="t" anchorCtr="0" compatLnSpc="1">
            <a:prstTxWarp prst="textNoShape">
              <a:avLst/>
            </a:prstTxWarp>
          </a:bodyPr>
          <a:lstStyle/>
          <a:p>
            <a:pPr algn="r" defTabSz="763841" fontAlgn="base">
              <a:spcBef>
                <a:spcPct val="40000"/>
              </a:spcBef>
              <a:spcAft>
                <a:spcPct val="0"/>
              </a:spcAft>
            </a:pPr>
            <a:fld id="{358FC8E3-FE67-4452-9F4E-9A47A20D0542}" type="slidenum">
              <a:rPr lang="en-GB" sz="752">
                <a:solidFill>
                  <a:srgbClr val="00338D"/>
                </a:solidFill>
                <a:cs typeface="Arial" charset="0"/>
              </a:rPr>
              <a:pPr algn="r" defTabSz="763841" fontAlgn="base">
                <a:spcBef>
                  <a:spcPct val="40000"/>
                </a:spcBef>
                <a:spcAft>
                  <a:spcPct val="0"/>
                </a:spcAft>
              </a:pPr>
              <a:t>‹#›</a:t>
            </a:fld>
            <a:endParaRPr lang="en-GB" sz="752" dirty="0">
              <a:solidFill>
                <a:srgbClr val="00338D"/>
              </a:solidFill>
              <a:cs typeface="Arial" charset="0"/>
            </a:endParaRPr>
          </a:p>
        </p:txBody>
      </p:sp>
    </p:spTree>
    <p:extLst>
      <p:ext uri="{BB962C8B-B14F-4D97-AF65-F5344CB8AC3E}">
        <p14:creationId xmlns:p14="http://schemas.microsoft.com/office/powerpoint/2010/main" val="4616071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22_Blank">
    <p:spTree>
      <p:nvGrpSpPr>
        <p:cNvPr id="1" name=""/>
        <p:cNvGrpSpPr/>
        <p:nvPr/>
      </p:nvGrpSpPr>
      <p:grpSpPr>
        <a:xfrm>
          <a:off x="0" y="0"/>
          <a:ext cx="0" cy="0"/>
          <a:chOff x="0" y="0"/>
          <a:chExt cx="0" cy="0"/>
        </a:xfrm>
      </p:grpSpPr>
      <p:sp>
        <p:nvSpPr>
          <p:cNvPr id="7" name="Rectangle 6"/>
          <p:cNvSpPr/>
          <p:nvPr userDrawn="1"/>
        </p:nvSpPr>
        <p:spPr bwMode="gray">
          <a:xfrm>
            <a:off x="11395361" y="6529509"/>
            <a:ext cx="499065" cy="175941"/>
          </a:xfrm>
          <a:prstGeom prst="rect">
            <a:avLst/>
          </a:prstGeom>
          <a:ln>
            <a:miter lim="800000"/>
            <a:headEnd/>
            <a:tailEnd/>
          </a:ln>
        </p:spPr>
        <p:txBody>
          <a:bodyPr vert="horz" wrap="square" lIns="60147" tIns="60147" rIns="0" bIns="0" numCol="1" anchor="t" anchorCtr="0" compatLnSpc="1">
            <a:prstTxWarp prst="textNoShape">
              <a:avLst/>
            </a:prstTxWarp>
          </a:bodyPr>
          <a:lstStyle/>
          <a:p>
            <a:pPr algn="r" defTabSz="763841" fontAlgn="base">
              <a:spcBef>
                <a:spcPct val="40000"/>
              </a:spcBef>
              <a:spcAft>
                <a:spcPct val="0"/>
              </a:spcAft>
            </a:pPr>
            <a:fld id="{358FC8E3-FE67-4452-9F4E-9A47A20D0542}" type="slidenum">
              <a:rPr lang="en-GB" sz="752">
                <a:solidFill>
                  <a:srgbClr val="00338D"/>
                </a:solidFill>
                <a:cs typeface="Arial" charset="0"/>
              </a:rPr>
              <a:pPr algn="r" defTabSz="763841" fontAlgn="base">
                <a:spcBef>
                  <a:spcPct val="40000"/>
                </a:spcBef>
                <a:spcAft>
                  <a:spcPct val="0"/>
                </a:spcAft>
              </a:pPr>
              <a:t>‹#›</a:t>
            </a:fld>
            <a:endParaRPr lang="en-GB" sz="752" dirty="0">
              <a:solidFill>
                <a:srgbClr val="00338D"/>
              </a:solidFill>
              <a:cs typeface="Arial" charset="0"/>
            </a:endParaRPr>
          </a:p>
        </p:txBody>
      </p:sp>
    </p:spTree>
    <p:extLst>
      <p:ext uri="{BB962C8B-B14F-4D97-AF65-F5344CB8AC3E}">
        <p14:creationId xmlns:p14="http://schemas.microsoft.com/office/powerpoint/2010/main" val="9452311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23_Blank">
    <p:spTree>
      <p:nvGrpSpPr>
        <p:cNvPr id="1" name=""/>
        <p:cNvGrpSpPr/>
        <p:nvPr/>
      </p:nvGrpSpPr>
      <p:grpSpPr>
        <a:xfrm>
          <a:off x="0" y="0"/>
          <a:ext cx="0" cy="0"/>
          <a:chOff x="0" y="0"/>
          <a:chExt cx="0" cy="0"/>
        </a:xfrm>
      </p:grpSpPr>
      <p:sp>
        <p:nvSpPr>
          <p:cNvPr id="7" name="Rectangle 6"/>
          <p:cNvSpPr/>
          <p:nvPr userDrawn="1"/>
        </p:nvSpPr>
        <p:spPr bwMode="gray">
          <a:xfrm>
            <a:off x="11395361" y="6529509"/>
            <a:ext cx="499065" cy="175941"/>
          </a:xfrm>
          <a:prstGeom prst="rect">
            <a:avLst/>
          </a:prstGeom>
          <a:ln>
            <a:miter lim="800000"/>
            <a:headEnd/>
            <a:tailEnd/>
          </a:ln>
        </p:spPr>
        <p:txBody>
          <a:bodyPr vert="horz" wrap="square" lIns="60147" tIns="60147" rIns="0" bIns="0" numCol="1" anchor="t" anchorCtr="0" compatLnSpc="1">
            <a:prstTxWarp prst="textNoShape">
              <a:avLst/>
            </a:prstTxWarp>
          </a:bodyPr>
          <a:lstStyle/>
          <a:p>
            <a:pPr algn="r" defTabSz="763841" fontAlgn="base">
              <a:spcBef>
                <a:spcPct val="40000"/>
              </a:spcBef>
              <a:spcAft>
                <a:spcPct val="0"/>
              </a:spcAft>
            </a:pPr>
            <a:fld id="{358FC8E3-FE67-4452-9F4E-9A47A20D0542}" type="slidenum">
              <a:rPr lang="en-GB" sz="752">
                <a:solidFill>
                  <a:srgbClr val="00338D"/>
                </a:solidFill>
                <a:cs typeface="Arial" charset="0"/>
              </a:rPr>
              <a:pPr algn="r" defTabSz="763841" fontAlgn="base">
                <a:spcBef>
                  <a:spcPct val="40000"/>
                </a:spcBef>
                <a:spcAft>
                  <a:spcPct val="0"/>
                </a:spcAft>
              </a:pPr>
              <a:t>‹#›</a:t>
            </a:fld>
            <a:endParaRPr lang="en-GB" sz="752" dirty="0">
              <a:solidFill>
                <a:srgbClr val="00338D"/>
              </a:solidFill>
              <a:cs typeface="Arial" charset="0"/>
            </a:endParaRPr>
          </a:p>
        </p:txBody>
      </p:sp>
    </p:spTree>
    <p:extLst>
      <p:ext uri="{BB962C8B-B14F-4D97-AF65-F5344CB8AC3E}">
        <p14:creationId xmlns:p14="http://schemas.microsoft.com/office/powerpoint/2010/main" val="5306440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Cover">
    <p:spTree>
      <p:nvGrpSpPr>
        <p:cNvPr id="1" name=""/>
        <p:cNvGrpSpPr/>
        <p:nvPr/>
      </p:nvGrpSpPr>
      <p:grpSpPr>
        <a:xfrm>
          <a:off x="0" y="0"/>
          <a:ext cx="0" cy="0"/>
          <a:chOff x="0" y="0"/>
          <a:chExt cx="0" cy="0"/>
        </a:xfrm>
      </p:grpSpPr>
      <p:sp>
        <p:nvSpPr>
          <p:cNvPr id="7" name="Rectangle 6"/>
          <p:cNvSpPr/>
          <p:nvPr userDrawn="1"/>
        </p:nvSpPr>
        <p:spPr bwMode="gray">
          <a:xfrm>
            <a:off x="11395361" y="6529509"/>
            <a:ext cx="499065" cy="175941"/>
          </a:xfrm>
          <a:prstGeom prst="rect">
            <a:avLst/>
          </a:prstGeom>
          <a:ln>
            <a:miter lim="800000"/>
            <a:headEnd/>
            <a:tailEnd/>
          </a:ln>
        </p:spPr>
        <p:txBody>
          <a:bodyPr vert="horz" wrap="square" lIns="60147" tIns="60147" rIns="0" bIns="0" numCol="1" anchor="t" anchorCtr="0" compatLnSpc="1">
            <a:prstTxWarp prst="textNoShape">
              <a:avLst/>
            </a:prstTxWarp>
          </a:bodyPr>
          <a:lstStyle/>
          <a:p>
            <a:pPr algn="r" defTabSz="763841" fontAlgn="base">
              <a:spcBef>
                <a:spcPct val="40000"/>
              </a:spcBef>
              <a:spcAft>
                <a:spcPct val="0"/>
              </a:spcAft>
            </a:pPr>
            <a:fld id="{358FC8E3-FE67-4452-9F4E-9A47A20D0542}" type="slidenum">
              <a:rPr lang="en-GB" sz="752">
                <a:solidFill>
                  <a:srgbClr val="00338D"/>
                </a:solidFill>
                <a:cs typeface="Arial" charset="0"/>
              </a:rPr>
              <a:pPr algn="r" defTabSz="763841" fontAlgn="base">
                <a:spcBef>
                  <a:spcPct val="40000"/>
                </a:spcBef>
                <a:spcAft>
                  <a:spcPct val="0"/>
                </a:spcAft>
              </a:pPr>
              <a:t>‹#›</a:t>
            </a:fld>
            <a:endParaRPr lang="en-GB" sz="752" dirty="0">
              <a:solidFill>
                <a:srgbClr val="00338D"/>
              </a:solidFill>
              <a:cs typeface="Arial" charset="0"/>
            </a:endParaRPr>
          </a:p>
        </p:txBody>
      </p:sp>
      <p:pic>
        <p:nvPicPr>
          <p:cNvPr id="9" name="Picture 8"/>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2192000" cy="6912865"/>
          </a:xfrm>
          <a:prstGeom prst="rect">
            <a:avLst/>
          </a:prstGeom>
        </p:spPr>
      </p:pic>
      <p:pic>
        <p:nvPicPr>
          <p:cNvPr id="10" name="Picture 9" descr="KPMG_NoCP_white_US_283_6780.eps"/>
          <p:cNvPicPr>
            <a:picLocks noChangeAspect="1"/>
          </p:cNvPicPr>
          <p:nvPr userDrawn="1"/>
        </p:nvPicPr>
        <p:blipFill rotWithShape="1">
          <a:blip r:embed="rId3" cstate="email">
            <a:extLst>
              <a:ext uri="{28A0092B-C50C-407E-A947-70E740481C1C}">
                <a14:useLocalDpi xmlns:a14="http://schemas.microsoft.com/office/drawing/2010/main"/>
              </a:ext>
            </a:extLst>
          </a:blip>
          <a:stretch/>
        </p:blipFill>
        <p:spPr>
          <a:xfrm>
            <a:off x="525015" y="217784"/>
            <a:ext cx="1555578" cy="1148910"/>
          </a:xfrm>
          <a:prstGeom prst="rect">
            <a:avLst/>
          </a:prstGeom>
          <a:noFill/>
          <a:ln>
            <a:noFill/>
          </a:ln>
        </p:spPr>
      </p:pic>
      <p:sp>
        <p:nvSpPr>
          <p:cNvPr id="11" name="Title 10"/>
          <p:cNvSpPr>
            <a:spLocks noGrp="1"/>
          </p:cNvSpPr>
          <p:nvPr>
            <p:ph type="title"/>
          </p:nvPr>
        </p:nvSpPr>
        <p:spPr>
          <a:xfrm>
            <a:off x="1025527" y="1821393"/>
            <a:ext cx="7069586" cy="1557074"/>
          </a:xfrm>
          <a:prstGeom prst="rect">
            <a:avLst/>
          </a:prstGeom>
        </p:spPr>
        <p:txBody>
          <a:bodyPr/>
          <a:lstStyle>
            <a:lvl1pPr>
              <a:defRPr sz="7200">
                <a:solidFill>
                  <a:schemeClr val="bg1"/>
                </a:solidFill>
                <a:latin typeface="KPMG Extralight" panose="020B0303030202040204" pitchFamily="34" charset="0"/>
              </a:defRPr>
            </a:lvl1pPr>
          </a:lstStyle>
          <a:p>
            <a:r>
              <a:rPr lang="en-US" dirty="0" smtClean="0"/>
              <a:t>Click to edit Master title style</a:t>
            </a:r>
            <a:endParaRPr lang="en-US" dirty="0"/>
          </a:p>
        </p:txBody>
      </p:sp>
      <p:sp>
        <p:nvSpPr>
          <p:cNvPr id="13" name="Text Placeholder 12"/>
          <p:cNvSpPr>
            <a:spLocks noGrp="1"/>
          </p:cNvSpPr>
          <p:nvPr>
            <p:ph type="body" sz="quarter" idx="10"/>
          </p:nvPr>
        </p:nvSpPr>
        <p:spPr>
          <a:xfrm>
            <a:off x="1025526" y="3628190"/>
            <a:ext cx="4855509" cy="508000"/>
          </a:xfrm>
          <a:prstGeom prst="rect">
            <a:avLst/>
          </a:prstGeom>
        </p:spPr>
        <p:txBody>
          <a:bodyPr/>
          <a:lstStyle>
            <a:lvl1pPr>
              <a:defRPr sz="2400">
                <a:solidFill>
                  <a:schemeClr val="accent3">
                    <a:lumMod val="60000"/>
                    <a:lumOff val="40000"/>
                  </a:schemeClr>
                </a:solidFill>
                <a:latin typeface="Univers LT 45 Light"/>
              </a:defRPr>
            </a:lvl1pPr>
            <a:lvl2pPr>
              <a:defRPr sz="1600">
                <a:latin typeface="Univers LT 45 Light"/>
              </a:defRPr>
            </a:lvl2pPr>
            <a:lvl3pPr>
              <a:defRPr sz="1600">
                <a:latin typeface="Univers LT 45 Light"/>
              </a:defRPr>
            </a:lvl3pPr>
            <a:lvl4pPr>
              <a:defRPr sz="1600">
                <a:latin typeface="Univers LT 45 Light"/>
              </a:defRPr>
            </a:lvl4pPr>
            <a:lvl5pPr>
              <a:defRPr sz="1600">
                <a:latin typeface="Univers LT 45 Light"/>
              </a:defRPr>
            </a:lvl5pPr>
          </a:lstStyle>
          <a:p>
            <a:pPr lvl="0"/>
            <a:r>
              <a:rPr lang="en-US" dirty="0" smtClean="0"/>
              <a:t>Click to edit Master text styles</a:t>
            </a:r>
          </a:p>
        </p:txBody>
      </p:sp>
      <p:sp>
        <p:nvSpPr>
          <p:cNvPr id="17" name="Text Placeholder 16"/>
          <p:cNvSpPr>
            <a:spLocks noGrp="1"/>
          </p:cNvSpPr>
          <p:nvPr>
            <p:ph type="body" sz="quarter" idx="13"/>
          </p:nvPr>
        </p:nvSpPr>
        <p:spPr>
          <a:xfrm>
            <a:off x="1025526" y="4513263"/>
            <a:ext cx="3657600" cy="404812"/>
          </a:xfrm>
          <a:prstGeom prst="rect">
            <a:avLst/>
          </a:prstGeom>
        </p:spPr>
        <p:txBody>
          <a:bodyPr/>
          <a:lstStyle>
            <a:lvl1pPr>
              <a:defRPr sz="1600">
                <a:solidFill>
                  <a:schemeClr val="bg1"/>
                </a:solidFill>
              </a:defRPr>
            </a:lvl1pPr>
          </a:lstStyle>
          <a:p>
            <a:pPr lvl="0"/>
            <a:r>
              <a:rPr lang="en-US" dirty="0" smtClean="0"/>
              <a:t>Click to edit Master text styles</a:t>
            </a:r>
            <a:endParaRPr lang="en-US" dirty="0"/>
          </a:p>
        </p:txBody>
      </p:sp>
      <p:sp>
        <p:nvSpPr>
          <p:cNvPr id="19" name="Text Placeholder 18"/>
          <p:cNvSpPr>
            <a:spLocks noGrp="1"/>
          </p:cNvSpPr>
          <p:nvPr>
            <p:ph type="body" sz="quarter" idx="14"/>
          </p:nvPr>
        </p:nvSpPr>
        <p:spPr>
          <a:xfrm>
            <a:off x="1035051" y="5322888"/>
            <a:ext cx="2724150" cy="317500"/>
          </a:xfrm>
          <a:prstGeom prst="rect">
            <a:avLst/>
          </a:prstGeom>
        </p:spPr>
        <p:txBody>
          <a:bodyPr/>
          <a:lstStyle>
            <a:lvl1pPr>
              <a:defRPr sz="1050">
                <a:solidFill>
                  <a:schemeClr val="bg1"/>
                </a:solidFill>
              </a:defRPr>
            </a:lvl1pPr>
          </a:lstStyle>
          <a:p>
            <a:pPr lvl="0"/>
            <a:r>
              <a:rPr lang="en-US" dirty="0" smtClean="0"/>
              <a:t>Click to edit Master text styles</a:t>
            </a:r>
          </a:p>
        </p:txBody>
      </p:sp>
    </p:spTree>
    <p:extLst>
      <p:ext uri="{BB962C8B-B14F-4D97-AF65-F5344CB8AC3E}">
        <p14:creationId xmlns:p14="http://schemas.microsoft.com/office/powerpoint/2010/main" val="9650338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24_Blank">
    <p:spTree>
      <p:nvGrpSpPr>
        <p:cNvPr id="1" name=""/>
        <p:cNvGrpSpPr/>
        <p:nvPr/>
      </p:nvGrpSpPr>
      <p:grpSpPr>
        <a:xfrm>
          <a:off x="0" y="0"/>
          <a:ext cx="0" cy="0"/>
          <a:chOff x="0" y="0"/>
          <a:chExt cx="0" cy="0"/>
        </a:xfrm>
      </p:grpSpPr>
      <p:sp>
        <p:nvSpPr>
          <p:cNvPr id="7" name="Rectangle 6"/>
          <p:cNvSpPr/>
          <p:nvPr userDrawn="1"/>
        </p:nvSpPr>
        <p:spPr bwMode="gray">
          <a:xfrm>
            <a:off x="11395361" y="6529509"/>
            <a:ext cx="499065" cy="175941"/>
          </a:xfrm>
          <a:prstGeom prst="rect">
            <a:avLst/>
          </a:prstGeom>
          <a:ln>
            <a:miter lim="800000"/>
            <a:headEnd/>
            <a:tailEnd/>
          </a:ln>
        </p:spPr>
        <p:txBody>
          <a:bodyPr vert="horz" wrap="square" lIns="60147" tIns="60147" rIns="0" bIns="0" numCol="1" anchor="t" anchorCtr="0" compatLnSpc="1">
            <a:prstTxWarp prst="textNoShape">
              <a:avLst/>
            </a:prstTxWarp>
          </a:bodyPr>
          <a:lstStyle/>
          <a:p>
            <a:pPr algn="r" defTabSz="763841" fontAlgn="base">
              <a:spcBef>
                <a:spcPct val="40000"/>
              </a:spcBef>
              <a:spcAft>
                <a:spcPct val="0"/>
              </a:spcAft>
            </a:pPr>
            <a:fld id="{358FC8E3-FE67-4452-9F4E-9A47A20D0542}" type="slidenum">
              <a:rPr lang="en-GB" sz="752">
                <a:solidFill>
                  <a:srgbClr val="00338D"/>
                </a:solidFill>
                <a:cs typeface="Arial" charset="0"/>
              </a:rPr>
              <a:pPr algn="r" defTabSz="763841" fontAlgn="base">
                <a:spcBef>
                  <a:spcPct val="40000"/>
                </a:spcBef>
                <a:spcAft>
                  <a:spcPct val="0"/>
                </a:spcAft>
              </a:pPr>
              <a:t>‹#›</a:t>
            </a:fld>
            <a:endParaRPr lang="en-GB" sz="752" dirty="0">
              <a:solidFill>
                <a:srgbClr val="00338D"/>
              </a:solidFill>
              <a:cs typeface="Arial" charset="0"/>
            </a:endParaRPr>
          </a:p>
        </p:txBody>
      </p:sp>
    </p:spTree>
    <p:extLst>
      <p:ext uri="{BB962C8B-B14F-4D97-AF65-F5344CB8AC3E}">
        <p14:creationId xmlns:p14="http://schemas.microsoft.com/office/powerpoint/2010/main" val="36839826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25_Blank">
    <p:spTree>
      <p:nvGrpSpPr>
        <p:cNvPr id="1" name=""/>
        <p:cNvGrpSpPr/>
        <p:nvPr/>
      </p:nvGrpSpPr>
      <p:grpSpPr>
        <a:xfrm>
          <a:off x="0" y="0"/>
          <a:ext cx="0" cy="0"/>
          <a:chOff x="0" y="0"/>
          <a:chExt cx="0" cy="0"/>
        </a:xfrm>
      </p:grpSpPr>
      <p:sp>
        <p:nvSpPr>
          <p:cNvPr id="7" name="Rectangle 6"/>
          <p:cNvSpPr/>
          <p:nvPr userDrawn="1"/>
        </p:nvSpPr>
        <p:spPr bwMode="gray">
          <a:xfrm>
            <a:off x="11395361" y="6529509"/>
            <a:ext cx="499065" cy="175941"/>
          </a:xfrm>
          <a:prstGeom prst="rect">
            <a:avLst/>
          </a:prstGeom>
          <a:ln>
            <a:miter lim="800000"/>
            <a:headEnd/>
            <a:tailEnd/>
          </a:ln>
        </p:spPr>
        <p:txBody>
          <a:bodyPr vert="horz" wrap="square" lIns="60147" tIns="60147" rIns="0" bIns="0" numCol="1" anchor="t" anchorCtr="0" compatLnSpc="1">
            <a:prstTxWarp prst="textNoShape">
              <a:avLst/>
            </a:prstTxWarp>
          </a:bodyPr>
          <a:lstStyle/>
          <a:p>
            <a:pPr algn="r" defTabSz="763841" fontAlgn="base">
              <a:spcBef>
                <a:spcPct val="40000"/>
              </a:spcBef>
              <a:spcAft>
                <a:spcPct val="0"/>
              </a:spcAft>
            </a:pPr>
            <a:fld id="{358FC8E3-FE67-4452-9F4E-9A47A20D0542}" type="slidenum">
              <a:rPr lang="en-GB" sz="752">
                <a:solidFill>
                  <a:srgbClr val="00338D"/>
                </a:solidFill>
                <a:cs typeface="Arial" charset="0"/>
              </a:rPr>
              <a:pPr algn="r" defTabSz="763841" fontAlgn="base">
                <a:spcBef>
                  <a:spcPct val="40000"/>
                </a:spcBef>
                <a:spcAft>
                  <a:spcPct val="0"/>
                </a:spcAft>
              </a:pPr>
              <a:t>‹#›</a:t>
            </a:fld>
            <a:endParaRPr lang="en-GB" sz="752" dirty="0">
              <a:solidFill>
                <a:srgbClr val="00338D"/>
              </a:solidFill>
              <a:cs typeface="Arial" charset="0"/>
            </a:endParaRPr>
          </a:p>
        </p:txBody>
      </p:sp>
    </p:spTree>
    <p:extLst>
      <p:ext uri="{BB962C8B-B14F-4D97-AF65-F5344CB8AC3E}">
        <p14:creationId xmlns:p14="http://schemas.microsoft.com/office/powerpoint/2010/main" val="29642961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26_Blank">
    <p:spTree>
      <p:nvGrpSpPr>
        <p:cNvPr id="1" name=""/>
        <p:cNvGrpSpPr/>
        <p:nvPr/>
      </p:nvGrpSpPr>
      <p:grpSpPr>
        <a:xfrm>
          <a:off x="0" y="0"/>
          <a:ext cx="0" cy="0"/>
          <a:chOff x="0" y="0"/>
          <a:chExt cx="0" cy="0"/>
        </a:xfrm>
      </p:grpSpPr>
      <p:sp>
        <p:nvSpPr>
          <p:cNvPr id="7" name="Rectangle 6"/>
          <p:cNvSpPr/>
          <p:nvPr userDrawn="1"/>
        </p:nvSpPr>
        <p:spPr bwMode="gray">
          <a:xfrm>
            <a:off x="11395361" y="6529509"/>
            <a:ext cx="499065" cy="175941"/>
          </a:xfrm>
          <a:prstGeom prst="rect">
            <a:avLst/>
          </a:prstGeom>
          <a:ln>
            <a:miter lim="800000"/>
            <a:headEnd/>
            <a:tailEnd/>
          </a:ln>
        </p:spPr>
        <p:txBody>
          <a:bodyPr vert="horz" wrap="square" lIns="60147" tIns="60147" rIns="0" bIns="0" numCol="1" anchor="t" anchorCtr="0" compatLnSpc="1">
            <a:prstTxWarp prst="textNoShape">
              <a:avLst/>
            </a:prstTxWarp>
          </a:bodyPr>
          <a:lstStyle/>
          <a:p>
            <a:pPr algn="r" defTabSz="763841" fontAlgn="base">
              <a:spcBef>
                <a:spcPct val="40000"/>
              </a:spcBef>
              <a:spcAft>
                <a:spcPct val="0"/>
              </a:spcAft>
            </a:pPr>
            <a:fld id="{358FC8E3-FE67-4452-9F4E-9A47A20D0542}" type="slidenum">
              <a:rPr lang="en-GB" sz="752">
                <a:solidFill>
                  <a:srgbClr val="00338D"/>
                </a:solidFill>
                <a:cs typeface="Arial" charset="0"/>
              </a:rPr>
              <a:pPr algn="r" defTabSz="763841" fontAlgn="base">
                <a:spcBef>
                  <a:spcPct val="40000"/>
                </a:spcBef>
                <a:spcAft>
                  <a:spcPct val="0"/>
                </a:spcAft>
              </a:pPr>
              <a:t>‹#›</a:t>
            </a:fld>
            <a:endParaRPr lang="en-GB" sz="752" dirty="0">
              <a:solidFill>
                <a:srgbClr val="00338D"/>
              </a:solidFill>
              <a:cs typeface="Arial" charset="0"/>
            </a:endParaRPr>
          </a:p>
        </p:txBody>
      </p:sp>
    </p:spTree>
    <p:extLst>
      <p:ext uri="{BB962C8B-B14F-4D97-AF65-F5344CB8AC3E}">
        <p14:creationId xmlns:p14="http://schemas.microsoft.com/office/powerpoint/2010/main" val="6260096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27_Blank">
    <p:spTree>
      <p:nvGrpSpPr>
        <p:cNvPr id="1" name=""/>
        <p:cNvGrpSpPr/>
        <p:nvPr/>
      </p:nvGrpSpPr>
      <p:grpSpPr>
        <a:xfrm>
          <a:off x="0" y="0"/>
          <a:ext cx="0" cy="0"/>
          <a:chOff x="0" y="0"/>
          <a:chExt cx="0" cy="0"/>
        </a:xfrm>
      </p:grpSpPr>
      <p:sp>
        <p:nvSpPr>
          <p:cNvPr id="7" name="Rectangle 6"/>
          <p:cNvSpPr/>
          <p:nvPr userDrawn="1"/>
        </p:nvSpPr>
        <p:spPr bwMode="gray">
          <a:xfrm>
            <a:off x="11395361" y="6529509"/>
            <a:ext cx="499065" cy="175941"/>
          </a:xfrm>
          <a:prstGeom prst="rect">
            <a:avLst/>
          </a:prstGeom>
          <a:ln>
            <a:miter lim="800000"/>
            <a:headEnd/>
            <a:tailEnd/>
          </a:ln>
        </p:spPr>
        <p:txBody>
          <a:bodyPr vert="horz" wrap="square" lIns="60147" tIns="60147" rIns="0" bIns="0" numCol="1" anchor="t" anchorCtr="0" compatLnSpc="1">
            <a:prstTxWarp prst="textNoShape">
              <a:avLst/>
            </a:prstTxWarp>
          </a:bodyPr>
          <a:lstStyle/>
          <a:p>
            <a:pPr algn="r" defTabSz="763841" fontAlgn="base">
              <a:spcBef>
                <a:spcPct val="40000"/>
              </a:spcBef>
              <a:spcAft>
                <a:spcPct val="0"/>
              </a:spcAft>
            </a:pPr>
            <a:fld id="{358FC8E3-FE67-4452-9F4E-9A47A20D0542}" type="slidenum">
              <a:rPr lang="en-GB" sz="752">
                <a:solidFill>
                  <a:srgbClr val="00338D"/>
                </a:solidFill>
                <a:cs typeface="Arial" charset="0"/>
              </a:rPr>
              <a:pPr algn="r" defTabSz="763841" fontAlgn="base">
                <a:spcBef>
                  <a:spcPct val="40000"/>
                </a:spcBef>
                <a:spcAft>
                  <a:spcPct val="0"/>
                </a:spcAft>
              </a:pPr>
              <a:t>‹#›</a:t>
            </a:fld>
            <a:endParaRPr lang="en-GB" sz="752" dirty="0">
              <a:solidFill>
                <a:srgbClr val="00338D"/>
              </a:solidFill>
              <a:cs typeface="Arial" charset="0"/>
            </a:endParaRPr>
          </a:p>
        </p:txBody>
      </p:sp>
    </p:spTree>
    <p:extLst>
      <p:ext uri="{BB962C8B-B14F-4D97-AF65-F5344CB8AC3E}">
        <p14:creationId xmlns:p14="http://schemas.microsoft.com/office/powerpoint/2010/main" val="19336182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28_Blank">
    <p:spTree>
      <p:nvGrpSpPr>
        <p:cNvPr id="1" name=""/>
        <p:cNvGrpSpPr/>
        <p:nvPr/>
      </p:nvGrpSpPr>
      <p:grpSpPr>
        <a:xfrm>
          <a:off x="0" y="0"/>
          <a:ext cx="0" cy="0"/>
          <a:chOff x="0" y="0"/>
          <a:chExt cx="0" cy="0"/>
        </a:xfrm>
      </p:grpSpPr>
      <p:sp>
        <p:nvSpPr>
          <p:cNvPr id="7" name="Rectangle 6"/>
          <p:cNvSpPr/>
          <p:nvPr userDrawn="1"/>
        </p:nvSpPr>
        <p:spPr bwMode="gray">
          <a:xfrm>
            <a:off x="11395361" y="6529509"/>
            <a:ext cx="499065" cy="175941"/>
          </a:xfrm>
          <a:prstGeom prst="rect">
            <a:avLst/>
          </a:prstGeom>
          <a:ln>
            <a:miter lim="800000"/>
            <a:headEnd/>
            <a:tailEnd/>
          </a:ln>
        </p:spPr>
        <p:txBody>
          <a:bodyPr vert="horz" wrap="square" lIns="60147" tIns="60147" rIns="0" bIns="0" numCol="1" anchor="t" anchorCtr="0" compatLnSpc="1">
            <a:prstTxWarp prst="textNoShape">
              <a:avLst/>
            </a:prstTxWarp>
          </a:bodyPr>
          <a:lstStyle/>
          <a:p>
            <a:pPr algn="r" defTabSz="763841" fontAlgn="base">
              <a:spcBef>
                <a:spcPct val="40000"/>
              </a:spcBef>
              <a:spcAft>
                <a:spcPct val="0"/>
              </a:spcAft>
            </a:pPr>
            <a:fld id="{358FC8E3-FE67-4452-9F4E-9A47A20D0542}" type="slidenum">
              <a:rPr lang="en-GB" sz="752">
                <a:solidFill>
                  <a:srgbClr val="00338D"/>
                </a:solidFill>
                <a:cs typeface="Arial" charset="0"/>
              </a:rPr>
              <a:pPr algn="r" defTabSz="763841" fontAlgn="base">
                <a:spcBef>
                  <a:spcPct val="40000"/>
                </a:spcBef>
                <a:spcAft>
                  <a:spcPct val="0"/>
                </a:spcAft>
              </a:pPr>
              <a:t>‹#›</a:t>
            </a:fld>
            <a:endParaRPr lang="en-GB" sz="752" dirty="0">
              <a:solidFill>
                <a:srgbClr val="00338D"/>
              </a:solidFill>
              <a:cs typeface="Arial" charset="0"/>
            </a:endParaRPr>
          </a:p>
        </p:txBody>
      </p:sp>
    </p:spTree>
    <p:extLst>
      <p:ext uri="{BB962C8B-B14F-4D97-AF65-F5344CB8AC3E}">
        <p14:creationId xmlns:p14="http://schemas.microsoft.com/office/powerpoint/2010/main" val="32241281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29_Blank">
    <p:spTree>
      <p:nvGrpSpPr>
        <p:cNvPr id="1" name=""/>
        <p:cNvGrpSpPr/>
        <p:nvPr/>
      </p:nvGrpSpPr>
      <p:grpSpPr>
        <a:xfrm>
          <a:off x="0" y="0"/>
          <a:ext cx="0" cy="0"/>
          <a:chOff x="0" y="0"/>
          <a:chExt cx="0" cy="0"/>
        </a:xfrm>
      </p:grpSpPr>
      <p:sp>
        <p:nvSpPr>
          <p:cNvPr id="7" name="Rectangle 6"/>
          <p:cNvSpPr/>
          <p:nvPr userDrawn="1"/>
        </p:nvSpPr>
        <p:spPr bwMode="gray">
          <a:xfrm>
            <a:off x="11395361" y="6529509"/>
            <a:ext cx="499065" cy="175941"/>
          </a:xfrm>
          <a:prstGeom prst="rect">
            <a:avLst/>
          </a:prstGeom>
          <a:ln>
            <a:miter lim="800000"/>
            <a:headEnd/>
            <a:tailEnd/>
          </a:ln>
        </p:spPr>
        <p:txBody>
          <a:bodyPr vert="horz" wrap="square" lIns="60147" tIns="60147" rIns="0" bIns="0" numCol="1" anchor="t" anchorCtr="0" compatLnSpc="1">
            <a:prstTxWarp prst="textNoShape">
              <a:avLst/>
            </a:prstTxWarp>
          </a:bodyPr>
          <a:lstStyle/>
          <a:p>
            <a:pPr algn="r" defTabSz="763841" fontAlgn="base">
              <a:spcBef>
                <a:spcPct val="40000"/>
              </a:spcBef>
              <a:spcAft>
                <a:spcPct val="0"/>
              </a:spcAft>
            </a:pPr>
            <a:fld id="{358FC8E3-FE67-4452-9F4E-9A47A20D0542}" type="slidenum">
              <a:rPr lang="en-GB" sz="752">
                <a:solidFill>
                  <a:srgbClr val="00338D"/>
                </a:solidFill>
                <a:cs typeface="Arial" charset="0"/>
              </a:rPr>
              <a:pPr algn="r" defTabSz="763841" fontAlgn="base">
                <a:spcBef>
                  <a:spcPct val="40000"/>
                </a:spcBef>
                <a:spcAft>
                  <a:spcPct val="0"/>
                </a:spcAft>
              </a:pPr>
              <a:t>‹#›</a:t>
            </a:fld>
            <a:endParaRPr lang="en-GB" sz="752" dirty="0">
              <a:solidFill>
                <a:srgbClr val="00338D"/>
              </a:solidFill>
              <a:cs typeface="Arial" charset="0"/>
            </a:endParaRPr>
          </a:p>
        </p:txBody>
      </p:sp>
    </p:spTree>
    <p:extLst>
      <p:ext uri="{BB962C8B-B14F-4D97-AF65-F5344CB8AC3E}">
        <p14:creationId xmlns:p14="http://schemas.microsoft.com/office/powerpoint/2010/main" val="27405660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30_Blank">
    <p:spTree>
      <p:nvGrpSpPr>
        <p:cNvPr id="1" name=""/>
        <p:cNvGrpSpPr/>
        <p:nvPr/>
      </p:nvGrpSpPr>
      <p:grpSpPr>
        <a:xfrm>
          <a:off x="0" y="0"/>
          <a:ext cx="0" cy="0"/>
          <a:chOff x="0" y="0"/>
          <a:chExt cx="0" cy="0"/>
        </a:xfrm>
      </p:grpSpPr>
      <p:sp>
        <p:nvSpPr>
          <p:cNvPr id="7" name="Rectangle 6"/>
          <p:cNvSpPr/>
          <p:nvPr userDrawn="1"/>
        </p:nvSpPr>
        <p:spPr bwMode="gray">
          <a:xfrm>
            <a:off x="11395361" y="6529509"/>
            <a:ext cx="499065" cy="175941"/>
          </a:xfrm>
          <a:prstGeom prst="rect">
            <a:avLst/>
          </a:prstGeom>
          <a:ln>
            <a:miter lim="800000"/>
            <a:headEnd/>
            <a:tailEnd/>
          </a:ln>
        </p:spPr>
        <p:txBody>
          <a:bodyPr vert="horz" wrap="square" lIns="60147" tIns="60147" rIns="0" bIns="0" numCol="1" anchor="t" anchorCtr="0" compatLnSpc="1">
            <a:prstTxWarp prst="textNoShape">
              <a:avLst/>
            </a:prstTxWarp>
          </a:bodyPr>
          <a:lstStyle/>
          <a:p>
            <a:pPr algn="r" defTabSz="763841" fontAlgn="base">
              <a:spcBef>
                <a:spcPct val="40000"/>
              </a:spcBef>
              <a:spcAft>
                <a:spcPct val="0"/>
              </a:spcAft>
            </a:pPr>
            <a:fld id="{358FC8E3-FE67-4452-9F4E-9A47A20D0542}" type="slidenum">
              <a:rPr lang="en-GB" sz="752">
                <a:solidFill>
                  <a:srgbClr val="00338D"/>
                </a:solidFill>
                <a:cs typeface="Arial" charset="0"/>
              </a:rPr>
              <a:pPr algn="r" defTabSz="763841" fontAlgn="base">
                <a:spcBef>
                  <a:spcPct val="40000"/>
                </a:spcBef>
                <a:spcAft>
                  <a:spcPct val="0"/>
                </a:spcAft>
              </a:pPr>
              <a:t>‹#›</a:t>
            </a:fld>
            <a:endParaRPr lang="en-GB" sz="752" dirty="0">
              <a:solidFill>
                <a:srgbClr val="00338D"/>
              </a:solidFill>
              <a:cs typeface="Arial" charset="0"/>
            </a:endParaRPr>
          </a:p>
        </p:txBody>
      </p:sp>
    </p:spTree>
    <p:extLst>
      <p:ext uri="{BB962C8B-B14F-4D97-AF65-F5344CB8AC3E}">
        <p14:creationId xmlns:p14="http://schemas.microsoft.com/office/powerpoint/2010/main" val="28172725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8_Blank">
    <p:spTree>
      <p:nvGrpSpPr>
        <p:cNvPr id="1" name=""/>
        <p:cNvGrpSpPr/>
        <p:nvPr/>
      </p:nvGrpSpPr>
      <p:grpSpPr>
        <a:xfrm>
          <a:off x="0" y="0"/>
          <a:ext cx="0" cy="0"/>
          <a:chOff x="0" y="0"/>
          <a:chExt cx="0" cy="0"/>
        </a:xfrm>
      </p:grpSpPr>
      <p:sp>
        <p:nvSpPr>
          <p:cNvPr id="7" name="Rectangle 6"/>
          <p:cNvSpPr/>
          <p:nvPr userDrawn="1"/>
        </p:nvSpPr>
        <p:spPr bwMode="gray">
          <a:xfrm>
            <a:off x="11395361" y="6529509"/>
            <a:ext cx="499065" cy="175941"/>
          </a:xfrm>
          <a:prstGeom prst="rect">
            <a:avLst/>
          </a:prstGeom>
          <a:ln>
            <a:miter lim="800000"/>
            <a:headEnd/>
            <a:tailEnd/>
          </a:ln>
        </p:spPr>
        <p:txBody>
          <a:bodyPr vert="horz" wrap="square" lIns="60147" tIns="60147" rIns="0" bIns="0" numCol="1" anchor="t" anchorCtr="0" compatLnSpc="1">
            <a:prstTxWarp prst="textNoShape">
              <a:avLst/>
            </a:prstTxWarp>
          </a:bodyPr>
          <a:lstStyle/>
          <a:p>
            <a:pPr algn="r" defTabSz="763841" fontAlgn="base">
              <a:spcBef>
                <a:spcPct val="40000"/>
              </a:spcBef>
              <a:spcAft>
                <a:spcPct val="0"/>
              </a:spcAft>
            </a:pPr>
            <a:fld id="{358FC8E3-FE67-4452-9F4E-9A47A20D0542}" type="slidenum">
              <a:rPr lang="en-GB" sz="752">
                <a:solidFill>
                  <a:srgbClr val="00338D"/>
                </a:solidFill>
                <a:cs typeface="Arial" charset="0"/>
              </a:rPr>
              <a:pPr algn="r" defTabSz="763841" fontAlgn="base">
                <a:spcBef>
                  <a:spcPct val="40000"/>
                </a:spcBef>
                <a:spcAft>
                  <a:spcPct val="0"/>
                </a:spcAft>
              </a:pPr>
              <a:t>‹#›</a:t>
            </a:fld>
            <a:endParaRPr lang="en-GB" sz="752" dirty="0">
              <a:solidFill>
                <a:srgbClr val="00338D"/>
              </a:solidFill>
              <a:cs typeface="Arial" charset="0"/>
            </a:endParaRPr>
          </a:p>
        </p:txBody>
      </p:sp>
    </p:spTree>
    <p:extLst>
      <p:ext uri="{BB962C8B-B14F-4D97-AF65-F5344CB8AC3E}">
        <p14:creationId xmlns:p14="http://schemas.microsoft.com/office/powerpoint/2010/main" val="14177799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7_Blank">
    <p:spTree>
      <p:nvGrpSpPr>
        <p:cNvPr id="1" name=""/>
        <p:cNvGrpSpPr/>
        <p:nvPr/>
      </p:nvGrpSpPr>
      <p:grpSpPr>
        <a:xfrm>
          <a:off x="0" y="0"/>
          <a:ext cx="0" cy="0"/>
          <a:chOff x="0" y="0"/>
          <a:chExt cx="0" cy="0"/>
        </a:xfrm>
      </p:grpSpPr>
      <p:sp>
        <p:nvSpPr>
          <p:cNvPr id="7" name="Rectangle 6"/>
          <p:cNvSpPr/>
          <p:nvPr userDrawn="1"/>
        </p:nvSpPr>
        <p:spPr bwMode="gray">
          <a:xfrm>
            <a:off x="11395361" y="6529509"/>
            <a:ext cx="499065" cy="175941"/>
          </a:xfrm>
          <a:prstGeom prst="rect">
            <a:avLst/>
          </a:prstGeom>
          <a:ln>
            <a:miter lim="800000"/>
            <a:headEnd/>
            <a:tailEnd/>
          </a:ln>
        </p:spPr>
        <p:txBody>
          <a:bodyPr vert="horz" wrap="square" lIns="60147" tIns="60147" rIns="0" bIns="0" numCol="1" anchor="t" anchorCtr="0" compatLnSpc="1">
            <a:prstTxWarp prst="textNoShape">
              <a:avLst/>
            </a:prstTxWarp>
          </a:bodyPr>
          <a:lstStyle/>
          <a:p>
            <a:pPr algn="r" defTabSz="763841" fontAlgn="base">
              <a:spcBef>
                <a:spcPct val="40000"/>
              </a:spcBef>
              <a:spcAft>
                <a:spcPct val="0"/>
              </a:spcAft>
            </a:pPr>
            <a:fld id="{358FC8E3-FE67-4452-9F4E-9A47A20D0542}" type="slidenum">
              <a:rPr lang="en-GB" sz="752">
                <a:solidFill>
                  <a:srgbClr val="00338D"/>
                </a:solidFill>
                <a:cs typeface="Arial" charset="0"/>
              </a:rPr>
              <a:pPr algn="r" defTabSz="763841" fontAlgn="base">
                <a:spcBef>
                  <a:spcPct val="40000"/>
                </a:spcBef>
                <a:spcAft>
                  <a:spcPct val="0"/>
                </a:spcAft>
              </a:pPr>
              <a:t>‹#›</a:t>
            </a:fld>
            <a:endParaRPr lang="en-GB" sz="752" dirty="0">
              <a:solidFill>
                <a:srgbClr val="00338D"/>
              </a:solidFill>
              <a:cs typeface="Arial" charset="0"/>
            </a:endParaRPr>
          </a:p>
        </p:txBody>
      </p:sp>
    </p:spTree>
    <p:extLst>
      <p:ext uri="{BB962C8B-B14F-4D97-AF65-F5344CB8AC3E}">
        <p14:creationId xmlns:p14="http://schemas.microsoft.com/office/powerpoint/2010/main" val="7812116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7" name="Rectangle 6"/>
          <p:cNvSpPr/>
          <p:nvPr userDrawn="1"/>
        </p:nvSpPr>
        <p:spPr bwMode="gray">
          <a:xfrm>
            <a:off x="11395361" y="6463947"/>
            <a:ext cx="499065" cy="175941"/>
          </a:xfrm>
          <a:prstGeom prst="rect">
            <a:avLst/>
          </a:prstGeom>
          <a:ln>
            <a:miter lim="800000"/>
            <a:headEnd/>
            <a:tailEnd/>
          </a:ln>
        </p:spPr>
        <p:txBody>
          <a:bodyPr vert="horz" wrap="square" lIns="60147" tIns="60147" rIns="0" bIns="0" numCol="1" anchor="t" anchorCtr="0" compatLnSpc="1">
            <a:prstTxWarp prst="textNoShape">
              <a:avLst/>
            </a:prstTxWarp>
          </a:bodyPr>
          <a:lstStyle/>
          <a:p>
            <a:pPr algn="r" defTabSz="763841" fontAlgn="base">
              <a:spcBef>
                <a:spcPct val="40000"/>
              </a:spcBef>
              <a:spcAft>
                <a:spcPct val="0"/>
              </a:spcAft>
            </a:pPr>
            <a:fld id="{358FC8E3-FE67-4452-9F4E-9A47A20D0542}" type="slidenum">
              <a:rPr lang="en-GB" sz="752">
                <a:solidFill>
                  <a:srgbClr val="00338D"/>
                </a:solidFill>
                <a:cs typeface="Arial" charset="0"/>
              </a:rPr>
              <a:pPr algn="r" defTabSz="763841" fontAlgn="base">
                <a:spcBef>
                  <a:spcPct val="40000"/>
                </a:spcBef>
                <a:spcAft>
                  <a:spcPct val="0"/>
                </a:spcAft>
              </a:pPr>
              <a:t>‹#›</a:t>
            </a:fld>
            <a:endParaRPr lang="en-GB" sz="752" dirty="0">
              <a:solidFill>
                <a:srgbClr val="00338D"/>
              </a:solidFill>
              <a:cs typeface="Arial" charset="0"/>
            </a:endParaRPr>
          </a:p>
        </p:txBody>
      </p:sp>
      <p:sp>
        <p:nvSpPr>
          <p:cNvPr id="2" name="Title 1"/>
          <p:cNvSpPr>
            <a:spLocks noGrp="1"/>
          </p:cNvSpPr>
          <p:nvPr>
            <p:ph type="title"/>
          </p:nvPr>
        </p:nvSpPr>
        <p:spPr>
          <a:xfrm>
            <a:off x="313872" y="166343"/>
            <a:ext cx="10515600" cy="880579"/>
          </a:xfrm>
          <a:prstGeom prst="rect">
            <a:avLst/>
          </a:prstGeom>
        </p:spPr>
        <p:txBody>
          <a:bodyPr lIns="0"/>
          <a:lstStyle>
            <a:lvl1pPr>
              <a:lnSpc>
                <a:spcPct val="70000"/>
              </a:lnSpc>
              <a:defRPr sz="4400" b="0">
                <a:latin typeface="KPMG Extralight" panose="020B0303030202040204" pitchFamily="34" charset="0"/>
              </a:defRPr>
            </a:lvl1pPr>
          </a:lstStyle>
          <a:p>
            <a:r>
              <a:rPr lang="en-US" dirty="0" smtClean="0"/>
              <a:t>Click to edit Master title style</a:t>
            </a:r>
            <a:endParaRPr lang="en-GB" dirty="0"/>
          </a:p>
        </p:txBody>
      </p:sp>
    </p:spTree>
    <p:extLst>
      <p:ext uri="{BB962C8B-B14F-4D97-AF65-F5344CB8AC3E}">
        <p14:creationId xmlns:p14="http://schemas.microsoft.com/office/powerpoint/2010/main" val="3151569122"/>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_FINAL SLIDE">
    <p:spTree>
      <p:nvGrpSpPr>
        <p:cNvPr id="1" name=""/>
        <p:cNvGrpSpPr/>
        <p:nvPr/>
      </p:nvGrpSpPr>
      <p:grpSpPr>
        <a:xfrm>
          <a:off x="0" y="0"/>
          <a:ext cx="0" cy="0"/>
          <a:chOff x="0" y="0"/>
          <a:chExt cx="0" cy="0"/>
        </a:xfrm>
      </p:grpSpPr>
      <p:sp>
        <p:nvSpPr>
          <p:cNvPr id="13" name="object 3"/>
          <p:cNvSpPr/>
          <p:nvPr userDrawn="1"/>
        </p:nvSpPr>
        <p:spPr>
          <a:xfrm>
            <a:off x="0" y="1"/>
            <a:ext cx="12192000" cy="6858000"/>
          </a:xfrm>
          <a:custGeom>
            <a:avLst/>
            <a:gdLst/>
            <a:ahLst/>
            <a:cxnLst/>
            <a:rect l="l" t="t" r="r" b="b"/>
            <a:pathLst>
              <a:path w="14630400" h="8229600">
                <a:moveTo>
                  <a:pt x="0" y="8229598"/>
                </a:moveTo>
                <a:lnTo>
                  <a:pt x="14630400" y="8229598"/>
                </a:lnTo>
                <a:lnTo>
                  <a:pt x="14630400" y="0"/>
                </a:lnTo>
                <a:lnTo>
                  <a:pt x="0" y="0"/>
                </a:lnTo>
                <a:lnTo>
                  <a:pt x="0" y="8229598"/>
                </a:lnTo>
                <a:close/>
              </a:path>
            </a:pathLst>
          </a:custGeom>
          <a:solidFill>
            <a:srgbClr val="00338D"/>
          </a:solidFill>
        </p:spPr>
        <p:txBody>
          <a:bodyPr wrap="square" lIns="0" tIns="0" rIns="0" bIns="0" rtlCol="0"/>
          <a:lstStyle/>
          <a:p>
            <a:endParaRPr sz="1500" dirty="0">
              <a:solidFill>
                <a:srgbClr val="000000"/>
              </a:solidFill>
            </a:endParaRPr>
          </a:p>
        </p:txBody>
      </p:sp>
      <p:sp>
        <p:nvSpPr>
          <p:cNvPr id="5" name="bk object 16"/>
          <p:cNvSpPr/>
          <p:nvPr userDrawn="1"/>
        </p:nvSpPr>
        <p:spPr>
          <a:xfrm>
            <a:off x="563217" y="6496879"/>
            <a:ext cx="752475" cy="301625"/>
          </a:xfrm>
          <a:custGeom>
            <a:avLst/>
            <a:gdLst/>
            <a:ahLst/>
            <a:cxnLst/>
            <a:rect l="l" t="t" r="r" b="b"/>
            <a:pathLst>
              <a:path w="752475" h="301625">
                <a:moveTo>
                  <a:pt x="661618" y="235734"/>
                </a:moveTo>
                <a:lnTo>
                  <a:pt x="537376" y="235734"/>
                </a:lnTo>
                <a:lnTo>
                  <a:pt x="537806" y="249306"/>
                </a:lnTo>
                <a:lnTo>
                  <a:pt x="564771" y="291682"/>
                </a:lnTo>
                <a:lnTo>
                  <a:pt x="602677" y="301212"/>
                </a:lnTo>
                <a:lnTo>
                  <a:pt x="617192" y="301083"/>
                </a:lnTo>
                <a:lnTo>
                  <a:pt x="655814" y="297958"/>
                </a:lnTo>
                <a:lnTo>
                  <a:pt x="689557" y="270693"/>
                </a:lnTo>
                <a:lnTo>
                  <a:pt x="629124" y="270693"/>
                </a:lnTo>
                <a:lnTo>
                  <a:pt x="613540" y="268822"/>
                </a:lnTo>
                <a:lnTo>
                  <a:pt x="601296" y="263012"/>
                </a:lnTo>
                <a:lnTo>
                  <a:pt x="593088" y="252988"/>
                </a:lnTo>
                <a:lnTo>
                  <a:pt x="589615" y="238474"/>
                </a:lnTo>
                <a:lnTo>
                  <a:pt x="661618" y="235734"/>
                </a:lnTo>
                <a:close/>
              </a:path>
              <a:path w="752475" h="301625">
                <a:moveTo>
                  <a:pt x="209281" y="0"/>
                </a:moveTo>
                <a:lnTo>
                  <a:pt x="42519" y="0"/>
                </a:lnTo>
                <a:lnTo>
                  <a:pt x="42519" y="156151"/>
                </a:lnTo>
                <a:lnTo>
                  <a:pt x="0" y="298134"/>
                </a:lnTo>
                <a:lnTo>
                  <a:pt x="37091" y="298134"/>
                </a:lnTo>
                <a:lnTo>
                  <a:pt x="56089" y="235734"/>
                </a:lnTo>
                <a:lnTo>
                  <a:pt x="752085" y="235734"/>
                </a:lnTo>
                <a:lnTo>
                  <a:pt x="752085" y="230308"/>
                </a:lnTo>
                <a:lnTo>
                  <a:pt x="408912" y="230308"/>
                </a:lnTo>
                <a:lnTo>
                  <a:pt x="408912" y="229403"/>
                </a:lnTo>
                <a:lnTo>
                  <a:pt x="104942" y="229403"/>
                </a:lnTo>
                <a:lnTo>
                  <a:pt x="99815" y="217647"/>
                </a:lnTo>
                <a:lnTo>
                  <a:pt x="114206" y="202876"/>
                </a:lnTo>
                <a:lnTo>
                  <a:pt x="65739" y="202876"/>
                </a:lnTo>
                <a:lnTo>
                  <a:pt x="85943" y="136858"/>
                </a:lnTo>
                <a:lnTo>
                  <a:pt x="48852" y="136858"/>
                </a:lnTo>
                <a:lnTo>
                  <a:pt x="48852" y="6330"/>
                </a:lnTo>
                <a:lnTo>
                  <a:pt x="209281" y="6330"/>
                </a:lnTo>
                <a:lnTo>
                  <a:pt x="209281" y="0"/>
                </a:lnTo>
                <a:close/>
              </a:path>
              <a:path w="752475" h="301625">
                <a:moveTo>
                  <a:pt x="108259" y="235734"/>
                </a:moveTo>
                <a:lnTo>
                  <a:pt x="61517" y="235734"/>
                </a:lnTo>
                <a:lnTo>
                  <a:pt x="92276" y="298134"/>
                </a:lnTo>
                <a:lnTo>
                  <a:pt x="138113" y="298134"/>
                </a:lnTo>
                <a:lnTo>
                  <a:pt x="108259" y="235734"/>
                </a:lnTo>
                <a:close/>
              </a:path>
              <a:path w="752475" h="301625">
                <a:moveTo>
                  <a:pt x="216518" y="235734"/>
                </a:moveTo>
                <a:lnTo>
                  <a:pt x="176109" y="235734"/>
                </a:lnTo>
                <a:lnTo>
                  <a:pt x="157111" y="298134"/>
                </a:lnTo>
                <a:lnTo>
                  <a:pt x="197520" y="298134"/>
                </a:lnTo>
                <a:lnTo>
                  <a:pt x="216518" y="235734"/>
                </a:lnTo>
                <a:close/>
              </a:path>
              <a:path w="752475" h="301625">
                <a:moveTo>
                  <a:pt x="356743" y="235734"/>
                </a:moveTo>
                <a:lnTo>
                  <a:pt x="316635" y="235734"/>
                </a:lnTo>
                <a:lnTo>
                  <a:pt x="298542" y="298134"/>
                </a:lnTo>
                <a:lnTo>
                  <a:pt x="339855" y="298134"/>
                </a:lnTo>
                <a:lnTo>
                  <a:pt x="356743" y="235734"/>
                </a:lnTo>
                <a:close/>
              </a:path>
              <a:path w="752475" h="301625">
                <a:moveTo>
                  <a:pt x="449321" y="235734"/>
                </a:moveTo>
                <a:lnTo>
                  <a:pt x="374836" y="235734"/>
                </a:lnTo>
                <a:lnTo>
                  <a:pt x="374836" y="298134"/>
                </a:lnTo>
                <a:lnTo>
                  <a:pt x="410118" y="298134"/>
                </a:lnTo>
                <a:lnTo>
                  <a:pt x="449321" y="235734"/>
                </a:lnTo>
                <a:close/>
              </a:path>
              <a:path w="752475" h="301625">
                <a:moveTo>
                  <a:pt x="514155" y="235734"/>
                </a:moveTo>
                <a:lnTo>
                  <a:pt x="474652" y="235734"/>
                </a:lnTo>
                <a:lnTo>
                  <a:pt x="461082" y="298134"/>
                </a:lnTo>
                <a:lnTo>
                  <a:pt x="501189" y="298134"/>
                </a:lnTo>
                <a:lnTo>
                  <a:pt x="514155" y="235734"/>
                </a:lnTo>
                <a:close/>
              </a:path>
              <a:path w="752475" h="301625">
                <a:moveTo>
                  <a:pt x="705344" y="235734"/>
                </a:moveTo>
                <a:lnTo>
                  <a:pt x="661618" y="235734"/>
                </a:lnTo>
                <a:lnTo>
                  <a:pt x="654380" y="267386"/>
                </a:lnTo>
                <a:lnTo>
                  <a:pt x="641793" y="269748"/>
                </a:lnTo>
                <a:lnTo>
                  <a:pt x="629124" y="270693"/>
                </a:lnTo>
                <a:lnTo>
                  <a:pt x="689557" y="270693"/>
                </a:lnTo>
                <a:lnTo>
                  <a:pt x="705344" y="235734"/>
                </a:lnTo>
                <a:close/>
              </a:path>
              <a:path w="752475" h="301625">
                <a:moveTo>
                  <a:pt x="537376" y="138064"/>
                </a:moveTo>
                <a:lnTo>
                  <a:pt x="471636" y="138064"/>
                </a:lnTo>
                <a:lnTo>
                  <a:pt x="413134" y="230308"/>
                </a:lnTo>
                <a:lnTo>
                  <a:pt x="518378" y="230308"/>
                </a:lnTo>
                <a:lnTo>
                  <a:pt x="518564" y="229403"/>
                </a:lnTo>
                <a:lnTo>
                  <a:pt x="454448" y="229403"/>
                </a:lnTo>
                <a:lnTo>
                  <a:pt x="489729" y="174238"/>
                </a:lnTo>
                <a:lnTo>
                  <a:pt x="529926" y="174238"/>
                </a:lnTo>
                <a:lnTo>
                  <a:pt x="537376" y="138064"/>
                </a:lnTo>
                <a:close/>
              </a:path>
              <a:path w="752475" h="301625">
                <a:moveTo>
                  <a:pt x="570245" y="6330"/>
                </a:moveTo>
                <a:lnTo>
                  <a:pt x="563913" y="6330"/>
                </a:lnTo>
                <a:lnTo>
                  <a:pt x="563913" y="140174"/>
                </a:lnTo>
                <a:lnTo>
                  <a:pt x="565119" y="140174"/>
                </a:lnTo>
                <a:lnTo>
                  <a:pt x="565119" y="171826"/>
                </a:lnTo>
                <a:lnTo>
                  <a:pt x="547584" y="207083"/>
                </a:lnTo>
                <a:lnTo>
                  <a:pt x="542804" y="226087"/>
                </a:lnTo>
                <a:lnTo>
                  <a:pt x="542804" y="230308"/>
                </a:lnTo>
                <a:lnTo>
                  <a:pt x="752085" y="230308"/>
                </a:lnTo>
                <a:lnTo>
                  <a:pt x="752085" y="229403"/>
                </a:lnTo>
                <a:lnTo>
                  <a:pt x="590449" y="229403"/>
                </a:lnTo>
                <a:lnTo>
                  <a:pt x="590449" y="223977"/>
                </a:lnTo>
                <a:lnTo>
                  <a:pt x="591656" y="220661"/>
                </a:lnTo>
                <a:lnTo>
                  <a:pt x="591656" y="217647"/>
                </a:lnTo>
                <a:lnTo>
                  <a:pt x="592561" y="214331"/>
                </a:lnTo>
                <a:lnTo>
                  <a:pt x="610757" y="177532"/>
                </a:lnTo>
                <a:lnTo>
                  <a:pt x="627732" y="164591"/>
                </a:lnTo>
                <a:lnTo>
                  <a:pt x="570245" y="164591"/>
                </a:lnTo>
                <a:lnTo>
                  <a:pt x="570245" y="6330"/>
                </a:lnTo>
                <a:close/>
              </a:path>
              <a:path w="752475" h="301625">
                <a:moveTo>
                  <a:pt x="209281" y="6330"/>
                </a:moveTo>
                <a:lnTo>
                  <a:pt x="203853" y="6330"/>
                </a:lnTo>
                <a:lnTo>
                  <a:pt x="203853" y="145299"/>
                </a:lnTo>
                <a:lnTo>
                  <a:pt x="201742" y="154041"/>
                </a:lnTo>
                <a:lnTo>
                  <a:pt x="178522" y="226992"/>
                </a:lnTo>
                <a:lnTo>
                  <a:pt x="178522" y="229403"/>
                </a:lnTo>
                <a:lnTo>
                  <a:pt x="277131" y="229403"/>
                </a:lnTo>
                <a:lnTo>
                  <a:pt x="289925" y="223411"/>
                </a:lnTo>
                <a:lnTo>
                  <a:pt x="300147" y="215320"/>
                </a:lnTo>
                <a:lnTo>
                  <a:pt x="305592" y="208000"/>
                </a:lnTo>
                <a:lnTo>
                  <a:pt x="226168" y="208000"/>
                </a:lnTo>
                <a:lnTo>
                  <a:pt x="232501" y="182678"/>
                </a:lnTo>
                <a:lnTo>
                  <a:pt x="237929" y="162481"/>
                </a:lnTo>
                <a:lnTo>
                  <a:pt x="315318" y="162481"/>
                </a:lnTo>
                <a:lnTo>
                  <a:pt x="315316" y="162033"/>
                </a:lnTo>
                <a:lnTo>
                  <a:pt x="277270" y="137211"/>
                </a:lnTo>
                <a:lnTo>
                  <a:pt x="264737" y="136858"/>
                </a:lnTo>
                <a:lnTo>
                  <a:pt x="209281" y="136858"/>
                </a:lnTo>
                <a:lnTo>
                  <a:pt x="209281" y="6330"/>
                </a:lnTo>
                <a:close/>
              </a:path>
              <a:path w="752475" h="301625">
                <a:moveTo>
                  <a:pt x="570245" y="0"/>
                </a:moveTo>
                <a:lnTo>
                  <a:pt x="403484" y="0"/>
                </a:lnTo>
                <a:lnTo>
                  <a:pt x="403484" y="136858"/>
                </a:lnTo>
                <a:lnTo>
                  <a:pt x="345283" y="136858"/>
                </a:lnTo>
                <a:lnTo>
                  <a:pt x="318746" y="229403"/>
                </a:lnTo>
                <a:lnTo>
                  <a:pt x="358853" y="229403"/>
                </a:lnTo>
                <a:lnTo>
                  <a:pt x="374836" y="170922"/>
                </a:lnTo>
                <a:lnTo>
                  <a:pt x="408912" y="170922"/>
                </a:lnTo>
                <a:lnTo>
                  <a:pt x="408912" y="6330"/>
                </a:lnTo>
                <a:lnTo>
                  <a:pt x="570245" y="6330"/>
                </a:lnTo>
                <a:lnTo>
                  <a:pt x="570245" y="0"/>
                </a:lnTo>
                <a:close/>
              </a:path>
              <a:path w="752475" h="301625">
                <a:moveTo>
                  <a:pt x="408912" y="170922"/>
                </a:moveTo>
                <a:lnTo>
                  <a:pt x="374836" y="170922"/>
                </a:lnTo>
                <a:lnTo>
                  <a:pt x="376042" y="229403"/>
                </a:lnTo>
                <a:lnTo>
                  <a:pt x="408912" y="229403"/>
                </a:lnTo>
                <a:lnTo>
                  <a:pt x="408912" y="170922"/>
                </a:lnTo>
                <a:close/>
              </a:path>
              <a:path w="752475" h="301625">
                <a:moveTo>
                  <a:pt x="529926" y="174238"/>
                </a:moveTo>
                <a:lnTo>
                  <a:pt x="489729" y="174238"/>
                </a:lnTo>
                <a:lnTo>
                  <a:pt x="477969" y="229403"/>
                </a:lnTo>
                <a:lnTo>
                  <a:pt x="518564" y="229403"/>
                </a:lnTo>
                <a:lnTo>
                  <a:pt x="529926" y="174238"/>
                </a:lnTo>
                <a:close/>
              </a:path>
              <a:path w="752475" h="301625">
                <a:moveTo>
                  <a:pt x="712882" y="203780"/>
                </a:moveTo>
                <a:lnTo>
                  <a:pt x="635081" y="203780"/>
                </a:lnTo>
                <a:lnTo>
                  <a:pt x="628747" y="229403"/>
                </a:lnTo>
                <a:lnTo>
                  <a:pt x="706248" y="229403"/>
                </a:lnTo>
                <a:lnTo>
                  <a:pt x="712882" y="203780"/>
                </a:lnTo>
                <a:close/>
              </a:path>
              <a:path w="752475" h="301625">
                <a:moveTo>
                  <a:pt x="752085" y="6330"/>
                </a:moveTo>
                <a:lnTo>
                  <a:pt x="745753" y="6330"/>
                </a:lnTo>
                <a:lnTo>
                  <a:pt x="745753" y="229403"/>
                </a:lnTo>
                <a:lnTo>
                  <a:pt x="752085" y="229403"/>
                </a:lnTo>
                <a:lnTo>
                  <a:pt x="752085" y="6330"/>
                </a:lnTo>
                <a:close/>
              </a:path>
              <a:path w="752475" h="301625">
                <a:moveTo>
                  <a:pt x="315318" y="162481"/>
                </a:moveTo>
                <a:lnTo>
                  <a:pt x="265370" y="162481"/>
                </a:lnTo>
                <a:lnTo>
                  <a:pt x="274116" y="163386"/>
                </a:lnTo>
                <a:lnTo>
                  <a:pt x="277131" y="167606"/>
                </a:lnTo>
                <a:lnTo>
                  <a:pt x="279242" y="170922"/>
                </a:lnTo>
                <a:lnTo>
                  <a:pt x="279242" y="176348"/>
                </a:lnTo>
                <a:lnTo>
                  <a:pt x="276227" y="184789"/>
                </a:lnTo>
                <a:lnTo>
                  <a:pt x="270780" y="196439"/>
                </a:lnTo>
                <a:lnTo>
                  <a:pt x="261439" y="204146"/>
                </a:lnTo>
                <a:lnTo>
                  <a:pt x="240944" y="208000"/>
                </a:lnTo>
                <a:lnTo>
                  <a:pt x="305592" y="208000"/>
                </a:lnTo>
                <a:lnTo>
                  <a:pt x="307741" y="205112"/>
                </a:lnTo>
                <a:lnTo>
                  <a:pt x="312651" y="192766"/>
                </a:lnTo>
                <a:lnTo>
                  <a:pt x="315354" y="174895"/>
                </a:lnTo>
                <a:lnTo>
                  <a:pt x="315318" y="162481"/>
                </a:lnTo>
                <a:close/>
              </a:path>
              <a:path w="752475" h="301625">
                <a:moveTo>
                  <a:pt x="178522" y="136858"/>
                </a:moveTo>
                <a:lnTo>
                  <a:pt x="127257" y="136858"/>
                </a:lnTo>
                <a:lnTo>
                  <a:pt x="65739" y="202876"/>
                </a:lnTo>
                <a:lnTo>
                  <a:pt x="114206" y="202876"/>
                </a:lnTo>
                <a:lnTo>
                  <a:pt x="178522" y="136858"/>
                </a:lnTo>
                <a:close/>
              </a:path>
              <a:path w="752475" h="301625">
                <a:moveTo>
                  <a:pt x="720532" y="159261"/>
                </a:moveTo>
                <a:lnTo>
                  <a:pt x="645850" y="159261"/>
                </a:lnTo>
                <a:lnTo>
                  <a:pt x="660593" y="161167"/>
                </a:lnTo>
                <a:lnTo>
                  <a:pt x="670132" y="168735"/>
                </a:lnTo>
                <a:lnTo>
                  <a:pt x="719215" y="181473"/>
                </a:lnTo>
                <a:lnTo>
                  <a:pt x="721180" y="171097"/>
                </a:lnTo>
                <a:lnTo>
                  <a:pt x="720532" y="159261"/>
                </a:lnTo>
                <a:close/>
              </a:path>
              <a:path w="752475" h="301625">
                <a:moveTo>
                  <a:pt x="752085" y="0"/>
                </a:moveTo>
                <a:lnTo>
                  <a:pt x="584117" y="0"/>
                </a:lnTo>
                <a:lnTo>
                  <a:pt x="584117" y="150725"/>
                </a:lnTo>
                <a:lnTo>
                  <a:pt x="578990" y="154945"/>
                </a:lnTo>
                <a:lnTo>
                  <a:pt x="574689" y="159261"/>
                </a:lnTo>
                <a:lnTo>
                  <a:pt x="570245" y="164591"/>
                </a:lnTo>
                <a:lnTo>
                  <a:pt x="627732" y="164591"/>
                </a:lnTo>
                <a:lnTo>
                  <a:pt x="632300" y="162123"/>
                </a:lnTo>
                <a:lnTo>
                  <a:pt x="645850" y="159261"/>
                </a:lnTo>
                <a:lnTo>
                  <a:pt x="720532" y="159261"/>
                </a:lnTo>
                <a:lnTo>
                  <a:pt x="720505" y="158772"/>
                </a:lnTo>
                <a:lnTo>
                  <a:pt x="711499" y="146774"/>
                </a:lnTo>
                <a:lnTo>
                  <a:pt x="711039" y="146387"/>
                </a:lnTo>
                <a:lnTo>
                  <a:pt x="590637" y="146387"/>
                </a:lnTo>
                <a:lnTo>
                  <a:pt x="590449" y="6330"/>
                </a:lnTo>
                <a:lnTo>
                  <a:pt x="752085" y="6330"/>
                </a:lnTo>
                <a:lnTo>
                  <a:pt x="752085" y="0"/>
                </a:lnTo>
                <a:close/>
              </a:path>
              <a:path w="752475" h="301625">
                <a:moveTo>
                  <a:pt x="664661" y="128497"/>
                </a:moveTo>
                <a:lnTo>
                  <a:pt x="615179" y="135211"/>
                </a:lnTo>
                <a:lnTo>
                  <a:pt x="590637" y="146387"/>
                </a:lnTo>
                <a:lnTo>
                  <a:pt x="711039" y="146387"/>
                </a:lnTo>
                <a:lnTo>
                  <a:pt x="701426" y="138294"/>
                </a:lnTo>
                <a:lnTo>
                  <a:pt x="690272" y="132786"/>
                </a:lnTo>
                <a:lnTo>
                  <a:pt x="678022" y="129703"/>
                </a:lnTo>
                <a:lnTo>
                  <a:pt x="664661" y="128497"/>
                </a:lnTo>
                <a:close/>
              </a:path>
              <a:path w="752475" h="301625">
                <a:moveTo>
                  <a:pt x="389914" y="0"/>
                </a:moveTo>
                <a:lnTo>
                  <a:pt x="223152" y="0"/>
                </a:lnTo>
                <a:lnTo>
                  <a:pt x="223152" y="136858"/>
                </a:lnTo>
                <a:lnTo>
                  <a:pt x="228279" y="136858"/>
                </a:lnTo>
                <a:lnTo>
                  <a:pt x="228279" y="6330"/>
                </a:lnTo>
                <a:lnTo>
                  <a:pt x="389914" y="6330"/>
                </a:lnTo>
                <a:lnTo>
                  <a:pt x="389914" y="0"/>
                </a:lnTo>
                <a:close/>
              </a:path>
              <a:path w="752475" h="301625">
                <a:moveTo>
                  <a:pt x="264440" y="136850"/>
                </a:moveTo>
                <a:lnTo>
                  <a:pt x="228279" y="136858"/>
                </a:lnTo>
                <a:lnTo>
                  <a:pt x="264737" y="136858"/>
                </a:lnTo>
                <a:lnTo>
                  <a:pt x="264440" y="136850"/>
                </a:lnTo>
                <a:close/>
              </a:path>
              <a:path w="752475" h="301625">
                <a:moveTo>
                  <a:pt x="389914" y="6330"/>
                </a:moveTo>
                <a:lnTo>
                  <a:pt x="383279" y="6330"/>
                </a:lnTo>
                <a:lnTo>
                  <a:pt x="383279" y="136858"/>
                </a:lnTo>
                <a:lnTo>
                  <a:pt x="389914" y="136858"/>
                </a:lnTo>
                <a:lnTo>
                  <a:pt x="389914" y="6330"/>
                </a:lnTo>
                <a:close/>
              </a:path>
            </a:pathLst>
          </a:custGeom>
          <a:solidFill>
            <a:schemeClr val="bg1"/>
          </a:solidFill>
        </p:spPr>
        <p:txBody>
          <a:bodyPr wrap="square" lIns="0" tIns="0" rIns="0" bIns="0" rtlCol="0"/>
          <a:lstStyle/>
          <a:p>
            <a:endParaRPr dirty="0">
              <a:solidFill>
                <a:srgbClr val="FFFFFF"/>
              </a:solidFill>
            </a:endParaRPr>
          </a:p>
        </p:txBody>
      </p:sp>
      <p:sp>
        <p:nvSpPr>
          <p:cNvPr id="6" name="TextBox 5"/>
          <p:cNvSpPr txBox="1"/>
          <p:nvPr userDrawn="1"/>
        </p:nvSpPr>
        <p:spPr>
          <a:xfrm>
            <a:off x="1517373" y="6566452"/>
            <a:ext cx="4717775" cy="276999"/>
          </a:xfrm>
          <a:prstGeom prst="rect">
            <a:avLst/>
          </a:prstGeom>
          <a:noFill/>
        </p:spPr>
        <p:txBody>
          <a:bodyPr wrap="square" lIns="0" tIns="0" rIns="0" bIns="0" rtlCol="0">
            <a:spAutoFit/>
          </a:bodyPr>
          <a:lstStyle/>
          <a:p>
            <a:r>
              <a:rPr lang="en-US" sz="600" dirty="0">
                <a:solidFill>
                  <a:srgbClr val="FFFFFF"/>
                </a:solidFill>
                <a:cs typeface="Arial" pitchFamily="34" charset="0"/>
              </a:rPr>
              <a:t>© 2017 KPMG Advisory Services, a partnership registered in Nigeria and a member firm of the KPMG network of independent member firms affiliated with KPMG International Cooperative (“KPMG International”), a Swiss entity. All rights reserved. Printed in Nigeria.</a:t>
            </a:r>
          </a:p>
          <a:p>
            <a:endParaRPr lang="en-GB" sz="600" dirty="0">
              <a:solidFill>
                <a:srgbClr val="FFFFFF"/>
              </a:solidFill>
              <a:cs typeface="Arial" pitchFamily="34" charset="0"/>
            </a:endParaRPr>
          </a:p>
        </p:txBody>
      </p:sp>
      <p:sp>
        <p:nvSpPr>
          <p:cNvPr id="7" name="Rectangle 6"/>
          <p:cNvSpPr/>
          <p:nvPr userDrawn="1"/>
        </p:nvSpPr>
        <p:spPr bwMode="gray">
          <a:xfrm>
            <a:off x="11395361" y="6463947"/>
            <a:ext cx="499065" cy="175941"/>
          </a:xfrm>
          <a:prstGeom prst="rect">
            <a:avLst/>
          </a:prstGeom>
          <a:ln>
            <a:miter lim="800000"/>
            <a:headEnd/>
            <a:tailEnd/>
          </a:ln>
        </p:spPr>
        <p:txBody>
          <a:bodyPr vert="horz" wrap="square" lIns="60147" tIns="60147" rIns="0" bIns="0" numCol="1" anchor="t" anchorCtr="0" compatLnSpc="1">
            <a:prstTxWarp prst="textNoShape">
              <a:avLst/>
            </a:prstTxWarp>
          </a:bodyPr>
          <a:lstStyle/>
          <a:p>
            <a:pPr algn="r" defTabSz="763841" fontAlgn="base">
              <a:spcBef>
                <a:spcPct val="40000"/>
              </a:spcBef>
              <a:spcAft>
                <a:spcPct val="0"/>
              </a:spcAft>
            </a:pPr>
            <a:fld id="{358FC8E3-FE67-4452-9F4E-9A47A20D0542}" type="slidenum">
              <a:rPr lang="en-GB" sz="752">
                <a:solidFill>
                  <a:srgbClr val="FFFFFF"/>
                </a:solidFill>
                <a:cs typeface="Arial" charset="0"/>
              </a:rPr>
              <a:pPr algn="r" defTabSz="763841" fontAlgn="base">
                <a:spcBef>
                  <a:spcPct val="40000"/>
                </a:spcBef>
                <a:spcAft>
                  <a:spcPct val="0"/>
                </a:spcAft>
              </a:pPr>
              <a:t>‹#›</a:t>
            </a:fld>
            <a:endParaRPr lang="en-GB" sz="752" dirty="0">
              <a:solidFill>
                <a:srgbClr val="FFFFFF"/>
              </a:solidFill>
              <a:cs typeface="Arial" charset="0"/>
            </a:endParaRPr>
          </a:p>
        </p:txBody>
      </p:sp>
    </p:spTree>
    <p:extLst>
      <p:ext uri="{BB962C8B-B14F-4D97-AF65-F5344CB8AC3E}">
        <p14:creationId xmlns:p14="http://schemas.microsoft.com/office/powerpoint/2010/main" val="1911712869"/>
      </p:ext>
    </p:extLst>
  </p:cSld>
  <p:clrMapOvr>
    <a:masterClrMapping/>
  </p:clrMapOvr>
  <p:extLst mod="1">
    <p:ext uri="{DCECCB84-F9BA-43D5-87BE-67443E8EF086}">
      <p15:sldGuideLst xmlns:p15="http://schemas.microsoft.com/office/powerpoint/2012/main">
        <p15:guide id="1" orient="horz" pos="2160">
          <p15:clr>
            <a:srgbClr val="FBAE40"/>
          </p15:clr>
        </p15:guide>
        <p15:guide id="2" pos="1664">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4" name="object 2"/>
          <p:cNvSpPr/>
          <p:nvPr userDrawn="1"/>
        </p:nvSpPr>
        <p:spPr>
          <a:xfrm flipV="1">
            <a:off x="-1" y="-5"/>
            <a:ext cx="12192001" cy="6858004"/>
          </a:xfrm>
          <a:prstGeom prst="rect">
            <a:avLst/>
          </a:prstGeom>
          <a:blipFill>
            <a:blip r:embed="rId2" cstate="print">
              <a:extLst>
                <a:ext uri="{28A0092B-C50C-407E-A947-70E740481C1C}">
                  <a14:useLocalDpi xmlns:a14="http://schemas.microsoft.com/office/drawing/2010/main" val="0"/>
                </a:ext>
              </a:extLst>
            </a:blip>
            <a:srcRect/>
            <a:stretch>
              <a:fillRect b="1"/>
            </a:stretch>
          </a:blipFill>
        </p:spPr>
        <p:txBody>
          <a:bodyPr wrap="square" lIns="0" tIns="0" rIns="0" bIns="0" rtlCol="0"/>
          <a:lstStyle/>
          <a:p>
            <a:endParaRPr sz="1662" dirty="0">
              <a:solidFill>
                <a:srgbClr val="000000"/>
              </a:solidFill>
            </a:endParaRPr>
          </a:p>
        </p:txBody>
      </p:sp>
      <p:sp>
        <p:nvSpPr>
          <p:cNvPr id="5" name="Rectangle 4"/>
          <p:cNvSpPr/>
          <p:nvPr userDrawn="1"/>
        </p:nvSpPr>
        <p:spPr>
          <a:xfrm>
            <a:off x="-1" y="0"/>
            <a:ext cx="12183400" cy="6858000"/>
          </a:xfrm>
          <a:prstGeom prst="rect">
            <a:avLst/>
          </a:prstGeom>
          <a:solidFill>
            <a:schemeClr val="bg1">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0409" tIns="50409" rIns="50409" bIns="50409" rtlCol="0" anchor="ctr"/>
          <a:lstStyle/>
          <a:p>
            <a:endParaRPr lang="en-US" sz="1385" dirty="0" smtClean="0">
              <a:solidFill>
                <a:prstClr val="white"/>
              </a:solidFill>
            </a:endParaRPr>
          </a:p>
        </p:txBody>
      </p:sp>
      <p:sp>
        <p:nvSpPr>
          <p:cNvPr id="7" name="Rectangle 6"/>
          <p:cNvSpPr/>
          <p:nvPr userDrawn="1"/>
        </p:nvSpPr>
        <p:spPr bwMode="gray">
          <a:xfrm>
            <a:off x="11395361" y="6463947"/>
            <a:ext cx="499065" cy="175941"/>
          </a:xfrm>
          <a:prstGeom prst="rect">
            <a:avLst/>
          </a:prstGeom>
          <a:ln>
            <a:miter lim="800000"/>
            <a:headEnd/>
            <a:tailEnd/>
          </a:ln>
        </p:spPr>
        <p:txBody>
          <a:bodyPr vert="horz" wrap="square" lIns="60147" tIns="60147" rIns="0" bIns="0" numCol="1" anchor="t" anchorCtr="0" compatLnSpc="1">
            <a:prstTxWarp prst="textNoShape">
              <a:avLst/>
            </a:prstTxWarp>
          </a:bodyPr>
          <a:lstStyle/>
          <a:p>
            <a:pPr algn="r" defTabSz="763841" fontAlgn="base">
              <a:spcBef>
                <a:spcPct val="40000"/>
              </a:spcBef>
              <a:spcAft>
                <a:spcPct val="0"/>
              </a:spcAft>
            </a:pPr>
            <a:fld id="{358FC8E3-FE67-4452-9F4E-9A47A20D0542}" type="slidenum">
              <a:rPr lang="en-GB" sz="752">
                <a:solidFill>
                  <a:srgbClr val="00338D"/>
                </a:solidFill>
                <a:cs typeface="Arial" charset="0"/>
              </a:rPr>
              <a:pPr algn="r" defTabSz="763841" fontAlgn="base">
                <a:spcBef>
                  <a:spcPct val="40000"/>
                </a:spcBef>
                <a:spcAft>
                  <a:spcPct val="0"/>
                </a:spcAft>
              </a:pPr>
              <a:t>‹#›</a:t>
            </a:fld>
            <a:endParaRPr lang="en-GB" sz="752" dirty="0">
              <a:solidFill>
                <a:srgbClr val="00338D"/>
              </a:solidFill>
              <a:cs typeface="Arial" charset="0"/>
            </a:endParaRPr>
          </a:p>
        </p:txBody>
      </p:sp>
      <p:sp>
        <p:nvSpPr>
          <p:cNvPr id="2" name="Title 1"/>
          <p:cNvSpPr>
            <a:spLocks noGrp="1"/>
          </p:cNvSpPr>
          <p:nvPr>
            <p:ph type="title"/>
          </p:nvPr>
        </p:nvSpPr>
        <p:spPr>
          <a:xfrm>
            <a:off x="313872" y="166343"/>
            <a:ext cx="10515600" cy="880579"/>
          </a:xfrm>
          <a:prstGeom prst="rect">
            <a:avLst/>
          </a:prstGeom>
        </p:spPr>
        <p:txBody>
          <a:bodyPr lIns="0"/>
          <a:lstStyle>
            <a:lvl1pPr>
              <a:lnSpc>
                <a:spcPct val="70000"/>
              </a:lnSpc>
              <a:defRPr sz="4400" b="0">
                <a:latin typeface="KPMG Extralight" panose="020B0303030202040204" pitchFamily="34" charset="0"/>
              </a:defRPr>
            </a:lvl1pPr>
          </a:lstStyle>
          <a:p>
            <a:r>
              <a:rPr lang="en-US" dirty="0" smtClean="0"/>
              <a:t>Click to edit Master title style</a:t>
            </a:r>
            <a:endParaRPr lang="en-GB" dirty="0"/>
          </a:p>
        </p:txBody>
      </p:sp>
    </p:spTree>
    <p:extLst>
      <p:ext uri="{BB962C8B-B14F-4D97-AF65-F5344CB8AC3E}">
        <p14:creationId xmlns:p14="http://schemas.microsoft.com/office/powerpoint/2010/main" val="827115007"/>
      </p:ext>
    </p:extLst>
  </p:cSld>
  <p:clrMapOvr>
    <a:masterClrMapping/>
  </p:clrMapOvr>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sp>
        <p:nvSpPr>
          <p:cNvPr id="7" name="Rectangle 6"/>
          <p:cNvSpPr/>
          <p:nvPr userDrawn="1"/>
        </p:nvSpPr>
        <p:spPr bwMode="gray">
          <a:xfrm>
            <a:off x="11395361" y="6463947"/>
            <a:ext cx="499065" cy="175941"/>
          </a:xfrm>
          <a:prstGeom prst="rect">
            <a:avLst/>
          </a:prstGeom>
          <a:ln>
            <a:miter lim="800000"/>
            <a:headEnd/>
            <a:tailEnd/>
          </a:ln>
        </p:spPr>
        <p:txBody>
          <a:bodyPr vert="horz" wrap="square" lIns="60147" tIns="60147" rIns="0" bIns="0" numCol="1" anchor="t" anchorCtr="0" compatLnSpc="1">
            <a:prstTxWarp prst="textNoShape">
              <a:avLst/>
            </a:prstTxWarp>
          </a:bodyPr>
          <a:lstStyle/>
          <a:p>
            <a:pPr algn="r" defTabSz="763841" fontAlgn="base">
              <a:spcBef>
                <a:spcPct val="40000"/>
              </a:spcBef>
              <a:spcAft>
                <a:spcPct val="0"/>
              </a:spcAft>
            </a:pPr>
            <a:fld id="{358FC8E3-FE67-4452-9F4E-9A47A20D0542}" type="slidenum">
              <a:rPr lang="en-GB" sz="752">
                <a:solidFill>
                  <a:srgbClr val="00338D"/>
                </a:solidFill>
                <a:cs typeface="Arial" charset="0"/>
              </a:rPr>
              <a:pPr algn="r" defTabSz="763841" fontAlgn="base">
                <a:spcBef>
                  <a:spcPct val="40000"/>
                </a:spcBef>
                <a:spcAft>
                  <a:spcPct val="0"/>
                </a:spcAft>
              </a:pPr>
              <a:t>‹#›</a:t>
            </a:fld>
            <a:endParaRPr lang="en-GB" sz="752" dirty="0">
              <a:solidFill>
                <a:srgbClr val="00338D"/>
              </a:solidFill>
              <a:cs typeface="Arial" charset="0"/>
            </a:endParaRPr>
          </a:p>
        </p:txBody>
      </p:sp>
      <p:sp>
        <p:nvSpPr>
          <p:cNvPr id="2" name="Title 1"/>
          <p:cNvSpPr>
            <a:spLocks noGrp="1"/>
          </p:cNvSpPr>
          <p:nvPr>
            <p:ph type="title"/>
          </p:nvPr>
        </p:nvSpPr>
        <p:spPr>
          <a:xfrm>
            <a:off x="313872" y="166343"/>
            <a:ext cx="8131628" cy="880579"/>
          </a:xfrm>
          <a:prstGeom prst="rect">
            <a:avLst/>
          </a:prstGeom>
        </p:spPr>
        <p:txBody>
          <a:bodyPr lIns="0"/>
          <a:lstStyle>
            <a:lvl1pPr>
              <a:lnSpc>
                <a:spcPct val="70000"/>
              </a:lnSpc>
              <a:defRPr sz="4400" b="0">
                <a:latin typeface="KPMG Extralight" panose="020B0303030202040204" pitchFamily="34" charset="0"/>
              </a:defRPr>
            </a:lvl1pPr>
          </a:lstStyle>
          <a:p>
            <a:r>
              <a:rPr lang="en-US" dirty="0" smtClean="0"/>
              <a:t>Click to edit Master title style</a:t>
            </a:r>
            <a:endParaRPr lang="en-GB" dirty="0"/>
          </a:p>
        </p:txBody>
      </p:sp>
      <p:sp>
        <p:nvSpPr>
          <p:cNvPr id="9" name="object 9"/>
          <p:cNvSpPr/>
          <p:nvPr userDrawn="1"/>
        </p:nvSpPr>
        <p:spPr>
          <a:xfrm>
            <a:off x="8483600" y="0"/>
            <a:ext cx="3708781" cy="6858254"/>
          </a:xfrm>
          <a:custGeom>
            <a:avLst/>
            <a:gdLst/>
            <a:ahLst/>
            <a:cxnLst/>
            <a:rect l="l" t="t" r="r" b="b"/>
            <a:pathLst>
              <a:path w="4231005" h="2345690">
                <a:moveTo>
                  <a:pt x="0" y="2345436"/>
                </a:moveTo>
                <a:lnTo>
                  <a:pt x="4230636" y="2345436"/>
                </a:lnTo>
                <a:lnTo>
                  <a:pt x="4230636" y="0"/>
                </a:lnTo>
                <a:lnTo>
                  <a:pt x="0" y="0"/>
                </a:lnTo>
                <a:lnTo>
                  <a:pt x="0" y="2345436"/>
                </a:lnTo>
                <a:close/>
              </a:path>
            </a:pathLst>
          </a:custGeom>
          <a:solidFill>
            <a:srgbClr val="470A68"/>
          </a:solidFill>
        </p:spPr>
        <p:txBody>
          <a:bodyPr wrap="square" lIns="0" tIns="0" rIns="0" bIns="0" rtlCol="0"/>
          <a:lstStyle/>
          <a:p>
            <a:endParaRPr>
              <a:solidFill>
                <a:srgbClr val="000000"/>
              </a:solidFill>
            </a:endParaRPr>
          </a:p>
        </p:txBody>
      </p:sp>
      <p:sp>
        <p:nvSpPr>
          <p:cNvPr id="10" name="object 25862"/>
          <p:cNvSpPr/>
          <p:nvPr userDrawn="1"/>
        </p:nvSpPr>
        <p:spPr>
          <a:xfrm>
            <a:off x="10354060" y="5086348"/>
            <a:ext cx="1837944" cy="1771652"/>
          </a:xfrm>
          <a:prstGeom prst="rect">
            <a:avLst/>
          </a:prstGeom>
          <a:blipFill>
            <a:blip r:embed="rId2" cstate="print">
              <a:extLst>
                <a:ext uri="{28A0092B-C50C-407E-A947-70E740481C1C}">
                  <a14:useLocalDpi xmlns:a14="http://schemas.microsoft.com/office/drawing/2010/main" val="0"/>
                </a:ext>
              </a:extLst>
            </a:blip>
            <a:stretch>
              <a:fillRect/>
            </a:stretch>
          </a:blipFill>
        </p:spPr>
        <p:txBody>
          <a:bodyPr wrap="square" lIns="0" tIns="0" rIns="0" bIns="0" rtlCol="0"/>
          <a:lstStyle/>
          <a:p>
            <a:endParaRPr>
              <a:solidFill>
                <a:srgbClr val="000000"/>
              </a:solidFill>
            </a:endParaRPr>
          </a:p>
        </p:txBody>
      </p:sp>
      <p:sp>
        <p:nvSpPr>
          <p:cNvPr id="11" name="object 25863"/>
          <p:cNvSpPr/>
          <p:nvPr userDrawn="1"/>
        </p:nvSpPr>
        <p:spPr>
          <a:xfrm>
            <a:off x="11199863" y="0"/>
            <a:ext cx="992141" cy="1806417"/>
          </a:xfrm>
          <a:prstGeom prst="rect">
            <a:avLst/>
          </a:prstGeom>
          <a:blipFill>
            <a:blip r:embed="rId3" cstate="print">
              <a:extLst>
                <a:ext uri="{28A0092B-C50C-407E-A947-70E740481C1C}">
                  <a14:useLocalDpi xmlns:a14="http://schemas.microsoft.com/office/drawing/2010/main" val="0"/>
                </a:ext>
              </a:extLst>
            </a:blip>
            <a:stretch>
              <a:fillRect/>
            </a:stretch>
          </a:blipFill>
        </p:spPr>
        <p:txBody>
          <a:bodyPr wrap="square" lIns="0" tIns="0" rIns="0" bIns="0" rtlCol="0"/>
          <a:lstStyle/>
          <a:p>
            <a:endParaRPr>
              <a:solidFill>
                <a:srgbClr val="000000"/>
              </a:solidFill>
            </a:endParaRPr>
          </a:p>
        </p:txBody>
      </p:sp>
    </p:spTree>
    <p:extLst>
      <p:ext uri="{BB962C8B-B14F-4D97-AF65-F5344CB8AC3E}">
        <p14:creationId xmlns:p14="http://schemas.microsoft.com/office/powerpoint/2010/main" val="3246850855"/>
      </p:ext>
    </p:extLst>
  </p:cSld>
  <p:clrMapOvr>
    <a:masterClrMapping/>
  </p:clrMapOvr>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4_Blank">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63740" name="think-cell Slide" r:id="rId5" imgW="663" imgH="659" progId="TCLayout.ActiveDocument.1">
                  <p:embed/>
                </p:oleObj>
              </mc:Choice>
              <mc:Fallback>
                <p:oleObj name="think-cell Slide" r:id="rId5" imgW="663" imgH="659"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3" name="Rectangle 2" hidden="1"/>
          <p:cNvSpPr/>
          <p:nvPr userDrawn="1">
            <p:custDataLst>
              <p:tags r:id="rId3"/>
            </p:custDataLst>
          </p:nvPr>
        </p:nvSpPr>
        <p:spPr>
          <a:xfrm>
            <a:off x="0" y="0"/>
            <a:ext cx="158750" cy="15875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lnSpc>
                <a:spcPct val="70000"/>
              </a:lnSpc>
              <a:spcBef>
                <a:spcPct val="0"/>
              </a:spcBef>
              <a:spcAft>
                <a:spcPct val="0"/>
              </a:spcAft>
            </a:pPr>
            <a:endParaRPr lang="en-US" sz="4400" dirty="0">
              <a:solidFill>
                <a:srgbClr val="FFFFFF"/>
              </a:solidFill>
              <a:latin typeface="KPMG Extralight" panose="020B0303030202040204" pitchFamily="34" charset="0"/>
              <a:sym typeface="KPMG Extralight" panose="020B0303030202040204" pitchFamily="34" charset="0"/>
            </a:endParaRPr>
          </a:p>
        </p:txBody>
      </p:sp>
      <p:sp>
        <p:nvSpPr>
          <p:cNvPr id="7" name="Rectangle 6"/>
          <p:cNvSpPr/>
          <p:nvPr userDrawn="1"/>
        </p:nvSpPr>
        <p:spPr bwMode="gray">
          <a:xfrm>
            <a:off x="11395361" y="6463947"/>
            <a:ext cx="499065" cy="175941"/>
          </a:xfrm>
          <a:prstGeom prst="rect">
            <a:avLst/>
          </a:prstGeom>
          <a:ln>
            <a:miter lim="800000"/>
            <a:headEnd/>
            <a:tailEnd/>
          </a:ln>
        </p:spPr>
        <p:txBody>
          <a:bodyPr vert="horz" wrap="square" lIns="60147" tIns="60147" rIns="0" bIns="0" numCol="1" anchor="t" anchorCtr="0" compatLnSpc="1">
            <a:prstTxWarp prst="textNoShape">
              <a:avLst/>
            </a:prstTxWarp>
          </a:bodyPr>
          <a:lstStyle/>
          <a:p>
            <a:pPr algn="r" defTabSz="763841" fontAlgn="base">
              <a:spcBef>
                <a:spcPct val="40000"/>
              </a:spcBef>
              <a:spcAft>
                <a:spcPct val="0"/>
              </a:spcAft>
            </a:pPr>
            <a:fld id="{358FC8E3-FE67-4452-9F4E-9A47A20D0542}" type="slidenum">
              <a:rPr lang="en-GB" sz="752">
                <a:solidFill>
                  <a:srgbClr val="00338D"/>
                </a:solidFill>
                <a:cs typeface="Arial" charset="0"/>
              </a:rPr>
              <a:pPr algn="r" defTabSz="763841" fontAlgn="base">
                <a:spcBef>
                  <a:spcPct val="40000"/>
                </a:spcBef>
                <a:spcAft>
                  <a:spcPct val="0"/>
                </a:spcAft>
              </a:pPr>
              <a:t>‹#›</a:t>
            </a:fld>
            <a:endParaRPr lang="en-GB" sz="752" dirty="0">
              <a:solidFill>
                <a:srgbClr val="00338D"/>
              </a:solidFill>
              <a:cs typeface="Arial" charset="0"/>
            </a:endParaRPr>
          </a:p>
        </p:txBody>
      </p:sp>
      <p:sp>
        <p:nvSpPr>
          <p:cNvPr id="2" name="Title 1"/>
          <p:cNvSpPr>
            <a:spLocks noGrp="1"/>
          </p:cNvSpPr>
          <p:nvPr>
            <p:ph type="title"/>
          </p:nvPr>
        </p:nvSpPr>
        <p:spPr>
          <a:xfrm>
            <a:off x="3515557" y="198241"/>
            <a:ext cx="8470585" cy="880579"/>
          </a:xfrm>
          <a:prstGeom prst="rect">
            <a:avLst/>
          </a:prstGeom>
        </p:spPr>
        <p:txBody>
          <a:bodyPr lIns="0"/>
          <a:lstStyle>
            <a:lvl1pPr>
              <a:lnSpc>
                <a:spcPct val="70000"/>
              </a:lnSpc>
              <a:defRPr sz="4400" b="0">
                <a:latin typeface="KPMG Extralight" panose="020B0303030202040204" pitchFamily="34" charset="0"/>
              </a:defRPr>
            </a:lvl1pPr>
          </a:lstStyle>
          <a:p>
            <a:r>
              <a:rPr lang="en-US" dirty="0" smtClean="0"/>
              <a:t>Click to edit Master title style</a:t>
            </a:r>
            <a:endParaRPr lang="en-GB" dirty="0"/>
          </a:p>
        </p:txBody>
      </p:sp>
      <p:sp>
        <p:nvSpPr>
          <p:cNvPr id="9" name="object 9"/>
          <p:cNvSpPr/>
          <p:nvPr userDrawn="1"/>
        </p:nvSpPr>
        <p:spPr>
          <a:xfrm>
            <a:off x="1" y="0"/>
            <a:ext cx="3293616" cy="6858254"/>
          </a:xfrm>
          <a:custGeom>
            <a:avLst/>
            <a:gdLst/>
            <a:ahLst/>
            <a:cxnLst/>
            <a:rect l="l" t="t" r="r" b="b"/>
            <a:pathLst>
              <a:path w="4231005" h="2345690">
                <a:moveTo>
                  <a:pt x="0" y="2345436"/>
                </a:moveTo>
                <a:lnTo>
                  <a:pt x="4230636" y="2345436"/>
                </a:lnTo>
                <a:lnTo>
                  <a:pt x="4230636" y="0"/>
                </a:lnTo>
                <a:lnTo>
                  <a:pt x="0" y="0"/>
                </a:lnTo>
                <a:lnTo>
                  <a:pt x="0" y="2345436"/>
                </a:lnTo>
                <a:close/>
              </a:path>
            </a:pathLst>
          </a:custGeom>
          <a:solidFill>
            <a:srgbClr val="470A68"/>
          </a:solidFill>
        </p:spPr>
        <p:txBody>
          <a:bodyPr wrap="square" lIns="0" tIns="0" rIns="0" bIns="0" rtlCol="0"/>
          <a:lstStyle/>
          <a:p>
            <a:endParaRPr>
              <a:solidFill>
                <a:srgbClr val="000000"/>
              </a:solidFill>
            </a:endParaRPr>
          </a:p>
        </p:txBody>
      </p:sp>
      <p:sp>
        <p:nvSpPr>
          <p:cNvPr id="10" name="object 25862"/>
          <p:cNvSpPr/>
          <p:nvPr userDrawn="1"/>
        </p:nvSpPr>
        <p:spPr>
          <a:xfrm rot="5400000">
            <a:off x="30708" y="5674056"/>
            <a:ext cx="1153236" cy="1214651"/>
          </a:xfrm>
          <a:prstGeom prst="rect">
            <a:avLst/>
          </a:prstGeom>
          <a:blipFill>
            <a:blip r:embed="rId7" cstate="print">
              <a:extLst>
                <a:ext uri="{28A0092B-C50C-407E-A947-70E740481C1C}">
                  <a14:useLocalDpi xmlns:a14="http://schemas.microsoft.com/office/drawing/2010/main" val="0"/>
                </a:ext>
              </a:extLst>
            </a:blip>
            <a:stretch>
              <a:fillRect/>
            </a:stretch>
          </a:blipFill>
        </p:spPr>
        <p:txBody>
          <a:bodyPr wrap="square" lIns="0" tIns="0" rIns="0" bIns="0" rtlCol="0"/>
          <a:lstStyle/>
          <a:p>
            <a:endParaRPr>
              <a:solidFill>
                <a:srgbClr val="000000"/>
              </a:solidFill>
            </a:endParaRPr>
          </a:p>
        </p:txBody>
      </p:sp>
      <p:sp>
        <p:nvSpPr>
          <p:cNvPr id="8" name="TextBox 7"/>
          <p:cNvSpPr txBox="1"/>
          <p:nvPr userDrawn="1"/>
        </p:nvSpPr>
        <p:spPr>
          <a:xfrm>
            <a:off x="4115646" y="6517148"/>
            <a:ext cx="7492153" cy="276999"/>
          </a:xfrm>
          <a:prstGeom prst="rect">
            <a:avLst/>
          </a:prstGeom>
          <a:noFill/>
        </p:spPr>
        <p:txBody>
          <a:bodyPr wrap="square" lIns="0" tIns="0" rIns="0" bIns="0" rtlCol="0">
            <a:spAutoFit/>
          </a:bodyPr>
          <a:lstStyle/>
          <a:p>
            <a:r>
              <a:rPr lang="en-US" sz="600" dirty="0" smtClean="0">
                <a:solidFill>
                  <a:srgbClr val="00338D"/>
                </a:solidFill>
                <a:latin typeface="Univers LT Std 45 Light" panose="020B0403020202020204" pitchFamily="34" charset="0"/>
                <a:cs typeface="Arial" pitchFamily="34" charset="0"/>
              </a:rPr>
              <a:t>© 2018 KPMG Advisory Services, a partnership registered in Nigeria and a member firm of the KPMG network of independent member firms affiliated with KPMG International Cooperative (“KPMG International”), a Swiss entity. All rights reserved. Printed in Nigeria.</a:t>
            </a:r>
          </a:p>
          <a:p>
            <a:endParaRPr lang="en-GB" sz="600" dirty="0">
              <a:solidFill>
                <a:srgbClr val="00338D"/>
              </a:solidFill>
              <a:latin typeface="Univers LT Std 45 Light" panose="020B0403020202020204" pitchFamily="34" charset="0"/>
              <a:cs typeface="Arial" pitchFamily="34" charset="0"/>
            </a:endParaRPr>
          </a:p>
        </p:txBody>
      </p:sp>
      <p:sp>
        <p:nvSpPr>
          <p:cNvPr id="11" name="Freeform 19"/>
          <p:cNvSpPr>
            <a:spLocks noEditPoints="1"/>
          </p:cNvSpPr>
          <p:nvPr userDrawn="1"/>
        </p:nvSpPr>
        <p:spPr bwMode="auto">
          <a:xfrm>
            <a:off x="3383364" y="6463947"/>
            <a:ext cx="642536" cy="252786"/>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rgbClr val="00338D"/>
          </a:solidFill>
          <a:ln>
            <a:noFill/>
          </a:ln>
        </p:spPr>
        <p:txBody>
          <a:bodyPr vert="horz" wrap="square" lIns="91440" tIns="45720" rIns="91440" bIns="45720" numCol="1" anchor="t" anchorCtr="0" compatLnSpc="1">
            <a:prstTxWarp prst="textNoShape">
              <a:avLst/>
            </a:prstTxWarp>
          </a:bodyPr>
          <a:lstStyle/>
          <a:p>
            <a:pPr>
              <a:defRPr/>
            </a:pPr>
            <a:endParaRPr lang="en-GB" kern="0" dirty="0" smtClean="0">
              <a:solidFill>
                <a:srgbClr val="000000"/>
              </a:solidFill>
              <a:latin typeface="Arial"/>
            </a:endParaRPr>
          </a:p>
        </p:txBody>
      </p:sp>
    </p:spTree>
    <p:extLst>
      <p:ext uri="{BB962C8B-B14F-4D97-AF65-F5344CB8AC3E}">
        <p14:creationId xmlns:p14="http://schemas.microsoft.com/office/powerpoint/2010/main" val="120722413"/>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2" name="Title 1"/>
          <p:cNvSpPr>
            <a:spLocks noGrp="1"/>
          </p:cNvSpPr>
          <p:nvPr>
            <p:ph type="title"/>
          </p:nvPr>
        </p:nvSpPr>
        <p:spPr>
          <a:xfrm>
            <a:off x="416025" y="397566"/>
            <a:ext cx="10515600" cy="384313"/>
          </a:xfrm>
          <a:prstGeom prst="rect">
            <a:avLst/>
          </a:prstGeom>
        </p:spPr>
        <p:txBody>
          <a:bodyPr lIns="0"/>
          <a:lstStyle>
            <a:lvl1pPr>
              <a:lnSpc>
                <a:spcPct val="70000"/>
              </a:lnSpc>
              <a:defRPr sz="2600" b="0">
                <a:latin typeface="Arial" panose="020B0604020202020204" pitchFamily="34" charset="0"/>
                <a:cs typeface="Arial" panose="020B0604020202020204" pitchFamily="34" charset="0"/>
              </a:defRPr>
            </a:lvl1pPr>
          </a:lstStyle>
          <a:p>
            <a:r>
              <a:rPr lang="en-US" dirty="0"/>
              <a:t>Click to edit Master title style</a:t>
            </a:r>
            <a:endParaRPr lang="en-GB" dirty="0"/>
          </a:p>
        </p:txBody>
      </p:sp>
    </p:spTree>
    <p:extLst>
      <p:ext uri="{BB962C8B-B14F-4D97-AF65-F5344CB8AC3E}">
        <p14:creationId xmlns:p14="http://schemas.microsoft.com/office/powerpoint/2010/main" val="30980938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88211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obj">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494380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ags" Target="../tags/tag1.xml"/><Relationship Id="rId3" Type="http://schemas.openxmlformats.org/officeDocument/2006/relationships/slideLayout" Target="../slideLayouts/slideLayout3.xml"/><Relationship Id="rId7" Type="http://schemas.openxmlformats.org/officeDocument/2006/relationships/vmlDrawing" Target="../drawings/vmlDrawing1.v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oleObject" Target="../embeddings/oleObject1.bin"/></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slideLayout" Target="../slideLayouts/slideLayout8.xml"/><Relationship Id="rId7" Type="http://schemas.openxmlformats.org/officeDocument/2006/relationships/oleObject" Target="../embeddings/oleObject2.bin"/><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tags" Target="../tags/tag2.xml"/><Relationship Id="rId5" Type="http://schemas.openxmlformats.org/officeDocument/2006/relationships/vmlDrawing" Target="../drawings/vmlDrawing2.vml"/><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slideLayout" Target="../slideLayouts/slideLayout10.xml"/><Relationship Id="rId1" Type="http://schemas.openxmlformats.org/officeDocument/2006/relationships/slideLayout" Target="../slideLayouts/slideLayout9.xml"/><Relationship Id="rId5" Type="http://schemas.openxmlformats.org/officeDocument/2006/relationships/image" Target="../media/image5.png"/><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oleObject" Target="../embeddings/oleObject3.bin"/><Relationship Id="rId3" Type="http://schemas.openxmlformats.org/officeDocument/2006/relationships/slideLayout" Target="../slideLayouts/slideLayout14.xml"/><Relationship Id="rId7" Type="http://schemas.openxmlformats.org/officeDocument/2006/relationships/tags" Target="../tags/tag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vmlDrawing" Target="../drawings/vmlDrawing3.vml"/><Relationship Id="rId5" Type="http://schemas.openxmlformats.org/officeDocument/2006/relationships/theme" Target="../theme/theme4.xml"/><Relationship Id="rId4" Type="http://schemas.openxmlformats.org/officeDocument/2006/relationships/slideLayout" Target="../slideLayouts/slideLayout15.xml"/><Relationship Id="rId9" Type="http://schemas.openxmlformats.org/officeDocument/2006/relationships/image" Target="../media/image1.emf"/></Relationships>
</file>

<file path=ppt/slideMasters/_rels/slideMaster5.xml.rels><?xml version="1.0" encoding="UTF-8" standalone="yes"?>
<Relationships xmlns="http://schemas.openxmlformats.org/package/2006/relationships"><Relationship Id="rId3" Type="http://schemas.openxmlformats.org/officeDocument/2006/relationships/theme" Target="../theme/theme5.xml"/><Relationship Id="rId7" Type="http://schemas.openxmlformats.org/officeDocument/2006/relationships/image" Target="../media/image1.emf"/><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oleObject" Target="../embeddings/oleObject4.bin"/><Relationship Id="rId5" Type="http://schemas.openxmlformats.org/officeDocument/2006/relationships/tags" Target="../tags/tag4.xml"/><Relationship Id="rId4" Type="http://schemas.openxmlformats.org/officeDocument/2006/relationships/vmlDrawing" Target="../drawings/vmlDrawing4.v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theme" Target="../theme/theme6.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image" Target="../media/image1.emf"/><Relationship Id="rId2" Type="http://schemas.openxmlformats.org/officeDocument/2006/relationships/slideLayout" Target="../slideLayouts/slideLayout19.xml"/><Relationship Id="rId16" Type="http://schemas.openxmlformats.org/officeDocument/2006/relationships/oleObject" Target="../embeddings/oleObject5.bin"/><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5" Type="http://schemas.openxmlformats.org/officeDocument/2006/relationships/tags" Target="../tags/tag5.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vmlDrawing" Target="../drawings/vmlDrawing5.v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slideLayout" Target="../slideLayouts/slideLayout55.xml"/><Relationship Id="rId3" Type="http://schemas.openxmlformats.org/officeDocument/2006/relationships/slideLayout" Target="../slideLayouts/slideLayout32.xml"/><Relationship Id="rId21" Type="http://schemas.openxmlformats.org/officeDocument/2006/relationships/slideLayout" Target="../slideLayouts/slideLayout50.xml"/><Relationship Id="rId34" Type="http://schemas.openxmlformats.org/officeDocument/2006/relationships/image" Target="../media/image1.emf"/><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slideLayout" Target="../slideLayouts/slideLayout54.xml"/><Relationship Id="rId33" Type="http://schemas.openxmlformats.org/officeDocument/2006/relationships/oleObject" Target="../embeddings/oleObject7.bin"/><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29" Type="http://schemas.openxmlformats.org/officeDocument/2006/relationships/slideLayout" Target="../slideLayouts/slideLayout58.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32" Type="http://schemas.openxmlformats.org/officeDocument/2006/relationships/tags" Target="../tags/tag8.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28" Type="http://schemas.openxmlformats.org/officeDocument/2006/relationships/slideLayout" Target="../slideLayouts/slideLayout57.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31" Type="http://schemas.openxmlformats.org/officeDocument/2006/relationships/vmlDrawing" Target="../drawings/vmlDrawing7.v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 Id="rId27" Type="http://schemas.openxmlformats.org/officeDocument/2006/relationships/slideLayout" Target="../slideLayouts/slideLayout56.xml"/><Relationship Id="rId30"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8" Type="http://schemas.openxmlformats.org/officeDocument/2006/relationships/oleObject" Target="../embeddings/oleObject9.bin"/><Relationship Id="rId3" Type="http://schemas.openxmlformats.org/officeDocument/2006/relationships/slideLayout" Target="../slideLayouts/slideLayout61.xml"/><Relationship Id="rId7" Type="http://schemas.openxmlformats.org/officeDocument/2006/relationships/tags" Target="../tags/tag11.xml"/><Relationship Id="rId2" Type="http://schemas.openxmlformats.org/officeDocument/2006/relationships/slideLayout" Target="../slideLayouts/slideLayout60.xml"/><Relationship Id="rId1" Type="http://schemas.openxmlformats.org/officeDocument/2006/relationships/slideLayout" Target="../slideLayouts/slideLayout59.xml"/><Relationship Id="rId6" Type="http://schemas.openxmlformats.org/officeDocument/2006/relationships/vmlDrawing" Target="../drawings/vmlDrawing9.vml"/><Relationship Id="rId5" Type="http://schemas.openxmlformats.org/officeDocument/2006/relationships/theme" Target="../theme/theme8.xml"/><Relationship Id="rId4" Type="http://schemas.openxmlformats.org/officeDocument/2006/relationships/slideLayout" Target="../slideLayouts/slideLayout62.xml"/><Relationship Id="rId9"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11" name="Object 10" hidden="1"/>
          <p:cNvGraphicFramePr>
            <a:graphicFrameLocks noChangeAspect="1"/>
          </p:cNvGraphicFramePr>
          <p:nvPr userDrawn="1">
            <p:custDataLst>
              <p:tags r:id="rId8"/>
            </p:custDataLst>
            <p:extLst/>
          </p:nvPr>
        </p:nvGraphicFramePr>
        <p:xfrm>
          <a:off x="1708" y="1327"/>
          <a:ext cx="1706" cy="1326"/>
        </p:xfrm>
        <a:graphic>
          <a:graphicData uri="http://schemas.openxmlformats.org/presentationml/2006/ole">
            <mc:AlternateContent xmlns:mc="http://schemas.openxmlformats.org/markup-compatibility/2006">
              <mc:Choice xmlns:v="urn:schemas-microsoft-com:vml" Requires="v">
                <p:oleObj spid="_x0000_s38870" name="think-cell Slide" r:id="rId9" imgW="270" imgH="270" progId="TCLayout.ActiveDocument.1">
                  <p:embed/>
                </p:oleObj>
              </mc:Choice>
              <mc:Fallback>
                <p:oleObj name="think-cell Slide" r:id="rId9" imgW="270" imgH="270" progId="TCLayout.ActiveDocument.1">
                  <p:embed/>
                  <p:pic>
                    <p:nvPicPr>
                      <p:cNvPr id="0" name=""/>
                      <p:cNvPicPr/>
                      <p:nvPr/>
                    </p:nvPicPr>
                    <p:blipFill>
                      <a:blip r:embed="rId10"/>
                      <a:stretch>
                        <a:fillRect/>
                      </a:stretch>
                    </p:blipFill>
                    <p:spPr>
                      <a:xfrm>
                        <a:off x="1708" y="1327"/>
                        <a:ext cx="1706" cy="1326"/>
                      </a:xfrm>
                      <a:prstGeom prst="rect">
                        <a:avLst/>
                      </a:prstGeom>
                    </p:spPr>
                  </p:pic>
                </p:oleObj>
              </mc:Fallback>
            </mc:AlternateContent>
          </a:graphicData>
        </a:graphic>
      </p:graphicFrame>
      <p:grpSp>
        <p:nvGrpSpPr>
          <p:cNvPr id="2" name="Group 37"/>
          <p:cNvGrpSpPr>
            <a:grpSpLocks/>
          </p:cNvGrpSpPr>
          <p:nvPr/>
        </p:nvGrpSpPr>
        <p:grpSpPr bwMode="gray">
          <a:xfrm>
            <a:off x="2" y="737457"/>
            <a:ext cx="12192000" cy="5782041"/>
            <a:chOff x="0" y="671"/>
            <a:chExt cx="4320" cy="5261"/>
          </a:xfrm>
          <a:noFill/>
        </p:grpSpPr>
        <p:sp>
          <p:nvSpPr>
            <p:cNvPr id="14" name="Rectangle 22"/>
            <p:cNvSpPr>
              <a:spLocks noChangeArrowheads="1"/>
            </p:cNvSpPr>
            <p:nvPr/>
          </p:nvSpPr>
          <p:spPr bwMode="gray">
            <a:xfrm>
              <a:off x="4110" y="3278"/>
              <a:ext cx="210" cy="46"/>
            </a:xfrm>
            <a:prstGeom prst="rect">
              <a:avLst/>
            </a:prstGeom>
            <a:grpFill/>
            <a:ln w="9525" algn="ctr">
              <a:noFill/>
              <a:miter lim="800000"/>
              <a:headEnd/>
              <a:tailEnd/>
            </a:ln>
            <a:effectLst/>
          </p:spPr>
          <p:txBody>
            <a:bodyPr/>
            <a:lstStyle/>
            <a:p>
              <a:pPr defTabSz="723784"/>
              <a:endParaRPr lang="en-GB" sz="1425" dirty="0">
                <a:solidFill>
                  <a:srgbClr val="000000"/>
                </a:solidFill>
              </a:endParaRPr>
            </a:p>
          </p:txBody>
        </p:sp>
        <p:sp>
          <p:nvSpPr>
            <p:cNvPr id="15" name="Rectangle 23"/>
            <p:cNvSpPr>
              <a:spLocks noChangeArrowheads="1"/>
            </p:cNvSpPr>
            <p:nvPr/>
          </p:nvSpPr>
          <p:spPr bwMode="gray">
            <a:xfrm>
              <a:off x="0" y="3278"/>
              <a:ext cx="210" cy="46"/>
            </a:xfrm>
            <a:prstGeom prst="rect">
              <a:avLst/>
            </a:prstGeom>
            <a:grpFill/>
            <a:ln w="9525" algn="ctr">
              <a:noFill/>
              <a:miter lim="800000"/>
              <a:headEnd/>
              <a:tailEnd/>
            </a:ln>
            <a:effectLst/>
          </p:spPr>
          <p:txBody>
            <a:bodyPr/>
            <a:lstStyle/>
            <a:p>
              <a:pPr defTabSz="723784"/>
              <a:endParaRPr lang="en-GB" sz="1425" dirty="0">
                <a:solidFill>
                  <a:srgbClr val="000000"/>
                </a:solidFill>
              </a:endParaRPr>
            </a:p>
          </p:txBody>
        </p:sp>
        <p:sp>
          <p:nvSpPr>
            <p:cNvPr id="16" name="Rectangle 24"/>
            <p:cNvSpPr>
              <a:spLocks noChangeArrowheads="1"/>
            </p:cNvSpPr>
            <p:nvPr/>
          </p:nvSpPr>
          <p:spPr bwMode="gray">
            <a:xfrm rot="-5400000">
              <a:off x="2092" y="716"/>
              <a:ext cx="136" cy="46"/>
            </a:xfrm>
            <a:prstGeom prst="rect">
              <a:avLst/>
            </a:prstGeom>
            <a:grpFill/>
            <a:ln w="9525" algn="ctr">
              <a:noFill/>
              <a:miter lim="800000"/>
              <a:headEnd/>
              <a:tailEnd/>
            </a:ln>
            <a:effectLst/>
          </p:spPr>
          <p:txBody>
            <a:bodyPr/>
            <a:lstStyle/>
            <a:p>
              <a:pPr defTabSz="723784"/>
              <a:endParaRPr lang="en-GB" sz="1425" dirty="0">
                <a:solidFill>
                  <a:srgbClr val="000000"/>
                </a:solidFill>
              </a:endParaRPr>
            </a:p>
          </p:txBody>
        </p:sp>
        <p:sp>
          <p:nvSpPr>
            <p:cNvPr id="17" name="Rectangle 34"/>
            <p:cNvSpPr>
              <a:spLocks noChangeArrowheads="1"/>
            </p:cNvSpPr>
            <p:nvPr/>
          </p:nvSpPr>
          <p:spPr bwMode="gray">
            <a:xfrm rot="-5400000">
              <a:off x="2089" y="5841"/>
              <a:ext cx="136" cy="46"/>
            </a:xfrm>
            <a:prstGeom prst="rect">
              <a:avLst/>
            </a:prstGeom>
            <a:grpFill/>
            <a:ln w="9525" algn="ctr">
              <a:noFill/>
              <a:miter lim="800000"/>
              <a:headEnd/>
              <a:tailEnd/>
            </a:ln>
            <a:effectLst/>
          </p:spPr>
          <p:txBody>
            <a:bodyPr/>
            <a:lstStyle/>
            <a:p>
              <a:pPr defTabSz="723784"/>
              <a:endParaRPr lang="en-GB" sz="1425" dirty="0">
                <a:solidFill>
                  <a:srgbClr val="000000"/>
                </a:solidFill>
              </a:endParaRPr>
            </a:p>
          </p:txBody>
        </p:sp>
      </p:grpSp>
      <p:sp>
        <p:nvSpPr>
          <p:cNvPr id="12" name="bk object 16"/>
          <p:cNvSpPr/>
          <p:nvPr userDrawn="1"/>
        </p:nvSpPr>
        <p:spPr>
          <a:xfrm>
            <a:off x="410817" y="6450495"/>
            <a:ext cx="752475" cy="301625"/>
          </a:xfrm>
          <a:custGeom>
            <a:avLst/>
            <a:gdLst/>
            <a:ahLst/>
            <a:cxnLst/>
            <a:rect l="l" t="t" r="r" b="b"/>
            <a:pathLst>
              <a:path w="752475" h="301625">
                <a:moveTo>
                  <a:pt x="661618" y="235734"/>
                </a:moveTo>
                <a:lnTo>
                  <a:pt x="537376" y="235734"/>
                </a:lnTo>
                <a:lnTo>
                  <a:pt x="537806" y="249306"/>
                </a:lnTo>
                <a:lnTo>
                  <a:pt x="564771" y="291682"/>
                </a:lnTo>
                <a:lnTo>
                  <a:pt x="602677" y="301212"/>
                </a:lnTo>
                <a:lnTo>
                  <a:pt x="617192" y="301083"/>
                </a:lnTo>
                <a:lnTo>
                  <a:pt x="655814" y="297958"/>
                </a:lnTo>
                <a:lnTo>
                  <a:pt x="689557" y="270693"/>
                </a:lnTo>
                <a:lnTo>
                  <a:pt x="629124" y="270693"/>
                </a:lnTo>
                <a:lnTo>
                  <a:pt x="613540" y="268822"/>
                </a:lnTo>
                <a:lnTo>
                  <a:pt x="601296" y="263012"/>
                </a:lnTo>
                <a:lnTo>
                  <a:pt x="593088" y="252988"/>
                </a:lnTo>
                <a:lnTo>
                  <a:pt x="589615" y="238474"/>
                </a:lnTo>
                <a:lnTo>
                  <a:pt x="661618" y="235734"/>
                </a:lnTo>
                <a:close/>
              </a:path>
              <a:path w="752475" h="301625">
                <a:moveTo>
                  <a:pt x="209281" y="0"/>
                </a:moveTo>
                <a:lnTo>
                  <a:pt x="42519" y="0"/>
                </a:lnTo>
                <a:lnTo>
                  <a:pt x="42519" y="156151"/>
                </a:lnTo>
                <a:lnTo>
                  <a:pt x="0" y="298134"/>
                </a:lnTo>
                <a:lnTo>
                  <a:pt x="37091" y="298134"/>
                </a:lnTo>
                <a:lnTo>
                  <a:pt x="56089" y="235734"/>
                </a:lnTo>
                <a:lnTo>
                  <a:pt x="752085" y="235734"/>
                </a:lnTo>
                <a:lnTo>
                  <a:pt x="752085" y="230308"/>
                </a:lnTo>
                <a:lnTo>
                  <a:pt x="408912" y="230308"/>
                </a:lnTo>
                <a:lnTo>
                  <a:pt x="408912" y="229403"/>
                </a:lnTo>
                <a:lnTo>
                  <a:pt x="104942" y="229403"/>
                </a:lnTo>
                <a:lnTo>
                  <a:pt x="99815" y="217647"/>
                </a:lnTo>
                <a:lnTo>
                  <a:pt x="114206" y="202876"/>
                </a:lnTo>
                <a:lnTo>
                  <a:pt x="65739" y="202876"/>
                </a:lnTo>
                <a:lnTo>
                  <a:pt x="85943" y="136858"/>
                </a:lnTo>
                <a:lnTo>
                  <a:pt x="48852" y="136858"/>
                </a:lnTo>
                <a:lnTo>
                  <a:pt x="48852" y="6330"/>
                </a:lnTo>
                <a:lnTo>
                  <a:pt x="209281" y="6330"/>
                </a:lnTo>
                <a:lnTo>
                  <a:pt x="209281" y="0"/>
                </a:lnTo>
                <a:close/>
              </a:path>
              <a:path w="752475" h="301625">
                <a:moveTo>
                  <a:pt x="108259" y="235734"/>
                </a:moveTo>
                <a:lnTo>
                  <a:pt x="61517" y="235734"/>
                </a:lnTo>
                <a:lnTo>
                  <a:pt x="92276" y="298134"/>
                </a:lnTo>
                <a:lnTo>
                  <a:pt x="138113" y="298134"/>
                </a:lnTo>
                <a:lnTo>
                  <a:pt x="108259" y="235734"/>
                </a:lnTo>
                <a:close/>
              </a:path>
              <a:path w="752475" h="301625">
                <a:moveTo>
                  <a:pt x="216518" y="235734"/>
                </a:moveTo>
                <a:lnTo>
                  <a:pt x="176109" y="235734"/>
                </a:lnTo>
                <a:lnTo>
                  <a:pt x="157111" y="298134"/>
                </a:lnTo>
                <a:lnTo>
                  <a:pt x="197520" y="298134"/>
                </a:lnTo>
                <a:lnTo>
                  <a:pt x="216518" y="235734"/>
                </a:lnTo>
                <a:close/>
              </a:path>
              <a:path w="752475" h="301625">
                <a:moveTo>
                  <a:pt x="356743" y="235734"/>
                </a:moveTo>
                <a:lnTo>
                  <a:pt x="316635" y="235734"/>
                </a:lnTo>
                <a:lnTo>
                  <a:pt x="298542" y="298134"/>
                </a:lnTo>
                <a:lnTo>
                  <a:pt x="339855" y="298134"/>
                </a:lnTo>
                <a:lnTo>
                  <a:pt x="356743" y="235734"/>
                </a:lnTo>
                <a:close/>
              </a:path>
              <a:path w="752475" h="301625">
                <a:moveTo>
                  <a:pt x="449321" y="235734"/>
                </a:moveTo>
                <a:lnTo>
                  <a:pt x="374836" y="235734"/>
                </a:lnTo>
                <a:lnTo>
                  <a:pt x="374836" y="298134"/>
                </a:lnTo>
                <a:lnTo>
                  <a:pt x="410118" y="298134"/>
                </a:lnTo>
                <a:lnTo>
                  <a:pt x="449321" y="235734"/>
                </a:lnTo>
                <a:close/>
              </a:path>
              <a:path w="752475" h="301625">
                <a:moveTo>
                  <a:pt x="514155" y="235734"/>
                </a:moveTo>
                <a:lnTo>
                  <a:pt x="474652" y="235734"/>
                </a:lnTo>
                <a:lnTo>
                  <a:pt x="461082" y="298134"/>
                </a:lnTo>
                <a:lnTo>
                  <a:pt x="501189" y="298134"/>
                </a:lnTo>
                <a:lnTo>
                  <a:pt x="514155" y="235734"/>
                </a:lnTo>
                <a:close/>
              </a:path>
              <a:path w="752475" h="301625">
                <a:moveTo>
                  <a:pt x="705344" y="235734"/>
                </a:moveTo>
                <a:lnTo>
                  <a:pt x="661618" y="235734"/>
                </a:lnTo>
                <a:lnTo>
                  <a:pt x="654380" y="267386"/>
                </a:lnTo>
                <a:lnTo>
                  <a:pt x="641793" y="269748"/>
                </a:lnTo>
                <a:lnTo>
                  <a:pt x="629124" y="270693"/>
                </a:lnTo>
                <a:lnTo>
                  <a:pt x="689557" y="270693"/>
                </a:lnTo>
                <a:lnTo>
                  <a:pt x="705344" y="235734"/>
                </a:lnTo>
                <a:close/>
              </a:path>
              <a:path w="752475" h="301625">
                <a:moveTo>
                  <a:pt x="537376" y="138064"/>
                </a:moveTo>
                <a:lnTo>
                  <a:pt x="471636" y="138064"/>
                </a:lnTo>
                <a:lnTo>
                  <a:pt x="413134" y="230308"/>
                </a:lnTo>
                <a:lnTo>
                  <a:pt x="518378" y="230308"/>
                </a:lnTo>
                <a:lnTo>
                  <a:pt x="518564" y="229403"/>
                </a:lnTo>
                <a:lnTo>
                  <a:pt x="454448" y="229403"/>
                </a:lnTo>
                <a:lnTo>
                  <a:pt x="489729" y="174238"/>
                </a:lnTo>
                <a:lnTo>
                  <a:pt x="529926" y="174238"/>
                </a:lnTo>
                <a:lnTo>
                  <a:pt x="537376" y="138064"/>
                </a:lnTo>
                <a:close/>
              </a:path>
              <a:path w="752475" h="301625">
                <a:moveTo>
                  <a:pt x="570245" y="6330"/>
                </a:moveTo>
                <a:lnTo>
                  <a:pt x="563913" y="6330"/>
                </a:lnTo>
                <a:lnTo>
                  <a:pt x="563913" y="140174"/>
                </a:lnTo>
                <a:lnTo>
                  <a:pt x="565119" y="140174"/>
                </a:lnTo>
                <a:lnTo>
                  <a:pt x="565119" y="171826"/>
                </a:lnTo>
                <a:lnTo>
                  <a:pt x="547584" y="207083"/>
                </a:lnTo>
                <a:lnTo>
                  <a:pt x="542804" y="226087"/>
                </a:lnTo>
                <a:lnTo>
                  <a:pt x="542804" y="230308"/>
                </a:lnTo>
                <a:lnTo>
                  <a:pt x="752085" y="230308"/>
                </a:lnTo>
                <a:lnTo>
                  <a:pt x="752085" y="229403"/>
                </a:lnTo>
                <a:lnTo>
                  <a:pt x="590449" y="229403"/>
                </a:lnTo>
                <a:lnTo>
                  <a:pt x="590449" y="223977"/>
                </a:lnTo>
                <a:lnTo>
                  <a:pt x="591656" y="220661"/>
                </a:lnTo>
                <a:lnTo>
                  <a:pt x="591656" y="217647"/>
                </a:lnTo>
                <a:lnTo>
                  <a:pt x="592561" y="214331"/>
                </a:lnTo>
                <a:lnTo>
                  <a:pt x="610757" y="177532"/>
                </a:lnTo>
                <a:lnTo>
                  <a:pt x="627732" y="164591"/>
                </a:lnTo>
                <a:lnTo>
                  <a:pt x="570245" y="164591"/>
                </a:lnTo>
                <a:lnTo>
                  <a:pt x="570245" y="6330"/>
                </a:lnTo>
                <a:close/>
              </a:path>
              <a:path w="752475" h="301625">
                <a:moveTo>
                  <a:pt x="209281" y="6330"/>
                </a:moveTo>
                <a:lnTo>
                  <a:pt x="203853" y="6330"/>
                </a:lnTo>
                <a:lnTo>
                  <a:pt x="203853" y="145299"/>
                </a:lnTo>
                <a:lnTo>
                  <a:pt x="201742" y="154041"/>
                </a:lnTo>
                <a:lnTo>
                  <a:pt x="178522" y="226992"/>
                </a:lnTo>
                <a:lnTo>
                  <a:pt x="178522" y="229403"/>
                </a:lnTo>
                <a:lnTo>
                  <a:pt x="277131" y="229403"/>
                </a:lnTo>
                <a:lnTo>
                  <a:pt x="289925" y="223411"/>
                </a:lnTo>
                <a:lnTo>
                  <a:pt x="300147" y="215320"/>
                </a:lnTo>
                <a:lnTo>
                  <a:pt x="305592" y="208000"/>
                </a:lnTo>
                <a:lnTo>
                  <a:pt x="226168" y="208000"/>
                </a:lnTo>
                <a:lnTo>
                  <a:pt x="232501" y="182678"/>
                </a:lnTo>
                <a:lnTo>
                  <a:pt x="237929" y="162481"/>
                </a:lnTo>
                <a:lnTo>
                  <a:pt x="315318" y="162481"/>
                </a:lnTo>
                <a:lnTo>
                  <a:pt x="315316" y="162033"/>
                </a:lnTo>
                <a:lnTo>
                  <a:pt x="277270" y="137211"/>
                </a:lnTo>
                <a:lnTo>
                  <a:pt x="264737" y="136858"/>
                </a:lnTo>
                <a:lnTo>
                  <a:pt x="209281" y="136858"/>
                </a:lnTo>
                <a:lnTo>
                  <a:pt x="209281" y="6330"/>
                </a:lnTo>
                <a:close/>
              </a:path>
              <a:path w="752475" h="301625">
                <a:moveTo>
                  <a:pt x="570245" y="0"/>
                </a:moveTo>
                <a:lnTo>
                  <a:pt x="403484" y="0"/>
                </a:lnTo>
                <a:lnTo>
                  <a:pt x="403484" y="136858"/>
                </a:lnTo>
                <a:lnTo>
                  <a:pt x="345283" y="136858"/>
                </a:lnTo>
                <a:lnTo>
                  <a:pt x="318746" y="229403"/>
                </a:lnTo>
                <a:lnTo>
                  <a:pt x="358853" y="229403"/>
                </a:lnTo>
                <a:lnTo>
                  <a:pt x="374836" y="170922"/>
                </a:lnTo>
                <a:lnTo>
                  <a:pt x="408912" y="170922"/>
                </a:lnTo>
                <a:lnTo>
                  <a:pt x="408912" y="6330"/>
                </a:lnTo>
                <a:lnTo>
                  <a:pt x="570245" y="6330"/>
                </a:lnTo>
                <a:lnTo>
                  <a:pt x="570245" y="0"/>
                </a:lnTo>
                <a:close/>
              </a:path>
              <a:path w="752475" h="301625">
                <a:moveTo>
                  <a:pt x="408912" y="170922"/>
                </a:moveTo>
                <a:lnTo>
                  <a:pt x="374836" y="170922"/>
                </a:lnTo>
                <a:lnTo>
                  <a:pt x="376042" y="229403"/>
                </a:lnTo>
                <a:lnTo>
                  <a:pt x="408912" y="229403"/>
                </a:lnTo>
                <a:lnTo>
                  <a:pt x="408912" y="170922"/>
                </a:lnTo>
                <a:close/>
              </a:path>
              <a:path w="752475" h="301625">
                <a:moveTo>
                  <a:pt x="529926" y="174238"/>
                </a:moveTo>
                <a:lnTo>
                  <a:pt x="489729" y="174238"/>
                </a:lnTo>
                <a:lnTo>
                  <a:pt x="477969" y="229403"/>
                </a:lnTo>
                <a:lnTo>
                  <a:pt x="518564" y="229403"/>
                </a:lnTo>
                <a:lnTo>
                  <a:pt x="529926" y="174238"/>
                </a:lnTo>
                <a:close/>
              </a:path>
              <a:path w="752475" h="301625">
                <a:moveTo>
                  <a:pt x="712882" y="203780"/>
                </a:moveTo>
                <a:lnTo>
                  <a:pt x="635081" y="203780"/>
                </a:lnTo>
                <a:lnTo>
                  <a:pt x="628747" y="229403"/>
                </a:lnTo>
                <a:lnTo>
                  <a:pt x="706248" y="229403"/>
                </a:lnTo>
                <a:lnTo>
                  <a:pt x="712882" y="203780"/>
                </a:lnTo>
                <a:close/>
              </a:path>
              <a:path w="752475" h="301625">
                <a:moveTo>
                  <a:pt x="752085" y="6330"/>
                </a:moveTo>
                <a:lnTo>
                  <a:pt x="745753" y="6330"/>
                </a:lnTo>
                <a:lnTo>
                  <a:pt x="745753" y="229403"/>
                </a:lnTo>
                <a:lnTo>
                  <a:pt x="752085" y="229403"/>
                </a:lnTo>
                <a:lnTo>
                  <a:pt x="752085" y="6330"/>
                </a:lnTo>
                <a:close/>
              </a:path>
              <a:path w="752475" h="301625">
                <a:moveTo>
                  <a:pt x="315318" y="162481"/>
                </a:moveTo>
                <a:lnTo>
                  <a:pt x="265370" y="162481"/>
                </a:lnTo>
                <a:lnTo>
                  <a:pt x="274116" y="163386"/>
                </a:lnTo>
                <a:lnTo>
                  <a:pt x="277131" y="167606"/>
                </a:lnTo>
                <a:lnTo>
                  <a:pt x="279242" y="170922"/>
                </a:lnTo>
                <a:lnTo>
                  <a:pt x="279242" y="176348"/>
                </a:lnTo>
                <a:lnTo>
                  <a:pt x="276227" y="184789"/>
                </a:lnTo>
                <a:lnTo>
                  <a:pt x="270780" y="196439"/>
                </a:lnTo>
                <a:lnTo>
                  <a:pt x="261439" y="204146"/>
                </a:lnTo>
                <a:lnTo>
                  <a:pt x="240944" y="208000"/>
                </a:lnTo>
                <a:lnTo>
                  <a:pt x="305592" y="208000"/>
                </a:lnTo>
                <a:lnTo>
                  <a:pt x="307741" y="205112"/>
                </a:lnTo>
                <a:lnTo>
                  <a:pt x="312651" y="192766"/>
                </a:lnTo>
                <a:lnTo>
                  <a:pt x="315354" y="174895"/>
                </a:lnTo>
                <a:lnTo>
                  <a:pt x="315318" y="162481"/>
                </a:lnTo>
                <a:close/>
              </a:path>
              <a:path w="752475" h="301625">
                <a:moveTo>
                  <a:pt x="178522" y="136858"/>
                </a:moveTo>
                <a:lnTo>
                  <a:pt x="127257" y="136858"/>
                </a:lnTo>
                <a:lnTo>
                  <a:pt x="65739" y="202876"/>
                </a:lnTo>
                <a:lnTo>
                  <a:pt x="114206" y="202876"/>
                </a:lnTo>
                <a:lnTo>
                  <a:pt x="178522" y="136858"/>
                </a:lnTo>
                <a:close/>
              </a:path>
              <a:path w="752475" h="301625">
                <a:moveTo>
                  <a:pt x="720532" y="159261"/>
                </a:moveTo>
                <a:lnTo>
                  <a:pt x="645850" y="159261"/>
                </a:lnTo>
                <a:lnTo>
                  <a:pt x="660593" y="161167"/>
                </a:lnTo>
                <a:lnTo>
                  <a:pt x="670132" y="168735"/>
                </a:lnTo>
                <a:lnTo>
                  <a:pt x="719215" y="181473"/>
                </a:lnTo>
                <a:lnTo>
                  <a:pt x="721180" y="171097"/>
                </a:lnTo>
                <a:lnTo>
                  <a:pt x="720532" y="159261"/>
                </a:lnTo>
                <a:close/>
              </a:path>
              <a:path w="752475" h="301625">
                <a:moveTo>
                  <a:pt x="752085" y="0"/>
                </a:moveTo>
                <a:lnTo>
                  <a:pt x="584117" y="0"/>
                </a:lnTo>
                <a:lnTo>
                  <a:pt x="584117" y="150725"/>
                </a:lnTo>
                <a:lnTo>
                  <a:pt x="578990" y="154945"/>
                </a:lnTo>
                <a:lnTo>
                  <a:pt x="574689" y="159261"/>
                </a:lnTo>
                <a:lnTo>
                  <a:pt x="570245" y="164591"/>
                </a:lnTo>
                <a:lnTo>
                  <a:pt x="627732" y="164591"/>
                </a:lnTo>
                <a:lnTo>
                  <a:pt x="632300" y="162123"/>
                </a:lnTo>
                <a:lnTo>
                  <a:pt x="645850" y="159261"/>
                </a:lnTo>
                <a:lnTo>
                  <a:pt x="720532" y="159261"/>
                </a:lnTo>
                <a:lnTo>
                  <a:pt x="720505" y="158772"/>
                </a:lnTo>
                <a:lnTo>
                  <a:pt x="711499" y="146774"/>
                </a:lnTo>
                <a:lnTo>
                  <a:pt x="711039" y="146387"/>
                </a:lnTo>
                <a:lnTo>
                  <a:pt x="590637" y="146387"/>
                </a:lnTo>
                <a:lnTo>
                  <a:pt x="590449" y="6330"/>
                </a:lnTo>
                <a:lnTo>
                  <a:pt x="752085" y="6330"/>
                </a:lnTo>
                <a:lnTo>
                  <a:pt x="752085" y="0"/>
                </a:lnTo>
                <a:close/>
              </a:path>
              <a:path w="752475" h="301625">
                <a:moveTo>
                  <a:pt x="664661" y="128497"/>
                </a:moveTo>
                <a:lnTo>
                  <a:pt x="615179" y="135211"/>
                </a:lnTo>
                <a:lnTo>
                  <a:pt x="590637" y="146387"/>
                </a:lnTo>
                <a:lnTo>
                  <a:pt x="711039" y="146387"/>
                </a:lnTo>
                <a:lnTo>
                  <a:pt x="701426" y="138294"/>
                </a:lnTo>
                <a:lnTo>
                  <a:pt x="690272" y="132786"/>
                </a:lnTo>
                <a:lnTo>
                  <a:pt x="678022" y="129703"/>
                </a:lnTo>
                <a:lnTo>
                  <a:pt x="664661" y="128497"/>
                </a:lnTo>
                <a:close/>
              </a:path>
              <a:path w="752475" h="301625">
                <a:moveTo>
                  <a:pt x="389914" y="0"/>
                </a:moveTo>
                <a:lnTo>
                  <a:pt x="223152" y="0"/>
                </a:lnTo>
                <a:lnTo>
                  <a:pt x="223152" y="136858"/>
                </a:lnTo>
                <a:lnTo>
                  <a:pt x="228279" y="136858"/>
                </a:lnTo>
                <a:lnTo>
                  <a:pt x="228279" y="6330"/>
                </a:lnTo>
                <a:lnTo>
                  <a:pt x="389914" y="6330"/>
                </a:lnTo>
                <a:lnTo>
                  <a:pt x="389914" y="0"/>
                </a:lnTo>
                <a:close/>
              </a:path>
              <a:path w="752475" h="301625">
                <a:moveTo>
                  <a:pt x="264440" y="136850"/>
                </a:moveTo>
                <a:lnTo>
                  <a:pt x="228279" y="136858"/>
                </a:lnTo>
                <a:lnTo>
                  <a:pt x="264737" y="136858"/>
                </a:lnTo>
                <a:lnTo>
                  <a:pt x="264440" y="136850"/>
                </a:lnTo>
                <a:close/>
              </a:path>
              <a:path w="752475" h="301625">
                <a:moveTo>
                  <a:pt x="389914" y="6330"/>
                </a:moveTo>
                <a:lnTo>
                  <a:pt x="383279" y="6330"/>
                </a:lnTo>
                <a:lnTo>
                  <a:pt x="383279" y="136858"/>
                </a:lnTo>
                <a:lnTo>
                  <a:pt x="389914" y="136858"/>
                </a:lnTo>
                <a:lnTo>
                  <a:pt x="389914" y="6330"/>
                </a:lnTo>
                <a:close/>
              </a:path>
            </a:pathLst>
          </a:custGeom>
          <a:solidFill>
            <a:srgbClr val="00479F"/>
          </a:solidFill>
        </p:spPr>
        <p:txBody>
          <a:bodyPr wrap="square" lIns="0" tIns="0" rIns="0" bIns="0" rtlCol="0"/>
          <a:lstStyle/>
          <a:p>
            <a:endParaRPr dirty="0"/>
          </a:p>
        </p:txBody>
      </p:sp>
      <p:sp>
        <p:nvSpPr>
          <p:cNvPr id="13" name="TextBox 12"/>
          <p:cNvSpPr txBox="1"/>
          <p:nvPr userDrawn="1"/>
        </p:nvSpPr>
        <p:spPr>
          <a:xfrm>
            <a:off x="1364973" y="6520068"/>
            <a:ext cx="4717775" cy="276999"/>
          </a:xfrm>
          <a:prstGeom prst="rect">
            <a:avLst/>
          </a:prstGeom>
          <a:noFill/>
        </p:spPr>
        <p:txBody>
          <a:bodyPr wrap="square" lIns="0" tIns="0" rIns="0" bIns="0" rtlCol="0">
            <a:spAutoFit/>
          </a:bodyPr>
          <a:lstStyle/>
          <a:p>
            <a:r>
              <a:rPr lang="en-US" sz="600" dirty="0">
                <a:solidFill>
                  <a:srgbClr val="00338D"/>
                </a:solidFill>
                <a:latin typeface="Arial" panose="020B0604020202020204" pitchFamily="34" charset="0"/>
                <a:cs typeface="Arial" panose="020B0604020202020204" pitchFamily="34" charset="0"/>
              </a:rPr>
              <a:t>© </a:t>
            </a:r>
            <a:r>
              <a:rPr lang="en-US" sz="600" dirty="0" smtClean="0">
                <a:solidFill>
                  <a:srgbClr val="00338D"/>
                </a:solidFill>
                <a:latin typeface="Arial" panose="020B0604020202020204" pitchFamily="34" charset="0"/>
                <a:cs typeface="Arial" panose="020B0604020202020204" pitchFamily="34" charset="0"/>
              </a:rPr>
              <a:t>2018 </a:t>
            </a:r>
            <a:r>
              <a:rPr lang="en-US" sz="600" dirty="0">
                <a:solidFill>
                  <a:srgbClr val="00338D"/>
                </a:solidFill>
                <a:latin typeface="Arial" panose="020B0604020202020204" pitchFamily="34" charset="0"/>
                <a:cs typeface="Arial" panose="020B0604020202020204" pitchFamily="34" charset="0"/>
              </a:rPr>
              <a:t>KPMG Advisory Services, a partnership registered in Nigeria and a member firm of the KPMG network of independent member firms affiliated with KPMG International Cooperative (“KPMG International”), a Swiss entity. All rights reserved. Printed in Nigeria.</a:t>
            </a:r>
          </a:p>
          <a:p>
            <a:endParaRPr lang="en-GB" sz="600" dirty="0">
              <a:solidFill>
                <a:srgbClr val="00338D"/>
              </a:solidFill>
              <a:latin typeface="Arial" panose="020B0604020202020204" pitchFamily="34" charset="0"/>
              <a:cs typeface="Arial" panose="020B0604020202020204" pitchFamily="34" charset="0"/>
            </a:endParaRPr>
          </a:p>
        </p:txBody>
      </p:sp>
      <p:sp>
        <p:nvSpPr>
          <p:cNvPr id="18" name="Rectangle 17"/>
          <p:cNvSpPr/>
          <p:nvPr userDrawn="1"/>
        </p:nvSpPr>
        <p:spPr bwMode="gray">
          <a:xfrm>
            <a:off x="11395361" y="6463947"/>
            <a:ext cx="499065" cy="175941"/>
          </a:xfrm>
          <a:prstGeom prst="rect">
            <a:avLst/>
          </a:prstGeom>
          <a:ln>
            <a:miter lim="800000"/>
            <a:headEnd/>
            <a:tailEnd/>
          </a:ln>
        </p:spPr>
        <p:txBody>
          <a:bodyPr vert="horz" wrap="square" lIns="60147" tIns="60147" rIns="0" bIns="0" numCol="1" anchor="t" anchorCtr="0" compatLnSpc="1">
            <a:prstTxWarp prst="textNoShape">
              <a:avLst/>
            </a:prstTxWarp>
          </a:bodyPr>
          <a:lstStyle/>
          <a:p>
            <a:pPr algn="r" defTabSz="763841" fontAlgn="base">
              <a:spcBef>
                <a:spcPct val="40000"/>
              </a:spcBef>
              <a:spcAft>
                <a:spcPct val="0"/>
              </a:spcAft>
            </a:pPr>
            <a:fld id="{358FC8E3-FE67-4452-9F4E-9A47A20D0542}" type="slidenum">
              <a:rPr lang="en-GB" sz="752">
                <a:solidFill>
                  <a:srgbClr val="00338D"/>
                </a:solidFill>
                <a:cs typeface="Arial" charset="0"/>
              </a:rPr>
              <a:pPr algn="r" defTabSz="763841" fontAlgn="base">
                <a:spcBef>
                  <a:spcPct val="40000"/>
                </a:spcBef>
                <a:spcAft>
                  <a:spcPct val="0"/>
                </a:spcAft>
              </a:pPr>
              <a:t>‹#›</a:t>
            </a:fld>
            <a:endParaRPr lang="en-GB" sz="752" dirty="0">
              <a:solidFill>
                <a:srgbClr val="00338D"/>
              </a:solidFill>
              <a:cs typeface="Arial" charset="0"/>
            </a:endParaRPr>
          </a:p>
        </p:txBody>
      </p:sp>
    </p:spTree>
    <p:extLst>
      <p:ext uri="{BB962C8B-B14F-4D97-AF65-F5344CB8AC3E}">
        <p14:creationId xmlns:p14="http://schemas.microsoft.com/office/powerpoint/2010/main" val="2683417040"/>
      </p:ext>
    </p:extLst>
  </p:cSld>
  <p:clrMap bg1="lt1" tx1="dk1" bg2="lt2" tx2="dk2" accent1="accent1" accent2="accent2" accent3="accent3" accent4="accent4" accent5="accent5" accent6="accent6" hlink="hlink" folHlink="folHlink"/>
  <p:sldLayoutIdLst>
    <p:sldLayoutId id="2147483679" r:id="rId1"/>
    <p:sldLayoutId id="2147483709" r:id="rId2"/>
    <p:sldLayoutId id="2147483863" r:id="rId3"/>
    <p:sldLayoutId id="2147483862" r:id="rId4"/>
    <p:sldLayoutId id="2147483895" r:id="rId5"/>
  </p:sldLayoutIdLst>
  <p:hf hdr="0" ftr="0" dt="0"/>
  <p:txStyles>
    <p:titleStyle>
      <a:lvl1pPr algn="l" defTabSz="723784" rtl="0" eaLnBrk="1" latinLnBrk="0" hangingPunct="1">
        <a:spcBef>
          <a:spcPct val="0"/>
        </a:spcBef>
        <a:buNone/>
        <a:defRPr kumimoji="0" lang="en-GB" sz="2240" b="1" i="0" u="none" strike="noStrike" kern="1200" cap="none" spc="0" normalizeH="0" baseline="0" noProof="0" dirty="0">
          <a:ln>
            <a:noFill/>
          </a:ln>
          <a:solidFill>
            <a:srgbClr val="00338D"/>
          </a:solidFill>
          <a:effectLst/>
          <a:uLnTx/>
          <a:uFillTx/>
          <a:latin typeface="Univers 45 Light" pitchFamily="2" charset="0"/>
          <a:ea typeface="+mj-ea"/>
          <a:cs typeface="+mj-cs"/>
        </a:defRPr>
      </a:lvl1pPr>
      <a:lvl2pPr eaLnBrk="1" hangingPunct="1">
        <a:defRPr kumimoji="0" lang="en-GB" sz="1425" b="1" i="0" u="none" strike="noStrike" kern="1200" cap="none" spc="0" normalizeH="0" baseline="0" noProof="0" dirty="0">
          <a:ln>
            <a:noFill/>
          </a:ln>
          <a:solidFill>
            <a:schemeClr val="bg1"/>
          </a:solidFill>
          <a:effectLst/>
          <a:uLnTx/>
          <a:uFillTx/>
          <a:latin typeface="Arial"/>
          <a:ea typeface="+mj-ea"/>
          <a:cs typeface="+mj-cs"/>
        </a:defRPr>
      </a:lvl2pPr>
      <a:lvl3pPr eaLnBrk="1" hangingPunct="1">
        <a:defRPr kumimoji="0" lang="en-GB" sz="1425" b="1" i="0" u="none" strike="noStrike" kern="1200" cap="none" spc="0" normalizeH="0" baseline="0" noProof="0" dirty="0">
          <a:ln>
            <a:noFill/>
          </a:ln>
          <a:solidFill>
            <a:schemeClr val="bg1"/>
          </a:solidFill>
          <a:effectLst/>
          <a:uLnTx/>
          <a:uFillTx/>
          <a:latin typeface="Arial"/>
          <a:ea typeface="+mj-ea"/>
          <a:cs typeface="+mj-cs"/>
        </a:defRPr>
      </a:lvl3pPr>
      <a:lvl4pPr eaLnBrk="1" hangingPunct="1">
        <a:defRPr kumimoji="0" lang="en-GB" sz="1425" b="1" i="0" u="none" strike="noStrike" kern="1200" cap="none" spc="0" normalizeH="0" baseline="0" noProof="0" dirty="0">
          <a:ln>
            <a:noFill/>
          </a:ln>
          <a:solidFill>
            <a:schemeClr val="bg1"/>
          </a:solidFill>
          <a:effectLst/>
          <a:uLnTx/>
          <a:uFillTx/>
          <a:latin typeface="Arial"/>
          <a:ea typeface="+mj-ea"/>
          <a:cs typeface="+mj-cs"/>
        </a:defRPr>
      </a:lvl4pPr>
      <a:lvl5pPr eaLnBrk="1" hangingPunct="1">
        <a:defRPr kumimoji="0" lang="en-GB" sz="1425" b="1" i="0" u="none" strike="noStrike" kern="1200" cap="none" spc="0" normalizeH="0" baseline="0" noProof="0" dirty="0">
          <a:ln>
            <a:noFill/>
          </a:ln>
          <a:solidFill>
            <a:schemeClr val="bg1"/>
          </a:solidFill>
          <a:effectLst/>
          <a:uLnTx/>
          <a:uFillTx/>
          <a:latin typeface="Arial"/>
          <a:ea typeface="+mj-ea"/>
          <a:cs typeface="+mj-cs"/>
        </a:defRPr>
      </a:lvl5pPr>
      <a:lvl6pPr eaLnBrk="1" hangingPunct="1">
        <a:defRPr kumimoji="0" lang="en-GB" sz="1425" b="1" i="0" u="none" strike="noStrike" kern="1200" cap="none" spc="0" normalizeH="0" baseline="0" noProof="0" dirty="0">
          <a:ln>
            <a:noFill/>
          </a:ln>
          <a:solidFill>
            <a:schemeClr val="bg1"/>
          </a:solidFill>
          <a:effectLst/>
          <a:uLnTx/>
          <a:uFillTx/>
          <a:latin typeface="Arial"/>
          <a:ea typeface="+mj-ea"/>
          <a:cs typeface="+mj-cs"/>
        </a:defRPr>
      </a:lvl6pPr>
      <a:lvl7pPr eaLnBrk="1" hangingPunct="1">
        <a:defRPr kumimoji="0" lang="en-GB" sz="1425" b="1" i="0" u="none" strike="noStrike" kern="1200" cap="none" spc="0" normalizeH="0" baseline="0" noProof="0" dirty="0">
          <a:ln>
            <a:noFill/>
          </a:ln>
          <a:solidFill>
            <a:schemeClr val="bg1"/>
          </a:solidFill>
          <a:effectLst/>
          <a:uLnTx/>
          <a:uFillTx/>
          <a:latin typeface="Arial"/>
          <a:ea typeface="+mj-ea"/>
          <a:cs typeface="+mj-cs"/>
        </a:defRPr>
      </a:lvl7pPr>
      <a:lvl8pPr eaLnBrk="1" hangingPunct="1">
        <a:defRPr kumimoji="0" lang="en-GB" sz="1425" b="1" i="0" u="none" strike="noStrike" kern="1200" cap="none" spc="0" normalizeH="0" baseline="0" noProof="0" dirty="0">
          <a:ln>
            <a:noFill/>
          </a:ln>
          <a:solidFill>
            <a:schemeClr val="bg1"/>
          </a:solidFill>
          <a:effectLst/>
          <a:uLnTx/>
          <a:uFillTx/>
          <a:latin typeface="Arial"/>
          <a:ea typeface="+mj-ea"/>
          <a:cs typeface="+mj-cs"/>
        </a:defRPr>
      </a:lvl8pPr>
      <a:lvl9pPr eaLnBrk="1" hangingPunct="1">
        <a:defRPr kumimoji="0" lang="en-GB" sz="1425" b="1" i="0" u="none" strike="noStrike" kern="1200" cap="none" spc="0" normalizeH="0" baseline="0" noProof="0" dirty="0">
          <a:ln>
            <a:noFill/>
          </a:ln>
          <a:solidFill>
            <a:schemeClr val="bg1"/>
          </a:solidFill>
          <a:effectLst/>
          <a:uLnTx/>
          <a:uFillTx/>
          <a:latin typeface="Arial"/>
          <a:ea typeface="+mj-ea"/>
          <a:cs typeface="+mj-cs"/>
        </a:defRPr>
      </a:lvl9pPr>
    </p:titleStyle>
    <p:bodyStyle>
      <a:lvl1pPr marL="0" indent="0" algn="l" defTabSz="723784" rtl="0" eaLnBrk="1" latinLnBrk="0" hangingPunct="1">
        <a:lnSpc>
          <a:spcPct val="100000"/>
        </a:lnSpc>
        <a:spcBef>
          <a:spcPts val="407"/>
        </a:spcBef>
        <a:spcAft>
          <a:spcPts val="407"/>
        </a:spcAft>
        <a:buFont typeface="Arial" pitchFamily="34" charset="0"/>
        <a:buNone/>
        <a:defRPr kumimoji="0" lang="en-US" sz="2240" b="1" i="0" u="none" strike="noStrike" kern="1200" cap="none" spc="0" normalizeH="0" baseline="0" noProof="0" dirty="0" smtClean="0">
          <a:ln>
            <a:noFill/>
          </a:ln>
          <a:solidFill>
            <a:srgbClr val="00338D"/>
          </a:solidFill>
          <a:effectLst/>
          <a:uLnTx/>
          <a:uFillTx/>
          <a:latin typeface="Univers 45 Light" pitchFamily="2" charset="0"/>
          <a:ea typeface="+mn-ea"/>
          <a:cs typeface="Arial" pitchFamily="34" charset="0"/>
        </a:defRPr>
      </a:lvl1pPr>
      <a:lvl2pPr marL="0" indent="0" algn="l" defTabSz="723784" rtl="0" eaLnBrk="1" latinLnBrk="0" hangingPunct="1">
        <a:lnSpc>
          <a:spcPct val="100000"/>
        </a:lnSpc>
        <a:spcBef>
          <a:spcPts val="407"/>
        </a:spcBef>
        <a:spcAft>
          <a:spcPts val="0"/>
        </a:spcAft>
        <a:buFont typeface="Arial" pitchFamily="34" charset="0"/>
        <a:buNone/>
        <a:defRPr kumimoji="0" lang="en-US" sz="1765" b="1" i="0" u="none" strike="noStrike" kern="1200" cap="none" spc="0" normalizeH="0" baseline="0" noProof="0" dirty="0" smtClean="0">
          <a:ln>
            <a:noFill/>
          </a:ln>
          <a:solidFill>
            <a:srgbClr val="00338D"/>
          </a:solidFill>
          <a:effectLst/>
          <a:uLnTx/>
          <a:uFillTx/>
          <a:latin typeface="Univers 45 Light" pitchFamily="2" charset="0"/>
          <a:ea typeface="+mn-ea"/>
          <a:cs typeface="Arial" pitchFamily="34" charset="0"/>
        </a:defRPr>
      </a:lvl2pPr>
      <a:lvl3pPr marL="0" indent="0" algn="l" defTabSz="723784" rtl="0" eaLnBrk="1" latinLnBrk="0" hangingPunct="1">
        <a:lnSpc>
          <a:spcPct val="100000"/>
        </a:lnSpc>
        <a:spcBef>
          <a:spcPts val="407"/>
        </a:spcBef>
        <a:spcAft>
          <a:spcPts val="407"/>
        </a:spcAft>
        <a:buClr>
          <a:srgbClr val="97989A"/>
        </a:buClr>
        <a:buFont typeface="Arial" pitchFamily="34" charset="0"/>
        <a:buNone/>
        <a:defRPr kumimoji="0" lang="en-US" sz="814" b="0" i="0" u="none" strike="noStrike" kern="1200" cap="none" spc="0" normalizeH="0" baseline="0" noProof="0" dirty="0" smtClean="0">
          <a:ln>
            <a:noFill/>
          </a:ln>
          <a:solidFill>
            <a:srgbClr val="00338D"/>
          </a:solidFill>
          <a:effectLst/>
          <a:uLnTx/>
          <a:uFillTx/>
          <a:latin typeface="Univers 45 Light" pitchFamily="2" charset="0"/>
          <a:ea typeface="+mn-ea"/>
          <a:cs typeface="Arial" pitchFamily="34" charset="0"/>
        </a:defRPr>
      </a:lvl3pPr>
      <a:lvl4pPr marL="0" indent="0" algn="l" defTabSz="723784" rtl="0" eaLnBrk="1" latinLnBrk="0" hangingPunct="1">
        <a:lnSpc>
          <a:spcPct val="100000"/>
        </a:lnSpc>
        <a:spcBef>
          <a:spcPts val="407"/>
        </a:spcBef>
        <a:spcAft>
          <a:spcPts val="0"/>
        </a:spcAft>
        <a:buClr>
          <a:srgbClr val="97989A"/>
        </a:buClr>
        <a:buSzPct val="85000"/>
        <a:buFont typeface="Wingdings" pitchFamily="2" charset="2"/>
        <a:buNone/>
        <a:defRPr kumimoji="0" lang="en-US" sz="645" b="1" i="0" u="none" strike="noStrike" kern="1200" cap="none" spc="0" normalizeH="0" baseline="0" noProof="0" dirty="0" smtClean="0">
          <a:ln>
            <a:noFill/>
          </a:ln>
          <a:solidFill>
            <a:srgbClr val="00338D"/>
          </a:solidFill>
          <a:effectLst/>
          <a:uLnTx/>
          <a:uFillTx/>
          <a:latin typeface="Univers 45 Light" pitchFamily="2" charset="0"/>
          <a:ea typeface="+mn-ea"/>
          <a:cs typeface="Arial" pitchFamily="34" charset="0"/>
        </a:defRPr>
      </a:lvl4pPr>
      <a:lvl5pPr marL="0" indent="0" algn="l" defTabSz="723784" rtl="0" eaLnBrk="1" latinLnBrk="0" hangingPunct="1">
        <a:lnSpc>
          <a:spcPct val="100000"/>
        </a:lnSpc>
        <a:spcBef>
          <a:spcPts val="0"/>
        </a:spcBef>
        <a:spcAft>
          <a:spcPts val="0"/>
        </a:spcAft>
        <a:buClr>
          <a:srgbClr val="97989A"/>
        </a:buClr>
        <a:buFont typeface="Univers 45 Light" pitchFamily="2" charset="0"/>
        <a:buNone/>
        <a:defRPr kumimoji="0" lang="en-GB" sz="645" b="0" i="1" u="none" strike="noStrike" kern="1200" cap="none" spc="0" normalizeH="0" baseline="0" noProof="0" dirty="0" smtClean="0">
          <a:ln>
            <a:noFill/>
          </a:ln>
          <a:solidFill>
            <a:srgbClr val="00338D"/>
          </a:solidFill>
          <a:effectLst/>
          <a:uLnTx/>
          <a:uFillTx/>
          <a:latin typeface="Univers 45 Light" pitchFamily="2" charset="0"/>
          <a:ea typeface="+mn-ea"/>
          <a:cs typeface="Arial" pitchFamily="34" charset="0"/>
        </a:defRPr>
      </a:lvl5pPr>
      <a:lvl6pPr marL="0" indent="0" algn="l" defTabSz="723784" rtl="0" eaLnBrk="1" latinLnBrk="0" hangingPunct="1">
        <a:lnSpc>
          <a:spcPct val="100000"/>
        </a:lnSpc>
        <a:spcBef>
          <a:spcPts val="0"/>
        </a:spcBef>
        <a:spcAft>
          <a:spcPts val="407"/>
        </a:spcAft>
        <a:buClr>
          <a:srgbClr val="97989A"/>
        </a:buClr>
        <a:buSzPct val="85000"/>
        <a:buFont typeface="Wingdings" pitchFamily="2" charset="2"/>
        <a:buNone/>
        <a:defRPr sz="645" kern="1200">
          <a:solidFill>
            <a:schemeClr val="tx1"/>
          </a:solidFill>
          <a:latin typeface="Univers 45 Light" pitchFamily="2" charset="0"/>
          <a:ea typeface="+mn-ea"/>
          <a:cs typeface="+mn-cs"/>
        </a:defRPr>
      </a:lvl6pPr>
      <a:lvl7pPr marL="90515" indent="-90515" algn="l" defTabSz="723784" rtl="0" eaLnBrk="1" latinLnBrk="0" hangingPunct="1">
        <a:lnSpc>
          <a:spcPct val="100000"/>
        </a:lnSpc>
        <a:spcBef>
          <a:spcPts val="0"/>
        </a:spcBef>
        <a:spcAft>
          <a:spcPts val="407"/>
        </a:spcAft>
        <a:buClr>
          <a:srgbClr val="00338D"/>
        </a:buClr>
        <a:buSzPct val="100000"/>
        <a:buFont typeface="Univers 45 Light" pitchFamily="2" charset="0"/>
        <a:buChar char="•"/>
        <a:defRPr sz="645" kern="1200" baseline="0">
          <a:solidFill>
            <a:schemeClr val="tx1"/>
          </a:solidFill>
          <a:latin typeface="Univers 45 Light" pitchFamily="2" charset="0"/>
          <a:ea typeface="+mn-ea"/>
          <a:cs typeface="+mn-cs"/>
        </a:defRPr>
      </a:lvl7pPr>
      <a:lvl8pPr marL="183185" indent="-88360" algn="l" defTabSz="723784" rtl="0" eaLnBrk="1" latinLnBrk="0" hangingPunct="1">
        <a:lnSpc>
          <a:spcPct val="100000"/>
        </a:lnSpc>
        <a:spcBef>
          <a:spcPts val="0"/>
        </a:spcBef>
        <a:spcAft>
          <a:spcPts val="407"/>
        </a:spcAft>
        <a:buClr>
          <a:srgbClr val="00338D"/>
        </a:buClr>
        <a:buSzPct val="100000"/>
        <a:buFont typeface="Univers 45 Light" pitchFamily="2" charset="0"/>
        <a:buChar char="–"/>
        <a:defRPr sz="645" kern="1200" baseline="0">
          <a:solidFill>
            <a:schemeClr val="tx1"/>
          </a:solidFill>
          <a:latin typeface="Univers 45 Light" pitchFamily="2" charset="0"/>
          <a:ea typeface="+mn-ea"/>
          <a:cs typeface="+mn-cs"/>
        </a:defRPr>
      </a:lvl8pPr>
      <a:lvl9pPr marL="267235" indent="-81895" algn="l" defTabSz="723784" rtl="0" eaLnBrk="1" latinLnBrk="0" hangingPunct="1">
        <a:lnSpc>
          <a:spcPct val="100000"/>
        </a:lnSpc>
        <a:spcBef>
          <a:spcPts val="0"/>
        </a:spcBef>
        <a:spcAft>
          <a:spcPts val="407"/>
        </a:spcAft>
        <a:buClr>
          <a:srgbClr val="00338D"/>
        </a:buClr>
        <a:buSzPct val="100000"/>
        <a:buFont typeface="Univers 45 Light" pitchFamily="2" charset="0"/>
        <a:buChar char="•"/>
        <a:defRPr sz="645" kern="1200" baseline="0">
          <a:solidFill>
            <a:schemeClr val="tx1"/>
          </a:solidFill>
          <a:latin typeface="Univers 45 Light" pitchFamily="2" charset="0"/>
          <a:ea typeface="+mn-ea"/>
          <a:cs typeface="+mn-cs"/>
        </a:defRPr>
      </a:lvl9pPr>
    </p:bodyStyle>
    <p:otherStyle>
      <a:defPPr>
        <a:defRPr lang="en-US"/>
      </a:defPPr>
      <a:lvl1pPr marL="0" algn="l" defTabSz="723784" rtl="0" eaLnBrk="1" latinLnBrk="0" hangingPunct="1">
        <a:defRPr sz="1425" kern="1200">
          <a:solidFill>
            <a:schemeClr val="tx1"/>
          </a:solidFill>
          <a:latin typeface="+mn-lt"/>
          <a:ea typeface="+mn-ea"/>
          <a:cs typeface="+mn-cs"/>
        </a:defRPr>
      </a:lvl1pPr>
      <a:lvl2pPr marL="361892" algn="l" defTabSz="723784" rtl="0" eaLnBrk="1" latinLnBrk="0" hangingPunct="1">
        <a:defRPr sz="1425" kern="1200">
          <a:solidFill>
            <a:schemeClr val="tx1"/>
          </a:solidFill>
          <a:latin typeface="+mn-lt"/>
          <a:ea typeface="+mn-ea"/>
          <a:cs typeface="+mn-cs"/>
        </a:defRPr>
      </a:lvl2pPr>
      <a:lvl3pPr marL="723784" algn="l" defTabSz="723784" rtl="0" eaLnBrk="1" latinLnBrk="0" hangingPunct="1">
        <a:defRPr sz="1425" kern="1200">
          <a:solidFill>
            <a:schemeClr val="tx1"/>
          </a:solidFill>
          <a:latin typeface="+mn-lt"/>
          <a:ea typeface="+mn-ea"/>
          <a:cs typeface="+mn-cs"/>
        </a:defRPr>
      </a:lvl3pPr>
      <a:lvl4pPr marL="1085676" algn="l" defTabSz="723784" rtl="0" eaLnBrk="1" latinLnBrk="0" hangingPunct="1">
        <a:defRPr sz="1425" kern="1200">
          <a:solidFill>
            <a:schemeClr val="tx1"/>
          </a:solidFill>
          <a:latin typeface="+mn-lt"/>
          <a:ea typeface="+mn-ea"/>
          <a:cs typeface="+mn-cs"/>
        </a:defRPr>
      </a:lvl4pPr>
      <a:lvl5pPr marL="1447567" algn="l" defTabSz="723784" rtl="0" eaLnBrk="1" latinLnBrk="0" hangingPunct="1">
        <a:defRPr sz="1425" kern="1200">
          <a:solidFill>
            <a:schemeClr val="tx1"/>
          </a:solidFill>
          <a:latin typeface="+mn-lt"/>
          <a:ea typeface="+mn-ea"/>
          <a:cs typeface="+mn-cs"/>
        </a:defRPr>
      </a:lvl5pPr>
      <a:lvl6pPr marL="1809460" algn="l" defTabSz="723784" rtl="0" eaLnBrk="1" latinLnBrk="0" hangingPunct="1">
        <a:defRPr sz="1425" kern="1200">
          <a:solidFill>
            <a:schemeClr val="tx1"/>
          </a:solidFill>
          <a:latin typeface="+mn-lt"/>
          <a:ea typeface="+mn-ea"/>
          <a:cs typeface="+mn-cs"/>
        </a:defRPr>
      </a:lvl6pPr>
      <a:lvl7pPr marL="2171351" algn="l" defTabSz="723784" rtl="0" eaLnBrk="1" latinLnBrk="0" hangingPunct="1">
        <a:defRPr sz="1425" kern="1200">
          <a:solidFill>
            <a:schemeClr val="tx1"/>
          </a:solidFill>
          <a:latin typeface="+mn-lt"/>
          <a:ea typeface="+mn-ea"/>
          <a:cs typeface="+mn-cs"/>
        </a:defRPr>
      </a:lvl7pPr>
      <a:lvl8pPr marL="2533243" algn="l" defTabSz="723784" rtl="0" eaLnBrk="1" latinLnBrk="0" hangingPunct="1">
        <a:defRPr sz="1425" kern="1200">
          <a:solidFill>
            <a:schemeClr val="tx1"/>
          </a:solidFill>
          <a:latin typeface="+mn-lt"/>
          <a:ea typeface="+mn-ea"/>
          <a:cs typeface="+mn-cs"/>
        </a:defRPr>
      </a:lvl8pPr>
      <a:lvl9pPr marL="2895136" algn="l" defTabSz="723784" rtl="0" eaLnBrk="1" latinLnBrk="0" hangingPunct="1">
        <a:defRPr sz="1425"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11" name="Object 10" hidden="1"/>
          <p:cNvGraphicFramePr>
            <a:graphicFrameLocks noChangeAspect="1"/>
          </p:cNvGraphicFramePr>
          <p:nvPr userDrawn="1">
            <p:custDataLst>
              <p:tags r:id="rId6"/>
            </p:custDataLst>
            <p:extLst/>
          </p:nvPr>
        </p:nvGraphicFramePr>
        <p:xfrm>
          <a:off x="1708" y="1327"/>
          <a:ext cx="1706" cy="1326"/>
        </p:xfrm>
        <a:graphic>
          <a:graphicData uri="http://schemas.openxmlformats.org/presentationml/2006/ole">
            <mc:AlternateContent xmlns:mc="http://schemas.openxmlformats.org/markup-compatibility/2006">
              <mc:Choice xmlns:v="urn:schemas-microsoft-com:vml" Requires="v">
                <p:oleObj spid="_x0000_s61863" name="think-cell Slide" r:id="rId7" imgW="270" imgH="270" progId="TCLayout.ActiveDocument.1">
                  <p:embed/>
                </p:oleObj>
              </mc:Choice>
              <mc:Fallback>
                <p:oleObj name="think-cell Slide" r:id="rId7" imgW="270" imgH="270" progId="TCLayout.ActiveDocument.1">
                  <p:embed/>
                  <p:pic>
                    <p:nvPicPr>
                      <p:cNvPr id="0" name=""/>
                      <p:cNvPicPr/>
                      <p:nvPr/>
                    </p:nvPicPr>
                    <p:blipFill>
                      <a:blip r:embed="rId8"/>
                      <a:stretch>
                        <a:fillRect/>
                      </a:stretch>
                    </p:blipFill>
                    <p:spPr>
                      <a:xfrm>
                        <a:off x="1708" y="1327"/>
                        <a:ext cx="1706" cy="1326"/>
                      </a:xfrm>
                      <a:prstGeom prst="rect">
                        <a:avLst/>
                      </a:prstGeom>
                    </p:spPr>
                  </p:pic>
                </p:oleObj>
              </mc:Fallback>
            </mc:AlternateContent>
          </a:graphicData>
        </a:graphic>
      </p:graphicFrame>
      <p:grpSp>
        <p:nvGrpSpPr>
          <p:cNvPr id="2" name="Group 37"/>
          <p:cNvGrpSpPr>
            <a:grpSpLocks/>
          </p:cNvGrpSpPr>
          <p:nvPr/>
        </p:nvGrpSpPr>
        <p:grpSpPr bwMode="gray">
          <a:xfrm>
            <a:off x="2" y="737457"/>
            <a:ext cx="12192000" cy="5782041"/>
            <a:chOff x="0" y="671"/>
            <a:chExt cx="4320" cy="5261"/>
          </a:xfrm>
          <a:noFill/>
        </p:grpSpPr>
        <p:sp>
          <p:nvSpPr>
            <p:cNvPr id="14" name="Rectangle 22"/>
            <p:cNvSpPr>
              <a:spLocks noChangeArrowheads="1"/>
            </p:cNvSpPr>
            <p:nvPr/>
          </p:nvSpPr>
          <p:spPr bwMode="gray">
            <a:xfrm>
              <a:off x="4110" y="3278"/>
              <a:ext cx="210" cy="46"/>
            </a:xfrm>
            <a:prstGeom prst="rect">
              <a:avLst/>
            </a:prstGeom>
            <a:grpFill/>
            <a:ln w="9525" algn="ctr">
              <a:noFill/>
              <a:miter lim="800000"/>
              <a:headEnd/>
              <a:tailEnd/>
            </a:ln>
            <a:effectLst/>
          </p:spPr>
          <p:txBody>
            <a:bodyPr/>
            <a:lstStyle/>
            <a:p>
              <a:pPr defTabSz="723784"/>
              <a:endParaRPr lang="en-GB" sz="1425" dirty="0">
                <a:solidFill>
                  <a:srgbClr val="000000"/>
                </a:solidFill>
              </a:endParaRPr>
            </a:p>
          </p:txBody>
        </p:sp>
        <p:sp>
          <p:nvSpPr>
            <p:cNvPr id="15" name="Rectangle 23"/>
            <p:cNvSpPr>
              <a:spLocks noChangeArrowheads="1"/>
            </p:cNvSpPr>
            <p:nvPr/>
          </p:nvSpPr>
          <p:spPr bwMode="gray">
            <a:xfrm>
              <a:off x="0" y="3278"/>
              <a:ext cx="210" cy="46"/>
            </a:xfrm>
            <a:prstGeom prst="rect">
              <a:avLst/>
            </a:prstGeom>
            <a:grpFill/>
            <a:ln w="9525" algn="ctr">
              <a:noFill/>
              <a:miter lim="800000"/>
              <a:headEnd/>
              <a:tailEnd/>
            </a:ln>
            <a:effectLst/>
          </p:spPr>
          <p:txBody>
            <a:bodyPr/>
            <a:lstStyle/>
            <a:p>
              <a:pPr defTabSz="723784"/>
              <a:endParaRPr lang="en-GB" sz="1425" dirty="0">
                <a:solidFill>
                  <a:srgbClr val="000000"/>
                </a:solidFill>
              </a:endParaRPr>
            </a:p>
          </p:txBody>
        </p:sp>
        <p:sp>
          <p:nvSpPr>
            <p:cNvPr id="16" name="Rectangle 24"/>
            <p:cNvSpPr>
              <a:spLocks noChangeArrowheads="1"/>
            </p:cNvSpPr>
            <p:nvPr/>
          </p:nvSpPr>
          <p:spPr bwMode="gray">
            <a:xfrm rot="-5400000">
              <a:off x="2092" y="716"/>
              <a:ext cx="136" cy="46"/>
            </a:xfrm>
            <a:prstGeom prst="rect">
              <a:avLst/>
            </a:prstGeom>
            <a:grpFill/>
            <a:ln w="9525" algn="ctr">
              <a:noFill/>
              <a:miter lim="800000"/>
              <a:headEnd/>
              <a:tailEnd/>
            </a:ln>
            <a:effectLst/>
          </p:spPr>
          <p:txBody>
            <a:bodyPr/>
            <a:lstStyle/>
            <a:p>
              <a:pPr defTabSz="723784"/>
              <a:endParaRPr lang="en-GB" sz="1425" dirty="0">
                <a:solidFill>
                  <a:srgbClr val="000000"/>
                </a:solidFill>
              </a:endParaRPr>
            </a:p>
          </p:txBody>
        </p:sp>
        <p:sp>
          <p:nvSpPr>
            <p:cNvPr id="17" name="Rectangle 34"/>
            <p:cNvSpPr>
              <a:spLocks noChangeArrowheads="1"/>
            </p:cNvSpPr>
            <p:nvPr/>
          </p:nvSpPr>
          <p:spPr bwMode="gray">
            <a:xfrm rot="-5400000">
              <a:off x="2089" y="5841"/>
              <a:ext cx="136" cy="46"/>
            </a:xfrm>
            <a:prstGeom prst="rect">
              <a:avLst/>
            </a:prstGeom>
            <a:grpFill/>
            <a:ln w="9525" algn="ctr">
              <a:noFill/>
              <a:miter lim="800000"/>
              <a:headEnd/>
              <a:tailEnd/>
            </a:ln>
            <a:effectLst/>
          </p:spPr>
          <p:txBody>
            <a:bodyPr/>
            <a:lstStyle/>
            <a:p>
              <a:pPr defTabSz="723784"/>
              <a:endParaRPr lang="en-GB" sz="1425" dirty="0">
                <a:solidFill>
                  <a:srgbClr val="000000"/>
                </a:solidFill>
              </a:endParaRPr>
            </a:p>
          </p:txBody>
        </p:sp>
      </p:grpSp>
      <p:sp>
        <p:nvSpPr>
          <p:cNvPr id="18" name="Rectangle 17"/>
          <p:cNvSpPr/>
          <p:nvPr userDrawn="1"/>
        </p:nvSpPr>
        <p:spPr bwMode="gray">
          <a:xfrm>
            <a:off x="11395361" y="6463947"/>
            <a:ext cx="499065" cy="175941"/>
          </a:xfrm>
          <a:prstGeom prst="rect">
            <a:avLst/>
          </a:prstGeom>
          <a:ln>
            <a:miter lim="800000"/>
            <a:headEnd/>
            <a:tailEnd/>
          </a:ln>
        </p:spPr>
        <p:txBody>
          <a:bodyPr vert="horz" wrap="square" lIns="60147" tIns="60147" rIns="0" bIns="0" numCol="1" anchor="t" anchorCtr="0" compatLnSpc="1">
            <a:prstTxWarp prst="textNoShape">
              <a:avLst/>
            </a:prstTxWarp>
          </a:bodyPr>
          <a:lstStyle/>
          <a:p>
            <a:pPr algn="r" defTabSz="763841" fontAlgn="base">
              <a:spcBef>
                <a:spcPct val="40000"/>
              </a:spcBef>
              <a:spcAft>
                <a:spcPct val="0"/>
              </a:spcAft>
            </a:pPr>
            <a:fld id="{358FC8E3-FE67-4452-9F4E-9A47A20D0542}" type="slidenum">
              <a:rPr lang="en-GB" sz="752">
                <a:solidFill>
                  <a:srgbClr val="00338D"/>
                </a:solidFill>
                <a:cs typeface="Arial" charset="0"/>
              </a:rPr>
              <a:pPr algn="r" defTabSz="763841" fontAlgn="base">
                <a:spcBef>
                  <a:spcPct val="40000"/>
                </a:spcBef>
                <a:spcAft>
                  <a:spcPct val="0"/>
                </a:spcAft>
              </a:pPr>
              <a:t>‹#›</a:t>
            </a:fld>
            <a:endParaRPr lang="en-GB" sz="752" dirty="0">
              <a:solidFill>
                <a:srgbClr val="00338D"/>
              </a:solidFill>
              <a:cs typeface="Arial" charset="0"/>
            </a:endParaRPr>
          </a:p>
        </p:txBody>
      </p:sp>
    </p:spTree>
    <p:extLst>
      <p:ext uri="{BB962C8B-B14F-4D97-AF65-F5344CB8AC3E}">
        <p14:creationId xmlns:p14="http://schemas.microsoft.com/office/powerpoint/2010/main" val="542914784"/>
      </p:ext>
    </p:extLst>
  </p:cSld>
  <p:clrMap bg1="lt1" tx1="dk1" bg2="lt2" tx2="dk2" accent1="accent1" accent2="accent2" accent3="accent3" accent4="accent4" accent5="accent5" accent6="accent6" hlink="hlink" folHlink="folHlink"/>
  <p:sldLayoutIdLst>
    <p:sldLayoutId id="2147483865" r:id="rId1"/>
    <p:sldLayoutId id="2147483866" r:id="rId2"/>
    <p:sldLayoutId id="2147483867" r:id="rId3"/>
  </p:sldLayoutIdLst>
  <p:hf hdr="0" ftr="0" dt="0"/>
  <p:txStyles>
    <p:titleStyle>
      <a:lvl1pPr algn="l" defTabSz="723784" rtl="0" eaLnBrk="1" latinLnBrk="0" hangingPunct="1">
        <a:spcBef>
          <a:spcPct val="0"/>
        </a:spcBef>
        <a:buNone/>
        <a:defRPr kumimoji="0" lang="en-GB" sz="2240" b="1" i="0" u="none" strike="noStrike" kern="1200" cap="none" spc="0" normalizeH="0" baseline="0" noProof="0" dirty="0">
          <a:ln>
            <a:noFill/>
          </a:ln>
          <a:solidFill>
            <a:srgbClr val="00338D"/>
          </a:solidFill>
          <a:effectLst/>
          <a:uLnTx/>
          <a:uFillTx/>
          <a:latin typeface="Univers 45 Light" pitchFamily="2" charset="0"/>
          <a:ea typeface="+mj-ea"/>
          <a:cs typeface="+mj-cs"/>
        </a:defRPr>
      </a:lvl1pPr>
      <a:lvl2pPr eaLnBrk="1" hangingPunct="1">
        <a:defRPr kumimoji="0" lang="en-GB" sz="1425" b="1" i="0" u="none" strike="noStrike" kern="1200" cap="none" spc="0" normalizeH="0" baseline="0" noProof="0" dirty="0">
          <a:ln>
            <a:noFill/>
          </a:ln>
          <a:solidFill>
            <a:schemeClr val="bg1"/>
          </a:solidFill>
          <a:effectLst/>
          <a:uLnTx/>
          <a:uFillTx/>
          <a:latin typeface="Arial"/>
          <a:ea typeface="+mj-ea"/>
          <a:cs typeface="+mj-cs"/>
        </a:defRPr>
      </a:lvl2pPr>
      <a:lvl3pPr eaLnBrk="1" hangingPunct="1">
        <a:defRPr kumimoji="0" lang="en-GB" sz="1425" b="1" i="0" u="none" strike="noStrike" kern="1200" cap="none" spc="0" normalizeH="0" baseline="0" noProof="0" dirty="0">
          <a:ln>
            <a:noFill/>
          </a:ln>
          <a:solidFill>
            <a:schemeClr val="bg1"/>
          </a:solidFill>
          <a:effectLst/>
          <a:uLnTx/>
          <a:uFillTx/>
          <a:latin typeface="Arial"/>
          <a:ea typeface="+mj-ea"/>
          <a:cs typeface="+mj-cs"/>
        </a:defRPr>
      </a:lvl3pPr>
      <a:lvl4pPr eaLnBrk="1" hangingPunct="1">
        <a:defRPr kumimoji="0" lang="en-GB" sz="1425" b="1" i="0" u="none" strike="noStrike" kern="1200" cap="none" spc="0" normalizeH="0" baseline="0" noProof="0" dirty="0">
          <a:ln>
            <a:noFill/>
          </a:ln>
          <a:solidFill>
            <a:schemeClr val="bg1"/>
          </a:solidFill>
          <a:effectLst/>
          <a:uLnTx/>
          <a:uFillTx/>
          <a:latin typeface="Arial"/>
          <a:ea typeface="+mj-ea"/>
          <a:cs typeface="+mj-cs"/>
        </a:defRPr>
      </a:lvl4pPr>
      <a:lvl5pPr eaLnBrk="1" hangingPunct="1">
        <a:defRPr kumimoji="0" lang="en-GB" sz="1425" b="1" i="0" u="none" strike="noStrike" kern="1200" cap="none" spc="0" normalizeH="0" baseline="0" noProof="0" dirty="0">
          <a:ln>
            <a:noFill/>
          </a:ln>
          <a:solidFill>
            <a:schemeClr val="bg1"/>
          </a:solidFill>
          <a:effectLst/>
          <a:uLnTx/>
          <a:uFillTx/>
          <a:latin typeface="Arial"/>
          <a:ea typeface="+mj-ea"/>
          <a:cs typeface="+mj-cs"/>
        </a:defRPr>
      </a:lvl5pPr>
      <a:lvl6pPr eaLnBrk="1" hangingPunct="1">
        <a:defRPr kumimoji="0" lang="en-GB" sz="1425" b="1" i="0" u="none" strike="noStrike" kern="1200" cap="none" spc="0" normalizeH="0" baseline="0" noProof="0" dirty="0">
          <a:ln>
            <a:noFill/>
          </a:ln>
          <a:solidFill>
            <a:schemeClr val="bg1"/>
          </a:solidFill>
          <a:effectLst/>
          <a:uLnTx/>
          <a:uFillTx/>
          <a:latin typeface="Arial"/>
          <a:ea typeface="+mj-ea"/>
          <a:cs typeface="+mj-cs"/>
        </a:defRPr>
      </a:lvl6pPr>
      <a:lvl7pPr eaLnBrk="1" hangingPunct="1">
        <a:defRPr kumimoji="0" lang="en-GB" sz="1425" b="1" i="0" u="none" strike="noStrike" kern="1200" cap="none" spc="0" normalizeH="0" baseline="0" noProof="0" dirty="0">
          <a:ln>
            <a:noFill/>
          </a:ln>
          <a:solidFill>
            <a:schemeClr val="bg1"/>
          </a:solidFill>
          <a:effectLst/>
          <a:uLnTx/>
          <a:uFillTx/>
          <a:latin typeface="Arial"/>
          <a:ea typeface="+mj-ea"/>
          <a:cs typeface="+mj-cs"/>
        </a:defRPr>
      </a:lvl7pPr>
      <a:lvl8pPr eaLnBrk="1" hangingPunct="1">
        <a:defRPr kumimoji="0" lang="en-GB" sz="1425" b="1" i="0" u="none" strike="noStrike" kern="1200" cap="none" spc="0" normalizeH="0" baseline="0" noProof="0" dirty="0">
          <a:ln>
            <a:noFill/>
          </a:ln>
          <a:solidFill>
            <a:schemeClr val="bg1"/>
          </a:solidFill>
          <a:effectLst/>
          <a:uLnTx/>
          <a:uFillTx/>
          <a:latin typeface="Arial"/>
          <a:ea typeface="+mj-ea"/>
          <a:cs typeface="+mj-cs"/>
        </a:defRPr>
      </a:lvl8pPr>
      <a:lvl9pPr eaLnBrk="1" hangingPunct="1">
        <a:defRPr kumimoji="0" lang="en-GB" sz="1425" b="1" i="0" u="none" strike="noStrike" kern="1200" cap="none" spc="0" normalizeH="0" baseline="0" noProof="0" dirty="0">
          <a:ln>
            <a:noFill/>
          </a:ln>
          <a:solidFill>
            <a:schemeClr val="bg1"/>
          </a:solidFill>
          <a:effectLst/>
          <a:uLnTx/>
          <a:uFillTx/>
          <a:latin typeface="Arial"/>
          <a:ea typeface="+mj-ea"/>
          <a:cs typeface="+mj-cs"/>
        </a:defRPr>
      </a:lvl9pPr>
    </p:titleStyle>
    <p:bodyStyle>
      <a:lvl1pPr marL="0" indent="0" algn="l" defTabSz="723784" rtl="0" eaLnBrk="1" latinLnBrk="0" hangingPunct="1">
        <a:lnSpc>
          <a:spcPct val="100000"/>
        </a:lnSpc>
        <a:spcBef>
          <a:spcPts val="407"/>
        </a:spcBef>
        <a:spcAft>
          <a:spcPts val="407"/>
        </a:spcAft>
        <a:buFont typeface="Arial" pitchFamily="34" charset="0"/>
        <a:buNone/>
        <a:defRPr kumimoji="0" lang="en-US" sz="2240" b="1" i="0" u="none" strike="noStrike" kern="1200" cap="none" spc="0" normalizeH="0" baseline="0" noProof="0" dirty="0" smtClean="0">
          <a:ln>
            <a:noFill/>
          </a:ln>
          <a:solidFill>
            <a:srgbClr val="00338D"/>
          </a:solidFill>
          <a:effectLst/>
          <a:uLnTx/>
          <a:uFillTx/>
          <a:latin typeface="Univers 45 Light" pitchFamily="2" charset="0"/>
          <a:ea typeface="+mn-ea"/>
          <a:cs typeface="Arial" pitchFamily="34" charset="0"/>
        </a:defRPr>
      </a:lvl1pPr>
      <a:lvl2pPr marL="0" indent="0" algn="l" defTabSz="723784" rtl="0" eaLnBrk="1" latinLnBrk="0" hangingPunct="1">
        <a:lnSpc>
          <a:spcPct val="100000"/>
        </a:lnSpc>
        <a:spcBef>
          <a:spcPts val="407"/>
        </a:spcBef>
        <a:spcAft>
          <a:spcPts val="0"/>
        </a:spcAft>
        <a:buFont typeface="Arial" pitchFamily="34" charset="0"/>
        <a:buNone/>
        <a:defRPr kumimoji="0" lang="en-US" sz="1765" b="1" i="0" u="none" strike="noStrike" kern="1200" cap="none" spc="0" normalizeH="0" baseline="0" noProof="0" dirty="0" smtClean="0">
          <a:ln>
            <a:noFill/>
          </a:ln>
          <a:solidFill>
            <a:srgbClr val="00338D"/>
          </a:solidFill>
          <a:effectLst/>
          <a:uLnTx/>
          <a:uFillTx/>
          <a:latin typeface="Univers 45 Light" pitchFamily="2" charset="0"/>
          <a:ea typeface="+mn-ea"/>
          <a:cs typeface="Arial" pitchFamily="34" charset="0"/>
        </a:defRPr>
      </a:lvl2pPr>
      <a:lvl3pPr marL="0" indent="0" algn="l" defTabSz="723784" rtl="0" eaLnBrk="1" latinLnBrk="0" hangingPunct="1">
        <a:lnSpc>
          <a:spcPct val="100000"/>
        </a:lnSpc>
        <a:spcBef>
          <a:spcPts val="407"/>
        </a:spcBef>
        <a:spcAft>
          <a:spcPts val="407"/>
        </a:spcAft>
        <a:buClr>
          <a:srgbClr val="97989A"/>
        </a:buClr>
        <a:buFont typeface="Arial" pitchFamily="34" charset="0"/>
        <a:buNone/>
        <a:defRPr kumimoji="0" lang="en-US" sz="814" b="0" i="0" u="none" strike="noStrike" kern="1200" cap="none" spc="0" normalizeH="0" baseline="0" noProof="0" dirty="0" smtClean="0">
          <a:ln>
            <a:noFill/>
          </a:ln>
          <a:solidFill>
            <a:srgbClr val="00338D"/>
          </a:solidFill>
          <a:effectLst/>
          <a:uLnTx/>
          <a:uFillTx/>
          <a:latin typeface="Univers 45 Light" pitchFamily="2" charset="0"/>
          <a:ea typeface="+mn-ea"/>
          <a:cs typeface="Arial" pitchFamily="34" charset="0"/>
        </a:defRPr>
      </a:lvl3pPr>
      <a:lvl4pPr marL="0" indent="0" algn="l" defTabSz="723784" rtl="0" eaLnBrk="1" latinLnBrk="0" hangingPunct="1">
        <a:lnSpc>
          <a:spcPct val="100000"/>
        </a:lnSpc>
        <a:spcBef>
          <a:spcPts val="407"/>
        </a:spcBef>
        <a:spcAft>
          <a:spcPts val="0"/>
        </a:spcAft>
        <a:buClr>
          <a:srgbClr val="97989A"/>
        </a:buClr>
        <a:buSzPct val="85000"/>
        <a:buFont typeface="Wingdings" pitchFamily="2" charset="2"/>
        <a:buNone/>
        <a:defRPr kumimoji="0" lang="en-US" sz="645" b="1" i="0" u="none" strike="noStrike" kern="1200" cap="none" spc="0" normalizeH="0" baseline="0" noProof="0" dirty="0" smtClean="0">
          <a:ln>
            <a:noFill/>
          </a:ln>
          <a:solidFill>
            <a:srgbClr val="00338D"/>
          </a:solidFill>
          <a:effectLst/>
          <a:uLnTx/>
          <a:uFillTx/>
          <a:latin typeface="Univers 45 Light" pitchFamily="2" charset="0"/>
          <a:ea typeface="+mn-ea"/>
          <a:cs typeface="Arial" pitchFamily="34" charset="0"/>
        </a:defRPr>
      </a:lvl4pPr>
      <a:lvl5pPr marL="0" indent="0" algn="l" defTabSz="723784" rtl="0" eaLnBrk="1" latinLnBrk="0" hangingPunct="1">
        <a:lnSpc>
          <a:spcPct val="100000"/>
        </a:lnSpc>
        <a:spcBef>
          <a:spcPts val="0"/>
        </a:spcBef>
        <a:spcAft>
          <a:spcPts val="0"/>
        </a:spcAft>
        <a:buClr>
          <a:srgbClr val="97989A"/>
        </a:buClr>
        <a:buFont typeface="Univers 45 Light" pitchFamily="2" charset="0"/>
        <a:buNone/>
        <a:defRPr kumimoji="0" lang="en-GB" sz="645" b="0" i="1" u="none" strike="noStrike" kern="1200" cap="none" spc="0" normalizeH="0" baseline="0" noProof="0" dirty="0" smtClean="0">
          <a:ln>
            <a:noFill/>
          </a:ln>
          <a:solidFill>
            <a:srgbClr val="00338D"/>
          </a:solidFill>
          <a:effectLst/>
          <a:uLnTx/>
          <a:uFillTx/>
          <a:latin typeface="Univers 45 Light" pitchFamily="2" charset="0"/>
          <a:ea typeface="+mn-ea"/>
          <a:cs typeface="Arial" pitchFamily="34" charset="0"/>
        </a:defRPr>
      </a:lvl5pPr>
      <a:lvl6pPr marL="0" indent="0" algn="l" defTabSz="723784" rtl="0" eaLnBrk="1" latinLnBrk="0" hangingPunct="1">
        <a:lnSpc>
          <a:spcPct val="100000"/>
        </a:lnSpc>
        <a:spcBef>
          <a:spcPts val="0"/>
        </a:spcBef>
        <a:spcAft>
          <a:spcPts val="407"/>
        </a:spcAft>
        <a:buClr>
          <a:srgbClr val="97989A"/>
        </a:buClr>
        <a:buSzPct val="85000"/>
        <a:buFont typeface="Wingdings" pitchFamily="2" charset="2"/>
        <a:buNone/>
        <a:defRPr sz="645" kern="1200">
          <a:solidFill>
            <a:schemeClr val="tx1"/>
          </a:solidFill>
          <a:latin typeface="Univers 45 Light" pitchFamily="2" charset="0"/>
          <a:ea typeface="+mn-ea"/>
          <a:cs typeface="+mn-cs"/>
        </a:defRPr>
      </a:lvl6pPr>
      <a:lvl7pPr marL="90515" indent="-90515" algn="l" defTabSz="723784" rtl="0" eaLnBrk="1" latinLnBrk="0" hangingPunct="1">
        <a:lnSpc>
          <a:spcPct val="100000"/>
        </a:lnSpc>
        <a:spcBef>
          <a:spcPts val="0"/>
        </a:spcBef>
        <a:spcAft>
          <a:spcPts val="407"/>
        </a:spcAft>
        <a:buClr>
          <a:srgbClr val="00338D"/>
        </a:buClr>
        <a:buSzPct val="100000"/>
        <a:buFont typeface="Univers 45 Light" pitchFamily="2" charset="0"/>
        <a:buChar char="•"/>
        <a:defRPr sz="645" kern="1200" baseline="0">
          <a:solidFill>
            <a:schemeClr val="tx1"/>
          </a:solidFill>
          <a:latin typeface="Univers 45 Light" pitchFamily="2" charset="0"/>
          <a:ea typeface="+mn-ea"/>
          <a:cs typeface="+mn-cs"/>
        </a:defRPr>
      </a:lvl7pPr>
      <a:lvl8pPr marL="183185" indent="-88360" algn="l" defTabSz="723784" rtl="0" eaLnBrk="1" latinLnBrk="0" hangingPunct="1">
        <a:lnSpc>
          <a:spcPct val="100000"/>
        </a:lnSpc>
        <a:spcBef>
          <a:spcPts val="0"/>
        </a:spcBef>
        <a:spcAft>
          <a:spcPts val="407"/>
        </a:spcAft>
        <a:buClr>
          <a:srgbClr val="00338D"/>
        </a:buClr>
        <a:buSzPct val="100000"/>
        <a:buFont typeface="Univers 45 Light" pitchFamily="2" charset="0"/>
        <a:buChar char="–"/>
        <a:defRPr sz="645" kern="1200" baseline="0">
          <a:solidFill>
            <a:schemeClr val="tx1"/>
          </a:solidFill>
          <a:latin typeface="Univers 45 Light" pitchFamily="2" charset="0"/>
          <a:ea typeface="+mn-ea"/>
          <a:cs typeface="+mn-cs"/>
        </a:defRPr>
      </a:lvl8pPr>
      <a:lvl9pPr marL="267235" indent="-81895" algn="l" defTabSz="723784" rtl="0" eaLnBrk="1" latinLnBrk="0" hangingPunct="1">
        <a:lnSpc>
          <a:spcPct val="100000"/>
        </a:lnSpc>
        <a:spcBef>
          <a:spcPts val="0"/>
        </a:spcBef>
        <a:spcAft>
          <a:spcPts val="407"/>
        </a:spcAft>
        <a:buClr>
          <a:srgbClr val="00338D"/>
        </a:buClr>
        <a:buSzPct val="100000"/>
        <a:buFont typeface="Univers 45 Light" pitchFamily="2" charset="0"/>
        <a:buChar char="•"/>
        <a:defRPr sz="645" kern="1200" baseline="0">
          <a:solidFill>
            <a:schemeClr val="tx1"/>
          </a:solidFill>
          <a:latin typeface="Univers 45 Light" pitchFamily="2" charset="0"/>
          <a:ea typeface="+mn-ea"/>
          <a:cs typeface="+mn-cs"/>
        </a:defRPr>
      </a:lvl9pPr>
    </p:bodyStyle>
    <p:otherStyle>
      <a:defPPr>
        <a:defRPr lang="en-US"/>
      </a:defPPr>
      <a:lvl1pPr marL="0" algn="l" defTabSz="723784" rtl="0" eaLnBrk="1" latinLnBrk="0" hangingPunct="1">
        <a:defRPr sz="1425" kern="1200">
          <a:solidFill>
            <a:schemeClr val="tx1"/>
          </a:solidFill>
          <a:latin typeface="+mn-lt"/>
          <a:ea typeface="+mn-ea"/>
          <a:cs typeface="+mn-cs"/>
        </a:defRPr>
      </a:lvl1pPr>
      <a:lvl2pPr marL="361892" algn="l" defTabSz="723784" rtl="0" eaLnBrk="1" latinLnBrk="0" hangingPunct="1">
        <a:defRPr sz="1425" kern="1200">
          <a:solidFill>
            <a:schemeClr val="tx1"/>
          </a:solidFill>
          <a:latin typeface="+mn-lt"/>
          <a:ea typeface="+mn-ea"/>
          <a:cs typeface="+mn-cs"/>
        </a:defRPr>
      </a:lvl2pPr>
      <a:lvl3pPr marL="723784" algn="l" defTabSz="723784" rtl="0" eaLnBrk="1" latinLnBrk="0" hangingPunct="1">
        <a:defRPr sz="1425" kern="1200">
          <a:solidFill>
            <a:schemeClr val="tx1"/>
          </a:solidFill>
          <a:latin typeface="+mn-lt"/>
          <a:ea typeface="+mn-ea"/>
          <a:cs typeface="+mn-cs"/>
        </a:defRPr>
      </a:lvl3pPr>
      <a:lvl4pPr marL="1085676" algn="l" defTabSz="723784" rtl="0" eaLnBrk="1" latinLnBrk="0" hangingPunct="1">
        <a:defRPr sz="1425" kern="1200">
          <a:solidFill>
            <a:schemeClr val="tx1"/>
          </a:solidFill>
          <a:latin typeface="+mn-lt"/>
          <a:ea typeface="+mn-ea"/>
          <a:cs typeface="+mn-cs"/>
        </a:defRPr>
      </a:lvl4pPr>
      <a:lvl5pPr marL="1447567" algn="l" defTabSz="723784" rtl="0" eaLnBrk="1" latinLnBrk="0" hangingPunct="1">
        <a:defRPr sz="1425" kern="1200">
          <a:solidFill>
            <a:schemeClr val="tx1"/>
          </a:solidFill>
          <a:latin typeface="+mn-lt"/>
          <a:ea typeface="+mn-ea"/>
          <a:cs typeface="+mn-cs"/>
        </a:defRPr>
      </a:lvl5pPr>
      <a:lvl6pPr marL="1809460" algn="l" defTabSz="723784" rtl="0" eaLnBrk="1" latinLnBrk="0" hangingPunct="1">
        <a:defRPr sz="1425" kern="1200">
          <a:solidFill>
            <a:schemeClr val="tx1"/>
          </a:solidFill>
          <a:latin typeface="+mn-lt"/>
          <a:ea typeface="+mn-ea"/>
          <a:cs typeface="+mn-cs"/>
        </a:defRPr>
      </a:lvl6pPr>
      <a:lvl7pPr marL="2171351" algn="l" defTabSz="723784" rtl="0" eaLnBrk="1" latinLnBrk="0" hangingPunct="1">
        <a:defRPr sz="1425" kern="1200">
          <a:solidFill>
            <a:schemeClr val="tx1"/>
          </a:solidFill>
          <a:latin typeface="+mn-lt"/>
          <a:ea typeface="+mn-ea"/>
          <a:cs typeface="+mn-cs"/>
        </a:defRPr>
      </a:lvl7pPr>
      <a:lvl8pPr marL="2533243" algn="l" defTabSz="723784" rtl="0" eaLnBrk="1" latinLnBrk="0" hangingPunct="1">
        <a:defRPr sz="1425" kern="1200">
          <a:solidFill>
            <a:schemeClr val="tx1"/>
          </a:solidFill>
          <a:latin typeface="+mn-lt"/>
          <a:ea typeface="+mn-ea"/>
          <a:cs typeface="+mn-cs"/>
        </a:defRPr>
      </a:lvl8pPr>
      <a:lvl9pPr marL="2895136" algn="l" defTabSz="723784" rtl="0" eaLnBrk="1" latinLnBrk="0" hangingPunct="1">
        <a:defRPr sz="1425"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228600"/>
            <a:ext cx="10515600" cy="549275"/>
          </a:xfrm>
          <a:prstGeom prst="rect">
            <a:avLst/>
          </a:prstGeom>
        </p:spPr>
        <p:txBody>
          <a:bodyPr vert="horz" lIns="91440" tIns="0" rIns="91440" bIns="0" rtlCol="0" anchor="t">
            <a:normAutofit/>
          </a:bodyPr>
          <a:lstStyle/>
          <a:p>
            <a:r>
              <a:rPr lang="en-US" dirty="0" smtClean="0"/>
              <a:t>Click to edit Master title style</a:t>
            </a:r>
            <a:endParaRPr lang="en-GB" dirty="0"/>
          </a:p>
        </p:txBody>
      </p:sp>
      <p:pic>
        <p:nvPicPr>
          <p:cNvPr id="10" name="Picture 9"/>
          <p:cNvPicPr>
            <a:picLocks noChangeAspect="1"/>
          </p:cNvPicPr>
          <p:nvPr userDrawn="1"/>
        </p:nvPicPr>
        <p:blipFill rotWithShape="1">
          <a:blip r:embed="rId5" cstate="email">
            <a:extLst>
              <a:ext uri="{28A0092B-C50C-407E-A947-70E740481C1C}">
                <a14:useLocalDpi xmlns:a14="http://schemas.microsoft.com/office/drawing/2010/main"/>
              </a:ext>
            </a:extLst>
          </a:blip>
          <a:srcRect/>
          <a:stretch/>
        </p:blipFill>
        <p:spPr>
          <a:xfrm>
            <a:off x="762000" y="6589462"/>
            <a:ext cx="379792" cy="148736"/>
          </a:xfrm>
          <a:prstGeom prst="rect">
            <a:avLst/>
          </a:prstGeom>
        </p:spPr>
      </p:pic>
      <p:sp>
        <p:nvSpPr>
          <p:cNvPr id="5" name="Slide Number Placeholder 6"/>
          <p:cNvSpPr txBox="1">
            <a:spLocks/>
          </p:cNvSpPr>
          <p:nvPr userDrawn="1"/>
        </p:nvSpPr>
        <p:spPr bwMode="auto">
          <a:xfrm>
            <a:off x="11665615" y="6596407"/>
            <a:ext cx="346909" cy="91440"/>
          </a:xfrm>
          <a:prstGeom prst="rect">
            <a:avLst/>
          </a:prstGeom>
          <a:ln>
            <a:miter lim="800000"/>
            <a:headEnd/>
            <a:tailEnd/>
          </a:ln>
        </p:spPr>
        <p:txBody>
          <a:bodyPr vert="horz" wrap="square" lIns="74287" tIns="37143" rIns="74287" bIns="37143" numCol="1" anchor="ctr" anchorCtr="0" compatLnSpc="1">
            <a:prstTxWarp prst="textNoShape">
              <a:avLst/>
            </a:prstTxWarp>
          </a:bodyPr>
          <a:lstStyle>
            <a:lvl1pPr algn="r">
              <a:defRPr sz="900" b="0">
                <a:solidFill>
                  <a:srgbClr val="00338D"/>
                </a:solidFill>
                <a:latin typeface="+mn-lt"/>
                <a:cs typeface="+mn-cs"/>
              </a:defRPr>
            </a:lvl1pPr>
          </a:lstStyle>
          <a:p>
            <a:pPr algn="ctr" defTabSz="742871">
              <a:defRPr/>
            </a:pPr>
            <a:fld id="{366415FC-D24C-4D16-99A0-E4CE598484E4}" type="slidenum">
              <a:rPr lang="en-GB" sz="569" smtClean="0">
                <a:solidFill>
                  <a:srgbClr val="0070C0"/>
                </a:solidFill>
                <a:cs typeface="Arial" panose="020B0604020202020204" pitchFamily="34" charset="0"/>
              </a:rPr>
              <a:pPr algn="ctr" defTabSz="742871">
                <a:defRPr/>
              </a:pPr>
              <a:t>‹#›</a:t>
            </a:fld>
            <a:endParaRPr lang="en-GB" sz="569" dirty="0">
              <a:solidFill>
                <a:srgbClr val="0070C0"/>
              </a:solidFill>
              <a:cs typeface="Arial" panose="020B0604020202020204" pitchFamily="34" charset="0"/>
            </a:endParaRPr>
          </a:p>
        </p:txBody>
      </p:sp>
    </p:spTree>
    <p:extLst>
      <p:ext uri="{BB962C8B-B14F-4D97-AF65-F5344CB8AC3E}">
        <p14:creationId xmlns:p14="http://schemas.microsoft.com/office/powerpoint/2010/main" val="3131539964"/>
      </p:ext>
    </p:extLst>
  </p:cSld>
  <p:clrMap bg1="lt1" tx1="dk1" bg2="lt2" tx2="dk2" accent1="accent1" accent2="accent2" accent3="accent3" accent4="accent4" accent5="accent5" accent6="accent6" hlink="hlink" folHlink="folHlink"/>
  <p:sldLayoutIdLst>
    <p:sldLayoutId id="2147483870" r:id="rId1"/>
    <p:sldLayoutId id="2147483871" r:id="rId2"/>
    <p:sldLayoutId id="2147483872" r:id="rId3"/>
  </p:sldLayoutIdLst>
  <p:timing>
    <p:tnLst>
      <p:par>
        <p:cTn id="1" dur="indefinite" restart="never" nodeType="tmRoot"/>
      </p:par>
    </p:tnLst>
  </p:timing>
  <p:hf hdr="0" ftr="0" dt="0"/>
  <p:txStyles>
    <p:titleStyle>
      <a:lvl1pPr algn="l" defTabSz="713603" rtl="0" eaLnBrk="1" latinLnBrk="0" hangingPunct="1">
        <a:lnSpc>
          <a:spcPts val="3000"/>
        </a:lnSpc>
        <a:spcBef>
          <a:spcPct val="0"/>
        </a:spcBef>
        <a:buNone/>
        <a:defRPr lang="en-GB" sz="3200" b="0" kern="1200" noProof="0" dirty="0" smtClean="0">
          <a:solidFill>
            <a:srgbClr val="00338D"/>
          </a:solidFill>
          <a:latin typeface="KPMG Extralight" panose="020B0303030202040204" pitchFamily="34" charset="0"/>
          <a:ea typeface="+mj-ea"/>
          <a:cs typeface="Arial" pitchFamily="34" charset="0"/>
        </a:defRPr>
      </a:lvl1pPr>
      <a:lvl2pPr eaLnBrk="1" hangingPunct="1">
        <a:defRPr lang="en-GB" sz="1406" b="1" kern="1200" noProof="0" dirty="0">
          <a:solidFill>
            <a:schemeClr val="bg1"/>
          </a:solidFill>
          <a:latin typeface="Arial" pitchFamily="34" charset="0"/>
          <a:ea typeface="+mj-ea"/>
          <a:cs typeface="Arial" pitchFamily="34" charset="0"/>
        </a:defRPr>
      </a:lvl2pPr>
      <a:lvl3pPr eaLnBrk="1" hangingPunct="1">
        <a:defRPr lang="en-GB" sz="1406" b="1" kern="1200" noProof="0" dirty="0">
          <a:solidFill>
            <a:schemeClr val="bg1"/>
          </a:solidFill>
          <a:latin typeface="Arial" pitchFamily="34" charset="0"/>
          <a:ea typeface="+mj-ea"/>
          <a:cs typeface="Arial" pitchFamily="34" charset="0"/>
        </a:defRPr>
      </a:lvl3pPr>
      <a:lvl4pPr eaLnBrk="1" hangingPunct="1">
        <a:defRPr lang="en-GB" sz="1406" b="1" kern="1200" noProof="0" dirty="0">
          <a:solidFill>
            <a:schemeClr val="bg1"/>
          </a:solidFill>
          <a:latin typeface="Arial" pitchFamily="34" charset="0"/>
          <a:ea typeface="+mj-ea"/>
          <a:cs typeface="Arial" pitchFamily="34" charset="0"/>
        </a:defRPr>
      </a:lvl4pPr>
      <a:lvl5pPr eaLnBrk="1" hangingPunct="1">
        <a:defRPr lang="en-GB" sz="1406" b="1" kern="1200" noProof="0" dirty="0">
          <a:solidFill>
            <a:schemeClr val="bg1"/>
          </a:solidFill>
          <a:latin typeface="Arial" pitchFamily="34" charset="0"/>
          <a:ea typeface="+mj-ea"/>
          <a:cs typeface="Arial" pitchFamily="34" charset="0"/>
        </a:defRPr>
      </a:lvl5pPr>
      <a:lvl6pPr eaLnBrk="1" hangingPunct="1">
        <a:defRPr lang="en-GB" sz="1406" b="1" kern="1200" noProof="0" dirty="0">
          <a:solidFill>
            <a:schemeClr val="bg1"/>
          </a:solidFill>
          <a:latin typeface="Arial" pitchFamily="34" charset="0"/>
          <a:ea typeface="+mj-ea"/>
          <a:cs typeface="Arial" pitchFamily="34" charset="0"/>
        </a:defRPr>
      </a:lvl6pPr>
      <a:lvl7pPr eaLnBrk="1" hangingPunct="1">
        <a:defRPr lang="en-GB" sz="1406" b="1" kern="1200" noProof="0" dirty="0">
          <a:solidFill>
            <a:schemeClr val="bg1"/>
          </a:solidFill>
          <a:latin typeface="Arial" pitchFamily="34" charset="0"/>
          <a:ea typeface="+mj-ea"/>
          <a:cs typeface="Arial" pitchFamily="34" charset="0"/>
        </a:defRPr>
      </a:lvl7pPr>
      <a:lvl8pPr eaLnBrk="1" hangingPunct="1">
        <a:defRPr lang="en-GB" sz="1406" b="1" kern="1200" noProof="0" dirty="0">
          <a:solidFill>
            <a:schemeClr val="bg1"/>
          </a:solidFill>
          <a:latin typeface="Arial" pitchFamily="34" charset="0"/>
          <a:ea typeface="+mj-ea"/>
          <a:cs typeface="Arial" pitchFamily="34" charset="0"/>
        </a:defRPr>
      </a:lvl8pPr>
      <a:lvl9pPr eaLnBrk="1" hangingPunct="1">
        <a:defRPr lang="en-GB" sz="1406" b="1" kern="1200" noProof="0" dirty="0">
          <a:solidFill>
            <a:schemeClr val="bg1"/>
          </a:solidFill>
          <a:latin typeface="Arial" pitchFamily="34" charset="0"/>
          <a:ea typeface="+mj-ea"/>
          <a:cs typeface="Arial" pitchFamily="34" charset="0"/>
        </a:defRPr>
      </a:lvl9pPr>
    </p:titleStyle>
    <p:bodyStyle>
      <a:lvl1pPr marL="0" indent="0" algn="l" defTabSz="713603" rtl="0" eaLnBrk="1" latinLnBrk="0" hangingPunct="1">
        <a:lnSpc>
          <a:spcPct val="100000"/>
        </a:lnSpc>
        <a:spcBef>
          <a:spcPts val="937"/>
        </a:spcBef>
        <a:buFont typeface="Arial" pitchFamily="34" charset="0"/>
        <a:buNone/>
        <a:defRPr lang="en-US" sz="2400" b="0" kern="1200" noProof="0" dirty="0" smtClean="0">
          <a:solidFill>
            <a:schemeClr val="bg1"/>
          </a:solidFill>
          <a:latin typeface="Univers 47 CondensedLight" panose="00000400000000000000" pitchFamily="2" charset="0"/>
          <a:ea typeface="+mn-ea"/>
          <a:cs typeface="Arial" pitchFamily="34" charset="0"/>
        </a:defRPr>
      </a:lvl1pPr>
      <a:lvl2pPr marL="0" indent="0" algn="l" defTabSz="713603" rtl="0" eaLnBrk="1" latinLnBrk="0" hangingPunct="1">
        <a:lnSpc>
          <a:spcPct val="100000"/>
        </a:lnSpc>
        <a:spcBef>
          <a:spcPts val="937"/>
        </a:spcBef>
        <a:buFont typeface="Arial" pitchFamily="34" charset="0"/>
        <a:buNone/>
        <a:defRPr lang="en-US" sz="1265" b="0" kern="1200" noProof="0" dirty="0" smtClean="0">
          <a:solidFill>
            <a:schemeClr val="tx1"/>
          </a:solidFill>
          <a:latin typeface="Arial"/>
          <a:ea typeface="+mn-ea"/>
          <a:cs typeface="Arial" pitchFamily="34" charset="0"/>
        </a:defRPr>
      </a:lvl2pPr>
      <a:lvl3pPr marL="213090" indent="-213090" algn="l" defTabSz="713603" rtl="0" eaLnBrk="1" latinLnBrk="0" hangingPunct="1">
        <a:lnSpc>
          <a:spcPct val="100000"/>
        </a:lnSpc>
        <a:spcBef>
          <a:spcPts val="937"/>
        </a:spcBef>
        <a:buClr>
          <a:srgbClr val="97989A"/>
        </a:buClr>
        <a:buFont typeface="Arial" pitchFamily="34" charset="0"/>
        <a:buChar char="■"/>
        <a:defRPr lang="en-US" sz="1265" b="0" kern="1200" noProof="0" dirty="0" smtClean="0">
          <a:solidFill>
            <a:schemeClr val="tx1"/>
          </a:solidFill>
          <a:latin typeface="Arial"/>
          <a:ea typeface="+mn-ea"/>
          <a:cs typeface="Arial" pitchFamily="34" charset="0"/>
        </a:defRPr>
      </a:lvl3pPr>
      <a:lvl4pPr marL="418746" indent="-205656" algn="l" defTabSz="713603" rtl="0" eaLnBrk="1" latinLnBrk="0" hangingPunct="1">
        <a:lnSpc>
          <a:spcPct val="100000"/>
        </a:lnSpc>
        <a:spcBef>
          <a:spcPts val="937"/>
        </a:spcBef>
        <a:buClr>
          <a:srgbClr val="97989A"/>
        </a:buClr>
        <a:buFont typeface="Arial" pitchFamily="34" charset="0"/>
        <a:buChar char="–"/>
        <a:tabLst/>
        <a:defRPr lang="en-US" sz="1265" b="0" kern="1200" noProof="0" dirty="0" smtClean="0">
          <a:solidFill>
            <a:schemeClr val="tx1"/>
          </a:solidFill>
          <a:latin typeface="Arial"/>
          <a:ea typeface="+mn-ea"/>
          <a:cs typeface="Arial" pitchFamily="34" charset="0"/>
        </a:defRPr>
      </a:lvl4pPr>
      <a:lvl5pPr marL="631837" indent="-211851" algn="l" defTabSz="713603" rtl="0" eaLnBrk="1" latinLnBrk="0" hangingPunct="1">
        <a:lnSpc>
          <a:spcPct val="100000"/>
        </a:lnSpc>
        <a:spcBef>
          <a:spcPts val="937"/>
        </a:spcBef>
        <a:buClr>
          <a:srgbClr val="97989A"/>
        </a:buClr>
        <a:buFont typeface="Arial" pitchFamily="34" charset="0"/>
        <a:buChar char="■"/>
        <a:tabLst/>
        <a:defRPr lang="en-GB" sz="1265" b="0" kern="1200" baseline="0" noProof="0" dirty="0" smtClean="0">
          <a:solidFill>
            <a:schemeClr val="tx1"/>
          </a:solidFill>
          <a:latin typeface="Arial"/>
          <a:ea typeface="+mn-ea"/>
          <a:cs typeface="Arial" pitchFamily="34" charset="0"/>
        </a:defRPr>
      </a:lvl5pPr>
      <a:lvl6pPr marL="844926" indent="-213090" algn="l" defTabSz="697498" rtl="0" eaLnBrk="1" latinLnBrk="0" hangingPunct="1">
        <a:lnSpc>
          <a:spcPct val="100000"/>
        </a:lnSpc>
        <a:spcBef>
          <a:spcPts val="937"/>
        </a:spcBef>
        <a:buClr>
          <a:srgbClr val="97989A"/>
        </a:buClr>
        <a:buFont typeface="Arial" pitchFamily="34" charset="0"/>
        <a:buChar char="–"/>
        <a:defRPr lang="en-GB" sz="1265" kern="1200" dirty="0" smtClean="0">
          <a:solidFill>
            <a:schemeClr val="tx1"/>
          </a:solidFill>
          <a:latin typeface="Arial"/>
          <a:ea typeface="+mn-ea"/>
          <a:cs typeface="Arial" pitchFamily="34" charset="0"/>
        </a:defRPr>
      </a:lvl6pPr>
      <a:lvl7pPr marL="1049344" indent="-208134" algn="l" defTabSz="713603" rtl="0" eaLnBrk="1" latinLnBrk="0" hangingPunct="1">
        <a:lnSpc>
          <a:spcPct val="100000"/>
        </a:lnSpc>
        <a:spcBef>
          <a:spcPts val="937"/>
        </a:spcBef>
        <a:buClr>
          <a:srgbClr val="97989A"/>
        </a:buClr>
        <a:buFont typeface="Arial" pitchFamily="34" charset="0"/>
        <a:buChar char="■"/>
        <a:defRPr lang="en-GB" sz="1265" kern="1200" baseline="0" dirty="0" smtClean="0">
          <a:solidFill>
            <a:schemeClr val="tx1"/>
          </a:solidFill>
          <a:latin typeface="Arial"/>
          <a:ea typeface="+mn-ea"/>
          <a:cs typeface="Arial" pitchFamily="34" charset="0"/>
        </a:defRPr>
      </a:lvl7pPr>
      <a:lvl8pPr marL="1263672" indent="-214329" algn="l" defTabSz="713603" rtl="0" eaLnBrk="1" latinLnBrk="0" hangingPunct="1">
        <a:lnSpc>
          <a:spcPct val="100000"/>
        </a:lnSpc>
        <a:spcBef>
          <a:spcPts val="937"/>
        </a:spcBef>
        <a:buClr>
          <a:srgbClr val="97989A"/>
        </a:buClr>
        <a:buFont typeface="Arial" pitchFamily="34" charset="0"/>
        <a:buChar char="–"/>
        <a:defRPr lang="en-GB" sz="1265" kern="1200" dirty="0" smtClean="0">
          <a:solidFill>
            <a:schemeClr val="tx1"/>
          </a:solidFill>
          <a:latin typeface="Arial"/>
          <a:ea typeface="+mn-ea"/>
          <a:cs typeface="+mn-cs"/>
        </a:defRPr>
      </a:lvl8pPr>
      <a:lvl9pPr marL="1464372" indent="-200701" algn="l" defTabSz="713603" rtl="0" eaLnBrk="1" latinLnBrk="0" hangingPunct="1">
        <a:lnSpc>
          <a:spcPct val="100000"/>
        </a:lnSpc>
        <a:spcBef>
          <a:spcPts val="937"/>
        </a:spcBef>
        <a:buClr>
          <a:srgbClr val="97989A"/>
        </a:buClr>
        <a:buFont typeface="Arial" pitchFamily="34" charset="0"/>
        <a:buChar char="■"/>
        <a:defRPr lang="en-GB" sz="1265" kern="1200" dirty="0" smtClean="0">
          <a:solidFill>
            <a:schemeClr val="tx1"/>
          </a:solidFill>
          <a:latin typeface="Arial"/>
          <a:ea typeface="+mn-ea"/>
          <a:cs typeface="Arial" pitchFamily="34" charset="0"/>
        </a:defRPr>
      </a:lvl9pPr>
    </p:bodyStyle>
    <p:otherStyle>
      <a:defPPr>
        <a:defRPr lang="en-US"/>
      </a:defPPr>
      <a:lvl1pPr marL="0" algn="l" defTabSz="713603" rtl="0" eaLnBrk="1" latinLnBrk="0" hangingPunct="1">
        <a:defRPr sz="1406" kern="1200">
          <a:solidFill>
            <a:schemeClr val="tx1"/>
          </a:solidFill>
          <a:latin typeface="+mn-lt"/>
          <a:ea typeface="+mn-ea"/>
          <a:cs typeface="+mn-cs"/>
        </a:defRPr>
      </a:lvl1pPr>
      <a:lvl2pPr marL="356802" algn="l" defTabSz="713603" rtl="0" eaLnBrk="1" latinLnBrk="0" hangingPunct="1">
        <a:defRPr sz="1406" kern="1200">
          <a:solidFill>
            <a:schemeClr val="tx1"/>
          </a:solidFill>
          <a:latin typeface="+mn-lt"/>
          <a:ea typeface="+mn-ea"/>
          <a:cs typeface="+mn-cs"/>
        </a:defRPr>
      </a:lvl2pPr>
      <a:lvl3pPr marL="713603" algn="l" defTabSz="713603" rtl="0" eaLnBrk="1" latinLnBrk="0" hangingPunct="1">
        <a:defRPr sz="1406" kern="1200">
          <a:solidFill>
            <a:schemeClr val="tx1"/>
          </a:solidFill>
          <a:latin typeface="+mn-lt"/>
          <a:ea typeface="+mn-ea"/>
          <a:cs typeface="+mn-cs"/>
        </a:defRPr>
      </a:lvl3pPr>
      <a:lvl4pPr marL="1070405" algn="l" defTabSz="713603" rtl="0" eaLnBrk="1" latinLnBrk="0" hangingPunct="1">
        <a:defRPr sz="1406" kern="1200">
          <a:solidFill>
            <a:schemeClr val="tx1"/>
          </a:solidFill>
          <a:latin typeface="+mn-lt"/>
          <a:ea typeface="+mn-ea"/>
          <a:cs typeface="+mn-cs"/>
        </a:defRPr>
      </a:lvl4pPr>
      <a:lvl5pPr marL="1427206" algn="l" defTabSz="713603" rtl="0" eaLnBrk="1" latinLnBrk="0" hangingPunct="1">
        <a:defRPr sz="1406" kern="1200">
          <a:solidFill>
            <a:schemeClr val="tx1"/>
          </a:solidFill>
          <a:latin typeface="+mn-lt"/>
          <a:ea typeface="+mn-ea"/>
          <a:cs typeface="+mn-cs"/>
        </a:defRPr>
      </a:lvl5pPr>
      <a:lvl6pPr marL="1784007" algn="l" defTabSz="713603" rtl="0" eaLnBrk="1" latinLnBrk="0" hangingPunct="1">
        <a:defRPr sz="1406" kern="1200">
          <a:solidFill>
            <a:schemeClr val="tx1"/>
          </a:solidFill>
          <a:latin typeface="+mn-lt"/>
          <a:ea typeface="+mn-ea"/>
          <a:cs typeface="+mn-cs"/>
        </a:defRPr>
      </a:lvl6pPr>
      <a:lvl7pPr marL="2140809" algn="l" defTabSz="713603" rtl="0" eaLnBrk="1" latinLnBrk="0" hangingPunct="1">
        <a:defRPr sz="1406" kern="1200">
          <a:solidFill>
            <a:schemeClr val="tx1"/>
          </a:solidFill>
          <a:latin typeface="+mn-lt"/>
          <a:ea typeface="+mn-ea"/>
          <a:cs typeface="+mn-cs"/>
        </a:defRPr>
      </a:lvl7pPr>
      <a:lvl8pPr marL="2497610" algn="l" defTabSz="713603" rtl="0" eaLnBrk="1" latinLnBrk="0" hangingPunct="1">
        <a:defRPr sz="1406" kern="1200">
          <a:solidFill>
            <a:schemeClr val="tx1"/>
          </a:solidFill>
          <a:latin typeface="+mn-lt"/>
          <a:ea typeface="+mn-ea"/>
          <a:cs typeface="+mn-cs"/>
        </a:defRPr>
      </a:lvl8pPr>
      <a:lvl9pPr marL="2854412" algn="l" defTabSz="713603" rtl="0" eaLnBrk="1" latinLnBrk="0" hangingPunct="1">
        <a:defRPr sz="1406"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11" name="Object 10" hidden="1"/>
          <p:cNvGraphicFramePr>
            <a:graphicFrameLocks noChangeAspect="1"/>
          </p:cNvGraphicFramePr>
          <p:nvPr userDrawn="1">
            <p:custDataLst>
              <p:tags r:id="rId7"/>
            </p:custDataLst>
            <p:extLst/>
          </p:nvPr>
        </p:nvGraphicFramePr>
        <p:xfrm>
          <a:off x="1708" y="1327"/>
          <a:ext cx="1707" cy="1326"/>
        </p:xfrm>
        <a:graphic>
          <a:graphicData uri="http://schemas.openxmlformats.org/presentationml/2006/ole">
            <mc:AlternateContent xmlns:mc="http://schemas.openxmlformats.org/markup-compatibility/2006">
              <mc:Choice xmlns:v="urn:schemas-microsoft-com:vml" Requires="v">
                <p:oleObj spid="_x0000_s83016" name="think-cell Slide" r:id="rId8" imgW="270" imgH="270" progId="TCLayout.ActiveDocument.1">
                  <p:embed/>
                </p:oleObj>
              </mc:Choice>
              <mc:Fallback>
                <p:oleObj name="think-cell Slide" r:id="rId8" imgW="270" imgH="270" progId="TCLayout.ActiveDocument.1">
                  <p:embed/>
                  <p:pic>
                    <p:nvPicPr>
                      <p:cNvPr id="0" name=""/>
                      <p:cNvPicPr/>
                      <p:nvPr/>
                    </p:nvPicPr>
                    <p:blipFill>
                      <a:blip r:embed="rId9"/>
                      <a:stretch>
                        <a:fillRect/>
                      </a:stretch>
                    </p:blipFill>
                    <p:spPr>
                      <a:xfrm>
                        <a:off x="1708" y="1327"/>
                        <a:ext cx="1707" cy="1326"/>
                      </a:xfrm>
                      <a:prstGeom prst="rect">
                        <a:avLst/>
                      </a:prstGeom>
                    </p:spPr>
                  </p:pic>
                </p:oleObj>
              </mc:Fallback>
            </mc:AlternateContent>
          </a:graphicData>
        </a:graphic>
      </p:graphicFrame>
      <p:grpSp>
        <p:nvGrpSpPr>
          <p:cNvPr id="2" name="Group 37"/>
          <p:cNvGrpSpPr>
            <a:grpSpLocks/>
          </p:cNvGrpSpPr>
          <p:nvPr/>
        </p:nvGrpSpPr>
        <p:grpSpPr bwMode="gray">
          <a:xfrm>
            <a:off x="3" y="737457"/>
            <a:ext cx="12192000" cy="5782041"/>
            <a:chOff x="0" y="671"/>
            <a:chExt cx="4320" cy="5261"/>
          </a:xfrm>
          <a:noFill/>
        </p:grpSpPr>
        <p:sp>
          <p:nvSpPr>
            <p:cNvPr id="14" name="Rectangle 22"/>
            <p:cNvSpPr>
              <a:spLocks noChangeArrowheads="1"/>
            </p:cNvSpPr>
            <p:nvPr/>
          </p:nvSpPr>
          <p:spPr bwMode="gray">
            <a:xfrm>
              <a:off x="4110" y="3278"/>
              <a:ext cx="210" cy="46"/>
            </a:xfrm>
            <a:prstGeom prst="rect">
              <a:avLst/>
            </a:prstGeom>
            <a:grpFill/>
            <a:ln w="9525" algn="ctr">
              <a:noFill/>
              <a:miter lim="800000"/>
              <a:headEnd/>
              <a:tailEnd/>
            </a:ln>
            <a:effectLst/>
          </p:spPr>
          <p:txBody>
            <a:bodyPr/>
            <a:lstStyle/>
            <a:p>
              <a:pPr defTabSz="890767"/>
              <a:endParaRPr lang="en-GB" sz="1755" dirty="0">
                <a:solidFill>
                  <a:srgbClr val="000000"/>
                </a:solidFill>
              </a:endParaRPr>
            </a:p>
          </p:txBody>
        </p:sp>
        <p:sp>
          <p:nvSpPr>
            <p:cNvPr id="15" name="Rectangle 23"/>
            <p:cNvSpPr>
              <a:spLocks noChangeArrowheads="1"/>
            </p:cNvSpPr>
            <p:nvPr/>
          </p:nvSpPr>
          <p:spPr bwMode="gray">
            <a:xfrm>
              <a:off x="0" y="3278"/>
              <a:ext cx="210" cy="46"/>
            </a:xfrm>
            <a:prstGeom prst="rect">
              <a:avLst/>
            </a:prstGeom>
            <a:grpFill/>
            <a:ln w="9525" algn="ctr">
              <a:noFill/>
              <a:miter lim="800000"/>
              <a:headEnd/>
              <a:tailEnd/>
            </a:ln>
            <a:effectLst/>
          </p:spPr>
          <p:txBody>
            <a:bodyPr/>
            <a:lstStyle/>
            <a:p>
              <a:pPr defTabSz="890767"/>
              <a:endParaRPr lang="en-GB" sz="1755" dirty="0">
                <a:solidFill>
                  <a:srgbClr val="000000"/>
                </a:solidFill>
              </a:endParaRPr>
            </a:p>
          </p:txBody>
        </p:sp>
        <p:sp>
          <p:nvSpPr>
            <p:cNvPr id="16" name="Rectangle 24"/>
            <p:cNvSpPr>
              <a:spLocks noChangeArrowheads="1"/>
            </p:cNvSpPr>
            <p:nvPr/>
          </p:nvSpPr>
          <p:spPr bwMode="gray">
            <a:xfrm rot="-5400000">
              <a:off x="2092" y="716"/>
              <a:ext cx="136" cy="46"/>
            </a:xfrm>
            <a:prstGeom prst="rect">
              <a:avLst/>
            </a:prstGeom>
            <a:grpFill/>
            <a:ln w="9525" algn="ctr">
              <a:noFill/>
              <a:miter lim="800000"/>
              <a:headEnd/>
              <a:tailEnd/>
            </a:ln>
            <a:effectLst/>
          </p:spPr>
          <p:txBody>
            <a:bodyPr/>
            <a:lstStyle/>
            <a:p>
              <a:pPr defTabSz="890767"/>
              <a:endParaRPr lang="en-GB" sz="1755" dirty="0">
                <a:solidFill>
                  <a:srgbClr val="000000"/>
                </a:solidFill>
              </a:endParaRPr>
            </a:p>
          </p:txBody>
        </p:sp>
        <p:sp>
          <p:nvSpPr>
            <p:cNvPr id="17" name="Rectangle 34"/>
            <p:cNvSpPr>
              <a:spLocks noChangeArrowheads="1"/>
            </p:cNvSpPr>
            <p:nvPr/>
          </p:nvSpPr>
          <p:spPr bwMode="gray">
            <a:xfrm rot="-5400000">
              <a:off x="2089" y="5841"/>
              <a:ext cx="136" cy="46"/>
            </a:xfrm>
            <a:prstGeom prst="rect">
              <a:avLst/>
            </a:prstGeom>
            <a:grpFill/>
            <a:ln w="9525" algn="ctr">
              <a:noFill/>
              <a:miter lim="800000"/>
              <a:headEnd/>
              <a:tailEnd/>
            </a:ln>
            <a:effectLst/>
          </p:spPr>
          <p:txBody>
            <a:bodyPr/>
            <a:lstStyle/>
            <a:p>
              <a:pPr defTabSz="890767"/>
              <a:endParaRPr lang="en-GB" sz="1755" dirty="0">
                <a:solidFill>
                  <a:srgbClr val="000000"/>
                </a:solidFill>
              </a:endParaRPr>
            </a:p>
          </p:txBody>
        </p:sp>
      </p:grpSp>
      <p:sp>
        <p:nvSpPr>
          <p:cNvPr id="9" name="bk object 16"/>
          <p:cNvSpPr/>
          <p:nvPr userDrawn="1"/>
        </p:nvSpPr>
        <p:spPr>
          <a:xfrm>
            <a:off x="410817" y="6450497"/>
            <a:ext cx="752475" cy="301625"/>
          </a:xfrm>
          <a:custGeom>
            <a:avLst/>
            <a:gdLst/>
            <a:ahLst/>
            <a:cxnLst/>
            <a:rect l="l" t="t" r="r" b="b"/>
            <a:pathLst>
              <a:path w="752475" h="301625">
                <a:moveTo>
                  <a:pt x="661618" y="235734"/>
                </a:moveTo>
                <a:lnTo>
                  <a:pt x="537376" y="235734"/>
                </a:lnTo>
                <a:lnTo>
                  <a:pt x="537806" y="249306"/>
                </a:lnTo>
                <a:lnTo>
                  <a:pt x="564771" y="291682"/>
                </a:lnTo>
                <a:lnTo>
                  <a:pt x="602677" y="301212"/>
                </a:lnTo>
                <a:lnTo>
                  <a:pt x="617192" y="301083"/>
                </a:lnTo>
                <a:lnTo>
                  <a:pt x="655814" y="297958"/>
                </a:lnTo>
                <a:lnTo>
                  <a:pt x="689557" y="270693"/>
                </a:lnTo>
                <a:lnTo>
                  <a:pt x="629124" y="270693"/>
                </a:lnTo>
                <a:lnTo>
                  <a:pt x="613540" y="268822"/>
                </a:lnTo>
                <a:lnTo>
                  <a:pt x="601296" y="263012"/>
                </a:lnTo>
                <a:lnTo>
                  <a:pt x="593088" y="252988"/>
                </a:lnTo>
                <a:lnTo>
                  <a:pt x="589615" y="238474"/>
                </a:lnTo>
                <a:lnTo>
                  <a:pt x="661618" y="235734"/>
                </a:lnTo>
                <a:close/>
              </a:path>
              <a:path w="752475" h="301625">
                <a:moveTo>
                  <a:pt x="209281" y="0"/>
                </a:moveTo>
                <a:lnTo>
                  <a:pt x="42519" y="0"/>
                </a:lnTo>
                <a:lnTo>
                  <a:pt x="42519" y="156151"/>
                </a:lnTo>
                <a:lnTo>
                  <a:pt x="0" y="298134"/>
                </a:lnTo>
                <a:lnTo>
                  <a:pt x="37091" y="298134"/>
                </a:lnTo>
                <a:lnTo>
                  <a:pt x="56089" y="235734"/>
                </a:lnTo>
                <a:lnTo>
                  <a:pt x="752085" y="235734"/>
                </a:lnTo>
                <a:lnTo>
                  <a:pt x="752085" y="230308"/>
                </a:lnTo>
                <a:lnTo>
                  <a:pt x="408912" y="230308"/>
                </a:lnTo>
                <a:lnTo>
                  <a:pt x="408912" y="229403"/>
                </a:lnTo>
                <a:lnTo>
                  <a:pt x="104942" y="229403"/>
                </a:lnTo>
                <a:lnTo>
                  <a:pt x="99815" y="217647"/>
                </a:lnTo>
                <a:lnTo>
                  <a:pt x="114206" y="202876"/>
                </a:lnTo>
                <a:lnTo>
                  <a:pt x="65739" y="202876"/>
                </a:lnTo>
                <a:lnTo>
                  <a:pt x="85943" y="136858"/>
                </a:lnTo>
                <a:lnTo>
                  <a:pt x="48852" y="136858"/>
                </a:lnTo>
                <a:lnTo>
                  <a:pt x="48852" y="6330"/>
                </a:lnTo>
                <a:lnTo>
                  <a:pt x="209281" y="6330"/>
                </a:lnTo>
                <a:lnTo>
                  <a:pt x="209281" y="0"/>
                </a:lnTo>
                <a:close/>
              </a:path>
              <a:path w="752475" h="301625">
                <a:moveTo>
                  <a:pt x="108259" y="235734"/>
                </a:moveTo>
                <a:lnTo>
                  <a:pt x="61517" y="235734"/>
                </a:lnTo>
                <a:lnTo>
                  <a:pt x="92276" y="298134"/>
                </a:lnTo>
                <a:lnTo>
                  <a:pt x="138113" y="298134"/>
                </a:lnTo>
                <a:lnTo>
                  <a:pt x="108259" y="235734"/>
                </a:lnTo>
                <a:close/>
              </a:path>
              <a:path w="752475" h="301625">
                <a:moveTo>
                  <a:pt x="216518" y="235734"/>
                </a:moveTo>
                <a:lnTo>
                  <a:pt x="176109" y="235734"/>
                </a:lnTo>
                <a:lnTo>
                  <a:pt x="157111" y="298134"/>
                </a:lnTo>
                <a:lnTo>
                  <a:pt x="197520" y="298134"/>
                </a:lnTo>
                <a:lnTo>
                  <a:pt x="216518" y="235734"/>
                </a:lnTo>
                <a:close/>
              </a:path>
              <a:path w="752475" h="301625">
                <a:moveTo>
                  <a:pt x="356743" y="235734"/>
                </a:moveTo>
                <a:lnTo>
                  <a:pt x="316635" y="235734"/>
                </a:lnTo>
                <a:lnTo>
                  <a:pt x="298542" y="298134"/>
                </a:lnTo>
                <a:lnTo>
                  <a:pt x="339855" y="298134"/>
                </a:lnTo>
                <a:lnTo>
                  <a:pt x="356743" y="235734"/>
                </a:lnTo>
                <a:close/>
              </a:path>
              <a:path w="752475" h="301625">
                <a:moveTo>
                  <a:pt x="449321" y="235734"/>
                </a:moveTo>
                <a:lnTo>
                  <a:pt x="374836" y="235734"/>
                </a:lnTo>
                <a:lnTo>
                  <a:pt x="374836" y="298134"/>
                </a:lnTo>
                <a:lnTo>
                  <a:pt x="410118" y="298134"/>
                </a:lnTo>
                <a:lnTo>
                  <a:pt x="449321" y="235734"/>
                </a:lnTo>
                <a:close/>
              </a:path>
              <a:path w="752475" h="301625">
                <a:moveTo>
                  <a:pt x="514155" y="235734"/>
                </a:moveTo>
                <a:lnTo>
                  <a:pt x="474652" y="235734"/>
                </a:lnTo>
                <a:lnTo>
                  <a:pt x="461082" y="298134"/>
                </a:lnTo>
                <a:lnTo>
                  <a:pt x="501189" y="298134"/>
                </a:lnTo>
                <a:lnTo>
                  <a:pt x="514155" y="235734"/>
                </a:lnTo>
                <a:close/>
              </a:path>
              <a:path w="752475" h="301625">
                <a:moveTo>
                  <a:pt x="705344" y="235734"/>
                </a:moveTo>
                <a:lnTo>
                  <a:pt x="661618" y="235734"/>
                </a:lnTo>
                <a:lnTo>
                  <a:pt x="654380" y="267386"/>
                </a:lnTo>
                <a:lnTo>
                  <a:pt x="641793" y="269748"/>
                </a:lnTo>
                <a:lnTo>
                  <a:pt x="629124" y="270693"/>
                </a:lnTo>
                <a:lnTo>
                  <a:pt x="689557" y="270693"/>
                </a:lnTo>
                <a:lnTo>
                  <a:pt x="705344" y="235734"/>
                </a:lnTo>
                <a:close/>
              </a:path>
              <a:path w="752475" h="301625">
                <a:moveTo>
                  <a:pt x="537376" y="138064"/>
                </a:moveTo>
                <a:lnTo>
                  <a:pt x="471636" y="138064"/>
                </a:lnTo>
                <a:lnTo>
                  <a:pt x="413134" y="230308"/>
                </a:lnTo>
                <a:lnTo>
                  <a:pt x="518378" y="230308"/>
                </a:lnTo>
                <a:lnTo>
                  <a:pt x="518564" y="229403"/>
                </a:lnTo>
                <a:lnTo>
                  <a:pt x="454448" y="229403"/>
                </a:lnTo>
                <a:lnTo>
                  <a:pt x="489729" y="174238"/>
                </a:lnTo>
                <a:lnTo>
                  <a:pt x="529926" y="174238"/>
                </a:lnTo>
                <a:lnTo>
                  <a:pt x="537376" y="138064"/>
                </a:lnTo>
                <a:close/>
              </a:path>
              <a:path w="752475" h="301625">
                <a:moveTo>
                  <a:pt x="570245" y="6330"/>
                </a:moveTo>
                <a:lnTo>
                  <a:pt x="563913" y="6330"/>
                </a:lnTo>
                <a:lnTo>
                  <a:pt x="563913" y="140174"/>
                </a:lnTo>
                <a:lnTo>
                  <a:pt x="565119" y="140174"/>
                </a:lnTo>
                <a:lnTo>
                  <a:pt x="565119" y="171826"/>
                </a:lnTo>
                <a:lnTo>
                  <a:pt x="547584" y="207083"/>
                </a:lnTo>
                <a:lnTo>
                  <a:pt x="542804" y="226087"/>
                </a:lnTo>
                <a:lnTo>
                  <a:pt x="542804" y="230308"/>
                </a:lnTo>
                <a:lnTo>
                  <a:pt x="752085" y="230308"/>
                </a:lnTo>
                <a:lnTo>
                  <a:pt x="752085" y="229403"/>
                </a:lnTo>
                <a:lnTo>
                  <a:pt x="590449" y="229403"/>
                </a:lnTo>
                <a:lnTo>
                  <a:pt x="590449" y="223977"/>
                </a:lnTo>
                <a:lnTo>
                  <a:pt x="591656" y="220661"/>
                </a:lnTo>
                <a:lnTo>
                  <a:pt x="591656" y="217647"/>
                </a:lnTo>
                <a:lnTo>
                  <a:pt x="592561" y="214331"/>
                </a:lnTo>
                <a:lnTo>
                  <a:pt x="610757" y="177532"/>
                </a:lnTo>
                <a:lnTo>
                  <a:pt x="627732" y="164591"/>
                </a:lnTo>
                <a:lnTo>
                  <a:pt x="570245" y="164591"/>
                </a:lnTo>
                <a:lnTo>
                  <a:pt x="570245" y="6330"/>
                </a:lnTo>
                <a:close/>
              </a:path>
              <a:path w="752475" h="301625">
                <a:moveTo>
                  <a:pt x="209281" y="6330"/>
                </a:moveTo>
                <a:lnTo>
                  <a:pt x="203853" y="6330"/>
                </a:lnTo>
                <a:lnTo>
                  <a:pt x="203853" y="145299"/>
                </a:lnTo>
                <a:lnTo>
                  <a:pt x="201742" y="154041"/>
                </a:lnTo>
                <a:lnTo>
                  <a:pt x="178522" y="226992"/>
                </a:lnTo>
                <a:lnTo>
                  <a:pt x="178522" y="229403"/>
                </a:lnTo>
                <a:lnTo>
                  <a:pt x="277131" y="229403"/>
                </a:lnTo>
                <a:lnTo>
                  <a:pt x="289925" y="223411"/>
                </a:lnTo>
                <a:lnTo>
                  <a:pt x="300147" y="215320"/>
                </a:lnTo>
                <a:lnTo>
                  <a:pt x="305592" y="208000"/>
                </a:lnTo>
                <a:lnTo>
                  <a:pt x="226168" y="208000"/>
                </a:lnTo>
                <a:lnTo>
                  <a:pt x="232501" y="182678"/>
                </a:lnTo>
                <a:lnTo>
                  <a:pt x="237929" y="162481"/>
                </a:lnTo>
                <a:lnTo>
                  <a:pt x="315318" y="162481"/>
                </a:lnTo>
                <a:lnTo>
                  <a:pt x="315316" y="162033"/>
                </a:lnTo>
                <a:lnTo>
                  <a:pt x="277270" y="137211"/>
                </a:lnTo>
                <a:lnTo>
                  <a:pt x="264737" y="136858"/>
                </a:lnTo>
                <a:lnTo>
                  <a:pt x="209281" y="136858"/>
                </a:lnTo>
                <a:lnTo>
                  <a:pt x="209281" y="6330"/>
                </a:lnTo>
                <a:close/>
              </a:path>
              <a:path w="752475" h="301625">
                <a:moveTo>
                  <a:pt x="570245" y="0"/>
                </a:moveTo>
                <a:lnTo>
                  <a:pt x="403484" y="0"/>
                </a:lnTo>
                <a:lnTo>
                  <a:pt x="403484" y="136858"/>
                </a:lnTo>
                <a:lnTo>
                  <a:pt x="345283" y="136858"/>
                </a:lnTo>
                <a:lnTo>
                  <a:pt x="318746" y="229403"/>
                </a:lnTo>
                <a:lnTo>
                  <a:pt x="358853" y="229403"/>
                </a:lnTo>
                <a:lnTo>
                  <a:pt x="374836" y="170922"/>
                </a:lnTo>
                <a:lnTo>
                  <a:pt x="408912" y="170922"/>
                </a:lnTo>
                <a:lnTo>
                  <a:pt x="408912" y="6330"/>
                </a:lnTo>
                <a:lnTo>
                  <a:pt x="570245" y="6330"/>
                </a:lnTo>
                <a:lnTo>
                  <a:pt x="570245" y="0"/>
                </a:lnTo>
                <a:close/>
              </a:path>
              <a:path w="752475" h="301625">
                <a:moveTo>
                  <a:pt x="408912" y="170922"/>
                </a:moveTo>
                <a:lnTo>
                  <a:pt x="374836" y="170922"/>
                </a:lnTo>
                <a:lnTo>
                  <a:pt x="376042" y="229403"/>
                </a:lnTo>
                <a:lnTo>
                  <a:pt x="408912" y="229403"/>
                </a:lnTo>
                <a:lnTo>
                  <a:pt x="408912" y="170922"/>
                </a:lnTo>
                <a:close/>
              </a:path>
              <a:path w="752475" h="301625">
                <a:moveTo>
                  <a:pt x="529926" y="174238"/>
                </a:moveTo>
                <a:lnTo>
                  <a:pt x="489729" y="174238"/>
                </a:lnTo>
                <a:lnTo>
                  <a:pt x="477969" y="229403"/>
                </a:lnTo>
                <a:lnTo>
                  <a:pt x="518564" y="229403"/>
                </a:lnTo>
                <a:lnTo>
                  <a:pt x="529926" y="174238"/>
                </a:lnTo>
                <a:close/>
              </a:path>
              <a:path w="752475" h="301625">
                <a:moveTo>
                  <a:pt x="712882" y="203780"/>
                </a:moveTo>
                <a:lnTo>
                  <a:pt x="635081" y="203780"/>
                </a:lnTo>
                <a:lnTo>
                  <a:pt x="628747" y="229403"/>
                </a:lnTo>
                <a:lnTo>
                  <a:pt x="706248" y="229403"/>
                </a:lnTo>
                <a:lnTo>
                  <a:pt x="712882" y="203780"/>
                </a:lnTo>
                <a:close/>
              </a:path>
              <a:path w="752475" h="301625">
                <a:moveTo>
                  <a:pt x="752085" y="6330"/>
                </a:moveTo>
                <a:lnTo>
                  <a:pt x="745753" y="6330"/>
                </a:lnTo>
                <a:lnTo>
                  <a:pt x="745753" y="229403"/>
                </a:lnTo>
                <a:lnTo>
                  <a:pt x="752085" y="229403"/>
                </a:lnTo>
                <a:lnTo>
                  <a:pt x="752085" y="6330"/>
                </a:lnTo>
                <a:close/>
              </a:path>
              <a:path w="752475" h="301625">
                <a:moveTo>
                  <a:pt x="315318" y="162481"/>
                </a:moveTo>
                <a:lnTo>
                  <a:pt x="265370" y="162481"/>
                </a:lnTo>
                <a:lnTo>
                  <a:pt x="274116" y="163386"/>
                </a:lnTo>
                <a:lnTo>
                  <a:pt x="277131" y="167606"/>
                </a:lnTo>
                <a:lnTo>
                  <a:pt x="279242" y="170922"/>
                </a:lnTo>
                <a:lnTo>
                  <a:pt x="279242" y="176348"/>
                </a:lnTo>
                <a:lnTo>
                  <a:pt x="276227" y="184789"/>
                </a:lnTo>
                <a:lnTo>
                  <a:pt x="270780" y="196439"/>
                </a:lnTo>
                <a:lnTo>
                  <a:pt x="261439" y="204146"/>
                </a:lnTo>
                <a:lnTo>
                  <a:pt x="240944" y="208000"/>
                </a:lnTo>
                <a:lnTo>
                  <a:pt x="305592" y="208000"/>
                </a:lnTo>
                <a:lnTo>
                  <a:pt x="307741" y="205112"/>
                </a:lnTo>
                <a:lnTo>
                  <a:pt x="312651" y="192766"/>
                </a:lnTo>
                <a:lnTo>
                  <a:pt x="315354" y="174895"/>
                </a:lnTo>
                <a:lnTo>
                  <a:pt x="315318" y="162481"/>
                </a:lnTo>
                <a:close/>
              </a:path>
              <a:path w="752475" h="301625">
                <a:moveTo>
                  <a:pt x="178522" y="136858"/>
                </a:moveTo>
                <a:lnTo>
                  <a:pt x="127257" y="136858"/>
                </a:lnTo>
                <a:lnTo>
                  <a:pt x="65739" y="202876"/>
                </a:lnTo>
                <a:lnTo>
                  <a:pt x="114206" y="202876"/>
                </a:lnTo>
                <a:lnTo>
                  <a:pt x="178522" y="136858"/>
                </a:lnTo>
                <a:close/>
              </a:path>
              <a:path w="752475" h="301625">
                <a:moveTo>
                  <a:pt x="720532" y="159261"/>
                </a:moveTo>
                <a:lnTo>
                  <a:pt x="645850" y="159261"/>
                </a:lnTo>
                <a:lnTo>
                  <a:pt x="660593" y="161167"/>
                </a:lnTo>
                <a:lnTo>
                  <a:pt x="670132" y="168735"/>
                </a:lnTo>
                <a:lnTo>
                  <a:pt x="719215" y="181473"/>
                </a:lnTo>
                <a:lnTo>
                  <a:pt x="721180" y="171097"/>
                </a:lnTo>
                <a:lnTo>
                  <a:pt x="720532" y="159261"/>
                </a:lnTo>
                <a:close/>
              </a:path>
              <a:path w="752475" h="301625">
                <a:moveTo>
                  <a:pt x="752085" y="0"/>
                </a:moveTo>
                <a:lnTo>
                  <a:pt x="584117" y="0"/>
                </a:lnTo>
                <a:lnTo>
                  <a:pt x="584117" y="150725"/>
                </a:lnTo>
                <a:lnTo>
                  <a:pt x="578990" y="154945"/>
                </a:lnTo>
                <a:lnTo>
                  <a:pt x="574689" y="159261"/>
                </a:lnTo>
                <a:lnTo>
                  <a:pt x="570245" y="164591"/>
                </a:lnTo>
                <a:lnTo>
                  <a:pt x="627732" y="164591"/>
                </a:lnTo>
                <a:lnTo>
                  <a:pt x="632300" y="162123"/>
                </a:lnTo>
                <a:lnTo>
                  <a:pt x="645850" y="159261"/>
                </a:lnTo>
                <a:lnTo>
                  <a:pt x="720532" y="159261"/>
                </a:lnTo>
                <a:lnTo>
                  <a:pt x="720505" y="158772"/>
                </a:lnTo>
                <a:lnTo>
                  <a:pt x="711499" y="146774"/>
                </a:lnTo>
                <a:lnTo>
                  <a:pt x="711039" y="146387"/>
                </a:lnTo>
                <a:lnTo>
                  <a:pt x="590637" y="146387"/>
                </a:lnTo>
                <a:lnTo>
                  <a:pt x="590449" y="6330"/>
                </a:lnTo>
                <a:lnTo>
                  <a:pt x="752085" y="6330"/>
                </a:lnTo>
                <a:lnTo>
                  <a:pt x="752085" y="0"/>
                </a:lnTo>
                <a:close/>
              </a:path>
              <a:path w="752475" h="301625">
                <a:moveTo>
                  <a:pt x="664661" y="128497"/>
                </a:moveTo>
                <a:lnTo>
                  <a:pt x="615179" y="135211"/>
                </a:lnTo>
                <a:lnTo>
                  <a:pt x="590637" y="146387"/>
                </a:lnTo>
                <a:lnTo>
                  <a:pt x="711039" y="146387"/>
                </a:lnTo>
                <a:lnTo>
                  <a:pt x="701426" y="138294"/>
                </a:lnTo>
                <a:lnTo>
                  <a:pt x="690272" y="132786"/>
                </a:lnTo>
                <a:lnTo>
                  <a:pt x="678022" y="129703"/>
                </a:lnTo>
                <a:lnTo>
                  <a:pt x="664661" y="128497"/>
                </a:lnTo>
                <a:close/>
              </a:path>
              <a:path w="752475" h="301625">
                <a:moveTo>
                  <a:pt x="389914" y="0"/>
                </a:moveTo>
                <a:lnTo>
                  <a:pt x="223152" y="0"/>
                </a:lnTo>
                <a:lnTo>
                  <a:pt x="223152" y="136858"/>
                </a:lnTo>
                <a:lnTo>
                  <a:pt x="228279" y="136858"/>
                </a:lnTo>
                <a:lnTo>
                  <a:pt x="228279" y="6330"/>
                </a:lnTo>
                <a:lnTo>
                  <a:pt x="389914" y="6330"/>
                </a:lnTo>
                <a:lnTo>
                  <a:pt x="389914" y="0"/>
                </a:lnTo>
                <a:close/>
              </a:path>
              <a:path w="752475" h="301625">
                <a:moveTo>
                  <a:pt x="264440" y="136850"/>
                </a:moveTo>
                <a:lnTo>
                  <a:pt x="228279" y="136858"/>
                </a:lnTo>
                <a:lnTo>
                  <a:pt x="264737" y="136858"/>
                </a:lnTo>
                <a:lnTo>
                  <a:pt x="264440" y="136850"/>
                </a:lnTo>
                <a:close/>
              </a:path>
              <a:path w="752475" h="301625">
                <a:moveTo>
                  <a:pt x="389914" y="6330"/>
                </a:moveTo>
                <a:lnTo>
                  <a:pt x="383279" y="6330"/>
                </a:lnTo>
                <a:lnTo>
                  <a:pt x="383279" y="136858"/>
                </a:lnTo>
                <a:lnTo>
                  <a:pt x="389914" y="136858"/>
                </a:lnTo>
                <a:lnTo>
                  <a:pt x="389914" y="6330"/>
                </a:lnTo>
                <a:close/>
              </a:path>
            </a:pathLst>
          </a:custGeom>
          <a:solidFill>
            <a:srgbClr val="00479F"/>
          </a:solidFill>
        </p:spPr>
        <p:txBody>
          <a:bodyPr wrap="square" lIns="0" tIns="0" rIns="0" bIns="0" rtlCol="0"/>
          <a:lstStyle/>
          <a:p>
            <a:endParaRPr dirty="0">
              <a:solidFill>
                <a:srgbClr val="000000"/>
              </a:solidFill>
            </a:endParaRPr>
          </a:p>
        </p:txBody>
      </p:sp>
      <p:sp>
        <p:nvSpPr>
          <p:cNvPr id="4" name="TextBox 3"/>
          <p:cNvSpPr txBox="1"/>
          <p:nvPr userDrawn="1"/>
        </p:nvSpPr>
        <p:spPr>
          <a:xfrm>
            <a:off x="1313317" y="6576214"/>
            <a:ext cx="9240383" cy="184666"/>
          </a:xfrm>
          <a:prstGeom prst="rect">
            <a:avLst/>
          </a:prstGeom>
          <a:noFill/>
        </p:spPr>
        <p:txBody>
          <a:bodyPr wrap="square" lIns="0" tIns="0" rIns="0" bIns="0" rtlCol="0">
            <a:spAutoFit/>
          </a:bodyPr>
          <a:lstStyle/>
          <a:p>
            <a:r>
              <a:rPr lang="en-US" sz="600" dirty="0">
                <a:solidFill>
                  <a:srgbClr val="00338D"/>
                </a:solidFill>
                <a:cs typeface="Arial" pitchFamily="34" charset="0"/>
              </a:rPr>
              <a:t>© </a:t>
            </a:r>
            <a:r>
              <a:rPr lang="en-US" sz="600" dirty="0" smtClean="0">
                <a:solidFill>
                  <a:srgbClr val="00338D"/>
                </a:solidFill>
                <a:cs typeface="Arial" pitchFamily="34" charset="0"/>
              </a:rPr>
              <a:t>2018 </a:t>
            </a:r>
            <a:r>
              <a:rPr lang="en-US" sz="600" dirty="0">
                <a:solidFill>
                  <a:srgbClr val="00338D"/>
                </a:solidFill>
                <a:cs typeface="Arial" pitchFamily="34" charset="0"/>
              </a:rPr>
              <a:t>KPMG Advisory Services, a partnership registered in Nigeria and a member firm of the KPMG network of independent member firms affiliated with KPMG International Cooperative (“KPMG International”), a Swiss entity. All rights reserved. Printed in Nigeria.</a:t>
            </a:r>
          </a:p>
          <a:p>
            <a:endParaRPr lang="en-GB" sz="600" dirty="0">
              <a:solidFill>
                <a:srgbClr val="00338D"/>
              </a:solidFill>
              <a:cs typeface="Arial" pitchFamily="34" charset="0"/>
            </a:endParaRPr>
          </a:p>
        </p:txBody>
      </p:sp>
    </p:spTree>
    <p:extLst>
      <p:ext uri="{BB962C8B-B14F-4D97-AF65-F5344CB8AC3E}">
        <p14:creationId xmlns:p14="http://schemas.microsoft.com/office/powerpoint/2010/main" val="587890879"/>
      </p:ext>
    </p:extLst>
  </p:cSld>
  <p:clrMap bg1="lt1" tx1="dk1" bg2="lt2" tx2="dk2" accent1="accent1" accent2="accent2" accent3="accent3" accent4="accent4" accent5="accent5" accent6="accent6" hlink="hlink" folHlink="folHlink"/>
  <p:sldLayoutIdLst>
    <p:sldLayoutId id="2147483876" r:id="rId1"/>
    <p:sldLayoutId id="2147483877" r:id="rId2"/>
    <p:sldLayoutId id="2147483878" r:id="rId3"/>
    <p:sldLayoutId id="2147483879" r:id="rId4"/>
  </p:sldLayoutIdLst>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hf hdr="0" ftr="0" dt="0"/>
  <p:txStyles>
    <p:titleStyle>
      <a:lvl1pPr algn="l" defTabSz="890767" rtl="0" eaLnBrk="1" latinLnBrk="0" hangingPunct="1">
        <a:spcBef>
          <a:spcPct val="0"/>
        </a:spcBef>
        <a:buNone/>
        <a:defRPr kumimoji="0" lang="en-GB" sz="2757" b="1" i="0" u="none" strike="noStrike" kern="1200" cap="none" spc="0" normalizeH="0" baseline="0" noProof="0" dirty="0">
          <a:ln>
            <a:noFill/>
          </a:ln>
          <a:solidFill>
            <a:srgbClr val="00338D"/>
          </a:solidFill>
          <a:effectLst/>
          <a:uLnTx/>
          <a:uFillTx/>
          <a:latin typeface="Univers 45 Light" pitchFamily="2" charset="0"/>
          <a:ea typeface="+mj-ea"/>
          <a:cs typeface="+mj-cs"/>
        </a:defRPr>
      </a:lvl1pPr>
      <a:lvl2pPr eaLnBrk="1" hangingPunct="1">
        <a:defRPr kumimoji="0" lang="en-GB" sz="1755" b="1" i="0" u="none" strike="noStrike" kern="1200" cap="none" spc="0" normalizeH="0" baseline="0" noProof="0" dirty="0">
          <a:ln>
            <a:noFill/>
          </a:ln>
          <a:solidFill>
            <a:schemeClr val="bg1"/>
          </a:solidFill>
          <a:effectLst/>
          <a:uLnTx/>
          <a:uFillTx/>
          <a:latin typeface="Arial"/>
          <a:ea typeface="+mj-ea"/>
          <a:cs typeface="+mj-cs"/>
        </a:defRPr>
      </a:lvl2pPr>
      <a:lvl3pPr eaLnBrk="1" hangingPunct="1">
        <a:defRPr kumimoji="0" lang="en-GB" sz="1755" b="1" i="0" u="none" strike="noStrike" kern="1200" cap="none" spc="0" normalizeH="0" baseline="0" noProof="0" dirty="0">
          <a:ln>
            <a:noFill/>
          </a:ln>
          <a:solidFill>
            <a:schemeClr val="bg1"/>
          </a:solidFill>
          <a:effectLst/>
          <a:uLnTx/>
          <a:uFillTx/>
          <a:latin typeface="Arial"/>
          <a:ea typeface="+mj-ea"/>
          <a:cs typeface="+mj-cs"/>
        </a:defRPr>
      </a:lvl3pPr>
      <a:lvl4pPr eaLnBrk="1" hangingPunct="1">
        <a:defRPr kumimoji="0" lang="en-GB" sz="1755" b="1" i="0" u="none" strike="noStrike" kern="1200" cap="none" spc="0" normalizeH="0" baseline="0" noProof="0" dirty="0">
          <a:ln>
            <a:noFill/>
          </a:ln>
          <a:solidFill>
            <a:schemeClr val="bg1"/>
          </a:solidFill>
          <a:effectLst/>
          <a:uLnTx/>
          <a:uFillTx/>
          <a:latin typeface="Arial"/>
          <a:ea typeface="+mj-ea"/>
          <a:cs typeface="+mj-cs"/>
        </a:defRPr>
      </a:lvl4pPr>
      <a:lvl5pPr eaLnBrk="1" hangingPunct="1">
        <a:defRPr kumimoji="0" lang="en-GB" sz="1755" b="1" i="0" u="none" strike="noStrike" kern="1200" cap="none" spc="0" normalizeH="0" baseline="0" noProof="0" dirty="0">
          <a:ln>
            <a:noFill/>
          </a:ln>
          <a:solidFill>
            <a:schemeClr val="bg1"/>
          </a:solidFill>
          <a:effectLst/>
          <a:uLnTx/>
          <a:uFillTx/>
          <a:latin typeface="Arial"/>
          <a:ea typeface="+mj-ea"/>
          <a:cs typeface="+mj-cs"/>
        </a:defRPr>
      </a:lvl5pPr>
      <a:lvl6pPr eaLnBrk="1" hangingPunct="1">
        <a:defRPr kumimoji="0" lang="en-GB" sz="1755" b="1" i="0" u="none" strike="noStrike" kern="1200" cap="none" spc="0" normalizeH="0" baseline="0" noProof="0" dirty="0">
          <a:ln>
            <a:noFill/>
          </a:ln>
          <a:solidFill>
            <a:schemeClr val="bg1"/>
          </a:solidFill>
          <a:effectLst/>
          <a:uLnTx/>
          <a:uFillTx/>
          <a:latin typeface="Arial"/>
          <a:ea typeface="+mj-ea"/>
          <a:cs typeface="+mj-cs"/>
        </a:defRPr>
      </a:lvl6pPr>
      <a:lvl7pPr eaLnBrk="1" hangingPunct="1">
        <a:defRPr kumimoji="0" lang="en-GB" sz="1755" b="1" i="0" u="none" strike="noStrike" kern="1200" cap="none" spc="0" normalizeH="0" baseline="0" noProof="0" dirty="0">
          <a:ln>
            <a:noFill/>
          </a:ln>
          <a:solidFill>
            <a:schemeClr val="bg1"/>
          </a:solidFill>
          <a:effectLst/>
          <a:uLnTx/>
          <a:uFillTx/>
          <a:latin typeface="Arial"/>
          <a:ea typeface="+mj-ea"/>
          <a:cs typeface="+mj-cs"/>
        </a:defRPr>
      </a:lvl7pPr>
      <a:lvl8pPr eaLnBrk="1" hangingPunct="1">
        <a:defRPr kumimoji="0" lang="en-GB" sz="1755" b="1" i="0" u="none" strike="noStrike" kern="1200" cap="none" spc="0" normalizeH="0" baseline="0" noProof="0" dirty="0">
          <a:ln>
            <a:noFill/>
          </a:ln>
          <a:solidFill>
            <a:schemeClr val="bg1"/>
          </a:solidFill>
          <a:effectLst/>
          <a:uLnTx/>
          <a:uFillTx/>
          <a:latin typeface="Arial"/>
          <a:ea typeface="+mj-ea"/>
          <a:cs typeface="+mj-cs"/>
        </a:defRPr>
      </a:lvl8pPr>
      <a:lvl9pPr eaLnBrk="1" hangingPunct="1">
        <a:defRPr kumimoji="0" lang="en-GB" sz="1755" b="1" i="0" u="none" strike="noStrike" kern="1200" cap="none" spc="0" normalizeH="0" baseline="0" noProof="0" dirty="0">
          <a:ln>
            <a:noFill/>
          </a:ln>
          <a:solidFill>
            <a:schemeClr val="bg1"/>
          </a:solidFill>
          <a:effectLst/>
          <a:uLnTx/>
          <a:uFillTx/>
          <a:latin typeface="Arial"/>
          <a:ea typeface="+mj-ea"/>
          <a:cs typeface="+mj-cs"/>
        </a:defRPr>
      </a:lvl9pPr>
    </p:titleStyle>
    <p:bodyStyle>
      <a:lvl1pPr marL="0" indent="0" algn="l" defTabSz="890767" rtl="0" eaLnBrk="1" latinLnBrk="0" hangingPunct="1">
        <a:lnSpc>
          <a:spcPct val="100000"/>
        </a:lnSpc>
        <a:spcBef>
          <a:spcPts val="501"/>
        </a:spcBef>
        <a:spcAft>
          <a:spcPts val="501"/>
        </a:spcAft>
        <a:buFont typeface="Arial" pitchFamily="34" charset="0"/>
        <a:buNone/>
        <a:defRPr kumimoji="0" lang="en-US" sz="2757" b="1" i="0" u="none" strike="noStrike" kern="1200" cap="none" spc="0" normalizeH="0" baseline="0" noProof="0" dirty="0" smtClean="0">
          <a:ln>
            <a:noFill/>
          </a:ln>
          <a:solidFill>
            <a:srgbClr val="00338D"/>
          </a:solidFill>
          <a:effectLst/>
          <a:uLnTx/>
          <a:uFillTx/>
          <a:latin typeface="Univers 45 Light" pitchFamily="2" charset="0"/>
          <a:ea typeface="+mn-ea"/>
          <a:cs typeface="Arial" pitchFamily="34" charset="0"/>
        </a:defRPr>
      </a:lvl1pPr>
      <a:lvl2pPr marL="0" indent="0" algn="l" defTabSz="890767" rtl="0" eaLnBrk="1" latinLnBrk="0" hangingPunct="1">
        <a:lnSpc>
          <a:spcPct val="100000"/>
        </a:lnSpc>
        <a:spcBef>
          <a:spcPts val="501"/>
        </a:spcBef>
        <a:spcAft>
          <a:spcPts val="0"/>
        </a:spcAft>
        <a:buFont typeface="Arial" pitchFamily="34" charset="0"/>
        <a:buNone/>
        <a:defRPr kumimoji="0" lang="en-US" sz="2172" b="1" i="0" u="none" strike="noStrike" kern="1200" cap="none" spc="0" normalizeH="0" baseline="0" noProof="0" dirty="0" smtClean="0">
          <a:ln>
            <a:noFill/>
          </a:ln>
          <a:solidFill>
            <a:srgbClr val="00338D"/>
          </a:solidFill>
          <a:effectLst/>
          <a:uLnTx/>
          <a:uFillTx/>
          <a:latin typeface="Univers 45 Light" pitchFamily="2" charset="0"/>
          <a:ea typeface="+mn-ea"/>
          <a:cs typeface="Arial" pitchFamily="34" charset="0"/>
        </a:defRPr>
      </a:lvl2pPr>
      <a:lvl3pPr marL="0" indent="0" algn="l" defTabSz="890767" rtl="0" eaLnBrk="1" latinLnBrk="0" hangingPunct="1">
        <a:lnSpc>
          <a:spcPct val="100000"/>
        </a:lnSpc>
        <a:spcBef>
          <a:spcPts val="501"/>
        </a:spcBef>
        <a:spcAft>
          <a:spcPts val="501"/>
        </a:spcAft>
        <a:buClr>
          <a:srgbClr val="97989A"/>
        </a:buClr>
        <a:buFont typeface="Arial" pitchFamily="34" charset="0"/>
        <a:buNone/>
        <a:defRPr kumimoji="0" lang="en-US" sz="1003" b="0" i="0" u="none" strike="noStrike" kern="1200" cap="none" spc="0" normalizeH="0" baseline="0" noProof="0" dirty="0" smtClean="0">
          <a:ln>
            <a:noFill/>
          </a:ln>
          <a:solidFill>
            <a:srgbClr val="00338D"/>
          </a:solidFill>
          <a:effectLst/>
          <a:uLnTx/>
          <a:uFillTx/>
          <a:latin typeface="Univers 45 Light" pitchFamily="2" charset="0"/>
          <a:ea typeface="+mn-ea"/>
          <a:cs typeface="Arial" pitchFamily="34" charset="0"/>
        </a:defRPr>
      </a:lvl3pPr>
      <a:lvl4pPr marL="0" indent="0" algn="l" defTabSz="890767" rtl="0" eaLnBrk="1" latinLnBrk="0" hangingPunct="1">
        <a:lnSpc>
          <a:spcPct val="100000"/>
        </a:lnSpc>
        <a:spcBef>
          <a:spcPts val="501"/>
        </a:spcBef>
        <a:spcAft>
          <a:spcPts val="0"/>
        </a:spcAft>
        <a:buClr>
          <a:srgbClr val="97989A"/>
        </a:buClr>
        <a:buSzPct val="85000"/>
        <a:buFont typeface="Wingdings" pitchFamily="2" charset="2"/>
        <a:buNone/>
        <a:defRPr kumimoji="0" lang="en-US" sz="795" b="1" i="0" u="none" strike="noStrike" kern="1200" cap="none" spc="0" normalizeH="0" baseline="0" noProof="0" dirty="0" smtClean="0">
          <a:ln>
            <a:noFill/>
          </a:ln>
          <a:solidFill>
            <a:srgbClr val="00338D"/>
          </a:solidFill>
          <a:effectLst/>
          <a:uLnTx/>
          <a:uFillTx/>
          <a:latin typeface="Univers 45 Light" pitchFamily="2" charset="0"/>
          <a:ea typeface="+mn-ea"/>
          <a:cs typeface="Arial" pitchFamily="34" charset="0"/>
        </a:defRPr>
      </a:lvl4pPr>
      <a:lvl5pPr marL="0" indent="0" algn="l" defTabSz="890767" rtl="0" eaLnBrk="1" latinLnBrk="0" hangingPunct="1">
        <a:lnSpc>
          <a:spcPct val="100000"/>
        </a:lnSpc>
        <a:spcBef>
          <a:spcPts val="0"/>
        </a:spcBef>
        <a:spcAft>
          <a:spcPts val="0"/>
        </a:spcAft>
        <a:buClr>
          <a:srgbClr val="97989A"/>
        </a:buClr>
        <a:buFont typeface="Univers 45 Light" pitchFamily="2" charset="0"/>
        <a:buNone/>
        <a:defRPr kumimoji="0" lang="en-GB" sz="795" b="0" i="1" u="none" strike="noStrike" kern="1200" cap="none" spc="0" normalizeH="0" baseline="0" noProof="0" dirty="0" smtClean="0">
          <a:ln>
            <a:noFill/>
          </a:ln>
          <a:solidFill>
            <a:srgbClr val="00338D"/>
          </a:solidFill>
          <a:effectLst/>
          <a:uLnTx/>
          <a:uFillTx/>
          <a:latin typeface="Univers 45 Light" pitchFamily="2" charset="0"/>
          <a:ea typeface="+mn-ea"/>
          <a:cs typeface="Arial" pitchFamily="34" charset="0"/>
        </a:defRPr>
      </a:lvl5pPr>
      <a:lvl6pPr marL="0" indent="0" algn="l" defTabSz="890767" rtl="0" eaLnBrk="1" latinLnBrk="0" hangingPunct="1">
        <a:lnSpc>
          <a:spcPct val="100000"/>
        </a:lnSpc>
        <a:spcBef>
          <a:spcPts val="0"/>
        </a:spcBef>
        <a:spcAft>
          <a:spcPts val="501"/>
        </a:spcAft>
        <a:buClr>
          <a:srgbClr val="97989A"/>
        </a:buClr>
        <a:buSzPct val="85000"/>
        <a:buFont typeface="Wingdings" pitchFamily="2" charset="2"/>
        <a:buNone/>
        <a:defRPr sz="795" kern="1200">
          <a:solidFill>
            <a:schemeClr val="tx1"/>
          </a:solidFill>
          <a:latin typeface="Univers 45 Light" pitchFamily="2" charset="0"/>
          <a:ea typeface="+mn-ea"/>
          <a:cs typeface="+mn-cs"/>
        </a:defRPr>
      </a:lvl6pPr>
      <a:lvl7pPr marL="111399" indent="-111399" algn="l" defTabSz="890767" rtl="0" eaLnBrk="1" latinLnBrk="0" hangingPunct="1">
        <a:lnSpc>
          <a:spcPct val="100000"/>
        </a:lnSpc>
        <a:spcBef>
          <a:spcPts val="0"/>
        </a:spcBef>
        <a:spcAft>
          <a:spcPts val="501"/>
        </a:spcAft>
        <a:buClr>
          <a:srgbClr val="00338D"/>
        </a:buClr>
        <a:buSzPct val="100000"/>
        <a:buFont typeface="Univers 45 Light" pitchFamily="2" charset="0"/>
        <a:buChar char="•"/>
        <a:defRPr sz="795" kern="1200" baseline="0">
          <a:solidFill>
            <a:schemeClr val="tx1"/>
          </a:solidFill>
          <a:latin typeface="Univers 45 Light" pitchFamily="2" charset="0"/>
          <a:ea typeface="+mn-ea"/>
          <a:cs typeface="+mn-cs"/>
        </a:defRPr>
      </a:lvl7pPr>
      <a:lvl8pPr marL="225449" indent="-108745" algn="l" defTabSz="890767" rtl="0" eaLnBrk="1" latinLnBrk="0" hangingPunct="1">
        <a:lnSpc>
          <a:spcPct val="100000"/>
        </a:lnSpc>
        <a:spcBef>
          <a:spcPts val="0"/>
        </a:spcBef>
        <a:spcAft>
          <a:spcPts val="501"/>
        </a:spcAft>
        <a:buClr>
          <a:srgbClr val="00338D"/>
        </a:buClr>
        <a:buSzPct val="100000"/>
        <a:buFont typeface="Univers 45 Light" pitchFamily="2" charset="0"/>
        <a:buChar char="–"/>
        <a:defRPr sz="795" kern="1200" baseline="0">
          <a:solidFill>
            <a:schemeClr val="tx1"/>
          </a:solidFill>
          <a:latin typeface="Univers 45 Light" pitchFamily="2" charset="0"/>
          <a:ea typeface="+mn-ea"/>
          <a:cs typeface="+mn-cs"/>
        </a:defRPr>
      </a:lvl8pPr>
      <a:lvl9pPr marL="328889" indent="-100788" algn="l" defTabSz="890767" rtl="0" eaLnBrk="1" latinLnBrk="0" hangingPunct="1">
        <a:lnSpc>
          <a:spcPct val="100000"/>
        </a:lnSpc>
        <a:spcBef>
          <a:spcPts val="0"/>
        </a:spcBef>
        <a:spcAft>
          <a:spcPts val="501"/>
        </a:spcAft>
        <a:buClr>
          <a:srgbClr val="00338D"/>
        </a:buClr>
        <a:buSzPct val="100000"/>
        <a:buFont typeface="Univers 45 Light" pitchFamily="2" charset="0"/>
        <a:buChar char="•"/>
        <a:defRPr sz="795" kern="1200" baseline="0">
          <a:solidFill>
            <a:schemeClr val="tx1"/>
          </a:solidFill>
          <a:latin typeface="Univers 45 Light" pitchFamily="2" charset="0"/>
          <a:ea typeface="+mn-ea"/>
          <a:cs typeface="+mn-cs"/>
        </a:defRPr>
      </a:lvl9pPr>
    </p:bodyStyle>
    <p:otherStyle>
      <a:defPPr>
        <a:defRPr lang="en-US"/>
      </a:defPPr>
      <a:lvl1pPr marL="0" algn="l" defTabSz="890767" rtl="0" eaLnBrk="1" latinLnBrk="0" hangingPunct="1">
        <a:defRPr sz="1755" kern="1200">
          <a:solidFill>
            <a:schemeClr val="tx1"/>
          </a:solidFill>
          <a:latin typeface="+mn-lt"/>
          <a:ea typeface="+mn-ea"/>
          <a:cs typeface="+mn-cs"/>
        </a:defRPr>
      </a:lvl1pPr>
      <a:lvl2pPr marL="445384" algn="l" defTabSz="890767" rtl="0" eaLnBrk="1" latinLnBrk="0" hangingPunct="1">
        <a:defRPr sz="1755" kern="1200">
          <a:solidFill>
            <a:schemeClr val="tx1"/>
          </a:solidFill>
          <a:latin typeface="+mn-lt"/>
          <a:ea typeface="+mn-ea"/>
          <a:cs typeface="+mn-cs"/>
        </a:defRPr>
      </a:lvl2pPr>
      <a:lvl3pPr marL="890767" algn="l" defTabSz="890767" rtl="0" eaLnBrk="1" latinLnBrk="0" hangingPunct="1">
        <a:defRPr sz="1755" kern="1200">
          <a:solidFill>
            <a:schemeClr val="tx1"/>
          </a:solidFill>
          <a:latin typeface="+mn-lt"/>
          <a:ea typeface="+mn-ea"/>
          <a:cs typeface="+mn-cs"/>
        </a:defRPr>
      </a:lvl3pPr>
      <a:lvl4pPr marL="1336149" algn="l" defTabSz="890767" rtl="0" eaLnBrk="1" latinLnBrk="0" hangingPunct="1">
        <a:defRPr sz="1755" kern="1200">
          <a:solidFill>
            <a:schemeClr val="tx1"/>
          </a:solidFill>
          <a:latin typeface="+mn-lt"/>
          <a:ea typeface="+mn-ea"/>
          <a:cs typeface="+mn-cs"/>
        </a:defRPr>
      </a:lvl4pPr>
      <a:lvl5pPr marL="1781533" algn="l" defTabSz="890767" rtl="0" eaLnBrk="1" latinLnBrk="0" hangingPunct="1">
        <a:defRPr sz="1755" kern="1200">
          <a:solidFill>
            <a:schemeClr val="tx1"/>
          </a:solidFill>
          <a:latin typeface="+mn-lt"/>
          <a:ea typeface="+mn-ea"/>
          <a:cs typeface="+mn-cs"/>
        </a:defRPr>
      </a:lvl5pPr>
      <a:lvl6pPr marL="2226916" algn="l" defTabSz="890767" rtl="0" eaLnBrk="1" latinLnBrk="0" hangingPunct="1">
        <a:defRPr sz="1755" kern="1200">
          <a:solidFill>
            <a:schemeClr val="tx1"/>
          </a:solidFill>
          <a:latin typeface="+mn-lt"/>
          <a:ea typeface="+mn-ea"/>
          <a:cs typeface="+mn-cs"/>
        </a:defRPr>
      </a:lvl6pPr>
      <a:lvl7pPr marL="2672300" algn="l" defTabSz="890767" rtl="0" eaLnBrk="1" latinLnBrk="0" hangingPunct="1">
        <a:defRPr sz="1755" kern="1200">
          <a:solidFill>
            <a:schemeClr val="tx1"/>
          </a:solidFill>
          <a:latin typeface="+mn-lt"/>
          <a:ea typeface="+mn-ea"/>
          <a:cs typeface="+mn-cs"/>
        </a:defRPr>
      </a:lvl7pPr>
      <a:lvl8pPr marL="3117682" algn="l" defTabSz="890767" rtl="0" eaLnBrk="1" latinLnBrk="0" hangingPunct="1">
        <a:defRPr sz="1755" kern="1200">
          <a:solidFill>
            <a:schemeClr val="tx1"/>
          </a:solidFill>
          <a:latin typeface="+mn-lt"/>
          <a:ea typeface="+mn-ea"/>
          <a:cs typeface="+mn-cs"/>
        </a:defRPr>
      </a:lvl8pPr>
      <a:lvl9pPr marL="3563066" algn="l" defTabSz="890767" rtl="0" eaLnBrk="1" latinLnBrk="0" hangingPunct="1">
        <a:defRPr sz="1755"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11" name="Object 10" hidden="1"/>
          <p:cNvGraphicFramePr>
            <a:graphicFrameLocks noChangeAspect="1"/>
          </p:cNvGraphicFramePr>
          <p:nvPr userDrawn="1">
            <p:custDataLst>
              <p:tags r:id="rId5"/>
            </p:custDataLst>
            <p:extLst/>
          </p:nvPr>
        </p:nvGraphicFramePr>
        <p:xfrm>
          <a:off x="1708" y="1327"/>
          <a:ext cx="1707" cy="1326"/>
        </p:xfrm>
        <a:graphic>
          <a:graphicData uri="http://schemas.openxmlformats.org/presentationml/2006/ole">
            <mc:AlternateContent xmlns:mc="http://schemas.openxmlformats.org/markup-compatibility/2006">
              <mc:Choice xmlns:v="urn:schemas-microsoft-com:vml" Requires="v">
                <p:oleObj spid="_x0000_s81995"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1708" y="1327"/>
                        <a:ext cx="1707" cy="1326"/>
                      </a:xfrm>
                      <a:prstGeom prst="rect">
                        <a:avLst/>
                      </a:prstGeom>
                    </p:spPr>
                  </p:pic>
                </p:oleObj>
              </mc:Fallback>
            </mc:AlternateContent>
          </a:graphicData>
        </a:graphic>
      </p:graphicFrame>
      <p:grpSp>
        <p:nvGrpSpPr>
          <p:cNvPr id="2" name="Group 37"/>
          <p:cNvGrpSpPr>
            <a:grpSpLocks/>
          </p:cNvGrpSpPr>
          <p:nvPr/>
        </p:nvGrpSpPr>
        <p:grpSpPr bwMode="gray">
          <a:xfrm>
            <a:off x="3" y="737457"/>
            <a:ext cx="12192000" cy="5782041"/>
            <a:chOff x="0" y="671"/>
            <a:chExt cx="4320" cy="5261"/>
          </a:xfrm>
          <a:noFill/>
        </p:grpSpPr>
        <p:sp>
          <p:nvSpPr>
            <p:cNvPr id="14" name="Rectangle 22"/>
            <p:cNvSpPr>
              <a:spLocks noChangeArrowheads="1"/>
            </p:cNvSpPr>
            <p:nvPr/>
          </p:nvSpPr>
          <p:spPr bwMode="gray">
            <a:xfrm>
              <a:off x="4110" y="3278"/>
              <a:ext cx="210" cy="46"/>
            </a:xfrm>
            <a:prstGeom prst="rect">
              <a:avLst/>
            </a:prstGeom>
            <a:grpFill/>
            <a:ln w="9525" algn="ctr">
              <a:noFill/>
              <a:miter lim="800000"/>
              <a:headEnd/>
              <a:tailEnd/>
            </a:ln>
            <a:effectLst/>
          </p:spPr>
          <p:txBody>
            <a:bodyPr/>
            <a:lstStyle/>
            <a:p>
              <a:pPr defTabSz="890767"/>
              <a:endParaRPr lang="en-GB" sz="1755" dirty="0">
                <a:solidFill>
                  <a:srgbClr val="000000"/>
                </a:solidFill>
              </a:endParaRPr>
            </a:p>
          </p:txBody>
        </p:sp>
        <p:sp>
          <p:nvSpPr>
            <p:cNvPr id="15" name="Rectangle 23"/>
            <p:cNvSpPr>
              <a:spLocks noChangeArrowheads="1"/>
            </p:cNvSpPr>
            <p:nvPr/>
          </p:nvSpPr>
          <p:spPr bwMode="gray">
            <a:xfrm>
              <a:off x="0" y="3278"/>
              <a:ext cx="210" cy="46"/>
            </a:xfrm>
            <a:prstGeom prst="rect">
              <a:avLst/>
            </a:prstGeom>
            <a:grpFill/>
            <a:ln w="9525" algn="ctr">
              <a:noFill/>
              <a:miter lim="800000"/>
              <a:headEnd/>
              <a:tailEnd/>
            </a:ln>
            <a:effectLst/>
          </p:spPr>
          <p:txBody>
            <a:bodyPr/>
            <a:lstStyle/>
            <a:p>
              <a:pPr defTabSz="890767"/>
              <a:endParaRPr lang="en-GB" sz="1755" dirty="0">
                <a:solidFill>
                  <a:srgbClr val="000000"/>
                </a:solidFill>
              </a:endParaRPr>
            </a:p>
          </p:txBody>
        </p:sp>
        <p:sp>
          <p:nvSpPr>
            <p:cNvPr id="16" name="Rectangle 24"/>
            <p:cNvSpPr>
              <a:spLocks noChangeArrowheads="1"/>
            </p:cNvSpPr>
            <p:nvPr/>
          </p:nvSpPr>
          <p:spPr bwMode="gray">
            <a:xfrm rot="-5400000">
              <a:off x="2092" y="716"/>
              <a:ext cx="136" cy="46"/>
            </a:xfrm>
            <a:prstGeom prst="rect">
              <a:avLst/>
            </a:prstGeom>
            <a:grpFill/>
            <a:ln w="9525" algn="ctr">
              <a:noFill/>
              <a:miter lim="800000"/>
              <a:headEnd/>
              <a:tailEnd/>
            </a:ln>
            <a:effectLst/>
          </p:spPr>
          <p:txBody>
            <a:bodyPr/>
            <a:lstStyle/>
            <a:p>
              <a:pPr defTabSz="890767"/>
              <a:endParaRPr lang="en-GB" sz="1755" dirty="0">
                <a:solidFill>
                  <a:srgbClr val="000000"/>
                </a:solidFill>
              </a:endParaRPr>
            </a:p>
          </p:txBody>
        </p:sp>
        <p:sp>
          <p:nvSpPr>
            <p:cNvPr id="17" name="Rectangle 34"/>
            <p:cNvSpPr>
              <a:spLocks noChangeArrowheads="1"/>
            </p:cNvSpPr>
            <p:nvPr/>
          </p:nvSpPr>
          <p:spPr bwMode="gray">
            <a:xfrm rot="-5400000">
              <a:off x="2089" y="5841"/>
              <a:ext cx="136" cy="46"/>
            </a:xfrm>
            <a:prstGeom prst="rect">
              <a:avLst/>
            </a:prstGeom>
            <a:grpFill/>
            <a:ln w="9525" algn="ctr">
              <a:noFill/>
              <a:miter lim="800000"/>
              <a:headEnd/>
              <a:tailEnd/>
            </a:ln>
            <a:effectLst/>
          </p:spPr>
          <p:txBody>
            <a:bodyPr/>
            <a:lstStyle/>
            <a:p>
              <a:pPr defTabSz="890767"/>
              <a:endParaRPr lang="en-GB" sz="1755" dirty="0">
                <a:solidFill>
                  <a:srgbClr val="000000"/>
                </a:solidFill>
              </a:endParaRPr>
            </a:p>
          </p:txBody>
        </p:sp>
      </p:grpSp>
      <p:sp>
        <p:nvSpPr>
          <p:cNvPr id="9" name="bk object 16"/>
          <p:cNvSpPr/>
          <p:nvPr userDrawn="1"/>
        </p:nvSpPr>
        <p:spPr>
          <a:xfrm>
            <a:off x="410817" y="6450497"/>
            <a:ext cx="752475" cy="301625"/>
          </a:xfrm>
          <a:custGeom>
            <a:avLst/>
            <a:gdLst/>
            <a:ahLst/>
            <a:cxnLst/>
            <a:rect l="l" t="t" r="r" b="b"/>
            <a:pathLst>
              <a:path w="752475" h="301625">
                <a:moveTo>
                  <a:pt x="661618" y="235734"/>
                </a:moveTo>
                <a:lnTo>
                  <a:pt x="537376" y="235734"/>
                </a:lnTo>
                <a:lnTo>
                  <a:pt x="537806" y="249306"/>
                </a:lnTo>
                <a:lnTo>
                  <a:pt x="564771" y="291682"/>
                </a:lnTo>
                <a:lnTo>
                  <a:pt x="602677" y="301212"/>
                </a:lnTo>
                <a:lnTo>
                  <a:pt x="617192" y="301083"/>
                </a:lnTo>
                <a:lnTo>
                  <a:pt x="655814" y="297958"/>
                </a:lnTo>
                <a:lnTo>
                  <a:pt x="689557" y="270693"/>
                </a:lnTo>
                <a:lnTo>
                  <a:pt x="629124" y="270693"/>
                </a:lnTo>
                <a:lnTo>
                  <a:pt x="613540" y="268822"/>
                </a:lnTo>
                <a:lnTo>
                  <a:pt x="601296" y="263012"/>
                </a:lnTo>
                <a:lnTo>
                  <a:pt x="593088" y="252988"/>
                </a:lnTo>
                <a:lnTo>
                  <a:pt x="589615" y="238474"/>
                </a:lnTo>
                <a:lnTo>
                  <a:pt x="661618" y="235734"/>
                </a:lnTo>
                <a:close/>
              </a:path>
              <a:path w="752475" h="301625">
                <a:moveTo>
                  <a:pt x="209281" y="0"/>
                </a:moveTo>
                <a:lnTo>
                  <a:pt x="42519" y="0"/>
                </a:lnTo>
                <a:lnTo>
                  <a:pt x="42519" y="156151"/>
                </a:lnTo>
                <a:lnTo>
                  <a:pt x="0" y="298134"/>
                </a:lnTo>
                <a:lnTo>
                  <a:pt x="37091" y="298134"/>
                </a:lnTo>
                <a:lnTo>
                  <a:pt x="56089" y="235734"/>
                </a:lnTo>
                <a:lnTo>
                  <a:pt x="752085" y="235734"/>
                </a:lnTo>
                <a:lnTo>
                  <a:pt x="752085" y="230308"/>
                </a:lnTo>
                <a:lnTo>
                  <a:pt x="408912" y="230308"/>
                </a:lnTo>
                <a:lnTo>
                  <a:pt x="408912" y="229403"/>
                </a:lnTo>
                <a:lnTo>
                  <a:pt x="104942" y="229403"/>
                </a:lnTo>
                <a:lnTo>
                  <a:pt x="99815" y="217647"/>
                </a:lnTo>
                <a:lnTo>
                  <a:pt x="114206" y="202876"/>
                </a:lnTo>
                <a:lnTo>
                  <a:pt x="65739" y="202876"/>
                </a:lnTo>
                <a:lnTo>
                  <a:pt x="85943" y="136858"/>
                </a:lnTo>
                <a:lnTo>
                  <a:pt x="48852" y="136858"/>
                </a:lnTo>
                <a:lnTo>
                  <a:pt x="48852" y="6330"/>
                </a:lnTo>
                <a:lnTo>
                  <a:pt x="209281" y="6330"/>
                </a:lnTo>
                <a:lnTo>
                  <a:pt x="209281" y="0"/>
                </a:lnTo>
                <a:close/>
              </a:path>
              <a:path w="752475" h="301625">
                <a:moveTo>
                  <a:pt x="108259" y="235734"/>
                </a:moveTo>
                <a:lnTo>
                  <a:pt x="61517" y="235734"/>
                </a:lnTo>
                <a:lnTo>
                  <a:pt x="92276" y="298134"/>
                </a:lnTo>
                <a:lnTo>
                  <a:pt x="138113" y="298134"/>
                </a:lnTo>
                <a:lnTo>
                  <a:pt x="108259" y="235734"/>
                </a:lnTo>
                <a:close/>
              </a:path>
              <a:path w="752475" h="301625">
                <a:moveTo>
                  <a:pt x="216518" y="235734"/>
                </a:moveTo>
                <a:lnTo>
                  <a:pt x="176109" y="235734"/>
                </a:lnTo>
                <a:lnTo>
                  <a:pt x="157111" y="298134"/>
                </a:lnTo>
                <a:lnTo>
                  <a:pt x="197520" y="298134"/>
                </a:lnTo>
                <a:lnTo>
                  <a:pt x="216518" y="235734"/>
                </a:lnTo>
                <a:close/>
              </a:path>
              <a:path w="752475" h="301625">
                <a:moveTo>
                  <a:pt x="356743" y="235734"/>
                </a:moveTo>
                <a:lnTo>
                  <a:pt x="316635" y="235734"/>
                </a:lnTo>
                <a:lnTo>
                  <a:pt x="298542" y="298134"/>
                </a:lnTo>
                <a:lnTo>
                  <a:pt x="339855" y="298134"/>
                </a:lnTo>
                <a:lnTo>
                  <a:pt x="356743" y="235734"/>
                </a:lnTo>
                <a:close/>
              </a:path>
              <a:path w="752475" h="301625">
                <a:moveTo>
                  <a:pt x="449321" y="235734"/>
                </a:moveTo>
                <a:lnTo>
                  <a:pt x="374836" y="235734"/>
                </a:lnTo>
                <a:lnTo>
                  <a:pt x="374836" y="298134"/>
                </a:lnTo>
                <a:lnTo>
                  <a:pt x="410118" y="298134"/>
                </a:lnTo>
                <a:lnTo>
                  <a:pt x="449321" y="235734"/>
                </a:lnTo>
                <a:close/>
              </a:path>
              <a:path w="752475" h="301625">
                <a:moveTo>
                  <a:pt x="514155" y="235734"/>
                </a:moveTo>
                <a:lnTo>
                  <a:pt x="474652" y="235734"/>
                </a:lnTo>
                <a:lnTo>
                  <a:pt x="461082" y="298134"/>
                </a:lnTo>
                <a:lnTo>
                  <a:pt x="501189" y="298134"/>
                </a:lnTo>
                <a:lnTo>
                  <a:pt x="514155" y="235734"/>
                </a:lnTo>
                <a:close/>
              </a:path>
              <a:path w="752475" h="301625">
                <a:moveTo>
                  <a:pt x="705344" y="235734"/>
                </a:moveTo>
                <a:lnTo>
                  <a:pt x="661618" y="235734"/>
                </a:lnTo>
                <a:lnTo>
                  <a:pt x="654380" y="267386"/>
                </a:lnTo>
                <a:lnTo>
                  <a:pt x="641793" y="269748"/>
                </a:lnTo>
                <a:lnTo>
                  <a:pt x="629124" y="270693"/>
                </a:lnTo>
                <a:lnTo>
                  <a:pt x="689557" y="270693"/>
                </a:lnTo>
                <a:lnTo>
                  <a:pt x="705344" y="235734"/>
                </a:lnTo>
                <a:close/>
              </a:path>
              <a:path w="752475" h="301625">
                <a:moveTo>
                  <a:pt x="537376" y="138064"/>
                </a:moveTo>
                <a:lnTo>
                  <a:pt x="471636" y="138064"/>
                </a:lnTo>
                <a:lnTo>
                  <a:pt x="413134" y="230308"/>
                </a:lnTo>
                <a:lnTo>
                  <a:pt x="518378" y="230308"/>
                </a:lnTo>
                <a:lnTo>
                  <a:pt x="518564" y="229403"/>
                </a:lnTo>
                <a:lnTo>
                  <a:pt x="454448" y="229403"/>
                </a:lnTo>
                <a:lnTo>
                  <a:pt x="489729" y="174238"/>
                </a:lnTo>
                <a:lnTo>
                  <a:pt x="529926" y="174238"/>
                </a:lnTo>
                <a:lnTo>
                  <a:pt x="537376" y="138064"/>
                </a:lnTo>
                <a:close/>
              </a:path>
              <a:path w="752475" h="301625">
                <a:moveTo>
                  <a:pt x="570245" y="6330"/>
                </a:moveTo>
                <a:lnTo>
                  <a:pt x="563913" y="6330"/>
                </a:lnTo>
                <a:lnTo>
                  <a:pt x="563913" y="140174"/>
                </a:lnTo>
                <a:lnTo>
                  <a:pt x="565119" y="140174"/>
                </a:lnTo>
                <a:lnTo>
                  <a:pt x="565119" y="171826"/>
                </a:lnTo>
                <a:lnTo>
                  <a:pt x="547584" y="207083"/>
                </a:lnTo>
                <a:lnTo>
                  <a:pt x="542804" y="226087"/>
                </a:lnTo>
                <a:lnTo>
                  <a:pt x="542804" y="230308"/>
                </a:lnTo>
                <a:lnTo>
                  <a:pt x="752085" y="230308"/>
                </a:lnTo>
                <a:lnTo>
                  <a:pt x="752085" y="229403"/>
                </a:lnTo>
                <a:lnTo>
                  <a:pt x="590449" y="229403"/>
                </a:lnTo>
                <a:lnTo>
                  <a:pt x="590449" y="223977"/>
                </a:lnTo>
                <a:lnTo>
                  <a:pt x="591656" y="220661"/>
                </a:lnTo>
                <a:lnTo>
                  <a:pt x="591656" y="217647"/>
                </a:lnTo>
                <a:lnTo>
                  <a:pt x="592561" y="214331"/>
                </a:lnTo>
                <a:lnTo>
                  <a:pt x="610757" y="177532"/>
                </a:lnTo>
                <a:lnTo>
                  <a:pt x="627732" y="164591"/>
                </a:lnTo>
                <a:lnTo>
                  <a:pt x="570245" y="164591"/>
                </a:lnTo>
                <a:lnTo>
                  <a:pt x="570245" y="6330"/>
                </a:lnTo>
                <a:close/>
              </a:path>
              <a:path w="752475" h="301625">
                <a:moveTo>
                  <a:pt x="209281" y="6330"/>
                </a:moveTo>
                <a:lnTo>
                  <a:pt x="203853" y="6330"/>
                </a:lnTo>
                <a:lnTo>
                  <a:pt x="203853" y="145299"/>
                </a:lnTo>
                <a:lnTo>
                  <a:pt x="201742" y="154041"/>
                </a:lnTo>
                <a:lnTo>
                  <a:pt x="178522" y="226992"/>
                </a:lnTo>
                <a:lnTo>
                  <a:pt x="178522" y="229403"/>
                </a:lnTo>
                <a:lnTo>
                  <a:pt x="277131" y="229403"/>
                </a:lnTo>
                <a:lnTo>
                  <a:pt x="289925" y="223411"/>
                </a:lnTo>
                <a:lnTo>
                  <a:pt x="300147" y="215320"/>
                </a:lnTo>
                <a:lnTo>
                  <a:pt x="305592" y="208000"/>
                </a:lnTo>
                <a:lnTo>
                  <a:pt x="226168" y="208000"/>
                </a:lnTo>
                <a:lnTo>
                  <a:pt x="232501" y="182678"/>
                </a:lnTo>
                <a:lnTo>
                  <a:pt x="237929" y="162481"/>
                </a:lnTo>
                <a:lnTo>
                  <a:pt x="315318" y="162481"/>
                </a:lnTo>
                <a:lnTo>
                  <a:pt x="315316" y="162033"/>
                </a:lnTo>
                <a:lnTo>
                  <a:pt x="277270" y="137211"/>
                </a:lnTo>
                <a:lnTo>
                  <a:pt x="264737" y="136858"/>
                </a:lnTo>
                <a:lnTo>
                  <a:pt x="209281" y="136858"/>
                </a:lnTo>
                <a:lnTo>
                  <a:pt x="209281" y="6330"/>
                </a:lnTo>
                <a:close/>
              </a:path>
              <a:path w="752475" h="301625">
                <a:moveTo>
                  <a:pt x="570245" y="0"/>
                </a:moveTo>
                <a:lnTo>
                  <a:pt x="403484" y="0"/>
                </a:lnTo>
                <a:lnTo>
                  <a:pt x="403484" y="136858"/>
                </a:lnTo>
                <a:lnTo>
                  <a:pt x="345283" y="136858"/>
                </a:lnTo>
                <a:lnTo>
                  <a:pt x="318746" y="229403"/>
                </a:lnTo>
                <a:lnTo>
                  <a:pt x="358853" y="229403"/>
                </a:lnTo>
                <a:lnTo>
                  <a:pt x="374836" y="170922"/>
                </a:lnTo>
                <a:lnTo>
                  <a:pt x="408912" y="170922"/>
                </a:lnTo>
                <a:lnTo>
                  <a:pt x="408912" y="6330"/>
                </a:lnTo>
                <a:lnTo>
                  <a:pt x="570245" y="6330"/>
                </a:lnTo>
                <a:lnTo>
                  <a:pt x="570245" y="0"/>
                </a:lnTo>
                <a:close/>
              </a:path>
              <a:path w="752475" h="301625">
                <a:moveTo>
                  <a:pt x="408912" y="170922"/>
                </a:moveTo>
                <a:lnTo>
                  <a:pt x="374836" y="170922"/>
                </a:lnTo>
                <a:lnTo>
                  <a:pt x="376042" y="229403"/>
                </a:lnTo>
                <a:lnTo>
                  <a:pt x="408912" y="229403"/>
                </a:lnTo>
                <a:lnTo>
                  <a:pt x="408912" y="170922"/>
                </a:lnTo>
                <a:close/>
              </a:path>
              <a:path w="752475" h="301625">
                <a:moveTo>
                  <a:pt x="529926" y="174238"/>
                </a:moveTo>
                <a:lnTo>
                  <a:pt x="489729" y="174238"/>
                </a:lnTo>
                <a:lnTo>
                  <a:pt x="477969" y="229403"/>
                </a:lnTo>
                <a:lnTo>
                  <a:pt x="518564" y="229403"/>
                </a:lnTo>
                <a:lnTo>
                  <a:pt x="529926" y="174238"/>
                </a:lnTo>
                <a:close/>
              </a:path>
              <a:path w="752475" h="301625">
                <a:moveTo>
                  <a:pt x="712882" y="203780"/>
                </a:moveTo>
                <a:lnTo>
                  <a:pt x="635081" y="203780"/>
                </a:lnTo>
                <a:lnTo>
                  <a:pt x="628747" y="229403"/>
                </a:lnTo>
                <a:lnTo>
                  <a:pt x="706248" y="229403"/>
                </a:lnTo>
                <a:lnTo>
                  <a:pt x="712882" y="203780"/>
                </a:lnTo>
                <a:close/>
              </a:path>
              <a:path w="752475" h="301625">
                <a:moveTo>
                  <a:pt x="752085" y="6330"/>
                </a:moveTo>
                <a:lnTo>
                  <a:pt x="745753" y="6330"/>
                </a:lnTo>
                <a:lnTo>
                  <a:pt x="745753" y="229403"/>
                </a:lnTo>
                <a:lnTo>
                  <a:pt x="752085" y="229403"/>
                </a:lnTo>
                <a:lnTo>
                  <a:pt x="752085" y="6330"/>
                </a:lnTo>
                <a:close/>
              </a:path>
              <a:path w="752475" h="301625">
                <a:moveTo>
                  <a:pt x="315318" y="162481"/>
                </a:moveTo>
                <a:lnTo>
                  <a:pt x="265370" y="162481"/>
                </a:lnTo>
                <a:lnTo>
                  <a:pt x="274116" y="163386"/>
                </a:lnTo>
                <a:lnTo>
                  <a:pt x="277131" y="167606"/>
                </a:lnTo>
                <a:lnTo>
                  <a:pt x="279242" y="170922"/>
                </a:lnTo>
                <a:lnTo>
                  <a:pt x="279242" y="176348"/>
                </a:lnTo>
                <a:lnTo>
                  <a:pt x="276227" y="184789"/>
                </a:lnTo>
                <a:lnTo>
                  <a:pt x="270780" y="196439"/>
                </a:lnTo>
                <a:lnTo>
                  <a:pt x="261439" y="204146"/>
                </a:lnTo>
                <a:lnTo>
                  <a:pt x="240944" y="208000"/>
                </a:lnTo>
                <a:lnTo>
                  <a:pt x="305592" y="208000"/>
                </a:lnTo>
                <a:lnTo>
                  <a:pt x="307741" y="205112"/>
                </a:lnTo>
                <a:lnTo>
                  <a:pt x="312651" y="192766"/>
                </a:lnTo>
                <a:lnTo>
                  <a:pt x="315354" y="174895"/>
                </a:lnTo>
                <a:lnTo>
                  <a:pt x="315318" y="162481"/>
                </a:lnTo>
                <a:close/>
              </a:path>
              <a:path w="752475" h="301625">
                <a:moveTo>
                  <a:pt x="178522" y="136858"/>
                </a:moveTo>
                <a:lnTo>
                  <a:pt x="127257" y="136858"/>
                </a:lnTo>
                <a:lnTo>
                  <a:pt x="65739" y="202876"/>
                </a:lnTo>
                <a:lnTo>
                  <a:pt x="114206" y="202876"/>
                </a:lnTo>
                <a:lnTo>
                  <a:pt x="178522" y="136858"/>
                </a:lnTo>
                <a:close/>
              </a:path>
              <a:path w="752475" h="301625">
                <a:moveTo>
                  <a:pt x="720532" y="159261"/>
                </a:moveTo>
                <a:lnTo>
                  <a:pt x="645850" y="159261"/>
                </a:lnTo>
                <a:lnTo>
                  <a:pt x="660593" y="161167"/>
                </a:lnTo>
                <a:lnTo>
                  <a:pt x="670132" y="168735"/>
                </a:lnTo>
                <a:lnTo>
                  <a:pt x="719215" y="181473"/>
                </a:lnTo>
                <a:lnTo>
                  <a:pt x="721180" y="171097"/>
                </a:lnTo>
                <a:lnTo>
                  <a:pt x="720532" y="159261"/>
                </a:lnTo>
                <a:close/>
              </a:path>
              <a:path w="752475" h="301625">
                <a:moveTo>
                  <a:pt x="752085" y="0"/>
                </a:moveTo>
                <a:lnTo>
                  <a:pt x="584117" y="0"/>
                </a:lnTo>
                <a:lnTo>
                  <a:pt x="584117" y="150725"/>
                </a:lnTo>
                <a:lnTo>
                  <a:pt x="578990" y="154945"/>
                </a:lnTo>
                <a:lnTo>
                  <a:pt x="574689" y="159261"/>
                </a:lnTo>
                <a:lnTo>
                  <a:pt x="570245" y="164591"/>
                </a:lnTo>
                <a:lnTo>
                  <a:pt x="627732" y="164591"/>
                </a:lnTo>
                <a:lnTo>
                  <a:pt x="632300" y="162123"/>
                </a:lnTo>
                <a:lnTo>
                  <a:pt x="645850" y="159261"/>
                </a:lnTo>
                <a:lnTo>
                  <a:pt x="720532" y="159261"/>
                </a:lnTo>
                <a:lnTo>
                  <a:pt x="720505" y="158772"/>
                </a:lnTo>
                <a:lnTo>
                  <a:pt x="711499" y="146774"/>
                </a:lnTo>
                <a:lnTo>
                  <a:pt x="711039" y="146387"/>
                </a:lnTo>
                <a:lnTo>
                  <a:pt x="590637" y="146387"/>
                </a:lnTo>
                <a:lnTo>
                  <a:pt x="590449" y="6330"/>
                </a:lnTo>
                <a:lnTo>
                  <a:pt x="752085" y="6330"/>
                </a:lnTo>
                <a:lnTo>
                  <a:pt x="752085" y="0"/>
                </a:lnTo>
                <a:close/>
              </a:path>
              <a:path w="752475" h="301625">
                <a:moveTo>
                  <a:pt x="664661" y="128497"/>
                </a:moveTo>
                <a:lnTo>
                  <a:pt x="615179" y="135211"/>
                </a:lnTo>
                <a:lnTo>
                  <a:pt x="590637" y="146387"/>
                </a:lnTo>
                <a:lnTo>
                  <a:pt x="711039" y="146387"/>
                </a:lnTo>
                <a:lnTo>
                  <a:pt x="701426" y="138294"/>
                </a:lnTo>
                <a:lnTo>
                  <a:pt x="690272" y="132786"/>
                </a:lnTo>
                <a:lnTo>
                  <a:pt x="678022" y="129703"/>
                </a:lnTo>
                <a:lnTo>
                  <a:pt x="664661" y="128497"/>
                </a:lnTo>
                <a:close/>
              </a:path>
              <a:path w="752475" h="301625">
                <a:moveTo>
                  <a:pt x="389914" y="0"/>
                </a:moveTo>
                <a:lnTo>
                  <a:pt x="223152" y="0"/>
                </a:lnTo>
                <a:lnTo>
                  <a:pt x="223152" y="136858"/>
                </a:lnTo>
                <a:lnTo>
                  <a:pt x="228279" y="136858"/>
                </a:lnTo>
                <a:lnTo>
                  <a:pt x="228279" y="6330"/>
                </a:lnTo>
                <a:lnTo>
                  <a:pt x="389914" y="6330"/>
                </a:lnTo>
                <a:lnTo>
                  <a:pt x="389914" y="0"/>
                </a:lnTo>
                <a:close/>
              </a:path>
              <a:path w="752475" h="301625">
                <a:moveTo>
                  <a:pt x="264440" y="136850"/>
                </a:moveTo>
                <a:lnTo>
                  <a:pt x="228279" y="136858"/>
                </a:lnTo>
                <a:lnTo>
                  <a:pt x="264737" y="136858"/>
                </a:lnTo>
                <a:lnTo>
                  <a:pt x="264440" y="136850"/>
                </a:lnTo>
                <a:close/>
              </a:path>
              <a:path w="752475" h="301625">
                <a:moveTo>
                  <a:pt x="389914" y="6330"/>
                </a:moveTo>
                <a:lnTo>
                  <a:pt x="383279" y="6330"/>
                </a:lnTo>
                <a:lnTo>
                  <a:pt x="383279" y="136858"/>
                </a:lnTo>
                <a:lnTo>
                  <a:pt x="389914" y="136858"/>
                </a:lnTo>
                <a:lnTo>
                  <a:pt x="389914" y="6330"/>
                </a:lnTo>
                <a:close/>
              </a:path>
            </a:pathLst>
          </a:custGeom>
          <a:solidFill>
            <a:srgbClr val="00479F"/>
          </a:solidFill>
        </p:spPr>
        <p:txBody>
          <a:bodyPr wrap="square" lIns="0" tIns="0" rIns="0" bIns="0" rtlCol="0"/>
          <a:lstStyle/>
          <a:p>
            <a:endParaRPr dirty="0">
              <a:solidFill>
                <a:srgbClr val="000000"/>
              </a:solidFill>
            </a:endParaRPr>
          </a:p>
        </p:txBody>
      </p:sp>
      <p:sp>
        <p:nvSpPr>
          <p:cNvPr id="4" name="TextBox 3"/>
          <p:cNvSpPr txBox="1"/>
          <p:nvPr userDrawn="1"/>
        </p:nvSpPr>
        <p:spPr>
          <a:xfrm>
            <a:off x="1313317" y="6503644"/>
            <a:ext cx="4717775" cy="276999"/>
          </a:xfrm>
          <a:prstGeom prst="rect">
            <a:avLst/>
          </a:prstGeom>
          <a:noFill/>
        </p:spPr>
        <p:txBody>
          <a:bodyPr wrap="square" lIns="0" tIns="0" rIns="0" bIns="0" rtlCol="0">
            <a:spAutoFit/>
          </a:bodyPr>
          <a:lstStyle/>
          <a:p>
            <a:r>
              <a:rPr lang="en-US" sz="600" dirty="0" smtClean="0">
                <a:solidFill>
                  <a:srgbClr val="00338D"/>
                </a:solidFill>
                <a:latin typeface="Univers LT Std 45 Light" panose="020B0403020202020204" pitchFamily="34" charset="0"/>
                <a:cs typeface="Arial" pitchFamily="34" charset="0"/>
              </a:rPr>
              <a:t>© 2018 KPMG Advisory Services, a partnership registered in Nigeria and a member firm of the KPMG network of independent member firms affiliated with KPMG International Cooperative (“KPMG International”), a Swiss entity. All rights reserved. Printed in Nigeria.</a:t>
            </a:r>
          </a:p>
          <a:p>
            <a:endParaRPr lang="en-GB" sz="600" dirty="0">
              <a:solidFill>
                <a:srgbClr val="00338D"/>
              </a:solidFill>
              <a:latin typeface="Univers LT Std 45 Light" panose="020B0403020202020204" pitchFamily="34" charset="0"/>
              <a:cs typeface="Arial" pitchFamily="34" charset="0"/>
            </a:endParaRPr>
          </a:p>
        </p:txBody>
      </p:sp>
    </p:spTree>
    <p:extLst>
      <p:ext uri="{BB962C8B-B14F-4D97-AF65-F5344CB8AC3E}">
        <p14:creationId xmlns:p14="http://schemas.microsoft.com/office/powerpoint/2010/main" val="3943043518"/>
      </p:ext>
    </p:extLst>
  </p:cSld>
  <p:clrMap bg1="lt1" tx1="dk1" bg2="lt2" tx2="dk2" accent1="accent1" accent2="accent2" accent3="accent3" accent4="accent4" accent5="accent5" accent6="accent6" hlink="hlink" folHlink="folHlink"/>
  <p:sldLayoutIdLst>
    <p:sldLayoutId id="2147483882" r:id="rId1"/>
    <p:sldLayoutId id="2147483883" r:id="rId2"/>
  </p:sldLayoutIdLst>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hf hdr="0" ftr="0" dt="0"/>
  <p:txStyles>
    <p:titleStyle>
      <a:lvl1pPr algn="l" defTabSz="890767" rtl="0" eaLnBrk="1" latinLnBrk="0" hangingPunct="1">
        <a:spcBef>
          <a:spcPct val="0"/>
        </a:spcBef>
        <a:buNone/>
        <a:defRPr kumimoji="0" lang="en-GB" sz="2757" b="1" i="0" u="none" strike="noStrike" kern="1200" cap="none" spc="0" normalizeH="0" baseline="0" noProof="0" dirty="0">
          <a:ln>
            <a:noFill/>
          </a:ln>
          <a:solidFill>
            <a:srgbClr val="00338D"/>
          </a:solidFill>
          <a:effectLst/>
          <a:uLnTx/>
          <a:uFillTx/>
          <a:latin typeface="Univers 45 Light" pitchFamily="2" charset="0"/>
          <a:ea typeface="+mj-ea"/>
          <a:cs typeface="+mj-cs"/>
        </a:defRPr>
      </a:lvl1pPr>
      <a:lvl2pPr eaLnBrk="1" hangingPunct="1">
        <a:defRPr kumimoji="0" lang="en-GB" sz="1755" b="1" i="0" u="none" strike="noStrike" kern="1200" cap="none" spc="0" normalizeH="0" baseline="0" noProof="0" dirty="0">
          <a:ln>
            <a:noFill/>
          </a:ln>
          <a:solidFill>
            <a:schemeClr val="bg1"/>
          </a:solidFill>
          <a:effectLst/>
          <a:uLnTx/>
          <a:uFillTx/>
          <a:latin typeface="Arial"/>
          <a:ea typeface="+mj-ea"/>
          <a:cs typeface="+mj-cs"/>
        </a:defRPr>
      </a:lvl2pPr>
      <a:lvl3pPr eaLnBrk="1" hangingPunct="1">
        <a:defRPr kumimoji="0" lang="en-GB" sz="1755" b="1" i="0" u="none" strike="noStrike" kern="1200" cap="none" spc="0" normalizeH="0" baseline="0" noProof="0" dirty="0">
          <a:ln>
            <a:noFill/>
          </a:ln>
          <a:solidFill>
            <a:schemeClr val="bg1"/>
          </a:solidFill>
          <a:effectLst/>
          <a:uLnTx/>
          <a:uFillTx/>
          <a:latin typeface="Arial"/>
          <a:ea typeface="+mj-ea"/>
          <a:cs typeface="+mj-cs"/>
        </a:defRPr>
      </a:lvl3pPr>
      <a:lvl4pPr eaLnBrk="1" hangingPunct="1">
        <a:defRPr kumimoji="0" lang="en-GB" sz="1755" b="1" i="0" u="none" strike="noStrike" kern="1200" cap="none" spc="0" normalizeH="0" baseline="0" noProof="0" dirty="0">
          <a:ln>
            <a:noFill/>
          </a:ln>
          <a:solidFill>
            <a:schemeClr val="bg1"/>
          </a:solidFill>
          <a:effectLst/>
          <a:uLnTx/>
          <a:uFillTx/>
          <a:latin typeface="Arial"/>
          <a:ea typeface="+mj-ea"/>
          <a:cs typeface="+mj-cs"/>
        </a:defRPr>
      </a:lvl4pPr>
      <a:lvl5pPr eaLnBrk="1" hangingPunct="1">
        <a:defRPr kumimoji="0" lang="en-GB" sz="1755" b="1" i="0" u="none" strike="noStrike" kern="1200" cap="none" spc="0" normalizeH="0" baseline="0" noProof="0" dirty="0">
          <a:ln>
            <a:noFill/>
          </a:ln>
          <a:solidFill>
            <a:schemeClr val="bg1"/>
          </a:solidFill>
          <a:effectLst/>
          <a:uLnTx/>
          <a:uFillTx/>
          <a:latin typeface="Arial"/>
          <a:ea typeface="+mj-ea"/>
          <a:cs typeface="+mj-cs"/>
        </a:defRPr>
      </a:lvl5pPr>
      <a:lvl6pPr eaLnBrk="1" hangingPunct="1">
        <a:defRPr kumimoji="0" lang="en-GB" sz="1755" b="1" i="0" u="none" strike="noStrike" kern="1200" cap="none" spc="0" normalizeH="0" baseline="0" noProof="0" dirty="0">
          <a:ln>
            <a:noFill/>
          </a:ln>
          <a:solidFill>
            <a:schemeClr val="bg1"/>
          </a:solidFill>
          <a:effectLst/>
          <a:uLnTx/>
          <a:uFillTx/>
          <a:latin typeface="Arial"/>
          <a:ea typeface="+mj-ea"/>
          <a:cs typeface="+mj-cs"/>
        </a:defRPr>
      </a:lvl6pPr>
      <a:lvl7pPr eaLnBrk="1" hangingPunct="1">
        <a:defRPr kumimoji="0" lang="en-GB" sz="1755" b="1" i="0" u="none" strike="noStrike" kern="1200" cap="none" spc="0" normalizeH="0" baseline="0" noProof="0" dirty="0">
          <a:ln>
            <a:noFill/>
          </a:ln>
          <a:solidFill>
            <a:schemeClr val="bg1"/>
          </a:solidFill>
          <a:effectLst/>
          <a:uLnTx/>
          <a:uFillTx/>
          <a:latin typeface="Arial"/>
          <a:ea typeface="+mj-ea"/>
          <a:cs typeface="+mj-cs"/>
        </a:defRPr>
      </a:lvl7pPr>
      <a:lvl8pPr eaLnBrk="1" hangingPunct="1">
        <a:defRPr kumimoji="0" lang="en-GB" sz="1755" b="1" i="0" u="none" strike="noStrike" kern="1200" cap="none" spc="0" normalizeH="0" baseline="0" noProof="0" dirty="0">
          <a:ln>
            <a:noFill/>
          </a:ln>
          <a:solidFill>
            <a:schemeClr val="bg1"/>
          </a:solidFill>
          <a:effectLst/>
          <a:uLnTx/>
          <a:uFillTx/>
          <a:latin typeface="Arial"/>
          <a:ea typeface="+mj-ea"/>
          <a:cs typeface="+mj-cs"/>
        </a:defRPr>
      </a:lvl8pPr>
      <a:lvl9pPr eaLnBrk="1" hangingPunct="1">
        <a:defRPr kumimoji="0" lang="en-GB" sz="1755" b="1" i="0" u="none" strike="noStrike" kern="1200" cap="none" spc="0" normalizeH="0" baseline="0" noProof="0" dirty="0">
          <a:ln>
            <a:noFill/>
          </a:ln>
          <a:solidFill>
            <a:schemeClr val="bg1"/>
          </a:solidFill>
          <a:effectLst/>
          <a:uLnTx/>
          <a:uFillTx/>
          <a:latin typeface="Arial"/>
          <a:ea typeface="+mj-ea"/>
          <a:cs typeface="+mj-cs"/>
        </a:defRPr>
      </a:lvl9pPr>
    </p:titleStyle>
    <p:bodyStyle>
      <a:lvl1pPr marL="0" indent="0" algn="l" defTabSz="890767" rtl="0" eaLnBrk="1" latinLnBrk="0" hangingPunct="1">
        <a:lnSpc>
          <a:spcPct val="100000"/>
        </a:lnSpc>
        <a:spcBef>
          <a:spcPts val="501"/>
        </a:spcBef>
        <a:spcAft>
          <a:spcPts val="501"/>
        </a:spcAft>
        <a:buFont typeface="Arial" pitchFamily="34" charset="0"/>
        <a:buNone/>
        <a:defRPr kumimoji="0" lang="en-US" sz="2757" b="1" i="0" u="none" strike="noStrike" kern="1200" cap="none" spc="0" normalizeH="0" baseline="0" noProof="0" dirty="0" smtClean="0">
          <a:ln>
            <a:noFill/>
          </a:ln>
          <a:solidFill>
            <a:srgbClr val="00338D"/>
          </a:solidFill>
          <a:effectLst/>
          <a:uLnTx/>
          <a:uFillTx/>
          <a:latin typeface="Univers 45 Light" pitchFamily="2" charset="0"/>
          <a:ea typeface="+mn-ea"/>
          <a:cs typeface="Arial" pitchFamily="34" charset="0"/>
        </a:defRPr>
      </a:lvl1pPr>
      <a:lvl2pPr marL="0" indent="0" algn="l" defTabSz="890767" rtl="0" eaLnBrk="1" latinLnBrk="0" hangingPunct="1">
        <a:lnSpc>
          <a:spcPct val="100000"/>
        </a:lnSpc>
        <a:spcBef>
          <a:spcPts val="501"/>
        </a:spcBef>
        <a:spcAft>
          <a:spcPts val="0"/>
        </a:spcAft>
        <a:buFont typeface="Arial" pitchFamily="34" charset="0"/>
        <a:buNone/>
        <a:defRPr kumimoji="0" lang="en-US" sz="2172" b="1" i="0" u="none" strike="noStrike" kern="1200" cap="none" spc="0" normalizeH="0" baseline="0" noProof="0" dirty="0" smtClean="0">
          <a:ln>
            <a:noFill/>
          </a:ln>
          <a:solidFill>
            <a:srgbClr val="00338D"/>
          </a:solidFill>
          <a:effectLst/>
          <a:uLnTx/>
          <a:uFillTx/>
          <a:latin typeface="Univers 45 Light" pitchFamily="2" charset="0"/>
          <a:ea typeface="+mn-ea"/>
          <a:cs typeface="Arial" pitchFamily="34" charset="0"/>
        </a:defRPr>
      </a:lvl2pPr>
      <a:lvl3pPr marL="0" indent="0" algn="l" defTabSz="890767" rtl="0" eaLnBrk="1" latinLnBrk="0" hangingPunct="1">
        <a:lnSpc>
          <a:spcPct val="100000"/>
        </a:lnSpc>
        <a:spcBef>
          <a:spcPts val="501"/>
        </a:spcBef>
        <a:spcAft>
          <a:spcPts val="501"/>
        </a:spcAft>
        <a:buClr>
          <a:srgbClr val="97989A"/>
        </a:buClr>
        <a:buFont typeface="Arial" pitchFamily="34" charset="0"/>
        <a:buNone/>
        <a:defRPr kumimoji="0" lang="en-US" sz="1003" b="0" i="0" u="none" strike="noStrike" kern="1200" cap="none" spc="0" normalizeH="0" baseline="0" noProof="0" dirty="0" smtClean="0">
          <a:ln>
            <a:noFill/>
          </a:ln>
          <a:solidFill>
            <a:srgbClr val="00338D"/>
          </a:solidFill>
          <a:effectLst/>
          <a:uLnTx/>
          <a:uFillTx/>
          <a:latin typeface="Univers 45 Light" pitchFamily="2" charset="0"/>
          <a:ea typeface="+mn-ea"/>
          <a:cs typeface="Arial" pitchFamily="34" charset="0"/>
        </a:defRPr>
      </a:lvl3pPr>
      <a:lvl4pPr marL="0" indent="0" algn="l" defTabSz="890767" rtl="0" eaLnBrk="1" latinLnBrk="0" hangingPunct="1">
        <a:lnSpc>
          <a:spcPct val="100000"/>
        </a:lnSpc>
        <a:spcBef>
          <a:spcPts val="501"/>
        </a:spcBef>
        <a:spcAft>
          <a:spcPts val="0"/>
        </a:spcAft>
        <a:buClr>
          <a:srgbClr val="97989A"/>
        </a:buClr>
        <a:buSzPct val="85000"/>
        <a:buFont typeface="Wingdings" pitchFamily="2" charset="2"/>
        <a:buNone/>
        <a:defRPr kumimoji="0" lang="en-US" sz="795" b="1" i="0" u="none" strike="noStrike" kern="1200" cap="none" spc="0" normalizeH="0" baseline="0" noProof="0" dirty="0" smtClean="0">
          <a:ln>
            <a:noFill/>
          </a:ln>
          <a:solidFill>
            <a:srgbClr val="00338D"/>
          </a:solidFill>
          <a:effectLst/>
          <a:uLnTx/>
          <a:uFillTx/>
          <a:latin typeface="Univers 45 Light" pitchFamily="2" charset="0"/>
          <a:ea typeface="+mn-ea"/>
          <a:cs typeface="Arial" pitchFamily="34" charset="0"/>
        </a:defRPr>
      </a:lvl4pPr>
      <a:lvl5pPr marL="0" indent="0" algn="l" defTabSz="890767" rtl="0" eaLnBrk="1" latinLnBrk="0" hangingPunct="1">
        <a:lnSpc>
          <a:spcPct val="100000"/>
        </a:lnSpc>
        <a:spcBef>
          <a:spcPts val="0"/>
        </a:spcBef>
        <a:spcAft>
          <a:spcPts val="0"/>
        </a:spcAft>
        <a:buClr>
          <a:srgbClr val="97989A"/>
        </a:buClr>
        <a:buFont typeface="Univers 45 Light" pitchFamily="2" charset="0"/>
        <a:buNone/>
        <a:defRPr kumimoji="0" lang="en-GB" sz="795" b="0" i="1" u="none" strike="noStrike" kern="1200" cap="none" spc="0" normalizeH="0" baseline="0" noProof="0" dirty="0" smtClean="0">
          <a:ln>
            <a:noFill/>
          </a:ln>
          <a:solidFill>
            <a:srgbClr val="00338D"/>
          </a:solidFill>
          <a:effectLst/>
          <a:uLnTx/>
          <a:uFillTx/>
          <a:latin typeface="Univers 45 Light" pitchFamily="2" charset="0"/>
          <a:ea typeface="+mn-ea"/>
          <a:cs typeface="Arial" pitchFamily="34" charset="0"/>
        </a:defRPr>
      </a:lvl5pPr>
      <a:lvl6pPr marL="0" indent="0" algn="l" defTabSz="890767" rtl="0" eaLnBrk="1" latinLnBrk="0" hangingPunct="1">
        <a:lnSpc>
          <a:spcPct val="100000"/>
        </a:lnSpc>
        <a:spcBef>
          <a:spcPts val="0"/>
        </a:spcBef>
        <a:spcAft>
          <a:spcPts val="501"/>
        </a:spcAft>
        <a:buClr>
          <a:srgbClr val="97989A"/>
        </a:buClr>
        <a:buSzPct val="85000"/>
        <a:buFont typeface="Wingdings" pitchFamily="2" charset="2"/>
        <a:buNone/>
        <a:defRPr sz="795" kern="1200">
          <a:solidFill>
            <a:schemeClr val="tx1"/>
          </a:solidFill>
          <a:latin typeface="Univers 45 Light" pitchFamily="2" charset="0"/>
          <a:ea typeface="+mn-ea"/>
          <a:cs typeface="+mn-cs"/>
        </a:defRPr>
      </a:lvl6pPr>
      <a:lvl7pPr marL="111399" indent="-111399" algn="l" defTabSz="890767" rtl="0" eaLnBrk="1" latinLnBrk="0" hangingPunct="1">
        <a:lnSpc>
          <a:spcPct val="100000"/>
        </a:lnSpc>
        <a:spcBef>
          <a:spcPts val="0"/>
        </a:spcBef>
        <a:spcAft>
          <a:spcPts val="501"/>
        </a:spcAft>
        <a:buClr>
          <a:srgbClr val="00338D"/>
        </a:buClr>
        <a:buSzPct val="100000"/>
        <a:buFont typeface="Univers 45 Light" pitchFamily="2" charset="0"/>
        <a:buChar char="•"/>
        <a:defRPr sz="795" kern="1200" baseline="0">
          <a:solidFill>
            <a:schemeClr val="tx1"/>
          </a:solidFill>
          <a:latin typeface="Univers 45 Light" pitchFamily="2" charset="0"/>
          <a:ea typeface="+mn-ea"/>
          <a:cs typeface="+mn-cs"/>
        </a:defRPr>
      </a:lvl7pPr>
      <a:lvl8pPr marL="225449" indent="-108745" algn="l" defTabSz="890767" rtl="0" eaLnBrk="1" latinLnBrk="0" hangingPunct="1">
        <a:lnSpc>
          <a:spcPct val="100000"/>
        </a:lnSpc>
        <a:spcBef>
          <a:spcPts val="0"/>
        </a:spcBef>
        <a:spcAft>
          <a:spcPts val="501"/>
        </a:spcAft>
        <a:buClr>
          <a:srgbClr val="00338D"/>
        </a:buClr>
        <a:buSzPct val="100000"/>
        <a:buFont typeface="Univers 45 Light" pitchFamily="2" charset="0"/>
        <a:buChar char="–"/>
        <a:defRPr sz="795" kern="1200" baseline="0">
          <a:solidFill>
            <a:schemeClr val="tx1"/>
          </a:solidFill>
          <a:latin typeface="Univers 45 Light" pitchFamily="2" charset="0"/>
          <a:ea typeface="+mn-ea"/>
          <a:cs typeface="+mn-cs"/>
        </a:defRPr>
      </a:lvl8pPr>
      <a:lvl9pPr marL="328889" indent="-100788" algn="l" defTabSz="890767" rtl="0" eaLnBrk="1" latinLnBrk="0" hangingPunct="1">
        <a:lnSpc>
          <a:spcPct val="100000"/>
        </a:lnSpc>
        <a:spcBef>
          <a:spcPts val="0"/>
        </a:spcBef>
        <a:spcAft>
          <a:spcPts val="501"/>
        </a:spcAft>
        <a:buClr>
          <a:srgbClr val="00338D"/>
        </a:buClr>
        <a:buSzPct val="100000"/>
        <a:buFont typeface="Univers 45 Light" pitchFamily="2" charset="0"/>
        <a:buChar char="•"/>
        <a:defRPr sz="795" kern="1200" baseline="0">
          <a:solidFill>
            <a:schemeClr val="tx1"/>
          </a:solidFill>
          <a:latin typeface="Univers 45 Light" pitchFamily="2" charset="0"/>
          <a:ea typeface="+mn-ea"/>
          <a:cs typeface="+mn-cs"/>
        </a:defRPr>
      </a:lvl9pPr>
    </p:bodyStyle>
    <p:otherStyle>
      <a:defPPr>
        <a:defRPr lang="en-US"/>
      </a:defPPr>
      <a:lvl1pPr marL="0" algn="l" defTabSz="890767" rtl="0" eaLnBrk="1" latinLnBrk="0" hangingPunct="1">
        <a:defRPr sz="1755" kern="1200">
          <a:solidFill>
            <a:schemeClr val="tx1"/>
          </a:solidFill>
          <a:latin typeface="+mn-lt"/>
          <a:ea typeface="+mn-ea"/>
          <a:cs typeface="+mn-cs"/>
        </a:defRPr>
      </a:lvl1pPr>
      <a:lvl2pPr marL="445384" algn="l" defTabSz="890767" rtl="0" eaLnBrk="1" latinLnBrk="0" hangingPunct="1">
        <a:defRPr sz="1755" kern="1200">
          <a:solidFill>
            <a:schemeClr val="tx1"/>
          </a:solidFill>
          <a:latin typeface="+mn-lt"/>
          <a:ea typeface="+mn-ea"/>
          <a:cs typeface="+mn-cs"/>
        </a:defRPr>
      </a:lvl2pPr>
      <a:lvl3pPr marL="890767" algn="l" defTabSz="890767" rtl="0" eaLnBrk="1" latinLnBrk="0" hangingPunct="1">
        <a:defRPr sz="1755" kern="1200">
          <a:solidFill>
            <a:schemeClr val="tx1"/>
          </a:solidFill>
          <a:latin typeface="+mn-lt"/>
          <a:ea typeface="+mn-ea"/>
          <a:cs typeface="+mn-cs"/>
        </a:defRPr>
      </a:lvl3pPr>
      <a:lvl4pPr marL="1336149" algn="l" defTabSz="890767" rtl="0" eaLnBrk="1" latinLnBrk="0" hangingPunct="1">
        <a:defRPr sz="1755" kern="1200">
          <a:solidFill>
            <a:schemeClr val="tx1"/>
          </a:solidFill>
          <a:latin typeface="+mn-lt"/>
          <a:ea typeface="+mn-ea"/>
          <a:cs typeface="+mn-cs"/>
        </a:defRPr>
      </a:lvl4pPr>
      <a:lvl5pPr marL="1781533" algn="l" defTabSz="890767" rtl="0" eaLnBrk="1" latinLnBrk="0" hangingPunct="1">
        <a:defRPr sz="1755" kern="1200">
          <a:solidFill>
            <a:schemeClr val="tx1"/>
          </a:solidFill>
          <a:latin typeface="+mn-lt"/>
          <a:ea typeface="+mn-ea"/>
          <a:cs typeface="+mn-cs"/>
        </a:defRPr>
      </a:lvl5pPr>
      <a:lvl6pPr marL="2226916" algn="l" defTabSz="890767" rtl="0" eaLnBrk="1" latinLnBrk="0" hangingPunct="1">
        <a:defRPr sz="1755" kern="1200">
          <a:solidFill>
            <a:schemeClr val="tx1"/>
          </a:solidFill>
          <a:latin typeface="+mn-lt"/>
          <a:ea typeface="+mn-ea"/>
          <a:cs typeface="+mn-cs"/>
        </a:defRPr>
      </a:lvl6pPr>
      <a:lvl7pPr marL="2672300" algn="l" defTabSz="890767" rtl="0" eaLnBrk="1" latinLnBrk="0" hangingPunct="1">
        <a:defRPr sz="1755" kern="1200">
          <a:solidFill>
            <a:schemeClr val="tx1"/>
          </a:solidFill>
          <a:latin typeface="+mn-lt"/>
          <a:ea typeface="+mn-ea"/>
          <a:cs typeface="+mn-cs"/>
        </a:defRPr>
      </a:lvl7pPr>
      <a:lvl8pPr marL="3117682" algn="l" defTabSz="890767" rtl="0" eaLnBrk="1" latinLnBrk="0" hangingPunct="1">
        <a:defRPr sz="1755" kern="1200">
          <a:solidFill>
            <a:schemeClr val="tx1"/>
          </a:solidFill>
          <a:latin typeface="+mn-lt"/>
          <a:ea typeface="+mn-ea"/>
          <a:cs typeface="+mn-cs"/>
        </a:defRPr>
      </a:lvl8pPr>
      <a:lvl9pPr marL="3563066" algn="l" defTabSz="890767" rtl="0" eaLnBrk="1" latinLnBrk="0" hangingPunct="1">
        <a:defRPr sz="1755"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11" name="Object 10" hidden="1"/>
          <p:cNvGraphicFramePr>
            <a:graphicFrameLocks noChangeAspect="1"/>
          </p:cNvGraphicFramePr>
          <p:nvPr userDrawn="1">
            <p:custDataLst>
              <p:tags r:id="rId15"/>
            </p:custDataLst>
            <p:extLst/>
          </p:nvPr>
        </p:nvGraphicFramePr>
        <p:xfrm>
          <a:off x="1708" y="1327"/>
          <a:ext cx="1706" cy="1326"/>
        </p:xfrm>
        <a:graphic>
          <a:graphicData uri="http://schemas.openxmlformats.org/presentationml/2006/ole">
            <mc:AlternateContent xmlns:mc="http://schemas.openxmlformats.org/markup-compatibility/2006">
              <mc:Choice xmlns:v="urn:schemas-microsoft-com:vml" Requires="v">
                <p:oleObj spid="_x0000_s80974" name="think-cell Slide" r:id="rId16" imgW="270" imgH="270" progId="TCLayout.ActiveDocument.1">
                  <p:embed/>
                </p:oleObj>
              </mc:Choice>
              <mc:Fallback>
                <p:oleObj name="think-cell Slide" r:id="rId16" imgW="270" imgH="270" progId="TCLayout.ActiveDocument.1">
                  <p:embed/>
                  <p:pic>
                    <p:nvPicPr>
                      <p:cNvPr id="0" name=""/>
                      <p:cNvPicPr/>
                      <p:nvPr/>
                    </p:nvPicPr>
                    <p:blipFill>
                      <a:blip r:embed="rId17"/>
                      <a:stretch>
                        <a:fillRect/>
                      </a:stretch>
                    </p:blipFill>
                    <p:spPr>
                      <a:xfrm>
                        <a:off x="1708" y="1327"/>
                        <a:ext cx="1706" cy="1326"/>
                      </a:xfrm>
                      <a:prstGeom prst="rect">
                        <a:avLst/>
                      </a:prstGeom>
                    </p:spPr>
                  </p:pic>
                </p:oleObj>
              </mc:Fallback>
            </mc:AlternateContent>
          </a:graphicData>
        </a:graphic>
      </p:graphicFrame>
      <p:grpSp>
        <p:nvGrpSpPr>
          <p:cNvPr id="2" name="Group 37"/>
          <p:cNvGrpSpPr>
            <a:grpSpLocks/>
          </p:cNvGrpSpPr>
          <p:nvPr/>
        </p:nvGrpSpPr>
        <p:grpSpPr bwMode="gray">
          <a:xfrm>
            <a:off x="2" y="737456"/>
            <a:ext cx="12192000" cy="5782041"/>
            <a:chOff x="0" y="671"/>
            <a:chExt cx="4320" cy="5261"/>
          </a:xfrm>
          <a:noFill/>
        </p:grpSpPr>
        <p:sp>
          <p:nvSpPr>
            <p:cNvPr id="14" name="Rectangle 22"/>
            <p:cNvSpPr>
              <a:spLocks noChangeArrowheads="1"/>
            </p:cNvSpPr>
            <p:nvPr/>
          </p:nvSpPr>
          <p:spPr bwMode="gray">
            <a:xfrm>
              <a:off x="4110" y="3278"/>
              <a:ext cx="210" cy="46"/>
            </a:xfrm>
            <a:prstGeom prst="rect">
              <a:avLst/>
            </a:prstGeom>
            <a:grpFill/>
            <a:ln w="9525" algn="ctr">
              <a:noFill/>
              <a:miter lim="800000"/>
              <a:headEnd/>
              <a:tailEnd/>
            </a:ln>
            <a:effectLst/>
          </p:spPr>
          <p:txBody>
            <a:bodyPr/>
            <a:lstStyle/>
            <a:p>
              <a:pPr defTabSz="890789"/>
              <a:endParaRPr lang="en-GB" sz="1754" dirty="0">
                <a:solidFill>
                  <a:srgbClr val="000000"/>
                </a:solidFill>
              </a:endParaRPr>
            </a:p>
          </p:txBody>
        </p:sp>
        <p:sp>
          <p:nvSpPr>
            <p:cNvPr id="15" name="Rectangle 23"/>
            <p:cNvSpPr>
              <a:spLocks noChangeArrowheads="1"/>
            </p:cNvSpPr>
            <p:nvPr/>
          </p:nvSpPr>
          <p:spPr bwMode="gray">
            <a:xfrm>
              <a:off x="0" y="3278"/>
              <a:ext cx="210" cy="46"/>
            </a:xfrm>
            <a:prstGeom prst="rect">
              <a:avLst/>
            </a:prstGeom>
            <a:grpFill/>
            <a:ln w="9525" algn="ctr">
              <a:noFill/>
              <a:miter lim="800000"/>
              <a:headEnd/>
              <a:tailEnd/>
            </a:ln>
            <a:effectLst/>
          </p:spPr>
          <p:txBody>
            <a:bodyPr/>
            <a:lstStyle/>
            <a:p>
              <a:pPr defTabSz="890789"/>
              <a:endParaRPr lang="en-GB" sz="1754" dirty="0">
                <a:solidFill>
                  <a:srgbClr val="000000"/>
                </a:solidFill>
              </a:endParaRPr>
            </a:p>
          </p:txBody>
        </p:sp>
        <p:sp>
          <p:nvSpPr>
            <p:cNvPr id="16" name="Rectangle 24"/>
            <p:cNvSpPr>
              <a:spLocks noChangeArrowheads="1"/>
            </p:cNvSpPr>
            <p:nvPr/>
          </p:nvSpPr>
          <p:spPr bwMode="gray">
            <a:xfrm rot="-5400000">
              <a:off x="2092" y="716"/>
              <a:ext cx="136" cy="46"/>
            </a:xfrm>
            <a:prstGeom prst="rect">
              <a:avLst/>
            </a:prstGeom>
            <a:grpFill/>
            <a:ln w="9525" algn="ctr">
              <a:noFill/>
              <a:miter lim="800000"/>
              <a:headEnd/>
              <a:tailEnd/>
            </a:ln>
            <a:effectLst/>
          </p:spPr>
          <p:txBody>
            <a:bodyPr/>
            <a:lstStyle/>
            <a:p>
              <a:pPr defTabSz="890789"/>
              <a:endParaRPr lang="en-GB" sz="1754" dirty="0">
                <a:solidFill>
                  <a:srgbClr val="000000"/>
                </a:solidFill>
              </a:endParaRPr>
            </a:p>
          </p:txBody>
        </p:sp>
        <p:sp>
          <p:nvSpPr>
            <p:cNvPr id="17" name="Rectangle 34"/>
            <p:cNvSpPr>
              <a:spLocks noChangeArrowheads="1"/>
            </p:cNvSpPr>
            <p:nvPr/>
          </p:nvSpPr>
          <p:spPr bwMode="gray">
            <a:xfrm rot="-5400000">
              <a:off x="2089" y="5841"/>
              <a:ext cx="136" cy="46"/>
            </a:xfrm>
            <a:prstGeom prst="rect">
              <a:avLst/>
            </a:prstGeom>
            <a:grpFill/>
            <a:ln w="9525" algn="ctr">
              <a:noFill/>
              <a:miter lim="800000"/>
              <a:headEnd/>
              <a:tailEnd/>
            </a:ln>
            <a:effectLst/>
          </p:spPr>
          <p:txBody>
            <a:bodyPr/>
            <a:lstStyle/>
            <a:p>
              <a:pPr defTabSz="890789"/>
              <a:endParaRPr lang="en-GB" sz="1754" dirty="0">
                <a:solidFill>
                  <a:srgbClr val="000000"/>
                </a:solidFill>
              </a:endParaRPr>
            </a:p>
          </p:txBody>
        </p:sp>
      </p:grpSp>
      <p:sp>
        <p:nvSpPr>
          <p:cNvPr id="9" name="bk object 16"/>
          <p:cNvSpPr/>
          <p:nvPr userDrawn="1"/>
        </p:nvSpPr>
        <p:spPr>
          <a:xfrm>
            <a:off x="410817" y="6490251"/>
            <a:ext cx="752475" cy="301625"/>
          </a:xfrm>
          <a:custGeom>
            <a:avLst/>
            <a:gdLst/>
            <a:ahLst/>
            <a:cxnLst/>
            <a:rect l="l" t="t" r="r" b="b"/>
            <a:pathLst>
              <a:path w="752475" h="301625">
                <a:moveTo>
                  <a:pt x="661618" y="235734"/>
                </a:moveTo>
                <a:lnTo>
                  <a:pt x="537376" y="235734"/>
                </a:lnTo>
                <a:lnTo>
                  <a:pt x="537806" y="249306"/>
                </a:lnTo>
                <a:lnTo>
                  <a:pt x="564771" y="291682"/>
                </a:lnTo>
                <a:lnTo>
                  <a:pt x="602677" y="301212"/>
                </a:lnTo>
                <a:lnTo>
                  <a:pt x="617192" y="301083"/>
                </a:lnTo>
                <a:lnTo>
                  <a:pt x="655814" y="297958"/>
                </a:lnTo>
                <a:lnTo>
                  <a:pt x="689557" y="270693"/>
                </a:lnTo>
                <a:lnTo>
                  <a:pt x="629124" y="270693"/>
                </a:lnTo>
                <a:lnTo>
                  <a:pt x="613540" y="268822"/>
                </a:lnTo>
                <a:lnTo>
                  <a:pt x="601296" y="263012"/>
                </a:lnTo>
                <a:lnTo>
                  <a:pt x="593088" y="252988"/>
                </a:lnTo>
                <a:lnTo>
                  <a:pt x="589615" y="238474"/>
                </a:lnTo>
                <a:lnTo>
                  <a:pt x="661618" y="235734"/>
                </a:lnTo>
                <a:close/>
              </a:path>
              <a:path w="752475" h="301625">
                <a:moveTo>
                  <a:pt x="209281" y="0"/>
                </a:moveTo>
                <a:lnTo>
                  <a:pt x="42519" y="0"/>
                </a:lnTo>
                <a:lnTo>
                  <a:pt x="42519" y="156151"/>
                </a:lnTo>
                <a:lnTo>
                  <a:pt x="0" y="298134"/>
                </a:lnTo>
                <a:lnTo>
                  <a:pt x="37091" y="298134"/>
                </a:lnTo>
                <a:lnTo>
                  <a:pt x="56089" y="235734"/>
                </a:lnTo>
                <a:lnTo>
                  <a:pt x="752085" y="235734"/>
                </a:lnTo>
                <a:lnTo>
                  <a:pt x="752085" y="230308"/>
                </a:lnTo>
                <a:lnTo>
                  <a:pt x="408912" y="230308"/>
                </a:lnTo>
                <a:lnTo>
                  <a:pt x="408912" y="229403"/>
                </a:lnTo>
                <a:lnTo>
                  <a:pt x="104942" y="229403"/>
                </a:lnTo>
                <a:lnTo>
                  <a:pt x="99815" y="217647"/>
                </a:lnTo>
                <a:lnTo>
                  <a:pt x="114206" y="202876"/>
                </a:lnTo>
                <a:lnTo>
                  <a:pt x="65739" y="202876"/>
                </a:lnTo>
                <a:lnTo>
                  <a:pt x="85943" y="136858"/>
                </a:lnTo>
                <a:lnTo>
                  <a:pt x="48852" y="136858"/>
                </a:lnTo>
                <a:lnTo>
                  <a:pt x="48852" y="6330"/>
                </a:lnTo>
                <a:lnTo>
                  <a:pt x="209281" y="6330"/>
                </a:lnTo>
                <a:lnTo>
                  <a:pt x="209281" y="0"/>
                </a:lnTo>
                <a:close/>
              </a:path>
              <a:path w="752475" h="301625">
                <a:moveTo>
                  <a:pt x="108259" y="235734"/>
                </a:moveTo>
                <a:lnTo>
                  <a:pt x="61517" y="235734"/>
                </a:lnTo>
                <a:lnTo>
                  <a:pt x="92276" y="298134"/>
                </a:lnTo>
                <a:lnTo>
                  <a:pt x="138113" y="298134"/>
                </a:lnTo>
                <a:lnTo>
                  <a:pt x="108259" y="235734"/>
                </a:lnTo>
                <a:close/>
              </a:path>
              <a:path w="752475" h="301625">
                <a:moveTo>
                  <a:pt x="216518" y="235734"/>
                </a:moveTo>
                <a:lnTo>
                  <a:pt x="176109" y="235734"/>
                </a:lnTo>
                <a:lnTo>
                  <a:pt x="157111" y="298134"/>
                </a:lnTo>
                <a:lnTo>
                  <a:pt x="197520" y="298134"/>
                </a:lnTo>
                <a:lnTo>
                  <a:pt x="216518" y="235734"/>
                </a:lnTo>
                <a:close/>
              </a:path>
              <a:path w="752475" h="301625">
                <a:moveTo>
                  <a:pt x="356743" y="235734"/>
                </a:moveTo>
                <a:lnTo>
                  <a:pt x="316635" y="235734"/>
                </a:lnTo>
                <a:lnTo>
                  <a:pt x="298542" y="298134"/>
                </a:lnTo>
                <a:lnTo>
                  <a:pt x="339855" y="298134"/>
                </a:lnTo>
                <a:lnTo>
                  <a:pt x="356743" y="235734"/>
                </a:lnTo>
                <a:close/>
              </a:path>
              <a:path w="752475" h="301625">
                <a:moveTo>
                  <a:pt x="449321" y="235734"/>
                </a:moveTo>
                <a:lnTo>
                  <a:pt x="374836" y="235734"/>
                </a:lnTo>
                <a:lnTo>
                  <a:pt x="374836" y="298134"/>
                </a:lnTo>
                <a:lnTo>
                  <a:pt x="410118" y="298134"/>
                </a:lnTo>
                <a:lnTo>
                  <a:pt x="449321" y="235734"/>
                </a:lnTo>
                <a:close/>
              </a:path>
              <a:path w="752475" h="301625">
                <a:moveTo>
                  <a:pt x="514155" y="235734"/>
                </a:moveTo>
                <a:lnTo>
                  <a:pt x="474652" y="235734"/>
                </a:lnTo>
                <a:lnTo>
                  <a:pt x="461082" y="298134"/>
                </a:lnTo>
                <a:lnTo>
                  <a:pt x="501189" y="298134"/>
                </a:lnTo>
                <a:lnTo>
                  <a:pt x="514155" y="235734"/>
                </a:lnTo>
                <a:close/>
              </a:path>
              <a:path w="752475" h="301625">
                <a:moveTo>
                  <a:pt x="705344" y="235734"/>
                </a:moveTo>
                <a:lnTo>
                  <a:pt x="661618" y="235734"/>
                </a:lnTo>
                <a:lnTo>
                  <a:pt x="654380" y="267386"/>
                </a:lnTo>
                <a:lnTo>
                  <a:pt x="641793" y="269748"/>
                </a:lnTo>
                <a:lnTo>
                  <a:pt x="629124" y="270693"/>
                </a:lnTo>
                <a:lnTo>
                  <a:pt x="689557" y="270693"/>
                </a:lnTo>
                <a:lnTo>
                  <a:pt x="705344" y="235734"/>
                </a:lnTo>
                <a:close/>
              </a:path>
              <a:path w="752475" h="301625">
                <a:moveTo>
                  <a:pt x="537376" y="138064"/>
                </a:moveTo>
                <a:lnTo>
                  <a:pt x="471636" y="138064"/>
                </a:lnTo>
                <a:lnTo>
                  <a:pt x="413134" y="230308"/>
                </a:lnTo>
                <a:lnTo>
                  <a:pt x="518378" y="230308"/>
                </a:lnTo>
                <a:lnTo>
                  <a:pt x="518564" y="229403"/>
                </a:lnTo>
                <a:lnTo>
                  <a:pt x="454448" y="229403"/>
                </a:lnTo>
                <a:lnTo>
                  <a:pt x="489729" y="174238"/>
                </a:lnTo>
                <a:lnTo>
                  <a:pt x="529926" y="174238"/>
                </a:lnTo>
                <a:lnTo>
                  <a:pt x="537376" y="138064"/>
                </a:lnTo>
                <a:close/>
              </a:path>
              <a:path w="752475" h="301625">
                <a:moveTo>
                  <a:pt x="570245" y="6330"/>
                </a:moveTo>
                <a:lnTo>
                  <a:pt x="563913" y="6330"/>
                </a:lnTo>
                <a:lnTo>
                  <a:pt x="563913" y="140174"/>
                </a:lnTo>
                <a:lnTo>
                  <a:pt x="565119" y="140174"/>
                </a:lnTo>
                <a:lnTo>
                  <a:pt x="565119" y="171826"/>
                </a:lnTo>
                <a:lnTo>
                  <a:pt x="547584" y="207083"/>
                </a:lnTo>
                <a:lnTo>
                  <a:pt x="542804" y="226087"/>
                </a:lnTo>
                <a:lnTo>
                  <a:pt x="542804" y="230308"/>
                </a:lnTo>
                <a:lnTo>
                  <a:pt x="752085" y="230308"/>
                </a:lnTo>
                <a:lnTo>
                  <a:pt x="752085" y="229403"/>
                </a:lnTo>
                <a:lnTo>
                  <a:pt x="590449" y="229403"/>
                </a:lnTo>
                <a:lnTo>
                  <a:pt x="590449" y="223977"/>
                </a:lnTo>
                <a:lnTo>
                  <a:pt x="591656" y="220661"/>
                </a:lnTo>
                <a:lnTo>
                  <a:pt x="591656" y="217647"/>
                </a:lnTo>
                <a:lnTo>
                  <a:pt x="592561" y="214331"/>
                </a:lnTo>
                <a:lnTo>
                  <a:pt x="610757" y="177532"/>
                </a:lnTo>
                <a:lnTo>
                  <a:pt x="627732" y="164591"/>
                </a:lnTo>
                <a:lnTo>
                  <a:pt x="570245" y="164591"/>
                </a:lnTo>
                <a:lnTo>
                  <a:pt x="570245" y="6330"/>
                </a:lnTo>
                <a:close/>
              </a:path>
              <a:path w="752475" h="301625">
                <a:moveTo>
                  <a:pt x="209281" y="6330"/>
                </a:moveTo>
                <a:lnTo>
                  <a:pt x="203853" y="6330"/>
                </a:lnTo>
                <a:lnTo>
                  <a:pt x="203853" y="145299"/>
                </a:lnTo>
                <a:lnTo>
                  <a:pt x="201742" y="154041"/>
                </a:lnTo>
                <a:lnTo>
                  <a:pt x="178522" y="226992"/>
                </a:lnTo>
                <a:lnTo>
                  <a:pt x="178522" y="229403"/>
                </a:lnTo>
                <a:lnTo>
                  <a:pt x="277131" y="229403"/>
                </a:lnTo>
                <a:lnTo>
                  <a:pt x="289925" y="223411"/>
                </a:lnTo>
                <a:lnTo>
                  <a:pt x="300147" y="215320"/>
                </a:lnTo>
                <a:lnTo>
                  <a:pt x="305592" y="208000"/>
                </a:lnTo>
                <a:lnTo>
                  <a:pt x="226168" y="208000"/>
                </a:lnTo>
                <a:lnTo>
                  <a:pt x="232501" y="182678"/>
                </a:lnTo>
                <a:lnTo>
                  <a:pt x="237929" y="162481"/>
                </a:lnTo>
                <a:lnTo>
                  <a:pt x="315318" y="162481"/>
                </a:lnTo>
                <a:lnTo>
                  <a:pt x="315316" y="162033"/>
                </a:lnTo>
                <a:lnTo>
                  <a:pt x="277270" y="137211"/>
                </a:lnTo>
                <a:lnTo>
                  <a:pt x="264737" y="136858"/>
                </a:lnTo>
                <a:lnTo>
                  <a:pt x="209281" y="136858"/>
                </a:lnTo>
                <a:lnTo>
                  <a:pt x="209281" y="6330"/>
                </a:lnTo>
                <a:close/>
              </a:path>
              <a:path w="752475" h="301625">
                <a:moveTo>
                  <a:pt x="570245" y="0"/>
                </a:moveTo>
                <a:lnTo>
                  <a:pt x="403484" y="0"/>
                </a:lnTo>
                <a:lnTo>
                  <a:pt x="403484" y="136858"/>
                </a:lnTo>
                <a:lnTo>
                  <a:pt x="345283" y="136858"/>
                </a:lnTo>
                <a:lnTo>
                  <a:pt x="318746" y="229403"/>
                </a:lnTo>
                <a:lnTo>
                  <a:pt x="358853" y="229403"/>
                </a:lnTo>
                <a:lnTo>
                  <a:pt x="374836" y="170922"/>
                </a:lnTo>
                <a:lnTo>
                  <a:pt x="408912" y="170922"/>
                </a:lnTo>
                <a:lnTo>
                  <a:pt x="408912" y="6330"/>
                </a:lnTo>
                <a:lnTo>
                  <a:pt x="570245" y="6330"/>
                </a:lnTo>
                <a:lnTo>
                  <a:pt x="570245" y="0"/>
                </a:lnTo>
                <a:close/>
              </a:path>
              <a:path w="752475" h="301625">
                <a:moveTo>
                  <a:pt x="408912" y="170922"/>
                </a:moveTo>
                <a:lnTo>
                  <a:pt x="374836" y="170922"/>
                </a:lnTo>
                <a:lnTo>
                  <a:pt x="376042" y="229403"/>
                </a:lnTo>
                <a:lnTo>
                  <a:pt x="408912" y="229403"/>
                </a:lnTo>
                <a:lnTo>
                  <a:pt x="408912" y="170922"/>
                </a:lnTo>
                <a:close/>
              </a:path>
              <a:path w="752475" h="301625">
                <a:moveTo>
                  <a:pt x="529926" y="174238"/>
                </a:moveTo>
                <a:lnTo>
                  <a:pt x="489729" y="174238"/>
                </a:lnTo>
                <a:lnTo>
                  <a:pt x="477969" y="229403"/>
                </a:lnTo>
                <a:lnTo>
                  <a:pt x="518564" y="229403"/>
                </a:lnTo>
                <a:lnTo>
                  <a:pt x="529926" y="174238"/>
                </a:lnTo>
                <a:close/>
              </a:path>
              <a:path w="752475" h="301625">
                <a:moveTo>
                  <a:pt x="712882" y="203780"/>
                </a:moveTo>
                <a:lnTo>
                  <a:pt x="635081" y="203780"/>
                </a:lnTo>
                <a:lnTo>
                  <a:pt x="628747" y="229403"/>
                </a:lnTo>
                <a:lnTo>
                  <a:pt x="706248" y="229403"/>
                </a:lnTo>
                <a:lnTo>
                  <a:pt x="712882" y="203780"/>
                </a:lnTo>
                <a:close/>
              </a:path>
              <a:path w="752475" h="301625">
                <a:moveTo>
                  <a:pt x="752085" y="6330"/>
                </a:moveTo>
                <a:lnTo>
                  <a:pt x="745753" y="6330"/>
                </a:lnTo>
                <a:lnTo>
                  <a:pt x="745753" y="229403"/>
                </a:lnTo>
                <a:lnTo>
                  <a:pt x="752085" y="229403"/>
                </a:lnTo>
                <a:lnTo>
                  <a:pt x="752085" y="6330"/>
                </a:lnTo>
                <a:close/>
              </a:path>
              <a:path w="752475" h="301625">
                <a:moveTo>
                  <a:pt x="315318" y="162481"/>
                </a:moveTo>
                <a:lnTo>
                  <a:pt x="265370" y="162481"/>
                </a:lnTo>
                <a:lnTo>
                  <a:pt x="274116" y="163386"/>
                </a:lnTo>
                <a:lnTo>
                  <a:pt x="277131" y="167606"/>
                </a:lnTo>
                <a:lnTo>
                  <a:pt x="279242" y="170922"/>
                </a:lnTo>
                <a:lnTo>
                  <a:pt x="279242" y="176348"/>
                </a:lnTo>
                <a:lnTo>
                  <a:pt x="276227" y="184789"/>
                </a:lnTo>
                <a:lnTo>
                  <a:pt x="270780" y="196439"/>
                </a:lnTo>
                <a:lnTo>
                  <a:pt x="261439" y="204146"/>
                </a:lnTo>
                <a:lnTo>
                  <a:pt x="240944" y="208000"/>
                </a:lnTo>
                <a:lnTo>
                  <a:pt x="305592" y="208000"/>
                </a:lnTo>
                <a:lnTo>
                  <a:pt x="307741" y="205112"/>
                </a:lnTo>
                <a:lnTo>
                  <a:pt x="312651" y="192766"/>
                </a:lnTo>
                <a:lnTo>
                  <a:pt x="315354" y="174895"/>
                </a:lnTo>
                <a:lnTo>
                  <a:pt x="315318" y="162481"/>
                </a:lnTo>
                <a:close/>
              </a:path>
              <a:path w="752475" h="301625">
                <a:moveTo>
                  <a:pt x="178522" y="136858"/>
                </a:moveTo>
                <a:lnTo>
                  <a:pt x="127257" y="136858"/>
                </a:lnTo>
                <a:lnTo>
                  <a:pt x="65739" y="202876"/>
                </a:lnTo>
                <a:lnTo>
                  <a:pt x="114206" y="202876"/>
                </a:lnTo>
                <a:lnTo>
                  <a:pt x="178522" y="136858"/>
                </a:lnTo>
                <a:close/>
              </a:path>
              <a:path w="752475" h="301625">
                <a:moveTo>
                  <a:pt x="720532" y="159261"/>
                </a:moveTo>
                <a:lnTo>
                  <a:pt x="645850" y="159261"/>
                </a:lnTo>
                <a:lnTo>
                  <a:pt x="660593" y="161167"/>
                </a:lnTo>
                <a:lnTo>
                  <a:pt x="670132" y="168735"/>
                </a:lnTo>
                <a:lnTo>
                  <a:pt x="719215" y="181473"/>
                </a:lnTo>
                <a:lnTo>
                  <a:pt x="721180" y="171097"/>
                </a:lnTo>
                <a:lnTo>
                  <a:pt x="720532" y="159261"/>
                </a:lnTo>
                <a:close/>
              </a:path>
              <a:path w="752475" h="301625">
                <a:moveTo>
                  <a:pt x="752085" y="0"/>
                </a:moveTo>
                <a:lnTo>
                  <a:pt x="584117" y="0"/>
                </a:lnTo>
                <a:lnTo>
                  <a:pt x="584117" y="150725"/>
                </a:lnTo>
                <a:lnTo>
                  <a:pt x="578990" y="154945"/>
                </a:lnTo>
                <a:lnTo>
                  <a:pt x="574689" y="159261"/>
                </a:lnTo>
                <a:lnTo>
                  <a:pt x="570245" y="164591"/>
                </a:lnTo>
                <a:lnTo>
                  <a:pt x="627732" y="164591"/>
                </a:lnTo>
                <a:lnTo>
                  <a:pt x="632300" y="162123"/>
                </a:lnTo>
                <a:lnTo>
                  <a:pt x="645850" y="159261"/>
                </a:lnTo>
                <a:lnTo>
                  <a:pt x="720532" y="159261"/>
                </a:lnTo>
                <a:lnTo>
                  <a:pt x="720505" y="158772"/>
                </a:lnTo>
                <a:lnTo>
                  <a:pt x="711499" y="146774"/>
                </a:lnTo>
                <a:lnTo>
                  <a:pt x="711039" y="146387"/>
                </a:lnTo>
                <a:lnTo>
                  <a:pt x="590637" y="146387"/>
                </a:lnTo>
                <a:lnTo>
                  <a:pt x="590449" y="6330"/>
                </a:lnTo>
                <a:lnTo>
                  <a:pt x="752085" y="6330"/>
                </a:lnTo>
                <a:lnTo>
                  <a:pt x="752085" y="0"/>
                </a:lnTo>
                <a:close/>
              </a:path>
              <a:path w="752475" h="301625">
                <a:moveTo>
                  <a:pt x="664661" y="128497"/>
                </a:moveTo>
                <a:lnTo>
                  <a:pt x="615179" y="135211"/>
                </a:lnTo>
                <a:lnTo>
                  <a:pt x="590637" y="146387"/>
                </a:lnTo>
                <a:lnTo>
                  <a:pt x="711039" y="146387"/>
                </a:lnTo>
                <a:lnTo>
                  <a:pt x="701426" y="138294"/>
                </a:lnTo>
                <a:lnTo>
                  <a:pt x="690272" y="132786"/>
                </a:lnTo>
                <a:lnTo>
                  <a:pt x="678022" y="129703"/>
                </a:lnTo>
                <a:lnTo>
                  <a:pt x="664661" y="128497"/>
                </a:lnTo>
                <a:close/>
              </a:path>
              <a:path w="752475" h="301625">
                <a:moveTo>
                  <a:pt x="389914" y="0"/>
                </a:moveTo>
                <a:lnTo>
                  <a:pt x="223152" y="0"/>
                </a:lnTo>
                <a:lnTo>
                  <a:pt x="223152" y="136858"/>
                </a:lnTo>
                <a:lnTo>
                  <a:pt x="228279" y="136858"/>
                </a:lnTo>
                <a:lnTo>
                  <a:pt x="228279" y="6330"/>
                </a:lnTo>
                <a:lnTo>
                  <a:pt x="389914" y="6330"/>
                </a:lnTo>
                <a:lnTo>
                  <a:pt x="389914" y="0"/>
                </a:lnTo>
                <a:close/>
              </a:path>
              <a:path w="752475" h="301625">
                <a:moveTo>
                  <a:pt x="264440" y="136850"/>
                </a:moveTo>
                <a:lnTo>
                  <a:pt x="228279" y="136858"/>
                </a:lnTo>
                <a:lnTo>
                  <a:pt x="264737" y="136858"/>
                </a:lnTo>
                <a:lnTo>
                  <a:pt x="264440" y="136850"/>
                </a:lnTo>
                <a:close/>
              </a:path>
              <a:path w="752475" h="301625">
                <a:moveTo>
                  <a:pt x="389914" y="6330"/>
                </a:moveTo>
                <a:lnTo>
                  <a:pt x="383279" y="6330"/>
                </a:lnTo>
                <a:lnTo>
                  <a:pt x="383279" y="136858"/>
                </a:lnTo>
                <a:lnTo>
                  <a:pt x="389914" y="136858"/>
                </a:lnTo>
                <a:lnTo>
                  <a:pt x="389914" y="6330"/>
                </a:lnTo>
                <a:close/>
              </a:path>
            </a:pathLst>
          </a:custGeom>
          <a:solidFill>
            <a:srgbClr val="00479F"/>
          </a:solidFill>
        </p:spPr>
        <p:txBody>
          <a:bodyPr wrap="square" lIns="0" tIns="0" rIns="0" bIns="0" rtlCol="0"/>
          <a:lstStyle/>
          <a:p>
            <a:endParaRPr dirty="0">
              <a:solidFill>
                <a:srgbClr val="000000"/>
              </a:solidFill>
            </a:endParaRPr>
          </a:p>
        </p:txBody>
      </p:sp>
      <p:sp>
        <p:nvSpPr>
          <p:cNvPr id="4" name="TextBox 3"/>
          <p:cNvSpPr txBox="1"/>
          <p:nvPr userDrawn="1"/>
        </p:nvSpPr>
        <p:spPr>
          <a:xfrm>
            <a:off x="1313315" y="6543399"/>
            <a:ext cx="4717775" cy="276999"/>
          </a:xfrm>
          <a:prstGeom prst="rect">
            <a:avLst/>
          </a:prstGeom>
          <a:noFill/>
        </p:spPr>
        <p:txBody>
          <a:bodyPr wrap="square" lIns="0" tIns="0" rIns="0" bIns="0" rtlCol="0">
            <a:spAutoFit/>
          </a:bodyPr>
          <a:lstStyle/>
          <a:p>
            <a:r>
              <a:rPr lang="en-US" sz="600" dirty="0" smtClean="0">
                <a:solidFill>
                  <a:srgbClr val="00338D"/>
                </a:solidFill>
                <a:cs typeface="Arial" pitchFamily="34" charset="0"/>
              </a:rPr>
              <a:t>© 2018 KPMG Advisory Services, a partnership registered in Nigeria and a member firm of the KPMG network of independent member firms affiliated with KPMG International Cooperative (“KPMG International”), a Swiss entity. All rights reserved. Printed in Nigeria.</a:t>
            </a:r>
          </a:p>
          <a:p>
            <a:endParaRPr lang="en-GB" sz="600" dirty="0">
              <a:solidFill>
                <a:srgbClr val="00338D"/>
              </a:solidFill>
              <a:cs typeface="Arial" pitchFamily="34" charset="0"/>
            </a:endParaRPr>
          </a:p>
        </p:txBody>
      </p:sp>
    </p:spTree>
    <p:extLst>
      <p:ext uri="{BB962C8B-B14F-4D97-AF65-F5344CB8AC3E}">
        <p14:creationId xmlns:p14="http://schemas.microsoft.com/office/powerpoint/2010/main" val="3537858655"/>
      </p:ext>
    </p:extLst>
  </p:cSld>
  <p:clrMap bg1="lt1" tx1="dk1" bg2="lt2" tx2="dk2" accent1="accent1" accent2="accent2" accent3="accent3" accent4="accent4" accent5="accent5" accent6="accent6" hlink="hlink" folHlink="folHlink"/>
  <p:sldLayoutIdLst>
    <p:sldLayoutId id="2147483911" r:id="rId1"/>
    <p:sldLayoutId id="2147483887" r:id="rId2"/>
    <p:sldLayoutId id="2147483888" r:id="rId3"/>
    <p:sldLayoutId id="2147483891" r:id="rId4"/>
    <p:sldLayoutId id="2147483892" r:id="rId5"/>
    <p:sldLayoutId id="2147483894" r:id="rId6"/>
    <p:sldLayoutId id="2147483912" r:id="rId7"/>
    <p:sldLayoutId id="2147483946" r:id="rId8"/>
    <p:sldLayoutId id="2147483948" r:id="rId9"/>
    <p:sldLayoutId id="2147483949" r:id="rId10"/>
    <p:sldLayoutId id="2147483950" r:id="rId11"/>
    <p:sldLayoutId id="2147483951" r:id="rId12"/>
  </p:sldLayoutIdLst>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hf hdr="0" ftr="0" dt="0"/>
  <p:txStyles>
    <p:titleStyle>
      <a:lvl1pPr algn="l" defTabSz="890789" rtl="0" eaLnBrk="1" latinLnBrk="0" hangingPunct="1">
        <a:spcBef>
          <a:spcPct val="0"/>
        </a:spcBef>
        <a:buNone/>
        <a:defRPr kumimoji="0" lang="en-GB" sz="2757" b="1" i="0" u="none" strike="noStrike" kern="1200" cap="none" spc="0" normalizeH="0" baseline="0" noProof="0" dirty="0">
          <a:ln>
            <a:noFill/>
          </a:ln>
          <a:solidFill>
            <a:srgbClr val="00338D"/>
          </a:solidFill>
          <a:effectLst/>
          <a:uLnTx/>
          <a:uFillTx/>
          <a:latin typeface="Univers 45 Light" pitchFamily="2" charset="0"/>
          <a:ea typeface="+mj-ea"/>
          <a:cs typeface="+mj-cs"/>
        </a:defRPr>
      </a:lvl1pPr>
      <a:lvl2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2pPr>
      <a:lvl3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3pPr>
      <a:lvl4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4pPr>
      <a:lvl5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5pPr>
      <a:lvl6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6pPr>
      <a:lvl7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7pPr>
      <a:lvl8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8pPr>
      <a:lvl9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9pPr>
    </p:titleStyle>
    <p:bodyStyle>
      <a:lvl1pPr marL="0" indent="0" algn="l" defTabSz="890789" rtl="0" eaLnBrk="1" latinLnBrk="0" hangingPunct="1">
        <a:lnSpc>
          <a:spcPct val="100000"/>
        </a:lnSpc>
        <a:spcBef>
          <a:spcPts val="501"/>
        </a:spcBef>
        <a:spcAft>
          <a:spcPts val="501"/>
        </a:spcAft>
        <a:buFont typeface="Arial" pitchFamily="34" charset="0"/>
        <a:buNone/>
        <a:defRPr kumimoji="0" lang="en-US" sz="2757" b="1" i="0" u="none" strike="noStrike" kern="1200" cap="none" spc="0" normalizeH="0" baseline="0" noProof="0" dirty="0" smtClean="0">
          <a:ln>
            <a:noFill/>
          </a:ln>
          <a:solidFill>
            <a:srgbClr val="00338D"/>
          </a:solidFill>
          <a:effectLst/>
          <a:uLnTx/>
          <a:uFillTx/>
          <a:latin typeface="Univers 45 Light" pitchFamily="2" charset="0"/>
          <a:ea typeface="+mn-ea"/>
          <a:cs typeface="Arial" pitchFamily="34" charset="0"/>
        </a:defRPr>
      </a:lvl1pPr>
      <a:lvl2pPr marL="0" indent="0" algn="l" defTabSz="890789" rtl="0" eaLnBrk="1" latinLnBrk="0" hangingPunct="1">
        <a:lnSpc>
          <a:spcPct val="100000"/>
        </a:lnSpc>
        <a:spcBef>
          <a:spcPts val="501"/>
        </a:spcBef>
        <a:spcAft>
          <a:spcPts val="0"/>
        </a:spcAft>
        <a:buFont typeface="Arial" pitchFamily="34" charset="0"/>
        <a:buNone/>
        <a:defRPr kumimoji="0" lang="en-US" sz="2172" b="1" i="0" u="none" strike="noStrike" kern="1200" cap="none" spc="0" normalizeH="0" baseline="0" noProof="0" dirty="0" smtClean="0">
          <a:ln>
            <a:noFill/>
          </a:ln>
          <a:solidFill>
            <a:srgbClr val="00338D"/>
          </a:solidFill>
          <a:effectLst/>
          <a:uLnTx/>
          <a:uFillTx/>
          <a:latin typeface="Univers 45 Light" pitchFamily="2" charset="0"/>
          <a:ea typeface="+mn-ea"/>
          <a:cs typeface="Arial" pitchFamily="34" charset="0"/>
        </a:defRPr>
      </a:lvl2pPr>
      <a:lvl3pPr marL="0" indent="0" algn="l" defTabSz="890789" rtl="0" eaLnBrk="1" latinLnBrk="0" hangingPunct="1">
        <a:lnSpc>
          <a:spcPct val="100000"/>
        </a:lnSpc>
        <a:spcBef>
          <a:spcPts val="501"/>
        </a:spcBef>
        <a:spcAft>
          <a:spcPts val="501"/>
        </a:spcAft>
        <a:buClr>
          <a:srgbClr val="97989A"/>
        </a:buClr>
        <a:buFont typeface="Arial" pitchFamily="34" charset="0"/>
        <a:buNone/>
        <a:defRPr kumimoji="0" lang="en-US" sz="1002" b="0" i="0" u="none" strike="noStrike" kern="1200" cap="none" spc="0" normalizeH="0" baseline="0" noProof="0" dirty="0" smtClean="0">
          <a:ln>
            <a:noFill/>
          </a:ln>
          <a:solidFill>
            <a:srgbClr val="00338D"/>
          </a:solidFill>
          <a:effectLst/>
          <a:uLnTx/>
          <a:uFillTx/>
          <a:latin typeface="Univers 45 Light" pitchFamily="2" charset="0"/>
          <a:ea typeface="+mn-ea"/>
          <a:cs typeface="Arial" pitchFamily="34" charset="0"/>
        </a:defRPr>
      </a:lvl3pPr>
      <a:lvl4pPr marL="0" indent="0" algn="l" defTabSz="890789" rtl="0" eaLnBrk="1" latinLnBrk="0" hangingPunct="1">
        <a:lnSpc>
          <a:spcPct val="100000"/>
        </a:lnSpc>
        <a:spcBef>
          <a:spcPts val="501"/>
        </a:spcBef>
        <a:spcAft>
          <a:spcPts val="0"/>
        </a:spcAft>
        <a:buClr>
          <a:srgbClr val="97989A"/>
        </a:buClr>
        <a:buSzPct val="85000"/>
        <a:buFont typeface="Wingdings" pitchFamily="2" charset="2"/>
        <a:buNone/>
        <a:defRPr kumimoji="0" lang="en-US" sz="794" b="1" i="0" u="none" strike="noStrike" kern="1200" cap="none" spc="0" normalizeH="0" baseline="0" noProof="0" dirty="0" smtClean="0">
          <a:ln>
            <a:noFill/>
          </a:ln>
          <a:solidFill>
            <a:srgbClr val="00338D"/>
          </a:solidFill>
          <a:effectLst/>
          <a:uLnTx/>
          <a:uFillTx/>
          <a:latin typeface="Univers 45 Light" pitchFamily="2" charset="0"/>
          <a:ea typeface="+mn-ea"/>
          <a:cs typeface="Arial" pitchFamily="34" charset="0"/>
        </a:defRPr>
      </a:lvl4pPr>
      <a:lvl5pPr marL="0" indent="0" algn="l" defTabSz="890789" rtl="0" eaLnBrk="1" latinLnBrk="0" hangingPunct="1">
        <a:lnSpc>
          <a:spcPct val="100000"/>
        </a:lnSpc>
        <a:spcBef>
          <a:spcPts val="0"/>
        </a:spcBef>
        <a:spcAft>
          <a:spcPts val="0"/>
        </a:spcAft>
        <a:buClr>
          <a:srgbClr val="97989A"/>
        </a:buClr>
        <a:buFont typeface="Univers 45 Light" pitchFamily="2" charset="0"/>
        <a:buNone/>
        <a:defRPr kumimoji="0" lang="en-GB" sz="794" b="0" i="1" u="none" strike="noStrike" kern="1200" cap="none" spc="0" normalizeH="0" baseline="0" noProof="0" dirty="0" smtClean="0">
          <a:ln>
            <a:noFill/>
          </a:ln>
          <a:solidFill>
            <a:srgbClr val="00338D"/>
          </a:solidFill>
          <a:effectLst/>
          <a:uLnTx/>
          <a:uFillTx/>
          <a:latin typeface="Univers 45 Light" pitchFamily="2" charset="0"/>
          <a:ea typeface="+mn-ea"/>
          <a:cs typeface="Arial" pitchFamily="34" charset="0"/>
        </a:defRPr>
      </a:lvl5pPr>
      <a:lvl6pPr marL="0" indent="0" algn="l" defTabSz="890789" rtl="0" eaLnBrk="1" latinLnBrk="0" hangingPunct="1">
        <a:lnSpc>
          <a:spcPct val="100000"/>
        </a:lnSpc>
        <a:spcBef>
          <a:spcPts val="0"/>
        </a:spcBef>
        <a:spcAft>
          <a:spcPts val="501"/>
        </a:spcAft>
        <a:buClr>
          <a:srgbClr val="97989A"/>
        </a:buClr>
        <a:buSzPct val="85000"/>
        <a:buFont typeface="Wingdings" pitchFamily="2" charset="2"/>
        <a:buNone/>
        <a:defRPr sz="794" kern="1200">
          <a:solidFill>
            <a:schemeClr val="tx1"/>
          </a:solidFill>
          <a:latin typeface="Univers 45 Light" pitchFamily="2" charset="0"/>
          <a:ea typeface="+mn-ea"/>
          <a:cs typeface="+mn-cs"/>
        </a:defRPr>
      </a:lvl6pPr>
      <a:lvl7pPr marL="111401" indent="-111401" algn="l" defTabSz="890789" rtl="0" eaLnBrk="1" latinLnBrk="0" hangingPunct="1">
        <a:lnSpc>
          <a:spcPct val="100000"/>
        </a:lnSpc>
        <a:spcBef>
          <a:spcPts val="0"/>
        </a:spcBef>
        <a:spcAft>
          <a:spcPts val="501"/>
        </a:spcAft>
        <a:buClr>
          <a:srgbClr val="00338D"/>
        </a:buClr>
        <a:buSzPct val="100000"/>
        <a:buFont typeface="Univers 45 Light" pitchFamily="2" charset="0"/>
        <a:buChar char="•"/>
        <a:defRPr sz="794" kern="1200" baseline="0">
          <a:solidFill>
            <a:schemeClr val="tx1"/>
          </a:solidFill>
          <a:latin typeface="Univers 45 Light" pitchFamily="2" charset="0"/>
          <a:ea typeface="+mn-ea"/>
          <a:cs typeface="+mn-cs"/>
        </a:defRPr>
      </a:lvl7pPr>
      <a:lvl8pPr marL="225454" indent="-108748" algn="l" defTabSz="890789" rtl="0" eaLnBrk="1" latinLnBrk="0" hangingPunct="1">
        <a:lnSpc>
          <a:spcPct val="100000"/>
        </a:lnSpc>
        <a:spcBef>
          <a:spcPts val="0"/>
        </a:spcBef>
        <a:spcAft>
          <a:spcPts val="501"/>
        </a:spcAft>
        <a:buClr>
          <a:srgbClr val="00338D"/>
        </a:buClr>
        <a:buSzPct val="100000"/>
        <a:buFont typeface="Univers 45 Light" pitchFamily="2" charset="0"/>
        <a:buChar char="–"/>
        <a:defRPr sz="794" kern="1200" baseline="0">
          <a:solidFill>
            <a:schemeClr val="tx1"/>
          </a:solidFill>
          <a:latin typeface="Univers 45 Light" pitchFamily="2" charset="0"/>
          <a:ea typeface="+mn-ea"/>
          <a:cs typeface="+mn-cs"/>
        </a:defRPr>
      </a:lvl8pPr>
      <a:lvl9pPr marL="328897" indent="-100791" algn="l" defTabSz="890789" rtl="0" eaLnBrk="1" latinLnBrk="0" hangingPunct="1">
        <a:lnSpc>
          <a:spcPct val="100000"/>
        </a:lnSpc>
        <a:spcBef>
          <a:spcPts val="0"/>
        </a:spcBef>
        <a:spcAft>
          <a:spcPts val="501"/>
        </a:spcAft>
        <a:buClr>
          <a:srgbClr val="00338D"/>
        </a:buClr>
        <a:buSzPct val="100000"/>
        <a:buFont typeface="Univers 45 Light" pitchFamily="2" charset="0"/>
        <a:buChar char="•"/>
        <a:defRPr sz="794" kern="1200" baseline="0">
          <a:solidFill>
            <a:schemeClr val="tx1"/>
          </a:solidFill>
          <a:latin typeface="Univers 45 Light" pitchFamily="2" charset="0"/>
          <a:ea typeface="+mn-ea"/>
          <a:cs typeface="+mn-cs"/>
        </a:defRPr>
      </a:lvl9pPr>
    </p:bodyStyle>
    <p:otherStyle>
      <a:defPPr>
        <a:defRPr lang="en-US"/>
      </a:defPPr>
      <a:lvl1pPr marL="0" algn="l" defTabSz="890789" rtl="0" eaLnBrk="1" latinLnBrk="0" hangingPunct="1">
        <a:defRPr sz="1754" kern="1200">
          <a:solidFill>
            <a:schemeClr val="tx1"/>
          </a:solidFill>
          <a:latin typeface="+mn-lt"/>
          <a:ea typeface="+mn-ea"/>
          <a:cs typeface="+mn-cs"/>
        </a:defRPr>
      </a:lvl1pPr>
      <a:lvl2pPr marL="445395" algn="l" defTabSz="890789" rtl="0" eaLnBrk="1" latinLnBrk="0" hangingPunct="1">
        <a:defRPr sz="1754" kern="1200">
          <a:solidFill>
            <a:schemeClr val="tx1"/>
          </a:solidFill>
          <a:latin typeface="+mn-lt"/>
          <a:ea typeface="+mn-ea"/>
          <a:cs typeface="+mn-cs"/>
        </a:defRPr>
      </a:lvl2pPr>
      <a:lvl3pPr marL="890789" algn="l" defTabSz="890789" rtl="0" eaLnBrk="1" latinLnBrk="0" hangingPunct="1">
        <a:defRPr sz="1754" kern="1200">
          <a:solidFill>
            <a:schemeClr val="tx1"/>
          </a:solidFill>
          <a:latin typeface="+mn-lt"/>
          <a:ea typeface="+mn-ea"/>
          <a:cs typeface="+mn-cs"/>
        </a:defRPr>
      </a:lvl3pPr>
      <a:lvl4pPr marL="1336183" algn="l" defTabSz="890789" rtl="0" eaLnBrk="1" latinLnBrk="0" hangingPunct="1">
        <a:defRPr sz="1754" kern="1200">
          <a:solidFill>
            <a:schemeClr val="tx1"/>
          </a:solidFill>
          <a:latin typeface="+mn-lt"/>
          <a:ea typeface="+mn-ea"/>
          <a:cs typeface="+mn-cs"/>
        </a:defRPr>
      </a:lvl4pPr>
      <a:lvl5pPr marL="1781577" algn="l" defTabSz="890789" rtl="0" eaLnBrk="1" latinLnBrk="0" hangingPunct="1">
        <a:defRPr sz="1754" kern="1200">
          <a:solidFill>
            <a:schemeClr val="tx1"/>
          </a:solidFill>
          <a:latin typeface="+mn-lt"/>
          <a:ea typeface="+mn-ea"/>
          <a:cs typeface="+mn-cs"/>
        </a:defRPr>
      </a:lvl5pPr>
      <a:lvl6pPr marL="2226972" algn="l" defTabSz="890789" rtl="0" eaLnBrk="1" latinLnBrk="0" hangingPunct="1">
        <a:defRPr sz="1754" kern="1200">
          <a:solidFill>
            <a:schemeClr val="tx1"/>
          </a:solidFill>
          <a:latin typeface="+mn-lt"/>
          <a:ea typeface="+mn-ea"/>
          <a:cs typeface="+mn-cs"/>
        </a:defRPr>
      </a:lvl6pPr>
      <a:lvl7pPr marL="2672366" algn="l" defTabSz="890789" rtl="0" eaLnBrk="1" latinLnBrk="0" hangingPunct="1">
        <a:defRPr sz="1754" kern="1200">
          <a:solidFill>
            <a:schemeClr val="tx1"/>
          </a:solidFill>
          <a:latin typeface="+mn-lt"/>
          <a:ea typeface="+mn-ea"/>
          <a:cs typeface="+mn-cs"/>
        </a:defRPr>
      </a:lvl7pPr>
      <a:lvl8pPr marL="3117760" algn="l" defTabSz="890789" rtl="0" eaLnBrk="1" latinLnBrk="0" hangingPunct="1">
        <a:defRPr sz="1754" kern="1200">
          <a:solidFill>
            <a:schemeClr val="tx1"/>
          </a:solidFill>
          <a:latin typeface="+mn-lt"/>
          <a:ea typeface="+mn-ea"/>
          <a:cs typeface="+mn-cs"/>
        </a:defRPr>
      </a:lvl8pPr>
      <a:lvl9pPr marL="3563154" algn="l" defTabSz="890789" rtl="0" eaLnBrk="1" latinLnBrk="0" hangingPunct="1">
        <a:defRPr sz="1754"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11" name="Object 10" hidden="1"/>
          <p:cNvGraphicFramePr>
            <a:graphicFrameLocks noChangeAspect="1"/>
          </p:cNvGraphicFramePr>
          <p:nvPr userDrawn="1">
            <p:custDataLst>
              <p:tags r:id="rId32"/>
            </p:custDataLst>
            <p:extLst/>
          </p:nvPr>
        </p:nvGraphicFramePr>
        <p:xfrm>
          <a:off x="1708" y="1327"/>
          <a:ext cx="1706" cy="1326"/>
        </p:xfrm>
        <a:graphic>
          <a:graphicData uri="http://schemas.openxmlformats.org/presentationml/2006/ole">
            <mc:AlternateContent xmlns:mc="http://schemas.openxmlformats.org/markup-compatibility/2006">
              <mc:Choice xmlns:v="urn:schemas-microsoft-com:vml" Requires="v">
                <p:oleObj spid="_x0000_s46831" name="think-cell Slide" r:id="rId33" imgW="270" imgH="270" progId="TCLayout.ActiveDocument.1">
                  <p:embed/>
                </p:oleObj>
              </mc:Choice>
              <mc:Fallback>
                <p:oleObj name="think-cell Slide" r:id="rId33" imgW="270" imgH="270" progId="TCLayout.ActiveDocument.1">
                  <p:embed/>
                  <p:pic>
                    <p:nvPicPr>
                      <p:cNvPr id="0" name=""/>
                      <p:cNvPicPr/>
                      <p:nvPr/>
                    </p:nvPicPr>
                    <p:blipFill>
                      <a:blip r:embed="rId34"/>
                      <a:stretch>
                        <a:fillRect/>
                      </a:stretch>
                    </p:blipFill>
                    <p:spPr>
                      <a:xfrm>
                        <a:off x="1708" y="1327"/>
                        <a:ext cx="1706" cy="1326"/>
                      </a:xfrm>
                      <a:prstGeom prst="rect">
                        <a:avLst/>
                      </a:prstGeom>
                    </p:spPr>
                  </p:pic>
                </p:oleObj>
              </mc:Fallback>
            </mc:AlternateContent>
          </a:graphicData>
        </a:graphic>
      </p:graphicFrame>
      <p:grpSp>
        <p:nvGrpSpPr>
          <p:cNvPr id="2" name="Group 37"/>
          <p:cNvGrpSpPr>
            <a:grpSpLocks/>
          </p:cNvGrpSpPr>
          <p:nvPr/>
        </p:nvGrpSpPr>
        <p:grpSpPr bwMode="gray">
          <a:xfrm>
            <a:off x="2" y="737456"/>
            <a:ext cx="12192000" cy="5782041"/>
            <a:chOff x="0" y="671"/>
            <a:chExt cx="4320" cy="5261"/>
          </a:xfrm>
          <a:noFill/>
        </p:grpSpPr>
        <p:sp>
          <p:nvSpPr>
            <p:cNvPr id="14" name="Rectangle 22"/>
            <p:cNvSpPr>
              <a:spLocks noChangeArrowheads="1"/>
            </p:cNvSpPr>
            <p:nvPr/>
          </p:nvSpPr>
          <p:spPr bwMode="gray">
            <a:xfrm>
              <a:off x="4110" y="3278"/>
              <a:ext cx="210" cy="46"/>
            </a:xfrm>
            <a:prstGeom prst="rect">
              <a:avLst/>
            </a:prstGeom>
            <a:grpFill/>
            <a:ln w="9525" algn="ctr">
              <a:noFill/>
              <a:miter lim="800000"/>
              <a:headEnd/>
              <a:tailEnd/>
            </a:ln>
            <a:effectLst/>
          </p:spPr>
          <p:txBody>
            <a:bodyPr/>
            <a:lstStyle/>
            <a:p>
              <a:pPr defTabSz="890789"/>
              <a:endParaRPr lang="en-GB" sz="1754" dirty="0">
                <a:solidFill>
                  <a:srgbClr val="000000"/>
                </a:solidFill>
              </a:endParaRPr>
            </a:p>
          </p:txBody>
        </p:sp>
        <p:sp>
          <p:nvSpPr>
            <p:cNvPr id="15" name="Rectangle 23"/>
            <p:cNvSpPr>
              <a:spLocks noChangeArrowheads="1"/>
            </p:cNvSpPr>
            <p:nvPr/>
          </p:nvSpPr>
          <p:spPr bwMode="gray">
            <a:xfrm>
              <a:off x="0" y="3278"/>
              <a:ext cx="210" cy="46"/>
            </a:xfrm>
            <a:prstGeom prst="rect">
              <a:avLst/>
            </a:prstGeom>
            <a:grpFill/>
            <a:ln w="9525" algn="ctr">
              <a:noFill/>
              <a:miter lim="800000"/>
              <a:headEnd/>
              <a:tailEnd/>
            </a:ln>
            <a:effectLst/>
          </p:spPr>
          <p:txBody>
            <a:bodyPr/>
            <a:lstStyle/>
            <a:p>
              <a:pPr defTabSz="890789"/>
              <a:endParaRPr lang="en-GB" sz="1754" dirty="0">
                <a:solidFill>
                  <a:srgbClr val="000000"/>
                </a:solidFill>
              </a:endParaRPr>
            </a:p>
          </p:txBody>
        </p:sp>
        <p:sp>
          <p:nvSpPr>
            <p:cNvPr id="16" name="Rectangle 24"/>
            <p:cNvSpPr>
              <a:spLocks noChangeArrowheads="1"/>
            </p:cNvSpPr>
            <p:nvPr/>
          </p:nvSpPr>
          <p:spPr bwMode="gray">
            <a:xfrm rot="-5400000">
              <a:off x="2092" y="716"/>
              <a:ext cx="136" cy="46"/>
            </a:xfrm>
            <a:prstGeom prst="rect">
              <a:avLst/>
            </a:prstGeom>
            <a:grpFill/>
            <a:ln w="9525" algn="ctr">
              <a:noFill/>
              <a:miter lim="800000"/>
              <a:headEnd/>
              <a:tailEnd/>
            </a:ln>
            <a:effectLst/>
          </p:spPr>
          <p:txBody>
            <a:bodyPr/>
            <a:lstStyle/>
            <a:p>
              <a:pPr defTabSz="890789"/>
              <a:endParaRPr lang="en-GB" sz="1754" dirty="0">
                <a:solidFill>
                  <a:srgbClr val="000000"/>
                </a:solidFill>
              </a:endParaRPr>
            </a:p>
          </p:txBody>
        </p:sp>
        <p:sp>
          <p:nvSpPr>
            <p:cNvPr id="17" name="Rectangle 34"/>
            <p:cNvSpPr>
              <a:spLocks noChangeArrowheads="1"/>
            </p:cNvSpPr>
            <p:nvPr/>
          </p:nvSpPr>
          <p:spPr bwMode="gray">
            <a:xfrm rot="-5400000">
              <a:off x="2089" y="5841"/>
              <a:ext cx="136" cy="46"/>
            </a:xfrm>
            <a:prstGeom prst="rect">
              <a:avLst/>
            </a:prstGeom>
            <a:grpFill/>
            <a:ln w="9525" algn="ctr">
              <a:noFill/>
              <a:miter lim="800000"/>
              <a:headEnd/>
              <a:tailEnd/>
            </a:ln>
            <a:effectLst/>
          </p:spPr>
          <p:txBody>
            <a:bodyPr/>
            <a:lstStyle/>
            <a:p>
              <a:pPr defTabSz="890789"/>
              <a:endParaRPr lang="en-GB" sz="1754" dirty="0">
                <a:solidFill>
                  <a:srgbClr val="000000"/>
                </a:solidFill>
              </a:endParaRPr>
            </a:p>
          </p:txBody>
        </p:sp>
      </p:grpSp>
      <p:sp>
        <p:nvSpPr>
          <p:cNvPr id="4" name="TextBox 3"/>
          <p:cNvSpPr txBox="1"/>
          <p:nvPr userDrawn="1"/>
        </p:nvSpPr>
        <p:spPr>
          <a:xfrm>
            <a:off x="1332700" y="6506060"/>
            <a:ext cx="7800542" cy="276999"/>
          </a:xfrm>
          <a:prstGeom prst="rect">
            <a:avLst/>
          </a:prstGeom>
          <a:noFill/>
        </p:spPr>
        <p:txBody>
          <a:bodyPr wrap="square" lIns="0" tIns="0" rIns="0" bIns="0" rtlCol="0">
            <a:spAutoFit/>
          </a:bodyPr>
          <a:lstStyle/>
          <a:p>
            <a:r>
              <a:rPr lang="en-US" sz="600" dirty="0" smtClean="0">
                <a:solidFill>
                  <a:srgbClr val="00338D"/>
                </a:solidFill>
                <a:latin typeface="Univers LT Std 45 Light" panose="020B0403020202020204" pitchFamily="34" charset="0"/>
                <a:cs typeface="Arial" pitchFamily="34" charset="0"/>
              </a:rPr>
              <a:t>© 2018 KPMG Advisory Services, a partnership registered in Nigeria and a member firm of the KPMG network of independent member firms affiliated with KPMG International Cooperative (“KPMG International”), a Swiss entity. All rights reserved. Printed in Nigeria.</a:t>
            </a:r>
          </a:p>
          <a:p>
            <a:endParaRPr lang="en-GB" sz="600" dirty="0">
              <a:solidFill>
                <a:srgbClr val="00338D"/>
              </a:solidFill>
              <a:latin typeface="Univers LT Std 45 Light" panose="020B0403020202020204" pitchFamily="34" charset="0"/>
              <a:cs typeface="Arial" pitchFamily="34" charset="0"/>
            </a:endParaRPr>
          </a:p>
        </p:txBody>
      </p:sp>
      <p:sp>
        <p:nvSpPr>
          <p:cNvPr id="12" name="Freeform 19"/>
          <p:cNvSpPr>
            <a:spLocks noEditPoints="1"/>
          </p:cNvSpPr>
          <p:nvPr userDrawn="1"/>
        </p:nvSpPr>
        <p:spPr bwMode="auto">
          <a:xfrm>
            <a:off x="324606" y="6426048"/>
            <a:ext cx="838686" cy="341686"/>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rgbClr val="00338D"/>
          </a:solidFill>
          <a:ln>
            <a:noFill/>
          </a:ln>
        </p:spPr>
        <p:txBody>
          <a:bodyPr vert="horz" wrap="square" lIns="91440" tIns="45720" rIns="91440" bIns="45720" numCol="1" anchor="t" anchorCtr="0" compatLnSpc="1">
            <a:prstTxWarp prst="textNoShape">
              <a:avLst/>
            </a:prstTxWarp>
          </a:bodyPr>
          <a:lstStyle/>
          <a:p>
            <a:pPr>
              <a:defRPr/>
            </a:pPr>
            <a:endParaRPr lang="en-GB" kern="0" dirty="0" smtClean="0">
              <a:solidFill>
                <a:srgbClr val="000000"/>
              </a:solidFill>
              <a:latin typeface="Arial"/>
            </a:endParaRPr>
          </a:p>
        </p:txBody>
      </p:sp>
      <p:grpSp>
        <p:nvGrpSpPr>
          <p:cNvPr id="10" name="Group 9"/>
          <p:cNvGrpSpPr/>
          <p:nvPr userDrawn="1"/>
        </p:nvGrpSpPr>
        <p:grpSpPr>
          <a:xfrm>
            <a:off x="-1126769" y="963030"/>
            <a:ext cx="869317" cy="3441860"/>
            <a:chOff x="-1126770" y="963028"/>
            <a:chExt cx="869317" cy="3441860"/>
          </a:xfrm>
        </p:grpSpPr>
        <p:sp>
          <p:nvSpPr>
            <p:cNvPr id="13" name="Rectangle 12"/>
            <p:cNvSpPr/>
            <p:nvPr/>
          </p:nvSpPr>
          <p:spPr>
            <a:xfrm>
              <a:off x="-1126770" y="963028"/>
              <a:ext cx="869317" cy="386375"/>
            </a:xfrm>
            <a:prstGeom prst="rect">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9846" tIns="49846" rIns="49846" bIns="49846" numCol="1" spcCol="0" rtlCol="0" fromWordArt="0" anchor="ctr" anchorCtr="0" forceAA="0" compatLnSpc="1">
              <a:prstTxWarp prst="textNoShape">
                <a:avLst/>
              </a:prstTxWarp>
              <a:noAutofit/>
            </a:bodyPr>
            <a:lstStyle/>
            <a:p>
              <a:pPr algn="ctr"/>
              <a:endParaRPr lang="en-GB" sz="700" dirty="0">
                <a:solidFill>
                  <a:prstClr val="white"/>
                </a:solidFill>
              </a:endParaRPr>
            </a:p>
          </p:txBody>
        </p:sp>
        <p:sp>
          <p:nvSpPr>
            <p:cNvPr id="18" name="Rectangle 17"/>
            <p:cNvSpPr/>
            <p:nvPr/>
          </p:nvSpPr>
          <p:spPr>
            <a:xfrm>
              <a:off x="-1126770" y="1472276"/>
              <a:ext cx="869317" cy="386375"/>
            </a:xfrm>
            <a:prstGeom prst="rect">
              <a:avLst/>
            </a:prstGeom>
            <a:solidFill>
              <a:srgbClr val="005E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9846" tIns="49846" rIns="49846" bIns="49846" numCol="1" spcCol="0" rtlCol="0" fromWordArt="0" anchor="ctr" anchorCtr="0" forceAA="0" compatLnSpc="1">
              <a:prstTxWarp prst="textNoShape">
                <a:avLst/>
              </a:prstTxWarp>
              <a:noAutofit/>
            </a:bodyPr>
            <a:lstStyle/>
            <a:p>
              <a:pPr algn="ctr"/>
              <a:endParaRPr lang="en-GB" sz="700" dirty="0">
                <a:solidFill>
                  <a:prstClr val="white"/>
                </a:solidFill>
              </a:endParaRPr>
            </a:p>
          </p:txBody>
        </p:sp>
        <p:sp>
          <p:nvSpPr>
            <p:cNvPr id="19" name="Rectangle 18"/>
            <p:cNvSpPr/>
            <p:nvPr/>
          </p:nvSpPr>
          <p:spPr>
            <a:xfrm>
              <a:off x="-1126770" y="1981524"/>
              <a:ext cx="869317" cy="386375"/>
            </a:xfrm>
            <a:prstGeom prst="rect">
              <a:avLst/>
            </a:prstGeom>
            <a:solidFill>
              <a:srgbClr val="0091D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9846" tIns="49846" rIns="49846" bIns="49846" numCol="1" spcCol="0" rtlCol="0" fromWordArt="0" anchor="ctr" anchorCtr="0" forceAA="0" compatLnSpc="1">
              <a:prstTxWarp prst="textNoShape">
                <a:avLst/>
              </a:prstTxWarp>
              <a:noAutofit/>
            </a:bodyPr>
            <a:lstStyle/>
            <a:p>
              <a:pPr algn="ctr"/>
              <a:endParaRPr lang="en-GB" sz="700" dirty="0">
                <a:solidFill>
                  <a:prstClr val="white"/>
                </a:solidFill>
              </a:endParaRPr>
            </a:p>
          </p:txBody>
        </p:sp>
        <p:sp>
          <p:nvSpPr>
            <p:cNvPr id="20" name="Rectangle 19"/>
            <p:cNvSpPr/>
            <p:nvPr/>
          </p:nvSpPr>
          <p:spPr>
            <a:xfrm>
              <a:off x="-1126770" y="3000019"/>
              <a:ext cx="869317" cy="386375"/>
            </a:xfrm>
            <a:prstGeom prst="rect">
              <a:avLst/>
            </a:prstGeom>
            <a:solidFill>
              <a:srgbClr val="00A3A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9846" tIns="49846" rIns="49846" bIns="49846" numCol="1" spcCol="0" rtlCol="0" fromWordArt="0" anchor="ctr" anchorCtr="0" forceAA="0" compatLnSpc="1">
              <a:prstTxWarp prst="textNoShape">
                <a:avLst/>
              </a:prstTxWarp>
              <a:noAutofit/>
            </a:bodyPr>
            <a:lstStyle/>
            <a:p>
              <a:pPr algn="ctr"/>
              <a:endParaRPr lang="en-GB" sz="700" dirty="0">
                <a:solidFill>
                  <a:prstClr val="white"/>
                </a:solidFill>
              </a:endParaRPr>
            </a:p>
          </p:txBody>
        </p:sp>
        <p:sp>
          <p:nvSpPr>
            <p:cNvPr id="21" name="Rectangle 20"/>
            <p:cNvSpPr/>
            <p:nvPr userDrawn="1"/>
          </p:nvSpPr>
          <p:spPr>
            <a:xfrm>
              <a:off x="-1126770" y="3509267"/>
              <a:ext cx="869317" cy="386375"/>
            </a:xfrm>
            <a:prstGeom prst="rect">
              <a:avLst/>
            </a:prstGeom>
            <a:solidFill>
              <a:srgbClr val="EBB7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9846" tIns="49846" rIns="49846" bIns="49846" numCol="1" spcCol="0" rtlCol="0" fromWordArt="0" anchor="ctr" anchorCtr="0" forceAA="0" compatLnSpc="1">
              <a:prstTxWarp prst="textNoShape">
                <a:avLst/>
              </a:prstTxWarp>
              <a:noAutofit/>
            </a:bodyPr>
            <a:lstStyle/>
            <a:p>
              <a:pPr algn="ctr"/>
              <a:endParaRPr lang="en-GB" sz="700" dirty="0">
                <a:solidFill>
                  <a:prstClr val="white"/>
                </a:solidFill>
              </a:endParaRPr>
            </a:p>
          </p:txBody>
        </p:sp>
        <p:sp>
          <p:nvSpPr>
            <p:cNvPr id="22" name="Rectangle 21"/>
            <p:cNvSpPr/>
            <p:nvPr userDrawn="1"/>
          </p:nvSpPr>
          <p:spPr>
            <a:xfrm>
              <a:off x="-1126770" y="2490772"/>
              <a:ext cx="869317" cy="386375"/>
            </a:xfrm>
            <a:prstGeom prst="rect">
              <a:avLst/>
            </a:prstGeom>
            <a:solidFill>
              <a:srgbClr val="7030A0"/>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9846" tIns="49846" rIns="49846" bIns="49846" numCol="1" spcCol="0" rtlCol="0" fromWordArt="0" anchor="ctr" anchorCtr="0" forceAA="0" compatLnSpc="1">
              <a:prstTxWarp prst="textNoShape">
                <a:avLst/>
              </a:prstTxWarp>
              <a:noAutofit/>
            </a:bodyPr>
            <a:lstStyle/>
            <a:p>
              <a:pPr algn="ctr"/>
              <a:endParaRPr lang="en-GB" sz="700" dirty="0">
                <a:solidFill>
                  <a:prstClr val="white"/>
                </a:solidFill>
              </a:endParaRPr>
            </a:p>
          </p:txBody>
        </p:sp>
        <p:sp>
          <p:nvSpPr>
            <p:cNvPr id="23" name="Rectangle 22"/>
            <p:cNvSpPr/>
            <p:nvPr userDrawn="1"/>
          </p:nvSpPr>
          <p:spPr>
            <a:xfrm>
              <a:off x="-1126770" y="4018513"/>
              <a:ext cx="869317" cy="386375"/>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9846" tIns="49846" rIns="49846" bIns="49846" numCol="1" spcCol="0" rtlCol="0" fromWordArt="0" anchor="ctr" anchorCtr="0" forceAA="0" compatLnSpc="1">
              <a:prstTxWarp prst="textNoShape">
                <a:avLst/>
              </a:prstTxWarp>
              <a:noAutofit/>
            </a:bodyPr>
            <a:lstStyle/>
            <a:p>
              <a:pPr algn="ctr"/>
              <a:endParaRPr lang="en-GB" sz="700" dirty="0">
                <a:solidFill>
                  <a:prstClr val="white"/>
                </a:solidFill>
              </a:endParaRPr>
            </a:p>
          </p:txBody>
        </p:sp>
      </p:grpSp>
    </p:spTree>
    <p:extLst>
      <p:ext uri="{BB962C8B-B14F-4D97-AF65-F5344CB8AC3E}">
        <p14:creationId xmlns:p14="http://schemas.microsoft.com/office/powerpoint/2010/main" val="1570856980"/>
      </p:ext>
    </p:extLst>
  </p:cSld>
  <p:clrMap bg1="lt1" tx1="dk1" bg2="lt2" tx2="dk2" accent1="accent1" accent2="accent2" accent3="accent3" accent4="accent4" accent5="accent5" accent6="accent6" hlink="hlink" folHlink="folHlink"/>
  <p:sldLayoutIdLst>
    <p:sldLayoutId id="2147483914" r:id="rId1"/>
    <p:sldLayoutId id="2147483915" r:id="rId2"/>
    <p:sldLayoutId id="2147483916" r:id="rId3"/>
    <p:sldLayoutId id="2147483917" r:id="rId4"/>
    <p:sldLayoutId id="2147483918" r:id="rId5"/>
    <p:sldLayoutId id="2147483919" r:id="rId6"/>
    <p:sldLayoutId id="2147483920" r:id="rId7"/>
    <p:sldLayoutId id="2147483923" r:id="rId8"/>
    <p:sldLayoutId id="2147483924" r:id="rId9"/>
    <p:sldLayoutId id="2147483926" r:id="rId10"/>
    <p:sldLayoutId id="2147483927" r:id="rId11"/>
    <p:sldLayoutId id="2147483928" r:id="rId12"/>
    <p:sldLayoutId id="2147483929" r:id="rId13"/>
    <p:sldLayoutId id="2147483930" r:id="rId14"/>
    <p:sldLayoutId id="2147483931" r:id="rId15"/>
    <p:sldLayoutId id="2147483932" r:id="rId16"/>
    <p:sldLayoutId id="2147483934" r:id="rId17"/>
    <p:sldLayoutId id="2147483935" r:id="rId18"/>
    <p:sldLayoutId id="2147483936" r:id="rId19"/>
    <p:sldLayoutId id="2147483937" r:id="rId20"/>
    <p:sldLayoutId id="2147483938" r:id="rId21"/>
    <p:sldLayoutId id="2147483939" r:id="rId22"/>
    <p:sldLayoutId id="2147483940" r:id="rId23"/>
    <p:sldLayoutId id="2147483941" r:id="rId24"/>
    <p:sldLayoutId id="2147483942" r:id="rId25"/>
    <p:sldLayoutId id="2147483943" r:id="rId26"/>
    <p:sldLayoutId id="2147483944" r:id="rId27"/>
    <p:sldLayoutId id="2147483953" r:id="rId28"/>
    <p:sldLayoutId id="2147483954" r:id="rId29"/>
  </p:sldLayoutIdLst>
  <p:timing>
    <p:tnLst>
      <p:par>
        <p:cTn id="1" dur="indefinite" restart="never" nodeType="tmRoot"/>
      </p:par>
    </p:tnLst>
  </p:timing>
  <p:hf hdr="0" ftr="0" dt="0"/>
  <p:txStyles>
    <p:titleStyle>
      <a:lvl1pPr algn="l" defTabSz="890789" rtl="0" eaLnBrk="1" latinLnBrk="0" hangingPunct="1">
        <a:spcBef>
          <a:spcPct val="0"/>
        </a:spcBef>
        <a:buNone/>
        <a:defRPr kumimoji="0" lang="en-GB" sz="2757" b="1" i="0" u="none" strike="noStrike" kern="1200" cap="none" spc="0" normalizeH="0" baseline="0" noProof="0" dirty="0">
          <a:ln>
            <a:noFill/>
          </a:ln>
          <a:solidFill>
            <a:srgbClr val="00338D"/>
          </a:solidFill>
          <a:effectLst/>
          <a:uLnTx/>
          <a:uFillTx/>
          <a:latin typeface="Univers 45 Light" pitchFamily="2" charset="0"/>
          <a:ea typeface="+mj-ea"/>
          <a:cs typeface="+mj-cs"/>
        </a:defRPr>
      </a:lvl1pPr>
      <a:lvl2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2pPr>
      <a:lvl3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3pPr>
      <a:lvl4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4pPr>
      <a:lvl5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5pPr>
      <a:lvl6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6pPr>
      <a:lvl7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7pPr>
      <a:lvl8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8pPr>
      <a:lvl9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9pPr>
    </p:titleStyle>
    <p:bodyStyle>
      <a:lvl1pPr marL="0" indent="0" algn="l" defTabSz="890789" rtl="0" eaLnBrk="1" latinLnBrk="0" hangingPunct="1">
        <a:lnSpc>
          <a:spcPct val="100000"/>
        </a:lnSpc>
        <a:spcBef>
          <a:spcPts val="501"/>
        </a:spcBef>
        <a:spcAft>
          <a:spcPts val="501"/>
        </a:spcAft>
        <a:buFont typeface="Arial" pitchFamily="34" charset="0"/>
        <a:buNone/>
        <a:defRPr kumimoji="0" lang="en-US" sz="2757" b="1" i="0" u="none" strike="noStrike" kern="1200" cap="none" spc="0" normalizeH="0" baseline="0" noProof="0" dirty="0" smtClean="0">
          <a:ln>
            <a:noFill/>
          </a:ln>
          <a:solidFill>
            <a:srgbClr val="00338D"/>
          </a:solidFill>
          <a:effectLst/>
          <a:uLnTx/>
          <a:uFillTx/>
          <a:latin typeface="Univers 45 Light" pitchFamily="2" charset="0"/>
          <a:ea typeface="+mn-ea"/>
          <a:cs typeface="Arial" pitchFamily="34" charset="0"/>
        </a:defRPr>
      </a:lvl1pPr>
      <a:lvl2pPr marL="0" indent="0" algn="l" defTabSz="890789" rtl="0" eaLnBrk="1" latinLnBrk="0" hangingPunct="1">
        <a:lnSpc>
          <a:spcPct val="100000"/>
        </a:lnSpc>
        <a:spcBef>
          <a:spcPts val="501"/>
        </a:spcBef>
        <a:spcAft>
          <a:spcPts val="0"/>
        </a:spcAft>
        <a:buFont typeface="Arial" pitchFamily="34" charset="0"/>
        <a:buNone/>
        <a:defRPr kumimoji="0" lang="en-US" sz="2172" b="1" i="0" u="none" strike="noStrike" kern="1200" cap="none" spc="0" normalizeH="0" baseline="0" noProof="0" dirty="0" smtClean="0">
          <a:ln>
            <a:noFill/>
          </a:ln>
          <a:solidFill>
            <a:srgbClr val="00338D"/>
          </a:solidFill>
          <a:effectLst/>
          <a:uLnTx/>
          <a:uFillTx/>
          <a:latin typeface="Univers 45 Light" pitchFamily="2" charset="0"/>
          <a:ea typeface="+mn-ea"/>
          <a:cs typeface="Arial" pitchFamily="34" charset="0"/>
        </a:defRPr>
      </a:lvl2pPr>
      <a:lvl3pPr marL="0" indent="0" algn="l" defTabSz="890789" rtl="0" eaLnBrk="1" latinLnBrk="0" hangingPunct="1">
        <a:lnSpc>
          <a:spcPct val="100000"/>
        </a:lnSpc>
        <a:spcBef>
          <a:spcPts val="501"/>
        </a:spcBef>
        <a:spcAft>
          <a:spcPts val="501"/>
        </a:spcAft>
        <a:buClr>
          <a:srgbClr val="97989A"/>
        </a:buClr>
        <a:buFont typeface="Arial" pitchFamily="34" charset="0"/>
        <a:buNone/>
        <a:defRPr kumimoji="0" lang="en-US" sz="1002" b="0" i="0" u="none" strike="noStrike" kern="1200" cap="none" spc="0" normalizeH="0" baseline="0" noProof="0" dirty="0" smtClean="0">
          <a:ln>
            <a:noFill/>
          </a:ln>
          <a:solidFill>
            <a:srgbClr val="00338D"/>
          </a:solidFill>
          <a:effectLst/>
          <a:uLnTx/>
          <a:uFillTx/>
          <a:latin typeface="Univers 45 Light" pitchFamily="2" charset="0"/>
          <a:ea typeface="+mn-ea"/>
          <a:cs typeface="Arial" pitchFamily="34" charset="0"/>
        </a:defRPr>
      </a:lvl3pPr>
      <a:lvl4pPr marL="0" indent="0" algn="l" defTabSz="890789" rtl="0" eaLnBrk="1" latinLnBrk="0" hangingPunct="1">
        <a:lnSpc>
          <a:spcPct val="100000"/>
        </a:lnSpc>
        <a:spcBef>
          <a:spcPts val="501"/>
        </a:spcBef>
        <a:spcAft>
          <a:spcPts val="0"/>
        </a:spcAft>
        <a:buClr>
          <a:srgbClr val="97989A"/>
        </a:buClr>
        <a:buSzPct val="85000"/>
        <a:buFont typeface="Wingdings" pitchFamily="2" charset="2"/>
        <a:buNone/>
        <a:defRPr kumimoji="0" lang="en-US" sz="794" b="1" i="0" u="none" strike="noStrike" kern="1200" cap="none" spc="0" normalizeH="0" baseline="0" noProof="0" dirty="0" smtClean="0">
          <a:ln>
            <a:noFill/>
          </a:ln>
          <a:solidFill>
            <a:srgbClr val="00338D"/>
          </a:solidFill>
          <a:effectLst/>
          <a:uLnTx/>
          <a:uFillTx/>
          <a:latin typeface="Univers 45 Light" pitchFamily="2" charset="0"/>
          <a:ea typeface="+mn-ea"/>
          <a:cs typeface="Arial" pitchFamily="34" charset="0"/>
        </a:defRPr>
      </a:lvl4pPr>
      <a:lvl5pPr marL="0" indent="0" algn="l" defTabSz="890789" rtl="0" eaLnBrk="1" latinLnBrk="0" hangingPunct="1">
        <a:lnSpc>
          <a:spcPct val="100000"/>
        </a:lnSpc>
        <a:spcBef>
          <a:spcPts val="0"/>
        </a:spcBef>
        <a:spcAft>
          <a:spcPts val="0"/>
        </a:spcAft>
        <a:buClr>
          <a:srgbClr val="97989A"/>
        </a:buClr>
        <a:buFont typeface="Univers 45 Light" pitchFamily="2" charset="0"/>
        <a:buNone/>
        <a:defRPr kumimoji="0" lang="en-GB" sz="794" b="0" i="1" u="none" strike="noStrike" kern="1200" cap="none" spc="0" normalizeH="0" baseline="0" noProof="0" dirty="0" smtClean="0">
          <a:ln>
            <a:noFill/>
          </a:ln>
          <a:solidFill>
            <a:srgbClr val="00338D"/>
          </a:solidFill>
          <a:effectLst/>
          <a:uLnTx/>
          <a:uFillTx/>
          <a:latin typeface="Univers 45 Light" pitchFamily="2" charset="0"/>
          <a:ea typeface="+mn-ea"/>
          <a:cs typeface="Arial" pitchFamily="34" charset="0"/>
        </a:defRPr>
      </a:lvl5pPr>
      <a:lvl6pPr marL="0" indent="0" algn="l" defTabSz="890789" rtl="0" eaLnBrk="1" latinLnBrk="0" hangingPunct="1">
        <a:lnSpc>
          <a:spcPct val="100000"/>
        </a:lnSpc>
        <a:spcBef>
          <a:spcPts val="0"/>
        </a:spcBef>
        <a:spcAft>
          <a:spcPts val="501"/>
        </a:spcAft>
        <a:buClr>
          <a:srgbClr val="97989A"/>
        </a:buClr>
        <a:buSzPct val="85000"/>
        <a:buFont typeface="Wingdings" pitchFamily="2" charset="2"/>
        <a:buNone/>
        <a:defRPr sz="794" kern="1200">
          <a:solidFill>
            <a:schemeClr val="tx1"/>
          </a:solidFill>
          <a:latin typeface="Univers 45 Light" pitchFamily="2" charset="0"/>
          <a:ea typeface="+mn-ea"/>
          <a:cs typeface="+mn-cs"/>
        </a:defRPr>
      </a:lvl6pPr>
      <a:lvl7pPr marL="111401" indent="-111401" algn="l" defTabSz="890789" rtl="0" eaLnBrk="1" latinLnBrk="0" hangingPunct="1">
        <a:lnSpc>
          <a:spcPct val="100000"/>
        </a:lnSpc>
        <a:spcBef>
          <a:spcPts val="0"/>
        </a:spcBef>
        <a:spcAft>
          <a:spcPts val="501"/>
        </a:spcAft>
        <a:buClr>
          <a:srgbClr val="00338D"/>
        </a:buClr>
        <a:buSzPct val="100000"/>
        <a:buFont typeface="Univers 45 Light" pitchFamily="2" charset="0"/>
        <a:buChar char="•"/>
        <a:defRPr sz="794" kern="1200" baseline="0">
          <a:solidFill>
            <a:schemeClr val="tx1"/>
          </a:solidFill>
          <a:latin typeface="Univers 45 Light" pitchFamily="2" charset="0"/>
          <a:ea typeface="+mn-ea"/>
          <a:cs typeface="+mn-cs"/>
        </a:defRPr>
      </a:lvl7pPr>
      <a:lvl8pPr marL="225454" indent="-108748" algn="l" defTabSz="890789" rtl="0" eaLnBrk="1" latinLnBrk="0" hangingPunct="1">
        <a:lnSpc>
          <a:spcPct val="100000"/>
        </a:lnSpc>
        <a:spcBef>
          <a:spcPts val="0"/>
        </a:spcBef>
        <a:spcAft>
          <a:spcPts val="501"/>
        </a:spcAft>
        <a:buClr>
          <a:srgbClr val="00338D"/>
        </a:buClr>
        <a:buSzPct val="100000"/>
        <a:buFont typeface="Univers 45 Light" pitchFamily="2" charset="0"/>
        <a:buChar char="–"/>
        <a:defRPr sz="794" kern="1200" baseline="0">
          <a:solidFill>
            <a:schemeClr val="tx1"/>
          </a:solidFill>
          <a:latin typeface="Univers 45 Light" pitchFamily="2" charset="0"/>
          <a:ea typeface="+mn-ea"/>
          <a:cs typeface="+mn-cs"/>
        </a:defRPr>
      </a:lvl8pPr>
      <a:lvl9pPr marL="328897" indent="-100791" algn="l" defTabSz="890789" rtl="0" eaLnBrk="1" latinLnBrk="0" hangingPunct="1">
        <a:lnSpc>
          <a:spcPct val="100000"/>
        </a:lnSpc>
        <a:spcBef>
          <a:spcPts val="0"/>
        </a:spcBef>
        <a:spcAft>
          <a:spcPts val="501"/>
        </a:spcAft>
        <a:buClr>
          <a:srgbClr val="00338D"/>
        </a:buClr>
        <a:buSzPct val="100000"/>
        <a:buFont typeface="Univers 45 Light" pitchFamily="2" charset="0"/>
        <a:buChar char="•"/>
        <a:defRPr sz="794" kern="1200" baseline="0">
          <a:solidFill>
            <a:schemeClr val="tx1"/>
          </a:solidFill>
          <a:latin typeface="Univers 45 Light" pitchFamily="2" charset="0"/>
          <a:ea typeface="+mn-ea"/>
          <a:cs typeface="+mn-cs"/>
        </a:defRPr>
      </a:lvl9pPr>
    </p:bodyStyle>
    <p:otherStyle>
      <a:defPPr>
        <a:defRPr lang="en-US"/>
      </a:defPPr>
      <a:lvl1pPr marL="0" algn="l" defTabSz="890789" rtl="0" eaLnBrk="1" latinLnBrk="0" hangingPunct="1">
        <a:defRPr sz="1754" kern="1200">
          <a:solidFill>
            <a:schemeClr val="tx1"/>
          </a:solidFill>
          <a:latin typeface="+mn-lt"/>
          <a:ea typeface="+mn-ea"/>
          <a:cs typeface="+mn-cs"/>
        </a:defRPr>
      </a:lvl1pPr>
      <a:lvl2pPr marL="445395" algn="l" defTabSz="890789" rtl="0" eaLnBrk="1" latinLnBrk="0" hangingPunct="1">
        <a:defRPr sz="1754" kern="1200">
          <a:solidFill>
            <a:schemeClr val="tx1"/>
          </a:solidFill>
          <a:latin typeface="+mn-lt"/>
          <a:ea typeface="+mn-ea"/>
          <a:cs typeface="+mn-cs"/>
        </a:defRPr>
      </a:lvl2pPr>
      <a:lvl3pPr marL="890789" algn="l" defTabSz="890789" rtl="0" eaLnBrk="1" latinLnBrk="0" hangingPunct="1">
        <a:defRPr sz="1754" kern="1200">
          <a:solidFill>
            <a:schemeClr val="tx1"/>
          </a:solidFill>
          <a:latin typeface="+mn-lt"/>
          <a:ea typeface="+mn-ea"/>
          <a:cs typeface="+mn-cs"/>
        </a:defRPr>
      </a:lvl3pPr>
      <a:lvl4pPr marL="1336183" algn="l" defTabSz="890789" rtl="0" eaLnBrk="1" latinLnBrk="0" hangingPunct="1">
        <a:defRPr sz="1754" kern="1200">
          <a:solidFill>
            <a:schemeClr val="tx1"/>
          </a:solidFill>
          <a:latin typeface="+mn-lt"/>
          <a:ea typeface="+mn-ea"/>
          <a:cs typeface="+mn-cs"/>
        </a:defRPr>
      </a:lvl4pPr>
      <a:lvl5pPr marL="1781577" algn="l" defTabSz="890789" rtl="0" eaLnBrk="1" latinLnBrk="0" hangingPunct="1">
        <a:defRPr sz="1754" kern="1200">
          <a:solidFill>
            <a:schemeClr val="tx1"/>
          </a:solidFill>
          <a:latin typeface="+mn-lt"/>
          <a:ea typeface="+mn-ea"/>
          <a:cs typeface="+mn-cs"/>
        </a:defRPr>
      </a:lvl5pPr>
      <a:lvl6pPr marL="2226972" algn="l" defTabSz="890789" rtl="0" eaLnBrk="1" latinLnBrk="0" hangingPunct="1">
        <a:defRPr sz="1754" kern="1200">
          <a:solidFill>
            <a:schemeClr val="tx1"/>
          </a:solidFill>
          <a:latin typeface="+mn-lt"/>
          <a:ea typeface="+mn-ea"/>
          <a:cs typeface="+mn-cs"/>
        </a:defRPr>
      </a:lvl6pPr>
      <a:lvl7pPr marL="2672366" algn="l" defTabSz="890789" rtl="0" eaLnBrk="1" latinLnBrk="0" hangingPunct="1">
        <a:defRPr sz="1754" kern="1200">
          <a:solidFill>
            <a:schemeClr val="tx1"/>
          </a:solidFill>
          <a:latin typeface="+mn-lt"/>
          <a:ea typeface="+mn-ea"/>
          <a:cs typeface="+mn-cs"/>
        </a:defRPr>
      </a:lvl7pPr>
      <a:lvl8pPr marL="3117760" algn="l" defTabSz="890789" rtl="0" eaLnBrk="1" latinLnBrk="0" hangingPunct="1">
        <a:defRPr sz="1754" kern="1200">
          <a:solidFill>
            <a:schemeClr val="tx1"/>
          </a:solidFill>
          <a:latin typeface="+mn-lt"/>
          <a:ea typeface="+mn-ea"/>
          <a:cs typeface="+mn-cs"/>
        </a:defRPr>
      </a:lvl8pPr>
      <a:lvl9pPr marL="3563154" algn="l" defTabSz="890789" rtl="0" eaLnBrk="1" latinLnBrk="0" hangingPunct="1">
        <a:defRPr sz="175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92">
          <p15:clr>
            <a:srgbClr val="F26B43"/>
          </p15:clr>
        </p15:guide>
        <p15:guide id="2" orient="horz" pos="4008">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11" name="Object 10" hidden="1"/>
          <p:cNvGraphicFramePr>
            <a:graphicFrameLocks noChangeAspect="1"/>
          </p:cNvGraphicFramePr>
          <p:nvPr userDrawn="1">
            <p:custDataLst>
              <p:tags r:id="rId7"/>
            </p:custDataLst>
            <p:extLst/>
          </p:nvPr>
        </p:nvGraphicFramePr>
        <p:xfrm>
          <a:off x="1708" y="1327"/>
          <a:ext cx="1706" cy="1326"/>
        </p:xfrm>
        <a:graphic>
          <a:graphicData uri="http://schemas.openxmlformats.org/presentationml/2006/ole">
            <mc:AlternateContent xmlns:mc="http://schemas.openxmlformats.org/markup-compatibility/2006">
              <mc:Choice xmlns:v="urn:schemas-microsoft-com:vml" Requires="v">
                <p:oleObj spid="_x0000_s62716" name="think-cell Slide" r:id="rId8" imgW="270" imgH="270" progId="TCLayout.ActiveDocument.1">
                  <p:embed/>
                </p:oleObj>
              </mc:Choice>
              <mc:Fallback>
                <p:oleObj name="think-cell Slide" r:id="rId8" imgW="270" imgH="270" progId="TCLayout.ActiveDocument.1">
                  <p:embed/>
                  <p:pic>
                    <p:nvPicPr>
                      <p:cNvPr id="0" name=""/>
                      <p:cNvPicPr/>
                      <p:nvPr/>
                    </p:nvPicPr>
                    <p:blipFill>
                      <a:blip r:embed="rId9"/>
                      <a:stretch>
                        <a:fillRect/>
                      </a:stretch>
                    </p:blipFill>
                    <p:spPr>
                      <a:xfrm>
                        <a:off x="1708" y="1327"/>
                        <a:ext cx="1706" cy="1326"/>
                      </a:xfrm>
                      <a:prstGeom prst="rect">
                        <a:avLst/>
                      </a:prstGeom>
                    </p:spPr>
                  </p:pic>
                </p:oleObj>
              </mc:Fallback>
            </mc:AlternateContent>
          </a:graphicData>
        </a:graphic>
      </p:graphicFrame>
      <p:grpSp>
        <p:nvGrpSpPr>
          <p:cNvPr id="2" name="Group 37"/>
          <p:cNvGrpSpPr>
            <a:grpSpLocks/>
          </p:cNvGrpSpPr>
          <p:nvPr/>
        </p:nvGrpSpPr>
        <p:grpSpPr bwMode="gray">
          <a:xfrm>
            <a:off x="2" y="737456"/>
            <a:ext cx="12192000" cy="5782041"/>
            <a:chOff x="0" y="671"/>
            <a:chExt cx="4320" cy="5261"/>
          </a:xfrm>
          <a:noFill/>
        </p:grpSpPr>
        <p:sp>
          <p:nvSpPr>
            <p:cNvPr id="14" name="Rectangle 22"/>
            <p:cNvSpPr>
              <a:spLocks noChangeArrowheads="1"/>
            </p:cNvSpPr>
            <p:nvPr/>
          </p:nvSpPr>
          <p:spPr bwMode="gray">
            <a:xfrm>
              <a:off x="4110" y="3278"/>
              <a:ext cx="210" cy="46"/>
            </a:xfrm>
            <a:prstGeom prst="rect">
              <a:avLst/>
            </a:prstGeom>
            <a:grpFill/>
            <a:ln w="9525" algn="ctr">
              <a:noFill/>
              <a:miter lim="800000"/>
              <a:headEnd/>
              <a:tailEnd/>
            </a:ln>
            <a:effectLst/>
          </p:spPr>
          <p:txBody>
            <a:bodyPr/>
            <a:lstStyle/>
            <a:p>
              <a:pPr defTabSz="890789"/>
              <a:endParaRPr lang="en-GB" sz="1754" dirty="0">
                <a:solidFill>
                  <a:srgbClr val="000000"/>
                </a:solidFill>
              </a:endParaRPr>
            </a:p>
          </p:txBody>
        </p:sp>
        <p:sp>
          <p:nvSpPr>
            <p:cNvPr id="15" name="Rectangle 23"/>
            <p:cNvSpPr>
              <a:spLocks noChangeArrowheads="1"/>
            </p:cNvSpPr>
            <p:nvPr/>
          </p:nvSpPr>
          <p:spPr bwMode="gray">
            <a:xfrm>
              <a:off x="0" y="3278"/>
              <a:ext cx="210" cy="46"/>
            </a:xfrm>
            <a:prstGeom prst="rect">
              <a:avLst/>
            </a:prstGeom>
            <a:grpFill/>
            <a:ln w="9525" algn="ctr">
              <a:noFill/>
              <a:miter lim="800000"/>
              <a:headEnd/>
              <a:tailEnd/>
            </a:ln>
            <a:effectLst/>
          </p:spPr>
          <p:txBody>
            <a:bodyPr/>
            <a:lstStyle/>
            <a:p>
              <a:pPr defTabSz="890789"/>
              <a:endParaRPr lang="en-GB" sz="1754" dirty="0">
                <a:solidFill>
                  <a:srgbClr val="000000"/>
                </a:solidFill>
              </a:endParaRPr>
            </a:p>
          </p:txBody>
        </p:sp>
        <p:sp>
          <p:nvSpPr>
            <p:cNvPr id="16" name="Rectangle 24"/>
            <p:cNvSpPr>
              <a:spLocks noChangeArrowheads="1"/>
            </p:cNvSpPr>
            <p:nvPr/>
          </p:nvSpPr>
          <p:spPr bwMode="gray">
            <a:xfrm rot="-5400000">
              <a:off x="2092" y="716"/>
              <a:ext cx="136" cy="46"/>
            </a:xfrm>
            <a:prstGeom prst="rect">
              <a:avLst/>
            </a:prstGeom>
            <a:grpFill/>
            <a:ln w="9525" algn="ctr">
              <a:noFill/>
              <a:miter lim="800000"/>
              <a:headEnd/>
              <a:tailEnd/>
            </a:ln>
            <a:effectLst/>
          </p:spPr>
          <p:txBody>
            <a:bodyPr/>
            <a:lstStyle/>
            <a:p>
              <a:pPr defTabSz="890789"/>
              <a:endParaRPr lang="en-GB" sz="1754" dirty="0">
                <a:solidFill>
                  <a:srgbClr val="000000"/>
                </a:solidFill>
              </a:endParaRPr>
            </a:p>
          </p:txBody>
        </p:sp>
        <p:sp>
          <p:nvSpPr>
            <p:cNvPr id="17" name="Rectangle 34"/>
            <p:cNvSpPr>
              <a:spLocks noChangeArrowheads="1"/>
            </p:cNvSpPr>
            <p:nvPr/>
          </p:nvSpPr>
          <p:spPr bwMode="gray">
            <a:xfrm rot="-5400000">
              <a:off x="2089" y="5841"/>
              <a:ext cx="136" cy="46"/>
            </a:xfrm>
            <a:prstGeom prst="rect">
              <a:avLst/>
            </a:prstGeom>
            <a:grpFill/>
            <a:ln w="9525" algn="ctr">
              <a:noFill/>
              <a:miter lim="800000"/>
              <a:headEnd/>
              <a:tailEnd/>
            </a:ln>
            <a:effectLst/>
          </p:spPr>
          <p:txBody>
            <a:bodyPr/>
            <a:lstStyle/>
            <a:p>
              <a:pPr defTabSz="890789"/>
              <a:endParaRPr lang="en-GB" sz="1754" dirty="0">
                <a:solidFill>
                  <a:srgbClr val="000000"/>
                </a:solidFill>
              </a:endParaRPr>
            </a:p>
          </p:txBody>
        </p:sp>
      </p:grpSp>
      <p:grpSp>
        <p:nvGrpSpPr>
          <p:cNvPr id="8" name="Group 7"/>
          <p:cNvGrpSpPr/>
          <p:nvPr userDrawn="1"/>
        </p:nvGrpSpPr>
        <p:grpSpPr>
          <a:xfrm>
            <a:off x="-1126769" y="963030"/>
            <a:ext cx="869317" cy="3441860"/>
            <a:chOff x="-1126770" y="963028"/>
            <a:chExt cx="869317" cy="3441860"/>
          </a:xfrm>
        </p:grpSpPr>
        <p:sp>
          <p:nvSpPr>
            <p:cNvPr id="9" name="Rectangle 8"/>
            <p:cNvSpPr/>
            <p:nvPr/>
          </p:nvSpPr>
          <p:spPr>
            <a:xfrm>
              <a:off x="-1126770" y="963028"/>
              <a:ext cx="869317" cy="386375"/>
            </a:xfrm>
            <a:prstGeom prst="rect">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9846" tIns="49846" rIns="49846" bIns="49846" numCol="1" spcCol="0" rtlCol="0" fromWordArt="0" anchor="ctr" anchorCtr="0" forceAA="0" compatLnSpc="1">
              <a:prstTxWarp prst="textNoShape">
                <a:avLst/>
              </a:prstTxWarp>
              <a:noAutofit/>
            </a:bodyPr>
            <a:lstStyle/>
            <a:p>
              <a:pPr algn="ctr"/>
              <a:endParaRPr lang="en-GB" sz="700" dirty="0">
                <a:solidFill>
                  <a:prstClr val="white"/>
                </a:solidFill>
              </a:endParaRPr>
            </a:p>
          </p:txBody>
        </p:sp>
        <p:sp>
          <p:nvSpPr>
            <p:cNvPr id="10" name="Rectangle 9"/>
            <p:cNvSpPr/>
            <p:nvPr/>
          </p:nvSpPr>
          <p:spPr>
            <a:xfrm>
              <a:off x="-1126770" y="1472276"/>
              <a:ext cx="869317" cy="386375"/>
            </a:xfrm>
            <a:prstGeom prst="rect">
              <a:avLst/>
            </a:prstGeom>
            <a:solidFill>
              <a:srgbClr val="005E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9846" tIns="49846" rIns="49846" bIns="49846" numCol="1" spcCol="0" rtlCol="0" fromWordArt="0" anchor="ctr" anchorCtr="0" forceAA="0" compatLnSpc="1">
              <a:prstTxWarp prst="textNoShape">
                <a:avLst/>
              </a:prstTxWarp>
              <a:noAutofit/>
            </a:bodyPr>
            <a:lstStyle/>
            <a:p>
              <a:pPr algn="ctr"/>
              <a:endParaRPr lang="en-GB" sz="700" dirty="0">
                <a:solidFill>
                  <a:prstClr val="white"/>
                </a:solidFill>
              </a:endParaRPr>
            </a:p>
          </p:txBody>
        </p:sp>
        <p:sp>
          <p:nvSpPr>
            <p:cNvPr id="12" name="Rectangle 11"/>
            <p:cNvSpPr/>
            <p:nvPr/>
          </p:nvSpPr>
          <p:spPr>
            <a:xfrm>
              <a:off x="-1126770" y="1981524"/>
              <a:ext cx="869317" cy="386375"/>
            </a:xfrm>
            <a:prstGeom prst="rect">
              <a:avLst/>
            </a:prstGeom>
            <a:solidFill>
              <a:srgbClr val="0091D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9846" tIns="49846" rIns="49846" bIns="49846" numCol="1" spcCol="0" rtlCol="0" fromWordArt="0" anchor="ctr" anchorCtr="0" forceAA="0" compatLnSpc="1">
              <a:prstTxWarp prst="textNoShape">
                <a:avLst/>
              </a:prstTxWarp>
              <a:noAutofit/>
            </a:bodyPr>
            <a:lstStyle/>
            <a:p>
              <a:pPr algn="ctr"/>
              <a:endParaRPr lang="en-GB" sz="700" dirty="0">
                <a:solidFill>
                  <a:prstClr val="white"/>
                </a:solidFill>
              </a:endParaRPr>
            </a:p>
          </p:txBody>
        </p:sp>
        <p:sp>
          <p:nvSpPr>
            <p:cNvPr id="13" name="Rectangle 12"/>
            <p:cNvSpPr/>
            <p:nvPr/>
          </p:nvSpPr>
          <p:spPr>
            <a:xfrm>
              <a:off x="-1126770" y="3000019"/>
              <a:ext cx="869317" cy="386375"/>
            </a:xfrm>
            <a:prstGeom prst="rect">
              <a:avLst/>
            </a:prstGeom>
            <a:solidFill>
              <a:srgbClr val="00A3A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9846" tIns="49846" rIns="49846" bIns="49846" numCol="1" spcCol="0" rtlCol="0" fromWordArt="0" anchor="ctr" anchorCtr="0" forceAA="0" compatLnSpc="1">
              <a:prstTxWarp prst="textNoShape">
                <a:avLst/>
              </a:prstTxWarp>
              <a:noAutofit/>
            </a:bodyPr>
            <a:lstStyle/>
            <a:p>
              <a:pPr algn="ctr"/>
              <a:endParaRPr lang="en-GB" sz="700" dirty="0">
                <a:solidFill>
                  <a:prstClr val="white"/>
                </a:solidFill>
              </a:endParaRPr>
            </a:p>
          </p:txBody>
        </p:sp>
        <p:sp>
          <p:nvSpPr>
            <p:cNvPr id="18" name="Rectangle 17"/>
            <p:cNvSpPr/>
            <p:nvPr userDrawn="1"/>
          </p:nvSpPr>
          <p:spPr>
            <a:xfrm>
              <a:off x="-1126770" y="3509267"/>
              <a:ext cx="869317" cy="386375"/>
            </a:xfrm>
            <a:prstGeom prst="rect">
              <a:avLst/>
            </a:prstGeom>
            <a:solidFill>
              <a:srgbClr val="EBB7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9846" tIns="49846" rIns="49846" bIns="49846" numCol="1" spcCol="0" rtlCol="0" fromWordArt="0" anchor="ctr" anchorCtr="0" forceAA="0" compatLnSpc="1">
              <a:prstTxWarp prst="textNoShape">
                <a:avLst/>
              </a:prstTxWarp>
              <a:noAutofit/>
            </a:bodyPr>
            <a:lstStyle/>
            <a:p>
              <a:pPr algn="ctr"/>
              <a:endParaRPr lang="en-GB" sz="700" dirty="0">
                <a:solidFill>
                  <a:prstClr val="white"/>
                </a:solidFill>
              </a:endParaRPr>
            </a:p>
          </p:txBody>
        </p:sp>
        <p:sp>
          <p:nvSpPr>
            <p:cNvPr id="19" name="Rectangle 18"/>
            <p:cNvSpPr/>
            <p:nvPr userDrawn="1"/>
          </p:nvSpPr>
          <p:spPr>
            <a:xfrm>
              <a:off x="-1126770" y="2490772"/>
              <a:ext cx="869317" cy="386375"/>
            </a:xfrm>
            <a:prstGeom prst="rect">
              <a:avLst/>
            </a:prstGeom>
            <a:solidFill>
              <a:srgbClr val="7030A0"/>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9846" tIns="49846" rIns="49846" bIns="49846" numCol="1" spcCol="0" rtlCol="0" fromWordArt="0" anchor="ctr" anchorCtr="0" forceAA="0" compatLnSpc="1">
              <a:prstTxWarp prst="textNoShape">
                <a:avLst/>
              </a:prstTxWarp>
              <a:noAutofit/>
            </a:bodyPr>
            <a:lstStyle/>
            <a:p>
              <a:pPr algn="ctr"/>
              <a:endParaRPr lang="en-GB" sz="700" dirty="0">
                <a:solidFill>
                  <a:prstClr val="white"/>
                </a:solidFill>
              </a:endParaRPr>
            </a:p>
          </p:txBody>
        </p:sp>
        <p:sp>
          <p:nvSpPr>
            <p:cNvPr id="20" name="Rectangle 19"/>
            <p:cNvSpPr/>
            <p:nvPr userDrawn="1"/>
          </p:nvSpPr>
          <p:spPr>
            <a:xfrm>
              <a:off x="-1126770" y="4018513"/>
              <a:ext cx="869317" cy="386375"/>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9846" tIns="49846" rIns="49846" bIns="49846" numCol="1" spcCol="0" rtlCol="0" fromWordArt="0" anchor="ctr" anchorCtr="0" forceAA="0" compatLnSpc="1">
              <a:prstTxWarp prst="textNoShape">
                <a:avLst/>
              </a:prstTxWarp>
              <a:noAutofit/>
            </a:bodyPr>
            <a:lstStyle/>
            <a:p>
              <a:pPr algn="ctr"/>
              <a:endParaRPr lang="en-GB" sz="700" dirty="0">
                <a:solidFill>
                  <a:prstClr val="white"/>
                </a:solidFill>
              </a:endParaRPr>
            </a:p>
          </p:txBody>
        </p:sp>
      </p:grpSp>
    </p:spTree>
    <p:extLst>
      <p:ext uri="{BB962C8B-B14F-4D97-AF65-F5344CB8AC3E}">
        <p14:creationId xmlns:p14="http://schemas.microsoft.com/office/powerpoint/2010/main" val="1678742822"/>
      </p:ext>
    </p:extLst>
  </p:cSld>
  <p:clrMap bg1="lt1" tx1="dk1" bg2="lt2" tx2="dk2" accent1="accent1" accent2="accent2" accent3="accent3" accent4="accent4" accent5="accent5" accent6="accent6" hlink="hlink" folHlink="folHlink"/>
  <p:sldLayoutIdLst>
    <p:sldLayoutId id="2147483956" r:id="rId1"/>
    <p:sldLayoutId id="2147483957" r:id="rId2"/>
    <p:sldLayoutId id="2147483958" r:id="rId3"/>
    <p:sldLayoutId id="2147483959" r:id="rId4"/>
  </p:sldLayoutIdLst>
  <p:timing>
    <p:tnLst>
      <p:par>
        <p:cTn id="1" dur="indefinite" restart="never" nodeType="tmRoot"/>
      </p:par>
    </p:tnLst>
  </p:timing>
  <p:hf hdr="0" ftr="0" dt="0"/>
  <p:txStyles>
    <p:titleStyle>
      <a:lvl1pPr algn="l" defTabSz="890789" rtl="0" eaLnBrk="1" latinLnBrk="0" hangingPunct="1">
        <a:spcBef>
          <a:spcPct val="0"/>
        </a:spcBef>
        <a:buNone/>
        <a:defRPr kumimoji="0" lang="en-GB" sz="2757" b="1" i="0" u="none" strike="noStrike" kern="1200" cap="none" spc="0" normalizeH="0" baseline="0" noProof="0" dirty="0">
          <a:ln>
            <a:noFill/>
          </a:ln>
          <a:solidFill>
            <a:srgbClr val="00338D"/>
          </a:solidFill>
          <a:effectLst/>
          <a:uLnTx/>
          <a:uFillTx/>
          <a:latin typeface="Univers 45 Light" pitchFamily="2" charset="0"/>
          <a:ea typeface="+mj-ea"/>
          <a:cs typeface="+mj-cs"/>
        </a:defRPr>
      </a:lvl1pPr>
      <a:lvl2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2pPr>
      <a:lvl3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3pPr>
      <a:lvl4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4pPr>
      <a:lvl5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5pPr>
      <a:lvl6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6pPr>
      <a:lvl7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7pPr>
      <a:lvl8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8pPr>
      <a:lvl9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9pPr>
    </p:titleStyle>
    <p:bodyStyle>
      <a:lvl1pPr marL="0" indent="0" algn="l" defTabSz="890789" rtl="0" eaLnBrk="1" latinLnBrk="0" hangingPunct="1">
        <a:lnSpc>
          <a:spcPct val="100000"/>
        </a:lnSpc>
        <a:spcBef>
          <a:spcPts val="501"/>
        </a:spcBef>
        <a:spcAft>
          <a:spcPts val="501"/>
        </a:spcAft>
        <a:buFont typeface="Arial" pitchFamily="34" charset="0"/>
        <a:buNone/>
        <a:defRPr kumimoji="0" lang="en-US" sz="2757" b="1" i="0" u="none" strike="noStrike" kern="1200" cap="none" spc="0" normalizeH="0" baseline="0" noProof="0" dirty="0" smtClean="0">
          <a:ln>
            <a:noFill/>
          </a:ln>
          <a:solidFill>
            <a:srgbClr val="00338D"/>
          </a:solidFill>
          <a:effectLst/>
          <a:uLnTx/>
          <a:uFillTx/>
          <a:latin typeface="Univers 45 Light" pitchFamily="2" charset="0"/>
          <a:ea typeface="+mn-ea"/>
          <a:cs typeface="Arial" pitchFamily="34" charset="0"/>
        </a:defRPr>
      </a:lvl1pPr>
      <a:lvl2pPr marL="0" indent="0" algn="l" defTabSz="890789" rtl="0" eaLnBrk="1" latinLnBrk="0" hangingPunct="1">
        <a:lnSpc>
          <a:spcPct val="100000"/>
        </a:lnSpc>
        <a:spcBef>
          <a:spcPts val="501"/>
        </a:spcBef>
        <a:spcAft>
          <a:spcPts val="0"/>
        </a:spcAft>
        <a:buFont typeface="Arial" pitchFamily="34" charset="0"/>
        <a:buNone/>
        <a:defRPr kumimoji="0" lang="en-US" sz="2172" b="1" i="0" u="none" strike="noStrike" kern="1200" cap="none" spc="0" normalizeH="0" baseline="0" noProof="0" dirty="0" smtClean="0">
          <a:ln>
            <a:noFill/>
          </a:ln>
          <a:solidFill>
            <a:srgbClr val="00338D"/>
          </a:solidFill>
          <a:effectLst/>
          <a:uLnTx/>
          <a:uFillTx/>
          <a:latin typeface="Univers 45 Light" pitchFamily="2" charset="0"/>
          <a:ea typeface="+mn-ea"/>
          <a:cs typeface="Arial" pitchFamily="34" charset="0"/>
        </a:defRPr>
      </a:lvl2pPr>
      <a:lvl3pPr marL="0" indent="0" algn="l" defTabSz="890789" rtl="0" eaLnBrk="1" latinLnBrk="0" hangingPunct="1">
        <a:lnSpc>
          <a:spcPct val="100000"/>
        </a:lnSpc>
        <a:spcBef>
          <a:spcPts val="501"/>
        </a:spcBef>
        <a:spcAft>
          <a:spcPts val="501"/>
        </a:spcAft>
        <a:buClr>
          <a:srgbClr val="97989A"/>
        </a:buClr>
        <a:buFont typeface="Arial" pitchFamily="34" charset="0"/>
        <a:buNone/>
        <a:defRPr kumimoji="0" lang="en-US" sz="1002" b="0" i="0" u="none" strike="noStrike" kern="1200" cap="none" spc="0" normalizeH="0" baseline="0" noProof="0" dirty="0" smtClean="0">
          <a:ln>
            <a:noFill/>
          </a:ln>
          <a:solidFill>
            <a:srgbClr val="00338D"/>
          </a:solidFill>
          <a:effectLst/>
          <a:uLnTx/>
          <a:uFillTx/>
          <a:latin typeface="Univers 45 Light" pitchFamily="2" charset="0"/>
          <a:ea typeface="+mn-ea"/>
          <a:cs typeface="Arial" pitchFamily="34" charset="0"/>
        </a:defRPr>
      </a:lvl3pPr>
      <a:lvl4pPr marL="0" indent="0" algn="l" defTabSz="890789" rtl="0" eaLnBrk="1" latinLnBrk="0" hangingPunct="1">
        <a:lnSpc>
          <a:spcPct val="100000"/>
        </a:lnSpc>
        <a:spcBef>
          <a:spcPts val="501"/>
        </a:spcBef>
        <a:spcAft>
          <a:spcPts val="0"/>
        </a:spcAft>
        <a:buClr>
          <a:srgbClr val="97989A"/>
        </a:buClr>
        <a:buSzPct val="85000"/>
        <a:buFont typeface="Wingdings" pitchFamily="2" charset="2"/>
        <a:buNone/>
        <a:defRPr kumimoji="0" lang="en-US" sz="794" b="1" i="0" u="none" strike="noStrike" kern="1200" cap="none" spc="0" normalizeH="0" baseline="0" noProof="0" dirty="0" smtClean="0">
          <a:ln>
            <a:noFill/>
          </a:ln>
          <a:solidFill>
            <a:srgbClr val="00338D"/>
          </a:solidFill>
          <a:effectLst/>
          <a:uLnTx/>
          <a:uFillTx/>
          <a:latin typeface="Univers 45 Light" pitchFamily="2" charset="0"/>
          <a:ea typeface="+mn-ea"/>
          <a:cs typeface="Arial" pitchFamily="34" charset="0"/>
        </a:defRPr>
      </a:lvl4pPr>
      <a:lvl5pPr marL="0" indent="0" algn="l" defTabSz="890789" rtl="0" eaLnBrk="1" latinLnBrk="0" hangingPunct="1">
        <a:lnSpc>
          <a:spcPct val="100000"/>
        </a:lnSpc>
        <a:spcBef>
          <a:spcPts val="0"/>
        </a:spcBef>
        <a:spcAft>
          <a:spcPts val="0"/>
        </a:spcAft>
        <a:buClr>
          <a:srgbClr val="97989A"/>
        </a:buClr>
        <a:buFont typeface="Univers 45 Light" pitchFamily="2" charset="0"/>
        <a:buNone/>
        <a:defRPr kumimoji="0" lang="en-GB" sz="794" b="0" i="1" u="none" strike="noStrike" kern="1200" cap="none" spc="0" normalizeH="0" baseline="0" noProof="0" dirty="0" smtClean="0">
          <a:ln>
            <a:noFill/>
          </a:ln>
          <a:solidFill>
            <a:srgbClr val="00338D"/>
          </a:solidFill>
          <a:effectLst/>
          <a:uLnTx/>
          <a:uFillTx/>
          <a:latin typeface="Univers 45 Light" pitchFamily="2" charset="0"/>
          <a:ea typeface="+mn-ea"/>
          <a:cs typeface="Arial" pitchFamily="34" charset="0"/>
        </a:defRPr>
      </a:lvl5pPr>
      <a:lvl6pPr marL="0" indent="0" algn="l" defTabSz="890789" rtl="0" eaLnBrk="1" latinLnBrk="0" hangingPunct="1">
        <a:lnSpc>
          <a:spcPct val="100000"/>
        </a:lnSpc>
        <a:spcBef>
          <a:spcPts val="0"/>
        </a:spcBef>
        <a:spcAft>
          <a:spcPts val="501"/>
        </a:spcAft>
        <a:buClr>
          <a:srgbClr val="97989A"/>
        </a:buClr>
        <a:buSzPct val="85000"/>
        <a:buFont typeface="Wingdings" pitchFamily="2" charset="2"/>
        <a:buNone/>
        <a:defRPr sz="794" kern="1200">
          <a:solidFill>
            <a:schemeClr val="tx1"/>
          </a:solidFill>
          <a:latin typeface="Univers 45 Light" pitchFamily="2" charset="0"/>
          <a:ea typeface="+mn-ea"/>
          <a:cs typeface="+mn-cs"/>
        </a:defRPr>
      </a:lvl6pPr>
      <a:lvl7pPr marL="111401" indent="-111401" algn="l" defTabSz="890789" rtl="0" eaLnBrk="1" latinLnBrk="0" hangingPunct="1">
        <a:lnSpc>
          <a:spcPct val="100000"/>
        </a:lnSpc>
        <a:spcBef>
          <a:spcPts val="0"/>
        </a:spcBef>
        <a:spcAft>
          <a:spcPts val="501"/>
        </a:spcAft>
        <a:buClr>
          <a:srgbClr val="00338D"/>
        </a:buClr>
        <a:buSzPct val="100000"/>
        <a:buFont typeface="Univers 45 Light" pitchFamily="2" charset="0"/>
        <a:buChar char="•"/>
        <a:defRPr sz="794" kern="1200" baseline="0">
          <a:solidFill>
            <a:schemeClr val="tx1"/>
          </a:solidFill>
          <a:latin typeface="Univers 45 Light" pitchFamily="2" charset="0"/>
          <a:ea typeface="+mn-ea"/>
          <a:cs typeface="+mn-cs"/>
        </a:defRPr>
      </a:lvl7pPr>
      <a:lvl8pPr marL="225454" indent="-108748" algn="l" defTabSz="890789" rtl="0" eaLnBrk="1" latinLnBrk="0" hangingPunct="1">
        <a:lnSpc>
          <a:spcPct val="100000"/>
        </a:lnSpc>
        <a:spcBef>
          <a:spcPts val="0"/>
        </a:spcBef>
        <a:spcAft>
          <a:spcPts val="501"/>
        </a:spcAft>
        <a:buClr>
          <a:srgbClr val="00338D"/>
        </a:buClr>
        <a:buSzPct val="100000"/>
        <a:buFont typeface="Univers 45 Light" pitchFamily="2" charset="0"/>
        <a:buChar char="–"/>
        <a:defRPr sz="794" kern="1200" baseline="0">
          <a:solidFill>
            <a:schemeClr val="tx1"/>
          </a:solidFill>
          <a:latin typeface="Univers 45 Light" pitchFamily="2" charset="0"/>
          <a:ea typeface="+mn-ea"/>
          <a:cs typeface="+mn-cs"/>
        </a:defRPr>
      </a:lvl8pPr>
      <a:lvl9pPr marL="328897" indent="-100791" algn="l" defTabSz="890789" rtl="0" eaLnBrk="1" latinLnBrk="0" hangingPunct="1">
        <a:lnSpc>
          <a:spcPct val="100000"/>
        </a:lnSpc>
        <a:spcBef>
          <a:spcPts val="0"/>
        </a:spcBef>
        <a:spcAft>
          <a:spcPts val="501"/>
        </a:spcAft>
        <a:buClr>
          <a:srgbClr val="00338D"/>
        </a:buClr>
        <a:buSzPct val="100000"/>
        <a:buFont typeface="Univers 45 Light" pitchFamily="2" charset="0"/>
        <a:buChar char="•"/>
        <a:defRPr sz="794" kern="1200" baseline="0">
          <a:solidFill>
            <a:schemeClr val="tx1"/>
          </a:solidFill>
          <a:latin typeface="Univers 45 Light" pitchFamily="2" charset="0"/>
          <a:ea typeface="+mn-ea"/>
          <a:cs typeface="+mn-cs"/>
        </a:defRPr>
      </a:lvl9pPr>
    </p:bodyStyle>
    <p:otherStyle>
      <a:defPPr>
        <a:defRPr lang="en-US"/>
      </a:defPPr>
      <a:lvl1pPr marL="0" algn="l" defTabSz="890789" rtl="0" eaLnBrk="1" latinLnBrk="0" hangingPunct="1">
        <a:defRPr sz="1754" kern="1200">
          <a:solidFill>
            <a:schemeClr val="tx1"/>
          </a:solidFill>
          <a:latin typeface="+mn-lt"/>
          <a:ea typeface="+mn-ea"/>
          <a:cs typeface="+mn-cs"/>
        </a:defRPr>
      </a:lvl1pPr>
      <a:lvl2pPr marL="445395" algn="l" defTabSz="890789" rtl="0" eaLnBrk="1" latinLnBrk="0" hangingPunct="1">
        <a:defRPr sz="1754" kern="1200">
          <a:solidFill>
            <a:schemeClr val="tx1"/>
          </a:solidFill>
          <a:latin typeface="+mn-lt"/>
          <a:ea typeface="+mn-ea"/>
          <a:cs typeface="+mn-cs"/>
        </a:defRPr>
      </a:lvl2pPr>
      <a:lvl3pPr marL="890789" algn="l" defTabSz="890789" rtl="0" eaLnBrk="1" latinLnBrk="0" hangingPunct="1">
        <a:defRPr sz="1754" kern="1200">
          <a:solidFill>
            <a:schemeClr val="tx1"/>
          </a:solidFill>
          <a:latin typeface="+mn-lt"/>
          <a:ea typeface="+mn-ea"/>
          <a:cs typeface="+mn-cs"/>
        </a:defRPr>
      </a:lvl3pPr>
      <a:lvl4pPr marL="1336183" algn="l" defTabSz="890789" rtl="0" eaLnBrk="1" latinLnBrk="0" hangingPunct="1">
        <a:defRPr sz="1754" kern="1200">
          <a:solidFill>
            <a:schemeClr val="tx1"/>
          </a:solidFill>
          <a:latin typeface="+mn-lt"/>
          <a:ea typeface="+mn-ea"/>
          <a:cs typeface="+mn-cs"/>
        </a:defRPr>
      </a:lvl4pPr>
      <a:lvl5pPr marL="1781577" algn="l" defTabSz="890789" rtl="0" eaLnBrk="1" latinLnBrk="0" hangingPunct="1">
        <a:defRPr sz="1754" kern="1200">
          <a:solidFill>
            <a:schemeClr val="tx1"/>
          </a:solidFill>
          <a:latin typeface="+mn-lt"/>
          <a:ea typeface="+mn-ea"/>
          <a:cs typeface="+mn-cs"/>
        </a:defRPr>
      </a:lvl5pPr>
      <a:lvl6pPr marL="2226972" algn="l" defTabSz="890789" rtl="0" eaLnBrk="1" latinLnBrk="0" hangingPunct="1">
        <a:defRPr sz="1754" kern="1200">
          <a:solidFill>
            <a:schemeClr val="tx1"/>
          </a:solidFill>
          <a:latin typeface="+mn-lt"/>
          <a:ea typeface="+mn-ea"/>
          <a:cs typeface="+mn-cs"/>
        </a:defRPr>
      </a:lvl6pPr>
      <a:lvl7pPr marL="2672366" algn="l" defTabSz="890789" rtl="0" eaLnBrk="1" latinLnBrk="0" hangingPunct="1">
        <a:defRPr sz="1754" kern="1200">
          <a:solidFill>
            <a:schemeClr val="tx1"/>
          </a:solidFill>
          <a:latin typeface="+mn-lt"/>
          <a:ea typeface="+mn-ea"/>
          <a:cs typeface="+mn-cs"/>
        </a:defRPr>
      </a:lvl7pPr>
      <a:lvl8pPr marL="3117760" algn="l" defTabSz="890789" rtl="0" eaLnBrk="1" latinLnBrk="0" hangingPunct="1">
        <a:defRPr sz="1754" kern="1200">
          <a:solidFill>
            <a:schemeClr val="tx1"/>
          </a:solidFill>
          <a:latin typeface="+mn-lt"/>
          <a:ea typeface="+mn-ea"/>
          <a:cs typeface="+mn-cs"/>
        </a:defRPr>
      </a:lvl8pPr>
      <a:lvl9pPr marL="3563154" algn="l" defTabSz="890789" rtl="0" eaLnBrk="1" latinLnBrk="0" hangingPunct="1">
        <a:defRPr sz="175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92">
          <p15:clr>
            <a:srgbClr val="F26B43"/>
          </p15:clr>
        </p15:guide>
        <p15:guide id="2" orient="horz" pos="4008">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0.xml"/><Relationship Id="rId1" Type="http://schemas.openxmlformats.org/officeDocument/2006/relationships/slideLayout" Target="../slideLayouts/slideLayout24.xml"/><Relationship Id="rId5" Type="http://schemas.openxmlformats.org/officeDocument/2006/relationships/slide" Target="slide69.xml"/><Relationship Id="rId4" Type="http://schemas.openxmlformats.org/officeDocument/2006/relationships/image" Target="../media/image34.png"/></Relationships>
</file>

<file path=ppt/slides/_rels/slide11.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26.png"/><Relationship Id="rId3" Type="http://schemas.openxmlformats.org/officeDocument/2006/relationships/tags" Target="../tags/tag21.xml"/><Relationship Id="rId7" Type="http://schemas.openxmlformats.org/officeDocument/2006/relationships/image" Target="../media/image6.emf"/><Relationship Id="rId12" Type="http://schemas.openxmlformats.org/officeDocument/2006/relationships/image" Target="../media/image27.png"/><Relationship Id="rId17" Type="http://schemas.openxmlformats.org/officeDocument/2006/relationships/image" Target="../media/image37.png"/><Relationship Id="rId2" Type="http://schemas.openxmlformats.org/officeDocument/2006/relationships/tags" Target="../tags/tag20.xml"/><Relationship Id="rId16" Type="http://schemas.openxmlformats.org/officeDocument/2006/relationships/image" Target="../media/image22.png"/><Relationship Id="rId1" Type="http://schemas.openxmlformats.org/officeDocument/2006/relationships/vmlDrawing" Target="../drawings/vmlDrawing14.vml"/><Relationship Id="rId6" Type="http://schemas.openxmlformats.org/officeDocument/2006/relationships/oleObject" Target="../embeddings/oleObject14.bin"/><Relationship Id="rId11" Type="http://schemas.openxmlformats.org/officeDocument/2006/relationships/image" Target="../media/image25.jpg"/><Relationship Id="rId5" Type="http://schemas.openxmlformats.org/officeDocument/2006/relationships/notesSlide" Target="../notesSlides/notesSlide11.xml"/><Relationship Id="rId15" Type="http://schemas.openxmlformats.org/officeDocument/2006/relationships/image" Target="../media/image15.png"/><Relationship Id="rId10" Type="http://schemas.openxmlformats.org/officeDocument/2006/relationships/image" Target="../media/image24.png"/><Relationship Id="rId4" Type="http://schemas.openxmlformats.org/officeDocument/2006/relationships/slideLayout" Target="../slideLayouts/slideLayout62.xml"/><Relationship Id="rId9" Type="http://schemas.openxmlformats.org/officeDocument/2006/relationships/image" Target="../media/image36.png"/><Relationship Id="rId14" Type="http://schemas.openxmlformats.org/officeDocument/2006/relationships/image" Target="../media/image31.png"/></Relationships>
</file>

<file path=ppt/slides/_rels/slide12.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20.png"/><Relationship Id="rId18" Type="http://schemas.openxmlformats.org/officeDocument/2006/relationships/image" Target="../media/image16.png"/><Relationship Id="rId3" Type="http://schemas.openxmlformats.org/officeDocument/2006/relationships/tags" Target="../tags/tag23.xml"/><Relationship Id="rId21" Type="http://schemas.openxmlformats.org/officeDocument/2006/relationships/image" Target="../media/image17.png"/><Relationship Id="rId7" Type="http://schemas.openxmlformats.org/officeDocument/2006/relationships/image" Target="../media/image6.emf"/><Relationship Id="rId12" Type="http://schemas.openxmlformats.org/officeDocument/2006/relationships/image" Target="../media/image37.png"/><Relationship Id="rId17" Type="http://schemas.openxmlformats.org/officeDocument/2006/relationships/image" Target="../media/image29.png"/><Relationship Id="rId2" Type="http://schemas.openxmlformats.org/officeDocument/2006/relationships/tags" Target="../tags/tag22.xml"/><Relationship Id="rId16" Type="http://schemas.openxmlformats.org/officeDocument/2006/relationships/image" Target="../media/image23.png"/><Relationship Id="rId20" Type="http://schemas.openxmlformats.org/officeDocument/2006/relationships/image" Target="../media/image38.jpeg"/><Relationship Id="rId1" Type="http://schemas.openxmlformats.org/officeDocument/2006/relationships/vmlDrawing" Target="../drawings/vmlDrawing15.vml"/><Relationship Id="rId6" Type="http://schemas.openxmlformats.org/officeDocument/2006/relationships/oleObject" Target="../embeddings/oleObject15.bin"/><Relationship Id="rId11" Type="http://schemas.openxmlformats.org/officeDocument/2006/relationships/image" Target="../media/image15.png"/><Relationship Id="rId5" Type="http://schemas.openxmlformats.org/officeDocument/2006/relationships/notesSlide" Target="../notesSlides/notesSlide12.xml"/><Relationship Id="rId15" Type="http://schemas.openxmlformats.org/officeDocument/2006/relationships/image" Target="../media/image28.gif"/><Relationship Id="rId10" Type="http://schemas.openxmlformats.org/officeDocument/2006/relationships/image" Target="../media/image26.png"/><Relationship Id="rId19" Type="http://schemas.openxmlformats.org/officeDocument/2006/relationships/image" Target="../media/image32.png"/><Relationship Id="rId4" Type="http://schemas.openxmlformats.org/officeDocument/2006/relationships/slideLayout" Target="../slideLayouts/slideLayout62.xml"/><Relationship Id="rId9" Type="http://schemas.openxmlformats.org/officeDocument/2006/relationships/image" Target="../media/image36.png"/><Relationship Id="rId14" Type="http://schemas.openxmlformats.org/officeDocument/2006/relationships/image" Target="../media/image21.png"/><Relationship Id="rId22" Type="http://schemas.openxmlformats.org/officeDocument/2006/relationships/image" Target="../media/image22.png"/></Relationships>
</file>

<file path=ppt/slides/_rels/slide13.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20.png"/><Relationship Id="rId18" Type="http://schemas.openxmlformats.org/officeDocument/2006/relationships/image" Target="../media/image27.png"/><Relationship Id="rId3" Type="http://schemas.openxmlformats.org/officeDocument/2006/relationships/tags" Target="../tags/tag25.xml"/><Relationship Id="rId7" Type="http://schemas.openxmlformats.org/officeDocument/2006/relationships/image" Target="../media/image6.emf"/><Relationship Id="rId12" Type="http://schemas.openxmlformats.org/officeDocument/2006/relationships/image" Target="../media/image37.png"/><Relationship Id="rId17" Type="http://schemas.openxmlformats.org/officeDocument/2006/relationships/image" Target="../media/image25.jpg"/><Relationship Id="rId2" Type="http://schemas.openxmlformats.org/officeDocument/2006/relationships/tags" Target="../tags/tag24.xml"/><Relationship Id="rId16" Type="http://schemas.openxmlformats.org/officeDocument/2006/relationships/image" Target="../media/image22.png"/><Relationship Id="rId1" Type="http://schemas.openxmlformats.org/officeDocument/2006/relationships/vmlDrawing" Target="../drawings/vmlDrawing16.vml"/><Relationship Id="rId6" Type="http://schemas.openxmlformats.org/officeDocument/2006/relationships/oleObject" Target="../embeddings/oleObject16.bin"/><Relationship Id="rId11" Type="http://schemas.openxmlformats.org/officeDocument/2006/relationships/image" Target="../media/image15.png"/><Relationship Id="rId5" Type="http://schemas.openxmlformats.org/officeDocument/2006/relationships/notesSlide" Target="../notesSlides/notesSlide13.xml"/><Relationship Id="rId15" Type="http://schemas.openxmlformats.org/officeDocument/2006/relationships/image" Target="../media/image17.png"/><Relationship Id="rId10" Type="http://schemas.openxmlformats.org/officeDocument/2006/relationships/image" Target="../media/image26.png"/><Relationship Id="rId4" Type="http://schemas.openxmlformats.org/officeDocument/2006/relationships/slideLayout" Target="../slideLayouts/slideLayout62.xml"/><Relationship Id="rId9" Type="http://schemas.openxmlformats.org/officeDocument/2006/relationships/image" Target="../media/image36.png"/><Relationship Id="rId14" Type="http://schemas.openxmlformats.org/officeDocument/2006/relationships/image" Target="../media/image21.png"/></Relationships>
</file>

<file path=ppt/slides/_rels/slide14.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28.gif"/><Relationship Id="rId18" Type="http://schemas.openxmlformats.org/officeDocument/2006/relationships/image" Target="../media/image17.png"/><Relationship Id="rId3" Type="http://schemas.openxmlformats.org/officeDocument/2006/relationships/tags" Target="../tags/tag27.xml"/><Relationship Id="rId7" Type="http://schemas.openxmlformats.org/officeDocument/2006/relationships/image" Target="../media/image6.emf"/><Relationship Id="rId12" Type="http://schemas.openxmlformats.org/officeDocument/2006/relationships/image" Target="../media/image30.png"/><Relationship Id="rId17" Type="http://schemas.openxmlformats.org/officeDocument/2006/relationships/image" Target="../media/image19.png"/><Relationship Id="rId2" Type="http://schemas.openxmlformats.org/officeDocument/2006/relationships/tags" Target="../tags/tag26.xml"/><Relationship Id="rId16" Type="http://schemas.openxmlformats.org/officeDocument/2006/relationships/image" Target="../media/image39.jpeg"/><Relationship Id="rId20" Type="http://schemas.openxmlformats.org/officeDocument/2006/relationships/image" Target="../media/image22.png"/><Relationship Id="rId1" Type="http://schemas.openxmlformats.org/officeDocument/2006/relationships/vmlDrawing" Target="../drawings/vmlDrawing17.vml"/><Relationship Id="rId6" Type="http://schemas.openxmlformats.org/officeDocument/2006/relationships/oleObject" Target="../embeddings/oleObject17.bin"/><Relationship Id="rId11" Type="http://schemas.openxmlformats.org/officeDocument/2006/relationships/image" Target="../media/image25.jpg"/><Relationship Id="rId5" Type="http://schemas.openxmlformats.org/officeDocument/2006/relationships/notesSlide" Target="../notesSlides/notesSlide14.xml"/><Relationship Id="rId15" Type="http://schemas.openxmlformats.org/officeDocument/2006/relationships/image" Target="../media/image20.png"/><Relationship Id="rId10" Type="http://schemas.openxmlformats.org/officeDocument/2006/relationships/image" Target="../media/image37.png"/><Relationship Id="rId19" Type="http://schemas.openxmlformats.org/officeDocument/2006/relationships/image" Target="../media/image15.png"/><Relationship Id="rId4" Type="http://schemas.openxmlformats.org/officeDocument/2006/relationships/slideLayout" Target="../slideLayouts/slideLayout62.xml"/><Relationship Id="rId9" Type="http://schemas.openxmlformats.org/officeDocument/2006/relationships/image" Target="../media/image36.png"/><Relationship Id="rId14" Type="http://schemas.openxmlformats.org/officeDocument/2006/relationships/image" Target="../media/image23.png"/></Relationships>
</file>

<file path=ppt/slides/_rels/slide15.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28.gif"/><Relationship Id="rId18" Type="http://schemas.openxmlformats.org/officeDocument/2006/relationships/image" Target="../media/image26.png"/><Relationship Id="rId3" Type="http://schemas.openxmlformats.org/officeDocument/2006/relationships/tags" Target="../tags/tag29.xml"/><Relationship Id="rId7" Type="http://schemas.openxmlformats.org/officeDocument/2006/relationships/image" Target="../media/image6.emf"/><Relationship Id="rId12" Type="http://schemas.openxmlformats.org/officeDocument/2006/relationships/image" Target="../media/image30.png"/><Relationship Id="rId17" Type="http://schemas.openxmlformats.org/officeDocument/2006/relationships/image" Target="../media/image22.png"/><Relationship Id="rId2" Type="http://schemas.openxmlformats.org/officeDocument/2006/relationships/tags" Target="../tags/tag28.xml"/><Relationship Id="rId16" Type="http://schemas.openxmlformats.org/officeDocument/2006/relationships/image" Target="../media/image39.jpeg"/><Relationship Id="rId1" Type="http://schemas.openxmlformats.org/officeDocument/2006/relationships/vmlDrawing" Target="../drawings/vmlDrawing18.vml"/><Relationship Id="rId6" Type="http://schemas.openxmlformats.org/officeDocument/2006/relationships/oleObject" Target="../embeddings/oleObject18.bin"/><Relationship Id="rId11" Type="http://schemas.openxmlformats.org/officeDocument/2006/relationships/image" Target="../media/image25.jpg"/><Relationship Id="rId5" Type="http://schemas.openxmlformats.org/officeDocument/2006/relationships/notesSlide" Target="../notesSlides/notesSlide15.xml"/><Relationship Id="rId15" Type="http://schemas.openxmlformats.org/officeDocument/2006/relationships/image" Target="../media/image20.png"/><Relationship Id="rId10" Type="http://schemas.openxmlformats.org/officeDocument/2006/relationships/image" Target="../media/image37.png"/><Relationship Id="rId4" Type="http://schemas.openxmlformats.org/officeDocument/2006/relationships/slideLayout" Target="../slideLayouts/slideLayout62.xml"/><Relationship Id="rId9" Type="http://schemas.openxmlformats.org/officeDocument/2006/relationships/image" Target="../media/image36.png"/><Relationship Id="rId14" Type="http://schemas.openxmlformats.org/officeDocument/2006/relationships/image" Target="../media/image23.png"/></Relationships>
</file>

<file path=ppt/slides/_rels/slide16.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28.gif"/><Relationship Id="rId18" Type="http://schemas.openxmlformats.org/officeDocument/2006/relationships/image" Target="../media/image21.png"/><Relationship Id="rId3" Type="http://schemas.openxmlformats.org/officeDocument/2006/relationships/tags" Target="../tags/tag31.xml"/><Relationship Id="rId7" Type="http://schemas.openxmlformats.org/officeDocument/2006/relationships/image" Target="../media/image6.emf"/><Relationship Id="rId12" Type="http://schemas.openxmlformats.org/officeDocument/2006/relationships/image" Target="../media/image30.png"/><Relationship Id="rId17" Type="http://schemas.openxmlformats.org/officeDocument/2006/relationships/image" Target="../media/image26.png"/><Relationship Id="rId2" Type="http://schemas.openxmlformats.org/officeDocument/2006/relationships/tags" Target="../tags/tag30.xml"/><Relationship Id="rId16" Type="http://schemas.openxmlformats.org/officeDocument/2006/relationships/image" Target="../media/image22.png"/><Relationship Id="rId1" Type="http://schemas.openxmlformats.org/officeDocument/2006/relationships/vmlDrawing" Target="../drawings/vmlDrawing19.vml"/><Relationship Id="rId6" Type="http://schemas.openxmlformats.org/officeDocument/2006/relationships/oleObject" Target="../embeddings/oleObject19.bin"/><Relationship Id="rId11" Type="http://schemas.openxmlformats.org/officeDocument/2006/relationships/image" Target="../media/image25.jpg"/><Relationship Id="rId5" Type="http://schemas.openxmlformats.org/officeDocument/2006/relationships/notesSlide" Target="../notesSlides/notesSlide16.xml"/><Relationship Id="rId15" Type="http://schemas.openxmlformats.org/officeDocument/2006/relationships/image" Target="../media/image39.jpeg"/><Relationship Id="rId10" Type="http://schemas.openxmlformats.org/officeDocument/2006/relationships/image" Target="../media/image37.png"/><Relationship Id="rId4" Type="http://schemas.openxmlformats.org/officeDocument/2006/relationships/slideLayout" Target="../slideLayouts/slideLayout62.xml"/><Relationship Id="rId9" Type="http://schemas.openxmlformats.org/officeDocument/2006/relationships/image" Target="../media/image36.png"/><Relationship Id="rId1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tags" Target="../tags/tag33.xml"/><Relationship Id="rId7" Type="http://schemas.openxmlformats.org/officeDocument/2006/relationships/image" Target="../media/image6.emf"/><Relationship Id="rId2" Type="http://schemas.openxmlformats.org/officeDocument/2006/relationships/tags" Target="../tags/tag32.xml"/><Relationship Id="rId1" Type="http://schemas.openxmlformats.org/officeDocument/2006/relationships/vmlDrawing" Target="../drawings/vmlDrawing20.vml"/><Relationship Id="rId6" Type="http://schemas.openxmlformats.org/officeDocument/2006/relationships/oleObject" Target="../embeddings/oleObject20.bin"/><Relationship Id="rId5" Type="http://schemas.openxmlformats.org/officeDocument/2006/relationships/notesSlide" Target="../notesSlides/notesSlide17.xml"/><Relationship Id="rId4" Type="http://schemas.openxmlformats.org/officeDocument/2006/relationships/slideLayout" Target="../slideLayouts/slideLayout33.xml"/></Relationships>
</file>

<file path=ppt/slides/_rels/slide18.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tags" Target="../tags/tag35.xml"/><Relationship Id="rId7" Type="http://schemas.openxmlformats.org/officeDocument/2006/relationships/image" Target="../media/image6.emf"/><Relationship Id="rId2" Type="http://schemas.openxmlformats.org/officeDocument/2006/relationships/tags" Target="../tags/tag34.xml"/><Relationship Id="rId1" Type="http://schemas.openxmlformats.org/officeDocument/2006/relationships/vmlDrawing" Target="../drawings/vmlDrawing21.vml"/><Relationship Id="rId6" Type="http://schemas.openxmlformats.org/officeDocument/2006/relationships/oleObject" Target="../embeddings/oleObject21.bin"/><Relationship Id="rId5" Type="http://schemas.openxmlformats.org/officeDocument/2006/relationships/notesSlide" Target="../notesSlides/notesSlide18.xml"/><Relationship Id="rId4" Type="http://schemas.openxmlformats.org/officeDocument/2006/relationships/slideLayout" Target="../slideLayouts/slideLayout25.xml"/></Relationships>
</file>

<file path=ppt/slides/_rels/slide19.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slide" Target="slide54.xml"/><Relationship Id="rId7" Type="http://schemas.openxmlformats.org/officeDocument/2006/relationships/image" Target="../media/image27.png"/><Relationship Id="rId2" Type="http://schemas.openxmlformats.org/officeDocument/2006/relationships/slide" Target="slide73.xml"/><Relationship Id="rId1" Type="http://schemas.openxmlformats.org/officeDocument/2006/relationships/slideLayout" Target="../slideLayouts/slideLayout27.xml"/><Relationship Id="rId6" Type="http://schemas.openxmlformats.org/officeDocument/2006/relationships/image" Target="../media/image25.jpg"/><Relationship Id="rId11" Type="http://schemas.openxmlformats.org/officeDocument/2006/relationships/image" Target="../media/image22.png"/><Relationship Id="rId5" Type="http://schemas.openxmlformats.org/officeDocument/2006/relationships/image" Target="../media/image24.png"/><Relationship Id="rId10" Type="http://schemas.openxmlformats.org/officeDocument/2006/relationships/image" Target="../media/image15.png"/><Relationship Id="rId4" Type="http://schemas.openxmlformats.org/officeDocument/2006/relationships/slide" Target="slide74.xml"/><Relationship Id="rId9" Type="http://schemas.openxmlformats.org/officeDocument/2006/relationships/image" Target="../media/image31.png"/></Relationships>
</file>

<file path=ppt/slides/_rels/slide2.xml.rels><?xml version="1.0" encoding="UTF-8" standalone="yes"?>
<Relationships xmlns="http://schemas.openxmlformats.org/package/2006/relationships"><Relationship Id="rId3" Type="http://schemas.openxmlformats.org/officeDocument/2006/relationships/tags" Target="../tags/tag15.xml"/><Relationship Id="rId7" Type="http://schemas.openxmlformats.org/officeDocument/2006/relationships/image" Target="../media/image6.emf"/><Relationship Id="rId2" Type="http://schemas.openxmlformats.org/officeDocument/2006/relationships/tags" Target="../tags/tag14.xml"/><Relationship Id="rId1" Type="http://schemas.openxmlformats.org/officeDocument/2006/relationships/vmlDrawing" Target="../drawings/vmlDrawing11.vml"/><Relationship Id="rId6" Type="http://schemas.openxmlformats.org/officeDocument/2006/relationships/oleObject" Target="../embeddings/oleObject11.bin"/><Relationship Id="rId5" Type="http://schemas.openxmlformats.org/officeDocument/2006/relationships/notesSlide" Target="../notesSlides/notesSlide2.xml"/><Relationship Id="rId4" Type="http://schemas.openxmlformats.org/officeDocument/2006/relationships/slideLayout" Target="../slideLayouts/slideLayout33.xml"/></Relationships>
</file>

<file path=ppt/slides/_rels/slide2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6.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slide" Target="slide75.xml"/><Relationship Id="rId1" Type="http://schemas.openxmlformats.org/officeDocument/2006/relationships/slideLayout" Target="../slideLayouts/slideLayout27.xml"/><Relationship Id="rId6" Type="http://schemas.openxmlformats.org/officeDocument/2006/relationships/image" Target="../media/image33.png"/><Relationship Id="rId5" Type="http://schemas.openxmlformats.org/officeDocument/2006/relationships/image" Target="../media/image15.png"/><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Layout" Target="../slideLayouts/slideLayout28.xml"/></Relationships>
</file>

<file path=ppt/slides/_rels/slide2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9.xml"/></Relationships>
</file>

<file path=ppt/slides/_rels/slide24.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tags" Target="../tags/tag37.xml"/><Relationship Id="rId7" Type="http://schemas.openxmlformats.org/officeDocument/2006/relationships/image" Target="../media/image6.emf"/><Relationship Id="rId2" Type="http://schemas.openxmlformats.org/officeDocument/2006/relationships/tags" Target="../tags/tag36.xml"/><Relationship Id="rId1" Type="http://schemas.openxmlformats.org/officeDocument/2006/relationships/vmlDrawing" Target="../drawings/vmlDrawing22.vml"/><Relationship Id="rId6" Type="http://schemas.openxmlformats.org/officeDocument/2006/relationships/oleObject" Target="../embeddings/oleObject22.bin"/><Relationship Id="rId5" Type="http://schemas.openxmlformats.org/officeDocument/2006/relationships/notesSlide" Target="../notesSlides/notesSlide19.xml"/><Relationship Id="rId4" Type="http://schemas.openxmlformats.org/officeDocument/2006/relationships/slideLayout" Target="../slideLayouts/slideLayout33.xml"/></Relationships>
</file>

<file path=ppt/slides/_rels/slide25.xml.rels><?xml version="1.0" encoding="UTF-8" standalone="yes"?>
<Relationships xmlns="http://schemas.openxmlformats.org/package/2006/relationships"><Relationship Id="rId8" Type="http://schemas.openxmlformats.org/officeDocument/2006/relationships/slide" Target="slide78.xml"/><Relationship Id="rId3" Type="http://schemas.openxmlformats.org/officeDocument/2006/relationships/image" Target="../media/image33.png"/><Relationship Id="rId7" Type="http://schemas.openxmlformats.org/officeDocument/2006/relationships/image" Target="../media/image21.png"/><Relationship Id="rId2" Type="http://schemas.openxmlformats.org/officeDocument/2006/relationships/image" Target="../media/image10.png"/><Relationship Id="rId1" Type="http://schemas.openxmlformats.org/officeDocument/2006/relationships/slideLayout" Target="../slideLayouts/slideLayout35.xml"/><Relationship Id="rId6" Type="http://schemas.openxmlformats.org/officeDocument/2006/relationships/image" Target="../media/image20.png"/><Relationship Id="rId5" Type="http://schemas.openxmlformats.org/officeDocument/2006/relationships/image" Target="../media/image15.png"/><Relationship Id="rId4" Type="http://schemas.openxmlformats.org/officeDocument/2006/relationships/image" Target="../media/image26.png"/></Relationships>
</file>

<file path=ppt/slides/_rels/slide26.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33.png"/><Relationship Id="rId7" Type="http://schemas.openxmlformats.org/officeDocument/2006/relationships/image" Target="../media/image26.png"/><Relationship Id="rId12" Type="http://schemas.openxmlformats.org/officeDocument/2006/relationships/slide" Target="slide79.xml"/><Relationship Id="rId2" Type="http://schemas.openxmlformats.org/officeDocument/2006/relationships/image" Target="../media/image10.png"/><Relationship Id="rId1" Type="http://schemas.openxmlformats.org/officeDocument/2006/relationships/slideLayout" Target="../slideLayouts/slideLayout35.xml"/><Relationship Id="rId6" Type="http://schemas.openxmlformats.org/officeDocument/2006/relationships/image" Target="../media/image29.png"/><Relationship Id="rId11" Type="http://schemas.openxmlformats.org/officeDocument/2006/relationships/image" Target="../media/image38.jpeg"/><Relationship Id="rId5" Type="http://schemas.openxmlformats.org/officeDocument/2006/relationships/image" Target="../media/image23.png"/><Relationship Id="rId10" Type="http://schemas.openxmlformats.org/officeDocument/2006/relationships/image" Target="../media/image32.png"/><Relationship Id="rId4" Type="http://schemas.openxmlformats.org/officeDocument/2006/relationships/image" Target="../media/image28.gif"/><Relationship Id="rId9" Type="http://schemas.openxmlformats.org/officeDocument/2006/relationships/image" Target="../media/image16.png"/></Relationships>
</file>

<file path=ppt/slides/_rels/slide27.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33.pn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35.xml"/><Relationship Id="rId6" Type="http://schemas.openxmlformats.org/officeDocument/2006/relationships/image" Target="../media/image26.png"/><Relationship Id="rId5" Type="http://schemas.openxmlformats.org/officeDocument/2006/relationships/image" Target="../media/image23.png"/><Relationship Id="rId10" Type="http://schemas.openxmlformats.org/officeDocument/2006/relationships/slide" Target="slide80.xml"/><Relationship Id="rId4" Type="http://schemas.openxmlformats.org/officeDocument/2006/relationships/image" Target="../media/image28.gif"/><Relationship Id="rId9" Type="http://schemas.openxmlformats.org/officeDocument/2006/relationships/image" Target="../media/image17.png"/></Relationships>
</file>

<file path=ppt/slides/_rels/slide28.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33.pn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35.xml"/><Relationship Id="rId6" Type="http://schemas.openxmlformats.org/officeDocument/2006/relationships/image" Target="../media/image17.png"/><Relationship Id="rId5" Type="http://schemas.openxmlformats.org/officeDocument/2006/relationships/image" Target="../media/image26.png"/><Relationship Id="rId10" Type="http://schemas.openxmlformats.org/officeDocument/2006/relationships/slide" Target="slide82.xml"/><Relationship Id="rId4" Type="http://schemas.openxmlformats.org/officeDocument/2006/relationships/image" Target="../media/image23.png"/><Relationship Id="rId9" Type="http://schemas.openxmlformats.org/officeDocument/2006/relationships/image" Target="../media/image43.jpeg"/></Relationships>
</file>

<file path=ppt/slides/_rels/slide29.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Layout" Target="../slideLayouts/slideLayout40.xml"/></Relationships>
</file>

<file path=ppt/slides/_rels/slide3.xml.rels><?xml version="1.0" encoding="UTF-8" standalone="yes"?>
<Relationships xmlns="http://schemas.openxmlformats.org/package/2006/relationships"><Relationship Id="rId3" Type="http://schemas.openxmlformats.org/officeDocument/2006/relationships/tags" Target="../tags/tag17.xml"/><Relationship Id="rId7" Type="http://schemas.openxmlformats.org/officeDocument/2006/relationships/image" Target="../media/image6.emf"/><Relationship Id="rId2" Type="http://schemas.openxmlformats.org/officeDocument/2006/relationships/tags" Target="../tags/tag16.xml"/><Relationship Id="rId1" Type="http://schemas.openxmlformats.org/officeDocument/2006/relationships/vmlDrawing" Target="../drawings/vmlDrawing12.vml"/><Relationship Id="rId6" Type="http://schemas.openxmlformats.org/officeDocument/2006/relationships/oleObject" Target="../embeddings/oleObject12.bin"/><Relationship Id="rId5" Type="http://schemas.openxmlformats.org/officeDocument/2006/relationships/notesSlide" Target="../notesSlides/notesSlide3.xml"/><Relationship Id="rId4" Type="http://schemas.openxmlformats.org/officeDocument/2006/relationships/slideLayout" Target="../slideLayouts/slideLayout3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31.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tags" Target="../tags/tag39.xml"/><Relationship Id="rId7" Type="http://schemas.openxmlformats.org/officeDocument/2006/relationships/image" Target="../media/image6.emf"/><Relationship Id="rId2" Type="http://schemas.openxmlformats.org/officeDocument/2006/relationships/tags" Target="../tags/tag38.xml"/><Relationship Id="rId1" Type="http://schemas.openxmlformats.org/officeDocument/2006/relationships/vmlDrawing" Target="../drawings/vmlDrawing23.vml"/><Relationship Id="rId6" Type="http://schemas.openxmlformats.org/officeDocument/2006/relationships/oleObject" Target="../embeddings/oleObject23.bin"/><Relationship Id="rId5" Type="http://schemas.openxmlformats.org/officeDocument/2006/relationships/notesSlide" Target="../notesSlides/notesSlide20.xml"/><Relationship Id="rId4" Type="http://schemas.openxmlformats.org/officeDocument/2006/relationships/slideLayout" Target="../slideLayouts/slideLayout33.xml"/></Relationships>
</file>

<file path=ppt/slides/_rels/slide32.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33.png"/><Relationship Id="rId7" Type="http://schemas.openxmlformats.org/officeDocument/2006/relationships/image" Target="../media/image20.png"/><Relationship Id="rId2" Type="http://schemas.openxmlformats.org/officeDocument/2006/relationships/image" Target="../media/image10.png"/><Relationship Id="rId1" Type="http://schemas.openxmlformats.org/officeDocument/2006/relationships/slideLayout" Target="../slideLayouts/slideLayout35.xml"/><Relationship Id="rId6" Type="http://schemas.openxmlformats.org/officeDocument/2006/relationships/image" Target="../media/image15.png"/><Relationship Id="rId5" Type="http://schemas.openxmlformats.org/officeDocument/2006/relationships/image" Target="../media/image17.png"/><Relationship Id="rId4" Type="http://schemas.openxmlformats.org/officeDocument/2006/relationships/image" Target="../media/image26.png"/><Relationship Id="rId9" Type="http://schemas.openxmlformats.org/officeDocument/2006/relationships/slide" Target="slide90.xml"/></Relationships>
</file>

<file path=ppt/slides/_rels/slide33.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33.png"/><Relationship Id="rId7" Type="http://schemas.openxmlformats.org/officeDocument/2006/relationships/image" Target="../media/image20.png"/><Relationship Id="rId2" Type="http://schemas.openxmlformats.org/officeDocument/2006/relationships/image" Target="../media/image10.png"/><Relationship Id="rId1" Type="http://schemas.openxmlformats.org/officeDocument/2006/relationships/slideLayout" Target="../slideLayouts/slideLayout35.xml"/><Relationship Id="rId6" Type="http://schemas.openxmlformats.org/officeDocument/2006/relationships/image" Target="../media/image15.png"/><Relationship Id="rId5" Type="http://schemas.openxmlformats.org/officeDocument/2006/relationships/image" Target="../media/image25.jpg"/><Relationship Id="rId10" Type="http://schemas.openxmlformats.org/officeDocument/2006/relationships/slide" Target="slide91.xml"/><Relationship Id="rId4" Type="http://schemas.openxmlformats.org/officeDocument/2006/relationships/image" Target="../media/image26.png"/><Relationship Id="rId9" Type="http://schemas.openxmlformats.org/officeDocument/2006/relationships/image" Target="../media/image17.png"/></Relationships>
</file>

<file path=ppt/slides/_rels/slide34.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33.png"/><Relationship Id="rId7" Type="http://schemas.openxmlformats.org/officeDocument/2006/relationships/image" Target="../media/image27.png"/><Relationship Id="rId2" Type="http://schemas.openxmlformats.org/officeDocument/2006/relationships/image" Target="../media/image10.png"/><Relationship Id="rId1" Type="http://schemas.openxmlformats.org/officeDocument/2006/relationships/slideLayout" Target="../slideLayouts/slideLayout35.xml"/><Relationship Id="rId6" Type="http://schemas.openxmlformats.org/officeDocument/2006/relationships/image" Target="../media/image26.png"/><Relationship Id="rId5" Type="http://schemas.openxmlformats.org/officeDocument/2006/relationships/image" Target="../media/image21.png"/><Relationship Id="rId4" Type="http://schemas.openxmlformats.org/officeDocument/2006/relationships/image" Target="../media/image20.png"/></Relationships>
</file>

<file path=ppt/slides/_rels/slide35.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Layout" Target="../slideLayouts/slideLayout40.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37.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tags" Target="../tags/tag41.xml"/><Relationship Id="rId7" Type="http://schemas.openxmlformats.org/officeDocument/2006/relationships/image" Target="../media/image6.emf"/><Relationship Id="rId2" Type="http://schemas.openxmlformats.org/officeDocument/2006/relationships/tags" Target="../tags/tag40.xml"/><Relationship Id="rId1" Type="http://schemas.openxmlformats.org/officeDocument/2006/relationships/vmlDrawing" Target="../drawings/vmlDrawing24.vml"/><Relationship Id="rId6" Type="http://schemas.openxmlformats.org/officeDocument/2006/relationships/oleObject" Target="../embeddings/oleObject24.bin"/><Relationship Id="rId5" Type="http://schemas.openxmlformats.org/officeDocument/2006/relationships/notesSlide" Target="../notesSlides/notesSlide21.xml"/><Relationship Id="rId4" Type="http://schemas.openxmlformats.org/officeDocument/2006/relationships/slideLayout" Target="../slideLayouts/slideLayout33.xml"/></Relationships>
</file>

<file path=ppt/slides/_rels/slide38.xml.rels><?xml version="1.0" encoding="UTF-8" standalone="yes"?>
<Relationships xmlns="http://schemas.openxmlformats.org/package/2006/relationships"><Relationship Id="rId8" Type="http://schemas.openxmlformats.org/officeDocument/2006/relationships/slide" Target="slide94.xml"/><Relationship Id="rId3" Type="http://schemas.openxmlformats.org/officeDocument/2006/relationships/image" Target="../media/image25.jpg"/><Relationship Id="rId7" Type="http://schemas.openxmlformats.org/officeDocument/2006/relationships/image" Target="../media/image20.png"/><Relationship Id="rId2" Type="http://schemas.openxmlformats.org/officeDocument/2006/relationships/image" Target="../media/image10.png"/><Relationship Id="rId1" Type="http://schemas.openxmlformats.org/officeDocument/2006/relationships/slideLayout" Target="../slideLayouts/slideLayout35.xml"/><Relationship Id="rId6" Type="http://schemas.openxmlformats.org/officeDocument/2006/relationships/image" Target="../media/image22.png"/><Relationship Id="rId5" Type="http://schemas.openxmlformats.org/officeDocument/2006/relationships/image" Target="../media/image15.png"/><Relationship Id="rId4" Type="http://schemas.openxmlformats.org/officeDocument/2006/relationships/image" Target="../media/image30.png"/></Relationships>
</file>

<file path=ppt/slides/_rels/slide3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0.png"/><Relationship Id="rId1" Type="http://schemas.openxmlformats.org/officeDocument/2006/relationships/slideLayout" Target="../slideLayouts/slideLayout36.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4.xml"/></Relationships>
</file>

<file path=ppt/slides/_rels/slide40.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25.jpg"/><Relationship Id="rId7" Type="http://schemas.openxmlformats.org/officeDocument/2006/relationships/image" Target="../media/image22.png"/><Relationship Id="rId2" Type="http://schemas.openxmlformats.org/officeDocument/2006/relationships/image" Target="../media/image10.png"/><Relationship Id="rId1" Type="http://schemas.openxmlformats.org/officeDocument/2006/relationships/slideLayout" Target="../slideLayouts/slideLayout35.xml"/><Relationship Id="rId6" Type="http://schemas.openxmlformats.org/officeDocument/2006/relationships/image" Target="../media/image23.png"/><Relationship Id="rId5" Type="http://schemas.openxmlformats.org/officeDocument/2006/relationships/image" Target="../media/image30.png"/><Relationship Id="rId4" Type="http://schemas.openxmlformats.org/officeDocument/2006/relationships/image" Target="../media/image28.gif"/><Relationship Id="rId9" Type="http://schemas.openxmlformats.org/officeDocument/2006/relationships/slide" Target="slide96.xml"/></Relationships>
</file>

<file path=ppt/slides/_rels/slide4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0.png"/><Relationship Id="rId1" Type="http://schemas.openxmlformats.org/officeDocument/2006/relationships/slideLayout" Target="../slideLayouts/slideLayout36.xml"/></Relationships>
</file>

<file path=ppt/slides/_rels/slide42.xml.rels><?xml version="1.0" encoding="UTF-8" standalone="yes"?>
<Relationships xmlns="http://schemas.openxmlformats.org/package/2006/relationships"><Relationship Id="rId8" Type="http://schemas.openxmlformats.org/officeDocument/2006/relationships/image" Target="../media/image18.jpeg"/><Relationship Id="rId3" Type="http://schemas.openxmlformats.org/officeDocument/2006/relationships/image" Target="../media/image25.jp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35.xml"/><Relationship Id="rId6" Type="http://schemas.openxmlformats.org/officeDocument/2006/relationships/image" Target="../media/image23.png"/><Relationship Id="rId5" Type="http://schemas.openxmlformats.org/officeDocument/2006/relationships/image" Target="../media/image30.png"/><Relationship Id="rId4" Type="http://schemas.openxmlformats.org/officeDocument/2006/relationships/image" Target="../media/image28.gif"/><Relationship Id="rId9" Type="http://schemas.openxmlformats.org/officeDocument/2006/relationships/slide" Target="slide99.xml"/></Relationships>
</file>

<file path=ppt/slides/_rels/slide4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0.png"/><Relationship Id="rId1" Type="http://schemas.openxmlformats.org/officeDocument/2006/relationships/slideLayout" Target="../slideLayouts/slideLayout36.xml"/></Relationships>
</file>

<file path=ppt/slides/_rels/slide44.xml.rels><?xml version="1.0" encoding="UTF-8" standalone="yes"?>
<Relationships xmlns="http://schemas.openxmlformats.org/package/2006/relationships"><Relationship Id="rId3" Type="http://schemas.openxmlformats.org/officeDocument/2006/relationships/image" Target="../media/image25.jpg"/><Relationship Id="rId7" Type="http://schemas.openxmlformats.org/officeDocument/2006/relationships/slide" Target="slide98.xml"/><Relationship Id="rId2" Type="http://schemas.openxmlformats.org/officeDocument/2006/relationships/image" Target="../media/image10.png"/><Relationship Id="rId1" Type="http://schemas.openxmlformats.org/officeDocument/2006/relationships/slideLayout" Target="../slideLayouts/slideLayout35.xml"/><Relationship Id="rId6" Type="http://schemas.openxmlformats.org/officeDocument/2006/relationships/image" Target="../media/image19.png"/><Relationship Id="rId5" Type="http://schemas.openxmlformats.org/officeDocument/2006/relationships/image" Target="../media/image17.png"/><Relationship Id="rId4" Type="http://schemas.openxmlformats.org/officeDocument/2006/relationships/image" Target="../media/image30.png"/></Relationships>
</file>

<file path=ppt/slides/_rels/slide4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0.png"/><Relationship Id="rId1" Type="http://schemas.openxmlformats.org/officeDocument/2006/relationships/slideLayout" Target="../slideLayouts/slideLayout36.xml"/></Relationships>
</file>

<file path=ppt/slides/_rels/slide46.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Layout" Target="../slideLayouts/slideLayout40.xml"/></Relationships>
</file>

<file path=ppt/slides/_rels/slide4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50.xml"/></Relationships>
</file>

<file path=ppt/slides/_rels/slide48.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tags" Target="../tags/tag43.xml"/><Relationship Id="rId7" Type="http://schemas.openxmlformats.org/officeDocument/2006/relationships/image" Target="../media/image6.emf"/><Relationship Id="rId2" Type="http://schemas.openxmlformats.org/officeDocument/2006/relationships/tags" Target="../tags/tag42.xml"/><Relationship Id="rId1" Type="http://schemas.openxmlformats.org/officeDocument/2006/relationships/vmlDrawing" Target="../drawings/vmlDrawing25.vml"/><Relationship Id="rId6" Type="http://schemas.openxmlformats.org/officeDocument/2006/relationships/oleObject" Target="../embeddings/oleObject25.bin"/><Relationship Id="rId5" Type="http://schemas.openxmlformats.org/officeDocument/2006/relationships/notesSlide" Target="../notesSlides/notesSlide22.xml"/><Relationship Id="rId4" Type="http://schemas.openxmlformats.org/officeDocument/2006/relationships/slideLayout" Target="../slideLayouts/slideLayout33.xml"/></Relationships>
</file>

<file path=ppt/slides/_rels/slide49.xml.rels><?xml version="1.0" encoding="UTF-8" standalone="yes"?>
<Relationships xmlns="http://schemas.openxmlformats.org/package/2006/relationships"><Relationship Id="rId8" Type="http://schemas.openxmlformats.org/officeDocument/2006/relationships/image" Target="../media/image25.jpg"/><Relationship Id="rId3" Type="http://schemas.openxmlformats.org/officeDocument/2006/relationships/image" Target="../media/image33.png"/><Relationship Id="rId7" Type="http://schemas.openxmlformats.org/officeDocument/2006/relationships/image" Target="../media/image28.gif"/><Relationship Id="rId2" Type="http://schemas.openxmlformats.org/officeDocument/2006/relationships/image" Target="../media/image10.png"/><Relationship Id="rId1" Type="http://schemas.openxmlformats.org/officeDocument/2006/relationships/slideLayout" Target="../slideLayouts/slideLayout35.xml"/><Relationship Id="rId6" Type="http://schemas.openxmlformats.org/officeDocument/2006/relationships/image" Target="../media/image26.png"/><Relationship Id="rId5" Type="http://schemas.openxmlformats.org/officeDocument/2006/relationships/image" Target="../media/image20.png"/><Relationship Id="rId4" Type="http://schemas.openxmlformats.org/officeDocument/2006/relationships/slide" Target="slide78.xml"/><Relationship Id="rId9" Type="http://schemas.openxmlformats.org/officeDocument/2006/relationships/image" Target="../media/image30.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4.xml"/></Relationships>
</file>

<file path=ppt/slides/_rels/slide50.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18.jpeg"/><Relationship Id="rId2" Type="http://schemas.openxmlformats.org/officeDocument/2006/relationships/image" Target="../media/image10.png"/><Relationship Id="rId1" Type="http://schemas.openxmlformats.org/officeDocument/2006/relationships/slideLayout" Target="../slideLayouts/slideLayout35.xml"/><Relationship Id="rId6" Type="http://schemas.openxmlformats.org/officeDocument/2006/relationships/image" Target="../media/image22.png"/><Relationship Id="rId5" Type="http://schemas.openxmlformats.org/officeDocument/2006/relationships/image" Target="../media/image26.png"/><Relationship Id="rId4" Type="http://schemas.openxmlformats.org/officeDocument/2006/relationships/slide" Target="slide78.xml"/></Relationships>
</file>

<file path=ppt/slides/_rels/slide51.xml.rels><?xml version="1.0" encoding="UTF-8" standalone="yes"?>
<Relationships xmlns="http://schemas.openxmlformats.org/package/2006/relationships"><Relationship Id="rId8" Type="http://schemas.openxmlformats.org/officeDocument/2006/relationships/image" Target="../media/image18.jpeg"/><Relationship Id="rId3" Type="http://schemas.openxmlformats.org/officeDocument/2006/relationships/image" Target="../media/image33.png"/><Relationship Id="rId7" Type="http://schemas.openxmlformats.org/officeDocument/2006/relationships/image" Target="../media/image22.png"/><Relationship Id="rId2" Type="http://schemas.openxmlformats.org/officeDocument/2006/relationships/image" Target="../media/image10.png"/><Relationship Id="rId1" Type="http://schemas.openxmlformats.org/officeDocument/2006/relationships/slideLayout" Target="../slideLayouts/slideLayout35.xml"/><Relationship Id="rId6" Type="http://schemas.openxmlformats.org/officeDocument/2006/relationships/image" Target="../media/image26.png"/><Relationship Id="rId5" Type="http://schemas.openxmlformats.org/officeDocument/2006/relationships/image" Target="../media/image20.png"/><Relationship Id="rId4" Type="http://schemas.openxmlformats.org/officeDocument/2006/relationships/slide" Target="slide78.xml"/><Relationship Id="rId9" Type="http://schemas.openxmlformats.org/officeDocument/2006/relationships/image" Target="../media/image28.gif"/></Relationships>
</file>

<file path=ppt/slides/_rels/slide52.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Layout" Target="../slideLayouts/slideLayout40.xml"/></Relationships>
</file>

<file path=ppt/slides/_rels/slide5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57.xml"/></Relationships>
</file>

<file path=ppt/slides/_rels/slide54.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tags" Target="../tags/tag45.xml"/><Relationship Id="rId7" Type="http://schemas.openxmlformats.org/officeDocument/2006/relationships/image" Target="../media/image6.emf"/><Relationship Id="rId2" Type="http://schemas.openxmlformats.org/officeDocument/2006/relationships/tags" Target="../tags/tag44.xml"/><Relationship Id="rId1" Type="http://schemas.openxmlformats.org/officeDocument/2006/relationships/vmlDrawing" Target="../drawings/vmlDrawing26.vml"/><Relationship Id="rId6" Type="http://schemas.openxmlformats.org/officeDocument/2006/relationships/oleObject" Target="../embeddings/oleObject26.bin"/><Relationship Id="rId5" Type="http://schemas.openxmlformats.org/officeDocument/2006/relationships/notesSlide" Target="../notesSlides/notesSlide23.xml"/><Relationship Id="rId4" Type="http://schemas.openxmlformats.org/officeDocument/2006/relationships/slideLayout" Target="../slideLayouts/slideLayout33.xml"/></Relationships>
</file>

<file path=ppt/slides/_rels/slide55.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25.jpg"/><Relationship Id="rId7" Type="http://schemas.openxmlformats.org/officeDocument/2006/relationships/image" Target="../media/image18.jpeg"/><Relationship Id="rId2" Type="http://schemas.openxmlformats.org/officeDocument/2006/relationships/image" Target="../media/image10.png"/><Relationship Id="rId1" Type="http://schemas.openxmlformats.org/officeDocument/2006/relationships/slideLayout" Target="../slideLayouts/slideLayout35.xml"/><Relationship Id="rId6" Type="http://schemas.openxmlformats.org/officeDocument/2006/relationships/image" Target="../media/image28.gif"/><Relationship Id="rId5" Type="http://schemas.openxmlformats.org/officeDocument/2006/relationships/image" Target="../media/image30.png"/><Relationship Id="rId4" Type="http://schemas.openxmlformats.org/officeDocument/2006/relationships/image" Target="../media/image26.png"/><Relationship Id="rId9" Type="http://schemas.openxmlformats.org/officeDocument/2006/relationships/image" Target="../media/image22.png"/></Relationships>
</file>

<file path=ppt/slides/_rels/slide5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0.png"/><Relationship Id="rId1" Type="http://schemas.openxmlformats.org/officeDocument/2006/relationships/slideLayout" Target="../slideLayouts/slideLayout36.xml"/></Relationships>
</file>

<file path=ppt/slides/_rels/slide57.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25.jpg"/><Relationship Id="rId7" Type="http://schemas.openxmlformats.org/officeDocument/2006/relationships/image" Target="../media/image18.jpeg"/><Relationship Id="rId2" Type="http://schemas.openxmlformats.org/officeDocument/2006/relationships/image" Target="../media/image10.png"/><Relationship Id="rId1" Type="http://schemas.openxmlformats.org/officeDocument/2006/relationships/slideLayout" Target="../slideLayouts/slideLayout35.xml"/><Relationship Id="rId6" Type="http://schemas.openxmlformats.org/officeDocument/2006/relationships/image" Target="../media/image28.gif"/><Relationship Id="rId5" Type="http://schemas.openxmlformats.org/officeDocument/2006/relationships/image" Target="../media/image30.png"/><Relationship Id="rId4" Type="http://schemas.openxmlformats.org/officeDocument/2006/relationships/image" Target="../media/image26.png"/><Relationship Id="rId9" Type="http://schemas.openxmlformats.org/officeDocument/2006/relationships/image" Target="../media/image22.png"/></Relationships>
</file>

<file path=ppt/slides/_rels/slide5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0.png"/><Relationship Id="rId1" Type="http://schemas.openxmlformats.org/officeDocument/2006/relationships/slideLayout" Target="../slideLayouts/slideLayout36.xml"/></Relationships>
</file>

<file path=ppt/slides/_rels/slide59.xml.rels><?xml version="1.0" encoding="UTF-8" standalone="yes"?>
<Relationships xmlns="http://schemas.openxmlformats.org/package/2006/relationships"><Relationship Id="rId8" Type="http://schemas.openxmlformats.org/officeDocument/2006/relationships/image" Target="../media/image18.jpeg"/><Relationship Id="rId3" Type="http://schemas.openxmlformats.org/officeDocument/2006/relationships/image" Target="../media/image33.png"/><Relationship Id="rId7" Type="http://schemas.openxmlformats.org/officeDocument/2006/relationships/image" Target="../media/image28.gif"/><Relationship Id="rId2" Type="http://schemas.openxmlformats.org/officeDocument/2006/relationships/image" Target="../media/image10.png"/><Relationship Id="rId1" Type="http://schemas.openxmlformats.org/officeDocument/2006/relationships/slideLayout" Target="../slideLayouts/slideLayout35.xml"/><Relationship Id="rId6" Type="http://schemas.openxmlformats.org/officeDocument/2006/relationships/image" Target="../media/image30.png"/><Relationship Id="rId5" Type="http://schemas.openxmlformats.org/officeDocument/2006/relationships/image" Target="../media/image26.png"/><Relationship Id="rId10" Type="http://schemas.openxmlformats.org/officeDocument/2006/relationships/image" Target="../media/image22.png"/><Relationship Id="rId4" Type="http://schemas.openxmlformats.org/officeDocument/2006/relationships/image" Target="../media/image25.jpg"/><Relationship Id="rId9" Type="http://schemas.openxmlformats.org/officeDocument/2006/relationships/image" Target="../media/image20.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4.xml"/></Relationships>
</file>

<file path=ppt/slides/_rels/slide60.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25.jpg"/><Relationship Id="rId7" Type="http://schemas.openxmlformats.org/officeDocument/2006/relationships/image" Target="../media/image18.jpeg"/><Relationship Id="rId2" Type="http://schemas.openxmlformats.org/officeDocument/2006/relationships/image" Target="../media/image10.png"/><Relationship Id="rId1" Type="http://schemas.openxmlformats.org/officeDocument/2006/relationships/slideLayout" Target="../slideLayouts/slideLayout35.xml"/><Relationship Id="rId6" Type="http://schemas.openxmlformats.org/officeDocument/2006/relationships/image" Target="../media/image28.gif"/><Relationship Id="rId5" Type="http://schemas.openxmlformats.org/officeDocument/2006/relationships/image" Target="../media/image30.png"/><Relationship Id="rId4" Type="http://schemas.openxmlformats.org/officeDocument/2006/relationships/image" Target="../media/image26.png"/></Relationships>
</file>

<file path=ppt/slides/_rels/slide6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0.png"/><Relationship Id="rId1" Type="http://schemas.openxmlformats.org/officeDocument/2006/relationships/slideLayout" Target="../slideLayouts/slideLayout36.xml"/></Relationships>
</file>

<file path=ppt/slides/_rels/slide62.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Layout" Target="../slideLayouts/slideLayout40.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8.xml"/></Relationships>
</file>

<file path=ppt/slides/_rels/slide64.xml.rels><?xml version="1.0" encoding="UTF-8" standalone="yes"?>
<Relationships xmlns="http://schemas.openxmlformats.org/package/2006/relationships"><Relationship Id="rId8" Type="http://schemas.openxmlformats.org/officeDocument/2006/relationships/slide" Target="slide7.xml"/><Relationship Id="rId3" Type="http://schemas.openxmlformats.org/officeDocument/2006/relationships/tags" Target="../tags/tag47.xml"/><Relationship Id="rId7" Type="http://schemas.openxmlformats.org/officeDocument/2006/relationships/image" Target="../media/image6.emf"/><Relationship Id="rId2" Type="http://schemas.openxmlformats.org/officeDocument/2006/relationships/tags" Target="../tags/tag46.xml"/><Relationship Id="rId1" Type="http://schemas.openxmlformats.org/officeDocument/2006/relationships/vmlDrawing" Target="../drawings/vmlDrawing27.vml"/><Relationship Id="rId6" Type="http://schemas.openxmlformats.org/officeDocument/2006/relationships/oleObject" Target="../embeddings/oleObject27.bin"/><Relationship Id="rId5" Type="http://schemas.openxmlformats.org/officeDocument/2006/relationships/notesSlide" Target="../notesSlides/notesSlide25.xml"/><Relationship Id="rId4" Type="http://schemas.openxmlformats.org/officeDocument/2006/relationships/slideLayout" Target="../slideLayouts/slideLayout33.xml"/></Relationships>
</file>

<file path=ppt/slides/_rels/slide65.xml.rels><?xml version="1.0" encoding="UTF-8" standalone="yes"?>
<Relationships xmlns="http://schemas.openxmlformats.org/package/2006/relationships"><Relationship Id="rId3" Type="http://schemas.openxmlformats.org/officeDocument/2006/relationships/slide" Target="slide7.xml"/><Relationship Id="rId2" Type="http://schemas.openxmlformats.org/officeDocument/2006/relationships/image" Target="../media/image46.png"/><Relationship Id="rId1" Type="http://schemas.openxmlformats.org/officeDocument/2006/relationships/slideLayout" Target="../slideLayouts/slideLayout19.xml"/></Relationships>
</file>

<file path=ppt/slides/_rels/slide6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9.xml"/><Relationship Id="rId4" Type="http://schemas.openxmlformats.org/officeDocument/2006/relationships/slide" Target="slide7.xml"/></Relationships>
</file>

<file path=ppt/slides/_rels/slide6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9.xml"/><Relationship Id="rId6" Type="http://schemas.openxmlformats.org/officeDocument/2006/relationships/slide" Target="slide7.xml"/><Relationship Id="rId5" Type="http://schemas.openxmlformats.org/officeDocument/2006/relationships/image" Target="../media/image50.png"/><Relationship Id="rId4" Type="http://schemas.openxmlformats.org/officeDocument/2006/relationships/image" Target="../media/image49.png"/></Relationships>
</file>

<file path=ppt/slides/_rels/slide6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19.xml"/><Relationship Id="rId5" Type="http://schemas.openxmlformats.org/officeDocument/2006/relationships/slide" Target="slide7.xml"/><Relationship Id="rId4" Type="http://schemas.openxmlformats.org/officeDocument/2006/relationships/image" Target="../media/image53.png"/></Relationships>
</file>

<file path=ppt/slides/_rels/slide69.xml.rels><?xml version="1.0" encoding="UTF-8" standalone="yes"?>
<Relationships xmlns="http://schemas.openxmlformats.org/package/2006/relationships"><Relationship Id="rId8" Type="http://schemas.openxmlformats.org/officeDocument/2006/relationships/slide" Target="slide10.xml"/><Relationship Id="rId3" Type="http://schemas.openxmlformats.org/officeDocument/2006/relationships/tags" Target="../tags/tag49.xml"/><Relationship Id="rId7" Type="http://schemas.openxmlformats.org/officeDocument/2006/relationships/image" Target="../media/image6.emf"/><Relationship Id="rId2" Type="http://schemas.openxmlformats.org/officeDocument/2006/relationships/tags" Target="../tags/tag48.xml"/><Relationship Id="rId1" Type="http://schemas.openxmlformats.org/officeDocument/2006/relationships/vmlDrawing" Target="../drawings/vmlDrawing28.vml"/><Relationship Id="rId6" Type="http://schemas.openxmlformats.org/officeDocument/2006/relationships/oleObject" Target="../embeddings/oleObject28.bin"/><Relationship Id="rId5" Type="http://schemas.openxmlformats.org/officeDocument/2006/relationships/notesSlide" Target="../notesSlides/notesSlide26.xml"/><Relationship Id="rId4" Type="http://schemas.openxmlformats.org/officeDocument/2006/relationships/slideLayout" Target="../slideLayouts/slideLayout33.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4.xml"/><Relationship Id="rId5" Type="http://schemas.openxmlformats.org/officeDocument/2006/relationships/slide" Target="slide64.xml"/><Relationship Id="rId4" Type="http://schemas.openxmlformats.org/officeDocument/2006/relationships/image" Target="../media/image14.png"/></Relationships>
</file>

<file path=ppt/slides/_rels/slide70.xml.rels><?xml version="1.0" encoding="UTF-8" standalone="yes"?>
<Relationships xmlns="http://schemas.openxmlformats.org/package/2006/relationships"><Relationship Id="rId3" Type="http://schemas.openxmlformats.org/officeDocument/2006/relationships/slide" Target="slide10.xml"/><Relationship Id="rId2" Type="http://schemas.openxmlformats.org/officeDocument/2006/relationships/notesSlide" Target="../notesSlides/notesSlide27.xml"/><Relationship Id="rId1" Type="http://schemas.openxmlformats.org/officeDocument/2006/relationships/slideLayout" Target="../slideLayouts/slideLayout39.xml"/></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28.xml"/><Relationship Id="rId7" Type="http://schemas.openxmlformats.org/officeDocument/2006/relationships/slide" Target="slide10.xml"/><Relationship Id="rId2" Type="http://schemas.openxmlformats.org/officeDocument/2006/relationships/slideLayout" Target="../slideLayouts/slideLayout39.xml"/><Relationship Id="rId1" Type="http://schemas.openxmlformats.org/officeDocument/2006/relationships/vmlDrawing" Target="../drawings/vmlDrawing29.vml"/><Relationship Id="rId6" Type="http://schemas.openxmlformats.org/officeDocument/2006/relationships/image" Target="../media/image54.emf"/><Relationship Id="rId5" Type="http://schemas.openxmlformats.org/officeDocument/2006/relationships/package" Target="../embeddings/Microsoft_Excel_Worksheet1.xlsx"/><Relationship Id="rId4" Type="http://schemas.openxmlformats.org/officeDocument/2006/relationships/oleObject" Target="../embeddings/oleObject29.bin"/></Relationships>
</file>

<file path=ppt/slides/_rels/slide72.xml.rels><?xml version="1.0" encoding="UTF-8" standalone="yes"?>
<Relationships xmlns="http://schemas.openxmlformats.org/package/2006/relationships"><Relationship Id="rId3" Type="http://schemas.openxmlformats.org/officeDocument/2006/relationships/tags" Target="../tags/tag51.xml"/><Relationship Id="rId7" Type="http://schemas.openxmlformats.org/officeDocument/2006/relationships/image" Target="../media/image6.emf"/><Relationship Id="rId2" Type="http://schemas.openxmlformats.org/officeDocument/2006/relationships/tags" Target="../tags/tag50.xml"/><Relationship Id="rId1" Type="http://schemas.openxmlformats.org/officeDocument/2006/relationships/vmlDrawing" Target="../drawings/vmlDrawing30.vml"/><Relationship Id="rId6" Type="http://schemas.openxmlformats.org/officeDocument/2006/relationships/oleObject" Target="../embeddings/oleObject30.bin"/><Relationship Id="rId5" Type="http://schemas.openxmlformats.org/officeDocument/2006/relationships/notesSlide" Target="../notesSlides/notesSlide29.xml"/><Relationship Id="rId4" Type="http://schemas.openxmlformats.org/officeDocument/2006/relationships/slideLayout" Target="../slideLayouts/slideLayout33.xml"/></Relationships>
</file>

<file path=ppt/slides/_rels/slide73.xml.rels><?xml version="1.0" encoding="UTF-8" standalone="yes"?>
<Relationships xmlns="http://schemas.openxmlformats.org/package/2006/relationships"><Relationship Id="rId3" Type="http://schemas.openxmlformats.org/officeDocument/2006/relationships/slide" Target="slide19.xml"/><Relationship Id="rId2" Type="http://schemas.openxmlformats.org/officeDocument/2006/relationships/image" Target="../media/image55.JPG"/><Relationship Id="rId1" Type="http://schemas.openxmlformats.org/officeDocument/2006/relationships/slideLayout" Target="../slideLayouts/slideLayout37.xml"/><Relationship Id="rId5" Type="http://schemas.openxmlformats.org/officeDocument/2006/relationships/image" Target="../media/image15.png"/><Relationship Id="rId4" Type="http://schemas.openxmlformats.org/officeDocument/2006/relationships/image" Target="../media/image56.JPG"/></Relationships>
</file>

<file path=ppt/slides/_rels/slide74.xml.rels><?xml version="1.0" encoding="UTF-8" standalone="yes"?>
<Relationships xmlns="http://schemas.openxmlformats.org/package/2006/relationships"><Relationship Id="rId3" Type="http://schemas.openxmlformats.org/officeDocument/2006/relationships/slide" Target="slide19.xml"/><Relationship Id="rId2" Type="http://schemas.openxmlformats.org/officeDocument/2006/relationships/image" Target="../media/image57.JPG"/><Relationship Id="rId1" Type="http://schemas.openxmlformats.org/officeDocument/2006/relationships/slideLayout" Target="../slideLayouts/slideLayout38.xml"/></Relationships>
</file>

<file path=ppt/slides/_rels/slide75.xml.rels><?xml version="1.0" encoding="UTF-8" standalone="yes"?>
<Relationships xmlns="http://schemas.openxmlformats.org/package/2006/relationships"><Relationship Id="rId3" Type="http://schemas.openxmlformats.org/officeDocument/2006/relationships/slide" Target="slide21.xml"/><Relationship Id="rId2" Type="http://schemas.openxmlformats.org/officeDocument/2006/relationships/image" Target="../media/image58.JPG"/><Relationship Id="rId1" Type="http://schemas.openxmlformats.org/officeDocument/2006/relationships/slideLayout" Target="../slideLayouts/slideLayout39.xml"/></Relationships>
</file>

<file path=ppt/slides/_rels/slide76.xml.rels><?xml version="1.0" encoding="UTF-8" standalone="yes"?>
<Relationships xmlns="http://schemas.openxmlformats.org/package/2006/relationships"><Relationship Id="rId3" Type="http://schemas.openxmlformats.org/officeDocument/2006/relationships/image" Target="../media/image59.JPG"/><Relationship Id="rId2" Type="http://schemas.openxmlformats.org/officeDocument/2006/relationships/slide" Target="slide21.xml"/><Relationship Id="rId1" Type="http://schemas.openxmlformats.org/officeDocument/2006/relationships/slideLayout" Target="../slideLayouts/slideLayout39.xml"/><Relationship Id="rId4" Type="http://schemas.openxmlformats.org/officeDocument/2006/relationships/image" Target="../media/image60.JPG"/></Relationships>
</file>

<file path=ppt/slides/_rels/slide77.xml.rels><?xml version="1.0" encoding="UTF-8" standalone="yes"?>
<Relationships xmlns="http://schemas.openxmlformats.org/package/2006/relationships"><Relationship Id="rId3" Type="http://schemas.openxmlformats.org/officeDocument/2006/relationships/tags" Target="../tags/tag53.xml"/><Relationship Id="rId7" Type="http://schemas.openxmlformats.org/officeDocument/2006/relationships/image" Target="../media/image6.emf"/><Relationship Id="rId2" Type="http://schemas.openxmlformats.org/officeDocument/2006/relationships/tags" Target="../tags/tag52.xml"/><Relationship Id="rId1" Type="http://schemas.openxmlformats.org/officeDocument/2006/relationships/vmlDrawing" Target="../drawings/vmlDrawing31.vml"/><Relationship Id="rId6" Type="http://schemas.openxmlformats.org/officeDocument/2006/relationships/oleObject" Target="../embeddings/oleObject31.bin"/><Relationship Id="rId5" Type="http://schemas.openxmlformats.org/officeDocument/2006/relationships/notesSlide" Target="../notesSlides/notesSlide30.xml"/><Relationship Id="rId4" Type="http://schemas.openxmlformats.org/officeDocument/2006/relationships/slideLayout" Target="../slideLayouts/slideLayout33.xml"/></Relationships>
</file>

<file path=ppt/slides/_rels/slide7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42.xml"/><Relationship Id="rId5" Type="http://schemas.openxmlformats.org/officeDocument/2006/relationships/slide" Target="slide25.xml"/><Relationship Id="rId4" Type="http://schemas.openxmlformats.org/officeDocument/2006/relationships/image" Target="../media/image63.PNG"/></Relationships>
</file>

<file path=ppt/slides/_rels/slide7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43.xml"/><Relationship Id="rId5" Type="http://schemas.openxmlformats.org/officeDocument/2006/relationships/slide" Target="slide26.xml"/><Relationship Id="rId4" Type="http://schemas.openxmlformats.org/officeDocument/2006/relationships/image" Target="../media/image66.png"/></Relationships>
</file>

<file path=ppt/slides/_rels/slide8.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5.jpg"/><Relationship Id="rId18" Type="http://schemas.openxmlformats.org/officeDocument/2006/relationships/image" Target="../media/image30.png"/><Relationship Id="rId3" Type="http://schemas.openxmlformats.org/officeDocument/2006/relationships/image" Target="../media/image15.png"/><Relationship Id="rId7" Type="http://schemas.openxmlformats.org/officeDocument/2006/relationships/image" Target="../media/image19.png"/><Relationship Id="rId12" Type="http://schemas.openxmlformats.org/officeDocument/2006/relationships/image" Target="../media/image24.png"/><Relationship Id="rId17" Type="http://schemas.openxmlformats.org/officeDocument/2006/relationships/image" Target="../media/image29.png"/><Relationship Id="rId2" Type="http://schemas.openxmlformats.org/officeDocument/2006/relationships/notesSlide" Target="../notesSlides/notesSlide8.xml"/><Relationship Id="rId16" Type="http://schemas.openxmlformats.org/officeDocument/2006/relationships/image" Target="../media/image28.gif"/><Relationship Id="rId20" Type="http://schemas.openxmlformats.org/officeDocument/2006/relationships/image" Target="../media/image32.png"/><Relationship Id="rId1" Type="http://schemas.openxmlformats.org/officeDocument/2006/relationships/slideLayout" Target="../slideLayouts/slideLayout24.xml"/><Relationship Id="rId6" Type="http://schemas.openxmlformats.org/officeDocument/2006/relationships/image" Target="../media/image18.jpeg"/><Relationship Id="rId11" Type="http://schemas.openxmlformats.org/officeDocument/2006/relationships/image" Target="../media/image23.png"/><Relationship Id="rId5" Type="http://schemas.openxmlformats.org/officeDocument/2006/relationships/image" Target="../media/image17.png"/><Relationship Id="rId15" Type="http://schemas.openxmlformats.org/officeDocument/2006/relationships/image" Target="../media/image27.png"/><Relationship Id="rId10" Type="http://schemas.openxmlformats.org/officeDocument/2006/relationships/image" Target="../media/image22.png"/><Relationship Id="rId19" Type="http://schemas.openxmlformats.org/officeDocument/2006/relationships/image" Target="../media/image31.png"/><Relationship Id="rId4" Type="http://schemas.openxmlformats.org/officeDocument/2006/relationships/image" Target="../media/image16.png"/><Relationship Id="rId9" Type="http://schemas.openxmlformats.org/officeDocument/2006/relationships/image" Target="../media/image21.png"/><Relationship Id="rId14" Type="http://schemas.openxmlformats.org/officeDocument/2006/relationships/image" Target="../media/image26.png"/></Relationships>
</file>

<file path=ppt/slides/_rels/slide8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44.xml"/><Relationship Id="rId4" Type="http://schemas.openxmlformats.org/officeDocument/2006/relationships/slide" Target="slide27.xml"/></Relationships>
</file>

<file path=ppt/slides/_rels/slide8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45.xml"/><Relationship Id="rId4" Type="http://schemas.openxmlformats.org/officeDocument/2006/relationships/slide" Target="slide27.xml"/></Relationships>
</file>

<file path=ppt/slides/_rels/slide82.xml.rels><?xml version="1.0" encoding="UTF-8" standalone="yes"?>
<Relationships xmlns="http://schemas.openxmlformats.org/package/2006/relationships"><Relationship Id="rId8" Type="http://schemas.openxmlformats.org/officeDocument/2006/relationships/slide" Target="slide28.xml"/><Relationship Id="rId3" Type="http://schemas.openxmlformats.org/officeDocument/2006/relationships/tags" Target="../tags/tag55.xml"/><Relationship Id="rId7" Type="http://schemas.openxmlformats.org/officeDocument/2006/relationships/image" Target="../media/image6.emf"/><Relationship Id="rId2" Type="http://schemas.openxmlformats.org/officeDocument/2006/relationships/tags" Target="../tags/tag54.xml"/><Relationship Id="rId1" Type="http://schemas.openxmlformats.org/officeDocument/2006/relationships/vmlDrawing" Target="../drawings/vmlDrawing32.vml"/><Relationship Id="rId6" Type="http://schemas.openxmlformats.org/officeDocument/2006/relationships/oleObject" Target="../embeddings/oleObject32.bin"/><Relationship Id="rId5" Type="http://schemas.openxmlformats.org/officeDocument/2006/relationships/notesSlide" Target="../notesSlides/notesSlide31.xml"/><Relationship Id="rId4" Type="http://schemas.openxmlformats.org/officeDocument/2006/relationships/slideLayout" Target="../slideLayouts/slideLayout33.xml"/></Relationships>
</file>

<file path=ppt/slides/_rels/slide8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2.xml"/><Relationship Id="rId1" Type="http://schemas.openxmlformats.org/officeDocument/2006/relationships/slideLayout" Target="../slideLayouts/slideLayout32.xml"/><Relationship Id="rId5" Type="http://schemas.openxmlformats.org/officeDocument/2006/relationships/slide" Target="slide28.xml"/><Relationship Id="rId4" Type="http://schemas.openxmlformats.org/officeDocument/2006/relationships/image" Target="../media/image72.png"/></Relationships>
</file>

<file path=ppt/slides/_rels/slide8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3.xml"/><Relationship Id="rId1" Type="http://schemas.openxmlformats.org/officeDocument/2006/relationships/slideLayout" Target="../slideLayouts/slideLayout32.xml"/><Relationship Id="rId5" Type="http://schemas.openxmlformats.org/officeDocument/2006/relationships/slide" Target="slide28.xml"/><Relationship Id="rId4" Type="http://schemas.openxmlformats.org/officeDocument/2006/relationships/image" Target="../media/image72.png"/></Relationships>
</file>

<file path=ppt/slides/_rels/slide85.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73.png"/><Relationship Id="rId7" Type="http://schemas.openxmlformats.org/officeDocument/2006/relationships/image" Target="../media/image76.png"/><Relationship Id="rId2" Type="http://schemas.openxmlformats.org/officeDocument/2006/relationships/notesSlide" Target="../notesSlides/notesSlide34.xml"/><Relationship Id="rId1" Type="http://schemas.openxmlformats.org/officeDocument/2006/relationships/slideLayout" Target="../slideLayouts/slideLayout32.xml"/><Relationship Id="rId6" Type="http://schemas.openxmlformats.org/officeDocument/2006/relationships/image" Target="../media/image33.png"/><Relationship Id="rId5" Type="http://schemas.openxmlformats.org/officeDocument/2006/relationships/image" Target="../media/image75.jpeg"/><Relationship Id="rId10" Type="http://schemas.openxmlformats.org/officeDocument/2006/relationships/slide" Target="slide28.xml"/><Relationship Id="rId4" Type="http://schemas.openxmlformats.org/officeDocument/2006/relationships/image" Target="../media/image74.png"/><Relationship Id="rId9" Type="http://schemas.openxmlformats.org/officeDocument/2006/relationships/image" Target="../media/image78.png"/></Relationships>
</file>

<file path=ppt/slides/_rels/slide86.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79.jpeg"/><Relationship Id="rId7" Type="http://schemas.openxmlformats.org/officeDocument/2006/relationships/image" Target="../media/image33.png"/><Relationship Id="rId2" Type="http://schemas.openxmlformats.org/officeDocument/2006/relationships/notesSlide" Target="../notesSlides/notesSlide35.xml"/><Relationship Id="rId1" Type="http://schemas.openxmlformats.org/officeDocument/2006/relationships/slideLayout" Target="../slideLayouts/slideLayout32.xml"/><Relationship Id="rId6" Type="http://schemas.openxmlformats.org/officeDocument/2006/relationships/image" Target="../media/image75.jpeg"/><Relationship Id="rId5" Type="http://schemas.openxmlformats.org/officeDocument/2006/relationships/image" Target="../media/image74.png"/><Relationship Id="rId4" Type="http://schemas.openxmlformats.org/officeDocument/2006/relationships/image" Target="../media/image73.png"/><Relationship Id="rId9" Type="http://schemas.openxmlformats.org/officeDocument/2006/relationships/slide" Target="slide28.xml"/></Relationships>
</file>

<file path=ppt/slides/_rels/slide87.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73.png"/><Relationship Id="rId7" Type="http://schemas.openxmlformats.org/officeDocument/2006/relationships/image" Target="../media/image76.png"/><Relationship Id="rId2" Type="http://schemas.openxmlformats.org/officeDocument/2006/relationships/notesSlide" Target="../notesSlides/notesSlide36.xml"/><Relationship Id="rId1" Type="http://schemas.openxmlformats.org/officeDocument/2006/relationships/slideLayout" Target="../slideLayouts/slideLayout32.xml"/><Relationship Id="rId6" Type="http://schemas.openxmlformats.org/officeDocument/2006/relationships/image" Target="../media/image33.png"/><Relationship Id="rId5" Type="http://schemas.openxmlformats.org/officeDocument/2006/relationships/image" Target="../media/image75.jpeg"/><Relationship Id="rId10" Type="http://schemas.openxmlformats.org/officeDocument/2006/relationships/slide" Target="slide28.xml"/><Relationship Id="rId4" Type="http://schemas.openxmlformats.org/officeDocument/2006/relationships/image" Target="../media/image74.png"/><Relationship Id="rId9" Type="http://schemas.openxmlformats.org/officeDocument/2006/relationships/image" Target="../media/image78.png"/></Relationships>
</file>

<file path=ppt/slides/_rels/slide88.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79.jpeg"/><Relationship Id="rId7" Type="http://schemas.openxmlformats.org/officeDocument/2006/relationships/image" Target="../media/image33.png"/><Relationship Id="rId2" Type="http://schemas.openxmlformats.org/officeDocument/2006/relationships/notesSlide" Target="../notesSlides/notesSlide37.xml"/><Relationship Id="rId1" Type="http://schemas.openxmlformats.org/officeDocument/2006/relationships/slideLayout" Target="../slideLayouts/slideLayout32.xml"/><Relationship Id="rId6" Type="http://schemas.openxmlformats.org/officeDocument/2006/relationships/image" Target="../media/image75.jpeg"/><Relationship Id="rId5" Type="http://schemas.openxmlformats.org/officeDocument/2006/relationships/image" Target="../media/image74.png"/><Relationship Id="rId4" Type="http://schemas.openxmlformats.org/officeDocument/2006/relationships/image" Target="../media/image73.png"/><Relationship Id="rId9" Type="http://schemas.openxmlformats.org/officeDocument/2006/relationships/slide" Target="slide28.xml"/></Relationships>
</file>

<file path=ppt/slides/_rels/slide89.xml.rels><?xml version="1.0" encoding="UTF-8" standalone="yes"?>
<Relationships xmlns="http://schemas.openxmlformats.org/package/2006/relationships"><Relationship Id="rId3" Type="http://schemas.openxmlformats.org/officeDocument/2006/relationships/tags" Target="../tags/tag57.xml"/><Relationship Id="rId7" Type="http://schemas.openxmlformats.org/officeDocument/2006/relationships/image" Target="../media/image6.emf"/><Relationship Id="rId2" Type="http://schemas.openxmlformats.org/officeDocument/2006/relationships/tags" Target="../tags/tag56.xml"/><Relationship Id="rId1" Type="http://schemas.openxmlformats.org/officeDocument/2006/relationships/vmlDrawing" Target="../drawings/vmlDrawing33.vml"/><Relationship Id="rId6" Type="http://schemas.openxmlformats.org/officeDocument/2006/relationships/oleObject" Target="../embeddings/oleObject33.bin"/><Relationship Id="rId5" Type="http://schemas.openxmlformats.org/officeDocument/2006/relationships/notesSlide" Target="../notesSlides/notesSlide38.xml"/><Relationship Id="rId4" Type="http://schemas.openxmlformats.org/officeDocument/2006/relationships/slideLayout" Target="../slideLayouts/slideLayout33.xml"/></Relationships>
</file>

<file path=ppt/slides/_rels/slide9.xml.rels><?xml version="1.0" encoding="UTF-8" standalone="yes"?>
<Relationships xmlns="http://schemas.openxmlformats.org/package/2006/relationships"><Relationship Id="rId3" Type="http://schemas.openxmlformats.org/officeDocument/2006/relationships/tags" Target="../tags/tag19.xml"/><Relationship Id="rId7" Type="http://schemas.openxmlformats.org/officeDocument/2006/relationships/image" Target="../media/image6.emf"/><Relationship Id="rId2" Type="http://schemas.openxmlformats.org/officeDocument/2006/relationships/tags" Target="../tags/tag18.xml"/><Relationship Id="rId1" Type="http://schemas.openxmlformats.org/officeDocument/2006/relationships/vmlDrawing" Target="../drawings/vmlDrawing13.vml"/><Relationship Id="rId6" Type="http://schemas.openxmlformats.org/officeDocument/2006/relationships/oleObject" Target="../embeddings/oleObject13.bin"/><Relationship Id="rId5" Type="http://schemas.openxmlformats.org/officeDocument/2006/relationships/notesSlide" Target="../notesSlides/notesSlide9.xml"/><Relationship Id="rId4" Type="http://schemas.openxmlformats.org/officeDocument/2006/relationships/slideLayout" Target="../slideLayouts/slideLayout33.xml"/></Relationships>
</file>

<file path=ppt/slides/_rels/slide90.xml.rels><?xml version="1.0" encoding="UTF-8" standalone="yes"?>
<Relationships xmlns="http://schemas.openxmlformats.org/package/2006/relationships"><Relationship Id="rId3" Type="http://schemas.openxmlformats.org/officeDocument/2006/relationships/image" Target="../media/image81.png"/><Relationship Id="rId7" Type="http://schemas.openxmlformats.org/officeDocument/2006/relationships/slide" Target="slide32.xml"/><Relationship Id="rId2" Type="http://schemas.openxmlformats.org/officeDocument/2006/relationships/image" Target="../media/image80.png"/><Relationship Id="rId1" Type="http://schemas.openxmlformats.org/officeDocument/2006/relationships/slideLayout" Target="../slideLayouts/slideLayout47.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jpg"/></Relationships>
</file>

<file path=ppt/slides/_rels/slide91.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image" Target="../media/image86.png"/><Relationship Id="rId7" Type="http://schemas.openxmlformats.org/officeDocument/2006/relationships/image" Target="../media/image90.png"/><Relationship Id="rId2" Type="http://schemas.openxmlformats.org/officeDocument/2006/relationships/image" Target="../media/image85.png"/><Relationship Id="rId1" Type="http://schemas.openxmlformats.org/officeDocument/2006/relationships/slideLayout" Target="../slideLayouts/slideLayout48.xml"/><Relationship Id="rId6" Type="http://schemas.openxmlformats.org/officeDocument/2006/relationships/image" Target="../media/image89.png"/><Relationship Id="rId5" Type="http://schemas.openxmlformats.org/officeDocument/2006/relationships/image" Target="../media/image88.png"/><Relationship Id="rId10" Type="http://schemas.openxmlformats.org/officeDocument/2006/relationships/slide" Target="slide33.xml"/><Relationship Id="rId4" Type="http://schemas.openxmlformats.org/officeDocument/2006/relationships/image" Target="../media/image87.png"/><Relationship Id="rId9" Type="http://schemas.openxmlformats.org/officeDocument/2006/relationships/image" Target="../media/image92.png"/></Relationships>
</file>

<file path=ppt/slides/_rels/slide92.xml.rels><?xml version="1.0" encoding="UTF-8" standalone="yes"?>
<Relationships xmlns="http://schemas.openxmlformats.org/package/2006/relationships"><Relationship Id="rId8" Type="http://schemas.openxmlformats.org/officeDocument/2006/relationships/image" Target="../media/image99.jpeg"/><Relationship Id="rId13" Type="http://schemas.microsoft.com/office/2007/relationships/hdphoto" Target="../media/hdphoto1.wdp"/><Relationship Id="rId3" Type="http://schemas.openxmlformats.org/officeDocument/2006/relationships/image" Target="../media/image94.png"/><Relationship Id="rId7" Type="http://schemas.openxmlformats.org/officeDocument/2006/relationships/image" Target="../media/image98.png"/><Relationship Id="rId12" Type="http://schemas.openxmlformats.org/officeDocument/2006/relationships/image" Target="../media/image103.png"/><Relationship Id="rId2" Type="http://schemas.openxmlformats.org/officeDocument/2006/relationships/image" Target="../media/image93.png"/><Relationship Id="rId1" Type="http://schemas.openxmlformats.org/officeDocument/2006/relationships/slideLayout" Target="../slideLayouts/slideLayout49.xml"/><Relationship Id="rId6" Type="http://schemas.openxmlformats.org/officeDocument/2006/relationships/image" Target="../media/image97.png"/><Relationship Id="rId11" Type="http://schemas.openxmlformats.org/officeDocument/2006/relationships/image" Target="../media/image102.jpg"/><Relationship Id="rId5" Type="http://schemas.openxmlformats.org/officeDocument/2006/relationships/image" Target="../media/image96.png"/><Relationship Id="rId15" Type="http://schemas.openxmlformats.org/officeDocument/2006/relationships/slide" Target="slide33.xml"/><Relationship Id="rId10" Type="http://schemas.openxmlformats.org/officeDocument/2006/relationships/image" Target="../media/image101.jpg"/><Relationship Id="rId4" Type="http://schemas.openxmlformats.org/officeDocument/2006/relationships/image" Target="../media/image95.png"/><Relationship Id="rId9" Type="http://schemas.openxmlformats.org/officeDocument/2006/relationships/image" Target="../media/image100.png"/><Relationship Id="rId14" Type="http://schemas.openxmlformats.org/officeDocument/2006/relationships/image" Target="../media/image104.png"/></Relationships>
</file>

<file path=ppt/slides/_rels/slide93.xml.rels><?xml version="1.0" encoding="UTF-8" standalone="yes"?>
<Relationships xmlns="http://schemas.openxmlformats.org/package/2006/relationships"><Relationship Id="rId3" Type="http://schemas.openxmlformats.org/officeDocument/2006/relationships/tags" Target="../tags/tag59.xml"/><Relationship Id="rId7" Type="http://schemas.openxmlformats.org/officeDocument/2006/relationships/image" Target="../media/image6.emf"/><Relationship Id="rId2" Type="http://schemas.openxmlformats.org/officeDocument/2006/relationships/tags" Target="../tags/tag58.xml"/><Relationship Id="rId1" Type="http://schemas.openxmlformats.org/officeDocument/2006/relationships/vmlDrawing" Target="../drawings/vmlDrawing34.vml"/><Relationship Id="rId6" Type="http://schemas.openxmlformats.org/officeDocument/2006/relationships/oleObject" Target="../embeddings/oleObject34.bin"/><Relationship Id="rId5" Type="http://schemas.openxmlformats.org/officeDocument/2006/relationships/notesSlide" Target="../notesSlides/notesSlide39.xml"/><Relationship Id="rId4" Type="http://schemas.openxmlformats.org/officeDocument/2006/relationships/slideLayout" Target="../slideLayouts/slideLayout33.xml"/></Relationships>
</file>

<file path=ppt/slides/_rels/slide94.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jpeg"/><Relationship Id="rId1" Type="http://schemas.openxmlformats.org/officeDocument/2006/relationships/slideLayout" Target="../slideLayouts/slideLayout51.xml"/><Relationship Id="rId4" Type="http://schemas.openxmlformats.org/officeDocument/2006/relationships/slide" Target="slide38.xml"/></Relationships>
</file>

<file path=ppt/slides/_rels/slide95.xml.rels><?xml version="1.0" encoding="UTF-8" standalone="yes"?>
<Relationships xmlns="http://schemas.openxmlformats.org/package/2006/relationships"><Relationship Id="rId3" Type="http://schemas.openxmlformats.org/officeDocument/2006/relationships/image" Target="../media/image108.jpeg"/><Relationship Id="rId2" Type="http://schemas.openxmlformats.org/officeDocument/2006/relationships/image" Target="../media/image107.jpeg"/><Relationship Id="rId1" Type="http://schemas.openxmlformats.org/officeDocument/2006/relationships/slideLayout" Target="../slideLayouts/slideLayout52.xml"/><Relationship Id="rId5" Type="http://schemas.openxmlformats.org/officeDocument/2006/relationships/slide" Target="slide38.xml"/><Relationship Id="rId4" Type="http://schemas.openxmlformats.org/officeDocument/2006/relationships/image" Target="../media/image109.jpeg"/></Relationships>
</file>

<file path=ppt/slides/_rels/slide96.xml.rels><?xml version="1.0" encoding="UTF-8" standalone="yes"?>
<Relationships xmlns="http://schemas.openxmlformats.org/package/2006/relationships"><Relationship Id="rId3" Type="http://schemas.openxmlformats.org/officeDocument/2006/relationships/slide" Target="slide40.xml"/><Relationship Id="rId2" Type="http://schemas.openxmlformats.org/officeDocument/2006/relationships/image" Target="../media/image110.png"/><Relationship Id="rId1" Type="http://schemas.openxmlformats.org/officeDocument/2006/relationships/slideLayout" Target="../slideLayouts/slideLayout53.xml"/></Relationships>
</file>

<file path=ppt/slides/_rels/slide97.xml.rels><?xml version="1.0" encoding="UTF-8" standalone="yes"?>
<Relationships xmlns="http://schemas.openxmlformats.org/package/2006/relationships"><Relationship Id="rId3" Type="http://schemas.openxmlformats.org/officeDocument/2006/relationships/image" Target="../media/image105.jpeg"/><Relationship Id="rId2" Type="http://schemas.openxmlformats.org/officeDocument/2006/relationships/image" Target="../media/image111.png"/><Relationship Id="rId1" Type="http://schemas.openxmlformats.org/officeDocument/2006/relationships/slideLayout" Target="../slideLayouts/slideLayout54.xml"/><Relationship Id="rId4" Type="http://schemas.openxmlformats.org/officeDocument/2006/relationships/slide" Target="slide42.xml"/></Relationships>
</file>

<file path=ppt/slides/_rels/slide98.xml.rels><?xml version="1.0" encoding="UTF-8" standalone="yes"?>
<Relationships xmlns="http://schemas.openxmlformats.org/package/2006/relationships"><Relationship Id="rId3" Type="http://schemas.openxmlformats.org/officeDocument/2006/relationships/slide" Target="slide42.xml"/><Relationship Id="rId2" Type="http://schemas.openxmlformats.org/officeDocument/2006/relationships/image" Target="../media/image112.png"/><Relationship Id="rId1" Type="http://schemas.openxmlformats.org/officeDocument/2006/relationships/slideLayout" Target="../slideLayouts/slideLayout55.xml"/></Relationships>
</file>

<file path=ppt/slides/_rels/slide99.xml.rels><?xml version="1.0" encoding="UTF-8" standalone="yes"?>
<Relationships xmlns="http://schemas.openxmlformats.org/package/2006/relationships"><Relationship Id="rId3" Type="http://schemas.openxmlformats.org/officeDocument/2006/relationships/slide" Target="slide44.xml"/><Relationship Id="rId2" Type="http://schemas.openxmlformats.org/officeDocument/2006/relationships/image" Target="../media/image113.png"/><Relationship Id="rId1" Type="http://schemas.openxmlformats.org/officeDocument/2006/relationships/slideLayout" Target="../slideLayouts/slideLayout5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0550" y="1554693"/>
            <a:ext cx="8960855" cy="1557074"/>
          </a:xfrm>
        </p:spPr>
        <p:txBody>
          <a:bodyPr/>
          <a:lstStyle/>
          <a:p>
            <a:r>
              <a:rPr lang="en-US" dirty="0" smtClean="0"/>
              <a:t>Digital Maturity Assessment</a:t>
            </a:r>
            <a:r>
              <a:rPr lang="en-US" dirty="0" smtClean="0">
                <a:solidFill>
                  <a:srgbClr val="FFFF00"/>
                </a:solidFill>
              </a:rPr>
              <a:t/>
            </a:r>
            <a:br>
              <a:rPr lang="en-US" dirty="0" smtClean="0">
                <a:solidFill>
                  <a:srgbClr val="FFFF00"/>
                </a:solidFill>
              </a:rPr>
            </a:br>
            <a:r>
              <a:rPr lang="en-US" sz="1800" dirty="0" smtClean="0">
                <a:solidFill>
                  <a:srgbClr val="FFFF00"/>
                </a:solidFill>
                <a:latin typeface="+mn-lt"/>
              </a:rPr>
              <a:t>Detailed Assessment Report</a:t>
            </a:r>
            <a:endParaRPr lang="en-US" dirty="0">
              <a:solidFill>
                <a:srgbClr val="FFFF00"/>
              </a:solidFill>
            </a:endParaRPr>
          </a:p>
        </p:txBody>
      </p:sp>
      <p:sp>
        <p:nvSpPr>
          <p:cNvPr id="3" name="Text Placeholder 2"/>
          <p:cNvSpPr>
            <a:spLocks noGrp="1"/>
          </p:cNvSpPr>
          <p:nvPr>
            <p:ph type="body" sz="quarter" idx="10"/>
          </p:nvPr>
        </p:nvSpPr>
        <p:spPr>
          <a:xfrm>
            <a:off x="631826" y="3628190"/>
            <a:ext cx="4855509" cy="508000"/>
          </a:xfrm>
        </p:spPr>
        <p:txBody>
          <a:bodyPr/>
          <a:lstStyle/>
          <a:p>
            <a:r>
              <a:rPr lang="en-US" dirty="0">
                <a:solidFill>
                  <a:schemeClr val="bg1"/>
                </a:solidFill>
                <a:latin typeface="Univers LT Std 45 Light" panose="020B0403020202020204" pitchFamily="34" charset="0"/>
                <a:cs typeface="Univers for KPMG"/>
              </a:rPr>
              <a:t>Digital </a:t>
            </a:r>
            <a:r>
              <a:rPr lang="en-US" dirty="0" smtClean="0">
                <a:solidFill>
                  <a:schemeClr val="bg1"/>
                </a:solidFill>
                <a:latin typeface="Univers LT Std 45 Light" panose="020B0403020202020204" pitchFamily="34" charset="0"/>
                <a:cs typeface="Univers for KPMG"/>
              </a:rPr>
              <a:t>Strategy</a:t>
            </a:r>
            <a:endParaRPr lang="en-US" dirty="0">
              <a:solidFill>
                <a:schemeClr val="bg1"/>
              </a:solidFill>
              <a:latin typeface="Univers LT Std 45 Light" panose="020B0403020202020204" pitchFamily="34" charset="0"/>
              <a:cs typeface="Univers for KPMG"/>
            </a:endParaRPr>
          </a:p>
        </p:txBody>
      </p:sp>
      <p:sp>
        <p:nvSpPr>
          <p:cNvPr id="4" name="Text Placeholder 3"/>
          <p:cNvSpPr>
            <a:spLocks noGrp="1"/>
          </p:cNvSpPr>
          <p:nvPr>
            <p:ph type="body" sz="quarter" idx="13"/>
          </p:nvPr>
        </p:nvSpPr>
        <p:spPr>
          <a:xfrm>
            <a:off x="631826" y="4932363"/>
            <a:ext cx="3657600" cy="404812"/>
          </a:xfrm>
        </p:spPr>
        <p:txBody>
          <a:bodyPr/>
          <a:lstStyle/>
          <a:p>
            <a:r>
              <a:rPr lang="en-US" dirty="0">
                <a:latin typeface="Univers LT Std 45 Light" panose="020B0403020202020204" pitchFamily="34" charset="0"/>
              </a:rPr>
              <a:t>FBNQuest </a:t>
            </a:r>
          </a:p>
        </p:txBody>
      </p:sp>
      <p:sp>
        <p:nvSpPr>
          <p:cNvPr id="5" name="Text Placeholder 4"/>
          <p:cNvSpPr>
            <a:spLocks noGrp="1"/>
          </p:cNvSpPr>
          <p:nvPr>
            <p:ph type="body" sz="quarter" idx="14"/>
          </p:nvPr>
        </p:nvSpPr>
        <p:spPr>
          <a:xfrm>
            <a:off x="641351" y="5284788"/>
            <a:ext cx="2724150" cy="317500"/>
          </a:xfrm>
        </p:spPr>
        <p:txBody>
          <a:bodyPr/>
          <a:lstStyle/>
          <a:p>
            <a:r>
              <a:rPr lang="en-US" dirty="0" smtClean="0">
                <a:solidFill>
                  <a:prstClr val="white"/>
                </a:solidFill>
                <a:latin typeface="Univers LT Std 45 Light" panose="020B0403020202020204" pitchFamily="34" charset="0"/>
              </a:rPr>
              <a:t>October 2018</a:t>
            </a:r>
            <a:endParaRPr lang="en-US" dirty="0">
              <a:solidFill>
                <a:prstClr val="white"/>
              </a:solidFill>
              <a:latin typeface="Univers LT Std 45 Light" panose="020B0403020202020204" pitchFamily="34" charset="0"/>
            </a:endParaRPr>
          </a:p>
        </p:txBody>
      </p:sp>
    </p:spTree>
    <p:extLst>
      <p:ext uri="{BB962C8B-B14F-4D97-AF65-F5344CB8AC3E}">
        <p14:creationId xmlns:p14="http://schemas.microsoft.com/office/powerpoint/2010/main" val="23519938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 name="Rectangle 220"/>
          <p:cNvSpPr/>
          <p:nvPr/>
        </p:nvSpPr>
        <p:spPr>
          <a:xfrm>
            <a:off x="40698" y="1318964"/>
            <a:ext cx="6342508" cy="4899765"/>
          </a:xfrm>
          <a:prstGeom prst="rect">
            <a:avLst/>
          </a:prstGeom>
          <a:solidFill>
            <a:schemeClr val="bg1">
              <a:lumMod val="95000"/>
              <a:alpha val="9000"/>
            </a:schemeClr>
          </a:solidFill>
          <a:ln w="5715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US"/>
          </a:p>
        </p:txBody>
      </p:sp>
      <p:sp>
        <p:nvSpPr>
          <p:cNvPr id="56" name="Title 2"/>
          <p:cNvSpPr txBox="1">
            <a:spLocks/>
          </p:cNvSpPr>
          <p:nvPr/>
        </p:nvSpPr>
        <p:spPr>
          <a:xfrm>
            <a:off x="153265" y="94959"/>
            <a:ext cx="9681940" cy="364003"/>
          </a:xfrm>
          <a:prstGeom prst="rect">
            <a:avLst/>
          </a:prstGeom>
          <a:noFill/>
        </p:spPr>
        <p:txBody>
          <a:bodyPr vert="horz" lIns="0" tIns="0" rIns="0" bIns="0" rtlCol="0" anchor="t" anchorCtr="0">
            <a:noAutofit/>
          </a:bodyPr>
          <a:lstStyle>
            <a:defPPr>
              <a:defRPr lang="en-US"/>
            </a:defPPr>
            <a:lvl1pPr>
              <a:lnSpc>
                <a:spcPct val="70000"/>
              </a:lnSpc>
              <a:defRPr sz="2800" b="1" i="0" kern="0">
                <a:solidFill>
                  <a:srgbClr val="00338D"/>
                </a:solidFill>
                <a:latin typeface="Univers 47 CondensedLight" panose="00000400000000000000" pitchFamily="2" charset="0"/>
                <a:cs typeface="KPMG Extralight"/>
              </a:defRPr>
            </a:lvl1pPr>
          </a:lstStyle>
          <a:p>
            <a:pPr>
              <a:defRPr/>
            </a:pPr>
            <a:r>
              <a:rPr lang="en-US" sz="4400" b="0" kern="1200" dirty="0" smtClean="0">
                <a:latin typeface="KPMG Extralight" panose="020B0303030202040204" pitchFamily="34" charset="0"/>
                <a:cs typeface="+mj-cs"/>
              </a:rPr>
              <a:t>Key Findings &amp; Initiatives</a:t>
            </a:r>
            <a:endParaRPr lang="en-US" sz="4400" b="0" kern="1200" dirty="0">
              <a:latin typeface="KPMG Extralight" panose="020B0303030202040204" pitchFamily="34" charset="0"/>
              <a:cs typeface="+mj-cs"/>
            </a:endParaRPr>
          </a:p>
        </p:txBody>
      </p:sp>
      <p:grpSp>
        <p:nvGrpSpPr>
          <p:cNvPr id="61" name="Group 60"/>
          <p:cNvGrpSpPr/>
          <p:nvPr/>
        </p:nvGrpSpPr>
        <p:grpSpPr>
          <a:xfrm>
            <a:off x="77098" y="885318"/>
            <a:ext cx="4834355" cy="336078"/>
            <a:chOff x="7579333" y="356874"/>
            <a:chExt cx="4834355" cy="336078"/>
          </a:xfrm>
        </p:grpSpPr>
        <p:grpSp>
          <p:nvGrpSpPr>
            <p:cNvPr id="62" name="Group 61"/>
            <p:cNvGrpSpPr/>
            <p:nvPr/>
          </p:nvGrpSpPr>
          <p:grpSpPr>
            <a:xfrm>
              <a:off x="7579333" y="356874"/>
              <a:ext cx="2526790" cy="321157"/>
              <a:chOff x="3455694" y="6476333"/>
              <a:chExt cx="2526790" cy="321157"/>
            </a:xfrm>
          </p:grpSpPr>
          <p:sp>
            <p:nvSpPr>
              <p:cNvPr id="67" name="Isosceles Triangle 66"/>
              <p:cNvSpPr/>
              <p:nvPr/>
            </p:nvSpPr>
            <p:spPr>
              <a:xfrm rot="10800000">
                <a:off x="3989016" y="6476333"/>
                <a:ext cx="285079" cy="321157"/>
              </a:xfrm>
              <a:prstGeom prst="triangle">
                <a:avLst/>
              </a:prstGeom>
              <a:solidFill>
                <a:srgbClr val="00338D"/>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21772" tIns="21772" rIns="21772" bIns="21772" rtlCol="0" anchor="ctr" anchorCtr="0"/>
              <a:lstStyle/>
              <a:p>
                <a:pPr algn="ctr"/>
                <a:endParaRPr lang="en-AU" sz="800" dirty="0" err="1">
                  <a:solidFill>
                    <a:srgbClr val="00338D"/>
                  </a:solidFill>
                  <a:latin typeface="Calibri" panose="020F0502020204030204" pitchFamily="34" charset="0"/>
                </a:endParaRPr>
              </a:p>
            </p:txBody>
          </p:sp>
          <p:sp>
            <p:nvSpPr>
              <p:cNvPr id="68" name="TextBox 67"/>
              <p:cNvSpPr txBox="1"/>
              <p:nvPr/>
            </p:nvSpPr>
            <p:spPr>
              <a:xfrm>
                <a:off x="4240854" y="6476333"/>
                <a:ext cx="469141" cy="175304"/>
              </a:xfrm>
              <a:prstGeom prst="rect">
                <a:avLst/>
              </a:prstGeom>
              <a:noFill/>
            </p:spPr>
            <p:txBody>
              <a:bodyPr wrap="none" lIns="21772" tIns="21772" rIns="21772" bIns="21772" rtlCol="0" anchor="ctr" anchorCtr="0">
                <a:noAutofit/>
              </a:bodyPr>
              <a:lstStyle/>
              <a:p>
                <a:pPr algn="ctr"/>
                <a:r>
                  <a:rPr lang="en-AU" sz="800" b="1" dirty="0">
                    <a:solidFill>
                      <a:srgbClr val="00338D"/>
                    </a:solidFill>
                  </a:rPr>
                  <a:t>Current</a:t>
                </a:r>
              </a:p>
            </p:txBody>
          </p:sp>
          <p:sp>
            <p:nvSpPr>
              <p:cNvPr id="69" name="Text Box 81"/>
              <p:cNvSpPr txBox="1">
                <a:spLocks noChangeArrowheads="1"/>
              </p:cNvSpPr>
              <p:nvPr/>
            </p:nvSpPr>
            <p:spPr bwMode="auto">
              <a:xfrm>
                <a:off x="3455694" y="6476333"/>
                <a:ext cx="476639" cy="274320"/>
              </a:xfrm>
              <a:prstGeom prst="rect">
                <a:avLst/>
              </a:prstGeom>
              <a:noFill/>
              <a:ln w="9525">
                <a:noFill/>
                <a:miter lim="800000"/>
                <a:headEnd type="none" w="sm" len="sm"/>
                <a:tailEnd type="none" w="sm" len="sm"/>
              </a:ln>
              <a:effectLst/>
            </p:spPr>
            <p:txBody>
              <a:bodyPr wrap="square" lIns="45720" rIns="45720" anchor="ctr">
                <a:noAutofit/>
              </a:bodyPr>
              <a:lstStyle/>
              <a:p>
                <a:pPr algn="ctr"/>
                <a:r>
                  <a:rPr lang="en-US" sz="1000" b="1" dirty="0">
                    <a:solidFill>
                      <a:srgbClr val="00338D"/>
                    </a:solidFill>
                  </a:rPr>
                  <a:t>Key:</a:t>
                </a:r>
              </a:p>
            </p:txBody>
          </p:sp>
          <p:sp>
            <p:nvSpPr>
              <p:cNvPr id="70" name="object 140"/>
              <p:cNvSpPr txBox="1"/>
              <p:nvPr/>
            </p:nvSpPr>
            <p:spPr>
              <a:xfrm>
                <a:off x="5099210" y="6501731"/>
                <a:ext cx="883274" cy="123111"/>
              </a:xfrm>
              <a:prstGeom prst="rect">
                <a:avLst/>
              </a:prstGeom>
            </p:spPr>
            <p:txBody>
              <a:bodyPr vert="horz" wrap="square" lIns="0" tIns="0" rIns="0" bIns="0" rtlCol="0">
                <a:spAutoFit/>
              </a:bodyPr>
              <a:lstStyle/>
              <a:p>
                <a:pPr marL="12700"/>
                <a:r>
                  <a:rPr lang="en-GB" sz="800" b="1" spc="-10" dirty="0">
                    <a:solidFill>
                      <a:srgbClr val="00338D"/>
                    </a:solidFill>
                    <a:cs typeface="Century Gothic"/>
                  </a:rPr>
                  <a:t>Peer </a:t>
                </a:r>
                <a:r>
                  <a:rPr lang="en-GB" sz="800" b="1" spc="-10" dirty="0" smtClean="0">
                    <a:solidFill>
                      <a:srgbClr val="00338D"/>
                    </a:solidFill>
                    <a:cs typeface="Century Gothic"/>
                  </a:rPr>
                  <a:t>Group</a:t>
                </a:r>
                <a:endParaRPr sz="800" b="1" dirty="0">
                  <a:solidFill>
                    <a:srgbClr val="00338D"/>
                  </a:solidFill>
                  <a:cs typeface="Century Gothic"/>
                </a:endParaRPr>
              </a:p>
            </p:txBody>
          </p:sp>
          <p:sp>
            <p:nvSpPr>
              <p:cNvPr id="71" name="Isosceles Triangle 70"/>
              <p:cNvSpPr/>
              <p:nvPr/>
            </p:nvSpPr>
            <p:spPr>
              <a:xfrm rot="10800000">
                <a:off x="4831139" y="6476333"/>
                <a:ext cx="258541" cy="314242"/>
              </a:xfrm>
              <a:prstGeom prs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21772" tIns="21772" rIns="21772" bIns="21772" rtlCol="0" anchor="ctr" anchorCtr="0"/>
              <a:lstStyle/>
              <a:p>
                <a:pPr algn="ctr"/>
                <a:endParaRPr lang="en-AU" sz="800" dirty="0" err="1">
                  <a:solidFill>
                    <a:srgbClr val="00338D"/>
                  </a:solidFill>
                  <a:latin typeface="Calibri" panose="020F0502020204030204" pitchFamily="34" charset="0"/>
                </a:endParaRPr>
              </a:p>
            </p:txBody>
          </p:sp>
        </p:grpSp>
        <p:sp>
          <p:nvSpPr>
            <p:cNvPr id="63" name="Isosceles Triangle 62"/>
            <p:cNvSpPr/>
            <p:nvPr/>
          </p:nvSpPr>
          <p:spPr>
            <a:xfrm rot="10800000">
              <a:off x="9917441" y="356874"/>
              <a:ext cx="301141" cy="336078"/>
            </a:xfrm>
            <a:prstGeom prst="triangle">
              <a:avLst/>
            </a:prstGeom>
            <a:solidFill>
              <a:srgbClr val="00B060"/>
            </a:solidFill>
            <a:ln>
              <a:noFill/>
            </a:ln>
          </p:spPr>
          <p:style>
            <a:lnRef idx="2">
              <a:schemeClr val="accent1">
                <a:shade val="50000"/>
              </a:schemeClr>
            </a:lnRef>
            <a:fillRef idx="1">
              <a:schemeClr val="accent1"/>
            </a:fillRef>
            <a:effectRef idx="0">
              <a:schemeClr val="accent1"/>
            </a:effectRef>
            <a:fontRef idx="minor">
              <a:schemeClr val="lt1"/>
            </a:fontRef>
          </p:style>
          <p:txBody>
            <a:bodyPr lIns="21772" tIns="21772" rIns="21772" bIns="21772" rtlCol="0" anchor="ctr" anchorCtr="0"/>
            <a:lstStyle/>
            <a:p>
              <a:pPr algn="ctr"/>
              <a:endParaRPr lang="en-AU" sz="800" dirty="0" err="1">
                <a:solidFill>
                  <a:srgbClr val="00338D"/>
                </a:solidFill>
                <a:latin typeface="Calibri" panose="020F0502020204030204" pitchFamily="34" charset="0"/>
              </a:endParaRPr>
            </a:p>
          </p:txBody>
        </p:sp>
        <p:sp>
          <p:nvSpPr>
            <p:cNvPr id="64" name="TextBox 63"/>
            <p:cNvSpPr txBox="1"/>
            <p:nvPr/>
          </p:nvSpPr>
          <p:spPr>
            <a:xfrm>
              <a:off x="10668464" y="356874"/>
              <a:ext cx="469141" cy="175304"/>
            </a:xfrm>
            <a:prstGeom prst="rect">
              <a:avLst/>
            </a:prstGeom>
            <a:noFill/>
          </p:spPr>
          <p:txBody>
            <a:bodyPr wrap="none" lIns="21772" tIns="21772" rIns="21772" bIns="21772" rtlCol="0" anchor="ctr" anchorCtr="0">
              <a:noAutofit/>
            </a:bodyPr>
            <a:lstStyle/>
            <a:p>
              <a:pPr algn="ctr"/>
              <a:r>
                <a:rPr lang="en-AU" sz="800" b="1" dirty="0">
                  <a:solidFill>
                    <a:srgbClr val="00338D"/>
                  </a:solidFill>
                </a:rPr>
                <a:t>Global </a:t>
              </a:r>
              <a:r>
                <a:rPr lang="en-AU" sz="800" b="1" dirty="0" smtClean="0">
                  <a:solidFill>
                    <a:srgbClr val="00338D"/>
                  </a:solidFill>
                </a:rPr>
                <a:t>Industry </a:t>
              </a:r>
              <a:r>
                <a:rPr lang="en-AU" sz="800" b="1" dirty="0">
                  <a:solidFill>
                    <a:srgbClr val="00338D"/>
                  </a:solidFill>
                </a:rPr>
                <a:t>B</a:t>
              </a:r>
              <a:r>
                <a:rPr lang="en-AU" sz="800" b="1" dirty="0" smtClean="0">
                  <a:solidFill>
                    <a:srgbClr val="00338D"/>
                  </a:solidFill>
                </a:rPr>
                <a:t>enchmark</a:t>
              </a:r>
              <a:endParaRPr lang="en-AU" sz="800" b="1" dirty="0">
                <a:solidFill>
                  <a:srgbClr val="00338D"/>
                </a:solidFill>
              </a:endParaRPr>
            </a:p>
          </p:txBody>
        </p:sp>
        <p:sp>
          <p:nvSpPr>
            <p:cNvPr id="65" name="Isosceles Triangle 64"/>
            <p:cNvSpPr/>
            <p:nvPr/>
          </p:nvSpPr>
          <p:spPr>
            <a:xfrm rot="10800000">
              <a:off x="11654599" y="356875"/>
              <a:ext cx="274408" cy="313239"/>
            </a:xfrm>
            <a:prstGeom prst="triangle">
              <a:avLst/>
            </a:prstGeom>
            <a:solidFill>
              <a:srgbClr val="8E258D"/>
            </a:solidFill>
            <a:ln>
              <a:noFill/>
            </a:ln>
          </p:spPr>
          <p:style>
            <a:lnRef idx="2">
              <a:schemeClr val="accent1">
                <a:shade val="50000"/>
              </a:schemeClr>
            </a:lnRef>
            <a:fillRef idx="1">
              <a:schemeClr val="accent1"/>
            </a:fillRef>
            <a:effectRef idx="0">
              <a:schemeClr val="accent1"/>
            </a:effectRef>
            <a:fontRef idx="minor">
              <a:schemeClr val="lt1"/>
            </a:fontRef>
          </p:style>
          <p:txBody>
            <a:bodyPr lIns="21772" tIns="21772" rIns="21772" bIns="21772" rtlCol="0" anchor="ctr" anchorCtr="0"/>
            <a:lstStyle/>
            <a:p>
              <a:pPr algn="ctr"/>
              <a:endParaRPr lang="en-AU" sz="800" dirty="0" err="1">
                <a:solidFill>
                  <a:srgbClr val="00338D"/>
                </a:solidFill>
                <a:latin typeface="Calibri" panose="020F0502020204030204" pitchFamily="34" charset="0"/>
              </a:endParaRPr>
            </a:p>
          </p:txBody>
        </p:sp>
        <p:sp>
          <p:nvSpPr>
            <p:cNvPr id="66" name="TextBox 65"/>
            <p:cNvSpPr txBox="1"/>
            <p:nvPr/>
          </p:nvSpPr>
          <p:spPr>
            <a:xfrm>
              <a:off x="11944547" y="356874"/>
              <a:ext cx="469141" cy="175304"/>
            </a:xfrm>
            <a:prstGeom prst="rect">
              <a:avLst/>
            </a:prstGeom>
            <a:noFill/>
          </p:spPr>
          <p:txBody>
            <a:bodyPr wrap="none" lIns="21772" tIns="21772" rIns="21772" bIns="21772" rtlCol="0" anchor="ctr" anchorCtr="0">
              <a:noAutofit/>
            </a:bodyPr>
            <a:lstStyle/>
            <a:p>
              <a:pPr algn="ctr"/>
              <a:r>
                <a:rPr lang="en-AU" sz="800" b="1" dirty="0">
                  <a:solidFill>
                    <a:srgbClr val="00338D"/>
                  </a:solidFill>
                </a:rPr>
                <a:t>Aspiration</a:t>
              </a:r>
            </a:p>
          </p:txBody>
        </p:sp>
      </p:grpSp>
      <p:sp>
        <p:nvSpPr>
          <p:cNvPr id="154" name="TextBox 153"/>
          <p:cNvSpPr txBox="1"/>
          <p:nvPr/>
        </p:nvSpPr>
        <p:spPr>
          <a:xfrm>
            <a:off x="183740" y="6280895"/>
            <a:ext cx="217483" cy="156820"/>
          </a:xfrm>
          <a:prstGeom prst="rect">
            <a:avLst/>
          </a:prstGeom>
          <a:solidFill>
            <a:schemeClr val="tx1">
              <a:lumMod val="95000"/>
              <a:lumOff val="5000"/>
            </a:schemeClr>
          </a:solidFill>
        </p:spPr>
        <p:txBody>
          <a:bodyPr wrap="square" lIns="0" tIns="0" rIns="0" bIns="0" rtlCol="0">
            <a:spAutoFit/>
          </a:bodyPr>
          <a:lstStyle/>
          <a:p>
            <a:pPr algn="ctr"/>
            <a:r>
              <a:rPr lang="en-US" sz="1000" b="1" dirty="0" smtClean="0">
                <a:solidFill>
                  <a:schemeClr val="bg1"/>
                </a:solidFill>
                <a:cs typeface="Arial" pitchFamily="34" charset="0"/>
              </a:rPr>
              <a:t>1</a:t>
            </a:r>
            <a:endParaRPr lang="en-US" sz="1000" b="1" dirty="0">
              <a:solidFill>
                <a:schemeClr val="bg1"/>
              </a:solidFill>
              <a:cs typeface="Arial" pitchFamily="34" charset="0"/>
            </a:endParaRPr>
          </a:p>
        </p:txBody>
      </p:sp>
      <p:sp>
        <p:nvSpPr>
          <p:cNvPr id="171" name="Shape 1182"/>
          <p:cNvSpPr/>
          <p:nvPr/>
        </p:nvSpPr>
        <p:spPr>
          <a:xfrm>
            <a:off x="440184" y="6280489"/>
            <a:ext cx="891861" cy="178564"/>
          </a:xfrm>
          <a:prstGeom prst="rect">
            <a:avLst/>
          </a:prstGeom>
          <a:solidFill>
            <a:srgbClr val="00338D"/>
          </a:solidFill>
          <a:ln w="9525" cap="flat" cmpd="sng">
            <a:solidFill>
              <a:srgbClr val="D8D8D8"/>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AU" sz="800" b="1" dirty="0">
                <a:solidFill>
                  <a:schemeClr val="bg1"/>
                </a:solidFill>
                <a:latin typeface="+mj-lt"/>
                <a:ea typeface="Arial Narrow"/>
                <a:cs typeface="Arial Narrow"/>
                <a:sym typeface="Arial Narrow"/>
              </a:rPr>
              <a:t>Lagging</a:t>
            </a:r>
          </a:p>
        </p:txBody>
      </p:sp>
      <p:sp>
        <p:nvSpPr>
          <p:cNvPr id="172" name="TextBox 171"/>
          <p:cNvSpPr txBox="1"/>
          <p:nvPr/>
        </p:nvSpPr>
        <p:spPr>
          <a:xfrm>
            <a:off x="1461472" y="6280895"/>
            <a:ext cx="217483" cy="156820"/>
          </a:xfrm>
          <a:prstGeom prst="rect">
            <a:avLst/>
          </a:prstGeom>
          <a:solidFill>
            <a:schemeClr val="tx1">
              <a:lumMod val="95000"/>
              <a:lumOff val="5000"/>
            </a:schemeClr>
          </a:solidFill>
        </p:spPr>
        <p:txBody>
          <a:bodyPr wrap="square" lIns="0" tIns="0" rIns="0" bIns="0" rtlCol="0">
            <a:spAutoFit/>
          </a:bodyPr>
          <a:lstStyle/>
          <a:p>
            <a:pPr algn="ctr"/>
            <a:r>
              <a:rPr lang="en-US" sz="1000" b="1" dirty="0">
                <a:solidFill>
                  <a:schemeClr val="bg1"/>
                </a:solidFill>
                <a:cs typeface="Arial" pitchFamily="34" charset="0"/>
              </a:rPr>
              <a:t>2</a:t>
            </a:r>
          </a:p>
        </p:txBody>
      </p:sp>
      <p:sp>
        <p:nvSpPr>
          <p:cNvPr id="173" name="Shape 1182"/>
          <p:cNvSpPr/>
          <p:nvPr/>
        </p:nvSpPr>
        <p:spPr>
          <a:xfrm>
            <a:off x="1717916" y="6280489"/>
            <a:ext cx="891861" cy="178564"/>
          </a:xfrm>
          <a:prstGeom prst="rect">
            <a:avLst/>
          </a:prstGeom>
          <a:solidFill>
            <a:srgbClr val="00338D"/>
          </a:solidFill>
          <a:ln w="9525" cap="flat" cmpd="sng">
            <a:solidFill>
              <a:srgbClr val="D8D8D8"/>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AU" sz="800" b="1" dirty="0" smtClean="0">
                <a:solidFill>
                  <a:schemeClr val="bg1"/>
                </a:solidFill>
                <a:latin typeface="+mj-lt"/>
                <a:ea typeface="Arial Narrow"/>
                <a:cs typeface="Arial Narrow"/>
                <a:sym typeface="Arial Narrow"/>
              </a:rPr>
              <a:t>Basic</a:t>
            </a:r>
            <a:endParaRPr lang="en-AU" sz="800" b="1" dirty="0">
              <a:solidFill>
                <a:schemeClr val="bg1"/>
              </a:solidFill>
              <a:latin typeface="+mj-lt"/>
              <a:ea typeface="Arial Narrow"/>
              <a:cs typeface="Arial Narrow"/>
              <a:sym typeface="Arial Narrow"/>
            </a:endParaRPr>
          </a:p>
        </p:txBody>
      </p:sp>
      <p:sp>
        <p:nvSpPr>
          <p:cNvPr id="174" name="TextBox 173"/>
          <p:cNvSpPr txBox="1"/>
          <p:nvPr/>
        </p:nvSpPr>
        <p:spPr>
          <a:xfrm>
            <a:off x="2709214" y="6291739"/>
            <a:ext cx="217483" cy="156820"/>
          </a:xfrm>
          <a:prstGeom prst="rect">
            <a:avLst/>
          </a:prstGeom>
          <a:solidFill>
            <a:schemeClr val="tx1">
              <a:lumMod val="95000"/>
              <a:lumOff val="5000"/>
            </a:schemeClr>
          </a:solidFill>
        </p:spPr>
        <p:txBody>
          <a:bodyPr wrap="square" lIns="0" tIns="0" rIns="0" bIns="0" rtlCol="0">
            <a:spAutoFit/>
          </a:bodyPr>
          <a:lstStyle/>
          <a:p>
            <a:pPr algn="ctr"/>
            <a:r>
              <a:rPr lang="en-US" sz="1000" b="1" dirty="0" smtClean="0">
                <a:solidFill>
                  <a:schemeClr val="bg1"/>
                </a:solidFill>
                <a:cs typeface="Arial" pitchFamily="34" charset="0"/>
              </a:rPr>
              <a:t>3</a:t>
            </a:r>
            <a:endParaRPr lang="en-US" sz="1000" b="1" dirty="0">
              <a:solidFill>
                <a:schemeClr val="bg1"/>
              </a:solidFill>
              <a:cs typeface="Arial" pitchFamily="34" charset="0"/>
            </a:endParaRPr>
          </a:p>
        </p:txBody>
      </p:sp>
      <p:sp>
        <p:nvSpPr>
          <p:cNvPr id="175" name="Shape 1182"/>
          <p:cNvSpPr/>
          <p:nvPr/>
        </p:nvSpPr>
        <p:spPr>
          <a:xfrm>
            <a:off x="2965658" y="6291333"/>
            <a:ext cx="891861" cy="178564"/>
          </a:xfrm>
          <a:prstGeom prst="rect">
            <a:avLst/>
          </a:prstGeom>
          <a:solidFill>
            <a:srgbClr val="00338D"/>
          </a:solidFill>
          <a:ln w="9525" cap="flat" cmpd="sng">
            <a:solidFill>
              <a:srgbClr val="D8D8D8"/>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AU" sz="800" b="1" dirty="0" smtClean="0">
                <a:solidFill>
                  <a:schemeClr val="bg1"/>
                </a:solidFill>
                <a:latin typeface="+mj-lt"/>
                <a:ea typeface="Arial Narrow"/>
                <a:cs typeface="Arial Narrow"/>
                <a:sym typeface="Arial Narrow"/>
              </a:rPr>
              <a:t>Progressed</a:t>
            </a:r>
            <a:endParaRPr lang="en-AU" sz="800" b="1" dirty="0">
              <a:solidFill>
                <a:schemeClr val="bg1"/>
              </a:solidFill>
              <a:latin typeface="+mj-lt"/>
              <a:ea typeface="Arial Narrow"/>
              <a:cs typeface="Arial Narrow"/>
              <a:sym typeface="Arial Narrow"/>
            </a:endParaRPr>
          </a:p>
        </p:txBody>
      </p:sp>
      <p:sp>
        <p:nvSpPr>
          <p:cNvPr id="176" name="TextBox 175"/>
          <p:cNvSpPr txBox="1"/>
          <p:nvPr/>
        </p:nvSpPr>
        <p:spPr>
          <a:xfrm>
            <a:off x="3950079" y="6291739"/>
            <a:ext cx="217483" cy="156820"/>
          </a:xfrm>
          <a:prstGeom prst="rect">
            <a:avLst/>
          </a:prstGeom>
          <a:solidFill>
            <a:schemeClr val="tx1">
              <a:lumMod val="95000"/>
              <a:lumOff val="5000"/>
            </a:schemeClr>
          </a:solidFill>
        </p:spPr>
        <p:txBody>
          <a:bodyPr wrap="square" lIns="0" tIns="0" rIns="0" bIns="0" rtlCol="0">
            <a:spAutoFit/>
          </a:bodyPr>
          <a:lstStyle/>
          <a:p>
            <a:pPr algn="ctr"/>
            <a:r>
              <a:rPr lang="en-US" sz="1000" b="1" dirty="0">
                <a:solidFill>
                  <a:schemeClr val="bg1"/>
                </a:solidFill>
                <a:cs typeface="Arial" pitchFamily="34" charset="0"/>
              </a:rPr>
              <a:t>4</a:t>
            </a:r>
          </a:p>
        </p:txBody>
      </p:sp>
      <p:sp>
        <p:nvSpPr>
          <p:cNvPr id="177" name="Shape 1182"/>
          <p:cNvSpPr/>
          <p:nvPr/>
        </p:nvSpPr>
        <p:spPr>
          <a:xfrm>
            <a:off x="4206523" y="6291333"/>
            <a:ext cx="891861" cy="178564"/>
          </a:xfrm>
          <a:prstGeom prst="rect">
            <a:avLst/>
          </a:prstGeom>
          <a:solidFill>
            <a:srgbClr val="00338D"/>
          </a:solidFill>
          <a:ln w="9525" cap="flat" cmpd="sng">
            <a:solidFill>
              <a:srgbClr val="D8D8D8"/>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AU" sz="800" b="1" dirty="0" smtClean="0">
                <a:solidFill>
                  <a:schemeClr val="bg1"/>
                </a:solidFill>
                <a:latin typeface="+mj-lt"/>
                <a:ea typeface="Arial Narrow"/>
                <a:cs typeface="Arial Narrow"/>
                <a:sym typeface="Arial Narrow"/>
              </a:rPr>
              <a:t>Leading</a:t>
            </a:r>
            <a:endParaRPr lang="en-AU" sz="800" b="1" dirty="0">
              <a:solidFill>
                <a:schemeClr val="bg1"/>
              </a:solidFill>
              <a:latin typeface="+mj-lt"/>
              <a:ea typeface="Arial Narrow"/>
              <a:cs typeface="Arial Narrow"/>
              <a:sym typeface="Arial Narrow"/>
            </a:endParaRPr>
          </a:p>
        </p:txBody>
      </p:sp>
      <p:sp>
        <p:nvSpPr>
          <p:cNvPr id="178" name="TextBox 177"/>
          <p:cNvSpPr txBox="1"/>
          <p:nvPr/>
        </p:nvSpPr>
        <p:spPr>
          <a:xfrm>
            <a:off x="5199219" y="6280895"/>
            <a:ext cx="217483" cy="156820"/>
          </a:xfrm>
          <a:prstGeom prst="rect">
            <a:avLst/>
          </a:prstGeom>
          <a:solidFill>
            <a:schemeClr val="tx1">
              <a:lumMod val="95000"/>
              <a:lumOff val="5000"/>
            </a:schemeClr>
          </a:solidFill>
        </p:spPr>
        <p:txBody>
          <a:bodyPr wrap="square" lIns="0" tIns="0" rIns="0" bIns="0" rtlCol="0">
            <a:spAutoFit/>
          </a:bodyPr>
          <a:lstStyle/>
          <a:p>
            <a:pPr algn="ctr"/>
            <a:r>
              <a:rPr lang="en-US" sz="1000" b="1" dirty="0">
                <a:solidFill>
                  <a:schemeClr val="bg1"/>
                </a:solidFill>
                <a:cs typeface="Arial" pitchFamily="34" charset="0"/>
              </a:rPr>
              <a:t>5</a:t>
            </a:r>
          </a:p>
        </p:txBody>
      </p:sp>
      <p:sp>
        <p:nvSpPr>
          <p:cNvPr id="179" name="Shape 1182"/>
          <p:cNvSpPr/>
          <p:nvPr/>
        </p:nvSpPr>
        <p:spPr>
          <a:xfrm>
            <a:off x="5455663" y="6280489"/>
            <a:ext cx="891861" cy="178564"/>
          </a:xfrm>
          <a:prstGeom prst="rect">
            <a:avLst/>
          </a:prstGeom>
          <a:solidFill>
            <a:srgbClr val="00338D"/>
          </a:solidFill>
          <a:ln w="9525" cap="flat" cmpd="sng">
            <a:solidFill>
              <a:srgbClr val="D8D8D8"/>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AU" sz="800" b="1" dirty="0" smtClean="0">
                <a:solidFill>
                  <a:schemeClr val="bg1"/>
                </a:solidFill>
                <a:latin typeface="+mj-lt"/>
                <a:ea typeface="Arial Narrow"/>
                <a:cs typeface="Arial Narrow"/>
                <a:sym typeface="Arial Narrow"/>
              </a:rPr>
              <a:t>Innovating</a:t>
            </a:r>
            <a:endParaRPr lang="en-AU" sz="800" b="1" dirty="0">
              <a:solidFill>
                <a:schemeClr val="bg1"/>
              </a:solidFill>
              <a:latin typeface="+mj-lt"/>
              <a:ea typeface="Arial Narrow"/>
              <a:cs typeface="Arial Narrow"/>
              <a:sym typeface="Arial Narrow"/>
            </a:endParaRPr>
          </a:p>
        </p:txBody>
      </p:sp>
      <p:sp>
        <p:nvSpPr>
          <p:cNvPr id="41" name="Rectangle 40"/>
          <p:cNvSpPr/>
          <p:nvPr/>
        </p:nvSpPr>
        <p:spPr>
          <a:xfrm>
            <a:off x="6557222" y="1"/>
            <a:ext cx="5634778" cy="6858000"/>
          </a:xfrm>
          <a:prstGeom prst="rect">
            <a:avLst/>
          </a:prstGeom>
          <a:solidFill>
            <a:srgbClr val="2D5491"/>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US"/>
          </a:p>
        </p:txBody>
      </p:sp>
      <p:sp>
        <p:nvSpPr>
          <p:cNvPr id="121" name="TextBox 120"/>
          <p:cNvSpPr txBox="1"/>
          <p:nvPr/>
        </p:nvSpPr>
        <p:spPr>
          <a:xfrm>
            <a:off x="5184401" y="925385"/>
            <a:ext cx="469141" cy="175304"/>
          </a:xfrm>
          <a:prstGeom prst="rect">
            <a:avLst/>
          </a:prstGeom>
          <a:noFill/>
        </p:spPr>
        <p:txBody>
          <a:bodyPr wrap="none" lIns="21772" tIns="21772" rIns="21772" bIns="21772" rtlCol="0" anchor="ctr" anchorCtr="0">
            <a:noAutofit/>
          </a:bodyPr>
          <a:lstStyle/>
          <a:p>
            <a:pPr algn="ctr"/>
            <a:r>
              <a:rPr lang="en-AU" sz="1200" b="1" dirty="0" smtClean="0">
                <a:solidFill>
                  <a:srgbClr val="00338D"/>
                </a:solidFill>
              </a:rPr>
              <a:t>*</a:t>
            </a:r>
            <a:r>
              <a:rPr lang="en-AU" sz="1200" dirty="0" smtClean="0">
                <a:solidFill>
                  <a:srgbClr val="00338D"/>
                </a:solidFill>
              </a:rPr>
              <a:t>Domain</a:t>
            </a:r>
          </a:p>
          <a:p>
            <a:r>
              <a:rPr lang="en-AU" sz="1200" dirty="0" smtClean="0">
                <a:solidFill>
                  <a:srgbClr val="00338D"/>
                </a:solidFill>
              </a:rPr>
              <a:t>Weighting</a:t>
            </a:r>
            <a:endParaRPr lang="en-AU" sz="1200" dirty="0">
              <a:solidFill>
                <a:srgbClr val="00338D"/>
              </a:solidFill>
            </a:endParaRPr>
          </a:p>
        </p:txBody>
      </p:sp>
      <p:sp>
        <p:nvSpPr>
          <p:cNvPr id="129" name="TextBox 128"/>
          <p:cNvSpPr txBox="1"/>
          <p:nvPr/>
        </p:nvSpPr>
        <p:spPr>
          <a:xfrm>
            <a:off x="6815009" y="544160"/>
            <a:ext cx="4813434" cy="215444"/>
          </a:xfrm>
          <a:prstGeom prst="rect">
            <a:avLst/>
          </a:prstGeom>
          <a:noFill/>
        </p:spPr>
        <p:txBody>
          <a:bodyPr wrap="none" lIns="0" tIns="0" rIns="0" bIns="0" rtlCol="0">
            <a:spAutoFit/>
          </a:bodyPr>
          <a:lstStyle/>
          <a:p>
            <a:r>
              <a:rPr lang="en-US" sz="1400" b="1" dirty="0" smtClean="0">
                <a:solidFill>
                  <a:srgbClr val="FFFFFF"/>
                </a:solidFill>
                <a:cs typeface="Arial" pitchFamily="34" charset="0"/>
              </a:rPr>
              <a:t>Overall Assessment of </a:t>
            </a:r>
            <a:r>
              <a:rPr lang="en-US" sz="1400" b="1" dirty="0" err="1" smtClean="0">
                <a:solidFill>
                  <a:srgbClr val="FFFFFF"/>
                </a:solidFill>
                <a:cs typeface="Arial" pitchFamily="34" charset="0"/>
              </a:rPr>
              <a:t>FBNQuest’s</a:t>
            </a:r>
            <a:r>
              <a:rPr lang="en-US" sz="1400" b="1" dirty="0" smtClean="0">
                <a:solidFill>
                  <a:srgbClr val="FFFFFF"/>
                </a:solidFill>
                <a:cs typeface="Arial" pitchFamily="34" charset="0"/>
              </a:rPr>
              <a:t> Digital Maturity Level</a:t>
            </a:r>
            <a:endParaRPr lang="en-GB" sz="1400" b="1" dirty="0" smtClean="0">
              <a:solidFill>
                <a:srgbClr val="FFFFFF"/>
              </a:solidFill>
              <a:cs typeface="Arial" pitchFamily="34" charset="0"/>
            </a:endParaRPr>
          </a:p>
        </p:txBody>
      </p:sp>
      <p:graphicFrame>
        <p:nvGraphicFramePr>
          <p:cNvPr id="130" name="Table 129"/>
          <p:cNvGraphicFramePr>
            <a:graphicFrameLocks noGrp="1"/>
          </p:cNvGraphicFramePr>
          <p:nvPr>
            <p:extLst>
              <p:ext uri="{D42A27DB-BD31-4B8C-83A1-F6EECF244321}">
                <p14:modId xmlns:p14="http://schemas.microsoft.com/office/powerpoint/2010/main" val="1575888260"/>
              </p:ext>
            </p:extLst>
          </p:nvPr>
        </p:nvGraphicFramePr>
        <p:xfrm>
          <a:off x="6826332" y="963508"/>
          <a:ext cx="5124663" cy="320040"/>
        </p:xfrm>
        <a:graphic>
          <a:graphicData uri="http://schemas.openxmlformats.org/drawingml/2006/table">
            <a:tbl>
              <a:tblPr bandRow="1">
                <a:tableStyleId>{5C22544A-7EE6-4342-B048-85BDC9FD1C3A}</a:tableStyleId>
              </a:tblPr>
              <a:tblGrid>
                <a:gridCol w="5124663"/>
              </a:tblGrid>
              <a:tr h="230385">
                <a:tc>
                  <a:txBody>
                    <a:bodyPr/>
                    <a:lstStyle/>
                    <a:p>
                      <a:endParaRPr lang="en-US" sz="1500" b="1" dirty="0"/>
                    </a:p>
                  </a:txBody>
                  <a:tcPr anchor="ctr">
                    <a:solidFill>
                      <a:srgbClr val="DBCDDB"/>
                    </a:solidFill>
                  </a:tcPr>
                </a:tc>
              </a:tr>
            </a:tbl>
          </a:graphicData>
        </a:graphic>
      </p:graphicFrame>
      <p:sp>
        <p:nvSpPr>
          <p:cNvPr id="131" name="TextBox 130"/>
          <p:cNvSpPr txBox="1"/>
          <p:nvPr/>
        </p:nvSpPr>
        <p:spPr>
          <a:xfrm>
            <a:off x="11559522" y="1080472"/>
            <a:ext cx="382639" cy="116869"/>
          </a:xfrm>
          <a:prstGeom prst="rect">
            <a:avLst/>
          </a:prstGeom>
          <a:noFill/>
        </p:spPr>
        <p:txBody>
          <a:bodyPr wrap="none" lIns="21772" tIns="21772" rIns="21772" bIns="21772" rtlCol="0" anchor="ctr" anchorCtr="0">
            <a:noAutofit/>
          </a:bodyPr>
          <a:lstStyle/>
          <a:p>
            <a:pPr algn="r"/>
            <a:r>
              <a:rPr lang="en-AU" sz="1050" b="1" dirty="0">
                <a:solidFill>
                  <a:srgbClr val="000000"/>
                </a:solidFill>
                <a:cs typeface="Arial" panose="020B0604020202020204" pitchFamily="34" charset="0"/>
              </a:rPr>
              <a:t>Innovating</a:t>
            </a:r>
          </a:p>
        </p:txBody>
      </p:sp>
      <p:sp>
        <p:nvSpPr>
          <p:cNvPr id="132" name="TextBox 131"/>
          <p:cNvSpPr txBox="1"/>
          <p:nvPr/>
        </p:nvSpPr>
        <p:spPr>
          <a:xfrm>
            <a:off x="8009859" y="1080472"/>
            <a:ext cx="382639" cy="116869"/>
          </a:xfrm>
          <a:prstGeom prst="rect">
            <a:avLst/>
          </a:prstGeom>
          <a:noFill/>
        </p:spPr>
        <p:txBody>
          <a:bodyPr wrap="none" lIns="21772" tIns="21772" rIns="21772" bIns="21772" rtlCol="0" anchor="ctr" anchorCtr="0">
            <a:noAutofit/>
          </a:bodyPr>
          <a:lstStyle/>
          <a:p>
            <a:pPr algn="ctr"/>
            <a:r>
              <a:rPr lang="en-AU" sz="1050" b="1" dirty="0" smtClean="0">
                <a:solidFill>
                  <a:srgbClr val="000000"/>
                </a:solidFill>
                <a:cs typeface="Arial" panose="020B0604020202020204" pitchFamily="34" charset="0"/>
              </a:rPr>
              <a:t> Basic</a:t>
            </a:r>
            <a:endParaRPr lang="en-AU" sz="1050" b="1" dirty="0">
              <a:solidFill>
                <a:srgbClr val="000000"/>
              </a:solidFill>
              <a:cs typeface="Arial" panose="020B0604020202020204" pitchFamily="34" charset="0"/>
            </a:endParaRPr>
          </a:p>
        </p:txBody>
      </p:sp>
      <p:sp>
        <p:nvSpPr>
          <p:cNvPr id="133" name="TextBox 132"/>
          <p:cNvSpPr txBox="1"/>
          <p:nvPr/>
        </p:nvSpPr>
        <p:spPr>
          <a:xfrm>
            <a:off x="10376301" y="1080472"/>
            <a:ext cx="382639" cy="116869"/>
          </a:xfrm>
          <a:prstGeom prst="rect">
            <a:avLst/>
          </a:prstGeom>
          <a:noFill/>
        </p:spPr>
        <p:txBody>
          <a:bodyPr wrap="none" lIns="21772" tIns="21772" rIns="21772" bIns="21772" rtlCol="0" anchor="ctr" anchorCtr="0">
            <a:noAutofit/>
          </a:bodyPr>
          <a:lstStyle/>
          <a:p>
            <a:pPr algn="ctr"/>
            <a:r>
              <a:rPr lang="en-AU" sz="1050" b="1" dirty="0">
                <a:solidFill>
                  <a:srgbClr val="000000"/>
                </a:solidFill>
                <a:cs typeface="Arial" panose="020B0604020202020204" pitchFamily="34" charset="0"/>
              </a:rPr>
              <a:t>Leading</a:t>
            </a:r>
          </a:p>
        </p:txBody>
      </p:sp>
      <p:sp>
        <p:nvSpPr>
          <p:cNvPr id="134" name="TextBox 133"/>
          <p:cNvSpPr txBox="1"/>
          <p:nvPr/>
        </p:nvSpPr>
        <p:spPr>
          <a:xfrm>
            <a:off x="6826638" y="1080472"/>
            <a:ext cx="382639" cy="116869"/>
          </a:xfrm>
          <a:prstGeom prst="rect">
            <a:avLst/>
          </a:prstGeom>
          <a:noFill/>
        </p:spPr>
        <p:txBody>
          <a:bodyPr wrap="none" lIns="21772" tIns="21772" rIns="21772" bIns="21772" rtlCol="0" anchor="ctr" anchorCtr="0">
            <a:noAutofit/>
          </a:bodyPr>
          <a:lstStyle/>
          <a:p>
            <a:r>
              <a:rPr lang="en-AU" sz="1050" b="1" dirty="0">
                <a:solidFill>
                  <a:srgbClr val="000000"/>
                </a:solidFill>
                <a:cs typeface="Arial" panose="020B0604020202020204" pitchFamily="34" charset="0"/>
              </a:rPr>
              <a:t>Lagging</a:t>
            </a:r>
          </a:p>
        </p:txBody>
      </p:sp>
      <p:sp>
        <p:nvSpPr>
          <p:cNvPr id="135" name="TextBox 134"/>
          <p:cNvSpPr txBox="1"/>
          <p:nvPr/>
        </p:nvSpPr>
        <p:spPr>
          <a:xfrm>
            <a:off x="9193080" y="1080472"/>
            <a:ext cx="382639" cy="116869"/>
          </a:xfrm>
          <a:prstGeom prst="rect">
            <a:avLst/>
          </a:prstGeom>
          <a:noFill/>
        </p:spPr>
        <p:txBody>
          <a:bodyPr wrap="none" lIns="21772" tIns="21772" rIns="21772" bIns="21772" rtlCol="0" anchor="ctr" anchorCtr="0">
            <a:noAutofit/>
          </a:bodyPr>
          <a:lstStyle/>
          <a:p>
            <a:pPr algn="ctr"/>
            <a:r>
              <a:rPr lang="en-AU" sz="1050" b="1" dirty="0">
                <a:solidFill>
                  <a:srgbClr val="000000"/>
                </a:solidFill>
                <a:cs typeface="Arial" panose="020B0604020202020204" pitchFamily="34" charset="0"/>
              </a:rPr>
              <a:t>Progressed</a:t>
            </a:r>
          </a:p>
        </p:txBody>
      </p:sp>
      <p:sp>
        <p:nvSpPr>
          <p:cNvPr id="145" name="Isosceles Triangle 144"/>
          <p:cNvSpPr/>
          <p:nvPr/>
        </p:nvSpPr>
        <p:spPr>
          <a:xfrm>
            <a:off x="6768458" y="1789332"/>
            <a:ext cx="346325" cy="263568"/>
          </a:xfrm>
          <a:prstGeom prst="triangle">
            <a:avLst/>
          </a:prstGeom>
          <a:solidFill>
            <a:srgbClr val="00338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21772" tIns="21772" rIns="21772" bIns="21772" rtlCol="0" anchor="ctr" anchorCtr="0"/>
          <a:lstStyle/>
          <a:p>
            <a:pPr algn="ctr"/>
            <a:endParaRPr lang="en-AU" sz="800" dirty="0" err="1">
              <a:solidFill>
                <a:srgbClr val="000000"/>
              </a:solidFill>
              <a:latin typeface="Calibri" panose="020F0502020204030204" pitchFamily="34" charset="0"/>
            </a:endParaRPr>
          </a:p>
        </p:txBody>
      </p:sp>
      <p:sp>
        <p:nvSpPr>
          <p:cNvPr id="147" name="Rectangle 146"/>
          <p:cNvSpPr/>
          <p:nvPr/>
        </p:nvSpPr>
        <p:spPr>
          <a:xfrm>
            <a:off x="86590" y="602065"/>
            <a:ext cx="4080424" cy="211083"/>
          </a:xfrm>
          <a:prstGeom prst="rect">
            <a:avLst/>
          </a:prstGeom>
        </p:spPr>
        <p:txBody>
          <a:bodyPr wrap="square">
            <a:spAutoFit/>
          </a:bodyPr>
          <a:lstStyle/>
          <a:p>
            <a:pPr>
              <a:lnSpc>
                <a:spcPct val="70000"/>
              </a:lnSpc>
            </a:pPr>
            <a:r>
              <a:rPr lang="en-US" sz="1050" b="1" dirty="0" smtClean="0">
                <a:solidFill>
                  <a:srgbClr val="005EB8">
                    <a:lumMod val="75000"/>
                  </a:srgbClr>
                </a:solidFill>
              </a:rPr>
              <a:t>Digital Maturity Assessment Result Summary </a:t>
            </a:r>
            <a:endParaRPr lang="en-US" sz="1050" b="1" dirty="0">
              <a:solidFill>
                <a:srgbClr val="005EB8">
                  <a:lumMod val="75000"/>
                </a:srgbClr>
              </a:solidFill>
            </a:endParaRPr>
          </a:p>
        </p:txBody>
      </p:sp>
      <p:pic>
        <p:nvPicPr>
          <p:cNvPr id="155" name="Picture 15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43950" y="2120335"/>
            <a:ext cx="742802" cy="210135"/>
          </a:xfrm>
          <a:prstGeom prst="rect">
            <a:avLst/>
          </a:prstGeom>
          <a:solidFill>
            <a:srgbClr val="BFBFBF"/>
          </a:solidFill>
        </p:spPr>
      </p:pic>
      <p:sp>
        <p:nvSpPr>
          <p:cNvPr id="156" name="Isosceles Triangle 155"/>
          <p:cNvSpPr/>
          <p:nvPr/>
        </p:nvSpPr>
        <p:spPr>
          <a:xfrm>
            <a:off x="8722415" y="1789332"/>
            <a:ext cx="346325" cy="263568"/>
          </a:xfrm>
          <a:prstGeom prst="triangle">
            <a:avLst/>
          </a:prstGeom>
          <a:solidFill>
            <a:srgbClr val="FFC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21772" tIns="21772" rIns="21772" bIns="21772" rtlCol="0" anchor="ctr" anchorCtr="0"/>
          <a:lstStyle/>
          <a:p>
            <a:pPr algn="ctr"/>
            <a:endParaRPr lang="en-AU" sz="800" dirty="0" err="1">
              <a:solidFill>
                <a:srgbClr val="000000"/>
              </a:solidFill>
              <a:latin typeface="Calibri" panose="020F0502020204030204" pitchFamily="34" charset="0"/>
            </a:endParaRPr>
          </a:p>
        </p:txBody>
      </p:sp>
      <p:cxnSp>
        <p:nvCxnSpPr>
          <p:cNvPr id="7" name="Straight Connector 6"/>
          <p:cNvCxnSpPr/>
          <p:nvPr/>
        </p:nvCxnSpPr>
        <p:spPr>
          <a:xfrm>
            <a:off x="7687337" y="984774"/>
            <a:ext cx="0" cy="27432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p:cNvCxnSpPr/>
          <p:nvPr/>
        </p:nvCxnSpPr>
        <p:spPr>
          <a:xfrm>
            <a:off x="8743509" y="998948"/>
            <a:ext cx="0" cy="27432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p:cNvCxnSpPr/>
          <p:nvPr/>
        </p:nvCxnSpPr>
        <p:spPr>
          <a:xfrm>
            <a:off x="9884741" y="981225"/>
            <a:ext cx="0" cy="27432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p:cNvCxnSpPr/>
          <p:nvPr/>
        </p:nvCxnSpPr>
        <p:spPr>
          <a:xfrm>
            <a:off x="11036605" y="995398"/>
            <a:ext cx="0" cy="27432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36" name="Rectangle 135"/>
          <p:cNvSpPr/>
          <p:nvPr/>
        </p:nvSpPr>
        <p:spPr>
          <a:xfrm>
            <a:off x="6815008" y="1678809"/>
            <a:ext cx="5138928" cy="79604"/>
          </a:xfrm>
          <a:prstGeom prst="rect">
            <a:avLst/>
          </a:prstGeom>
          <a:gradFill>
            <a:gsLst>
              <a:gs pos="26000">
                <a:srgbClr val="F7941E">
                  <a:lumMod val="60000"/>
                  <a:lumOff val="40000"/>
                </a:srgbClr>
              </a:gs>
              <a:gs pos="0">
                <a:srgbClr val="FF0000"/>
              </a:gs>
              <a:gs pos="51000">
                <a:srgbClr val="9E9FA1">
                  <a:lumMod val="40000"/>
                  <a:lumOff val="60000"/>
                </a:srgbClr>
              </a:gs>
              <a:gs pos="76000">
                <a:srgbClr val="00B050"/>
              </a:gs>
              <a:gs pos="100000">
                <a:srgbClr val="00B0F0"/>
              </a:gs>
            </a:gsLst>
            <a:lin ang="0" scaled="0"/>
          </a:gradFill>
          <a:ln w="25400" cap="flat" cmpd="sng" algn="ctr">
            <a:noFill/>
            <a:prstDash val="solid"/>
          </a:ln>
          <a:effectLst/>
        </p:spPr>
        <p:txBody>
          <a:bodyPr lIns="21772" tIns="21772" rIns="21772" bIns="21772" rtlCol="0" anchor="ctr" anchorCtr="0"/>
          <a:lstStyle/>
          <a:p>
            <a:pPr algn="ctr">
              <a:defRPr/>
            </a:pPr>
            <a:endParaRPr lang="en-AU" sz="800" kern="0" dirty="0" err="1" smtClean="0">
              <a:solidFill>
                <a:srgbClr val="FFFFFF"/>
              </a:solidFill>
              <a:latin typeface="Calibri" panose="020F0502020204030204" pitchFamily="34" charset="0"/>
              <a:cs typeface="Arial" panose="020B0604020202020204" pitchFamily="34" charset="0"/>
            </a:endParaRPr>
          </a:p>
        </p:txBody>
      </p:sp>
      <p:sp>
        <p:nvSpPr>
          <p:cNvPr id="160" name="Isosceles Triangle 159"/>
          <p:cNvSpPr/>
          <p:nvPr/>
        </p:nvSpPr>
        <p:spPr>
          <a:xfrm>
            <a:off x="11460422" y="1789332"/>
            <a:ext cx="346325" cy="263568"/>
          </a:xfrm>
          <a:prstGeom prst="triangle">
            <a:avLst/>
          </a:prstGeom>
          <a:solidFill>
            <a:srgbClr val="00B06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21772" tIns="21772" rIns="21772" bIns="21772" rtlCol="0" anchor="ctr" anchorCtr="0"/>
          <a:lstStyle/>
          <a:p>
            <a:pPr algn="ctr"/>
            <a:endParaRPr lang="en-AU" sz="800" dirty="0" err="1">
              <a:solidFill>
                <a:srgbClr val="000000"/>
              </a:solidFill>
              <a:latin typeface="Calibri" panose="020F0502020204030204" pitchFamily="34" charset="0"/>
            </a:endParaRPr>
          </a:p>
        </p:txBody>
      </p:sp>
      <p:sp>
        <p:nvSpPr>
          <p:cNvPr id="161" name="Isosceles Triangle 160"/>
          <p:cNvSpPr/>
          <p:nvPr/>
        </p:nvSpPr>
        <p:spPr>
          <a:xfrm>
            <a:off x="10970721" y="1789332"/>
            <a:ext cx="346325" cy="263568"/>
          </a:xfrm>
          <a:prstGeom prst="triangle">
            <a:avLst/>
          </a:prstGeom>
          <a:solidFill>
            <a:srgbClr val="8E258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21772" tIns="21772" rIns="21772" bIns="21772" rtlCol="0" anchor="ctr" anchorCtr="0"/>
          <a:lstStyle/>
          <a:p>
            <a:pPr algn="ctr"/>
            <a:endParaRPr lang="en-AU" sz="800" dirty="0" err="1">
              <a:solidFill>
                <a:srgbClr val="000000"/>
              </a:solidFill>
              <a:latin typeface="Calibri" panose="020F0502020204030204" pitchFamily="34" charset="0"/>
            </a:endParaRPr>
          </a:p>
        </p:txBody>
      </p:sp>
      <p:sp>
        <p:nvSpPr>
          <p:cNvPr id="8" name="Rectangle 7"/>
          <p:cNvSpPr/>
          <p:nvPr/>
        </p:nvSpPr>
        <p:spPr>
          <a:xfrm>
            <a:off x="6711216" y="2607058"/>
            <a:ext cx="5186723" cy="3631763"/>
          </a:xfrm>
          <a:prstGeom prst="rect">
            <a:avLst/>
          </a:prstGeom>
        </p:spPr>
        <p:txBody>
          <a:bodyPr wrap="square">
            <a:spAutoFit/>
          </a:bodyPr>
          <a:lstStyle/>
          <a:p>
            <a:pPr marL="171450" indent="-171450">
              <a:spcAft>
                <a:spcPts val="600"/>
              </a:spcAft>
              <a:buFont typeface="Arial" panose="020B0604020202020204" pitchFamily="34" charset="0"/>
              <a:buChar char="•"/>
            </a:pPr>
            <a:r>
              <a:rPr lang="en-US" sz="1400" dirty="0" smtClean="0">
                <a:solidFill>
                  <a:schemeClr val="bg1"/>
                </a:solidFill>
              </a:rPr>
              <a:t>Whilst FBNQuest is </a:t>
            </a:r>
            <a:r>
              <a:rPr lang="en-US" sz="1400" dirty="0">
                <a:solidFill>
                  <a:schemeClr val="bg1"/>
                </a:solidFill>
              </a:rPr>
              <a:t>currently digitally immature, a number of digital </a:t>
            </a:r>
            <a:r>
              <a:rPr lang="en-US" sz="1400" dirty="0" smtClean="0">
                <a:solidFill>
                  <a:schemeClr val="bg1"/>
                </a:solidFill>
              </a:rPr>
              <a:t>initiatives </a:t>
            </a:r>
            <a:r>
              <a:rPr lang="en-US" sz="1400" dirty="0">
                <a:solidFill>
                  <a:schemeClr val="bg1"/>
                </a:solidFill>
              </a:rPr>
              <a:t>have been identified </a:t>
            </a:r>
            <a:r>
              <a:rPr lang="en-US" sz="1400" dirty="0" smtClean="0">
                <a:solidFill>
                  <a:schemeClr val="bg1"/>
                </a:solidFill>
              </a:rPr>
              <a:t>to support </a:t>
            </a:r>
            <a:r>
              <a:rPr lang="en-US" sz="1400" dirty="0">
                <a:solidFill>
                  <a:schemeClr val="bg1"/>
                </a:solidFill>
              </a:rPr>
              <a:t>the </a:t>
            </a:r>
            <a:r>
              <a:rPr lang="en-US" sz="1400" dirty="0" smtClean="0">
                <a:solidFill>
                  <a:schemeClr val="bg1"/>
                </a:solidFill>
              </a:rPr>
              <a:t>Group’s ambition </a:t>
            </a:r>
            <a:r>
              <a:rPr lang="en-US" sz="1400" dirty="0">
                <a:solidFill>
                  <a:schemeClr val="bg1"/>
                </a:solidFill>
              </a:rPr>
              <a:t>to </a:t>
            </a:r>
            <a:r>
              <a:rPr lang="en-US" sz="1400" dirty="0" smtClean="0">
                <a:solidFill>
                  <a:schemeClr val="bg1"/>
                </a:solidFill>
              </a:rPr>
              <a:t>grow the </a:t>
            </a:r>
            <a:r>
              <a:rPr lang="en-US" sz="1400" dirty="0">
                <a:solidFill>
                  <a:schemeClr val="bg1"/>
                </a:solidFill>
              </a:rPr>
              <a:t>business </a:t>
            </a:r>
            <a:r>
              <a:rPr lang="en-US" sz="1400" dirty="0" smtClean="0">
                <a:solidFill>
                  <a:schemeClr val="bg1"/>
                </a:solidFill>
              </a:rPr>
              <a:t>significantly within the next 3 years.</a:t>
            </a:r>
            <a:endParaRPr lang="en-US" sz="1400" dirty="0">
              <a:solidFill>
                <a:schemeClr val="bg1"/>
              </a:solidFill>
            </a:endParaRPr>
          </a:p>
          <a:p>
            <a:pPr marL="171450" indent="-171450">
              <a:spcAft>
                <a:spcPts val="600"/>
              </a:spcAft>
              <a:buFont typeface="Arial" panose="020B0604020202020204" pitchFamily="34" charset="0"/>
              <a:buChar char="•"/>
            </a:pPr>
            <a:r>
              <a:rPr lang="en-US" sz="1400" dirty="0" smtClean="0">
                <a:solidFill>
                  <a:schemeClr val="bg1"/>
                </a:solidFill>
              </a:rPr>
              <a:t>Historically, FBNQuest has </a:t>
            </a:r>
            <a:r>
              <a:rPr lang="en-US" sz="1400" dirty="0">
                <a:solidFill>
                  <a:schemeClr val="bg1"/>
                </a:solidFill>
              </a:rPr>
              <a:t>offered </a:t>
            </a:r>
            <a:r>
              <a:rPr lang="en-US" sz="1400" dirty="0" smtClean="0">
                <a:solidFill>
                  <a:schemeClr val="bg1"/>
                </a:solidFill>
              </a:rPr>
              <a:t>personalized customer </a:t>
            </a:r>
            <a:r>
              <a:rPr lang="en-US" sz="1400" dirty="0">
                <a:solidFill>
                  <a:schemeClr val="bg1"/>
                </a:solidFill>
              </a:rPr>
              <a:t>engagement </a:t>
            </a:r>
            <a:r>
              <a:rPr lang="en-US" sz="1400" dirty="0" smtClean="0">
                <a:solidFill>
                  <a:schemeClr val="bg1"/>
                </a:solidFill>
              </a:rPr>
              <a:t>through Relationship Managers </a:t>
            </a:r>
            <a:r>
              <a:rPr lang="en-US" sz="1400" dirty="0">
                <a:solidFill>
                  <a:schemeClr val="bg1"/>
                </a:solidFill>
              </a:rPr>
              <a:t>rather than </a:t>
            </a:r>
            <a:r>
              <a:rPr lang="en-US" sz="1400" dirty="0" smtClean="0">
                <a:solidFill>
                  <a:schemeClr val="bg1"/>
                </a:solidFill>
              </a:rPr>
              <a:t>via electronic </a:t>
            </a:r>
            <a:r>
              <a:rPr lang="en-US" sz="1400" dirty="0">
                <a:solidFill>
                  <a:schemeClr val="bg1"/>
                </a:solidFill>
              </a:rPr>
              <a:t>channels</a:t>
            </a:r>
            <a:r>
              <a:rPr lang="en-US" sz="1400" dirty="0" smtClean="0">
                <a:solidFill>
                  <a:schemeClr val="bg1"/>
                </a:solidFill>
              </a:rPr>
              <a:t>.</a:t>
            </a:r>
          </a:p>
          <a:p>
            <a:pPr marL="171450" indent="-171450">
              <a:spcAft>
                <a:spcPts val="600"/>
              </a:spcAft>
              <a:buFont typeface="Arial" panose="020B0604020202020204" pitchFamily="34" charset="0"/>
              <a:buChar char="•"/>
            </a:pPr>
            <a:r>
              <a:rPr lang="en-US" sz="1400" dirty="0" smtClean="0">
                <a:solidFill>
                  <a:schemeClr val="bg1"/>
                </a:solidFill>
              </a:rPr>
              <a:t>The online and mobile platform were found to offer limited transactional or servicing capabilities. </a:t>
            </a:r>
          </a:p>
          <a:p>
            <a:pPr marL="171450" indent="-171450">
              <a:spcAft>
                <a:spcPts val="600"/>
              </a:spcAft>
              <a:buFont typeface="Arial" panose="020B0604020202020204" pitchFamily="34" charset="0"/>
              <a:buChar char="•"/>
            </a:pPr>
            <a:r>
              <a:rPr lang="en-US" sz="1400" dirty="0" smtClean="0">
                <a:solidFill>
                  <a:schemeClr val="bg1"/>
                </a:solidFill>
              </a:rPr>
              <a:t>Enabling segments of the business also rely on traditional methods, and will require significant changes to culture and processes to accommodate the digital transformation objectives.</a:t>
            </a:r>
          </a:p>
          <a:p>
            <a:pPr marL="171450" indent="-171450">
              <a:spcAft>
                <a:spcPts val="600"/>
              </a:spcAft>
              <a:buFont typeface="Arial" panose="020B0604020202020204" pitchFamily="34" charset="0"/>
              <a:buChar char="•"/>
            </a:pPr>
            <a:r>
              <a:rPr lang="en-US" sz="1400" dirty="0">
                <a:solidFill>
                  <a:schemeClr val="bg1"/>
                </a:solidFill>
              </a:rPr>
              <a:t>Overall </a:t>
            </a:r>
            <a:r>
              <a:rPr lang="en-US" sz="1400" dirty="0" err="1">
                <a:solidFill>
                  <a:schemeClr val="bg1"/>
                </a:solidFill>
              </a:rPr>
              <a:t>FBNQuest’s</a:t>
            </a:r>
            <a:r>
              <a:rPr lang="en-US" sz="1400" dirty="0">
                <a:solidFill>
                  <a:schemeClr val="bg1"/>
                </a:solidFill>
              </a:rPr>
              <a:t> digital maturity level was found to be lagging behind both local and global peers in the industry</a:t>
            </a:r>
            <a:r>
              <a:rPr lang="en-US" sz="1400" dirty="0" smtClean="0">
                <a:solidFill>
                  <a:schemeClr val="bg1"/>
                </a:solidFill>
              </a:rPr>
              <a:t>.</a:t>
            </a:r>
            <a:endParaRPr lang="en-US" sz="1400" dirty="0">
              <a:solidFill>
                <a:schemeClr val="bg1"/>
              </a:solidFill>
            </a:endParaRPr>
          </a:p>
        </p:txBody>
      </p:sp>
      <p:grpSp>
        <p:nvGrpSpPr>
          <p:cNvPr id="138" name="Group 137"/>
          <p:cNvGrpSpPr/>
          <p:nvPr/>
        </p:nvGrpSpPr>
        <p:grpSpPr>
          <a:xfrm>
            <a:off x="-95266" y="1458814"/>
            <a:ext cx="6329833" cy="4634092"/>
            <a:chOff x="-95266" y="1458814"/>
            <a:chExt cx="6329833" cy="4634092"/>
          </a:xfrm>
        </p:grpSpPr>
        <p:pic>
          <p:nvPicPr>
            <p:cNvPr id="162" name="Picture 161"/>
            <p:cNvPicPr>
              <a:picLocks noChangeAspect="1"/>
            </p:cNvPicPr>
            <p:nvPr/>
          </p:nvPicPr>
          <p:blipFill>
            <a:blip r:embed="rId4"/>
            <a:stretch>
              <a:fillRect/>
            </a:stretch>
          </p:blipFill>
          <p:spPr>
            <a:xfrm rot="19777793">
              <a:off x="260486" y="1688702"/>
              <a:ext cx="5493904" cy="4404204"/>
            </a:xfrm>
            <a:prstGeom prst="rect">
              <a:avLst/>
            </a:prstGeom>
          </p:spPr>
        </p:pic>
        <p:sp>
          <p:nvSpPr>
            <p:cNvPr id="163" name="TextBox 162"/>
            <p:cNvSpPr txBox="1"/>
            <p:nvPr/>
          </p:nvSpPr>
          <p:spPr>
            <a:xfrm>
              <a:off x="1798" y="1459945"/>
              <a:ext cx="1621285" cy="338554"/>
            </a:xfrm>
            <a:prstGeom prst="rect">
              <a:avLst/>
            </a:prstGeom>
            <a:noFill/>
          </p:spPr>
          <p:txBody>
            <a:bodyPr wrap="square" lIns="0" tIns="0" rIns="0" bIns="0" rtlCol="0">
              <a:spAutoFit/>
            </a:bodyPr>
            <a:lstStyle/>
            <a:p>
              <a:pPr algn="r"/>
              <a:r>
                <a:rPr lang="en-US" sz="1100" b="1" dirty="0" smtClean="0">
                  <a:solidFill>
                    <a:srgbClr val="00338D"/>
                  </a:solidFill>
                  <a:cs typeface="Arial" pitchFamily="34" charset="0"/>
                </a:rPr>
                <a:t>VALUE </a:t>
              </a:r>
            </a:p>
            <a:p>
              <a:pPr algn="r"/>
              <a:r>
                <a:rPr lang="en-US" sz="1100" b="1" dirty="0" smtClean="0">
                  <a:solidFill>
                    <a:srgbClr val="00338D"/>
                  </a:solidFill>
                  <a:cs typeface="Arial" pitchFamily="34" charset="0"/>
                </a:rPr>
                <a:t>MANAGEMENT</a:t>
              </a:r>
              <a:endParaRPr lang="en-US" sz="1100" b="1" dirty="0">
                <a:solidFill>
                  <a:srgbClr val="00338D"/>
                </a:solidFill>
                <a:cs typeface="Arial" pitchFamily="34" charset="0"/>
              </a:endParaRPr>
            </a:p>
          </p:txBody>
        </p:sp>
        <p:grpSp>
          <p:nvGrpSpPr>
            <p:cNvPr id="164" name="Group 163"/>
            <p:cNvGrpSpPr/>
            <p:nvPr/>
          </p:nvGrpSpPr>
          <p:grpSpPr>
            <a:xfrm>
              <a:off x="4056624" y="1806960"/>
              <a:ext cx="1204004" cy="275618"/>
              <a:chOff x="4830924" y="1285893"/>
              <a:chExt cx="1443794" cy="323986"/>
            </a:xfrm>
          </p:grpSpPr>
          <p:cxnSp>
            <p:nvCxnSpPr>
              <p:cNvPr id="219" name="Straight Connector 218"/>
              <p:cNvCxnSpPr/>
              <p:nvPr/>
            </p:nvCxnSpPr>
            <p:spPr>
              <a:xfrm flipV="1">
                <a:off x="4830924" y="1285893"/>
                <a:ext cx="274139" cy="323986"/>
              </a:xfrm>
              <a:prstGeom prst="line">
                <a:avLst/>
              </a:prstGeom>
              <a:ln>
                <a:solidFill>
                  <a:srgbClr val="747678"/>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p:cNvCxnSpPr/>
              <p:nvPr/>
            </p:nvCxnSpPr>
            <p:spPr>
              <a:xfrm>
                <a:off x="5106061" y="1285893"/>
                <a:ext cx="1168657" cy="0"/>
              </a:xfrm>
              <a:prstGeom prst="line">
                <a:avLst/>
              </a:prstGeom>
              <a:ln>
                <a:solidFill>
                  <a:srgbClr val="747678"/>
                </a:solidFill>
              </a:ln>
            </p:spPr>
            <p:style>
              <a:lnRef idx="1">
                <a:schemeClr val="accent1"/>
              </a:lnRef>
              <a:fillRef idx="0">
                <a:schemeClr val="accent1"/>
              </a:fillRef>
              <a:effectRef idx="0">
                <a:schemeClr val="accent1"/>
              </a:effectRef>
              <a:fontRef idx="minor">
                <a:schemeClr val="tx1"/>
              </a:fontRef>
            </p:style>
          </p:cxnSp>
        </p:grpSp>
        <p:grpSp>
          <p:nvGrpSpPr>
            <p:cNvPr id="165" name="Group 164"/>
            <p:cNvGrpSpPr/>
            <p:nvPr/>
          </p:nvGrpSpPr>
          <p:grpSpPr>
            <a:xfrm flipH="1">
              <a:off x="742523" y="1808091"/>
              <a:ext cx="1204003" cy="275618"/>
              <a:chOff x="4901995" y="1366151"/>
              <a:chExt cx="1443793" cy="323986"/>
            </a:xfrm>
          </p:grpSpPr>
          <p:cxnSp>
            <p:nvCxnSpPr>
              <p:cNvPr id="217" name="Straight Connector 216"/>
              <p:cNvCxnSpPr/>
              <p:nvPr/>
            </p:nvCxnSpPr>
            <p:spPr>
              <a:xfrm flipV="1">
                <a:off x="4901995" y="1366151"/>
                <a:ext cx="274139" cy="323986"/>
              </a:xfrm>
              <a:prstGeom prst="line">
                <a:avLst/>
              </a:prstGeom>
              <a:ln>
                <a:solidFill>
                  <a:srgbClr val="747678"/>
                </a:solidFill>
              </a:ln>
            </p:spPr>
            <p:style>
              <a:lnRef idx="1">
                <a:schemeClr val="accent1"/>
              </a:lnRef>
              <a:fillRef idx="0">
                <a:schemeClr val="accent1"/>
              </a:fillRef>
              <a:effectRef idx="0">
                <a:schemeClr val="accent1"/>
              </a:effectRef>
              <a:fontRef idx="minor">
                <a:schemeClr val="tx1"/>
              </a:fontRef>
            </p:style>
          </p:cxnSp>
          <p:cxnSp>
            <p:nvCxnSpPr>
              <p:cNvPr id="218" name="Straight Connector 217"/>
              <p:cNvCxnSpPr/>
              <p:nvPr/>
            </p:nvCxnSpPr>
            <p:spPr>
              <a:xfrm>
                <a:off x="5177131" y="1366151"/>
                <a:ext cx="1168657" cy="0"/>
              </a:xfrm>
              <a:prstGeom prst="line">
                <a:avLst/>
              </a:prstGeom>
              <a:ln>
                <a:solidFill>
                  <a:srgbClr val="747678"/>
                </a:solidFill>
              </a:ln>
            </p:spPr>
            <p:style>
              <a:lnRef idx="1">
                <a:schemeClr val="accent1"/>
              </a:lnRef>
              <a:fillRef idx="0">
                <a:schemeClr val="accent1"/>
              </a:fillRef>
              <a:effectRef idx="0">
                <a:schemeClr val="accent1"/>
              </a:effectRef>
              <a:fontRef idx="minor">
                <a:schemeClr val="tx1"/>
              </a:fontRef>
            </p:style>
          </p:cxnSp>
        </p:grpSp>
        <p:sp>
          <p:nvSpPr>
            <p:cNvPr id="166" name="TextBox 165"/>
            <p:cNvSpPr txBox="1"/>
            <p:nvPr/>
          </p:nvSpPr>
          <p:spPr>
            <a:xfrm>
              <a:off x="4330498" y="1458814"/>
              <a:ext cx="1621285" cy="338554"/>
            </a:xfrm>
            <a:prstGeom prst="rect">
              <a:avLst/>
            </a:prstGeom>
            <a:noFill/>
          </p:spPr>
          <p:txBody>
            <a:bodyPr wrap="square" lIns="0" tIns="0" rIns="0" bIns="0" rtlCol="0">
              <a:spAutoFit/>
            </a:bodyPr>
            <a:lstStyle/>
            <a:p>
              <a:r>
                <a:rPr lang="en-US" sz="1100" b="1" dirty="0" smtClean="0">
                  <a:solidFill>
                    <a:srgbClr val="00338D"/>
                  </a:solidFill>
                  <a:cs typeface="Arial" pitchFamily="34" charset="0"/>
                </a:rPr>
                <a:t>CUSTOMER </a:t>
              </a:r>
            </a:p>
            <a:p>
              <a:r>
                <a:rPr lang="en-US" sz="1100" b="1" dirty="0" smtClean="0">
                  <a:solidFill>
                    <a:srgbClr val="00338D"/>
                  </a:solidFill>
                  <a:cs typeface="Arial" pitchFamily="34" charset="0"/>
                </a:rPr>
                <a:t>EXPERIENCE MGT.</a:t>
              </a:r>
              <a:endParaRPr lang="en-US" sz="1100" b="1" dirty="0">
                <a:solidFill>
                  <a:srgbClr val="00338D"/>
                </a:solidFill>
                <a:cs typeface="Arial" pitchFamily="34" charset="0"/>
              </a:endParaRPr>
            </a:p>
          </p:txBody>
        </p:sp>
        <p:grpSp>
          <p:nvGrpSpPr>
            <p:cNvPr id="167" name="Group 166"/>
            <p:cNvGrpSpPr/>
            <p:nvPr/>
          </p:nvGrpSpPr>
          <p:grpSpPr>
            <a:xfrm flipH="1" flipV="1">
              <a:off x="626640" y="5427439"/>
              <a:ext cx="1204004" cy="275619"/>
              <a:chOff x="4876612" y="1465039"/>
              <a:chExt cx="1443794" cy="323986"/>
            </a:xfrm>
          </p:grpSpPr>
          <p:cxnSp>
            <p:nvCxnSpPr>
              <p:cNvPr id="215" name="Straight Connector 214"/>
              <p:cNvCxnSpPr/>
              <p:nvPr/>
            </p:nvCxnSpPr>
            <p:spPr>
              <a:xfrm flipV="1">
                <a:off x="4876612" y="1465039"/>
                <a:ext cx="274139" cy="323986"/>
              </a:xfrm>
              <a:prstGeom prst="line">
                <a:avLst/>
              </a:prstGeom>
              <a:ln>
                <a:solidFill>
                  <a:srgbClr val="747678"/>
                </a:solidFill>
              </a:ln>
            </p:spPr>
            <p:style>
              <a:lnRef idx="1">
                <a:schemeClr val="accent1"/>
              </a:lnRef>
              <a:fillRef idx="0">
                <a:schemeClr val="accent1"/>
              </a:fillRef>
              <a:effectRef idx="0">
                <a:schemeClr val="accent1"/>
              </a:effectRef>
              <a:fontRef idx="minor">
                <a:schemeClr val="tx1"/>
              </a:fontRef>
            </p:style>
          </p:cxnSp>
          <p:cxnSp>
            <p:nvCxnSpPr>
              <p:cNvPr id="216" name="Straight Connector 215"/>
              <p:cNvCxnSpPr/>
              <p:nvPr/>
            </p:nvCxnSpPr>
            <p:spPr>
              <a:xfrm>
                <a:off x="5151749" y="1465040"/>
                <a:ext cx="1168657" cy="0"/>
              </a:xfrm>
              <a:prstGeom prst="line">
                <a:avLst/>
              </a:prstGeom>
              <a:ln>
                <a:solidFill>
                  <a:srgbClr val="747678"/>
                </a:solidFill>
              </a:ln>
            </p:spPr>
            <p:style>
              <a:lnRef idx="1">
                <a:schemeClr val="accent1"/>
              </a:lnRef>
              <a:fillRef idx="0">
                <a:schemeClr val="accent1"/>
              </a:fillRef>
              <a:effectRef idx="0">
                <a:schemeClr val="accent1"/>
              </a:effectRef>
              <a:fontRef idx="minor">
                <a:schemeClr val="tx1"/>
              </a:fontRef>
            </p:style>
          </p:cxnSp>
        </p:grpSp>
        <p:sp>
          <p:nvSpPr>
            <p:cNvPr id="168" name="TextBox 167"/>
            <p:cNvSpPr txBox="1"/>
            <p:nvPr/>
          </p:nvSpPr>
          <p:spPr>
            <a:xfrm>
              <a:off x="4595250" y="5741622"/>
              <a:ext cx="1621285" cy="338554"/>
            </a:xfrm>
            <a:prstGeom prst="rect">
              <a:avLst/>
            </a:prstGeom>
            <a:noFill/>
          </p:spPr>
          <p:txBody>
            <a:bodyPr wrap="square" lIns="0" tIns="0" rIns="0" bIns="0" rtlCol="0">
              <a:spAutoFit/>
            </a:bodyPr>
            <a:lstStyle>
              <a:defPPr>
                <a:defRPr lang="en-US"/>
              </a:defPPr>
              <a:lvl1pPr>
                <a:defRPr sz="1100" b="1">
                  <a:solidFill>
                    <a:srgbClr val="00338D"/>
                  </a:solidFill>
                  <a:cs typeface="Arial" pitchFamily="34" charset="0"/>
                </a:defRPr>
              </a:lvl1pPr>
            </a:lstStyle>
            <a:p>
              <a:r>
                <a:rPr lang="en-US" dirty="0"/>
                <a:t>TECHNOLOGY </a:t>
              </a:r>
            </a:p>
            <a:p>
              <a:r>
                <a:rPr lang="en-US" dirty="0"/>
                <a:t>ENABLEMENT</a:t>
              </a:r>
            </a:p>
          </p:txBody>
        </p:sp>
        <p:grpSp>
          <p:nvGrpSpPr>
            <p:cNvPr id="169" name="Group 168"/>
            <p:cNvGrpSpPr/>
            <p:nvPr/>
          </p:nvGrpSpPr>
          <p:grpSpPr>
            <a:xfrm flipV="1">
              <a:off x="4213183" y="5398051"/>
              <a:ext cx="1204004" cy="275618"/>
              <a:chOff x="4922300" y="1476242"/>
              <a:chExt cx="1443794" cy="323986"/>
            </a:xfrm>
          </p:grpSpPr>
          <p:cxnSp>
            <p:nvCxnSpPr>
              <p:cNvPr id="213" name="Straight Connector 212"/>
              <p:cNvCxnSpPr/>
              <p:nvPr/>
            </p:nvCxnSpPr>
            <p:spPr>
              <a:xfrm flipV="1">
                <a:off x="4922300" y="1476242"/>
                <a:ext cx="274139" cy="323986"/>
              </a:xfrm>
              <a:prstGeom prst="line">
                <a:avLst/>
              </a:prstGeom>
              <a:ln>
                <a:solidFill>
                  <a:srgbClr val="747678"/>
                </a:solidFill>
              </a:ln>
            </p:spPr>
            <p:style>
              <a:lnRef idx="1">
                <a:schemeClr val="accent1"/>
              </a:lnRef>
              <a:fillRef idx="0">
                <a:schemeClr val="accent1"/>
              </a:fillRef>
              <a:effectRef idx="0">
                <a:schemeClr val="accent1"/>
              </a:effectRef>
              <a:fontRef idx="minor">
                <a:schemeClr val="tx1"/>
              </a:fontRef>
            </p:style>
          </p:cxnSp>
          <p:cxnSp>
            <p:nvCxnSpPr>
              <p:cNvPr id="214" name="Straight Connector 213"/>
              <p:cNvCxnSpPr/>
              <p:nvPr/>
            </p:nvCxnSpPr>
            <p:spPr>
              <a:xfrm>
                <a:off x="5197437" y="1476242"/>
                <a:ext cx="1168657" cy="0"/>
              </a:xfrm>
              <a:prstGeom prst="line">
                <a:avLst/>
              </a:prstGeom>
              <a:ln>
                <a:solidFill>
                  <a:srgbClr val="747678"/>
                </a:solidFill>
              </a:ln>
            </p:spPr>
            <p:style>
              <a:lnRef idx="1">
                <a:schemeClr val="accent1"/>
              </a:lnRef>
              <a:fillRef idx="0">
                <a:schemeClr val="accent1"/>
              </a:fillRef>
              <a:effectRef idx="0">
                <a:schemeClr val="accent1"/>
              </a:effectRef>
              <a:fontRef idx="minor">
                <a:schemeClr val="tx1"/>
              </a:fontRef>
            </p:style>
          </p:cxnSp>
        </p:grpSp>
        <p:sp>
          <p:nvSpPr>
            <p:cNvPr id="170" name="TextBox 169"/>
            <p:cNvSpPr txBox="1"/>
            <p:nvPr/>
          </p:nvSpPr>
          <p:spPr>
            <a:xfrm>
              <a:off x="-95266" y="5747147"/>
              <a:ext cx="1621285" cy="338554"/>
            </a:xfrm>
            <a:prstGeom prst="rect">
              <a:avLst/>
            </a:prstGeom>
            <a:noFill/>
          </p:spPr>
          <p:txBody>
            <a:bodyPr wrap="square" lIns="0" tIns="0" rIns="0" bIns="0" rtlCol="0">
              <a:spAutoFit/>
            </a:bodyPr>
            <a:lstStyle>
              <a:defPPr>
                <a:defRPr lang="en-US"/>
              </a:defPPr>
              <a:lvl1pPr algn="r">
                <a:defRPr sz="1100" b="1">
                  <a:solidFill>
                    <a:srgbClr val="00338D"/>
                  </a:solidFill>
                  <a:cs typeface="Arial" pitchFamily="34" charset="0"/>
                </a:defRPr>
              </a:lvl1pPr>
            </a:lstStyle>
            <a:p>
              <a:r>
                <a:rPr lang="en-US" dirty="0"/>
                <a:t>CO-CREATION</a:t>
              </a:r>
            </a:p>
            <a:p>
              <a:r>
                <a:rPr lang="en-US" dirty="0"/>
                <a:t>MODEL</a:t>
              </a:r>
            </a:p>
          </p:txBody>
        </p:sp>
        <p:cxnSp>
          <p:nvCxnSpPr>
            <p:cNvPr id="180" name="Straight Connector 179"/>
            <p:cNvCxnSpPr/>
            <p:nvPr/>
          </p:nvCxnSpPr>
          <p:spPr>
            <a:xfrm>
              <a:off x="5087267" y="3879032"/>
              <a:ext cx="974562" cy="0"/>
            </a:xfrm>
            <a:prstGeom prst="line">
              <a:avLst/>
            </a:prstGeom>
            <a:ln>
              <a:solidFill>
                <a:srgbClr val="747678"/>
              </a:solidFill>
            </a:ln>
          </p:spPr>
          <p:style>
            <a:lnRef idx="1">
              <a:schemeClr val="accent1"/>
            </a:lnRef>
            <a:fillRef idx="0">
              <a:schemeClr val="accent1"/>
            </a:fillRef>
            <a:effectRef idx="0">
              <a:schemeClr val="accent1"/>
            </a:effectRef>
            <a:fontRef idx="minor">
              <a:schemeClr val="tx1"/>
            </a:fontRef>
          </p:style>
        </p:cxnSp>
        <p:sp>
          <p:nvSpPr>
            <p:cNvPr id="181" name="TextBox 180"/>
            <p:cNvSpPr txBox="1"/>
            <p:nvPr/>
          </p:nvSpPr>
          <p:spPr>
            <a:xfrm>
              <a:off x="5320167" y="3522591"/>
              <a:ext cx="914400" cy="338554"/>
            </a:xfrm>
            <a:prstGeom prst="rect">
              <a:avLst/>
            </a:prstGeom>
            <a:noFill/>
          </p:spPr>
          <p:txBody>
            <a:bodyPr wrap="square" lIns="0" tIns="0" rIns="0" bIns="0" rtlCol="0">
              <a:spAutoFit/>
            </a:bodyPr>
            <a:lstStyle>
              <a:defPPr>
                <a:defRPr lang="en-US"/>
              </a:defPPr>
              <a:lvl1pPr>
                <a:defRPr sz="1100" b="1">
                  <a:solidFill>
                    <a:srgbClr val="00338D"/>
                  </a:solidFill>
                  <a:cs typeface="Arial" pitchFamily="34" charset="0"/>
                </a:defRPr>
              </a:lvl1pPr>
            </a:lstStyle>
            <a:p>
              <a:r>
                <a:rPr lang="en-US" dirty="0"/>
                <a:t>OPERATING</a:t>
              </a:r>
            </a:p>
            <a:p>
              <a:r>
                <a:rPr lang="en-US" dirty="0"/>
                <a:t>MODEL</a:t>
              </a:r>
            </a:p>
          </p:txBody>
        </p:sp>
        <p:cxnSp>
          <p:nvCxnSpPr>
            <p:cNvPr id="183" name="Straight Connector 182"/>
            <p:cNvCxnSpPr/>
            <p:nvPr/>
          </p:nvCxnSpPr>
          <p:spPr>
            <a:xfrm>
              <a:off x="196236" y="3877680"/>
              <a:ext cx="731520" cy="0"/>
            </a:xfrm>
            <a:prstGeom prst="line">
              <a:avLst/>
            </a:prstGeom>
            <a:ln>
              <a:solidFill>
                <a:srgbClr val="747678"/>
              </a:solidFill>
            </a:ln>
          </p:spPr>
          <p:style>
            <a:lnRef idx="1">
              <a:schemeClr val="accent1"/>
            </a:lnRef>
            <a:fillRef idx="0">
              <a:schemeClr val="accent1"/>
            </a:fillRef>
            <a:effectRef idx="0">
              <a:schemeClr val="accent1"/>
            </a:effectRef>
            <a:fontRef idx="minor">
              <a:schemeClr val="tx1"/>
            </a:fontRef>
          </p:style>
        </p:cxnSp>
        <p:sp>
          <p:nvSpPr>
            <p:cNvPr id="184" name="TextBox 183"/>
            <p:cNvSpPr txBox="1"/>
            <p:nvPr/>
          </p:nvSpPr>
          <p:spPr>
            <a:xfrm>
              <a:off x="68724" y="3511903"/>
              <a:ext cx="633986" cy="338554"/>
            </a:xfrm>
            <a:prstGeom prst="rect">
              <a:avLst/>
            </a:prstGeom>
            <a:noFill/>
          </p:spPr>
          <p:txBody>
            <a:bodyPr wrap="square" lIns="0" tIns="0" rIns="0" bIns="0" rtlCol="0">
              <a:spAutoFit/>
            </a:bodyPr>
            <a:lstStyle>
              <a:defPPr>
                <a:defRPr lang="en-US"/>
              </a:defPPr>
              <a:lvl1pPr algn="r">
                <a:defRPr sz="1100" b="1">
                  <a:solidFill>
                    <a:srgbClr val="00338D"/>
                  </a:solidFill>
                  <a:cs typeface="Arial" pitchFamily="34" charset="0"/>
                </a:defRPr>
              </a:lvl1pPr>
            </a:lstStyle>
            <a:p>
              <a:r>
                <a:rPr lang="en-US" dirty="0"/>
                <a:t>RISK</a:t>
              </a:r>
            </a:p>
            <a:p>
              <a:r>
                <a:rPr lang="en-US" dirty="0"/>
                <a:t>MODEL</a:t>
              </a:r>
            </a:p>
          </p:txBody>
        </p:sp>
        <p:sp>
          <p:nvSpPr>
            <p:cNvPr id="197" name="TextBox 196"/>
            <p:cNvSpPr txBox="1"/>
            <p:nvPr/>
          </p:nvSpPr>
          <p:spPr>
            <a:xfrm>
              <a:off x="1171903" y="1756770"/>
              <a:ext cx="452498" cy="430887"/>
            </a:xfrm>
            <a:prstGeom prst="rect">
              <a:avLst/>
            </a:prstGeom>
            <a:noFill/>
          </p:spPr>
          <p:txBody>
            <a:bodyPr wrap="square" lIns="0" tIns="0" rIns="0" bIns="0" rtlCol="0">
              <a:spAutoFit/>
            </a:bodyPr>
            <a:lstStyle/>
            <a:p>
              <a:pPr algn="r"/>
              <a:r>
                <a:rPr lang="en-US" sz="2800" dirty="0" smtClean="0">
                  <a:solidFill>
                    <a:srgbClr val="00338D"/>
                  </a:solidFill>
                  <a:latin typeface="KPMG Extralight" panose="020B0303030202040204" pitchFamily="34" charset="0"/>
                  <a:cs typeface="Arial" pitchFamily="34" charset="0"/>
                </a:rPr>
                <a:t>10%*</a:t>
              </a:r>
              <a:endParaRPr lang="en-US" sz="2800" dirty="0">
                <a:solidFill>
                  <a:srgbClr val="00338D"/>
                </a:solidFill>
                <a:latin typeface="KPMG Extralight" panose="020B0303030202040204" pitchFamily="34" charset="0"/>
                <a:cs typeface="Arial" pitchFamily="34" charset="0"/>
              </a:endParaRPr>
            </a:p>
          </p:txBody>
        </p:sp>
        <p:sp>
          <p:nvSpPr>
            <p:cNvPr id="207" name="TextBox 206"/>
            <p:cNvSpPr txBox="1"/>
            <p:nvPr/>
          </p:nvSpPr>
          <p:spPr>
            <a:xfrm>
              <a:off x="4283583" y="1786134"/>
              <a:ext cx="537952" cy="430887"/>
            </a:xfrm>
            <a:prstGeom prst="rect">
              <a:avLst/>
            </a:prstGeom>
            <a:noFill/>
          </p:spPr>
          <p:txBody>
            <a:bodyPr wrap="square" lIns="0" tIns="0" rIns="0" bIns="0" rtlCol="0">
              <a:spAutoFit/>
            </a:bodyPr>
            <a:lstStyle/>
            <a:p>
              <a:pPr algn="ctr"/>
              <a:r>
                <a:rPr lang="en-US" sz="2800" dirty="0" smtClean="0">
                  <a:solidFill>
                    <a:srgbClr val="00338D"/>
                  </a:solidFill>
                  <a:latin typeface="KPMG Extralight" panose="020B0303030202040204" pitchFamily="34" charset="0"/>
                  <a:cs typeface="Arial" pitchFamily="34" charset="0"/>
                </a:rPr>
                <a:t>30%*</a:t>
              </a:r>
              <a:endParaRPr lang="en-US" sz="2800" dirty="0">
                <a:solidFill>
                  <a:srgbClr val="00338D"/>
                </a:solidFill>
                <a:latin typeface="KPMG Extralight" panose="020B0303030202040204" pitchFamily="34" charset="0"/>
                <a:cs typeface="Arial" pitchFamily="34" charset="0"/>
              </a:endParaRPr>
            </a:p>
          </p:txBody>
        </p:sp>
        <p:sp>
          <p:nvSpPr>
            <p:cNvPr id="208" name="TextBox 207"/>
            <p:cNvSpPr txBox="1"/>
            <p:nvPr/>
          </p:nvSpPr>
          <p:spPr>
            <a:xfrm>
              <a:off x="5263868" y="3787221"/>
              <a:ext cx="467812" cy="430887"/>
            </a:xfrm>
            <a:prstGeom prst="rect">
              <a:avLst/>
            </a:prstGeom>
            <a:noFill/>
          </p:spPr>
          <p:txBody>
            <a:bodyPr wrap="square" lIns="0" tIns="0" rIns="0" bIns="0" rtlCol="0">
              <a:spAutoFit/>
            </a:bodyPr>
            <a:lstStyle/>
            <a:p>
              <a:pPr algn="ctr"/>
              <a:r>
                <a:rPr lang="en-US" sz="2800" dirty="0" smtClean="0">
                  <a:solidFill>
                    <a:srgbClr val="00338D"/>
                  </a:solidFill>
                  <a:latin typeface="KPMG Extralight" panose="020B0303030202040204" pitchFamily="34" charset="0"/>
                  <a:cs typeface="Arial" pitchFamily="34" charset="0"/>
                </a:rPr>
                <a:t>10%*</a:t>
              </a:r>
              <a:endParaRPr lang="en-US" sz="2800" dirty="0">
                <a:solidFill>
                  <a:srgbClr val="00338D"/>
                </a:solidFill>
                <a:latin typeface="KPMG Extralight" panose="020B0303030202040204" pitchFamily="34" charset="0"/>
                <a:cs typeface="Arial" pitchFamily="34" charset="0"/>
              </a:endParaRPr>
            </a:p>
          </p:txBody>
        </p:sp>
        <p:sp>
          <p:nvSpPr>
            <p:cNvPr id="209" name="TextBox 208"/>
            <p:cNvSpPr txBox="1"/>
            <p:nvPr/>
          </p:nvSpPr>
          <p:spPr>
            <a:xfrm>
              <a:off x="4595250" y="5232731"/>
              <a:ext cx="517849" cy="430887"/>
            </a:xfrm>
            <a:prstGeom prst="rect">
              <a:avLst/>
            </a:prstGeom>
            <a:noFill/>
          </p:spPr>
          <p:txBody>
            <a:bodyPr wrap="square" lIns="0" tIns="0" rIns="0" bIns="0" rtlCol="0">
              <a:spAutoFit/>
            </a:bodyPr>
            <a:lstStyle/>
            <a:p>
              <a:pPr algn="ctr"/>
              <a:r>
                <a:rPr lang="en-US" sz="2800" dirty="0" smtClean="0">
                  <a:solidFill>
                    <a:srgbClr val="00338D"/>
                  </a:solidFill>
                  <a:latin typeface="KPMG Extralight" panose="020B0303030202040204" pitchFamily="34" charset="0"/>
                  <a:cs typeface="Arial" pitchFamily="34" charset="0"/>
                </a:rPr>
                <a:t>20%*</a:t>
              </a:r>
              <a:endParaRPr lang="en-US" sz="2800" dirty="0">
                <a:solidFill>
                  <a:srgbClr val="00338D"/>
                </a:solidFill>
                <a:latin typeface="KPMG Extralight" panose="020B0303030202040204" pitchFamily="34" charset="0"/>
                <a:cs typeface="Arial" pitchFamily="34" charset="0"/>
              </a:endParaRPr>
            </a:p>
          </p:txBody>
        </p:sp>
        <p:sp>
          <p:nvSpPr>
            <p:cNvPr id="210" name="TextBox 209"/>
            <p:cNvSpPr txBox="1"/>
            <p:nvPr/>
          </p:nvSpPr>
          <p:spPr>
            <a:xfrm>
              <a:off x="1014368" y="5279378"/>
              <a:ext cx="487316" cy="430887"/>
            </a:xfrm>
            <a:prstGeom prst="rect">
              <a:avLst/>
            </a:prstGeom>
            <a:noFill/>
          </p:spPr>
          <p:txBody>
            <a:bodyPr wrap="square" lIns="0" tIns="0" rIns="0" bIns="0" rtlCol="0">
              <a:spAutoFit/>
            </a:bodyPr>
            <a:lstStyle/>
            <a:p>
              <a:pPr algn="r"/>
              <a:r>
                <a:rPr lang="en-US" sz="2800" dirty="0" smtClean="0">
                  <a:solidFill>
                    <a:srgbClr val="00338D"/>
                  </a:solidFill>
                  <a:latin typeface="KPMG Extralight" panose="020B0303030202040204" pitchFamily="34" charset="0"/>
                  <a:cs typeface="Arial" pitchFamily="34" charset="0"/>
                </a:rPr>
                <a:t>20%*</a:t>
              </a:r>
              <a:endParaRPr lang="en-US" sz="2800" dirty="0">
                <a:solidFill>
                  <a:srgbClr val="00338D"/>
                </a:solidFill>
                <a:latin typeface="KPMG Extralight" panose="020B0303030202040204" pitchFamily="34" charset="0"/>
                <a:cs typeface="Arial" pitchFamily="34" charset="0"/>
              </a:endParaRPr>
            </a:p>
          </p:txBody>
        </p:sp>
        <p:sp>
          <p:nvSpPr>
            <p:cNvPr id="211" name="TextBox 210"/>
            <p:cNvSpPr txBox="1"/>
            <p:nvPr/>
          </p:nvSpPr>
          <p:spPr>
            <a:xfrm>
              <a:off x="324951" y="3793394"/>
              <a:ext cx="444564" cy="430887"/>
            </a:xfrm>
            <a:prstGeom prst="rect">
              <a:avLst/>
            </a:prstGeom>
            <a:noFill/>
          </p:spPr>
          <p:txBody>
            <a:bodyPr wrap="square" lIns="0" tIns="0" rIns="0" bIns="0" rtlCol="0">
              <a:spAutoFit/>
            </a:bodyPr>
            <a:lstStyle/>
            <a:p>
              <a:pPr algn="r"/>
              <a:r>
                <a:rPr lang="en-US" sz="2800" dirty="0" smtClean="0">
                  <a:solidFill>
                    <a:srgbClr val="00338D"/>
                  </a:solidFill>
                  <a:latin typeface="KPMG Extralight" panose="020B0303030202040204" pitchFamily="34" charset="0"/>
                  <a:cs typeface="Arial" pitchFamily="34" charset="0"/>
                </a:rPr>
                <a:t>10%*</a:t>
              </a:r>
              <a:endParaRPr lang="en-US" sz="2800" dirty="0">
                <a:solidFill>
                  <a:srgbClr val="00338D"/>
                </a:solidFill>
                <a:latin typeface="KPMG Extralight" panose="020B0303030202040204" pitchFamily="34" charset="0"/>
                <a:cs typeface="Arial" pitchFamily="34" charset="0"/>
              </a:endParaRPr>
            </a:p>
          </p:txBody>
        </p:sp>
        <p:sp>
          <p:nvSpPr>
            <p:cNvPr id="212" name="TextBox 211"/>
            <p:cNvSpPr txBox="1"/>
            <p:nvPr/>
          </p:nvSpPr>
          <p:spPr>
            <a:xfrm>
              <a:off x="2941972" y="1892955"/>
              <a:ext cx="178472" cy="2077492"/>
            </a:xfrm>
            <a:prstGeom prst="rect">
              <a:avLst/>
            </a:prstGeom>
            <a:noFill/>
          </p:spPr>
          <p:txBody>
            <a:bodyPr wrap="square" lIns="0" tIns="0" rIns="0" bIns="0" rtlCol="0">
              <a:spAutoFit/>
            </a:bodyPr>
            <a:lstStyle/>
            <a:p>
              <a:pPr>
                <a:lnSpc>
                  <a:spcPct val="250000"/>
                </a:lnSpc>
              </a:pPr>
              <a:r>
                <a:rPr lang="en-GB" sz="900" dirty="0" smtClean="0">
                  <a:latin typeface="+mj-lt"/>
                  <a:cs typeface="Arial" pitchFamily="34" charset="0"/>
                </a:rPr>
                <a:t>5</a:t>
              </a:r>
            </a:p>
            <a:p>
              <a:pPr>
                <a:lnSpc>
                  <a:spcPct val="250000"/>
                </a:lnSpc>
              </a:pPr>
              <a:r>
                <a:rPr lang="en-GB" sz="900" dirty="0" smtClean="0">
                  <a:latin typeface="+mj-lt"/>
                  <a:cs typeface="Arial" pitchFamily="34" charset="0"/>
                </a:rPr>
                <a:t>4</a:t>
              </a:r>
            </a:p>
            <a:p>
              <a:pPr>
                <a:lnSpc>
                  <a:spcPct val="250000"/>
                </a:lnSpc>
              </a:pPr>
              <a:r>
                <a:rPr lang="en-GB" sz="900" dirty="0" smtClean="0">
                  <a:latin typeface="+mj-lt"/>
                  <a:cs typeface="Arial" pitchFamily="34" charset="0"/>
                </a:rPr>
                <a:t>3</a:t>
              </a:r>
            </a:p>
            <a:p>
              <a:pPr>
                <a:lnSpc>
                  <a:spcPct val="250000"/>
                </a:lnSpc>
              </a:pPr>
              <a:r>
                <a:rPr lang="en-GB" sz="900" dirty="0" smtClean="0">
                  <a:latin typeface="+mj-lt"/>
                  <a:cs typeface="Arial" pitchFamily="34" charset="0"/>
                </a:rPr>
                <a:t>2</a:t>
              </a:r>
            </a:p>
            <a:p>
              <a:pPr>
                <a:lnSpc>
                  <a:spcPct val="250000"/>
                </a:lnSpc>
              </a:pPr>
              <a:r>
                <a:rPr lang="en-GB" sz="900" dirty="0" smtClean="0">
                  <a:latin typeface="+mj-lt"/>
                  <a:cs typeface="Arial" pitchFamily="34" charset="0"/>
                </a:rPr>
                <a:t>1</a:t>
              </a:r>
            </a:p>
            <a:p>
              <a:pPr>
                <a:lnSpc>
                  <a:spcPct val="250000"/>
                </a:lnSpc>
              </a:pPr>
              <a:r>
                <a:rPr lang="en-GB" sz="900" dirty="0" smtClean="0">
                  <a:latin typeface="+mj-lt"/>
                  <a:cs typeface="Arial" pitchFamily="34" charset="0"/>
                </a:rPr>
                <a:t>0</a:t>
              </a:r>
            </a:p>
          </p:txBody>
        </p:sp>
      </p:grpSp>
      <p:sp>
        <p:nvSpPr>
          <p:cNvPr id="76" name="Rectangle 75"/>
          <p:cNvSpPr/>
          <p:nvPr/>
        </p:nvSpPr>
        <p:spPr>
          <a:xfrm>
            <a:off x="6519369" y="6503205"/>
            <a:ext cx="5669280" cy="307777"/>
          </a:xfrm>
          <a:prstGeom prst="rect">
            <a:avLst/>
          </a:prstGeom>
        </p:spPr>
        <p:txBody>
          <a:bodyPr wrap="square">
            <a:spAutoFit/>
          </a:bodyPr>
          <a:lstStyle/>
          <a:p>
            <a:pPr lvl="0" defTabSz="890789">
              <a:spcAft>
                <a:spcPts val="100"/>
              </a:spcAft>
              <a:defRPr/>
            </a:pPr>
            <a:r>
              <a:rPr lang="en-US" sz="1400" i="1" dirty="0">
                <a:solidFill>
                  <a:schemeClr val="bg1"/>
                </a:solidFill>
                <a:hlinkClick r:id="rId5" action="ppaction://hlinksldjump"/>
              </a:rPr>
              <a:t>Refer to </a:t>
            </a:r>
            <a:r>
              <a:rPr lang="en-US" sz="1400" i="1" dirty="0" smtClean="0">
                <a:solidFill>
                  <a:schemeClr val="bg1"/>
                </a:solidFill>
                <a:hlinkClick r:id="rId5" action="ppaction://hlinksldjump"/>
              </a:rPr>
              <a:t>Appendix – Detailed weighting &amp; scoring approach for details</a:t>
            </a:r>
            <a:endParaRPr lang="en-US" sz="1400" i="1" dirty="0">
              <a:solidFill>
                <a:schemeClr val="bg1"/>
              </a:solidFill>
            </a:endParaRPr>
          </a:p>
        </p:txBody>
      </p:sp>
    </p:spTree>
    <p:extLst>
      <p:ext uri="{BB962C8B-B14F-4D97-AF65-F5344CB8AC3E}">
        <p14:creationId xmlns:p14="http://schemas.microsoft.com/office/powerpoint/2010/main" val="24265813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71907" name="think-cell Slide" r:id="rId6" imgW="663" imgH="659" progId="TCLayout.ActiveDocument.1">
                  <p:embed/>
                </p:oleObj>
              </mc:Choice>
              <mc:Fallback>
                <p:oleObj name="think-cell Slide" r:id="rId6" imgW="663" imgH="659" progId="TCLayout.ActiveDocument.1">
                  <p:embed/>
                  <p:pic>
                    <p:nvPicPr>
                      <p:cNvPr id="0" name=""/>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2" name="Rectangle 1" hidden="1"/>
          <p:cNvSpPr/>
          <p:nvPr>
            <p:custDataLst>
              <p:tags r:id="rId3"/>
            </p:custDataLst>
          </p:nvPr>
        </p:nvSpPr>
        <p:spPr>
          <a:xfrm>
            <a:off x="0" y="0"/>
            <a:ext cx="158750" cy="15875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lnSpc>
                <a:spcPct val="70000"/>
              </a:lnSpc>
              <a:spcBef>
                <a:spcPct val="0"/>
              </a:spcBef>
              <a:spcAft>
                <a:spcPct val="0"/>
              </a:spcAft>
            </a:pPr>
            <a:endParaRPr lang="en-US" sz="3600" dirty="0">
              <a:solidFill>
                <a:srgbClr val="FFFFFF"/>
              </a:solidFill>
              <a:latin typeface="KPMG Extralight" panose="020B0303030202040204" pitchFamily="34" charset="0"/>
              <a:sym typeface="KPMG Extralight" panose="020B0303030202040204" pitchFamily="34" charset="0"/>
            </a:endParaRPr>
          </a:p>
        </p:txBody>
      </p:sp>
      <p:sp>
        <p:nvSpPr>
          <p:cNvPr id="86" name="TextBox 85"/>
          <p:cNvSpPr txBox="1"/>
          <p:nvPr/>
        </p:nvSpPr>
        <p:spPr>
          <a:xfrm>
            <a:off x="88798" y="211341"/>
            <a:ext cx="2893125" cy="615553"/>
          </a:xfrm>
          <a:prstGeom prst="rect">
            <a:avLst/>
          </a:prstGeom>
          <a:noFill/>
        </p:spPr>
        <p:txBody>
          <a:bodyPr wrap="square" lIns="0" tIns="0" rIns="0" bIns="0" rtlCol="0">
            <a:spAutoFit/>
          </a:bodyPr>
          <a:lstStyle/>
          <a:p>
            <a:r>
              <a:rPr lang="en-US" sz="4000" b="1" dirty="0" smtClean="0">
                <a:solidFill>
                  <a:srgbClr val="FFFFFF"/>
                </a:solidFill>
                <a:latin typeface="KPMG Extralight" panose="020B0303030202040204" pitchFamily="34" charset="0"/>
                <a:cs typeface="Arial" pitchFamily="34" charset="0"/>
              </a:rPr>
              <a:t>Value Management</a:t>
            </a:r>
            <a:endParaRPr lang="en-GB" sz="4000" b="1" dirty="0" smtClean="0">
              <a:solidFill>
                <a:srgbClr val="FFFFFF"/>
              </a:solidFill>
              <a:latin typeface="KPMG Extralight" panose="020B0303030202040204" pitchFamily="34" charset="0"/>
              <a:cs typeface="Arial" pitchFamily="34" charset="0"/>
            </a:endParaRPr>
          </a:p>
        </p:txBody>
      </p:sp>
      <p:sp>
        <p:nvSpPr>
          <p:cNvPr id="48" name="TextBox 47"/>
          <p:cNvSpPr txBox="1"/>
          <p:nvPr/>
        </p:nvSpPr>
        <p:spPr>
          <a:xfrm>
            <a:off x="101882" y="3302282"/>
            <a:ext cx="3165097" cy="184666"/>
          </a:xfrm>
          <a:prstGeom prst="rect">
            <a:avLst/>
          </a:prstGeom>
          <a:noFill/>
        </p:spPr>
        <p:txBody>
          <a:bodyPr wrap="none" lIns="0" tIns="0" rIns="0" bIns="0" rtlCol="0">
            <a:spAutoFit/>
          </a:bodyPr>
          <a:lstStyle/>
          <a:p>
            <a:r>
              <a:rPr lang="en-GB" sz="1200" b="1" dirty="0" smtClean="0">
                <a:solidFill>
                  <a:schemeClr val="bg1"/>
                </a:solidFill>
              </a:rPr>
              <a:t>Clarity </a:t>
            </a:r>
            <a:r>
              <a:rPr lang="en-GB" sz="1200" b="1" dirty="0">
                <a:solidFill>
                  <a:schemeClr val="bg1"/>
                </a:solidFill>
              </a:rPr>
              <a:t>and consistency of vision &amp; </a:t>
            </a:r>
            <a:r>
              <a:rPr lang="en-GB" sz="1200" b="1" dirty="0" smtClean="0">
                <a:solidFill>
                  <a:schemeClr val="bg1"/>
                </a:solidFill>
              </a:rPr>
              <a:t>strategy</a:t>
            </a:r>
            <a:endParaRPr lang="en-GB" sz="1200" b="1" dirty="0">
              <a:solidFill>
                <a:schemeClr val="bg1"/>
              </a:solidFill>
            </a:endParaRPr>
          </a:p>
        </p:txBody>
      </p:sp>
      <p:sp>
        <p:nvSpPr>
          <p:cNvPr id="49" name="TextBox 48"/>
          <p:cNvSpPr txBox="1"/>
          <p:nvPr/>
        </p:nvSpPr>
        <p:spPr>
          <a:xfrm>
            <a:off x="117763" y="4281152"/>
            <a:ext cx="3174580" cy="369332"/>
          </a:xfrm>
          <a:prstGeom prst="rect">
            <a:avLst/>
          </a:prstGeom>
          <a:noFill/>
        </p:spPr>
        <p:txBody>
          <a:bodyPr wrap="square" lIns="0" tIns="0" rIns="0" bIns="0" rtlCol="0">
            <a:spAutoFit/>
          </a:bodyPr>
          <a:lstStyle/>
          <a:p>
            <a:r>
              <a:rPr lang="en-US" sz="1200" b="1" dirty="0" err="1" smtClean="0">
                <a:solidFill>
                  <a:srgbClr val="FFFFFF"/>
                </a:solidFill>
                <a:cs typeface="Arial" pitchFamily="34" charset="0"/>
              </a:rPr>
              <a:t>Utilisation</a:t>
            </a:r>
            <a:r>
              <a:rPr lang="en-US" sz="1200" b="1" dirty="0" smtClean="0">
                <a:solidFill>
                  <a:srgbClr val="FFFFFF"/>
                </a:solidFill>
                <a:cs typeface="Arial" pitchFamily="34" charset="0"/>
              </a:rPr>
              <a:t> </a:t>
            </a:r>
            <a:r>
              <a:rPr lang="en-US" sz="1200" b="1" dirty="0">
                <a:solidFill>
                  <a:srgbClr val="FFFFFF"/>
                </a:solidFill>
                <a:cs typeface="Arial" pitchFamily="34" charset="0"/>
              </a:rPr>
              <a:t>of digital KPIs for value </a:t>
            </a:r>
            <a:r>
              <a:rPr lang="en-US" sz="1200" b="1" dirty="0" err="1" smtClean="0">
                <a:solidFill>
                  <a:srgbClr val="FFFFFF"/>
                </a:solidFill>
                <a:cs typeface="Arial" pitchFamily="34" charset="0"/>
              </a:rPr>
              <a:t>realisation</a:t>
            </a:r>
            <a:r>
              <a:rPr lang="en-US" sz="1200" b="1" dirty="0" smtClean="0">
                <a:solidFill>
                  <a:srgbClr val="FFFFFF"/>
                </a:solidFill>
                <a:cs typeface="Arial" pitchFamily="34" charset="0"/>
              </a:rPr>
              <a:t> &amp; monitoring</a:t>
            </a:r>
            <a:endParaRPr lang="en-US" sz="1200" b="1" dirty="0">
              <a:solidFill>
                <a:srgbClr val="FFFFFF"/>
              </a:solidFill>
              <a:cs typeface="Arial" pitchFamily="34" charset="0"/>
            </a:endParaRPr>
          </a:p>
        </p:txBody>
      </p:sp>
      <p:graphicFrame>
        <p:nvGraphicFramePr>
          <p:cNvPr id="31" name="Table 30"/>
          <p:cNvGraphicFramePr>
            <a:graphicFrameLocks noGrp="1"/>
          </p:cNvGraphicFramePr>
          <p:nvPr>
            <p:extLst>
              <p:ext uri="{D42A27DB-BD31-4B8C-83A1-F6EECF244321}">
                <p14:modId xmlns:p14="http://schemas.microsoft.com/office/powerpoint/2010/main" val="4141392875"/>
              </p:ext>
            </p:extLst>
          </p:nvPr>
        </p:nvGraphicFramePr>
        <p:xfrm>
          <a:off x="112335" y="2428068"/>
          <a:ext cx="3053407" cy="320040"/>
        </p:xfrm>
        <a:graphic>
          <a:graphicData uri="http://schemas.openxmlformats.org/drawingml/2006/table">
            <a:tbl>
              <a:tblPr bandRow="1">
                <a:tableStyleId>{5C22544A-7EE6-4342-B048-85BDC9FD1C3A}</a:tableStyleId>
              </a:tblPr>
              <a:tblGrid>
                <a:gridCol w="3053407"/>
              </a:tblGrid>
              <a:tr h="230385">
                <a:tc>
                  <a:txBody>
                    <a:bodyPr/>
                    <a:lstStyle/>
                    <a:p>
                      <a:endParaRPr lang="en-US" sz="1500" b="1" dirty="0"/>
                    </a:p>
                  </a:txBody>
                  <a:tcPr anchor="ctr">
                    <a:solidFill>
                      <a:srgbClr val="DBCDDB"/>
                    </a:solidFill>
                  </a:tcPr>
                </a:tc>
              </a:tr>
            </a:tbl>
          </a:graphicData>
        </a:graphic>
      </p:graphicFrame>
      <p:sp>
        <p:nvSpPr>
          <p:cNvPr id="32" name="TextBox 31"/>
          <p:cNvSpPr txBox="1"/>
          <p:nvPr/>
        </p:nvSpPr>
        <p:spPr>
          <a:xfrm>
            <a:off x="2795989" y="2536717"/>
            <a:ext cx="382639" cy="116869"/>
          </a:xfrm>
          <a:prstGeom prst="rect">
            <a:avLst/>
          </a:prstGeom>
          <a:noFill/>
        </p:spPr>
        <p:txBody>
          <a:bodyPr wrap="none" lIns="21772" tIns="21772" rIns="21772" bIns="21772" rtlCol="0" anchor="ctr" anchorCtr="0">
            <a:noAutofit/>
          </a:bodyPr>
          <a:lstStyle/>
          <a:p>
            <a:pPr algn="r"/>
            <a:r>
              <a:rPr lang="en-AU" sz="800" b="1" dirty="0">
                <a:solidFill>
                  <a:srgbClr val="000000"/>
                </a:solidFill>
                <a:cs typeface="Arial" panose="020B0604020202020204" pitchFamily="34" charset="0"/>
              </a:rPr>
              <a:t>Innovating</a:t>
            </a:r>
          </a:p>
        </p:txBody>
      </p:sp>
      <p:sp>
        <p:nvSpPr>
          <p:cNvPr id="33" name="TextBox 32"/>
          <p:cNvSpPr txBox="1"/>
          <p:nvPr/>
        </p:nvSpPr>
        <p:spPr>
          <a:xfrm>
            <a:off x="711797" y="2545032"/>
            <a:ext cx="382639" cy="116869"/>
          </a:xfrm>
          <a:prstGeom prst="rect">
            <a:avLst/>
          </a:prstGeom>
          <a:noFill/>
        </p:spPr>
        <p:txBody>
          <a:bodyPr wrap="none" lIns="21772" tIns="21772" rIns="21772" bIns="21772" rtlCol="0" anchor="ctr" anchorCtr="0">
            <a:noAutofit/>
          </a:bodyPr>
          <a:lstStyle/>
          <a:p>
            <a:pPr algn="ctr"/>
            <a:r>
              <a:rPr lang="en-AU" sz="800" b="1" dirty="0">
                <a:solidFill>
                  <a:srgbClr val="000000"/>
                </a:solidFill>
                <a:cs typeface="Arial" panose="020B0604020202020204" pitchFamily="34" charset="0"/>
              </a:rPr>
              <a:t>Basic</a:t>
            </a:r>
          </a:p>
        </p:txBody>
      </p:sp>
      <p:sp>
        <p:nvSpPr>
          <p:cNvPr id="34" name="TextBox 33"/>
          <p:cNvSpPr txBox="1"/>
          <p:nvPr/>
        </p:nvSpPr>
        <p:spPr>
          <a:xfrm>
            <a:off x="1970881" y="2545032"/>
            <a:ext cx="382639" cy="116869"/>
          </a:xfrm>
          <a:prstGeom prst="rect">
            <a:avLst/>
          </a:prstGeom>
          <a:noFill/>
        </p:spPr>
        <p:txBody>
          <a:bodyPr wrap="none" lIns="21772" tIns="21772" rIns="21772" bIns="21772" rtlCol="0" anchor="ctr" anchorCtr="0">
            <a:noAutofit/>
          </a:bodyPr>
          <a:lstStyle/>
          <a:p>
            <a:pPr algn="ctr"/>
            <a:r>
              <a:rPr lang="en-AU" sz="800" b="1" dirty="0">
                <a:solidFill>
                  <a:srgbClr val="000000"/>
                </a:solidFill>
                <a:cs typeface="Arial" panose="020B0604020202020204" pitchFamily="34" charset="0"/>
              </a:rPr>
              <a:t>Leading</a:t>
            </a:r>
          </a:p>
        </p:txBody>
      </p:sp>
      <p:sp>
        <p:nvSpPr>
          <p:cNvPr id="35" name="TextBox 34"/>
          <p:cNvSpPr txBox="1"/>
          <p:nvPr/>
        </p:nvSpPr>
        <p:spPr>
          <a:xfrm>
            <a:off x="112641" y="2545032"/>
            <a:ext cx="382639" cy="116869"/>
          </a:xfrm>
          <a:prstGeom prst="rect">
            <a:avLst/>
          </a:prstGeom>
          <a:noFill/>
        </p:spPr>
        <p:txBody>
          <a:bodyPr wrap="none" lIns="21772" tIns="21772" rIns="21772" bIns="21772" rtlCol="0" anchor="ctr" anchorCtr="0">
            <a:noAutofit/>
          </a:bodyPr>
          <a:lstStyle/>
          <a:p>
            <a:r>
              <a:rPr lang="en-AU" sz="800" b="1" dirty="0">
                <a:solidFill>
                  <a:srgbClr val="000000"/>
                </a:solidFill>
                <a:cs typeface="Arial" panose="020B0604020202020204" pitchFamily="34" charset="0"/>
              </a:rPr>
              <a:t>Lagging</a:t>
            </a:r>
          </a:p>
        </p:txBody>
      </p:sp>
      <p:sp>
        <p:nvSpPr>
          <p:cNvPr id="36" name="TextBox 35"/>
          <p:cNvSpPr txBox="1"/>
          <p:nvPr/>
        </p:nvSpPr>
        <p:spPr>
          <a:xfrm>
            <a:off x="1322592" y="2545032"/>
            <a:ext cx="382639" cy="116869"/>
          </a:xfrm>
          <a:prstGeom prst="rect">
            <a:avLst/>
          </a:prstGeom>
          <a:noFill/>
        </p:spPr>
        <p:txBody>
          <a:bodyPr wrap="none" lIns="21772" tIns="21772" rIns="21772" bIns="21772" rtlCol="0" anchor="ctr" anchorCtr="0">
            <a:noAutofit/>
          </a:bodyPr>
          <a:lstStyle/>
          <a:p>
            <a:pPr algn="ctr"/>
            <a:r>
              <a:rPr lang="en-AU" sz="800" b="1" dirty="0">
                <a:solidFill>
                  <a:srgbClr val="000000"/>
                </a:solidFill>
                <a:cs typeface="Arial" panose="020B0604020202020204" pitchFamily="34" charset="0"/>
              </a:rPr>
              <a:t>Progressed</a:t>
            </a:r>
          </a:p>
        </p:txBody>
      </p:sp>
      <p:sp>
        <p:nvSpPr>
          <p:cNvPr id="37" name="Rectangle 36"/>
          <p:cNvSpPr/>
          <p:nvPr/>
        </p:nvSpPr>
        <p:spPr>
          <a:xfrm>
            <a:off x="101012" y="3573405"/>
            <a:ext cx="3053407" cy="79604"/>
          </a:xfrm>
          <a:prstGeom prst="rect">
            <a:avLst/>
          </a:prstGeom>
          <a:gradFill>
            <a:gsLst>
              <a:gs pos="26000">
                <a:srgbClr val="F7941E">
                  <a:lumMod val="60000"/>
                  <a:lumOff val="40000"/>
                </a:srgbClr>
              </a:gs>
              <a:gs pos="0">
                <a:srgbClr val="FF0000"/>
              </a:gs>
              <a:gs pos="51000">
                <a:srgbClr val="9E9FA1">
                  <a:lumMod val="40000"/>
                  <a:lumOff val="60000"/>
                </a:srgbClr>
              </a:gs>
              <a:gs pos="76000">
                <a:srgbClr val="00B050"/>
              </a:gs>
              <a:gs pos="100000">
                <a:srgbClr val="00B0F0"/>
              </a:gs>
            </a:gsLst>
            <a:lin ang="0" scaled="0"/>
          </a:gradFill>
          <a:ln w="25400" cap="flat" cmpd="sng" algn="ctr">
            <a:noFill/>
            <a:prstDash val="solid"/>
          </a:ln>
          <a:effectLst/>
        </p:spPr>
        <p:txBody>
          <a:bodyPr lIns="21772" tIns="21772" rIns="21772" bIns="21772" rtlCol="0" anchor="ctr" anchorCtr="0"/>
          <a:lstStyle/>
          <a:p>
            <a:pPr algn="ctr">
              <a:defRPr/>
            </a:pPr>
            <a:endParaRPr lang="en-AU" sz="800" kern="0" dirty="0" err="1" smtClean="0">
              <a:solidFill>
                <a:srgbClr val="FFFFFF"/>
              </a:solidFill>
              <a:latin typeface="Calibri" panose="020F0502020204030204" pitchFamily="34" charset="0"/>
              <a:cs typeface="Arial" panose="020B0604020202020204" pitchFamily="34" charset="0"/>
            </a:endParaRPr>
          </a:p>
        </p:txBody>
      </p:sp>
      <p:sp>
        <p:nvSpPr>
          <p:cNvPr id="38" name="Isosceles Triangle 37"/>
          <p:cNvSpPr/>
          <p:nvPr/>
        </p:nvSpPr>
        <p:spPr>
          <a:xfrm>
            <a:off x="1452237" y="3673707"/>
            <a:ext cx="140400" cy="117943"/>
          </a:xfrm>
          <a:prstGeom prst="triangle">
            <a:avLst/>
          </a:prstGeom>
          <a:solidFill>
            <a:srgbClr val="FFC00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21772" tIns="21772" rIns="21772" bIns="21772" rtlCol="0" anchor="ctr" anchorCtr="0"/>
          <a:lstStyle/>
          <a:p>
            <a:pPr algn="ctr"/>
            <a:endParaRPr lang="en-AU" sz="800" dirty="0" err="1">
              <a:solidFill>
                <a:srgbClr val="000000"/>
              </a:solidFill>
              <a:latin typeface="Calibri" panose="020F0502020204030204" pitchFamily="34" charset="0"/>
            </a:endParaRPr>
          </a:p>
        </p:txBody>
      </p:sp>
      <p:sp>
        <p:nvSpPr>
          <p:cNvPr id="39" name="Isosceles Triangle 38"/>
          <p:cNvSpPr/>
          <p:nvPr/>
        </p:nvSpPr>
        <p:spPr>
          <a:xfrm>
            <a:off x="479774" y="3673707"/>
            <a:ext cx="140400" cy="117943"/>
          </a:xfrm>
          <a:prstGeom prst="triangle">
            <a:avLst/>
          </a:prstGeom>
          <a:solidFill>
            <a:srgbClr val="00338D"/>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21772" tIns="21772" rIns="21772" bIns="21772" rtlCol="0" anchor="ctr" anchorCtr="0"/>
          <a:lstStyle/>
          <a:p>
            <a:pPr algn="ctr"/>
            <a:endParaRPr lang="en-AU" sz="800" dirty="0" err="1">
              <a:solidFill>
                <a:srgbClr val="000000"/>
              </a:solidFill>
              <a:latin typeface="Calibri" panose="020F0502020204030204" pitchFamily="34" charset="0"/>
            </a:endParaRPr>
          </a:p>
        </p:txBody>
      </p:sp>
      <p:sp>
        <p:nvSpPr>
          <p:cNvPr id="40" name="Rectangle 39"/>
          <p:cNvSpPr/>
          <p:nvPr/>
        </p:nvSpPr>
        <p:spPr>
          <a:xfrm>
            <a:off x="116775" y="4739480"/>
            <a:ext cx="3053407" cy="79604"/>
          </a:xfrm>
          <a:prstGeom prst="rect">
            <a:avLst/>
          </a:prstGeom>
          <a:gradFill>
            <a:gsLst>
              <a:gs pos="26000">
                <a:srgbClr val="F7941E">
                  <a:lumMod val="60000"/>
                  <a:lumOff val="40000"/>
                </a:srgbClr>
              </a:gs>
              <a:gs pos="0">
                <a:srgbClr val="FF0000"/>
              </a:gs>
              <a:gs pos="51000">
                <a:srgbClr val="9E9FA1">
                  <a:lumMod val="40000"/>
                  <a:lumOff val="60000"/>
                </a:srgbClr>
              </a:gs>
              <a:gs pos="76000">
                <a:srgbClr val="00B050"/>
              </a:gs>
              <a:gs pos="100000">
                <a:srgbClr val="00B0F0"/>
              </a:gs>
            </a:gsLst>
            <a:lin ang="0" scaled="0"/>
          </a:gradFill>
          <a:ln w="25400" cap="flat" cmpd="sng" algn="ctr">
            <a:noFill/>
            <a:prstDash val="solid"/>
          </a:ln>
          <a:effectLst/>
        </p:spPr>
        <p:txBody>
          <a:bodyPr lIns="21772" tIns="21772" rIns="21772" bIns="21772" rtlCol="0" anchor="ctr" anchorCtr="0"/>
          <a:lstStyle/>
          <a:p>
            <a:pPr algn="ctr">
              <a:defRPr/>
            </a:pPr>
            <a:endParaRPr lang="en-AU" sz="800" kern="0" dirty="0" err="1" smtClean="0">
              <a:solidFill>
                <a:srgbClr val="FFFFFF"/>
              </a:solidFill>
              <a:latin typeface="Calibri" panose="020F0502020204030204" pitchFamily="34" charset="0"/>
              <a:cs typeface="Arial" panose="020B0604020202020204" pitchFamily="34" charset="0"/>
            </a:endParaRPr>
          </a:p>
        </p:txBody>
      </p:sp>
      <p:sp>
        <p:nvSpPr>
          <p:cNvPr id="3" name="Rectangle 2"/>
          <p:cNvSpPr/>
          <p:nvPr/>
        </p:nvSpPr>
        <p:spPr>
          <a:xfrm>
            <a:off x="11798" y="964056"/>
            <a:ext cx="3064378" cy="692497"/>
          </a:xfrm>
          <a:prstGeom prst="rect">
            <a:avLst/>
          </a:prstGeom>
        </p:spPr>
        <p:txBody>
          <a:bodyPr wrap="square">
            <a:spAutoFit/>
          </a:bodyPr>
          <a:lstStyle/>
          <a:p>
            <a:r>
              <a:rPr lang="en-US" sz="1300" dirty="0" smtClean="0">
                <a:solidFill>
                  <a:srgbClr val="FFFFFF"/>
                </a:solidFill>
              </a:rPr>
              <a:t>Defining </a:t>
            </a:r>
            <a:r>
              <a:rPr lang="en-US" sz="1300" dirty="0">
                <a:solidFill>
                  <a:srgbClr val="FFFFFF"/>
                </a:solidFill>
              </a:rPr>
              <a:t>the ambition that set the agenda for digital with clearly articulated key performance indicators</a:t>
            </a:r>
            <a:r>
              <a:rPr lang="en-US" sz="1300" dirty="0" smtClean="0">
                <a:solidFill>
                  <a:srgbClr val="FFFFFF"/>
                </a:solidFill>
              </a:rPr>
              <a:t>.</a:t>
            </a:r>
            <a:endParaRPr lang="en-GB" sz="1300" dirty="0">
              <a:solidFill>
                <a:srgbClr val="FFFFFF"/>
              </a:solidFill>
            </a:endParaRPr>
          </a:p>
        </p:txBody>
      </p:sp>
      <p:sp>
        <p:nvSpPr>
          <p:cNvPr id="100" name="Rectangle 99"/>
          <p:cNvSpPr/>
          <p:nvPr/>
        </p:nvSpPr>
        <p:spPr>
          <a:xfrm>
            <a:off x="102170" y="2111812"/>
            <a:ext cx="3053407" cy="79604"/>
          </a:xfrm>
          <a:prstGeom prst="rect">
            <a:avLst/>
          </a:prstGeom>
          <a:gradFill>
            <a:gsLst>
              <a:gs pos="26000">
                <a:srgbClr val="F7941E">
                  <a:lumMod val="60000"/>
                  <a:lumOff val="40000"/>
                </a:srgbClr>
              </a:gs>
              <a:gs pos="0">
                <a:srgbClr val="FF0000"/>
              </a:gs>
              <a:gs pos="51000">
                <a:srgbClr val="9E9FA1">
                  <a:lumMod val="40000"/>
                  <a:lumOff val="60000"/>
                </a:srgbClr>
              </a:gs>
              <a:gs pos="76000">
                <a:srgbClr val="00B050"/>
              </a:gs>
              <a:gs pos="100000">
                <a:srgbClr val="00B0F0"/>
              </a:gs>
            </a:gsLst>
            <a:lin ang="0" scaled="0"/>
          </a:gradFill>
          <a:ln w="25400" cap="flat" cmpd="sng" algn="ctr">
            <a:noFill/>
            <a:prstDash val="solid"/>
          </a:ln>
          <a:effectLst/>
        </p:spPr>
        <p:txBody>
          <a:bodyPr lIns="21772" tIns="21772" rIns="21772" bIns="21772" rtlCol="0" anchor="ctr" anchorCtr="0"/>
          <a:lstStyle/>
          <a:p>
            <a:pPr algn="ctr">
              <a:defRPr/>
            </a:pPr>
            <a:endParaRPr lang="en-AU" sz="800" kern="0" dirty="0" err="1" smtClean="0">
              <a:solidFill>
                <a:srgbClr val="FFFFFF"/>
              </a:solidFill>
              <a:latin typeface="Calibri" panose="020F0502020204030204" pitchFamily="34" charset="0"/>
              <a:cs typeface="Arial" panose="020B0604020202020204" pitchFamily="34" charset="0"/>
            </a:endParaRPr>
          </a:p>
        </p:txBody>
      </p:sp>
      <p:cxnSp>
        <p:nvCxnSpPr>
          <p:cNvPr id="102" name="Straight Connector 101"/>
          <p:cNvCxnSpPr/>
          <p:nvPr/>
        </p:nvCxnSpPr>
        <p:spPr>
          <a:xfrm>
            <a:off x="605465" y="2450310"/>
            <a:ext cx="0" cy="27432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a:off x="1193805" y="2443217"/>
            <a:ext cx="0" cy="27432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a:off x="1821118" y="2450310"/>
            <a:ext cx="0" cy="27432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a:off x="2483889" y="2443217"/>
            <a:ext cx="0" cy="27432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06" name="Isosceles Triangle 105"/>
          <p:cNvSpPr/>
          <p:nvPr/>
        </p:nvSpPr>
        <p:spPr>
          <a:xfrm>
            <a:off x="2843479" y="3673707"/>
            <a:ext cx="140400" cy="117943"/>
          </a:xfrm>
          <a:prstGeom prst="triangle">
            <a:avLst/>
          </a:prstGeom>
          <a:solidFill>
            <a:srgbClr val="00B06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21772" tIns="21772" rIns="21772" bIns="21772" rtlCol="0" anchor="ctr" anchorCtr="0"/>
          <a:lstStyle/>
          <a:p>
            <a:pPr algn="ctr"/>
            <a:endParaRPr lang="en-AU" sz="800" dirty="0" err="1">
              <a:solidFill>
                <a:srgbClr val="000000"/>
              </a:solidFill>
              <a:latin typeface="Calibri" panose="020F0502020204030204" pitchFamily="34" charset="0"/>
            </a:endParaRPr>
          </a:p>
        </p:txBody>
      </p:sp>
      <p:sp>
        <p:nvSpPr>
          <p:cNvPr id="107" name="Isosceles Triangle 106"/>
          <p:cNvSpPr/>
          <p:nvPr/>
        </p:nvSpPr>
        <p:spPr>
          <a:xfrm>
            <a:off x="2737998" y="3673706"/>
            <a:ext cx="140400" cy="117943"/>
          </a:xfrm>
          <a:prstGeom prst="triangle">
            <a:avLst/>
          </a:prstGeom>
          <a:solidFill>
            <a:srgbClr val="8E258D"/>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21772" tIns="21772" rIns="21772" bIns="21772" rtlCol="0" anchor="ctr" anchorCtr="0"/>
          <a:lstStyle/>
          <a:p>
            <a:pPr algn="ctr"/>
            <a:endParaRPr lang="en-AU" sz="800" dirty="0" err="1">
              <a:solidFill>
                <a:srgbClr val="000000"/>
              </a:solidFill>
              <a:latin typeface="Calibri" panose="020F0502020204030204" pitchFamily="34" charset="0"/>
            </a:endParaRPr>
          </a:p>
        </p:txBody>
      </p:sp>
      <p:sp>
        <p:nvSpPr>
          <p:cNvPr id="108" name="Isosceles Triangle 107"/>
          <p:cNvSpPr/>
          <p:nvPr/>
        </p:nvSpPr>
        <p:spPr>
          <a:xfrm>
            <a:off x="352791" y="4846992"/>
            <a:ext cx="140400" cy="117943"/>
          </a:xfrm>
          <a:prstGeom prst="triangle">
            <a:avLst/>
          </a:prstGeom>
          <a:solidFill>
            <a:srgbClr val="00338D"/>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21772" tIns="21772" rIns="21772" bIns="21772" rtlCol="0" anchor="ctr" anchorCtr="0"/>
          <a:lstStyle/>
          <a:p>
            <a:pPr algn="ctr"/>
            <a:endParaRPr lang="en-AU" sz="800" dirty="0" err="1">
              <a:solidFill>
                <a:srgbClr val="000000"/>
              </a:solidFill>
              <a:latin typeface="Calibri" panose="020F0502020204030204" pitchFamily="34" charset="0"/>
            </a:endParaRPr>
          </a:p>
        </p:txBody>
      </p:sp>
      <p:sp>
        <p:nvSpPr>
          <p:cNvPr id="110" name="Isosceles Triangle 109"/>
          <p:cNvSpPr/>
          <p:nvPr/>
        </p:nvSpPr>
        <p:spPr>
          <a:xfrm>
            <a:off x="1556246" y="4846992"/>
            <a:ext cx="140400" cy="117943"/>
          </a:xfrm>
          <a:prstGeom prst="triangle">
            <a:avLst/>
          </a:prstGeom>
          <a:solidFill>
            <a:srgbClr val="FFC00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21772" tIns="21772" rIns="21772" bIns="21772" rtlCol="0" anchor="ctr" anchorCtr="0"/>
          <a:lstStyle/>
          <a:p>
            <a:pPr algn="ctr"/>
            <a:endParaRPr lang="en-AU" sz="800" dirty="0" err="1">
              <a:solidFill>
                <a:srgbClr val="000000"/>
              </a:solidFill>
              <a:latin typeface="Calibri" panose="020F0502020204030204" pitchFamily="34" charset="0"/>
            </a:endParaRPr>
          </a:p>
        </p:txBody>
      </p:sp>
      <p:sp>
        <p:nvSpPr>
          <p:cNvPr id="111" name="Isosceles Triangle 110"/>
          <p:cNvSpPr/>
          <p:nvPr/>
        </p:nvSpPr>
        <p:spPr>
          <a:xfrm>
            <a:off x="2769401" y="4846992"/>
            <a:ext cx="140400" cy="117943"/>
          </a:xfrm>
          <a:prstGeom prst="triangle">
            <a:avLst/>
          </a:prstGeom>
          <a:solidFill>
            <a:srgbClr val="00B06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21772" tIns="21772" rIns="21772" bIns="21772" rtlCol="0" anchor="ctr" anchorCtr="0"/>
          <a:lstStyle/>
          <a:p>
            <a:pPr algn="ctr"/>
            <a:endParaRPr lang="en-AU" sz="800" dirty="0" err="1">
              <a:solidFill>
                <a:srgbClr val="000000"/>
              </a:solidFill>
              <a:latin typeface="Calibri" panose="020F0502020204030204" pitchFamily="34" charset="0"/>
            </a:endParaRPr>
          </a:p>
        </p:txBody>
      </p:sp>
      <p:sp>
        <p:nvSpPr>
          <p:cNvPr id="112" name="Isosceles Triangle 111"/>
          <p:cNvSpPr/>
          <p:nvPr/>
        </p:nvSpPr>
        <p:spPr>
          <a:xfrm>
            <a:off x="2663920" y="4846992"/>
            <a:ext cx="140400" cy="117943"/>
          </a:xfrm>
          <a:prstGeom prst="triangle">
            <a:avLst/>
          </a:prstGeom>
          <a:solidFill>
            <a:srgbClr val="8E258D"/>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21772" tIns="21772" rIns="21772" bIns="21772" rtlCol="0" anchor="ctr" anchorCtr="0"/>
          <a:lstStyle/>
          <a:p>
            <a:pPr algn="ctr"/>
            <a:endParaRPr lang="en-AU" sz="800" dirty="0" err="1">
              <a:solidFill>
                <a:srgbClr val="000000"/>
              </a:solidFill>
              <a:latin typeface="Calibri" panose="020F0502020204030204" pitchFamily="34" charset="0"/>
            </a:endParaRPr>
          </a:p>
        </p:txBody>
      </p:sp>
      <p:sp>
        <p:nvSpPr>
          <p:cNvPr id="115" name="Isosceles Triangle 114"/>
          <p:cNvSpPr/>
          <p:nvPr/>
        </p:nvSpPr>
        <p:spPr>
          <a:xfrm flipV="1">
            <a:off x="1510956" y="1945399"/>
            <a:ext cx="140400" cy="117943"/>
          </a:xfrm>
          <a:prstGeom prst="triangle">
            <a:avLst/>
          </a:prstGeom>
          <a:solidFill>
            <a:srgbClr val="FFC00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21772" tIns="21772" rIns="21772" bIns="21772" rtlCol="0" anchor="ctr" anchorCtr="0"/>
          <a:lstStyle/>
          <a:p>
            <a:pPr algn="ctr"/>
            <a:endParaRPr lang="en-AU" sz="800" dirty="0" err="1">
              <a:solidFill>
                <a:srgbClr val="000000"/>
              </a:solidFill>
              <a:latin typeface="Calibri" panose="020F0502020204030204" pitchFamily="34" charset="0"/>
            </a:endParaRPr>
          </a:p>
        </p:txBody>
      </p:sp>
      <p:sp>
        <p:nvSpPr>
          <p:cNvPr id="116" name="Isosceles Triangle 115"/>
          <p:cNvSpPr/>
          <p:nvPr/>
        </p:nvSpPr>
        <p:spPr>
          <a:xfrm flipV="1">
            <a:off x="419958" y="1945399"/>
            <a:ext cx="140400" cy="117943"/>
          </a:xfrm>
          <a:prstGeom prst="triangle">
            <a:avLst/>
          </a:prstGeom>
          <a:solidFill>
            <a:srgbClr val="00338D"/>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21772" tIns="21772" rIns="21772" bIns="21772" rtlCol="0" anchor="ctr" anchorCtr="0"/>
          <a:lstStyle/>
          <a:p>
            <a:pPr algn="ctr"/>
            <a:endParaRPr lang="en-AU" sz="800" dirty="0" err="1">
              <a:solidFill>
                <a:srgbClr val="000000"/>
              </a:solidFill>
              <a:latin typeface="Calibri" panose="020F0502020204030204" pitchFamily="34" charset="0"/>
            </a:endParaRPr>
          </a:p>
        </p:txBody>
      </p:sp>
      <p:sp>
        <p:nvSpPr>
          <p:cNvPr id="117" name="Isosceles Triangle 116"/>
          <p:cNvSpPr/>
          <p:nvPr/>
        </p:nvSpPr>
        <p:spPr>
          <a:xfrm flipV="1">
            <a:off x="2830723" y="1945399"/>
            <a:ext cx="140400" cy="117943"/>
          </a:xfrm>
          <a:prstGeom prst="triangle">
            <a:avLst/>
          </a:prstGeom>
          <a:solidFill>
            <a:srgbClr val="00B06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21772" tIns="21772" rIns="21772" bIns="21772" rtlCol="0" anchor="ctr" anchorCtr="0"/>
          <a:lstStyle/>
          <a:p>
            <a:pPr algn="ctr"/>
            <a:endParaRPr lang="en-AU" sz="800" dirty="0" err="1">
              <a:solidFill>
                <a:srgbClr val="000000"/>
              </a:solidFill>
              <a:latin typeface="Calibri" panose="020F0502020204030204" pitchFamily="34" charset="0"/>
            </a:endParaRPr>
          </a:p>
        </p:txBody>
      </p:sp>
      <p:sp>
        <p:nvSpPr>
          <p:cNvPr id="118" name="Isosceles Triangle 117"/>
          <p:cNvSpPr/>
          <p:nvPr/>
        </p:nvSpPr>
        <p:spPr>
          <a:xfrm flipV="1">
            <a:off x="2652781" y="1945399"/>
            <a:ext cx="140400" cy="117943"/>
          </a:xfrm>
          <a:prstGeom prst="triangle">
            <a:avLst/>
          </a:prstGeom>
          <a:solidFill>
            <a:srgbClr val="8E258D"/>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21772" tIns="21772" rIns="21772" bIns="21772" rtlCol="0" anchor="ctr" anchorCtr="0"/>
          <a:lstStyle/>
          <a:p>
            <a:pPr algn="ctr"/>
            <a:endParaRPr lang="en-AU" sz="800" dirty="0" err="1">
              <a:solidFill>
                <a:srgbClr val="000000"/>
              </a:solidFill>
              <a:latin typeface="Calibri" panose="020F0502020204030204" pitchFamily="34" charset="0"/>
            </a:endParaRPr>
          </a:p>
        </p:txBody>
      </p:sp>
      <p:sp>
        <p:nvSpPr>
          <p:cNvPr id="409" name="Title 2"/>
          <p:cNvSpPr txBox="1">
            <a:spLocks/>
          </p:cNvSpPr>
          <p:nvPr/>
        </p:nvSpPr>
        <p:spPr>
          <a:xfrm>
            <a:off x="3379898" y="56206"/>
            <a:ext cx="3383280" cy="364003"/>
          </a:xfrm>
          <a:prstGeom prst="rect">
            <a:avLst/>
          </a:prstGeom>
          <a:noFill/>
        </p:spPr>
        <p:txBody>
          <a:bodyPr vert="horz" lIns="0" tIns="0" rIns="0" bIns="0" rtlCol="0" anchor="t" anchorCtr="0">
            <a:noAutofit/>
          </a:bodyPr>
          <a:lstStyle>
            <a:defPPr>
              <a:defRPr lang="en-US"/>
            </a:defPPr>
            <a:lvl1pPr>
              <a:lnSpc>
                <a:spcPct val="70000"/>
              </a:lnSpc>
              <a:defRPr sz="2800" b="1" i="0" kern="0">
                <a:solidFill>
                  <a:srgbClr val="00338D"/>
                </a:solidFill>
                <a:latin typeface="Univers 47 CondensedLight" panose="00000400000000000000" pitchFamily="2" charset="0"/>
                <a:cs typeface="KPMG Extralight"/>
              </a:defRPr>
            </a:lvl1pPr>
          </a:lstStyle>
          <a:p>
            <a:pPr>
              <a:defRPr/>
            </a:pPr>
            <a:r>
              <a:rPr lang="en-US" sz="4400" b="0" kern="1200" dirty="0" smtClean="0">
                <a:latin typeface="KPMG Extralight" panose="020B0303030202040204" pitchFamily="34" charset="0"/>
                <a:cs typeface="+mj-cs"/>
              </a:rPr>
              <a:t>Key Findings &amp; Initiatives</a:t>
            </a:r>
            <a:endParaRPr lang="en-US" sz="4400" b="0" kern="1200" baseline="30000" dirty="0">
              <a:latin typeface="KPMG Extralight" panose="020B0303030202040204" pitchFamily="34" charset="0"/>
              <a:ea typeface="+mj-ea"/>
              <a:cs typeface="+mj-cs"/>
            </a:endParaRPr>
          </a:p>
        </p:txBody>
      </p:sp>
      <p:graphicFrame>
        <p:nvGraphicFramePr>
          <p:cNvPr id="6" name="Table 5"/>
          <p:cNvGraphicFramePr>
            <a:graphicFrameLocks noGrp="1"/>
          </p:cNvGraphicFramePr>
          <p:nvPr>
            <p:extLst>
              <p:ext uri="{D42A27DB-BD31-4B8C-83A1-F6EECF244321}">
                <p14:modId xmlns:p14="http://schemas.microsoft.com/office/powerpoint/2010/main" val="4029574643"/>
              </p:ext>
            </p:extLst>
          </p:nvPr>
        </p:nvGraphicFramePr>
        <p:xfrm>
          <a:off x="3793054" y="995656"/>
          <a:ext cx="8154904" cy="2499360"/>
        </p:xfrm>
        <a:graphic>
          <a:graphicData uri="http://schemas.openxmlformats.org/drawingml/2006/table">
            <a:tbl>
              <a:tblPr firstRow="1" bandRow="1">
                <a:tableStyleId>{00A15C55-8517-42AA-B614-E9B94910E393}</a:tableStyleId>
              </a:tblPr>
              <a:tblGrid>
                <a:gridCol w="1857375"/>
                <a:gridCol w="6297529"/>
              </a:tblGrid>
              <a:tr h="370840">
                <a:tc>
                  <a:txBody>
                    <a:bodyPr/>
                    <a:lstStyle/>
                    <a:p>
                      <a:pPr marL="0" marR="0" lvl="0" indent="0" algn="l" defTabSz="890789" rtl="0" eaLnBrk="1" fontAlgn="auto" latinLnBrk="0" hangingPunct="1">
                        <a:lnSpc>
                          <a:spcPct val="100000"/>
                        </a:lnSpc>
                        <a:spcBef>
                          <a:spcPts val="0"/>
                        </a:spcBef>
                        <a:spcAft>
                          <a:spcPts val="0"/>
                        </a:spcAft>
                        <a:buClrTx/>
                        <a:buSzTx/>
                        <a:buFontTx/>
                        <a:buNone/>
                        <a:tabLst/>
                        <a:defRPr/>
                      </a:pPr>
                      <a:r>
                        <a:rPr lang="en-US" sz="1400" b="0" spc="-10" dirty="0" smtClean="0">
                          <a:solidFill>
                            <a:schemeClr val="bg1"/>
                          </a:solidFill>
                        </a:rPr>
                        <a:t>Leadership Support &amp; Executive Alignment</a:t>
                      </a:r>
                      <a:endParaRPr lang="en-US" sz="1400" b="0" dirty="0" smtClean="0">
                        <a:solidFill>
                          <a:schemeClr val="bg1"/>
                        </a:solidFill>
                        <a:latin typeface="+mn-lt"/>
                        <a:cs typeface="Univers for KPMG"/>
                      </a:endParaRP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2D5491"/>
                    </a:solidFill>
                  </a:tcPr>
                </a:tc>
                <a:tc>
                  <a:txBody>
                    <a:bodyPr/>
                    <a:lstStyle/>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r>
                        <a:rPr lang="en-US" sz="1400" b="0" kern="1200" dirty="0" smtClean="0">
                          <a:solidFill>
                            <a:srgbClr val="00338D"/>
                          </a:solidFill>
                          <a:latin typeface="+mn-lt"/>
                          <a:ea typeface="+mn-ea"/>
                          <a:cs typeface="+mn-cs"/>
                        </a:rPr>
                        <a:t>Ensure executive level ownership and accountability for digital strategy setting to better drive enterprise-wide acceptance and secure bold alignment at the top</a:t>
                      </a: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D9E3F3"/>
                    </a:solidFill>
                  </a:tcPr>
                </a:tc>
              </a:tr>
              <a:tr h="370840">
                <a:tc>
                  <a:txBody>
                    <a:bodyPr/>
                    <a:lstStyle/>
                    <a:p>
                      <a:pPr marL="0" marR="0" lvl="0" indent="0" algn="l" defTabSz="890789" rtl="0" eaLnBrk="1" fontAlgn="auto" latinLnBrk="0" hangingPunct="1">
                        <a:lnSpc>
                          <a:spcPct val="100000"/>
                        </a:lnSpc>
                        <a:spcBef>
                          <a:spcPts val="0"/>
                        </a:spcBef>
                        <a:spcAft>
                          <a:spcPts val="0"/>
                        </a:spcAft>
                        <a:buClrTx/>
                        <a:buSzTx/>
                        <a:buFontTx/>
                        <a:buNone/>
                        <a:tabLst/>
                        <a:defRPr/>
                      </a:pPr>
                      <a:r>
                        <a:rPr lang="en-US" sz="1400" b="0" kern="1200" spc="-10" dirty="0" smtClean="0">
                          <a:solidFill>
                            <a:schemeClr val="bg1"/>
                          </a:solidFill>
                        </a:rPr>
                        <a:t>Digital Initiatives Orchestration</a:t>
                      </a:r>
                      <a:endParaRPr lang="en-US" sz="1400" b="0" kern="1200" spc="-10" dirty="0" smtClean="0">
                        <a:solidFill>
                          <a:schemeClr val="bg1"/>
                        </a:solidFill>
                        <a:latin typeface="Univers for KPMG"/>
                        <a:ea typeface="+mn-ea"/>
                        <a:cs typeface="Univers for KPMG"/>
                      </a:endParaRP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2D5491"/>
                    </a:solidFill>
                  </a:tcPr>
                </a:tc>
                <a:tc>
                  <a:txBody>
                    <a:bodyPr/>
                    <a:lstStyle/>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r>
                        <a:rPr lang="en-US" sz="1400" kern="1200" dirty="0" smtClean="0">
                          <a:solidFill>
                            <a:srgbClr val="00338D"/>
                          </a:solidFill>
                          <a:latin typeface="+mn-lt"/>
                          <a:ea typeface="+mn-ea"/>
                          <a:cs typeface="+mn-cs"/>
                        </a:rPr>
                        <a:t>Establish a system that identifies the digital initiatives with the most potential to have enterprise-wide impact</a:t>
                      </a: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D9E3F3"/>
                    </a:solidFill>
                  </a:tcPr>
                </a:tc>
              </a:tr>
              <a:tr h="370840">
                <a:tc>
                  <a:txBody>
                    <a:bodyPr/>
                    <a:lstStyle/>
                    <a:p>
                      <a:pPr marL="0" marR="0" lvl="0" indent="0" algn="l" defTabSz="890789" rtl="0" eaLnBrk="1" fontAlgn="auto" latinLnBrk="0" hangingPunct="1">
                        <a:lnSpc>
                          <a:spcPct val="100000"/>
                        </a:lnSpc>
                        <a:spcBef>
                          <a:spcPts val="0"/>
                        </a:spcBef>
                        <a:spcAft>
                          <a:spcPts val="0"/>
                        </a:spcAft>
                        <a:buClrTx/>
                        <a:buSzTx/>
                        <a:buFontTx/>
                        <a:buNone/>
                        <a:tabLst/>
                        <a:defRPr/>
                      </a:pPr>
                      <a:r>
                        <a:rPr lang="en-US" sz="1400" b="0" kern="1200" spc="-10" dirty="0" smtClean="0">
                          <a:solidFill>
                            <a:schemeClr val="bg1"/>
                          </a:solidFill>
                        </a:rPr>
                        <a:t>Goal </a:t>
                      </a:r>
                    </a:p>
                    <a:p>
                      <a:pPr marL="0" marR="0" lvl="0" indent="0" algn="l" defTabSz="890789" rtl="0" eaLnBrk="1" fontAlgn="auto" latinLnBrk="0" hangingPunct="1">
                        <a:lnSpc>
                          <a:spcPct val="100000"/>
                        </a:lnSpc>
                        <a:spcBef>
                          <a:spcPts val="0"/>
                        </a:spcBef>
                        <a:spcAft>
                          <a:spcPts val="0"/>
                        </a:spcAft>
                        <a:buClrTx/>
                        <a:buSzTx/>
                        <a:buFontTx/>
                        <a:buNone/>
                        <a:tabLst/>
                        <a:defRPr/>
                      </a:pPr>
                      <a:r>
                        <a:rPr lang="en-US" sz="1400" b="0" kern="1200" spc="-10" dirty="0" smtClean="0">
                          <a:solidFill>
                            <a:schemeClr val="bg1"/>
                          </a:solidFill>
                        </a:rPr>
                        <a:t>Congruence</a:t>
                      </a:r>
                      <a:endParaRPr lang="en-US" sz="1400" b="0" kern="1200" spc="-10" dirty="0" smtClean="0">
                        <a:solidFill>
                          <a:schemeClr val="bg1"/>
                        </a:solidFill>
                        <a:latin typeface="Univers for KPMG"/>
                        <a:ea typeface="+mn-ea"/>
                        <a:cs typeface="Univers for KPMG"/>
                      </a:endParaRP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2D5491"/>
                    </a:solidFill>
                  </a:tcPr>
                </a:tc>
                <a:tc>
                  <a:txBody>
                    <a:bodyPr/>
                    <a:lstStyle/>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r>
                        <a:rPr lang="en-US" sz="1400" kern="1200" dirty="0" smtClean="0">
                          <a:solidFill>
                            <a:srgbClr val="00338D"/>
                          </a:solidFill>
                          <a:latin typeface="+mn-lt"/>
                          <a:ea typeface="+mn-ea"/>
                          <a:cs typeface="+mn-cs"/>
                        </a:rPr>
                        <a:t>Approach digital ambition setting emphasizing  coordination at all levels of the corporation</a:t>
                      </a:r>
                      <a:r>
                        <a:rPr lang="en-US" sz="1400" kern="1200" baseline="0" dirty="0" smtClean="0">
                          <a:solidFill>
                            <a:srgbClr val="00338D"/>
                          </a:solidFill>
                          <a:latin typeface="+mn-lt"/>
                          <a:ea typeface="+mn-ea"/>
                          <a:cs typeface="+mn-cs"/>
                        </a:rPr>
                        <a:t> – </a:t>
                      </a:r>
                      <a:r>
                        <a:rPr lang="en-US" sz="1400" kern="1200" dirty="0" smtClean="0">
                          <a:solidFill>
                            <a:srgbClr val="00338D"/>
                          </a:solidFill>
                          <a:latin typeface="+mn-lt"/>
                          <a:ea typeface="+mn-ea"/>
                          <a:cs typeface="+mn-cs"/>
                        </a:rPr>
                        <a:t>alignment at the top, agility in the middle and mobilization at the front line</a:t>
                      </a: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D9E3F3"/>
                    </a:solidFill>
                  </a:tcPr>
                </a:tc>
              </a:tr>
              <a:tr h="370840">
                <a:tc>
                  <a:txBody>
                    <a:bodyPr/>
                    <a:lstStyle/>
                    <a:p>
                      <a:pPr marL="0" marR="0" lvl="0" indent="0" algn="l" defTabSz="890789" rtl="0" eaLnBrk="1" fontAlgn="auto" latinLnBrk="0" hangingPunct="1">
                        <a:lnSpc>
                          <a:spcPct val="100000"/>
                        </a:lnSpc>
                        <a:spcBef>
                          <a:spcPts val="0"/>
                        </a:spcBef>
                        <a:spcAft>
                          <a:spcPts val="0"/>
                        </a:spcAft>
                        <a:buClrTx/>
                        <a:buSzTx/>
                        <a:buFontTx/>
                        <a:buNone/>
                        <a:tabLst/>
                        <a:defRPr/>
                      </a:pPr>
                      <a:r>
                        <a:rPr lang="en-US" sz="1400" b="0" kern="1200" spc="-10" dirty="0" smtClean="0">
                          <a:solidFill>
                            <a:schemeClr val="bg1"/>
                          </a:solidFill>
                        </a:rPr>
                        <a:t>Value </a:t>
                      </a:r>
                    </a:p>
                    <a:p>
                      <a:pPr marL="0" marR="0" lvl="0" indent="0" algn="l" defTabSz="890789" rtl="0" eaLnBrk="1" fontAlgn="auto" latinLnBrk="0" hangingPunct="1">
                        <a:lnSpc>
                          <a:spcPct val="100000"/>
                        </a:lnSpc>
                        <a:spcBef>
                          <a:spcPts val="0"/>
                        </a:spcBef>
                        <a:spcAft>
                          <a:spcPts val="0"/>
                        </a:spcAft>
                        <a:buClrTx/>
                        <a:buSzTx/>
                        <a:buFontTx/>
                        <a:buNone/>
                        <a:tabLst/>
                        <a:defRPr/>
                      </a:pPr>
                      <a:r>
                        <a:rPr lang="en-US" sz="1400" b="0" kern="1200" spc="-10" dirty="0" smtClean="0">
                          <a:solidFill>
                            <a:schemeClr val="bg1"/>
                          </a:solidFill>
                        </a:rPr>
                        <a:t>Measurement</a:t>
                      </a:r>
                      <a:endParaRPr lang="en-US" sz="1400" b="0" kern="1200" spc="-10" dirty="0" smtClean="0">
                        <a:solidFill>
                          <a:schemeClr val="bg1"/>
                        </a:solidFill>
                        <a:latin typeface="Univers for KPMG"/>
                        <a:ea typeface="+mn-ea"/>
                        <a:cs typeface="Univers for KPMG"/>
                      </a:endParaRP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2D5491"/>
                    </a:solidFill>
                  </a:tcPr>
                </a:tc>
                <a:tc>
                  <a:txBody>
                    <a:bodyPr/>
                    <a:lstStyle/>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r>
                        <a:rPr lang="en-US" sz="1400" kern="1200" dirty="0" smtClean="0">
                          <a:solidFill>
                            <a:srgbClr val="00338D"/>
                          </a:solidFill>
                          <a:latin typeface="+mn-lt"/>
                          <a:ea typeface="+mn-ea"/>
                          <a:cs typeface="+mn-cs"/>
                        </a:rPr>
                        <a:t>Develop a measurable framework of key performance indicators to monitor and report benefits from digital investments</a:t>
                      </a: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D9E3F3"/>
                    </a:solidFill>
                  </a:tcPr>
                </a:tc>
              </a:tr>
            </a:tbl>
          </a:graphicData>
        </a:graphic>
      </p:graphicFrame>
      <p:pic>
        <p:nvPicPr>
          <p:cNvPr id="449" name="Picture 44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325139" y="1004736"/>
            <a:ext cx="405670" cy="405670"/>
          </a:xfrm>
          <a:prstGeom prst="rect">
            <a:avLst/>
          </a:prstGeom>
          <a:effectLst/>
        </p:spPr>
      </p:pic>
      <p:pic>
        <p:nvPicPr>
          <p:cNvPr id="450" name="Picture 44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325139" y="1720026"/>
            <a:ext cx="405670" cy="405670"/>
          </a:xfrm>
          <a:prstGeom prst="rect">
            <a:avLst/>
          </a:prstGeom>
        </p:spPr>
      </p:pic>
      <p:pic>
        <p:nvPicPr>
          <p:cNvPr id="451" name="Picture 45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325139" y="2243314"/>
            <a:ext cx="405670" cy="405670"/>
          </a:xfrm>
          <a:prstGeom prst="rect">
            <a:avLst/>
          </a:prstGeom>
        </p:spPr>
      </p:pic>
      <p:pic>
        <p:nvPicPr>
          <p:cNvPr id="452" name="Picture 45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325139" y="2978056"/>
            <a:ext cx="405670" cy="405670"/>
          </a:xfrm>
          <a:prstGeom prst="rect">
            <a:avLst/>
          </a:prstGeom>
        </p:spPr>
      </p:pic>
      <p:sp>
        <p:nvSpPr>
          <p:cNvPr id="453" name="Rectangle 452"/>
          <p:cNvSpPr/>
          <p:nvPr/>
        </p:nvSpPr>
        <p:spPr>
          <a:xfrm>
            <a:off x="3323435" y="595736"/>
            <a:ext cx="8595360" cy="307777"/>
          </a:xfrm>
          <a:prstGeom prst="rect">
            <a:avLst/>
          </a:prstGeom>
        </p:spPr>
        <p:txBody>
          <a:bodyPr wrap="square">
            <a:spAutoFit/>
          </a:bodyPr>
          <a:lstStyle/>
          <a:p>
            <a:pPr defTabSz="713603">
              <a:defRPr/>
            </a:pPr>
            <a:r>
              <a:rPr lang="en-US" sz="1400" dirty="0" smtClean="0">
                <a:solidFill>
                  <a:srgbClr val="00338D"/>
                </a:solidFill>
              </a:rPr>
              <a:t>The following key initiatives have been identified for </a:t>
            </a:r>
            <a:r>
              <a:rPr lang="en-US" sz="1400" dirty="0" err="1" smtClean="0">
                <a:solidFill>
                  <a:srgbClr val="00338D"/>
                </a:solidFill>
              </a:rPr>
              <a:t>FBNQuest</a:t>
            </a:r>
            <a:r>
              <a:rPr lang="en-US" sz="1400" dirty="0" smtClean="0">
                <a:solidFill>
                  <a:srgbClr val="00338D"/>
                </a:solidFill>
              </a:rPr>
              <a:t> with respect to Value Management: </a:t>
            </a:r>
            <a:endParaRPr lang="en-US" sz="1400" dirty="0">
              <a:solidFill>
                <a:srgbClr val="00338D"/>
              </a:solidFill>
            </a:endParaRPr>
          </a:p>
        </p:txBody>
      </p:sp>
      <p:grpSp>
        <p:nvGrpSpPr>
          <p:cNvPr id="454" name="Group 453"/>
          <p:cNvGrpSpPr/>
          <p:nvPr/>
        </p:nvGrpSpPr>
        <p:grpSpPr>
          <a:xfrm>
            <a:off x="7347937" y="121697"/>
            <a:ext cx="4568864" cy="274320"/>
            <a:chOff x="7916790" y="356874"/>
            <a:chExt cx="4568864" cy="274320"/>
          </a:xfrm>
        </p:grpSpPr>
        <p:grpSp>
          <p:nvGrpSpPr>
            <p:cNvPr id="455" name="Group 454"/>
            <p:cNvGrpSpPr/>
            <p:nvPr/>
          </p:nvGrpSpPr>
          <p:grpSpPr>
            <a:xfrm>
              <a:off x="7916790" y="356874"/>
              <a:ext cx="2337497" cy="274320"/>
              <a:chOff x="3793151" y="6476333"/>
              <a:chExt cx="2337497" cy="274320"/>
            </a:xfrm>
          </p:grpSpPr>
          <p:sp>
            <p:nvSpPr>
              <p:cNvPr id="460" name="Isosceles Triangle 459"/>
              <p:cNvSpPr/>
              <p:nvPr/>
            </p:nvSpPr>
            <p:spPr>
              <a:xfrm rot="10800000">
                <a:off x="4273393" y="6554522"/>
                <a:ext cx="140400" cy="117943"/>
              </a:xfrm>
              <a:prstGeom prst="triangle">
                <a:avLst/>
              </a:prstGeom>
              <a:solidFill>
                <a:srgbClr val="00338D"/>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21772" tIns="21772" rIns="21772" bIns="21772" rtlCol="0" anchor="ctr" anchorCtr="0"/>
              <a:lstStyle/>
              <a:p>
                <a:pPr algn="ctr"/>
                <a:endParaRPr lang="en-AU" sz="800" dirty="0" err="1">
                  <a:solidFill>
                    <a:srgbClr val="00338D"/>
                  </a:solidFill>
                  <a:latin typeface="Calibri" panose="020F0502020204030204" pitchFamily="34" charset="0"/>
                </a:endParaRPr>
              </a:p>
            </p:txBody>
          </p:sp>
          <p:sp>
            <p:nvSpPr>
              <p:cNvPr id="461" name="TextBox 460"/>
              <p:cNvSpPr txBox="1"/>
              <p:nvPr/>
            </p:nvSpPr>
            <p:spPr>
              <a:xfrm>
                <a:off x="4380552" y="6525841"/>
                <a:ext cx="469141" cy="175304"/>
              </a:xfrm>
              <a:prstGeom prst="rect">
                <a:avLst/>
              </a:prstGeom>
              <a:noFill/>
            </p:spPr>
            <p:txBody>
              <a:bodyPr wrap="none" lIns="21772" tIns="21772" rIns="21772" bIns="21772" rtlCol="0" anchor="ctr" anchorCtr="0">
                <a:noAutofit/>
              </a:bodyPr>
              <a:lstStyle/>
              <a:p>
                <a:pPr algn="ctr"/>
                <a:r>
                  <a:rPr lang="en-AU" sz="800" b="1" dirty="0">
                    <a:solidFill>
                      <a:srgbClr val="00338D"/>
                    </a:solidFill>
                  </a:rPr>
                  <a:t>Current</a:t>
                </a:r>
              </a:p>
            </p:txBody>
          </p:sp>
          <p:sp>
            <p:nvSpPr>
              <p:cNvPr id="462" name="Text Box 81"/>
              <p:cNvSpPr txBox="1">
                <a:spLocks noChangeArrowheads="1"/>
              </p:cNvSpPr>
              <p:nvPr/>
            </p:nvSpPr>
            <p:spPr bwMode="auto">
              <a:xfrm>
                <a:off x="3793151" y="6476333"/>
                <a:ext cx="476639" cy="274320"/>
              </a:xfrm>
              <a:prstGeom prst="rect">
                <a:avLst/>
              </a:prstGeom>
              <a:noFill/>
              <a:ln w="9525">
                <a:noFill/>
                <a:miter lim="800000"/>
                <a:headEnd type="none" w="sm" len="sm"/>
                <a:tailEnd type="none" w="sm" len="sm"/>
              </a:ln>
              <a:effectLst/>
            </p:spPr>
            <p:txBody>
              <a:bodyPr wrap="square" lIns="45720" rIns="45720" anchor="ctr">
                <a:noAutofit/>
              </a:bodyPr>
              <a:lstStyle/>
              <a:p>
                <a:pPr algn="ctr"/>
                <a:r>
                  <a:rPr lang="en-US" sz="1000" b="1" dirty="0">
                    <a:solidFill>
                      <a:srgbClr val="00338D"/>
                    </a:solidFill>
                  </a:rPr>
                  <a:t>Key:</a:t>
                </a:r>
              </a:p>
            </p:txBody>
          </p:sp>
          <p:sp>
            <p:nvSpPr>
              <p:cNvPr id="463" name="object 140"/>
              <p:cNvSpPr txBox="1"/>
              <p:nvPr/>
            </p:nvSpPr>
            <p:spPr>
              <a:xfrm>
                <a:off x="5247374" y="6551939"/>
                <a:ext cx="883274" cy="123111"/>
              </a:xfrm>
              <a:prstGeom prst="rect">
                <a:avLst/>
              </a:prstGeom>
            </p:spPr>
            <p:txBody>
              <a:bodyPr vert="horz" wrap="square" lIns="0" tIns="0" rIns="0" bIns="0" rtlCol="0">
                <a:spAutoFit/>
              </a:bodyPr>
              <a:lstStyle/>
              <a:p>
                <a:pPr marL="12700"/>
                <a:r>
                  <a:rPr lang="en-GB" sz="800" b="1" spc="-10" dirty="0">
                    <a:solidFill>
                      <a:srgbClr val="00338D"/>
                    </a:solidFill>
                    <a:cs typeface="Century Gothic"/>
                  </a:rPr>
                  <a:t>Peer </a:t>
                </a:r>
                <a:r>
                  <a:rPr lang="en-GB" sz="800" b="1" spc="-10" dirty="0" smtClean="0">
                    <a:solidFill>
                      <a:srgbClr val="00338D"/>
                    </a:solidFill>
                    <a:cs typeface="Century Gothic"/>
                  </a:rPr>
                  <a:t>Group</a:t>
                </a:r>
                <a:endParaRPr sz="800" b="1" dirty="0">
                  <a:solidFill>
                    <a:srgbClr val="00338D"/>
                  </a:solidFill>
                  <a:cs typeface="Century Gothic"/>
                </a:endParaRPr>
              </a:p>
            </p:txBody>
          </p:sp>
          <p:sp>
            <p:nvSpPr>
              <p:cNvPr id="464" name="Isosceles Triangle 463"/>
              <p:cNvSpPr/>
              <p:nvPr/>
            </p:nvSpPr>
            <p:spPr>
              <a:xfrm rot="10800000">
                <a:off x="5097444" y="6554522"/>
                <a:ext cx="140400" cy="117943"/>
              </a:xfrm>
              <a:prstGeom prs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21772" tIns="21772" rIns="21772" bIns="21772" rtlCol="0" anchor="ctr" anchorCtr="0"/>
              <a:lstStyle/>
              <a:p>
                <a:pPr algn="ctr"/>
                <a:endParaRPr lang="en-AU" sz="800" dirty="0" err="1">
                  <a:solidFill>
                    <a:srgbClr val="00338D"/>
                  </a:solidFill>
                  <a:latin typeface="Calibri" panose="020F0502020204030204" pitchFamily="34" charset="0"/>
                </a:endParaRPr>
              </a:p>
            </p:txBody>
          </p:sp>
        </p:grpSp>
        <p:sp>
          <p:nvSpPr>
            <p:cNvPr id="456" name="Isosceles Triangle 455"/>
            <p:cNvSpPr/>
            <p:nvPr/>
          </p:nvSpPr>
          <p:spPr>
            <a:xfrm rot="10800000">
              <a:off x="10162847" y="435063"/>
              <a:ext cx="140400" cy="117943"/>
            </a:xfrm>
            <a:prstGeom prst="triangle">
              <a:avLst/>
            </a:prstGeom>
            <a:solidFill>
              <a:srgbClr val="00B060"/>
            </a:solidFill>
            <a:ln>
              <a:noFill/>
            </a:ln>
          </p:spPr>
          <p:style>
            <a:lnRef idx="2">
              <a:schemeClr val="accent1">
                <a:shade val="50000"/>
              </a:schemeClr>
            </a:lnRef>
            <a:fillRef idx="1">
              <a:schemeClr val="accent1"/>
            </a:fillRef>
            <a:effectRef idx="0">
              <a:schemeClr val="accent1"/>
            </a:effectRef>
            <a:fontRef idx="minor">
              <a:schemeClr val="lt1"/>
            </a:fontRef>
          </p:style>
          <p:txBody>
            <a:bodyPr lIns="21772" tIns="21772" rIns="21772" bIns="21772" rtlCol="0" anchor="ctr" anchorCtr="0"/>
            <a:lstStyle/>
            <a:p>
              <a:pPr algn="ctr"/>
              <a:endParaRPr lang="en-AU" sz="800" dirty="0" err="1">
                <a:solidFill>
                  <a:srgbClr val="00338D"/>
                </a:solidFill>
                <a:latin typeface="Calibri" panose="020F0502020204030204" pitchFamily="34" charset="0"/>
              </a:endParaRPr>
            </a:p>
          </p:txBody>
        </p:sp>
        <p:sp>
          <p:nvSpPr>
            <p:cNvPr id="457" name="TextBox 456"/>
            <p:cNvSpPr txBox="1"/>
            <p:nvPr/>
          </p:nvSpPr>
          <p:spPr>
            <a:xfrm>
              <a:off x="10753127" y="406382"/>
              <a:ext cx="469141" cy="175304"/>
            </a:xfrm>
            <a:prstGeom prst="rect">
              <a:avLst/>
            </a:prstGeom>
            <a:noFill/>
          </p:spPr>
          <p:txBody>
            <a:bodyPr wrap="none" lIns="21772" tIns="21772" rIns="21772" bIns="21772" rtlCol="0" anchor="ctr" anchorCtr="0">
              <a:noAutofit/>
            </a:bodyPr>
            <a:lstStyle/>
            <a:p>
              <a:pPr algn="ctr"/>
              <a:r>
                <a:rPr lang="en-AU" sz="800" b="1" dirty="0">
                  <a:solidFill>
                    <a:srgbClr val="00338D"/>
                  </a:solidFill>
                </a:rPr>
                <a:t>Global </a:t>
              </a:r>
              <a:r>
                <a:rPr lang="en-AU" sz="800" b="1" dirty="0" smtClean="0">
                  <a:solidFill>
                    <a:srgbClr val="00338D"/>
                  </a:solidFill>
                </a:rPr>
                <a:t>Industry </a:t>
              </a:r>
              <a:r>
                <a:rPr lang="en-AU" sz="800" b="1" dirty="0">
                  <a:solidFill>
                    <a:srgbClr val="00338D"/>
                  </a:solidFill>
                </a:rPr>
                <a:t>B</a:t>
              </a:r>
              <a:r>
                <a:rPr lang="en-AU" sz="800" b="1" dirty="0" smtClean="0">
                  <a:solidFill>
                    <a:srgbClr val="00338D"/>
                  </a:solidFill>
                </a:rPr>
                <a:t>enchmark</a:t>
              </a:r>
              <a:endParaRPr lang="en-AU" sz="800" b="1" dirty="0">
                <a:solidFill>
                  <a:srgbClr val="00338D"/>
                </a:solidFill>
              </a:endParaRPr>
            </a:p>
          </p:txBody>
        </p:sp>
        <p:sp>
          <p:nvSpPr>
            <p:cNvPr id="458" name="Isosceles Triangle 457"/>
            <p:cNvSpPr/>
            <p:nvPr/>
          </p:nvSpPr>
          <p:spPr>
            <a:xfrm rot="10800000">
              <a:off x="11860573" y="436066"/>
              <a:ext cx="140400" cy="117943"/>
            </a:xfrm>
            <a:prstGeom prst="triangle">
              <a:avLst/>
            </a:prstGeom>
            <a:solidFill>
              <a:srgbClr val="8E258D"/>
            </a:solidFill>
            <a:ln>
              <a:noFill/>
            </a:ln>
          </p:spPr>
          <p:style>
            <a:lnRef idx="2">
              <a:schemeClr val="accent1">
                <a:shade val="50000"/>
              </a:schemeClr>
            </a:lnRef>
            <a:fillRef idx="1">
              <a:schemeClr val="accent1"/>
            </a:fillRef>
            <a:effectRef idx="0">
              <a:schemeClr val="accent1"/>
            </a:effectRef>
            <a:fontRef idx="minor">
              <a:schemeClr val="lt1"/>
            </a:fontRef>
          </p:style>
          <p:txBody>
            <a:bodyPr lIns="21772" tIns="21772" rIns="21772" bIns="21772" rtlCol="0" anchor="ctr" anchorCtr="0"/>
            <a:lstStyle/>
            <a:p>
              <a:pPr algn="ctr"/>
              <a:endParaRPr lang="en-AU" sz="800" dirty="0" err="1">
                <a:solidFill>
                  <a:srgbClr val="00338D"/>
                </a:solidFill>
                <a:latin typeface="Calibri" panose="020F0502020204030204" pitchFamily="34" charset="0"/>
              </a:endParaRPr>
            </a:p>
          </p:txBody>
        </p:sp>
        <p:sp>
          <p:nvSpPr>
            <p:cNvPr id="459" name="TextBox 458"/>
            <p:cNvSpPr txBox="1"/>
            <p:nvPr/>
          </p:nvSpPr>
          <p:spPr>
            <a:xfrm>
              <a:off x="12016513" y="407385"/>
              <a:ext cx="469141" cy="175304"/>
            </a:xfrm>
            <a:prstGeom prst="rect">
              <a:avLst/>
            </a:prstGeom>
            <a:noFill/>
          </p:spPr>
          <p:txBody>
            <a:bodyPr wrap="none" lIns="21772" tIns="21772" rIns="21772" bIns="21772" rtlCol="0" anchor="ctr" anchorCtr="0">
              <a:noAutofit/>
            </a:bodyPr>
            <a:lstStyle/>
            <a:p>
              <a:pPr algn="ctr"/>
              <a:r>
                <a:rPr lang="en-AU" sz="800" b="1" dirty="0">
                  <a:solidFill>
                    <a:srgbClr val="00338D"/>
                  </a:solidFill>
                </a:rPr>
                <a:t>Aspiration</a:t>
              </a:r>
            </a:p>
          </p:txBody>
        </p:sp>
      </p:grpSp>
      <p:pic>
        <p:nvPicPr>
          <p:cNvPr id="465" name="Picture 46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653248" y="20474"/>
            <a:ext cx="548640" cy="155207"/>
          </a:xfrm>
          <a:prstGeom prst="rect">
            <a:avLst/>
          </a:prstGeom>
          <a:solidFill>
            <a:srgbClr val="BFBFBF"/>
          </a:solidFill>
        </p:spPr>
      </p:pic>
      <p:sp>
        <p:nvSpPr>
          <p:cNvPr id="467" name="Snip Diagonal Corner Rectangle 466"/>
          <p:cNvSpPr/>
          <p:nvPr/>
        </p:nvSpPr>
        <p:spPr>
          <a:xfrm>
            <a:off x="6810046" y="4016169"/>
            <a:ext cx="5106756" cy="2384631"/>
          </a:xfrm>
          <a:prstGeom prst="snip2DiagRect">
            <a:avLst/>
          </a:prstGeom>
          <a:solidFill>
            <a:srgbClr val="2D5491"/>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marL="171450" indent="-171450" defTabSz="890789">
              <a:buFont typeface="Arial" panose="020B0604020202020204" pitchFamily="34" charset="0"/>
              <a:buChar char="•"/>
              <a:defRPr/>
            </a:pPr>
            <a:r>
              <a:rPr lang="en-US" sz="1400" b="1" dirty="0">
                <a:solidFill>
                  <a:schemeClr val="bg1"/>
                </a:solidFill>
              </a:rPr>
              <a:t>DBS</a:t>
            </a:r>
            <a:r>
              <a:rPr lang="en-US" sz="1400" dirty="0">
                <a:solidFill>
                  <a:schemeClr val="bg1"/>
                </a:solidFill>
              </a:rPr>
              <a:t> is the first bank to develop a methodology to measure digital value creation – this is done by delineating customers into two segments – digital and traditional, then, defining measurable KPI for the across digital customers across Customer Growth, Transaction Volumes, Value Creation, Customer Experience, Ecosystem Partnerships &amp; Footprint</a:t>
            </a:r>
            <a:r>
              <a:rPr lang="en-US" sz="1400" dirty="0" smtClean="0">
                <a:solidFill>
                  <a:schemeClr val="bg1"/>
                </a:solidFill>
              </a:rPr>
              <a:t>. </a:t>
            </a:r>
            <a:r>
              <a:rPr lang="en-US" sz="1400" i="1" dirty="0" smtClean="0">
                <a:solidFill>
                  <a:schemeClr val="bg1"/>
                </a:solidFill>
              </a:rPr>
              <a:t>Refer </a:t>
            </a:r>
            <a:r>
              <a:rPr lang="en-US" sz="1400" i="1" dirty="0">
                <a:solidFill>
                  <a:schemeClr val="bg1"/>
                </a:solidFill>
              </a:rPr>
              <a:t>to </a:t>
            </a:r>
            <a:r>
              <a:rPr lang="en-US" sz="1400" i="1" dirty="0" smtClean="0">
                <a:solidFill>
                  <a:schemeClr val="bg1"/>
                </a:solidFill>
              </a:rPr>
              <a:t>Detailed Assessment </a:t>
            </a:r>
            <a:r>
              <a:rPr lang="en-US" sz="1400" i="1" dirty="0">
                <a:solidFill>
                  <a:schemeClr val="bg1"/>
                </a:solidFill>
              </a:rPr>
              <a:t>– Value </a:t>
            </a:r>
            <a:r>
              <a:rPr lang="en-US" sz="1400" i="1" dirty="0" smtClean="0">
                <a:solidFill>
                  <a:schemeClr val="bg1"/>
                </a:solidFill>
              </a:rPr>
              <a:t>Management for details.</a:t>
            </a:r>
            <a:endParaRPr lang="en-US" sz="1400" i="1" dirty="0">
              <a:solidFill>
                <a:schemeClr val="bg1"/>
              </a:solidFill>
            </a:endParaRPr>
          </a:p>
        </p:txBody>
      </p:sp>
      <p:grpSp>
        <p:nvGrpSpPr>
          <p:cNvPr id="468" name="Group 467"/>
          <p:cNvGrpSpPr/>
          <p:nvPr/>
        </p:nvGrpSpPr>
        <p:grpSpPr>
          <a:xfrm>
            <a:off x="3814470" y="4026391"/>
            <a:ext cx="2940035" cy="2373244"/>
            <a:chOff x="3542201" y="3302599"/>
            <a:chExt cx="3684601" cy="3098199"/>
          </a:xfrm>
        </p:grpSpPr>
        <p:sp>
          <p:nvSpPr>
            <p:cNvPr id="469" name="Rectangle 468"/>
            <p:cNvSpPr/>
            <p:nvPr/>
          </p:nvSpPr>
          <p:spPr>
            <a:xfrm>
              <a:off x="3542201" y="3302599"/>
              <a:ext cx="3684601" cy="3098199"/>
            </a:xfrm>
            <a:prstGeom prst="rect">
              <a:avLst/>
            </a:prstGeom>
            <a:noFill/>
            <a:ln w="1905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US"/>
            </a:p>
          </p:txBody>
        </p:sp>
        <p:sp>
          <p:nvSpPr>
            <p:cNvPr id="470" name="Freeform 28"/>
            <p:cNvSpPr>
              <a:spLocks/>
            </p:cNvSpPr>
            <p:nvPr/>
          </p:nvSpPr>
          <p:spPr bwMode="auto">
            <a:xfrm>
              <a:off x="3636441" y="3702411"/>
              <a:ext cx="924879" cy="732677"/>
            </a:xfrm>
            <a:custGeom>
              <a:avLst/>
              <a:gdLst>
                <a:gd name="T0" fmla="*/ 27 w 14387"/>
                <a:gd name="T1" fmla="*/ 10280 h 13637"/>
                <a:gd name="T2" fmla="*/ 47 w 14387"/>
                <a:gd name="T3" fmla="*/ 9679 h 13637"/>
                <a:gd name="T4" fmla="*/ 46 w 14387"/>
                <a:gd name="T5" fmla="*/ 9104 h 13637"/>
                <a:gd name="T6" fmla="*/ 85 w 14387"/>
                <a:gd name="T7" fmla="*/ 8599 h 13637"/>
                <a:gd name="T8" fmla="*/ 145 w 14387"/>
                <a:gd name="T9" fmla="*/ 7943 h 13637"/>
                <a:gd name="T10" fmla="*/ 173 w 14387"/>
                <a:gd name="T11" fmla="*/ 7168 h 13637"/>
                <a:gd name="T12" fmla="*/ 735 w 14387"/>
                <a:gd name="T13" fmla="*/ 6372 h 13637"/>
                <a:gd name="T14" fmla="*/ 1085 w 14387"/>
                <a:gd name="T15" fmla="*/ 5576 h 13637"/>
                <a:gd name="T16" fmla="*/ 1306 w 14387"/>
                <a:gd name="T17" fmla="*/ 5168 h 13637"/>
                <a:gd name="T18" fmla="*/ 1420 w 14387"/>
                <a:gd name="T19" fmla="*/ 4292 h 13637"/>
                <a:gd name="T20" fmla="*/ 1138 w 14387"/>
                <a:gd name="T21" fmla="*/ 3442 h 13637"/>
                <a:gd name="T22" fmla="*/ 1262 w 14387"/>
                <a:gd name="T23" fmla="*/ 2953 h 13637"/>
                <a:gd name="T24" fmla="*/ 1245 w 14387"/>
                <a:gd name="T25" fmla="*/ 2311 h 13637"/>
                <a:gd name="T26" fmla="*/ 1486 w 14387"/>
                <a:gd name="T27" fmla="*/ 1710 h 13637"/>
                <a:gd name="T28" fmla="*/ 1959 w 14387"/>
                <a:gd name="T29" fmla="*/ 1064 h 13637"/>
                <a:gd name="T30" fmla="*/ 1975 w 14387"/>
                <a:gd name="T31" fmla="*/ 561 h 13637"/>
                <a:gd name="T32" fmla="*/ 3297 w 14387"/>
                <a:gd name="T33" fmla="*/ 55 h 13637"/>
                <a:gd name="T34" fmla="*/ 4430 w 14387"/>
                <a:gd name="T35" fmla="*/ 360 h 13637"/>
                <a:gd name="T36" fmla="*/ 5116 w 14387"/>
                <a:gd name="T37" fmla="*/ 1009 h 13637"/>
                <a:gd name="T38" fmla="*/ 5881 w 14387"/>
                <a:gd name="T39" fmla="*/ 1050 h 13637"/>
                <a:gd name="T40" fmla="*/ 6805 w 14387"/>
                <a:gd name="T41" fmla="*/ 1048 h 13637"/>
                <a:gd name="T42" fmla="*/ 7701 w 14387"/>
                <a:gd name="T43" fmla="*/ 1563 h 13637"/>
                <a:gd name="T44" fmla="*/ 8779 w 14387"/>
                <a:gd name="T45" fmla="*/ 1265 h 13637"/>
                <a:gd name="T46" fmla="*/ 9583 w 14387"/>
                <a:gd name="T47" fmla="*/ 794 h 13637"/>
                <a:gd name="T48" fmla="*/ 10879 w 14387"/>
                <a:gd name="T49" fmla="*/ 894 h 13637"/>
                <a:gd name="T50" fmla="*/ 11840 w 14387"/>
                <a:gd name="T51" fmla="*/ 1014 h 13637"/>
                <a:gd name="T52" fmla="*/ 12680 w 14387"/>
                <a:gd name="T53" fmla="*/ 357 h 13637"/>
                <a:gd name="T54" fmla="*/ 13485 w 14387"/>
                <a:gd name="T55" fmla="*/ 718 h 13637"/>
                <a:gd name="T56" fmla="*/ 13812 w 14387"/>
                <a:gd name="T57" fmla="*/ 2019 h 13637"/>
                <a:gd name="T58" fmla="*/ 14343 w 14387"/>
                <a:gd name="T59" fmla="*/ 2628 h 13637"/>
                <a:gd name="T60" fmla="*/ 14087 w 14387"/>
                <a:gd name="T61" fmla="*/ 3450 h 13637"/>
                <a:gd name="T62" fmla="*/ 13437 w 14387"/>
                <a:gd name="T63" fmla="*/ 3985 h 13637"/>
                <a:gd name="T64" fmla="*/ 13139 w 14387"/>
                <a:gd name="T65" fmla="*/ 4887 h 13637"/>
                <a:gd name="T66" fmla="*/ 12755 w 14387"/>
                <a:gd name="T67" fmla="*/ 5747 h 13637"/>
                <a:gd name="T68" fmla="*/ 12420 w 14387"/>
                <a:gd name="T69" fmla="*/ 6297 h 13637"/>
                <a:gd name="T70" fmla="*/ 12098 w 14387"/>
                <a:gd name="T71" fmla="*/ 7371 h 13637"/>
                <a:gd name="T72" fmla="*/ 11472 w 14387"/>
                <a:gd name="T73" fmla="*/ 8095 h 13637"/>
                <a:gd name="T74" fmla="*/ 11249 w 14387"/>
                <a:gd name="T75" fmla="*/ 8865 h 13637"/>
                <a:gd name="T76" fmla="*/ 10986 w 14387"/>
                <a:gd name="T77" fmla="*/ 9595 h 13637"/>
                <a:gd name="T78" fmla="*/ 10450 w 14387"/>
                <a:gd name="T79" fmla="*/ 10430 h 13637"/>
                <a:gd name="T80" fmla="*/ 9601 w 14387"/>
                <a:gd name="T81" fmla="*/ 9618 h 13637"/>
                <a:gd name="T82" fmla="*/ 8897 w 14387"/>
                <a:gd name="T83" fmla="*/ 9834 h 13637"/>
                <a:gd name="T84" fmla="*/ 8187 w 14387"/>
                <a:gd name="T85" fmla="*/ 10571 h 13637"/>
                <a:gd name="T86" fmla="*/ 7519 w 14387"/>
                <a:gd name="T87" fmla="*/ 11196 h 13637"/>
                <a:gd name="T88" fmla="*/ 7414 w 14387"/>
                <a:gd name="T89" fmla="*/ 11917 h 13637"/>
                <a:gd name="T90" fmla="*/ 7130 w 14387"/>
                <a:gd name="T91" fmla="*/ 12682 h 13637"/>
                <a:gd name="T92" fmla="*/ 7039 w 14387"/>
                <a:gd name="T93" fmla="*/ 13363 h 13637"/>
                <a:gd name="T94" fmla="*/ 6654 w 14387"/>
                <a:gd name="T95" fmla="*/ 12729 h 13637"/>
                <a:gd name="T96" fmla="*/ 6463 w 14387"/>
                <a:gd name="T97" fmla="*/ 13222 h 13637"/>
                <a:gd name="T98" fmla="*/ 5535 w 14387"/>
                <a:gd name="T99" fmla="*/ 13389 h 13637"/>
                <a:gd name="T100" fmla="*/ 5020 w 14387"/>
                <a:gd name="T101" fmla="*/ 13460 h 13637"/>
                <a:gd name="T102" fmla="*/ 4437 w 14387"/>
                <a:gd name="T103" fmla="*/ 13515 h 13637"/>
                <a:gd name="T104" fmla="*/ 3751 w 14387"/>
                <a:gd name="T105" fmla="*/ 13365 h 13637"/>
                <a:gd name="T106" fmla="*/ 3432 w 14387"/>
                <a:gd name="T107" fmla="*/ 12710 h 13637"/>
                <a:gd name="T108" fmla="*/ 2988 w 14387"/>
                <a:gd name="T109" fmla="*/ 11804 h 13637"/>
                <a:gd name="T110" fmla="*/ 2684 w 14387"/>
                <a:gd name="T111" fmla="*/ 11216 h 13637"/>
                <a:gd name="T112" fmla="*/ 1929 w 14387"/>
                <a:gd name="T113" fmla="*/ 10569 h 13637"/>
                <a:gd name="T114" fmla="*/ 890 w 14387"/>
                <a:gd name="T115" fmla="*/ 10343 h 136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387" h="13637">
                  <a:moveTo>
                    <a:pt x="659" y="10386"/>
                  </a:moveTo>
                  <a:lnTo>
                    <a:pt x="561" y="10435"/>
                  </a:lnTo>
                  <a:lnTo>
                    <a:pt x="294" y="10452"/>
                  </a:lnTo>
                  <a:lnTo>
                    <a:pt x="159" y="10419"/>
                  </a:lnTo>
                  <a:lnTo>
                    <a:pt x="50" y="10435"/>
                  </a:lnTo>
                  <a:lnTo>
                    <a:pt x="0" y="10367"/>
                  </a:lnTo>
                  <a:lnTo>
                    <a:pt x="27" y="10280"/>
                  </a:lnTo>
                  <a:lnTo>
                    <a:pt x="43" y="10181"/>
                  </a:lnTo>
                  <a:lnTo>
                    <a:pt x="43" y="9929"/>
                  </a:lnTo>
                  <a:lnTo>
                    <a:pt x="29" y="9877"/>
                  </a:lnTo>
                  <a:lnTo>
                    <a:pt x="60" y="9839"/>
                  </a:lnTo>
                  <a:lnTo>
                    <a:pt x="40" y="9780"/>
                  </a:lnTo>
                  <a:lnTo>
                    <a:pt x="65" y="9730"/>
                  </a:lnTo>
                  <a:lnTo>
                    <a:pt x="47" y="9679"/>
                  </a:lnTo>
                  <a:lnTo>
                    <a:pt x="32" y="9584"/>
                  </a:lnTo>
                  <a:lnTo>
                    <a:pt x="35" y="9475"/>
                  </a:lnTo>
                  <a:lnTo>
                    <a:pt x="58" y="9374"/>
                  </a:lnTo>
                  <a:lnTo>
                    <a:pt x="62" y="9292"/>
                  </a:lnTo>
                  <a:lnTo>
                    <a:pt x="46" y="9222"/>
                  </a:lnTo>
                  <a:lnTo>
                    <a:pt x="57" y="9146"/>
                  </a:lnTo>
                  <a:lnTo>
                    <a:pt x="46" y="9104"/>
                  </a:lnTo>
                  <a:lnTo>
                    <a:pt x="35" y="9044"/>
                  </a:lnTo>
                  <a:lnTo>
                    <a:pt x="39" y="8985"/>
                  </a:lnTo>
                  <a:lnTo>
                    <a:pt x="50" y="8938"/>
                  </a:lnTo>
                  <a:lnTo>
                    <a:pt x="40" y="8837"/>
                  </a:lnTo>
                  <a:lnTo>
                    <a:pt x="57" y="8745"/>
                  </a:lnTo>
                  <a:lnTo>
                    <a:pt x="85" y="8641"/>
                  </a:lnTo>
                  <a:lnTo>
                    <a:pt x="85" y="8599"/>
                  </a:lnTo>
                  <a:lnTo>
                    <a:pt x="101" y="8492"/>
                  </a:lnTo>
                  <a:lnTo>
                    <a:pt x="104" y="8421"/>
                  </a:lnTo>
                  <a:lnTo>
                    <a:pt x="116" y="8354"/>
                  </a:lnTo>
                  <a:lnTo>
                    <a:pt x="138" y="8302"/>
                  </a:lnTo>
                  <a:lnTo>
                    <a:pt x="148" y="8190"/>
                  </a:lnTo>
                  <a:lnTo>
                    <a:pt x="132" y="8109"/>
                  </a:lnTo>
                  <a:lnTo>
                    <a:pt x="145" y="7943"/>
                  </a:lnTo>
                  <a:lnTo>
                    <a:pt x="140" y="7804"/>
                  </a:lnTo>
                  <a:lnTo>
                    <a:pt x="119" y="7704"/>
                  </a:lnTo>
                  <a:lnTo>
                    <a:pt x="140" y="7603"/>
                  </a:lnTo>
                  <a:lnTo>
                    <a:pt x="141" y="7413"/>
                  </a:lnTo>
                  <a:lnTo>
                    <a:pt x="181" y="7360"/>
                  </a:lnTo>
                  <a:lnTo>
                    <a:pt x="218" y="7214"/>
                  </a:lnTo>
                  <a:lnTo>
                    <a:pt x="173" y="7168"/>
                  </a:lnTo>
                  <a:lnTo>
                    <a:pt x="174" y="7018"/>
                  </a:lnTo>
                  <a:lnTo>
                    <a:pt x="217" y="6870"/>
                  </a:lnTo>
                  <a:lnTo>
                    <a:pt x="267" y="6797"/>
                  </a:lnTo>
                  <a:lnTo>
                    <a:pt x="333" y="6773"/>
                  </a:lnTo>
                  <a:lnTo>
                    <a:pt x="433" y="6772"/>
                  </a:lnTo>
                  <a:lnTo>
                    <a:pt x="688" y="6473"/>
                  </a:lnTo>
                  <a:lnTo>
                    <a:pt x="735" y="6372"/>
                  </a:lnTo>
                  <a:lnTo>
                    <a:pt x="730" y="6175"/>
                  </a:lnTo>
                  <a:lnTo>
                    <a:pt x="777" y="6078"/>
                  </a:lnTo>
                  <a:lnTo>
                    <a:pt x="804" y="5968"/>
                  </a:lnTo>
                  <a:lnTo>
                    <a:pt x="865" y="5927"/>
                  </a:lnTo>
                  <a:lnTo>
                    <a:pt x="912" y="5818"/>
                  </a:lnTo>
                  <a:lnTo>
                    <a:pt x="997" y="5681"/>
                  </a:lnTo>
                  <a:lnTo>
                    <a:pt x="1085" y="5576"/>
                  </a:lnTo>
                  <a:lnTo>
                    <a:pt x="1154" y="5538"/>
                  </a:lnTo>
                  <a:lnTo>
                    <a:pt x="1207" y="5488"/>
                  </a:lnTo>
                  <a:lnTo>
                    <a:pt x="1253" y="5436"/>
                  </a:lnTo>
                  <a:lnTo>
                    <a:pt x="1253" y="5338"/>
                  </a:lnTo>
                  <a:lnTo>
                    <a:pt x="1292" y="5240"/>
                  </a:lnTo>
                  <a:lnTo>
                    <a:pt x="1328" y="5211"/>
                  </a:lnTo>
                  <a:lnTo>
                    <a:pt x="1306" y="5168"/>
                  </a:lnTo>
                  <a:lnTo>
                    <a:pt x="1344" y="5116"/>
                  </a:lnTo>
                  <a:lnTo>
                    <a:pt x="1260" y="5070"/>
                  </a:lnTo>
                  <a:lnTo>
                    <a:pt x="1259" y="4871"/>
                  </a:lnTo>
                  <a:lnTo>
                    <a:pt x="1348" y="4819"/>
                  </a:lnTo>
                  <a:lnTo>
                    <a:pt x="1408" y="4743"/>
                  </a:lnTo>
                  <a:lnTo>
                    <a:pt x="1432" y="4625"/>
                  </a:lnTo>
                  <a:lnTo>
                    <a:pt x="1420" y="4292"/>
                  </a:lnTo>
                  <a:lnTo>
                    <a:pt x="1431" y="4175"/>
                  </a:lnTo>
                  <a:lnTo>
                    <a:pt x="1430" y="4062"/>
                  </a:lnTo>
                  <a:lnTo>
                    <a:pt x="1441" y="3970"/>
                  </a:lnTo>
                  <a:lnTo>
                    <a:pt x="1356" y="3842"/>
                  </a:lnTo>
                  <a:lnTo>
                    <a:pt x="1308" y="3738"/>
                  </a:lnTo>
                  <a:lnTo>
                    <a:pt x="1138" y="3543"/>
                  </a:lnTo>
                  <a:lnTo>
                    <a:pt x="1138" y="3442"/>
                  </a:lnTo>
                  <a:lnTo>
                    <a:pt x="1183" y="3342"/>
                  </a:lnTo>
                  <a:lnTo>
                    <a:pt x="1138" y="3296"/>
                  </a:lnTo>
                  <a:lnTo>
                    <a:pt x="1135" y="3197"/>
                  </a:lnTo>
                  <a:lnTo>
                    <a:pt x="1182" y="3146"/>
                  </a:lnTo>
                  <a:lnTo>
                    <a:pt x="1224" y="3045"/>
                  </a:lnTo>
                  <a:lnTo>
                    <a:pt x="1228" y="2996"/>
                  </a:lnTo>
                  <a:lnTo>
                    <a:pt x="1262" y="2953"/>
                  </a:lnTo>
                  <a:lnTo>
                    <a:pt x="1237" y="2850"/>
                  </a:lnTo>
                  <a:lnTo>
                    <a:pt x="1270" y="2797"/>
                  </a:lnTo>
                  <a:lnTo>
                    <a:pt x="1231" y="2752"/>
                  </a:lnTo>
                  <a:lnTo>
                    <a:pt x="1240" y="2615"/>
                  </a:lnTo>
                  <a:lnTo>
                    <a:pt x="1207" y="2515"/>
                  </a:lnTo>
                  <a:lnTo>
                    <a:pt x="1232" y="2412"/>
                  </a:lnTo>
                  <a:lnTo>
                    <a:pt x="1245" y="2311"/>
                  </a:lnTo>
                  <a:lnTo>
                    <a:pt x="1276" y="2201"/>
                  </a:lnTo>
                  <a:lnTo>
                    <a:pt x="1315" y="2107"/>
                  </a:lnTo>
                  <a:lnTo>
                    <a:pt x="1330" y="2008"/>
                  </a:lnTo>
                  <a:lnTo>
                    <a:pt x="1351" y="1925"/>
                  </a:lnTo>
                  <a:lnTo>
                    <a:pt x="1447" y="1810"/>
                  </a:lnTo>
                  <a:lnTo>
                    <a:pt x="1450" y="1755"/>
                  </a:lnTo>
                  <a:lnTo>
                    <a:pt x="1486" y="1710"/>
                  </a:lnTo>
                  <a:lnTo>
                    <a:pt x="1523" y="1616"/>
                  </a:lnTo>
                  <a:lnTo>
                    <a:pt x="1788" y="1464"/>
                  </a:lnTo>
                  <a:lnTo>
                    <a:pt x="1830" y="1359"/>
                  </a:lnTo>
                  <a:lnTo>
                    <a:pt x="1916" y="1268"/>
                  </a:lnTo>
                  <a:lnTo>
                    <a:pt x="1960" y="1165"/>
                  </a:lnTo>
                  <a:lnTo>
                    <a:pt x="2000" y="1116"/>
                  </a:lnTo>
                  <a:lnTo>
                    <a:pt x="1959" y="1064"/>
                  </a:lnTo>
                  <a:lnTo>
                    <a:pt x="1960" y="868"/>
                  </a:lnTo>
                  <a:lnTo>
                    <a:pt x="1998" y="819"/>
                  </a:lnTo>
                  <a:lnTo>
                    <a:pt x="1934" y="760"/>
                  </a:lnTo>
                  <a:lnTo>
                    <a:pt x="1975" y="708"/>
                  </a:lnTo>
                  <a:lnTo>
                    <a:pt x="1938" y="664"/>
                  </a:lnTo>
                  <a:lnTo>
                    <a:pt x="1975" y="612"/>
                  </a:lnTo>
                  <a:lnTo>
                    <a:pt x="1975" y="561"/>
                  </a:lnTo>
                  <a:lnTo>
                    <a:pt x="2025" y="507"/>
                  </a:lnTo>
                  <a:lnTo>
                    <a:pt x="2189" y="365"/>
                  </a:lnTo>
                  <a:lnTo>
                    <a:pt x="2318" y="316"/>
                  </a:lnTo>
                  <a:lnTo>
                    <a:pt x="2665" y="117"/>
                  </a:lnTo>
                  <a:lnTo>
                    <a:pt x="3101" y="118"/>
                  </a:lnTo>
                  <a:lnTo>
                    <a:pt x="3177" y="63"/>
                  </a:lnTo>
                  <a:lnTo>
                    <a:pt x="3297" y="55"/>
                  </a:lnTo>
                  <a:lnTo>
                    <a:pt x="3406" y="16"/>
                  </a:lnTo>
                  <a:lnTo>
                    <a:pt x="3528" y="15"/>
                  </a:lnTo>
                  <a:lnTo>
                    <a:pt x="3641" y="0"/>
                  </a:lnTo>
                  <a:lnTo>
                    <a:pt x="3748" y="19"/>
                  </a:lnTo>
                  <a:lnTo>
                    <a:pt x="3832" y="118"/>
                  </a:lnTo>
                  <a:lnTo>
                    <a:pt x="3925" y="170"/>
                  </a:lnTo>
                  <a:lnTo>
                    <a:pt x="4430" y="360"/>
                  </a:lnTo>
                  <a:lnTo>
                    <a:pt x="4708" y="474"/>
                  </a:lnTo>
                  <a:lnTo>
                    <a:pt x="4809" y="583"/>
                  </a:lnTo>
                  <a:lnTo>
                    <a:pt x="4813" y="730"/>
                  </a:lnTo>
                  <a:lnTo>
                    <a:pt x="4782" y="835"/>
                  </a:lnTo>
                  <a:lnTo>
                    <a:pt x="4906" y="907"/>
                  </a:lnTo>
                  <a:lnTo>
                    <a:pt x="5041" y="944"/>
                  </a:lnTo>
                  <a:lnTo>
                    <a:pt x="5116" y="1009"/>
                  </a:lnTo>
                  <a:lnTo>
                    <a:pt x="5292" y="1394"/>
                  </a:lnTo>
                  <a:lnTo>
                    <a:pt x="5350" y="1329"/>
                  </a:lnTo>
                  <a:lnTo>
                    <a:pt x="5440" y="1279"/>
                  </a:lnTo>
                  <a:lnTo>
                    <a:pt x="5529" y="1181"/>
                  </a:lnTo>
                  <a:lnTo>
                    <a:pt x="5662" y="1129"/>
                  </a:lnTo>
                  <a:lnTo>
                    <a:pt x="5791" y="1127"/>
                  </a:lnTo>
                  <a:lnTo>
                    <a:pt x="5881" y="1050"/>
                  </a:lnTo>
                  <a:lnTo>
                    <a:pt x="6001" y="933"/>
                  </a:lnTo>
                  <a:lnTo>
                    <a:pt x="6132" y="933"/>
                  </a:lnTo>
                  <a:lnTo>
                    <a:pt x="6394" y="833"/>
                  </a:lnTo>
                  <a:lnTo>
                    <a:pt x="6526" y="833"/>
                  </a:lnTo>
                  <a:lnTo>
                    <a:pt x="6698" y="885"/>
                  </a:lnTo>
                  <a:lnTo>
                    <a:pt x="6740" y="983"/>
                  </a:lnTo>
                  <a:lnTo>
                    <a:pt x="6805" y="1048"/>
                  </a:lnTo>
                  <a:lnTo>
                    <a:pt x="6866" y="1078"/>
                  </a:lnTo>
                  <a:lnTo>
                    <a:pt x="6974" y="1081"/>
                  </a:lnTo>
                  <a:lnTo>
                    <a:pt x="7142" y="1216"/>
                  </a:lnTo>
                  <a:lnTo>
                    <a:pt x="7431" y="1428"/>
                  </a:lnTo>
                  <a:lnTo>
                    <a:pt x="7560" y="1477"/>
                  </a:lnTo>
                  <a:lnTo>
                    <a:pt x="7646" y="1525"/>
                  </a:lnTo>
                  <a:lnTo>
                    <a:pt x="7701" y="1563"/>
                  </a:lnTo>
                  <a:lnTo>
                    <a:pt x="7880" y="1519"/>
                  </a:lnTo>
                  <a:lnTo>
                    <a:pt x="8012" y="1467"/>
                  </a:lnTo>
                  <a:lnTo>
                    <a:pt x="8147" y="1516"/>
                  </a:lnTo>
                  <a:lnTo>
                    <a:pt x="8322" y="1570"/>
                  </a:lnTo>
                  <a:lnTo>
                    <a:pt x="8577" y="1567"/>
                  </a:lnTo>
                  <a:lnTo>
                    <a:pt x="8631" y="1371"/>
                  </a:lnTo>
                  <a:lnTo>
                    <a:pt x="8779" y="1265"/>
                  </a:lnTo>
                  <a:lnTo>
                    <a:pt x="8818" y="1119"/>
                  </a:lnTo>
                  <a:lnTo>
                    <a:pt x="8908" y="1016"/>
                  </a:lnTo>
                  <a:lnTo>
                    <a:pt x="9083" y="915"/>
                  </a:lnTo>
                  <a:lnTo>
                    <a:pt x="9226" y="879"/>
                  </a:lnTo>
                  <a:lnTo>
                    <a:pt x="9346" y="838"/>
                  </a:lnTo>
                  <a:lnTo>
                    <a:pt x="9477" y="853"/>
                  </a:lnTo>
                  <a:lnTo>
                    <a:pt x="9583" y="794"/>
                  </a:lnTo>
                  <a:lnTo>
                    <a:pt x="9677" y="845"/>
                  </a:lnTo>
                  <a:lnTo>
                    <a:pt x="9901" y="791"/>
                  </a:lnTo>
                  <a:lnTo>
                    <a:pt x="10199" y="769"/>
                  </a:lnTo>
                  <a:lnTo>
                    <a:pt x="10370" y="740"/>
                  </a:lnTo>
                  <a:lnTo>
                    <a:pt x="10532" y="778"/>
                  </a:lnTo>
                  <a:lnTo>
                    <a:pt x="10693" y="827"/>
                  </a:lnTo>
                  <a:lnTo>
                    <a:pt x="10879" y="894"/>
                  </a:lnTo>
                  <a:lnTo>
                    <a:pt x="11030" y="996"/>
                  </a:lnTo>
                  <a:lnTo>
                    <a:pt x="11197" y="1065"/>
                  </a:lnTo>
                  <a:lnTo>
                    <a:pt x="11327" y="1165"/>
                  </a:lnTo>
                  <a:lnTo>
                    <a:pt x="11500" y="1117"/>
                  </a:lnTo>
                  <a:lnTo>
                    <a:pt x="11619" y="1092"/>
                  </a:lnTo>
                  <a:lnTo>
                    <a:pt x="11702" y="1108"/>
                  </a:lnTo>
                  <a:lnTo>
                    <a:pt x="11840" y="1014"/>
                  </a:lnTo>
                  <a:lnTo>
                    <a:pt x="11928" y="914"/>
                  </a:lnTo>
                  <a:lnTo>
                    <a:pt x="12061" y="863"/>
                  </a:lnTo>
                  <a:lnTo>
                    <a:pt x="12143" y="762"/>
                  </a:lnTo>
                  <a:lnTo>
                    <a:pt x="12224" y="613"/>
                  </a:lnTo>
                  <a:lnTo>
                    <a:pt x="12378" y="528"/>
                  </a:lnTo>
                  <a:lnTo>
                    <a:pt x="12621" y="473"/>
                  </a:lnTo>
                  <a:lnTo>
                    <a:pt x="12680" y="357"/>
                  </a:lnTo>
                  <a:lnTo>
                    <a:pt x="12755" y="252"/>
                  </a:lnTo>
                  <a:lnTo>
                    <a:pt x="12902" y="225"/>
                  </a:lnTo>
                  <a:lnTo>
                    <a:pt x="13121" y="223"/>
                  </a:lnTo>
                  <a:lnTo>
                    <a:pt x="13227" y="412"/>
                  </a:lnTo>
                  <a:lnTo>
                    <a:pt x="13351" y="568"/>
                  </a:lnTo>
                  <a:lnTo>
                    <a:pt x="13371" y="673"/>
                  </a:lnTo>
                  <a:lnTo>
                    <a:pt x="13485" y="718"/>
                  </a:lnTo>
                  <a:lnTo>
                    <a:pt x="13525" y="865"/>
                  </a:lnTo>
                  <a:lnTo>
                    <a:pt x="13602" y="980"/>
                  </a:lnTo>
                  <a:lnTo>
                    <a:pt x="13646" y="1077"/>
                  </a:lnTo>
                  <a:lnTo>
                    <a:pt x="13736" y="1482"/>
                  </a:lnTo>
                  <a:lnTo>
                    <a:pt x="13781" y="1631"/>
                  </a:lnTo>
                  <a:lnTo>
                    <a:pt x="13817" y="1888"/>
                  </a:lnTo>
                  <a:lnTo>
                    <a:pt x="13812" y="2019"/>
                  </a:lnTo>
                  <a:lnTo>
                    <a:pt x="13871" y="2102"/>
                  </a:lnTo>
                  <a:lnTo>
                    <a:pt x="14089" y="2106"/>
                  </a:lnTo>
                  <a:lnTo>
                    <a:pt x="14209" y="2171"/>
                  </a:lnTo>
                  <a:lnTo>
                    <a:pt x="14326" y="2291"/>
                  </a:lnTo>
                  <a:lnTo>
                    <a:pt x="14359" y="2360"/>
                  </a:lnTo>
                  <a:lnTo>
                    <a:pt x="14387" y="2500"/>
                  </a:lnTo>
                  <a:lnTo>
                    <a:pt x="14343" y="2628"/>
                  </a:lnTo>
                  <a:lnTo>
                    <a:pt x="14343" y="2752"/>
                  </a:lnTo>
                  <a:lnTo>
                    <a:pt x="14290" y="2893"/>
                  </a:lnTo>
                  <a:lnTo>
                    <a:pt x="14313" y="2984"/>
                  </a:lnTo>
                  <a:lnTo>
                    <a:pt x="14370" y="3096"/>
                  </a:lnTo>
                  <a:lnTo>
                    <a:pt x="14343" y="3247"/>
                  </a:lnTo>
                  <a:lnTo>
                    <a:pt x="14189" y="3388"/>
                  </a:lnTo>
                  <a:lnTo>
                    <a:pt x="14087" y="3450"/>
                  </a:lnTo>
                  <a:lnTo>
                    <a:pt x="14012" y="3519"/>
                  </a:lnTo>
                  <a:lnTo>
                    <a:pt x="13856" y="3633"/>
                  </a:lnTo>
                  <a:lnTo>
                    <a:pt x="13735" y="3631"/>
                  </a:lnTo>
                  <a:lnTo>
                    <a:pt x="13623" y="3579"/>
                  </a:lnTo>
                  <a:lnTo>
                    <a:pt x="13510" y="3757"/>
                  </a:lnTo>
                  <a:lnTo>
                    <a:pt x="13452" y="3885"/>
                  </a:lnTo>
                  <a:lnTo>
                    <a:pt x="13437" y="3985"/>
                  </a:lnTo>
                  <a:lnTo>
                    <a:pt x="13287" y="4113"/>
                  </a:lnTo>
                  <a:lnTo>
                    <a:pt x="13362" y="4161"/>
                  </a:lnTo>
                  <a:lnTo>
                    <a:pt x="13317" y="4321"/>
                  </a:lnTo>
                  <a:lnTo>
                    <a:pt x="13308" y="4425"/>
                  </a:lnTo>
                  <a:lnTo>
                    <a:pt x="13146" y="4608"/>
                  </a:lnTo>
                  <a:lnTo>
                    <a:pt x="13104" y="4756"/>
                  </a:lnTo>
                  <a:lnTo>
                    <a:pt x="13139" y="4887"/>
                  </a:lnTo>
                  <a:lnTo>
                    <a:pt x="13146" y="5052"/>
                  </a:lnTo>
                  <a:lnTo>
                    <a:pt x="13076" y="5127"/>
                  </a:lnTo>
                  <a:lnTo>
                    <a:pt x="12999" y="5311"/>
                  </a:lnTo>
                  <a:lnTo>
                    <a:pt x="12885" y="5403"/>
                  </a:lnTo>
                  <a:lnTo>
                    <a:pt x="12810" y="5484"/>
                  </a:lnTo>
                  <a:lnTo>
                    <a:pt x="12797" y="5607"/>
                  </a:lnTo>
                  <a:lnTo>
                    <a:pt x="12755" y="5747"/>
                  </a:lnTo>
                  <a:lnTo>
                    <a:pt x="12807" y="5857"/>
                  </a:lnTo>
                  <a:lnTo>
                    <a:pt x="12807" y="5997"/>
                  </a:lnTo>
                  <a:lnTo>
                    <a:pt x="12819" y="6076"/>
                  </a:lnTo>
                  <a:lnTo>
                    <a:pt x="12756" y="6181"/>
                  </a:lnTo>
                  <a:lnTo>
                    <a:pt x="12627" y="6193"/>
                  </a:lnTo>
                  <a:lnTo>
                    <a:pt x="12507" y="6219"/>
                  </a:lnTo>
                  <a:lnTo>
                    <a:pt x="12420" y="6297"/>
                  </a:lnTo>
                  <a:lnTo>
                    <a:pt x="12363" y="6444"/>
                  </a:lnTo>
                  <a:lnTo>
                    <a:pt x="12365" y="6585"/>
                  </a:lnTo>
                  <a:lnTo>
                    <a:pt x="12323" y="6789"/>
                  </a:lnTo>
                  <a:lnTo>
                    <a:pt x="12323" y="6931"/>
                  </a:lnTo>
                  <a:lnTo>
                    <a:pt x="12299" y="7071"/>
                  </a:lnTo>
                  <a:lnTo>
                    <a:pt x="12153" y="7335"/>
                  </a:lnTo>
                  <a:lnTo>
                    <a:pt x="12098" y="7371"/>
                  </a:lnTo>
                  <a:lnTo>
                    <a:pt x="12018" y="7378"/>
                  </a:lnTo>
                  <a:lnTo>
                    <a:pt x="11879" y="7480"/>
                  </a:lnTo>
                  <a:lnTo>
                    <a:pt x="11750" y="7585"/>
                  </a:lnTo>
                  <a:lnTo>
                    <a:pt x="11630" y="7627"/>
                  </a:lnTo>
                  <a:lnTo>
                    <a:pt x="11541" y="7777"/>
                  </a:lnTo>
                  <a:lnTo>
                    <a:pt x="11529" y="7917"/>
                  </a:lnTo>
                  <a:lnTo>
                    <a:pt x="11472" y="8095"/>
                  </a:lnTo>
                  <a:lnTo>
                    <a:pt x="11429" y="8245"/>
                  </a:lnTo>
                  <a:lnTo>
                    <a:pt x="11414" y="8362"/>
                  </a:lnTo>
                  <a:lnTo>
                    <a:pt x="11411" y="8467"/>
                  </a:lnTo>
                  <a:lnTo>
                    <a:pt x="11357" y="8575"/>
                  </a:lnTo>
                  <a:lnTo>
                    <a:pt x="11363" y="8709"/>
                  </a:lnTo>
                  <a:lnTo>
                    <a:pt x="11357" y="8824"/>
                  </a:lnTo>
                  <a:lnTo>
                    <a:pt x="11249" y="8865"/>
                  </a:lnTo>
                  <a:lnTo>
                    <a:pt x="11155" y="8947"/>
                  </a:lnTo>
                  <a:lnTo>
                    <a:pt x="10984" y="8990"/>
                  </a:lnTo>
                  <a:lnTo>
                    <a:pt x="10984" y="9132"/>
                  </a:lnTo>
                  <a:lnTo>
                    <a:pt x="10974" y="9253"/>
                  </a:lnTo>
                  <a:lnTo>
                    <a:pt x="10944" y="9391"/>
                  </a:lnTo>
                  <a:lnTo>
                    <a:pt x="10989" y="9532"/>
                  </a:lnTo>
                  <a:lnTo>
                    <a:pt x="10986" y="9595"/>
                  </a:lnTo>
                  <a:lnTo>
                    <a:pt x="10896" y="9788"/>
                  </a:lnTo>
                  <a:lnTo>
                    <a:pt x="10725" y="9983"/>
                  </a:lnTo>
                  <a:lnTo>
                    <a:pt x="10680" y="10078"/>
                  </a:lnTo>
                  <a:lnTo>
                    <a:pt x="10681" y="10128"/>
                  </a:lnTo>
                  <a:lnTo>
                    <a:pt x="10593" y="10226"/>
                  </a:lnTo>
                  <a:lnTo>
                    <a:pt x="10555" y="10324"/>
                  </a:lnTo>
                  <a:lnTo>
                    <a:pt x="10450" y="10430"/>
                  </a:lnTo>
                  <a:lnTo>
                    <a:pt x="10340" y="10475"/>
                  </a:lnTo>
                  <a:lnTo>
                    <a:pt x="10259" y="10452"/>
                  </a:lnTo>
                  <a:lnTo>
                    <a:pt x="10201" y="10419"/>
                  </a:lnTo>
                  <a:lnTo>
                    <a:pt x="10119" y="10176"/>
                  </a:lnTo>
                  <a:lnTo>
                    <a:pt x="9987" y="10016"/>
                  </a:lnTo>
                  <a:lnTo>
                    <a:pt x="9819" y="9787"/>
                  </a:lnTo>
                  <a:lnTo>
                    <a:pt x="9601" y="9618"/>
                  </a:lnTo>
                  <a:lnTo>
                    <a:pt x="9502" y="9627"/>
                  </a:lnTo>
                  <a:lnTo>
                    <a:pt x="9357" y="9744"/>
                  </a:lnTo>
                  <a:lnTo>
                    <a:pt x="9305" y="9833"/>
                  </a:lnTo>
                  <a:lnTo>
                    <a:pt x="9211" y="9883"/>
                  </a:lnTo>
                  <a:lnTo>
                    <a:pt x="9043" y="9869"/>
                  </a:lnTo>
                  <a:lnTo>
                    <a:pt x="8982" y="9834"/>
                  </a:lnTo>
                  <a:lnTo>
                    <a:pt x="8897" y="9834"/>
                  </a:lnTo>
                  <a:lnTo>
                    <a:pt x="8796" y="9891"/>
                  </a:lnTo>
                  <a:lnTo>
                    <a:pt x="8740" y="9967"/>
                  </a:lnTo>
                  <a:lnTo>
                    <a:pt x="8653" y="10030"/>
                  </a:lnTo>
                  <a:lnTo>
                    <a:pt x="8569" y="10131"/>
                  </a:lnTo>
                  <a:lnTo>
                    <a:pt x="8429" y="10141"/>
                  </a:lnTo>
                  <a:lnTo>
                    <a:pt x="8325" y="10337"/>
                  </a:lnTo>
                  <a:lnTo>
                    <a:pt x="8187" y="10571"/>
                  </a:lnTo>
                  <a:lnTo>
                    <a:pt x="8117" y="10571"/>
                  </a:lnTo>
                  <a:lnTo>
                    <a:pt x="8004" y="10610"/>
                  </a:lnTo>
                  <a:lnTo>
                    <a:pt x="7929" y="10721"/>
                  </a:lnTo>
                  <a:lnTo>
                    <a:pt x="7908" y="10901"/>
                  </a:lnTo>
                  <a:lnTo>
                    <a:pt x="7720" y="11112"/>
                  </a:lnTo>
                  <a:lnTo>
                    <a:pt x="7624" y="11205"/>
                  </a:lnTo>
                  <a:lnTo>
                    <a:pt x="7519" y="11196"/>
                  </a:lnTo>
                  <a:lnTo>
                    <a:pt x="7439" y="11221"/>
                  </a:lnTo>
                  <a:lnTo>
                    <a:pt x="7434" y="11289"/>
                  </a:lnTo>
                  <a:lnTo>
                    <a:pt x="7389" y="11490"/>
                  </a:lnTo>
                  <a:lnTo>
                    <a:pt x="7334" y="11562"/>
                  </a:lnTo>
                  <a:lnTo>
                    <a:pt x="7304" y="11641"/>
                  </a:lnTo>
                  <a:lnTo>
                    <a:pt x="7473" y="11842"/>
                  </a:lnTo>
                  <a:lnTo>
                    <a:pt x="7414" y="11917"/>
                  </a:lnTo>
                  <a:lnTo>
                    <a:pt x="7345" y="11988"/>
                  </a:lnTo>
                  <a:lnTo>
                    <a:pt x="7334" y="12075"/>
                  </a:lnTo>
                  <a:lnTo>
                    <a:pt x="7387" y="12211"/>
                  </a:lnTo>
                  <a:lnTo>
                    <a:pt x="7384" y="12321"/>
                  </a:lnTo>
                  <a:lnTo>
                    <a:pt x="7318" y="12473"/>
                  </a:lnTo>
                  <a:lnTo>
                    <a:pt x="7261" y="12581"/>
                  </a:lnTo>
                  <a:lnTo>
                    <a:pt x="7130" y="12682"/>
                  </a:lnTo>
                  <a:lnTo>
                    <a:pt x="7136" y="12785"/>
                  </a:lnTo>
                  <a:lnTo>
                    <a:pt x="7087" y="12878"/>
                  </a:lnTo>
                  <a:lnTo>
                    <a:pt x="7043" y="12989"/>
                  </a:lnTo>
                  <a:lnTo>
                    <a:pt x="7086" y="13093"/>
                  </a:lnTo>
                  <a:lnTo>
                    <a:pt x="7130" y="13218"/>
                  </a:lnTo>
                  <a:lnTo>
                    <a:pt x="7131" y="13321"/>
                  </a:lnTo>
                  <a:lnTo>
                    <a:pt x="7039" y="13363"/>
                  </a:lnTo>
                  <a:lnTo>
                    <a:pt x="6911" y="13143"/>
                  </a:lnTo>
                  <a:lnTo>
                    <a:pt x="6880" y="13039"/>
                  </a:lnTo>
                  <a:lnTo>
                    <a:pt x="6842" y="12954"/>
                  </a:lnTo>
                  <a:lnTo>
                    <a:pt x="6797" y="12878"/>
                  </a:lnTo>
                  <a:lnTo>
                    <a:pt x="6740" y="12830"/>
                  </a:lnTo>
                  <a:lnTo>
                    <a:pt x="6712" y="12773"/>
                  </a:lnTo>
                  <a:lnTo>
                    <a:pt x="6654" y="12729"/>
                  </a:lnTo>
                  <a:lnTo>
                    <a:pt x="6599" y="12625"/>
                  </a:lnTo>
                  <a:lnTo>
                    <a:pt x="6483" y="12579"/>
                  </a:lnTo>
                  <a:lnTo>
                    <a:pt x="6507" y="12664"/>
                  </a:lnTo>
                  <a:lnTo>
                    <a:pt x="6577" y="12829"/>
                  </a:lnTo>
                  <a:lnTo>
                    <a:pt x="6646" y="13026"/>
                  </a:lnTo>
                  <a:lnTo>
                    <a:pt x="6615" y="13148"/>
                  </a:lnTo>
                  <a:lnTo>
                    <a:pt x="6463" y="13222"/>
                  </a:lnTo>
                  <a:lnTo>
                    <a:pt x="6243" y="13222"/>
                  </a:lnTo>
                  <a:lnTo>
                    <a:pt x="6154" y="13273"/>
                  </a:lnTo>
                  <a:lnTo>
                    <a:pt x="6072" y="13370"/>
                  </a:lnTo>
                  <a:lnTo>
                    <a:pt x="5852" y="13371"/>
                  </a:lnTo>
                  <a:lnTo>
                    <a:pt x="5716" y="13281"/>
                  </a:lnTo>
                  <a:lnTo>
                    <a:pt x="5629" y="13330"/>
                  </a:lnTo>
                  <a:lnTo>
                    <a:pt x="5535" y="13389"/>
                  </a:lnTo>
                  <a:lnTo>
                    <a:pt x="5480" y="13521"/>
                  </a:lnTo>
                  <a:lnTo>
                    <a:pt x="5422" y="13605"/>
                  </a:lnTo>
                  <a:lnTo>
                    <a:pt x="5317" y="13575"/>
                  </a:lnTo>
                  <a:lnTo>
                    <a:pt x="5253" y="13510"/>
                  </a:lnTo>
                  <a:lnTo>
                    <a:pt x="5163" y="13457"/>
                  </a:lnTo>
                  <a:lnTo>
                    <a:pt x="5079" y="13433"/>
                  </a:lnTo>
                  <a:lnTo>
                    <a:pt x="5020" y="13460"/>
                  </a:lnTo>
                  <a:lnTo>
                    <a:pt x="4918" y="13499"/>
                  </a:lnTo>
                  <a:lnTo>
                    <a:pt x="4834" y="13515"/>
                  </a:lnTo>
                  <a:lnTo>
                    <a:pt x="4771" y="13507"/>
                  </a:lnTo>
                  <a:lnTo>
                    <a:pt x="4647" y="13556"/>
                  </a:lnTo>
                  <a:lnTo>
                    <a:pt x="4609" y="13543"/>
                  </a:lnTo>
                  <a:lnTo>
                    <a:pt x="4536" y="13447"/>
                  </a:lnTo>
                  <a:lnTo>
                    <a:pt x="4437" y="13515"/>
                  </a:lnTo>
                  <a:lnTo>
                    <a:pt x="4281" y="13578"/>
                  </a:lnTo>
                  <a:lnTo>
                    <a:pt x="4211" y="13637"/>
                  </a:lnTo>
                  <a:lnTo>
                    <a:pt x="4107" y="13630"/>
                  </a:lnTo>
                  <a:lnTo>
                    <a:pt x="4004" y="13562"/>
                  </a:lnTo>
                  <a:lnTo>
                    <a:pt x="3880" y="13564"/>
                  </a:lnTo>
                  <a:lnTo>
                    <a:pt x="3806" y="13496"/>
                  </a:lnTo>
                  <a:lnTo>
                    <a:pt x="3751" y="13365"/>
                  </a:lnTo>
                  <a:lnTo>
                    <a:pt x="3665" y="13414"/>
                  </a:lnTo>
                  <a:lnTo>
                    <a:pt x="3577" y="13368"/>
                  </a:lnTo>
                  <a:lnTo>
                    <a:pt x="3548" y="13308"/>
                  </a:lnTo>
                  <a:lnTo>
                    <a:pt x="3542" y="13192"/>
                  </a:lnTo>
                  <a:lnTo>
                    <a:pt x="3505" y="13067"/>
                  </a:lnTo>
                  <a:lnTo>
                    <a:pt x="3506" y="12968"/>
                  </a:lnTo>
                  <a:lnTo>
                    <a:pt x="3432" y="12710"/>
                  </a:lnTo>
                  <a:lnTo>
                    <a:pt x="3300" y="12451"/>
                  </a:lnTo>
                  <a:lnTo>
                    <a:pt x="3250" y="12402"/>
                  </a:lnTo>
                  <a:lnTo>
                    <a:pt x="3155" y="12249"/>
                  </a:lnTo>
                  <a:lnTo>
                    <a:pt x="3115" y="12141"/>
                  </a:lnTo>
                  <a:lnTo>
                    <a:pt x="3051" y="12035"/>
                  </a:lnTo>
                  <a:lnTo>
                    <a:pt x="3045" y="11939"/>
                  </a:lnTo>
                  <a:lnTo>
                    <a:pt x="2988" y="11804"/>
                  </a:lnTo>
                  <a:lnTo>
                    <a:pt x="2922" y="11692"/>
                  </a:lnTo>
                  <a:lnTo>
                    <a:pt x="2883" y="11545"/>
                  </a:lnTo>
                  <a:lnTo>
                    <a:pt x="2824" y="11482"/>
                  </a:lnTo>
                  <a:lnTo>
                    <a:pt x="2778" y="11392"/>
                  </a:lnTo>
                  <a:lnTo>
                    <a:pt x="2780" y="11302"/>
                  </a:lnTo>
                  <a:lnTo>
                    <a:pt x="2735" y="11290"/>
                  </a:lnTo>
                  <a:lnTo>
                    <a:pt x="2684" y="11216"/>
                  </a:lnTo>
                  <a:lnTo>
                    <a:pt x="2630" y="11136"/>
                  </a:lnTo>
                  <a:lnTo>
                    <a:pt x="2594" y="11063"/>
                  </a:lnTo>
                  <a:lnTo>
                    <a:pt x="2403" y="10864"/>
                  </a:lnTo>
                  <a:lnTo>
                    <a:pt x="2337" y="10769"/>
                  </a:lnTo>
                  <a:lnTo>
                    <a:pt x="2226" y="10656"/>
                  </a:lnTo>
                  <a:lnTo>
                    <a:pt x="2088" y="10588"/>
                  </a:lnTo>
                  <a:lnTo>
                    <a:pt x="1929" y="10569"/>
                  </a:lnTo>
                  <a:lnTo>
                    <a:pt x="1808" y="10516"/>
                  </a:lnTo>
                  <a:lnTo>
                    <a:pt x="1767" y="10467"/>
                  </a:lnTo>
                  <a:lnTo>
                    <a:pt x="1579" y="10444"/>
                  </a:lnTo>
                  <a:lnTo>
                    <a:pt x="1322" y="10444"/>
                  </a:lnTo>
                  <a:lnTo>
                    <a:pt x="1246" y="10388"/>
                  </a:lnTo>
                  <a:lnTo>
                    <a:pt x="1152" y="10394"/>
                  </a:lnTo>
                  <a:lnTo>
                    <a:pt x="890" y="10343"/>
                  </a:lnTo>
                  <a:lnTo>
                    <a:pt x="769" y="10395"/>
                  </a:lnTo>
                  <a:lnTo>
                    <a:pt x="659" y="10386"/>
                  </a:lnTo>
                  <a:close/>
                </a:path>
              </a:pathLst>
            </a:custGeom>
            <a:solidFill>
              <a:srgbClr val="B2D4EF"/>
            </a:solidFill>
            <a:ln w="19050" cmpd="sng">
              <a:noFill/>
              <a:prstDash val="solid"/>
              <a:round/>
              <a:headEnd/>
              <a:tailEnd/>
            </a:ln>
            <a:effectLst/>
          </p:spPr>
          <p:txBody>
            <a:bodyPr/>
            <a:lstStyle/>
            <a:p>
              <a:endParaRPr lang="zh-CN" altLang="en-US" kern="0">
                <a:solidFill>
                  <a:sysClr val="windowText" lastClr="000000"/>
                </a:solidFill>
              </a:endParaRPr>
            </a:p>
          </p:txBody>
        </p:sp>
        <p:grpSp>
          <p:nvGrpSpPr>
            <p:cNvPr id="471" name="Group 470"/>
            <p:cNvGrpSpPr/>
            <p:nvPr/>
          </p:nvGrpSpPr>
          <p:grpSpPr>
            <a:xfrm>
              <a:off x="3595082" y="5149682"/>
              <a:ext cx="1220199" cy="995340"/>
              <a:chOff x="473869" y="1392238"/>
              <a:chExt cx="8196263" cy="4073524"/>
            </a:xfrm>
            <a:solidFill>
              <a:srgbClr val="B2D4EF"/>
            </a:solidFill>
          </p:grpSpPr>
          <p:sp>
            <p:nvSpPr>
              <p:cNvPr id="480" name="Freeform 191"/>
              <p:cNvSpPr>
                <a:spLocks/>
              </p:cNvSpPr>
              <p:nvPr/>
            </p:nvSpPr>
            <p:spPr bwMode="auto">
              <a:xfrm>
                <a:off x="5295107" y="4305300"/>
                <a:ext cx="169863" cy="319087"/>
              </a:xfrm>
              <a:custGeom>
                <a:avLst/>
                <a:gdLst/>
                <a:ahLst/>
                <a:cxnLst>
                  <a:cxn ang="0">
                    <a:pos x="11" y="129"/>
                  </a:cxn>
                  <a:cxn ang="0">
                    <a:pos x="11" y="125"/>
                  </a:cxn>
                  <a:cxn ang="0">
                    <a:pos x="16" y="117"/>
                  </a:cxn>
                  <a:cxn ang="0">
                    <a:pos x="18" y="108"/>
                  </a:cxn>
                  <a:cxn ang="0">
                    <a:pos x="21" y="107"/>
                  </a:cxn>
                  <a:cxn ang="0">
                    <a:pos x="19" y="100"/>
                  </a:cxn>
                  <a:cxn ang="0">
                    <a:pos x="18" y="93"/>
                  </a:cxn>
                  <a:cxn ang="0">
                    <a:pos x="14" y="86"/>
                  </a:cxn>
                  <a:cxn ang="0">
                    <a:pos x="14" y="81"/>
                  </a:cxn>
                  <a:cxn ang="0">
                    <a:pos x="14" y="70"/>
                  </a:cxn>
                  <a:cxn ang="0">
                    <a:pos x="16" y="65"/>
                  </a:cxn>
                  <a:cxn ang="0">
                    <a:pos x="19" y="60"/>
                  </a:cxn>
                  <a:cxn ang="0">
                    <a:pos x="25" y="57"/>
                  </a:cxn>
                  <a:cxn ang="0">
                    <a:pos x="33" y="51"/>
                  </a:cxn>
                  <a:cxn ang="0">
                    <a:pos x="47" y="48"/>
                  </a:cxn>
                  <a:cxn ang="0">
                    <a:pos x="55" y="39"/>
                  </a:cxn>
                  <a:cxn ang="0">
                    <a:pos x="66" y="31"/>
                  </a:cxn>
                  <a:cxn ang="0">
                    <a:pos x="74" y="21"/>
                  </a:cxn>
                  <a:cxn ang="0">
                    <a:pos x="83" y="14"/>
                  </a:cxn>
                  <a:cxn ang="0">
                    <a:pos x="83" y="7"/>
                  </a:cxn>
                  <a:cxn ang="0">
                    <a:pos x="85" y="0"/>
                  </a:cxn>
                  <a:cxn ang="0">
                    <a:pos x="93" y="5"/>
                  </a:cxn>
                  <a:cxn ang="0">
                    <a:pos x="100" y="19"/>
                  </a:cxn>
                  <a:cxn ang="0">
                    <a:pos x="102" y="34"/>
                  </a:cxn>
                  <a:cxn ang="0">
                    <a:pos x="107" y="48"/>
                  </a:cxn>
                  <a:cxn ang="0">
                    <a:pos x="107" y="55"/>
                  </a:cxn>
                  <a:cxn ang="0">
                    <a:pos x="100" y="53"/>
                  </a:cxn>
                  <a:cxn ang="0">
                    <a:pos x="98" y="53"/>
                  </a:cxn>
                  <a:cxn ang="0">
                    <a:pos x="97" y="65"/>
                  </a:cxn>
                  <a:cxn ang="0">
                    <a:pos x="95" y="77"/>
                  </a:cxn>
                  <a:cxn ang="0">
                    <a:pos x="92" y="89"/>
                  </a:cxn>
                  <a:cxn ang="0">
                    <a:pos x="90" y="101"/>
                  </a:cxn>
                  <a:cxn ang="0">
                    <a:pos x="85" y="112"/>
                  </a:cxn>
                  <a:cxn ang="0">
                    <a:pos x="81" y="122"/>
                  </a:cxn>
                  <a:cxn ang="0">
                    <a:pos x="78" y="132"/>
                  </a:cxn>
                  <a:cxn ang="0">
                    <a:pos x="74" y="144"/>
                  </a:cxn>
                  <a:cxn ang="0">
                    <a:pos x="69" y="151"/>
                  </a:cxn>
                  <a:cxn ang="0">
                    <a:pos x="66" y="162"/>
                  </a:cxn>
                  <a:cxn ang="0">
                    <a:pos x="62" y="170"/>
                  </a:cxn>
                  <a:cxn ang="0">
                    <a:pos x="59" y="180"/>
                  </a:cxn>
                  <a:cxn ang="0">
                    <a:pos x="52" y="187"/>
                  </a:cxn>
                  <a:cxn ang="0">
                    <a:pos x="47" y="194"/>
                  </a:cxn>
                  <a:cxn ang="0">
                    <a:pos x="38" y="198"/>
                  </a:cxn>
                  <a:cxn ang="0">
                    <a:pos x="30" y="201"/>
                  </a:cxn>
                  <a:cxn ang="0">
                    <a:pos x="19" y="198"/>
                  </a:cxn>
                  <a:cxn ang="0">
                    <a:pos x="12" y="191"/>
                  </a:cxn>
                  <a:cxn ang="0">
                    <a:pos x="6" y="180"/>
                  </a:cxn>
                  <a:cxn ang="0">
                    <a:pos x="6" y="172"/>
                  </a:cxn>
                  <a:cxn ang="0">
                    <a:pos x="6" y="165"/>
                  </a:cxn>
                  <a:cxn ang="0">
                    <a:pos x="7" y="160"/>
                  </a:cxn>
                  <a:cxn ang="0">
                    <a:pos x="0" y="150"/>
                  </a:cxn>
                  <a:cxn ang="0">
                    <a:pos x="0" y="139"/>
                  </a:cxn>
                  <a:cxn ang="0">
                    <a:pos x="6" y="132"/>
                  </a:cxn>
                  <a:cxn ang="0">
                    <a:pos x="11" y="129"/>
                  </a:cxn>
                </a:cxnLst>
                <a:rect l="0" t="0" r="r" b="b"/>
                <a:pathLst>
                  <a:path w="107" h="201">
                    <a:moveTo>
                      <a:pt x="11" y="129"/>
                    </a:moveTo>
                    <a:lnTo>
                      <a:pt x="11" y="125"/>
                    </a:lnTo>
                    <a:lnTo>
                      <a:pt x="16" y="117"/>
                    </a:lnTo>
                    <a:lnTo>
                      <a:pt x="18" y="108"/>
                    </a:lnTo>
                    <a:lnTo>
                      <a:pt x="21" y="107"/>
                    </a:lnTo>
                    <a:lnTo>
                      <a:pt x="19" y="100"/>
                    </a:lnTo>
                    <a:lnTo>
                      <a:pt x="18" y="93"/>
                    </a:lnTo>
                    <a:lnTo>
                      <a:pt x="14" y="86"/>
                    </a:lnTo>
                    <a:lnTo>
                      <a:pt x="14" y="81"/>
                    </a:lnTo>
                    <a:lnTo>
                      <a:pt x="14" y="70"/>
                    </a:lnTo>
                    <a:lnTo>
                      <a:pt x="16" y="65"/>
                    </a:lnTo>
                    <a:lnTo>
                      <a:pt x="19" y="60"/>
                    </a:lnTo>
                    <a:lnTo>
                      <a:pt x="25" y="57"/>
                    </a:lnTo>
                    <a:lnTo>
                      <a:pt x="33" y="51"/>
                    </a:lnTo>
                    <a:lnTo>
                      <a:pt x="47" y="48"/>
                    </a:lnTo>
                    <a:lnTo>
                      <a:pt x="55" y="39"/>
                    </a:lnTo>
                    <a:lnTo>
                      <a:pt x="66" y="31"/>
                    </a:lnTo>
                    <a:lnTo>
                      <a:pt x="74" y="21"/>
                    </a:lnTo>
                    <a:lnTo>
                      <a:pt x="83" y="14"/>
                    </a:lnTo>
                    <a:lnTo>
                      <a:pt x="83" y="7"/>
                    </a:lnTo>
                    <a:lnTo>
                      <a:pt x="85" y="0"/>
                    </a:lnTo>
                    <a:lnTo>
                      <a:pt x="93" y="5"/>
                    </a:lnTo>
                    <a:lnTo>
                      <a:pt x="100" y="19"/>
                    </a:lnTo>
                    <a:lnTo>
                      <a:pt x="102" y="34"/>
                    </a:lnTo>
                    <a:lnTo>
                      <a:pt x="107" y="48"/>
                    </a:lnTo>
                    <a:lnTo>
                      <a:pt x="107" y="55"/>
                    </a:lnTo>
                    <a:lnTo>
                      <a:pt x="100" y="53"/>
                    </a:lnTo>
                    <a:lnTo>
                      <a:pt x="98" y="53"/>
                    </a:lnTo>
                    <a:lnTo>
                      <a:pt x="97" y="65"/>
                    </a:lnTo>
                    <a:lnTo>
                      <a:pt x="95" y="77"/>
                    </a:lnTo>
                    <a:lnTo>
                      <a:pt x="92" y="89"/>
                    </a:lnTo>
                    <a:lnTo>
                      <a:pt x="90" y="101"/>
                    </a:lnTo>
                    <a:lnTo>
                      <a:pt x="85" y="112"/>
                    </a:lnTo>
                    <a:lnTo>
                      <a:pt x="81" y="122"/>
                    </a:lnTo>
                    <a:lnTo>
                      <a:pt x="78" y="132"/>
                    </a:lnTo>
                    <a:lnTo>
                      <a:pt x="74" y="144"/>
                    </a:lnTo>
                    <a:lnTo>
                      <a:pt x="69" y="151"/>
                    </a:lnTo>
                    <a:lnTo>
                      <a:pt x="66" y="162"/>
                    </a:lnTo>
                    <a:lnTo>
                      <a:pt x="62" y="170"/>
                    </a:lnTo>
                    <a:lnTo>
                      <a:pt x="59" y="180"/>
                    </a:lnTo>
                    <a:lnTo>
                      <a:pt x="52" y="187"/>
                    </a:lnTo>
                    <a:lnTo>
                      <a:pt x="47" y="194"/>
                    </a:lnTo>
                    <a:lnTo>
                      <a:pt x="38" y="198"/>
                    </a:lnTo>
                    <a:lnTo>
                      <a:pt x="30" y="201"/>
                    </a:lnTo>
                    <a:lnTo>
                      <a:pt x="19" y="198"/>
                    </a:lnTo>
                    <a:lnTo>
                      <a:pt x="12" y="191"/>
                    </a:lnTo>
                    <a:lnTo>
                      <a:pt x="6" y="180"/>
                    </a:lnTo>
                    <a:lnTo>
                      <a:pt x="6" y="172"/>
                    </a:lnTo>
                    <a:lnTo>
                      <a:pt x="6" y="165"/>
                    </a:lnTo>
                    <a:lnTo>
                      <a:pt x="7" y="160"/>
                    </a:lnTo>
                    <a:lnTo>
                      <a:pt x="0" y="150"/>
                    </a:lnTo>
                    <a:lnTo>
                      <a:pt x="0" y="139"/>
                    </a:lnTo>
                    <a:lnTo>
                      <a:pt x="6" y="132"/>
                    </a:lnTo>
                    <a:lnTo>
                      <a:pt x="11" y="129"/>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481" name="Freeform 192"/>
              <p:cNvSpPr>
                <a:spLocks/>
              </p:cNvSpPr>
              <p:nvPr/>
            </p:nvSpPr>
            <p:spPr bwMode="auto">
              <a:xfrm>
                <a:off x="3920332" y="3114675"/>
                <a:ext cx="1563688" cy="1747837"/>
              </a:xfrm>
              <a:custGeom>
                <a:avLst/>
                <a:gdLst/>
                <a:ahLst/>
                <a:cxnLst>
                  <a:cxn ang="0">
                    <a:pos x="607" y="93"/>
                  </a:cxn>
                  <a:cxn ang="0">
                    <a:pos x="681" y="102"/>
                  </a:cxn>
                  <a:cxn ang="0">
                    <a:pos x="741" y="102"/>
                  </a:cxn>
                  <a:cxn ang="0">
                    <a:pos x="741" y="157"/>
                  </a:cxn>
                  <a:cxn ang="0">
                    <a:pos x="762" y="217"/>
                  </a:cxn>
                  <a:cxn ang="0">
                    <a:pos x="784" y="289"/>
                  </a:cxn>
                  <a:cxn ang="0">
                    <a:pos x="811" y="332"/>
                  </a:cxn>
                  <a:cxn ang="0">
                    <a:pos x="856" y="380"/>
                  </a:cxn>
                  <a:cxn ang="0">
                    <a:pos x="884" y="418"/>
                  </a:cxn>
                  <a:cxn ang="0">
                    <a:pos x="939" y="408"/>
                  </a:cxn>
                  <a:cxn ang="0">
                    <a:pos x="983" y="415"/>
                  </a:cxn>
                  <a:cxn ang="0">
                    <a:pos x="954" y="480"/>
                  </a:cxn>
                  <a:cxn ang="0">
                    <a:pos x="896" y="549"/>
                  </a:cxn>
                  <a:cxn ang="0">
                    <a:pos x="830" y="604"/>
                  </a:cxn>
                  <a:cxn ang="0">
                    <a:pos x="810" y="660"/>
                  </a:cxn>
                  <a:cxn ang="0">
                    <a:pos x="829" y="716"/>
                  </a:cxn>
                  <a:cxn ang="0">
                    <a:pos x="827" y="759"/>
                  </a:cxn>
                  <a:cxn ang="0">
                    <a:pos x="820" y="808"/>
                  </a:cxn>
                  <a:cxn ang="0">
                    <a:pos x="760" y="857"/>
                  </a:cxn>
                  <a:cxn ang="0">
                    <a:pos x="758" y="905"/>
                  </a:cxn>
                  <a:cxn ang="0">
                    <a:pos x="739" y="937"/>
                  </a:cxn>
                  <a:cxn ang="0">
                    <a:pos x="712" y="991"/>
                  </a:cxn>
                  <a:cxn ang="0">
                    <a:pos x="663" y="1058"/>
                  </a:cxn>
                  <a:cxn ang="0">
                    <a:pos x="603" y="1090"/>
                  </a:cxn>
                  <a:cxn ang="0">
                    <a:pos x="536" y="1101"/>
                  </a:cxn>
                  <a:cxn ang="0">
                    <a:pos x="505" y="1066"/>
                  </a:cxn>
                  <a:cxn ang="0">
                    <a:pos x="495" y="1025"/>
                  </a:cxn>
                  <a:cxn ang="0">
                    <a:pos x="457" y="949"/>
                  </a:cxn>
                  <a:cxn ang="0">
                    <a:pos x="443" y="889"/>
                  </a:cxn>
                  <a:cxn ang="0">
                    <a:pos x="414" y="814"/>
                  </a:cxn>
                  <a:cxn ang="0">
                    <a:pos x="447" y="743"/>
                  </a:cxn>
                  <a:cxn ang="0">
                    <a:pos x="433" y="688"/>
                  </a:cxn>
                  <a:cxn ang="0">
                    <a:pos x="392" y="614"/>
                  </a:cxn>
                  <a:cxn ang="0">
                    <a:pos x="388" y="562"/>
                  </a:cxn>
                  <a:cxn ang="0">
                    <a:pos x="393" y="530"/>
                  </a:cxn>
                  <a:cxn ang="0">
                    <a:pos x="340" y="507"/>
                  </a:cxn>
                  <a:cxn ang="0">
                    <a:pos x="282" y="478"/>
                  </a:cxn>
                  <a:cxn ang="0">
                    <a:pos x="218" y="506"/>
                  </a:cxn>
                  <a:cxn ang="0">
                    <a:pos x="141" y="507"/>
                  </a:cxn>
                  <a:cxn ang="0">
                    <a:pos x="70" y="459"/>
                  </a:cxn>
                  <a:cxn ang="0">
                    <a:pos x="29" y="408"/>
                  </a:cxn>
                  <a:cxn ang="0">
                    <a:pos x="8" y="378"/>
                  </a:cxn>
                  <a:cxn ang="0">
                    <a:pos x="17" y="320"/>
                  </a:cxn>
                  <a:cxn ang="0">
                    <a:pos x="17" y="239"/>
                  </a:cxn>
                  <a:cxn ang="0">
                    <a:pos x="72" y="155"/>
                  </a:cxn>
                  <a:cxn ang="0">
                    <a:pos x="113" y="96"/>
                  </a:cxn>
                  <a:cxn ang="0">
                    <a:pos x="161" y="40"/>
                  </a:cxn>
                  <a:cxn ang="0">
                    <a:pos x="215" y="40"/>
                  </a:cxn>
                  <a:cxn ang="0">
                    <a:pos x="273" y="14"/>
                  </a:cxn>
                  <a:cxn ang="0">
                    <a:pos x="332" y="12"/>
                  </a:cxn>
                  <a:cxn ang="0">
                    <a:pos x="388" y="0"/>
                  </a:cxn>
                  <a:cxn ang="0">
                    <a:pos x="404" y="19"/>
                  </a:cxn>
                  <a:cxn ang="0">
                    <a:pos x="411" y="66"/>
                  </a:cxn>
                  <a:cxn ang="0">
                    <a:pos x="462" y="79"/>
                  </a:cxn>
                  <a:cxn ang="0">
                    <a:pos x="522" y="114"/>
                  </a:cxn>
                  <a:cxn ang="0">
                    <a:pos x="540" y="79"/>
                  </a:cxn>
                </a:cxnLst>
                <a:rect l="0" t="0" r="r" b="b"/>
                <a:pathLst>
                  <a:path w="985" h="1101">
                    <a:moveTo>
                      <a:pt x="562" y="76"/>
                    </a:moveTo>
                    <a:lnTo>
                      <a:pt x="574" y="76"/>
                    </a:lnTo>
                    <a:lnTo>
                      <a:pt x="576" y="83"/>
                    </a:lnTo>
                    <a:lnTo>
                      <a:pt x="581" y="88"/>
                    </a:lnTo>
                    <a:lnTo>
                      <a:pt x="591" y="90"/>
                    </a:lnTo>
                    <a:lnTo>
                      <a:pt x="607" y="93"/>
                    </a:lnTo>
                    <a:lnTo>
                      <a:pt x="619" y="96"/>
                    </a:lnTo>
                    <a:lnTo>
                      <a:pt x="633" y="102"/>
                    </a:lnTo>
                    <a:lnTo>
                      <a:pt x="648" y="103"/>
                    </a:lnTo>
                    <a:lnTo>
                      <a:pt x="663" y="107"/>
                    </a:lnTo>
                    <a:lnTo>
                      <a:pt x="672" y="103"/>
                    </a:lnTo>
                    <a:lnTo>
                      <a:pt x="681" y="102"/>
                    </a:lnTo>
                    <a:lnTo>
                      <a:pt x="688" y="98"/>
                    </a:lnTo>
                    <a:lnTo>
                      <a:pt x="700" y="98"/>
                    </a:lnTo>
                    <a:lnTo>
                      <a:pt x="712" y="102"/>
                    </a:lnTo>
                    <a:lnTo>
                      <a:pt x="727" y="105"/>
                    </a:lnTo>
                    <a:lnTo>
                      <a:pt x="734" y="103"/>
                    </a:lnTo>
                    <a:lnTo>
                      <a:pt x="741" y="102"/>
                    </a:lnTo>
                    <a:lnTo>
                      <a:pt x="746" y="114"/>
                    </a:lnTo>
                    <a:lnTo>
                      <a:pt x="751" y="126"/>
                    </a:lnTo>
                    <a:lnTo>
                      <a:pt x="748" y="131"/>
                    </a:lnTo>
                    <a:lnTo>
                      <a:pt x="746" y="139"/>
                    </a:lnTo>
                    <a:lnTo>
                      <a:pt x="743" y="148"/>
                    </a:lnTo>
                    <a:lnTo>
                      <a:pt x="741" y="157"/>
                    </a:lnTo>
                    <a:lnTo>
                      <a:pt x="732" y="152"/>
                    </a:lnTo>
                    <a:lnTo>
                      <a:pt x="725" y="141"/>
                    </a:lnTo>
                    <a:lnTo>
                      <a:pt x="719" y="131"/>
                    </a:lnTo>
                    <a:lnTo>
                      <a:pt x="713" y="122"/>
                    </a:lnTo>
                    <a:lnTo>
                      <a:pt x="713" y="133"/>
                    </a:lnTo>
                    <a:lnTo>
                      <a:pt x="762" y="217"/>
                    </a:lnTo>
                    <a:lnTo>
                      <a:pt x="762" y="225"/>
                    </a:lnTo>
                    <a:lnTo>
                      <a:pt x="767" y="237"/>
                    </a:lnTo>
                    <a:lnTo>
                      <a:pt x="774" y="248"/>
                    </a:lnTo>
                    <a:lnTo>
                      <a:pt x="780" y="256"/>
                    </a:lnTo>
                    <a:lnTo>
                      <a:pt x="780" y="282"/>
                    </a:lnTo>
                    <a:lnTo>
                      <a:pt x="784" y="289"/>
                    </a:lnTo>
                    <a:lnTo>
                      <a:pt x="791" y="294"/>
                    </a:lnTo>
                    <a:lnTo>
                      <a:pt x="796" y="299"/>
                    </a:lnTo>
                    <a:lnTo>
                      <a:pt x="805" y="306"/>
                    </a:lnTo>
                    <a:lnTo>
                      <a:pt x="808" y="315"/>
                    </a:lnTo>
                    <a:lnTo>
                      <a:pt x="810" y="323"/>
                    </a:lnTo>
                    <a:lnTo>
                      <a:pt x="811" y="332"/>
                    </a:lnTo>
                    <a:lnTo>
                      <a:pt x="817" y="341"/>
                    </a:lnTo>
                    <a:lnTo>
                      <a:pt x="827" y="348"/>
                    </a:lnTo>
                    <a:lnTo>
                      <a:pt x="839" y="356"/>
                    </a:lnTo>
                    <a:lnTo>
                      <a:pt x="844" y="363"/>
                    </a:lnTo>
                    <a:lnTo>
                      <a:pt x="851" y="372"/>
                    </a:lnTo>
                    <a:lnTo>
                      <a:pt x="856" y="380"/>
                    </a:lnTo>
                    <a:lnTo>
                      <a:pt x="868" y="384"/>
                    </a:lnTo>
                    <a:lnTo>
                      <a:pt x="870" y="392"/>
                    </a:lnTo>
                    <a:lnTo>
                      <a:pt x="868" y="399"/>
                    </a:lnTo>
                    <a:lnTo>
                      <a:pt x="873" y="403"/>
                    </a:lnTo>
                    <a:lnTo>
                      <a:pt x="878" y="411"/>
                    </a:lnTo>
                    <a:lnTo>
                      <a:pt x="884" y="418"/>
                    </a:lnTo>
                    <a:lnTo>
                      <a:pt x="891" y="421"/>
                    </a:lnTo>
                    <a:lnTo>
                      <a:pt x="897" y="416"/>
                    </a:lnTo>
                    <a:lnTo>
                      <a:pt x="906" y="411"/>
                    </a:lnTo>
                    <a:lnTo>
                      <a:pt x="915" y="411"/>
                    </a:lnTo>
                    <a:lnTo>
                      <a:pt x="925" y="411"/>
                    </a:lnTo>
                    <a:lnTo>
                      <a:pt x="939" y="408"/>
                    </a:lnTo>
                    <a:lnTo>
                      <a:pt x="952" y="404"/>
                    </a:lnTo>
                    <a:lnTo>
                      <a:pt x="966" y="399"/>
                    </a:lnTo>
                    <a:lnTo>
                      <a:pt x="982" y="397"/>
                    </a:lnTo>
                    <a:lnTo>
                      <a:pt x="983" y="401"/>
                    </a:lnTo>
                    <a:lnTo>
                      <a:pt x="985" y="404"/>
                    </a:lnTo>
                    <a:lnTo>
                      <a:pt x="983" y="415"/>
                    </a:lnTo>
                    <a:lnTo>
                      <a:pt x="980" y="427"/>
                    </a:lnTo>
                    <a:lnTo>
                      <a:pt x="975" y="437"/>
                    </a:lnTo>
                    <a:lnTo>
                      <a:pt x="971" y="451"/>
                    </a:lnTo>
                    <a:lnTo>
                      <a:pt x="964" y="461"/>
                    </a:lnTo>
                    <a:lnTo>
                      <a:pt x="959" y="471"/>
                    </a:lnTo>
                    <a:lnTo>
                      <a:pt x="954" y="480"/>
                    </a:lnTo>
                    <a:lnTo>
                      <a:pt x="949" y="489"/>
                    </a:lnTo>
                    <a:lnTo>
                      <a:pt x="937" y="502"/>
                    </a:lnTo>
                    <a:lnTo>
                      <a:pt x="930" y="516"/>
                    </a:lnTo>
                    <a:lnTo>
                      <a:pt x="920" y="528"/>
                    </a:lnTo>
                    <a:lnTo>
                      <a:pt x="909" y="542"/>
                    </a:lnTo>
                    <a:lnTo>
                      <a:pt x="896" y="549"/>
                    </a:lnTo>
                    <a:lnTo>
                      <a:pt x="882" y="557"/>
                    </a:lnTo>
                    <a:lnTo>
                      <a:pt x="870" y="564"/>
                    </a:lnTo>
                    <a:lnTo>
                      <a:pt x="860" y="573"/>
                    </a:lnTo>
                    <a:lnTo>
                      <a:pt x="848" y="581"/>
                    </a:lnTo>
                    <a:lnTo>
                      <a:pt x="839" y="592"/>
                    </a:lnTo>
                    <a:lnTo>
                      <a:pt x="830" y="604"/>
                    </a:lnTo>
                    <a:lnTo>
                      <a:pt x="827" y="621"/>
                    </a:lnTo>
                    <a:lnTo>
                      <a:pt x="822" y="628"/>
                    </a:lnTo>
                    <a:lnTo>
                      <a:pt x="817" y="635"/>
                    </a:lnTo>
                    <a:lnTo>
                      <a:pt x="811" y="640"/>
                    </a:lnTo>
                    <a:lnTo>
                      <a:pt x="810" y="652"/>
                    </a:lnTo>
                    <a:lnTo>
                      <a:pt x="810" y="660"/>
                    </a:lnTo>
                    <a:lnTo>
                      <a:pt x="811" y="671"/>
                    </a:lnTo>
                    <a:lnTo>
                      <a:pt x="811" y="678"/>
                    </a:lnTo>
                    <a:lnTo>
                      <a:pt x="813" y="690"/>
                    </a:lnTo>
                    <a:lnTo>
                      <a:pt x="815" y="700"/>
                    </a:lnTo>
                    <a:lnTo>
                      <a:pt x="822" y="709"/>
                    </a:lnTo>
                    <a:lnTo>
                      <a:pt x="829" y="716"/>
                    </a:lnTo>
                    <a:lnTo>
                      <a:pt x="832" y="724"/>
                    </a:lnTo>
                    <a:lnTo>
                      <a:pt x="830" y="728"/>
                    </a:lnTo>
                    <a:lnTo>
                      <a:pt x="829" y="733"/>
                    </a:lnTo>
                    <a:lnTo>
                      <a:pt x="829" y="745"/>
                    </a:lnTo>
                    <a:lnTo>
                      <a:pt x="827" y="750"/>
                    </a:lnTo>
                    <a:lnTo>
                      <a:pt x="827" y="759"/>
                    </a:lnTo>
                    <a:lnTo>
                      <a:pt x="827" y="767"/>
                    </a:lnTo>
                    <a:lnTo>
                      <a:pt x="827" y="777"/>
                    </a:lnTo>
                    <a:lnTo>
                      <a:pt x="830" y="781"/>
                    </a:lnTo>
                    <a:lnTo>
                      <a:pt x="832" y="788"/>
                    </a:lnTo>
                    <a:lnTo>
                      <a:pt x="829" y="798"/>
                    </a:lnTo>
                    <a:lnTo>
                      <a:pt x="820" y="808"/>
                    </a:lnTo>
                    <a:lnTo>
                      <a:pt x="810" y="815"/>
                    </a:lnTo>
                    <a:lnTo>
                      <a:pt x="798" y="824"/>
                    </a:lnTo>
                    <a:lnTo>
                      <a:pt x="784" y="829"/>
                    </a:lnTo>
                    <a:lnTo>
                      <a:pt x="772" y="836"/>
                    </a:lnTo>
                    <a:lnTo>
                      <a:pt x="763" y="844"/>
                    </a:lnTo>
                    <a:lnTo>
                      <a:pt x="760" y="857"/>
                    </a:lnTo>
                    <a:lnTo>
                      <a:pt x="748" y="860"/>
                    </a:lnTo>
                    <a:lnTo>
                      <a:pt x="744" y="870"/>
                    </a:lnTo>
                    <a:lnTo>
                      <a:pt x="746" y="877"/>
                    </a:lnTo>
                    <a:lnTo>
                      <a:pt x="751" y="886"/>
                    </a:lnTo>
                    <a:lnTo>
                      <a:pt x="755" y="893"/>
                    </a:lnTo>
                    <a:lnTo>
                      <a:pt x="758" y="905"/>
                    </a:lnTo>
                    <a:lnTo>
                      <a:pt x="756" y="912"/>
                    </a:lnTo>
                    <a:lnTo>
                      <a:pt x="756" y="920"/>
                    </a:lnTo>
                    <a:lnTo>
                      <a:pt x="755" y="929"/>
                    </a:lnTo>
                    <a:lnTo>
                      <a:pt x="755" y="934"/>
                    </a:lnTo>
                    <a:lnTo>
                      <a:pt x="746" y="936"/>
                    </a:lnTo>
                    <a:lnTo>
                      <a:pt x="739" y="937"/>
                    </a:lnTo>
                    <a:lnTo>
                      <a:pt x="724" y="946"/>
                    </a:lnTo>
                    <a:lnTo>
                      <a:pt x="713" y="961"/>
                    </a:lnTo>
                    <a:lnTo>
                      <a:pt x="719" y="967"/>
                    </a:lnTo>
                    <a:lnTo>
                      <a:pt x="720" y="972"/>
                    </a:lnTo>
                    <a:lnTo>
                      <a:pt x="717" y="980"/>
                    </a:lnTo>
                    <a:lnTo>
                      <a:pt x="712" y="991"/>
                    </a:lnTo>
                    <a:lnTo>
                      <a:pt x="705" y="998"/>
                    </a:lnTo>
                    <a:lnTo>
                      <a:pt x="701" y="1004"/>
                    </a:lnTo>
                    <a:lnTo>
                      <a:pt x="689" y="1020"/>
                    </a:lnTo>
                    <a:lnTo>
                      <a:pt x="681" y="1037"/>
                    </a:lnTo>
                    <a:lnTo>
                      <a:pt x="670" y="1047"/>
                    </a:lnTo>
                    <a:lnTo>
                      <a:pt x="663" y="1058"/>
                    </a:lnTo>
                    <a:lnTo>
                      <a:pt x="653" y="1066"/>
                    </a:lnTo>
                    <a:lnTo>
                      <a:pt x="641" y="1077"/>
                    </a:lnTo>
                    <a:lnTo>
                      <a:pt x="627" y="1078"/>
                    </a:lnTo>
                    <a:lnTo>
                      <a:pt x="619" y="1087"/>
                    </a:lnTo>
                    <a:lnTo>
                      <a:pt x="610" y="1089"/>
                    </a:lnTo>
                    <a:lnTo>
                      <a:pt x="603" y="1090"/>
                    </a:lnTo>
                    <a:lnTo>
                      <a:pt x="596" y="1087"/>
                    </a:lnTo>
                    <a:lnTo>
                      <a:pt x="590" y="1085"/>
                    </a:lnTo>
                    <a:lnTo>
                      <a:pt x="572" y="1087"/>
                    </a:lnTo>
                    <a:lnTo>
                      <a:pt x="560" y="1092"/>
                    </a:lnTo>
                    <a:lnTo>
                      <a:pt x="548" y="1097"/>
                    </a:lnTo>
                    <a:lnTo>
                      <a:pt x="536" y="1101"/>
                    </a:lnTo>
                    <a:lnTo>
                      <a:pt x="524" y="1097"/>
                    </a:lnTo>
                    <a:lnTo>
                      <a:pt x="519" y="1090"/>
                    </a:lnTo>
                    <a:lnTo>
                      <a:pt x="516" y="1090"/>
                    </a:lnTo>
                    <a:lnTo>
                      <a:pt x="514" y="1092"/>
                    </a:lnTo>
                    <a:lnTo>
                      <a:pt x="510" y="1077"/>
                    </a:lnTo>
                    <a:lnTo>
                      <a:pt x="505" y="1066"/>
                    </a:lnTo>
                    <a:lnTo>
                      <a:pt x="509" y="1059"/>
                    </a:lnTo>
                    <a:lnTo>
                      <a:pt x="512" y="1053"/>
                    </a:lnTo>
                    <a:lnTo>
                      <a:pt x="509" y="1044"/>
                    </a:lnTo>
                    <a:lnTo>
                      <a:pt x="504" y="1037"/>
                    </a:lnTo>
                    <a:lnTo>
                      <a:pt x="498" y="1028"/>
                    </a:lnTo>
                    <a:lnTo>
                      <a:pt x="495" y="1025"/>
                    </a:lnTo>
                    <a:lnTo>
                      <a:pt x="486" y="1013"/>
                    </a:lnTo>
                    <a:lnTo>
                      <a:pt x="481" y="1001"/>
                    </a:lnTo>
                    <a:lnTo>
                      <a:pt x="473" y="989"/>
                    </a:lnTo>
                    <a:lnTo>
                      <a:pt x="467" y="977"/>
                    </a:lnTo>
                    <a:lnTo>
                      <a:pt x="461" y="963"/>
                    </a:lnTo>
                    <a:lnTo>
                      <a:pt x="457" y="949"/>
                    </a:lnTo>
                    <a:lnTo>
                      <a:pt x="454" y="934"/>
                    </a:lnTo>
                    <a:lnTo>
                      <a:pt x="454" y="920"/>
                    </a:lnTo>
                    <a:lnTo>
                      <a:pt x="454" y="910"/>
                    </a:lnTo>
                    <a:lnTo>
                      <a:pt x="454" y="906"/>
                    </a:lnTo>
                    <a:lnTo>
                      <a:pt x="448" y="898"/>
                    </a:lnTo>
                    <a:lnTo>
                      <a:pt x="443" y="889"/>
                    </a:lnTo>
                    <a:lnTo>
                      <a:pt x="431" y="870"/>
                    </a:lnTo>
                    <a:lnTo>
                      <a:pt x="423" y="853"/>
                    </a:lnTo>
                    <a:lnTo>
                      <a:pt x="418" y="843"/>
                    </a:lnTo>
                    <a:lnTo>
                      <a:pt x="416" y="834"/>
                    </a:lnTo>
                    <a:lnTo>
                      <a:pt x="414" y="824"/>
                    </a:lnTo>
                    <a:lnTo>
                      <a:pt x="414" y="814"/>
                    </a:lnTo>
                    <a:lnTo>
                      <a:pt x="414" y="800"/>
                    </a:lnTo>
                    <a:lnTo>
                      <a:pt x="418" y="789"/>
                    </a:lnTo>
                    <a:lnTo>
                      <a:pt x="423" y="781"/>
                    </a:lnTo>
                    <a:lnTo>
                      <a:pt x="430" y="774"/>
                    </a:lnTo>
                    <a:lnTo>
                      <a:pt x="440" y="759"/>
                    </a:lnTo>
                    <a:lnTo>
                      <a:pt x="447" y="743"/>
                    </a:lnTo>
                    <a:lnTo>
                      <a:pt x="445" y="733"/>
                    </a:lnTo>
                    <a:lnTo>
                      <a:pt x="443" y="726"/>
                    </a:lnTo>
                    <a:lnTo>
                      <a:pt x="440" y="719"/>
                    </a:lnTo>
                    <a:lnTo>
                      <a:pt x="440" y="714"/>
                    </a:lnTo>
                    <a:lnTo>
                      <a:pt x="436" y="698"/>
                    </a:lnTo>
                    <a:lnTo>
                      <a:pt x="433" y="688"/>
                    </a:lnTo>
                    <a:lnTo>
                      <a:pt x="430" y="679"/>
                    </a:lnTo>
                    <a:lnTo>
                      <a:pt x="426" y="671"/>
                    </a:lnTo>
                    <a:lnTo>
                      <a:pt x="423" y="655"/>
                    </a:lnTo>
                    <a:lnTo>
                      <a:pt x="418" y="642"/>
                    </a:lnTo>
                    <a:lnTo>
                      <a:pt x="404" y="628"/>
                    </a:lnTo>
                    <a:lnTo>
                      <a:pt x="392" y="614"/>
                    </a:lnTo>
                    <a:lnTo>
                      <a:pt x="380" y="599"/>
                    </a:lnTo>
                    <a:lnTo>
                      <a:pt x="376" y="583"/>
                    </a:lnTo>
                    <a:lnTo>
                      <a:pt x="376" y="576"/>
                    </a:lnTo>
                    <a:lnTo>
                      <a:pt x="380" y="571"/>
                    </a:lnTo>
                    <a:lnTo>
                      <a:pt x="383" y="564"/>
                    </a:lnTo>
                    <a:lnTo>
                      <a:pt x="388" y="562"/>
                    </a:lnTo>
                    <a:lnTo>
                      <a:pt x="387" y="557"/>
                    </a:lnTo>
                    <a:lnTo>
                      <a:pt x="388" y="556"/>
                    </a:lnTo>
                    <a:lnTo>
                      <a:pt x="388" y="547"/>
                    </a:lnTo>
                    <a:lnTo>
                      <a:pt x="388" y="540"/>
                    </a:lnTo>
                    <a:lnTo>
                      <a:pt x="388" y="533"/>
                    </a:lnTo>
                    <a:lnTo>
                      <a:pt x="393" y="530"/>
                    </a:lnTo>
                    <a:lnTo>
                      <a:pt x="387" y="519"/>
                    </a:lnTo>
                    <a:lnTo>
                      <a:pt x="380" y="513"/>
                    </a:lnTo>
                    <a:lnTo>
                      <a:pt x="371" y="507"/>
                    </a:lnTo>
                    <a:lnTo>
                      <a:pt x="361" y="507"/>
                    </a:lnTo>
                    <a:lnTo>
                      <a:pt x="347" y="507"/>
                    </a:lnTo>
                    <a:lnTo>
                      <a:pt x="340" y="507"/>
                    </a:lnTo>
                    <a:lnTo>
                      <a:pt x="328" y="502"/>
                    </a:lnTo>
                    <a:lnTo>
                      <a:pt x="321" y="492"/>
                    </a:lnTo>
                    <a:lnTo>
                      <a:pt x="313" y="482"/>
                    </a:lnTo>
                    <a:lnTo>
                      <a:pt x="301" y="478"/>
                    </a:lnTo>
                    <a:lnTo>
                      <a:pt x="290" y="478"/>
                    </a:lnTo>
                    <a:lnTo>
                      <a:pt x="282" y="478"/>
                    </a:lnTo>
                    <a:lnTo>
                      <a:pt x="273" y="480"/>
                    </a:lnTo>
                    <a:lnTo>
                      <a:pt x="266" y="485"/>
                    </a:lnTo>
                    <a:lnTo>
                      <a:pt x="251" y="490"/>
                    </a:lnTo>
                    <a:lnTo>
                      <a:pt x="237" y="497"/>
                    </a:lnTo>
                    <a:lnTo>
                      <a:pt x="227" y="501"/>
                    </a:lnTo>
                    <a:lnTo>
                      <a:pt x="218" y="506"/>
                    </a:lnTo>
                    <a:lnTo>
                      <a:pt x="204" y="502"/>
                    </a:lnTo>
                    <a:lnTo>
                      <a:pt x="189" y="499"/>
                    </a:lnTo>
                    <a:lnTo>
                      <a:pt x="173" y="499"/>
                    </a:lnTo>
                    <a:lnTo>
                      <a:pt x="163" y="502"/>
                    </a:lnTo>
                    <a:lnTo>
                      <a:pt x="151" y="504"/>
                    </a:lnTo>
                    <a:lnTo>
                      <a:pt x="141" y="507"/>
                    </a:lnTo>
                    <a:lnTo>
                      <a:pt x="130" y="506"/>
                    </a:lnTo>
                    <a:lnTo>
                      <a:pt x="125" y="504"/>
                    </a:lnTo>
                    <a:lnTo>
                      <a:pt x="111" y="494"/>
                    </a:lnTo>
                    <a:lnTo>
                      <a:pt x="96" y="483"/>
                    </a:lnTo>
                    <a:lnTo>
                      <a:pt x="80" y="471"/>
                    </a:lnTo>
                    <a:lnTo>
                      <a:pt x="70" y="459"/>
                    </a:lnTo>
                    <a:lnTo>
                      <a:pt x="63" y="449"/>
                    </a:lnTo>
                    <a:lnTo>
                      <a:pt x="58" y="439"/>
                    </a:lnTo>
                    <a:lnTo>
                      <a:pt x="51" y="430"/>
                    </a:lnTo>
                    <a:lnTo>
                      <a:pt x="46" y="423"/>
                    </a:lnTo>
                    <a:lnTo>
                      <a:pt x="39" y="416"/>
                    </a:lnTo>
                    <a:lnTo>
                      <a:pt x="29" y="408"/>
                    </a:lnTo>
                    <a:lnTo>
                      <a:pt x="19" y="399"/>
                    </a:lnTo>
                    <a:lnTo>
                      <a:pt x="15" y="394"/>
                    </a:lnTo>
                    <a:lnTo>
                      <a:pt x="12" y="391"/>
                    </a:lnTo>
                    <a:lnTo>
                      <a:pt x="8" y="387"/>
                    </a:lnTo>
                    <a:lnTo>
                      <a:pt x="10" y="387"/>
                    </a:lnTo>
                    <a:lnTo>
                      <a:pt x="8" y="378"/>
                    </a:lnTo>
                    <a:lnTo>
                      <a:pt x="6" y="372"/>
                    </a:lnTo>
                    <a:lnTo>
                      <a:pt x="3" y="363"/>
                    </a:lnTo>
                    <a:lnTo>
                      <a:pt x="0" y="354"/>
                    </a:lnTo>
                    <a:lnTo>
                      <a:pt x="6" y="346"/>
                    </a:lnTo>
                    <a:lnTo>
                      <a:pt x="13" y="334"/>
                    </a:lnTo>
                    <a:lnTo>
                      <a:pt x="17" y="320"/>
                    </a:lnTo>
                    <a:lnTo>
                      <a:pt x="20" y="310"/>
                    </a:lnTo>
                    <a:lnTo>
                      <a:pt x="17" y="293"/>
                    </a:lnTo>
                    <a:lnTo>
                      <a:pt x="15" y="280"/>
                    </a:lnTo>
                    <a:lnTo>
                      <a:pt x="12" y="267"/>
                    </a:lnTo>
                    <a:lnTo>
                      <a:pt x="12" y="253"/>
                    </a:lnTo>
                    <a:lnTo>
                      <a:pt x="17" y="239"/>
                    </a:lnTo>
                    <a:lnTo>
                      <a:pt x="25" y="229"/>
                    </a:lnTo>
                    <a:lnTo>
                      <a:pt x="31" y="212"/>
                    </a:lnTo>
                    <a:lnTo>
                      <a:pt x="39" y="195"/>
                    </a:lnTo>
                    <a:lnTo>
                      <a:pt x="49" y="177"/>
                    </a:lnTo>
                    <a:lnTo>
                      <a:pt x="60" y="165"/>
                    </a:lnTo>
                    <a:lnTo>
                      <a:pt x="72" y="155"/>
                    </a:lnTo>
                    <a:lnTo>
                      <a:pt x="89" y="152"/>
                    </a:lnTo>
                    <a:lnTo>
                      <a:pt x="101" y="139"/>
                    </a:lnTo>
                    <a:lnTo>
                      <a:pt x="111" y="127"/>
                    </a:lnTo>
                    <a:lnTo>
                      <a:pt x="111" y="114"/>
                    </a:lnTo>
                    <a:lnTo>
                      <a:pt x="113" y="105"/>
                    </a:lnTo>
                    <a:lnTo>
                      <a:pt x="113" y="96"/>
                    </a:lnTo>
                    <a:lnTo>
                      <a:pt x="120" y="88"/>
                    </a:lnTo>
                    <a:lnTo>
                      <a:pt x="130" y="76"/>
                    </a:lnTo>
                    <a:lnTo>
                      <a:pt x="141" y="64"/>
                    </a:lnTo>
                    <a:lnTo>
                      <a:pt x="151" y="52"/>
                    </a:lnTo>
                    <a:lnTo>
                      <a:pt x="163" y="40"/>
                    </a:lnTo>
                    <a:lnTo>
                      <a:pt x="161" y="40"/>
                    </a:lnTo>
                    <a:lnTo>
                      <a:pt x="166" y="33"/>
                    </a:lnTo>
                    <a:lnTo>
                      <a:pt x="172" y="26"/>
                    </a:lnTo>
                    <a:lnTo>
                      <a:pt x="180" y="31"/>
                    </a:lnTo>
                    <a:lnTo>
                      <a:pt x="191" y="36"/>
                    </a:lnTo>
                    <a:lnTo>
                      <a:pt x="201" y="38"/>
                    </a:lnTo>
                    <a:lnTo>
                      <a:pt x="215" y="40"/>
                    </a:lnTo>
                    <a:lnTo>
                      <a:pt x="227" y="35"/>
                    </a:lnTo>
                    <a:lnTo>
                      <a:pt x="234" y="29"/>
                    </a:lnTo>
                    <a:lnTo>
                      <a:pt x="240" y="24"/>
                    </a:lnTo>
                    <a:lnTo>
                      <a:pt x="251" y="21"/>
                    </a:lnTo>
                    <a:lnTo>
                      <a:pt x="261" y="17"/>
                    </a:lnTo>
                    <a:lnTo>
                      <a:pt x="273" y="14"/>
                    </a:lnTo>
                    <a:lnTo>
                      <a:pt x="283" y="11"/>
                    </a:lnTo>
                    <a:lnTo>
                      <a:pt x="294" y="9"/>
                    </a:lnTo>
                    <a:lnTo>
                      <a:pt x="304" y="7"/>
                    </a:lnTo>
                    <a:lnTo>
                      <a:pt x="314" y="7"/>
                    </a:lnTo>
                    <a:lnTo>
                      <a:pt x="323" y="9"/>
                    </a:lnTo>
                    <a:lnTo>
                      <a:pt x="332" y="12"/>
                    </a:lnTo>
                    <a:lnTo>
                      <a:pt x="340" y="7"/>
                    </a:lnTo>
                    <a:lnTo>
                      <a:pt x="354" y="4"/>
                    </a:lnTo>
                    <a:lnTo>
                      <a:pt x="361" y="5"/>
                    </a:lnTo>
                    <a:lnTo>
                      <a:pt x="368" y="7"/>
                    </a:lnTo>
                    <a:lnTo>
                      <a:pt x="378" y="4"/>
                    </a:lnTo>
                    <a:lnTo>
                      <a:pt x="388" y="0"/>
                    </a:lnTo>
                    <a:lnTo>
                      <a:pt x="395" y="4"/>
                    </a:lnTo>
                    <a:lnTo>
                      <a:pt x="404" y="9"/>
                    </a:lnTo>
                    <a:lnTo>
                      <a:pt x="407" y="7"/>
                    </a:lnTo>
                    <a:lnTo>
                      <a:pt x="412" y="5"/>
                    </a:lnTo>
                    <a:lnTo>
                      <a:pt x="407" y="12"/>
                    </a:lnTo>
                    <a:lnTo>
                      <a:pt x="404" y="19"/>
                    </a:lnTo>
                    <a:lnTo>
                      <a:pt x="407" y="24"/>
                    </a:lnTo>
                    <a:lnTo>
                      <a:pt x="411" y="29"/>
                    </a:lnTo>
                    <a:lnTo>
                      <a:pt x="407" y="40"/>
                    </a:lnTo>
                    <a:lnTo>
                      <a:pt x="404" y="50"/>
                    </a:lnTo>
                    <a:lnTo>
                      <a:pt x="406" y="57"/>
                    </a:lnTo>
                    <a:lnTo>
                      <a:pt x="411" y="66"/>
                    </a:lnTo>
                    <a:lnTo>
                      <a:pt x="418" y="71"/>
                    </a:lnTo>
                    <a:lnTo>
                      <a:pt x="426" y="74"/>
                    </a:lnTo>
                    <a:lnTo>
                      <a:pt x="433" y="74"/>
                    </a:lnTo>
                    <a:lnTo>
                      <a:pt x="442" y="74"/>
                    </a:lnTo>
                    <a:lnTo>
                      <a:pt x="452" y="74"/>
                    </a:lnTo>
                    <a:lnTo>
                      <a:pt x="462" y="79"/>
                    </a:lnTo>
                    <a:lnTo>
                      <a:pt x="471" y="84"/>
                    </a:lnTo>
                    <a:lnTo>
                      <a:pt x="479" y="93"/>
                    </a:lnTo>
                    <a:lnTo>
                      <a:pt x="488" y="100"/>
                    </a:lnTo>
                    <a:lnTo>
                      <a:pt x="498" y="107"/>
                    </a:lnTo>
                    <a:lnTo>
                      <a:pt x="509" y="110"/>
                    </a:lnTo>
                    <a:lnTo>
                      <a:pt x="522" y="114"/>
                    </a:lnTo>
                    <a:lnTo>
                      <a:pt x="529" y="110"/>
                    </a:lnTo>
                    <a:lnTo>
                      <a:pt x="533" y="107"/>
                    </a:lnTo>
                    <a:lnTo>
                      <a:pt x="533" y="102"/>
                    </a:lnTo>
                    <a:lnTo>
                      <a:pt x="533" y="96"/>
                    </a:lnTo>
                    <a:lnTo>
                      <a:pt x="533" y="84"/>
                    </a:lnTo>
                    <a:lnTo>
                      <a:pt x="540" y="79"/>
                    </a:lnTo>
                    <a:lnTo>
                      <a:pt x="548" y="76"/>
                    </a:lnTo>
                    <a:lnTo>
                      <a:pt x="562" y="74"/>
                    </a:lnTo>
                    <a:lnTo>
                      <a:pt x="562" y="76"/>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482" name="Freeform 193"/>
              <p:cNvSpPr>
                <a:spLocks/>
              </p:cNvSpPr>
              <p:nvPr/>
            </p:nvSpPr>
            <p:spPr bwMode="auto">
              <a:xfrm>
                <a:off x="4907757" y="2989263"/>
                <a:ext cx="852488" cy="739775"/>
              </a:xfrm>
              <a:custGeom>
                <a:avLst/>
                <a:gdLst/>
                <a:ahLst/>
                <a:cxnLst>
                  <a:cxn ang="0">
                    <a:pos x="126" y="157"/>
                  </a:cxn>
                  <a:cxn ang="0">
                    <a:pos x="140" y="98"/>
                  </a:cxn>
                  <a:cxn ang="0">
                    <a:pos x="134" y="93"/>
                  </a:cxn>
                  <a:cxn ang="0">
                    <a:pos x="107" y="100"/>
                  </a:cxn>
                  <a:cxn ang="0">
                    <a:pos x="55" y="102"/>
                  </a:cxn>
                  <a:cxn ang="0">
                    <a:pos x="26" y="91"/>
                  </a:cxn>
                  <a:cxn ang="0">
                    <a:pos x="16" y="76"/>
                  </a:cxn>
                  <a:cxn ang="0">
                    <a:pos x="11" y="50"/>
                  </a:cxn>
                  <a:cxn ang="0">
                    <a:pos x="7" y="31"/>
                  </a:cxn>
                  <a:cxn ang="0">
                    <a:pos x="43" y="17"/>
                  </a:cxn>
                  <a:cxn ang="0">
                    <a:pos x="81" y="10"/>
                  </a:cxn>
                  <a:cxn ang="0">
                    <a:pos x="122" y="0"/>
                  </a:cxn>
                  <a:cxn ang="0">
                    <a:pos x="148" y="10"/>
                  </a:cxn>
                  <a:cxn ang="0">
                    <a:pos x="189" y="17"/>
                  </a:cxn>
                  <a:cxn ang="0">
                    <a:pos x="224" y="5"/>
                  </a:cxn>
                  <a:cxn ang="0">
                    <a:pos x="256" y="24"/>
                  </a:cxn>
                  <a:cxn ang="0">
                    <a:pos x="284" y="48"/>
                  </a:cxn>
                  <a:cxn ang="0">
                    <a:pos x="320" y="38"/>
                  </a:cxn>
                  <a:cxn ang="0">
                    <a:pos x="325" y="53"/>
                  </a:cxn>
                  <a:cxn ang="0">
                    <a:pos x="346" y="79"/>
                  </a:cxn>
                  <a:cxn ang="0">
                    <a:pos x="391" y="90"/>
                  </a:cxn>
                  <a:cxn ang="0">
                    <a:pos x="413" y="72"/>
                  </a:cxn>
                  <a:cxn ang="0">
                    <a:pos x="459" y="64"/>
                  </a:cxn>
                  <a:cxn ang="0">
                    <a:pos x="506" y="84"/>
                  </a:cxn>
                  <a:cxn ang="0">
                    <a:pos x="506" y="114"/>
                  </a:cxn>
                  <a:cxn ang="0">
                    <a:pos x="499" y="138"/>
                  </a:cxn>
                  <a:cxn ang="0">
                    <a:pos x="504" y="170"/>
                  </a:cxn>
                  <a:cxn ang="0">
                    <a:pos x="508" y="201"/>
                  </a:cxn>
                  <a:cxn ang="0">
                    <a:pos x="537" y="248"/>
                  </a:cxn>
                  <a:cxn ang="0">
                    <a:pos x="516" y="272"/>
                  </a:cxn>
                  <a:cxn ang="0">
                    <a:pos x="494" y="274"/>
                  </a:cxn>
                  <a:cxn ang="0">
                    <a:pos x="453" y="265"/>
                  </a:cxn>
                  <a:cxn ang="0">
                    <a:pos x="435" y="246"/>
                  </a:cxn>
                  <a:cxn ang="0">
                    <a:pos x="382" y="239"/>
                  </a:cxn>
                  <a:cxn ang="0">
                    <a:pos x="353" y="212"/>
                  </a:cxn>
                  <a:cxn ang="0">
                    <a:pos x="320" y="210"/>
                  </a:cxn>
                  <a:cxn ang="0">
                    <a:pos x="339" y="253"/>
                  </a:cxn>
                  <a:cxn ang="0">
                    <a:pos x="363" y="261"/>
                  </a:cxn>
                  <a:cxn ang="0">
                    <a:pos x="361" y="286"/>
                  </a:cxn>
                  <a:cxn ang="0">
                    <a:pos x="399" y="291"/>
                  </a:cxn>
                  <a:cxn ang="0">
                    <a:pos x="435" y="277"/>
                  </a:cxn>
                  <a:cxn ang="0">
                    <a:pos x="471" y="304"/>
                  </a:cxn>
                  <a:cxn ang="0">
                    <a:pos x="484" y="325"/>
                  </a:cxn>
                  <a:cxn ang="0">
                    <a:pos x="458" y="356"/>
                  </a:cxn>
                  <a:cxn ang="0">
                    <a:pos x="437" y="382"/>
                  </a:cxn>
                  <a:cxn ang="0">
                    <a:pos x="392" y="406"/>
                  </a:cxn>
                  <a:cxn ang="0">
                    <a:pos x="367" y="425"/>
                  </a:cxn>
                  <a:cxn ang="0">
                    <a:pos x="320" y="444"/>
                  </a:cxn>
                  <a:cxn ang="0">
                    <a:pos x="269" y="464"/>
                  </a:cxn>
                  <a:cxn ang="0">
                    <a:pos x="250" y="454"/>
                  </a:cxn>
                  <a:cxn ang="0">
                    <a:pos x="236" y="399"/>
                  </a:cxn>
                  <a:cxn ang="0">
                    <a:pos x="208" y="356"/>
                  </a:cxn>
                  <a:cxn ang="0">
                    <a:pos x="181" y="310"/>
                  </a:cxn>
                  <a:cxn ang="0">
                    <a:pos x="160" y="289"/>
                  </a:cxn>
                  <a:cxn ang="0">
                    <a:pos x="141" y="249"/>
                  </a:cxn>
                  <a:cxn ang="0">
                    <a:pos x="129" y="201"/>
                  </a:cxn>
                </a:cxnLst>
                <a:rect l="0" t="0" r="r" b="b"/>
                <a:pathLst>
                  <a:path w="537" h="466">
                    <a:moveTo>
                      <a:pt x="129" y="205"/>
                    </a:moveTo>
                    <a:lnTo>
                      <a:pt x="117" y="177"/>
                    </a:lnTo>
                    <a:lnTo>
                      <a:pt x="119" y="174"/>
                    </a:lnTo>
                    <a:lnTo>
                      <a:pt x="122" y="172"/>
                    </a:lnTo>
                    <a:lnTo>
                      <a:pt x="126" y="157"/>
                    </a:lnTo>
                    <a:lnTo>
                      <a:pt x="129" y="145"/>
                    </a:lnTo>
                    <a:lnTo>
                      <a:pt x="136" y="133"/>
                    </a:lnTo>
                    <a:lnTo>
                      <a:pt x="143" y="120"/>
                    </a:lnTo>
                    <a:lnTo>
                      <a:pt x="141" y="108"/>
                    </a:lnTo>
                    <a:lnTo>
                      <a:pt x="140" y="98"/>
                    </a:lnTo>
                    <a:lnTo>
                      <a:pt x="141" y="95"/>
                    </a:lnTo>
                    <a:lnTo>
                      <a:pt x="143" y="93"/>
                    </a:lnTo>
                    <a:lnTo>
                      <a:pt x="143" y="88"/>
                    </a:lnTo>
                    <a:lnTo>
                      <a:pt x="138" y="90"/>
                    </a:lnTo>
                    <a:lnTo>
                      <a:pt x="134" y="93"/>
                    </a:lnTo>
                    <a:lnTo>
                      <a:pt x="127" y="91"/>
                    </a:lnTo>
                    <a:lnTo>
                      <a:pt x="124" y="90"/>
                    </a:lnTo>
                    <a:lnTo>
                      <a:pt x="117" y="93"/>
                    </a:lnTo>
                    <a:lnTo>
                      <a:pt x="114" y="96"/>
                    </a:lnTo>
                    <a:lnTo>
                      <a:pt x="107" y="100"/>
                    </a:lnTo>
                    <a:lnTo>
                      <a:pt x="98" y="102"/>
                    </a:lnTo>
                    <a:lnTo>
                      <a:pt x="86" y="95"/>
                    </a:lnTo>
                    <a:lnTo>
                      <a:pt x="74" y="90"/>
                    </a:lnTo>
                    <a:lnTo>
                      <a:pt x="62" y="95"/>
                    </a:lnTo>
                    <a:lnTo>
                      <a:pt x="55" y="102"/>
                    </a:lnTo>
                    <a:lnTo>
                      <a:pt x="48" y="98"/>
                    </a:lnTo>
                    <a:lnTo>
                      <a:pt x="43" y="95"/>
                    </a:lnTo>
                    <a:lnTo>
                      <a:pt x="36" y="90"/>
                    </a:lnTo>
                    <a:lnTo>
                      <a:pt x="31" y="91"/>
                    </a:lnTo>
                    <a:lnTo>
                      <a:pt x="26" y="91"/>
                    </a:lnTo>
                    <a:lnTo>
                      <a:pt x="28" y="90"/>
                    </a:lnTo>
                    <a:lnTo>
                      <a:pt x="29" y="88"/>
                    </a:lnTo>
                    <a:lnTo>
                      <a:pt x="24" y="84"/>
                    </a:lnTo>
                    <a:lnTo>
                      <a:pt x="19" y="81"/>
                    </a:lnTo>
                    <a:lnTo>
                      <a:pt x="16" y="76"/>
                    </a:lnTo>
                    <a:lnTo>
                      <a:pt x="17" y="72"/>
                    </a:lnTo>
                    <a:lnTo>
                      <a:pt x="9" y="65"/>
                    </a:lnTo>
                    <a:lnTo>
                      <a:pt x="0" y="64"/>
                    </a:lnTo>
                    <a:lnTo>
                      <a:pt x="7" y="57"/>
                    </a:lnTo>
                    <a:lnTo>
                      <a:pt x="11" y="50"/>
                    </a:lnTo>
                    <a:lnTo>
                      <a:pt x="9" y="47"/>
                    </a:lnTo>
                    <a:lnTo>
                      <a:pt x="11" y="43"/>
                    </a:lnTo>
                    <a:lnTo>
                      <a:pt x="4" y="41"/>
                    </a:lnTo>
                    <a:lnTo>
                      <a:pt x="2" y="41"/>
                    </a:lnTo>
                    <a:lnTo>
                      <a:pt x="7" y="31"/>
                    </a:lnTo>
                    <a:lnTo>
                      <a:pt x="21" y="28"/>
                    </a:lnTo>
                    <a:lnTo>
                      <a:pt x="35" y="26"/>
                    </a:lnTo>
                    <a:lnTo>
                      <a:pt x="47" y="24"/>
                    </a:lnTo>
                    <a:lnTo>
                      <a:pt x="45" y="19"/>
                    </a:lnTo>
                    <a:lnTo>
                      <a:pt x="43" y="17"/>
                    </a:lnTo>
                    <a:lnTo>
                      <a:pt x="48" y="14"/>
                    </a:lnTo>
                    <a:lnTo>
                      <a:pt x="55" y="16"/>
                    </a:lnTo>
                    <a:lnTo>
                      <a:pt x="66" y="16"/>
                    </a:lnTo>
                    <a:lnTo>
                      <a:pt x="71" y="16"/>
                    </a:lnTo>
                    <a:lnTo>
                      <a:pt x="81" y="10"/>
                    </a:lnTo>
                    <a:lnTo>
                      <a:pt x="91" y="5"/>
                    </a:lnTo>
                    <a:lnTo>
                      <a:pt x="97" y="0"/>
                    </a:lnTo>
                    <a:lnTo>
                      <a:pt x="105" y="0"/>
                    </a:lnTo>
                    <a:lnTo>
                      <a:pt x="114" y="0"/>
                    </a:lnTo>
                    <a:lnTo>
                      <a:pt x="122" y="0"/>
                    </a:lnTo>
                    <a:lnTo>
                      <a:pt x="129" y="0"/>
                    </a:lnTo>
                    <a:lnTo>
                      <a:pt x="134" y="4"/>
                    </a:lnTo>
                    <a:lnTo>
                      <a:pt x="138" y="5"/>
                    </a:lnTo>
                    <a:lnTo>
                      <a:pt x="146" y="9"/>
                    </a:lnTo>
                    <a:lnTo>
                      <a:pt x="148" y="10"/>
                    </a:lnTo>
                    <a:lnTo>
                      <a:pt x="157" y="14"/>
                    </a:lnTo>
                    <a:lnTo>
                      <a:pt x="164" y="16"/>
                    </a:lnTo>
                    <a:lnTo>
                      <a:pt x="172" y="17"/>
                    </a:lnTo>
                    <a:lnTo>
                      <a:pt x="181" y="17"/>
                    </a:lnTo>
                    <a:lnTo>
                      <a:pt x="189" y="17"/>
                    </a:lnTo>
                    <a:lnTo>
                      <a:pt x="195" y="17"/>
                    </a:lnTo>
                    <a:lnTo>
                      <a:pt x="201" y="17"/>
                    </a:lnTo>
                    <a:lnTo>
                      <a:pt x="208" y="14"/>
                    </a:lnTo>
                    <a:lnTo>
                      <a:pt x="217" y="10"/>
                    </a:lnTo>
                    <a:lnTo>
                      <a:pt x="224" y="5"/>
                    </a:lnTo>
                    <a:lnTo>
                      <a:pt x="236" y="4"/>
                    </a:lnTo>
                    <a:lnTo>
                      <a:pt x="244" y="4"/>
                    </a:lnTo>
                    <a:lnTo>
                      <a:pt x="250" y="9"/>
                    </a:lnTo>
                    <a:lnTo>
                      <a:pt x="253" y="16"/>
                    </a:lnTo>
                    <a:lnTo>
                      <a:pt x="256" y="24"/>
                    </a:lnTo>
                    <a:lnTo>
                      <a:pt x="262" y="28"/>
                    </a:lnTo>
                    <a:lnTo>
                      <a:pt x="269" y="33"/>
                    </a:lnTo>
                    <a:lnTo>
                      <a:pt x="274" y="36"/>
                    </a:lnTo>
                    <a:lnTo>
                      <a:pt x="279" y="43"/>
                    </a:lnTo>
                    <a:lnTo>
                      <a:pt x="284" y="48"/>
                    </a:lnTo>
                    <a:lnTo>
                      <a:pt x="294" y="52"/>
                    </a:lnTo>
                    <a:lnTo>
                      <a:pt x="303" y="45"/>
                    </a:lnTo>
                    <a:lnTo>
                      <a:pt x="312" y="40"/>
                    </a:lnTo>
                    <a:lnTo>
                      <a:pt x="315" y="38"/>
                    </a:lnTo>
                    <a:lnTo>
                      <a:pt x="320" y="38"/>
                    </a:lnTo>
                    <a:lnTo>
                      <a:pt x="320" y="41"/>
                    </a:lnTo>
                    <a:lnTo>
                      <a:pt x="324" y="47"/>
                    </a:lnTo>
                    <a:lnTo>
                      <a:pt x="322" y="48"/>
                    </a:lnTo>
                    <a:lnTo>
                      <a:pt x="324" y="50"/>
                    </a:lnTo>
                    <a:lnTo>
                      <a:pt x="325" y="53"/>
                    </a:lnTo>
                    <a:lnTo>
                      <a:pt x="329" y="59"/>
                    </a:lnTo>
                    <a:lnTo>
                      <a:pt x="330" y="65"/>
                    </a:lnTo>
                    <a:lnTo>
                      <a:pt x="332" y="74"/>
                    </a:lnTo>
                    <a:lnTo>
                      <a:pt x="337" y="77"/>
                    </a:lnTo>
                    <a:lnTo>
                      <a:pt x="346" y="79"/>
                    </a:lnTo>
                    <a:lnTo>
                      <a:pt x="351" y="81"/>
                    </a:lnTo>
                    <a:lnTo>
                      <a:pt x="355" y="88"/>
                    </a:lnTo>
                    <a:lnTo>
                      <a:pt x="365" y="90"/>
                    </a:lnTo>
                    <a:lnTo>
                      <a:pt x="379" y="91"/>
                    </a:lnTo>
                    <a:lnTo>
                      <a:pt x="391" y="90"/>
                    </a:lnTo>
                    <a:lnTo>
                      <a:pt x="403" y="88"/>
                    </a:lnTo>
                    <a:lnTo>
                      <a:pt x="403" y="83"/>
                    </a:lnTo>
                    <a:lnTo>
                      <a:pt x="403" y="79"/>
                    </a:lnTo>
                    <a:lnTo>
                      <a:pt x="404" y="74"/>
                    </a:lnTo>
                    <a:lnTo>
                      <a:pt x="413" y="72"/>
                    </a:lnTo>
                    <a:lnTo>
                      <a:pt x="418" y="69"/>
                    </a:lnTo>
                    <a:lnTo>
                      <a:pt x="423" y="65"/>
                    </a:lnTo>
                    <a:lnTo>
                      <a:pt x="434" y="62"/>
                    </a:lnTo>
                    <a:lnTo>
                      <a:pt x="446" y="59"/>
                    </a:lnTo>
                    <a:lnTo>
                      <a:pt x="459" y="64"/>
                    </a:lnTo>
                    <a:lnTo>
                      <a:pt x="475" y="71"/>
                    </a:lnTo>
                    <a:lnTo>
                      <a:pt x="482" y="74"/>
                    </a:lnTo>
                    <a:lnTo>
                      <a:pt x="489" y="77"/>
                    </a:lnTo>
                    <a:lnTo>
                      <a:pt x="494" y="81"/>
                    </a:lnTo>
                    <a:lnTo>
                      <a:pt x="506" y="84"/>
                    </a:lnTo>
                    <a:lnTo>
                      <a:pt x="508" y="88"/>
                    </a:lnTo>
                    <a:lnTo>
                      <a:pt x="509" y="91"/>
                    </a:lnTo>
                    <a:lnTo>
                      <a:pt x="509" y="102"/>
                    </a:lnTo>
                    <a:lnTo>
                      <a:pt x="511" y="110"/>
                    </a:lnTo>
                    <a:lnTo>
                      <a:pt x="506" y="114"/>
                    </a:lnTo>
                    <a:lnTo>
                      <a:pt x="502" y="120"/>
                    </a:lnTo>
                    <a:lnTo>
                      <a:pt x="499" y="127"/>
                    </a:lnTo>
                    <a:lnTo>
                      <a:pt x="499" y="133"/>
                    </a:lnTo>
                    <a:lnTo>
                      <a:pt x="499" y="134"/>
                    </a:lnTo>
                    <a:lnTo>
                      <a:pt x="499" y="138"/>
                    </a:lnTo>
                    <a:lnTo>
                      <a:pt x="501" y="139"/>
                    </a:lnTo>
                    <a:lnTo>
                      <a:pt x="502" y="143"/>
                    </a:lnTo>
                    <a:lnTo>
                      <a:pt x="502" y="158"/>
                    </a:lnTo>
                    <a:lnTo>
                      <a:pt x="502" y="163"/>
                    </a:lnTo>
                    <a:lnTo>
                      <a:pt x="504" y="170"/>
                    </a:lnTo>
                    <a:lnTo>
                      <a:pt x="509" y="172"/>
                    </a:lnTo>
                    <a:lnTo>
                      <a:pt x="516" y="181"/>
                    </a:lnTo>
                    <a:lnTo>
                      <a:pt x="511" y="189"/>
                    </a:lnTo>
                    <a:lnTo>
                      <a:pt x="506" y="198"/>
                    </a:lnTo>
                    <a:lnTo>
                      <a:pt x="508" y="201"/>
                    </a:lnTo>
                    <a:lnTo>
                      <a:pt x="511" y="206"/>
                    </a:lnTo>
                    <a:lnTo>
                      <a:pt x="518" y="215"/>
                    </a:lnTo>
                    <a:lnTo>
                      <a:pt x="527" y="224"/>
                    </a:lnTo>
                    <a:lnTo>
                      <a:pt x="533" y="232"/>
                    </a:lnTo>
                    <a:lnTo>
                      <a:pt x="537" y="248"/>
                    </a:lnTo>
                    <a:lnTo>
                      <a:pt x="527" y="249"/>
                    </a:lnTo>
                    <a:lnTo>
                      <a:pt x="521" y="253"/>
                    </a:lnTo>
                    <a:lnTo>
                      <a:pt x="516" y="256"/>
                    </a:lnTo>
                    <a:lnTo>
                      <a:pt x="516" y="267"/>
                    </a:lnTo>
                    <a:lnTo>
                      <a:pt x="516" y="272"/>
                    </a:lnTo>
                    <a:lnTo>
                      <a:pt x="518" y="277"/>
                    </a:lnTo>
                    <a:lnTo>
                      <a:pt x="516" y="277"/>
                    </a:lnTo>
                    <a:lnTo>
                      <a:pt x="514" y="277"/>
                    </a:lnTo>
                    <a:lnTo>
                      <a:pt x="504" y="275"/>
                    </a:lnTo>
                    <a:lnTo>
                      <a:pt x="494" y="274"/>
                    </a:lnTo>
                    <a:lnTo>
                      <a:pt x="480" y="270"/>
                    </a:lnTo>
                    <a:lnTo>
                      <a:pt x="470" y="270"/>
                    </a:lnTo>
                    <a:lnTo>
                      <a:pt x="465" y="268"/>
                    </a:lnTo>
                    <a:lnTo>
                      <a:pt x="459" y="267"/>
                    </a:lnTo>
                    <a:lnTo>
                      <a:pt x="453" y="265"/>
                    </a:lnTo>
                    <a:lnTo>
                      <a:pt x="451" y="265"/>
                    </a:lnTo>
                    <a:lnTo>
                      <a:pt x="447" y="258"/>
                    </a:lnTo>
                    <a:lnTo>
                      <a:pt x="446" y="253"/>
                    </a:lnTo>
                    <a:lnTo>
                      <a:pt x="441" y="248"/>
                    </a:lnTo>
                    <a:lnTo>
                      <a:pt x="435" y="246"/>
                    </a:lnTo>
                    <a:lnTo>
                      <a:pt x="428" y="248"/>
                    </a:lnTo>
                    <a:lnTo>
                      <a:pt x="425" y="253"/>
                    </a:lnTo>
                    <a:lnTo>
                      <a:pt x="399" y="253"/>
                    </a:lnTo>
                    <a:lnTo>
                      <a:pt x="389" y="246"/>
                    </a:lnTo>
                    <a:lnTo>
                      <a:pt x="382" y="239"/>
                    </a:lnTo>
                    <a:lnTo>
                      <a:pt x="372" y="234"/>
                    </a:lnTo>
                    <a:lnTo>
                      <a:pt x="363" y="231"/>
                    </a:lnTo>
                    <a:lnTo>
                      <a:pt x="360" y="225"/>
                    </a:lnTo>
                    <a:lnTo>
                      <a:pt x="360" y="220"/>
                    </a:lnTo>
                    <a:lnTo>
                      <a:pt x="353" y="212"/>
                    </a:lnTo>
                    <a:lnTo>
                      <a:pt x="348" y="203"/>
                    </a:lnTo>
                    <a:lnTo>
                      <a:pt x="337" y="196"/>
                    </a:lnTo>
                    <a:lnTo>
                      <a:pt x="329" y="194"/>
                    </a:lnTo>
                    <a:lnTo>
                      <a:pt x="322" y="200"/>
                    </a:lnTo>
                    <a:lnTo>
                      <a:pt x="320" y="210"/>
                    </a:lnTo>
                    <a:lnTo>
                      <a:pt x="320" y="215"/>
                    </a:lnTo>
                    <a:lnTo>
                      <a:pt x="320" y="222"/>
                    </a:lnTo>
                    <a:lnTo>
                      <a:pt x="324" y="231"/>
                    </a:lnTo>
                    <a:lnTo>
                      <a:pt x="330" y="243"/>
                    </a:lnTo>
                    <a:lnTo>
                      <a:pt x="339" y="253"/>
                    </a:lnTo>
                    <a:lnTo>
                      <a:pt x="349" y="258"/>
                    </a:lnTo>
                    <a:lnTo>
                      <a:pt x="351" y="263"/>
                    </a:lnTo>
                    <a:lnTo>
                      <a:pt x="353" y="270"/>
                    </a:lnTo>
                    <a:lnTo>
                      <a:pt x="358" y="265"/>
                    </a:lnTo>
                    <a:lnTo>
                      <a:pt x="363" y="261"/>
                    </a:lnTo>
                    <a:lnTo>
                      <a:pt x="363" y="263"/>
                    </a:lnTo>
                    <a:lnTo>
                      <a:pt x="363" y="267"/>
                    </a:lnTo>
                    <a:lnTo>
                      <a:pt x="361" y="274"/>
                    </a:lnTo>
                    <a:lnTo>
                      <a:pt x="360" y="282"/>
                    </a:lnTo>
                    <a:lnTo>
                      <a:pt x="361" y="286"/>
                    </a:lnTo>
                    <a:lnTo>
                      <a:pt x="367" y="291"/>
                    </a:lnTo>
                    <a:lnTo>
                      <a:pt x="373" y="292"/>
                    </a:lnTo>
                    <a:lnTo>
                      <a:pt x="380" y="294"/>
                    </a:lnTo>
                    <a:lnTo>
                      <a:pt x="391" y="292"/>
                    </a:lnTo>
                    <a:lnTo>
                      <a:pt x="399" y="291"/>
                    </a:lnTo>
                    <a:lnTo>
                      <a:pt x="406" y="286"/>
                    </a:lnTo>
                    <a:lnTo>
                      <a:pt x="413" y="282"/>
                    </a:lnTo>
                    <a:lnTo>
                      <a:pt x="422" y="270"/>
                    </a:lnTo>
                    <a:lnTo>
                      <a:pt x="435" y="260"/>
                    </a:lnTo>
                    <a:lnTo>
                      <a:pt x="435" y="277"/>
                    </a:lnTo>
                    <a:lnTo>
                      <a:pt x="441" y="286"/>
                    </a:lnTo>
                    <a:lnTo>
                      <a:pt x="447" y="291"/>
                    </a:lnTo>
                    <a:lnTo>
                      <a:pt x="456" y="294"/>
                    </a:lnTo>
                    <a:lnTo>
                      <a:pt x="466" y="299"/>
                    </a:lnTo>
                    <a:lnTo>
                      <a:pt x="471" y="304"/>
                    </a:lnTo>
                    <a:lnTo>
                      <a:pt x="477" y="311"/>
                    </a:lnTo>
                    <a:lnTo>
                      <a:pt x="477" y="311"/>
                    </a:lnTo>
                    <a:lnTo>
                      <a:pt x="482" y="315"/>
                    </a:lnTo>
                    <a:lnTo>
                      <a:pt x="487" y="320"/>
                    </a:lnTo>
                    <a:lnTo>
                      <a:pt x="484" y="325"/>
                    </a:lnTo>
                    <a:lnTo>
                      <a:pt x="478" y="332"/>
                    </a:lnTo>
                    <a:lnTo>
                      <a:pt x="473" y="339"/>
                    </a:lnTo>
                    <a:lnTo>
                      <a:pt x="471" y="347"/>
                    </a:lnTo>
                    <a:lnTo>
                      <a:pt x="461" y="349"/>
                    </a:lnTo>
                    <a:lnTo>
                      <a:pt x="458" y="356"/>
                    </a:lnTo>
                    <a:lnTo>
                      <a:pt x="454" y="365"/>
                    </a:lnTo>
                    <a:lnTo>
                      <a:pt x="449" y="370"/>
                    </a:lnTo>
                    <a:lnTo>
                      <a:pt x="444" y="372"/>
                    </a:lnTo>
                    <a:lnTo>
                      <a:pt x="441" y="377"/>
                    </a:lnTo>
                    <a:lnTo>
                      <a:pt x="437" y="382"/>
                    </a:lnTo>
                    <a:lnTo>
                      <a:pt x="434" y="385"/>
                    </a:lnTo>
                    <a:lnTo>
                      <a:pt x="425" y="389"/>
                    </a:lnTo>
                    <a:lnTo>
                      <a:pt x="420" y="399"/>
                    </a:lnTo>
                    <a:lnTo>
                      <a:pt x="406" y="401"/>
                    </a:lnTo>
                    <a:lnTo>
                      <a:pt x="392" y="406"/>
                    </a:lnTo>
                    <a:lnTo>
                      <a:pt x="379" y="409"/>
                    </a:lnTo>
                    <a:lnTo>
                      <a:pt x="375" y="418"/>
                    </a:lnTo>
                    <a:lnTo>
                      <a:pt x="375" y="420"/>
                    </a:lnTo>
                    <a:lnTo>
                      <a:pt x="377" y="423"/>
                    </a:lnTo>
                    <a:lnTo>
                      <a:pt x="367" y="425"/>
                    </a:lnTo>
                    <a:lnTo>
                      <a:pt x="358" y="428"/>
                    </a:lnTo>
                    <a:lnTo>
                      <a:pt x="348" y="432"/>
                    </a:lnTo>
                    <a:lnTo>
                      <a:pt x="337" y="435"/>
                    </a:lnTo>
                    <a:lnTo>
                      <a:pt x="329" y="437"/>
                    </a:lnTo>
                    <a:lnTo>
                      <a:pt x="320" y="444"/>
                    </a:lnTo>
                    <a:lnTo>
                      <a:pt x="312" y="449"/>
                    </a:lnTo>
                    <a:lnTo>
                      <a:pt x="305" y="454"/>
                    </a:lnTo>
                    <a:lnTo>
                      <a:pt x="289" y="454"/>
                    </a:lnTo>
                    <a:lnTo>
                      <a:pt x="279" y="461"/>
                    </a:lnTo>
                    <a:lnTo>
                      <a:pt x="269" y="464"/>
                    </a:lnTo>
                    <a:lnTo>
                      <a:pt x="265" y="466"/>
                    </a:lnTo>
                    <a:lnTo>
                      <a:pt x="256" y="463"/>
                    </a:lnTo>
                    <a:lnTo>
                      <a:pt x="250" y="459"/>
                    </a:lnTo>
                    <a:lnTo>
                      <a:pt x="250" y="457"/>
                    </a:lnTo>
                    <a:lnTo>
                      <a:pt x="250" y="454"/>
                    </a:lnTo>
                    <a:lnTo>
                      <a:pt x="241" y="440"/>
                    </a:lnTo>
                    <a:lnTo>
                      <a:pt x="239" y="428"/>
                    </a:lnTo>
                    <a:lnTo>
                      <a:pt x="236" y="421"/>
                    </a:lnTo>
                    <a:lnTo>
                      <a:pt x="239" y="413"/>
                    </a:lnTo>
                    <a:lnTo>
                      <a:pt x="236" y="399"/>
                    </a:lnTo>
                    <a:lnTo>
                      <a:pt x="227" y="392"/>
                    </a:lnTo>
                    <a:lnTo>
                      <a:pt x="220" y="384"/>
                    </a:lnTo>
                    <a:lnTo>
                      <a:pt x="215" y="375"/>
                    </a:lnTo>
                    <a:lnTo>
                      <a:pt x="210" y="365"/>
                    </a:lnTo>
                    <a:lnTo>
                      <a:pt x="208" y="356"/>
                    </a:lnTo>
                    <a:lnTo>
                      <a:pt x="196" y="351"/>
                    </a:lnTo>
                    <a:lnTo>
                      <a:pt x="189" y="344"/>
                    </a:lnTo>
                    <a:lnTo>
                      <a:pt x="186" y="334"/>
                    </a:lnTo>
                    <a:lnTo>
                      <a:pt x="186" y="322"/>
                    </a:lnTo>
                    <a:lnTo>
                      <a:pt x="181" y="310"/>
                    </a:lnTo>
                    <a:lnTo>
                      <a:pt x="177" y="298"/>
                    </a:lnTo>
                    <a:lnTo>
                      <a:pt x="172" y="294"/>
                    </a:lnTo>
                    <a:lnTo>
                      <a:pt x="170" y="292"/>
                    </a:lnTo>
                    <a:lnTo>
                      <a:pt x="165" y="291"/>
                    </a:lnTo>
                    <a:lnTo>
                      <a:pt x="160" y="289"/>
                    </a:lnTo>
                    <a:lnTo>
                      <a:pt x="157" y="282"/>
                    </a:lnTo>
                    <a:lnTo>
                      <a:pt x="157" y="275"/>
                    </a:lnTo>
                    <a:lnTo>
                      <a:pt x="153" y="268"/>
                    </a:lnTo>
                    <a:lnTo>
                      <a:pt x="150" y="263"/>
                    </a:lnTo>
                    <a:lnTo>
                      <a:pt x="141" y="249"/>
                    </a:lnTo>
                    <a:lnTo>
                      <a:pt x="134" y="237"/>
                    </a:lnTo>
                    <a:lnTo>
                      <a:pt x="129" y="231"/>
                    </a:lnTo>
                    <a:lnTo>
                      <a:pt x="126" y="225"/>
                    </a:lnTo>
                    <a:lnTo>
                      <a:pt x="127" y="213"/>
                    </a:lnTo>
                    <a:lnTo>
                      <a:pt x="129" y="201"/>
                    </a:lnTo>
                    <a:lnTo>
                      <a:pt x="129" y="205"/>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483" name="Freeform 194"/>
              <p:cNvSpPr>
                <a:spLocks/>
              </p:cNvSpPr>
              <p:nvPr/>
            </p:nvSpPr>
            <p:spPr bwMode="auto">
              <a:xfrm>
                <a:off x="6136482" y="3794125"/>
                <a:ext cx="44450" cy="87312"/>
              </a:xfrm>
              <a:custGeom>
                <a:avLst/>
                <a:gdLst/>
                <a:ahLst/>
                <a:cxnLst>
                  <a:cxn ang="0">
                    <a:pos x="28" y="35"/>
                  </a:cxn>
                  <a:cxn ang="0">
                    <a:pos x="23" y="47"/>
                  </a:cxn>
                  <a:cxn ang="0">
                    <a:pos x="12" y="55"/>
                  </a:cxn>
                  <a:cxn ang="0">
                    <a:pos x="4" y="50"/>
                  </a:cxn>
                  <a:cxn ang="0">
                    <a:pos x="0" y="42"/>
                  </a:cxn>
                  <a:cxn ang="0">
                    <a:pos x="0" y="30"/>
                  </a:cxn>
                  <a:cxn ang="0">
                    <a:pos x="4" y="19"/>
                  </a:cxn>
                  <a:cxn ang="0">
                    <a:pos x="5" y="9"/>
                  </a:cxn>
                  <a:cxn ang="0">
                    <a:pos x="7" y="0"/>
                  </a:cxn>
                  <a:cxn ang="0">
                    <a:pos x="12" y="7"/>
                  </a:cxn>
                  <a:cxn ang="0">
                    <a:pos x="19" y="14"/>
                  </a:cxn>
                  <a:cxn ang="0">
                    <a:pos x="24" y="23"/>
                  </a:cxn>
                  <a:cxn ang="0">
                    <a:pos x="28" y="35"/>
                  </a:cxn>
                </a:cxnLst>
                <a:rect l="0" t="0" r="r" b="b"/>
                <a:pathLst>
                  <a:path w="28" h="55">
                    <a:moveTo>
                      <a:pt x="28" y="35"/>
                    </a:moveTo>
                    <a:lnTo>
                      <a:pt x="23" y="47"/>
                    </a:lnTo>
                    <a:lnTo>
                      <a:pt x="12" y="55"/>
                    </a:lnTo>
                    <a:lnTo>
                      <a:pt x="4" y="50"/>
                    </a:lnTo>
                    <a:lnTo>
                      <a:pt x="0" y="42"/>
                    </a:lnTo>
                    <a:lnTo>
                      <a:pt x="0" y="30"/>
                    </a:lnTo>
                    <a:lnTo>
                      <a:pt x="4" y="19"/>
                    </a:lnTo>
                    <a:lnTo>
                      <a:pt x="5" y="9"/>
                    </a:lnTo>
                    <a:lnTo>
                      <a:pt x="7" y="0"/>
                    </a:lnTo>
                    <a:lnTo>
                      <a:pt x="12" y="7"/>
                    </a:lnTo>
                    <a:lnTo>
                      <a:pt x="19" y="14"/>
                    </a:lnTo>
                    <a:lnTo>
                      <a:pt x="24" y="23"/>
                    </a:lnTo>
                    <a:lnTo>
                      <a:pt x="28" y="35"/>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484" name="Freeform 195"/>
              <p:cNvSpPr>
                <a:spLocks/>
              </p:cNvSpPr>
              <p:nvPr/>
            </p:nvSpPr>
            <p:spPr bwMode="auto">
              <a:xfrm>
                <a:off x="5699919" y="3082925"/>
                <a:ext cx="930275" cy="747712"/>
              </a:xfrm>
              <a:custGeom>
                <a:avLst/>
                <a:gdLst/>
                <a:ahLst/>
                <a:cxnLst>
                  <a:cxn ang="0">
                    <a:pos x="174" y="325"/>
                  </a:cxn>
                  <a:cxn ang="0">
                    <a:pos x="196" y="374"/>
                  </a:cxn>
                  <a:cxn ang="0">
                    <a:pos x="212" y="417"/>
                  </a:cxn>
                  <a:cxn ang="0">
                    <a:pos x="236" y="466"/>
                  </a:cxn>
                  <a:cxn ang="0">
                    <a:pos x="253" y="457"/>
                  </a:cxn>
                  <a:cxn ang="0">
                    <a:pos x="270" y="438"/>
                  </a:cxn>
                  <a:cxn ang="0">
                    <a:pos x="277" y="407"/>
                  </a:cxn>
                  <a:cxn ang="0">
                    <a:pos x="298" y="354"/>
                  </a:cxn>
                  <a:cxn ang="0">
                    <a:pos x="344" y="306"/>
                  </a:cxn>
                  <a:cxn ang="0">
                    <a:pos x="377" y="276"/>
                  </a:cxn>
                  <a:cxn ang="0">
                    <a:pos x="413" y="266"/>
                  </a:cxn>
                  <a:cxn ang="0">
                    <a:pos x="451" y="263"/>
                  </a:cxn>
                  <a:cxn ang="0">
                    <a:pos x="480" y="309"/>
                  </a:cxn>
                  <a:cxn ang="0">
                    <a:pos x="487" y="347"/>
                  </a:cxn>
                  <a:cxn ang="0">
                    <a:pos x="516" y="342"/>
                  </a:cxn>
                  <a:cxn ang="0">
                    <a:pos x="533" y="347"/>
                  </a:cxn>
                  <a:cxn ang="0">
                    <a:pos x="537" y="380"/>
                  </a:cxn>
                  <a:cxn ang="0">
                    <a:pos x="549" y="441"/>
                  </a:cxn>
                  <a:cxn ang="0">
                    <a:pos x="562" y="404"/>
                  </a:cxn>
                  <a:cxn ang="0">
                    <a:pos x="543" y="368"/>
                  </a:cxn>
                  <a:cxn ang="0">
                    <a:pos x="549" y="354"/>
                  </a:cxn>
                  <a:cxn ang="0">
                    <a:pos x="537" y="304"/>
                  </a:cxn>
                  <a:cxn ang="0">
                    <a:pos x="571" y="280"/>
                  </a:cxn>
                  <a:cxn ang="0">
                    <a:pos x="566" y="257"/>
                  </a:cxn>
                  <a:cxn ang="0">
                    <a:pos x="552" y="230"/>
                  </a:cxn>
                  <a:cxn ang="0">
                    <a:pos x="540" y="213"/>
                  </a:cxn>
                  <a:cxn ang="0">
                    <a:pos x="540" y="165"/>
                  </a:cxn>
                  <a:cxn ang="0">
                    <a:pos x="509" y="144"/>
                  </a:cxn>
                  <a:cxn ang="0">
                    <a:pos x="483" y="156"/>
                  </a:cxn>
                  <a:cxn ang="0">
                    <a:pos x="444" y="168"/>
                  </a:cxn>
                  <a:cxn ang="0">
                    <a:pos x="404" y="166"/>
                  </a:cxn>
                  <a:cxn ang="0">
                    <a:pos x="358" y="165"/>
                  </a:cxn>
                  <a:cxn ang="0">
                    <a:pos x="335" y="146"/>
                  </a:cxn>
                  <a:cxn ang="0">
                    <a:pos x="282" y="127"/>
                  </a:cxn>
                  <a:cxn ang="0">
                    <a:pos x="261" y="103"/>
                  </a:cxn>
                  <a:cxn ang="0">
                    <a:pos x="265" y="79"/>
                  </a:cxn>
                  <a:cxn ang="0">
                    <a:pos x="277" y="44"/>
                  </a:cxn>
                  <a:cxn ang="0">
                    <a:pos x="224" y="39"/>
                  </a:cxn>
                  <a:cxn ang="0">
                    <a:pos x="198" y="17"/>
                  </a:cxn>
                  <a:cxn ang="0">
                    <a:pos x="157" y="12"/>
                  </a:cxn>
                  <a:cxn ang="0">
                    <a:pos x="132" y="12"/>
                  </a:cxn>
                  <a:cxn ang="0">
                    <a:pos x="91" y="20"/>
                  </a:cxn>
                  <a:cxn ang="0">
                    <a:pos x="62" y="22"/>
                  </a:cxn>
                  <a:cxn ang="0">
                    <a:pos x="34" y="49"/>
                  </a:cxn>
                  <a:cxn ang="0">
                    <a:pos x="12" y="51"/>
                  </a:cxn>
                  <a:cxn ang="0">
                    <a:pos x="0" y="75"/>
                  </a:cxn>
                  <a:cxn ang="0">
                    <a:pos x="3" y="104"/>
                  </a:cxn>
                  <a:cxn ang="0">
                    <a:pos x="7" y="139"/>
                  </a:cxn>
                  <a:cxn ang="0">
                    <a:pos x="34" y="173"/>
                  </a:cxn>
                  <a:cxn ang="0">
                    <a:pos x="17" y="208"/>
                  </a:cxn>
                  <a:cxn ang="0">
                    <a:pos x="41" y="213"/>
                  </a:cxn>
                  <a:cxn ang="0">
                    <a:pos x="83" y="213"/>
                  </a:cxn>
                  <a:cxn ang="0">
                    <a:pos x="115" y="247"/>
                  </a:cxn>
                  <a:cxn ang="0">
                    <a:pos x="131" y="259"/>
                  </a:cxn>
                  <a:cxn ang="0">
                    <a:pos x="136" y="282"/>
                  </a:cxn>
                  <a:cxn ang="0">
                    <a:pos x="167" y="261"/>
                  </a:cxn>
                  <a:cxn ang="0">
                    <a:pos x="174" y="288"/>
                  </a:cxn>
                </a:cxnLst>
                <a:rect l="0" t="0" r="r" b="b"/>
                <a:pathLst>
                  <a:path w="586" h="471">
                    <a:moveTo>
                      <a:pt x="174" y="304"/>
                    </a:moveTo>
                    <a:lnTo>
                      <a:pt x="170" y="302"/>
                    </a:lnTo>
                    <a:lnTo>
                      <a:pt x="170" y="306"/>
                    </a:lnTo>
                    <a:lnTo>
                      <a:pt x="172" y="311"/>
                    </a:lnTo>
                    <a:lnTo>
                      <a:pt x="174" y="325"/>
                    </a:lnTo>
                    <a:lnTo>
                      <a:pt x="181" y="338"/>
                    </a:lnTo>
                    <a:lnTo>
                      <a:pt x="182" y="347"/>
                    </a:lnTo>
                    <a:lnTo>
                      <a:pt x="187" y="357"/>
                    </a:lnTo>
                    <a:lnTo>
                      <a:pt x="191" y="366"/>
                    </a:lnTo>
                    <a:lnTo>
                      <a:pt x="196" y="374"/>
                    </a:lnTo>
                    <a:lnTo>
                      <a:pt x="198" y="383"/>
                    </a:lnTo>
                    <a:lnTo>
                      <a:pt x="201" y="392"/>
                    </a:lnTo>
                    <a:lnTo>
                      <a:pt x="203" y="400"/>
                    </a:lnTo>
                    <a:lnTo>
                      <a:pt x="206" y="412"/>
                    </a:lnTo>
                    <a:lnTo>
                      <a:pt x="212" y="417"/>
                    </a:lnTo>
                    <a:lnTo>
                      <a:pt x="218" y="428"/>
                    </a:lnTo>
                    <a:lnTo>
                      <a:pt x="224" y="443"/>
                    </a:lnTo>
                    <a:lnTo>
                      <a:pt x="232" y="460"/>
                    </a:lnTo>
                    <a:lnTo>
                      <a:pt x="232" y="462"/>
                    </a:lnTo>
                    <a:lnTo>
                      <a:pt x="236" y="466"/>
                    </a:lnTo>
                    <a:lnTo>
                      <a:pt x="237" y="469"/>
                    </a:lnTo>
                    <a:lnTo>
                      <a:pt x="244" y="471"/>
                    </a:lnTo>
                    <a:lnTo>
                      <a:pt x="246" y="467"/>
                    </a:lnTo>
                    <a:lnTo>
                      <a:pt x="249" y="460"/>
                    </a:lnTo>
                    <a:lnTo>
                      <a:pt x="253" y="457"/>
                    </a:lnTo>
                    <a:lnTo>
                      <a:pt x="260" y="455"/>
                    </a:lnTo>
                    <a:lnTo>
                      <a:pt x="261" y="450"/>
                    </a:lnTo>
                    <a:lnTo>
                      <a:pt x="263" y="447"/>
                    </a:lnTo>
                    <a:lnTo>
                      <a:pt x="265" y="440"/>
                    </a:lnTo>
                    <a:lnTo>
                      <a:pt x="270" y="438"/>
                    </a:lnTo>
                    <a:lnTo>
                      <a:pt x="272" y="436"/>
                    </a:lnTo>
                    <a:lnTo>
                      <a:pt x="275" y="436"/>
                    </a:lnTo>
                    <a:lnTo>
                      <a:pt x="277" y="435"/>
                    </a:lnTo>
                    <a:lnTo>
                      <a:pt x="275" y="423"/>
                    </a:lnTo>
                    <a:lnTo>
                      <a:pt x="277" y="407"/>
                    </a:lnTo>
                    <a:lnTo>
                      <a:pt x="280" y="392"/>
                    </a:lnTo>
                    <a:lnTo>
                      <a:pt x="279" y="380"/>
                    </a:lnTo>
                    <a:lnTo>
                      <a:pt x="277" y="369"/>
                    </a:lnTo>
                    <a:lnTo>
                      <a:pt x="282" y="359"/>
                    </a:lnTo>
                    <a:lnTo>
                      <a:pt x="298" y="354"/>
                    </a:lnTo>
                    <a:lnTo>
                      <a:pt x="303" y="349"/>
                    </a:lnTo>
                    <a:lnTo>
                      <a:pt x="310" y="343"/>
                    </a:lnTo>
                    <a:lnTo>
                      <a:pt x="323" y="328"/>
                    </a:lnTo>
                    <a:lnTo>
                      <a:pt x="339" y="313"/>
                    </a:lnTo>
                    <a:lnTo>
                      <a:pt x="344" y="306"/>
                    </a:lnTo>
                    <a:lnTo>
                      <a:pt x="354" y="302"/>
                    </a:lnTo>
                    <a:lnTo>
                      <a:pt x="363" y="297"/>
                    </a:lnTo>
                    <a:lnTo>
                      <a:pt x="371" y="294"/>
                    </a:lnTo>
                    <a:lnTo>
                      <a:pt x="373" y="285"/>
                    </a:lnTo>
                    <a:lnTo>
                      <a:pt x="377" y="276"/>
                    </a:lnTo>
                    <a:lnTo>
                      <a:pt x="384" y="270"/>
                    </a:lnTo>
                    <a:lnTo>
                      <a:pt x="392" y="263"/>
                    </a:lnTo>
                    <a:lnTo>
                      <a:pt x="397" y="266"/>
                    </a:lnTo>
                    <a:lnTo>
                      <a:pt x="404" y="268"/>
                    </a:lnTo>
                    <a:lnTo>
                      <a:pt x="413" y="266"/>
                    </a:lnTo>
                    <a:lnTo>
                      <a:pt x="423" y="264"/>
                    </a:lnTo>
                    <a:lnTo>
                      <a:pt x="428" y="259"/>
                    </a:lnTo>
                    <a:lnTo>
                      <a:pt x="432" y="251"/>
                    </a:lnTo>
                    <a:lnTo>
                      <a:pt x="444" y="254"/>
                    </a:lnTo>
                    <a:lnTo>
                      <a:pt x="451" y="263"/>
                    </a:lnTo>
                    <a:lnTo>
                      <a:pt x="452" y="271"/>
                    </a:lnTo>
                    <a:lnTo>
                      <a:pt x="456" y="282"/>
                    </a:lnTo>
                    <a:lnTo>
                      <a:pt x="463" y="290"/>
                    </a:lnTo>
                    <a:lnTo>
                      <a:pt x="473" y="299"/>
                    </a:lnTo>
                    <a:lnTo>
                      <a:pt x="480" y="309"/>
                    </a:lnTo>
                    <a:lnTo>
                      <a:pt x="487" y="325"/>
                    </a:lnTo>
                    <a:lnTo>
                      <a:pt x="488" y="328"/>
                    </a:lnTo>
                    <a:lnTo>
                      <a:pt x="490" y="331"/>
                    </a:lnTo>
                    <a:lnTo>
                      <a:pt x="488" y="338"/>
                    </a:lnTo>
                    <a:lnTo>
                      <a:pt x="487" y="347"/>
                    </a:lnTo>
                    <a:lnTo>
                      <a:pt x="488" y="356"/>
                    </a:lnTo>
                    <a:lnTo>
                      <a:pt x="495" y="359"/>
                    </a:lnTo>
                    <a:lnTo>
                      <a:pt x="502" y="356"/>
                    </a:lnTo>
                    <a:lnTo>
                      <a:pt x="511" y="350"/>
                    </a:lnTo>
                    <a:lnTo>
                      <a:pt x="516" y="342"/>
                    </a:lnTo>
                    <a:lnTo>
                      <a:pt x="521" y="337"/>
                    </a:lnTo>
                    <a:lnTo>
                      <a:pt x="523" y="340"/>
                    </a:lnTo>
                    <a:lnTo>
                      <a:pt x="526" y="345"/>
                    </a:lnTo>
                    <a:lnTo>
                      <a:pt x="530" y="345"/>
                    </a:lnTo>
                    <a:lnTo>
                      <a:pt x="533" y="347"/>
                    </a:lnTo>
                    <a:lnTo>
                      <a:pt x="533" y="352"/>
                    </a:lnTo>
                    <a:lnTo>
                      <a:pt x="533" y="361"/>
                    </a:lnTo>
                    <a:lnTo>
                      <a:pt x="533" y="366"/>
                    </a:lnTo>
                    <a:lnTo>
                      <a:pt x="537" y="369"/>
                    </a:lnTo>
                    <a:lnTo>
                      <a:pt x="537" y="380"/>
                    </a:lnTo>
                    <a:lnTo>
                      <a:pt x="542" y="392"/>
                    </a:lnTo>
                    <a:lnTo>
                      <a:pt x="545" y="404"/>
                    </a:lnTo>
                    <a:lnTo>
                      <a:pt x="549" y="421"/>
                    </a:lnTo>
                    <a:lnTo>
                      <a:pt x="547" y="431"/>
                    </a:lnTo>
                    <a:lnTo>
                      <a:pt x="549" y="441"/>
                    </a:lnTo>
                    <a:lnTo>
                      <a:pt x="554" y="428"/>
                    </a:lnTo>
                    <a:lnTo>
                      <a:pt x="559" y="417"/>
                    </a:lnTo>
                    <a:lnTo>
                      <a:pt x="561" y="414"/>
                    </a:lnTo>
                    <a:lnTo>
                      <a:pt x="564" y="411"/>
                    </a:lnTo>
                    <a:lnTo>
                      <a:pt x="562" y="404"/>
                    </a:lnTo>
                    <a:lnTo>
                      <a:pt x="559" y="395"/>
                    </a:lnTo>
                    <a:lnTo>
                      <a:pt x="556" y="385"/>
                    </a:lnTo>
                    <a:lnTo>
                      <a:pt x="554" y="380"/>
                    </a:lnTo>
                    <a:lnTo>
                      <a:pt x="545" y="374"/>
                    </a:lnTo>
                    <a:lnTo>
                      <a:pt x="543" y="368"/>
                    </a:lnTo>
                    <a:lnTo>
                      <a:pt x="543" y="366"/>
                    </a:lnTo>
                    <a:lnTo>
                      <a:pt x="545" y="364"/>
                    </a:lnTo>
                    <a:lnTo>
                      <a:pt x="545" y="364"/>
                    </a:lnTo>
                    <a:lnTo>
                      <a:pt x="547" y="359"/>
                    </a:lnTo>
                    <a:lnTo>
                      <a:pt x="549" y="354"/>
                    </a:lnTo>
                    <a:lnTo>
                      <a:pt x="547" y="342"/>
                    </a:lnTo>
                    <a:lnTo>
                      <a:pt x="545" y="331"/>
                    </a:lnTo>
                    <a:lnTo>
                      <a:pt x="538" y="325"/>
                    </a:lnTo>
                    <a:lnTo>
                      <a:pt x="535" y="318"/>
                    </a:lnTo>
                    <a:lnTo>
                      <a:pt x="537" y="304"/>
                    </a:lnTo>
                    <a:lnTo>
                      <a:pt x="543" y="297"/>
                    </a:lnTo>
                    <a:lnTo>
                      <a:pt x="549" y="294"/>
                    </a:lnTo>
                    <a:lnTo>
                      <a:pt x="557" y="292"/>
                    </a:lnTo>
                    <a:lnTo>
                      <a:pt x="564" y="285"/>
                    </a:lnTo>
                    <a:lnTo>
                      <a:pt x="571" y="280"/>
                    </a:lnTo>
                    <a:lnTo>
                      <a:pt x="578" y="273"/>
                    </a:lnTo>
                    <a:lnTo>
                      <a:pt x="586" y="264"/>
                    </a:lnTo>
                    <a:lnTo>
                      <a:pt x="581" y="264"/>
                    </a:lnTo>
                    <a:lnTo>
                      <a:pt x="578" y="266"/>
                    </a:lnTo>
                    <a:lnTo>
                      <a:pt x="566" y="257"/>
                    </a:lnTo>
                    <a:lnTo>
                      <a:pt x="562" y="244"/>
                    </a:lnTo>
                    <a:lnTo>
                      <a:pt x="557" y="240"/>
                    </a:lnTo>
                    <a:lnTo>
                      <a:pt x="556" y="237"/>
                    </a:lnTo>
                    <a:lnTo>
                      <a:pt x="554" y="232"/>
                    </a:lnTo>
                    <a:lnTo>
                      <a:pt x="552" y="230"/>
                    </a:lnTo>
                    <a:lnTo>
                      <a:pt x="545" y="230"/>
                    </a:lnTo>
                    <a:lnTo>
                      <a:pt x="540" y="232"/>
                    </a:lnTo>
                    <a:lnTo>
                      <a:pt x="538" y="228"/>
                    </a:lnTo>
                    <a:lnTo>
                      <a:pt x="538" y="227"/>
                    </a:lnTo>
                    <a:lnTo>
                      <a:pt x="540" y="213"/>
                    </a:lnTo>
                    <a:lnTo>
                      <a:pt x="545" y="206"/>
                    </a:lnTo>
                    <a:lnTo>
                      <a:pt x="549" y="199"/>
                    </a:lnTo>
                    <a:lnTo>
                      <a:pt x="552" y="187"/>
                    </a:lnTo>
                    <a:lnTo>
                      <a:pt x="547" y="175"/>
                    </a:lnTo>
                    <a:lnTo>
                      <a:pt x="540" y="165"/>
                    </a:lnTo>
                    <a:lnTo>
                      <a:pt x="530" y="159"/>
                    </a:lnTo>
                    <a:lnTo>
                      <a:pt x="523" y="158"/>
                    </a:lnTo>
                    <a:lnTo>
                      <a:pt x="516" y="151"/>
                    </a:lnTo>
                    <a:lnTo>
                      <a:pt x="513" y="144"/>
                    </a:lnTo>
                    <a:lnTo>
                      <a:pt x="509" y="144"/>
                    </a:lnTo>
                    <a:lnTo>
                      <a:pt x="506" y="149"/>
                    </a:lnTo>
                    <a:lnTo>
                      <a:pt x="495" y="147"/>
                    </a:lnTo>
                    <a:lnTo>
                      <a:pt x="488" y="149"/>
                    </a:lnTo>
                    <a:lnTo>
                      <a:pt x="485" y="151"/>
                    </a:lnTo>
                    <a:lnTo>
                      <a:pt x="483" y="156"/>
                    </a:lnTo>
                    <a:lnTo>
                      <a:pt x="476" y="158"/>
                    </a:lnTo>
                    <a:lnTo>
                      <a:pt x="470" y="163"/>
                    </a:lnTo>
                    <a:lnTo>
                      <a:pt x="461" y="168"/>
                    </a:lnTo>
                    <a:lnTo>
                      <a:pt x="456" y="172"/>
                    </a:lnTo>
                    <a:lnTo>
                      <a:pt x="444" y="168"/>
                    </a:lnTo>
                    <a:lnTo>
                      <a:pt x="430" y="165"/>
                    </a:lnTo>
                    <a:lnTo>
                      <a:pt x="416" y="170"/>
                    </a:lnTo>
                    <a:lnTo>
                      <a:pt x="408" y="178"/>
                    </a:lnTo>
                    <a:lnTo>
                      <a:pt x="406" y="170"/>
                    </a:lnTo>
                    <a:lnTo>
                      <a:pt x="404" y="166"/>
                    </a:lnTo>
                    <a:lnTo>
                      <a:pt x="399" y="168"/>
                    </a:lnTo>
                    <a:lnTo>
                      <a:pt x="394" y="170"/>
                    </a:lnTo>
                    <a:lnTo>
                      <a:pt x="384" y="170"/>
                    </a:lnTo>
                    <a:lnTo>
                      <a:pt x="373" y="170"/>
                    </a:lnTo>
                    <a:lnTo>
                      <a:pt x="358" y="165"/>
                    </a:lnTo>
                    <a:lnTo>
                      <a:pt x="349" y="156"/>
                    </a:lnTo>
                    <a:lnTo>
                      <a:pt x="344" y="156"/>
                    </a:lnTo>
                    <a:lnTo>
                      <a:pt x="341" y="156"/>
                    </a:lnTo>
                    <a:lnTo>
                      <a:pt x="337" y="149"/>
                    </a:lnTo>
                    <a:lnTo>
                      <a:pt x="335" y="146"/>
                    </a:lnTo>
                    <a:lnTo>
                      <a:pt x="323" y="142"/>
                    </a:lnTo>
                    <a:lnTo>
                      <a:pt x="316" y="139"/>
                    </a:lnTo>
                    <a:lnTo>
                      <a:pt x="306" y="134"/>
                    </a:lnTo>
                    <a:lnTo>
                      <a:pt x="294" y="134"/>
                    </a:lnTo>
                    <a:lnTo>
                      <a:pt x="282" y="127"/>
                    </a:lnTo>
                    <a:lnTo>
                      <a:pt x="272" y="122"/>
                    </a:lnTo>
                    <a:lnTo>
                      <a:pt x="267" y="120"/>
                    </a:lnTo>
                    <a:lnTo>
                      <a:pt x="265" y="118"/>
                    </a:lnTo>
                    <a:lnTo>
                      <a:pt x="263" y="110"/>
                    </a:lnTo>
                    <a:lnTo>
                      <a:pt x="261" y="103"/>
                    </a:lnTo>
                    <a:lnTo>
                      <a:pt x="261" y="98"/>
                    </a:lnTo>
                    <a:lnTo>
                      <a:pt x="268" y="96"/>
                    </a:lnTo>
                    <a:lnTo>
                      <a:pt x="273" y="92"/>
                    </a:lnTo>
                    <a:lnTo>
                      <a:pt x="268" y="86"/>
                    </a:lnTo>
                    <a:lnTo>
                      <a:pt x="265" y="79"/>
                    </a:lnTo>
                    <a:lnTo>
                      <a:pt x="267" y="70"/>
                    </a:lnTo>
                    <a:lnTo>
                      <a:pt x="273" y="67"/>
                    </a:lnTo>
                    <a:lnTo>
                      <a:pt x="280" y="61"/>
                    </a:lnTo>
                    <a:lnTo>
                      <a:pt x="284" y="55"/>
                    </a:lnTo>
                    <a:lnTo>
                      <a:pt x="277" y="44"/>
                    </a:lnTo>
                    <a:lnTo>
                      <a:pt x="268" y="41"/>
                    </a:lnTo>
                    <a:lnTo>
                      <a:pt x="258" y="44"/>
                    </a:lnTo>
                    <a:lnTo>
                      <a:pt x="248" y="49"/>
                    </a:lnTo>
                    <a:lnTo>
                      <a:pt x="234" y="44"/>
                    </a:lnTo>
                    <a:lnTo>
                      <a:pt x="224" y="39"/>
                    </a:lnTo>
                    <a:lnTo>
                      <a:pt x="222" y="32"/>
                    </a:lnTo>
                    <a:lnTo>
                      <a:pt x="218" y="27"/>
                    </a:lnTo>
                    <a:lnTo>
                      <a:pt x="208" y="25"/>
                    </a:lnTo>
                    <a:lnTo>
                      <a:pt x="206" y="18"/>
                    </a:lnTo>
                    <a:lnTo>
                      <a:pt x="198" y="17"/>
                    </a:lnTo>
                    <a:lnTo>
                      <a:pt x="189" y="17"/>
                    </a:lnTo>
                    <a:lnTo>
                      <a:pt x="175" y="20"/>
                    </a:lnTo>
                    <a:lnTo>
                      <a:pt x="163" y="25"/>
                    </a:lnTo>
                    <a:lnTo>
                      <a:pt x="157" y="20"/>
                    </a:lnTo>
                    <a:lnTo>
                      <a:pt x="157" y="12"/>
                    </a:lnTo>
                    <a:lnTo>
                      <a:pt x="155" y="3"/>
                    </a:lnTo>
                    <a:lnTo>
                      <a:pt x="151" y="0"/>
                    </a:lnTo>
                    <a:lnTo>
                      <a:pt x="139" y="5"/>
                    </a:lnTo>
                    <a:lnTo>
                      <a:pt x="134" y="12"/>
                    </a:lnTo>
                    <a:lnTo>
                      <a:pt x="132" y="12"/>
                    </a:lnTo>
                    <a:lnTo>
                      <a:pt x="122" y="20"/>
                    </a:lnTo>
                    <a:lnTo>
                      <a:pt x="110" y="24"/>
                    </a:lnTo>
                    <a:lnTo>
                      <a:pt x="105" y="20"/>
                    </a:lnTo>
                    <a:lnTo>
                      <a:pt x="100" y="18"/>
                    </a:lnTo>
                    <a:lnTo>
                      <a:pt x="91" y="20"/>
                    </a:lnTo>
                    <a:lnTo>
                      <a:pt x="84" y="17"/>
                    </a:lnTo>
                    <a:lnTo>
                      <a:pt x="79" y="15"/>
                    </a:lnTo>
                    <a:lnTo>
                      <a:pt x="76" y="15"/>
                    </a:lnTo>
                    <a:lnTo>
                      <a:pt x="67" y="17"/>
                    </a:lnTo>
                    <a:lnTo>
                      <a:pt x="62" y="22"/>
                    </a:lnTo>
                    <a:lnTo>
                      <a:pt x="57" y="29"/>
                    </a:lnTo>
                    <a:lnTo>
                      <a:pt x="53" y="37"/>
                    </a:lnTo>
                    <a:lnTo>
                      <a:pt x="46" y="41"/>
                    </a:lnTo>
                    <a:lnTo>
                      <a:pt x="40" y="44"/>
                    </a:lnTo>
                    <a:lnTo>
                      <a:pt x="34" y="49"/>
                    </a:lnTo>
                    <a:lnTo>
                      <a:pt x="28" y="53"/>
                    </a:lnTo>
                    <a:lnTo>
                      <a:pt x="21" y="51"/>
                    </a:lnTo>
                    <a:lnTo>
                      <a:pt x="15" y="49"/>
                    </a:lnTo>
                    <a:lnTo>
                      <a:pt x="14" y="49"/>
                    </a:lnTo>
                    <a:lnTo>
                      <a:pt x="12" y="51"/>
                    </a:lnTo>
                    <a:lnTo>
                      <a:pt x="7" y="55"/>
                    </a:lnTo>
                    <a:lnTo>
                      <a:pt x="3" y="61"/>
                    </a:lnTo>
                    <a:lnTo>
                      <a:pt x="0" y="68"/>
                    </a:lnTo>
                    <a:lnTo>
                      <a:pt x="0" y="74"/>
                    </a:lnTo>
                    <a:lnTo>
                      <a:pt x="0" y="75"/>
                    </a:lnTo>
                    <a:lnTo>
                      <a:pt x="0" y="79"/>
                    </a:lnTo>
                    <a:lnTo>
                      <a:pt x="2" y="80"/>
                    </a:lnTo>
                    <a:lnTo>
                      <a:pt x="3" y="84"/>
                    </a:lnTo>
                    <a:lnTo>
                      <a:pt x="3" y="99"/>
                    </a:lnTo>
                    <a:lnTo>
                      <a:pt x="3" y="104"/>
                    </a:lnTo>
                    <a:lnTo>
                      <a:pt x="5" y="111"/>
                    </a:lnTo>
                    <a:lnTo>
                      <a:pt x="10" y="113"/>
                    </a:lnTo>
                    <a:lnTo>
                      <a:pt x="17" y="122"/>
                    </a:lnTo>
                    <a:lnTo>
                      <a:pt x="12" y="130"/>
                    </a:lnTo>
                    <a:lnTo>
                      <a:pt x="7" y="139"/>
                    </a:lnTo>
                    <a:lnTo>
                      <a:pt x="9" y="142"/>
                    </a:lnTo>
                    <a:lnTo>
                      <a:pt x="12" y="147"/>
                    </a:lnTo>
                    <a:lnTo>
                      <a:pt x="19" y="156"/>
                    </a:lnTo>
                    <a:lnTo>
                      <a:pt x="28" y="165"/>
                    </a:lnTo>
                    <a:lnTo>
                      <a:pt x="34" y="173"/>
                    </a:lnTo>
                    <a:lnTo>
                      <a:pt x="38" y="189"/>
                    </a:lnTo>
                    <a:lnTo>
                      <a:pt x="28" y="190"/>
                    </a:lnTo>
                    <a:lnTo>
                      <a:pt x="22" y="194"/>
                    </a:lnTo>
                    <a:lnTo>
                      <a:pt x="17" y="197"/>
                    </a:lnTo>
                    <a:lnTo>
                      <a:pt x="17" y="208"/>
                    </a:lnTo>
                    <a:lnTo>
                      <a:pt x="17" y="213"/>
                    </a:lnTo>
                    <a:lnTo>
                      <a:pt x="19" y="218"/>
                    </a:lnTo>
                    <a:lnTo>
                      <a:pt x="36" y="216"/>
                    </a:lnTo>
                    <a:lnTo>
                      <a:pt x="38" y="215"/>
                    </a:lnTo>
                    <a:lnTo>
                      <a:pt x="41" y="213"/>
                    </a:lnTo>
                    <a:lnTo>
                      <a:pt x="55" y="216"/>
                    </a:lnTo>
                    <a:lnTo>
                      <a:pt x="58" y="215"/>
                    </a:lnTo>
                    <a:lnTo>
                      <a:pt x="67" y="213"/>
                    </a:lnTo>
                    <a:lnTo>
                      <a:pt x="74" y="211"/>
                    </a:lnTo>
                    <a:lnTo>
                      <a:pt x="83" y="213"/>
                    </a:lnTo>
                    <a:lnTo>
                      <a:pt x="88" y="220"/>
                    </a:lnTo>
                    <a:lnTo>
                      <a:pt x="95" y="233"/>
                    </a:lnTo>
                    <a:lnTo>
                      <a:pt x="98" y="239"/>
                    </a:lnTo>
                    <a:lnTo>
                      <a:pt x="107" y="244"/>
                    </a:lnTo>
                    <a:lnTo>
                      <a:pt x="115" y="247"/>
                    </a:lnTo>
                    <a:lnTo>
                      <a:pt x="126" y="251"/>
                    </a:lnTo>
                    <a:lnTo>
                      <a:pt x="131" y="251"/>
                    </a:lnTo>
                    <a:lnTo>
                      <a:pt x="138" y="252"/>
                    </a:lnTo>
                    <a:lnTo>
                      <a:pt x="134" y="256"/>
                    </a:lnTo>
                    <a:lnTo>
                      <a:pt x="131" y="259"/>
                    </a:lnTo>
                    <a:lnTo>
                      <a:pt x="124" y="259"/>
                    </a:lnTo>
                    <a:lnTo>
                      <a:pt x="117" y="261"/>
                    </a:lnTo>
                    <a:lnTo>
                      <a:pt x="122" y="268"/>
                    </a:lnTo>
                    <a:lnTo>
                      <a:pt x="129" y="275"/>
                    </a:lnTo>
                    <a:lnTo>
                      <a:pt x="136" y="282"/>
                    </a:lnTo>
                    <a:lnTo>
                      <a:pt x="148" y="285"/>
                    </a:lnTo>
                    <a:lnTo>
                      <a:pt x="153" y="282"/>
                    </a:lnTo>
                    <a:lnTo>
                      <a:pt x="158" y="275"/>
                    </a:lnTo>
                    <a:lnTo>
                      <a:pt x="162" y="266"/>
                    </a:lnTo>
                    <a:lnTo>
                      <a:pt x="167" y="261"/>
                    </a:lnTo>
                    <a:lnTo>
                      <a:pt x="172" y="261"/>
                    </a:lnTo>
                    <a:lnTo>
                      <a:pt x="170" y="264"/>
                    </a:lnTo>
                    <a:lnTo>
                      <a:pt x="169" y="268"/>
                    </a:lnTo>
                    <a:lnTo>
                      <a:pt x="170" y="276"/>
                    </a:lnTo>
                    <a:lnTo>
                      <a:pt x="174" y="288"/>
                    </a:lnTo>
                    <a:lnTo>
                      <a:pt x="172" y="295"/>
                    </a:lnTo>
                    <a:lnTo>
                      <a:pt x="170" y="304"/>
                    </a:lnTo>
                    <a:lnTo>
                      <a:pt x="174" y="304"/>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485" name="Freeform 196"/>
              <p:cNvSpPr>
                <a:spLocks/>
              </p:cNvSpPr>
              <p:nvPr/>
            </p:nvSpPr>
            <p:spPr bwMode="auto">
              <a:xfrm>
                <a:off x="6493669" y="3887788"/>
                <a:ext cx="244475" cy="261937"/>
              </a:xfrm>
              <a:custGeom>
                <a:avLst/>
                <a:gdLst/>
                <a:ahLst/>
                <a:cxnLst>
                  <a:cxn ang="0">
                    <a:pos x="69" y="86"/>
                  </a:cxn>
                  <a:cxn ang="0">
                    <a:pos x="68" y="82"/>
                  </a:cxn>
                  <a:cxn ang="0">
                    <a:pos x="68" y="81"/>
                  </a:cxn>
                  <a:cxn ang="0">
                    <a:pos x="62" y="79"/>
                  </a:cxn>
                  <a:cxn ang="0">
                    <a:pos x="59" y="79"/>
                  </a:cxn>
                  <a:cxn ang="0">
                    <a:pos x="56" y="70"/>
                  </a:cxn>
                  <a:cxn ang="0">
                    <a:pos x="52" y="60"/>
                  </a:cxn>
                  <a:cxn ang="0">
                    <a:pos x="42" y="50"/>
                  </a:cxn>
                  <a:cxn ang="0">
                    <a:pos x="33" y="45"/>
                  </a:cxn>
                  <a:cxn ang="0">
                    <a:pos x="28" y="36"/>
                  </a:cxn>
                  <a:cxn ang="0">
                    <a:pos x="26" y="29"/>
                  </a:cxn>
                  <a:cxn ang="0">
                    <a:pos x="19" y="24"/>
                  </a:cxn>
                  <a:cxn ang="0">
                    <a:pos x="14" y="24"/>
                  </a:cxn>
                  <a:cxn ang="0">
                    <a:pos x="9" y="19"/>
                  </a:cxn>
                  <a:cxn ang="0">
                    <a:pos x="6" y="14"/>
                  </a:cxn>
                  <a:cxn ang="0">
                    <a:pos x="0" y="7"/>
                  </a:cxn>
                  <a:cxn ang="0">
                    <a:pos x="0" y="3"/>
                  </a:cxn>
                  <a:cxn ang="0">
                    <a:pos x="0" y="0"/>
                  </a:cxn>
                  <a:cxn ang="0">
                    <a:pos x="4" y="0"/>
                  </a:cxn>
                  <a:cxn ang="0">
                    <a:pos x="9" y="0"/>
                  </a:cxn>
                  <a:cxn ang="0">
                    <a:pos x="14" y="3"/>
                  </a:cxn>
                  <a:cxn ang="0">
                    <a:pos x="30" y="3"/>
                  </a:cxn>
                  <a:cxn ang="0">
                    <a:pos x="42" y="12"/>
                  </a:cxn>
                  <a:cxn ang="0">
                    <a:pos x="49" y="24"/>
                  </a:cxn>
                  <a:cxn ang="0">
                    <a:pos x="50" y="24"/>
                  </a:cxn>
                  <a:cxn ang="0">
                    <a:pos x="54" y="26"/>
                  </a:cxn>
                  <a:cxn ang="0">
                    <a:pos x="62" y="31"/>
                  </a:cxn>
                  <a:cxn ang="0">
                    <a:pos x="71" y="39"/>
                  </a:cxn>
                  <a:cxn ang="0">
                    <a:pos x="76" y="45"/>
                  </a:cxn>
                  <a:cxn ang="0">
                    <a:pos x="83" y="51"/>
                  </a:cxn>
                  <a:cxn ang="0">
                    <a:pos x="90" y="55"/>
                  </a:cxn>
                  <a:cxn ang="0">
                    <a:pos x="100" y="60"/>
                  </a:cxn>
                  <a:cxn ang="0">
                    <a:pos x="111" y="63"/>
                  </a:cxn>
                  <a:cxn ang="0">
                    <a:pos x="116" y="74"/>
                  </a:cxn>
                  <a:cxn ang="0">
                    <a:pos x="116" y="75"/>
                  </a:cxn>
                  <a:cxn ang="0">
                    <a:pos x="117" y="75"/>
                  </a:cxn>
                  <a:cxn ang="0">
                    <a:pos x="119" y="75"/>
                  </a:cxn>
                  <a:cxn ang="0">
                    <a:pos x="121" y="77"/>
                  </a:cxn>
                  <a:cxn ang="0">
                    <a:pos x="124" y="81"/>
                  </a:cxn>
                  <a:cxn ang="0">
                    <a:pos x="123" y="86"/>
                  </a:cxn>
                  <a:cxn ang="0">
                    <a:pos x="124" y="91"/>
                  </a:cxn>
                  <a:cxn ang="0">
                    <a:pos x="131" y="93"/>
                  </a:cxn>
                  <a:cxn ang="0">
                    <a:pos x="135" y="105"/>
                  </a:cxn>
                  <a:cxn ang="0">
                    <a:pos x="143" y="113"/>
                  </a:cxn>
                  <a:cxn ang="0">
                    <a:pos x="148" y="115"/>
                  </a:cxn>
                  <a:cxn ang="0">
                    <a:pos x="154" y="122"/>
                  </a:cxn>
                  <a:cxn ang="0">
                    <a:pos x="154" y="131"/>
                  </a:cxn>
                  <a:cxn ang="0">
                    <a:pos x="154" y="144"/>
                  </a:cxn>
                  <a:cxn ang="0">
                    <a:pos x="148" y="149"/>
                  </a:cxn>
                  <a:cxn ang="0">
                    <a:pos x="150" y="158"/>
                  </a:cxn>
                  <a:cxn ang="0">
                    <a:pos x="145" y="163"/>
                  </a:cxn>
                  <a:cxn ang="0">
                    <a:pos x="136" y="165"/>
                  </a:cxn>
                  <a:cxn ang="0">
                    <a:pos x="129" y="158"/>
                  </a:cxn>
                  <a:cxn ang="0">
                    <a:pos x="124" y="151"/>
                  </a:cxn>
                  <a:cxn ang="0">
                    <a:pos x="111" y="139"/>
                  </a:cxn>
                  <a:cxn ang="0">
                    <a:pos x="97" y="129"/>
                  </a:cxn>
                  <a:cxn ang="0">
                    <a:pos x="85" y="113"/>
                  </a:cxn>
                  <a:cxn ang="0">
                    <a:pos x="78" y="98"/>
                  </a:cxn>
                  <a:cxn ang="0">
                    <a:pos x="73" y="91"/>
                  </a:cxn>
                  <a:cxn ang="0">
                    <a:pos x="69" y="86"/>
                  </a:cxn>
                </a:cxnLst>
                <a:rect l="0" t="0" r="r" b="b"/>
                <a:pathLst>
                  <a:path w="154" h="165">
                    <a:moveTo>
                      <a:pt x="69" y="86"/>
                    </a:moveTo>
                    <a:lnTo>
                      <a:pt x="68" y="82"/>
                    </a:lnTo>
                    <a:lnTo>
                      <a:pt x="68" y="81"/>
                    </a:lnTo>
                    <a:lnTo>
                      <a:pt x="62" y="79"/>
                    </a:lnTo>
                    <a:lnTo>
                      <a:pt x="59" y="79"/>
                    </a:lnTo>
                    <a:lnTo>
                      <a:pt x="56" y="70"/>
                    </a:lnTo>
                    <a:lnTo>
                      <a:pt x="52" y="60"/>
                    </a:lnTo>
                    <a:lnTo>
                      <a:pt x="42" y="50"/>
                    </a:lnTo>
                    <a:lnTo>
                      <a:pt x="33" y="45"/>
                    </a:lnTo>
                    <a:lnTo>
                      <a:pt x="28" y="36"/>
                    </a:lnTo>
                    <a:lnTo>
                      <a:pt x="26" y="29"/>
                    </a:lnTo>
                    <a:lnTo>
                      <a:pt x="19" y="24"/>
                    </a:lnTo>
                    <a:lnTo>
                      <a:pt x="14" y="24"/>
                    </a:lnTo>
                    <a:lnTo>
                      <a:pt x="9" y="19"/>
                    </a:lnTo>
                    <a:lnTo>
                      <a:pt x="6" y="14"/>
                    </a:lnTo>
                    <a:lnTo>
                      <a:pt x="0" y="7"/>
                    </a:lnTo>
                    <a:lnTo>
                      <a:pt x="0" y="3"/>
                    </a:lnTo>
                    <a:lnTo>
                      <a:pt x="0" y="0"/>
                    </a:lnTo>
                    <a:lnTo>
                      <a:pt x="4" y="0"/>
                    </a:lnTo>
                    <a:lnTo>
                      <a:pt x="9" y="0"/>
                    </a:lnTo>
                    <a:lnTo>
                      <a:pt x="14" y="3"/>
                    </a:lnTo>
                    <a:lnTo>
                      <a:pt x="30" y="3"/>
                    </a:lnTo>
                    <a:lnTo>
                      <a:pt x="42" y="12"/>
                    </a:lnTo>
                    <a:lnTo>
                      <a:pt x="49" y="24"/>
                    </a:lnTo>
                    <a:lnTo>
                      <a:pt x="50" y="24"/>
                    </a:lnTo>
                    <a:lnTo>
                      <a:pt x="54" y="26"/>
                    </a:lnTo>
                    <a:lnTo>
                      <a:pt x="62" y="31"/>
                    </a:lnTo>
                    <a:lnTo>
                      <a:pt x="71" y="39"/>
                    </a:lnTo>
                    <a:lnTo>
                      <a:pt x="76" y="45"/>
                    </a:lnTo>
                    <a:lnTo>
                      <a:pt x="83" y="51"/>
                    </a:lnTo>
                    <a:lnTo>
                      <a:pt x="90" y="55"/>
                    </a:lnTo>
                    <a:lnTo>
                      <a:pt x="100" y="60"/>
                    </a:lnTo>
                    <a:lnTo>
                      <a:pt x="111" y="63"/>
                    </a:lnTo>
                    <a:lnTo>
                      <a:pt x="116" y="74"/>
                    </a:lnTo>
                    <a:lnTo>
                      <a:pt x="116" y="75"/>
                    </a:lnTo>
                    <a:lnTo>
                      <a:pt x="117" y="75"/>
                    </a:lnTo>
                    <a:lnTo>
                      <a:pt x="119" y="75"/>
                    </a:lnTo>
                    <a:lnTo>
                      <a:pt x="121" y="77"/>
                    </a:lnTo>
                    <a:lnTo>
                      <a:pt x="124" y="81"/>
                    </a:lnTo>
                    <a:lnTo>
                      <a:pt x="123" y="86"/>
                    </a:lnTo>
                    <a:lnTo>
                      <a:pt x="124" y="91"/>
                    </a:lnTo>
                    <a:lnTo>
                      <a:pt x="131" y="93"/>
                    </a:lnTo>
                    <a:lnTo>
                      <a:pt x="135" y="105"/>
                    </a:lnTo>
                    <a:lnTo>
                      <a:pt x="143" y="113"/>
                    </a:lnTo>
                    <a:lnTo>
                      <a:pt x="148" y="115"/>
                    </a:lnTo>
                    <a:lnTo>
                      <a:pt x="154" y="122"/>
                    </a:lnTo>
                    <a:lnTo>
                      <a:pt x="154" y="131"/>
                    </a:lnTo>
                    <a:lnTo>
                      <a:pt x="154" y="144"/>
                    </a:lnTo>
                    <a:lnTo>
                      <a:pt x="148" y="149"/>
                    </a:lnTo>
                    <a:lnTo>
                      <a:pt x="150" y="158"/>
                    </a:lnTo>
                    <a:lnTo>
                      <a:pt x="145" y="163"/>
                    </a:lnTo>
                    <a:lnTo>
                      <a:pt x="136" y="165"/>
                    </a:lnTo>
                    <a:lnTo>
                      <a:pt x="129" y="158"/>
                    </a:lnTo>
                    <a:lnTo>
                      <a:pt x="124" y="151"/>
                    </a:lnTo>
                    <a:lnTo>
                      <a:pt x="111" y="139"/>
                    </a:lnTo>
                    <a:lnTo>
                      <a:pt x="97" y="129"/>
                    </a:lnTo>
                    <a:lnTo>
                      <a:pt x="85" y="113"/>
                    </a:lnTo>
                    <a:lnTo>
                      <a:pt x="78" y="98"/>
                    </a:lnTo>
                    <a:lnTo>
                      <a:pt x="73" y="91"/>
                    </a:lnTo>
                    <a:lnTo>
                      <a:pt x="69" y="86"/>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486" name="Freeform 197"/>
              <p:cNvSpPr>
                <a:spLocks/>
              </p:cNvSpPr>
              <p:nvPr/>
            </p:nvSpPr>
            <p:spPr bwMode="auto">
              <a:xfrm>
                <a:off x="6807994" y="3854450"/>
                <a:ext cx="231775" cy="257175"/>
              </a:xfrm>
              <a:custGeom>
                <a:avLst/>
                <a:gdLst/>
                <a:ahLst/>
                <a:cxnLst>
                  <a:cxn ang="0">
                    <a:pos x="42" y="146"/>
                  </a:cxn>
                  <a:cxn ang="0">
                    <a:pos x="36" y="143"/>
                  </a:cxn>
                  <a:cxn ang="0">
                    <a:pos x="21" y="141"/>
                  </a:cxn>
                  <a:cxn ang="0">
                    <a:pos x="16" y="126"/>
                  </a:cxn>
                  <a:cxn ang="0">
                    <a:pos x="14" y="115"/>
                  </a:cxn>
                  <a:cxn ang="0">
                    <a:pos x="11" y="112"/>
                  </a:cxn>
                  <a:cxn ang="0">
                    <a:pos x="4" y="107"/>
                  </a:cxn>
                  <a:cxn ang="0">
                    <a:pos x="0" y="93"/>
                  </a:cxn>
                  <a:cxn ang="0">
                    <a:pos x="5" y="83"/>
                  </a:cxn>
                  <a:cxn ang="0">
                    <a:pos x="24" y="81"/>
                  </a:cxn>
                  <a:cxn ang="0">
                    <a:pos x="33" y="67"/>
                  </a:cxn>
                  <a:cxn ang="0">
                    <a:pos x="43" y="59"/>
                  </a:cxn>
                  <a:cxn ang="0">
                    <a:pos x="59" y="52"/>
                  </a:cxn>
                  <a:cxn ang="0">
                    <a:pos x="64" y="43"/>
                  </a:cxn>
                  <a:cxn ang="0">
                    <a:pos x="69" y="38"/>
                  </a:cxn>
                  <a:cxn ang="0">
                    <a:pos x="74" y="35"/>
                  </a:cxn>
                  <a:cxn ang="0">
                    <a:pos x="86" y="29"/>
                  </a:cxn>
                  <a:cxn ang="0">
                    <a:pos x="98" y="19"/>
                  </a:cxn>
                  <a:cxn ang="0">
                    <a:pos x="110" y="2"/>
                  </a:cxn>
                  <a:cxn ang="0">
                    <a:pos x="124" y="4"/>
                  </a:cxn>
                  <a:cxn ang="0">
                    <a:pos x="128" y="16"/>
                  </a:cxn>
                  <a:cxn ang="0">
                    <a:pos x="143" y="21"/>
                  </a:cxn>
                  <a:cxn ang="0">
                    <a:pos x="141" y="29"/>
                  </a:cxn>
                  <a:cxn ang="0">
                    <a:pos x="136" y="35"/>
                  </a:cxn>
                  <a:cxn ang="0">
                    <a:pos x="133" y="36"/>
                  </a:cxn>
                  <a:cxn ang="0">
                    <a:pos x="124" y="41"/>
                  </a:cxn>
                  <a:cxn ang="0">
                    <a:pos x="122" y="45"/>
                  </a:cxn>
                  <a:cxn ang="0">
                    <a:pos x="122" y="48"/>
                  </a:cxn>
                  <a:cxn ang="0">
                    <a:pos x="122" y="59"/>
                  </a:cxn>
                  <a:cxn ang="0">
                    <a:pos x="136" y="79"/>
                  </a:cxn>
                  <a:cxn ang="0">
                    <a:pos x="140" y="90"/>
                  </a:cxn>
                  <a:cxn ang="0">
                    <a:pos x="129" y="90"/>
                  </a:cxn>
                  <a:cxn ang="0">
                    <a:pos x="126" y="95"/>
                  </a:cxn>
                  <a:cxn ang="0">
                    <a:pos x="119" y="117"/>
                  </a:cxn>
                  <a:cxn ang="0">
                    <a:pos x="107" y="129"/>
                  </a:cxn>
                  <a:cxn ang="0">
                    <a:pos x="110" y="136"/>
                  </a:cxn>
                  <a:cxn ang="0">
                    <a:pos x="103" y="153"/>
                  </a:cxn>
                  <a:cxn ang="0">
                    <a:pos x="88" y="162"/>
                  </a:cxn>
                  <a:cxn ang="0">
                    <a:pos x="81" y="155"/>
                  </a:cxn>
                  <a:cxn ang="0">
                    <a:pos x="59" y="146"/>
                  </a:cxn>
                  <a:cxn ang="0">
                    <a:pos x="47" y="152"/>
                  </a:cxn>
                  <a:cxn ang="0">
                    <a:pos x="43" y="150"/>
                  </a:cxn>
                </a:cxnLst>
                <a:rect l="0" t="0" r="r" b="b"/>
                <a:pathLst>
                  <a:path w="146" h="162">
                    <a:moveTo>
                      <a:pt x="43" y="150"/>
                    </a:moveTo>
                    <a:lnTo>
                      <a:pt x="42" y="146"/>
                    </a:lnTo>
                    <a:lnTo>
                      <a:pt x="42" y="143"/>
                    </a:lnTo>
                    <a:lnTo>
                      <a:pt x="36" y="143"/>
                    </a:lnTo>
                    <a:lnTo>
                      <a:pt x="31" y="145"/>
                    </a:lnTo>
                    <a:lnTo>
                      <a:pt x="21" y="141"/>
                    </a:lnTo>
                    <a:lnTo>
                      <a:pt x="17" y="134"/>
                    </a:lnTo>
                    <a:lnTo>
                      <a:pt x="16" y="126"/>
                    </a:lnTo>
                    <a:lnTo>
                      <a:pt x="14" y="117"/>
                    </a:lnTo>
                    <a:lnTo>
                      <a:pt x="14" y="115"/>
                    </a:lnTo>
                    <a:lnTo>
                      <a:pt x="14" y="114"/>
                    </a:lnTo>
                    <a:lnTo>
                      <a:pt x="11" y="112"/>
                    </a:lnTo>
                    <a:lnTo>
                      <a:pt x="7" y="112"/>
                    </a:lnTo>
                    <a:lnTo>
                      <a:pt x="4" y="107"/>
                    </a:lnTo>
                    <a:lnTo>
                      <a:pt x="2" y="100"/>
                    </a:lnTo>
                    <a:lnTo>
                      <a:pt x="0" y="93"/>
                    </a:lnTo>
                    <a:lnTo>
                      <a:pt x="0" y="90"/>
                    </a:lnTo>
                    <a:lnTo>
                      <a:pt x="5" y="83"/>
                    </a:lnTo>
                    <a:lnTo>
                      <a:pt x="17" y="84"/>
                    </a:lnTo>
                    <a:lnTo>
                      <a:pt x="24" y="81"/>
                    </a:lnTo>
                    <a:lnTo>
                      <a:pt x="30" y="76"/>
                    </a:lnTo>
                    <a:lnTo>
                      <a:pt x="33" y="67"/>
                    </a:lnTo>
                    <a:lnTo>
                      <a:pt x="38" y="62"/>
                    </a:lnTo>
                    <a:lnTo>
                      <a:pt x="43" y="59"/>
                    </a:lnTo>
                    <a:lnTo>
                      <a:pt x="52" y="57"/>
                    </a:lnTo>
                    <a:lnTo>
                      <a:pt x="59" y="52"/>
                    </a:lnTo>
                    <a:lnTo>
                      <a:pt x="64" y="47"/>
                    </a:lnTo>
                    <a:lnTo>
                      <a:pt x="64" y="43"/>
                    </a:lnTo>
                    <a:lnTo>
                      <a:pt x="67" y="41"/>
                    </a:lnTo>
                    <a:lnTo>
                      <a:pt x="69" y="38"/>
                    </a:lnTo>
                    <a:lnTo>
                      <a:pt x="73" y="38"/>
                    </a:lnTo>
                    <a:lnTo>
                      <a:pt x="74" y="35"/>
                    </a:lnTo>
                    <a:lnTo>
                      <a:pt x="76" y="33"/>
                    </a:lnTo>
                    <a:lnTo>
                      <a:pt x="86" y="29"/>
                    </a:lnTo>
                    <a:lnTo>
                      <a:pt x="95" y="28"/>
                    </a:lnTo>
                    <a:lnTo>
                      <a:pt x="98" y="19"/>
                    </a:lnTo>
                    <a:lnTo>
                      <a:pt x="103" y="11"/>
                    </a:lnTo>
                    <a:lnTo>
                      <a:pt x="110" y="2"/>
                    </a:lnTo>
                    <a:lnTo>
                      <a:pt x="117" y="0"/>
                    </a:lnTo>
                    <a:lnTo>
                      <a:pt x="124" y="4"/>
                    </a:lnTo>
                    <a:lnTo>
                      <a:pt x="126" y="12"/>
                    </a:lnTo>
                    <a:lnTo>
                      <a:pt x="128" y="16"/>
                    </a:lnTo>
                    <a:lnTo>
                      <a:pt x="136" y="19"/>
                    </a:lnTo>
                    <a:lnTo>
                      <a:pt x="143" y="21"/>
                    </a:lnTo>
                    <a:lnTo>
                      <a:pt x="146" y="28"/>
                    </a:lnTo>
                    <a:lnTo>
                      <a:pt x="141" y="29"/>
                    </a:lnTo>
                    <a:lnTo>
                      <a:pt x="136" y="33"/>
                    </a:lnTo>
                    <a:lnTo>
                      <a:pt x="136" y="35"/>
                    </a:lnTo>
                    <a:lnTo>
                      <a:pt x="138" y="36"/>
                    </a:lnTo>
                    <a:lnTo>
                      <a:pt x="133" y="36"/>
                    </a:lnTo>
                    <a:lnTo>
                      <a:pt x="129" y="40"/>
                    </a:lnTo>
                    <a:lnTo>
                      <a:pt x="124" y="41"/>
                    </a:lnTo>
                    <a:lnTo>
                      <a:pt x="122" y="43"/>
                    </a:lnTo>
                    <a:lnTo>
                      <a:pt x="122" y="45"/>
                    </a:lnTo>
                    <a:lnTo>
                      <a:pt x="124" y="48"/>
                    </a:lnTo>
                    <a:lnTo>
                      <a:pt x="122" y="48"/>
                    </a:lnTo>
                    <a:lnTo>
                      <a:pt x="121" y="52"/>
                    </a:lnTo>
                    <a:lnTo>
                      <a:pt x="122" y="59"/>
                    </a:lnTo>
                    <a:lnTo>
                      <a:pt x="128" y="71"/>
                    </a:lnTo>
                    <a:lnTo>
                      <a:pt x="136" y="79"/>
                    </a:lnTo>
                    <a:lnTo>
                      <a:pt x="145" y="84"/>
                    </a:lnTo>
                    <a:lnTo>
                      <a:pt x="140" y="90"/>
                    </a:lnTo>
                    <a:lnTo>
                      <a:pt x="133" y="90"/>
                    </a:lnTo>
                    <a:lnTo>
                      <a:pt x="129" y="90"/>
                    </a:lnTo>
                    <a:lnTo>
                      <a:pt x="128" y="90"/>
                    </a:lnTo>
                    <a:lnTo>
                      <a:pt x="126" y="95"/>
                    </a:lnTo>
                    <a:lnTo>
                      <a:pt x="121" y="107"/>
                    </a:lnTo>
                    <a:lnTo>
                      <a:pt x="119" y="117"/>
                    </a:lnTo>
                    <a:lnTo>
                      <a:pt x="110" y="122"/>
                    </a:lnTo>
                    <a:lnTo>
                      <a:pt x="107" y="129"/>
                    </a:lnTo>
                    <a:lnTo>
                      <a:pt x="109" y="133"/>
                    </a:lnTo>
                    <a:lnTo>
                      <a:pt x="110" y="136"/>
                    </a:lnTo>
                    <a:lnTo>
                      <a:pt x="107" y="145"/>
                    </a:lnTo>
                    <a:lnTo>
                      <a:pt x="103" y="153"/>
                    </a:lnTo>
                    <a:lnTo>
                      <a:pt x="95" y="158"/>
                    </a:lnTo>
                    <a:lnTo>
                      <a:pt x="88" y="162"/>
                    </a:lnTo>
                    <a:lnTo>
                      <a:pt x="81" y="158"/>
                    </a:lnTo>
                    <a:lnTo>
                      <a:pt x="81" y="155"/>
                    </a:lnTo>
                    <a:lnTo>
                      <a:pt x="69" y="150"/>
                    </a:lnTo>
                    <a:lnTo>
                      <a:pt x="59" y="146"/>
                    </a:lnTo>
                    <a:lnTo>
                      <a:pt x="52" y="148"/>
                    </a:lnTo>
                    <a:lnTo>
                      <a:pt x="47" y="152"/>
                    </a:lnTo>
                    <a:lnTo>
                      <a:pt x="45" y="150"/>
                    </a:lnTo>
                    <a:lnTo>
                      <a:pt x="43" y="150"/>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487" name="Freeform 198"/>
              <p:cNvSpPr>
                <a:spLocks/>
              </p:cNvSpPr>
              <p:nvPr/>
            </p:nvSpPr>
            <p:spPr bwMode="auto">
              <a:xfrm>
                <a:off x="7031832" y="3978275"/>
                <a:ext cx="147638" cy="168275"/>
              </a:xfrm>
              <a:custGeom>
                <a:avLst/>
                <a:gdLst/>
                <a:ahLst/>
                <a:cxnLst>
                  <a:cxn ang="0">
                    <a:pos x="33" y="41"/>
                  </a:cxn>
                  <a:cxn ang="0">
                    <a:pos x="23" y="36"/>
                  </a:cxn>
                  <a:cxn ang="0">
                    <a:pos x="26" y="18"/>
                  </a:cxn>
                  <a:cxn ang="0">
                    <a:pos x="47" y="17"/>
                  </a:cxn>
                  <a:cxn ang="0">
                    <a:pos x="66" y="18"/>
                  </a:cxn>
                  <a:cxn ang="0">
                    <a:pos x="85" y="13"/>
                  </a:cxn>
                  <a:cxn ang="0">
                    <a:pos x="91" y="1"/>
                  </a:cxn>
                  <a:cxn ang="0">
                    <a:pos x="90" y="0"/>
                  </a:cxn>
                  <a:cxn ang="0">
                    <a:pos x="73" y="12"/>
                  </a:cxn>
                  <a:cxn ang="0">
                    <a:pos x="33" y="5"/>
                  </a:cxn>
                  <a:cxn ang="0">
                    <a:pos x="18" y="13"/>
                  </a:cxn>
                  <a:cxn ang="0">
                    <a:pos x="14" y="34"/>
                  </a:cxn>
                  <a:cxn ang="0">
                    <a:pos x="11" y="41"/>
                  </a:cxn>
                  <a:cxn ang="0">
                    <a:pos x="0" y="68"/>
                  </a:cxn>
                  <a:cxn ang="0">
                    <a:pos x="11" y="75"/>
                  </a:cxn>
                  <a:cxn ang="0">
                    <a:pos x="11" y="99"/>
                  </a:cxn>
                  <a:cxn ang="0">
                    <a:pos x="19" y="106"/>
                  </a:cxn>
                  <a:cxn ang="0">
                    <a:pos x="24" y="96"/>
                  </a:cxn>
                  <a:cxn ang="0">
                    <a:pos x="26" y="86"/>
                  </a:cxn>
                  <a:cxn ang="0">
                    <a:pos x="23" y="70"/>
                  </a:cxn>
                  <a:cxn ang="0">
                    <a:pos x="30" y="63"/>
                  </a:cxn>
                  <a:cxn ang="0">
                    <a:pos x="33" y="63"/>
                  </a:cxn>
                  <a:cxn ang="0">
                    <a:pos x="35" y="80"/>
                  </a:cxn>
                  <a:cxn ang="0">
                    <a:pos x="40" y="91"/>
                  </a:cxn>
                  <a:cxn ang="0">
                    <a:pos x="47" y="94"/>
                  </a:cxn>
                  <a:cxn ang="0">
                    <a:pos x="57" y="84"/>
                  </a:cxn>
                  <a:cxn ang="0">
                    <a:pos x="50" y="74"/>
                  </a:cxn>
                  <a:cxn ang="0">
                    <a:pos x="52" y="72"/>
                  </a:cxn>
                  <a:cxn ang="0">
                    <a:pos x="43" y="60"/>
                  </a:cxn>
                  <a:cxn ang="0">
                    <a:pos x="40" y="49"/>
                  </a:cxn>
                  <a:cxn ang="0">
                    <a:pos x="54" y="43"/>
                  </a:cxn>
                  <a:cxn ang="0">
                    <a:pos x="67" y="36"/>
                  </a:cxn>
                  <a:cxn ang="0">
                    <a:pos x="61" y="31"/>
                  </a:cxn>
                  <a:cxn ang="0">
                    <a:pos x="40" y="37"/>
                  </a:cxn>
                  <a:cxn ang="0">
                    <a:pos x="36" y="39"/>
                  </a:cxn>
                </a:cxnLst>
                <a:rect l="0" t="0" r="r" b="b"/>
                <a:pathLst>
                  <a:path w="93" h="106">
                    <a:moveTo>
                      <a:pt x="36" y="39"/>
                    </a:moveTo>
                    <a:lnTo>
                      <a:pt x="33" y="41"/>
                    </a:lnTo>
                    <a:lnTo>
                      <a:pt x="31" y="43"/>
                    </a:lnTo>
                    <a:lnTo>
                      <a:pt x="23" y="36"/>
                    </a:lnTo>
                    <a:lnTo>
                      <a:pt x="21" y="25"/>
                    </a:lnTo>
                    <a:lnTo>
                      <a:pt x="26" y="18"/>
                    </a:lnTo>
                    <a:lnTo>
                      <a:pt x="38" y="18"/>
                    </a:lnTo>
                    <a:lnTo>
                      <a:pt x="47" y="17"/>
                    </a:lnTo>
                    <a:lnTo>
                      <a:pt x="57" y="17"/>
                    </a:lnTo>
                    <a:lnTo>
                      <a:pt x="66" y="18"/>
                    </a:lnTo>
                    <a:lnTo>
                      <a:pt x="74" y="20"/>
                    </a:lnTo>
                    <a:lnTo>
                      <a:pt x="85" y="13"/>
                    </a:lnTo>
                    <a:lnTo>
                      <a:pt x="90" y="3"/>
                    </a:lnTo>
                    <a:lnTo>
                      <a:pt x="91" y="1"/>
                    </a:lnTo>
                    <a:lnTo>
                      <a:pt x="93" y="0"/>
                    </a:lnTo>
                    <a:lnTo>
                      <a:pt x="90" y="0"/>
                    </a:lnTo>
                    <a:lnTo>
                      <a:pt x="79" y="5"/>
                    </a:lnTo>
                    <a:lnTo>
                      <a:pt x="73" y="12"/>
                    </a:lnTo>
                    <a:lnTo>
                      <a:pt x="69" y="12"/>
                    </a:lnTo>
                    <a:lnTo>
                      <a:pt x="33" y="5"/>
                    </a:lnTo>
                    <a:lnTo>
                      <a:pt x="23" y="6"/>
                    </a:lnTo>
                    <a:lnTo>
                      <a:pt x="18" y="13"/>
                    </a:lnTo>
                    <a:lnTo>
                      <a:pt x="14" y="24"/>
                    </a:lnTo>
                    <a:lnTo>
                      <a:pt x="14" y="34"/>
                    </a:lnTo>
                    <a:lnTo>
                      <a:pt x="12" y="37"/>
                    </a:lnTo>
                    <a:lnTo>
                      <a:pt x="11" y="41"/>
                    </a:lnTo>
                    <a:lnTo>
                      <a:pt x="2" y="55"/>
                    </a:lnTo>
                    <a:lnTo>
                      <a:pt x="0" y="68"/>
                    </a:lnTo>
                    <a:lnTo>
                      <a:pt x="4" y="74"/>
                    </a:lnTo>
                    <a:lnTo>
                      <a:pt x="11" y="75"/>
                    </a:lnTo>
                    <a:lnTo>
                      <a:pt x="11" y="87"/>
                    </a:lnTo>
                    <a:lnTo>
                      <a:pt x="11" y="99"/>
                    </a:lnTo>
                    <a:lnTo>
                      <a:pt x="12" y="103"/>
                    </a:lnTo>
                    <a:lnTo>
                      <a:pt x="19" y="106"/>
                    </a:lnTo>
                    <a:lnTo>
                      <a:pt x="21" y="103"/>
                    </a:lnTo>
                    <a:lnTo>
                      <a:pt x="24" y="96"/>
                    </a:lnTo>
                    <a:lnTo>
                      <a:pt x="24" y="89"/>
                    </a:lnTo>
                    <a:lnTo>
                      <a:pt x="26" y="86"/>
                    </a:lnTo>
                    <a:lnTo>
                      <a:pt x="24" y="77"/>
                    </a:lnTo>
                    <a:lnTo>
                      <a:pt x="23" y="70"/>
                    </a:lnTo>
                    <a:lnTo>
                      <a:pt x="24" y="65"/>
                    </a:lnTo>
                    <a:lnTo>
                      <a:pt x="30" y="63"/>
                    </a:lnTo>
                    <a:lnTo>
                      <a:pt x="31" y="63"/>
                    </a:lnTo>
                    <a:lnTo>
                      <a:pt x="33" y="63"/>
                    </a:lnTo>
                    <a:lnTo>
                      <a:pt x="31" y="74"/>
                    </a:lnTo>
                    <a:lnTo>
                      <a:pt x="35" y="80"/>
                    </a:lnTo>
                    <a:lnTo>
                      <a:pt x="40" y="89"/>
                    </a:lnTo>
                    <a:lnTo>
                      <a:pt x="40" y="91"/>
                    </a:lnTo>
                    <a:lnTo>
                      <a:pt x="40" y="94"/>
                    </a:lnTo>
                    <a:lnTo>
                      <a:pt x="47" y="94"/>
                    </a:lnTo>
                    <a:lnTo>
                      <a:pt x="52" y="89"/>
                    </a:lnTo>
                    <a:lnTo>
                      <a:pt x="57" y="84"/>
                    </a:lnTo>
                    <a:lnTo>
                      <a:pt x="52" y="79"/>
                    </a:lnTo>
                    <a:lnTo>
                      <a:pt x="50" y="74"/>
                    </a:lnTo>
                    <a:lnTo>
                      <a:pt x="50" y="72"/>
                    </a:lnTo>
                    <a:lnTo>
                      <a:pt x="52" y="72"/>
                    </a:lnTo>
                    <a:lnTo>
                      <a:pt x="47" y="67"/>
                    </a:lnTo>
                    <a:lnTo>
                      <a:pt x="43" y="60"/>
                    </a:lnTo>
                    <a:lnTo>
                      <a:pt x="40" y="51"/>
                    </a:lnTo>
                    <a:lnTo>
                      <a:pt x="40" y="49"/>
                    </a:lnTo>
                    <a:lnTo>
                      <a:pt x="47" y="46"/>
                    </a:lnTo>
                    <a:lnTo>
                      <a:pt x="54" y="43"/>
                    </a:lnTo>
                    <a:lnTo>
                      <a:pt x="59" y="39"/>
                    </a:lnTo>
                    <a:lnTo>
                      <a:pt x="67" y="36"/>
                    </a:lnTo>
                    <a:lnTo>
                      <a:pt x="67" y="31"/>
                    </a:lnTo>
                    <a:lnTo>
                      <a:pt x="61" y="31"/>
                    </a:lnTo>
                    <a:lnTo>
                      <a:pt x="50" y="34"/>
                    </a:lnTo>
                    <a:lnTo>
                      <a:pt x="40" y="37"/>
                    </a:lnTo>
                    <a:lnTo>
                      <a:pt x="36" y="41"/>
                    </a:lnTo>
                    <a:lnTo>
                      <a:pt x="36" y="39"/>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488" name="Freeform 199"/>
              <p:cNvSpPr>
                <a:spLocks/>
              </p:cNvSpPr>
              <p:nvPr/>
            </p:nvSpPr>
            <p:spPr bwMode="auto">
              <a:xfrm>
                <a:off x="6728619" y="4149725"/>
                <a:ext cx="233363" cy="68262"/>
              </a:xfrm>
              <a:custGeom>
                <a:avLst/>
                <a:gdLst/>
                <a:ahLst/>
                <a:cxnLst>
                  <a:cxn ang="0">
                    <a:pos x="141" y="41"/>
                  </a:cxn>
                  <a:cxn ang="0">
                    <a:pos x="136" y="39"/>
                  </a:cxn>
                  <a:cxn ang="0">
                    <a:pos x="131" y="38"/>
                  </a:cxn>
                  <a:cxn ang="0">
                    <a:pos x="129" y="39"/>
                  </a:cxn>
                  <a:cxn ang="0">
                    <a:pos x="131" y="43"/>
                  </a:cxn>
                  <a:cxn ang="0">
                    <a:pos x="117" y="38"/>
                  </a:cxn>
                  <a:cxn ang="0">
                    <a:pos x="104" y="36"/>
                  </a:cxn>
                  <a:cxn ang="0">
                    <a:pos x="90" y="36"/>
                  </a:cxn>
                  <a:cxn ang="0">
                    <a:pos x="78" y="36"/>
                  </a:cxn>
                  <a:cxn ang="0">
                    <a:pos x="69" y="33"/>
                  </a:cxn>
                  <a:cxn ang="0">
                    <a:pos x="64" y="29"/>
                  </a:cxn>
                  <a:cxn ang="0">
                    <a:pos x="50" y="27"/>
                  </a:cxn>
                  <a:cxn ang="0">
                    <a:pos x="37" y="26"/>
                  </a:cxn>
                  <a:cxn ang="0">
                    <a:pos x="24" y="24"/>
                  </a:cxn>
                  <a:cxn ang="0">
                    <a:pos x="16" y="24"/>
                  </a:cxn>
                  <a:cxn ang="0">
                    <a:pos x="7" y="15"/>
                  </a:cxn>
                  <a:cxn ang="0">
                    <a:pos x="0" y="12"/>
                  </a:cxn>
                  <a:cxn ang="0">
                    <a:pos x="4" y="5"/>
                  </a:cxn>
                  <a:cxn ang="0">
                    <a:pos x="12" y="2"/>
                  </a:cxn>
                  <a:cxn ang="0">
                    <a:pos x="14" y="2"/>
                  </a:cxn>
                  <a:cxn ang="0">
                    <a:pos x="16" y="3"/>
                  </a:cxn>
                  <a:cxn ang="0">
                    <a:pos x="19" y="2"/>
                  </a:cxn>
                  <a:cxn ang="0">
                    <a:pos x="24" y="0"/>
                  </a:cxn>
                  <a:cxn ang="0">
                    <a:pos x="33" y="2"/>
                  </a:cxn>
                  <a:cxn ang="0">
                    <a:pos x="43" y="8"/>
                  </a:cxn>
                  <a:cxn ang="0">
                    <a:pos x="52" y="14"/>
                  </a:cxn>
                  <a:cxn ang="0">
                    <a:pos x="64" y="17"/>
                  </a:cxn>
                  <a:cxn ang="0">
                    <a:pos x="71" y="12"/>
                  </a:cxn>
                  <a:cxn ang="0">
                    <a:pos x="78" y="8"/>
                  </a:cxn>
                  <a:cxn ang="0">
                    <a:pos x="90" y="14"/>
                  </a:cxn>
                  <a:cxn ang="0">
                    <a:pos x="102" y="19"/>
                  </a:cxn>
                  <a:cxn ang="0">
                    <a:pos x="116" y="15"/>
                  </a:cxn>
                  <a:cxn ang="0">
                    <a:pos x="121" y="15"/>
                  </a:cxn>
                  <a:cxn ang="0">
                    <a:pos x="117" y="17"/>
                  </a:cxn>
                  <a:cxn ang="0">
                    <a:pos x="110" y="19"/>
                  </a:cxn>
                  <a:cxn ang="0">
                    <a:pos x="104" y="19"/>
                  </a:cxn>
                  <a:cxn ang="0">
                    <a:pos x="102" y="19"/>
                  </a:cxn>
                  <a:cxn ang="0">
                    <a:pos x="110" y="24"/>
                  </a:cxn>
                  <a:cxn ang="0">
                    <a:pos x="123" y="26"/>
                  </a:cxn>
                  <a:cxn ang="0">
                    <a:pos x="124" y="27"/>
                  </a:cxn>
                  <a:cxn ang="0">
                    <a:pos x="128" y="31"/>
                  </a:cxn>
                  <a:cxn ang="0">
                    <a:pos x="133" y="31"/>
                  </a:cxn>
                  <a:cxn ang="0">
                    <a:pos x="140" y="33"/>
                  </a:cxn>
                  <a:cxn ang="0">
                    <a:pos x="143" y="33"/>
                  </a:cxn>
                  <a:cxn ang="0">
                    <a:pos x="147" y="36"/>
                  </a:cxn>
                  <a:cxn ang="0">
                    <a:pos x="143" y="38"/>
                  </a:cxn>
                  <a:cxn ang="0">
                    <a:pos x="141" y="41"/>
                  </a:cxn>
                </a:cxnLst>
                <a:rect l="0" t="0" r="r" b="b"/>
                <a:pathLst>
                  <a:path w="147" h="43">
                    <a:moveTo>
                      <a:pt x="141" y="41"/>
                    </a:moveTo>
                    <a:lnTo>
                      <a:pt x="136" y="39"/>
                    </a:lnTo>
                    <a:lnTo>
                      <a:pt x="131" y="38"/>
                    </a:lnTo>
                    <a:lnTo>
                      <a:pt x="129" y="39"/>
                    </a:lnTo>
                    <a:lnTo>
                      <a:pt x="131" y="43"/>
                    </a:lnTo>
                    <a:lnTo>
                      <a:pt x="117" y="38"/>
                    </a:lnTo>
                    <a:lnTo>
                      <a:pt x="104" y="36"/>
                    </a:lnTo>
                    <a:lnTo>
                      <a:pt x="90" y="36"/>
                    </a:lnTo>
                    <a:lnTo>
                      <a:pt x="78" y="36"/>
                    </a:lnTo>
                    <a:lnTo>
                      <a:pt x="69" y="33"/>
                    </a:lnTo>
                    <a:lnTo>
                      <a:pt x="64" y="29"/>
                    </a:lnTo>
                    <a:lnTo>
                      <a:pt x="50" y="27"/>
                    </a:lnTo>
                    <a:lnTo>
                      <a:pt x="37" y="26"/>
                    </a:lnTo>
                    <a:lnTo>
                      <a:pt x="24" y="24"/>
                    </a:lnTo>
                    <a:lnTo>
                      <a:pt x="16" y="24"/>
                    </a:lnTo>
                    <a:lnTo>
                      <a:pt x="7" y="15"/>
                    </a:lnTo>
                    <a:lnTo>
                      <a:pt x="0" y="12"/>
                    </a:lnTo>
                    <a:lnTo>
                      <a:pt x="4" y="5"/>
                    </a:lnTo>
                    <a:lnTo>
                      <a:pt x="12" y="2"/>
                    </a:lnTo>
                    <a:lnTo>
                      <a:pt x="14" y="2"/>
                    </a:lnTo>
                    <a:lnTo>
                      <a:pt x="16" y="3"/>
                    </a:lnTo>
                    <a:lnTo>
                      <a:pt x="19" y="2"/>
                    </a:lnTo>
                    <a:lnTo>
                      <a:pt x="24" y="0"/>
                    </a:lnTo>
                    <a:lnTo>
                      <a:pt x="33" y="2"/>
                    </a:lnTo>
                    <a:lnTo>
                      <a:pt x="43" y="8"/>
                    </a:lnTo>
                    <a:lnTo>
                      <a:pt x="52" y="14"/>
                    </a:lnTo>
                    <a:lnTo>
                      <a:pt x="64" y="17"/>
                    </a:lnTo>
                    <a:lnTo>
                      <a:pt x="71" y="12"/>
                    </a:lnTo>
                    <a:lnTo>
                      <a:pt x="78" y="8"/>
                    </a:lnTo>
                    <a:lnTo>
                      <a:pt x="90" y="14"/>
                    </a:lnTo>
                    <a:lnTo>
                      <a:pt x="102" y="19"/>
                    </a:lnTo>
                    <a:lnTo>
                      <a:pt x="116" y="15"/>
                    </a:lnTo>
                    <a:lnTo>
                      <a:pt x="121" y="15"/>
                    </a:lnTo>
                    <a:lnTo>
                      <a:pt x="117" y="17"/>
                    </a:lnTo>
                    <a:lnTo>
                      <a:pt x="110" y="19"/>
                    </a:lnTo>
                    <a:lnTo>
                      <a:pt x="104" y="19"/>
                    </a:lnTo>
                    <a:lnTo>
                      <a:pt x="102" y="19"/>
                    </a:lnTo>
                    <a:lnTo>
                      <a:pt x="110" y="24"/>
                    </a:lnTo>
                    <a:lnTo>
                      <a:pt x="123" y="26"/>
                    </a:lnTo>
                    <a:lnTo>
                      <a:pt x="124" y="27"/>
                    </a:lnTo>
                    <a:lnTo>
                      <a:pt x="128" y="31"/>
                    </a:lnTo>
                    <a:lnTo>
                      <a:pt x="133" y="31"/>
                    </a:lnTo>
                    <a:lnTo>
                      <a:pt x="140" y="33"/>
                    </a:lnTo>
                    <a:lnTo>
                      <a:pt x="143" y="33"/>
                    </a:lnTo>
                    <a:lnTo>
                      <a:pt x="147" y="36"/>
                    </a:lnTo>
                    <a:lnTo>
                      <a:pt x="143" y="38"/>
                    </a:lnTo>
                    <a:lnTo>
                      <a:pt x="141" y="41"/>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489" name="Freeform 200"/>
              <p:cNvSpPr>
                <a:spLocks/>
              </p:cNvSpPr>
              <p:nvPr/>
            </p:nvSpPr>
            <p:spPr bwMode="auto">
              <a:xfrm>
                <a:off x="7060407" y="4203700"/>
                <a:ext cx="69850" cy="17462"/>
              </a:xfrm>
              <a:custGeom>
                <a:avLst/>
                <a:gdLst/>
                <a:ahLst/>
                <a:cxnLst>
                  <a:cxn ang="0">
                    <a:pos x="29" y="11"/>
                  </a:cxn>
                  <a:cxn ang="0">
                    <a:pos x="18" y="11"/>
                  </a:cxn>
                  <a:cxn ang="0">
                    <a:pos x="10" y="11"/>
                  </a:cxn>
                  <a:cxn ang="0">
                    <a:pos x="3" y="9"/>
                  </a:cxn>
                  <a:cxn ang="0">
                    <a:pos x="0" y="5"/>
                  </a:cxn>
                  <a:cxn ang="0">
                    <a:pos x="1" y="2"/>
                  </a:cxn>
                  <a:cxn ang="0">
                    <a:pos x="8" y="2"/>
                  </a:cxn>
                  <a:cxn ang="0">
                    <a:pos x="18" y="4"/>
                  </a:cxn>
                  <a:cxn ang="0">
                    <a:pos x="29" y="5"/>
                  </a:cxn>
                  <a:cxn ang="0">
                    <a:pos x="36" y="4"/>
                  </a:cxn>
                  <a:cxn ang="0">
                    <a:pos x="44" y="0"/>
                  </a:cxn>
                  <a:cxn ang="0">
                    <a:pos x="37" y="7"/>
                  </a:cxn>
                  <a:cxn ang="0">
                    <a:pos x="29" y="11"/>
                  </a:cxn>
                </a:cxnLst>
                <a:rect l="0" t="0" r="r" b="b"/>
                <a:pathLst>
                  <a:path w="44" h="11">
                    <a:moveTo>
                      <a:pt x="29" y="11"/>
                    </a:moveTo>
                    <a:lnTo>
                      <a:pt x="18" y="11"/>
                    </a:lnTo>
                    <a:lnTo>
                      <a:pt x="10" y="11"/>
                    </a:lnTo>
                    <a:lnTo>
                      <a:pt x="3" y="9"/>
                    </a:lnTo>
                    <a:lnTo>
                      <a:pt x="0" y="5"/>
                    </a:lnTo>
                    <a:lnTo>
                      <a:pt x="1" y="2"/>
                    </a:lnTo>
                    <a:lnTo>
                      <a:pt x="8" y="2"/>
                    </a:lnTo>
                    <a:lnTo>
                      <a:pt x="18" y="4"/>
                    </a:lnTo>
                    <a:lnTo>
                      <a:pt x="29" y="5"/>
                    </a:lnTo>
                    <a:lnTo>
                      <a:pt x="36" y="4"/>
                    </a:lnTo>
                    <a:lnTo>
                      <a:pt x="44" y="0"/>
                    </a:lnTo>
                    <a:lnTo>
                      <a:pt x="37" y="7"/>
                    </a:lnTo>
                    <a:lnTo>
                      <a:pt x="29" y="11"/>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490" name="Freeform 201"/>
              <p:cNvSpPr>
                <a:spLocks/>
              </p:cNvSpPr>
              <p:nvPr/>
            </p:nvSpPr>
            <p:spPr bwMode="auto">
              <a:xfrm>
                <a:off x="6988969" y="4210050"/>
                <a:ext cx="49213" cy="15875"/>
              </a:xfrm>
              <a:custGeom>
                <a:avLst/>
                <a:gdLst/>
                <a:ahLst/>
                <a:cxnLst>
                  <a:cxn ang="0">
                    <a:pos x="31" y="7"/>
                  </a:cxn>
                  <a:cxn ang="0">
                    <a:pos x="27" y="7"/>
                  </a:cxn>
                  <a:cxn ang="0">
                    <a:pos x="22" y="5"/>
                  </a:cxn>
                  <a:cxn ang="0">
                    <a:pos x="15" y="7"/>
                  </a:cxn>
                  <a:cxn ang="0">
                    <a:pos x="10" y="10"/>
                  </a:cxn>
                  <a:cxn ang="0">
                    <a:pos x="3" y="8"/>
                  </a:cxn>
                  <a:cxn ang="0">
                    <a:pos x="0" y="7"/>
                  </a:cxn>
                  <a:cxn ang="0">
                    <a:pos x="2" y="1"/>
                  </a:cxn>
                  <a:cxn ang="0">
                    <a:pos x="8" y="1"/>
                  </a:cxn>
                  <a:cxn ang="0">
                    <a:pos x="14" y="1"/>
                  </a:cxn>
                  <a:cxn ang="0">
                    <a:pos x="19" y="3"/>
                  </a:cxn>
                  <a:cxn ang="0">
                    <a:pos x="19" y="0"/>
                  </a:cxn>
                  <a:cxn ang="0">
                    <a:pos x="31" y="0"/>
                  </a:cxn>
                  <a:cxn ang="0">
                    <a:pos x="31" y="3"/>
                  </a:cxn>
                  <a:cxn ang="0">
                    <a:pos x="31" y="7"/>
                  </a:cxn>
                </a:cxnLst>
                <a:rect l="0" t="0" r="r" b="b"/>
                <a:pathLst>
                  <a:path w="31" h="10">
                    <a:moveTo>
                      <a:pt x="31" y="7"/>
                    </a:moveTo>
                    <a:lnTo>
                      <a:pt x="27" y="7"/>
                    </a:lnTo>
                    <a:lnTo>
                      <a:pt x="22" y="5"/>
                    </a:lnTo>
                    <a:lnTo>
                      <a:pt x="15" y="7"/>
                    </a:lnTo>
                    <a:lnTo>
                      <a:pt x="10" y="10"/>
                    </a:lnTo>
                    <a:lnTo>
                      <a:pt x="3" y="8"/>
                    </a:lnTo>
                    <a:lnTo>
                      <a:pt x="0" y="7"/>
                    </a:lnTo>
                    <a:lnTo>
                      <a:pt x="2" y="1"/>
                    </a:lnTo>
                    <a:lnTo>
                      <a:pt x="8" y="1"/>
                    </a:lnTo>
                    <a:lnTo>
                      <a:pt x="14" y="1"/>
                    </a:lnTo>
                    <a:lnTo>
                      <a:pt x="19" y="3"/>
                    </a:lnTo>
                    <a:lnTo>
                      <a:pt x="19" y="0"/>
                    </a:lnTo>
                    <a:lnTo>
                      <a:pt x="31" y="0"/>
                    </a:lnTo>
                    <a:lnTo>
                      <a:pt x="31" y="3"/>
                    </a:lnTo>
                    <a:lnTo>
                      <a:pt x="31" y="7"/>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491" name="Freeform 202"/>
              <p:cNvSpPr>
                <a:spLocks/>
              </p:cNvSpPr>
              <p:nvPr/>
            </p:nvSpPr>
            <p:spPr bwMode="auto">
              <a:xfrm>
                <a:off x="7039769" y="4229100"/>
                <a:ext cx="36513" cy="26987"/>
              </a:xfrm>
              <a:custGeom>
                <a:avLst/>
                <a:gdLst/>
                <a:ahLst/>
                <a:cxnLst>
                  <a:cxn ang="0">
                    <a:pos x="18" y="17"/>
                  </a:cxn>
                  <a:cxn ang="0">
                    <a:pos x="14" y="14"/>
                  </a:cxn>
                  <a:cxn ang="0">
                    <a:pos x="14" y="10"/>
                  </a:cxn>
                  <a:cxn ang="0">
                    <a:pos x="4" y="8"/>
                  </a:cxn>
                  <a:cxn ang="0">
                    <a:pos x="0" y="5"/>
                  </a:cxn>
                  <a:cxn ang="0">
                    <a:pos x="4" y="0"/>
                  </a:cxn>
                  <a:cxn ang="0">
                    <a:pos x="11" y="1"/>
                  </a:cxn>
                  <a:cxn ang="0">
                    <a:pos x="13" y="1"/>
                  </a:cxn>
                  <a:cxn ang="0">
                    <a:pos x="16" y="1"/>
                  </a:cxn>
                  <a:cxn ang="0">
                    <a:pos x="19" y="7"/>
                  </a:cxn>
                  <a:cxn ang="0">
                    <a:pos x="23" y="14"/>
                  </a:cxn>
                  <a:cxn ang="0">
                    <a:pos x="21" y="15"/>
                  </a:cxn>
                  <a:cxn ang="0">
                    <a:pos x="19" y="17"/>
                  </a:cxn>
                  <a:cxn ang="0">
                    <a:pos x="18" y="17"/>
                  </a:cxn>
                </a:cxnLst>
                <a:rect l="0" t="0" r="r" b="b"/>
                <a:pathLst>
                  <a:path w="23" h="17">
                    <a:moveTo>
                      <a:pt x="18" y="17"/>
                    </a:moveTo>
                    <a:lnTo>
                      <a:pt x="14" y="14"/>
                    </a:lnTo>
                    <a:lnTo>
                      <a:pt x="14" y="10"/>
                    </a:lnTo>
                    <a:lnTo>
                      <a:pt x="4" y="8"/>
                    </a:lnTo>
                    <a:lnTo>
                      <a:pt x="0" y="5"/>
                    </a:lnTo>
                    <a:lnTo>
                      <a:pt x="4" y="0"/>
                    </a:lnTo>
                    <a:lnTo>
                      <a:pt x="11" y="1"/>
                    </a:lnTo>
                    <a:lnTo>
                      <a:pt x="13" y="1"/>
                    </a:lnTo>
                    <a:lnTo>
                      <a:pt x="16" y="1"/>
                    </a:lnTo>
                    <a:lnTo>
                      <a:pt x="19" y="7"/>
                    </a:lnTo>
                    <a:lnTo>
                      <a:pt x="23" y="14"/>
                    </a:lnTo>
                    <a:lnTo>
                      <a:pt x="21" y="15"/>
                    </a:lnTo>
                    <a:lnTo>
                      <a:pt x="19" y="17"/>
                    </a:lnTo>
                    <a:lnTo>
                      <a:pt x="18" y="17"/>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492" name="Freeform 203"/>
              <p:cNvSpPr>
                <a:spLocks/>
              </p:cNvSpPr>
              <p:nvPr/>
            </p:nvSpPr>
            <p:spPr bwMode="auto">
              <a:xfrm>
                <a:off x="6971507" y="4206875"/>
                <a:ext cx="14288" cy="14287"/>
              </a:xfrm>
              <a:custGeom>
                <a:avLst/>
                <a:gdLst/>
                <a:ahLst/>
                <a:cxnLst>
                  <a:cxn ang="0">
                    <a:pos x="0" y="0"/>
                  </a:cxn>
                  <a:cxn ang="0">
                    <a:pos x="4" y="0"/>
                  </a:cxn>
                  <a:cxn ang="0">
                    <a:pos x="6" y="2"/>
                  </a:cxn>
                  <a:cxn ang="0">
                    <a:pos x="9" y="3"/>
                  </a:cxn>
                  <a:cxn ang="0">
                    <a:pos x="6" y="7"/>
                  </a:cxn>
                  <a:cxn ang="0">
                    <a:pos x="4" y="9"/>
                  </a:cxn>
                  <a:cxn ang="0">
                    <a:pos x="0" y="7"/>
                  </a:cxn>
                  <a:cxn ang="0">
                    <a:pos x="0" y="5"/>
                  </a:cxn>
                  <a:cxn ang="0">
                    <a:pos x="0" y="2"/>
                  </a:cxn>
                  <a:cxn ang="0">
                    <a:pos x="0" y="0"/>
                  </a:cxn>
                </a:cxnLst>
                <a:rect l="0" t="0" r="r" b="b"/>
                <a:pathLst>
                  <a:path w="9" h="9">
                    <a:moveTo>
                      <a:pt x="0" y="0"/>
                    </a:moveTo>
                    <a:lnTo>
                      <a:pt x="4" y="0"/>
                    </a:lnTo>
                    <a:lnTo>
                      <a:pt x="6" y="2"/>
                    </a:lnTo>
                    <a:lnTo>
                      <a:pt x="9" y="3"/>
                    </a:lnTo>
                    <a:lnTo>
                      <a:pt x="6" y="7"/>
                    </a:lnTo>
                    <a:lnTo>
                      <a:pt x="4" y="9"/>
                    </a:lnTo>
                    <a:lnTo>
                      <a:pt x="0" y="7"/>
                    </a:lnTo>
                    <a:lnTo>
                      <a:pt x="0" y="5"/>
                    </a:lnTo>
                    <a:lnTo>
                      <a:pt x="0" y="2"/>
                    </a:lnTo>
                    <a:lnTo>
                      <a:pt x="0" y="0"/>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493" name="Freeform 204"/>
              <p:cNvSpPr>
                <a:spLocks/>
              </p:cNvSpPr>
              <p:nvPr/>
            </p:nvSpPr>
            <p:spPr bwMode="auto">
              <a:xfrm>
                <a:off x="7141369" y="4210050"/>
                <a:ext cx="82550" cy="46037"/>
              </a:xfrm>
              <a:custGeom>
                <a:avLst/>
                <a:gdLst/>
                <a:ahLst/>
                <a:cxnLst>
                  <a:cxn ang="0">
                    <a:pos x="22" y="13"/>
                  </a:cxn>
                  <a:cxn ang="0">
                    <a:pos x="21" y="15"/>
                  </a:cxn>
                  <a:cxn ang="0">
                    <a:pos x="21" y="20"/>
                  </a:cxn>
                  <a:cxn ang="0">
                    <a:pos x="14" y="26"/>
                  </a:cxn>
                  <a:cxn ang="0">
                    <a:pos x="4" y="29"/>
                  </a:cxn>
                  <a:cxn ang="0">
                    <a:pos x="0" y="27"/>
                  </a:cxn>
                  <a:cxn ang="0">
                    <a:pos x="0" y="26"/>
                  </a:cxn>
                  <a:cxn ang="0">
                    <a:pos x="5" y="13"/>
                  </a:cxn>
                  <a:cxn ang="0">
                    <a:pos x="17" y="12"/>
                  </a:cxn>
                  <a:cxn ang="0">
                    <a:pos x="19" y="8"/>
                  </a:cxn>
                  <a:cxn ang="0">
                    <a:pos x="21" y="7"/>
                  </a:cxn>
                  <a:cxn ang="0">
                    <a:pos x="26" y="1"/>
                  </a:cxn>
                  <a:cxn ang="0">
                    <a:pos x="36" y="1"/>
                  </a:cxn>
                  <a:cxn ang="0">
                    <a:pos x="45" y="0"/>
                  </a:cxn>
                  <a:cxn ang="0">
                    <a:pos x="52" y="3"/>
                  </a:cxn>
                  <a:cxn ang="0">
                    <a:pos x="45" y="7"/>
                  </a:cxn>
                  <a:cxn ang="0">
                    <a:pos x="38" y="10"/>
                  </a:cxn>
                  <a:cxn ang="0">
                    <a:pos x="29" y="12"/>
                  </a:cxn>
                  <a:cxn ang="0">
                    <a:pos x="22" y="13"/>
                  </a:cxn>
                </a:cxnLst>
                <a:rect l="0" t="0" r="r" b="b"/>
                <a:pathLst>
                  <a:path w="52" h="29">
                    <a:moveTo>
                      <a:pt x="22" y="13"/>
                    </a:moveTo>
                    <a:lnTo>
                      <a:pt x="21" y="15"/>
                    </a:lnTo>
                    <a:lnTo>
                      <a:pt x="21" y="20"/>
                    </a:lnTo>
                    <a:lnTo>
                      <a:pt x="14" y="26"/>
                    </a:lnTo>
                    <a:lnTo>
                      <a:pt x="4" y="29"/>
                    </a:lnTo>
                    <a:lnTo>
                      <a:pt x="0" y="27"/>
                    </a:lnTo>
                    <a:lnTo>
                      <a:pt x="0" y="26"/>
                    </a:lnTo>
                    <a:lnTo>
                      <a:pt x="5" y="13"/>
                    </a:lnTo>
                    <a:lnTo>
                      <a:pt x="17" y="12"/>
                    </a:lnTo>
                    <a:lnTo>
                      <a:pt x="19" y="8"/>
                    </a:lnTo>
                    <a:lnTo>
                      <a:pt x="21" y="7"/>
                    </a:lnTo>
                    <a:lnTo>
                      <a:pt x="26" y="1"/>
                    </a:lnTo>
                    <a:lnTo>
                      <a:pt x="36" y="1"/>
                    </a:lnTo>
                    <a:lnTo>
                      <a:pt x="45" y="0"/>
                    </a:lnTo>
                    <a:lnTo>
                      <a:pt x="52" y="3"/>
                    </a:lnTo>
                    <a:lnTo>
                      <a:pt x="45" y="7"/>
                    </a:lnTo>
                    <a:lnTo>
                      <a:pt x="38" y="10"/>
                    </a:lnTo>
                    <a:lnTo>
                      <a:pt x="29" y="12"/>
                    </a:lnTo>
                    <a:lnTo>
                      <a:pt x="22" y="13"/>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494" name="Freeform 205"/>
              <p:cNvSpPr>
                <a:spLocks/>
              </p:cNvSpPr>
              <p:nvPr/>
            </p:nvSpPr>
            <p:spPr bwMode="auto">
              <a:xfrm>
                <a:off x="7384257" y="4143375"/>
                <a:ext cx="14288" cy="33337"/>
              </a:xfrm>
              <a:custGeom>
                <a:avLst/>
                <a:gdLst/>
                <a:ahLst/>
                <a:cxnLst>
                  <a:cxn ang="0">
                    <a:pos x="7" y="0"/>
                  </a:cxn>
                  <a:cxn ang="0">
                    <a:pos x="7" y="2"/>
                  </a:cxn>
                  <a:cxn ang="0">
                    <a:pos x="9" y="6"/>
                  </a:cxn>
                  <a:cxn ang="0">
                    <a:pos x="7" y="9"/>
                  </a:cxn>
                  <a:cxn ang="0">
                    <a:pos x="5" y="11"/>
                  </a:cxn>
                  <a:cxn ang="0">
                    <a:pos x="5" y="18"/>
                  </a:cxn>
                  <a:cxn ang="0">
                    <a:pos x="2" y="21"/>
                  </a:cxn>
                  <a:cxn ang="0">
                    <a:pos x="0" y="19"/>
                  </a:cxn>
                  <a:cxn ang="0">
                    <a:pos x="0" y="18"/>
                  </a:cxn>
                  <a:cxn ang="0">
                    <a:pos x="2" y="11"/>
                  </a:cxn>
                  <a:cxn ang="0">
                    <a:pos x="4" y="9"/>
                  </a:cxn>
                  <a:cxn ang="0">
                    <a:pos x="4" y="2"/>
                  </a:cxn>
                  <a:cxn ang="0">
                    <a:pos x="7" y="0"/>
                  </a:cxn>
                </a:cxnLst>
                <a:rect l="0" t="0" r="r" b="b"/>
                <a:pathLst>
                  <a:path w="9" h="21">
                    <a:moveTo>
                      <a:pt x="7" y="0"/>
                    </a:moveTo>
                    <a:lnTo>
                      <a:pt x="7" y="2"/>
                    </a:lnTo>
                    <a:lnTo>
                      <a:pt x="9" y="6"/>
                    </a:lnTo>
                    <a:lnTo>
                      <a:pt x="7" y="9"/>
                    </a:lnTo>
                    <a:lnTo>
                      <a:pt x="5" y="11"/>
                    </a:lnTo>
                    <a:lnTo>
                      <a:pt x="5" y="18"/>
                    </a:lnTo>
                    <a:lnTo>
                      <a:pt x="2" y="21"/>
                    </a:lnTo>
                    <a:lnTo>
                      <a:pt x="0" y="19"/>
                    </a:lnTo>
                    <a:lnTo>
                      <a:pt x="0" y="18"/>
                    </a:lnTo>
                    <a:lnTo>
                      <a:pt x="2" y="11"/>
                    </a:lnTo>
                    <a:lnTo>
                      <a:pt x="4" y="9"/>
                    </a:lnTo>
                    <a:lnTo>
                      <a:pt x="4" y="2"/>
                    </a:lnTo>
                    <a:lnTo>
                      <a:pt x="7" y="0"/>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495" name="Freeform 206"/>
              <p:cNvSpPr>
                <a:spLocks/>
              </p:cNvSpPr>
              <p:nvPr/>
            </p:nvSpPr>
            <p:spPr bwMode="auto">
              <a:xfrm>
                <a:off x="7201694" y="4084638"/>
                <a:ext cx="22225" cy="20637"/>
              </a:xfrm>
              <a:custGeom>
                <a:avLst/>
                <a:gdLst/>
                <a:ahLst/>
                <a:cxnLst>
                  <a:cxn ang="0">
                    <a:pos x="14" y="7"/>
                  </a:cxn>
                  <a:cxn ang="0">
                    <a:pos x="10" y="10"/>
                  </a:cxn>
                  <a:cxn ang="0">
                    <a:pos x="9" y="13"/>
                  </a:cxn>
                  <a:cxn ang="0">
                    <a:pos x="2" y="10"/>
                  </a:cxn>
                  <a:cxn ang="0">
                    <a:pos x="0" y="3"/>
                  </a:cxn>
                  <a:cxn ang="0">
                    <a:pos x="2" y="0"/>
                  </a:cxn>
                  <a:cxn ang="0">
                    <a:pos x="7" y="0"/>
                  </a:cxn>
                  <a:cxn ang="0">
                    <a:pos x="10" y="1"/>
                  </a:cxn>
                  <a:cxn ang="0">
                    <a:pos x="14" y="7"/>
                  </a:cxn>
                </a:cxnLst>
                <a:rect l="0" t="0" r="r" b="b"/>
                <a:pathLst>
                  <a:path w="14" h="13">
                    <a:moveTo>
                      <a:pt x="14" y="7"/>
                    </a:moveTo>
                    <a:lnTo>
                      <a:pt x="10" y="10"/>
                    </a:lnTo>
                    <a:lnTo>
                      <a:pt x="9" y="13"/>
                    </a:lnTo>
                    <a:lnTo>
                      <a:pt x="2" y="10"/>
                    </a:lnTo>
                    <a:lnTo>
                      <a:pt x="0" y="3"/>
                    </a:lnTo>
                    <a:lnTo>
                      <a:pt x="2" y="0"/>
                    </a:lnTo>
                    <a:lnTo>
                      <a:pt x="7" y="0"/>
                    </a:lnTo>
                    <a:lnTo>
                      <a:pt x="10" y="1"/>
                    </a:lnTo>
                    <a:lnTo>
                      <a:pt x="14" y="7"/>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496" name="Freeform 207"/>
              <p:cNvSpPr>
                <a:spLocks/>
              </p:cNvSpPr>
              <p:nvPr/>
            </p:nvSpPr>
            <p:spPr bwMode="auto">
              <a:xfrm>
                <a:off x="7242969" y="4084638"/>
                <a:ext cx="65088" cy="19050"/>
              </a:xfrm>
              <a:custGeom>
                <a:avLst/>
                <a:gdLst/>
                <a:ahLst/>
                <a:cxnLst>
                  <a:cxn ang="0">
                    <a:pos x="36" y="1"/>
                  </a:cxn>
                  <a:cxn ang="0">
                    <a:pos x="38" y="5"/>
                  </a:cxn>
                  <a:cxn ang="0">
                    <a:pos x="41" y="10"/>
                  </a:cxn>
                  <a:cxn ang="0">
                    <a:pos x="39" y="10"/>
                  </a:cxn>
                  <a:cxn ang="0">
                    <a:pos x="38" y="12"/>
                  </a:cxn>
                  <a:cxn ang="0">
                    <a:pos x="29" y="8"/>
                  </a:cxn>
                  <a:cxn ang="0">
                    <a:pos x="20" y="7"/>
                  </a:cxn>
                  <a:cxn ang="0">
                    <a:pos x="14" y="7"/>
                  </a:cxn>
                  <a:cxn ang="0">
                    <a:pos x="8" y="7"/>
                  </a:cxn>
                  <a:cxn ang="0">
                    <a:pos x="3" y="5"/>
                  </a:cxn>
                  <a:cxn ang="0">
                    <a:pos x="0" y="3"/>
                  </a:cxn>
                  <a:cxn ang="0">
                    <a:pos x="0" y="0"/>
                  </a:cxn>
                  <a:cxn ang="0">
                    <a:pos x="3" y="0"/>
                  </a:cxn>
                  <a:cxn ang="0">
                    <a:pos x="26" y="0"/>
                  </a:cxn>
                  <a:cxn ang="0">
                    <a:pos x="29" y="1"/>
                  </a:cxn>
                  <a:cxn ang="0">
                    <a:pos x="34" y="1"/>
                  </a:cxn>
                  <a:cxn ang="0">
                    <a:pos x="36" y="1"/>
                  </a:cxn>
                </a:cxnLst>
                <a:rect l="0" t="0" r="r" b="b"/>
                <a:pathLst>
                  <a:path w="41" h="12">
                    <a:moveTo>
                      <a:pt x="36" y="1"/>
                    </a:moveTo>
                    <a:lnTo>
                      <a:pt x="38" y="5"/>
                    </a:lnTo>
                    <a:lnTo>
                      <a:pt x="41" y="10"/>
                    </a:lnTo>
                    <a:lnTo>
                      <a:pt x="39" y="10"/>
                    </a:lnTo>
                    <a:lnTo>
                      <a:pt x="38" y="12"/>
                    </a:lnTo>
                    <a:lnTo>
                      <a:pt x="29" y="8"/>
                    </a:lnTo>
                    <a:lnTo>
                      <a:pt x="20" y="7"/>
                    </a:lnTo>
                    <a:lnTo>
                      <a:pt x="14" y="7"/>
                    </a:lnTo>
                    <a:lnTo>
                      <a:pt x="8" y="7"/>
                    </a:lnTo>
                    <a:lnTo>
                      <a:pt x="3" y="5"/>
                    </a:lnTo>
                    <a:lnTo>
                      <a:pt x="0" y="3"/>
                    </a:lnTo>
                    <a:lnTo>
                      <a:pt x="0" y="0"/>
                    </a:lnTo>
                    <a:lnTo>
                      <a:pt x="3" y="0"/>
                    </a:lnTo>
                    <a:lnTo>
                      <a:pt x="26" y="0"/>
                    </a:lnTo>
                    <a:lnTo>
                      <a:pt x="29" y="1"/>
                    </a:lnTo>
                    <a:lnTo>
                      <a:pt x="34" y="1"/>
                    </a:lnTo>
                    <a:lnTo>
                      <a:pt x="36" y="1"/>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497" name="Freeform 208"/>
              <p:cNvSpPr>
                <a:spLocks/>
              </p:cNvSpPr>
              <p:nvPr/>
            </p:nvSpPr>
            <p:spPr bwMode="auto">
              <a:xfrm>
                <a:off x="7231857" y="3963988"/>
                <a:ext cx="26988" cy="63500"/>
              </a:xfrm>
              <a:custGeom>
                <a:avLst/>
                <a:gdLst/>
                <a:ahLst/>
                <a:cxnLst>
                  <a:cxn ang="0">
                    <a:pos x="5" y="31"/>
                  </a:cxn>
                  <a:cxn ang="0">
                    <a:pos x="5" y="27"/>
                  </a:cxn>
                  <a:cxn ang="0">
                    <a:pos x="10" y="27"/>
                  </a:cxn>
                  <a:cxn ang="0">
                    <a:pos x="17" y="27"/>
                  </a:cxn>
                  <a:cxn ang="0">
                    <a:pos x="14" y="22"/>
                  </a:cxn>
                  <a:cxn ang="0">
                    <a:pos x="12" y="19"/>
                  </a:cxn>
                  <a:cxn ang="0">
                    <a:pos x="14" y="15"/>
                  </a:cxn>
                  <a:cxn ang="0">
                    <a:pos x="17" y="12"/>
                  </a:cxn>
                  <a:cxn ang="0">
                    <a:pos x="7" y="7"/>
                  </a:cxn>
                  <a:cxn ang="0">
                    <a:pos x="5" y="0"/>
                  </a:cxn>
                  <a:cxn ang="0">
                    <a:pos x="0" y="3"/>
                  </a:cxn>
                  <a:cxn ang="0">
                    <a:pos x="0" y="10"/>
                  </a:cxn>
                  <a:cxn ang="0">
                    <a:pos x="2" y="15"/>
                  </a:cxn>
                  <a:cxn ang="0">
                    <a:pos x="3" y="24"/>
                  </a:cxn>
                  <a:cxn ang="0">
                    <a:pos x="3" y="27"/>
                  </a:cxn>
                  <a:cxn ang="0">
                    <a:pos x="3" y="31"/>
                  </a:cxn>
                  <a:cxn ang="0">
                    <a:pos x="3" y="34"/>
                  </a:cxn>
                  <a:cxn ang="0">
                    <a:pos x="10" y="40"/>
                  </a:cxn>
                  <a:cxn ang="0">
                    <a:pos x="7" y="34"/>
                  </a:cxn>
                  <a:cxn ang="0">
                    <a:pos x="5" y="31"/>
                  </a:cxn>
                </a:cxnLst>
                <a:rect l="0" t="0" r="r" b="b"/>
                <a:pathLst>
                  <a:path w="17" h="40">
                    <a:moveTo>
                      <a:pt x="5" y="31"/>
                    </a:moveTo>
                    <a:lnTo>
                      <a:pt x="5" y="27"/>
                    </a:lnTo>
                    <a:lnTo>
                      <a:pt x="10" y="27"/>
                    </a:lnTo>
                    <a:lnTo>
                      <a:pt x="17" y="27"/>
                    </a:lnTo>
                    <a:lnTo>
                      <a:pt x="14" y="22"/>
                    </a:lnTo>
                    <a:lnTo>
                      <a:pt x="12" y="19"/>
                    </a:lnTo>
                    <a:lnTo>
                      <a:pt x="14" y="15"/>
                    </a:lnTo>
                    <a:lnTo>
                      <a:pt x="17" y="12"/>
                    </a:lnTo>
                    <a:lnTo>
                      <a:pt x="7" y="7"/>
                    </a:lnTo>
                    <a:lnTo>
                      <a:pt x="5" y="0"/>
                    </a:lnTo>
                    <a:lnTo>
                      <a:pt x="0" y="3"/>
                    </a:lnTo>
                    <a:lnTo>
                      <a:pt x="0" y="10"/>
                    </a:lnTo>
                    <a:lnTo>
                      <a:pt x="2" y="15"/>
                    </a:lnTo>
                    <a:lnTo>
                      <a:pt x="3" y="24"/>
                    </a:lnTo>
                    <a:lnTo>
                      <a:pt x="3" y="27"/>
                    </a:lnTo>
                    <a:lnTo>
                      <a:pt x="3" y="31"/>
                    </a:lnTo>
                    <a:lnTo>
                      <a:pt x="3" y="34"/>
                    </a:lnTo>
                    <a:lnTo>
                      <a:pt x="10" y="40"/>
                    </a:lnTo>
                    <a:lnTo>
                      <a:pt x="7" y="34"/>
                    </a:lnTo>
                    <a:lnTo>
                      <a:pt x="5" y="31"/>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498" name="Freeform 209"/>
              <p:cNvSpPr>
                <a:spLocks/>
              </p:cNvSpPr>
              <p:nvPr/>
            </p:nvSpPr>
            <p:spPr bwMode="auto">
              <a:xfrm>
                <a:off x="7717632" y="4111625"/>
                <a:ext cx="90488" cy="50800"/>
              </a:xfrm>
              <a:custGeom>
                <a:avLst/>
                <a:gdLst/>
                <a:ahLst/>
                <a:cxnLst>
                  <a:cxn ang="0">
                    <a:pos x="16" y="31"/>
                  </a:cxn>
                  <a:cxn ang="0">
                    <a:pos x="5" y="26"/>
                  </a:cxn>
                  <a:cxn ang="0">
                    <a:pos x="0" y="20"/>
                  </a:cxn>
                  <a:cxn ang="0">
                    <a:pos x="16" y="20"/>
                  </a:cxn>
                  <a:cxn ang="0">
                    <a:pos x="17" y="19"/>
                  </a:cxn>
                  <a:cxn ang="0">
                    <a:pos x="21" y="19"/>
                  </a:cxn>
                  <a:cxn ang="0">
                    <a:pos x="31" y="15"/>
                  </a:cxn>
                  <a:cxn ang="0">
                    <a:pos x="41" y="14"/>
                  </a:cxn>
                  <a:cxn ang="0">
                    <a:pos x="46" y="5"/>
                  </a:cxn>
                  <a:cxn ang="0">
                    <a:pos x="52" y="0"/>
                  </a:cxn>
                  <a:cxn ang="0">
                    <a:pos x="55" y="2"/>
                  </a:cxn>
                  <a:cxn ang="0">
                    <a:pos x="57" y="7"/>
                  </a:cxn>
                  <a:cxn ang="0">
                    <a:pos x="52" y="15"/>
                  </a:cxn>
                  <a:cxn ang="0">
                    <a:pos x="46" y="26"/>
                  </a:cxn>
                  <a:cxn ang="0">
                    <a:pos x="34" y="29"/>
                  </a:cxn>
                  <a:cxn ang="0">
                    <a:pos x="22" y="32"/>
                  </a:cxn>
                  <a:cxn ang="0">
                    <a:pos x="16" y="29"/>
                  </a:cxn>
                  <a:cxn ang="0">
                    <a:pos x="12" y="27"/>
                  </a:cxn>
                  <a:cxn ang="0">
                    <a:pos x="16" y="31"/>
                  </a:cxn>
                </a:cxnLst>
                <a:rect l="0" t="0" r="r" b="b"/>
                <a:pathLst>
                  <a:path w="57" h="32">
                    <a:moveTo>
                      <a:pt x="16" y="31"/>
                    </a:moveTo>
                    <a:lnTo>
                      <a:pt x="5" y="26"/>
                    </a:lnTo>
                    <a:lnTo>
                      <a:pt x="0" y="20"/>
                    </a:lnTo>
                    <a:lnTo>
                      <a:pt x="16" y="20"/>
                    </a:lnTo>
                    <a:lnTo>
                      <a:pt x="17" y="19"/>
                    </a:lnTo>
                    <a:lnTo>
                      <a:pt x="21" y="19"/>
                    </a:lnTo>
                    <a:lnTo>
                      <a:pt x="31" y="15"/>
                    </a:lnTo>
                    <a:lnTo>
                      <a:pt x="41" y="14"/>
                    </a:lnTo>
                    <a:lnTo>
                      <a:pt x="46" y="5"/>
                    </a:lnTo>
                    <a:lnTo>
                      <a:pt x="52" y="0"/>
                    </a:lnTo>
                    <a:lnTo>
                      <a:pt x="55" y="2"/>
                    </a:lnTo>
                    <a:lnTo>
                      <a:pt x="57" y="7"/>
                    </a:lnTo>
                    <a:lnTo>
                      <a:pt x="52" y="15"/>
                    </a:lnTo>
                    <a:lnTo>
                      <a:pt x="46" y="26"/>
                    </a:lnTo>
                    <a:lnTo>
                      <a:pt x="34" y="29"/>
                    </a:lnTo>
                    <a:lnTo>
                      <a:pt x="22" y="32"/>
                    </a:lnTo>
                    <a:lnTo>
                      <a:pt x="16" y="29"/>
                    </a:lnTo>
                    <a:lnTo>
                      <a:pt x="12" y="27"/>
                    </a:lnTo>
                    <a:lnTo>
                      <a:pt x="16" y="31"/>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499" name="Freeform 210"/>
              <p:cNvSpPr>
                <a:spLocks/>
              </p:cNvSpPr>
              <p:nvPr/>
            </p:nvSpPr>
            <p:spPr bwMode="auto">
              <a:xfrm>
                <a:off x="7308057" y="4021138"/>
                <a:ext cx="466725" cy="242887"/>
              </a:xfrm>
              <a:custGeom>
                <a:avLst/>
                <a:gdLst/>
                <a:ahLst/>
                <a:cxnLst>
                  <a:cxn ang="0">
                    <a:pos x="162" y="40"/>
                  </a:cxn>
                  <a:cxn ang="0">
                    <a:pos x="191" y="48"/>
                  </a:cxn>
                  <a:cxn ang="0">
                    <a:pos x="205" y="57"/>
                  </a:cxn>
                  <a:cxn ang="0">
                    <a:pos x="225" y="74"/>
                  </a:cxn>
                  <a:cxn ang="0">
                    <a:pos x="249" y="89"/>
                  </a:cxn>
                  <a:cxn ang="0">
                    <a:pos x="243" y="103"/>
                  </a:cxn>
                  <a:cxn ang="0">
                    <a:pos x="256" y="124"/>
                  </a:cxn>
                  <a:cxn ang="0">
                    <a:pos x="270" y="131"/>
                  </a:cxn>
                  <a:cxn ang="0">
                    <a:pos x="279" y="136"/>
                  </a:cxn>
                  <a:cxn ang="0">
                    <a:pos x="287" y="143"/>
                  </a:cxn>
                  <a:cxn ang="0">
                    <a:pos x="287" y="153"/>
                  </a:cxn>
                  <a:cxn ang="0">
                    <a:pos x="279" y="150"/>
                  </a:cxn>
                  <a:cxn ang="0">
                    <a:pos x="248" y="141"/>
                  </a:cxn>
                  <a:cxn ang="0">
                    <a:pos x="237" y="129"/>
                  </a:cxn>
                  <a:cxn ang="0">
                    <a:pos x="210" y="107"/>
                  </a:cxn>
                  <a:cxn ang="0">
                    <a:pos x="189" y="108"/>
                  </a:cxn>
                  <a:cxn ang="0">
                    <a:pos x="181" y="124"/>
                  </a:cxn>
                  <a:cxn ang="0">
                    <a:pos x="160" y="131"/>
                  </a:cxn>
                  <a:cxn ang="0">
                    <a:pos x="138" y="115"/>
                  </a:cxn>
                  <a:cxn ang="0">
                    <a:pos x="122" y="117"/>
                  </a:cxn>
                  <a:cxn ang="0">
                    <a:pos x="103" y="114"/>
                  </a:cxn>
                  <a:cxn ang="0">
                    <a:pos x="110" y="91"/>
                  </a:cxn>
                  <a:cxn ang="0">
                    <a:pos x="100" y="72"/>
                  </a:cxn>
                  <a:cxn ang="0">
                    <a:pos x="81" y="64"/>
                  </a:cxn>
                  <a:cxn ang="0">
                    <a:pos x="62" y="62"/>
                  </a:cxn>
                  <a:cxn ang="0">
                    <a:pos x="46" y="50"/>
                  </a:cxn>
                  <a:cxn ang="0">
                    <a:pos x="38" y="53"/>
                  </a:cxn>
                  <a:cxn ang="0">
                    <a:pos x="29" y="55"/>
                  </a:cxn>
                  <a:cxn ang="0">
                    <a:pos x="21" y="40"/>
                  </a:cxn>
                  <a:cxn ang="0">
                    <a:pos x="31" y="33"/>
                  </a:cxn>
                  <a:cxn ang="0">
                    <a:pos x="40" y="29"/>
                  </a:cxn>
                  <a:cxn ang="0">
                    <a:pos x="21" y="29"/>
                  </a:cxn>
                  <a:cxn ang="0">
                    <a:pos x="16" y="24"/>
                  </a:cxn>
                  <a:cxn ang="0">
                    <a:pos x="2" y="9"/>
                  </a:cxn>
                  <a:cxn ang="0">
                    <a:pos x="26" y="0"/>
                  </a:cxn>
                  <a:cxn ang="0">
                    <a:pos x="50" y="19"/>
                  </a:cxn>
                  <a:cxn ang="0">
                    <a:pos x="57" y="33"/>
                  </a:cxn>
                  <a:cxn ang="0">
                    <a:pos x="72" y="38"/>
                  </a:cxn>
                  <a:cxn ang="0">
                    <a:pos x="89" y="28"/>
                  </a:cxn>
                  <a:cxn ang="0">
                    <a:pos x="108" y="17"/>
                  </a:cxn>
                  <a:cxn ang="0">
                    <a:pos x="126" y="29"/>
                  </a:cxn>
                  <a:cxn ang="0">
                    <a:pos x="148" y="33"/>
                  </a:cxn>
                </a:cxnLst>
                <a:rect l="0" t="0" r="r" b="b"/>
                <a:pathLst>
                  <a:path w="294" h="153">
                    <a:moveTo>
                      <a:pt x="146" y="31"/>
                    </a:moveTo>
                    <a:lnTo>
                      <a:pt x="151" y="34"/>
                    </a:lnTo>
                    <a:lnTo>
                      <a:pt x="162" y="40"/>
                    </a:lnTo>
                    <a:lnTo>
                      <a:pt x="172" y="43"/>
                    </a:lnTo>
                    <a:lnTo>
                      <a:pt x="184" y="45"/>
                    </a:lnTo>
                    <a:lnTo>
                      <a:pt x="191" y="48"/>
                    </a:lnTo>
                    <a:lnTo>
                      <a:pt x="198" y="52"/>
                    </a:lnTo>
                    <a:lnTo>
                      <a:pt x="200" y="55"/>
                    </a:lnTo>
                    <a:lnTo>
                      <a:pt x="205" y="57"/>
                    </a:lnTo>
                    <a:lnTo>
                      <a:pt x="213" y="60"/>
                    </a:lnTo>
                    <a:lnTo>
                      <a:pt x="220" y="69"/>
                    </a:lnTo>
                    <a:lnTo>
                      <a:pt x="225" y="74"/>
                    </a:lnTo>
                    <a:lnTo>
                      <a:pt x="234" y="81"/>
                    </a:lnTo>
                    <a:lnTo>
                      <a:pt x="243" y="81"/>
                    </a:lnTo>
                    <a:lnTo>
                      <a:pt x="249" y="89"/>
                    </a:lnTo>
                    <a:lnTo>
                      <a:pt x="244" y="93"/>
                    </a:lnTo>
                    <a:lnTo>
                      <a:pt x="239" y="98"/>
                    </a:lnTo>
                    <a:lnTo>
                      <a:pt x="243" y="103"/>
                    </a:lnTo>
                    <a:lnTo>
                      <a:pt x="249" y="110"/>
                    </a:lnTo>
                    <a:lnTo>
                      <a:pt x="253" y="117"/>
                    </a:lnTo>
                    <a:lnTo>
                      <a:pt x="256" y="124"/>
                    </a:lnTo>
                    <a:lnTo>
                      <a:pt x="261" y="127"/>
                    </a:lnTo>
                    <a:lnTo>
                      <a:pt x="268" y="129"/>
                    </a:lnTo>
                    <a:lnTo>
                      <a:pt x="270" y="131"/>
                    </a:lnTo>
                    <a:lnTo>
                      <a:pt x="272" y="136"/>
                    </a:lnTo>
                    <a:lnTo>
                      <a:pt x="275" y="136"/>
                    </a:lnTo>
                    <a:lnTo>
                      <a:pt x="279" y="136"/>
                    </a:lnTo>
                    <a:lnTo>
                      <a:pt x="280" y="138"/>
                    </a:lnTo>
                    <a:lnTo>
                      <a:pt x="284" y="143"/>
                    </a:lnTo>
                    <a:lnTo>
                      <a:pt x="287" y="143"/>
                    </a:lnTo>
                    <a:lnTo>
                      <a:pt x="294" y="145"/>
                    </a:lnTo>
                    <a:lnTo>
                      <a:pt x="289" y="146"/>
                    </a:lnTo>
                    <a:lnTo>
                      <a:pt x="287" y="153"/>
                    </a:lnTo>
                    <a:lnTo>
                      <a:pt x="286" y="153"/>
                    </a:lnTo>
                    <a:lnTo>
                      <a:pt x="284" y="153"/>
                    </a:lnTo>
                    <a:lnTo>
                      <a:pt x="279" y="150"/>
                    </a:lnTo>
                    <a:lnTo>
                      <a:pt x="274" y="146"/>
                    </a:lnTo>
                    <a:lnTo>
                      <a:pt x="261" y="146"/>
                    </a:lnTo>
                    <a:lnTo>
                      <a:pt x="248" y="141"/>
                    </a:lnTo>
                    <a:lnTo>
                      <a:pt x="241" y="134"/>
                    </a:lnTo>
                    <a:lnTo>
                      <a:pt x="239" y="131"/>
                    </a:lnTo>
                    <a:lnTo>
                      <a:pt x="237" y="129"/>
                    </a:lnTo>
                    <a:lnTo>
                      <a:pt x="229" y="120"/>
                    </a:lnTo>
                    <a:lnTo>
                      <a:pt x="220" y="112"/>
                    </a:lnTo>
                    <a:lnTo>
                      <a:pt x="210" y="107"/>
                    </a:lnTo>
                    <a:lnTo>
                      <a:pt x="201" y="105"/>
                    </a:lnTo>
                    <a:lnTo>
                      <a:pt x="193" y="105"/>
                    </a:lnTo>
                    <a:lnTo>
                      <a:pt x="189" y="108"/>
                    </a:lnTo>
                    <a:lnTo>
                      <a:pt x="186" y="114"/>
                    </a:lnTo>
                    <a:lnTo>
                      <a:pt x="182" y="119"/>
                    </a:lnTo>
                    <a:lnTo>
                      <a:pt x="181" y="124"/>
                    </a:lnTo>
                    <a:lnTo>
                      <a:pt x="179" y="131"/>
                    </a:lnTo>
                    <a:lnTo>
                      <a:pt x="167" y="131"/>
                    </a:lnTo>
                    <a:lnTo>
                      <a:pt x="160" y="131"/>
                    </a:lnTo>
                    <a:lnTo>
                      <a:pt x="150" y="127"/>
                    </a:lnTo>
                    <a:lnTo>
                      <a:pt x="145" y="122"/>
                    </a:lnTo>
                    <a:lnTo>
                      <a:pt x="138" y="115"/>
                    </a:lnTo>
                    <a:lnTo>
                      <a:pt x="131" y="114"/>
                    </a:lnTo>
                    <a:lnTo>
                      <a:pt x="124" y="114"/>
                    </a:lnTo>
                    <a:lnTo>
                      <a:pt x="122" y="117"/>
                    </a:lnTo>
                    <a:lnTo>
                      <a:pt x="112" y="117"/>
                    </a:lnTo>
                    <a:lnTo>
                      <a:pt x="105" y="115"/>
                    </a:lnTo>
                    <a:lnTo>
                      <a:pt x="103" y="114"/>
                    </a:lnTo>
                    <a:lnTo>
                      <a:pt x="108" y="105"/>
                    </a:lnTo>
                    <a:lnTo>
                      <a:pt x="117" y="103"/>
                    </a:lnTo>
                    <a:lnTo>
                      <a:pt x="110" y="91"/>
                    </a:lnTo>
                    <a:lnTo>
                      <a:pt x="110" y="81"/>
                    </a:lnTo>
                    <a:lnTo>
                      <a:pt x="105" y="76"/>
                    </a:lnTo>
                    <a:lnTo>
                      <a:pt x="100" y="72"/>
                    </a:lnTo>
                    <a:lnTo>
                      <a:pt x="91" y="69"/>
                    </a:lnTo>
                    <a:lnTo>
                      <a:pt x="88" y="67"/>
                    </a:lnTo>
                    <a:lnTo>
                      <a:pt x="81" y="64"/>
                    </a:lnTo>
                    <a:lnTo>
                      <a:pt x="74" y="64"/>
                    </a:lnTo>
                    <a:lnTo>
                      <a:pt x="67" y="62"/>
                    </a:lnTo>
                    <a:lnTo>
                      <a:pt x="62" y="62"/>
                    </a:lnTo>
                    <a:lnTo>
                      <a:pt x="55" y="59"/>
                    </a:lnTo>
                    <a:lnTo>
                      <a:pt x="52" y="55"/>
                    </a:lnTo>
                    <a:lnTo>
                      <a:pt x="46" y="50"/>
                    </a:lnTo>
                    <a:lnTo>
                      <a:pt x="43" y="52"/>
                    </a:lnTo>
                    <a:lnTo>
                      <a:pt x="43" y="47"/>
                    </a:lnTo>
                    <a:lnTo>
                      <a:pt x="38" y="53"/>
                    </a:lnTo>
                    <a:lnTo>
                      <a:pt x="34" y="57"/>
                    </a:lnTo>
                    <a:lnTo>
                      <a:pt x="31" y="55"/>
                    </a:lnTo>
                    <a:lnTo>
                      <a:pt x="29" y="55"/>
                    </a:lnTo>
                    <a:lnTo>
                      <a:pt x="28" y="48"/>
                    </a:lnTo>
                    <a:lnTo>
                      <a:pt x="28" y="43"/>
                    </a:lnTo>
                    <a:lnTo>
                      <a:pt x="21" y="40"/>
                    </a:lnTo>
                    <a:lnTo>
                      <a:pt x="17" y="38"/>
                    </a:lnTo>
                    <a:lnTo>
                      <a:pt x="22" y="34"/>
                    </a:lnTo>
                    <a:lnTo>
                      <a:pt x="31" y="33"/>
                    </a:lnTo>
                    <a:lnTo>
                      <a:pt x="38" y="31"/>
                    </a:lnTo>
                    <a:lnTo>
                      <a:pt x="43" y="29"/>
                    </a:lnTo>
                    <a:lnTo>
                      <a:pt x="40" y="29"/>
                    </a:lnTo>
                    <a:lnTo>
                      <a:pt x="33" y="29"/>
                    </a:lnTo>
                    <a:lnTo>
                      <a:pt x="26" y="31"/>
                    </a:lnTo>
                    <a:lnTo>
                      <a:pt x="21" y="29"/>
                    </a:lnTo>
                    <a:lnTo>
                      <a:pt x="19" y="29"/>
                    </a:lnTo>
                    <a:lnTo>
                      <a:pt x="16" y="26"/>
                    </a:lnTo>
                    <a:lnTo>
                      <a:pt x="16" y="24"/>
                    </a:lnTo>
                    <a:lnTo>
                      <a:pt x="5" y="19"/>
                    </a:lnTo>
                    <a:lnTo>
                      <a:pt x="0" y="14"/>
                    </a:lnTo>
                    <a:lnTo>
                      <a:pt x="2" y="9"/>
                    </a:lnTo>
                    <a:lnTo>
                      <a:pt x="7" y="9"/>
                    </a:lnTo>
                    <a:lnTo>
                      <a:pt x="14" y="4"/>
                    </a:lnTo>
                    <a:lnTo>
                      <a:pt x="26" y="0"/>
                    </a:lnTo>
                    <a:lnTo>
                      <a:pt x="38" y="4"/>
                    </a:lnTo>
                    <a:lnTo>
                      <a:pt x="50" y="10"/>
                    </a:lnTo>
                    <a:lnTo>
                      <a:pt x="50" y="19"/>
                    </a:lnTo>
                    <a:lnTo>
                      <a:pt x="50" y="29"/>
                    </a:lnTo>
                    <a:lnTo>
                      <a:pt x="52" y="31"/>
                    </a:lnTo>
                    <a:lnTo>
                      <a:pt x="57" y="33"/>
                    </a:lnTo>
                    <a:lnTo>
                      <a:pt x="60" y="38"/>
                    </a:lnTo>
                    <a:lnTo>
                      <a:pt x="67" y="43"/>
                    </a:lnTo>
                    <a:lnTo>
                      <a:pt x="72" y="38"/>
                    </a:lnTo>
                    <a:lnTo>
                      <a:pt x="77" y="34"/>
                    </a:lnTo>
                    <a:lnTo>
                      <a:pt x="81" y="29"/>
                    </a:lnTo>
                    <a:lnTo>
                      <a:pt x="89" y="28"/>
                    </a:lnTo>
                    <a:lnTo>
                      <a:pt x="96" y="21"/>
                    </a:lnTo>
                    <a:lnTo>
                      <a:pt x="105" y="16"/>
                    </a:lnTo>
                    <a:lnTo>
                      <a:pt x="108" y="17"/>
                    </a:lnTo>
                    <a:lnTo>
                      <a:pt x="112" y="19"/>
                    </a:lnTo>
                    <a:lnTo>
                      <a:pt x="119" y="24"/>
                    </a:lnTo>
                    <a:lnTo>
                      <a:pt x="126" y="29"/>
                    </a:lnTo>
                    <a:lnTo>
                      <a:pt x="139" y="29"/>
                    </a:lnTo>
                    <a:lnTo>
                      <a:pt x="143" y="31"/>
                    </a:lnTo>
                    <a:lnTo>
                      <a:pt x="148" y="33"/>
                    </a:lnTo>
                    <a:lnTo>
                      <a:pt x="148" y="34"/>
                    </a:lnTo>
                    <a:lnTo>
                      <a:pt x="146" y="31"/>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500" name="Freeform 211"/>
              <p:cNvSpPr>
                <a:spLocks/>
              </p:cNvSpPr>
              <p:nvPr/>
            </p:nvSpPr>
            <p:spPr bwMode="auto">
              <a:xfrm>
                <a:off x="7781132" y="4075113"/>
                <a:ext cx="46038" cy="44450"/>
              </a:xfrm>
              <a:custGeom>
                <a:avLst/>
                <a:gdLst/>
                <a:ahLst/>
                <a:cxnLst>
                  <a:cxn ang="0">
                    <a:pos x="27" y="28"/>
                  </a:cxn>
                  <a:cxn ang="0">
                    <a:pos x="20" y="23"/>
                  </a:cxn>
                  <a:cxn ang="0">
                    <a:pos x="22" y="18"/>
                  </a:cxn>
                  <a:cxn ang="0">
                    <a:pos x="15" y="11"/>
                  </a:cxn>
                  <a:cxn ang="0">
                    <a:pos x="10" y="6"/>
                  </a:cxn>
                  <a:cxn ang="0">
                    <a:pos x="3" y="2"/>
                  </a:cxn>
                  <a:cxn ang="0">
                    <a:pos x="0" y="0"/>
                  </a:cxn>
                  <a:cxn ang="0">
                    <a:pos x="12" y="6"/>
                  </a:cxn>
                  <a:cxn ang="0">
                    <a:pos x="20" y="14"/>
                  </a:cxn>
                  <a:cxn ang="0">
                    <a:pos x="25" y="18"/>
                  </a:cxn>
                  <a:cxn ang="0">
                    <a:pos x="29" y="25"/>
                  </a:cxn>
                  <a:cxn ang="0">
                    <a:pos x="29" y="26"/>
                  </a:cxn>
                  <a:cxn ang="0">
                    <a:pos x="29" y="28"/>
                  </a:cxn>
                  <a:cxn ang="0">
                    <a:pos x="27" y="28"/>
                  </a:cxn>
                </a:cxnLst>
                <a:rect l="0" t="0" r="r" b="b"/>
                <a:pathLst>
                  <a:path w="29" h="28">
                    <a:moveTo>
                      <a:pt x="27" y="28"/>
                    </a:moveTo>
                    <a:lnTo>
                      <a:pt x="20" y="23"/>
                    </a:lnTo>
                    <a:lnTo>
                      <a:pt x="22" y="18"/>
                    </a:lnTo>
                    <a:lnTo>
                      <a:pt x="15" y="11"/>
                    </a:lnTo>
                    <a:lnTo>
                      <a:pt x="10" y="6"/>
                    </a:lnTo>
                    <a:lnTo>
                      <a:pt x="3" y="2"/>
                    </a:lnTo>
                    <a:lnTo>
                      <a:pt x="0" y="0"/>
                    </a:lnTo>
                    <a:lnTo>
                      <a:pt x="12" y="6"/>
                    </a:lnTo>
                    <a:lnTo>
                      <a:pt x="20" y="14"/>
                    </a:lnTo>
                    <a:lnTo>
                      <a:pt x="25" y="18"/>
                    </a:lnTo>
                    <a:lnTo>
                      <a:pt x="29" y="25"/>
                    </a:lnTo>
                    <a:lnTo>
                      <a:pt x="29" y="26"/>
                    </a:lnTo>
                    <a:lnTo>
                      <a:pt x="29" y="28"/>
                    </a:lnTo>
                    <a:lnTo>
                      <a:pt x="27" y="28"/>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501" name="Freeform 212"/>
              <p:cNvSpPr>
                <a:spLocks/>
              </p:cNvSpPr>
              <p:nvPr/>
            </p:nvSpPr>
            <p:spPr bwMode="auto">
              <a:xfrm>
                <a:off x="7865269" y="4141788"/>
                <a:ext cx="22225" cy="30162"/>
              </a:xfrm>
              <a:custGeom>
                <a:avLst/>
                <a:gdLst/>
                <a:ahLst/>
                <a:cxnLst>
                  <a:cxn ang="0">
                    <a:pos x="7" y="10"/>
                  </a:cxn>
                  <a:cxn ang="0">
                    <a:pos x="0" y="7"/>
                  </a:cxn>
                  <a:cxn ang="0">
                    <a:pos x="0" y="0"/>
                  </a:cxn>
                  <a:cxn ang="0">
                    <a:pos x="7" y="7"/>
                  </a:cxn>
                  <a:cxn ang="0">
                    <a:pos x="14" y="13"/>
                  </a:cxn>
                  <a:cxn ang="0">
                    <a:pos x="12" y="15"/>
                  </a:cxn>
                  <a:cxn ang="0">
                    <a:pos x="10" y="19"/>
                  </a:cxn>
                  <a:cxn ang="0">
                    <a:pos x="7" y="17"/>
                  </a:cxn>
                  <a:cxn ang="0">
                    <a:pos x="7" y="15"/>
                  </a:cxn>
                  <a:cxn ang="0">
                    <a:pos x="7" y="12"/>
                  </a:cxn>
                  <a:cxn ang="0">
                    <a:pos x="7" y="10"/>
                  </a:cxn>
                </a:cxnLst>
                <a:rect l="0" t="0" r="r" b="b"/>
                <a:pathLst>
                  <a:path w="14" h="19">
                    <a:moveTo>
                      <a:pt x="7" y="10"/>
                    </a:moveTo>
                    <a:lnTo>
                      <a:pt x="0" y="7"/>
                    </a:lnTo>
                    <a:lnTo>
                      <a:pt x="0" y="0"/>
                    </a:lnTo>
                    <a:lnTo>
                      <a:pt x="7" y="7"/>
                    </a:lnTo>
                    <a:lnTo>
                      <a:pt x="14" y="13"/>
                    </a:lnTo>
                    <a:lnTo>
                      <a:pt x="12" y="15"/>
                    </a:lnTo>
                    <a:lnTo>
                      <a:pt x="10" y="19"/>
                    </a:lnTo>
                    <a:lnTo>
                      <a:pt x="7" y="17"/>
                    </a:lnTo>
                    <a:lnTo>
                      <a:pt x="7" y="15"/>
                    </a:lnTo>
                    <a:lnTo>
                      <a:pt x="7" y="12"/>
                    </a:lnTo>
                    <a:lnTo>
                      <a:pt x="7" y="10"/>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502" name="Freeform 213"/>
              <p:cNvSpPr>
                <a:spLocks/>
              </p:cNvSpPr>
              <p:nvPr/>
            </p:nvSpPr>
            <p:spPr bwMode="auto">
              <a:xfrm>
                <a:off x="8020844" y="4248150"/>
                <a:ext cx="14288" cy="15875"/>
              </a:xfrm>
              <a:custGeom>
                <a:avLst/>
                <a:gdLst/>
                <a:ahLst/>
                <a:cxnLst>
                  <a:cxn ang="0">
                    <a:pos x="9" y="8"/>
                  </a:cxn>
                  <a:cxn ang="0">
                    <a:pos x="7" y="8"/>
                  </a:cxn>
                  <a:cxn ang="0">
                    <a:pos x="9" y="10"/>
                  </a:cxn>
                  <a:cxn ang="0">
                    <a:pos x="2" y="5"/>
                  </a:cxn>
                  <a:cxn ang="0">
                    <a:pos x="0" y="0"/>
                  </a:cxn>
                  <a:cxn ang="0">
                    <a:pos x="5" y="3"/>
                  </a:cxn>
                  <a:cxn ang="0">
                    <a:pos x="9" y="8"/>
                  </a:cxn>
                </a:cxnLst>
                <a:rect l="0" t="0" r="r" b="b"/>
                <a:pathLst>
                  <a:path w="9" h="10">
                    <a:moveTo>
                      <a:pt x="9" y="8"/>
                    </a:moveTo>
                    <a:lnTo>
                      <a:pt x="7" y="8"/>
                    </a:lnTo>
                    <a:lnTo>
                      <a:pt x="9" y="10"/>
                    </a:lnTo>
                    <a:lnTo>
                      <a:pt x="2" y="5"/>
                    </a:lnTo>
                    <a:lnTo>
                      <a:pt x="0" y="0"/>
                    </a:lnTo>
                    <a:lnTo>
                      <a:pt x="5" y="3"/>
                    </a:lnTo>
                    <a:lnTo>
                      <a:pt x="9" y="8"/>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503" name="Freeform 214"/>
              <p:cNvSpPr>
                <a:spLocks/>
              </p:cNvSpPr>
              <p:nvPr/>
            </p:nvSpPr>
            <p:spPr bwMode="auto">
              <a:xfrm>
                <a:off x="7985919" y="4237038"/>
                <a:ext cx="26988" cy="11112"/>
              </a:xfrm>
              <a:custGeom>
                <a:avLst/>
                <a:gdLst/>
                <a:ahLst/>
                <a:cxnLst>
                  <a:cxn ang="0">
                    <a:pos x="17" y="7"/>
                  </a:cxn>
                  <a:cxn ang="0">
                    <a:pos x="13" y="7"/>
                  </a:cxn>
                  <a:cxn ang="0">
                    <a:pos x="3" y="5"/>
                  </a:cxn>
                  <a:cxn ang="0">
                    <a:pos x="0" y="0"/>
                  </a:cxn>
                  <a:cxn ang="0">
                    <a:pos x="10" y="0"/>
                  </a:cxn>
                  <a:cxn ang="0">
                    <a:pos x="17" y="7"/>
                  </a:cxn>
                </a:cxnLst>
                <a:rect l="0" t="0" r="r" b="b"/>
                <a:pathLst>
                  <a:path w="17" h="7">
                    <a:moveTo>
                      <a:pt x="17" y="7"/>
                    </a:moveTo>
                    <a:lnTo>
                      <a:pt x="13" y="7"/>
                    </a:lnTo>
                    <a:lnTo>
                      <a:pt x="3" y="5"/>
                    </a:lnTo>
                    <a:lnTo>
                      <a:pt x="0" y="0"/>
                    </a:lnTo>
                    <a:lnTo>
                      <a:pt x="10" y="0"/>
                    </a:lnTo>
                    <a:lnTo>
                      <a:pt x="17" y="7"/>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504" name="Freeform 215"/>
              <p:cNvSpPr>
                <a:spLocks/>
              </p:cNvSpPr>
              <p:nvPr/>
            </p:nvSpPr>
            <p:spPr bwMode="auto">
              <a:xfrm>
                <a:off x="7987507" y="4203700"/>
                <a:ext cx="25400" cy="25400"/>
              </a:xfrm>
              <a:custGeom>
                <a:avLst/>
                <a:gdLst/>
                <a:ahLst/>
                <a:cxnLst>
                  <a:cxn ang="0">
                    <a:pos x="16" y="16"/>
                  </a:cxn>
                  <a:cxn ang="0">
                    <a:pos x="5" y="9"/>
                  </a:cxn>
                  <a:cxn ang="0">
                    <a:pos x="0" y="0"/>
                  </a:cxn>
                  <a:cxn ang="0">
                    <a:pos x="9" y="5"/>
                  </a:cxn>
                  <a:cxn ang="0">
                    <a:pos x="16" y="16"/>
                  </a:cxn>
                </a:cxnLst>
                <a:rect l="0" t="0" r="r" b="b"/>
                <a:pathLst>
                  <a:path w="16" h="16">
                    <a:moveTo>
                      <a:pt x="16" y="16"/>
                    </a:moveTo>
                    <a:lnTo>
                      <a:pt x="5" y="9"/>
                    </a:lnTo>
                    <a:lnTo>
                      <a:pt x="0" y="0"/>
                    </a:lnTo>
                    <a:lnTo>
                      <a:pt x="9" y="5"/>
                    </a:lnTo>
                    <a:lnTo>
                      <a:pt x="16" y="16"/>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505" name="Freeform 216"/>
              <p:cNvSpPr>
                <a:spLocks/>
              </p:cNvSpPr>
              <p:nvPr/>
            </p:nvSpPr>
            <p:spPr bwMode="auto">
              <a:xfrm>
                <a:off x="7938294" y="4184650"/>
                <a:ext cx="33338" cy="17462"/>
              </a:xfrm>
              <a:custGeom>
                <a:avLst/>
                <a:gdLst/>
                <a:ahLst/>
                <a:cxnLst>
                  <a:cxn ang="0">
                    <a:pos x="4" y="0"/>
                  </a:cxn>
                  <a:cxn ang="0">
                    <a:pos x="12" y="4"/>
                  </a:cxn>
                  <a:cxn ang="0">
                    <a:pos x="21" y="11"/>
                  </a:cxn>
                  <a:cxn ang="0">
                    <a:pos x="18" y="11"/>
                  </a:cxn>
                  <a:cxn ang="0">
                    <a:pos x="5" y="7"/>
                  </a:cxn>
                  <a:cxn ang="0">
                    <a:pos x="0" y="2"/>
                  </a:cxn>
                  <a:cxn ang="0">
                    <a:pos x="2" y="2"/>
                  </a:cxn>
                  <a:cxn ang="0">
                    <a:pos x="4" y="0"/>
                  </a:cxn>
                </a:cxnLst>
                <a:rect l="0" t="0" r="r" b="b"/>
                <a:pathLst>
                  <a:path w="21" h="11">
                    <a:moveTo>
                      <a:pt x="4" y="0"/>
                    </a:moveTo>
                    <a:lnTo>
                      <a:pt x="12" y="4"/>
                    </a:lnTo>
                    <a:lnTo>
                      <a:pt x="21" y="11"/>
                    </a:lnTo>
                    <a:lnTo>
                      <a:pt x="18" y="11"/>
                    </a:lnTo>
                    <a:lnTo>
                      <a:pt x="5" y="7"/>
                    </a:lnTo>
                    <a:lnTo>
                      <a:pt x="0" y="2"/>
                    </a:lnTo>
                    <a:lnTo>
                      <a:pt x="2" y="2"/>
                    </a:lnTo>
                    <a:lnTo>
                      <a:pt x="4" y="0"/>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506" name="Freeform 217"/>
              <p:cNvSpPr>
                <a:spLocks/>
              </p:cNvSpPr>
              <p:nvPr/>
            </p:nvSpPr>
            <p:spPr bwMode="auto">
              <a:xfrm>
                <a:off x="7903369" y="4165600"/>
                <a:ext cx="19050" cy="11112"/>
              </a:xfrm>
              <a:custGeom>
                <a:avLst/>
                <a:gdLst/>
                <a:ahLst/>
                <a:cxnLst>
                  <a:cxn ang="0">
                    <a:pos x="0" y="0"/>
                  </a:cxn>
                  <a:cxn ang="0">
                    <a:pos x="5" y="2"/>
                  </a:cxn>
                  <a:cxn ang="0">
                    <a:pos x="12" y="7"/>
                  </a:cxn>
                  <a:cxn ang="0">
                    <a:pos x="9" y="7"/>
                  </a:cxn>
                  <a:cxn ang="0">
                    <a:pos x="0" y="2"/>
                  </a:cxn>
                  <a:cxn ang="0">
                    <a:pos x="2" y="0"/>
                  </a:cxn>
                  <a:cxn ang="0">
                    <a:pos x="3" y="0"/>
                  </a:cxn>
                  <a:cxn ang="0">
                    <a:pos x="0" y="0"/>
                  </a:cxn>
                </a:cxnLst>
                <a:rect l="0" t="0" r="r" b="b"/>
                <a:pathLst>
                  <a:path w="12" h="7">
                    <a:moveTo>
                      <a:pt x="0" y="0"/>
                    </a:moveTo>
                    <a:lnTo>
                      <a:pt x="5" y="2"/>
                    </a:lnTo>
                    <a:lnTo>
                      <a:pt x="12" y="7"/>
                    </a:lnTo>
                    <a:lnTo>
                      <a:pt x="9" y="7"/>
                    </a:lnTo>
                    <a:lnTo>
                      <a:pt x="0" y="2"/>
                    </a:lnTo>
                    <a:lnTo>
                      <a:pt x="2" y="0"/>
                    </a:lnTo>
                    <a:lnTo>
                      <a:pt x="3" y="0"/>
                    </a:lnTo>
                    <a:lnTo>
                      <a:pt x="0" y="0"/>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507" name="Freeform 218"/>
              <p:cNvSpPr>
                <a:spLocks/>
              </p:cNvSpPr>
              <p:nvPr/>
            </p:nvSpPr>
            <p:spPr bwMode="auto">
              <a:xfrm>
                <a:off x="7627144" y="5006975"/>
                <a:ext cx="87313" cy="84137"/>
              </a:xfrm>
              <a:custGeom>
                <a:avLst/>
                <a:gdLst/>
                <a:ahLst/>
                <a:cxnLst>
                  <a:cxn ang="0">
                    <a:pos x="28" y="5"/>
                  </a:cxn>
                  <a:cxn ang="0">
                    <a:pos x="38" y="2"/>
                  </a:cxn>
                  <a:cxn ang="0">
                    <a:pos x="50" y="0"/>
                  </a:cxn>
                  <a:cxn ang="0">
                    <a:pos x="52" y="7"/>
                  </a:cxn>
                  <a:cxn ang="0">
                    <a:pos x="55" y="15"/>
                  </a:cxn>
                  <a:cxn ang="0">
                    <a:pos x="52" y="24"/>
                  </a:cxn>
                  <a:cxn ang="0">
                    <a:pos x="47" y="38"/>
                  </a:cxn>
                  <a:cxn ang="0">
                    <a:pos x="38" y="48"/>
                  </a:cxn>
                  <a:cxn ang="0">
                    <a:pos x="31" y="53"/>
                  </a:cxn>
                  <a:cxn ang="0">
                    <a:pos x="19" y="46"/>
                  </a:cxn>
                  <a:cxn ang="0">
                    <a:pos x="9" y="32"/>
                  </a:cxn>
                  <a:cxn ang="0">
                    <a:pos x="2" y="15"/>
                  </a:cxn>
                  <a:cxn ang="0">
                    <a:pos x="0" y="5"/>
                  </a:cxn>
                  <a:cxn ang="0">
                    <a:pos x="4" y="0"/>
                  </a:cxn>
                  <a:cxn ang="0">
                    <a:pos x="12" y="2"/>
                  </a:cxn>
                  <a:cxn ang="0">
                    <a:pos x="21" y="3"/>
                  </a:cxn>
                  <a:cxn ang="0">
                    <a:pos x="28" y="5"/>
                  </a:cxn>
                </a:cxnLst>
                <a:rect l="0" t="0" r="r" b="b"/>
                <a:pathLst>
                  <a:path w="55" h="53">
                    <a:moveTo>
                      <a:pt x="28" y="5"/>
                    </a:moveTo>
                    <a:lnTo>
                      <a:pt x="38" y="2"/>
                    </a:lnTo>
                    <a:lnTo>
                      <a:pt x="50" y="0"/>
                    </a:lnTo>
                    <a:lnTo>
                      <a:pt x="52" y="7"/>
                    </a:lnTo>
                    <a:lnTo>
                      <a:pt x="55" y="15"/>
                    </a:lnTo>
                    <a:lnTo>
                      <a:pt x="52" y="24"/>
                    </a:lnTo>
                    <a:lnTo>
                      <a:pt x="47" y="38"/>
                    </a:lnTo>
                    <a:lnTo>
                      <a:pt x="38" y="48"/>
                    </a:lnTo>
                    <a:lnTo>
                      <a:pt x="31" y="53"/>
                    </a:lnTo>
                    <a:lnTo>
                      <a:pt x="19" y="46"/>
                    </a:lnTo>
                    <a:lnTo>
                      <a:pt x="9" y="32"/>
                    </a:lnTo>
                    <a:lnTo>
                      <a:pt x="2" y="15"/>
                    </a:lnTo>
                    <a:lnTo>
                      <a:pt x="0" y="5"/>
                    </a:lnTo>
                    <a:lnTo>
                      <a:pt x="4" y="0"/>
                    </a:lnTo>
                    <a:lnTo>
                      <a:pt x="12" y="2"/>
                    </a:lnTo>
                    <a:lnTo>
                      <a:pt x="21" y="3"/>
                    </a:lnTo>
                    <a:lnTo>
                      <a:pt x="28" y="5"/>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508" name="Freeform 219"/>
              <p:cNvSpPr>
                <a:spLocks/>
              </p:cNvSpPr>
              <p:nvPr/>
            </p:nvSpPr>
            <p:spPr bwMode="auto">
              <a:xfrm>
                <a:off x="7703344" y="4984750"/>
                <a:ext cx="9525" cy="14287"/>
              </a:xfrm>
              <a:custGeom>
                <a:avLst/>
                <a:gdLst/>
                <a:ahLst/>
                <a:cxnLst>
                  <a:cxn ang="0">
                    <a:pos x="6" y="0"/>
                  </a:cxn>
                  <a:cxn ang="0">
                    <a:pos x="6" y="4"/>
                  </a:cxn>
                  <a:cxn ang="0">
                    <a:pos x="6" y="9"/>
                  </a:cxn>
                  <a:cxn ang="0">
                    <a:pos x="0" y="4"/>
                  </a:cxn>
                  <a:cxn ang="0">
                    <a:pos x="0" y="0"/>
                  </a:cxn>
                  <a:cxn ang="0">
                    <a:pos x="2" y="0"/>
                  </a:cxn>
                  <a:cxn ang="0">
                    <a:pos x="6" y="0"/>
                  </a:cxn>
                </a:cxnLst>
                <a:rect l="0" t="0" r="r" b="b"/>
                <a:pathLst>
                  <a:path w="6" h="9">
                    <a:moveTo>
                      <a:pt x="6" y="0"/>
                    </a:moveTo>
                    <a:lnTo>
                      <a:pt x="6" y="4"/>
                    </a:lnTo>
                    <a:lnTo>
                      <a:pt x="6" y="9"/>
                    </a:lnTo>
                    <a:lnTo>
                      <a:pt x="0" y="4"/>
                    </a:lnTo>
                    <a:lnTo>
                      <a:pt x="0" y="0"/>
                    </a:lnTo>
                    <a:lnTo>
                      <a:pt x="2" y="0"/>
                    </a:lnTo>
                    <a:lnTo>
                      <a:pt x="6" y="0"/>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509" name="Freeform 220"/>
              <p:cNvSpPr>
                <a:spLocks/>
              </p:cNvSpPr>
              <p:nvPr/>
            </p:nvSpPr>
            <p:spPr bwMode="auto">
              <a:xfrm>
                <a:off x="7441407" y="4873625"/>
                <a:ext cx="28575" cy="7937"/>
              </a:xfrm>
              <a:custGeom>
                <a:avLst/>
                <a:gdLst/>
                <a:ahLst/>
                <a:cxnLst>
                  <a:cxn ang="0">
                    <a:pos x="18" y="3"/>
                  </a:cxn>
                  <a:cxn ang="0">
                    <a:pos x="7" y="5"/>
                  </a:cxn>
                  <a:cxn ang="0">
                    <a:pos x="0" y="3"/>
                  </a:cxn>
                  <a:cxn ang="0">
                    <a:pos x="9" y="0"/>
                  </a:cxn>
                  <a:cxn ang="0">
                    <a:pos x="18" y="3"/>
                  </a:cxn>
                </a:cxnLst>
                <a:rect l="0" t="0" r="r" b="b"/>
                <a:pathLst>
                  <a:path w="18" h="5">
                    <a:moveTo>
                      <a:pt x="18" y="3"/>
                    </a:moveTo>
                    <a:lnTo>
                      <a:pt x="7" y="5"/>
                    </a:lnTo>
                    <a:lnTo>
                      <a:pt x="0" y="3"/>
                    </a:lnTo>
                    <a:lnTo>
                      <a:pt x="9" y="0"/>
                    </a:lnTo>
                    <a:lnTo>
                      <a:pt x="18" y="3"/>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510" name="Freeform 221"/>
              <p:cNvSpPr>
                <a:spLocks/>
              </p:cNvSpPr>
              <p:nvPr/>
            </p:nvSpPr>
            <p:spPr bwMode="auto">
              <a:xfrm>
                <a:off x="7292182" y="4278313"/>
                <a:ext cx="30163" cy="11112"/>
              </a:xfrm>
              <a:custGeom>
                <a:avLst/>
                <a:gdLst/>
                <a:ahLst/>
                <a:cxnLst>
                  <a:cxn ang="0">
                    <a:pos x="19" y="0"/>
                  </a:cxn>
                  <a:cxn ang="0">
                    <a:pos x="19" y="7"/>
                  </a:cxn>
                  <a:cxn ang="0">
                    <a:pos x="15" y="7"/>
                  </a:cxn>
                  <a:cxn ang="0">
                    <a:pos x="13" y="7"/>
                  </a:cxn>
                  <a:cxn ang="0">
                    <a:pos x="5" y="5"/>
                  </a:cxn>
                  <a:cxn ang="0">
                    <a:pos x="0" y="1"/>
                  </a:cxn>
                  <a:cxn ang="0">
                    <a:pos x="8" y="0"/>
                  </a:cxn>
                  <a:cxn ang="0">
                    <a:pos x="19" y="0"/>
                  </a:cxn>
                </a:cxnLst>
                <a:rect l="0" t="0" r="r" b="b"/>
                <a:pathLst>
                  <a:path w="19" h="7">
                    <a:moveTo>
                      <a:pt x="19" y="0"/>
                    </a:moveTo>
                    <a:lnTo>
                      <a:pt x="19" y="7"/>
                    </a:lnTo>
                    <a:lnTo>
                      <a:pt x="15" y="7"/>
                    </a:lnTo>
                    <a:lnTo>
                      <a:pt x="13" y="7"/>
                    </a:lnTo>
                    <a:lnTo>
                      <a:pt x="5" y="5"/>
                    </a:lnTo>
                    <a:lnTo>
                      <a:pt x="0" y="1"/>
                    </a:lnTo>
                    <a:lnTo>
                      <a:pt x="8" y="0"/>
                    </a:lnTo>
                    <a:lnTo>
                      <a:pt x="19" y="0"/>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511" name="Freeform 222"/>
              <p:cNvSpPr>
                <a:spLocks/>
              </p:cNvSpPr>
              <p:nvPr/>
            </p:nvSpPr>
            <p:spPr bwMode="auto">
              <a:xfrm>
                <a:off x="6909594" y="4264025"/>
                <a:ext cx="922338" cy="698500"/>
              </a:xfrm>
              <a:custGeom>
                <a:avLst/>
                <a:gdLst/>
                <a:ahLst/>
                <a:cxnLst>
                  <a:cxn ang="0">
                    <a:pos x="580" y="253"/>
                  </a:cxn>
                  <a:cxn ang="0">
                    <a:pos x="576" y="292"/>
                  </a:cxn>
                  <a:cxn ang="0">
                    <a:pos x="571" y="323"/>
                  </a:cxn>
                  <a:cxn ang="0">
                    <a:pos x="547" y="359"/>
                  </a:cxn>
                  <a:cxn ang="0">
                    <a:pos x="533" y="404"/>
                  </a:cxn>
                  <a:cxn ang="0">
                    <a:pos x="488" y="427"/>
                  </a:cxn>
                  <a:cxn ang="0">
                    <a:pos x="457" y="428"/>
                  </a:cxn>
                  <a:cxn ang="0">
                    <a:pos x="418" y="433"/>
                  </a:cxn>
                  <a:cxn ang="0">
                    <a:pos x="380" y="392"/>
                  </a:cxn>
                  <a:cxn ang="0">
                    <a:pos x="365" y="384"/>
                  </a:cxn>
                  <a:cxn ang="0">
                    <a:pos x="359" y="365"/>
                  </a:cxn>
                  <a:cxn ang="0">
                    <a:pos x="351" y="373"/>
                  </a:cxn>
                  <a:cxn ang="0">
                    <a:pos x="344" y="366"/>
                  </a:cxn>
                  <a:cxn ang="0">
                    <a:pos x="346" y="344"/>
                  </a:cxn>
                  <a:cxn ang="0">
                    <a:pos x="316" y="368"/>
                  </a:cxn>
                  <a:cxn ang="0">
                    <a:pos x="303" y="339"/>
                  </a:cxn>
                  <a:cxn ang="0">
                    <a:pos x="256" y="318"/>
                  </a:cxn>
                  <a:cxn ang="0">
                    <a:pos x="217" y="325"/>
                  </a:cxn>
                  <a:cxn ang="0">
                    <a:pos x="179" y="334"/>
                  </a:cxn>
                  <a:cxn ang="0">
                    <a:pos x="151" y="344"/>
                  </a:cxn>
                  <a:cxn ang="0">
                    <a:pos x="110" y="356"/>
                  </a:cxn>
                  <a:cxn ang="0">
                    <a:pos x="69" y="372"/>
                  </a:cxn>
                  <a:cxn ang="0">
                    <a:pos x="26" y="363"/>
                  </a:cxn>
                  <a:cxn ang="0">
                    <a:pos x="33" y="323"/>
                  </a:cxn>
                  <a:cxn ang="0">
                    <a:pos x="19" y="287"/>
                  </a:cxn>
                  <a:cxn ang="0">
                    <a:pos x="3" y="244"/>
                  </a:cxn>
                  <a:cxn ang="0">
                    <a:pos x="5" y="232"/>
                  </a:cxn>
                  <a:cxn ang="0">
                    <a:pos x="5" y="217"/>
                  </a:cxn>
                  <a:cxn ang="0">
                    <a:pos x="2" y="179"/>
                  </a:cxn>
                  <a:cxn ang="0">
                    <a:pos x="7" y="169"/>
                  </a:cxn>
                  <a:cxn ang="0">
                    <a:pos x="39" y="148"/>
                  </a:cxn>
                  <a:cxn ang="0">
                    <a:pos x="76" y="141"/>
                  </a:cxn>
                  <a:cxn ang="0">
                    <a:pos x="113" y="126"/>
                  </a:cxn>
                  <a:cxn ang="0">
                    <a:pos x="129" y="105"/>
                  </a:cxn>
                  <a:cxn ang="0">
                    <a:pos x="139" y="93"/>
                  </a:cxn>
                  <a:cxn ang="0">
                    <a:pos x="153" y="84"/>
                  </a:cxn>
                  <a:cxn ang="0">
                    <a:pos x="167" y="64"/>
                  </a:cxn>
                  <a:cxn ang="0">
                    <a:pos x="189" y="48"/>
                  </a:cxn>
                  <a:cxn ang="0">
                    <a:pos x="217" y="62"/>
                  </a:cxn>
                  <a:cxn ang="0">
                    <a:pos x="232" y="59"/>
                  </a:cxn>
                  <a:cxn ang="0">
                    <a:pos x="242" y="29"/>
                  </a:cxn>
                  <a:cxn ang="0">
                    <a:pos x="273" y="22"/>
                  </a:cxn>
                  <a:cxn ang="0">
                    <a:pos x="279" y="12"/>
                  </a:cxn>
                  <a:cxn ang="0">
                    <a:pos x="322" y="21"/>
                  </a:cxn>
                  <a:cxn ang="0">
                    <a:pos x="334" y="33"/>
                  </a:cxn>
                  <a:cxn ang="0">
                    <a:pos x="332" y="69"/>
                  </a:cxn>
                  <a:cxn ang="0">
                    <a:pos x="353" y="84"/>
                  </a:cxn>
                  <a:cxn ang="0">
                    <a:pos x="390" y="105"/>
                  </a:cxn>
                  <a:cxn ang="0">
                    <a:pos x="411" y="64"/>
                  </a:cxn>
                  <a:cxn ang="0">
                    <a:pos x="425" y="9"/>
                  </a:cxn>
                  <a:cxn ang="0">
                    <a:pos x="437" y="43"/>
                  </a:cxn>
                  <a:cxn ang="0">
                    <a:pos x="461" y="62"/>
                  </a:cxn>
                  <a:cxn ang="0">
                    <a:pos x="468" y="95"/>
                  </a:cxn>
                  <a:cxn ang="0">
                    <a:pos x="483" y="126"/>
                  </a:cxn>
                  <a:cxn ang="0">
                    <a:pos x="519" y="157"/>
                  </a:cxn>
                  <a:cxn ang="0">
                    <a:pos x="542" y="186"/>
                  </a:cxn>
                  <a:cxn ang="0">
                    <a:pos x="568" y="215"/>
                  </a:cxn>
                </a:cxnLst>
                <a:rect l="0" t="0" r="r" b="b"/>
                <a:pathLst>
                  <a:path w="581" h="440">
                    <a:moveTo>
                      <a:pt x="568" y="215"/>
                    </a:moveTo>
                    <a:lnTo>
                      <a:pt x="571" y="224"/>
                    </a:lnTo>
                    <a:lnTo>
                      <a:pt x="576" y="239"/>
                    </a:lnTo>
                    <a:lnTo>
                      <a:pt x="580" y="253"/>
                    </a:lnTo>
                    <a:lnTo>
                      <a:pt x="581" y="268"/>
                    </a:lnTo>
                    <a:lnTo>
                      <a:pt x="580" y="275"/>
                    </a:lnTo>
                    <a:lnTo>
                      <a:pt x="578" y="286"/>
                    </a:lnTo>
                    <a:lnTo>
                      <a:pt x="576" y="292"/>
                    </a:lnTo>
                    <a:lnTo>
                      <a:pt x="574" y="299"/>
                    </a:lnTo>
                    <a:lnTo>
                      <a:pt x="574" y="313"/>
                    </a:lnTo>
                    <a:lnTo>
                      <a:pt x="571" y="318"/>
                    </a:lnTo>
                    <a:lnTo>
                      <a:pt x="571" y="323"/>
                    </a:lnTo>
                    <a:lnTo>
                      <a:pt x="562" y="332"/>
                    </a:lnTo>
                    <a:lnTo>
                      <a:pt x="555" y="341"/>
                    </a:lnTo>
                    <a:lnTo>
                      <a:pt x="550" y="347"/>
                    </a:lnTo>
                    <a:lnTo>
                      <a:pt x="547" y="359"/>
                    </a:lnTo>
                    <a:lnTo>
                      <a:pt x="542" y="368"/>
                    </a:lnTo>
                    <a:lnTo>
                      <a:pt x="538" y="378"/>
                    </a:lnTo>
                    <a:lnTo>
                      <a:pt x="533" y="390"/>
                    </a:lnTo>
                    <a:lnTo>
                      <a:pt x="533" y="404"/>
                    </a:lnTo>
                    <a:lnTo>
                      <a:pt x="533" y="404"/>
                    </a:lnTo>
                    <a:lnTo>
                      <a:pt x="521" y="415"/>
                    </a:lnTo>
                    <a:lnTo>
                      <a:pt x="506" y="421"/>
                    </a:lnTo>
                    <a:lnTo>
                      <a:pt x="488" y="427"/>
                    </a:lnTo>
                    <a:lnTo>
                      <a:pt x="482" y="440"/>
                    </a:lnTo>
                    <a:lnTo>
                      <a:pt x="473" y="437"/>
                    </a:lnTo>
                    <a:lnTo>
                      <a:pt x="466" y="433"/>
                    </a:lnTo>
                    <a:lnTo>
                      <a:pt x="457" y="428"/>
                    </a:lnTo>
                    <a:lnTo>
                      <a:pt x="456" y="425"/>
                    </a:lnTo>
                    <a:lnTo>
                      <a:pt x="445" y="430"/>
                    </a:lnTo>
                    <a:lnTo>
                      <a:pt x="435" y="437"/>
                    </a:lnTo>
                    <a:lnTo>
                      <a:pt x="418" y="433"/>
                    </a:lnTo>
                    <a:lnTo>
                      <a:pt x="401" y="427"/>
                    </a:lnTo>
                    <a:lnTo>
                      <a:pt x="387" y="416"/>
                    </a:lnTo>
                    <a:lnTo>
                      <a:pt x="383" y="402"/>
                    </a:lnTo>
                    <a:lnTo>
                      <a:pt x="380" y="392"/>
                    </a:lnTo>
                    <a:lnTo>
                      <a:pt x="377" y="382"/>
                    </a:lnTo>
                    <a:lnTo>
                      <a:pt x="375" y="380"/>
                    </a:lnTo>
                    <a:lnTo>
                      <a:pt x="370" y="382"/>
                    </a:lnTo>
                    <a:lnTo>
                      <a:pt x="365" y="384"/>
                    </a:lnTo>
                    <a:lnTo>
                      <a:pt x="359" y="384"/>
                    </a:lnTo>
                    <a:lnTo>
                      <a:pt x="361" y="378"/>
                    </a:lnTo>
                    <a:lnTo>
                      <a:pt x="363" y="373"/>
                    </a:lnTo>
                    <a:lnTo>
                      <a:pt x="359" y="365"/>
                    </a:lnTo>
                    <a:lnTo>
                      <a:pt x="358" y="363"/>
                    </a:lnTo>
                    <a:lnTo>
                      <a:pt x="356" y="365"/>
                    </a:lnTo>
                    <a:lnTo>
                      <a:pt x="356" y="368"/>
                    </a:lnTo>
                    <a:lnTo>
                      <a:pt x="351" y="373"/>
                    </a:lnTo>
                    <a:lnTo>
                      <a:pt x="344" y="378"/>
                    </a:lnTo>
                    <a:lnTo>
                      <a:pt x="340" y="377"/>
                    </a:lnTo>
                    <a:lnTo>
                      <a:pt x="339" y="373"/>
                    </a:lnTo>
                    <a:lnTo>
                      <a:pt x="344" y="366"/>
                    </a:lnTo>
                    <a:lnTo>
                      <a:pt x="351" y="356"/>
                    </a:lnTo>
                    <a:lnTo>
                      <a:pt x="353" y="344"/>
                    </a:lnTo>
                    <a:lnTo>
                      <a:pt x="354" y="337"/>
                    </a:lnTo>
                    <a:lnTo>
                      <a:pt x="346" y="344"/>
                    </a:lnTo>
                    <a:lnTo>
                      <a:pt x="337" y="358"/>
                    </a:lnTo>
                    <a:lnTo>
                      <a:pt x="328" y="368"/>
                    </a:lnTo>
                    <a:lnTo>
                      <a:pt x="322" y="373"/>
                    </a:lnTo>
                    <a:lnTo>
                      <a:pt x="316" y="368"/>
                    </a:lnTo>
                    <a:lnTo>
                      <a:pt x="316" y="363"/>
                    </a:lnTo>
                    <a:lnTo>
                      <a:pt x="311" y="358"/>
                    </a:lnTo>
                    <a:lnTo>
                      <a:pt x="308" y="349"/>
                    </a:lnTo>
                    <a:lnTo>
                      <a:pt x="303" y="339"/>
                    </a:lnTo>
                    <a:lnTo>
                      <a:pt x="299" y="334"/>
                    </a:lnTo>
                    <a:lnTo>
                      <a:pt x="287" y="325"/>
                    </a:lnTo>
                    <a:lnTo>
                      <a:pt x="273" y="322"/>
                    </a:lnTo>
                    <a:lnTo>
                      <a:pt x="256" y="318"/>
                    </a:lnTo>
                    <a:lnTo>
                      <a:pt x="244" y="318"/>
                    </a:lnTo>
                    <a:lnTo>
                      <a:pt x="230" y="318"/>
                    </a:lnTo>
                    <a:lnTo>
                      <a:pt x="224" y="322"/>
                    </a:lnTo>
                    <a:lnTo>
                      <a:pt x="217" y="325"/>
                    </a:lnTo>
                    <a:lnTo>
                      <a:pt x="210" y="329"/>
                    </a:lnTo>
                    <a:lnTo>
                      <a:pt x="199" y="330"/>
                    </a:lnTo>
                    <a:lnTo>
                      <a:pt x="189" y="332"/>
                    </a:lnTo>
                    <a:lnTo>
                      <a:pt x="179" y="334"/>
                    </a:lnTo>
                    <a:lnTo>
                      <a:pt x="170" y="335"/>
                    </a:lnTo>
                    <a:lnTo>
                      <a:pt x="162" y="335"/>
                    </a:lnTo>
                    <a:lnTo>
                      <a:pt x="156" y="339"/>
                    </a:lnTo>
                    <a:lnTo>
                      <a:pt x="151" y="344"/>
                    </a:lnTo>
                    <a:lnTo>
                      <a:pt x="150" y="354"/>
                    </a:lnTo>
                    <a:lnTo>
                      <a:pt x="132" y="356"/>
                    </a:lnTo>
                    <a:lnTo>
                      <a:pt x="119" y="358"/>
                    </a:lnTo>
                    <a:lnTo>
                      <a:pt x="110" y="356"/>
                    </a:lnTo>
                    <a:lnTo>
                      <a:pt x="105" y="358"/>
                    </a:lnTo>
                    <a:lnTo>
                      <a:pt x="91" y="359"/>
                    </a:lnTo>
                    <a:lnTo>
                      <a:pt x="81" y="366"/>
                    </a:lnTo>
                    <a:lnTo>
                      <a:pt x="69" y="372"/>
                    </a:lnTo>
                    <a:lnTo>
                      <a:pt x="57" y="375"/>
                    </a:lnTo>
                    <a:lnTo>
                      <a:pt x="46" y="372"/>
                    </a:lnTo>
                    <a:lnTo>
                      <a:pt x="34" y="368"/>
                    </a:lnTo>
                    <a:lnTo>
                      <a:pt x="26" y="363"/>
                    </a:lnTo>
                    <a:lnTo>
                      <a:pt x="22" y="358"/>
                    </a:lnTo>
                    <a:lnTo>
                      <a:pt x="27" y="346"/>
                    </a:lnTo>
                    <a:lnTo>
                      <a:pt x="34" y="334"/>
                    </a:lnTo>
                    <a:lnTo>
                      <a:pt x="33" y="323"/>
                    </a:lnTo>
                    <a:lnTo>
                      <a:pt x="29" y="315"/>
                    </a:lnTo>
                    <a:lnTo>
                      <a:pt x="26" y="308"/>
                    </a:lnTo>
                    <a:lnTo>
                      <a:pt x="24" y="303"/>
                    </a:lnTo>
                    <a:lnTo>
                      <a:pt x="19" y="287"/>
                    </a:lnTo>
                    <a:lnTo>
                      <a:pt x="17" y="277"/>
                    </a:lnTo>
                    <a:lnTo>
                      <a:pt x="14" y="265"/>
                    </a:lnTo>
                    <a:lnTo>
                      <a:pt x="10" y="253"/>
                    </a:lnTo>
                    <a:lnTo>
                      <a:pt x="3" y="244"/>
                    </a:lnTo>
                    <a:lnTo>
                      <a:pt x="0" y="236"/>
                    </a:lnTo>
                    <a:lnTo>
                      <a:pt x="2" y="232"/>
                    </a:lnTo>
                    <a:lnTo>
                      <a:pt x="3" y="229"/>
                    </a:lnTo>
                    <a:lnTo>
                      <a:pt x="5" y="232"/>
                    </a:lnTo>
                    <a:lnTo>
                      <a:pt x="9" y="236"/>
                    </a:lnTo>
                    <a:lnTo>
                      <a:pt x="9" y="232"/>
                    </a:lnTo>
                    <a:lnTo>
                      <a:pt x="9" y="229"/>
                    </a:lnTo>
                    <a:lnTo>
                      <a:pt x="5" y="217"/>
                    </a:lnTo>
                    <a:lnTo>
                      <a:pt x="2" y="203"/>
                    </a:lnTo>
                    <a:lnTo>
                      <a:pt x="2" y="193"/>
                    </a:lnTo>
                    <a:lnTo>
                      <a:pt x="2" y="186"/>
                    </a:lnTo>
                    <a:lnTo>
                      <a:pt x="2" y="179"/>
                    </a:lnTo>
                    <a:lnTo>
                      <a:pt x="2" y="174"/>
                    </a:lnTo>
                    <a:lnTo>
                      <a:pt x="3" y="169"/>
                    </a:lnTo>
                    <a:lnTo>
                      <a:pt x="7" y="167"/>
                    </a:lnTo>
                    <a:lnTo>
                      <a:pt x="7" y="169"/>
                    </a:lnTo>
                    <a:lnTo>
                      <a:pt x="9" y="172"/>
                    </a:lnTo>
                    <a:lnTo>
                      <a:pt x="22" y="163"/>
                    </a:lnTo>
                    <a:lnTo>
                      <a:pt x="34" y="153"/>
                    </a:lnTo>
                    <a:lnTo>
                      <a:pt x="39" y="148"/>
                    </a:lnTo>
                    <a:lnTo>
                      <a:pt x="50" y="146"/>
                    </a:lnTo>
                    <a:lnTo>
                      <a:pt x="58" y="145"/>
                    </a:lnTo>
                    <a:lnTo>
                      <a:pt x="69" y="145"/>
                    </a:lnTo>
                    <a:lnTo>
                      <a:pt x="76" y="141"/>
                    </a:lnTo>
                    <a:lnTo>
                      <a:pt x="84" y="139"/>
                    </a:lnTo>
                    <a:lnTo>
                      <a:pt x="95" y="136"/>
                    </a:lnTo>
                    <a:lnTo>
                      <a:pt x="105" y="133"/>
                    </a:lnTo>
                    <a:lnTo>
                      <a:pt x="113" y="126"/>
                    </a:lnTo>
                    <a:lnTo>
                      <a:pt x="122" y="120"/>
                    </a:lnTo>
                    <a:lnTo>
                      <a:pt x="125" y="115"/>
                    </a:lnTo>
                    <a:lnTo>
                      <a:pt x="129" y="110"/>
                    </a:lnTo>
                    <a:lnTo>
                      <a:pt x="129" y="105"/>
                    </a:lnTo>
                    <a:lnTo>
                      <a:pt x="129" y="102"/>
                    </a:lnTo>
                    <a:lnTo>
                      <a:pt x="129" y="93"/>
                    </a:lnTo>
                    <a:lnTo>
                      <a:pt x="136" y="88"/>
                    </a:lnTo>
                    <a:lnTo>
                      <a:pt x="139" y="93"/>
                    </a:lnTo>
                    <a:lnTo>
                      <a:pt x="143" y="98"/>
                    </a:lnTo>
                    <a:lnTo>
                      <a:pt x="146" y="90"/>
                    </a:lnTo>
                    <a:lnTo>
                      <a:pt x="148" y="83"/>
                    </a:lnTo>
                    <a:lnTo>
                      <a:pt x="153" y="84"/>
                    </a:lnTo>
                    <a:lnTo>
                      <a:pt x="158" y="86"/>
                    </a:lnTo>
                    <a:lnTo>
                      <a:pt x="158" y="76"/>
                    </a:lnTo>
                    <a:lnTo>
                      <a:pt x="163" y="71"/>
                    </a:lnTo>
                    <a:lnTo>
                      <a:pt x="167" y="64"/>
                    </a:lnTo>
                    <a:lnTo>
                      <a:pt x="170" y="59"/>
                    </a:lnTo>
                    <a:lnTo>
                      <a:pt x="177" y="55"/>
                    </a:lnTo>
                    <a:lnTo>
                      <a:pt x="184" y="53"/>
                    </a:lnTo>
                    <a:lnTo>
                      <a:pt x="189" y="48"/>
                    </a:lnTo>
                    <a:lnTo>
                      <a:pt x="198" y="48"/>
                    </a:lnTo>
                    <a:lnTo>
                      <a:pt x="206" y="53"/>
                    </a:lnTo>
                    <a:lnTo>
                      <a:pt x="211" y="67"/>
                    </a:lnTo>
                    <a:lnTo>
                      <a:pt x="217" y="62"/>
                    </a:lnTo>
                    <a:lnTo>
                      <a:pt x="224" y="62"/>
                    </a:lnTo>
                    <a:lnTo>
                      <a:pt x="227" y="64"/>
                    </a:lnTo>
                    <a:lnTo>
                      <a:pt x="230" y="65"/>
                    </a:lnTo>
                    <a:lnTo>
                      <a:pt x="232" y="59"/>
                    </a:lnTo>
                    <a:lnTo>
                      <a:pt x="232" y="53"/>
                    </a:lnTo>
                    <a:lnTo>
                      <a:pt x="236" y="43"/>
                    </a:lnTo>
                    <a:lnTo>
                      <a:pt x="241" y="35"/>
                    </a:lnTo>
                    <a:lnTo>
                      <a:pt x="242" y="29"/>
                    </a:lnTo>
                    <a:lnTo>
                      <a:pt x="251" y="26"/>
                    </a:lnTo>
                    <a:lnTo>
                      <a:pt x="260" y="24"/>
                    </a:lnTo>
                    <a:lnTo>
                      <a:pt x="268" y="24"/>
                    </a:lnTo>
                    <a:lnTo>
                      <a:pt x="273" y="22"/>
                    </a:lnTo>
                    <a:lnTo>
                      <a:pt x="279" y="21"/>
                    </a:lnTo>
                    <a:lnTo>
                      <a:pt x="272" y="14"/>
                    </a:lnTo>
                    <a:lnTo>
                      <a:pt x="268" y="9"/>
                    </a:lnTo>
                    <a:lnTo>
                      <a:pt x="279" y="12"/>
                    </a:lnTo>
                    <a:lnTo>
                      <a:pt x="291" y="17"/>
                    </a:lnTo>
                    <a:lnTo>
                      <a:pt x="301" y="21"/>
                    </a:lnTo>
                    <a:lnTo>
                      <a:pt x="315" y="22"/>
                    </a:lnTo>
                    <a:lnTo>
                      <a:pt x="322" y="21"/>
                    </a:lnTo>
                    <a:lnTo>
                      <a:pt x="328" y="19"/>
                    </a:lnTo>
                    <a:lnTo>
                      <a:pt x="334" y="21"/>
                    </a:lnTo>
                    <a:lnTo>
                      <a:pt x="339" y="28"/>
                    </a:lnTo>
                    <a:lnTo>
                      <a:pt x="334" y="33"/>
                    </a:lnTo>
                    <a:lnTo>
                      <a:pt x="327" y="38"/>
                    </a:lnTo>
                    <a:lnTo>
                      <a:pt x="322" y="64"/>
                    </a:lnTo>
                    <a:lnTo>
                      <a:pt x="325" y="65"/>
                    </a:lnTo>
                    <a:lnTo>
                      <a:pt x="332" y="69"/>
                    </a:lnTo>
                    <a:lnTo>
                      <a:pt x="334" y="74"/>
                    </a:lnTo>
                    <a:lnTo>
                      <a:pt x="337" y="79"/>
                    </a:lnTo>
                    <a:lnTo>
                      <a:pt x="346" y="81"/>
                    </a:lnTo>
                    <a:lnTo>
                      <a:pt x="353" y="84"/>
                    </a:lnTo>
                    <a:lnTo>
                      <a:pt x="359" y="86"/>
                    </a:lnTo>
                    <a:lnTo>
                      <a:pt x="370" y="91"/>
                    </a:lnTo>
                    <a:lnTo>
                      <a:pt x="378" y="98"/>
                    </a:lnTo>
                    <a:lnTo>
                      <a:pt x="390" y="105"/>
                    </a:lnTo>
                    <a:lnTo>
                      <a:pt x="399" y="98"/>
                    </a:lnTo>
                    <a:lnTo>
                      <a:pt x="406" y="88"/>
                    </a:lnTo>
                    <a:lnTo>
                      <a:pt x="408" y="74"/>
                    </a:lnTo>
                    <a:lnTo>
                      <a:pt x="411" y="64"/>
                    </a:lnTo>
                    <a:lnTo>
                      <a:pt x="411" y="17"/>
                    </a:lnTo>
                    <a:lnTo>
                      <a:pt x="418" y="9"/>
                    </a:lnTo>
                    <a:lnTo>
                      <a:pt x="425" y="0"/>
                    </a:lnTo>
                    <a:lnTo>
                      <a:pt x="425" y="9"/>
                    </a:lnTo>
                    <a:lnTo>
                      <a:pt x="430" y="17"/>
                    </a:lnTo>
                    <a:lnTo>
                      <a:pt x="433" y="24"/>
                    </a:lnTo>
                    <a:lnTo>
                      <a:pt x="437" y="33"/>
                    </a:lnTo>
                    <a:lnTo>
                      <a:pt x="437" y="43"/>
                    </a:lnTo>
                    <a:lnTo>
                      <a:pt x="442" y="53"/>
                    </a:lnTo>
                    <a:lnTo>
                      <a:pt x="451" y="55"/>
                    </a:lnTo>
                    <a:lnTo>
                      <a:pt x="457" y="59"/>
                    </a:lnTo>
                    <a:lnTo>
                      <a:pt x="461" y="62"/>
                    </a:lnTo>
                    <a:lnTo>
                      <a:pt x="463" y="71"/>
                    </a:lnTo>
                    <a:lnTo>
                      <a:pt x="464" y="79"/>
                    </a:lnTo>
                    <a:lnTo>
                      <a:pt x="466" y="88"/>
                    </a:lnTo>
                    <a:lnTo>
                      <a:pt x="468" y="95"/>
                    </a:lnTo>
                    <a:lnTo>
                      <a:pt x="473" y="103"/>
                    </a:lnTo>
                    <a:lnTo>
                      <a:pt x="475" y="110"/>
                    </a:lnTo>
                    <a:lnTo>
                      <a:pt x="480" y="120"/>
                    </a:lnTo>
                    <a:lnTo>
                      <a:pt x="483" y="126"/>
                    </a:lnTo>
                    <a:lnTo>
                      <a:pt x="494" y="133"/>
                    </a:lnTo>
                    <a:lnTo>
                      <a:pt x="504" y="138"/>
                    </a:lnTo>
                    <a:lnTo>
                      <a:pt x="514" y="145"/>
                    </a:lnTo>
                    <a:lnTo>
                      <a:pt x="519" y="157"/>
                    </a:lnTo>
                    <a:lnTo>
                      <a:pt x="523" y="169"/>
                    </a:lnTo>
                    <a:lnTo>
                      <a:pt x="528" y="174"/>
                    </a:lnTo>
                    <a:lnTo>
                      <a:pt x="540" y="176"/>
                    </a:lnTo>
                    <a:lnTo>
                      <a:pt x="542" y="186"/>
                    </a:lnTo>
                    <a:lnTo>
                      <a:pt x="550" y="196"/>
                    </a:lnTo>
                    <a:lnTo>
                      <a:pt x="559" y="205"/>
                    </a:lnTo>
                    <a:lnTo>
                      <a:pt x="569" y="213"/>
                    </a:lnTo>
                    <a:lnTo>
                      <a:pt x="568" y="215"/>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512" name="Freeform 223"/>
              <p:cNvSpPr>
                <a:spLocks/>
              </p:cNvSpPr>
              <p:nvPr/>
            </p:nvSpPr>
            <p:spPr bwMode="auto">
              <a:xfrm>
                <a:off x="8149432" y="5181600"/>
                <a:ext cx="15875" cy="12700"/>
              </a:xfrm>
              <a:custGeom>
                <a:avLst/>
                <a:gdLst/>
                <a:ahLst/>
                <a:cxnLst>
                  <a:cxn ang="0">
                    <a:pos x="10" y="0"/>
                  </a:cxn>
                  <a:cxn ang="0">
                    <a:pos x="5" y="5"/>
                  </a:cxn>
                  <a:cxn ang="0">
                    <a:pos x="0" y="8"/>
                  </a:cxn>
                  <a:cxn ang="0">
                    <a:pos x="0" y="3"/>
                  </a:cxn>
                  <a:cxn ang="0">
                    <a:pos x="0" y="0"/>
                  </a:cxn>
                  <a:cxn ang="0">
                    <a:pos x="10" y="0"/>
                  </a:cxn>
                </a:cxnLst>
                <a:rect l="0" t="0" r="r" b="b"/>
                <a:pathLst>
                  <a:path w="10" h="8">
                    <a:moveTo>
                      <a:pt x="10" y="0"/>
                    </a:moveTo>
                    <a:lnTo>
                      <a:pt x="5" y="5"/>
                    </a:lnTo>
                    <a:lnTo>
                      <a:pt x="0" y="8"/>
                    </a:lnTo>
                    <a:lnTo>
                      <a:pt x="0" y="3"/>
                    </a:lnTo>
                    <a:lnTo>
                      <a:pt x="0" y="0"/>
                    </a:lnTo>
                    <a:lnTo>
                      <a:pt x="10" y="0"/>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513" name="Freeform 224"/>
              <p:cNvSpPr>
                <a:spLocks/>
              </p:cNvSpPr>
              <p:nvPr/>
            </p:nvSpPr>
            <p:spPr bwMode="auto">
              <a:xfrm>
                <a:off x="8127207" y="5006975"/>
                <a:ext cx="174625" cy="171450"/>
              </a:xfrm>
              <a:custGeom>
                <a:avLst/>
                <a:gdLst/>
                <a:ahLst/>
                <a:cxnLst>
                  <a:cxn ang="0">
                    <a:pos x="67" y="29"/>
                  </a:cxn>
                  <a:cxn ang="0">
                    <a:pos x="67" y="26"/>
                  </a:cxn>
                  <a:cxn ang="0">
                    <a:pos x="67" y="24"/>
                  </a:cxn>
                  <a:cxn ang="0">
                    <a:pos x="71" y="19"/>
                  </a:cxn>
                  <a:cxn ang="0">
                    <a:pos x="77" y="19"/>
                  </a:cxn>
                  <a:cxn ang="0">
                    <a:pos x="77" y="17"/>
                  </a:cxn>
                  <a:cxn ang="0">
                    <a:pos x="77" y="15"/>
                  </a:cxn>
                  <a:cxn ang="0">
                    <a:pos x="81" y="5"/>
                  </a:cxn>
                  <a:cxn ang="0">
                    <a:pos x="89" y="0"/>
                  </a:cxn>
                  <a:cxn ang="0">
                    <a:pos x="89" y="3"/>
                  </a:cxn>
                  <a:cxn ang="0">
                    <a:pos x="93" y="5"/>
                  </a:cxn>
                  <a:cxn ang="0">
                    <a:pos x="93" y="8"/>
                  </a:cxn>
                  <a:cxn ang="0">
                    <a:pos x="96" y="12"/>
                  </a:cxn>
                  <a:cxn ang="0">
                    <a:pos x="100" y="8"/>
                  </a:cxn>
                  <a:cxn ang="0">
                    <a:pos x="105" y="7"/>
                  </a:cxn>
                  <a:cxn ang="0">
                    <a:pos x="108" y="8"/>
                  </a:cxn>
                  <a:cxn ang="0">
                    <a:pos x="108" y="14"/>
                  </a:cxn>
                  <a:cxn ang="0">
                    <a:pos x="110" y="17"/>
                  </a:cxn>
                  <a:cxn ang="0">
                    <a:pos x="107" y="22"/>
                  </a:cxn>
                  <a:cxn ang="0">
                    <a:pos x="103" y="31"/>
                  </a:cxn>
                  <a:cxn ang="0">
                    <a:pos x="96" y="39"/>
                  </a:cxn>
                  <a:cxn ang="0">
                    <a:pos x="91" y="43"/>
                  </a:cxn>
                  <a:cxn ang="0">
                    <a:pos x="89" y="50"/>
                  </a:cxn>
                  <a:cxn ang="0">
                    <a:pos x="91" y="58"/>
                  </a:cxn>
                  <a:cxn ang="0">
                    <a:pos x="81" y="58"/>
                  </a:cxn>
                  <a:cxn ang="0">
                    <a:pos x="72" y="60"/>
                  </a:cxn>
                  <a:cxn ang="0">
                    <a:pos x="67" y="67"/>
                  </a:cxn>
                  <a:cxn ang="0">
                    <a:pos x="64" y="81"/>
                  </a:cxn>
                  <a:cxn ang="0">
                    <a:pos x="58" y="91"/>
                  </a:cxn>
                  <a:cxn ang="0">
                    <a:pos x="57" y="96"/>
                  </a:cxn>
                  <a:cxn ang="0">
                    <a:pos x="46" y="103"/>
                  </a:cxn>
                  <a:cxn ang="0">
                    <a:pos x="38" y="108"/>
                  </a:cxn>
                  <a:cxn ang="0">
                    <a:pos x="31" y="106"/>
                  </a:cxn>
                  <a:cxn ang="0">
                    <a:pos x="26" y="105"/>
                  </a:cxn>
                  <a:cxn ang="0">
                    <a:pos x="19" y="103"/>
                  </a:cxn>
                  <a:cxn ang="0">
                    <a:pos x="12" y="100"/>
                  </a:cxn>
                  <a:cxn ang="0">
                    <a:pos x="5" y="96"/>
                  </a:cxn>
                  <a:cxn ang="0">
                    <a:pos x="3" y="94"/>
                  </a:cxn>
                  <a:cxn ang="0">
                    <a:pos x="0" y="93"/>
                  </a:cxn>
                  <a:cxn ang="0">
                    <a:pos x="2" y="82"/>
                  </a:cxn>
                  <a:cxn ang="0">
                    <a:pos x="7" y="75"/>
                  </a:cxn>
                  <a:cxn ang="0">
                    <a:pos x="14" y="70"/>
                  </a:cxn>
                  <a:cxn ang="0">
                    <a:pos x="21" y="65"/>
                  </a:cxn>
                  <a:cxn ang="0">
                    <a:pos x="24" y="60"/>
                  </a:cxn>
                  <a:cxn ang="0">
                    <a:pos x="29" y="58"/>
                  </a:cxn>
                  <a:cxn ang="0">
                    <a:pos x="43" y="51"/>
                  </a:cxn>
                  <a:cxn ang="0">
                    <a:pos x="57" y="43"/>
                  </a:cxn>
                  <a:cxn ang="0">
                    <a:pos x="62" y="34"/>
                  </a:cxn>
                  <a:cxn ang="0">
                    <a:pos x="67" y="29"/>
                  </a:cxn>
                </a:cxnLst>
                <a:rect l="0" t="0" r="r" b="b"/>
                <a:pathLst>
                  <a:path w="110" h="108">
                    <a:moveTo>
                      <a:pt x="67" y="29"/>
                    </a:moveTo>
                    <a:lnTo>
                      <a:pt x="67" y="26"/>
                    </a:lnTo>
                    <a:lnTo>
                      <a:pt x="67" y="24"/>
                    </a:lnTo>
                    <a:lnTo>
                      <a:pt x="71" y="19"/>
                    </a:lnTo>
                    <a:lnTo>
                      <a:pt x="77" y="19"/>
                    </a:lnTo>
                    <a:lnTo>
                      <a:pt x="77" y="17"/>
                    </a:lnTo>
                    <a:lnTo>
                      <a:pt x="77" y="15"/>
                    </a:lnTo>
                    <a:lnTo>
                      <a:pt x="81" y="5"/>
                    </a:lnTo>
                    <a:lnTo>
                      <a:pt x="89" y="0"/>
                    </a:lnTo>
                    <a:lnTo>
                      <a:pt x="89" y="3"/>
                    </a:lnTo>
                    <a:lnTo>
                      <a:pt x="93" y="5"/>
                    </a:lnTo>
                    <a:lnTo>
                      <a:pt x="93" y="8"/>
                    </a:lnTo>
                    <a:lnTo>
                      <a:pt x="96" y="12"/>
                    </a:lnTo>
                    <a:lnTo>
                      <a:pt x="100" y="8"/>
                    </a:lnTo>
                    <a:lnTo>
                      <a:pt x="105" y="7"/>
                    </a:lnTo>
                    <a:lnTo>
                      <a:pt x="108" y="8"/>
                    </a:lnTo>
                    <a:lnTo>
                      <a:pt x="108" y="14"/>
                    </a:lnTo>
                    <a:lnTo>
                      <a:pt x="110" y="17"/>
                    </a:lnTo>
                    <a:lnTo>
                      <a:pt x="107" y="22"/>
                    </a:lnTo>
                    <a:lnTo>
                      <a:pt x="103" y="31"/>
                    </a:lnTo>
                    <a:lnTo>
                      <a:pt x="96" y="39"/>
                    </a:lnTo>
                    <a:lnTo>
                      <a:pt x="91" y="43"/>
                    </a:lnTo>
                    <a:lnTo>
                      <a:pt x="89" y="50"/>
                    </a:lnTo>
                    <a:lnTo>
                      <a:pt x="91" y="58"/>
                    </a:lnTo>
                    <a:lnTo>
                      <a:pt x="81" y="58"/>
                    </a:lnTo>
                    <a:lnTo>
                      <a:pt x="72" y="60"/>
                    </a:lnTo>
                    <a:lnTo>
                      <a:pt x="67" y="67"/>
                    </a:lnTo>
                    <a:lnTo>
                      <a:pt x="64" y="81"/>
                    </a:lnTo>
                    <a:lnTo>
                      <a:pt x="58" y="91"/>
                    </a:lnTo>
                    <a:lnTo>
                      <a:pt x="57" y="96"/>
                    </a:lnTo>
                    <a:lnTo>
                      <a:pt x="46" y="103"/>
                    </a:lnTo>
                    <a:lnTo>
                      <a:pt x="38" y="108"/>
                    </a:lnTo>
                    <a:lnTo>
                      <a:pt x="31" y="106"/>
                    </a:lnTo>
                    <a:lnTo>
                      <a:pt x="26" y="105"/>
                    </a:lnTo>
                    <a:lnTo>
                      <a:pt x="19" y="103"/>
                    </a:lnTo>
                    <a:lnTo>
                      <a:pt x="12" y="100"/>
                    </a:lnTo>
                    <a:lnTo>
                      <a:pt x="5" y="96"/>
                    </a:lnTo>
                    <a:lnTo>
                      <a:pt x="3" y="94"/>
                    </a:lnTo>
                    <a:lnTo>
                      <a:pt x="0" y="93"/>
                    </a:lnTo>
                    <a:lnTo>
                      <a:pt x="2" y="82"/>
                    </a:lnTo>
                    <a:lnTo>
                      <a:pt x="7" y="75"/>
                    </a:lnTo>
                    <a:lnTo>
                      <a:pt x="14" y="70"/>
                    </a:lnTo>
                    <a:lnTo>
                      <a:pt x="21" y="65"/>
                    </a:lnTo>
                    <a:lnTo>
                      <a:pt x="24" y="60"/>
                    </a:lnTo>
                    <a:lnTo>
                      <a:pt x="29" y="58"/>
                    </a:lnTo>
                    <a:lnTo>
                      <a:pt x="43" y="51"/>
                    </a:lnTo>
                    <a:lnTo>
                      <a:pt x="57" y="43"/>
                    </a:lnTo>
                    <a:lnTo>
                      <a:pt x="62" y="34"/>
                    </a:lnTo>
                    <a:lnTo>
                      <a:pt x="67" y="29"/>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514" name="Freeform 225"/>
              <p:cNvSpPr>
                <a:spLocks/>
              </p:cNvSpPr>
              <p:nvPr/>
            </p:nvSpPr>
            <p:spPr bwMode="auto">
              <a:xfrm>
                <a:off x="8271669" y="4840288"/>
                <a:ext cx="131763" cy="190500"/>
              </a:xfrm>
              <a:custGeom>
                <a:avLst/>
                <a:gdLst/>
                <a:ahLst/>
                <a:cxnLst>
                  <a:cxn ang="0">
                    <a:pos x="26" y="45"/>
                  </a:cxn>
                  <a:cxn ang="0">
                    <a:pos x="21" y="39"/>
                  </a:cxn>
                  <a:cxn ang="0">
                    <a:pos x="19" y="36"/>
                  </a:cxn>
                  <a:cxn ang="0">
                    <a:pos x="19" y="33"/>
                  </a:cxn>
                  <a:cxn ang="0">
                    <a:pos x="21" y="31"/>
                  </a:cxn>
                  <a:cxn ang="0">
                    <a:pos x="12" y="26"/>
                  </a:cxn>
                  <a:cxn ang="0">
                    <a:pos x="7" y="19"/>
                  </a:cxn>
                  <a:cxn ang="0">
                    <a:pos x="2" y="9"/>
                  </a:cxn>
                  <a:cxn ang="0">
                    <a:pos x="0" y="0"/>
                  </a:cxn>
                  <a:cxn ang="0">
                    <a:pos x="9" y="7"/>
                  </a:cxn>
                  <a:cxn ang="0">
                    <a:pos x="19" y="14"/>
                  </a:cxn>
                  <a:cxn ang="0">
                    <a:pos x="21" y="17"/>
                  </a:cxn>
                  <a:cxn ang="0">
                    <a:pos x="24" y="22"/>
                  </a:cxn>
                  <a:cxn ang="0">
                    <a:pos x="23" y="24"/>
                  </a:cxn>
                  <a:cxn ang="0">
                    <a:pos x="23" y="26"/>
                  </a:cxn>
                  <a:cxn ang="0">
                    <a:pos x="26" y="33"/>
                  </a:cxn>
                  <a:cxn ang="0">
                    <a:pos x="31" y="41"/>
                  </a:cxn>
                  <a:cxn ang="0">
                    <a:pos x="35" y="41"/>
                  </a:cxn>
                  <a:cxn ang="0">
                    <a:pos x="35" y="38"/>
                  </a:cxn>
                  <a:cxn ang="0">
                    <a:pos x="40" y="38"/>
                  </a:cxn>
                  <a:cxn ang="0">
                    <a:pos x="41" y="38"/>
                  </a:cxn>
                  <a:cxn ang="0">
                    <a:pos x="45" y="52"/>
                  </a:cxn>
                  <a:cxn ang="0">
                    <a:pos x="60" y="58"/>
                  </a:cxn>
                  <a:cxn ang="0">
                    <a:pos x="69" y="55"/>
                  </a:cxn>
                  <a:cxn ang="0">
                    <a:pos x="78" y="53"/>
                  </a:cxn>
                  <a:cxn ang="0">
                    <a:pos x="79" y="53"/>
                  </a:cxn>
                  <a:cxn ang="0">
                    <a:pos x="83" y="55"/>
                  </a:cxn>
                  <a:cxn ang="0">
                    <a:pos x="76" y="67"/>
                  </a:cxn>
                  <a:cxn ang="0">
                    <a:pos x="72" y="81"/>
                  </a:cxn>
                  <a:cxn ang="0">
                    <a:pos x="71" y="79"/>
                  </a:cxn>
                  <a:cxn ang="0">
                    <a:pos x="69" y="79"/>
                  </a:cxn>
                  <a:cxn ang="0">
                    <a:pos x="60" y="81"/>
                  </a:cxn>
                  <a:cxn ang="0">
                    <a:pos x="59" y="86"/>
                  </a:cxn>
                  <a:cxn ang="0">
                    <a:pos x="59" y="88"/>
                  </a:cxn>
                  <a:cxn ang="0">
                    <a:pos x="60" y="91"/>
                  </a:cxn>
                  <a:cxn ang="0">
                    <a:pos x="57" y="96"/>
                  </a:cxn>
                  <a:cxn ang="0">
                    <a:pos x="53" y="101"/>
                  </a:cxn>
                  <a:cxn ang="0">
                    <a:pos x="45" y="113"/>
                  </a:cxn>
                  <a:cxn ang="0">
                    <a:pos x="35" y="120"/>
                  </a:cxn>
                  <a:cxn ang="0">
                    <a:pos x="28" y="117"/>
                  </a:cxn>
                  <a:cxn ang="0">
                    <a:pos x="28" y="113"/>
                  </a:cxn>
                  <a:cxn ang="0">
                    <a:pos x="29" y="105"/>
                  </a:cxn>
                  <a:cxn ang="0">
                    <a:pos x="33" y="98"/>
                  </a:cxn>
                  <a:cxn ang="0">
                    <a:pos x="29" y="91"/>
                  </a:cxn>
                  <a:cxn ang="0">
                    <a:pos x="23" y="89"/>
                  </a:cxn>
                  <a:cxn ang="0">
                    <a:pos x="16" y="86"/>
                  </a:cxn>
                  <a:cxn ang="0">
                    <a:pos x="14" y="82"/>
                  </a:cxn>
                  <a:cxn ang="0">
                    <a:pos x="16" y="77"/>
                  </a:cxn>
                  <a:cxn ang="0">
                    <a:pos x="21" y="76"/>
                  </a:cxn>
                  <a:cxn ang="0">
                    <a:pos x="26" y="65"/>
                  </a:cxn>
                  <a:cxn ang="0">
                    <a:pos x="28" y="55"/>
                  </a:cxn>
                  <a:cxn ang="0">
                    <a:pos x="26" y="48"/>
                  </a:cxn>
                  <a:cxn ang="0">
                    <a:pos x="24" y="43"/>
                  </a:cxn>
                  <a:cxn ang="0">
                    <a:pos x="26" y="43"/>
                  </a:cxn>
                  <a:cxn ang="0">
                    <a:pos x="26" y="45"/>
                  </a:cxn>
                </a:cxnLst>
                <a:rect l="0" t="0" r="r" b="b"/>
                <a:pathLst>
                  <a:path w="83" h="120">
                    <a:moveTo>
                      <a:pt x="26" y="45"/>
                    </a:moveTo>
                    <a:lnTo>
                      <a:pt x="21" y="39"/>
                    </a:lnTo>
                    <a:lnTo>
                      <a:pt x="19" y="36"/>
                    </a:lnTo>
                    <a:lnTo>
                      <a:pt x="19" y="33"/>
                    </a:lnTo>
                    <a:lnTo>
                      <a:pt x="21" y="31"/>
                    </a:lnTo>
                    <a:lnTo>
                      <a:pt x="12" y="26"/>
                    </a:lnTo>
                    <a:lnTo>
                      <a:pt x="7" y="19"/>
                    </a:lnTo>
                    <a:lnTo>
                      <a:pt x="2" y="9"/>
                    </a:lnTo>
                    <a:lnTo>
                      <a:pt x="0" y="0"/>
                    </a:lnTo>
                    <a:lnTo>
                      <a:pt x="9" y="7"/>
                    </a:lnTo>
                    <a:lnTo>
                      <a:pt x="19" y="14"/>
                    </a:lnTo>
                    <a:lnTo>
                      <a:pt x="21" y="17"/>
                    </a:lnTo>
                    <a:lnTo>
                      <a:pt x="24" y="22"/>
                    </a:lnTo>
                    <a:lnTo>
                      <a:pt x="23" y="24"/>
                    </a:lnTo>
                    <a:lnTo>
                      <a:pt x="23" y="26"/>
                    </a:lnTo>
                    <a:lnTo>
                      <a:pt x="26" y="33"/>
                    </a:lnTo>
                    <a:lnTo>
                      <a:pt x="31" y="41"/>
                    </a:lnTo>
                    <a:lnTo>
                      <a:pt x="35" y="41"/>
                    </a:lnTo>
                    <a:lnTo>
                      <a:pt x="35" y="38"/>
                    </a:lnTo>
                    <a:lnTo>
                      <a:pt x="40" y="38"/>
                    </a:lnTo>
                    <a:lnTo>
                      <a:pt x="41" y="38"/>
                    </a:lnTo>
                    <a:lnTo>
                      <a:pt x="45" y="52"/>
                    </a:lnTo>
                    <a:lnTo>
                      <a:pt x="60" y="58"/>
                    </a:lnTo>
                    <a:lnTo>
                      <a:pt x="69" y="55"/>
                    </a:lnTo>
                    <a:lnTo>
                      <a:pt x="78" y="53"/>
                    </a:lnTo>
                    <a:lnTo>
                      <a:pt x="79" y="53"/>
                    </a:lnTo>
                    <a:lnTo>
                      <a:pt x="83" y="55"/>
                    </a:lnTo>
                    <a:lnTo>
                      <a:pt x="76" y="67"/>
                    </a:lnTo>
                    <a:lnTo>
                      <a:pt x="72" y="81"/>
                    </a:lnTo>
                    <a:lnTo>
                      <a:pt x="71" y="79"/>
                    </a:lnTo>
                    <a:lnTo>
                      <a:pt x="69" y="79"/>
                    </a:lnTo>
                    <a:lnTo>
                      <a:pt x="60" y="81"/>
                    </a:lnTo>
                    <a:lnTo>
                      <a:pt x="59" y="86"/>
                    </a:lnTo>
                    <a:lnTo>
                      <a:pt x="59" y="88"/>
                    </a:lnTo>
                    <a:lnTo>
                      <a:pt x="60" y="91"/>
                    </a:lnTo>
                    <a:lnTo>
                      <a:pt x="57" y="96"/>
                    </a:lnTo>
                    <a:lnTo>
                      <a:pt x="53" y="101"/>
                    </a:lnTo>
                    <a:lnTo>
                      <a:pt x="45" y="113"/>
                    </a:lnTo>
                    <a:lnTo>
                      <a:pt x="35" y="120"/>
                    </a:lnTo>
                    <a:lnTo>
                      <a:pt x="28" y="117"/>
                    </a:lnTo>
                    <a:lnTo>
                      <a:pt x="28" y="113"/>
                    </a:lnTo>
                    <a:lnTo>
                      <a:pt x="29" y="105"/>
                    </a:lnTo>
                    <a:lnTo>
                      <a:pt x="33" y="98"/>
                    </a:lnTo>
                    <a:lnTo>
                      <a:pt x="29" y="91"/>
                    </a:lnTo>
                    <a:lnTo>
                      <a:pt x="23" y="89"/>
                    </a:lnTo>
                    <a:lnTo>
                      <a:pt x="16" y="86"/>
                    </a:lnTo>
                    <a:lnTo>
                      <a:pt x="14" y="82"/>
                    </a:lnTo>
                    <a:lnTo>
                      <a:pt x="16" y="77"/>
                    </a:lnTo>
                    <a:lnTo>
                      <a:pt x="21" y="76"/>
                    </a:lnTo>
                    <a:lnTo>
                      <a:pt x="26" y="65"/>
                    </a:lnTo>
                    <a:lnTo>
                      <a:pt x="28" y="55"/>
                    </a:lnTo>
                    <a:lnTo>
                      <a:pt x="26" y="48"/>
                    </a:lnTo>
                    <a:lnTo>
                      <a:pt x="24" y="43"/>
                    </a:lnTo>
                    <a:lnTo>
                      <a:pt x="26" y="43"/>
                    </a:lnTo>
                    <a:lnTo>
                      <a:pt x="26" y="45"/>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515" name="Freeform 226"/>
              <p:cNvSpPr>
                <a:spLocks/>
              </p:cNvSpPr>
              <p:nvPr/>
            </p:nvSpPr>
            <p:spPr bwMode="auto">
              <a:xfrm>
                <a:off x="8370094" y="4416425"/>
                <a:ext cx="26988" cy="22225"/>
              </a:xfrm>
              <a:custGeom>
                <a:avLst/>
                <a:gdLst/>
                <a:ahLst/>
                <a:cxnLst>
                  <a:cxn ang="0">
                    <a:pos x="12" y="0"/>
                  </a:cxn>
                  <a:cxn ang="0">
                    <a:pos x="14" y="4"/>
                  </a:cxn>
                  <a:cxn ang="0">
                    <a:pos x="17" y="6"/>
                  </a:cxn>
                  <a:cxn ang="0">
                    <a:pos x="17" y="11"/>
                  </a:cxn>
                  <a:cxn ang="0">
                    <a:pos x="14" y="12"/>
                  </a:cxn>
                  <a:cxn ang="0">
                    <a:pos x="10" y="14"/>
                  </a:cxn>
                  <a:cxn ang="0">
                    <a:pos x="4" y="12"/>
                  </a:cxn>
                  <a:cxn ang="0">
                    <a:pos x="0" y="11"/>
                  </a:cxn>
                  <a:cxn ang="0">
                    <a:pos x="4" y="2"/>
                  </a:cxn>
                  <a:cxn ang="0">
                    <a:pos x="12" y="0"/>
                  </a:cxn>
                </a:cxnLst>
                <a:rect l="0" t="0" r="r" b="b"/>
                <a:pathLst>
                  <a:path w="17" h="14">
                    <a:moveTo>
                      <a:pt x="12" y="0"/>
                    </a:moveTo>
                    <a:lnTo>
                      <a:pt x="14" y="4"/>
                    </a:lnTo>
                    <a:lnTo>
                      <a:pt x="17" y="6"/>
                    </a:lnTo>
                    <a:lnTo>
                      <a:pt x="17" y="11"/>
                    </a:lnTo>
                    <a:lnTo>
                      <a:pt x="14" y="12"/>
                    </a:lnTo>
                    <a:lnTo>
                      <a:pt x="10" y="14"/>
                    </a:lnTo>
                    <a:lnTo>
                      <a:pt x="4" y="12"/>
                    </a:lnTo>
                    <a:lnTo>
                      <a:pt x="0" y="11"/>
                    </a:lnTo>
                    <a:lnTo>
                      <a:pt x="4" y="2"/>
                    </a:lnTo>
                    <a:lnTo>
                      <a:pt x="12" y="0"/>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516" name="Freeform 227"/>
              <p:cNvSpPr>
                <a:spLocks/>
              </p:cNvSpPr>
              <p:nvPr/>
            </p:nvSpPr>
            <p:spPr bwMode="auto">
              <a:xfrm>
                <a:off x="8403432" y="4395788"/>
                <a:ext cx="23813" cy="15875"/>
              </a:xfrm>
              <a:custGeom>
                <a:avLst/>
                <a:gdLst/>
                <a:ahLst/>
                <a:cxnLst>
                  <a:cxn ang="0">
                    <a:pos x="15" y="0"/>
                  </a:cxn>
                  <a:cxn ang="0">
                    <a:pos x="15" y="3"/>
                  </a:cxn>
                  <a:cxn ang="0">
                    <a:pos x="7" y="7"/>
                  </a:cxn>
                  <a:cxn ang="0">
                    <a:pos x="1" y="10"/>
                  </a:cxn>
                  <a:cxn ang="0">
                    <a:pos x="0" y="7"/>
                  </a:cxn>
                  <a:cxn ang="0">
                    <a:pos x="0" y="5"/>
                  </a:cxn>
                  <a:cxn ang="0">
                    <a:pos x="5" y="0"/>
                  </a:cxn>
                  <a:cxn ang="0">
                    <a:pos x="15" y="0"/>
                  </a:cxn>
                </a:cxnLst>
                <a:rect l="0" t="0" r="r" b="b"/>
                <a:pathLst>
                  <a:path w="15" h="10">
                    <a:moveTo>
                      <a:pt x="15" y="0"/>
                    </a:moveTo>
                    <a:lnTo>
                      <a:pt x="15" y="3"/>
                    </a:lnTo>
                    <a:lnTo>
                      <a:pt x="7" y="7"/>
                    </a:lnTo>
                    <a:lnTo>
                      <a:pt x="1" y="10"/>
                    </a:lnTo>
                    <a:lnTo>
                      <a:pt x="0" y="7"/>
                    </a:lnTo>
                    <a:lnTo>
                      <a:pt x="0" y="5"/>
                    </a:lnTo>
                    <a:lnTo>
                      <a:pt x="5" y="0"/>
                    </a:lnTo>
                    <a:lnTo>
                      <a:pt x="15" y="0"/>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517" name="Freeform 228"/>
              <p:cNvSpPr>
                <a:spLocks/>
              </p:cNvSpPr>
              <p:nvPr/>
            </p:nvSpPr>
            <p:spPr bwMode="auto">
              <a:xfrm>
                <a:off x="7114382" y="3789363"/>
                <a:ext cx="101600" cy="98425"/>
              </a:xfrm>
              <a:custGeom>
                <a:avLst/>
                <a:gdLst/>
                <a:ahLst/>
                <a:cxnLst>
                  <a:cxn ang="0">
                    <a:pos x="53" y="43"/>
                  </a:cxn>
                  <a:cxn ang="0">
                    <a:pos x="52" y="41"/>
                  </a:cxn>
                  <a:cxn ang="0">
                    <a:pos x="50" y="39"/>
                  </a:cxn>
                  <a:cxn ang="0">
                    <a:pos x="46" y="43"/>
                  </a:cxn>
                  <a:cxn ang="0">
                    <a:pos x="46" y="46"/>
                  </a:cxn>
                  <a:cxn ang="0">
                    <a:pos x="48" y="48"/>
                  </a:cxn>
                  <a:cxn ang="0">
                    <a:pos x="52" y="55"/>
                  </a:cxn>
                  <a:cxn ang="0">
                    <a:pos x="50" y="58"/>
                  </a:cxn>
                  <a:cxn ang="0">
                    <a:pos x="46" y="62"/>
                  </a:cxn>
                  <a:cxn ang="0">
                    <a:pos x="43" y="60"/>
                  </a:cxn>
                  <a:cxn ang="0">
                    <a:pos x="43" y="58"/>
                  </a:cxn>
                  <a:cxn ang="0">
                    <a:pos x="41" y="58"/>
                  </a:cxn>
                  <a:cxn ang="0">
                    <a:pos x="39" y="58"/>
                  </a:cxn>
                  <a:cxn ang="0">
                    <a:pos x="31" y="53"/>
                  </a:cxn>
                  <a:cxn ang="0">
                    <a:pos x="27" y="43"/>
                  </a:cxn>
                  <a:cxn ang="0">
                    <a:pos x="27" y="38"/>
                  </a:cxn>
                  <a:cxn ang="0">
                    <a:pos x="29" y="38"/>
                  </a:cxn>
                  <a:cxn ang="0">
                    <a:pos x="27" y="34"/>
                  </a:cxn>
                  <a:cxn ang="0">
                    <a:pos x="27" y="33"/>
                  </a:cxn>
                  <a:cxn ang="0">
                    <a:pos x="21" y="33"/>
                  </a:cxn>
                  <a:cxn ang="0">
                    <a:pos x="21" y="34"/>
                  </a:cxn>
                  <a:cxn ang="0">
                    <a:pos x="21" y="36"/>
                  </a:cxn>
                  <a:cxn ang="0">
                    <a:pos x="17" y="34"/>
                  </a:cxn>
                  <a:cxn ang="0">
                    <a:pos x="15" y="34"/>
                  </a:cxn>
                  <a:cxn ang="0">
                    <a:pos x="15" y="36"/>
                  </a:cxn>
                  <a:cxn ang="0">
                    <a:pos x="12" y="34"/>
                  </a:cxn>
                  <a:cxn ang="0">
                    <a:pos x="10" y="33"/>
                  </a:cxn>
                  <a:cxn ang="0">
                    <a:pos x="7" y="36"/>
                  </a:cxn>
                  <a:cxn ang="0">
                    <a:pos x="5" y="43"/>
                  </a:cxn>
                  <a:cxn ang="0">
                    <a:pos x="3" y="48"/>
                  </a:cxn>
                  <a:cxn ang="0">
                    <a:pos x="2" y="52"/>
                  </a:cxn>
                  <a:cxn ang="0">
                    <a:pos x="0" y="46"/>
                  </a:cxn>
                  <a:cxn ang="0">
                    <a:pos x="2" y="41"/>
                  </a:cxn>
                  <a:cxn ang="0">
                    <a:pos x="0" y="38"/>
                  </a:cxn>
                  <a:cxn ang="0">
                    <a:pos x="0" y="36"/>
                  </a:cxn>
                  <a:cxn ang="0">
                    <a:pos x="0" y="31"/>
                  </a:cxn>
                  <a:cxn ang="0">
                    <a:pos x="3" y="26"/>
                  </a:cxn>
                  <a:cxn ang="0">
                    <a:pos x="10" y="21"/>
                  </a:cxn>
                  <a:cxn ang="0">
                    <a:pos x="19" y="15"/>
                  </a:cxn>
                  <a:cxn ang="0">
                    <a:pos x="24" y="19"/>
                  </a:cxn>
                  <a:cxn ang="0">
                    <a:pos x="27" y="22"/>
                  </a:cxn>
                  <a:cxn ang="0">
                    <a:pos x="31" y="22"/>
                  </a:cxn>
                  <a:cxn ang="0">
                    <a:pos x="31" y="19"/>
                  </a:cxn>
                  <a:cxn ang="0">
                    <a:pos x="34" y="17"/>
                  </a:cxn>
                  <a:cxn ang="0">
                    <a:pos x="38" y="12"/>
                  </a:cxn>
                  <a:cxn ang="0">
                    <a:pos x="45" y="10"/>
                  </a:cxn>
                  <a:cxn ang="0">
                    <a:pos x="45" y="3"/>
                  </a:cxn>
                  <a:cxn ang="0">
                    <a:pos x="46" y="0"/>
                  </a:cxn>
                  <a:cxn ang="0">
                    <a:pos x="50" y="0"/>
                  </a:cxn>
                  <a:cxn ang="0">
                    <a:pos x="53" y="3"/>
                  </a:cxn>
                  <a:cxn ang="0">
                    <a:pos x="55" y="9"/>
                  </a:cxn>
                  <a:cxn ang="0">
                    <a:pos x="58" y="21"/>
                  </a:cxn>
                  <a:cxn ang="0">
                    <a:pos x="62" y="31"/>
                  </a:cxn>
                  <a:cxn ang="0">
                    <a:pos x="64" y="38"/>
                  </a:cxn>
                  <a:cxn ang="0">
                    <a:pos x="60" y="43"/>
                  </a:cxn>
                  <a:cxn ang="0">
                    <a:pos x="58" y="53"/>
                  </a:cxn>
                  <a:cxn ang="0">
                    <a:pos x="53" y="46"/>
                  </a:cxn>
                  <a:cxn ang="0">
                    <a:pos x="52" y="41"/>
                  </a:cxn>
                  <a:cxn ang="0">
                    <a:pos x="53" y="43"/>
                  </a:cxn>
                </a:cxnLst>
                <a:rect l="0" t="0" r="r" b="b"/>
                <a:pathLst>
                  <a:path w="64" h="62">
                    <a:moveTo>
                      <a:pt x="53" y="43"/>
                    </a:moveTo>
                    <a:lnTo>
                      <a:pt x="52" y="41"/>
                    </a:lnTo>
                    <a:lnTo>
                      <a:pt x="50" y="39"/>
                    </a:lnTo>
                    <a:lnTo>
                      <a:pt x="46" y="43"/>
                    </a:lnTo>
                    <a:lnTo>
                      <a:pt x="46" y="46"/>
                    </a:lnTo>
                    <a:lnTo>
                      <a:pt x="48" y="48"/>
                    </a:lnTo>
                    <a:lnTo>
                      <a:pt x="52" y="55"/>
                    </a:lnTo>
                    <a:lnTo>
                      <a:pt x="50" y="58"/>
                    </a:lnTo>
                    <a:lnTo>
                      <a:pt x="46" y="62"/>
                    </a:lnTo>
                    <a:lnTo>
                      <a:pt x="43" y="60"/>
                    </a:lnTo>
                    <a:lnTo>
                      <a:pt x="43" y="58"/>
                    </a:lnTo>
                    <a:lnTo>
                      <a:pt x="41" y="58"/>
                    </a:lnTo>
                    <a:lnTo>
                      <a:pt x="39" y="58"/>
                    </a:lnTo>
                    <a:lnTo>
                      <a:pt x="31" y="53"/>
                    </a:lnTo>
                    <a:lnTo>
                      <a:pt x="27" y="43"/>
                    </a:lnTo>
                    <a:lnTo>
                      <a:pt x="27" y="38"/>
                    </a:lnTo>
                    <a:lnTo>
                      <a:pt x="29" y="38"/>
                    </a:lnTo>
                    <a:lnTo>
                      <a:pt x="27" y="34"/>
                    </a:lnTo>
                    <a:lnTo>
                      <a:pt x="27" y="33"/>
                    </a:lnTo>
                    <a:lnTo>
                      <a:pt x="21" y="33"/>
                    </a:lnTo>
                    <a:lnTo>
                      <a:pt x="21" y="34"/>
                    </a:lnTo>
                    <a:lnTo>
                      <a:pt x="21" y="36"/>
                    </a:lnTo>
                    <a:lnTo>
                      <a:pt x="17" y="34"/>
                    </a:lnTo>
                    <a:lnTo>
                      <a:pt x="15" y="34"/>
                    </a:lnTo>
                    <a:lnTo>
                      <a:pt x="15" y="36"/>
                    </a:lnTo>
                    <a:lnTo>
                      <a:pt x="12" y="34"/>
                    </a:lnTo>
                    <a:lnTo>
                      <a:pt x="10" y="33"/>
                    </a:lnTo>
                    <a:lnTo>
                      <a:pt x="7" y="36"/>
                    </a:lnTo>
                    <a:lnTo>
                      <a:pt x="5" y="43"/>
                    </a:lnTo>
                    <a:lnTo>
                      <a:pt x="3" y="48"/>
                    </a:lnTo>
                    <a:lnTo>
                      <a:pt x="2" y="52"/>
                    </a:lnTo>
                    <a:lnTo>
                      <a:pt x="0" y="46"/>
                    </a:lnTo>
                    <a:lnTo>
                      <a:pt x="2" y="41"/>
                    </a:lnTo>
                    <a:lnTo>
                      <a:pt x="0" y="38"/>
                    </a:lnTo>
                    <a:lnTo>
                      <a:pt x="0" y="36"/>
                    </a:lnTo>
                    <a:lnTo>
                      <a:pt x="0" y="31"/>
                    </a:lnTo>
                    <a:lnTo>
                      <a:pt x="3" y="26"/>
                    </a:lnTo>
                    <a:lnTo>
                      <a:pt x="10" y="21"/>
                    </a:lnTo>
                    <a:lnTo>
                      <a:pt x="19" y="15"/>
                    </a:lnTo>
                    <a:lnTo>
                      <a:pt x="24" y="19"/>
                    </a:lnTo>
                    <a:lnTo>
                      <a:pt x="27" y="22"/>
                    </a:lnTo>
                    <a:lnTo>
                      <a:pt x="31" y="22"/>
                    </a:lnTo>
                    <a:lnTo>
                      <a:pt x="31" y="19"/>
                    </a:lnTo>
                    <a:lnTo>
                      <a:pt x="34" y="17"/>
                    </a:lnTo>
                    <a:lnTo>
                      <a:pt x="38" y="12"/>
                    </a:lnTo>
                    <a:lnTo>
                      <a:pt x="45" y="10"/>
                    </a:lnTo>
                    <a:lnTo>
                      <a:pt x="45" y="3"/>
                    </a:lnTo>
                    <a:lnTo>
                      <a:pt x="46" y="0"/>
                    </a:lnTo>
                    <a:lnTo>
                      <a:pt x="50" y="0"/>
                    </a:lnTo>
                    <a:lnTo>
                      <a:pt x="53" y="3"/>
                    </a:lnTo>
                    <a:lnTo>
                      <a:pt x="55" y="9"/>
                    </a:lnTo>
                    <a:lnTo>
                      <a:pt x="58" y="21"/>
                    </a:lnTo>
                    <a:lnTo>
                      <a:pt x="62" y="31"/>
                    </a:lnTo>
                    <a:lnTo>
                      <a:pt x="64" y="38"/>
                    </a:lnTo>
                    <a:lnTo>
                      <a:pt x="60" y="43"/>
                    </a:lnTo>
                    <a:lnTo>
                      <a:pt x="58" y="53"/>
                    </a:lnTo>
                    <a:lnTo>
                      <a:pt x="53" y="46"/>
                    </a:lnTo>
                    <a:lnTo>
                      <a:pt x="52" y="41"/>
                    </a:lnTo>
                    <a:lnTo>
                      <a:pt x="53" y="43"/>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518" name="Freeform 229"/>
              <p:cNvSpPr>
                <a:spLocks/>
              </p:cNvSpPr>
              <p:nvPr/>
            </p:nvSpPr>
            <p:spPr bwMode="auto">
              <a:xfrm>
                <a:off x="7015957" y="3763963"/>
                <a:ext cx="52388" cy="52387"/>
              </a:xfrm>
              <a:custGeom>
                <a:avLst/>
                <a:gdLst/>
                <a:ahLst/>
                <a:cxnLst>
                  <a:cxn ang="0">
                    <a:pos x="3" y="33"/>
                  </a:cxn>
                  <a:cxn ang="0">
                    <a:pos x="0" y="33"/>
                  </a:cxn>
                  <a:cxn ang="0">
                    <a:pos x="3" y="23"/>
                  </a:cxn>
                  <a:cxn ang="0">
                    <a:pos x="12" y="18"/>
                  </a:cxn>
                  <a:cxn ang="0">
                    <a:pos x="19" y="11"/>
                  </a:cxn>
                  <a:cxn ang="0">
                    <a:pos x="26" y="6"/>
                  </a:cxn>
                  <a:cxn ang="0">
                    <a:pos x="26" y="2"/>
                  </a:cxn>
                  <a:cxn ang="0">
                    <a:pos x="28" y="0"/>
                  </a:cxn>
                  <a:cxn ang="0">
                    <a:pos x="29" y="4"/>
                  </a:cxn>
                  <a:cxn ang="0">
                    <a:pos x="33" y="7"/>
                  </a:cxn>
                  <a:cxn ang="0">
                    <a:pos x="29" y="7"/>
                  </a:cxn>
                  <a:cxn ang="0">
                    <a:pos x="28" y="9"/>
                  </a:cxn>
                  <a:cxn ang="0">
                    <a:pos x="22" y="12"/>
                  </a:cxn>
                  <a:cxn ang="0">
                    <a:pos x="19" y="14"/>
                  </a:cxn>
                  <a:cxn ang="0">
                    <a:pos x="12" y="26"/>
                  </a:cxn>
                  <a:cxn ang="0">
                    <a:pos x="3" y="33"/>
                  </a:cxn>
                </a:cxnLst>
                <a:rect l="0" t="0" r="r" b="b"/>
                <a:pathLst>
                  <a:path w="33" h="33">
                    <a:moveTo>
                      <a:pt x="3" y="33"/>
                    </a:moveTo>
                    <a:lnTo>
                      <a:pt x="0" y="33"/>
                    </a:lnTo>
                    <a:lnTo>
                      <a:pt x="3" y="23"/>
                    </a:lnTo>
                    <a:lnTo>
                      <a:pt x="12" y="18"/>
                    </a:lnTo>
                    <a:lnTo>
                      <a:pt x="19" y="11"/>
                    </a:lnTo>
                    <a:lnTo>
                      <a:pt x="26" y="6"/>
                    </a:lnTo>
                    <a:lnTo>
                      <a:pt x="26" y="2"/>
                    </a:lnTo>
                    <a:lnTo>
                      <a:pt x="28" y="0"/>
                    </a:lnTo>
                    <a:lnTo>
                      <a:pt x="29" y="4"/>
                    </a:lnTo>
                    <a:lnTo>
                      <a:pt x="33" y="7"/>
                    </a:lnTo>
                    <a:lnTo>
                      <a:pt x="29" y="7"/>
                    </a:lnTo>
                    <a:lnTo>
                      <a:pt x="28" y="9"/>
                    </a:lnTo>
                    <a:lnTo>
                      <a:pt x="22" y="12"/>
                    </a:lnTo>
                    <a:lnTo>
                      <a:pt x="19" y="14"/>
                    </a:lnTo>
                    <a:lnTo>
                      <a:pt x="12" y="26"/>
                    </a:lnTo>
                    <a:lnTo>
                      <a:pt x="3" y="33"/>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519" name="Freeform 230"/>
              <p:cNvSpPr>
                <a:spLocks/>
              </p:cNvSpPr>
              <p:nvPr/>
            </p:nvSpPr>
            <p:spPr bwMode="auto">
              <a:xfrm>
                <a:off x="7054057" y="3587750"/>
                <a:ext cx="98425" cy="138112"/>
              </a:xfrm>
              <a:custGeom>
                <a:avLst/>
                <a:gdLst/>
                <a:ahLst/>
                <a:cxnLst>
                  <a:cxn ang="0">
                    <a:pos x="4" y="36"/>
                  </a:cxn>
                  <a:cxn ang="0">
                    <a:pos x="5" y="29"/>
                  </a:cxn>
                  <a:cxn ang="0">
                    <a:pos x="7" y="24"/>
                  </a:cxn>
                  <a:cxn ang="0">
                    <a:pos x="5" y="15"/>
                  </a:cxn>
                  <a:cxn ang="0">
                    <a:pos x="5" y="8"/>
                  </a:cxn>
                  <a:cxn ang="0">
                    <a:pos x="5" y="1"/>
                  </a:cxn>
                  <a:cxn ang="0">
                    <a:pos x="10" y="0"/>
                  </a:cxn>
                  <a:cxn ang="0">
                    <a:pos x="14" y="3"/>
                  </a:cxn>
                  <a:cxn ang="0">
                    <a:pos x="17" y="8"/>
                  </a:cxn>
                  <a:cxn ang="0">
                    <a:pos x="21" y="5"/>
                  </a:cxn>
                  <a:cxn ang="0">
                    <a:pos x="24" y="3"/>
                  </a:cxn>
                  <a:cxn ang="0">
                    <a:pos x="24" y="5"/>
                  </a:cxn>
                  <a:cxn ang="0">
                    <a:pos x="26" y="7"/>
                  </a:cxn>
                  <a:cxn ang="0">
                    <a:pos x="26" y="8"/>
                  </a:cxn>
                  <a:cxn ang="0">
                    <a:pos x="28" y="19"/>
                  </a:cxn>
                  <a:cxn ang="0">
                    <a:pos x="31" y="29"/>
                  </a:cxn>
                  <a:cxn ang="0">
                    <a:pos x="26" y="38"/>
                  </a:cxn>
                  <a:cxn ang="0">
                    <a:pos x="22" y="48"/>
                  </a:cxn>
                  <a:cxn ang="0">
                    <a:pos x="26" y="60"/>
                  </a:cxn>
                  <a:cxn ang="0">
                    <a:pos x="34" y="68"/>
                  </a:cxn>
                  <a:cxn ang="0">
                    <a:pos x="34" y="67"/>
                  </a:cxn>
                  <a:cxn ang="0">
                    <a:pos x="34" y="63"/>
                  </a:cxn>
                  <a:cxn ang="0">
                    <a:pos x="40" y="63"/>
                  </a:cxn>
                  <a:cxn ang="0">
                    <a:pos x="45" y="68"/>
                  </a:cxn>
                  <a:cxn ang="0">
                    <a:pos x="48" y="74"/>
                  </a:cxn>
                  <a:cxn ang="0">
                    <a:pos x="50" y="72"/>
                  </a:cxn>
                  <a:cxn ang="0">
                    <a:pos x="53" y="70"/>
                  </a:cxn>
                  <a:cxn ang="0">
                    <a:pos x="55" y="72"/>
                  </a:cxn>
                  <a:cxn ang="0">
                    <a:pos x="53" y="74"/>
                  </a:cxn>
                  <a:cxn ang="0">
                    <a:pos x="53" y="77"/>
                  </a:cxn>
                  <a:cxn ang="0">
                    <a:pos x="57" y="77"/>
                  </a:cxn>
                  <a:cxn ang="0">
                    <a:pos x="57" y="80"/>
                  </a:cxn>
                  <a:cxn ang="0">
                    <a:pos x="62" y="82"/>
                  </a:cxn>
                  <a:cxn ang="0">
                    <a:pos x="62" y="84"/>
                  </a:cxn>
                  <a:cxn ang="0">
                    <a:pos x="62" y="86"/>
                  </a:cxn>
                  <a:cxn ang="0">
                    <a:pos x="60" y="86"/>
                  </a:cxn>
                  <a:cxn ang="0">
                    <a:pos x="60" y="87"/>
                  </a:cxn>
                  <a:cxn ang="0">
                    <a:pos x="59" y="86"/>
                  </a:cxn>
                  <a:cxn ang="0">
                    <a:pos x="59" y="84"/>
                  </a:cxn>
                  <a:cxn ang="0">
                    <a:pos x="50" y="77"/>
                  </a:cxn>
                  <a:cxn ang="0">
                    <a:pos x="41" y="72"/>
                  </a:cxn>
                  <a:cxn ang="0">
                    <a:pos x="40" y="74"/>
                  </a:cxn>
                  <a:cxn ang="0">
                    <a:pos x="41" y="79"/>
                  </a:cxn>
                  <a:cxn ang="0">
                    <a:pos x="34" y="74"/>
                  </a:cxn>
                  <a:cxn ang="0">
                    <a:pos x="29" y="70"/>
                  </a:cxn>
                  <a:cxn ang="0">
                    <a:pos x="24" y="70"/>
                  </a:cxn>
                  <a:cxn ang="0">
                    <a:pos x="21" y="72"/>
                  </a:cxn>
                  <a:cxn ang="0">
                    <a:pos x="16" y="68"/>
                  </a:cxn>
                  <a:cxn ang="0">
                    <a:pos x="14" y="65"/>
                  </a:cxn>
                  <a:cxn ang="0">
                    <a:pos x="14" y="62"/>
                  </a:cxn>
                  <a:cxn ang="0">
                    <a:pos x="17" y="62"/>
                  </a:cxn>
                  <a:cxn ang="0">
                    <a:pos x="17" y="56"/>
                  </a:cxn>
                  <a:cxn ang="0">
                    <a:pos x="14" y="56"/>
                  </a:cxn>
                  <a:cxn ang="0">
                    <a:pos x="12" y="58"/>
                  </a:cxn>
                  <a:cxn ang="0">
                    <a:pos x="10" y="60"/>
                  </a:cxn>
                  <a:cxn ang="0">
                    <a:pos x="5" y="56"/>
                  </a:cxn>
                  <a:cxn ang="0">
                    <a:pos x="2" y="51"/>
                  </a:cxn>
                  <a:cxn ang="0">
                    <a:pos x="0" y="41"/>
                  </a:cxn>
                  <a:cxn ang="0">
                    <a:pos x="4" y="36"/>
                  </a:cxn>
                </a:cxnLst>
                <a:rect l="0" t="0" r="r" b="b"/>
                <a:pathLst>
                  <a:path w="62" h="87">
                    <a:moveTo>
                      <a:pt x="4" y="36"/>
                    </a:moveTo>
                    <a:lnTo>
                      <a:pt x="5" y="29"/>
                    </a:lnTo>
                    <a:lnTo>
                      <a:pt x="7" y="24"/>
                    </a:lnTo>
                    <a:lnTo>
                      <a:pt x="5" y="15"/>
                    </a:lnTo>
                    <a:lnTo>
                      <a:pt x="5" y="8"/>
                    </a:lnTo>
                    <a:lnTo>
                      <a:pt x="5" y="1"/>
                    </a:lnTo>
                    <a:lnTo>
                      <a:pt x="10" y="0"/>
                    </a:lnTo>
                    <a:lnTo>
                      <a:pt x="14" y="3"/>
                    </a:lnTo>
                    <a:lnTo>
                      <a:pt x="17" y="8"/>
                    </a:lnTo>
                    <a:lnTo>
                      <a:pt x="21" y="5"/>
                    </a:lnTo>
                    <a:lnTo>
                      <a:pt x="24" y="3"/>
                    </a:lnTo>
                    <a:lnTo>
                      <a:pt x="24" y="5"/>
                    </a:lnTo>
                    <a:lnTo>
                      <a:pt x="26" y="7"/>
                    </a:lnTo>
                    <a:lnTo>
                      <a:pt x="26" y="8"/>
                    </a:lnTo>
                    <a:lnTo>
                      <a:pt x="28" y="19"/>
                    </a:lnTo>
                    <a:lnTo>
                      <a:pt x="31" y="29"/>
                    </a:lnTo>
                    <a:lnTo>
                      <a:pt x="26" y="38"/>
                    </a:lnTo>
                    <a:lnTo>
                      <a:pt x="22" y="48"/>
                    </a:lnTo>
                    <a:lnTo>
                      <a:pt x="26" y="60"/>
                    </a:lnTo>
                    <a:lnTo>
                      <a:pt x="34" y="68"/>
                    </a:lnTo>
                    <a:lnTo>
                      <a:pt x="34" y="67"/>
                    </a:lnTo>
                    <a:lnTo>
                      <a:pt x="34" y="63"/>
                    </a:lnTo>
                    <a:lnTo>
                      <a:pt x="40" y="63"/>
                    </a:lnTo>
                    <a:lnTo>
                      <a:pt x="45" y="68"/>
                    </a:lnTo>
                    <a:lnTo>
                      <a:pt x="48" y="74"/>
                    </a:lnTo>
                    <a:lnTo>
                      <a:pt x="50" y="72"/>
                    </a:lnTo>
                    <a:lnTo>
                      <a:pt x="53" y="70"/>
                    </a:lnTo>
                    <a:lnTo>
                      <a:pt x="55" y="72"/>
                    </a:lnTo>
                    <a:lnTo>
                      <a:pt x="53" y="74"/>
                    </a:lnTo>
                    <a:lnTo>
                      <a:pt x="53" y="77"/>
                    </a:lnTo>
                    <a:lnTo>
                      <a:pt x="57" y="77"/>
                    </a:lnTo>
                    <a:lnTo>
                      <a:pt x="57" y="80"/>
                    </a:lnTo>
                    <a:lnTo>
                      <a:pt x="62" y="82"/>
                    </a:lnTo>
                    <a:lnTo>
                      <a:pt x="62" y="84"/>
                    </a:lnTo>
                    <a:lnTo>
                      <a:pt x="62" y="86"/>
                    </a:lnTo>
                    <a:lnTo>
                      <a:pt x="60" y="86"/>
                    </a:lnTo>
                    <a:lnTo>
                      <a:pt x="60" y="87"/>
                    </a:lnTo>
                    <a:lnTo>
                      <a:pt x="59" y="86"/>
                    </a:lnTo>
                    <a:lnTo>
                      <a:pt x="59" y="84"/>
                    </a:lnTo>
                    <a:lnTo>
                      <a:pt x="50" y="77"/>
                    </a:lnTo>
                    <a:lnTo>
                      <a:pt x="41" y="72"/>
                    </a:lnTo>
                    <a:lnTo>
                      <a:pt x="40" y="74"/>
                    </a:lnTo>
                    <a:lnTo>
                      <a:pt x="41" y="79"/>
                    </a:lnTo>
                    <a:lnTo>
                      <a:pt x="34" y="74"/>
                    </a:lnTo>
                    <a:lnTo>
                      <a:pt x="29" y="70"/>
                    </a:lnTo>
                    <a:lnTo>
                      <a:pt x="24" y="70"/>
                    </a:lnTo>
                    <a:lnTo>
                      <a:pt x="21" y="72"/>
                    </a:lnTo>
                    <a:lnTo>
                      <a:pt x="16" y="68"/>
                    </a:lnTo>
                    <a:lnTo>
                      <a:pt x="14" y="65"/>
                    </a:lnTo>
                    <a:lnTo>
                      <a:pt x="14" y="62"/>
                    </a:lnTo>
                    <a:lnTo>
                      <a:pt x="17" y="62"/>
                    </a:lnTo>
                    <a:lnTo>
                      <a:pt x="17" y="56"/>
                    </a:lnTo>
                    <a:lnTo>
                      <a:pt x="14" y="56"/>
                    </a:lnTo>
                    <a:lnTo>
                      <a:pt x="12" y="58"/>
                    </a:lnTo>
                    <a:lnTo>
                      <a:pt x="10" y="60"/>
                    </a:lnTo>
                    <a:lnTo>
                      <a:pt x="5" y="56"/>
                    </a:lnTo>
                    <a:lnTo>
                      <a:pt x="2" y="51"/>
                    </a:lnTo>
                    <a:lnTo>
                      <a:pt x="0" y="41"/>
                    </a:lnTo>
                    <a:lnTo>
                      <a:pt x="4" y="36"/>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520" name="Freeform 231"/>
              <p:cNvSpPr>
                <a:spLocks/>
              </p:cNvSpPr>
              <p:nvPr/>
            </p:nvSpPr>
            <p:spPr bwMode="auto">
              <a:xfrm>
                <a:off x="7155657" y="3729038"/>
                <a:ext cx="31750" cy="53975"/>
              </a:xfrm>
              <a:custGeom>
                <a:avLst/>
                <a:gdLst/>
                <a:ahLst/>
                <a:cxnLst>
                  <a:cxn ang="0">
                    <a:pos x="19" y="22"/>
                  </a:cxn>
                  <a:cxn ang="0">
                    <a:pos x="12" y="22"/>
                  </a:cxn>
                  <a:cxn ang="0">
                    <a:pos x="12" y="28"/>
                  </a:cxn>
                  <a:cxn ang="0">
                    <a:pos x="15" y="33"/>
                  </a:cxn>
                  <a:cxn ang="0">
                    <a:pos x="15" y="34"/>
                  </a:cxn>
                  <a:cxn ang="0">
                    <a:pos x="13" y="34"/>
                  </a:cxn>
                  <a:cxn ang="0">
                    <a:pos x="12" y="34"/>
                  </a:cxn>
                  <a:cxn ang="0">
                    <a:pos x="8" y="31"/>
                  </a:cxn>
                  <a:cxn ang="0">
                    <a:pos x="10" y="29"/>
                  </a:cxn>
                  <a:cxn ang="0">
                    <a:pos x="10" y="26"/>
                  </a:cxn>
                  <a:cxn ang="0">
                    <a:pos x="5" y="22"/>
                  </a:cxn>
                  <a:cxn ang="0">
                    <a:pos x="3" y="21"/>
                  </a:cxn>
                  <a:cxn ang="0">
                    <a:pos x="3" y="17"/>
                  </a:cxn>
                  <a:cxn ang="0">
                    <a:pos x="5" y="17"/>
                  </a:cxn>
                  <a:cxn ang="0">
                    <a:pos x="8" y="17"/>
                  </a:cxn>
                  <a:cxn ang="0">
                    <a:pos x="10" y="16"/>
                  </a:cxn>
                  <a:cxn ang="0">
                    <a:pos x="12" y="16"/>
                  </a:cxn>
                  <a:cxn ang="0">
                    <a:pos x="5" y="7"/>
                  </a:cxn>
                  <a:cxn ang="0">
                    <a:pos x="0" y="2"/>
                  </a:cxn>
                  <a:cxn ang="0">
                    <a:pos x="1" y="0"/>
                  </a:cxn>
                  <a:cxn ang="0">
                    <a:pos x="5" y="0"/>
                  </a:cxn>
                  <a:cxn ang="0">
                    <a:pos x="10" y="0"/>
                  </a:cxn>
                  <a:cxn ang="0">
                    <a:pos x="15" y="2"/>
                  </a:cxn>
                  <a:cxn ang="0">
                    <a:pos x="15" y="4"/>
                  </a:cxn>
                  <a:cxn ang="0">
                    <a:pos x="15" y="7"/>
                  </a:cxn>
                  <a:cxn ang="0">
                    <a:pos x="17" y="7"/>
                  </a:cxn>
                  <a:cxn ang="0">
                    <a:pos x="17" y="10"/>
                  </a:cxn>
                  <a:cxn ang="0">
                    <a:pos x="17" y="14"/>
                  </a:cxn>
                  <a:cxn ang="0">
                    <a:pos x="19" y="16"/>
                  </a:cxn>
                  <a:cxn ang="0">
                    <a:pos x="20" y="17"/>
                  </a:cxn>
                  <a:cxn ang="0">
                    <a:pos x="19" y="19"/>
                  </a:cxn>
                  <a:cxn ang="0">
                    <a:pos x="19" y="22"/>
                  </a:cxn>
                </a:cxnLst>
                <a:rect l="0" t="0" r="r" b="b"/>
                <a:pathLst>
                  <a:path w="20" h="34">
                    <a:moveTo>
                      <a:pt x="19" y="22"/>
                    </a:moveTo>
                    <a:lnTo>
                      <a:pt x="12" y="22"/>
                    </a:lnTo>
                    <a:lnTo>
                      <a:pt x="12" y="28"/>
                    </a:lnTo>
                    <a:lnTo>
                      <a:pt x="15" y="33"/>
                    </a:lnTo>
                    <a:lnTo>
                      <a:pt x="15" y="34"/>
                    </a:lnTo>
                    <a:lnTo>
                      <a:pt x="13" y="34"/>
                    </a:lnTo>
                    <a:lnTo>
                      <a:pt x="12" y="34"/>
                    </a:lnTo>
                    <a:lnTo>
                      <a:pt x="8" y="31"/>
                    </a:lnTo>
                    <a:lnTo>
                      <a:pt x="10" y="29"/>
                    </a:lnTo>
                    <a:lnTo>
                      <a:pt x="10" y="26"/>
                    </a:lnTo>
                    <a:lnTo>
                      <a:pt x="5" y="22"/>
                    </a:lnTo>
                    <a:lnTo>
                      <a:pt x="3" y="21"/>
                    </a:lnTo>
                    <a:lnTo>
                      <a:pt x="3" y="17"/>
                    </a:lnTo>
                    <a:lnTo>
                      <a:pt x="5" y="17"/>
                    </a:lnTo>
                    <a:lnTo>
                      <a:pt x="8" y="17"/>
                    </a:lnTo>
                    <a:lnTo>
                      <a:pt x="10" y="16"/>
                    </a:lnTo>
                    <a:lnTo>
                      <a:pt x="12" y="16"/>
                    </a:lnTo>
                    <a:lnTo>
                      <a:pt x="5" y="7"/>
                    </a:lnTo>
                    <a:lnTo>
                      <a:pt x="0" y="2"/>
                    </a:lnTo>
                    <a:lnTo>
                      <a:pt x="1" y="0"/>
                    </a:lnTo>
                    <a:lnTo>
                      <a:pt x="5" y="0"/>
                    </a:lnTo>
                    <a:lnTo>
                      <a:pt x="10" y="0"/>
                    </a:lnTo>
                    <a:lnTo>
                      <a:pt x="15" y="2"/>
                    </a:lnTo>
                    <a:lnTo>
                      <a:pt x="15" y="4"/>
                    </a:lnTo>
                    <a:lnTo>
                      <a:pt x="15" y="7"/>
                    </a:lnTo>
                    <a:lnTo>
                      <a:pt x="17" y="7"/>
                    </a:lnTo>
                    <a:lnTo>
                      <a:pt x="17" y="10"/>
                    </a:lnTo>
                    <a:lnTo>
                      <a:pt x="17" y="14"/>
                    </a:lnTo>
                    <a:lnTo>
                      <a:pt x="19" y="16"/>
                    </a:lnTo>
                    <a:lnTo>
                      <a:pt x="20" y="17"/>
                    </a:lnTo>
                    <a:lnTo>
                      <a:pt x="19" y="19"/>
                    </a:lnTo>
                    <a:lnTo>
                      <a:pt x="19" y="22"/>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521" name="Freeform 232"/>
              <p:cNvSpPr>
                <a:spLocks/>
              </p:cNvSpPr>
              <p:nvPr/>
            </p:nvSpPr>
            <p:spPr bwMode="auto">
              <a:xfrm>
                <a:off x="7108032" y="3743325"/>
                <a:ext cx="25400" cy="34925"/>
              </a:xfrm>
              <a:custGeom>
                <a:avLst/>
                <a:gdLst/>
                <a:ahLst/>
                <a:cxnLst>
                  <a:cxn ang="0">
                    <a:pos x="4" y="1"/>
                  </a:cxn>
                  <a:cxn ang="0">
                    <a:pos x="9" y="3"/>
                  </a:cxn>
                  <a:cxn ang="0">
                    <a:pos x="16" y="8"/>
                  </a:cxn>
                  <a:cxn ang="0">
                    <a:pos x="9" y="17"/>
                  </a:cxn>
                  <a:cxn ang="0">
                    <a:pos x="2" y="22"/>
                  </a:cxn>
                  <a:cxn ang="0">
                    <a:pos x="0" y="10"/>
                  </a:cxn>
                  <a:cxn ang="0">
                    <a:pos x="0" y="3"/>
                  </a:cxn>
                  <a:cxn ang="0">
                    <a:pos x="0" y="0"/>
                  </a:cxn>
                  <a:cxn ang="0">
                    <a:pos x="2" y="0"/>
                  </a:cxn>
                  <a:cxn ang="0">
                    <a:pos x="4" y="0"/>
                  </a:cxn>
                  <a:cxn ang="0">
                    <a:pos x="6" y="3"/>
                  </a:cxn>
                  <a:cxn ang="0">
                    <a:pos x="4" y="1"/>
                  </a:cxn>
                </a:cxnLst>
                <a:rect l="0" t="0" r="r" b="b"/>
                <a:pathLst>
                  <a:path w="16" h="22">
                    <a:moveTo>
                      <a:pt x="4" y="1"/>
                    </a:moveTo>
                    <a:lnTo>
                      <a:pt x="9" y="3"/>
                    </a:lnTo>
                    <a:lnTo>
                      <a:pt x="16" y="8"/>
                    </a:lnTo>
                    <a:lnTo>
                      <a:pt x="9" y="17"/>
                    </a:lnTo>
                    <a:lnTo>
                      <a:pt x="2" y="22"/>
                    </a:lnTo>
                    <a:lnTo>
                      <a:pt x="0" y="10"/>
                    </a:lnTo>
                    <a:lnTo>
                      <a:pt x="0" y="3"/>
                    </a:lnTo>
                    <a:lnTo>
                      <a:pt x="0" y="0"/>
                    </a:lnTo>
                    <a:lnTo>
                      <a:pt x="2" y="0"/>
                    </a:lnTo>
                    <a:lnTo>
                      <a:pt x="4" y="0"/>
                    </a:lnTo>
                    <a:lnTo>
                      <a:pt x="6" y="3"/>
                    </a:lnTo>
                    <a:lnTo>
                      <a:pt x="4" y="1"/>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522" name="Freeform 233"/>
              <p:cNvSpPr>
                <a:spLocks/>
              </p:cNvSpPr>
              <p:nvPr/>
            </p:nvSpPr>
            <p:spPr bwMode="auto">
              <a:xfrm>
                <a:off x="7122319" y="3767138"/>
                <a:ext cx="26988" cy="41275"/>
              </a:xfrm>
              <a:custGeom>
                <a:avLst/>
                <a:gdLst/>
                <a:ahLst/>
                <a:cxnLst>
                  <a:cxn ang="0">
                    <a:pos x="17" y="5"/>
                  </a:cxn>
                  <a:cxn ang="0">
                    <a:pos x="14" y="12"/>
                  </a:cxn>
                  <a:cxn ang="0">
                    <a:pos x="12" y="19"/>
                  </a:cxn>
                  <a:cxn ang="0">
                    <a:pos x="12" y="21"/>
                  </a:cxn>
                  <a:cxn ang="0">
                    <a:pos x="14" y="24"/>
                  </a:cxn>
                  <a:cxn ang="0">
                    <a:pos x="12" y="24"/>
                  </a:cxn>
                  <a:cxn ang="0">
                    <a:pos x="10" y="26"/>
                  </a:cxn>
                  <a:cxn ang="0">
                    <a:pos x="4" y="21"/>
                  </a:cxn>
                  <a:cxn ang="0">
                    <a:pos x="0" y="16"/>
                  </a:cxn>
                  <a:cxn ang="0">
                    <a:pos x="2" y="12"/>
                  </a:cxn>
                  <a:cxn ang="0">
                    <a:pos x="5" y="12"/>
                  </a:cxn>
                  <a:cxn ang="0">
                    <a:pos x="5" y="5"/>
                  </a:cxn>
                  <a:cxn ang="0">
                    <a:pos x="10" y="0"/>
                  </a:cxn>
                  <a:cxn ang="0">
                    <a:pos x="14" y="0"/>
                  </a:cxn>
                  <a:cxn ang="0">
                    <a:pos x="17" y="5"/>
                  </a:cxn>
                </a:cxnLst>
                <a:rect l="0" t="0" r="r" b="b"/>
                <a:pathLst>
                  <a:path w="17" h="26">
                    <a:moveTo>
                      <a:pt x="17" y="5"/>
                    </a:moveTo>
                    <a:lnTo>
                      <a:pt x="14" y="12"/>
                    </a:lnTo>
                    <a:lnTo>
                      <a:pt x="12" y="19"/>
                    </a:lnTo>
                    <a:lnTo>
                      <a:pt x="12" y="21"/>
                    </a:lnTo>
                    <a:lnTo>
                      <a:pt x="14" y="24"/>
                    </a:lnTo>
                    <a:lnTo>
                      <a:pt x="12" y="24"/>
                    </a:lnTo>
                    <a:lnTo>
                      <a:pt x="10" y="26"/>
                    </a:lnTo>
                    <a:lnTo>
                      <a:pt x="4" y="21"/>
                    </a:lnTo>
                    <a:lnTo>
                      <a:pt x="0" y="16"/>
                    </a:lnTo>
                    <a:lnTo>
                      <a:pt x="2" y="12"/>
                    </a:lnTo>
                    <a:lnTo>
                      <a:pt x="5" y="12"/>
                    </a:lnTo>
                    <a:lnTo>
                      <a:pt x="5" y="5"/>
                    </a:lnTo>
                    <a:lnTo>
                      <a:pt x="10" y="0"/>
                    </a:lnTo>
                    <a:lnTo>
                      <a:pt x="14" y="0"/>
                    </a:lnTo>
                    <a:lnTo>
                      <a:pt x="17" y="5"/>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523" name="Freeform 234"/>
              <p:cNvSpPr>
                <a:spLocks/>
              </p:cNvSpPr>
              <p:nvPr/>
            </p:nvSpPr>
            <p:spPr bwMode="auto">
              <a:xfrm>
                <a:off x="7144544" y="3767138"/>
                <a:ext cx="12700" cy="26987"/>
              </a:xfrm>
              <a:custGeom>
                <a:avLst/>
                <a:gdLst/>
                <a:ahLst/>
                <a:cxnLst>
                  <a:cxn ang="0">
                    <a:pos x="8" y="0"/>
                  </a:cxn>
                  <a:cxn ang="0">
                    <a:pos x="5" y="9"/>
                  </a:cxn>
                  <a:cxn ang="0">
                    <a:pos x="3" y="17"/>
                  </a:cxn>
                  <a:cxn ang="0">
                    <a:pos x="0" y="17"/>
                  </a:cxn>
                  <a:cxn ang="0">
                    <a:pos x="2" y="9"/>
                  </a:cxn>
                  <a:cxn ang="0">
                    <a:pos x="5" y="0"/>
                  </a:cxn>
                  <a:cxn ang="0">
                    <a:pos x="7" y="0"/>
                  </a:cxn>
                  <a:cxn ang="0">
                    <a:pos x="8" y="0"/>
                  </a:cxn>
                </a:cxnLst>
                <a:rect l="0" t="0" r="r" b="b"/>
                <a:pathLst>
                  <a:path w="8" h="17">
                    <a:moveTo>
                      <a:pt x="8" y="0"/>
                    </a:moveTo>
                    <a:lnTo>
                      <a:pt x="5" y="9"/>
                    </a:lnTo>
                    <a:lnTo>
                      <a:pt x="3" y="17"/>
                    </a:lnTo>
                    <a:lnTo>
                      <a:pt x="0" y="17"/>
                    </a:lnTo>
                    <a:lnTo>
                      <a:pt x="2" y="9"/>
                    </a:lnTo>
                    <a:lnTo>
                      <a:pt x="5" y="0"/>
                    </a:lnTo>
                    <a:lnTo>
                      <a:pt x="7" y="0"/>
                    </a:lnTo>
                    <a:lnTo>
                      <a:pt x="8" y="0"/>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524" name="Freeform 235"/>
              <p:cNvSpPr>
                <a:spLocks/>
              </p:cNvSpPr>
              <p:nvPr/>
            </p:nvSpPr>
            <p:spPr bwMode="auto">
              <a:xfrm>
                <a:off x="7152482" y="3786188"/>
                <a:ext cx="15875" cy="14287"/>
              </a:xfrm>
              <a:custGeom>
                <a:avLst/>
                <a:gdLst/>
                <a:ahLst/>
                <a:cxnLst>
                  <a:cxn ang="0">
                    <a:pos x="10" y="0"/>
                  </a:cxn>
                  <a:cxn ang="0">
                    <a:pos x="7" y="5"/>
                  </a:cxn>
                  <a:cxn ang="0">
                    <a:pos x="2" y="9"/>
                  </a:cxn>
                  <a:cxn ang="0">
                    <a:pos x="0" y="7"/>
                  </a:cxn>
                  <a:cxn ang="0">
                    <a:pos x="0" y="5"/>
                  </a:cxn>
                  <a:cxn ang="0">
                    <a:pos x="0" y="2"/>
                  </a:cxn>
                  <a:cxn ang="0">
                    <a:pos x="3" y="0"/>
                  </a:cxn>
                  <a:cxn ang="0">
                    <a:pos x="7" y="0"/>
                  </a:cxn>
                  <a:cxn ang="0">
                    <a:pos x="10" y="0"/>
                  </a:cxn>
                </a:cxnLst>
                <a:rect l="0" t="0" r="r" b="b"/>
                <a:pathLst>
                  <a:path w="10" h="9">
                    <a:moveTo>
                      <a:pt x="10" y="0"/>
                    </a:moveTo>
                    <a:lnTo>
                      <a:pt x="7" y="5"/>
                    </a:lnTo>
                    <a:lnTo>
                      <a:pt x="2" y="9"/>
                    </a:lnTo>
                    <a:lnTo>
                      <a:pt x="0" y="7"/>
                    </a:lnTo>
                    <a:lnTo>
                      <a:pt x="0" y="5"/>
                    </a:lnTo>
                    <a:lnTo>
                      <a:pt x="0" y="2"/>
                    </a:lnTo>
                    <a:lnTo>
                      <a:pt x="3" y="0"/>
                    </a:lnTo>
                    <a:lnTo>
                      <a:pt x="7" y="0"/>
                    </a:lnTo>
                    <a:lnTo>
                      <a:pt x="10" y="0"/>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525" name="Freeform 236"/>
              <p:cNvSpPr>
                <a:spLocks/>
              </p:cNvSpPr>
              <p:nvPr/>
            </p:nvSpPr>
            <p:spPr bwMode="auto">
              <a:xfrm>
                <a:off x="7133432" y="3729038"/>
                <a:ext cx="19050" cy="15875"/>
              </a:xfrm>
              <a:custGeom>
                <a:avLst/>
                <a:gdLst/>
                <a:ahLst/>
                <a:cxnLst>
                  <a:cxn ang="0">
                    <a:pos x="0" y="7"/>
                  </a:cxn>
                  <a:cxn ang="0">
                    <a:pos x="0" y="2"/>
                  </a:cxn>
                  <a:cxn ang="0">
                    <a:pos x="0" y="0"/>
                  </a:cxn>
                  <a:cxn ang="0">
                    <a:pos x="5" y="0"/>
                  </a:cxn>
                  <a:cxn ang="0">
                    <a:pos x="9" y="4"/>
                  </a:cxn>
                  <a:cxn ang="0">
                    <a:pos x="12" y="10"/>
                  </a:cxn>
                  <a:cxn ang="0">
                    <a:pos x="9" y="10"/>
                  </a:cxn>
                  <a:cxn ang="0">
                    <a:pos x="7" y="7"/>
                  </a:cxn>
                  <a:cxn ang="0">
                    <a:pos x="3" y="5"/>
                  </a:cxn>
                  <a:cxn ang="0">
                    <a:pos x="0" y="7"/>
                  </a:cxn>
                </a:cxnLst>
                <a:rect l="0" t="0" r="r" b="b"/>
                <a:pathLst>
                  <a:path w="12" h="10">
                    <a:moveTo>
                      <a:pt x="0" y="7"/>
                    </a:moveTo>
                    <a:lnTo>
                      <a:pt x="0" y="2"/>
                    </a:lnTo>
                    <a:lnTo>
                      <a:pt x="0" y="0"/>
                    </a:lnTo>
                    <a:lnTo>
                      <a:pt x="5" y="0"/>
                    </a:lnTo>
                    <a:lnTo>
                      <a:pt x="9" y="4"/>
                    </a:lnTo>
                    <a:lnTo>
                      <a:pt x="12" y="10"/>
                    </a:lnTo>
                    <a:lnTo>
                      <a:pt x="9" y="10"/>
                    </a:lnTo>
                    <a:lnTo>
                      <a:pt x="7" y="7"/>
                    </a:lnTo>
                    <a:lnTo>
                      <a:pt x="3" y="5"/>
                    </a:lnTo>
                    <a:lnTo>
                      <a:pt x="0" y="7"/>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526" name="Freeform 237"/>
              <p:cNvSpPr>
                <a:spLocks/>
              </p:cNvSpPr>
              <p:nvPr/>
            </p:nvSpPr>
            <p:spPr bwMode="auto">
              <a:xfrm>
                <a:off x="7073107" y="3706813"/>
                <a:ext cx="25400" cy="28575"/>
              </a:xfrm>
              <a:custGeom>
                <a:avLst/>
                <a:gdLst/>
                <a:ahLst/>
                <a:cxnLst>
                  <a:cxn ang="0">
                    <a:pos x="12" y="18"/>
                  </a:cxn>
                  <a:cxn ang="0">
                    <a:pos x="9" y="14"/>
                  </a:cxn>
                  <a:cxn ang="0">
                    <a:pos x="5" y="9"/>
                  </a:cxn>
                  <a:cxn ang="0">
                    <a:pos x="0" y="2"/>
                  </a:cxn>
                  <a:cxn ang="0">
                    <a:pos x="0" y="0"/>
                  </a:cxn>
                  <a:cxn ang="0">
                    <a:pos x="4" y="0"/>
                  </a:cxn>
                  <a:cxn ang="0">
                    <a:pos x="12" y="2"/>
                  </a:cxn>
                  <a:cxn ang="0">
                    <a:pos x="16" y="9"/>
                  </a:cxn>
                  <a:cxn ang="0">
                    <a:pos x="16" y="14"/>
                  </a:cxn>
                  <a:cxn ang="0">
                    <a:pos x="12" y="18"/>
                  </a:cxn>
                </a:cxnLst>
                <a:rect l="0" t="0" r="r" b="b"/>
                <a:pathLst>
                  <a:path w="16" h="18">
                    <a:moveTo>
                      <a:pt x="12" y="18"/>
                    </a:moveTo>
                    <a:lnTo>
                      <a:pt x="9" y="14"/>
                    </a:lnTo>
                    <a:lnTo>
                      <a:pt x="5" y="9"/>
                    </a:lnTo>
                    <a:lnTo>
                      <a:pt x="0" y="2"/>
                    </a:lnTo>
                    <a:lnTo>
                      <a:pt x="0" y="0"/>
                    </a:lnTo>
                    <a:lnTo>
                      <a:pt x="4" y="0"/>
                    </a:lnTo>
                    <a:lnTo>
                      <a:pt x="12" y="2"/>
                    </a:lnTo>
                    <a:lnTo>
                      <a:pt x="16" y="9"/>
                    </a:lnTo>
                    <a:lnTo>
                      <a:pt x="16" y="14"/>
                    </a:lnTo>
                    <a:lnTo>
                      <a:pt x="12" y="18"/>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527" name="Freeform 238"/>
              <p:cNvSpPr>
                <a:spLocks/>
              </p:cNvSpPr>
              <p:nvPr/>
            </p:nvSpPr>
            <p:spPr bwMode="auto">
              <a:xfrm>
                <a:off x="7100094" y="3709988"/>
                <a:ext cx="7938" cy="3175"/>
              </a:xfrm>
              <a:custGeom>
                <a:avLst/>
                <a:gdLst/>
                <a:ahLst/>
                <a:cxnLst>
                  <a:cxn ang="0">
                    <a:pos x="0" y="0"/>
                  </a:cxn>
                  <a:cxn ang="0">
                    <a:pos x="2" y="0"/>
                  </a:cxn>
                  <a:cxn ang="0">
                    <a:pos x="5" y="2"/>
                  </a:cxn>
                  <a:cxn ang="0">
                    <a:pos x="2" y="0"/>
                  </a:cxn>
                  <a:cxn ang="0">
                    <a:pos x="0" y="0"/>
                  </a:cxn>
                </a:cxnLst>
                <a:rect l="0" t="0" r="r" b="b"/>
                <a:pathLst>
                  <a:path w="5" h="2">
                    <a:moveTo>
                      <a:pt x="0" y="0"/>
                    </a:moveTo>
                    <a:lnTo>
                      <a:pt x="2" y="0"/>
                    </a:lnTo>
                    <a:lnTo>
                      <a:pt x="5" y="2"/>
                    </a:lnTo>
                    <a:lnTo>
                      <a:pt x="2" y="0"/>
                    </a:lnTo>
                    <a:lnTo>
                      <a:pt x="0" y="0"/>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528" name="Freeform 239"/>
              <p:cNvSpPr>
                <a:spLocks/>
              </p:cNvSpPr>
              <p:nvPr/>
            </p:nvSpPr>
            <p:spPr bwMode="auto">
              <a:xfrm>
                <a:off x="7061994" y="3421063"/>
                <a:ext cx="36513" cy="69850"/>
              </a:xfrm>
              <a:custGeom>
                <a:avLst/>
                <a:gdLst/>
                <a:ahLst/>
                <a:cxnLst>
                  <a:cxn ang="0">
                    <a:pos x="9" y="44"/>
                  </a:cxn>
                  <a:cxn ang="0">
                    <a:pos x="0" y="39"/>
                  </a:cxn>
                  <a:cxn ang="0">
                    <a:pos x="0" y="29"/>
                  </a:cxn>
                  <a:cxn ang="0">
                    <a:pos x="0" y="19"/>
                  </a:cxn>
                  <a:cxn ang="0">
                    <a:pos x="5" y="10"/>
                  </a:cxn>
                  <a:cxn ang="0">
                    <a:pos x="11" y="2"/>
                  </a:cxn>
                  <a:cxn ang="0">
                    <a:pos x="17" y="0"/>
                  </a:cxn>
                  <a:cxn ang="0">
                    <a:pos x="23" y="5"/>
                  </a:cxn>
                  <a:cxn ang="0">
                    <a:pos x="21" y="22"/>
                  </a:cxn>
                  <a:cxn ang="0">
                    <a:pos x="16" y="36"/>
                  </a:cxn>
                  <a:cxn ang="0">
                    <a:pos x="9" y="44"/>
                  </a:cxn>
                </a:cxnLst>
                <a:rect l="0" t="0" r="r" b="b"/>
                <a:pathLst>
                  <a:path w="23" h="44">
                    <a:moveTo>
                      <a:pt x="9" y="44"/>
                    </a:moveTo>
                    <a:lnTo>
                      <a:pt x="0" y="39"/>
                    </a:lnTo>
                    <a:lnTo>
                      <a:pt x="0" y="29"/>
                    </a:lnTo>
                    <a:lnTo>
                      <a:pt x="0" y="19"/>
                    </a:lnTo>
                    <a:lnTo>
                      <a:pt x="5" y="10"/>
                    </a:lnTo>
                    <a:lnTo>
                      <a:pt x="11" y="2"/>
                    </a:lnTo>
                    <a:lnTo>
                      <a:pt x="17" y="0"/>
                    </a:lnTo>
                    <a:lnTo>
                      <a:pt x="23" y="5"/>
                    </a:lnTo>
                    <a:lnTo>
                      <a:pt x="21" y="22"/>
                    </a:lnTo>
                    <a:lnTo>
                      <a:pt x="16" y="36"/>
                    </a:lnTo>
                    <a:lnTo>
                      <a:pt x="9" y="44"/>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529" name="Freeform 240"/>
              <p:cNvSpPr>
                <a:spLocks/>
              </p:cNvSpPr>
              <p:nvPr/>
            </p:nvSpPr>
            <p:spPr bwMode="auto">
              <a:xfrm>
                <a:off x="6796882" y="3543300"/>
                <a:ext cx="55563" cy="49212"/>
              </a:xfrm>
              <a:custGeom>
                <a:avLst/>
                <a:gdLst/>
                <a:ahLst/>
                <a:cxnLst>
                  <a:cxn ang="0">
                    <a:pos x="2" y="14"/>
                  </a:cxn>
                  <a:cxn ang="0">
                    <a:pos x="6" y="10"/>
                  </a:cxn>
                  <a:cxn ang="0">
                    <a:pos x="14" y="7"/>
                  </a:cxn>
                  <a:cxn ang="0">
                    <a:pos x="21" y="2"/>
                  </a:cxn>
                  <a:cxn ang="0">
                    <a:pos x="30" y="0"/>
                  </a:cxn>
                  <a:cxn ang="0">
                    <a:pos x="31" y="2"/>
                  </a:cxn>
                  <a:cxn ang="0">
                    <a:pos x="35" y="9"/>
                  </a:cxn>
                  <a:cxn ang="0">
                    <a:pos x="31" y="14"/>
                  </a:cxn>
                  <a:cxn ang="0">
                    <a:pos x="26" y="23"/>
                  </a:cxn>
                  <a:cxn ang="0">
                    <a:pos x="18" y="28"/>
                  </a:cxn>
                  <a:cxn ang="0">
                    <a:pos x="12" y="31"/>
                  </a:cxn>
                  <a:cxn ang="0">
                    <a:pos x="4" y="28"/>
                  </a:cxn>
                  <a:cxn ang="0">
                    <a:pos x="2" y="21"/>
                  </a:cxn>
                  <a:cxn ang="0">
                    <a:pos x="0" y="16"/>
                  </a:cxn>
                  <a:cxn ang="0">
                    <a:pos x="2" y="14"/>
                  </a:cxn>
                </a:cxnLst>
                <a:rect l="0" t="0" r="r" b="b"/>
                <a:pathLst>
                  <a:path w="35" h="31">
                    <a:moveTo>
                      <a:pt x="2" y="14"/>
                    </a:moveTo>
                    <a:lnTo>
                      <a:pt x="6" y="10"/>
                    </a:lnTo>
                    <a:lnTo>
                      <a:pt x="14" y="7"/>
                    </a:lnTo>
                    <a:lnTo>
                      <a:pt x="21" y="2"/>
                    </a:lnTo>
                    <a:lnTo>
                      <a:pt x="30" y="0"/>
                    </a:lnTo>
                    <a:lnTo>
                      <a:pt x="31" y="2"/>
                    </a:lnTo>
                    <a:lnTo>
                      <a:pt x="35" y="9"/>
                    </a:lnTo>
                    <a:lnTo>
                      <a:pt x="31" y="14"/>
                    </a:lnTo>
                    <a:lnTo>
                      <a:pt x="26" y="23"/>
                    </a:lnTo>
                    <a:lnTo>
                      <a:pt x="18" y="28"/>
                    </a:lnTo>
                    <a:lnTo>
                      <a:pt x="12" y="31"/>
                    </a:lnTo>
                    <a:lnTo>
                      <a:pt x="4" y="28"/>
                    </a:lnTo>
                    <a:lnTo>
                      <a:pt x="2" y="21"/>
                    </a:lnTo>
                    <a:lnTo>
                      <a:pt x="0" y="16"/>
                    </a:lnTo>
                    <a:lnTo>
                      <a:pt x="2" y="14"/>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530" name="Freeform 241"/>
              <p:cNvSpPr>
                <a:spLocks/>
              </p:cNvSpPr>
              <p:nvPr/>
            </p:nvSpPr>
            <p:spPr bwMode="auto">
              <a:xfrm>
                <a:off x="6549232" y="3467100"/>
                <a:ext cx="266700" cy="515937"/>
              </a:xfrm>
              <a:custGeom>
                <a:avLst/>
                <a:gdLst/>
                <a:ahLst/>
                <a:cxnLst>
                  <a:cxn ang="0">
                    <a:pos x="24" y="175"/>
                  </a:cxn>
                  <a:cxn ang="0">
                    <a:pos x="27" y="162"/>
                  </a:cxn>
                  <a:cxn ang="0">
                    <a:pos x="19" y="138"/>
                  </a:cxn>
                  <a:cxn ang="0">
                    <a:pos x="8" y="124"/>
                  </a:cxn>
                  <a:cxn ang="0">
                    <a:pos x="12" y="117"/>
                  </a:cxn>
                  <a:cxn ang="0">
                    <a:pos x="10" y="89"/>
                  </a:cxn>
                  <a:cxn ang="0">
                    <a:pos x="2" y="62"/>
                  </a:cxn>
                  <a:cxn ang="0">
                    <a:pos x="22" y="50"/>
                  </a:cxn>
                  <a:cxn ang="0">
                    <a:pos x="43" y="31"/>
                  </a:cxn>
                  <a:cxn ang="0">
                    <a:pos x="55" y="26"/>
                  </a:cxn>
                  <a:cxn ang="0">
                    <a:pos x="60" y="24"/>
                  </a:cxn>
                  <a:cxn ang="0">
                    <a:pos x="65" y="9"/>
                  </a:cxn>
                  <a:cxn ang="0">
                    <a:pos x="100" y="3"/>
                  </a:cxn>
                  <a:cxn ang="0">
                    <a:pos x="132" y="7"/>
                  </a:cxn>
                  <a:cxn ang="0">
                    <a:pos x="139" y="34"/>
                  </a:cxn>
                  <a:cxn ang="0">
                    <a:pos x="115" y="67"/>
                  </a:cxn>
                  <a:cxn ang="0">
                    <a:pos x="125" y="83"/>
                  </a:cxn>
                  <a:cxn ang="0">
                    <a:pos x="150" y="107"/>
                  </a:cxn>
                  <a:cxn ang="0">
                    <a:pos x="167" y="141"/>
                  </a:cxn>
                  <a:cxn ang="0">
                    <a:pos x="163" y="181"/>
                  </a:cxn>
                  <a:cxn ang="0">
                    <a:pos x="139" y="191"/>
                  </a:cxn>
                  <a:cxn ang="0">
                    <a:pos x="120" y="206"/>
                  </a:cxn>
                  <a:cxn ang="0">
                    <a:pos x="119" y="206"/>
                  </a:cxn>
                  <a:cxn ang="0">
                    <a:pos x="107" y="220"/>
                  </a:cxn>
                  <a:cxn ang="0">
                    <a:pos x="103" y="205"/>
                  </a:cxn>
                  <a:cxn ang="0">
                    <a:pos x="101" y="196"/>
                  </a:cxn>
                  <a:cxn ang="0">
                    <a:pos x="76" y="181"/>
                  </a:cxn>
                  <a:cxn ang="0">
                    <a:pos x="50" y="162"/>
                  </a:cxn>
                  <a:cxn ang="0">
                    <a:pos x="41" y="150"/>
                  </a:cxn>
                  <a:cxn ang="0">
                    <a:pos x="31" y="155"/>
                  </a:cxn>
                  <a:cxn ang="0">
                    <a:pos x="29" y="172"/>
                  </a:cxn>
                  <a:cxn ang="0">
                    <a:pos x="19" y="198"/>
                  </a:cxn>
                  <a:cxn ang="0">
                    <a:pos x="33" y="213"/>
                  </a:cxn>
                  <a:cxn ang="0">
                    <a:pos x="36" y="229"/>
                  </a:cxn>
                  <a:cxn ang="0">
                    <a:pos x="67" y="253"/>
                  </a:cxn>
                  <a:cxn ang="0">
                    <a:pos x="81" y="270"/>
                  </a:cxn>
                  <a:cxn ang="0">
                    <a:pos x="82" y="289"/>
                  </a:cxn>
                  <a:cxn ang="0">
                    <a:pos x="94" y="315"/>
                  </a:cxn>
                  <a:cxn ang="0">
                    <a:pos x="89" y="323"/>
                  </a:cxn>
                  <a:cxn ang="0">
                    <a:pos x="81" y="322"/>
                  </a:cxn>
                  <a:cxn ang="0">
                    <a:pos x="55" y="304"/>
                  </a:cxn>
                  <a:cxn ang="0">
                    <a:pos x="38" y="272"/>
                  </a:cxn>
                  <a:cxn ang="0">
                    <a:pos x="31" y="246"/>
                  </a:cxn>
                  <a:cxn ang="0">
                    <a:pos x="19" y="222"/>
                  </a:cxn>
                  <a:cxn ang="0">
                    <a:pos x="10" y="220"/>
                  </a:cxn>
                  <a:cxn ang="0">
                    <a:pos x="10" y="208"/>
                  </a:cxn>
                </a:cxnLst>
                <a:rect l="0" t="0" r="r" b="b"/>
                <a:pathLst>
                  <a:path w="168" h="325">
                    <a:moveTo>
                      <a:pt x="14" y="199"/>
                    </a:moveTo>
                    <a:lnTo>
                      <a:pt x="19" y="186"/>
                    </a:lnTo>
                    <a:lnTo>
                      <a:pt x="24" y="175"/>
                    </a:lnTo>
                    <a:lnTo>
                      <a:pt x="26" y="172"/>
                    </a:lnTo>
                    <a:lnTo>
                      <a:pt x="29" y="169"/>
                    </a:lnTo>
                    <a:lnTo>
                      <a:pt x="27" y="162"/>
                    </a:lnTo>
                    <a:lnTo>
                      <a:pt x="24" y="153"/>
                    </a:lnTo>
                    <a:lnTo>
                      <a:pt x="21" y="143"/>
                    </a:lnTo>
                    <a:lnTo>
                      <a:pt x="19" y="138"/>
                    </a:lnTo>
                    <a:lnTo>
                      <a:pt x="10" y="132"/>
                    </a:lnTo>
                    <a:lnTo>
                      <a:pt x="8" y="126"/>
                    </a:lnTo>
                    <a:lnTo>
                      <a:pt x="8" y="124"/>
                    </a:lnTo>
                    <a:lnTo>
                      <a:pt x="10" y="122"/>
                    </a:lnTo>
                    <a:lnTo>
                      <a:pt x="10" y="122"/>
                    </a:lnTo>
                    <a:lnTo>
                      <a:pt x="12" y="117"/>
                    </a:lnTo>
                    <a:lnTo>
                      <a:pt x="14" y="112"/>
                    </a:lnTo>
                    <a:lnTo>
                      <a:pt x="12" y="100"/>
                    </a:lnTo>
                    <a:lnTo>
                      <a:pt x="10" y="89"/>
                    </a:lnTo>
                    <a:lnTo>
                      <a:pt x="3" y="83"/>
                    </a:lnTo>
                    <a:lnTo>
                      <a:pt x="0" y="76"/>
                    </a:lnTo>
                    <a:lnTo>
                      <a:pt x="2" y="62"/>
                    </a:lnTo>
                    <a:lnTo>
                      <a:pt x="8" y="55"/>
                    </a:lnTo>
                    <a:lnTo>
                      <a:pt x="14" y="52"/>
                    </a:lnTo>
                    <a:lnTo>
                      <a:pt x="22" y="50"/>
                    </a:lnTo>
                    <a:lnTo>
                      <a:pt x="29" y="43"/>
                    </a:lnTo>
                    <a:lnTo>
                      <a:pt x="36" y="38"/>
                    </a:lnTo>
                    <a:lnTo>
                      <a:pt x="43" y="31"/>
                    </a:lnTo>
                    <a:lnTo>
                      <a:pt x="51" y="22"/>
                    </a:lnTo>
                    <a:lnTo>
                      <a:pt x="55" y="22"/>
                    </a:lnTo>
                    <a:lnTo>
                      <a:pt x="55" y="26"/>
                    </a:lnTo>
                    <a:lnTo>
                      <a:pt x="58" y="28"/>
                    </a:lnTo>
                    <a:lnTo>
                      <a:pt x="58" y="26"/>
                    </a:lnTo>
                    <a:lnTo>
                      <a:pt x="60" y="24"/>
                    </a:lnTo>
                    <a:lnTo>
                      <a:pt x="60" y="17"/>
                    </a:lnTo>
                    <a:lnTo>
                      <a:pt x="60" y="10"/>
                    </a:lnTo>
                    <a:lnTo>
                      <a:pt x="65" y="9"/>
                    </a:lnTo>
                    <a:lnTo>
                      <a:pt x="74" y="7"/>
                    </a:lnTo>
                    <a:lnTo>
                      <a:pt x="89" y="7"/>
                    </a:lnTo>
                    <a:lnTo>
                      <a:pt x="100" y="3"/>
                    </a:lnTo>
                    <a:lnTo>
                      <a:pt x="110" y="0"/>
                    </a:lnTo>
                    <a:lnTo>
                      <a:pt x="120" y="3"/>
                    </a:lnTo>
                    <a:lnTo>
                      <a:pt x="132" y="7"/>
                    </a:lnTo>
                    <a:lnTo>
                      <a:pt x="137" y="19"/>
                    </a:lnTo>
                    <a:lnTo>
                      <a:pt x="150" y="26"/>
                    </a:lnTo>
                    <a:lnTo>
                      <a:pt x="139" y="34"/>
                    </a:lnTo>
                    <a:lnTo>
                      <a:pt x="127" y="43"/>
                    </a:lnTo>
                    <a:lnTo>
                      <a:pt x="119" y="52"/>
                    </a:lnTo>
                    <a:lnTo>
                      <a:pt x="115" y="67"/>
                    </a:lnTo>
                    <a:lnTo>
                      <a:pt x="115" y="71"/>
                    </a:lnTo>
                    <a:lnTo>
                      <a:pt x="119" y="74"/>
                    </a:lnTo>
                    <a:lnTo>
                      <a:pt x="125" y="83"/>
                    </a:lnTo>
                    <a:lnTo>
                      <a:pt x="132" y="91"/>
                    </a:lnTo>
                    <a:lnTo>
                      <a:pt x="139" y="100"/>
                    </a:lnTo>
                    <a:lnTo>
                      <a:pt x="150" y="107"/>
                    </a:lnTo>
                    <a:lnTo>
                      <a:pt x="156" y="114"/>
                    </a:lnTo>
                    <a:lnTo>
                      <a:pt x="163" y="127"/>
                    </a:lnTo>
                    <a:lnTo>
                      <a:pt x="167" y="141"/>
                    </a:lnTo>
                    <a:lnTo>
                      <a:pt x="168" y="155"/>
                    </a:lnTo>
                    <a:lnTo>
                      <a:pt x="165" y="167"/>
                    </a:lnTo>
                    <a:lnTo>
                      <a:pt x="163" y="181"/>
                    </a:lnTo>
                    <a:lnTo>
                      <a:pt x="151" y="182"/>
                    </a:lnTo>
                    <a:lnTo>
                      <a:pt x="146" y="186"/>
                    </a:lnTo>
                    <a:lnTo>
                      <a:pt x="139" y="191"/>
                    </a:lnTo>
                    <a:lnTo>
                      <a:pt x="132" y="196"/>
                    </a:lnTo>
                    <a:lnTo>
                      <a:pt x="125" y="201"/>
                    </a:lnTo>
                    <a:lnTo>
                      <a:pt x="120" y="206"/>
                    </a:lnTo>
                    <a:lnTo>
                      <a:pt x="119" y="205"/>
                    </a:lnTo>
                    <a:lnTo>
                      <a:pt x="119" y="203"/>
                    </a:lnTo>
                    <a:lnTo>
                      <a:pt x="119" y="206"/>
                    </a:lnTo>
                    <a:lnTo>
                      <a:pt x="119" y="208"/>
                    </a:lnTo>
                    <a:lnTo>
                      <a:pt x="113" y="215"/>
                    </a:lnTo>
                    <a:lnTo>
                      <a:pt x="107" y="220"/>
                    </a:lnTo>
                    <a:lnTo>
                      <a:pt x="103" y="215"/>
                    </a:lnTo>
                    <a:lnTo>
                      <a:pt x="103" y="212"/>
                    </a:lnTo>
                    <a:lnTo>
                      <a:pt x="103" y="205"/>
                    </a:lnTo>
                    <a:lnTo>
                      <a:pt x="105" y="203"/>
                    </a:lnTo>
                    <a:lnTo>
                      <a:pt x="101" y="199"/>
                    </a:lnTo>
                    <a:lnTo>
                      <a:pt x="101" y="196"/>
                    </a:lnTo>
                    <a:lnTo>
                      <a:pt x="89" y="193"/>
                    </a:lnTo>
                    <a:lnTo>
                      <a:pt x="84" y="186"/>
                    </a:lnTo>
                    <a:lnTo>
                      <a:pt x="76" y="181"/>
                    </a:lnTo>
                    <a:lnTo>
                      <a:pt x="72" y="172"/>
                    </a:lnTo>
                    <a:lnTo>
                      <a:pt x="60" y="165"/>
                    </a:lnTo>
                    <a:lnTo>
                      <a:pt x="50" y="162"/>
                    </a:lnTo>
                    <a:lnTo>
                      <a:pt x="48" y="158"/>
                    </a:lnTo>
                    <a:lnTo>
                      <a:pt x="48" y="155"/>
                    </a:lnTo>
                    <a:lnTo>
                      <a:pt x="41" y="150"/>
                    </a:lnTo>
                    <a:lnTo>
                      <a:pt x="34" y="150"/>
                    </a:lnTo>
                    <a:lnTo>
                      <a:pt x="31" y="150"/>
                    </a:lnTo>
                    <a:lnTo>
                      <a:pt x="31" y="155"/>
                    </a:lnTo>
                    <a:lnTo>
                      <a:pt x="31" y="158"/>
                    </a:lnTo>
                    <a:lnTo>
                      <a:pt x="33" y="165"/>
                    </a:lnTo>
                    <a:lnTo>
                      <a:pt x="29" y="172"/>
                    </a:lnTo>
                    <a:lnTo>
                      <a:pt x="26" y="181"/>
                    </a:lnTo>
                    <a:lnTo>
                      <a:pt x="21" y="187"/>
                    </a:lnTo>
                    <a:lnTo>
                      <a:pt x="19" y="198"/>
                    </a:lnTo>
                    <a:lnTo>
                      <a:pt x="21" y="205"/>
                    </a:lnTo>
                    <a:lnTo>
                      <a:pt x="27" y="210"/>
                    </a:lnTo>
                    <a:lnTo>
                      <a:pt x="33" y="213"/>
                    </a:lnTo>
                    <a:lnTo>
                      <a:pt x="36" y="222"/>
                    </a:lnTo>
                    <a:lnTo>
                      <a:pt x="34" y="222"/>
                    </a:lnTo>
                    <a:lnTo>
                      <a:pt x="36" y="229"/>
                    </a:lnTo>
                    <a:lnTo>
                      <a:pt x="41" y="237"/>
                    </a:lnTo>
                    <a:lnTo>
                      <a:pt x="53" y="244"/>
                    </a:lnTo>
                    <a:lnTo>
                      <a:pt x="67" y="253"/>
                    </a:lnTo>
                    <a:lnTo>
                      <a:pt x="72" y="258"/>
                    </a:lnTo>
                    <a:lnTo>
                      <a:pt x="77" y="263"/>
                    </a:lnTo>
                    <a:lnTo>
                      <a:pt x="81" y="270"/>
                    </a:lnTo>
                    <a:lnTo>
                      <a:pt x="84" y="280"/>
                    </a:lnTo>
                    <a:lnTo>
                      <a:pt x="82" y="284"/>
                    </a:lnTo>
                    <a:lnTo>
                      <a:pt x="82" y="289"/>
                    </a:lnTo>
                    <a:lnTo>
                      <a:pt x="86" y="299"/>
                    </a:lnTo>
                    <a:lnTo>
                      <a:pt x="93" y="308"/>
                    </a:lnTo>
                    <a:lnTo>
                      <a:pt x="94" y="315"/>
                    </a:lnTo>
                    <a:lnTo>
                      <a:pt x="96" y="323"/>
                    </a:lnTo>
                    <a:lnTo>
                      <a:pt x="93" y="323"/>
                    </a:lnTo>
                    <a:lnTo>
                      <a:pt x="89" y="323"/>
                    </a:lnTo>
                    <a:lnTo>
                      <a:pt x="88" y="323"/>
                    </a:lnTo>
                    <a:lnTo>
                      <a:pt x="86" y="325"/>
                    </a:lnTo>
                    <a:lnTo>
                      <a:pt x="81" y="322"/>
                    </a:lnTo>
                    <a:lnTo>
                      <a:pt x="77" y="320"/>
                    </a:lnTo>
                    <a:lnTo>
                      <a:pt x="65" y="313"/>
                    </a:lnTo>
                    <a:lnTo>
                      <a:pt x="55" y="304"/>
                    </a:lnTo>
                    <a:lnTo>
                      <a:pt x="46" y="294"/>
                    </a:lnTo>
                    <a:lnTo>
                      <a:pt x="43" y="284"/>
                    </a:lnTo>
                    <a:lnTo>
                      <a:pt x="38" y="272"/>
                    </a:lnTo>
                    <a:lnTo>
                      <a:pt x="36" y="263"/>
                    </a:lnTo>
                    <a:lnTo>
                      <a:pt x="33" y="253"/>
                    </a:lnTo>
                    <a:lnTo>
                      <a:pt x="31" y="246"/>
                    </a:lnTo>
                    <a:lnTo>
                      <a:pt x="27" y="237"/>
                    </a:lnTo>
                    <a:lnTo>
                      <a:pt x="24" y="230"/>
                    </a:lnTo>
                    <a:lnTo>
                      <a:pt x="19" y="222"/>
                    </a:lnTo>
                    <a:lnTo>
                      <a:pt x="15" y="220"/>
                    </a:lnTo>
                    <a:lnTo>
                      <a:pt x="12" y="220"/>
                    </a:lnTo>
                    <a:lnTo>
                      <a:pt x="10" y="220"/>
                    </a:lnTo>
                    <a:lnTo>
                      <a:pt x="8" y="218"/>
                    </a:lnTo>
                    <a:lnTo>
                      <a:pt x="10" y="218"/>
                    </a:lnTo>
                    <a:lnTo>
                      <a:pt x="10" y="208"/>
                    </a:lnTo>
                    <a:lnTo>
                      <a:pt x="12" y="199"/>
                    </a:lnTo>
                    <a:lnTo>
                      <a:pt x="14" y="199"/>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531" name="Freeform 242"/>
              <p:cNvSpPr>
                <a:spLocks/>
              </p:cNvSpPr>
              <p:nvPr/>
            </p:nvSpPr>
            <p:spPr bwMode="auto">
              <a:xfrm>
                <a:off x="6723857" y="4048125"/>
                <a:ext cx="34925" cy="36512"/>
              </a:xfrm>
              <a:custGeom>
                <a:avLst/>
                <a:gdLst/>
                <a:ahLst/>
                <a:cxnLst>
                  <a:cxn ang="0">
                    <a:pos x="14" y="19"/>
                  </a:cxn>
                  <a:cxn ang="0">
                    <a:pos x="10" y="16"/>
                  </a:cxn>
                  <a:cxn ang="0">
                    <a:pos x="9" y="12"/>
                  </a:cxn>
                  <a:cxn ang="0">
                    <a:pos x="3" y="9"/>
                  </a:cxn>
                  <a:cxn ang="0">
                    <a:pos x="0" y="7"/>
                  </a:cxn>
                  <a:cxn ang="0">
                    <a:pos x="3" y="2"/>
                  </a:cxn>
                  <a:cxn ang="0">
                    <a:pos x="10" y="0"/>
                  </a:cxn>
                  <a:cxn ang="0">
                    <a:pos x="14" y="11"/>
                  </a:cxn>
                  <a:cxn ang="0">
                    <a:pos x="22" y="17"/>
                  </a:cxn>
                  <a:cxn ang="0">
                    <a:pos x="22" y="19"/>
                  </a:cxn>
                  <a:cxn ang="0">
                    <a:pos x="22" y="23"/>
                  </a:cxn>
                  <a:cxn ang="0">
                    <a:pos x="21" y="23"/>
                  </a:cxn>
                  <a:cxn ang="0">
                    <a:pos x="19" y="23"/>
                  </a:cxn>
                  <a:cxn ang="0">
                    <a:pos x="15" y="21"/>
                  </a:cxn>
                  <a:cxn ang="0">
                    <a:pos x="14" y="19"/>
                  </a:cxn>
                </a:cxnLst>
                <a:rect l="0" t="0" r="r" b="b"/>
                <a:pathLst>
                  <a:path w="22" h="23">
                    <a:moveTo>
                      <a:pt x="14" y="19"/>
                    </a:moveTo>
                    <a:lnTo>
                      <a:pt x="10" y="16"/>
                    </a:lnTo>
                    <a:lnTo>
                      <a:pt x="9" y="12"/>
                    </a:lnTo>
                    <a:lnTo>
                      <a:pt x="3" y="9"/>
                    </a:lnTo>
                    <a:lnTo>
                      <a:pt x="0" y="7"/>
                    </a:lnTo>
                    <a:lnTo>
                      <a:pt x="3" y="2"/>
                    </a:lnTo>
                    <a:lnTo>
                      <a:pt x="10" y="0"/>
                    </a:lnTo>
                    <a:lnTo>
                      <a:pt x="14" y="11"/>
                    </a:lnTo>
                    <a:lnTo>
                      <a:pt x="22" y="17"/>
                    </a:lnTo>
                    <a:lnTo>
                      <a:pt x="22" y="19"/>
                    </a:lnTo>
                    <a:lnTo>
                      <a:pt x="22" y="23"/>
                    </a:lnTo>
                    <a:lnTo>
                      <a:pt x="21" y="23"/>
                    </a:lnTo>
                    <a:lnTo>
                      <a:pt x="19" y="23"/>
                    </a:lnTo>
                    <a:lnTo>
                      <a:pt x="15" y="21"/>
                    </a:lnTo>
                    <a:lnTo>
                      <a:pt x="14" y="19"/>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532" name="Freeform 243"/>
              <p:cNvSpPr>
                <a:spLocks/>
              </p:cNvSpPr>
              <p:nvPr/>
            </p:nvSpPr>
            <p:spPr bwMode="auto">
              <a:xfrm>
                <a:off x="6781007" y="4075113"/>
                <a:ext cx="15875" cy="14287"/>
              </a:xfrm>
              <a:custGeom>
                <a:avLst/>
                <a:gdLst/>
                <a:ahLst/>
                <a:cxnLst>
                  <a:cxn ang="0">
                    <a:pos x="0" y="0"/>
                  </a:cxn>
                  <a:cxn ang="0">
                    <a:pos x="2" y="0"/>
                  </a:cxn>
                  <a:cxn ang="0">
                    <a:pos x="5" y="0"/>
                  </a:cxn>
                  <a:cxn ang="0">
                    <a:pos x="7" y="0"/>
                  </a:cxn>
                  <a:cxn ang="0">
                    <a:pos x="10" y="2"/>
                  </a:cxn>
                  <a:cxn ang="0">
                    <a:pos x="7" y="6"/>
                  </a:cxn>
                  <a:cxn ang="0">
                    <a:pos x="4" y="9"/>
                  </a:cxn>
                  <a:cxn ang="0">
                    <a:pos x="0" y="6"/>
                  </a:cxn>
                  <a:cxn ang="0">
                    <a:pos x="0" y="2"/>
                  </a:cxn>
                  <a:cxn ang="0">
                    <a:pos x="0" y="0"/>
                  </a:cxn>
                </a:cxnLst>
                <a:rect l="0" t="0" r="r" b="b"/>
                <a:pathLst>
                  <a:path w="10" h="9">
                    <a:moveTo>
                      <a:pt x="0" y="0"/>
                    </a:moveTo>
                    <a:lnTo>
                      <a:pt x="2" y="0"/>
                    </a:lnTo>
                    <a:lnTo>
                      <a:pt x="5" y="0"/>
                    </a:lnTo>
                    <a:lnTo>
                      <a:pt x="7" y="0"/>
                    </a:lnTo>
                    <a:lnTo>
                      <a:pt x="10" y="2"/>
                    </a:lnTo>
                    <a:lnTo>
                      <a:pt x="7" y="6"/>
                    </a:lnTo>
                    <a:lnTo>
                      <a:pt x="4" y="9"/>
                    </a:lnTo>
                    <a:lnTo>
                      <a:pt x="0" y="6"/>
                    </a:lnTo>
                    <a:lnTo>
                      <a:pt x="0" y="2"/>
                    </a:lnTo>
                    <a:lnTo>
                      <a:pt x="0" y="0"/>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533" name="Freeform 244"/>
              <p:cNvSpPr>
                <a:spLocks/>
              </p:cNvSpPr>
              <p:nvPr/>
            </p:nvSpPr>
            <p:spPr bwMode="auto">
              <a:xfrm>
                <a:off x="6576219" y="4040188"/>
                <a:ext cx="14288" cy="22225"/>
              </a:xfrm>
              <a:custGeom>
                <a:avLst/>
                <a:gdLst/>
                <a:ahLst/>
                <a:cxnLst>
                  <a:cxn ang="0">
                    <a:pos x="2" y="0"/>
                  </a:cxn>
                  <a:cxn ang="0">
                    <a:pos x="7" y="5"/>
                  </a:cxn>
                  <a:cxn ang="0">
                    <a:pos x="9" y="14"/>
                  </a:cxn>
                  <a:cxn ang="0">
                    <a:pos x="4" y="9"/>
                  </a:cxn>
                  <a:cxn ang="0">
                    <a:pos x="0" y="2"/>
                  </a:cxn>
                  <a:cxn ang="0">
                    <a:pos x="0" y="0"/>
                  </a:cxn>
                  <a:cxn ang="0">
                    <a:pos x="4" y="0"/>
                  </a:cxn>
                  <a:cxn ang="0">
                    <a:pos x="4" y="2"/>
                  </a:cxn>
                  <a:cxn ang="0">
                    <a:pos x="2" y="0"/>
                  </a:cxn>
                </a:cxnLst>
                <a:rect l="0" t="0" r="r" b="b"/>
                <a:pathLst>
                  <a:path w="9" h="14">
                    <a:moveTo>
                      <a:pt x="2" y="0"/>
                    </a:moveTo>
                    <a:lnTo>
                      <a:pt x="7" y="5"/>
                    </a:lnTo>
                    <a:lnTo>
                      <a:pt x="9" y="14"/>
                    </a:lnTo>
                    <a:lnTo>
                      <a:pt x="4" y="9"/>
                    </a:lnTo>
                    <a:lnTo>
                      <a:pt x="0" y="2"/>
                    </a:lnTo>
                    <a:lnTo>
                      <a:pt x="0" y="0"/>
                    </a:lnTo>
                    <a:lnTo>
                      <a:pt x="4" y="0"/>
                    </a:lnTo>
                    <a:lnTo>
                      <a:pt x="4" y="2"/>
                    </a:lnTo>
                    <a:lnTo>
                      <a:pt x="2" y="0"/>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534" name="Freeform 245"/>
              <p:cNvSpPr>
                <a:spLocks/>
              </p:cNvSpPr>
              <p:nvPr/>
            </p:nvSpPr>
            <p:spPr bwMode="auto">
              <a:xfrm>
                <a:off x="6546057" y="3990975"/>
                <a:ext cx="15875" cy="19050"/>
              </a:xfrm>
              <a:custGeom>
                <a:avLst/>
                <a:gdLst/>
                <a:ahLst/>
                <a:cxnLst>
                  <a:cxn ang="0">
                    <a:pos x="4" y="0"/>
                  </a:cxn>
                  <a:cxn ang="0">
                    <a:pos x="9" y="5"/>
                  </a:cxn>
                  <a:cxn ang="0">
                    <a:pos x="10" y="12"/>
                  </a:cxn>
                  <a:cxn ang="0">
                    <a:pos x="5" y="7"/>
                  </a:cxn>
                  <a:cxn ang="0">
                    <a:pos x="2" y="0"/>
                  </a:cxn>
                  <a:cxn ang="0">
                    <a:pos x="0" y="0"/>
                  </a:cxn>
                  <a:cxn ang="0">
                    <a:pos x="4" y="0"/>
                  </a:cxn>
                </a:cxnLst>
                <a:rect l="0" t="0" r="r" b="b"/>
                <a:pathLst>
                  <a:path w="10" h="12">
                    <a:moveTo>
                      <a:pt x="4" y="0"/>
                    </a:moveTo>
                    <a:lnTo>
                      <a:pt x="9" y="5"/>
                    </a:lnTo>
                    <a:lnTo>
                      <a:pt x="10" y="12"/>
                    </a:lnTo>
                    <a:lnTo>
                      <a:pt x="5" y="7"/>
                    </a:lnTo>
                    <a:lnTo>
                      <a:pt x="2" y="0"/>
                    </a:lnTo>
                    <a:lnTo>
                      <a:pt x="0" y="0"/>
                    </a:lnTo>
                    <a:lnTo>
                      <a:pt x="4" y="0"/>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535" name="Freeform 246"/>
              <p:cNvSpPr>
                <a:spLocks/>
              </p:cNvSpPr>
              <p:nvPr/>
            </p:nvSpPr>
            <p:spPr bwMode="auto">
              <a:xfrm>
                <a:off x="7284244" y="3205163"/>
                <a:ext cx="50800" cy="68262"/>
              </a:xfrm>
              <a:custGeom>
                <a:avLst/>
                <a:gdLst/>
                <a:ahLst/>
                <a:cxnLst>
                  <a:cxn ang="0">
                    <a:pos x="12" y="26"/>
                  </a:cxn>
                  <a:cxn ang="0">
                    <a:pos x="15" y="17"/>
                  </a:cxn>
                  <a:cxn ang="0">
                    <a:pos x="10" y="14"/>
                  </a:cxn>
                  <a:cxn ang="0">
                    <a:pos x="10" y="12"/>
                  </a:cxn>
                  <a:cxn ang="0">
                    <a:pos x="10" y="14"/>
                  </a:cxn>
                  <a:cxn ang="0">
                    <a:pos x="10" y="15"/>
                  </a:cxn>
                  <a:cxn ang="0">
                    <a:pos x="6" y="15"/>
                  </a:cxn>
                  <a:cxn ang="0">
                    <a:pos x="5" y="17"/>
                  </a:cxn>
                  <a:cxn ang="0">
                    <a:pos x="0" y="15"/>
                  </a:cxn>
                  <a:cxn ang="0">
                    <a:pos x="0" y="12"/>
                  </a:cxn>
                  <a:cxn ang="0">
                    <a:pos x="1" y="7"/>
                  </a:cxn>
                  <a:cxn ang="0">
                    <a:pos x="6" y="3"/>
                  </a:cxn>
                  <a:cxn ang="0">
                    <a:pos x="10" y="0"/>
                  </a:cxn>
                  <a:cxn ang="0">
                    <a:pos x="15" y="0"/>
                  </a:cxn>
                  <a:cxn ang="0">
                    <a:pos x="20" y="2"/>
                  </a:cxn>
                  <a:cxn ang="0">
                    <a:pos x="27" y="3"/>
                  </a:cxn>
                  <a:cxn ang="0">
                    <a:pos x="27" y="5"/>
                  </a:cxn>
                  <a:cxn ang="0">
                    <a:pos x="29" y="9"/>
                  </a:cxn>
                  <a:cxn ang="0">
                    <a:pos x="32" y="14"/>
                  </a:cxn>
                  <a:cxn ang="0">
                    <a:pos x="32" y="15"/>
                  </a:cxn>
                  <a:cxn ang="0">
                    <a:pos x="32" y="17"/>
                  </a:cxn>
                  <a:cxn ang="0">
                    <a:pos x="31" y="17"/>
                  </a:cxn>
                  <a:cxn ang="0">
                    <a:pos x="29" y="17"/>
                  </a:cxn>
                  <a:cxn ang="0">
                    <a:pos x="25" y="24"/>
                  </a:cxn>
                  <a:cxn ang="0">
                    <a:pos x="24" y="33"/>
                  </a:cxn>
                  <a:cxn ang="0">
                    <a:pos x="18" y="39"/>
                  </a:cxn>
                  <a:cxn ang="0">
                    <a:pos x="15" y="43"/>
                  </a:cxn>
                  <a:cxn ang="0">
                    <a:pos x="15" y="39"/>
                  </a:cxn>
                  <a:cxn ang="0">
                    <a:pos x="15" y="38"/>
                  </a:cxn>
                  <a:cxn ang="0">
                    <a:pos x="15" y="41"/>
                  </a:cxn>
                  <a:cxn ang="0">
                    <a:pos x="8" y="36"/>
                  </a:cxn>
                  <a:cxn ang="0">
                    <a:pos x="6" y="33"/>
                  </a:cxn>
                  <a:cxn ang="0">
                    <a:pos x="8" y="29"/>
                  </a:cxn>
                  <a:cxn ang="0">
                    <a:pos x="12" y="26"/>
                  </a:cxn>
                </a:cxnLst>
                <a:rect l="0" t="0" r="r" b="b"/>
                <a:pathLst>
                  <a:path w="32" h="43">
                    <a:moveTo>
                      <a:pt x="12" y="26"/>
                    </a:moveTo>
                    <a:lnTo>
                      <a:pt x="15" y="17"/>
                    </a:lnTo>
                    <a:lnTo>
                      <a:pt x="10" y="14"/>
                    </a:lnTo>
                    <a:lnTo>
                      <a:pt x="10" y="12"/>
                    </a:lnTo>
                    <a:lnTo>
                      <a:pt x="10" y="14"/>
                    </a:lnTo>
                    <a:lnTo>
                      <a:pt x="10" y="15"/>
                    </a:lnTo>
                    <a:lnTo>
                      <a:pt x="6" y="15"/>
                    </a:lnTo>
                    <a:lnTo>
                      <a:pt x="5" y="17"/>
                    </a:lnTo>
                    <a:lnTo>
                      <a:pt x="0" y="15"/>
                    </a:lnTo>
                    <a:lnTo>
                      <a:pt x="0" y="12"/>
                    </a:lnTo>
                    <a:lnTo>
                      <a:pt x="1" y="7"/>
                    </a:lnTo>
                    <a:lnTo>
                      <a:pt x="6" y="3"/>
                    </a:lnTo>
                    <a:lnTo>
                      <a:pt x="10" y="0"/>
                    </a:lnTo>
                    <a:lnTo>
                      <a:pt x="15" y="0"/>
                    </a:lnTo>
                    <a:lnTo>
                      <a:pt x="20" y="2"/>
                    </a:lnTo>
                    <a:lnTo>
                      <a:pt x="27" y="3"/>
                    </a:lnTo>
                    <a:lnTo>
                      <a:pt x="27" y="5"/>
                    </a:lnTo>
                    <a:lnTo>
                      <a:pt x="29" y="9"/>
                    </a:lnTo>
                    <a:lnTo>
                      <a:pt x="32" y="14"/>
                    </a:lnTo>
                    <a:lnTo>
                      <a:pt x="32" y="15"/>
                    </a:lnTo>
                    <a:lnTo>
                      <a:pt x="32" y="17"/>
                    </a:lnTo>
                    <a:lnTo>
                      <a:pt x="31" y="17"/>
                    </a:lnTo>
                    <a:lnTo>
                      <a:pt x="29" y="17"/>
                    </a:lnTo>
                    <a:lnTo>
                      <a:pt x="25" y="24"/>
                    </a:lnTo>
                    <a:lnTo>
                      <a:pt x="24" y="33"/>
                    </a:lnTo>
                    <a:lnTo>
                      <a:pt x="18" y="39"/>
                    </a:lnTo>
                    <a:lnTo>
                      <a:pt x="15" y="43"/>
                    </a:lnTo>
                    <a:lnTo>
                      <a:pt x="15" y="39"/>
                    </a:lnTo>
                    <a:lnTo>
                      <a:pt x="15" y="38"/>
                    </a:lnTo>
                    <a:lnTo>
                      <a:pt x="15" y="41"/>
                    </a:lnTo>
                    <a:lnTo>
                      <a:pt x="8" y="36"/>
                    </a:lnTo>
                    <a:lnTo>
                      <a:pt x="6" y="33"/>
                    </a:lnTo>
                    <a:lnTo>
                      <a:pt x="8" y="29"/>
                    </a:lnTo>
                    <a:lnTo>
                      <a:pt x="12" y="26"/>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536" name="Freeform 247"/>
              <p:cNvSpPr>
                <a:spLocks/>
              </p:cNvSpPr>
              <p:nvPr/>
            </p:nvSpPr>
            <p:spPr bwMode="auto">
              <a:xfrm>
                <a:off x="7346157" y="3189288"/>
                <a:ext cx="49213" cy="42862"/>
              </a:xfrm>
              <a:custGeom>
                <a:avLst/>
                <a:gdLst/>
                <a:ahLst/>
                <a:cxnLst>
                  <a:cxn ang="0">
                    <a:pos x="26" y="17"/>
                  </a:cxn>
                  <a:cxn ang="0">
                    <a:pos x="21" y="15"/>
                  </a:cxn>
                  <a:cxn ang="0">
                    <a:pos x="19" y="13"/>
                  </a:cxn>
                  <a:cxn ang="0">
                    <a:pos x="12" y="22"/>
                  </a:cxn>
                  <a:cxn ang="0">
                    <a:pos x="7" y="27"/>
                  </a:cxn>
                  <a:cxn ang="0">
                    <a:pos x="4" y="24"/>
                  </a:cxn>
                  <a:cxn ang="0">
                    <a:pos x="4" y="19"/>
                  </a:cxn>
                  <a:cxn ang="0">
                    <a:pos x="0" y="15"/>
                  </a:cxn>
                  <a:cxn ang="0">
                    <a:pos x="0" y="13"/>
                  </a:cxn>
                  <a:cxn ang="0">
                    <a:pos x="4" y="10"/>
                  </a:cxn>
                  <a:cxn ang="0">
                    <a:pos x="9" y="7"/>
                  </a:cxn>
                  <a:cxn ang="0">
                    <a:pos x="17" y="3"/>
                  </a:cxn>
                  <a:cxn ang="0">
                    <a:pos x="26" y="0"/>
                  </a:cxn>
                  <a:cxn ang="0">
                    <a:pos x="31" y="1"/>
                  </a:cxn>
                  <a:cxn ang="0">
                    <a:pos x="31" y="8"/>
                  </a:cxn>
                  <a:cxn ang="0">
                    <a:pos x="28" y="13"/>
                  </a:cxn>
                  <a:cxn ang="0">
                    <a:pos x="26" y="17"/>
                  </a:cxn>
                </a:cxnLst>
                <a:rect l="0" t="0" r="r" b="b"/>
                <a:pathLst>
                  <a:path w="31" h="27">
                    <a:moveTo>
                      <a:pt x="26" y="17"/>
                    </a:moveTo>
                    <a:lnTo>
                      <a:pt x="21" y="15"/>
                    </a:lnTo>
                    <a:lnTo>
                      <a:pt x="19" y="13"/>
                    </a:lnTo>
                    <a:lnTo>
                      <a:pt x="12" y="22"/>
                    </a:lnTo>
                    <a:lnTo>
                      <a:pt x="7" y="27"/>
                    </a:lnTo>
                    <a:lnTo>
                      <a:pt x="4" y="24"/>
                    </a:lnTo>
                    <a:lnTo>
                      <a:pt x="4" y="19"/>
                    </a:lnTo>
                    <a:lnTo>
                      <a:pt x="0" y="15"/>
                    </a:lnTo>
                    <a:lnTo>
                      <a:pt x="0" y="13"/>
                    </a:lnTo>
                    <a:lnTo>
                      <a:pt x="4" y="10"/>
                    </a:lnTo>
                    <a:lnTo>
                      <a:pt x="9" y="7"/>
                    </a:lnTo>
                    <a:lnTo>
                      <a:pt x="17" y="3"/>
                    </a:lnTo>
                    <a:lnTo>
                      <a:pt x="26" y="0"/>
                    </a:lnTo>
                    <a:lnTo>
                      <a:pt x="31" y="1"/>
                    </a:lnTo>
                    <a:lnTo>
                      <a:pt x="31" y="8"/>
                    </a:lnTo>
                    <a:lnTo>
                      <a:pt x="28" y="13"/>
                    </a:lnTo>
                    <a:lnTo>
                      <a:pt x="26" y="17"/>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537" name="Freeform 248"/>
              <p:cNvSpPr>
                <a:spLocks/>
              </p:cNvSpPr>
              <p:nvPr/>
            </p:nvSpPr>
            <p:spPr bwMode="auto">
              <a:xfrm>
                <a:off x="7312819" y="3003550"/>
                <a:ext cx="257175" cy="209550"/>
              </a:xfrm>
              <a:custGeom>
                <a:avLst/>
                <a:gdLst/>
                <a:ahLst/>
                <a:cxnLst>
                  <a:cxn ang="0">
                    <a:pos x="62" y="125"/>
                  </a:cxn>
                  <a:cxn ang="0">
                    <a:pos x="62" y="118"/>
                  </a:cxn>
                  <a:cxn ang="0">
                    <a:pos x="56" y="111"/>
                  </a:cxn>
                  <a:cxn ang="0">
                    <a:pos x="45" y="111"/>
                  </a:cxn>
                  <a:cxn ang="0">
                    <a:pos x="38" y="113"/>
                  </a:cxn>
                  <a:cxn ang="0">
                    <a:pos x="21" y="120"/>
                  </a:cxn>
                  <a:cxn ang="0">
                    <a:pos x="2" y="122"/>
                  </a:cxn>
                  <a:cxn ang="0">
                    <a:pos x="2" y="118"/>
                  </a:cxn>
                  <a:cxn ang="0">
                    <a:pos x="13" y="110"/>
                  </a:cxn>
                  <a:cxn ang="0">
                    <a:pos x="25" y="98"/>
                  </a:cxn>
                  <a:cxn ang="0">
                    <a:pos x="43" y="98"/>
                  </a:cxn>
                  <a:cxn ang="0">
                    <a:pos x="57" y="98"/>
                  </a:cxn>
                  <a:cxn ang="0">
                    <a:pos x="69" y="94"/>
                  </a:cxn>
                  <a:cxn ang="0">
                    <a:pos x="78" y="84"/>
                  </a:cxn>
                  <a:cxn ang="0">
                    <a:pos x="86" y="75"/>
                  </a:cxn>
                  <a:cxn ang="0">
                    <a:pos x="88" y="70"/>
                  </a:cxn>
                  <a:cxn ang="0">
                    <a:pos x="88" y="75"/>
                  </a:cxn>
                  <a:cxn ang="0">
                    <a:pos x="99" y="74"/>
                  </a:cxn>
                  <a:cxn ang="0">
                    <a:pos x="114" y="63"/>
                  </a:cxn>
                  <a:cxn ang="0">
                    <a:pos x="131" y="41"/>
                  </a:cxn>
                  <a:cxn ang="0">
                    <a:pos x="133" y="25"/>
                  </a:cxn>
                  <a:cxn ang="0">
                    <a:pos x="131" y="15"/>
                  </a:cxn>
                  <a:cxn ang="0">
                    <a:pos x="138" y="5"/>
                  </a:cxn>
                  <a:cxn ang="0">
                    <a:pos x="143" y="5"/>
                  </a:cxn>
                  <a:cxn ang="0">
                    <a:pos x="148" y="5"/>
                  </a:cxn>
                  <a:cxn ang="0">
                    <a:pos x="147" y="0"/>
                  </a:cxn>
                  <a:cxn ang="0">
                    <a:pos x="154" y="3"/>
                  </a:cxn>
                  <a:cxn ang="0">
                    <a:pos x="155" y="13"/>
                  </a:cxn>
                  <a:cxn ang="0">
                    <a:pos x="162" y="31"/>
                  </a:cxn>
                  <a:cxn ang="0">
                    <a:pos x="155" y="46"/>
                  </a:cxn>
                  <a:cxn ang="0">
                    <a:pos x="155" y="50"/>
                  </a:cxn>
                  <a:cxn ang="0">
                    <a:pos x="150" y="51"/>
                  </a:cxn>
                  <a:cxn ang="0">
                    <a:pos x="145" y="60"/>
                  </a:cxn>
                  <a:cxn ang="0">
                    <a:pos x="147" y="74"/>
                  </a:cxn>
                  <a:cxn ang="0">
                    <a:pos x="142" y="87"/>
                  </a:cxn>
                  <a:cxn ang="0">
                    <a:pos x="143" y="98"/>
                  </a:cxn>
                  <a:cxn ang="0">
                    <a:pos x="131" y="108"/>
                  </a:cxn>
                  <a:cxn ang="0">
                    <a:pos x="131" y="99"/>
                  </a:cxn>
                  <a:cxn ang="0">
                    <a:pos x="117" y="111"/>
                  </a:cxn>
                  <a:cxn ang="0">
                    <a:pos x="111" y="110"/>
                  </a:cxn>
                  <a:cxn ang="0">
                    <a:pos x="100" y="115"/>
                  </a:cxn>
                  <a:cxn ang="0">
                    <a:pos x="85" y="106"/>
                  </a:cxn>
                  <a:cxn ang="0">
                    <a:pos x="83" y="110"/>
                  </a:cxn>
                  <a:cxn ang="0">
                    <a:pos x="88" y="118"/>
                  </a:cxn>
                  <a:cxn ang="0">
                    <a:pos x="83" y="118"/>
                  </a:cxn>
                  <a:cxn ang="0">
                    <a:pos x="71" y="132"/>
                  </a:cxn>
                  <a:cxn ang="0">
                    <a:pos x="62" y="127"/>
                  </a:cxn>
                </a:cxnLst>
                <a:rect l="0" t="0" r="r" b="b"/>
                <a:pathLst>
                  <a:path w="162" h="132">
                    <a:moveTo>
                      <a:pt x="62" y="127"/>
                    </a:moveTo>
                    <a:lnTo>
                      <a:pt x="62" y="125"/>
                    </a:lnTo>
                    <a:lnTo>
                      <a:pt x="62" y="124"/>
                    </a:lnTo>
                    <a:lnTo>
                      <a:pt x="62" y="118"/>
                    </a:lnTo>
                    <a:lnTo>
                      <a:pt x="64" y="115"/>
                    </a:lnTo>
                    <a:lnTo>
                      <a:pt x="56" y="111"/>
                    </a:lnTo>
                    <a:lnTo>
                      <a:pt x="49" y="110"/>
                    </a:lnTo>
                    <a:lnTo>
                      <a:pt x="45" y="111"/>
                    </a:lnTo>
                    <a:lnTo>
                      <a:pt x="45" y="113"/>
                    </a:lnTo>
                    <a:lnTo>
                      <a:pt x="38" y="113"/>
                    </a:lnTo>
                    <a:lnTo>
                      <a:pt x="33" y="115"/>
                    </a:lnTo>
                    <a:lnTo>
                      <a:pt x="21" y="120"/>
                    </a:lnTo>
                    <a:lnTo>
                      <a:pt x="7" y="124"/>
                    </a:lnTo>
                    <a:lnTo>
                      <a:pt x="2" y="122"/>
                    </a:lnTo>
                    <a:lnTo>
                      <a:pt x="0" y="120"/>
                    </a:lnTo>
                    <a:lnTo>
                      <a:pt x="2" y="118"/>
                    </a:lnTo>
                    <a:lnTo>
                      <a:pt x="6" y="117"/>
                    </a:lnTo>
                    <a:lnTo>
                      <a:pt x="13" y="110"/>
                    </a:lnTo>
                    <a:lnTo>
                      <a:pt x="19" y="105"/>
                    </a:lnTo>
                    <a:lnTo>
                      <a:pt x="25" y="98"/>
                    </a:lnTo>
                    <a:lnTo>
                      <a:pt x="35" y="98"/>
                    </a:lnTo>
                    <a:lnTo>
                      <a:pt x="43" y="98"/>
                    </a:lnTo>
                    <a:lnTo>
                      <a:pt x="50" y="98"/>
                    </a:lnTo>
                    <a:lnTo>
                      <a:pt x="57" y="98"/>
                    </a:lnTo>
                    <a:lnTo>
                      <a:pt x="66" y="98"/>
                    </a:lnTo>
                    <a:lnTo>
                      <a:pt x="69" y="94"/>
                    </a:lnTo>
                    <a:lnTo>
                      <a:pt x="74" y="89"/>
                    </a:lnTo>
                    <a:lnTo>
                      <a:pt x="78" y="84"/>
                    </a:lnTo>
                    <a:lnTo>
                      <a:pt x="83" y="82"/>
                    </a:lnTo>
                    <a:lnTo>
                      <a:pt x="86" y="75"/>
                    </a:lnTo>
                    <a:lnTo>
                      <a:pt x="92" y="68"/>
                    </a:lnTo>
                    <a:lnTo>
                      <a:pt x="88" y="70"/>
                    </a:lnTo>
                    <a:lnTo>
                      <a:pt x="88" y="74"/>
                    </a:lnTo>
                    <a:lnTo>
                      <a:pt x="88" y="75"/>
                    </a:lnTo>
                    <a:lnTo>
                      <a:pt x="92" y="77"/>
                    </a:lnTo>
                    <a:lnTo>
                      <a:pt x="99" y="74"/>
                    </a:lnTo>
                    <a:lnTo>
                      <a:pt x="105" y="70"/>
                    </a:lnTo>
                    <a:lnTo>
                      <a:pt x="114" y="63"/>
                    </a:lnTo>
                    <a:lnTo>
                      <a:pt x="123" y="53"/>
                    </a:lnTo>
                    <a:lnTo>
                      <a:pt x="131" y="41"/>
                    </a:lnTo>
                    <a:lnTo>
                      <a:pt x="135" y="29"/>
                    </a:lnTo>
                    <a:lnTo>
                      <a:pt x="133" y="25"/>
                    </a:lnTo>
                    <a:lnTo>
                      <a:pt x="131" y="22"/>
                    </a:lnTo>
                    <a:lnTo>
                      <a:pt x="131" y="15"/>
                    </a:lnTo>
                    <a:lnTo>
                      <a:pt x="135" y="10"/>
                    </a:lnTo>
                    <a:lnTo>
                      <a:pt x="138" y="5"/>
                    </a:lnTo>
                    <a:lnTo>
                      <a:pt x="143" y="3"/>
                    </a:lnTo>
                    <a:lnTo>
                      <a:pt x="143" y="5"/>
                    </a:lnTo>
                    <a:lnTo>
                      <a:pt x="150" y="5"/>
                    </a:lnTo>
                    <a:lnTo>
                      <a:pt x="148" y="5"/>
                    </a:lnTo>
                    <a:lnTo>
                      <a:pt x="145" y="1"/>
                    </a:lnTo>
                    <a:lnTo>
                      <a:pt x="147" y="0"/>
                    </a:lnTo>
                    <a:lnTo>
                      <a:pt x="152" y="0"/>
                    </a:lnTo>
                    <a:lnTo>
                      <a:pt x="154" y="3"/>
                    </a:lnTo>
                    <a:lnTo>
                      <a:pt x="154" y="8"/>
                    </a:lnTo>
                    <a:lnTo>
                      <a:pt x="155" y="13"/>
                    </a:lnTo>
                    <a:lnTo>
                      <a:pt x="159" y="22"/>
                    </a:lnTo>
                    <a:lnTo>
                      <a:pt x="162" y="31"/>
                    </a:lnTo>
                    <a:lnTo>
                      <a:pt x="159" y="38"/>
                    </a:lnTo>
                    <a:lnTo>
                      <a:pt x="155" y="46"/>
                    </a:lnTo>
                    <a:lnTo>
                      <a:pt x="155" y="48"/>
                    </a:lnTo>
                    <a:lnTo>
                      <a:pt x="155" y="50"/>
                    </a:lnTo>
                    <a:lnTo>
                      <a:pt x="152" y="50"/>
                    </a:lnTo>
                    <a:lnTo>
                      <a:pt x="150" y="51"/>
                    </a:lnTo>
                    <a:lnTo>
                      <a:pt x="147" y="53"/>
                    </a:lnTo>
                    <a:lnTo>
                      <a:pt x="145" y="60"/>
                    </a:lnTo>
                    <a:lnTo>
                      <a:pt x="145" y="67"/>
                    </a:lnTo>
                    <a:lnTo>
                      <a:pt x="147" y="74"/>
                    </a:lnTo>
                    <a:lnTo>
                      <a:pt x="143" y="79"/>
                    </a:lnTo>
                    <a:lnTo>
                      <a:pt x="142" y="87"/>
                    </a:lnTo>
                    <a:lnTo>
                      <a:pt x="142" y="93"/>
                    </a:lnTo>
                    <a:lnTo>
                      <a:pt x="143" y="98"/>
                    </a:lnTo>
                    <a:lnTo>
                      <a:pt x="136" y="101"/>
                    </a:lnTo>
                    <a:lnTo>
                      <a:pt x="131" y="108"/>
                    </a:lnTo>
                    <a:lnTo>
                      <a:pt x="129" y="103"/>
                    </a:lnTo>
                    <a:lnTo>
                      <a:pt x="131" y="99"/>
                    </a:lnTo>
                    <a:lnTo>
                      <a:pt x="123" y="105"/>
                    </a:lnTo>
                    <a:lnTo>
                      <a:pt x="117" y="111"/>
                    </a:lnTo>
                    <a:lnTo>
                      <a:pt x="116" y="110"/>
                    </a:lnTo>
                    <a:lnTo>
                      <a:pt x="111" y="110"/>
                    </a:lnTo>
                    <a:lnTo>
                      <a:pt x="105" y="111"/>
                    </a:lnTo>
                    <a:lnTo>
                      <a:pt x="100" y="115"/>
                    </a:lnTo>
                    <a:lnTo>
                      <a:pt x="90" y="110"/>
                    </a:lnTo>
                    <a:lnTo>
                      <a:pt x="85" y="106"/>
                    </a:lnTo>
                    <a:lnTo>
                      <a:pt x="83" y="108"/>
                    </a:lnTo>
                    <a:lnTo>
                      <a:pt x="83" y="110"/>
                    </a:lnTo>
                    <a:lnTo>
                      <a:pt x="85" y="115"/>
                    </a:lnTo>
                    <a:lnTo>
                      <a:pt x="88" y="118"/>
                    </a:lnTo>
                    <a:lnTo>
                      <a:pt x="85" y="118"/>
                    </a:lnTo>
                    <a:lnTo>
                      <a:pt x="83" y="118"/>
                    </a:lnTo>
                    <a:lnTo>
                      <a:pt x="76" y="122"/>
                    </a:lnTo>
                    <a:lnTo>
                      <a:pt x="71" y="132"/>
                    </a:lnTo>
                    <a:lnTo>
                      <a:pt x="66" y="129"/>
                    </a:lnTo>
                    <a:lnTo>
                      <a:pt x="62" y="127"/>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538" name="Freeform 249"/>
              <p:cNvSpPr>
                <a:spLocks/>
              </p:cNvSpPr>
              <p:nvPr/>
            </p:nvSpPr>
            <p:spPr bwMode="auto">
              <a:xfrm>
                <a:off x="7520782" y="2887663"/>
                <a:ext cx="131763" cy="112712"/>
              </a:xfrm>
              <a:custGeom>
                <a:avLst/>
                <a:gdLst/>
                <a:ahLst/>
                <a:cxnLst>
                  <a:cxn ang="0">
                    <a:pos x="11" y="38"/>
                  </a:cxn>
                  <a:cxn ang="0">
                    <a:pos x="12" y="38"/>
                  </a:cxn>
                  <a:cxn ang="0">
                    <a:pos x="16" y="38"/>
                  </a:cxn>
                  <a:cxn ang="0">
                    <a:pos x="19" y="35"/>
                  </a:cxn>
                  <a:cxn ang="0">
                    <a:pos x="24" y="28"/>
                  </a:cxn>
                  <a:cxn ang="0">
                    <a:pos x="26" y="18"/>
                  </a:cxn>
                  <a:cxn ang="0">
                    <a:pos x="28" y="13"/>
                  </a:cxn>
                  <a:cxn ang="0">
                    <a:pos x="26" y="9"/>
                  </a:cxn>
                  <a:cxn ang="0">
                    <a:pos x="26" y="7"/>
                  </a:cxn>
                  <a:cxn ang="0">
                    <a:pos x="26" y="2"/>
                  </a:cxn>
                  <a:cxn ang="0">
                    <a:pos x="29" y="0"/>
                  </a:cxn>
                  <a:cxn ang="0">
                    <a:pos x="38" y="7"/>
                  </a:cxn>
                  <a:cxn ang="0">
                    <a:pos x="47" y="16"/>
                  </a:cxn>
                  <a:cxn ang="0">
                    <a:pos x="55" y="23"/>
                  </a:cxn>
                  <a:cxn ang="0">
                    <a:pos x="69" y="26"/>
                  </a:cxn>
                  <a:cxn ang="0">
                    <a:pos x="74" y="25"/>
                  </a:cxn>
                  <a:cxn ang="0">
                    <a:pos x="79" y="25"/>
                  </a:cxn>
                  <a:cxn ang="0">
                    <a:pos x="76" y="28"/>
                  </a:cxn>
                  <a:cxn ang="0">
                    <a:pos x="76" y="31"/>
                  </a:cxn>
                  <a:cxn ang="0">
                    <a:pos x="78" y="35"/>
                  </a:cxn>
                  <a:cxn ang="0">
                    <a:pos x="83" y="38"/>
                  </a:cxn>
                  <a:cxn ang="0">
                    <a:pos x="74" y="40"/>
                  </a:cxn>
                  <a:cxn ang="0">
                    <a:pos x="67" y="42"/>
                  </a:cxn>
                  <a:cxn ang="0">
                    <a:pos x="54" y="49"/>
                  </a:cxn>
                  <a:cxn ang="0">
                    <a:pos x="48" y="61"/>
                  </a:cxn>
                  <a:cxn ang="0">
                    <a:pos x="36" y="54"/>
                  </a:cxn>
                  <a:cxn ang="0">
                    <a:pos x="26" y="49"/>
                  </a:cxn>
                  <a:cxn ang="0">
                    <a:pos x="23" y="49"/>
                  </a:cxn>
                  <a:cxn ang="0">
                    <a:pos x="23" y="52"/>
                  </a:cxn>
                  <a:cxn ang="0">
                    <a:pos x="12" y="50"/>
                  </a:cxn>
                  <a:cxn ang="0">
                    <a:pos x="7" y="56"/>
                  </a:cxn>
                  <a:cxn ang="0">
                    <a:pos x="11" y="59"/>
                  </a:cxn>
                  <a:cxn ang="0">
                    <a:pos x="17" y="64"/>
                  </a:cxn>
                  <a:cxn ang="0">
                    <a:pos x="11" y="68"/>
                  </a:cxn>
                  <a:cxn ang="0">
                    <a:pos x="5" y="71"/>
                  </a:cxn>
                  <a:cxn ang="0">
                    <a:pos x="2" y="71"/>
                  </a:cxn>
                  <a:cxn ang="0">
                    <a:pos x="2" y="64"/>
                  </a:cxn>
                  <a:cxn ang="0">
                    <a:pos x="2" y="59"/>
                  </a:cxn>
                  <a:cxn ang="0">
                    <a:pos x="0" y="56"/>
                  </a:cxn>
                  <a:cxn ang="0">
                    <a:pos x="0" y="54"/>
                  </a:cxn>
                  <a:cxn ang="0">
                    <a:pos x="4" y="47"/>
                  </a:cxn>
                  <a:cxn ang="0">
                    <a:pos x="9" y="42"/>
                  </a:cxn>
                  <a:cxn ang="0">
                    <a:pos x="9" y="38"/>
                  </a:cxn>
                  <a:cxn ang="0">
                    <a:pos x="11" y="38"/>
                  </a:cxn>
                  <a:cxn ang="0">
                    <a:pos x="12" y="40"/>
                  </a:cxn>
                  <a:cxn ang="0">
                    <a:pos x="11" y="38"/>
                  </a:cxn>
                </a:cxnLst>
                <a:rect l="0" t="0" r="r" b="b"/>
                <a:pathLst>
                  <a:path w="83" h="71">
                    <a:moveTo>
                      <a:pt x="11" y="38"/>
                    </a:moveTo>
                    <a:lnTo>
                      <a:pt x="12" y="38"/>
                    </a:lnTo>
                    <a:lnTo>
                      <a:pt x="16" y="38"/>
                    </a:lnTo>
                    <a:lnTo>
                      <a:pt x="19" y="35"/>
                    </a:lnTo>
                    <a:lnTo>
                      <a:pt x="24" y="28"/>
                    </a:lnTo>
                    <a:lnTo>
                      <a:pt x="26" y="18"/>
                    </a:lnTo>
                    <a:lnTo>
                      <a:pt x="28" y="13"/>
                    </a:lnTo>
                    <a:lnTo>
                      <a:pt x="26" y="9"/>
                    </a:lnTo>
                    <a:lnTo>
                      <a:pt x="26" y="7"/>
                    </a:lnTo>
                    <a:lnTo>
                      <a:pt x="26" y="2"/>
                    </a:lnTo>
                    <a:lnTo>
                      <a:pt x="29" y="0"/>
                    </a:lnTo>
                    <a:lnTo>
                      <a:pt x="38" y="7"/>
                    </a:lnTo>
                    <a:lnTo>
                      <a:pt x="47" y="16"/>
                    </a:lnTo>
                    <a:lnTo>
                      <a:pt x="55" y="23"/>
                    </a:lnTo>
                    <a:lnTo>
                      <a:pt x="69" y="26"/>
                    </a:lnTo>
                    <a:lnTo>
                      <a:pt x="74" y="25"/>
                    </a:lnTo>
                    <a:lnTo>
                      <a:pt x="79" y="25"/>
                    </a:lnTo>
                    <a:lnTo>
                      <a:pt x="76" y="28"/>
                    </a:lnTo>
                    <a:lnTo>
                      <a:pt x="76" y="31"/>
                    </a:lnTo>
                    <a:lnTo>
                      <a:pt x="78" y="35"/>
                    </a:lnTo>
                    <a:lnTo>
                      <a:pt x="83" y="38"/>
                    </a:lnTo>
                    <a:lnTo>
                      <a:pt x="74" y="40"/>
                    </a:lnTo>
                    <a:lnTo>
                      <a:pt x="67" y="42"/>
                    </a:lnTo>
                    <a:lnTo>
                      <a:pt x="54" y="49"/>
                    </a:lnTo>
                    <a:lnTo>
                      <a:pt x="48" y="61"/>
                    </a:lnTo>
                    <a:lnTo>
                      <a:pt x="36" y="54"/>
                    </a:lnTo>
                    <a:lnTo>
                      <a:pt x="26" y="49"/>
                    </a:lnTo>
                    <a:lnTo>
                      <a:pt x="23" y="49"/>
                    </a:lnTo>
                    <a:lnTo>
                      <a:pt x="23" y="52"/>
                    </a:lnTo>
                    <a:lnTo>
                      <a:pt x="12" y="50"/>
                    </a:lnTo>
                    <a:lnTo>
                      <a:pt x="7" y="56"/>
                    </a:lnTo>
                    <a:lnTo>
                      <a:pt x="11" y="59"/>
                    </a:lnTo>
                    <a:lnTo>
                      <a:pt x="17" y="64"/>
                    </a:lnTo>
                    <a:lnTo>
                      <a:pt x="11" y="68"/>
                    </a:lnTo>
                    <a:lnTo>
                      <a:pt x="5" y="71"/>
                    </a:lnTo>
                    <a:lnTo>
                      <a:pt x="2" y="71"/>
                    </a:lnTo>
                    <a:lnTo>
                      <a:pt x="2" y="64"/>
                    </a:lnTo>
                    <a:lnTo>
                      <a:pt x="2" y="59"/>
                    </a:lnTo>
                    <a:lnTo>
                      <a:pt x="0" y="56"/>
                    </a:lnTo>
                    <a:lnTo>
                      <a:pt x="0" y="54"/>
                    </a:lnTo>
                    <a:lnTo>
                      <a:pt x="4" y="47"/>
                    </a:lnTo>
                    <a:lnTo>
                      <a:pt x="9" y="42"/>
                    </a:lnTo>
                    <a:lnTo>
                      <a:pt x="9" y="38"/>
                    </a:lnTo>
                    <a:lnTo>
                      <a:pt x="11" y="38"/>
                    </a:lnTo>
                    <a:lnTo>
                      <a:pt x="12" y="40"/>
                    </a:lnTo>
                    <a:lnTo>
                      <a:pt x="11" y="38"/>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539" name="Freeform 250"/>
              <p:cNvSpPr>
                <a:spLocks/>
              </p:cNvSpPr>
              <p:nvPr/>
            </p:nvSpPr>
            <p:spPr bwMode="auto">
              <a:xfrm>
                <a:off x="7649369" y="2916238"/>
                <a:ext cx="22225" cy="20637"/>
              </a:xfrm>
              <a:custGeom>
                <a:avLst/>
                <a:gdLst/>
                <a:ahLst/>
                <a:cxnLst>
                  <a:cxn ang="0">
                    <a:pos x="10" y="0"/>
                  </a:cxn>
                  <a:cxn ang="0">
                    <a:pos x="14" y="1"/>
                  </a:cxn>
                  <a:cxn ang="0">
                    <a:pos x="7" y="8"/>
                  </a:cxn>
                  <a:cxn ang="0">
                    <a:pos x="0" y="13"/>
                  </a:cxn>
                  <a:cxn ang="0">
                    <a:pos x="0" y="10"/>
                  </a:cxn>
                  <a:cxn ang="0">
                    <a:pos x="0" y="8"/>
                  </a:cxn>
                  <a:cxn ang="0">
                    <a:pos x="5" y="3"/>
                  </a:cxn>
                  <a:cxn ang="0">
                    <a:pos x="12" y="1"/>
                  </a:cxn>
                  <a:cxn ang="0">
                    <a:pos x="10" y="0"/>
                  </a:cxn>
                </a:cxnLst>
                <a:rect l="0" t="0" r="r" b="b"/>
                <a:pathLst>
                  <a:path w="14" h="13">
                    <a:moveTo>
                      <a:pt x="10" y="0"/>
                    </a:moveTo>
                    <a:lnTo>
                      <a:pt x="14" y="1"/>
                    </a:lnTo>
                    <a:lnTo>
                      <a:pt x="7" y="8"/>
                    </a:lnTo>
                    <a:lnTo>
                      <a:pt x="0" y="13"/>
                    </a:lnTo>
                    <a:lnTo>
                      <a:pt x="0" y="10"/>
                    </a:lnTo>
                    <a:lnTo>
                      <a:pt x="0" y="8"/>
                    </a:lnTo>
                    <a:lnTo>
                      <a:pt x="5" y="3"/>
                    </a:lnTo>
                    <a:lnTo>
                      <a:pt x="12" y="1"/>
                    </a:lnTo>
                    <a:lnTo>
                      <a:pt x="10" y="0"/>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540" name="Freeform 251"/>
              <p:cNvSpPr>
                <a:spLocks/>
              </p:cNvSpPr>
              <p:nvPr/>
            </p:nvSpPr>
            <p:spPr bwMode="auto">
              <a:xfrm>
                <a:off x="7693819" y="2887663"/>
                <a:ext cx="28575" cy="22225"/>
              </a:xfrm>
              <a:custGeom>
                <a:avLst/>
                <a:gdLst/>
                <a:ahLst/>
                <a:cxnLst>
                  <a:cxn ang="0">
                    <a:pos x="18" y="4"/>
                  </a:cxn>
                  <a:cxn ang="0">
                    <a:pos x="8" y="9"/>
                  </a:cxn>
                  <a:cxn ang="0">
                    <a:pos x="0" y="14"/>
                  </a:cxn>
                  <a:cxn ang="0">
                    <a:pos x="0" y="13"/>
                  </a:cxn>
                  <a:cxn ang="0">
                    <a:pos x="0" y="11"/>
                  </a:cxn>
                  <a:cxn ang="0">
                    <a:pos x="3" y="6"/>
                  </a:cxn>
                  <a:cxn ang="0">
                    <a:pos x="12" y="0"/>
                  </a:cxn>
                  <a:cxn ang="0">
                    <a:pos x="15" y="0"/>
                  </a:cxn>
                  <a:cxn ang="0">
                    <a:pos x="18" y="0"/>
                  </a:cxn>
                  <a:cxn ang="0">
                    <a:pos x="18" y="4"/>
                  </a:cxn>
                </a:cxnLst>
                <a:rect l="0" t="0" r="r" b="b"/>
                <a:pathLst>
                  <a:path w="18" h="14">
                    <a:moveTo>
                      <a:pt x="18" y="4"/>
                    </a:moveTo>
                    <a:lnTo>
                      <a:pt x="8" y="9"/>
                    </a:lnTo>
                    <a:lnTo>
                      <a:pt x="0" y="14"/>
                    </a:lnTo>
                    <a:lnTo>
                      <a:pt x="0" y="13"/>
                    </a:lnTo>
                    <a:lnTo>
                      <a:pt x="0" y="11"/>
                    </a:lnTo>
                    <a:lnTo>
                      <a:pt x="3" y="6"/>
                    </a:lnTo>
                    <a:lnTo>
                      <a:pt x="12" y="0"/>
                    </a:lnTo>
                    <a:lnTo>
                      <a:pt x="15" y="0"/>
                    </a:lnTo>
                    <a:lnTo>
                      <a:pt x="18" y="0"/>
                    </a:lnTo>
                    <a:lnTo>
                      <a:pt x="18" y="4"/>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541" name="Freeform 252"/>
              <p:cNvSpPr>
                <a:spLocks/>
              </p:cNvSpPr>
              <p:nvPr/>
            </p:nvSpPr>
            <p:spPr bwMode="auto">
              <a:xfrm>
                <a:off x="7747794" y="2863850"/>
                <a:ext cx="15875" cy="15875"/>
              </a:xfrm>
              <a:custGeom>
                <a:avLst/>
                <a:gdLst/>
                <a:ahLst/>
                <a:cxnLst>
                  <a:cxn ang="0">
                    <a:pos x="2" y="7"/>
                  </a:cxn>
                  <a:cxn ang="0">
                    <a:pos x="2" y="5"/>
                  </a:cxn>
                  <a:cxn ang="0">
                    <a:pos x="2" y="3"/>
                  </a:cxn>
                  <a:cxn ang="0">
                    <a:pos x="5" y="0"/>
                  </a:cxn>
                  <a:cxn ang="0">
                    <a:pos x="10" y="0"/>
                  </a:cxn>
                  <a:cxn ang="0">
                    <a:pos x="5" y="5"/>
                  </a:cxn>
                  <a:cxn ang="0">
                    <a:pos x="2" y="10"/>
                  </a:cxn>
                  <a:cxn ang="0">
                    <a:pos x="0" y="9"/>
                  </a:cxn>
                  <a:cxn ang="0">
                    <a:pos x="2" y="7"/>
                  </a:cxn>
                </a:cxnLst>
                <a:rect l="0" t="0" r="r" b="b"/>
                <a:pathLst>
                  <a:path w="10" h="10">
                    <a:moveTo>
                      <a:pt x="2" y="7"/>
                    </a:moveTo>
                    <a:lnTo>
                      <a:pt x="2" y="5"/>
                    </a:lnTo>
                    <a:lnTo>
                      <a:pt x="2" y="3"/>
                    </a:lnTo>
                    <a:lnTo>
                      <a:pt x="5" y="0"/>
                    </a:lnTo>
                    <a:lnTo>
                      <a:pt x="10" y="0"/>
                    </a:lnTo>
                    <a:lnTo>
                      <a:pt x="5" y="5"/>
                    </a:lnTo>
                    <a:lnTo>
                      <a:pt x="2" y="10"/>
                    </a:lnTo>
                    <a:lnTo>
                      <a:pt x="0" y="9"/>
                    </a:lnTo>
                    <a:lnTo>
                      <a:pt x="2" y="7"/>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542" name="Freeform 253"/>
              <p:cNvSpPr>
                <a:spLocks/>
              </p:cNvSpPr>
              <p:nvPr/>
            </p:nvSpPr>
            <p:spPr bwMode="auto">
              <a:xfrm>
                <a:off x="7562057" y="2617788"/>
                <a:ext cx="65088" cy="250825"/>
              </a:xfrm>
              <a:custGeom>
                <a:avLst/>
                <a:gdLst/>
                <a:ahLst/>
                <a:cxnLst>
                  <a:cxn ang="0">
                    <a:pos x="29" y="98"/>
                  </a:cxn>
                  <a:cxn ang="0">
                    <a:pos x="21" y="100"/>
                  </a:cxn>
                  <a:cxn ang="0">
                    <a:pos x="17" y="107"/>
                  </a:cxn>
                  <a:cxn ang="0">
                    <a:pos x="15" y="115"/>
                  </a:cxn>
                  <a:cxn ang="0">
                    <a:pos x="15" y="127"/>
                  </a:cxn>
                  <a:cxn ang="0">
                    <a:pos x="21" y="140"/>
                  </a:cxn>
                  <a:cxn ang="0">
                    <a:pos x="29" y="153"/>
                  </a:cxn>
                  <a:cxn ang="0">
                    <a:pos x="28" y="153"/>
                  </a:cxn>
                  <a:cxn ang="0">
                    <a:pos x="24" y="150"/>
                  </a:cxn>
                  <a:cxn ang="0">
                    <a:pos x="22" y="148"/>
                  </a:cxn>
                  <a:cxn ang="0">
                    <a:pos x="19" y="148"/>
                  </a:cxn>
                  <a:cxn ang="0">
                    <a:pos x="17" y="148"/>
                  </a:cxn>
                  <a:cxn ang="0">
                    <a:pos x="10" y="153"/>
                  </a:cxn>
                  <a:cxn ang="0">
                    <a:pos x="5" y="158"/>
                  </a:cxn>
                  <a:cxn ang="0">
                    <a:pos x="3" y="152"/>
                  </a:cxn>
                  <a:cxn ang="0">
                    <a:pos x="5" y="145"/>
                  </a:cxn>
                  <a:cxn ang="0">
                    <a:pos x="5" y="133"/>
                  </a:cxn>
                  <a:cxn ang="0">
                    <a:pos x="7" y="122"/>
                  </a:cxn>
                  <a:cxn ang="0">
                    <a:pos x="5" y="114"/>
                  </a:cxn>
                  <a:cxn ang="0">
                    <a:pos x="5" y="107"/>
                  </a:cxn>
                  <a:cxn ang="0">
                    <a:pos x="5" y="98"/>
                  </a:cxn>
                  <a:cxn ang="0">
                    <a:pos x="7" y="91"/>
                  </a:cxn>
                  <a:cxn ang="0">
                    <a:pos x="7" y="76"/>
                  </a:cxn>
                  <a:cxn ang="0">
                    <a:pos x="7" y="62"/>
                  </a:cxn>
                  <a:cxn ang="0">
                    <a:pos x="3" y="52"/>
                  </a:cxn>
                  <a:cxn ang="0">
                    <a:pos x="0" y="43"/>
                  </a:cxn>
                  <a:cxn ang="0">
                    <a:pos x="0" y="35"/>
                  </a:cxn>
                  <a:cxn ang="0">
                    <a:pos x="2" y="26"/>
                  </a:cxn>
                  <a:cxn ang="0">
                    <a:pos x="3" y="19"/>
                  </a:cxn>
                  <a:cxn ang="0">
                    <a:pos x="10" y="17"/>
                  </a:cxn>
                  <a:cxn ang="0">
                    <a:pos x="10" y="14"/>
                  </a:cxn>
                  <a:cxn ang="0">
                    <a:pos x="12" y="11"/>
                  </a:cxn>
                  <a:cxn ang="0">
                    <a:pos x="12" y="5"/>
                  </a:cxn>
                  <a:cxn ang="0">
                    <a:pos x="12" y="0"/>
                  </a:cxn>
                  <a:cxn ang="0">
                    <a:pos x="14" y="0"/>
                  </a:cxn>
                  <a:cxn ang="0">
                    <a:pos x="15" y="0"/>
                  </a:cxn>
                  <a:cxn ang="0">
                    <a:pos x="17" y="12"/>
                  </a:cxn>
                  <a:cxn ang="0">
                    <a:pos x="22" y="24"/>
                  </a:cxn>
                  <a:cxn ang="0">
                    <a:pos x="21" y="33"/>
                  </a:cxn>
                  <a:cxn ang="0">
                    <a:pos x="24" y="43"/>
                  </a:cxn>
                  <a:cxn ang="0">
                    <a:pos x="24" y="55"/>
                  </a:cxn>
                  <a:cxn ang="0">
                    <a:pos x="24" y="62"/>
                  </a:cxn>
                  <a:cxn ang="0">
                    <a:pos x="28" y="69"/>
                  </a:cxn>
                  <a:cxn ang="0">
                    <a:pos x="34" y="86"/>
                  </a:cxn>
                  <a:cxn ang="0">
                    <a:pos x="41" y="103"/>
                  </a:cxn>
                  <a:cxn ang="0">
                    <a:pos x="34" y="98"/>
                  </a:cxn>
                  <a:cxn ang="0">
                    <a:pos x="29" y="98"/>
                  </a:cxn>
                </a:cxnLst>
                <a:rect l="0" t="0" r="r" b="b"/>
                <a:pathLst>
                  <a:path w="41" h="158">
                    <a:moveTo>
                      <a:pt x="29" y="98"/>
                    </a:moveTo>
                    <a:lnTo>
                      <a:pt x="21" y="100"/>
                    </a:lnTo>
                    <a:lnTo>
                      <a:pt x="17" y="107"/>
                    </a:lnTo>
                    <a:lnTo>
                      <a:pt x="15" y="115"/>
                    </a:lnTo>
                    <a:lnTo>
                      <a:pt x="15" y="127"/>
                    </a:lnTo>
                    <a:lnTo>
                      <a:pt x="21" y="140"/>
                    </a:lnTo>
                    <a:lnTo>
                      <a:pt x="29" y="153"/>
                    </a:lnTo>
                    <a:lnTo>
                      <a:pt x="28" y="153"/>
                    </a:lnTo>
                    <a:lnTo>
                      <a:pt x="24" y="150"/>
                    </a:lnTo>
                    <a:lnTo>
                      <a:pt x="22" y="148"/>
                    </a:lnTo>
                    <a:lnTo>
                      <a:pt x="19" y="148"/>
                    </a:lnTo>
                    <a:lnTo>
                      <a:pt x="17" y="148"/>
                    </a:lnTo>
                    <a:lnTo>
                      <a:pt x="10" y="153"/>
                    </a:lnTo>
                    <a:lnTo>
                      <a:pt x="5" y="158"/>
                    </a:lnTo>
                    <a:lnTo>
                      <a:pt x="3" y="152"/>
                    </a:lnTo>
                    <a:lnTo>
                      <a:pt x="5" y="145"/>
                    </a:lnTo>
                    <a:lnTo>
                      <a:pt x="5" y="133"/>
                    </a:lnTo>
                    <a:lnTo>
                      <a:pt x="7" y="122"/>
                    </a:lnTo>
                    <a:lnTo>
                      <a:pt x="5" y="114"/>
                    </a:lnTo>
                    <a:lnTo>
                      <a:pt x="5" y="107"/>
                    </a:lnTo>
                    <a:lnTo>
                      <a:pt x="5" y="98"/>
                    </a:lnTo>
                    <a:lnTo>
                      <a:pt x="7" y="91"/>
                    </a:lnTo>
                    <a:lnTo>
                      <a:pt x="7" y="76"/>
                    </a:lnTo>
                    <a:lnTo>
                      <a:pt x="7" y="62"/>
                    </a:lnTo>
                    <a:lnTo>
                      <a:pt x="3" y="52"/>
                    </a:lnTo>
                    <a:lnTo>
                      <a:pt x="0" y="43"/>
                    </a:lnTo>
                    <a:lnTo>
                      <a:pt x="0" y="35"/>
                    </a:lnTo>
                    <a:lnTo>
                      <a:pt x="2" y="26"/>
                    </a:lnTo>
                    <a:lnTo>
                      <a:pt x="3" y="19"/>
                    </a:lnTo>
                    <a:lnTo>
                      <a:pt x="10" y="17"/>
                    </a:lnTo>
                    <a:lnTo>
                      <a:pt x="10" y="14"/>
                    </a:lnTo>
                    <a:lnTo>
                      <a:pt x="12" y="11"/>
                    </a:lnTo>
                    <a:lnTo>
                      <a:pt x="12" y="5"/>
                    </a:lnTo>
                    <a:lnTo>
                      <a:pt x="12" y="0"/>
                    </a:lnTo>
                    <a:lnTo>
                      <a:pt x="14" y="0"/>
                    </a:lnTo>
                    <a:lnTo>
                      <a:pt x="15" y="0"/>
                    </a:lnTo>
                    <a:lnTo>
                      <a:pt x="17" y="12"/>
                    </a:lnTo>
                    <a:lnTo>
                      <a:pt x="22" y="24"/>
                    </a:lnTo>
                    <a:lnTo>
                      <a:pt x="21" y="33"/>
                    </a:lnTo>
                    <a:lnTo>
                      <a:pt x="24" y="43"/>
                    </a:lnTo>
                    <a:lnTo>
                      <a:pt x="24" y="55"/>
                    </a:lnTo>
                    <a:lnTo>
                      <a:pt x="24" y="62"/>
                    </a:lnTo>
                    <a:lnTo>
                      <a:pt x="28" y="69"/>
                    </a:lnTo>
                    <a:lnTo>
                      <a:pt x="34" y="86"/>
                    </a:lnTo>
                    <a:lnTo>
                      <a:pt x="41" y="103"/>
                    </a:lnTo>
                    <a:lnTo>
                      <a:pt x="34" y="98"/>
                    </a:lnTo>
                    <a:lnTo>
                      <a:pt x="29" y="98"/>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543" name="Freeform 254"/>
              <p:cNvSpPr>
                <a:spLocks/>
              </p:cNvSpPr>
              <p:nvPr/>
            </p:nvSpPr>
            <p:spPr bwMode="auto">
              <a:xfrm>
                <a:off x="5487194" y="1744663"/>
                <a:ext cx="403225" cy="295275"/>
              </a:xfrm>
              <a:custGeom>
                <a:avLst/>
                <a:gdLst/>
                <a:ahLst/>
                <a:cxnLst>
                  <a:cxn ang="0">
                    <a:pos x="77" y="177"/>
                  </a:cxn>
                  <a:cxn ang="0">
                    <a:pos x="60" y="162"/>
                  </a:cxn>
                  <a:cxn ang="0">
                    <a:pos x="58" y="138"/>
                  </a:cxn>
                  <a:cxn ang="0">
                    <a:pos x="69" y="113"/>
                  </a:cxn>
                  <a:cxn ang="0">
                    <a:pos x="88" y="93"/>
                  </a:cxn>
                  <a:cxn ang="0">
                    <a:pos x="108" y="81"/>
                  </a:cxn>
                  <a:cxn ang="0">
                    <a:pos x="124" y="72"/>
                  </a:cxn>
                  <a:cxn ang="0">
                    <a:pos x="134" y="64"/>
                  </a:cxn>
                  <a:cxn ang="0">
                    <a:pos x="149" y="57"/>
                  </a:cxn>
                  <a:cxn ang="0">
                    <a:pos x="167" y="46"/>
                  </a:cxn>
                  <a:cxn ang="0">
                    <a:pos x="189" y="43"/>
                  </a:cxn>
                  <a:cxn ang="0">
                    <a:pos x="206" y="36"/>
                  </a:cxn>
                  <a:cxn ang="0">
                    <a:pos x="223" y="31"/>
                  </a:cxn>
                  <a:cxn ang="0">
                    <a:pos x="248" y="22"/>
                  </a:cxn>
                  <a:cxn ang="0">
                    <a:pos x="251" y="7"/>
                  </a:cxn>
                  <a:cxn ang="0">
                    <a:pos x="239" y="0"/>
                  </a:cxn>
                  <a:cxn ang="0">
                    <a:pos x="223" y="0"/>
                  </a:cxn>
                  <a:cxn ang="0">
                    <a:pos x="205" y="9"/>
                  </a:cxn>
                  <a:cxn ang="0">
                    <a:pos x="186" y="19"/>
                  </a:cxn>
                  <a:cxn ang="0">
                    <a:pos x="167" y="26"/>
                  </a:cxn>
                  <a:cxn ang="0">
                    <a:pos x="149" y="26"/>
                  </a:cxn>
                  <a:cxn ang="0">
                    <a:pos x="132" y="26"/>
                  </a:cxn>
                  <a:cxn ang="0">
                    <a:pos x="112" y="33"/>
                  </a:cxn>
                  <a:cxn ang="0">
                    <a:pos x="89" y="48"/>
                  </a:cxn>
                  <a:cxn ang="0">
                    <a:pos x="70" y="55"/>
                  </a:cxn>
                  <a:cxn ang="0">
                    <a:pos x="55" y="58"/>
                  </a:cxn>
                  <a:cxn ang="0">
                    <a:pos x="57" y="65"/>
                  </a:cxn>
                  <a:cxn ang="0">
                    <a:pos x="53" y="79"/>
                  </a:cxn>
                  <a:cxn ang="0">
                    <a:pos x="36" y="95"/>
                  </a:cxn>
                  <a:cxn ang="0">
                    <a:pos x="36" y="105"/>
                  </a:cxn>
                  <a:cxn ang="0">
                    <a:pos x="31" y="113"/>
                  </a:cxn>
                  <a:cxn ang="0">
                    <a:pos x="17" y="120"/>
                  </a:cxn>
                  <a:cxn ang="0">
                    <a:pos x="15" y="132"/>
                  </a:cxn>
                  <a:cxn ang="0">
                    <a:pos x="12" y="139"/>
                  </a:cxn>
                  <a:cxn ang="0">
                    <a:pos x="2" y="146"/>
                  </a:cxn>
                  <a:cxn ang="0">
                    <a:pos x="5" y="162"/>
                  </a:cxn>
                  <a:cxn ang="0">
                    <a:pos x="12" y="165"/>
                  </a:cxn>
                  <a:cxn ang="0">
                    <a:pos x="20" y="165"/>
                  </a:cxn>
                  <a:cxn ang="0">
                    <a:pos x="31" y="170"/>
                  </a:cxn>
                  <a:cxn ang="0">
                    <a:pos x="38" y="182"/>
                  </a:cxn>
                  <a:cxn ang="0">
                    <a:pos x="46" y="184"/>
                  </a:cxn>
                  <a:cxn ang="0">
                    <a:pos x="88" y="186"/>
                  </a:cxn>
                  <a:cxn ang="0">
                    <a:pos x="82" y="181"/>
                  </a:cxn>
                </a:cxnLst>
                <a:rect l="0" t="0" r="r" b="b"/>
                <a:pathLst>
                  <a:path w="254" h="186">
                    <a:moveTo>
                      <a:pt x="88" y="186"/>
                    </a:moveTo>
                    <a:lnTo>
                      <a:pt x="77" y="177"/>
                    </a:lnTo>
                    <a:lnTo>
                      <a:pt x="69" y="170"/>
                    </a:lnTo>
                    <a:lnTo>
                      <a:pt x="60" y="162"/>
                    </a:lnTo>
                    <a:lnTo>
                      <a:pt x="58" y="151"/>
                    </a:lnTo>
                    <a:lnTo>
                      <a:pt x="58" y="138"/>
                    </a:lnTo>
                    <a:lnTo>
                      <a:pt x="63" y="126"/>
                    </a:lnTo>
                    <a:lnTo>
                      <a:pt x="69" y="113"/>
                    </a:lnTo>
                    <a:lnTo>
                      <a:pt x="79" y="103"/>
                    </a:lnTo>
                    <a:lnTo>
                      <a:pt x="88" y="93"/>
                    </a:lnTo>
                    <a:lnTo>
                      <a:pt x="98" y="86"/>
                    </a:lnTo>
                    <a:lnTo>
                      <a:pt x="108" y="81"/>
                    </a:lnTo>
                    <a:lnTo>
                      <a:pt x="120" y="77"/>
                    </a:lnTo>
                    <a:lnTo>
                      <a:pt x="124" y="72"/>
                    </a:lnTo>
                    <a:lnTo>
                      <a:pt x="129" y="69"/>
                    </a:lnTo>
                    <a:lnTo>
                      <a:pt x="134" y="64"/>
                    </a:lnTo>
                    <a:lnTo>
                      <a:pt x="144" y="64"/>
                    </a:lnTo>
                    <a:lnTo>
                      <a:pt x="149" y="57"/>
                    </a:lnTo>
                    <a:lnTo>
                      <a:pt x="155" y="52"/>
                    </a:lnTo>
                    <a:lnTo>
                      <a:pt x="167" y="46"/>
                    </a:lnTo>
                    <a:lnTo>
                      <a:pt x="179" y="45"/>
                    </a:lnTo>
                    <a:lnTo>
                      <a:pt x="189" y="43"/>
                    </a:lnTo>
                    <a:lnTo>
                      <a:pt x="203" y="40"/>
                    </a:lnTo>
                    <a:lnTo>
                      <a:pt x="206" y="36"/>
                    </a:lnTo>
                    <a:lnTo>
                      <a:pt x="215" y="34"/>
                    </a:lnTo>
                    <a:lnTo>
                      <a:pt x="223" y="31"/>
                    </a:lnTo>
                    <a:lnTo>
                      <a:pt x="232" y="29"/>
                    </a:lnTo>
                    <a:lnTo>
                      <a:pt x="248" y="22"/>
                    </a:lnTo>
                    <a:lnTo>
                      <a:pt x="254" y="12"/>
                    </a:lnTo>
                    <a:lnTo>
                      <a:pt x="251" y="7"/>
                    </a:lnTo>
                    <a:lnTo>
                      <a:pt x="246" y="3"/>
                    </a:lnTo>
                    <a:lnTo>
                      <a:pt x="239" y="0"/>
                    </a:lnTo>
                    <a:lnTo>
                      <a:pt x="234" y="0"/>
                    </a:lnTo>
                    <a:lnTo>
                      <a:pt x="223" y="0"/>
                    </a:lnTo>
                    <a:lnTo>
                      <a:pt x="213" y="3"/>
                    </a:lnTo>
                    <a:lnTo>
                      <a:pt x="205" y="9"/>
                    </a:lnTo>
                    <a:lnTo>
                      <a:pt x="196" y="14"/>
                    </a:lnTo>
                    <a:lnTo>
                      <a:pt x="186" y="19"/>
                    </a:lnTo>
                    <a:lnTo>
                      <a:pt x="177" y="24"/>
                    </a:lnTo>
                    <a:lnTo>
                      <a:pt x="167" y="26"/>
                    </a:lnTo>
                    <a:lnTo>
                      <a:pt x="158" y="29"/>
                    </a:lnTo>
                    <a:lnTo>
                      <a:pt x="149" y="26"/>
                    </a:lnTo>
                    <a:lnTo>
                      <a:pt x="143" y="22"/>
                    </a:lnTo>
                    <a:lnTo>
                      <a:pt x="132" y="26"/>
                    </a:lnTo>
                    <a:lnTo>
                      <a:pt x="127" y="29"/>
                    </a:lnTo>
                    <a:lnTo>
                      <a:pt x="112" y="33"/>
                    </a:lnTo>
                    <a:lnTo>
                      <a:pt x="101" y="41"/>
                    </a:lnTo>
                    <a:lnTo>
                      <a:pt x="89" y="48"/>
                    </a:lnTo>
                    <a:lnTo>
                      <a:pt x="81" y="53"/>
                    </a:lnTo>
                    <a:lnTo>
                      <a:pt x="70" y="55"/>
                    </a:lnTo>
                    <a:lnTo>
                      <a:pt x="60" y="57"/>
                    </a:lnTo>
                    <a:lnTo>
                      <a:pt x="55" y="58"/>
                    </a:lnTo>
                    <a:lnTo>
                      <a:pt x="55" y="62"/>
                    </a:lnTo>
                    <a:lnTo>
                      <a:pt x="57" y="65"/>
                    </a:lnTo>
                    <a:lnTo>
                      <a:pt x="58" y="71"/>
                    </a:lnTo>
                    <a:lnTo>
                      <a:pt x="53" y="79"/>
                    </a:lnTo>
                    <a:lnTo>
                      <a:pt x="45" y="88"/>
                    </a:lnTo>
                    <a:lnTo>
                      <a:pt x="36" y="95"/>
                    </a:lnTo>
                    <a:lnTo>
                      <a:pt x="33" y="101"/>
                    </a:lnTo>
                    <a:lnTo>
                      <a:pt x="36" y="105"/>
                    </a:lnTo>
                    <a:lnTo>
                      <a:pt x="39" y="113"/>
                    </a:lnTo>
                    <a:lnTo>
                      <a:pt x="31" y="113"/>
                    </a:lnTo>
                    <a:lnTo>
                      <a:pt x="24" y="117"/>
                    </a:lnTo>
                    <a:lnTo>
                      <a:pt x="17" y="120"/>
                    </a:lnTo>
                    <a:lnTo>
                      <a:pt x="15" y="127"/>
                    </a:lnTo>
                    <a:lnTo>
                      <a:pt x="15" y="132"/>
                    </a:lnTo>
                    <a:lnTo>
                      <a:pt x="15" y="134"/>
                    </a:lnTo>
                    <a:lnTo>
                      <a:pt x="12" y="139"/>
                    </a:lnTo>
                    <a:lnTo>
                      <a:pt x="7" y="143"/>
                    </a:lnTo>
                    <a:lnTo>
                      <a:pt x="2" y="146"/>
                    </a:lnTo>
                    <a:lnTo>
                      <a:pt x="0" y="155"/>
                    </a:lnTo>
                    <a:lnTo>
                      <a:pt x="5" y="162"/>
                    </a:lnTo>
                    <a:lnTo>
                      <a:pt x="10" y="165"/>
                    </a:lnTo>
                    <a:lnTo>
                      <a:pt x="12" y="165"/>
                    </a:lnTo>
                    <a:lnTo>
                      <a:pt x="17" y="165"/>
                    </a:lnTo>
                    <a:lnTo>
                      <a:pt x="20" y="165"/>
                    </a:lnTo>
                    <a:lnTo>
                      <a:pt x="26" y="165"/>
                    </a:lnTo>
                    <a:lnTo>
                      <a:pt x="31" y="170"/>
                    </a:lnTo>
                    <a:lnTo>
                      <a:pt x="33" y="182"/>
                    </a:lnTo>
                    <a:lnTo>
                      <a:pt x="38" y="182"/>
                    </a:lnTo>
                    <a:lnTo>
                      <a:pt x="45" y="182"/>
                    </a:lnTo>
                    <a:lnTo>
                      <a:pt x="46" y="184"/>
                    </a:lnTo>
                    <a:lnTo>
                      <a:pt x="48" y="186"/>
                    </a:lnTo>
                    <a:lnTo>
                      <a:pt x="88" y="186"/>
                    </a:lnTo>
                    <a:lnTo>
                      <a:pt x="84" y="181"/>
                    </a:lnTo>
                    <a:lnTo>
                      <a:pt x="82" y="181"/>
                    </a:lnTo>
                    <a:lnTo>
                      <a:pt x="88" y="186"/>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544" name="Freeform 255"/>
              <p:cNvSpPr>
                <a:spLocks/>
              </p:cNvSpPr>
              <p:nvPr/>
            </p:nvSpPr>
            <p:spPr bwMode="auto">
              <a:xfrm>
                <a:off x="4102894" y="2519363"/>
                <a:ext cx="884238" cy="633412"/>
              </a:xfrm>
              <a:custGeom>
                <a:avLst/>
                <a:gdLst/>
                <a:ahLst/>
                <a:cxnLst>
                  <a:cxn ang="0">
                    <a:pos x="530" y="291"/>
                  </a:cxn>
                  <a:cxn ang="0">
                    <a:pos x="540" y="313"/>
                  </a:cxn>
                  <a:cxn ang="0">
                    <a:pos x="492" y="315"/>
                  </a:cxn>
                  <a:cxn ang="0">
                    <a:pos x="461" y="325"/>
                  </a:cxn>
                  <a:cxn ang="0">
                    <a:pos x="466" y="349"/>
                  </a:cxn>
                  <a:cxn ang="0">
                    <a:pos x="478" y="367"/>
                  </a:cxn>
                  <a:cxn ang="0">
                    <a:pos x="462" y="370"/>
                  </a:cxn>
                  <a:cxn ang="0">
                    <a:pos x="445" y="380"/>
                  </a:cxn>
                  <a:cxn ang="0">
                    <a:pos x="437" y="358"/>
                  </a:cxn>
                  <a:cxn ang="0">
                    <a:pos x="411" y="312"/>
                  </a:cxn>
                  <a:cxn ang="0">
                    <a:pos x="373" y="274"/>
                  </a:cxn>
                  <a:cxn ang="0">
                    <a:pos x="339" y="245"/>
                  </a:cxn>
                  <a:cxn ang="0">
                    <a:pos x="308" y="241"/>
                  </a:cxn>
                  <a:cxn ang="0">
                    <a:pos x="328" y="270"/>
                  </a:cxn>
                  <a:cxn ang="0">
                    <a:pos x="361" y="300"/>
                  </a:cxn>
                  <a:cxn ang="0">
                    <a:pos x="387" y="329"/>
                  </a:cxn>
                  <a:cxn ang="0">
                    <a:pos x="373" y="349"/>
                  </a:cxn>
                  <a:cxn ang="0">
                    <a:pos x="361" y="356"/>
                  </a:cxn>
                  <a:cxn ang="0">
                    <a:pos x="337" y="317"/>
                  </a:cxn>
                  <a:cxn ang="0">
                    <a:pos x="299" y="293"/>
                  </a:cxn>
                  <a:cxn ang="0">
                    <a:pos x="253" y="258"/>
                  </a:cxn>
                  <a:cxn ang="0">
                    <a:pos x="182" y="275"/>
                  </a:cxn>
                  <a:cxn ang="0">
                    <a:pos x="139" y="325"/>
                  </a:cxn>
                  <a:cxn ang="0">
                    <a:pos x="117" y="375"/>
                  </a:cxn>
                  <a:cxn ang="0">
                    <a:pos x="89" y="387"/>
                  </a:cxn>
                  <a:cxn ang="0">
                    <a:pos x="38" y="382"/>
                  </a:cxn>
                  <a:cxn ang="0">
                    <a:pos x="7" y="367"/>
                  </a:cxn>
                  <a:cxn ang="0">
                    <a:pos x="5" y="330"/>
                  </a:cxn>
                  <a:cxn ang="0">
                    <a:pos x="5" y="277"/>
                  </a:cxn>
                  <a:cxn ang="0">
                    <a:pos x="55" y="270"/>
                  </a:cxn>
                  <a:cxn ang="0">
                    <a:pos x="108" y="274"/>
                  </a:cxn>
                  <a:cxn ang="0">
                    <a:pos x="120" y="238"/>
                  </a:cxn>
                  <a:cxn ang="0">
                    <a:pos x="105" y="205"/>
                  </a:cxn>
                  <a:cxn ang="0">
                    <a:pos x="69" y="186"/>
                  </a:cxn>
                  <a:cxn ang="0">
                    <a:pos x="93" y="179"/>
                  </a:cxn>
                  <a:cxn ang="0">
                    <a:pos x="110" y="164"/>
                  </a:cxn>
                  <a:cxn ang="0">
                    <a:pos x="139" y="160"/>
                  </a:cxn>
                  <a:cxn ang="0">
                    <a:pos x="168" y="134"/>
                  </a:cxn>
                  <a:cxn ang="0">
                    <a:pos x="198" y="107"/>
                  </a:cxn>
                  <a:cxn ang="0">
                    <a:pos x="235" y="86"/>
                  </a:cxn>
                  <a:cxn ang="0">
                    <a:pos x="263" y="74"/>
                  </a:cxn>
                  <a:cxn ang="0">
                    <a:pos x="249" y="31"/>
                  </a:cxn>
                  <a:cxn ang="0">
                    <a:pos x="278" y="12"/>
                  </a:cxn>
                  <a:cxn ang="0">
                    <a:pos x="284" y="30"/>
                  </a:cxn>
                  <a:cxn ang="0">
                    <a:pos x="277" y="64"/>
                  </a:cxn>
                  <a:cxn ang="0">
                    <a:pos x="301" y="73"/>
                  </a:cxn>
                  <a:cxn ang="0">
                    <a:pos x="328" y="74"/>
                  </a:cxn>
                  <a:cxn ang="0">
                    <a:pos x="371" y="61"/>
                  </a:cxn>
                  <a:cxn ang="0">
                    <a:pos x="407" y="64"/>
                  </a:cxn>
                  <a:cxn ang="0">
                    <a:pos x="466" y="64"/>
                  </a:cxn>
                  <a:cxn ang="0">
                    <a:pos x="473" y="122"/>
                  </a:cxn>
                  <a:cxn ang="0">
                    <a:pos x="459" y="183"/>
                  </a:cxn>
                  <a:cxn ang="0">
                    <a:pos x="507" y="181"/>
                  </a:cxn>
                  <a:cxn ang="0">
                    <a:pos x="540" y="227"/>
                  </a:cxn>
                  <a:cxn ang="0">
                    <a:pos x="557" y="234"/>
                  </a:cxn>
                </a:cxnLst>
                <a:rect l="0" t="0" r="r" b="b"/>
                <a:pathLst>
                  <a:path w="557" h="399">
                    <a:moveTo>
                      <a:pt x="547" y="248"/>
                    </a:moveTo>
                    <a:lnTo>
                      <a:pt x="545" y="253"/>
                    </a:lnTo>
                    <a:lnTo>
                      <a:pt x="543" y="255"/>
                    </a:lnTo>
                    <a:lnTo>
                      <a:pt x="543" y="269"/>
                    </a:lnTo>
                    <a:lnTo>
                      <a:pt x="535" y="277"/>
                    </a:lnTo>
                    <a:lnTo>
                      <a:pt x="530" y="291"/>
                    </a:lnTo>
                    <a:lnTo>
                      <a:pt x="531" y="296"/>
                    </a:lnTo>
                    <a:lnTo>
                      <a:pt x="536" y="303"/>
                    </a:lnTo>
                    <a:lnTo>
                      <a:pt x="542" y="306"/>
                    </a:lnTo>
                    <a:lnTo>
                      <a:pt x="547" y="312"/>
                    </a:lnTo>
                    <a:lnTo>
                      <a:pt x="543" y="312"/>
                    </a:lnTo>
                    <a:lnTo>
                      <a:pt x="540" y="313"/>
                    </a:lnTo>
                    <a:lnTo>
                      <a:pt x="533" y="313"/>
                    </a:lnTo>
                    <a:lnTo>
                      <a:pt x="528" y="315"/>
                    </a:lnTo>
                    <a:lnTo>
                      <a:pt x="519" y="320"/>
                    </a:lnTo>
                    <a:lnTo>
                      <a:pt x="512" y="325"/>
                    </a:lnTo>
                    <a:lnTo>
                      <a:pt x="502" y="320"/>
                    </a:lnTo>
                    <a:lnTo>
                      <a:pt x="492" y="315"/>
                    </a:lnTo>
                    <a:lnTo>
                      <a:pt x="481" y="317"/>
                    </a:lnTo>
                    <a:lnTo>
                      <a:pt x="475" y="322"/>
                    </a:lnTo>
                    <a:lnTo>
                      <a:pt x="475" y="327"/>
                    </a:lnTo>
                    <a:lnTo>
                      <a:pt x="475" y="332"/>
                    </a:lnTo>
                    <a:lnTo>
                      <a:pt x="466" y="329"/>
                    </a:lnTo>
                    <a:lnTo>
                      <a:pt x="461" y="325"/>
                    </a:lnTo>
                    <a:lnTo>
                      <a:pt x="457" y="327"/>
                    </a:lnTo>
                    <a:lnTo>
                      <a:pt x="456" y="330"/>
                    </a:lnTo>
                    <a:lnTo>
                      <a:pt x="466" y="343"/>
                    </a:lnTo>
                    <a:lnTo>
                      <a:pt x="464" y="344"/>
                    </a:lnTo>
                    <a:lnTo>
                      <a:pt x="464" y="348"/>
                    </a:lnTo>
                    <a:lnTo>
                      <a:pt x="466" y="349"/>
                    </a:lnTo>
                    <a:lnTo>
                      <a:pt x="471" y="355"/>
                    </a:lnTo>
                    <a:lnTo>
                      <a:pt x="476" y="358"/>
                    </a:lnTo>
                    <a:lnTo>
                      <a:pt x="481" y="361"/>
                    </a:lnTo>
                    <a:lnTo>
                      <a:pt x="481" y="363"/>
                    </a:lnTo>
                    <a:lnTo>
                      <a:pt x="483" y="367"/>
                    </a:lnTo>
                    <a:lnTo>
                      <a:pt x="478" y="367"/>
                    </a:lnTo>
                    <a:lnTo>
                      <a:pt x="475" y="370"/>
                    </a:lnTo>
                    <a:lnTo>
                      <a:pt x="475" y="370"/>
                    </a:lnTo>
                    <a:lnTo>
                      <a:pt x="464" y="365"/>
                    </a:lnTo>
                    <a:lnTo>
                      <a:pt x="461" y="361"/>
                    </a:lnTo>
                    <a:lnTo>
                      <a:pt x="461" y="367"/>
                    </a:lnTo>
                    <a:lnTo>
                      <a:pt x="462" y="370"/>
                    </a:lnTo>
                    <a:lnTo>
                      <a:pt x="464" y="375"/>
                    </a:lnTo>
                    <a:lnTo>
                      <a:pt x="461" y="380"/>
                    </a:lnTo>
                    <a:lnTo>
                      <a:pt x="464" y="387"/>
                    </a:lnTo>
                    <a:lnTo>
                      <a:pt x="459" y="387"/>
                    </a:lnTo>
                    <a:lnTo>
                      <a:pt x="456" y="387"/>
                    </a:lnTo>
                    <a:lnTo>
                      <a:pt x="445" y="380"/>
                    </a:lnTo>
                    <a:lnTo>
                      <a:pt x="442" y="370"/>
                    </a:lnTo>
                    <a:lnTo>
                      <a:pt x="444" y="365"/>
                    </a:lnTo>
                    <a:lnTo>
                      <a:pt x="447" y="361"/>
                    </a:lnTo>
                    <a:lnTo>
                      <a:pt x="442" y="361"/>
                    </a:lnTo>
                    <a:lnTo>
                      <a:pt x="438" y="361"/>
                    </a:lnTo>
                    <a:lnTo>
                      <a:pt x="437" y="358"/>
                    </a:lnTo>
                    <a:lnTo>
                      <a:pt x="437" y="356"/>
                    </a:lnTo>
                    <a:lnTo>
                      <a:pt x="430" y="346"/>
                    </a:lnTo>
                    <a:lnTo>
                      <a:pt x="425" y="341"/>
                    </a:lnTo>
                    <a:lnTo>
                      <a:pt x="414" y="330"/>
                    </a:lnTo>
                    <a:lnTo>
                      <a:pt x="411" y="318"/>
                    </a:lnTo>
                    <a:lnTo>
                      <a:pt x="411" y="312"/>
                    </a:lnTo>
                    <a:lnTo>
                      <a:pt x="411" y="306"/>
                    </a:lnTo>
                    <a:lnTo>
                      <a:pt x="404" y="293"/>
                    </a:lnTo>
                    <a:lnTo>
                      <a:pt x="394" y="284"/>
                    </a:lnTo>
                    <a:lnTo>
                      <a:pt x="382" y="279"/>
                    </a:lnTo>
                    <a:lnTo>
                      <a:pt x="378" y="274"/>
                    </a:lnTo>
                    <a:lnTo>
                      <a:pt x="373" y="274"/>
                    </a:lnTo>
                    <a:lnTo>
                      <a:pt x="371" y="274"/>
                    </a:lnTo>
                    <a:lnTo>
                      <a:pt x="361" y="270"/>
                    </a:lnTo>
                    <a:lnTo>
                      <a:pt x="354" y="263"/>
                    </a:lnTo>
                    <a:lnTo>
                      <a:pt x="347" y="253"/>
                    </a:lnTo>
                    <a:lnTo>
                      <a:pt x="347" y="245"/>
                    </a:lnTo>
                    <a:lnTo>
                      <a:pt x="339" y="245"/>
                    </a:lnTo>
                    <a:lnTo>
                      <a:pt x="332" y="245"/>
                    </a:lnTo>
                    <a:lnTo>
                      <a:pt x="327" y="238"/>
                    </a:lnTo>
                    <a:lnTo>
                      <a:pt x="325" y="231"/>
                    </a:lnTo>
                    <a:lnTo>
                      <a:pt x="313" y="234"/>
                    </a:lnTo>
                    <a:lnTo>
                      <a:pt x="308" y="239"/>
                    </a:lnTo>
                    <a:lnTo>
                      <a:pt x="308" y="241"/>
                    </a:lnTo>
                    <a:lnTo>
                      <a:pt x="311" y="243"/>
                    </a:lnTo>
                    <a:lnTo>
                      <a:pt x="309" y="246"/>
                    </a:lnTo>
                    <a:lnTo>
                      <a:pt x="309" y="251"/>
                    </a:lnTo>
                    <a:lnTo>
                      <a:pt x="311" y="260"/>
                    </a:lnTo>
                    <a:lnTo>
                      <a:pt x="320" y="265"/>
                    </a:lnTo>
                    <a:lnTo>
                      <a:pt x="328" y="270"/>
                    </a:lnTo>
                    <a:lnTo>
                      <a:pt x="332" y="281"/>
                    </a:lnTo>
                    <a:lnTo>
                      <a:pt x="337" y="291"/>
                    </a:lnTo>
                    <a:lnTo>
                      <a:pt x="342" y="298"/>
                    </a:lnTo>
                    <a:lnTo>
                      <a:pt x="352" y="300"/>
                    </a:lnTo>
                    <a:lnTo>
                      <a:pt x="363" y="300"/>
                    </a:lnTo>
                    <a:lnTo>
                      <a:pt x="361" y="300"/>
                    </a:lnTo>
                    <a:lnTo>
                      <a:pt x="361" y="303"/>
                    </a:lnTo>
                    <a:lnTo>
                      <a:pt x="364" y="308"/>
                    </a:lnTo>
                    <a:lnTo>
                      <a:pt x="375" y="313"/>
                    </a:lnTo>
                    <a:lnTo>
                      <a:pt x="389" y="320"/>
                    </a:lnTo>
                    <a:lnTo>
                      <a:pt x="395" y="332"/>
                    </a:lnTo>
                    <a:lnTo>
                      <a:pt x="387" y="329"/>
                    </a:lnTo>
                    <a:lnTo>
                      <a:pt x="380" y="325"/>
                    </a:lnTo>
                    <a:lnTo>
                      <a:pt x="371" y="327"/>
                    </a:lnTo>
                    <a:lnTo>
                      <a:pt x="368" y="334"/>
                    </a:lnTo>
                    <a:lnTo>
                      <a:pt x="371" y="339"/>
                    </a:lnTo>
                    <a:lnTo>
                      <a:pt x="376" y="348"/>
                    </a:lnTo>
                    <a:lnTo>
                      <a:pt x="373" y="349"/>
                    </a:lnTo>
                    <a:lnTo>
                      <a:pt x="371" y="351"/>
                    </a:lnTo>
                    <a:lnTo>
                      <a:pt x="366" y="360"/>
                    </a:lnTo>
                    <a:lnTo>
                      <a:pt x="359" y="367"/>
                    </a:lnTo>
                    <a:lnTo>
                      <a:pt x="354" y="365"/>
                    </a:lnTo>
                    <a:lnTo>
                      <a:pt x="354" y="361"/>
                    </a:lnTo>
                    <a:lnTo>
                      <a:pt x="361" y="356"/>
                    </a:lnTo>
                    <a:lnTo>
                      <a:pt x="363" y="349"/>
                    </a:lnTo>
                    <a:lnTo>
                      <a:pt x="359" y="339"/>
                    </a:lnTo>
                    <a:lnTo>
                      <a:pt x="358" y="334"/>
                    </a:lnTo>
                    <a:lnTo>
                      <a:pt x="349" y="327"/>
                    </a:lnTo>
                    <a:lnTo>
                      <a:pt x="344" y="318"/>
                    </a:lnTo>
                    <a:lnTo>
                      <a:pt x="337" y="317"/>
                    </a:lnTo>
                    <a:lnTo>
                      <a:pt x="333" y="313"/>
                    </a:lnTo>
                    <a:lnTo>
                      <a:pt x="321" y="310"/>
                    </a:lnTo>
                    <a:lnTo>
                      <a:pt x="316" y="306"/>
                    </a:lnTo>
                    <a:lnTo>
                      <a:pt x="311" y="301"/>
                    </a:lnTo>
                    <a:lnTo>
                      <a:pt x="306" y="298"/>
                    </a:lnTo>
                    <a:lnTo>
                      <a:pt x="299" y="293"/>
                    </a:lnTo>
                    <a:lnTo>
                      <a:pt x="294" y="288"/>
                    </a:lnTo>
                    <a:lnTo>
                      <a:pt x="287" y="277"/>
                    </a:lnTo>
                    <a:lnTo>
                      <a:pt x="282" y="267"/>
                    </a:lnTo>
                    <a:lnTo>
                      <a:pt x="273" y="258"/>
                    </a:lnTo>
                    <a:lnTo>
                      <a:pt x="263" y="257"/>
                    </a:lnTo>
                    <a:lnTo>
                      <a:pt x="253" y="258"/>
                    </a:lnTo>
                    <a:lnTo>
                      <a:pt x="249" y="265"/>
                    </a:lnTo>
                    <a:lnTo>
                      <a:pt x="235" y="272"/>
                    </a:lnTo>
                    <a:lnTo>
                      <a:pt x="222" y="279"/>
                    </a:lnTo>
                    <a:lnTo>
                      <a:pt x="206" y="275"/>
                    </a:lnTo>
                    <a:lnTo>
                      <a:pt x="192" y="272"/>
                    </a:lnTo>
                    <a:lnTo>
                      <a:pt x="182" y="275"/>
                    </a:lnTo>
                    <a:lnTo>
                      <a:pt x="177" y="286"/>
                    </a:lnTo>
                    <a:lnTo>
                      <a:pt x="180" y="296"/>
                    </a:lnTo>
                    <a:lnTo>
                      <a:pt x="170" y="306"/>
                    </a:lnTo>
                    <a:lnTo>
                      <a:pt x="155" y="313"/>
                    </a:lnTo>
                    <a:lnTo>
                      <a:pt x="146" y="317"/>
                    </a:lnTo>
                    <a:lnTo>
                      <a:pt x="139" y="325"/>
                    </a:lnTo>
                    <a:lnTo>
                      <a:pt x="132" y="336"/>
                    </a:lnTo>
                    <a:lnTo>
                      <a:pt x="131" y="346"/>
                    </a:lnTo>
                    <a:lnTo>
                      <a:pt x="132" y="351"/>
                    </a:lnTo>
                    <a:lnTo>
                      <a:pt x="136" y="353"/>
                    </a:lnTo>
                    <a:lnTo>
                      <a:pt x="127" y="365"/>
                    </a:lnTo>
                    <a:lnTo>
                      <a:pt x="117" y="375"/>
                    </a:lnTo>
                    <a:lnTo>
                      <a:pt x="112" y="377"/>
                    </a:lnTo>
                    <a:lnTo>
                      <a:pt x="108" y="382"/>
                    </a:lnTo>
                    <a:lnTo>
                      <a:pt x="103" y="386"/>
                    </a:lnTo>
                    <a:lnTo>
                      <a:pt x="98" y="387"/>
                    </a:lnTo>
                    <a:lnTo>
                      <a:pt x="98" y="387"/>
                    </a:lnTo>
                    <a:lnTo>
                      <a:pt x="89" y="387"/>
                    </a:lnTo>
                    <a:lnTo>
                      <a:pt x="82" y="389"/>
                    </a:lnTo>
                    <a:lnTo>
                      <a:pt x="67" y="394"/>
                    </a:lnTo>
                    <a:lnTo>
                      <a:pt x="53" y="399"/>
                    </a:lnTo>
                    <a:lnTo>
                      <a:pt x="48" y="396"/>
                    </a:lnTo>
                    <a:lnTo>
                      <a:pt x="45" y="389"/>
                    </a:lnTo>
                    <a:lnTo>
                      <a:pt x="38" y="382"/>
                    </a:lnTo>
                    <a:lnTo>
                      <a:pt x="33" y="380"/>
                    </a:lnTo>
                    <a:lnTo>
                      <a:pt x="20" y="382"/>
                    </a:lnTo>
                    <a:lnTo>
                      <a:pt x="12" y="384"/>
                    </a:lnTo>
                    <a:lnTo>
                      <a:pt x="7" y="380"/>
                    </a:lnTo>
                    <a:lnTo>
                      <a:pt x="7" y="379"/>
                    </a:lnTo>
                    <a:lnTo>
                      <a:pt x="7" y="367"/>
                    </a:lnTo>
                    <a:lnTo>
                      <a:pt x="7" y="360"/>
                    </a:lnTo>
                    <a:lnTo>
                      <a:pt x="2" y="356"/>
                    </a:lnTo>
                    <a:lnTo>
                      <a:pt x="0" y="353"/>
                    </a:lnTo>
                    <a:lnTo>
                      <a:pt x="2" y="344"/>
                    </a:lnTo>
                    <a:lnTo>
                      <a:pt x="5" y="341"/>
                    </a:lnTo>
                    <a:lnTo>
                      <a:pt x="5" y="330"/>
                    </a:lnTo>
                    <a:lnTo>
                      <a:pt x="7" y="320"/>
                    </a:lnTo>
                    <a:lnTo>
                      <a:pt x="8" y="310"/>
                    </a:lnTo>
                    <a:lnTo>
                      <a:pt x="10" y="301"/>
                    </a:lnTo>
                    <a:lnTo>
                      <a:pt x="7" y="291"/>
                    </a:lnTo>
                    <a:lnTo>
                      <a:pt x="3" y="282"/>
                    </a:lnTo>
                    <a:lnTo>
                      <a:pt x="5" y="277"/>
                    </a:lnTo>
                    <a:lnTo>
                      <a:pt x="12" y="274"/>
                    </a:lnTo>
                    <a:lnTo>
                      <a:pt x="19" y="269"/>
                    </a:lnTo>
                    <a:lnTo>
                      <a:pt x="24" y="269"/>
                    </a:lnTo>
                    <a:lnTo>
                      <a:pt x="27" y="269"/>
                    </a:lnTo>
                    <a:lnTo>
                      <a:pt x="33" y="270"/>
                    </a:lnTo>
                    <a:lnTo>
                      <a:pt x="55" y="270"/>
                    </a:lnTo>
                    <a:lnTo>
                      <a:pt x="58" y="272"/>
                    </a:lnTo>
                    <a:lnTo>
                      <a:pt x="63" y="274"/>
                    </a:lnTo>
                    <a:lnTo>
                      <a:pt x="88" y="274"/>
                    </a:lnTo>
                    <a:lnTo>
                      <a:pt x="94" y="274"/>
                    </a:lnTo>
                    <a:lnTo>
                      <a:pt x="101" y="275"/>
                    </a:lnTo>
                    <a:lnTo>
                      <a:pt x="108" y="274"/>
                    </a:lnTo>
                    <a:lnTo>
                      <a:pt x="115" y="274"/>
                    </a:lnTo>
                    <a:lnTo>
                      <a:pt x="119" y="262"/>
                    </a:lnTo>
                    <a:lnTo>
                      <a:pt x="122" y="250"/>
                    </a:lnTo>
                    <a:lnTo>
                      <a:pt x="120" y="243"/>
                    </a:lnTo>
                    <a:lnTo>
                      <a:pt x="120" y="236"/>
                    </a:lnTo>
                    <a:lnTo>
                      <a:pt x="120" y="238"/>
                    </a:lnTo>
                    <a:lnTo>
                      <a:pt x="120" y="232"/>
                    </a:lnTo>
                    <a:lnTo>
                      <a:pt x="122" y="229"/>
                    </a:lnTo>
                    <a:lnTo>
                      <a:pt x="120" y="226"/>
                    </a:lnTo>
                    <a:lnTo>
                      <a:pt x="119" y="222"/>
                    </a:lnTo>
                    <a:lnTo>
                      <a:pt x="106" y="215"/>
                    </a:lnTo>
                    <a:lnTo>
                      <a:pt x="105" y="205"/>
                    </a:lnTo>
                    <a:lnTo>
                      <a:pt x="101" y="202"/>
                    </a:lnTo>
                    <a:lnTo>
                      <a:pt x="100" y="202"/>
                    </a:lnTo>
                    <a:lnTo>
                      <a:pt x="89" y="198"/>
                    </a:lnTo>
                    <a:lnTo>
                      <a:pt x="81" y="195"/>
                    </a:lnTo>
                    <a:lnTo>
                      <a:pt x="72" y="189"/>
                    </a:lnTo>
                    <a:lnTo>
                      <a:pt x="69" y="186"/>
                    </a:lnTo>
                    <a:lnTo>
                      <a:pt x="69" y="184"/>
                    </a:lnTo>
                    <a:lnTo>
                      <a:pt x="70" y="181"/>
                    </a:lnTo>
                    <a:lnTo>
                      <a:pt x="76" y="179"/>
                    </a:lnTo>
                    <a:lnTo>
                      <a:pt x="81" y="176"/>
                    </a:lnTo>
                    <a:lnTo>
                      <a:pt x="88" y="176"/>
                    </a:lnTo>
                    <a:lnTo>
                      <a:pt x="93" y="179"/>
                    </a:lnTo>
                    <a:lnTo>
                      <a:pt x="101" y="181"/>
                    </a:lnTo>
                    <a:lnTo>
                      <a:pt x="106" y="179"/>
                    </a:lnTo>
                    <a:lnTo>
                      <a:pt x="113" y="177"/>
                    </a:lnTo>
                    <a:lnTo>
                      <a:pt x="113" y="174"/>
                    </a:lnTo>
                    <a:lnTo>
                      <a:pt x="110" y="169"/>
                    </a:lnTo>
                    <a:lnTo>
                      <a:pt x="110" y="164"/>
                    </a:lnTo>
                    <a:lnTo>
                      <a:pt x="110" y="160"/>
                    </a:lnTo>
                    <a:lnTo>
                      <a:pt x="115" y="160"/>
                    </a:lnTo>
                    <a:lnTo>
                      <a:pt x="122" y="164"/>
                    </a:lnTo>
                    <a:lnTo>
                      <a:pt x="131" y="167"/>
                    </a:lnTo>
                    <a:lnTo>
                      <a:pt x="136" y="164"/>
                    </a:lnTo>
                    <a:lnTo>
                      <a:pt x="139" y="160"/>
                    </a:lnTo>
                    <a:lnTo>
                      <a:pt x="148" y="157"/>
                    </a:lnTo>
                    <a:lnTo>
                      <a:pt x="155" y="152"/>
                    </a:lnTo>
                    <a:lnTo>
                      <a:pt x="158" y="143"/>
                    </a:lnTo>
                    <a:lnTo>
                      <a:pt x="162" y="136"/>
                    </a:lnTo>
                    <a:lnTo>
                      <a:pt x="165" y="134"/>
                    </a:lnTo>
                    <a:lnTo>
                      <a:pt x="168" y="134"/>
                    </a:lnTo>
                    <a:lnTo>
                      <a:pt x="172" y="131"/>
                    </a:lnTo>
                    <a:lnTo>
                      <a:pt x="180" y="129"/>
                    </a:lnTo>
                    <a:lnTo>
                      <a:pt x="189" y="126"/>
                    </a:lnTo>
                    <a:lnTo>
                      <a:pt x="194" y="124"/>
                    </a:lnTo>
                    <a:lnTo>
                      <a:pt x="196" y="116"/>
                    </a:lnTo>
                    <a:lnTo>
                      <a:pt x="198" y="107"/>
                    </a:lnTo>
                    <a:lnTo>
                      <a:pt x="199" y="104"/>
                    </a:lnTo>
                    <a:lnTo>
                      <a:pt x="201" y="102"/>
                    </a:lnTo>
                    <a:lnTo>
                      <a:pt x="211" y="91"/>
                    </a:lnTo>
                    <a:lnTo>
                      <a:pt x="229" y="86"/>
                    </a:lnTo>
                    <a:lnTo>
                      <a:pt x="232" y="86"/>
                    </a:lnTo>
                    <a:lnTo>
                      <a:pt x="235" y="86"/>
                    </a:lnTo>
                    <a:lnTo>
                      <a:pt x="235" y="85"/>
                    </a:lnTo>
                    <a:lnTo>
                      <a:pt x="239" y="83"/>
                    </a:lnTo>
                    <a:lnTo>
                      <a:pt x="244" y="81"/>
                    </a:lnTo>
                    <a:lnTo>
                      <a:pt x="251" y="83"/>
                    </a:lnTo>
                    <a:lnTo>
                      <a:pt x="258" y="79"/>
                    </a:lnTo>
                    <a:lnTo>
                      <a:pt x="263" y="74"/>
                    </a:lnTo>
                    <a:lnTo>
                      <a:pt x="261" y="67"/>
                    </a:lnTo>
                    <a:lnTo>
                      <a:pt x="260" y="62"/>
                    </a:lnTo>
                    <a:lnTo>
                      <a:pt x="256" y="52"/>
                    </a:lnTo>
                    <a:lnTo>
                      <a:pt x="253" y="45"/>
                    </a:lnTo>
                    <a:lnTo>
                      <a:pt x="249" y="38"/>
                    </a:lnTo>
                    <a:lnTo>
                      <a:pt x="249" y="31"/>
                    </a:lnTo>
                    <a:lnTo>
                      <a:pt x="251" y="18"/>
                    </a:lnTo>
                    <a:lnTo>
                      <a:pt x="260" y="11"/>
                    </a:lnTo>
                    <a:lnTo>
                      <a:pt x="270" y="6"/>
                    </a:lnTo>
                    <a:lnTo>
                      <a:pt x="282" y="0"/>
                    </a:lnTo>
                    <a:lnTo>
                      <a:pt x="282" y="6"/>
                    </a:lnTo>
                    <a:lnTo>
                      <a:pt x="278" y="12"/>
                    </a:lnTo>
                    <a:lnTo>
                      <a:pt x="278" y="19"/>
                    </a:lnTo>
                    <a:lnTo>
                      <a:pt x="280" y="23"/>
                    </a:lnTo>
                    <a:lnTo>
                      <a:pt x="287" y="24"/>
                    </a:lnTo>
                    <a:lnTo>
                      <a:pt x="287" y="26"/>
                    </a:lnTo>
                    <a:lnTo>
                      <a:pt x="287" y="28"/>
                    </a:lnTo>
                    <a:lnTo>
                      <a:pt x="284" y="30"/>
                    </a:lnTo>
                    <a:lnTo>
                      <a:pt x="282" y="33"/>
                    </a:lnTo>
                    <a:lnTo>
                      <a:pt x="273" y="40"/>
                    </a:lnTo>
                    <a:lnTo>
                      <a:pt x="270" y="52"/>
                    </a:lnTo>
                    <a:lnTo>
                      <a:pt x="272" y="57"/>
                    </a:lnTo>
                    <a:lnTo>
                      <a:pt x="277" y="62"/>
                    </a:lnTo>
                    <a:lnTo>
                      <a:pt x="277" y="64"/>
                    </a:lnTo>
                    <a:lnTo>
                      <a:pt x="277" y="67"/>
                    </a:lnTo>
                    <a:lnTo>
                      <a:pt x="282" y="67"/>
                    </a:lnTo>
                    <a:lnTo>
                      <a:pt x="289" y="69"/>
                    </a:lnTo>
                    <a:lnTo>
                      <a:pt x="289" y="73"/>
                    </a:lnTo>
                    <a:lnTo>
                      <a:pt x="292" y="76"/>
                    </a:lnTo>
                    <a:lnTo>
                      <a:pt x="301" y="73"/>
                    </a:lnTo>
                    <a:lnTo>
                      <a:pt x="309" y="69"/>
                    </a:lnTo>
                    <a:lnTo>
                      <a:pt x="316" y="66"/>
                    </a:lnTo>
                    <a:lnTo>
                      <a:pt x="327" y="66"/>
                    </a:lnTo>
                    <a:lnTo>
                      <a:pt x="325" y="67"/>
                    </a:lnTo>
                    <a:lnTo>
                      <a:pt x="325" y="71"/>
                    </a:lnTo>
                    <a:lnTo>
                      <a:pt x="328" y="74"/>
                    </a:lnTo>
                    <a:lnTo>
                      <a:pt x="332" y="78"/>
                    </a:lnTo>
                    <a:lnTo>
                      <a:pt x="337" y="74"/>
                    </a:lnTo>
                    <a:lnTo>
                      <a:pt x="342" y="73"/>
                    </a:lnTo>
                    <a:lnTo>
                      <a:pt x="352" y="69"/>
                    </a:lnTo>
                    <a:lnTo>
                      <a:pt x="364" y="67"/>
                    </a:lnTo>
                    <a:lnTo>
                      <a:pt x="371" y="61"/>
                    </a:lnTo>
                    <a:lnTo>
                      <a:pt x="383" y="57"/>
                    </a:lnTo>
                    <a:lnTo>
                      <a:pt x="392" y="57"/>
                    </a:lnTo>
                    <a:lnTo>
                      <a:pt x="401" y="59"/>
                    </a:lnTo>
                    <a:lnTo>
                      <a:pt x="399" y="62"/>
                    </a:lnTo>
                    <a:lnTo>
                      <a:pt x="399" y="66"/>
                    </a:lnTo>
                    <a:lnTo>
                      <a:pt x="407" y="64"/>
                    </a:lnTo>
                    <a:lnTo>
                      <a:pt x="416" y="64"/>
                    </a:lnTo>
                    <a:lnTo>
                      <a:pt x="425" y="62"/>
                    </a:lnTo>
                    <a:lnTo>
                      <a:pt x="435" y="62"/>
                    </a:lnTo>
                    <a:lnTo>
                      <a:pt x="447" y="62"/>
                    </a:lnTo>
                    <a:lnTo>
                      <a:pt x="461" y="62"/>
                    </a:lnTo>
                    <a:lnTo>
                      <a:pt x="466" y="64"/>
                    </a:lnTo>
                    <a:lnTo>
                      <a:pt x="471" y="73"/>
                    </a:lnTo>
                    <a:lnTo>
                      <a:pt x="475" y="81"/>
                    </a:lnTo>
                    <a:lnTo>
                      <a:pt x="476" y="91"/>
                    </a:lnTo>
                    <a:lnTo>
                      <a:pt x="473" y="100"/>
                    </a:lnTo>
                    <a:lnTo>
                      <a:pt x="469" y="109"/>
                    </a:lnTo>
                    <a:lnTo>
                      <a:pt x="473" y="122"/>
                    </a:lnTo>
                    <a:lnTo>
                      <a:pt x="478" y="136"/>
                    </a:lnTo>
                    <a:lnTo>
                      <a:pt x="473" y="141"/>
                    </a:lnTo>
                    <a:lnTo>
                      <a:pt x="468" y="147"/>
                    </a:lnTo>
                    <a:lnTo>
                      <a:pt x="461" y="159"/>
                    </a:lnTo>
                    <a:lnTo>
                      <a:pt x="459" y="176"/>
                    </a:lnTo>
                    <a:lnTo>
                      <a:pt x="459" y="183"/>
                    </a:lnTo>
                    <a:lnTo>
                      <a:pt x="464" y="186"/>
                    </a:lnTo>
                    <a:lnTo>
                      <a:pt x="471" y="186"/>
                    </a:lnTo>
                    <a:lnTo>
                      <a:pt x="481" y="188"/>
                    </a:lnTo>
                    <a:lnTo>
                      <a:pt x="490" y="186"/>
                    </a:lnTo>
                    <a:lnTo>
                      <a:pt x="500" y="184"/>
                    </a:lnTo>
                    <a:lnTo>
                      <a:pt x="507" y="181"/>
                    </a:lnTo>
                    <a:lnTo>
                      <a:pt x="518" y="181"/>
                    </a:lnTo>
                    <a:lnTo>
                      <a:pt x="524" y="184"/>
                    </a:lnTo>
                    <a:lnTo>
                      <a:pt x="528" y="193"/>
                    </a:lnTo>
                    <a:lnTo>
                      <a:pt x="531" y="202"/>
                    </a:lnTo>
                    <a:lnTo>
                      <a:pt x="540" y="207"/>
                    </a:lnTo>
                    <a:lnTo>
                      <a:pt x="540" y="227"/>
                    </a:lnTo>
                    <a:lnTo>
                      <a:pt x="540" y="229"/>
                    </a:lnTo>
                    <a:lnTo>
                      <a:pt x="543" y="231"/>
                    </a:lnTo>
                    <a:lnTo>
                      <a:pt x="545" y="234"/>
                    </a:lnTo>
                    <a:lnTo>
                      <a:pt x="550" y="232"/>
                    </a:lnTo>
                    <a:lnTo>
                      <a:pt x="557" y="231"/>
                    </a:lnTo>
                    <a:lnTo>
                      <a:pt x="557" y="234"/>
                    </a:lnTo>
                    <a:lnTo>
                      <a:pt x="557" y="239"/>
                    </a:lnTo>
                    <a:lnTo>
                      <a:pt x="550" y="241"/>
                    </a:lnTo>
                    <a:lnTo>
                      <a:pt x="547" y="248"/>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545" name="Freeform 256"/>
              <p:cNvSpPr>
                <a:spLocks/>
              </p:cNvSpPr>
              <p:nvPr/>
            </p:nvSpPr>
            <p:spPr bwMode="auto">
              <a:xfrm>
                <a:off x="4429919" y="2020888"/>
                <a:ext cx="598488" cy="574675"/>
              </a:xfrm>
              <a:custGeom>
                <a:avLst/>
                <a:gdLst/>
                <a:ahLst/>
                <a:cxnLst>
                  <a:cxn ang="0">
                    <a:pos x="66" y="278"/>
                  </a:cxn>
                  <a:cxn ang="0">
                    <a:pos x="23" y="299"/>
                  </a:cxn>
                  <a:cxn ang="0">
                    <a:pos x="9" y="283"/>
                  </a:cxn>
                  <a:cxn ang="0">
                    <a:pos x="2" y="277"/>
                  </a:cxn>
                  <a:cxn ang="0">
                    <a:pos x="2" y="246"/>
                  </a:cxn>
                  <a:cxn ang="0">
                    <a:pos x="12" y="215"/>
                  </a:cxn>
                  <a:cxn ang="0">
                    <a:pos x="45" y="187"/>
                  </a:cxn>
                  <a:cxn ang="0">
                    <a:pos x="52" y="180"/>
                  </a:cxn>
                  <a:cxn ang="0">
                    <a:pos x="98" y="146"/>
                  </a:cxn>
                  <a:cxn ang="0">
                    <a:pos x="107" y="125"/>
                  </a:cxn>
                  <a:cxn ang="0">
                    <a:pos x="136" y="93"/>
                  </a:cxn>
                  <a:cxn ang="0">
                    <a:pos x="164" y="60"/>
                  </a:cxn>
                  <a:cxn ang="0">
                    <a:pos x="145" y="62"/>
                  </a:cxn>
                  <a:cxn ang="0">
                    <a:pos x="145" y="53"/>
                  </a:cxn>
                  <a:cxn ang="0">
                    <a:pos x="153" y="51"/>
                  </a:cxn>
                  <a:cxn ang="0">
                    <a:pos x="176" y="55"/>
                  </a:cxn>
                  <a:cxn ang="0">
                    <a:pos x="176" y="41"/>
                  </a:cxn>
                  <a:cxn ang="0">
                    <a:pos x="191" y="36"/>
                  </a:cxn>
                  <a:cxn ang="0">
                    <a:pos x="212" y="36"/>
                  </a:cxn>
                  <a:cxn ang="0">
                    <a:pos x="241" y="19"/>
                  </a:cxn>
                  <a:cxn ang="0">
                    <a:pos x="251" y="5"/>
                  </a:cxn>
                  <a:cxn ang="0">
                    <a:pos x="274" y="7"/>
                  </a:cxn>
                  <a:cxn ang="0">
                    <a:pos x="289" y="10"/>
                  </a:cxn>
                  <a:cxn ang="0">
                    <a:pos x="306" y="8"/>
                  </a:cxn>
                  <a:cxn ang="0">
                    <a:pos x="329" y="7"/>
                  </a:cxn>
                  <a:cxn ang="0">
                    <a:pos x="349" y="7"/>
                  </a:cxn>
                  <a:cxn ang="0">
                    <a:pos x="344" y="27"/>
                  </a:cxn>
                  <a:cxn ang="0">
                    <a:pos x="355" y="38"/>
                  </a:cxn>
                  <a:cxn ang="0">
                    <a:pos x="339" y="63"/>
                  </a:cxn>
                  <a:cxn ang="0">
                    <a:pos x="351" y="89"/>
                  </a:cxn>
                  <a:cxn ang="0">
                    <a:pos x="353" y="132"/>
                  </a:cxn>
                  <a:cxn ang="0">
                    <a:pos x="363" y="160"/>
                  </a:cxn>
                  <a:cxn ang="0">
                    <a:pos x="370" y="182"/>
                  </a:cxn>
                  <a:cxn ang="0">
                    <a:pos x="342" y="232"/>
                  </a:cxn>
                  <a:cxn ang="0">
                    <a:pos x="301" y="252"/>
                  </a:cxn>
                  <a:cxn ang="0">
                    <a:pos x="255" y="261"/>
                  </a:cxn>
                  <a:cxn ang="0">
                    <a:pos x="232" y="230"/>
                  </a:cxn>
                  <a:cxn ang="0">
                    <a:pos x="227" y="203"/>
                  </a:cxn>
                  <a:cxn ang="0">
                    <a:pos x="263" y="168"/>
                  </a:cxn>
                  <a:cxn ang="0">
                    <a:pos x="289" y="137"/>
                  </a:cxn>
                  <a:cxn ang="0">
                    <a:pos x="250" y="132"/>
                  </a:cxn>
                  <a:cxn ang="0">
                    <a:pos x="232" y="158"/>
                  </a:cxn>
                  <a:cxn ang="0">
                    <a:pos x="207" y="184"/>
                  </a:cxn>
                  <a:cxn ang="0">
                    <a:pos x="174" y="218"/>
                  </a:cxn>
                  <a:cxn ang="0">
                    <a:pos x="174" y="247"/>
                  </a:cxn>
                  <a:cxn ang="0">
                    <a:pos x="196" y="266"/>
                  </a:cxn>
                  <a:cxn ang="0">
                    <a:pos x="176" y="287"/>
                  </a:cxn>
                  <a:cxn ang="0">
                    <a:pos x="162" y="313"/>
                  </a:cxn>
                  <a:cxn ang="0">
                    <a:pos x="160" y="335"/>
                  </a:cxn>
                  <a:cxn ang="0">
                    <a:pos x="140" y="345"/>
                  </a:cxn>
                  <a:cxn ang="0">
                    <a:pos x="115" y="362"/>
                  </a:cxn>
                  <a:cxn ang="0">
                    <a:pos x="105" y="338"/>
                  </a:cxn>
                  <a:cxn ang="0">
                    <a:pos x="95" y="306"/>
                  </a:cxn>
                  <a:cxn ang="0">
                    <a:pos x="88" y="278"/>
                  </a:cxn>
                </a:cxnLst>
                <a:rect l="0" t="0" r="r" b="b"/>
                <a:pathLst>
                  <a:path w="377" h="362">
                    <a:moveTo>
                      <a:pt x="88" y="280"/>
                    </a:moveTo>
                    <a:lnTo>
                      <a:pt x="81" y="275"/>
                    </a:lnTo>
                    <a:lnTo>
                      <a:pt x="78" y="268"/>
                    </a:lnTo>
                    <a:lnTo>
                      <a:pt x="66" y="278"/>
                    </a:lnTo>
                    <a:lnTo>
                      <a:pt x="55" y="290"/>
                    </a:lnTo>
                    <a:lnTo>
                      <a:pt x="43" y="299"/>
                    </a:lnTo>
                    <a:lnTo>
                      <a:pt x="29" y="302"/>
                    </a:lnTo>
                    <a:lnTo>
                      <a:pt x="23" y="299"/>
                    </a:lnTo>
                    <a:lnTo>
                      <a:pt x="16" y="295"/>
                    </a:lnTo>
                    <a:lnTo>
                      <a:pt x="7" y="290"/>
                    </a:lnTo>
                    <a:lnTo>
                      <a:pt x="5" y="289"/>
                    </a:lnTo>
                    <a:lnTo>
                      <a:pt x="9" y="283"/>
                    </a:lnTo>
                    <a:lnTo>
                      <a:pt x="14" y="280"/>
                    </a:lnTo>
                    <a:lnTo>
                      <a:pt x="14" y="273"/>
                    </a:lnTo>
                    <a:lnTo>
                      <a:pt x="7" y="273"/>
                    </a:lnTo>
                    <a:lnTo>
                      <a:pt x="2" y="277"/>
                    </a:lnTo>
                    <a:lnTo>
                      <a:pt x="4" y="270"/>
                    </a:lnTo>
                    <a:lnTo>
                      <a:pt x="9" y="263"/>
                    </a:lnTo>
                    <a:lnTo>
                      <a:pt x="4" y="254"/>
                    </a:lnTo>
                    <a:lnTo>
                      <a:pt x="2" y="246"/>
                    </a:lnTo>
                    <a:lnTo>
                      <a:pt x="0" y="235"/>
                    </a:lnTo>
                    <a:lnTo>
                      <a:pt x="0" y="227"/>
                    </a:lnTo>
                    <a:lnTo>
                      <a:pt x="4" y="218"/>
                    </a:lnTo>
                    <a:lnTo>
                      <a:pt x="12" y="215"/>
                    </a:lnTo>
                    <a:lnTo>
                      <a:pt x="21" y="203"/>
                    </a:lnTo>
                    <a:lnTo>
                      <a:pt x="35" y="197"/>
                    </a:lnTo>
                    <a:lnTo>
                      <a:pt x="40" y="192"/>
                    </a:lnTo>
                    <a:lnTo>
                      <a:pt x="45" y="187"/>
                    </a:lnTo>
                    <a:lnTo>
                      <a:pt x="52" y="184"/>
                    </a:lnTo>
                    <a:lnTo>
                      <a:pt x="64" y="184"/>
                    </a:lnTo>
                    <a:lnTo>
                      <a:pt x="57" y="182"/>
                    </a:lnTo>
                    <a:lnTo>
                      <a:pt x="52" y="180"/>
                    </a:lnTo>
                    <a:lnTo>
                      <a:pt x="66" y="173"/>
                    </a:lnTo>
                    <a:lnTo>
                      <a:pt x="78" y="165"/>
                    </a:lnTo>
                    <a:lnTo>
                      <a:pt x="86" y="154"/>
                    </a:lnTo>
                    <a:lnTo>
                      <a:pt x="98" y="146"/>
                    </a:lnTo>
                    <a:lnTo>
                      <a:pt x="100" y="139"/>
                    </a:lnTo>
                    <a:lnTo>
                      <a:pt x="103" y="132"/>
                    </a:lnTo>
                    <a:lnTo>
                      <a:pt x="103" y="127"/>
                    </a:lnTo>
                    <a:lnTo>
                      <a:pt x="107" y="125"/>
                    </a:lnTo>
                    <a:lnTo>
                      <a:pt x="109" y="118"/>
                    </a:lnTo>
                    <a:lnTo>
                      <a:pt x="112" y="113"/>
                    </a:lnTo>
                    <a:lnTo>
                      <a:pt x="122" y="99"/>
                    </a:lnTo>
                    <a:lnTo>
                      <a:pt x="136" y="93"/>
                    </a:lnTo>
                    <a:lnTo>
                      <a:pt x="143" y="86"/>
                    </a:lnTo>
                    <a:lnTo>
                      <a:pt x="152" y="77"/>
                    </a:lnTo>
                    <a:lnTo>
                      <a:pt x="158" y="68"/>
                    </a:lnTo>
                    <a:lnTo>
                      <a:pt x="164" y="60"/>
                    </a:lnTo>
                    <a:lnTo>
                      <a:pt x="148" y="65"/>
                    </a:lnTo>
                    <a:lnTo>
                      <a:pt x="134" y="70"/>
                    </a:lnTo>
                    <a:lnTo>
                      <a:pt x="138" y="65"/>
                    </a:lnTo>
                    <a:lnTo>
                      <a:pt x="145" y="62"/>
                    </a:lnTo>
                    <a:lnTo>
                      <a:pt x="138" y="60"/>
                    </a:lnTo>
                    <a:lnTo>
                      <a:pt x="136" y="60"/>
                    </a:lnTo>
                    <a:lnTo>
                      <a:pt x="138" y="55"/>
                    </a:lnTo>
                    <a:lnTo>
                      <a:pt x="145" y="53"/>
                    </a:lnTo>
                    <a:lnTo>
                      <a:pt x="148" y="55"/>
                    </a:lnTo>
                    <a:lnTo>
                      <a:pt x="150" y="50"/>
                    </a:lnTo>
                    <a:lnTo>
                      <a:pt x="153" y="48"/>
                    </a:lnTo>
                    <a:lnTo>
                      <a:pt x="153" y="51"/>
                    </a:lnTo>
                    <a:lnTo>
                      <a:pt x="153" y="56"/>
                    </a:lnTo>
                    <a:lnTo>
                      <a:pt x="162" y="58"/>
                    </a:lnTo>
                    <a:lnTo>
                      <a:pt x="170" y="62"/>
                    </a:lnTo>
                    <a:lnTo>
                      <a:pt x="176" y="55"/>
                    </a:lnTo>
                    <a:lnTo>
                      <a:pt x="179" y="50"/>
                    </a:lnTo>
                    <a:lnTo>
                      <a:pt x="176" y="48"/>
                    </a:lnTo>
                    <a:lnTo>
                      <a:pt x="172" y="48"/>
                    </a:lnTo>
                    <a:lnTo>
                      <a:pt x="176" y="41"/>
                    </a:lnTo>
                    <a:lnTo>
                      <a:pt x="184" y="39"/>
                    </a:lnTo>
                    <a:lnTo>
                      <a:pt x="188" y="39"/>
                    </a:lnTo>
                    <a:lnTo>
                      <a:pt x="193" y="39"/>
                    </a:lnTo>
                    <a:lnTo>
                      <a:pt x="191" y="36"/>
                    </a:lnTo>
                    <a:lnTo>
                      <a:pt x="189" y="36"/>
                    </a:lnTo>
                    <a:lnTo>
                      <a:pt x="198" y="29"/>
                    </a:lnTo>
                    <a:lnTo>
                      <a:pt x="212" y="29"/>
                    </a:lnTo>
                    <a:lnTo>
                      <a:pt x="212" y="36"/>
                    </a:lnTo>
                    <a:lnTo>
                      <a:pt x="219" y="27"/>
                    </a:lnTo>
                    <a:lnTo>
                      <a:pt x="231" y="22"/>
                    </a:lnTo>
                    <a:lnTo>
                      <a:pt x="231" y="29"/>
                    </a:lnTo>
                    <a:lnTo>
                      <a:pt x="241" y="19"/>
                    </a:lnTo>
                    <a:lnTo>
                      <a:pt x="255" y="15"/>
                    </a:lnTo>
                    <a:lnTo>
                      <a:pt x="248" y="12"/>
                    </a:lnTo>
                    <a:lnTo>
                      <a:pt x="246" y="10"/>
                    </a:lnTo>
                    <a:lnTo>
                      <a:pt x="251" y="5"/>
                    </a:lnTo>
                    <a:lnTo>
                      <a:pt x="258" y="1"/>
                    </a:lnTo>
                    <a:lnTo>
                      <a:pt x="262" y="7"/>
                    </a:lnTo>
                    <a:lnTo>
                      <a:pt x="269" y="10"/>
                    </a:lnTo>
                    <a:lnTo>
                      <a:pt x="274" y="7"/>
                    </a:lnTo>
                    <a:lnTo>
                      <a:pt x="284" y="3"/>
                    </a:lnTo>
                    <a:lnTo>
                      <a:pt x="291" y="0"/>
                    </a:lnTo>
                    <a:lnTo>
                      <a:pt x="294" y="3"/>
                    </a:lnTo>
                    <a:lnTo>
                      <a:pt x="289" y="10"/>
                    </a:lnTo>
                    <a:lnTo>
                      <a:pt x="284" y="20"/>
                    </a:lnTo>
                    <a:lnTo>
                      <a:pt x="294" y="13"/>
                    </a:lnTo>
                    <a:lnTo>
                      <a:pt x="306" y="5"/>
                    </a:lnTo>
                    <a:lnTo>
                      <a:pt x="306" y="8"/>
                    </a:lnTo>
                    <a:lnTo>
                      <a:pt x="308" y="13"/>
                    </a:lnTo>
                    <a:lnTo>
                      <a:pt x="318" y="5"/>
                    </a:lnTo>
                    <a:lnTo>
                      <a:pt x="329" y="0"/>
                    </a:lnTo>
                    <a:lnTo>
                      <a:pt x="329" y="7"/>
                    </a:lnTo>
                    <a:lnTo>
                      <a:pt x="334" y="12"/>
                    </a:lnTo>
                    <a:lnTo>
                      <a:pt x="336" y="5"/>
                    </a:lnTo>
                    <a:lnTo>
                      <a:pt x="341" y="3"/>
                    </a:lnTo>
                    <a:lnTo>
                      <a:pt x="349" y="7"/>
                    </a:lnTo>
                    <a:lnTo>
                      <a:pt x="358" y="12"/>
                    </a:lnTo>
                    <a:lnTo>
                      <a:pt x="349" y="20"/>
                    </a:lnTo>
                    <a:lnTo>
                      <a:pt x="337" y="24"/>
                    </a:lnTo>
                    <a:lnTo>
                      <a:pt x="344" y="27"/>
                    </a:lnTo>
                    <a:lnTo>
                      <a:pt x="348" y="31"/>
                    </a:lnTo>
                    <a:lnTo>
                      <a:pt x="355" y="32"/>
                    </a:lnTo>
                    <a:lnTo>
                      <a:pt x="363" y="34"/>
                    </a:lnTo>
                    <a:lnTo>
                      <a:pt x="355" y="38"/>
                    </a:lnTo>
                    <a:lnTo>
                      <a:pt x="348" y="44"/>
                    </a:lnTo>
                    <a:lnTo>
                      <a:pt x="339" y="50"/>
                    </a:lnTo>
                    <a:lnTo>
                      <a:pt x="337" y="60"/>
                    </a:lnTo>
                    <a:lnTo>
                      <a:pt x="339" y="63"/>
                    </a:lnTo>
                    <a:lnTo>
                      <a:pt x="346" y="68"/>
                    </a:lnTo>
                    <a:lnTo>
                      <a:pt x="353" y="72"/>
                    </a:lnTo>
                    <a:lnTo>
                      <a:pt x="356" y="80"/>
                    </a:lnTo>
                    <a:lnTo>
                      <a:pt x="351" y="89"/>
                    </a:lnTo>
                    <a:lnTo>
                      <a:pt x="348" y="101"/>
                    </a:lnTo>
                    <a:lnTo>
                      <a:pt x="351" y="113"/>
                    </a:lnTo>
                    <a:lnTo>
                      <a:pt x="356" y="125"/>
                    </a:lnTo>
                    <a:lnTo>
                      <a:pt x="353" y="132"/>
                    </a:lnTo>
                    <a:lnTo>
                      <a:pt x="351" y="141"/>
                    </a:lnTo>
                    <a:lnTo>
                      <a:pt x="353" y="146"/>
                    </a:lnTo>
                    <a:lnTo>
                      <a:pt x="358" y="153"/>
                    </a:lnTo>
                    <a:lnTo>
                      <a:pt x="363" y="160"/>
                    </a:lnTo>
                    <a:lnTo>
                      <a:pt x="367" y="166"/>
                    </a:lnTo>
                    <a:lnTo>
                      <a:pt x="363" y="170"/>
                    </a:lnTo>
                    <a:lnTo>
                      <a:pt x="361" y="173"/>
                    </a:lnTo>
                    <a:lnTo>
                      <a:pt x="370" y="182"/>
                    </a:lnTo>
                    <a:lnTo>
                      <a:pt x="377" y="194"/>
                    </a:lnTo>
                    <a:lnTo>
                      <a:pt x="370" y="206"/>
                    </a:lnTo>
                    <a:lnTo>
                      <a:pt x="358" y="220"/>
                    </a:lnTo>
                    <a:lnTo>
                      <a:pt x="342" y="232"/>
                    </a:lnTo>
                    <a:lnTo>
                      <a:pt x="332" y="244"/>
                    </a:lnTo>
                    <a:lnTo>
                      <a:pt x="324" y="249"/>
                    </a:lnTo>
                    <a:lnTo>
                      <a:pt x="313" y="252"/>
                    </a:lnTo>
                    <a:lnTo>
                      <a:pt x="301" y="252"/>
                    </a:lnTo>
                    <a:lnTo>
                      <a:pt x="294" y="254"/>
                    </a:lnTo>
                    <a:lnTo>
                      <a:pt x="277" y="259"/>
                    </a:lnTo>
                    <a:lnTo>
                      <a:pt x="263" y="263"/>
                    </a:lnTo>
                    <a:lnTo>
                      <a:pt x="255" y="261"/>
                    </a:lnTo>
                    <a:lnTo>
                      <a:pt x="251" y="256"/>
                    </a:lnTo>
                    <a:lnTo>
                      <a:pt x="236" y="251"/>
                    </a:lnTo>
                    <a:lnTo>
                      <a:pt x="231" y="237"/>
                    </a:lnTo>
                    <a:lnTo>
                      <a:pt x="232" y="230"/>
                    </a:lnTo>
                    <a:lnTo>
                      <a:pt x="238" y="227"/>
                    </a:lnTo>
                    <a:lnTo>
                      <a:pt x="229" y="218"/>
                    </a:lnTo>
                    <a:lnTo>
                      <a:pt x="227" y="208"/>
                    </a:lnTo>
                    <a:lnTo>
                      <a:pt x="227" y="203"/>
                    </a:lnTo>
                    <a:lnTo>
                      <a:pt x="227" y="197"/>
                    </a:lnTo>
                    <a:lnTo>
                      <a:pt x="241" y="192"/>
                    </a:lnTo>
                    <a:lnTo>
                      <a:pt x="253" y="182"/>
                    </a:lnTo>
                    <a:lnTo>
                      <a:pt x="263" y="168"/>
                    </a:lnTo>
                    <a:lnTo>
                      <a:pt x="274" y="161"/>
                    </a:lnTo>
                    <a:lnTo>
                      <a:pt x="286" y="154"/>
                    </a:lnTo>
                    <a:lnTo>
                      <a:pt x="293" y="146"/>
                    </a:lnTo>
                    <a:lnTo>
                      <a:pt x="289" y="137"/>
                    </a:lnTo>
                    <a:lnTo>
                      <a:pt x="282" y="134"/>
                    </a:lnTo>
                    <a:lnTo>
                      <a:pt x="272" y="132"/>
                    </a:lnTo>
                    <a:lnTo>
                      <a:pt x="263" y="132"/>
                    </a:lnTo>
                    <a:lnTo>
                      <a:pt x="250" y="132"/>
                    </a:lnTo>
                    <a:lnTo>
                      <a:pt x="241" y="136"/>
                    </a:lnTo>
                    <a:lnTo>
                      <a:pt x="234" y="141"/>
                    </a:lnTo>
                    <a:lnTo>
                      <a:pt x="232" y="151"/>
                    </a:lnTo>
                    <a:lnTo>
                      <a:pt x="232" y="158"/>
                    </a:lnTo>
                    <a:lnTo>
                      <a:pt x="232" y="163"/>
                    </a:lnTo>
                    <a:lnTo>
                      <a:pt x="227" y="170"/>
                    </a:lnTo>
                    <a:lnTo>
                      <a:pt x="219" y="179"/>
                    </a:lnTo>
                    <a:lnTo>
                      <a:pt x="207" y="184"/>
                    </a:lnTo>
                    <a:lnTo>
                      <a:pt x="198" y="191"/>
                    </a:lnTo>
                    <a:lnTo>
                      <a:pt x="184" y="196"/>
                    </a:lnTo>
                    <a:lnTo>
                      <a:pt x="176" y="208"/>
                    </a:lnTo>
                    <a:lnTo>
                      <a:pt x="174" y="218"/>
                    </a:lnTo>
                    <a:lnTo>
                      <a:pt x="169" y="228"/>
                    </a:lnTo>
                    <a:lnTo>
                      <a:pt x="169" y="237"/>
                    </a:lnTo>
                    <a:lnTo>
                      <a:pt x="172" y="242"/>
                    </a:lnTo>
                    <a:lnTo>
                      <a:pt x="174" y="247"/>
                    </a:lnTo>
                    <a:lnTo>
                      <a:pt x="179" y="249"/>
                    </a:lnTo>
                    <a:lnTo>
                      <a:pt x="188" y="254"/>
                    </a:lnTo>
                    <a:lnTo>
                      <a:pt x="193" y="259"/>
                    </a:lnTo>
                    <a:lnTo>
                      <a:pt x="196" y="266"/>
                    </a:lnTo>
                    <a:lnTo>
                      <a:pt x="193" y="271"/>
                    </a:lnTo>
                    <a:lnTo>
                      <a:pt x="188" y="278"/>
                    </a:lnTo>
                    <a:lnTo>
                      <a:pt x="179" y="283"/>
                    </a:lnTo>
                    <a:lnTo>
                      <a:pt x="176" y="287"/>
                    </a:lnTo>
                    <a:lnTo>
                      <a:pt x="169" y="289"/>
                    </a:lnTo>
                    <a:lnTo>
                      <a:pt x="164" y="295"/>
                    </a:lnTo>
                    <a:lnTo>
                      <a:pt x="162" y="304"/>
                    </a:lnTo>
                    <a:lnTo>
                      <a:pt x="162" y="313"/>
                    </a:lnTo>
                    <a:lnTo>
                      <a:pt x="164" y="320"/>
                    </a:lnTo>
                    <a:lnTo>
                      <a:pt x="169" y="321"/>
                    </a:lnTo>
                    <a:lnTo>
                      <a:pt x="164" y="328"/>
                    </a:lnTo>
                    <a:lnTo>
                      <a:pt x="160" y="335"/>
                    </a:lnTo>
                    <a:lnTo>
                      <a:pt x="155" y="338"/>
                    </a:lnTo>
                    <a:lnTo>
                      <a:pt x="153" y="345"/>
                    </a:lnTo>
                    <a:lnTo>
                      <a:pt x="145" y="345"/>
                    </a:lnTo>
                    <a:lnTo>
                      <a:pt x="140" y="345"/>
                    </a:lnTo>
                    <a:lnTo>
                      <a:pt x="133" y="347"/>
                    </a:lnTo>
                    <a:lnTo>
                      <a:pt x="129" y="354"/>
                    </a:lnTo>
                    <a:lnTo>
                      <a:pt x="122" y="359"/>
                    </a:lnTo>
                    <a:lnTo>
                      <a:pt x="115" y="362"/>
                    </a:lnTo>
                    <a:lnTo>
                      <a:pt x="112" y="357"/>
                    </a:lnTo>
                    <a:lnTo>
                      <a:pt x="109" y="350"/>
                    </a:lnTo>
                    <a:lnTo>
                      <a:pt x="105" y="342"/>
                    </a:lnTo>
                    <a:lnTo>
                      <a:pt x="105" y="338"/>
                    </a:lnTo>
                    <a:lnTo>
                      <a:pt x="105" y="335"/>
                    </a:lnTo>
                    <a:lnTo>
                      <a:pt x="105" y="333"/>
                    </a:lnTo>
                    <a:lnTo>
                      <a:pt x="97" y="320"/>
                    </a:lnTo>
                    <a:lnTo>
                      <a:pt x="95" y="306"/>
                    </a:lnTo>
                    <a:lnTo>
                      <a:pt x="88" y="297"/>
                    </a:lnTo>
                    <a:lnTo>
                      <a:pt x="85" y="287"/>
                    </a:lnTo>
                    <a:lnTo>
                      <a:pt x="86" y="282"/>
                    </a:lnTo>
                    <a:lnTo>
                      <a:pt x="88" y="278"/>
                    </a:lnTo>
                    <a:lnTo>
                      <a:pt x="88" y="280"/>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546" name="Freeform 257"/>
              <p:cNvSpPr>
                <a:spLocks/>
              </p:cNvSpPr>
              <p:nvPr/>
            </p:nvSpPr>
            <p:spPr bwMode="auto">
              <a:xfrm>
                <a:off x="4763294" y="1717675"/>
                <a:ext cx="3906838" cy="1449387"/>
              </a:xfrm>
              <a:custGeom>
                <a:avLst/>
                <a:gdLst/>
                <a:ahLst/>
                <a:cxnLst>
                  <a:cxn ang="0">
                    <a:pos x="1720" y="708"/>
                  </a:cxn>
                  <a:cxn ang="0">
                    <a:pos x="1734" y="571"/>
                  </a:cxn>
                  <a:cxn ang="0">
                    <a:pos x="1744" y="488"/>
                  </a:cxn>
                  <a:cxn ang="0">
                    <a:pos x="1906" y="464"/>
                  </a:cxn>
                  <a:cxn ang="0">
                    <a:pos x="2002" y="416"/>
                  </a:cxn>
                  <a:cxn ang="0">
                    <a:pos x="2086" y="409"/>
                  </a:cxn>
                  <a:cxn ang="0">
                    <a:pos x="1976" y="507"/>
                  </a:cxn>
                  <a:cxn ang="0">
                    <a:pos x="2011" y="584"/>
                  </a:cxn>
                  <a:cxn ang="0">
                    <a:pos x="2091" y="452"/>
                  </a:cxn>
                  <a:cxn ang="0">
                    <a:pos x="2257" y="399"/>
                  </a:cxn>
                  <a:cxn ang="0">
                    <a:pos x="2324" y="328"/>
                  </a:cxn>
                  <a:cxn ang="0">
                    <a:pos x="2425" y="333"/>
                  </a:cxn>
                  <a:cxn ang="0">
                    <a:pos x="2355" y="261"/>
                  </a:cxn>
                  <a:cxn ang="0">
                    <a:pos x="2177" y="234"/>
                  </a:cxn>
                  <a:cxn ang="0">
                    <a:pos x="1978" y="184"/>
                  </a:cxn>
                  <a:cxn ang="0">
                    <a:pos x="1835" y="143"/>
                  </a:cxn>
                  <a:cxn ang="0">
                    <a:pos x="1696" y="179"/>
                  </a:cxn>
                  <a:cxn ang="0">
                    <a:pos x="1582" y="173"/>
                  </a:cxn>
                  <a:cxn ang="0">
                    <a:pos x="1436" y="130"/>
                  </a:cxn>
                  <a:cxn ang="0">
                    <a:pos x="1266" y="122"/>
                  </a:cxn>
                  <a:cxn ang="0">
                    <a:pos x="1233" y="2"/>
                  </a:cxn>
                  <a:cxn ang="0">
                    <a:pos x="1106" y="48"/>
                  </a:cxn>
                  <a:cxn ang="0">
                    <a:pos x="958" y="106"/>
                  </a:cxn>
                  <a:cxn ang="0">
                    <a:pos x="863" y="156"/>
                  </a:cxn>
                  <a:cxn ang="0">
                    <a:pos x="790" y="148"/>
                  </a:cxn>
                  <a:cxn ang="0">
                    <a:pos x="769" y="251"/>
                  </a:cxn>
                  <a:cxn ang="0">
                    <a:pos x="731" y="137"/>
                  </a:cxn>
                  <a:cxn ang="0">
                    <a:pos x="704" y="256"/>
                  </a:cxn>
                  <a:cxn ang="0">
                    <a:pos x="585" y="247"/>
                  </a:cxn>
                  <a:cxn ang="0">
                    <a:pos x="470" y="247"/>
                  </a:cxn>
                  <a:cxn ang="0">
                    <a:pos x="363" y="247"/>
                  </a:cxn>
                  <a:cxn ang="0">
                    <a:pos x="294" y="335"/>
                  </a:cxn>
                  <a:cxn ang="0">
                    <a:pos x="237" y="311"/>
                  </a:cxn>
                  <a:cxn ang="0">
                    <a:pos x="225" y="244"/>
                  </a:cxn>
                  <a:cxn ang="0">
                    <a:pos x="136" y="259"/>
                  </a:cxn>
                  <a:cxn ang="0">
                    <a:pos x="153" y="361"/>
                  </a:cxn>
                  <a:cxn ang="0">
                    <a:pos x="107" y="464"/>
                  </a:cxn>
                  <a:cxn ang="0">
                    <a:pos x="41" y="500"/>
                  </a:cxn>
                  <a:cxn ang="0">
                    <a:pos x="45" y="567"/>
                  </a:cxn>
                  <a:cxn ang="0">
                    <a:pos x="43" y="688"/>
                  </a:cxn>
                  <a:cxn ang="0">
                    <a:pos x="124" y="734"/>
                  </a:cxn>
                  <a:cxn ang="0">
                    <a:pos x="212" y="755"/>
                  </a:cxn>
                  <a:cxn ang="0">
                    <a:pos x="253" y="713"/>
                  </a:cxn>
                  <a:cxn ang="0">
                    <a:pos x="270" y="765"/>
                  </a:cxn>
                  <a:cxn ang="0">
                    <a:pos x="353" y="829"/>
                  </a:cxn>
                  <a:cxn ang="0">
                    <a:pos x="415" y="851"/>
                  </a:cxn>
                  <a:cxn ang="0">
                    <a:pos x="403" y="727"/>
                  </a:cxn>
                  <a:cxn ang="0">
                    <a:pos x="492" y="729"/>
                  </a:cxn>
                  <a:cxn ang="0">
                    <a:pos x="473" y="811"/>
                  </a:cxn>
                  <a:cxn ang="0">
                    <a:pos x="494" y="880"/>
                  </a:cxn>
                  <a:cxn ang="0">
                    <a:pos x="599" y="889"/>
                  </a:cxn>
                  <a:cxn ang="0">
                    <a:pos x="666" y="875"/>
                  </a:cxn>
                  <a:cxn ang="0">
                    <a:pos x="747" y="872"/>
                  </a:cxn>
                  <a:cxn ang="0">
                    <a:pos x="798" y="825"/>
                  </a:cxn>
                  <a:cxn ang="0">
                    <a:pos x="932" y="710"/>
                  </a:cxn>
                  <a:cxn ang="0">
                    <a:pos x="1030" y="648"/>
                  </a:cxn>
                  <a:cxn ang="0">
                    <a:pos x="1152" y="612"/>
                  </a:cxn>
                  <a:cxn ang="0">
                    <a:pos x="1268" y="653"/>
                  </a:cxn>
                  <a:cxn ang="0">
                    <a:pos x="1422" y="653"/>
                  </a:cxn>
                  <a:cxn ang="0">
                    <a:pos x="1546" y="629"/>
                  </a:cxn>
                  <a:cxn ang="0">
                    <a:pos x="1649" y="682"/>
                  </a:cxn>
                  <a:cxn ang="0">
                    <a:pos x="1610" y="780"/>
                  </a:cxn>
                </a:cxnLst>
                <a:rect l="0" t="0" r="r" b="b"/>
                <a:pathLst>
                  <a:path w="2461" h="913">
                    <a:moveTo>
                      <a:pt x="1608" y="786"/>
                    </a:moveTo>
                    <a:lnTo>
                      <a:pt x="1612" y="786"/>
                    </a:lnTo>
                    <a:lnTo>
                      <a:pt x="1620" y="787"/>
                    </a:lnTo>
                    <a:lnTo>
                      <a:pt x="1631" y="789"/>
                    </a:lnTo>
                    <a:lnTo>
                      <a:pt x="1644" y="791"/>
                    </a:lnTo>
                    <a:lnTo>
                      <a:pt x="1653" y="787"/>
                    </a:lnTo>
                    <a:lnTo>
                      <a:pt x="1663" y="780"/>
                    </a:lnTo>
                    <a:lnTo>
                      <a:pt x="1674" y="768"/>
                    </a:lnTo>
                    <a:lnTo>
                      <a:pt x="1684" y="756"/>
                    </a:lnTo>
                    <a:lnTo>
                      <a:pt x="1692" y="743"/>
                    </a:lnTo>
                    <a:lnTo>
                      <a:pt x="1703" y="729"/>
                    </a:lnTo>
                    <a:lnTo>
                      <a:pt x="1711" y="717"/>
                    </a:lnTo>
                    <a:lnTo>
                      <a:pt x="1720" y="708"/>
                    </a:lnTo>
                    <a:lnTo>
                      <a:pt x="1725" y="700"/>
                    </a:lnTo>
                    <a:lnTo>
                      <a:pt x="1734" y="691"/>
                    </a:lnTo>
                    <a:lnTo>
                      <a:pt x="1737" y="681"/>
                    </a:lnTo>
                    <a:lnTo>
                      <a:pt x="1742" y="670"/>
                    </a:lnTo>
                    <a:lnTo>
                      <a:pt x="1742" y="660"/>
                    </a:lnTo>
                    <a:lnTo>
                      <a:pt x="1742" y="652"/>
                    </a:lnTo>
                    <a:lnTo>
                      <a:pt x="1742" y="641"/>
                    </a:lnTo>
                    <a:lnTo>
                      <a:pt x="1748" y="633"/>
                    </a:lnTo>
                    <a:lnTo>
                      <a:pt x="1753" y="621"/>
                    </a:lnTo>
                    <a:lnTo>
                      <a:pt x="1758" y="605"/>
                    </a:lnTo>
                    <a:lnTo>
                      <a:pt x="1753" y="591"/>
                    </a:lnTo>
                    <a:lnTo>
                      <a:pt x="1744" y="579"/>
                    </a:lnTo>
                    <a:lnTo>
                      <a:pt x="1734" y="571"/>
                    </a:lnTo>
                    <a:lnTo>
                      <a:pt x="1725" y="572"/>
                    </a:lnTo>
                    <a:lnTo>
                      <a:pt x="1713" y="578"/>
                    </a:lnTo>
                    <a:lnTo>
                      <a:pt x="1705" y="578"/>
                    </a:lnTo>
                    <a:lnTo>
                      <a:pt x="1694" y="576"/>
                    </a:lnTo>
                    <a:lnTo>
                      <a:pt x="1689" y="574"/>
                    </a:lnTo>
                    <a:lnTo>
                      <a:pt x="1680" y="562"/>
                    </a:lnTo>
                    <a:lnTo>
                      <a:pt x="1679" y="557"/>
                    </a:lnTo>
                    <a:lnTo>
                      <a:pt x="1682" y="545"/>
                    </a:lnTo>
                    <a:lnTo>
                      <a:pt x="1692" y="535"/>
                    </a:lnTo>
                    <a:lnTo>
                      <a:pt x="1705" y="524"/>
                    </a:lnTo>
                    <a:lnTo>
                      <a:pt x="1717" y="516"/>
                    </a:lnTo>
                    <a:lnTo>
                      <a:pt x="1729" y="502"/>
                    </a:lnTo>
                    <a:lnTo>
                      <a:pt x="1744" y="488"/>
                    </a:lnTo>
                    <a:lnTo>
                      <a:pt x="1760" y="474"/>
                    </a:lnTo>
                    <a:lnTo>
                      <a:pt x="1775" y="468"/>
                    </a:lnTo>
                    <a:lnTo>
                      <a:pt x="1784" y="464"/>
                    </a:lnTo>
                    <a:lnTo>
                      <a:pt x="1796" y="464"/>
                    </a:lnTo>
                    <a:lnTo>
                      <a:pt x="1809" y="461"/>
                    </a:lnTo>
                    <a:lnTo>
                      <a:pt x="1825" y="461"/>
                    </a:lnTo>
                    <a:lnTo>
                      <a:pt x="1837" y="459"/>
                    </a:lnTo>
                    <a:lnTo>
                      <a:pt x="1851" y="457"/>
                    </a:lnTo>
                    <a:lnTo>
                      <a:pt x="1861" y="457"/>
                    </a:lnTo>
                    <a:lnTo>
                      <a:pt x="1871" y="457"/>
                    </a:lnTo>
                    <a:lnTo>
                      <a:pt x="1885" y="457"/>
                    </a:lnTo>
                    <a:lnTo>
                      <a:pt x="1895" y="462"/>
                    </a:lnTo>
                    <a:lnTo>
                      <a:pt x="1906" y="464"/>
                    </a:lnTo>
                    <a:lnTo>
                      <a:pt x="1916" y="468"/>
                    </a:lnTo>
                    <a:lnTo>
                      <a:pt x="1920" y="468"/>
                    </a:lnTo>
                    <a:lnTo>
                      <a:pt x="1925" y="468"/>
                    </a:lnTo>
                    <a:lnTo>
                      <a:pt x="1932" y="468"/>
                    </a:lnTo>
                    <a:lnTo>
                      <a:pt x="1944" y="468"/>
                    </a:lnTo>
                    <a:lnTo>
                      <a:pt x="1945" y="454"/>
                    </a:lnTo>
                    <a:lnTo>
                      <a:pt x="1949" y="445"/>
                    </a:lnTo>
                    <a:lnTo>
                      <a:pt x="1954" y="435"/>
                    </a:lnTo>
                    <a:lnTo>
                      <a:pt x="1961" y="428"/>
                    </a:lnTo>
                    <a:lnTo>
                      <a:pt x="1968" y="421"/>
                    </a:lnTo>
                    <a:lnTo>
                      <a:pt x="1978" y="418"/>
                    </a:lnTo>
                    <a:lnTo>
                      <a:pt x="1988" y="416"/>
                    </a:lnTo>
                    <a:lnTo>
                      <a:pt x="2002" y="416"/>
                    </a:lnTo>
                    <a:lnTo>
                      <a:pt x="2007" y="414"/>
                    </a:lnTo>
                    <a:lnTo>
                      <a:pt x="2012" y="414"/>
                    </a:lnTo>
                    <a:lnTo>
                      <a:pt x="2019" y="414"/>
                    </a:lnTo>
                    <a:lnTo>
                      <a:pt x="2031" y="416"/>
                    </a:lnTo>
                    <a:lnTo>
                      <a:pt x="2024" y="423"/>
                    </a:lnTo>
                    <a:lnTo>
                      <a:pt x="2028" y="433"/>
                    </a:lnTo>
                    <a:lnTo>
                      <a:pt x="2031" y="433"/>
                    </a:lnTo>
                    <a:lnTo>
                      <a:pt x="2042" y="428"/>
                    </a:lnTo>
                    <a:lnTo>
                      <a:pt x="2055" y="416"/>
                    </a:lnTo>
                    <a:lnTo>
                      <a:pt x="2074" y="397"/>
                    </a:lnTo>
                    <a:lnTo>
                      <a:pt x="2081" y="397"/>
                    </a:lnTo>
                    <a:lnTo>
                      <a:pt x="2088" y="404"/>
                    </a:lnTo>
                    <a:lnTo>
                      <a:pt x="2086" y="409"/>
                    </a:lnTo>
                    <a:lnTo>
                      <a:pt x="2085" y="416"/>
                    </a:lnTo>
                    <a:lnTo>
                      <a:pt x="2078" y="423"/>
                    </a:lnTo>
                    <a:lnTo>
                      <a:pt x="2067" y="433"/>
                    </a:lnTo>
                    <a:lnTo>
                      <a:pt x="2057" y="437"/>
                    </a:lnTo>
                    <a:lnTo>
                      <a:pt x="2047" y="438"/>
                    </a:lnTo>
                    <a:lnTo>
                      <a:pt x="2038" y="442"/>
                    </a:lnTo>
                    <a:lnTo>
                      <a:pt x="2031" y="450"/>
                    </a:lnTo>
                    <a:lnTo>
                      <a:pt x="2023" y="461"/>
                    </a:lnTo>
                    <a:lnTo>
                      <a:pt x="2016" y="474"/>
                    </a:lnTo>
                    <a:lnTo>
                      <a:pt x="2005" y="483"/>
                    </a:lnTo>
                    <a:lnTo>
                      <a:pt x="1997" y="493"/>
                    </a:lnTo>
                    <a:lnTo>
                      <a:pt x="1985" y="498"/>
                    </a:lnTo>
                    <a:lnTo>
                      <a:pt x="1976" y="507"/>
                    </a:lnTo>
                    <a:lnTo>
                      <a:pt x="1968" y="517"/>
                    </a:lnTo>
                    <a:lnTo>
                      <a:pt x="1966" y="535"/>
                    </a:lnTo>
                    <a:lnTo>
                      <a:pt x="1966" y="541"/>
                    </a:lnTo>
                    <a:lnTo>
                      <a:pt x="1966" y="553"/>
                    </a:lnTo>
                    <a:lnTo>
                      <a:pt x="1968" y="567"/>
                    </a:lnTo>
                    <a:lnTo>
                      <a:pt x="1971" y="583"/>
                    </a:lnTo>
                    <a:lnTo>
                      <a:pt x="1973" y="595"/>
                    </a:lnTo>
                    <a:lnTo>
                      <a:pt x="1976" y="609"/>
                    </a:lnTo>
                    <a:lnTo>
                      <a:pt x="1981" y="617"/>
                    </a:lnTo>
                    <a:lnTo>
                      <a:pt x="1987" y="626"/>
                    </a:lnTo>
                    <a:lnTo>
                      <a:pt x="1993" y="610"/>
                    </a:lnTo>
                    <a:lnTo>
                      <a:pt x="2000" y="596"/>
                    </a:lnTo>
                    <a:lnTo>
                      <a:pt x="2011" y="584"/>
                    </a:lnTo>
                    <a:lnTo>
                      <a:pt x="2024" y="578"/>
                    </a:lnTo>
                    <a:lnTo>
                      <a:pt x="2026" y="567"/>
                    </a:lnTo>
                    <a:lnTo>
                      <a:pt x="2033" y="562"/>
                    </a:lnTo>
                    <a:lnTo>
                      <a:pt x="2040" y="555"/>
                    </a:lnTo>
                    <a:lnTo>
                      <a:pt x="2045" y="550"/>
                    </a:lnTo>
                    <a:lnTo>
                      <a:pt x="2047" y="538"/>
                    </a:lnTo>
                    <a:lnTo>
                      <a:pt x="2054" y="531"/>
                    </a:lnTo>
                    <a:lnTo>
                      <a:pt x="2059" y="524"/>
                    </a:lnTo>
                    <a:lnTo>
                      <a:pt x="2062" y="519"/>
                    </a:lnTo>
                    <a:lnTo>
                      <a:pt x="2059" y="509"/>
                    </a:lnTo>
                    <a:lnTo>
                      <a:pt x="2062" y="497"/>
                    </a:lnTo>
                    <a:lnTo>
                      <a:pt x="2076" y="469"/>
                    </a:lnTo>
                    <a:lnTo>
                      <a:pt x="2091" y="452"/>
                    </a:lnTo>
                    <a:lnTo>
                      <a:pt x="2105" y="443"/>
                    </a:lnTo>
                    <a:lnTo>
                      <a:pt x="2119" y="442"/>
                    </a:lnTo>
                    <a:lnTo>
                      <a:pt x="2129" y="443"/>
                    </a:lnTo>
                    <a:lnTo>
                      <a:pt x="2140" y="449"/>
                    </a:lnTo>
                    <a:lnTo>
                      <a:pt x="2148" y="452"/>
                    </a:lnTo>
                    <a:lnTo>
                      <a:pt x="2157" y="455"/>
                    </a:lnTo>
                    <a:lnTo>
                      <a:pt x="2172" y="452"/>
                    </a:lnTo>
                    <a:lnTo>
                      <a:pt x="2188" y="445"/>
                    </a:lnTo>
                    <a:lnTo>
                      <a:pt x="2202" y="435"/>
                    </a:lnTo>
                    <a:lnTo>
                      <a:pt x="2217" y="426"/>
                    </a:lnTo>
                    <a:lnTo>
                      <a:pt x="2229" y="414"/>
                    </a:lnTo>
                    <a:lnTo>
                      <a:pt x="2243" y="406"/>
                    </a:lnTo>
                    <a:lnTo>
                      <a:pt x="2257" y="399"/>
                    </a:lnTo>
                    <a:lnTo>
                      <a:pt x="2272" y="397"/>
                    </a:lnTo>
                    <a:lnTo>
                      <a:pt x="2293" y="394"/>
                    </a:lnTo>
                    <a:lnTo>
                      <a:pt x="2305" y="390"/>
                    </a:lnTo>
                    <a:lnTo>
                      <a:pt x="2308" y="385"/>
                    </a:lnTo>
                    <a:lnTo>
                      <a:pt x="2308" y="380"/>
                    </a:lnTo>
                    <a:lnTo>
                      <a:pt x="2301" y="373"/>
                    </a:lnTo>
                    <a:lnTo>
                      <a:pt x="2294" y="366"/>
                    </a:lnTo>
                    <a:lnTo>
                      <a:pt x="2289" y="361"/>
                    </a:lnTo>
                    <a:lnTo>
                      <a:pt x="2288" y="359"/>
                    </a:lnTo>
                    <a:lnTo>
                      <a:pt x="2291" y="345"/>
                    </a:lnTo>
                    <a:lnTo>
                      <a:pt x="2303" y="339"/>
                    </a:lnTo>
                    <a:lnTo>
                      <a:pt x="2313" y="333"/>
                    </a:lnTo>
                    <a:lnTo>
                      <a:pt x="2324" y="328"/>
                    </a:lnTo>
                    <a:lnTo>
                      <a:pt x="2324" y="316"/>
                    </a:lnTo>
                    <a:lnTo>
                      <a:pt x="2331" y="311"/>
                    </a:lnTo>
                    <a:lnTo>
                      <a:pt x="2341" y="311"/>
                    </a:lnTo>
                    <a:lnTo>
                      <a:pt x="2353" y="316"/>
                    </a:lnTo>
                    <a:lnTo>
                      <a:pt x="2363" y="323"/>
                    </a:lnTo>
                    <a:lnTo>
                      <a:pt x="2374" y="332"/>
                    </a:lnTo>
                    <a:lnTo>
                      <a:pt x="2382" y="339"/>
                    </a:lnTo>
                    <a:lnTo>
                      <a:pt x="2392" y="345"/>
                    </a:lnTo>
                    <a:lnTo>
                      <a:pt x="2403" y="351"/>
                    </a:lnTo>
                    <a:lnTo>
                      <a:pt x="2413" y="354"/>
                    </a:lnTo>
                    <a:lnTo>
                      <a:pt x="2417" y="351"/>
                    </a:lnTo>
                    <a:lnTo>
                      <a:pt x="2422" y="344"/>
                    </a:lnTo>
                    <a:lnTo>
                      <a:pt x="2425" y="333"/>
                    </a:lnTo>
                    <a:lnTo>
                      <a:pt x="2430" y="328"/>
                    </a:lnTo>
                    <a:lnTo>
                      <a:pt x="2435" y="321"/>
                    </a:lnTo>
                    <a:lnTo>
                      <a:pt x="2442" y="320"/>
                    </a:lnTo>
                    <a:lnTo>
                      <a:pt x="2451" y="316"/>
                    </a:lnTo>
                    <a:lnTo>
                      <a:pt x="2461" y="314"/>
                    </a:lnTo>
                    <a:lnTo>
                      <a:pt x="2451" y="304"/>
                    </a:lnTo>
                    <a:lnTo>
                      <a:pt x="2439" y="297"/>
                    </a:lnTo>
                    <a:lnTo>
                      <a:pt x="2425" y="289"/>
                    </a:lnTo>
                    <a:lnTo>
                      <a:pt x="2411" y="284"/>
                    </a:lnTo>
                    <a:lnTo>
                      <a:pt x="2394" y="277"/>
                    </a:lnTo>
                    <a:lnTo>
                      <a:pt x="2380" y="271"/>
                    </a:lnTo>
                    <a:lnTo>
                      <a:pt x="2365" y="266"/>
                    </a:lnTo>
                    <a:lnTo>
                      <a:pt x="2355" y="261"/>
                    </a:lnTo>
                    <a:lnTo>
                      <a:pt x="2337" y="251"/>
                    </a:lnTo>
                    <a:lnTo>
                      <a:pt x="2320" y="242"/>
                    </a:lnTo>
                    <a:lnTo>
                      <a:pt x="2301" y="234"/>
                    </a:lnTo>
                    <a:lnTo>
                      <a:pt x="2284" y="227"/>
                    </a:lnTo>
                    <a:lnTo>
                      <a:pt x="2263" y="220"/>
                    </a:lnTo>
                    <a:lnTo>
                      <a:pt x="2243" y="216"/>
                    </a:lnTo>
                    <a:lnTo>
                      <a:pt x="2222" y="213"/>
                    </a:lnTo>
                    <a:lnTo>
                      <a:pt x="2202" y="213"/>
                    </a:lnTo>
                    <a:lnTo>
                      <a:pt x="2190" y="213"/>
                    </a:lnTo>
                    <a:lnTo>
                      <a:pt x="2181" y="215"/>
                    </a:lnTo>
                    <a:lnTo>
                      <a:pt x="2176" y="216"/>
                    </a:lnTo>
                    <a:lnTo>
                      <a:pt x="2176" y="222"/>
                    </a:lnTo>
                    <a:lnTo>
                      <a:pt x="2177" y="234"/>
                    </a:lnTo>
                    <a:lnTo>
                      <a:pt x="2177" y="241"/>
                    </a:lnTo>
                    <a:lnTo>
                      <a:pt x="2172" y="242"/>
                    </a:lnTo>
                    <a:lnTo>
                      <a:pt x="2169" y="239"/>
                    </a:lnTo>
                    <a:lnTo>
                      <a:pt x="2153" y="227"/>
                    </a:lnTo>
                    <a:lnTo>
                      <a:pt x="2143" y="222"/>
                    </a:lnTo>
                    <a:lnTo>
                      <a:pt x="2026" y="220"/>
                    </a:lnTo>
                    <a:lnTo>
                      <a:pt x="2023" y="210"/>
                    </a:lnTo>
                    <a:lnTo>
                      <a:pt x="2019" y="203"/>
                    </a:lnTo>
                    <a:lnTo>
                      <a:pt x="2012" y="196"/>
                    </a:lnTo>
                    <a:lnTo>
                      <a:pt x="2007" y="191"/>
                    </a:lnTo>
                    <a:lnTo>
                      <a:pt x="1999" y="186"/>
                    </a:lnTo>
                    <a:lnTo>
                      <a:pt x="1990" y="184"/>
                    </a:lnTo>
                    <a:lnTo>
                      <a:pt x="1978" y="184"/>
                    </a:lnTo>
                    <a:lnTo>
                      <a:pt x="1968" y="184"/>
                    </a:lnTo>
                    <a:lnTo>
                      <a:pt x="1952" y="184"/>
                    </a:lnTo>
                    <a:lnTo>
                      <a:pt x="1937" y="186"/>
                    </a:lnTo>
                    <a:lnTo>
                      <a:pt x="1921" y="186"/>
                    </a:lnTo>
                    <a:lnTo>
                      <a:pt x="1911" y="182"/>
                    </a:lnTo>
                    <a:lnTo>
                      <a:pt x="1904" y="173"/>
                    </a:lnTo>
                    <a:lnTo>
                      <a:pt x="1899" y="167"/>
                    </a:lnTo>
                    <a:lnTo>
                      <a:pt x="1892" y="160"/>
                    </a:lnTo>
                    <a:lnTo>
                      <a:pt x="1885" y="156"/>
                    </a:lnTo>
                    <a:lnTo>
                      <a:pt x="1871" y="151"/>
                    </a:lnTo>
                    <a:lnTo>
                      <a:pt x="1859" y="148"/>
                    </a:lnTo>
                    <a:lnTo>
                      <a:pt x="1847" y="144"/>
                    </a:lnTo>
                    <a:lnTo>
                      <a:pt x="1835" y="143"/>
                    </a:lnTo>
                    <a:lnTo>
                      <a:pt x="1821" y="141"/>
                    </a:lnTo>
                    <a:lnTo>
                      <a:pt x="1808" y="139"/>
                    </a:lnTo>
                    <a:lnTo>
                      <a:pt x="1794" y="139"/>
                    </a:lnTo>
                    <a:lnTo>
                      <a:pt x="1780" y="139"/>
                    </a:lnTo>
                    <a:lnTo>
                      <a:pt x="1765" y="139"/>
                    </a:lnTo>
                    <a:lnTo>
                      <a:pt x="1756" y="143"/>
                    </a:lnTo>
                    <a:lnTo>
                      <a:pt x="1748" y="146"/>
                    </a:lnTo>
                    <a:lnTo>
                      <a:pt x="1742" y="151"/>
                    </a:lnTo>
                    <a:lnTo>
                      <a:pt x="1734" y="163"/>
                    </a:lnTo>
                    <a:lnTo>
                      <a:pt x="1732" y="179"/>
                    </a:lnTo>
                    <a:lnTo>
                      <a:pt x="1717" y="179"/>
                    </a:lnTo>
                    <a:lnTo>
                      <a:pt x="1706" y="179"/>
                    </a:lnTo>
                    <a:lnTo>
                      <a:pt x="1696" y="179"/>
                    </a:lnTo>
                    <a:lnTo>
                      <a:pt x="1687" y="179"/>
                    </a:lnTo>
                    <a:lnTo>
                      <a:pt x="1668" y="179"/>
                    </a:lnTo>
                    <a:lnTo>
                      <a:pt x="1651" y="179"/>
                    </a:lnTo>
                    <a:lnTo>
                      <a:pt x="1641" y="175"/>
                    </a:lnTo>
                    <a:lnTo>
                      <a:pt x="1636" y="172"/>
                    </a:lnTo>
                    <a:lnTo>
                      <a:pt x="1627" y="168"/>
                    </a:lnTo>
                    <a:lnTo>
                      <a:pt x="1619" y="167"/>
                    </a:lnTo>
                    <a:lnTo>
                      <a:pt x="1615" y="172"/>
                    </a:lnTo>
                    <a:lnTo>
                      <a:pt x="1613" y="180"/>
                    </a:lnTo>
                    <a:lnTo>
                      <a:pt x="1610" y="186"/>
                    </a:lnTo>
                    <a:lnTo>
                      <a:pt x="1606" y="189"/>
                    </a:lnTo>
                    <a:lnTo>
                      <a:pt x="1591" y="184"/>
                    </a:lnTo>
                    <a:lnTo>
                      <a:pt x="1582" y="173"/>
                    </a:lnTo>
                    <a:lnTo>
                      <a:pt x="1576" y="160"/>
                    </a:lnTo>
                    <a:lnTo>
                      <a:pt x="1576" y="149"/>
                    </a:lnTo>
                    <a:lnTo>
                      <a:pt x="1579" y="143"/>
                    </a:lnTo>
                    <a:lnTo>
                      <a:pt x="1582" y="132"/>
                    </a:lnTo>
                    <a:lnTo>
                      <a:pt x="1576" y="125"/>
                    </a:lnTo>
                    <a:lnTo>
                      <a:pt x="1565" y="118"/>
                    </a:lnTo>
                    <a:lnTo>
                      <a:pt x="1543" y="113"/>
                    </a:lnTo>
                    <a:lnTo>
                      <a:pt x="1512" y="112"/>
                    </a:lnTo>
                    <a:lnTo>
                      <a:pt x="1502" y="110"/>
                    </a:lnTo>
                    <a:lnTo>
                      <a:pt x="1496" y="113"/>
                    </a:lnTo>
                    <a:lnTo>
                      <a:pt x="1491" y="118"/>
                    </a:lnTo>
                    <a:lnTo>
                      <a:pt x="1491" y="130"/>
                    </a:lnTo>
                    <a:lnTo>
                      <a:pt x="1436" y="130"/>
                    </a:lnTo>
                    <a:lnTo>
                      <a:pt x="1426" y="127"/>
                    </a:lnTo>
                    <a:lnTo>
                      <a:pt x="1410" y="125"/>
                    </a:lnTo>
                    <a:lnTo>
                      <a:pt x="1391" y="122"/>
                    </a:lnTo>
                    <a:lnTo>
                      <a:pt x="1374" y="118"/>
                    </a:lnTo>
                    <a:lnTo>
                      <a:pt x="1355" y="113"/>
                    </a:lnTo>
                    <a:lnTo>
                      <a:pt x="1338" y="108"/>
                    </a:lnTo>
                    <a:lnTo>
                      <a:pt x="1326" y="103"/>
                    </a:lnTo>
                    <a:lnTo>
                      <a:pt x="1319" y="98"/>
                    </a:lnTo>
                    <a:lnTo>
                      <a:pt x="1297" y="113"/>
                    </a:lnTo>
                    <a:lnTo>
                      <a:pt x="1283" y="124"/>
                    </a:lnTo>
                    <a:lnTo>
                      <a:pt x="1273" y="127"/>
                    </a:lnTo>
                    <a:lnTo>
                      <a:pt x="1268" y="129"/>
                    </a:lnTo>
                    <a:lnTo>
                      <a:pt x="1266" y="122"/>
                    </a:lnTo>
                    <a:lnTo>
                      <a:pt x="1268" y="118"/>
                    </a:lnTo>
                    <a:lnTo>
                      <a:pt x="1278" y="108"/>
                    </a:lnTo>
                    <a:lnTo>
                      <a:pt x="1299" y="100"/>
                    </a:lnTo>
                    <a:lnTo>
                      <a:pt x="1321" y="88"/>
                    </a:lnTo>
                    <a:lnTo>
                      <a:pt x="1343" y="75"/>
                    </a:lnTo>
                    <a:lnTo>
                      <a:pt x="1355" y="62"/>
                    </a:lnTo>
                    <a:lnTo>
                      <a:pt x="1359" y="50"/>
                    </a:lnTo>
                    <a:lnTo>
                      <a:pt x="1345" y="38"/>
                    </a:lnTo>
                    <a:lnTo>
                      <a:pt x="1312" y="27"/>
                    </a:lnTo>
                    <a:lnTo>
                      <a:pt x="1257" y="27"/>
                    </a:lnTo>
                    <a:lnTo>
                      <a:pt x="1252" y="17"/>
                    </a:lnTo>
                    <a:lnTo>
                      <a:pt x="1245" y="8"/>
                    </a:lnTo>
                    <a:lnTo>
                      <a:pt x="1233" y="2"/>
                    </a:lnTo>
                    <a:lnTo>
                      <a:pt x="1219" y="0"/>
                    </a:lnTo>
                    <a:lnTo>
                      <a:pt x="1209" y="0"/>
                    </a:lnTo>
                    <a:lnTo>
                      <a:pt x="1201" y="2"/>
                    </a:lnTo>
                    <a:lnTo>
                      <a:pt x="1194" y="5"/>
                    </a:lnTo>
                    <a:lnTo>
                      <a:pt x="1189" y="10"/>
                    </a:lnTo>
                    <a:lnTo>
                      <a:pt x="1178" y="19"/>
                    </a:lnTo>
                    <a:lnTo>
                      <a:pt x="1170" y="29"/>
                    </a:lnTo>
                    <a:lnTo>
                      <a:pt x="1163" y="31"/>
                    </a:lnTo>
                    <a:lnTo>
                      <a:pt x="1152" y="36"/>
                    </a:lnTo>
                    <a:lnTo>
                      <a:pt x="1140" y="41"/>
                    </a:lnTo>
                    <a:lnTo>
                      <a:pt x="1128" y="46"/>
                    </a:lnTo>
                    <a:lnTo>
                      <a:pt x="1115" y="46"/>
                    </a:lnTo>
                    <a:lnTo>
                      <a:pt x="1106" y="48"/>
                    </a:lnTo>
                    <a:lnTo>
                      <a:pt x="1099" y="45"/>
                    </a:lnTo>
                    <a:lnTo>
                      <a:pt x="1099" y="39"/>
                    </a:lnTo>
                    <a:lnTo>
                      <a:pt x="1089" y="39"/>
                    </a:lnTo>
                    <a:lnTo>
                      <a:pt x="1077" y="43"/>
                    </a:lnTo>
                    <a:lnTo>
                      <a:pt x="1060" y="45"/>
                    </a:lnTo>
                    <a:lnTo>
                      <a:pt x="1044" y="50"/>
                    </a:lnTo>
                    <a:lnTo>
                      <a:pt x="1023" y="55"/>
                    </a:lnTo>
                    <a:lnTo>
                      <a:pt x="1006" y="62"/>
                    </a:lnTo>
                    <a:lnTo>
                      <a:pt x="987" y="70"/>
                    </a:lnTo>
                    <a:lnTo>
                      <a:pt x="974" y="82"/>
                    </a:lnTo>
                    <a:lnTo>
                      <a:pt x="968" y="89"/>
                    </a:lnTo>
                    <a:lnTo>
                      <a:pt x="963" y="100"/>
                    </a:lnTo>
                    <a:lnTo>
                      <a:pt x="958" y="106"/>
                    </a:lnTo>
                    <a:lnTo>
                      <a:pt x="953" y="112"/>
                    </a:lnTo>
                    <a:lnTo>
                      <a:pt x="943" y="110"/>
                    </a:lnTo>
                    <a:lnTo>
                      <a:pt x="932" y="110"/>
                    </a:lnTo>
                    <a:lnTo>
                      <a:pt x="919" y="110"/>
                    </a:lnTo>
                    <a:lnTo>
                      <a:pt x="905" y="112"/>
                    </a:lnTo>
                    <a:lnTo>
                      <a:pt x="891" y="112"/>
                    </a:lnTo>
                    <a:lnTo>
                      <a:pt x="881" y="117"/>
                    </a:lnTo>
                    <a:lnTo>
                      <a:pt x="874" y="122"/>
                    </a:lnTo>
                    <a:lnTo>
                      <a:pt x="872" y="134"/>
                    </a:lnTo>
                    <a:lnTo>
                      <a:pt x="874" y="143"/>
                    </a:lnTo>
                    <a:lnTo>
                      <a:pt x="881" y="155"/>
                    </a:lnTo>
                    <a:lnTo>
                      <a:pt x="872" y="156"/>
                    </a:lnTo>
                    <a:lnTo>
                      <a:pt x="863" y="156"/>
                    </a:lnTo>
                    <a:lnTo>
                      <a:pt x="857" y="155"/>
                    </a:lnTo>
                    <a:lnTo>
                      <a:pt x="850" y="155"/>
                    </a:lnTo>
                    <a:lnTo>
                      <a:pt x="839" y="155"/>
                    </a:lnTo>
                    <a:lnTo>
                      <a:pt x="829" y="155"/>
                    </a:lnTo>
                    <a:lnTo>
                      <a:pt x="817" y="163"/>
                    </a:lnTo>
                    <a:lnTo>
                      <a:pt x="810" y="168"/>
                    </a:lnTo>
                    <a:lnTo>
                      <a:pt x="805" y="168"/>
                    </a:lnTo>
                    <a:lnTo>
                      <a:pt x="803" y="165"/>
                    </a:lnTo>
                    <a:lnTo>
                      <a:pt x="798" y="156"/>
                    </a:lnTo>
                    <a:lnTo>
                      <a:pt x="798" y="149"/>
                    </a:lnTo>
                    <a:lnTo>
                      <a:pt x="796" y="143"/>
                    </a:lnTo>
                    <a:lnTo>
                      <a:pt x="795" y="139"/>
                    </a:lnTo>
                    <a:lnTo>
                      <a:pt x="790" y="148"/>
                    </a:lnTo>
                    <a:lnTo>
                      <a:pt x="784" y="156"/>
                    </a:lnTo>
                    <a:lnTo>
                      <a:pt x="776" y="161"/>
                    </a:lnTo>
                    <a:lnTo>
                      <a:pt x="769" y="168"/>
                    </a:lnTo>
                    <a:lnTo>
                      <a:pt x="772" y="179"/>
                    </a:lnTo>
                    <a:lnTo>
                      <a:pt x="781" y="191"/>
                    </a:lnTo>
                    <a:lnTo>
                      <a:pt x="783" y="201"/>
                    </a:lnTo>
                    <a:lnTo>
                      <a:pt x="779" y="215"/>
                    </a:lnTo>
                    <a:lnTo>
                      <a:pt x="776" y="227"/>
                    </a:lnTo>
                    <a:lnTo>
                      <a:pt x="783" y="244"/>
                    </a:lnTo>
                    <a:lnTo>
                      <a:pt x="786" y="258"/>
                    </a:lnTo>
                    <a:lnTo>
                      <a:pt x="783" y="265"/>
                    </a:lnTo>
                    <a:lnTo>
                      <a:pt x="774" y="259"/>
                    </a:lnTo>
                    <a:lnTo>
                      <a:pt x="769" y="251"/>
                    </a:lnTo>
                    <a:lnTo>
                      <a:pt x="764" y="237"/>
                    </a:lnTo>
                    <a:lnTo>
                      <a:pt x="760" y="223"/>
                    </a:lnTo>
                    <a:lnTo>
                      <a:pt x="757" y="206"/>
                    </a:lnTo>
                    <a:lnTo>
                      <a:pt x="755" y="192"/>
                    </a:lnTo>
                    <a:lnTo>
                      <a:pt x="755" y="179"/>
                    </a:lnTo>
                    <a:lnTo>
                      <a:pt x="755" y="172"/>
                    </a:lnTo>
                    <a:lnTo>
                      <a:pt x="759" y="160"/>
                    </a:lnTo>
                    <a:lnTo>
                      <a:pt x="764" y="151"/>
                    </a:lnTo>
                    <a:lnTo>
                      <a:pt x="762" y="146"/>
                    </a:lnTo>
                    <a:lnTo>
                      <a:pt x="760" y="144"/>
                    </a:lnTo>
                    <a:lnTo>
                      <a:pt x="753" y="141"/>
                    </a:lnTo>
                    <a:lnTo>
                      <a:pt x="741" y="139"/>
                    </a:lnTo>
                    <a:lnTo>
                      <a:pt x="731" y="137"/>
                    </a:lnTo>
                    <a:lnTo>
                      <a:pt x="721" y="141"/>
                    </a:lnTo>
                    <a:lnTo>
                      <a:pt x="710" y="146"/>
                    </a:lnTo>
                    <a:lnTo>
                      <a:pt x="700" y="155"/>
                    </a:lnTo>
                    <a:lnTo>
                      <a:pt x="690" y="161"/>
                    </a:lnTo>
                    <a:lnTo>
                      <a:pt x="683" y="172"/>
                    </a:lnTo>
                    <a:lnTo>
                      <a:pt x="678" y="180"/>
                    </a:lnTo>
                    <a:lnTo>
                      <a:pt x="678" y="189"/>
                    </a:lnTo>
                    <a:lnTo>
                      <a:pt x="678" y="204"/>
                    </a:lnTo>
                    <a:lnTo>
                      <a:pt x="683" y="218"/>
                    </a:lnTo>
                    <a:lnTo>
                      <a:pt x="690" y="229"/>
                    </a:lnTo>
                    <a:lnTo>
                      <a:pt x="700" y="241"/>
                    </a:lnTo>
                    <a:lnTo>
                      <a:pt x="705" y="251"/>
                    </a:lnTo>
                    <a:lnTo>
                      <a:pt x="704" y="256"/>
                    </a:lnTo>
                    <a:lnTo>
                      <a:pt x="697" y="256"/>
                    </a:lnTo>
                    <a:lnTo>
                      <a:pt x="686" y="253"/>
                    </a:lnTo>
                    <a:lnTo>
                      <a:pt x="673" y="246"/>
                    </a:lnTo>
                    <a:lnTo>
                      <a:pt x="659" y="239"/>
                    </a:lnTo>
                    <a:lnTo>
                      <a:pt x="643" y="232"/>
                    </a:lnTo>
                    <a:lnTo>
                      <a:pt x="635" y="229"/>
                    </a:lnTo>
                    <a:lnTo>
                      <a:pt x="612" y="222"/>
                    </a:lnTo>
                    <a:lnTo>
                      <a:pt x="597" y="222"/>
                    </a:lnTo>
                    <a:lnTo>
                      <a:pt x="588" y="220"/>
                    </a:lnTo>
                    <a:lnTo>
                      <a:pt x="585" y="225"/>
                    </a:lnTo>
                    <a:lnTo>
                      <a:pt x="585" y="230"/>
                    </a:lnTo>
                    <a:lnTo>
                      <a:pt x="588" y="237"/>
                    </a:lnTo>
                    <a:lnTo>
                      <a:pt x="585" y="247"/>
                    </a:lnTo>
                    <a:lnTo>
                      <a:pt x="583" y="254"/>
                    </a:lnTo>
                    <a:lnTo>
                      <a:pt x="580" y="254"/>
                    </a:lnTo>
                    <a:lnTo>
                      <a:pt x="576" y="256"/>
                    </a:lnTo>
                    <a:lnTo>
                      <a:pt x="568" y="249"/>
                    </a:lnTo>
                    <a:lnTo>
                      <a:pt x="561" y="246"/>
                    </a:lnTo>
                    <a:lnTo>
                      <a:pt x="545" y="247"/>
                    </a:lnTo>
                    <a:lnTo>
                      <a:pt x="528" y="254"/>
                    </a:lnTo>
                    <a:lnTo>
                      <a:pt x="518" y="256"/>
                    </a:lnTo>
                    <a:lnTo>
                      <a:pt x="507" y="258"/>
                    </a:lnTo>
                    <a:lnTo>
                      <a:pt x="497" y="256"/>
                    </a:lnTo>
                    <a:lnTo>
                      <a:pt x="490" y="256"/>
                    </a:lnTo>
                    <a:lnTo>
                      <a:pt x="482" y="247"/>
                    </a:lnTo>
                    <a:lnTo>
                      <a:pt x="470" y="247"/>
                    </a:lnTo>
                    <a:lnTo>
                      <a:pt x="454" y="253"/>
                    </a:lnTo>
                    <a:lnTo>
                      <a:pt x="439" y="263"/>
                    </a:lnTo>
                    <a:lnTo>
                      <a:pt x="420" y="273"/>
                    </a:lnTo>
                    <a:lnTo>
                      <a:pt x="406" y="284"/>
                    </a:lnTo>
                    <a:lnTo>
                      <a:pt x="392" y="290"/>
                    </a:lnTo>
                    <a:lnTo>
                      <a:pt x="384" y="294"/>
                    </a:lnTo>
                    <a:lnTo>
                      <a:pt x="373" y="290"/>
                    </a:lnTo>
                    <a:lnTo>
                      <a:pt x="370" y="284"/>
                    </a:lnTo>
                    <a:lnTo>
                      <a:pt x="370" y="273"/>
                    </a:lnTo>
                    <a:lnTo>
                      <a:pt x="372" y="265"/>
                    </a:lnTo>
                    <a:lnTo>
                      <a:pt x="370" y="254"/>
                    </a:lnTo>
                    <a:lnTo>
                      <a:pt x="368" y="251"/>
                    </a:lnTo>
                    <a:lnTo>
                      <a:pt x="363" y="247"/>
                    </a:lnTo>
                    <a:lnTo>
                      <a:pt x="358" y="253"/>
                    </a:lnTo>
                    <a:lnTo>
                      <a:pt x="351" y="263"/>
                    </a:lnTo>
                    <a:lnTo>
                      <a:pt x="344" y="285"/>
                    </a:lnTo>
                    <a:lnTo>
                      <a:pt x="347" y="290"/>
                    </a:lnTo>
                    <a:lnTo>
                      <a:pt x="353" y="301"/>
                    </a:lnTo>
                    <a:lnTo>
                      <a:pt x="347" y="308"/>
                    </a:lnTo>
                    <a:lnTo>
                      <a:pt x="337" y="311"/>
                    </a:lnTo>
                    <a:lnTo>
                      <a:pt x="323" y="308"/>
                    </a:lnTo>
                    <a:lnTo>
                      <a:pt x="311" y="311"/>
                    </a:lnTo>
                    <a:lnTo>
                      <a:pt x="306" y="313"/>
                    </a:lnTo>
                    <a:lnTo>
                      <a:pt x="303" y="320"/>
                    </a:lnTo>
                    <a:lnTo>
                      <a:pt x="298" y="327"/>
                    </a:lnTo>
                    <a:lnTo>
                      <a:pt x="294" y="335"/>
                    </a:lnTo>
                    <a:lnTo>
                      <a:pt x="287" y="340"/>
                    </a:lnTo>
                    <a:lnTo>
                      <a:pt x="277" y="344"/>
                    </a:lnTo>
                    <a:lnTo>
                      <a:pt x="263" y="344"/>
                    </a:lnTo>
                    <a:lnTo>
                      <a:pt x="246" y="339"/>
                    </a:lnTo>
                    <a:lnTo>
                      <a:pt x="246" y="359"/>
                    </a:lnTo>
                    <a:lnTo>
                      <a:pt x="234" y="356"/>
                    </a:lnTo>
                    <a:lnTo>
                      <a:pt x="227" y="352"/>
                    </a:lnTo>
                    <a:lnTo>
                      <a:pt x="222" y="345"/>
                    </a:lnTo>
                    <a:lnTo>
                      <a:pt x="220" y="340"/>
                    </a:lnTo>
                    <a:lnTo>
                      <a:pt x="215" y="323"/>
                    </a:lnTo>
                    <a:lnTo>
                      <a:pt x="210" y="311"/>
                    </a:lnTo>
                    <a:lnTo>
                      <a:pt x="224" y="311"/>
                    </a:lnTo>
                    <a:lnTo>
                      <a:pt x="237" y="311"/>
                    </a:lnTo>
                    <a:lnTo>
                      <a:pt x="249" y="311"/>
                    </a:lnTo>
                    <a:lnTo>
                      <a:pt x="265" y="316"/>
                    </a:lnTo>
                    <a:lnTo>
                      <a:pt x="275" y="316"/>
                    </a:lnTo>
                    <a:lnTo>
                      <a:pt x="289" y="313"/>
                    </a:lnTo>
                    <a:lnTo>
                      <a:pt x="299" y="308"/>
                    </a:lnTo>
                    <a:lnTo>
                      <a:pt x="308" y="301"/>
                    </a:lnTo>
                    <a:lnTo>
                      <a:pt x="308" y="290"/>
                    </a:lnTo>
                    <a:lnTo>
                      <a:pt x="303" y="282"/>
                    </a:lnTo>
                    <a:lnTo>
                      <a:pt x="287" y="271"/>
                    </a:lnTo>
                    <a:lnTo>
                      <a:pt x="263" y="261"/>
                    </a:lnTo>
                    <a:lnTo>
                      <a:pt x="251" y="256"/>
                    </a:lnTo>
                    <a:lnTo>
                      <a:pt x="239" y="251"/>
                    </a:lnTo>
                    <a:lnTo>
                      <a:pt x="225" y="244"/>
                    </a:lnTo>
                    <a:lnTo>
                      <a:pt x="212" y="239"/>
                    </a:lnTo>
                    <a:lnTo>
                      <a:pt x="196" y="234"/>
                    </a:lnTo>
                    <a:lnTo>
                      <a:pt x="184" y="229"/>
                    </a:lnTo>
                    <a:lnTo>
                      <a:pt x="174" y="225"/>
                    </a:lnTo>
                    <a:lnTo>
                      <a:pt x="167" y="225"/>
                    </a:lnTo>
                    <a:lnTo>
                      <a:pt x="163" y="223"/>
                    </a:lnTo>
                    <a:lnTo>
                      <a:pt x="153" y="225"/>
                    </a:lnTo>
                    <a:lnTo>
                      <a:pt x="145" y="229"/>
                    </a:lnTo>
                    <a:lnTo>
                      <a:pt x="138" y="235"/>
                    </a:lnTo>
                    <a:lnTo>
                      <a:pt x="129" y="241"/>
                    </a:lnTo>
                    <a:lnTo>
                      <a:pt x="127" y="251"/>
                    </a:lnTo>
                    <a:lnTo>
                      <a:pt x="129" y="254"/>
                    </a:lnTo>
                    <a:lnTo>
                      <a:pt x="136" y="259"/>
                    </a:lnTo>
                    <a:lnTo>
                      <a:pt x="143" y="263"/>
                    </a:lnTo>
                    <a:lnTo>
                      <a:pt x="146" y="271"/>
                    </a:lnTo>
                    <a:lnTo>
                      <a:pt x="141" y="280"/>
                    </a:lnTo>
                    <a:lnTo>
                      <a:pt x="138" y="292"/>
                    </a:lnTo>
                    <a:lnTo>
                      <a:pt x="141" y="304"/>
                    </a:lnTo>
                    <a:lnTo>
                      <a:pt x="146" y="316"/>
                    </a:lnTo>
                    <a:lnTo>
                      <a:pt x="143" y="323"/>
                    </a:lnTo>
                    <a:lnTo>
                      <a:pt x="141" y="332"/>
                    </a:lnTo>
                    <a:lnTo>
                      <a:pt x="143" y="337"/>
                    </a:lnTo>
                    <a:lnTo>
                      <a:pt x="148" y="344"/>
                    </a:lnTo>
                    <a:lnTo>
                      <a:pt x="153" y="351"/>
                    </a:lnTo>
                    <a:lnTo>
                      <a:pt x="157" y="357"/>
                    </a:lnTo>
                    <a:lnTo>
                      <a:pt x="153" y="361"/>
                    </a:lnTo>
                    <a:lnTo>
                      <a:pt x="151" y="364"/>
                    </a:lnTo>
                    <a:lnTo>
                      <a:pt x="160" y="373"/>
                    </a:lnTo>
                    <a:lnTo>
                      <a:pt x="167" y="385"/>
                    </a:lnTo>
                    <a:lnTo>
                      <a:pt x="160" y="397"/>
                    </a:lnTo>
                    <a:lnTo>
                      <a:pt x="148" y="411"/>
                    </a:lnTo>
                    <a:lnTo>
                      <a:pt x="132" y="423"/>
                    </a:lnTo>
                    <a:lnTo>
                      <a:pt x="122" y="435"/>
                    </a:lnTo>
                    <a:lnTo>
                      <a:pt x="127" y="442"/>
                    </a:lnTo>
                    <a:lnTo>
                      <a:pt x="134" y="454"/>
                    </a:lnTo>
                    <a:lnTo>
                      <a:pt x="127" y="455"/>
                    </a:lnTo>
                    <a:lnTo>
                      <a:pt x="120" y="459"/>
                    </a:lnTo>
                    <a:lnTo>
                      <a:pt x="112" y="462"/>
                    </a:lnTo>
                    <a:lnTo>
                      <a:pt x="107" y="464"/>
                    </a:lnTo>
                    <a:lnTo>
                      <a:pt x="95" y="462"/>
                    </a:lnTo>
                    <a:lnTo>
                      <a:pt x="81" y="461"/>
                    </a:lnTo>
                    <a:lnTo>
                      <a:pt x="69" y="461"/>
                    </a:lnTo>
                    <a:lnTo>
                      <a:pt x="59" y="466"/>
                    </a:lnTo>
                    <a:lnTo>
                      <a:pt x="50" y="471"/>
                    </a:lnTo>
                    <a:lnTo>
                      <a:pt x="52" y="478"/>
                    </a:lnTo>
                    <a:lnTo>
                      <a:pt x="64" y="493"/>
                    </a:lnTo>
                    <a:lnTo>
                      <a:pt x="65" y="504"/>
                    </a:lnTo>
                    <a:lnTo>
                      <a:pt x="62" y="509"/>
                    </a:lnTo>
                    <a:lnTo>
                      <a:pt x="59" y="512"/>
                    </a:lnTo>
                    <a:lnTo>
                      <a:pt x="52" y="509"/>
                    </a:lnTo>
                    <a:lnTo>
                      <a:pt x="46" y="505"/>
                    </a:lnTo>
                    <a:lnTo>
                      <a:pt x="41" y="500"/>
                    </a:lnTo>
                    <a:lnTo>
                      <a:pt x="38" y="498"/>
                    </a:lnTo>
                    <a:lnTo>
                      <a:pt x="29" y="502"/>
                    </a:lnTo>
                    <a:lnTo>
                      <a:pt x="24" y="511"/>
                    </a:lnTo>
                    <a:lnTo>
                      <a:pt x="17" y="523"/>
                    </a:lnTo>
                    <a:lnTo>
                      <a:pt x="17" y="535"/>
                    </a:lnTo>
                    <a:lnTo>
                      <a:pt x="14" y="545"/>
                    </a:lnTo>
                    <a:lnTo>
                      <a:pt x="9" y="552"/>
                    </a:lnTo>
                    <a:lnTo>
                      <a:pt x="2" y="557"/>
                    </a:lnTo>
                    <a:lnTo>
                      <a:pt x="0" y="569"/>
                    </a:lnTo>
                    <a:lnTo>
                      <a:pt x="9" y="567"/>
                    </a:lnTo>
                    <a:lnTo>
                      <a:pt x="19" y="567"/>
                    </a:lnTo>
                    <a:lnTo>
                      <a:pt x="31" y="567"/>
                    </a:lnTo>
                    <a:lnTo>
                      <a:pt x="45" y="567"/>
                    </a:lnTo>
                    <a:lnTo>
                      <a:pt x="50" y="569"/>
                    </a:lnTo>
                    <a:lnTo>
                      <a:pt x="55" y="578"/>
                    </a:lnTo>
                    <a:lnTo>
                      <a:pt x="59" y="586"/>
                    </a:lnTo>
                    <a:lnTo>
                      <a:pt x="60" y="596"/>
                    </a:lnTo>
                    <a:lnTo>
                      <a:pt x="57" y="605"/>
                    </a:lnTo>
                    <a:lnTo>
                      <a:pt x="53" y="614"/>
                    </a:lnTo>
                    <a:lnTo>
                      <a:pt x="57" y="627"/>
                    </a:lnTo>
                    <a:lnTo>
                      <a:pt x="62" y="641"/>
                    </a:lnTo>
                    <a:lnTo>
                      <a:pt x="57" y="646"/>
                    </a:lnTo>
                    <a:lnTo>
                      <a:pt x="52" y="652"/>
                    </a:lnTo>
                    <a:lnTo>
                      <a:pt x="45" y="664"/>
                    </a:lnTo>
                    <a:lnTo>
                      <a:pt x="43" y="681"/>
                    </a:lnTo>
                    <a:lnTo>
                      <a:pt x="43" y="688"/>
                    </a:lnTo>
                    <a:lnTo>
                      <a:pt x="48" y="691"/>
                    </a:lnTo>
                    <a:lnTo>
                      <a:pt x="55" y="691"/>
                    </a:lnTo>
                    <a:lnTo>
                      <a:pt x="65" y="693"/>
                    </a:lnTo>
                    <a:lnTo>
                      <a:pt x="74" y="691"/>
                    </a:lnTo>
                    <a:lnTo>
                      <a:pt x="84" y="689"/>
                    </a:lnTo>
                    <a:lnTo>
                      <a:pt x="91" y="686"/>
                    </a:lnTo>
                    <a:lnTo>
                      <a:pt x="102" y="686"/>
                    </a:lnTo>
                    <a:lnTo>
                      <a:pt x="108" y="689"/>
                    </a:lnTo>
                    <a:lnTo>
                      <a:pt x="112" y="698"/>
                    </a:lnTo>
                    <a:lnTo>
                      <a:pt x="115" y="707"/>
                    </a:lnTo>
                    <a:lnTo>
                      <a:pt x="124" y="712"/>
                    </a:lnTo>
                    <a:lnTo>
                      <a:pt x="124" y="732"/>
                    </a:lnTo>
                    <a:lnTo>
                      <a:pt x="124" y="734"/>
                    </a:lnTo>
                    <a:lnTo>
                      <a:pt x="127" y="736"/>
                    </a:lnTo>
                    <a:lnTo>
                      <a:pt x="129" y="739"/>
                    </a:lnTo>
                    <a:lnTo>
                      <a:pt x="134" y="737"/>
                    </a:lnTo>
                    <a:lnTo>
                      <a:pt x="141" y="736"/>
                    </a:lnTo>
                    <a:lnTo>
                      <a:pt x="146" y="731"/>
                    </a:lnTo>
                    <a:lnTo>
                      <a:pt x="153" y="727"/>
                    </a:lnTo>
                    <a:lnTo>
                      <a:pt x="157" y="722"/>
                    </a:lnTo>
                    <a:lnTo>
                      <a:pt x="165" y="720"/>
                    </a:lnTo>
                    <a:lnTo>
                      <a:pt x="172" y="725"/>
                    </a:lnTo>
                    <a:lnTo>
                      <a:pt x="184" y="739"/>
                    </a:lnTo>
                    <a:lnTo>
                      <a:pt x="196" y="751"/>
                    </a:lnTo>
                    <a:lnTo>
                      <a:pt x="205" y="758"/>
                    </a:lnTo>
                    <a:lnTo>
                      <a:pt x="212" y="755"/>
                    </a:lnTo>
                    <a:lnTo>
                      <a:pt x="222" y="751"/>
                    </a:lnTo>
                    <a:lnTo>
                      <a:pt x="232" y="746"/>
                    </a:lnTo>
                    <a:lnTo>
                      <a:pt x="239" y="743"/>
                    </a:lnTo>
                    <a:lnTo>
                      <a:pt x="236" y="741"/>
                    </a:lnTo>
                    <a:lnTo>
                      <a:pt x="232" y="741"/>
                    </a:lnTo>
                    <a:lnTo>
                      <a:pt x="227" y="741"/>
                    </a:lnTo>
                    <a:lnTo>
                      <a:pt x="225" y="741"/>
                    </a:lnTo>
                    <a:lnTo>
                      <a:pt x="220" y="739"/>
                    </a:lnTo>
                    <a:lnTo>
                      <a:pt x="217" y="732"/>
                    </a:lnTo>
                    <a:lnTo>
                      <a:pt x="222" y="727"/>
                    </a:lnTo>
                    <a:lnTo>
                      <a:pt x="237" y="720"/>
                    </a:lnTo>
                    <a:lnTo>
                      <a:pt x="244" y="717"/>
                    </a:lnTo>
                    <a:lnTo>
                      <a:pt x="253" y="713"/>
                    </a:lnTo>
                    <a:lnTo>
                      <a:pt x="261" y="710"/>
                    </a:lnTo>
                    <a:lnTo>
                      <a:pt x="268" y="710"/>
                    </a:lnTo>
                    <a:lnTo>
                      <a:pt x="263" y="713"/>
                    </a:lnTo>
                    <a:lnTo>
                      <a:pt x="258" y="719"/>
                    </a:lnTo>
                    <a:lnTo>
                      <a:pt x="260" y="722"/>
                    </a:lnTo>
                    <a:lnTo>
                      <a:pt x="261" y="729"/>
                    </a:lnTo>
                    <a:lnTo>
                      <a:pt x="260" y="732"/>
                    </a:lnTo>
                    <a:lnTo>
                      <a:pt x="258" y="736"/>
                    </a:lnTo>
                    <a:lnTo>
                      <a:pt x="251" y="739"/>
                    </a:lnTo>
                    <a:lnTo>
                      <a:pt x="244" y="743"/>
                    </a:lnTo>
                    <a:lnTo>
                      <a:pt x="248" y="751"/>
                    </a:lnTo>
                    <a:lnTo>
                      <a:pt x="258" y="760"/>
                    </a:lnTo>
                    <a:lnTo>
                      <a:pt x="270" y="765"/>
                    </a:lnTo>
                    <a:lnTo>
                      <a:pt x="284" y="772"/>
                    </a:lnTo>
                    <a:lnTo>
                      <a:pt x="294" y="777"/>
                    </a:lnTo>
                    <a:lnTo>
                      <a:pt x="304" y="784"/>
                    </a:lnTo>
                    <a:lnTo>
                      <a:pt x="311" y="793"/>
                    </a:lnTo>
                    <a:lnTo>
                      <a:pt x="315" y="808"/>
                    </a:lnTo>
                    <a:lnTo>
                      <a:pt x="317" y="808"/>
                    </a:lnTo>
                    <a:lnTo>
                      <a:pt x="322" y="805"/>
                    </a:lnTo>
                    <a:lnTo>
                      <a:pt x="327" y="805"/>
                    </a:lnTo>
                    <a:lnTo>
                      <a:pt x="335" y="805"/>
                    </a:lnTo>
                    <a:lnTo>
                      <a:pt x="341" y="810"/>
                    </a:lnTo>
                    <a:lnTo>
                      <a:pt x="344" y="817"/>
                    </a:lnTo>
                    <a:lnTo>
                      <a:pt x="347" y="825"/>
                    </a:lnTo>
                    <a:lnTo>
                      <a:pt x="353" y="829"/>
                    </a:lnTo>
                    <a:lnTo>
                      <a:pt x="360" y="834"/>
                    </a:lnTo>
                    <a:lnTo>
                      <a:pt x="365" y="837"/>
                    </a:lnTo>
                    <a:lnTo>
                      <a:pt x="370" y="844"/>
                    </a:lnTo>
                    <a:lnTo>
                      <a:pt x="375" y="849"/>
                    </a:lnTo>
                    <a:lnTo>
                      <a:pt x="385" y="853"/>
                    </a:lnTo>
                    <a:lnTo>
                      <a:pt x="394" y="846"/>
                    </a:lnTo>
                    <a:lnTo>
                      <a:pt x="403" y="841"/>
                    </a:lnTo>
                    <a:lnTo>
                      <a:pt x="406" y="839"/>
                    </a:lnTo>
                    <a:lnTo>
                      <a:pt x="411" y="839"/>
                    </a:lnTo>
                    <a:lnTo>
                      <a:pt x="411" y="842"/>
                    </a:lnTo>
                    <a:lnTo>
                      <a:pt x="415" y="848"/>
                    </a:lnTo>
                    <a:lnTo>
                      <a:pt x="413" y="849"/>
                    </a:lnTo>
                    <a:lnTo>
                      <a:pt x="415" y="851"/>
                    </a:lnTo>
                    <a:lnTo>
                      <a:pt x="421" y="853"/>
                    </a:lnTo>
                    <a:lnTo>
                      <a:pt x="427" y="837"/>
                    </a:lnTo>
                    <a:lnTo>
                      <a:pt x="435" y="827"/>
                    </a:lnTo>
                    <a:lnTo>
                      <a:pt x="423" y="817"/>
                    </a:lnTo>
                    <a:lnTo>
                      <a:pt x="413" y="803"/>
                    </a:lnTo>
                    <a:lnTo>
                      <a:pt x="404" y="786"/>
                    </a:lnTo>
                    <a:lnTo>
                      <a:pt x="401" y="772"/>
                    </a:lnTo>
                    <a:lnTo>
                      <a:pt x="394" y="762"/>
                    </a:lnTo>
                    <a:lnTo>
                      <a:pt x="389" y="753"/>
                    </a:lnTo>
                    <a:lnTo>
                      <a:pt x="389" y="746"/>
                    </a:lnTo>
                    <a:lnTo>
                      <a:pt x="394" y="739"/>
                    </a:lnTo>
                    <a:lnTo>
                      <a:pt x="397" y="731"/>
                    </a:lnTo>
                    <a:lnTo>
                      <a:pt x="403" y="727"/>
                    </a:lnTo>
                    <a:lnTo>
                      <a:pt x="404" y="725"/>
                    </a:lnTo>
                    <a:lnTo>
                      <a:pt x="411" y="724"/>
                    </a:lnTo>
                    <a:lnTo>
                      <a:pt x="416" y="720"/>
                    </a:lnTo>
                    <a:lnTo>
                      <a:pt x="421" y="720"/>
                    </a:lnTo>
                    <a:lnTo>
                      <a:pt x="428" y="715"/>
                    </a:lnTo>
                    <a:lnTo>
                      <a:pt x="437" y="713"/>
                    </a:lnTo>
                    <a:lnTo>
                      <a:pt x="447" y="712"/>
                    </a:lnTo>
                    <a:lnTo>
                      <a:pt x="459" y="712"/>
                    </a:lnTo>
                    <a:lnTo>
                      <a:pt x="468" y="712"/>
                    </a:lnTo>
                    <a:lnTo>
                      <a:pt x="475" y="713"/>
                    </a:lnTo>
                    <a:lnTo>
                      <a:pt x="480" y="715"/>
                    </a:lnTo>
                    <a:lnTo>
                      <a:pt x="485" y="720"/>
                    </a:lnTo>
                    <a:lnTo>
                      <a:pt x="492" y="729"/>
                    </a:lnTo>
                    <a:lnTo>
                      <a:pt x="501" y="739"/>
                    </a:lnTo>
                    <a:lnTo>
                      <a:pt x="487" y="743"/>
                    </a:lnTo>
                    <a:lnTo>
                      <a:pt x="475" y="741"/>
                    </a:lnTo>
                    <a:lnTo>
                      <a:pt x="463" y="741"/>
                    </a:lnTo>
                    <a:lnTo>
                      <a:pt x="451" y="746"/>
                    </a:lnTo>
                    <a:lnTo>
                      <a:pt x="442" y="750"/>
                    </a:lnTo>
                    <a:lnTo>
                      <a:pt x="439" y="753"/>
                    </a:lnTo>
                    <a:lnTo>
                      <a:pt x="442" y="762"/>
                    </a:lnTo>
                    <a:lnTo>
                      <a:pt x="451" y="768"/>
                    </a:lnTo>
                    <a:lnTo>
                      <a:pt x="456" y="779"/>
                    </a:lnTo>
                    <a:lnTo>
                      <a:pt x="464" y="789"/>
                    </a:lnTo>
                    <a:lnTo>
                      <a:pt x="470" y="798"/>
                    </a:lnTo>
                    <a:lnTo>
                      <a:pt x="473" y="811"/>
                    </a:lnTo>
                    <a:lnTo>
                      <a:pt x="482" y="806"/>
                    </a:lnTo>
                    <a:lnTo>
                      <a:pt x="490" y="805"/>
                    </a:lnTo>
                    <a:lnTo>
                      <a:pt x="494" y="813"/>
                    </a:lnTo>
                    <a:lnTo>
                      <a:pt x="499" y="823"/>
                    </a:lnTo>
                    <a:lnTo>
                      <a:pt x="485" y="823"/>
                    </a:lnTo>
                    <a:lnTo>
                      <a:pt x="476" y="827"/>
                    </a:lnTo>
                    <a:lnTo>
                      <a:pt x="475" y="835"/>
                    </a:lnTo>
                    <a:lnTo>
                      <a:pt x="487" y="842"/>
                    </a:lnTo>
                    <a:lnTo>
                      <a:pt x="492" y="858"/>
                    </a:lnTo>
                    <a:lnTo>
                      <a:pt x="490" y="863"/>
                    </a:lnTo>
                    <a:lnTo>
                      <a:pt x="489" y="868"/>
                    </a:lnTo>
                    <a:lnTo>
                      <a:pt x="490" y="875"/>
                    </a:lnTo>
                    <a:lnTo>
                      <a:pt x="494" y="880"/>
                    </a:lnTo>
                    <a:lnTo>
                      <a:pt x="495" y="875"/>
                    </a:lnTo>
                    <a:lnTo>
                      <a:pt x="504" y="873"/>
                    </a:lnTo>
                    <a:lnTo>
                      <a:pt x="509" y="870"/>
                    </a:lnTo>
                    <a:lnTo>
                      <a:pt x="514" y="866"/>
                    </a:lnTo>
                    <a:lnTo>
                      <a:pt x="525" y="863"/>
                    </a:lnTo>
                    <a:lnTo>
                      <a:pt x="537" y="860"/>
                    </a:lnTo>
                    <a:lnTo>
                      <a:pt x="550" y="865"/>
                    </a:lnTo>
                    <a:lnTo>
                      <a:pt x="566" y="872"/>
                    </a:lnTo>
                    <a:lnTo>
                      <a:pt x="573" y="875"/>
                    </a:lnTo>
                    <a:lnTo>
                      <a:pt x="580" y="878"/>
                    </a:lnTo>
                    <a:lnTo>
                      <a:pt x="585" y="882"/>
                    </a:lnTo>
                    <a:lnTo>
                      <a:pt x="597" y="885"/>
                    </a:lnTo>
                    <a:lnTo>
                      <a:pt x="599" y="889"/>
                    </a:lnTo>
                    <a:lnTo>
                      <a:pt x="600" y="892"/>
                    </a:lnTo>
                    <a:lnTo>
                      <a:pt x="600" y="901"/>
                    </a:lnTo>
                    <a:lnTo>
                      <a:pt x="602" y="911"/>
                    </a:lnTo>
                    <a:lnTo>
                      <a:pt x="609" y="909"/>
                    </a:lnTo>
                    <a:lnTo>
                      <a:pt x="618" y="913"/>
                    </a:lnTo>
                    <a:lnTo>
                      <a:pt x="624" y="909"/>
                    </a:lnTo>
                    <a:lnTo>
                      <a:pt x="630" y="904"/>
                    </a:lnTo>
                    <a:lnTo>
                      <a:pt x="636" y="901"/>
                    </a:lnTo>
                    <a:lnTo>
                      <a:pt x="643" y="897"/>
                    </a:lnTo>
                    <a:lnTo>
                      <a:pt x="647" y="889"/>
                    </a:lnTo>
                    <a:lnTo>
                      <a:pt x="652" y="882"/>
                    </a:lnTo>
                    <a:lnTo>
                      <a:pt x="657" y="877"/>
                    </a:lnTo>
                    <a:lnTo>
                      <a:pt x="666" y="875"/>
                    </a:lnTo>
                    <a:lnTo>
                      <a:pt x="669" y="875"/>
                    </a:lnTo>
                    <a:lnTo>
                      <a:pt x="674" y="877"/>
                    </a:lnTo>
                    <a:lnTo>
                      <a:pt x="681" y="880"/>
                    </a:lnTo>
                    <a:lnTo>
                      <a:pt x="690" y="878"/>
                    </a:lnTo>
                    <a:lnTo>
                      <a:pt x="695" y="880"/>
                    </a:lnTo>
                    <a:lnTo>
                      <a:pt x="700" y="884"/>
                    </a:lnTo>
                    <a:lnTo>
                      <a:pt x="712" y="880"/>
                    </a:lnTo>
                    <a:lnTo>
                      <a:pt x="722" y="872"/>
                    </a:lnTo>
                    <a:lnTo>
                      <a:pt x="724" y="872"/>
                    </a:lnTo>
                    <a:lnTo>
                      <a:pt x="729" y="865"/>
                    </a:lnTo>
                    <a:lnTo>
                      <a:pt x="741" y="860"/>
                    </a:lnTo>
                    <a:lnTo>
                      <a:pt x="745" y="863"/>
                    </a:lnTo>
                    <a:lnTo>
                      <a:pt x="747" y="872"/>
                    </a:lnTo>
                    <a:lnTo>
                      <a:pt x="747" y="880"/>
                    </a:lnTo>
                    <a:lnTo>
                      <a:pt x="753" y="885"/>
                    </a:lnTo>
                    <a:lnTo>
                      <a:pt x="765" y="880"/>
                    </a:lnTo>
                    <a:lnTo>
                      <a:pt x="779" y="877"/>
                    </a:lnTo>
                    <a:lnTo>
                      <a:pt x="788" y="877"/>
                    </a:lnTo>
                    <a:lnTo>
                      <a:pt x="796" y="878"/>
                    </a:lnTo>
                    <a:lnTo>
                      <a:pt x="796" y="877"/>
                    </a:lnTo>
                    <a:lnTo>
                      <a:pt x="791" y="863"/>
                    </a:lnTo>
                    <a:lnTo>
                      <a:pt x="779" y="858"/>
                    </a:lnTo>
                    <a:lnTo>
                      <a:pt x="781" y="848"/>
                    </a:lnTo>
                    <a:lnTo>
                      <a:pt x="786" y="837"/>
                    </a:lnTo>
                    <a:lnTo>
                      <a:pt x="791" y="829"/>
                    </a:lnTo>
                    <a:lnTo>
                      <a:pt x="798" y="825"/>
                    </a:lnTo>
                    <a:lnTo>
                      <a:pt x="814" y="823"/>
                    </a:lnTo>
                    <a:lnTo>
                      <a:pt x="829" y="820"/>
                    </a:lnTo>
                    <a:lnTo>
                      <a:pt x="843" y="813"/>
                    </a:lnTo>
                    <a:lnTo>
                      <a:pt x="855" y="805"/>
                    </a:lnTo>
                    <a:lnTo>
                      <a:pt x="863" y="793"/>
                    </a:lnTo>
                    <a:lnTo>
                      <a:pt x="870" y="779"/>
                    </a:lnTo>
                    <a:lnTo>
                      <a:pt x="874" y="763"/>
                    </a:lnTo>
                    <a:lnTo>
                      <a:pt x="877" y="744"/>
                    </a:lnTo>
                    <a:lnTo>
                      <a:pt x="891" y="737"/>
                    </a:lnTo>
                    <a:lnTo>
                      <a:pt x="901" y="725"/>
                    </a:lnTo>
                    <a:lnTo>
                      <a:pt x="910" y="713"/>
                    </a:lnTo>
                    <a:lnTo>
                      <a:pt x="920" y="712"/>
                    </a:lnTo>
                    <a:lnTo>
                      <a:pt x="932" y="710"/>
                    </a:lnTo>
                    <a:lnTo>
                      <a:pt x="941" y="708"/>
                    </a:lnTo>
                    <a:lnTo>
                      <a:pt x="944" y="703"/>
                    </a:lnTo>
                    <a:lnTo>
                      <a:pt x="949" y="700"/>
                    </a:lnTo>
                    <a:lnTo>
                      <a:pt x="949" y="688"/>
                    </a:lnTo>
                    <a:lnTo>
                      <a:pt x="953" y="681"/>
                    </a:lnTo>
                    <a:lnTo>
                      <a:pt x="960" y="674"/>
                    </a:lnTo>
                    <a:lnTo>
                      <a:pt x="968" y="669"/>
                    </a:lnTo>
                    <a:lnTo>
                      <a:pt x="979" y="665"/>
                    </a:lnTo>
                    <a:lnTo>
                      <a:pt x="989" y="664"/>
                    </a:lnTo>
                    <a:lnTo>
                      <a:pt x="999" y="658"/>
                    </a:lnTo>
                    <a:lnTo>
                      <a:pt x="1010" y="655"/>
                    </a:lnTo>
                    <a:lnTo>
                      <a:pt x="1020" y="652"/>
                    </a:lnTo>
                    <a:lnTo>
                      <a:pt x="1030" y="648"/>
                    </a:lnTo>
                    <a:lnTo>
                      <a:pt x="1037" y="641"/>
                    </a:lnTo>
                    <a:lnTo>
                      <a:pt x="1049" y="636"/>
                    </a:lnTo>
                    <a:lnTo>
                      <a:pt x="1060" y="638"/>
                    </a:lnTo>
                    <a:lnTo>
                      <a:pt x="1075" y="643"/>
                    </a:lnTo>
                    <a:lnTo>
                      <a:pt x="1089" y="648"/>
                    </a:lnTo>
                    <a:lnTo>
                      <a:pt x="1106" y="652"/>
                    </a:lnTo>
                    <a:lnTo>
                      <a:pt x="1113" y="648"/>
                    </a:lnTo>
                    <a:lnTo>
                      <a:pt x="1120" y="645"/>
                    </a:lnTo>
                    <a:lnTo>
                      <a:pt x="1123" y="638"/>
                    </a:lnTo>
                    <a:lnTo>
                      <a:pt x="1128" y="631"/>
                    </a:lnTo>
                    <a:lnTo>
                      <a:pt x="1133" y="617"/>
                    </a:lnTo>
                    <a:lnTo>
                      <a:pt x="1144" y="612"/>
                    </a:lnTo>
                    <a:lnTo>
                      <a:pt x="1152" y="612"/>
                    </a:lnTo>
                    <a:lnTo>
                      <a:pt x="1168" y="615"/>
                    </a:lnTo>
                    <a:lnTo>
                      <a:pt x="1180" y="619"/>
                    </a:lnTo>
                    <a:lnTo>
                      <a:pt x="1187" y="626"/>
                    </a:lnTo>
                    <a:lnTo>
                      <a:pt x="1190" y="634"/>
                    </a:lnTo>
                    <a:lnTo>
                      <a:pt x="1195" y="639"/>
                    </a:lnTo>
                    <a:lnTo>
                      <a:pt x="1202" y="643"/>
                    </a:lnTo>
                    <a:lnTo>
                      <a:pt x="1209" y="645"/>
                    </a:lnTo>
                    <a:lnTo>
                      <a:pt x="1221" y="643"/>
                    </a:lnTo>
                    <a:lnTo>
                      <a:pt x="1233" y="641"/>
                    </a:lnTo>
                    <a:lnTo>
                      <a:pt x="1242" y="641"/>
                    </a:lnTo>
                    <a:lnTo>
                      <a:pt x="1252" y="645"/>
                    </a:lnTo>
                    <a:lnTo>
                      <a:pt x="1259" y="648"/>
                    </a:lnTo>
                    <a:lnTo>
                      <a:pt x="1268" y="653"/>
                    </a:lnTo>
                    <a:lnTo>
                      <a:pt x="1275" y="657"/>
                    </a:lnTo>
                    <a:lnTo>
                      <a:pt x="1283" y="660"/>
                    </a:lnTo>
                    <a:lnTo>
                      <a:pt x="1293" y="664"/>
                    </a:lnTo>
                    <a:lnTo>
                      <a:pt x="1305" y="665"/>
                    </a:lnTo>
                    <a:lnTo>
                      <a:pt x="1316" y="664"/>
                    </a:lnTo>
                    <a:lnTo>
                      <a:pt x="1328" y="660"/>
                    </a:lnTo>
                    <a:lnTo>
                      <a:pt x="1340" y="657"/>
                    </a:lnTo>
                    <a:lnTo>
                      <a:pt x="1354" y="653"/>
                    </a:lnTo>
                    <a:lnTo>
                      <a:pt x="1366" y="648"/>
                    </a:lnTo>
                    <a:lnTo>
                      <a:pt x="1379" y="648"/>
                    </a:lnTo>
                    <a:lnTo>
                      <a:pt x="1393" y="648"/>
                    </a:lnTo>
                    <a:lnTo>
                      <a:pt x="1409" y="653"/>
                    </a:lnTo>
                    <a:lnTo>
                      <a:pt x="1422" y="653"/>
                    </a:lnTo>
                    <a:lnTo>
                      <a:pt x="1433" y="650"/>
                    </a:lnTo>
                    <a:lnTo>
                      <a:pt x="1440" y="639"/>
                    </a:lnTo>
                    <a:lnTo>
                      <a:pt x="1447" y="627"/>
                    </a:lnTo>
                    <a:lnTo>
                      <a:pt x="1452" y="612"/>
                    </a:lnTo>
                    <a:lnTo>
                      <a:pt x="1460" y="600"/>
                    </a:lnTo>
                    <a:lnTo>
                      <a:pt x="1474" y="591"/>
                    </a:lnTo>
                    <a:lnTo>
                      <a:pt x="1496" y="588"/>
                    </a:lnTo>
                    <a:lnTo>
                      <a:pt x="1510" y="588"/>
                    </a:lnTo>
                    <a:lnTo>
                      <a:pt x="1520" y="593"/>
                    </a:lnTo>
                    <a:lnTo>
                      <a:pt x="1529" y="598"/>
                    </a:lnTo>
                    <a:lnTo>
                      <a:pt x="1536" y="609"/>
                    </a:lnTo>
                    <a:lnTo>
                      <a:pt x="1541" y="617"/>
                    </a:lnTo>
                    <a:lnTo>
                      <a:pt x="1546" y="629"/>
                    </a:lnTo>
                    <a:lnTo>
                      <a:pt x="1551" y="639"/>
                    </a:lnTo>
                    <a:lnTo>
                      <a:pt x="1558" y="652"/>
                    </a:lnTo>
                    <a:lnTo>
                      <a:pt x="1563" y="657"/>
                    </a:lnTo>
                    <a:lnTo>
                      <a:pt x="1576" y="660"/>
                    </a:lnTo>
                    <a:lnTo>
                      <a:pt x="1586" y="664"/>
                    </a:lnTo>
                    <a:lnTo>
                      <a:pt x="1596" y="670"/>
                    </a:lnTo>
                    <a:lnTo>
                      <a:pt x="1600" y="676"/>
                    </a:lnTo>
                    <a:lnTo>
                      <a:pt x="1606" y="686"/>
                    </a:lnTo>
                    <a:lnTo>
                      <a:pt x="1612" y="693"/>
                    </a:lnTo>
                    <a:lnTo>
                      <a:pt x="1624" y="696"/>
                    </a:lnTo>
                    <a:lnTo>
                      <a:pt x="1632" y="693"/>
                    </a:lnTo>
                    <a:lnTo>
                      <a:pt x="1641" y="688"/>
                    </a:lnTo>
                    <a:lnTo>
                      <a:pt x="1649" y="682"/>
                    </a:lnTo>
                    <a:lnTo>
                      <a:pt x="1665" y="681"/>
                    </a:lnTo>
                    <a:lnTo>
                      <a:pt x="1665" y="694"/>
                    </a:lnTo>
                    <a:lnTo>
                      <a:pt x="1656" y="703"/>
                    </a:lnTo>
                    <a:lnTo>
                      <a:pt x="1649" y="717"/>
                    </a:lnTo>
                    <a:lnTo>
                      <a:pt x="1643" y="731"/>
                    </a:lnTo>
                    <a:lnTo>
                      <a:pt x="1636" y="739"/>
                    </a:lnTo>
                    <a:lnTo>
                      <a:pt x="1625" y="743"/>
                    </a:lnTo>
                    <a:lnTo>
                      <a:pt x="1615" y="746"/>
                    </a:lnTo>
                    <a:lnTo>
                      <a:pt x="1608" y="748"/>
                    </a:lnTo>
                    <a:lnTo>
                      <a:pt x="1610" y="753"/>
                    </a:lnTo>
                    <a:lnTo>
                      <a:pt x="1615" y="762"/>
                    </a:lnTo>
                    <a:lnTo>
                      <a:pt x="1615" y="772"/>
                    </a:lnTo>
                    <a:lnTo>
                      <a:pt x="1610" y="780"/>
                    </a:lnTo>
                    <a:lnTo>
                      <a:pt x="1608" y="786"/>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547" name="Freeform 258"/>
              <p:cNvSpPr>
                <a:spLocks/>
              </p:cNvSpPr>
              <p:nvPr/>
            </p:nvSpPr>
            <p:spPr bwMode="auto">
              <a:xfrm>
                <a:off x="5999957" y="2651125"/>
                <a:ext cx="1406525" cy="887412"/>
              </a:xfrm>
              <a:custGeom>
                <a:avLst/>
                <a:gdLst/>
                <a:ahLst/>
                <a:cxnLst>
                  <a:cxn ang="0">
                    <a:pos x="659" y="330"/>
                  </a:cxn>
                  <a:cxn ang="0">
                    <a:pos x="707" y="294"/>
                  </a:cxn>
                  <a:cxn ang="0">
                    <a:pos x="669" y="294"/>
                  </a:cxn>
                  <a:cxn ang="0">
                    <a:pos x="635" y="270"/>
                  </a:cxn>
                  <a:cxn ang="0">
                    <a:pos x="680" y="239"/>
                  </a:cxn>
                  <a:cxn ang="0">
                    <a:pos x="686" y="263"/>
                  </a:cxn>
                  <a:cxn ang="0">
                    <a:pos x="745" y="254"/>
                  </a:cxn>
                  <a:cxn ang="0">
                    <a:pos x="745" y="284"/>
                  </a:cxn>
                  <a:cxn ang="0">
                    <a:pos x="757" y="299"/>
                  </a:cxn>
                  <a:cxn ang="0">
                    <a:pos x="762" y="320"/>
                  </a:cxn>
                  <a:cxn ang="0">
                    <a:pos x="767" y="339"/>
                  </a:cxn>
                  <a:cxn ang="0">
                    <a:pos x="793" y="328"/>
                  </a:cxn>
                  <a:cxn ang="0">
                    <a:pos x="784" y="266"/>
                  </a:cxn>
                  <a:cxn ang="0">
                    <a:pos x="807" y="229"/>
                  </a:cxn>
                  <a:cxn ang="0">
                    <a:pos x="836" y="184"/>
                  </a:cxn>
                  <a:cxn ang="0">
                    <a:pos x="857" y="151"/>
                  </a:cxn>
                  <a:cxn ang="0">
                    <a:pos x="870" y="94"/>
                  </a:cxn>
                  <a:cxn ang="0">
                    <a:pos x="821" y="88"/>
                  </a:cxn>
                  <a:cxn ang="0">
                    <a:pos x="772" y="51"/>
                  </a:cxn>
                  <a:cxn ang="0">
                    <a:pos x="731" y="0"/>
                  </a:cxn>
                  <a:cxn ang="0">
                    <a:pos x="661" y="51"/>
                  </a:cxn>
                  <a:cxn ang="0">
                    <a:pos x="587" y="60"/>
                  </a:cxn>
                  <a:cxn ang="0">
                    <a:pos x="514" y="76"/>
                  </a:cxn>
                  <a:cxn ang="0">
                    <a:pos x="463" y="53"/>
                  </a:cxn>
                  <a:cxn ang="0">
                    <a:pos x="411" y="46"/>
                  </a:cxn>
                  <a:cxn ang="0">
                    <a:pos x="354" y="29"/>
                  </a:cxn>
                  <a:cxn ang="0">
                    <a:pos x="310" y="60"/>
                  </a:cxn>
                  <a:cxn ang="0">
                    <a:pos x="241" y="64"/>
                  </a:cxn>
                  <a:cxn ang="0">
                    <a:pos x="181" y="86"/>
                  </a:cxn>
                  <a:cxn ang="0">
                    <a:pos x="153" y="122"/>
                  </a:cxn>
                  <a:cxn ang="0">
                    <a:pos x="95" y="175"/>
                  </a:cxn>
                  <a:cxn ang="0">
                    <a:pos x="35" y="235"/>
                  </a:cxn>
                  <a:cxn ang="0">
                    <a:pos x="12" y="275"/>
                  </a:cxn>
                  <a:cxn ang="0">
                    <a:pos x="35" y="311"/>
                  </a:cxn>
                  <a:cxn ang="0">
                    <a:pos x="95" y="327"/>
                  </a:cxn>
                  <a:cxn ang="0">
                    <a:pos x="84" y="364"/>
                  </a:cxn>
                  <a:cxn ang="0">
                    <a:pos x="78" y="392"/>
                  </a:cxn>
                  <a:cxn ang="0">
                    <a:pos x="134" y="414"/>
                  </a:cxn>
                  <a:cxn ang="0">
                    <a:pos x="169" y="437"/>
                  </a:cxn>
                  <a:cxn ang="0">
                    <a:pos x="217" y="442"/>
                  </a:cxn>
                  <a:cxn ang="0">
                    <a:pos x="272" y="440"/>
                  </a:cxn>
                  <a:cxn ang="0">
                    <a:pos x="306" y="419"/>
                  </a:cxn>
                  <a:cxn ang="0">
                    <a:pos x="341" y="431"/>
                  </a:cxn>
                  <a:cxn ang="0">
                    <a:pos x="351" y="485"/>
                  </a:cxn>
                  <a:cxn ang="0">
                    <a:pos x="365" y="504"/>
                  </a:cxn>
                  <a:cxn ang="0">
                    <a:pos x="392" y="536"/>
                  </a:cxn>
                  <a:cxn ang="0">
                    <a:pos x="406" y="538"/>
                  </a:cxn>
                  <a:cxn ang="0">
                    <a:pos x="446" y="517"/>
                  </a:cxn>
                  <a:cxn ang="0">
                    <a:pos x="508" y="542"/>
                  </a:cxn>
                  <a:cxn ang="0">
                    <a:pos x="539" y="542"/>
                  </a:cxn>
                  <a:cxn ang="0">
                    <a:pos x="585" y="524"/>
                  </a:cxn>
                  <a:cxn ang="0">
                    <a:pos x="638" y="500"/>
                  </a:cxn>
                  <a:cxn ang="0">
                    <a:pos x="666" y="457"/>
                  </a:cxn>
                  <a:cxn ang="0">
                    <a:pos x="692" y="416"/>
                  </a:cxn>
                  <a:cxn ang="0">
                    <a:pos x="676" y="358"/>
                  </a:cxn>
                </a:cxnLst>
                <a:rect l="0" t="0" r="r" b="b"/>
                <a:pathLst>
                  <a:path w="886" h="559">
                    <a:moveTo>
                      <a:pt x="674" y="352"/>
                    </a:moveTo>
                    <a:lnTo>
                      <a:pt x="673" y="352"/>
                    </a:lnTo>
                    <a:lnTo>
                      <a:pt x="673" y="347"/>
                    </a:lnTo>
                    <a:lnTo>
                      <a:pt x="673" y="342"/>
                    </a:lnTo>
                    <a:lnTo>
                      <a:pt x="664" y="339"/>
                    </a:lnTo>
                    <a:lnTo>
                      <a:pt x="659" y="330"/>
                    </a:lnTo>
                    <a:lnTo>
                      <a:pt x="662" y="323"/>
                    </a:lnTo>
                    <a:lnTo>
                      <a:pt x="669" y="318"/>
                    </a:lnTo>
                    <a:lnTo>
                      <a:pt x="674" y="309"/>
                    </a:lnTo>
                    <a:lnTo>
                      <a:pt x="685" y="304"/>
                    </a:lnTo>
                    <a:lnTo>
                      <a:pt x="697" y="299"/>
                    </a:lnTo>
                    <a:lnTo>
                      <a:pt x="707" y="294"/>
                    </a:lnTo>
                    <a:lnTo>
                      <a:pt x="697" y="290"/>
                    </a:lnTo>
                    <a:lnTo>
                      <a:pt x="688" y="289"/>
                    </a:lnTo>
                    <a:lnTo>
                      <a:pt x="681" y="285"/>
                    </a:lnTo>
                    <a:lnTo>
                      <a:pt x="676" y="284"/>
                    </a:lnTo>
                    <a:lnTo>
                      <a:pt x="673" y="289"/>
                    </a:lnTo>
                    <a:lnTo>
                      <a:pt x="669" y="294"/>
                    </a:lnTo>
                    <a:lnTo>
                      <a:pt x="662" y="294"/>
                    </a:lnTo>
                    <a:lnTo>
                      <a:pt x="655" y="292"/>
                    </a:lnTo>
                    <a:lnTo>
                      <a:pt x="650" y="285"/>
                    </a:lnTo>
                    <a:lnTo>
                      <a:pt x="647" y="278"/>
                    </a:lnTo>
                    <a:lnTo>
                      <a:pt x="638" y="275"/>
                    </a:lnTo>
                    <a:lnTo>
                      <a:pt x="635" y="270"/>
                    </a:lnTo>
                    <a:lnTo>
                      <a:pt x="637" y="263"/>
                    </a:lnTo>
                    <a:lnTo>
                      <a:pt x="643" y="261"/>
                    </a:lnTo>
                    <a:lnTo>
                      <a:pt x="650" y="260"/>
                    </a:lnTo>
                    <a:lnTo>
                      <a:pt x="657" y="258"/>
                    </a:lnTo>
                    <a:lnTo>
                      <a:pt x="668" y="249"/>
                    </a:lnTo>
                    <a:lnTo>
                      <a:pt x="680" y="239"/>
                    </a:lnTo>
                    <a:lnTo>
                      <a:pt x="680" y="235"/>
                    </a:lnTo>
                    <a:lnTo>
                      <a:pt x="686" y="234"/>
                    </a:lnTo>
                    <a:lnTo>
                      <a:pt x="693" y="235"/>
                    </a:lnTo>
                    <a:lnTo>
                      <a:pt x="697" y="242"/>
                    </a:lnTo>
                    <a:lnTo>
                      <a:pt x="692" y="253"/>
                    </a:lnTo>
                    <a:lnTo>
                      <a:pt x="686" y="263"/>
                    </a:lnTo>
                    <a:lnTo>
                      <a:pt x="697" y="260"/>
                    </a:lnTo>
                    <a:lnTo>
                      <a:pt x="707" y="254"/>
                    </a:lnTo>
                    <a:lnTo>
                      <a:pt x="717" y="249"/>
                    </a:lnTo>
                    <a:lnTo>
                      <a:pt x="729" y="247"/>
                    </a:lnTo>
                    <a:lnTo>
                      <a:pt x="736" y="251"/>
                    </a:lnTo>
                    <a:lnTo>
                      <a:pt x="745" y="254"/>
                    </a:lnTo>
                    <a:lnTo>
                      <a:pt x="743" y="260"/>
                    </a:lnTo>
                    <a:lnTo>
                      <a:pt x="745" y="265"/>
                    </a:lnTo>
                    <a:lnTo>
                      <a:pt x="741" y="270"/>
                    </a:lnTo>
                    <a:lnTo>
                      <a:pt x="740" y="275"/>
                    </a:lnTo>
                    <a:lnTo>
                      <a:pt x="740" y="280"/>
                    </a:lnTo>
                    <a:lnTo>
                      <a:pt x="745" y="284"/>
                    </a:lnTo>
                    <a:lnTo>
                      <a:pt x="747" y="282"/>
                    </a:lnTo>
                    <a:lnTo>
                      <a:pt x="752" y="282"/>
                    </a:lnTo>
                    <a:lnTo>
                      <a:pt x="760" y="284"/>
                    </a:lnTo>
                    <a:lnTo>
                      <a:pt x="766" y="292"/>
                    </a:lnTo>
                    <a:lnTo>
                      <a:pt x="762" y="296"/>
                    </a:lnTo>
                    <a:lnTo>
                      <a:pt x="757" y="299"/>
                    </a:lnTo>
                    <a:lnTo>
                      <a:pt x="757" y="304"/>
                    </a:lnTo>
                    <a:lnTo>
                      <a:pt x="759" y="304"/>
                    </a:lnTo>
                    <a:lnTo>
                      <a:pt x="762" y="308"/>
                    </a:lnTo>
                    <a:lnTo>
                      <a:pt x="764" y="311"/>
                    </a:lnTo>
                    <a:lnTo>
                      <a:pt x="766" y="316"/>
                    </a:lnTo>
                    <a:lnTo>
                      <a:pt x="762" y="320"/>
                    </a:lnTo>
                    <a:lnTo>
                      <a:pt x="760" y="327"/>
                    </a:lnTo>
                    <a:lnTo>
                      <a:pt x="760" y="330"/>
                    </a:lnTo>
                    <a:lnTo>
                      <a:pt x="764" y="332"/>
                    </a:lnTo>
                    <a:lnTo>
                      <a:pt x="760" y="335"/>
                    </a:lnTo>
                    <a:lnTo>
                      <a:pt x="760" y="339"/>
                    </a:lnTo>
                    <a:lnTo>
                      <a:pt x="767" y="339"/>
                    </a:lnTo>
                    <a:lnTo>
                      <a:pt x="771" y="335"/>
                    </a:lnTo>
                    <a:lnTo>
                      <a:pt x="778" y="335"/>
                    </a:lnTo>
                    <a:lnTo>
                      <a:pt x="779" y="330"/>
                    </a:lnTo>
                    <a:lnTo>
                      <a:pt x="784" y="330"/>
                    </a:lnTo>
                    <a:lnTo>
                      <a:pt x="788" y="328"/>
                    </a:lnTo>
                    <a:lnTo>
                      <a:pt x="793" y="328"/>
                    </a:lnTo>
                    <a:lnTo>
                      <a:pt x="800" y="321"/>
                    </a:lnTo>
                    <a:lnTo>
                      <a:pt x="803" y="309"/>
                    </a:lnTo>
                    <a:lnTo>
                      <a:pt x="802" y="294"/>
                    </a:lnTo>
                    <a:lnTo>
                      <a:pt x="798" y="284"/>
                    </a:lnTo>
                    <a:lnTo>
                      <a:pt x="791" y="273"/>
                    </a:lnTo>
                    <a:lnTo>
                      <a:pt x="784" y="266"/>
                    </a:lnTo>
                    <a:lnTo>
                      <a:pt x="778" y="258"/>
                    </a:lnTo>
                    <a:lnTo>
                      <a:pt x="776" y="249"/>
                    </a:lnTo>
                    <a:lnTo>
                      <a:pt x="784" y="246"/>
                    </a:lnTo>
                    <a:lnTo>
                      <a:pt x="791" y="241"/>
                    </a:lnTo>
                    <a:lnTo>
                      <a:pt x="798" y="234"/>
                    </a:lnTo>
                    <a:lnTo>
                      <a:pt x="807" y="229"/>
                    </a:lnTo>
                    <a:lnTo>
                      <a:pt x="810" y="218"/>
                    </a:lnTo>
                    <a:lnTo>
                      <a:pt x="815" y="210"/>
                    </a:lnTo>
                    <a:lnTo>
                      <a:pt x="821" y="203"/>
                    </a:lnTo>
                    <a:lnTo>
                      <a:pt x="829" y="198"/>
                    </a:lnTo>
                    <a:lnTo>
                      <a:pt x="831" y="192"/>
                    </a:lnTo>
                    <a:lnTo>
                      <a:pt x="836" y="184"/>
                    </a:lnTo>
                    <a:lnTo>
                      <a:pt x="836" y="174"/>
                    </a:lnTo>
                    <a:lnTo>
                      <a:pt x="831" y="165"/>
                    </a:lnTo>
                    <a:lnTo>
                      <a:pt x="829" y="160"/>
                    </a:lnTo>
                    <a:lnTo>
                      <a:pt x="836" y="158"/>
                    </a:lnTo>
                    <a:lnTo>
                      <a:pt x="846" y="155"/>
                    </a:lnTo>
                    <a:lnTo>
                      <a:pt x="857" y="151"/>
                    </a:lnTo>
                    <a:lnTo>
                      <a:pt x="864" y="143"/>
                    </a:lnTo>
                    <a:lnTo>
                      <a:pt x="870" y="129"/>
                    </a:lnTo>
                    <a:lnTo>
                      <a:pt x="877" y="115"/>
                    </a:lnTo>
                    <a:lnTo>
                      <a:pt x="886" y="106"/>
                    </a:lnTo>
                    <a:lnTo>
                      <a:pt x="886" y="93"/>
                    </a:lnTo>
                    <a:lnTo>
                      <a:pt x="870" y="94"/>
                    </a:lnTo>
                    <a:lnTo>
                      <a:pt x="862" y="100"/>
                    </a:lnTo>
                    <a:lnTo>
                      <a:pt x="853" y="105"/>
                    </a:lnTo>
                    <a:lnTo>
                      <a:pt x="845" y="108"/>
                    </a:lnTo>
                    <a:lnTo>
                      <a:pt x="833" y="105"/>
                    </a:lnTo>
                    <a:lnTo>
                      <a:pt x="827" y="98"/>
                    </a:lnTo>
                    <a:lnTo>
                      <a:pt x="821" y="88"/>
                    </a:lnTo>
                    <a:lnTo>
                      <a:pt x="817" y="82"/>
                    </a:lnTo>
                    <a:lnTo>
                      <a:pt x="807" y="76"/>
                    </a:lnTo>
                    <a:lnTo>
                      <a:pt x="797" y="72"/>
                    </a:lnTo>
                    <a:lnTo>
                      <a:pt x="784" y="69"/>
                    </a:lnTo>
                    <a:lnTo>
                      <a:pt x="779" y="64"/>
                    </a:lnTo>
                    <a:lnTo>
                      <a:pt x="772" y="51"/>
                    </a:lnTo>
                    <a:lnTo>
                      <a:pt x="767" y="41"/>
                    </a:lnTo>
                    <a:lnTo>
                      <a:pt x="762" y="29"/>
                    </a:lnTo>
                    <a:lnTo>
                      <a:pt x="757" y="21"/>
                    </a:lnTo>
                    <a:lnTo>
                      <a:pt x="750" y="10"/>
                    </a:lnTo>
                    <a:lnTo>
                      <a:pt x="741" y="5"/>
                    </a:lnTo>
                    <a:lnTo>
                      <a:pt x="731" y="0"/>
                    </a:lnTo>
                    <a:lnTo>
                      <a:pt x="717" y="0"/>
                    </a:lnTo>
                    <a:lnTo>
                      <a:pt x="695" y="3"/>
                    </a:lnTo>
                    <a:lnTo>
                      <a:pt x="681" y="12"/>
                    </a:lnTo>
                    <a:lnTo>
                      <a:pt x="673" y="24"/>
                    </a:lnTo>
                    <a:lnTo>
                      <a:pt x="668" y="39"/>
                    </a:lnTo>
                    <a:lnTo>
                      <a:pt x="661" y="51"/>
                    </a:lnTo>
                    <a:lnTo>
                      <a:pt x="654" y="62"/>
                    </a:lnTo>
                    <a:lnTo>
                      <a:pt x="643" y="65"/>
                    </a:lnTo>
                    <a:lnTo>
                      <a:pt x="630" y="65"/>
                    </a:lnTo>
                    <a:lnTo>
                      <a:pt x="614" y="60"/>
                    </a:lnTo>
                    <a:lnTo>
                      <a:pt x="600" y="60"/>
                    </a:lnTo>
                    <a:lnTo>
                      <a:pt x="587" y="60"/>
                    </a:lnTo>
                    <a:lnTo>
                      <a:pt x="575" y="65"/>
                    </a:lnTo>
                    <a:lnTo>
                      <a:pt x="561" y="69"/>
                    </a:lnTo>
                    <a:lnTo>
                      <a:pt x="549" y="72"/>
                    </a:lnTo>
                    <a:lnTo>
                      <a:pt x="537" y="76"/>
                    </a:lnTo>
                    <a:lnTo>
                      <a:pt x="526" y="77"/>
                    </a:lnTo>
                    <a:lnTo>
                      <a:pt x="514" y="76"/>
                    </a:lnTo>
                    <a:lnTo>
                      <a:pt x="504" y="72"/>
                    </a:lnTo>
                    <a:lnTo>
                      <a:pt x="496" y="69"/>
                    </a:lnTo>
                    <a:lnTo>
                      <a:pt x="489" y="65"/>
                    </a:lnTo>
                    <a:lnTo>
                      <a:pt x="480" y="60"/>
                    </a:lnTo>
                    <a:lnTo>
                      <a:pt x="473" y="57"/>
                    </a:lnTo>
                    <a:lnTo>
                      <a:pt x="463" y="53"/>
                    </a:lnTo>
                    <a:lnTo>
                      <a:pt x="454" y="53"/>
                    </a:lnTo>
                    <a:lnTo>
                      <a:pt x="442" y="55"/>
                    </a:lnTo>
                    <a:lnTo>
                      <a:pt x="430" y="57"/>
                    </a:lnTo>
                    <a:lnTo>
                      <a:pt x="423" y="55"/>
                    </a:lnTo>
                    <a:lnTo>
                      <a:pt x="416" y="51"/>
                    </a:lnTo>
                    <a:lnTo>
                      <a:pt x="411" y="46"/>
                    </a:lnTo>
                    <a:lnTo>
                      <a:pt x="408" y="38"/>
                    </a:lnTo>
                    <a:lnTo>
                      <a:pt x="401" y="31"/>
                    </a:lnTo>
                    <a:lnTo>
                      <a:pt x="389" y="27"/>
                    </a:lnTo>
                    <a:lnTo>
                      <a:pt x="373" y="24"/>
                    </a:lnTo>
                    <a:lnTo>
                      <a:pt x="365" y="24"/>
                    </a:lnTo>
                    <a:lnTo>
                      <a:pt x="354" y="29"/>
                    </a:lnTo>
                    <a:lnTo>
                      <a:pt x="349" y="43"/>
                    </a:lnTo>
                    <a:lnTo>
                      <a:pt x="344" y="50"/>
                    </a:lnTo>
                    <a:lnTo>
                      <a:pt x="341" y="57"/>
                    </a:lnTo>
                    <a:lnTo>
                      <a:pt x="334" y="60"/>
                    </a:lnTo>
                    <a:lnTo>
                      <a:pt x="327" y="64"/>
                    </a:lnTo>
                    <a:lnTo>
                      <a:pt x="310" y="60"/>
                    </a:lnTo>
                    <a:lnTo>
                      <a:pt x="296" y="55"/>
                    </a:lnTo>
                    <a:lnTo>
                      <a:pt x="281" y="50"/>
                    </a:lnTo>
                    <a:lnTo>
                      <a:pt x="270" y="48"/>
                    </a:lnTo>
                    <a:lnTo>
                      <a:pt x="258" y="53"/>
                    </a:lnTo>
                    <a:lnTo>
                      <a:pt x="251" y="60"/>
                    </a:lnTo>
                    <a:lnTo>
                      <a:pt x="241" y="64"/>
                    </a:lnTo>
                    <a:lnTo>
                      <a:pt x="231" y="67"/>
                    </a:lnTo>
                    <a:lnTo>
                      <a:pt x="220" y="70"/>
                    </a:lnTo>
                    <a:lnTo>
                      <a:pt x="210" y="76"/>
                    </a:lnTo>
                    <a:lnTo>
                      <a:pt x="200" y="77"/>
                    </a:lnTo>
                    <a:lnTo>
                      <a:pt x="189" y="81"/>
                    </a:lnTo>
                    <a:lnTo>
                      <a:pt x="181" y="86"/>
                    </a:lnTo>
                    <a:lnTo>
                      <a:pt x="174" y="93"/>
                    </a:lnTo>
                    <a:lnTo>
                      <a:pt x="170" y="100"/>
                    </a:lnTo>
                    <a:lnTo>
                      <a:pt x="170" y="112"/>
                    </a:lnTo>
                    <a:lnTo>
                      <a:pt x="165" y="115"/>
                    </a:lnTo>
                    <a:lnTo>
                      <a:pt x="162" y="120"/>
                    </a:lnTo>
                    <a:lnTo>
                      <a:pt x="153" y="122"/>
                    </a:lnTo>
                    <a:lnTo>
                      <a:pt x="141" y="124"/>
                    </a:lnTo>
                    <a:lnTo>
                      <a:pt x="131" y="125"/>
                    </a:lnTo>
                    <a:lnTo>
                      <a:pt x="122" y="137"/>
                    </a:lnTo>
                    <a:lnTo>
                      <a:pt x="112" y="149"/>
                    </a:lnTo>
                    <a:lnTo>
                      <a:pt x="98" y="156"/>
                    </a:lnTo>
                    <a:lnTo>
                      <a:pt x="95" y="175"/>
                    </a:lnTo>
                    <a:lnTo>
                      <a:pt x="91" y="191"/>
                    </a:lnTo>
                    <a:lnTo>
                      <a:pt x="84" y="205"/>
                    </a:lnTo>
                    <a:lnTo>
                      <a:pt x="76" y="217"/>
                    </a:lnTo>
                    <a:lnTo>
                      <a:pt x="64" y="225"/>
                    </a:lnTo>
                    <a:lnTo>
                      <a:pt x="50" y="232"/>
                    </a:lnTo>
                    <a:lnTo>
                      <a:pt x="35" y="235"/>
                    </a:lnTo>
                    <a:lnTo>
                      <a:pt x="19" y="237"/>
                    </a:lnTo>
                    <a:lnTo>
                      <a:pt x="12" y="241"/>
                    </a:lnTo>
                    <a:lnTo>
                      <a:pt x="7" y="249"/>
                    </a:lnTo>
                    <a:lnTo>
                      <a:pt x="2" y="260"/>
                    </a:lnTo>
                    <a:lnTo>
                      <a:pt x="0" y="270"/>
                    </a:lnTo>
                    <a:lnTo>
                      <a:pt x="12" y="275"/>
                    </a:lnTo>
                    <a:lnTo>
                      <a:pt x="17" y="289"/>
                    </a:lnTo>
                    <a:lnTo>
                      <a:pt x="17" y="290"/>
                    </a:lnTo>
                    <a:lnTo>
                      <a:pt x="19" y="297"/>
                    </a:lnTo>
                    <a:lnTo>
                      <a:pt x="29" y="299"/>
                    </a:lnTo>
                    <a:lnTo>
                      <a:pt x="33" y="304"/>
                    </a:lnTo>
                    <a:lnTo>
                      <a:pt x="35" y="311"/>
                    </a:lnTo>
                    <a:lnTo>
                      <a:pt x="45" y="316"/>
                    </a:lnTo>
                    <a:lnTo>
                      <a:pt x="59" y="321"/>
                    </a:lnTo>
                    <a:lnTo>
                      <a:pt x="69" y="316"/>
                    </a:lnTo>
                    <a:lnTo>
                      <a:pt x="79" y="313"/>
                    </a:lnTo>
                    <a:lnTo>
                      <a:pt x="88" y="316"/>
                    </a:lnTo>
                    <a:lnTo>
                      <a:pt x="95" y="327"/>
                    </a:lnTo>
                    <a:lnTo>
                      <a:pt x="91" y="333"/>
                    </a:lnTo>
                    <a:lnTo>
                      <a:pt x="84" y="339"/>
                    </a:lnTo>
                    <a:lnTo>
                      <a:pt x="78" y="342"/>
                    </a:lnTo>
                    <a:lnTo>
                      <a:pt x="76" y="351"/>
                    </a:lnTo>
                    <a:lnTo>
                      <a:pt x="79" y="358"/>
                    </a:lnTo>
                    <a:lnTo>
                      <a:pt x="84" y="364"/>
                    </a:lnTo>
                    <a:lnTo>
                      <a:pt x="79" y="368"/>
                    </a:lnTo>
                    <a:lnTo>
                      <a:pt x="72" y="370"/>
                    </a:lnTo>
                    <a:lnTo>
                      <a:pt x="72" y="375"/>
                    </a:lnTo>
                    <a:lnTo>
                      <a:pt x="74" y="382"/>
                    </a:lnTo>
                    <a:lnTo>
                      <a:pt x="76" y="390"/>
                    </a:lnTo>
                    <a:lnTo>
                      <a:pt x="78" y="392"/>
                    </a:lnTo>
                    <a:lnTo>
                      <a:pt x="83" y="394"/>
                    </a:lnTo>
                    <a:lnTo>
                      <a:pt x="93" y="399"/>
                    </a:lnTo>
                    <a:lnTo>
                      <a:pt x="105" y="406"/>
                    </a:lnTo>
                    <a:lnTo>
                      <a:pt x="117" y="406"/>
                    </a:lnTo>
                    <a:lnTo>
                      <a:pt x="127" y="411"/>
                    </a:lnTo>
                    <a:lnTo>
                      <a:pt x="134" y="414"/>
                    </a:lnTo>
                    <a:lnTo>
                      <a:pt x="146" y="418"/>
                    </a:lnTo>
                    <a:lnTo>
                      <a:pt x="148" y="421"/>
                    </a:lnTo>
                    <a:lnTo>
                      <a:pt x="152" y="428"/>
                    </a:lnTo>
                    <a:lnTo>
                      <a:pt x="155" y="428"/>
                    </a:lnTo>
                    <a:lnTo>
                      <a:pt x="160" y="428"/>
                    </a:lnTo>
                    <a:lnTo>
                      <a:pt x="169" y="437"/>
                    </a:lnTo>
                    <a:lnTo>
                      <a:pt x="184" y="442"/>
                    </a:lnTo>
                    <a:lnTo>
                      <a:pt x="195" y="442"/>
                    </a:lnTo>
                    <a:lnTo>
                      <a:pt x="205" y="442"/>
                    </a:lnTo>
                    <a:lnTo>
                      <a:pt x="210" y="440"/>
                    </a:lnTo>
                    <a:lnTo>
                      <a:pt x="215" y="438"/>
                    </a:lnTo>
                    <a:lnTo>
                      <a:pt x="217" y="442"/>
                    </a:lnTo>
                    <a:lnTo>
                      <a:pt x="219" y="450"/>
                    </a:lnTo>
                    <a:lnTo>
                      <a:pt x="227" y="442"/>
                    </a:lnTo>
                    <a:lnTo>
                      <a:pt x="241" y="437"/>
                    </a:lnTo>
                    <a:lnTo>
                      <a:pt x="255" y="440"/>
                    </a:lnTo>
                    <a:lnTo>
                      <a:pt x="267" y="444"/>
                    </a:lnTo>
                    <a:lnTo>
                      <a:pt x="272" y="440"/>
                    </a:lnTo>
                    <a:lnTo>
                      <a:pt x="281" y="435"/>
                    </a:lnTo>
                    <a:lnTo>
                      <a:pt x="287" y="430"/>
                    </a:lnTo>
                    <a:lnTo>
                      <a:pt x="294" y="428"/>
                    </a:lnTo>
                    <a:lnTo>
                      <a:pt x="296" y="423"/>
                    </a:lnTo>
                    <a:lnTo>
                      <a:pt x="299" y="421"/>
                    </a:lnTo>
                    <a:lnTo>
                      <a:pt x="306" y="419"/>
                    </a:lnTo>
                    <a:lnTo>
                      <a:pt x="317" y="421"/>
                    </a:lnTo>
                    <a:lnTo>
                      <a:pt x="320" y="416"/>
                    </a:lnTo>
                    <a:lnTo>
                      <a:pt x="324" y="416"/>
                    </a:lnTo>
                    <a:lnTo>
                      <a:pt x="327" y="423"/>
                    </a:lnTo>
                    <a:lnTo>
                      <a:pt x="334" y="430"/>
                    </a:lnTo>
                    <a:lnTo>
                      <a:pt x="341" y="431"/>
                    </a:lnTo>
                    <a:lnTo>
                      <a:pt x="351" y="437"/>
                    </a:lnTo>
                    <a:lnTo>
                      <a:pt x="358" y="447"/>
                    </a:lnTo>
                    <a:lnTo>
                      <a:pt x="363" y="459"/>
                    </a:lnTo>
                    <a:lnTo>
                      <a:pt x="360" y="471"/>
                    </a:lnTo>
                    <a:lnTo>
                      <a:pt x="356" y="478"/>
                    </a:lnTo>
                    <a:lnTo>
                      <a:pt x="351" y="485"/>
                    </a:lnTo>
                    <a:lnTo>
                      <a:pt x="349" y="499"/>
                    </a:lnTo>
                    <a:lnTo>
                      <a:pt x="349" y="500"/>
                    </a:lnTo>
                    <a:lnTo>
                      <a:pt x="351" y="504"/>
                    </a:lnTo>
                    <a:lnTo>
                      <a:pt x="356" y="502"/>
                    </a:lnTo>
                    <a:lnTo>
                      <a:pt x="363" y="502"/>
                    </a:lnTo>
                    <a:lnTo>
                      <a:pt x="365" y="504"/>
                    </a:lnTo>
                    <a:lnTo>
                      <a:pt x="367" y="509"/>
                    </a:lnTo>
                    <a:lnTo>
                      <a:pt x="368" y="512"/>
                    </a:lnTo>
                    <a:lnTo>
                      <a:pt x="373" y="516"/>
                    </a:lnTo>
                    <a:lnTo>
                      <a:pt x="377" y="529"/>
                    </a:lnTo>
                    <a:lnTo>
                      <a:pt x="389" y="538"/>
                    </a:lnTo>
                    <a:lnTo>
                      <a:pt x="392" y="536"/>
                    </a:lnTo>
                    <a:lnTo>
                      <a:pt x="397" y="536"/>
                    </a:lnTo>
                    <a:lnTo>
                      <a:pt x="401" y="536"/>
                    </a:lnTo>
                    <a:lnTo>
                      <a:pt x="401" y="540"/>
                    </a:lnTo>
                    <a:lnTo>
                      <a:pt x="404" y="542"/>
                    </a:lnTo>
                    <a:lnTo>
                      <a:pt x="404" y="540"/>
                    </a:lnTo>
                    <a:lnTo>
                      <a:pt x="406" y="538"/>
                    </a:lnTo>
                    <a:lnTo>
                      <a:pt x="406" y="531"/>
                    </a:lnTo>
                    <a:lnTo>
                      <a:pt x="406" y="524"/>
                    </a:lnTo>
                    <a:lnTo>
                      <a:pt x="411" y="523"/>
                    </a:lnTo>
                    <a:lnTo>
                      <a:pt x="420" y="521"/>
                    </a:lnTo>
                    <a:lnTo>
                      <a:pt x="435" y="521"/>
                    </a:lnTo>
                    <a:lnTo>
                      <a:pt x="446" y="517"/>
                    </a:lnTo>
                    <a:lnTo>
                      <a:pt x="456" y="514"/>
                    </a:lnTo>
                    <a:lnTo>
                      <a:pt x="466" y="517"/>
                    </a:lnTo>
                    <a:lnTo>
                      <a:pt x="478" y="521"/>
                    </a:lnTo>
                    <a:lnTo>
                      <a:pt x="483" y="533"/>
                    </a:lnTo>
                    <a:lnTo>
                      <a:pt x="496" y="540"/>
                    </a:lnTo>
                    <a:lnTo>
                      <a:pt x="508" y="542"/>
                    </a:lnTo>
                    <a:lnTo>
                      <a:pt x="520" y="545"/>
                    </a:lnTo>
                    <a:lnTo>
                      <a:pt x="518" y="552"/>
                    </a:lnTo>
                    <a:lnTo>
                      <a:pt x="523" y="559"/>
                    </a:lnTo>
                    <a:lnTo>
                      <a:pt x="526" y="554"/>
                    </a:lnTo>
                    <a:lnTo>
                      <a:pt x="530" y="547"/>
                    </a:lnTo>
                    <a:lnTo>
                      <a:pt x="539" y="542"/>
                    </a:lnTo>
                    <a:lnTo>
                      <a:pt x="547" y="540"/>
                    </a:lnTo>
                    <a:lnTo>
                      <a:pt x="561" y="536"/>
                    </a:lnTo>
                    <a:lnTo>
                      <a:pt x="573" y="531"/>
                    </a:lnTo>
                    <a:lnTo>
                      <a:pt x="575" y="526"/>
                    </a:lnTo>
                    <a:lnTo>
                      <a:pt x="578" y="523"/>
                    </a:lnTo>
                    <a:lnTo>
                      <a:pt x="585" y="524"/>
                    </a:lnTo>
                    <a:lnTo>
                      <a:pt x="592" y="526"/>
                    </a:lnTo>
                    <a:lnTo>
                      <a:pt x="604" y="523"/>
                    </a:lnTo>
                    <a:lnTo>
                      <a:pt x="616" y="517"/>
                    </a:lnTo>
                    <a:lnTo>
                      <a:pt x="623" y="509"/>
                    </a:lnTo>
                    <a:lnTo>
                      <a:pt x="635" y="504"/>
                    </a:lnTo>
                    <a:lnTo>
                      <a:pt x="638" y="500"/>
                    </a:lnTo>
                    <a:lnTo>
                      <a:pt x="642" y="495"/>
                    </a:lnTo>
                    <a:lnTo>
                      <a:pt x="647" y="492"/>
                    </a:lnTo>
                    <a:lnTo>
                      <a:pt x="654" y="483"/>
                    </a:lnTo>
                    <a:lnTo>
                      <a:pt x="657" y="474"/>
                    </a:lnTo>
                    <a:lnTo>
                      <a:pt x="662" y="466"/>
                    </a:lnTo>
                    <a:lnTo>
                      <a:pt x="666" y="457"/>
                    </a:lnTo>
                    <a:lnTo>
                      <a:pt x="673" y="450"/>
                    </a:lnTo>
                    <a:lnTo>
                      <a:pt x="680" y="442"/>
                    </a:lnTo>
                    <a:lnTo>
                      <a:pt x="686" y="438"/>
                    </a:lnTo>
                    <a:lnTo>
                      <a:pt x="686" y="430"/>
                    </a:lnTo>
                    <a:lnTo>
                      <a:pt x="690" y="425"/>
                    </a:lnTo>
                    <a:lnTo>
                      <a:pt x="692" y="416"/>
                    </a:lnTo>
                    <a:lnTo>
                      <a:pt x="695" y="407"/>
                    </a:lnTo>
                    <a:lnTo>
                      <a:pt x="693" y="392"/>
                    </a:lnTo>
                    <a:lnTo>
                      <a:pt x="690" y="382"/>
                    </a:lnTo>
                    <a:lnTo>
                      <a:pt x="685" y="373"/>
                    </a:lnTo>
                    <a:lnTo>
                      <a:pt x="680" y="364"/>
                    </a:lnTo>
                    <a:lnTo>
                      <a:pt x="676" y="358"/>
                    </a:lnTo>
                    <a:lnTo>
                      <a:pt x="674" y="352"/>
                    </a:lnTo>
                    <a:lnTo>
                      <a:pt x="674" y="352"/>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548" name="Freeform 259"/>
              <p:cNvSpPr>
                <a:spLocks/>
              </p:cNvSpPr>
              <p:nvPr/>
            </p:nvSpPr>
            <p:spPr bwMode="auto">
              <a:xfrm>
                <a:off x="8405019" y="1987550"/>
                <a:ext cx="82550" cy="34925"/>
              </a:xfrm>
              <a:custGeom>
                <a:avLst/>
                <a:gdLst/>
                <a:ahLst/>
                <a:cxnLst>
                  <a:cxn ang="0">
                    <a:pos x="6" y="22"/>
                  </a:cxn>
                  <a:cxn ang="0">
                    <a:pos x="0" y="19"/>
                  </a:cxn>
                  <a:cxn ang="0">
                    <a:pos x="0" y="17"/>
                  </a:cxn>
                  <a:cxn ang="0">
                    <a:pos x="2" y="10"/>
                  </a:cxn>
                  <a:cxn ang="0">
                    <a:pos x="9" y="5"/>
                  </a:cxn>
                  <a:cxn ang="0">
                    <a:pos x="16" y="0"/>
                  </a:cxn>
                  <a:cxn ang="0">
                    <a:pos x="25" y="0"/>
                  </a:cxn>
                  <a:cxn ang="0">
                    <a:pos x="31" y="0"/>
                  </a:cxn>
                  <a:cxn ang="0">
                    <a:pos x="40" y="3"/>
                  </a:cxn>
                  <a:cxn ang="0">
                    <a:pos x="49" y="7"/>
                  </a:cxn>
                  <a:cxn ang="0">
                    <a:pos x="52" y="12"/>
                  </a:cxn>
                  <a:cxn ang="0">
                    <a:pos x="45" y="16"/>
                  </a:cxn>
                  <a:cxn ang="0">
                    <a:pos x="30" y="19"/>
                  </a:cxn>
                  <a:cxn ang="0">
                    <a:pos x="14" y="21"/>
                  </a:cxn>
                  <a:cxn ang="0">
                    <a:pos x="6" y="22"/>
                  </a:cxn>
                </a:cxnLst>
                <a:rect l="0" t="0" r="r" b="b"/>
                <a:pathLst>
                  <a:path w="52" h="22">
                    <a:moveTo>
                      <a:pt x="6" y="22"/>
                    </a:moveTo>
                    <a:lnTo>
                      <a:pt x="0" y="19"/>
                    </a:lnTo>
                    <a:lnTo>
                      <a:pt x="0" y="17"/>
                    </a:lnTo>
                    <a:lnTo>
                      <a:pt x="2" y="10"/>
                    </a:lnTo>
                    <a:lnTo>
                      <a:pt x="9" y="5"/>
                    </a:lnTo>
                    <a:lnTo>
                      <a:pt x="16" y="0"/>
                    </a:lnTo>
                    <a:lnTo>
                      <a:pt x="25" y="0"/>
                    </a:lnTo>
                    <a:lnTo>
                      <a:pt x="31" y="0"/>
                    </a:lnTo>
                    <a:lnTo>
                      <a:pt x="40" y="3"/>
                    </a:lnTo>
                    <a:lnTo>
                      <a:pt x="49" y="7"/>
                    </a:lnTo>
                    <a:lnTo>
                      <a:pt x="52" y="12"/>
                    </a:lnTo>
                    <a:lnTo>
                      <a:pt x="45" y="16"/>
                    </a:lnTo>
                    <a:lnTo>
                      <a:pt x="30" y="19"/>
                    </a:lnTo>
                    <a:lnTo>
                      <a:pt x="14" y="21"/>
                    </a:lnTo>
                    <a:lnTo>
                      <a:pt x="6" y="22"/>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549" name="Freeform 260"/>
              <p:cNvSpPr>
                <a:spLocks/>
              </p:cNvSpPr>
              <p:nvPr/>
            </p:nvSpPr>
            <p:spPr bwMode="auto">
              <a:xfrm>
                <a:off x="8162132" y="2055813"/>
                <a:ext cx="33338" cy="15875"/>
              </a:xfrm>
              <a:custGeom>
                <a:avLst/>
                <a:gdLst/>
                <a:ahLst/>
                <a:cxnLst>
                  <a:cxn ang="0">
                    <a:pos x="16" y="10"/>
                  </a:cxn>
                  <a:cxn ang="0">
                    <a:pos x="18" y="7"/>
                  </a:cxn>
                  <a:cxn ang="0">
                    <a:pos x="21" y="5"/>
                  </a:cxn>
                  <a:cxn ang="0">
                    <a:pos x="19" y="2"/>
                  </a:cxn>
                  <a:cxn ang="0">
                    <a:pos x="18" y="0"/>
                  </a:cxn>
                  <a:cxn ang="0">
                    <a:pos x="0" y="0"/>
                  </a:cxn>
                  <a:cxn ang="0">
                    <a:pos x="6" y="7"/>
                  </a:cxn>
                  <a:cxn ang="0">
                    <a:pos x="16" y="10"/>
                  </a:cxn>
                </a:cxnLst>
                <a:rect l="0" t="0" r="r" b="b"/>
                <a:pathLst>
                  <a:path w="21" h="10">
                    <a:moveTo>
                      <a:pt x="16" y="10"/>
                    </a:moveTo>
                    <a:lnTo>
                      <a:pt x="18" y="7"/>
                    </a:lnTo>
                    <a:lnTo>
                      <a:pt x="21" y="5"/>
                    </a:lnTo>
                    <a:lnTo>
                      <a:pt x="19" y="2"/>
                    </a:lnTo>
                    <a:lnTo>
                      <a:pt x="18" y="0"/>
                    </a:lnTo>
                    <a:lnTo>
                      <a:pt x="0" y="0"/>
                    </a:lnTo>
                    <a:lnTo>
                      <a:pt x="6" y="7"/>
                    </a:lnTo>
                    <a:lnTo>
                      <a:pt x="16" y="10"/>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550" name="Freeform 261"/>
              <p:cNvSpPr>
                <a:spLocks/>
              </p:cNvSpPr>
              <p:nvPr/>
            </p:nvSpPr>
            <p:spPr bwMode="auto">
              <a:xfrm>
                <a:off x="7411244" y="1798638"/>
                <a:ext cx="17463" cy="19050"/>
              </a:xfrm>
              <a:custGeom>
                <a:avLst/>
                <a:gdLst/>
                <a:ahLst/>
                <a:cxnLst>
                  <a:cxn ang="0">
                    <a:pos x="11" y="6"/>
                  </a:cxn>
                  <a:cxn ang="0">
                    <a:pos x="6" y="0"/>
                  </a:cxn>
                  <a:cxn ang="0">
                    <a:pos x="2" y="2"/>
                  </a:cxn>
                  <a:cxn ang="0">
                    <a:pos x="0" y="7"/>
                  </a:cxn>
                  <a:cxn ang="0">
                    <a:pos x="0" y="11"/>
                  </a:cxn>
                  <a:cxn ang="0">
                    <a:pos x="6" y="12"/>
                  </a:cxn>
                  <a:cxn ang="0">
                    <a:pos x="7" y="9"/>
                  </a:cxn>
                  <a:cxn ang="0">
                    <a:pos x="11" y="4"/>
                  </a:cxn>
                  <a:cxn ang="0">
                    <a:pos x="9" y="4"/>
                  </a:cxn>
                  <a:cxn ang="0">
                    <a:pos x="11" y="6"/>
                  </a:cxn>
                </a:cxnLst>
                <a:rect l="0" t="0" r="r" b="b"/>
                <a:pathLst>
                  <a:path w="11" h="12">
                    <a:moveTo>
                      <a:pt x="11" y="6"/>
                    </a:moveTo>
                    <a:lnTo>
                      <a:pt x="6" y="0"/>
                    </a:lnTo>
                    <a:lnTo>
                      <a:pt x="2" y="2"/>
                    </a:lnTo>
                    <a:lnTo>
                      <a:pt x="0" y="7"/>
                    </a:lnTo>
                    <a:lnTo>
                      <a:pt x="0" y="11"/>
                    </a:lnTo>
                    <a:lnTo>
                      <a:pt x="6" y="12"/>
                    </a:lnTo>
                    <a:lnTo>
                      <a:pt x="7" y="9"/>
                    </a:lnTo>
                    <a:lnTo>
                      <a:pt x="11" y="4"/>
                    </a:lnTo>
                    <a:lnTo>
                      <a:pt x="9" y="4"/>
                    </a:lnTo>
                    <a:lnTo>
                      <a:pt x="11" y="6"/>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551" name="Freeform 262"/>
              <p:cNvSpPr>
                <a:spLocks/>
              </p:cNvSpPr>
              <p:nvPr/>
            </p:nvSpPr>
            <p:spPr bwMode="auto">
              <a:xfrm>
                <a:off x="6871494" y="1857375"/>
                <a:ext cx="34925" cy="20637"/>
              </a:xfrm>
              <a:custGeom>
                <a:avLst/>
                <a:gdLst/>
                <a:ahLst/>
                <a:cxnLst>
                  <a:cxn ang="0">
                    <a:pos x="22" y="10"/>
                  </a:cxn>
                  <a:cxn ang="0">
                    <a:pos x="17" y="12"/>
                  </a:cxn>
                  <a:cxn ang="0">
                    <a:pos x="12" y="13"/>
                  </a:cxn>
                  <a:cxn ang="0">
                    <a:pos x="3" y="12"/>
                  </a:cxn>
                  <a:cxn ang="0">
                    <a:pos x="0" y="8"/>
                  </a:cxn>
                  <a:cxn ang="0">
                    <a:pos x="3" y="1"/>
                  </a:cxn>
                  <a:cxn ang="0">
                    <a:pos x="12" y="0"/>
                  </a:cxn>
                  <a:cxn ang="0">
                    <a:pos x="19" y="1"/>
                  </a:cxn>
                  <a:cxn ang="0">
                    <a:pos x="22" y="8"/>
                  </a:cxn>
                  <a:cxn ang="0">
                    <a:pos x="20" y="10"/>
                  </a:cxn>
                  <a:cxn ang="0">
                    <a:pos x="19" y="13"/>
                  </a:cxn>
                  <a:cxn ang="0">
                    <a:pos x="22" y="10"/>
                  </a:cxn>
                </a:cxnLst>
                <a:rect l="0" t="0" r="r" b="b"/>
                <a:pathLst>
                  <a:path w="22" h="13">
                    <a:moveTo>
                      <a:pt x="22" y="10"/>
                    </a:moveTo>
                    <a:lnTo>
                      <a:pt x="17" y="12"/>
                    </a:lnTo>
                    <a:lnTo>
                      <a:pt x="12" y="13"/>
                    </a:lnTo>
                    <a:lnTo>
                      <a:pt x="3" y="12"/>
                    </a:lnTo>
                    <a:lnTo>
                      <a:pt x="0" y="8"/>
                    </a:lnTo>
                    <a:lnTo>
                      <a:pt x="3" y="1"/>
                    </a:lnTo>
                    <a:lnTo>
                      <a:pt x="12" y="0"/>
                    </a:lnTo>
                    <a:lnTo>
                      <a:pt x="19" y="1"/>
                    </a:lnTo>
                    <a:lnTo>
                      <a:pt x="22" y="8"/>
                    </a:lnTo>
                    <a:lnTo>
                      <a:pt x="20" y="10"/>
                    </a:lnTo>
                    <a:lnTo>
                      <a:pt x="19" y="13"/>
                    </a:lnTo>
                    <a:lnTo>
                      <a:pt x="22" y="10"/>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552" name="Freeform 263"/>
              <p:cNvSpPr>
                <a:spLocks/>
              </p:cNvSpPr>
              <p:nvPr/>
            </p:nvSpPr>
            <p:spPr bwMode="auto">
              <a:xfrm>
                <a:off x="6587332" y="1624013"/>
                <a:ext cx="139700" cy="76200"/>
              </a:xfrm>
              <a:custGeom>
                <a:avLst/>
                <a:gdLst/>
                <a:ahLst/>
                <a:cxnLst>
                  <a:cxn ang="0">
                    <a:pos x="7" y="48"/>
                  </a:cxn>
                  <a:cxn ang="0">
                    <a:pos x="0" y="47"/>
                  </a:cxn>
                  <a:cxn ang="0">
                    <a:pos x="0" y="42"/>
                  </a:cxn>
                  <a:cxn ang="0">
                    <a:pos x="3" y="33"/>
                  </a:cxn>
                  <a:cxn ang="0">
                    <a:pos x="9" y="31"/>
                  </a:cxn>
                  <a:cxn ang="0">
                    <a:pos x="15" y="21"/>
                  </a:cxn>
                  <a:cxn ang="0">
                    <a:pos x="24" y="11"/>
                  </a:cxn>
                  <a:cxn ang="0">
                    <a:pos x="33" y="2"/>
                  </a:cxn>
                  <a:cxn ang="0">
                    <a:pos x="46" y="0"/>
                  </a:cxn>
                  <a:cxn ang="0">
                    <a:pos x="48" y="0"/>
                  </a:cxn>
                  <a:cxn ang="0">
                    <a:pos x="52" y="0"/>
                  </a:cxn>
                  <a:cxn ang="0">
                    <a:pos x="52" y="6"/>
                  </a:cxn>
                  <a:cxn ang="0">
                    <a:pos x="52" y="11"/>
                  </a:cxn>
                  <a:cxn ang="0">
                    <a:pos x="55" y="7"/>
                  </a:cxn>
                  <a:cxn ang="0">
                    <a:pos x="60" y="6"/>
                  </a:cxn>
                  <a:cxn ang="0">
                    <a:pos x="67" y="7"/>
                  </a:cxn>
                  <a:cxn ang="0">
                    <a:pos x="76" y="12"/>
                  </a:cxn>
                  <a:cxn ang="0">
                    <a:pos x="84" y="19"/>
                  </a:cxn>
                  <a:cxn ang="0">
                    <a:pos x="88" y="26"/>
                  </a:cxn>
                  <a:cxn ang="0">
                    <a:pos x="83" y="31"/>
                  </a:cxn>
                  <a:cxn ang="0">
                    <a:pos x="72" y="36"/>
                  </a:cxn>
                  <a:cxn ang="0">
                    <a:pos x="60" y="36"/>
                  </a:cxn>
                  <a:cxn ang="0">
                    <a:pos x="52" y="38"/>
                  </a:cxn>
                  <a:cxn ang="0">
                    <a:pos x="46" y="38"/>
                  </a:cxn>
                  <a:cxn ang="0">
                    <a:pos x="41" y="40"/>
                  </a:cxn>
                  <a:cxn ang="0">
                    <a:pos x="36" y="40"/>
                  </a:cxn>
                  <a:cxn ang="0">
                    <a:pos x="34" y="42"/>
                  </a:cxn>
                  <a:cxn ang="0">
                    <a:pos x="7" y="48"/>
                  </a:cxn>
                </a:cxnLst>
                <a:rect l="0" t="0" r="r" b="b"/>
                <a:pathLst>
                  <a:path w="88" h="48">
                    <a:moveTo>
                      <a:pt x="7" y="48"/>
                    </a:moveTo>
                    <a:lnTo>
                      <a:pt x="0" y="47"/>
                    </a:lnTo>
                    <a:lnTo>
                      <a:pt x="0" y="42"/>
                    </a:lnTo>
                    <a:lnTo>
                      <a:pt x="3" y="33"/>
                    </a:lnTo>
                    <a:lnTo>
                      <a:pt x="9" y="31"/>
                    </a:lnTo>
                    <a:lnTo>
                      <a:pt x="15" y="21"/>
                    </a:lnTo>
                    <a:lnTo>
                      <a:pt x="24" y="11"/>
                    </a:lnTo>
                    <a:lnTo>
                      <a:pt x="33" y="2"/>
                    </a:lnTo>
                    <a:lnTo>
                      <a:pt x="46" y="0"/>
                    </a:lnTo>
                    <a:lnTo>
                      <a:pt x="48" y="0"/>
                    </a:lnTo>
                    <a:lnTo>
                      <a:pt x="52" y="0"/>
                    </a:lnTo>
                    <a:lnTo>
                      <a:pt x="52" y="6"/>
                    </a:lnTo>
                    <a:lnTo>
                      <a:pt x="52" y="11"/>
                    </a:lnTo>
                    <a:lnTo>
                      <a:pt x="55" y="7"/>
                    </a:lnTo>
                    <a:lnTo>
                      <a:pt x="60" y="6"/>
                    </a:lnTo>
                    <a:lnTo>
                      <a:pt x="67" y="7"/>
                    </a:lnTo>
                    <a:lnTo>
                      <a:pt x="76" y="12"/>
                    </a:lnTo>
                    <a:lnTo>
                      <a:pt x="84" y="19"/>
                    </a:lnTo>
                    <a:lnTo>
                      <a:pt x="88" y="26"/>
                    </a:lnTo>
                    <a:lnTo>
                      <a:pt x="83" y="31"/>
                    </a:lnTo>
                    <a:lnTo>
                      <a:pt x="72" y="36"/>
                    </a:lnTo>
                    <a:lnTo>
                      <a:pt x="60" y="36"/>
                    </a:lnTo>
                    <a:lnTo>
                      <a:pt x="52" y="38"/>
                    </a:lnTo>
                    <a:lnTo>
                      <a:pt x="46" y="38"/>
                    </a:lnTo>
                    <a:lnTo>
                      <a:pt x="41" y="40"/>
                    </a:lnTo>
                    <a:lnTo>
                      <a:pt x="36" y="40"/>
                    </a:lnTo>
                    <a:lnTo>
                      <a:pt x="34" y="42"/>
                    </a:lnTo>
                    <a:lnTo>
                      <a:pt x="7" y="48"/>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553" name="Freeform 264"/>
              <p:cNvSpPr>
                <a:spLocks/>
              </p:cNvSpPr>
              <p:nvPr/>
            </p:nvSpPr>
            <p:spPr bwMode="auto">
              <a:xfrm>
                <a:off x="6393657" y="1585913"/>
                <a:ext cx="52388" cy="26987"/>
              </a:xfrm>
              <a:custGeom>
                <a:avLst/>
                <a:gdLst/>
                <a:ahLst/>
                <a:cxnLst>
                  <a:cxn ang="0">
                    <a:pos x="14" y="0"/>
                  </a:cxn>
                  <a:cxn ang="0">
                    <a:pos x="15" y="0"/>
                  </a:cxn>
                  <a:cxn ang="0">
                    <a:pos x="22" y="4"/>
                  </a:cxn>
                  <a:cxn ang="0">
                    <a:pos x="27" y="5"/>
                  </a:cxn>
                  <a:cxn ang="0">
                    <a:pos x="33" y="7"/>
                  </a:cxn>
                  <a:cxn ang="0">
                    <a:pos x="29" y="11"/>
                  </a:cxn>
                  <a:cxn ang="0">
                    <a:pos x="22" y="14"/>
                  </a:cxn>
                  <a:cxn ang="0">
                    <a:pos x="14" y="16"/>
                  </a:cxn>
                  <a:cxn ang="0">
                    <a:pos x="10" y="17"/>
                  </a:cxn>
                  <a:cxn ang="0">
                    <a:pos x="3" y="12"/>
                  </a:cxn>
                  <a:cxn ang="0">
                    <a:pos x="0" y="5"/>
                  </a:cxn>
                  <a:cxn ang="0">
                    <a:pos x="5" y="0"/>
                  </a:cxn>
                  <a:cxn ang="0">
                    <a:pos x="14" y="0"/>
                  </a:cxn>
                </a:cxnLst>
                <a:rect l="0" t="0" r="r" b="b"/>
                <a:pathLst>
                  <a:path w="33" h="17">
                    <a:moveTo>
                      <a:pt x="14" y="0"/>
                    </a:moveTo>
                    <a:lnTo>
                      <a:pt x="15" y="0"/>
                    </a:lnTo>
                    <a:lnTo>
                      <a:pt x="22" y="4"/>
                    </a:lnTo>
                    <a:lnTo>
                      <a:pt x="27" y="5"/>
                    </a:lnTo>
                    <a:lnTo>
                      <a:pt x="33" y="7"/>
                    </a:lnTo>
                    <a:lnTo>
                      <a:pt x="29" y="11"/>
                    </a:lnTo>
                    <a:lnTo>
                      <a:pt x="22" y="14"/>
                    </a:lnTo>
                    <a:lnTo>
                      <a:pt x="14" y="16"/>
                    </a:lnTo>
                    <a:lnTo>
                      <a:pt x="10" y="17"/>
                    </a:lnTo>
                    <a:lnTo>
                      <a:pt x="3" y="12"/>
                    </a:lnTo>
                    <a:lnTo>
                      <a:pt x="0" y="5"/>
                    </a:lnTo>
                    <a:lnTo>
                      <a:pt x="5" y="0"/>
                    </a:lnTo>
                    <a:lnTo>
                      <a:pt x="14" y="0"/>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554" name="Freeform 265"/>
              <p:cNvSpPr>
                <a:spLocks/>
              </p:cNvSpPr>
              <p:nvPr/>
            </p:nvSpPr>
            <p:spPr bwMode="auto">
              <a:xfrm>
                <a:off x="6409532" y="1525588"/>
                <a:ext cx="192088" cy="134937"/>
              </a:xfrm>
              <a:custGeom>
                <a:avLst/>
                <a:gdLst/>
                <a:ahLst/>
                <a:cxnLst>
                  <a:cxn ang="0">
                    <a:pos x="115" y="78"/>
                  </a:cxn>
                  <a:cxn ang="0">
                    <a:pos x="110" y="81"/>
                  </a:cxn>
                  <a:cxn ang="0">
                    <a:pos x="105" y="85"/>
                  </a:cxn>
                  <a:cxn ang="0">
                    <a:pos x="88" y="81"/>
                  </a:cxn>
                  <a:cxn ang="0">
                    <a:pos x="74" y="80"/>
                  </a:cxn>
                  <a:cxn ang="0">
                    <a:pos x="60" y="76"/>
                  </a:cxn>
                  <a:cxn ang="0">
                    <a:pos x="48" y="76"/>
                  </a:cxn>
                  <a:cxn ang="0">
                    <a:pos x="41" y="73"/>
                  </a:cxn>
                  <a:cxn ang="0">
                    <a:pos x="35" y="68"/>
                  </a:cxn>
                  <a:cxn ang="0">
                    <a:pos x="26" y="61"/>
                  </a:cxn>
                  <a:cxn ang="0">
                    <a:pos x="21" y="57"/>
                  </a:cxn>
                  <a:cxn ang="0">
                    <a:pos x="31" y="52"/>
                  </a:cxn>
                  <a:cxn ang="0">
                    <a:pos x="40" y="49"/>
                  </a:cxn>
                  <a:cxn ang="0">
                    <a:pos x="47" y="45"/>
                  </a:cxn>
                  <a:cxn ang="0">
                    <a:pos x="59" y="42"/>
                  </a:cxn>
                  <a:cxn ang="0">
                    <a:pos x="52" y="40"/>
                  </a:cxn>
                  <a:cxn ang="0">
                    <a:pos x="47" y="40"/>
                  </a:cxn>
                  <a:cxn ang="0">
                    <a:pos x="40" y="40"/>
                  </a:cxn>
                  <a:cxn ang="0">
                    <a:pos x="38" y="40"/>
                  </a:cxn>
                  <a:cxn ang="0">
                    <a:pos x="26" y="38"/>
                  </a:cxn>
                  <a:cxn ang="0">
                    <a:pos x="17" y="37"/>
                  </a:cxn>
                  <a:cxn ang="0">
                    <a:pos x="9" y="33"/>
                  </a:cxn>
                  <a:cxn ang="0">
                    <a:pos x="0" y="30"/>
                  </a:cxn>
                  <a:cxn ang="0">
                    <a:pos x="12" y="21"/>
                  </a:cxn>
                  <a:cxn ang="0">
                    <a:pos x="26" y="12"/>
                  </a:cxn>
                  <a:cxn ang="0">
                    <a:pos x="36" y="4"/>
                  </a:cxn>
                  <a:cxn ang="0">
                    <a:pos x="53" y="0"/>
                  </a:cxn>
                  <a:cxn ang="0">
                    <a:pos x="62" y="2"/>
                  </a:cxn>
                  <a:cxn ang="0">
                    <a:pos x="71" y="7"/>
                  </a:cxn>
                  <a:cxn ang="0">
                    <a:pos x="78" y="12"/>
                  </a:cxn>
                  <a:cxn ang="0">
                    <a:pos x="84" y="19"/>
                  </a:cxn>
                  <a:cxn ang="0">
                    <a:pos x="79" y="19"/>
                  </a:cxn>
                  <a:cxn ang="0">
                    <a:pos x="78" y="19"/>
                  </a:cxn>
                  <a:cxn ang="0">
                    <a:pos x="78" y="26"/>
                  </a:cxn>
                  <a:cxn ang="0">
                    <a:pos x="78" y="30"/>
                  </a:cxn>
                  <a:cxn ang="0">
                    <a:pos x="74" y="35"/>
                  </a:cxn>
                  <a:cxn ang="0">
                    <a:pos x="69" y="40"/>
                  </a:cxn>
                  <a:cxn ang="0">
                    <a:pos x="74" y="38"/>
                  </a:cxn>
                  <a:cxn ang="0">
                    <a:pos x="79" y="40"/>
                  </a:cxn>
                  <a:cxn ang="0">
                    <a:pos x="86" y="42"/>
                  </a:cxn>
                  <a:cxn ang="0">
                    <a:pos x="95" y="45"/>
                  </a:cxn>
                  <a:cxn ang="0">
                    <a:pos x="100" y="45"/>
                  </a:cxn>
                  <a:cxn ang="0">
                    <a:pos x="105" y="45"/>
                  </a:cxn>
                  <a:cxn ang="0">
                    <a:pos x="114" y="47"/>
                  </a:cxn>
                  <a:cxn ang="0">
                    <a:pos x="121" y="54"/>
                  </a:cxn>
                  <a:cxn ang="0">
                    <a:pos x="115" y="59"/>
                  </a:cxn>
                  <a:cxn ang="0">
                    <a:pos x="117" y="64"/>
                  </a:cxn>
                  <a:cxn ang="0">
                    <a:pos x="112" y="68"/>
                  </a:cxn>
                  <a:cxn ang="0">
                    <a:pos x="107" y="71"/>
                  </a:cxn>
                  <a:cxn ang="0">
                    <a:pos x="112" y="73"/>
                  </a:cxn>
                  <a:cxn ang="0">
                    <a:pos x="115" y="78"/>
                  </a:cxn>
                </a:cxnLst>
                <a:rect l="0" t="0" r="r" b="b"/>
                <a:pathLst>
                  <a:path w="121" h="85">
                    <a:moveTo>
                      <a:pt x="115" y="78"/>
                    </a:moveTo>
                    <a:lnTo>
                      <a:pt x="110" y="81"/>
                    </a:lnTo>
                    <a:lnTo>
                      <a:pt x="105" y="85"/>
                    </a:lnTo>
                    <a:lnTo>
                      <a:pt x="88" y="81"/>
                    </a:lnTo>
                    <a:lnTo>
                      <a:pt x="74" y="80"/>
                    </a:lnTo>
                    <a:lnTo>
                      <a:pt x="60" y="76"/>
                    </a:lnTo>
                    <a:lnTo>
                      <a:pt x="48" y="76"/>
                    </a:lnTo>
                    <a:lnTo>
                      <a:pt x="41" y="73"/>
                    </a:lnTo>
                    <a:lnTo>
                      <a:pt x="35" y="68"/>
                    </a:lnTo>
                    <a:lnTo>
                      <a:pt x="26" y="61"/>
                    </a:lnTo>
                    <a:lnTo>
                      <a:pt x="21" y="57"/>
                    </a:lnTo>
                    <a:lnTo>
                      <a:pt x="31" y="52"/>
                    </a:lnTo>
                    <a:lnTo>
                      <a:pt x="40" y="49"/>
                    </a:lnTo>
                    <a:lnTo>
                      <a:pt x="47" y="45"/>
                    </a:lnTo>
                    <a:lnTo>
                      <a:pt x="59" y="42"/>
                    </a:lnTo>
                    <a:lnTo>
                      <a:pt x="52" y="40"/>
                    </a:lnTo>
                    <a:lnTo>
                      <a:pt x="47" y="40"/>
                    </a:lnTo>
                    <a:lnTo>
                      <a:pt x="40" y="40"/>
                    </a:lnTo>
                    <a:lnTo>
                      <a:pt x="38" y="40"/>
                    </a:lnTo>
                    <a:lnTo>
                      <a:pt x="26" y="38"/>
                    </a:lnTo>
                    <a:lnTo>
                      <a:pt x="17" y="37"/>
                    </a:lnTo>
                    <a:lnTo>
                      <a:pt x="9" y="33"/>
                    </a:lnTo>
                    <a:lnTo>
                      <a:pt x="0" y="30"/>
                    </a:lnTo>
                    <a:lnTo>
                      <a:pt x="12" y="21"/>
                    </a:lnTo>
                    <a:lnTo>
                      <a:pt x="26" y="12"/>
                    </a:lnTo>
                    <a:lnTo>
                      <a:pt x="36" y="4"/>
                    </a:lnTo>
                    <a:lnTo>
                      <a:pt x="53" y="0"/>
                    </a:lnTo>
                    <a:lnTo>
                      <a:pt x="62" y="2"/>
                    </a:lnTo>
                    <a:lnTo>
                      <a:pt x="71" y="7"/>
                    </a:lnTo>
                    <a:lnTo>
                      <a:pt x="78" y="12"/>
                    </a:lnTo>
                    <a:lnTo>
                      <a:pt x="84" y="19"/>
                    </a:lnTo>
                    <a:lnTo>
                      <a:pt x="79" y="19"/>
                    </a:lnTo>
                    <a:lnTo>
                      <a:pt x="78" y="19"/>
                    </a:lnTo>
                    <a:lnTo>
                      <a:pt x="78" y="26"/>
                    </a:lnTo>
                    <a:lnTo>
                      <a:pt x="78" y="30"/>
                    </a:lnTo>
                    <a:lnTo>
                      <a:pt x="74" y="35"/>
                    </a:lnTo>
                    <a:lnTo>
                      <a:pt x="69" y="40"/>
                    </a:lnTo>
                    <a:lnTo>
                      <a:pt x="74" y="38"/>
                    </a:lnTo>
                    <a:lnTo>
                      <a:pt x="79" y="40"/>
                    </a:lnTo>
                    <a:lnTo>
                      <a:pt x="86" y="42"/>
                    </a:lnTo>
                    <a:lnTo>
                      <a:pt x="95" y="45"/>
                    </a:lnTo>
                    <a:lnTo>
                      <a:pt x="100" y="45"/>
                    </a:lnTo>
                    <a:lnTo>
                      <a:pt x="105" y="45"/>
                    </a:lnTo>
                    <a:lnTo>
                      <a:pt x="114" y="47"/>
                    </a:lnTo>
                    <a:lnTo>
                      <a:pt x="121" y="54"/>
                    </a:lnTo>
                    <a:lnTo>
                      <a:pt x="115" y="59"/>
                    </a:lnTo>
                    <a:lnTo>
                      <a:pt x="117" y="64"/>
                    </a:lnTo>
                    <a:lnTo>
                      <a:pt x="112" y="68"/>
                    </a:lnTo>
                    <a:lnTo>
                      <a:pt x="107" y="71"/>
                    </a:lnTo>
                    <a:lnTo>
                      <a:pt x="112" y="73"/>
                    </a:lnTo>
                    <a:lnTo>
                      <a:pt x="115" y="78"/>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555" name="Freeform 266"/>
              <p:cNvSpPr>
                <a:spLocks/>
              </p:cNvSpPr>
              <p:nvPr/>
            </p:nvSpPr>
            <p:spPr bwMode="auto">
              <a:xfrm>
                <a:off x="6493669" y="1739900"/>
                <a:ext cx="22225" cy="15875"/>
              </a:xfrm>
              <a:custGeom>
                <a:avLst/>
                <a:gdLst/>
                <a:ahLst/>
                <a:cxnLst>
                  <a:cxn ang="0">
                    <a:pos x="0" y="5"/>
                  </a:cxn>
                  <a:cxn ang="0">
                    <a:pos x="4" y="1"/>
                  </a:cxn>
                  <a:cxn ang="0">
                    <a:pos x="7" y="0"/>
                  </a:cxn>
                  <a:cxn ang="0">
                    <a:pos x="14" y="0"/>
                  </a:cxn>
                  <a:cxn ang="0">
                    <a:pos x="11" y="6"/>
                  </a:cxn>
                  <a:cxn ang="0">
                    <a:pos x="4" y="10"/>
                  </a:cxn>
                  <a:cxn ang="0">
                    <a:pos x="0" y="6"/>
                  </a:cxn>
                  <a:cxn ang="0">
                    <a:pos x="0" y="5"/>
                  </a:cxn>
                </a:cxnLst>
                <a:rect l="0" t="0" r="r" b="b"/>
                <a:pathLst>
                  <a:path w="14" h="10">
                    <a:moveTo>
                      <a:pt x="0" y="5"/>
                    </a:moveTo>
                    <a:lnTo>
                      <a:pt x="4" y="1"/>
                    </a:lnTo>
                    <a:lnTo>
                      <a:pt x="7" y="0"/>
                    </a:lnTo>
                    <a:lnTo>
                      <a:pt x="14" y="0"/>
                    </a:lnTo>
                    <a:lnTo>
                      <a:pt x="11" y="6"/>
                    </a:lnTo>
                    <a:lnTo>
                      <a:pt x="4" y="10"/>
                    </a:lnTo>
                    <a:lnTo>
                      <a:pt x="0" y="6"/>
                    </a:lnTo>
                    <a:lnTo>
                      <a:pt x="0" y="5"/>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556" name="Freeform 267"/>
              <p:cNvSpPr>
                <a:spLocks/>
              </p:cNvSpPr>
              <p:nvPr/>
            </p:nvSpPr>
            <p:spPr bwMode="auto">
              <a:xfrm>
                <a:off x="6371432" y="1528763"/>
                <a:ext cx="33338" cy="6350"/>
              </a:xfrm>
              <a:custGeom>
                <a:avLst/>
                <a:gdLst/>
                <a:ahLst/>
                <a:cxnLst>
                  <a:cxn ang="0">
                    <a:pos x="21" y="4"/>
                  </a:cxn>
                  <a:cxn ang="0">
                    <a:pos x="9" y="4"/>
                  </a:cxn>
                  <a:cxn ang="0">
                    <a:pos x="0" y="0"/>
                  </a:cxn>
                  <a:cxn ang="0">
                    <a:pos x="19" y="0"/>
                  </a:cxn>
                  <a:cxn ang="0">
                    <a:pos x="21" y="4"/>
                  </a:cxn>
                </a:cxnLst>
                <a:rect l="0" t="0" r="r" b="b"/>
                <a:pathLst>
                  <a:path w="21" h="4">
                    <a:moveTo>
                      <a:pt x="21" y="4"/>
                    </a:moveTo>
                    <a:lnTo>
                      <a:pt x="9" y="4"/>
                    </a:lnTo>
                    <a:lnTo>
                      <a:pt x="0" y="0"/>
                    </a:lnTo>
                    <a:lnTo>
                      <a:pt x="19" y="0"/>
                    </a:lnTo>
                    <a:lnTo>
                      <a:pt x="21" y="4"/>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557" name="Freeform 268"/>
              <p:cNvSpPr>
                <a:spLocks/>
              </p:cNvSpPr>
              <p:nvPr/>
            </p:nvSpPr>
            <p:spPr bwMode="auto">
              <a:xfrm>
                <a:off x="6754019" y="1684338"/>
                <a:ext cx="23813" cy="11112"/>
              </a:xfrm>
              <a:custGeom>
                <a:avLst/>
                <a:gdLst/>
                <a:ahLst/>
                <a:cxnLst>
                  <a:cxn ang="0">
                    <a:pos x="15" y="0"/>
                  </a:cxn>
                  <a:cxn ang="0">
                    <a:pos x="14" y="4"/>
                  </a:cxn>
                  <a:cxn ang="0">
                    <a:pos x="8" y="7"/>
                  </a:cxn>
                  <a:cxn ang="0">
                    <a:pos x="2" y="4"/>
                  </a:cxn>
                  <a:cxn ang="0">
                    <a:pos x="0" y="2"/>
                  </a:cxn>
                  <a:cxn ang="0">
                    <a:pos x="10" y="0"/>
                  </a:cxn>
                  <a:cxn ang="0">
                    <a:pos x="15" y="0"/>
                  </a:cxn>
                </a:cxnLst>
                <a:rect l="0" t="0" r="r" b="b"/>
                <a:pathLst>
                  <a:path w="15" h="7">
                    <a:moveTo>
                      <a:pt x="15" y="0"/>
                    </a:moveTo>
                    <a:lnTo>
                      <a:pt x="14" y="4"/>
                    </a:lnTo>
                    <a:lnTo>
                      <a:pt x="8" y="7"/>
                    </a:lnTo>
                    <a:lnTo>
                      <a:pt x="2" y="4"/>
                    </a:lnTo>
                    <a:lnTo>
                      <a:pt x="0" y="2"/>
                    </a:lnTo>
                    <a:lnTo>
                      <a:pt x="10" y="0"/>
                    </a:lnTo>
                    <a:lnTo>
                      <a:pt x="15" y="0"/>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558" name="Freeform 269"/>
              <p:cNvSpPr>
                <a:spLocks/>
              </p:cNvSpPr>
              <p:nvPr/>
            </p:nvSpPr>
            <p:spPr bwMode="auto">
              <a:xfrm>
                <a:off x="5320507" y="1547813"/>
                <a:ext cx="163513" cy="49212"/>
              </a:xfrm>
              <a:custGeom>
                <a:avLst/>
                <a:gdLst/>
                <a:ahLst/>
                <a:cxnLst>
                  <a:cxn ang="0">
                    <a:pos x="88" y="16"/>
                  </a:cxn>
                  <a:cxn ang="0">
                    <a:pos x="76" y="17"/>
                  </a:cxn>
                  <a:cxn ang="0">
                    <a:pos x="67" y="21"/>
                  </a:cxn>
                  <a:cxn ang="0">
                    <a:pos x="60" y="26"/>
                  </a:cxn>
                  <a:cxn ang="0">
                    <a:pos x="57" y="31"/>
                  </a:cxn>
                  <a:cxn ang="0">
                    <a:pos x="52" y="28"/>
                  </a:cxn>
                  <a:cxn ang="0">
                    <a:pos x="52" y="26"/>
                  </a:cxn>
                  <a:cxn ang="0">
                    <a:pos x="52" y="26"/>
                  </a:cxn>
                  <a:cxn ang="0">
                    <a:pos x="41" y="24"/>
                  </a:cxn>
                  <a:cxn ang="0">
                    <a:pos x="38" y="21"/>
                  </a:cxn>
                  <a:cxn ang="0">
                    <a:pos x="41" y="17"/>
                  </a:cxn>
                  <a:cxn ang="0">
                    <a:pos x="48" y="16"/>
                  </a:cxn>
                  <a:cxn ang="0">
                    <a:pos x="41" y="16"/>
                  </a:cxn>
                  <a:cxn ang="0">
                    <a:pos x="38" y="16"/>
                  </a:cxn>
                  <a:cxn ang="0">
                    <a:pos x="41" y="12"/>
                  </a:cxn>
                  <a:cxn ang="0">
                    <a:pos x="46" y="11"/>
                  </a:cxn>
                  <a:cxn ang="0">
                    <a:pos x="39" y="7"/>
                  </a:cxn>
                  <a:cxn ang="0">
                    <a:pos x="34" y="5"/>
                  </a:cxn>
                  <a:cxn ang="0">
                    <a:pos x="22" y="9"/>
                  </a:cxn>
                  <a:cxn ang="0">
                    <a:pos x="12" y="12"/>
                  </a:cxn>
                  <a:cxn ang="0">
                    <a:pos x="5" y="11"/>
                  </a:cxn>
                  <a:cxn ang="0">
                    <a:pos x="0" y="11"/>
                  </a:cxn>
                  <a:cxn ang="0">
                    <a:pos x="5" y="4"/>
                  </a:cxn>
                  <a:cxn ang="0">
                    <a:pos x="17" y="2"/>
                  </a:cxn>
                  <a:cxn ang="0">
                    <a:pos x="29" y="0"/>
                  </a:cxn>
                  <a:cxn ang="0">
                    <a:pos x="39" y="0"/>
                  </a:cxn>
                  <a:cxn ang="0">
                    <a:pos x="55" y="4"/>
                  </a:cxn>
                  <a:cxn ang="0">
                    <a:pos x="69" y="7"/>
                  </a:cxn>
                  <a:cxn ang="0">
                    <a:pos x="77" y="4"/>
                  </a:cxn>
                  <a:cxn ang="0">
                    <a:pos x="88" y="0"/>
                  </a:cxn>
                  <a:cxn ang="0">
                    <a:pos x="96" y="2"/>
                  </a:cxn>
                  <a:cxn ang="0">
                    <a:pos x="103" y="5"/>
                  </a:cxn>
                  <a:cxn ang="0">
                    <a:pos x="96" y="12"/>
                  </a:cxn>
                  <a:cxn ang="0">
                    <a:pos x="89" y="16"/>
                  </a:cxn>
                  <a:cxn ang="0">
                    <a:pos x="86" y="16"/>
                  </a:cxn>
                  <a:cxn ang="0">
                    <a:pos x="84" y="16"/>
                  </a:cxn>
                  <a:cxn ang="0">
                    <a:pos x="84" y="21"/>
                  </a:cxn>
                  <a:cxn ang="0">
                    <a:pos x="88" y="16"/>
                  </a:cxn>
                </a:cxnLst>
                <a:rect l="0" t="0" r="r" b="b"/>
                <a:pathLst>
                  <a:path w="103" h="31">
                    <a:moveTo>
                      <a:pt x="88" y="16"/>
                    </a:moveTo>
                    <a:lnTo>
                      <a:pt x="76" y="17"/>
                    </a:lnTo>
                    <a:lnTo>
                      <a:pt x="67" y="21"/>
                    </a:lnTo>
                    <a:lnTo>
                      <a:pt x="60" y="26"/>
                    </a:lnTo>
                    <a:lnTo>
                      <a:pt x="57" y="31"/>
                    </a:lnTo>
                    <a:lnTo>
                      <a:pt x="52" y="28"/>
                    </a:lnTo>
                    <a:lnTo>
                      <a:pt x="52" y="26"/>
                    </a:lnTo>
                    <a:lnTo>
                      <a:pt x="52" y="26"/>
                    </a:lnTo>
                    <a:lnTo>
                      <a:pt x="41" y="24"/>
                    </a:lnTo>
                    <a:lnTo>
                      <a:pt x="38" y="21"/>
                    </a:lnTo>
                    <a:lnTo>
                      <a:pt x="41" y="17"/>
                    </a:lnTo>
                    <a:lnTo>
                      <a:pt x="48" y="16"/>
                    </a:lnTo>
                    <a:lnTo>
                      <a:pt x="41" y="16"/>
                    </a:lnTo>
                    <a:lnTo>
                      <a:pt x="38" y="16"/>
                    </a:lnTo>
                    <a:lnTo>
                      <a:pt x="41" y="12"/>
                    </a:lnTo>
                    <a:lnTo>
                      <a:pt x="46" y="11"/>
                    </a:lnTo>
                    <a:lnTo>
                      <a:pt x="39" y="7"/>
                    </a:lnTo>
                    <a:lnTo>
                      <a:pt x="34" y="5"/>
                    </a:lnTo>
                    <a:lnTo>
                      <a:pt x="22" y="9"/>
                    </a:lnTo>
                    <a:lnTo>
                      <a:pt x="12" y="12"/>
                    </a:lnTo>
                    <a:lnTo>
                      <a:pt x="5" y="11"/>
                    </a:lnTo>
                    <a:lnTo>
                      <a:pt x="0" y="11"/>
                    </a:lnTo>
                    <a:lnTo>
                      <a:pt x="5" y="4"/>
                    </a:lnTo>
                    <a:lnTo>
                      <a:pt x="17" y="2"/>
                    </a:lnTo>
                    <a:lnTo>
                      <a:pt x="29" y="0"/>
                    </a:lnTo>
                    <a:lnTo>
                      <a:pt x="39" y="0"/>
                    </a:lnTo>
                    <a:lnTo>
                      <a:pt x="55" y="4"/>
                    </a:lnTo>
                    <a:lnTo>
                      <a:pt x="69" y="7"/>
                    </a:lnTo>
                    <a:lnTo>
                      <a:pt x="77" y="4"/>
                    </a:lnTo>
                    <a:lnTo>
                      <a:pt x="88" y="0"/>
                    </a:lnTo>
                    <a:lnTo>
                      <a:pt x="96" y="2"/>
                    </a:lnTo>
                    <a:lnTo>
                      <a:pt x="103" y="5"/>
                    </a:lnTo>
                    <a:lnTo>
                      <a:pt x="96" y="12"/>
                    </a:lnTo>
                    <a:lnTo>
                      <a:pt x="89" y="16"/>
                    </a:lnTo>
                    <a:lnTo>
                      <a:pt x="86" y="16"/>
                    </a:lnTo>
                    <a:lnTo>
                      <a:pt x="84" y="16"/>
                    </a:lnTo>
                    <a:lnTo>
                      <a:pt x="84" y="21"/>
                    </a:lnTo>
                    <a:lnTo>
                      <a:pt x="88" y="16"/>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559" name="Freeform 270"/>
              <p:cNvSpPr>
                <a:spLocks/>
              </p:cNvSpPr>
              <p:nvPr/>
            </p:nvSpPr>
            <p:spPr bwMode="auto">
              <a:xfrm>
                <a:off x="5744369" y="1517650"/>
                <a:ext cx="57150" cy="36512"/>
              </a:xfrm>
              <a:custGeom>
                <a:avLst/>
                <a:gdLst/>
                <a:ahLst/>
                <a:cxnLst>
                  <a:cxn ang="0">
                    <a:pos x="8" y="23"/>
                  </a:cxn>
                  <a:cxn ang="0">
                    <a:pos x="1" y="19"/>
                  </a:cxn>
                  <a:cxn ang="0">
                    <a:pos x="0" y="14"/>
                  </a:cxn>
                  <a:cxn ang="0">
                    <a:pos x="1" y="9"/>
                  </a:cxn>
                  <a:cxn ang="0">
                    <a:pos x="10" y="4"/>
                  </a:cxn>
                  <a:cxn ang="0">
                    <a:pos x="18" y="0"/>
                  </a:cxn>
                  <a:cxn ang="0">
                    <a:pos x="29" y="0"/>
                  </a:cxn>
                  <a:cxn ang="0">
                    <a:pos x="36" y="16"/>
                  </a:cxn>
                  <a:cxn ang="0">
                    <a:pos x="29" y="17"/>
                  </a:cxn>
                  <a:cxn ang="0">
                    <a:pos x="22" y="19"/>
                  </a:cxn>
                  <a:cxn ang="0">
                    <a:pos x="12" y="21"/>
                  </a:cxn>
                  <a:cxn ang="0">
                    <a:pos x="8" y="23"/>
                  </a:cxn>
                </a:cxnLst>
                <a:rect l="0" t="0" r="r" b="b"/>
                <a:pathLst>
                  <a:path w="36" h="23">
                    <a:moveTo>
                      <a:pt x="8" y="23"/>
                    </a:moveTo>
                    <a:lnTo>
                      <a:pt x="1" y="19"/>
                    </a:lnTo>
                    <a:lnTo>
                      <a:pt x="0" y="14"/>
                    </a:lnTo>
                    <a:lnTo>
                      <a:pt x="1" y="9"/>
                    </a:lnTo>
                    <a:lnTo>
                      <a:pt x="10" y="4"/>
                    </a:lnTo>
                    <a:lnTo>
                      <a:pt x="18" y="0"/>
                    </a:lnTo>
                    <a:lnTo>
                      <a:pt x="29" y="0"/>
                    </a:lnTo>
                    <a:lnTo>
                      <a:pt x="36" y="16"/>
                    </a:lnTo>
                    <a:lnTo>
                      <a:pt x="29" y="17"/>
                    </a:lnTo>
                    <a:lnTo>
                      <a:pt x="22" y="19"/>
                    </a:lnTo>
                    <a:lnTo>
                      <a:pt x="12" y="21"/>
                    </a:lnTo>
                    <a:lnTo>
                      <a:pt x="8" y="23"/>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560" name="Freeform 271"/>
              <p:cNvSpPr>
                <a:spLocks/>
              </p:cNvSpPr>
              <p:nvPr/>
            </p:nvSpPr>
            <p:spPr bwMode="auto">
              <a:xfrm>
                <a:off x="5669757" y="1539875"/>
                <a:ext cx="60325" cy="34925"/>
              </a:xfrm>
              <a:custGeom>
                <a:avLst/>
                <a:gdLst/>
                <a:ahLst/>
                <a:cxnLst>
                  <a:cxn ang="0">
                    <a:pos x="38" y="5"/>
                  </a:cxn>
                  <a:cxn ang="0">
                    <a:pos x="38" y="9"/>
                  </a:cxn>
                  <a:cxn ang="0">
                    <a:pos x="38" y="12"/>
                  </a:cxn>
                  <a:cxn ang="0">
                    <a:pos x="31" y="16"/>
                  </a:cxn>
                  <a:cxn ang="0">
                    <a:pos x="26" y="16"/>
                  </a:cxn>
                  <a:cxn ang="0">
                    <a:pos x="28" y="21"/>
                  </a:cxn>
                  <a:cxn ang="0">
                    <a:pos x="21" y="21"/>
                  </a:cxn>
                  <a:cxn ang="0">
                    <a:pos x="12" y="22"/>
                  </a:cxn>
                  <a:cxn ang="0">
                    <a:pos x="4" y="21"/>
                  </a:cxn>
                  <a:cxn ang="0">
                    <a:pos x="0" y="21"/>
                  </a:cxn>
                  <a:cxn ang="0">
                    <a:pos x="2" y="10"/>
                  </a:cxn>
                  <a:cxn ang="0">
                    <a:pos x="10" y="7"/>
                  </a:cxn>
                  <a:cxn ang="0">
                    <a:pos x="9" y="2"/>
                  </a:cxn>
                  <a:cxn ang="0">
                    <a:pos x="10" y="0"/>
                  </a:cxn>
                  <a:cxn ang="0">
                    <a:pos x="26" y="0"/>
                  </a:cxn>
                  <a:cxn ang="0">
                    <a:pos x="24" y="3"/>
                  </a:cxn>
                  <a:cxn ang="0">
                    <a:pos x="22" y="5"/>
                  </a:cxn>
                  <a:cxn ang="0">
                    <a:pos x="28" y="5"/>
                  </a:cxn>
                  <a:cxn ang="0">
                    <a:pos x="38" y="5"/>
                  </a:cxn>
                </a:cxnLst>
                <a:rect l="0" t="0" r="r" b="b"/>
                <a:pathLst>
                  <a:path w="38" h="22">
                    <a:moveTo>
                      <a:pt x="38" y="5"/>
                    </a:moveTo>
                    <a:lnTo>
                      <a:pt x="38" y="9"/>
                    </a:lnTo>
                    <a:lnTo>
                      <a:pt x="38" y="12"/>
                    </a:lnTo>
                    <a:lnTo>
                      <a:pt x="31" y="16"/>
                    </a:lnTo>
                    <a:lnTo>
                      <a:pt x="26" y="16"/>
                    </a:lnTo>
                    <a:lnTo>
                      <a:pt x="28" y="21"/>
                    </a:lnTo>
                    <a:lnTo>
                      <a:pt x="21" y="21"/>
                    </a:lnTo>
                    <a:lnTo>
                      <a:pt x="12" y="22"/>
                    </a:lnTo>
                    <a:lnTo>
                      <a:pt x="4" y="21"/>
                    </a:lnTo>
                    <a:lnTo>
                      <a:pt x="0" y="21"/>
                    </a:lnTo>
                    <a:lnTo>
                      <a:pt x="2" y="10"/>
                    </a:lnTo>
                    <a:lnTo>
                      <a:pt x="10" y="7"/>
                    </a:lnTo>
                    <a:lnTo>
                      <a:pt x="9" y="2"/>
                    </a:lnTo>
                    <a:lnTo>
                      <a:pt x="10" y="0"/>
                    </a:lnTo>
                    <a:lnTo>
                      <a:pt x="26" y="0"/>
                    </a:lnTo>
                    <a:lnTo>
                      <a:pt x="24" y="3"/>
                    </a:lnTo>
                    <a:lnTo>
                      <a:pt x="22" y="5"/>
                    </a:lnTo>
                    <a:lnTo>
                      <a:pt x="28" y="5"/>
                    </a:lnTo>
                    <a:lnTo>
                      <a:pt x="38" y="5"/>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561" name="Freeform 272"/>
              <p:cNvSpPr>
                <a:spLocks/>
              </p:cNvSpPr>
              <p:nvPr/>
            </p:nvSpPr>
            <p:spPr bwMode="auto">
              <a:xfrm>
                <a:off x="5587207" y="1573213"/>
                <a:ext cx="63500" cy="20637"/>
              </a:xfrm>
              <a:custGeom>
                <a:avLst/>
                <a:gdLst/>
                <a:ahLst/>
                <a:cxnLst>
                  <a:cxn ang="0">
                    <a:pos x="23" y="13"/>
                  </a:cxn>
                  <a:cxn ang="0">
                    <a:pos x="18" y="10"/>
                  </a:cxn>
                  <a:cxn ang="0">
                    <a:pos x="14" y="8"/>
                  </a:cxn>
                  <a:cxn ang="0">
                    <a:pos x="11" y="12"/>
                  </a:cxn>
                  <a:cxn ang="0">
                    <a:pos x="6" y="13"/>
                  </a:cxn>
                  <a:cxn ang="0">
                    <a:pos x="2" y="12"/>
                  </a:cxn>
                  <a:cxn ang="0">
                    <a:pos x="0" y="10"/>
                  </a:cxn>
                  <a:cxn ang="0">
                    <a:pos x="2" y="3"/>
                  </a:cxn>
                  <a:cxn ang="0">
                    <a:pos x="11" y="1"/>
                  </a:cxn>
                  <a:cxn ang="0">
                    <a:pos x="18" y="0"/>
                  </a:cxn>
                  <a:cxn ang="0">
                    <a:pos x="26" y="0"/>
                  </a:cxn>
                  <a:cxn ang="0">
                    <a:pos x="35" y="0"/>
                  </a:cxn>
                  <a:cxn ang="0">
                    <a:pos x="40" y="5"/>
                  </a:cxn>
                  <a:cxn ang="0">
                    <a:pos x="30" y="8"/>
                  </a:cxn>
                  <a:cxn ang="0">
                    <a:pos x="23" y="13"/>
                  </a:cxn>
                </a:cxnLst>
                <a:rect l="0" t="0" r="r" b="b"/>
                <a:pathLst>
                  <a:path w="40" h="13">
                    <a:moveTo>
                      <a:pt x="23" y="13"/>
                    </a:moveTo>
                    <a:lnTo>
                      <a:pt x="18" y="10"/>
                    </a:lnTo>
                    <a:lnTo>
                      <a:pt x="14" y="8"/>
                    </a:lnTo>
                    <a:lnTo>
                      <a:pt x="11" y="12"/>
                    </a:lnTo>
                    <a:lnTo>
                      <a:pt x="6" y="13"/>
                    </a:lnTo>
                    <a:lnTo>
                      <a:pt x="2" y="12"/>
                    </a:lnTo>
                    <a:lnTo>
                      <a:pt x="0" y="10"/>
                    </a:lnTo>
                    <a:lnTo>
                      <a:pt x="2" y="3"/>
                    </a:lnTo>
                    <a:lnTo>
                      <a:pt x="11" y="1"/>
                    </a:lnTo>
                    <a:lnTo>
                      <a:pt x="18" y="0"/>
                    </a:lnTo>
                    <a:lnTo>
                      <a:pt x="26" y="0"/>
                    </a:lnTo>
                    <a:lnTo>
                      <a:pt x="35" y="0"/>
                    </a:lnTo>
                    <a:lnTo>
                      <a:pt x="40" y="5"/>
                    </a:lnTo>
                    <a:lnTo>
                      <a:pt x="30" y="8"/>
                    </a:lnTo>
                    <a:lnTo>
                      <a:pt x="23" y="13"/>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562" name="Freeform 273"/>
              <p:cNvSpPr>
                <a:spLocks/>
              </p:cNvSpPr>
              <p:nvPr/>
            </p:nvSpPr>
            <p:spPr bwMode="auto">
              <a:xfrm>
                <a:off x="5552282" y="1498600"/>
                <a:ext cx="95250" cy="66675"/>
              </a:xfrm>
              <a:custGeom>
                <a:avLst/>
                <a:gdLst/>
                <a:ahLst/>
                <a:cxnLst>
                  <a:cxn ang="0">
                    <a:pos x="45" y="36"/>
                  </a:cxn>
                  <a:cxn ang="0">
                    <a:pos x="35" y="38"/>
                  </a:cxn>
                  <a:cxn ang="0">
                    <a:pos x="26" y="42"/>
                  </a:cxn>
                  <a:cxn ang="0">
                    <a:pos x="19" y="38"/>
                  </a:cxn>
                  <a:cxn ang="0">
                    <a:pos x="12" y="36"/>
                  </a:cxn>
                  <a:cxn ang="0">
                    <a:pos x="4" y="33"/>
                  </a:cxn>
                  <a:cxn ang="0">
                    <a:pos x="0" y="33"/>
                  </a:cxn>
                  <a:cxn ang="0">
                    <a:pos x="4" y="29"/>
                  </a:cxn>
                  <a:cxn ang="0">
                    <a:pos x="7" y="26"/>
                  </a:cxn>
                  <a:cxn ang="0">
                    <a:pos x="28" y="26"/>
                  </a:cxn>
                  <a:cxn ang="0">
                    <a:pos x="22" y="23"/>
                  </a:cxn>
                  <a:cxn ang="0">
                    <a:pos x="19" y="26"/>
                  </a:cxn>
                  <a:cxn ang="0">
                    <a:pos x="19" y="19"/>
                  </a:cxn>
                  <a:cxn ang="0">
                    <a:pos x="26" y="16"/>
                  </a:cxn>
                  <a:cxn ang="0">
                    <a:pos x="35" y="14"/>
                  </a:cxn>
                  <a:cxn ang="0">
                    <a:pos x="40" y="9"/>
                  </a:cxn>
                  <a:cxn ang="0">
                    <a:pos x="50" y="9"/>
                  </a:cxn>
                  <a:cxn ang="0">
                    <a:pos x="52" y="2"/>
                  </a:cxn>
                  <a:cxn ang="0">
                    <a:pos x="59" y="0"/>
                  </a:cxn>
                  <a:cxn ang="0">
                    <a:pos x="59" y="2"/>
                  </a:cxn>
                  <a:cxn ang="0">
                    <a:pos x="60" y="7"/>
                  </a:cxn>
                  <a:cxn ang="0">
                    <a:pos x="57" y="9"/>
                  </a:cxn>
                  <a:cxn ang="0">
                    <a:pos x="55" y="12"/>
                  </a:cxn>
                  <a:cxn ang="0">
                    <a:pos x="41" y="19"/>
                  </a:cxn>
                  <a:cxn ang="0">
                    <a:pos x="33" y="26"/>
                  </a:cxn>
                  <a:cxn ang="0">
                    <a:pos x="40" y="26"/>
                  </a:cxn>
                  <a:cxn ang="0">
                    <a:pos x="47" y="28"/>
                  </a:cxn>
                  <a:cxn ang="0">
                    <a:pos x="53" y="29"/>
                  </a:cxn>
                  <a:cxn ang="0">
                    <a:pos x="60" y="35"/>
                  </a:cxn>
                  <a:cxn ang="0">
                    <a:pos x="53" y="35"/>
                  </a:cxn>
                  <a:cxn ang="0">
                    <a:pos x="45" y="36"/>
                  </a:cxn>
                </a:cxnLst>
                <a:rect l="0" t="0" r="r" b="b"/>
                <a:pathLst>
                  <a:path w="60" h="42">
                    <a:moveTo>
                      <a:pt x="45" y="36"/>
                    </a:moveTo>
                    <a:lnTo>
                      <a:pt x="35" y="38"/>
                    </a:lnTo>
                    <a:lnTo>
                      <a:pt x="26" y="42"/>
                    </a:lnTo>
                    <a:lnTo>
                      <a:pt x="19" y="38"/>
                    </a:lnTo>
                    <a:lnTo>
                      <a:pt x="12" y="36"/>
                    </a:lnTo>
                    <a:lnTo>
                      <a:pt x="4" y="33"/>
                    </a:lnTo>
                    <a:lnTo>
                      <a:pt x="0" y="33"/>
                    </a:lnTo>
                    <a:lnTo>
                      <a:pt x="4" y="29"/>
                    </a:lnTo>
                    <a:lnTo>
                      <a:pt x="7" y="26"/>
                    </a:lnTo>
                    <a:lnTo>
                      <a:pt x="28" y="26"/>
                    </a:lnTo>
                    <a:lnTo>
                      <a:pt x="22" y="23"/>
                    </a:lnTo>
                    <a:lnTo>
                      <a:pt x="19" y="26"/>
                    </a:lnTo>
                    <a:lnTo>
                      <a:pt x="19" y="19"/>
                    </a:lnTo>
                    <a:lnTo>
                      <a:pt x="26" y="16"/>
                    </a:lnTo>
                    <a:lnTo>
                      <a:pt x="35" y="14"/>
                    </a:lnTo>
                    <a:lnTo>
                      <a:pt x="40" y="9"/>
                    </a:lnTo>
                    <a:lnTo>
                      <a:pt x="50" y="9"/>
                    </a:lnTo>
                    <a:lnTo>
                      <a:pt x="52" y="2"/>
                    </a:lnTo>
                    <a:lnTo>
                      <a:pt x="59" y="0"/>
                    </a:lnTo>
                    <a:lnTo>
                      <a:pt x="59" y="2"/>
                    </a:lnTo>
                    <a:lnTo>
                      <a:pt x="60" y="7"/>
                    </a:lnTo>
                    <a:lnTo>
                      <a:pt x="57" y="9"/>
                    </a:lnTo>
                    <a:lnTo>
                      <a:pt x="55" y="12"/>
                    </a:lnTo>
                    <a:lnTo>
                      <a:pt x="41" y="19"/>
                    </a:lnTo>
                    <a:lnTo>
                      <a:pt x="33" y="26"/>
                    </a:lnTo>
                    <a:lnTo>
                      <a:pt x="40" y="26"/>
                    </a:lnTo>
                    <a:lnTo>
                      <a:pt x="47" y="28"/>
                    </a:lnTo>
                    <a:lnTo>
                      <a:pt x="53" y="29"/>
                    </a:lnTo>
                    <a:lnTo>
                      <a:pt x="60" y="35"/>
                    </a:lnTo>
                    <a:lnTo>
                      <a:pt x="53" y="35"/>
                    </a:lnTo>
                    <a:lnTo>
                      <a:pt x="45" y="36"/>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563" name="Freeform 274"/>
              <p:cNvSpPr>
                <a:spLocks/>
              </p:cNvSpPr>
              <p:nvPr/>
            </p:nvSpPr>
            <p:spPr bwMode="auto">
              <a:xfrm>
                <a:off x="4553744" y="1597025"/>
                <a:ext cx="322263" cy="174625"/>
              </a:xfrm>
              <a:custGeom>
                <a:avLst/>
                <a:gdLst/>
                <a:ahLst/>
                <a:cxnLst>
                  <a:cxn ang="0">
                    <a:pos x="168" y="84"/>
                  </a:cxn>
                  <a:cxn ang="0">
                    <a:pos x="158" y="81"/>
                  </a:cxn>
                  <a:cxn ang="0">
                    <a:pos x="151" y="72"/>
                  </a:cxn>
                  <a:cxn ang="0">
                    <a:pos x="148" y="59"/>
                  </a:cxn>
                  <a:cxn ang="0">
                    <a:pos x="148" y="52"/>
                  </a:cxn>
                  <a:cxn ang="0">
                    <a:pos x="142" y="47"/>
                  </a:cxn>
                  <a:cxn ang="0">
                    <a:pos x="127" y="47"/>
                  </a:cxn>
                  <a:cxn ang="0">
                    <a:pos x="115" y="67"/>
                  </a:cxn>
                  <a:cxn ang="0">
                    <a:pos x="108" y="81"/>
                  </a:cxn>
                  <a:cxn ang="0">
                    <a:pos x="98" y="88"/>
                  </a:cxn>
                  <a:cxn ang="0">
                    <a:pos x="92" y="103"/>
                  </a:cxn>
                  <a:cxn ang="0">
                    <a:pos x="75" y="103"/>
                  </a:cxn>
                  <a:cxn ang="0">
                    <a:pos x="53" y="90"/>
                  </a:cxn>
                  <a:cxn ang="0">
                    <a:pos x="62" y="78"/>
                  </a:cxn>
                  <a:cxn ang="0">
                    <a:pos x="75" y="76"/>
                  </a:cxn>
                  <a:cxn ang="0">
                    <a:pos x="80" y="72"/>
                  </a:cxn>
                  <a:cxn ang="0">
                    <a:pos x="65" y="72"/>
                  </a:cxn>
                  <a:cxn ang="0">
                    <a:pos x="55" y="72"/>
                  </a:cxn>
                  <a:cxn ang="0">
                    <a:pos x="44" y="72"/>
                  </a:cxn>
                  <a:cxn ang="0">
                    <a:pos x="48" y="62"/>
                  </a:cxn>
                  <a:cxn ang="0">
                    <a:pos x="62" y="57"/>
                  </a:cxn>
                  <a:cxn ang="0">
                    <a:pos x="77" y="52"/>
                  </a:cxn>
                  <a:cxn ang="0">
                    <a:pos x="74" y="48"/>
                  </a:cxn>
                  <a:cxn ang="0">
                    <a:pos x="65" y="45"/>
                  </a:cxn>
                  <a:cxn ang="0">
                    <a:pos x="60" y="43"/>
                  </a:cxn>
                  <a:cxn ang="0">
                    <a:pos x="51" y="50"/>
                  </a:cxn>
                  <a:cxn ang="0">
                    <a:pos x="32" y="55"/>
                  </a:cxn>
                  <a:cxn ang="0">
                    <a:pos x="29" y="48"/>
                  </a:cxn>
                  <a:cxn ang="0">
                    <a:pos x="19" y="40"/>
                  </a:cxn>
                  <a:cxn ang="0">
                    <a:pos x="13" y="29"/>
                  </a:cxn>
                  <a:cxn ang="0">
                    <a:pos x="0" y="17"/>
                  </a:cxn>
                  <a:cxn ang="0">
                    <a:pos x="17" y="5"/>
                  </a:cxn>
                  <a:cxn ang="0">
                    <a:pos x="43" y="7"/>
                  </a:cxn>
                  <a:cxn ang="0">
                    <a:pos x="37" y="14"/>
                  </a:cxn>
                  <a:cxn ang="0">
                    <a:pos x="51" y="23"/>
                  </a:cxn>
                  <a:cxn ang="0">
                    <a:pos x="48" y="16"/>
                  </a:cxn>
                  <a:cxn ang="0">
                    <a:pos x="56" y="7"/>
                  </a:cxn>
                  <a:cxn ang="0">
                    <a:pos x="67" y="16"/>
                  </a:cxn>
                  <a:cxn ang="0">
                    <a:pos x="79" y="29"/>
                  </a:cxn>
                  <a:cxn ang="0">
                    <a:pos x="72" y="7"/>
                  </a:cxn>
                  <a:cxn ang="0">
                    <a:pos x="82" y="0"/>
                  </a:cxn>
                  <a:cxn ang="0">
                    <a:pos x="94" y="2"/>
                  </a:cxn>
                  <a:cxn ang="0">
                    <a:pos x="103" y="9"/>
                  </a:cxn>
                  <a:cxn ang="0">
                    <a:pos x="101" y="19"/>
                  </a:cxn>
                  <a:cxn ang="0">
                    <a:pos x="110" y="12"/>
                  </a:cxn>
                  <a:cxn ang="0">
                    <a:pos x="117" y="24"/>
                  </a:cxn>
                  <a:cxn ang="0">
                    <a:pos x="122" y="26"/>
                  </a:cxn>
                  <a:cxn ang="0">
                    <a:pos x="142" y="33"/>
                  </a:cxn>
                  <a:cxn ang="0">
                    <a:pos x="163" y="47"/>
                  </a:cxn>
                  <a:cxn ang="0">
                    <a:pos x="158" y="48"/>
                  </a:cxn>
                  <a:cxn ang="0">
                    <a:pos x="166" y="48"/>
                  </a:cxn>
                  <a:cxn ang="0">
                    <a:pos x="166" y="55"/>
                  </a:cxn>
                  <a:cxn ang="0">
                    <a:pos x="182" y="55"/>
                  </a:cxn>
                  <a:cxn ang="0">
                    <a:pos x="189" y="67"/>
                  </a:cxn>
                  <a:cxn ang="0">
                    <a:pos x="203" y="72"/>
                  </a:cxn>
                  <a:cxn ang="0">
                    <a:pos x="185" y="81"/>
                  </a:cxn>
                  <a:cxn ang="0">
                    <a:pos x="170" y="91"/>
                  </a:cxn>
                </a:cxnLst>
                <a:rect l="0" t="0" r="r" b="b"/>
                <a:pathLst>
                  <a:path w="203" h="110">
                    <a:moveTo>
                      <a:pt x="170" y="91"/>
                    </a:moveTo>
                    <a:lnTo>
                      <a:pt x="168" y="84"/>
                    </a:lnTo>
                    <a:lnTo>
                      <a:pt x="170" y="81"/>
                    </a:lnTo>
                    <a:lnTo>
                      <a:pt x="158" y="81"/>
                    </a:lnTo>
                    <a:lnTo>
                      <a:pt x="148" y="81"/>
                    </a:lnTo>
                    <a:lnTo>
                      <a:pt x="151" y="72"/>
                    </a:lnTo>
                    <a:lnTo>
                      <a:pt x="154" y="65"/>
                    </a:lnTo>
                    <a:lnTo>
                      <a:pt x="148" y="59"/>
                    </a:lnTo>
                    <a:lnTo>
                      <a:pt x="144" y="52"/>
                    </a:lnTo>
                    <a:lnTo>
                      <a:pt x="148" y="52"/>
                    </a:lnTo>
                    <a:lnTo>
                      <a:pt x="151" y="52"/>
                    </a:lnTo>
                    <a:lnTo>
                      <a:pt x="142" y="47"/>
                    </a:lnTo>
                    <a:lnTo>
                      <a:pt x="139" y="43"/>
                    </a:lnTo>
                    <a:lnTo>
                      <a:pt x="127" y="47"/>
                    </a:lnTo>
                    <a:lnTo>
                      <a:pt x="120" y="55"/>
                    </a:lnTo>
                    <a:lnTo>
                      <a:pt x="115" y="67"/>
                    </a:lnTo>
                    <a:lnTo>
                      <a:pt x="111" y="79"/>
                    </a:lnTo>
                    <a:lnTo>
                      <a:pt x="108" y="81"/>
                    </a:lnTo>
                    <a:lnTo>
                      <a:pt x="105" y="83"/>
                    </a:lnTo>
                    <a:lnTo>
                      <a:pt x="98" y="88"/>
                    </a:lnTo>
                    <a:lnTo>
                      <a:pt x="96" y="96"/>
                    </a:lnTo>
                    <a:lnTo>
                      <a:pt x="92" y="103"/>
                    </a:lnTo>
                    <a:lnTo>
                      <a:pt x="89" y="110"/>
                    </a:lnTo>
                    <a:lnTo>
                      <a:pt x="75" y="103"/>
                    </a:lnTo>
                    <a:lnTo>
                      <a:pt x="63" y="98"/>
                    </a:lnTo>
                    <a:lnTo>
                      <a:pt x="53" y="90"/>
                    </a:lnTo>
                    <a:lnTo>
                      <a:pt x="49" y="79"/>
                    </a:lnTo>
                    <a:lnTo>
                      <a:pt x="62" y="78"/>
                    </a:lnTo>
                    <a:lnTo>
                      <a:pt x="68" y="79"/>
                    </a:lnTo>
                    <a:lnTo>
                      <a:pt x="75" y="76"/>
                    </a:lnTo>
                    <a:lnTo>
                      <a:pt x="86" y="76"/>
                    </a:lnTo>
                    <a:lnTo>
                      <a:pt x="80" y="72"/>
                    </a:lnTo>
                    <a:lnTo>
                      <a:pt x="74" y="72"/>
                    </a:lnTo>
                    <a:lnTo>
                      <a:pt x="65" y="72"/>
                    </a:lnTo>
                    <a:lnTo>
                      <a:pt x="62" y="72"/>
                    </a:lnTo>
                    <a:lnTo>
                      <a:pt x="55" y="72"/>
                    </a:lnTo>
                    <a:lnTo>
                      <a:pt x="49" y="74"/>
                    </a:lnTo>
                    <a:lnTo>
                      <a:pt x="44" y="72"/>
                    </a:lnTo>
                    <a:lnTo>
                      <a:pt x="43" y="65"/>
                    </a:lnTo>
                    <a:lnTo>
                      <a:pt x="48" y="62"/>
                    </a:lnTo>
                    <a:lnTo>
                      <a:pt x="58" y="60"/>
                    </a:lnTo>
                    <a:lnTo>
                      <a:pt x="62" y="57"/>
                    </a:lnTo>
                    <a:lnTo>
                      <a:pt x="70" y="55"/>
                    </a:lnTo>
                    <a:lnTo>
                      <a:pt x="77" y="52"/>
                    </a:lnTo>
                    <a:lnTo>
                      <a:pt x="84" y="48"/>
                    </a:lnTo>
                    <a:lnTo>
                      <a:pt x="74" y="48"/>
                    </a:lnTo>
                    <a:lnTo>
                      <a:pt x="70" y="48"/>
                    </a:lnTo>
                    <a:lnTo>
                      <a:pt x="65" y="45"/>
                    </a:lnTo>
                    <a:lnTo>
                      <a:pt x="62" y="43"/>
                    </a:lnTo>
                    <a:lnTo>
                      <a:pt x="60" y="43"/>
                    </a:lnTo>
                    <a:lnTo>
                      <a:pt x="58" y="43"/>
                    </a:lnTo>
                    <a:lnTo>
                      <a:pt x="51" y="50"/>
                    </a:lnTo>
                    <a:lnTo>
                      <a:pt x="43" y="57"/>
                    </a:lnTo>
                    <a:lnTo>
                      <a:pt x="32" y="55"/>
                    </a:lnTo>
                    <a:lnTo>
                      <a:pt x="27" y="50"/>
                    </a:lnTo>
                    <a:lnTo>
                      <a:pt x="29" y="48"/>
                    </a:lnTo>
                    <a:lnTo>
                      <a:pt x="31" y="48"/>
                    </a:lnTo>
                    <a:lnTo>
                      <a:pt x="19" y="40"/>
                    </a:lnTo>
                    <a:lnTo>
                      <a:pt x="17" y="31"/>
                    </a:lnTo>
                    <a:lnTo>
                      <a:pt x="13" y="29"/>
                    </a:lnTo>
                    <a:lnTo>
                      <a:pt x="7" y="24"/>
                    </a:lnTo>
                    <a:lnTo>
                      <a:pt x="0" y="17"/>
                    </a:lnTo>
                    <a:lnTo>
                      <a:pt x="7" y="10"/>
                    </a:lnTo>
                    <a:lnTo>
                      <a:pt x="17" y="5"/>
                    </a:lnTo>
                    <a:lnTo>
                      <a:pt x="27" y="5"/>
                    </a:lnTo>
                    <a:lnTo>
                      <a:pt x="43" y="7"/>
                    </a:lnTo>
                    <a:lnTo>
                      <a:pt x="39" y="10"/>
                    </a:lnTo>
                    <a:lnTo>
                      <a:pt x="37" y="14"/>
                    </a:lnTo>
                    <a:lnTo>
                      <a:pt x="44" y="17"/>
                    </a:lnTo>
                    <a:lnTo>
                      <a:pt x="51" y="23"/>
                    </a:lnTo>
                    <a:lnTo>
                      <a:pt x="48" y="19"/>
                    </a:lnTo>
                    <a:lnTo>
                      <a:pt x="48" y="16"/>
                    </a:lnTo>
                    <a:lnTo>
                      <a:pt x="49" y="9"/>
                    </a:lnTo>
                    <a:lnTo>
                      <a:pt x="56" y="7"/>
                    </a:lnTo>
                    <a:lnTo>
                      <a:pt x="63" y="9"/>
                    </a:lnTo>
                    <a:lnTo>
                      <a:pt x="67" y="16"/>
                    </a:lnTo>
                    <a:lnTo>
                      <a:pt x="70" y="23"/>
                    </a:lnTo>
                    <a:lnTo>
                      <a:pt x="79" y="29"/>
                    </a:lnTo>
                    <a:lnTo>
                      <a:pt x="74" y="17"/>
                    </a:lnTo>
                    <a:lnTo>
                      <a:pt x="72" y="7"/>
                    </a:lnTo>
                    <a:lnTo>
                      <a:pt x="74" y="0"/>
                    </a:lnTo>
                    <a:lnTo>
                      <a:pt x="82" y="0"/>
                    </a:lnTo>
                    <a:lnTo>
                      <a:pt x="87" y="0"/>
                    </a:lnTo>
                    <a:lnTo>
                      <a:pt x="94" y="2"/>
                    </a:lnTo>
                    <a:lnTo>
                      <a:pt x="99" y="4"/>
                    </a:lnTo>
                    <a:lnTo>
                      <a:pt x="103" y="9"/>
                    </a:lnTo>
                    <a:lnTo>
                      <a:pt x="101" y="14"/>
                    </a:lnTo>
                    <a:lnTo>
                      <a:pt x="101" y="19"/>
                    </a:lnTo>
                    <a:lnTo>
                      <a:pt x="105" y="14"/>
                    </a:lnTo>
                    <a:lnTo>
                      <a:pt x="110" y="12"/>
                    </a:lnTo>
                    <a:lnTo>
                      <a:pt x="117" y="16"/>
                    </a:lnTo>
                    <a:lnTo>
                      <a:pt x="117" y="24"/>
                    </a:lnTo>
                    <a:lnTo>
                      <a:pt x="118" y="24"/>
                    </a:lnTo>
                    <a:lnTo>
                      <a:pt x="122" y="26"/>
                    </a:lnTo>
                    <a:lnTo>
                      <a:pt x="129" y="28"/>
                    </a:lnTo>
                    <a:lnTo>
                      <a:pt x="142" y="33"/>
                    </a:lnTo>
                    <a:lnTo>
                      <a:pt x="154" y="40"/>
                    </a:lnTo>
                    <a:lnTo>
                      <a:pt x="163" y="47"/>
                    </a:lnTo>
                    <a:lnTo>
                      <a:pt x="160" y="47"/>
                    </a:lnTo>
                    <a:lnTo>
                      <a:pt x="158" y="48"/>
                    </a:lnTo>
                    <a:lnTo>
                      <a:pt x="161" y="48"/>
                    </a:lnTo>
                    <a:lnTo>
                      <a:pt x="166" y="48"/>
                    </a:lnTo>
                    <a:lnTo>
                      <a:pt x="166" y="52"/>
                    </a:lnTo>
                    <a:lnTo>
                      <a:pt x="166" y="55"/>
                    </a:lnTo>
                    <a:lnTo>
                      <a:pt x="173" y="55"/>
                    </a:lnTo>
                    <a:lnTo>
                      <a:pt x="182" y="55"/>
                    </a:lnTo>
                    <a:lnTo>
                      <a:pt x="184" y="62"/>
                    </a:lnTo>
                    <a:lnTo>
                      <a:pt x="189" y="67"/>
                    </a:lnTo>
                    <a:lnTo>
                      <a:pt x="196" y="69"/>
                    </a:lnTo>
                    <a:lnTo>
                      <a:pt x="203" y="72"/>
                    </a:lnTo>
                    <a:lnTo>
                      <a:pt x="192" y="76"/>
                    </a:lnTo>
                    <a:lnTo>
                      <a:pt x="185" y="81"/>
                    </a:lnTo>
                    <a:lnTo>
                      <a:pt x="177" y="86"/>
                    </a:lnTo>
                    <a:lnTo>
                      <a:pt x="170" y="91"/>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564" name="Freeform 275"/>
              <p:cNvSpPr>
                <a:spLocks/>
              </p:cNvSpPr>
              <p:nvPr/>
            </p:nvSpPr>
            <p:spPr bwMode="auto">
              <a:xfrm>
                <a:off x="4722019" y="1570038"/>
                <a:ext cx="207963" cy="73025"/>
              </a:xfrm>
              <a:custGeom>
                <a:avLst/>
                <a:gdLst/>
                <a:ahLst/>
                <a:cxnLst>
                  <a:cxn ang="0">
                    <a:pos x="131" y="21"/>
                  </a:cxn>
                  <a:cxn ang="0">
                    <a:pos x="119" y="27"/>
                  </a:cxn>
                  <a:cxn ang="0">
                    <a:pos x="105" y="36"/>
                  </a:cxn>
                  <a:cxn ang="0">
                    <a:pos x="90" y="43"/>
                  </a:cxn>
                  <a:cxn ang="0">
                    <a:pos x="79" y="46"/>
                  </a:cxn>
                  <a:cxn ang="0">
                    <a:pos x="67" y="43"/>
                  </a:cxn>
                  <a:cxn ang="0">
                    <a:pos x="62" y="38"/>
                  </a:cxn>
                  <a:cxn ang="0">
                    <a:pos x="33" y="38"/>
                  </a:cxn>
                  <a:cxn ang="0">
                    <a:pos x="26" y="34"/>
                  </a:cxn>
                  <a:cxn ang="0">
                    <a:pos x="26" y="29"/>
                  </a:cxn>
                  <a:cxn ang="0">
                    <a:pos x="31" y="29"/>
                  </a:cxn>
                  <a:cxn ang="0">
                    <a:pos x="36" y="29"/>
                  </a:cxn>
                  <a:cxn ang="0">
                    <a:pos x="42" y="27"/>
                  </a:cxn>
                  <a:cxn ang="0">
                    <a:pos x="48" y="26"/>
                  </a:cxn>
                  <a:cxn ang="0">
                    <a:pos x="43" y="24"/>
                  </a:cxn>
                  <a:cxn ang="0">
                    <a:pos x="36" y="24"/>
                  </a:cxn>
                  <a:cxn ang="0">
                    <a:pos x="28" y="24"/>
                  </a:cxn>
                  <a:cxn ang="0">
                    <a:pos x="24" y="24"/>
                  </a:cxn>
                  <a:cxn ang="0">
                    <a:pos x="11" y="26"/>
                  </a:cxn>
                  <a:cxn ang="0">
                    <a:pos x="7" y="19"/>
                  </a:cxn>
                  <a:cxn ang="0">
                    <a:pos x="2" y="14"/>
                  </a:cxn>
                  <a:cxn ang="0">
                    <a:pos x="0" y="7"/>
                  </a:cxn>
                  <a:cxn ang="0">
                    <a:pos x="7" y="7"/>
                  </a:cxn>
                  <a:cxn ang="0">
                    <a:pos x="12" y="9"/>
                  </a:cxn>
                  <a:cxn ang="0">
                    <a:pos x="17" y="9"/>
                  </a:cxn>
                  <a:cxn ang="0">
                    <a:pos x="17" y="7"/>
                  </a:cxn>
                  <a:cxn ang="0">
                    <a:pos x="26" y="7"/>
                  </a:cxn>
                  <a:cxn ang="0">
                    <a:pos x="23" y="2"/>
                  </a:cxn>
                  <a:cxn ang="0">
                    <a:pos x="38" y="2"/>
                  </a:cxn>
                  <a:cxn ang="0">
                    <a:pos x="40" y="3"/>
                  </a:cxn>
                  <a:cxn ang="0">
                    <a:pos x="47" y="7"/>
                  </a:cxn>
                  <a:cxn ang="0">
                    <a:pos x="52" y="9"/>
                  </a:cxn>
                  <a:cxn ang="0">
                    <a:pos x="57" y="12"/>
                  </a:cxn>
                  <a:cxn ang="0">
                    <a:pos x="64" y="5"/>
                  </a:cxn>
                  <a:cxn ang="0">
                    <a:pos x="71" y="0"/>
                  </a:cxn>
                  <a:cxn ang="0">
                    <a:pos x="76" y="0"/>
                  </a:cxn>
                  <a:cxn ang="0">
                    <a:pos x="76" y="7"/>
                  </a:cxn>
                  <a:cxn ang="0">
                    <a:pos x="76" y="12"/>
                  </a:cxn>
                  <a:cxn ang="0">
                    <a:pos x="83" y="9"/>
                  </a:cxn>
                  <a:cxn ang="0">
                    <a:pos x="91" y="7"/>
                  </a:cxn>
                  <a:cxn ang="0">
                    <a:pos x="102" y="7"/>
                  </a:cxn>
                  <a:cxn ang="0">
                    <a:pos x="109" y="7"/>
                  </a:cxn>
                  <a:cxn ang="0">
                    <a:pos x="122" y="10"/>
                  </a:cxn>
                  <a:cxn ang="0">
                    <a:pos x="131" y="21"/>
                  </a:cxn>
                </a:cxnLst>
                <a:rect l="0" t="0" r="r" b="b"/>
                <a:pathLst>
                  <a:path w="131" h="46">
                    <a:moveTo>
                      <a:pt x="131" y="21"/>
                    </a:moveTo>
                    <a:lnTo>
                      <a:pt x="119" y="27"/>
                    </a:lnTo>
                    <a:lnTo>
                      <a:pt x="105" y="36"/>
                    </a:lnTo>
                    <a:lnTo>
                      <a:pt x="90" y="43"/>
                    </a:lnTo>
                    <a:lnTo>
                      <a:pt x="79" y="46"/>
                    </a:lnTo>
                    <a:lnTo>
                      <a:pt x="67" y="43"/>
                    </a:lnTo>
                    <a:lnTo>
                      <a:pt x="62" y="38"/>
                    </a:lnTo>
                    <a:lnTo>
                      <a:pt x="33" y="38"/>
                    </a:lnTo>
                    <a:lnTo>
                      <a:pt x="26" y="34"/>
                    </a:lnTo>
                    <a:lnTo>
                      <a:pt x="26" y="29"/>
                    </a:lnTo>
                    <a:lnTo>
                      <a:pt x="31" y="29"/>
                    </a:lnTo>
                    <a:lnTo>
                      <a:pt x="36" y="29"/>
                    </a:lnTo>
                    <a:lnTo>
                      <a:pt x="42" y="27"/>
                    </a:lnTo>
                    <a:lnTo>
                      <a:pt x="48" y="26"/>
                    </a:lnTo>
                    <a:lnTo>
                      <a:pt x="43" y="24"/>
                    </a:lnTo>
                    <a:lnTo>
                      <a:pt x="36" y="24"/>
                    </a:lnTo>
                    <a:lnTo>
                      <a:pt x="28" y="24"/>
                    </a:lnTo>
                    <a:lnTo>
                      <a:pt x="24" y="24"/>
                    </a:lnTo>
                    <a:lnTo>
                      <a:pt x="11" y="26"/>
                    </a:lnTo>
                    <a:lnTo>
                      <a:pt x="7" y="19"/>
                    </a:lnTo>
                    <a:lnTo>
                      <a:pt x="2" y="14"/>
                    </a:lnTo>
                    <a:lnTo>
                      <a:pt x="0" y="7"/>
                    </a:lnTo>
                    <a:lnTo>
                      <a:pt x="7" y="7"/>
                    </a:lnTo>
                    <a:lnTo>
                      <a:pt x="12" y="9"/>
                    </a:lnTo>
                    <a:lnTo>
                      <a:pt x="17" y="9"/>
                    </a:lnTo>
                    <a:lnTo>
                      <a:pt x="17" y="7"/>
                    </a:lnTo>
                    <a:lnTo>
                      <a:pt x="26" y="7"/>
                    </a:lnTo>
                    <a:lnTo>
                      <a:pt x="23" y="2"/>
                    </a:lnTo>
                    <a:lnTo>
                      <a:pt x="38" y="2"/>
                    </a:lnTo>
                    <a:lnTo>
                      <a:pt x="40" y="3"/>
                    </a:lnTo>
                    <a:lnTo>
                      <a:pt x="47" y="7"/>
                    </a:lnTo>
                    <a:lnTo>
                      <a:pt x="52" y="9"/>
                    </a:lnTo>
                    <a:lnTo>
                      <a:pt x="57" y="12"/>
                    </a:lnTo>
                    <a:lnTo>
                      <a:pt x="64" y="5"/>
                    </a:lnTo>
                    <a:lnTo>
                      <a:pt x="71" y="0"/>
                    </a:lnTo>
                    <a:lnTo>
                      <a:pt x="76" y="0"/>
                    </a:lnTo>
                    <a:lnTo>
                      <a:pt x="76" y="7"/>
                    </a:lnTo>
                    <a:lnTo>
                      <a:pt x="76" y="12"/>
                    </a:lnTo>
                    <a:lnTo>
                      <a:pt x="83" y="9"/>
                    </a:lnTo>
                    <a:lnTo>
                      <a:pt x="91" y="7"/>
                    </a:lnTo>
                    <a:lnTo>
                      <a:pt x="102" y="7"/>
                    </a:lnTo>
                    <a:lnTo>
                      <a:pt x="109" y="7"/>
                    </a:lnTo>
                    <a:lnTo>
                      <a:pt x="122" y="10"/>
                    </a:lnTo>
                    <a:lnTo>
                      <a:pt x="131" y="21"/>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565" name="Freeform 276"/>
              <p:cNvSpPr>
                <a:spLocks/>
              </p:cNvSpPr>
              <p:nvPr/>
            </p:nvSpPr>
            <p:spPr bwMode="auto">
              <a:xfrm>
                <a:off x="4547394" y="1654175"/>
                <a:ext cx="33338" cy="33337"/>
              </a:xfrm>
              <a:custGeom>
                <a:avLst/>
                <a:gdLst/>
                <a:ahLst/>
                <a:cxnLst>
                  <a:cxn ang="0">
                    <a:pos x="4" y="0"/>
                  </a:cxn>
                  <a:cxn ang="0">
                    <a:pos x="12" y="9"/>
                  </a:cxn>
                  <a:cxn ang="0">
                    <a:pos x="21" y="21"/>
                  </a:cxn>
                  <a:cxn ang="0">
                    <a:pos x="12" y="16"/>
                  </a:cxn>
                  <a:cxn ang="0">
                    <a:pos x="5" y="11"/>
                  </a:cxn>
                  <a:cxn ang="0">
                    <a:pos x="0" y="4"/>
                  </a:cxn>
                  <a:cxn ang="0">
                    <a:pos x="5" y="0"/>
                  </a:cxn>
                  <a:cxn ang="0">
                    <a:pos x="5" y="2"/>
                  </a:cxn>
                  <a:cxn ang="0">
                    <a:pos x="4" y="0"/>
                  </a:cxn>
                </a:cxnLst>
                <a:rect l="0" t="0" r="r" b="b"/>
                <a:pathLst>
                  <a:path w="21" h="21">
                    <a:moveTo>
                      <a:pt x="4" y="0"/>
                    </a:moveTo>
                    <a:lnTo>
                      <a:pt x="12" y="9"/>
                    </a:lnTo>
                    <a:lnTo>
                      <a:pt x="21" y="21"/>
                    </a:lnTo>
                    <a:lnTo>
                      <a:pt x="12" y="16"/>
                    </a:lnTo>
                    <a:lnTo>
                      <a:pt x="5" y="11"/>
                    </a:lnTo>
                    <a:lnTo>
                      <a:pt x="0" y="4"/>
                    </a:lnTo>
                    <a:lnTo>
                      <a:pt x="5" y="0"/>
                    </a:lnTo>
                    <a:lnTo>
                      <a:pt x="5" y="2"/>
                    </a:lnTo>
                    <a:lnTo>
                      <a:pt x="4" y="0"/>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566" name="Freeform 277"/>
              <p:cNvSpPr>
                <a:spLocks/>
              </p:cNvSpPr>
              <p:nvPr/>
            </p:nvSpPr>
            <p:spPr bwMode="auto">
              <a:xfrm>
                <a:off x="4087019" y="2598738"/>
                <a:ext cx="100013" cy="120650"/>
              </a:xfrm>
              <a:custGeom>
                <a:avLst/>
                <a:gdLst/>
                <a:ahLst/>
                <a:cxnLst>
                  <a:cxn ang="0">
                    <a:pos x="10" y="23"/>
                  </a:cxn>
                  <a:cxn ang="0">
                    <a:pos x="17" y="19"/>
                  </a:cxn>
                  <a:cxn ang="0">
                    <a:pos x="25" y="16"/>
                  </a:cxn>
                  <a:cxn ang="0">
                    <a:pos x="22" y="12"/>
                  </a:cxn>
                  <a:cxn ang="0">
                    <a:pos x="22" y="9"/>
                  </a:cxn>
                  <a:cxn ang="0">
                    <a:pos x="27" y="2"/>
                  </a:cxn>
                  <a:cxn ang="0">
                    <a:pos x="37" y="0"/>
                  </a:cxn>
                  <a:cxn ang="0">
                    <a:pos x="41" y="0"/>
                  </a:cxn>
                  <a:cxn ang="0">
                    <a:pos x="46" y="0"/>
                  </a:cxn>
                  <a:cxn ang="0">
                    <a:pos x="58" y="7"/>
                  </a:cxn>
                  <a:cxn ang="0">
                    <a:pos x="63" y="21"/>
                  </a:cxn>
                  <a:cxn ang="0">
                    <a:pos x="58" y="24"/>
                  </a:cxn>
                  <a:cxn ang="0">
                    <a:pos x="53" y="28"/>
                  </a:cxn>
                  <a:cxn ang="0">
                    <a:pos x="53" y="31"/>
                  </a:cxn>
                  <a:cxn ang="0">
                    <a:pos x="53" y="36"/>
                  </a:cxn>
                  <a:cxn ang="0">
                    <a:pos x="53" y="41"/>
                  </a:cxn>
                  <a:cxn ang="0">
                    <a:pos x="53" y="45"/>
                  </a:cxn>
                  <a:cxn ang="0">
                    <a:pos x="53" y="52"/>
                  </a:cxn>
                  <a:cxn ang="0">
                    <a:pos x="53" y="60"/>
                  </a:cxn>
                  <a:cxn ang="0">
                    <a:pos x="46" y="60"/>
                  </a:cxn>
                  <a:cxn ang="0">
                    <a:pos x="39" y="62"/>
                  </a:cxn>
                  <a:cxn ang="0">
                    <a:pos x="29" y="66"/>
                  </a:cxn>
                  <a:cxn ang="0">
                    <a:pos x="22" y="74"/>
                  </a:cxn>
                  <a:cxn ang="0">
                    <a:pos x="17" y="74"/>
                  </a:cxn>
                  <a:cxn ang="0">
                    <a:pos x="12" y="76"/>
                  </a:cxn>
                  <a:cxn ang="0">
                    <a:pos x="3" y="72"/>
                  </a:cxn>
                  <a:cxn ang="0">
                    <a:pos x="0" y="64"/>
                  </a:cxn>
                  <a:cxn ang="0">
                    <a:pos x="5" y="50"/>
                  </a:cxn>
                  <a:cxn ang="0">
                    <a:pos x="13" y="38"/>
                  </a:cxn>
                  <a:cxn ang="0">
                    <a:pos x="6" y="33"/>
                  </a:cxn>
                  <a:cxn ang="0">
                    <a:pos x="5" y="28"/>
                  </a:cxn>
                  <a:cxn ang="0">
                    <a:pos x="6" y="23"/>
                  </a:cxn>
                  <a:cxn ang="0">
                    <a:pos x="10" y="23"/>
                  </a:cxn>
                </a:cxnLst>
                <a:rect l="0" t="0" r="r" b="b"/>
                <a:pathLst>
                  <a:path w="63" h="76">
                    <a:moveTo>
                      <a:pt x="10" y="23"/>
                    </a:moveTo>
                    <a:lnTo>
                      <a:pt x="17" y="19"/>
                    </a:lnTo>
                    <a:lnTo>
                      <a:pt x="25" y="16"/>
                    </a:lnTo>
                    <a:lnTo>
                      <a:pt x="22" y="12"/>
                    </a:lnTo>
                    <a:lnTo>
                      <a:pt x="22" y="9"/>
                    </a:lnTo>
                    <a:lnTo>
                      <a:pt x="27" y="2"/>
                    </a:lnTo>
                    <a:lnTo>
                      <a:pt x="37" y="0"/>
                    </a:lnTo>
                    <a:lnTo>
                      <a:pt x="41" y="0"/>
                    </a:lnTo>
                    <a:lnTo>
                      <a:pt x="46" y="0"/>
                    </a:lnTo>
                    <a:lnTo>
                      <a:pt x="58" y="7"/>
                    </a:lnTo>
                    <a:lnTo>
                      <a:pt x="63" y="21"/>
                    </a:lnTo>
                    <a:lnTo>
                      <a:pt x="58" y="24"/>
                    </a:lnTo>
                    <a:lnTo>
                      <a:pt x="53" y="28"/>
                    </a:lnTo>
                    <a:lnTo>
                      <a:pt x="53" y="31"/>
                    </a:lnTo>
                    <a:lnTo>
                      <a:pt x="53" y="36"/>
                    </a:lnTo>
                    <a:lnTo>
                      <a:pt x="53" y="41"/>
                    </a:lnTo>
                    <a:lnTo>
                      <a:pt x="53" y="45"/>
                    </a:lnTo>
                    <a:lnTo>
                      <a:pt x="53" y="52"/>
                    </a:lnTo>
                    <a:lnTo>
                      <a:pt x="53" y="60"/>
                    </a:lnTo>
                    <a:lnTo>
                      <a:pt x="46" y="60"/>
                    </a:lnTo>
                    <a:lnTo>
                      <a:pt x="39" y="62"/>
                    </a:lnTo>
                    <a:lnTo>
                      <a:pt x="29" y="66"/>
                    </a:lnTo>
                    <a:lnTo>
                      <a:pt x="22" y="74"/>
                    </a:lnTo>
                    <a:lnTo>
                      <a:pt x="17" y="74"/>
                    </a:lnTo>
                    <a:lnTo>
                      <a:pt x="12" y="76"/>
                    </a:lnTo>
                    <a:lnTo>
                      <a:pt x="3" y="72"/>
                    </a:lnTo>
                    <a:lnTo>
                      <a:pt x="0" y="64"/>
                    </a:lnTo>
                    <a:lnTo>
                      <a:pt x="5" y="50"/>
                    </a:lnTo>
                    <a:lnTo>
                      <a:pt x="13" y="38"/>
                    </a:lnTo>
                    <a:lnTo>
                      <a:pt x="6" y="33"/>
                    </a:lnTo>
                    <a:lnTo>
                      <a:pt x="5" y="28"/>
                    </a:lnTo>
                    <a:lnTo>
                      <a:pt x="6" y="23"/>
                    </a:lnTo>
                    <a:lnTo>
                      <a:pt x="10" y="23"/>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567" name="Freeform 278"/>
              <p:cNvSpPr>
                <a:spLocks/>
              </p:cNvSpPr>
              <p:nvPr/>
            </p:nvSpPr>
            <p:spPr bwMode="auto">
              <a:xfrm>
                <a:off x="4155282" y="2495550"/>
                <a:ext cx="19050" cy="19050"/>
              </a:xfrm>
              <a:custGeom>
                <a:avLst/>
                <a:gdLst/>
                <a:ahLst/>
                <a:cxnLst>
                  <a:cxn ang="0">
                    <a:pos x="1" y="12"/>
                  </a:cxn>
                  <a:cxn ang="0">
                    <a:pos x="0" y="8"/>
                  </a:cxn>
                  <a:cxn ang="0">
                    <a:pos x="0" y="7"/>
                  </a:cxn>
                  <a:cxn ang="0">
                    <a:pos x="3" y="2"/>
                  </a:cxn>
                  <a:cxn ang="0">
                    <a:pos x="12" y="0"/>
                  </a:cxn>
                  <a:cxn ang="0">
                    <a:pos x="8" y="8"/>
                  </a:cxn>
                  <a:cxn ang="0">
                    <a:pos x="1" y="12"/>
                  </a:cxn>
                </a:cxnLst>
                <a:rect l="0" t="0" r="r" b="b"/>
                <a:pathLst>
                  <a:path w="12" h="12">
                    <a:moveTo>
                      <a:pt x="1" y="12"/>
                    </a:moveTo>
                    <a:lnTo>
                      <a:pt x="0" y="8"/>
                    </a:lnTo>
                    <a:lnTo>
                      <a:pt x="0" y="7"/>
                    </a:lnTo>
                    <a:lnTo>
                      <a:pt x="3" y="2"/>
                    </a:lnTo>
                    <a:lnTo>
                      <a:pt x="12" y="0"/>
                    </a:lnTo>
                    <a:lnTo>
                      <a:pt x="8" y="8"/>
                    </a:lnTo>
                    <a:lnTo>
                      <a:pt x="1" y="12"/>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568" name="Freeform 279"/>
              <p:cNvSpPr>
                <a:spLocks/>
              </p:cNvSpPr>
              <p:nvPr/>
            </p:nvSpPr>
            <p:spPr bwMode="auto">
              <a:xfrm>
                <a:off x="4164807" y="2487613"/>
                <a:ext cx="192088" cy="274637"/>
              </a:xfrm>
              <a:custGeom>
                <a:avLst/>
                <a:gdLst/>
                <a:ahLst/>
                <a:cxnLst>
                  <a:cxn ang="0">
                    <a:pos x="105" y="115"/>
                  </a:cxn>
                  <a:cxn ang="0">
                    <a:pos x="117" y="118"/>
                  </a:cxn>
                  <a:cxn ang="0">
                    <a:pos x="114" y="136"/>
                  </a:cxn>
                  <a:cxn ang="0">
                    <a:pos x="109" y="146"/>
                  </a:cxn>
                  <a:cxn ang="0">
                    <a:pos x="114" y="151"/>
                  </a:cxn>
                  <a:cxn ang="0">
                    <a:pos x="100" y="160"/>
                  </a:cxn>
                  <a:cxn ang="0">
                    <a:pos x="80" y="160"/>
                  </a:cxn>
                  <a:cxn ang="0">
                    <a:pos x="66" y="161"/>
                  </a:cxn>
                  <a:cxn ang="0">
                    <a:pos x="54" y="163"/>
                  </a:cxn>
                  <a:cxn ang="0">
                    <a:pos x="45" y="161"/>
                  </a:cxn>
                  <a:cxn ang="0">
                    <a:pos x="37" y="170"/>
                  </a:cxn>
                  <a:cxn ang="0">
                    <a:pos x="24" y="170"/>
                  </a:cxn>
                  <a:cxn ang="0">
                    <a:pos x="19" y="173"/>
                  </a:cxn>
                  <a:cxn ang="0">
                    <a:pos x="21" y="165"/>
                  </a:cxn>
                  <a:cxn ang="0">
                    <a:pos x="31" y="153"/>
                  </a:cxn>
                  <a:cxn ang="0">
                    <a:pos x="47" y="149"/>
                  </a:cxn>
                  <a:cxn ang="0">
                    <a:pos x="52" y="142"/>
                  </a:cxn>
                  <a:cxn ang="0">
                    <a:pos x="47" y="144"/>
                  </a:cxn>
                  <a:cxn ang="0">
                    <a:pos x="35" y="142"/>
                  </a:cxn>
                  <a:cxn ang="0">
                    <a:pos x="26" y="141"/>
                  </a:cxn>
                  <a:cxn ang="0">
                    <a:pos x="21" y="141"/>
                  </a:cxn>
                  <a:cxn ang="0">
                    <a:pos x="28" y="132"/>
                  </a:cxn>
                  <a:cxn ang="0">
                    <a:pos x="37" y="125"/>
                  </a:cxn>
                  <a:cxn ang="0">
                    <a:pos x="31" y="110"/>
                  </a:cxn>
                  <a:cxn ang="0">
                    <a:pos x="55" y="101"/>
                  </a:cxn>
                  <a:cxn ang="0">
                    <a:pos x="45" y="91"/>
                  </a:cxn>
                  <a:cxn ang="0">
                    <a:pos x="43" y="82"/>
                  </a:cxn>
                  <a:cxn ang="0">
                    <a:pos x="43" y="79"/>
                  </a:cxn>
                  <a:cxn ang="0">
                    <a:pos x="35" y="81"/>
                  </a:cxn>
                  <a:cxn ang="0">
                    <a:pos x="23" y="81"/>
                  </a:cxn>
                  <a:cxn ang="0">
                    <a:pos x="23" y="72"/>
                  </a:cxn>
                  <a:cxn ang="0">
                    <a:pos x="24" y="62"/>
                  </a:cxn>
                  <a:cxn ang="0">
                    <a:pos x="21" y="56"/>
                  </a:cxn>
                  <a:cxn ang="0">
                    <a:pos x="16" y="60"/>
                  </a:cxn>
                  <a:cxn ang="0">
                    <a:pos x="14" y="63"/>
                  </a:cxn>
                  <a:cxn ang="0">
                    <a:pos x="14" y="55"/>
                  </a:cxn>
                  <a:cxn ang="0">
                    <a:pos x="16" y="51"/>
                  </a:cxn>
                  <a:cxn ang="0">
                    <a:pos x="11" y="44"/>
                  </a:cxn>
                  <a:cxn ang="0">
                    <a:pos x="11" y="38"/>
                  </a:cxn>
                  <a:cxn ang="0">
                    <a:pos x="12" y="32"/>
                  </a:cxn>
                  <a:cxn ang="0">
                    <a:pos x="0" y="22"/>
                  </a:cxn>
                  <a:cxn ang="0">
                    <a:pos x="9" y="26"/>
                  </a:cxn>
                  <a:cxn ang="0">
                    <a:pos x="12" y="26"/>
                  </a:cxn>
                  <a:cxn ang="0">
                    <a:pos x="11" y="22"/>
                  </a:cxn>
                  <a:cxn ang="0">
                    <a:pos x="12" y="15"/>
                  </a:cxn>
                  <a:cxn ang="0">
                    <a:pos x="19" y="8"/>
                  </a:cxn>
                  <a:cxn ang="0">
                    <a:pos x="23" y="1"/>
                  </a:cxn>
                  <a:cxn ang="0">
                    <a:pos x="37" y="0"/>
                  </a:cxn>
                  <a:cxn ang="0">
                    <a:pos x="45" y="1"/>
                  </a:cxn>
                  <a:cxn ang="0">
                    <a:pos x="42" y="10"/>
                  </a:cxn>
                  <a:cxn ang="0">
                    <a:pos x="37" y="19"/>
                  </a:cxn>
                  <a:cxn ang="0">
                    <a:pos x="67" y="20"/>
                  </a:cxn>
                  <a:cxn ang="0">
                    <a:pos x="61" y="38"/>
                  </a:cxn>
                  <a:cxn ang="0">
                    <a:pos x="54" y="51"/>
                  </a:cxn>
                  <a:cxn ang="0">
                    <a:pos x="50" y="56"/>
                  </a:cxn>
                  <a:cxn ang="0">
                    <a:pos x="61" y="56"/>
                  </a:cxn>
                  <a:cxn ang="0">
                    <a:pos x="76" y="79"/>
                  </a:cxn>
                  <a:cxn ang="0">
                    <a:pos x="88" y="87"/>
                  </a:cxn>
                  <a:cxn ang="0">
                    <a:pos x="97" y="101"/>
                  </a:cxn>
                  <a:cxn ang="0">
                    <a:pos x="102" y="113"/>
                  </a:cxn>
                  <a:cxn ang="0">
                    <a:pos x="100" y="117"/>
                  </a:cxn>
                  <a:cxn ang="0">
                    <a:pos x="102" y="117"/>
                  </a:cxn>
                  <a:cxn ang="0">
                    <a:pos x="104" y="118"/>
                  </a:cxn>
                </a:cxnLst>
                <a:rect l="0" t="0" r="r" b="b"/>
                <a:pathLst>
                  <a:path w="121" h="173">
                    <a:moveTo>
                      <a:pt x="104" y="118"/>
                    </a:moveTo>
                    <a:lnTo>
                      <a:pt x="105" y="115"/>
                    </a:lnTo>
                    <a:lnTo>
                      <a:pt x="110" y="117"/>
                    </a:lnTo>
                    <a:lnTo>
                      <a:pt x="117" y="118"/>
                    </a:lnTo>
                    <a:lnTo>
                      <a:pt x="121" y="125"/>
                    </a:lnTo>
                    <a:lnTo>
                      <a:pt x="114" y="136"/>
                    </a:lnTo>
                    <a:lnTo>
                      <a:pt x="104" y="146"/>
                    </a:lnTo>
                    <a:lnTo>
                      <a:pt x="109" y="146"/>
                    </a:lnTo>
                    <a:lnTo>
                      <a:pt x="114" y="148"/>
                    </a:lnTo>
                    <a:lnTo>
                      <a:pt x="114" y="151"/>
                    </a:lnTo>
                    <a:lnTo>
                      <a:pt x="107" y="156"/>
                    </a:lnTo>
                    <a:lnTo>
                      <a:pt x="100" y="160"/>
                    </a:lnTo>
                    <a:lnTo>
                      <a:pt x="88" y="160"/>
                    </a:lnTo>
                    <a:lnTo>
                      <a:pt x="80" y="160"/>
                    </a:lnTo>
                    <a:lnTo>
                      <a:pt x="73" y="160"/>
                    </a:lnTo>
                    <a:lnTo>
                      <a:pt x="66" y="161"/>
                    </a:lnTo>
                    <a:lnTo>
                      <a:pt x="59" y="161"/>
                    </a:lnTo>
                    <a:lnTo>
                      <a:pt x="54" y="163"/>
                    </a:lnTo>
                    <a:lnTo>
                      <a:pt x="49" y="161"/>
                    </a:lnTo>
                    <a:lnTo>
                      <a:pt x="45" y="161"/>
                    </a:lnTo>
                    <a:lnTo>
                      <a:pt x="38" y="163"/>
                    </a:lnTo>
                    <a:lnTo>
                      <a:pt x="37" y="170"/>
                    </a:lnTo>
                    <a:lnTo>
                      <a:pt x="30" y="170"/>
                    </a:lnTo>
                    <a:lnTo>
                      <a:pt x="24" y="170"/>
                    </a:lnTo>
                    <a:lnTo>
                      <a:pt x="23" y="173"/>
                    </a:lnTo>
                    <a:lnTo>
                      <a:pt x="19" y="173"/>
                    </a:lnTo>
                    <a:lnTo>
                      <a:pt x="19" y="170"/>
                    </a:lnTo>
                    <a:lnTo>
                      <a:pt x="21" y="165"/>
                    </a:lnTo>
                    <a:lnTo>
                      <a:pt x="26" y="160"/>
                    </a:lnTo>
                    <a:lnTo>
                      <a:pt x="31" y="153"/>
                    </a:lnTo>
                    <a:lnTo>
                      <a:pt x="37" y="151"/>
                    </a:lnTo>
                    <a:lnTo>
                      <a:pt x="47" y="149"/>
                    </a:lnTo>
                    <a:lnTo>
                      <a:pt x="54" y="144"/>
                    </a:lnTo>
                    <a:lnTo>
                      <a:pt x="52" y="142"/>
                    </a:lnTo>
                    <a:lnTo>
                      <a:pt x="52" y="141"/>
                    </a:lnTo>
                    <a:lnTo>
                      <a:pt x="47" y="144"/>
                    </a:lnTo>
                    <a:lnTo>
                      <a:pt x="43" y="146"/>
                    </a:lnTo>
                    <a:lnTo>
                      <a:pt x="35" y="142"/>
                    </a:lnTo>
                    <a:lnTo>
                      <a:pt x="30" y="141"/>
                    </a:lnTo>
                    <a:lnTo>
                      <a:pt x="26" y="141"/>
                    </a:lnTo>
                    <a:lnTo>
                      <a:pt x="24" y="142"/>
                    </a:lnTo>
                    <a:lnTo>
                      <a:pt x="21" y="141"/>
                    </a:lnTo>
                    <a:lnTo>
                      <a:pt x="23" y="134"/>
                    </a:lnTo>
                    <a:lnTo>
                      <a:pt x="28" y="132"/>
                    </a:lnTo>
                    <a:lnTo>
                      <a:pt x="33" y="129"/>
                    </a:lnTo>
                    <a:lnTo>
                      <a:pt x="37" y="125"/>
                    </a:lnTo>
                    <a:lnTo>
                      <a:pt x="33" y="117"/>
                    </a:lnTo>
                    <a:lnTo>
                      <a:pt x="31" y="110"/>
                    </a:lnTo>
                    <a:lnTo>
                      <a:pt x="45" y="106"/>
                    </a:lnTo>
                    <a:lnTo>
                      <a:pt x="55" y="101"/>
                    </a:lnTo>
                    <a:lnTo>
                      <a:pt x="55" y="93"/>
                    </a:lnTo>
                    <a:lnTo>
                      <a:pt x="45" y="91"/>
                    </a:lnTo>
                    <a:lnTo>
                      <a:pt x="42" y="87"/>
                    </a:lnTo>
                    <a:lnTo>
                      <a:pt x="43" y="82"/>
                    </a:lnTo>
                    <a:lnTo>
                      <a:pt x="47" y="81"/>
                    </a:lnTo>
                    <a:lnTo>
                      <a:pt x="43" y="79"/>
                    </a:lnTo>
                    <a:lnTo>
                      <a:pt x="42" y="79"/>
                    </a:lnTo>
                    <a:lnTo>
                      <a:pt x="35" y="81"/>
                    </a:lnTo>
                    <a:lnTo>
                      <a:pt x="30" y="82"/>
                    </a:lnTo>
                    <a:lnTo>
                      <a:pt x="23" y="81"/>
                    </a:lnTo>
                    <a:lnTo>
                      <a:pt x="21" y="79"/>
                    </a:lnTo>
                    <a:lnTo>
                      <a:pt x="23" y="72"/>
                    </a:lnTo>
                    <a:lnTo>
                      <a:pt x="26" y="67"/>
                    </a:lnTo>
                    <a:lnTo>
                      <a:pt x="24" y="62"/>
                    </a:lnTo>
                    <a:lnTo>
                      <a:pt x="26" y="58"/>
                    </a:lnTo>
                    <a:lnTo>
                      <a:pt x="21" y="56"/>
                    </a:lnTo>
                    <a:lnTo>
                      <a:pt x="18" y="55"/>
                    </a:lnTo>
                    <a:lnTo>
                      <a:pt x="16" y="60"/>
                    </a:lnTo>
                    <a:lnTo>
                      <a:pt x="18" y="63"/>
                    </a:lnTo>
                    <a:lnTo>
                      <a:pt x="14" y="63"/>
                    </a:lnTo>
                    <a:lnTo>
                      <a:pt x="14" y="56"/>
                    </a:lnTo>
                    <a:lnTo>
                      <a:pt x="14" y="55"/>
                    </a:lnTo>
                    <a:lnTo>
                      <a:pt x="14" y="51"/>
                    </a:lnTo>
                    <a:lnTo>
                      <a:pt x="16" y="51"/>
                    </a:lnTo>
                    <a:lnTo>
                      <a:pt x="16" y="46"/>
                    </a:lnTo>
                    <a:lnTo>
                      <a:pt x="11" y="44"/>
                    </a:lnTo>
                    <a:lnTo>
                      <a:pt x="9" y="43"/>
                    </a:lnTo>
                    <a:lnTo>
                      <a:pt x="11" y="38"/>
                    </a:lnTo>
                    <a:lnTo>
                      <a:pt x="12" y="36"/>
                    </a:lnTo>
                    <a:lnTo>
                      <a:pt x="12" y="32"/>
                    </a:lnTo>
                    <a:lnTo>
                      <a:pt x="2" y="29"/>
                    </a:lnTo>
                    <a:lnTo>
                      <a:pt x="0" y="22"/>
                    </a:lnTo>
                    <a:lnTo>
                      <a:pt x="9" y="22"/>
                    </a:lnTo>
                    <a:lnTo>
                      <a:pt x="9" y="26"/>
                    </a:lnTo>
                    <a:lnTo>
                      <a:pt x="12" y="27"/>
                    </a:lnTo>
                    <a:lnTo>
                      <a:pt x="12" y="26"/>
                    </a:lnTo>
                    <a:lnTo>
                      <a:pt x="14" y="24"/>
                    </a:lnTo>
                    <a:lnTo>
                      <a:pt x="11" y="22"/>
                    </a:lnTo>
                    <a:lnTo>
                      <a:pt x="11" y="20"/>
                    </a:lnTo>
                    <a:lnTo>
                      <a:pt x="12" y="15"/>
                    </a:lnTo>
                    <a:lnTo>
                      <a:pt x="19" y="15"/>
                    </a:lnTo>
                    <a:lnTo>
                      <a:pt x="19" y="8"/>
                    </a:lnTo>
                    <a:lnTo>
                      <a:pt x="21" y="7"/>
                    </a:lnTo>
                    <a:lnTo>
                      <a:pt x="23" y="1"/>
                    </a:lnTo>
                    <a:lnTo>
                      <a:pt x="30" y="0"/>
                    </a:lnTo>
                    <a:lnTo>
                      <a:pt x="37" y="0"/>
                    </a:lnTo>
                    <a:lnTo>
                      <a:pt x="43" y="0"/>
                    </a:lnTo>
                    <a:lnTo>
                      <a:pt x="45" y="1"/>
                    </a:lnTo>
                    <a:lnTo>
                      <a:pt x="49" y="3"/>
                    </a:lnTo>
                    <a:lnTo>
                      <a:pt x="42" y="10"/>
                    </a:lnTo>
                    <a:lnTo>
                      <a:pt x="37" y="17"/>
                    </a:lnTo>
                    <a:lnTo>
                      <a:pt x="37" y="19"/>
                    </a:lnTo>
                    <a:lnTo>
                      <a:pt x="38" y="20"/>
                    </a:lnTo>
                    <a:lnTo>
                      <a:pt x="67" y="20"/>
                    </a:lnTo>
                    <a:lnTo>
                      <a:pt x="64" y="29"/>
                    </a:lnTo>
                    <a:lnTo>
                      <a:pt x="61" y="38"/>
                    </a:lnTo>
                    <a:lnTo>
                      <a:pt x="55" y="43"/>
                    </a:lnTo>
                    <a:lnTo>
                      <a:pt x="54" y="51"/>
                    </a:lnTo>
                    <a:lnTo>
                      <a:pt x="50" y="53"/>
                    </a:lnTo>
                    <a:lnTo>
                      <a:pt x="50" y="56"/>
                    </a:lnTo>
                    <a:lnTo>
                      <a:pt x="55" y="56"/>
                    </a:lnTo>
                    <a:lnTo>
                      <a:pt x="61" y="56"/>
                    </a:lnTo>
                    <a:lnTo>
                      <a:pt x="69" y="65"/>
                    </a:lnTo>
                    <a:lnTo>
                      <a:pt x="76" y="79"/>
                    </a:lnTo>
                    <a:lnTo>
                      <a:pt x="81" y="82"/>
                    </a:lnTo>
                    <a:lnTo>
                      <a:pt x="88" y="87"/>
                    </a:lnTo>
                    <a:lnTo>
                      <a:pt x="93" y="93"/>
                    </a:lnTo>
                    <a:lnTo>
                      <a:pt x="97" y="101"/>
                    </a:lnTo>
                    <a:lnTo>
                      <a:pt x="98" y="106"/>
                    </a:lnTo>
                    <a:lnTo>
                      <a:pt x="102" y="113"/>
                    </a:lnTo>
                    <a:lnTo>
                      <a:pt x="100" y="113"/>
                    </a:lnTo>
                    <a:lnTo>
                      <a:pt x="100" y="117"/>
                    </a:lnTo>
                    <a:lnTo>
                      <a:pt x="100" y="120"/>
                    </a:lnTo>
                    <a:lnTo>
                      <a:pt x="102" y="117"/>
                    </a:lnTo>
                    <a:lnTo>
                      <a:pt x="105" y="117"/>
                    </a:lnTo>
                    <a:lnTo>
                      <a:pt x="104" y="118"/>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569" name="Freeform 280"/>
              <p:cNvSpPr>
                <a:spLocks/>
              </p:cNvSpPr>
              <p:nvPr/>
            </p:nvSpPr>
            <p:spPr bwMode="auto">
              <a:xfrm>
                <a:off x="4206082" y="2628900"/>
                <a:ext cx="7938" cy="11112"/>
              </a:xfrm>
              <a:custGeom>
                <a:avLst/>
                <a:gdLst/>
                <a:ahLst/>
                <a:cxnLst>
                  <a:cxn ang="0">
                    <a:pos x="4" y="0"/>
                  </a:cxn>
                  <a:cxn ang="0">
                    <a:pos x="0" y="2"/>
                  </a:cxn>
                  <a:cxn ang="0">
                    <a:pos x="0" y="7"/>
                  </a:cxn>
                  <a:cxn ang="0">
                    <a:pos x="2" y="7"/>
                  </a:cxn>
                  <a:cxn ang="0">
                    <a:pos x="5" y="7"/>
                  </a:cxn>
                  <a:cxn ang="0">
                    <a:pos x="5" y="2"/>
                  </a:cxn>
                  <a:cxn ang="0">
                    <a:pos x="5" y="0"/>
                  </a:cxn>
                  <a:cxn ang="0">
                    <a:pos x="4" y="0"/>
                  </a:cxn>
                </a:cxnLst>
                <a:rect l="0" t="0" r="r" b="b"/>
                <a:pathLst>
                  <a:path w="5" h="7">
                    <a:moveTo>
                      <a:pt x="4" y="0"/>
                    </a:moveTo>
                    <a:lnTo>
                      <a:pt x="0" y="2"/>
                    </a:lnTo>
                    <a:lnTo>
                      <a:pt x="0" y="7"/>
                    </a:lnTo>
                    <a:lnTo>
                      <a:pt x="2" y="7"/>
                    </a:lnTo>
                    <a:lnTo>
                      <a:pt x="5" y="7"/>
                    </a:lnTo>
                    <a:lnTo>
                      <a:pt x="5" y="2"/>
                    </a:lnTo>
                    <a:lnTo>
                      <a:pt x="5" y="0"/>
                    </a:lnTo>
                    <a:lnTo>
                      <a:pt x="4" y="0"/>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570" name="Freeform 282"/>
              <p:cNvSpPr>
                <a:spLocks/>
              </p:cNvSpPr>
              <p:nvPr/>
            </p:nvSpPr>
            <p:spPr bwMode="auto">
              <a:xfrm>
                <a:off x="2374107" y="3482975"/>
                <a:ext cx="238125" cy="82550"/>
              </a:xfrm>
              <a:custGeom>
                <a:avLst/>
                <a:gdLst/>
                <a:ahLst/>
                <a:cxnLst>
                  <a:cxn ang="0">
                    <a:pos x="150" y="47"/>
                  </a:cxn>
                  <a:cxn ang="0">
                    <a:pos x="141" y="50"/>
                  </a:cxn>
                  <a:cxn ang="0">
                    <a:pos x="131" y="52"/>
                  </a:cxn>
                  <a:cxn ang="0">
                    <a:pos x="115" y="50"/>
                  </a:cxn>
                  <a:cxn ang="0">
                    <a:pos x="102" y="48"/>
                  </a:cxn>
                  <a:cxn ang="0">
                    <a:pos x="102" y="47"/>
                  </a:cxn>
                  <a:cxn ang="0">
                    <a:pos x="105" y="45"/>
                  </a:cxn>
                  <a:cxn ang="0">
                    <a:pos x="107" y="42"/>
                  </a:cxn>
                  <a:cxn ang="0">
                    <a:pos x="95" y="36"/>
                  </a:cxn>
                  <a:cxn ang="0">
                    <a:pos x="90" y="31"/>
                  </a:cxn>
                  <a:cxn ang="0">
                    <a:pos x="86" y="28"/>
                  </a:cxn>
                  <a:cxn ang="0">
                    <a:pos x="84" y="26"/>
                  </a:cxn>
                  <a:cxn ang="0">
                    <a:pos x="79" y="24"/>
                  </a:cxn>
                  <a:cxn ang="0">
                    <a:pos x="74" y="26"/>
                  </a:cxn>
                  <a:cxn ang="0">
                    <a:pos x="64" y="21"/>
                  </a:cxn>
                  <a:cxn ang="0">
                    <a:pos x="55" y="18"/>
                  </a:cxn>
                  <a:cxn ang="0">
                    <a:pos x="41" y="18"/>
                  </a:cxn>
                  <a:cxn ang="0">
                    <a:pos x="38" y="14"/>
                  </a:cxn>
                  <a:cxn ang="0">
                    <a:pos x="40" y="12"/>
                  </a:cxn>
                  <a:cxn ang="0">
                    <a:pos x="36" y="11"/>
                  </a:cxn>
                  <a:cxn ang="0">
                    <a:pos x="33" y="11"/>
                  </a:cxn>
                  <a:cxn ang="0">
                    <a:pos x="16" y="14"/>
                  </a:cxn>
                  <a:cxn ang="0">
                    <a:pos x="5" y="23"/>
                  </a:cxn>
                  <a:cxn ang="0">
                    <a:pos x="0" y="23"/>
                  </a:cxn>
                  <a:cxn ang="0">
                    <a:pos x="5" y="12"/>
                  </a:cxn>
                  <a:cxn ang="0">
                    <a:pos x="16" y="5"/>
                  </a:cxn>
                  <a:cxn ang="0">
                    <a:pos x="26" y="0"/>
                  </a:cxn>
                  <a:cxn ang="0">
                    <a:pos x="41" y="0"/>
                  </a:cxn>
                  <a:cxn ang="0">
                    <a:pos x="55" y="2"/>
                  </a:cxn>
                  <a:cxn ang="0">
                    <a:pos x="67" y="7"/>
                  </a:cxn>
                  <a:cxn ang="0">
                    <a:pos x="79" y="11"/>
                  </a:cxn>
                  <a:cxn ang="0">
                    <a:pos x="91" y="14"/>
                  </a:cxn>
                  <a:cxn ang="0">
                    <a:pos x="95" y="16"/>
                  </a:cxn>
                  <a:cxn ang="0">
                    <a:pos x="100" y="19"/>
                  </a:cxn>
                  <a:cxn ang="0">
                    <a:pos x="112" y="28"/>
                  </a:cxn>
                  <a:cxn ang="0">
                    <a:pos x="131" y="33"/>
                  </a:cxn>
                  <a:cxn ang="0">
                    <a:pos x="131" y="36"/>
                  </a:cxn>
                  <a:cxn ang="0">
                    <a:pos x="139" y="36"/>
                  </a:cxn>
                  <a:cxn ang="0">
                    <a:pos x="145" y="42"/>
                  </a:cxn>
                  <a:cxn ang="0">
                    <a:pos x="150" y="47"/>
                  </a:cxn>
                </a:cxnLst>
                <a:rect l="0" t="0" r="r" b="b"/>
                <a:pathLst>
                  <a:path w="150" h="52">
                    <a:moveTo>
                      <a:pt x="150" y="47"/>
                    </a:moveTo>
                    <a:lnTo>
                      <a:pt x="141" y="50"/>
                    </a:lnTo>
                    <a:lnTo>
                      <a:pt x="131" y="52"/>
                    </a:lnTo>
                    <a:lnTo>
                      <a:pt x="115" y="50"/>
                    </a:lnTo>
                    <a:lnTo>
                      <a:pt x="102" y="48"/>
                    </a:lnTo>
                    <a:lnTo>
                      <a:pt x="102" y="47"/>
                    </a:lnTo>
                    <a:lnTo>
                      <a:pt x="105" y="45"/>
                    </a:lnTo>
                    <a:lnTo>
                      <a:pt x="107" y="42"/>
                    </a:lnTo>
                    <a:lnTo>
                      <a:pt x="95" y="36"/>
                    </a:lnTo>
                    <a:lnTo>
                      <a:pt x="90" y="31"/>
                    </a:lnTo>
                    <a:lnTo>
                      <a:pt x="86" y="28"/>
                    </a:lnTo>
                    <a:lnTo>
                      <a:pt x="84" y="26"/>
                    </a:lnTo>
                    <a:lnTo>
                      <a:pt x="79" y="24"/>
                    </a:lnTo>
                    <a:lnTo>
                      <a:pt x="74" y="26"/>
                    </a:lnTo>
                    <a:lnTo>
                      <a:pt x="64" y="21"/>
                    </a:lnTo>
                    <a:lnTo>
                      <a:pt x="55" y="18"/>
                    </a:lnTo>
                    <a:lnTo>
                      <a:pt x="41" y="18"/>
                    </a:lnTo>
                    <a:lnTo>
                      <a:pt x="38" y="14"/>
                    </a:lnTo>
                    <a:lnTo>
                      <a:pt x="40" y="12"/>
                    </a:lnTo>
                    <a:lnTo>
                      <a:pt x="36" y="11"/>
                    </a:lnTo>
                    <a:lnTo>
                      <a:pt x="33" y="11"/>
                    </a:lnTo>
                    <a:lnTo>
                      <a:pt x="16" y="14"/>
                    </a:lnTo>
                    <a:lnTo>
                      <a:pt x="5" y="23"/>
                    </a:lnTo>
                    <a:lnTo>
                      <a:pt x="0" y="23"/>
                    </a:lnTo>
                    <a:lnTo>
                      <a:pt x="5" y="12"/>
                    </a:lnTo>
                    <a:lnTo>
                      <a:pt x="16" y="5"/>
                    </a:lnTo>
                    <a:lnTo>
                      <a:pt x="26" y="0"/>
                    </a:lnTo>
                    <a:lnTo>
                      <a:pt x="41" y="0"/>
                    </a:lnTo>
                    <a:lnTo>
                      <a:pt x="55" y="2"/>
                    </a:lnTo>
                    <a:lnTo>
                      <a:pt x="67" y="7"/>
                    </a:lnTo>
                    <a:lnTo>
                      <a:pt x="79" y="11"/>
                    </a:lnTo>
                    <a:lnTo>
                      <a:pt x="91" y="14"/>
                    </a:lnTo>
                    <a:lnTo>
                      <a:pt x="95" y="16"/>
                    </a:lnTo>
                    <a:lnTo>
                      <a:pt x="100" y="19"/>
                    </a:lnTo>
                    <a:lnTo>
                      <a:pt x="112" y="28"/>
                    </a:lnTo>
                    <a:lnTo>
                      <a:pt x="131" y="33"/>
                    </a:lnTo>
                    <a:lnTo>
                      <a:pt x="131" y="36"/>
                    </a:lnTo>
                    <a:lnTo>
                      <a:pt x="139" y="36"/>
                    </a:lnTo>
                    <a:lnTo>
                      <a:pt x="145" y="42"/>
                    </a:lnTo>
                    <a:lnTo>
                      <a:pt x="150" y="47"/>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571" name="Freeform 283"/>
              <p:cNvSpPr>
                <a:spLocks/>
              </p:cNvSpPr>
              <p:nvPr/>
            </p:nvSpPr>
            <p:spPr bwMode="auto">
              <a:xfrm>
                <a:off x="2407444" y="3516313"/>
                <a:ext cx="11113" cy="11112"/>
              </a:xfrm>
              <a:custGeom>
                <a:avLst/>
                <a:gdLst/>
                <a:ahLst/>
                <a:cxnLst>
                  <a:cxn ang="0">
                    <a:pos x="7" y="0"/>
                  </a:cxn>
                  <a:cxn ang="0">
                    <a:pos x="7" y="3"/>
                  </a:cxn>
                  <a:cxn ang="0">
                    <a:pos x="7" y="7"/>
                  </a:cxn>
                  <a:cxn ang="0">
                    <a:pos x="3" y="7"/>
                  </a:cxn>
                  <a:cxn ang="0">
                    <a:pos x="0" y="7"/>
                  </a:cxn>
                  <a:cxn ang="0">
                    <a:pos x="1" y="3"/>
                  </a:cxn>
                  <a:cxn ang="0">
                    <a:pos x="5" y="3"/>
                  </a:cxn>
                  <a:cxn ang="0">
                    <a:pos x="5" y="0"/>
                  </a:cxn>
                  <a:cxn ang="0">
                    <a:pos x="5" y="0"/>
                  </a:cxn>
                  <a:cxn ang="0">
                    <a:pos x="7" y="0"/>
                  </a:cxn>
                </a:cxnLst>
                <a:rect l="0" t="0" r="r" b="b"/>
                <a:pathLst>
                  <a:path w="7" h="7">
                    <a:moveTo>
                      <a:pt x="7" y="0"/>
                    </a:moveTo>
                    <a:lnTo>
                      <a:pt x="7" y="3"/>
                    </a:lnTo>
                    <a:lnTo>
                      <a:pt x="7" y="7"/>
                    </a:lnTo>
                    <a:lnTo>
                      <a:pt x="3" y="7"/>
                    </a:lnTo>
                    <a:lnTo>
                      <a:pt x="0" y="7"/>
                    </a:lnTo>
                    <a:lnTo>
                      <a:pt x="1" y="3"/>
                    </a:lnTo>
                    <a:lnTo>
                      <a:pt x="5" y="3"/>
                    </a:lnTo>
                    <a:lnTo>
                      <a:pt x="5" y="0"/>
                    </a:lnTo>
                    <a:lnTo>
                      <a:pt x="5" y="0"/>
                    </a:lnTo>
                    <a:lnTo>
                      <a:pt x="7" y="0"/>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572" name="Freeform 284"/>
              <p:cNvSpPr>
                <a:spLocks/>
              </p:cNvSpPr>
              <p:nvPr/>
            </p:nvSpPr>
            <p:spPr bwMode="auto">
              <a:xfrm>
                <a:off x="2526507" y="3595688"/>
                <a:ext cx="39688" cy="19050"/>
              </a:xfrm>
              <a:custGeom>
                <a:avLst/>
                <a:gdLst/>
                <a:ahLst/>
                <a:cxnLst>
                  <a:cxn ang="0">
                    <a:pos x="21" y="3"/>
                  </a:cxn>
                  <a:cxn ang="0">
                    <a:pos x="23" y="5"/>
                  </a:cxn>
                  <a:cxn ang="0">
                    <a:pos x="25" y="8"/>
                  </a:cxn>
                  <a:cxn ang="0">
                    <a:pos x="16" y="10"/>
                  </a:cxn>
                  <a:cxn ang="0">
                    <a:pos x="9" y="12"/>
                  </a:cxn>
                  <a:cxn ang="0">
                    <a:pos x="2" y="8"/>
                  </a:cxn>
                  <a:cxn ang="0">
                    <a:pos x="0" y="3"/>
                  </a:cxn>
                  <a:cxn ang="0">
                    <a:pos x="2" y="0"/>
                  </a:cxn>
                  <a:cxn ang="0">
                    <a:pos x="6" y="0"/>
                  </a:cxn>
                  <a:cxn ang="0">
                    <a:pos x="14" y="2"/>
                  </a:cxn>
                  <a:cxn ang="0">
                    <a:pos x="21" y="5"/>
                  </a:cxn>
                  <a:cxn ang="0">
                    <a:pos x="21" y="3"/>
                  </a:cxn>
                </a:cxnLst>
                <a:rect l="0" t="0" r="r" b="b"/>
                <a:pathLst>
                  <a:path w="25" h="12">
                    <a:moveTo>
                      <a:pt x="21" y="3"/>
                    </a:moveTo>
                    <a:lnTo>
                      <a:pt x="23" y="5"/>
                    </a:lnTo>
                    <a:lnTo>
                      <a:pt x="25" y="8"/>
                    </a:lnTo>
                    <a:lnTo>
                      <a:pt x="16" y="10"/>
                    </a:lnTo>
                    <a:lnTo>
                      <a:pt x="9" y="12"/>
                    </a:lnTo>
                    <a:lnTo>
                      <a:pt x="2" y="8"/>
                    </a:lnTo>
                    <a:lnTo>
                      <a:pt x="0" y="3"/>
                    </a:lnTo>
                    <a:lnTo>
                      <a:pt x="2" y="0"/>
                    </a:lnTo>
                    <a:lnTo>
                      <a:pt x="6" y="0"/>
                    </a:lnTo>
                    <a:lnTo>
                      <a:pt x="14" y="2"/>
                    </a:lnTo>
                    <a:lnTo>
                      <a:pt x="21" y="5"/>
                    </a:lnTo>
                    <a:lnTo>
                      <a:pt x="21" y="3"/>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573" name="Freeform 285"/>
              <p:cNvSpPr>
                <a:spLocks/>
              </p:cNvSpPr>
              <p:nvPr/>
            </p:nvSpPr>
            <p:spPr bwMode="auto">
              <a:xfrm>
                <a:off x="2780507" y="3595688"/>
                <a:ext cx="33338" cy="12700"/>
              </a:xfrm>
              <a:custGeom>
                <a:avLst/>
                <a:gdLst/>
                <a:ahLst/>
                <a:cxnLst>
                  <a:cxn ang="0">
                    <a:pos x="21" y="5"/>
                  </a:cxn>
                  <a:cxn ang="0">
                    <a:pos x="16" y="7"/>
                  </a:cxn>
                  <a:cxn ang="0">
                    <a:pos x="12" y="8"/>
                  </a:cxn>
                  <a:cxn ang="0">
                    <a:pos x="4" y="7"/>
                  </a:cxn>
                  <a:cxn ang="0">
                    <a:pos x="0" y="3"/>
                  </a:cxn>
                  <a:cxn ang="0">
                    <a:pos x="2" y="0"/>
                  </a:cxn>
                  <a:cxn ang="0">
                    <a:pos x="6" y="0"/>
                  </a:cxn>
                  <a:cxn ang="0">
                    <a:pos x="12" y="0"/>
                  </a:cxn>
                  <a:cxn ang="0">
                    <a:pos x="21" y="5"/>
                  </a:cxn>
                </a:cxnLst>
                <a:rect l="0" t="0" r="r" b="b"/>
                <a:pathLst>
                  <a:path w="21" h="8">
                    <a:moveTo>
                      <a:pt x="21" y="5"/>
                    </a:moveTo>
                    <a:lnTo>
                      <a:pt x="16" y="7"/>
                    </a:lnTo>
                    <a:lnTo>
                      <a:pt x="12" y="8"/>
                    </a:lnTo>
                    <a:lnTo>
                      <a:pt x="4" y="7"/>
                    </a:lnTo>
                    <a:lnTo>
                      <a:pt x="0" y="3"/>
                    </a:lnTo>
                    <a:lnTo>
                      <a:pt x="2" y="0"/>
                    </a:lnTo>
                    <a:lnTo>
                      <a:pt x="6" y="0"/>
                    </a:lnTo>
                    <a:lnTo>
                      <a:pt x="12" y="0"/>
                    </a:lnTo>
                    <a:lnTo>
                      <a:pt x="21" y="5"/>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574" name="Freeform 286"/>
              <p:cNvSpPr>
                <a:spLocks/>
              </p:cNvSpPr>
              <p:nvPr/>
            </p:nvSpPr>
            <p:spPr bwMode="auto">
              <a:xfrm>
                <a:off x="2613819" y="3559175"/>
                <a:ext cx="136525" cy="55562"/>
              </a:xfrm>
              <a:custGeom>
                <a:avLst/>
                <a:gdLst/>
                <a:ahLst/>
                <a:cxnLst>
                  <a:cxn ang="0">
                    <a:pos x="73" y="14"/>
                  </a:cxn>
                  <a:cxn ang="0">
                    <a:pos x="80" y="18"/>
                  </a:cxn>
                  <a:cxn ang="0">
                    <a:pos x="86" y="25"/>
                  </a:cxn>
                  <a:cxn ang="0">
                    <a:pos x="68" y="25"/>
                  </a:cxn>
                  <a:cxn ang="0">
                    <a:pos x="62" y="28"/>
                  </a:cxn>
                  <a:cxn ang="0">
                    <a:pos x="59" y="30"/>
                  </a:cxn>
                  <a:cxn ang="0">
                    <a:pos x="56" y="28"/>
                  </a:cxn>
                  <a:cxn ang="0">
                    <a:pos x="54" y="26"/>
                  </a:cxn>
                  <a:cxn ang="0">
                    <a:pos x="47" y="30"/>
                  </a:cxn>
                  <a:cxn ang="0">
                    <a:pos x="42" y="35"/>
                  </a:cxn>
                  <a:cxn ang="0">
                    <a:pos x="38" y="31"/>
                  </a:cxn>
                  <a:cxn ang="0">
                    <a:pos x="37" y="30"/>
                  </a:cxn>
                  <a:cxn ang="0">
                    <a:pos x="25" y="26"/>
                  </a:cxn>
                  <a:cxn ang="0">
                    <a:pos x="13" y="28"/>
                  </a:cxn>
                  <a:cxn ang="0">
                    <a:pos x="9" y="28"/>
                  </a:cxn>
                  <a:cxn ang="0">
                    <a:pos x="7" y="28"/>
                  </a:cxn>
                  <a:cxn ang="0">
                    <a:pos x="7" y="30"/>
                  </a:cxn>
                  <a:cxn ang="0">
                    <a:pos x="7" y="31"/>
                  </a:cxn>
                  <a:cxn ang="0">
                    <a:pos x="2" y="28"/>
                  </a:cxn>
                  <a:cxn ang="0">
                    <a:pos x="0" y="23"/>
                  </a:cxn>
                  <a:cxn ang="0">
                    <a:pos x="2" y="21"/>
                  </a:cxn>
                  <a:cxn ang="0">
                    <a:pos x="4" y="21"/>
                  </a:cxn>
                  <a:cxn ang="0">
                    <a:pos x="16" y="21"/>
                  </a:cxn>
                  <a:cxn ang="0">
                    <a:pos x="26" y="21"/>
                  </a:cxn>
                  <a:cxn ang="0">
                    <a:pos x="23" y="16"/>
                  </a:cxn>
                  <a:cxn ang="0">
                    <a:pos x="23" y="11"/>
                  </a:cxn>
                  <a:cxn ang="0">
                    <a:pos x="18" y="7"/>
                  </a:cxn>
                  <a:cxn ang="0">
                    <a:pos x="16" y="4"/>
                  </a:cxn>
                  <a:cxn ang="0">
                    <a:pos x="18" y="2"/>
                  </a:cxn>
                  <a:cxn ang="0">
                    <a:pos x="19" y="0"/>
                  </a:cxn>
                  <a:cxn ang="0">
                    <a:pos x="25" y="2"/>
                  </a:cxn>
                  <a:cxn ang="0">
                    <a:pos x="31" y="4"/>
                  </a:cxn>
                  <a:cxn ang="0">
                    <a:pos x="38" y="2"/>
                  </a:cxn>
                  <a:cxn ang="0">
                    <a:pos x="47" y="2"/>
                  </a:cxn>
                  <a:cxn ang="0">
                    <a:pos x="57" y="2"/>
                  </a:cxn>
                  <a:cxn ang="0">
                    <a:pos x="64" y="6"/>
                  </a:cxn>
                  <a:cxn ang="0">
                    <a:pos x="69" y="11"/>
                  </a:cxn>
                  <a:cxn ang="0">
                    <a:pos x="76" y="16"/>
                  </a:cxn>
                  <a:cxn ang="0">
                    <a:pos x="73" y="14"/>
                  </a:cxn>
                </a:cxnLst>
                <a:rect l="0" t="0" r="r" b="b"/>
                <a:pathLst>
                  <a:path w="86" h="35">
                    <a:moveTo>
                      <a:pt x="73" y="14"/>
                    </a:moveTo>
                    <a:lnTo>
                      <a:pt x="80" y="18"/>
                    </a:lnTo>
                    <a:lnTo>
                      <a:pt x="86" y="25"/>
                    </a:lnTo>
                    <a:lnTo>
                      <a:pt x="68" y="25"/>
                    </a:lnTo>
                    <a:lnTo>
                      <a:pt x="62" y="28"/>
                    </a:lnTo>
                    <a:lnTo>
                      <a:pt x="59" y="30"/>
                    </a:lnTo>
                    <a:lnTo>
                      <a:pt x="56" y="28"/>
                    </a:lnTo>
                    <a:lnTo>
                      <a:pt x="54" y="26"/>
                    </a:lnTo>
                    <a:lnTo>
                      <a:pt x="47" y="30"/>
                    </a:lnTo>
                    <a:lnTo>
                      <a:pt x="42" y="35"/>
                    </a:lnTo>
                    <a:lnTo>
                      <a:pt x="38" y="31"/>
                    </a:lnTo>
                    <a:lnTo>
                      <a:pt x="37" y="30"/>
                    </a:lnTo>
                    <a:lnTo>
                      <a:pt x="25" y="26"/>
                    </a:lnTo>
                    <a:lnTo>
                      <a:pt x="13" y="28"/>
                    </a:lnTo>
                    <a:lnTo>
                      <a:pt x="9" y="28"/>
                    </a:lnTo>
                    <a:lnTo>
                      <a:pt x="7" y="28"/>
                    </a:lnTo>
                    <a:lnTo>
                      <a:pt x="7" y="30"/>
                    </a:lnTo>
                    <a:lnTo>
                      <a:pt x="7" y="31"/>
                    </a:lnTo>
                    <a:lnTo>
                      <a:pt x="2" y="28"/>
                    </a:lnTo>
                    <a:lnTo>
                      <a:pt x="0" y="23"/>
                    </a:lnTo>
                    <a:lnTo>
                      <a:pt x="2" y="21"/>
                    </a:lnTo>
                    <a:lnTo>
                      <a:pt x="4" y="21"/>
                    </a:lnTo>
                    <a:lnTo>
                      <a:pt x="16" y="21"/>
                    </a:lnTo>
                    <a:lnTo>
                      <a:pt x="26" y="21"/>
                    </a:lnTo>
                    <a:lnTo>
                      <a:pt x="23" y="16"/>
                    </a:lnTo>
                    <a:lnTo>
                      <a:pt x="23" y="11"/>
                    </a:lnTo>
                    <a:lnTo>
                      <a:pt x="18" y="7"/>
                    </a:lnTo>
                    <a:lnTo>
                      <a:pt x="16" y="4"/>
                    </a:lnTo>
                    <a:lnTo>
                      <a:pt x="18" y="2"/>
                    </a:lnTo>
                    <a:lnTo>
                      <a:pt x="19" y="0"/>
                    </a:lnTo>
                    <a:lnTo>
                      <a:pt x="25" y="2"/>
                    </a:lnTo>
                    <a:lnTo>
                      <a:pt x="31" y="4"/>
                    </a:lnTo>
                    <a:lnTo>
                      <a:pt x="38" y="2"/>
                    </a:lnTo>
                    <a:lnTo>
                      <a:pt x="47" y="2"/>
                    </a:lnTo>
                    <a:lnTo>
                      <a:pt x="57" y="2"/>
                    </a:lnTo>
                    <a:lnTo>
                      <a:pt x="64" y="6"/>
                    </a:lnTo>
                    <a:lnTo>
                      <a:pt x="69" y="11"/>
                    </a:lnTo>
                    <a:lnTo>
                      <a:pt x="76" y="16"/>
                    </a:lnTo>
                    <a:lnTo>
                      <a:pt x="73" y="14"/>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575" name="Freeform 287"/>
              <p:cNvSpPr>
                <a:spLocks/>
              </p:cNvSpPr>
              <p:nvPr/>
            </p:nvSpPr>
            <p:spPr bwMode="auto">
              <a:xfrm>
                <a:off x="2907507" y="3781425"/>
                <a:ext cx="15875" cy="15875"/>
              </a:xfrm>
              <a:custGeom>
                <a:avLst/>
                <a:gdLst/>
                <a:ahLst/>
                <a:cxnLst>
                  <a:cxn ang="0">
                    <a:pos x="10" y="3"/>
                  </a:cxn>
                  <a:cxn ang="0">
                    <a:pos x="10" y="0"/>
                  </a:cxn>
                  <a:cxn ang="0">
                    <a:pos x="6" y="0"/>
                  </a:cxn>
                  <a:cxn ang="0">
                    <a:pos x="5" y="0"/>
                  </a:cxn>
                  <a:cxn ang="0">
                    <a:pos x="0" y="1"/>
                  </a:cxn>
                  <a:cxn ang="0">
                    <a:pos x="0" y="10"/>
                  </a:cxn>
                  <a:cxn ang="0">
                    <a:pos x="3" y="10"/>
                  </a:cxn>
                  <a:cxn ang="0">
                    <a:pos x="6" y="7"/>
                  </a:cxn>
                  <a:cxn ang="0">
                    <a:pos x="10" y="3"/>
                  </a:cxn>
                </a:cxnLst>
                <a:rect l="0" t="0" r="r" b="b"/>
                <a:pathLst>
                  <a:path w="10" h="10">
                    <a:moveTo>
                      <a:pt x="10" y="3"/>
                    </a:moveTo>
                    <a:lnTo>
                      <a:pt x="10" y="0"/>
                    </a:lnTo>
                    <a:lnTo>
                      <a:pt x="6" y="0"/>
                    </a:lnTo>
                    <a:lnTo>
                      <a:pt x="5" y="0"/>
                    </a:lnTo>
                    <a:lnTo>
                      <a:pt x="0" y="1"/>
                    </a:lnTo>
                    <a:lnTo>
                      <a:pt x="0" y="10"/>
                    </a:lnTo>
                    <a:lnTo>
                      <a:pt x="3" y="10"/>
                    </a:lnTo>
                    <a:lnTo>
                      <a:pt x="6" y="7"/>
                    </a:lnTo>
                    <a:lnTo>
                      <a:pt x="10" y="3"/>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576" name="Freeform 288"/>
              <p:cNvSpPr>
                <a:spLocks/>
              </p:cNvSpPr>
              <p:nvPr/>
            </p:nvSpPr>
            <p:spPr bwMode="auto">
              <a:xfrm>
                <a:off x="3155157" y="4024313"/>
                <a:ext cx="53975" cy="41275"/>
              </a:xfrm>
              <a:custGeom>
                <a:avLst/>
                <a:gdLst/>
                <a:ahLst/>
                <a:cxnLst>
                  <a:cxn ang="0">
                    <a:pos x="14" y="0"/>
                  </a:cxn>
                  <a:cxn ang="0">
                    <a:pos x="17" y="2"/>
                  </a:cxn>
                  <a:cxn ang="0">
                    <a:pos x="24" y="5"/>
                  </a:cxn>
                  <a:cxn ang="0">
                    <a:pos x="26" y="7"/>
                  </a:cxn>
                  <a:cxn ang="0">
                    <a:pos x="31" y="5"/>
                  </a:cxn>
                  <a:cxn ang="0">
                    <a:pos x="33" y="7"/>
                  </a:cxn>
                  <a:cxn ang="0">
                    <a:pos x="34" y="10"/>
                  </a:cxn>
                  <a:cxn ang="0">
                    <a:pos x="29" y="19"/>
                  </a:cxn>
                  <a:cxn ang="0">
                    <a:pos x="21" y="26"/>
                  </a:cxn>
                  <a:cxn ang="0">
                    <a:pos x="14" y="22"/>
                  </a:cxn>
                  <a:cxn ang="0">
                    <a:pos x="7" y="20"/>
                  </a:cxn>
                  <a:cxn ang="0">
                    <a:pos x="2" y="15"/>
                  </a:cxn>
                  <a:cxn ang="0">
                    <a:pos x="0" y="12"/>
                  </a:cxn>
                  <a:cxn ang="0">
                    <a:pos x="2" y="3"/>
                  </a:cxn>
                  <a:cxn ang="0">
                    <a:pos x="10" y="0"/>
                  </a:cxn>
                  <a:cxn ang="0">
                    <a:pos x="12" y="0"/>
                  </a:cxn>
                  <a:cxn ang="0">
                    <a:pos x="14" y="0"/>
                  </a:cxn>
                </a:cxnLst>
                <a:rect l="0" t="0" r="r" b="b"/>
                <a:pathLst>
                  <a:path w="34" h="26">
                    <a:moveTo>
                      <a:pt x="14" y="0"/>
                    </a:moveTo>
                    <a:lnTo>
                      <a:pt x="17" y="2"/>
                    </a:lnTo>
                    <a:lnTo>
                      <a:pt x="24" y="5"/>
                    </a:lnTo>
                    <a:lnTo>
                      <a:pt x="26" y="7"/>
                    </a:lnTo>
                    <a:lnTo>
                      <a:pt x="31" y="5"/>
                    </a:lnTo>
                    <a:lnTo>
                      <a:pt x="33" y="7"/>
                    </a:lnTo>
                    <a:lnTo>
                      <a:pt x="34" y="10"/>
                    </a:lnTo>
                    <a:lnTo>
                      <a:pt x="29" y="19"/>
                    </a:lnTo>
                    <a:lnTo>
                      <a:pt x="21" y="26"/>
                    </a:lnTo>
                    <a:lnTo>
                      <a:pt x="14" y="22"/>
                    </a:lnTo>
                    <a:lnTo>
                      <a:pt x="7" y="20"/>
                    </a:lnTo>
                    <a:lnTo>
                      <a:pt x="2" y="15"/>
                    </a:lnTo>
                    <a:lnTo>
                      <a:pt x="0" y="12"/>
                    </a:lnTo>
                    <a:lnTo>
                      <a:pt x="2" y="3"/>
                    </a:lnTo>
                    <a:lnTo>
                      <a:pt x="10" y="0"/>
                    </a:lnTo>
                    <a:lnTo>
                      <a:pt x="12" y="0"/>
                    </a:lnTo>
                    <a:lnTo>
                      <a:pt x="14" y="0"/>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577" name="Freeform 289"/>
              <p:cNvSpPr>
                <a:spLocks/>
              </p:cNvSpPr>
              <p:nvPr/>
            </p:nvSpPr>
            <p:spPr bwMode="auto">
              <a:xfrm>
                <a:off x="2961482" y="5340350"/>
                <a:ext cx="38100" cy="23812"/>
              </a:xfrm>
              <a:custGeom>
                <a:avLst/>
                <a:gdLst/>
                <a:ahLst/>
                <a:cxnLst>
                  <a:cxn ang="0">
                    <a:pos x="5" y="3"/>
                  </a:cxn>
                  <a:cxn ang="0">
                    <a:pos x="8" y="1"/>
                  </a:cxn>
                  <a:cxn ang="0">
                    <a:pos x="14" y="0"/>
                  </a:cxn>
                  <a:cxn ang="0">
                    <a:pos x="19" y="0"/>
                  </a:cxn>
                  <a:cxn ang="0">
                    <a:pos x="24" y="0"/>
                  </a:cxn>
                  <a:cxn ang="0">
                    <a:pos x="24" y="1"/>
                  </a:cxn>
                  <a:cxn ang="0">
                    <a:pos x="24" y="3"/>
                  </a:cxn>
                  <a:cxn ang="0">
                    <a:pos x="19" y="8"/>
                  </a:cxn>
                  <a:cxn ang="0">
                    <a:pos x="10" y="10"/>
                  </a:cxn>
                  <a:cxn ang="0">
                    <a:pos x="7" y="13"/>
                  </a:cxn>
                  <a:cxn ang="0">
                    <a:pos x="3" y="15"/>
                  </a:cxn>
                  <a:cxn ang="0">
                    <a:pos x="2" y="15"/>
                  </a:cxn>
                  <a:cxn ang="0">
                    <a:pos x="0" y="15"/>
                  </a:cxn>
                  <a:cxn ang="0">
                    <a:pos x="0" y="10"/>
                  </a:cxn>
                  <a:cxn ang="0">
                    <a:pos x="2" y="6"/>
                  </a:cxn>
                  <a:cxn ang="0">
                    <a:pos x="5" y="3"/>
                  </a:cxn>
                </a:cxnLst>
                <a:rect l="0" t="0" r="r" b="b"/>
                <a:pathLst>
                  <a:path w="24" h="15">
                    <a:moveTo>
                      <a:pt x="5" y="3"/>
                    </a:moveTo>
                    <a:lnTo>
                      <a:pt x="8" y="1"/>
                    </a:lnTo>
                    <a:lnTo>
                      <a:pt x="14" y="0"/>
                    </a:lnTo>
                    <a:lnTo>
                      <a:pt x="19" y="0"/>
                    </a:lnTo>
                    <a:lnTo>
                      <a:pt x="24" y="0"/>
                    </a:lnTo>
                    <a:lnTo>
                      <a:pt x="24" y="1"/>
                    </a:lnTo>
                    <a:lnTo>
                      <a:pt x="24" y="3"/>
                    </a:lnTo>
                    <a:lnTo>
                      <a:pt x="19" y="8"/>
                    </a:lnTo>
                    <a:lnTo>
                      <a:pt x="10" y="10"/>
                    </a:lnTo>
                    <a:lnTo>
                      <a:pt x="7" y="13"/>
                    </a:lnTo>
                    <a:lnTo>
                      <a:pt x="3" y="15"/>
                    </a:lnTo>
                    <a:lnTo>
                      <a:pt x="2" y="15"/>
                    </a:lnTo>
                    <a:lnTo>
                      <a:pt x="0" y="15"/>
                    </a:lnTo>
                    <a:lnTo>
                      <a:pt x="0" y="10"/>
                    </a:lnTo>
                    <a:lnTo>
                      <a:pt x="2" y="6"/>
                    </a:lnTo>
                    <a:lnTo>
                      <a:pt x="5" y="3"/>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578" name="Freeform 290"/>
              <p:cNvSpPr>
                <a:spLocks/>
              </p:cNvSpPr>
              <p:nvPr/>
            </p:nvSpPr>
            <p:spPr bwMode="auto">
              <a:xfrm>
                <a:off x="2934494" y="5334000"/>
                <a:ext cx="31750" cy="26987"/>
              </a:xfrm>
              <a:custGeom>
                <a:avLst/>
                <a:gdLst/>
                <a:ahLst/>
                <a:cxnLst>
                  <a:cxn ang="0">
                    <a:pos x="7" y="5"/>
                  </a:cxn>
                  <a:cxn ang="0">
                    <a:pos x="3" y="2"/>
                  </a:cxn>
                  <a:cxn ang="0">
                    <a:pos x="3" y="0"/>
                  </a:cxn>
                  <a:cxn ang="0">
                    <a:pos x="12" y="0"/>
                  </a:cxn>
                  <a:cxn ang="0">
                    <a:pos x="20" y="0"/>
                  </a:cxn>
                  <a:cxn ang="0">
                    <a:pos x="20" y="2"/>
                  </a:cxn>
                  <a:cxn ang="0">
                    <a:pos x="20" y="5"/>
                  </a:cxn>
                  <a:cxn ang="0">
                    <a:pos x="10" y="10"/>
                  </a:cxn>
                  <a:cxn ang="0">
                    <a:pos x="1" y="17"/>
                  </a:cxn>
                  <a:cxn ang="0">
                    <a:pos x="0" y="16"/>
                  </a:cxn>
                  <a:cxn ang="0">
                    <a:pos x="3" y="10"/>
                  </a:cxn>
                  <a:cxn ang="0">
                    <a:pos x="7" y="5"/>
                  </a:cxn>
                </a:cxnLst>
                <a:rect l="0" t="0" r="r" b="b"/>
                <a:pathLst>
                  <a:path w="20" h="17">
                    <a:moveTo>
                      <a:pt x="7" y="5"/>
                    </a:moveTo>
                    <a:lnTo>
                      <a:pt x="3" y="2"/>
                    </a:lnTo>
                    <a:lnTo>
                      <a:pt x="3" y="0"/>
                    </a:lnTo>
                    <a:lnTo>
                      <a:pt x="12" y="0"/>
                    </a:lnTo>
                    <a:lnTo>
                      <a:pt x="20" y="0"/>
                    </a:lnTo>
                    <a:lnTo>
                      <a:pt x="20" y="2"/>
                    </a:lnTo>
                    <a:lnTo>
                      <a:pt x="20" y="5"/>
                    </a:lnTo>
                    <a:lnTo>
                      <a:pt x="10" y="10"/>
                    </a:lnTo>
                    <a:lnTo>
                      <a:pt x="1" y="17"/>
                    </a:lnTo>
                    <a:lnTo>
                      <a:pt x="0" y="16"/>
                    </a:lnTo>
                    <a:lnTo>
                      <a:pt x="3" y="10"/>
                    </a:lnTo>
                    <a:lnTo>
                      <a:pt x="7" y="5"/>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579" name="Freeform 291"/>
              <p:cNvSpPr>
                <a:spLocks/>
              </p:cNvSpPr>
              <p:nvPr/>
            </p:nvSpPr>
            <p:spPr bwMode="auto">
              <a:xfrm>
                <a:off x="2620169" y="5057775"/>
                <a:ext cx="19050" cy="47625"/>
              </a:xfrm>
              <a:custGeom>
                <a:avLst/>
                <a:gdLst/>
                <a:ahLst/>
                <a:cxnLst>
                  <a:cxn ang="0">
                    <a:pos x="0" y="16"/>
                  </a:cxn>
                  <a:cxn ang="0">
                    <a:pos x="0" y="13"/>
                  </a:cxn>
                  <a:cxn ang="0">
                    <a:pos x="2" y="7"/>
                  </a:cxn>
                  <a:cxn ang="0">
                    <a:pos x="2" y="2"/>
                  </a:cxn>
                  <a:cxn ang="0">
                    <a:pos x="5" y="0"/>
                  </a:cxn>
                  <a:cxn ang="0">
                    <a:pos x="10" y="2"/>
                  </a:cxn>
                  <a:cxn ang="0">
                    <a:pos x="12" y="9"/>
                  </a:cxn>
                  <a:cxn ang="0">
                    <a:pos x="10" y="13"/>
                  </a:cxn>
                  <a:cxn ang="0">
                    <a:pos x="10" y="14"/>
                  </a:cxn>
                  <a:cxn ang="0">
                    <a:pos x="10" y="30"/>
                  </a:cxn>
                  <a:cxn ang="0">
                    <a:pos x="5" y="30"/>
                  </a:cxn>
                  <a:cxn ang="0">
                    <a:pos x="0" y="26"/>
                  </a:cxn>
                  <a:cxn ang="0">
                    <a:pos x="0" y="23"/>
                  </a:cxn>
                  <a:cxn ang="0">
                    <a:pos x="0" y="18"/>
                  </a:cxn>
                  <a:cxn ang="0">
                    <a:pos x="0" y="16"/>
                  </a:cxn>
                </a:cxnLst>
                <a:rect l="0" t="0" r="r" b="b"/>
                <a:pathLst>
                  <a:path w="12" h="30">
                    <a:moveTo>
                      <a:pt x="0" y="16"/>
                    </a:moveTo>
                    <a:lnTo>
                      <a:pt x="0" y="13"/>
                    </a:lnTo>
                    <a:lnTo>
                      <a:pt x="2" y="7"/>
                    </a:lnTo>
                    <a:lnTo>
                      <a:pt x="2" y="2"/>
                    </a:lnTo>
                    <a:lnTo>
                      <a:pt x="5" y="0"/>
                    </a:lnTo>
                    <a:lnTo>
                      <a:pt x="10" y="2"/>
                    </a:lnTo>
                    <a:lnTo>
                      <a:pt x="12" y="9"/>
                    </a:lnTo>
                    <a:lnTo>
                      <a:pt x="10" y="13"/>
                    </a:lnTo>
                    <a:lnTo>
                      <a:pt x="10" y="14"/>
                    </a:lnTo>
                    <a:lnTo>
                      <a:pt x="10" y="30"/>
                    </a:lnTo>
                    <a:lnTo>
                      <a:pt x="5" y="30"/>
                    </a:lnTo>
                    <a:lnTo>
                      <a:pt x="0" y="26"/>
                    </a:lnTo>
                    <a:lnTo>
                      <a:pt x="0" y="23"/>
                    </a:lnTo>
                    <a:lnTo>
                      <a:pt x="0" y="18"/>
                    </a:lnTo>
                    <a:lnTo>
                      <a:pt x="0" y="16"/>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580" name="Freeform 292"/>
              <p:cNvSpPr>
                <a:spLocks/>
              </p:cNvSpPr>
              <p:nvPr/>
            </p:nvSpPr>
            <p:spPr bwMode="auto">
              <a:xfrm>
                <a:off x="2453482" y="3743325"/>
                <a:ext cx="1069975" cy="1722437"/>
              </a:xfrm>
              <a:custGeom>
                <a:avLst/>
                <a:gdLst/>
                <a:ahLst/>
                <a:cxnLst>
                  <a:cxn ang="0">
                    <a:pos x="52" y="79"/>
                  </a:cxn>
                  <a:cxn ang="0">
                    <a:pos x="65" y="55"/>
                  </a:cxn>
                  <a:cxn ang="0">
                    <a:pos x="86" y="22"/>
                  </a:cxn>
                  <a:cxn ang="0">
                    <a:pos x="143" y="0"/>
                  </a:cxn>
                  <a:cxn ang="0">
                    <a:pos x="139" y="41"/>
                  </a:cxn>
                  <a:cxn ang="0">
                    <a:pos x="158" y="13"/>
                  </a:cxn>
                  <a:cxn ang="0">
                    <a:pos x="191" y="22"/>
                  </a:cxn>
                  <a:cxn ang="0">
                    <a:pos x="234" y="32"/>
                  </a:cxn>
                  <a:cxn ang="0">
                    <a:pos x="272" y="24"/>
                  </a:cxn>
                  <a:cxn ang="0">
                    <a:pos x="313" y="56"/>
                  </a:cxn>
                  <a:cxn ang="0">
                    <a:pos x="344" y="87"/>
                  </a:cxn>
                  <a:cxn ang="0">
                    <a:pos x="409" y="101"/>
                  </a:cxn>
                  <a:cxn ang="0">
                    <a:pos x="442" y="134"/>
                  </a:cxn>
                  <a:cxn ang="0">
                    <a:pos x="437" y="177"/>
                  </a:cxn>
                  <a:cxn ang="0">
                    <a:pos x="463" y="208"/>
                  </a:cxn>
                  <a:cxn ang="0">
                    <a:pos x="507" y="192"/>
                  </a:cxn>
                  <a:cxn ang="0">
                    <a:pos x="538" y="218"/>
                  </a:cxn>
                  <a:cxn ang="0">
                    <a:pos x="616" y="227"/>
                  </a:cxn>
                  <a:cxn ang="0">
                    <a:pos x="671" y="261"/>
                  </a:cxn>
                  <a:cxn ang="0">
                    <a:pos x="642" y="345"/>
                  </a:cxn>
                  <a:cxn ang="0">
                    <a:pos x="614" y="395"/>
                  </a:cxn>
                  <a:cxn ang="0">
                    <a:pos x="604" y="447"/>
                  </a:cxn>
                  <a:cxn ang="0">
                    <a:pos x="571" y="510"/>
                  </a:cxn>
                  <a:cxn ang="0">
                    <a:pos x="509" y="533"/>
                  </a:cxn>
                  <a:cxn ang="0">
                    <a:pos x="475" y="602"/>
                  </a:cxn>
                  <a:cxn ang="0">
                    <a:pos x="433" y="655"/>
                  </a:cxn>
                  <a:cxn ang="0">
                    <a:pos x="368" y="706"/>
                  </a:cxn>
                  <a:cxn ang="0">
                    <a:pos x="342" y="710"/>
                  </a:cxn>
                  <a:cxn ang="0">
                    <a:pos x="349" y="758"/>
                  </a:cxn>
                  <a:cxn ang="0">
                    <a:pos x="282" y="777"/>
                  </a:cxn>
                  <a:cxn ang="0">
                    <a:pos x="277" y="811"/>
                  </a:cxn>
                  <a:cxn ang="0">
                    <a:pos x="237" y="822"/>
                  </a:cxn>
                  <a:cxn ang="0">
                    <a:pos x="260" y="839"/>
                  </a:cxn>
                  <a:cxn ang="0">
                    <a:pos x="237" y="861"/>
                  </a:cxn>
                  <a:cxn ang="0">
                    <a:pos x="217" y="918"/>
                  </a:cxn>
                  <a:cxn ang="0">
                    <a:pos x="205" y="961"/>
                  </a:cxn>
                  <a:cxn ang="0">
                    <a:pos x="186" y="1014"/>
                  </a:cxn>
                  <a:cxn ang="0">
                    <a:pos x="229" y="1068"/>
                  </a:cxn>
                  <a:cxn ang="0">
                    <a:pos x="201" y="1083"/>
                  </a:cxn>
                  <a:cxn ang="0">
                    <a:pos x="169" y="1071"/>
                  </a:cxn>
                  <a:cxn ang="0">
                    <a:pos x="132" y="1050"/>
                  </a:cxn>
                  <a:cxn ang="0">
                    <a:pos x="107" y="1026"/>
                  </a:cxn>
                  <a:cxn ang="0">
                    <a:pos x="105" y="1000"/>
                  </a:cxn>
                  <a:cxn ang="0">
                    <a:pos x="91" y="954"/>
                  </a:cxn>
                  <a:cxn ang="0">
                    <a:pos x="96" y="904"/>
                  </a:cxn>
                  <a:cxn ang="0">
                    <a:pos x="127" y="823"/>
                  </a:cxn>
                  <a:cxn ang="0">
                    <a:pos x="115" y="789"/>
                  </a:cxn>
                  <a:cxn ang="0">
                    <a:pos x="115" y="767"/>
                  </a:cxn>
                  <a:cxn ang="0">
                    <a:pos x="138" y="715"/>
                  </a:cxn>
                  <a:cxn ang="0">
                    <a:pos x="151" y="595"/>
                  </a:cxn>
                  <a:cxn ang="0">
                    <a:pos x="162" y="538"/>
                  </a:cxn>
                  <a:cxn ang="0">
                    <a:pos x="165" y="498"/>
                  </a:cxn>
                  <a:cxn ang="0">
                    <a:pos x="129" y="428"/>
                  </a:cxn>
                  <a:cxn ang="0">
                    <a:pos x="74" y="393"/>
                  </a:cxn>
                  <a:cxn ang="0">
                    <a:pos x="40" y="311"/>
                  </a:cxn>
                  <a:cxn ang="0">
                    <a:pos x="14" y="277"/>
                  </a:cxn>
                  <a:cxn ang="0">
                    <a:pos x="17" y="216"/>
                  </a:cxn>
                  <a:cxn ang="0">
                    <a:pos x="17" y="170"/>
                  </a:cxn>
                  <a:cxn ang="0">
                    <a:pos x="55" y="132"/>
                  </a:cxn>
                </a:cxnLst>
                <a:rect l="0" t="0" r="r" b="b"/>
                <a:pathLst>
                  <a:path w="674" h="1085">
                    <a:moveTo>
                      <a:pt x="57" y="118"/>
                    </a:moveTo>
                    <a:lnTo>
                      <a:pt x="57" y="115"/>
                    </a:lnTo>
                    <a:lnTo>
                      <a:pt x="55" y="108"/>
                    </a:lnTo>
                    <a:lnTo>
                      <a:pt x="53" y="103"/>
                    </a:lnTo>
                    <a:lnTo>
                      <a:pt x="55" y="96"/>
                    </a:lnTo>
                    <a:lnTo>
                      <a:pt x="57" y="91"/>
                    </a:lnTo>
                    <a:lnTo>
                      <a:pt x="52" y="79"/>
                    </a:lnTo>
                    <a:lnTo>
                      <a:pt x="48" y="72"/>
                    </a:lnTo>
                    <a:lnTo>
                      <a:pt x="53" y="63"/>
                    </a:lnTo>
                    <a:lnTo>
                      <a:pt x="60" y="58"/>
                    </a:lnTo>
                    <a:lnTo>
                      <a:pt x="62" y="58"/>
                    </a:lnTo>
                    <a:lnTo>
                      <a:pt x="65" y="58"/>
                    </a:lnTo>
                    <a:lnTo>
                      <a:pt x="65" y="56"/>
                    </a:lnTo>
                    <a:lnTo>
                      <a:pt x="65" y="55"/>
                    </a:lnTo>
                    <a:lnTo>
                      <a:pt x="67" y="53"/>
                    </a:lnTo>
                    <a:lnTo>
                      <a:pt x="69" y="53"/>
                    </a:lnTo>
                    <a:lnTo>
                      <a:pt x="71" y="46"/>
                    </a:lnTo>
                    <a:lnTo>
                      <a:pt x="77" y="43"/>
                    </a:lnTo>
                    <a:lnTo>
                      <a:pt x="79" y="36"/>
                    </a:lnTo>
                    <a:lnTo>
                      <a:pt x="83" y="31"/>
                    </a:lnTo>
                    <a:lnTo>
                      <a:pt x="86" y="22"/>
                    </a:lnTo>
                    <a:lnTo>
                      <a:pt x="96" y="19"/>
                    </a:lnTo>
                    <a:lnTo>
                      <a:pt x="103" y="15"/>
                    </a:lnTo>
                    <a:lnTo>
                      <a:pt x="112" y="13"/>
                    </a:lnTo>
                    <a:lnTo>
                      <a:pt x="119" y="10"/>
                    </a:lnTo>
                    <a:lnTo>
                      <a:pt x="129" y="8"/>
                    </a:lnTo>
                    <a:lnTo>
                      <a:pt x="136" y="3"/>
                    </a:lnTo>
                    <a:lnTo>
                      <a:pt x="143" y="0"/>
                    </a:lnTo>
                    <a:lnTo>
                      <a:pt x="146" y="1"/>
                    </a:lnTo>
                    <a:lnTo>
                      <a:pt x="148" y="5"/>
                    </a:lnTo>
                    <a:lnTo>
                      <a:pt x="144" y="10"/>
                    </a:lnTo>
                    <a:lnTo>
                      <a:pt x="143" y="12"/>
                    </a:lnTo>
                    <a:lnTo>
                      <a:pt x="139" y="22"/>
                    </a:lnTo>
                    <a:lnTo>
                      <a:pt x="138" y="32"/>
                    </a:lnTo>
                    <a:lnTo>
                      <a:pt x="139" y="41"/>
                    </a:lnTo>
                    <a:lnTo>
                      <a:pt x="146" y="48"/>
                    </a:lnTo>
                    <a:lnTo>
                      <a:pt x="148" y="43"/>
                    </a:lnTo>
                    <a:lnTo>
                      <a:pt x="151" y="39"/>
                    </a:lnTo>
                    <a:lnTo>
                      <a:pt x="148" y="31"/>
                    </a:lnTo>
                    <a:lnTo>
                      <a:pt x="144" y="24"/>
                    </a:lnTo>
                    <a:lnTo>
                      <a:pt x="148" y="15"/>
                    </a:lnTo>
                    <a:lnTo>
                      <a:pt x="158" y="13"/>
                    </a:lnTo>
                    <a:lnTo>
                      <a:pt x="170" y="13"/>
                    </a:lnTo>
                    <a:lnTo>
                      <a:pt x="163" y="8"/>
                    </a:lnTo>
                    <a:lnTo>
                      <a:pt x="160" y="5"/>
                    </a:lnTo>
                    <a:lnTo>
                      <a:pt x="170" y="5"/>
                    </a:lnTo>
                    <a:lnTo>
                      <a:pt x="177" y="13"/>
                    </a:lnTo>
                    <a:lnTo>
                      <a:pt x="191" y="17"/>
                    </a:lnTo>
                    <a:lnTo>
                      <a:pt x="191" y="22"/>
                    </a:lnTo>
                    <a:lnTo>
                      <a:pt x="196" y="25"/>
                    </a:lnTo>
                    <a:lnTo>
                      <a:pt x="203" y="25"/>
                    </a:lnTo>
                    <a:lnTo>
                      <a:pt x="212" y="25"/>
                    </a:lnTo>
                    <a:lnTo>
                      <a:pt x="218" y="25"/>
                    </a:lnTo>
                    <a:lnTo>
                      <a:pt x="224" y="25"/>
                    </a:lnTo>
                    <a:lnTo>
                      <a:pt x="227" y="31"/>
                    </a:lnTo>
                    <a:lnTo>
                      <a:pt x="234" y="32"/>
                    </a:lnTo>
                    <a:lnTo>
                      <a:pt x="244" y="29"/>
                    </a:lnTo>
                    <a:lnTo>
                      <a:pt x="249" y="25"/>
                    </a:lnTo>
                    <a:lnTo>
                      <a:pt x="256" y="24"/>
                    </a:lnTo>
                    <a:lnTo>
                      <a:pt x="263" y="22"/>
                    </a:lnTo>
                    <a:lnTo>
                      <a:pt x="272" y="22"/>
                    </a:lnTo>
                    <a:lnTo>
                      <a:pt x="277" y="24"/>
                    </a:lnTo>
                    <a:lnTo>
                      <a:pt x="272" y="24"/>
                    </a:lnTo>
                    <a:lnTo>
                      <a:pt x="268" y="25"/>
                    </a:lnTo>
                    <a:lnTo>
                      <a:pt x="268" y="29"/>
                    </a:lnTo>
                    <a:lnTo>
                      <a:pt x="279" y="36"/>
                    </a:lnTo>
                    <a:lnTo>
                      <a:pt x="291" y="39"/>
                    </a:lnTo>
                    <a:lnTo>
                      <a:pt x="296" y="46"/>
                    </a:lnTo>
                    <a:lnTo>
                      <a:pt x="298" y="56"/>
                    </a:lnTo>
                    <a:lnTo>
                      <a:pt x="313" y="56"/>
                    </a:lnTo>
                    <a:lnTo>
                      <a:pt x="318" y="60"/>
                    </a:lnTo>
                    <a:lnTo>
                      <a:pt x="323" y="63"/>
                    </a:lnTo>
                    <a:lnTo>
                      <a:pt x="327" y="68"/>
                    </a:lnTo>
                    <a:lnTo>
                      <a:pt x="332" y="77"/>
                    </a:lnTo>
                    <a:lnTo>
                      <a:pt x="335" y="79"/>
                    </a:lnTo>
                    <a:lnTo>
                      <a:pt x="341" y="81"/>
                    </a:lnTo>
                    <a:lnTo>
                      <a:pt x="344" y="87"/>
                    </a:lnTo>
                    <a:lnTo>
                      <a:pt x="354" y="91"/>
                    </a:lnTo>
                    <a:lnTo>
                      <a:pt x="366" y="93"/>
                    </a:lnTo>
                    <a:lnTo>
                      <a:pt x="378" y="94"/>
                    </a:lnTo>
                    <a:lnTo>
                      <a:pt x="392" y="94"/>
                    </a:lnTo>
                    <a:lnTo>
                      <a:pt x="399" y="98"/>
                    </a:lnTo>
                    <a:lnTo>
                      <a:pt x="409" y="101"/>
                    </a:lnTo>
                    <a:lnTo>
                      <a:pt x="409" y="101"/>
                    </a:lnTo>
                    <a:lnTo>
                      <a:pt x="411" y="101"/>
                    </a:lnTo>
                    <a:lnTo>
                      <a:pt x="416" y="103"/>
                    </a:lnTo>
                    <a:lnTo>
                      <a:pt x="425" y="110"/>
                    </a:lnTo>
                    <a:lnTo>
                      <a:pt x="430" y="115"/>
                    </a:lnTo>
                    <a:lnTo>
                      <a:pt x="439" y="120"/>
                    </a:lnTo>
                    <a:lnTo>
                      <a:pt x="439" y="125"/>
                    </a:lnTo>
                    <a:lnTo>
                      <a:pt x="442" y="134"/>
                    </a:lnTo>
                    <a:lnTo>
                      <a:pt x="445" y="141"/>
                    </a:lnTo>
                    <a:lnTo>
                      <a:pt x="449" y="149"/>
                    </a:lnTo>
                    <a:lnTo>
                      <a:pt x="452" y="153"/>
                    </a:lnTo>
                    <a:lnTo>
                      <a:pt x="457" y="158"/>
                    </a:lnTo>
                    <a:lnTo>
                      <a:pt x="449" y="163"/>
                    </a:lnTo>
                    <a:lnTo>
                      <a:pt x="442" y="170"/>
                    </a:lnTo>
                    <a:lnTo>
                      <a:pt x="437" y="177"/>
                    </a:lnTo>
                    <a:lnTo>
                      <a:pt x="435" y="189"/>
                    </a:lnTo>
                    <a:lnTo>
                      <a:pt x="437" y="192"/>
                    </a:lnTo>
                    <a:lnTo>
                      <a:pt x="442" y="194"/>
                    </a:lnTo>
                    <a:lnTo>
                      <a:pt x="447" y="199"/>
                    </a:lnTo>
                    <a:lnTo>
                      <a:pt x="451" y="206"/>
                    </a:lnTo>
                    <a:lnTo>
                      <a:pt x="463" y="206"/>
                    </a:lnTo>
                    <a:lnTo>
                      <a:pt x="463" y="208"/>
                    </a:lnTo>
                    <a:lnTo>
                      <a:pt x="464" y="211"/>
                    </a:lnTo>
                    <a:lnTo>
                      <a:pt x="468" y="208"/>
                    </a:lnTo>
                    <a:lnTo>
                      <a:pt x="471" y="206"/>
                    </a:lnTo>
                    <a:lnTo>
                      <a:pt x="478" y="192"/>
                    </a:lnTo>
                    <a:lnTo>
                      <a:pt x="490" y="187"/>
                    </a:lnTo>
                    <a:lnTo>
                      <a:pt x="497" y="187"/>
                    </a:lnTo>
                    <a:lnTo>
                      <a:pt x="507" y="192"/>
                    </a:lnTo>
                    <a:lnTo>
                      <a:pt x="516" y="196"/>
                    </a:lnTo>
                    <a:lnTo>
                      <a:pt x="525" y="201"/>
                    </a:lnTo>
                    <a:lnTo>
                      <a:pt x="530" y="203"/>
                    </a:lnTo>
                    <a:lnTo>
                      <a:pt x="533" y="206"/>
                    </a:lnTo>
                    <a:lnTo>
                      <a:pt x="533" y="211"/>
                    </a:lnTo>
                    <a:lnTo>
                      <a:pt x="535" y="218"/>
                    </a:lnTo>
                    <a:lnTo>
                      <a:pt x="538" y="218"/>
                    </a:lnTo>
                    <a:lnTo>
                      <a:pt x="543" y="215"/>
                    </a:lnTo>
                    <a:lnTo>
                      <a:pt x="549" y="213"/>
                    </a:lnTo>
                    <a:lnTo>
                      <a:pt x="561" y="216"/>
                    </a:lnTo>
                    <a:lnTo>
                      <a:pt x="573" y="222"/>
                    </a:lnTo>
                    <a:lnTo>
                      <a:pt x="592" y="218"/>
                    </a:lnTo>
                    <a:lnTo>
                      <a:pt x="604" y="222"/>
                    </a:lnTo>
                    <a:lnTo>
                      <a:pt x="616" y="227"/>
                    </a:lnTo>
                    <a:lnTo>
                      <a:pt x="619" y="232"/>
                    </a:lnTo>
                    <a:lnTo>
                      <a:pt x="626" y="240"/>
                    </a:lnTo>
                    <a:lnTo>
                      <a:pt x="635" y="246"/>
                    </a:lnTo>
                    <a:lnTo>
                      <a:pt x="643" y="251"/>
                    </a:lnTo>
                    <a:lnTo>
                      <a:pt x="652" y="251"/>
                    </a:lnTo>
                    <a:lnTo>
                      <a:pt x="662" y="252"/>
                    </a:lnTo>
                    <a:lnTo>
                      <a:pt x="671" y="261"/>
                    </a:lnTo>
                    <a:lnTo>
                      <a:pt x="674" y="277"/>
                    </a:lnTo>
                    <a:lnTo>
                      <a:pt x="672" y="289"/>
                    </a:lnTo>
                    <a:lnTo>
                      <a:pt x="671" y="299"/>
                    </a:lnTo>
                    <a:lnTo>
                      <a:pt x="666" y="307"/>
                    </a:lnTo>
                    <a:lnTo>
                      <a:pt x="662" y="316"/>
                    </a:lnTo>
                    <a:lnTo>
                      <a:pt x="652" y="330"/>
                    </a:lnTo>
                    <a:lnTo>
                      <a:pt x="642" y="345"/>
                    </a:lnTo>
                    <a:lnTo>
                      <a:pt x="636" y="349"/>
                    </a:lnTo>
                    <a:lnTo>
                      <a:pt x="633" y="356"/>
                    </a:lnTo>
                    <a:lnTo>
                      <a:pt x="624" y="363"/>
                    </a:lnTo>
                    <a:lnTo>
                      <a:pt x="617" y="369"/>
                    </a:lnTo>
                    <a:lnTo>
                      <a:pt x="612" y="375"/>
                    </a:lnTo>
                    <a:lnTo>
                      <a:pt x="612" y="385"/>
                    </a:lnTo>
                    <a:lnTo>
                      <a:pt x="614" y="395"/>
                    </a:lnTo>
                    <a:lnTo>
                      <a:pt x="616" y="405"/>
                    </a:lnTo>
                    <a:lnTo>
                      <a:pt x="614" y="418"/>
                    </a:lnTo>
                    <a:lnTo>
                      <a:pt x="614" y="430"/>
                    </a:lnTo>
                    <a:lnTo>
                      <a:pt x="612" y="431"/>
                    </a:lnTo>
                    <a:lnTo>
                      <a:pt x="611" y="435"/>
                    </a:lnTo>
                    <a:lnTo>
                      <a:pt x="605" y="440"/>
                    </a:lnTo>
                    <a:lnTo>
                      <a:pt x="604" y="447"/>
                    </a:lnTo>
                    <a:lnTo>
                      <a:pt x="602" y="455"/>
                    </a:lnTo>
                    <a:lnTo>
                      <a:pt x="602" y="464"/>
                    </a:lnTo>
                    <a:lnTo>
                      <a:pt x="592" y="478"/>
                    </a:lnTo>
                    <a:lnTo>
                      <a:pt x="583" y="491"/>
                    </a:lnTo>
                    <a:lnTo>
                      <a:pt x="581" y="497"/>
                    </a:lnTo>
                    <a:lnTo>
                      <a:pt x="581" y="502"/>
                    </a:lnTo>
                    <a:lnTo>
                      <a:pt x="571" y="510"/>
                    </a:lnTo>
                    <a:lnTo>
                      <a:pt x="559" y="516"/>
                    </a:lnTo>
                    <a:lnTo>
                      <a:pt x="545" y="516"/>
                    </a:lnTo>
                    <a:lnTo>
                      <a:pt x="535" y="519"/>
                    </a:lnTo>
                    <a:lnTo>
                      <a:pt x="530" y="521"/>
                    </a:lnTo>
                    <a:lnTo>
                      <a:pt x="528" y="524"/>
                    </a:lnTo>
                    <a:lnTo>
                      <a:pt x="518" y="529"/>
                    </a:lnTo>
                    <a:lnTo>
                      <a:pt x="509" y="533"/>
                    </a:lnTo>
                    <a:lnTo>
                      <a:pt x="500" y="534"/>
                    </a:lnTo>
                    <a:lnTo>
                      <a:pt x="495" y="543"/>
                    </a:lnTo>
                    <a:lnTo>
                      <a:pt x="487" y="548"/>
                    </a:lnTo>
                    <a:lnTo>
                      <a:pt x="480" y="553"/>
                    </a:lnTo>
                    <a:lnTo>
                      <a:pt x="475" y="564"/>
                    </a:lnTo>
                    <a:lnTo>
                      <a:pt x="475" y="577"/>
                    </a:lnTo>
                    <a:lnTo>
                      <a:pt x="475" y="602"/>
                    </a:lnTo>
                    <a:lnTo>
                      <a:pt x="461" y="610"/>
                    </a:lnTo>
                    <a:lnTo>
                      <a:pt x="454" y="626"/>
                    </a:lnTo>
                    <a:lnTo>
                      <a:pt x="454" y="626"/>
                    </a:lnTo>
                    <a:lnTo>
                      <a:pt x="451" y="632"/>
                    </a:lnTo>
                    <a:lnTo>
                      <a:pt x="447" y="641"/>
                    </a:lnTo>
                    <a:lnTo>
                      <a:pt x="439" y="648"/>
                    </a:lnTo>
                    <a:lnTo>
                      <a:pt x="433" y="655"/>
                    </a:lnTo>
                    <a:lnTo>
                      <a:pt x="425" y="660"/>
                    </a:lnTo>
                    <a:lnTo>
                      <a:pt x="420" y="670"/>
                    </a:lnTo>
                    <a:lnTo>
                      <a:pt x="413" y="682"/>
                    </a:lnTo>
                    <a:lnTo>
                      <a:pt x="406" y="694"/>
                    </a:lnTo>
                    <a:lnTo>
                      <a:pt x="396" y="705"/>
                    </a:lnTo>
                    <a:lnTo>
                      <a:pt x="382" y="710"/>
                    </a:lnTo>
                    <a:lnTo>
                      <a:pt x="368" y="706"/>
                    </a:lnTo>
                    <a:lnTo>
                      <a:pt x="359" y="705"/>
                    </a:lnTo>
                    <a:lnTo>
                      <a:pt x="347" y="701"/>
                    </a:lnTo>
                    <a:lnTo>
                      <a:pt x="337" y="700"/>
                    </a:lnTo>
                    <a:lnTo>
                      <a:pt x="334" y="700"/>
                    </a:lnTo>
                    <a:lnTo>
                      <a:pt x="334" y="701"/>
                    </a:lnTo>
                    <a:lnTo>
                      <a:pt x="337" y="706"/>
                    </a:lnTo>
                    <a:lnTo>
                      <a:pt x="342" y="710"/>
                    </a:lnTo>
                    <a:lnTo>
                      <a:pt x="346" y="717"/>
                    </a:lnTo>
                    <a:lnTo>
                      <a:pt x="349" y="725"/>
                    </a:lnTo>
                    <a:lnTo>
                      <a:pt x="353" y="730"/>
                    </a:lnTo>
                    <a:lnTo>
                      <a:pt x="358" y="737"/>
                    </a:lnTo>
                    <a:lnTo>
                      <a:pt x="356" y="744"/>
                    </a:lnTo>
                    <a:lnTo>
                      <a:pt x="356" y="751"/>
                    </a:lnTo>
                    <a:lnTo>
                      <a:pt x="349" y="758"/>
                    </a:lnTo>
                    <a:lnTo>
                      <a:pt x="342" y="767"/>
                    </a:lnTo>
                    <a:lnTo>
                      <a:pt x="327" y="772"/>
                    </a:lnTo>
                    <a:lnTo>
                      <a:pt x="311" y="777"/>
                    </a:lnTo>
                    <a:lnTo>
                      <a:pt x="303" y="775"/>
                    </a:lnTo>
                    <a:lnTo>
                      <a:pt x="294" y="775"/>
                    </a:lnTo>
                    <a:lnTo>
                      <a:pt x="286" y="775"/>
                    </a:lnTo>
                    <a:lnTo>
                      <a:pt x="282" y="777"/>
                    </a:lnTo>
                    <a:lnTo>
                      <a:pt x="277" y="782"/>
                    </a:lnTo>
                    <a:lnTo>
                      <a:pt x="277" y="791"/>
                    </a:lnTo>
                    <a:lnTo>
                      <a:pt x="277" y="798"/>
                    </a:lnTo>
                    <a:lnTo>
                      <a:pt x="277" y="806"/>
                    </a:lnTo>
                    <a:lnTo>
                      <a:pt x="277" y="806"/>
                    </a:lnTo>
                    <a:lnTo>
                      <a:pt x="277" y="808"/>
                    </a:lnTo>
                    <a:lnTo>
                      <a:pt x="277" y="811"/>
                    </a:lnTo>
                    <a:lnTo>
                      <a:pt x="272" y="815"/>
                    </a:lnTo>
                    <a:lnTo>
                      <a:pt x="265" y="818"/>
                    </a:lnTo>
                    <a:lnTo>
                      <a:pt x="253" y="815"/>
                    </a:lnTo>
                    <a:lnTo>
                      <a:pt x="243" y="811"/>
                    </a:lnTo>
                    <a:lnTo>
                      <a:pt x="237" y="813"/>
                    </a:lnTo>
                    <a:lnTo>
                      <a:pt x="237" y="816"/>
                    </a:lnTo>
                    <a:lnTo>
                      <a:pt x="237" y="822"/>
                    </a:lnTo>
                    <a:lnTo>
                      <a:pt x="239" y="828"/>
                    </a:lnTo>
                    <a:lnTo>
                      <a:pt x="243" y="834"/>
                    </a:lnTo>
                    <a:lnTo>
                      <a:pt x="248" y="837"/>
                    </a:lnTo>
                    <a:lnTo>
                      <a:pt x="251" y="835"/>
                    </a:lnTo>
                    <a:lnTo>
                      <a:pt x="255" y="834"/>
                    </a:lnTo>
                    <a:lnTo>
                      <a:pt x="256" y="835"/>
                    </a:lnTo>
                    <a:lnTo>
                      <a:pt x="260" y="839"/>
                    </a:lnTo>
                    <a:lnTo>
                      <a:pt x="256" y="842"/>
                    </a:lnTo>
                    <a:lnTo>
                      <a:pt x="255" y="846"/>
                    </a:lnTo>
                    <a:lnTo>
                      <a:pt x="246" y="842"/>
                    </a:lnTo>
                    <a:lnTo>
                      <a:pt x="241" y="841"/>
                    </a:lnTo>
                    <a:lnTo>
                      <a:pt x="243" y="846"/>
                    </a:lnTo>
                    <a:lnTo>
                      <a:pt x="248" y="847"/>
                    </a:lnTo>
                    <a:lnTo>
                      <a:pt x="237" y="861"/>
                    </a:lnTo>
                    <a:lnTo>
                      <a:pt x="234" y="878"/>
                    </a:lnTo>
                    <a:lnTo>
                      <a:pt x="227" y="884"/>
                    </a:lnTo>
                    <a:lnTo>
                      <a:pt x="220" y="885"/>
                    </a:lnTo>
                    <a:lnTo>
                      <a:pt x="210" y="890"/>
                    </a:lnTo>
                    <a:lnTo>
                      <a:pt x="206" y="904"/>
                    </a:lnTo>
                    <a:lnTo>
                      <a:pt x="208" y="913"/>
                    </a:lnTo>
                    <a:lnTo>
                      <a:pt x="217" y="918"/>
                    </a:lnTo>
                    <a:lnTo>
                      <a:pt x="224" y="921"/>
                    </a:lnTo>
                    <a:lnTo>
                      <a:pt x="229" y="932"/>
                    </a:lnTo>
                    <a:lnTo>
                      <a:pt x="225" y="939"/>
                    </a:lnTo>
                    <a:lnTo>
                      <a:pt x="220" y="945"/>
                    </a:lnTo>
                    <a:lnTo>
                      <a:pt x="213" y="949"/>
                    </a:lnTo>
                    <a:lnTo>
                      <a:pt x="208" y="954"/>
                    </a:lnTo>
                    <a:lnTo>
                      <a:pt x="205" y="961"/>
                    </a:lnTo>
                    <a:lnTo>
                      <a:pt x="203" y="971"/>
                    </a:lnTo>
                    <a:lnTo>
                      <a:pt x="194" y="976"/>
                    </a:lnTo>
                    <a:lnTo>
                      <a:pt x="187" y="980"/>
                    </a:lnTo>
                    <a:lnTo>
                      <a:pt x="181" y="990"/>
                    </a:lnTo>
                    <a:lnTo>
                      <a:pt x="179" y="1004"/>
                    </a:lnTo>
                    <a:lnTo>
                      <a:pt x="181" y="1009"/>
                    </a:lnTo>
                    <a:lnTo>
                      <a:pt x="186" y="1014"/>
                    </a:lnTo>
                    <a:lnTo>
                      <a:pt x="189" y="1019"/>
                    </a:lnTo>
                    <a:lnTo>
                      <a:pt x="193" y="1031"/>
                    </a:lnTo>
                    <a:lnTo>
                      <a:pt x="196" y="1042"/>
                    </a:lnTo>
                    <a:lnTo>
                      <a:pt x="201" y="1050"/>
                    </a:lnTo>
                    <a:lnTo>
                      <a:pt x="208" y="1055"/>
                    </a:lnTo>
                    <a:lnTo>
                      <a:pt x="218" y="1062"/>
                    </a:lnTo>
                    <a:lnTo>
                      <a:pt x="229" y="1068"/>
                    </a:lnTo>
                    <a:lnTo>
                      <a:pt x="239" y="1073"/>
                    </a:lnTo>
                    <a:lnTo>
                      <a:pt x="236" y="1073"/>
                    </a:lnTo>
                    <a:lnTo>
                      <a:pt x="232" y="1073"/>
                    </a:lnTo>
                    <a:lnTo>
                      <a:pt x="217" y="1078"/>
                    </a:lnTo>
                    <a:lnTo>
                      <a:pt x="206" y="1083"/>
                    </a:lnTo>
                    <a:lnTo>
                      <a:pt x="203" y="1083"/>
                    </a:lnTo>
                    <a:lnTo>
                      <a:pt x="201" y="1083"/>
                    </a:lnTo>
                    <a:lnTo>
                      <a:pt x="198" y="1083"/>
                    </a:lnTo>
                    <a:lnTo>
                      <a:pt x="196" y="1085"/>
                    </a:lnTo>
                    <a:lnTo>
                      <a:pt x="189" y="1085"/>
                    </a:lnTo>
                    <a:lnTo>
                      <a:pt x="182" y="1085"/>
                    </a:lnTo>
                    <a:lnTo>
                      <a:pt x="174" y="1081"/>
                    </a:lnTo>
                    <a:lnTo>
                      <a:pt x="172" y="1076"/>
                    </a:lnTo>
                    <a:lnTo>
                      <a:pt x="169" y="1071"/>
                    </a:lnTo>
                    <a:lnTo>
                      <a:pt x="167" y="1069"/>
                    </a:lnTo>
                    <a:lnTo>
                      <a:pt x="153" y="1064"/>
                    </a:lnTo>
                    <a:lnTo>
                      <a:pt x="148" y="1057"/>
                    </a:lnTo>
                    <a:lnTo>
                      <a:pt x="141" y="1057"/>
                    </a:lnTo>
                    <a:lnTo>
                      <a:pt x="138" y="1057"/>
                    </a:lnTo>
                    <a:lnTo>
                      <a:pt x="132" y="1054"/>
                    </a:lnTo>
                    <a:lnTo>
                      <a:pt x="132" y="1050"/>
                    </a:lnTo>
                    <a:lnTo>
                      <a:pt x="120" y="1049"/>
                    </a:lnTo>
                    <a:lnTo>
                      <a:pt x="115" y="1045"/>
                    </a:lnTo>
                    <a:lnTo>
                      <a:pt x="110" y="1040"/>
                    </a:lnTo>
                    <a:lnTo>
                      <a:pt x="107" y="1037"/>
                    </a:lnTo>
                    <a:lnTo>
                      <a:pt x="105" y="1033"/>
                    </a:lnTo>
                    <a:lnTo>
                      <a:pt x="103" y="1031"/>
                    </a:lnTo>
                    <a:lnTo>
                      <a:pt x="107" y="1026"/>
                    </a:lnTo>
                    <a:lnTo>
                      <a:pt x="112" y="1023"/>
                    </a:lnTo>
                    <a:lnTo>
                      <a:pt x="110" y="1021"/>
                    </a:lnTo>
                    <a:lnTo>
                      <a:pt x="108" y="1021"/>
                    </a:lnTo>
                    <a:lnTo>
                      <a:pt x="110" y="1016"/>
                    </a:lnTo>
                    <a:lnTo>
                      <a:pt x="112" y="1012"/>
                    </a:lnTo>
                    <a:lnTo>
                      <a:pt x="108" y="1004"/>
                    </a:lnTo>
                    <a:lnTo>
                      <a:pt x="105" y="1000"/>
                    </a:lnTo>
                    <a:lnTo>
                      <a:pt x="100" y="997"/>
                    </a:lnTo>
                    <a:lnTo>
                      <a:pt x="98" y="992"/>
                    </a:lnTo>
                    <a:lnTo>
                      <a:pt x="98" y="987"/>
                    </a:lnTo>
                    <a:lnTo>
                      <a:pt x="98" y="985"/>
                    </a:lnTo>
                    <a:lnTo>
                      <a:pt x="96" y="975"/>
                    </a:lnTo>
                    <a:lnTo>
                      <a:pt x="95" y="964"/>
                    </a:lnTo>
                    <a:lnTo>
                      <a:pt x="91" y="954"/>
                    </a:lnTo>
                    <a:lnTo>
                      <a:pt x="91" y="947"/>
                    </a:lnTo>
                    <a:lnTo>
                      <a:pt x="96" y="937"/>
                    </a:lnTo>
                    <a:lnTo>
                      <a:pt x="101" y="927"/>
                    </a:lnTo>
                    <a:lnTo>
                      <a:pt x="98" y="916"/>
                    </a:lnTo>
                    <a:lnTo>
                      <a:pt x="95" y="908"/>
                    </a:lnTo>
                    <a:lnTo>
                      <a:pt x="95" y="904"/>
                    </a:lnTo>
                    <a:lnTo>
                      <a:pt x="96" y="904"/>
                    </a:lnTo>
                    <a:lnTo>
                      <a:pt x="96" y="899"/>
                    </a:lnTo>
                    <a:lnTo>
                      <a:pt x="100" y="897"/>
                    </a:lnTo>
                    <a:lnTo>
                      <a:pt x="107" y="902"/>
                    </a:lnTo>
                    <a:lnTo>
                      <a:pt x="114" y="908"/>
                    </a:lnTo>
                    <a:lnTo>
                      <a:pt x="131" y="832"/>
                    </a:lnTo>
                    <a:lnTo>
                      <a:pt x="131" y="825"/>
                    </a:lnTo>
                    <a:lnTo>
                      <a:pt x="127" y="823"/>
                    </a:lnTo>
                    <a:lnTo>
                      <a:pt x="126" y="825"/>
                    </a:lnTo>
                    <a:lnTo>
                      <a:pt x="120" y="827"/>
                    </a:lnTo>
                    <a:lnTo>
                      <a:pt x="117" y="830"/>
                    </a:lnTo>
                    <a:lnTo>
                      <a:pt x="112" y="823"/>
                    </a:lnTo>
                    <a:lnTo>
                      <a:pt x="110" y="813"/>
                    </a:lnTo>
                    <a:lnTo>
                      <a:pt x="112" y="801"/>
                    </a:lnTo>
                    <a:lnTo>
                      <a:pt x="115" y="789"/>
                    </a:lnTo>
                    <a:lnTo>
                      <a:pt x="119" y="787"/>
                    </a:lnTo>
                    <a:lnTo>
                      <a:pt x="120" y="787"/>
                    </a:lnTo>
                    <a:lnTo>
                      <a:pt x="119" y="782"/>
                    </a:lnTo>
                    <a:lnTo>
                      <a:pt x="117" y="780"/>
                    </a:lnTo>
                    <a:lnTo>
                      <a:pt x="115" y="777"/>
                    </a:lnTo>
                    <a:lnTo>
                      <a:pt x="115" y="772"/>
                    </a:lnTo>
                    <a:lnTo>
                      <a:pt x="115" y="767"/>
                    </a:lnTo>
                    <a:lnTo>
                      <a:pt x="115" y="763"/>
                    </a:lnTo>
                    <a:lnTo>
                      <a:pt x="119" y="744"/>
                    </a:lnTo>
                    <a:lnTo>
                      <a:pt x="127" y="732"/>
                    </a:lnTo>
                    <a:lnTo>
                      <a:pt x="129" y="725"/>
                    </a:lnTo>
                    <a:lnTo>
                      <a:pt x="132" y="718"/>
                    </a:lnTo>
                    <a:lnTo>
                      <a:pt x="134" y="717"/>
                    </a:lnTo>
                    <a:lnTo>
                      <a:pt x="138" y="715"/>
                    </a:lnTo>
                    <a:lnTo>
                      <a:pt x="141" y="698"/>
                    </a:lnTo>
                    <a:lnTo>
                      <a:pt x="144" y="682"/>
                    </a:lnTo>
                    <a:lnTo>
                      <a:pt x="143" y="645"/>
                    </a:lnTo>
                    <a:lnTo>
                      <a:pt x="143" y="632"/>
                    </a:lnTo>
                    <a:lnTo>
                      <a:pt x="146" y="620"/>
                    </a:lnTo>
                    <a:lnTo>
                      <a:pt x="146" y="605"/>
                    </a:lnTo>
                    <a:lnTo>
                      <a:pt x="151" y="595"/>
                    </a:lnTo>
                    <a:lnTo>
                      <a:pt x="155" y="583"/>
                    </a:lnTo>
                    <a:lnTo>
                      <a:pt x="158" y="571"/>
                    </a:lnTo>
                    <a:lnTo>
                      <a:pt x="158" y="569"/>
                    </a:lnTo>
                    <a:lnTo>
                      <a:pt x="158" y="567"/>
                    </a:lnTo>
                    <a:lnTo>
                      <a:pt x="158" y="557"/>
                    </a:lnTo>
                    <a:lnTo>
                      <a:pt x="162" y="548"/>
                    </a:lnTo>
                    <a:lnTo>
                      <a:pt x="162" y="538"/>
                    </a:lnTo>
                    <a:lnTo>
                      <a:pt x="162" y="533"/>
                    </a:lnTo>
                    <a:lnTo>
                      <a:pt x="162" y="529"/>
                    </a:lnTo>
                    <a:lnTo>
                      <a:pt x="162" y="526"/>
                    </a:lnTo>
                    <a:lnTo>
                      <a:pt x="162" y="519"/>
                    </a:lnTo>
                    <a:lnTo>
                      <a:pt x="163" y="512"/>
                    </a:lnTo>
                    <a:lnTo>
                      <a:pt x="163" y="504"/>
                    </a:lnTo>
                    <a:lnTo>
                      <a:pt x="165" y="498"/>
                    </a:lnTo>
                    <a:lnTo>
                      <a:pt x="163" y="490"/>
                    </a:lnTo>
                    <a:lnTo>
                      <a:pt x="163" y="478"/>
                    </a:lnTo>
                    <a:lnTo>
                      <a:pt x="162" y="464"/>
                    </a:lnTo>
                    <a:lnTo>
                      <a:pt x="162" y="457"/>
                    </a:lnTo>
                    <a:lnTo>
                      <a:pt x="151" y="442"/>
                    </a:lnTo>
                    <a:lnTo>
                      <a:pt x="139" y="433"/>
                    </a:lnTo>
                    <a:lnTo>
                      <a:pt x="129" y="428"/>
                    </a:lnTo>
                    <a:lnTo>
                      <a:pt x="120" y="424"/>
                    </a:lnTo>
                    <a:lnTo>
                      <a:pt x="112" y="418"/>
                    </a:lnTo>
                    <a:lnTo>
                      <a:pt x="105" y="414"/>
                    </a:lnTo>
                    <a:lnTo>
                      <a:pt x="95" y="409"/>
                    </a:lnTo>
                    <a:lnTo>
                      <a:pt x="86" y="405"/>
                    </a:lnTo>
                    <a:lnTo>
                      <a:pt x="79" y="399"/>
                    </a:lnTo>
                    <a:lnTo>
                      <a:pt x="74" y="393"/>
                    </a:lnTo>
                    <a:lnTo>
                      <a:pt x="71" y="387"/>
                    </a:lnTo>
                    <a:lnTo>
                      <a:pt x="72" y="378"/>
                    </a:lnTo>
                    <a:lnTo>
                      <a:pt x="67" y="368"/>
                    </a:lnTo>
                    <a:lnTo>
                      <a:pt x="62" y="359"/>
                    </a:lnTo>
                    <a:lnTo>
                      <a:pt x="53" y="342"/>
                    </a:lnTo>
                    <a:lnTo>
                      <a:pt x="45" y="326"/>
                    </a:lnTo>
                    <a:lnTo>
                      <a:pt x="40" y="311"/>
                    </a:lnTo>
                    <a:lnTo>
                      <a:pt x="34" y="299"/>
                    </a:lnTo>
                    <a:lnTo>
                      <a:pt x="31" y="295"/>
                    </a:lnTo>
                    <a:lnTo>
                      <a:pt x="28" y="295"/>
                    </a:lnTo>
                    <a:lnTo>
                      <a:pt x="22" y="287"/>
                    </a:lnTo>
                    <a:lnTo>
                      <a:pt x="21" y="280"/>
                    </a:lnTo>
                    <a:lnTo>
                      <a:pt x="17" y="278"/>
                    </a:lnTo>
                    <a:lnTo>
                      <a:pt x="14" y="277"/>
                    </a:lnTo>
                    <a:lnTo>
                      <a:pt x="3" y="264"/>
                    </a:lnTo>
                    <a:lnTo>
                      <a:pt x="0" y="252"/>
                    </a:lnTo>
                    <a:lnTo>
                      <a:pt x="2" y="242"/>
                    </a:lnTo>
                    <a:lnTo>
                      <a:pt x="7" y="237"/>
                    </a:lnTo>
                    <a:lnTo>
                      <a:pt x="14" y="227"/>
                    </a:lnTo>
                    <a:lnTo>
                      <a:pt x="22" y="218"/>
                    </a:lnTo>
                    <a:lnTo>
                      <a:pt x="17" y="216"/>
                    </a:lnTo>
                    <a:lnTo>
                      <a:pt x="14" y="218"/>
                    </a:lnTo>
                    <a:lnTo>
                      <a:pt x="7" y="211"/>
                    </a:lnTo>
                    <a:lnTo>
                      <a:pt x="7" y="201"/>
                    </a:lnTo>
                    <a:lnTo>
                      <a:pt x="7" y="192"/>
                    </a:lnTo>
                    <a:lnTo>
                      <a:pt x="12" y="187"/>
                    </a:lnTo>
                    <a:lnTo>
                      <a:pt x="15" y="180"/>
                    </a:lnTo>
                    <a:lnTo>
                      <a:pt x="17" y="170"/>
                    </a:lnTo>
                    <a:lnTo>
                      <a:pt x="24" y="166"/>
                    </a:lnTo>
                    <a:lnTo>
                      <a:pt x="31" y="161"/>
                    </a:lnTo>
                    <a:lnTo>
                      <a:pt x="34" y="153"/>
                    </a:lnTo>
                    <a:lnTo>
                      <a:pt x="38" y="148"/>
                    </a:lnTo>
                    <a:lnTo>
                      <a:pt x="43" y="139"/>
                    </a:lnTo>
                    <a:lnTo>
                      <a:pt x="50" y="136"/>
                    </a:lnTo>
                    <a:lnTo>
                      <a:pt x="55" y="132"/>
                    </a:lnTo>
                    <a:lnTo>
                      <a:pt x="60" y="125"/>
                    </a:lnTo>
                    <a:lnTo>
                      <a:pt x="57" y="123"/>
                    </a:lnTo>
                    <a:lnTo>
                      <a:pt x="55" y="122"/>
                    </a:lnTo>
                    <a:lnTo>
                      <a:pt x="57" y="117"/>
                    </a:lnTo>
                    <a:lnTo>
                      <a:pt x="57" y="118"/>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581" name="Freeform 293"/>
              <p:cNvSpPr>
                <a:spLocks/>
              </p:cNvSpPr>
              <p:nvPr/>
            </p:nvSpPr>
            <p:spPr bwMode="auto">
              <a:xfrm>
                <a:off x="2518569" y="3440113"/>
                <a:ext cx="14288" cy="15875"/>
              </a:xfrm>
              <a:custGeom>
                <a:avLst/>
                <a:gdLst/>
                <a:ahLst/>
                <a:cxnLst>
                  <a:cxn ang="0">
                    <a:pos x="4" y="0"/>
                  </a:cxn>
                  <a:cxn ang="0">
                    <a:pos x="7" y="2"/>
                  </a:cxn>
                  <a:cxn ang="0">
                    <a:pos x="9" y="7"/>
                  </a:cxn>
                  <a:cxn ang="0">
                    <a:pos x="7" y="8"/>
                  </a:cxn>
                  <a:cxn ang="0">
                    <a:pos x="5" y="10"/>
                  </a:cxn>
                  <a:cxn ang="0">
                    <a:pos x="0" y="7"/>
                  </a:cxn>
                  <a:cxn ang="0">
                    <a:pos x="0" y="0"/>
                  </a:cxn>
                  <a:cxn ang="0">
                    <a:pos x="4" y="0"/>
                  </a:cxn>
                </a:cxnLst>
                <a:rect l="0" t="0" r="r" b="b"/>
                <a:pathLst>
                  <a:path w="9" h="10">
                    <a:moveTo>
                      <a:pt x="4" y="0"/>
                    </a:moveTo>
                    <a:lnTo>
                      <a:pt x="7" y="2"/>
                    </a:lnTo>
                    <a:lnTo>
                      <a:pt x="9" y="7"/>
                    </a:lnTo>
                    <a:lnTo>
                      <a:pt x="7" y="8"/>
                    </a:lnTo>
                    <a:lnTo>
                      <a:pt x="5" y="10"/>
                    </a:lnTo>
                    <a:lnTo>
                      <a:pt x="0" y="7"/>
                    </a:lnTo>
                    <a:lnTo>
                      <a:pt x="0" y="0"/>
                    </a:lnTo>
                    <a:lnTo>
                      <a:pt x="4" y="0"/>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582" name="Freeform 294"/>
              <p:cNvSpPr>
                <a:spLocks/>
              </p:cNvSpPr>
              <p:nvPr/>
            </p:nvSpPr>
            <p:spPr bwMode="auto">
              <a:xfrm>
                <a:off x="2507457" y="3394075"/>
                <a:ext cx="22225" cy="7937"/>
              </a:xfrm>
              <a:custGeom>
                <a:avLst/>
                <a:gdLst/>
                <a:ahLst/>
                <a:cxnLst>
                  <a:cxn ang="0">
                    <a:pos x="0" y="5"/>
                  </a:cxn>
                  <a:cxn ang="0">
                    <a:pos x="2" y="1"/>
                  </a:cxn>
                  <a:cxn ang="0">
                    <a:pos x="7" y="0"/>
                  </a:cxn>
                  <a:cxn ang="0">
                    <a:pos x="11" y="1"/>
                  </a:cxn>
                  <a:cxn ang="0">
                    <a:pos x="14" y="5"/>
                  </a:cxn>
                  <a:cxn ang="0">
                    <a:pos x="6" y="5"/>
                  </a:cxn>
                  <a:cxn ang="0">
                    <a:pos x="0" y="5"/>
                  </a:cxn>
                </a:cxnLst>
                <a:rect l="0" t="0" r="r" b="b"/>
                <a:pathLst>
                  <a:path w="14" h="5">
                    <a:moveTo>
                      <a:pt x="0" y="5"/>
                    </a:moveTo>
                    <a:lnTo>
                      <a:pt x="2" y="1"/>
                    </a:lnTo>
                    <a:lnTo>
                      <a:pt x="7" y="0"/>
                    </a:lnTo>
                    <a:lnTo>
                      <a:pt x="11" y="1"/>
                    </a:lnTo>
                    <a:lnTo>
                      <a:pt x="14" y="5"/>
                    </a:lnTo>
                    <a:lnTo>
                      <a:pt x="6" y="5"/>
                    </a:lnTo>
                    <a:lnTo>
                      <a:pt x="0" y="5"/>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583" name="Freeform 295"/>
              <p:cNvSpPr>
                <a:spLocks/>
              </p:cNvSpPr>
              <p:nvPr/>
            </p:nvSpPr>
            <p:spPr bwMode="auto">
              <a:xfrm>
                <a:off x="2543969" y="3403600"/>
                <a:ext cx="4763" cy="6350"/>
              </a:xfrm>
              <a:custGeom>
                <a:avLst/>
                <a:gdLst/>
                <a:ahLst/>
                <a:cxnLst>
                  <a:cxn ang="0">
                    <a:pos x="3" y="4"/>
                  </a:cxn>
                  <a:cxn ang="0">
                    <a:pos x="0" y="2"/>
                  </a:cxn>
                  <a:cxn ang="0">
                    <a:pos x="0" y="0"/>
                  </a:cxn>
                  <a:cxn ang="0">
                    <a:pos x="3" y="4"/>
                  </a:cxn>
                </a:cxnLst>
                <a:rect l="0" t="0" r="r" b="b"/>
                <a:pathLst>
                  <a:path w="3" h="4">
                    <a:moveTo>
                      <a:pt x="3" y="4"/>
                    </a:moveTo>
                    <a:lnTo>
                      <a:pt x="0" y="2"/>
                    </a:lnTo>
                    <a:lnTo>
                      <a:pt x="0" y="0"/>
                    </a:lnTo>
                    <a:lnTo>
                      <a:pt x="3" y="4"/>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584" name="Freeform 296"/>
              <p:cNvSpPr>
                <a:spLocks/>
              </p:cNvSpPr>
              <p:nvPr/>
            </p:nvSpPr>
            <p:spPr bwMode="auto">
              <a:xfrm>
                <a:off x="2624932" y="3524250"/>
                <a:ext cx="17463" cy="14287"/>
              </a:xfrm>
              <a:custGeom>
                <a:avLst/>
                <a:gdLst/>
                <a:ahLst/>
                <a:cxnLst>
                  <a:cxn ang="0">
                    <a:pos x="0" y="5"/>
                  </a:cxn>
                  <a:cxn ang="0">
                    <a:pos x="0" y="9"/>
                  </a:cxn>
                  <a:cxn ang="0">
                    <a:pos x="2" y="9"/>
                  </a:cxn>
                  <a:cxn ang="0">
                    <a:pos x="6" y="7"/>
                  </a:cxn>
                  <a:cxn ang="0">
                    <a:pos x="11" y="5"/>
                  </a:cxn>
                  <a:cxn ang="0">
                    <a:pos x="11" y="0"/>
                  </a:cxn>
                  <a:cxn ang="0">
                    <a:pos x="6" y="4"/>
                  </a:cxn>
                  <a:cxn ang="0">
                    <a:pos x="0" y="5"/>
                  </a:cxn>
                </a:cxnLst>
                <a:rect l="0" t="0" r="r" b="b"/>
                <a:pathLst>
                  <a:path w="11" h="9">
                    <a:moveTo>
                      <a:pt x="0" y="5"/>
                    </a:moveTo>
                    <a:lnTo>
                      <a:pt x="0" y="9"/>
                    </a:lnTo>
                    <a:lnTo>
                      <a:pt x="2" y="9"/>
                    </a:lnTo>
                    <a:lnTo>
                      <a:pt x="6" y="7"/>
                    </a:lnTo>
                    <a:lnTo>
                      <a:pt x="11" y="5"/>
                    </a:lnTo>
                    <a:lnTo>
                      <a:pt x="11" y="0"/>
                    </a:lnTo>
                    <a:lnTo>
                      <a:pt x="6" y="4"/>
                    </a:lnTo>
                    <a:lnTo>
                      <a:pt x="0" y="5"/>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585" name="Freeform 297"/>
              <p:cNvSpPr>
                <a:spLocks/>
              </p:cNvSpPr>
              <p:nvPr/>
            </p:nvSpPr>
            <p:spPr bwMode="auto">
              <a:xfrm>
                <a:off x="1456532" y="2787650"/>
                <a:ext cx="1323975" cy="649287"/>
              </a:xfrm>
              <a:custGeom>
                <a:avLst/>
                <a:gdLst/>
                <a:ahLst/>
                <a:cxnLst>
                  <a:cxn ang="0">
                    <a:pos x="642" y="289"/>
                  </a:cxn>
                  <a:cxn ang="0">
                    <a:pos x="626" y="337"/>
                  </a:cxn>
                  <a:cxn ang="0">
                    <a:pos x="638" y="368"/>
                  </a:cxn>
                  <a:cxn ang="0">
                    <a:pos x="626" y="404"/>
                  </a:cxn>
                  <a:cxn ang="0">
                    <a:pos x="600" y="347"/>
                  </a:cxn>
                  <a:cxn ang="0">
                    <a:pos x="559" y="330"/>
                  </a:cxn>
                  <a:cxn ang="0">
                    <a:pos x="530" y="325"/>
                  </a:cxn>
                  <a:cxn ang="0">
                    <a:pos x="506" y="339"/>
                  </a:cxn>
                  <a:cxn ang="0">
                    <a:pos x="473" y="335"/>
                  </a:cxn>
                  <a:cxn ang="0">
                    <a:pos x="441" y="335"/>
                  </a:cxn>
                  <a:cxn ang="0">
                    <a:pos x="410" y="356"/>
                  </a:cxn>
                  <a:cxn ang="0">
                    <a:pos x="392" y="390"/>
                  </a:cxn>
                  <a:cxn ang="0">
                    <a:pos x="358" y="370"/>
                  </a:cxn>
                  <a:cxn ang="0">
                    <a:pos x="332" y="332"/>
                  </a:cxn>
                  <a:cxn ang="0">
                    <a:pos x="306" y="347"/>
                  </a:cxn>
                  <a:cxn ang="0">
                    <a:pos x="275" y="313"/>
                  </a:cxn>
                  <a:cxn ang="0">
                    <a:pos x="238" y="308"/>
                  </a:cxn>
                  <a:cxn ang="0">
                    <a:pos x="86" y="270"/>
                  </a:cxn>
                  <a:cxn ang="0">
                    <a:pos x="47" y="234"/>
                  </a:cxn>
                  <a:cxn ang="0">
                    <a:pos x="17" y="186"/>
                  </a:cxn>
                  <a:cxn ang="0">
                    <a:pos x="5" y="141"/>
                  </a:cxn>
                  <a:cxn ang="0">
                    <a:pos x="5" y="82"/>
                  </a:cxn>
                  <a:cxn ang="0">
                    <a:pos x="2" y="22"/>
                  </a:cxn>
                  <a:cxn ang="0">
                    <a:pos x="29" y="17"/>
                  </a:cxn>
                  <a:cxn ang="0">
                    <a:pos x="435" y="5"/>
                  </a:cxn>
                  <a:cxn ang="0">
                    <a:pos x="494" y="20"/>
                  </a:cxn>
                  <a:cxn ang="0">
                    <a:pos x="470" y="51"/>
                  </a:cxn>
                  <a:cxn ang="0">
                    <a:pos x="494" y="53"/>
                  </a:cxn>
                  <a:cxn ang="0">
                    <a:pos x="527" y="41"/>
                  </a:cxn>
                  <a:cxn ang="0">
                    <a:pos x="551" y="50"/>
                  </a:cxn>
                  <a:cxn ang="0">
                    <a:pos x="573" y="62"/>
                  </a:cxn>
                  <a:cxn ang="0">
                    <a:pos x="530" y="86"/>
                  </a:cxn>
                  <a:cxn ang="0">
                    <a:pos x="530" y="115"/>
                  </a:cxn>
                  <a:cxn ang="0">
                    <a:pos x="549" y="131"/>
                  </a:cxn>
                  <a:cxn ang="0">
                    <a:pos x="552" y="94"/>
                  </a:cxn>
                  <a:cxn ang="0">
                    <a:pos x="570" y="70"/>
                  </a:cxn>
                  <a:cxn ang="0">
                    <a:pos x="595" y="74"/>
                  </a:cxn>
                  <a:cxn ang="0">
                    <a:pos x="604" y="96"/>
                  </a:cxn>
                  <a:cxn ang="0">
                    <a:pos x="599" y="136"/>
                  </a:cxn>
                  <a:cxn ang="0">
                    <a:pos x="654" y="124"/>
                  </a:cxn>
                  <a:cxn ang="0">
                    <a:pos x="668" y="110"/>
                  </a:cxn>
                  <a:cxn ang="0">
                    <a:pos x="712" y="86"/>
                  </a:cxn>
                  <a:cxn ang="0">
                    <a:pos x="757" y="74"/>
                  </a:cxn>
                  <a:cxn ang="0">
                    <a:pos x="783" y="67"/>
                  </a:cxn>
                  <a:cxn ang="0">
                    <a:pos x="814" y="34"/>
                  </a:cxn>
                  <a:cxn ang="0">
                    <a:pos x="834" y="82"/>
                  </a:cxn>
                  <a:cxn ang="0">
                    <a:pos x="798" y="96"/>
                  </a:cxn>
                  <a:cxn ang="0">
                    <a:pos x="783" y="129"/>
                  </a:cxn>
                  <a:cxn ang="0">
                    <a:pos x="795" y="139"/>
                  </a:cxn>
                  <a:cxn ang="0">
                    <a:pos x="748" y="146"/>
                  </a:cxn>
                  <a:cxn ang="0">
                    <a:pos x="747" y="151"/>
                  </a:cxn>
                  <a:cxn ang="0">
                    <a:pos x="733" y="160"/>
                  </a:cxn>
                  <a:cxn ang="0">
                    <a:pos x="721" y="184"/>
                  </a:cxn>
                  <a:cxn ang="0">
                    <a:pos x="719" y="192"/>
                  </a:cxn>
                  <a:cxn ang="0">
                    <a:pos x="705" y="211"/>
                  </a:cxn>
                  <a:cxn ang="0">
                    <a:pos x="700" y="187"/>
                  </a:cxn>
                  <a:cxn ang="0">
                    <a:pos x="700" y="217"/>
                  </a:cxn>
                  <a:cxn ang="0">
                    <a:pos x="705" y="225"/>
                  </a:cxn>
                  <a:cxn ang="0">
                    <a:pos x="704" y="239"/>
                  </a:cxn>
                  <a:cxn ang="0">
                    <a:pos x="699" y="254"/>
                  </a:cxn>
                  <a:cxn ang="0">
                    <a:pos x="678" y="268"/>
                  </a:cxn>
                </a:cxnLst>
                <a:rect l="0" t="0" r="r" b="b"/>
                <a:pathLst>
                  <a:path w="834" h="409">
                    <a:moveTo>
                      <a:pt x="678" y="268"/>
                    </a:moveTo>
                    <a:lnTo>
                      <a:pt x="668" y="272"/>
                    </a:lnTo>
                    <a:lnTo>
                      <a:pt x="659" y="277"/>
                    </a:lnTo>
                    <a:lnTo>
                      <a:pt x="649" y="282"/>
                    </a:lnTo>
                    <a:lnTo>
                      <a:pt x="642" y="289"/>
                    </a:lnTo>
                    <a:lnTo>
                      <a:pt x="633" y="294"/>
                    </a:lnTo>
                    <a:lnTo>
                      <a:pt x="628" y="304"/>
                    </a:lnTo>
                    <a:lnTo>
                      <a:pt x="625" y="315"/>
                    </a:lnTo>
                    <a:lnTo>
                      <a:pt x="625" y="328"/>
                    </a:lnTo>
                    <a:lnTo>
                      <a:pt x="626" y="337"/>
                    </a:lnTo>
                    <a:lnTo>
                      <a:pt x="631" y="345"/>
                    </a:lnTo>
                    <a:lnTo>
                      <a:pt x="635" y="354"/>
                    </a:lnTo>
                    <a:lnTo>
                      <a:pt x="638" y="366"/>
                    </a:lnTo>
                    <a:lnTo>
                      <a:pt x="638" y="364"/>
                    </a:lnTo>
                    <a:lnTo>
                      <a:pt x="638" y="368"/>
                    </a:lnTo>
                    <a:lnTo>
                      <a:pt x="642" y="376"/>
                    </a:lnTo>
                    <a:lnTo>
                      <a:pt x="645" y="388"/>
                    </a:lnTo>
                    <a:lnTo>
                      <a:pt x="642" y="402"/>
                    </a:lnTo>
                    <a:lnTo>
                      <a:pt x="633" y="409"/>
                    </a:lnTo>
                    <a:lnTo>
                      <a:pt x="626" y="404"/>
                    </a:lnTo>
                    <a:lnTo>
                      <a:pt x="623" y="395"/>
                    </a:lnTo>
                    <a:lnTo>
                      <a:pt x="614" y="385"/>
                    </a:lnTo>
                    <a:lnTo>
                      <a:pt x="607" y="376"/>
                    </a:lnTo>
                    <a:lnTo>
                      <a:pt x="602" y="361"/>
                    </a:lnTo>
                    <a:lnTo>
                      <a:pt x="600" y="347"/>
                    </a:lnTo>
                    <a:lnTo>
                      <a:pt x="594" y="333"/>
                    </a:lnTo>
                    <a:lnTo>
                      <a:pt x="583" y="330"/>
                    </a:lnTo>
                    <a:lnTo>
                      <a:pt x="578" y="333"/>
                    </a:lnTo>
                    <a:lnTo>
                      <a:pt x="573" y="337"/>
                    </a:lnTo>
                    <a:lnTo>
                      <a:pt x="559" y="330"/>
                    </a:lnTo>
                    <a:lnTo>
                      <a:pt x="545" y="325"/>
                    </a:lnTo>
                    <a:lnTo>
                      <a:pt x="537" y="327"/>
                    </a:lnTo>
                    <a:lnTo>
                      <a:pt x="533" y="328"/>
                    </a:lnTo>
                    <a:lnTo>
                      <a:pt x="530" y="327"/>
                    </a:lnTo>
                    <a:lnTo>
                      <a:pt x="530" y="325"/>
                    </a:lnTo>
                    <a:lnTo>
                      <a:pt x="516" y="327"/>
                    </a:lnTo>
                    <a:lnTo>
                      <a:pt x="502" y="328"/>
                    </a:lnTo>
                    <a:lnTo>
                      <a:pt x="506" y="328"/>
                    </a:lnTo>
                    <a:lnTo>
                      <a:pt x="509" y="328"/>
                    </a:lnTo>
                    <a:lnTo>
                      <a:pt x="506" y="339"/>
                    </a:lnTo>
                    <a:lnTo>
                      <a:pt x="509" y="345"/>
                    </a:lnTo>
                    <a:lnTo>
                      <a:pt x="499" y="345"/>
                    </a:lnTo>
                    <a:lnTo>
                      <a:pt x="489" y="342"/>
                    </a:lnTo>
                    <a:lnTo>
                      <a:pt x="480" y="337"/>
                    </a:lnTo>
                    <a:lnTo>
                      <a:pt x="473" y="335"/>
                    </a:lnTo>
                    <a:lnTo>
                      <a:pt x="468" y="337"/>
                    </a:lnTo>
                    <a:lnTo>
                      <a:pt x="466" y="339"/>
                    </a:lnTo>
                    <a:lnTo>
                      <a:pt x="458" y="335"/>
                    </a:lnTo>
                    <a:lnTo>
                      <a:pt x="451" y="333"/>
                    </a:lnTo>
                    <a:lnTo>
                      <a:pt x="441" y="335"/>
                    </a:lnTo>
                    <a:lnTo>
                      <a:pt x="434" y="340"/>
                    </a:lnTo>
                    <a:lnTo>
                      <a:pt x="428" y="345"/>
                    </a:lnTo>
                    <a:lnTo>
                      <a:pt x="423" y="352"/>
                    </a:lnTo>
                    <a:lnTo>
                      <a:pt x="416" y="354"/>
                    </a:lnTo>
                    <a:lnTo>
                      <a:pt x="410" y="356"/>
                    </a:lnTo>
                    <a:lnTo>
                      <a:pt x="401" y="359"/>
                    </a:lnTo>
                    <a:lnTo>
                      <a:pt x="396" y="366"/>
                    </a:lnTo>
                    <a:lnTo>
                      <a:pt x="392" y="376"/>
                    </a:lnTo>
                    <a:lnTo>
                      <a:pt x="392" y="388"/>
                    </a:lnTo>
                    <a:lnTo>
                      <a:pt x="392" y="390"/>
                    </a:lnTo>
                    <a:lnTo>
                      <a:pt x="394" y="394"/>
                    </a:lnTo>
                    <a:lnTo>
                      <a:pt x="379" y="390"/>
                    </a:lnTo>
                    <a:lnTo>
                      <a:pt x="370" y="387"/>
                    </a:lnTo>
                    <a:lnTo>
                      <a:pt x="363" y="378"/>
                    </a:lnTo>
                    <a:lnTo>
                      <a:pt x="358" y="370"/>
                    </a:lnTo>
                    <a:lnTo>
                      <a:pt x="355" y="361"/>
                    </a:lnTo>
                    <a:lnTo>
                      <a:pt x="351" y="352"/>
                    </a:lnTo>
                    <a:lnTo>
                      <a:pt x="346" y="342"/>
                    </a:lnTo>
                    <a:lnTo>
                      <a:pt x="341" y="337"/>
                    </a:lnTo>
                    <a:lnTo>
                      <a:pt x="332" y="332"/>
                    </a:lnTo>
                    <a:lnTo>
                      <a:pt x="324" y="332"/>
                    </a:lnTo>
                    <a:lnTo>
                      <a:pt x="317" y="333"/>
                    </a:lnTo>
                    <a:lnTo>
                      <a:pt x="313" y="339"/>
                    </a:lnTo>
                    <a:lnTo>
                      <a:pt x="310" y="344"/>
                    </a:lnTo>
                    <a:lnTo>
                      <a:pt x="306" y="347"/>
                    </a:lnTo>
                    <a:lnTo>
                      <a:pt x="298" y="344"/>
                    </a:lnTo>
                    <a:lnTo>
                      <a:pt x="291" y="337"/>
                    </a:lnTo>
                    <a:lnTo>
                      <a:pt x="286" y="328"/>
                    </a:lnTo>
                    <a:lnTo>
                      <a:pt x="282" y="323"/>
                    </a:lnTo>
                    <a:lnTo>
                      <a:pt x="275" y="313"/>
                    </a:lnTo>
                    <a:lnTo>
                      <a:pt x="269" y="308"/>
                    </a:lnTo>
                    <a:lnTo>
                      <a:pt x="258" y="302"/>
                    </a:lnTo>
                    <a:lnTo>
                      <a:pt x="248" y="301"/>
                    </a:lnTo>
                    <a:lnTo>
                      <a:pt x="238" y="301"/>
                    </a:lnTo>
                    <a:lnTo>
                      <a:pt x="238" y="308"/>
                    </a:lnTo>
                    <a:lnTo>
                      <a:pt x="196" y="308"/>
                    </a:lnTo>
                    <a:lnTo>
                      <a:pt x="141" y="290"/>
                    </a:lnTo>
                    <a:lnTo>
                      <a:pt x="109" y="290"/>
                    </a:lnTo>
                    <a:lnTo>
                      <a:pt x="100" y="278"/>
                    </a:lnTo>
                    <a:lnTo>
                      <a:pt x="86" y="270"/>
                    </a:lnTo>
                    <a:lnTo>
                      <a:pt x="71" y="261"/>
                    </a:lnTo>
                    <a:lnTo>
                      <a:pt x="57" y="256"/>
                    </a:lnTo>
                    <a:lnTo>
                      <a:pt x="54" y="251"/>
                    </a:lnTo>
                    <a:lnTo>
                      <a:pt x="54" y="246"/>
                    </a:lnTo>
                    <a:lnTo>
                      <a:pt x="47" y="234"/>
                    </a:lnTo>
                    <a:lnTo>
                      <a:pt x="40" y="223"/>
                    </a:lnTo>
                    <a:lnTo>
                      <a:pt x="35" y="213"/>
                    </a:lnTo>
                    <a:lnTo>
                      <a:pt x="35" y="201"/>
                    </a:lnTo>
                    <a:lnTo>
                      <a:pt x="26" y="196"/>
                    </a:lnTo>
                    <a:lnTo>
                      <a:pt x="17" y="186"/>
                    </a:lnTo>
                    <a:lnTo>
                      <a:pt x="9" y="174"/>
                    </a:lnTo>
                    <a:lnTo>
                      <a:pt x="4" y="161"/>
                    </a:lnTo>
                    <a:lnTo>
                      <a:pt x="4" y="156"/>
                    </a:lnTo>
                    <a:lnTo>
                      <a:pt x="9" y="153"/>
                    </a:lnTo>
                    <a:lnTo>
                      <a:pt x="5" y="141"/>
                    </a:lnTo>
                    <a:lnTo>
                      <a:pt x="5" y="131"/>
                    </a:lnTo>
                    <a:lnTo>
                      <a:pt x="4" y="119"/>
                    </a:lnTo>
                    <a:lnTo>
                      <a:pt x="4" y="110"/>
                    </a:lnTo>
                    <a:lnTo>
                      <a:pt x="2" y="96"/>
                    </a:lnTo>
                    <a:lnTo>
                      <a:pt x="5" y="82"/>
                    </a:lnTo>
                    <a:lnTo>
                      <a:pt x="9" y="65"/>
                    </a:lnTo>
                    <a:lnTo>
                      <a:pt x="12" y="53"/>
                    </a:lnTo>
                    <a:lnTo>
                      <a:pt x="5" y="39"/>
                    </a:lnTo>
                    <a:lnTo>
                      <a:pt x="0" y="26"/>
                    </a:lnTo>
                    <a:lnTo>
                      <a:pt x="2" y="22"/>
                    </a:lnTo>
                    <a:lnTo>
                      <a:pt x="7" y="22"/>
                    </a:lnTo>
                    <a:lnTo>
                      <a:pt x="16" y="24"/>
                    </a:lnTo>
                    <a:lnTo>
                      <a:pt x="23" y="31"/>
                    </a:lnTo>
                    <a:lnTo>
                      <a:pt x="26" y="24"/>
                    </a:lnTo>
                    <a:lnTo>
                      <a:pt x="29" y="17"/>
                    </a:lnTo>
                    <a:lnTo>
                      <a:pt x="26" y="10"/>
                    </a:lnTo>
                    <a:lnTo>
                      <a:pt x="23" y="5"/>
                    </a:lnTo>
                    <a:lnTo>
                      <a:pt x="428" y="5"/>
                    </a:lnTo>
                    <a:lnTo>
                      <a:pt x="428" y="0"/>
                    </a:lnTo>
                    <a:lnTo>
                      <a:pt x="435" y="5"/>
                    </a:lnTo>
                    <a:lnTo>
                      <a:pt x="442" y="12"/>
                    </a:lnTo>
                    <a:lnTo>
                      <a:pt x="466" y="12"/>
                    </a:lnTo>
                    <a:lnTo>
                      <a:pt x="473" y="17"/>
                    </a:lnTo>
                    <a:lnTo>
                      <a:pt x="484" y="20"/>
                    </a:lnTo>
                    <a:lnTo>
                      <a:pt x="494" y="20"/>
                    </a:lnTo>
                    <a:lnTo>
                      <a:pt x="509" y="22"/>
                    </a:lnTo>
                    <a:lnTo>
                      <a:pt x="499" y="27"/>
                    </a:lnTo>
                    <a:lnTo>
                      <a:pt x="489" y="34"/>
                    </a:lnTo>
                    <a:lnTo>
                      <a:pt x="478" y="39"/>
                    </a:lnTo>
                    <a:lnTo>
                      <a:pt x="470" y="51"/>
                    </a:lnTo>
                    <a:lnTo>
                      <a:pt x="477" y="51"/>
                    </a:lnTo>
                    <a:lnTo>
                      <a:pt x="480" y="48"/>
                    </a:lnTo>
                    <a:lnTo>
                      <a:pt x="487" y="48"/>
                    </a:lnTo>
                    <a:lnTo>
                      <a:pt x="489" y="51"/>
                    </a:lnTo>
                    <a:lnTo>
                      <a:pt x="494" y="53"/>
                    </a:lnTo>
                    <a:lnTo>
                      <a:pt x="501" y="50"/>
                    </a:lnTo>
                    <a:lnTo>
                      <a:pt x="508" y="46"/>
                    </a:lnTo>
                    <a:lnTo>
                      <a:pt x="516" y="39"/>
                    </a:lnTo>
                    <a:lnTo>
                      <a:pt x="530" y="34"/>
                    </a:lnTo>
                    <a:lnTo>
                      <a:pt x="527" y="41"/>
                    </a:lnTo>
                    <a:lnTo>
                      <a:pt x="525" y="48"/>
                    </a:lnTo>
                    <a:lnTo>
                      <a:pt x="535" y="48"/>
                    </a:lnTo>
                    <a:lnTo>
                      <a:pt x="537" y="51"/>
                    </a:lnTo>
                    <a:lnTo>
                      <a:pt x="544" y="53"/>
                    </a:lnTo>
                    <a:lnTo>
                      <a:pt x="551" y="50"/>
                    </a:lnTo>
                    <a:lnTo>
                      <a:pt x="557" y="48"/>
                    </a:lnTo>
                    <a:lnTo>
                      <a:pt x="571" y="51"/>
                    </a:lnTo>
                    <a:lnTo>
                      <a:pt x="587" y="55"/>
                    </a:lnTo>
                    <a:lnTo>
                      <a:pt x="587" y="62"/>
                    </a:lnTo>
                    <a:lnTo>
                      <a:pt x="573" y="62"/>
                    </a:lnTo>
                    <a:lnTo>
                      <a:pt x="563" y="62"/>
                    </a:lnTo>
                    <a:lnTo>
                      <a:pt x="552" y="63"/>
                    </a:lnTo>
                    <a:lnTo>
                      <a:pt x="542" y="69"/>
                    </a:lnTo>
                    <a:lnTo>
                      <a:pt x="533" y="77"/>
                    </a:lnTo>
                    <a:lnTo>
                      <a:pt x="530" y="86"/>
                    </a:lnTo>
                    <a:lnTo>
                      <a:pt x="537" y="81"/>
                    </a:lnTo>
                    <a:lnTo>
                      <a:pt x="544" y="79"/>
                    </a:lnTo>
                    <a:lnTo>
                      <a:pt x="537" y="88"/>
                    </a:lnTo>
                    <a:lnTo>
                      <a:pt x="533" y="101"/>
                    </a:lnTo>
                    <a:lnTo>
                      <a:pt x="530" y="115"/>
                    </a:lnTo>
                    <a:lnTo>
                      <a:pt x="530" y="129"/>
                    </a:lnTo>
                    <a:lnTo>
                      <a:pt x="533" y="136"/>
                    </a:lnTo>
                    <a:lnTo>
                      <a:pt x="542" y="139"/>
                    </a:lnTo>
                    <a:lnTo>
                      <a:pt x="545" y="136"/>
                    </a:lnTo>
                    <a:lnTo>
                      <a:pt x="549" y="131"/>
                    </a:lnTo>
                    <a:lnTo>
                      <a:pt x="551" y="122"/>
                    </a:lnTo>
                    <a:lnTo>
                      <a:pt x="552" y="117"/>
                    </a:lnTo>
                    <a:lnTo>
                      <a:pt x="552" y="106"/>
                    </a:lnTo>
                    <a:lnTo>
                      <a:pt x="552" y="101"/>
                    </a:lnTo>
                    <a:lnTo>
                      <a:pt x="552" y="94"/>
                    </a:lnTo>
                    <a:lnTo>
                      <a:pt x="552" y="88"/>
                    </a:lnTo>
                    <a:lnTo>
                      <a:pt x="552" y="81"/>
                    </a:lnTo>
                    <a:lnTo>
                      <a:pt x="557" y="79"/>
                    </a:lnTo>
                    <a:lnTo>
                      <a:pt x="566" y="74"/>
                    </a:lnTo>
                    <a:lnTo>
                      <a:pt x="570" y="70"/>
                    </a:lnTo>
                    <a:lnTo>
                      <a:pt x="571" y="65"/>
                    </a:lnTo>
                    <a:lnTo>
                      <a:pt x="576" y="65"/>
                    </a:lnTo>
                    <a:lnTo>
                      <a:pt x="580" y="65"/>
                    </a:lnTo>
                    <a:lnTo>
                      <a:pt x="588" y="70"/>
                    </a:lnTo>
                    <a:lnTo>
                      <a:pt x="595" y="74"/>
                    </a:lnTo>
                    <a:lnTo>
                      <a:pt x="599" y="81"/>
                    </a:lnTo>
                    <a:lnTo>
                      <a:pt x="595" y="89"/>
                    </a:lnTo>
                    <a:lnTo>
                      <a:pt x="594" y="100"/>
                    </a:lnTo>
                    <a:lnTo>
                      <a:pt x="599" y="98"/>
                    </a:lnTo>
                    <a:lnTo>
                      <a:pt x="604" y="96"/>
                    </a:lnTo>
                    <a:lnTo>
                      <a:pt x="606" y="105"/>
                    </a:lnTo>
                    <a:lnTo>
                      <a:pt x="611" y="112"/>
                    </a:lnTo>
                    <a:lnTo>
                      <a:pt x="602" y="120"/>
                    </a:lnTo>
                    <a:lnTo>
                      <a:pt x="599" y="129"/>
                    </a:lnTo>
                    <a:lnTo>
                      <a:pt x="599" y="136"/>
                    </a:lnTo>
                    <a:lnTo>
                      <a:pt x="606" y="141"/>
                    </a:lnTo>
                    <a:lnTo>
                      <a:pt x="616" y="137"/>
                    </a:lnTo>
                    <a:lnTo>
                      <a:pt x="630" y="134"/>
                    </a:lnTo>
                    <a:lnTo>
                      <a:pt x="643" y="127"/>
                    </a:lnTo>
                    <a:lnTo>
                      <a:pt x="654" y="124"/>
                    </a:lnTo>
                    <a:lnTo>
                      <a:pt x="650" y="115"/>
                    </a:lnTo>
                    <a:lnTo>
                      <a:pt x="649" y="112"/>
                    </a:lnTo>
                    <a:lnTo>
                      <a:pt x="652" y="112"/>
                    </a:lnTo>
                    <a:lnTo>
                      <a:pt x="656" y="112"/>
                    </a:lnTo>
                    <a:lnTo>
                      <a:pt x="668" y="110"/>
                    </a:lnTo>
                    <a:lnTo>
                      <a:pt x="683" y="110"/>
                    </a:lnTo>
                    <a:lnTo>
                      <a:pt x="695" y="105"/>
                    </a:lnTo>
                    <a:lnTo>
                      <a:pt x="702" y="96"/>
                    </a:lnTo>
                    <a:lnTo>
                      <a:pt x="704" y="93"/>
                    </a:lnTo>
                    <a:lnTo>
                      <a:pt x="712" y="86"/>
                    </a:lnTo>
                    <a:lnTo>
                      <a:pt x="719" y="77"/>
                    </a:lnTo>
                    <a:lnTo>
                      <a:pt x="724" y="76"/>
                    </a:lnTo>
                    <a:lnTo>
                      <a:pt x="735" y="74"/>
                    </a:lnTo>
                    <a:lnTo>
                      <a:pt x="752" y="74"/>
                    </a:lnTo>
                    <a:lnTo>
                      <a:pt x="757" y="74"/>
                    </a:lnTo>
                    <a:lnTo>
                      <a:pt x="764" y="74"/>
                    </a:lnTo>
                    <a:lnTo>
                      <a:pt x="769" y="72"/>
                    </a:lnTo>
                    <a:lnTo>
                      <a:pt x="776" y="72"/>
                    </a:lnTo>
                    <a:lnTo>
                      <a:pt x="779" y="70"/>
                    </a:lnTo>
                    <a:lnTo>
                      <a:pt x="783" y="67"/>
                    </a:lnTo>
                    <a:lnTo>
                      <a:pt x="786" y="58"/>
                    </a:lnTo>
                    <a:lnTo>
                      <a:pt x="791" y="50"/>
                    </a:lnTo>
                    <a:lnTo>
                      <a:pt x="795" y="39"/>
                    </a:lnTo>
                    <a:lnTo>
                      <a:pt x="803" y="33"/>
                    </a:lnTo>
                    <a:lnTo>
                      <a:pt x="814" y="34"/>
                    </a:lnTo>
                    <a:lnTo>
                      <a:pt x="824" y="36"/>
                    </a:lnTo>
                    <a:lnTo>
                      <a:pt x="826" y="46"/>
                    </a:lnTo>
                    <a:lnTo>
                      <a:pt x="828" y="58"/>
                    </a:lnTo>
                    <a:lnTo>
                      <a:pt x="829" y="70"/>
                    </a:lnTo>
                    <a:lnTo>
                      <a:pt x="834" y="82"/>
                    </a:lnTo>
                    <a:lnTo>
                      <a:pt x="828" y="89"/>
                    </a:lnTo>
                    <a:lnTo>
                      <a:pt x="819" y="91"/>
                    </a:lnTo>
                    <a:lnTo>
                      <a:pt x="812" y="89"/>
                    </a:lnTo>
                    <a:lnTo>
                      <a:pt x="807" y="91"/>
                    </a:lnTo>
                    <a:lnTo>
                      <a:pt x="798" y="96"/>
                    </a:lnTo>
                    <a:lnTo>
                      <a:pt x="790" y="103"/>
                    </a:lnTo>
                    <a:lnTo>
                      <a:pt x="783" y="112"/>
                    </a:lnTo>
                    <a:lnTo>
                      <a:pt x="781" y="125"/>
                    </a:lnTo>
                    <a:lnTo>
                      <a:pt x="781" y="127"/>
                    </a:lnTo>
                    <a:lnTo>
                      <a:pt x="783" y="129"/>
                    </a:lnTo>
                    <a:lnTo>
                      <a:pt x="785" y="134"/>
                    </a:lnTo>
                    <a:lnTo>
                      <a:pt x="788" y="139"/>
                    </a:lnTo>
                    <a:lnTo>
                      <a:pt x="791" y="137"/>
                    </a:lnTo>
                    <a:lnTo>
                      <a:pt x="795" y="136"/>
                    </a:lnTo>
                    <a:lnTo>
                      <a:pt x="795" y="139"/>
                    </a:lnTo>
                    <a:lnTo>
                      <a:pt x="783" y="139"/>
                    </a:lnTo>
                    <a:lnTo>
                      <a:pt x="778" y="139"/>
                    </a:lnTo>
                    <a:lnTo>
                      <a:pt x="767" y="143"/>
                    </a:lnTo>
                    <a:lnTo>
                      <a:pt x="759" y="144"/>
                    </a:lnTo>
                    <a:lnTo>
                      <a:pt x="748" y="146"/>
                    </a:lnTo>
                    <a:lnTo>
                      <a:pt x="740" y="151"/>
                    </a:lnTo>
                    <a:lnTo>
                      <a:pt x="745" y="151"/>
                    </a:lnTo>
                    <a:lnTo>
                      <a:pt x="750" y="149"/>
                    </a:lnTo>
                    <a:lnTo>
                      <a:pt x="757" y="151"/>
                    </a:lnTo>
                    <a:lnTo>
                      <a:pt x="747" y="151"/>
                    </a:lnTo>
                    <a:lnTo>
                      <a:pt x="738" y="153"/>
                    </a:lnTo>
                    <a:lnTo>
                      <a:pt x="735" y="153"/>
                    </a:lnTo>
                    <a:lnTo>
                      <a:pt x="731" y="153"/>
                    </a:lnTo>
                    <a:lnTo>
                      <a:pt x="731" y="156"/>
                    </a:lnTo>
                    <a:lnTo>
                      <a:pt x="733" y="160"/>
                    </a:lnTo>
                    <a:lnTo>
                      <a:pt x="735" y="163"/>
                    </a:lnTo>
                    <a:lnTo>
                      <a:pt x="731" y="167"/>
                    </a:lnTo>
                    <a:lnTo>
                      <a:pt x="728" y="174"/>
                    </a:lnTo>
                    <a:lnTo>
                      <a:pt x="724" y="180"/>
                    </a:lnTo>
                    <a:lnTo>
                      <a:pt x="721" y="184"/>
                    </a:lnTo>
                    <a:lnTo>
                      <a:pt x="719" y="182"/>
                    </a:lnTo>
                    <a:lnTo>
                      <a:pt x="717" y="180"/>
                    </a:lnTo>
                    <a:lnTo>
                      <a:pt x="716" y="184"/>
                    </a:lnTo>
                    <a:lnTo>
                      <a:pt x="717" y="187"/>
                    </a:lnTo>
                    <a:lnTo>
                      <a:pt x="719" y="192"/>
                    </a:lnTo>
                    <a:lnTo>
                      <a:pt x="716" y="196"/>
                    </a:lnTo>
                    <a:lnTo>
                      <a:pt x="712" y="203"/>
                    </a:lnTo>
                    <a:lnTo>
                      <a:pt x="709" y="210"/>
                    </a:lnTo>
                    <a:lnTo>
                      <a:pt x="707" y="213"/>
                    </a:lnTo>
                    <a:lnTo>
                      <a:pt x="705" y="211"/>
                    </a:lnTo>
                    <a:lnTo>
                      <a:pt x="705" y="210"/>
                    </a:lnTo>
                    <a:lnTo>
                      <a:pt x="705" y="206"/>
                    </a:lnTo>
                    <a:lnTo>
                      <a:pt x="705" y="204"/>
                    </a:lnTo>
                    <a:lnTo>
                      <a:pt x="702" y="196"/>
                    </a:lnTo>
                    <a:lnTo>
                      <a:pt x="700" y="187"/>
                    </a:lnTo>
                    <a:lnTo>
                      <a:pt x="699" y="191"/>
                    </a:lnTo>
                    <a:lnTo>
                      <a:pt x="700" y="194"/>
                    </a:lnTo>
                    <a:lnTo>
                      <a:pt x="700" y="203"/>
                    </a:lnTo>
                    <a:lnTo>
                      <a:pt x="702" y="213"/>
                    </a:lnTo>
                    <a:lnTo>
                      <a:pt x="700" y="217"/>
                    </a:lnTo>
                    <a:lnTo>
                      <a:pt x="702" y="220"/>
                    </a:lnTo>
                    <a:lnTo>
                      <a:pt x="704" y="220"/>
                    </a:lnTo>
                    <a:lnTo>
                      <a:pt x="705" y="220"/>
                    </a:lnTo>
                    <a:lnTo>
                      <a:pt x="705" y="222"/>
                    </a:lnTo>
                    <a:lnTo>
                      <a:pt x="705" y="225"/>
                    </a:lnTo>
                    <a:lnTo>
                      <a:pt x="702" y="229"/>
                    </a:lnTo>
                    <a:lnTo>
                      <a:pt x="699" y="232"/>
                    </a:lnTo>
                    <a:lnTo>
                      <a:pt x="702" y="234"/>
                    </a:lnTo>
                    <a:lnTo>
                      <a:pt x="705" y="235"/>
                    </a:lnTo>
                    <a:lnTo>
                      <a:pt x="704" y="239"/>
                    </a:lnTo>
                    <a:lnTo>
                      <a:pt x="699" y="241"/>
                    </a:lnTo>
                    <a:lnTo>
                      <a:pt x="699" y="246"/>
                    </a:lnTo>
                    <a:lnTo>
                      <a:pt x="704" y="249"/>
                    </a:lnTo>
                    <a:lnTo>
                      <a:pt x="700" y="251"/>
                    </a:lnTo>
                    <a:lnTo>
                      <a:pt x="699" y="254"/>
                    </a:lnTo>
                    <a:lnTo>
                      <a:pt x="690" y="256"/>
                    </a:lnTo>
                    <a:lnTo>
                      <a:pt x="686" y="260"/>
                    </a:lnTo>
                    <a:lnTo>
                      <a:pt x="680" y="263"/>
                    </a:lnTo>
                    <a:lnTo>
                      <a:pt x="676" y="266"/>
                    </a:lnTo>
                    <a:lnTo>
                      <a:pt x="678" y="268"/>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586" name="Freeform 298"/>
              <p:cNvSpPr>
                <a:spLocks/>
              </p:cNvSpPr>
              <p:nvPr/>
            </p:nvSpPr>
            <p:spPr bwMode="auto">
              <a:xfrm>
                <a:off x="1085057" y="1992313"/>
                <a:ext cx="1955800" cy="1011237"/>
              </a:xfrm>
              <a:custGeom>
                <a:avLst/>
                <a:gdLst/>
                <a:ahLst/>
                <a:cxnLst>
                  <a:cxn ang="0">
                    <a:pos x="1096" y="570"/>
                  </a:cxn>
                  <a:cxn ang="0">
                    <a:pos x="1091" y="607"/>
                  </a:cxn>
                  <a:cxn ang="0">
                    <a:pos x="1149" y="568"/>
                  </a:cxn>
                  <a:cxn ang="0">
                    <a:pos x="1103" y="527"/>
                  </a:cxn>
                  <a:cxn ang="0">
                    <a:pos x="1092" y="499"/>
                  </a:cxn>
                  <a:cxn ang="0">
                    <a:pos x="1067" y="499"/>
                  </a:cxn>
                  <a:cxn ang="0">
                    <a:pos x="1172" y="479"/>
                  </a:cxn>
                  <a:cxn ang="0">
                    <a:pos x="1218" y="410"/>
                  </a:cxn>
                  <a:cxn ang="0">
                    <a:pos x="1187" y="408"/>
                  </a:cxn>
                  <a:cxn ang="0">
                    <a:pos x="1165" y="370"/>
                  </a:cxn>
                  <a:cxn ang="0">
                    <a:pos x="1127" y="319"/>
                  </a:cxn>
                  <a:cxn ang="0">
                    <a:pos x="1089" y="293"/>
                  </a:cxn>
                  <a:cxn ang="0">
                    <a:pos x="1031" y="281"/>
                  </a:cxn>
                  <a:cxn ang="0">
                    <a:pos x="969" y="231"/>
                  </a:cxn>
                  <a:cxn ang="0">
                    <a:pos x="903" y="243"/>
                  </a:cxn>
                  <a:cxn ang="0">
                    <a:pos x="907" y="300"/>
                  </a:cxn>
                  <a:cxn ang="0">
                    <a:pos x="917" y="374"/>
                  </a:cxn>
                  <a:cxn ang="0">
                    <a:pos x="891" y="458"/>
                  </a:cxn>
                  <a:cxn ang="0">
                    <a:pos x="841" y="391"/>
                  </a:cxn>
                  <a:cxn ang="0">
                    <a:pos x="705" y="348"/>
                  </a:cxn>
                  <a:cxn ang="0">
                    <a:pos x="666" y="308"/>
                  </a:cxn>
                  <a:cxn ang="0">
                    <a:pos x="695" y="227"/>
                  </a:cxn>
                  <a:cxn ang="0">
                    <a:pos x="697" y="202"/>
                  </a:cxn>
                  <a:cxn ang="0">
                    <a:pos x="738" y="195"/>
                  </a:cxn>
                  <a:cxn ang="0">
                    <a:pos x="733" y="152"/>
                  </a:cxn>
                  <a:cxn ang="0">
                    <a:pos x="785" y="140"/>
                  </a:cxn>
                  <a:cxn ang="0">
                    <a:pos x="845" y="131"/>
                  </a:cxn>
                  <a:cxn ang="0">
                    <a:pos x="857" y="78"/>
                  </a:cxn>
                  <a:cxn ang="0">
                    <a:pos x="798" y="64"/>
                  </a:cxn>
                  <a:cxn ang="0">
                    <a:pos x="757" y="104"/>
                  </a:cxn>
                  <a:cxn ang="0">
                    <a:pos x="735" y="78"/>
                  </a:cxn>
                  <a:cxn ang="0">
                    <a:pos x="700" y="50"/>
                  </a:cxn>
                  <a:cxn ang="0">
                    <a:pos x="659" y="0"/>
                  </a:cxn>
                  <a:cxn ang="0">
                    <a:pos x="642" y="52"/>
                  </a:cxn>
                  <a:cxn ang="0">
                    <a:pos x="668" y="93"/>
                  </a:cxn>
                  <a:cxn ang="0">
                    <a:pos x="638" y="92"/>
                  </a:cxn>
                  <a:cxn ang="0">
                    <a:pos x="582" y="105"/>
                  </a:cxn>
                  <a:cxn ang="0">
                    <a:pos x="487" y="76"/>
                  </a:cxn>
                  <a:cxn ang="0">
                    <a:pos x="482" y="97"/>
                  </a:cxn>
                  <a:cxn ang="0">
                    <a:pos x="427" y="102"/>
                  </a:cxn>
                  <a:cxn ang="0">
                    <a:pos x="367" y="95"/>
                  </a:cxn>
                  <a:cxn ang="0">
                    <a:pos x="343" y="80"/>
                  </a:cxn>
                  <a:cxn ang="0">
                    <a:pos x="253" y="59"/>
                  </a:cxn>
                  <a:cxn ang="0">
                    <a:pos x="184" y="40"/>
                  </a:cxn>
                  <a:cxn ang="0">
                    <a:pos x="131" y="52"/>
                  </a:cxn>
                  <a:cxn ang="0">
                    <a:pos x="85" y="68"/>
                  </a:cxn>
                  <a:cxn ang="0">
                    <a:pos x="28" y="71"/>
                  </a:cxn>
                  <a:cxn ang="0">
                    <a:pos x="19" y="281"/>
                  </a:cxn>
                  <a:cxn ang="0">
                    <a:pos x="78" y="291"/>
                  </a:cxn>
                  <a:cxn ang="0">
                    <a:pos x="134" y="360"/>
                  </a:cxn>
                  <a:cxn ang="0">
                    <a:pos x="150" y="411"/>
                  </a:cxn>
                  <a:cxn ang="0">
                    <a:pos x="183" y="448"/>
                  </a:cxn>
                  <a:cxn ang="0">
                    <a:pos x="232" y="492"/>
                  </a:cxn>
                  <a:cxn ang="0">
                    <a:pos x="700" y="513"/>
                  </a:cxn>
                  <a:cxn ang="0">
                    <a:pos x="771" y="515"/>
                  </a:cxn>
                  <a:cxn ang="0">
                    <a:pos x="807" y="540"/>
                  </a:cxn>
                  <a:cxn ang="0">
                    <a:pos x="876" y="587"/>
                  </a:cxn>
                  <a:cxn ang="0">
                    <a:pos x="833" y="630"/>
                  </a:cxn>
                  <a:cxn ang="0">
                    <a:pos x="883" y="626"/>
                  </a:cxn>
                  <a:cxn ang="0">
                    <a:pos x="912" y="601"/>
                  </a:cxn>
                  <a:cxn ang="0">
                    <a:pos x="991" y="575"/>
                  </a:cxn>
                  <a:cxn ang="0">
                    <a:pos x="1037" y="534"/>
                  </a:cxn>
                </a:cxnLst>
                <a:rect l="0" t="0" r="r" b="b"/>
                <a:pathLst>
                  <a:path w="1232" h="637">
                    <a:moveTo>
                      <a:pt x="1067" y="580"/>
                    </a:moveTo>
                    <a:lnTo>
                      <a:pt x="1067" y="578"/>
                    </a:lnTo>
                    <a:lnTo>
                      <a:pt x="1068" y="578"/>
                    </a:lnTo>
                    <a:lnTo>
                      <a:pt x="1072" y="578"/>
                    </a:lnTo>
                    <a:lnTo>
                      <a:pt x="1074" y="578"/>
                    </a:lnTo>
                    <a:lnTo>
                      <a:pt x="1080" y="578"/>
                    </a:lnTo>
                    <a:lnTo>
                      <a:pt x="1086" y="577"/>
                    </a:lnTo>
                    <a:lnTo>
                      <a:pt x="1091" y="577"/>
                    </a:lnTo>
                    <a:lnTo>
                      <a:pt x="1096" y="570"/>
                    </a:lnTo>
                    <a:lnTo>
                      <a:pt x="1105" y="566"/>
                    </a:lnTo>
                    <a:lnTo>
                      <a:pt x="1105" y="573"/>
                    </a:lnTo>
                    <a:lnTo>
                      <a:pt x="1111" y="575"/>
                    </a:lnTo>
                    <a:lnTo>
                      <a:pt x="1101" y="575"/>
                    </a:lnTo>
                    <a:lnTo>
                      <a:pt x="1091" y="580"/>
                    </a:lnTo>
                    <a:lnTo>
                      <a:pt x="1084" y="585"/>
                    </a:lnTo>
                    <a:lnTo>
                      <a:pt x="1082" y="594"/>
                    </a:lnTo>
                    <a:lnTo>
                      <a:pt x="1086" y="602"/>
                    </a:lnTo>
                    <a:lnTo>
                      <a:pt x="1091" y="607"/>
                    </a:lnTo>
                    <a:lnTo>
                      <a:pt x="1094" y="604"/>
                    </a:lnTo>
                    <a:lnTo>
                      <a:pt x="1099" y="599"/>
                    </a:lnTo>
                    <a:lnTo>
                      <a:pt x="1106" y="594"/>
                    </a:lnTo>
                    <a:lnTo>
                      <a:pt x="1115" y="590"/>
                    </a:lnTo>
                    <a:lnTo>
                      <a:pt x="1122" y="587"/>
                    </a:lnTo>
                    <a:lnTo>
                      <a:pt x="1134" y="582"/>
                    </a:lnTo>
                    <a:lnTo>
                      <a:pt x="1146" y="577"/>
                    </a:lnTo>
                    <a:lnTo>
                      <a:pt x="1153" y="573"/>
                    </a:lnTo>
                    <a:lnTo>
                      <a:pt x="1149" y="568"/>
                    </a:lnTo>
                    <a:lnTo>
                      <a:pt x="1144" y="566"/>
                    </a:lnTo>
                    <a:lnTo>
                      <a:pt x="1139" y="566"/>
                    </a:lnTo>
                    <a:lnTo>
                      <a:pt x="1135" y="566"/>
                    </a:lnTo>
                    <a:lnTo>
                      <a:pt x="1123" y="563"/>
                    </a:lnTo>
                    <a:lnTo>
                      <a:pt x="1111" y="558"/>
                    </a:lnTo>
                    <a:lnTo>
                      <a:pt x="1101" y="549"/>
                    </a:lnTo>
                    <a:lnTo>
                      <a:pt x="1098" y="540"/>
                    </a:lnTo>
                    <a:lnTo>
                      <a:pt x="1099" y="534"/>
                    </a:lnTo>
                    <a:lnTo>
                      <a:pt x="1103" y="527"/>
                    </a:lnTo>
                    <a:lnTo>
                      <a:pt x="1098" y="527"/>
                    </a:lnTo>
                    <a:lnTo>
                      <a:pt x="1091" y="527"/>
                    </a:lnTo>
                    <a:lnTo>
                      <a:pt x="1094" y="521"/>
                    </a:lnTo>
                    <a:lnTo>
                      <a:pt x="1101" y="520"/>
                    </a:lnTo>
                    <a:lnTo>
                      <a:pt x="1108" y="515"/>
                    </a:lnTo>
                    <a:lnTo>
                      <a:pt x="1111" y="509"/>
                    </a:lnTo>
                    <a:lnTo>
                      <a:pt x="1108" y="503"/>
                    </a:lnTo>
                    <a:lnTo>
                      <a:pt x="1101" y="501"/>
                    </a:lnTo>
                    <a:lnTo>
                      <a:pt x="1092" y="499"/>
                    </a:lnTo>
                    <a:lnTo>
                      <a:pt x="1086" y="501"/>
                    </a:lnTo>
                    <a:lnTo>
                      <a:pt x="1068" y="503"/>
                    </a:lnTo>
                    <a:lnTo>
                      <a:pt x="1058" y="509"/>
                    </a:lnTo>
                    <a:lnTo>
                      <a:pt x="1048" y="515"/>
                    </a:lnTo>
                    <a:lnTo>
                      <a:pt x="1037" y="520"/>
                    </a:lnTo>
                    <a:lnTo>
                      <a:pt x="1043" y="511"/>
                    </a:lnTo>
                    <a:lnTo>
                      <a:pt x="1049" y="508"/>
                    </a:lnTo>
                    <a:lnTo>
                      <a:pt x="1056" y="504"/>
                    </a:lnTo>
                    <a:lnTo>
                      <a:pt x="1067" y="499"/>
                    </a:lnTo>
                    <a:lnTo>
                      <a:pt x="1070" y="489"/>
                    </a:lnTo>
                    <a:lnTo>
                      <a:pt x="1079" y="484"/>
                    </a:lnTo>
                    <a:lnTo>
                      <a:pt x="1091" y="480"/>
                    </a:lnTo>
                    <a:lnTo>
                      <a:pt x="1103" y="480"/>
                    </a:lnTo>
                    <a:lnTo>
                      <a:pt x="1115" y="480"/>
                    </a:lnTo>
                    <a:lnTo>
                      <a:pt x="1129" y="482"/>
                    </a:lnTo>
                    <a:lnTo>
                      <a:pt x="1144" y="482"/>
                    </a:lnTo>
                    <a:lnTo>
                      <a:pt x="1160" y="482"/>
                    </a:lnTo>
                    <a:lnTo>
                      <a:pt x="1172" y="479"/>
                    </a:lnTo>
                    <a:lnTo>
                      <a:pt x="1184" y="470"/>
                    </a:lnTo>
                    <a:lnTo>
                      <a:pt x="1194" y="463"/>
                    </a:lnTo>
                    <a:lnTo>
                      <a:pt x="1209" y="458"/>
                    </a:lnTo>
                    <a:lnTo>
                      <a:pt x="1225" y="451"/>
                    </a:lnTo>
                    <a:lnTo>
                      <a:pt x="1232" y="442"/>
                    </a:lnTo>
                    <a:lnTo>
                      <a:pt x="1228" y="427"/>
                    </a:lnTo>
                    <a:lnTo>
                      <a:pt x="1223" y="418"/>
                    </a:lnTo>
                    <a:lnTo>
                      <a:pt x="1220" y="415"/>
                    </a:lnTo>
                    <a:lnTo>
                      <a:pt x="1218" y="410"/>
                    </a:lnTo>
                    <a:lnTo>
                      <a:pt x="1218" y="405"/>
                    </a:lnTo>
                    <a:lnTo>
                      <a:pt x="1206" y="410"/>
                    </a:lnTo>
                    <a:lnTo>
                      <a:pt x="1194" y="415"/>
                    </a:lnTo>
                    <a:lnTo>
                      <a:pt x="1178" y="417"/>
                    </a:lnTo>
                    <a:lnTo>
                      <a:pt x="1170" y="420"/>
                    </a:lnTo>
                    <a:lnTo>
                      <a:pt x="1166" y="418"/>
                    </a:lnTo>
                    <a:lnTo>
                      <a:pt x="1165" y="417"/>
                    </a:lnTo>
                    <a:lnTo>
                      <a:pt x="1173" y="411"/>
                    </a:lnTo>
                    <a:lnTo>
                      <a:pt x="1187" y="408"/>
                    </a:lnTo>
                    <a:lnTo>
                      <a:pt x="1199" y="403"/>
                    </a:lnTo>
                    <a:lnTo>
                      <a:pt x="1206" y="398"/>
                    </a:lnTo>
                    <a:lnTo>
                      <a:pt x="1204" y="394"/>
                    </a:lnTo>
                    <a:lnTo>
                      <a:pt x="1203" y="393"/>
                    </a:lnTo>
                    <a:lnTo>
                      <a:pt x="1190" y="391"/>
                    </a:lnTo>
                    <a:lnTo>
                      <a:pt x="1178" y="389"/>
                    </a:lnTo>
                    <a:lnTo>
                      <a:pt x="1168" y="382"/>
                    </a:lnTo>
                    <a:lnTo>
                      <a:pt x="1165" y="372"/>
                    </a:lnTo>
                    <a:lnTo>
                      <a:pt x="1165" y="370"/>
                    </a:lnTo>
                    <a:lnTo>
                      <a:pt x="1149" y="365"/>
                    </a:lnTo>
                    <a:lnTo>
                      <a:pt x="1139" y="358"/>
                    </a:lnTo>
                    <a:lnTo>
                      <a:pt x="1144" y="355"/>
                    </a:lnTo>
                    <a:lnTo>
                      <a:pt x="1148" y="348"/>
                    </a:lnTo>
                    <a:lnTo>
                      <a:pt x="1144" y="341"/>
                    </a:lnTo>
                    <a:lnTo>
                      <a:pt x="1144" y="334"/>
                    </a:lnTo>
                    <a:lnTo>
                      <a:pt x="1137" y="329"/>
                    </a:lnTo>
                    <a:lnTo>
                      <a:pt x="1132" y="325"/>
                    </a:lnTo>
                    <a:lnTo>
                      <a:pt x="1127" y="319"/>
                    </a:lnTo>
                    <a:lnTo>
                      <a:pt x="1127" y="313"/>
                    </a:lnTo>
                    <a:lnTo>
                      <a:pt x="1125" y="305"/>
                    </a:lnTo>
                    <a:lnTo>
                      <a:pt x="1120" y="298"/>
                    </a:lnTo>
                    <a:lnTo>
                      <a:pt x="1111" y="291"/>
                    </a:lnTo>
                    <a:lnTo>
                      <a:pt x="1110" y="284"/>
                    </a:lnTo>
                    <a:lnTo>
                      <a:pt x="1105" y="281"/>
                    </a:lnTo>
                    <a:lnTo>
                      <a:pt x="1101" y="279"/>
                    </a:lnTo>
                    <a:lnTo>
                      <a:pt x="1092" y="282"/>
                    </a:lnTo>
                    <a:lnTo>
                      <a:pt x="1089" y="293"/>
                    </a:lnTo>
                    <a:lnTo>
                      <a:pt x="1086" y="298"/>
                    </a:lnTo>
                    <a:lnTo>
                      <a:pt x="1079" y="308"/>
                    </a:lnTo>
                    <a:lnTo>
                      <a:pt x="1068" y="315"/>
                    </a:lnTo>
                    <a:lnTo>
                      <a:pt x="1060" y="319"/>
                    </a:lnTo>
                    <a:lnTo>
                      <a:pt x="1049" y="313"/>
                    </a:lnTo>
                    <a:lnTo>
                      <a:pt x="1043" y="308"/>
                    </a:lnTo>
                    <a:lnTo>
                      <a:pt x="1036" y="303"/>
                    </a:lnTo>
                    <a:lnTo>
                      <a:pt x="1032" y="293"/>
                    </a:lnTo>
                    <a:lnTo>
                      <a:pt x="1031" y="281"/>
                    </a:lnTo>
                    <a:lnTo>
                      <a:pt x="1031" y="272"/>
                    </a:lnTo>
                    <a:lnTo>
                      <a:pt x="1024" y="264"/>
                    </a:lnTo>
                    <a:lnTo>
                      <a:pt x="1013" y="262"/>
                    </a:lnTo>
                    <a:lnTo>
                      <a:pt x="1003" y="258"/>
                    </a:lnTo>
                    <a:lnTo>
                      <a:pt x="1000" y="250"/>
                    </a:lnTo>
                    <a:lnTo>
                      <a:pt x="989" y="245"/>
                    </a:lnTo>
                    <a:lnTo>
                      <a:pt x="984" y="239"/>
                    </a:lnTo>
                    <a:lnTo>
                      <a:pt x="976" y="233"/>
                    </a:lnTo>
                    <a:lnTo>
                      <a:pt x="969" y="231"/>
                    </a:lnTo>
                    <a:lnTo>
                      <a:pt x="962" y="233"/>
                    </a:lnTo>
                    <a:lnTo>
                      <a:pt x="955" y="236"/>
                    </a:lnTo>
                    <a:lnTo>
                      <a:pt x="943" y="233"/>
                    </a:lnTo>
                    <a:lnTo>
                      <a:pt x="934" y="231"/>
                    </a:lnTo>
                    <a:lnTo>
                      <a:pt x="926" y="227"/>
                    </a:lnTo>
                    <a:lnTo>
                      <a:pt x="917" y="227"/>
                    </a:lnTo>
                    <a:lnTo>
                      <a:pt x="905" y="229"/>
                    </a:lnTo>
                    <a:lnTo>
                      <a:pt x="902" y="239"/>
                    </a:lnTo>
                    <a:lnTo>
                      <a:pt x="903" y="243"/>
                    </a:lnTo>
                    <a:lnTo>
                      <a:pt x="907" y="248"/>
                    </a:lnTo>
                    <a:lnTo>
                      <a:pt x="908" y="253"/>
                    </a:lnTo>
                    <a:lnTo>
                      <a:pt x="903" y="262"/>
                    </a:lnTo>
                    <a:lnTo>
                      <a:pt x="902" y="265"/>
                    </a:lnTo>
                    <a:lnTo>
                      <a:pt x="905" y="272"/>
                    </a:lnTo>
                    <a:lnTo>
                      <a:pt x="908" y="277"/>
                    </a:lnTo>
                    <a:lnTo>
                      <a:pt x="914" y="284"/>
                    </a:lnTo>
                    <a:lnTo>
                      <a:pt x="910" y="293"/>
                    </a:lnTo>
                    <a:lnTo>
                      <a:pt x="907" y="300"/>
                    </a:lnTo>
                    <a:lnTo>
                      <a:pt x="898" y="303"/>
                    </a:lnTo>
                    <a:lnTo>
                      <a:pt x="895" y="307"/>
                    </a:lnTo>
                    <a:lnTo>
                      <a:pt x="903" y="319"/>
                    </a:lnTo>
                    <a:lnTo>
                      <a:pt x="912" y="331"/>
                    </a:lnTo>
                    <a:lnTo>
                      <a:pt x="915" y="336"/>
                    </a:lnTo>
                    <a:lnTo>
                      <a:pt x="920" y="344"/>
                    </a:lnTo>
                    <a:lnTo>
                      <a:pt x="922" y="355"/>
                    </a:lnTo>
                    <a:lnTo>
                      <a:pt x="924" y="367"/>
                    </a:lnTo>
                    <a:lnTo>
                      <a:pt x="917" y="374"/>
                    </a:lnTo>
                    <a:lnTo>
                      <a:pt x="907" y="386"/>
                    </a:lnTo>
                    <a:lnTo>
                      <a:pt x="893" y="394"/>
                    </a:lnTo>
                    <a:lnTo>
                      <a:pt x="883" y="399"/>
                    </a:lnTo>
                    <a:lnTo>
                      <a:pt x="891" y="408"/>
                    </a:lnTo>
                    <a:lnTo>
                      <a:pt x="895" y="422"/>
                    </a:lnTo>
                    <a:lnTo>
                      <a:pt x="896" y="436"/>
                    </a:lnTo>
                    <a:lnTo>
                      <a:pt x="900" y="446"/>
                    </a:lnTo>
                    <a:lnTo>
                      <a:pt x="895" y="449"/>
                    </a:lnTo>
                    <a:lnTo>
                      <a:pt x="891" y="458"/>
                    </a:lnTo>
                    <a:lnTo>
                      <a:pt x="883" y="461"/>
                    </a:lnTo>
                    <a:lnTo>
                      <a:pt x="876" y="463"/>
                    </a:lnTo>
                    <a:lnTo>
                      <a:pt x="865" y="453"/>
                    </a:lnTo>
                    <a:lnTo>
                      <a:pt x="855" y="444"/>
                    </a:lnTo>
                    <a:lnTo>
                      <a:pt x="847" y="434"/>
                    </a:lnTo>
                    <a:lnTo>
                      <a:pt x="845" y="423"/>
                    </a:lnTo>
                    <a:lnTo>
                      <a:pt x="845" y="410"/>
                    </a:lnTo>
                    <a:lnTo>
                      <a:pt x="845" y="401"/>
                    </a:lnTo>
                    <a:lnTo>
                      <a:pt x="841" y="391"/>
                    </a:lnTo>
                    <a:lnTo>
                      <a:pt x="834" y="386"/>
                    </a:lnTo>
                    <a:lnTo>
                      <a:pt x="802" y="386"/>
                    </a:lnTo>
                    <a:lnTo>
                      <a:pt x="786" y="375"/>
                    </a:lnTo>
                    <a:lnTo>
                      <a:pt x="771" y="367"/>
                    </a:lnTo>
                    <a:lnTo>
                      <a:pt x="754" y="360"/>
                    </a:lnTo>
                    <a:lnTo>
                      <a:pt x="738" y="355"/>
                    </a:lnTo>
                    <a:lnTo>
                      <a:pt x="728" y="348"/>
                    </a:lnTo>
                    <a:lnTo>
                      <a:pt x="716" y="344"/>
                    </a:lnTo>
                    <a:lnTo>
                      <a:pt x="705" y="348"/>
                    </a:lnTo>
                    <a:lnTo>
                      <a:pt x="697" y="351"/>
                    </a:lnTo>
                    <a:lnTo>
                      <a:pt x="695" y="338"/>
                    </a:lnTo>
                    <a:lnTo>
                      <a:pt x="692" y="325"/>
                    </a:lnTo>
                    <a:lnTo>
                      <a:pt x="685" y="315"/>
                    </a:lnTo>
                    <a:lnTo>
                      <a:pt x="678" y="312"/>
                    </a:lnTo>
                    <a:lnTo>
                      <a:pt x="671" y="313"/>
                    </a:lnTo>
                    <a:lnTo>
                      <a:pt x="666" y="317"/>
                    </a:lnTo>
                    <a:lnTo>
                      <a:pt x="666" y="312"/>
                    </a:lnTo>
                    <a:lnTo>
                      <a:pt x="666" y="308"/>
                    </a:lnTo>
                    <a:lnTo>
                      <a:pt x="666" y="301"/>
                    </a:lnTo>
                    <a:lnTo>
                      <a:pt x="666" y="295"/>
                    </a:lnTo>
                    <a:lnTo>
                      <a:pt x="666" y="279"/>
                    </a:lnTo>
                    <a:lnTo>
                      <a:pt x="669" y="269"/>
                    </a:lnTo>
                    <a:lnTo>
                      <a:pt x="675" y="258"/>
                    </a:lnTo>
                    <a:lnTo>
                      <a:pt x="683" y="250"/>
                    </a:lnTo>
                    <a:lnTo>
                      <a:pt x="685" y="243"/>
                    </a:lnTo>
                    <a:lnTo>
                      <a:pt x="690" y="236"/>
                    </a:lnTo>
                    <a:lnTo>
                      <a:pt x="695" y="227"/>
                    </a:lnTo>
                    <a:lnTo>
                      <a:pt x="700" y="224"/>
                    </a:lnTo>
                    <a:lnTo>
                      <a:pt x="707" y="222"/>
                    </a:lnTo>
                    <a:lnTo>
                      <a:pt x="714" y="221"/>
                    </a:lnTo>
                    <a:lnTo>
                      <a:pt x="721" y="219"/>
                    </a:lnTo>
                    <a:lnTo>
                      <a:pt x="724" y="214"/>
                    </a:lnTo>
                    <a:lnTo>
                      <a:pt x="721" y="209"/>
                    </a:lnTo>
                    <a:lnTo>
                      <a:pt x="712" y="205"/>
                    </a:lnTo>
                    <a:lnTo>
                      <a:pt x="704" y="203"/>
                    </a:lnTo>
                    <a:lnTo>
                      <a:pt x="697" y="202"/>
                    </a:lnTo>
                    <a:lnTo>
                      <a:pt x="697" y="200"/>
                    </a:lnTo>
                    <a:lnTo>
                      <a:pt x="699" y="198"/>
                    </a:lnTo>
                    <a:lnTo>
                      <a:pt x="705" y="198"/>
                    </a:lnTo>
                    <a:lnTo>
                      <a:pt x="714" y="200"/>
                    </a:lnTo>
                    <a:lnTo>
                      <a:pt x="728" y="205"/>
                    </a:lnTo>
                    <a:lnTo>
                      <a:pt x="731" y="203"/>
                    </a:lnTo>
                    <a:lnTo>
                      <a:pt x="733" y="200"/>
                    </a:lnTo>
                    <a:lnTo>
                      <a:pt x="735" y="197"/>
                    </a:lnTo>
                    <a:lnTo>
                      <a:pt x="738" y="195"/>
                    </a:lnTo>
                    <a:lnTo>
                      <a:pt x="740" y="195"/>
                    </a:lnTo>
                    <a:lnTo>
                      <a:pt x="748" y="195"/>
                    </a:lnTo>
                    <a:lnTo>
                      <a:pt x="762" y="188"/>
                    </a:lnTo>
                    <a:lnTo>
                      <a:pt x="776" y="176"/>
                    </a:lnTo>
                    <a:lnTo>
                      <a:pt x="776" y="169"/>
                    </a:lnTo>
                    <a:lnTo>
                      <a:pt x="762" y="166"/>
                    </a:lnTo>
                    <a:lnTo>
                      <a:pt x="750" y="164"/>
                    </a:lnTo>
                    <a:lnTo>
                      <a:pt x="740" y="159"/>
                    </a:lnTo>
                    <a:lnTo>
                      <a:pt x="733" y="152"/>
                    </a:lnTo>
                    <a:lnTo>
                      <a:pt x="736" y="152"/>
                    </a:lnTo>
                    <a:lnTo>
                      <a:pt x="743" y="152"/>
                    </a:lnTo>
                    <a:lnTo>
                      <a:pt x="752" y="159"/>
                    </a:lnTo>
                    <a:lnTo>
                      <a:pt x="766" y="164"/>
                    </a:lnTo>
                    <a:lnTo>
                      <a:pt x="771" y="160"/>
                    </a:lnTo>
                    <a:lnTo>
                      <a:pt x="779" y="157"/>
                    </a:lnTo>
                    <a:lnTo>
                      <a:pt x="785" y="152"/>
                    </a:lnTo>
                    <a:lnTo>
                      <a:pt x="788" y="147"/>
                    </a:lnTo>
                    <a:lnTo>
                      <a:pt x="785" y="140"/>
                    </a:lnTo>
                    <a:lnTo>
                      <a:pt x="785" y="136"/>
                    </a:lnTo>
                    <a:lnTo>
                      <a:pt x="797" y="141"/>
                    </a:lnTo>
                    <a:lnTo>
                      <a:pt x="807" y="147"/>
                    </a:lnTo>
                    <a:lnTo>
                      <a:pt x="814" y="143"/>
                    </a:lnTo>
                    <a:lnTo>
                      <a:pt x="824" y="141"/>
                    </a:lnTo>
                    <a:lnTo>
                      <a:pt x="824" y="135"/>
                    </a:lnTo>
                    <a:lnTo>
                      <a:pt x="831" y="140"/>
                    </a:lnTo>
                    <a:lnTo>
                      <a:pt x="834" y="138"/>
                    </a:lnTo>
                    <a:lnTo>
                      <a:pt x="845" y="131"/>
                    </a:lnTo>
                    <a:lnTo>
                      <a:pt x="855" y="123"/>
                    </a:lnTo>
                    <a:lnTo>
                      <a:pt x="860" y="116"/>
                    </a:lnTo>
                    <a:lnTo>
                      <a:pt x="853" y="107"/>
                    </a:lnTo>
                    <a:lnTo>
                      <a:pt x="848" y="102"/>
                    </a:lnTo>
                    <a:lnTo>
                      <a:pt x="847" y="97"/>
                    </a:lnTo>
                    <a:lnTo>
                      <a:pt x="847" y="93"/>
                    </a:lnTo>
                    <a:lnTo>
                      <a:pt x="848" y="88"/>
                    </a:lnTo>
                    <a:lnTo>
                      <a:pt x="857" y="83"/>
                    </a:lnTo>
                    <a:lnTo>
                      <a:pt x="857" y="78"/>
                    </a:lnTo>
                    <a:lnTo>
                      <a:pt x="857" y="71"/>
                    </a:lnTo>
                    <a:lnTo>
                      <a:pt x="847" y="68"/>
                    </a:lnTo>
                    <a:lnTo>
                      <a:pt x="841" y="64"/>
                    </a:lnTo>
                    <a:lnTo>
                      <a:pt x="834" y="59"/>
                    </a:lnTo>
                    <a:lnTo>
                      <a:pt x="824" y="57"/>
                    </a:lnTo>
                    <a:lnTo>
                      <a:pt x="817" y="56"/>
                    </a:lnTo>
                    <a:lnTo>
                      <a:pt x="812" y="54"/>
                    </a:lnTo>
                    <a:lnTo>
                      <a:pt x="802" y="56"/>
                    </a:lnTo>
                    <a:lnTo>
                      <a:pt x="798" y="64"/>
                    </a:lnTo>
                    <a:lnTo>
                      <a:pt x="802" y="71"/>
                    </a:lnTo>
                    <a:lnTo>
                      <a:pt x="807" y="78"/>
                    </a:lnTo>
                    <a:lnTo>
                      <a:pt x="800" y="83"/>
                    </a:lnTo>
                    <a:lnTo>
                      <a:pt x="791" y="88"/>
                    </a:lnTo>
                    <a:lnTo>
                      <a:pt x="788" y="100"/>
                    </a:lnTo>
                    <a:lnTo>
                      <a:pt x="783" y="114"/>
                    </a:lnTo>
                    <a:lnTo>
                      <a:pt x="773" y="117"/>
                    </a:lnTo>
                    <a:lnTo>
                      <a:pt x="764" y="112"/>
                    </a:lnTo>
                    <a:lnTo>
                      <a:pt x="757" y="104"/>
                    </a:lnTo>
                    <a:lnTo>
                      <a:pt x="755" y="98"/>
                    </a:lnTo>
                    <a:lnTo>
                      <a:pt x="759" y="92"/>
                    </a:lnTo>
                    <a:lnTo>
                      <a:pt x="764" y="86"/>
                    </a:lnTo>
                    <a:lnTo>
                      <a:pt x="761" y="81"/>
                    </a:lnTo>
                    <a:lnTo>
                      <a:pt x="755" y="74"/>
                    </a:lnTo>
                    <a:lnTo>
                      <a:pt x="748" y="69"/>
                    </a:lnTo>
                    <a:lnTo>
                      <a:pt x="745" y="68"/>
                    </a:lnTo>
                    <a:lnTo>
                      <a:pt x="736" y="69"/>
                    </a:lnTo>
                    <a:lnTo>
                      <a:pt x="735" y="78"/>
                    </a:lnTo>
                    <a:lnTo>
                      <a:pt x="731" y="85"/>
                    </a:lnTo>
                    <a:lnTo>
                      <a:pt x="724" y="90"/>
                    </a:lnTo>
                    <a:lnTo>
                      <a:pt x="723" y="78"/>
                    </a:lnTo>
                    <a:lnTo>
                      <a:pt x="714" y="71"/>
                    </a:lnTo>
                    <a:lnTo>
                      <a:pt x="716" y="66"/>
                    </a:lnTo>
                    <a:lnTo>
                      <a:pt x="719" y="64"/>
                    </a:lnTo>
                    <a:lnTo>
                      <a:pt x="704" y="61"/>
                    </a:lnTo>
                    <a:lnTo>
                      <a:pt x="693" y="57"/>
                    </a:lnTo>
                    <a:lnTo>
                      <a:pt x="700" y="50"/>
                    </a:lnTo>
                    <a:lnTo>
                      <a:pt x="705" y="43"/>
                    </a:lnTo>
                    <a:lnTo>
                      <a:pt x="702" y="37"/>
                    </a:lnTo>
                    <a:lnTo>
                      <a:pt x="697" y="35"/>
                    </a:lnTo>
                    <a:lnTo>
                      <a:pt x="692" y="31"/>
                    </a:lnTo>
                    <a:lnTo>
                      <a:pt x="690" y="28"/>
                    </a:lnTo>
                    <a:lnTo>
                      <a:pt x="687" y="16"/>
                    </a:lnTo>
                    <a:lnTo>
                      <a:pt x="681" y="9"/>
                    </a:lnTo>
                    <a:lnTo>
                      <a:pt x="671" y="2"/>
                    </a:lnTo>
                    <a:lnTo>
                      <a:pt x="659" y="0"/>
                    </a:lnTo>
                    <a:lnTo>
                      <a:pt x="652" y="4"/>
                    </a:lnTo>
                    <a:lnTo>
                      <a:pt x="654" y="13"/>
                    </a:lnTo>
                    <a:lnTo>
                      <a:pt x="644" y="13"/>
                    </a:lnTo>
                    <a:lnTo>
                      <a:pt x="640" y="19"/>
                    </a:lnTo>
                    <a:lnTo>
                      <a:pt x="642" y="26"/>
                    </a:lnTo>
                    <a:lnTo>
                      <a:pt x="644" y="33"/>
                    </a:lnTo>
                    <a:lnTo>
                      <a:pt x="640" y="37"/>
                    </a:lnTo>
                    <a:lnTo>
                      <a:pt x="637" y="43"/>
                    </a:lnTo>
                    <a:lnTo>
                      <a:pt x="642" y="52"/>
                    </a:lnTo>
                    <a:lnTo>
                      <a:pt x="654" y="56"/>
                    </a:lnTo>
                    <a:lnTo>
                      <a:pt x="664" y="59"/>
                    </a:lnTo>
                    <a:lnTo>
                      <a:pt x="671" y="68"/>
                    </a:lnTo>
                    <a:lnTo>
                      <a:pt x="669" y="76"/>
                    </a:lnTo>
                    <a:lnTo>
                      <a:pt x="668" y="83"/>
                    </a:lnTo>
                    <a:lnTo>
                      <a:pt x="673" y="80"/>
                    </a:lnTo>
                    <a:lnTo>
                      <a:pt x="678" y="78"/>
                    </a:lnTo>
                    <a:lnTo>
                      <a:pt x="676" y="88"/>
                    </a:lnTo>
                    <a:lnTo>
                      <a:pt x="668" y="93"/>
                    </a:lnTo>
                    <a:lnTo>
                      <a:pt x="661" y="95"/>
                    </a:lnTo>
                    <a:lnTo>
                      <a:pt x="656" y="98"/>
                    </a:lnTo>
                    <a:lnTo>
                      <a:pt x="652" y="104"/>
                    </a:lnTo>
                    <a:lnTo>
                      <a:pt x="652" y="114"/>
                    </a:lnTo>
                    <a:lnTo>
                      <a:pt x="644" y="112"/>
                    </a:lnTo>
                    <a:lnTo>
                      <a:pt x="642" y="107"/>
                    </a:lnTo>
                    <a:lnTo>
                      <a:pt x="644" y="100"/>
                    </a:lnTo>
                    <a:lnTo>
                      <a:pt x="644" y="95"/>
                    </a:lnTo>
                    <a:lnTo>
                      <a:pt x="638" y="92"/>
                    </a:lnTo>
                    <a:lnTo>
                      <a:pt x="633" y="92"/>
                    </a:lnTo>
                    <a:lnTo>
                      <a:pt x="626" y="90"/>
                    </a:lnTo>
                    <a:lnTo>
                      <a:pt x="621" y="90"/>
                    </a:lnTo>
                    <a:lnTo>
                      <a:pt x="611" y="93"/>
                    </a:lnTo>
                    <a:lnTo>
                      <a:pt x="609" y="105"/>
                    </a:lnTo>
                    <a:lnTo>
                      <a:pt x="601" y="105"/>
                    </a:lnTo>
                    <a:lnTo>
                      <a:pt x="594" y="105"/>
                    </a:lnTo>
                    <a:lnTo>
                      <a:pt x="587" y="105"/>
                    </a:lnTo>
                    <a:lnTo>
                      <a:pt x="582" y="105"/>
                    </a:lnTo>
                    <a:lnTo>
                      <a:pt x="573" y="105"/>
                    </a:lnTo>
                    <a:lnTo>
                      <a:pt x="564" y="105"/>
                    </a:lnTo>
                    <a:lnTo>
                      <a:pt x="554" y="104"/>
                    </a:lnTo>
                    <a:lnTo>
                      <a:pt x="544" y="102"/>
                    </a:lnTo>
                    <a:lnTo>
                      <a:pt x="533" y="100"/>
                    </a:lnTo>
                    <a:lnTo>
                      <a:pt x="523" y="98"/>
                    </a:lnTo>
                    <a:lnTo>
                      <a:pt x="508" y="88"/>
                    </a:lnTo>
                    <a:lnTo>
                      <a:pt x="499" y="76"/>
                    </a:lnTo>
                    <a:lnTo>
                      <a:pt x="487" y="76"/>
                    </a:lnTo>
                    <a:lnTo>
                      <a:pt x="475" y="78"/>
                    </a:lnTo>
                    <a:lnTo>
                      <a:pt x="463" y="81"/>
                    </a:lnTo>
                    <a:lnTo>
                      <a:pt x="460" y="90"/>
                    </a:lnTo>
                    <a:lnTo>
                      <a:pt x="461" y="93"/>
                    </a:lnTo>
                    <a:lnTo>
                      <a:pt x="466" y="95"/>
                    </a:lnTo>
                    <a:lnTo>
                      <a:pt x="480" y="92"/>
                    </a:lnTo>
                    <a:lnTo>
                      <a:pt x="494" y="88"/>
                    </a:lnTo>
                    <a:lnTo>
                      <a:pt x="490" y="93"/>
                    </a:lnTo>
                    <a:lnTo>
                      <a:pt x="482" y="97"/>
                    </a:lnTo>
                    <a:lnTo>
                      <a:pt x="473" y="98"/>
                    </a:lnTo>
                    <a:lnTo>
                      <a:pt x="470" y="107"/>
                    </a:lnTo>
                    <a:lnTo>
                      <a:pt x="472" y="116"/>
                    </a:lnTo>
                    <a:lnTo>
                      <a:pt x="473" y="123"/>
                    </a:lnTo>
                    <a:lnTo>
                      <a:pt x="461" y="116"/>
                    </a:lnTo>
                    <a:lnTo>
                      <a:pt x="453" y="105"/>
                    </a:lnTo>
                    <a:lnTo>
                      <a:pt x="444" y="102"/>
                    </a:lnTo>
                    <a:lnTo>
                      <a:pt x="434" y="102"/>
                    </a:lnTo>
                    <a:lnTo>
                      <a:pt x="427" y="102"/>
                    </a:lnTo>
                    <a:lnTo>
                      <a:pt x="420" y="102"/>
                    </a:lnTo>
                    <a:lnTo>
                      <a:pt x="411" y="102"/>
                    </a:lnTo>
                    <a:lnTo>
                      <a:pt x="398" y="104"/>
                    </a:lnTo>
                    <a:lnTo>
                      <a:pt x="384" y="107"/>
                    </a:lnTo>
                    <a:lnTo>
                      <a:pt x="372" y="105"/>
                    </a:lnTo>
                    <a:lnTo>
                      <a:pt x="367" y="104"/>
                    </a:lnTo>
                    <a:lnTo>
                      <a:pt x="365" y="100"/>
                    </a:lnTo>
                    <a:lnTo>
                      <a:pt x="365" y="98"/>
                    </a:lnTo>
                    <a:lnTo>
                      <a:pt x="367" y="95"/>
                    </a:lnTo>
                    <a:lnTo>
                      <a:pt x="372" y="95"/>
                    </a:lnTo>
                    <a:lnTo>
                      <a:pt x="377" y="93"/>
                    </a:lnTo>
                    <a:lnTo>
                      <a:pt x="382" y="93"/>
                    </a:lnTo>
                    <a:lnTo>
                      <a:pt x="374" y="81"/>
                    </a:lnTo>
                    <a:lnTo>
                      <a:pt x="367" y="78"/>
                    </a:lnTo>
                    <a:lnTo>
                      <a:pt x="361" y="76"/>
                    </a:lnTo>
                    <a:lnTo>
                      <a:pt x="358" y="76"/>
                    </a:lnTo>
                    <a:lnTo>
                      <a:pt x="351" y="78"/>
                    </a:lnTo>
                    <a:lnTo>
                      <a:pt x="343" y="80"/>
                    </a:lnTo>
                    <a:lnTo>
                      <a:pt x="331" y="78"/>
                    </a:lnTo>
                    <a:lnTo>
                      <a:pt x="320" y="76"/>
                    </a:lnTo>
                    <a:lnTo>
                      <a:pt x="312" y="71"/>
                    </a:lnTo>
                    <a:lnTo>
                      <a:pt x="303" y="68"/>
                    </a:lnTo>
                    <a:lnTo>
                      <a:pt x="293" y="62"/>
                    </a:lnTo>
                    <a:lnTo>
                      <a:pt x="284" y="59"/>
                    </a:lnTo>
                    <a:lnTo>
                      <a:pt x="274" y="57"/>
                    </a:lnTo>
                    <a:lnTo>
                      <a:pt x="265" y="57"/>
                    </a:lnTo>
                    <a:lnTo>
                      <a:pt x="253" y="59"/>
                    </a:lnTo>
                    <a:lnTo>
                      <a:pt x="243" y="62"/>
                    </a:lnTo>
                    <a:lnTo>
                      <a:pt x="234" y="57"/>
                    </a:lnTo>
                    <a:lnTo>
                      <a:pt x="231" y="49"/>
                    </a:lnTo>
                    <a:lnTo>
                      <a:pt x="220" y="56"/>
                    </a:lnTo>
                    <a:lnTo>
                      <a:pt x="212" y="62"/>
                    </a:lnTo>
                    <a:lnTo>
                      <a:pt x="203" y="57"/>
                    </a:lnTo>
                    <a:lnTo>
                      <a:pt x="195" y="50"/>
                    </a:lnTo>
                    <a:lnTo>
                      <a:pt x="188" y="42"/>
                    </a:lnTo>
                    <a:lnTo>
                      <a:pt x="184" y="40"/>
                    </a:lnTo>
                    <a:lnTo>
                      <a:pt x="177" y="42"/>
                    </a:lnTo>
                    <a:lnTo>
                      <a:pt x="176" y="47"/>
                    </a:lnTo>
                    <a:lnTo>
                      <a:pt x="172" y="50"/>
                    </a:lnTo>
                    <a:lnTo>
                      <a:pt x="167" y="54"/>
                    </a:lnTo>
                    <a:lnTo>
                      <a:pt x="162" y="52"/>
                    </a:lnTo>
                    <a:lnTo>
                      <a:pt x="159" y="47"/>
                    </a:lnTo>
                    <a:lnTo>
                      <a:pt x="146" y="49"/>
                    </a:lnTo>
                    <a:lnTo>
                      <a:pt x="140" y="50"/>
                    </a:lnTo>
                    <a:lnTo>
                      <a:pt x="131" y="52"/>
                    </a:lnTo>
                    <a:lnTo>
                      <a:pt x="122" y="57"/>
                    </a:lnTo>
                    <a:lnTo>
                      <a:pt x="116" y="59"/>
                    </a:lnTo>
                    <a:lnTo>
                      <a:pt x="110" y="62"/>
                    </a:lnTo>
                    <a:lnTo>
                      <a:pt x="104" y="64"/>
                    </a:lnTo>
                    <a:lnTo>
                      <a:pt x="100" y="64"/>
                    </a:lnTo>
                    <a:lnTo>
                      <a:pt x="91" y="59"/>
                    </a:lnTo>
                    <a:lnTo>
                      <a:pt x="88" y="61"/>
                    </a:lnTo>
                    <a:lnTo>
                      <a:pt x="86" y="64"/>
                    </a:lnTo>
                    <a:lnTo>
                      <a:pt x="85" y="68"/>
                    </a:lnTo>
                    <a:lnTo>
                      <a:pt x="73" y="68"/>
                    </a:lnTo>
                    <a:lnTo>
                      <a:pt x="67" y="69"/>
                    </a:lnTo>
                    <a:lnTo>
                      <a:pt x="64" y="71"/>
                    </a:lnTo>
                    <a:lnTo>
                      <a:pt x="66" y="74"/>
                    </a:lnTo>
                    <a:lnTo>
                      <a:pt x="67" y="78"/>
                    </a:lnTo>
                    <a:lnTo>
                      <a:pt x="69" y="81"/>
                    </a:lnTo>
                    <a:lnTo>
                      <a:pt x="57" y="80"/>
                    </a:lnTo>
                    <a:lnTo>
                      <a:pt x="43" y="78"/>
                    </a:lnTo>
                    <a:lnTo>
                      <a:pt x="28" y="71"/>
                    </a:lnTo>
                    <a:lnTo>
                      <a:pt x="12" y="66"/>
                    </a:lnTo>
                    <a:lnTo>
                      <a:pt x="9" y="62"/>
                    </a:lnTo>
                    <a:lnTo>
                      <a:pt x="5" y="59"/>
                    </a:lnTo>
                    <a:lnTo>
                      <a:pt x="2" y="59"/>
                    </a:lnTo>
                    <a:lnTo>
                      <a:pt x="0" y="59"/>
                    </a:lnTo>
                    <a:lnTo>
                      <a:pt x="0" y="279"/>
                    </a:lnTo>
                    <a:lnTo>
                      <a:pt x="4" y="279"/>
                    </a:lnTo>
                    <a:lnTo>
                      <a:pt x="12" y="281"/>
                    </a:lnTo>
                    <a:lnTo>
                      <a:pt x="19" y="281"/>
                    </a:lnTo>
                    <a:lnTo>
                      <a:pt x="28" y="286"/>
                    </a:lnTo>
                    <a:lnTo>
                      <a:pt x="31" y="291"/>
                    </a:lnTo>
                    <a:lnTo>
                      <a:pt x="38" y="298"/>
                    </a:lnTo>
                    <a:lnTo>
                      <a:pt x="45" y="303"/>
                    </a:lnTo>
                    <a:lnTo>
                      <a:pt x="54" y="307"/>
                    </a:lnTo>
                    <a:lnTo>
                      <a:pt x="61" y="300"/>
                    </a:lnTo>
                    <a:lnTo>
                      <a:pt x="67" y="295"/>
                    </a:lnTo>
                    <a:lnTo>
                      <a:pt x="71" y="293"/>
                    </a:lnTo>
                    <a:lnTo>
                      <a:pt x="78" y="291"/>
                    </a:lnTo>
                    <a:lnTo>
                      <a:pt x="86" y="300"/>
                    </a:lnTo>
                    <a:lnTo>
                      <a:pt x="95" y="308"/>
                    </a:lnTo>
                    <a:lnTo>
                      <a:pt x="102" y="319"/>
                    </a:lnTo>
                    <a:lnTo>
                      <a:pt x="112" y="332"/>
                    </a:lnTo>
                    <a:lnTo>
                      <a:pt x="116" y="334"/>
                    </a:lnTo>
                    <a:lnTo>
                      <a:pt x="119" y="339"/>
                    </a:lnTo>
                    <a:lnTo>
                      <a:pt x="122" y="348"/>
                    </a:lnTo>
                    <a:lnTo>
                      <a:pt x="129" y="358"/>
                    </a:lnTo>
                    <a:lnTo>
                      <a:pt x="134" y="360"/>
                    </a:lnTo>
                    <a:lnTo>
                      <a:pt x="141" y="363"/>
                    </a:lnTo>
                    <a:lnTo>
                      <a:pt x="150" y="370"/>
                    </a:lnTo>
                    <a:lnTo>
                      <a:pt x="155" y="382"/>
                    </a:lnTo>
                    <a:lnTo>
                      <a:pt x="152" y="387"/>
                    </a:lnTo>
                    <a:lnTo>
                      <a:pt x="148" y="393"/>
                    </a:lnTo>
                    <a:lnTo>
                      <a:pt x="148" y="394"/>
                    </a:lnTo>
                    <a:lnTo>
                      <a:pt x="150" y="399"/>
                    </a:lnTo>
                    <a:lnTo>
                      <a:pt x="148" y="405"/>
                    </a:lnTo>
                    <a:lnTo>
                      <a:pt x="150" y="411"/>
                    </a:lnTo>
                    <a:lnTo>
                      <a:pt x="150" y="417"/>
                    </a:lnTo>
                    <a:lnTo>
                      <a:pt x="157" y="422"/>
                    </a:lnTo>
                    <a:lnTo>
                      <a:pt x="162" y="422"/>
                    </a:lnTo>
                    <a:lnTo>
                      <a:pt x="167" y="425"/>
                    </a:lnTo>
                    <a:lnTo>
                      <a:pt x="169" y="432"/>
                    </a:lnTo>
                    <a:lnTo>
                      <a:pt x="172" y="441"/>
                    </a:lnTo>
                    <a:lnTo>
                      <a:pt x="174" y="441"/>
                    </a:lnTo>
                    <a:lnTo>
                      <a:pt x="179" y="444"/>
                    </a:lnTo>
                    <a:lnTo>
                      <a:pt x="183" y="448"/>
                    </a:lnTo>
                    <a:lnTo>
                      <a:pt x="186" y="451"/>
                    </a:lnTo>
                    <a:lnTo>
                      <a:pt x="188" y="458"/>
                    </a:lnTo>
                    <a:lnTo>
                      <a:pt x="191" y="466"/>
                    </a:lnTo>
                    <a:lnTo>
                      <a:pt x="196" y="472"/>
                    </a:lnTo>
                    <a:lnTo>
                      <a:pt x="208" y="475"/>
                    </a:lnTo>
                    <a:lnTo>
                      <a:pt x="210" y="479"/>
                    </a:lnTo>
                    <a:lnTo>
                      <a:pt x="219" y="482"/>
                    </a:lnTo>
                    <a:lnTo>
                      <a:pt x="226" y="484"/>
                    </a:lnTo>
                    <a:lnTo>
                      <a:pt x="232" y="492"/>
                    </a:lnTo>
                    <a:lnTo>
                      <a:pt x="239" y="497"/>
                    </a:lnTo>
                    <a:lnTo>
                      <a:pt x="251" y="504"/>
                    </a:lnTo>
                    <a:lnTo>
                      <a:pt x="253" y="504"/>
                    </a:lnTo>
                    <a:lnTo>
                      <a:pt x="257" y="506"/>
                    </a:lnTo>
                    <a:lnTo>
                      <a:pt x="662" y="506"/>
                    </a:lnTo>
                    <a:lnTo>
                      <a:pt x="662" y="501"/>
                    </a:lnTo>
                    <a:lnTo>
                      <a:pt x="669" y="506"/>
                    </a:lnTo>
                    <a:lnTo>
                      <a:pt x="676" y="513"/>
                    </a:lnTo>
                    <a:lnTo>
                      <a:pt x="700" y="513"/>
                    </a:lnTo>
                    <a:lnTo>
                      <a:pt x="707" y="518"/>
                    </a:lnTo>
                    <a:lnTo>
                      <a:pt x="718" y="521"/>
                    </a:lnTo>
                    <a:lnTo>
                      <a:pt x="728" y="521"/>
                    </a:lnTo>
                    <a:lnTo>
                      <a:pt x="743" y="523"/>
                    </a:lnTo>
                    <a:lnTo>
                      <a:pt x="748" y="521"/>
                    </a:lnTo>
                    <a:lnTo>
                      <a:pt x="755" y="521"/>
                    </a:lnTo>
                    <a:lnTo>
                      <a:pt x="759" y="513"/>
                    </a:lnTo>
                    <a:lnTo>
                      <a:pt x="764" y="509"/>
                    </a:lnTo>
                    <a:lnTo>
                      <a:pt x="771" y="515"/>
                    </a:lnTo>
                    <a:lnTo>
                      <a:pt x="776" y="521"/>
                    </a:lnTo>
                    <a:lnTo>
                      <a:pt x="776" y="516"/>
                    </a:lnTo>
                    <a:lnTo>
                      <a:pt x="778" y="515"/>
                    </a:lnTo>
                    <a:lnTo>
                      <a:pt x="781" y="515"/>
                    </a:lnTo>
                    <a:lnTo>
                      <a:pt x="785" y="516"/>
                    </a:lnTo>
                    <a:lnTo>
                      <a:pt x="793" y="523"/>
                    </a:lnTo>
                    <a:lnTo>
                      <a:pt x="802" y="528"/>
                    </a:lnTo>
                    <a:lnTo>
                      <a:pt x="807" y="534"/>
                    </a:lnTo>
                    <a:lnTo>
                      <a:pt x="807" y="540"/>
                    </a:lnTo>
                    <a:lnTo>
                      <a:pt x="810" y="549"/>
                    </a:lnTo>
                    <a:lnTo>
                      <a:pt x="819" y="554"/>
                    </a:lnTo>
                    <a:lnTo>
                      <a:pt x="829" y="558"/>
                    </a:lnTo>
                    <a:lnTo>
                      <a:pt x="840" y="559"/>
                    </a:lnTo>
                    <a:lnTo>
                      <a:pt x="850" y="566"/>
                    </a:lnTo>
                    <a:lnTo>
                      <a:pt x="864" y="566"/>
                    </a:lnTo>
                    <a:lnTo>
                      <a:pt x="872" y="571"/>
                    </a:lnTo>
                    <a:lnTo>
                      <a:pt x="877" y="583"/>
                    </a:lnTo>
                    <a:lnTo>
                      <a:pt x="876" y="587"/>
                    </a:lnTo>
                    <a:lnTo>
                      <a:pt x="872" y="589"/>
                    </a:lnTo>
                    <a:lnTo>
                      <a:pt x="862" y="583"/>
                    </a:lnTo>
                    <a:lnTo>
                      <a:pt x="859" y="580"/>
                    </a:lnTo>
                    <a:lnTo>
                      <a:pt x="855" y="587"/>
                    </a:lnTo>
                    <a:lnTo>
                      <a:pt x="853" y="599"/>
                    </a:lnTo>
                    <a:lnTo>
                      <a:pt x="848" y="607"/>
                    </a:lnTo>
                    <a:lnTo>
                      <a:pt x="845" y="613"/>
                    </a:lnTo>
                    <a:lnTo>
                      <a:pt x="836" y="621"/>
                    </a:lnTo>
                    <a:lnTo>
                      <a:pt x="833" y="630"/>
                    </a:lnTo>
                    <a:lnTo>
                      <a:pt x="836" y="633"/>
                    </a:lnTo>
                    <a:lnTo>
                      <a:pt x="841" y="637"/>
                    </a:lnTo>
                    <a:lnTo>
                      <a:pt x="845" y="633"/>
                    </a:lnTo>
                    <a:lnTo>
                      <a:pt x="848" y="632"/>
                    </a:lnTo>
                    <a:lnTo>
                      <a:pt x="855" y="626"/>
                    </a:lnTo>
                    <a:lnTo>
                      <a:pt x="867" y="626"/>
                    </a:lnTo>
                    <a:lnTo>
                      <a:pt x="874" y="626"/>
                    </a:lnTo>
                    <a:lnTo>
                      <a:pt x="879" y="628"/>
                    </a:lnTo>
                    <a:lnTo>
                      <a:pt x="883" y="626"/>
                    </a:lnTo>
                    <a:lnTo>
                      <a:pt x="888" y="625"/>
                    </a:lnTo>
                    <a:lnTo>
                      <a:pt x="886" y="620"/>
                    </a:lnTo>
                    <a:lnTo>
                      <a:pt x="884" y="616"/>
                    </a:lnTo>
                    <a:lnTo>
                      <a:pt x="883" y="613"/>
                    </a:lnTo>
                    <a:lnTo>
                      <a:pt x="881" y="611"/>
                    </a:lnTo>
                    <a:lnTo>
                      <a:pt x="883" y="607"/>
                    </a:lnTo>
                    <a:lnTo>
                      <a:pt x="888" y="607"/>
                    </a:lnTo>
                    <a:lnTo>
                      <a:pt x="896" y="604"/>
                    </a:lnTo>
                    <a:lnTo>
                      <a:pt x="912" y="601"/>
                    </a:lnTo>
                    <a:lnTo>
                      <a:pt x="924" y="597"/>
                    </a:lnTo>
                    <a:lnTo>
                      <a:pt x="936" y="597"/>
                    </a:lnTo>
                    <a:lnTo>
                      <a:pt x="938" y="594"/>
                    </a:lnTo>
                    <a:lnTo>
                      <a:pt x="946" y="587"/>
                    </a:lnTo>
                    <a:lnTo>
                      <a:pt x="953" y="578"/>
                    </a:lnTo>
                    <a:lnTo>
                      <a:pt x="958" y="577"/>
                    </a:lnTo>
                    <a:lnTo>
                      <a:pt x="969" y="575"/>
                    </a:lnTo>
                    <a:lnTo>
                      <a:pt x="986" y="575"/>
                    </a:lnTo>
                    <a:lnTo>
                      <a:pt x="991" y="575"/>
                    </a:lnTo>
                    <a:lnTo>
                      <a:pt x="998" y="575"/>
                    </a:lnTo>
                    <a:lnTo>
                      <a:pt x="1003" y="573"/>
                    </a:lnTo>
                    <a:lnTo>
                      <a:pt x="1010" y="573"/>
                    </a:lnTo>
                    <a:lnTo>
                      <a:pt x="1013" y="571"/>
                    </a:lnTo>
                    <a:lnTo>
                      <a:pt x="1017" y="568"/>
                    </a:lnTo>
                    <a:lnTo>
                      <a:pt x="1020" y="559"/>
                    </a:lnTo>
                    <a:lnTo>
                      <a:pt x="1025" y="551"/>
                    </a:lnTo>
                    <a:lnTo>
                      <a:pt x="1029" y="540"/>
                    </a:lnTo>
                    <a:lnTo>
                      <a:pt x="1037" y="534"/>
                    </a:lnTo>
                    <a:lnTo>
                      <a:pt x="1048" y="535"/>
                    </a:lnTo>
                    <a:lnTo>
                      <a:pt x="1058" y="537"/>
                    </a:lnTo>
                    <a:lnTo>
                      <a:pt x="1060" y="547"/>
                    </a:lnTo>
                    <a:lnTo>
                      <a:pt x="1062" y="558"/>
                    </a:lnTo>
                    <a:lnTo>
                      <a:pt x="1062" y="568"/>
                    </a:lnTo>
                    <a:lnTo>
                      <a:pt x="1067" y="580"/>
                    </a:lnTo>
                    <a:lnTo>
                      <a:pt x="1067" y="580"/>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587" name="Freeform 299"/>
              <p:cNvSpPr>
                <a:spLocks/>
              </p:cNvSpPr>
              <p:nvPr/>
            </p:nvSpPr>
            <p:spPr bwMode="auto">
              <a:xfrm>
                <a:off x="473869" y="2020888"/>
                <a:ext cx="857250" cy="614362"/>
              </a:xfrm>
              <a:custGeom>
                <a:avLst/>
                <a:gdLst/>
                <a:ahLst/>
                <a:cxnLst>
                  <a:cxn ang="0">
                    <a:pos x="397" y="263"/>
                  </a:cxn>
                  <a:cxn ang="0">
                    <a:pos x="423" y="280"/>
                  </a:cxn>
                  <a:cxn ang="0">
                    <a:pos x="452" y="277"/>
                  </a:cxn>
                  <a:cxn ang="0">
                    <a:pos x="480" y="290"/>
                  </a:cxn>
                  <a:cxn ang="0">
                    <a:pos x="504" y="321"/>
                  </a:cxn>
                  <a:cxn ang="0">
                    <a:pos x="526" y="345"/>
                  </a:cxn>
                  <a:cxn ang="0">
                    <a:pos x="533" y="375"/>
                  </a:cxn>
                  <a:cxn ang="0">
                    <a:pos x="513" y="368"/>
                  </a:cxn>
                  <a:cxn ang="0">
                    <a:pos x="506" y="352"/>
                  </a:cxn>
                  <a:cxn ang="0">
                    <a:pos x="482" y="337"/>
                  </a:cxn>
                  <a:cxn ang="0">
                    <a:pos x="490" y="321"/>
                  </a:cxn>
                  <a:cxn ang="0">
                    <a:pos x="468" y="321"/>
                  </a:cxn>
                  <a:cxn ang="0">
                    <a:pos x="464" y="306"/>
                  </a:cxn>
                  <a:cxn ang="0">
                    <a:pos x="442" y="307"/>
                  </a:cxn>
                  <a:cxn ang="0">
                    <a:pos x="418" y="289"/>
                  </a:cxn>
                  <a:cxn ang="0">
                    <a:pos x="372" y="271"/>
                  </a:cxn>
                  <a:cxn ang="0">
                    <a:pos x="303" y="254"/>
                  </a:cxn>
                  <a:cxn ang="0">
                    <a:pos x="277" y="256"/>
                  </a:cxn>
                  <a:cxn ang="0">
                    <a:pos x="241" y="285"/>
                  </a:cxn>
                  <a:cxn ang="0">
                    <a:pos x="225" y="282"/>
                  </a:cxn>
                  <a:cxn ang="0">
                    <a:pos x="229" y="264"/>
                  </a:cxn>
                  <a:cxn ang="0">
                    <a:pos x="251" y="247"/>
                  </a:cxn>
                  <a:cxn ang="0">
                    <a:pos x="231" y="249"/>
                  </a:cxn>
                  <a:cxn ang="0">
                    <a:pos x="200" y="294"/>
                  </a:cxn>
                  <a:cxn ang="0">
                    <a:pos x="169" y="323"/>
                  </a:cxn>
                  <a:cxn ang="0">
                    <a:pos x="138" y="347"/>
                  </a:cxn>
                  <a:cxn ang="0">
                    <a:pos x="100" y="366"/>
                  </a:cxn>
                  <a:cxn ang="0">
                    <a:pos x="53" y="385"/>
                  </a:cxn>
                  <a:cxn ang="0">
                    <a:pos x="72" y="368"/>
                  </a:cxn>
                  <a:cxn ang="0">
                    <a:pos x="112" y="342"/>
                  </a:cxn>
                  <a:cxn ang="0">
                    <a:pos x="151" y="316"/>
                  </a:cxn>
                  <a:cxn ang="0">
                    <a:pos x="162" y="294"/>
                  </a:cxn>
                  <a:cxn ang="0">
                    <a:pos x="131" y="295"/>
                  </a:cxn>
                  <a:cxn ang="0">
                    <a:pos x="112" y="297"/>
                  </a:cxn>
                  <a:cxn ang="0">
                    <a:pos x="102" y="299"/>
                  </a:cxn>
                  <a:cxn ang="0">
                    <a:pos x="83" y="297"/>
                  </a:cxn>
                  <a:cxn ang="0">
                    <a:pos x="81" y="275"/>
                  </a:cxn>
                  <a:cxn ang="0">
                    <a:pos x="60" y="277"/>
                  </a:cxn>
                  <a:cxn ang="0">
                    <a:pos x="38" y="256"/>
                  </a:cxn>
                  <a:cxn ang="0">
                    <a:pos x="24" y="239"/>
                  </a:cxn>
                  <a:cxn ang="0">
                    <a:pos x="48" y="206"/>
                  </a:cxn>
                  <a:cxn ang="0">
                    <a:pos x="93" y="191"/>
                  </a:cxn>
                  <a:cxn ang="0">
                    <a:pos x="95" y="170"/>
                  </a:cxn>
                  <a:cxn ang="0">
                    <a:pos x="89" y="166"/>
                  </a:cxn>
                  <a:cxn ang="0">
                    <a:pos x="46" y="170"/>
                  </a:cxn>
                  <a:cxn ang="0">
                    <a:pos x="14" y="156"/>
                  </a:cxn>
                  <a:cxn ang="0">
                    <a:pos x="0" y="144"/>
                  </a:cxn>
                  <a:cxn ang="0">
                    <a:pos x="46" y="122"/>
                  </a:cxn>
                  <a:cxn ang="0">
                    <a:pos x="65" y="132"/>
                  </a:cxn>
                  <a:cxn ang="0">
                    <a:pos x="81" y="122"/>
                  </a:cxn>
                  <a:cxn ang="0">
                    <a:pos x="52" y="103"/>
                  </a:cxn>
                  <a:cxn ang="0">
                    <a:pos x="33" y="84"/>
                  </a:cxn>
                  <a:cxn ang="0">
                    <a:pos x="19" y="70"/>
                  </a:cxn>
                  <a:cxn ang="0">
                    <a:pos x="77" y="34"/>
                  </a:cxn>
                  <a:cxn ang="0">
                    <a:pos x="115" y="15"/>
                  </a:cxn>
                  <a:cxn ang="0">
                    <a:pos x="157" y="0"/>
                  </a:cxn>
                  <a:cxn ang="0">
                    <a:pos x="167" y="13"/>
                  </a:cxn>
                  <a:cxn ang="0">
                    <a:pos x="193" y="12"/>
                  </a:cxn>
                  <a:cxn ang="0">
                    <a:pos x="272" y="22"/>
                  </a:cxn>
                  <a:cxn ang="0">
                    <a:pos x="329" y="36"/>
                  </a:cxn>
                  <a:cxn ang="0">
                    <a:pos x="368" y="34"/>
                  </a:cxn>
                  <a:cxn ang="0">
                    <a:pos x="385" y="41"/>
                  </a:cxn>
                </a:cxnLst>
                <a:rect l="0" t="0" r="r" b="b"/>
                <a:pathLst>
                  <a:path w="540" h="387">
                    <a:moveTo>
                      <a:pt x="385" y="41"/>
                    </a:moveTo>
                    <a:lnTo>
                      <a:pt x="385" y="261"/>
                    </a:lnTo>
                    <a:lnTo>
                      <a:pt x="389" y="261"/>
                    </a:lnTo>
                    <a:lnTo>
                      <a:pt x="397" y="263"/>
                    </a:lnTo>
                    <a:lnTo>
                      <a:pt x="404" y="263"/>
                    </a:lnTo>
                    <a:lnTo>
                      <a:pt x="413" y="268"/>
                    </a:lnTo>
                    <a:lnTo>
                      <a:pt x="416" y="273"/>
                    </a:lnTo>
                    <a:lnTo>
                      <a:pt x="423" y="280"/>
                    </a:lnTo>
                    <a:lnTo>
                      <a:pt x="430" y="285"/>
                    </a:lnTo>
                    <a:lnTo>
                      <a:pt x="439" y="289"/>
                    </a:lnTo>
                    <a:lnTo>
                      <a:pt x="446" y="282"/>
                    </a:lnTo>
                    <a:lnTo>
                      <a:pt x="452" y="277"/>
                    </a:lnTo>
                    <a:lnTo>
                      <a:pt x="456" y="275"/>
                    </a:lnTo>
                    <a:lnTo>
                      <a:pt x="463" y="273"/>
                    </a:lnTo>
                    <a:lnTo>
                      <a:pt x="471" y="282"/>
                    </a:lnTo>
                    <a:lnTo>
                      <a:pt x="480" y="290"/>
                    </a:lnTo>
                    <a:lnTo>
                      <a:pt x="487" y="301"/>
                    </a:lnTo>
                    <a:lnTo>
                      <a:pt x="497" y="314"/>
                    </a:lnTo>
                    <a:lnTo>
                      <a:pt x="501" y="316"/>
                    </a:lnTo>
                    <a:lnTo>
                      <a:pt x="504" y="321"/>
                    </a:lnTo>
                    <a:lnTo>
                      <a:pt x="507" y="330"/>
                    </a:lnTo>
                    <a:lnTo>
                      <a:pt x="514" y="340"/>
                    </a:lnTo>
                    <a:lnTo>
                      <a:pt x="519" y="342"/>
                    </a:lnTo>
                    <a:lnTo>
                      <a:pt x="526" y="345"/>
                    </a:lnTo>
                    <a:lnTo>
                      <a:pt x="535" y="352"/>
                    </a:lnTo>
                    <a:lnTo>
                      <a:pt x="540" y="364"/>
                    </a:lnTo>
                    <a:lnTo>
                      <a:pt x="537" y="369"/>
                    </a:lnTo>
                    <a:lnTo>
                      <a:pt x="533" y="375"/>
                    </a:lnTo>
                    <a:lnTo>
                      <a:pt x="530" y="375"/>
                    </a:lnTo>
                    <a:lnTo>
                      <a:pt x="528" y="375"/>
                    </a:lnTo>
                    <a:lnTo>
                      <a:pt x="519" y="371"/>
                    </a:lnTo>
                    <a:lnTo>
                      <a:pt x="513" y="368"/>
                    </a:lnTo>
                    <a:lnTo>
                      <a:pt x="507" y="362"/>
                    </a:lnTo>
                    <a:lnTo>
                      <a:pt x="506" y="359"/>
                    </a:lnTo>
                    <a:lnTo>
                      <a:pt x="506" y="356"/>
                    </a:lnTo>
                    <a:lnTo>
                      <a:pt x="506" y="352"/>
                    </a:lnTo>
                    <a:lnTo>
                      <a:pt x="501" y="344"/>
                    </a:lnTo>
                    <a:lnTo>
                      <a:pt x="492" y="344"/>
                    </a:lnTo>
                    <a:lnTo>
                      <a:pt x="483" y="340"/>
                    </a:lnTo>
                    <a:lnTo>
                      <a:pt x="482" y="337"/>
                    </a:lnTo>
                    <a:lnTo>
                      <a:pt x="485" y="332"/>
                    </a:lnTo>
                    <a:lnTo>
                      <a:pt x="490" y="328"/>
                    </a:lnTo>
                    <a:lnTo>
                      <a:pt x="490" y="323"/>
                    </a:lnTo>
                    <a:lnTo>
                      <a:pt x="490" y="321"/>
                    </a:lnTo>
                    <a:lnTo>
                      <a:pt x="482" y="325"/>
                    </a:lnTo>
                    <a:lnTo>
                      <a:pt x="476" y="328"/>
                    </a:lnTo>
                    <a:lnTo>
                      <a:pt x="471" y="325"/>
                    </a:lnTo>
                    <a:lnTo>
                      <a:pt x="468" y="321"/>
                    </a:lnTo>
                    <a:lnTo>
                      <a:pt x="470" y="313"/>
                    </a:lnTo>
                    <a:lnTo>
                      <a:pt x="473" y="309"/>
                    </a:lnTo>
                    <a:lnTo>
                      <a:pt x="468" y="304"/>
                    </a:lnTo>
                    <a:lnTo>
                      <a:pt x="464" y="306"/>
                    </a:lnTo>
                    <a:lnTo>
                      <a:pt x="454" y="302"/>
                    </a:lnTo>
                    <a:lnTo>
                      <a:pt x="449" y="299"/>
                    </a:lnTo>
                    <a:lnTo>
                      <a:pt x="446" y="304"/>
                    </a:lnTo>
                    <a:lnTo>
                      <a:pt x="442" y="307"/>
                    </a:lnTo>
                    <a:lnTo>
                      <a:pt x="432" y="304"/>
                    </a:lnTo>
                    <a:lnTo>
                      <a:pt x="427" y="299"/>
                    </a:lnTo>
                    <a:lnTo>
                      <a:pt x="421" y="292"/>
                    </a:lnTo>
                    <a:lnTo>
                      <a:pt x="418" y="289"/>
                    </a:lnTo>
                    <a:lnTo>
                      <a:pt x="406" y="282"/>
                    </a:lnTo>
                    <a:lnTo>
                      <a:pt x="394" y="278"/>
                    </a:lnTo>
                    <a:lnTo>
                      <a:pt x="382" y="275"/>
                    </a:lnTo>
                    <a:lnTo>
                      <a:pt x="372" y="271"/>
                    </a:lnTo>
                    <a:lnTo>
                      <a:pt x="344" y="271"/>
                    </a:lnTo>
                    <a:lnTo>
                      <a:pt x="330" y="266"/>
                    </a:lnTo>
                    <a:lnTo>
                      <a:pt x="317" y="261"/>
                    </a:lnTo>
                    <a:lnTo>
                      <a:pt x="303" y="254"/>
                    </a:lnTo>
                    <a:lnTo>
                      <a:pt x="296" y="246"/>
                    </a:lnTo>
                    <a:lnTo>
                      <a:pt x="286" y="249"/>
                    </a:lnTo>
                    <a:lnTo>
                      <a:pt x="275" y="252"/>
                    </a:lnTo>
                    <a:lnTo>
                      <a:pt x="277" y="256"/>
                    </a:lnTo>
                    <a:lnTo>
                      <a:pt x="280" y="259"/>
                    </a:lnTo>
                    <a:lnTo>
                      <a:pt x="270" y="268"/>
                    </a:lnTo>
                    <a:lnTo>
                      <a:pt x="256" y="277"/>
                    </a:lnTo>
                    <a:lnTo>
                      <a:pt x="241" y="285"/>
                    </a:lnTo>
                    <a:lnTo>
                      <a:pt x="231" y="289"/>
                    </a:lnTo>
                    <a:lnTo>
                      <a:pt x="225" y="287"/>
                    </a:lnTo>
                    <a:lnTo>
                      <a:pt x="225" y="285"/>
                    </a:lnTo>
                    <a:lnTo>
                      <a:pt x="225" y="282"/>
                    </a:lnTo>
                    <a:lnTo>
                      <a:pt x="229" y="280"/>
                    </a:lnTo>
                    <a:lnTo>
                      <a:pt x="227" y="277"/>
                    </a:lnTo>
                    <a:lnTo>
                      <a:pt x="229" y="275"/>
                    </a:lnTo>
                    <a:lnTo>
                      <a:pt x="229" y="264"/>
                    </a:lnTo>
                    <a:lnTo>
                      <a:pt x="234" y="259"/>
                    </a:lnTo>
                    <a:lnTo>
                      <a:pt x="239" y="252"/>
                    </a:lnTo>
                    <a:lnTo>
                      <a:pt x="251" y="251"/>
                    </a:lnTo>
                    <a:lnTo>
                      <a:pt x="251" y="247"/>
                    </a:lnTo>
                    <a:lnTo>
                      <a:pt x="251" y="246"/>
                    </a:lnTo>
                    <a:lnTo>
                      <a:pt x="246" y="246"/>
                    </a:lnTo>
                    <a:lnTo>
                      <a:pt x="244" y="246"/>
                    </a:lnTo>
                    <a:lnTo>
                      <a:pt x="231" y="249"/>
                    </a:lnTo>
                    <a:lnTo>
                      <a:pt x="217" y="261"/>
                    </a:lnTo>
                    <a:lnTo>
                      <a:pt x="203" y="275"/>
                    </a:lnTo>
                    <a:lnTo>
                      <a:pt x="200" y="290"/>
                    </a:lnTo>
                    <a:lnTo>
                      <a:pt x="200" y="294"/>
                    </a:lnTo>
                    <a:lnTo>
                      <a:pt x="200" y="297"/>
                    </a:lnTo>
                    <a:lnTo>
                      <a:pt x="193" y="309"/>
                    </a:lnTo>
                    <a:lnTo>
                      <a:pt x="177" y="318"/>
                    </a:lnTo>
                    <a:lnTo>
                      <a:pt x="169" y="323"/>
                    </a:lnTo>
                    <a:lnTo>
                      <a:pt x="163" y="330"/>
                    </a:lnTo>
                    <a:lnTo>
                      <a:pt x="155" y="335"/>
                    </a:lnTo>
                    <a:lnTo>
                      <a:pt x="146" y="342"/>
                    </a:lnTo>
                    <a:lnTo>
                      <a:pt x="138" y="347"/>
                    </a:lnTo>
                    <a:lnTo>
                      <a:pt x="131" y="354"/>
                    </a:lnTo>
                    <a:lnTo>
                      <a:pt x="122" y="357"/>
                    </a:lnTo>
                    <a:lnTo>
                      <a:pt x="112" y="362"/>
                    </a:lnTo>
                    <a:lnTo>
                      <a:pt x="100" y="366"/>
                    </a:lnTo>
                    <a:lnTo>
                      <a:pt x="89" y="369"/>
                    </a:lnTo>
                    <a:lnTo>
                      <a:pt x="77" y="373"/>
                    </a:lnTo>
                    <a:lnTo>
                      <a:pt x="65" y="380"/>
                    </a:lnTo>
                    <a:lnTo>
                      <a:pt x="53" y="385"/>
                    </a:lnTo>
                    <a:lnTo>
                      <a:pt x="41" y="387"/>
                    </a:lnTo>
                    <a:lnTo>
                      <a:pt x="52" y="378"/>
                    </a:lnTo>
                    <a:lnTo>
                      <a:pt x="65" y="376"/>
                    </a:lnTo>
                    <a:lnTo>
                      <a:pt x="72" y="368"/>
                    </a:lnTo>
                    <a:lnTo>
                      <a:pt x="81" y="359"/>
                    </a:lnTo>
                    <a:lnTo>
                      <a:pt x="93" y="356"/>
                    </a:lnTo>
                    <a:lnTo>
                      <a:pt x="105" y="352"/>
                    </a:lnTo>
                    <a:lnTo>
                      <a:pt x="112" y="342"/>
                    </a:lnTo>
                    <a:lnTo>
                      <a:pt x="124" y="335"/>
                    </a:lnTo>
                    <a:lnTo>
                      <a:pt x="134" y="330"/>
                    </a:lnTo>
                    <a:lnTo>
                      <a:pt x="146" y="325"/>
                    </a:lnTo>
                    <a:lnTo>
                      <a:pt x="151" y="316"/>
                    </a:lnTo>
                    <a:lnTo>
                      <a:pt x="158" y="307"/>
                    </a:lnTo>
                    <a:lnTo>
                      <a:pt x="162" y="299"/>
                    </a:lnTo>
                    <a:lnTo>
                      <a:pt x="170" y="294"/>
                    </a:lnTo>
                    <a:lnTo>
                      <a:pt x="162" y="294"/>
                    </a:lnTo>
                    <a:lnTo>
                      <a:pt x="153" y="297"/>
                    </a:lnTo>
                    <a:lnTo>
                      <a:pt x="145" y="301"/>
                    </a:lnTo>
                    <a:lnTo>
                      <a:pt x="136" y="297"/>
                    </a:lnTo>
                    <a:lnTo>
                      <a:pt x="131" y="295"/>
                    </a:lnTo>
                    <a:lnTo>
                      <a:pt x="127" y="301"/>
                    </a:lnTo>
                    <a:lnTo>
                      <a:pt x="127" y="306"/>
                    </a:lnTo>
                    <a:lnTo>
                      <a:pt x="117" y="301"/>
                    </a:lnTo>
                    <a:lnTo>
                      <a:pt x="112" y="297"/>
                    </a:lnTo>
                    <a:lnTo>
                      <a:pt x="107" y="294"/>
                    </a:lnTo>
                    <a:lnTo>
                      <a:pt x="102" y="290"/>
                    </a:lnTo>
                    <a:lnTo>
                      <a:pt x="102" y="294"/>
                    </a:lnTo>
                    <a:lnTo>
                      <a:pt x="102" y="299"/>
                    </a:lnTo>
                    <a:lnTo>
                      <a:pt x="96" y="299"/>
                    </a:lnTo>
                    <a:lnTo>
                      <a:pt x="91" y="301"/>
                    </a:lnTo>
                    <a:lnTo>
                      <a:pt x="88" y="302"/>
                    </a:lnTo>
                    <a:lnTo>
                      <a:pt x="83" y="297"/>
                    </a:lnTo>
                    <a:lnTo>
                      <a:pt x="83" y="290"/>
                    </a:lnTo>
                    <a:lnTo>
                      <a:pt x="83" y="283"/>
                    </a:lnTo>
                    <a:lnTo>
                      <a:pt x="83" y="280"/>
                    </a:lnTo>
                    <a:lnTo>
                      <a:pt x="81" y="275"/>
                    </a:lnTo>
                    <a:lnTo>
                      <a:pt x="79" y="273"/>
                    </a:lnTo>
                    <a:lnTo>
                      <a:pt x="72" y="277"/>
                    </a:lnTo>
                    <a:lnTo>
                      <a:pt x="69" y="280"/>
                    </a:lnTo>
                    <a:lnTo>
                      <a:pt x="60" y="277"/>
                    </a:lnTo>
                    <a:lnTo>
                      <a:pt x="50" y="270"/>
                    </a:lnTo>
                    <a:lnTo>
                      <a:pt x="40" y="261"/>
                    </a:lnTo>
                    <a:lnTo>
                      <a:pt x="34" y="258"/>
                    </a:lnTo>
                    <a:lnTo>
                      <a:pt x="38" y="256"/>
                    </a:lnTo>
                    <a:lnTo>
                      <a:pt x="41" y="256"/>
                    </a:lnTo>
                    <a:lnTo>
                      <a:pt x="36" y="249"/>
                    </a:lnTo>
                    <a:lnTo>
                      <a:pt x="29" y="244"/>
                    </a:lnTo>
                    <a:lnTo>
                      <a:pt x="24" y="239"/>
                    </a:lnTo>
                    <a:lnTo>
                      <a:pt x="22" y="234"/>
                    </a:lnTo>
                    <a:lnTo>
                      <a:pt x="26" y="221"/>
                    </a:lnTo>
                    <a:lnTo>
                      <a:pt x="36" y="213"/>
                    </a:lnTo>
                    <a:lnTo>
                      <a:pt x="48" y="206"/>
                    </a:lnTo>
                    <a:lnTo>
                      <a:pt x="60" y="206"/>
                    </a:lnTo>
                    <a:lnTo>
                      <a:pt x="67" y="203"/>
                    </a:lnTo>
                    <a:lnTo>
                      <a:pt x="81" y="197"/>
                    </a:lnTo>
                    <a:lnTo>
                      <a:pt x="93" y="191"/>
                    </a:lnTo>
                    <a:lnTo>
                      <a:pt x="100" y="185"/>
                    </a:lnTo>
                    <a:lnTo>
                      <a:pt x="95" y="179"/>
                    </a:lnTo>
                    <a:lnTo>
                      <a:pt x="89" y="173"/>
                    </a:lnTo>
                    <a:lnTo>
                      <a:pt x="95" y="170"/>
                    </a:lnTo>
                    <a:lnTo>
                      <a:pt x="98" y="173"/>
                    </a:lnTo>
                    <a:lnTo>
                      <a:pt x="98" y="166"/>
                    </a:lnTo>
                    <a:lnTo>
                      <a:pt x="93" y="165"/>
                    </a:lnTo>
                    <a:lnTo>
                      <a:pt x="89" y="166"/>
                    </a:lnTo>
                    <a:lnTo>
                      <a:pt x="79" y="170"/>
                    </a:lnTo>
                    <a:lnTo>
                      <a:pt x="69" y="175"/>
                    </a:lnTo>
                    <a:lnTo>
                      <a:pt x="57" y="172"/>
                    </a:lnTo>
                    <a:lnTo>
                      <a:pt x="46" y="170"/>
                    </a:lnTo>
                    <a:lnTo>
                      <a:pt x="31" y="170"/>
                    </a:lnTo>
                    <a:lnTo>
                      <a:pt x="21" y="170"/>
                    </a:lnTo>
                    <a:lnTo>
                      <a:pt x="17" y="161"/>
                    </a:lnTo>
                    <a:lnTo>
                      <a:pt x="14" y="156"/>
                    </a:lnTo>
                    <a:lnTo>
                      <a:pt x="14" y="153"/>
                    </a:lnTo>
                    <a:lnTo>
                      <a:pt x="16" y="151"/>
                    </a:lnTo>
                    <a:lnTo>
                      <a:pt x="5" y="149"/>
                    </a:lnTo>
                    <a:lnTo>
                      <a:pt x="0" y="144"/>
                    </a:lnTo>
                    <a:lnTo>
                      <a:pt x="9" y="137"/>
                    </a:lnTo>
                    <a:lnTo>
                      <a:pt x="22" y="132"/>
                    </a:lnTo>
                    <a:lnTo>
                      <a:pt x="34" y="127"/>
                    </a:lnTo>
                    <a:lnTo>
                      <a:pt x="46" y="122"/>
                    </a:lnTo>
                    <a:lnTo>
                      <a:pt x="55" y="122"/>
                    </a:lnTo>
                    <a:lnTo>
                      <a:pt x="55" y="129"/>
                    </a:lnTo>
                    <a:lnTo>
                      <a:pt x="60" y="132"/>
                    </a:lnTo>
                    <a:lnTo>
                      <a:pt x="65" y="132"/>
                    </a:lnTo>
                    <a:lnTo>
                      <a:pt x="74" y="132"/>
                    </a:lnTo>
                    <a:lnTo>
                      <a:pt x="81" y="132"/>
                    </a:lnTo>
                    <a:lnTo>
                      <a:pt x="88" y="132"/>
                    </a:lnTo>
                    <a:lnTo>
                      <a:pt x="81" y="122"/>
                    </a:lnTo>
                    <a:lnTo>
                      <a:pt x="76" y="117"/>
                    </a:lnTo>
                    <a:lnTo>
                      <a:pt x="65" y="111"/>
                    </a:lnTo>
                    <a:lnTo>
                      <a:pt x="57" y="108"/>
                    </a:lnTo>
                    <a:lnTo>
                      <a:pt x="52" y="103"/>
                    </a:lnTo>
                    <a:lnTo>
                      <a:pt x="48" y="98"/>
                    </a:lnTo>
                    <a:lnTo>
                      <a:pt x="45" y="91"/>
                    </a:lnTo>
                    <a:lnTo>
                      <a:pt x="41" y="87"/>
                    </a:lnTo>
                    <a:lnTo>
                      <a:pt x="33" y="84"/>
                    </a:lnTo>
                    <a:lnTo>
                      <a:pt x="26" y="82"/>
                    </a:lnTo>
                    <a:lnTo>
                      <a:pt x="17" y="79"/>
                    </a:lnTo>
                    <a:lnTo>
                      <a:pt x="16" y="77"/>
                    </a:lnTo>
                    <a:lnTo>
                      <a:pt x="19" y="70"/>
                    </a:lnTo>
                    <a:lnTo>
                      <a:pt x="22" y="63"/>
                    </a:lnTo>
                    <a:lnTo>
                      <a:pt x="52" y="63"/>
                    </a:lnTo>
                    <a:lnTo>
                      <a:pt x="62" y="48"/>
                    </a:lnTo>
                    <a:lnTo>
                      <a:pt x="77" y="34"/>
                    </a:lnTo>
                    <a:lnTo>
                      <a:pt x="86" y="27"/>
                    </a:lnTo>
                    <a:lnTo>
                      <a:pt x="95" y="22"/>
                    </a:lnTo>
                    <a:lnTo>
                      <a:pt x="105" y="17"/>
                    </a:lnTo>
                    <a:lnTo>
                      <a:pt x="115" y="15"/>
                    </a:lnTo>
                    <a:lnTo>
                      <a:pt x="124" y="13"/>
                    </a:lnTo>
                    <a:lnTo>
                      <a:pt x="134" y="13"/>
                    </a:lnTo>
                    <a:lnTo>
                      <a:pt x="145" y="5"/>
                    </a:lnTo>
                    <a:lnTo>
                      <a:pt x="157" y="0"/>
                    </a:lnTo>
                    <a:lnTo>
                      <a:pt x="163" y="1"/>
                    </a:lnTo>
                    <a:lnTo>
                      <a:pt x="172" y="7"/>
                    </a:lnTo>
                    <a:lnTo>
                      <a:pt x="169" y="10"/>
                    </a:lnTo>
                    <a:lnTo>
                      <a:pt x="167" y="13"/>
                    </a:lnTo>
                    <a:lnTo>
                      <a:pt x="174" y="12"/>
                    </a:lnTo>
                    <a:lnTo>
                      <a:pt x="181" y="7"/>
                    </a:lnTo>
                    <a:lnTo>
                      <a:pt x="186" y="8"/>
                    </a:lnTo>
                    <a:lnTo>
                      <a:pt x="193" y="12"/>
                    </a:lnTo>
                    <a:lnTo>
                      <a:pt x="217" y="12"/>
                    </a:lnTo>
                    <a:lnTo>
                      <a:pt x="224" y="17"/>
                    </a:lnTo>
                    <a:lnTo>
                      <a:pt x="232" y="22"/>
                    </a:lnTo>
                    <a:lnTo>
                      <a:pt x="272" y="22"/>
                    </a:lnTo>
                    <a:lnTo>
                      <a:pt x="282" y="27"/>
                    </a:lnTo>
                    <a:lnTo>
                      <a:pt x="298" y="32"/>
                    </a:lnTo>
                    <a:lnTo>
                      <a:pt x="313" y="34"/>
                    </a:lnTo>
                    <a:lnTo>
                      <a:pt x="329" y="36"/>
                    </a:lnTo>
                    <a:lnTo>
                      <a:pt x="341" y="32"/>
                    </a:lnTo>
                    <a:lnTo>
                      <a:pt x="353" y="31"/>
                    </a:lnTo>
                    <a:lnTo>
                      <a:pt x="361" y="31"/>
                    </a:lnTo>
                    <a:lnTo>
                      <a:pt x="368" y="34"/>
                    </a:lnTo>
                    <a:lnTo>
                      <a:pt x="375" y="38"/>
                    </a:lnTo>
                    <a:lnTo>
                      <a:pt x="385" y="41"/>
                    </a:lnTo>
                    <a:lnTo>
                      <a:pt x="385" y="39"/>
                    </a:lnTo>
                    <a:lnTo>
                      <a:pt x="385" y="41"/>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588" name="Freeform 300"/>
              <p:cNvSpPr>
                <a:spLocks/>
              </p:cNvSpPr>
              <p:nvPr/>
            </p:nvSpPr>
            <p:spPr bwMode="auto">
              <a:xfrm>
                <a:off x="1246982" y="2568575"/>
                <a:ext cx="38100" cy="55562"/>
              </a:xfrm>
              <a:custGeom>
                <a:avLst/>
                <a:gdLst/>
                <a:ahLst/>
                <a:cxnLst>
                  <a:cxn ang="0">
                    <a:pos x="10" y="14"/>
                  </a:cxn>
                  <a:cxn ang="0">
                    <a:pos x="3" y="11"/>
                  </a:cxn>
                  <a:cxn ang="0">
                    <a:pos x="0" y="14"/>
                  </a:cxn>
                  <a:cxn ang="0">
                    <a:pos x="0" y="5"/>
                  </a:cxn>
                  <a:cxn ang="0">
                    <a:pos x="2" y="2"/>
                  </a:cxn>
                  <a:cxn ang="0">
                    <a:pos x="5" y="0"/>
                  </a:cxn>
                  <a:cxn ang="0">
                    <a:pos x="12" y="4"/>
                  </a:cxn>
                  <a:cxn ang="0">
                    <a:pos x="12" y="11"/>
                  </a:cxn>
                  <a:cxn ang="0">
                    <a:pos x="17" y="17"/>
                  </a:cxn>
                  <a:cxn ang="0">
                    <a:pos x="20" y="23"/>
                  </a:cxn>
                  <a:cxn ang="0">
                    <a:pos x="24" y="30"/>
                  </a:cxn>
                  <a:cxn ang="0">
                    <a:pos x="22" y="33"/>
                  </a:cxn>
                  <a:cxn ang="0">
                    <a:pos x="20" y="35"/>
                  </a:cxn>
                  <a:cxn ang="0">
                    <a:pos x="12" y="30"/>
                  </a:cxn>
                  <a:cxn ang="0">
                    <a:pos x="10" y="24"/>
                  </a:cxn>
                  <a:cxn ang="0">
                    <a:pos x="8" y="17"/>
                  </a:cxn>
                  <a:cxn ang="0">
                    <a:pos x="10" y="14"/>
                  </a:cxn>
                </a:cxnLst>
                <a:rect l="0" t="0" r="r" b="b"/>
                <a:pathLst>
                  <a:path w="24" h="35">
                    <a:moveTo>
                      <a:pt x="10" y="14"/>
                    </a:moveTo>
                    <a:lnTo>
                      <a:pt x="3" y="11"/>
                    </a:lnTo>
                    <a:lnTo>
                      <a:pt x="0" y="14"/>
                    </a:lnTo>
                    <a:lnTo>
                      <a:pt x="0" y="5"/>
                    </a:lnTo>
                    <a:lnTo>
                      <a:pt x="2" y="2"/>
                    </a:lnTo>
                    <a:lnTo>
                      <a:pt x="5" y="0"/>
                    </a:lnTo>
                    <a:lnTo>
                      <a:pt x="12" y="4"/>
                    </a:lnTo>
                    <a:lnTo>
                      <a:pt x="12" y="11"/>
                    </a:lnTo>
                    <a:lnTo>
                      <a:pt x="17" y="17"/>
                    </a:lnTo>
                    <a:lnTo>
                      <a:pt x="20" y="23"/>
                    </a:lnTo>
                    <a:lnTo>
                      <a:pt x="24" y="30"/>
                    </a:lnTo>
                    <a:lnTo>
                      <a:pt x="22" y="33"/>
                    </a:lnTo>
                    <a:lnTo>
                      <a:pt x="20" y="35"/>
                    </a:lnTo>
                    <a:lnTo>
                      <a:pt x="12" y="30"/>
                    </a:lnTo>
                    <a:lnTo>
                      <a:pt x="10" y="24"/>
                    </a:lnTo>
                    <a:lnTo>
                      <a:pt x="8" y="17"/>
                    </a:lnTo>
                    <a:lnTo>
                      <a:pt x="10" y="14"/>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589" name="Freeform 301"/>
              <p:cNvSpPr>
                <a:spLocks/>
              </p:cNvSpPr>
              <p:nvPr/>
            </p:nvSpPr>
            <p:spPr bwMode="auto">
              <a:xfrm>
                <a:off x="1186657" y="2508250"/>
                <a:ext cx="34925" cy="66675"/>
              </a:xfrm>
              <a:custGeom>
                <a:avLst/>
                <a:gdLst/>
                <a:ahLst/>
                <a:cxnLst>
                  <a:cxn ang="0">
                    <a:pos x="17" y="21"/>
                  </a:cxn>
                  <a:cxn ang="0">
                    <a:pos x="19" y="21"/>
                  </a:cxn>
                  <a:cxn ang="0">
                    <a:pos x="22" y="21"/>
                  </a:cxn>
                  <a:cxn ang="0">
                    <a:pos x="22" y="31"/>
                  </a:cxn>
                  <a:cxn ang="0">
                    <a:pos x="21" y="42"/>
                  </a:cxn>
                  <a:cxn ang="0">
                    <a:pos x="14" y="31"/>
                  </a:cxn>
                  <a:cxn ang="0">
                    <a:pos x="14" y="21"/>
                  </a:cxn>
                  <a:cxn ang="0">
                    <a:pos x="3" y="16"/>
                  </a:cxn>
                  <a:cxn ang="0">
                    <a:pos x="0" y="6"/>
                  </a:cxn>
                  <a:cxn ang="0">
                    <a:pos x="2" y="0"/>
                  </a:cxn>
                  <a:cxn ang="0">
                    <a:pos x="5" y="0"/>
                  </a:cxn>
                  <a:cxn ang="0">
                    <a:pos x="10" y="0"/>
                  </a:cxn>
                  <a:cxn ang="0">
                    <a:pos x="17" y="0"/>
                  </a:cxn>
                  <a:cxn ang="0">
                    <a:pos x="15" y="7"/>
                  </a:cxn>
                  <a:cxn ang="0">
                    <a:pos x="15" y="13"/>
                  </a:cxn>
                  <a:cxn ang="0">
                    <a:pos x="15" y="16"/>
                  </a:cxn>
                  <a:cxn ang="0">
                    <a:pos x="17" y="21"/>
                  </a:cxn>
                </a:cxnLst>
                <a:rect l="0" t="0" r="r" b="b"/>
                <a:pathLst>
                  <a:path w="22" h="42">
                    <a:moveTo>
                      <a:pt x="17" y="21"/>
                    </a:moveTo>
                    <a:lnTo>
                      <a:pt x="19" y="21"/>
                    </a:lnTo>
                    <a:lnTo>
                      <a:pt x="22" y="21"/>
                    </a:lnTo>
                    <a:lnTo>
                      <a:pt x="22" y="31"/>
                    </a:lnTo>
                    <a:lnTo>
                      <a:pt x="21" y="42"/>
                    </a:lnTo>
                    <a:lnTo>
                      <a:pt x="14" y="31"/>
                    </a:lnTo>
                    <a:lnTo>
                      <a:pt x="14" y="21"/>
                    </a:lnTo>
                    <a:lnTo>
                      <a:pt x="3" y="16"/>
                    </a:lnTo>
                    <a:lnTo>
                      <a:pt x="0" y="6"/>
                    </a:lnTo>
                    <a:lnTo>
                      <a:pt x="2" y="0"/>
                    </a:lnTo>
                    <a:lnTo>
                      <a:pt x="5" y="0"/>
                    </a:lnTo>
                    <a:lnTo>
                      <a:pt x="10" y="0"/>
                    </a:lnTo>
                    <a:lnTo>
                      <a:pt x="17" y="0"/>
                    </a:lnTo>
                    <a:lnTo>
                      <a:pt x="15" y="7"/>
                    </a:lnTo>
                    <a:lnTo>
                      <a:pt x="15" y="13"/>
                    </a:lnTo>
                    <a:lnTo>
                      <a:pt x="15" y="16"/>
                    </a:lnTo>
                    <a:lnTo>
                      <a:pt x="17" y="21"/>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590" name="Freeform 302"/>
              <p:cNvSpPr>
                <a:spLocks/>
              </p:cNvSpPr>
              <p:nvPr/>
            </p:nvSpPr>
            <p:spPr bwMode="auto">
              <a:xfrm>
                <a:off x="1577182" y="1905000"/>
                <a:ext cx="420688" cy="222250"/>
              </a:xfrm>
              <a:custGeom>
                <a:avLst/>
                <a:gdLst/>
                <a:ahLst/>
                <a:cxnLst>
                  <a:cxn ang="0">
                    <a:pos x="239" y="111"/>
                  </a:cxn>
                  <a:cxn ang="0">
                    <a:pos x="241" y="117"/>
                  </a:cxn>
                  <a:cxn ang="0">
                    <a:pos x="248" y="124"/>
                  </a:cxn>
                  <a:cxn ang="0">
                    <a:pos x="246" y="131"/>
                  </a:cxn>
                  <a:cxn ang="0">
                    <a:pos x="230" y="135"/>
                  </a:cxn>
                  <a:cxn ang="0">
                    <a:pos x="208" y="133"/>
                  </a:cxn>
                  <a:cxn ang="0">
                    <a:pos x="189" y="123"/>
                  </a:cxn>
                  <a:cxn ang="0">
                    <a:pos x="174" y="123"/>
                  </a:cxn>
                  <a:cxn ang="0">
                    <a:pos x="158" y="131"/>
                  </a:cxn>
                  <a:cxn ang="0">
                    <a:pos x="137" y="135"/>
                  </a:cxn>
                  <a:cxn ang="0">
                    <a:pos x="115" y="140"/>
                  </a:cxn>
                  <a:cxn ang="0">
                    <a:pos x="94" y="140"/>
                  </a:cxn>
                  <a:cxn ang="0">
                    <a:pos x="79" y="135"/>
                  </a:cxn>
                  <a:cxn ang="0">
                    <a:pos x="69" y="124"/>
                  </a:cxn>
                  <a:cxn ang="0">
                    <a:pos x="53" y="123"/>
                  </a:cxn>
                  <a:cxn ang="0">
                    <a:pos x="33" y="117"/>
                  </a:cxn>
                  <a:cxn ang="0">
                    <a:pos x="33" y="100"/>
                  </a:cxn>
                  <a:cxn ang="0">
                    <a:pos x="58" y="95"/>
                  </a:cxn>
                  <a:cxn ang="0">
                    <a:pos x="82" y="95"/>
                  </a:cxn>
                  <a:cxn ang="0">
                    <a:pos x="84" y="90"/>
                  </a:cxn>
                  <a:cxn ang="0">
                    <a:pos x="62" y="90"/>
                  </a:cxn>
                  <a:cxn ang="0">
                    <a:pos x="38" y="90"/>
                  </a:cxn>
                  <a:cxn ang="0">
                    <a:pos x="15" y="86"/>
                  </a:cxn>
                  <a:cxn ang="0">
                    <a:pos x="14" y="73"/>
                  </a:cxn>
                  <a:cxn ang="0">
                    <a:pos x="26" y="69"/>
                  </a:cxn>
                  <a:cxn ang="0">
                    <a:pos x="22" y="68"/>
                  </a:cxn>
                  <a:cxn ang="0">
                    <a:pos x="3" y="64"/>
                  </a:cxn>
                  <a:cxn ang="0">
                    <a:pos x="0" y="49"/>
                  </a:cxn>
                  <a:cxn ang="0">
                    <a:pos x="14" y="31"/>
                  </a:cxn>
                  <a:cxn ang="0">
                    <a:pos x="34" y="21"/>
                  </a:cxn>
                  <a:cxn ang="0">
                    <a:pos x="53" y="16"/>
                  </a:cxn>
                  <a:cxn ang="0">
                    <a:pos x="67" y="18"/>
                  </a:cxn>
                  <a:cxn ang="0">
                    <a:pos x="70" y="28"/>
                  </a:cxn>
                  <a:cxn ang="0">
                    <a:pos x="77" y="28"/>
                  </a:cxn>
                  <a:cxn ang="0">
                    <a:pos x="94" y="25"/>
                  </a:cxn>
                  <a:cxn ang="0">
                    <a:pos x="105" y="31"/>
                  </a:cxn>
                  <a:cxn ang="0">
                    <a:pos x="117" y="37"/>
                  </a:cxn>
                  <a:cxn ang="0">
                    <a:pos x="124" y="30"/>
                  </a:cxn>
                  <a:cxn ang="0">
                    <a:pos x="134" y="26"/>
                  </a:cxn>
                  <a:cxn ang="0">
                    <a:pos x="151" y="42"/>
                  </a:cxn>
                  <a:cxn ang="0">
                    <a:pos x="153" y="52"/>
                  </a:cxn>
                  <a:cxn ang="0">
                    <a:pos x="160" y="61"/>
                  </a:cxn>
                  <a:cxn ang="0">
                    <a:pos x="167" y="55"/>
                  </a:cxn>
                  <a:cxn ang="0">
                    <a:pos x="158" y="37"/>
                  </a:cxn>
                  <a:cxn ang="0">
                    <a:pos x="155" y="21"/>
                  </a:cxn>
                  <a:cxn ang="0">
                    <a:pos x="163" y="14"/>
                  </a:cxn>
                  <a:cxn ang="0">
                    <a:pos x="179" y="14"/>
                  </a:cxn>
                  <a:cxn ang="0">
                    <a:pos x="177" y="9"/>
                  </a:cxn>
                  <a:cxn ang="0">
                    <a:pos x="193" y="0"/>
                  </a:cxn>
                  <a:cxn ang="0">
                    <a:pos x="211" y="12"/>
                  </a:cxn>
                  <a:cxn ang="0">
                    <a:pos x="199" y="28"/>
                  </a:cxn>
                  <a:cxn ang="0">
                    <a:pos x="206" y="52"/>
                  </a:cxn>
                  <a:cxn ang="0">
                    <a:pos x="213" y="71"/>
                  </a:cxn>
                  <a:cxn ang="0">
                    <a:pos x="236" y="92"/>
                  </a:cxn>
                  <a:cxn ang="0">
                    <a:pos x="265" y="107"/>
                  </a:cxn>
                  <a:cxn ang="0">
                    <a:pos x="246" y="111"/>
                  </a:cxn>
                </a:cxnLst>
                <a:rect l="0" t="0" r="r" b="b"/>
                <a:pathLst>
                  <a:path w="265" h="140">
                    <a:moveTo>
                      <a:pt x="246" y="111"/>
                    </a:moveTo>
                    <a:lnTo>
                      <a:pt x="239" y="111"/>
                    </a:lnTo>
                    <a:lnTo>
                      <a:pt x="239" y="116"/>
                    </a:lnTo>
                    <a:lnTo>
                      <a:pt x="241" y="117"/>
                    </a:lnTo>
                    <a:lnTo>
                      <a:pt x="246" y="119"/>
                    </a:lnTo>
                    <a:lnTo>
                      <a:pt x="248" y="124"/>
                    </a:lnTo>
                    <a:lnTo>
                      <a:pt x="251" y="126"/>
                    </a:lnTo>
                    <a:lnTo>
                      <a:pt x="246" y="131"/>
                    </a:lnTo>
                    <a:lnTo>
                      <a:pt x="239" y="135"/>
                    </a:lnTo>
                    <a:lnTo>
                      <a:pt x="230" y="135"/>
                    </a:lnTo>
                    <a:lnTo>
                      <a:pt x="222" y="136"/>
                    </a:lnTo>
                    <a:lnTo>
                      <a:pt x="208" y="133"/>
                    </a:lnTo>
                    <a:lnTo>
                      <a:pt x="199" y="128"/>
                    </a:lnTo>
                    <a:lnTo>
                      <a:pt x="189" y="123"/>
                    </a:lnTo>
                    <a:lnTo>
                      <a:pt x="180" y="121"/>
                    </a:lnTo>
                    <a:lnTo>
                      <a:pt x="174" y="123"/>
                    </a:lnTo>
                    <a:lnTo>
                      <a:pt x="168" y="129"/>
                    </a:lnTo>
                    <a:lnTo>
                      <a:pt x="158" y="131"/>
                    </a:lnTo>
                    <a:lnTo>
                      <a:pt x="148" y="135"/>
                    </a:lnTo>
                    <a:lnTo>
                      <a:pt x="137" y="135"/>
                    </a:lnTo>
                    <a:lnTo>
                      <a:pt x="131" y="140"/>
                    </a:lnTo>
                    <a:lnTo>
                      <a:pt x="115" y="140"/>
                    </a:lnTo>
                    <a:lnTo>
                      <a:pt x="105" y="140"/>
                    </a:lnTo>
                    <a:lnTo>
                      <a:pt x="94" y="140"/>
                    </a:lnTo>
                    <a:lnTo>
                      <a:pt x="86" y="140"/>
                    </a:lnTo>
                    <a:lnTo>
                      <a:pt x="79" y="135"/>
                    </a:lnTo>
                    <a:lnTo>
                      <a:pt x="76" y="128"/>
                    </a:lnTo>
                    <a:lnTo>
                      <a:pt x="69" y="124"/>
                    </a:lnTo>
                    <a:lnTo>
                      <a:pt x="62" y="123"/>
                    </a:lnTo>
                    <a:lnTo>
                      <a:pt x="53" y="123"/>
                    </a:lnTo>
                    <a:lnTo>
                      <a:pt x="48" y="124"/>
                    </a:lnTo>
                    <a:lnTo>
                      <a:pt x="33" y="117"/>
                    </a:lnTo>
                    <a:lnTo>
                      <a:pt x="24" y="107"/>
                    </a:lnTo>
                    <a:lnTo>
                      <a:pt x="33" y="100"/>
                    </a:lnTo>
                    <a:lnTo>
                      <a:pt x="45" y="97"/>
                    </a:lnTo>
                    <a:lnTo>
                      <a:pt x="58" y="95"/>
                    </a:lnTo>
                    <a:lnTo>
                      <a:pt x="74" y="95"/>
                    </a:lnTo>
                    <a:lnTo>
                      <a:pt x="82" y="95"/>
                    </a:lnTo>
                    <a:lnTo>
                      <a:pt x="91" y="95"/>
                    </a:lnTo>
                    <a:lnTo>
                      <a:pt x="84" y="90"/>
                    </a:lnTo>
                    <a:lnTo>
                      <a:pt x="77" y="90"/>
                    </a:lnTo>
                    <a:lnTo>
                      <a:pt x="62" y="90"/>
                    </a:lnTo>
                    <a:lnTo>
                      <a:pt x="51" y="90"/>
                    </a:lnTo>
                    <a:lnTo>
                      <a:pt x="38" y="90"/>
                    </a:lnTo>
                    <a:lnTo>
                      <a:pt x="26" y="90"/>
                    </a:lnTo>
                    <a:lnTo>
                      <a:pt x="15" y="86"/>
                    </a:lnTo>
                    <a:lnTo>
                      <a:pt x="12" y="80"/>
                    </a:lnTo>
                    <a:lnTo>
                      <a:pt x="14" y="73"/>
                    </a:lnTo>
                    <a:lnTo>
                      <a:pt x="19" y="71"/>
                    </a:lnTo>
                    <a:lnTo>
                      <a:pt x="26" y="69"/>
                    </a:lnTo>
                    <a:lnTo>
                      <a:pt x="33" y="69"/>
                    </a:lnTo>
                    <a:lnTo>
                      <a:pt x="22" y="68"/>
                    </a:lnTo>
                    <a:lnTo>
                      <a:pt x="14" y="69"/>
                    </a:lnTo>
                    <a:lnTo>
                      <a:pt x="3" y="64"/>
                    </a:lnTo>
                    <a:lnTo>
                      <a:pt x="0" y="59"/>
                    </a:lnTo>
                    <a:lnTo>
                      <a:pt x="0" y="49"/>
                    </a:lnTo>
                    <a:lnTo>
                      <a:pt x="7" y="40"/>
                    </a:lnTo>
                    <a:lnTo>
                      <a:pt x="14" y="31"/>
                    </a:lnTo>
                    <a:lnTo>
                      <a:pt x="24" y="26"/>
                    </a:lnTo>
                    <a:lnTo>
                      <a:pt x="34" y="21"/>
                    </a:lnTo>
                    <a:lnTo>
                      <a:pt x="45" y="18"/>
                    </a:lnTo>
                    <a:lnTo>
                      <a:pt x="53" y="16"/>
                    </a:lnTo>
                    <a:lnTo>
                      <a:pt x="64" y="16"/>
                    </a:lnTo>
                    <a:lnTo>
                      <a:pt x="67" y="18"/>
                    </a:lnTo>
                    <a:lnTo>
                      <a:pt x="69" y="23"/>
                    </a:lnTo>
                    <a:lnTo>
                      <a:pt x="70" y="28"/>
                    </a:lnTo>
                    <a:lnTo>
                      <a:pt x="72" y="33"/>
                    </a:lnTo>
                    <a:lnTo>
                      <a:pt x="77" y="28"/>
                    </a:lnTo>
                    <a:lnTo>
                      <a:pt x="88" y="25"/>
                    </a:lnTo>
                    <a:lnTo>
                      <a:pt x="94" y="25"/>
                    </a:lnTo>
                    <a:lnTo>
                      <a:pt x="101" y="28"/>
                    </a:lnTo>
                    <a:lnTo>
                      <a:pt x="105" y="31"/>
                    </a:lnTo>
                    <a:lnTo>
                      <a:pt x="110" y="40"/>
                    </a:lnTo>
                    <a:lnTo>
                      <a:pt x="117" y="37"/>
                    </a:lnTo>
                    <a:lnTo>
                      <a:pt x="125" y="37"/>
                    </a:lnTo>
                    <a:lnTo>
                      <a:pt x="124" y="30"/>
                    </a:lnTo>
                    <a:lnTo>
                      <a:pt x="124" y="26"/>
                    </a:lnTo>
                    <a:lnTo>
                      <a:pt x="134" y="26"/>
                    </a:lnTo>
                    <a:lnTo>
                      <a:pt x="144" y="31"/>
                    </a:lnTo>
                    <a:lnTo>
                      <a:pt x="151" y="42"/>
                    </a:lnTo>
                    <a:lnTo>
                      <a:pt x="151" y="45"/>
                    </a:lnTo>
                    <a:lnTo>
                      <a:pt x="153" y="52"/>
                    </a:lnTo>
                    <a:lnTo>
                      <a:pt x="153" y="57"/>
                    </a:lnTo>
                    <a:lnTo>
                      <a:pt x="160" y="61"/>
                    </a:lnTo>
                    <a:lnTo>
                      <a:pt x="163" y="57"/>
                    </a:lnTo>
                    <a:lnTo>
                      <a:pt x="167" y="55"/>
                    </a:lnTo>
                    <a:lnTo>
                      <a:pt x="162" y="47"/>
                    </a:lnTo>
                    <a:lnTo>
                      <a:pt x="158" y="37"/>
                    </a:lnTo>
                    <a:lnTo>
                      <a:pt x="155" y="26"/>
                    </a:lnTo>
                    <a:lnTo>
                      <a:pt x="155" y="21"/>
                    </a:lnTo>
                    <a:lnTo>
                      <a:pt x="156" y="14"/>
                    </a:lnTo>
                    <a:lnTo>
                      <a:pt x="163" y="14"/>
                    </a:lnTo>
                    <a:lnTo>
                      <a:pt x="170" y="14"/>
                    </a:lnTo>
                    <a:lnTo>
                      <a:pt x="179" y="14"/>
                    </a:lnTo>
                    <a:lnTo>
                      <a:pt x="177" y="11"/>
                    </a:lnTo>
                    <a:lnTo>
                      <a:pt x="177" y="9"/>
                    </a:lnTo>
                    <a:lnTo>
                      <a:pt x="182" y="2"/>
                    </a:lnTo>
                    <a:lnTo>
                      <a:pt x="193" y="0"/>
                    </a:lnTo>
                    <a:lnTo>
                      <a:pt x="205" y="2"/>
                    </a:lnTo>
                    <a:lnTo>
                      <a:pt x="211" y="12"/>
                    </a:lnTo>
                    <a:lnTo>
                      <a:pt x="205" y="19"/>
                    </a:lnTo>
                    <a:lnTo>
                      <a:pt x="199" y="28"/>
                    </a:lnTo>
                    <a:lnTo>
                      <a:pt x="201" y="40"/>
                    </a:lnTo>
                    <a:lnTo>
                      <a:pt x="206" y="52"/>
                    </a:lnTo>
                    <a:lnTo>
                      <a:pt x="210" y="61"/>
                    </a:lnTo>
                    <a:lnTo>
                      <a:pt x="213" y="71"/>
                    </a:lnTo>
                    <a:lnTo>
                      <a:pt x="218" y="81"/>
                    </a:lnTo>
                    <a:lnTo>
                      <a:pt x="236" y="92"/>
                    </a:lnTo>
                    <a:lnTo>
                      <a:pt x="253" y="98"/>
                    </a:lnTo>
                    <a:lnTo>
                      <a:pt x="265" y="107"/>
                    </a:lnTo>
                    <a:lnTo>
                      <a:pt x="254" y="111"/>
                    </a:lnTo>
                    <a:lnTo>
                      <a:pt x="246" y="111"/>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591" name="Freeform 303"/>
              <p:cNvSpPr>
                <a:spLocks/>
              </p:cNvSpPr>
              <p:nvPr/>
            </p:nvSpPr>
            <p:spPr bwMode="auto">
              <a:xfrm>
                <a:off x="1421607" y="1873250"/>
                <a:ext cx="234950" cy="152400"/>
              </a:xfrm>
              <a:custGeom>
                <a:avLst/>
                <a:gdLst/>
                <a:ahLst/>
                <a:cxnLst>
                  <a:cxn ang="0">
                    <a:pos x="31" y="91"/>
                  </a:cxn>
                  <a:cxn ang="0">
                    <a:pos x="27" y="86"/>
                  </a:cxn>
                  <a:cxn ang="0">
                    <a:pos x="24" y="81"/>
                  </a:cxn>
                  <a:cxn ang="0">
                    <a:pos x="17" y="77"/>
                  </a:cxn>
                  <a:cxn ang="0">
                    <a:pos x="10" y="75"/>
                  </a:cxn>
                  <a:cxn ang="0">
                    <a:pos x="2" y="72"/>
                  </a:cxn>
                  <a:cxn ang="0">
                    <a:pos x="0" y="70"/>
                  </a:cxn>
                  <a:cxn ang="0">
                    <a:pos x="3" y="57"/>
                  </a:cxn>
                  <a:cxn ang="0">
                    <a:pos x="12" y="46"/>
                  </a:cxn>
                  <a:cxn ang="0">
                    <a:pos x="19" y="34"/>
                  </a:cxn>
                  <a:cxn ang="0">
                    <a:pos x="24" y="22"/>
                  </a:cxn>
                  <a:cxn ang="0">
                    <a:pos x="20" y="12"/>
                  </a:cxn>
                  <a:cxn ang="0">
                    <a:pos x="17" y="3"/>
                  </a:cxn>
                  <a:cxn ang="0">
                    <a:pos x="33" y="0"/>
                  </a:cxn>
                  <a:cxn ang="0">
                    <a:pos x="48" y="3"/>
                  </a:cxn>
                  <a:cxn ang="0">
                    <a:pos x="55" y="0"/>
                  </a:cxn>
                  <a:cxn ang="0">
                    <a:pos x="69" y="0"/>
                  </a:cxn>
                  <a:cxn ang="0">
                    <a:pos x="81" y="5"/>
                  </a:cxn>
                  <a:cxn ang="0">
                    <a:pos x="94" y="10"/>
                  </a:cxn>
                  <a:cxn ang="0">
                    <a:pos x="103" y="10"/>
                  </a:cxn>
                  <a:cxn ang="0">
                    <a:pos x="112" y="8"/>
                  </a:cxn>
                  <a:cxn ang="0">
                    <a:pos x="120" y="8"/>
                  </a:cxn>
                  <a:cxn ang="0">
                    <a:pos x="134" y="14"/>
                  </a:cxn>
                  <a:cxn ang="0">
                    <a:pos x="143" y="20"/>
                  </a:cxn>
                  <a:cxn ang="0">
                    <a:pos x="148" y="31"/>
                  </a:cxn>
                  <a:cxn ang="0">
                    <a:pos x="143" y="32"/>
                  </a:cxn>
                  <a:cxn ang="0">
                    <a:pos x="132" y="36"/>
                  </a:cxn>
                  <a:cxn ang="0">
                    <a:pos x="122" y="38"/>
                  </a:cxn>
                  <a:cxn ang="0">
                    <a:pos x="117" y="41"/>
                  </a:cxn>
                  <a:cxn ang="0">
                    <a:pos x="103" y="46"/>
                  </a:cxn>
                  <a:cxn ang="0">
                    <a:pos x="89" y="58"/>
                  </a:cxn>
                  <a:cxn ang="0">
                    <a:pos x="81" y="69"/>
                  </a:cxn>
                  <a:cxn ang="0">
                    <a:pos x="77" y="81"/>
                  </a:cxn>
                  <a:cxn ang="0">
                    <a:pos x="70" y="84"/>
                  </a:cxn>
                  <a:cxn ang="0">
                    <a:pos x="58" y="89"/>
                  </a:cxn>
                  <a:cxn ang="0">
                    <a:pos x="46" y="93"/>
                  </a:cxn>
                  <a:cxn ang="0">
                    <a:pos x="39" y="96"/>
                  </a:cxn>
                  <a:cxn ang="0">
                    <a:pos x="34" y="93"/>
                  </a:cxn>
                  <a:cxn ang="0">
                    <a:pos x="31" y="91"/>
                  </a:cxn>
                </a:cxnLst>
                <a:rect l="0" t="0" r="r" b="b"/>
                <a:pathLst>
                  <a:path w="148" h="96">
                    <a:moveTo>
                      <a:pt x="31" y="91"/>
                    </a:moveTo>
                    <a:lnTo>
                      <a:pt x="27" y="86"/>
                    </a:lnTo>
                    <a:lnTo>
                      <a:pt x="24" y="81"/>
                    </a:lnTo>
                    <a:lnTo>
                      <a:pt x="17" y="77"/>
                    </a:lnTo>
                    <a:lnTo>
                      <a:pt x="10" y="75"/>
                    </a:lnTo>
                    <a:lnTo>
                      <a:pt x="2" y="72"/>
                    </a:lnTo>
                    <a:lnTo>
                      <a:pt x="0" y="70"/>
                    </a:lnTo>
                    <a:lnTo>
                      <a:pt x="3" y="57"/>
                    </a:lnTo>
                    <a:lnTo>
                      <a:pt x="12" y="46"/>
                    </a:lnTo>
                    <a:lnTo>
                      <a:pt x="19" y="34"/>
                    </a:lnTo>
                    <a:lnTo>
                      <a:pt x="24" y="22"/>
                    </a:lnTo>
                    <a:lnTo>
                      <a:pt x="20" y="12"/>
                    </a:lnTo>
                    <a:lnTo>
                      <a:pt x="17" y="3"/>
                    </a:lnTo>
                    <a:lnTo>
                      <a:pt x="33" y="0"/>
                    </a:lnTo>
                    <a:lnTo>
                      <a:pt x="48" y="3"/>
                    </a:lnTo>
                    <a:lnTo>
                      <a:pt x="55" y="0"/>
                    </a:lnTo>
                    <a:lnTo>
                      <a:pt x="69" y="0"/>
                    </a:lnTo>
                    <a:lnTo>
                      <a:pt x="81" y="5"/>
                    </a:lnTo>
                    <a:lnTo>
                      <a:pt x="94" y="10"/>
                    </a:lnTo>
                    <a:lnTo>
                      <a:pt x="103" y="10"/>
                    </a:lnTo>
                    <a:lnTo>
                      <a:pt x="112" y="8"/>
                    </a:lnTo>
                    <a:lnTo>
                      <a:pt x="120" y="8"/>
                    </a:lnTo>
                    <a:lnTo>
                      <a:pt x="134" y="14"/>
                    </a:lnTo>
                    <a:lnTo>
                      <a:pt x="143" y="20"/>
                    </a:lnTo>
                    <a:lnTo>
                      <a:pt x="148" y="31"/>
                    </a:lnTo>
                    <a:lnTo>
                      <a:pt x="143" y="32"/>
                    </a:lnTo>
                    <a:lnTo>
                      <a:pt x="132" y="36"/>
                    </a:lnTo>
                    <a:lnTo>
                      <a:pt x="122" y="38"/>
                    </a:lnTo>
                    <a:lnTo>
                      <a:pt x="117" y="41"/>
                    </a:lnTo>
                    <a:lnTo>
                      <a:pt x="103" y="46"/>
                    </a:lnTo>
                    <a:lnTo>
                      <a:pt x="89" y="58"/>
                    </a:lnTo>
                    <a:lnTo>
                      <a:pt x="81" y="69"/>
                    </a:lnTo>
                    <a:lnTo>
                      <a:pt x="77" y="81"/>
                    </a:lnTo>
                    <a:lnTo>
                      <a:pt x="70" y="84"/>
                    </a:lnTo>
                    <a:lnTo>
                      <a:pt x="58" y="89"/>
                    </a:lnTo>
                    <a:lnTo>
                      <a:pt x="46" y="93"/>
                    </a:lnTo>
                    <a:lnTo>
                      <a:pt x="39" y="96"/>
                    </a:lnTo>
                    <a:lnTo>
                      <a:pt x="34" y="93"/>
                    </a:lnTo>
                    <a:lnTo>
                      <a:pt x="31" y="91"/>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592" name="Freeform 304"/>
              <p:cNvSpPr>
                <a:spLocks/>
              </p:cNvSpPr>
              <p:nvPr/>
            </p:nvSpPr>
            <p:spPr bwMode="auto">
              <a:xfrm>
                <a:off x="1607344" y="1760538"/>
                <a:ext cx="284163" cy="117475"/>
              </a:xfrm>
              <a:custGeom>
                <a:avLst/>
                <a:gdLst/>
                <a:ahLst/>
                <a:cxnLst>
                  <a:cxn ang="0">
                    <a:pos x="51" y="71"/>
                  </a:cxn>
                  <a:cxn ang="0">
                    <a:pos x="51" y="61"/>
                  </a:cxn>
                  <a:cxn ang="0">
                    <a:pos x="55" y="55"/>
                  </a:cxn>
                  <a:cxn ang="0">
                    <a:pos x="48" y="52"/>
                  </a:cxn>
                  <a:cxn ang="0">
                    <a:pos x="34" y="57"/>
                  </a:cxn>
                  <a:cxn ang="0">
                    <a:pos x="15" y="57"/>
                  </a:cxn>
                  <a:cxn ang="0">
                    <a:pos x="2" y="52"/>
                  </a:cxn>
                  <a:cxn ang="0">
                    <a:pos x="0" y="43"/>
                  </a:cxn>
                  <a:cxn ang="0">
                    <a:pos x="7" y="38"/>
                  </a:cxn>
                  <a:cxn ang="0">
                    <a:pos x="26" y="38"/>
                  </a:cxn>
                  <a:cxn ang="0">
                    <a:pos x="24" y="38"/>
                  </a:cxn>
                  <a:cxn ang="0">
                    <a:pos x="14" y="26"/>
                  </a:cxn>
                  <a:cxn ang="0">
                    <a:pos x="22" y="26"/>
                  </a:cxn>
                  <a:cxn ang="0">
                    <a:pos x="31" y="28"/>
                  </a:cxn>
                  <a:cxn ang="0">
                    <a:pos x="45" y="30"/>
                  </a:cxn>
                  <a:cxn ang="0">
                    <a:pos x="19" y="24"/>
                  </a:cxn>
                  <a:cxn ang="0">
                    <a:pos x="29" y="19"/>
                  </a:cxn>
                  <a:cxn ang="0">
                    <a:pos x="43" y="21"/>
                  </a:cxn>
                  <a:cxn ang="0">
                    <a:pos x="27" y="14"/>
                  </a:cxn>
                  <a:cxn ang="0">
                    <a:pos x="43" y="14"/>
                  </a:cxn>
                  <a:cxn ang="0">
                    <a:pos x="51" y="21"/>
                  </a:cxn>
                  <a:cxn ang="0">
                    <a:pos x="63" y="21"/>
                  </a:cxn>
                  <a:cxn ang="0">
                    <a:pos x="84" y="31"/>
                  </a:cxn>
                  <a:cxn ang="0">
                    <a:pos x="112" y="42"/>
                  </a:cxn>
                  <a:cxn ang="0">
                    <a:pos x="124" y="35"/>
                  </a:cxn>
                  <a:cxn ang="0">
                    <a:pos x="113" y="33"/>
                  </a:cxn>
                  <a:cxn ang="0">
                    <a:pos x="118" y="31"/>
                  </a:cxn>
                  <a:cxn ang="0">
                    <a:pos x="110" y="21"/>
                  </a:cxn>
                  <a:cxn ang="0">
                    <a:pos x="106" y="11"/>
                  </a:cxn>
                  <a:cxn ang="0">
                    <a:pos x="117" y="2"/>
                  </a:cxn>
                  <a:cxn ang="0">
                    <a:pos x="129" y="2"/>
                  </a:cxn>
                  <a:cxn ang="0">
                    <a:pos x="132" y="7"/>
                  </a:cxn>
                  <a:cxn ang="0">
                    <a:pos x="139" y="23"/>
                  </a:cxn>
                  <a:cxn ang="0">
                    <a:pos x="158" y="26"/>
                  </a:cxn>
                  <a:cxn ang="0">
                    <a:pos x="174" y="26"/>
                  </a:cxn>
                  <a:cxn ang="0">
                    <a:pos x="175" y="42"/>
                  </a:cxn>
                  <a:cxn ang="0">
                    <a:pos x="165" y="55"/>
                  </a:cxn>
                  <a:cxn ang="0">
                    <a:pos x="155" y="59"/>
                  </a:cxn>
                  <a:cxn ang="0">
                    <a:pos x="132" y="57"/>
                  </a:cxn>
                  <a:cxn ang="0">
                    <a:pos x="122" y="59"/>
                  </a:cxn>
                  <a:cxn ang="0">
                    <a:pos x="100" y="64"/>
                  </a:cxn>
                  <a:cxn ang="0">
                    <a:pos x="77" y="71"/>
                  </a:cxn>
                </a:cxnLst>
                <a:rect l="0" t="0" r="r" b="b"/>
                <a:pathLst>
                  <a:path w="179" h="74">
                    <a:moveTo>
                      <a:pt x="62" y="74"/>
                    </a:moveTo>
                    <a:lnTo>
                      <a:pt x="51" y="71"/>
                    </a:lnTo>
                    <a:lnTo>
                      <a:pt x="48" y="67"/>
                    </a:lnTo>
                    <a:lnTo>
                      <a:pt x="51" y="61"/>
                    </a:lnTo>
                    <a:lnTo>
                      <a:pt x="62" y="61"/>
                    </a:lnTo>
                    <a:lnTo>
                      <a:pt x="55" y="55"/>
                    </a:lnTo>
                    <a:lnTo>
                      <a:pt x="53" y="48"/>
                    </a:lnTo>
                    <a:lnTo>
                      <a:pt x="48" y="52"/>
                    </a:lnTo>
                    <a:lnTo>
                      <a:pt x="48" y="55"/>
                    </a:lnTo>
                    <a:lnTo>
                      <a:pt x="34" y="57"/>
                    </a:lnTo>
                    <a:lnTo>
                      <a:pt x="26" y="59"/>
                    </a:lnTo>
                    <a:lnTo>
                      <a:pt x="15" y="57"/>
                    </a:lnTo>
                    <a:lnTo>
                      <a:pt x="8" y="55"/>
                    </a:lnTo>
                    <a:lnTo>
                      <a:pt x="2" y="52"/>
                    </a:lnTo>
                    <a:lnTo>
                      <a:pt x="0" y="48"/>
                    </a:lnTo>
                    <a:lnTo>
                      <a:pt x="0" y="43"/>
                    </a:lnTo>
                    <a:lnTo>
                      <a:pt x="0" y="42"/>
                    </a:lnTo>
                    <a:lnTo>
                      <a:pt x="7" y="38"/>
                    </a:lnTo>
                    <a:lnTo>
                      <a:pt x="14" y="36"/>
                    </a:lnTo>
                    <a:lnTo>
                      <a:pt x="26" y="38"/>
                    </a:lnTo>
                    <a:lnTo>
                      <a:pt x="36" y="42"/>
                    </a:lnTo>
                    <a:lnTo>
                      <a:pt x="24" y="38"/>
                    </a:lnTo>
                    <a:lnTo>
                      <a:pt x="14" y="35"/>
                    </a:lnTo>
                    <a:lnTo>
                      <a:pt x="14" y="26"/>
                    </a:lnTo>
                    <a:lnTo>
                      <a:pt x="19" y="26"/>
                    </a:lnTo>
                    <a:lnTo>
                      <a:pt x="22" y="26"/>
                    </a:lnTo>
                    <a:lnTo>
                      <a:pt x="24" y="26"/>
                    </a:lnTo>
                    <a:lnTo>
                      <a:pt x="31" y="28"/>
                    </a:lnTo>
                    <a:lnTo>
                      <a:pt x="38" y="28"/>
                    </a:lnTo>
                    <a:lnTo>
                      <a:pt x="45" y="30"/>
                    </a:lnTo>
                    <a:lnTo>
                      <a:pt x="29" y="28"/>
                    </a:lnTo>
                    <a:lnTo>
                      <a:pt x="19" y="24"/>
                    </a:lnTo>
                    <a:lnTo>
                      <a:pt x="22" y="19"/>
                    </a:lnTo>
                    <a:lnTo>
                      <a:pt x="29" y="19"/>
                    </a:lnTo>
                    <a:lnTo>
                      <a:pt x="36" y="19"/>
                    </a:lnTo>
                    <a:lnTo>
                      <a:pt x="43" y="21"/>
                    </a:lnTo>
                    <a:lnTo>
                      <a:pt x="32" y="19"/>
                    </a:lnTo>
                    <a:lnTo>
                      <a:pt x="27" y="14"/>
                    </a:lnTo>
                    <a:lnTo>
                      <a:pt x="36" y="12"/>
                    </a:lnTo>
                    <a:lnTo>
                      <a:pt x="43" y="14"/>
                    </a:lnTo>
                    <a:lnTo>
                      <a:pt x="48" y="14"/>
                    </a:lnTo>
                    <a:lnTo>
                      <a:pt x="51" y="21"/>
                    </a:lnTo>
                    <a:lnTo>
                      <a:pt x="60" y="21"/>
                    </a:lnTo>
                    <a:lnTo>
                      <a:pt x="63" y="21"/>
                    </a:lnTo>
                    <a:lnTo>
                      <a:pt x="74" y="23"/>
                    </a:lnTo>
                    <a:lnTo>
                      <a:pt x="84" y="31"/>
                    </a:lnTo>
                    <a:lnTo>
                      <a:pt x="94" y="38"/>
                    </a:lnTo>
                    <a:lnTo>
                      <a:pt x="112" y="42"/>
                    </a:lnTo>
                    <a:lnTo>
                      <a:pt x="118" y="38"/>
                    </a:lnTo>
                    <a:lnTo>
                      <a:pt x="124" y="35"/>
                    </a:lnTo>
                    <a:lnTo>
                      <a:pt x="117" y="33"/>
                    </a:lnTo>
                    <a:lnTo>
                      <a:pt x="113" y="33"/>
                    </a:lnTo>
                    <a:lnTo>
                      <a:pt x="115" y="31"/>
                    </a:lnTo>
                    <a:lnTo>
                      <a:pt x="118" y="31"/>
                    </a:lnTo>
                    <a:lnTo>
                      <a:pt x="118" y="24"/>
                    </a:lnTo>
                    <a:lnTo>
                      <a:pt x="110" y="21"/>
                    </a:lnTo>
                    <a:lnTo>
                      <a:pt x="105" y="16"/>
                    </a:lnTo>
                    <a:lnTo>
                      <a:pt x="106" y="11"/>
                    </a:lnTo>
                    <a:lnTo>
                      <a:pt x="112" y="5"/>
                    </a:lnTo>
                    <a:lnTo>
                      <a:pt x="117" y="2"/>
                    </a:lnTo>
                    <a:lnTo>
                      <a:pt x="124" y="0"/>
                    </a:lnTo>
                    <a:lnTo>
                      <a:pt x="129" y="2"/>
                    </a:lnTo>
                    <a:lnTo>
                      <a:pt x="134" y="4"/>
                    </a:lnTo>
                    <a:lnTo>
                      <a:pt x="132" y="7"/>
                    </a:lnTo>
                    <a:lnTo>
                      <a:pt x="134" y="11"/>
                    </a:lnTo>
                    <a:lnTo>
                      <a:pt x="139" y="23"/>
                    </a:lnTo>
                    <a:lnTo>
                      <a:pt x="153" y="30"/>
                    </a:lnTo>
                    <a:lnTo>
                      <a:pt x="158" y="26"/>
                    </a:lnTo>
                    <a:lnTo>
                      <a:pt x="167" y="23"/>
                    </a:lnTo>
                    <a:lnTo>
                      <a:pt x="174" y="26"/>
                    </a:lnTo>
                    <a:lnTo>
                      <a:pt x="179" y="36"/>
                    </a:lnTo>
                    <a:lnTo>
                      <a:pt x="175" y="42"/>
                    </a:lnTo>
                    <a:lnTo>
                      <a:pt x="172" y="50"/>
                    </a:lnTo>
                    <a:lnTo>
                      <a:pt x="165" y="55"/>
                    </a:lnTo>
                    <a:lnTo>
                      <a:pt x="161" y="59"/>
                    </a:lnTo>
                    <a:lnTo>
                      <a:pt x="155" y="59"/>
                    </a:lnTo>
                    <a:lnTo>
                      <a:pt x="143" y="59"/>
                    </a:lnTo>
                    <a:lnTo>
                      <a:pt x="132" y="57"/>
                    </a:lnTo>
                    <a:lnTo>
                      <a:pt x="129" y="59"/>
                    </a:lnTo>
                    <a:lnTo>
                      <a:pt x="122" y="59"/>
                    </a:lnTo>
                    <a:lnTo>
                      <a:pt x="112" y="62"/>
                    </a:lnTo>
                    <a:lnTo>
                      <a:pt x="100" y="64"/>
                    </a:lnTo>
                    <a:lnTo>
                      <a:pt x="94" y="67"/>
                    </a:lnTo>
                    <a:lnTo>
                      <a:pt x="77" y="71"/>
                    </a:lnTo>
                    <a:lnTo>
                      <a:pt x="62" y="74"/>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593" name="Freeform 305"/>
              <p:cNvSpPr>
                <a:spLocks/>
              </p:cNvSpPr>
              <p:nvPr/>
            </p:nvSpPr>
            <p:spPr bwMode="auto">
              <a:xfrm>
                <a:off x="1569244" y="1801813"/>
                <a:ext cx="38100" cy="30162"/>
              </a:xfrm>
              <a:custGeom>
                <a:avLst/>
                <a:gdLst/>
                <a:ahLst/>
                <a:cxnLst>
                  <a:cxn ang="0">
                    <a:pos x="8" y="19"/>
                  </a:cxn>
                  <a:cxn ang="0">
                    <a:pos x="1" y="16"/>
                  </a:cxn>
                  <a:cxn ang="0">
                    <a:pos x="0" y="12"/>
                  </a:cxn>
                  <a:cxn ang="0">
                    <a:pos x="1" y="5"/>
                  </a:cxn>
                  <a:cxn ang="0">
                    <a:pos x="8" y="2"/>
                  </a:cxn>
                  <a:cxn ang="0">
                    <a:pos x="17" y="0"/>
                  </a:cxn>
                  <a:cxn ang="0">
                    <a:pos x="24" y="0"/>
                  </a:cxn>
                  <a:cxn ang="0">
                    <a:pos x="17" y="12"/>
                  </a:cxn>
                  <a:cxn ang="0">
                    <a:pos x="8" y="19"/>
                  </a:cxn>
                </a:cxnLst>
                <a:rect l="0" t="0" r="r" b="b"/>
                <a:pathLst>
                  <a:path w="24" h="19">
                    <a:moveTo>
                      <a:pt x="8" y="19"/>
                    </a:moveTo>
                    <a:lnTo>
                      <a:pt x="1" y="16"/>
                    </a:lnTo>
                    <a:lnTo>
                      <a:pt x="0" y="12"/>
                    </a:lnTo>
                    <a:lnTo>
                      <a:pt x="1" y="5"/>
                    </a:lnTo>
                    <a:lnTo>
                      <a:pt x="8" y="2"/>
                    </a:lnTo>
                    <a:lnTo>
                      <a:pt x="17" y="0"/>
                    </a:lnTo>
                    <a:lnTo>
                      <a:pt x="24" y="0"/>
                    </a:lnTo>
                    <a:lnTo>
                      <a:pt x="17" y="12"/>
                    </a:lnTo>
                    <a:lnTo>
                      <a:pt x="8" y="19"/>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594" name="Freeform 306"/>
              <p:cNvSpPr>
                <a:spLocks/>
              </p:cNvSpPr>
              <p:nvPr/>
            </p:nvSpPr>
            <p:spPr bwMode="auto">
              <a:xfrm>
                <a:off x="1669257" y="1760538"/>
                <a:ext cx="28575" cy="11112"/>
              </a:xfrm>
              <a:custGeom>
                <a:avLst/>
                <a:gdLst/>
                <a:ahLst/>
                <a:cxnLst>
                  <a:cxn ang="0">
                    <a:pos x="7" y="7"/>
                  </a:cxn>
                  <a:cxn ang="0">
                    <a:pos x="2" y="5"/>
                  </a:cxn>
                  <a:cxn ang="0">
                    <a:pos x="0" y="0"/>
                  </a:cxn>
                  <a:cxn ang="0">
                    <a:pos x="18" y="0"/>
                  </a:cxn>
                  <a:cxn ang="0">
                    <a:pos x="18" y="7"/>
                  </a:cxn>
                  <a:cxn ang="0">
                    <a:pos x="11" y="7"/>
                  </a:cxn>
                  <a:cxn ang="0">
                    <a:pos x="7" y="7"/>
                  </a:cxn>
                </a:cxnLst>
                <a:rect l="0" t="0" r="r" b="b"/>
                <a:pathLst>
                  <a:path w="18" h="7">
                    <a:moveTo>
                      <a:pt x="7" y="7"/>
                    </a:moveTo>
                    <a:lnTo>
                      <a:pt x="2" y="5"/>
                    </a:lnTo>
                    <a:lnTo>
                      <a:pt x="0" y="0"/>
                    </a:lnTo>
                    <a:lnTo>
                      <a:pt x="18" y="0"/>
                    </a:lnTo>
                    <a:lnTo>
                      <a:pt x="18" y="7"/>
                    </a:lnTo>
                    <a:lnTo>
                      <a:pt x="11" y="7"/>
                    </a:lnTo>
                    <a:lnTo>
                      <a:pt x="7" y="7"/>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595" name="Freeform 307"/>
              <p:cNvSpPr>
                <a:spLocks/>
              </p:cNvSpPr>
              <p:nvPr/>
            </p:nvSpPr>
            <p:spPr bwMode="auto">
              <a:xfrm>
                <a:off x="1486694" y="1730375"/>
                <a:ext cx="161925" cy="85725"/>
              </a:xfrm>
              <a:custGeom>
                <a:avLst/>
                <a:gdLst/>
                <a:ahLst/>
                <a:cxnLst>
                  <a:cxn ang="0">
                    <a:pos x="102" y="6"/>
                  </a:cxn>
                  <a:cxn ang="0">
                    <a:pos x="98" y="9"/>
                  </a:cxn>
                  <a:cxn ang="0">
                    <a:pos x="95" y="14"/>
                  </a:cxn>
                  <a:cxn ang="0">
                    <a:pos x="96" y="19"/>
                  </a:cxn>
                  <a:cxn ang="0">
                    <a:pos x="100" y="24"/>
                  </a:cxn>
                  <a:cxn ang="0">
                    <a:pos x="78" y="40"/>
                  </a:cxn>
                  <a:cxn ang="0">
                    <a:pos x="69" y="33"/>
                  </a:cxn>
                  <a:cxn ang="0">
                    <a:pos x="65" y="26"/>
                  </a:cxn>
                  <a:cxn ang="0">
                    <a:pos x="59" y="37"/>
                  </a:cxn>
                  <a:cxn ang="0">
                    <a:pos x="48" y="42"/>
                  </a:cxn>
                  <a:cxn ang="0">
                    <a:pos x="43" y="49"/>
                  </a:cxn>
                  <a:cxn ang="0">
                    <a:pos x="36" y="54"/>
                  </a:cxn>
                  <a:cxn ang="0">
                    <a:pos x="31" y="49"/>
                  </a:cxn>
                  <a:cxn ang="0">
                    <a:pos x="28" y="45"/>
                  </a:cxn>
                  <a:cxn ang="0">
                    <a:pos x="21" y="45"/>
                  </a:cxn>
                  <a:cxn ang="0">
                    <a:pos x="14" y="45"/>
                  </a:cxn>
                  <a:cxn ang="0">
                    <a:pos x="9" y="47"/>
                  </a:cxn>
                  <a:cxn ang="0">
                    <a:pos x="5" y="50"/>
                  </a:cxn>
                  <a:cxn ang="0">
                    <a:pos x="2" y="45"/>
                  </a:cxn>
                  <a:cxn ang="0">
                    <a:pos x="0" y="42"/>
                  </a:cxn>
                  <a:cxn ang="0">
                    <a:pos x="4" y="37"/>
                  </a:cxn>
                  <a:cxn ang="0">
                    <a:pos x="12" y="33"/>
                  </a:cxn>
                  <a:cxn ang="0">
                    <a:pos x="22" y="28"/>
                  </a:cxn>
                  <a:cxn ang="0">
                    <a:pos x="36" y="23"/>
                  </a:cxn>
                  <a:cxn ang="0">
                    <a:pos x="41" y="16"/>
                  </a:cxn>
                  <a:cxn ang="0">
                    <a:pos x="47" y="11"/>
                  </a:cxn>
                  <a:cxn ang="0">
                    <a:pos x="52" y="6"/>
                  </a:cxn>
                  <a:cxn ang="0">
                    <a:pos x="62" y="4"/>
                  </a:cxn>
                  <a:cxn ang="0">
                    <a:pos x="65" y="4"/>
                  </a:cxn>
                  <a:cxn ang="0">
                    <a:pos x="71" y="6"/>
                  </a:cxn>
                  <a:cxn ang="0">
                    <a:pos x="74" y="4"/>
                  </a:cxn>
                  <a:cxn ang="0">
                    <a:pos x="86" y="2"/>
                  </a:cxn>
                  <a:cxn ang="0">
                    <a:pos x="96" y="0"/>
                  </a:cxn>
                  <a:cxn ang="0">
                    <a:pos x="102" y="6"/>
                  </a:cxn>
                </a:cxnLst>
                <a:rect l="0" t="0" r="r" b="b"/>
                <a:pathLst>
                  <a:path w="102" h="54">
                    <a:moveTo>
                      <a:pt x="102" y="6"/>
                    </a:moveTo>
                    <a:lnTo>
                      <a:pt x="98" y="9"/>
                    </a:lnTo>
                    <a:lnTo>
                      <a:pt x="95" y="14"/>
                    </a:lnTo>
                    <a:lnTo>
                      <a:pt x="96" y="19"/>
                    </a:lnTo>
                    <a:lnTo>
                      <a:pt x="100" y="24"/>
                    </a:lnTo>
                    <a:lnTo>
                      <a:pt x="78" y="40"/>
                    </a:lnTo>
                    <a:lnTo>
                      <a:pt x="69" y="33"/>
                    </a:lnTo>
                    <a:lnTo>
                      <a:pt x="65" y="26"/>
                    </a:lnTo>
                    <a:lnTo>
                      <a:pt x="59" y="37"/>
                    </a:lnTo>
                    <a:lnTo>
                      <a:pt x="48" y="42"/>
                    </a:lnTo>
                    <a:lnTo>
                      <a:pt x="43" y="49"/>
                    </a:lnTo>
                    <a:lnTo>
                      <a:pt x="36" y="54"/>
                    </a:lnTo>
                    <a:lnTo>
                      <a:pt x="31" y="49"/>
                    </a:lnTo>
                    <a:lnTo>
                      <a:pt x="28" y="45"/>
                    </a:lnTo>
                    <a:lnTo>
                      <a:pt x="21" y="45"/>
                    </a:lnTo>
                    <a:lnTo>
                      <a:pt x="14" y="45"/>
                    </a:lnTo>
                    <a:lnTo>
                      <a:pt x="9" y="47"/>
                    </a:lnTo>
                    <a:lnTo>
                      <a:pt x="5" y="50"/>
                    </a:lnTo>
                    <a:lnTo>
                      <a:pt x="2" y="45"/>
                    </a:lnTo>
                    <a:lnTo>
                      <a:pt x="0" y="42"/>
                    </a:lnTo>
                    <a:lnTo>
                      <a:pt x="4" y="37"/>
                    </a:lnTo>
                    <a:lnTo>
                      <a:pt x="12" y="33"/>
                    </a:lnTo>
                    <a:lnTo>
                      <a:pt x="22" y="28"/>
                    </a:lnTo>
                    <a:lnTo>
                      <a:pt x="36" y="23"/>
                    </a:lnTo>
                    <a:lnTo>
                      <a:pt x="41" y="16"/>
                    </a:lnTo>
                    <a:lnTo>
                      <a:pt x="47" y="11"/>
                    </a:lnTo>
                    <a:lnTo>
                      <a:pt x="52" y="6"/>
                    </a:lnTo>
                    <a:lnTo>
                      <a:pt x="62" y="4"/>
                    </a:lnTo>
                    <a:lnTo>
                      <a:pt x="65" y="4"/>
                    </a:lnTo>
                    <a:lnTo>
                      <a:pt x="71" y="6"/>
                    </a:lnTo>
                    <a:lnTo>
                      <a:pt x="74" y="4"/>
                    </a:lnTo>
                    <a:lnTo>
                      <a:pt x="86" y="2"/>
                    </a:lnTo>
                    <a:lnTo>
                      <a:pt x="96" y="0"/>
                    </a:lnTo>
                    <a:lnTo>
                      <a:pt x="102" y="6"/>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596" name="Freeform 308"/>
              <p:cNvSpPr>
                <a:spLocks/>
              </p:cNvSpPr>
              <p:nvPr/>
            </p:nvSpPr>
            <p:spPr bwMode="auto">
              <a:xfrm>
                <a:off x="1702594" y="1668463"/>
                <a:ext cx="92075" cy="26987"/>
              </a:xfrm>
              <a:custGeom>
                <a:avLst/>
                <a:gdLst/>
                <a:ahLst/>
                <a:cxnLst>
                  <a:cxn ang="0">
                    <a:pos x="22" y="17"/>
                  </a:cxn>
                  <a:cxn ang="0">
                    <a:pos x="15" y="15"/>
                  </a:cxn>
                  <a:cxn ang="0">
                    <a:pos x="10" y="14"/>
                  </a:cxn>
                  <a:cxn ang="0">
                    <a:pos x="3" y="15"/>
                  </a:cxn>
                  <a:cxn ang="0">
                    <a:pos x="0" y="17"/>
                  </a:cxn>
                  <a:cxn ang="0">
                    <a:pos x="3" y="10"/>
                  </a:cxn>
                  <a:cxn ang="0">
                    <a:pos x="15" y="5"/>
                  </a:cxn>
                  <a:cxn ang="0">
                    <a:pos x="28" y="0"/>
                  </a:cxn>
                  <a:cxn ang="0">
                    <a:pos x="36" y="0"/>
                  </a:cxn>
                  <a:cxn ang="0">
                    <a:pos x="50" y="3"/>
                  </a:cxn>
                  <a:cxn ang="0">
                    <a:pos x="58" y="12"/>
                  </a:cxn>
                  <a:cxn ang="0">
                    <a:pos x="52" y="15"/>
                  </a:cxn>
                  <a:cxn ang="0">
                    <a:pos x="45" y="17"/>
                  </a:cxn>
                  <a:cxn ang="0">
                    <a:pos x="36" y="17"/>
                  </a:cxn>
                  <a:cxn ang="0">
                    <a:pos x="33" y="17"/>
                  </a:cxn>
                  <a:cxn ang="0">
                    <a:pos x="28" y="17"/>
                  </a:cxn>
                  <a:cxn ang="0">
                    <a:pos x="22" y="17"/>
                  </a:cxn>
                </a:cxnLst>
                <a:rect l="0" t="0" r="r" b="b"/>
                <a:pathLst>
                  <a:path w="58" h="17">
                    <a:moveTo>
                      <a:pt x="22" y="17"/>
                    </a:moveTo>
                    <a:lnTo>
                      <a:pt x="15" y="15"/>
                    </a:lnTo>
                    <a:lnTo>
                      <a:pt x="10" y="14"/>
                    </a:lnTo>
                    <a:lnTo>
                      <a:pt x="3" y="15"/>
                    </a:lnTo>
                    <a:lnTo>
                      <a:pt x="0" y="17"/>
                    </a:lnTo>
                    <a:lnTo>
                      <a:pt x="3" y="10"/>
                    </a:lnTo>
                    <a:lnTo>
                      <a:pt x="15" y="5"/>
                    </a:lnTo>
                    <a:lnTo>
                      <a:pt x="28" y="0"/>
                    </a:lnTo>
                    <a:lnTo>
                      <a:pt x="36" y="0"/>
                    </a:lnTo>
                    <a:lnTo>
                      <a:pt x="50" y="3"/>
                    </a:lnTo>
                    <a:lnTo>
                      <a:pt x="58" y="12"/>
                    </a:lnTo>
                    <a:lnTo>
                      <a:pt x="52" y="15"/>
                    </a:lnTo>
                    <a:lnTo>
                      <a:pt x="45" y="17"/>
                    </a:lnTo>
                    <a:lnTo>
                      <a:pt x="36" y="17"/>
                    </a:lnTo>
                    <a:lnTo>
                      <a:pt x="33" y="17"/>
                    </a:lnTo>
                    <a:lnTo>
                      <a:pt x="28" y="17"/>
                    </a:lnTo>
                    <a:lnTo>
                      <a:pt x="22" y="17"/>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597" name="Freeform 309"/>
              <p:cNvSpPr>
                <a:spLocks/>
              </p:cNvSpPr>
              <p:nvPr/>
            </p:nvSpPr>
            <p:spPr bwMode="auto">
              <a:xfrm>
                <a:off x="1705769" y="1700213"/>
                <a:ext cx="79375" cy="41275"/>
              </a:xfrm>
              <a:custGeom>
                <a:avLst/>
                <a:gdLst/>
                <a:ahLst/>
                <a:cxnLst>
                  <a:cxn ang="0">
                    <a:pos x="43" y="11"/>
                  </a:cxn>
                  <a:cxn ang="0">
                    <a:pos x="39" y="16"/>
                  </a:cxn>
                  <a:cxn ang="0">
                    <a:pos x="32" y="21"/>
                  </a:cxn>
                  <a:cxn ang="0">
                    <a:pos x="24" y="25"/>
                  </a:cxn>
                  <a:cxn ang="0">
                    <a:pos x="15" y="26"/>
                  </a:cxn>
                  <a:cxn ang="0">
                    <a:pos x="5" y="21"/>
                  </a:cxn>
                  <a:cxn ang="0">
                    <a:pos x="0" y="13"/>
                  </a:cxn>
                  <a:cxn ang="0">
                    <a:pos x="3" y="4"/>
                  </a:cxn>
                  <a:cxn ang="0">
                    <a:pos x="15" y="0"/>
                  </a:cxn>
                  <a:cxn ang="0">
                    <a:pos x="29" y="0"/>
                  </a:cxn>
                  <a:cxn ang="0">
                    <a:pos x="41" y="0"/>
                  </a:cxn>
                  <a:cxn ang="0">
                    <a:pos x="46" y="2"/>
                  </a:cxn>
                  <a:cxn ang="0">
                    <a:pos x="50" y="6"/>
                  </a:cxn>
                  <a:cxn ang="0">
                    <a:pos x="39" y="9"/>
                  </a:cxn>
                  <a:cxn ang="0">
                    <a:pos x="29" y="11"/>
                  </a:cxn>
                  <a:cxn ang="0">
                    <a:pos x="43" y="11"/>
                  </a:cxn>
                </a:cxnLst>
                <a:rect l="0" t="0" r="r" b="b"/>
                <a:pathLst>
                  <a:path w="50" h="26">
                    <a:moveTo>
                      <a:pt x="43" y="11"/>
                    </a:moveTo>
                    <a:lnTo>
                      <a:pt x="39" y="16"/>
                    </a:lnTo>
                    <a:lnTo>
                      <a:pt x="32" y="21"/>
                    </a:lnTo>
                    <a:lnTo>
                      <a:pt x="24" y="25"/>
                    </a:lnTo>
                    <a:lnTo>
                      <a:pt x="15" y="26"/>
                    </a:lnTo>
                    <a:lnTo>
                      <a:pt x="5" y="21"/>
                    </a:lnTo>
                    <a:lnTo>
                      <a:pt x="0" y="13"/>
                    </a:lnTo>
                    <a:lnTo>
                      <a:pt x="3" y="4"/>
                    </a:lnTo>
                    <a:lnTo>
                      <a:pt x="15" y="0"/>
                    </a:lnTo>
                    <a:lnTo>
                      <a:pt x="29" y="0"/>
                    </a:lnTo>
                    <a:lnTo>
                      <a:pt x="41" y="0"/>
                    </a:lnTo>
                    <a:lnTo>
                      <a:pt x="46" y="2"/>
                    </a:lnTo>
                    <a:lnTo>
                      <a:pt x="50" y="6"/>
                    </a:lnTo>
                    <a:lnTo>
                      <a:pt x="39" y="9"/>
                    </a:lnTo>
                    <a:lnTo>
                      <a:pt x="29" y="11"/>
                    </a:lnTo>
                    <a:lnTo>
                      <a:pt x="43" y="11"/>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598" name="Freeform 310"/>
              <p:cNvSpPr>
                <a:spLocks/>
              </p:cNvSpPr>
              <p:nvPr/>
            </p:nvSpPr>
            <p:spPr bwMode="auto">
              <a:xfrm>
                <a:off x="1667669" y="1703388"/>
                <a:ext cx="26988" cy="22225"/>
              </a:xfrm>
              <a:custGeom>
                <a:avLst/>
                <a:gdLst/>
                <a:ahLst/>
                <a:cxnLst>
                  <a:cxn ang="0">
                    <a:pos x="17" y="9"/>
                  </a:cxn>
                  <a:cxn ang="0">
                    <a:pos x="13" y="12"/>
                  </a:cxn>
                  <a:cxn ang="0">
                    <a:pos x="10" y="14"/>
                  </a:cxn>
                  <a:cxn ang="0">
                    <a:pos x="1" y="11"/>
                  </a:cxn>
                  <a:cxn ang="0">
                    <a:pos x="0" y="7"/>
                  </a:cxn>
                  <a:cxn ang="0">
                    <a:pos x="1" y="0"/>
                  </a:cxn>
                  <a:cxn ang="0">
                    <a:pos x="7" y="2"/>
                  </a:cxn>
                  <a:cxn ang="0">
                    <a:pos x="12" y="5"/>
                  </a:cxn>
                  <a:cxn ang="0">
                    <a:pos x="17" y="9"/>
                  </a:cxn>
                </a:cxnLst>
                <a:rect l="0" t="0" r="r" b="b"/>
                <a:pathLst>
                  <a:path w="17" h="14">
                    <a:moveTo>
                      <a:pt x="17" y="9"/>
                    </a:moveTo>
                    <a:lnTo>
                      <a:pt x="13" y="12"/>
                    </a:lnTo>
                    <a:lnTo>
                      <a:pt x="10" y="14"/>
                    </a:lnTo>
                    <a:lnTo>
                      <a:pt x="1" y="11"/>
                    </a:lnTo>
                    <a:lnTo>
                      <a:pt x="0" y="7"/>
                    </a:lnTo>
                    <a:lnTo>
                      <a:pt x="1" y="0"/>
                    </a:lnTo>
                    <a:lnTo>
                      <a:pt x="7" y="2"/>
                    </a:lnTo>
                    <a:lnTo>
                      <a:pt x="12" y="5"/>
                    </a:lnTo>
                    <a:lnTo>
                      <a:pt x="17" y="9"/>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599" name="Freeform 311"/>
              <p:cNvSpPr>
                <a:spLocks/>
              </p:cNvSpPr>
              <p:nvPr/>
            </p:nvSpPr>
            <p:spPr bwMode="auto">
              <a:xfrm>
                <a:off x="1964532" y="1905000"/>
                <a:ext cx="136525" cy="109537"/>
              </a:xfrm>
              <a:custGeom>
                <a:avLst/>
                <a:gdLst/>
                <a:ahLst/>
                <a:cxnLst>
                  <a:cxn ang="0">
                    <a:pos x="76" y="26"/>
                  </a:cxn>
                  <a:cxn ang="0">
                    <a:pos x="74" y="30"/>
                  </a:cxn>
                  <a:cxn ang="0">
                    <a:pos x="74" y="33"/>
                  </a:cxn>
                  <a:cxn ang="0">
                    <a:pos x="79" y="33"/>
                  </a:cxn>
                  <a:cxn ang="0">
                    <a:pos x="86" y="37"/>
                  </a:cxn>
                  <a:cxn ang="0">
                    <a:pos x="84" y="43"/>
                  </a:cxn>
                  <a:cxn ang="0">
                    <a:pos x="83" y="50"/>
                  </a:cxn>
                  <a:cxn ang="0">
                    <a:pos x="81" y="54"/>
                  </a:cxn>
                  <a:cxn ang="0">
                    <a:pos x="81" y="57"/>
                  </a:cxn>
                  <a:cxn ang="0">
                    <a:pos x="74" y="59"/>
                  </a:cxn>
                  <a:cxn ang="0">
                    <a:pos x="65" y="62"/>
                  </a:cxn>
                  <a:cxn ang="0">
                    <a:pos x="60" y="66"/>
                  </a:cxn>
                  <a:cxn ang="0">
                    <a:pos x="55" y="69"/>
                  </a:cxn>
                  <a:cxn ang="0">
                    <a:pos x="48" y="66"/>
                  </a:cxn>
                  <a:cxn ang="0">
                    <a:pos x="45" y="61"/>
                  </a:cxn>
                  <a:cxn ang="0">
                    <a:pos x="33" y="52"/>
                  </a:cxn>
                  <a:cxn ang="0">
                    <a:pos x="22" y="47"/>
                  </a:cxn>
                  <a:cxn ang="0">
                    <a:pos x="10" y="42"/>
                  </a:cxn>
                  <a:cxn ang="0">
                    <a:pos x="0" y="35"/>
                  </a:cxn>
                  <a:cxn ang="0">
                    <a:pos x="0" y="26"/>
                  </a:cxn>
                  <a:cxn ang="0">
                    <a:pos x="10" y="28"/>
                  </a:cxn>
                  <a:cxn ang="0">
                    <a:pos x="22" y="31"/>
                  </a:cxn>
                  <a:cxn ang="0">
                    <a:pos x="26" y="31"/>
                  </a:cxn>
                  <a:cxn ang="0">
                    <a:pos x="31" y="31"/>
                  </a:cxn>
                  <a:cxn ang="0">
                    <a:pos x="31" y="18"/>
                  </a:cxn>
                  <a:cxn ang="0">
                    <a:pos x="19" y="16"/>
                  </a:cxn>
                  <a:cxn ang="0">
                    <a:pos x="14" y="12"/>
                  </a:cxn>
                  <a:cxn ang="0">
                    <a:pos x="16" y="9"/>
                  </a:cxn>
                  <a:cxn ang="0">
                    <a:pos x="17" y="7"/>
                  </a:cxn>
                  <a:cxn ang="0">
                    <a:pos x="31" y="0"/>
                  </a:cxn>
                  <a:cxn ang="0">
                    <a:pos x="48" y="2"/>
                  </a:cxn>
                  <a:cxn ang="0">
                    <a:pos x="60" y="2"/>
                  </a:cxn>
                  <a:cxn ang="0">
                    <a:pos x="69" y="2"/>
                  </a:cxn>
                  <a:cxn ang="0">
                    <a:pos x="71" y="2"/>
                  </a:cxn>
                  <a:cxn ang="0">
                    <a:pos x="72" y="6"/>
                  </a:cxn>
                  <a:cxn ang="0">
                    <a:pos x="65" y="18"/>
                  </a:cxn>
                  <a:cxn ang="0">
                    <a:pos x="57" y="25"/>
                  </a:cxn>
                  <a:cxn ang="0">
                    <a:pos x="60" y="23"/>
                  </a:cxn>
                  <a:cxn ang="0">
                    <a:pos x="67" y="23"/>
                  </a:cxn>
                  <a:cxn ang="0">
                    <a:pos x="72" y="21"/>
                  </a:cxn>
                  <a:cxn ang="0">
                    <a:pos x="76" y="26"/>
                  </a:cxn>
                </a:cxnLst>
                <a:rect l="0" t="0" r="r" b="b"/>
                <a:pathLst>
                  <a:path w="86" h="69">
                    <a:moveTo>
                      <a:pt x="76" y="26"/>
                    </a:moveTo>
                    <a:lnTo>
                      <a:pt x="74" y="30"/>
                    </a:lnTo>
                    <a:lnTo>
                      <a:pt x="74" y="33"/>
                    </a:lnTo>
                    <a:lnTo>
                      <a:pt x="79" y="33"/>
                    </a:lnTo>
                    <a:lnTo>
                      <a:pt x="86" y="37"/>
                    </a:lnTo>
                    <a:lnTo>
                      <a:pt x="84" y="43"/>
                    </a:lnTo>
                    <a:lnTo>
                      <a:pt x="83" y="50"/>
                    </a:lnTo>
                    <a:lnTo>
                      <a:pt x="81" y="54"/>
                    </a:lnTo>
                    <a:lnTo>
                      <a:pt x="81" y="57"/>
                    </a:lnTo>
                    <a:lnTo>
                      <a:pt x="74" y="59"/>
                    </a:lnTo>
                    <a:lnTo>
                      <a:pt x="65" y="62"/>
                    </a:lnTo>
                    <a:lnTo>
                      <a:pt x="60" y="66"/>
                    </a:lnTo>
                    <a:lnTo>
                      <a:pt x="55" y="69"/>
                    </a:lnTo>
                    <a:lnTo>
                      <a:pt x="48" y="66"/>
                    </a:lnTo>
                    <a:lnTo>
                      <a:pt x="45" y="61"/>
                    </a:lnTo>
                    <a:lnTo>
                      <a:pt x="33" y="52"/>
                    </a:lnTo>
                    <a:lnTo>
                      <a:pt x="22" y="47"/>
                    </a:lnTo>
                    <a:lnTo>
                      <a:pt x="10" y="42"/>
                    </a:lnTo>
                    <a:lnTo>
                      <a:pt x="0" y="35"/>
                    </a:lnTo>
                    <a:lnTo>
                      <a:pt x="0" y="26"/>
                    </a:lnTo>
                    <a:lnTo>
                      <a:pt x="10" y="28"/>
                    </a:lnTo>
                    <a:lnTo>
                      <a:pt x="22" y="31"/>
                    </a:lnTo>
                    <a:lnTo>
                      <a:pt x="26" y="31"/>
                    </a:lnTo>
                    <a:lnTo>
                      <a:pt x="31" y="31"/>
                    </a:lnTo>
                    <a:lnTo>
                      <a:pt x="31" y="18"/>
                    </a:lnTo>
                    <a:lnTo>
                      <a:pt x="19" y="16"/>
                    </a:lnTo>
                    <a:lnTo>
                      <a:pt x="14" y="12"/>
                    </a:lnTo>
                    <a:lnTo>
                      <a:pt x="16" y="9"/>
                    </a:lnTo>
                    <a:lnTo>
                      <a:pt x="17" y="7"/>
                    </a:lnTo>
                    <a:lnTo>
                      <a:pt x="31" y="0"/>
                    </a:lnTo>
                    <a:lnTo>
                      <a:pt x="48" y="2"/>
                    </a:lnTo>
                    <a:lnTo>
                      <a:pt x="60" y="2"/>
                    </a:lnTo>
                    <a:lnTo>
                      <a:pt x="69" y="2"/>
                    </a:lnTo>
                    <a:lnTo>
                      <a:pt x="71" y="2"/>
                    </a:lnTo>
                    <a:lnTo>
                      <a:pt x="72" y="6"/>
                    </a:lnTo>
                    <a:lnTo>
                      <a:pt x="65" y="18"/>
                    </a:lnTo>
                    <a:lnTo>
                      <a:pt x="57" y="25"/>
                    </a:lnTo>
                    <a:lnTo>
                      <a:pt x="60" y="23"/>
                    </a:lnTo>
                    <a:lnTo>
                      <a:pt x="67" y="23"/>
                    </a:lnTo>
                    <a:lnTo>
                      <a:pt x="72" y="21"/>
                    </a:lnTo>
                    <a:lnTo>
                      <a:pt x="76" y="26"/>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600" name="Freeform 312"/>
              <p:cNvSpPr>
                <a:spLocks/>
              </p:cNvSpPr>
              <p:nvPr/>
            </p:nvSpPr>
            <p:spPr bwMode="auto">
              <a:xfrm>
                <a:off x="1915319" y="1771650"/>
                <a:ext cx="152400" cy="76200"/>
              </a:xfrm>
              <a:custGeom>
                <a:avLst/>
                <a:gdLst/>
                <a:ahLst/>
                <a:cxnLst>
                  <a:cxn ang="0">
                    <a:pos x="4" y="12"/>
                  </a:cxn>
                  <a:cxn ang="0">
                    <a:pos x="0" y="7"/>
                  </a:cxn>
                  <a:cxn ang="0">
                    <a:pos x="0" y="2"/>
                  </a:cxn>
                  <a:cxn ang="0">
                    <a:pos x="2" y="2"/>
                  </a:cxn>
                  <a:cxn ang="0">
                    <a:pos x="5" y="2"/>
                  </a:cxn>
                  <a:cxn ang="0">
                    <a:pos x="14" y="5"/>
                  </a:cxn>
                  <a:cxn ang="0">
                    <a:pos x="24" y="14"/>
                  </a:cxn>
                  <a:cxn ang="0">
                    <a:pos x="31" y="21"/>
                  </a:cxn>
                  <a:cxn ang="0">
                    <a:pos x="43" y="23"/>
                  </a:cxn>
                  <a:cxn ang="0">
                    <a:pos x="36" y="17"/>
                  </a:cxn>
                  <a:cxn ang="0">
                    <a:pos x="33" y="14"/>
                  </a:cxn>
                  <a:cxn ang="0">
                    <a:pos x="33" y="9"/>
                  </a:cxn>
                  <a:cxn ang="0">
                    <a:pos x="40" y="9"/>
                  </a:cxn>
                  <a:cxn ang="0">
                    <a:pos x="47" y="14"/>
                  </a:cxn>
                  <a:cxn ang="0">
                    <a:pos x="52" y="16"/>
                  </a:cxn>
                  <a:cxn ang="0">
                    <a:pos x="62" y="19"/>
                  </a:cxn>
                  <a:cxn ang="0">
                    <a:pos x="62" y="9"/>
                  </a:cxn>
                  <a:cxn ang="0">
                    <a:pos x="48" y="7"/>
                  </a:cxn>
                  <a:cxn ang="0">
                    <a:pos x="43" y="2"/>
                  </a:cxn>
                  <a:cxn ang="0">
                    <a:pos x="47" y="0"/>
                  </a:cxn>
                  <a:cxn ang="0">
                    <a:pos x="52" y="0"/>
                  </a:cxn>
                  <a:cxn ang="0">
                    <a:pos x="62" y="2"/>
                  </a:cxn>
                  <a:cxn ang="0">
                    <a:pos x="76" y="5"/>
                  </a:cxn>
                  <a:cxn ang="0">
                    <a:pos x="79" y="4"/>
                  </a:cxn>
                  <a:cxn ang="0">
                    <a:pos x="86" y="2"/>
                  </a:cxn>
                  <a:cxn ang="0">
                    <a:pos x="93" y="5"/>
                  </a:cxn>
                  <a:cxn ang="0">
                    <a:pos x="96" y="14"/>
                  </a:cxn>
                  <a:cxn ang="0">
                    <a:pos x="95" y="21"/>
                  </a:cxn>
                  <a:cxn ang="0">
                    <a:pos x="93" y="29"/>
                  </a:cxn>
                  <a:cxn ang="0">
                    <a:pos x="90" y="36"/>
                  </a:cxn>
                  <a:cxn ang="0">
                    <a:pos x="91" y="47"/>
                  </a:cxn>
                  <a:cxn ang="0">
                    <a:pos x="78" y="47"/>
                  </a:cxn>
                  <a:cxn ang="0">
                    <a:pos x="71" y="48"/>
                  </a:cxn>
                  <a:cxn ang="0">
                    <a:pos x="66" y="48"/>
                  </a:cxn>
                  <a:cxn ang="0">
                    <a:pos x="62" y="48"/>
                  </a:cxn>
                  <a:cxn ang="0">
                    <a:pos x="57" y="47"/>
                  </a:cxn>
                  <a:cxn ang="0">
                    <a:pos x="55" y="47"/>
                  </a:cxn>
                  <a:cxn ang="0">
                    <a:pos x="55" y="43"/>
                  </a:cxn>
                  <a:cxn ang="0">
                    <a:pos x="59" y="41"/>
                  </a:cxn>
                  <a:cxn ang="0">
                    <a:pos x="59" y="38"/>
                  </a:cxn>
                  <a:cxn ang="0">
                    <a:pos x="59" y="36"/>
                  </a:cxn>
                  <a:cxn ang="0">
                    <a:pos x="64" y="31"/>
                  </a:cxn>
                  <a:cxn ang="0">
                    <a:pos x="71" y="29"/>
                  </a:cxn>
                  <a:cxn ang="0">
                    <a:pos x="67" y="28"/>
                  </a:cxn>
                  <a:cxn ang="0">
                    <a:pos x="66" y="28"/>
                  </a:cxn>
                  <a:cxn ang="0">
                    <a:pos x="55" y="28"/>
                  </a:cxn>
                  <a:cxn ang="0">
                    <a:pos x="47" y="29"/>
                  </a:cxn>
                  <a:cxn ang="0">
                    <a:pos x="36" y="31"/>
                  </a:cxn>
                  <a:cxn ang="0">
                    <a:pos x="28" y="33"/>
                  </a:cxn>
                  <a:cxn ang="0">
                    <a:pos x="23" y="29"/>
                  </a:cxn>
                  <a:cxn ang="0">
                    <a:pos x="23" y="26"/>
                  </a:cxn>
                  <a:cxn ang="0">
                    <a:pos x="14" y="26"/>
                  </a:cxn>
                  <a:cxn ang="0">
                    <a:pos x="14" y="21"/>
                  </a:cxn>
                  <a:cxn ang="0">
                    <a:pos x="5" y="19"/>
                  </a:cxn>
                  <a:cxn ang="0">
                    <a:pos x="0" y="16"/>
                  </a:cxn>
                  <a:cxn ang="0">
                    <a:pos x="0" y="7"/>
                  </a:cxn>
                  <a:cxn ang="0">
                    <a:pos x="4" y="12"/>
                  </a:cxn>
                </a:cxnLst>
                <a:rect l="0" t="0" r="r" b="b"/>
                <a:pathLst>
                  <a:path w="96" h="48">
                    <a:moveTo>
                      <a:pt x="4" y="12"/>
                    </a:moveTo>
                    <a:lnTo>
                      <a:pt x="0" y="7"/>
                    </a:lnTo>
                    <a:lnTo>
                      <a:pt x="0" y="2"/>
                    </a:lnTo>
                    <a:lnTo>
                      <a:pt x="2" y="2"/>
                    </a:lnTo>
                    <a:lnTo>
                      <a:pt x="5" y="2"/>
                    </a:lnTo>
                    <a:lnTo>
                      <a:pt x="14" y="5"/>
                    </a:lnTo>
                    <a:lnTo>
                      <a:pt x="24" y="14"/>
                    </a:lnTo>
                    <a:lnTo>
                      <a:pt x="31" y="21"/>
                    </a:lnTo>
                    <a:lnTo>
                      <a:pt x="43" y="23"/>
                    </a:lnTo>
                    <a:lnTo>
                      <a:pt x="36" y="17"/>
                    </a:lnTo>
                    <a:lnTo>
                      <a:pt x="33" y="14"/>
                    </a:lnTo>
                    <a:lnTo>
                      <a:pt x="33" y="9"/>
                    </a:lnTo>
                    <a:lnTo>
                      <a:pt x="40" y="9"/>
                    </a:lnTo>
                    <a:lnTo>
                      <a:pt x="47" y="14"/>
                    </a:lnTo>
                    <a:lnTo>
                      <a:pt x="52" y="16"/>
                    </a:lnTo>
                    <a:lnTo>
                      <a:pt x="62" y="19"/>
                    </a:lnTo>
                    <a:lnTo>
                      <a:pt x="62" y="9"/>
                    </a:lnTo>
                    <a:lnTo>
                      <a:pt x="48" y="7"/>
                    </a:lnTo>
                    <a:lnTo>
                      <a:pt x="43" y="2"/>
                    </a:lnTo>
                    <a:lnTo>
                      <a:pt x="47" y="0"/>
                    </a:lnTo>
                    <a:lnTo>
                      <a:pt x="52" y="0"/>
                    </a:lnTo>
                    <a:lnTo>
                      <a:pt x="62" y="2"/>
                    </a:lnTo>
                    <a:lnTo>
                      <a:pt x="76" y="5"/>
                    </a:lnTo>
                    <a:lnTo>
                      <a:pt x="79" y="4"/>
                    </a:lnTo>
                    <a:lnTo>
                      <a:pt x="86" y="2"/>
                    </a:lnTo>
                    <a:lnTo>
                      <a:pt x="93" y="5"/>
                    </a:lnTo>
                    <a:lnTo>
                      <a:pt x="96" y="14"/>
                    </a:lnTo>
                    <a:lnTo>
                      <a:pt x="95" y="21"/>
                    </a:lnTo>
                    <a:lnTo>
                      <a:pt x="93" y="29"/>
                    </a:lnTo>
                    <a:lnTo>
                      <a:pt x="90" y="36"/>
                    </a:lnTo>
                    <a:lnTo>
                      <a:pt x="91" y="47"/>
                    </a:lnTo>
                    <a:lnTo>
                      <a:pt x="78" y="47"/>
                    </a:lnTo>
                    <a:lnTo>
                      <a:pt x="71" y="48"/>
                    </a:lnTo>
                    <a:lnTo>
                      <a:pt x="66" y="48"/>
                    </a:lnTo>
                    <a:lnTo>
                      <a:pt x="62" y="48"/>
                    </a:lnTo>
                    <a:lnTo>
                      <a:pt x="57" y="47"/>
                    </a:lnTo>
                    <a:lnTo>
                      <a:pt x="55" y="47"/>
                    </a:lnTo>
                    <a:lnTo>
                      <a:pt x="55" y="43"/>
                    </a:lnTo>
                    <a:lnTo>
                      <a:pt x="59" y="41"/>
                    </a:lnTo>
                    <a:lnTo>
                      <a:pt x="59" y="38"/>
                    </a:lnTo>
                    <a:lnTo>
                      <a:pt x="59" y="36"/>
                    </a:lnTo>
                    <a:lnTo>
                      <a:pt x="64" y="31"/>
                    </a:lnTo>
                    <a:lnTo>
                      <a:pt x="71" y="29"/>
                    </a:lnTo>
                    <a:lnTo>
                      <a:pt x="67" y="28"/>
                    </a:lnTo>
                    <a:lnTo>
                      <a:pt x="66" y="28"/>
                    </a:lnTo>
                    <a:lnTo>
                      <a:pt x="55" y="28"/>
                    </a:lnTo>
                    <a:lnTo>
                      <a:pt x="47" y="29"/>
                    </a:lnTo>
                    <a:lnTo>
                      <a:pt x="36" y="31"/>
                    </a:lnTo>
                    <a:lnTo>
                      <a:pt x="28" y="33"/>
                    </a:lnTo>
                    <a:lnTo>
                      <a:pt x="23" y="29"/>
                    </a:lnTo>
                    <a:lnTo>
                      <a:pt x="23" y="26"/>
                    </a:lnTo>
                    <a:lnTo>
                      <a:pt x="14" y="26"/>
                    </a:lnTo>
                    <a:lnTo>
                      <a:pt x="14" y="21"/>
                    </a:lnTo>
                    <a:lnTo>
                      <a:pt x="5" y="19"/>
                    </a:lnTo>
                    <a:lnTo>
                      <a:pt x="0" y="16"/>
                    </a:lnTo>
                    <a:lnTo>
                      <a:pt x="0" y="7"/>
                    </a:lnTo>
                    <a:lnTo>
                      <a:pt x="4" y="12"/>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601" name="Freeform 313"/>
              <p:cNvSpPr>
                <a:spLocks/>
              </p:cNvSpPr>
              <p:nvPr/>
            </p:nvSpPr>
            <p:spPr bwMode="auto">
              <a:xfrm>
                <a:off x="2029619" y="2078038"/>
                <a:ext cx="90488" cy="53975"/>
              </a:xfrm>
              <a:custGeom>
                <a:avLst/>
                <a:gdLst/>
                <a:ahLst/>
                <a:cxnLst>
                  <a:cxn ang="0">
                    <a:pos x="45" y="34"/>
                  </a:cxn>
                  <a:cxn ang="0">
                    <a:pos x="35" y="31"/>
                  </a:cxn>
                  <a:cxn ang="0">
                    <a:pos x="19" y="26"/>
                  </a:cxn>
                  <a:cxn ang="0">
                    <a:pos x="6" y="20"/>
                  </a:cxn>
                  <a:cxn ang="0">
                    <a:pos x="0" y="19"/>
                  </a:cxn>
                  <a:cxn ang="0">
                    <a:pos x="6" y="15"/>
                  </a:cxn>
                  <a:cxn ang="0">
                    <a:pos x="12" y="17"/>
                  </a:cxn>
                  <a:cxn ang="0">
                    <a:pos x="14" y="12"/>
                  </a:cxn>
                  <a:cxn ang="0">
                    <a:pos x="16" y="7"/>
                  </a:cxn>
                  <a:cxn ang="0">
                    <a:pos x="19" y="2"/>
                  </a:cxn>
                  <a:cxn ang="0">
                    <a:pos x="26" y="0"/>
                  </a:cxn>
                  <a:cxn ang="0">
                    <a:pos x="33" y="2"/>
                  </a:cxn>
                  <a:cxn ang="0">
                    <a:pos x="43" y="10"/>
                  </a:cxn>
                  <a:cxn ang="0">
                    <a:pos x="52" y="17"/>
                  </a:cxn>
                  <a:cxn ang="0">
                    <a:pos x="57" y="26"/>
                  </a:cxn>
                  <a:cxn ang="0">
                    <a:pos x="50" y="31"/>
                  </a:cxn>
                  <a:cxn ang="0">
                    <a:pos x="45" y="34"/>
                  </a:cxn>
                </a:cxnLst>
                <a:rect l="0" t="0" r="r" b="b"/>
                <a:pathLst>
                  <a:path w="57" h="34">
                    <a:moveTo>
                      <a:pt x="45" y="34"/>
                    </a:moveTo>
                    <a:lnTo>
                      <a:pt x="35" y="31"/>
                    </a:lnTo>
                    <a:lnTo>
                      <a:pt x="19" y="26"/>
                    </a:lnTo>
                    <a:lnTo>
                      <a:pt x="6" y="20"/>
                    </a:lnTo>
                    <a:lnTo>
                      <a:pt x="0" y="19"/>
                    </a:lnTo>
                    <a:lnTo>
                      <a:pt x="6" y="15"/>
                    </a:lnTo>
                    <a:lnTo>
                      <a:pt x="12" y="17"/>
                    </a:lnTo>
                    <a:lnTo>
                      <a:pt x="14" y="12"/>
                    </a:lnTo>
                    <a:lnTo>
                      <a:pt x="16" y="7"/>
                    </a:lnTo>
                    <a:lnTo>
                      <a:pt x="19" y="2"/>
                    </a:lnTo>
                    <a:lnTo>
                      <a:pt x="26" y="0"/>
                    </a:lnTo>
                    <a:lnTo>
                      <a:pt x="33" y="2"/>
                    </a:lnTo>
                    <a:lnTo>
                      <a:pt x="43" y="10"/>
                    </a:lnTo>
                    <a:lnTo>
                      <a:pt x="52" y="17"/>
                    </a:lnTo>
                    <a:lnTo>
                      <a:pt x="57" y="26"/>
                    </a:lnTo>
                    <a:lnTo>
                      <a:pt x="50" y="31"/>
                    </a:lnTo>
                    <a:lnTo>
                      <a:pt x="45" y="34"/>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602" name="Freeform 314"/>
              <p:cNvSpPr>
                <a:spLocks/>
              </p:cNvSpPr>
              <p:nvPr/>
            </p:nvSpPr>
            <p:spPr bwMode="auto">
              <a:xfrm>
                <a:off x="2116932" y="1889125"/>
                <a:ext cx="117475" cy="95250"/>
              </a:xfrm>
              <a:custGeom>
                <a:avLst/>
                <a:gdLst/>
                <a:ahLst/>
                <a:cxnLst>
                  <a:cxn ang="0">
                    <a:pos x="74" y="12"/>
                  </a:cxn>
                  <a:cxn ang="0">
                    <a:pos x="69" y="16"/>
                  </a:cxn>
                  <a:cxn ang="0">
                    <a:pos x="66" y="21"/>
                  </a:cxn>
                  <a:cxn ang="0">
                    <a:pos x="59" y="26"/>
                  </a:cxn>
                  <a:cxn ang="0">
                    <a:pos x="54" y="33"/>
                  </a:cxn>
                  <a:cxn ang="0">
                    <a:pos x="45" y="38"/>
                  </a:cxn>
                  <a:cxn ang="0">
                    <a:pos x="37" y="41"/>
                  </a:cxn>
                  <a:cxn ang="0">
                    <a:pos x="26" y="38"/>
                  </a:cxn>
                  <a:cxn ang="0">
                    <a:pos x="23" y="45"/>
                  </a:cxn>
                  <a:cxn ang="0">
                    <a:pos x="30" y="45"/>
                  </a:cxn>
                  <a:cxn ang="0">
                    <a:pos x="25" y="53"/>
                  </a:cxn>
                  <a:cxn ang="0">
                    <a:pos x="18" y="60"/>
                  </a:cxn>
                  <a:cxn ang="0">
                    <a:pos x="7" y="60"/>
                  </a:cxn>
                  <a:cxn ang="0">
                    <a:pos x="7" y="52"/>
                  </a:cxn>
                  <a:cxn ang="0">
                    <a:pos x="7" y="47"/>
                  </a:cxn>
                  <a:cxn ang="0">
                    <a:pos x="2" y="35"/>
                  </a:cxn>
                  <a:cxn ang="0">
                    <a:pos x="0" y="22"/>
                  </a:cxn>
                  <a:cxn ang="0">
                    <a:pos x="0" y="12"/>
                  </a:cxn>
                  <a:cxn ang="0">
                    <a:pos x="6" y="12"/>
                  </a:cxn>
                  <a:cxn ang="0">
                    <a:pos x="12" y="12"/>
                  </a:cxn>
                  <a:cxn ang="0">
                    <a:pos x="11" y="10"/>
                  </a:cxn>
                  <a:cxn ang="0">
                    <a:pos x="12" y="9"/>
                  </a:cxn>
                  <a:cxn ang="0">
                    <a:pos x="14" y="4"/>
                  </a:cxn>
                  <a:cxn ang="0">
                    <a:pos x="26" y="0"/>
                  </a:cxn>
                  <a:cxn ang="0">
                    <a:pos x="38" y="0"/>
                  </a:cxn>
                  <a:cxn ang="0">
                    <a:pos x="50" y="4"/>
                  </a:cxn>
                  <a:cxn ang="0">
                    <a:pos x="61" y="5"/>
                  </a:cxn>
                  <a:cxn ang="0">
                    <a:pos x="74" y="7"/>
                  </a:cxn>
                  <a:cxn ang="0">
                    <a:pos x="74" y="9"/>
                  </a:cxn>
                  <a:cxn ang="0">
                    <a:pos x="74" y="12"/>
                  </a:cxn>
                </a:cxnLst>
                <a:rect l="0" t="0" r="r" b="b"/>
                <a:pathLst>
                  <a:path w="74" h="60">
                    <a:moveTo>
                      <a:pt x="74" y="12"/>
                    </a:moveTo>
                    <a:lnTo>
                      <a:pt x="69" y="16"/>
                    </a:lnTo>
                    <a:lnTo>
                      <a:pt x="66" y="21"/>
                    </a:lnTo>
                    <a:lnTo>
                      <a:pt x="59" y="26"/>
                    </a:lnTo>
                    <a:lnTo>
                      <a:pt x="54" y="33"/>
                    </a:lnTo>
                    <a:lnTo>
                      <a:pt x="45" y="38"/>
                    </a:lnTo>
                    <a:lnTo>
                      <a:pt x="37" y="41"/>
                    </a:lnTo>
                    <a:lnTo>
                      <a:pt x="26" y="38"/>
                    </a:lnTo>
                    <a:lnTo>
                      <a:pt x="23" y="45"/>
                    </a:lnTo>
                    <a:lnTo>
                      <a:pt x="30" y="45"/>
                    </a:lnTo>
                    <a:lnTo>
                      <a:pt x="25" y="53"/>
                    </a:lnTo>
                    <a:lnTo>
                      <a:pt x="18" y="60"/>
                    </a:lnTo>
                    <a:lnTo>
                      <a:pt x="7" y="60"/>
                    </a:lnTo>
                    <a:lnTo>
                      <a:pt x="7" y="52"/>
                    </a:lnTo>
                    <a:lnTo>
                      <a:pt x="7" y="47"/>
                    </a:lnTo>
                    <a:lnTo>
                      <a:pt x="2" y="35"/>
                    </a:lnTo>
                    <a:lnTo>
                      <a:pt x="0" y="22"/>
                    </a:lnTo>
                    <a:lnTo>
                      <a:pt x="0" y="12"/>
                    </a:lnTo>
                    <a:lnTo>
                      <a:pt x="6" y="12"/>
                    </a:lnTo>
                    <a:lnTo>
                      <a:pt x="12" y="12"/>
                    </a:lnTo>
                    <a:lnTo>
                      <a:pt x="11" y="10"/>
                    </a:lnTo>
                    <a:lnTo>
                      <a:pt x="12" y="9"/>
                    </a:lnTo>
                    <a:lnTo>
                      <a:pt x="14" y="4"/>
                    </a:lnTo>
                    <a:lnTo>
                      <a:pt x="26" y="0"/>
                    </a:lnTo>
                    <a:lnTo>
                      <a:pt x="38" y="0"/>
                    </a:lnTo>
                    <a:lnTo>
                      <a:pt x="50" y="4"/>
                    </a:lnTo>
                    <a:lnTo>
                      <a:pt x="61" y="5"/>
                    </a:lnTo>
                    <a:lnTo>
                      <a:pt x="74" y="7"/>
                    </a:lnTo>
                    <a:lnTo>
                      <a:pt x="74" y="9"/>
                    </a:lnTo>
                    <a:lnTo>
                      <a:pt x="74" y="12"/>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603" name="Freeform 315"/>
              <p:cNvSpPr>
                <a:spLocks/>
              </p:cNvSpPr>
              <p:nvPr/>
            </p:nvSpPr>
            <p:spPr bwMode="auto">
              <a:xfrm>
                <a:off x="1874044" y="1717675"/>
                <a:ext cx="41275" cy="31750"/>
              </a:xfrm>
              <a:custGeom>
                <a:avLst/>
                <a:gdLst/>
                <a:ahLst/>
                <a:cxnLst>
                  <a:cxn ang="0">
                    <a:pos x="26" y="15"/>
                  </a:cxn>
                  <a:cxn ang="0">
                    <a:pos x="23" y="19"/>
                  </a:cxn>
                  <a:cxn ang="0">
                    <a:pos x="19" y="20"/>
                  </a:cxn>
                  <a:cxn ang="0">
                    <a:pos x="12" y="17"/>
                  </a:cxn>
                  <a:cxn ang="0">
                    <a:pos x="7" y="12"/>
                  </a:cxn>
                  <a:cxn ang="0">
                    <a:pos x="0" y="5"/>
                  </a:cxn>
                  <a:cxn ang="0">
                    <a:pos x="0" y="0"/>
                  </a:cxn>
                  <a:cxn ang="0">
                    <a:pos x="7" y="0"/>
                  </a:cxn>
                  <a:cxn ang="0">
                    <a:pos x="14" y="5"/>
                  </a:cxn>
                  <a:cxn ang="0">
                    <a:pos x="19" y="10"/>
                  </a:cxn>
                  <a:cxn ang="0">
                    <a:pos x="26" y="15"/>
                  </a:cxn>
                </a:cxnLst>
                <a:rect l="0" t="0" r="r" b="b"/>
                <a:pathLst>
                  <a:path w="26" h="20">
                    <a:moveTo>
                      <a:pt x="26" y="15"/>
                    </a:moveTo>
                    <a:lnTo>
                      <a:pt x="23" y="19"/>
                    </a:lnTo>
                    <a:lnTo>
                      <a:pt x="19" y="20"/>
                    </a:lnTo>
                    <a:lnTo>
                      <a:pt x="12" y="17"/>
                    </a:lnTo>
                    <a:lnTo>
                      <a:pt x="7" y="12"/>
                    </a:lnTo>
                    <a:lnTo>
                      <a:pt x="0" y="5"/>
                    </a:lnTo>
                    <a:lnTo>
                      <a:pt x="0" y="0"/>
                    </a:lnTo>
                    <a:lnTo>
                      <a:pt x="7" y="0"/>
                    </a:lnTo>
                    <a:lnTo>
                      <a:pt x="14" y="5"/>
                    </a:lnTo>
                    <a:lnTo>
                      <a:pt x="19" y="10"/>
                    </a:lnTo>
                    <a:lnTo>
                      <a:pt x="26" y="15"/>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604" name="Freeform 316"/>
              <p:cNvSpPr>
                <a:spLocks/>
              </p:cNvSpPr>
              <p:nvPr/>
            </p:nvSpPr>
            <p:spPr bwMode="auto">
              <a:xfrm>
                <a:off x="1899444" y="1827213"/>
                <a:ext cx="26988" cy="20637"/>
              </a:xfrm>
              <a:custGeom>
                <a:avLst/>
                <a:gdLst/>
                <a:ahLst/>
                <a:cxnLst>
                  <a:cxn ang="0">
                    <a:pos x="14" y="0"/>
                  </a:cxn>
                  <a:cxn ang="0">
                    <a:pos x="15" y="3"/>
                  </a:cxn>
                  <a:cxn ang="0">
                    <a:pos x="17" y="6"/>
                  </a:cxn>
                  <a:cxn ang="0">
                    <a:pos x="14" y="12"/>
                  </a:cxn>
                  <a:cxn ang="0">
                    <a:pos x="10" y="13"/>
                  </a:cxn>
                  <a:cxn ang="0">
                    <a:pos x="3" y="13"/>
                  </a:cxn>
                  <a:cxn ang="0">
                    <a:pos x="0" y="13"/>
                  </a:cxn>
                  <a:cxn ang="0">
                    <a:pos x="3" y="3"/>
                  </a:cxn>
                  <a:cxn ang="0">
                    <a:pos x="14" y="0"/>
                  </a:cxn>
                </a:cxnLst>
                <a:rect l="0" t="0" r="r" b="b"/>
                <a:pathLst>
                  <a:path w="17" h="13">
                    <a:moveTo>
                      <a:pt x="14" y="0"/>
                    </a:moveTo>
                    <a:lnTo>
                      <a:pt x="15" y="3"/>
                    </a:lnTo>
                    <a:lnTo>
                      <a:pt x="17" y="6"/>
                    </a:lnTo>
                    <a:lnTo>
                      <a:pt x="14" y="12"/>
                    </a:lnTo>
                    <a:lnTo>
                      <a:pt x="10" y="13"/>
                    </a:lnTo>
                    <a:lnTo>
                      <a:pt x="3" y="13"/>
                    </a:lnTo>
                    <a:lnTo>
                      <a:pt x="0" y="13"/>
                    </a:lnTo>
                    <a:lnTo>
                      <a:pt x="3" y="3"/>
                    </a:lnTo>
                    <a:lnTo>
                      <a:pt x="14" y="0"/>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605" name="Freeform 317"/>
              <p:cNvSpPr>
                <a:spLocks/>
              </p:cNvSpPr>
              <p:nvPr/>
            </p:nvSpPr>
            <p:spPr bwMode="auto">
              <a:xfrm>
                <a:off x="1885157" y="1638300"/>
                <a:ext cx="150813" cy="79375"/>
              </a:xfrm>
              <a:custGeom>
                <a:avLst/>
                <a:gdLst/>
                <a:ahLst/>
                <a:cxnLst>
                  <a:cxn ang="0">
                    <a:pos x="62" y="36"/>
                  </a:cxn>
                  <a:cxn ang="0">
                    <a:pos x="50" y="34"/>
                  </a:cxn>
                  <a:cxn ang="0">
                    <a:pos x="38" y="34"/>
                  </a:cxn>
                  <a:cxn ang="0">
                    <a:pos x="31" y="31"/>
                  </a:cxn>
                  <a:cxn ang="0">
                    <a:pos x="23" y="33"/>
                  </a:cxn>
                  <a:cxn ang="0">
                    <a:pos x="12" y="31"/>
                  </a:cxn>
                  <a:cxn ang="0">
                    <a:pos x="9" y="29"/>
                  </a:cxn>
                  <a:cxn ang="0">
                    <a:pos x="14" y="24"/>
                  </a:cxn>
                  <a:cxn ang="0">
                    <a:pos x="23" y="22"/>
                  </a:cxn>
                  <a:cxn ang="0">
                    <a:pos x="23" y="19"/>
                  </a:cxn>
                  <a:cxn ang="0">
                    <a:pos x="23" y="17"/>
                  </a:cxn>
                  <a:cxn ang="0">
                    <a:pos x="11" y="17"/>
                  </a:cxn>
                  <a:cxn ang="0">
                    <a:pos x="5" y="17"/>
                  </a:cxn>
                  <a:cxn ang="0">
                    <a:pos x="7" y="14"/>
                  </a:cxn>
                  <a:cxn ang="0">
                    <a:pos x="9" y="12"/>
                  </a:cxn>
                  <a:cxn ang="0">
                    <a:pos x="2" y="10"/>
                  </a:cxn>
                  <a:cxn ang="0">
                    <a:pos x="0" y="3"/>
                  </a:cxn>
                  <a:cxn ang="0">
                    <a:pos x="9" y="2"/>
                  </a:cxn>
                  <a:cxn ang="0">
                    <a:pos x="17" y="0"/>
                  </a:cxn>
                  <a:cxn ang="0">
                    <a:pos x="28" y="3"/>
                  </a:cxn>
                  <a:cxn ang="0">
                    <a:pos x="36" y="9"/>
                  </a:cxn>
                  <a:cxn ang="0">
                    <a:pos x="40" y="7"/>
                  </a:cxn>
                  <a:cxn ang="0">
                    <a:pos x="47" y="5"/>
                  </a:cxn>
                  <a:cxn ang="0">
                    <a:pos x="55" y="10"/>
                  </a:cxn>
                  <a:cxn ang="0">
                    <a:pos x="60" y="17"/>
                  </a:cxn>
                  <a:cxn ang="0">
                    <a:pos x="64" y="14"/>
                  </a:cxn>
                  <a:cxn ang="0">
                    <a:pos x="69" y="12"/>
                  </a:cxn>
                  <a:cxn ang="0">
                    <a:pos x="78" y="17"/>
                  </a:cxn>
                  <a:cxn ang="0">
                    <a:pos x="85" y="24"/>
                  </a:cxn>
                  <a:cxn ang="0">
                    <a:pos x="81" y="26"/>
                  </a:cxn>
                  <a:cxn ang="0">
                    <a:pos x="81" y="29"/>
                  </a:cxn>
                  <a:cxn ang="0">
                    <a:pos x="88" y="34"/>
                  </a:cxn>
                  <a:cxn ang="0">
                    <a:pos x="95" y="43"/>
                  </a:cxn>
                  <a:cxn ang="0">
                    <a:pos x="91" y="48"/>
                  </a:cxn>
                  <a:cxn ang="0">
                    <a:pos x="85" y="50"/>
                  </a:cxn>
                  <a:cxn ang="0">
                    <a:pos x="76" y="46"/>
                  </a:cxn>
                  <a:cxn ang="0">
                    <a:pos x="72" y="43"/>
                  </a:cxn>
                  <a:cxn ang="0">
                    <a:pos x="67" y="38"/>
                  </a:cxn>
                  <a:cxn ang="0">
                    <a:pos x="62" y="36"/>
                  </a:cxn>
                </a:cxnLst>
                <a:rect l="0" t="0" r="r" b="b"/>
                <a:pathLst>
                  <a:path w="95" h="50">
                    <a:moveTo>
                      <a:pt x="62" y="36"/>
                    </a:moveTo>
                    <a:lnTo>
                      <a:pt x="50" y="34"/>
                    </a:lnTo>
                    <a:lnTo>
                      <a:pt x="38" y="34"/>
                    </a:lnTo>
                    <a:lnTo>
                      <a:pt x="31" y="31"/>
                    </a:lnTo>
                    <a:lnTo>
                      <a:pt x="23" y="33"/>
                    </a:lnTo>
                    <a:lnTo>
                      <a:pt x="12" y="31"/>
                    </a:lnTo>
                    <a:lnTo>
                      <a:pt x="9" y="29"/>
                    </a:lnTo>
                    <a:lnTo>
                      <a:pt x="14" y="24"/>
                    </a:lnTo>
                    <a:lnTo>
                      <a:pt x="23" y="22"/>
                    </a:lnTo>
                    <a:lnTo>
                      <a:pt x="23" y="19"/>
                    </a:lnTo>
                    <a:lnTo>
                      <a:pt x="23" y="17"/>
                    </a:lnTo>
                    <a:lnTo>
                      <a:pt x="11" y="17"/>
                    </a:lnTo>
                    <a:lnTo>
                      <a:pt x="5" y="17"/>
                    </a:lnTo>
                    <a:lnTo>
                      <a:pt x="7" y="14"/>
                    </a:lnTo>
                    <a:lnTo>
                      <a:pt x="9" y="12"/>
                    </a:lnTo>
                    <a:lnTo>
                      <a:pt x="2" y="10"/>
                    </a:lnTo>
                    <a:lnTo>
                      <a:pt x="0" y="3"/>
                    </a:lnTo>
                    <a:lnTo>
                      <a:pt x="9" y="2"/>
                    </a:lnTo>
                    <a:lnTo>
                      <a:pt x="17" y="0"/>
                    </a:lnTo>
                    <a:lnTo>
                      <a:pt x="28" y="3"/>
                    </a:lnTo>
                    <a:lnTo>
                      <a:pt x="36" y="9"/>
                    </a:lnTo>
                    <a:lnTo>
                      <a:pt x="40" y="7"/>
                    </a:lnTo>
                    <a:lnTo>
                      <a:pt x="47" y="5"/>
                    </a:lnTo>
                    <a:lnTo>
                      <a:pt x="55" y="10"/>
                    </a:lnTo>
                    <a:lnTo>
                      <a:pt x="60" y="17"/>
                    </a:lnTo>
                    <a:lnTo>
                      <a:pt x="64" y="14"/>
                    </a:lnTo>
                    <a:lnTo>
                      <a:pt x="69" y="12"/>
                    </a:lnTo>
                    <a:lnTo>
                      <a:pt x="78" y="17"/>
                    </a:lnTo>
                    <a:lnTo>
                      <a:pt x="85" y="24"/>
                    </a:lnTo>
                    <a:lnTo>
                      <a:pt x="81" y="26"/>
                    </a:lnTo>
                    <a:lnTo>
                      <a:pt x="81" y="29"/>
                    </a:lnTo>
                    <a:lnTo>
                      <a:pt x="88" y="34"/>
                    </a:lnTo>
                    <a:lnTo>
                      <a:pt x="95" y="43"/>
                    </a:lnTo>
                    <a:lnTo>
                      <a:pt x="91" y="48"/>
                    </a:lnTo>
                    <a:lnTo>
                      <a:pt x="85" y="50"/>
                    </a:lnTo>
                    <a:lnTo>
                      <a:pt x="76" y="46"/>
                    </a:lnTo>
                    <a:lnTo>
                      <a:pt x="72" y="43"/>
                    </a:lnTo>
                    <a:lnTo>
                      <a:pt x="67" y="38"/>
                    </a:lnTo>
                    <a:lnTo>
                      <a:pt x="62" y="36"/>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606" name="Freeform 318"/>
              <p:cNvSpPr>
                <a:spLocks/>
              </p:cNvSpPr>
              <p:nvPr/>
            </p:nvSpPr>
            <p:spPr bwMode="auto">
              <a:xfrm>
                <a:off x="1956594" y="1706563"/>
                <a:ext cx="30163" cy="11112"/>
              </a:xfrm>
              <a:custGeom>
                <a:avLst/>
                <a:gdLst/>
                <a:ahLst/>
                <a:cxnLst>
                  <a:cxn ang="0">
                    <a:pos x="2" y="7"/>
                  </a:cxn>
                  <a:cxn ang="0">
                    <a:pos x="0" y="3"/>
                  </a:cxn>
                  <a:cxn ang="0">
                    <a:pos x="7" y="0"/>
                  </a:cxn>
                  <a:cxn ang="0">
                    <a:pos x="12" y="0"/>
                  </a:cxn>
                  <a:cxn ang="0">
                    <a:pos x="19" y="3"/>
                  </a:cxn>
                  <a:cxn ang="0">
                    <a:pos x="10" y="5"/>
                  </a:cxn>
                  <a:cxn ang="0">
                    <a:pos x="2" y="7"/>
                  </a:cxn>
                </a:cxnLst>
                <a:rect l="0" t="0" r="r" b="b"/>
                <a:pathLst>
                  <a:path w="19" h="7">
                    <a:moveTo>
                      <a:pt x="2" y="7"/>
                    </a:moveTo>
                    <a:lnTo>
                      <a:pt x="0" y="3"/>
                    </a:lnTo>
                    <a:lnTo>
                      <a:pt x="7" y="0"/>
                    </a:lnTo>
                    <a:lnTo>
                      <a:pt x="12" y="0"/>
                    </a:lnTo>
                    <a:lnTo>
                      <a:pt x="19" y="3"/>
                    </a:lnTo>
                    <a:lnTo>
                      <a:pt x="10" y="5"/>
                    </a:lnTo>
                    <a:lnTo>
                      <a:pt x="2" y="7"/>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607" name="Freeform 319"/>
              <p:cNvSpPr>
                <a:spLocks/>
              </p:cNvSpPr>
              <p:nvPr/>
            </p:nvSpPr>
            <p:spPr bwMode="auto">
              <a:xfrm>
                <a:off x="2089944" y="1752600"/>
                <a:ext cx="396875" cy="123825"/>
              </a:xfrm>
              <a:custGeom>
                <a:avLst/>
                <a:gdLst/>
                <a:ahLst/>
                <a:cxnLst>
                  <a:cxn ang="0">
                    <a:pos x="244" y="53"/>
                  </a:cxn>
                  <a:cxn ang="0">
                    <a:pos x="246" y="59"/>
                  </a:cxn>
                  <a:cxn ang="0">
                    <a:pos x="244" y="69"/>
                  </a:cxn>
                  <a:cxn ang="0">
                    <a:pos x="220" y="76"/>
                  </a:cxn>
                  <a:cxn ang="0">
                    <a:pos x="200" y="74"/>
                  </a:cxn>
                  <a:cxn ang="0">
                    <a:pos x="189" y="71"/>
                  </a:cxn>
                  <a:cxn ang="0">
                    <a:pos x="145" y="76"/>
                  </a:cxn>
                  <a:cxn ang="0">
                    <a:pos x="126" y="76"/>
                  </a:cxn>
                  <a:cxn ang="0">
                    <a:pos x="119" y="69"/>
                  </a:cxn>
                  <a:cxn ang="0">
                    <a:pos x="105" y="72"/>
                  </a:cxn>
                  <a:cxn ang="0">
                    <a:pos x="86" y="74"/>
                  </a:cxn>
                  <a:cxn ang="0">
                    <a:pos x="66" y="60"/>
                  </a:cxn>
                  <a:cxn ang="0">
                    <a:pos x="64" y="48"/>
                  </a:cxn>
                  <a:cxn ang="0">
                    <a:pos x="57" y="33"/>
                  </a:cxn>
                  <a:cxn ang="0">
                    <a:pos x="43" y="23"/>
                  </a:cxn>
                  <a:cxn ang="0">
                    <a:pos x="28" y="23"/>
                  </a:cxn>
                  <a:cxn ang="0">
                    <a:pos x="4" y="10"/>
                  </a:cxn>
                  <a:cxn ang="0">
                    <a:pos x="5" y="0"/>
                  </a:cxn>
                  <a:cxn ang="0">
                    <a:pos x="28" y="2"/>
                  </a:cxn>
                  <a:cxn ang="0">
                    <a:pos x="48" y="14"/>
                  </a:cxn>
                  <a:cxn ang="0">
                    <a:pos x="66" y="16"/>
                  </a:cxn>
                  <a:cxn ang="0">
                    <a:pos x="76" y="14"/>
                  </a:cxn>
                  <a:cxn ang="0">
                    <a:pos x="79" y="19"/>
                  </a:cxn>
                  <a:cxn ang="0">
                    <a:pos x="95" y="24"/>
                  </a:cxn>
                  <a:cxn ang="0">
                    <a:pos x="83" y="29"/>
                  </a:cxn>
                  <a:cxn ang="0">
                    <a:pos x="91" y="38"/>
                  </a:cxn>
                  <a:cxn ang="0">
                    <a:pos x="105" y="41"/>
                  </a:cxn>
                  <a:cxn ang="0">
                    <a:pos x="102" y="43"/>
                  </a:cxn>
                  <a:cxn ang="0">
                    <a:pos x="110" y="47"/>
                  </a:cxn>
                  <a:cxn ang="0">
                    <a:pos x="145" y="52"/>
                  </a:cxn>
                  <a:cxn ang="0">
                    <a:pos x="162" y="48"/>
                  </a:cxn>
                  <a:cxn ang="0">
                    <a:pos x="177" y="45"/>
                  </a:cxn>
                  <a:cxn ang="0">
                    <a:pos x="189" y="40"/>
                  </a:cxn>
                  <a:cxn ang="0">
                    <a:pos x="208" y="40"/>
                  </a:cxn>
                  <a:cxn ang="0">
                    <a:pos x="234" y="41"/>
                  </a:cxn>
                  <a:cxn ang="0">
                    <a:pos x="250" y="53"/>
                  </a:cxn>
                  <a:cxn ang="0">
                    <a:pos x="244" y="53"/>
                  </a:cxn>
                </a:cxnLst>
                <a:rect l="0" t="0" r="r" b="b"/>
                <a:pathLst>
                  <a:path w="250" h="78">
                    <a:moveTo>
                      <a:pt x="248" y="52"/>
                    </a:moveTo>
                    <a:lnTo>
                      <a:pt x="244" y="53"/>
                    </a:lnTo>
                    <a:lnTo>
                      <a:pt x="243" y="59"/>
                    </a:lnTo>
                    <a:lnTo>
                      <a:pt x="246" y="59"/>
                    </a:lnTo>
                    <a:lnTo>
                      <a:pt x="250" y="60"/>
                    </a:lnTo>
                    <a:lnTo>
                      <a:pt x="244" y="69"/>
                    </a:lnTo>
                    <a:lnTo>
                      <a:pt x="234" y="74"/>
                    </a:lnTo>
                    <a:lnTo>
                      <a:pt x="220" y="76"/>
                    </a:lnTo>
                    <a:lnTo>
                      <a:pt x="207" y="78"/>
                    </a:lnTo>
                    <a:lnTo>
                      <a:pt x="200" y="74"/>
                    </a:lnTo>
                    <a:lnTo>
                      <a:pt x="198" y="69"/>
                    </a:lnTo>
                    <a:lnTo>
                      <a:pt x="189" y="71"/>
                    </a:lnTo>
                    <a:lnTo>
                      <a:pt x="184" y="76"/>
                    </a:lnTo>
                    <a:lnTo>
                      <a:pt x="145" y="76"/>
                    </a:lnTo>
                    <a:lnTo>
                      <a:pt x="134" y="76"/>
                    </a:lnTo>
                    <a:lnTo>
                      <a:pt x="126" y="76"/>
                    </a:lnTo>
                    <a:lnTo>
                      <a:pt x="119" y="72"/>
                    </a:lnTo>
                    <a:lnTo>
                      <a:pt x="119" y="69"/>
                    </a:lnTo>
                    <a:lnTo>
                      <a:pt x="112" y="69"/>
                    </a:lnTo>
                    <a:lnTo>
                      <a:pt x="105" y="72"/>
                    </a:lnTo>
                    <a:lnTo>
                      <a:pt x="98" y="78"/>
                    </a:lnTo>
                    <a:lnTo>
                      <a:pt x="86" y="74"/>
                    </a:lnTo>
                    <a:lnTo>
                      <a:pt x="76" y="69"/>
                    </a:lnTo>
                    <a:lnTo>
                      <a:pt x="66" y="60"/>
                    </a:lnTo>
                    <a:lnTo>
                      <a:pt x="62" y="53"/>
                    </a:lnTo>
                    <a:lnTo>
                      <a:pt x="64" y="48"/>
                    </a:lnTo>
                    <a:lnTo>
                      <a:pt x="67" y="47"/>
                    </a:lnTo>
                    <a:lnTo>
                      <a:pt x="57" y="33"/>
                    </a:lnTo>
                    <a:lnTo>
                      <a:pt x="48" y="21"/>
                    </a:lnTo>
                    <a:lnTo>
                      <a:pt x="43" y="23"/>
                    </a:lnTo>
                    <a:lnTo>
                      <a:pt x="38" y="26"/>
                    </a:lnTo>
                    <a:lnTo>
                      <a:pt x="28" y="23"/>
                    </a:lnTo>
                    <a:lnTo>
                      <a:pt x="16" y="17"/>
                    </a:lnTo>
                    <a:lnTo>
                      <a:pt x="4" y="10"/>
                    </a:lnTo>
                    <a:lnTo>
                      <a:pt x="0" y="7"/>
                    </a:lnTo>
                    <a:lnTo>
                      <a:pt x="5" y="0"/>
                    </a:lnTo>
                    <a:lnTo>
                      <a:pt x="16" y="0"/>
                    </a:lnTo>
                    <a:lnTo>
                      <a:pt x="28" y="2"/>
                    </a:lnTo>
                    <a:lnTo>
                      <a:pt x="40" y="9"/>
                    </a:lnTo>
                    <a:lnTo>
                      <a:pt x="48" y="14"/>
                    </a:lnTo>
                    <a:lnTo>
                      <a:pt x="60" y="17"/>
                    </a:lnTo>
                    <a:lnTo>
                      <a:pt x="66" y="16"/>
                    </a:lnTo>
                    <a:lnTo>
                      <a:pt x="71" y="14"/>
                    </a:lnTo>
                    <a:lnTo>
                      <a:pt x="76" y="14"/>
                    </a:lnTo>
                    <a:lnTo>
                      <a:pt x="79" y="14"/>
                    </a:lnTo>
                    <a:lnTo>
                      <a:pt x="79" y="19"/>
                    </a:lnTo>
                    <a:lnTo>
                      <a:pt x="88" y="23"/>
                    </a:lnTo>
                    <a:lnTo>
                      <a:pt x="95" y="24"/>
                    </a:lnTo>
                    <a:lnTo>
                      <a:pt x="103" y="29"/>
                    </a:lnTo>
                    <a:lnTo>
                      <a:pt x="83" y="29"/>
                    </a:lnTo>
                    <a:lnTo>
                      <a:pt x="86" y="35"/>
                    </a:lnTo>
                    <a:lnTo>
                      <a:pt x="91" y="38"/>
                    </a:lnTo>
                    <a:lnTo>
                      <a:pt x="98" y="38"/>
                    </a:lnTo>
                    <a:lnTo>
                      <a:pt x="105" y="41"/>
                    </a:lnTo>
                    <a:lnTo>
                      <a:pt x="103" y="41"/>
                    </a:lnTo>
                    <a:lnTo>
                      <a:pt x="102" y="43"/>
                    </a:lnTo>
                    <a:lnTo>
                      <a:pt x="105" y="47"/>
                    </a:lnTo>
                    <a:lnTo>
                      <a:pt x="110" y="47"/>
                    </a:lnTo>
                    <a:lnTo>
                      <a:pt x="128" y="48"/>
                    </a:lnTo>
                    <a:lnTo>
                      <a:pt x="145" y="52"/>
                    </a:lnTo>
                    <a:lnTo>
                      <a:pt x="153" y="50"/>
                    </a:lnTo>
                    <a:lnTo>
                      <a:pt x="162" y="48"/>
                    </a:lnTo>
                    <a:lnTo>
                      <a:pt x="169" y="47"/>
                    </a:lnTo>
                    <a:lnTo>
                      <a:pt x="177" y="45"/>
                    </a:lnTo>
                    <a:lnTo>
                      <a:pt x="183" y="41"/>
                    </a:lnTo>
                    <a:lnTo>
                      <a:pt x="189" y="40"/>
                    </a:lnTo>
                    <a:lnTo>
                      <a:pt x="198" y="40"/>
                    </a:lnTo>
                    <a:lnTo>
                      <a:pt x="208" y="40"/>
                    </a:lnTo>
                    <a:lnTo>
                      <a:pt x="222" y="40"/>
                    </a:lnTo>
                    <a:lnTo>
                      <a:pt x="234" y="41"/>
                    </a:lnTo>
                    <a:lnTo>
                      <a:pt x="243" y="45"/>
                    </a:lnTo>
                    <a:lnTo>
                      <a:pt x="250" y="53"/>
                    </a:lnTo>
                    <a:lnTo>
                      <a:pt x="246" y="53"/>
                    </a:lnTo>
                    <a:lnTo>
                      <a:pt x="244" y="53"/>
                    </a:lnTo>
                    <a:lnTo>
                      <a:pt x="248" y="52"/>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608" name="Freeform 320"/>
              <p:cNvSpPr>
                <a:spLocks/>
              </p:cNvSpPr>
              <p:nvPr/>
            </p:nvSpPr>
            <p:spPr bwMode="auto">
              <a:xfrm>
                <a:off x="2096294" y="1817688"/>
                <a:ext cx="69850" cy="52387"/>
              </a:xfrm>
              <a:custGeom>
                <a:avLst/>
                <a:gdLst/>
                <a:ahLst/>
                <a:cxnLst>
                  <a:cxn ang="0">
                    <a:pos x="7" y="12"/>
                  </a:cxn>
                  <a:cxn ang="0">
                    <a:pos x="12" y="6"/>
                  </a:cxn>
                  <a:cxn ang="0">
                    <a:pos x="22" y="0"/>
                  </a:cxn>
                  <a:cxn ang="0">
                    <a:pos x="27" y="0"/>
                  </a:cxn>
                  <a:cxn ang="0">
                    <a:pos x="36" y="6"/>
                  </a:cxn>
                  <a:cxn ang="0">
                    <a:pos x="41" y="11"/>
                  </a:cxn>
                  <a:cxn ang="0">
                    <a:pos x="44" y="18"/>
                  </a:cxn>
                  <a:cxn ang="0">
                    <a:pos x="41" y="28"/>
                  </a:cxn>
                  <a:cxn ang="0">
                    <a:pos x="34" y="33"/>
                  </a:cxn>
                  <a:cxn ang="0">
                    <a:pos x="27" y="30"/>
                  </a:cxn>
                  <a:cxn ang="0">
                    <a:pos x="15" y="26"/>
                  </a:cxn>
                  <a:cxn ang="0">
                    <a:pos x="3" y="21"/>
                  </a:cxn>
                  <a:cxn ang="0">
                    <a:pos x="0" y="19"/>
                  </a:cxn>
                  <a:cxn ang="0">
                    <a:pos x="3" y="12"/>
                  </a:cxn>
                  <a:cxn ang="0">
                    <a:pos x="7" y="12"/>
                  </a:cxn>
                </a:cxnLst>
                <a:rect l="0" t="0" r="r" b="b"/>
                <a:pathLst>
                  <a:path w="44" h="33">
                    <a:moveTo>
                      <a:pt x="7" y="12"/>
                    </a:moveTo>
                    <a:lnTo>
                      <a:pt x="12" y="6"/>
                    </a:lnTo>
                    <a:lnTo>
                      <a:pt x="22" y="0"/>
                    </a:lnTo>
                    <a:lnTo>
                      <a:pt x="27" y="0"/>
                    </a:lnTo>
                    <a:lnTo>
                      <a:pt x="36" y="6"/>
                    </a:lnTo>
                    <a:lnTo>
                      <a:pt x="41" y="11"/>
                    </a:lnTo>
                    <a:lnTo>
                      <a:pt x="44" y="18"/>
                    </a:lnTo>
                    <a:lnTo>
                      <a:pt x="41" y="28"/>
                    </a:lnTo>
                    <a:lnTo>
                      <a:pt x="34" y="33"/>
                    </a:lnTo>
                    <a:lnTo>
                      <a:pt x="27" y="30"/>
                    </a:lnTo>
                    <a:lnTo>
                      <a:pt x="15" y="26"/>
                    </a:lnTo>
                    <a:lnTo>
                      <a:pt x="3" y="21"/>
                    </a:lnTo>
                    <a:lnTo>
                      <a:pt x="0" y="19"/>
                    </a:lnTo>
                    <a:lnTo>
                      <a:pt x="3" y="12"/>
                    </a:lnTo>
                    <a:lnTo>
                      <a:pt x="7" y="12"/>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609" name="Freeform 321"/>
              <p:cNvSpPr>
                <a:spLocks/>
              </p:cNvSpPr>
              <p:nvPr/>
            </p:nvSpPr>
            <p:spPr bwMode="auto">
              <a:xfrm>
                <a:off x="2104232" y="1717675"/>
                <a:ext cx="61913" cy="19050"/>
              </a:xfrm>
              <a:custGeom>
                <a:avLst/>
                <a:gdLst/>
                <a:ahLst/>
                <a:cxnLst>
                  <a:cxn ang="0">
                    <a:pos x="34" y="0"/>
                  </a:cxn>
                  <a:cxn ang="0">
                    <a:pos x="36" y="0"/>
                  </a:cxn>
                  <a:cxn ang="0">
                    <a:pos x="39" y="0"/>
                  </a:cxn>
                  <a:cxn ang="0">
                    <a:pos x="39" y="3"/>
                  </a:cxn>
                  <a:cxn ang="0">
                    <a:pos x="39" y="7"/>
                  </a:cxn>
                  <a:cxn ang="0">
                    <a:pos x="38" y="10"/>
                  </a:cxn>
                  <a:cxn ang="0">
                    <a:pos x="33" y="12"/>
                  </a:cxn>
                  <a:cxn ang="0">
                    <a:pos x="26" y="10"/>
                  </a:cxn>
                  <a:cxn ang="0">
                    <a:pos x="14" y="8"/>
                  </a:cxn>
                  <a:cxn ang="0">
                    <a:pos x="3" y="7"/>
                  </a:cxn>
                  <a:cxn ang="0">
                    <a:pos x="0" y="7"/>
                  </a:cxn>
                  <a:cxn ang="0">
                    <a:pos x="5" y="2"/>
                  </a:cxn>
                  <a:cxn ang="0">
                    <a:pos x="14" y="0"/>
                  </a:cxn>
                  <a:cxn ang="0">
                    <a:pos x="24" y="0"/>
                  </a:cxn>
                  <a:cxn ang="0">
                    <a:pos x="34" y="0"/>
                  </a:cxn>
                </a:cxnLst>
                <a:rect l="0" t="0" r="r" b="b"/>
                <a:pathLst>
                  <a:path w="39" h="12">
                    <a:moveTo>
                      <a:pt x="34" y="0"/>
                    </a:moveTo>
                    <a:lnTo>
                      <a:pt x="36" y="0"/>
                    </a:lnTo>
                    <a:lnTo>
                      <a:pt x="39" y="0"/>
                    </a:lnTo>
                    <a:lnTo>
                      <a:pt x="39" y="3"/>
                    </a:lnTo>
                    <a:lnTo>
                      <a:pt x="39" y="7"/>
                    </a:lnTo>
                    <a:lnTo>
                      <a:pt x="38" y="10"/>
                    </a:lnTo>
                    <a:lnTo>
                      <a:pt x="33" y="12"/>
                    </a:lnTo>
                    <a:lnTo>
                      <a:pt x="26" y="10"/>
                    </a:lnTo>
                    <a:lnTo>
                      <a:pt x="14" y="8"/>
                    </a:lnTo>
                    <a:lnTo>
                      <a:pt x="3" y="7"/>
                    </a:lnTo>
                    <a:lnTo>
                      <a:pt x="0" y="7"/>
                    </a:lnTo>
                    <a:lnTo>
                      <a:pt x="5" y="2"/>
                    </a:lnTo>
                    <a:lnTo>
                      <a:pt x="14" y="0"/>
                    </a:lnTo>
                    <a:lnTo>
                      <a:pt x="24" y="0"/>
                    </a:lnTo>
                    <a:lnTo>
                      <a:pt x="34" y="0"/>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610" name="Freeform 322"/>
              <p:cNvSpPr>
                <a:spLocks/>
              </p:cNvSpPr>
              <p:nvPr/>
            </p:nvSpPr>
            <p:spPr bwMode="auto">
              <a:xfrm>
                <a:off x="2058194" y="1657350"/>
                <a:ext cx="73025" cy="53975"/>
              </a:xfrm>
              <a:custGeom>
                <a:avLst/>
                <a:gdLst/>
                <a:ahLst/>
                <a:cxnLst>
                  <a:cxn ang="0">
                    <a:pos x="10" y="33"/>
                  </a:cxn>
                  <a:cxn ang="0">
                    <a:pos x="12" y="27"/>
                  </a:cxn>
                  <a:cxn ang="0">
                    <a:pos x="15" y="27"/>
                  </a:cxn>
                  <a:cxn ang="0">
                    <a:pos x="5" y="17"/>
                  </a:cxn>
                  <a:cxn ang="0">
                    <a:pos x="0" y="9"/>
                  </a:cxn>
                  <a:cxn ang="0">
                    <a:pos x="3" y="2"/>
                  </a:cxn>
                  <a:cxn ang="0">
                    <a:pos x="10" y="0"/>
                  </a:cxn>
                  <a:cxn ang="0">
                    <a:pos x="17" y="5"/>
                  </a:cxn>
                  <a:cxn ang="0">
                    <a:pos x="29" y="9"/>
                  </a:cxn>
                  <a:cxn ang="0">
                    <a:pos x="31" y="12"/>
                  </a:cxn>
                  <a:cxn ang="0">
                    <a:pos x="37" y="14"/>
                  </a:cxn>
                  <a:cxn ang="0">
                    <a:pos x="43" y="14"/>
                  </a:cxn>
                  <a:cxn ang="0">
                    <a:pos x="46" y="19"/>
                  </a:cxn>
                  <a:cxn ang="0">
                    <a:pos x="44" y="24"/>
                  </a:cxn>
                  <a:cxn ang="0">
                    <a:pos x="46" y="33"/>
                  </a:cxn>
                  <a:cxn ang="0">
                    <a:pos x="32" y="33"/>
                  </a:cxn>
                  <a:cxn ang="0">
                    <a:pos x="20" y="34"/>
                  </a:cxn>
                  <a:cxn ang="0">
                    <a:pos x="12" y="34"/>
                  </a:cxn>
                  <a:cxn ang="0">
                    <a:pos x="10" y="33"/>
                  </a:cxn>
                </a:cxnLst>
                <a:rect l="0" t="0" r="r" b="b"/>
                <a:pathLst>
                  <a:path w="46" h="34">
                    <a:moveTo>
                      <a:pt x="10" y="33"/>
                    </a:moveTo>
                    <a:lnTo>
                      <a:pt x="12" y="27"/>
                    </a:lnTo>
                    <a:lnTo>
                      <a:pt x="15" y="27"/>
                    </a:lnTo>
                    <a:lnTo>
                      <a:pt x="5" y="17"/>
                    </a:lnTo>
                    <a:lnTo>
                      <a:pt x="0" y="9"/>
                    </a:lnTo>
                    <a:lnTo>
                      <a:pt x="3" y="2"/>
                    </a:lnTo>
                    <a:lnTo>
                      <a:pt x="10" y="0"/>
                    </a:lnTo>
                    <a:lnTo>
                      <a:pt x="17" y="5"/>
                    </a:lnTo>
                    <a:lnTo>
                      <a:pt x="29" y="9"/>
                    </a:lnTo>
                    <a:lnTo>
                      <a:pt x="31" y="12"/>
                    </a:lnTo>
                    <a:lnTo>
                      <a:pt x="37" y="14"/>
                    </a:lnTo>
                    <a:lnTo>
                      <a:pt x="43" y="14"/>
                    </a:lnTo>
                    <a:lnTo>
                      <a:pt x="46" y="19"/>
                    </a:lnTo>
                    <a:lnTo>
                      <a:pt x="44" y="24"/>
                    </a:lnTo>
                    <a:lnTo>
                      <a:pt x="46" y="33"/>
                    </a:lnTo>
                    <a:lnTo>
                      <a:pt x="32" y="33"/>
                    </a:lnTo>
                    <a:lnTo>
                      <a:pt x="20" y="34"/>
                    </a:lnTo>
                    <a:lnTo>
                      <a:pt x="12" y="34"/>
                    </a:lnTo>
                    <a:lnTo>
                      <a:pt x="10" y="33"/>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611" name="Freeform 323"/>
              <p:cNvSpPr>
                <a:spLocks/>
              </p:cNvSpPr>
              <p:nvPr/>
            </p:nvSpPr>
            <p:spPr bwMode="auto">
              <a:xfrm>
                <a:off x="2028032" y="1603375"/>
                <a:ext cx="30163" cy="15875"/>
              </a:xfrm>
              <a:custGeom>
                <a:avLst/>
                <a:gdLst/>
                <a:ahLst/>
                <a:cxnLst>
                  <a:cxn ang="0">
                    <a:pos x="19" y="0"/>
                  </a:cxn>
                  <a:cxn ang="0">
                    <a:pos x="19" y="10"/>
                  </a:cxn>
                  <a:cxn ang="0">
                    <a:pos x="10" y="10"/>
                  </a:cxn>
                  <a:cxn ang="0">
                    <a:pos x="3" y="6"/>
                  </a:cxn>
                  <a:cxn ang="0">
                    <a:pos x="0" y="0"/>
                  </a:cxn>
                  <a:cxn ang="0">
                    <a:pos x="10" y="0"/>
                  </a:cxn>
                  <a:cxn ang="0">
                    <a:pos x="19" y="0"/>
                  </a:cxn>
                </a:cxnLst>
                <a:rect l="0" t="0" r="r" b="b"/>
                <a:pathLst>
                  <a:path w="19" h="10">
                    <a:moveTo>
                      <a:pt x="19" y="0"/>
                    </a:moveTo>
                    <a:lnTo>
                      <a:pt x="19" y="10"/>
                    </a:lnTo>
                    <a:lnTo>
                      <a:pt x="10" y="10"/>
                    </a:lnTo>
                    <a:lnTo>
                      <a:pt x="3" y="6"/>
                    </a:lnTo>
                    <a:lnTo>
                      <a:pt x="0" y="0"/>
                    </a:lnTo>
                    <a:lnTo>
                      <a:pt x="10" y="0"/>
                    </a:lnTo>
                    <a:lnTo>
                      <a:pt x="19" y="0"/>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612" name="Freeform 324"/>
              <p:cNvSpPr>
                <a:spLocks/>
              </p:cNvSpPr>
              <p:nvPr/>
            </p:nvSpPr>
            <p:spPr bwMode="auto">
              <a:xfrm>
                <a:off x="2108994" y="1531938"/>
                <a:ext cx="249238" cy="168275"/>
              </a:xfrm>
              <a:custGeom>
                <a:avLst/>
                <a:gdLst/>
                <a:ahLst/>
                <a:cxnLst>
                  <a:cxn ang="0">
                    <a:pos x="112" y="43"/>
                  </a:cxn>
                  <a:cxn ang="0">
                    <a:pos x="109" y="33"/>
                  </a:cxn>
                  <a:cxn ang="0">
                    <a:pos x="114" y="33"/>
                  </a:cxn>
                  <a:cxn ang="0">
                    <a:pos x="121" y="41"/>
                  </a:cxn>
                  <a:cxn ang="0">
                    <a:pos x="128" y="48"/>
                  </a:cxn>
                  <a:cxn ang="0">
                    <a:pos x="124" y="57"/>
                  </a:cxn>
                  <a:cxn ang="0">
                    <a:pos x="133" y="57"/>
                  </a:cxn>
                  <a:cxn ang="0">
                    <a:pos x="157" y="64"/>
                  </a:cxn>
                  <a:cxn ang="0">
                    <a:pos x="157" y="70"/>
                  </a:cxn>
                  <a:cxn ang="0">
                    <a:pos x="145" y="74"/>
                  </a:cxn>
                  <a:cxn ang="0">
                    <a:pos x="131" y="81"/>
                  </a:cxn>
                  <a:cxn ang="0">
                    <a:pos x="121" y="89"/>
                  </a:cxn>
                  <a:cxn ang="0">
                    <a:pos x="112" y="79"/>
                  </a:cxn>
                  <a:cxn ang="0">
                    <a:pos x="107" y="88"/>
                  </a:cxn>
                  <a:cxn ang="0">
                    <a:pos x="114" y="96"/>
                  </a:cxn>
                  <a:cxn ang="0">
                    <a:pos x="103" y="103"/>
                  </a:cxn>
                  <a:cxn ang="0">
                    <a:pos x="86" y="94"/>
                  </a:cxn>
                  <a:cxn ang="0">
                    <a:pos x="74" y="106"/>
                  </a:cxn>
                  <a:cxn ang="0">
                    <a:pos x="54" y="96"/>
                  </a:cxn>
                  <a:cxn ang="0">
                    <a:pos x="60" y="93"/>
                  </a:cxn>
                  <a:cxn ang="0">
                    <a:pos x="45" y="89"/>
                  </a:cxn>
                  <a:cxn ang="0">
                    <a:pos x="36" y="81"/>
                  </a:cxn>
                  <a:cxn ang="0">
                    <a:pos x="54" y="72"/>
                  </a:cxn>
                  <a:cxn ang="0">
                    <a:pos x="76" y="70"/>
                  </a:cxn>
                  <a:cxn ang="0">
                    <a:pos x="55" y="67"/>
                  </a:cxn>
                  <a:cxn ang="0">
                    <a:pos x="40" y="70"/>
                  </a:cxn>
                  <a:cxn ang="0">
                    <a:pos x="33" y="64"/>
                  </a:cxn>
                  <a:cxn ang="0">
                    <a:pos x="23" y="69"/>
                  </a:cxn>
                  <a:cxn ang="0">
                    <a:pos x="17" y="64"/>
                  </a:cxn>
                  <a:cxn ang="0">
                    <a:pos x="30" y="57"/>
                  </a:cxn>
                  <a:cxn ang="0">
                    <a:pos x="9" y="53"/>
                  </a:cxn>
                  <a:cxn ang="0">
                    <a:pos x="0" y="41"/>
                  </a:cxn>
                  <a:cxn ang="0">
                    <a:pos x="14" y="43"/>
                  </a:cxn>
                  <a:cxn ang="0">
                    <a:pos x="24" y="43"/>
                  </a:cxn>
                  <a:cxn ang="0">
                    <a:pos x="21" y="38"/>
                  </a:cxn>
                  <a:cxn ang="0">
                    <a:pos x="7" y="33"/>
                  </a:cxn>
                  <a:cxn ang="0">
                    <a:pos x="9" y="26"/>
                  </a:cxn>
                  <a:cxn ang="0">
                    <a:pos x="24" y="27"/>
                  </a:cxn>
                  <a:cxn ang="0">
                    <a:pos x="33" y="26"/>
                  </a:cxn>
                  <a:cxn ang="0">
                    <a:pos x="28" y="22"/>
                  </a:cxn>
                  <a:cxn ang="0">
                    <a:pos x="17" y="19"/>
                  </a:cxn>
                  <a:cxn ang="0">
                    <a:pos x="23" y="10"/>
                  </a:cxn>
                  <a:cxn ang="0">
                    <a:pos x="43" y="10"/>
                  </a:cxn>
                  <a:cxn ang="0">
                    <a:pos x="28" y="0"/>
                  </a:cxn>
                  <a:cxn ang="0">
                    <a:pos x="60" y="5"/>
                  </a:cxn>
                  <a:cxn ang="0">
                    <a:pos x="67" y="15"/>
                  </a:cxn>
                  <a:cxn ang="0">
                    <a:pos x="76" y="27"/>
                  </a:cxn>
                  <a:cxn ang="0">
                    <a:pos x="97" y="29"/>
                  </a:cxn>
                  <a:cxn ang="0">
                    <a:pos x="105" y="43"/>
                  </a:cxn>
                </a:cxnLst>
                <a:rect l="0" t="0" r="r" b="b"/>
                <a:pathLst>
                  <a:path w="157" h="106">
                    <a:moveTo>
                      <a:pt x="105" y="43"/>
                    </a:moveTo>
                    <a:lnTo>
                      <a:pt x="112" y="43"/>
                    </a:lnTo>
                    <a:lnTo>
                      <a:pt x="112" y="36"/>
                    </a:lnTo>
                    <a:lnTo>
                      <a:pt x="109" y="33"/>
                    </a:lnTo>
                    <a:lnTo>
                      <a:pt x="110" y="33"/>
                    </a:lnTo>
                    <a:lnTo>
                      <a:pt x="114" y="33"/>
                    </a:lnTo>
                    <a:lnTo>
                      <a:pt x="119" y="34"/>
                    </a:lnTo>
                    <a:lnTo>
                      <a:pt x="121" y="41"/>
                    </a:lnTo>
                    <a:lnTo>
                      <a:pt x="124" y="45"/>
                    </a:lnTo>
                    <a:lnTo>
                      <a:pt x="128" y="48"/>
                    </a:lnTo>
                    <a:lnTo>
                      <a:pt x="126" y="51"/>
                    </a:lnTo>
                    <a:lnTo>
                      <a:pt x="124" y="57"/>
                    </a:lnTo>
                    <a:lnTo>
                      <a:pt x="128" y="58"/>
                    </a:lnTo>
                    <a:lnTo>
                      <a:pt x="133" y="57"/>
                    </a:lnTo>
                    <a:lnTo>
                      <a:pt x="143" y="58"/>
                    </a:lnTo>
                    <a:lnTo>
                      <a:pt x="157" y="64"/>
                    </a:lnTo>
                    <a:lnTo>
                      <a:pt x="157" y="67"/>
                    </a:lnTo>
                    <a:lnTo>
                      <a:pt x="157" y="70"/>
                    </a:lnTo>
                    <a:lnTo>
                      <a:pt x="150" y="72"/>
                    </a:lnTo>
                    <a:lnTo>
                      <a:pt x="145" y="74"/>
                    </a:lnTo>
                    <a:lnTo>
                      <a:pt x="136" y="76"/>
                    </a:lnTo>
                    <a:lnTo>
                      <a:pt x="131" y="81"/>
                    </a:lnTo>
                    <a:lnTo>
                      <a:pt x="126" y="86"/>
                    </a:lnTo>
                    <a:lnTo>
                      <a:pt x="121" y="89"/>
                    </a:lnTo>
                    <a:lnTo>
                      <a:pt x="114" y="86"/>
                    </a:lnTo>
                    <a:lnTo>
                      <a:pt x="112" y="79"/>
                    </a:lnTo>
                    <a:lnTo>
                      <a:pt x="109" y="82"/>
                    </a:lnTo>
                    <a:lnTo>
                      <a:pt x="107" y="88"/>
                    </a:lnTo>
                    <a:lnTo>
                      <a:pt x="110" y="91"/>
                    </a:lnTo>
                    <a:lnTo>
                      <a:pt x="114" y="96"/>
                    </a:lnTo>
                    <a:lnTo>
                      <a:pt x="103" y="96"/>
                    </a:lnTo>
                    <a:lnTo>
                      <a:pt x="103" y="103"/>
                    </a:lnTo>
                    <a:lnTo>
                      <a:pt x="95" y="100"/>
                    </a:lnTo>
                    <a:lnTo>
                      <a:pt x="86" y="94"/>
                    </a:lnTo>
                    <a:lnTo>
                      <a:pt x="83" y="103"/>
                    </a:lnTo>
                    <a:lnTo>
                      <a:pt x="74" y="106"/>
                    </a:lnTo>
                    <a:lnTo>
                      <a:pt x="60" y="103"/>
                    </a:lnTo>
                    <a:lnTo>
                      <a:pt x="54" y="96"/>
                    </a:lnTo>
                    <a:lnTo>
                      <a:pt x="57" y="94"/>
                    </a:lnTo>
                    <a:lnTo>
                      <a:pt x="60" y="93"/>
                    </a:lnTo>
                    <a:lnTo>
                      <a:pt x="52" y="91"/>
                    </a:lnTo>
                    <a:lnTo>
                      <a:pt x="45" y="89"/>
                    </a:lnTo>
                    <a:lnTo>
                      <a:pt x="38" y="84"/>
                    </a:lnTo>
                    <a:lnTo>
                      <a:pt x="36" y="81"/>
                    </a:lnTo>
                    <a:lnTo>
                      <a:pt x="40" y="74"/>
                    </a:lnTo>
                    <a:lnTo>
                      <a:pt x="54" y="72"/>
                    </a:lnTo>
                    <a:lnTo>
                      <a:pt x="66" y="70"/>
                    </a:lnTo>
                    <a:lnTo>
                      <a:pt x="76" y="70"/>
                    </a:lnTo>
                    <a:lnTo>
                      <a:pt x="64" y="67"/>
                    </a:lnTo>
                    <a:lnTo>
                      <a:pt x="55" y="67"/>
                    </a:lnTo>
                    <a:lnTo>
                      <a:pt x="45" y="69"/>
                    </a:lnTo>
                    <a:lnTo>
                      <a:pt x="40" y="70"/>
                    </a:lnTo>
                    <a:lnTo>
                      <a:pt x="35" y="67"/>
                    </a:lnTo>
                    <a:lnTo>
                      <a:pt x="33" y="64"/>
                    </a:lnTo>
                    <a:lnTo>
                      <a:pt x="26" y="65"/>
                    </a:lnTo>
                    <a:lnTo>
                      <a:pt x="23" y="69"/>
                    </a:lnTo>
                    <a:lnTo>
                      <a:pt x="17" y="65"/>
                    </a:lnTo>
                    <a:lnTo>
                      <a:pt x="17" y="64"/>
                    </a:lnTo>
                    <a:lnTo>
                      <a:pt x="23" y="60"/>
                    </a:lnTo>
                    <a:lnTo>
                      <a:pt x="30" y="57"/>
                    </a:lnTo>
                    <a:lnTo>
                      <a:pt x="17" y="55"/>
                    </a:lnTo>
                    <a:lnTo>
                      <a:pt x="9" y="53"/>
                    </a:lnTo>
                    <a:lnTo>
                      <a:pt x="2" y="48"/>
                    </a:lnTo>
                    <a:lnTo>
                      <a:pt x="0" y="41"/>
                    </a:lnTo>
                    <a:lnTo>
                      <a:pt x="7" y="41"/>
                    </a:lnTo>
                    <a:lnTo>
                      <a:pt x="14" y="43"/>
                    </a:lnTo>
                    <a:lnTo>
                      <a:pt x="23" y="45"/>
                    </a:lnTo>
                    <a:lnTo>
                      <a:pt x="24" y="43"/>
                    </a:lnTo>
                    <a:lnTo>
                      <a:pt x="28" y="41"/>
                    </a:lnTo>
                    <a:lnTo>
                      <a:pt x="21" y="38"/>
                    </a:lnTo>
                    <a:lnTo>
                      <a:pt x="14" y="36"/>
                    </a:lnTo>
                    <a:lnTo>
                      <a:pt x="7" y="33"/>
                    </a:lnTo>
                    <a:lnTo>
                      <a:pt x="5" y="31"/>
                    </a:lnTo>
                    <a:lnTo>
                      <a:pt x="9" y="26"/>
                    </a:lnTo>
                    <a:lnTo>
                      <a:pt x="17" y="26"/>
                    </a:lnTo>
                    <a:lnTo>
                      <a:pt x="24" y="27"/>
                    </a:lnTo>
                    <a:lnTo>
                      <a:pt x="31" y="29"/>
                    </a:lnTo>
                    <a:lnTo>
                      <a:pt x="33" y="26"/>
                    </a:lnTo>
                    <a:lnTo>
                      <a:pt x="36" y="24"/>
                    </a:lnTo>
                    <a:lnTo>
                      <a:pt x="28" y="22"/>
                    </a:lnTo>
                    <a:lnTo>
                      <a:pt x="23" y="24"/>
                    </a:lnTo>
                    <a:lnTo>
                      <a:pt x="17" y="19"/>
                    </a:lnTo>
                    <a:lnTo>
                      <a:pt x="16" y="15"/>
                    </a:lnTo>
                    <a:lnTo>
                      <a:pt x="23" y="10"/>
                    </a:lnTo>
                    <a:lnTo>
                      <a:pt x="35" y="10"/>
                    </a:lnTo>
                    <a:lnTo>
                      <a:pt x="43" y="10"/>
                    </a:lnTo>
                    <a:lnTo>
                      <a:pt x="33" y="7"/>
                    </a:lnTo>
                    <a:lnTo>
                      <a:pt x="28" y="0"/>
                    </a:lnTo>
                    <a:lnTo>
                      <a:pt x="43" y="2"/>
                    </a:lnTo>
                    <a:lnTo>
                      <a:pt x="60" y="5"/>
                    </a:lnTo>
                    <a:lnTo>
                      <a:pt x="66" y="8"/>
                    </a:lnTo>
                    <a:lnTo>
                      <a:pt x="67" y="15"/>
                    </a:lnTo>
                    <a:lnTo>
                      <a:pt x="69" y="22"/>
                    </a:lnTo>
                    <a:lnTo>
                      <a:pt x="76" y="27"/>
                    </a:lnTo>
                    <a:lnTo>
                      <a:pt x="86" y="27"/>
                    </a:lnTo>
                    <a:lnTo>
                      <a:pt x="97" y="29"/>
                    </a:lnTo>
                    <a:lnTo>
                      <a:pt x="102" y="34"/>
                    </a:lnTo>
                    <a:lnTo>
                      <a:pt x="105" y="43"/>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613" name="Freeform 325"/>
              <p:cNvSpPr>
                <a:spLocks/>
              </p:cNvSpPr>
              <p:nvPr/>
            </p:nvSpPr>
            <p:spPr bwMode="auto">
              <a:xfrm>
                <a:off x="2312194" y="2233613"/>
                <a:ext cx="163513" cy="103187"/>
              </a:xfrm>
              <a:custGeom>
                <a:avLst/>
                <a:gdLst/>
                <a:ahLst/>
                <a:cxnLst>
                  <a:cxn ang="0">
                    <a:pos x="6" y="45"/>
                  </a:cxn>
                  <a:cxn ang="0">
                    <a:pos x="10" y="41"/>
                  </a:cxn>
                  <a:cxn ang="0">
                    <a:pos x="12" y="38"/>
                  </a:cxn>
                  <a:cxn ang="0">
                    <a:pos x="12" y="32"/>
                  </a:cxn>
                  <a:cxn ang="0">
                    <a:pos x="12" y="31"/>
                  </a:cxn>
                  <a:cxn ang="0">
                    <a:pos x="12" y="20"/>
                  </a:cxn>
                  <a:cxn ang="0">
                    <a:pos x="13" y="12"/>
                  </a:cxn>
                  <a:cxn ang="0">
                    <a:pos x="18" y="3"/>
                  </a:cxn>
                  <a:cxn ang="0">
                    <a:pos x="29" y="0"/>
                  </a:cxn>
                  <a:cxn ang="0">
                    <a:pos x="32" y="7"/>
                  </a:cxn>
                  <a:cxn ang="0">
                    <a:pos x="36" y="14"/>
                  </a:cxn>
                  <a:cxn ang="0">
                    <a:pos x="37" y="12"/>
                  </a:cxn>
                  <a:cxn ang="0">
                    <a:pos x="41" y="10"/>
                  </a:cxn>
                  <a:cxn ang="0">
                    <a:pos x="48" y="15"/>
                  </a:cxn>
                  <a:cxn ang="0">
                    <a:pos x="58" y="20"/>
                  </a:cxn>
                  <a:cxn ang="0">
                    <a:pos x="67" y="22"/>
                  </a:cxn>
                  <a:cxn ang="0">
                    <a:pos x="77" y="31"/>
                  </a:cxn>
                  <a:cxn ang="0">
                    <a:pos x="77" y="34"/>
                  </a:cxn>
                  <a:cxn ang="0">
                    <a:pos x="80" y="39"/>
                  </a:cxn>
                  <a:cxn ang="0">
                    <a:pos x="92" y="45"/>
                  </a:cxn>
                  <a:cxn ang="0">
                    <a:pos x="103" y="50"/>
                  </a:cxn>
                  <a:cxn ang="0">
                    <a:pos x="94" y="53"/>
                  </a:cxn>
                  <a:cxn ang="0">
                    <a:pos x="86" y="55"/>
                  </a:cxn>
                  <a:cxn ang="0">
                    <a:pos x="77" y="55"/>
                  </a:cxn>
                  <a:cxn ang="0">
                    <a:pos x="72" y="55"/>
                  </a:cxn>
                  <a:cxn ang="0">
                    <a:pos x="68" y="51"/>
                  </a:cxn>
                  <a:cxn ang="0">
                    <a:pos x="61" y="48"/>
                  </a:cxn>
                  <a:cxn ang="0">
                    <a:pos x="55" y="43"/>
                  </a:cxn>
                  <a:cxn ang="0">
                    <a:pos x="53" y="43"/>
                  </a:cxn>
                  <a:cxn ang="0">
                    <a:pos x="49" y="50"/>
                  </a:cxn>
                  <a:cxn ang="0">
                    <a:pos x="43" y="57"/>
                  </a:cxn>
                  <a:cxn ang="0">
                    <a:pos x="34" y="60"/>
                  </a:cxn>
                  <a:cxn ang="0">
                    <a:pos x="29" y="60"/>
                  </a:cxn>
                  <a:cxn ang="0">
                    <a:pos x="25" y="63"/>
                  </a:cxn>
                  <a:cxn ang="0">
                    <a:pos x="24" y="65"/>
                  </a:cxn>
                  <a:cxn ang="0">
                    <a:pos x="18" y="62"/>
                  </a:cxn>
                  <a:cxn ang="0">
                    <a:pos x="20" y="55"/>
                  </a:cxn>
                  <a:cxn ang="0">
                    <a:pos x="8" y="53"/>
                  </a:cxn>
                  <a:cxn ang="0">
                    <a:pos x="0" y="55"/>
                  </a:cxn>
                  <a:cxn ang="0">
                    <a:pos x="1" y="46"/>
                  </a:cxn>
                  <a:cxn ang="0">
                    <a:pos x="6" y="45"/>
                  </a:cxn>
                </a:cxnLst>
                <a:rect l="0" t="0" r="r" b="b"/>
                <a:pathLst>
                  <a:path w="103" h="65">
                    <a:moveTo>
                      <a:pt x="6" y="45"/>
                    </a:moveTo>
                    <a:lnTo>
                      <a:pt x="10" y="41"/>
                    </a:lnTo>
                    <a:lnTo>
                      <a:pt x="12" y="38"/>
                    </a:lnTo>
                    <a:lnTo>
                      <a:pt x="12" y="32"/>
                    </a:lnTo>
                    <a:lnTo>
                      <a:pt x="12" y="31"/>
                    </a:lnTo>
                    <a:lnTo>
                      <a:pt x="12" y="20"/>
                    </a:lnTo>
                    <a:lnTo>
                      <a:pt x="13" y="12"/>
                    </a:lnTo>
                    <a:lnTo>
                      <a:pt x="18" y="3"/>
                    </a:lnTo>
                    <a:lnTo>
                      <a:pt x="29" y="0"/>
                    </a:lnTo>
                    <a:lnTo>
                      <a:pt x="32" y="7"/>
                    </a:lnTo>
                    <a:lnTo>
                      <a:pt x="36" y="14"/>
                    </a:lnTo>
                    <a:lnTo>
                      <a:pt x="37" y="12"/>
                    </a:lnTo>
                    <a:lnTo>
                      <a:pt x="41" y="10"/>
                    </a:lnTo>
                    <a:lnTo>
                      <a:pt x="48" y="15"/>
                    </a:lnTo>
                    <a:lnTo>
                      <a:pt x="58" y="20"/>
                    </a:lnTo>
                    <a:lnTo>
                      <a:pt x="67" y="22"/>
                    </a:lnTo>
                    <a:lnTo>
                      <a:pt x="77" y="31"/>
                    </a:lnTo>
                    <a:lnTo>
                      <a:pt x="77" y="34"/>
                    </a:lnTo>
                    <a:lnTo>
                      <a:pt x="80" y="39"/>
                    </a:lnTo>
                    <a:lnTo>
                      <a:pt x="92" y="45"/>
                    </a:lnTo>
                    <a:lnTo>
                      <a:pt x="103" y="50"/>
                    </a:lnTo>
                    <a:lnTo>
                      <a:pt x="94" y="53"/>
                    </a:lnTo>
                    <a:lnTo>
                      <a:pt x="86" y="55"/>
                    </a:lnTo>
                    <a:lnTo>
                      <a:pt x="77" y="55"/>
                    </a:lnTo>
                    <a:lnTo>
                      <a:pt x="72" y="55"/>
                    </a:lnTo>
                    <a:lnTo>
                      <a:pt x="68" y="51"/>
                    </a:lnTo>
                    <a:lnTo>
                      <a:pt x="61" y="48"/>
                    </a:lnTo>
                    <a:lnTo>
                      <a:pt x="55" y="43"/>
                    </a:lnTo>
                    <a:lnTo>
                      <a:pt x="53" y="43"/>
                    </a:lnTo>
                    <a:lnTo>
                      <a:pt x="49" y="50"/>
                    </a:lnTo>
                    <a:lnTo>
                      <a:pt x="43" y="57"/>
                    </a:lnTo>
                    <a:lnTo>
                      <a:pt x="34" y="60"/>
                    </a:lnTo>
                    <a:lnTo>
                      <a:pt x="29" y="60"/>
                    </a:lnTo>
                    <a:lnTo>
                      <a:pt x="25" y="63"/>
                    </a:lnTo>
                    <a:lnTo>
                      <a:pt x="24" y="65"/>
                    </a:lnTo>
                    <a:lnTo>
                      <a:pt x="18" y="62"/>
                    </a:lnTo>
                    <a:lnTo>
                      <a:pt x="20" y="55"/>
                    </a:lnTo>
                    <a:lnTo>
                      <a:pt x="8" y="53"/>
                    </a:lnTo>
                    <a:lnTo>
                      <a:pt x="0" y="55"/>
                    </a:lnTo>
                    <a:lnTo>
                      <a:pt x="1" y="46"/>
                    </a:lnTo>
                    <a:lnTo>
                      <a:pt x="6" y="45"/>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614" name="Freeform 326"/>
              <p:cNvSpPr>
                <a:spLocks/>
              </p:cNvSpPr>
              <p:nvPr/>
            </p:nvSpPr>
            <p:spPr bwMode="auto">
              <a:xfrm>
                <a:off x="2543969" y="2139950"/>
                <a:ext cx="49213" cy="41275"/>
              </a:xfrm>
              <a:custGeom>
                <a:avLst/>
                <a:gdLst/>
                <a:ahLst/>
                <a:cxnLst>
                  <a:cxn ang="0">
                    <a:pos x="31" y="14"/>
                  </a:cxn>
                  <a:cxn ang="0">
                    <a:pos x="24" y="23"/>
                  </a:cxn>
                  <a:cxn ang="0">
                    <a:pos x="12" y="26"/>
                  </a:cxn>
                  <a:cxn ang="0">
                    <a:pos x="3" y="23"/>
                  </a:cxn>
                  <a:cxn ang="0">
                    <a:pos x="0" y="14"/>
                  </a:cxn>
                  <a:cxn ang="0">
                    <a:pos x="3" y="2"/>
                  </a:cxn>
                  <a:cxn ang="0">
                    <a:pos x="15" y="0"/>
                  </a:cxn>
                  <a:cxn ang="0">
                    <a:pos x="26" y="4"/>
                  </a:cxn>
                  <a:cxn ang="0">
                    <a:pos x="31" y="14"/>
                  </a:cxn>
                </a:cxnLst>
                <a:rect l="0" t="0" r="r" b="b"/>
                <a:pathLst>
                  <a:path w="31" h="26">
                    <a:moveTo>
                      <a:pt x="31" y="14"/>
                    </a:moveTo>
                    <a:lnTo>
                      <a:pt x="24" y="23"/>
                    </a:lnTo>
                    <a:lnTo>
                      <a:pt x="12" y="26"/>
                    </a:lnTo>
                    <a:lnTo>
                      <a:pt x="3" y="23"/>
                    </a:lnTo>
                    <a:lnTo>
                      <a:pt x="0" y="14"/>
                    </a:lnTo>
                    <a:lnTo>
                      <a:pt x="3" y="2"/>
                    </a:lnTo>
                    <a:lnTo>
                      <a:pt x="15" y="0"/>
                    </a:lnTo>
                    <a:lnTo>
                      <a:pt x="26" y="4"/>
                    </a:lnTo>
                    <a:lnTo>
                      <a:pt x="31" y="14"/>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615" name="Freeform 327"/>
              <p:cNvSpPr>
                <a:spLocks/>
              </p:cNvSpPr>
              <p:nvPr/>
            </p:nvSpPr>
            <p:spPr bwMode="auto">
              <a:xfrm>
                <a:off x="2393157" y="2339975"/>
                <a:ext cx="41275" cy="31750"/>
              </a:xfrm>
              <a:custGeom>
                <a:avLst/>
                <a:gdLst/>
                <a:ahLst/>
                <a:cxnLst>
                  <a:cxn ang="0">
                    <a:pos x="10" y="2"/>
                  </a:cxn>
                  <a:cxn ang="0">
                    <a:pos x="19" y="0"/>
                  </a:cxn>
                  <a:cxn ang="0">
                    <a:pos x="26" y="3"/>
                  </a:cxn>
                  <a:cxn ang="0">
                    <a:pos x="14" y="14"/>
                  </a:cxn>
                  <a:cxn ang="0">
                    <a:pos x="0" y="20"/>
                  </a:cxn>
                  <a:cxn ang="0">
                    <a:pos x="0" y="14"/>
                  </a:cxn>
                  <a:cxn ang="0">
                    <a:pos x="5" y="7"/>
                  </a:cxn>
                  <a:cxn ang="0">
                    <a:pos x="10" y="2"/>
                  </a:cxn>
                </a:cxnLst>
                <a:rect l="0" t="0" r="r" b="b"/>
                <a:pathLst>
                  <a:path w="26" h="20">
                    <a:moveTo>
                      <a:pt x="10" y="2"/>
                    </a:moveTo>
                    <a:lnTo>
                      <a:pt x="19" y="0"/>
                    </a:lnTo>
                    <a:lnTo>
                      <a:pt x="26" y="3"/>
                    </a:lnTo>
                    <a:lnTo>
                      <a:pt x="14" y="14"/>
                    </a:lnTo>
                    <a:lnTo>
                      <a:pt x="0" y="20"/>
                    </a:lnTo>
                    <a:lnTo>
                      <a:pt x="0" y="14"/>
                    </a:lnTo>
                    <a:lnTo>
                      <a:pt x="5" y="7"/>
                    </a:lnTo>
                    <a:lnTo>
                      <a:pt x="10" y="2"/>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616" name="Freeform 328"/>
              <p:cNvSpPr>
                <a:spLocks/>
              </p:cNvSpPr>
              <p:nvPr/>
            </p:nvSpPr>
            <p:spPr bwMode="auto">
              <a:xfrm>
                <a:off x="2458244" y="1908175"/>
                <a:ext cx="107950" cy="46037"/>
              </a:xfrm>
              <a:custGeom>
                <a:avLst/>
                <a:gdLst/>
                <a:ahLst/>
                <a:cxnLst>
                  <a:cxn ang="0">
                    <a:pos x="25" y="29"/>
                  </a:cxn>
                  <a:cxn ang="0">
                    <a:pos x="11" y="26"/>
                  </a:cxn>
                  <a:cxn ang="0">
                    <a:pos x="11" y="17"/>
                  </a:cxn>
                  <a:cxn ang="0">
                    <a:pos x="2" y="12"/>
                  </a:cxn>
                  <a:cxn ang="0">
                    <a:pos x="0" y="7"/>
                  </a:cxn>
                  <a:cxn ang="0">
                    <a:pos x="2" y="0"/>
                  </a:cxn>
                  <a:cxn ang="0">
                    <a:pos x="9" y="0"/>
                  </a:cxn>
                  <a:cxn ang="0">
                    <a:pos x="21" y="2"/>
                  </a:cxn>
                  <a:cxn ang="0">
                    <a:pos x="33" y="4"/>
                  </a:cxn>
                  <a:cxn ang="0">
                    <a:pos x="42" y="4"/>
                  </a:cxn>
                  <a:cxn ang="0">
                    <a:pos x="52" y="9"/>
                  </a:cxn>
                  <a:cxn ang="0">
                    <a:pos x="59" y="14"/>
                  </a:cxn>
                  <a:cxn ang="0">
                    <a:pos x="68" y="19"/>
                  </a:cxn>
                  <a:cxn ang="0">
                    <a:pos x="64" y="24"/>
                  </a:cxn>
                  <a:cxn ang="0">
                    <a:pos x="59" y="28"/>
                  </a:cxn>
                  <a:cxn ang="0">
                    <a:pos x="50" y="26"/>
                  </a:cxn>
                  <a:cxn ang="0">
                    <a:pos x="43" y="24"/>
                  </a:cxn>
                  <a:cxn ang="0">
                    <a:pos x="35" y="26"/>
                  </a:cxn>
                  <a:cxn ang="0">
                    <a:pos x="25" y="29"/>
                  </a:cxn>
                </a:cxnLst>
                <a:rect l="0" t="0" r="r" b="b"/>
                <a:pathLst>
                  <a:path w="68" h="29">
                    <a:moveTo>
                      <a:pt x="25" y="29"/>
                    </a:moveTo>
                    <a:lnTo>
                      <a:pt x="11" y="26"/>
                    </a:lnTo>
                    <a:lnTo>
                      <a:pt x="11" y="17"/>
                    </a:lnTo>
                    <a:lnTo>
                      <a:pt x="2" y="12"/>
                    </a:lnTo>
                    <a:lnTo>
                      <a:pt x="0" y="7"/>
                    </a:lnTo>
                    <a:lnTo>
                      <a:pt x="2" y="0"/>
                    </a:lnTo>
                    <a:lnTo>
                      <a:pt x="9" y="0"/>
                    </a:lnTo>
                    <a:lnTo>
                      <a:pt x="21" y="2"/>
                    </a:lnTo>
                    <a:lnTo>
                      <a:pt x="33" y="4"/>
                    </a:lnTo>
                    <a:lnTo>
                      <a:pt x="42" y="4"/>
                    </a:lnTo>
                    <a:lnTo>
                      <a:pt x="52" y="9"/>
                    </a:lnTo>
                    <a:lnTo>
                      <a:pt x="59" y="14"/>
                    </a:lnTo>
                    <a:lnTo>
                      <a:pt x="68" y="19"/>
                    </a:lnTo>
                    <a:lnTo>
                      <a:pt x="64" y="24"/>
                    </a:lnTo>
                    <a:lnTo>
                      <a:pt x="59" y="28"/>
                    </a:lnTo>
                    <a:lnTo>
                      <a:pt x="50" y="26"/>
                    </a:lnTo>
                    <a:lnTo>
                      <a:pt x="43" y="24"/>
                    </a:lnTo>
                    <a:lnTo>
                      <a:pt x="35" y="26"/>
                    </a:lnTo>
                    <a:lnTo>
                      <a:pt x="25" y="29"/>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617" name="Freeform 329"/>
              <p:cNvSpPr>
                <a:spLocks/>
              </p:cNvSpPr>
              <p:nvPr/>
            </p:nvSpPr>
            <p:spPr bwMode="auto">
              <a:xfrm>
                <a:off x="2467769" y="2363788"/>
                <a:ext cx="26988" cy="25400"/>
              </a:xfrm>
              <a:custGeom>
                <a:avLst/>
                <a:gdLst/>
                <a:ahLst/>
                <a:cxnLst>
                  <a:cxn ang="0">
                    <a:pos x="17" y="4"/>
                  </a:cxn>
                  <a:cxn ang="0">
                    <a:pos x="12" y="11"/>
                  </a:cxn>
                  <a:cxn ang="0">
                    <a:pos x="8" y="16"/>
                  </a:cxn>
                  <a:cxn ang="0">
                    <a:pos x="3" y="12"/>
                  </a:cxn>
                  <a:cxn ang="0">
                    <a:pos x="0" y="9"/>
                  </a:cxn>
                  <a:cxn ang="0">
                    <a:pos x="5" y="0"/>
                  </a:cxn>
                  <a:cxn ang="0">
                    <a:pos x="17" y="4"/>
                  </a:cxn>
                </a:cxnLst>
                <a:rect l="0" t="0" r="r" b="b"/>
                <a:pathLst>
                  <a:path w="17" h="16">
                    <a:moveTo>
                      <a:pt x="17" y="4"/>
                    </a:moveTo>
                    <a:lnTo>
                      <a:pt x="12" y="11"/>
                    </a:lnTo>
                    <a:lnTo>
                      <a:pt x="8" y="16"/>
                    </a:lnTo>
                    <a:lnTo>
                      <a:pt x="3" y="12"/>
                    </a:lnTo>
                    <a:lnTo>
                      <a:pt x="0" y="9"/>
                    </a:lnTo>
                    <a:lnTo>
                      <a:pt x="5" y="0"/>
                    </a:lnTo>
                    <a:lnTo>
                      <a:pt x="17" y="4"/>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618" name="Freeform 330"/>
              <p:cNvSpPr>
                <a:spLocks/>
              </p:cNvSpPr>
              <p:nvPr/>
            </p:nvSpPr>
            <p:spPr bwMode="auto">
              <a:xfrm>
                <a:off x="2601119" y="2143125"/>
                <a:ext cx="26988" cy="15875"/>
              </a:xfrm>
              <a:custGeom>
                <a:avLst/>
                <a:gdLst/>
                <a:ahLst/>
                <a:cxnLst>
                  <a:cxn ang="0">
                    <a:pos x="7" y="10"/>
                  </a:cxn>
                  <a:cxn ang="0">
                    <a:pos x="2" y="9"/>
                  </a:cxn>
                  <a:cxn ang="0">
                    <a:pos x="0" y="7"/>
                  </a:cxn>
                  <a:cxn ang="0">
                    <a:pos x="2" y="2"/>
                  </a:cxn>
                  <a:cxn ang="0">
                    <a:pos x="7" y="0"/>
                  </a:cxn>
                  <a:cxn ang="0">
                    <a:pos x="12" y="3"/>
                  </a:cxn>
                  <a:cxn ang="0">
                    <a:pos x="17" y="9"/>
                  </a:cxn>
                  <a:cxn ang="0">
                    <a:pos x="10" y="9"/>
                  </a:cxn>
                  <a:cxn ang="0">
                    <a:pos x="7" y="10"/>
                  </a:cxn>
                </a:cxnLst>
                <a:rect l="0" t="0" r="r" b="b"/>
                <a:pathLst>
                  <a:path w="17" h="10">
                    <a:moveTo>
                      <a:pt x="7" y="10"/>
                    </a:moveTo>
                    <a:lnTo>
                      <a:pt x="2" y="9"/>
                    </a:lnTo>
                    <a:lnTo>
                      <a:pt x="0" y="7"/>
                    </a:lnTo>
                    <a:lnTo>
                      <a:pt x="2" y="2"/>
                    </a:lnTo>
                    <a:lnTo>
                      <a:pt x="7" y="0"/>
                    </a:lnTo>
                    <a:lnTo>
                      <a:pt x="12" y="3"/>
                    </a:lnTo>
                    <a:lnTo>
                      <a:pt x="17" y="9"/>
                    </a:lnTo>
                    <a:lnTo>
                      <a:pt x="10" y="9"/>
                    </a:lnTo>
                    <a:lnTo>
                      <a:pt x="7" y="10"/>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619" name="Freeform 331"/>
              <p:cNvSpPr>
                <a:spLocks/>
              </p:cNvSpPr>
              <p:nvPr/>
            </p:nvSpPr>
            <p:spPr bwMode="auto">
              <a:xfrm>
                <a:off x="2497932" y="2100263"/>
                <a:ext cx="15875" cy="15875"/>
              </a:xfrm>
              <a:custGeom>
                <a:avLst/>
                <a:gdLst/>
                <a:ahLst/>
                <a:cxnLst>
                  <a:cxn ang="0">
                    <a:pos x="0" y="10"/>
                  </a:cxn>
                  <a:cxn ang="0">
                    <a:pos x="0" y="5"/>
                  </a:cxn>
                  <a:cxn ang="0">
                    <a:pos x="10" y="0"/>
                  </a:cxn>
                  <a:cxn ang="0">
                    <a:pos x="5" y="6"/>
                  </a:cxn>
                  <a:cxn ang="0">
                    <a:pos x="0" y="10"/>
                  </a:cxn>
                </a:cxnLst>
                <a:rect l="0" t="0" r="r" b="b"/>
                <a:pathLst>
                  <a:path w="10" h="10">
                    <a:moveTo>
                      <a:pt x="0" y="10"/>
                    </a:moveTo>
                    <a:lnTo>
                      <a:pt x="0" y="5"/>
                    </a:lnTo>
                    <a:lnTo>
                      <a:pt x="10" y="0"/>
                    </a:lnTo>
                    <a:lnTo>
                      <a:pt x="5" y="6"/>
                    </a:lnTo>
                    <a:lnTo>
                      <a:pt x="0" y="10"/>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620" name="Freeform 332"/>
              <p:cNvSpPr>
                <a:spLocks/>
              </p:cNvSpPr>
              <p:nvPr/>
            </p:nvSpPr>
            <p:spPr bwMode="auto">
              <a:xfrm>
                <a:off x="2243932" y="1905000"/>
                <a:ext cx="663575" cy="477837"/>
              </a:xfrm>
              <a:custGeom>
                <a:avLst/>
                <a:gdLst/>
                <a:ahLst/>
                <a:cxnLst>
                  <a:cxn ang="0">
                    <a:pos x="375" y="222"/>
                  </a:cxn>
                  <a:cxn ang="0">
                    <a:pos x="347" y="196"/>
                  </a:cxn>
                  <a:cxn ang="0">
                    <a:pos x="328" y="198"/>
                  </a:cxn>
                  <a:cxn ang="0">
                    <a:pos x="326" y="205"/>
                  </a:cxn>
                  <a:cxn ang="0">
                    <a:pos x="344" y="231"/>
                  </a:cxn>
                  <a:cxn ang="0">
                    <a:pos x="366" y="238"/>
                  </a:cxn>
                  <a:cxn ang="0">
                    <a:pos x="376" y="258"/>
                  </a:cxn>
                  <a:cxn ang="0">
                    <a:pos x="342" y="270"/>
                  </a:cxn>
                  <a:cxn ang="0">
                    <a:pos x="321" y="265"/>
                  </a:cxn>
                  <a:cxn ang="0">
                    <a:pos x="347" y="298"/>
                  </a:cxn>
                  <a:cxn ang="0">
                    <a:pos x="328" y="289"/>
                  </a:cxn>
                  <a:cxn ang="0">
                    <a:pos x="290" y="277"/>
                  </a:cxn>
                  <a:cxn ang="0">
                    <a:pos x="258" y="253"/>
                  </a:cxn>
                  <a:cxn ang="0">
                    <a:pos x="225" y="239"/>
                  </a:cxn>
                  <a:cxn ang="0">
                    <a:pos x="203" y="243"/>
                  </a:cxn>
                  <a:cxn ang="0">
                    <a:pos x="175" y="236"/>
                  </a:cxn>
                  <a:cxn ang="0">
                    <a:pos x="187" y="219"/>
                  </a:cxn>
                  <a:cxn ang="0">
                    <a:pos x="227" y="215"/>
                  </a:cxn>
                  <a:cxn ang="0">
                    <a:pos x="233" y="195"/>
                  </a:cxn>
                  <a:cxn ang="0">
                    <a:pos x="251" y="159"/>
                  </a:cxn>
                  <a:cxn ang="0">
                    <a:pos x="206" y="135"/>
                  </a:cxn>
                  <a:cxn ang="0">
                    <a:pos x="197" y="126"/>
                  </a:cxn>
                  <a:cxn ang="0">
                    <a:pos x="175" y="100"/>
                  </a:cxn>
                  <a:cxn ang="0">
                    <a:pos x="151" y="114"/>
                  </a:cxn>
                  <a:cxn ang="0">
                    <a:pos x="132" y="104"/>
                  </a:cxn>
                  <a:cxn ang="0">
                    <a:pos x="92" y="104"/>
                  </a:cxn>
                  <a:cxn ang="0">
                    <a:pos x="55" y="100"/>
                  </a:cxn>
                  <a:cxn ang="0">
                    <a:pos x="13" y="80"/>
                  </a:cxn>
                  <a:cxn ang="0">
                    <a:pos x="27" y="71"/>
                  </a:cxn>
                  <a:cxn ang="0">
                    <a:pos x="3" y="64"/>
                  </a:cxn>
                  <a:cxn ang="0">
                    <a:pos x="5" y="35"/>
                  </a:cxn>
                  <a:cxn ang="0">
                    <a:pos x="20" y="11"/>
                  </a:cxn>
                  <a:cxn ang="0">
                    <a:pos x="56" y="0"/>
                  </a:cxn>
                  <a:cxn ang="0">
                    <a:pos x="65" y="11"/>
                  </a:cxn>
                  <a:cxn ang="0">
                    <a:pos x="49" y="35"/>
                  </a:cxn>
                  <a:cxn ang="0">
                    <a:pos x="53" y="50"/>
                  </a:cxn>
                  <a:cxn ang="0">
                    <a:pos x="65" y="38"/>
                  </a:cxn>
                  <a:cxn ang="0">
                    <a:pos x="91" y="7"/>
                  </a:cxn>
                  <a:cxn ang="0">
                    <a:pos x="127" y="7"/>
                  </a:cxn>
                  <a:cxn ang="0">
                    <a:pos x="137" y="40"/>
                  </a:cxn>
                  <a:cxn ang="0">
                    <a:pos x="154" y="42"/>
                  </a:cxn>
                  <a:cxn ang="0">
                    <a:pos x="173" y="33"/>
                  </a:cxn>
                  <a:cxn ang="0">
                    <a:pos x="209" y="35"/>
                  </a:cxn>
                  <a:cxn ang="0">
                    <a:pos x="237" y="61"/>
                  </a:cxn>
                  <a:cxn ang="0">
                    <a:pos x="266" y="64"/>
                  </a:cxn>
                  <a:cxn ang="0">
                    <a:pos x="289" y="78"/>
                  </a:cxn>
                  <a:cxn ang="0">
                    <a:pos x="314" y="98"/>
                  </a:cxn>
                  <a:cxn ang="0">
                    <a:pos x="338" y="111"/>
                  </a:cxn>
                  <a:cxn ang="0">
                    <a:pos x="335" y="117"/>
                  </a:cxn>
                  <a:cxn ang="0">
                    <a:pos x="326" y="135"/>
                  </a:cxn>
                  <a:cxn ang="0">
                    <a:pos x="349" y="150"/>
                  </a:cxn>
                  <a:cxn ang="0">
                    <a:pos x="376" y="174"/>
                  </a:cxn>
                  <a:cxn ang="0">
                    <a:pos x="404" y="179"/>
                  </a:cxn>
                  <a:cxn ang="0">
                    <a:pos x="402" y="198"/>
                  </a:cxn>
                  <a:cxn ang="0">
                    <a:pos x="392" y="212"/>
                  </a:cxn>
                </a:cxnLst>
                <a:rect l="0" t="0" r="r" b="b"/>
                <a:pathLst>
                  <a:path w="418" h="301">
                    <a:moveTo>
                      <a:pt x="392" y="212"/>
                    </a:moveTo>
                    <a:lnTo>
                      <a:pt x="390" y="221"/>
                    </a:lnTo>
                    <a:lnTo>
                      <a:pt x="385" y="226"/>
                    </a:lnTo>
                    <a:lnTo>
                      <a:pt x="375" y="222"/>
                    </a:lnTo>
                    <a:lnTo>
                      <a:pt x="368" y="219"/>
                    </a:lnTo>
                    <a:lnTo>
                      <a:pt x="362" y="214"/>
                    </a:lnTo>
                    <a:lnTo>
                      <a:pt x="357" y="209"/>
                    </a:lnTo>
                    <a:lnTo>
                      <a:pt x="347" y="196"/>
                    </a:lnTo>
                    <a:lnTo>
                      <a:pt x="333" y="191"/>
                    </a:lnTo>
                    <a:lnTo>
                      <a:pt x="328" y="193"/>
                    </a:lnTo>
                    <a:lnTo>
                      <a:pt x="323" y="196"/>
                    </a:lnTo>
                    <a:lnTo>
                      <a:pt x="328" y="198"/>
                    </a:lnTo>
                    <a:lnTo>
                      <a:pt x="333" y="198"/>
                    </a:lnTo>
                    <a:lnTo>
                      <a:pt x="333" y="205"/>
                    </a:lnTo>
                    <a:lnTo>
                      <a:pt x="330" y="205"/>
                    </a:lnTo>
                    <a:lnTo>
                      <a:pt x="326" y="205"/>
                    </a:lnTo>
                    <a:lnTo>
                      <a:pt x="326" y="212"/>
                    </a:lnTo>
                    <a:lnTo>
                      <a:pt x="333" y="212"/>
                    </a:lnTo>
                    <a:lnTo>
                      <a:pt x="337" y="222"/>
                    </a:lnTo>
                    <a:lnTo>
                      <a:pt x="344" y="231"/>
                    </a:lnTo>
                    <a:lnTo>
                      <a:pt x="354" y="231"/>
                    </a:lnTo>
                    <a:lnTo>
                      <a:pt x="357" y="238"/>
                    </a:lnTo>
                    <a:lnTo>
                      <a:pt x="361" y="238"/>
                    </a:lnTo>
                    <a:lnTo>
                      <a:pt x="366" y="238"/>
                    </a:lnTo>
                    <a:lnTo>
                      <a:pt x="366" y="243"/>
                    </a:lnTo>
                    <a:lnTo>
                      <a:pt x="366" y="248"/>
                    </a:lnTo>
                    <a:lnTo>
                      <a:pt x="371" y="252"/>
                    </a:lnTo>
                    <a:lnTo>
                      <a:pt x="376" y="258"/>
                    </a:lnTo>
                    <a:lnTo>
                      <a:pt x="371" y="269"/>
                    </a:lnTo>
                    <a:lnTo>
                      <a:pt x="368" y="279"/>
                    </a:lnTo>
                    <a:lnTo>
                      <a:pt x="356" y="276"/>
                    </a:lnTo>
                    <a:lnTo>
                      <a:pt x="342" y="270"/>
                    </a:lnTo>
                    <a:lnTo>
                      <a:pt x="328" y="264"/>
                    </a:lnTo>
                    <a:lnTo>
                      <a:pt x="321" y="258"/>
                    </a:lnTo>
                    <a:lnTo>
                      <a:pt x="313" y="258"/>
                    </a:lnTo>
                    <a:lnTo>
                      <a:pt x="321" y="265"/>
                    </a:lnTo>
                    <a:lnTo>
                      <a:pt x="333" y="276"/>
                    </a:lnTo>
                    <a:lnTo>
                      <a:pt x="344" y="284"/>
                    </a:lnTo>
                    <a:lnTo>
                      <a:pt x="350" y="294"/>
                    </a:lnTo>
                    <a:lnTo>
                      <a:pt x="347" y="298"/>
                    </a:lnTo>
                    <a:lnTo>
                      <a:pt x="345" y="301"/>
                    </a:lnTo>
                    <a:lnTo>
                      <a:pt x="342" y="298"/>
                    </a:lnTo>
                    <a:lnTo>
                      <a:pt x="340" y="294"/>
                    </a:lnTo>
                    <a:lnTo>
                      <a:pt x="328" y="289"/>
                    </a:lnTo>
                    <a:lnTo>
                      <a:pt x="319" y="288"/>
                    </a:lnTo>
                    <a:lnTo>
                      <a:pt x="311" y="286"/>
                    </a:lnTo>
                    <a:lnTo>
                      <a:pt x="304" y="282"/>
                    </a:lnTo>
                    <a:lnTo>
                      <a:pt x="290" y="277"/>
                    </a:lnTo>
                    <a:lnTo>
                      <a:pt x="278" y="274"/>
                    </a:lnTo>
                    <a:lnTo>
                      <a:pt x="268" y="267"/>
                    </a:lnTo>
                    <a:lnTo>
                      <a:pt x="270" y="260"/>
                    </a:lnTo>
                    <a:lnTo>
                      <a:pt x="258" y="253"/>
                    </a:lnTo>
                    <a:lnTo>
                      <a:pt x="247" y="246"/>
                    </a:lnTo>
                    <a:lnTo>
                      <a:pt x="239" y="239"/>
                    </a:lnTo>
                    <a:lnTo>
                      <a:pt x="230" y="234"/>
                    </a:lnTo>
                    <a:lnTo>
                      <a:pt x="225" y="239"/>
                    </a:lnTo>
                    <a:lnTo>
                      <a:pt x="220" y="243"/>
                    </a:lnTo>
                    <a:lnTo>
                      <a:pt x="215" y="241"/>
                    </a:lnTo>
                    <a:lnTo>
                      <a:pt x="211" y="239"/>
                    </a:lnTo>
                    <a:lnTo>
                      <a:pt x="203" y="243"/>
                    </a:lnTo>
                    <a:lnTo>
                      <a:pt x="196" y="246"/>
                    </a:lnTo>
                    <a:lnTo>
                      <a:pt x="189" y="245"/>
                    </a:lnTo>
                    <a:lnTo>
                      <a:pt x="182" y="241"/>
                    </a:lnTo>
                    <a:lnTo>
                      <a:pt x="175" y="236"/>
                    </a:lnTo>
                    <a:lnTo>
                      <a:pt x="173" y="233"/>
                    </a:lnTo>
                    <a:lnTo>
                      <a:pt x="175" y="227"/>
                    </a:lnTo>
                    <a:lnTo>
                      <a:pt x="180" y="222"/>
                    </a:lnTo>
                    <a:lnTo>
                      <a:pt x="187" y="219"/>
                    </a:lnTo>
                    <a:lnTo>
                      <a:pt x="194" y="219"/>
                    </a:lnTo>
                    <a:lnTo>
                      <a:pt x="206" y="219"/>
                    </a:lnTo>
                    <a:lnTo>
                      <a:pt x="216" y="219"/>
                    </a:lnTo>
                    <a:lnTo>
                      <a:pt x="227" y="215"/>
                    </a:lnTo>
                    <a:lnTo>
                      <a:pt x="239" y="212"/>
                    </a:lnTo>
                    <a:lnTo>
                      <a:pt x="233" y="207"/>
                    </a:lnTo>
                    <a:lnTo>
                      <a:pt x="230" y="202"/>
                    </a:lnTo>
                    <a:lnTo>
                      <a:pt x="233" y="195"/>
                    </a:lnTo>
                    <a:lnTo>
                      <a:pt x="242" y="193"/>
                    </a:lnTo>
                    <a:lnTo>
                      <a:pt x="251" y="181"/>
                    </a:lnTo>
                    <a:lnTo>
                      <a:pt x="258" y="171"/>
                    </a:lnTo>
                    <a:lnTo>
                      <a:pt x="251" y="159"/>
                    </a:lnTo>
                    <a:lnTo>
                      <a:pt x="239" y="147"/>
                    </a:lnTo>
                    <a:lnTo>
                      <a:pt x="225" y="136"/>
                    </a:lnTo>
                    <a:lnTo>
                      <a:pt x="215" y="133"/>
                    </a:lnTo>
                    <a:lnTo>
                      <a:pt x="206" y="135"/>
                    </a:lnTo>
                    <a:lnTo>
                      <a:pt x="197" y="138"/>
                    </a:lnTo>
                    <a:lnTo>
                      <a:pt x="194" y="135"/>
                    </a:lnTo>
                    <a:lnTo>
                      <a:pt x="194" y="133"/>
                    </a:lnTo>
                    <a:lnTo>
                      <a:pt x="197" y="126"/>
                    </a:lnTo>
                    <a:lnTo>
                      <a:pt x="206" y="126"/>
                    </a:lnTo>
                    <a:lnTo>
                      <a:pt x="197" y="117"/>
                    </a:lnTo>
                    <a:lnTo>
                      <a:pt x="187" y="109"/>
                    </a:lnTo>
                    <a:lnTo>
                      <a:pt x="175" y="100"/>
                    </a:lnTo>
                    <a:lnTo>
                      <a:pt x="168" y="98"/>
                    </a:lnTo>
                    <a:lnTo>
                      <a:pt x="163" y="100"/>
                    </a:lnTo>
                    <a:lnTo>
                      <a:pt x="158" y="107"/>
                    </a:lnTo>
                    <a:lnTo>
                      <a:pt x="151" y="114"/>
                    </a:lnTo>
                    <a:lnTo>
                      <a:pt x="146" y="117"/>
                    </a:lnTo>
                    <a:lnTo>
                      <a:pt x="141" y="112"/>
                    </a:lnTo>
                    <a:lnTo>
                      <a:pt x="141" y="105"/>
                    </a:lnTo>
                    <a:lnTo>
                      <a:pt x="132" y="104"/>
                    </a:lnTo>
                    <a:lnTo>
                      <a:pt x="123" y="104"/>
                    </a:lnTo>
                    <a:lnTo>
                      <a:pt x="113" y="104"/>
                    </a:lnTo>
                    <a:lnTo>
                      <a:pt x="104" y="104"/>
                    </a:lnTo>
                    <a:lnTo>
                      <a:pt x="92" y="104"/>
                    </a:lnTo>
                    <a:lnTo>
                      <a:pt x="82" y="104"/>
                    </a:lnTo>
                    <a:lnTo>
                      <a:pt x="72" y="104"/>
                    </a:lnTo>
                    <a:lnTo>
                      <a:pt x="63" y="105"/>
                    </a:lnTo>
                    <a:lnTo>
                      <a:pt x="55" y="100"/>
                    </a:lnTo>
                    <a:lnTo>
                      <a:pt x="48" y="95"/>
                    </a:lnTo>
                    <a:lnTo>
                      <a:pt x="24" y="95"/>
                    </a:lnTo>
                    <a:lnTo>
                      <a:pt x="17" y="86"/>
                    </a:lnTo>
                    <a:lnTo>
                      <a:pt x="13" y="80"/>
                    </a:lnTo>
                    <a:lnTo>
                      <a:pt x="24" y="80"/>
                    </a:lnTo>
                    <a:lnTo>
                      <a:pt x="36" y="81"/>
                    </a:lnTo>
                    <a:lnTo>
                      <a:pt x="36" y="74"/>
                    </a:lnTo>
                    <a:lnTo>
                      <a:pt x="27" y="71"/>
                    </a:lnTo>
                    <a:lnTo>
                      <a:pt x="18" y="71"/>
                    </a:lnTo>
                    <a:lnTo>
                      <a:pt x="10" y="69"/>
                    </a:lnTo>
                    <a:lnTo>
                      <a:pt x="8" y="69"/>
                    </a:lnTo>
                    <a:lnTo>
                      <a:pt x="3" y="64"/>
                    </a:lnTo>
                    <a:lnTo>
                      <a:pt x="0" y="55"/>
                    </a:lnTo>
                    <a:lnTo>
                      <a:pt x="0" y="45"/>
                    </a:lnTo>
                    <a:lnTo>
                      <a:pt x="1" y="40"/>
                    </a:lnTo>
                    <a:lnTo>
                      <a:pt x="5" y="35"/>
                    </a:lnTo>
                    <a:lnTo>
                      <a:pt x="10" y="33"/>
                    </a:lnTo>
                    <a:lnTo>
                      <a:pt x="12" y="25"/>
                    </a:lnTo>
                    <a:lnTo>
                      <a:pt x="13" y="19"/>
                    </a:lnTo>
                    <a:lnTo>
                      <a:pt x="20" y="11"/>
                    </a:lnTo>
                    <a:lnTo>
                      <a:pt x="31" y="6"/>
                    </a:lnTo>
                    <a:lnTo>
                      <a:pt x="41" y="0"/>
                    </a:lnTo>
                    <a:lnTo>
                      <a:pt x="55" y="0"/>
                    </a:lnTo>
                    <a:lnTo>
                      <a:pt x="56" y="0"/>
                    </a:lnTo>
                    <a:lnTo>
                      <a:pt x="61" y="2"/>
                    </a:lnTo>
                    <a:lnTo>
                      <a:pt x="67" y="4"/>
                    </a:lnTo>
                    <a:lnTo>
                      <a:pt x="72" y="6"/>
                    </a:lnTo>
                    <a:lnTo>
                      <a:pt x="65" y="11"/>
                    </a:lnTo>
                    <a:lnTo>
                      <a:pt x="58" y="16"/>
                    </a:lnTo>
                    <a:lnTo>
                      <a:pt x="51" y="21"/>
                    </a:lnTo>
                    <a:lnTo>
                      <a:pt x="49" y="31"/>
                    </a:lnTo>
                    <a:lnTo>
                      <a:pt x="49" y="35"/>
                    </a:lnTo>
                    <a:lnTo>
                      <a:pt x="53" y="37"/>
                    </a:lnTo>
                    <a:lnTo>
                      <a:pt x="53" y="42"/>
                    </a:lnTo>
                    <a:lnTo>
                      <a:pt x="53" y="47"/>
                    </a:lnTo>
                    <a:lnTo>
                      <a:pt x="53" y="50"/>
                    </a:lnTo>
                    <a:lnTo>
                      <a:pt x="58" y="54"/>
                    </a:lnTo>
                    <a:lnTo>
                      <a:pt x="63" y="50"/>
                    </a:lnTo>
                    <a:lnTo>
                      <a:pt x="68" y="45"/>
                    </a:lnTo>
                    <a:lnTo>
                      <a:pt x="65" y="38"/>
                    </a:lnTo>
                    <a:lnTo>
                      <a:pt x="63" y="31"/>
                    </a:lnTo>
                    <a:lnTo>
                      <a:pt x="68" y="18"/>
                    </a:lnTo>
                    <a:lnTo>
                      <a:pt x="82" y="11"/>
                    </a:lnTo>
                    <a:lnTo>
                      <a:pt x="91" y="7"/>
                    </a:lnTo>
                    <a:lnTo>
                      <a:pt x="99" y="6"/>
                    </a:lnTo>
                    <a:lnTo>
                      <a:pt x="108" y="6"/>
                    </a:lnTo>
                    <a:lnTo>
                      <a:pt x="118" y="6"/>
                    </a:lnTo>
                    <a:lnTo>
                      <a:pt x="127" y="7"/>
                    </a:lnTo>
                    <a:lnTo>
                      <a:pt x="134" y="14"/>
                    </a:lnTo>
                    <a:lnTo>
                      <a:pt x="137" y="25"/>
                    </a:lnTo>
                    <a:lnTo>
                      <a:pt x="139" y="35"/>
                    </a:lnTo>
                    <a:lnTo>
                      <a:pt x="137" y="40"/>
                    </a:lnTo>
                    <a:lnTo>
                      <a:pt x="139" y="45"/>
                    </a:lnTo>
                    <a:lnTo>
                      <a:pt x="142" y="42"/>
                    </a:lnTo>
                    <a:lnTo>
                      <a:pt x="149" y="40"/>
                    </a:lnTo>
                    <a:lnTo>
                      <a:pt x="154" y="42"/>
                    </a:lnTo>
                    <a:lnTo>
                      <a:pt x="160" y="45"/>
                    </a:lnTo>
                    <a:lnTo>
                      <a:pt x="165" y="42"/>
                    </a:lnTo>
                    <a:lnTo>
                      <a:pt x="170" y="38"/>
                    </a:lnTo>
                    <a:lnTo>
                      <a:pt x="173" y="33"/>
                    </a:lnTo>
                    <a:lnTo>
                      <a:pt x="180" y="31"/>
                    </a:lnTo>
                    <a:lnTo>
                      <a:pt x="189" y="31"/>
                    </a:lnTo>
                    <a:lnTo>
                      <a:pt x="199" y="33"/>
                    </a:lnTo>
                    <a:lnTo>
                      <a:pt x="209" y="35"/>
                    </a:lnTo>
                    <a:lnTo>
                      <a:pt x="218" y="40"/>
                    </a:lnTo>
                    <a:lnTo>
                      <a:pt x="225" y="45"/>
                    </a:lnTo>
                    <a:lnTo>
                      <a:pt x="232" y="54"/>
                    </a:lnTo>
                    <a:lnTo>
                      <a:pt x="237" y="61"/>
                    </a:lnTo>
                    <a:lnTo>
                      <a:pt x="249" y="64"/>
                    </a:lnTo>
                    <a:lnTo>
                      <a:pt x="258" y="64"/>
                    </a:lnTo>
                    <a:lnTo>
                      <a:pt x="263" y="64"/>
                    </a:lnTo>
                    <a:lnTo>
                      <a:pt x="266" y="64"/>
                    </a:lnTo>
                    <a:lnTo>
                      <a:pt x="273" y="66"/>
                    </a:lnTo>
                    <a:lnTo>
                      <a:pt x="276" y="68"/>
                    </a:lnTo>
                    <a:lnTo>
                      <a:pt x="280" y="74"/>
                    </a:lnTo>
                    <a:lnTo>
                      <a:pt x="289" y="78"/>
                    </a:lnTo>
                    <a:lnTo>
                      <a:pt x="297" y="83"/>
                    </a:lnTo>
                    <a:lnTo>
                      <a:pt x="304" y="86"/>
                    </a:lnTo>
                    <a:lnTo>
                      <a:pt x="314" y="90"/>
                    </a:lnTo>
                    <a:lnTo>
                      <a:pt x="314" y="98"/>
                    </a:lnTo>
                    <a:lnTo>
                      <a:pt x="319" y="98"/>
                    </a:lnTo>
                    <a:lnTo>
                      <a:pt x="323" y="98"/>
                    </a:lnTo>
                    <a:lnTo>
                      <a:pt x="332" y="100"/>
                    </a:lnTo>
                    <a:lnTo>
                      <a:pt x="338" y="111"/>
                    </a:lnTo>
                    <a:lnTo>
                      <a:pt x="328" y="111"/>
                    </a:lnTo>
                    <a:lnTo>
                      <a:pt x="319" y="117"/>
                    </a:lnTo>
                    <a:lnTo>
                      <a:pt x="328" y="117"/>
                    </a:lnTo>
                    <a:lnTo>
                      <a:pt x="335" y="117"/>
                    </a:lnTo>
                    <a:lnTo>
                      <a:pt x="338" y="117"/>
                    </a:lnTo>
                    <a:lnTo>
                      <a:pt x="344" y="123"/>
                    </a:lnTo>
                    <a:lnTo>
                      <a:pt x="333" y="126"/>
                    </a:lnTo>
                    <a:lnTo>
                      <a:pt x="326" y="135"/>
                    </a:lnTo>
                    <a:lnTo>
                      <a:pt x="332" y="136"/>
                    </a:lnTo>
                    <a:lnTo>
                      <a:pt x="340" y="138"/>
                    </a:lnTo>
                    <a:lnTo>
                      <a:pt x="342" y="145"/>
                    </a:lnTo>
                    <a:lnTo>
                      <a:pt x="349" y="150"/>
                    </a:lnTo>
                    <a:lnTo>
                      <a:pt x="357" y="153"/>
                    </a:lnTo>
                    <a:lnTo>
                      <a:pt x="366" y="157"/>
                    </a:lnTo>
                    <a:lnTo>
                      <a:pt x="368" y="167"/>
                    </a:lnTo>
                    <a:lnTo>
                      <a:pt x="376" y="174"/>
                    </a:lnTo>
                    <a:lnTo>
                      <a:pt x="388" y="171"/>
                    </a:lnTo>
                    <a:lnTo>
                      <a:pt x="395" y="176"/>
                    </a:lnTo>
                    <a:lnTo>
                      <a:pt x="399" y="178"/>
                    </a:lnTo>
                    <a:lnTo>
                      <a:pt x="404" y="179"/>
                    </a:lnTo>
                    <a:lnTo>
                      <a:pt x="414" y="181"/>
                    </a:lnTo>
                    <a:lnTo>
                      <a:pt x="418" y="191"/>
                    </a:lnTo>
                    <a:lnTo>
                      <a:pt x="412" y="196"/>
                    </a:lnTo>
                    <a:lnTo>
                      <a:pt x="402" y="198"/>
                    </a:lnTo>
                    <a:lnTo>
                      <a:pt x="402" y="203"/>
                    </a:lnTo>
                    <a:lnTo>
                      <a:pt x="402" y="205"/>
                    </a:lnTo>
                    <a:lnTo>
                      <a:pt x="399" y="209"/>
                    </a:lnTo>
                    <a:lnTo>
                      <a:pt x="392" y="212"/>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621" name="Freeform 333"/>
              <p:cNvSpPr>
                <a:spLocks/>
              </p:cNvSpPr>
              <p:nvPr/>
            </p:nvSpPr>
            <p:spPr bwMode="auto">
              <a:xfrm>
                <a:off x="2516982" y="2320925"/>
                <a:ext cx="19050" cy="11112"/>
              </a:xfrm>
              <a:custGeom>
                <a:avLst/>
                <a:gdLst/>
                <a:ahLst/>
                <a:cxnLst>
                  <a:cxn ang="0">
                    <a:pos x="12" y="5"/>
                  </a:cxn>
                  <a:cxn ang="0">
                    <a:pos x="5" y="7"/>
                  </a:cxn>
                  <a:cxn ang="0">
                    <a:pos x="0" y="5"/>
                  </a:cxn>
                  <a:cxn ang="0">
                    <a:pos x="5" y="0"/>
                  </a:cxn>
                  <a:cxn ang="0">
                    <a:pos x="12" y="5"/>
                  </a:cxn>
                </a:cxnLst>
                <a:rect l="0" t="0" r="r" b="b"/>
                <a:pathLst>
                  <a:path w="12" h="7">
                    <a:moveTo>
                      <a:pt x="12" y="5"/>
                    </a:moveTo>
                    <a:lnTo>
                      <a:pt x="5" y="7"/>
                    </a:lnTo>
                    <a:lnTo>
                      <a:pt x="0" y="5"/>
                    </a:lnTo>
                    <a:lnTo>
                      <a:pt x="5" y="0"/>
                    </a:lnTo>
                    <a:lnTo>
                      <a:pt x="12" y="5"/>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622" name="Freeform 334"/>
              <p:cNvSpPr>
                <a:spLocks/>
              </p:cNvSpPr>
              <p:nvPr/>
            </p:nvSpPr>
            <p:spPr bwMode="auto">
              <a:xfrm>
                <a:off x="2382044" y="2230438"/>
                <a:ext cx="14288" cy="11112"/>
              </a:xfrm>
              <a:custGeom>
                <a:avLst/>
                <a:gdLst/>
                <a:ahLst/>
                <a:cxnLst>
                  <a:cxn ang="0">
                    <a:pos x="0" y="0"/>
                  </a:cxn>
                  <a:cxn ang="0">
                    <a:pos x="4" y="0"/>
                  </a:cxn>
                  <a:cxn ang="0">
                    <a:pos x="9" y="7"/>
                  </a:cxn>
                  <a:cxn ang="0">
                    <a:pos x="2" y="4"/>
                  </a:cxn>
                  <a:cxn ang="0">
                    <a:pos x="0" y="0"/>
                  </a:cxn>
                </a:cxnLst>
                <a:rect l="0" t="0" r="r" b="b"/>
                <a:pathLst>
                  <a:path w="9" h="7">
                    <a:moveTo>
                      <a:pt x="0" y="0"/>
                    </a:moveTo>
                    <a:lnTo>
                      <a:pt x="4" y="0"/>
                    </a:lnTo>
                    <a:lnTo>
                      <a:pt x="9" y="7"/>
                    </a:lnTo>
                    <a:lnTo>
                      <a:pt x="2" y="4"/>
                    </a:lnTo>
                    <a:lnTo>
                      <a:pt x="0" y="0"/>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623" name="Freeform 335"/>
              <p:cNvSpPr>
                <a:spLocks/>
              </p:cNvSpPr>
              <p:nvPr/>
            </p:nvSpPr>
            <p:spPr bwMode="auto">
              <a:xfrm>
                <a:off x="2204244" y="1428750"/>
                <a:ext cx="704850" cy="368300"/>
              </a:xfrm>
              <a:custGeom>
                <a:avLst/>
                <a:gdLst/>
                <a:ahLst/>
                <a:cxnLst>
                  <a:cxn ang="0">
                    <a:pos x="394" y="5"/>
                  </a:cxn>
                  <a:cxn ang="0">
                    <a:pos x="412" y="17"/>
                  </a:cxn>
                  <a:cxn ang="0">
                    <a:pos x="444" y="30"/>
                  </a:cxn>
                  <a:cxn ang="0">
                    <a:pos x="398" y="48"/>
                  </a:cxn>
                  <a:cxn ang="0">
                    <a:pos x="360" y="56"/>
                  </a:cxn>
                  <a:cxn ang="0">
                    <a:pos x="398" y="58"/>
                  </a:cxn>
                  <a:cxn ang="0">
                    <a:pos x="339" y="84"/>
                  </a:cxn>
                  <a:cxn ang="0">
                    <a:pos x="293" y="122"/>
                  </a:cxn>
                  <a:cxn ang="0">
                    <a:pos x="234" y="134"/>
                  </a:cxn>
                  <a:cxn ang="0">
                    <a:pos x="241" y="147"/>
                  </a:cxn>
                  <a:cxn ang="0">
                    <a:pos x="212" y="178"/>
                  </a:cxn>
                  <a:cxn ang="0">
                    <a:pos x="202" y="182"/>
                  </a:cxn>
                  <a:cxn ang="0">
                    <a:pos x="185" y="201"/>
                  </a:cxn>
                  <a:cxn ang="0">
                    <a:pos x="198" y="209"/>
                  </a:cxn>
                  <a:cxn ang="0">
                    <a:pos x="172" y="228"/>
                  </a:cxn>
                  <a:cxn ang="0">
                    <a:pos x="135" y="225"/>
                  </a:cxn>
                  <a:cxn ang="0">
                    <a:pos x="100" y="227"/>
                  </a:cxn>
                  <a:cxn ang="0">
                    <a:pos x="56" y="223"/>
                  </a:cxn>
                  <a:cxn ang="0">
                    <a:pos x="33" y="221"/>
                  </a:cxn>
                  <a:cxn ang="0">
                    <a:pos x="57" y="202"/>
                  </a:cxn>
                  <a:cxn ang="0">
                    <a:pos x="57" y="180"/>
                  </a:cxn>
                  <a:cxn ang="0">
                    <a:pos x="90" y="189"/>
                  </a:cxn>
                  <a:cxn ang="0">
                    <a:pos x="92" y="182"/>
                  </a:cxn>
                  <a:cxn ang="0">
                    <a:pos x="73" y="170"/>
                  </a:cxn>
                  <a:cxn ang="0">
                    <a:pos x="69" y="154"/>
                  </a:cxn>
                  <a:cxn ang="0">
                    <a:pos x="104" y="142"/>
                  </a:cxn>
                  <a:cxn ang="0">
                    <a:pos x="78" y="115"/>
                  </a:cxn>
                  <a:cxn ang="0">
                    <a:pos x="78" y="104"/>
                  </a:cxn>
                  <a:cxn ang="0">
                    <a:pos x="95" y="99"/>
                  </a:cxn>
                  <a:cxn ang="0">
                    <a:pos x="133" y="115"/>
                  </a:cxn>
                  <a:cxn ang="0">
                    <a:pos x="126" y="106"/>
                  </a:cxn>
                  <a:cxn ang="0">
                    <a:pos x="154" y="98"/>
                  </a:cxn>
                  <a:cxn ang="0">
                    <a:pos x="162" y="87"/>
                  </a:cxn>
                  <a:cxn ang="0">
                    <a:pos x="121" y="92"/>
                  </a:cxn>
                  <a:cxn ang="0">
                    <a:pos x="88" y="92"/>
                  </a:cxn>
                  <a:cxn ang="0">
                    <a:pos x="66" y="91"/>
                  </a:cxn>
                  <a:cxn ang="0">
                    <a:pos x="38" y="80"/>
                  </a:cxn>
                  <a:cxn ang="0">
                    <a:pos x="28" y="75"/>
                  </a:cxn>
                  <a:cxn ang="0">
                    <a:pos x="59" y="60"/>
                  </a:cxn>
                  <a:cxn ang="0">
                    <a:pos x="28" y="67"/>
                  </a:cxn>
                  <a:cxn ang="0">
                    <a:pos x="33" y="55"/>
                  </a:cxn>
                  <a:cxn ang="0">
                    <a:pos x="6" y="58"/>
                  </a:cxn>
                  <a:cxn ang="0">
                    <a:pos x="37" y="39"/>
                  </a:cxn>
                  <a:cxn ang="0">
                    <a:pos x="64" y="37"/>
                  </a:cxn>
                  <a:cxn ang="0">
                    <a:pos x="80" y="24"/>
                  </a:cxn>
                  <a:cxn ang="0">
                    <a:pos x="112" y="32"/>
                  </a:cxn>
                  <a:cxn ang="0">
                    <a:pos x="135" y="13"/>
                  </a:cxn>
                  <a:cxn ang="0">
                    <a:pos x="160" y="5"/>
                  </a:cxn>
                  <a:cxn ang="0">
                    <a:pos x="202" y="5"/>
                  </a:cxn>
                  <a:cxn ang="0">
                    <a:pos x="228" y="1"/>
                  </a:cxn>
                  <a:cxn ang="0">
                    <a:pos x="258" y="3"/>
                  </a:cxn>
                  <a:cxn ang="0">
                    <a:pos x="289" y="3"/>
                  </a:cxn>
                  <a:cxn ang="0">
                    <a:pos x="319" y="1"/>
                  </a:cxn>
                  <a:cxn ang="0">
                    <a:pos x="357" y="6"/>
                  </a:cxn>
                </a:cxnLst>
                <a:rect l="0" t="0" r="r" b="b"/>
                <a:pathLst>
                  <a:path w="444" h="232">
                    <a:moveTo>
                      <a:pt x="363" y="12"/>
                    </a:moveTo>
                    <a:lnTo>
                      <a:pt x="358" y="13"/>
                    </a:lnTo>
                    <a:lnTo>
                      <a:pt x="353" y="17"/>
                    </a:lnTo>
                    <a:lnTo>
                      <a:pt x="394" y="5"/>
                    </a:lnTo>
                    <a:lnTo>
                      <a:pt x="398" y="6"/>
                    </a:lnTo>
                    <a:lnTo>
                      <a:pt x="403" y="8"/>
                    </a:lnTo>
                    <a:lnTo>
                      <a:pt x="406" y="12"/>
                    </a:lnTo>
                    <a:lnTo>
                      <a:pt x="412" y="17"/>
                    </a:lnTo>
                    <a:lnTo>
                      <a:pt x="418" y="18"/>
                    </a:lnTo>
                    <a:lnTo>
                      <a:pt x="430" y="22"/>
                    </a:lnTo>
                    <a:lnTo>
                      <a:pt x="439" y="24"/>
                    </a:lnTo>
                    <a:lnTo>
                      <a:pt x="444" y="30"/>
                    </a:lnTo>
                    <a:lnTo>
                      <a:pt x="439" y="36"/>
                    </a:lnTo>
                    <a:lnTo>
                      <a:pt x="432" y="37"/>
                    </a:lnTo>
                    <a:lnTo>
                      <a:pt x="415" y="44"/>
                    </a:lnTo>
                    <a:lnTo>
                      <a:pt x="398" y="48"/>
                    </a:lnTo>
                    <a:lnTo>
                      <a:pt x="387" y="48"/>
                    </a:lnTo>
                    <a:lnTo>
                      <a:pt x="379" y="49"/>
                    </a:lnTo>
                    <a:lnTo>
                      <a:pt x="369" y="51"/>
                    </a:lnTo>
                    <a:lnTo>
                      <a:pt x="360" y="56"/>
                    </a:lnTo>
                    <a:lnTo>
                      <a:pt x="365" y="56"/>
                    </a:lnTo>
                    <a:lnTo>
                      <a:pt x="375" y="58"/>
                    </a:lnTo>
                    <a:lnTo>
                      <a:pt x="386" y="58"/>
                    </a:lnTo>
                    <a:lnTo>
                      <a:pt x="398" y="58"/>
                    </a:lnTo>
                    <a:lnTo>
                      <a:pt x="384" y="65"/>
                    </a:lnTo>
                    <a:lnTo>
                      <a:pt x="370" y="72"/>
                    </a:lnTo>
                    <a:lnTo>
                      <a:pt x="353" y="77"/>
                    </a:lnTo>
                    <a:lnTo>
                      <a:pt x="339" y="84"/>
                    </a:lnTo>
                    <a:lnTo>
                      <a:pt x="324" y="89"/>
                    </a:lnTo>
                    <a:lnTo>
                      <a:pt x="314" y="99"/>
                    </a:lnTo>
                    <a:lnTo>
                      <a:pt x="303" y="110"/>
                    </a:lnTo>
                    <a:lnTo>
                      <a:pt x="293" y="122"/>
                    </a:lnTo>
                    <a:lnTo>
                      <a:pt x="279" y="122"/>
                    </a:lnTo>
                    <a:lnTo>
                      <a:pt x="267" y="123"/>
                    </a:lnTo>
                    <a:lnTo>
                      <a:pt x="248" y="127"/>
                    </a:lnTo>
                    <a:lnTo>
                      <a:pt x="234" y="134"/>
                    </a:lnTo>
                    <a:lnTo>
                      <a:pt x="248" y="134"/>
                    </a:lnTo>
                    <a:lnTo>
                      <a:pt x="245" y="142"/>
                    </a:lnTo>
                    <a:lnTo>
                      <a:pt x="234" y="144"/>
                    </a:lnTo>
                    <a:lnTo>
                      <a:pt x="241" y="147"/>
                    </a:lnTo>
                    <a:lnTo>
                      <a:pt x="248" y="156"/>
                    </a:lnTo>
                    <a:lnTo>
                      <a:pt x="236" y="166"/>
                    </a:lnTo>
                    <a:lnTo>
                      <a:pt x="226" y="178"/>
                    </a:lnTo>
                    <a:lnTo>
                      <a:pt x="212" y="178"/>
                    </a:lnTo>
                    <a:lnTo>
                      <a:pt x="205" y="178"/>
                    </a:lnTo>
                    <a:lnTo>
                      <a:pt x="202" y="178"/>
                    </a:lnTo>
                    <a:lnTo>
                      <a:pt x="200" y="178"/>
                    </a:lnTo>
                    <a:lnTo>
                      <a:pt x="202" y="182"/>
                    </a:lnTo>
                    <a:lnTo>
                      <a:pt x="203" y="187"/>
                    </a:lnTo>
                    <a:lnTo>
                      <a:pt x="200" y="194"/>
                    </a:lnTo>
                    <a:lnTo>
                      <a:pt x="193" y="197"/>
                    </a:lnTo>
                    <a:lnTo>
                      <a:pt x="185" y="201"/>
                    </a:lnTo>
                    <a:lnTo>
                      <a:pt x="183" y="209"/>
                    </a:lnTo>
                    <a:lnTo>
                      <a:pt x="190" y="209"/>
                    </a:lnTo>
                    <a:lnTo>
                      <a:pt x="195" y="209"/>
                    </a:lnTo>
                    <a:lnTo>
                      <a:pt x="198" y="209"/>
                    </a:lnTo>
                    <a:lnTo>
                      <a:pt x="203" y="214"/>
                    </a:lnTo>
                    <a:lnTo>
                      <a:pt x="197" y="220"/>
                    </a:lnTo>
                    <a:lnTo>
                      <a:pt x="186" y="225"/>
                    </a:lnTo>
                    <a:lnTo>
                      <a:pt x="172" y="228"/>
                    </a:lnTo>
                    <a:lnTo>
                      <a:pt x="162" y="232"/>
                    </a:lnTo>
                    <a:lnTo>
                      <a:pt x="152" y="228"/>
                    </a:lnTo>
                    <a:lnTo>
                      <a:pt x="145" y="225"/>
                    </a:lnTo>
                    <a:lnTo>
                      <a:pt x="135" y="225"/>
                    </a:lnTo>
                    <a:lnTo>
                      <a:pt x="126" y="225"/>
                    </a:lnTo>
                    <a:lnTo>
                      <a:pt x="116" y="225"/>
                    </a:lnTo>
                    <a:lnTo>
                      <a:pt x="107" y="225"/>
                    </a:lnTo>
                    <a:lnTo>
                      <a:pt x="100" y="227"/>
                    </a:lnTo>
                    <a:lnTo>
                      <a:pt x="92" y="230"/>
                    </a:lnTo>
                    <a:lnTo>
                      <a:pt x="80" y="228"/>
                    </a:lnTo>
                    <a:lnTo>
                      <a:pt x="68" y="227"/>
                    </a:lnTo>
                    <a:lnTo>
                      <a:pt x="56" y="223"/>
                    </a:lnTo>
                    <a:lnTo>
                      <a:pt x="43" y="220"/>
                    </a:lnTo>
                    <a:lnTo>
                      <a:pt x="40" y="221"/>
                    </a:lnTo>
                    <a:lnTo>
                      <a:pt x="38" y="225"/>
                    </a:lnTo>
                    <a:lnTo>
                      <a:pt x="33" y="221"/>
                    </a:lnTo>
                    <a:lnTo>
                      <a:pt x="33" y="220"/>
                    </a:lnTo>
                    <a:lnTo>
                      <a:pt x="37" y="208"/>
                    </a:lnTo>
                    <a:lnTo>
                      <a:pt x="47" y="204"/>
                    </a:lnTo>
                    <a:lnTo>
                      <a:pt x="57" y="202"/>
                    </a:lnTo>
                    <a:lnTo>
                      <a:pt x="69" y="201"/>
                    </a:lnTo>
                    <a:lnTo>
                      <a:pt x="59" y="194"/>
                    </a:lnTo>
                    <a:lnTo>
                      <a:pt x="54" y="185"/>
                    </a:lnTo>
                    <a:lnTo>
                      <a:pt x="57" y="180"/>
                    </a:lnTo>
                    <a:lnTo>
                      <a:pt x="66" y="180"/>
                    </a:lnTo>
                    <a:lnTo>
                      <a:pt x="74" y="180"/>
                    </a:lnTo>
                    <a:lnTo>
                      <a:pt x="83" y="184"/>
                    </a:lnTo>
                    <a:lnTo>
                      <a:pt x="90" y="189"/>
                    </a:lnTo>
                    <a:lnTo>
                      <a:pt x="97" y="194"/>
                    </a:lnTo>
                    <a:lnTo>
                      <a:pt x="107" y="194"/>
                    </a:lnTo>
                    <a:lnTo>
                      <a:pt x="99" y="187"/>
                    </a:lnTo>
                    <a:lnTo>
                      <a:pt x="92" y="182"/>
                    </a:lnTo>
                    <a:lnTo>
                      <a:pt x="85" y="175"/>
                    </a:lnTo>
                    <a:lnTo>
                      <a:pt x="83" y="168"/>
                    </a:lnTo>
                    <a:lnTo>
                      <a:pt x="76" y="168"/>
                    </a:lnTo>
                    <a:lnTo>
                      <a:pt x="73" y="170"/>
                    </a:lnTo>
                    <a:lnTo>
                      <a:pt x="71" y="171"/>
                    </a:lnTo>
                    <a:lnTo>
                      <a:pt x="64" y="171"/>
                    </a:lnTo>
                    <a:lnTo>
                      <a:pt x="64" y="166"/>
                    </a:lnTo>
                    <a:lnTo>
                      <a:pt x="69" y="154"/>
                    </a:lnTo>
                    <a:lnTo>
                      <a:pt x="78" y="149"/>
                    </a:lnTo>
                    <a:lnTo>
                      <a:pt x="86" y="147"/>
                    </a:lnTo>
                    <a:lnTo>
                      <a:pt x="97" y="146"/>
                    </a:lnTo>
                    <a:lnTo>
                      <a:pt x="104" y="142"/>
                    </a:lnTo>
                    <a:lnTo>
                      <a:pt x="107" y="135"/>
                    </a:lnTo>
                    <a:lnTo>
                      <a:pt x="100" y="125"/>
                    </a:lnTo>
                    <a:lnTo>
                      <a:pt x="90" y="120"/>
                    </a:lnTo>
                    <a:lnTo>
                      <a:pt x="78" y="115"/>
                    </a:lnTo>
                    <a:lnTo>
                      <a:pt x="73" y="110"/>
                    </a:lnTo>
                    <a:lnTo>
                      <a:pt x="76" y="106"/>
                    </a:lnTo>
                    <a:lnTo>
                      <a:pt x="85" y="106"/>
                    </a:lnTo>
                    <a:lnTo>
                      <a:pt x="78" y="104"/>
                    </a:lnTo>
                    <a:lnTo>
                      <a:pt x="78" y="101"/>
                    </a:lnTo>
                    <a:lnTo>
                      <a:pt x="80" y="99"/>
                    </a:lnTo>
                    <a:lnTo>
                      <a:pt x="85" y="101"/>
                    </a:lnTo>
                    <a:lnTo>
                      <a:pt x="95" y="99"/>
                    </a:lnTo>
                    <a:lnTo>
                      <a:pt x="112" y="101"/>
                    </a:lnTo>
                    <a:lnTo>
                      <a:pt x="119" y="104"/>
                    </a:lnTo>
                    <a:lnTo>
                      <a:pt x="126" y="111"/>
                    </a:lnTo>
                    <a:lnTo>
                      <a:pt x="133" y="115"/>
                    </a:lnTo>
                    <a:lnTo>
                      <a:pt x="143" y="118"/>
                    </a:lnTo>
                    <a:lnTo>
                      <a:pt x="138" y="113"/>
                    </a:lnTo>
                    <a:lnTo>
                      <a:pt x="131" y="110"/>
                    </a:lnTo>
                    <a:lnTo>
                      <a:pt x="126" y="106"/>
                    </a:lnTo>
                    <a:lnTo>
                      <a:pt x="124" y="103"/>
                    </a:lnTo>
                    <a:lnTo>
                      <a:pt x="124" y="99"/>
                    </a:lnTo>
                    <a:lnTo>
                      <a:pt x="128" y="98"/>
                    </a:lnTo>
                    <a:lnTo>
                      <a:pt x="154" y="98"/>
                    </a:lnTo>
                    <a:lnTo>
                      <a:pt x="166" y="91"/>
                    </a:lnTo>
                    <a:lnTo>
                      <a:pt x="178" y="84"/>
                    </a:lnTo>
                    <a:lnTo>
                      <a:pt x="171" y="84"/>
                    </a:lnTo>
                    <a:lnTo>
                      <a:pt x="162" y="87"/>
                    </a:lnTo>
                    <a:lnTo>
                      <a:pt x="154" y="92"/>
                    </a:lnTo>
                    <a:lnTo>
                      <a:pt x="142" y="94"/>
                    </a:lnTo>
                    <a:lnTo>
                      <a:pt x="131" y="96"/>
                    </a:lnTo>
                    <a:lnTo>
                      <a:pt x="121" y="92"/>
                    </a:lnTo>
                    <a:lnTo>
                      <a:pt x="114" y="91"/>
                    </a:lnTo>
                    <a:lnTo>
                      <a:pt x="109" y="92"/>
                    </a:lnTo>
                    <a:lnTo>
                      <a:pt x="104" y="96"/>
                    </a:lnTo>
                    <a:lnTo>
                      <a:pt x="88" y="92"/>
                    </a:lnTo>
                    <a:lnTo>
                      <a:pt x="83" y="86"/>
                    </a:lnTo>
                    <a:lnTo>
                      <a:pt x="78" y="86"/>
                    </a:lnTo>
                    <a:lnTo>
                      <a:pt x="71" y="89"/>
                    </a:lnTo>
                    <a:lnTo>
                      <a:pt x="66" y="91"/>
                    </a:lnTo>
                    <a:lnTo>
                      <a:pt x="57" y="89"/>
                    </a:lnTo>
                    <a:lnTo>
                      <a:pt x="49" y="87"/>
                    </a:lnTo>
                    <a:lnTo>
                      <a:pt x="42" y="84"/>
                    </a:lnTo>
                    <a:lnTo>
                      <a:pt x="38" y="80"/>
                    </a:lnTo>
                    <a:lnTo>
                      <a:pt x="43" y="77"/>
                    </a:lnTo>
                    <a:lnTo>
                      <a:pt x="52" y="75"/>
                    </a:lnTo>
                    <a:lnTo>
                      <a:pt x="37" y="75"/>
                    </a:lnTo>
                    <a:lnTo>
                      <a:pt x="28" y="75"/>
                    </a:lnTo>
                    <a:lnTo>
                      <a:pt x="31" y="67"/>
                    </a:lnTo>
                    <a:lnTo>
                      <a:pt x="40" y="63"/>
                    </a:lnTo>
                    <a:lnTo>
                      <a:pt x="49" y="61"/>
                    </a:lnTo>
                    <a:lnTo>
                      <a:pt x="59" y="60"/>
                    </a:lnTo>
                    <a:lnTo>
                      <a:pt x="54" y="58"/>
                    </a:lnTo>
                    <a:lnTo>
                      <a:pt x="49" y="58"/>
                    </a:lnTo>
                    <a:lnTo>
                      <a:pt x="38" y="61"/>
                    </a:lnTo>
                    <a:lnTo>
                      <a:pt x="28" y="67"/>
                    </a:lnTo>
                    <a:lnTo>
                      <a:pt x="23" y="65"/>
                    </a:lnTo>
                    <a:lnTo>
                      <a:pt x="19" y="63"/>
                    </a:lnTo>
                    <a:lnTo>
                      <a:pt x="26" y="56"/>
                    </a:lnTo>
                    <a:lnTo>
                      <a:pt x="33" y="55"/>
                    </a:lnTo>
                    <a:lnTo>
                      <a:pt x="19" y="55"/>
                    </a:lnTo>
                    <a:lnTo>
                      <a:pt x="14" y="56"/>
                    </a:lnTo>
                    <a:lnTo>
                      <a:pt x="11" y="58"/>
                    </a:lnTo>
                    <a:lnTo>
                      <a:pt x="6" y="58"/>
                    </a:lnTo>
                    <a:lnTo>
                      <a:pt x="0" y="58"/>
                    </a:lnTo>
                    <a:lnTo>
                      <a:pt x="6" y="48"/>
                    </a:lnTo>
                    <a:lnTo>
                      <a:pt x="19" y="43"/>
                    </a:lnTo>
                    <a:lnTo>
                      <a:pt x="37" y="39"/>
                    </a:lnTo>
                    <a:lnTo>
                      <a:pt x="50" y="39"/>
                    </a:lnTo>
                    <a:lnTo>
                      <a:pt x="57" y="39"/>
                    </a:lnTo>
                    <a:lnTo>
                      <a:pt x="62" y="39"/>
                    </a:lnTo>
                    <a:lnTo>
                      <a:pt x="64" y="37"/>
                    </a:lnTo>
                    <a:lnTo>
                      <a:pt x="66" y="36"/>
                    </a:lnTo>
                    <a:lnTo>
                      <a:pt x="73" y="32"/>
                    </a:lnTo>
                    <a:lnTo>
                      <a:pt x="78" y="29"/>
                    </a:lnTo>
                    <a:lnTo>
                      <a:pt x="80" y="24"/>
                    </a:lnTo>
                    <a:lnTo>
                      <a:pt x="86" y="24"/>
                    </a:lnTo>
                    <a:lnTo>
                      <a:pt x="93" y="24"/>
                    </a:lnTo>
                    <a:lnTo>
                      <a:pt x="104" y="29"/>
                    </a:lnTo>
                    <a:lnTo>
                      <a:pt x="112" y="32"/>
                    </a:lnTo>
                    <a:lnTo>
                      <a:pt x="121" y="36"/>
                    </a:lnTo>
                    <a:lnTo>
                      <a:pt x="123" y="25"/>
                    </a:lnTo>
                    <a:lnTo>
                      <a:pt x="128" y="18"/>
                    </a:lnTo>
                    <a:lnTo>
                      <a:pt x="135" y="13"/>
                    </a:lnTo>
                    <a:lnTo>
                      <a:pt x="145" y="13"/>
                    </a:lnTo>
                    <a:lnTo>
                      <a:pt x="150" y="13"/>
                    </a:lnTo>
                    <a:lnTo>
                      <a:pt x="155" y="12"/>
                    </a:lnTo>
                    <a:lnTo>
                      <a:pt x="160" y="5"/>
                    </a:lnTo>
                    <a:lnTo>
                      <a:pt x="167" y="5"/>
                    </a:lnTo>
                    <a:lnTo>
                      <a:pt x="183" y="5"/>
                    </a:lnTo>
                    <a:lnTo>
                      <a:pt x="197" y="5"/>
                    </a:lnTo>
                    <a:lnTo>
                      <a:pt x="202" y="5"/>
                    </a:lnTo>
                    <a:lnTo>
                      <a:pt x="209" y="5"/>
                    </a:lnTo>
                    <a:lnTo>
                      <a:pt x="215" y="5"/>
                    </a:lnTo>
                    <a:lnTo>
                      <a:pt x="226" y="5"/>
                    </a:lnTo>
                    <a:lnTo>
                      <a:pt x="228" y="1"/>
                    </a:lnTo>
                    <a:lnTo>
                      <a:pt x="233" y="1"/>
                    </a:lnTo>
                    <a:lnTo>
                      <a:pt x="241" y="5"/>
                    </a:lnTo>
                    <a:lnTo>
                      <a:pt x="252" y="8"/>
                    </a:lnTo>
                    <a:lnTo>
                      <a:pt x="258" y="3"/>
                    </a:lnTo>
                    <a:lnTo>
                      <a:pt x="267" y="0"/>
                    </a:lnTo>
                    <a:lnTo>
                      <a:pt x="274" y="1"/>
                    </a:lnTo>
                    <a:lnTo>
                      <a:pt x="283" y="3"/>
                    </a:lnTo>
                    <a:lnTo>
                      <a:pt x="289" y="3"/>
                    </a:lnTo>
                    <a:lnTo>
                      <a:pt x="296" y="3"/>
                    </a:lnTo>
                    <a:lnTo>
                      <a:pt x="300" y="1"/>
                    </a:lnTo>
                    <a:lnTo>
                      <a:pt x="308" y="1"/>
                    </a:lnTo>
                    <a:lnTo>
                      <a:pt x="319" y="1"/>
                    </a:lnTo>
                    <a:lnTo>
                      <a:pt x="329" y="3"/>
                    </a:lnTo>
                    <a:lnTo>
                      <a:pt x="339" y="3"/>
                    </a:lnTo>
                    <a:lnTo>
                      <a:pt x="350" y="5"/>
                    </a:lnTo>
                    <a:lnTo>
                      <a:pt x="357" y="6"/>
                    </a:lnTo>
                    <a:lnTo>
                      <a:pt x="363" y="12"/>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624" name="Freeform 336"/>
              <p:cNvSpPr>
                <a:spLocks/>
              </p:cNvSpPr>
              <p:nvPr/>
            </p:nvSpPr>
            <p:spPr bwMode="auto">
              <a:xfrm>
                <a:off x="2647157" y="1392238"/>
                <a:ext cx="1381125" cy="1047750"/>
              </a:xfrm>
              <a:custGeom>
                <a:avLst/>
                <a:gdLst/>
                <a:ahLst/>
                <a:cxnLst>
                  <a:cxn ang="0">
                    <a:pos x="322" y="427"/>
                  </a:cxn>
                  <a:cxn ang="0">
                    <a:pos x="291" y="409"/>
                  </a:cxn>
                  <a:cxn ang="0">
                    <a:pos x="275" y="377"/>
                  </a:cxn>
                  <a:cxn ang="0">
                    <a:pos x="255" y="348"/>
                  </a:cxn>
                  <a:cxn ang="0">
                    <a:pos x="193" y="265"/>
                  </a:cxn>
                  <a:cxn ang="0">
                    <a:pos x="108" y="258"/>
                  </a:cxn>
                  <a:cxn ang="0">
                    <a:pos x="86" y="262"/>
                  </a:cxn>
                  <a:cxn ang="0">
                    <a:pos x="59" y="241"/>
                  </a:cxn>
                  <a:cxn ang="0">
                    <a:pos x="43" y="222"/>
                  </a:cxn>
                  <a:cxn ang="0">
                    <a:pos x="74" y="207"/>
                  </a:cxn>
                  <a:cxn ang="0">
                    <a:pos x="7" y="194"/>
                  </a:cxn>
                  <a:cxn ang="0">
                    <a:pos x="53" y="165"/>
                  </a:cxn>
                  <a:cxn ang="0">
                    <a:pos x="100" y="133"/>
                  </a:cxn>
                  <a:cxn ang="0">
                    <a:pos x="110" y="103"/>
                  </a:cxn>
                  <a:cxn ang="0">
                    <a:pos x="157" y="71"/>
                  </a:cxn>
                  <a:cxn ang="0">
                    <a:pos x="232" y="52"/>
                  </a:cxn>
                  <a:cxn ang="0">
                    <a:pos x="270" y="59"/>
                  </a:cxn>
                  <a:cxn ang="0">
                    <a:pos x="305" y="55"/>
                  </a:cxn>
                  <a:cxn ang="0">
                    <a:pos x="361" y="60"/>
                  </a:cxn>
                  <a:cxn ang="0">
                    <a:pos x="363" y="35"/>
                  </a:cxn>
                  <a:cxn ang="0">
                    <a:pos x="396" y="17"/>
                  </a:cxn>
                  <a:cxn ang="0">
                    <a:pos x="470" y="14"/>
                  </a:cxn>
                  <a:cxn ang="0">
                    <a:pos x="549" y="0"/>
                  </a:cxn>
                  <a:cxn ang="0">
                    <a:pos x="614" y="0"/>
                  </a:cxn>
                  <a:cxn ang="0">
                    <a:pos x="700" y="29"/>
                  </a:cxn>
                  <a:cxn ang="0">
                    <a:pos x="683" y="55"/>
                  </a:cxn>
                  <a:cxn ang="0">
                    <a:pos x="655" y="59"/>
                  </a:cxn>
                  <a:cxn ang="0">
                    <a:pos x="666" y="81"/>
                  </a:cxn>
                  <a:cxn ang="0">
                    <a:pos x="710" y="95"/>
                  </a:cxn>
                  <a:cxn ang="0">
                    <a:pos x="750" y="74"/>
                  </a:cxn>
                  <a:cxn ang="0">
                    <a:pos x="805" y="66"/>
                  </a:cxn>
                  <a:cxn ang="0">
                    <a:pos x="870" y="76"/>
                  </a:cxn>
                  <a:cxn ang="0">
                    <a:pos x="812" y="109"/>
                  </a:cxn>
                  <a:cxn ang="0">
                    <a:pos x="795" y="131"/>
                  </a:cxn>
                  <a:cxn ang="0">
                    <a:pos x="747" y="182"/>
                  </a:cxn>
                  <a:cxn ang="0">
                    <a:pos x="769" y="207"/>
                  </a:cxn>
                  <a:cxn ang="0">
                    <a:pos x="764" y="232"/>
                  </a:cxn>
                  <a:cxn ang="0">
                    <a:pos x="769" y="270"/>
                  </a:cxn>
                  <a:cxn ang="0">
                    <a:pos x="767" y="296"/>
                  </a:cxn>
                  <a:cxn ang="0">
                    <a:pos x="741" y="330"/>
                  </a:cxn>
                  <a:cxn ang="0">
                    <a:pos x="721" y="337"/>
                  </a:cxn>
                  <a:cxn ang="0">
                    <a:pos x="700" y="348"/>
                  </a:cxn>
                  <a:cxn ang="0">
                    <a:pos x="735" y="385"/>
                  </a:cxn>
                  <a:cxn ang="0">
                    <a:pos x="698" y="389"/>
                  </a:cxn>
                  <a:cxn ang="0">
                    <a:pos x="674" y="404"/>
                  </a:cxn>
                  <a:cxn ang="0">
                    <a:pos x="724" y="420"/>
                  </a:cxn>
                  <a:cxn ang="0">
                    <a:pos x="673" y="456"/>
                  </a:cxn>
                  <a:cxn ang="0">
                    <a:pos x="587" y="476"/>
                  </a:cxn>
                  <a:cxn ang="0">
                    <a:pos x="518" y="526"/>
                  </a:cxn>
                  <a:cxn ang="0">
                    <a:pos x="464" y="542"/>
                  </a:cxn>
                  <a:cxn ang="0">
                    <a:pos x="464" y="575"/>
                  </a:cxn>
                  <a:cxn ang="0">
                    <a:pos x="434" y="635"/>
                  </a:cxn>
                  <a:cxn ang="0">
                    <a:pos x="406" y="659"/>
                  </a:cxn>
                  <a:cxn ang="0">
                    <a:pos x="353" y="633"/>
                  </a:cxn>
                  <a:cxn ang="0">
                    <a:pos x="310" y="573"/>
                  </a:cxn>
                  <a:cxn ang="0">
                    <a:pos x="289" y="537"/>
                  </a:cxn>
                  <a:cxn ang="0">
                    <a:pos x="272" y="504"/>
                  </a:cxn>
                </a:cxnLst>
                <a:rect l="0" t="0" r="r" b="b"/>
                <a:pathLst>
                  <a:path w="870" h="660">
                    <a:moveTo>
                      <a:pt x="292" y="463"/>
                    </a:moveTo>
                    <a:lnTo>
                      <a:pt x="299" y="459"/>
                    </a:lnTo>
                    <a:lnTo>
                      <a:pt x="306" y="463"/>
                    </a:lnTo>
                    <a:lnTo>
                      <a:pt x="308" y="451"/>
                    </a:lnTo>
                    <a:lnTo>
                      <a:pt x="313" y="444"/>
                    </a:lnTo>
                    <a:lnTo>
                      <a:pt x="317" y="435"/>
                    </a:lnTo>
                    <a:lnTo>
                      <a:pt x="322" y="427"/>
                    </a:lnTo>
                    <a:lnTo>
                      <a:pt x="306" y="421"/>
                    </a:lnTo>
                    <a:lnTo>
                      <a:pt x="289" y="418"/>
                    </a:lnTo>
                    <a:lnTo>
                      <a:pt x="274" y="413"/>
                    </a:lnTo>
                    <a:lnTo>
                      <a:pt x="267" y="406"/>
                    </a:lnTo>
                    <a:lnTo>
                      <a:pt x="272" y="404"/>
                    </a:lnTo>
                    <a:lnTo>
                      <a:pt x="277" y="406"/>
                    </a:lnTo>
                    <a:lnTo>
                      <a:pt x="291" y="409"/>
                    </a:lnTo>
                    <a:lnTo>
                      <a:pt x="306" y="413"/>
                    </a:lnTo>
                    <a:lnTo>
                      <a:pt x="310" y="409"/>
                    </a:lnTo>
                    <a:lnTo>
                      <a:pt x="311" y="406"/>
                    </a:lnTo>
                    <a:lnTo>
                      <a:pt x="299" y="397"/>
                    </a:lnTo>
                    <a:lnTo>
                      <a:pt x="292" y="389"/>
                    </a:lnTo>
                    <a:lnTo>
                      <a:pt x="286" y="380"/>
                    </a:lnTo>
                    <a:lnTo>
                      <a:pt x="275" y="377"/>
                    </a:lnTo>
                    <a:lnTo>
                      <a:pt x="268" y="380"/>
                    </a:lnTo>
                    <a:lnTo>
                      <a:pt x="262" y="385"/>
                    </a:lnTo>
                    <a:lnTo>
                      <a:pt x="251" y="384"/>
                    </a:lnTo>
                    <a:lnTo>
                      <a:pt x="248" y="377"/>
                    </a:lnTo>
                    <a:lnTo>
                      <a:pt x="253" y="365"/>
                    </a:lnTo>
                    <a:lnTo>
                      <a:pt x="260" y="354"/>
                    </a:lnTo>
                    <a:lnTo>
                      <a:pt x="255" y="348"/>
                    </a:lnTo>
                    <a:lnTo>
                      <a:pt x="248" y="346"/>
                    </a:lnTo>
                    <a:lnTo>
                      <a:pt x="248" y="339"/>
                    </a:lnTo>
                    <a:lnTo>
                      <a:pt x="239" y="322"/>
                    </a:lnTo>
                    <a:lnTo>
                      <a:pt x="231" y="305"/>
                    </a:lnTo>
                    <a:lnTo>
                      <a:pt x="220" y="289"/>
                    </a:lnTo>
                    <a:lnTo>
                      <a:pt x="210" y="277"/>
                    </a:lnTo>
                    <a:lnTo>
                      <a:pt x="193" y="265"/>
                    </a:lnTo>
                    <a:lnTo>
                      <a:pt x="177" y="258"/>
                    </a:lnTo>
                    <a:lnTo>
                      <a:pt x="160" y="251"/>
                    </a:lnTo>
                    <a:lnTo>
                      <a:pt x="141" y="251"/>
                    </a:lnTo>
                    <a:lnTo>
                      <a:pt x="131" y="251"/>
                    </a:lnTo>
                    <a:lnTo>
                      <a:pt x="126" y="251"/>
                    </a:lnTo>
                    <a:lnTo>
                      <a:pt x="117" y="255"/>
                    </a:lnTo>
                    <a:lnTo>
                      <a:pt x="108" y="258"/>
                    </a:lnTo>
                    <a:lnTo>
                      <a:pt x="102" y="255"/>
                    </a:lnTo>
                    <a:lnTo>
                      <a:pt x="95" y="253"/>
                    </a:lnTo>
                    <a:lnTo>
                      <a:pt x="86" y="253"/>
                    </a:lnTo>
                    <a:lnTo>
                      <a:pt x="84" y="256"/>
                    </a:lnTo>
                    <a:lnTo>
                      <a:pt x="86" y="258"/>
                    </a:lnTo>
                    <a:lnTo>
                      <a:pt x="90" y="260"/>
                    </a:lnTo>
                    <a:lnTo>
                      <a:pt x="86" y="262"/>
                    </a:lnTo>
                    <a:lnTo>
                      <a:pt x="83" y="262"/>
                    </a:lnTo>
                    <a:lnTo>
                      <a:pt x="72" y="260"/>
                    </a:lnTo>
                    <a:lnTo>
                      <a:pt x="64" y="258"/>
                    </a:lnTo>
                    <a:lnTo>
                      <a:pt x="53" y="253"/>
                    </a:lnTo>
                    <a:lnTo>
                      <a:pt x="50" y="250"/>
                    </a:lnTo>
                    <a:lnTo>
                      <a:pt x="53" y="244"/>
                    </a:lnTo>
                    <a:lnTo>
                      <a:pt x="59" y="241"/>
                    </a:lnTo>
                    <a:lnTo>
                      <a:pt x="48" y="234"/>
                    </a:lnTo>
                    <a:lnTo>
                      <a:pt x="40" y="232"/>
                    </a:lnTo>
                    <a:lnTo>
                      <a:pt x="29" y="232"/>
                    </a:lnTo>
                    <a:lnTo>
                      <a:pt x="21" y="232"/>
                    </a:lnTo>
                    <a:lnTo>
                      <a:pt x="28" y="224"/>
                    </a:lnTo>
                    <a:lnTo>
                      <a:pt x="36" y="222"/>
                    </a:lnTo>
                    <a:lnTo>
                      <a:pt x="43" y="222"/>
                    </a:lnTo>
                    <a:lnTo>
                      <a:pt x="50" y="222"/>
                    </a:lnTo>
                    <a:lnTo>
                      <a:pt x="53" y="220"/>
                    </a:lnTo>
                    <a:lnTo>
                      <a:pt x="59" y="219"/>
                    </a:lnTo>
                    <a:lnTo>
                      <a:pt x="88" y="219"/>
                    </a:lnTo>
                    <a:lnTo>
                      <a:pt x="91" y="212"/>
                    </a:lnTo>
                    <a:lnTo>
                      <a:pt x="95" y="207"/>
                    </a:lnTo>
                    <a:lnTo>
                      <a:pt x="74" y="207"/>
                    </a:lnTo>
                    <a:lnTo>
                      <a:pt x="71" y="210"/>
                    </a:lnTo>
                    <a:lnTo>
                      <a:pt x="69" y="212"/>
                    </a:lnTo>
                    <a:lnTo>
                      <a:pt x="59" y="212"/>
                    </a:lnTo>
                    <a:lnTo>
                      <a:pt x="50" y="212"/>
                    </a:lnTo>
                    <a:lnTo>
                      <a:pt x="40" y="208"/>
                    </a:lnTo>
                    <a:lnTo>
                      <a:pt x="24" y="203"/>
                    </a:lnTo>
                    <a:lnTo>
                      <a:pt x="7" y="194"/>
                    </a:lnTo>
                    <a:lnTo>
                      <a:pt x="0" y="189"/>
                    </a:lnTo>
                    <a:lnTo>
                      <a:pt x="2" y="181"/>
                    </a:lnTo>
                    <a:lnTo>
                      <a:pt x="9" y="177"/>
                    </a:lnTo>
                    <a:lnTo>
                      <a:pt x="19" y="177"/>
                    </a:lnTo>
                    <a:lnTo>
                      <a:pt x="29" y="177"/>
                    </a:lnTo>
                    <a:lnTo>
                      <a:pt x="40" y="170"/>
                    </a:lnTo>
                    <a:lnTo>
                      <a:pt x="53" y="165"/>
                    </a:lnTo>
                    <a:lnTo>
                      <a:pt x="64" y="162"/>
                    </a:lnTo>
                    <a:lnTo>
                      <a:pt x="74" y="164"/>
                    </a:lnTo>
                    <a:lnTo>
                      <a:pt x="84" y="162"/>
                    </a:lnTo>
                    <a:lnTo>
                      <a:pt x="96" y="162"/>
                    </a:lnTo>
                    <a:lnTo>
                      <a:pt x="105" y="150"/>
                    </a:lnTo>
                    <a:lnTo>
                      <a:pt x="110" y="134"/>
                    </a:lnTo>
                    <a:lnTo>
                      <a:pt x="100" y="133"/>
                    </a:lnTo>
                    <a:lnTo>
                      <a:pt x="88" y="131"/>
                    </a:lnTo>
                    <a:lnTo>
                      <a:pt x="76" y="129"/>
                    </a:lnTo>
                    <a:lnTo>
                      <a:pt x="72" y="124"/>
                    </a:lnTo>
                    <a:lnTo>
                      <a:pt x="76" y="117"/>
                    </a:lnTo>
                    <a:lnTo>
                      <a:pt x="83" y="117"/>
                    </a:lnTo>
                    <a:lnTo>
                      <a:pt x="95" y="110"/>
                    </a:lnTo>
                    <a:lnTo>
                      <a:pt x="110" y="103"/>
                    </a:lnTo>
                    <a:lnTo>
                      <a:pt x="122" y="95"/>
                    </a:lnTo>
                    <a:lnTo>
                      <a:pt x="133" y="88"/>
                    </a:lnTo>
                    <a:lnTo>
                      <a:pt x="138" y="91"/>
                    </a:lnTo>
                    <a:lnTo>
                      <a:pt x="146" y="93"/>
                    </a:lnTo>
                    <a:lnTo>
                      <a:pt x="153" y="88"/>
                    </a:lnTo>
                    <a:lnTo>
                      <a:pt x="155" y="79"/>
                    </a:lnTo>
                    <a:lnTo>
                      <a:pt x="157" y="71"/>
                    </a:lnTo>
                    <a:lnTo>
                      <a:pt x="165" y="67"/>
                    </a:lnTo>
                    <a:lnTo>
                      <a:pt x="177" y="64"/>
                    </a:lnTo>
                    <a:lnTo>
                      <a:pt x="189" y="62"/>
                    </a:lnTo>
                    <a:lnTo>
                      <a:pt x="200" y="60"/>
                    </a:lnTo>
                    <a:lnTo>
                      <a:pt x="213" y="60"/>
                    </a:lnTo>
                    <a:lnTo>
                      <a:pt x="222" y="55"/>
                    </a:lnTo>
                    <a:lnTo>
                      <a:pt x="232" y="52"/>
                    </a:lnTo>
                    <a:lnTo>
                      <a:pt x="241" y="48"/>
                    </a:lnTo>
                    <a:lnTo>
                      <a:pt x="251" y="48"/>
                    </a:lnTo>
                    <a:lnTo>
                      <a:pt x="256" y="50"/>
                    </a:lnTo>
                    <a:lnTo>
                      <a:pt x="262" y="55"/>
                    </a:lnTo>
                    <a:lnTo>
                      <a:pt x="265" y="60"/>
                    </a:lnTo>
                    <a:lnTo>
                      <a:pt x="272" y="64"/>
                    </a:lnTo>
                    <a:lnTo>
                      <a:pt x="270" y="59"/>
                    </a:lnTo>
                    <a:lnTo>
                      <a:pt x="270" y="53"/>
                    </a:lnTo>
                    <a:lnTo>
                      <a:pt x="275" y="48"/>
                    </a:lnTo>
                    <a:lnTo>
                      <a:pt x="284" y="55"/>
                    </a:lnTo>
                    <a:lnTo>
                      <a:pt x="299" y="60"/>
                    </a:lnTo>
                    <a:lnTo>
                      <a:pt x="303" y="60"/>
                    </a:lnTo>
                    <a:lnTo>
                      <a:pt x="306" y="60"/>
                    </a:lnTo>
                    <a:lnTo>
                      <a:pt x="305" y="55"/>
                    </a:lnTo>
                    <a:lnTo>
                      <a:pt x="303" y="50"/>
                    </a:lnTo>
                    <a:lnTo>
                      <a:pt x="306" y="43"/>
                    </a:lnTo>
                    <a:lnTo>
                      <a:pt x="315" y="43"/>
                    </a:lnTo>
                    <a:lnTo>
                      <a:pt x="329" y="43"/>
                    </a:lnTo>
                    <a:lnTo>
                      <a:pt x="341" y="48"/>
                    </a:lnTo>
                    <a:lnTo>
                      <a:pt x="351" y="53"/>
                    </a:lnTo>
                    <a:lnTo>
                      <a:pt x="361" y="60"/>
                    </a:lnTo>
                    <a:lnTo>
                      <a:pt x="384" y="60"/>
                    </a:lnTo>
                    <a:lnTo>
                      <a:pt x="373" y="55"/>
                    </a:lnTo>
                    <a:lnTo>
                      <a:pt x="365" y="52"/>
                    </a:lnTo>
                    <a:lnTo>
                      <a:pt x="356" y="45"/>
                    </a:lnTo>
                    <a:lnTo>
                      <a:pt x="354" y="40"/>
                    </a:lnTo>
                    <a:lnTo>
                      <a:pt x="356" y="35"/>
                    </a:lnTo>
                    <a:lnTo>
                      <a:pt x="363" y="35"/>
                    </a:lnTo>
                    <a:lnTo>
                      <a:pt x="370" y="35"/>
                    </a:lnTo>
                    <a:lnTo>
                      <a:pt x="375" y="35"/>
                    </a:lnTo>
                    <a:lnTo>
                      <a:pt x="370" y="31"/>
                    </a:lnTo>
                    <a:lnTo>
                      <a:pt x="365" y="28"/>
                    </a:lnTo>
                    <a:lnTo>
                      <a:pt x="375" y="23"/>
                    </a:lnTo>
                    <a:lnTo>
                      <a:pt x="385" y="19"/>
                    </a:lnTo>
                    <a:lnTo>
                      <a:pt x="396" y="17"/>
                    </a:lnTo>
                    <a:lnTo>
                      <a:pt x="408" y="17"/>
                    </a:lnTo>
                    <a:lnTo>
                      <a:pt x="423" y="16"/>
                    </a:lnTo>
                    <a:lnTo>
                      <a:pt x="440" y="21"/>
                    </a:lnTo>
                    <a:lnTo>
                      <a:pt x="451" y="21"/>
                    </a:lnTo>
                    <a:lnTo>
                      <a:pt x="451" y="14"/>
                    </a:lnTo>
                    <a:lnTo>
                      <a:pt x="459" y="14"/>
                    </a:lnTo>
                    <a:lnTo>
                      <a:pt x="470" y="14"/>
                    </a:lnTo>
                    <a:lnTo>
                      <a:pt x="487" y="11"/>
                    </a:lnTo>
                    <a:lnTo>
                      <a:pt x="504" y="7"/>
                    </a:lnTo>
                    <a:lnTo>
                      <a:pt x="511" y="4"/>
                    </a:lnTo>
                    <a:lnTo>
                      <a:pt x="521" y="2"/>
                    </a:lnTo>
                    <a:lnTo>
                      <a:pt x="530" y="0"/>
                    </a:lnTo>
                    <a:lnTo>
                      <a:pt x="540" y="0"/>
                    </a:lnTo>
                    <a:lnTo>
                      <a:pt x="549" y="0"/>
                    </a:lnTo>
                    <a:lnTo>
                      <a:pt x="559" y="0"/>
                    </a:lnTo>
                    <a:lnTo>
                      <a:pt x="568" y="0"/>
                    </a:lnTo>
                    <a:lnTo>
                      <a:pt x="578" y="0"/>
                    </a:lnTo>
                    <a:lnTo>
                      <a:pt x="585" y="0"/>
                    </a:lnTo>
                    <a:lnTo>
                      <a:pt x="595" y="0"/>
                    </a:lnTo>
                    <a:lnTo>
                      <a:pt x="604" y="0"/>
                    </a:lnTo>
                    <a:lnTo>
                      <a:pt x="614" y="0"/>
                    </a:lnTo>
                    <a:lnTo>
                      <a:pt x="623" y="0"/>
                    </a:lnTo>
                    <a:lnTo>
                      <a:pt x="633" y="2"/>
                    </a:lnTo>
                    <a:lnTo>
                      <a:pt x="643" y="5"/>
                    </a:lnTo>
                    <a:lnTo>
                      <a:pt x="654" y="11"/>
                    </a:lnTo>
                    <a:lnTo>
                      <a:pt x="671" y="19"/>
                    </a:lnTo>
                    <a:lnTo>
                      <a:pt x="690" y="29"/>
                    </a:lnTo>
                    <a:lnTo>
                      <a:pt x="700" y="29"/>
                    </a:lnTo>
                    <a:lnTo>
                      <a:pt x="712" y="31"/>
                    </a:lnTo>
                    <a:lnTo>
                      <a:pt x="722" y="33"/>
                    </a:lnTo>
                    <a:lnTo>
                      <a:pt x="735" y="35"/>
                    </a:lnTo>
                    <a:lnTo>
                      <a:pt x="726" y="43"/>
                    </a:lnTo>
                    <a:lnTo>
                      <a:pt x="712" y="48"/>
                    </a:lnTo>
                    <a:lnTo>
                      <a:pt x="695" y="52"/>
                    </a:lnTo>
                    <a:lnTo>
                      <a:pt x="683" y="55"/>
                    </a:lnTo>
                    <a:lnTo>
                      <a:pt x="571" y="60"/>
                    </a:lnTo>
                    <a:lnTo>
                      <a:pt x="576" y="60"/>
                    </a:lnTo>
                    <a:lnTo>
                      <a:pt x="588" y="62"/>
                    </a:lnTo>
                    <a:lnTo>
                      <a:pt x="604" y="60"/>
                    </a:lnTo>
                    <a:lnTo>
                      <a:pt x="623" y="60"/>
                    </a:lnTo>
                    <a:lnTo>
                      <a:pt x="638" y="59"/>
                    </a:lnTo>
                    <a:lnTo>
                      <a:pt x="655" y="59"/>
                    </a:lnTo>
                    <a:lnTo>
                      <a:pt x="666" y="59"/>
                    </a:lnTo>
                    <a:lnTo>
                      <a:pt x="674" y="60"/>
                    </a:lnTo>
                    <a:lnTo>
                      <a:pt x="669" y="66"/>
                    </a:lnTo>
                    <a:lnTo>
                      <a:pt x="662" y="74"/>
                    </a:lnTo>
                    <a:lnTo>
                      <a:pt x="655" y="83"/>
                    </a:lnTo>
                    <a:lnTo>
                      <a:pt x="655" y="86"/>
                    </a:lnTo>
                    <a:lnTo>
                      <a:pt x="666" y="81"/>
                    </a:lnTo>
                    <a:lnTo>
                      <a:pt x="683" y="71"/>
                    </a:lnTo>
                    <a:lnTo>
                      <a:pt x="700" y="60"/>
                    </a:lnTo>
                    <a:lnTo>
                      <a:pt x="716" y="57"/>
                    </a:lnTo>
                    <a:lnTo>
                      <a:pt x="724" y="62"/>
                    </a:lnTo>
                    <a:lnTo>
                      <a:pt x="728" y="72"/>
                    </a:lnTo>
                    <a:lnTo>
                      <a:pt x="721" y="79"/>
                    </a:lnTo>
                    <a:lnTo>
                      <a:pt x="710" y="95"/>
                    </a:lnTo>
                    <a:lnTo>
                      <a:pt x="698" y="107"/>
                    </a:lnTo>
                    <a:lnTo>
                      <a:pt x="693" y="117"/>
                    </a:lnTo>
                    <a:lnTo>
                      <a:pt x="704" y="109"/>
                    </a:lnTo>
                    <a:lnTo>
                      <a:pt x="719" y="95"/>
                    </a:lnTo>
                    <a:lnTo>
                      <a:pt x="731" y="81"/>
                    </a:lnTo>
                    <a:lnTo>
                      <a:pt x="741" y="74"/>
                    </a:lnTo>
                    <a:lnTo>
                      <a:pt x="750" y="74"/>
                    </a:lnTo>
                    <a:lnTo>
                      <a:pt x="762" y="74"/>
                    </a:lnTo>
                    <a:lnTo>
                      <a:pt x="771" y="74"/>
                    </a:lnTo>
                    <a:lnTo>
                      <a:pt x="774" y="74"/>
                    </a:lnTo>
                    <a:lnTo>
                      <a:pt x="779" y="74"/>
                    </a:lnTo>
                    <a:lnTo>
                      <a:pt x="786" y="76"/>
                    </a:lnTo>
                    <a:lnTo>
                      <a:pt x="795" y="69"/>
                    </a:lnTo>
                    <a:lnTo>
                      <a:pt x="805" y="66"/>
                    </a:lnTo>
                    <a:lnTo>
                      <a:pt x="829" y="66"/>
                    </a:lnTo>
                    <a:lnTo>
                      <a:pt x="833" y="59"/>
                    </a:lnTo>
                    <a:lnTo>
                      <a:pt x="839" y="59"/>
                    </a:lnTo>
                    <a:lnTo>
                      <a:pt x="846" y="59"/>
                    </a:lnTo>
                    <a:lnTo>
                      <a:pt x="857" y="64"/>
                    </a:lnTo>
                    <a:lnTo>
                      <a:pt x="865" y="69"/>
                    </a:lnTo>
                    <a:lnTo>
                      <a:pt x="870" y="76"/>
                    </a:lnTo>
                    <a:lnTo>
                      <a:pt x="864" y="83"/>
                    </a:lnTo>
                    <a:lnTo>
                      <a:pt x="858" y="88"/>
                    </a:lnTo>
                    <a:lnTo>
                      <a:pt x="846" y="91"/>
                    </a:lnTo>
                    <a:lnTo>
                      <a:pt x="834" y="100"/>
                    </a:lnTo>
                    <a:lnTo>
                      <a:pt x="822" y="105"/>
                    </a:lnTo>
                    <a:lnTo>
                      <a:pt x="807" y="109"/>
                    </a:lnTo>
                    <a:lnTo>
                      <a:pt x="812" y="109"/>
                    </a:lnTo>
                    <a:lnTo>
                      <a:pt x="817" y="109"/>
                    </a:lnTo>
                    <a:lnTo>
                      <a:pt x="814" y="115"/>
                    </a:lnTo>
                    <a:lnTo>
                      <a:pt x="808" y="121"/>
                    </a:lnTo>
                    <a:lnTo>
                      <a:pt x="800" y="122"/>
                    </a:lnTo>
                    <a:lnTo>
                      <a:pt x="795" y="124"/>
                    </a:lnTo>
                    <a:lnTo>
                      <a:pt x="795" y="127"/>
                    </a:lnTo>
                    <a:lnTo>
                      <a:pt x="795" y="131"/>
                    </a:lnTo>
                    <a:lnTo>
                      <a:pt x="786" y="139"/>
                    </a:lnTo>
                    <a:lnTo>
                      <a:pt x="772" y="143"/>
                    </a:lnTo>
                    <a:lnTo>
                      <a:pt x="772" y="148"/>
                    </a:lnTo>
                    <a:lnTo>
                      <a:pt x="772" y="152"/>
                    </a:lnTo>
                    <a:lnTo>
                      <a:pt x="765" y="162"/>
                    </a:lnTo>
                    <a:lnTo>
                      <a:pt x="752" y="172"/>
                    </a:lnTo>
                    <a:lnTo>
                      <a:pt x="747" y="182"/>
                    </a:lnTo>
                    <a:lnTo>
                      <a:pt x="743" y="194"/>
                    </a:lnTo>
                    <a:lnTo>
                      <a:pt x="750" y="194"/>
                    </a:lnTo>
                    <a:lnTo>
                      <a:pt x="759" y="194"/>
                    </a:lnTo>
                    <a:lnTo>
                      <a:pt x="769" y="196"/>
                    </a:lnTo>
                    <a:lnTo>
                      <a:pt x="779" y="203"/>
                    </a:lnTo>
                    <a:lnTo>
                      <a:pt x="774" y="205"/>
                    </a:lnTo>
                    <a:lnTo>
                      <a:pt x="769" y="207"/>
                    </a:lnTo>
                    <a:lnTo>
                      <a:pt x="772" y="210"/>
                    </a:lnTo>
                    <a:lnTo>
                      <a:pt x="781" y="213"/>
                    </a:lnTo>
                    <a:lnTo>
                      <a:pt x="788" y="217"/>
                    </a:lnTo>
                    <a:lnTo>
                      <a:pt x="791" y="225"/>
                    </a:lnTo>
                    <a:lnTo>
                      <a:pt x="786" y="231"/>
                    </a:lnTo>
                    <a:lnTo>
                      <a:pt x="776" y="232"/>
                    </a:lnTo>
                    <a:lnTo>
                      <a:pt x="764" y="232"/>
                    </a:lnTo>
                    <a:lnTo>
                      <a:pt x="755" y="232"/>
                    </a:lnTo>
                    <a:lnTo>
                      <a:pt x="748" y="234"/>
                    </a:lnTo>
                    <a:lnTo>
                      <a:pt x="747" y="239"/>
                    </a:lnTo>
                    <a:lnTo>
                      <a:pt x="752" y="246"/>
                    </a:lnTo>
                    <a:lnTo>
                      <a:pt x="762" y="248"/>
                    </a:lnTo>
                    <a:lnTo>
                      <a:pt x="765" y="260"/>
                    </a:lnTo>
                    <a:lnTo>
                      <a:pt x="769" y="270"/>
                    </a:lnTo>
                    <a:lnTo>
                      <a:pt x="767" y="275"/>
                    </a:lnTo>
                    <a:lnTo>
                      <a:pt x="769" y="280"/>
                    </a:lnTo>
                    <a:lnTo>
                      <a:pt x="759" y="280"/>
                    </a:lnTo>
                    <a:lnTo>
                      <a:pt x="753" y="287"/>
                    </a:lnTo>
                    <a:lnTo>
                      <a:pt x="755" y="291"/>
                    </a:lnTo>
                    <a:lnTo>
                      <a:pt x="760" y="294"/>
                    </a:lnTo>
                    <a:lnTo>
                      <a:pt x="767" y="296"/>
                    </a:lnTo>
                    <a:lnTo>
                      <a:pt x="774" y="298"/>
                    </a:lnTo>
                    <a:lnTo>
                      <a:pt x="764" y="306"/>
                    </a:lnTo>
                    <a:lnTo>
                      <a:pt x="752" y="311"/>
                    </a:lnTo>
                    <a:lnTo>
                      <a:pt x="752" y="315"/>
                    </a:lnTo>
                    <a:lnTo>
                      <a:pt x="755" y="320"/>
                    </a:lnTo>
                    <a:lnTo>
                      <a:pt x="748" y="327"/>
                    </a:lnTo>
                    <a:lnTo>
                      <a:pt x="741" y="330"/>
                    </a:lnTo>
                    <a:lnTo>
                      <a:pt x="733" y="332"/>
                    </a:lnTo>
                    <a:lnTo>
                      <a:pt x="728" y="339"/>
                    </a:lnTo>
                    <a:lnTo>
                      <a:pt x="719" y="332"/>
                    </a:lnTo>
                    <a:lnTo>
                      <a:pt x="712" y="327"/>
                    </a:lnTo>
                    <a:lnTo>
                      <a:pt x="705" y="327"/>
                    </a:lnTo>
                    <a:lnTo>
                      <a:pt x="710" y="334"/>
                    </a:lnTo>
                    <a:lnTo>
                      <a:pt x="721" y="337"/>
                    </a:lnTo>
                    <a:lnTo>
                      <a:pt x="728" y="341"/>
                    </a:lnTo>
                    <a:lnTo>
                      <a:pt x="733" y="349"/>
                    </a:lnTo>
                    <a:lnTo>
                      <a:pt x="731" y="360"/>
                    </a:lnTo>
                    <a:lnTo>
                      <a:pt x="726" y="365"/>
                    </a:lnTo>
                    <a:lnTo>
                      <a:pt x="717" y="361"/>
                    </a:lnTo>
                    <a:lnTo>
                      <a:pt x="709" y="356"/>
                    </a:lnTo>
                    <a:lnTo>
                      <a:pt x="700" y="348"/>
                    </a:lnTo>
                    <a:lnTo>
                      <a:pt x="697" y="341"/>
                    </a:lnTo>
                    <a:lnTo>
                      <a:pt x="692" y="341"/>
                    </a:lnTo>
                    <a:lnTo>
                      <a:pt x="692" y="349"/>
                    </a:lnTo>
                    <a:lnTo>
                      <a:pt x="705" y="360"/>
                    </a:lnTo>
                    <a:lnTo>
                      <a:pt x="722" y="372"/>
                    </a:lnTo>
                    <a:lnTo>
                      <a:pt x="728" y="377"/>
                    </a:lnTo>
                    <a:lnTo>
                      <a:pt x="735" y="385"/>
                    </a:lnTo>
                    <a:lnTo>
                      <a:pt x="738" y="392"/>
                    </a:lnTo>
                    <a:lnTo>
                      <a:pt x="741" y="404"/>
                    </a:lnTo>
                    <a:lnTo>
                      <a:pt x="736" y="409"/>
                    </a:lnTo>
                    <a:lnTo>
                      <a:pt x="728" y="411"/>
                    </a:lnTo>
                    <a:lnTo>
                      <a:pt x="714" y="406"/>
                    </a:lnTo>
                    <a:lnTo>
                      <a:pt x="705" y="397"/>
                    </a:lnTo>
                    <a:lnTo>
                      <a:pt x="698" y="389"/>
                    </a:lnTo>
                    <a:lnTo>
                      <a:pt x="688" y="385"/>
                    </a:lnTo>
                    <a:lnTo>
                      <a:pt x="685" y="385"/>
                    </a:lnTo>
                    <a:lnTo>
                      <a:pt x="681" y="385"/>
                    </a:lnTo>
                    <a:lnTo>
                      <a:pt x="683" y="392"/>
                    </a:lnTo>
                    <a:lnTo>
                      <a:pt x="686" y="397"/>
                    </a:lnTo>
                    <a:lnTo>
                      <a:pt x="681" y="403"/>
                    </a:lnTo>
                    <a:lnTo>
                      <a:pt x="674" y="404"/>
                    </a:lnTo>
                    <a:lnTo>
                      <a:pt x="674" y="408"/>
                    </a:lnTo>
                    <a:lnTo>
                      <a:pt x="681" y="411"/>
                    </a:lnTo>
                    <a:lnTo>
                      <a:pt x="688" y="413"/>
                    </a:lnTo>
                    <a:lnTo>
                      <a:pt x="698" y="416"/>
                    </a:lnTo>
                    <a:lnTo>
                      <a:pt x="707" y="416"/>
                    </a:lnTo>
                    <a:lnTo>
                      <a:pt x="717" y="418"/>
                    </a:lnTo>
                    <a:lnTo>
                      <a:pt x="724" y="420"/>
                    </a:lnTo>
                    <a:lnTo>
                      <a:pt x="731" y="421"/>
                    </a:lnTo>
                    <a:lnTo>
                      <a:pt x="719" y="427"/>
                    </a:lnTo>
                    <a:lnTo>
                      <a:pt x="709" y="432"/>
                    </a:lnTo>
                    <a:lnTo>
                      <a:pt x="697" y="435"/>
                    </a:lnTo>
                    <a:lnTo>
                      <a:pt x="688" y="444"/>
                    </a:lnTo>
                    <a:lnTo>
                      <a:pt x="679" y="449"/>
                    </a:lnTo>
                    <a:lnTo>
                      <a:pt x="673" y="456"/>
                    </a:lnTo>
                    <a:lnTo>
                      <a:pt x="657" y="458"/>
                    </a:lnTo>
                    <a:lnTo>
                      <a:pt x="645" y="459"/>
                    </a:lnTo>
                    <a:lnTo>
                      <a:pt x="633" y="461"/>
                    </a:lnTo>
                    <a:lnTo>
                      <a:pt x="619" y="468"/>
                    </a:lnTo>
                    <a:lnTo>
                      <a:pt x="597" y="468"/>
                    </a:lnTo>
                    <a:lnTo>
                      <a:pt x="588" y="471"/>
                    </a:lnTo>
                    <a:lnTo>
                      <a:pt x="587" y="476"/>
                    </a:lnTo>
                    <a:lnTo>
                      <a:pt x="573" y="485"/>
                    </a:lnTo>
                    <a:lnTo>
                      <a:pt x="563" y="497"/>
                    </a:lnTo>
                    <a:lnTo>
                      <a:pt x="556" y="511"/>
                    </a:lnTo>
                    <a:lnTo>
                      <a:pt x="545" y="516"/>
                    </a:lnTo>
                    <a:lnTo>
                      <a:pt x="537" y="518"/>
                    </a:lnTo>
                    <a:lnTo>
                      <a:pt x="526" y="519"/>
                    </a:lnTo>
                    <a:lnTo>
                      <a:pt x="518" y="526"/>
                    </a:lnTo>
                    <a:lnTo>
                      <a:pt x="509" y="526"/>
                    </a:lnTo>
                    <a:lnTo>
                      <a:pt x="509" y="516"/>
                    </a:lnTo>
                    <a:lnTo>
                      <a:pt x="502" y="521"/>
                    </a:lnTo>
                    <a:lnTo>
                      <a:pt x="499" y="528"/>
                    </a:lnTo>
                    <a:lnTo>
                      <a:pt x="487" y="533"/>
                    </a:lnTo>
                    <a:lnTo>
                      <a:pt x="475" y="537"/>
                    </a:lnTo>
                    <a:lnTo>
                      <a:pt x="464" y="542"/>
                    </a:lnTo>
                    <a:lnTo>
                      <a:pt x="461" y="552"/>
                    </a:lnTo>
                    <a:lnTo>
                      <a:pt x="461" y="554"/>
                    </a:lnTo>
                    <a:lnTo>
                      <a:pt x="463" y="557"/>
                    </a:lnTo>
                    <a:lnTo>
                      <a:pt x="459" y="559"/>
                    </a:lnTo>
                    <a:lnTo>
                      <a:pt x="459" y="562"/>
                    </a:lnTo>
                    <a:lnTo>
                      <a:pt x="461" y="568"/>
                    </a:lnTo>
                    <a:lnTo>
                      <a:pt x="464" y="575"/>
                    </a:lnTo>
                    <a:lnTo>
                      <a:pt x="459" y="583"/>
                    </a:lnTo>
                    <a:lnTo>
                      <a:pt x="452" y="588"/>
                    </a:lnTo>
                    <a:lnTo>
                      <a:pt x="444" y="592"/>
                    </a:lnTo>
                    <a:lnTo>
                      <a:pt x="442" y="600"/>
                    </a:lnTo>
                    <a:lnTo>
                      <a:pt x="440" y="616"/>
                    </a:lnTo>
                    <a:lnTo>
                      <a:pt x="442" y="628"/>
                    </a:lnTo>
                    <a:lnTo>
                      <a:pt x="434" y="635"/>
                    </a:lnTo>
                    <a:lnTo>
                      <a:pt x="432" y="647"/>
                    </a:lnTo>
                    <a:lnTo>
                      <a:pt x="428" y="655"/>
                    </a:lnTo>
                    <a:lnTo>
                      <a:pt x="421" y="660"/>
                    </a:lnTo>
                    <a:lnTo>
                      <a:pt x="416" y="659"/>
                    </a:lnTo>
                    <a:lnTo>
                      <a:pt x="416" y="655"/>
                    </a:lnTo>
                    <a:lnTo>
                      <a:pt x="409" y="657"/>
                    </a:lnTo>
                    <a:lnTo>
                      <a:pt x="406" y="659"/>
                    </a:lnTo>
                    <a:lnTo>
                      <a:pt x="397" y="654"/>
                    </a:lnTo>
                    <a:lnTo>
                      <a:pt x="392" y="647"/>
                    </a:lnTo>
                    <a:lnTo>
                      <a:pt x="387" y="638"/>
                    </a:lnTo>
                    <a:lnTo>
                      <a:pt x="382" y="636"/>
                    </a:lnTo>
                    <a:lnTo>
                      <a:pt x="370" y="638"/>
                    </a:lnTo>
                    <a:lnTo>
                      <a:pt x="360" y="643"/>
                    </a:lnTo>
                    <a:lnTo>
                      <a:pt x="353" y="633"/>
                    </a:lnTo>
                    <a:lnTo>
                      <a:pt x="344" y="628"/>
                    </a:lnTo>
                    <a:lnTo>
                      <a:pt x="341" y="623"/>
                    </a:lnTo>
                    <a:lnTo>
                      <a:pt x="341" y="619"/>
                    </a:lnTo>
                    <a:lnTo>
                      <a:pt x="330" y="609"/>
                    </a:lnTo>
                    <a:lnTo>
                      <a:pt x="320" y="599"/>
                    </a:lnTo>
                    <a:lnTo>
                      <a:pt x="311" y="585"/>
                    </a:lnTo>
                    <a:lnTo>
                      <a:pt x="310" y="573"/>
                    </a:lnTo>
                    <a:lnTo>
                      <a:pt x="311" y="566"/>
                    </a:lnTo>
                    <a:lnTo>
                      <a:pt x="318" y="562"/>
                    </a:lnTo>
                    <a:lnTo>
                      <a:pt x="308" y="559"/>
                    </a:lnTo>
                    <a:lnTo>
                      <a:pt x="299" y="562"/>
                    </a:lnTo>
                    <a:lnTo>
                      <a:pt x="296" y="554"/>
                    </a:lnTo>
                    <a:lnTo>
                      <a:pt x="294" y="545"/>
                    </a:lnTo>
                    <a:lnTo>
                      <a:pt x="289" y="537"/>
                    </a:lnTo>
                    <a:lnTo>
                      <a:pt x="284" y="532"/>
                    </a:lnTo>
                    <a:lnTo>
                      <a:pt x="279" y="523"/>
                    </a:lnTo>
                    <a:lnTo>
                      <a:pt x="277" y="516"/>
                    </a:lnTo>
                    <a:lnTo>
                      <a:pt x="279" y="509"/>
                    </a:lnTo>
                    <a:lnTo>
                      <a:pt x="282" y="504"/>
                    </a:lnTo>
                    <a:lnTo>
                      <a:pt x="277" y="501"/>
                    </a:lnTo>
                    <a:lnTo>
                      <a:pt x="272" y="504"/>
                    </a:lnTo>
                    <a:lnTo>
                      <a:pt x="272" y="492"/>
                    </a:lnTo>
                    <a:lnTo>
                      <a:pt x="280" y="476"/>
                    </a:lnTo>
                    <a:lnTo>
                      <a:pt x="292" y="464"/>
                    </a:lnTo>
                    <a:lnTo>
                      <a:pt x="292" y="463"/>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625" name="Freeform 337"/>
              <p:cNvSpPr>
                <a:spLocks/>
              </p:cNvSpPr>
              <p:nvPr/>
            </p:nvSpPr>
            <p:spPr bwMode="auto">
              <a:xfrm>
                <a:off x="3056732" y="2052638"/>
                <a:ext cx="68263" cy="44450"/>
              </a:xfrm>
              <a:custGeom>
                <a:avLst/>
                <a:gdLst/>
                <a:ahLst/>
                <a:cxnLst>
                  <a:cxn ang="0">
                    <a:pos x="10" y="28"/>
                  </a:cxn>
                  <a:cxn ang="0">
                    <a:pos x="4" y="21"/>
                  </a:cxn>
                  <a:cxn ang="0">
                    <a:pos x="0" y="9"/>
                  </a:cxn>
                  <a:cxn ang="0">
                    <a:pos x="4" y="2"/>
                  </a:cxn>
                  <a:cxn ang="0">
                    <a:pos x="12" y="0"/>
                  </a:cxn>
                  <a:cxn ang="0">
                    <a:pos x="19" y="2"/>
                  </a:cxn>
                  <a:cxn ang="0">
                    <a:pos x="26" y="7"/>
                  </a:cxn>
                  <a:cxn ang="0">
                    <a:pos x="33" y="12"/>
                  </a:cxn>
                  <a:cxn ang="0">
                    <a:pos x="43" y="18"/>
                  </a:cxn>
                  <a:cxn ang="0">
                    <a:pos x="34" y="24"/>
                  </a:cxn>
                  <a:cxn ang="0">
                    <a:pos x="22" y="28"/>
                  </a:cxn>
                  <a:cxn ang="0">
                    <a:pos x="10" y="28"/>
                  </a:cxn>
                </a:cxnLst>
                <a:rect l="0" t="0" r="r" b="b"/>
                <a:pathLst>
                  <a:path w="43" h="28">
                    <a:moveTo>
                      <a:pt x="10" y="28"/>
                    </a:moveTo>
                    <a:lnTo>
                      <a:pt x="4" y="21"/>
                    </a:lnTo>
                    <a:lnTo>
                      <a:pt x="0" y="9"/>
                    </a:lnTo>
                    <a:lnTo>
                      <a:pt x="4" y="2"/>
                    </a:lnTo>
                    <a:lnTo>
                      <a:pt x="12" y="0"/>
                    </a:lnTo>
                    <a:lnTo>
                      <a:pt x="19" y="2"/>
                    </a:lnTo>
                    <a:lnTo>
                      <a:pt x="26" y="7"/>
                    </a:lnTo>
                    <a:lnTo>
                      <a:pt x="33" y="12"/>
                    </a:lnTo>
                    <a:lnTo>
                      <a:pt x="43" y="18"/>
                    </a:lnTo>
                    <a:lnTo>
                      <a:pt x="34" y="24"/>
                    </a:lnTo>
                    <a:lnTo>
                      <a:pt x="22" y="28"/>
                    </a:lnTo>
                    <a:lnTo>
                      <a:pt x="10" y="28"/>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626" name="Freeform 338"/>
              <p:cNvSpPr>
                <a:spLocks/>
              </p:cNvSpPr>
              <p:nvPr/>
            </p:nvSpPr>
            <p:spPr bwMode="auto">
              <a:xfrm>
                <a:off x="3882232" y="1827213"/>
                <a:ext cx="34925" cy="20637"/>
              </a:xfrm>
              <a:custGeom>
                <a:avLst/>
                <a:gdLst/>
                <a:ahLst/>
                <a:cxnLst>
                  <a:cxn ang="0">
                    <a:pos x="6" y="13"/>
                  </a:cxn>
                  <a:cxn ang="0">
                    <a:pos x="1" y="10"/>
                  </a:cxn>
                  <a:cxn ang="0">
                    <a:pos x="0" y="6"/>
                  </a:cxn>
                  <a:cxn ang="0">
                    <a:pos x="1" y="1"/>
                  </a:cxn>
                  <a:cxn ang="0">
                    <a:pos x="5" y="0"/>
                  </a:cxn>
                  <a:cxn ang="0">
                    <a:pos x="13" y="0"/>
                  </a:cxn>
                  <a:cxn ang="0">
                    <a:pos x="13" y="3"/>
                  </a:cxn>
                  <a:cxn ang="0">
                    <a:pos x="13" y="6"/>
                  </a:cxn>
                  <a:cxn ang="0">
                    <a:pos x="22" y="6"/>
                  </a:cxn>
                  <a:cxn ang="0">
                    <a:pos x="15" y="10"/>
                  </a:cxn>
                  <a:cxn ang="0">
                    <a:pos x="6" y="13"/>
                  </a:cxn>
                </a:cxnLst>
                <a:rect l="0" t="0" r="r" b="b"/>
                <a:pathLst>
                  <a:path w="22" h="13">
                    <a:moveTo>
                      <a:pt x="6" y="13"/>
                    </a:moveTo>
                    <a:lnTo>
                      <a:pt x="1" y="10"/>
                    </a:lnTo>
                    <a:lnTo>
                      <a:pt x="0" y="6"/>
                    </a:lnTo>
                    <a:lnTo>
                      <a:pt x="1" y="1"/>
                    </a:lnTo>
                    <a:lnTo>
                      <a:pt x="5" y="0"/>
                    </a:lnTo>
                    <a:lnTo>
                      <a:pt x="13" y="0"/>
                    </a:lnTo>
                    <a:lnTo>
                      <a:pt x="13" y="3"/>
                    </a:lnTo>
                    <a:lnTo>
                      <a:pt x="13" y="6"/>
                    </a:lnTo>
                    <a:lnTo>
                      <a:pt x="22" y="6"/>
                    </a:lnTo>
                    <a:lnTo>
                      <a:pt x="15" y="10"/>
                    </a:lnTo>
                    <a:lnTo>
                      <a:pt x="6" y="13"/>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627" name="Freeform 339"/>
              <p:cNvSpPr>
                <a:spLocks/>
              </p:cNvSpPr>
              <p:nvPr/>
            </p:nvSpPr>
            <p:spPr bwMode="auto">
              <a:xfrm>
                <a:off x="2958307" y="2716213"/>
                <a:ext cx="150813" cy="147637"/>
              </a:xfrm>
              <a:custGeom>
                <a:avLst/>
                <a:gdLst/>
                <a:ahLst/>
                <a:cxnLst>
                  <a:cxn ang="0">
                    <a:pos x="2" y="74"/>
                  </a:cxn>
                  <a:cxn ang="0">
                    <a:pos x="4" y="67"/>
                  </a:cxn>
                  <a:cxn ang="0">
                    <a:pos x="9" y="60"/>
                  </a:cxn>
                  <a:cxn ang="0">
                    <a:pos x="5" y="59"/>
                  </a:cxn>
                  <a:cxn ang="0">
                    <a:pos x="21" y="38"/>
                  </a:cxn>
                  <a:cxn ang="0">
                    <a:pos x="33" y="16"/>
                  </a:cxn>
                  <a:cxn ang="0">
                    <a:pos x="48" y="0"/>
                  </a:cxn>
                  <a:cxn ang="0">
                    <a:pos x="52" y="5"/>
                  </a:cxn>
                  <a:cxn ang="0">
                    <a:pos x="38" y="31"/>
                  </a:cxn>
                  <a:cxn ang="0">
                    <a:pos x="41" y="35"/>
                  </a:cxn>
                  <a:cxn ang="0">
                    <a:pos x="48" y="33"/>
                  </a:cxn>
                  <a:cxn ang="0">
                    <a:pos x="52" y="38"/>
                  </a:cxn>
                  <a:cxn ang="0">
                    <a:pos x="60" y="41"/>
                  </a:cxn>
                  <a:cxn ang="0">
                    <a:pos x="60" y="45"/>
                  </a:cxn>
                  <a:cxn ang="0">
                    <a:pos x="74" y="43"/>
                  </a:cxn>
                  <a:cxn ang="0">
                    <a:pos x="81" y="48"/>
                  </a:cxn>
                  <a:cxn ang="0">
                    <a:pos x="83" y="59"/>
                  </a:cxn>
                  <a:cxn ang="0">
                    <a:pos x="83" y="62"/>
                  </a:cxn>
                  <a:cxn ang="0">
                    <a:pos x="83" y="69"/>
                  </a:cxn>
                  <a:cxn ang="0">
                    <a:pos x="88" y="72"/>
                  </a:cxn>
                  <a:cxn ang="0">
                    <a:pos x="93" y="76"/>
                  </a:cxn>
                  <a:cxn ang="0">
                    <a:pos x="91" y="90"/>
                  </a:cxn>
                  <a:cxn ang="0">
                    <a:pos x="83" y="90"/>
                  </a:cxn>
                  <a:cxn ang="0">
                    <a:pos x="79" y="86"/>
                  </a:cxn>
                  <a:cxn ang="0">
                    <a:pos x="74" y="79"/>
                  </a:cxn>
                  <a:cxn ang="0">
                    <a:pos x="66" y="81"/>
                  </a:cxn>
                  <a:cxn ang="0">
                    <a:pos x="55" y="86"/>
                  </a:cxn>
                  <a:cxn ang="0">
                    <a:pos x="60" y="78"/>
                  </a:cxn>
                  <a:cxn ang="0">
                    <a:pos x="47" y="76"/>
                  </a:cxn>
                  <a:cxn ang="0">
                    <a:pos x="36" y="79"/>
                  </a:cxn>
                  <a:cxn ang="0">
                    <a:pos x="21" y="76"/>
                  </a:cxn>
                  <a:cxn ang="0">
                    <a:pos x="5" y="78"/>
                  </a:cxn>
                </a:cxnLst>
                <a:rect l="0" t="0" r="r" b="b"/>
                <a:pathLst>
                  <a:path w="95" h="93">
                    <a:moveTo>
                      <a:pt x="5" y="78"/>
                    </a:moveTo>
                    <a:lnTo>
                      <a:pt x="2" y="74"/>
                    </a:lnTo>
                    <a:lnTo>
                      <a:pt x="0" y="72"/>
                    </a:lnTo>
                    <a:lnTo>
                      <a:pt x="4" y="67"/>
                    </a:lnTo>
                    <a:lnTo>
                      <a:pt x="9" y="64"/>
                    </a:lnTo>
                    <a:lnTo>
                      <a:pt x="9" y="60"/>
                    </a:lnTo>
                    <a:lnTo>
                      <a:pt x="7" y="59"/>
                    </a:lnTo>
                    <a:lnTo>
                      <a:pt x="5" y="59"/>
                    </a:lnTo>
                    <a:lnTo>
                      <a:pt x="14" y="48"/>
                    </a:lnTo>
                    <a:lnTo>
                      <a:pt x="21" y="38"/>
                    </a:lnTo>
                    <a:lnTo>
                      <a:pt x="26" y="24"/>
                    </a:lnTo>
                    <a:lnTo>
                      <a:pt x="33" y="16"/>
                    </a:lnTo>
                    <a:lnTo>
                      <a:pt x="38" y="5"/>
                    </a:lnTo>
                    <a:lnTo>
                      <a:pt x="48" y="0"/>
                    </a:lnTo>
                    <a:lnTo>
                      <a:pt x="50" y="2"/>
                    </a:lnTo>
                    <a:lnTo>
                      <a:pt x="52" y="5"/>
                    </a:lnTo>
                    <a:lnTo>
                      <a:pt x="45" y="19"/>
                    </a:lnTo>
                    <a:lnTo>
                      <a:pt x="38" y="31"/>
                    </a:lnTo>
                    <a:lnTo>
                      <a:pt x="38" y="36"/>
                    </a:lnTo>
                    <a:lnTo>
                      <a:pt x="41" y="35"/>
                    </a:lnTo>
                    <a:lnTo>
                      <a:pt x="45" y="33"/>
                    </a:lnTo>
                    <a:lnTo>
                      <a:pt x="48" y="33"/>
                    </a:lnTo>
                    <a:lnTo>
                      <a:pt x="53" y="35"/>
                    </a:lnTo>
                    <a:lnTo>
                      <a:pt x="52" y="38"/>
                    </a:lnTo>
                    <a:lnTo>
                      <a:pt x="52" y="41"/>
                    </a:lnTo>
                    <a:lnTo>
                      <a:pt x="60" y="41"/>
                    </a:lnTo>
                    <a:lnTo>
                      <a:pt x="60" y="43"/>
                    </a:lnTo>
                    <a:lnTo>
                      <a:pt x="60" y="45"/>
                    </a:lnTo>
                    <a:lnTo>
                      <a:pt x="66" y="43"/>
                    </a:lnTo>
                    <a:lnTo>
                      <a:pt x="74" y="43"/>
                    </a:lnTo>
                    <a:lnTo>
                      <a:pt x="81" y="43"/>
                    </a:lnTo>
                    <a:lnTo>
                      <a:pt x="81" y="48"/>
                    </a:lnTo>
                    <a:lnTo>
                      <a:pt x="81" y="59"/>
                    </a:lnTo>
                    <a:lnTo>
                      <a:pt x="83" y="59"/>
                    </a:lnTo>
                    <a:lnTo>
                      <a:pt x="86" y="59"/>
                    </a:lnTo>
                    <a:lnTo>
                      <a:pt x="83" y="62"/>
                    </a:lnTo>
                    <a:lnTo>
                      <a:pt x="81" y="65"/>
                    </a:lnTo>
                    <a:lnTo>
                      <a:pt x="83" y="69"/>
                    </a:lnTo>
                    <a:lnTo>
                      <a:pt x="84" y="74"/>
                    </a:lnTo>
                    <a:lnTo>
                      <a:pt x="88" y="72"/>
                    </a:lnTo>
                    <a:lnTo>
                      <a:pt x="91" y="71"/>
                    </a:lnTo>
                    <a:lnTo>
                      <a:pt x="93" y="76"/>
                    </a:lnTo>
                    <a:lnTo>
                      <a:pt x="95" y="81"/>
                    </a:lnTo>
                    <a:lnTo>
                      <a:pt x="91" y="90"/>
                    </a:lnTo>
                    <a:lnTo>
                      <a:pt x="86" y="93"/>
                    </a:lnTo>
                    <a:lnTo>
                      <a:pt x="83" y="90"/>
                    </a:lnTo>
                    <a:lnTo>
                      <a:pt x="83" y="88"/>
                    </a:lnTo>
                    <a:lnTo>
                      <a:pt x="79" y="86"/>
                    </a:lnTo>
                    <a:lnTo>
                      <a:pt x="78" y="86"/>
                    </a:lnTo>
                    <a:lnTo>
                      <a:pt x="74" y="79"/>
                    </a:lnTo>
                    <a:lnTo>
                      <a:pt x="72" y="72"/>
                    </a:lnTo>
                    <a:lnTo>
                      <a:pt x="66" y="81"/>
                    </a:lnTo>
                    <a:lnTo>
                      <a:pt x="59" y="86"/>
                    </a:lnTo>
                    <a:lnTo>
                      <a:pt x="55" y="86"/>
                    </a:lnTo>
                    <a:lnTo>
                      <a:pt x="57" y="81"/>
                    </a:lnTo>
                    <a:lnTo>
                      <a:pt x="60" y="78"/>
                    </a:lnTo>
                    <a:lnTo>
                      <a:pt x="52" y="78"/>
                    </a:lnTo>
                    <a:lnTo>
                      <a:pt x="47" y="76"/>
                    </a:lnTo>
                    <a:lnTo>
                      <a:pt x="41" y="78"/>
                    </a:lnTo>
                    <a:lnTo>
                      <a:pt x="36" y="79"/>
                    </a:lnTo>
                    <a:lnTo>
                      <a:pt x="28" y="78"/>
                    </a:lnTo>
                    <a:lnTo>
                      <a:pt x="21" y="76"/>
                    </a:lnTo>
                    <a:lnTo>
                      <a:pt x="12" y="76"/>
                    </a:lnTo>
                    <a:lnTo>
                      <a:pt x="5" y="78"/>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628" name="Freeform 340"/>
              <p:cNvSpPr>
                <a:spLocks/>
              </p:cNvSpPr>
              <p:nvPr/>
            </p:nvSpPr>
            <p:spPr bwMode="auto">
              <a:xfrm>
                <a:off x="7455694" y="1779588"/>
                <a:ext cx="177800" cy="68262"/>
              </a:xfrm>
              <a:custGeom>
                <a:avLst/>
                <a:gdLst/>
                <a:ahLst/>
                <a:cxnLst>
                  <a:cxn ang="0">
                    <a:pos x="89" y="33"/>
                  </a:cxn>
                  <a:cxn ang="0">
                    <a:pos x="82" y="35"/>
                  </a:cxn>
                  <a:cxn ang="0">
                    <a:pos x="76" y="38"/>
                  </a:cxn>
                  <a:cxn ang="0">
                    <a:pos x="70" y="35"/>
                  </a:cxn>
                  <a:cxn ang="0">
                    <a:pos x="67" y="33"/>
                  </a:cxn>
                  <a:cxn ang="0">
                    <a:pos x="62" y="35"/>
                  </a:cxn>
                  <a:cxn ang="0">
                    <a:pos x="57" y="36"/>
                  </a:cxn>
                  <a:cxn ang="0">
                    <a:pos x="52" y="38"/>
                  </a:cxn>
                  <a:cxn ang="0">
                    <a:pos x="46" y="42"/>
                  </a:cxn>
                  <a:cxn ang="0">
                    <a:pos x="39" y="40"/>
                  </a:cxn>
                  <a:cxn ang="0">
                    <a:pos x="36" y="36"/>
                  </a:cxn>
                  <a:cxn ang="0">
                    <a:pos x="31" y="40"/>
                  </a:cxn>
                  <a:cxn ang="0">
                    <a:pos x="26" y="43"/>
                  </a:cxn>
                  <a:cxn ang="0">
                    <a:pos x="15" y="40"/>
                  </a:cxn>
                  <a:cxn ang="0">
                    <a:pos x="7" y="36"/>
                  </a:cxn>
                  <a:cxn ang="0">
                    <a:pos x="0" y="28"/>
                  </a:cxn>
                  <a:cxn ang="0">
                    <a:pos x="0" y="21"/>
                  </a:cxn>
                  <a:cxn ang="0">
                    <a:pos x="7" y="6"/>
                  </a:cxn>
                  <a:cxn ang="0">
                    <a:pos x="22" y="0"/>
                  </a:cxn>
                  <a:cxn ang="0">
                    <a:pos x="31" y="2"/>
                  </a:cxn>
                  <a:cxn ang="0">
                    <a:pos x="38" y="9"/>
                  </a:cxn>
                  <a:cxn ang="0">
                    <a:pos x="43" y="14"/>
                  </a:cxn>
                  <a:cxn ang="0">
                    <a:pos x="53" y="18"/>
                  </a:cxn>
                  <a:cxn ang="0">
                    <a:pos x="55" y="7"/>
                  </a:cxn>
                  <a:cxn ang="0">
                    <a:pos x="62" y="4"/>
                  </a:cxn>
                  <a:cxn ang="0">
                    <a:pos x="70" y="4"/>
                  </a:cxn>
                  <a:cxn ang="0">
                    <a:pos x="86" y="9"/>
                  </a:cxn>
                  <a:cxn ang="0">
                    <a:pos x="100" y="12"/>
                  </a:cxn>
                  <a:cxn ang="0">
                    <a:pos x="112" y="18"/>
                  </a:cxn>
                  <a:cxn ang="0">
                    <a:pos x="107" y="26"/>
                  </a:cxn>
                  <a:cxn ang="0">
                    <a:pos x="103" y="33"/>
                  </a:cxn>
                  <a:cxn ang="0">
                    <a:pos x="89" y="33"/>
                  </a:cxn>
                </a:cxnLst>
                <a:rect l="0" t="0" r="r" b="b"/>
                <a:pathLst>
                  <a:path w="112" h="43">
                    <a:moveTo>
                      <a:pt x="89" y="33"/>
                    </a:moveTo>
                    <a:lnTo>
                      <a:pt x="82" y="35"/>
                    </a:lnTo>
                    <a:lnTo>
                      <a:pt x="76" y="38"/>
                    </a:lnTo>
                    <a:lnTo>
                      <a:pt x="70" y="35"/>
                    </a:lnTo>
                    <a:lnTo>
                      <a:pt x="67" y="33"/>
                    </a:lnTo>
                    <a:lnTo>
                      <a:pt x="62" y="35"/>
                    </a:lnTo>
                    <a:lnTo>
                      <a:pt x="57" y="36"/>
                    </a:lnTo>
                    <a:lnTo>
                      <a:pt x="52" y="38"/>
                    </a:lnTo>
                    <a:lnTo>
                      <a:pt x="46" y="42"/>
                    </a:lnTo>
                    <a:lnTo>
                      <a:pt x="39" y="40"/>
                    </a:lnTo>
                    <a:lnTo>
                      <a:pt x="36" y="36"/>
                    </a:lnTo>
                    <a:lnTo>
                      <a:pt x="31" y="40"/>
                    </a:lnTo>
                    <a:lnTo>
                      <a:pt x="26" y="43"/>
                    </a:lnTo>
                    <a:lnTo>
                      <a:pt x="15" y="40"/>
                    </a:lnTo>
                    <a:lnTo>
                      <a:pt x="7" y="36"/>
                    </a:lnTo>
                    <a:lnTo>
                      <a:pt x="0" y="28"/>
                    </a:lnTo>
                    <a:lnTo>
                      <a:pt x="0" y="21"/>
                    </a:lnTo>
                    <a:lnTo>
                      <a:pt x="7" y="6"/>
                    </a:lnTo>
                    <a:lnTo>
                      <a:pt x="22" y="0"/>
                    </a:lnTo>
                    <a:lnTo>
                      <a:pt x="31" y="2"/>
                    </a:lnTo>
                    <a:lnTo>
                      <a:pt x="38" y="9"/>
                    </a:lnTo>
                    <a:lnTo>
                      <a:pt x="43" y="14"/>
                    </a:lnTo>
                    <a:lnTo>
                      <a:pt x="53" y="18"/>
                    </a:lnTo>
                    <a:lnTo>
                      <a:pt x="55" y="7"/>
                    </a:lnTo>
                    <a:lnTo>
                      <a:pt x="62" y="4"/>
                    </a:lnTo>
                    <a:lnTo>
                      <a:pt x="70" y="4"/>
                    </a:lnTo>
                    <a:lnTo>
                      <a:pt x="86" y="9"/>
                    </a:lnTo>
                    <a:lnTo>
                      <a:pt x="100" y="12"/>
                    </a:lnTo>
                    <a:lnTo>
                      <a:pt x="112" y="18"/>
                    </a:lnTo>
                    <a:lnTo>
                      <a:pt x="107" y="26"/>
                    </a:lnTo>
                    <a:lnTo>
                      <a:pt x="103" y="33"/>
                    </a:lnTo>
                    <a:lnTo>
                      <a:pt x="89" y="33"/>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629" name="Freeform 341"/>
              <p:cNvSpPr>
                <a:spLocks/>
              </p:cNvSpPr>
              <p:nvPr/>
            </p:nvSpPr>
            <p:spPr bwMode="auto">
              <a:xfrm>
                <a:off x="1629569" y="3248025"/>
                <a:ext cx="919163" cy="617537"/>
              </a:xfrm>
              <a:custGeom>
                <a:avLst/>
                <a:gdLst/>
                <a:ahLst/>
                <a:cxnLst>
                  <a:cxn ang="0">
                    <a:pos x="283" y="123"/>
                  </a:cxn>
                  <a:cxn ang="0">
                    <a:pos x="285" y="171"/>
                  </a:cxn>
                  <a:cxn ang="0">
                    <a:pos x="299" y="198"/>
                  </a:cxn>
                  <a:cxn ang="0">
                    <a:pos x="330" y="226"/>
                  </a:cxn>
                  <a:cxn ang="0">
                    <a:pos x="368" y="222"/>
                  </a:cxn>
                  <a:cxn ang="0">
                    <a:pos x="387" y="193"/>
                  </a:cxn>
                  <a:cxn ang="0">
                    <a:pos x="416" y="174"/>
                  </a:cxn>
                  <a:cxn ang="0">
                    <a:pos x="438" y="176"/>
                  </a:cxn>
                  <a:cxn ang="0">
                    <a:pos x="430" y="207"/>
                  </a:cxn>
                  <a:cxn ang="0">
                    <a:pos x="421" y="221"/>
                  </a:cxn>
                  <a:cxn ang="0">
                    <a:pos x="414" y="250"/>
                  </a:cxn>
                  <a:cxn ang="0">
                    <a:pos x="416" y="262"/>
                  </a:cxn>
                  <a:cxn ang="0">
                    <a:pos x="464" y="260"/>
                  </a:cxn>
                  <a:cxn ang="0">
                    <a:pos x="488" y="277"/>
                  </a:cxn>
                  <a:cxn ang="0">
                    <a:pos x="485" y="331"/>
                  </a:cxn>
                  <a:cxn ang="0">
                    <a:pos x="519" y="363"/>
                  </a:cxn>
                  <a:cxn ang="0">
                    <a:pos x="565" y="358"/>
                  </a:cxn>
                  <a:cxn ang="0">
                    <a:pos x="565" y="380"/>
                  </a:cxn>
                  <a:cxn ang="0">
                    <a:pos x="564" y="372"/>
                  </a:cxn>
                  <a:cxn ang="0">
                    <a:pos x="540" y="368"/>
                  </a:cxn>
                  <a:cxn ang="0">
                    <a:pos x="536" y="380"/>
                  </a:cxn>
                  <a:cxn ang="0">
                    <a:pos x="512" y="375"/>
                  </a:cxn>
                  <a:cxn ang="0">
                    <a:pos x="488" y="367"/>
                  </a:cxn>
                  <a:cxn ang="0">
                    <a:pos x="467" y="346"/>
                  </a:cxn>
                  <a:cxn ang="0">
                    <a:pos x="461" y="351"/>
                  </a:cxn>
                  <a:cxn ang="0">
                    <a:pos x="448" y="324"/>
                  </a:cxn>
                  <a:cxn ang="0">
                    <a:pos x="426" y="298"/>
                  </a:cxn>
                  <a:cxn ang="0">
                    <a:pos x="395" y="293"/>
                  </a:cxn>
                  <a:cxn ang="0">
                    <a:pos x="350" y="270"/>
                  </a:cxn>
                  <a:cxn ang="0">
                    <a:pos x="328" y="255"/>
                  </a:cxn>
                  <a:cxn ang="0">
                    <a:pos x="297" y="262"/>
                  </a:cxn>
                  <a:cxn ang="0">
                    <a:pos x="275" y="257"/>
                  </a:cxn>
                  <a:cxn ang="0">
                    <a:pos x="246" y="243"/>
                  </a:cxn>
                  <a:cxn ang="0">
                    <a:pos x="215" y="229"/>
                  </a:cxn>
                  <a:cxn ang="0">
                    <a:pos x="192" y="219"/>
                  </a:cxn>
                  <a:cxn ang="0">
                    <a:pos x="172" y="203"/>
                  </a:cxn>
                  <a:cxn ang="0">
                    <a:pos x="172" y="176"/>
                  </a:cxn>
                  <a:cxn ang="0">
                    <a:pos x="144" y="135"/>
                  </a:cxn>
                  <a:cxn ang="0">
                    <a:pos x="115" y="107"/>
                  </a:cxn>
                  <a:cxn ang="0">
                    <a:pos x="96" y="83"/>
                  </a:cxn>
                  <a:cxn ang="0">
                    <a:pos x="79" y="68"/>
                  </a:cxn>
                  <a:cxn ang="0">
                    <a:pos x="58" y="31"/>
                  </a:cxn>
                  <a:cxn ang="0">
                    <a:pos x="31" y="18"/>
                  </a:cxn>
                  <a:cxn ang="0">
                    <a:pos x="48" y="54"/>
                  </a:cxn>
                  <a:cxn ang="0">
                    <a:pos x="75" y="95"/>
                  </a:cxn>
                  <a:cxn ang="0">
                    <a:pos x="92" y="133"/>
                  </a:cxn>
                  <a:cxn ang="0">
                    <a:pos x="108" y="153"/>
                  </a:cxn>
                  <a:cxn ang="0">
                    <a:pos x="86" y="138"/>
                  </a:cxn>
                  <a:cxn ang="0">
                    <a:pos x="74" y="112"/>
                  </a:cxn>
                  <a:cxn ang="0">
                    <a:pos x="36" y="83"/>
                  </a:cxn>
                  <a:cxn ang="0">
                    <a:pos x="20" y="50"/>
                  </a:cxn>
                  <a:cxn ang="0">
                    <a:pos x="12" y="26"/>
                  </a:cxn>
                  <a:cxn ang="0">
                    <a:pos x="32" y="0"/>
                  </a:cxn>
                  <a:cxn ang="0">
                    <a:pos x="139" y="11"/>
                  </a:cxn>
                  <a:cxn ang="0">
                    <a:pos x="173" y="33"/>
                  </a:cxn>
                  <a:cxn ang="0">
                    <a:pos x="197" y="57"/>
                  </a:cxn>
                  <a:cxn ang="0">
                    <a:pos x="215" y="42"/>
                  </a:cxn>
                  <a:cxn ang="0">
                    <a:pos x="242" y="62"/>
                  </a:cxn>
                  <a:cxn ang="0">
                    <a:pos x="261" y="97"/>
                  </a:cxn>
                  <a:cxn ang="0">
                    <a:pos x="283" y="98"/>
                  </a:cxn>
                </a:cxnLst>
                <a:rect l="0" t="0" r="r" b="b"/>
                <a:pathLst>
                  <a:path w="579" h="389">
                    <a:moveTo>
                      <a:pt x="285" y="104"/>
                    </a:moveTo>
                    <a:lnTo>
                      <a:pt x="285" y="107"/>
                    </a:lnTo>
                    <a:lnTo>
                      <a:pt x="287" y="112"/>
                    </a:lnTo>
                    <a:lnTo>
                      <a:pt x="283" y="123"/>
                    </a:lnTo>
                    <a:lnTo>
                      <a:pt x="282" y="133"/>
                    </a:lnTo>
                    <a:lnTo>
                      <a:pt x="282" y="162"/>
                    </a:lnTo>
                    <a:lnTo>
                      <a:pt x="282" y="166"/>
                    </a:lnTo>
                    <a:lnTo>
                      <a:pt x="285" y="171"/>
                    </a:lnTo>
                    <a:lnTo>
                      <a:pt x="285" y="176"/>
                    </a:lnTo>
                    <a:lnTo>
                      <a:pt x="287" y="183"/>
                    </a:lnTo>
                    <a:lnTo>
                      <a:pt x="292" y="190"/>
                    </a:lnTo>
                    <a:lnTo>
                      <a:pt x="299" y="198"/>
                    </a:lnTo>
                    <a:lnTo>
                      <a:pt x="309" y="210"/>
                    </a:lnTo>
                    <a:lnTo>
                      <a:pt x="321" y="221"/>
                    </a:lnTo>
                    <a:lnTo>
                      <a:pt x="325" y="222"/>
                    </a:lnTo>
                    <a:lnTo>
                      <a:pt x="330" y="226"/>
                    </a:lnTo>
                    <a:lnTo>
                      <a:pt x="344" y="222"/>
                    </a:lnTo>
                    <a:lnTo>
                      <a:pt x="359" y="219"/>
                    </a:lnTo>
                    <a:lnTo>
                      <a:pt x="364" y="221"/>
                    </a:lnTo>
                    <a:lnTo>
                      <a:pt x="368" y="222"/>
                    </a:lnTo>
                    <a:lnTo>
                      <a:pt x="373" y="217"/>
                    </a:lnTo>
                    <a:lnTo>
                      <a:pt x="375" y="214"/>
                    </a:lnTo>
                    <a:lnTo>
                      <a:pt x="381" y="203"/>
                    </a:lnTo>
                    <a:lnTo>
                      <a:pt x="387" y="193"/>
                    </a:lnTo>
                    <a:lnTo>
                      <a:pt x="388" y="183"/>
                    </a:lnTo>
                    <a:lnTo>
                      <a:pt x="395" y="178"/>
                    </a:lnTo>
                    <a:lnTo>
                      <a:pt x="404" y="174"/>
                    </a:lnTo>
                    <a:lnTo>
                      <a:pt x="416" y="174"/>
                    </a:lnTo>
                    <a:lnTo>
                      <a:pt x="421" y="174"/>
                    </a:lnTo>
                    <a:lnTo>
                      <a:pt x="426" y="176"/>
                    </a:lnTo>
                    <a:lnTo>
                      <a:pt x="431" y="176"/>
                    </a:lnTo>
                    <a:lnTo>
                      <a:pt x="438" y="176"/>
                    </a:lnTo>
                    <a:lnTo>
                      <a:pt x="438" y="178"/>
                    </a:lnTo>
                    <a:lnTo>
                      <a:pt x="438" y="181"/>
                    </a:lnTo>
                    <a:lnTo>
                      <a:pt x="433" y="191"/>
                    </a:lnTo>
                    <a:lnTo>
                      <a:pt x="430" y="207"/>
                    </a:lnTo>
                    <a:lnTo>
                      <a:pt x="426" y="215"/>
                    </a:lnTo>
                    <a:lnTo>
                      <a:pt x="423" y="224"/>
                    </a:lnTo>
                    <a:lnTo>
                      <a:pt x="423" y="221"/>
                    </a:lnTo>
                    <a:lnTo>
                      <a:pt x="421" y="221"/>
                    </a:lnTo>
                    <a:lnTo>
                      <a:pt x="419" y="221"/>
                    </a:lnTo>
                    <a:lnTo>
                      <a:pt x="419" y="231"/>
                    </a:lnTo>
                    <a:lnTo>
                      <a:pt x="419" y="245"/>
                    </a:lnTo>
                    <a:lnTo>
                      <a:pt x="414" y="250"/>
                    </a:lnTo>
                    <a:lnTo>
                      <a:pt x="411" y="255"/>
                    </a:lnTo>
                    <a:lnTo>
                      <a:pt x="411" y="257"/>
                    </a:lnTo>
                    <a:lnTo>
                      <a:pt x="411" y="260"/>
                    </a:lnTo>
                    <a:lnTo>
                      <a:pt x="416" y="262"/>
                    </a:lnTo>
                    <a:lnTo>
                      <a:pt x="428" y="260"/>
                    </a:lnTo>
                    <a:lnTo>
                      <a:pt x="440" y="260"/>
                    </a:lnTo>
                    <a:lnTo>
                      <a:pt x="450" y="260"/>
                    </a:lnTo>
                    <a:lnTo>
                      <a:pt x="464" y="260"/>
                    </a:lnTo>
                    <a:lnTo>
                      <a:pt x="476" y="264"/>
                    </a:lnTo>
                    <a:lnTo>
                      <a:pt x="488" y="270"/>
                    </a:lnTo>
                    <a:lnTo>
                      <a:pt x="488" y="274"/>
                    </a:lnTo>
                    <a:lnTo>
                      <a:pt x="488" y="277"/>
                    </a:lnTo>
                    <a:lnTo>
                      <a:pt x="486" y="288"/>
                    </a:lnTo>
                    <a:lnTo>
                      <a:pt x="485" y="300"/>
                    </a:lnTo>
                    <a:lnTo>
                      <a:pt x="485" y="317"/>
                    </a:lnTo>
                    <a:lnTo>
                      <a:pt x="485" y="331"/>
                    </a:lnTo>
                    <a:lnTo>
                      <a:pt x="491" y="343"/>
                    </a:lnTo>
                    <a:lnTo>
                      <a:pt x="504" y="351"/>
                    </a:lnTo>
                    <a:lnTo>
                      <a:pt x="509" y="356"/>
                    </a:lnTo>
                    <a:lnTo>
                      <a:pt x="519" y="363"/>
                    </a:lnTo>
                    <a:lnTo>
                      <a:pt x="534" y="358"/>
                    </a:lnTo>
                    <a:lnTo>
                      <a:pt x="550" y="353"/>
                    </a:lnTo>
                    <a:lnTo>
                      <a:pt x="559" y="353"/>
                    </a:lnTo>
                    <a:lnTo>
                      <a:pt x="565" y="358"/>
                    </a:lnTo>
                    <a:lnTo>
                      <a:pt x="572" y="363"/>
                    </a:lnTo>
                    <a:lnTo>
                      <a:pt x="579" y="368"/>
                    </a:lnTo>
                    <a:lnTo>
                      <a:pt x="572" y="375"/>
                    </a:lnTo>
                    <a:lnTo>
                      <a:pt x="565" y="380"/>
                    </a:lnTo>
                    <a:lnTo>
                      <a:pt x="562" y="379"/>
                    </a:lnTo>
                    <a:lnTo>
                      <a:pt x="560" y="377"/>
                    </a:lnTo>
                    <a:lnTo>
                      <a:pt x="560" y="374"/>
                    </a:lnTo>
                    <a:lnTo>
                      <a:pt x="564" y="372"/>
                    </a:lnTo>
                    <a:lnTo>
                      <a:pt x="557" y="367"/>
                    </a:lnTo>
                    <a:lnTo>
                      <a:pt x="550" y="363"/>
                    </a:lnTo>
                    <a:lnTo>
                      <a:pt x="545" y="363"/>
                    </a:lnTo>
                    <a:lnTo>
                      <a:pt x="540" y="368"/>
                    </a:lnTo>
                    <a:lnTo>
                      <a:pt x="534" y="372"/>
                    </a:lnTo>
                    <a:lnTo>
                      <a:pt x="533" y="375"/>
                    </a:lnTo>
                    <a:lnTo>
                      <a:pt x="534" y="379"/>
                    </a:lnTo>
                    <a:lnTo>
                      <a:pt x="536" y="380"/>
                    </a:lnTo>
                    <a:lnTo>
                      <a:pt x="533" y="386"/>
                    </a:lnTo>
                    <a:lnTo>
                      <a:pt x="529" y="389"/>
                    </a:lnTo>
                    <a:lnTo>
                      <a:pt x="517" y="382"/>
                    </a:lnTo>
                    <a:lnTo>
                      <a:pt x="512" y="375"/>
                    </a:lnTo>
                    <a:lnTo>
                      <a:pt x="504" y="372"/>
                    </a:lnTo>
                    <a:lnTo>
                      <a:pt x="497" y="374"/>
                    </a:lnTo>
                    <a:lnTo>
                      <a:pt x="495" y="372"/>
                    </a:lnTo>
                    <a:lnTo>
                      <a:pt x="488" y="367"/>
                    </a:lnTo>
                    <a:lnTo>
                      <a:pt x="485" y="360"/>
                    </a:lnTo>
                    <a:lnTo>
                      <a:pt x="479" y="355"/>
                    </a:lnTo>
                    <a:lnTo>
                      <a:pt x="474" y="351"/>
                    </a:lnTo>
                    <a:lnTo>
                      <a:pt x="467" y="346"/>
                    </a:lnTo>
                    <a:lnTo>
                      <a:pt x="466" y="346"/>
                    </a:lnTo>
                    <a:lnTo>
                      <a:pt x="466" y="348"/>
                    </a:lnTo>
                    <a:lnTo>
                      <a:pt x="466" y="351"/>
                    </a:lnTo>
                    <a:lnTo>
                      <a:pt x="461" y="351"/>
                    </a:lnTo>
                    <a:lnTo>
                      <a:pt x="455" y="341"/>
                    </a:lnTo>
                    <a:lnTo>
                      <a:pt x="455" y="332"/>
                    </a:lnTo>
                    <a:lnTo>
                      <a:pt x="452" y="325"/>
                    </a:lnTo>
                    <a:lnTo>
                      <a:pt x="448" y="324"/>
                    </a:lnTo>
                    <a:lnTo>
                      <a:pt x="436" y="312"/>
                    </a:lnTo>
                    <a:lnTo>
                      <a:pt x="430" y="298"/>
                    </a:lnTo>
                    <a:lnTo>
                      <a:pt x="428" y="298"/>
                    </a:lnTo>
                    <a:lnTo>
                      <a:pt x="426" y="298"/>
                    </a:lnTo>
                    <a:lnTo>
                      <a:pt x="421" y="300"/>
                    </a:lnTo>
                    <a:lnTo>
                      <a:pt x="418" y="301"/>
                    </a:lnTo>
                    <a:lnTo>
                      <a:pt x="404" y="296"/>
                    </a:lnTo>
                    <a:lnTo>
                      <a:pt x="395" y="293"/>
                    </a:lnTo>
                    <a:lnTo>
                      <a:pt x="381" y="288"/>
                    </a:lnTo>
                    <a:lnTo>
                      <a:pt x="369" y="286"/>
                    </a:lnTo>
                    <a:lnTo>
                      <a:pt x="357" y="277"/>
                    </a:lnTo>
                    <a:lnTo>
                      <a:pt x="350" y="270"/>
                    </a:lnTo>
                    <a:lnTo>
                      <a:pt x="344" y="264"/>
                    </a:lnTo>
                    <a:lnTo>
                      <a:pt x="337" y="258"/>
                    </a:lnTo>
                    <a:lnTo>
                      <a:pt x="333" y="258"/>
                    </a:lnTo>
                    <a:lnTo>
                      <a:pt x="328" y="255"/>
                    </a:lnTo>
                    <a:lnTo>
                      <a:pt x="323" y="255"/>
                    </a:lnTo>
                    <a:lnTo>
                      <a:pt x="313" y="260"/>
                    </a:lnTo>
                    <a:lnTo>
                      <a:pt x="304" y="265"/>
                    </a:lnTo>
                    <a:lnTo>
                      <a:pt x="297" y="262"/>
                    </a:lnTo>
                    <a:lnTo>
                      <a:pt x="294" y="260"/>
                    </a:lnTo>
                    <a:lnTo>
                      <a:pt x="287" y="258"/>
                    </a:lnTo>
                    <a:lnTo>
                      <a:pt x="282" y="260"/>
                    </a:lnTo>
                    <a:lnTo>
                      <a:pt x="275" y="257"/>
                    </a:lnTo>
                    <a:lnTo>
                      <a:pt x="266" y="253"/>
                    </a:lnTo>
                    <a:lnTo>
                      <a:pt x="258" y="248"/>
                    </a:lnTo>
                    <a:lnTo>
                      <a:pt x="252" y="245"/>
                    </a:lnTo>
                    <a:lnTo>
                      <a:pt x="246" y="243"/>
                    </a:lnTo>
                    <a:lnTo>
                      <a:pt x="239" y="245"/>
                    </a:lnTo>
                    <a:lnTo>
                      <a:pt x="230" y="238"/>
                    </a:lnTo>
                    <a:lnTo>
                      <a:pt x="223" y="233"/>
                    </a:lnTo>
                    <a:lnTo>
                      <a:pt x="215" y="229"/>
                    </a:lnTo>
                    <a:lnTo>
                      <a:pt x="206" y="227"/>
                    </a:lnTo>
                    <a:lnTo>
                      <a:pt x="203" y="226"/>
                    </a:lnTo>
                    <a:lnTo>
                      <a:pt x="201" y="224"/>
                    </a:lnTo>
                    <a:lnTo>
                      <a:pt x="192" y="219"/>
                    </a:lnTo>
                    <a:lnTo>
                      <a:pt x="185" y="215"/>
                    </a:lnTo>
                    <a:lnTo>
                      <a:pt x="178" y="210"/>
                    </a:lnTo>
                    <a:lnTo>
                      <a:pt x="177" y="207"/>
                    </a:lnTo>
                    <a:lnTo>
                      <a:pt x="172" y="203"/>
                    </a:lnTo>
                    <a:lnTo>
                      <a:pt x="170" y="196"/>
                    </a:lnTo>
                    <a:lnTo>
                      <a:pt x="172" y="190"/>
                    </a:lnTo>
                    <a:lnTo>
                      <a:pt x="175" y="183"/>
                    </a:lnTo>
                    <a:lnTo>
                      <a:pt x="172" y="176"/>
                    </a:lnTo>
                    <a:lnTo>
                      <a:pt x="170" y="171"/>
                    </a:lnTo>
                    <a:lnTo>
                      <a:pt x="161" y="157"/>
                    </a:lnTo>
                    <a:lnTo>
                      <a:pt x="153" y="147"/>
                    </a:lnTo>
                    <a:lnTo>
                      <a:pt x="144" y="135"/>
                    </a:lnTo>
                    <a:lnTo>
                      <a:pt x="135" y="128"/>
                    </a:lnTo>
                    <a:lnTo>
                      <a:pt x="125" y="121"/>
                    </a:lnTo>
                    <a:lnTo>
                      <a:pt x="117" y="116"/>
                    </a:lnTo>
                    <a:lnTo>
                      <a:pt x="115" y="107"/>
                    </a:lnTo>
                    <a:lnTo>
                      <a:pt x="113" y="100"/>
                    </a:lnTo>
                    <a:lnTo>
                      <a:pt x="108" y="93"/>
                    </a:lnTo>
                    <a:lnTo>
                      <a:pt x="101" y="90"/>
                    </a:lnTo>
                    <a:lnTo>
                      <a:pt x="96" y="83"/>
                    </a:lnTo>
                    <a:lnTo>
                      <a:pt x="94" y="78"/>
                    </a:lnTo>
                    <a:lnTo>
                      <a:pt x="89" y="76"/>
                    </a:lnTo>
                    <a:lnTo>
                      <a:pt x="87" y="78"/>
                    </a:lnTo>
                    <a:lnTo>
                      <a:pt x="79" y="68"/>
                    </a:lnTo>
                    <a:lnTo>
                      <a:pt x="70" y="61"/>
                    </a:lnTo>
                    <a:lnTo>
                      <a:pt x="67" y="50"/>
                    </a:lnTo>
                    <a:lnTo>
                      <a:pt x="63" y="42"/>
                    </a:lnTo>
                    <a:lnTo>
                      <a:pt x="58" y="31"/>
                    </a:lnTo>
                    <a:lnTo>
                      <a:pt x="56" y="25"/>
                    </a:lnTo>
                    <a:lnTo>
                      <a:pt x="43" y="19"/>
                    </a:lnTo>
                    <a:lnTo>
                      <a:pt x="32" y="14"/>
                    </a:lnTo>
                    <a:lnTo>
                      <a:pt x="31" y="18"/>
                    </a:lnTo>
                    <a:lnTo>
                      <a:pt x="31" y="21"/>
                    </a:lnTo>
                    <a:lnTo>
                      <a:pt x="32" y="33"/>
                    </a:lnTo>
                    <a:lnTo>
                      <a:pt x="41" y="47"/>
                    </a:lnTo>
                    <a:lnTo>
                      <a:pt x="48" y="54"/>
                    </a:lnTo>
                    <a:lnTo>
                      <a:pt x="56" y="61"/>
                    </a:lnTo>
                    <a:lnTo>
                      <a:pt x="61" y="69"/>
                    </a:lnTo>
                    <a:lnTo>
                      <a:pt x="67" y="81"/>
                    </a:lnTo>
                    <a:lnTo>
                      <a:pt x="75" y="95"/>
                    </a:lnTo>
                    <a:lnTo>
                      <a:pt x="84" y="109"/>
                    </a:lnTo>
                    <a:lnTo>
                      <a:pt x="86" y="117"/>
                    </a:lnTo>
                    <a:lnTo>
                      <a:pt x="89" y="126"/>
                    </a:lnTo>
                    <a:lnTo>
                      <a:pt x="92" y="133"/>
                    </a:lnTo>
                    <a:lnTo>
                      <a:pt x="99" y="140"/>
                    </a:lnTo>
                    <a:lnTo>
                      <a:pt x="106" y="141"/>
                    </a:lnTo>
                    <a:lnTo>
                      <a:pt x="110" y="148"/>
                    </a:lnTo>
                    <a:lnTo>
                      <a:pt x="108" y="153"/>
                    </a:lnTo>
                    <a:lnTo>
                      <a:pt x="106" y="157"/>
                    </a:lnTo>
                    <a:lnTo>
                      <a:pt x="101" y="150"/>
                    </a:lnTo>
                    <a:lnTo>
                      <a:pt x="98" y="145"/>
                    </a:lnTo>
                    <a:lnTo>
                      <a:pt x="86" y="138"/>
                    </a:lnTo>
                    <a:lnTo>
                      <a:pt x="79" y="129"/>
                    </a:lnTo>
                    <a:lnTo>
                      <a:pt x="75" y="128"/>
                    </a:lnTo>
                    <a:lnTo>
                      <a:pt x="74" y="126"/>
                    </a:lnTo>
                    <a:lnTo>
                      <a:pt x="74" y="112"/>
                    </a:lnTo>
                    <a:lnTo>
                      <a:pt x="65" y="104"/>
                    </a:lnTo>
                    <a:lnTo>
                      <a:pt x="58" y="97"/>
                    </a:lnTo>
                    <a:lnTo>
                      <a:pt x="46" y="88"/>
                    </a:lnTo>
                    <a:lnTo>
                      <a:pt x="36" y="83"/>
                    </a:lnTo>
                    <a:lnTo>
                      <a:pt x="43" y="83"/>
                    </a:lnTo>
                    <a:lnTo>
                      <a:pt x="46" y="78"/>
                    </a:lnTo>
                    <a:lnTo>
                      <a:pt x="32" y="62"/>
                    </a:lnTo>
                    <a:lnTo>
                      <a:pt x="20" y="50"/>
                    </a:lnTo>
                    <a:lnTo>
                      <a:pt x="15" y="45"/>
                    </a:lnTo>
                    <a:lnTo>
                      <a:pt x="15" y="38"/>
                    </a:lnTo>
                    <a:lnTo>
                      <a:pt x="13" y="31"/>
                    </a:lnTo>
                    <a:lnTo>
                      <a:pt x="12" y="26"/>
                    </a:lnTo>
                    <a:lnTo>
                      <a:pt x="5" y="14"/>
                    </a:lnTo>
                    <a:lnTo>
                      <a:pt x="0" y="4"/>
                    </a:lnTo>
                    <a:lnTo>
                      <a:pt x="0" y="0"/>
                    </a:lnTo>
                    <a:lnTo>
                      <a:pt x="32" y="0"/>
                    </a:lnTo>
                    <a:lnTo>
                      <a:pt x="87" y="18"/>
                    </a:lnTo>
                    <a:lnTo>
                      <a:pt x="129" y="18"/>
                    </a:lnTo>
                    <a:lnTo>
                      <a:pt x="129" y="11"/>
                    </a:lnTo>
                    <a:lnTo>
                      <a:pt x="139" y="11"/>
                    </a:lnTo>
                    <a:lnTo>
                      <a:pt x="149" y="12"/>
                    </a:lnTo>
                    <a:lnTo>
                      <a:pt x="160" y="18"/>
                    </a:lnTo>
                    <a:lnTo>
                      <a:pt x="166" y="23"/>
                    </a:lnTo>
                    <a:lnTo>
                      <a:pt x="173" y="33"/>
                    </a:lnTo>
                    <a:lnTo>
                      <a:pt x="177" y="38"/>
                    </a:lnTo>
                    <a:lnTo>
                      <a:pt x="182" y="47"/>
                    </a:lnTo>
                    <a:lnTo>
                      <a:pt x="189" y="54"/>
                    </a:lnTo>
                    <a:lnTo>
                      <a:pt x="197" y="57"/>
                    </a:lnTo>
                    <a:lnTo>
                      <a:pt x="201" y="54"/>
                    </a:lnTo>
                    <a:lnTo>
                      <a:pt x="204" y="49"/>
                    </a:lnTo>
                    <a:lnTo>
                      <a:pt x="208" y="43"/>
                    </a:lnTo>
                    <a:lnTo>
                      <a:pt x="215" y="42"/>
                    </a:lnTo>
                    <a:lnTo>
                      <a:pt x="223" y="42"/>
                    </a:lnTo>
                    <a:lnTo>
                      <a:pt x="232" y="47"/>
                    </a:lnTo>
                    <a:lnTo>
                      <a:pt x="237" y="52"/>
                    </a:lnTo>
                    <a:lnTo>
                      <a:pt x="242" y="62"/>
                    </a:lnTo>
                    <a:lnTo>
                      <a:pt x="246" y="71"/>
                    </a:lnTo>
                    <a:lnTo>
                      <a:pt x="249" y="80"/>
                    </a:lnTo>
                    <a:lnTo>
                      <a:pt x="254" y="88"/>
                    </a:lnTo>
                    <a:lnTo>
                      <a:pt x="261" y="97"/>
                    </a:lnTo>
                    <a:lnTo>
                      <a:pt x="270" y="100"/>
                    </a:lnTo>
                    <a:lnTo>
                      <a:pt x="285" y="104"/>
                    </a:lnTo>
                    <a:lnTo>
                      <a:pt x="283" y="100"/>
                    </a:lnTo>
                    <a:lnTo>
                      <a:pt x="283" y="98"/>
                    </a:lnTo>
                    <a:lnTo>
                      <a:pt x="285" y="104"/>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630" name="Freeform 342"/>
              <p:cNvSpPr>
                <a:spLocks/>
              </p:cNvSpPr>
              <p:nvPr/>
            </p:nvSpPr>
            <p:spPr bwMode="auto">
              <a:xfrm>
                <a:off x="2437607" y="2673350"/>
                <a:ext cx="26988" cy="12700"/>
              </a:xfrm>
              <a:custGeom>
                <a:avLst/>
                <a:gdLst/>
                <a:ahLst/>
                <a:cxnLst>
                  <a:cxn ang="0">
                    <a:pos x="0" y="0"/>
                  </a:cxn>
                  <a:cxn ang="0">
                    <a:pos x="10" y="1"/>
                  </a:cxn>
                  <a:cxn ang="0">
                    <a:pos x="17" y="8"/>
                  </a:cxn>
                  <a:cxn ang="0">
                    <a:pos x="15" y="8"/>
                  </a:cxn>
                  <a:cxn ang="0">
                    <a:pos x="13" y="8"/>
                  </a:cxn>
                  <a:cxn ang="0">
                    <a:pos x="5" y="7"/>
                  </a:cxn>
                  <a:cxn ang="0">
                    <a:pos x="0" y="3"/>
                  </a:cxn>
                  <a:cxn ang="0">
                    <a:pos x="0" y="0"/>
                  </a:cxn>
                </a:cxnLst>
                <a:rect l="0" t="0" r="r" b="b"/>
                <a:pathLst>
                  <a:path w="17" h="8">
                    <a:moveTo>
                      <a:pt x="0" y="0"/>
                    </a:moveTo>
                    <a:lnTo>
                      <a:pt x="10" y="1"/>
                    </a:lnTo>
                    <a:lnTo>
                      <a:pt x="17" y="8"/>
                    </a:lnTo>
                    <a:lnTo>
                      <a:pt x="15" y="8"/>
                    </a:lnTo>
                    <a:lnTo>
                      <a:pt x="13" y="8"/>
                    </a:lnTo>
                    <a:lnTo>
                      <a:pt x="5" y="7"/>
                    </a:lnTo>
                    <a:lnTo>
                      <a:pt x="0" y="3"/>
                    </a:lnTo>
                    <a:lnTo>
                      <a:pt x="0" y="0"/>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631" name="Freeform 343"/>
              <p:cNvSpPr>
                <a:spLocks/>
              </p:cNvSpPr>
              <p:nvPr/>
            </p:nvSpPr>
            <p:spPr bwMode="auto">
              <a:xfrm>
                <a:off x="1372394" y="2749550"/>
                <a:ext cx="109538" cy="68262"/>
              </a:xfrm>
              <a:custGeom>
                <a:avLst/>
                <a:gdLst/>
                <a:ahLst/>
                <a:cxnLst>
                  <a:cxn ang="0">
                    <a:pos x="0" y="2"/>
                  </a:cxn>
                  <a:cxn ang="0">
                    <a:pos x="3" y="0"/>
                  </a:cxn>
                  <a:cxn ang="0">
                    <a:pos x="7" y="0"/>
                  </a:cxn>
                  <a:cxn ang="0">
                    <a:pos x="14" y="2"/>
                  </a:cxn>
                  <a:cxn ang="0">
                    <a:pos x="21" y="7"/>
                  </a:cxn>
                  <a:cxn ang="0">
                    <a:pos x="34" y="12"/>
                  </a:cxn>
                  <a:cxn ang="0">
                    <a:pos x="46" y="20"/>
                  </a:cxn>
                  <a:cxn ang="0">
                    <a:pos x="57" y="29"/>
                  </a:cxn>
                  <a:cxn ang="0">
                    <a:pos x="69" y="39"/>
                  </a:cxn>
                  <a:cxn ang="0">
                    <a:pos x="69" y="43"/>
                  </a:cxn>
                  <a:cxn ang="0">
                    <a:pos x="65" y="43"/>
                  </a:cxn>
                  <a:cxn ang="0">
                    <a:pos x="64" y="43"/>
                  </a:cxn>
                  <a:cxn ang="0">
                    <a:pos x="53" y="39"/>
                  </a:cxn>
                  <a:cxn ang="0">
                    <a:pos x="43" y="34"/>
                  </a:cxn>
                  <a:cxn ang="0">
                    <a:pos x="33" y="27"/>
                  </a:cxn>
                  <a:cxn ang="0">
                    <a:pos x="26" y="24"/>
                  </a:cxn>
                  <a:cxn ang="0">
                    <a:pos x="27" y="20"/>
                  </a:cxn>
                  <a:cxn ang="0">
                    <a:pos x="31" y="19"/>
                  </a:cxn>
                  <a:cxn ang="0">
                    <a:pos x="22" y="17"/>
                  </a:cxn>
                  <a:cxn ang="0">
                    <a:pos x="14" y="15"/>
                  </a:cxn>
                  <a:cxn ang="0">
                    <a:pos x="7" y="12"/>
                  </a:cxn>
                  <a:cxn ang="0">
                    <a:pos x="5" y="8"/>
                  </a:cxn>
                  <a:cxn ang="0">
                    <a:pos x="7" y="5"/>
                  </a:cxn>
                  <a:cxn ang="0">
                    <a:pos x="10" y="3"/>
                  </a:cxn>
                  <a:cxn ang="0">
                    <a:pos x="3" y="2"/>
                  </a:cxn>
                  <a:cxn ang="0">
                    <a:pos x="2" y="2"/>
                  </a:cxn>
                  <a:cxn ang="0">
                    <a:pos x="0" y="2"/>
                  </a:cxn>
                </a:cxnLst>
                <a:rect l="0" t="0" r="r" b="b"/>
                <a:pathLst>
                  <a:path w="69" h="43">
                    <a:moveTo>
                      <a:pt x="0" y="2"/>
                    </a:moveTo>
                    <a:lnTo>
                      <a:pt x="3" y="0"/>
                    </a:lnTo>
                    <a:lnTo>
                      <a:pt x="7" y="0"/>
                    </a:lnTo>
                    <a:lnTo>
                      <a:pt x="14" y="2"/>
                    </a:lnTo>
                    <a:lnTo>
                      <a:pt x="21" y="7"/>
                    </a:lnTo>
                    <a:lnTo>
                      <a:pt x="34" y="12"/>
                    </a:lnTo>
                    <a:lnTo>
                      <a:pt x="46" y="20"/>
                    </a:lnTo>
                    <a:lnTo>
                      <a:pt x="57" y="29"/>
                    </a:lnTo>
                    <a:lnTo>
                      <a:pt x="69" y="39"/>
                    </a:lnTo>
                    <a:lnTo>
                      <a:pt x="69" y="43"/>
                    </a:lnTo>
                    <a:lnTo>
                      <a:pt x="65" y="43"/>
                    </a:lnTo>
                    <a:lnTo>
                      <a:pt x="64" y="43"/>
                    </a:lnTo>
                    <a:lnTo>
                      <a:pt x="53" y="39"/>
                    </a:lnTo>
                    <a:lnTo>
                      <a:pt x="43" y="34"/>
                    </a:lnTo>
                    <a:lnTo>
                      <a:pt x="33" y="27"/>
                    </a:lnTo>
                    <a:lnTo>
                      <a:pt x="26" y="24"/>
                    </a:lnTo>
                    <a:lnTo>
                      <a:pt x="27" y="20"/>
                    </a:lnTo>
                    <a:lnTo>
                      <a:pt x="31" y="19"/>
                    </a:lnTo>
                    <a:lnTo>
                      <a:pt x="22" y="17"/>
                    </a:lnTo>
                    <a:lnTo>
                      <a:pt x="14" y="15"/>
                    </a:lnTo>
                    <a:lnTo>
                      <a:pt x="7" y="12"/>
                    </a:lnTo>
                    <a:lnTo>
                      <a:pt x="5" y="8"/>
                    </a:lnTo>
                    <a:lnTo>
                      <a:pt x="7" y="5"/>
                    </a:lnTo>
                    <a:lnTo>
                      <a:pt x="10" y="3"/>
                    </a:lnTo>
                    <a:lnTo>
                      <a:pt x="3" y="2"/>
                    </a:lnTo>
                    <a:lnTo>
                      <a:pt x="2" y="2"/>
                    </a:lnTo>
                    <a:lnTo>
                      <a:pt x="0" y="2"/>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632" name="Freeform 344"/>
              <p:cNvSpPr>
                <a:spLocks/>
              </p:cNvSpPr>
              <p:nvPr/>
            </p:nvSpPr>
            <p:spPr bwMode="auto">
              <a:xfrm>
                <a:off x="1262857" y="2647950"/>
                <a:ext cx="33338" cy="55562"/>
              </a:xfrm>
              <a:custGeom>
                <a:avLst/>
                <a:gdLst/>
                <a:ahLst/>
                <a:cxnLst>
                  <a:cxn ang="0">
                    <a:pos x="7" y="12"/>
                  </a:cxn>
                  <a:cxn ang="0">
                    <a:pos x="4" y="9"/>
                  </a:cxn>
                  <a:cxn ang="0">
                    <a:pos x="0" y="4"/>
                  </a:cxn>
                  <a:cxn ang="0">
                    <a:pos x="0" y="0"/>
                  </a:cxn>
                  <a:cxn ang="0">
                    <a:pos x="5" y="0"/>
                  </a:cxn>
                  <a:cxn ang="0">
                    <a:pos x="12" y="4"/>
                  </a:cxn>
                  <a:cxn ang="0">
                    <a:pos x="9" y="5"/>
                  </a:cxn>
                  <a:cxn ang="0">
                    <a:pos x="9" y="9"/>
                  </a:cxn>
                  <a:cxn ang="0">
                    <a:pos x="14" y="5"/>
                  </a:cxn>
                  <a:cxn ang="0">
                    <a:pos x="16" y="2"/>
                  </a:cxn>
                  <a:cxn ang="0">
                    <a:pos x="16" y="7"/>
                  </a:cxn>
                  <a:cxn ang="0">
                    <a:pos x="16" y="14"/>
                  </a:cxn>
                  <a:cxn ang="0">
                    <a:pos x="17" y="16"/>
                  </a:cxn>
                  <a:cxn ang="0">
                    <a:pos x="19" y="19"/>
                  </a:cxn>
                  <a:cxn ang="0">
                    <a:pos x="17" y="21"/>
                  </a:cxn>
                  <a:cxn ang="0">
                    <a:pos x="16" y="24"/>
                  </a:cxn>
                  <a:cxn ang="0">
                    <a:pos x="19" y="29"/>
                  </a:cxn>
                  <a:cxn ang="0">
                    <a:pos x="21" y="35"/>
                  </a:cxn>
                  <a:cxn ang="0">
                    <a:pos x="14" y="31"/>
                  </a:cxn>
                  <a:cxn ang="0">
                    <a:pos x="14" y="24"/>
                  </a:cxn>
                  <a:cxn ang="0">
                    <a:pos x="14" y="21"/>
                  </a:cxn>
                  <a:cxn ang="0">
                    <a:pos x="16" y="19"/>
                  </a:cxn>
                  <a:cxn ang="0">
                    <a:pos x="10" y="14"/>
                  </a:cxn>
                  <a:cxn ang="0">
                    <a:pos x="7" y="12"/>
                  </a:cxn>
                </a:cxnLst>
                <a:rect l="0" t="0" r="r" b="b"/>
                <a:pathLst>
                  <a:path w="21" h="35">
                    <a:moveTo>
                      <a:pt x="7" y="12"/>
                    </a:moveTo>
                    <a:lnTo>
                      <a:pt x="4" y="9"/>
                    </a:lnTo>
                    <a:lnTo>
                      <a:pt x="0" y="4"/>
                    </a:lnTo>
                    <a:lnTo>
                      <a:pt x="0" y="0"/>
                    </a:lnTo>
                    <a:lnTo>
                      <a:pt x="5" y="0"/>
                    </a:lnTo>
                    <a:lnTo>
                      <a:pt x="12" y="4"/>
                    </a:lnTo>
                    <a:lnTo>
                      <a:pt x="9" y="5"/>
                    </a:lnTo>
                    <a:lnTo>
                      <a:pt x="9" y="9"/>
                    </a:lnTo>
                    <a:lnTo>
                      <a:pt x="14" y="5"/>
                    </a:lnTo>
                    <a:lnTo>
                      <a:pt x="16" y="2"/>
                    </a:lnTo>
                    <a:lnTo>
                      <a:pt x="16" y="7"/>
                    </a:lnTo>
                    <a:lnTo>
                      <a:pt x="16" y="14"/>
                    </a:lnTo>
                    <a:lnTo>
                      <a:pt x="17" y="16"/>
                    </a:lnTo>
                    <a:lnTo>
                      <a:pt x="19" y="19"/>
                    </a:lnTo>
                    <a:lnTo>
                      <a:pt x="17" y="21"/>
                    </a:lnTo>
                    <a:lnTo>
                      <a:pt x="16" y="24"/>
                    </a:lnTo>
                    <a:lnTo>
                      <a:pt x="19" y="29"/>
                    </a:lnTo>
                    <a:lnTo>
                      <a:pt x="21" y="35"/>
                    </a:lnTo>
                    <a:lnTo>
                      <a:pt x="14" y="31"/>
                    </a:lnTo>
                    <a:lnTo>
                      <a:pt x="14" y="24"/>
                    </a:lnTo>
                    <a:lnTo>
                      <a:pt x="14" y="21"/>
                    </a:lnTo>
                    <a:lnTo>
                      <a:pt x="16" y="19"/>
                    </a:lnTo>
                    <a:lnTo>
                      <a:pt x="10" y="14"/>
                    </a:lnTo>
                    <a:lnTo>
                      <a:pt x="7" y="12"/>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633" name="Freeform 345"/>
              <p:cNvSpPr>
                <a:spLocks/>
              </p:cNvSpPr>
              <p:nvPr/>
            </p:nvSpPr>
            <p:spPr bwMode="auto">
              <a:xfrm>
                <a:off x="772319" y="2525713"/>
                <a:ext cx="47625" cy="31750"/>
              </a:xfrm>
              <a:custGeom>
                <a:avLst/>
                <a:gdLst/>
                <a:ahLst/>
                <a:cxnLst>
                  <a:cxn ang="0">
                    <a:pos x="24" y="0"/>
                  </a:cxn>
                  <a:cxn ang="0">
                    <a:pos x="27" y="0"/>
                  </a:cxn>
                  <a:cxn ang="0">
                    <a:pos x="30" y="0"/>
                  </a:cxn>
                  <a:cxn ang="0">
                    <a:pos x="30" y="7"/>
                  </a:cxn>
                  <a:cxn ang="0">
                    <a:pos x="20" y="12"/>
                  </a:cxn>
                  <a:cxn ang="0">
                    <a:pos x="10" y="20"/>
                  </a:cxn>
                  <a:cxn ang="0">
                    <a:pos x="5" y="15"/>
                  </a:cxn>
                  <a:cxn ang="0">
                    <a:pos x="0" y="14"/>
                  </a:cxn>
                  <a:cxn ang="0">
                    <a:pos x="0" y="7"/>
                  </a:cxn>
                  <a:cxn ang="0">
                    <a:pos x="12" y="2"/>
                  </a:cxn>
                  <a:cxn ang="0">
                    <a:pos x="24" y="0"/>
                  </a:cxn>
                </a:cxnLst>
                <a:rect l="0" t="0" r="r" b="b"/>
                <a:pathLst>
                  <a:path w="30" h="20">
                    <a:moveTo>
                      <a:pt x="24" y="0"/>
                    </a:moveTo>
                    <a:lnTo>
                      <a:pt x="27" y="0"/>
                    </a:lnTo>
                    <a:lnTo>
                      <a:pt x="30" y="0"/>
                    </a:lnTo>
                    <a:lnTo>
                      <a:pt x="30" y="7"/>
                    </a:lnTo>
                    <a:lnTo>
                      <a:pt x="20" y="12"/>
                    </a:lnTo>
                    <a:lnTo>
                      <a:pt x="10" y="20"/>
                    </a:lnTo>
                    <a:lnTo>
                      <a:pt x="5" y="15"/>
                    </a:lnTo>
                    <a:lnTo>
                      <a:pt x="0" y="14"/>
                    </a:lnTo>
                    <a:lnTo>
                      <a:pt x="0" y="7"/>
                    </a:lnTo>
                    <a:lnTo>
                      <a:pt x="12" y="2"/>
                    </a:lnTo>
                    <a:lnTo>
                      <a:pt x="24" y="0"/>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634" name="Freeform 346"/>
              <p:cNvSpPr>
                <a:spLocks/>
              </p:cNvSpPr>
              <p:nvPr/>
            </p:nvSpPr>
            <p:spPr bwMode="auto">
              <a:xfrm>
                <a:off x="4596607" y="3098800"/>
                <a:ext cx="63500" cy="38100"/>
              </a:xfrm>
              <a:custGeom>
                <a:avLst/>
                <a:gdLst/>
                <a:ahLst/>
                <a:cxnLst>
                  <a:cxn ang="0">
                    <a:pos x="0" y="2"/>
                  </a:cxn>
                  <a:cxn ang="0">
                    <a:pos x="0" y="5"/>
                  </a:cxn>
                  <a:cxn ang="0">
                    <a:pos x="4" y="7"/>
                  </a:cxn>
                  <a:cxn ang="0">
                    <a:pos x="9" y="8"/>
                  </a:cxn>
                  <a:cxn ang="0">
                    <a:pos x="19" y="14"/>
                  </a:cxn>
                  <a:cxn ang="0">
                    <a:pos x="31" y="22"/>
                  </a:cxn>
                  <a:cxn ang="0">
                    <a:pos x="33" y="22"/>
                  </a:cxn>
                  <a:cxn ang="0">
                    <a:pos x="35" y="24"/>
                  </a:cxn>
                  <a:cxn ang="0">
                    <a:pos x="36" y="22"/>
                  </a:cxn>
                  <a:cxn ang="0">
                    <a:pos x="38" y="21"/>
                  </a:cxn>
                  <a:cxn ang="0">
                    <a:pos x="36" y="15"/>
                  </a:cxn>
                  <a:cxn ang="0">
                    <a:pos x="36" y="12"/>
                  </a:cxn>
                  <a:cxn ang="0">
                    <a:pos x="36" y="8"/>
                  </a:cxn>
                  <a:cxn ang="0">
                    <a:pos x="38" y="7"/>
                  </a:cxn>
                  <a:cxn ang="0">
                    <a:pos x="40" y="0"/>
                  </a:cxn>
                  <a:cxn ang="0">
                    <a:pos x="31" y="2"/>
                  </a:cxn>
                  <a:cxn ang="0">
                    <a:pos x="22" y="3"/>
                  </a:cxn>
                  <a:cxn ang="0">
                    <a:pos x="12" y="0"/>
                  </a:cxn>
                  <a:cxn ang="0">
                    <a:pos x="0" y="2"/>
                  </a:cxn>
                </a:cxnLst>
                <a:rect l="0" t="0" r="r" b="b"/>
                <a:pathLst>
                  <a:path w="40" h="24">
                    <a:moveTo>
                      <a:pt x="0" y="2"/>
                    </a:moveTo>
                    <a:lnTo>
                      <a:pt x="0" y="5"/>
                    </a:lnTo>
                    <a:lnTo>
                      <a:pt x="4" y="7"/>
                    </a:lnTo>
                    <a:lnTo>
                      <a:pt x="9" y="8"/>
                    </a:lnTo>
                    <a:lnTo>
                      <a:pt x="19" y="14"/>
                    </a:lnTo>
                    <a:lnTo>
                      <a:pt x="31" y="22"/>
                    </a:lnTo>
                    <a:lnTo>
                      <a:pt x="33" y="22"/>
                    </a:lnTo>
                    <a:lnTo>
                      <a:pt x="35" y="24"/>
                    </a:lnTo>
                    <a:lnTo>
                      <a:pt x="36" y="22"/>
                    </a:lnTo>
                    <a:lnTo>
                      <a:pt x="38" y="21"/>
                    </a:lnTo>
                    <a:lnTo>
                      <a:pt x="36" y="15"/>
                    </a:lnTo>
                    <a:lnTo>
                      <a:pt x="36" y="12"/>
                    </a:lnTo>
                    <a:lnTo>
                      <a:pt x="36" y="8"/>
                    </a:lnTo>
                    <a:lnTo>
                      <a:pt x="38" y="7"/>
                    </a:lnTo>
                    <a:lnTo>
                      <a:pt x="40" y="0"/>
                    </a:lnTo>
                    <a:lnTo>
                      <a:pt x="31" y="2"/>
                    </a:lnTo>
                    <a:lnTo>
                      <a:pt x="22" y="3"/>
                    </a:lnTo>
                    <a:lnTo>
                      <a:pt x="12" y="0"/>
                    </a:lnTo>
                    <a:lnTo>
                      <a:pt x="0" y="2"/>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635" name="Freeform 347"/>
              <p:cNvSpPr>
                <a:spLocks/>
              </p:cNvSpPr>
              <p:nvPr/>
            </p:nvSpPr>
            <p:spPr bwMode="auto">
              <a:xfrm>
                <a:off x="4509294" y="2967038"/>
                <a:ext cx="22225" cy="41275"/>
              </a:xfrm>
              <a:custGeom>
                <a:avLst/>
                <a:gdLst/>
                <a:ahLst/>
                <a:cxnLst>
                  <a:cxn ang="0">
                    <a:pos x="4" y="6"/>
                  </a:cxn>
                  <a:cxn ang="0">
                    <a:pos x="7" y="2"/>
                  </a:cxn>
                  <a:cxn ang="0">
                    <a:pos x="12" y="0"/>
                  </a:cxn>
                  <a:cxn ang="0">
                    <a:pos x="12" y="4"/>
                  </a:cxn>
                  <a:cxn ang="0">
                    <a:pos x="14" y="7"/>
                  </a:cxn>
                  <a:cxn ang="0">
                    <a:pos x="10" y="18"/>
                  </a:cxn>
                  <a:cxn ang="0">
                    <a:pos x="10" y="26"/>
                  </a:cxn>
                  <a:cxn ang="0">
                    <a:pos x="5" y="23"/>
                  </a:cxn>
                  <a:cxn ang="0">
                    <a:pos x="4" y="18"/>
                  </a:cxn>
                  <a:cxn ang="0">
                    <a:pos x="2" y="11"/>
                  </a:cxn>
                  <a:cxn ang="0">
                    <a:pos x="0" y="7"/>
                  </a:cxn>
                  <a:cxn ang="0">
                    <a:pos x="2" y="6"/>
                  </a:cxn>
                  <a:cxn ang="0">
                    <a:pos x="4" y="6"/>
                  </a:cxn>
                </a:cxnLst>
                <a:rect l="0" t="0" r="r" b="b"/>
                <a:pathLst>
                  <a:path w="14" h="26">
                    <a:moveTo>
                      <a:pt x="4" y="6"/>
                    </a:moveTo>
                    <a:lnTo>
                      <a:pt x="7" y="2"/>
                    </a:lnTo>
                    <a:lnTo>
                      <a:pt x="12" y="0"/>
                    </a:lnTo>
                    <a:lnTo>
                      <a:pt x="12" y="4"/>
                    </a:lnTo>
                    <a:lnTo>
                      <a:pt x="14" y="7"/>
                    </a:lnTo>
                    <a:lnTo>
                      <a:pt x="10" y="18"/>
                    </a:lnTo>
                    <a:lnTo>
                      <a:pt x="10" y="26"/>
                    </a:lnTo>
                    <a:lnTo>
                      <a:pt x="5" y="23"/>
                    </a:lnTo>
                    <a:lnTo>
                      <a:pt x="4" y="18"/>
                    </a:lnTo>
                    <a:lnTo>
                      <a:pt x="2" y="11"/>
                    </a:lnTo>
                    <a:lnTo>
                      <a:pt x="0" y="7"/>
                    </a:lnTo>
                    <a:lnTo>
                      <a:pt x="2" y="6"/>
                    </a:lnTo>
                    <a:lnTo>
                      <a:pt x="4" y="6"/>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636" name="Freeform 348"/>
              <p:cNvSpPr>
                <a:spLocks/>
              </p:cNvSpPr>
              <p:nvPr/>
            </p:nvSpPr>
            <p:spPr bwMode="auto">
              <a:xfrm>
                <a:off x="4504532" y="3016250"/>
                <a:ext cx="31750" cy="60325"/>
              </a:xfrm>
              <a:custGeom>
                <a:avLst/>
                <a:gdLst/>
                <a:ahLst/>
                <a:cxnLst>
                  <a:cxn ang="0">
                    <a:pos x="5" y="17"/>
                  </a:cxn>
                  <a:cxn ang="0">
                    <a:pos x="1" y="11"/>
                  </a:cxn>
                  <a:cxn ang="0">
                    <a:pos x="0" y="5"/>
                  </a:cxn>
                  <a:cxn ang="0">
                    <a:pos x="5" y="2"/>
                  </a:cxn>
                  <a:cxn ang="0">
                    <a:pos x="10" y="0"/>
                  </a:cxn>
                  <a:cxn ang="0">
                    <a:pos x="13" y="0"/>
                  </a:cxn>
                  <a:cxn ang="0">
                    <a:pos x="17" y="2"/>
                  </a:cxn>
                  <a:cxn ang="0">
                    <a:pos x="20" y="12"/>
                  </a:cxn>
                  <a:cxn ang="0">
                    <a:pos x="20" y="23"/>
                  </a:cxn>
                  <a:cxn ang="0">
                    <a:pos x="15" y="33"/>
                  </a:cxn>
                  <a:cxn ang="0">
                    <a:pos x="7" y="38"/>
                  </a:cxn>
                  <a:cxn ang="0">
                    <a:pos x="1" y="33"/>
                  </a:cxn>
                  <a:cxn ang="0">
                    <a:pos x="1" y="26"/>
                  </a:cxn>
                  <a:cxn ang="0">
                    <a:pos x="3" y="21"/>
                  </a:cxn>
                  <a:cxn ang="0">
                    <a:pos x="5" y="17"/>
                  </a:cxn>
                </a:cxnLst>
                <a:rect l="0" t="0" r="r" b="b"/>
                <a:pathLst>
                  <a:path w="20" h="38">
                    <a:moveTo>
                      <a:pt x="5" y="17"/>
                    </a:moveTo>
                    <a:lnTo>
                      <a:pt x="1" y="11"/>
                    </a:lnTo>
                    <a:lnTo>
                      <a:pt x="0" y="5"/>
                    </a:lnTo>
                    <a:lnTo>
                      <a:pt x="5" y="2"/>
                    </a:lnTo>
                    <a:lnTo>
                      <a:pt x="10" y="0"/>
                    </a:lnTo>
                    <a:lnTo>
                      <a:pt x="13" y="0"/>
                    </a:lnTo>
                    <a:lnTo>
                      <a:pt x="17" y="2"/>
                    </a:lnTo>
                    <a:lnTo>
                      <a:pt x="20" y="12"/>
                    </a:lnTo>
                    <a:lnTo>
                      <a:pt x="20" y="23"/>
                    </a:lnTo>
                    <a:lnTo>
                      <a:pt x="15" y="33"/>
                    </a:lnTo>
                    <a:lnTo>
                      <a:pt x="7" y="38"/>
                    </a:lnTo>
                    <a:lnTo>
                      <a:pt x="1" y="33"/>
                    </a:lnTo>
                    <a:lnTo>
                      <a:pt x="1" y="26"/>
                    </a:lnTo>
                    <a:lnTo>
                      <a:pt x="3" y="21"/>
                    </a:lnTo>
                    <a:lnTo>
                      <a:pt x="5" y="17"/>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637" name="Freeform 349"/>
              <p:cNvSpPr>
                <a:spLocks/>
              </p:cNvSpPr>
              <p:nvPr/>
            </p:nvSpPr>
            <p:spPr bwMode="auto">
              <a:xfrm>
                <a:off x="4375944" y="3052763"/>
                <a:ext cx="15875" cy="12700"/>
              </a:xfrm>
              <a:custGeom>
                <a:avLst/>
                <a:gdLst/>
                <a:ahLst/>
                <a:cxnLst>
                  <a:cxn ang="0">
                    <a:pos x="10" y="5"/>
                  </a:cxn>
                  <a:cxn ang="0">
                    <a:pos x="7" y="7"/>
                  </a:cxn>
                  <a:cxn ang="0">
                    <a:pos x="5" y="8"/>
                  </a:cxn>
                  <a:cxn ang="0">
                    <a:pos x="2" y="5"/>
                  </a:cxn>
                  <a:cxn ang="0">
                    <a:pos x="0" y="3"/>
                  </a:cxn>
                  <a:cxn ang="0">
                    <a:pos x="3" y="0"/>
                  </a:cxn>
                  <a:cxn ang="0">
                    <a:pos x="7" y="0"/>
                  </a:cxn>
                  <a:cxn ang="0">
                    <a:pos x="8" y="1"/>
                  </a:cxn>
                  <a:cxn ang="0">
                    <a:pos x="10" y="5"/>
                  </a:cxn>
                </a:cxnLst>
                <a:rect l="0" t="0" r="r" b="b"/>
                <a:pathLst>
                  <a:path w="10" h="8">
                    <a:moveTo>
                      <a:pt x="10" y="5"/>
                    </a:moveTo>
                    <a:lnTo>
                      <a:pt x="7" y="7"/>
                    </a:lnTo>
                    <a:lnTo>
                      <a:pt x="5" y="8"/>
                    </a:lnTo>
                    <a:lnTo>
                      <a:pt x="2" y="5"/>
                    </a:lnTo>
                    <a:lnTo>
                      <a:pt x="0" y="3"/>
                    </a:lnTo>
                    <a:lnTo>
                      <a:pt x="3" y="0"/>
                    </a:lnTo>
                    <a:lnTo>
                      <a:pt x="7" y="0"/>
                    </a:lnTo>
                    <a:lnTo>
                      <a:pt x="8" y="1"/>
                    </a:lnTo>
                    <a:lnTo>
                      <a:pt x="10" y="5"/>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638" name="Freeform 350"/>
              <p:cNvSpPr>
                <a:spLocks/>
              </p:cNvSpPr>
              <p:nvPr/>
            </p:nvSpPr>
            <p:spPr bwMode="auto">
              <a:xfrm>
                <a:off x="4542632" y="2587625"/>
                <a:ext cx="19050" cy="25400"/>
              </a:xfrm>
              <a:custGeom>
                <a:avLst/>
                <a:gdLst/>
                <a:ahLst/>
                <a:cxnLst>
                  <a:cxn ang="0">
                    <a:pos x="10" y="12"/>
                  </a:cxn>
                  <a:cxn ang="0">
                    <a:pos x="1" y="11"/>
                  </a:cxn>
                  <a:cxn ang="0">
                    <a:pos x="0" y="5"/>
                  </a:cxn>
                  <a:cxn ang="0">
                    <a:pos x="0" y="2"/>
                  </a:cxn>
                  <a:cxn ang="0">
                    <a:pos x="0" y="0"/>
                  </a:cxn>
                  <a:cxn ang="0">
                    <a:pos x="8" y="0"/>
                  </a:cxn>
                  <a:cxn ang="0">
                    <a:pos x="10" y="5"/>
                  </a:cxn>
                  <a:cxn ang="0">
                    <a:pos x="12" y="11"/>
                  </a:cxn>
                  <a:cxn ang="0">
                    <a:pos x="10" y="14"/>
                  </a:cxn>
                  <a:cxn ang="0">
                    <a:pos x="10" y="16"/>
                  </a:cxn>
                  <a:cxn ang="0">
                    <a:pos x="10" y="14"/>
                  </a:cxn>
                  <a:cxn ang="0">
                    <a:pos x="10" y="12"/>
                  </a:cxn>
                </a:cxnLst>
                <a:rect l="0" t="0" r="r" b="b"/>
                <a:pathLst>
                  <a:path w="12" h="16">
                    <a:moveTo>
                      <a:pt x="10" y="12"/>
                    </a:moveTo>
                    <a:lnTo>
                      <a:pt x="1" y="11"/>
                    </a:lnTo>
                    <a:lnTo>
                      <a:pt x="0" y="5"/>
                    </a:lnTo>
                    <a:lnTo>
                      <a:pt x="0" y="2"/>
                    </a:lnTo>
                    <a:lnTo>
                      <a:pt x="0" y="0"/>
                    </a:lnTo>
                    <a:lnTo>
                      <a:pt x="8" y="0"/>
                    </a:lnTo>
                    <a:lnTo>
                      <a:pt x="10" y="5"/>
                    </a:lnTo>
                    <a:lnTo>
                      <a:pt x="12" y="11"/>
                    </a:lnTo>
                    <a:lnTo>
                      <a:pt x="10" y="14"/>
                    </a:lnTo>
                    <a:lnTo>
                      <a:pt x="10" y="16"/>
                    </a:lnTo>
                    <a:lnTo>
                      <a:pt x="10" y="14"/>
                    </a:lnTo>
                    <a:lnTo>
                      <a:pt x="10" y="12"/>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639" name="Freeform 351"/>
              <p:cNvSpPr>
                <a:spLocks/>
              </p:cNvSpPr>
              <p:nvPr/>
            </p:nvSpPr>
            <p:spPr bwMode="auto">
              <a:xfrm>
                <a:off x="4566444" y="2566988"/>
                <a:ext cx="36513" cy="50800"/>
              </a:xfrm>
              <a:custGeom>
                <a:avLst/>
                <a:gdLst/>
                <a:ahLst/>
                <a:cxnLst>
                  <a:cxn ang="0">
                    <a:pos x="4" y="29"/>
                  </a:cxn>
                  <a:cxn ang="0">
                    <a:pos x="7" y="25"/>
                  </a:cxn>
                  <a:cxn ang="0">
                    <a:pos x="11" y="22"/>
                  </a:cxn>
                  <a:cxn ang="0">
                    <a:pos x="2" y="18"/>
                  </a:cxn>
                  <a:cxn ang="0">
                    <a:pos x="0" y="15"/>
                  </a:cxn>
                  <a:cxn ang="0">
                    <a:pos x="2" y="5"/>
                  </a:cxn>
                  <a:cxn ang="0">
                    <a:pos x="9" y="0"/>
                  </a:cxn>
                  <a:cxn ang="0">
                    <a:pos x="17" y="1"/>
                  </a:cxn>
                  <a:cxn ang="0">
                    <a:pos x="23" y="12"/>
                  </a:cxn>
                  <a:cxn ang="0">
                    <a:pos x="17" y="15"/>
                  </a:cxn>
                  <a:cxn ang="0">
                    <a:pos x="16" y="22"/>
                  </a:cxn>
                  <a:cxn ang="0">
                    <a:pos x="12" y="29"/>
                  </a:cxn>
                  <a:cxn ang="0">
                    <a:pos x="7" y="32"/>
                  </a:cxn>
                  <a:cxn ang="0">
                    <a:pos x="2" y="31"/>
                  </a:cxn>
                  <a:cxn ang="0">
                    <a:pos x="0" y="29"/>
                  </a:cxn>
                  <a:cxn ang="0">
                    <a:pos x="0" y="27"/>
                  </a:cxn>
                  <a:cxn ang="0">
                    <a:pos x="2" y="27"/>
                  </a:cxn>
                  <a:cxn ang="0">
                    <a:pos x="4" y="29"/>
                  </a:cxn>
                </a:cxnLst>
                <a:rect l="0" t="0" r="r" b="b"/>
                <a:pathLst>
                  <a:path w="23" h="32">
                    <a:moveTo>
                      <a:pt x="4" y="29"/>
                    </a:moveTo>
                    <a:lnTo>
                      <a:pt x="7" y="25"/>
                    </a:lnTo>
                    <a:lnTo>
                      <a:pt x="11" y="22"/>
                    </a:lnTo>
                    <a:lnTo>
                      <a:pt x="2" y="18"/>
                    </a:lnTo>
                    <a:lnTo>
                      <a:pt x="0" y="15"/>
                    </a:lnTo>
                    <a:lnTo>
                      <a:pt x="2" y="5"/>
                    </a:lnTo>
                    <a:lnTo>
                      <a:pt x="9" y="0"/>
                    </a:lnTo>
                    <a:lnTo>
                      <a:pt x="17" y="1"/>
                    </a:lnTo>
                    <a:lnTo>
                      <a:pt x="23" y="12"/>
                    </a:lnTo>
                    <a:lnTo>
                      <a:pt x="17" y="15"/>
                    </a:lnTo>
                    <a:lnTo>
                      <a:pt x="16" y="22"/>
                    </a:lnTo>
                    <a:lnTo>
                      <a:pt x="12" y="29"/>
                    </a:lnTo>
                    <a:lnTo>
                      <a:pt x="7" y="32"/>
                    </a:lnTo>
                    <a:lnTo>
                      <a:pt x="2" y="31"/>
                    </a:lnTo>
                    <a:lnTo>
                      <a:pt x="0" y="29"/>
                    </a:lnTo>
                    <a:lnTo>
                      <a:pt x="0" y="27"/>
                    </a:lnTo>
                    <a:lnTo>
                      <a:pt x="2" y="27"/>
                    </a:lnTo>
                    <a:lnTo>
                      <a:pt x="4" y="29"/>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640" name="Freeform 352"/>
              <p:cNvSpPr>
                <a:spLocks/>
              </p:cNvSpPr>
              <p:nvPr/>
            </p:nvSpPr>
            <p:spPr bwMode="auto">
              <a:xfrm>
                <a:off x="4725194" y="2506663"/>
                <a:ext cx="19050" cy="30162"/>
              </a:xfrm>
              <a:custGeom>
                <a:avLst/>
                <a:gdLst/>
                <a:ahLst/>
                <a:cxnLst>
                  <a:cxn ang="0">
                    <a:pos x="9" y="7"/>
                  </a:cxn>
                  <a:cxn ang="0">
                    <a:pos x="5" y="12"/>
                  </a:cxn>
                  <a:cxn ang="0">
                    <a:pos x="2" y="19"/>
                  </a:cxn>
                  <a:cxn ang="0">
                    <a:pos x="0" y="15"/>
                  </a:cxn>
                  <a:cxn ang="0">
                    <a:pos x="2" y="14"/>
                  </a:cxn>
                  <a:cxn ang="0">
                    <a:pos x="3" y="5"/>
                  </a:cxn>
                  <a:cxn ang="0">
                    <a:pos x="12" y="0"/>
                  </a:cxn>
                  <a:cxn ang="0">
                    <a:pos x="10" y="3"/>
                  </a:cxn>
                  <a:cxn ang="0">
                    <a:pos x="9" y="7"/>
                  </a:cxn>
                </a:cxnLst>
                <a:rect l="0" t="0" r="r" b="b"/>
                <a:pathLst>
                  <a:path w="12" h="19">
                    <a:moveTo>
                      <a:pt x="9" y="7"/>
                    </a:moveTo>
                    <a:lnTo>
                      <a:pt x="5" y="12"/>
                    </a:lnTo>
                    <a:lnTo>
                      <a:pt x="2" y="19"/>
                    </a:lnTo>
                    <a:lnTo>
                      <a:pt x="0" y="15"/>
                    </a:lnTo>
                    <a:lnTo>
                      <a:pt x="2" y="14"/>
                    </a:lnTo>
                    <a:lnTo>
                      <a:pt x="3" y="5"/>
                    </a:lnTo>
                    <a:lnTo>
                      <a:pt x="12" y="0"/>
                    </a:lnTo>
                    <a:lnTo>
                      <a:pt x="10" y="3"/>
                    </a:lnTo>
                    <a:lnTo>
                      <a:pt x="9" y="7"/>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641" name="Freeform 353"/>
              <p:cNvSpPr>
                <a:spLocks/>
              </p:cNvSpPr>
              <p:nvPr/>
            </p:nvSpPr>
            <p:spPr bwMode="auto">
              <a:xfrm>
                <a:off x="4809332" y="2465388"/>
                <a:ext cx="26988" cy="38100"/>
              </a:xfrm>
              <a:custGeom>
                <a:avLst/>
                <a:gdLst/>
                <a:ahLst/>
                <a:cxnLst>
                  <a:cxn ang="0">
                    <a:pos x="14" y="12"/>
                  </a:cxn>
                  <a:cxn ang="0">
                    <a:pos x="14" y="15"/>
                  </a:cxn>
                  <a:cxn ang="0">
                    <a:pos x="14" y="19"/>
                  </a:cxn>
                  <a:cxn ang="0">
                    <a:pos x="9" y="21"/>
                  </a:cxn>
                  <a:cxn ang="0">
                    <a:pos x="5" y="24"/>
                  </a:cxn>
                  <a:cxn ang="0">
                    <a:pos x="0" y="21"/>
                  </a:cxn>
                  <a:cxn ang="0">
                    <a:pos x="0" y="15"/>
                  </a:cxn>
                  <a:cxn ang="0">
                    <a:pos x="5" y="14"/>
                  </a:cxn>
                  <a:cxn ang="0">
                    <a:pos x="11" y="12"/>
                  </a:cxn>
                  <a:cxn ang="0">
                    <a:pos x="9" y="9"/>
                  </a:cxn>
                  <a:cxn ang="0">
                    <a:pos x="7" y="5"/>
                  </a:cxn>
                  <a:cxn ang="0">
                    <a:pos x="9" y="2"/>
                  </a:cxn>
                  <a:cxn ang="0">
                    <a:pos x="12" y="0"/>
                  </a:cxn>
                  <a:cxn ang="0">
                    <a:pos x="14" y="3"/>
                  </a:cxn>
                  <a:cxn ang="0">
                    <a:pos x="17" y="5"/>
                  </a:cxn>
                  <a:cxn ang="0">
                    <a:pos x="16" y="9"/>
                  </a:cxn>
                  <a:cxn ang="0">
                    <a:pos x="14" y="12"/>
                  </a:cxn>
                </a:cxnLst>
                <a:rect l="0" t="0" r="r" b="b"/>
                <a:pathLst>
                  <a:path w="17" h="24">
                    <a:moveTo>
                      <a:pt x="14" y="12"/>
                    </a:moveTo>
                    <a:lnTo>
                      <a:pt x="14" y="15"/>
                    </a:lnTo>
                    <a:lnTo>
                      <a:pt x="14" y="19"/>
                    </a:lnTo>
                    <a:lnTo>
                      <a:pt x="9" y="21"/>
                    </a:lnTo>
                    <a:lnTo>
                      <a:pt x="5" y="24"/>
                    </a:lnTo>
                    <a:lnTo>
                      <a:pt x="0" y="21"/>
                    </a:lnTo>
                    <a:lnTo>
                      <a:pt x="0" y="15"/>
                    </a:lnTo>
                    <a:lnTo>
                      <a:pt x="5" y="14"/>
                    </a:lnTo>
                    <a:lnTo>
                      <a:pt x="11" y="12"/>
                    </a:lnTo>
                    <a:lnTo>
                      <a:pt x="9" y="9"/>
                    </a:lnTo>
                    <a:lnTo>
                      <a:pt x="7" y="5"/>
                    </a:lnTo>
                    <a:lnTo>
                      <a:pt x="9" y="2"/>
                    </a:lnTo>
                    <a:lnTo>
                      <a:pt x="12" y="0"/>
                    </a:lnTo>
                    <a:lnTo>
                      <a:pt x="14" y="3"/>
                    </a:lnTo>
                    <a:lnTo>
                      <a:pt x="17" y="5"/>
                    </a:lnTo>
                    <a:lnTo>
                      <a:pt x="16" y="9"/>
                    </a:lnTo>
                    <a:lnTo>
                      <a:pt x="14" y="12"/>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642" name="Freeform 354"/>
              <p:cNvSpPr>
                <a:spLocks/>
              </p:cNvSpPr>
              <p:nvPr/>
            </p:nvSpPr>
            <p:spPr bwMode="auto">
              <a:xfrm>
                <a:off x="4858544" y="3170238"/>
                <a:ext cx="52388" cy="7937"/>
              </a:xfrm>
              <a:custGeom>
                <a:avLst/>
                <a:gdLst/>
                <a:ahLst/>
                <a:cxnLst>
                  <a:cxn ang="0">
                    <a:pos x="33" y="5"/>
                  </a:cxn>
                  <a:cxn ang="0">
                    <a:pos x="24" y="5"/>
                  </a:cxn>
                  <a:cxn ang="0">
                    <a:pos x="19" y="5"/>
                  </a:cxn>
                  <a:cxn ang="0">
                    <a:pos x="11" y="3"/>
                  </a:cxn>
                  <a:cxn ang="0">
                    <a:pos x="0" y="1"/>
                  </a:cxn>
                  <a:cxn ang="0">
                    <a:pos x="17" y="0"/>
                  </a:cxn>
                  <a:cxn ang="0">
                    <a:pos x="33" y="5"/>
                  </a:cxn>
                </a:cxnLst>
                <a:rect l="0" t="0" r="r" b="b"/>
                <a:pathLst>
                  <a:path w="33" h="5">
                    <a:moveTo>
                      <a:pt x="33" y="5"/>
                    </a:moveTo>
                    <a:lnTo>
                      <a:pt x="24" y="5"/>
                    </a:lnTo>
                    <a:lnTo>
                      <a:pt x="19" y="5"/>
                    </a:lnTo>
                    <a:lnTo>
                      <a:pt x="11" y="3"/>
                    </a:lnTo>
                    <a:lnTo>
                      <a:pt x="0" y="1"/>
                    </a:lnTo>
                    <a:lnTo>
                      <a:pt x="17" y="0"/>
                    </a:lnTo>
                    <a:lnTo>
                      <a:pt x="33" y="5"/>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643" name="Freeform 355"/>
              <p:cNvSpPr>
                <a:spLocks/>
              </p:cNvSpPr>
              <p:nvPr/>
            </p:nvSpPr>
            <p:spPr bwMode="auto">
              <a:xfrm>
                <a:off x="5052219" y="3160713"/>
                <a:ext cx="49213" cy="25400"/>
              </a:xfrm>
              <a:custGeom>
                <a:avLst/>
                <a:gdLst/>
                <a:ahLst/>
                <a:cxnLst>
                  <a:cxn ang="0">
                    <a:pos x="7" y="16"/>
                  </a:cxn>
                  <a:cxn ang="0">
                    <a:pos x="4" y="14"/>
                  </a:cxn>
                  <a:cxn ang="0">
                    <a:pos x="0" y="12"/>
                  </a:cxn>
                  <a:cxn ang="0">
                    <a:pos x="0" y="11"/>
                  </a:cxn>
                  <a:cxn ang="0">
                    <a:pos x="14" y="4"/>
                  </a:cxn>
                  <a:cxn ang="0">
                    <a:pos x="31" y="0"/>
                  </a:cxn>
                  <a:cxn ang="0">
                    <a:pos x="28" y="4"/>
                  </a:cxn>
                  <a:cxn ang="0">
                    <a:pos x="24" y="6"/>
                  </a:cxn>
                  <a:cxn ang="0">
                    <a:pos x="23" y="7"/>
                  </a:cxn>
                  <a:cxn ang="0">
                    <a:pos x="23" y="11"/>
                  </a:cxn>
                  <a:cxn ang="0">
                    <a:pos x="16" y="14"/>
                  </a:cxn>
                  <a:cxn ang="0">
                    <a:pos x="7" y="16"/>
                  </a:cxn>
                </a:cxnLst>
                <a:rect l="0" t="0" r="r" b="b"/>
                <a:pathLst>
                  <a:path w="31" h="16">
                    <a:moveTo>
                      <a:pt x="7" y="16"/>
                    </a:moveTo>
                    <a:lnTo>
                      <a:pt x="4" y="14"/>
                    </a:lnTo>
                    <a:lnTo>
                      <a:pt x="0" y="12"/>
                    </a:lnTo>
                    <a:lnTo>
                      <a:pt x="0" y="11"/>
                    </a:lnTo>
                    <a:lnTo>
                      <a:pt x="14" y="4"/>
                    </a:lnTo>
                    <a:lnTo>
                      <a:pt x="31" y="0"/>
                    </a:lnTo>
                    <a:lnTo>
                      <a:pt x="28" y="4"/>
                    </a:lnTo>
                    <a:lnTo>
                      <a:pt x="24" y="6"/>
                    </a:lnTo>
                    <a:lnTo>
                      <a:pt x="23" y="7"/>
                    </a:lnTo>
                    <a:lnTo>
                      <a:pt x="23" y="11"/>
                    </a:lnTo>
                    <a:lnTo>
                      <a:pt x="16" y="14"/>
                    </a:lnTo>
                    <a:lnTo>
                      <a:pt x="7" y="16"/>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644" name="Freeform 356"/>
              <p:cNvSpPr>
                <a:spLocks/>
              </p:cNvSpPr>
              <p:nvPr/>
            </p:nvSpPr>
            <p:spPr bwMode="auto">
              <a:xfrm>
                <a:off x="5530057" y="3729038"/>
                <a:ext cx="25400" cy="11112"/>
              </a:xfrm>
              <a:custGeom>
                <a:avLst/>
                <a:gdLst/>
                <a:ahLst/>
                <a:cxnLst>
                  <a:cxn ang="0">
                    <a:pos x="0" y="4"/>
                  </a:cxn>
                  <a:cxn ang="0">
                    <a:pos x="4" y="5"/>
                  </a:cxn>
                  <a:cxn ang="0">
                    <a:pos x="7" y="7"/>
                  </a:cxn>
                  <a:cxn ang="0">
                    <a:pos x="11" y="4"/>
                  </a:cxn>
                  <a:cxn ang="0">
                    <a:pos x="16" y="0"/>
                  </a:cxn>
                  <a:cxn ang="0">
                    <a:pos x="7" y="0"/>
                  </a:cxn>
                  <a:cxn ang="0">
                    <a:pos x="0" y="4"/>
                  </a:cxn>
                </a:cxnLst>
                <a:rect l="0" t="0" r="r" b="b"/>
                <a:pathLst>
                  <a:path w="16" h="7">
                    <a:moveTo>
                      <a:pt x="0" y="4"/>
                    </a:moveTo>
                    <a:lnTo>
                      <a:pt x="4" y="5"/>
                    </a:lnTo>
                    <a:lnTo>
                      <a:pt x="7" y="7"/>
                    </a:lnTo>
                    <a:lnTo>
                      <a:pt x="11" y="4"/>
                    </a:lnTo>
                    <a:lnTo>
                      <a:pt x="16" y="0"/>
                    </a:lnTo>
                    <a:lnTo>
                      <a:pt x="7" y="0"/>
                    </a:lnTo>
                    <a:lnTo>
                      <a:pt x="0" y="4"/>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645" name="Freeform 357"/>
              <p:cNvSpPr>
                <a:spLocks/>
              </p:cNvSpPr>
              <p:nvPr/>
            </p:nvSpPr>
            <p:spPr bwMode="auto">
              <a:xfrm>
                <a:off x="5407819" y="2081213"/>
                <a:ext cx="49213" cy="34925"/>
              </a:xfrm>
              <a:custGeom>
                <a:avLst/>
                <a:gdLst/>
                <a:ahLst/>
                <a:cxnLst>
                  <a:cxn ang="0">
                    <a:pos x="7" y="5"/>
                  </a:cxn>
                  <a:cxn ang="0">
                    <a:pos x="9" y="1"/>
                  </a:cxn>
                  <a:cxn ang="0">
                    <a:pos x="12" y="0"/>
                  </a:cxn>
                  <a:cxn ang="0">
                    <a:pos x="21" y="3"/>
                  </a:cxn>
                  <a:cxn ang="0">
                    <a:pos x="31" y="6"/>
                  </a:cxn>
                  <a:cxn ang="0">
                    <a:pos x="31" y="13"/>
                  </a:cxn>
                  <a:cxn ang="0">
                    <a:pos x="19" y="18"/>
                  </a:cxn>
                  <a:cxn ang="0">
                    <a:pos x="9" y="22"/>
                  </a:cxn>
                  <a:cxn ang="0">
                    <a:pos x="2" y="20"/>
                  </a:cxn>
                  <a:cxn ang="0">
                    <a:pos x="0" y="17"/>
                  </a:cxn>
                  <a:cxn ang="0">
                    <a:pos x="2" y="10"/>
                  </a:cxn>
                  <a:cxn ang="0">
                    <a:pos x="7" y="5"/>
                  </a:cxn>
                </a:cxnLst>
                <a:rect l="0" t="0" r="r" b="b"/>
                <a:pathLst>
                  <a:path w="31" h="22">
                    <a:moveTo>
                      <a:pt x="7" y="5"/>
                    </a:moveTo>
                    <a:lnTo>
                      <a:pt x="9" y="1"/>
                    </a:lnTo>
                    <a:lnTo>
                      <a:pt x="12" y="0"/>
                    </a:lnTo>
                    <a:lnTo>
                      <a:pt x="21" y="3"/>
                    </a:lnTo>
                    <a:lnTo>
                      <a:pt x="31" y="6"/>
                    </a:lnTo>
                    <a:lnTo>
                      <a:pt x="31" y="13"/>
                    </a:lnTo>
                    <a:lnTo>
                      <a:pt x="19" y="18"/>
                    </a:lnTo>
                    <a:lnTo>
                      <a:pt x="9" y="22"/>
                    </a:lnTo>
                    <a:lnTo>
                      <a:pt x="2" y="20"/>
                    </a:lnTo>
                    <a:lnTo>
                      <a:pt x="0" y="17"/>
                    </a:lnTo>
                    <a:lnTo>
                      <a:pt x="2" y="10"/>
                    </a:lnTo>
                    <a:lnTo>
                      <a:pt x="7" y="5"/>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646" name="Freeform 358"/>
              <p:cNvSpPr>
                <a:spLocks/>
              </p:cNvSpPr>
              <p:nvPr/>
            </p:nvSpPr>
            <p:spPr bwMode="auto">
              <a:xfrm>
                <a:off x="5647532" y="2047875"/>
                <a:ext cx="41275" cy="26987"/>
              </a:xfrm>
              <a:custGeom>
                <a:avLst/>
                <a:gdLst/>
                <a:ahLst/>
                <a:cxnLst>
                  <a:cxn ang="0">
                    <a:pos x="26" y="14"/>
                  </a:cxn>
                  <a:cxn ang="0">
                    <a:pos x="23" y="17"/>
                  </a:cxn>
                  <a:cxn ang="0">
                    <a:pos x="19" y="17"/>
                  </a:cxn>
                  <a:cxn ang="0">
                    <a:pos x="7" y="12"/>
                  </a:cxn>
                  <a:cxn ang="0">
                    <a:pos x="0" y="5"/>
                  </a:cxn>
                  <a:cxn ang="0">
                    <a:pos x="4" y="0"/>
                  </a:cxn>
                  <a:cxn ang="0">
                    <a:pos x="12" y="2"/>
                  </a:cxn>
                  <a:cxn ang="0">
                    <a:pos x="21" y="5"/>
                  </a:cxn>
                  <a:cxn ang="0">
                    <a:pos x="26" y="14"/>
                  </a:cxn>
                </a:cxnLst>
                <a:rect l="0" t="0" r="r" b="b"/>
                <a:pathLst>
                  <a:path w="26" h="17">
                    <a:moveTo>
                      <a:pt x="26" y="14"/>
                    </a:moveTo>
                    <a:lnTo>
                      <a:pt x="23" y="17"/>
                    </a:lnTo>
                    <a:lnTo>
                      <a:pt x="19" y="17"/>
                    </a:lnTo>
                    <a:lnTo>
                      <a:pt x="7" y="12"/>
                    </a:lnTo>
                    <a:lnTo>
                      <a:pt x="0" y="5"/>
                    </a:lnTo>
                    <a:lnTo>
                      <a:pt x="4" y="0"/>
                    </a:lnTo>
                    <a:lnTo>
                      <a:pt x="12" y="2"/>
                    </a:lnTo>
                    <a:lnTo>
                      <a:pt x="21" y="5"/>
                    </a:lnTo>
                    <a:lnTo>
                      <a:pt x="26" y="14"/>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647" name="Freeform 359"/>
              <p:cNvSpPr>
                <a:spLocks/>
              </p:cNvSpPr>
              <p:nvPr/>
            </p:nvSpPr>
            <p:spPr bwMode="auto">
              <a:xfrm>
                <a:off x="5909469" y="1908175"/>
                <a:ext cx="36513" cy="25400"/>
              </a:xfrm>
              <a:custGeom>
                <a:avLst/>
                <a:gdLst/>
                <a:ahLst/>
                <a:cxnLst>
                  <a:cxn ang="0">
                    <a:pos x="2" y="16"/>
                  </a:cxn>
                  <a:cxn ang="0">
                    <a:pos x="12" y="12"/>
                  </a:cxn>
                  <a:cxn ang="0">
                    <a:pos x="23" y="10"/>
                  </a:cxn>
                  <a:cxn ang="0">
                    <a:pos x="16" y="4"/>
                  </a:cxn>
                  <a:cxn ang="0">
                    <a:pos x="11" y="0"/>
                  </a:cxn>
                  <a:cxn ang="0">
                    <a:pos x="4" y="4"/>
                  </a:cxn>
                  <a:cxn ang="0">
                    <a:pos x="2" y="10"/>
                  </a:cxn>
                  <a:cxn ang="0">
                    <a:pos x="0" y="12"/>
                  </a:cxn>
                  <a:cxn ang="0">
                    <a:pos x="2" y="16"/>
                  </a:cxn>
                </a:cxnLst>
                <a:rect l="0" t="0" r="r" b="b"/>
                <a:pathLst>
                  <a:path w="23" h="16">
                    <a:moveTo>
                      <a:pt x="2" y="16"/>
                    </a:moveTo>
                    <a:lnTo>
                      <a:pt x="12" y="12"/>
                    </a:lnTo>
                    <a:lnTo>
                      <a:pt x="23" y="10"/>
                    </a:lnTo>
                    <a:lnTo>
                      <a:pt x="16" y="4"/>
                    </a:lnTo>
                    <a:lnTo>
                      <a:pt x="11" y="0"/>
                    </a:lnTo>
                    <a:lnTo>
                      <a:pt x="4" y="4"/>
                    </a:lnTo>
                    <a:lnTo>
                      <a:pt x="2" y="10"/>
                    </a:lnTo>
                    <a:lnTo>
                      <a:pt x="0" y="12"/>
                    </a:lnTo>
                    <a:lnTo>
                      <a:pt x="2" y="16"/>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648" name="Freeform 360"/>
              <p:cNvSpPr>
                <a:spLocks/>
              </p:cNvSpPr>
              <p:nvPr/>
            </p:nvSpPr>
            <p:spPr bwMode="auto">
              <a:xfrm>
                <a:off x="7527132" y="1885950"/>
                <a:ext cx="76200" cy="30162"/>
              </a:xfrm>
              <a:custGeom>
                <a:avLst/>
                <a:gdLst/>
                <a:ahLst/>
                <a:cxnLst>
                  <a:cxn ang="0">
                    <a:pos x="0" y="14"/>
                  </a:cxn>
                  <a:cxn ang="0">
                    <a:pos x="8" y="4"/>
                  </a:cxn>
                  <a:cxn ang="0">
                    <a:pos x="24" y="0"/>
                  </a:cxn>
                  <a:cxn ang="0">
                    <a:pos x="32" y="0"/>
                  </a:cxn>
                  <a:cxn ang="0">
                    <a:pos x="41" y="6"/>
                  </a:cxn>
                  <a:cxn ang="0">
                    <a:pos x="44" y="11"/>
                  </a:cxn>
                  <a:cxn ang="0">
                    <a:pos x="48" y="19"/>
                  </a:cxn>
                  <a:cxn ang="0">
                    <a:pos x="32" y="19"/>
                  </a:cxn>
                  <a:cxn ang="0">
                    <a:pos x="17" y="14"/>
                  </a:cxn>
                  <a:cxn ang="0">
                    <a:pos x="1" y="12"/>
                  </a:cxn>
                  <a:cxn ang="0">
                    <a:pos x="0" y="14"/>
                  </a:cxn>
                </a:cxnLst>
                <a:rect l="0" t="0" r="r" b="b"/>
                <a:pathLst>
                  <a:path w="48" h="19">
                    <a:moveTo>
                      <a:pt x="0" y="14"/>
                    </a:moveTo>
                    <a:lnTo>
                      <a:pt x="8" y="4"/>
                    </a:lnTo>
                    <a:lnTo>
                      <a:pt x="24" y="0"/>
                    </a:lnTo>
                    <a:lnTo>
                      <a:pt x="32" y="0"/>
                    </a:lnTo>
                    <a:lnTo>
                      <a:pt x="41" y="6"/>
                    </a:lnTo>
                    <a:lnTo>
                      <a:pt x="44" y="11"/>
                    </a:lnTo>
                    <a:lnTo>
                      <a:pt x="48" y="19"/>
                    </a:lnTo>
                    <a:lnTo>
                      <a:pt x="32" y="19"/>
                    </a:lnTo>
                    <a:lnTo>
                      <a:pt x="17" y="14"/>
                    </a:lnTo>
                    <a:lnTo>
                      <a:pt x="1" y="12"/>
                    </a:lnTo>
                    <a:lnTo>
                      <a:pt x="0" y="14"/>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649" name="Freeform 361"/>
              <p:cNvSpPr>
                <a:spLocks/>
              </p:cNvSpPr>
              <p:nvPr/>
            </p:nvSpPr>
            <p:spPr bwMode="auto">
              <a:xfrm>
                <a:off x="7671594" y="1809750"/>
                <a:ext cx="103188" cy="38100"/>
              </a:xfrm>
              <a:custGeom>
                <a:avLst/>
                <a:gdLst/>
                <a:ahLst/>
                <a:cxnLst>
                  <a:cxn ang="0">
                    <a:pos x="0" y="0"/>
                  </a:cxn>
                  <a:cxn ang="0">
                    <a:pos x="2" y="0"/>
                  </a:cxn>
                  <a:cxn ang="0">
                    <a:pos x="8" y="2"/>
                  </a:cxn>
                  <a:cxn ang="0">
                    <a:pos x="19" y="4"/>
                  </a:cxn>
                  <a:cxn ang="0">
                    <a:pos x="29" y="5"/>
                  </a:cxn>
                  <a:cxn ang="0">
                    <a:pos x="39" y="7"/>
                  </a:cxn>
                  <a:cxn ang="0">
                    <a:pos x="50" y="9"/>
                  </a:cxn>
                  <a:cxn ang="0">
                    <a:pos x="55" y="9"/>
                  </a:cxn>
                  <a:cxn ang="0">
                    <a:pos x="60" y="11"/>
                  </a:cxn>
                  <a:cxn ang="0">
                    <a:pos x="62" y="12"/>
                  </a:cxn>
                  <a:cxn ang="0">
                    <a:pos x="65" y="16"/>
                  </a:cxn>
                  <a:cxn ang="0">
                    <a:pos x="62" y="17"/>
                  </a:cxn>
                  <a:cxn ang="0">
                    <a:pos x="55" y="21"/>
                  </a:cxn>
                  <a:cxn ang="0">
                    <a:pos x="48" y="23"/>
                  </a:cxn>
                  <a:cxn ang="0">
                    <a:pos x="41" y="24"/>
                  </a:cxn>
                  <a:cxn ang="0">
                    <a:pos x="29" y="23"/>
                  </a:cxn>
                  <a:cxn ang="0">
                    <a:pos x="17" y="19"/>
                  </a:cxn>
                  <a:cxn ang="0">
                    <a:pos x="8" y="12"/>
                  </a:cxn>
                  <a:cxn ang="0">
                    <a:pos x="5" y="5"/>
                  </a:cxn>
                  <a:cxn ang="0">
                    <a:pos x="0" y="0"/>
                  </a:cxn>
                </a:cxnLst>
                <a:rect l="0" t="0" r="r" b="b"/>
                <a:pathLst>
                  <a:path w="65" h="24">
                    <a:moveTo>
                      <a:pt x="0" y="0"/>
                    </a:moveTo>
                    <a:lnTo>
                      <a:pt x="2" y="0"/>
                    </a:lnTo>
                    <a:lnTo>
                      <a:pt x="8" y="2"/>
                    </a:lnTo>
                    <a:lnTo>
                      <a:pt x="19" y="4"/>
                    </a:lnTo>
                    <a:lnTo>
                      <a:pt x="29" y="5"/>
                    </a:lnTo>
                    <a:lnTo>
                      <a:pt x="39" y="7"/>
                    </a:lnTo>
                    <a:lnTo>
                      <a:pt x="50" y="9"/>
                    </a:lnTo>
                    <a:lnTo>
                      <a:pt x="55" y="9"/>
                    </a:lnTo>
                    <a:lnTo>
                      <a:pt x="60" y="11"/>
                    </a:lnTo>
                    <a:lnTo>
                      <a:pt x="62" y="12"/>
                    </a:lnTo>
                    <a:lnTo>
                      <a:pt x="65" y="16"/>
                    </a:lnTo>
                    <a:lnTo>
                      <a:pt x="62" y="17"/>
                    </a:lnTo>
                    <a:lnTo>
                      <a:pt x="55" y="21"/>
                    </a:lnTo>
                    <a:lnTo>
                      <a:pt x="48" y="23"/>
                    </a:lnTo>
                    <a:lnTo>
                      <a:pt x="41" y="24"/>
                    </a:lnTo>
                    <a:lnTo>
                      <a:pt x="29" y="23"/>
                    </a:lnTo>
                    <a:lnTo>
                      <a:pt x="17" y="19"/>
                    </a:lnTo>
                    <a:lnTo>
                      <a:pt x="8" y="12"/>
                    </a:lnTo>
                    <a:lnTo>
                      <a:pt x="5" y="5"/>
                    </a:lnTo>
                    <a:lnTo>
                      <a:pt x="0" y="0"/>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650" name="Freeform 362"/>
              <p:cNvSpPr>
                <a:spLocks/>
              </p:cNvSpPr>
              <p:nvPr/>
            </p:nvSpPr>
            <p:spPr bwMode="auto">
              <a:xfrm>
                <a:off x="7523957" y="1865313"/>
                <a:ext cx="22225" cy="20637"/>
              </a:xfrm>
              <a:custGeom>
                <a:avLst/>
                <a:gdLst/>
                <a:ahLst/>
                <a:cxnLst>
                  <a:cxn ang="0">
                    <a:pos x="14" y="7"/>
                  </a:cxn>
                  <a:cxn ang="0">
                    <a:pos x="10" y="10"/>
                  </a:cxn>
                  <a:cxn ang="0">
                    <a:pos x="7" y="13"/>
                  </a:cxn>
                  <a:cxn ang="0">
                    <a:pos x="0" y="10"/>
                  </a:cxn>
                  <a:cxn ang="0">
                    <a:pos x="0" y="7"/>
                  </a:cxn>
                  <a:cxn ang="0">
                    <a:pos x="2" y="0"/>
                  </a:cxn>
                  <a:cxn ang="0">
                    <a:pos x="7" y="0"/>
                  </a:cxn>
                  <a:cxn ang="0">
                    <a:pos x="10" y="1"/>
                  </a:cxn>
                  <a:cxn ang="0">
                    <a:pos x="14" y="7"/>
                  </a:cxn>
                </a:cxnLst>
                <a:rect l="0" t="0" r="r" b="b"/>
                <a:pathLst>
                  <a:path w="14" h="13">
                    <a:moveTo>
                      <a:pt x="14" y="7"/>
                    </a:moveTo>
                    <a:lnTo>
                      <a:pt x="10" y="10"/>
                    </a:lnTo>
                    <a:lnTo>
                      <a:pt x="7" y="13"/>
                    </a:lnTo>
                    <a:lnTo>
                      <a:pt x="0" y="10"/>
                    </a:lnTo>
                    <a:lnTo>
                      <a:pt x="0" y="7"/>
                    </a:lnTo>
                    <a:lnTo>
                      <a:pt x="2" y="0"/>
                    </a:lnTo>
                    <a:lnTo>
                      <a:pt x="7" y="0"/>
                    </a:lnTo>
                    <a:lnTo>
                      <a:pt x="10" y="1"/>
                    </a:lnTo>
                    <a:lnTo>
                      <a:pt x="14" y="7"/>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651" name="Freeform 363"/>
              <p:cNvSpPr>
                <a:spLocks/>
              </p:cNvSpPr>
              <p:nvPr/>
            </p:nvSpPr>
            <p:spPr bwMode="auto">
              <a:xfrm>
                <a:off x="2840832" y="2768600"/>
                <a:ext cx="57150" cy="26987"/>
              </a:xfrm>
              <a:custGeom>
                <a:avLst/>
                <a:gdLst/>
                <a:ahLst/>
                <a:cxnLst>
                  <a:cxn ang="0">
                    <a:pos x="29" y="17"/>
                  </a:cxn>
                  <a:cxn ang="0">
                    <a:pos x="33" y="15"/>
                  </a:cxn>
                  <a:cxn ang="0">
                    <a:pos x="36" y="14"/>
                  </a:cxn>
                  <a:cxn ang="0">
                    <a:pos x="28" y="8"/>
                  </a:cxn>
                  <a:cxn ang="0">
                    <a:pos x="19" y="3"/>
                  </a:cxn>
                  <a:cxn ang="0">
                    <a:pos x="9" y="0"/>
                  </a:cxn>
                  <a:cxn ang="0">
                    <a:pos x="0" y="2"/>
                  </a:cxn>
                  <a:cxn ang="0">
                    <a:pos x="5" y="5"/>
                  </a:cxn>
                  <a:cxn ang="0">
                    <a:pos x="14" y="10"/>
                  </a:cxn>
                  <a:cxn ang="0">
                    <a:pos x="21" y="14"/>
                  </a:cxn>
                  <a:cxn ang="0">
                    <a:pos x="29" y="17"/>
                  </a:cxn>
                </a:cxnLst>
                <a:rect l="0" t="0" r="r" b="b"/>
                <a:pathLst>
                  <a:path w="36" h="17">
                    <a:moveTo>
                      <a:pt x="29" y="17"/>
                    </a:moveTo>
                    <a:lnTo>
                      <a:pt x="33" y="15"/>
                    </a:lnTo>
                    <a:lnTo>
                      <a:pt x="36" y="14"/>
                    </a:lnTo>
                    <a:lnTo>
                      <a:pt x="28" y="8"/>
                    </a:lnTo>
                    <a:lnTo>
                      <a:pt x="19" y="3"/>
                    </a:lnTo>
                    <a:lnTo>
                      <a:pt x="9" y="0"/>
                    </a:lnTo>
                    <a:lnTo>
                      <a:pt x="0" y="2"/>
                    </a:lnTo>
                    <a:lnTo>
                      <a:pt x="5" y="5"/>
                    </a:lnTo>
                    <a:lnTo>
                      <a:pt x="14" y="10"/>
                    </a:lnTo>
                    <a:lnTo>
                      <a:pt x="21" y="14"/>
                    </a:lnTo>
                    <a:lnTo>
                      <a:pt x="29" y="17"/>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652" name="Freeform 364"/>
              <p:cNvSpPr>
                <a:spLocks/>
              </p:cNvSpPr>
              <p:nvPr/>
            </p:nvSpPr>
            <p:spPr bwMode="auto">
              <a:xfrm>
                <a:off x="2847182" y="2859088"/>
                <a:ext cx="42863" cy="26987"/>
              </a:xfrm>
              <a:custGeom>
                <a:avLst/>
                <a:gdLst/>
                <a:ahLst/>
                <a:cxnLst>
                  <a:cxn ang="0">
                    <a:pos x="1" y="0"/>
                  </a:cxn>
                  <a:cxn ang="0">
                    <a:pos x="5" y="5"/>
                  </a:cxn>
                  <a:cxn ang="0">
                    <a:pos x="12" y="8"/>
                  </a:cxn>
                  <a:cxn ang="0">
                    <a:pos x="27" y="8"/>
                  </a:cxn>
                  <a:cxn ang="0">
                    <a:pos x="27" y="12"/>
                  </a:cxn>
                  <a:cxn ang="0">
                    <a:pos x="24" y="13"/>
                  </a:cxn>
                  <a:cxn ang="0">
                    <a:pos x="20" y="17"/>
                  </a:cxn>
                  <a:cxn ang="0">
                    <a:pos x="15" y="13"/>
                  </a:cxn>
                  <a:cxn ang="0">
                    <a:pos x="8" y="10"/>
                  </a:cxn>
                  <a:cxn ang="0">
                    <a:pos x="1" y="6"/>
                  </a:cxn>
                  <a:cxn ang="0">
                    <a:pos x="0" y="3"/>
                  </a:cxn>
                  <a:cxn ang="0">
                    <a:pos x="0" y="0"/>
                  </a:cxn>
                  <a:cxn ang="0">
                    <a:pos x="1" y="0"/>
                  </a:cxn>
                </a:cxnLst>
                <a:rect l="0" t="0" r="r" b="b"/>
                <a:pathLst>
                  <a:path w="27" h="17">
                    <a:moveTo>
                      <a:pt x="1" y="0"/>
                    </a:moveTo>
                    <a:lnTo>
                      <a:pt x="5" y="5"/>
                    </a:lnTo>
                    <a:lnTo>
                      <a:pt x="12" y="8"/>
                    </a:lnTo>
                    <a:lnTo>
                      <a:pt x="27" y="8"/>
                    </a:lnTo>
                    <a:lnTo>
                      <a:pt x="27" y="12"/>
                    </a:lnTo>
                    <a:lnTo>
                      <a:pt x="24" y="13"/>
                    </a:lnTo>
                    <a:lnTo>
                      <a:pt x="20" y="17"/>
                    </a:lnTo>
                    <a:lnTo>
                      <a:pt x="15" y="13"/>
                    </a:lnTo>
                    <a:lnTo>
                      <a:pt x="8" y="10"/>
                    </a:lnTo>
                    <a:lnTo>
                      <a:pt x="1" y="6"/>
                    </a:lnTo>
                    <a:lnTo>
                      <a:pt x="0" y="3"/>
                    </a:lnTo>
                    <a:lnTo>
                      <a:pt x="0" y="0"/>
                    </a:lnTo>
                    <a:lnTo>
                      <a:pt x="1" y="0"/>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653" name="Freeform 365"/>
              <p:cNvSpPr>
                <a:spLocks/>
              </p:cNvSpPr>
              <p:nvPr/>
            </p:nvSpPr>
            <p:spPr bwMode="auto">
              <a:xfrm>
                <a:off x="2909094" y="2859088"/>
                <a:ext cx="33338" cy="38100"/>
              </a:xfrm>
              <a:custGeom>
                <a:avLst/>
                <a:gdLst/>
                <a:ahLst/>
                <a:cxnLst>
                  <a:cxn ang="0">
                    <a:pos x="21" y="13"/>
                  </a:cxn>
                  <a:cxn ang="0">
                    <a:pos x="21" y="17"/>
                  </a:cxn>
                  <a:cxn ang="0">
                    <a:pos x="16" y="20"/>
                  </a:cxn>
                  <a:cxn ang="0">
                    <a:pos x="9" y="24"/>
                  </a:cxn>
                  <a:cxn ang="0">
                    <a:pos x="2" y="20"/>
                  </a:cxn>
                  <a:cxn ang="0">
                    <a:pos x="0" y="17"/>
                  </a:cxn>
                  <a:cxn ang="0">
                    <a:pos x="0" y="12"/>
                  </a:cxn>
                  <a:cxn ang="0">
                    <a:pos x="4" y="8"/>
                  </a:cxn>
                  <a:cxn ang="0">
                    <a:pos x="7" y="1"/>
                  </a:cxn>
                  <a:cxn ang="0">
                    <a:pos x="12" y="0"/>
                  </a:cxn>
                  <a:cxn ang="0">
                    <a:pos x="14" y="1"/>
                  </a:cxn>
                  <a:cxn ang="0">
                    <a:pos x="16" y="5"/>
                  </a:cxn>
                  <a:cxn ang="0">
                    <a:pos x="12" y="10"/>
                  </a:cxn>
                  <a:cxn ang="0">
                    <a:pos x="21" y="13"/>
                  </a:cxn>
                </a:cxnLst>
                <a:rect l="0" t="0" r="r" b="b"/>
                <a:pathLst>
                  <a:path w="21" h="24">
                    <a:moveTo>
                      <a:pt x="21" y="13"/>
                    </a:moveTo>
                    <a:lnTo>
                      <a:pt x="21" y="17"/>
                    </a:lnTo>
                    <a:lnTo>
                      <a:pt x="16" y="20"/>
                    </a:lnTo>
                    <a:lnTo>
                      <a:pt x="9" y="24"/>
                    </a:lnTo>
                    <a:lnTo>
                      <a:pt x="2" y="20"/>
                    </a:lnTo>
                    <a:lnTo>
                      <a:pt x="0" y="17"/>
                    </a:lnTo>
                    <a:lnTo>
                      <a:pt x="0" y="12"/>
                    </a:lnTo>
                    <a:lnTo>
                      <a:pt x="4" y="8"/>
                    </a:lnTo>
                    <a:lnTo>
                      <a:pt x="7" y="1"/>
                    </a:lnTo>
                    <a:lnTo>
                      <a:pt x="12" y="0"/>
                    </a:lnTo>
                    <a:lnTo>
                      <a:pt x="14" y="1"/>
                    </a:lnTo>
                    <a:lnTo>
                      <a:pt x="16" y="5"/>
                    </a:lnTo>
                    <a:lnTo>
                      <a:pt x="12" y="10"/>
                    </a:lnTo>
                    <a:lnTo>
                      <a:pt x="21" y="13"/>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654" name="Freeform 366"/>
              <p:cNvSpPr>
                <a:spLocks/>
              </p:cNvSpPr>
              <p:nvPr/>
            </p:nvSpPr>
            <p:spPr bwMode="auto">
              <a:xfrm>
                <a:off x="484982" y="2438400"/>
                <a:ext cx="34925" cy="15875"/>
              </a:xfrm>
              <a:custGeom>
                <a:avLst/>
                <a:gdLst/>
                <a:ahLst/>
                <a:cxnLst>
                  <a:cxn ang="0">
                    <a:pos x="7" y="5"/>
                  </a:cxn>
                  <a:cxn ang="0">
                    <a:pos x="9" y="0"/>
                  </a:cxn>
                  <a:cxn ang="0">
                    <a:pos x="15" y="1"/>
                  </a:cxn>
                  <a:cxn ang="0">
                    <a:pos x="21" y="3"/>
                  </a:cxn>
                  <a:cxn ang="0">
                    <a:pos x="22" y="10"/>
                  </a:cxn>
                  <a:cxn ang="0">
                    <a:pos x="5" y="10"/>
                  </a:cxn>
                  <a:cxn ang="0">
                    <a:pos x="2" y="7"/>
                  </a:cxn>
                  <a:cxn ang="0">
                    <a:pos x="0" y="5"/>
                  </a:cxn>
                  <a:cxn ang="0">
                    <a:pos x="7" y="5"/>
                  </a:cxn>
                </a:cxnLst>
                <a:rect l="0" t="0" r="r" b="b"/>
                <a:pathLst>
                  <a:path w="22" h="10">
                    <a:moveTo>
                      <a:pt x="7" y="5"/>
                    </a:moveTo>
                    <a:lnTo>
                      <a:pt x="9" y="0"/>
                    </a:lnTo>
                    <a:lnTo>
                      <a:pt x="15" y="1"/>
                    </a:lnTo>
                    <a:lnTo>
                      <a:pt x="21" y="3"/>
                    </a:lnTo>
                    <a:lnTo>
                      <a:pt x="22" y="10"/>
                    </a:lnTo>
                    <a:lnTo>
                      <a:pt x="5" y="10"/>
                    </a:lnTo>
                    <a:lnTo>
                      <a:pt x="2" y="7"/>
                    </a:lnTo>
                    <a:lnTo>
                      <a:pt x="0" y="5"/>
                    </a:lnTo>
                    <a:lnTo>
                      <a:pt x="7" y="5"/>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655" name="Freeform 367"/>
              <p:cNvSpPr>
                <a:spLocks/>
              </p:cNvSpPr>
              <p:nvPr/>
            </p:nvSpPr>
            <p:spPr bwMode="auto">
              <a:xfrm>
                <a:off x="751682" y="3579813"/>
                <a:ext cx="20638" cy="15875"/>
              </a:xfrm>
              <a:custGeom>
                <a:avLst/>
                <a:gdLst/>
                <a:ahLst/>
                <a:cxnLst>
                  <a:cxn ang="0">
                    <a:pos x="13" y="5"/>
                  </a:cxn>
                  <a:cxn ang="0">
                    <a:pos x="13" y="8"/>
                  </a:cxn>
                  <a:cxn ang="0">
                    <a:pos x="6" y="8"/>
                  </a:cxn>
                  <a:cxn ang="0">
                    <a:pos x="2" y="10"/>
                  </a:cxn>
                  <a:cxn ang="0">
                    <a:pos x="0" y="8"/>
                  </a:cxn>
                  <a:cxn ang="0">
                    <a:pos x="0" y="6"/>
                  </a:cxn>
                  <a:cxn ang="0">
                    <a:pos x="0" y="3"/>
                  </a:cxn>
                  <a:cxn ang="0">
                    <a:pos x="0" y="0"/>
                  </a:cxn>
                  <a:cxn ang="0">
                    <a:pos x="6" y="0"/>
                  </a:cxn>
                  <a:cxn ang="0">
                    <a:pos x="13" y="5"/>
                  </a:cxn>
                </a:cxnLst>
                <a:rect l="0" t="0" r="r" b="b"/>
                <a:pathLst>
                  <a:path w="13" h="10">
                    <a:moveTo>
                      <a:pt x="13" y="5"/>
                    </a:moveTo>
                    <a:lnTo>
                      <a:pt x="13" y="8"/>
                    </a:lnTo>
                    <a:lnTo>
                      <a:pt x="6" y="8"/>
                    </a:lnTo>
                    <a:lnTo>
                      <a:pt x="2" y="10"/>
                    </a:lnTo>
                    <a:lnTo>
                      <a:pt x="0" y="8"/>
                    </a:lnTo>
                    <a:lnTo>
                      <a:pt x="0" y="6"/>
                    </a:lnTo>
                    <a:lnTo>
                      <a:pt x="0" y="3"/>
                    </a:lnTo>
                    <a:lnTo>
                      <a:pt x="0" y="0"/>
                    </a:lnTo>
                    <a:lnTo>
                      <a:pt x="6" y="0"/>
                    </a:lnTo>
                    <a:lnTo>
                      <a:pt x="13" y="5"/>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656" name="Freeform 368"/>
              <p:cNvSpPr>
                <a:spLocks/>
              </p:cNvSpPr>
              <p:nvPr/>
            </p:nvSpPr>
            <p:spPr bwMode="auto">
              <a:xfrm>
                <a:off x="735807" y="3551238"/>
                <a:ext cx="11113" cy="7937"/>
              </a:xfrm>
              <a:custGeom>
                <a:avLst/>
                <a:gdLst/>
                <a:ahLst/>
                <a:cxnLst>
                  <a:cxn ang="0">
                    <a:pos x="7" y="5"/>
                  </a:cxn>
                  <a:cxn ang="0">
                    <a:pos x="5" y="5"/>
                  </a:cxn>
                  <a:cxn ang="0">
                    <a:pos x="4" y="5"/>
                  </a:cxn>
                  <a:cxn ang="0">
                    <a:pos x="2" y="2"/>
                  </a:cxn>
                  <a:cxn ang="0">
                    <a:pos x="0" y="0"/>
                  </a:cxn>
                  <a:cxn ang="0">
                    <a:pos x="4" y="0"/>
                  </a:cxn>
                  <a:cxn ang="0">
                    <a:pos x="7" y="5"/>
                  </a:cxn>
                </a:cxnLst>
                <a:rect l="0" t="0" r="r" b="b"/>
                <a:pathLst>
                  <a:path w="7" h="5">
                    <a:moveTo>
                      <a:pt x="7" y="5"/>
                    </a:moveTo>
                    <a:lnTo>
                      <a:pt x="5" y="5"/>
                    </a:lnTo>
                    <a:lnTo>
                      <a:pt x="4" y="5"/>
                    </a:lnTo>
                    <a:lnTo>
                      <a:pt x="2" y="2"/>
                    </a:lnTo>
                    <a:lnTo>
                      <a:pt x="0" y="0"/>
                    </a:lnTo>
                    <a:lnTo>
                      <a:pt x="4" y="0"/>
                    </a:lnTo>
                    <a:lnTo>
                      <a:pt x="7" y="5"/>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657" name="Freeform 369"/>
              <p:cNvSpPr>
                <a:spLocks/>
              </p:cNvSpPr>
              <p:nvPr/>
            </p:nvSpPr>
            <p:spPr bwMode="auto">
              <a:xfrm>
                <a:off x="713582" y="3543300"/>
                <a:ext cx="17463" cy="7937"/>
              </a:xfrm>
              <a:custGeom>
                <a:avLst/>
                <a:gdLst/>
                <a:ahLst/>
                <a:cxnLst>
                  <a:cxn ang="0">
                    <a:pos x="11" y="0"/>
                  </a:cxn>
                  <a:cxn ang="0">
                    <a:pos x="7" y="4"/>
                  </a:cxn>
                  <a:cxn ang="0">
                    <a:pos x="4" y="5"/>
                  </a:cxn>
                  <a:cxn ang="0">
                    <a:pos x="0" y="2"/>
                  </a:cxn>
                  <a:cxn ang="0">
                    <a:pos x="0" y="0"/>
                  </a:cxn>
                  <a:cxn ang="0">
                    <a:pos x="11" y="0"/>
                  </a:cxn>
                </a:cxnLst>
                <a:rect l="0" t="0" r="r" b="b"/>
                <a:pathLst>
                  <a:path w="11" h="5">
                    <a:moveTo>
                      <a:pt x="11" y="0"/>
                    </a:moveTo>
                    <a:lnTo>
                      <a:pt x="7" y="4"/>
                    </a:lnTo>
                    <a:lnTo>
                      <a:pt x="4" y="5"/>
                    </a:lnTo>
                    <a:lnTo>
                      <a:pt x="0" y="2"/>
                    </a:lnTo>
                    <a:lnTo>
                      <a:pt x="0" y="0"/>
                    </a:lnTo>
                    <a:lnTo>
                      <a:pt x="11" y="0"/>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658" name="Freeform 370"/>
              <p:cNvSpPr>
                <a:spLocks/>
              </p:cNvSpPr>
              <p:nvPr/>
            </p:nvSpPr>
            <p:spPr bwMode="auto">
              <a:xfrm>
                <a:off x="694532" y="3535363"/>
                <a:ext cx="14288" cy="7937"/>
              </a:xfrm>
              <a:custGeom>
                <a:avLst/>
                <a:gdLst/>
                <a:ahLst/>
                <a:cxnLst>
                  <a:cxn ang="0">
                    <a:pos x="4" y="0"/>
                  </a:cxn>
                  <a:cxn ang="0">
                    <a:pos x="6" y="0"/>
                  </a:cxn>
                  <a:cxn ang="0">
                    <a:pos x="9" y="0"/>
                  </a:cxn>
                  <a:cxn ang="0">
                    <a:pos x="9" y="2"/>
                  </a:cxn>
                  <a:cxn ang="0">
                    <a:pos x="7" y="3"/>
                  </a:cxn>
                  <a:cxn ang="0">
                    <a:pos x="6" y="5"/>
                  </a:cxn>
                  <a:cxn ang="0">
                    <a:pos x="2" y="3"/>
                  </a:cxn>
                  <a:cxn ang="0">
                    <a:pos x="0" y="2"/>
                  </a:cxn>
                  <a:cxn ang="0">
                    <a:pos x="2" y="0"/>
                  </a:cxn>
                  <a:cxn ang="0">
                    <a:pos x="6" y="0"/>
                  </a:cxn>
                  <a:cxn ang="0">
                    <a:pos x="4" y="0"/>
                  </a:cxn>
                </a:cxnLst>
                <a:rect l="0" t="0" r="r" b="b"/>
                <a:pathLst>
                  <a:path w="9" h="5">
                    <a:moveTo>
                      <a:pt x="4" y="0"/>
                    </a:moveTo>
                    <a:lnTo>
                      <a:pt x="6" y="0"/>
                    </a:lnTo>
                    <a:lnTo>
                      <a:pt x="9" y="0"/>
                    </a:lnTo>
                    <a:lnTo>
                      <a:pt x="9" y="2"/>
                    </a:lnTo>
                    <a:lnTo>
                      <a:pt x="7" y="3"/>
                    </a:lnTo>
                    <a:lnTo>
                      <a:pt x="6" y="5"/>
                    </a:lnTo>
                    <a:lnTo>
                      <a:pt x="2" y="3"/>
                    </a:lnTo>
                    <a:lnTo>
                      <a:pt x="0" y="2"/>
                    </a:lnTo>
                    <a:lnTo>
                      <a:pt x="2" y="0"/>
                    </a:lnTo>
                    <a:lnTo>
                      <a:pt x="6" y="0"/>
                    </a:lnTo>
                    <a:lnTo>
                      <a:pt x="4" y="0"/>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659" name="Freeform 371"/>
              <p:cNvSpPr>
                <a:spLocks/>
              </p:cNvSpPr>
              <p:nvPr/>
            </p:nvSpPr>
            <p:spPr bwMode="auto">
              <a:xfrm>
                <a:off x="662782" y="3516313"/>
                <a:ext cx="12700" cy="11112"/>
              </a:xfrm>
              <a:custGeom>
                <a:avLst/>
                <a:gdLst/>
                <a:ahLst/>
                <a:cxnLst>
                  <a:cxn ang="0">
                    <a:pos x="8" y="2"/>
                  </a:cxn>
                  <a:cxn ang="0">
                    <a:pos x="8" y="3"/>
                  </a:cxn>
                  <a:cxn ang="0">
                    <a:pos x="8" y="7"/>
                  </a:cxn>
                  <a:cxn ang="0">
                    <a:pos x="5" y="7"/>
                  </a:cxn>
                  <a:cxn ang="0">
                    <a:pos x="1" y="5"/>
                  </a:cxn>
                  <a:cxn ang="0">
                    <a:pos x="0" y="3"/>
                  </a:cxn>
                  <a:cxn ang="0">
                    <a:pos x="1" y="2"/>
                  </a:cxn>
                  <a:cxn ang="0">
                    <a:pos x="3" y="0"/>
                  </a:cxn>
                  <a:cxn ang="0">
                    <a:pos x="5" y="0"/>
                  </a:cxn>
                  <a:cxn ang="0">
                    <a:pos x="8" y="2"/>
                  </a:cxn>
                </a:cxnLst>
                <a:rect l="0" t="0" r="r" b="b"/>
                <a:pathLst>
                  <a:path w="8" h="7">
                    <a:moveTo>
                      <a:pt x="8" y="2"/>
                    </a:moveTo>
                    <a:lnTo>
                      <a:pt x="8" y="3"/>
                    </a:lnTo>
                    <a:lnTo>
                      <a:pt x="8" y="7"/>
                    </a:lnTo>
                    <a:lnTo>
                      <a:pt x="5" y="7"/>
                    </a:lnTo>
                    <a:lnTo>
                      <a:pt x="1" y="5"/>
                    </a:lnTo>
                    <a:lnTo>
                      <a:pt x="0" y="3"/>
                    </a:lnTo>
                    <a:lnTo>
                      <a:pt x="1" y="2"/>
                    </a:lnTo>
                    <a:lnTo>
                      <a:pt x="3" y="0"/>
                    </a:lnTo>
                    <a:lnTo>
                      <a:pt x="5" y="0"/>
                    </a:lnTo>
                    <a:lnTo>
                      <a:pt x="8" y="2"/>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grpSp>
        <p:cxnSp>
          <p:nvCxnSpPr>
            <p:cNvPr id="472" name="Straight Connector 471"/>
            <p:cNvCxnSpPr>
              <a:stCxn id="469" idx="1"/>
              <a:endCxn id="469" idx="3"/>
            </p:cNvCxnSpPr>
            <p:nvPr/>
          </p:nvCxnSpPr>
          <p:spPr>
            <a:xfrm>
              <a:off x="3542201" y="4851699"/>
              <a:ext cx="3684601" cy="0"/>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pic>
          <p:nvPicPr>
            <p:cNvPr id="473" name="Picture 472"/>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704922" y="3450353"/>
              <a:ext cx="1327120" cy="377319"/>
            </a:xfrm>
            <a:prstGeom prst="rect">
              <a:avLst/>
            </a:prstGeom>
          </p:spPr>
        </p:pic>
        <p:pic>
          <p:nvPicPr>
            <p:cNvPr id="474" name="Picture 473"/>
            <p:cNvPicPr>
              <a:picLocks noChangeAspect="1"/>
            </p:cNvPicPr>
            <p:nvPr/>
          </p:nvPicPr>
          <p:blipFill rotWithShape="1">
            <a:blip r:embed="rId11">
              <a:extLst>
                <a:ext uri="{28A0092B-C50C-407E-A947-70E740481C1C}">
                  <a14:useLocalDpi xmlns:a14="http://schemas.microsoft.com/office/drawing/2010/main" val="0"/>
                </a:ext>
              </a:extLst>
            </a:blip>
            <a:srcRect r="7198"/>
            <a:stretch/>
          </p:blipFill>
          <p:spPr>
            <a:xfrm>
              <a:off x="5775533" y="3916904"/>
              <a:ext cx="1212252" cy="734786"/>
            </a:xfrm>
            <a:prstGeom prst="rect">
              <a:avLst/>
            </a:prstGeom>
          </p:spPr>
        </p:pic>
        <p:pic>
          <p:nvPicPr>
            <p:cNvPr id="475" name="Picture 47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740984" y="4185983"/>
              <a:ext cx="764705" cy="377671"/>
            </a:xfrm>
            <a:prstGeom prst="rect">
              <a:avLst/>
            </a:prstGeom>
          </p:spPr>
        </p:pic>
        <p:pic>
          <p:nvPicPr>
            <p:cNvPr id="476" name="Picture 475"/>
            <p:cNvPicPr>
              <a:picLocks noChangeAspect="1"/>
            </p:cNvPicPr>
            <p:nvPr/>
          </p:nvPicPr>
          <p:blipFill rotWithShape="1">
            <a:blip r:embed="rId13">
              <a:extLst>
                <a:ext uri="{28A0092B-C50C-407E-A947-70E740481C1C}">
                  <a14:useLocalDpi xmlns:a14="http://schemas.microsoft.com/office/drawing/2010/main" val="0"/>
                </a:ext>
              </a:extLst>
            </a:blip>
            <a:srcRect t="32902" b="25103"/>
            <a:stretch/>
          </p:blipFill>
          <p:spPr>
            <a:xfrm>
              <a:off x="4754793" y="3578267"/>
              <a:ext cx="897288" cy="376814"/>
            </a:xfrm>
            <a:prstGeom prst="rect">
              <a:avLst/>
            </a:prstGeom>
          </p:spPr>
        </p:pic>
        <p:pic>
          <p:nvPicPr>
            <p:cNvPr id="477" name="Picture 476"/>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6143447" y="5012754"/>
              <a:ext cx="830416" cy="449960"/>
            </a:xfrm>
            <a:prstGeom prst="rect">
              <a:avLst/>
            </a:prstGeom>
          </p:spPr>
        </p:pic>
        <p:pic>
          <p:nvPicPr>
            <p:cNvPr id="478" name="Picture 477"/>
            <p:cNvPicPr>
              <a:picLocks noChangeAspect="1"/>
            </p:cNvPicPr>
            <p:nvPr/>
          </p:nvPicPr>
          <p:blipFill rotWithShape="1">
            <a:blip r:embed="rId15" cstate="print">
              <a:extLst>
                <a:ext uri="{28A0092B-C50C-407E-A947-70E740481C1C}">
                  <a14:useLocalDpi xmlns:a14="http://schemas.microsoft.com/office/drawing/2010/main" val="0"/>
                </a:ext>
              </a:extLst>
            </a:blip>
            <a:srcRect l="3544"/>
            <a:stretch/>
          </p:blipFill>
          <p:spPr>
            <a:xfrm>
              <a:off x="5414244" y="5774906"/>
              <a:ext cx="1119365" cy="413581"/>
            </a:xfrm>
            <a:prstGeom prst="rect">
              <a:avLst/>
            </a:prstGeom>
          </p:spPr>
        </p:pic>
        <p:pic>
          <p:nvPicPr>
            <p:cNvPr id="479" name="Picture 8" descr="Related image"/>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5112203" y="5012574"/>
              <a:ext cx="609292" cy="607805"/>
            </a:xfrm>
            <a:prstGeom prst="rect">
              <a:avLst/>
            </a:prstGeom>
            <a:solidFill>
              <a:schemeClr val="bg1"/>
            </a:solidFill>
          </p:spPr>
        </p:pic>
      </p:grpSp>
      <p:pic>
        <p:nvPicPr>
          <p:cNvPr id="660" name="Picture 18" descr="Related image"/>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11361920" y="3837379"/>
            <a:ext cx="529148" cy="5894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874175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72916" name="think-cell Slide" r:id="rId6" imgW="663" imgH="659" progId="TCLayout.ActiveDocument.1">
                  <p:embed/>
                </p:oleObj>
              </mc:Choice>
              <mc:Fallback>
                <p:oleObj name="think-cell Slide" r:id="rId6" imgW="663" imgH="659" progId="TCLayout.ActiveDocument.1">
                  <p:embed/>
                  <p:pic>
                    <p:nvPicPr>
                      <p:cNvPr id="0" name=""/>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2" name="Rectangle 1" hidden="1"/>
          <p:cNvSpPr/>
          <p:nvPr>
            <p:custDataLst>
              <p:tags r:id="rId3"/>
            </p:custDataLst>
          </p:nvPr>
        </p:nvSpPr>
        <p:spPr>
          <a:xfrm>
            <a:off x="0" y="0"/>
            <a:ext cx="158750" cy="15875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lnSpc>
                <a:spcPct val="70000"/>
              </a:lnSpc>
              <a:spcBef>
                <a:spcPct val="0"/>
              </a:spcBef>
              <a:spcAft>
                <a:spcPct val="0"/>
              </a:spcAft>
            </a:pPr>
            <a:endParaRPr lang="en-US" sz="3600" dirty="0">
              <a:solidFill>
                <a:srgbClr val="FFFFFF"/>
              </a:solidFill>
              <a:latin typeface="KPMG Extralight" panose="020B0303030202040204" pitchFamily="34" charset="0"/>
              <a:sym typeface="KPMG Extralight" panose="020B0303030202040204" pitchFamily="34" charset="0"/>
            </a:endParaRPr>
          </a:p>
        </p:txBody>
      </p:sp>
      <p:sp>
        <p:nvSpPr>
          <p:cNvPr id="86" name="TextBox 85"/>
          <p:cNvSpPr txBox="1"/>
          <p:nvPr/>
        </p:nvSpPr>
        <p:spPr>
          <a:xfrm>
            <a:off x="-692" y="192630"/>
            <a:ext cx="3369163" cy="615553"/>
          </a:xfrm>
          <a:prstGeom prst="rect">
            <a:avLst/>
          </a:prstGeom>
          <a:noFill/>
        </p:spPr>
        <p:txBody>
          <a:bodyPr wrap="square" lIns="0" tIns="0" rIns="0" bIns="0" rtlCol="0">
            <a:spAutoFit/>
          </a:bodyPr>
          <a:lstStyle/>
          <a:p>
            <a:r>
              <a:rPr lang="en-US" sz="4000" b="1" dirty="0" smtClean="0">
                <a:solidFill>
                  <a:srgbClr val="FFFFFF"/>
                </a:solidFill>
                <a:latin typeface="KPMG Extralight" panose="020B0303030202040204" pitchFamily="34" charset="0"/>
                <a:cs typeface="Arial" pitchFamily="34" charset="0"/>
              </a:rPr>
              <a:t>Customer Experience Mgt.</a:t>
            </a:r>
            <a:endParaRPr lang="en-GB" sz="4000" b="1" dirty="0" smtClean="0">
              <a:solidFill>
                <a:srgbClr val="FFFFFF"/>
              </a:solidFill>
              <a:latin typeface="KPMG Extralight" panose="020B0303030202040204" pitchFamily="34" charset="0"/>
              <a:cs typeface="Arial" pitchFamily="34" charset="0"/>
            </a:endParaRPr>
          </a:p>
        </p:txBody>
      </p:sp>
      <p:sp>
        <p:nvSpPr>
          <p:cNvPr id="48" name="TextBox 47"/>
          <p:cNvSpPr txBox="1"/>
          <p:nvPr/>
        </p:nvSpPr>
        <p:spPr>
          <a:xfrm>
            <a:off x="70161" y="3031249"/>
            <a:ext cx="3017520" cy="369332"/>
          </a:xfrm>
          <a:prstGeom prst="rect">
            <a:avLst/>
          </a:prstGeom>
          <a:noFill/>
        </p:spPr>
        <p:txBody>
          <a:bodyPr wrap="square" lIns="0" tIns="0" rIns="0" bIns="0" rtlCol="0">
            <a:spAutoFit/>
          </a:bodyPr>
          <a:lstStyle>
            <a:defPPr>
              <a:defRPr lang="en-US"/>
            </a:defPPr>
            <a:lvl1pPr>
              <a:defRPr sz="1200" b="1">
                <a:solidFill>
                  <a:srgbClr val="FFFFFF"/>
                </a:solidFill>
                <a:cs typeface="Arial" pitchFamily="34" charset="0"/>
              </a:defRPr>
            </a:lvl1pPr>
          </a:lstStyle>
          <a:p>
            <a:r>
              <a:rPr lang="en-US" dirty="0" err="1"/>
              <a:t>Utilisation</a:t>
            </a:r>
            <a:r>
              <a:rPr lang="en-US" dirty="0"/>
              <a:t> of customer insight to drive customer satisfaction</a:t>
            </a:r>
          </a:p>
        </p:txBody>
      </p:sp>
      <p:sp>
        <p:nvSpPr>
          <p:cNvPr id="49" name="TextBox 48"/>
          <p:cNvSpPr txBox="1"/>
          <p:nvPr/>
        </p:nvSpPr>
        <p:spPr>
          <a:xfrm>
            <a:off x="88888" y="3828766"/>
            <a:ext cx="3174580" cy="553998"/>
          </a:xfrm>
          <a:prstGeom prst="rect">
            <a:avLst/>
          </a:prstGeom>
          <a:noFill/>
        </p:spPr>
        <p:txBody>
          <a:bodyPr wrap="square" lIns="0" tIns="0" rIns="0" bIns="0" rtlCol="0">
            <a:spAutoFit/>
          </a:bodyPr>
          <a:lstStyle/>
          <a:p>
            <a:r>
              <a:rPr lang="en-US" sz="1200" b="1" dirty="0" smtClean="0">
                <a:solidFill>
                  <a:srgbClr val="FFFFFF"/>
                </a:solidFill>
                <a:cs typeface="Arial" pitchFamily="34" charset="0"/>
              </a:rPr>
              <a:t>Customer </a:t>
            </a:r>
            <a:r>
              <a:rPr lang="en-US" sz="1200" b="1" dirty="0">
                <a:solidFill>
                  <a:srgbClr val="FFFFFF"/>
                </a:solidFill>
                <a:cs typeface="Arial" pitchFamily="34" charset="0"/>
              </a:rPr>
              <a:t>experience feedback and measurement</a:t>
            </a:r>
          </a:p>
          <a:p>
            <a:endParaRPr lang="en-US" sz="1200" b="1" dirty="0">
              <a:solidFill>
                <a:srgbClr val="FFFFFF"/>
              </a:solidFill>
              <a:cs typeface="Arial" pitchFamily="34" charset="0"/>
            </a:endParaRPr>
          </a:p>
        </p:txBody>
      </p:sp>
      <p:graphicFrame>
        <p:nvGraphicFramePr>
          <p:cNvPr id="31" name="Table 30"/>
          <p:cNvGraphicFramePr>
            <a:graphicFrameLocks noGrp="1"/>
          </p:cNvGraphicFramePr>
          <p:nvPr>
            <p:extLst>
              <p:ext uri="{D42A27DB-BD31-4B8C-83A1-F6EECF244321}">
                <p14:modId xmlns:p14="http://schemas.microsoft.com/office/powerpoint/2010/main" val="2082145296"/>
              </p:ext>
            </p:extLst>
          </p:nvPr>
        </p:nvGraphicFramePr>
        <p:xfrm>
          <a:off x="112335" y="2495443"/>
          <a:ext cx="3053407" cy="320040"/>
        </p:xfrm>
        <a:graphic>
          <a:graphicData uri="http://schemas.openxmlformats.org/drawingml/2006/table">
            <a:tbl>
              <a:tblPr bandRow="1">
                <a:tableStyleId>{5C22544A-7EE6-4342-B048-85BDC9FD1C3A}</a:tableStyleId>
              </a:tblPr>
              <a:tblGrid>
                <a:gridCol w="3053407"/>
              </a:tblGrid>
              <a:tr h="230385">
                <a:tc>
                  <a:txBody>
                    <a:bodyPr/>
                    <a:lstStyle/>
                    <a:p>
                      <a:endParaRPr lang="en-US" sz="1500" b="1" dirty="0"/>
                    </a:p>
                  </a:txBody>
                  <a:tcPr anchor="ctr">
                    <a:solidFill>
                      <a:srgbClr val="DBCDDB"/>
                    </a:solidFill>
                  </a:tcPr>
                </a:tc>
              </a:tr>
            </a:tbl>
          </a:graphicData>
        </a:graphic>
      </p:graphicFrame>
      <p:sp>
        <p:nvSpPr>
          <p:cNvPr id="32" name="TextBox 31"/>
          <p:cNvSpPr txBox="1"/>
          <p:nvPr/>
        </p:nvSpPr>
        <p:spPr>
          <a:xfrm>
            <a:off x="2782797" y="2612407"/>
            <a:ext cx="382639" cy="116869"/>
          </a:xfrm>
          <a:prstGeom prst="rect">
            <a:avLst/>
          </a:prstGeom>
          <a:noFill/>
        </p:spPr>
        <p:txBody>
          <a:bodyPr wrap="none" lIns="21772" tIns="21772" rIns="21772" bIns="21772" rtlCol="0" anchor="ctr" anchorCtr="0">
            <a:noAutofit/>
          </a:bodyPr>
          <a:lstStyle/>
          <a:p>
            <a:pPr algn="r"/>
            <a:r>
              <a:rPr lang="en-AU" sz="800" b="1" dirty="0">
                <a:solidFill>
                  <a:srgbClr val="000000"/>
                </a:solidFill>
                <a:cs typeface="Arial" panose="020B0604020202020204" pitchFamily="34" charset="0"/>
              </a:rPr>
              <a:t>Innovating</a:t>
            </a:r>
          </a:p>
        </p:txBody>
      </p:sp>
      <p:sp>
        <p:nvSpPr>
          <p:cNvPr id="33" name="TextBox 32"/>
          <p:cNvSpPr txBox="1"/>
          <p:nvPr/>
        </p:nvSpPr>
        <p:spPr>
          <a:xfrm>
            <a:off x="711797" y="2612407"/>
            <a:ext cx="382639" cy="116869"/>
          </a:xfrm>
          <a:prstGeom prst="rect">
            <a:avLst/>
          </a:prstGeom>
          <a:noFill/>
        </p:spPr>
        <p:txBody>
          <a:bodyPr wrap="none" lIns="21772" tIns="21772" rIns="21772" bIns="21772" rtlCol="0" anchor="ctr" anchorCtr="0">
            <a:noAutofit/>
          </a:bodyPr>
          <a:lstStyle/>
          <a:p>
            <a:pPr algn="ctr"/>
            <a:r>
              <a:rPr lang="en-AU" sz="800" b="1" dirty="0">
                <a:solidFill>
                  <a:srgbClr val="000000"/>
                </a:solidFill>
                <a:cs typeface="Arial" panose="020B0604020202020204" pitchFamily="34" charset="0"/>
              </a:rPr>
              <a:t>Basic</a:t>
            </a:r>
          </a:p>
        </p:txBody>
      </p:sp>
      <p:sp>
        <p:nvSpPr>
          <p:cNvPr id="34" name="TextBox 33"/>
          <p:cNvSpPr txBox="1"/>
          <p:nvPr/>
        </p:nvSpPr>
        <p:spPr>
          <a:xfrm>
            <a:off x="1970881" y="2612407"/>
            <a:ext cx="382639" cy="116869"/>
          </a:xfrm>
          <a:prstGeom prst="rect">
            <a:avLst/>
          </a:prstGeom>
          <a:noFill/>
        </p:spPr>
        <p:txBody>
          <a:bodyPr wrap="none" lIns="21772" tIns="21772" rIns="21772" bIns="21772" rtlCol="0" anchor="ctr" anchorCtr="0">
            <a:noAutofit/>
          </a:bodyPr>
          <a:lstStyle/>
          <a:p>
            <a:pPr algn="ctr"/>
            <a:r>
              <a:rPr lang="en-AU" sz="800" b="1" dirty="0">
                <a:solidFill>
                  <a:srgbClr val="000000"/>
                </a:solidFill>
                <a:cs typeface="Arial" panose="020B0604020202020204" pitchFamily="34" charset="0"/>
              </a:rPr>
              <a:t>Leading</a:t>
            </a:r>
          </a:p>
        </p:txBody>
      </p:sp>
      <p:sp>
        <p:nvSpPr>
          <p:cNvPr id="35" name="TextBox 34"/>
          <p:cNvSpPr txBox="1"/>
          <p:nvPr/>
        </p:nvSpPr>
        <p:spPr>
          <a:xfrm>
            <a:off x="112641" y="2612407"/>
            <a:ext cx="382639" cy="116869"/>
          </a:xfrm>
          <a:prstGeom prst="rect">
            <a:avLst/>
          </a:prstGeom>
          <a:noFill/>
        </p:spPr>
        <p:txBody>
          <a:bodyPr wrap="none" lIns="21772" tIns="21772" rIns="21772" bIns="21772" rtlCol="0" anchor="ctr" anchorCtr="0">
            <a:noAutofit/>
          </a:bodyPr>
          <a:lstStyle/>
          <a:p>
            <a:r>
              <a:rPr lang="en-AU" sz="800" b="1" dirty="0">
                <a:solidFill>
                  <a:srgbClr val="000000"/>
                </a:solidFill>
                <a:cs typeface="Arial" panose="020B0604020202020204" pitchFamily="34" charset="0"/>
              </a:rPr>
              <a:t>Lagging</a:t>
            </a:r>
          </a:p>
        </p:txBody>
      </p:sp>
      <p:sp>
        <p:nvSpPr>
          <p:cNvPr id="36" name="TextBox 35"/>
          <p:cNvSpPr txBox="1"/>
          <p:nvPr/>
        </p:nvSpPr>
        <p:spPr>
          <a:xfrm>
            <a:off x="1322592" y="2612407"/>
            <a:ext cx="382639" cy="116869"/>
          </a:xfrm>
          <a:prstGeom prst="rect">
            <a:avLst/>
          </a:prstGeom>
          <a:noFill/>
        </p:spPr>
        <p:txBody>
          <a:bodyPr wrap="none" lIns="21772" tIns="21772" rIns="21772" bIns="21772" rtlCol="0" anchor="ctr" anchorCtr="0">
            <a:noAutofit/>
          </a:bodyPr>
          <a:lstStyle/>
          <a:p>
            <a:pPr algn="ctr"/>
            <a:r>
              <a:rPr lang="en-AU" sz="800" b="1" dirty="0">
                <a:solidFill>
                  <a:srgbClr val="000000"/>
                </a:solidFill>
                <a:cs typeface="Arial" panose="020B0604020202020204" pitchFamily="34" charset="0"/>
              </a:rPr>
              <a:t>Progressed</a:t>
            </a:r>
          </a:p>
        </p:txBody>
      </p:sp>
      <p:sp>
        <p:nvSpPr>
          <p:cNvPr id="37" name="Rectangle 36"/>
          <p:cNvSpPr/>
          <p:nvPr/>
        </p:nvSpPr>
        <p:spPr>
          <a:xfrm>
            <a:off x="101012" y="3409772"/>
            <a:ext cx="3053407" cy="79604"/>
          </a:xfrm>
          <a:prstGeom prst="rect">
            <a:avLst/>
          </a:prstGeom>
          <a:gradFill>
            <a:gsLst>
              <a:gs pos="26000">
                <a:srgbClr val="F7941E">
                  <a:lumMod val="60000"/>
                  <a:lumOff val="40000"/>
                </a:srgbClr>
              </a:gs>
              <a:gs pos="0">
                <a:srgbClr val="FF0000"/>
              </a:gs>
              <a:gs pos="51000">
                <a:srgbClr val="9E9FA1">
                  <a:lumMod val="40000"/>
                  <a:lumOff val="60000"/>
                </a:srgbClr>
              </a:gs>
              <a:gs pos="76000">
                <a:srgbClr val="00B050"/>
              </a:gs>
              <a:gs pos="100000">
                <a:srgbClr val="00B0F0"/>
              </a:gs>
            </a:gsLst>
            <a:lin ang="0" scaled="0"/>
          </a:gradFill>
          <a:ln w="25400" cap="flat" cmpd="sng" algn="ctr">
            <a:noFill/>
            <a:prstDash val="solid"/>
          </a:ln>
          <a:effectLst/>
        </p:spPr>
        <p:txBody>
          <a:bodyPr lIns="21772" tIns="21772" rIns="21772" bIns="21772" rtlCol="0" anchor="ctr" anchorCtr="0"/>
          <a:lstStyle/>
          <a:p>
            <a:pPr algn="ctr">
              <a:defRPr/>
            </a:pPr>
            <a:endParaRPr lang="en-AU" sz="800" kern="0" dirty="0" err="1" smtClean="0">
              <a:solidFill>
                <a:srgbClr val="FFFFFF"/>
              </a:solidFill>
              <a:latin typeface="Calibri" panose="020F0502020204030204" pitchFamily="34" charset="0"/>
              <a:cs typeface="Arial" panose="020B0604020202020204" pitchFamily="34" charset="0"/>
            </a:endParaRPr>
          </a:p>
        </p:txBody>
      </p:sp>
      <p:sp>
        <p:nvSpPr>
          <p:cNvPr id="38" name="Isosceles Triangle 37"/>
          <p:cNvSpPr/>
          <p:nvPr/>
        </p:nvSpPr>
        <p:spPr>
          <a:xfrm>
            <a:off x="1635117" y="3510074"/>
            <a:ext cx="140400" cy="117943"/>
          </a:xfrm>
          <a:prstGeom prst="triangle">
            <a:avLst/>
          </a:prstGeom>
          <a:solidFill>
            <a:srgbClr val="FFC00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21772" tIns="21772" rIns="21772" bIns="21772" rtlCol="0" anchor="ctr" anchorCtr="0"/>
          <a:lstStyle/>
          <a:p>
            <a:pPr algn="ctr"/>
            <a:endParaRPr lang="en-AU" sz="800" dirty="0" err="1">
              <a:solidFill>
                <a:srgbClr val="000000"/>
              </a:solidFill>
              <a:latin typeface="Calibri" panose="020F0502020204030204" pitchFamily="34" charset="0"/>
            </a:endParaRPr>
          </a:p>
        </p:txBody>
      </p:sp>
      <p:sp>
        <p:nvSpPr>
          <p:cNvPr id="39" name="Isosceles Triangle 38"/>
          <p:cNvSpPr/>
          <p:nvPr/>
        </p:nvSpPr>
        <p:spPr>
          <a:xfrm>
            <a:off x="431649" y="3510074"/>
            <a:ext cx="140400" cy="117943"/>
          </a:xfrm>
          <a:prstGeom prst="triangle">
            <a:avLst/>
          </a:prstGeom>
          <a:solidFill>
            <a:srgbClr val="00338D"/>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21772" tIns="21772" rIns="21772" bIns="21772" rtlCol="0" anchor="ctr" anchorCtr="0"/>
          <a:lstStyle/>
          <a:p>
            <a:pPr algn="ctr"/>
            <a:endParaRPr lang="en-AU" sz="800" dirty="0" err="1">
              <a:solidFill>
                <a:srgbClr val="000000"/>
              </a:solidFill>
              <a:latin typeface="Calibri" panose="020F0502020204030204" pitchFamily="34" charset="0"/>
            </a:endParaRPr>
          </a:p>
        </p:txBody>
      </p:sp>
      <p:sp>
        <p:nvSpPr>
          <p:cNvPr id="40" name="Rectangle 39"/>
          <p:cNvSpPr/>
          <p:nvPr/>
        </p:nvSpPr>
        <p:spPr>
          <a:xfrm>
            <a:off x="87900" y="4287094"/>
            <a:ext cx="3053407" cy="79604"/>
          </a:xfrm>
          <a:prstGeom prst="rect">
            <a:avLst/>
          </a:prstGeom>
          <a:gradFill>
            <a:gsLst>
              <a:gs pos="26000">
                <a:srgbClr val="F7941E">
                  <a:lumMod val="60000"/>
                  <a:lumOff val="40000"/>
                </a:srgbClr>
              </a:gs>
              <a:gs pos="0">
                <a:srgbClr val="FF0000"/>
              </a:gs>
              <a:gs pos="51000">
                <a:srgbClr val="9E9FA1">
                  <a:lumMod val="40000"/>
                  <a:lumOff val="60000"/>
                </a:srgbClr>
              </a:gs>
              <a:gs pos="76000">
                <a:srgbClr val="00B050"/>
              </a:gs>
              <a:gs pos="100000">
                <a:srgbClr val="00B0F0"/>
              </a:gs>
            </a:gsLst>
            <a:lin ang="0" scaled="0"/>
          </a:gradFill>
          <a:ln w="25400" cap="flat" cmpd="sng" algn="ctr">
            <a:noFill/>
            <a:prstDash val="solid"/>
          </a:ln>
          <a:effectLst/>
        </p:spPr>
        <p:txBody>
          <a:bodyPr lIns="21772" tIns="21772" rIns="21772" bIns="21772" rtlCol="0" anchor="ctr" anchorCtr="0"/>
          <a:lstStyle/>
          <a:p>
            <a:pPr algn="ctr">
              <a:defRPr/>
            </a:pPr>
            <a:endParaRPr lang="en-AU" sz="800" kern="0" dirty="0" err="1" smtClean="0">
              <a:solidFill>
                <a:srgbClr val="FFFFFF"/>
              </a:solidFill>
              <a:latin typeface="Calibri" panose="020F0502020204030204" pitchFamily="34" charset="0"/>
              <a:cs typeface="Arial" panose="020B0604020202020204" pitchFamily="34" charset="0"/>
            </a:endParaRPr>
          </a:p>
        </p:txBody>
      </p:sp>
      <p:sp>
        <p:nvSpPr>
          <p:cNvPr id="3" name="Rectangle 2"/>
          <p:cNvSpPr/>
          <p:nvPr/>
        </p:nvSpPr>
        <p:spPr>
          <a:xfrm>
            <a:off x="-58442" y="964056"/>
            <a:ext cx="3064378" cy="892552"/>
          </a:xfrm>
          <a:prstGeom prst="rect">
            <a:avLst/>
          </a:prstGeom>
        </p:spPr>
        <p:txBody>
          <a:bodyPr wrap="square">
            <a:spAutoFit/>
          </a:bodyPr>
          <a:lstStyle/>
          <a:p>
            <a:r>
              <a:rPr lang="en-US" sz="1300" dirty="0" smtClean="0">
                <a:solidFill>
                  <a:srgbClr val="FFFFFF"/>
                </a:solidFill>
              </a:rPr>
              <a:t>The </a:t>
            </a:r>
            <a:r>
              <a:rPr lang="en-US" sz="1300" dirty="0">
                <a:solidFill>
                  <a:srgbClr val="FFFFFF"/>
                </a:solidFill>
              </a:rPr>
              <a:t>capability to provide an optimal customer experience using digital to promote to, communicate with and service customers</a:t>
            </a:r>
            <a:r>
              <a:rPr lang="en-US" sz="1300" dirty="0" smtClean="0">
                <a:solidFill>
                  <a:srgbClr val="FFFFFF"/>
                </a:solidFill>
              </a:rPr>
              <a:t>.</a:t>
            </a:r>
            <a:endParaRPr lang="en-GB" sz="1300" dirty="0">
              <a:solidFill>
                <a:srgbClr val="FFFFFF"/>
              </a:solidFill>
            </a:endParaRPr>
          </a:p>
        </p:txBody>
      </p:sp>
      <p:grpSp>
        <p:nvGrpSpPr>
          <p:cNvPr id="89" name="Group 88"/>
          <p:cNvGrpSpPr/>
          <p:nvPr/>
        </p:nvGrpSpPr>
        <p:grpSpPr>
          <a:xfrm>
            <a:off x="7347937" y="121697"/>
            <a:ext cx="4568864" cy="274320"/>
            <a:chOff x="7916790" y="356874"/>
            <a:chExt cx="4568864" cy="274320"/>
          </a:xfrm>
        </p:grpSpPr>
        <p:grpSp>
          <p:nvGrpSpPr>
            <p:cNvPr id="90" name="Group 89"/>
            <p:cNvGrpSpPr/>
            <p:nvPr/>
          </p:nvGrpSpPr>
          <p:grpSpPr>
            <a:xfrm>
              <a:off x="7916790" y="356874"/>
              <a:ext cx="2337497" cy="274320"/>
              <a:chOff x="3793151" y="6476333"/>
              <a:chExt cx="2337497" cy="274320"/>
            </a:xfrm>
          </p:grpSpPr>
          <p:sp>
            <p:nvSpPr>
              <p:cNvPr id="95" name="Isosceles Triangle 94"/>
              <p:cNvSpPr/>
              <p:nvPr/>
            </p:nvSpPr>
            <p:spPr>
              <a:xfrm rot="10800000">
                <a:off x="4273393" y="6554522"/>
                <a:ext cx="140400" cy="117943"/>
              </a:xfrm>
              <a:prstGeom prst="triangle">
                <a:avLst/>
              </a:prstGeom>
              <a:solidFill>
                <a:srgbClr val="00338D"/>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21772" tIns="21772" rIns="21772" bIns="21772" rtlCol="0" anchor="ctr" anchorCtr="0"/>
              <a:lstStyle/>
              <a:p>
                <a:pPr algn="ctr"/>
                <a:endParaRPr lang="en-AU" sz="800" dirty="0" err="1">
                  <a:solidFill>
                    <a:srgbClr val="00338D"/>
                  </a:solidFill>
                  <a:latin typeface="Calibri" panose="020F0502020204030204" pitchFamily="34" charset="0"/>
                </a:endParaRPr>
              </a:p>
            </p:txBody>
          </p:sp>
          <p:sp>
            <p:nvSpPr>
              <p:cNvPr id="96" name="TextBox 95"/>
              <p:cNvSpPr txBox="1"/>
              <p:nvPr/>
            </p:nvSpPr>
            <p:spPr>
              <a:xfrm>
                <a:off x="4380552" y="6525841"/>
                <a:ext cx="469141" cy="175304"/>
              </a:xfrm>
              <a:prstGeom prst="rect">
                <a:avLst/>
              </a:prstGeom>
              <a:noFill/>
            </p:spPr>
            <p:txBody>
              <a:bodyPr wrap="none" lIns="21772" tIns="21772" rIns="21772" bIns="21772" rtlCol="0" anchor="ctr" anchorCtr="0">
                <a:noAutofit/>
              </a:bodyPr>
              <a:lstStyle/>
              <a:p>
                <a:pPr algn="ctr"/>
                <a:r>
                  <a:rPr lang="en-AU" sz="800" b="1" dirty="0">
                    <a:solidFill>
                      <a:srgbClr val="00338D"/>
                    </a:solidFill>
                  </a:rPr>
                  <a:t>Current</a:t>
                </a:r>
              </a:p>
            </p:txBody>
          </p:sp>
          <p:sp>
            <p:nvSpPr>
              <p:cNvPr id="97" name="Text Box 81"/>
              <p:cNvSpPr txBox="1">
                <a:spLocks noChangeArrowheads="1"/>
              </p:cNvSpPr>
              <p:nvPr/>
            </p:nvSpPr>
            <p:spPr bwMode="auto">
              <a:xfrm>
                <a:off x="3793151" y="6476333"/>
                <a:ext cx="476639" cy="274320"/>
              </a:xfrm>
              <a:prstGeom prst="rect">
                <a:avLst/>
              </a:prstGeom>
              <a:noFill/>
              <a:ln w="9525">
                <a:noFill/>
                <a:miter lim="800000"/>
                <a:headEnd type="none" w="sm" len="sm"/>
                <a:tailEnd type="none" w="sm" len="sm"/>
              </a:ln>
              <a:effectLst/>
            </p:spPr>
            <p:txBody>
              <a:bodyPr wrap="square" lIns="45720" rIns="45720" anchor="ctr">
                <a:noAutofit/>
              </a:bodyPr>
              <a:lstStyle/>
              <a:p>
                <a:pPr algn="ctr"/>
                <a:r>
                  <a:rPr lang="en-US" sz="1000" b="1" dirty="0">
                    <a:solidFill>
                      <a:srgbClr val="00338D"/>
                    </a:solidFill>
                  </a:rPr>
                  <a:t>Key:</a:t>
                </a:r>
              </a:p>
            </p:txBody>
          </p:sp>
          <p:sp>
            <p:nvSpPr>
              <p:cNvPr id="98" name="object 140"/>
              <p:cNvSpPr txBox="1"/>
              <p:nvPr/>
            </p:nvSpPr>
            <p:spPr>
              <a:xfrm>
                <a:off x="5247374" y="6551939"/>
                <a:ext cx="883274" cy="123111"/>
              </a:xfrm>
              <a:prstGeom prst="rect">
                <a:avLst/>
              </a:prstGeom>
            </p:spPr>
            <p:txBody>
              <a:bodyPr vert="horz" wrap="square" lIns="0" tIns="0" rIns="0" bIns="0" rtlCol="0">
                <a:spAutoFit/>
              </a:bodyPr>
              <a:lstStyle/>
              <a:p>
                <a:pPr marL="12700"/>
                <a:r>
                  <a:rPr lang="en-GB" sz="800" b="1" spc="-10" dirty="0">
                    <a:solidFill>
                      <a:srgbClr val="00338D"/>
                    </a:solidFill>
                    <a:cs typeface="Century Gothic"/>
                  </a:rPr>
                  <a:t>Peer </a:t>
                </a:r>
                <a:r>
                  <a:rPr lang="en-GB" sz="800" b="1" spc="-10" dirty="0" smtClean="0">
                    <a:solidFill>
                      <a:srgbClr val="00338D"/>
                    </a:solidFill>
                    <a:cs typeface="Century Gothic"/>
                  </a:rPr>
                  <a:t>Group</a:t>
                </a:r>
                <a:endParaRPr sz="800" b="1" dirty="0">
                  <a:solidFill>
                    <a:srgbClr val="00338D"/>
                  </a:solidFill>
                  <a:cs typeface="Century Gothic"/>
                </a:endParaRPr>
              </a:p>
            </p:txBody>
          </p:sp>
          <p:sp>
            <p:nvSpPr>
              <p:cNvPr id="99" name="Isosceles Triangle 98"/>
              <p:cNvSpPr/>
              <p:nvPr/>
            </p:nvSpPr>
            <p:spPr>
              <a:xfrm rot="10800000">
                <a:off x="5097444" y="6554522"/>
                <a:ext cx="140400" cy="117943"/>
              </a:xfrm>
              <a:prstGeom prs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21772" tIns="21772" rIns="21772" bIns="21772" rtlCol="0" anchor="ctr" anchorCtr="0"/>
              <a:lstStyle/>
              <a:p>
                <a:pPr algn="ctr"/>
                <a:endParaRPr lang="en-AU" sz="800" dirty="0" err="1">
                  <a:solidFill>
                    <a:srgbClr val="00338D"/>
                  </a:solidFill>
                  <a:latin typeface="Calibri" panose="020F0502020204030204" pitchFamily="34" charset="0"/>
                </a:endParaRPr>
              </a:p>
            </p:txBody>
          </p:sp>
        </p:grpSp>
        <p:sp>
          <p:nvSpPr>
            <p:cNvPr id="91" name="Isosceles Triangle 90"/>
            <p:cNvSpPr/>
            <p:nvPr/>
          </p:nvSpPr>
          <p:spPr>
            <a:xfrm rot="10800000">
              <a:off x="10162847" y="435063"/>
              <a:ext cx="140400" cy="117943"/>
            </a:xfrm>
            <a:prstGeom prst="triangle">
              <a:avLst/>
            </a:prstGeom>
            <a:solidFill>
              <a:srgbClr val="00B060"/>
            </a:solidFill>
            <a:ln>
              <a:noFill/>
            </a:ln>
          </p:spPr>
          <p:style>
            <a:lnRef idx="2">
              <a:schemeClr val="accent1">
                <a:shade val="50000"/>
              </a:schemeClr>
            </a:lnRef>
            <a:fillRef idx="1">
              <a:schemeClr val="accent1"/>
            </a:fillRef>
            <a:effectRef idx="0">
              <a:schemeClr val="accent1"/>
            </a:effectRef>
            <a:fontRef idx="minor">
              <a:schemeClr val="lt1"/>
            </a:fontRef>
          </p:style>
          <p:txBody>
            <a:bodyPr lIns="21772" tIns="21772" rIns="21772" bIns="21772" rtlCol="0" anchor="ctr" anchorCtr="0"/>
            <a:lstStyle/>
            <a:p>
              <a:pPr algn="ctr"/>
              <a:endParaRPr lang="en-AU" sz="800" dirty="0" err="1">
                <a:solidFill>
                  <a:srgbClr val="00338D"/>
                </a:solidFill>
                <a:latin typeface="Calibri" panose="020F0502020204030204" pitchFamily="34" charset="0"/>
              </a:endParaRPr>
            </a:p>
          </p:txBody>
        </p:sp>
        <p:sp>
          <p:nvSpPr>
            <p:cNvPr id="92" name="TextBox 91"/>
            <p:cNvSpPr txBox="1"/>
            <p:nvPr/>
          </p:nvSpPr>
          <p:spPr>
            <a:xfrm>
              <a:off x="10753127" y="406382"/>
              <a:ext cx="469141" cy="175304"/>
            </a:xfrm>
            <a:prstGeom prst="rect">
              <a:avLst/>
            </a:prstGeom>
            <a:noFill/>
          </p:spPr>
          <p:txBody>
            <a:bodyPr wrap="none" lIns="21772" tIns="21772" rIns="21772" bIns="21772" rtlCol="0" anchor="ctr" anchorCtr="0">
              <a:noAutofit/>
            </a:bodyPr>
            <a:lstStyle/>
            <a:p>
              <a:pPr algn="ctr"/>
              <a:r>
                <a:rPr lang="en-AU" sz="800" b="1" dirty="0">
                  <a:solidFill>
                    <a:srgbClr val="00338D"/>
                  </a:solidFill>
                </a:rPr>
                <a:t>Global </a:t>
              </a:r>
              <a:r>
                <a:rPr lang="en-AU" sz="800" b="1" dirty="0" smtClean="0">
                  <a:solidFill>
                    <a:srgbClr val="00338D"/>
                  </a:solidFill>
                </a:rPr>
                <a:t>Industry </a:t>
              </a:r>
              <a:r>
                <a:rPr lang="en-AU" sz="800" b="1" dirty="0">
                  <a:solidFill>
                    <a:srgbClr val="00338D"/>
                  </a:solidFill>
                </a:rPr>
                <a:t>B</a:t>
              </a:r>
              <a:r>
                <a:rPr lang="en-AU" sz="800" b="1" dirty="0" smtClean="0">
                  <a:solidFill>
                    <a:srgbClr val="00338D"/>
                  </a:solidFill>
                </a:rPr>
                <a:t>enchmark</a:t>
              </a:r>
              <a:endParaRPr lang="en-AU" sz="800" b="1" dirty="0">
                <a:solidFill>
                  <a:srgbClr val="00338D"/>
                </a:solidFill>
              </a:endParaRPr>
            </a:p>
          </p:txBody>
        </p:sp>
        <p:sp>
          <p:nvSpPr>
            <p:cNvPr id="93" name="Isosceles Triangle 92"/>
            <p:cNvSpPr/>
            <p:nvPr/>
          </p:nvSpPr>
          <p:spPr>
            <a:xfrm rot="10800000">
              <a:off x="11860573" y="436066"/>
              <a:ext cx="140400" cy="117943"/>
            </a:xfrm>
            <a:prstGeom prst="triangle">
              <a:avLst/>
            </a:prstGeom>
            <a:solidFill>
              <a:srgbClr val="8E258D"/>
            </a:solidFill>
            <a:ln>
              <a:noFill/>
            </a:ln>
          </p:spPr>
          <p:style>
            <a:lnRef idx="2">
              <a:schemeClr val="accent1">
                <a:shade val="50000"/>
              </a:schemeClr>
            </a:lnRef>
            <a:fillRef idx="1">
              <a:schemeClr val="accent1"/>
            </a:fillRef>
            <a:effectRef idx="0">
              <a:schemeClr val="accent1"/>
            </a:effectRef>
            <a:fontRef idx="minor">
              <a:schemeClr val="lt1"/>
            </a:fontRef>
          </p:style>
          <p:txBody>
            <a:bodyPr lIns="21772" tIns="21772" rIns="21772" bIns="21772" rtlCol="0" anchor="ctr" anchorCtr="0"/>
            <a:lstStyle/>
            <a:p>
              <a:pPr algn="ctr"/>
              <a:endParaRPr lang="en-AU" sz="800" dirty="0" err="1">
                <a:solidFill>
                  <a:srgbClr val="00338D"/>
                </a:solidFill>
                <a:latin typeface="Calibri" panose="020F0502020204030204" pitchFamily="34" charset="0"/>
              </a:endParaRPr>
            </a:p>
          </p:txBody>
        </p:sp>
        <p:sp>
          <p:nvSpPr>
            <p:cNvPr id="94" name="TextBox 93"/>
            <p:cNvSpPr txBox="1"/>
            <p:nvPr/>
          </p:nvSpPr>
          <p:spPr>
            <a:xfrm>
              <a:off x="12016513" y="407385"/>
              <a:ext cx="469141" cy="175304"/>
            </a:xfrm>
            <a:prstGeom prst="rect">
              <a:avLst/>
            </a:prstGeom>
            <a:noFill/>
          </p:spPr>
          <p:txBody>
            <a:bodyPr wrap="none" lIns="21772" tIns="21772" rIns="21772" bIns="21772" rtlCol="0" anchor="ctr" anchorCtr="0">
              <a:noAutofit/>
            </a:bodyPr>
            <a:lstStyle/>
            <a:p>
              <a:pPr algn="ctr"/>
              <a:r>
                <a:rPr lang="en-AU" sz="800" b="1" dirty="0">
                  <a:solidFill>
                    <a:srgbClr val="00338D"/>
                  </a:solidFill>
                </a:rPr>
                <a:t>Aspiration</a:t>
              </a:r>
            </a:p>
          </p:txBody>
        </p:sp>
      </p:grpSp>
      <p:sp>
        <p:nvSpPr>
          <p:cNvPr id="100" name="Rectangle 99"/>
          <p:cNvSpPr/>
          <p:nvPr/>
        </p:nvSpPr>
        <p:spPr>
          <a:xfrm>
            <a:off x="102170" y="2179187"/>
            <a:ext cx="3053407" cy="79604"/>
          </a:xfrm>
          <a:prstGeom prst="rect">
            <a:avLst/>
          </a:prstGeom>
          <a:gradFill>
            <a:gsLst>
              <a:gs pos="26000">
                <a:srgbClr val="F7941E">
                  <a:lumMod val="60000"/>
                  <a:lumOff val="40000"/>
                </a:srgbClr>
              </a:gs>
              <a:gs pos="0">
                <a:srgbClr val="FF0000"/>
              </a:gs>
              <a:gs pos="51000">
                <a:srgbClr val="9E9FA1">
                  <a:lumMod val="40000"/>
                  <a:lumOff val="60000"/>
                </a:srgbClr>
              </a:gs>
              <a:gs pos="76000">
                <a:srgbClr val="00B050"/>
              </a:gs>
              <a:gs pos="100000">
                <a:srgbClr val="00B0F0"/>
              </a:gs>
            </a:gsLst>
            <a:lin ang="0" scaled="0"/>
          </a:gradFill>
          <a:ln w="25400" cap="flat" cmpd="sng" algn="ctr">
            <a:noFill/>
            <a:prstDash val="solid"/>
          </a:ln>
          <a:effectLst/>
        </p:spPr>
        <p:txBody>
          <a:bodyPr lIns="21772" tIns="21772" rIns="21772" bIns="21772" rtlCol="0" anchor="ctr" anchorCtr="0"/>
          <a:lstStyle/>
          <a:p>
            <a:pPr algn="ctr">
              <a:defRPr/>
            </a:pPr>
            <a:endParaRPr lang="en-AU" sz="800" kern="0" dirty="0" err="1" smtClean="0">
              <a:solidFill>
                <a:srgbClr val="FFFFFF"/>
              </a:solidFill>
              <a:latin typeface="Calibri" panose="020F0502020204030204" pitchFamily="34" charset="0"/>
              <a:cs typeface="Arial" panose="020B0604020202020204" pitchFamily="34" charset="0"/>
            </a:endParaRPr>
          </a:p>
        </p:txBody>
      </p:sp>
      <p:cxnSp>
        <p:nvCxnSpPr>
          <p:cNvPr id="102" name="Straight Connector 101"/>
          <p:cNvCxnSpPr/>
          <p:nvPr/>
        </p:nvCxnSpPr>
        <p:spPr>
          <a:xfrm>
            <a:off x="605465" y="2517685"/>
            <a:ext cx="0" cy="27432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a:off x="1193805" y="2510592"/>
            <a:ext cx="0" cy="27432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a:off x="1821118" y="2517685"/>
            <a:ext cx="0" cy="27432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a:off x="2483889" y="2510592"/>
            <a:ext cx="0" cy="27432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06" name="Isosceles Triangle 105"/>
          <p:cNvSpPr/>
          <p:nvPr/>
        </p:nvSpPr>
        <p:spPr>
          <a:xfrm>
            <a:off x="2987858" y="3510074"/>
            <a:ext cx="140400" cy="117943"/>
          </a:xfrm>
          <a:prstGeom prst="triangle">
            <a:avLst/>
          </a:prstGeom>
          <a:solidFill>
            <a:srgbClr val="00B06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21772" tIns="21772" rIns="21772" bIns="21772" rtlCol="0" anchor="ctr" anchorCtr="0"/>
          <a:lstStyle/>
          <a:p>
            <a:pPr algn="ctr"/>
            <a:endParaRPr lang="en-AU" sz="800" dirty="0" err="1">
              <a:solidFill>
                <a:srgbClr val="000000"/>
              </a:solidFill>
              <a:latin typeface="Calibri" panose="020F0502020204030204" pitchFamily="34" charset="0"/>
            </a:endParaRPr>
          </a:p>
        </p:txBody>
      </p:sp>
      <p:sp>
        <p:nvSpPr>
          <p:cNvPr id="107" name="Isosceles Triangle 106"/>
          <p:cNvSpPr/>
          <p:nvPr/>
        </p:nvSpPr>
        <p:spPr>
          <a:xfrm>
            <a:off x="2526246" y="3510073"/>
            <a:ext cx="140400" cy="117943"/>
          </a:xfrm>
          <a:prstGeom prst="triangle">
            <a:avLst/>
          </a:prstGeom>
          <a:solidFill>
            <a:srgbClr val="8E258D"/>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21772" tIns="21772" rIns="21772" bIns="21772" rtlCol="0" anchor="ctr" anchorCtr="0"/>
          <a:lstStyle/>
          <a:p>
            <a:pPr algn="ctr"/>
            <a:endParaRPr lang="en-AU" sz="800" dirty="0" err="1">
              <a:solidFill>
                <a:srgbClr val="000000"/>
              </a:solidFill>
              <a:latin typeface="Calibri" panose="020F0502020204030204" pitchFamily="34" charset="0"/>
            </a:endParaRPr>
          </a:p>
        </p:txBody>
      </p:sp>
      <p:sp>
        <p:nvSpPr>
          <p:cNvPr id="110" name="Isosceles Triangle 109"/>
          <p:cNvSpPr/>
          <p:nvPr/>
        </p:nvSpPr>
        <p:spPr>
          <a:xfrm>
            <a:off x="1084609" y="4394606"/>
            <a:ext cx="140400" cy="117943"/>
          </a:xfrm>
          <a:prstGeom prst="triangle">
            <a:avLst/>
          </a:prstGeom>
          <a:solidFill>
            <a:srgbClr val="FFC00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21772" tIns="21772" rIns="21772" bIns="21772" rtlCol="0" anchor="ctr" anchorCtr="0"/>
          <a:lstStyle/>
          <a:p>
            <a:pPr algn="ctr"/>
            <a:endParaRPr lang="en-AU" sz="800" dirty="0" err="1">
              <a:solidFill>
                <a:srgbClr val="000000"/>
              </a:solidFill>
              <a:latin typeface="Calibri" panose="020F0502020204030204" pitchFamily="34" charset="0"/>
            </a:endParaRPr>
          </a:p>
        </p:txBody>
      </p:sp>
      <p:sp>
        <p:nvSpPr>
          <p:cNvPr id="111" name="Isosceles Triangle 110"/>
          <p:cNvSpPr/>
          <p:nvPr/>
        </p:nvSpPr>
        <p:spPr>
          <a:xfrm>
            <a:off x="3000405" y="4394606"/>
            <a:ext cx="140400" cy="117943"/>
          </a:xfrm>
          <a:prstGeom prst="triangle">
            <a:avLst/>
          </a:prstGeom>
          <a:solidFill>
            <a:srgbClr val="00B06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21772" tIns="21772" rIns="21772" bIns="21772" rtlCol="0" anchor="ctr" anchorCtr="0"/>
          <a:lstStyle/>
          <a:p>
            <a:pPr algn="ctr"/>
            <a:endParaRPr lang="en-AU" sz="800" dirty="0" err="1">
              <a:solidFill>
                <a:srgbClr val="000000"/>
              </a:solidFill>
              <a:latin typeface="Calibri" panose="020F0502020204030204" pitchFamily="34" charset="0"/>
            </a:endParaRPr>
          </a:p>
        </p:txBody>
      </p:sp>
      <p:sp>
        <p:nvSpPr>
          <p:cNvPr id="112" name="Isosceles Triangle 111"/>
          <p:cNvSpPr/>
          <p:nvPr/>
        </p:nvSpPr>
        <p:spPr>
          <a:xfrm>
            <a:off x="2894924" y="4394606"/>
            <a:ext cx="140400" cy="117943"/>
          </a:xfrm>
          <a:prstGeom prst="triangle">
            <a:avLst/>
          </a:prstGeom>
          <a:solidFill>
            <a:srgbClr val="8E258D"/>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21772" tIns="21772" rIns="21772" bIns="21772" rtlCol="0" anchor="ctr" anchorCtr="0"/>
          <a:lstStyle/>
          <a:p>
            <a:pPr algn="ctr"/>
            <a:endParaRPr lang="en-AU" sz="800" dirty="0" err="1">
              <a:solidFill>
                <a:srgbClr val="000000"/>
              </a:solidFill>
              <a:latin typeface="Calibri" panose="020F0502020204030204" pitchFamily="34" charset="0"/>
            </a:endParaRPr>
          </a:p>
        </p:txBody>
      </p:sp>
      <p:sp>
        <p:nvSpPr>
          <p:cNvPr id="115" name="Isosceles Triangle 114"/>
          <p:cNvSpPr/>
          <p:nvPr/>
        </p:nvSpPr>
        <p:spPr>
          <a:xfrm flipV="1">
            <a:off x="1289577" y="2021088"/>
            <a:ext cx="140400" cy="117943"/>
          </a:xfrm>
          <a:prstGeom prst="triangle">
            <a:avLst/>
          </a:prstGeom>
          <a:solidFill>
            <a:srgbClr val="FFC00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21772" tIns="21772" rIns="21772" bIns="21772" rtlCol="0" anchor="ctr" anchorCtr="0"/>
          <a:lstStyle/>
          <a:p>
            <a:pPr algn="ctr"/>
            <a:endParaRPr lang="en-AU" sz="800" dirty="0" err="1">
              <a:solidFill>
                <a:srgbClr val="000000"/>
              </a:solidFill>
              <a:latin typeface="Calibri" panose="020F0502020204030204" pitchFamily="34" charset="0"/>
            </a:endParaRPr>
          </a:p>
        </p:txBody>
      </p:sp>
      <p:sp>
        <p:nvSpPr>
          <p:cNvPr id="116" name="Isosceles Triangle 115"/>
          <p:cNvSpPr/>
          <p:nvPr/>
        </p:nvSpPr>
        <p:spPr>
          <a:xfrm flipV="1">
            <a:off x="468083" y="2021088"/>
            <a:ext cx="140400" cy="117943"/>
          </a:xfrm>
          <a:prstGeom prst="triangle">
            <a:avLst/>
          </a:prstGeom>
          <a:solidFill>
            <a:srgbClr val="00338D"/>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21772" tIns="21772" rIns="21772" bIns="21772" rtlCol="0" anchor="ctr" anchorCtr="0"/>
          <a:lstStyle/>
          <a:p>
            <a:pPr algn="ctr"/>
            <a:endParaRPr lang="en-AU" sz="800" dirty="0" err="1">
              <a:solidFill>
                <a:srgbClr val="000000"/>
              </a:solidFill>
              <a:latin typeface="Calibri" panose="020F0502020204030204" pitchFamily="34" charset="0"/>
            </a:endParaRPr>
          </a:p>
        </p:txBody>
      </p:sp>
      <p:sp>
        <p:nvSpPr>
          <p:cNvPr id="117" name="Isosceles Triangle 116"/>
          <p:cNvSpPr/>
          <p:nvPr/>
        </p:nvSpPr>
        <p:spPr>
          <a:xfrm flipV="1">
            <a:off x="3000409" y="2021088"/>
            <a:ext cx="140400" cy="117943"/>
          </a:xfrm>
          <a:prstGeom prst="triangle">
            <a:avLst/>
          </a:prstGeom>
          <a:solidFill>
            <a:srgbClr val="00B06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21772" tIns="21772" rIns="21772" bIns="21772" rtlCol="0" anchor="ctr" anchorCtr="0"/>
          <a:lstStyle/>
          <a:p>
            <a:pPr algn="ctr"/>
            <a:endParaRPr lang="en-AU" sz="800" dirty="0" err="1">
              <a:solidFill>
                <a:srgbClr val="000000"/>
              </a:solidFill>
              <a:latin typeface="Calibri" panose="020F0502020204030204" pitchFamily="34" charset="0"/>
            </a:endParaRPr>
          </a:p>
        </p:txBody>
      </p:sp>
      <p:sp>
        <p:nvSpPr>
          <p:cNvPr id="118" name="Isosceles Triangle 117"/>
          <p:cNvSpPr/>
          <p:nvPr/>
        </p:nvSpPr>
        <p:spPr>
          <a:xfrm flipV="1">
            <a:off x="2816409" y="2021088"/>
            <a:ext cx="140400" cy="117943"/>
          </a:xfrm>
          <a:prstGeom prst="triangle">
            <a:avLst/>
          </a:prstGeom>
          <a:solidFill>
            <a:srgbClr val="8E258D"/>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21772" tIns="21772" rIns="21772" bIns="21772" rtlCol="0" anchor="ctr" anchorCtr="0"/>
          <a:lstStyle/>
          <a:p>
            <a:pPr algn="ctr"/>
            <a:endParaRPr lang="en-AU" sz="800" dirty="0" err="1">
              <a:solidFill>
                <a:srgbClr val="000000"/>
              </a:solidFill>
              <a:latin typeface="Calibri" panose="020F0502020204030204" pitchFamily="34" charset="0"/>
            </a:endParaRPr>
          </a:p>
        </p:txBody>
      </p:sp>
      <p:graphicFrame>
        <p:nvGraphicFramePr>
          <p:cNvPr id="416" name="Table 415"/>
          <p:cNvGraphicFramePr>
            <a:graphicFrameLocks noGrp="1"/>
          </p:cNvGraphicFramePr>
          <p:nvPr>
            <p:extLst>
              <p:ext uri="{D42A27DB-BD31-4B8C-83A1-F6EECF244321}">
                <p14:modId xmlns:p14="http://schemas.microsoft.com/office/powerpoint/2010/main" val="1671728701"/>
              </p:ext>
            </p:extLst>
          </p:nvPr>
        </p:nvGraphicFramePr>
        <p:xfrm>
          <a:off x="3793054" y="995656"/>
          <a:ext cx="8154904" cy="2712720"/>
        </p:xfrm>
        <a:graphic>
          <a:graphicData uri="http://schemas.openxmlformats.org/drawingml/2006/table">
            <a:tbl>
              <a:tblPr firstRow="1" bandRow="1">
                <a:tableStyleId>{00A15C55-8517-42AA-B614-E9B94910E393}</a:tableStyleId>
              </a:tblPr>
              <a:tblGrid>
                <a:gridCol w="1857375"/>
                <a:gridCol w="6297529"/>
              </a:tblGrid>
              <a:tr h="370840">
                <a:tc>
                  <a:txBody>
                    <a:bodyPr/>
                    <a:lstStyle/>
                    <a:p>
                      <a:pPr marL="0" marR="0" lvl="0" indent="0" algn="l" defTabSz="890789" rtl="0" eaLnBrk="1" fontAlgn="auto" latinLnBrk="0" hangingPunct="1">
                        <a:lnSpc>
                          <a:spcPct val="100000"/>
                        </a:lnSpc>
                        <a:spcBef>
                          <a:spcPts val="0"/>
                        </a:spcBef>
                        <a:spcAft>
                          <a:spcPts val="0"/>
                        </a:spcAft>
                        <a:buClrTx/>
                        <a:buSzTx/>
                        <a:buFontTx/>
                        <a:buNone/>
                        <a:tabLst/>
                        <a:defRPr/>
                      </a:pPr>
                      <a:r>
                        <a:rPr lang="en-US" sz="1400" b="0" kern="1200" spc="-10" dirty="0" smtClean="0">
                          <a:solidFill>
                            <a:schemeClr val="bg1"/>
                          </a:solidFill>
                          <a:latin typeface="+mn-lt"/>
                          <a:ea typeface="+mn-ea"/>
                          <a:cs typeface="+mn-cs"/>
                        </a:rPr>
                        <a:t>Digital Channels Adoption</a:t>
                      </a:r>
                      <a:endParaRPr lang="en-US" sz="1400" b="0" kern="1200" spc="-10" dirty="0">
                        <a:solidFill>
                          <a:schemeClr val="bg1"/>
                        </a:solidFill>
                        <a:latin typeface="+mn-lt"/>
                        <a:ea typeface="+mn-ea"/>
                        <a:cs typeface="+mn-cs"/>
                      </a:endParaRP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2D5491"/>
                    </a:solidFill>
                  </a:tcPr>
                </a:tc>
                <a:tc>
                  <a:txBody>
                    <a:bodyPr/>
                    <a:lstStyle/>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r>
                        <a:rPr lang="en-US" sz="1400" b="0" kern="1200" dirty="0" smtClean="0">
                          <a:solidFill>
                            <a:srgbClr val="00338D"/>
                          </a:solidFill>
                          <a:latin typeface="+mn-lt"/>
                          <a:ea typeface="+mn-ea"/>
                          <a:cs typeface="+mn-cs"/>
                        </a:rPr>
                        <a:t>Ensure use of social media channels to drive customer engagement and periodically track adoption of social media as a channel of interaction for customers </a:t>
                      </a: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D9E3F3"/>
                    </a:solidFill>
                  </a:tcPr>
                </a:tc>
              </a:tr>
              <a:tr h="370840">
                <a:tc>
                  <a:txBody>
                    <a:bodyPr/>
                    <a:lstStyle/>
                    <a:p>
                      <a:pPr marL="0" marR="0" lvl="0" indent="0" algn="l" defTabSz="890789" rtl="0" eaLnBrk="1" fontAlgn="auto" latinLnBrk="0" hangingPunct="1">
                        <a:lnSpc>
                          <a:spcPct val="100000"/>
                        </a:lnSpc>
                        <a:spcBef>
                          <a:spcPts val="0"/>
                        </a:spcBef>
                        <a:spcAft>
                          <a:spcPts val="0"/>
                        </a:spcAft>
                        <a:buClrTx/>
                        <a:buSzTx/>
                        <a:buFontTx/>
                        <a:buNone/>
                        <a:tabLst/>
                        <a:defRPr/>
                      </a:pPr>
                      <a:r>
                        <a:rPr lang="en-US" sz="1400" b="0" kern="1200" spc="-10" dirty="0" smtClean="0">
                          <a:solidFill>
                            <a:schemeClr val="bg1"/>
                          </a:solidFill>
                          <a:latin typeface="+mn-lt"/>
                          <a:ea typeface="+mn-ea"/>
                          <a:cs typeface="+mn-cs"/>
                        </a:rPr>
                        <a:t>Tailored Customer Experience</a:t>
                      </a: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2D5491"/>
                    </a:solidFill>
                  </a:tcPr>
                </a:tc>
                <a:tc>
                  <a:txBody>
                    <a:bodyPr/>
                    <a:lstStyle/>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r>
                        <a:rPr lang="en-US" sz="1400" b="0" kern="1200" dirty="0" smtClean="0">
                          <a:solidFill>
                            <a:srgbClr val="00338D"/>
                          </a:solidFill>
                          <a:latin typeface="+mn-lt"/>
                          <a:ea typeface="+mn-ea"/>
                          <a:cs typeface="+mn-cs"/>
                        </a:rPr>
                        <a:t>Leverage data analytics for real-time analysis of customer </a:t>
                      </a:r>
                      <a:r>
                        <a:rPr lang="en-US" sz="1400" b="0" kern="1200" dirty="0" err="1" smtClean="0">
                          <a:solidFill>
                            <a:srgbClr val="00338D"/>
                          </a:solidFill>
                          <a:latin typeface="+mn-lt"/>
                          <a:ea typeface="+mn-ea"/>
                          <a:cs typeface="+mn-cs"/>
                        </a:rPr>
                        <a:t>behaviour</a:t>
                      </a:r>
                      <a:r>
                        <a:rPr lang="en-US" sz="1400" b="0" kern="1200" dirty="0" smtClean="0">
                          <a:solidFill>
                            <a:srgbClr val="00338D"/>
                          </a:solidFill>
                          <a:latin typeface="+mn-lt"/>
                          <a:ea typeface="+mn-ea"/>
                          <a:cs typeface="+mn-cs"/>
                        </a:rPr>
                        <a:t> and transaction trends and creation of better tailored customer experience and products</a:t>
                      </a: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D9E3F3"/>
                    </a:solidFill>
                  </a:tcPr>
                </a:tc>
              </a:tr>
              <a:tr h="370840">
                <a:tc>
                  <a:txBody>
                    <a:bodyPr/>
                    <a:lstStyle/>
                    <a:p>
                      <a:pPr marL="0" marR="0" lvl="0" indent="0" algn="l" defTabSz="890789" rtl="0" eaLnBrk="1" fontAlgn="auto" latinLnBrk="0" hangingPunct="1">
                        <a:lnSpc>
                          <a:spcPct val="100000"/>
                        </a:lnSpc>
                        <a:spcBef>
                          <a:spcPts val="0"/>
                        </a:spcBef>
                        <a:spcAft>
                          <a:spcPts val="0"/>
                        </a:spcAft>
                        <a:buClrTx/>
                        <a:buSzTx/>
                        <a:buFontTx/>
                        <a:buNone/>
                        <a:tabLst/>
                        <a:defRPr/>
                      </a:pPr>
                      <a:r>
                        <a:rPr lang="en-US" sz="1400" b="0" kern="1200" spc="-10" dirty="0" err="1" smtClean="0">
                          <a:solidFill>
                            <a:schemeClr val="bg1"/>
                          </a:solidFill>
                          <a:latin typeface="+mn-lt"/>
                          <a:ea typeface="+mn-ea"/>
                          <a:cs typeface="+mn-cs"/>
                        </a:rPr>
                        <a:t>Personalised</a:t>
                      </a:r>
                      <a:r>
                        <a:rPr lang="en-US" sz="1400" b="0" kern="1200" spc="-10" dirty="0" smtClean="0">
                          <a:solidFill>
                            <a:schemeClr val="bg1"/>
                          </a:solidFill>
                          <a:latin typeface="+mn-lt"/>
                          <a:ea typeface="+mn-ea"/>
                          <a:cs typeface="+mn-cs"/>
                        </a:rPr>
                        <a:t> Digital Marketing</a:t>
                      </a: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2D5491"/>
                    </a:solidFill>
                  </a:tcPr>
                </a:tc>
                <a:tc>
                  <a:txBody>
                    <a:bodyPr/>
                    <a:lstStyle/>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r>
                        <a:rPr lang="en-US" sz="1400" b="0" kern="1200" dirty="0" smtClean="0">
                          <a:solidFill>
                            <a:srgbClr val="00338D"/>
                          </a:solidFill>
                          <a:latin typeface="+mn-lt"/>
                          <a:ea typeface="+mn-ea"/>
                          <a:cs typeface="+mn-cs"/>
                        </a:rPr>
                        <a:t>Ensure comprehensive use of customer analytics to target and </a:t>
                      </a:r>
                      <a:r>
                        <a:rPr lang="en-US" sz="1400" b="0" kern="1200" dirty="0" err="1" smtClean="0">
                          <a:solidFill>
                            <a:srgbClr val="00338D"/>
                          </a:solidFill>
                          <a:latin typeface="+mn-lt"/>
                          <a:ea typeface="+mn-ea"/>
                          <a:cs typeface="+mn-cs"/>
                        </a:rPr>
                        <a:t>personalise</a:t>
                      </a:r>
                      <a:r>
                        <a:rPr lang="en-US" sz="1400" b="0" kern="1200" dirty="0" smtClean="0">
                          <a:solidFill>
                            <a:srgbClr val="00338D"/>
                          </a:solidFill>
                          <a:latin typeface="+mn-lt"/>
                          <a:ea typeface="+mn-ea"/>
                          <a:cs typeface="+mn-cs"/>
                        </a:rPr>
                        <a:t> digital marketing activities</a:t>
                      </a: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D9E3F3"/>
                    </a:solidFill>
                  </a:tcPr>
                </a:tc>
              </a:tr>
              <a:tr h="370840">
                <a:tc>
                  <a:txBody>
                    <a:bodyPr/>
                    <a:lstStyle/>
                    <a:p>
                      <a:pPr marL="0" marR="0" lvl="0" indent="0" algn="l" defTabSz="890789" rtl="0" eaLnBrk="1" fontAlgn="auto" latinLnBrk="0" hangingPunct="1">
                        <a:lnSpc>
                          <a:spcPct val="100000"/>
                        </a:lnSpc>
                        <a:spcBef>
                          <a:spcPts val="0"/>
                        </a:spcBef>
                        <a:spcAft>
                          <a:spcPts val="0"/>
                        </a:spcAft>
                        <a:buClrTx/>
                        <a:buSzTx/>
                        <a:buFontTx/>
                        <a:buNone/>
                        <a:tabLst/>
                        <a:defRPr/>
                      </a:pPr>
                      <a:r>
                        <a:rPr lang="en-US" sz="1400" b="0" kern="1200" spc="-10" dirty="0" smtClean="0">
                          <a:solidFill>
                            <a:schemeClr val="bg1"/>
                          </a:solidFill>
                          <a:latin typeface="+mn-lt"/>
                          <a:ea typeface="+mn-ea"/>
                          <a:cs typeface="+mn-cs"/>
                        </a:rPr>
                        <a:t>Digital Channels</a:t>
                      </a:r>
                      <a:r>
                        <a:rPr lang="en-US" sz="1400" b="0" kern="1200" spc="-10" baseline="0" dirty="0" smtClean="0">
                          <a:solidFill>
                            <a:schemeClr val="bg1"/>
                          </a:solidFill>
                          <a:latin typeface="+mn-lt"/>
                          <a:ea typeface="+mn-ea"/>
                          <a:cs typeface="+mn-cs"/>
                        </a:rPr>
                        <a:t> </a:t>
                      </a:r>
                      <a:r>
                        <a:rPr lang="en-US" sz="1400" b="0" kern="1200" spc="-10" dirty="0" smtClean="0">
                          <a:solidFill>
                            <a:schemeClr val="bg1"/>
                          </a:solidFill>
                          <a:latin typeface="+mn-lt"/>
                          <a:ea typeface="+mn-ea"/>
                          <a:cs typeface="+mn-cs"/>
                        </a:rPr>
                        <a:t>Enhancement</a:t>
                      </a: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2D5491"/>
                    </a:solidFill>
                  </a:tcPr>
                </a:tc>
                <a:tc>
                  <a:txBody>
                    <a:bodyPr/>
                    <a:lstStyle/>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r>
                        <a:rPr lang="en-US" sz="1400" b="0" kern="1200" dirty="0" smtClean="0">
                          <a:solidFill>
                            <a:srgbClr val="00338D"/>
                          </a:solidFill>
                          <a:latin typeface="+mn-lt"/>
                          <a:ea typeface="+mn-ea"/>
                          <a:cs typeface="+mn-cs"/>
                        </a:rPr>
                        <a:t>Enhance existing digital channels (web and mobile) to delivery competitive self-service functionalities for seamless customer experience across customer touch-points</a:t>
                      </a: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D9E3F3"/>
                    </a:solidFill>
                  </a:tcPr>
                </a:tc>
              </a:tr>
            </a:tbl>
          </a:graphicData>
        </a:graphic>
      </p:graphicFrame>
      <p:pic>
        <p:nvPicPr>
          <p:cNvPr id="417" name="Picture 41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325139" y="1004736"/>
            <a:ext cx="405670" cy="405670"/>
          </a:xfrm>
          <a:prstGeom prst="rect">
            <a:avLst/>
          </a:prstGeom>
        </p:spPr>
      </p:pic>
      <p:pic>
        <p:nvPicPr>
          <p:cNvPr id="418" name="Picture 41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325139" y="1662976"/>
            <a:ext cx="405670" cy="405670"/>
          </a:xfrm>
          <a:prstGeom prst="rect">
            <a:avLst/>
          </a:prstGeom>
        </p:spPr>
      </p:pic>
      <p:pic>
        <p:nvPicPr>
          <p:cNvPr id="419" name="Picture 41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325139" y="2359718"/>
            <a:ext cx="405670" cy="405670"/>
          </a:xfrm>
          <a:prstGeom prst="rect">
            <a:avLst/>
          </a:prstGeom>
        </p:spPr>
      </p:pic>
      <p:pic>
        <p:nvPicPr>
          <p:cNvPr id="420" name="Picture 41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325139" y="2844703"/>
            <a:ext cx="405670" cy="405670"/>
          </a:xfrm>
          <a:prstGeom prst="rect">
            <a:avLst/>
          </a:prstGeom>
        </p:spPr>
      </p:pic>
      <p:sp>
        <p:nvSpPr>
          <p:cNvPr id="421" name="Rectangle 420"/>
          <p:cNvSpPr/>
          <p:nvPr/>
        </p:nvSpPr>
        <p:spPr>
          <a:xfrm>
            <a:off x="3323435" y="595736"/>
            <a:ext cx="8595360" cy="307777"/>
          </a:xfrm>
          <a:prstGeom prst="rect">
            <a:avLst/>
          </a:prstGeom>
        </p:spPr>
        <p:txBody>
          <a:bodyPr wrap="square">
            <a:spAutoFit/>
          </a:bodyPr>
          <a:lstStyle/>
          <a:p>
            <a:pPr defTabSz="713603">
              <a:defRPr/>
            </a:pPr>
            <a:r>
              <a:rPr lang="en-US" sz="1400" dirty="0" smtClean="0">
                <a:solidFill>
                  <a:srgbClr val="00338D"/>
                </a:solidFill>
              </a:rPr>
              <a:t>The following key initiatives have been identified for </a:t>
            </a:r>
            <a:r>
              <a:rPr lang="en-US" sz="1400" dirty="0" err="1" smtClean="0">
                <a:solidFill>
                  <a:srgbClr val="00338D"/>
                </a:solidFill>
              </a:rPr>
              <a:t>FBNQuest</a:t>
            </a:r>
            <a:r>
              <a:rPr lang="en-US" sz="1400" dirty="0" smtClean="0">
                <a:solidFill>
                  <a:srgbClr val="00338D"/>
                </a:solidFill>
              </a:rPr>
              <a:t> with respect to Customer Experience Mgt.: </a:t>
            </a:r>
            <a:endParaRPr lang="en-US" sz="1400" dirty="0">
              <a:solidFill>
                <a:srgbClr val="00338D"/>
              </a:solidFill>
            </a:endParaRPr>
          </a:p>
        </p:txBody>
      </p:sp>
      <p:sp>
        <p:nvSpPr>
          <p:cNvPr id="424" name="Isosceles Triangle 423"/>
          <p:cNvSpPr/>
          <p:nvPr/>
        </p:nvSpPr>
        <p:spPr>
          <a:xfrm>
            <a:off x="430041" y="4384910"/>
            <a:ext cx="140400" cy="117943"/>
          </a:xfrm>
          <a:prstGeom prst="triangle">
            <a:avLst/>
          </a:prstGeom>
          <a:solidFill>
            <a:srgbClr val="00338D"/>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21772" tIns="21772" rIns="21772" bIns="21772" rtlCol="0" anchor="ctr" anchorCtr="0"/>
          <a:lstStyle/>
          <a:p>
            <a:pPr algn="ctr"/>
            <a:endParaRPr lang="en-AU" sz="800" dirty="0" err="1">
              <a:solidFill>
                <a:srgbClr val="000000"/>
              </a:solidFill>
              <a:latin typeface="Calibri" panose="020F0502020204030204" pitchFamily="34" charset="0"/>
            </a:endParaRPr>
          </a:p>
        </p:txBody>
      </p:sp>
      <p:sp>
        <p:nvSpPr>
          <p:cNvPr id="426" name="TextBox 425"/>
          <p:cNvSpPr txBox="1"/>
          <p:nvPr/>
        </p:nvSpPr>
        <p:spPr>
          <a:xfrm>
            <a:off x="78188" y="4789113"/>
            <a:ext cx="3174580" cy="184666"/>
          </a:xfrm>
          <a:prstGeom prst="rect">
            <a:avLst/>
          </a:prstGeom>
          <a:noFill/>
        </p:spPr>
        <p:txBody>
          <a:bodyPr wrap="square" lIns="0" tIns="0" rIns="0" bIns="0" rtlCol="0">
            <a:spAutoFit/>
          </a:bodyPr>
          <a:lstStyle/>
          <a:p>
            <a:r>
              <a:rPr lang="en-US" sz="1200" b="1" dirty="0" smtClean="0">
                <a:solidFill>
                  <a:srgbClr val="FFFFFF"/>
                </a:solidFill>
                <a:cs typeface="Arial" pitchFamily="34" charset="0"/>
              </a:rPr>
              <a:t>Data-driven </a:t>
            </a:r>
            <a:r>
              <a:rPr lang="en-US" sz="1200" b="1" dirty="0">
                <a:solidFill>
                  <a:srgbClr val="FFFFFF"/>
                </a:solidFill>
                <a:cs typeface="Arial" pitchFamily="34" charset="0"/>
              </a:rPr>
              <a:t>digital marketing </a:t>
            </a:r>
          </a:p>
        </p:txBody>
      </p:sp>
      <p:sp>
        <p:nvSpPr>
          <p:cNvPr id="427" name="Rectangle 426"/>
          <p:cNvSpPr/>
          <p:nvPr/>
        </p:nvSpPr>
        <p:spPr>
          <a:xfrm>
            <a:off x="77200" y="5054937"/>
            <a:ext cx="3053407" cy="79604"/>
          </a:xfrm>
          <a:prstGeom prst="rect">
            <a:avLst/>
          </a:prstGeom>
          <a:gradFill>
            <a:gsLst>
              <a:gs pos="26000">
                <a:srgbClr val="F7941E">
                  <a:lumMod val="60000"/>
                  <a:lumOff val="40000"/>
                </a:srgbClr>
              </a:gs>
              <a:gs pos="0">
                <a:srgbClr val="FF0000"/>
              </a:gs>
              <a:gs pos="51000">
                <a:srgbClr val="9E9FA1">
                  <a:lumMod val="40000"/>
                  <a:lumOff val="60000"/>
                </a:srgbClr>
              </a:gs>
              <a:gs pos="76000">
                <a:srgbClr val="00B050"/>
              </a:gs>
              <a:gs pos="100000">
                <a:srgbClr val="00B0F0"/>
              </a:gs>
            </a:gsLst>
            <a:lin ang="0" scaled="0"/>
          </a:gradFill>
          <a:ln w="25400" cap="flat" cmpd="sng" algn="ctr">
            <a:noFill/>
            <a:prstDash val="solid"/>
          </a:ln>
          <a:effectLst/>
        </p:spPr>
        <p:txBody>
          <a:bodyPr lIns="21772" tIns="21772" rIns="21772" bIns="21772" rtlCol="0" anchor="ctr" anchorCtr="0"/>
          <a:lstStyle/>
          <a:p>
            <a:pPr algn="ctr">
              <a:defRPr/>
            </a:pPr>
            <a:endParaRPr lang="en-AU" sz="800" kern="0" dirty="0" err="1" smtClean="0">
              <a:solidFill>
                <a:srgbClr val="FFFFFF"/>
              </a:solidFill>
              <a:latin typeface="Calibri" panose="020F0502020204030204" pitchFamily="34" charset="0"/>
              <a:cs typeface="Arial" panose="020B0604020202020204" pitchFamily="34" charset="0"/>
            </a:endParaRPr>
          </a:p>
        </p:txBody>
      </p:sp>
      <p:sp>
        <p:nvSpPr>
          <p:cNvPr id="428" name="Isosceles Triangle 427"/>
          <p:cNvSpPr/>
          <p:nvPr/>
        </p:nvSpPr>
        <p:spPr>
          <a:xfrm>
            <a:off x="1083534" y="5162449"/>
            <a:ext cx="140400" cy="117943"/>
          </a:xfrm>
          <a:prstGeom prst="triangle">
            <a:avLst/>
          </a:prstGeom>
          <a:solidFill>
            <a:srgbClr val="FFC00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21772" tIns="21772" rIns="21772" bIns="21772" rtlCol="0" anchor="ctr" anchorCtr="0"/>
          <a:lstStyle/>
          <a:p>
            <a:pPr algn="ctr"/>
            <a:endParaRPr lang="en-AU" sz="800" dirty="0" err="1">
              <a:solidFill>
                <a:srgbClr val="000000"/>
              </a:solidFill>
              <a:latin typeface="Calibri" panose="020F0502020204030204" pitchFamily="34" charset="0"/>
            </a:endParaRPr>
          </a:p>
        </p:txBody>
      </p:sp>
      <p:sp>
        <p:nvSpPr>
          <p:cNvPr id="429" name="Isosceles Triangle 428"/>
          <p:cNvSpPr/>
          <p:nvPr/>
        </p:nvSpPr>
        <p:spPr>
          <a:xfrm>
            <a:off x="2989705" y="5162449"/>
            <a:ext cx="140400" cy="117943"/>
          </a:xfrm>
          <a:prstGeom prst="triangle">
            <a:avLst/>
          </a:prstGeom>
          <a:solidFill>
            <a:srgbClr val="00B06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21772" tIns="21772" rIns="21772" bIns="21772" rtlCol="0" anchor="ctr" anchorCtr="0"/>
          <a:lstStyle/>
          <a:p>
            <a:pPr algn="ctr"/>
            <a:endParaRPr lang="en-AU" sz="800" dirty="0" err="1">
              <a:solidFill>
                <a:srgbClr val="000000"/>
              </a:solidFill>
              <a:latin typeface="Calibri" panose="020F0502020204030204" pitchFamily="34" charset="0"/>
            </a:endParaRPr>
          </a:p>
        </p:txBody>
      </p:sp>
      <p:sp>
        <p:nvSpPr>
          <p:cNvPr id="430" name="Isosceles Triangle 429"/>
          <p:cNvSpPr/>
          <p:nvPr/>
        </p:nvSpPr>
        <p:spPr>
          <a:xfrm>
            <a:off x="2884224" y="5162449"/>
            <a:ext cx="140400" cy="117943"/>
          </a:xfrm>
          <a:prstGeom prst="triangle">
            <a:avLst/>
          </a:prstGeom>
          <a:solidFill>
            <a:srgbClr val="8E258D"/>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21772" tIns="21772" rIns="21772" bIns="21772" rtlCol="0" anchor="ctr" anchorCtr="0"/>
          <a:lstStyle/>
          <a:p>
            <a:pPr algn="ctr"/>
            <a:endParaRPr lang="en-AU" sz="800" dirty="0" err="1">
              <a:solidFill>
                <a:srgbClr val="000000"/>
              </a:solidFill>
              <a:latin typeface="Calibri" panose="020F0502020204030204" pitchFamily="34" charset="0"/>
            </a:endParaRPr>
          </a:p>
        </p:txBody>
      </p:sp>
      <p:sp>
        <p:nvSpPr>
          <p:cNvPr id="431" name="Isosceles Triangle 430"/>
          <p:cNvSpPr/>
          <p:nvPr/>
        </p:nvSpPr>
        <p:spPr>
          <a:xfrm>
            <a:off x="515591" y="5152753"/>
            <a:ext cx="140400" cy="117943"/>
          </a:xfrm>
          <a:prstGeom prst="triangle">
            <a:avLst/>
          </a:prstGeom>
          <a:solidFill>
            <a:srgbClr val="00338D"/>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21772" tIns="21772" rIns="21772" bIns="21772" rtlCol="0" anchor="ctr" anchorCtr="0"/>
          <a:lstStyle/>
          <a:p>
            <a:pPr algn="ctr"/>
            <a:endParaRPr lang="en-AU" sz="800" dirty="0" err="1">
              <a:solidFill>
                <a:srgbClr val="000000"/>
              </a:solidFill>
              <a:latin typeface="Calibri" panose="020F0502020204030204" pitchFamily="34" charset="0"/>
            </a:endParaRPr>
          </a:p>
        </p:txBody>
      </p:sp>
      <p:pic>
        <p:nvPicPr>
          <p:cNvPr id="433" name="Picture 43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653248" y="20474"/>
            <a:ext cx="548640" cy="155207"/>
          </a:xfrm>
          <a:prstGeom prst="rect">
            <a:avLst/>
          </a:prstGeom>
          <a:solidFill>
            <a:srgbClr val="BFBFBF"/>
          </a:solidFill>
        </p:spPr>
      </p:pic>
      <p:sp>
        <p:nvSpPr>
          <p:cNvPr id="434" name="TextBox 433"/>
          <p:cNvSpPr txBox="1"/>
          <p:nvPr/>
        </p:nvSpPr>
        <p:spPr>
          <a:xfrm>
            <a:off x="67951" y="5500770"/>
            <a:ext cx="3174580" cy="184666"/>
          </a:xfrm>
          <a:prstGeom prst="rect">
            <a:avLst/>
          </a:prstGeom>
          <a:noFill/>
        </p:spPr>
        <p:txBody>
          <a:bodyPr wrap="square" lIns="0" tIns="0" rIns="0" bIns="0" rtlCol="0">
            <a:spAutoFit/>
          </a:bodyPr>
          <a:lstStyle/>
          <a:p>
            <a:r>
              <a:rPr lang="en-US" sz="1200" b="1" dirty="0" smtClean="0">
                <a:solidFill>
                  <a:srgbClr val="FFFFFF"/>
                </a:solidFill>
                <a:cs typeface="Arial" pitchFamily="34" charset="0"/>
              </a:rPr>
              <a:t>Use </a:t>
            </a:r>
            <a:r>
              <a:rPr lang="en-US" sz="1200" b="1" dirty="0">
                <a:solidFill>
                  <a:srgbClr val="FFFFFF"/>
                </a:solidFill>
                <a:cs typeface="Arial" pitchFamily="34" charset="0"/>
              </a:rPr>
              <a:t>of digital channels </a:t>
            </a:r>
            <a:r>
              <a:rPr lang="en-US" sz="1200" b="1" dirty="0" smtClean="0">
                <a:solidFill>
                  <a:srgbClr val="FFFFFF"/>
                </a:solidFill>
                <a:cs typeface="Arial" pitchFamily="34" charset="0"/>
              </a:rPr>
              <a:t> </a:t>
            </a:r>
            <a:endParaRPr lang="en-US" sz="1200" b="1" dirty="0">
              <a:solidFill>
                <a:srgbClr val="FFFFFF"/>
              </a:solidFill>
              <a:cs typeface="Arial" pitchFamily="34" charset="0"/>
            </a:endParaRPr>
          </a:p>
        </p:txBody>
      </p:sp>
      <p:sp>
        <p:nvSpPr>
          <p:cNvPr id="435" name="Rectangle 434"/>
          <p:cNvSpPr/>
          <p:nvPr/>
        </p:nvSpPr>
        <p:spPr>
          <a:xfrm>
            <a:off x="66963" y="5766594"/>
            <a:ext cx="3053407" cy="79604"/>
          </a:xfrm>
          <a:prstGeom prst="rect">
            <a:avLst/>
          </a:prstGeom>
          <a:gradFill>
            <a:gsLst>
              <a:gs pos="26000">
                <a:srgbClr val="F7941E">
                  <a:lumMod val="60000"/>
                  <a:lumOff val="40000"/>
                </a:srgbClr>
              </a:gs>
              <a:gs pos="0">
                <a:srgbClr val="FF0000"/>
              </a:gs>
              <a:gs pos="51000">
                <a:srgbClr val="9E9FA1">
                  <a:lumMod val="40000"/>
                  <a:lumOff val="60000"/>
                </a:srgbClr>
              </a:gs>
              <a:gs pos="76000">
                <a:srgbClr val="00B050"/>
              </a:gs>
              <a:gs pos="100000">
                <a:srgbClr val="00B0F0"/>
              </a:gs>
            </a:gsLst>
            <a:lin ang="0" scaled="0"/>
          </a:gradFill>
          <a:ln w="25400" cap="flat" cmpd="sng" algn="ctr">
            <a:noFill/>
            <a:prstDash val="solid"/>
          </a:ln>
          <a:effectLst/>
        </p:spPr>
        <p:txBody>
          <a:bodyPr lIns="21772" tIns="21772" rIns="21772" bIns="21772" rtlCol="0" anchor="ctr" anchorCtr="0"/>
          <a:lstStyle/>
          <a:p>
            <a:pPr algn="ctr">
              <a:defRPr/>
            </a:pPr>
            <a:endParaRPr lang="en-AU" sz="800" kern="0" dirty="0" err="1" smtClean="0">
              <a:solidFill>
                <a:srgbClr val="FFFFFF"/>
              </a:solidFill>
              <a:latin typeface="Calibri" panose="020F0502020204030204" pitchFamily="34" charset="0"/>
              <a:cs typeface="Arial" panose="020B0604020202020204" pitchFamily="34" charset="0"/>
            </a:endParaRPr>
          </a:p>
        </p:txBody>
      </p:sp>
      <p:sp>
        <p:nvSpPr>
          <p:cNvPr id="436" name="Isosceles Triangle 435"/>
          <p:cNvSpPr/>
          <p:nvPr/>
        </p:nvSpPr>
        <p:spPr>
          <a:xfrm>
            <a:off x="1073297" y="5874106"/>
            <a:ext cx="140400" cy="117943"/>
          </a:xfrm>
          <a:prstGeom prst="triangle">
            <a:avLst/>
          </a:prstGeom>
          <a:solidFill>
            <a:srgbClr val="FFC00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21772" tIns="21772" rIns="21772" bIns="21772" rtlCol="0" anchor="ctr" anchorCtr="0"/>
          <a:lstStyle/>
          <a:p>
            <a:pPr algn="ctr"/>
            <a:endParaRPr lang="en-AU" sz="800" dirty="0" err="1">
              <a:solidFill>
                <a:srgbClr val="000000"/>
              </a:solidFill>
              <a:latin typeface="Calibri" panose="020F0502020204030204" pitchFamily="34" charset="0"/>
            </a:endParaRPr>
          </a:p>
        </p:txBody>
      </p:sp>
      <p:sp>
        <p:nvSpPr>
          <p:cNvPr id="437" name="Isosceles Triangle 436"/>
          <p:cNvSpPr/>
          <p:nvPr/>
        </p:nvSpPr>
        <p:spPr>
          <a:xfrm>
            <a:off x="2979468" y="5874106"/>
            <a:ext cx="140400" cy="117943"/>
          </a:xfrm>
          <a:prstGeom prst="triangle">
            <a:avLst/>
          </a:prstGeom>
          <a:solidFill>
            <a:srgbClr val="00B06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21772" tIns="21772" rIns="21772" bIns="21772" rtlCol="0" anchor="ctr" anchorCtr="0"/>
          <a:lstStyle/>
          <a:p>
            <a:pPr algn="ctr"/>
            <a:endParaRPr lang="en-AU" sz="800" dirty="0" err="1">
              <a:solidFill>
                <a:srgbClr val="000000"/>
              </a:solidFill>
              <a:latin typeface="Calibri" panose="020F0502020204030204" pitchFamily="34" charset="0"/>
            </a:endParaRPr>
          </a:p>
        </p:txBody>
      </p:sp>
      <p:sp>
        <p:nvSpPr>
          <p:cNvPr id="438" name="Isosceles Triangle 437"/>
          <p:cNvSpPr/>
          <p:nvPr/>
        </p:nvSpPr>
        <p:spPr>
          <a:xfrm>
            <a:off x="2873987" y="5874106"/>
            <a:ext cx="140400" cy="117943"/>
          </a:xfrm>
          <a:prstGeom prst="triangle">
            <a:avLst/>
          </a:prstGeom>
          <a:solidFill>
            <a:srgbClr val="8E258D"/>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21772" tIns="21772" rIns="21772" bIns="21772" rtlCol="0" anchor="ctr" anchorCtr="0"/>
          <a:lstStyle/>
          <a:p>
            <a:pPr algn="ctr"/>
            <a:endParaRPr lang="en-AU" sz="800" dirty="0" err="1">
              <a:solidFill>
                <a:srgbClr val="000000"/>
              </a:solidFill>
              <a:latin typeface="Calibri" panose="020F0502020204030204" pitchFamily="34" charset="0"/>
            </a:endParaRPr>
          </a:p>
        </p:txBody>
      </p:sp>
      <p:sp>
        <p:nvSpPr>
          <p:cNvPr id="439" name="Isosceles Triangle 438"/>
          <p:cNvSpPr/>
          <p:nvPr/>
        </p:nvSpPr>
        <p:spPr>
          <a:xfrm>
            <a:off x="457229" y="5864410"/>
            <a:ext cx="140400" cy="117943"/>
          </a:xfrm>
          <a:prstGeom prst="triangle">
            <a:avLst/>
          </a:prstGeom>
          <a:solidFill>
            <a:srgbClr val="00338D"/>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21772" tIns="21772" rIns="21772" bIns="21772" rtlCol="0" anchor="ctr" anchorCtr="0"/>
          <a:lstStyle/>
          <a:p>
            <a:pPr algn="ctr"/>
            <a:endParaRPr lang="en-AU" sz="800" dirty="0" err="1">
              <a:solidFill>
                <a:srgbClr val="000000"/>
              </a:solidFill>
              <a:latin typeface="Calibri" panose="020F0502020204030204" pitchFamily="34" charset="0"/>
            </a:endParaRPr>
          </a:p>
        </p:txBody>
      </p:sp>
      <p:sp>
        <p:nvSpPr>
          <p:cNvPr id="634" name="Snip Diagonal Corner Rectangle 633"/>
          <p:cNvSpPr/>
          <p:nvPr/>
        </p:nvSpPr>
        <p:spPr>
          <a:xfrm>
            <a:off x="6810046" y="4016169"/>
            <a:ext cx="5106756" cy="2384631"/>
          </a:xfrm>
          <a:prstGeom prst="snip2DiagRect">
            <a:avLst/>
          </a:prstGeom>
          <a:solidFill>
            <a:srgbClr val="2D5491"/>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marL="171450" indent="-171450" defTabSz="890789">
              <a:buFont typeface="Arial" panose="020B0604020202020204" pitchFamily="34" charset="0"/>
              <a:buChar char="•"/>
              <a:defRPr/>
            </a:pPr>
            <a:r>
              <a:rPr lang="en-US" sz="1400" dirty="0" smtClean="0">
                <a:solidFill>
                  <a:schemeClr val="bg1"/>
                </a:solidFill>
              </a:rPr>
              <a:t>Increased adoption </a:t>
            </a:r>
            <a:r>
              <a:rPr lang="en-US" sz="1400" dirty="0">
                <a:solidFill>
                  <a:schemeClr val="bg1"/>
                </a:solidFill>
              </a:rPr>
              <a:t>of ‘mobile first’ and ‘AI first’ i.e. delivery of tailored functionalities/ services to customers via mobile, leveraging AI (artificial intelligence) for predictive </a:t>
            </a:r>
            <a:r>
              <a:rPr lang="en-US" sz="1400" dirty="0" err="1">
                <a:solidFill>
                  <a:schemeClr val="bg1"/>
                </a:solidFill>
              </a:rPr>
              <a:t>behavioural</a:t>
            </a:r>
            <a:r>
              <a:rPr lang="en-US" sz="1400" dirty="0">
                <a:solidFill>
                  <a:schemeClr val="bg1"/>
                </a:solidFill>
              </a:rPr>
              <a:t> </a:t>
            </a:r>
            <a:r>
              <a:rPr lang="en-US" sz="1400" dirty="0" smtClean="0">
                <a:solidFill>
                  <a:schemeClr val="bg1"/>
                </a:solidFill>
              </a:rPr>
              <a:t>analysis.</a:t>
            </a:r>
          </a:p>
          <a:p>
            <a:pPr marL="171450" indent="-171450" defTabSz="890789">
              <a:buFont typeface="Arial" panose="020B0604020202020204" pitchFamily="34" charset="0"/>
              <a:buChar char="•"/>
              <a:defRPr/>
            </a:pPr>
            <a:r>
              <a:rPr lang="en-US" sz="1400" dirty="0" smtClean="0">
                <a:solidFill>
                  <a:schemeClr val="bg1"/>
                </a:solidFill>
              </a:rPr>
              <a:t>Investments </a:t>
            </a:r>
            <a:r>
              <a:rPr lang="en-US" sz="1400" dirty="0">
                <a:solidFill>
                  <a:schemeClr val="bg1"/>
                </a:solidFill>
              </a:rPr>
              <a:t>in digital content marketing to drive brand awareness</a:t>
            </a:r>
            <a:r>
              <a:rPr lang="en-US" sz="1400" dirty="0" smtClean="0">
                <a:solidFill>
                  <a:schemeClr val="bg1"/>
                </a:solidFill>
              </a:rPr>
              <a:t>.</a:t>
            </a:r>
          </a:p>
          <a:p>
            <a:pPr marL="171450" indent="-171450" defTabSz="890789">
              <a:buFont typeface="Arial" panose="020B0604020202020204" pitchFamily="34" charset="0"/>
              <a:buChar char="•"/>
              <a:defRPr/>
            </a:pPr>
            <a:r>
              <a:rPr lang="en-US" sz="1400" i="1" dirty="0">
                <a:solidFill>
                  <a:schemeClr val="bg1"/>
                </a:solidFill>
              </a:rPr>
              <a:t>Refer to Detailed Assessment – </a:t>
            </a:r>
            <a:r>
              <a:rPr lang="en-US" sz="1400" i="1" dirty="0" smtClean="0">
                <a:solidFill>
                  <a:schemeClr val="bg1"/>
                </a:solidFill>
              </a:rPr>
              <a:t>Customer Experience Management </a:t>
            </a:r>
            <a:r>
              <a:rPr lang="en-US" sz="1400" i="1" dirty="0">
                <a:solidFill>
                  <a:schemeClr val="bg1"/>
                </a:solidFill>
              </a:rPr>
              <a:t>for details</a:t>
            </a:r>
            <a:r>
              <a:rPr lang="en-US" sz="1400" i="1" dirty="0" smtClean="0">
                <a:solidFill>
                  <a:schemeClr val="bg1"/>
                </a:solidFill>
              </a:rPr>
              <a:t>.</a:t>
            </a:r>
            <a:endParaRPr lang="en-US" sz="1400" i="1" dirty="0">
              <a:solidFill>
                <a:schemeClr val="bg1"/>
              </a:solidFill>
            </a:endParaRPr>
          </a:p>
        </p:txBody>
      </p:sp>
      <p:grpSp>
        <p:nvGrpSpPr>
          <p:cNvPr id="635" name="Group 634"/>
          <p:cNvGrpSpPr/>
          <p:nvPr/>
        </p:nvGrpSpPr>
        <p:grpSpPr>
          <a:xfrm>
            <a:off x="3814470" y="4026391"/>
            <a:ext cx="2940035" cy="2373244"/>
            <a:chOff x="3542201" y="3302599"/>
            <a:chExt cx="3684601" cy="3098199"/>
          </a:xfrm>
        </p:grpSpPr>
        <p:sp>
          <p:nvSpPr>
            <p:cNvPr id="636" name="Rectangle 635"/>
            <p:cNvSpPr/>
            <p:nvPr/>
          </p:nvSpPr>
          <p:spPr>
            <a:xfrm>
              <a:off x="3542201" y="3302599"/>
              <a:ext cx="3684601" cy="3098199"/>
            </a:xfrm>
            <a:prstGeom prst="rect">
              <a:avLst/>
            </a:prstGeom>
            <a:noFill/>
            <a:ln w="1905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US"/>
            </a:p>
          </p:txBody>
        </p:sp>
        <p:sp>
          <p:nvSpPr>
            <p:cNvPr id="637" name="Freeform 28"/>
            <p:cNvSpPr>
              <a:spLocks/>
            </p:cNvSpPr>
            <p:nvPr/>
          </p:nvSpPr>
          <p:spPr bwMode="auto">
            <a:xfrm>
              <a:off x="3636441" y="3702411"/>
              <a:ext cx="924879" cy="732677"/>
            </a:xfrm>
            <a:custGeom>
              <a:avLst/>
              <a:gdLst>
                <a:gd name="T0" fmla="*/ 27 w 14387"/>
                <a:gd name="T1" fmla="*/ 10280 h 13637"/>
                <a:gd name="T2" fmla="*/ 47 w 14387"/>
                <a:gd name="T3" fmla="*/ 9679 h 13637"/>
                <a:gd name="T4" fmla="*/ 46 w 14387"/>
                <a:gd name="T5" fmla="*/ 9104 h 13637"/>
                <a:gd name="T6" fmla="*/ 85 w 14387"/>
                <a:gd name="T7" fmla="*/ 8599 h 13637"/>
                <a:gd name="T8" fmla="*/ 145 w 14387"/>
                <a:gd name="T9" fmla="*/ 7943 h 13637"/>
                <a:gd name="T10" fmla="*/ 173 w 14387"/>
                <a:gd name="T11" fmla="*/ 7168 h 13637"/>
                <a:gd name="T12" fmla="*/ 735 w 14387"/>
                <a:gd name="T13" fmla="*/ 6372 h 13637"/>
                <a:gd name="T14" fmla="*/ 1085 w 14387"/>
                <a:gd name="T15" fmla="*/ 5576 h 13637"/>
                <a:gd name="T16" fmla="*/ 1306 w 14387"/>
                <a:gd name="T17" fmla="*/ 5168 h 13637"/>
                <a:gd name="T18" fmla="*/ 1420 w 14387"/>
                <a:gd name="T19" fmla="*/ 4292 h 13637"/>
                <a:gd name="T20" fmla="*/ 1138 w 14387"/>
                <a:gd name="T21" fmla="*/ 3442 h 13637"/>
                <a:gd name="T22" fmla="*/ 1262 w 14387"/>
                <a:gd name="T23" fmla="*/ 2953 h 13637"/>
                <a:gd name="T24" fmla="*/ 1245 w 14387"/>
                <a:gd name="T25" fmla="*/ 2311 h 13637"/>
                <a:gd name="T26" fmla="*/ 1486 w 14387"/>
                <a:gd name="T27" fmla="*/ 1710 h 13637"/>
                <a:gd name="T28" fmla="*/ 1959 w 14387"/>
                <a:gd name="T29" fmla="*/ 1064 h 13637"/>
                <a:gd name="T30" fmla="*/ 1975 w 14387"/>
                <a:gd name="T31" fmla="*/ 561 h 13637"/>
                <a:gd name="T32" fmla="*/ 3297 w 14387"/>
                <a:gd name="T33" fmla="*/ 55 h 13637"/>
                <a:gd name="T34" fmla="*/ 4430 w 14387"/>
                <a:gd name="T35" fmla="*/ 360 h 13637"/>
                <a:gd name="T36" fmla="*/ 5116 w 14387"/>
                <a:gd name="T37" fmla="*/ 1009 h 13637"/>
                <a:gd name="T38" fmla="*/ 5881 w 14387"/>
                <a:gd name="T39" fmla="*/ 1050 h 13637"/>
                <a:gd name="T40" fmla="*/ 6805 w 14387"/>
                <a:gd name="T41" fmla="*/ 1048 h 13637"/>
                <a:gd name="T42" fmla="*/ 7701 w 14387"/>
                <a:gd name="T43" fmla="*/ 1563 h 13637"/>
                <a:gd name="T44" fmla="*/ 8779 w 14387"/>
                <a:gd name="T45" fmla="*/ 1265 h 13637"/>
                <a:gd name="T46" fmla="*/ 9583 w 14387"/>
                <a:gd name="T47" fmla="*/ 794 h 13637"/>
                <a:gd name="T48" fmla="*/ 10879 w 14387"/>
                <a:gd name="T49" fmla="*/ 894 h 13637"/>
                <a:gd name="T50" fmla="*/ 11840 w 14387"/>
                <a:gd name="T51" fmla="*/ 1014 h 13637"/>
                <a:gd name="T52" fmla="*/ 12680 w 14387"/>
                <a:gd name="T53" fmla="*/ 357 h 13637"/>
                <a:gd name="T54" fmla="*/ 13485 w 14387"/>
                <a:gd name="T55" fmla="*/ 718 h 13637"/>
                <a:gd name="T56" fmla="*/ 13812 w 14387"/>
                <a:gd name="T57" fmla="*/ 2019 h 13637"/>
                <a:gd name="T58" fmla="*/ 14343 w 14387"/>
                <a:gd name="T59" fmla="*/ 2628 h 13637"/>
                <a:gd name="T60" fmla="*/ 14087 w 14387"/>
                <a:gd name="T61" fmla="*/ 3450 h 13637"/>
                <a:gd name="T62" fmla="*/ 13437 w 14387"/>
                <a:gd name="T63" fmla="*/ 3985 h 13637"/>
                <a:gd name="T64" fmla="*/ 13139 w 14387"/>
                <a:gd name="T65" fmla="*/ 4887 h 13637"/>
                <a:gd name="T66" fmla="*/ 12755 w 14387"/>
                <a:gd name="T67" fmla="*/ 5747 h 13637"/>
                <a:gd name="T68" fmla="*/ 12420 w 14387"/>
                <a:gd name="T69" fmla="*/ 6297 h 13637"/>
                <a:gd name="T70" fmla="*/ 12098 w 14387"/>
                <a:gd name="T71" fmla="*/ 7371 h 13637"/>
                <a:gd name="T72" fmla="*/ 11472 w 14387"/>
                <a:gd name="T73" fmla="*/ 8095 h 13637"/>
                <a:gd name="T74" fmla="*/ 11249 w 14387"/>
                <a:gd name="T75" fmla="*/ 8865 h 13637"/>
                <a:gd name="T76" fmla="*/ 10986 w 14387"/>
                <a:gd name="T77" fmla="*/ 9595 h 13637"/>
                <a:gd name="T78" fmla="*/ 10450 w 14387"/>
                <a:gd name="T79" fmla="*/ 10430 h 13637"/>
                <a:gd name="T80" fmla="*/ 9601 w 14387"/>
                <a:gd name="T81" fmla="*/ 9618 h 13637"/>
                <a:gd name="T82" fmla="*/ 8897 w 14387"/>
                <a:gd name="T83" fmla="*/ 9834 h 13637"/>
                <a:gd name="T84" fmla="*/ 8187 w 14387"/>
                <a:gd name="T85" fmla="*/ 10571 h 13637"/>
                <a:gd name="T86" fmla="*/ 7519 w 14387"/>
                <a:gd name="T87" fmla="*/ 11196 h 13637"/>
                <a:gd name="T88" fmla="*/ 7414 w 14387"/>
                <a:gd name="T89" fmla="*/ 11917 h 13637"/>
                <a:gd name="T90" fmla="*/ 7130 w 14387"/>
                <a:gd name="T91" fmla="*/ 12682 h 13637"/>
                <a:gd name="T92" fmla="*/ 7039 w 14387"/>
                <a:gd name="T93" fmla="*/ 13363 h 13637"/>
                <a:gd name="T94" fmla="*/ 6654 w 14387"/>
                <a:gd name="T95" fmla="*/ 12729 h 13637"/>
                <a:gd name="T96" fmla="*/ 6463 w 14387"/>
                <a:gd name="T97" fmla="*/ 13222 h 13637"/>
                <a:gd name="T98" fmla="*/ 5535 w 14387"/>
                <a:gd name="T99" fmla="*/ 13389 h 13637"/>
                <a:gd name="T100" fmla="*/ 5020 w 14387"/>
                <a:gd name="T101" fmla="*/ 13460 h 13637"/>
                <a:gd name="T102" fmla="*/ 4437 w 14387"/>
                <a:gd name="T103" fmla="*/ 13515 h 13637"/>
                <a:gd name="T104" fmla="*/ 3751 w 14387"/>
                <a:gd name="T105" fmla="*/ 13365 h 13637"/>
                <a:gd name="T106" fmla="*/ 3432 w 14387"/>
                <a:gd name="T107" fmla="*/ 12710 h 13637"/>
                <a:gd name="T108" fmla="*/ 2988 w 14387"/>
                <a:gd name="T109" fmla="*/ 11804 h 13637"/>
                <a:gd name="T110" fmla="*/ 2684 w 14387"/>
                <a:gd name="T111" fmla="*/ 11216 h 13637"/>
                <a:gd name="T112" fmla="*/ 1929 w 14387"/>
                <a:gd name="T113" fmla="*/ 10569 h 13637"/>
                <a:gd name="T114" fmla="*/ 890 w 14387"/>
                <a:gd name="T115" fmla="*/ 10343 h 136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387" h="13637">
                  <a:moveTo>
                    <a:pt x="659" y="10386"/>
                  </a:moveTo>
                  <a:lnTo>
                    <a:pt x="561" y="10435"/>
                  </a:lnTo>
                  <a:lnTo>
                    <a:pt x="294" y="10452"/>
                  </a:lnTo>
                  <a:lnTo>
                    <a:pt x="159" y="10419"/>
                  </a:lnTo>
                  <a:lnTo>
                    <a:pt x="50" y="10435"/>
                  </a:lnTo>
                  <a:lnTo>
                    <a:pt x="0" y="10367"/>
                  </a:lnTo>
                  <a:lnTo>
                    <a:pt x="27" y="10280"/>
                  </a:lnTo>
                  <a:lnTo>
                    <a:pt x="43" y="10181"/>
                  </a:lnTo>
                  <a:lnTo>
                    <a:pt x="43" y="9929"/>
                  </a:lnTo>
                  <a:lnTo>
                    <a:pt x="29" y="9877"/>
                  </a:lnTo>
                  <a:lnTo>
                    <a:pt x="60" y="9839"/>
                  </a:lnTo>
                  <a:lnTo>
                    <a:pt x="40" y="9780"/>
                  </a:lnTo>
                  <a:lnTo>
                    <a:pt x="65" y="9730"/>
                  </a:lnTo>
                  <a:lnTo>
                    <a:pt x="47" y="9679"/>
                  </a:lnTo>
                  <a:lnTo>
                    <a:pt x="32" y="9584"/>
                  </a:lnTo>
                  <a:lnTo>
                    <a:pt x="35" y="9475"/>
                  </a:lnTo>
                  <a:lnTo>
                    <a:pt x="58" y="9374"/>
                  </a:lnTo>
                  <a:lnTo>
                    <a:pt x="62" y="9292"/>
                  </a:lnTo>
                  <a:lnTo>
                    <a:pt x="46" y="9222"/>
                  </a:lnTo>
                  <a:lnTo>
                    <a:pt x="57" y="9146"/>
                  </a:lnTo>
                  <a:lnTo>
                    <a:pt x="46" y="9104"/>
                  </a:lnTo>
                  <a:lnTo>
                    <a:pt x="35" y="9044"/>
                  </a:lnTo>
                  <a:lnTo>
                    <a:pt x="39" y="8985"/>
                  </a:lnTo>
                  <a:lnTo>
                    <a:pt x="50" y="8938"/>
                  </a:lnTo>
                  <a:lnTo>
                    <a:pt x="40" y="8837"/>
                  </a:lnTo>
                  <a:lnTo>
                    <a:pt x="57" y="8745"/>
                  </a:lnTo>
                  <a:lnTo>
                    <a:pt x="85" y="8641"/>
                  </a:lnTo>
                  <a:lnTo>
                    <a:pt x="85" y="8599"/>
                  </a:lnTo>
                  <a:lnTo>
                    <a:pt x="101" y="8492"/>
                  </a:lnTo>
                  <a:lnTo>
                    <a:pt x="104" y="8421"/>
                  </a:lnTo>
                  <a:lnTo>
                    <a:pt x="116" y="8354"/>
                  </a:lnTo>
                  <a:lnTo>
                    <a:pt x="138" y="8302"/>
                  </a:lnTo>
                  <a:lnTo>
                    <a:pt x="148" y="8190"/>
                  </a:lnTo>
                  <a:lnTo>
                    <a:pt x="132" y="8109"/>
                  </a:lnTo>
                  <a:lnTo>
                    <a:pt x="145" y="7943"/>
                  </a:lnTo>
                  <a:lnTo>
                    <a:pt x="140" y="7804"/>
                  </a:lnTo>
                  <a:lnTo>
                    <a:pt x="119" y="7704"/>
                  </a:lnTo>
                  <a:lnTo>
                    <a:pt x="140" y="7603"/>
                  </a:lnTo>
                  <a:lnTo>
                    <a:pt x="141" y="7413"/>
                  </a:lnTo>
                  <a:lnTo>
                    <a:pt x="181" y="7360"/>
                  </a:lnTo>
                  <a:lnTo>
                    <a:pt x="218" y="7214"/>
                  </a:lnTo>
                  <a:lnTo>
                    <a:pt x="173" y="7168"/>
                  </a:lnTo>
                  <a:lnTo>
                    <a:pt x="174" y="7018"/>
                  </a:lnTo>
                  <a:lnTo>
                    <a:pt x="217" y="6870"/>
                  </a:lnTo>
                  <a:lnTo>
                    <a:pt x="267" y="6797"/>
                  </a:lnTo>
                  <a:lnTo>
                    <a:pt x="333" y="6773"/>
                  </a:lnTo>
                  <a:lnTo>
                    <a:pt x="433" y="6772"/>
                  </a:lnTo>
                  <a:lnTo>
                    <a:pt x="688" y="6473"/>
                  </a:lnTo>
                  <a:lnTo>
                    <a:pt x="735" y="6372"/>
                  </a:lnTo>
                  <a:lnTo>
                    <a:pt x="730" y="6175"/>
                  </a:lnTo>
                  <a:lnTo>
                    <a:pt x="777" y="6078"/>
                  </a:lnTo>
                  <a:lnTo>
                    <a:pt x="804" y="5968"/>
                  </a:lnTo>
                  <a:lnTo>
                    <a:pt x="865" y="5927"/>
                  </a:lnTo>
                  <a:lnTo>
                    <a:pt x="912" y="5818"/>
                  </a:lnTo>
                  <a:lnTo>
                    <a:pt x="997" y="5681"/>
                  </a:lnTo>
                  <a:lnTo>
                    <a:pt x="1085" y="5576"/>
                  </a:lnTo>
                  <a:lnTo>
                    <a:pt x="1154" y="5538"/>
                  </a:lnTo>
                  <a:lnTo>
                    <a:pt x="1207" y="5488"/>
                  </a:lnTo>
                  <a:lnTo>
                    <a:pt x="1253" y="5436"/>
                  </a:lnTo>
                  <a:lnTo>
                    <a:pt x="1253" y="5338"/>
                  </a:lnTo>
                  <a:lnTo>
                    <a:pt x="1292" y="5240"/>
                  </a:lnTo>
                  <a:lnTo>
                    <a:pt x="1328" y="5211"/>
                  </a:lnTo>
                  <a:lnTo>
                    <a:pt x="1306" y="5168"/>
                  </a:lnTo>
                  <a:lnTo>
                    <a:pt x="1344" y="5116"/>
                  </a:lnTo>
                  <a:lnTo>
                    <a:pt x="1260" y="5070"/>
                  </a:lnTo>
                  <a:lnTo>
                    <a:pt x="1259" y="4871"/>
                  </a:lnTo>
                  <a:lnTo>
                    <a:pt x="1348" y="4819"/>
                  </a:lnTo>
                  <a:lnTo>
                    <a:pt x="1408" y="4743"/>
                  </a:lnTo>
                  <a:lnTo>
                    <a:pt x="1432" y="4625"/>
                  </a:lnTo>
                  <a:lnTo>
                    <a:pt x="1420" y="4292"/>
                  </a:lnTo>
                  <a:lnTo>
                    <a:pt x="1431" y="4175"/>
                  </a:lnTo>
                  <a:lnTo>
                    <a:pt x="1430" y="4062"/>
                  </a:lnTo>
                  <a:lnTo>
                    <a:pt x="1441" y="3970"/>
                  </a:lnTo>
                  <a:lnTo>
                    <a:pt x="1356" y="3842"/>
                  </a:lnTo>
                  <a:lnTo>
                    <a:pt x="1308" y="3738"/>
                  </a:lnTo>
                  <a:lnTo>
                    <a:pt x="1138" y="3543"/>
                  </a:lnTo>
                  <a:lnTo>
                    <a:pt x="1138" y="3442"/>
                  </a:lnTo>
                  <a:lnTo>
                    <a:pt x="1183" y="3342"/>
                  </a:lnTo>
                  <a:lnTo>
                    <a:pt x="1138" y="3296"/>
                  </a:lnTo>
                  <a:lnTo>
                    <a:pt x="1135" y="3197"/>
                  </a:lnTo>
                  <a:lnTo>
                    <a:pt x="1182" y="3146"/>
                  </a:lnTo>
                  <a:lnTo>
                    <a:pt x="1224" y="3045"/>
                  </a:lnTo>
                  <a:lnTo>
                    <a:pt x="1228" y="2996"/>
                  </a:lnTo>
                  <a:lnTo>
                    <a:pt x="1262" y="2953"/>
                  </a:lnTo>
                  <a:lnTo>
                    <a:pt x="1237" y="2850"/>
                  </a:lnTo>
                  <a:lnTo>
                    <a:pt x="1270" y="2797"/>
                  </a:lnTo>
                  <a:lnTo>
                    <a:pt x="1231" y="2752"/>
                  </a:lnTo>
                  <a:lnTo>
                    <a:pt x="1240" y="2615"/>
                  </a:lnTo>
                  <a:lnTo>
                    <a:pt x="1207" y="2515"/>
                  </a:lnTo>
                  <a:lnTo>
                    <a:pt x="1232" y="2412"/>
                  </a:lnTo>
                  <a:lnTo>
                    <a:pt x="1245" y="2311"/>
                  </a:lnTo>
                  <a:lnTo>
                    <a:pt x="1276" y="2201"/>
                  </a:lnTo>
                  <a:lnTo>
                    <a:pt x="1315" y="2107"/>
                  </a:lnTo>
                  <a:lnTo>
                    <a:pt x="1330" y="2008"/>
                  </a:lnTo>
                  <a:lnTo>
                    <a:pt x="1351" y="1925"/>
                  </a:lnTo>
                  <a:lnTo>
                    <a:pt x="1447" y="1810"/>
                  </a:lnTo>
                  <a:lnTo>
                    <a:pt x="1450" y="1755"/>
                  </a:lnTo>
                  <a:lnTo>
                    <a:pt x="1486" y="1710"/>
                  </a:lnTo>
                  <a:lnTo>
                    <a:pt x="1523" y="1616"/>
                  </a:lnTo>
                  <a:lnTo>
                    <a:pt x="1788" y="1464"/>
                  </a:lnTo>
                  <a:lnTo>
                    <a:pt x="1830" y="1359"/>
                  </a:lnTo>
                  <a:lnTo>
                    <a:pt x="1916" y="1268"/>
                  </a:lnTo>
                  <a:lnTo>
                    <a:pt x="1960" y="1165"/>
                  </a:lnTo>
                  <a:lnTo>
                    <a:pt x="2000" y="1116"/>
                  </a:lnTo>
                  <a:lnTo>
                    <a:pt x="1959" y="1064"/>
                  </a:lnTo>
                  <a:lnTo>
                    <a:pt x="1960" y="868"/>
                  </a:lnTo>
                  <a:lnTo>
                    <a:pt x="1998" y="819"/>
                  </a:lnTo>
                  <a:lnTo>
                    <a:pt x="1934" y="760"/>
                  </a:lnTo>
                  <a:lnTo>
                    <a:pt x="1975" y="708"/>
                  </a:lnTo>
                  <a:lnTo>
                    <a:pt x="1938" y="664"/>
                  </a:lnTo>
                  <a:lnTo>
                    <a:pt x="1975" y="612"/>
                  </a:lnTo>
                  <a:lnTo>
                    <a:pt x="1975" y="561"/>
                  </a:lnTo>
                  <a:lnTo>
                    <a:pt x="2025" y="507"/>
                  </a:lnTo>
                  <a:lnTo>
                    <a:pt x="2189" y="365"/>
                  </a:lnTo>
                  <a:lnTo>
                    <a:pt x="2318" y="316"/>
                  </a:lnTo>
                  <a:lnTo>
                    <a:pt x="2665" y="117"/>
                  </a:lnTo>
                  <a:lnTo>
                    <a:pt x="3101" y="118"/>
                  </a:lnTo>
                  <a:lnTo>
                    <a:pt x="3177" y="63"/>
                  </a:lnTo>
                  <a:lnTo>
                    <a:pt x="3297" y="55"/>
                  </a:lnTo>
                  <a:lnTo>
                    <a:pt x="3406" y="16"/>
                  </a:lnTo>
                  <a:lnTo>
                    <a:pt x="3528" y="15"/>
                  </a:lnTo>
                  <a:lnTo>
                    <a:pt x="3641" y="0"/>
                  </a:lnTo>
                  <a:lnTo>
                    <a:pt x="3748" y="19"/>
                  </a:lnTo>
                  <a:lnTo>
                    <a:pt x="3832" y="118"/>
                  </a:lnTo>
                  <a:lnTo>
                    <a:pt x="3925" y="170"/>
                  </a:lnTo>
                  <a:lnTo>
                    <a:pt x="4430" y="360"/>
                  </a:lnTo>
                  <a:lnTo>
                    <a:pt x="4708" y="474"/>
                  </a:lnTo>
                  <a:lnTo>
                    <a:pt x="4809" y="583"/>
                  </a:lnTo>
                  <a:lnTo>
                    <a:pt x="4813" y="730"/>
                  </a:lnTo>
                  <a:lnTo>
                    <a:pt x="4782" y="835"/>
                  </a:lnTo>
                  <a:lnTo>
                    <a:pt x="4906" y="907"/>
                  </a:lnTo>
                  <a:lnTo>
                    <a:pt x="5041" y="944"/>
                  </a:lnTo>
                  <a:lnTo>
                    <a:pt x="5116" y="1009"/>
                  </a:lnTo>
                  <a:lnTo>
                    <a:pt x="5292" y="1394"/>
                  </a:lnTo>
                  <a:lnTo>
                    <a:pt x="5350" y="1329"/>
                  </a:lnTo>
                  <a:lnTo>
                    <a:pt x="5440" y="1279"/>
                  </a:lnTo>
                  <a:lnTo>
                    <a:pt x="5529" y="1181"/>
                  </a:lnTo>
                  <a:lnTo>
                    <a:pt x="5662" y="1129"/>
                  </a:lnTo>
                  <a:lnTo>
                    <a:pt x="5791" y="1127"/>
                  </a:lnTo>
                  <a:lnTo>
                    <a:pt x="5881" y="1050"/>
                  </a:lnTo>
                  <a:lnTo>
                    <a:pt x="6001" y="933"/>
                  </a:lnTo>
                  <a:lnTo>
                    <a:pt x="6132" y="933"/>
                  </a:lnTo>
                  <a:lnTo>
                    <a:pt x="6394" y="833"/>
                  </a:lnTo>
                  <a:lnTo>
                    <a:pt x="6526" y="833"/>
                  </a:lnTo>
                  <a:lnTo>
                    <a:pt x="6698" y="885"/>
                  </a:lnTo>
                  <a:lnTo>
                    <a:pt x="6740" y="983"/>
                  </a:lnTo>
                  <a:lnTo>
                    <a:pt x="6805" y="1048"/>
                  </a:lnTo>
                  <a:lnTo>
                    <a:pt x="6866" y="1078"/>
                  </a:lnTo>
                  <a:lnTo>
                    <a:pt x="6974" y="1081"/>
                  </a:lnTo>
                  <a:lnTo>
                    <a:pt x="7142" y="1216"/>
                  </a:lnTo>
                  <a:lnTo>
                    <a:pt x="7431" y="1428"/>
                  </a:lnTo>
                  <a:lnTo>
                    <a:pt x="7560" y="1477"/>
                  </a:lnTo>
                  <a:lnTo>
                    <a:pt x="7646" y="1525"/>
                  </a:lnTo>
                  <a:lnTo>
                    <a:pt x="7701" y="1563"/>
                  </a:lnTo>
                  <a:lnTo>
                    <a:pt x="7880" y="1519"/>
                  </a:lnTo>
                  <a:lnTo>
                    <a:pt x="8012" y="1467"/>
                  </a:lnTo>
                  <a:lnTo>
                    <a:pt x="8147" y="1516"/>
                  </a:lnTo>
                  <a:lnTo>
                    <a:pt x="8322" y="1570"/>
                  </a:lnTo>
                  <a:lnTo>
                    <a:pt x="8577" y="1567"/>
                  </a:lnTo>
                  <a:lnTo>
                    <a:pt x="8631" y="1371"/>
                  </a:lnTo>
                  <a:lnTo>
                    <a:pt x="8779" y="1265"/>
                  </a:lnTo>
                  <a:lnTo>
                    <a:pt x="8818" y="1119"/>
                  </a:lnTo>
                  <a:lnTo>
                    <a:pt x="8908" y="1016"/>
                  </a:lnTo>
                  <a:lnTo>
                    <a:pt x="9083" y="915"/>
                  </a:lnTo>
                  <a:lnTo>
                    <a:pt x="9226" y="879"/>
                  </a:lnTo>
                  <a:lnTo>
                    <a:pt x="9346" y="838"/>
                  </a:lnTo>
                  <a:lnTo>
                    <a:pt x="9477" y="853"/>
                  </a:lnTo>
                  <a:lnTo>
                    <a:pt x="9583" y="794"/>
                  </a:lnTo>
                  <a:lnTo>
                    <a:pt x="9677" y="845"/>
                  </a:lnTo>
                  <a:lnTo>
                    <a:pt x="9901" y="791"/>
                  </a:lnTo>
                  <a:lnTo>
                    <a:pt x="10199" y="769"/>
                  </a:lnTo>
                  <a:lnTo>
                    <a:pt x="10370" y="740"/>
                  </a:lnTo>
                  <a:lnTo>
                    <a:pt x="10532" y="778"/>
                  </a:lnTo>
                  <a:lnTo>
                    <a:pt x="10693" y="827"/>
                  </a:lnTo>
                  <a:lnTo>
                    <a:pt x="10879" y="894"/>
                  </a:lnTo>
                  <a:lnTo>
                    <a:pt x="11030" y="996"/>
                  </a:lnTo>
                  <a:lnTo>
                    <a:pt x="11197" y="1065"/>
                  </a:lnTo>
                  <a:lnTo>
                    <a:pt x="11327" y="1165"/>
                  </a:lnTo>
                  <a:lnTo>
                    <a:pt x="11500" y="1117"/>
                  </a:lnTo>
                  <a:lnTo>
                    <a:pt x="11619" y="1092"/>
                  </a:lnTo>
                  <a:lnTo>
                    <a:pt x="11702" y="1108"/>
                  </a:lnTo>
                  <a:lnTo>
                    <a:pt x="11840" y="1014"/>
                  </a:lnTo>
                  <a:lnTo>
                    <a:pt x="11928" y="914"/>
                  </a:lnTo>
                  <a:lnTo>
                    <a:pt x="12061" y="863"/>
                  </a:lnTo>
                  <a:lnTo>
                    <a:pt x="12143" y="762"/>
                  </a:lnTo>
                  <a:lnTo>
                    <a:pt x="12224" y="613"/>
                  </a:lnTo>
                  <a:lnTo>
                    <a:pt x="12378" y="528"/>
                  </a:lnTo>
                  <a:lnTo>
                    <a:pt x="12621" y="473"/>
                  </a:lnTo>
                  <a:lnTo>
                    <a:pt x="12680" y="357"/>
                  </a:lnTo>
                  <a:lnTo>
                    <a:pt x="12755" y="252"/>
                  </a:lnTo>
                  <a:lnTo>
                    <a:pt x="12902" y="225"/>
                  </a:lnTo>
                  <a:lnTo>
                    <a:pt x="13121" y="223"/>
                  </a:lnTo>
                  <a:lnTo>
                    <a:pt x="13227" y="412"/>
                  </a:lnTo>
                  <a:lnTo>
                    <a:pt x="13351" y="568"/>
                  </a:lnTo>
                  <a:lnTo>
                    <a:pt x="13371" y="673"/>
                  </a:lnTo>
                  <a:lnTo>
                    <a:pt x="13485" y="718"/>
                  </a:lnTo>
                  <a:lnTo>
                    <a:pt x="13525" y="865"/>
                  </a:lnTo>
                  <a:lnTo>
                    <a:pt x="13602" y="980"/>
                  </a:lnTo>
                  <a:lnTo>
                    <a:pt x="13646" y="1077"/>
                  </a:lnTo>
                  <a:lnTo>
                    <a:pt x="13736" y="1482"/>
                  </a:lnTo>
                  <a:lnTo>
                    <a:pt x="13781" y="1631"/>
                  </a:lnTo>
                  <a:lnTo>
                    <a:pt x="13817" y="1888"/>
                  </a:lnTo>
                  <a:lnTo>
                    <a:pt x="13812" y="2019"/>
                  </a:lnTo>
                  <a:lnTo>
                    <a:pt x="13871" y="2102"/>
                  </a:lnTo>
                  <a:lnTo>
                    <a:pt x="14089" y="2106"/>
                  </a:lnTo>
                  <a:lnTo>
                    <a:pt x="14209" y="2171"/>
                  </a:lnTo>
                  <a:lnTo>
                    <a:pt x="14326" y="2291"/>
                  </a:lnTo>
                  <a:lnTo>
                    <a:pt x="14359" y="2360"/>
                  </a:lnTo>
                  <a:lnTo>
                    <a:pt x="14387" y="2500"/>
                  </a:lnTo>
                  <a:lnTo>
                    <a:pt x="14343" y="2628"/>
                  </a:lnTo>
                  <a:lnTo>
                    <a:pt x="14343" y="2752"/>
                  </a:lnTo>
                  <a:lnTo>
                    <a:pt x="14290" y="2893"/>
                  </a:lnTo>
                  <a:lnTo>
                    <a:pt x="14313" y="2984"/>
                  </a:lnTo>
                  <a:lnTo>
                    <a:pt x="14370" y="3096"/>
                  </a:lnTo>
                  <a:lnTo>
                    <a:pt x="14343" y="3247"/>
                  </a:lnTo>
                  <a:lnTo>
                    <a:pt x="14189" y="3388"/>
                  </a:lnTo>
                  <a:lnTo>
                    <a:pt x="14087" y="3450"/>
                  </a:lnTo>
                  <a:lnTo>
                    <a:pt x="14012" y="3519"/>
                  </a:lnTo>
                  <a:lnTo>
                    <a:pt x="13856" y="3633"/>
                  </a:lnTo>
                  <a:lnTo>
                    <a:pt x="13735" y="3631"/>
                  </a:lnTo>
                  <a:lnTo>
                    <a:pt x="13623" y="3579"/>
                  </a:lnTo>
                  <a:lnTo>
                    <a:pt x="13510" y="3757"/>
                  </a:lnTo>
                  <a:lnTo>
                    <a:pt x="13452" y="3885"/>
                  </a:lnTo>
                  <a:lnTo>
                    <a:pt x="13437" y="3985"/>
                  </a:lnTo>
                  <a:lnTo>
                    <a:pt x="13287" y="4113"/>
                  </a:lnTo>
                  <a:lnTo>
                    <a:pt x="13362" y="4161"/>
                  </a:lnTo>
                  <a:lnTo>
                    <a:pt x="13317" y="4321"/>
                  </a:lnTo>
                  <a:lnTo>
                    <a:pt x="13308" y="4425"/>
                  </a:lnTo>
                  <a:lnTo>
                    <a:pt x="13146" y="4608"/>
                  </a:lnTo>
                  <a:lnTo>
                    <a:pt x="13104" y="4756"/>
                  </a:lnTo>
                  <a:lnTo>
                    <a:pt x="13139" y="4887"/>
                  </a:lnTo>
                  <a:lnTo>
                    <a:pt x="13146" y="5052"/>
                  </a:lnTo>
                  <a:lnTo>
                    <a:pt x="13076" y="5127"/>
                  </a:lnTo>
                  <a:lnTo>
                    <a:pt x="12999" y="5311"/>
                  </a:lnTo>
                  <a:lnTo>
                    <a:pt x="12885" y="5403"/>
                  </a:lnTo>
                  <a:lnTo>
                    <a:pt x="12810" y="5484"/>
                  </a:lnTo>
                  <a:lnTo>
                    <a:pt x="12797" y="5607"/>
                  </a:lnTo>
                  <a:lnTo>
                    <a:pt x="12755" y="5747"/>
                  </a:lnTo>
                  <a:lnTo>
                    <a:pt x="12807" y="5857"/>
                  </a:lnTo>
                  <a:lnTo>
                    <a:pt x="12807" y="5997"/>
                  </a:lnTo>
                  <a:lnTo>
                    <a:pt x="12819" y="6076"/>
                  </a:lnTo>
                  <a:lnTo>
                    <a:pt x="12756" y="6181"/>
                  </a:lnTo>
                  <a:lnTo>
                    <a:pt x="12627" y="6193"/>
                  </a:lnTo>
                  <a:lnTo>
                    <a:pt x="12507" y="6219"/>
                  </a:lnTo>
                  <a:lnTo>
                    <a:pt x="12420" y="6297"/>
                  </a:lnTo>
                  <a:lnTo>
                    <a:pt x="12363" y="6444"/>
                  </a:lnTo>
                  <a:lnTo>
                    <a:pt x="12365" y="6585"/>
                  </a:lnTo>
                  <a:lnTo>
                    <a:pt x="12323" y="6789"/>
                  </a:lnTo>
                  <a:lnTo>
                    <a:pt x="12323" y="6931"/>
                  </a:lnTo>
                  <a:lnTo>
                    <a:pt x="12299" y="7071"/>
                  </a:lnTo>
                  <a:lnTo>
                    <a:pt x="12153" y="7335"/>
                  </a:lnTo>
                  <a:lnTo>
                    <a:pt x="12098" y="7371"/>
                  </a:lnTo>
                  <a:lnTo>
                    <a:pt x="12018" y="7378"/>
                  </a:lnTo>
                  <a:lnTo>
                    <a:pt x="11879" y="7480"/>
                  </a:lnTo>
                  <a:lnTo>
                    <a:pt x="11750" y="7585"/>
                  </a:lnTo>
                  <a:lnTo>
                    <a:pt x="11630" y="7627"/>
                  </a:lnTo>
                  <a:lnTo>
                    <a:pt x="11541" y="7777"/>
                  </a:lnTo>
                  <a:lnTo>
                    <a:pt x="11529" y="7917"/>
                  </a:lnTo>
                  <a:lnTo>
                    <a:pt x="11472" y="8095"/>
                  </a:lnTo>
                  <a:lnTo>
                    <a:pt x="11429" y="8245"/>
                  </a:lnTo>
                  <a:lnTo>
                    <a:pt x="11414" y="8362"/>
                  </a:lnTo>
                  <a:lnTo>
                    <a:pt x="11411" y="8467"/>
                  </a:lnTo>
                  <a:lnTo>
                    <a:pt x="11357" y="8575"/>
                  </a:lnTo>
                  <a:lnTo>
                    <a:pt x="11363" y="8709"/>
                  </a:lnTo>
                  <a:lnTo>
                    <a:pt x="11357" y="8824"/>
                  </a:lnTo>
                  <a:lnTo>
                    <a:pt x="11249" y="8865"/>
                  </a:lnTo>
                  <a:lnTo>
                    <a:pt x="11155" y="8947"/>
                  </a:lnTo>
                  <a:lnTo>
                    <a:pt x="10984" y="8990"/>
                  </a:lnTo>
                  <a:lnTo>
                    <a:pt x="10984" y="9132"/>
                  </a:lnTo>
                  <a:lnTo>
                    <a:pt x="10974" y="9253"/>
                  </a:lnTo>
                  <a:lnTo>
                    <a:pt x="10944" y="9391"/>
                  </a:lnTo>
                  <a:lnTo>
                    <a:pt x="10989" y="9532"/>
                  </a:lnTo>
                  <a:lnTo>
                    <a:pt x="10986" y="9595"/>
                  </a:lnTo>
                  <a:lnTo>
                    <a:pt x="10896" y="9788"/>
                  </a:lnTo>
                  <a:lnTo>
                    <a:pt x="10725" y="9983"/>
                  </a:lnTo>
                  <a:lnTo>
                    <a:pt x="10680" y="10078"/>
                  </a:lnTo>
                  <a:lnTo>
                    <a:pt x="10681" y="10128"/>
                  </a:lnTo>
                  <a:lnTo>
                    <a:pt x="10593" y="10226"/>
                  </a:lnTo>
                  <a:lnTo>
                    <a:pt x="10555" y="10324"/>
                  </a:lnTo>
                  <a:lnTo>
                    <a:pt x="10450" y="10430"/>
                  </a:lnTo>
                  <a:lnTo>
                    <a:pt x="10340" y="10475"/>
                  </a:lnTo>
                  <a:lnTo>
                    <a:pt x="10259" y="10452"/>
                  </a:lnTo>
                  <a:lnTo>
                    <a:pt x="10201" y="10419"/>
                  </a:lnTo>
                  <a:lnTo>
                    <a:pt x="10119" y="10176"/>
                  </a:lnTo>
                  <a:lnTo>
                    <a:pt x="9987" y="10016"/>
                  </a:lnTo>
                  <a:lnTo>
                    <a:pt x="9819" y="9787"/>
                  </a:lnTo>
                  <a:lnTo>
                    <a:pt x="9601" y="9618"/>
                  </a:lnTo>
                  <a:lnTo>
                    <a:pt x="9502" y="9627"/>
                  </a:lnTo>
                  <a:lnTo>
                    <a:pt x="9357" y="9744"/>
                  </a:lnTo>
                  <a:lnTo>
                    <a:pt x="9305" y="9833"/>
                  </a:lnTo>
                  <a:lnTo>
                    <a:pt x="9211" y="9883"/>
                  </a:lnTo>
                  <a:lnTo>
                    <a:pt x="9043" y="9869"/>
                  </a:lnTo>
                  <a:lnTo>
                    <a:pt x="8982" y="9834"/>
                  </a:lnTo>
                  <a:lnTo>
                    <a:pt x="8897" y="9834"/>
                  </a:lnTo>
                  <a:lnTo>
                    <a:pt x="8796" y="9891"/>
                  </a:lnTo>
                  <a:lnTo>
                    <a:pt x="8740" y="9967"/>
                  </a:lnTo>
                  <a:lnTo>
                    <a:pt x="8653" y="10030"/>
                  </a:lnTo>
                  <a:lnTo>
                    <a:pt x="8569" y="10131"/>
                  </a:lnTo>
                  <a:lnTo>
                    <a:pt x="8429" y="10141"/>
                  </a:lnTo>
                  <a:lnTo>
                    <a:pt x="8325" y="10337"/>
                  </a:lnTo>
                  <a:lnTo>
                    <a:pt x="8187" y="10571"/>
                  </a:lnTo>
                  <a:lnTo>
                    <a:pt x="8117" y="10571"/>
                  </a:lnTo>
                  <a:lnTo>
                    <a:pt x="8004" y="10610"/>
                  </a:lnTo>
                  <a:lnTo>
                    <a:pt x="7929" y="10721"/>
                  </a:lnTo>
                  <a:lnTo>
                    <a:pt x="7908" y="10901"/>
                  </a:lnTo>
                  <a:lnTo>
                    <a:pt x="7720" y="11112"/>
                  </a:lnTo>
                  <a:lnTo>
                    <a:pt x="7624" y="11205"/>
                  </a:lnTo>
                  <a:lnTo>
                    <a:pt x="7519" y="11196"/>
                  </a:lnTo>
                  <a:lnTo>
                    <a:pt x="7439" y="11221"/>
                  </a:lnTo>
                  <a:lnTo>
                    <a:pt x="7434" y="11289"/>
                  </a:lnTo>
                  <a:lnTo>
                    <a:pt x="7389" y="11490"/>
                  </a:lnTo>
                  <a:lnTo>
                    <a:pt x="7334" y="11562"/>
                  </a:lnTo>
                  <a:lnTo>
                    <a:pt x="7304" y="11641"/>
                  </a:lnTo>
                  <a:lnTo>
                    <a:pt x="7473" y="11842"/>
                  </a:lnTo>
                  <a:lnTo>
                    <a:pt x="7414" y="11917"/>
                  </a:lnTo>
                  <a:lnTo>
                    <a:pt x="7345" y="11988"/>
                  </a:lnTo>
                  <a:lnTo>
                    <a:pt x="7334" y="12075"/>
                  </a:lnTo>
                  <a:lnTo>
                    <a:pt x="7387" y="12211"/>
                  </a:lnTo>
                  <a:lnTo>
                    <a:pt x="7384" y="12321"/>
                  </a:lnTo>
                  <a:lnTo>
                    <a:pt x="7318" y="12473"/>
                  </a:lnTo>
                  <a:lnTo>
                    <a:pt x="7261" y="12581"/>
                  </a:lnTo>
                  <a:lnTo>
                    <a:pt x="7130" y="12682"/>
                  </a:lnTo>
                  <a:lnTo>
                    <a:pt x="7136" y="12785"/>
                  </a:lnTo>
                  <a:lnTo>
                    <a:pt x="7087" y="12878"/>
                  </a:lnTo>
                  <a:lnTo>
                    <a:pt x="7043" y="12989"/>
                  </a:lnTo>
                  <a:lnTo>
                    <a:pt x="7086" y="13093"/>
                  </a:lnTo>
                  <a:lnTo>
                    <a:pt x="7130" y="13218"/>
                  </a:lnTo>
                  <a:lnTo>
                    <a:pt x="7131" y="13321"/>
                  </a:lnTo>
                  <a:lnTo>
                    <a:pt x="7039" y="13363"/>
                  </a:lnTo>
                  <a:lnTo>
                    <a:pt x="6911" y="13143"/>
                  </a:lnTo>
                  <a:lnTo>
                    <a:pt x="6880" y="13039"/>
                  </a:lnTo>
                  <a:lnTo>
                    <a:pt x="6842" y="12954"/>
                  </a:lnTo>
                  <a:lnTo>
                    <a:pt x="6797" y="12878"/>
                  </a:lnTo>
                  <a:lnTo>
                    <a:pt x="6740" y="12830"/>
                  </a:lnTo>
                  <a:lnTo>
                    <a:pt x="6712" y="12773"/>
                  </a:lnTo>
                  <a:lnTo>
                    <a:pt x="6654" y="12729"/>
                  </a:lnTo>
                  <a:lnTo>
                    <a:pt x="6599" y="12625"/>
                  </a:lnTo>
                  <a:lnTo>
                    <a:pt x="6483" y="12579"/>
                  </a:lnTo>
                  <a:lnTo>
                    <a:pt x="6507" y="12664"/>
                  </a:lnTo>
                  <a:lnTo>
                    <a:pt x="6577" y="12829"/>
                  </a:lnTo>
                  <a:lnTo>
                    <a:pt x="6646" y="13026"/>
                  </a:lnTo>
                  <a:lnTo>
                    <a:pt x="6615" y="13148"/>
                  </a:lnTo>
                  <a:lnTo>
                    <a:pt x="6463" y="13222"/>
                  </a:lnTo>
                  <a:lnTo>
                    <a:pt x="6243" y="13222"/>
                  </a:lnTo>
                  <a:lnTo>
                    <a:pt x="6154" y="13273"/>
                  </a:lnTo>
                  <a:lnTo>
                    <a:pt x="6072" y="13370"/>
                  </a:lnTo>
                  <a:lnTo>
                    <a:pt x="5852" y="13371"/>
                  </a:lnTo>
                  <a:lnTo>
                    <a:pt x="5716" y="13281"/>
                  </a:lnTo>
                  <a:lnTo>
                    <a:pt x="5629" y="13330"/>
                  </a:lnTo>
                  <a:lnTo>
                    <a:pt x="5535" y="13389"/>
                  </a:lnTo>
                  <a:lnTo>
                    <a:pt x="5480" y="13521"/>
                  </a:lnTo>
                  <a:lnTo>
                    <a:pt x="5422" y="13605"/>
                  </a:lnTo>
                  <a:lnTo>
                    <a:pt x="5317" y="13575"/>
                  </a:lnTo>
                  <a:lnTo>
                    <a:pt x="5253" y="13510"/>
                  </a:lnTo>
                  <a:lnTo>
                    <a:pt x="5163" y="13457"/>
                  </a:lnTo>
                  <a:lnTo>
                    <a:pt x="5079" y="13433"/>
                  </a:lnTo>
                  <a:lnTo>
                    <a:pt x="5020" y="13460"/>
                  </a:lnTo>
                  <a:lnTo>
                    <a:pt x="4918" y="13499"/>
                  </a:lnTo>
                  <a:lnTo>
                    <a:pt x="4834" y="13515"/>
                  </a:lnTo>
                  <a:lnTo>
                    <a:pt x="4771" y="13507"/>
                  </a:lnTo>
                  <a:lnTo>
                    <a:pt x="4647" y="13556"/>
                  </a:lnTo>
                  <a:lnTo>
                    <a:pt x="4609" y="13543"/>
                  </a:lnTo>
                  <a:lnTo>
                    <a:pt x="4536" y="13447"/>
                  </a:lnTo>
                  <a:lnTo>
                    <a:pt x="4437" y="13515"/>
                  </a:lnTo>
                  <a:lnTo>
                    <a:pt x="4281" y="13578"/>
                  </a:lnTo>
                  <a:lnTo>
                    <a:pt x="4211" y="13637"/>
                  </a:lnTo>
                  <a:lnTo>
                    <a:pt x="4107" y="13630"/>
                  </a:lnTo>
                  <a:lnTo>
                    <a:pt x="4004" y="13562"/>
                  </a:lnTo>
                  <a:lnTo>
                    <a:pt x="3880" y="13564"/>
                  </a:lnTo>
                  <a:lnTo>
                    <a:pt x="3806" y="13496"/>
                  </a:lnTo>
                  <a:lnTo>
                    <a:pt x="3751" y="13365"/>
                  </a:lnTo>
                  <a:lnTo>
                    <a:pt x="3665" y="13414"/>
                  </a:lnTo>
                  <a:lnTo>
                    <a:pt x="3577" y="13368"/>
                  </a:lnTo>
                  <a:lnTo>
                    <a:pt x="3548" y="13308"/>
                  </a:lnTo>
                  <a:lnTo>
                    <a:pt x="3542" y="13192"/>
                  </a:lnTo>
                  <a:lnTo>
                    <a:pt x="3505" y="13067"/>
                  </a:lnTo>
                  <a:lnTo>
                    <a:pt x="3506" y="12968"/>
                  </a:lnTo>
                  <a:lnTo>
                    <a:pt x="3432" y="12710"/>
                  </a:lnTo>
                  <a:lnTo>
                    <a:pt x="3300" y="12451"/>
                  </a:lnTo>
                  <a:lnTo>
                    <a:pt x="3250" y="12402"/>
                  </a:lnTo>
                  <a:lnTo>
                    <a:pt x="3155" y="12249"/>
                  </a:lnTo>
                  <a:lnTo>
                    <a:pt x="3115" y="12141"/>
                  </a:lnTo>
                  <a:lnTo>
                    <a:pt x="3051" y="12035"/>
                  </a:lnTo>
                  <a:lnTo>
                    <a:pt x="3045" y="11939"/>
                  </a:lnTo>
                  <a:lnTo>
                    <a:pt x="2988" y="11804"/>
                  </a:lnTo>
                  <a:lnTo>
                    <a:pt x="2922" y="11692"/>
                  </a:lnTo>
                  <a:lnTo>
                    <a:pt x="2883" y="11545"/>
                  </a:lnTo>
                  <a:lnTo>
                    <a:pt x="2824" y="11482"/>
                  </a:lnTo>
                  <a:lnTo>
                    <a:pt x="2778" y="11392"/>
                  </a:lnTo>
                  <a:lnTo>
                    <a:pt x="2780" y="11302"/>
                  </a:lnTo>
                  <a:lnTo>
                    <a:pt x="2735" y="11290"/>
                  </a:lnTo>
                  <a:lnTo>
                    <a:pt x="2684" y="11216"/>
                  </a:lnTo>
                  <a:lnTo>
                    <a:pt x="2630" y="11136"/>
                  </a:lnTo>
                  <a:lnTo>
                    <a:pt x="2594" y="11063"/>
                  </a:lnTo>
                  <a:lnTo>
                    <a:pt x="2403" y="10864"/>
                  </a:lnTo>
                  <a:lnTo>
                    <a:pt x="2337" y="10769"/>
                  </a:lnTo>
                  <a:lnTo>
                    <a:pt x="2226" y="10656"/>
                  </a:lnTo>
                  <a:lnTo>
                    <a:pt x="2088" y="10588"/>
                  </a:lnTo>
                  <a:lnTo>
                    <a:pt x="1929" y="10569"/>
                  </a:lnTo>
                  <a:lnTo>
                    <a:pt x="1808" y="10516"/>
                  </a:lnTo>
                  <a:lnTo>
                    <a:pt x="1767" y="10467"/>
                  </a:lnTo>
                  <a:lnTo>
                    <a:pt x="1579" y="10444"/>
                  </a:lnTo>
                  <a:lnTo>
                    <a:pt x="1322" y="10444"/>
                  </a:lnTo>
                  <a:lnTo>
                    <a:pt x="1246" y="10388"/>
                  </a:lnTo>
                  <a:lnTo>
                    <a:pt x="1152" y="10394"/>
                  </a:lnTo>
                  <a:lnTo>
                    <a:pt x="890" y="10343"/>
                  </a:lnTo>
                  <a:lnTo>
                    <a:pt x="769" y="10395"/>
                  </a:lnTo>
                  <a:lnTo>
                    <a:pt x="659" y="10386"/>
                  </a:lnTo>
                  <a:close/>
                </a:path>
              </a:pathLst>
            </a:custGeom>
            <a:solidFill>
              <a:srgbClr val="B2D4EF"/>
            </a:solidFill>
            <a:ln w="19050" cmpd="sng">
              <a:noFill/>
              <a:prstDash val="solid"/>
              <a:round/>
              <a:headEnd/>
              <a:tailEnd/>
            </a:ln>
            <a:effectLst/>
          </p:spPr>
          <p:txBody>
            <a:bodyPr/>
            <a:lstStyle/>
            <a:p>
              <a:endParaRPr lang="zh-CN" altLang="en-US" kern="0">
                <a:solidFill>
                  <a:sysClr val="windowText" lastClr="000000"/>
                </a:solidFill>
              </a:endParaRPr>
            </a:p>
          </p:txBody>
        </p:sp>
        <p:grpSp>
          <p:nvGrpSpPr>
            <p:cNvPr id="638" name="Group 637"/>
            <p:cNvGrpSpPr/>
            <p:nvPr/>
          </p:nvGrpSpPr>
          <p:grpSpPr>
            <a:xfrm>
              <a:off x="3595082" y="5149682"/>
              <a:ext cx="1220199" cy="995340"/>
              <a:chOff x="473869" y="1392238"/>
              <a:chExt cx="8196263" cy="4073524"/>
            </a:xfrm>
            <a:solidFill>
              <a:srgbClr val="B2D4EF"/>
            </a:solidFill>
          </p:grpSpPr>
          <p:sp>
            <p:nvSpPr>
              <p:cNvPr id="647" name="Freeform 191"/>
              <p:cNvSpPr>
                <a:spLocks/>
              </p:cNvSpPr>
              <p:nvPr/>
            </p:nvSpPr>
            <p:spPr bwMode="auto">
              <a:xfrm>
                <a:off x="5295107" y="4305300"/>
                <a:ext cx="169863" cy="319087"/>
              </a:xfrm>
              <a:custGeom>
                <a:avLst/>
                <a:gdLst/>
                <a:ahLst/>
                <a:cxnLst>
                  <a:cxn ang="0">
                    <a:pos x="11" y="129"/>
                  </a:cxn>
                  <a:cxn ang="0">
                    <a:pos x="11" y="125"/>
                  </a:cxn>
                  <a:cxn ang="0">
                    <a:pos x="16" y="117"/>
                  </a:cxn>
                  <a:cxn ang="0">
                    <a:pos x="18" y="108"/>
                  </a:cxn>
                  <a:cxn ang="0">
                    <a:pos x="21" y="107"/>
                  </a:cxn>
                  <a:cxn ang="0">
                    <a:pos x="19" y="100"/>
                  </a:cxn>
                  <a:cxn ang="0">
                    <a:pos x="18" y="93"/>
                  </a:cxn>
                  <a:cxn ang="0">
                    <a:pos x="14" y="86"/>
                  </a:cxn>
                  <a:cxn ang="0">
                    <a:pos x="14" y="81"/>
                  </a:cxn>
                  <a:cxn ang="0">
                    <a:pos x="14" y="70"/>
                  </a:cxn>
                  <a:cxn ang="0">
                    <a:pos x="16" y="65"/>
                  </a:cxn>
                  <a:cxn ang="0">
                    <a:pos x="19" y="60"/>
                  </a:cxn>
                  <a:cxn ang="0">
                    <a:pos x="25" y="57"/>
                  </a:cxn>
                  <a:cxn ang="0">
                    <a:pos x="33" y="51"/>
                  </a:cxn>
                  <a:cxn ang="0">
                    <a:pos x="47" y="48"/>
                  </a:cxn>
                  <a:cxn ang="0">
                    <a:pos x="55" y="39"/>
                  </a:cxn>
                  <a:cxn ang="0">
                    <a:pos x="66" y="31"/>
                  </a:cxn>
                  <a:cxn ang="0">
                    <a:pos x="74" y="21"/>
                  </a:cxn>
                  <a:cxn ang="0">
                    <a:pos x="83" y="14"/>
                  </a:cxn>
                  <a:cxn ang="0">
                    <a:pos x="83" y="7"/>
                  </a:cxn>
                  <a:cxn ang="0">
                    <a:pos x="85" y="0"/>
                  </a:cxn>
                  <a:cxn ang="0">
                    <a:pos x="93" y="5"/>
                  </a:cxn>
                  <a:cxn ang="0">
                    <a:pos x="100" y="19"/>
                  </a:cxn>
                  <a:cxn ang="0">
                    <a:pos x="102" y="34"/>
                  </a:cxn>
                  <a:cxn ang="0">
                    <a:pos x="107" y="48"/>
                  </a:cxn>
                  <a:cxn ang="0">
                    <a:pos x="107" y="55"/>
                  </a:cxn>
                  <a:cxn ang="0">
                    <a:pos x="100" y="53"/>
                  </a:cxn>
                  <a:cxn ang="0">
                    <a:pos x="98" y="53"/>
                  </a:cxn>
                  <a:cxn ang="0">
                    <a:pos x="97" y="65"/>
                  </a:cxn>
                  <a:cxn ang="0">
                    <a:pos x="95" y="77"/>
                  </a:cxn>
                  <a:cxn ang="0">
                    <a:pos x="92" y="89"/>
                  </a:cxn>
                  <a:cxn ang="0">
                    <a:pos x="90" y="101"/>
                  </a:cxn>
                  <a:cxn ang="0">
                    <a:pos x="85" y="112"/>
                  </a:cxn>
                  <a:cxn ang="0">
                    <a:pos x="81" y="122"/>
                  </a:cxn>
                  <a:cxn ang="0">
                    <a:pos x="78" y="132"/>
                  </a:cxn>
                  <a:cxn ang="0">
                    <a:pos x="74" y="144"/>
                  </a:cxn>
                  <a:cxn ang="0">
                    <a:pos x="69" y="151"/>
                  </a:cxn>
                  <a:cxn ang="0">
                    <a:pos x="66" y="162"/>
                  </a:cxn>
                  <a:cxn ang="0">
                    <a:pos x="62" y="170"/>
                  </a:cxn>
                  <a:cxn ang="0">
                    <a:pos x="59" y="180"/>
                  </a:cxn>
                  <a:cxn ang="0">
                    <a:pos x="52" y="187"/>
                  </a:cxn>
                  <a:cxn ang="0">
                    <a:pos x="47" y="194"/>
                  </a:cxn>
                  <a:cxn ang="0">
                    <a:pos x="38" y="198"/>
                  </a:cxn>
                  <a:cxn ang="0">
                    <a:pos x="30" y="201"/>
                  </a:cxn>
                  <a:cxn ang="0">
                    <a:pos x="19" y="198"/>
                  </a:cxn>
                  <a:cxn ang="0">
                    <a:pos x="12" y="191"/>
                  </a:cxn>
                  <a:cxn ang="0">
                    <a:pos x="6" y="180"/>
                  </a:cxn>
                  <a:cxn ang="0">
                    <a:pos x="6" y="172"/>
                  </a:cxn>
                  <a:cxn ang="0">
                    <a:pos x="6" y="165"/>
                  </a:cxn>
                  <a:cxn ang="0">
                    <a:pos x="7" y="160"/>
                  </a:cxn>
                  <a:cxn ang="0">
                    <a:pos x="0" y="150"/>
                  </a:cxn>
                  <a:cxn ang="0">
                    <a:pos x="0" y="139"/>
                  </a:cxn>
                  <a:cxn ang="0">
                    <a:pos x="6" y="132"/>
                  </a:cxn>
                  <a:cxn ang="0">
                    <a:pos x="11" y="129"/>
                  </a:cxn>
                </a:cxnLst>
                <a:rect l="0" t="0" r="r" b="b"/>
                <a:pathLst>
                  <a:path w="107" h="201">
                    <a:moveTo>
                      <a:pt x="11" y="129"/>
                    </a:moveTo>
                    <a:lnTo>
                      <a:pt x="11" y="125"/>
                    </a:lnTo>
                    <a:lnTo>
                      <a:pt x="16" y="117"/>
                    </a:lnTo>
                    <a:lnTo>
                      <a:pt x="18" y="108"/>
                    </a:lnTo>
                    <a:lnTo>
                      <a:pt x="21" y="107"/>
                    </a:lnTo>
                    <a:lnTo>
                      <a:pt x="19" y="100"/>
                    </a:lnTo>
                    <a:lnTo>
                      <a:pt x="18" y="93"/>
                    </a:lnTo>
                    <a:lnTo>
                      <a:pt x="14" y="86"/>
                    </a:lnTo>
                    <a:lnTo>
                      <a:pt x="14" y="81"/>
                    </a:lnTo>
                    <a:lnTo>
                      <a:pt x="14" y="70"/>
                    </a:lnTo>
                    <a:lnTo>
                      <a:pt x="16" y="65"/>
                    </a:lnTo>
                    <a:lnTo>
                      <a:pt x="19" y="60"/>
                    </a:lnTo>
                    <a:lnTo>
                      <a:pt x="25" y="57"/>
                    </a:lnTo>
                    <a:lnTo>
                      <a:pt x="33" y="51"/>
                    </a:lnTo>
                    <a:lnTo>
                      <a:pt x="47" y="48"/>
                    </a:lnTo>
                    <a:lnTo>
                      <a:pt x="55" y="39"/>
                    </a:lnTo>
                    <a:lnTo>
                      <a:pt x="66" y="31"/>
                    </a:lnTo>
                    <a:lnTo>
                      <a:pt x="74" y="21"/>
                    </a:lnTo>
                    <a:lnTo>
                      <a:pt x="83" y="14"/>
                    </a:lnTo>
                    <a:lnTo>
                      <a:pt x="83" y="7"/>
                    </a:lnTo>
                    <a:lnTo>
                      <a:pt x="85" y="0"/>
                    </a:lnTo>
                    <a:lnTo>
                      <a:pt x="93" y="5"/>
                    </a:lnTo>
                    <a:lnTo>
                      <a:pt x="100" y="19"/>
                    </a:lnTo>
                    <a:lnTo>
                      <a:pt x="102" y="34"/>
                    </a:lnTo>
                    <a:lnTo>
                      <a:pt x="107" y="48"/>
                    </a:lnTo>
                    <a:lnTo>
                      <a:pt x="107" y="55"/>
                    </a:lnTo>
                    <a:lnTo>
                      <a:pt x="100" y="53"/>
                    </a:lnTo>
                    <a:lnTo>
                      <a:pt x="98" y="53"/>
                    </a:lnTo>
                    <a:lnTo>
                      <a:pt x="97" y="65"/>
                    </a:lnTo>
                    <a:lnTo>
                      <a:pt x="95" y="77"/>
                    </a:lnTo>
                    <a:lnTo>
                      <a:pt x="92" y="89"/>
                    </a:lnTo>
                    <a:lnTo>
                      <a:pt x="90" y="101"/>
                    </a:lnTo>
                    <a:lnTo>
                      <a:pt x="85" y="112"/>
                    </a:lnTo>
                    <a:lnTo>
                      <a:pt x="81" y="122"/>
                    </a:lnTo>
                    <a:lnTo>
                      <a:pt x="78" y="132"/>
                    </a:lnTo>
                    <a:lnTo>
                      <a:pt x="74" y="144"/>
                    </a:lnTo>
                    <a:lnTo>
                      <a:pt x="69" y="151"/>
                    </a:lnTo>
                    <a:lnTo>
                      <a:pt x="66" y="162"/>
                    </a:lnTo>
                    <a:lnTo>
                      <a:pt x="62" y="170"/>
                    </a:lnTo>
                    <a:lnTo>
                      <a:pt x="59" y="180"/>
                    </a:lnTo>
                    <a:lnTo>
                      <a:pt x="52" y="187"/>
                    </a:lnTo>
                    <a:lnTo>
                      <a:pt x="47" y="194"/>
                    </a:lnTo>
                    <a:lnTo>
                      <a:pt x="38" y="198"/>
                    </a:lnTo>
                    <a:lnTo>
                      <a:pt x="30" y="201"/>
                    </a:lnTo>
                    <a:lnTo>
                      <a:pt x="19" y="198"/>
                    </a:lnTo>
                    <a:lnTo>
                      <a:pt x="12" y="191"/>
                    </a:lnTo>
                    <a:lnTo>
                      <a:pt x="6" y="180"/>
                    </a:lnTo>
                    <a:lnTo>
                      <a:pt x="6" y="172"/>
                    </a:lnTo>
                    <a:lnTo>
                      <a:pt x="6" y="165"/>
                    </a:lnTo>
                    <a:lnTo>
                      <a:pt x="7" y="160"/>
                    </a:lnTo>
                    <a:lnTo>
                      <a:pt x="0" y="150"/>
                    </a:lnTo>
                    <a:lnTo>
                      <a:pt x="0" y="139"/>
                    </a:lnTo>
                    <a:lnTo>
                      <a:pt x="6" y="132"/>
                    </a:lnTo>
                    <a:lnTo>
                      <a:pt x="11" y="129"/>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648" name="Freeform 192"/>
              <p:cNvSpPr>
                <a:spLocks/>
              </p:cNvSpPr>
              <p:nvPr/>
            </p:nvSpPr>
            <p:spPr bwMode="auto">
              <a:xfrm>
                <a:off x="3920332" y="3114675"/>
                <a:ext cx="1563688" cy="1747837"/>
              </a:xfrm>
              <a:custGeom>
                <a:avLst/>
                <a:gdLst/>
                <a:ahLst/>
                <a:cxnLst>
                  <a:cxn ang="0">
                    <a:pos x="607" y="93"/>
                  </a:cxn>
                  <a:cxn ang="0">
                    <a:pos x="681" y="102"/>
                  </a:cxn>
                  <a:cxn ang="0">
                    <a:pos x="741" y="102"/>
                  </a:cxn>
                  <a:cxn ang="0">
                    <a:pos x="741" y="157"/>
                  </a:cxn>
                  <a:cxn ang="0">
                    <a:pos x="762" y="217"/>
                  </a:cxn>
                  <a:cxn ang="0">
                    <a:pos x="784" y="289"/>
                  </a:cxn>
                  <a:cxn ang="0">
                    <a:pos x="811" y="332"/>
                  </a:cxn>
                  <a:cxn ang="0">
                    <a:pos x="856" y="380"/>
                  </a:cxn>
                  <a:cxn ang="0">
                    <a:pos x="884" y="418"/>
                  </a:cxn>
                  <a:cxn ang="0">
                    <a:pos x="939" y="408"/>
                  </a:cxn>
                  <a:cxn ang="0">
                    <a:pos x="983" y="415"/>
                  </a:cxn>
                  <a:cxn ang="0">
                    <a:pos x="954" y="480"/>
                  </a:cxn>
                  <a:cxn ang="0">
                    <a:pos x="896" y="549"/>
                  </a:cxn>
                  <a:cxn ang="0">
                    <a:pos x="830" y="604"/>
                  </a:cxn>
                  <a:cxn ang="0">
                    <a:pos x="810" y="660"/>
                  </a:cxn>
                  <a:cxn ang="0">
                    <a:pos x="829" y="716"/>
                  </a:cxn>
                  <a:cxn ang="0">
                    <a:pos x="827" y="759"/>
                  </a:cxn>
                  <a:cxn ang="0">
                    <a:pos x="820" y="808"/>
                  </a:cxn>
                  <a:cxn ang="0">
                    <a:pos x="760" y="857"/>
                  </a:cxn>
                  <a:cxn ang="0">
                    <a:pos x="758" y="905"/>
                  </a:cxn>
                  <a:cxn ang="0">
                    <a:pos x="739" y="937"/>
                  </a:cxn>
                  <a:cxn ang="0">
                    <a:pos x="712" y="991"/>
                  </a:cxn>
                  <a:cxn ang="0">
                    <a:pos x="663" y="1058"/>
                  </a:cxn>
                  <a:cxn ang="0">
                    <a:pos x="603" y="1090"/>
                  </a:cxn>
                  <a:cxn ang="0">
                    <a:pos x="536" y="1101"/>
                  </a:cxn>
                  <a:cxn ang="0">
                    <a:pos x="505" y="1066"/>
                  </a:cxn>
                  <a:cxn ang="0">
                    <a:pos x="495" y="1025"/>
                  </a:cxn>
                  <a:cxn ang="0">
                    <a:pos x="457" y="949"/>
                  </a:cxn>
                  <a:cxn ang="0">
                    <a:pos x="443" y="889"/>
                  </a:cxn>
                  <a:cxn ang="0">
                    <a:pos x="414" y="814"/>
                  </a:cxn>
                  <a:cxn ang="0">
                    <a:pos x="447" y="743"/>
                  </a:cxn>
                  <a:cxn ang="0">
                    <a:pos x="433" y="688"/>
                  </a:cxn>
                  <a:cxn ang="0">
                    <a:pos x="392" y="614"/>
                  </a:cxn>
                  <a:cxn ang="0">
                    <a:pos x="388" y="562"/>
                  </a:cxn>
                  <a:cxn ang="0">
                    <a:pos x="393" y="530"/>
                  </a:cxn>
                  <a:cxn ang="0">
                    <a:pos x="340" y="507"/>
                  </a:cxn>
                  <a:cxn ang="0">
                    <a:pos x="282" y="478"/>
                  </a:cxn>
                  <a:cxn ang="0">
                    <a:pos x="218" y="506"/>
                  </a:cxn>
                  <a:cxn ang="0">
                    <a:pos x="141" y="507"/>
                  </a:cxn>
                  <a:cxn ang="0">
                    <a:pos x="70" y="459"/>
                  </a:cxn>
                  <a:cxn ang="0">
                    <a:pos x="29" y="408"/>
                  </a:cxn>
                  <a:cxn ang="0">
                    <a:pos x="8" y="378"/>
                  </a:cxn>
                  <a:cxn ang="0">
                    <a:pos x="17" y="320"/>
                  </a:cxn>
                  <a:cxn ang="0">
                    <a:pos x="17" y="239"/>
                  </a:cxn>
                  <a:cxn ang="0">
                    <a:pos x="72" y="155"/>
                  </a:cxn>
                  <a:cxn ang="0">
                    <a:pos x="113" y="96"/>
                  </a:cxn>
                  <a:cxn ang="0">
                    <a:pos x="161" y="40"/>
                  </a:cxn>
                  <a:cxn ang="0">
                    <a:pos x="215" y="40"/>
                  </a:cxn>
                  <a:cxn ang="0">
                    <a:pos x="273" y="14"/>
                  </a:cxn>
                  <a:cxn ang="0">
                    <a:pos x="332" y="12"/>
                  </a:cxn>
                  <a:cxn ang="0">
                    <a:pos x="388" y="0"/>
                  </a:cxn>
                  <a:cxn ang="0">
                    <a:pos x="404" y="19"/>
                  </a:cxn>
                  <a:cxn ang="0">
                    <a:pos x="411" y="66"/>
                  </a:cxn>
                  <a:cxn ang="0">
                    <a:pos x="462" y="79"/>
                  </a:cxn>
                  <a:cxn ang="0">
                    <a:pos x="522" y="114"/>
                  </a:cxn>
                  <a:cxn ang="0">
                    <a:pos x="540" y="79"/>
                  </a:cxn>
                </a:cxnLst>
                <a:rect l="0" t="0" r="r" b="b"/>
                <a:pathLst>
                  <a:path w="985" h="1101">
                    <a:moveTo>
                      <a:pt x="562" y="76"/>
                    </a:moveTo>
                    <a:lnTo>
                      <a:pt x="574" y="76"/>
                    </a:lnTo>
                    <a:lnTo>
                      <a:pt x="576" y="83"/>
                    </a:lnTo>
                    <a:lnTo>
                      <a:pt x="581" y="88"/>
                    </a:lnTo>
                    <a:lnTo>
                      <a:pt x="591" y="90"/>
                    </a:lnTo>
                    <a:lnTo>
                      <a:pt x="607" y="93"/>
                    </a:lnTo>
                    <a:lnTo>
                      <a:pt x="619" y="96"/>
                    </a:lnTo>
                    <a:lnTo>
                      <a:pt x="633" y="102"/>
                    </a:lnTo>
                    <a:lnTo>
                      <a:pt x="648" y="103"/>
                    </a:lnTo>
                    <a:lnTo>
                      <a:pt x="663" y="107"/>
                    </a:lnTo>
                    <a:lnTo>
                      <a:pt x="672" y="103"/>
                    </a:lnTo>
                    <a:lnTo>
                      <a:pt x="681" y="102"/>
                    </a:lnTo>
                    <a:lnTo>
                      <a:pt x="688" y="98"/>
                    </a:lnTo>
                    <a:lnTo>
                      <a:pt x="700" y="98"/>
                    </a:lnTo>
                    <a:lnTo>
                      <a:pt x="712" y="102"/>
                    </a:lnTo>
                    <a:lnTo>
                      <a:pt x="727" y="105"/>
                    </a:lnTo>
                    <a:lnTo>
                      <a:pt x="734" y="103"/>
                    </a:lnTo>
                    <a:lnTo>
                      <a:pt x="741" y="102"/>
                    </a:lnTo>
                    <a:lnTo>
                      <a:pt x="746" y="114"/>
                    </a:lnTo>
                    <a:lnTo>
                      <a:pt x="751" y="126"/>
                    </a:lnTo>
                    <a:lnTo>
                      <a:pt x="748" y="131"/>
                    </a:lnTo>
                    <a:lnTo>
                      <a:pt x="746" y="139"/>
                    </a:lnTo>
                    <a:lnTo>
                      <a:pt x="743" y="148"/>
                    </a:lnTo>
                    <a:lnTo>
                      <a:pt x="741" y="157"/>
                    </a:lnTo>
                    <a:lnTo>
                      <a:pt x="732" y="152"/>
                    </a:lnTo>
                    <a:lnTo>
                      <a:pt x="725" y="141"/>
                    </a:lnTo>
                    <a:lnTo>
                      <a:pt x="719" y="131"/>
                    </a:lnTo>
                    <a:lnTo>
                      <a:pt x="713" y="122"/>
                    </a:lnTo>
                    <a:lnTo>
                      <a:pt x="713" y="133"/>
                    </a:lnTo>
                    <a:lnTo>
                      <a:pt x="762" y="217"/>
                    </a:lnTo>
                    <a:lnTo>
                      <a:pt x="762" y="225"/>
                    </a:lnTo>
                    <a:lnTo>
                      <a:pt x="767" y="237"/>
                    </a:lnTo>
                    <a:lnTo>
                      <a:pt x="774" y="248"/>
                    </a:lnTo>
                    <a:lnTo>
                      <a:pt x="780" y="256"/>
                    </a:lnTo>
                    <a:lnTo>
                      <a:pt x="780" y="282"/>
                    </a:lnTo>
                    <a:lnTo>
                      <a:pt x="784" y="289"/>
                    </a:lnTo>
                    <a:lnTo>
                      <a:pt x="791" y="294"/>
                    </a:lnTo>
                    <a:lnTo>
                      <a:pt x="796" y="299"/>
                    </a:lnTo>
                    <a:lnTo>
                      <a:pt x="805" y="306"/>
                    </a:lnTo>
                    <a:lnTo>
                      <a:pt x="808" y="315"/>
                    </a:lnTo>
                    <a:lnTo>
                      <a:pt x="810" y="323"/>
                    </a:lnTo>
                    <a:lnTo>
                      <a:pt x="811" y="332"/>
                    </a:lnTo>
                    <a:lnTo>
                      <a:pt x="817" y="341"/>
                    </a:lnTo>
                    <a:lnTo>
                      <a:pt x="827" y="348"/>
                    </a:lnTo>
                    <a:lnTo>
                      <a:pt x="839" y="356"/>
                    </a:lnTo>
                    <a:lnTo>
                      <a:pt x="844" y="363"/>
                    </a:lnTo>
                    <a:lnTo>
                      <a:pt x="851" y="372"/>
                    </a:lnTo>
                    <a:lnTo>
                      <a:pt x="856" y="380"/>
                    </a:lnTo>
                    <a:lnTo>
                      <a:pt x="868" y="384"/>
                    </a:lnTo>
                    <a:lnTo>
                      <a:pt x="870" y="392"/>
                    </a:lnTo>
                    <a:lnTo>
                      <a:pt x="868" y="399"/>
                    </a:lnTo>
                    <a:lnTo>
                      <a:pt x="873" y="403"/>
                    </a:lnTo>
                    <a:lnTo>
                      <a:pt x="878" y="411"/>
                    </a:lnTo>
                    <a:lnTo>
                      <a:pt x="884" y="418"/>
                    </a:lnTo>
                    <a:lnTo>
                      <a:pt x="891" y="421"/>
                    </a:lnTo>
                    <a:lnTo>
                      <a:pt x="897" y="416"/>
                    </a:lnTo>
                    <a:lnTo>
                      <a:pt x="906" y="411"/>
                    </a:lnTo>
                    <a:lnTo>
                      <a:pt x="915" y="411"/>
                    </a:lnTo>
                    <a:lnTo>
                      <a:pt x="925" y="411"/>
                    </a:lnTo>
                    <a:lnTo>
                      <a:pt x="939" y="408"/>
                    </a:lnTo>
                    <a:lnTo>
                      <a:pt x="952" y="404"/>
                    </a:lnTo>
                    <a:lnTo>
                      <a:pt x="966" y="399"/>
                    </a:lnTo>
                    <a:lnTo>
                      <a:pt x="982" y="397"/>
                    </a:lnTo>
                    <a:lnTo>
                      <a:pt x="983" y="401"/>
                    </a:lnTo>
                    <a:lnTo>
                      <a:pt x="985" y="404"/>
                    </a:lnTo>
                    <a:lnTo>
                      <a:pt x="983" y="415"/>
                    </a:lnTo>
                    <a:lnTo>
                      <a:pt x="980" y="427"/>
                    </a:lnTo>
                    <a:lnTo>
                      <a:pt x="975" y="437"/>
                    </a:lnTo>
                    <a:lnTo>
                      <a:pt x="971" y="451"/>
                    </a:lnTo>
                    <a:lnTo>
                      <a:pt x="964" y="461"/>
                    </a:lnTo>
                    <a:lnTo>
                      <a:pt x="959" y="471"/>
                    </a:lnTo>
                    <a:lnTo>
                      <a:pt x="954" y="480"/>
                    </a:lnTo>
                    <a:lnTo>
                      <a:pt x="949" y="489"/>
                    </a:lnTo>
                    <a:lnTo>
                      <a:pt x="937" y="502"/>
                    </a:lnTo>
                    <a:lnTo>
                      <a:pt x="930" y="516"/>
                    </a:lnTo>
                    <a:lnTo>
                      <a:pt x="920" y="528"/>
                    </a:lnTo>
                    <a:lnTo>
                      <a:pt x="909" y="542"/>
                    </a:lnTo>
                    <a:lnTo>
                      <a:pt x="896" y="549"/>
                    </a:lnTo>
                    <a:lnTo>
                      <a:pt x="882" y="557"/>
                    </a:lnTo>
                    <a:lnTo>
                      <a:pt x="870" y="564"/>
                    </a:lnTo>
                    <a:lnTo>
                      <a:pt x="860" y="573"/>
                    </a:lnTo>
                    <a:lnTo>
                      <a:pt x="848" y="581"/>
                    </a:lnTo>
                    <a:lnTo>
                      <a:pt x="839" y="592"/>
                    </a:lnTo>
                    <a:lnTo>
                      <a:pt x="830" y="604"/>
                    </a:lnTo>
                    <a:lnTo>
                      <a:pt x="827" y="621"/>
                    </a:lnTo>
                    <a:lnTo>
                      <a:pt x="822" y="628"/>
                    </a:lnTo>
                    <a:lnTo>
                      <a:pt x="817" y="635"/>
                    </a:lnTo>
                    <a:lnTo>
                      <a:pt x="811" y="640"/>
                    </a:lnTo>
                    <a:lnTo>
                      <a:pt x="810" y="652"/>
                    </a:lnTo>
                    <a:lnTo>
                      <a:pt x="810" y="660"/>
                    </a:lnTo>
                    <a:lnTo>
                      <a:pt x="811" y="671"/>
                    </a:lnTo>
                    <a:lnTo>
                      <a:pt x="811" y="678"/>
                    </a:lnTo>
                    <a:lnTo>
                      <a:pt x="813" y="690"/>
                    </a:lnTo>
                    <a:lnTo>
                      <a:pt x="815" y="700"/>
                    </a:lnTo>
                    <a:lnTo>
                      <a:pt x="822" y="709"/>
                    </a:lnTo>
                    <a:lnTo>
                      <a:pt x="829" y="716"/>
                    </a:lnTo>
                    <a:lnTo>
                      <a:pt x="832" y="724"/>
                    </a:lnTo>
                    <a:lnTo>
                      <a:pt x="830" y="728"/>
                    </a:lnTo>
                    <a:lnTo>
                      <a:pt x="829" y="733"/>
                    </a:lnTo>
                    <a:lnTo>
                      <a:pt x="829" y="745"/>
                    </a:lnTo>
                    <a:lnTo>
                      <a:pt x="827" y="750"/>
                    </a:lnTo>
                    <a:lnTo>
                      <a:pt x="827" y="759"/>
                    </a:lnTo>
                    <a:lnTo>
                      <a:pt x="827" y="767"/>
                    </a:lnTo>
                    <a:lnTo>
                      <a:pt x="827" y="777"/>
                    </a:lnTo>
                    <a:lnTo>
                      <a:pt x="830" y="781"/>
                    </a:lnTo>
                    <a:lnTo>
                      <a:pt x="832" y="788"/>
                    </a:lnTo>
                    <a:lnTo>
                      <a:pt x="829" y="798"/>
                    </a:lnTo>
                    <a:lnTo>
                      <a:pt x="820" y="808"/>
                    </a:lnTo>
                    <a:lnTo>
                      <a:pt x="810" y="815"/>
                    </a:lnTo>
                    <a:lnTo>
                      <a:pt x="798" y="824"/>
                    </a:lnTo>
                    <a:lnTo>
                      <a:pt x="784" y="829"/>
                    </a:lnTo>
                    <a:lnTo>
                      <a:pt x="772" y="836"/>
                    </a:lnTo>
                    <a:lnTo>
                      <a:pt x="763" y="844"/>
                    </a:lnTo>
                    <a:lnTo>
                      <a:pt x="760" y="857"/>
                    </a:lnTo>
                    <a:lnTo>
                      <a:pt x="748" y="860"/>
                    </a:lnTo>
                    <a:lnTo>
                      <a:pt x="744" y="870"/>
                    </a:lnTo>
                    <a:lnTo>
                      <a:pt x="746" y="877"/>
                    </a:lnTo>
                    <a:lnTo>
                      <a:pt x="751" y="886"/>
                    </a:lnTo>
                    <a:lnTo>
                      <a:pt x="755" y="893"/>
                    </a:lnTo>
                    <a:lnTo>
                      <a:pt x="758" y="905"/>
                    </a:lnTo>
                    <a:lnTo>
                      <a:pt x="756" y="912"/>
                    </a:lnTo>
                    <a:lnTo>
                      <a:pt x="756" y="920"/>
                    </a:lnTo>
                    <a:lnTo>
                      <a:pt x="755" y="929"/>
                    </a:lnTo>
                    <a:lnTo>
                      <a:pt x="755" y="934"/>
                    </a:lnTo>
                    <a:lnTo>
                      <a:pt x="746" y="936"/>
                    </a:lnTo>
                    <a:lnTo>
                      <a:pt x="739" y="937"/>
                    </a:lnTo>
                    <a:lnTo>
                      <a:pt x="724" y="946"/>
                    </a:lnTo>
                    <a:lnTo>
                      <a:pt x="713" y="961"/>
                    </a:lnTo>
                    <a:lnTo>
                      <a:pt x="719" y="967"/>
                    </a:lnTo>
                    <a:lnTo>
                      <a:pt x="720" y="972"/>
                    </a:lnTo>
                    <a:lnTo>
                      <a:pt x="717" y="980"/>
                    </a:lnTo>
                    <a:lnTo>
                      <a:pt x="712" y="991"/>
                    </a:lnTo>
                    <a:lnTo>
                      <a:pt x="705" y="998"/>
                    </a:lnTo>
                    <a:lnTo>
                      <a:pt x="701" y="1004"/>
                    </a:lnTo>
                    <a:lnTo>
                      <a:pt x="689" y="1020"/>
                    </a:lnTo>
                    <a:lnTo>
                      <a:pt x="681" y="1037"/>
                    </a:lnTo>
                    <a:lnTo>
                      <a:pt x="670" y="1047"/>
                    </a:lnTo>
                    <a:lnTo>
                      <a:pt x="663" y="1058"/>
                    </a:lnTo>
                    <a:lnTo>
                      <a:pt x="653" y="1066"/>
                    </a:lnTo>
                    <a:lnTo>
                      <a:pt x="641" y="1077"/>
                    </a:lnTo>
                    <a:lnTo>
                      <a:pt x="627" y="1078"/>
                    </a:lnTo>
                    <a:lnTo>
                      <a:pt x="619" y="1087"/>
                    </a:lnTo>
                    <a:lnTo>
                      <a:pt x="610" y="1089"/>
                    </a:lnTo>
                    <a:lnTo>
                      <a:pt x="603" y="1090"/>
                    </a:lnTo>
                    <a:lnTo>
                      <a:pt x="596" y="1087"/>
                    </a:lnTo>
                    <a:lnTo>
                      <a:pt x="590" y="1085"/>
                    </a:lnTo>
                    <a:lnTo>
                      <a:pt x="572" y="1087"/>
                    </a:lnTo>
                    <a:lnTo>
                      <a:pt x="560" y="1092"/>
                    </a:lnTo>
                    <a:lnTo>
                      <a:pt x="548" y="1097"/>
                    </a:lnTo>
                    <a:lnTo>
                      <a:pt x="536" y="1101"/>
                    </a:lnTo>
                    <a:lnTo>
                      <a:pt x="524" y="1097"/>
                    </a:lnTo>
                    <a:lnTo>
                      <a:pt x="519" y="1090"/>
                    </a:lnTo>
                    <a:lnTo>
                      <a:pt x="516" y="1090"/>
                    </a:lnTo>
                    <a:lnTo>
                      <a:pt x="514" y="1092"/>
                    </a:lnTo>
                    <a:lnTo>
                      <a:pt x="510" y="1077"/>
                    </a:lnTo>
                    <a:lnTo>
                      <a:pt x="505" y="1066"/>
                    </a:lnTo>
                    <a:lnTo>
                      <a:pt x="509" y="1059"/>
                    </a:lnTo>
                    <a:lnTo>
                      <a:pt x="512" y="1053"/>
                    </a:lnTo>
                    <a:lnTo>
                      <a:pt x="509" y="1044"/>
                    </a:lnTo>
                    <a:lnTo>
                      <a:pt x="504" y="1037"/>
                    </a:lnTo>
                    <a:lnTo>
                      <a:pt x="498" y="1028"/>
                    </a:lnTo>
                    <a:lnTo>
                      <a:pt x="495" y="1025"/>
                    </a:lnTo>
                    <a:lnTo>
                      <a:pt x="486" y="1013"/>
                    </a:lnTo>
                    <a:lnTo>
                      <a:pt x="481" y="1001"/>
                    </a:lnTo>
                    <a:lnTo>
                      <a:pt x="473" y="989"/>
                    </a:lnTo>
                    <a:lnTo>
                      <a:pt x="467" y="977"/>
                    </a:lnTo>
                    <a:lnTo>
                      <a:pt x="461" y="963"/>
                    </a:lnTo>
                    <a:lnTo>
                      <a:pt x="457" y="949"/>
                    </a:lnTo>
                    <a:lnTo>
                      <a:pt x="454" y="934"/>
                    </a:lnTo>
                    <a:lnTo>
                      <a:pt x="454" y="920"/>
                    </a:lnTo>
                    <a:lnTo>
                      <a:pt x="454" y="910"/>
                    </a:lnTo>
                    <a:lnTo>
                      <a:pt x="454" y="906"/>
                    </a:lnTo>
                    <a:lnTo>
                      <a:pt x="448" y="898"/>
                    </a:lnTo>
                    <a:lnTo>
                      <a:pt x="443" y="889"/>
                    </a:lnTo>
                    <a:lnTo>
                      <a:pt x="431" y="870"/>
                    </a:lnTo>
                    <a:lnTo>
                      <a:pt x="423" y="853"/>
                    </a:lnTo>
                    <a:lnTo>
                      <a:pt x="418" y="843"/>
                    </a:lnTo>
                    <a:lnTo>
                      <a:pt x="416" y="834"/>
                    </a:lnTo>
                    <a:lnTo>
                      <a:pt x="414" y="824"/>
                    </a:lnTo>
                    <a:lnTo>
                      <a:pt x="414" y="814"/>
                    </a:lnTo>
                    <a:lnTo>
                      <a:pt x="414" y="800"/>
                    </a:lnTo>
                    <a:lnTo>
                      <a:pt x="418" y="789"/>
                    </a:lnTo>
                    <a:lnTo>
                      <a:pt x="423" y="781"/>
                    </a:lnTo>
                    <a:lnTo>
                      <a:pt x="430" y="774"/>
                    </a:lnTo>
                    <a:lnTo>
                      <a:pt x="440" y="759"/>
                    </a:lnTo>
                    <a:lnTo>
                      <a:pt x="447" y="743"/>
                    </a:lnTo>
                    <a:lnTo>
                      <a:pt x="445" y="733"/>
                    </a:lnTo>
                    <a:lnTo>
                      <a:pt x="443" y="726"/>
                    </a:lnTo>
                    <a:lnTo>
                      <a:pt x="440" y="719"/>
                    </a:lnTo>
                    <a:lnTo>
                      <a:pt x="440" y="714"/>
                    </a:lnTo>
                    <a:lnTo>
                      <a:pt x="436" y="698"/>
                    </a:lnTo>
                    <a:lnTo>
                      <a:pt x="433" y="688"/>
                    </a:lnTo>
                    <a:lnTo>
                      <a:pt x="430" y="679"/>
                    </a:lnTo>
                    <a:lnTo>
                      <a:pt x="426" y="671"/>
                    </a:lnTo>
                    <a:lnTo>
                      <a:pt x="423" y="655"/>
                    </a:lnTo>
                    <a:lnTo>
                      <a:pt x="418" y="642"/>
                    </a:lnTo>
                    <a:lnTo>
                      <a:pt x="404" y="628"/>
                    </a:lnTo>
                    <a:lnTo>
                      <a:pt x="392" y="614"/>
                    </a:lnTo>
                    <a:lnTo>
                      <a:pt x="380" y="599"/>
                    </a:lnTo>
                    <a:lnTo>
                      <a:pt x="376" y="583"/>
                    </a:lnTo>
                    <a:lnTo>
                      <a:pt x="376" y="576"/>
                    </a:lnTo>
                    <a:lnTo>
                      <a:pt x="380" y="571"/>
                    </a:lnTo>
                    <a:lnTo>
                      <a:pt x="383" y="564"/>
                    </a:lnTo>
                    <a:lnTo>
                      <a:pt x="388" y="562"/>
                    </a:lnTo>
                    <a:lnTo>
                      <a:pt x="387" y="557"/>
                    </a:lnTo>
                    <a:lnTo>
                      <a:pt x="388" y="556"/>
                    </a:lnTo>
                    <a:lnTo>
                      <a:pt x="388" y="547"/>
                    </a:lnTo>
                    <a:lnTo>
                      <a:pt x="388" y="540"/>
                    </a:lnTo>
                    <a:lnTo>
                      <a:pt x="388" y="533"/>
                    </a:lnTo>
                    <a:lnTo>
                      <a:pt x="393" y="530"/>
                    </a:lnTo>
                    <a:lnTo>
                      <a:pt x="387" y="519"/>
                    </a:lnTo>
                    <a:lnTo>
                      <a:pt x="380" y="513"/>
                    </a:lnTo>
                    <a:lnTo>
                      <a:pt x="371" y="507"/>
                    </a:lnTo>
                    <a:lnTo>
                      <a:pt x="361" y="507"/>
                    </a:lnTo>
                    <a:lnTo>
                      <a:pt x="347" y="507"/>
                    </a:lnTo>
                    <a:lnTo>
                      <a:pt x="340" y="507"/>
                    </a:lnTo>
                    <a:lnTo>
                      <a:pt x="328" y="502"/>
                    </a:lnTo>
                    <a:lnTo>
                      <a:pt x="321" y="492"/>
                    </a:lnTo>
                    <a:lnTo>
                      <a:pt x="313" y="482"/>
                    </a:lnTo>
                    <a:lnTo>
                      <a:pt x="301" y="478"/>
                    </a:lnTo>
                    <a:lnTo>
                      <a:pt x="290" y="478"/>
                    </a:lnTo>
                    <a:lnTo>
                      <a:pt x="282" y="478"/>
                    </a:lnTo>
                    <a:lnTo>
                      <a:pt x="273" y="480"/>
                    </a:lnTo>
                    <a:lnTo>
                      <a:pt x="266" y="485"/>
                    </a:lnTo>
                    <a:lnTo>
                      <a:pt x="251" y="490"/>
                    </a:lnTo>
                    <a:lnTo>
                      <a:pt x="237" y="497"/>
                    </a:lnTo>
                    <a:lnTo>
                      <a:pt x="227" y="501"/>
                    </a:lnTo>
                    <a:lnTo>
                      <a:pt x="218" y="506"/>
                    </a:lnTo>
                    <a:lnTo>
                      <a:pt x="204" y="502"/>
                    </a:lnTo>
                    <a:lnTo>
                      <a:pt x="189" y="499"/>
                    </a:lnTo>
                    <a:lnTo>
                      <a:pt x="173" y="499"/>
                    </a:lnTo>
                    <a:lnTo>
                      <a:pt x="163" y="502"/>
                    </a:lnTo>
                    <a:lnTo>
                      <a:pt x="151" y="504"/>
                    </a:lnTo>
                    <a:lnTo>
                      <a:pt x="141" y="507"/>
                    </a:lnTo>
                    <a:lnTo>
                      <a:pt x="130" y="506"/>
                    </a:lnTo>
                    <a:lnTo>
                      <a:pt x="125" y="504"/>
                    </a:lnTo>
                    <a:lnTo>
                      <a:pt x="111" y="494"/>
                    </a:lnTo>
                    <a:lnTo>
                      <a:pt x="96" y="483"/>
                    </a:lnTo>
                    <a:lnTo>
                      <a:pt x="80" y="471"/>
                    </a:lnTo>
                    <a:lnTo>
                      <a:pt x="70" y="459"/>
                    </a:lnTo>
                    <a:lnTo>
                      <a:pt x="63" y="449"/>
                    </a:lnTo>
                    <a:lnTo>
                      <a:pt x="58" y="439"/>
                    </a:lnTo>
                    <a:lnTo>
                      <a:pt x="51" y="430"/>
                    </a:lnTo>
                    <a:lnTo>
                      <a:pt x="46" y="423"/>
                    </a:lnTo>
                    <a:lnTo>
                      <a:pt x="39" y="416"/>
                    </a:lnTo>
                    <a:lnTo>
                      <a:pt x="29" y="408"/>
                    </a:lnTo>
                    <a:lnTo>
                      <a:pt x="19" y="399"/>
                    </a:lnTo>
                    <a:lnTo>
                      <a:pt x="15" y="394"/>
                    </a:lnTo>
                    <a:lnTo>
                      <a:pt x="12" y="391"/>
                    </a:lnTo>
                    <a:lnTo>
                      <a:pt x="8" y="387"/>
                    </a:lnTo>
                    <a:lnTo>
                      <a:pt x="10" y="387"/>
                    </a:lnTo>
                    <a:lnTo>
                      <a:pt x="8" y="378"/>
                    </a:lnTo>
                    <a:lnTo>
                      <a:pt x="6" y="372"/>
                    </a:lnTo>
                    <a:lnTo>
                      <a:pt x="3" y="363"/>
                    </a:lnTo>
                    <a:lnTo>
                      <a:pt x="0" y="354"/>
                    </a:lnTo>
                    <a:lnTo>
                      <a:pt x="6" y="346"/>
                    </a:lnTo>
                    <a:lnTo>
                      <a:pt x="13" y="334"/>
                    </a:lnTo>
                    <a:lnTo>
                      <a:pt x="17" y="320"/>
                    </a:lnTo>
                    <a:lnTo>
                      <a:pt x="20" y="310"/>
                    </a:lnTo>
                    <a:lnTo>
                      <a:pt x="17" y="293"/>
                    </a:lnTo>
                    <a:lnTo>
                      <a:pt x="15" y="280"/>
                    </a:lnTo>
                    <a:lnTo>
                      <a:pt x="12" y="267"/>
                    </a:lnTo>
                    <a:lnTo>
                      <a:pt x="12" y="253"/>
                    </a:lnTo>
                    <a:lnTo>
                      <a:pt x="17" y="239"/>
                    </a:lnTo>
                    <a:lnTo>
                      <a:pt x="25" y="229"/>
                    </a:lnTo>
                    <a:lnTo>
                      <a:pt x="31" y="212"/>
                    </a:lnTo>
                    <a:lnTo>
                      <a:pt x="39" y="195"/>
                    </a:lnTo>
                    <a:lnTo>
                      <a:pt x="49" y="177"/>
                    </a:lnTo>
                    <a:lnTo>
                      <a:pt x="60" y="165"/>
                    </a:lnTo>
                    <a:lnTo>
                      <a:pt x="72" y="155"/>
                    </a:lnTo>
                    <a:lnTo>
                      <a:pt x="89" y="152"/>
                    </a:lnTo>
                    <a:lnTo>
                      <a:pt x="101" y="139"/>
                    </a:lnTo>
                    <a:lnTo>
                      <a:pt x="111" y="127"/>
                    </a:lnTo>
                    <a:lnTo>
                      <a:pt x="111" y="114"/>
                    </a:lnTo>
                    <a:lnTo>
                      <a:pt x="113" y="105"/>
                    </a:lnTo>
                    <a:lnTo>
                      <a:pt x="113" y="96"/>
                    </a:lnTo>
                    <a:lnTo>
                      <a:pt x="120" y="88"/>
                    </a:lnTo>
                    <a:lnTo>
                      <a:pt x="130" y="76"/>
                    </a:lnTo>
                    <a:lnTo>
                      <a:pt x="141" y="64"/>
                    </a:lnTo>
                    <a:lnTo>
                      <a:pt x="151" y="52"/>
                    </a:lnTo>
                    <a:lnTo>
                      <a:pt x="163" y="40"/>
                    </a:lnTo>
                    <a:lnTo>
                      <a:pt x="161" y="40"/>
                    </a:lnTo>
                    <a:lnTo>
                      <a:pt x="166" y="33"/>
                    </a:lnTo>
                    <a:lnTo>
                      <a:pt x="172" y="26"/>
                    </a:lnTo>
                    <a:lnTo>
                      <a:pt x="180" y="31"/>
                    </a:lnTo>
                    <a:lnTo>
                      <a:pt x="191" y="36"/>
                    </a:lnTo>
                    <a:lnTo>
                      <a:pt x="201" y="38"/>
                    </a:lnTo>
                    <a:lnTo>
                      <a:pt x="215" y="40"/>
                    </a:lnTo>
                    <a:lnTo>
                      <a:pt x="227" y="35"/>
                    </a:lnTo>
                    <a:lnTo>
                      <a:pt x="234" y="29"/>
                    </a:lnTo>
                    <a:lnTo>
                      <a:pt x="240" y="24"/>
                    </a:lnTo>
                    <a:lnTo>
                      <a:pt x="251" y="21"/>
                    </a:lnTo>
                    <a:lnTo>
                      <a:pt x="261" y="17"/>
                    </a:lnTo>
                    <a:lnTo>
                      <a:pt x="273" y="14"/>
                    </a:lnTo>
                    <a:lnTo>
                      <a:pt x="283" y="11"/>
                    </a:lnTo>
                    <a:lnTo>
                      <a:pt x="294" y="9"/>
                    </a:lnTo>
                    <a:lnTo>
                      <a:pt x="304" y="7"/>
                    </a:lnTo>
                    <a:lnTo>
                      <a:pt x="314" y="7"/>
                    </a:lnTo>
                    <a:lnTo>
                      <a:pt x="323" y="9"/>
                    </a:lnTo>
                    <a:lnTo>
                      <a:pt x="332" y="12"/>
                    </a:lnTo>
                    <a:lnTo>
                      <a:pt x="340" y="7"/>
                    </a:lnTo>
                    <a:lnTo>
                      <a:pt x="354" y="4"/>
                    </a:lnTo>
                    <a:lnTo>
                      <a:pt x="361" y="5"/>
                    </a:lnTo>
                    <a:lnTo>
                      <a:pt x="368" y="7"/>
                    </a:lnTo>
                    <a:lnTo>
                      <a:pt x="378" y="4"/>
                    </a:lnTo>
                    <a:lnTo>
                      <a:pt x="388" y="0"/>
                    </a:lnTo>
                    <a:lnTo>
                      <a:pt x="395" y="4"/>
                    </a:lnTo>
                    <a:lnTo>
                      <a:pt x="404" y="9"/>
                    </a:lnTo>
                    <a:lnTo>
                      <a:pt x="407" y="7"/>
                    </a:lnTo>
                    <a:lnTo>
                      <a:pt x="412" y="5"/>
                    </a:lnTo>
                    <a:lnTo>
                      <a:pt x="407" y="12"/>
                    </a:lnTo>
                    <a:lnTo>
                      <a:pt x="404" y="19"/>
                    </a:lnTo>
                    <a:lnTo>
                      <a:pt x="407" y="24"/>
                    </a:lnTo>
                    <a:lnTo>
                      <a:pt x="411" y="29"/>
                    </a:lnTo>
                    <a:lnTo>
                      <a:pt x="407" y="40"/>
                    </a:lnTo>
                    <a:lnTo>
                      <a:pt x="404" y="50"/>
                    </a:lnTo>
                    <a:lnTo>
                      <a:pt x="406" y="57"/>
                    </a:lnTo>
                    <a:lnTo>
                      <a:pt x="411" y="66"/>
                    </a:lnTo>
                    <a:lnTo>
                      <a:pt x="418" y="71"/>
                    </a:lnTo>
                    <a:lnTo>
                      <a:pt x="426" y="74"/>
                    </a:lnTo>
                    <a:lnTo>
                      <a:pt x="433" y="74"/>
                    </a:lnTo>
                    <a:lnTo>
                      <a:pt x="442" y="74"/>
                    </a:lnTo>
                    <a:lnTo>
                      <a:pt x="452" y="74"/>
                    </a:lnTo>
                    <a:lnTo>
                      <a:pt x="462" y="79"/>
                    </a:lnTo>
                    <a:lnTo>
                      <a:pt x="471" y="84"/>
                    </a:lnTo>
                    <a:lnTo>
                      <a:pt x="479" y="93"/>
                    </a:lnTo>
                    <a:lnTo>
                      <a:pt x="488" y="100"/>
                    </a:lnTo>
                    <a:lnTo>
                      <a:pt x="498" y="107"/>
                    </a:lnTo>
                    <a:lnTo>
                      <a:pt x="509" y="110"/>
                    </a:lnTo>
                    <a:lnTo>
                      <a:pt x="522" y="114"/>
                    </a:lnTo>
                    <a:lnTo>
                      <a:pt x="529" y="110"/>
                    </a:lnTo>
                    <a:lnTo>
                      <a:pt x="533" y="107"/>
                    </a:lnTo>
                    <a:lnTo>
                      <a:pt x="533" y="102"/>
                    </a:lnTo>
                    <a:lnTo>
                      <a:pt x="533" y="96"/>
                    </a:lnTo>
                    <a:lnTo>
                      <a:pt x="533" y="84"/>
                    </a:lnTo>
                    <a:lnTo>
                      <a:pt x="540" y="79"/>
                    </a:lnTo>
                    <a:lnTo>
                      <a:pt x="548" y="76"/>
                    </a:lnTo>
                    <a:lnTo>
                      <a:pt x="562" y="74"/>
                    </a:lnTo>
                    <a:lnTo>
                      <a:pt x="562" y="76"/>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649" name="Freeform 193"/>
              <p:cNvSpPr>
                <a:spLocks/>
              </p:cNvSpPr>
              <p:nvPr/>
            </p:nvSpPr>
            <p:spPr bwMode="auto">
              <a:xfrm>
                <a:off x="4907757" y="2989263"/>
                <a:ext cx="852488" cy="739775"/>
              </a:xfrm>
              <a:custGeom>
                <a:avLst/>
                <a:gdLst/>
                <a:ahLst/>
                <a:cxnLst>
                  <a:cxn ang="0">
                    <a:pos x="126" y="157"/>
                  </a:cxn>
                  <a:cxn ang="0">
                    <a:pos x="140" y="98"/>
                  </a:cxn>
                  <a:cxn ang="0">
                    <a:pos x="134" y="93"/>
                  </a:cxn>
                  <a:cxn ang="0">
                    <a:pos x="107" y="100"/>
                  </a:cxn>
                  <a:cxn ang="0">
                    <a:pos x="55" y="102"/>
                  </a:cxn>
                  <a:cxn ang="0">
                    <a:pos x="26" y="91"/>
                  </a:cxn>
                  <a:cxn ang="0">
                    <a:pos x="16" y="76"/>
                  </a:cxn>
                  <a:cxn ang="0">
                    <a:pos x="11" y="50"/>
                  </a:cxn>
                  <a:cxn ang="0">
                    <a:pos x="7" y="31"/>
                  </a:cxn>
                  <a:cxn ang="0">
                    <a:pos x="43" y="17"/>
                  </a:cxn>
                  <a:cxn ang="0">
                    <a:pos x="81" y="10"/>
                  </a:cxn>
                  <a:cxn ang="0">
                    <a:pos x="122" y="0"/>
                  </a:cxn>
                  <a:cxn ang="0">
                    <a:pos x="148" y="10"/>
                  </a:cxn>
                  <a:cxn ang="0">
                    <a:pos x="189" y="17"/>
                  </a:cxn>
                  <a:cxn ang="0">
                    <a:pos x="224" y="5"/>
                  </a:cxn>
                  <a:cxn ang="0">
                    <a:pos x="256" y="24"/>
                  </a:cxn>
                  <a:cxn ang="0">
                    <a:pos x="284" y="48"/>
                  </a:cxn>
                  <a:cxn ang="0">
                    <a:pos x="320" y="38"/>
                  </a:cxn>
                  <a:cxn ang="0">
                    <a:pos x="325" y="53"/>
                  </a:cxn>
                  <a:cxn ang="0">
                    <a:pos x="346" y="79"/>
                  </a:cxn>
                  <a:cxn ang="0">
                    <a:pos x="391" y="90"/>
                  </a:cxn>
                  <a:cxn ang="0">
                    <a:pos x="413" y="72"/>
                  </a:cxn>
                  <a:cxn ang="0">
                    <a:pos x="459" y="64"/>
                  </a:cxn>
                  <a:cxn ang="0">
                    <a:pos x="506" y="84"/>
                  </a:cxn>
                  <a:cxn ang="0">
                    <a:pos x="506" y="114"/>
                  </a:cxn>
                  <a:cxn ang="0">
                    <a:pos x="499" y="138"/>
                  </a:cxn>
                  <a:cxn ang="0">
                    <a:pos x="504" y="170"/>
                  </a:cxn>
                  <a:cxn ang="0">
                    <a:pos x="508" y="201"/>
                  </a:cxn>
                  <a:cxn ang="0">
                    <a:pos x="537" y="248"/>
                  </a:cxn>
                  <a:cxn ang="0">
                    <a:pos x="516" y="272"/>
                  </a:cxn>
                  <a:cxn ang="0">
                    <a:pos x="494" y="274"/>
                  </a:cxn>
                  <a:cxn ang="0">
                    <a:pos x="453" y="265"/>
                  </a:cxn>
                  <a:cxn ang="0">
                    <a:pos x="435" y="246"/>
                  </a:cxn>
                  <a:cxn ang="0">
                    <a:pos x="382" y="239"/>
                  </a:cxn>
                  <a:cxn ang="0">
                    <a:pos x="353" y="212"/>
                  </a:cxn>
                  <a:cxn ang="0">
                    <a:pos x="320" y="210"/>
                  </a:cxn>
                  <a:cxn ang="0">
                    <a:pos x="339" y="253"/>
                  </a:cxn>
                  <a:cxn ang="0">
                    <a:pos x="363" y="261"/>
                  </a:cxn>
                  <a:cxn ang="0">
                    <a:pos x="361" y="286"/>
                  </a:cxn>
                  <a:cxn ang="0">
                    <a:pos x="399" y="291"/>
                  </a:cxn>
                  <a:cxn ang="0">
                    <a:pos x="435" y="277"/>
                  </a:cxn>
                  <a:cxn ang="0">
                    <a:pos x="471" y="304"/>
                  </a:cxn>
                  <a:cxn ang="0">
                    <a:pos x="484" y="325"/>
                  </a:cxn>
                  <a:cxn ang="0">
                    <a:pos x="458" y="356"/>
                  </a:cxn>
                  <a:cxn ang="0">
                    <a:pos x="437" y="382"/>
                  </a:cxn>
                  <a:cxn ang="0">
                    <a:pos x="392" y="406"/>
                  </a:cxn>
                  <a:cxn ang="0">
                    <a:pos x="367" y="425"/>
                  </a:cxn>
                  <a:cxn ang="0">
                    <a:pos x="320" y="444"/>
                  </a:cxn>
                  <a:cxn ang="0">
                    <a:pos x="269" y="464"/>
                  </a:cxn>
                  <a:cxn ang="0">
                    <a:pos x="250" y="454"/>
                  </a:cxn>
                  <a:cxn ang="0">
                    <a:pos x="236" y="399"/>
                  </a:cxn>
                  <a:cxn ang="0">
                    <a:pos x="208" y="356"/>
                  </a:cxn>
                  <a:cxn ang="0">
                    <a:pos x="181" y="310"/>
                  </a:cxn>
                  <a:cxn ang="0">
                    <a:pos x="160" y="289"/>
                  </a:cxn>
                  <a:cxn ang="0">
                    <a:pos x="141" y="249"/>
                  </a:cxn>
                  <a:cxn ang="0">
                    <a:pos x="129" y="201"/>
                  </a:cxn>
                </a:cxnLst>
                <a:rect l="0" t="0" r="r" b="b"/>
                <a:pathLst>
                  <a:path w="537" h="466">
                    <a:moveTo>
                      <a:pt x="129" y="205"/>
                    </a:moveTo>
                    <a:lnTo>
                      <a:pt x="117" y="177"/>
                    </a:lnTo>
                    <a:lnTo>
                      <a:pt x="119" y="174"/>
                    </a:lnTo>
                    <a:lnTo>
                      <a:pt x="122" y="172"/>
                    </a:lnTo>
                    <a:lnTo>
                      <a:pt x="126" y="157"/>
                    </a:lnTo>
                    <a:lnTo>
                      <a:pt x="129" y="145"/>
                    </a:lnTo>
                    <a:lnTo>
                      <a:pt x="136" y="133"/>
                    </a:lnTo>
                    <a:lnTo>
                      <a:pt x="143" y="120"/>
                    </a:lnTo>
                    <a:lnTo>
                      <a:pt x="141" y="108"/>
                    </a:lnTo>
                    <a:lnTo>
                      <a:pt x="140" y="98"/>
                    </a:lnTo>
                    <a:lnTo>
                      <a:pt x="141" y="95"/>
                    </a:lnTo>
                    <a:lnTo>
                      <a:pt x="143" y="93"/>
                    </a:lnTo>
                    <a:lnTo>
                      <a:pt x="143" y="88"/>
                    </a:lnTo>
                    <a:lnTo>
                      <a:pt x="138" y="90"/>
                    </a:lnTo>
                    <a:lnTo>
                      <a:pt x="134" y="93"/>
                    </a:lnTo>
                    <a:lnTo>
                      <a:pt x="127" y="91"/>
                    </a:lnTo>
                    <a:lnTo>
                      <a:pt x="124" y="90"/>
                    </a:lnTo>
                    <a:lnTo>
                      <a:pt x="117" y="93"/>
                    </a:lnTo>
                    <a:lnTo>
                      <a:pt x="114" y="96"/>
                    </a:lnTo>
                    <a:lnTo>
                      <a:pt x="107" y="100"/>
                    </a:lnTo>
                    <a:lnTo>
                      <a:pt x="98" y="102"/>
                    </a:lnTo>
                    <a:lnTo>
                      <a:pt x="86" y="95"/>
                    </a:lnTo>
                    <a:lnTo>
                      <a:pt x="74" y="90"/>
                    </a:lnTo>
                    <a:lnTo>
                      <a:pt x="62" y="95"/>
                    </a:lnTo>
                    <a:lnTo>
                      <a:pt x="55" y="102"/>
                    </a:lnTo>
                    <a:lnTo>
                      <a:pt x="48" y="98"/>
                    </a:lnTo>
                    <a:lnTo>
                      <a:pt x="43" y="95"/>
                    </a:lnTo>
                    <a:lnTo>
                      <a:pt x="36" y="90"/>
                    </a:lnTo>
                    <a:lnTo>
                      <a:pt x="31" y="91"/>
                    </a:lnTo>
                    <a:lnTo>
                      <a:pt x="26" y="91"/>
                    </a:lnTo>
                    <a:lnTo>
                      <a:pt x="28" y="90"/>
                    </a:lnTo>
                    <a:lnTo>
                      <a:pt x="29" y="88"/>
                    </a:lnTo>
                    <a:lnTo>
                      <a:pt x="24" y="84"/>
                    </a:lnTo>
                    <a:lnTo>
                      <a:pt x="19" y="81"/>
                    </a:lnTo>
                    <a:lnTo>
                      <a:pt x="16" y="76"/>
                    </a:lnTo>
                    <a:lnTo>
                      <a:pt x="17" y="72"/>
                    </a:lnTo>
                    <a:lnTo>
                      <a:pt x="9" y="65"/>
                    </a:lnTo>
                    <a:lnTo>
                      <a:pt x="0" y="64"/>
                    </a:lnTo>
                    <a:lnTo>
                      <a:pt x="7" y="57"/>
                    </a:lnTo>
                    <a:lnTo>
                      <a:pt x="11" y="50"/>
                    </a:lnTo>
                    <a:lnTo>
                      <a:pt x="9" y="47"/>
                    </a:lnTo>
                    <a:lnTo>
                      <a:pt x="11" y="43"/>
                    </a:lnTo>
                    <a:lnTo>
                      <a:pt x="4" y="41"/>
                    </a:lnTo>
                    <a:lnTo>
                      <a:pt x="2" y="41"/>
                    </a:lnTo>
                    <a:lnTo>
                      <a:pt x="7" y="31"/>
                    </a:lnTo>
                    <a:lnTo>
                      <a:pt x="21" y="28"/>
                    </a:lnTo>
                    <a:lnTo>
                      <a:pt x="35" y="26"/>
                    </a:lnTo>
                    <a:lnTo>
                      <a:pt x="47" y="24"/>
                    </a:lnTo>
                    <a:lnTo>
                      <a:pt x="45" y="19"/>
                    </a:lnTo>
                    <a:lnTo>
                      <a:pt x="43" y="17"/>
                    </a:lnTo>
                    <a:lnTo>
                      <a:pt x="48" y="14"/>
                    </a:lnTo>
                    <a:lnTo>
                      <a:pt x="55" y="16"/>
                    </a:lnTo>
                    <a:lnTo>
                      <a:pt x="66" y="16"/>
                    </a:lnTo>
                    <a:lnTo>
                      <a:pt x="71" y="16"/>
                    </a:lnTo>
                    <a:lnTo>
                      <a:pt x="81" y="10"/>
                    </a:lnTo>
                    <a:lnTo>
                      <a:pt x="91" y="5"/>
                    </a:lnTo>
                    <a:lnTo>
                      <a:pt x="97" y="0"/>
                    </a:lnTo>
                    <a:lnTo>
                      <a:pt x="105" y="0"/>
                    </a:lnTo>
                    <a:lnTo>
                      <a:pt x="114" y="0"/>
                    </a:lnTo>
                    <a:lnTo>
                      <a:pt x="122" y="0"/>
                    </a:lnTo>
                    <a:lnTo>
                      <a:pt x="129" y="0"/>
                    </a:lnTo>
                    <a:lnTo>
                      <a:pt x="134" y="4"/>
                    </a:lnTo>
                    <a:lnTo>
                      <a:pt x="138" y="5"/>
                    </a:lnTo>
                    <a:lnTo>
                      <a:pt x="146" y="9"/>
                    </a:lnTo>
                    <a:lnTo>
                      <a:pt x="148" y="10"/>
                    </a:lnTo>
                    <a:lnTo>
                      <a:pt x="157" y="14"/>
                    </a:lnTo>
                    <a:lnTo>
                      <a:pt x="164" y="16"/>
                    </a:lnTo>
                    <a:lnTo>
                      <a:pt x="172" y="17"/>
                    </a:lnTo>
                    <a:lnTo>
                      <a:pt x="181" y="17"/>
                    </a:lnTo>
                    <a:lnTo>
                      <a:pt x="189" y="17"/>
                    </a:lnTo>
                    <a:lnTo>
                      <a:pt x="195" y="17"/>
                    </a:lnTo>
                    <a:lnTo>
                      <a:pt x="201" y="17"/>
                    </a:lnTo>
                    <a:lnTo>
                      <a:pt x="208" y="14"/>
                    </a:lnTo>
                    <a:lnTo>
                      <a:pt x="217" y="10"/>
                    </a:lnTo>
                    <a:lnTo>
                      <a:pt x="224" y="5"/>
                    </a:lnTo>
                    <a:lnTo>
                      <a:pt x="236" y="4"/>
                    </a:lnTo>
                    <a:lnTo>
                      <a:pt x="244" y="4"/>
                    </a:lnTo>
                    <a:lnTo>
                      <a:pt x="250" y="9"/>
                    </a:lnTo>
                    <a:lnTo>
                      <a:pt x="253" y="16"/>
                    </a:lnTo>
                    <a:lnTo>
                      <a:pt x="256" y="24"/>
                    </a:lnTo>
                    <a:lnTo>
                      <a:pt x="262" y="28"/>
                    </a:lnTo>
                    <a:lnTo>
                      <a:pt x="269" y="33"/>
                    </a:lnTo>
                    <a:lnTo>
                      <a:pt x="274" y="36"/>
                    </a:lnTo>
                    <a:lnTo>
                      <a:pt x="279" y="43"/>
                    </a:lnTo>
                    <a:lnTo>
                      <a:pt x="284" y="48"/>
                    </a:lnTo>
                    <a:lnTo>
                      <a:pt x="294" y="52"/>
                    </a:lnTo>
                    <a:lnTo>
                      <a:pt x="303" y="45"/>
                    </a:lnTo>
                    <a:lnTo>
                      <a:pt x="312" y="40"/>
                    </a:lnTo>
                    <a:lnTo>
                      <a:pt x="315" y="38"/>
                    </a:lnTo>
                    <a:lnTo>
                      <a:pt x="320" y="38"/>
                    </a:lnTo>
                    <a:lnTo>
                      <a:pt x="320" y="41"/>
                    </a:lnTo>
                    <a:lnTo>
                      <a:pt x="324" y="47"/>
                    </a:lnTo>
                    <a:lnTo>
                      <a:pt x="322" y="48"/>
                    </a:lnTo>
                    <a:lnTo>
                      <a:pt x="324" y="50"/>
                    </a:lnTo>
                    <a:lnTo>
                      <a:pt x="325" y="53"/>
                    </a:lnTo>
                    <a:lnTo>
                      <a:pt x="329" y="59"/>
                    </a:lnTo>
                    <a:lnTo>
                      <a:pt x="330" y="65"/>
                    </a:lnTo>
                    <a:lnTo>
                      <a:pt x="332" y="74"/>
                    </a:lnTo>
                    <a:lnTo>
                      <a:pt x="337" y="77"/>
                    </a:lnTo>
                    <a:lnTo>
                      <a:pt x="346" y="79"/>
                    </a:lnTo>
                    <a:lnTo>
                      <a:pt x="351" y="81"/>
                    </a:lnTo>
                    <a:lnTo>
                      <a:pt x="355" y="88"/>
                    </a:lnTo>
                    <a:lnTo>
                      <a:pt x="365" y="90"/>
                    </a:lnTo>
                    <a:lnTo>
                      <a:pt x="379" y="91"/>
                    </a:lnTo>
                    <a:lnTo>
                      <a:pt x="391" y="90"/>
                    </a:lnTo>
                    <a:lnTo>
                      <a:pt x="403" y="88"/>
                    </a:lnTo>
                    <a:lnTo>
                      <a:pt x="403" y="83"/>
                    </a:lnTo>
                    <a:lnTo>
                      <a:pt x="403" y="79"/>
                    </a:lnTo>
                    <a:lnTo>
                      <a:pt x="404" y="74"/>
                    </a:lnTo>
                    <a:lnTo>
                      <a:pt x="413" y="72"/>
                    </a:lnTo>
                    <a:lnTo>
                      <a:pt x="418" y="69"/>
                    </a:lnTo>
                    <a:lnTo>
                      <a:pt x="423" y="65"/>
                    </a:lnTo>
                    <a:lnTo>
                      <a:pt x="434" y="62"/>
                    </a:lnTo>
                    <a:lnTo>
                      <a:pt x="446" y="59"/>
                    </a:lnTo>
                    <a:lnTo>
                      <a:pt x="459" y="64"/>
                    </a:lnTo>
                    <a:lnTo>
                      <a:pt x="475" y="71"/>
                    </a:lnTo>
                    <a:lnTo>
                      <a:pt x="482" y="74"/>
                    </a:lnTo>
                    <a:lnTo>
                      <a:pt x="489" y="77"/>
                    </a:lnTo>
                    <a:lnTo>
                      <a:pt x="494" y="81"/>
                    </a:lnTo>
                    <a:lnTo>
                      <a:pt x="506" y="84"/>
                    </a:lnTo>
                    <a:lnTo>
                      <a:pt x="508" y="88"/>
                    </a:lnTo>
                    <a:lnTo>
                      <a:pt x="509" y="91"/>
                    </a:lnTo>
                    <a:lnTo>
                      <a:pt x="509" y="102"/>
                    </a:lnTo>
                    <a:lnTo>
                      <a:pt x="511" y="110"/>
                    </a:lnTo>
                    <a:lnTo>
                      <a:pt x="506" y="114"/>
                    </a:lnTo>
                    <a:lnTo>
                      <a:pt x="502" y="120"/>
                    </a:lnTo>
                    <a:lnTo>
                      <a:pt x="499" y="127"/>
                    </a:lnTo>
                    <a:lnTo>
                      <a:pt x="499" y="133"/>
                    </a:lnTo>
                    <a:lnTo>
                      <a:pt x="499" y="134"/>
                    </a:lnTo>
                    <a:lnTo>
                      <a:pt x="499" y="138"/>
                    </a:lnTo>
                    <a:lnTo>
                      <a:pt x="501" y="139"/>
                    </a:lnTo>
                    <a:lnTo>
                      <a:pt x="502" y="143"/>
                    </a:lnTo>
                    <a:lnTo>
                      <a:pt x="502" y="158"/>
                    </a:lnTo>
                    <a:lnTo>
                      <a:pt x="502" y="163"/>
                    </a:lnTo>
                    <a:lnTo>
                      <a:pt x="504" y="170"/>
                    </a:lnTo>
                    <a:lnTo>
                      <a:pt x="509" y="172"/>
                    </a:lnTo>
                    <a:lnTo>
                      <a:pt x="516" y="181"/>
                    </a:lnTo>
                    <a:lnTo>
                      <a:pt x="511" y="189"/>
                    </a:lnTo>
                    <a:lnTo>
                      <a:pt x="506" y="198"/>
                    </a:lnTo>
                    <a:lnTo>
                      <a:pt x="508" y="201"/>
                    </a:lnTo>
                    <a:lnTo>
                      <a:pt x="511" y="206"/>
                    </a:lnTo>
                    <a:lnTo>
                      <a:pt x="518" y="215"/>
                    </a:lnTo>
                    <a:lnTo>
                      <a:pt x="527" y="224"/>
                    </a:lnTo>
                    <a:lnTo>
                      <a:pt x="533" y="232"/>
                    </a:lnTo>
                    <a:lnTo>
                      <a:pt x="537" y="248"/>
                    </a:lnTo>
                    <a:lnTo>
                      <a:pt x="527" y="249"/>
                    </a:lnTo>
                    <a:lnTo>
                      <a:pt x="521" y="253"/>
                    </a:lnTo>
                    <a:lnTo>
                      <a:pt x="516" y="256"/>
                    </a:lnTo>
                    <a:lnTo>
                      <a:pt x="516" y="267"/>
                    </a:lnTo>
                    <a:lnTo>
                      <a:pt x="516" y="272"/>
                    </a:lnTo>
                    <a:lnTo>
                      <a:pt x="518" y="277"/>
                    </a:lnTo>
                    <a:lnTo>
                      <a:pt x="516" y="277"/>
                    </a:lnTo>
                    <a:lnTo>
                      <a:pt x="514" y="277"/>
                    </a:lnTo>
                    <a:lnTo>
                      <a:pt x="504" y="275"/>
                    </a:lnTo>
                    <a:lnTo>
                      <a:pt x="494" y="274"/>
                    </a:lnTo>
                    <a:lnTo>
                      <a:pt x="480" y="270"/>
                    </a:lnTo>
                    <a:lnTo>
                      <a:pt x="470" y="270"/>
                    </a:lnTo>
                    <a:lnTo>
                      <a:pt x="465" y="268"/>
                    </a:lnTo>
                    <a:lnTo>
                      <a:pt x="459" y="267"/>
                    </a:lnTo>
                    <a:lnTo>
                      <a:pt x="453" y="265"/>
                    </a:lnTo>
                    <a:lnTo>
                      <a:pt x="451" y="265"/>
                    </a:lnTo>
                    <a:lnTo>
                      <a:pt x="447" y="258"/>
                    </a:lnTo>
                    <a:lnTo>
                      <a:pt x="446" y="253"/>
                    </a:lnTo>
                    <a:lnTo>
                      <a:pt x="441" y="248"/>
                    </a:lnTo>
                    <a:lnTo>
                      <a:pt x="435" y="246"/>
                    </a:lnTo>
                    <a:lnTo>
                      <a:pt x="428" y="248"/>
                    </a:lnTo>
                    <a:lnTo>
                      <a:pt x="425" y="253"/>
                    </a:lnTo>
                    <a:lnTo>
                      <a:pt x="399" y="253"/>
                    </a:lnTo>
                    <a:lnTo>
                      <a:pt x="389" y="246"/>
                    </a:lnTo>
                    <a:lnTo>
                      <a:pt x="382" y="239"/>
                    </a:lnTo>
                    <a:lnTo>
                      <a:pt x="372" y="234"/>
                    </a:lnTo>
                    <a:lnTo>
                      <a:pt x="363" y="231"/>
                    </a:lnTo>
                    <a:lnTo>
                      <a:pt x="360" y="225"/>
                    </a:lnTo>
                    <a:lnTo>
                      <a:pt x="360" y="220"/>
                    </a:lnTo>
                    <a:lnTo>
                      <a:pt x="353" y="212"/>
                    </a:lnTo>
                    <a:lnTo>
                      <a:pt x="348" y="203"/>
                    </a:lnTo>
                    <a:lnTo>
                      <a:pt x="337" y="196"/>
                    </a:lnTo>
                    <a:lnTo>
                      <a:pt x="329" y="194"/>
                    </a:lnTo>
                    <a:lnTo>
                      <a:pt x="322" y="200"/>
                    </a:lnTo>
                    <a:lnTo>
                      <a:pt x="320" y="210"/>
                    </a:lnTo>
                    <a:lnTo>
                      <a:pt x="320" y="215"/>
                    </a:lnTo>
                    <a:lnTo>
                      <a:pt x="320" y="222"/>
                    </a:lnTo>
                    <a:lnTo>
                      <a:pt x="324" y="231"/>
                    </a:lnTo>
                    <a:lnTo>
                      <a:pt x="330" y="243"/>
                    </a:lnTo>
                    <a:lnTo>
                      <a:pt x="339" y="253"/>
                    </a:lnTo>
                    <a:lnTo>
                      <a:pt x="349" y="258"/>
                    </a:lnTo>
                    <a:lnTo>
                      <a:pt x="351" y="263"/>
                    </a:lnTo>
                    <a:lnTo>
                      <a:pt x="353" y="270"/>
                    </a:lnTo>
                    <a:lnTo>
                      <a:pt x="358" y="265"/>
                    </a:lnTo>
                    <a:lnTo>
                      <a:pt x="363" y="261"/>
                    </a:lnTo>
                    <a:lnTo>
                      <a:pt x="363" y="263"/>
                    </a:lnTo>
                    <a:lnTo>
                      <a:pt x="363" y="267"/>
                    </a:lnTo>
                    <a:lnTo>
                      <a:pt x="361" y="274"/>
                    </a:lnTo>
                    <a:lnTo>
                      <a:pt x="360" y="282"/>
                    </a:lnTo>
                    <a:lnTo>
                      <a:pt x="361" y="286"/>
                    </a:lnTo>
                    <a:lnTo>
                      <a:pt x="367" y="291"/>
                    </a:lnTo>
                    <a:lnTo>
                      <a:pt x="373" y="292"/>
                    </a:lnTo>
                    <a:lnTo>
                      <a:pt x="380" y="294"/>
                    </a:lnTo>
                    <a:lnTo>
                      <a:pt x="391" y="292"/>
                    </a:lnTo>
                    <a:lnTo>
                      <a:pt x="399" y="291"/>
                    </a:lnTo>
                    <a:lnTo>
                      <a:pt x="406" y="286"/>
                    </a:lnTo>
                    <a:lnTo>
                      <a:pt x="413" y="282"/>
                    </a:lnTo>
                    <a:lnTo>
                      <a:pt x="422" y="270"/>
                    </a:lnTo>
                    <a:lnTo>
                      <a:pt x="435" y="260"/>
                    </a:lnTo>
                    <a:lnTo>
                      <a:pt x="435" y="277"/>
                    </a:lnTo>
                    <a:lnTo>
                      <a:pt x="441" y="286"/>
                    </a:lnTo>
                    <a:lnTo>
                      <a:pt x="447" y="291"/>
                    </a:lnTo>
                    <a:lnTo>
                      <a:pt x="456" y="294"/>
                    </a:lnTo>
                    <a:lnTo>
                      <a:pt x="466" y="299"/>
                    </a:lnTo>
                    <a:lnTo>
                      <a:pt x="471" y="304"/>
                    </a:lnTo>
                    <a:lnTo>
                      <a:pt x="477" y="311"/>
                    </a:lnTo>
                    <a:lnTo>
                      <a:pt x="477" y="311"/>
                    </a:lnTo>
                    <a:lnTo>
                      <a:pt x="482" y="315"/>
                    </a:lnTo>
                    <a:lnTo>
                      <a:pt x="487" y="320"/>
                    </a:lnTo>
                    <a:lnTo>
                      <a:pt x="484" y="325"/>
                    </a:lnTo>
                    <a:lnTo>
                      <a:pt x="478" y="332"/>
                    </a:lnTo>
                    <a:lnTo>
                      <a:pt x="473" y="339"/>
                    </a:lnTo>
                    <a:lnTo>
                      <a:pt x="471" y="347"/>
                    </a:lnTo>
                    <a:lnTo>
                      <a:pt x="461" y="349"/>
                    </a:lnTo>
                    <a:lnTo>
                      <a:pt x="458" y="356"/>
                    </a:lnTo>
                    <a:lnTo>
                      <a:pt x="454" y="365"/>
                    </a:lnTo>
                    <a:lnTo>
                      <a:pt x="449" y="370"/>
                    </a:lnTo>
                    <a:lnTo>
                      <a:pt x="444" y="372"/>
                    </a:lnTo>
                    <a:lnTo>
                      <a:pt x="441" y="377"/>
                    </a:lnTo>
                    <a:lnTo>
                      <a:pt x="437" y="382"/>
                    </a:lnTo>
                    <a:lnTo>
                      <a:pt x="434" y="385"/>
                    </a:lnTo>
                    <a:lnTo>
                      <a:pt x="425" y="389"/>
                    </a:lnTo>
                    <a:lnTo>
                      <a:pt x="420" y="399"/>
                    </a:lnTo>
                    <a:lnTo>
                      <a:pt x="406" y="401"/>
                    </a:lnTo>
                    <a:lnTo>
                      <a:pt x="392" y="406"/>
                    </a:lnTo>
                    <a:lnTo>
                      <a:pt x="379" y="409"/>
                    </a:lnTo>
                    <a:lnTo>
                      <a:pt x="375" y="418"/>
                    </a:lnTo>
                    <a:lnTo>
                      <a:pt x="375" y="420"/>
                    </a:lnTo>
                    <a:lnTo>
                      <a:pt x="377" y="423"/>
                    </a:lnTo>
                    <a:lnTo>
                      <a:pt x="367" y="425"/>
                    </a:lnTo>
                    <a:lnTo>
                      <a:pt x="358" y="428"/>
                    </a:lnTo>
                    <a:lnTo>
                      <a:pt x="348" y="432"/>
                    </a:lnTo>
                    <a:lnTo>
                      <a:pt x="337" y="435"/>
                    </a:lnTo>
                    <a:lnTo>
                      <a:pt x="329" y="437"/>
                    </a:lnTo>
                    <a:lnTo>
                      <a:pt x="320" y="444"/>
                    </a:lnTo>
                    <a:lnTo>
                      <a:pt x="312" y="449"/>
                    </a:lnTo>
                    <a:lnTo>
                      <a:pt x="305" y="454"/>
                    </a:lnTo>
                    <a:lnTo>
                      <a:pt x="289" y="454"/>
                    </a:lnTo>
                    <a:lnTo>
                      <a:pt x="279" y="461"/>
                    </a:lnTo>
                    <a:lnTo>
                      <a:pt x="269" y="464"/>
                    </a:lnTo>
                    <a:lnTo>
                      <a:pt x="265" y="466"/>
                    </a:lnTo>
                    <a:lnTo>
                      <a:pt x="256" y="463"/>
                    </a:lnTo>
                    <a:lnTo>
                      <a:pt x="250" y="459"/>
                    </a:lnTo>
                    <a:lnTo>
                      <a:pt x="250" y="457"/>
                    </a:lnTo>
                    <a:lnTo>
                      <a:pt x="250" y="454"/>
                    </a:lnTo>
                    <a:lnTo>
                      <a:pt x="241" y="440"/>
                    </a:lnTo>
                    <a:lnTo>
                      <a:pt x="239" y="428"/>
                    </a:lnTo>
                    <a:lnTo>
                      <a:pt x="236" y="421"/>
                    </a:lnTo>
                    <a:lnTo>
                      <a:pt x="239" y="413"/>
                    </a:lnTo>
                    <a:lnTo>
                      <a:pt x="236" y="399"/>
                    </a:lnTo>
                    <a:lnTo>
                      <a:pt x="227" y="392"/>
                    </a:lnTo>
                    <a:lnTo>
                      <a:pt x="220" y="384"/>
                    </a:lnTo>
                    <a:lnTo>
                      <a:pt x="215" y="375"/>
                    </a:lnTo>
                    <a:lnTo>
                      <a:pt x="210" y="365"/>
                    </a:lnTo>
                    <a:lnTo>
                      <a:pt x="208" y="356"/>
                    </a:lnTo>
                    <a:lnTo>
                      <a:pt x="196" y="351"/>
                    </a:lnTo>
                    <a:lnTo>
                      <a:pt x="189" y="344"/>
                    </a:lnTo>
                    <a:lnTo>
                      <a:pt x="186" y="334"/>
                    </a:lnTo>
                    <a:lnTo>
                      <a:pt x="186" y="322"/>
                    </a:lnTo>
                    <a:lnTo>
                      <a:pt x="181" y="310"/>
                    </a:lnTo>
                    <a:lnTo>
                      <a:pt x="177" y="298"/>
                    </a:lnTo>
                    <a:lnTo>
                      <a:pt x="172" y="294"/>
                    </a:lnTo>
                    <a:lnTo>
                      <a:pt x="170" y="292"/>
                    </a:lnTo>
                    <a:lnTo>
                      <a:pt x="165" y="291"/>
                    </a:lnTo>
                    <a:lnTo>
                      <a:pt x="160" y="289"/>
                    </a:lnTo>
                    <a:lnTo>
                      <a:pt x="157" y="282"/>
                    </a:lnTo>
                    <a:lnTo>
                      <a:pt x="157" y="275"/>
                    </a:lnTo>
                    <a:lnTo>
                      <a:pt x="153" y="268"/>
                    </a:lnTo>
                    <a:lnTo>
                      <a:pt x="150" y="263"/>
                    </a:lnTo>
                    <a:lnTo>
                      <a:pt x="141" y="249"/>
                    </a:lnTo>
                    <a:lnTo>
                      <a:pt x="134" y="237"/>
                    </a:lnTo>
                    <a:lnTo>
                      <a:pt x="129" y="231"/>
                    </a:lnTo>
                    <a:lnTo>
                      <a:pt x="126" y="225"/>
                    </a:lnTo>
                    <a:lnTo>
                      <a:pt x="127" y="213"/>
                    </a:lnTo>
                    <a:lnTo>
                      <a:pt x="129" y="201"/>
                    </a:lnTo>
                    <a:lnTo>
                      <a:pt x="129" y="205"/>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650" name="Freeform 194"/>
              <p:cNvSpPr>
                <a:spLocks/>
              </p:cNvSpPr>
              <p:nvPr/>
            </p:nvSpPr>
            <p:spPr bwMode="auto">
              <a:xfrm>
                <a:off x="6136482" y="3794125"/>
                <a:ext cx="44450" cy="87312"/>
              </a:xfrm>
              <a:custGeom>
                <a:avLst/>
                <a:gdLst/>
                <a:ahLst/>
                <a:cxnLst>
                  <a:cxn ang="0">
                    <a:pos x="28" y="35"/>
                  </a:cxn>
                  <a:cxn ang="0">
                    <a:pos x="23" y="47"/>
                  </a:cxn>
                  <a:cxn ang="0">
                    <a:pos x="12" y="55"/>
                  </a:cxn>
                  <a:cxn ang="0">
                    <a:pos x="4" y="50"/>
                  </a:cxn>
                  <a:cxn ang="0">
                    <a:pos x="0" y="42"/>
                  </a:cxn>
                  <a:cxn ang="0">
                    <a:pos x="0" y="30"/>
                  </a:cxn>
                  <a:cxn ang="0">
                    <a:pos x="4" y="19"/>
                  </a:cxn>
                  <a:cxn ang="0">
                    <a:pos x="5" y="9"/>
                  </a:cxn>
                  <a:cxn ang="0">
                    <a:pos x="7" y="0"/>
                  </a:cxn>
                  <a:cxn ang="0">
                    <a:pos x="12" y="7"/>
                  </a:cxn>
                  <a:cxn ang="0">
                    <a:pos x="19" y="14"/>
                  </a:cxn>
                  <a:cxn ang="0">
                    <a:pos x="24" y="23"/>
                  </a:cxn>
                  <a:cxn ang="0">
                    <a:pos x="28" y="35"/>
                  </a:cxn>
                </a:cxnLst>
                <a:rect l="0" t="0" r="r" b="b"/>
                <a:pathLst>
                  <a:path w="28" h="55">
                    <a:moveTo>
                      <a:pt x="28" y="35"/>
                    </a:moveTo>
                    <a:lnTo>
                      <a:pt x="23" y="47"/>
                    </a:lnTo>
                    <a:lnTo>
                      <a:pt x="12" y="55"/>
                    </a:lnTo>
                    <a:lnTo>
                      <a:pt x="4" y="50"/>
                    </a:lnTo>
                    <a:lnTo>
                      <a:pt x="0" y="42"/>
                    </a:lnTo>
                    <a:lnTo>
                      <a:pt x="0" y="30"/>
                    </a:lnTo>
                    <a:lnTo>
                      <a:pt x="4" y="19"/>
                    </a:lnTo>
                    <a:lnTo>
                      <a:pt x="5" y="9"/>
                    </a:lnTo>
                    <a:lnTo>
                      <a:pt x="7" y="0"/>
                    </a:lnTo>
                    <a:lnTo>
                      <a:pt x="12" y="7"/>
                    </a:lnTo>
                    <a:lnTo>
                      <a:pt x="19" y="14"/>
                    </a:lnTo>
                    <a:lnTo>
                      <a:pt x="24" y="23"/>
                    </a:lnTo>
                    <a:lnTo>
                      <a:pt x="28" y="35"/>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651" name="Freeform 195"/>
              <p:cNvSpPr>
                <a:spLocks/>
              </p:cNvSpPr>
              <p:nvPr/>
            </p:nvSpPr>
            <p:spPr bwMode="auto">
              <a:xfrm>
                <a:off x="5699919" y="3082925"/>
                <a:ext cx="930275" cy="747712"/>
              </a:xfrm>
              <a:custGeom>
                <a:avLst/>
                <a:gdLst/>
                <a:ahLst/>
                <a:cxnLst>
                  <a:cxn ang="0">
                    <a:pos x="174" y="325"/>
                  </a:cxn>
                  <a:cxn ang="0">
                    <a:pos x="196" y="374"/>
                  </a:cxn>
                  <a:cxn ang="0">
                    <a:pos x="212" y="417"/>
                  </a:cxn>
                  <a:cxn ang="0">
                    <a:pos x="236" y="466"/>
                  </a:cxn>
                  <a:cxn ang="0">
                    <a:pos x="253" y="457"/>
                  </a:cxn>
                  <a:cxn ang="0">
                    <a:pos x="270" y="438"/>
                  </a:cxn>
                  <a:cxn ang="0">
                    <a:pos x="277" y="407"/>
                  </a:cxn>
                  <a:cxn ang="0">
                    <a:pos x="298" y="354"/>
                  </a:cxn>
                  <a:cxn ang="0">
                    <a:pos x="344" y="306"/>
                  </a:cxn>
                  <a:cxn ang="0">
                    <a:pos x="377" y="276"/>
                  </a:cxn>
                  <a:cxn ang="0">
                    <a:pos x="413" y="266"/>
                  </a:cxn>
                  <a:cxn ang="0">
                    <a:pos x="451" y="263"/>
                  </a:cxn>
                  <a:cxn ang="0">
                    <a:pos x="480" y="309"/>
                  </a:cxn>
                  <a:cxn ang="0">
                    <a:pos x="487" y="347"/>
                  </a:cxn>
                  <a:cxn ang="0">
                    <a:pos x="516" y="342"/>
                  </a:cxn>
                  <a:cxn ang="0">
                    <a:pos x="533" y="347"/>
                  </a:cxn>
                  <a:cxn ang="0">
                    <a:pos x="537" y="380"/>
                  </a:cxn>
                  <a:cxn ang="0">
                    <a:pos x="549" y="441"/>
                  </a:cxn>
                  <a:cxn ang="0">
                    <a:pos x="562" y="404"/>
                  </a:cxn>
                  <a:cxn ang="0">
                    <a:pos x="543" y="368"/>
                  </a:cxn>
                  <a:cxn ang="0">
                    <a:pos x="549" y="354"/>
                  </a:cxn>
                  <a:cxn ang="0">
                    <a:pos x="537" y="304"/>
                  </a:cxn>
                  <a:cxn ang="0">
                    <a:pos x="571" y="280"/>
                  </a:cxn>
                  <a:cxn ang="0">
                    <a:pos x="566" y="257"/>
                  </a:cxn>
                  <a:cxn ang="0">
                    <a:pos x="552" y="230"/>
                  </a:cxn>
                  <a:cxn ang="0">
                    <a:pos x="540" y="213"/>
                  </a:cxn>
                  <a:cxn ang="0">
                    <a:pos x="540" y="165"/>
                  </a:cxn>
                  <a:cxn ang="0">
                    <a:pos x="509" y="144"/>
                  </a:cxn>
                  <a:cxn ang="0">
                    <a:pos x="483" y="156"/>
                  </a:cxn>
                  <a:cxn ang="0">
                    <a:pos x="444" y="168"/>
                  </a:cxn>
                  <a:cxn ang="0">
                    <a:pos x="404" y="166"/>
                  </a:cxn>
                  <a:cxn ang="0">
                    <a:pos x="358" y="165"/>
                  </a:cxn>
                  <a:cxn ang="0">
                    <a:pos x="335" y="146"/>
                  </a:cxn>
                  <a:cxn ang="0">
                    <a:pos x="282" y="127"/>
                  </a:cxn>
                  <a:cxn ang="0">
                    <a:pos x="261" y="103"/>
                  </a:cxn>
                  <a:cxn ang="0">
                    <a:pos x="265" y="79"/>
                  </a:cxn>
                  <a:cxn ang="0">
                    <a:pos x="277" y="44"/>
                  </a:cxn>
                  <a:cxn ang="0">
                    <a:pos x="224" y="39"/>
                  </a:cxn>
                  <a:cxn ang="0">
                    <a:pos x="198" y="17"/>
                  </a:cxn>
                  <a:cxn ang="0">
                    <a:pos x="157" y="12"/>
                  </a:cxn>
                  <a:cxn ang="0">
                    <a:pos x="132" y="12"/>
                  </a:cxn>
                  <a:cxn ang="0">
                    <a:pos x="91" y="20"/>
                  </a:cxn>
                  <a:cxn ang="0">
                    <a:pos x="62" y="22"/>
                  </a:cxn>
                  <a:cxn ang="0">
                    <a:pos x="34" y="49"/>
                  </a:cxn>
                  <a:cxn ang="0">
                    <a:pos x="12" y="51"/>
                  </a:cxn>
                  <a:cxn ang="0">
                    <a:pos x="0" y="75"/>
                  </a:cxn>
                  <a:cxn ang="0">
                    <a:pos x="3" y="104"/>
                  </a:cxn>
                  <a:cxn ang="0">
                    <a:pos x="7" y="139"/>
                  </a:cxn>
                  <a:cxn ang="0">
                    <a:pos x="34" y="173"/>
                  </a:cxn>
                  <a:cxn ang="0">
                    <a:pos x="17" y="208"/>
                  </a:cxn>
                  <a:cxn ang="0">
                    <a:pos x="41" y="213"/>
                  </a:cxn>
                  <a:cxn ang="0">
                    <a:pos x="83" y="213"/>
                  </a:cxn>
                  <a:cxn ang="0">
                    <a:pos x="115" y="247"/>
                  </a:cxn>
                  <a:cxn ang="0">
                    <a:pos x="131" y="259"/>
                  </a:cxn>
                  <a:cxn ang="0">
                    <a:pos x="136" y="282"/>
                  </a:cxn>
                  <a:cxn ang="0">
                    <a:pos x="167" y="261"/>
                  </a:cxn>
                  <a:cxn ang="0">
                    <a:pos x="174" y="288"/>
                  </a:cxn>
                </a:cxnLst>
                <a:rect l="0" t="0" r="r" b="b"/>
                <a:pathLst>
                  <a:path w="586" h="471">
                    <a:moveTo>
                      <a:pt x="174" y="304"/>
                    </a:moveTo>
                    <a:lnTo>
                      <a:pt x="170" y="302"/>
                    </a:lnTo>
                    <a:lnTo>
                      <a:pt x="170" y="306"/>
                    </a:lnTo>
                    <a:lnTo>
                      <a:pt x="172" y="311"/>
                    </a:lnTo>
                    <a:lnTo>
                      <a:pt x="174" y="325"/>
                    </a:lnTo>
                    <a:lnTo>
                      <a:pt x="181" y="338"/>
                    </a:lnTo>
                    <a:lnTo>
                      <a:pt x="182" y="347"/>
                    </a:lnTo>
                    <a:lnTo>
                      <a:pt x="187" y="357"/>
                    </a:lnTo>
                    <a:lnTo>
                      <a:pt x="191" y="366"/>
                    </a:lnTo>
                    <a:lnTo>
                      <a:pt x="196" y="374"/>
                    </a:lnTo>
                    <a:lnTo>
                      <a:pt x="198" y="383"/>
                    </a:lnTo>
                    <a:lnTo>
                      <a:pt x="201" y="392"/>
                    </a:lnTo>
                    <a:lnTo>
                      <a:pt x="203" y="400"/>
                    </a:lnTo>
                    <a:lnTo>
                      <a:pt x="206" y="412"/>
                    </a:lnTo>
                    <a:lnTo>
                      <a:pt x="212" y="417"/>
                    </a:lnTo>
                    <a:lnTo>
                      <a:pt x="218" y="428"/>
                    </a:lnTo>
                    <a:lnTo>
                      <a:pt x="224" y="443"/>
                    </a:lnTo>
                    <a:lnTo>
                      <a:pt x="232" y="460"/>
                    </a:lnTo>
                    <a:lnTo>
                      <a:pt x="232" y="462"/>
                    </a:lnTo>
                    <a:lnTo>
                      <a:pt x="236" y="466"/>
                    </a:lnTo>
                    <a:lnTo>
                      <a:pt x="237" y="469"/>
                    </a:lnTo>
                    <a:lnTo>
                      <a:pt x="244" y="471"/>
                    </a:lnTo>
                    <a:lnTo>
                      <a:pt x="246" y="467"/>
                    </a:lnTo>
                    <a:lnTo>
                      <a:pt x="249" y="460"/>
                    </a:lnTo>
                    <a:lnTo>
                      <a:pt x="253" y="457"/>
                    </a:lnTo>
                    <a:lnTo>
                      <a:pt x="260" y="455"/>
                    </a:lnTo>
                    <a:lnTo>
                      <a:pt x="261" y="450"/>
                    </a:lnTo>
                    <a:lnTo>
                      <a:pt x="263" y="447"/>
                    </a:lnTo>
                    <a:lnTo>
                      <a:pt x="265" y="440"/>
                    </a:lnTo>
                    <a:lnTo>
                      <a:pt x="270" y="438"/>
                    </a:lnTo>
                    <a:lnTo>
                      <a:pt x="272" y="436"/>
                    </a:lnTo>
                    <a:lnTo>
                      <a:pt x="275" y="436"/>
                    </a:lnTo>
                    <a:lnTo>
                      <a:pt x="277" y="435"/>
                    </a:lnTo>
                    <a:lnTo>
                      <a:pt x="275" y="423"/>
                    </a:lnTo>
                    <a:lnTo>
                      <a:pt x="277" y="407"/>
                    </a:lnTo>
                    <a:lnTo>
                      <a:pt x="280" y="392"/>
                    </a:lnTo>
                    <a:lnTo>
                      <a:pt x="279" y="380"/>
                    </a:lnTo>
                    <a:lnTo>
                      <a:pt x="277" y="369"/>
                    </a:lnTo>
                    <a:lnTo>
                      <a:pt x="282" y="359"/>
                    </a:lnTo>
                    <a:lnTo>
                      <a:pt x="298" y="354"/>
                    </a:lnTo>
                    <a:lnTo>
                      <a:pt x="303" y="349"/>
                    </a:lnTo>
                    <a:lnTo>
                      <a:pt x="310" y="343"/>
                    </a:lnTo>
                    <a:lnTo>
                      <a:pt x="323" y="328"/>
                    </a:lnTo>
                    <a:lnTo>
                      <a:pt x="339" y="313"/>
                    </a:lnTo>
                    <a:lnTo>
                      <a:pt x="344" y="306"/>
                    </a:lnTo>
                    <a:lnTo>
                      <a:pt x="354" y="302"/>
                    </a:lnTo>
                    <a:lnTo>
                      <a:pt x="363" y="297"/>
                    </a:lnTo>
                    <a:lnTo>
                      <a:pt x="371" y="294"/>
                    </a:lnTo>
                    <a:lnTo>
                      <a:pt x="373" y="285"/>
                    </a:lnTo>
                    <a:lnTo>
                      <a:pt x="377" y="276"/>
                    </a:lnTo>
                    <a:lnTo>
                      <a:pt x="384" y="270"/>
                    </a:lnTo>
                    <a:lnTo>
                      <a:pt x="392" y="263"/>
                    </a:lnTo>
                    <a:lnTo>
                      <a:pt x="397" y="266"/>
                    </a:lnTo>
                    <a:lnTo>
                      <a:pt x="404" y="268"/>
                    </a:lnTo>
                    <a:lnTo>
                      <a:pt x="413" y="266"/>
                    </a:lnTo>
                    <a:lnTo>
                      <a:pt x="423" y="264"/>
                    </a:lnTo>
                    <a:lnTo>
                      <a:pt x="428" y="259"/>
                    </a:lnTo>
                    <a:lnTo>
                      <a:pt x="432" y="251"/>
                    </a:lnTo>
                    <a:lnTo>
                      <a:pt x="444" y="254"/>
                    </a:lnTo>
                    <a:lnTo>
                      <a:pt x="451" y="263"/>
                    </a:lnTo>
                    <a:lnTo>
                      <a:pt x="452" y="271"/>
                    </a:lnTo>
                    <a:lnTo>
                      <a:pt x="456" y="282"/>
                    </a:lnTo>
                    <a:lnTo>
                      <a:pt x="463" y="290"/>
                    </a:lnTo>
                    <a:lnTo>
                      <a:pt x="473" y="299"/>
                    </a:lnTo>
                    <a:lnTo>
                      <a:pt x="480" y="309"/>
                    </a:lnTo>
                    <a:lnTo>
                      <a:pt x="487" y="325"/>
                    </a:lnTo>
                    <a:lnTo>
                      <a:pt x="488" y="328"/>
                    </a:lnTo>
                    <a:lnTo>
                      <a:pt x="490" y="331"/>
                    </a:lnTo>
                    <a:lnTo>
                      <a:pt x="488" y="338"/>
                    </a:lnTo>
                    <a:lnTo>
                      <a:pt x="487" y="347"/>
                    </a:lnTo>
                    <a:lnTo>
                      <a:pt x="488" y="356"/>
                    </a:lnTo>
                    <a:lnTo>
                      <a:pt x="495" y="359"/>
                    </a:lnTo>
                    <a:lnTo>
                      <a:pt x="502" y="356"/>
                    </a:lnTo>
                    <a:lnTo>
                      <a:pt x="511" y="350"/>
                    </a:lnTo>
                    <a:lnTo>
                      <a:pt x="516" y="342"/>
                    </a:lnTo>
                    <a:lnTo>
                      <a:pt x="521" y="337"/>
                    </a:lnTo>
                    <a:lnTo>
                      <a:pt x="523" y="340"/>
                    </a:lnTo>
                    <a:lnTo>
                      <a:pt x="526" y="345"/>
                    </a:lnTo>
                    <a:lnTo>
                      <a:pt x="530" y="345"/>
                    </a:lnTo>
                    <a:lnTo>
                      <a:pt x="533" y="347"/>
                    </a:lnTo>
                    <a:lnTo>
                      <a:pt x="533" y="352"/>
                    </a:lnTo>
                    <a:lnTo>
                      <a:pt x="533" y="361"/>
                    </a:lnTo>
                    <a:lnTo>
                      <a:pt x="533" y="366"/>
                    </a:lnTo>
                    <a:lnTo>
                      <a:pt x="537" y="369"/>
                    </a:lnTo>
                    <a:lnTo>
                      <a:pt x="537" y="380"/>
                    </a:lnTo>
                    <a:lnTo>
                      <a:pt x="542" y="392"/>
                    </a:lnTo>
                    <a:lnTo>
                      <a:pt x="545" y="404"/>
                    </a:lnTo>
                    <a:lnTo>
                      <a:pt x="549" y="421"/>
                    </a:lnTo>
                    <a:lnTo>
                      <a:pt x="547" y="431"/>
                    </a:lnTo>
                    <a:lnTo>
                      <a:pt x="549" y="441"/>
                    </a:lnTo>
                    <a:lnTo>
                      <a:pt x="554" y="428"/>
                    </a:lnTo>
                    <a:lnTo>
                      <a:pt x="559" y="417"/>
                    </a:lnTo>
                    <a:lnTo>
                      <a:pt x="561" y="414"/>
                    </a:lnTo>
                    <a:lnTo>
                      <a:pt x="564" y="411"/>
                    </a:lnTo>
                    <a:lnTo>
                      <a:pt x="562" y="404"/>
                    </a:lnTo>
                    <a:lnTo>
                      <a:pt x="559" y="395"/>
                    </a:lnTo>
                    <a:lnTo>
                      <a:pt x="556" y="385"/>
                    </a:lnTo>
                    <a:lnTo>
                      <a:pt x="554" y="380"/>
                    </a:lnTo>
                    <a:lnTo>
                      <a:pt x="545" y="374"/>
                    </a:lnTo>
                    <a:lnTo>
                      <a:pt x="543" y="368"/>
                    </a:lnTo>
                    <a:lnTo>
                      <a:pt x="543" y="366"/>
                    </a:lnTo>
                    <a:lnTo>
                      <a:pt x="545" y="364"/>
                    </a:lnTo>
                    <a:lnTo>
                      <a:pt x="545" y="364"/>
                    </a:lnTo>
                    <a:lnTo>
                      <a:pt x="547" y="359"/>
                    </a:lnTo>
                    <a:lnTo>
                      <a:pt x="549" y="354"/>
                    </a:lnTo>
                    <a:lnTo>
                      <a:pt x="547" y="342"/>
                    </a:lnTo>
                    <a:lnTo>
                      <a:pt x="545" y="331"/>
                    </a:lnTo>
                    <a:lnTo>
                      <a:pt x="538" y="325"/>
                    </a:lnTo>
                    <a:lnTo>
                      <a:pt x="535" y="318"/>
                    </a:lnTo>
                    <a:lnTo>
                      <a:pt x="537" y="304"/>
                    </a:lnTo>
                    <a:lnTo>
                      <a:pt x="543" y="297"/>
                    </a:lnTo>
                    <a:lnTo>
                      <a:pt x="549" y="294"/>
                    </a:lnTo>
                    <a:lnTo>
                      <a:pt x="557" y="292"/>
                    </a:lnTo>
                    <a:lnTo>
                      <a:pt x="564" y="285"/>
                    </a:lnTo>
                    <a:lnTo>
                      <a:pt x="571" y="280"/>
                    </a:lnTo>
                    <a:lnTo>
                      <a:pt x="578" y="273"/>
                    </a:lnTo>
                    <a:lnTo>
                      <a:pt x="586" y="264"/>
                    </a:lnTo>
                    <a:lnTo>
                      <a:pt x="581" y="264"/>
                    </a:lnTo>
                    <a:lnTo>
                      <a:pt x="578" y="266"/>
                    </a:lnTo>
                    <a:lnTo>
                      <a:pt x="566" y="257"/>
                    </a:lnTo>
                    <a:lnTo>
                      <a:pt x="562" y="244"/>
                    </a:lnTo>
                    <a:lnTo>
                      <a:pt x="557" y="240"/>
                    </a:lnTo>
                    <a:lnTo>
                      <a:pt x="556" y="237"/>
                    </a:lnTo>
                    <a:lnTo>
                      <a:pt x="554" y="232"/>
                    </a:lnTo>
                    <a:lnTo>
                      <a:pt x="552" y="230"/>
                    </a:lnTo>
                    <a:lnTo>
                      <a:pt x="545" y="230"/>
                    </a:lnTo>
                    <a:lnTo>
                      <a:pt x="540" y="232"/>
                    </a:lnTo>
                    <a:lnTo>
                      <a:pt x="538" y="228"/>
                    </a:lnTo>
                    <a:lnTo>
                      <a:pt x="538" y="227"/>
                    </a:lnTo>
                    <a:lnTo>
                      <a:pt x="540" y="213"/>
                    </a:lnTo>
                    <a:lnTo>
                      <a:pt x="545" y="206"/>
                    </a:lnTo>
                    <a:lnTo>
                      <a:pt x="549" y="199"/>
                    </a:lnTo>
                    <a:lnTo>
                      <a:pt x="552" y="187"/>
                    </a:lnTo>
                    <a:lnTo>
                      <a:pt x="547" y="175"/>
                    </a:lnTo>
                    <a:lnTo>
                      <a:pt x="540" y="165"/>
                    </a:lnTo>
                    <a:lnTo>
                      <a:pt x="530" y="159"/>
                    </a:lnTo>
                    <a:lnTo>
                      <a:pt x="523" y="158"/>
                    </a:lnTo>
                    <a:lnTo>
                      <a:pt x="516" y="151"/>
                    </a:lnTo>
                    <a:lnTo>
                      <a:pt x="513" y="144"/>
                    </a:lnTo>
                    <a:lnTo>
                      <a:pt x="509" y="144"/>
                    </a:lnTo>
                    <a:lnTo>
                      <a:pt x="506" y="149"/>
                    </a:lnTo>
                    <a:lnTo>
                      <a:pt x="495" y="147"/>
                    </a:lnTo>
                    <a:lnTo>
                      <a:pt x="488" y="149"/>
                    </a:lnTo>
                    <a:lnTo>
                      <a:pt x="485" y="151"/>
                    </a:lnTo>
                    <a:lnTo>
                      <a:pt x="483" y="156"/>
                    </a:lnTo>
                    <a:lnTo>
                      <a:pt x="476" y="158"/>
                    </a:lnTo>
                    <a:lnTo>
                      <a:pt x="470" y="163"/>
                    </a:lnTo>
                    <a:lnTo>
                      <a:pt x="461" y="168"/>
                    </a:lnTo>
                    <a:lnTo>
                      <a:pt x="456" y="172"/>
                    </a:lnTo>
                    <a:lnTo>
                      <a:pt x="444" y="168"/>
                    </a:lnTo>
                    <a:lnTo>
                      <a:pt x="430" y="165"/>
                    </a:lnTo>
                    <a:lnTo>
                      <a:pt x="416" y="170"/>
                    </a:lnTo>
                    <a:lnTo>
                      <a:pt x="408" y="178"/>
                    </a:lnTo>
                    <a:lnTo>
                      <a:pt x="406" y="170"/>
                    </a:lnTo>
                    <a:lnTo>
                      <a:pt x="404" y="166"/>
                    </a:lnTo>
                    <a:lnTo>
                      <a:pt x="399" y="168"/>
                    </a:lnTo>
                    <a:lnTo>
                      <a:pt x="394" y="170"/>
                    </a:lnTo>
                    <a:lnTo>
                      <a:pt x="384" y="170"/>
                    </a:lnTo>
                    <a:lnTo>
                      <a:pt x="373" y="170"/>
                    </a:lnTo>
                    <a:lnTo>
                      <a:pt x="358" y="165"/>
                    </a:lnTo>
                    <a:lnTo>
                      <a:pt x="349" y="156"/>
                    </a:lnTo>
                    <a:lnTo>
                      <a:pt x="344" y="156"/>
                    </a:lnTo>
                    <a:lnTo>
                      <a:pt x="341" y="156"/>
                    </a:lnTo>
                    <a:lnTo>
                      <a:pt x="337" y="149"/>
                    </a:lnTo>
                    <a:lnTo>
                      <a:pt x="335" y="146"/>
                    </a:lnTo>
                    <a:lnTo>
                      <a:pt x="323" y="142"/>
                    </a:lnTo>
                    <a:lnTo>
                      <a:pt x="316" y="139"/>
                    </a:lnTo>
                    <a:lnTo>
                      <a:pt x="306" y="134"/>
                    </a:lnTo>
                    <a:lnTo>
                      <a:pt x="294" y="134"/>
                    </a:lnTo>
                    <a:lnTo>
                      <a:pt x="282" y="127"/>
                    </a:lnTo>
                    <a:lnTo>
                      <a:pt x="272" y="122"/>
                    </a:lnTo>
                    <a:lnTo>
                      <a:pt x="267" y="120"/>
                    </a:lnTo>
                    <a:lnTo>
                      <a:pt x="265" y="118"/>
                    </a:lnTo>
                    <a:lnTo>
                      <a:pt x="263" y="110"/>
                    </a:lnTo>
                    <a:lnTo>
                      <a:pt x="261" y="103"/>
                    </a:lnTo>
                    <a:lnTo>
                      <a:pt x="261" y="98"/>
                    </a:lnTo>
                    <a:lnTo>
                      <a:pt x="268" y="96"/>
                    </a:lnTo>
                    <a:lnTo>
                      <a:pt x="273" y="92"/>
                    </a:lnTo>
                    <a:lnTo>
                      <a:pt x="268" y="86"/>
                    </a:lnTo>
                    <a:lnTo>
                      <a:pt x="265" y="79"/>
                    </a:lnTo>
                    <a:lnTo>
                      <a:pt x="267" y="70"/>
                    </a:lnTo>
                    <a:lnTo>
                      <a:pt x="273" y="67"/>
                    </a:lnTo>
                    <a:lnTo>
                      <a:pt x="280" y="61"/>
                    </a:lnTo>
                    <a:lnTo>
                      <a:pt x="284" y="55"/>
                    </a:lnTo>
                    <a:lnTo>
                      <a:pt x="277" y="44"/>
                    </a:lnTo>
                    <a:lnTo>
                      <a:pt x="268" y="41"/>
                    </a:lnTo>
                    <a:lnTo>
                      <a:pt x="258" y="44"/>
                    </a:lnTo>
                    <a:lnTo>
                      <a:pt x="248" y="49"/>
                    </a:lnTo>
                    <a:lnTo>
                      <a:pt x="234" y="44"/>
                    </a:lnTo>
                    <a:lnTo>
                      <a:pt x="224" y="39"/>
                    </a:lnTo>
                    <a:lnTo>
                      <a:pt x="222" y="32"/>
                    </a:lnTo>
                    <a:lnTo>
                      <a:pt x="218" y="27"/>
                    </a:lnTo>
                    <a:lnTo>
                      <a:pt x="208" y="25"/>
                    </a:lnTo>
                    <a:lnTo>
                      <a:pt x="206" y="18"/>
                    </a:lnTo>
                    <a:lnTo>
                      <a:pt x="198" y="17"/>
                    </a:lnTo>
                    <a:lnTo>
                      <a:pt x="189" y="17"/>
                    </a:lnTo>
                    <a:lnTo>
                      <a:pt x="175" y="20"/>
                    </a:lnTo>
                    <a:lnTo>
                      <a:pt x="163" y="25"/>
                    </a:lnTo>
                    <a:lnTo>
                      <a:pt x="157" y="20"/>
                    </a:lnTo>
                    <a:lnTo>
                      <a:pt x="157" y="12"/>
                    </a:lnTo>
                    <a:lnTo>
                      <a:pt x="155" y="3"/>
                    </a:lnTo>
                    <a:lnTo>
                      <a:pt x="151" y="0"/>
                    </a:lnTo>
                    <a:lnTo>
                      <a:pt x="139" y="5"/>
                    </a:lnTo>
                    <a:lnTo>
                      <a:pt x="134" y="12"/>
                    </a:lnTo>
                    <a:lnTo>
                      <a:pt x="132" y="12"/>
                    </a:lnTo>
                    <a:lnTo>
                      <a:pt x="122" y="20"/>
                    </a:lnTo>
                    <a:lnTo>
                      <a:pt x="110" y="24"/>
                    </a:lnTo>
                    <a:lnTo>
                      <a:pt x="105" y="20"/>
                    </a:lnTo>
                    <a:lnTo>
                      <a:pt x="100" y="18"/>
                    </a:lnTo>
                    <a:lnTo>
                      <a:pt x="91" y="20"/>
                    </a:lnTo>
                    <a:lnTo>
                      <a:pt x="84" y="17"/>
                    </a:lnTo>
                    <a:lnTo>
                      <a:pt x="79" y="15"/>
                    </a:lnTo>
                    <a:lnTo>
                      <a:pt x="76" y="15"/>
                    </a:lnTo>
                    <a:lnTo>
                      <a:pt x="67" y="17"/>
                    </a:lnTo>
                    <a:lnTo>
                      <a:pt x="62" y="22"/>
                    </a:lnTo>
                    <a:lnTo>
                      <a:pt x="57" y="29"/>
                    </a:lnTo>
                    <a:lnTo>
                      <a:pt x="53" y="37"/>
                    </a:lnTo>
                    <a:lnTo>
                      <a:pt x="46" y="41"/>
                    </a:lnTo>
                    <a:lnTo>
                      <a:pt x="40" y="44"/>
                    </a:lnTo>
                    <a:lnTo>
                      <a:pt x="34" y="49"/>
                    </a:lnTo>
                    <a:lnTo>
                      <a:pt x="28" y="53"/>
                    </a:lnTo>
                    <a:lnTo>
                      <a:pt x="21" y="51"/>
                    </a:lnTo>
                    <a:lnTo>
                      <a:pt x="15" y="49"/>
                    </a:lnTo>
                    <a:lnTo>
                      <a:pt x="14" y="49"/>
                    </a:lnTo>
                    <a:lnTo>
                      <a:pt x="12" y="51"/>
                    </a:lnTo>
                    <a:lnTo>
                      <a:pt x="7" y="55"/>
                    </a:lnTo>
                    <a:lnTo>
                      <a:pt x="3" y="61"/>
                    </a:lnTo>
                    <a:lnTo>
                      <a:pt x="0" y="68"/>
                    </a:lnTo>
                    <a:lnTo>
                      <a:pt x="0" y="74"/>
                    </a:lnTo>
                    <a:lnTo>
                      <a:pt x="0" y="75"/>
                    </a:lnTo>
                    <a:lnTo>
                      <a:pt x="0" y="79"/>
                    </a:lnTo>
                    <a:lnTo>
                      <a:pt x="2" y="80"/>
                    </a:lnTo>
                    <a:lnTo>
                      <a:pt x="3" y="84"/>
                    </a:lnTo>
                    <a:lnTo>
                      <a:pt x="3" y="99"/>
                    </a:lnTo>
                    <a:lnTo>
                      <a:pt x="3" y="104"/>
                    </a:lnTo>
                    <a:lnTo>
                      <a:pt x="5" y="111"/>
                    </a:lnTo>
                    <a:lnTo>
                      <a:pt x="10" y="113"/>
                    </a:lnTo>
                    <a:lnTo>
                      <a:pt x="17" y="122"/>
                    </a:lnTo>
                    <a:lnTo>
                      <a:pt x="12" y="130"/>
                    </a:lnTo>
                    <a:lnTo>
                      <a:pt x="7" y="139"/>
                    </a:lnTo>
                    <a:lnTo>
                      <a:pt x="9" y="142"/>
                    </a:lnTo>
                    <a:lnTo>
                      <a:pt x="12" y="147"/>
                    </a:lnTo>
                    <a:lnTo>
                      <a:pt x="19" y="156"/>
                    </a:lnTo>
                    <a:lnTo>
                      <a:pt x="28" y="165"/>
                    </a:lnTo>
                    <a:lnTo>
                      <a:pt x="34" y="173"/>
                    </a:lnTo>
                    <a:lnTo>
                      <a:pt x="38" y="189"/>
                    </a:lnTo>
                    <a:lnTo>
                      <a:pt x="28" y="190"/>
                    </a:lnTo>
                    <a:lnTo>
                      <a:pt x="22" y="194"/>
                    </a:lnTo>
                    <a:lnTo>
                      <a:pt x="17" y="197"/>
                    </a:lnTo>
                    <a:lnTo>
                      <a:pt x="17" y="208"/>
                    </a:lnTo>
                    <a:lnTo>
                      <a:pt x="17" y="213"/>
                    </a:lnTo>
                    <a:lnTo>
                      <a:pt x="19" y="218"/>
                    </a:lnTo>
                    <a:lnTo>
                      <a:pt x="36" y="216"/>
                    </a:lnTo>
                    <a:lnTo>
                      <a:pt x="38" y="215"/>
                    </a:lnTo>
                    <a:lnTo>
                      <a:pt x="41" y="213"/>
                    </a:lnTo>
                    <a:lnTo>
                      <a:pt x="55" y="216"/>
                    </a:lnTo>
                    <a:lnTo>
                      <a:pt x="58" y="215"/>
                    </a:lnTo>
                    <a:lnTo>
                      <a:pt x="67" y="213"/>
                    </a:lnTo>
                    <a:lnTo>
                      <a:pt x="74" y="211"/>
                    </a:lnTo>
                    <a:lnTo>
                      <a:pt x="83" y="213"/>
                    </a:lnTo>
                    <a:lnTo>
                      <a:pt x="88" y="220"/>
                    </a:lnTo>
                    <a:lnTo>
                      <a:pt x="95" y="233"/>
                    </a:lnTo>
                    <a:lnTo>
                      <a:pt x="98" y="239"/>
                    </a:lnTo>
                    <a:lnTo>
                      <a:pt x="107" y="244"/>
                    </a:lnTo>
                    <a:lnTo>
                      <a:pt x="115" y="247"/>
                    </a:lnTo>
                    <a:lnTo>
                      <a:pt x="126" y="251"/>
                    </a:lnTo>
                    <a:lnTo>
                      <a:pt x="131" y="251"/>
                    </a:lnTo>
                    <a:lnTo>
                      <a:pt x="138" y="252"/>
                    </a:lnTo>
                    <a:lnTo>
                      <a:pt x="134" y="256"/>
                    </a:lnTo>
                    <a:lnTo>
                      <a:pt x="131" y="259"/>
                    </a:lnTo>
                    <a:lnTo>
                      <a:pt x="124" y="259"/>
                    </a:lnTo>
                    <a:lnTo>
                      <a:pt x="117" y="261"/>
                    </a:lnTo>
                    <a:lnTo>
                      <a:pt x="122" y="268"/>
                    </a:lnTo>
                    <a:lnTo>
                      <a:pt x="129" y="275"/>
                    </a:lnTo>
                    <a:lnTo>
                      <a:pt x="136" y="282"/>
                    </a:lnTo>
                    <a:lnTo>
                      <a:pt x="148" y="285"/>
                    </a:lnTo>
                    <a:lnTo>
                      <a:pt x="153" y="282"/>
                    </a:lnTo>
                    <a:lnTo>
                      <a:pt x="158" y="275"/>
                    </a:lnTo>
                    <a:lnTo>
                      <a:pt x="162" y="266"/>
                    </a:lnTo>
                    <a:lnTo>
                      <a:pt x="167" y="261"/>
                    </a:lnTo>
                    <a:lnTo>
                      <a:pt x="172" y="261"/>
                    </a:lnTo>
                    <a:lnTo>
                      <a:pt x="170" y="264"/>
                    </a:lnTo>
                    <a:lnTo>
                      <a:pt x="169" y="268"/>
                    </a:lnTo>
                    <a:lnTo>
                      <a:pt x="170" y="276"/>
                    </a:lnTo>
                    <a:lnTo>
                      <a:pt x="174" y="288"/>
                    </a:lnTo>
                    <a:lnTo>
                      <a:pt x="172" y="295"/>
                    </a:lnTo>
                    <a:lnTo>
                      <a:pt x="170" y="304"/>
                    </a:lnTo>
                    <a:lnTo>
                      <a:pt x="174" y="304"/>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652" name="Freeform 196"/>
              <p:cNvSpPr>
                <a:spLocks/>
              </p:cNvSpPr>
              <p:nvPr/>
            </p:nvSpPr>
            <p:spPr bwMode="auto">
              <a:xfrm>
                <a:off x="6493669" y="3887788"/>
                <a:ext cx="244475" cy="261937"/>
              </a:xfrm>
              <a:custGeom>
                <a:avLst/>
                <a:gdLst/>
                <a:ahLst/>
                <a:cxnLst>
                  <a:cxn ang="0">
                    <a:pos x="69" y="86"/>
                  </a:cxn>
                  <a:cxn ang="0">
                    <a:pos x="68" y="82"/>
                  </a:cxn>
                  <a:cxn ang="0">
                    <a:pos x="68" y="81"/>
                  </a:cxn>
                  <a:cxn ang="0">
                    <a:pos x="62" y="79"/>
                  </a:cxn>
                  <a:cxn ang="0">
                    <a:pos x="59" y="79"/>
                  </a:cxn>
                  <a:cxn ang="0">
                    <a:pos x="56" y="70"/>
                  </a:cxn>
                  <a:cxn ang="0">
                    <a:pos x="52" y="60"/>
                  </a:cxn>
                  <a:cxn ang="0">
                    <a:pos x="42" y="50"/>
                  </a:cxn>
                  <a:cxn ang="0">
                    <a:pos x="33" y="45"/>
                  </a:cxn>
                  <a:cxn ang="0">
                    <a:pos x="28" y="36"/>
                  </a:cxn>
                  <a:cxn ang="0">
                    <a:pos x="26" y="29"/>
                  </a:cxn>
                  <a:cxn ang="0">
                    <a:pos x="19" y="24"/>
                  </a:cxn>
                  <a:cxn ang="0">
                    <a:pos x="14" y="24"/>
                  </a:cxn>
                  <a:cxn ang="0">
                    <a:pos x="9" y="19"/>
                  </a:cxn>
                  <a:cxn ang="0">
                    <a:pos x="6" y="14"/>
                  </a:cxn>
                  <a:cxn ang="0">
                    <a:pos x="0" y="7"/>
                  </a:cxn>
                  <a:cxn ang="0">
                    <a:pos x="0" y="3"/>
                  </a:cxn>
                  <a:cxn ang="0">
                    <a:pos x="0" y="0"/>
                  </a:cxn>
                  <a:cxn ang="0">
                    <a:pos x="4" y="0"/>
                  </a:cxn>
                  <a:cxn ang="0">
                    <a:pos x="9" y="0"/>
                  </a:cxn>
                  <a:cxn ang="0">
                    <a:pos x="14" y="3"/>
                  </a:cxn>
                  <a:cxn ang="0">
                    <a:pos x="30" y="3"/>
                  </a:cxn>
                  <a:cxn ang="0">
                    <a:pos x="42" y="12"/>
                  </a:cxn>
                  <a:cxn ang="0">
                    <a:pos x="49" y="24"/>
                  </a:cxn>
                  <a:cxn ang="0">
                    <a:pos x="50" y="24"/>
                  </a:cxn>
                  <a:cxn ang="0">
                    <a:pos x="54" y="26"/>
                  </a:cxn>
                  <a:cxn ang="0">
                    <a:pos x="62" y="31"/>
                  </a:cxn>
                  <a:cxn ang="0">
                    <a:pos x="71" y="39"/>
                  </a:cxn>
                  <a:cxn ang="0">
                    <a:pos x="76" y="45"/>
                  </a:cxn>
                  <a:cxn ang="0">
                    <a:pos x="83" y="51"/>
                  </a:cxn>
                  <a:cxn ang="0">
                    <a:pos x="90" y="55"/>
                  </a:cxn>
                  <a:cxn ang="0">
                    <a:pos x="100" y="60"/>
                  </a:cxn>
                  <a:cxn ang="0">
                    <a:pos x="111" y="63"/>
                  </a:cxn>
                  <a:cxn ang="0">
                    <a:pos x="116" y="74"/>
                  </a:cxn>
                  <a:cxn ang="0">
                    <a:pos x="116" y="75"/>
                  </a:cxn>
                  <a:cxn ang="0">
                    <a:pos x="117" y="75"/>
                  </a:cxn>
                  <a:cxn ang="0">
                    <a:pos x="119" y="75"/>
                  </a:cxn>
                  <a:cxn ang="0">
                    <a:pos x="121" y="77"/>
                  </a:cxn>
                  <a:cxn ang="0">
                    <a:pos x="124" y="81"/>
                  </a:cxn>
                  <a:cxn ang="0">
                    <a:pos x="123" y="86"/>
                  </a:cxn>
                  <a:cxn ang="0">
                    <a:pos x="124" y="91"/>
                  </a:cxn>
                  <a:cxn ang="0">
                    <a:pos x="131" y="93"/>
                  </a:cxn>
                  <a:cxn ang="0">
                    <a:pos x="135" y="105"/>
                  </a:cxn>
                  <a:cxn ang="0">
                    <a:pos x="143" y="113"/>
                  </a:cxn>
                  <a:cxn ang="0">
                    <a:pos x="148" y="115"/>
                  </a:cxn>
                  <a:cxn ang="0">
                    <a:pos x="154" y="122"/>
                  </a:cxn>
                  <a:cxn ang="0">
                    <a:pos x="154" y="131"/>
                  </a:cxn>
                  <a:cxn ang="0">
                    <a:pos x="154" y="144"/>
                  </a:cxn>
                  <a:cxn ang="0">
                    <a:pos x="148" y="149"/>
                  </a:cxn>
                  <a:cxn ang="0">
                    <a:pos x="150" y="158"/>
                  </a:cxn>
                  <a:cxn ang="0">
                    <a:pos x="145" y="163"/>
                  </a:cxn>
                  <a:cxn ang="0">
                    <a:pos x="136" y="165"/>
                  </a:cxn>
                  <a:cxn ang="0">
                    <a:pos x="129" y="158"/>
                  </a:cxn>
                  <a:cxn ang="0">
                    <a:pos x="124" y="151"/>
                  </a:cxn>
                  <a:cxn ang="0">
                    <a:pos x="111" y="139"/>
                  </a:cxn>
                  <a:cxn ang="0">
                    <a:pos x="97" y="129"/>
                  </a:cxn>
                  <a:cxn ang="0">
                    <a:pos x="85" y="113"/>
                  </a:cxn>
                  <a:cxn ang="0">
                    <a:pos x="78" y="98"/>
                  </a:cxn>
                  <a:cxn ang="0">
                    <a:pos x="73" y="91"/>
                  </a:cxn>
                  <a:cxn ang="0">
                    <a:pos x="69" y="86"/>
                  </a:cxn>
                </a:cxnLst>
                <a:rect l="0" t="0" r="r" b="b"/>
                <a:pathLst>
                  <a:path w="154" h="165">
                    <a:moveTo>
                      <a:pt x="69" y="86"/>
                    </a:moveTo>
                    <a:lnTo>
                      <a:pt x="68" y="82"/>
                    </a:lnTo>
                    <a:lnTo>
                      <a:pt x="68" y="81"/>
                    </a:lnTo>
                    <a:lnTo>
                      <a:pt x="62" y="79"/>
                    </a:lnTo>
                    <a:lnTo>
                      <a:pt x="59" y="79"/>
                    </a:lnTo>
                    <a:lnTo>
                      <a:pt x="56" y="70"/>
                    </a:lnTo>
                    <a:lnTo>
                      <a:pt x="52" y="60"/>
                    </a:lnTo>
                    <a:lnTo>
                      <a:pt x="42" y="50"/>
                    </a:lnTo>
                    <a:lnTo>
                      <a:pt x="33" y="45"/>
                    </a:lnTo>
                    <a:lnTo>
                      <a:pt x="28" y="36"/>
                    </a:lnTo>
                    <a:lnTo>
                      <a:pt x="26" y="29"/>
                    </a:lnTo>
                    <a:lnTo>
                      <a:pt x="19" y="24"/>
                    </a:lnTo>
                    <a:lnTo>
                      <a:pt x="14" y="24"/>
                    </a:lnTo>
                    <a:lnTo>
                      <a:pt x="9" y="19"/>
                    </a:lnTo>
                    <a:lnTo>
                      <a:pt x="6" y="14"/>
                    </a:lnTo>
                    <a:lnTo>
                      <a:pt x="0" y="7"/>
                    </a:lnTo>
                    <a:lnTo>
                      <a:pt x="0" y="3"/>
                    </a:lnTo>
                    <a:lnTo>
                      <a:pt x="0" y="0"/>
                    </a:lnTo>
                    <a:lnTo>
                      <a:pt x="4" y="0"/>
                    </a:lnTo>
                    <a:lnTo>
                      <a:pt x="9" y="0"/>
                    </a:lnTo>
                    <a:lnTo>
                      <a:pt x="14" y="3"/>
                    </a:lnTo>
                    <a:lnTo>
                      <a:pt x="30" y="3"/>
                    </a:lnTo>
                    <a:lnTo>
                      <a:pt x="42" y="12"/>
                    </a:lnTo>
                    <a:lnTo>
                      <a:pt x="49" y="24"/>
                    </a:lnTo>
                    <a:lnTo>
                      <a:pt x="50" y="24"/>
                    </a:lnTo>
                    <a:lnTo>
                      <a:pt x="54" y="26"/>
                    </a:lnTo>
                    <a:lnTo>
                      <a:pt x="62" y="31"/>
                    </a:lnTo>
                    <a:lnTo>
                      <a:pt x="71" y="39"/>
                    </a:lnTo>
                    <a:lnTo>
                      <a:pt x="76" y="45"/>
                    </a:lnTo>
                    <a:lnTo>
                      <a:pt x="83" y="51"/>
                    </a:lnTo>
                    <a:lnTo>
                      <a:pt x="90" y="55"/>
                    </a:lnTo>
                    <a:lnTo>
                      <a:pt x="100" y="60"/>
                    </a:lnTo>
                    <a:lnTo>
                      <a:pt x="111" y="63"/>
                    </a:lnTo>
                    <a:lnTo>
                      <a:pt x="116" y="74"/>
                    </a:lnTo>
                    <a:lnTo>
                      <a:pt x="116" y="75"/>
                    </a:lnTo>
                    <a:lnTo>
                      <a:pt x="117" y="75"/>
                    </a:lnTo>
                    <a:lnTo>
                      <a:pt x="119" y="75"/>
                    </a:lnTo>
                    <a:lnTo>
                      <a:pt x="121" y="77"/>
                    </a:lnTo>
                    <a:lnTo>
                      <a:pt x="124" y="81"/>
                    </a:lnTo>
                    <a:lnTo>
                      <a:pt x="123" y="86"/>
                    </a:lnTo>
                    <a:lnTo>
                      <a:pt x="124" y="91"/>
                    </a:lnTo>
                    <a:lnTo>
                      <a:pt x="131" y="93"/>
                    </a:lnTo>
                    <a:lnTo>
                      <a:pt x="135" y="105"/>
                    </a:lnTo>
                    <a:lnTo>
                      <a:pt x="143" y="113"/>
                    </a:lnTo>
                    <a:lnTo>
                      <a:pt x="148" y="115"/>
                    </a:lnTo>
                    <a:lnTo>
                      <a:pt x="154" y="122"/>
                    </a:lnTo>
                    <a:lnTo>
                      <a:pt x="154" y="131"/>
                    </a:lnTo>
                    <a:lnTo>
                      <a:pt x="154" y="144"/>
                    </a:lnTo>
                    <a:lnTo>
                      <a:pt x="148" y="149"/>
                    </a:lnTo>
                    <a:lnTo>
                      <a:pt x="150" y="158"/>
                    </a:lnTo>
                    <a:lnTo>
                      <a:pt x="145" y="163"/>
                    </a:lnTo>
                    <a:lnTo>
                      <a:pt x="136" y="165"/>
                    </a:lnTo>
                    <a:lnTo>
                      <a:pt x="129" y="158"/>
                    </a:lnTo>
                    <a:lnTo>
                      <a:pt x="124" y="151"/>
                    </a:lnTo>
                    <a:lnTo>
                      <a:pt x="111" y="139"/>
                    </a:lnTo>
                    <a:lnTo>
                      <a:pt x="97" y="129"/>
                    </a:lnTo>
                    <a:lnTo>
                      <a:pt x="85" y="113"/>
                    </a:lnTo>
                    <a:lnTo>
                      <a:pt x="78" y="98"/>
                    </a:lnTo>
                    <a:lnTo>
                      <a:pt x="73" y="91"/>
                    </a:lnTo>
                    <a:lnTo>
                      <a:pt x="69" y="86"/>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653" name="Freeform 197"/>
              <p:cNvSpPr>
                <a:spLocks/>
              </p:cNvSpPr>
              <p:nvPr/>
            </p:nvSpPr>
            <p:spPr bwMode="auto">
              <a:xfrm>
                <a:off x="6807994" y="3854450"/>
                <a:ext cx="231775" cy="257175"/>
              </a:xfrm>
              <a:custGeom>
                <a:avLst/>
                <a:gdLst/>
                <a:ahLst/>
                <a:cxnLst>
                  <a:cxn ang="0">
                    <a:pos x="42" y="146"/>
                  </a:cxn>
                  <a:cxn ang="0">
                    <a:pos x="36" y="143"/>
                  </a:cxn>
                  <a:cxn ang="0">
                    <a:pos x="21" y="141"/>
                  </a:cxn>
                  <a:cxn ang="0">
                    <a:pos x="16" y="126"/>
                  </a:cxn>
                  <a:cxn ang="0">
                    <a:pos x="14" y="115"/>
                  </a:cxn>
                  <a:cxn ang="0">
                    <a:pos x="11" y="112"/>
                  </a:cxn>
                  <a:cxn ang="0">
                    <a:pos x="4" y="107"/>
                  </a:cxn>
                  <a:cxn ang="0">
                    <a:pos x="0" y="93"/>
                  </a:cxn>
                  <a:cxn ang="0">
                    <a:pos x="5" y="83"/>
                  </a:cxn>
                  <a:cxn ang="0">
                    <a:pos x="24" y="81"/>
                  </a:cxn>
                  <a:cxn ang="0">
                    <a:pos x="33" y="67"/>
                  </a:cxn>
                  <a:cxn ang="0">
                    <a:pos x="43" y="59"/>
                  </a:cxn>
                  <a:cxn ang="0">
                    <a:pos x="59" y="52"/>
                  </a:cxn>
                  <a:cxn ang="0">
                    <a:pos x="64" y="43"/>
                  </a:cxn>
                  <a:cxn ang="0">
                    <a:pos x="69" y="38"/>
                  </a:cxn>
                  <a:cxn ang="0">
                    <a:pos x="74" y="35"/>
                  </a:cxn>
                  <a:cxn ang="0">
                    <a:pos x="86" y="29"/>
                  </a:cxn>
                  <a:cxn ang="0">
                    <a:pos x="98" y="19"/>
                  </a:cxn>
                  <a:cxn ang="0">
                    <a:pos x="110" y="2"/>
                  </a:cxn>
                  <a:cxn ang="0">
                    <a:pos x="124" y="4"/>
                  </a:cxn>
                  <a:cxn ang="0">
                    <a:pos x="128" y="16"/>
                  </a:cxn>
                  <a:cxn ang="0">
                    <a:pos x="143" y="21"/>
                  </a:cxn>
                  <a:cxn ang="0">
                    <a:pos x="141" y="29"/>
                  </a:cxn>
                  <a:cxn ang="0">
                    <a:pos x="136" y="35"/>
                  </a:cxn>
                  <a:cxn ang="0">
                    <a:pos x="133" y="36"/>
                  </a:cxn>
                  <a:cxn ang="0">
                    <a:pos x="124" y="41"/>
                  </a:cxn>
                  <a:cxn ang="0">
                    <a:pos x="122" y="45"/>
                  </a:cxn>
                  <a:cxn ang="0">
                    <a:pos x="122" y="48"/>
                  </a:cxn>
                  <a:cxn ang="0">
                    <a:pos x="122" y="59"/>
                  </a:cxn>
                  <a:cxn ang="0">
                    <a:pos x="136" y="79"/>
                  </a:cxn>
                  <a:cxn ang="0">
                    <a:pos x="140" y="90"/>
                  </a:cxn>
                  <a:cxn ang="0">
                    <a:pos x="129" y="90"/>
                  </a:cxn>
                  <a:cxn ang="0">
                    <a:pos x="126" y="95"/>
                  </a:cxn>
                  <a:cxn ang="0">
                    <a:pos x="119" y="117"/>
                  </a:cxn>
                  <a:cxn ang="0">
                    <a:pos x="107" y="129"/>
                  </a:cxn>
                  <a:cxn ang="0">
                    <a:pos x="110" y="136"/>
                  </a:cxn>
                  <a:cxn ang="0">
                    <a:pos x="103" y="153"/>
                  </a:cxn>
                  <a:cxn ang="0">
                    <a:pos x="88" y="162"/>
                  </a:cxn>
                  <a:cxn ang="0">
                    <a:pos x="81" y="155"/>
                  </a:cxn>
                  <a:cxn ang="0">
                    <a:pos x="59" y="146"/>
                  </a:cxn>
                  <a:cxn ang="0">
                    <a:pos x="47" y="152"/>
                  </a:cxn>
                  <a:cxn ang="0">
                    <a:pos x="43" y="150"/>
                  </a:cxn>
                </a:cxnLst>
                <a:rect l="0" t="0" r="r" b="b"/>
                <a:pathLst>
                  <a:path w="146" h="162">
                    <a:moveTo>
                      <a:pt x="43" y="150"/>
                    </a:moveTo>
                    <a:lnTo>
                      <a:pt x="42" y="146"/>
                    </a:lnTo>
                    <a:lnTo>
                      <a:pt x="42" y="143"/>
                    </a:lnTo>
                    <a:lnTo>
                      <a:pt x="36" y="143"/>
                    </a:lnTo>
                    <a:lnTo>
                      <a:pt x="31" y="145"/>
                    </a:lnTo>
                    <a:lnTo>
                      <a:pt x="21" y="141"/>
                    </a:lnTo>
                    <a:lnTo>
                      <a:pt x="17" y="134"/>
                    </a:lnTo>
                    <a:lnTo>
                      <a:pt x="16" y="126"/>
                    </a:lnTo>
                    <a:lnTo>
                      <a:pt x="14" y="117"/>
                    </a:lnTo>
                    <a:lnTo>
                      <a:pt x="14" y="115"/>
                    </a:lnTo>
                    <a:lnTo>
                      <a:pt x="14" y="114"/>
                    </a:lnTo>
                    <a:lnTo>
                      <a:pt x="11" y="112"/>
                    </a:lnTo>
                    <a:lnTo>
                      <a:pt x="7" y="112"/>
                    </a:lnTo>
                    <a:lnTo>
                      <a:pt x="4" y="107"/>
                    </a:lnTo>
                    <a:lnTo>
                      <a:pt x="2" y="100"/>
                    </a:lnTo>
                    <a:lnTo>
                      <a:pt x="0" y="93"/>
                    </a:lnTo>
                    <a:lnTo>
                      <a:pt x="0" y="90"/>
                    </a:lnTo>
                    <a:lnTo>
                      <a:pt x="5" y="83"/>
                    </a:lnTo>
                    <a:lnTo>
                      <a:pt x="17" y="84"/>
                    </a:lnTo>
                    <a:lnTo>
                      <a:pt x="24" y="81"/>
                    </a:lnTo>
                    <a:lnTo>
                      <a:pt x="30" y="76"/>
                    </a:lnTo>
                    <a:lnTo>
                      <a:pt x="33" y="67"/>
                    </a:lnTo>
                    <a:lnTo>
                      <a:pt x="38" y="62"/>
                    </a:lnTo>
                    <a:lnTo>
                      <a:pt x="43" y="59"/>
                    </a:lnTo>
                    <a:lnTo>
                      <a:pt x="52" y="57"/>
                    </a:lnTo>
                    <a:lnTo>
                      <a:pt x="59" y="52"/>
                    </a:lnTo>
                    <a:lnTo>
                      <a:pt x="64" y="47"/>
                    </a:lnTo>
                    <a:lnTo>
                      <a:pt x="64" y="43"/>
                    </a:lnTo>
                    <a:lnTo>
                      <a:pt x="67" y="41"/>
                    </a:lnTo>
                    <a:lnTo>
                      <a:pt x="69" y="38"/>
                    </a:lnTo>
                    <a:lnTo>
                      <a:pt x="73" y="38"/>
                    </a:lnTo>
                    <a:lnTo>
                      <a:pt x="74" y="35"/>
                    </a:lnTo>
                    <a:lnTo>
                      <a:pt x="76" y="33"/>
                    </a:lnTo>
                    <a:lnTo>
                      <a:pt x="86" y="29"/>
                    </a:lnTo>
                    <a:lnTo>
                      <a:pt x="95" y="28"/>
                    </a:lnTo>
                    <a:lnTo>
                      <a:pt x="98" y="19"/>
                    </a:lnTo>
                    <a:lnTo>
                      <a:pt x="103" y="11"/>
                    </a:lnTo>
                    <a:lnTo>
                      <a:pt x="110" y="2"/>
                    </a:lnTo>
                    <a:lnTo>
                      <a:pt x="117" y="0"/>
                    </a:lnTo>
                    <a:lnTo>
                      <a:pt x="124" y="4"/>
                    </a:lnTo>
                    <a:lnTo>
                      <a:pt x="126" y="12"/>
                    </a:lnTo>
                    <a:lnTo>
                      <a:pt x="128" y="16"/>
                    </a:lnTo>
                    <a:lnTo>
                      <a:pt x="136" y="19"/>
                    </a:lnTo>
                    <a:lnTo>
                      <a:pt x="143" y="21"/>
                    </a:lnTo>
                    <a:lnTo>
                      <a:pt x="146" y="28"/>
                    </a:lnTo>
                    <a:lnTo>
                      <a:pt x="141" y="29"/>
                    </a:lnTo>
                    <a:lnTo>
                      <a:pt x="136" y="33"/>
                    </a:lnTo>
                    <a:lnTo>
                      <a:pt x="136" y="35"/>
                    </a:lnTo>
                    <a:lnTo>
                      <a:pt x="138" y="36"/>
                    </a:lnTo>
                    <a:lnTo>
                      <a:pt x="133" y="36"/>
                    </a:lnTo>
                    <a:lnTo>
                      <a:pt x="129" y="40"/>
                    </a:lnTo>
                    <a:lnTo>
                      <a:pt x="124" y="41"/>
                    </a:lnTo>
                    <a:lnTo>
                      <a:pt x="122" y="43"/>
                    </a:lnTo>
                    <a:lnTo>
                      <a:pt x="122" y="45"/>
                    </a:lnTo>
                    <a:lnTo>
                      <a:pt x="124" y="48"/>
                    </a:lnTo>
                    <a:lnTo>
                      <a:pt x="122" y="48"/>
                    </a:lnTo>
                    <a:lnTo>
                      <a:pt x="121" y="52"/>
                    </a:lnTo>
                    <a:lnTo>
                      <a:pt x="122" y="59"/>
                    </a:lnTo>
                    <a:lnTo>
                      <a:pt x="128" y="71"/>
                    </a:lnTo>
                    <a:lnTo>
                      <a:pt x="136" y="79"/>
                    </a:lnTo>
                    <a:lnTo>
                      <a:pt x="145" y="84"/>
                    </a:lnTo>
                    <a:lnTo>
                      <a:pt x="140" y="90"/>
                    </a:lnTo>
                    <a:lnTo>
                      <a:pt x="133" y="90"/>
                    </a:lnTo>
                    <a:lnTo>
                      <a:pt x="129" y="90"/>
                    </a:lnTo>
                    <a:lnTo>
                      <a:pt x="128" y="90"/>
                    </a:lnTo>
                    <a:lnTo>
                      <a:pt x="126" y="95"/>
                    </a:lnTo>
                    <a:lnTo>
                      <a:pt x="121" y="107"/>
                    </a:lnTo>
                    <a:lnTo>
                      <a:pt x="119" y="117"/>
                    </a:lnTo>
                    <a:lnTo>
                      <a:pt x="110" y="122"/>
                    </a:lnTo>
                    <a:lnTo>
                      <a:pt x="107" y="129"/>
                    </a:lnTo>
                    <a:lnTo>
                      <a:pt x="109" y="133"/>
                    </a:lnTo>
                    <a:lnTo>
                      <a:pt x="110" y="136"/>
                    </a:lnTo>
                    <a:lnTo>
                      <a:pt x="107" y="145"/>
                    </a:lnTo>
                    <a:lnTo>
                      <a:pt x="103" y="153"/>
                    </a:lnTo>
                    <a:lnTo>
                      <a:pt x="95" y="158"/>
                    </a:lnTo>
                    <a:lnTo>
                      <a:pt x="88" y="162"/>
                    </a:lnTo>
                    <a:lnTo>
                      <a:pt x="81" y="158"/>
                    </a:lnTo>
                    <a:lnTo>
                      <a:pt x="81" y="155"/>
                    </a:lnTo>
                    <a:lnTo>
                      <a:pt x="69" y="150"/>
                    </a:lnTo>
                    <a:lnTo>
                      <a:pt x="59" y="146"/>
                    </a:lnTo>
                    <a:lnTo>
                      <a:pt x="52" y="148"/>
                    </a:lnTo>
                    <a:lnTo>
                      <a:pt x="47" y="152"/>
                    </a:lnTo>
                    <a:lnTo>
                      <a:pt x="45" y="150"/>
                    </a:lnTo>
                    <a:lnTo>
                      <a:pt x="43" y="150"/>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654" name="Freeform 198"/>
              <p:cNvSpPr>
                <a:spLocks/>
              </p:cNvSpPr>
              <p:nvPr/>
            </p:nvSpPr>
            <p:spPr bwMode="auto">
              <a:xfrm>
                <a:off x="7031832" y="3978275"/>
                <a:ext cx="147638" cy="168275"/>
              </a:xfrm>
              <a:custGeom>
                <a:avLst/>
                <a:gdLst/>
                <a:ahLst/>
                <a:cxnLst>
                  <a:cxn ang="0">
                    <a:pos x="33" y="41"/>
                  </a:cxn>
                  <a:cxn ang="0">
                    <a:pos x="23" y="36"/>
                  </a:cxn>
                  <a:cxn ang="0">
                    <a:pos x="26" y="18"/>
                  </a:cxn>
                  <a:cxn ang="0">
                    <a:pos x="47" y="17"/>
                  </a:cxn>
                  <a:cxn ang="0">
                    <a:pos x="66" y="18"/>
                  </a:cxn>
                  <a:cxn ang="0">
                    <a:pos x="85" y="13"/>
                  </a:cxn>
                  <a:cxn ang="0">
                    <a:pos x="91" y="1"/>
                  </a:cxn>
                  <a:cxn ang="0">
                    <a:pos x="90" y="0"/>
                  </a:cxn>
                  <a:cxn ang="0">
                    <a:pos x="73" y="12"/>
                  </a:cxn>
                  <a:cxn ang="0">
                    <a:pos x="33" y="5"/>
                  </a:cxn>
                  <a:cxn ang="0">
                    <a:pos x="18" y="13"/>
                  </a:cxn>
                  <a:cxn ang="0">
                    <a:pos x="14" y="34"/>
                  </a:cxn>
                  <a:cxn ang="0">
                    <a:pos x="11" y="41"/>
                  </a:cxn>
                  <a:cxn ang="0">
                    <a:pos x="0" y="68"/>
                  </a:cxn>
                  <a:cxn ang="0">
                    <a:pos x="11" y="75"/>
                  </a:cxn>
                  <a:cxn ang="0">
                    <a:pos x="11" y="99"/>
                  </a:cxn>
                  <a:cxn ang="0">
                    <a:pos x="19" y="106"/>
                  </a:cxn>
                  <a:cxn ang="0">
                    <a:pos x="24" y="96"/>
                  </a:cxn>
                  <a:cxn ang="0">
                    <a:pos x="26" y="86"/>
                  </a:cxn>
                  <a:cxn ang="0">
                    <a:pos x="23" y="70"/>
                  </a:cxn>
                  <a:cxn ang="0">
                    <a:pos x="30" y="63"/>
                  </a:cxn>
                  <a:cxn ang="0">
                    <a:pos x="33" y="63"/>
                  </a:cxn>
                  <a:cxn ang="0">
                    <a:pos x="35" y="80"/>
                  </a:cxn>
                  <a:cxn ang="0">
                    <a:pos x="40" y="91"/>
                  </a:cxn>
                  <a:cxn ang="0">
                    <a:pos x="47" y="94"/>
                  </a:cxn>
                  <a:cxn ang="0">
                    <a:pos x="57" y="84"/>
                  </a:cxn>
                  <a:cxn ang="0">
                    <a:pos x="50" y="74"/>
                  </a:cxn>
                  <a:cxn ang="0">
                    <a:pos x="52" y="72"/>
                  </a:cxn>
                  <a:cxn ang="0">
                    <a:pos x="43" y="60"/>
                  </a:cxn>
                  <a:cxn ang="0">
                    <a:pos x="40" y="49"/>
                  </a:cxn>
                  <a:cxn ang="0">
                    <a:pos x="54" y="43"/>
                  </a:cxn>
                  <a:cxn ang="0">
                    <a:pos x="67" y="36"/>
                  </a:cxn>
                  <a:cxn ang="0">
                    <a:pos x="61" y="31"/>
                  </a:cxn>
                  <a:cxn ang="0">
                    <a:pos x="40" y="37"/>
                  </a:cxn>
                  <a:cxn ang="0">
                    <a:pos x="36" y="39"/>
                  </a:cxn>
                </a:cxnLst>
                <a:rect l="0" t="0" r="r" b="b"/>
                <a:pathLst>
                  <a:path w="93" h="106">
                    <a:moveTo>
                      <a:pt x="36" y="39"/>
                    </a:moveTo>
                    <a:lnTo>
                      <a:pt x="33" y="41"/>
                    </a:lnTo>
                    <a:lnTo>
                      <a:pt x="31" y="43"/>
                    </a:lnTo>
                    <a:lnTo>
                      <a:pt x="23" y="36"/>
                    </a:lnTo>
                    <a:lnTo>
                      <a:pt x="21" y="25"/>
                    </a:lnTo>
                    <a:lnTo>
                      <a:pt x="26" y="18"/>
                    </a:lnTo>
                    <a:lnTo>
                      <a:pt x="38" y="18"/>
                    </a:lnTo>
                    <a:lnTo>
                      <a:pt x="47" y="17"/>
                    </a:lnTo>
                    <a:lnTo>
                      <a:pt x="57" y="17"/>
                    </a:lnTo>
                    <a:lnTo>
                      <a:pt x="66" y="18"/>
                    </a:lnTo>
                    <a:lnTo>
                      <a:pt x="74" y="20"/>
                    </a:lnTo>
                    <a:lnTo>
                      <a:pt x="85" y="13"/>
                    </a:lnTo>
                    <a:lnTo>
                      <a:pt x="90" y="3"/>
                    </a:lnTo>
                    <a:lnTo>
                      <a:pt x="91" y="1"/>
                    </a:lnTo>
                    <a:lnTo>
                      <a:pt x="93" y="0"/>
                    </a:lnTo>
                    <a:lnTo>
                      <a:pt x="90" y="0"/>
                    </a:lnTo>
                    <a:lnTo>
                      <a:pt x="79" y="5"/>
                    </a:lnTo>
                    <a:lnTo>
                      <a:pt x="73" y="12"/>
                    </a:lnTo>
                    <a:lnTo>
                      <a:pt x="69" y="12"/>
                    </a:lnTo>
                    <a:lnTo>
                      <a:pt x="33" y="5"/>
                    </a:lnTo>
                    <a:lnTo>
                      <a:pt x="23" y="6"/>
                    </a:lnTo>
                    <a:lnTo>
                      <a:pt x="18" y="13"/>
                    </a:lnTo>
                    <a:lnTo>
                      <a:pt x="14" y="24"/>
                    </a:lnTo>
                    <a:lnTo>
                      <a:pt x="14" y="34"/>
                    </a:lnTo>
                    <a:lnTo>
                      <a:pt x="12" y="37"/>
                    </a:lnTo>
                    <a:lnTo>
                      <a:pt x="11" y="41"/>
                    </a:lnTo>
                    <a:lnTo>
                      <a:pt x="2" y="55"/>
                    </a:lnTo>
                    <a:lnTo>
                      <a:pt x="0" y="68"/>
                    </a:lnTo>
                    <a:lnTo>
                      <a:pt x="4" y="74"/>
                    </a:lnTo>
                    <a:lnTo>
                      <a:pt x="11" y="75"/>
                    </a:lnTo>
                    <a:lnTo>
                      <a:pt x="11" y="87"/>
                    </a:lnTo>
                    <a:lnTo>
                      <a:pt x="11" y="99"/>
                    </a:lnTo>
                    <a:lnTo>
                      <a:pt x="12" y="103"/>
                    </a:lnTo>
                    <a:lnTo>
                      <a:pt x="19" y="106"/>
                    </a:lnTo>
                    <a:lnTo>
                      <a:pt x="21" y="103"/>
                    </a:lnTo>
                    <a:lnTo>
                      <a:pt x="24" y="96"/>
                    </a:lnTo>
                    <a:lnTo>
                      <a:pt x="24" y="89"/>
                    </a:lnTo>
                    <a:lnTo>
                      <a:pt x="26" y="86"/>
                    </a:lnTo>
                    <a:lnTo>
                      <a:pt x="24" y="77"/>
                    </a:lnTo>
                    <a:lnTo>
                      <a:pt x="23" y="70"/>
                    </a:lnTo>
                    <a:lnTo>
                      <a:pt x="24" y="65"/>
                    </a:lnTo>
                    <a:lnTo>
                      <a:pt x="30" y="63"/>
                    </a:lnTo>
                    <a:lnTo>
                      <a:pt x="31" y="63"/>
                    </a:lnTo>
                    <a:lnTo>
                      <a:pt x="33" y="63"/>
                    </a:lnTo>
                    <a:lnTo>
                      <a:pt x="31" y="74"/>
                    </a:lnTo>
                    <a:lnTo>
                      <a:pt x="35" y="80"/>
                    </a:lnTo>
                    <a:lnTo>
                      <a:pt x="40" y="89"/>
                    </a:lnTo>
                    <a:lnTo>
                      <a:pt x="40" y="91"/>
                    </a:lnTo>
                    <a:lnTo>
                      <a:pt x="40" y="94"/>
                    </a:lnTo>
                    <a:lnTo>
                      <a:pt x="47" y="94"/>
                    </a:lnTo>
                    <a:lnTo>
                      <a:pt x="52" y="89"/>
                    </a:lnTo>
                    <a:lnTo>
                      <a:pt x="57" y="84"/>
                    </a:lnTo>
                    <a:lnTo>
                      <a:pt x="52" y="79"/>
                    </a:lnTo>
                    <a:lnTo>
                      <a:pt x="50" y="74"/>
                    </a:lnTo>
                    <a:lnTo>
                      <a:pt x="50" y="72"/>
                    </a:lnTo>
                    <a:lnTo>
                      <a:pt x="52" y="72"/>
                    </a:lnTo>
                    <a:lnTo>
                      <a:pt x="47" y="67"/>
                    </a:lnTo>
                    <a:lnTo>
                      <a:pt x="43" y="60"/>
                    </a:lnTo>
                    <a:lnTo>
                      <a:pt x="40" y="51"/>
                    </a:lnTo>
                    <a:lnTo>
                      <a:pt x="40" y="49"/>
                    </a:lnTo>
                    <a:lnTo>
                      <a:pt x="47" y="46"/>
                    </a:lnTo>
                    <a:lnTo>
                      <a:pt x="54" y="43"/>
                    </a:lnTo>
                    <a:lnTo>
                      <a:pt x="59" y="39"/>
                    </a:lnTo>
                    <a:lnTo>
                      <a:pt x="67" y="36"/>
                    </a:lnTo>
                    <a:lnTo>
                      <a:pt x="67" y="31"/>
                    </a:lnTo>
                    <a:lnTo>
                      <a:pt x="61" y="31"/>
                    </a:lnTo>
                    <a:lnTo>
                      <a:pt x="50" y="34"/>
                    </a:lnTo>
                    <a:lnTo>
                      <a:pt x="40" y="37"/>
                    </a:lnTo>
                    <a:lnTo>
                      <a:pt x="36" y="41"/>
                    </a:lnTo>
                    <a:lnTo>
                      <a:pt x="36" y="39"/>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655" name="Freeform 199"/>
              <p:cNvSpPr>
                <a:spLocks/>
              </p:cNvSpPr>
              <p:nvPr/>
            </p:nvSpPr>
            <p:spPr bwMode="auto">
              <a:xfrm>
                <a:off x="6728619" y="4149725"/>
                <a:ext cx="233363" cy="68262"/>
              </a:xfrm>
              <a:custGeom>
                <a:avLst/>
                <a:gdLst/>
                <a:ahLst/>
                <a:cxnLst>
                  <a:cxn ang="0">
                    <a:pos x="141" y="41"/>
                  </a:cxn>
                  <a:cxn ang="0">
                    <a:pos x="136" y="39"/>
                  </a:cxn>
                  <a:cxn ang="0">
                    <a:pos x="131" y="38"/>
                  </a:cxn>
                  <a:cxn ang="0">
                    <a:pos x="129" y="39"/>
                  </a:cxn>
                  <a:cxn ang="0">
                    <a:pos x="131" y="43"/>
                  </a:cxn>
                  <a:cxn ang="0">
                    <a:pos x="117" y="38"/>
                  </a:cxn>
                  <a:cxn ang="0">
                    <a:pos x="104" y="36"/>
                  </a:cxn>
                  <a:cxn ang="0">
                    <a:pos x="90" y="36"/>
                  </a:cxn>
                  <a:cxn ang="0">
                    <a:pos x="78" y="36"/>
                  </a:cxn>
                  <a:cxn ang="0">
                    <a:pos x="69" y="33"/>
                  </a:cxn>
                  <a:cxn ang="0">
                    <a:pos x="64" y="29"/>
                  </a:cxn>
                  <a:cxn ang="0">
                    <a:pos x="50" y="27"/>
                  </a:cxn>
                  <a:cxn ang="0">
                    <a:pos x="37" y="26"/>
                  </a:cxn>
                  <a:cxn ang="0">
                    <a:pos x="24" y="24"/>
                  </a:cxn>
                  <a:cxn ang="0">
                    <a:pos x="16" y="24"/>
                  </a:cxn>
                  <a:cxn ang="0">
                    <a:pos x="7" y="15"/>
                  </a:cxn>
                  <a:cxn ang="0">
                    <a:pos x="0" y="12"/>
                  </a:cxn>
                  <a:cxn ang="0">
                    <a:pos x="4" y="5"/>
                  </a:cxn>
                  <a:cxn ang="0">
                    <a:pos x="12" y="2"/>
                  </a:cxn>
                  <a:cxn ang="0">
                    <a:pos x="14" y="2"/>
                  </a:cxn>
                  <a:cxn ang="0">
                    <a:pos x="16" y="3"/>
                  </a:cxn>
                  <a:cxn ang="0">
                    <a:pos x="19" y="2"/>
                  </a:cxn>
                  <a:cxn ang="0">
                    <a:pos x="24" y="0"/>
                  </a:cxn>
                  <a:cxn ang="0">
                    <a:pos x="33" y="2"/>
                  </a:cxn>
                  <a:cxn ang="0">
                    <a:pos x="43" y="8"/>
                  </a:cxn>
                  <a:cxn ang="0">
                    <a:pos x="52" y="14"/>
                  </a:cxn>
                  <a:cxn ang="0">
                    <a:pos x="64" y="17"/>
                  </a:cxn>
                  <a:cxn ang="0">
                    <a:pos x="71" y="12"/>
                  </a:cxn>
                  <a:cxn ang="0">
                    <a:pos x="78" y="8"/>
                  </a:cxn>
                  <a:cxn ang="0">
                    <a:pos x="90" y="14"/>
                  </a:cxn>
                  <a:cxn ang="0">
                    <a:pos x="102" y="19"/>
                  </a:cxn>
                  <a:cxn ang="0">
                    <a:pos x="116" y="15"/>
                  </a:cxn>
                  <a:cxn ang="0">
                    <a:pos x="121" y="15"/>
                  </a:cxn>
                  <a:cxn ang="0">
                    <a:pos x="117" y="17"/>
                  </a:cxn>
                  <a:cxn ang="0">
                    <a:pos x="110" y="19"/>
                  </a:cxn>
                  <a:cxn ang="0">
                    <a:pos x="104" y="19"/>
                  </a:cxn>
                  <a:cxn ang="0">
                    <a:pos x="102" y="19"/>
                  </a:cxn>
                  <a:cxn ang="0">
                    <a:pos x="110" y="24"/>
                  </a:cxn>
                  <a:cxn ang="0">
                    <a:pos x="123" y="26"/>
                  </a:cxn>
                  <a:cxn ang="0">
                    <a:pos x="124" y="27"/>
                  </a:cxn>
                  <a:cxn ang="0">
                    <a:pos x="128" y="31"/>
                  </a:cxn>
                  <a:cxn ang="0">
                    <a:pos x="133" y="31"/>
                  </a:cxn>
                  <a:cxn ang="0">
                    <a:pos x="140" y="33"/>
                  </a:cxn>
                  <a:cxn ang="0">
                    <a:pos x="143" y="33"/>
                  </a:cxn>
                  <a:cxn ang="0">
                    <a:pos x="147" y="36"/>
                  </a:cxn>
                  <a:cxn ang="0">
                    <a:pos x="143" y="38"/>
                  </a:cxn>
                  <a:cxn ang="0">
                    <a:pos x="141" y="41"/>
                  </a:cxn>
                </a:cxnLst>
                <a:rect l="0" t="0" r="r" b="b"/>
                <a:pathLst>
                  <a:path w="147" h="43">
                    <a:moveTo>
                      <a:pt x="141" y="41"/>
                    </a:moveTo>
                    <a:lnTo>
                      <a:pt x="136" y="39"/>
                    </a:lnTo>
                    <a:lnTo>
                      <a:pt x="131" y="38"/>
                    </a:lnTo>
                    <a:lnTo>
                      <a:pt x="129" y="39"/>
                    </a:lnTo>
                    <a:lnTo>
                      <a:pt x="131" y="43"/>
                    </a:lnTo>
                    <a:lnTo>
                      <a:pt x="117" y="38"/>
                    </a:lnTo>
                    <a:lnTo>
                      <a:pt x="104" y="36"/>
                    </a:lnTo>
                    <a:lnTo>
                      <a:pt x="90" y="36"/>
                    </a:lnTo>
                    <a:lnTo>
                      <a:pt x="78" y="36"/>
                    </a:lnTo>
                    <a:lnTo>
                      <a:pt x="69" y="33"/>
                    </a:lnTo>
                    <a:lnTo>
                      <a:pt x="64" y="29"/>
                    </a:lnTo>
                    <a:lnTo>
                      <a:pt x="50" y="27"/>
                    </a:lnTo>
                    <a:lnTo>
                      <a:pt x="37" y="26"/>
                    </a:lnTo>
                    <a:lnTo>
                      <a:pt x="24" y="24"/>
                    </a:lnTo>
                    <a:lnTo>
                      <a:pt x="16" y="24"/>
                    </a:lnTo>
                    <a:lnTo>
                      <a:pt x="7" y="15"/>
                    </a:lnTo>
                    <a:lnTo>
                      <a:pt x="0" y="12"/>
                    </a:lnTo>
                    <a:lnTo>
                      <a:pt x="4" y="5"/>
                    </a:lnTo>
                    <a:lnTo>
                      <a:pt x="12" y="2"/>
                    </a:lnTo>
                    <a:lnTo>
                      <a:pt x="14" y="2"/>
                    </a:lnTo>
                    <a:lnTo>
                      <a:pt x="16" y="3"/>
                    </a:lnTo>
                    <a:lnTo>
                      <a:pt x="19" y="2"/>
                    </a:lnTo>
                    <a:lnTo>
                      <a:pt x="24" y="0"/>
                    </a:lnTo>
                    <a:lnTo>
                      <a:pt x="33" y="2"/>
                    </a:lnTo>
                    <a:lnTo>
                      <a:pt x="43" y="8"/>
                    </a:lnTo>
                    <a:lnTo>
                      <a:pt x="52" y="14"/>
                    </a:lnTo>
                    <a:lnTo>
                      <a:pt x="64" y="17"/>
                    </a:lnTo>
                    <a:lnTo>
                      <a:pt x="71" y="12"/>
                    </a:lnTo>
                    <a:lnTo>
                      <a:pt x="78" y="8"/>
                    </a:lnTo>
                    <a:lnTo>
                      <a:pt x="90" y="14"/>
                    </a:lnTo>
                    <a:lnTo>
                      <a:pt x="102" y="19"/>
                    </a:lnTo>
                    <a:lnTo>
                      <a:pt x="116" y="15"/>
                    </a:lnTo>
                    <a:lnTo>
                      <a:pt x="121" y="15"/>
                    </a:lnTo>
                    <a:lnTo>
                      <a:pt x="117" y="17"/>
                    </a:lnTo>
                    <a:lnTo>
                      <a:pt x="110" y="19"/>
                    </a:lnTo>
                    <a:lnTo>
                      <a:pt x="104" y="19"/>
                    </a:lnTo>
                    <a:lnTo>
                      <a:pt x="102" y="19"/>
                    </a:lnTo>
                    <a:lnTo>
                      <a:pt x="110" y="24"/>
                    </a:lnTo>
                    <a:lnTo>
                      <a:pt x="123" y="26"/>
                    </a:lnTo>
                    <a:lnTo>
                      <a:pt x="124" y="27"/>
                    </a:lnTo>
                    <a:lnTo>
                      <a:pt x="128" y="31"/>
                    </a:lnTo>
                    <a:lnTo>
                      <a:pt x="133" y="31"/>
                    </a:lnTo>
                    <a:lnTo>
                      <a:pt x="140" y="33"/>
                    </a:lnTo>
                    <a:lnTo>
                      <a:pt x="143" y="33"/>
                    </a:lnTo>
                    <a:lnTo>
                      <a:pt x="147" y="36"/>
                    </a:lnTo>
                    <a:lnTo>
                      <a:pt x="143" y="38"/>
                    </a:lnTo>
                    <a:lnTo>
                      <a:pt x="141" y="41"/>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656" name="Freeform 200"/>
              <p:cNvSpPr>
                <a:spLocks/>
              </p:cNvSpPr>
              <p:nvPr/>
            </p:nvSpPr>
            <p:spPr bwMode="auto">
              <a:xfrm>
                <a:off x="7060407" y="4203700"/>
                <a:ext cx="69850" cy="17462"/>
              </a:xfrm>
              <a:custGeom>
                <a:avLst/>
                <a:gdLst/>
                <a:ahLst/>
                <a:cxnLst>
                  <a:cxn ang="0">
                    <a:pos x="29" y="11"/>
                  </a:cxn>
                  <a:cxn ang="0">
                    <a:pos x="18" y="11"/>
                  </a:cxn>
                  <a:cxn ang="0">
                    <a:pos x="10" y="11"/>
                  </a:cxn>
                  <a:cxn ang="0">
                    <a:pos x="3" y="9"/>
                  </a:cxn>
                  <a:cxn ang="0">
                    <a:pos x="0" y="5"/>
                  </a:cxn>
                  <a:cxn ang="0">
                    <a:pos x="1" y="2"/>
                  </a:cxn>
                  <a:cxn ang="0">
                    <a:pos x="8" y="2"/>
                  </a:cxn>
                  <a:cxn ang="0">
                    <a:pos x="18" y="4"/>
                  </a:cxn>
                  <a:cxn ang="0">
                    <a:pos x="29" y="5"/>
                  </a:cxn>
                  <a:cxn ang="0">
                    <a:pos x="36" y="4"/>
                  </a:cxn>
                  <a:cxn ang="0">
                    <a:pos x="44" y="0"/>
                  </a:cxn>
                  <a:cxn ang="0">
                    <a:pos x="37" y="7"/>
                  </a:cxn>
                  <a:cxn ang="0">
                    <a:pos x="29" y="11"/>
                  </a:cxn>
                </a:cxnLst>
                <a:rect l="0" t="0" r="r" b="b"/>
                <a:pathLst>
                  <a:path w="44" h="11">
                    <a:moveTo>
                      <a:pt x="29" y="11"/>
                    </a:moveTo>
                    <a:lnTo>
                      <a:pt x="18" y="11"/>
                    </a:lnTo>
                    <a:lnTo>
                      <a:pt x="10" y="11"/>
                    </a:lnTo>
                    <a:lnTo>
                      <a:pt x="3" y="9"/>
                    </a:lnTo>
                    <a:lnTo>
                      <a:pt x="0" y="5"/>
                    </a:lnTo>
                    <a:lnTo>
                      <a:pt x="1" y="2"/>
                    </a:lnTo>
                    <a:lnTo>
                      <a:pt x="8" y="2"/>
                    </a:lnTo>
                    <a:lnTo>
                      <a:pt x="18" y="4"/>
                    </a:lnTo>
                    <a:lnTo>
                      <a:pt x="29" y="5"/>
                    </a:lnTo>
                    <a:lnTo>
                      <a:pt x="36" y="4"/>
                    </a:lnTo>
                    <a:lnTo>
                      <a:pt x="44" y="0"/>
                    </a:lnTo>
                    <a:lnTo>
                      <a:pt x="37" y="7"/>
                    </a:lnTo>
                    <a:lnTo>
                      <a:pt x="29" y="11"/>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657" name="Freeform 201"/>
              <p:cNvSpPr>
                <a:spLocks/>
              </p:cNvSpPr>
              <p:nvPr/>
            </p:nvSpPr>
            <p:spPr bwMode="auto">
              <a:xfrm>
                <a:off x="6988969" y="4210050"/>
                <a:ext cx="49213" cy="15875"/>
              </a:xfrm>
              <a:custGeom>
                <a:avLst/>
                <a:gdLst/>
                <a:ahLst/>
                <a:cxnLst>
                  <a:cxn ang="0">
                    <a:pos x="31" y="7"/>
                  </a:cxn>
                  <a:cxn ang="0">
                    <a:pos x="27" y="7"/>
                  </a:cxn>
                  <a:cxn ang="0">
                    <a:pos x="22" y="5"/>
                  </a:cxn>
                  <a:cxn ang="0">
                    <a:pos x="15" y="7"/>
                  </a:cxn>
                  <a:cxn ang="0">
                    <a:pos x="10" y="10"/>
                  </a:cxn>
                  <a:cxn ang="0">
                    <a:pos x="3" y="8"/>
                  </a:cxn>
                  <a:cxn ang="0">
                    <a:pos x="0" y="7"/>
                  </a:cxn>
                  <a:cxn ang="0">
                    <a:pos x="2" y="1"/>
                  </a:cxn>
                  <a:cxn ang="0">
                    <a:pos x="8" y="1"/>
                  </a:cxn>
                  <a:cxn ang="0">
                    <a:pos x="14" y="1"/>
                  </a:cxn>
                  <a:cxn ang="0">
                    <a:pos x="19" y="3"/>
                  </a:cxn>
                  <a:cxn ang="0">
                    <a:pos x="19" y="0"/>
                  </a:cxn>
                  <a:cxn ang="0">
                    <a:pos x="31" y="0"/>
                  </a:cxn>
                  <a:cxn ang="0">
                    <a:pos x="31" y="3"/>
                  </a:cxn>
                  <a:cxn ang="0">
                    <a:pos x="31" y="7"/>
                  </a:cxn>
                </a:cxnLst>
                <a:rect l="0" t="0" r="r" b="b"/>
                <a:pathLst>
                  <a:path w="31" h="10">
                    <a:moveTo>
                      <a:pt x="31" y="7"/>
                    </a:moveTo>
                    <a:lnTo>
                      <a:pt x="27" y="7"/>
                    </a:lnTo>
                    <a:lnTo>
                      <a:pt x="22" y="5"/>
                    </a:lnTo>
                    <a:lnTo>
                      <a:pt x="15" y="7"/>
                    </a:lnTo>
                    <a:lnTo>
                      <a:pt x="10" y="10"/>
                    </a:lnTo>
                    <a:lnTo>
                      <a:pt x="3" y="8"/>
                    </a:lnTo>
                    <a:lnTo>
                      <a:pt x="0" y="7"/>
                    </a:lnTo>
                    <a:lnTo>
                      <a:pt x="2" y="1"/>
                    </a:lnTo>
                    <a:lnTo>
                      <a:pt x="8" y="1"/>
                    </a:lnTo>
                    <a:lnTo>
                      <a:pt x="14" y="1"/>
                    </a:lnTo>
                    <a:lnTo>
                      <a:pt x="19" y="3"/>
                    </a:lnTo>
                    <a:lnTo>
                      <a:pt x="19" y="0"/>
                    </a:lnTo>
                    <a:lnTo>
                      <a:pt x="31" y="0"/>
                    </a:lnTo>
                    <a:lnTo>
                      <a:pt x="31" y="3"/>
                    </a:lnTo>
                    <a:lnTo>
                      <a:pt x="31" y="7"/>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658" name="Freeform 202"/>
              <p:cNvSpPr>
                <a:spLocks/>
              </p:cNvSpPr>
              <p:nvPr/>
            </p:nvSpPr>
            <p:spPr bwMode="auto">
              <a:xfrm>
                <a:off x="7039769" y="4229100"/>
                <a:ext cx="36513" cy="26987"/>
              </a:xfrm>
              <a:custGeom>
                <a:avLst/>
                <a:gdLst/>
                <a:ahLst/>
                <a:cxnLst>
                  <a:cxn ang="0">
                    <a:pos x="18" y="17"/>
                  </a:cxn>
                  <a:cxn ang="0">
                    <a:pos x="14" y="14"/>
                  </a:cxn>
                  <a:cxn ang="0">
                    <a:pos x="14" y="10"/>
                  </a:cxn>
                  <a:cxn ang="0">
                    <a:pos x="4" y="8"/>
                  </a:cxn>
                  <a:cxn ang="0">
                    <a:pos x="0" y="5"/>
                  </a:cxn>
                  <a:cxn ang="0">
                    <a:pos x="4" y="0"/>
                  </a:cxn>
                  <a:cxn ang="0">
                    <a:pos x="11" y="1"/>
                  </a:cxn>
                  <a:cxn ang="0">
                    <a:pos x="13" y="1"/>
                  </a:cxn>
                  <a:cxn ang="0">
                    <a:pos x="16" y="1"/>
                  </a:cxn>
                  <a:cxn ang="0">
                    <a:pos x="19" y="7"/>
                  </a:cxn>
                  <a:cxn ang="0">
                    <a:pos x="23" y="14"/>
                  </a:cxn>
                  <a:cxn ang="0">
                    <a:pos x="21" y="15"/>
                  </a:cxn>
                  <a:cxn ang="0">
                    <a:pos x="19" y="17"/>
                  </a:cxn>
                  <a:cxn ang="0">
                    <a:pos x="18" y="17"/>
                  </a:cxn>
                </a:cxnLst>
                <a:rect l="0" t="0" r="r" b="b"/>
                <a:pathLst>
                  <a:path w="23" h="17">
                    <a:moveTo>
                      <a:pt x="18" y="17"/>
                    </a:moveTo>
                    <a:lnTo>
                      <a:pt x="14" y="14"/>
                    </a:lnTo>
                    <a:lnTo>
                      <a:pt x="14" y="10"/>
                    </a:lnTo>
                    <a:lnTo>
                      <a:pt x="4" y="8"/>
                    </a:lnTo>
                    <a:lnTo>
                      <a:pt x="0" y="5"/>
                    </a:lnTo>
                    <a:lnTo>
                      <a:pt x="4" y="0"/>
                    </a:lnTo>
                    <a:lnTo>
                      <a:pt x="11" y="1"/>
                    </a:lnTo>
                    <a:lnTo>
                      <a:pt x="13" y="1"/>
                    </a:lnTo>
                    <a:lnTo>
                      <a:pt x="16" y="1"/>
                    </a:lnTo>
                    <a:lnTo>
                      <a:pt x="19" y="7"/>
                    </a:lnTo>
                    <a:lnTo>
                      <a:pt x="23" y="14"/>
                    </a:lnTo>
                    <a:lnTo>
                      <a:pt x="21" y="15"/>
                    </a:lnTo>
                    <a:lnTo>
                      <a:pt x="19" y="17"/>
                    </a:lnTo>
                    <a:lnTo>
                      <a:pt x="18" y="17"/>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659" name="Freeform 203"/>
              <p:cNvSpPr>
                <a:spLocks/>
              </p:cNvSpPr>
              <p:nvPr/>
            </p:nvSpPr>
            <p:spPr bwMode="auto">
              <a:xfrm>
                <a:off x="6971507" y="4206875"/>
                <a:ext cx="14288" cy="14287"/>
              </a:xfrm>
              <a:custGeom>
                <a:avLst/>
                <a:gdLst/>
                <a:ahLst/>
                <a:cxnLst>
                  <a:cxn ang="0">
                    <a:pos x="0" y="0"/>
                  </a:cxn>
                  <a:cxn ang="0">
                    <a:pos x="4" y="0"/>
                  </a:cxn>
                  <a:cxn ang="0">
                    <a:pos x="6" y="2"/>
                  </a:cxn>
                  <a:cxn ang="0">
                    <a:pos x="9" y="3"/>
                  </a:cxn>
                  <a:cxn ang="0">
                    <a:pos x="6" y="7"/>
                  </a:cxn>
                  <a:cxn ang="0">
                    <a:pos x="4" y="9"/>
                  </a:cxn>
                  <a:cxn ang="0">
                    <a:pos x="0" y="7"/>
                  </a:cxn>
                  <a:cxn ang="0">
                    <a:pos x="0" y="5"/>
                  </a:cxn>
                  <a:cxn ang="0">
                    <a:pos x="0" y="2"/>
                  </a:cxn>
                  <a:cxn ang="0">
                    <a:pos x="0" y="0"/>
                  </a:cxn>
                </a:cxnLst>
                <a:rect l="0" t="0" r="r" b="b"/>
                <a:pathLst>
                  <a:path w="9" h="9">
                    <a:moveTo>
                      <a:pt x="0" y="0"/>
                    </a:moveTo>
                    <a:lnTo>
                      <a:pt x="4" y="0"/>
                    </a:lnTo>
                    <a:lnTo>
                      <a:pt x="6" y="2"/>
                    </a:lnTo>
                    <a:lnTo>
                      <a:pt x="9" y="3"/>
                    </a:lnTo>
                    <a:lnTo>
                      <a:pt x="6" y="7"/>
                    </a:lnTo>
                    <a:lnTo>
                      <a:pt x="4" y="9"/>
                    </a:lnTo>
                    <a:lnTo>
                      <a:pt x="0" y="7"/>
                    </a:lnTo>
                    <a:lnTo>
                      <a:pt x="0" y="5"/>
                    </a:lnTo>
                    <a:lnTo>
                      <a:pt x="0" y="2"/>
                    </a:lnTo>
                    <a:lnTo>
                      <a:pt x="0" y="0"/>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660" name="Freeform 204"/>
              <p:cNvSpPr>
                <a:spLocks/>
              </p:cNvSpPr>
              <p:nvPr/>
            </p:nvSpPr>
            <p:spPr bwMode="auto">
              <a:xfrm>
                <a:off x="7141369" y="4210050"/>
                <a:ext cx="82550" cy="46037"/>
              </a:xfrm>
              <a:custGeom>
                <a:avLst/>
                <a:gdLst/>
                <a:ahLst/>
                <a:cxnLst>
                  <a:cxn ang="0">
                    <a:pos x="22" y="13"/>
                  </a:cxn>
                  <a:cxn ang="0">
                    <a:pos x="21" y="15"/>
                  </a:cxn>
                  <a:cxn ang="0">
                    <a:pos x="21" y="20"/>
                  </a:cxn>
                  <a:cxn ang="0">
                    <a:pos x="14" y="26"/>
                  </a:cxn>
                  <a:cxn ang="0">
                    <a:pos x="4" y="29"/>
                  </a:cxn>
                  <a:cxn ang="0">
                    <a:pos x="0" y="27"/>
                  </a:cxn>
                  <a:cxn ang="0">
                    <a:pos x="0" y="26"/>
                  </a:cxn>
                  <a:cxn ang="0">
                    <a:pos x="5" y="13"/>
                  </a:cxn>
                  <a:cxn ang="0">
                    <a:pos x="17" y="12"/>
                  </a:cxn>
                  <a:cxn ang="0">
                    <a:pos x="19" y="8"/>
                  </a:cxn>
                  <a:cxn ang="0">
                    <a:pos x="21" y="7"/>
                  </a:cxn>
                  <a:cxn ang="0">
                    <a:pos x="26" y="1"/>
                  </a:cxn>
                  <a:cxn ang="0">
                    <a:pos x="36" y="1"/>
                  </a:cxn>
                  <a:cxn ang="0">
                    <a:pos x="45" y="0"/>
                  </a:cxn>
                  <a:cxn ang="0">
                    <a:pos x="52" y="3"/>
                  </a:cxn>
                  <a:cxn ang="0">
                    <a:pos x="45" y="7"/>
                  </a:cxn>
                  <a:cxn ang="0">
                    <a:pos x="38" y="10"/>
                  </a:cxn>
                  <a:cxn ang="0">
                    <a:pos x="29" y="12"/>
                  </a:cxn>
                  <a:cxn ang="0">
                    <a:pos x="22" y="13"/>
                  </a:cxn>
                </a:cxnLst>
                <a:rect l="0" t="0" r="r" b="b"/>
                <a:pathLst>
                  <a:path w="52" h="29">
                    <a:moveTo>
                      <a:pt x="22" y="13"/>
                    </a:moveTo>
                    <a:lnTo>
                      <a:pt x="21" y="15"/>
                    </a:lnTo>
                    <a:lnTo>
                      <a:pt x="21" y="20"/>
                    </a:lnTo>
                    <a:lnTo>
                      <a:pt x="14" y="26"/>
                    </a:lnTo>
                    <a:lnTo>
                      <a:pt x="4" y="29"/>
                    </a:lnTo>
                    <a:lnTo>
                      <a:pt x="0" y="27"/>
                    </a:lnTo>
                    <a:lnTo>
                      <a:pt x="0" y="26"/>
                    </a:lnTo>
                    <a:lnTo>
                      <a:pt x="5" y="13"/>
                    </a:lnTo>
                    <a:lnTo>
                      <a:pt x="17" y="12"/>
                    </a:lnTo>
                    <a:lnTo>
                      <a:pt x="19" y="8"/>
                    </a:lnTo>
                    <a:lnTo>
                      <a:pt x="21" y="7"/>
                    </a:lnTo>
                    <a:lnTo>
                      <a:pt x="26" y="1"/>
                    </a:lnTo>
                    <a:lnTo>
                      <a:pt x="36" y="1"/>
                    </a:lnTo>
                    <a:lnTo>
                      <a:pt x="45" y="0"/>
                    </a:lnTo>
                    <a:lnTo>
                      <a:pt x="52" y="3"/>
                    </a:lnTo>
                    <a:lnTo>
                      <a:pt x="45" y="7"/>
                    </a:lnTo>
                    <a:lnTo>
                      <a:pt x="38" y="10"/>
                    </a:lnTo>
                    <a:lnTo>
                      <a:pt x="29" y="12"/>
                    </a:lnTo>
                    <a:lnTo>
                      <a:pt x="22" y="13"/>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661" name="Freeform 205"/>
              <p:cNvSpPr>
                <a:spLocks/>
              </p:cNvSpPr>
              <p:nvPr/>
            </p:nvSpPr>
            <p:spPr bwMode="auto">
              <a:xfrm>
                <a:off x="7384257" y="4143375"/>
                <a:ext cx="14288" cy="33337"/>
              </a:xfrm>
              <a:custGeom>
                <a:avLst/>
                <a:gdLst/>
                <a:ahLst/>
                <a:cxnLst>
                  <a:cxn ang="0">
                    <a:pos x="7" y="0"/>
                  </a:cxn>
                  <a:cxn ang="0">
                    <a:pos x="7" y="2"/>
                  </a:cxn>
                  <a:cxn ang="0">
                    <a:pos x="9" y="6"/>
                  </a:cxn>
                  <a:cxn ang="0">
                    <a:pos x="7" y="9"/>
                  </a:cxn>
                  <a:cxn ang="0">
                    <a:pos x="5" y="11"/>
                  </a:cxn>
                  <a:cxn ang="0">
                    <a:pos x="5" y="18"/>
                  </a:cxn>
                  <a:cxn ang="0">
                    <a:pos x="2" y="21"/>
                  </a:cxn>
                  <a:cxn ang="0">
                    <a:pos x="0" y="19"/>
                  </a:cxn>
                  <a:cxn ang="0">
                    <a:pos x="0" y="18"/>
                  </a:cxn>
                  <a:cxn ang="0">
                    <a:pos x="2" y="11"/>
                  </a:cxn>
                  <a:cxn ang="0">
                    <a:pos x="4" y="9"/>
                  </a:cxn>
                  <a:cxn ang="0">
                    <a:pos x="4" y="2"/>
                  </a:cxn>
                  <a:cxn ang="0">
                    <a:pos x="7" y="0"/>
                  </a:cxn>
                </a:cxnLst>
                <a:rect l="0" t="0" r="r" b="b"/>
                <a:pathLst>
                  <a:path w="9" h="21">
                    <a:moveTo>
                      <a:pt x="7" y="0"/>
                    </a:moveTo>
                    <a:lnTo>
                      <a:pt x="7" y="2"/>
                    </a:lnTo>
                    <a:lnTo>
                      <a:pt x="9" y="6"/>
                    </a:lnTo>
                    <a:lnTo>
                      <a:pt x="7" y="9"/>
                    </a:lnTo>
                    <a:lnTo>
                      <a:pt x="5" y="11"/>
                    </a:lnTo>
                    <a:lnTo>
                      <a:pt x="5" y="18"/>
                    </a:lnTo>
                    <a:lnTo>
                      <a:pt x="2" y="21"/>
                    </a:lnTo>
                    <a:lnTo>
                      <a:pt x="0" y="19"/>
                    </a:lnTo>
                    <a:lnTo>
                      <a:pt x="0" y="18"/>
                    </a:lnTo>
                    <a:lnTo>
                      <a:pt x="2" y="11"/>
                    </a:lnTo>
                    <a:lnTo>
                      <a:pt x="4" y="9"/>
                    </a:lnTo>
                    <a:lnTo>
                      <a:pt x="4" y="2"/>
                    </a:lnTo>
                    <a:lnTo>
                      <a:pt x="7" y="0"/>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662" name="Freeform 206"/>
              <p:cNvSpPr>
                <a:spLocks/>
              </p:cNvSpPr>
              <p:nvPr/>
            </p:nvSpPr>
            <p:spPr bwMode="auto">
              <a:xfrm>
                <a:off x="7201694" y="4084638"/>
                <a:ext cx="22225" cy="20637"/>
              </a:xfrm>
              <a:custGeom>
                <a:avLst/>
                <a:gdLst/>
                <a:ahLst/>
                <a:cxnLst>
                  <a:cxn ang="0">
                    <a:pos x="14" y="7"/>
                  </a:cxn>
                  <a:cxn ang="0">
                    <a:pos x="10" y="10"/>
                  </a:cxn>
                  <a:cxn ang="0">
                    <a:pos x="9" y="13"/>
                  </a:cxn>
                  <a:cxn ang="0">
                    <a:pos x="2" y="10"/>
                  </a:cxn>
                  <a:cxn ang="0">
                    <a:pos x="0" y="3"/>
                  </a:cxn>
                  <a:cxn ang="0">
                    <a:pos x="2" y="0"/>
                  </a:cxn>
                  <a:cxn ang="0">
                    <a:pos x="7" y="0"/>
                  </a:cxn>
                  <a:cxn ang="0">
                    <a:pos x="10" y="1"/>
                  </a:cxn>
                  <a:cxn ang="0">
                    <a:pos x="14" y="7"/>
                  </a:cxn>
                </a:cxnLst>
                <a:rect l="0" t="0" r="r" b="b"/>
                <a:pathLst>
                  <a:path w="14" h="13">
                    <a:moveTo>
                      <a:pt x="14" y="7"/>
                    </a:moveTo>
                    <a:lnTo>
                      <a:pt x="10" y="10"/>
                    </a:lnTo>
                    <a:lnTo>
                      <a:pt x="9" y="13"/>
                    </a:lnTo>
                    <a:lnTo>
                      <a:pt x="2" y="10"/>
                    </a:lnTo>
                    <a:lnTo>
                      <a:pt x="0" y="3"/>
                    </a:lnTo>
                    <a:lnTo>
                      <a:pt x="2" y="0"/>
                    </a:lnTo>
                    <a:lnTo>
                      <a:pt x="7" y="0"/>
                    </a:lnTo>
                    <a:lnTo>
                      <a:pt x="10" y="1"/>
                    </a:lnTo>
                    <a:lnTo>
                      <a:pt x="14" y="7"/>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663" name="Freeform 207"/>
              <p:cNvSpPr>
                <a:spLocks/>
              </p:cNvSpPr>
              <p:nvPr/>
            </p:nvSpPr>
            <p:spPr bwMode="auto">
              <a:xfrm>
                <a:off x="7242969" y="4084638"/>
                <a:ext cx="65088" cy="19050"/>
              </a:xfrm>
              <a:custGeom>
                <a:avLst/>
                <a:gdLst/>
                <a:ahLst/>
                <a:cxnLst>
                  <a:cxn ang="0">
                    <a:pos x="36" y="1"/>
                  </a:cxn>
                  <a:cxn ang="0">
                    <a:pos x="38" y="5"/>
                  </a:cxn>
                  <a:cxn ang="0">
                    <a:pos x="41" y="10"/>
                  </a:cxn>
                  <a:cxn ang="0">
                    <a:pos x="39" y="10"/>
                  </a:cxn>
                  <a:cxn ang="0">
                    <a:pos x="38" y="12"/>
                  </a:cxn>
                  <a:cxn ang="0">
                    <a:pos x="29" y="8"/>
                  </a:cxn>
                  <a:cxn ang="0">
                    <a:pos x="20" y="7"/>
                  </a:cxn>
                  <a:cxn ang="0">
                    <a:pos x="14" y="7"/>
                  </a:cxn>
                  <a:cxn ang="0">
                    <a:pos x="8" y="7"/>
                  </a:cxn>
                  <a:cxn ang="0">
                    <a:pos x="3" y="5"/>
                  </a:cxn>
                  <a:cxn ang="0">
                    <a:pos x="0" y="3"/>
                  </a:cxn>
                  <a:cxn ang="0">
                    <a:pos x="0" y="0"/>
                  </a:cxn>
                  <a:cxn ang="0">
                    <a:pos x="3" y="0"/>
                  </a:cxn>
                  <a:cxn ang="0">
                    <a:pos x="26" y="0"/>
                  </a:cxn>
                  <a:cxn ang="0">
                    <a:pos x="29" y="1"/>
                  </a:cxn>
                  <a:cxn ang="0">
                    <a:pos x="34" y="1"/>
                  </a:cxn>
                  <a:cxn ang="0">
                    <a:pos x="36" y="1"/>
                  </a:cxn>
                </a:cxnLst>
                <a:rect l="0" t="0" r="r" b="b"/>
                <a:pathLst>
                  <a:path w="41" h="12">
                    <a:moveTo>
                      <a:pt x="36" y="1"/>
                    </a:moveTo>
                    <a:lnTo>
                      <a:pt x="38" y="5"/>
                    </a:lnTo>
                    <a:lnTo>
                      <a:pt x="41" y="10"/>
                    </a:lnTo>
                    <a:lnTo>
                      <a:pt x="39" y="10"/>
                    </a:lnTo>
                    <a:lnTo>
                      <a:pt x="38" y="12"/>
                    </a:lnTo>
                    <a:lnTo>
                      <a:pt x="29" y="8"/>
                    </a:lnTo>
                    <a:lnTo>
                      <a:pt x="20" y="7"/>
                    </a:lnTo>
                    <a:lnTo>
                      <a:pt x="14" y="7"/>
                    </a:lnTo>
                    <a:lnTo>
                      <a:pt x="8" y="7"/>
                    </a:lnTo>
                    <a:lnTo>
                      <a:pt x="3" y="5"/>
                    </a:lnTo>
                    <a:lnTo>
                      <a:pt x="0" y="3"/>
                    </a:lnTo>
                    <a:lnTo>
                      <a:pt x="0" y="0"/>
                    </a:lnTo>
                    <a:lnTo>
                      <a:pt x="3" y="0"/>
                    </a:lnTo>
                    <a:lnTo>
                      <a:pt x="26" y="0"/>
                    </a:lnTo>
                    <a:lnTo>
                      <a:pt x="29" y="1"/>
                    </a:lnTo>
                    <a:lnTo>
                      <a:pt x="34" y="1"/>
                    </a:lnTo>
                    <a:lnTo>
                      <a:pt x="36" y="1"/>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664" name="Freeform 208"/>
              <p:cNvSpPr>
                <a:spLocks/>
              </p:cNvSpPr>
              <p:nvPr/>
            </p:nvSpPr>
            <p:spPr bwMode="auto">
              <a:xfrm>
                <a:off x="7231857" y="3963988"/>
                <a:ext cx="26988" cy="63500"/>
              </a:xfrm>
              <a:custGeom>
                <a:avLst/>
                <a:gdLst/>
                <a:ahLst/>
                <a:cxnLst>
                  <a:cxn ang="0">
                    <a:pos x="5" y="31"/>
                  </a:cxn>
                  <a:cxn ang="0">
                    <a:pos x="5" y="27"/>
                  </a:cxn>
                  <a:cxn ang="0">
                    <a:pos x="10" y="27"/>
                  </a:cxn>
                  <a:cxn ang="0">
                    <a:pos x="17" y="27"/>
                  </a:cxn>
                  <a:cxn ang="0">
                    <a:pos x="14" y="22"/>
                  </a:cxn>
                  <a:cxn ang="0">
                    <a:pos x="12" y="19"/>
                  </a:cxn>
                  <a:cxn ang="0">
                    <a:pos x="14" y="15"/>
                  </a:cxn>
                  <a:cxn ang="0">
                    <a:pos x="17" y="12"/>
                  </a:cxn>
                  <a:cxn ang="0">
                    <a:pos x="7" y="7"/>
                  </a:cxn>
                  <a:cxn ang="0">
                    <a:pos x="5" y="0"/>
                  </a:cxn>
                  <a:cxn ang="0">
                    <a:pos x="0" y="3"/>
                  </a:cxn>
                  <a:cxn ang="0">
                    <a:pos x="0" y="10"/>
                  </a:cxn>
                  <a:cxn ang="0">
                    <a:pos x="2" y="15"/>
                  </a:cxn>
                  <a:cxn ang="0">
                    <a:pos x="3" y="24"/>
                  </a:cxn>
                  <a:cxn ang="0">
                    <a:pos x="3" y="27"/>
                  </a:cxn>
                  <a:cxn ang="0">
                    <a:pos x="3" y="31"/>
                  </a:cxn>
                  <a:cxn ang="0">
                    <a:pos x="3" y="34"/>
                  </a:cxn>
                  <a:cxn ang="0">
                    <a:pos x="10" y="40"/>
                  </a:cxn>
                  <a:cxn ang="0">
                    <a:pos x="7" y="34"/>
                  </a:cxn>
                  <a:cxn ang="0">
                    <a:pos x="5" y="31"/>
                  </a:cxn>
                </a:cxnLst>
                <a:rect l="0" t="0" r="r" b="b"/>
                <a:pathLst>
                  <a:path w="17" h="40">
                    <a:moveTo>
                      <a:pt x="5" y="31"/>
                    </a:moveTo>
                    <a:lnTo>
                      <a:pt x="5" y="27"/>
                    </a:lnTo>
                    <a:lnTo>
                      <a:pt x="10" y="27"/>
                    </a:lnTo>
                    <a:lnTo>
                      <a:pt x="17" y="27"/>
                    </a:lnTo>
                    <a:lnTo>
                      <a:pt x="14" y="22"/>
                    </a:lnTo>
                    <a:lnTo>
                      <a:pt x="12" y="19"/>
                    </a:lnTo>
                    <a:lnTo>
                      <a:pt x="14" y="15"/>
                    </a:lnTo>
                    <a:lnTo>
                      <a:pt x="17" y="12"/>
                    </a:lnTo>
                    <a:lnTo>
                      <a:pt x="7" y="7"/>
                    </a:lnTo>
                    <a:lnTo>
                      <a:pt x="5" y="0"/>
                    </a:lnTo>
                    <a:lnTo>
                      <a:pt x="0" y="3"/>
                    </a:lnTo>
                    <a:lnTo>
                      <a:pt x="0" y="10"/>
                    </a:lnTo>
                    <a:lnTo>
                      <a:pt x="2" y="15"/>
                    </a:lnTo>
                    <a:lnTo>
                      <a:pt x="3" y="24"/>
                    </a:lnTo>
                    <a:lnTo>
                      <a:pt x="3" y="27"/>
                    </a:lnTo>
                    <a:lnTo>
                      <a:pt x="3" y="31"/>
                    </a:lnTo>
                    <a:lnTo>
                      <a:pt x="3" y="34"/>
                    </a:lnTo>
                    <a:lnTo>
                      <a:pt x="10" y="40"/>
                    </a:lnTo>
                    <a:lnTo>
                      <a:pt x="7" y="34"/>
                    </a:lnTo>
                    <a:lnTo>
                      <a:pt x="5" y="31"/>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665" name="Freeform 209"/>
              <p:cNvSpPr>
                <a:spLocks/>
              </p:cNvSpPr>
              <p:nvPr/>
            </p:nvSpPr>
            <p:spPr bwMode="auto">
              <a:xfrm>
                <a:off x="7717632" y="4111625"/>
                <a:ext cx="90488" cy="50800"/>
              </a:xfrm>
              <a:custGeom>
                <a:avLst/>
                <a:gdLst/>
                <a:ahLst/>
                <a:cxnLst>
                  <a:cxn ang="0">
                    <a:pos x="16" y="31"/>
                  </a:cxn>
                  <a:cxn ang="0">
                    <a:pos x="5" y="26"/>
                  </a:cxn>
                  <a:cxn ang="0">
                    <a:pos x="0" y="20"/>
                  </a:cxn>
                  <a:cxn ang="0">
                    <a:pos x="16" y="20"/>
                  </a:cxn>
                  <a:cxn ang="0">
                    <a:pos x="17" y="19"/>
                  </a:cxn>
                  <a:cxn ang="0">
                    <a:pos x="21" y="19"/>
                  </a:cxn>
                  <a:cxn ang="0">
                    <a:pos x="31" y="15"/>
                  </a:cxn>
                  <a:cxn ang="0">
                    <a:pos x="41" y="14"/>
                  </a:cxn>
                  <a:cxn ang="0">
                    <a:pos x="46" y="5"/>
                  </a:cxn>
                  <a:cxn ang="0">
                    <a:pos x="52" y="0"/>
                  </a:cxn>
                  <a:cxn ang="0">
                    <a:pos x="55" y="2"/>
                  </a:cxn>
                  <a:cxn ang="0">
                    <a:pos x="57" y="7"/>
                  </a:cxn>
                  <a:cxn ang="0">
                    <a:pos x="52" y="15"/>
                  </a:cxn>
                  <a:cxn ang="0">
                    <a:pos x="46" y="26"/>
                  </a:cxn>
                  <a:cxn ang="0">
                    <a:pos x="34" y="29"/>
                  </a:cxn>
                  <a:cxn ang="0">
                    <a:pos x="22" y="32"/>
                  </a:cxn>
                  <a:cxn ang="0">
                    <a:pos x="16" y="29"/>
                  </a:cxn>
                  <a:cxn ang="0">
                    <a:pos x="12" y="27"/>
                  </a:cxn>
                  <a:cxn ang="0">
                    <a:pos x="16" y="31"/>
                  </a:cxn>
                </a:cxnLst>
                <a:rect l="0" t="0" r="r" b="b"/>
                <a:pathLst>
                  <a:path w="57" h="32">
                    <a:moveTo>
                      <a:pt x="16" y="31"/>
                    </a:moveTo>
                    <a:lnTo>
                      <a:pt x="5" y="26"/>
                    </a:lnTo>
                    <a:lnTo>
                      <a:pt x="0" y="20"/>
                    </a:lnTo>
                    <a:lnTo>
                      <a:pt x="16" y="20"/>
                    </a:lnTo>
                    <a:lnTo>
                      <a:pt x="17" y="19"/>
                    </a:lnTo>
                    <a:lnTo>
                      <a:pt x="21" y="19"/>
                    </a:lnTo>
                    <a:lnTo>
                      <a:pt x="31" y="15"/>
                    </a:lnTo>
                    <a:lnTo>
                      <a:pt x="41" y="14"/>
                    </a:lnTo>
                    <a:lnTo>
                      <a:pt x="46" y="5"/>
                    </a:lnTo>
                    <a:lnTo>
                      <a:pt x="52" y="0"/>
                    </a:lnTo>
                    <a:lnTo>
                      <a:pt x="55" y="2"/>
                    </a:lnTo>
                    <a:lnTo>
                      <a:pt x="57" y="7"/>
                    </a:lnTo>
                    <a:lnTo>
                      <a:pt x="52" y="15"/>
                    </a:lnTo>
                    <a:lnTo>
                      <a:pt x="46" y="26"/>
                    </a:lnTo>
                    <a:lnTo>
                      <a:pt x="34" y="29"/>
                    </a:lnTo>
                    <a:lnTo>
                      <a:pt x="22" y="32"/>
                    </a:lnTo>
                    <a:lnTo>
                      <a:pt x="16" y="29"/>
                    </a:lnTo>
                    <a:lnTo>
                      <a:pt x="12" y="27"/>
                    </a:lnTo>
                    <a:lnTo>
                      <a:pt x="16" y="31"/>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666" name="Freeform 210"/>
              <p:cNvSpPr>
                <a:spLocks/>
              </p:cNvSpPr>
              <p:nvPr/>
            </p:nvSpPr>
            <p:spPr bwMode="auto">
              <a:xfrm>
                <a:off x="7308057" y="4021138"/>
                <a:ext cx="466725" cy="242887"/>
              </a:xfrm>
              <a:custGeom>
                <a:avLst/>
                <a:gdLst/>
                <a:ahLst/>
                <a:cxnLst>
                  <a:cxn ang="0">
                    <a:pos x="162" y="40"/>
                  </a:cxn>
                  <a:cxn ang="0">
                    <a:pos x="191" y="48"/>
                  </a:cxn>
                  <a:cxn ang="0">
                    <a:pos x="205" y="57"/>
                  </a:cxn>
                  <a:cxn ang="0">
                    <a:pos x="225" y="74"/>
                  </a:cxn>
                  <a:cxn ang="0">
                    <a:pos x="249" y="89"/>
                  </a:cxn>
                  <a:cxn ang="0">
                    <a:pos x="243" y="103"/>
                  </a:cxn>
                  <a:cxn ang="0">
                    <a:pos x="256" y="124"/>
                  </a:cxn>
                  <a:cxn ang="0">
                    <a:pos x="270" y="131"/>
                  </a:cxn>
                  <a:cxn ang="0">
                    <a:pos x="279" y="136"/>
                  </a:cxn>
                  <a:cxn ang="0">
                    <a:pos x="287" y="143"/>
                  </a:cxn>
                  <a:cxn ang="0">
                    <a:pos x="287" y="153"/>
                  </a:cxn>
                  <a:cxn ang="0">
                    <a:pos x="279" y="150"/>
                  </a:cxn>
                  <a:cxn ang="0">
                    <a:pos x="248" y="141"/>
                  </a:cxn>
                  <a:cxn ang="0">
                    <a:pos x="237" y="129"/>
                  </a:cxn>
                  <a:cxn ang="0">
                    <a:pos x="210" y="107"/>
                  </a:cxn>
                  <a:cxn ang="0">
                    <a:pos x="189" y="108"/>
                  </a:cxn>
                  <a:cxn ang="0">
                    <a:pos x="181" y="124"/>
                  </a:cxn>
                  <a:cxn ang="0">
                    <a:pos x="160" y="131"/>
                  </a:cxn>
                  <a:cxn ang="0">
                    <a:pos x="138" y="115"/>
                  </a:cxn>
                  <a:cxn ang="0">
                    <a:pos x="122" y="117"/>
                  </a:cxn>
                  <a:cxn ang="0">
                    <a:pos x="103" y="114"/>
                  </a:cxn>
                  <a:cxn ang="0">
                    <a:pos x="110" y="91"/>
                  </a:cxn>
                  <a:cxn ang="0">
                    <a:pos x="100" y="72"/>
                  </a:cxn>
                  <a:cxn ang="0">
                    <a:pos x="81" y="64"/>
                  </a:cxn>
                  <a:cxn ang="0">
                    <a:pos x="62" y="62"/>
                  </a:cxn>
                  <a:cxn ang="0">
                    <a:pos x="46" y="50"/>
                  </a:cxn>
                  <a:cxn ang="0">
                    <a:pos x="38" y="53"/>
                  </a:cxn>
                  <a:cxn ang="0">
                    <a:pos x="29" y="55"/>
                  </a:cxn>
                  <a:cxn ang="0">
                    <a:pos x="21" y="40"/>
                  </a:cxn>
                  <a:cxn ang="0">
                    <a:pos x="31" y="33"/>
                  </a:cxn>
                  <a:cxn ang="0">
                    <a:pos x="40" y="29"/>
                  </a:cxn>
                  <a:cxn ang="0">
                    <a:pos x="21" y="29"/>
                  </a:cxn>
                  <a:cxn ang="0">
                    <a:pos x="16" y="24"/>
                  </a:cxn>
                  <a:cxn ang="0">
                    <a:pos x="2" y="9"/>
                  </a:cxn>
                  <a:cxn ang="0">
                    <a:pos x="26" y="0"/>
                  </a:cxn>
                  <a:cxn ang="0">
                    <a:pos x="50" y="19"/>
                  </a:cxn>
                  <a:cxn ang="0">
                    <a:pos x="57" y="33"/>
                  </a:cxn>
                  <a:cxn ang="0">
                    <a:pos x="72" y="38"/>
                  </a:cxn>
                  <a:cxn ang="0">
                    <a:pos x="89" y="28"/>
                  </a:cxn>
                  <a:cxn ang="0">
                    <a:pos x="108" y="17"/>
                  </a:cxn>
                  <a:cxn ang="0">
                    <a:pos x="126" y="29"/>
                  </a:cxn>
                  <a:cxn ang="0">
                    <a:pos x="148" y="33"/>
                  </a:cxn>
                </a:cxnLst>
                <a:rect l="0" t="0" r="r" b="b"/>
                <a:pathLst>
                  <a:path w="294" h="153">
                    <a:moveTo>
                      <a:pt x="146" y="31"/>
                    </a:moveTo>
                    <a:lnTo>
                      <a:pt x="151" y="34"/>
                    </a:lnTo>
                    <a:lnTo>
                      <a:pt x="162" y="40"/>
                    </a:lnTo>
                    <a:lnTo>
                      <a:pt x="172" y="43"/>
                    </a:lnTo>
                    <a:lnTo>
                      <a:pt x="184" y="45"/>
                    </a:lnTo>
                    <a:lnTo>
                      <a:pt x="191" y="48"/>
                    </a:lnTo>
                    <a:lnTo>
                      <a:pt x="198" y="52"/>
                    </a:lnTo>
                    <a:lnTo>
                      <a:pt x="200" y="55"/>
                    </a:lnTo>
                    <a:lnTo>
                      <a:pt x="205" y="57"/>
                    </a:lnTo>
                    <a:lnTo>
                      <a:pt x="213" y="60"/>
                    </a:lnTo>
                    <a:lnTo>
                      <a:pt x="220" y="69"/>
                    </a:lnTo>
                    <a:lnTo>
                      <a:pt x="225" y="74"/>
                    </a:lnTo>
                    <a:lnTo>
                      <a:pt x="234" y="81"/>
                    </a:lnTo>
                    <a:lnTo>
                      <a:pt x="243" y="81"/>
                    </a:lnTo>
                    <a:lnTo>
                      <a:pt x="249" y="89"/>
                    </a:lnTo>
                    <a:lnTo>
                      <a:pt x="244" y="93"/>
                    </a:lnTo>
                    <a:lnTo>
                      <a:pt x="239" y="98"/>
                    </a:lnTo>
                    <a:lnTo>
                      <a:pt x="243" y="103"/>
                    </a:lnTo>
                    <a:lnTo>
                      <a:pt x="249" y="110"/>
                    </a:lnTo>
                    <a:lnTo>
                      <a:pt x="253" y="117"/>
                    </a:lnTo>
                    <a:lnTo>
                      <a:pt x="256" y="124"/>
                    </a:lnTo>
                    <a:lnTo>
                      <a:pt x="261" y="127"/>
                    </a:lnTo>
                    <a:lnTo>
                      <a:pt x="268" y="129"/>
                    </a:lnTo>
                    <a:lnTo>
                      <a:pt x="270" y="131"/>
                    </a:lnTo>
                    <a:lnTo>
                      <a:pt x="272" y="136"/>
                    </a:lnTo>
                    <a:lnTo>
                      <a:pt x="275" y="136"/>
                    </a:lnTo>
                    <a:lnTo>
                      <a:pt x="279" y="136"/>
                    </a:lnTo>
                    <a:lnTo>
                      <a:pt x="280" y="138"/>
                    </a:lnTo>
                    <a:lnTo>
                      <a:pt x="284" y="143"/>
                    </a:lnTo>
                    <a:lnTo>
                      <a:pt x="287" y="143"/>
                    </a:lnTo>
                    <a:lnTo>
                      <a:pt x="294" y="145"/>
                    </a:lnTo>
                    <a:lnTo>
                      <a:pt x="289" y="146"/>
                    </a:lnTo>
                    <a:lnTo>
                      <a:pt x="287" y="153"/>
                    </a:lnTo>
                    <a:lnTo>
                      <a:pt x="286" y="153"/>
                    </a:lnTo>
                    <a:lnTo>
                      <a:pt x="284" y="153"/>
                    </a:lnTo>
                    <a:lnTo>
                      <a:pt x="279" y="150"/>
                    </a:lnTo>
                    <a:lnTo>
                      <a:pt x="274" y="146"/>
                    </a:lnTo>
                    <a:lnTo>
                      <a:pt x="261" y="146"/>
                    </a:lnTo>
                    <a:lnTo>
                      <a:pt x="248" y="141"/>
                    </a:lnTo>
                    <a:lnTo>
                      <a:pt x="241" y="134"/>
                    </a:lnTo>
                    <a:lnTo>
                      <a:pt x="239" y="131"/>
                    </a:lnTo>
                    <a:lnTo>
                      <a:pt x="237" y="129"/>
                    </a:lnTo>
                    <a:lnTo>
                      <a:pt x="229" y="120"/>
                    </a:lnTo>
                    <a:lnTo>
                      <a:pt x="220" y="112"/>
                    </a:lnTo>
                    <a:lnTo>
                      <a:pt x="210" y="107"/>
                    </a:lnTo>
                    <a:lnTo>
                      <a:pt x="201" y="105"/>
                    </a:lnTo>
                    <a:lnTo>
                      <a:pt x="193" y="105"/>
                    </a:lnTo>
                    <a:lnTo>
                      <a:pt x="189" y="108"/>
                    </a:lnTo>
                    <a:lnTo>
                      <a:pt x="186" y="114"/>
                    </a:lnTo>
                    <a:lnTo>
                      <a:pt x="182" y="119"/>
                    </a:lnTo>
                    <a:lnTo>
                      <a:pt x="181" y="124"/>
                    </a:lnTo>
                    <a:lnTo>
                      <a:pt x="179" y="131"/>
                    </a:lnTo>
                    <a:lnTo>
                      <a:pt x="167" y="131"/>
                    </a:lnTo>
                    <a:lnTo>
                      <a:pt x="160" y="131"/>
                    </a:lnTo>
                    <a:lnTo>
                      <a:pt x="150" y="127"/>
                    </a:lnTo>
                    <a:lnTo>
                      <a:pt x="145" y="122"/>
                    </a:lnTo>
                    <a:lnTo>
                      <a:pt x="138" y="115"/>
                    </a:lnTo>
                    <a:lnTo>
                      <a:pt x="131" y="114"/>
                    </a:lnTo>
                    <a:lnTo>
                      <a:pt x="124" y="114"/>
                    </a:lnTo>
                    <a:lnTo>
                      <a:pt x="122" y="117"/>
                    </a:lnTo>
                    <a:lnTo>
                      <a:pt x="112" y="117"/>
                    </a:lnTo>
                    <a:lnTo>
                      <a:pt x="105" y="115"/>
                    </a:lnTo>
                    <a:lnTo>
                      <a:pt x="103" y="114"/>
                    </a:lnTo>
                    <a:lnTo>
                      <a:pt x="108" y="105"/>
                    </a:lnTo>
                    <a:lnTo>
                      <a:pt x="117" y="103"/>
                    </a:lnTo>
                    <a:lnTo>
                      <a:pt x="110" y="91"/>
                    </a:lnTo>
                    <a:lnTo>
                      <a:pt x="110" y="81"/>
                    </a:lnTo>
                    <a:lnTo>
                      <a:pt x="105" y="76"/>
                    </a:lnTo>
                    <a:lnTo>
                      <a:pt x="100" y="72"/>
                    </a:lnTo>
                    <a:lnTo>
                      <a:pt x="91" y="69"/>
                    </a:lnTo>
                    <a:lnTo>
                      <a:pt x="88" y="67"/>
                    </a:lnTo>
                    <a:lnTo>
                      <a:pt x="81" y="64"/>
                    </a:lnTo>
                    <a:lnTo>
                      <a:pt x="74" y="64"/>
                    </a:lnTo>
                    <a:lnTo>
                      <a:pt x="67" y="62"/>
                    </a:lnTo>
                    <a:lnTo>
                      <a:pt x="62" y="62"/>
                    </a:lnTo>
                    <a:lnTo>
                      <a:pt x="55" y="59"/>
                    </a:lnTo>
                    <a:lnTo>
                      <a:pt x="52" y="55"/>
                    </a:lnTo>
                    <a:lnTo>
                      <a:pt x="46" y="50"/>
                    </a:lnTo>
                    <a:lnTo>
                      <a:pt x="43" y="52"/>
                    </a:lnTo>
                    <a:lnTo>
                      <a:pt x="43" y="47"/>
                    </a:lnTo>
                    <a:lnTo>
                      <a:pt x="38" y="53"/>
                    </a:lnTo>
                    <a:lnTo>
                      <a:pt x="34" y="57"/>
                    </a:lnTo>
                    <a:lnTo>
                      <a:pt x="31" y="55"/>
                    </a:lnTo>
                    <a:lnTo>
                      <a:pt x="29" y="55"/>
                    </a:lnTo>
                    <a:lnTo>
                      <a:pt x="28" y="48"/>
                    </a:lnTo>
                    <a:lnTo>
                      <a:pt x="28" y="43"/>
                    </a:lnTo>
                    <a:lnTo>
                      <a:pt x="21" y="40"/>
                    </a:lnTo>
                    <a:lnTo>
                      <a:pt x="17" y="38"/>
                    </a:lnTo>
                    <a:lnTo>
                      <a:pt x="22" y="34"/>
                    </a:lnTo>
                    <a:lnTo>
                      <a:pt x="31" y="33"/>
                    </a:lnTo>
                    <a:lnTo>
                      <a:pt x="38" y="31"/>
                    </a:lnTo>
                    <a:lnTo>
                      <a:pt x="43" y="29"/>
                    </a:lnTo>
                    <a:lnTo>
                      <a:pt x="40" y="29"/>
                    </a:lnTo>
                    <a:lnTo>
                      <a:pt x="33" y="29"/>
                    </a:lnTo>
                    <a:lnTo>
                      <a:pt x="26" y="31"/>
                    </a:lnTo>
                    <a:lnTo>
                      <a:pt x="21" y="29"/>
                    </a:lnTo>
                    <a:lnTo>
                      <a:pt x="19" y="29"/>
                    </a:lnTo>
                    <a:lnTo>
                      <a:pt x="16" y="26"/>
                    </a:lnTo>
                    <a:lnTo>
                      <a:pt x="16" y="24"/>
                    </a:lnTo>
                    <a:lnTo>
                      <a:pt x="5" y="19"/>
                    </a:lnTo>
                    <a:lnTo>
                      <a:pt x="0" y="14"/>
                    </a:lnTo>
                    <a:lnTo>
                      <a:pt x="2" y="9"/>
                    </a:lnTo>
                    <a:lnTo>
                      <a:pt x="7" y="9"/>
                    </a:lnTo>
                    <a:lnTo>
                      <a:pt x="14" y="4"/>
                    </a:lnTo>
                    <a:lnTo>
                      <a:pt x="26" y="0"/>
                    </a:lnTo>
                    <a:lnTo>
                      <a:pt x="38" y="4"/>
                    </a:lnTo>
                    <a:lnTo>
                      <a:pt x="50" y="10"/>
                    </a:lnTo>
                    <a:lnTo>
                      <a:pt x="50" y="19"/>
                    </a:lnTo>
                    <a:lnTo>
                      <a:pt x="50" y="29"/>
                    </a:lnTo>
                    <a:lnTo>
                      <a:pt x="52" y="31"/>
                    </a:lnTo>
                    <a:lnTo>
                      <a:pt x="57" y="33"/>
                    </a:lnTo>
                    <a:lnTo>
                      <a:pt x="60" y="38"/>
                    </a:lnTo>
                    <a:lnTo>
                      <a:pt x="67" y="43"/>
                    </a:lnTo>
                    <a:lnTo>
                      <a:pt x="72" y="38"/>
                    </a:lnTo>
                    <a:lnTo>
                      <a:pt x="77" y="34"/>
                    </a:lnTo>
                    <a:lnTo>
                      <a:pt x="81" y="29"/>
                    </a:lnTo>
                    <a:lnTo>
                      <a:pt x="89" y="28"/>
                    </a:lnTo>
                    <a:lnTo>
                      <a:pt x="96" y="21"/>
                    </a:lnTo>
                    <a:lnTo>
                      <a:pt x="105" y="16"/>
                    </a:lnTo>
                    <a:lnTo>
                      <a:pt x="108" y="17"/>
                    </a:lnTo>
                    <a:lnTo>
                      <a:pt x="112" y="19"/>
                    </a:lnTo>
                    <a:lnTo>
                      <a:pt x="119" y="24"/>
                    </a:lnTo>
                    <a:lnTo>
                      <a:pt x="126" y="29"/>
                    </a:lnTo>
                    <a:lnTo>
                      <a:pt x="139" y="29"/>
                    </a:lnTo>
                    <a:lnTo>
                      <a:pt x="143" y="31"/>
                    </a:lnTo>
                    <a:lnTo>
                      <a:pt x="148" y="33"/>
                    </a:lnTo>
                    <a:lnTo>
                      <a:pt x="148" y="34"/>
                    </a:lnTo>
                    <a:lnTo>
                      <a:pt x="146" y="31"/>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667" name="Freeform 211"/>
              <p:cNvSpPr>
                <a:spLocks/>
              </p:cNvSpPr>
              <p:nvPr/>
            </p:nvSpPr>
            <p:spPr bwMode="auto">
              <a:xfrm>
                <a:off x="7781132" y="4075113"/>
                <a:ext cx="46038" cy="44450"/>
              </a:xfrm>
              <a:custGeom>
                <a:avLst/>
                <a:gdLst/>
                <a:ahLst/>
                <a:cxnLst>
                  <a:cxn ang="0">
                    <a:pos x="27" y="28"/>
                  </a:cxn>
                  <a:cxn ang="0">
                    <a:pos x="20" y="23"/>
                  </a:cxn>
                  <a:cxn ang="0">
                    <a:pos x="22" y="18"/>
                  </a:cxn>
                  <a:cxn ang="0">
                    <a:pos x="15" y="11"/>
                  </a:cxn>
                  <a:cxn ang="0">
                    <a:pos x="10" y="6"/>
                  </a:cxn>
                  <a:cxn ang="0">
                    <a:pos x="3" y="2"/>
                  </a:cxn>
                  <a:cxn ang="0">
                    <a:pos x="0" y="0"/>
                  </a:cxn>
                  <a:cxn ang="0">
                    <a:pos x="12" y="6"/>
                  </a:cxn>
                  <a:cxn ang="0">
                    <a:pos x="20" y="14"/>
                  </a:cxn>
                  <a:cxn ang="0">
                    <a:pos x="25" y="18"/>
                  </a:cxn>
                  <a:cxn ang="0">
                    <a:pos x="29" y="25"/>
                  </a:cxn>
                  <a:cxn ang="0">
                    <a:pos x="29" y="26"/>
                  </a:cxn>
                  <a:cxn ang="0">
                    <a:pos x="29" y="28"/>
                  </a:cxn>
                  <a:cxn ang="0">
                    <a:pos x="27" y="28"/>
                  </a:cxn>
                </a:cxnLst>
                <a:rect l="0" t="0" r="r" b="b"/>
                <a:pathLst>
                  <a:path w="29" h="28">
                    <a:moveTo>
                      <a:pt x="27" y="28"/>
                    </a:moveTo>
                    <a:lnTo>
                      <a:pt x="20" y="23"/>
                    </a:lnTo>
                    <a:lnTo>
                      <a:pt x="22" y="18"/>
                    </a:lnTo>
                    <a:lnTo>
                      <a:pt x="15" y="11"/>
                    </a:lnTo>
                    <a:lnTo>
                      <a:pt x="10" y="6"/>
                    </a:lnTo>
                    <a:lnTo>
                      <a:pt x="3" y="2"/>
                    </a:lnTo>
                    <a:lnTo>
                      <a:pt x="0" y="0"/>
                    </a:lnTo>
                    <a:lnTo>
                      <a:pt x="12" y="6"/>
                    </a:lnTo>
                    <a:lnTo>
                      <a:pt x="20" y="14"/>
                    </a:lnTo>
                    <a:lnTo>
                      <a:pt x="25" y="18"/>
                    </a:lnTo>
                    <a:lnTo>
                      <a:pt x="29" y="25"/>
                    </a:lnTo>
                    <a:lnTo>
                      <a:pt x="29" y="26"/>
                    </a:lnTo>
                    <a:lnTo>
                      <a:pt x="29" y="28"/>
                    </a:lnTo>
                    <a:lnTo>
                      <a:pt x="27" y="28"/>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668" name="Freeform 212"/>
              <p:cNvSpPr>
                <a:spLocks/>
              </p:cNvSpPr>
              <p:nvPr/>
            </p:nvSpPr>
            <p:spPr bwMode="auto">
              <a:xfrm>
                <a:off x="7865269" y="4141788"/>
                <a:ext cx="22225" cy="30162"/>
              </a:xfrm>
              <a:custGeom>
                <a:avLst/>
                <a:gdLst/>
                <a:ahLst/>
                <a:cxnLst>
                  <a:cxn ang="0">
                    <a:pos x="7" y="10"/>
                  </a:cxn>
                  <a:cxn ang="0">
                    <a:pos x="0" y="7"/>
                  </a:cxn>
                  <a:cxn ang="0">
                    <a:pos x="0" y="0"/>
                  </a:cxn>
                  <a:cxn ang="0">
                    <a:pos x="7" y="7"/>
                  </a:cxn>
                  <a:cxn ang="0">
                    <a:pos x="14" y="13"/>
                  </a:cxn>
                  <a:cxn ang="0">
                    <a:pos x="12" y="15"/>
                  </a:cxn>
                  <a:cxn ang="0">
                    <a:pos x="10" y="19"/>
                  </a:cxn>
                  <a:cxn ang="0">
                    <a:pos x="7" y="17"/>
                  </a:cxn>
                  <a:cxn ang="0">
                    <a:pos x="7" y="15"/>
                  </a:cxn>
                  <a:cxn ang="0">
                    <a:pos x="7" y="12"/>
                  </a:cxn>
                  <a:cxn ang="0">
                    <a:pos x="7" y="10"/>
                  </a:cxn>
                </a:cxnLst>
                <a:rect l="0" t="0" r="r" b="b"/>
                <a:pathLst>
                  <a:path w="14" h="19">
                    <a:moveTo>
                      <a:pt x="7" y="10"/>
                    </a:moveTo>
                    <a:lnTo>
                      <a:pt x="0" y="7"/>
                    </a:lnTo>
                    <a:lnTo>
                      <a:pt x="0" y="0"/>
                    </a:lnTo>
                    <a:lnTo>
                      <a:pt x="7" y="7"/>
                    </a:lnTo>
                    <a:lnTo>
                      <a:pt x="14" y="13"/>
                    </a:lnTo>
                    <a:lnTo>
                      <a:pt x="12" y="15"/>
                    </a:lnTo>
                    <a:lnTo>
                      <a:pt x="10" y="19"/>
                    </a:lnTo>
                    <a:lnTo>
                      <a:pt x="7" y="17"/>
                    </a:lnTo>
                    <a:lnTo>
                      <a:pt x="7" y="15"/>
                    </a:lnTo>
                    <a:lnTo>
                      <a:pt x="7" y="12"/>
                    </a:lnTo>
                    <a:lnTo>
                      <a:pt x="7" y="10"/>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669" name="Freeform 213"/>
              <p:cNvSpPr>
                <a:spLocks/>
              </p:cNvSpPr>
              <p:nvPr/>
            </p:nvSpPr>
            <p:spPr bwMode="auto">
              <a:xfrm>
                <a:off x="8020844" y="4248150"/>
                <a:ext cx="14288" cy="15875"/>
              </a:xfrm>
              <a:custGeom>
                <a:avLst/>
                <a:gdLst/>
                <a:ahLst/>
                <a:cxnLst>
                  <a:cxn ang="0">
                    <a:pos x="9" y="8"/>
                  </a:cxn>
                  <a:cxn ang="0">
                    <a:pos x="7" y="8"/>
                  </a:cxn>
                  <a:cxn ang="0">
                    <a:pos x="9" y="10"/>
                  </a:cxn>
                  <a:cxn ang="0">
                    <a:pos x="2" y="5"/>
                  </a:cxn>
                  <a:cxn ang="0">
                    <a:pos x="0" y="0"/>
                  </a:cxn>
                  <a:cxn ang="0">
                    <a:pos x="5" y="3"/>
                  </a:cxn>
                  <a:cxn ang="0">
                    <a:pos x="9" y="8"/>
                  </a:cxn>
                </a:cxnLst>
                <a:rect l="0" t="0" r="r" b="b"/>
                <a:pathLst>
                  <a:path w="9" h="10">
                    <a:moveTo>
                      <a:pt x="9" y="8"/>
                    </a:moveTo>
                    <a:lnTo>
                      <a:pt x="7" y="8"/>
                    </a:lnTo>
                    <a:lnTo>
                      <a:pt x="9" y="10"/>
                    </a:lnTo>
                    <a:lnTo>
                      <a:pt x="2" y="5"/>
                    </a:lnTo>
                    <a:lnTo>
                      <a:pt x="0" y="0"/>
                    </a:lnTo>
                    <a:lnTo>
                      <a:pt x="5" y="3"/>
                    </a:lnTo>
                    <a:lnTo>
                      <a:pt x="9" y="8"/>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670" name="Freeform 214"/>
              <p:cNvSpPr>
                <a:spLocks/>
              </p:cNvSpPr>
              <p:nvPr/>
            </p:nvSpPr>
            <p:spPr bwMode="auto">
              <a:xfrm>
                <a:off x="7985919" y="4237038"/>
                <a:ext cx="26988" cy="11112"/>
              </a:xfrm>
              <a:custGeom>
                <a:avLst/>
                <a:gdLst/>
                <a:ahLst/>
                <a:cxnLst>
                  <a:cxn ang="0">
                    <a:pos x="17" y="7"/>
                  </a:cxn>
                  <a:cxn ang="0">
                    <a:pos x="13" y="7"/>
                  </a:cxn>
                  <a:cxn ang="0">
                    <a:pos x="3" y="5"/>
                  </a:cxn>
                  <a:cxn ang="0">
                    <a:pos x="0" y="0"/>
                  </a:cxn>
                  <a:cxn ang="0">
                    <a:pos x="10" y="0"/>
                  </a:cxn>
                  <a:cxn ang="0">
                    <a:pos x="17" y="7"/>
                  </a:cxn>
                </a:cxnLst>
                <a:rect l="0" t="0" r="r" b="b"/>
                <a:pathLst>
                  <a:path w="17" h="7">
                    <a:moveTo>
                      <a:pt x="17" y="7"/>
                    </a:moveTo>
                    <a:lnTo>
                      <a:pt x="13" y="7"/>
                    </a:lnTo>
                    <a:lnTo>
                      <a:pt x="3" y="5"/>
                    </a:lnTo>
                    <a:lnTo>
                      <a:pt x="0" y="0"/>
                    </a:lnTo>
                    <a:lnTo>
                      <a:pt x="10" y="0"/>
                    </a:lnTo>
                    <a:lnTo>
                      <a:pt x="17" y="7"/>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671" name="Freeform 215"/>
              <p:cNvSpPr>
                <a:spLocks/>
              </p:cNvSpPr>
              <p:nvPr/>
            </p:nvSpPr>
            <p:spPr bwMode="auto">
              <a:xfrm>
                <a:off x="7987507" y="4203700"/>
                <a:ext cx="25400" cy="25400"/>
              </a:xfrm>
              <a:custGeom>
                <a:avLst/>
                <a:gdLst/>
                <a:ahLst/>
                <a:cxnLst>
                  <a:cxn ang="0">
                    <a:pos x="16" y="16"/>
                  </a:cxn>
                  <a:cxn ang="0">
                    <a:pos x="5" y="9"/>
                  </a:cxn>
                  <a:cxn ang="0">
                    <a:pos x="0" y="0"/>
                  </a:cxn>
                  <a:cxn ang="0">
                    <a:pos x="9" y="5"/>
                  </a:cxn>
                  <a:cxn ang="0">
                    <a:pos x="16" y="16"/>
                  </a:cxn>
                </a:cxnLst>
                <a:rect l="0" t="0" r="r" b="b"/>
                <a:pathLst>
                  <a:path w="16" h="16">
                    <a:moveTo>
                      <a:pt x="16" y="16"/>
                    </a:moveTo>
                    <a:lnTo>
                      <a:pt x="5" y="9"/>
                    </a:lnTo>
                    <a:lnTo>
                      <a:pt x="0" y="0"/>
                    </a:lnTo>
                    <a:lnTo>
                      <a:pt x="9" y="5"/>
                    </a:lnTo>
                    <a:lnTo>
                      <a:pt x="16" y="16"/>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672" name="Freeform 216"/>
              <p:cNvSpPr>
                <a:spLocks/>
              </p:cNvSpPr>
              <p:nvPr/>
            </p:nvSpPr>
            <p:spPr bwMode="auto">
              <a:xfrm>
                <a:off x="7938294" y="4184650"/>
                <a:ext cx="33338" cy="17462"/>
              </a:xfrm>
              <a:custGeom>
                <a:avLst/>
                <a:gdLst/>
                <a:ahLst/>
                <a:cxnLst>
                  <a:cxn ang="0">
                    <a:pos x="4" y="0"/>
                  </a:cxn>
                  <a:cxn ang="0">
                    <a:pos x="12" y="4"/>
                  </a:cxn>
                  <a:cxn ang="0">
                    <a:pos x="21" y="11"/>
                  </a:cxn>
                  <a:cxn ang="0">
                    <a:pos x="18" y="11"/>
                  </a:cxn>
                  <a:cxn ang="0">
                    <a:pos x="5" y="7"/>
                  </a:cxn>
                  <a:cxn ang="0">
                    <a:pos x="0" y="2"/>
                  </a:cxn>
                  <a:cxn ang="0">
                    <a:pos x="2" y="2"/>
                  </a:cxn>
                  <a:cxn ang="0">
                    <a:pos x="4" y="0"/>
                  </a:cxn>
                </a:cxnLst>
                <a:rect l="0" t="0" r="r" b="b"/>
                <a:pathLst>
                  <a:path w="21" h="11">
                    <a:moveTo>
                      <a:pt x="4" y="0"/>
                    </a:moveTo>
                    <a:lnTo>
                      <a:pt x="12" y="4"/>
                    </a:lnTo>
                    <a:lnTo>
                      <a:pt x="21" y="11"/>
                    </a:lnTo>
                    <a:lnTo>
                      <a:pt x="18" y="11"/>
                    </a:lnTo>
                    <a:lnTo>
                      <a:pt x="5" y="7"/>
                    </a:lnTo>
                    <a:lnTo>
                      <a:pt x="0" y="2"/>
                    </a:lnTo>
                    <a:lnTo>
                      <a:pt x="2" y="2"/>
                    </a:lnTo>
                    <a:lnTo>
                      <a:pt x="4" y="0"/>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673" name="Freeform 217"/>
              <p:cNvSpPr>
                <a:spLocks/>
              </p:cNvSpPr>
              <p:nvPr/>
            </p:nvSpPr>
            <p:spPr bwMode="auto">
              <a:xfrm>
                <a:off x="7903369" y="4165600"/>
                <a:ext cx="19050" cy="11112"/>
              </a:xfrm>
              <a:custGeom>
                <a:avLst/>
                <a:gdLst/>
                <a:ahLst/>
                <a:cxnLst>
                  <a:cxn ang="0">
                    <a:pos x="0" y="0"/>
                  </a:cxn>
                  <a:cxn ang="0">
                    <a:pos x="5" y="2"/>
                  </a:cxn>
                  <a:cxn ang="0">
                    <a:pos x="12" y="7"/>
                  </a:cxn>
                  <a:cxn ang="0">
                    <a:pos x="9" y="7"/>
                  </a:cxn>
                  <a:cxn ang="0">
                    <a:pos x="0" y="2"/>
                  </a:cxn>
                  <a:cxn ang="0">
                    <a:pos x="2" y="0"/>
                  </a:cxn>
                  <a:cxn ang="0">
                    <a:pos x="3" y="0"/>
                  </a:cxn>
                  <a:cxn ang="0">
                    <a:pos x="0" y="0"/>
                  </a:cxn>
                </a:cxnLst>
                <a:rect l="0" t="0" r="r" b="b"/>
                <a:pathLst>
                  <a:path w="12" h="7">
                    <a:moveTo>
                      <a:pt x="0" y="0"/>
                    </a:moveTo>
                    <a:lnTo>
                      <a:pt x="5" y="2"/>
                    </a:lnTo>
                    <a:lnTo>
                      <a:pt x="12" y="7"/>
                    </a:lnTo>
                    <a:lnTo>
                      <a:pt x="9" y="7"/>
                    </a:lnTo>
                    <a:lnTo>
                      <a:pt x="0" y="2"/>
                    </a:lnTo>
                    <a:lnTo>
                      <a:pt x="2" y="0"/>
                    </a:lnTo>
                    <a:lnTo>
                      <a:pt x="3" y="0"/>
                    </a:lnTo>
                    <a:lnTo>
                      <a:pt x="0" y="0"/>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674" name="Freeform 218"/>
              <p:cNvSpPr>
                <a:spLocks/>
              </p:cNvSpPr>
              <p:nvPr/>
            </p:nvSpPr>
            <p:spPr bwMode="auto">
              <a:xfrm>
                <a:off x="7627144" y="5006975"/>
                <a:ext cx="87313" cy="84137"/>
              </a:xfrm>
              <a:custGeom>
                <a:avLst/>
                <a:gdLst/>
                <a:ahLst/>
                <a:cxnLst>
                  <a:cxn ang="0">
                    <a:pos x="28" y="5"/>
                  </a:cxn>
                  <a:cxn ang="0">
                    <a:pos x="38" y="2"/>
                  </a:cxn>
                  <a:cxn ang="0">
                    <a:pos x="50" y="0"/>
                  </a:cxn>
                  <a:cxn ang="0">
                    <a:pos x="52" y="7"/>
                  </a:cxn>
                  <a:cxn ang="0">
                    <a:pos x="55" y="15"/>
                  </a:cxn>
                  <a:cxn ang="0">
                    <a:pos x="52" y="24"/>
                  </a:cxn>
                  <a:cxn ang="0">
                    <a:pos x="47" y="38"/>
                  </a:cxn>
                  <a:cxn ang="0">
                    <a:pos x="38" y="48"/>
                  </a:cxn>
                  <a:cxn ang="0">
                    <a:pos x="31" y="53"/>
                  </a:cxn>
                  <a:cxn ang="0">
                    <a:pos x="19" y="46"/>
                  </a:cxn>
                  <a:cxn ang="0">
                    <a:pos x="9" y="32"/>
                  </a:cxn>
                  <a:cxn ang="0">
                    <a:pos x="2" y="15"/>
                  </a:cxn>
                  <a:cxn ang="0">
                    <a:pos x="0" y="5"/>
                  </a:cxn>
                  <a:cxn ang="0">
                    <a:pos x="4" y="0"/>
                  </a:cxn>
                  <a:cxn ang="0">
                    <a:pos x="12" y="2"/>
                  </a:cxn>
                  <a:cxn ang="0">
                    <a:pos x="21" y="3"/>
                  </a:cxn>
                  <a:cxn ang="0">
                    <a:pos x="28" y="5"/>
                  </a:cxn>
                </a:cxnLst>
                <a:rect l="0" t="0" r="r" b="b"/>
                <a:pathLst>
                  <a:path w="55" h="53">
                    <a:moveTo>
                      <a:pt x="28" y="5"/>
                    </a:moveTo>
                    <a:lnTo>
                      <a:pt x="38" y="2"/>
                    </a:lnTo>
                    <a:lnTo>
                      <a:pt x="50" y="0"/>
                    </a:lnTo>
                    <a:lnTo>
                      <a:pt x="52" y="7"/>
                    </a:lnTo>
                    <a:lnTo>
                      <a:pt x="55" y="15"/>
                    </a:lnTo>
                    <a:lnTo>
                      <a:pt x="52" y="24"/>
                    </a:lnTo>
                    <a:lnTo>
                      <a:pt x="47" y="38"/>
                    </a:lnTo>
                    <a:lnTo>
                      <a:pt x="38" y="48"/>
                    </a:lnTo>
                    <a:lnTo>
                      <a:pt x="31" y="53"/>
                    </a:lnTo>
                    <a:lnTo>
                      <a:pt x="19" y="46"/>
                    </a:lnTo>
                    <a:lnTo>
                      <a:pt x="9" y="32"/>
                    </a:lnTo>
                    <a:lnTo>
                      <a:pt x="2" y="15"/>
                    </a:lnTo>
                    <a:lnTo>
                      <a:pt x="0" y="5"/>
                    </a:lnTo>
                    <a:lnTo>
                      <a:pt x="4" y="0"/>
                    </a:lnTo>
                    <a:lnTo>
                      <a:pt x="12" y="2"/>
                    </a:lnTo>
                    <a:lnTo>
                      <a:pt x="21" y="3"/>
                    </a:lnTo>
                    <a:lnTo>
                      <a:pt x="28" y="5"/>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675" name="Freeform 219"/>
              <p:cNvSpPr>
                <a:spLocks/>
              </p:cNvSpPr>
              <p:nvPr/>
            </p:nvSpPr>
            <p:spPr bwMode="auto">
              <a:xfrm>
                <a:off x="7703344" y="4984750"/>
                <a:ext cx="9525" cy="14287"/>
              </a:xfrm>
              <a:custGeom>
                <a:avLst/>
                <a:gdLst/>
                <a:ahLst/>
                <a:cxnLst>
                  <a:cxn ang="0">
                    <a:pos x="6" y="0"/>
                  </a:cxn>
                  <a:cxn ang="0">
                    <a:pos x="6" y="4"/>
                  </a:cxn>
                  <a:cxn ang="0">
                    <a:pos x="6" y="9"/>
                  </a:cxn>
                  <a:cxn ang="0">
                    <a:pos x="0" y="4"/>
                  </a:cxn>
                  <a:cxn ang="0">
                    <a:pos x="0" y="0"/>
                  </a:cxn>
                  <a:cxn ang="0">
                    <a:pos x="2" y="0"/>
                  </a:cxn>
                  <a:cxn ang="0">
                    <a:pos x="6" y="0"/>
                  </a:cxn>
                </a:cxnLst>
                <a:rect l="0" t="0" r="r" b="b"/>
                <a:pathLst>
                  <a:path w="6" h="9">
                    <a:moveTo>
                      <a:pt x="6" y="0"/>
                    </a:moveTo>
                    <a:lnTo>
                      <a:pt x="6" y="4"/>
                    </a:lnTo>
                    <a:lnTo>
                      <a:pt x="6" y="9"/>
                    </a:lnTo>
                    <a:lnTo>
                      <a:pt x="0" y="4"/>
                    </a:lnTo>
                    <a:lnTo>
                      <a:pt x="0" y="0"/>
                    </a:lnTo>
                    <a:lnTo>
                      <a:pt x="2" y="0"/>
                    </a:lnTo>
                    <a:lnTo>
                      <a:pt x="6" y="0"/>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676" name="Freeform 220"/>
              <p:cNvSpPr>
                <a:spLocks/>
              </p:cNvSpPr>
              <p:nvPr/>
            </p:nvSpPr>
            <p:spPr bwMode="auto">
              <a:xfrm>
                <a:off x="7441407" y="4873625"/>
                <a:ext cx="28575" cy="7937"/>
              </a:xfrm>
              <a:custGeom>
                <a:avLst/>
                <a:gdLst/>
                <a:ahLst/>
                <a:cxnLst>
                  <a:cxn ang="0">
                    <a:pos x="18" y="3"/>
                  </a:cxn>
                  <a:cxn ang="0">
                    <a:pos x="7" y="5"/>
                  </a:cxn>
                  <a:cxn ang="0">
                    <a:pos x="0" y="3"/>
                  </a:cxn>
                  <a:cxn ang="0">
                    <a:pos x="9" y="0"/>
                  </a:cxn>
                  <a:cxn ang="0">
                    <a:pos x="18" y="3"/>
                  </a:cxn>
                </a:cxnLst>
                <a:rect l="0" t="0" r="r" b="b"/>
                <a:pathLst>
                  <a:path w="18" h="5">
                    <a:moveTo>
                      <a:pt x="18" y="3"/>
                    </a:moveTo>
                    <a:lnTo>
                      <a:pt x="7" y="5"/>
                    </a:lnTo>
                    <a:lnTo>
                      <a:pt x="0" y="3"/>
                    </a:lnTo>
                    <a:lnTo>
                      <a:pt x="9" y="0"/>
                    </a:lnTo>
                    <a:lnTo>
                      <a:pt x="18" y="3"/>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677" name="Freeform 221"/>
              <p:cNvSpPr>
                <a:spLocks/>
              </p:cNvSpPr>
              <p:nvPr/>
            </p:nvSpPr>
            <p:spPr bwMode="auto">
              <a:xfrm>
                <a:off x="7292182" y="4278313"/>
                <a:ext cx="30163" cy="11112"/>
              </a:xfrm>
              <a:custGeom>
                <a:avLst/>
                <a:gdLst/>
                <a:ahLst/>
                <a:cxnLst>
                  <a:cxn ang="0">
                    <a:pos x="19" y="0"/>
                  </a:cxn>
                  <a:cxn ang="0">
                    <a:pos x="19" y="7"/>
                  </a:cxn>
                  <a:cxn ang="0">
                    <a:pos x="15" y="7"/>
                  </a:cxn>
                  <a:cxn ang="0">
                    <a:pos x="13" y="7"/>
                  </a:cxn>
                  <a:cxn ang="0">
                    <a:pos x="5" y="5"/>
                  </a:cxn>
                  <a:cxn ang="0">
                    <a:pos x="0" y="1"/>
                  </a:cxn>
                  <a:cxn ang="0">
                    <a:pos x="8" y="0"/>
                  </a:cxn>
                  <a:cxn ang="0">
                    <a:pos x="19" y="0"/>
                  </a:cxn>
                </a:cxnLst>
                <a:rect l="0" t="0" r="r" b="b"/>
                <a:pathLst>
                  <a:path w="19" h="7">
                    <a:moveTo>
                      <a:pt x="19" y="0"/>
                    </a:moveTo>
                    <a:lnTo>
                      <a:pt x="19" y="7"/>
                    </a:lnTo>
                    <a:lnTo>
                      <a:pt x="15" y="7"/>
                    </a:lnTo>
                    <a:lnTo>
                      <a:pt x="13" y="7"/>
                    </a:lnTo>
                    <a:lnTo>
                      <a:pt x="5" y="5"/>
                    </a:lnTo>
                    <a:lnTo>
                      <a:pt x="0" y="1"/>
                    </a:lnTo>
                    <a:lnTo>
                      <a:pt x="8" y="0"/>
                    </a:lnTo>
                    <a:lnTo>
                      <a:pt x="19" y="0"/>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678" name="Freeform 222"/>
              <p:cNvSpPr>
                <a:spLocks/>
              </p:cNvSpPr>
              <p:nvPr/>
            </p:nvSpPr>
            <p:spPr bwMode="auto">
              <a:xfrm>
                <a:off x="6909594" y="4264025"/>
                <a:ext cx="922338" cy="698500"/>
              </a:xfrm>
              <a:custGeom>
                <a:avLst/>
                <a:gdLst/>
                <a:ahLst/>
                <a:cxnLst>
                  <a:cxn ang="0">
                    <a:pos x="580" y="253"/>
                  </a:cxn>
                  <a:cxn ang="0">
                    <a:pos x="576" y="292"/>
                  </a:cxn>
                  <a:cxn ang="0">
                    <a:pos x="571" y="323"/>
                  </a:cxn>
                  <a:cxn ang="0">
                    <a:pos x="547" y="359"/>
                  </a:cxn>
                  <a:cxn ang="0">
                    <a:pos x="533" y="404"/>
                  </a:cxn>
                  <a:cxn ang="0">
                    <a:pos x="488" y="427"/>
                  </a:cxn>
                  <a:cxn ang="0">
                    <a:pos x="457" y="428"/>
                  </a:cxn>
                  <a:cxn ang="0">
                    <a:pos x="418" y="433"/>
                  </a:cxn>
                  <a:cxn ang="0">
                    <a:pos x="380" y="392"/>
                  </a:cxn>
                  <a:cxn ang="0">
                    <a:pos x="365" y="384"/>
                  </a:cxn>
                  <a:cxn ang="0">
                    <a:pos x="359" y="365"/>
                  </a:cxn>
                  <a:cxn ang="0">
                    <a:pos x="351" y="373"/>
                  </a:cxn>
                  <a:cxn ang="0">
                    <a:pos x="344" y="366"/>
                  </a:cxn>
                  <a:cxn ang="0">
                    <a:pos x="346" y="344"/>
                  </a:cxn>
                  <a:cxn ang="0">
                    <a:pos x="316" y="368"/>
                  </a:cxn>
                  <a:cxn ang="0">
                    <a:pos x="303" y="339"/>
                  </a:cxn>
                  <a:cxn ang="0">
                    <a:pos x="256" y="318"/>
                  </a:cxn>
                  <a:cxn ang="0">
                    <a:pos x="217" y="325"/>
                  </a:cxn>
                  <a:cxn ang="0">
                    <a:pos x="179" y="334"/>
                  </a:cxn>
                  <a:cxn ang="0">
                    <a:pos x="151" y="344"/>
                  </a:cxn>
                  <a:cxn ang="0">
                    <a:pos x="110" y="356"/>
                  </a:cxn>
                  <a:cxn ang="0">
                    <a:pos x="69" y="372"/>
                  </a:cxn>
                  <a:cxn ang="0">
                    <a:pos x="26" y="363"/>
                  </a:cxn>
                  <a:cxn ang="0">
                    <a:pos x="33" y="323"/>
                  </a:cxn>
                  <a:cxn ang="0">
                    <a:pos x="19" y="287"/>
                  </a:cxn>
                  <a:cxn ang="0">
                    <a:pos x="3" y="244"/>
                  </a:cxn>
                  <a:cxn ang="0">
                    <a:pos x="5" y="232"/>
                  </a:cxn>
                  <a:cxn ang="0">
                    <a:pos x="5" y="217"/>
                  </a:cxn>
                  <a:cxn ang="0">
                    <a:pos x="2" y="179"/>
                  </a:cxn>
                  <a:cxn ang="0">
                    <a:pos x="7" y="169"/>
                  </a:cxn>
                  <a:cxn ang="0">
                    <a:pos x="39" y="148"/>
                  </a:cxn>
                  <a:cxn ang="0">
                    <a:pos x="76" y="141"/>
                  </a:cxn>
                  <a:cxn ang="0">
                    <a:pos x="113" y="126"/>
                  </a:cxn>
                  <a:cxn ang="0">
                    <a:pos x="129" y="105"/>
                  </a:cxn>
                  <a:cxn ang="0">
                    <a:pos x="139" y="93"/>
                  </a:cxn>
                  <a:cxn ang="0">
                    <a:pos x="153" y="84"/>
                  </a:cxn>
                  <a:cxn ang="0">
                    <a:pos x="167" y="64"/>
                  </a:cxn>
                  <a:cxn ang="0">
                    <a:pos x="189" y="48"/>
                  </a:cxn>
                  <a:cxn ang="0">
                    <a:pos x="217" y="62"/>
                  </a:cxn>
                  <a:cxn ang="0">
                    <a:pos x="232" y="59"/>
                  </a:cxn>
                  <a:cxn ang="0">
                    <a:pos x="242" y="29"/>
                  </a:cxn>
                  <a:cxn ang="0">
                    <a:pos x="273" y="22"/>
                  </a:cxn>
                  <a:cxn ang="0">
                    <a:pos x="279" y="12"/>
                  </a:cxn>
                  <a:cxn ang="0">
                    <a:pos x="322" y="21"/>
                  </a:cxn>
                  <a:cxn ang="0">
                    <a:pos x="334" y="33"/>
                  </a:cxn>
                  <a:cxn ang="0">
                    <a:pos x="332" y="69"/>
                  </a:cxn>
                  <a:cxn ang="0">
                    <a:pos x="353" y="84"/>
                  </a:cxn>
                  <a:cxn ang="0">
                    <a:pos x="390" y="105"/>
                  </a:cxn>
                  <a:cxn ang="0">
                    <a:pos x="411" y="64"/>
                  </a:cxn>
                  <a:cxn ang="0">
                    <a:pos x="425" y="9"/>
                  </a:cxn>
                  <a:cxn ang="0">
                    <a:pos x="437" y="43"/>
                  </a:cxn>
                  <a:cxn ang="0">
                    <a:pos x="461" y="62"/>
                  </a:cxn>
                  <a:cxn ang="0">
                    <a:pos x="468" y="95"/>
                  </a:cxn>
                  <a:cxn ang="0">
                    <a:pos x="483" y="126"/>
                  </a:cxn>
                  <a:cxn ang="0">
                    <a:pos x="519" y="157"/>
                  </a:cxn>
                  <a:cxn ang="0">
                    <a:pos x="542" y="186"/>
                  </a:cxn>
                  <a:cxn ang="0">
                    <a:pos x="568" y="215"/>
                  </a:cxn>
                </a:cxnLst>
                <a:rect l="0" t="0" r="r" b="b"/>
                <a:pathLst>
                  <a:path w="581" h="440">
                    <a:moveTo>
                      <a:pt x="568" y="215"/>
                    </a:moveTo>
                    <a:lnTo>
                      <a:pt x="571" y="224"/>
                    </a:lnTo>
                    <a:lnTo>
                      <a:pt x="576" y="239"/>
                    </a:lnTo>
                    <a:lnTo>
                      <a:pt x="580" y="253"/>
                    </a:lnTo>
                    <a:lnTo>
                      <a:pt x="581" y="268"/>
                    </a:lnTo>
                    <a:lnTo>
                      <a:pt x="580" y="275"/>
                    </a:lnTo>
                    <a:lnTo>
                      <a:pt x="578" y="286"/>
                    </a:lnTo>
                    <a:lnTo>
                      <a:pt x="576" y="292"/>
                    </a:lnTo>
                    <a:lnTo>
                      <a:pt x="574" y="299"/>
                    </a:lnTo>
                    <a:lnTo>
                      <a:pt x="574" y="313"/>
                    </a:lnTo>
                    <a:lnTo>
                      <a:pt x="571" y="318"/>
                    </a:lnTo>
                    <a:lnTo>
                      <a:pt x="571" y="323"/>
                    </a:lnTo>
                    <a:lnTo>
                      <a:pt x="562" y="332"/>
                    </a:lnTo>
                    <a:lnTo>
                      <a:pt x="555" y="341"/>
                    </a:lnTo>
                    <a:lnTo>
                      <a:pt x="550" y="347"/>
                    </a:lnTo>
                    <a:lnTo>
                      <a:pt x="547" y="359"/>
                    </a:lnTo>
                    <a:lnTo>
                      <a:pt x="542" y="368"/>
                    </a:lnTo>
                    <a:lnTo>
                      <a:pt x="538" y="378"/>
                    </a:lnTo>
                    <a:lnTo>
                      <a:pt x="533" y="390"/>
                    </a:lnTo>
                    <a:lnTo>
                      <a:pt x="533" y="404"/>
                    </a:lnTo>
                    <a:lnTo>
                      <a:pt x="533" y="404"/>
                    </a:lnTo>
                    <a:lnTo>
                      <a:pt x="521" y="415"/>
                    </a:lnTo>
                    <a:lnTo>
                      <a:pt x="506" y="421"/>
                    </a:lnTo>
                    <a:lnTo>
                      <a:pt x="488" y="427"/>
                    </a:lnTo>
                    <a:lnTo>
                      <a:pt x="482" y="440"/>
                    </a:lnTo>
                    <a:lnTo>
                      <a:pt x="473" y="437"/>
                    </a:lnTo>
                    <a:lnTo>
                      <a:pt x="466" y="433"/>
                    </a:lnTo>
                    <a:lnTo>
                      <a:pt x="457" y="428"/>
                    </a:lnTo>
                    <a:lnTo>
                      <a:pt x="456" y="425"/>
                    </a:lnTo>
                    <a:lnTo>
                      <a:pt x="445" y="430"/>
                    </a:lnTo>
                    <a:lnTo>
                      <a:pt x="435" y="437"/>
                    </a:lnTo>
                    <a:lnTo>
                      <a:pt x="418" y="433"/>
                    </a:lnTo>
                    <a:lnTo>
                      <a:pt x="401" y="427"/>
                    </a:lnTo>
                    <a:lnTo>
                      <a:pt x="387" y="416"/>
                    </a:lnTo>
                    <a:lnTo>
                      <a:pt x="383" y="402"/>
                    </a:lnTo>
                    <a:lnTo>
                      <a:pt x="380" y="392"/>
                    </a:lnTo>
                    <a:lnTo>
                      <a:pt x="377" y="382"/>
                    </a:lnTo>
                    <a:lnTo>
                      <a:pt x="375" y="380"/>
                    </a:lnTo>
                    <a:lnTo>
                      <a:pt x="370" y="382"/>
                    </a:lnTo>
                    <a:lnTo>
                      <a:pt x="365" y="384"/>
                    </a:lnTo>
                    <a:lnTo>
                      <a:pt x="359" y="384"/>
                    </a:lnTo>
                    <a:lnTo>
                      <a:pt x="361" y="378"/>
                    </a:lnTo>
                    <a:lnTo>
                      <a:pt x="363" y="373"/>
                    </a:lnTo>
                    <a:lnTo>
                      <a:pt x="359" y="365"/>
                    </a:lnTo>
                    <a:lnTo>
                      <a:pt x="358" y="363"/>
                    </a:lnTo>
                    <a:lnTo>
                      <a:pt x="356" y="365"/>
                    </a:lnTo>
                    <a:lnTo>
                      <a:pt x="356" y="368"/>
                    </a:lnTo>
                    <a:lnTo>
                      <a:pt x="351" y="373"/>
                    </a:lnTo>
                    <a:lnTo>
                      <a:pt x="344" y="378"/>
                    </a:lnTo>
                    <a:lnTo>
                      <a:pt x="340" y="377"/>
                    </a:lnTo>
                    <a:lnTo>
                      <a:pt x="339" y="373"/>
                    </a:lnTo>
                    <a:lnTo>
                      <a:pt x="344" y="366"/>
                    </a:lnTo>
                    <a:lnTo>
                      <a:pt x="351" y="356"/>
                    </a:lnTo>
                    <a:lnTo>
                      <a:pt x="353" y="344"/>
                    </a:lnTo>
                    <a:lnTo>
                      <a:pt x="354" y="337"/>
                    </a:lnTo>
                    <a:lnTo>
                      <a:pt x="346" y="344"/>
                    </a:lnTo>
                    <a:lnTo>
                      <a:pt x="337" y="358"/>
                    </a:lnTo>
                    <a:lnTo>
                      <a:pt x="328" y="368"/>
                    </a:lnTo>
                    <a:lnTo>
                      <a:pt x="322" y="373"/>
                    </a:lnTo>
                    <a:lnTo>
                      <a:pt x="316" y="368"/>
                    </a:lnTo>
                    <a:lnTo>
                      <a:pt x="316" y="363"/>
                    </a:lnTo>
                    <a:lnTo>
                      <a:pt x="311" y="358"/>
                    </a:lnTo>
                    <a:lnTo>
                      <a:pt x="308" y="349"/>
                    </a:lnTo>
                    <a:lnTo>
                      <a:pt x="303" y="339"/>
                    </a:lnTo>
                    <a:lnTo>
                      <a:pt x="299" y="334"/>
                    </a:lnTo>
                    <a:lnTo>
                      <a:pt x="287" y="325"/>
                    </a:lnTo>
                    <a:lnTo>
                      <a:pt x="273" y="322"/>
                    </a:lnTo>
                    <a:lnTo>
                      <a:pt x="256" y="318"/>
                    </a:lnTo>
                    <a:lnTo>
                      <a:pt x="244" y="318"/>
                    </a:lnTo>
                    <a:lnTo>
                      <a:pt x="230" y="318"/>
                    </a:lnTo>
                    <a:lnTo>
                      <a:pt x="224" y="322"/>
                    </a:lnTo>
                    <a:lnTo>
                      <a:pt x="217" y="325"/>
                    </a:lnTo>
                    <a:lnTo>
                      <a:pt x="210" y="329"/>
                    </a:lnTo>
                    <a:lnTo>
                      <a:pt x="199" y="330"/>
                    </a:lnTo>
                    <a:lnTo>
                      <a:pt x="189" y="332"/>
                    </a:lnTo>
                    <a:lnTo>
                      <a:pt x="179" y="334"/>
                    </a:lnTo>
                    <a:lnTo>
                      <a:pt x="170" y="335"/>
                    </a:lnTo>
                    <a:lnTo>
                      <a:pt x="162" y="335"/>
                    </a:lnTo>
                    <a:lnTo>
                      <a:pt x="156" y="339"/>
                    </a:lnTo>
                    <a:lnTo>
                      <a:pt x="151" y="344"/>
                    </a:lnTo>
                    <a:lnTo>
                      <a:pt x="150" y="354"/>
                    </a:lnTo>
                    <a:lnTo>
                      <a:pt x="132" y="356"/>
                    </a:lnTo>
                    <a:lnTo>
                      <a:pt x="119" y="358"/>
                    </a:lnTo>
                    <a:lnTo>
                      <a:pt x="110" y="356"/>
                    </a:lnTo>
                    <a:lnTo>
                      <a:pt x="105" y="358"/>
                    </a:lnTo>
                    <a:lnTo>
                      <a:pt x="91" y="359"/>
                    </a:lnTo>
                    <a:lnTo>
                      <a:pt x="81" y="366"/>
                    </a:lnTo>
                    <a:lnTo>
                      <a:pt x="69" y="372"/>
                    </a:lnTo>
                    <a:lnTo>
                      <a:pt x="57" y="375"/>
                    </a:lnTo>
                    <a:lnTo>
                      <a:pt x="46" y="372"/>
                    </a:lnTo>
                    <a:lnTo>
                      <a:pt x="34" y="368"/>
                    </a:lnTo>
                    <a:lnTo>
                      <a:pt x="26" y="363"/>
                    </a:lnTo>
                    <a:lnTo>
                      <a:pt x="22" y="358"/>
                    </a:lnTo>
                    <a:lnTo>
                      <a:pt x="27" y="346"/>
                    </a:lnTo>
                    <a:lnTo>
                      <a:pt x="34" y="334"/>
                    </a:lnTo>
                    <a:lnTo>
                      <a:pt x="33" y="323"/>
                    </a:lnTo>
                    <a:lnTo>
                      <a:pt x="29" y="315"/>
                    </a:lnTo>
                    <a:lnTo>
                      <a:pt x="26" y="308"/>
                    </a:lnTo>
                    <a:lnTo>
                      <a:pt x="24" y="303"/>
                    </a:lnTo>
                    <a:lnTo>
                      <a:pt x="19" y="287"/>
                    </a:lnTo>
                    <a:lnTo>
                      <a:pt x="17" y="277"/>
                    </a:lnTo>
                    <a:lnTo>
                      <a:pt x="14" y="265"/>
                    </a:lnTo>
                    <a:lnTo>
                      <a:pt x="10" y="253"/>
                    </a:lnTo>
                    <a:lnTo>
                      <a:pt x="3" y="244"/>
                    </a:lnTo>
                    <a:lnTo>
                      <a:pt x="0" y="236"/>
                    </a:lnTo>
                    <a:lnTo>
                      <a:pt x="2" y="232"/>
                    </a:lnTo>
                    <a:lnTo>
                      <a:pt x="3" y="229"/>
                    </a:lnTo>
                    <a:lnTo>
                      <a:pt x="5" y="232"/>
                    </a:lnTo>
                    <a:lnTo>
                      <a:pt x="9" y="236"/>
                    </a:lnTo>
                    <a:lnTo>
                      <a:pt x="9" y="232"/>
                    </a:lnTo>
                    <a:lnTo>
                      <a:pt x="9" y="229"/>
                    </a:lnTo>
                    <a:lnTo>
                      <a:pt x="5" y="217"/>
                    </a:lnTo>
                    <a:lnTo>
                      <a:pt x="2" y="203"/>
                    </a:lnTo>
                    <a:lnTo>
                      <a:pt x="2" y="193"/>
                    </a:lnTo>
                    <a:lnTo>
                      <a:pt x="2" y="186"/>
                    </a:lnTo>
                    <a:lnTo>
                      <a:pt x="2" y="179"/>
                    </a:lnTo>
                    <a:lnTo>
                      <a:pt x="2" y="174"/>
                    </a:lnTo>
                    <a:lnTo>
                      <a:pt x="3" y="169"/>
                    </a:lnTo>
                    <a:lnTo>
                      <a:pt x="7" y="167"/>
                    </a:lnTo>
                    <a:lnTo>
                      <a:pt x="7" y="169"/>
                    </a:lnTo>
                    <a:lnTo>
                      <a:pt x="9" y="172"/>
                    </a:lnTo>
                    <a:lnTo>
                      <a:pt x="22" y="163"/>
                    </a:lnTo>
                    <a:lnTo>
                      <a:pt x="34" y="153"/>
                    </a:lnTo>
                    <a:lnTo>
                      <a:pt x="39" y="148"/>
                    </a:lnTo>
                    <a:lnTo>
                      <a:pt x="50" y="146"/>
                    </a:lnTo>
                    <a:lnTo>
                      <a:pt x="58" y="145"/>
                    </a:lnTo>
                    <a:lnTo>
                      <a:pt x="69" y="145"/>
                    </a:lnTo>
                    <a:lnTo>
                      <a:pt x="76" y="141"/>
                    </a:lnTo>
                    <a:lnTo>
                      <a:pt x="84" y="139"/>
                    </a:lnTo>
                    <a:lnTo>
                      <a:pt x="95" y="136"/>
                    </a:lnTo>
                    <a:lnTo>
                      <a:pt x="105" y="133"/>
                    </a:lnTo>
                    <a:lnTo>
                      <a:pt x="113" y="126"/>
                    </a:lnTo>
                    <a:lnTo>
                      <a:pt x="122" y="120"/>
                    </a:lnTo>
                    <a:lnTo>
                      <a:pt x="125" y="115"/>
                    </a:lnTo>
                    <a:lnTo>
                      <a:pt x="129" y="110"/>
                    </a:lnTo>
                    <a:lnTo>
                      <a:pt x="129" y="105"/>
                    </a:lnTo>
                    <a:lnTo>
                      <a:pt x="129" y="102"/>
                    </a:lnTo>
                    <a:lnTo>
                      <a:pt x="129" y="93"/>
                    </a:lnTo>
                    <a:lnTo>
                      <a:pt x="136" y="88"/>
                    </a:lnTo>
                    <a:lnTo>
                      <a:pt x="139" y="93"/>
                    </a:lnTo>
                    <a:lnTo>
                      <a:pt x="143" y="98"/>
                    </a:lnTo>
                    <a:lnTo>
                      <a:pt x="146" y="90"/>
                    </a:lnTo>
                    <a:lnTo>
                      <a:pt x="148" y="83"/>
                    </a:lnTo>
                    <a:lnTo>
                      <a:pt x="153" y="84"/>
                    </a:lnTo>
                    <a:lnTo>
                      <a:pt x="158" y="86"/>
                    </a:lnTo>
                    <a:lnTo>
                      <a:pt x="158" y="76"/>
                    </a:lnTo>
                    <a:lnTo>
                      <a:pt x="163" y="71"/>
                    </a:lnTo>
                    <a:lnTo>
                      <a:pt x="167" y="64"/>
                    </a:lnTo>
                    <a:lnTo>
                      <a:pt x="170" y="59"/>
                    </a:lnTo>
                    <a:lnTo>
                      <a:pt x="177" y="55"/>
                    </a:lnTo>
                    <a:lnTo>
                      <a:pt x="184" y="53"/>
                    </a:lnTo>
                    <a:lnTo>
                      <a:pt x="189" y="48"/>
                    </a:lnTo>
                    <a:lnTo>
                      <a:pt x="198" y="48"/>
                    </a:lnTo>
                    <a:lnTo>
                      <a:pt x="206" y="53"/>
                    </a:lnTo>
                    <a:lnTo>
                      <a:pt x="211" y="67"/>
                    </a:lnTo>
                    <a:lnTo>
                      <a:pt x="217" y="62"/>
                    </a:lnTo>
                    <a:lnTo>
                      <a:pt x="224" y="62"/>
                    </a:lnTo>
                    <a:lnTo>
                      <a:pt x="227" y="64"/>
                    </a:lnTo>
                    <a:lnTo>
                      <a:pt x="230" y="65"/>
                    </a:lnTo>
                    <a:lnTo>
                      <a:pt x="232" y="59"/>
                    </a:lnTo>
                    <a:lnTo>
                      <a:pt x="232" y="53"/>
                    </a:lnTo>
                    <a:lnTo>
                      <a:pt x="236" y="43"/>
                    </a:lnTo>
                    <a:lnTo>
                      <a:pt x="241" y="35"/>
                    </a:lnTo>
                    <a:lnTo>
                      <a:pt x="242" y="29"/>
                    </a:lnTo>
                    <a:lnTo>
                      <a:pt x="251" y="26"/>
                    </a:lnTo>
                    <a:lnTo>
                      <a:pt x="260" y="24"/>
                    </a:lnTo>
                    <a:lnTo>
                      <a:pt x="268" y="24"/>
                    </a:lnTo>
                    <a:lnTo>
                      <a:pt x="273" y="22"/>
                    </a:lnTo>
                    <a:lnTo>
                      <a:pt x="279" y="21"/>
                    </a:lnTo>
                    <a:lnTo>
                      <a:pt x="272" y="14"/>
                    </a:lnTo>
                    <a:lnTo>
                      <a:pt x="268" y="9"/>
                    </a:lnTo>
                    <a:lnTo>
                      <a:pt x="279" y="12"/>
                    </a:lnTo>
                    <a:lnTo>
                      <a:pt x="291" y="17"/>
                    </a:lnTo>
                    <a:lnTo>
                      <a:pt x="301" y="21"/>
                    </a:lnTo>
                    <a:lnTo>
                      <a:pt x="315" y="22"/>
                    </a:lnTo>
                    <a:lnTo>
                      <a:pt x="322" y="21"/>
                    </a:lnTo>
                    <a:lnTo>
                      <a:pt x="328" y="19"/>
                    </a:lnTo>
                    <a:lnTo>
                      <a:pt x="334" y="21"/>
                    </a:lnTo>
                    <a:lnTo>
                      <a:pt x="339" y="28"/>
                    </a:lnTo>
                    <a:lnTo>
                      <a:pt x="334" y="33"/>
                    </a:lnTo>
                    <a:lnTo>
                      <a:pt x="327" y="38"/>
                    </a:lnTo>
                    <a:lnTo>
                      <a:pt x="322" y="64"/>
                    </a:lnTo>
                    <a:lnTo>
                      <a:pt x="325" y="65"/>
                    </a:lnTo>
                    <a:lnTo>
                      <a:pt x="332" y="69"/>
                    </a:lnTo>
                    <a:lnTo>
                      <a:pt x="334" y="74"/>
                    </a:lnTo>
                    <a:lnTo>
                      <a:pt x="337" y="79"/>
                    </a:lnTo>
                    <a:lnTo>
                      <a:pt x="346" y="81"/>
                    </a:lnTo>
                    <a:lnTo>
                      <a:pt x="353" y="84"/>
                    </a:lnTo>
                    <a:lnTo>
                      <a:pt x="359" y="86"/>
                    </a:lnTo>
                    <a:lnTo>
                      <a:pt x="370" y="91"/>
                    </a:lnTo>
                    <a:lnTo>
                      <a:pt x="378" y="98"/>
                    </a:lnTo>
                    <a:lnTo>
                      <a:pt x="390" y="105"/>
                    </a:lnTo>
                    <a:lnTo>
                      <a:pt x="399" y="98"/>
                    </a:lnTo>
                    <a:lnTo>
                      <a:pt x="406" y="88"/>
                    </a:lnTo>
                    <a:lnTo>
                      <a:pt x="408" y="74"/>
                    </a:lnTo>
                    <a:lnTo>
                      <a:pt x="411" y="64"/>
                    </a:lnTo>
                    <a:lnTo>
                      <a:pt x="411" y="17"/>
                    </a:lnTo>
                    <a:lnTo>
                      <a:pt x="418" y="9"/>
                    </a:lnTo>
                    <a:lnTo>
                      <a:pt x="425" y="0"/>
                    </a:lnTo>
                    <a:lnTo>
                      <a:pt x="425" y="9"/>
                    </a:lnTo>
                    <a:lnTo>
                      <a:pt x="430" y="17"/>
                    </a:lnTo>
                    <a:lnTo>
                      <a:pt x="433" y="24"/>
                    </a:lnTo>
                    <a:lnTo>
                      <a:pt x="437" y="33"/>
                    </a:lnTo>
                    <a:lnTo>
                      <a:pt x="437" y="43"/>
                    </a:lnTo>
                    <a:lnTo>
                      <a:pt x="442" y="53"/>
                    </a:lnTo>
                    <a:lnTo>
                      <a:pt x="451" y="55"/>
                    </a:lnTo>
                    <a:lnTo>
                      <a:pt x="457" y="59"/>
                    </a:lnTo>
                    <a:lnTo>
                      <a:pt x="461" y="62"/>
                    </a:lnTo>
                    <a:lnTo>
                      <a:pt x="463" y="71"/>
                    </a:lnTo>
                    <a:lnTo>
                      <a:pt x="464" y="79"/>
                    </a:lnTo>
                    <a:lnTo>
                      <a:pt x="466" y="88"/>
                    </a:lnTo>
                    <a:lnTo>
                      <a:pt x="468" y="95"/>
                    </a:lnTo>
                    <a:lnTo>
                      <a:pt x="473" y="103"/>
                    </a:lnTo>
                    <a:lnTo>
                      <a:pt x="475" y="110"/>
                    </a:lnTo>
                    <a:lnTo>
                      <a:pt x="480" y="120"/>
                    </a:lnTo>
                    <a:lnTo>
                      <a:pt x="483" y="126"/>
                    </a:lnTo>
                    <a:lnTo>
                      <a:pt x="494" y="133"/>
                    </a:lnTo>
                    <a:lnTo>
                      <a:pt x="504" y="138"/>
                    </a:lnTo>
                    <a:lnTo>
                      <a:pt x="514" y="145"/>
                    </a:lnTo>
                    <a:lnTo>
                      <a:pt x="519" y="157"/>
                    </a:lnTo>
                    <a:lnTo>
                      <a:pt x="523" y="169"/>
                    </a:lnTo>
                    <a:lnTo>
                      <a:pt x="528" y="174"/>
                    </a:lnTo>
                    <a:lnTo>
                      <a:pt x="540" y="176"/>
                    </a:lnTo>
                    <a:lnTo>
                      <a:pt x="542" y="186"/>
                    </a:lnTo>
                    <a:lnTo>
                      <a:pt x="550" y="196"/>
                    </a:lnTo>
                    <a:lnTo>
                      <a:pt x="559" y="205"/>
                    </a:lnTo>
                    <a:lnTo>
                      <a:pt x="569" y="213"/>
                    </a:lnTo>
                    <a:lnTo>
                      <a:pt x="568" y="215"/>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679" name="Freeform 223"/>
              <p:cNvSpPr>
                <a:spLocks/>
              </p:cNvSpPr>
              <p:nvPr/>
            </p:nvSpPr>
            <p:spPr bwMode="auto">
              <a:xfrm>
                <a:off x="8149432" y="5181600"/>
                <a:ext cx="15875" cy="12700"/>
              </a:xfrm>
              <a:custGeom>
                <a:avLst/>
                <a:gdLst/>
                <a:ahLst/>
                <a:cxnLst>
                  <a:cxn ang="0">
                    <a:pos x="10" y="0"/>
                  </a:cxn>
                  <a:cxn ang="0">
                    <a:pos x="5" y="5"/>
                  </a:cxn>
                  <a:cxn ang="0">
                    <a:pos x="0" y="8"/>
                  </a:cxn>
                  <a:cxn ang="0">
                    <a:pos x="0" y="3"/>
                  </a:cxn>
                  <a:cxn ang="0">
                    <a:pos x="0" y="0"/>
                  </a:cxn>
                  <a:cxn ang="0">
                    <a:pos x="10" y="0"/>
                  </a:cxn>
                </a:cxnLst>
                <a:rect l="0" t="0" r="r" b="b"/>
                <a:pathLst>
                  <a:path w="10" h="8">
                    <a:moveTo>
                      <a:pt x="10" y="0"/>
                    </a:moveTo>
                    <a:lnTo>
                      <a:pt x="5" y="5"/>
                    </a:lnTo>
                    <a:lnTo>
                      <a:pt x="0" y="8"/>
                    </a:lnTo>
                    <a:lnTo>
                      <a:pt x="0" y="3"/>
                    </a:lnTo>
                    <a:lnTo>
                      <a:pt x="0" y="0"/>
                    </a:lnTo>
                    <a:lnTo>
                      <a:pt x="10" y="0"/>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680" name="Freeform 224"/>
              <p:cNvSpPr>
                <a:spLocks/>
              </p:cNvSpPr>
              <p:nvPr/>
            </p:nvSpPr>
            <p:spPr bwMode="auto">
              <a:xfrm>
                <a:off x="8127207" y="5006975"/>
                <a:ext cx="174625" cy="171450"/>
              </a:xfrm>
              <a:custGeom>
                <a:avLst/>
                <a:gdLst/>
                <a:ahLst/>
                <a:cxnLst>
                  <a:cxn ang="0">
                    <a:pos x="67" y="29"/>
                  </a:cxn>
                  <a:cxn ang="0">
                    <a:pos x="67" y="26"/>
                  </a:cxn>
                  <a:cxn ang="0">
                    <a:pos x="67" y="24"/>
                  </a:cxn>
                  <a:cxn ang="0">
                    <a:pos x="71" y="19"/>
                  </a:cxn>
                  <a:cxn ang="0">
                    <a:pos x="77" y="19"/>
                  </a:cxn>
                  <a:cxn ang="0">
                    <a:pos x="77" y="17"/>
                  </a:cxn>
                  <a:cxn ang="0">
                    <a:pos x="77" y="15"/>
                  </a:cxn>
                  <a:cxn ang="0">
                    <a:pos x="81" y="5"/>
                  </a:cxn>
                  <a:cxn ang="0">
                    <a:pos x="89" y="0"/>
                  </a:cxn>
                  <a:cxn ang="0">
                    <a:pos x="89" y="3"/>
                  </a:cxn>
                  <a:cxn ang="0">
                    <a:pos x="93" y="5"/>
                  </a:cxn>
                  <a:cxn ang="0">
                    <a:pos x="93" y="8"/>
                  </a:cxn>
                  <a:cxn ang="0">
                    <a:pos x="96" y="12"/>
                  </a:cxn>
                  <a:cxn ang="0">
                    <a:pos x="100" y="8"/>
                  </a:cxn>
                  <a:cxn ang="0">
                    <a:pos x="105" y="7"/>
                  </a:cxn>
                  <a:cxn ang="0">
                    <a:pos x="108" y="8"/>
                  </a:cxn>
                  <a:cxn ang="0">
                    <a:pos x="108" y="14"/>
                  </a:cxn>
                  <a:cxn ang="0">
                    <a:pos x="110" y="17"/>
                  </a:cxn>
                  <a:cxn ang="0">
                    <a:pos x="107" y="22"/>
                  </a:cxn>
                  <a:cxn ang="0">
                    <a:pos x="103" y="31"/>
                  </a:cxn>
                  <a:cxn ang="0">
                    <a:pos x="96" y="39"/>
                  </a:cxn>
                  <a:cxn ang="0">
                    <a:pos x="91" y="43"/>
                  </a:cxn>
                  <a:cxn ang="0">
                    <a:pos x="89" y="50"/>
                  </a:cxn>
                  <a:cxn ang="0">
                    <a:pos x="91" y="58"/>
                  </a:cxn>
                  <a:cxn ang="0">
                    <a:pos x="81" y="58"/>
                  </a:cxn>
                  <a:cxn ang="0">
                    <a:pos x="72" y="60"/>
                  </a:cxn>
                  <a:cxn ang="0">
                    <a:pos x="67" y="67"/>
                  </a:cxn>
                  <a:cxn ang="0">
                    <a:pos x="64" y="81"/>
                  </a:cxn>
                  <a:cxn ang="0">
                    <a:pos x="58" y="91"/>
                  </a:cxn>
                  <a:cxn ang="0">
                    <a:pos x="57" y="96"/>
                  </a:cxn>
                  <a:cxn ang="0">
                    <a:pos x="46" y="103"/>
                  </a:cxn>
                  <a:cxn ang="0">
                    <a:pos x="38" y="108"/>
                  </a:cxn>
                  <a:cxn ang="0">
                    <a:pos x="31" y="106"/>
                  </a:cxn>
                  <a:cxn ang="0">
                    <a:pos x="26" y="105"/>
                  </a:cxn>
                  <a:cxn ang="0">
                    <a:pos x="19" y="103"/>
                  </a:cxn>
                  <a:cxn ang="0">
                    <a:pos x="12" y="100"/>
                  </a:cxn>
                  <a:cxn ang="0">
                    <a:pos x="5" y="96"/>
                  </a:cxn>
                  <a:cxn ang="0">
                    <a:pos x="3" y="94"/>
                  </a:cxn>
                  <a:cxn ang="0">
                    <a:pos x="0" y="93"/>
                  </a:cxn>
                  <a:cxn ang="0">
                    <a:pos x="2" y="82"/>
                  </a:cxn>
                  <a:cxn ang="0">
                    <a:pos x="7" y="75"/>
                  </a:cxn>
                  <a:cxn ang="0">
                    <a:pos x="14" y="70"/>
                  </a:cxn>
                  <a:cxn ang="0">
                    <a:pos x="21" y="65"/>
                  </a:cxn>
                  <a:cxn ang="0">
                    <a:pos x="24" y="60"/>
                  </a:cxn>
                  <a:cxn ang="0">
                    <a:pos x="29" y="58"/>
                  </a:cxn>
                  <a:cxn ang="0">
                    <a:pos x="43" y="51"/>
                  </a:cxn>
                  <a:cxn ang="0">
                    <a:pos x="57" y="43"/>
                  </a:cxn>
                  <a:cxn ang="0">
                    <a:pos x="62" y="34"/>
                  </a:cxn>
                  <a:cxn ang="0">
                    <a:pos x="67" y="29"/>
                  </a:cxn>
                </a:cxnLst>
                <a:rect l="0" t="0" r="r" b="b"/>
                <a:pathLst>
                  <a:path w="110" h="108">
                    <a:moveTo>
                      <a:pt x="67" y="29"/>
                    </a:moveTo>
                    <a:lnTo>
                      <a:pt x="67" y="26"/>
                    </a:lnTo>
                    <a:lnTo>
                      <a:pt x="67" y="24"/>
                    </a:lnTo>
                    <a:lnTo>
                      <a:pt x="71" y="19"/>
                    </a:lnTo>
                    <a:lnTo>
                      <a:pt x="77" y="19"/>
                    </a:lnTo>
                    <a:lnTo>
                      <a:pt x="77" y="17"/>
                    </a:lnTo>
                    <a:lnTo>
                      <a:pt x="77" y="15"/>
                    </a:lnTo>
                    <a:lnTo>
                      <a:pt x="81" y="5"/>
                    </a:lnTo>
                    <a:lnTo>
                      <a:pt x="89" y="0"/>
                    </a:lnTo>
                    <a:lnTo>
                      <a:pt x="89" y="3"/>
                    </a:lnTo>
                    <a:lnTo>
                      <a:pt x="93" y="5"/>
                    </a:lnTo>
                    <a:lnTo>
                      <a:pt x="93" y="8"/>
                    </a:lnTo>
                    <a:lnTo>
                      <a:pt x="96" y="12"/>
                    </a:lnTo>
                    <a:lnTo>
                      <a:pt x="100" y="8"/>
                    </a:lnTo>
                    <a:lnTo>
                      <a:pt x="105" y="7"/>
                    </a:lnTo>
                    <a:lnTo>
                      <a:pt x="108" y="8"/>
                    </a:lnTo>
                    <a:lnTo>
                      <a:pt x="108" y="14"/>
                    </a:lnTo>
                    <a:lnTo>
                      <a:pt x="110" y="17"/>
                    </a:lnTo>
                    <a:lnTo>
                      <a:pt x="107" y="22"/>
                    </a:lnTo>
                    <a:lnTo>
                      <a:pt x="103" y="31"/>
                    </a:lnTo>
                    <a:lnTo>
                      <a:pt x="96" y="39"/>
                    </a:lnTo>
                    <a:lnTo>
                      <a:pt x="91" y="43"/>
                    </a:lnTo>
                    <a:lnTo>
                      <a:pt x="89" y="50"/>
                    </a:lnTo>
                    <a:lnTo>
                      <a:pt x="91" y="58"/>
                    </a:lnTo>
                    <a:lnTo>
                      <a:pt x="81" y="58"/>
                    </a:lnTo>
                    <a:lnTo>
                      <a:pt x="72" y="60"/>
                    </a:lnTo>
                    <a:lnTo>
                      <a:pt x="67" y="67"/>
                    </a:lnTo>
                    <a:lnTo>
                      <a:pt x="64" y="81"/>
                    </a:lnTo>
                    <a:lnTo>
                      <a:pt x="58" y="91"/>
                    </a:lnTo>
                    <a:lnTo>
                      <a:pt x="57" y="96"/>
                    </a:lnTo>
                    <a:lnTo>
                      <a:pt x="46" y="103"/>
                    </a:lnTo>
                    <a:lnTo>
                      <a:pt x="38" y="108"/>
                    </a:lnTo>
                    <a:lnTo>
                      <a:pt x="31" y="106"/>
                    </a:lnTo>
                    <a:lnTo>
                      <a:pt x="26" y="105"/>
                    </a:lnTo>
                    <a:lnTo>
                      <a:pt x="19" y="103"/>
                    </a:lnTo>
                    <a:lnTo>
                      <a:pt x="12" y="100"/>
                    </a:lnTo>
                    <a:lnTo>
                      <a:pt x="5" y="96"/>
                    </a:lnTo>
                    <a:lnTo>
                      <a:pt x="3" y="94"/>
                    </a:lnTo>
                    <a:lnTo>
                      <a:pt x="0" y="93"/>
                    </a:lnTo>
                    <a:lnTo>
                      <a:pt x="2" y="82"/>
                    </a:lnTo>
                    <a:lnTo>
                      <a:pt x="7" y="75"/>
                    </a:lnTo>
                    <a:lnTo>
                      <a:pt x="14" y="70"/>
                    </a:lnTo>
                    <a:lnTo>
                      <a:pt x="21" y="65"/>
                    </a:lnTo>
                    <a:lnTo>
                      <a:pt x="24" y="60"/>
                    </a:lnTo>
                    <a:lnTo>
                      <a:pt x="29" y="58"/>
                    </a:lnTo>
                    <a:lnTo>
                      <a:pt x="43" y="51"/>
                    </a:lnTo>
                    <a:lnTo>
                      <a:pt x="57" y="43"/>
                    </a:lnTo>
                    <a:lnTo>
                      <a:pt x="62" y="34"/>
                    </a:lnTo>
                    <a:lnTo>
                      <a:pt x="67" y="29"/>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681" name="Freeform 225"/>
              <p:cNvSpPr>
                <a:spLocks/>
              </p:cNvSpPr>
              <p:nvPr/>
            </p:nvSpPr>
            <p:spPr bwMode="auto">
              <a:xfrm>
                <a:off x="8271669" y="4840288"/>
                <a:ext cx="131763" cy="190500"/>
              </a:xfrm>
              <a:custGeom>
                <a:avLst/>
                <a:gdLst/>
                <a:ahLst/>
                <a:cxnLst>
                  <a:cxn ang="0">
                    <a:pos x="26" y="45"/>
                  </a:cxn>
                  <a:cxn ang="0">
                    <a:pos x="21" y="39"/>
                  </a:cxn>
                  <a:cxn ang="0">
                    <a:pos x="19" y="36"/>
                  </a:cxn>
                  <a:cxn ang="0">
                    <a:pos x="19" y="33"/>
                  </a:cxn>
                  <a:cxn ang="0">
                    <a:pos x="21" y="31"/>
                  </a:cxn>
                  <a:cxn ang="0">
                    <a:pos x="12" y="26"/>
                  </a:cxn>
                  <a:cxn ang="0">
                    <a:pos x="7" y="19"/>
                  </a:cxn>
                  <a:cxn ang="0">
                    <a:pos x="2" y="9"/>
                  </a:cxn>
                  <a:cxn ang="0">
                    <a:pos x="0" y="0"/>
                  </a:cxn>
                  <a:cxn ang="0">
                    <a:pos x="9" y="7"/>
                  </a:cxn>
                  <a:cxn ang="0">
                    <a:pos x="19" y="14"/>
                  </a:cxn>
                  <a:cxn ang="0">
                    <a:pos x="21" y="17"/>
                  </a:cxn>
                  <a:cxn ang="0">
                    <a:pos x="24" y="22"/>
                  </a:cxn>
                  <a:cxn ang="0">
                    <a:pos x="23" y="24"/>
                  </a:cxn>
                  <a:cxn ang="0">
                    <a:pos x="23" y="26"/>
                  </a:cxn>
                  <a:cxn ang="0">
                    <a:pos x="26" y="33"/>
                  </a:cxn>
                  <a:cxn ang="0">
                    <a:pos x="31" y="41"/>
                  </a:cxn>
                  <a:cxn ang="0">
                    <a:pos x="35" y="41"/>
                  </a:cxn>
                  <a:cxn ang="0">
                    <a:pos x="35" y="38"/>
                  </a:cxn>
                  <a:cxn ang="0">
                    <a:pos x="40" y="38"/>
                  </a:cxn>
                  <a:cxn ang="0">
                    <a:pos x="41" y="38"/>
                  </a:cxn>
                  <a:cxn ang="0">
                    <a:pos x="45" y="52"/>
                  </a:cxn>
                  <a:cxn ang="0">
                    <a:pos x="60" y="58"/>
                  </a:cxn>
                  <a:cxn ang="0">
                    <a:pos x="69" y="55"/>
                  </a:cxn>
                  <a:cxn ang="0">
                    <a:pos x="78" y="53"/>
                  </a:cxn>
                  <a:cxn ang="0">
                    <a:pos x="79" y="53"/>
                  </a:cxn>
                  <a:cxn ang="0">
                    <a:pos x="83" y="55"/>
                  </a:cxn>
                  <a:cxn ang="0">
                    <a:pos x="76" y="67"/>
                  </a:cxn>
                  <a:cxn ang="0">
                    <a:pos x="72" y="81"/>
                  </a:cxn>
                  <a:cxn ang="0">
                    <a:pos x="71" y="79"/>
                  </a:cxn>
                  <a:cxn ang="0">
                    <a:pos x="69" y="79"/>
                  </a:cxn>
                  <a:cxn ang="0">
                    <a:pos x="60" y="81"/>
                  </a:cxn>
                  <a:cxn ang="0">
                    <a:pos x="59" y="86"/>
                  </a:cxn>
                  <a:cxn ang="0">
                    <a:pos x="59" y="88"/>
                  </a:cxn>
                  <a:cxn ang="0">
                    <a:pos x="60" y="91"/>
                  </a:cxn>
                  <a:cxn ang="0">
                    <a:pos x="57" y="96"/>
                  </a:cxn>
                  <a:cxn ang="0">
                    <a:pos x="53" y="101"/>
                  </a:cxn>
                  <a:cxn ang="0">
                    <a:pos x="45" y="113"/>
                  </a:cxn>
                  <a:cxn ang="0">
                    <a:pos x="35" y="120"/>
                  </a:cxn>
                  <a:cxn ang="0">
                    <a:pos x="28" y="117"/>
                  </a:cxn>
                  <a:cxn ang="0">
                    <a:pos x="28" y="113"/>
                  </a:cxn>
                  <a:cxn ang="0">
                    <a:pos x="29" y="105"/>
                  </a:cxn>
                  <a:cxn ang="0">
                    <a:pos x="33" y="98"/>
                  </a:cxn>
                  <a:cxn ang="0">
                    <a:pos x="29" y="91"/>
                  </a:cxn>
                  <a:cxn ang="0">
                    <a:pos x="23" y="89"/>
                  </a:cxn>
                  <a:cxn ang="0">
                    <a:pos x="16" y="86"/>
                  </a:cxn>
                  <a:cxn ang="0">
                    <a:pos x="14" y="82"/>
                  </a:cxn>
                  <a:cxn ang="0">
                    <a:pos x="16" y="77"/>
                  </a:cxn>
                  <a:cxn ang="0">
                    <a:pos x="21" y="76"/>
                  </a:cxn>
                  <a:cxn ang="0">
                    <a:pos x="26" y="65"/>
                  </a:cxn>
                  <a:cxn ang="0">
                    <a:pos x="28" y="55"/>
                  </a:cxn>
                  <a:cxn ang="0">
                    <a:pos x="26" y="48"/>
                  </a:cxn>
                  <a:cxn ang="0">
                    <a:pos x="24" y="43"/>
                  </a:cxn>
                  <a:cxn ang="0">
                    <a:pos x="26" y="43"/>
                  </a:cxn>
                  <a:cxn ang="0">
                    <a:pos x="26" y="45"/>
                  </a:cxn>
                </a:cxnLst>
                <a:rect l="0" t="0" r="r" b="b"/>
                <a:pathLst>
                  <a:path w="83" h="120">
                    <a:moveTo>
                      <a:pt x="26" y="45"/>
                    </a:moveTo>
                    <a:lnTo>
                      <a:pt x="21" y="39"/>
                    </a:lnTo>
                    <a:lnTo>
                      <a:pt x="19" y="36"/>
                    </a:lnTo>
                    <a:lnTo>
                      <a:pt x="19" y="33"/>
                    </a:lnTo>
                    <a:lnTo>
                      <a:pt x="21" y="31"/>
                    </a:lnTo>
                    <a:lnTo>
                      <a:pt x="12" y="26"/>
                    </a:lnTo>
                    <a:lnTo>
                      <a:pt x="7" y="19"/>
                    </a:lnTo>
                    <a:lnTo>
                      <a:pt x="2" y="9"/>
                    </a:lnTo>
                    <a:lnTo>
                      <a:pt x="0" y="0"/>
                    </a:lnTo>
                    <a:lnTo>
                      <a:pt x="9" y="7"/>
                    </a:lnTo>
                    <a:lnTo>
                      <a:pt x="19" y="14"/>
                    </a:lnTo>
                    <a:lnTo>
                      <a:pt x="21" y="17"/>
                    </a:lnTo>
                    <a:lnTo>
                      <a:pt x="24" y="22"/>
                    </a:lnTo>
                    <a:lnTo>
                      <a:pt x="23" y="24"/>
                    </a:lnTo>
                    <a:lnTo>
                      <a:pt x="23" y="26"/>
                    </a:lnTo>
                    <a:lnTo>
                      <a:pt x="26" y="33"/>
                    </a:lnTo>
                    <a:lnTo>
                      <a:pt x="31" y="41"/>
                    </a:lnTo>
                    <a:lnTo>
                      <a:pt x="35" y="41"/>
                    </a:lnTo>
                    <a:lnTo>
                      <a:pt x="35" y="38"/>
                    </a:lnTo>
                    <a:lnTo>
                      <a:pt x="40" y="38"/>
                    </a:lnTo>
                    <a:lnTo>
                      <a:pt x="41" y="38"/>
                    </a:lnTo>
                    <a:lnTo>
                      <a:pt x="45" y="52"/>
                    </a:lnTo>
                    <a:lnTo>
                      <a:pt x="60" y="58"/>
                    </a:lnTo>
                    <a:lnTo>
                      <a:pt x="69" y="55"/>
                    </a:lnTo>
                    <a:lnTo>
                      <a:pt x="78" y="53"/>
                    </a:lnTo>
                    <a:lnTo>
                      <a:pt x="79" y="53"/>
                    </a:lnTo>
                    <a:lnTo>
                      <a:pt x="83" y="55"/>
                    </a:lnTo>
                    <a:lnTo>
                      <a:pt x="76" y="67"/>
                    </a:lnTo>
                    <a:lnTo>
                      <a:pt x="72" y="81"/>
                    </a:lnTo>
                    <a:lnTo>
                      <a:pt x="71" y="79"/>
                    </a:lnTo>
                    <a:lnTo>
                      <a:pt x="69" y="79"/>
                    </a:lnTo>
                    <a:lnTo>
                      <a:pt x="60" y="81"/>
                    </a:lnTo>
                    <a:lnTo>
                      <a:pt x="59" y="86"/>
                    </a:lnTo>
                    <a:lnTo>
                      <a:pt x="59" y="88"/>
                    </a:lnTo>
                    <a:lnTo>
                      <a:pt x="60" y="91"/>
                    </a:lnTo>
                    <a:lnTo>
                      <a:pt x="57" y="96"/>
                    </a:lnTo>
                    <a:lnTo>
                      <a:pt x="53" y="101"/>
                    </a:lnTo>
                    <a:lnTo>
                      <a:pt x="45" y="113"/>
                    </a:lnTo>
                    <a:lnTo>
                      <a:pt x="35" y="120"/>
                    </a:lnTo>
                    <a:lnTo>
                      <a:pt x="28" y="117"/>
                    </a:lnTo>
                    <a:lnTo>
                      <a:pt x="28" y="113"/>
                    </a:lnTo>
                    <a:lnTo>
                      <a:pt x="29" y="105"/>
                    </a:lnTo>
                    <a:lnTo>
                      <a:pt x="33" y="98"/>
                    </a:lnTo>
                    <a:lnTo>
                      <a:pt x="29" y="91"/>
                    </a:lnTo>
                    <a:lnTo>
                      <a:pt x="23" y="89"/>
                    </a:lnTo>
                    <a:lnTo>
                      <a:pt x="16" y="86"/>
                    </a:lnTo>
                    <a:lnTo>
                      <a:pt x="14" y="82"/>
                    </a:lnTo>
                    <a:lnTo>
                      <a:pt x="16" y="77"/>
                    </a:lnTo>
                    <a:lnTo>
                      <a:pt x="21" y="76"/>
                    </a:lnTo>
                    <a:lnTo>
                      <a:pt x="26" y="65"/>
                    </a:lnTo>
                    <a:lnTo>
                      <a:pt x="28" y="55"/>
                    </a:lnTo>
                    <a:lnTo>
                      <a:pt x="26" y="48"/>
                    </a:lnTo>
                    <a:lnTo>
                      <a:pt x="24" y="43"/>
                    </a:lnTo>
                    <a:lnTo>
                      <a:pt x="26" y="43"/>
                    </a:lnTo>
                    <a:lnTo>
                      <a:pt x="26" y="45"/>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682" name="Freeform 226"/>
              <p:cNvSpPr>
                <a:spLocks/>
              </p:cNvSpPr>
              <p:nvPr/>
            </p:nvSpPr>
            <p:spPr bwMode="auto">
              <a:xfrm>
                <a:off x="8370094" y="4416425"/>
                <a:ext cx="26988" cy="22225"/>
              </a:xfrm>
              <a:custGeom>
                <a:avLst/>
                <a:gdLst/>
                <a:ahLst/>
                <a:cxnLst>
                  <a:cxn ang="0">
                    <a:pos x="12" y="0"/>
                  </a:cxn>
                  <a:cxn ang="0">
                    <a:pos x="14" y="4"/>
                  </a:cxn>
                  <a:cxn ang="0">
                    <a:pos x="17" y="6"/>
                  </a:cxn>
                  <a:cxn ang="0">
                    <a:pos x="17" y="11"/>
                  </a:cxn>
                  <a:cxn ang="0">
                    <a:pos x="14" y="12"/>
                  </a:cxn>
                  <a:cxn ang="0">
                    <a:pos x="10" y="14"/>
                  </a:cxn>
                  <a:cxn ang="0">
                    <a:pos x="4" y="12"/>
                  </a:cxn>
                  <a:cxn ang="0">
                    <a:pos x="0" y="11"/>
                  </a:cxn>
                  <a:cxn ang="0">
                    <a:pos x="4" y="2"/>
                  </a:cxn>
                  <a:cxn ang="0">
                    <a:pos x="12" y="0"/>
                  </a:cxn>
                </a:cxnLst>
                <a:rect l="0" t="0" r="r" b="b"/>
                <a:pathLst>
                  <a:path w="17" h="14">
                    <a:moveTo>
                      <a:pt x="12" y="0"/>
                    </a:moveTo>
                    <a:lnTo>
                      <a:pt x="14" y="4"/>
                    </a:lnTo>
                    <a:lnTo>
                      <a:pt x="17" y="6"/>
                    </a:lnTo>
                    <a:lnTo>
                      <a:pt x="17" y="11"/>
                    </a:lnTo>
                    <a:lnTo>
                      <a:pt x="14" y="12"/>
                    </a:lnTo>
                    <a:lnTo>
                      <a:pt x="10" y="14"/>
                    </a:lnTo>
                    <a:lnTo>
                      <a:pt x="4" y="12"/>
                    </a:lnTo>
                    <a:lnTo>
                      <a:pt x="0" y="11"/>
                    </a:lnTo>
                    <a:lnTo>
                      <a:pt x="4" y="2"/>
                    </a:lnTo>
                    <a:lnTo>
                      <a:pt x="12" y="0"/>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683" name="Freeform 227"/>
              <p:cNvSpPr>
                <a:spLocks/>
              </p:cNvSpPr>
              <p:nvPr/>
            </p:nvSpPr>
            <p:spPr bwMode="auto">
              <a:xfrm>
                <a:off x="8403432" y="4395788"/>
                <a:ext cx="23813" cy="15875"/>
              </a:xfrm>
              <a:custGeom>
                <a:avLst/>
                <a:gdLst/>
                <a:ahLst/>
                <a:cxnLst>
                  <a:cxn ang="0">
                    <a:pos x="15" y="0"/>
                  </a:cxn>
                  <a:cxn ang="0">
                    <a:pos x="15" y="3"/>
                  </a:cxn>
                  <a:cxn ang="0">
                    <a:pos x="7" y="7"/>
                  </a:cxn>
                  <a:cxn ang="0">
                    <a:pos x="1" y="10"/>
                  </a:cxn>
                  <a:cxn ang="0">
                    <a:pos x="0" y="7"/>
                  </a:cxn>
                  <a:cxn ang="0">
                    <a:pos x="0" y="5"/>
                  </a:cxn>
                  <a:cxn ang="0">
                    <a:pos x="5" y="0"/>
                  </a:cxn>
                  <a:cxn ang="0">
                    <a:pos x="15" y="0"/>
                  </a:cxn>
                </a:cxnLst>
                <a:rect l="0" t="0" r="r" b="b"/>
                <a:pathLst>
                  <a:path w="15" h="10">
                    <a:moveTo>
                      <a:pt x="15" y="0"/>
                    </a:moveTo>
                    <a:lnTo>
                      <a:pt x="15" y="3"/>
                    </a:lnTo>
                    <a:lnTo>
                      <a:pt x="7" y="7"/>
                    </a:lnTo>
                    <a:lnTo>
                      <a:pt x="1" y="10"/>
                    </a:lnTo>
                    <a:lnTo>
                      <a:pt x="0" y="7"/>
                    </a:lnTo>
                    <a:lnTo>
                      <a:pt x="0" y="5"/>
                    </a:lnTo>
                    <a:lnTo>
                      <a:pt x="5" y="0"/>
                    </a:lnTo>
                    <a:lnTo>
                      <a:pt x="15" y="0"/>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684" name="Freeform 228"/>
              <p:cNvSpPr>
                <a:spLocks/>
              </p:cNvSpPr>
              <p:nvPr/>
            </p:nvSpPr>
            <p:spPr bwMode="auto">
              <a:xfrm>
                <a:off x="7114382" y="3789363"/>
                <a:ext cx="101600" cy="98425"/>
              </a:xfrm>
              <a:custGeom>
                <a:avLst/>
                <a:gdLst/>
                <a:ahLst/>
                <a:cxnLst>
                  <a:cxn ang="0">
                    <a:pos x="53" y="43"/>
                  </a:cxn>
                  <a:cxn ang="0">
                    <a:pos x="52" y="41"/>
                  </a:cxn>
                  <a:cxn ang="0">
                    <a:pos x="50" y="39"/>
                  </a:cxn>
                  <a:cxn ang="0">
                    <a:pos x="46" y="43"/>
                  </a:cxn>
                  <a:cxn ang="0">
                    <a:pos x="46" y="46"/>
                  </a:cxn>
                  <a:cxn ang="0">
                    <a:pos x="48" y="48"/>
                  </a:cxn>
                  <a:cxn ang="0">
                    <a:pos x="52" y="55"/>
                  </a:cxn>
                  <a:cxn ang="0">
                    <a:pos x="50" y="58"/>
                  </a:cxn>
                  <a:cxn ang="0">
                    <a:pos x="46" y="62"/>
                  </a:cxn>
                  <a:cxn ang="0">
                    <a:pos x="43" y="60"/>
                  </a:cxn>
                  <a:cxn ang="0">
                    <a:pos x="43" y="58"/>
                  </a:cxn>
                  <a:cxn ang="0">
                    <a:pos x="41" y="58"/>
                  </a:cxn>
                  <a:cxn ang="0">
                    <a:pos x="39" y="58"/>
                  </a:cxn>
                  <a:cxn ang="0">
                    <a:pos x="31" y="53"/>
                  </a:cxn>
                  <a:cxn ang="0">
                    <a:pos x="27" y="43"/>
                  </a:cxn>
                  <a:cxn ang="0">
                    <a:pos x="27" y="38"/>
                  </a:cxn>
                  <a:cxn ang="0">
                    <a:pos x="29" y="38"/>
                  </a:cxn>
                  <a:cxn ang="0">
                    <a:pos x="27" y="34"/>
                  </a:cxn>
                  <a:cxn ang="0">
                    <a:pos x="27" y="33"/>
                  </a:cxn>
                  <a:cxn ang="0">
                    <a:pos x="21" y="33"/>
                  </a:cxn>
                  <a:cxn ang="0">
                    <a:pos x="21" y="34"/>
                  </a:cxn>
                  <a:cxn ang="0">
                    <a:pos x="21" y="36"/>
                  </a:cxn>
                  <a:cxn ang="0">
                    <a:pos x="17" y="34"/>
                  </a:cxn>
                  <a:cxn ang="0">
                    <a:pos x="15" y="34"/>
                  </a:cxn>
                  <a:cxn ang="0">
                    <a:pos x="15" y="36"/>
                  </a:cxn>
                  <a:cxn ang="0">
                    <a:pos x="12" y="34"/>
                  </a:cxn>
                  <a:cxn ang="0">
                    <a:pos x="10" y="33"/>
                  </a:cxn>
                  <a:cxn ang="0">
                    <a:pos x="7" y="36"/>
                  </a:cxn>
                  <a:cxn ang="0">
                    <a:pos x="5" y="43"/>
                  </a:cxn>
                  <a:cxn ang="0">
                    <a:pos x="3" y="48"/>
                  </a:cxn>
                  <a:cxn ang="0">
                    <a:pos x="2" y="52"/>
                  </a:cxn>
                  <a:cxn ang="0">
                    <a:pos x="0" y="46"/>
                  </a:cxn>
                  <a:cxn ang="0">
                    <a:pos x="2" y="41"/>
                  </a:cxn>
                  <a:cxn ang="0">
                    <a:pos x="0" y="38"/>
                  </a:cxn>
                  <a:cxn ang="0">
                    <a:pos x="0" y="36"/>
                  </a:cxn>
                  <a:cxn ang="0">
                    <a:pos x="0" y="31"/>
                  </a:cxn>
                  <a:cxn ang="0">
                    <a:pos x="3" y="26"/>
                  </a:cxn>
                  <a:cxn ang="0">
                    <a:pos x="10" y="21"/>
                  </a:cxn>
                  <a:cxn ang="0">
                    <a:pos x="19" y="15"/>
                  </a:cxn>
                  <a:cxn ang="0">
                    <a:pos x="24" y="19"/>
                  </a:cxn>
                  <a:cxn ang="0">
                    <a:pos x="27" y="22"/>
                  </a:cxn>
                  <a:cxn ang="0">
                    <a:pos x="31" y="22"/>
                  </a:cxn>
                  <a:cxn ang="0">
                    <a:pos x="31" y="19"/>
                  </a:cxn>
                  <a:cxn ang="0">
                    <a:pos x="34" y="17"/>
                  </a:cxn>
                  <a:cxn ang="0">
                    <a:pos x="38" y="12"/>
                  </a:cxn>
                  <a:cxn ang="0">
                    <a:pos x="45" y="10"/>
                  </a:cxn>
                  <a:cxn ang="0">
                    <a:pos x="45" y="3"/>
                  </a:cxn>
                  <a:cxn ang="0">
                    <a:pos x="46" y="0"/>
                  </a:cxn>
                  <a:cxn ang="0">
                    <a:pos x="50" y="0"/>
                  </a:cxn>
                  <a:cxn ang="0">
                    <a:pos x="53" y="3"/>
                  </a:cxn>
                  <a:cxn ang="0">
                    <a:pos x="55" y="9"/>
                  </a:cxn>
                  <a:cxn ang="0">
                    <a:pos x="58" y="21"/>
                  </a:cxn>
                  <a:cxn ang="0">
                    <a:pos x="62" y="31"/>
                  </a:cxn>
                  <a:cxn ang="0">
                    <a:pos x="64" y="38"/>
                  </a:cxn>
                  <a:cxn ang="0">
                    <a:pos x="60" y="43"/>
                  </a:cxn>
                  <a:cxn ang="0">
                    <a:pos x="58" y="53"/>
                  </a:cxn>
                  <a:cxn ang="0">
                    <a:pos x="53" y="46"/>
                  </a:cxn>
                  <a:cxn ang="0">
                    <a:pos x="52" y="41"/>
                  </a:cxn>
                  <a:cxn ang="0">
                    <a:pos x="53" y="43"/>
                  </a:cxn>
                </a:cxnLst>
                <a:rect l="0" t="0" r="r" b="b"/>
                <a:pathLst>
                  <a:path w="64" h="62">
                    <a:moveTo>
                      <a:pt x="53" y="43"/>
                    </a:moveTo>
                    <a:lnTo>
                      <a:pt x="52" y="41"/>
                    </a:lnTo>
                    <a:lnTo>
                      <a:pt x="50" y="39"/>
                    </a:lnTo>
                    <a:lnTo>
                      <a:pt x="46" y="43"/>
                    </a:lnTo>
                    <a:lnTo>
                      <a:pt x="46" y="46"/>
                    </a:lnTo>
                    <a:lnTo>
                      <a:pt x="48" y="48"/>
                    </a:lnTo>
                    <a:lnTo>
                      <a:pt x="52" y="55"/>
                    </a:lnTo>
                    <a:lnTo>
                      <a:pt x="50" y="58"/>
                    </a:lnTo>
                    <a:lnTo>
                      <a:pt x="46" y="62"/>
                    </a:lnTo>
                    <a:lnTo>
                      <a:pt x="43" y="60"/>
                    </a:lnTo>
                    <a:lnTo>
                      <a:pt x="43" y="58"/>
                    </a:lnTo>
                    <a:lnTo>
                      <a:pt x="41" y="58"/>
                    </a:lnTo>
                    <a:lnTo>
                      <a:pt x="39" y="58"/>
                    </a:lnTo>
                    <a:lnTo>
                      <a:pt x="31" y="53"/>
                    </a:lnTo>
                    <a:lnTo>
                      <a:pt x="27" y="43"/>
                    </a:lnTo>
                    <a:lnTo>
                      <a:pt x="27" y="38"/>
                    </a:lnTo>
                    <a:lnTo>
                      <a:pt x="29" y="38"/>
                    </a:lnTo>
                    <a:lnTo>
                      <a:pt x="27" y="34"/>
                    </a:lnTo>
                    <a:lnTo>
                      <a:pt x="27" y="33"/>
                    </a:lnTo>
                    <a:lnTo>
                      <a:pt x="21" y="33"/>
                    </a:lnTo>
                    <a:lnTo>
                      <a:pt x="21" y="34"/>
                    </a:lnTo>
                    <a:lnTo>
                      <a:pt x="21" y="36"/>
                    </a:lnTo>
                    <a:lnTo>
                      <a:pt x="17" y="34"/>
                    </a:lnTo>
                    <a:lnTo>
                      <a:pt x="15" y="34"/>
                    </a:lnTo>
                    <a:lnTo>
                      <a:pt x="15" y="36"/>
                    </a:lnTo>
                    <a:lnTo>
                      <a:pt x="12" y="34"/>
                    </a:lnTo>
                    <a:lnTo>
                      <a:pt x="10" y="33"/>
                    </a:lnTo>
                    <a:lnTo>
                      <a:pt x="7" y="36"/>
                    </a:lnTo>
                    <a:lnTo>
                      <a:pt x="5" y="43"/>
                    </a:lnTo>
                    <a:lnTo>
                      <a:pt x="3" y="48"/>
                    </a:lnTo>
                    <a:lnTo>
                      <a:pt x="2" y="52"/>
                    </a:lnTo>
                    <a:lnTo>
                      <a:pt x="0" y="46"/>
                    </a:lnTo>
                    <a:lnTo>
                      <a:pt x="2" y="41"/>
                    </a:lnTo>
                    <a:lnTo>
                      <a:pt x="0" y="38"/>
                    </a:lnTo>
                    <a:lnTo>
                      <a:pt x="0" y="36"/>
                    </a:lnTo>
                    <a:lnTo>
                      <a:pt x="0" y="31"/>
                    </a:lnTo>
                    <a:lnTo>
                      <a:pt x="3" y="26"/>
                    </a:lnTo>
                    <a:lnTo>
                      <a:pt x="10" y="21"/>
                    </a:lnTo>
                    <a:lnTo>
                      <a:pt x="19" y="15"/>
                    </a:lnTo>
                    <a:lnTo>
                      <a:pt x="24" y="19"/>
                    </a:lnTo>
                    <a:lnTo>
                      <a:pt x="27" y="22"/>
                    </a:lnTo>
                    <a:lnTo>
                      <a:pt x="31" y="22"/>
                    </a:lnTo>
                    <a:lnTo>
                      <a:pt x="31" y="19"/>
                    </a:lnTo>
                    <a:lnTo>
                      <a:pt x="34" y="17"/>
                    </a:lnTo>
                    <a:lnTo>
                      <a:pt x="38" y="12"/>
                    </a:lnTo>
                    <a:lnTo>
                      <a:pt x="45" y="10"/>
                    </a:lnTo>
                    <a:lnTo>
                      <a:pt x="45" y="3"/>
                    </a:lnTo>
                    <a:lnTo>
                      <a:pt x="46" y="0"/>
                    </a:lnTo>
                    <a:lnTo>
                      <a:pt x="50" y="0"/>
                    </a:lnTo>
                    <a:lnTo>
                      <a:pt x="53" y="3"/>
                    </a:lnTo>
                    <a:lnTo>
                      <a:pt x="55" y="9"/>
                    </a:lnTo>
                    <a:lnTo>
                      <a:pt x="58" y="21"/>
                    </a:lnTo>
                    <a:lnTo>
                      <a:pt x="62" y="31"/>
                    </a:lnTo>
                    <a:lnTo>
                      <a:pt x="64" y="38"/>
                    </a:lnTo>
                    <a:lnTo>
                      <a:pt x="60" y="43"/>
                    </a:lnTo>
                    <a:lnTo>
                      <a:pt x="58" y="53"/>
                    </a:lnTo>
                    <a:lnTo>
                      <a:pt x="53" y="46"/>
                    </a:lnTo>
                    <a:lnTo>
                      <a:pt x="52" y="41"/>
                    </a:lnTo>
                    <a:lnTo>
                      <a:pt x="53" y="43"/>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685" name="Freeform 229"/>
              <p:cNvSpPr>
                <a:spLocks/>
              </p:cNvSpPr>
              <p:nvPr/>
            </p:nvSpPr>
            <p:spPr bwMode="auto">
              <a:xfrm>
                <a:off x="7015957" y="3763963"/>
                <a:ext cx="52388" cy="52387"/>
              </a:xfrm>
              <a:custGeom>
                <a:avLst/>
                <a:gdLst/>
                <a:ahLst/>
                <a:cxnLst>
                  <a:cxn ang="0">
                    <a:pos x="3" y="33"/>
                  </a:cxn>
                  <a:cxn ang="0">
                    <a:pos x="0" y="33"/>
                  </a:cxn>
                  <a:cxn ang="0">
                    <a:pos x="3" y="23"/>
                  </a:cxn>
                  <a:cxn ang="0">
                    <a:pos x="12" y="18"/>
                  </a:cxn>
                  <a:cxn ang="0">
                    <a:pos x="19" y="11"/>
                  </a:cxn>
                  <a:cxn ang="0">
                    <a:pos x="26" y="6"/>
                  </a:cxn>
                  <a:cxn ang="0">
                    <a:pos x="26" y="2"/>
                  </a:cxn>
                  <a:cxn ang="0">
                    <a:pos x="28" y="0"/>
                  </a:cxn>
                  <a:cxn ang="0">
                    <a:pos x="29" y="4"/>
                  </a:cxn>
                  <a:cxn ang="0">
                    <a:pos x="33" y="7"/>
                  </a:cxn>
                  <a:cxn ang="0">
                    <a:pos x="29" y="7"/>
                  </a:cxn>
                  <a:cxn ang="0">
                    <a:pos x="28" y="9"/>
                  </a:cxn>
                  <a:cxn ang="0">
                    <a:pos x="22" y="12"/>
                  </a:cxn>
                  <a:cxn ang="0">
                    <a:pos x="19" y="14"/>
                  </a:cxn>
                  <a:cxn ang="0">
                    <a:pos x="12" y="26"/>
                  </a:cxn>
                  <a:cxn ang="0">
                    <a:pos x="3" y="33"/>
                  </a:cxn>
                </a:cxnLst>
                <a:rect l="0" t="0" r="r" b="b"/>
                <a:pathLst>
                  <a:path w="33" h="33">
                    <a:moveTo>
                      <a:pt x="3" y="33"/>
                    </a:moveTo>
                    <a:lnTo>
                      <a:pt x="0" y="33"/>
                    </a:lnTo>
                    <a:lnTo>
                      <a:pt x="3" y="23"/>
                    </a:lnTo>
                    <a:lnTo>
                      <a:pt x="12" y="18"/>
                    </a:lnTo>
                    <a:lnTo>
                      <a:pt x="19" y="11"/>
                    </a:lnTo>
                    <a:lnTo>
                      <a:pt x="26" y="6"/>
                    </a:lnTo>
                    <a:lnTo>
                      <a:pt x="26" y="2"/>
                    </a:lnTo>
                    <a:lnTo>
                      <a:pt x="28" y="0"/>
                    </a:lnTo>
                    <a:lnTo>
                      <a:pt x="29" y="4"/>
                    </a:lnTo>
                    <a:lnTo>
                      <a:pt x="33" y="7"/>
                    </a:lnTo>
                    <a:lnTo>
                      <a:pt x="29" y="7"/>
                    </a:lnTo>
                    <a:lnTo>
                      <a:pt x="28" y="9"/>
                    </a:lnTo>
                    <a:lnTo>
                      <a:pt x="22" y="12"/>
                    </a:lnTo>
                    <a:lnTo>
                      <a:pt x="19" y="14"/>
                    </a:lnTo>
                    <a:lnTo>
                      <a:pt x="12" y="26"/>
                    </a:lnTo>
                    <a:lnTo>
                      <a:pt x="3" y="33"/>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686" name="Freeform 230"/>
              <p:cNvSpPr>
                <a:spLocks/>
              </p:cNvSpPr>
              <p:nvPr/>
            </p:nvSpPr>
            <p:spPr bwMode="auto">
              <a:xfrm>
                <a:off x="7054057" y="3587750"/>
                <a:ext cx="98425" cy="138112"/>
              </a:xfrm>
              <a:custGeom>
                <a:avLst/>
                <a:gdLst/>
                <a:ahLst/>
                <a:cxnLst>
                  <a:cxn ang="0">
                    <a:pos x="4" y="36"/>
                  </a:cxn>
                  <a:cxn ang="0">
                    <a:pos x="5" y="29"/>
                  </a:cxn>
                  <a:cxn ang="0">
                    <a:pos x="7" y="24"/>
                  </a:cxn>
                  <a:cxn ang="0">
                    <a:pos x="5" y="15"/>
                  </a:cxn>
                  <a:cxn ang="0">
                    <a:pos x="5" y="8"/>
                  </a:cxn>
                  <a:cxn ang="0">
                    <a:pos x="5" y="1"/>
                  </a:cxn>
                  <a:cxn ang="0">
                    <a:pos x="10" y="0"/>
                  </a:cxn>
                  <a:cxn ang="0">
                    <a:pos x="14" y="3"/>
                  </a:cxn>
                  <a:cxn ang="0">
                    <a:pos x="17" y="8"/>
                  </a:cxn>
                  <a:cxn ang="0">
                    <a:pos x="21" y="5"/>
                  </a:cxn>
                  <a:cxn ang="0">
                    <a:pos x="24" y="3"/>
                  </a:cxn>
                  <a:cxn ang="0">
                    <a:pos x="24" y="5"/>
                  </a:cxn>
                  <a:cxn ang="0">
                    <a:pos x="26" y="7"/>
                  </a:cxn>
                  <a:cxn ang="0">
                    <a:pos x="26" y="8"/>
                  </a:cxn>
                  <a:cxn ang="0">
                    <a:pos x="28" y="19"/>
                  </a:cxn>
                  <a:cxn ang="0">
                    <a:pos x="31" y="29"/>
                  </a:cxn>
                  <a:cxn ang="0">
                    <a:pos x="26" y="38"/>
                  </a:cxn>
                  <a:cxn ang="0">
                    <a:pos x="22" y="48"/>
                  </a:cxn>
                  <a:cxn ang="0">
                    <a:pos x="26" y="60"/>
                  </a:cxn>
                  <a:cxn ang="0">
                    <a:pos x="34" y="68"/>
                  </a:cxn>
                  <a:cxn ang="0">
                    <a:pos x="34" y="67"/>
                  </a:cxn>
                  <a:cxn ang="0">
                    <a:pos x="34" y="63"/>
                  </a:cxn>
                  <a:cxn ang="0">
                    <a:pos x="40" y="63"/>
                  </a:cxn>
                  <a:cxn ang="0">
                    <a:pos x="45" y="68"/>
                  </a:cxn>
                  <a:cxn ang="0">
                    <a:pos x="48" y="74"/>
                  </a:cxn>
                  <a:cxn ang="0">
                    <a:pos x="50" y="72"/>
                  </a:cxn>
                  <a:cxn ang="0">
                    <a:pos x="53" y="70"/>
                  </a:cxn>
                  <a:cxn ang="0">
                    <a:pos x="55" y="72"/>
                  </a:cxn>
                  <a:cxn ang="0">
                    <a:pos x="53" y="74"/>
                  </a:cxn>
                  <a:cxn ang="0">
                    <a:pos x="53" y="77"/>
                  </a:cxn>
                  <a:cxn ang="0">
                    <a:pos x="57" y="77"/>
                  </a:cxn>
                  <a:cxn ang="0">
                    <a:pos x="57" y="80"/>
                  </a:cxn>
                  <a:cxn ang="0">
                    <a:pos x="62" y="82"/>
                  </a:cxn>
                  <a:cxn ang="0">
                    <a:pos x="62" y="84"/>
                  </a:cxn>
                  <a:cxn ang="0">
                    <a:pos x="62" y="86"/>
                  </a:cxn>
                  <a:cxn ang="0">
                    <a:pos x="60" y="86"/>
                  </a:cxn>
                  <a:cxn ang="0">
                    <a:pos x="60" y="87"/>
                  </a:cxn>
                  <a:cxn ang="0">
                    <a:pos x="59" y="86"/>
                  </a:cxn>
                  <a:cxn ang="0">
                    <a:pos x="59" y="84"/>
                  </a:cxn>
                  <a:cxn ang="0">
                    <a:pos x="50" y="77"/>
                  </a:cxn>
                  <a:cxn ang="0">
                    <a:pos x="41" y="72"/>
                  </a:cxn>
                  <a:cxn ang="0">
                    <a:pos x="40" y="74"/>
                  </a:cxn>
                  <a:cxn ang="0">
                    <a:pos x="41" y="79"/>
                  </a:cxn>
                  <a:cxn ang="0">
                    <a:pos x="34" y="74"/>
                  </a:cxn>
                  <a:cxn ang="0">
                    <a:pos x="29" y="70"/>
                  </a:cxn>
                  <a:cxn ang="0">
                    <a:pos x="24" y="70"/>
                  </a:cxn>
                  <a:cxn ang="0">
                    <a:pos x="21" y="72"/>
                  </a:cxn>
                  <a:cxn ang="0">
                    <a:pos x="16" y="68"/>
                  </a:cxn>
                  <a:cxn ang="0">
                    <a:pos x="14" y="65"/>
                  </a:cxn>
                  <a:cxn ang="0">
                    <a:pos x="14" y="62"/>
                  </a:cxn>
                  <a:cxn ang="0">
                    <a:pos x="17" y="62"/>
                  </a:cxn>
                  <a:cxn ang="0">
                    <a:pos x="17" y="56"/>
                  </a:cxn>
                  <a:cxn ang="0">
                    <a:pos x="14" y="56"/>
                  </a:cxn>
                  <a:cxn ang="0">
                    <a:pos x="12" y="58"/>
                  </a:cxn>
                  <a:cxn ang="0">
                    <a:pos x="10" y="60"/>
                  </a:cxn>
                  <a:cxn ang="0">
                    <a:pos x="5" y="56"/>
                  </a:cxn>
                  <a:cxn ang="0">
                    <a:pos x="2" y="51"/>
                  </a:cxn>
                  <a:cxn ang="0">
                    <a:pos x="0" y="41"/>
                  </a:cxn>
                  <a:cxn ang="0">
                    <a:pos x="4" y="36"/>
                  </a:cxn>
                </a:cxnLst>
                <a:rect l="0" t="0" r="r" b="b"/>
                <a:pathLst>
                  <a:path w="62" h="87">
                    <a:moveTo>
                      <a:pt x="4" y="36"/>
                    </a:moveTo>
                    <a:lnTo>
                      <a:pt x="5" y="29"/>
                    </a:lnTo>
                    <a:lnTo>
                      <a:pt x="7" y="24"/>
                    </a:lnTo>
                    <a:lnTo>
                      <a:pt x="5" y="15"/>
                    </a:lnTo>
                    <a:lnTo>
                      <a:pt x="5" y="8"/>
                    </a:lnTo>
                    <a:lnTo>
                      <a:pt x="5" y="1"/>
                    </a:lnTo>
                    <a:lnTo>
                      <a:pt x="10" y="0"/>
                    </a:lnTo>
                    <a:lnTo>
                      <a:pt x="14" y="3"/>
                    </a:lnTo>
                    <a:lnTo>
                      <a:pt x="17" y="8"/>
                    </a:lnTo>
                    <a:lnTo>
                      <a:pt x="21" y="5"/>
                    </a:lnTo>
                    <a:lnTo>
                      <a:pt x="24" y="3"/>
                    </a:lnTo>
                    <a:lnTo>
                      <a:pt x="24" y="5"/>
                    </a:lnTo>
                    <a:lnTo>
                      <a:pt x="26" y="7"/>
                    </a:lnTo>
                    <a:lnTo>
                      <a:pt x="26" y="8"/>
                    </a:lnTo>
                    <a:lnTo>
                      <a:pt x="28" y="19"/>
                    </a:lnTo>
                    <a:lnTo>
                      <a:pt x="31" y="29"/>
                    </a:lnTo>
                    <a:lnTo>
                      <a:pt x="26" y="38"/>
                    </a:lnTo>
                    <a:lnTo>
                      <a:pt x="22" y="48"/>
                    </a:lnTo>
                    <a:lnTo>
                      <a:pt x="26" y="60"/>
                    </a:lnTo>
                    <a:lnTo>
                      <a:pt x="34" y="68"/>
                    </a:lnTo>
                    <a:lnTo>
                      <a:pt x="34" y="67"/>
                    </a:lnTo>
                    <a:lnTo>
                      <a:pt x="34" y="63"/>
                    </a:lnTo>
                    <a:lnTo>
                      <a:pt x="40" y="63"/>
                    </a:lnTo>
                    <a:lnTo>
                      <a:pt x="45" y="68"/>
                    </a:lnTo>
                    <a:lnTo>
                      <a:pt x="48" y="74"/>
                    </a:lnTo>
                    <a:lnTo>
                      <a:pt x="50" y="72"/>
                    </a:lnTo>
                    <a:lnTo>
                      <a:pt x="53" y="70"/>
                    </a:lnTo>
                    <a:lnTo>
                      <a:pt x="55" y="72"/>
                    </a:lnTo>
                    <a:lnTo>
                      <a:pt x="53" y="74"/>
                    </a:lnTo>
                    <a:lnTo>
                      <a:pt x="53" y="77"/>
                    </a:lnTo>
                    <a:lnTo>
                      <a:pt x="57" y="77"/>
                    </a:lnTo>
                    <a:lnTo>
                      <a:pt x="57" y="80"/>
                    </a:lnTo>
                    <a:lnTo>
                      <a:pt x="62" y="82"/>
                    </a:lnTo>
                    <a:lnTo>
                      <a:pt x="62" y="84"/>
                    </a:lnTo>
                    <a:lnTo>
                      <a:pt x="62" y="86"/>
                    </a:lnTo>
                    <a:lnTo>
                      <a:pt x="60" y="86"/>
                    </a:lnTo>
                    <a:lnTo>
                      <a:pt x="60" y="87"/>
                    </a:lnTo>
                    <a:lnTo>
                      <a:pt x="59" y="86"/>
                    </a:lnTo>
                    <a:lnTo>
                      <a:pt x="59" y="84"/>
                    </a:lnTo>
                    <a:lnTo>
                      <a:pt x="50" y="77"/>
                    </a:lnTo>
                    <a:lnTo>
                      <a:pt x="41" y="72"/>
                    </a:lnTo>
                    <a:lnTo>
                      <a:pt x="40" y="74"/>
                    </a:lnTo>
                    <a:lnTo>
                      <a:pt x="41" y="79"/>
                    </a:lnTo>
                    <a:lnTo>
                      <a:pt x="34" y="74"/>
                    </a:lnTo>
                    <a:lnTo>
                      <a:pt x="29" y="70"/>
                    </a:lnTo>
                    <a:lnTo>
                      <a:pt x="24" y="70"/>
                    </a:lnTo>
                    <a:lnTo>
                      <a:pt x="21" y="72"/>
                    </a:lnTo>
                    <a:lnTo>
                      <a:pt x="16" y="68"/>
                    </a:lnTo>
                    <a:lnTo>
                      <a:pt x="14" y="65"/>
                    </a:lnTo>
                    <a:lnTo>
                      <a:pt x="14" y="62"/>
                    </a:lnTo>
                    <a:lnTo>
                      <a:pt x="17" y="62"/>
                    </a:lnTo>
                    <a:lnTo>
                      <a:pt x="17" y="56"/>
                    </a:lnTo>
                    <a:lnTo>
                      <a:pt x="14" y="56"/>
                    </a:lnTo>
                    <a:lnTo>
                      <a:pt x="12" y="58"/>
                    </a:lnTo>
                    <a:lnTo>
                      <a:pt x="10" y="60"/>
                    </a:lnTo>
                    <a:lnTo>
                      <a:pt x="5" y="56"/>
                    </a:lnTo>
                    <a:lnTo>
                      <a:pt x="2" y="51"/>
                    </a:lnTo>
                    <a:lnTo>
                      <a:pt x="0" y="41"/>
                    </a:lnTo>
                    <a:lnTo>
                      <a:pt x="4" y="36"/>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687" name="Freeform 231"/>
              <p:cNvSpPr>
                <a:spLocks/>
              </p:cNvSpPr>
              <p:nvPr/>
            </p:nvSpPr>
            <p:spPr bwMode="auto">
              <a:xfrm>
                <a:off x="7155657" y="3729038"/>
                <a:ext cx="31750" cy="53975"/>
              </a:xfrm>
              <a:custGeom>
                <a:avLst/>
                <a:gdLst/>
                <a:ahLst/>
                <a:cxnLst>
                  <a:cxn ang="0">
                    <a:pos x="19" y="22"/>
                  </a:cxn>
                  <a:cxn ang="0">
                    <a:pos x="12" y="22"/>
                  </a:cxn>
                  <a:cxn ang="0">
                    <a:pos x="12" y="28"/>
                  </a:cxn>
                  <a:cxn ang="0">
                    <a:pos x="15" y="33"/>
                  </a:cxn>
                  <a:cxn ang="0">
                    <a:pos x="15" y="34"/>
                  </a:cxn>
                  <a:cxn ang="0">
                    <a:pos x="13" y="34"/>
                  </a:cxn>
                  <a:cxn ang="0">
                    <a:pos x="12" y="34"/>
                  </a:cxn>
                  <a:cxn ang="0">
                    <a:pos x="8" y="31"/>
                  </a:cxn>
                  <a:cxn ang="0">
                    <a:pos x="10" y="29"/>
                  </a:cxn>
                  <a:cxn ang="0">
                    <a:pos x="10" y="26"/>
                  </a:cxn>
                  <a:cxn ang="0">
                    <a:pos x="5" y="22"/>
                  </a:cxn>
                  <a:cxn ang="0">
                    <a:pos x="3" y="21"/>
                  </a:cxn>
                  <a:cxn ang="0">
                    <a:pos x="3" y="17"/>
                  </a:cxn>
                  <a:cxn ang="0">
                    <a:pos x="5" y="17"/>
                  </a:cxn>
                  <a:cxn ang="0">
                    <a:pos x="8" y="17"/>
                  </a:cxn>
                  <a:cxn ang="0">
                    <a:pos x="10" y="16"/>
                  </a:cxn>
                  <a:cxn ang="0">
                    <a:pos x="12" y="16"/>
                  </a:cxn>
                  <a:cxn ang="0">
                    <a:pos x="5" y="7"/>
                  </a:cxn>
                  <a:cxn ang="0">
                    <a:pos x="0" y="2"/>
                  </a:cxn>
                  <a:cxn ang="0">
                    <a:pos x="1" y="0"/>
                  </a:cxn>
                  <a:cxn ang="0">
                    <a:pos x="5" y="0"/>
                  </a:cxn>
                  <a:cxn ang="0">
                    <a:pos x="10" y="0"/>
                  </a:cxn>
                  <a:cxn ang="0">
                    <a:pos x="15" y="2"/>
                  </a:cxn>
                  <a:cxn ang="0">
                    <a:pos x="15" y="4"/>
                  </a:cxn>
                  <a:cxn ang="0">
                    <a:pos x="15" y="7"/>
                  </a:cxn>
                  <a:cxn ang="0">
                    <a:pos x="17" y="7"/>
                  </a:cxn>
                  <a:cxn ang="0">
                    <a:pos x="17" y="10"/>
                  </a:cxn>
                  <a:cxn ang="0">
                    <a:pos x="17" y="14"/>
                  </a:cxn>
                  <a:cxn ang="0">
                    <a:pos x="19" y="16"/>
                  </a:cxn>
                  <a:cxn ang="0">
                    <a:pos x="20" y="17"/>
                  </a:cxn>
                  <a:cxn ang="0">
                    <a:pos x="19" y="19"/>
                  </a:cxn>
                  <a:cxn ang="0">
                    <a:pos x="19" y="22"/>
                  </a:cxn>
                </a:cxnLst>
                <a:rect l="0" t="0" r="r" b="b"/>
                <a:pathLst>
                  <a:path w="20" h="34">
                    <a:moveTo>
                      <a:pt x="19" y="22"/>
                    </a:moveTo>
                    <a:lnTo>
                      <a:pt x="12" y="22"/>
                    </a:lnTo>
                    <a:lnTo>
                      <a:pt x="12" y="28"/>
                    </a:lnTo>
                    <a:lnTo>
                      <a:pt x="15" y="33"/>
                    </a:lnTo>
                    <a:lnTo>
                      <a:pt x="15" y="34"/>
                    </a:lnTo>
                    <a:lnTo>
                      <a:pt x="13" y="34"/>
                    </a:lnTo>
                    <a:lnTo>
                      <a:pt x="12" y="34"/>
                    </a:lnTo>
                    <a:lnTo>
                      <a:pt x="8" y="31"/>
                    </a:lnTo>
                    <a:lnTo>
                      <a:pt x="10" y="29"/>
                    </a:lnTo>
                    <a:lnTo>
                      <a:pt x="10" y="26"/>
                    </a:lnTo>
                    <a:lnTo>
                      <a:pt x="5" y="22"/>
                    </a:lnTo>
                    <a:lnTo>
                      <a:pt x="3" y="21"/>
                    </a:lnTo>
                    <a:lnTo>
                      <a:pt x="3" y="17"/>
                    </a:lnTo>
                    <a:lnTo>
                      <a:pt x="5" y="17"/>
                    </a:lnTo>
                    <a:lnTo>
                      <a:pt x="8" y="17"/>
                    </a:lnTo>
                    <a:lnTo>
                      <a:pt x="10" y="16"/>
                    </a:lnTo>
                    <a:lnTo>
                      <a:pt x="12" y="16"/>
                    </a:lnTo>
                    <a:lnTo>
                      <a:pt x="5" y="7"/>
                    </a:lnTo>
                    <a:lnTo>
                      <a:pt x="0" y="2"/>
                    </a:lnTo>
                    <a:lnTo>
                      <a:pt x="1" y="0"/>
                    </a:lnTo>
                    <a:lnTo>
                      <a:pt x="5" y="0"/>
                    </a:lnTo>
                    <a:lnTo>
                      <a:pt x="10" y="0"/>
                    </a:lnTo>
                    <a:lnTo>
                      <a:pt x="15" y="2"/>
                    </a:lnTo>
                    <a:lnTo>
                      <a:pt x="15" y="4"/>
                    </a:lnTo>
                    <a:lnTo>
                      <a:pt x="15" y="7"/>
                    </a:lnTo>
                    <a:lnTo>
                      <a:pt x="17" y="7"/>
                    </a:lnTo>
                    <a:lnTo>
                      <a:pt x="17" y="10"/>
                    </a:lnTo>
                    <a:lnTo>
                      <a:pt x="17" y="14"/>
                    </a:lnTo>
                    <a:lnTo>
                      <a:pt x="19" y="16"/>
                    </a:lnTo>
                    <a:lnTo>
                      <a:pt x="20" y="17"/>
                    </a:lnTo>
                    <a:lnTo>
                      <a:pt x="19" y="19"/>
                    </a:lnTo>
                    <a:lnTo>
                      <a:pt x="19" y="22"/>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688" name="Freeform 232"/>
              <p:cNvSpPr>
                <a:spLocks/>
              </p:cNvSpPr>
              <p:nvPr/>
            </p:nvSpPr>
            <p:spPr bwMode="auto">
              <a:xfrm>
                <a:off x="7108032" y="3743325"/>
                <a:ext cx="25400" cy="34925"/>
              </a:xfrm>
              <a:custGeom>
                <a:avLst/>
                <a:gdLst/>
                <a:ahLst/>
                <a:cxnLst>
                  <a:cxn ang="0">
                    <a:pos x="4" y="1"/>
                  </a:cxn>
                  <a:cxn ang="0">
                    <a:pos x="9" y="3"/>
                  </a:cxn>
                  <a:cxn ang="0">
                    <a:pos x="16" y="8"/>
                  </a:cxn>
                  <a:cxn ang="0">
                    <a:pos x="9" y="17"/>
                  </a:cxn>
                  <a:cxn ang="0">
                    <a:pos x="2" y="22"/>
                  </a:cxn>
                  <a:cxn ang="0">
                    <a:pos x="0" y="10"/>
                  </a:cxn>
                  <a:cxn ang="0">
                    <a:pos x="0" y="3"/>
                  </a:cxn>
                  <a:cxn ang="0">
                    <a:pos x="0" y="0"/>
                  </a:cxn>
                  <a:cxn ang="0">
                    <a:pos x="2" y="0"/>
                  </a:cxn>
                  <a:cxn ang="0">
                    <a:pos x="4" y="0"/>
                  </a:cxn>
                  <a:cxn ang="0">
                    <a:pos x="6" y="3"/>
                  </a:cxn>
                  <a:cxn ang="0">
                    <a:pos x="4" y="1"/>
                  </a:cxn>
                </a:cxnLst>
                <a:rect l="0" t="0" r="r" b="b"/>
                <a:pathLst>
                  <a:path w="16" h="22">
                    <a:moveTo>
                      <a:pt x="4" y="1"/>
                    </a:moveTo>
                    <a:lnTo>
                      <a:pt x="9" y="3"/>
                    </a:lnTo>
                    <a:lnTo>
                      <a:pt x="16" y="8"/>
                    </a:lnTo>
                    <a:lnTo>
                      <a:pt x="9" y="17"/>
                    </a:lnTo>
                    <a:lnTo>
                      <a:pt x="2" y="22"/>
                    </a:lnTo>
                    <a:lnTo>
                      <a:pt x="0" y="10"/>
                    </a:lnTo>
                    <a:lnTo>
                      <a:pt x="0" y="3"/>
                    </a:lnTo>
                    <a:lnTo>
                      <a:pt x="0" y="0"/>
                    </a:lnTo>
                    <a:lnTo>
                      <a:pt x="2" y="0"/>
                    </a:lnTo>
                    <a:lnTo>
                      <a:pt x="4" y="0"/>
                    </a:lnTo>
                    <a:lnTo>
                      <a:pt x="6" y="3"/>
                    </a:lnTo>
                    <a:lnTo>
                      <a:pt x="4" y="1"/>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689" name="Freeform 233"/>
              <p:cNvSpPr>
                <a:spLocks/>
              </p:cNvSpPr>
              <p:nvPr/>
            </p:nvSpPr>
            <p:spPr bwMode="auto">
              <a:xfrm>
                <a:off x="7122319" y="3767138"/>
                <a:ext cx="26988" cy="41275"/>
              </a:xfrm>
              <a:custGeom>
                <a:avLst/>
                <a:gdLst/>
                <a:ahLst/>
                <a:cxnLst>
                  <a:cxn ang="0">
                    <a:pos x="17" y="5"/>
                  </a:cxn>
                  <a:cxn ang="0">
                    <a:pos x="14" y="12"/>
                  </a:cxn>
                  <a:cxn ang="0">
                    <a:pos x="12" y="19"/>
                  </a:cxn>
                  <a:cxn ang="0">
                    <a:pos x="12" y="21"/>
                  </a:cxn>
                  <a:cxn ang="0">
                    <a:pos x="14" y="24"/>
                  </a:cxn>
                  <a:cxn ang="0">
                    <a:pos x="12" y="24"/>
                  </a:cxn>
                  <a:cxn ang="0">
                    <a:pos x="10" y="26"/>
                  </a:cxn>
                  <a:cxn ang="0">
                    <a:pos x="4" y="21"/>
                  </a:cxn>
                  <a:cxn ang="0">
                    <a:pos x="0" y="16"/>
                  </a:cxn>
                  <a:cxn ang="0">
                    <a:pos x="2" y="12"/>
                  </a:cxn>
                  <a:cxn ang="0">
                    <a:pos x="5" y="12"/>
                  </a:cxn>
                  <a:cxn ang="0">
                    <a:pos x="5" y="5"/>
                  </a:cxn>
                  <a:cxn ang="0">
                    <a:pos x="10" y="0"/>
                  </a:cxn>
                  <a:cxn ang="0">
                    <a:pos x="14" y="0"/>
                  </a:cxn>
                  <a:cxn ang="0">
                    <a:pos x="17" y="5"/>
                  </a:cxn>
                </a:cxnLst>
                <a:rect l="0" t="0" r="r" b="b"/>
                <a:pathLst>
                  <a:path w="17" h="26">
                    <a:moveTo>
                      <a:pt x="17" y="5"/>
                    </a:moveTo>
                    <a:lnTo>
                      <a:pt x="14" y="12"/>
                    </a:lnTo>
                    <a:lnTo>
                      <a:pt x="12" y="19"/>
                    </a:lnTo>
                    <a:lnTo>
                      <a:pt x="12" y="21"/>
                    </a:lnTo>
                    <a:lnTo>
                      <a:pt x="14" y="24"/>
                    </a:lnTo>
                    <a:lnTo>
                      <a:pt x="12" y="24"/>
                    </a:lnTo>
                    <a:lnTo>
                      <a:pt x="10" y="26"/>
                    </a:lnTo>
                    <a:lnTo>
                      <a:pt x="4" y="21"/>
                    </a:lnTo>
                    <a:lnTo>
                      <a:pt x="0" y="16"/>
                    </a:lnTo>
                    <a:lnTo>
                      <a:pt x="2" y="12"/>
                    </a:lnTo>
                    <a:lnTo>
                      <a:pt x="5" y="12"/>
                    </a:lnTo>
                    <a:lnTo>
                      <a:pt x="5" y="5"/>
                    </a:lnTo>
                    <a:lnTo>
                      <a:pt x="10" y="0"/>
                    </a:lnTo>
                    <a:lnTo>
                      <a:pt x="14" y="0"/>
                    </a:lnTo>
                    <a:lnTo>
                      <a:pt x="17" y="5"/>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690" name="Freeform 234"/>
              <p:cNvSpPr>
                <a:spLocks/>
              </p:cNvSpPr>
              <p:nvPr/>
            </p:nvSpPr>
            <p:spPr bwMode="auto">
              <a:xfrm>
                <a:off x="7144544" y="3767138"/>
                <a:ext cx="12700" cy="26987"/>
              </a:xfrm>
              <a:custGeom>
                <a:avLst/>
                <a:gdLst/>
                <a:ahLst/>
                <a:cxnLst>
                  <a:cxn ang="0">
                    <a:pos x="8" y="0"/>
                  </a:cxn>
                  <a:cxn ang="0">
                    <a:pos x="5" y="9"/>
                  </a:cxn>
                  <a:cxn ang="0">
                    <a:pos x="3" y="17"/>
                  </a:cxn>
                  <a:cxn ang="0">
                    <a:pos x="0" y="17"/>
                  </a:cxn>
                  <a:cxn ang="0">
                    <a:pos x="2" y="9"/>
                  </a:cxn>
                  <a:cxn ang="0">
                    <a:pos x="5" y="0"/>
                  </a:cxn>
                  <a:cxn ang="0">
                    <a:pos x="7" y="0"/>
                  </a:cxn>
                  <a:cxn ang="0">
                    <a:pos x="8" y="0"/>
                  </a:cxn>
                </a:cxnLst>
                <a:rect l="0" t="0" r="r" b="b"/>
                <a:pathLst>
                  <a:path w="8" h="17">
                    <a:moveTo>
                      <a:pt x="8" y="0"/>
                    </a:moveTo>
                    <a:lnTo>
                      <a:pt x="5" y="9"/>
                    </a:lnTo>
                    <a:lnTo>
                      <a:pt x="3" y="17"/>
                    </a:lnTo>
                    <a:lnTo>
                      <a:pt x="0" y="17"/>
                    </a:lnTo>
                    <a:lnTo>
                      <a:pt x="2" y="9"/>
                    </a:lnTo>
                    <a:lnTo>
                      <a:pt x="5" y="0"/>
                    </a:lnTo>
                    <a:lnTo>
                      <a:pt x="7" y="0"/>
                    </a:lnTo>
                    <a:lnTo>
                      <a:pt x="8" y="0"/>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691" name="Freeform 235"/>
              <p:cNvSpPr>
                <a:spLocks/>
              </p:cNvSpPr>
              <p:nvPr/>
            </p:nvSpPr>
            <p:spPr bwMode="auto">
              <a:xfrm>
                <a:off x="7152482" y="3786188"/>
                <a:ext cx="15875" cy="14287"/>
              </a:xfrm>
              <a:custGeom>
                <a:avLst/>
                <a:gdLst/>
                <a:ahLst/>
                <a:cxnLst>
                  <a:cxn ang="0">
                    <a:pos x="10" y="0"/>
                  </a:cxn>
                  <a:cxn ang="0">
                    <a:pos x="7" y="5"/>
                  </a:cxn>
                  <a:cxn ang="0">
                    <a:pos x="2" y="9"/>
                  </a:cxn>
                  <a:cxn ang="0">
                    <a:pos x="0" y="7"/>
                  </a:cxn>
                  <a:cxn ang="0">
                    <a:pos x="0" y="5"/>
                  </a:cxn>
                  <a:cxn ang="0">
                    <a:pos x="0" y="2"/>
                  </a:cxn>
                  <a:cxn ang="0">
                    <a:pos x="3" y="0"/>
                  </a:cxn>
                  <a:cxn ang="0">
                    <a:pos x="7" y="0"/>
                  </a:cxn>
                  <a:cxn ang="0">
                    <a:pos x="10" y="0"/>
                  </a:cxn>
                </a:cxnLst>
                <a:rect l="0" t="0" r="r" b="b"/>
                <a:pathLst>
                  <a:path w="10" h="9">
                    <a:moveTo>
                      <a:pt x="10" y="0"/>
                    </a:moveTo>
                    <a:lnTo>
                      <a:pt x="7" y="5"/>
                    </a:lnTo>
                    <a:lnTo>
                      <a:pt x="2" y="9"/>
                    </a:lnTo>
                    <a:lnTo>
                      <a:pt x="0" y="7"/>
                    </a:lnTo>
                    <a:lnTo>
                      <a:pt x="0" y="5"/>
                    </a:lnTo>
                    <a:lnTo>
                      <a:pt x="0" y="2"/>
                    </a:lnTo>
                    <a:lnTo>
                      <a:pt x="3" y="0"/>
                    </a:lnTo>
                    <a:lnTo>
                      <a:pt x="7" y="0"/>
                    </a:lnTo>
                    <a:lnTo>
                      <a:pt x="10" y="0"/>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692" name="Freeform 236"/>
              <p:cNvSpPr>
                <a:spLocks/>
              </p:cNvSpPr>
              <p:nvPr/>
            </p:nvSpPr>
            <p:spPr bwMode="auto">
              <a:xfrm>
                <a:off x="7133432" y="3729038"/>
                <a:ext cx="19050" cy="15875"/>
              </a:xfrm>
              <a:custGeom>
                <a:avLst/>
                <a:gdLst/>
                <a:ahLst/>
                <a:cxnLst>
                  <a:cxn ang="0">
                    <a:pos x="0" y="7"/>
                  </a:cxn>
                  <a:cxn ang="0">
                    <a:pos x="0" y="2"/>
                  </a:cxn>
                  <a:cxn ang="0">
                    <a:pos x="0" y="0"/>
                  </a:cxn>
                  <a:cxn ang="0">
                    <a:pos x="5" y="0"/>
                  </a:cxn>
                  <a:cxn ang="0">
                    <a:pos x="9" y="4"/>
                  </a:cxn>
                  <a:cxn ang="0">
                    <a:pos x="12" y="10"/>
                  </a:cxn>
                  <a:cxn ang="0">
                    <a:pos x="9" y="10"/>
                  </a:cxn>
                  <a:cxn ang="0">
                    <a:pos x="7" y="7"/>
                  </a:cxn>
                  <a:cxn ang="0">
                    <a:pos x="3" y="5"/>
                  </a:cxn>
                  <a:cxn ang="0">
                    <a:pos x="0" y="7"/>
                  </a:cxn>
                </a:cxnLst>
                <a:rect l="0" t="0" r="r" b="b"/>
                <a:pathLst>
                  <a:path w="12" h="10">
                    <a:moveTo>
                      <a:pt x="0" y="7"/>
                    </a:moveTo>
                    <a:lnTo>
                      <a:pt x="0" y="2"/>
                    </a:lnTo>
                    <a:lnTo>
                      <a:pt x="0" y="0"/>
                    </a:lnTo>
                    <a:lnTo>
                      <a:pt x="5" y="0"/>
                    </a:lnTo>
                    <a:lnTo>
                      <a:pt x="9" y="4"/>
                    </a:lnTo>
                    <a:lnTo>
                      <a:pt x="12" y="10"/>
                    </a:lnTo>
                    <a:lnTo>
                      <a:pt x="9" y="10"/>
                    </a:lnTo>
                    <a:lnTo>
                      <a:pt x="7" y="7"/>
                    </a:lnTo>
                    <a:lnTo>
                      <a:pt x="3" y="5"/>
                    </a:lnTo>
                    <a:lnTo>
                      <a:pt x="0" y="7"/>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693" name="Freeform 237"/>
              <p:cNvSpPr>
                <a:spLocks/>
              </p:cNvSpPr>
              <p:nvPr/>
            </p:nvSpPr>
            <p:spPr bwMode="auto">
              <a:xfrm>
                <a:off x="7073107" y="3706813"/>
                <a:ext cx="25400" cy="28575"/>
              </a:xfrm>
              <a:custGeom>
                <a:avLst/>
                <a:gdLst/>
                <a:ahLst/>
                <a:cxnLst>
                  <a:cxn ang="0">
                    <a:pos x="12" y="18"/>
                  </a:cxn>
                  <a:cxn ang="0">
                    <a:pos x="9" y="14"/>
                  </a:cxn>
                  <a:cxn ang="0">
                    <a:pos x="5" y="9"/>
                  </a:cxn>
                  <a:cxn ang="0">
                    <a:pos x="0" y="2"/>
                  </a:cxn>
                  <a:cxn ang="0">
                    <a:pos x="0" y="0"/>
                  </a:cxn>
                  <a:cxn ang="0">
                    <a:pos x="4" y="0"/>
                  </a:cxn>
                  <a:cxn ang="0">
                    <a:pos x="12" y="2"/>
                  </a:cxn>
                  <a:cxn ang="0">
                    <a:pos x="16" y="9"/>
                  </a:cxn>
                  <a:cxn ang="0">
                    <a:pos x="16" y="14"/>
                  </a:cxn>
                  <a:cxn ang="0">
                    <a:pos x="12" y="18"/>
                  </a:cxn>
                </a:cxnLst>
                <a:rect l="0" t="0" r="r" b="b"/>
                <a:pathLst>
                  <a:path w="16" h="18">
                    <a:moveTo>
                      <a:pt x="12" y="18"/>
                    </a:moveTo>
                    <a:lnTo>
                      <a:pt x="9" y="14"/>
                    </a:lnTo>
                    <a:lnTo>
                      <a:pt x="5" y="9"/>
                    </a:lnTo>
                    <a:lnTo>
                      <a:pt x="0" y="2"/>
                    </a:lnTo>
                    <a:lnTo>
                      <a:pt x="0" y="0"/>
                    </a:lnTo>
                    <a:lnTo>
                      <a:pt x="4" y="0"/>
                    </a:lnTo>
                    <a:lnTo>
                      <a:pt x="12" y="2"/>
                    </a:lnTo>
                    <a:lnTo>
                      <a:pt x="16" y="9"/>
                    </a:lnTo>
                    <a:lnTo>
                      <a:pt x="16" y="14"/>
                    </a:lnTo>
                    <a:lnTo>
                      <a:pt x="12" y="18"/>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694" name="Freeform 238"/>
              <p:cNvSpPr>
                <a:spLocks/>
              </p:cNvSpPr>
              <p:nvPr/>
            </p:nvSpPr>
            <p:spPr bwMode="auto">
              <a:xfrm>
                <a:off x="7100094" y="3709988"/>
                <a:ext cx="7938" cy="3175"/>
              </a:xfrm>
              <a:custGeom>
                <a:avLst/>
                <a:gdLst/>
                <a:ahLst/>
                <a:cxnLst>
                  <a:cxn ang="0">
                    <a:pos x="0" y="0"/>
                  </a:cxn>
                  <a:cxn ang="0">
                    <a:pos x="2" y="0"/>
                  </a:cxn>
                  <a:cxn ang="0">
                    <a:pos x="5" y="2"/>
                  </a:cxn>
                  <a:cxn ang="0">
                    <a:pos x="2" y="0"/>
                  </a:cxn>
                  <a:cxn ang="0">
                    <a:pos x="0" y="0"/>
                  </a:cxn>
                </a:cxnLst>
                <a:rect l="0" t="0" r="r" b="b"/>
                <a:pathLst>
                  <a:path w="5" h="2">
                    <a:moveTo>
                      <a:pt x="0" y="0"/>
                    </a:moveTo>
                    <a:lnTo>
                      <a:pt x="2" y="0"/>
                    </a:lnTo>
                    <a:lnTo>
                      <a:pt x="5" y="2"/>
                    </a:lnTo>
                    <a:lnTo>
                      <a:pt x="2" y="0"/>
                    </a:lnTo>
                    <a:lnTo>
                      <a:pt x="0" y="0"/>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695" name="Freeform 239"/>
              <p:cNvSpPr>
                <a:spLocks/>
              </p:cNvSpPr>
              <p:nvPr/>
            </p:nvSpPr>
            <p:spPr bwMode="auto">
              <a:xfrm>
                <a:off x="7061994" y="3421063"/>
                <a:ext cx="36513" cy="69850"/>
              </a:xfrm>
              <a:custGeom>
                <a:avLst/>
                <a:gdLst/>
                <a:ahLst/>
                <a:cxnLst>
                  <a:cxn ang="0">
                    <a:pos x="9" y="44"/>
                  </a:cxn>
                  <a:cxn ang="0">
                    <a:pos x="0" y="39"/>
                  </a:cxn>
                  <a:cxn ang="0">
                    <a:pos x="0" y="29"/>
                  </a:cxn>
                  <a:cxn ang="0">
                    <a:pos x="0" y="19"/>
                  </a:cxn>
                  <a:cxn ang="0">
                    <a:pos x="5" y="10"/>
                  </a:cxn>
                  <a:cxn ang="0">
                    <a:pos x="11" y="2"/>
                  </a:cxn>
                  <a:cxn ang="0">
                    <a:pos x="17" y="0"/>
                  </a:cxn>
                  <a:cxn ang="0">
                    <a:pos x="23" y="5"/>
                  </a:cxn>
                  <a:cxn ang="0">
                    <a:pos x="21" y="22"/>
                  </a:cxn>
                  <a:cxn ang="0">
                    <a:pos x="16" y="36"/>
                  </a:cxn>
                  <a:cxn ang="0">
                    <a:pos x="9" y="44"/>
                  </a:cxn>
                </a:cxnLst>
                <a:rect l="0" t="0" r="r" b="b"/>
                <a:pathLst>
                  <a:path w="23" h="44">
                    <a:moveTo>
                      <a:pt x="9" y="44"/>
                    </a:moveTo>
                    <a:lnTo>
                      <a:pt x="0" y="39"/>
                    </a:lnTo>
                    <a:lnTo>
                      <a:pt x="0" y="29"/>
                    </a:lnTo>
                    <a:lnTo>
                      <a:pt x="0" y="19"/>
                    </a:lnTo>
                    <a:lnTo>
                      <a:pt x="5" y="10"/>
                    </a:lnTo>
                    <a:lnTo>
                      <a:pt x="11" y="2"/>
                    </a:lnTo>
                    <a:lnTo>
                      <a:pt x="17" y="0"/>
                    </a:lnTo>
                    <a:lnTo>
                      <a:pt x="23" y="5"/>
                    </a:lnTo>
                    <a:lnTo>
                      <a:pt x="21" y="22"/>
                    </a:lnTo>
                    <a:lnTo>
                      <a:pt x="16" y="36"/>
                    </a:lnTo>
                    <a:lnTo>
                      <a:pt x="9" y="44"/>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696" name="Freeform 240"/>
              <p:cNvSpPr>
                <a:spLocks/>
              </p:cNvSpPr>
              <p:nvPr/>
            </p:nvSpPr>
            <p:spPr bwMode="auto">
              <a:xfrm>
                <a:off x="6796882" y="3543300"/>
                <a:ext cx="55563" cy="49212"/>
              </a:xfrm>
              <a:custGeom>
                <a:avLst/>
                <a:gdLst/>
                <a:ahLst/>
                <a:cxnLst>
                  <a:cxn ang="0">
                    <a:pos x="2" y="14"/>
                  </a:cxn>
                  <a:cxn ang="0">
                    <a:pos x="6" y="10"/>
                  </a:cxn>
                  <a:cxn ang="0">
                    <a:pos x="14" y="7"/>
                  </a:cxn>
                  <a:cxn ang="0">
                    <a:pos x="21" y="2"/>
                  </a:cxn>
                  <a:cxn ang="0">
                    <a:pos x="30" y="0"/>
                  </a:cxn>
                  <a:cxn ang="0">
                    <a:pos x="31" y="2"/>
                  </a:cxn>
                  <a:cxn ang="0">
                    <a:pos x="35" y="9"/>
                  </a:cxn>
                  <a:cxn ang="0">
                    <a:pos x="31" y="14"/>
                  </a:cxn>
                  <a:cxn ang="0">
                    <a:pos x="26" y="23"/>
                  </a:cxn>
                  <a:cxn ang="0">
                    <a:pos x="18" y="28"/>
                  </a:cxn>
                  <a:cxn ang="0">
                    <a:pos x="12" y="31"/>
                  </a:cxn>
                  <a:cxn ang="0">
                    <a:pos x="4" y="28"/>
                  </a:cxn>
                  <a:cxn ang="0">
                    <a:pos x="2" y="21"/>
                  </a:cxn>
                  <a:cxn ang="0">
                    <a:pos x="0" y="16"/>
                  </a:cxn>
                  <a:cxn ang="0">
                    <a:pos x="2" y="14"/>
                  </a:cxn>
                </a:cxnLst>
                <a:rect l="0" t="0" r="r" b="b"/>
                <a:pathLst>
                  <a:path w="35" h="31">
                    <a:moveTo>
                      <a:pt x="2" y="14"/>
                    </a:moveTo>
                    <a:lnTo>
                      <a:pt x="6" y="10"/>
                    </a:lnTo>
                    <a:lnTo>
                      <a:pt x="14" y="7"/>
                    </a:lnTo>
                    <a:lnTo>
                      <a:pt x="21" y="2"/>
                    </a:lnTo>
                    <a:lnTo>
                      <a:pt x="30" y="0"/>
                    </a:lnTo>
                    <a:lnTo>
                      <a:pt x="31" y="2"/>
                    </a:lnTo>
                    <a:lnTo>
                      <a:pt x="35" y="9"/>
                    </a:lnTo>
                    <a:lnTo>
                      <a:pt x="31" y="14"/>
                    </a:lnTo>
                    <a:lnTo>
                      <a:pt x="26" y="23"/>
                    </a:lnTo>
                    <a:lnTo>
                      <a:pt x="18" y="28"/>
                    </a:lnTo>
                    <a:lnTo>
                      <a:pt x="12" y="31"/>
                    </a:lnTo>
                    <a:lnTo>
                      <a:pt x="4" y="28"/>
                    </a:lnTo>
                    <a:lnTo>
                      <a:pt x="2" y="21"/>
                    </a:lnTo>
                    <a:lnTo>
                      <a:pt x="0" y="16"/>
                    </a:lnTo>
                    <a:lnTo>
                      <a:pt x="2" y="14"/>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697" name="Freeform 241"/>
              <p:cNvSpPr>
                <a:spLocks/>
              </p:cNvSpPr>
              <p:nvPr/>
            </p:nvSpPr>
            <p:spPr bwMode="auto">
              <a:xfrm>
                <a:off x="6549232" y="3467100"/>
                <a:ext cx="266700" cy="515937"/>
              </a:xfrm>
              <a:custGeom>
                <a:avLst/>
                <a:gdLst/>
                <a:ahLst/>
                <a:cxnLst>
                  <a:cxn ang="0">
                    <a:pos x="24" y="175"/>
                  </a:cxn>
                  <a:cxn ang="0">
                    <a:pos x="27" y="162"/>
                  </a:cxn>
                  <a:cxn ang="0">
                    <a:pos x="19" y="138"/>
                  </a:cxn>
                  <a:cxn ang="0">
                    <a:pos x="8" y="124"/>
                  </a:cxn>
                  <a:cxn ang="0">
                    <a:pos x="12" y="117"/>
                  </a:cxn>
                  <a:cxn ang="0">
                    <a:pos x="10" y="89"/>
                  </a:cxn>
                  <a:cxn ang="0">
                    <a:pos x="2" y="62"/>
                  </a:cxn>
                  <a:cxn ang="0">
                    <a:pos x="22" y="50"/>
                  </a:cxn>
                  <a:cxn ang="0">
                    <a:pos x="43" y="31"/>
                  </a:cxn>
                  <a:cxn ang="0">
                    <a:pos x="55" y="26"/>
                  </a:cxn>
                  <a:cxn ang="0">
                    <a:pos x="60" y="24"/>
                  </a:cxn>
                  <a:cxn ang="0">
                    <a:pos x="65" y="9"/>
                  </a:cxn>
                  <a:cxn ang="0">
                    <a:pos x="100" y="3"/>
                  </a:cxn>
                  <a:cxn ang="0">
                    <a:pos x="132" y="7"/>
                  </a:cxn>
                  <a:cxn ang="0">
                    <a:pos x="139" y="34"/>
                  </a:cxn>
                  <a:cxn ang="0">
                    <a:pos x="115" y="67"/>
                  </a:cxn>
                  <a:cxn ang="0">
                    <a:pos x="125" y="83"/>
                  </a:cxn>
                  <a:cxn ang="0">
                    <a:pos x="150" y="107"/>
                  </a:cxn>
                  <a:cxn ang="0">
                    <a:pos x="167" y="141"/>
                  </a:cxn>
                  <a:cxn ang="0">
                    <a:pos x="163" y="181"/>
                  </a:cxn>
                  <a:cxn ang="0">
                    <a:pos x="139" y="191"/>
                  </a:cxn>
                  <a:cxn ang="0">
                    <a:pos x="120" y="206"/>
                  </a:cxn>
                  <a:cxn ang="0">
                    <a:pos x="119" y="206"/>
                  </a:cxn>
                  <a:cxn ang="0">
                    <a:pos x="107" y="220"/>
                  </a:cxn>
                  <a:cxn ang="0">
                    <a:pos x="103" y="205"/>
                  </a:cxn>
                  <a:cxn ang="0">
                    <a:pos x="101" y="196"/>
                  </a:cxn>
                  <a:cxn ang="0">
                    <a:pos x="76" y="181"/>
                  </a:cxn>
                  <a:cxn ang="0">
                    <a:pos x="50" y="162"/>
                  </a:cxn>
                  <a:cxn ang="0">
                    <a:pos x="41" y="150"/>
                  </a:cxn>
                  <a:cxn ang="0">
                    <a:pos x="31" y="155"/>
                  </a:cxn>
                  <a:cxn ang="0">
                    <a:pos x="29" y="172"/>
                  </a:cxn>
                  <a:cxn ang="0">
                    <a:pos x="19" y="198"/>
                  </a:cxn>
                  <a:cxn ang="0">
                    <a:pos x="33" y="213"/>
                  </a:cxn>
                  <a:cxn ang="0">
                    <a:pos x="36" y="229"/>
                  </a:cxn>
                  <a:cxn ang="0">
                    <a:pos x="67" y="253"/>
                  </a:cxn>
                  <a:cxn ang="0">
                    <a:pos x="81" y="270"/>
                  </a:cxn>
                  <a:cxn ang="0">
                    <a:pos x="82" y="289"/>
                  </a:cxn>
                  <a:cxn ang="0">
                    <a:pos x="94" y="315"/>
                  </a:cxn>
                  <a:cxn ang="0">
                    <a:pos x="89" y="323"/>
                  </a:cxn>
                  <a:cxn ang="0">
                    <a:pos x="81" y="322"/>
                  </a:cxn>
                  <a:cxn ang="0">
                    <a:pos x="55" y="304"/>
                  </a:cxn>
                  <a:cxn ang="0">
                    <a:pos x="38" y="272"/>
                  </a:cxn>
                  <a:cxn ang="0">
                    <a:pos x="31" y="246"/>
                  </a:cxn>
                  <a:cxn ang="0">
                    <a:pos x="19" y="222"/>
                  </a:cxn>
                  <a:cxn ang="0">
                    <a:pos x="10" y="220"/>
                  </a:cxn>
                  <a:cxn ang="0">
                    <a:pos x="10" y="208"/>
                  </a:cxn>
                </a:cxnLst>
                <a:rect l="0" t="0" r="r" b="b"/>
                <a:pathLst>
                  <a:path w="168" h="325">
                    <a:moveTo>
                      <a:pt x="14" y="199"/>
                    </a:moveTo>
                    <a:lnTo>
                      <a:pt x="19" y="186"/>
                    </a:lnTo>
                    <a:lnTo>
                      <a:pt x="24" y="175"/>
                    </a:lnTo>
                    <a:lnTo>
                      <a:pt x="26" y="172"/>
                    </a:lnTo>
                    <a:lnTo>
                      <a:pt x="29" y="169"/>
                    </a:lnTo>
                    <a:lnTo>
                      <a:pt x="27" y="162"/>
                    </a:lnTo>
                    <a:lnTo>
                      <a:pt x="24" y="153"/>
                    </a:lnTo>
                    <a:lnTo>
                      <a:pt x="21" y="143"/>
                    </a:lnTo>
                    <a:lnTo>
                      <a:pt x="19" y="138"/>
                    </a:lnTo>
                    <a:lnTo>
                      <a:pt x="10" y="132"/>
                    </a:lnTo>
                    <a:lnTo>
                      <a:pt x="8" y="126"/>
                    </a:lnTo>
                    <a:lnTo>
                      <a:pt x="8" y="124"/>
                    </a:lnTo>
                    <a:lnTo>
                      <a:pt x="10" y="122"/>
                    </a:lnTo>
                    <a:lnTo>
                      <a:pt x="10" y="122"/>
                    </a:lnTo>
                    <a:lnTo>
                      <a:pt x="12" y="117"/>
                    </a:lnTo>
                    <a:lnTo>
                      <a:pt x="14" y="112"/>
                    </a:lnTo>
                    <a:lnTo>
                      <a:pt x="12" y="100"/>
                    </a:lnTo>
                    <a:lnTo>
                      <a:pt x="10" y="89"/>
                    </a:lnTo>
                    <a:lnTo>
                      <a:pt x="3" y="83"/>
                    </a:lnTo>
                    <a:lnTo>
                      <a:pt x="0" y="76"/>
                    </a:lnTo>
                    <a:lnTo>
                      <a:pt x="2" y="62"/>
                    </a:lnTo>
                    <a:lnTo>
                      <a:pt x="8" y="55"/>
                    </a:lnTo>
                    <a:lnTo>
                      <a:pt x="14" y="52"/>
                    </a:lnTo>
                    <a:lnTo>
                      <a:pt x="22" y="50"/>
                    </a:lnTo>
                    <a:lnTo>
                      <a:pt x="29" y="43"/>
                    </a:lnTo>
                    <a:lnTo>
                      <a:pt x="36" y="38"/>
                    </a:lnTo>
                    <a:lnTo>
                      <a:pt x="43" y="31"/>
                    </a:lnTo>
                    <a:lnTo>
                      <a:pt x="51" y="22"/>
                    </a:lnTo>
                    <a:lnTo>
                      <a:pt x="55" y="22"/>
                    </a:lnTo>
                    <a:lnTo>
                      <a:pt x="55" y="26"/>
                    </a:lnTo>
                    <a:lnTo>
                      <a:pt x="58" y="28"/>
                    </a:lnTo>
                    <a:lnTo>
                      <a:pt x="58" y="26"/>
                    </a:lnTo>
                    <a:lnTo>
                      <a:pt x="60" y="24"/>
                    </a:lnTo>
                    <a:lnTo>
                      <a:pt x="60" y="17"/>
                    </a:lnTo>
                    <a:lnTo>
                      <a:pt x="60" y="10"/>
                    </a:lnTo>
                    <a:lnTo>
                      <a:pt x="65" y="9"/>
                    </a:lnTo>
                    <a:lnTo>
                      <a:pt x="74" y="7"/>
                    </a:lnTo>
                    <a:lnTo>
                      <a:pt x="89" y="7"/>
                    </a:lnTo>
                    <a:lnTo>
                      <a:pt x="100" y="3"/>
                    </a:lnTo>
                    <a:lnTo>
                      <a:pt x="110" y="0"/>
                    </a:lnTo>
                    <a:lnTo>
                      <a:pt x="120" y="3"/>
                    </a:lnTo>
                    <a:lnTo>
                      <a:pt x="132" y="7"/>
                    </a:lnTo>
                    <a:lnTo>
                      <a:pt x="137" y="19"/>
                    </a:lnTo>
                    <a:lnTo>
                      <a:pt x="150" y="26"/>
                    </a:lnTo>
                    <a:lnTo>
                      <a:pt x="139" y="34"/>
                    </a:lnTo>
                    <a:lnTo>
                      <a:pt x="127" y="43"/>
                    </a:lnTo>
                    <a:lnTo>
                      <a:pt x="119" y="52"/>
                    </a:lnTo>
                    <a:lnTo>
                      <a:pt x="115" y="67"/>
                    </a:lnTo>
                    <a:lnTo>
                      <a:pt x="115" y="71"/>
                    </a:lnTo>
                    <a:lnTo>
                      <a:pt x="119" y="74"/>
                    </a:lnTo>
                    <a:lnTo>
                      <a:pt x="125" y="83"/>
                    </a:lnTo>
                    <a:lnTo>
                      <a:pt x="132" y="91"/>
                    </a:lnTo>
                    <a:lnTo>
                      <a:pt x="139" y="100"/>
                    </a:lnTo>
                    <a:lnTo>
                      <a:pt x="150" y="107"/>
                    </a:lnTo>
                    <a:lnTo>
                      <a:pt x="156" y="114"/>
                    </a:lnTo>
                    <a:lnTo>
                      <a:pt x="163" y="127"/>
                    </a:lnTo>
                    <a:lnTo>
                      <a:pt x="167" y="141"/>
                    </a:lnTo>
                    <a:lnTo>
                      <a:pt x="168" y="155"/>
                    </a:lnTo>
                    <a:lnTo>
                      <a:pt x="165" y="167"/>
                    </a:lnTo>
                    <a:lnTo>
                      <a:pt x="163" y="181"/>
                    </a:lnTo>
                    <a:lnTo>
                      <a:pt x="151" y="182"/>
                    </a:lnTo>
                    <a:lnTo>
                      <a:pt x="146" y="186"/>
                    </a:lnTo>
                    <a:lnTo>
                      <a:pt x="139" y="191"/>
                    </a:lnTo>
                    <a:lnTo>
                      <a:pt x="132" y="196"/>
                    </a:lnTo>
                    <a:lnTo>
                      <a:pt x="125" y="201"/>
                    </a:lnTo>
                    <a:lnTo>
                      <a:pt x="120" y="206"/>
                    </a:lnTo>
                    <a:lnTo>
                      <a:pt x="119" y="205"/>
                    </a:lnTo>
                    <a:lnTo>
                      <a:pt x="119" y="203"/>
                    </a:lnTo>
                    <a:lnTo>
                      <a:pt x="119" y="206"/>
                    </a:lnTo>
                    <a:lnTo>
                      <a:pt x="119" y="208"/>
                    </a:lnTo>
                    <a:lnTo>
                      <a:pt x="113" y="215"/>
                    </a:lnTo>
                    <a:lnTo>
                      <a:pt x="107" y="220"/>
                    </a:lnTo>
                    <a:lnTo>
                      <a:pt x="103" y="215"/>
                    </a:lnTo>
                    <a:lnTo>
                      <a:pt x="103" y="212"/>
                    </a:lnTo>
                    <a:lnTo>
                      <a:pt x="103" y="205"/>
                    </a:lnTo>
                    <a:lnTo>
                      <a:pt x="105" y="203"/>
                    </a:lnTo>
                    <a:lnTo>
                      <a:pt x="101" y="199"/>
                    </a:lnTo>
                    <a:lnTo>
                      <a:pt x="101" y="196"/>
                    </a:lnTo>
                    <a:lnTo>
                      <a:pt x="89" y="193"/>
                    </a:lnTo>
                    <a:lnTo>
                      <a:pt x="84" y="186"/>
                    </a:lnTo>
                    <a:lnTo>
                      <a:pt x="76" y="181"/>
                    </a:lnTo>
                    <a:lnTo>
                      <a:pt x="72" y="172"/>
                    </a:lnTo>
                    <a:lnTo>
                      <a:pt x="60" y="165"/>
                    </a:lnTo>
                    <a:lnTo>
                      <a:pt x="50" y="162"/>
                    </a:lnTo>
                    <a:lnTo>
                      <a:pt x="48" y="158"/>
                    </a:lnTo>
                    <a:lnTo>
                      <a:pt x="48" y="155"/>
                    </a:lnTo>
                    <a:lnTo>
                      <a:pt x="41" y="150"/>
                    </a:lnTo>
                    <a:lnTo>
                      <a:pt x="34" y="150"/>
                    </a:lnTo>
                    <a:lnTo>
                      <a:pt x="31" y="150"/>
                    </a:lnTo>
                    <a:lnTo>
                      <a:pt x="31" y="155"/>
                    </a:lnTo>
                    <a:lnTo>
                      <a:pt x="31" y="158"/>
                    </a:lnTo>
                    <a:lnTo>
                      <a:pt x="33" y="165"/>
                    </a:lnTo>
                    <a:lnTo>
                      <a:pt x="29" y="172"/>
                    </a:lnTo>
                    <a:lnTo>
                      <a:pt x="26" y="181"/>
                    </a:lnTo>
                    <a:lnTo>
                      <a:pt x="21" y="187"/>
                    </a:lnTo>
                    <a:lnTo>
                      <a:pt x="19" y="198"/>
                    </a:lnTo>
                    <a:lnTo>
                      <a:pt x="21" y="205"/>
                    </a:lnTo>
                    <a:lnTo>
                      <a:pt x="27" y="210"/>
                    </a:lnTo>
                    <a:lnTo>
                      <a:pt x="33" y="213"/>
                    </a:lnTo>
                    <a:lnTo>
                      <a:pt x="36" y="222"/>
                    </a:lnTo>
                    <a:lnTo>
                      <a:pt x="34" y="222"/>
                    </a:lnTo>
                    <a:lnTo>
                      <a:pt x="36" y="229"/>
                    </a:lnTo>
                    <a:lnTo>
                      <a:pt x="41" y="237"/>
                    </a:lnTo>
                    <a:lnTo>
                      <a:pt x="53" y="244"/>
                    </a:lnTo>
                    <a:lnTo>
                      <a:pt x="67" y="253"/>
                    </a:lnTo>
                    <a:lnTo>
                      <a:pt x="72" y="258"/>
                    </a:lnTo>
                    <a:lnTo>
                      <a:pt x="77" y="263"/>
                    </a:lnTo>
                    <a:lnTo>
                      <a:pt x="81" y="270"/>
                    </a:lnTo>
                    <a:lnTo>
                      <a:pt x="84" y="280"/>
                    </a:lnTo>
                    <a:lnTo>
                      <a:pt x="82" y="284"/>
                    </a:lnTo>
                    <a:lnTo>
                      <a:pt x="82" y="289"/>
                    </a:lnTo>
                    <a:lnTo>
                      <a:pt x="86" y="299"/>
                    </a:lnTo>
                    <a:lnTo>
                      <a:pt x="93" y="308"/>
                    </a:lnTo>
                    <a:lnTo>
                      <a:pt x="94" y="315"/>
                    </a:lnTo>
                    <a:lnTo>
                      <a:pt x="96" y="323"/>
                    </a:lnTo>
                    <a:lnTo>
                      <a:pt x="93" y="323"/>
                    </a:lnTo>
                    <a:lnTo>
                      <a:pt x="89" y="323"/>
                    </a:lnTo>
                    <a:lnTo>
                      <a:pt x="88" y="323"/>
                    </a:lnTo>
                    <a:lnTo>
                      <a:pt x="86" y="325"/>
                    </a:lnTo>
                    <a:lnTo>
                      <a:pt x="81" y="322"/>
                    </a:lnTo>
                    <a:lnTo>
                      <a:pt x="77" y="320"/>
                    </a:lnTo>
                    <a:lnTo>
                      <a:pt x="65" y="313"/>
                    </a:lnTo>
                    <a:lnTo>
                      <a:pt x="55" y="304"/>
                    </a:lnTo>
                    <a:lnTo>
                      <a:pt x="46" y="294"/>
                    </a:lnTo>
                    <a:lnTo>
                      <a:pt x="43" y="284"/>
                    </a:lnTo>
                    <a:lnTo>
                      <a:pt x="38" y="272"/>
                    </a:lnTo>
                    <a:lnTo>
                      <a:pt x="36" y="263"/>
                    </a:lnTo>
                    <a:lnTo>
                      <a:pt x="33" y="253"/>
                    </a:lnTo>
                    <a:lnTo>
                      <a:pt x="31" y="246"/>
                    </a:lnTo>
                    <a:lnTo>
                      <a:pt x="27" y="237"/>
                    </a:lnTo>
                    <a:lnTo>
                      <a:pt x="24" y="230"/>
                    </a:lnTo>
                    <a:lnTo>
                      <a:pt x="19" y="222"/>
                    </a:lnTo>
                    <a:lnTo>
                      <a:pt x="15" y="220"/>
                    </a:lnTo>
                    <a:lnTo>
                      <a:pt x="12" y="220"/>
                    </a:lnTo>
                    <a:lnTo>
                      <a:pt x="10" y="220"/>
                    </a:lnTo>
                    <a:lnTo>
                      <a:pt x="8" y="218"/>
                    </a:lnTo>
                    <a:lnTo>
                      <a:pt x="10" y="218"/>
                    </a:lnTo>
                    <a:lnTo>
                      <a:pt x="10" y="208"/>
                    </a:lnTo>
                    <a:lnTo>
                      <a:pt x="12" y="199"/>
                    </a:lnTo>
                    <a:lnTo>
                      <a:pt x="14" y="199"/>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698" name="Freeform 242"/>
              <p:cNvSpPr>
                <a:spLocks/>
              </p:cNvSpPr>
              <p:nvPr/>
            </p:nvSpPr>
            <p:spPr bwMode="auto">
              <a:xfrm>
                <a:off x="6723857" y="4048125"/>
                <a:ext cx="34925" cy="36512"/>
              </a:xfrm>
              <a:custGeom>
                <a:avLst/>
                <a:gdLst/>
                <a:ahLst/>
                <a:cxnLst>
                  <a:cxn ang="0">
                    <a:pos x="14" y="19"/>
                  </a:cxn>
                  <a:cxn ang="0">
                    <a:pos x="10" y="16"/>
                  </a:cxn>
                  <a:cxn ang="0">
                    <a:pos x="9" y="12"/>
                  </a:cxn>
                  <a:cxn ang="0">
                    <a:pos x="3" y="9"/>
                  </a:cxn>
                  <a:cxn ang="0">
                    <a:pos x="0" y="7"/>
                  </a:cxn>
                  <a:cxn ang="0">
                    <a:pos x="3" y="2"/>
                  </a:cxn>
                  <a:cxn ang="0">
                    <a:pos x="10" y="0"/>
                  </a:cxn>
                  <a:cxn ang="0">
                    <a:pos x="14" y="11"/>
                  </a:cxn>
                  <a:cxn ang="0">
                    <a:pos x="22" y="17"/>
                  </a:cxn>
                  <a:cxn ang="0">
                    <a:pos x="22" y="19"/>
                  </a:cxn>
                  <a:cxn ang="0">
                    <a:pos x="22" y="23"/>
                  </a:cxn>
                  <a:cxn ang="0">
                    <a:pos x="21" y="23"/>
                  </a:cxn>
                  <a:cxn ang="0">
                    <a:pos x="19" y="23"/>
                  </a:cxn>
                  <a:cxn ang="0">
                    <a:pos x="15" y="21"/>
                  </a:cxn>
                  <a:cxn ang="0">
                    <a:pos x="14" y="19"/>
                  </a:cxn>
                </a:cxnLst>
                <a:rect l="0" t="0" r="r" b="b"/>
                <a:pathLst>
                  <a:path w="22" h="23">
                    <a:moveTo>
                      <a:pt x="14" y="19"/>
                    </a:moveTo>
                    <a:lnTo>
                      <a:pt x="10" y="16"/>
                    </a:lnTo>
                    <a:lnTo>
                      <a:pt x="9" y="12"/>
                    </a:lnTo>
                    <a:lnTo>
                      <a:pt x="3" y="9"/>
                    </a:lnTo>
                    <a:lnTo>
                      <a:pt x="0" y="7"/>
                    </a:lnTo>
                    <a:lnTo>
                      <a:pt x="3" y="2"/>
                    </a:lnTo>
                    <a:lnTo>
                      <a:pt x="10" y="0"/>
                    </a:lnTo>
                    <a:lnTo>
                      <a:pt x="14" y="11"/>
                    </a:lnTo>
                    <a:lnTo>
                      <a:pt x="22" y="17"/>
                    </a:lnTo>
                    <a:lnTo>
                      <a:pt x="22" y="19"/>
                    </a:lnTo>
                    <a:lnTo>
                      <a:pt x="22" y="23"/>
                    </a:lnTo>
                    <a:lnTo>
                      <a:pt x="21" y="23"/>
                    </a:lnTo>
                    <a:lnTo>
                      <a:pt x="19" y="23"/>
                    </a:lnTo>
                    <a:lnTo>
                      <a:pt x="15" y="21"/>
                    </a:lnTo>
                    <a:lnTo>
                      <a:pt x="14" y="19"/>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699" name="Freeform 243"/>
              <p:cNvSpPr>
                <a:spLocks/>
              </p:cNvSpPr>
              <p:nvPr/>
            </p:nvSpPr>
            <p:spPr bwMode="auto">
              <a:xfrm>
                <a:off x="6781007" y="4075113"/>
                <a:ext cx="15875" cy="14287"/>
              </a:xfrm>
              <a:custGeom>
                <a:avLst/>
                <a:gdLst/>
                <a:ahLst/>
                <a:cxnLst>
                  <a:cxn ang="0">
                    <a:pos x="0" y="0"/>
                  </a:cxn>
                  <a:cxn ang="0">
                    <a:pos x="2" y="0"/>
                  </a:cxn>
                  <a:cxn ang="0">
                    <a:pos x="5" y="0"/>
                  </a:cxn>
                  <a:cxn ang="0">
                    <a:pos x="7" y="0"/>
                  </a:cxn>
                  <a:cxn ang="0">
                    <a:pos x="10" y="2"/>
                  </a:cxn>
                  <a:cxn ang="0">
                    <a:pos x="7" y="6"/>
                  </a:cxn>
                  <a:cxn ang="0">
                    <a:pos x="4" y="9"/>
                  </a:cxn>
                  <a:cxn ang="0">
                    <a:pos x="0" y="6"/>
                  </a:cxn>
                  <a:cxn ang="0">
                    <a:pos x="0" y="2"/>
                  </a:cxn>
                  <a:cxn ang="0">
                    <a:pos x="0" y="0"/>
                  </a:cxn>
                </a:cxnLst>
                <a:rect l="0" t="0" r="r" b="b"/>
                <a:pathLst>
                  <a:path w="10" h="9">
                    <a:moveTo>
                      <a:pt x="0" y="0"/>
                    </a:moveTo>
                    <a:lnTo>
                      <a:pt x="2" y="0"/>
                    </a:lnTo>
                    <a:lnTo>
                      <a:pt x="5" y="0"/>
                    </a:lnTo>
                    <a:lnTo>
                      <a:pt x="7" y="0"/>
                    </a:lnTo>
                    <a:lnTo>
                      <a:pt x="10" y="2"/>
                    </a:lnTo>
                    <a:lnTo>
                      <a:pt x="7" y="6"/>
                    </a:lnTo>
                    <a:lnTo>
                      <a:pt x="4" y="9"/>
                    </a:lnTo>
                    <a:lnTo>
                      <a:pt x="0" y="6"/>
                    </a:lnTo>
                    <a:lnTo>
                      <a:pt x="0" y="2"/>
                    </a:lnTo>
                    <a:lnTo>
                      <a:pt x="0" y="0"/>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700" name="Freeform 244"/>
              <p:cNvSpPr>
                <a:spLocks/>
              </p:cNvSpPr>
              <p:nvPr/>
            </p:nvSpPr>
            <p:spPr bwMode="auto">
              <a:xfrm>
                <a:off x="6576219" y="4040188"/>
                <a:ext cx="14288" cy="22225"/>
              </a:xfrm>
              <a:custGeom>
                <a:avLst/>
                <a:gdLst/>
                <a:ahLst/>
                <a:cxnLst>
                  <a:cxn ang="0">
                    <a:pos x="2" y="0"/>
                  </a:cxn>
                  <a:cxn ang="0">
                    <a:pos x="7" y="5"/>
                  </a:cxn>
                  <a:cxn ang="0">
                    <a:pos x="9" y="14"/>
                  </a:cxn>
                  <a:cxn ang="0">
                    <a:pos x="4" y="9"/>
                  </a:cxn>
                  <a:cxn ang="0">
                    <a:pos x="0" y="2"/>
                  </a:cxn>
                  <a:cxn ang="0">
                    <a:pos x="0" y="0"/>
                  </a:cxn>
                  <a:cxn ang="0">
                    <a:pos x="4" y="0"/>
                  </a:cxn>
                  <a:cxn ang="0">
                    <a:pos x="4" y="2"/>
                  </a:cxn>
                  <a:cxn ang="0">
                    <a:pos x="2" y="0"/>
                  </a:cxn>
                </a:cxnLst>
                <a:rect l="0" t="0" r="r" b="b"/>
                <a:pathLst>
                  <a:path w="9" h="14">
                    <a:moveTo>
                      <a:pt x="2" y="0"/>
                    </a:moveTo>
                    <a:lnTo>
                      <a:pt x="7" y="5"/>
                    </a:lnTo>
                    <a:lnTo>
                      <a:pt x="9" y="14"/>
                    </a:lnTo>
                    <a:lnTo>
                      <a:pt x="4" y="9"/>
                    </a:lnTo>
                    <a:lnTo>
                      <a:pt x="0" y="2"/>
                    </a:lnTo>
                    <a:lnTo>
                      <a:pt x="0" y="0"/>
                    </a:lnTo>
                    <a:lnTo>
                      <a:pt x="4" y="0"/>
                    </a:lnTo>
                    <a:lnTo>
                      <a:pt x="4" y="2"/>
                    </a:lnTo>
                    <a:lnTo>
                      <a:pt x="2" y="0"/>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701" name="Freeform 245"/>
              <p:cNvSpPr>
                <a:spLocks/>
              </p:cNvSpPr>
              <p:nvPr/>
            </p:nvSpPr>
            <p:spPr bwMode="auto">
              <a:xfrm>
                <a:off x="6546057" y="3990975"/>
                <a:ext cx="15875" cy="19050"/>
              </a:xfrm>
              <a:custGeom>
                <a:avLst/>
                <a:gdLst/>
                <a:ahLst/>
                <a:cxnLst>
                  <a:cxn ang="0">
                    <a:pos x="4" y="0"/>
                  </a:cxn>
                  <a:cxn ang="0">
                    <a:pos x="9" y="5"/>
                  </a:cxn>
                  <a:cxn ang="0">
                    <a:pos x="10" y="12"/>
                  </a:cxn>
                  <a:cxn ang="0">
                    <a:pos x="5" y="7"/>
                  </a:cxn>
                  <a:cxn ang="0">
                    <a:pos x="2" y="0"/>
                  </a:cxn>
                  <a:cxn ang="0">
                    <a:pos x="0" y="0"/>
                  </a:cxn>
                  <a:cxn ang="0">
                    <a:pos x="4" y="0"/>
                  </a:cxn>
                </a:cxnLst>
                <a:rect l="0" t="0" r="r" b="b"/>
                <a:pathLst>
                  <a:path w="10" h="12">
                    <a:moveTo>
                      <a:pt x="4" y="0"/>
                    </a:moveTo>
                    <a:lnTo>
                      <a:pt x="9" y="5"/>
                    </a:lnTo>
                    <a:lnTo>
                      <a:pt x="10" y="12"/>
                    </a:lnTo>
                    <a:lnTo>
                      <a:pt x="5" y="7"/>
                    </a:lnTo>
                    <a:lnTo>
                      <a:pt x="2" y="0"/>
                    </a:lnTo>
                    <a:lnTo>
                      <a:pt x="0" y="0"/>
                    </a:lnTo>
                    <a:lnTo>
                      <a:pt x="4" y="0"/>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702" name="Freeform 246"/>
              <p:cNvSpPr>
                <a:spLocks/>
              </p:cNvSpPr>
              <p:nvPr/>
            </p:nvSpPr>
            <p:spPr bwMode="auto">
              <a:xfrm>
                <a:off x="7284244" y="3205163"/>
                <a:ext cx="50800" cy="68262"/>
              </a:xfrm>
              <a:custGeom>
                <a:avLst/>
                <a:gdLst/>
                <a:ahLst/>
                <a:cxnLst>
                  <a:cxn ang="0">
                    <a:pos x="12" y="26"/>
                  </a:cxn>
                  <a:cxn ang="0">
                    <a:pos x="15" y="17"/>
                  </a:cxn>
                  <a:cxn ang="0">
                    <a:pos x="10" y="14"/>
                  </a:cxn>
                  <a:cxn ang="0">
                    <a:pos x="10" y="12"/>
                  </a:cxn>
                  <a:cxn ang="0">
                    <a:pos x="10" y="14"/>
                  </a:cxn>
                  <a:cxn ang="0">
                    <a:pos x="10" y="15"/>
                  </a:cxn>
                  <a:cxn ang="0">
                    <a:pos x="6" y="15"/>
                  </a:cxn>
                  <a:cxn ang="0">
                    <a:pos x="5" y="17"/>
                  </a:cxn>
                  <a:cxn ang="0">
                    <a:pos x="0" y="15"/>
                  </a:cxn>
                  <a:cxn ang="0">
                    <a:pos x="0" y="12"/>
                  </a:cxn>
                  <a:cxn ang="0">
                    <a:pos x="1" y="7"/>
                  </a:cxn>
                  <a:cxn ang="0">
                    <a:pos x="6" y="3"/>
                  </a:cxn>
                  <a:cxn ang="0">
                    <a:pos x="10" y="0"/>
                  </a:cxn>
                  <a:cxn ang="0">
                    <a:pos x="15" y="0"/>
                  </a:cxn>
                  <a:cxn ang="0">
                    <a:pos x="20" y="2"/>
                  </a:cxn>
                  <a:cxn ang="0">
                    <a:pos x="27" y="3"/>
                  </a:cxn>
                  <a:cxn ang="0">
                    <a:pos x="27" y="5"/>
                  </a:cxn>
                  <a:cxn ang="0">
                    <a:pos x="29" y="9"/>
                  </a:cxn>
                  <a:cxn ang="0">
                    <a:pos x="32" y="14"/>
                  </a:cxn>
                  <a:cxn ang="0">
                    <a:pos x="32" y="15"/>
                  </a:cxn>
                  <a:cxn ang="0">
                    <a:pos x="32" y="17"/>
                  </a:cxn>
                  <a:cxn ang="0">
                    <a:pos x="31" y="17"/>
                  </a:cxn>
                  <a:cxn ang="0">
                    <a:pos x="29" y="17"/>
                  </a:cxn>
                  <a:cxn ang="0">
                    <a:pos x="25" y="24"/>
                  </a:cxn>
                  <a:cxn ang="0">
                    <a:pos x="24" y="33"/>
                  </a:cxn>
                  <a:cxn ang="0">
                    <a:pos x="18" y="39"/>
                  </a:cxn>
                  <a:cxn ang="0">
                    <a:pos x="15" y="43"/>
                  </a:cxn>
                  <a:cxn ang="0">
                    <a:pos x="15" y="39"/>
                  </a:cxn>
                  <a:cxn ang="0">
                    <a:pos x="15" y="38"/>
                  </a:cxn>
                  <a:cxn ang="0">
                    <a:pos x="15" y="41"/>
                  </a:cxn>
                  <a:cxn ang="0">
                    <a:pos x="8" y="36"/>
                  </a:cxn>
                  <a:cxn ang="0">
                    <a:pos x="6" y="33"/>
                  </a:cxn>
                  <a:cxn ang="0">
                    <a:pos x="8" y="29"/>
                  </a:cxn>
                  <a:cxn ang="0">
                    <a:pos x="12" y="26"/>
                  </a:cxn>
                </a:cxnLst>
                <a:rect l="0" t="0" r="r" b="b"/>
                <a:pathLst>
                  <a:path w="32" h="43">
                    <a:moveTo>
                      <a:pt x="12" y="26"/>
                    </a:moveTo>
                    <a:lnTo>
                      <a:pt x="15" y="17"/>
                    </a:lnTo>
                    <a:lnTo>
                      <a:pt x="10" y="14"/>
                    </a:lnTo>
                    <a:lnTo>
                      <a:pt x="10" y="12"/>
                    </a:lnTo>
                    <a:lnTo>
                      <a:pt x="10" y="14"/>
                    </a:lnTo>
                    <a:lnTo>
                      <a:pt x="10" y="15"/>
                    </a:lnTo>
                    <a:lnTo>
                      <a:pt x="6" y="15"/>
                    </a:lnTo>
                    <a:lnTo>
                      <a:pt x="5" y="17"/>
                    </a:lnTo>
                    <a:lnTo>
                      <a:pt x="0" y="15"/>
                    </a:lnTo>
                    <a:lnTo>
                      <a:pt x="0" y="12"/>
                    </a:lnTo>
                    <a:lnTo>
                      <a:pt x="1" y="7"/>
                    </a:lnTo>
                    <a:lnTo>
                      <a:pt x="6" y="3"/>
                    </a:lnTo>
                    <a:lnTo>
                      <a:pt x="10" y="0"/>
                    </a:lnTo>
                    <a:lnTo>
                      <a:pt x="15" y="0"/>
                    </a:lnTo>
                    <a:lnTo>
                      <a:pt x="20" y="2"/>
                    </a:lnTo>
                    <a:lnTo>
                      <a:pt x="27" y="3"/>
                    </a:lnTo>
                    <a:lnTo>
                      <a:pt x="27" y="5"/>
                    </a:lnTo>
                    <a:lnTo>
                      <a:pt x="29" y="9"/>
                    </a:lnTo>
                    <a:lnTo>
                      <a:pt x="32" y="14"/>
                    </a:lnTo>
                    <a:lnTo>
                      <a:pt x="32" y="15"/>
                    </a:lnTo>
                    <a:lnTo>
                      <a:pt x="32" y="17"/>
                    </a:lnTo>
                    <a:lnTo>
                      <a:pt x="31" y="17"/>
                    </a:lnTo>
                    <a:lnTo>
                      <a:pt x="29" y="17"/>
                    </a:lnTo>
                    <a:lnTo>
                      <a:pt x="25" y="24"/>
                    </a:lnTo>
                    <a:lnTo>
                      <a:pt x="24" y="33"/>
                    </a:lnTo>
                    <a:lnTo>
                      <a:pt x="18" y="39"/>
                    </a:lnTo>
                    <a:lnTo>
                      <a:pt x="15" y="43"/>
                    </a:lnTo>
                    <a:lnTo>
                      <a:pt x="15" y="39"/>
                    </a:lnTo>
                    <a:lnTo>
                      <a:pt x="15" y="38"/>
                    </a:lnTo>
                    <a:lnTo>
                      <a:pt x="15" y="41"/>
                    </a:lnTo>
                    <a:lnTo>
                      <a:pt x="8" y="36"/>
                    </a:lnTo>
                    <a:lnTo>
                      <a:pt x="6" y="33"/>
                    </a:lnTo>
                    <a:lnTo>
                      <a:pt x="8" y="29"/>
                    </a:lnTo>
                    <a:lnTo>
                      <a:pt x="12" y="26"/>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703" name="Freeform 247"/>
              <p:cNvSpPr>
                <a:spLocks/>
              </p:cNvSpPr>
              <p:nvPr/>
            </p:nvSpPr>
            <p:spPr bwMode="auto">
              <a:xfrm>
                <a:off x="7346157" y="3189288"/>
                <a:ext cx="49213" cy="42862"/>
              </a:xfrm>
              <a:custGeom>
                <a:avLst/>
                <a:gdLst/>
                <a:ahLst/>
                <a:cxnLst>
                  <a:cxn ang="0">
                    <a:pos x="26" y="17"/>
                  </a:cxn>
                  <a:cxn ang="0">
                    <a:pos x="21" y="15"/>
                  </a:cxn>
                  <a:cxn ang="0">
                    <a:pos x="19" y="13"/>
                  </a:cxn>
                  <a:cxn ang="0">
                    <a:pos x="12" y="22"/>
                  </a:cxn>
                  <a:cxn ang="0">
                    <a:pos x="7" y="27"/>
                  </a:cxn>
                  <a:cxn ang="0">
                    <a:pos x="4" y="24"/>
                  </a:cxn>
                  <a:cxn ang="0">
                    <a:pos x="4" y="19"/>
                  </a:cxn>
                  <a:cxn ang="0">
                    <a:pos x="0" y="15"/>
                  </a:cxn>
                  <a:cxn ang="0">
                    <a:pos x="0" y="13"/>
                  </a:cxn>
                  <a:cxn ang="0">
                    <a:pos x="4" y="10"/>
                  </a:cxn>
                  <a:cxn ang="0">
                    <a:pos x="9" y="7"/>
                  </a:cxn>
                  <a:cxn ang="0">
                    <a:pos x="17" y="3"/>
                  </a:cxn>
                  <a:cxn ang="0">
                    <a:pos x="26" y="0"/>
                  </a:cxn>
                  <a:cxn ang="0">
                    <a:pos x="31" y="1"/>
                  </a:cxn>
                  <a:cxn ang="0">
                    <a:pos x="31" y="8"/>
                  </a:cxn>
                  <a:cxn ang="0">
                    <a:pos x="28" y="13"/>
                  </a:cxn>
                  <a:cxn ang="0">
                    <a:pos x="26" y="17"/>
                  </a:cxn>
                </a:cxnLst>
                <a:rect l="0" t="0" r="r" b="b"/>
                <a:pathLst>
                  <a:path w="31" h="27">
                    <a:moveTo>
                      <a:pt x="26" y="17"/>
                    </a:moveTo>
                    <a:lnTo>
                      <a:pt x="21" y="15"/>
                    </a:lnTo>
                    <a:lnTo>
                      <a:pt x="19" y="13"/>
                    </a:lnTo>
                    <a:lnTo>
                      <a:pt x="12" y="22"/>
                    </a:lnTo>
                    <a:lnTo>
                      <a:pt x="7" y="27"/>
                    </a:lnTo>
                    <a:lnTo>
                      <a:pt x="4" y="24"/>
                    </a:lnTo>
                    <a:lnTo>
                      <a:pt x="4" y="19"/>
                    </a:lnTo>
                    <a:lnTo>
                      <a:pt x="0" y="15"/>
                    </a:lnTo>
                    <a:lnTo>
                      <a:pt x="0" y="13"/>
                    </a:lnTo>
                    <a:lnTo>
                      <a:pt x="4" y="10"/>
                    </a:lnTo>
                    <a:lnTo>
                      <a:pt x="9" y="7"/>
                    </a:lnTo>
                    <a:lnTo>
                      <a:pt x="17" y="3"/>
                    </a:lnTo>
                    <a:lnTo>
                      <a:pt x="26" y="0"/>
                    </a:lnTo>
                    <a:lnTo>
                      <a:pt x="31" y="1"/>
                    </a:lnTo>
                    <a:lnTo>
                      <a:pt x="31" y="8"/>
                    </a:lnTo>
                    <a:lnTo>
                      <a:pt x="28" y="13"/>
                    </a:lnTo>
                    <a:lnTo>
                      <a:pt x="26" y="17"/>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704" name="Freeform 248"/>
              <p:cNvSpPr>
                <a:spLocks/>
              </p:cNvSpPr>
              <p:nvPr/>
            </p:nvSpPr>
            <p:spPr bwMode="auto">
              <a:xfrm>
                <a:off x="7312819" y="3003550"/>
                <a:ext cx="257175" cy="209550"/>
              </a:xfrm>
              <a:custGeom>
                <a:avLst/>
                <a:gdLst/>
                <a:ahLst/>
                <a:cxnLst>
                  <a:cxn ang="0">
                    <a:pos x="62" y="125"/>
                  </a:cxn>
                  <a:cxn ang="0">
                    <a:pos x="62" y="118"/>
                  </a:cxn>
                  <a:cxn ang="0">
                    <a:pos x="56" y="111"/>
                  </a:cxn>
                  <a:cxn ang="0">
                    <a:pos x="45" y="111"/>
                  </a:cxn>
                  <a:cxn ang="0">
                    <a:pos x="38" y="113"/>
                  </a:cxn>
                  <a:cxn ang="0">
                    <a:pos x="21" y="120"/>
                  </a:cxn>
                  <a:cxn ang="0">
                    <a:pos x="2" y="122"/>
                  </a:cxn>
                  <a:cxn ang="0">
                    <a:pos x="2" y="118"/>
                  </a:cxn>
                  <a:cxn ang="0">
                    <a:pos x="13" y="110"/>
                  </a:cxn>
                  <a:cxn ang="0">
                    <a:pos x="25" y="98"/>
                  </a:cxn>
                  <a:cxn ang="0">
                    <a:pos x="43" y="98"/>
                  </a:cxn>
                  <a:cxn ang="0">
                    <a:pos x="57" y="98"/>
                  </a:cxn>
                  <a:cxn ang="0">
                    <a:pos x="69" y="94"/>
                  </a:cxn>
                  <a:cxn ang="0">
                    <a:pos x="78" y="84"/>
                  </a:cxn>
                  <a:cxn ang="0">
                    <a:pos x="86" y="75"/>
                  </a:cxn>
                  <a:cxn ang="0">
                    <a:pos x="88" y="70"/>
                  </a:cxn>
                  <a:cxn ang="0">
                    <a:pos x="88" y="75"/>
                  </a:cxn>
                  <a:cxn ang="0">
                    <a:pos x="99" y="74"/>
                  </a:cxn>
                  <a:cxn ang="0">
                    <a:pos x="114" y="63"/>
                  </a:cxn>
                  <a:cxn ang="0">
                    <a:pos x="131" y="41"/>
                  </a:cxn>
                  <a:cxn ang="0">
                    <a:pos x="133" y="25"/>
                  </a:cxn>
                  <a:cxn ang="0">
                    <a:pos x="131" y="15"/>
                  </a:cxn>
                  <a:cxn ang="0">
                    <a:pos x="138" y="5"/>
                  </a:cxn>
                  <a:cxn ang="0">
                    <a:pos x="143" y="5"/>
                  </a:cxn>
                  <a:cxn ang="0">
                    <a:pos x="148" y="5"/>
                  </a:cxn>
                  <a:cxn ang="0">
                    <a:pos x="147" y="0"/>
                  </a:cxn>
                  <a:cxn ang="0">
                    <a:pos x="154" y="3"/>
                  </a:cxn>
                  <a:cxn ang="0">
                    <a:pos x="155" y="13"/>
                  </a:cxn>
                  <a:cxn ang="0">
                    <a:pos x="162" y="31"/>
                  </a:cxn>
                  <a:cxn ang="0">
                    <a:pos x="155" y="46"/>
                  </a:cxn>
                  <a:cxn ang="0">
                    <a:pos x="155" y="50"/>
                  </a:cxn>
                  <a:cxn ang="0">
                    <a:pos x="150" y="51"/>
                  </a:cxn>
                  <a:cxn ang="0">
                    <a:pos x="145" y="60"/>
                  </a:cxn>
                  <a:cxn ang="0">
                    <a:pos x="147" y="74"/>
                  </a:cxn>
                  <a:cxn ang="0">
                    <a:pos x="142" y="87"/>
                  </a:cxn>
                  <a:cxn ang="0">
                    <a:pos x="143" y="98"/>
                  </a:cxn>
                  <a:cxn ang="0">
                    <a:pos x="131" y="108"/>
                  </a:cxn>
                  <a:cxn ang="0">
                    <a:pos x="131" y="99"/>
                  </a:cxn>
                  <a:cxn ang="0">
                    <a:pos x="117" y="111"/>
                  </a:cxn>
                  <a:cxn ang="0">
                    <a:pos x="111" y="110"/>
                  </a:cxn>
                  <a:cxn ang="0">
                    <a:pos x="100" y="115"/>
                  </a:cxn>
                  <a:cxn ang="0">
                    <a:pos x="85" y="106"/>
                  </a:cxn>
                  <a:cxn ang="0">
                    <a:pos x="83" y="110"/>
                  </a:cxn>
                  <a:cxn ang="0">
                    <a:pos x="88" y="118"/>
                  </a:cxn>
                  <a:cxn ang="0">
                    <a:pos x="83" y="118"/>
                  </a:cxn>
                  <a:cxn ang="0">
                    <a:pos x="71" y="132"/>
                  </a:cxn>
                  <a:cxn ang="0">
                    <a:pos x="62" y="127"/>
                  </a:cxn>
                </a:cxnLst>
                <a:rect l="0" t="0" r="r" b="b"/>
                <a:pathLst>
                  <a:path w="162" h="132">
                    <a:moveTo>
                      <a:pt x="62" y="127"/>
                    </a:moveTo>
                    <a:lnTo>
                      <a:pt x="62" y="125"/>
                    </a:lnTo>
                    <a:lnTo>
                      <a:pt x="62" y="124"/>
                    </a:lnTo>
                    <a:lnTo>
                      <a:pt x="62" y="118"/>
                    </a:lnTo>
                    <a:lnTo>
                      <a:pt x="64" y="115"/>
                    </a:lnTo>
                    <a:lnTo>
                      <a:pt x="56" y="111"/>
                    </a:lnTo>
                    <a:lnTo>
                      <a:pt x="49" y="110"/>
                    </a:lnTo>
                    <a:lnTo>
                      <a:pt x="45" y="111"/>
                    </a:lnTo>
                    <a:lnTo>
                      <a:pt x="45" y="113"/>
                    </a:lnTo>
                    <a:lnTo>
                      <a:pt x="38" y="113"/>
                    </a:lnTo>
                    <a:lnTo>
                      <a:pt x="33" y="115"/>
                    </a:lnTo>
                    <a:lnTo>
                      <a:pt x="21" y="120"/>
                    </a:lnTo>
                    <a:lnTo>
                      <a:pt x="7" y="124"/>
                    </a:lnTo>
                    <a:lnTo>
                      <a:pt x="2" y="122"/>
                    </a:lnTo>
                    <a:lnTo>
                      <a:pt x="0" y="120"/>
                    </a:lnTo>
                    <a:lnTo>
                      <a:pt x="2" y="118"/>
                    </a:lnTo>
                    <a:lnTo>
                      <a:pt x="6" y="117"/>
                    </a:lnTo>
                    <a:lnTo>
                      <a:pt x="13" y="110"/>
                    </a:lnTo>
                    <a:lnTo>
                      <a:pt x="19" y="105"/>
                    </a:lnTo>
                    <a:lnTo>
                      <a:pt x="25" y="98"/>
                    </a:lnTo>
                    <a:lnTo>
                      <a:pt x="35" y="98"/>
                    </a:lnTo>
                    <a:lnTo>
                      <a:pt x="43" y="98"/>
                    </a:lnTo>
                    <a:lnTo>
                      <a:pt x="50" y="98"/>
                    </a:lnTo>
                    <a:lnTo>
                      <a:pt x="57" y="98"/>
                    </a:lnTo>
                    <a:lnTo>
                      <a:pt x="66" y="98"/>
                    </a:lnTo>
                    <a:lnTo>
                      <a:pt x="69" y="94"/>
                    </a:lnTo>
                    <a:lnTo>
                      <a:pt x="74" y="89"/>
                    </a:lnTo>
                    <a:lnTo>
                      <a:pt x="78" y="84"/>
                    </a:lnTo>
                    <a:lnTo>
                      <a:pt x="83" y="82"/>
                    </a:lnTo>
                    <a:lnTo>
                      <a:pt x="86" y="75"/>
                    </a:lnTo>
                    <a:lnTo>
                      <a:pt x="92" y="68"/>
                    </a:lnTo>
                    <a:lnTo>
                      <a:pt x="88" y="70"/>
                    </a:lnTo>
                    <a:lnTo>
                      <a:pt x="88" y="74"/>
                    </a:lnTo>
                    <a:lnTo>
                      <a:pt x="88" y="75"/>
                    </a:lnTo>
                    <a:lnTo>
                      <a:pt x="92" y="77"/>
                    </a:lnTo>
                    <a:lnTo>
                      <a:pt x="99" y="74"/>
                    </a:lnTo>
                    <a:lnTo>
                      <a:pt x="105" y="70"/>
                    </a:lnTo>
                    <a:lnTo>
                      <a:pt x="114" y="63"/>
                    </a:lnTo>
                    <a:lnTo>
                      <a:pt x="123" y="53"/>
                    </a:lnTo>
                    <a:lnTo>
                      <a:pt x="131" y="41"/>
                    </a:lnTo>
                    <a:lnTo>
                      <a:pt x="135" y="29"/>
                    </a:lnTo>
                    <a:lnTo>
                      <a:pt x="133" y="25"/>
                    </a:lnTo>
                    <a:lnTo>
                      <a:pt x="131" y="22"/>
                    </a:lnTo>
                    <a:lnTo>
                      <a:pt x="131" y="15"/>
                    </a:lnTo>
                    <a:lnTo>
                      <a:pt x="135" y="10"/>
                    </a:lnTo>
                    <a:lnTo>
                      <a:pt x="138" y="5"/>
                    </a:lnTo>
                    <a:lnTo>
                      <a:pt x="143" y="3"/>
                    </a:lnTo>
                    <a:lnTo>
                      <a:pt x="143" y="5"/>
                    </a:lnTo>
                    <a:lnTo>
                      <a:pt x="150" y="5"/>
                    </a:lnTo>
                    <a:lnTo>
                      <a:pt x="148" y="5"/>
                    </a:lnTo>
                    <a:lnTo>
                      <a:pt x="145" y="1"/>
                    </a:lnTo>
                    <a:lnTo>
                      <a:pt x="147" y="0"/>
                    </a:lnTo>
                    <a:lnTo>
                      <a:pt x="152" y="0"/>
                    </a:lnTo>
                    <a:lnTo>
                      <a:pt x="154" y="3"/>
                    </a:lnTo>
                    <a:lnTo>
                      <a:pt x="154" y="8"/>
                    </a:lnTo>
                    <a:lnTo>
                      <a:pt x="155" y="13"/>
                    </a:lnTo>
                    <a:lnTo>
                      <a:pt x="159" y="22"/>
                    </a:lnTo>
                    <a:lnTo>
                      <a:pt x="162" y="31"/>
                    </a:lnTo>
                    <a:lnTo>
                      <a:pt x="159" y="38"/>
                    </a:lnTo>
                    <a:lnTo>
                      <a:pt x="155" y="46"/>
                    </a:lnTo>
                    <a:lnTo>
                      <a:pt x="155" y="48"/>
                    </a:lnTo>
                    <a:lnTo>
                      <a:pt x="155" y="50"/>
                    </a:lnTo>
                    <a:lnTo>
                      <a:pt x="152" y="50"/>
                    </a:lnTo>
                    <a:lnTo>
                      <a:pt x="150" y="51"/>
                    </a:lnTo>
                    <a:lnTo>
                      <a:pt x="147" y="53"/>
                    </a:lnTo>
                    <a:lnTo>
                      <a:pt x="145" y="60"/>
                    </a:lnTo>
                    <a:lnTo>
                      <a:pt x="145" y="67"/>
                    </a:lnTo>
                    <a:lnTo>
                      <a:pt x="147" y="74"/>
                    </a:lnTo>
                    <a:lnTo>
                      <a:pt x="143" y="79"/>
                    </a:lnTo>
                    <a:lnTo>
                      <a:pt x="142" y="87"/>
                    </a:lnTo>
                    <a:lnTo>
                      <a:pt x="142" y="93"/>
                    </a:lnTo>
                    <a:lnTo>
                      <a:pt x="143" y="98"/>
                    </a:lnTo>
                    <a:lnTo>
                      <a:pt x="136" y="101"/>
                    </a:lnTo>
                    <a:lnTo>
                      <a:pt x="131" y="108"/>
                    </a:lnTo>
                    <a:lnTo>
                      <a:pt x="129" y="103"/>
                    </a:lnTo>
                    <a:lnTo>
                      <a:pt x="131" y="99"/>
                    </a:lnTo>
                    <a:lnTo>
                      <a:pt x="123" y="105"/>
                    </a:lnTo>
                    <a:lnTo>
                      <a:pt x="117" y="111"/>
                    </a:lnTo>
                    <a:lnTo>
                      <a:pt x="116" y="110"/>
                    </a:lnTo>
                    <a:lnTo>
                      <a:pt x="111" y="110"/>
                    </a:lnTo>
                    <a:lnTo>
                      <a:pt x="105" y="111"/>
                    </a:lnTo>
                    <a:lnTo>
                      <a:pt x="100" y="115"/>
                    </a:lnTo>
                    <a:lnTo>
                      <a:pt x="90" y="110"/>
                    </a:lnTo>
                    <a:lnTo>
                      <a:pt x="85" y="106"/>
                    </a:lnTo>
                    <a:lnTo>
                      <a:pt x="83" y="108"/>
                    </a:lnTo>
                    <a:lnTo>
                      <a:pt x="83" y="110"/>
                    </a:lnTo>
                    <a:lnTo>
                      <a:pt x="85" y="115"/>
                    </a:lnTo>
                    <a:lnTo>
                      <a:pt x="88" y="118"/>
                    </a:lnTo>
                    <a:lnTo>
                      <a:pt x="85" y="118"/>
                    </a:lnTo>
                    <a:lnTo>
                      <a:pt x="83" y="118"/>
                    </a:lnTo>
                    <a:lnTo>
                      <a:pt x="76" y="122"/>
                    </a:lnTo>
                    <a:lnTo>
                      <a:pt x="71" y="132"/>
                    </a:lnTo>
                    <a:lnTo>
                      <a:pt x="66" y="129"/>
                    </a:lnTo>
                    <a:lnTo>
                      <a:pt x="62" y="127"/>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705" name="Freeform 249"/>
              <p:cNvSpPr>
                <a:spLocks/>
              </p:cNvSpPr>
              <p:nvPr/>
            </p:nvSpPr>
            <p:spPr bwMode="auto">
              <a:xfrm>
                <a:off x="7520782" y="2887663"/>
                <a:ext cx="131763" cy="112712"/>
              </a:xfrm>
              <a:custGeom>
                <a:avLst/>
                <a:gdLst/>
                <a:ahLst/>
                <a:cxnLst>
                  <a:cxn ang="0">
                    <a:pos x="11" y="38"/>
                  </a:cxn>
                  <a:cxn ang="0">
                    <a:pos x="12" y="38"/>
                  </a:cxn>
                  <a:cxn ang="0">
                    <a:pos x="16" y="38"/>
                  </a:cxn>
                  <a:cxn ang="0">
                    <a:pos x="19" y="35"/>
                  </a:cxn>
                  <a:cxn ang="0">
                    <a:pos x="24" y="28"/>
                  </a:cxn>
                  <a:cxn ang="0">
                    <a:pos x="26" y="18"/>
                  </a:cxn>
                  <a:cxn ang="0">
                    <a:pos x="28" y="13"/>
                  </a:cxn>
                  <a:cxn ang="0">
                    <a:pos x="26" y="9"/>
                  </a:cxn>
                  <a:cxn ang="0">
                    <a:pos x="26" y="7"/>
                  </a:cxn>
                  <a:cxn ang="0">
                    <a:pos x="26" y="2"/>
                  </a:cxn>
                  <a:cxn ang="0">
                    <a:pos x="29" y="0"/>
                  </a:cxn>
                  <a:cxn ang="0">
                    <a:pos x="38" y="7"/>
                  </a:cxn>
                  <a:cxn ang="0">
                    <a:pos x="47" y="16"/>
                  </a:cxn>
                  <a:cxn ang="0">
                    <a:pos x="55" y="23"/>
                  </a:cxn>
                  <a:cxn ang="0">
                    <a:pos x="69" y="26"/>
                  </a:cxn>
                  <a:cxn ang="0">
                    <a:pos x="74" y="25"/>
                  </a:cxn>
                  <a:cxn ang="0">
                    <a:pos x="79" y="25"/>
                  </a:cxn>
                  <a:cxn ang="0">
                    <a:pos x="76" y="28"/>
                  </a:cxn>
                  <a:cxn ang="0">
                    <a:pos x="76" y="31"/>
                  </a:cxn>
                  <a:cxn ang="0">
                    <a:pos x="78" y="35"/>
                  </a:cxn>
                  <a:cxn ang="0">
                    <a:pos x="83" y="38"/>
                  </a:cxn>
                  <a:cxn ang="0">
                    <a:pos x="74" y="40"/>
                  </a:cxn>
                  <a:cxn ang="0">
                    <a:pos x="67" y="42"/>
                  </a:cxn>
                  <a:cxn ang="0">
                    <a:pos x="54" y="49"/>
                  </a:cxn>
                  <a:cxn ang="0">
                    <a:pos x="48" y="61"/>
                  </a:cxn>
                  <a:cxn ang="0">
                    <a:pos x="36" y="54"/>
                  </a:cxn>
                  <a:cxn ang="0">
                    <a:pos x="26" y="49"/>
                  </a:cxn>
                  <a:cxn ang="0">
                    <a:pos x="23" y="49"/>
                  </a:cxn>
                  <a:cxn ang="0">
                    <a:pos x="23" y="52"/>
                  </a:cxn>
                  <a:cxn ang="0">
                    <a:pos x="12" y="50"/>
                  </a:cxn>
                  <a:cxn ang="0">
                    <a:pos x="7" y="56"/>
                  </a:cxn>
                  <a:cxn ang="0">
                    <a:pos x="11" y="59"/>
                  </a:cxn>
                  <a:cxn ang="0">
                    <a:pos x="17" y="64"/>
                  </a:cxn>
                  <a:cxn ang="0">
                    <a:pos x="11" y="68"/>
                  </a:cxn>
                  <a:cxn ang="0">
                    <a:pos x="5" y="71"/>
                  </a:cxn>
                  <a:cxn ang="0">
                    <a:pos x="2" y="71"/>
                  </a:cxn>
                  <a:cxn ang="0">
                    <a:pos x="2" y="64"/>
                  </a:cxn>
                  <a:cxn ang="0">
                    <a:pos x="2" y="59"/>
                  </a:cxn>
                  <a:cxn ang="0">
                    <a:pos x="0" y="56"/>
                  </a:cxn>
                  <a:cxn ang="0">
                    <a:pos x="0" y="54"/>
                  </a:cxn>
                  <a:cxn ang="0">
                    <a:pos x="4" y="47"/>
                  </a:cxn>
                  <a:cxn ang="0">
                    <a:pos x="9" y="42"/>
                  </a:cxn>
                  <a:cxn ang="0">
                    <a:pos x="9" y="38"/>
                  </a:cxn>
                  <a:cxn ang="0">
                    <a:pos x="11" y="38"/>
                  </a:cxn>
                  <a:cxn ang="0">
                    <a:pos x="12" y="40"/>
                  </a:cxn>
                  <a:cxn ang="0">
                    <a:pos x="11" y="38"/>
                  </a:cxn>
                </a:cxnLst>
                <a:rect l="0" t="0" r="r" b="b"/>
                <a:pathLst>
                  <a:path w="83" h="71">
                    <a:moveTo>
                      <a:pt x="11" y="38"/>
                    </a:moveTo>
                    <a:lnTo>
                      <a:pt x="12" y="38"/>
                    </a:lnTo>
                    <a:lnTo>
                      <a:pt x="16" y="38"/>
                    </a:lnTo>
                    <a:lnTo>
                      <a:pt x="19" y="35"/>
                    </a:lnTo>
                    <a:lnTo>
                      <a:pt x="24" y="28"/>
                    </a:lnTo>
                    <a:lnTo>
                      <a:pt x="26" y="18"/>
                    </a:lnTo>
                    <a:lnTo>
                      <a:pt x="28" y="13"/>
                    </a:lnTo>
                    <a:lnTo>
                      <a:pt x="26" y="9"/>
                    </a:lnTo>
                    <a:lnTo>
                      <a:pt x="26" y="7"/>
                    </a:lnTo>
                    <a:lnTo>
                      <a:pt x="26" y="2"/>
                    </a:lnTo>
                    <a:lnTo>
                      <a:pt x="29" y="0"/>
                    </a:lnTo>
                    <a:lnTo>
                      <a:pt x="38" y="7"/>
                    </a:lnTo>
                    <a:lnTo>
                      <a:pt x="47" y="16"/>
                    </a:lnTo>
                    <a:lnTo>
                      <a:pt x="55" y="23"/>
                    </a:lnTo>
                    <a:lnTo>
                      <a:pt x="69" y="26"/>
                    </a:lnTo>
                    <a:lnTo>
                      <a:pt x="74" y="25"/>
                    </a:lnTo>
                    <a:lnTo>
                      <a:pt x="79" y="25"/>
                    </a:lnTo>
                    <a:lnTo>
                      <a:pt x="76" y="28"/>
                    </a:lnTo>
                    <a:lnTo>
                      <a:pt x="76" y="31"/>
                    </a:lnTo>
                    <a:lnTo>
                      <a:pt x="78" y="35"/>
                    </a:lnTo>
                    <a:lnTo>
                      <a:pt x="83" y="38"/>
                    </a:lnTo>
                    <a:lnTo>
                      <a:pt x="74" y="40"/>
                    </a:lnTo>
                    <a:lnTo>
                      <a:pt x="67" y="42"/>
                    </a:lnTo>
                    <a:lnTo>
                      <a:pt x="54" y="49"/>
                    </a:lnTo>
                    <a:lnTo>
                      <a:pt x="48" y="61"/>
                    </a:lnTo>
                    <a:lnTo>
                      <a:pt x="36" y="54"/>
                    </a:lnTo>
                    <a:lnTo>
                      <a:pt x="26" y="49"/>
                    </a:lnTo>
                    <a:lnTo>
                      <a:pt x="23" y="49"/>
                    </a:lnTo>
                    <a:lnTo>
                      <a:pt x="23" y="52"/>
                    </a:lnTo>
                    <a:lnTo>
                      <a:pt x="12" y="50"/>
                    </a:lnTo>
                    <a:lnTo>
                      <a:pt x="7" y="56"/>
                    </a:lnTo>
                    <a:lnTo>
                      <a:pt x="11" y="59"/>
                    </a:lnTo>
                    <a:lnTo>
                      <a:pt x="17" y="64"/>
                    </a:lnTo>
                    <a:lnTo>
                      <a:pt x="11" y="68"/>
                    </a:lnTo>
                    <a:lnTo>
                      <a:pt x="5" y="71"/>
                    </a:lnTo>
                    <a:lnTo>
                      <a:pt x="2" y="71"/>
                    </a:lnTo>
                    <a:lnTo>
                      <a:pt x="2" y="64"/>
                    </a:lnTo>
                    <a:lnTo>
                      <a:pt x="2" y="59"/>
                    </a:lnTo>
                    <a:lnTo>
                      <a:pt x="0" y="56"/>
                    </a:lnTo>
                    <a:lnTo>
                      <a:pt x="0" y="54"/>
                    </a:lnTo>
                    <a:lnTo>
                      <a:pt x="4" y="47"/>
                    </a:lnTo>
                    <a:lnTo>
                      <a:pt x="9" y="42"/>
                    </a:lnTo>
                    <a:lnTo>
                      <a:pt x="9" y="38"/>
                    </a:lnTo>
                    <a:lnTo>
                      <a:pt x="11" y="38"/>
                    </a:lnTo>
                    <a:lnTo>
                      <a:pt x="12" y="40"/>
                    </a:lnTo>
                    <a:lnTo>
                      <a:pt x="11" y="38"/>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706" name="Freeform 250"/>
              <p:cNvSpPr>
                <a:spLocks/>
              </p:cNvSpPr>
              <p:nvPr/>
            </p:nvSpPr>
            <p:spPr bwMode="auto">
              <a:xfrm>
                <a:off x="7649369" y="2916238"/>
                <a:ext cx="22225" cy="20637"/>
              </a:xfrm>
              <a:custGeom>
                <a:avLst/>
                <a:gdLst/>
                <a:ahLst/>
                <a:cxnLst>
                  <a:cxn ang="0">
                    <a:pos x="10" y="0"/>
                  </a:cxn>
                  <a:cxn ang="0">
                    <a:pos x="14" y="1"/>
                  </a:cxn>
                  <a:cxn ang="0">
                    <a:pos x="7" y="8"/>
                  </a:cxn>
                  <a:cxn ang="0">
                    <a:pos x="0" y="13"/>
                  </a:cxn>
                  <a:cxn ang="0">
                    <a:pos x="0" y="10"/>
                  </a:cxn>
                  <a:cxn ang="0">
                    <a:pos x="0" y="8"/>
                  </a:cxn>
                  <a:cxn ang="0">
                    <a:pos x="5" y="3"/>
                  </a:cxn>
                  <a:cxn ang="0">
                    <a:pos x="12" y="1"/>
                  </a:cxn>
                  <a:cxn ang="0">
                    <a:pos x="10" y="0"/>
                  </a:cxn>
                </a:cxnLst>
                <a:rect l="0" t="0" r="r" b="b"/>
                <a:pathLst>
                  <a:path w="14" h="13">
                    <a:moveTo>
                      <a:pt x="10" y="0"/>
                    </a:moveTo>
                    <a:lnTo>
                      <a:pt x="14" y="1"/>
                    </a:lnTo>
                    <a:lnTo>
                      <a:pt x="7" y="8"/>
                    </a:lnTo>
                    <a:lnTo>
                      <a:pt x="0" y="13"/>
                    </a:lnTo>
                    <a:lnTo>
                      <a:pt x="0" y="10"/>
                    </a:lnTo>
                    <a:lnTo>
                      <a:pt x="0" y="8"/>
                    </a:lnTo>
                    <a:lnTo>
                      <a:pt x="5" y="3"/>
                    </a:lnTo>
                    <a:lnTo>
                      <a:pt x="12" y="1"/>
                    </a:lnTo>
                    <a:lnTo>
                      <a:pt x="10" y="0"/>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707" name="Freeform 251"/>
              <p:cNvSpPr>
                <a:spLocks/>
              </p:cNvSpPr>
              <p:nvPr/>
            </p:nvSpPr>
            <p:spPr bwMode="auto">
              <a:xfrm>
                <a:off x="7693819" y="2887663"/>
                <a:ext cx="28575" cy="22225"/>
              </a:xfrm>
              <a:custGeom>
                <a:avLst/>
                <a:gdLst/>
                <a:ahLst/>
                <a:cxnLst>
                  <a:cxn ang="0">
                    <a:pos x="18" y="4"/>
                  </a:cxn>
                  <a:cxn ang="0">
                    <a:pos x="8" y="9"/>
                  </a:cxn>
                  <a:cxn ang="0">
                    <a:pos x="0" y="14"/>
                  </a:cxn>
                  <a:cxn ang="0">
                    <a:pos x="0" y="13"/>
                  </a:cxn>
                  <a:cxn ang="0">
                    <a:pos x="0" y="11"/>
                  </a:cxn>
                  <a:cxn ang="0">
                    <a:pos x="3" y="6"/>
                  </a:cxn>
                  <a:cxn ang="0">
                    <a:pos x="12" y="0"/>
                  </a:cxn>
                  <a:cxn ang="0">
                    <a:pos x="15" y="0"/>
                  </a:cxn>
                  <a:cxn ang="0">
                    <a:pos x="18" y="0"/>
                  </a:cxn>
                  <a:cxn ang="0">
                    <a:pos x="18" y="4"/>
                  </a:cxn>
                </a:cxnLst>
                <a:rect l="0" t="0" r="r" b="b"/>
                <a:pathLst>
                  <a:path w="18" h="14">
                    <a:moveTo>
                      <a:pt x="18" y="4"/>
                    </a:moveTo>
                    <a:lnTo>
                      <a:pt x="8" y="9"/>
                    </a:lnTo>
                    <a:lnTo>
                      <a:pt x="0" y="14"/>
                    </a:lnTo>
                    <a:lnTo>
                      <a:pt x="0" y="13"/>
                    </a:lnTo>
                    <a:lnTo>
                      <a:pt x="0" y="11"/>
                    </a:lnTo>
                    <a:lnTo>
                      <a:pt x="3" y="6"/>
                    </a:lnTo>
                    <a:lnTo>
                      <a:pt x="12" y="0"/>
                    </a:lnTo>
                    <a:lnTo>
                      <a:pt x="15" y="0"/>
                    </a:lnTo>
                    <a:lnTo>
                      <a:pt x="18" y="0"/>
                    </a:lnTo>
                    <a:lnTo>
                      <a:pt x="18" y="4"/>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708" name="Freeform 252"/>
              <p:cNvSpPr>
                <a:spLocks/>
              </p:cNvSpPr>
              <p:nvPr/>
            </p:nvSpPr>
            <p:spPr bwMode="auto">
              <a:xfrm>
                <a:off x="7747794" y="2863850"/>
                <a:ext cx="15875" cy="15875"/>
              </a:xfrm>
              <a:custGeom>
                <a:avLst/>
                <a:gdLst/>
                <a:ahLst/>
                <a:cxnLst>
                  <a:cxn ang="0">
                    <a:pos x="2" y="7"/>
                  </a:cxn>
                  <a:cxn ang="0">
                    <a:pos x="2" y="5"/>
                  </a:cxn>
                  <a:cxn ang="0">
                    <a:pos x="2" y="3"/>
                  </a:cxn>
                  <a:cxn ang="0">
                    <a:pos x="5" y="0"/>
                  </a:cxn>
                  <a:cxn ang="0">
                    <a:pos x="10" y="0"/>
                  </a:cxn>
                  <a:cxn ang="0">
                    <a:pos x="5" y="5"/>
                  </a:cxn>
                  <a:cxn ang="0">
                    <a:pos x="2" y="10"/>
                  </a:cxn>
                  <a:cxn ang="0">
                    <a:pos x="0" y="9"/>
                  </a:cxn>
                  <a:cxn ang="0">
                    <a:pos x="2" y="7"/>
                  </a:cxn>
                </a:cxnLst>
                <a:rect l="0" t="0" r="r" b="b"/>
                <a:pathLst>
                  <a:path w="10" h="10">
                    <a:moveTo>
                      <a:pt x="2" y="7"/>
                    </a:moveTo>
                    <a:lnTo>
                      <a:pt x="2" y="5"/>
                    </a:lnTo>
                    <a:lnTo>
                      <a:pt x="2" y="3"/>
                    </a:lnTo>
                    <a:lnTo>
                      <a:pt x="5" y="0"/>
                    </a:lnTo>
                    <a:lnTo>
                      <a:pt x="10" y="0"/>
                    </a:lnTo>
                    <a:lnTo>
                      <a:pt x="5" y="5"/>
                    </a:lnTo>
                    <a:lnTo>
                      <a:pt x="2" y="10"/>
                    </a:lnTo>
                    <a:lnTo>
                      <a:pt x="0" y="9"/>
                    </a:lnTo>
                    <a:lnTo>
                      <a:pt x="2" y="7"/>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709" name="Freeform 253"/>
              <p:cNvSpPr>
                <a:spLocks/>
              </p:cNvSpPr>
              <p:nvPr/>
            </p:nvSpPr>
            <p:spPr bwMode="auto">
              <a:xfrm>
                <a:off x="7562057" y="2617788"/>
                <a:ext cx="65088" cy="250825"/>
              </a:xfrm>
              <a:custGeom>
                <a:avLst/>
                <a:gdLst/>
                <a:ahLst/>
                <a:cxnLst>
                  <a:cxn ang="0">
                    <a:pos x="29" y="98"/>
                  </a:cxn>
                  <a:cxn ang="0">
                    <a:pos x="21" y="100"/>
                  </a:cxn>
                  <a:cxn ang="0">
                    <a:pos x="17" y="107"/>
                  </a:cxn>
                  <a:cxn ang="0">
                    <a:pos x="15" y="115"/>
                  </a:cxn>
                  <a:cxn ang="0">
                    <a:pos x="15" y="127"/>
                  </a:cxn>
                  <a:cxn ang="0">
                    <a:pos x="21" y="140"/>
                  </a:cxn>
                  <a:cxn ang="0">
                    <a:pos x="29" y="153"/>
                  </a:cxn>
                  <a:cxn ang="0">
                    <a:pos x="28" y="153"/>
                  </a:cxn>
                  <a:cxn ang="0">
                    <a:pos x="24" y="150"/>
                  </a:cxn>
                  <a:cxn ang="0">
                    <a:pos x="22" y="148"/>
                  </a:cxn>
                  <a:cxn ang="0">
                    <a:pos x="19" y="148"/>
                  </a:cxn>
                  <a:cxn ang="0">
                    <a:pos x="17" y="148"/>
                  </a:cxn>
                  <a:cxn ang="0">
                    <a:pos x="10" y="153"/>
                  </a:cxn>
                  <a:cxn ang="0">
                    <a:pos x="5" y="158"/>
                  </a:cxn>
                  <a:cxn ang="0">
                    <a:pos x="3" y="152"/>
                  </a:cxn>
                  <a:cxn ang="0">
                    <a:pos x="5" y="145"/>
                  </a:cxn>
                  <a:cxn ang="0">
                    <a:pos x="5" y="133"/>
                  </a:cxn>
                  <a:cxn ang="0">
                    <a:pos x="7" y="122"/>
                  </a:cxn>
                  <a:cxn ang="0">
                    <a:pos x="5" y="114"/>
                  </a:cxn>
                  <a:cxn ang="0">
                    <a:pos x="5" y="107"/>
                  </a:cxn>
                  <a:cxn ang="0">
                    <a:pos x="5" y="98"/>
                  </a:cxn>
                  <a:cxn ang="0">
                    <a:pos x="7" y="91"/>
                  </a:cxn>
                  <a:cxn ang="0">
                    <a:pos x="7" y="76"/>
                  </a:cxn>
                  <a:cxn ang="0">
                    <a:pos x="7" y="62"/>
                  </a:cxn>
                  <a:cxn ang="0">
                    <a:pos x="3" y="52"/>
                  </a:cxn>
                  <a:cxn ang="0">
                    <a:pos x="0" y="43"/>
                  </a:cxn>
                  <a:cxn ang="0">
                    <a:pos x="0" y="35"/>
                  </a:cxn>
                  <a:cxn ang="0">
                    <a:pos x="2" y="26"/>
                  </a:cxn>
                  <a:cxn ang="0">
                    <a:pos x="3" y="19"/>
                  </a:cxn>
                  <a:cxn ang="0">
                    <a:pos x="10" y="17"/>
                  </a:cxn>
                  <a:cxn ang="0">
                    <a:pos x="10" y="14"/>
                  </a:cxn>
                  <a:cxn ang="0">
                    <a:pos x="12" y="11"/>
                  </a:cxn>
                  <a:cxn ang="0">
                    <a:pos x="12" y="5"/>
                  </a:cxn>
                  <a:cxn ang="0">
                    <a:pos x="12" y="0"/>
                  </a:cxn>
                  <a:cxn ang="0">
                    <a:pos x="14" y="0"/>
                  </a:cxn>
                  <a:cxn ang="0">
                    <a:pos x="15" y="0"/>
                  </a:cxn>
                  <a:cxn ang="0">
                    <a:pos x="17" y="12"/>
                  </a:cxn>
                  <a:cxn ang="0">
                    <a:pos x="22" y="24"/>
                  </a:cxn>
                  <a:cxn ang="0">
                    <a:pos x="21" y="33"/>
                  </a:cxn>
                  <a:cxn ang="0">
                    <a:pos x="24" y="43"/>
                  </a:cxn>
                  <a:cxn ang="0">
                    <a:pos x="24" y="55"/>
                  </a:cxn>
                  <a:cxn ang="0">
                    <a:pos x="24" y="62"/>
                  </a:cxn>
                  <a:cxn ang="0">
                    <a:pos x="28" y="69"/>
                  </a:cxn>
                  <a:cxn ang="0">
                    <a:pos x="34" y="86"/>
                  </a:cxn>
                  <a:cxn ang="0">
                    <a:pos x="41" y="103"/>
                  </a:cxn>
                  <a:cxn ang="0">
                    <a:pos x="34" y="98"/>
                  </a:cxn>
                  <a:cxn ang="0">
                    <a:pos x="29" y="98"/>
                  </a:cxn>
                </a:cxnLst>
                <a:rect l="0" t="0" r="r" b="b"/>
                <a:pathLst>
                  <a:path w="41" h="158">
                    <a:moveTo>
                      <a:pt x="29" y="98"/>
                    </a:moveTo>
                    <a:lnTo>
                      <a:pt x="21" y="100"/>
                    </a:lnTo>
                    <a:lnTo>
                      <a:pt x="17" y="107"/>
                    </a:lnTo>
                    <a:lnTo>
                      <a:pt x="15" y="115"/>
                    </a:lnTo>
                    <a:lnTo>
                      <a:pt x="15" y="127"/>
                    </a:lnTo>
                    <a:lnTo>
                      <a:pt x="21" y="140"/>
                    </a:lnTo>
                    <a:lnTo>
                      <a:pt x="29" y="153"/>
                    </a:lnTo>
                    <a:lnTo>
                      <a:pt x="28" y="153"/>
                    </a:lnTo>
                    <a:lnTo>
                      <a:pt x="24" y="150"/>
                    </a:lnTo>
                    <a:lnTo>
                      <a:pt x="22" y="148"/>
                    </a:lnTo>
                    <a:lnTo>
                      <a:pt x="19" y="148"/>
                    </a:lnTo>
                    <a:lnTo>
                      <a:pt x="17" y="148"/>
                    </a:lnTo>
                    <a:lnTo>
                      <a:pt x="10" y="153"/>
                    </a:lnTo>
                    <a:lnTo>
                      <a:pt x="5" y="158"/>
                    </a:lnTo>
                    <a:lnTo>
                      <a:pt x="3" y="152"/>
                    </a:lnTo>
                    <a:lnTo>
                      <a:pt x="5" y="145"/>
                    </a:lnTo>
                    <a:lnTo>
                      <a:pt x="5" y="133"/>
                    </a:lnTo>
                    <a:lnTo>
                      <a:pt x="7" y="122"/>
                    </a:lnTo>
                    <a:lnTo>
                      <a:pt x="5" y="114"/>
                    </a:lnTo>
                    <a:lnTo>
                      <a:pt x="5" y="107"/>
                    </a:lnTo>
                    <a:lnTo>
                      <a:pt x="5" y="98"/>
                    </a:lnTo>
                    <a:lnTo>
                      <a:pt x="7" y="91"/>
                    </a:lnTo>
                    <a:lnTo>
                      <a:pt x="7" y="76"/>
                    </a:lnTo>
                    <a:lnTo>
                      <a:pt x="7" y="62"/>
                    </a:lnTo>
                    <a:lnTo>
                      <a:pt x="3" y="52"/>
                    </a:lnTo>
                    <a:lnTo>
                      <a:pt x="0" y="43"/>
                    </a:lnTo>
                    <a:lnTo>
                      <a:pt x="0" y="35"/>
                    </a:lnTo>
                    <a:lnTo>
                      <a:pt x="2" y="26"/>
                    </a:lnTo>
                    <a:lnTo>
                      <a:pt x="3" y="19"/>
                    </a:lnTo>
                    <a:lnTo>
                      <a:pt x="10" y="17"/>
                    </a:lnTo>
                    <a:lnTo>
                      <a:pt x="10" y="14"/>
                    </a:lnTo>
                    <a:lnTo>
                      <a:pt x="12" y="11"/>
                    </a:lnTo>
                    <a:lnTo>
                      <a:pt x="12" y="5"/>
                    </a:lnTo>
                    <a:lnTo>
                      <a:pt x="12" y="0"/>
                    </a:lnTo>
                    <a:lnTo>
                      <a:pt x="14" y="0"/>
                    </a:lnTo>
                    <a:lnTo>
                      <a:pt x="15" y="0"/>
                    </a:lnTo>
                    <a:lnTo>
                      <a:pt x="17" y="12"/>
                    </a:lnTo>
                    <a:lnTo>
                      <a:pt x="22" y="24"/>
                    </a:lnTo>
                    <a:lnTo>
                      <a:pt x="21" y="33"/>
                    </a:lnTo>
                    <a:lnTo>
                      <a:pt x="24" y="43"/>
                    </a:lnTo>
                    <a:lnTo>
                      <a:pt x="24" y="55"/>
                    </a:lnTo>
                    <a:lnTo>
                      <a:pt x="24" y="62"/>
                    </a:lnTo>
                    <a:lnTo>
                      <a:pt x="28" y="69"/>
                    </a:lnTo>
                    <a:lnTo>
                      <a:pt x="34" y="86"/>
                    </a:lnTo>
                    <a:lnTo>
                      <a:pt x="41" y="103"/>
                    </a:lnTo>
                    <a:lnTo>
                      <a:pt x="34" y="98"/>
                    </a:lnTo>
                    <a:lnTo>
                      <a:pt x="29" y="98"/>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710" name="Freeform 254"/>
              <p:cNvSpPr>
                <a:spLocks/>
              </p:cNvSpPr>
              <p:nvPr/>
            </p:nvSpPr>
            <p:spPr bwMode="auto">
              <a:xfrm>
                <a:off x="5487194" y="1744663"/>
                <a:ext cx="403225" cy="295275"/>
              </a:xfrm>
              <a:custGeom>
                <a:avLst/>
                <a:gdLst/>
                <a:ahLst/>
                <a:cxnLst>
                  <a:cxn ang="0">
                    <a:pos x="77" y="177"/>
                  </a:cxn>
                  <a:cxn ang="0">
                    <a:pos x="60" y="162"/>
                  </a:cxn>
                  <a:cxn ang="0">
                    <a:pos x="58" y="138"/>
                  </a:cxn>
                  <a:cxn ang="0">
                    <a:pos x="69" y="113"/>
                  </a:cxn>
                  <a:cxn ang="0">
                    <a:pos x="88" y="93"/>
                  </a:cxn>
                  <a:cxn ang="0">
                    <a:pos x="108" y="81"/>
                  </a:cxn>
                  <a:cxn ang="0">
                    <a:pos x="124" y="72"/>
                  </a:cxn>
                  <a:cxn ang="0">
                    <a:pos x="134" y="64"/>
                  </a:cxn>
                  <a:cxn ang="0">
                    <a:pos x="149" y="57"/>
                  </a:cxn>
                  <a:cxn ang="0">
                    <a:pos x="167" y="46"/>
                  </a:cxn>
                  <a:cxn ang="0">
                    <a:pos x="189" y="43"/>
                  </a:cxn>
                  <a:cxn ang="0">
                    <a:pos x="206" y="36"/>
                  </a:cxn>
                  <a:cxn ang="0">
                    <a:pos x="223" y="31"/>
                  </a:cxn>
                  <a:cxn ang="0">
                    <a:pos x="248" y="22"/>
                  </a:cxn>
                  <a:cxn ang="0">
                    <a:pos x="251" y="7"/>
                  </a:cxn>
                  <a:cxn ang="0">
                    <a:pos x="239" y="0"/>
                  </a:cxn>
                  <a:cxn ang="0">
                    <a:pos x="223" y="0"/>
                  </a:cxn>
                  <a:cxn ang="0">
                    <a:pos x="205" y="9"/>
                  </a:cxn>
                  <a:cxn ang="0">
                    <a:pos x="186" y="19"/>
                  </a:cxn>
                  <a:cxn ang="0">
                    <a:pos x="167" y="26"/>
                  </a:cxn>
                  <a:cxn ang="0">
                    <a:pos x="149" y="26"/>
                  </a:cxn>
                  <a:cxn ang="0">
                    <a:pos x="132" y="26"/>
                  </a:cxn>
                  <a:cxn ang="0">
                    <a:pos x="112" y="33"/>
                  </a:cxn>
                  <a:cxn ang="0">
                    <a:pos x="89" y="48"/>
                  </a:cxn>
                  <a:cxn ang="0">
                    <a:pos x="70" y="55"/>
                  </a:cxn>
                  <a:cxn ang="0">
                    <a:pos x="55" y="58"/>
                  </a:cxn>
                  <a:cxn ang="0">
                    <a:pos x="57" y="65"/>
                  </a:cxn>
                  <a:cxn ang="0">
                    <a:pos x="53" y="79"/>
                  </a:cxn>
                  <a:cxn ang="0">
                    <a:pos x="36" y="95"/>
                  </a:cxn>
                  <a:cxn ang="0">
                    <a:pos x="36" y="105"/>
                  </a:cxn>
                  <a:cxn ang="0">
                    <a:pos x="31" y="113"/>
                  </a:cxn>
                  <a:cxn ang="0">
                    <a:pos x="17" y="120"/>
                  </a:cxn>
                  <a:cxn ang="0">
                    <a:pos x="15" y="132"/>
                  </a:cxn>
                  <a:cxn ang="0">
                    <a:pos x="12" y="139"/>
                  </a:cxn>
                  <a:cxn ang="0">
                    <a:pos x="2" y="146"/>
                  </a:cxn>
                  <a:cxn ang="0">
                    <a:pos x="5" y="162"/>
                  </a:cxn>
                  <a:cxn ang="0">
                    <a:pos x="12" y="165"/>
                  </a:cxn>
                  <a:cxn ang="0">
                    <a:pos x="20" y="165"/>
                  </a:cxn>
                  <a:cxn ang="0">
                    <a:pos x="31" y="170"/>
                  </a:cxn>
                  <a:cxn ang="0">
                    <a:pos x="38" y="182"/>
                  </a:cxn>
                  <a:cxn ang="0">
                    <a:pos x="46" y="184"/>
                  </a:cxn>
                  <a:cxn ang="0">
                    <a:pos x="88" y="186"/>
                  </a:cxn>
                  <a:cxn ang="0">
                    <a:pos x="82" y="181"/>
                  </a:cxn>
                </a:cxnLst>
                <a:rect l="0" t="0" r="r" b="b"/>
                <a:pathLst>
                  <a:path w="254" h="186">
                    <a:moveTo>
                      <a:pt x="88" y="186"/>
                    </a:moveTo>
                    <a:lnTo>
                      <a:pt x="77" y="177"/>
                    </a:lnTo>
                    <a:lnTo>
                      <a:pt x="69" y="170"/>
                    </a:lnTo>
                    <a:lnTo>
                      <a:pt x="60" y="162"/>
                    </a:lnTo>
                    <a:lnTo>
                      <a:pt x="58" y="151"/>
                    </a:lnTo>
                    <a:lnTo>
                      <a:pt x="58" y="138"/>
                    </a:lnTo>
                    <a:lnTo>
                      <a:pt x="63" y="126"/>
                    </a:lnTo>
                    <a:lnTo>
                      <a:pt x="69" y="113"/>
                    </a:lnTo>
                    <a:lnTo>
                      <a:pt x="79" y="103"/>
                    </a:lnTo>
                    <a:lnTo>
                      <a:pt x="88" y="93"/>
                    </a:lnTo>
                    <a:lnTo>
                      <a:pt x="98" y="86"/>
                    </a:lnTo>
                    <a:lnTo>
                      <a:pt x="108" y="81"/>
                    </a:lnTo>
                    <a:lnTo>
                      <a:pt x="120" y="77"/>
                    </a:lnTo>
                    <a:lnTo>
                      <a:pt x="124" y="72"/>
                    </a:lnTo>
                    <a:lnTo>
                      <a:pt x="129" y="69"/>
                    </a:lnTo>
                    <a:lnTo>
                      <a:pt x="134" y="64"/>
                    </a:lnTo>
                    <a:lnTo>
                      <a:pt x="144" y="64"/>
                    </a:lnTo>
                    <a:lnTo>
                      <a:pt x="149" y="57"/>
                    </a:lnTo>
                    <a:lnTo>
                      <a:pt x="155" y="52"/>
                    </a:lnTo>
                    <a:lnTo>
                      <a:pt x="167" y="46"/>
                    </a:lnTo>
                    <a:lnTo>
                      <a:pt x="179" y="45"/>
                    </a:lnTo>
                    <a:lnTo>
                      <a:pt x="189" y="43"/>
                    </a:lnTo>
                    <a:lnTo>
                      <a:pt x="203" y="40"/>
                    </a:lnTo>
                    <a:lnTo>
                      <a:pt x="206" y="36"/>
                    </a:lnTo>
                    <a:lnTo>
                      <a:pt x="215" y="34"/>
                    </a:lnTo>
                    <a:lnTo>
                      <a:pt x="223" y="31"/>
                    </a:lnTo>
                    <a:lnTo>
                      <a:pt x="232" y="29"/>
                    </a:lnTo>
                    <a:lnTo>
                      <a:pt x="248" y="22"/>
                    </a:lnTo>
                    <a:lnTo>
                      <a:pt x="254" y="12"/>
                    </a:lnTo>
                    <a:lnTo>
                      <a:pt x="251" y="7"/>
                    </a:lnTo>
                    <a:lnTo>
                      <a:pt x="246" y="3"/>
                    </a:lnTo>
                    <a:lnTo>
                      <a:pt x="239" y="0"/>
                    </a:lnTo>
                    <a:lnTo>
                      <a:pt x="234" y="0"/>
                    </a:lnTo>
                    <a:lnTo>
                      <a:pt x="223" y="0"/>
                    </a:lnTo>
                    <a:lnTo>
                      <a:pt x="213" y="3"/>
                    </a:lnTo>
                    <a:lnTo>
                      <a:pt x="205" y="9"/>
                    </a:lnTo>
                    <a:lnTo>
                      <a:pt x="196" y="14"/>
                    </a:lnTo>
                    <a:lnTo>
                      <a:pt x="186" y="19"/>
                    </a:lnTo>
                    <a:lnTo>
                      <a:pt x="177" y="24"/>
                    </a:lnTo>
                    <a:lnTo>
                      <a:pt x="167" y="26"/>
                    </a:lnTo>
                    <a:lnTo>
                      <a:pt x="158" y="29"/>
                    </a:lnTo>
                    <a:lnTo>
                      <a:pt x="149" y="26"/>
                    </a:lnTo>
                    <a:lnTo>
                      <a:pt x="143" y="22"/>
                    </a:lnTo>
                    <a:lnTo>
                      <a:pt x="132" y="26"/>
                    </a:lnTo>
                    <a:lnTo>
                      <a:pt x="127" y="29"/>
                    </a:lnTo>
                    <a:lnTo>
                      <a:pt x="112" y="33"/>
                    </a:lnTo>
                    <a:lnTo>
                      <a:pt x="101" y="41"/>
                    </a:lnTo>
                    <a:lnTo>
                      <a:pt x="89" y="48"/>
                    </a:lnTo>
                    <a:lnTo>
                      <a:pt x="81" y="53"/>
                    </a:lnTo>
                    <a:lnTo>
                      <a:pt x="70" y="55"/>
                    </a:lnTo>
                    <a:lnTo>
                      <a:pt x="60" y="57"/>
                    </a:lnTo>
                    <a:lnTo>
                      <a:pt x="55" y="58"/>
                    </a:lnTo>
                    <a:lnTo>
                      <a:pt x="55" y="62"/>
                    </a:lnTo>
                    <a:lnTo>
                      <a:pt x="57" y="65"/>
                    </a:lnTo>
                    <a:lnTo>
                      <a:pt x="58" y="71"/>
                    </a:lnTo>
                    <a:lnTo>
                      <a:pt x="53" y="79"/>
                    </a:lnTo>
                    <a:lnTo>
                      <a:pt x="45" y="88"/>
                    </a:lnTo>
                    <a:lnTo>
                      <a:pt x="36" y="95"/>
                    </a:lnTo>
                    <a:lnTo>
                      <a:pt x="33" y="101"/>
                    </a:lnTo>
                    <a:lnTo>
                      <a:pt x="36" y="105"/>
                    </a:lnTo>
                    <a:lnTo>
                      <a:pt x="39" y="113"/>
                    </a:lnTo>
                    <a:lnTo>
                      <a:pt x="31" y="113"/>
                    </a:lnTo>
                    <a:lnTo>
                      <a:pt x="24" y="117"/>
                    </a:lnTo>
                    <a:lnTo>
                      <a:pt x="17" y="120"/>
                    </a:lnTo>
                    <a:lnTo>
                      <a:pt x="15" y="127"/>
                    </a:lnTo>
                    <a:lnTo>
                      <a:pt x="15" y="132"/>
                    </a:lnTo>
                    <a:lnTo>
                      <a:pt x="15" y="134"/>
                    </a:lnTo>
                    <a:lnTo>
                      <a:pt x="12" y="139"/>
                    </a:lnTo>
                    <a:lnTo>
                      <a:pt x="7" y="143"/>
                    </a:lnTo>
                    <a:lnTo>
                      <a:pt x="2" y="146"/>
                    </a:lnTo>
                    <a:lnTo>
                      <a:pt x="0" y="155"/>
                    </a:lnTo>
                    <a:lnTo>
                      <a:pt x="5" y="162"/>
                    </a:lnTo>
                    <a:lnTo>
                      <a:pt x="10" y="165"/>
                    </a:lnTo>
                    <a:lnTo>
                      <a:pt x="12" y="165"/>
                    </a:lnTo>
                    <a:lnTo>
                      <a:pt x="17" y="165"/>
                    </a:lnTo>
                    <a:lnTo>
                      <a:pt x="20" y="165"/>
                    </a:lnTo>
                    <a:lnTo>
                      <a:pt x="26" y="165"/>
                    </a:lnTo>
                    <a:lnTo>
                      <a:pt x="31" y="170"/>
                    </a:lnTo>
                    <a:lnTo>
                      <a:pt x="33" y="182"/>
                    </a:lnTo>
                    <a:lnTo>
                      <a:pt x="38" y="182"/>
                    </a:lnTo>
                    <a:lnTo>
                      <a:pt x="45" y="182"/>
                    </a:lnTo>
                    <a:lnTo>
                      <a:pt x="46" y="184"/>
                    </a:lnTo>
                    <a:lnTo>
                      <a:pt x="48" y="186"/>
                    </a:lnTo>
                    <a:lnTo>
                      <a:pt x="88" y="186"/>
                    </a:lnTo>
                    <a:lnTo>
                      <a:pt x="84" y="181"/>
                    </a:lnTo>
                    <a:lnTo>
                      <a:pt x="82" y="181"/>
                    </a:lnTo>
                    <a:lnTo>
                      <a:pt x="88" y="186"/>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711" name="Freeform 255"/>
              <p:cNvSpPr>
                <a:spLocks/>
              </p:cNvSpPr>
              <p:nvPr/>
            </p:nvSpPr>
            <p:spPr bwMode="auto">
              <a:xfrm>
                <a:off x="4102894" y="2519363"/>
                <a:ext cx="884238" cy="633412"/>
              </a:xfrm>
              <a:custGeom>
                <a:avLst/>
                <a:gdLst/>
                <a:ahLst/>
                <a:cxnLst>
                  <a:cxn ang="0">
                    <a:pos x="530" y="291"/>
                  </a:cxn>
                  <a:cxn ang="0">
                    <a:pos x="540" y="313"/>
                  </a:cxn>
                  <a:cxn ang="0">
                    <a:pos x="492" y="315"/>
                  </a:cxn>
                  <a:cxn ang="0">
                    <a:pos x="461" y="325"/>
                  </a:cxn>
                  <a:cxn ang="0">
                    <a:pos x="466" y="349"/>
                  </a:cxn>
                  <a:cxn ang="0">
                    <a:pos x="478" y="367"/>
                  </a:cxn>
                  <a:cxn ang="0">
                    <a:pos x="462" y="370"/>
                  </a:cxn>
                  <a:cxn ang="0">
                    <a:pos x="445" y="380"/>
                  </a:cxn>
                  <a:cxn ang="0">
                    <a:pos x="437" y="358"/>
                  </a:cxn>
                  <a:cxn ang="0">
                    <a:pos x="411" y="312"/>
                  </a:cxn>
                  <a:cxn ang="0">
                    <a:pos x="373" y="274"/>
                  </a:cxn>
                  <a:cxn ang="0">
                    <a:pos x="339" y="245"/>
                  </a:cxn>
                  <a:cxn ang="0">
                    <a:pos x="308" y="241"/>
                  </a:cxn>
                  <a:cxn ang="0">
                    <a:pos x="328" y="270"/>
                  </a:cxn>
                  <a:cxn ang="0">
                    <a:pos x="361" y="300"/>
                  </a:cxn>
                  <a:cxn ang="0">
                    <a:pos x="387" y="329"/>
                  </a:cxn>
                  <a:cxn ang="0">
                    <a:pos x="373" y="349"/>
                  </a:cxn>
                  <a:cxn ang="0">
                    <a:pos x="361" y="356"/>
                  </a:cxn>
                  <a:cxn ang="0">
                    <a:pos x="337" y="317"/>
                  </a:cxn>
                  <a:cxn ang="0">
                    <a:pos x="299" y="293"/>
                  </a:cxn>
                  <a:cxn ang="0">
                    <a:pos x="253" y="258"/>
                  </a:cxn>
                  <a:cxn ang="0">
                    <a:pos x="182" y="275"/>
                  </a:cxn>
                  <a:cxn ang="0">
                    <a:pos x="139" y="325"/>
                  </a:cxn>
                  <a:cxn ang="0">
                    <a:pos x="117" y="375"/>
                  </a:cxn>
                  <a:cxn ang="0">
                    <a:pos x="89" y="387"/>
                  </a:cxn>
                  <a:cxn ang="0">
                    <a:pos x="38" y="382"/>
                  </a:cxn>
                  <a:cxn ang="0">
                    <a:pos x="7" y="367"/>
                  </a:cxn>
                  <a:cxn ang="0">
                    <a:pos x="5" y="330"/>
                  </a:cxn>
                  <a:cxn ang="0">
                    <a:pos x="5" y="277"/>
                  </a:cxn>
                  <a:cxn ang="0">
                    <a:pos x="55" y="270"/>
                  </a:cxn>
                  <a:cxn ang="0">
                    <a:pos x="108" y="274"/>
                  </a:cxn>
                  <a:cxn ang="0">
                    <a:pos x="120" y="238"/>
                  </a:cxn>
                  <a:cxn ang="0">
                    <a:pos x="105" y="205"/>
                  </a:cxn>
                  <a:cxn ang="0">
                    <a:pos x="69" y="186"/>
                  </a:cxn>
                  <a:cxn ang="0">
                    <a:pos x="93" y="179"/>
                  </a:cxn>
                  <a:cxn ang="0">
                    <a:pos x="110" y="164"/>
                  </a:cxn>
                  <a:cxn ang="0">
                    <a:pos x="139" y="160"/>
                  </a:cxn>
                  <a:cxn ang="0">
                    <a:pos x="168" y="134"/>
                  </a:cxn>
                  <a:cxn ang="0">
                    <a:pos x="198" y="107"/>
                  </a:cxn>
                  <a:cxn ang="0">
                    <a:pos x="235" y="86"/>
                  </a:cxn>
                  <a:cxn ang="0">
                    <a:pos x="263" y="74"/>
                  </a:cxn>
                  <a:cxn ang="0">
                    <a:pos x="249" y="31"/>
                  </a:cxn>
                  <a:cxn ang="0">
                    <a:pos x="278" y="12"/>
                  </a:cxn>
                  <a:cxn ang="0">
                    <a:pos x="284" y="30"/>
                  </a:cxn>
                  <a:cxn ang="0">
                    <a:pos x="277" y="64"/>
                  </a:cxn>
                  <a:cxn ang="0">
                    <a:pos x="301" y="73"/>
                  </a:cxn>
                  <a:cxn ang="0">
                    <a:pos x="328" y="74"/>
                  </a:cxn>
                  <a:cxn ang="0">
                    <a:pos x="371" y="61"/>
                  </a:cxn>
                  <a:cxn ang="0">
                    <a:pos x="407" y="64"/>
                  </a:cxn>
                  <a:cxn ang="0">
                    <a:pos x="466" y="64"/>
                  </a:cxn>
                  <a:cxn ang="0">
                    <a:pos x="473" y="122"/>
                  </a:cxn>
                  <a:cxn ang="0">
                    <a:pos x="459" y="183"/>
                  </a:cxn>
                  <a:cxn ang="0">
                    <a:pos x="507" y="181"/>
                  </a:cxn>
                  <a:cxn ang="0">
                    <a:pos x="540" y="227"/>
                  </a:cxn>
                  <a:cxn ang="0">
                    <a:pos x="557" y="234"/>
                  </a:cxn>
                </a:cxnLst>
                <a:rect l="0" t="0" r="r" b="b"/>
                <a:pathLst>
                  <a:path w="557" h="399">
                    <a:moveTo>
                      <a:pt x="547" y="248"/>
                    </a:moveTo>
                    <a:lnTo>
                      <a:pt x="545" y="253"/>
                    </a:lnTo>
                    <a:lnTo>
                      <a:pt x="543" y="255"/>
                    </a:lnTo>
                    <a:lnTo>
                      <a:pt x="543" y="269"/>
                    </a:lnTo>
                    <a:lnTo>
                      <a:pt x="535" y="277"/>
                    </a:lnTo>
                    <a:lnTo>
                      <a:pt x="530" y="291"/>
                    </a:lnTo>
                    <a:lnTo>
                      <a:pt x="531" y="296"/>
                    </a:lnTo>
                    <a:lnTo>
                      <a:pt x="536" y="303"/>
                    </a:lnTo>
                    <a:lnTo>
                      <a:pt x="542" y="306"/>
                    </a:lnTo>
                    <a:lnTo>
                      <a:pt x="547" y="312"/>
                    </a:lnTo>
                    <a:lnTo>
                      <a:pt x="543" y="312"/>
                    </a:lnTo>
                    <a:lnTo>
                      <a:pt x="540" y="313"/>
                    </a:lnTo>
                    <a:lnTo>
                      <a:pt x="533" y="313"/>
                    </a:lnTo>
                    <a:lnTo>
                      <a:pt x="528" y="315"/>
                    </a:lnTo>
                    <a:lnTo>
                      <a:pt x="519" y="320"/>
                    </a:lnTo>
                    <a:lnTo>
                      <a:pt x="512" y="325"/>
                    </a:lnTo>
                    <a:lnTo>
                      <a:pt x="502" y="320"/>
                    </a:lnTo>
                    <a:lnTo>
                      <a:pt x="492" y="315"/>
                    </a:lnTo>
                    <a:lnTo>
                      <a:pt x="481" y="317"/>
                    </a:lnTo>
                    <a:lnTo>
                      <a:pt x="475" y="322"/>
                    </a:lnTo>
                    <a:lnTo>
                      <a:pt x="475" y="327"/>
                    </a:lnTo>
                    <a:lnTo>
                      <a:pt x="475" y="332"/>
                    </a:lnTo>
                    <a:lnTo>
                      <a:pt x="466" y="329"/>
                    </a:lnTo>
                    <a:lnTo>
                      <a:pt x="461" y="325"/>
                    </a:lnTo>
                    <a:lnTo>
                      <a:pt x="457" y="327"/>
                    </a:lnTo>
                    <a:lnTo>
                      <a:pt x="456" y="330"/>
                    </a:lnTo>
                    <a:lnTo>
                      <a:pt x="466" y="343"/>
                    </a:lnTo>
                    <a:lnTo>
                      <a:pt x="464" y="344"/>
                    </a:lnTo>
                    <a:lnTo>
                      <a:pt x="464" y="348"/>
                    </a:lnTo>
                    <a:lnTo>
                      <a:pt x="466" y="349"/>
                    </a:lnTo>
                    <a:lnTo>
                      <a:pt x="471" y="355"/>
                    </a:lnTo>
                    <a:lnTo>
                      <a:pt x="476" y="358"/>
                    </a:lnTo>
                    <a:lnTo>
                      <a:pt x="481" y="361"/>
                    </a:lnTo>
                    <a:lnTo>
                      <a:pt x="481" y="363"/>
                    </a:lnTo>
                    <a:lnTo>
                      <a:pt x="483" y="367"/>
                    </a:lnTo>
                    <a:lnTo>
                      <a:pt x="478" y="367"/>
                    </a:lnTo>
                    <a:lnTo>
                      <a:pt x="475" y="370"/>
                    </a:lnTo>
                    <a:lnTo>
                      <a:pt x="475" y="370"/>
                    </a:lnTo>
                    <a:lnTo>
                      <a:pt x="464" y="365"/>
                    </a:lnTo>
                    <a:lnTo>
                      <a:pt x="461" y="361"/>
                    </a:lnTo>
                    <a:lnTo>
                      <a:pt x="461" y="367"/>
                    </a:lnTo>
                    <a:lnTo>
                      <a:pt x="462" y="370"/>
                    </a:lnTo>
                    <a:lnTo>
                      <a:pt x="464" y="375"/>
                    </a:lnTo>
                    <a:lnTo>
                      <a:pt x="461" y="380"/>
                    </a:lnTo>
                    <a:lnTo>
                      <a:pt x="464" y="387"/>
                    </a:lnTo>
                    <a:lnTo>
                      <a:pt x="459" y="387"/>
                    </a:lnTo>
                    <a:lnTo>
                      <a:pt x="456" y="387"/>
                    </a:lnTo>
                    <a:lnTo>
                      <a:pt x="445" y="380"/>
                    </a:lnTo>
                    <a:lnTo>
                      <a:pt x="442" y="370"/>
                    </a:lnTo>
                    <a:lnTo>
                      <a:pt x="444" y="365"/>
                    </a:lnTo>
                    <a:lnTo>
                      <a:pt x="447" y="361"/>
                    </a:lnTo>
                    <a:lnTo>
                      <a:pt x="442" y="361"/>
                    </a:lnTo>
                    <a:lnTo>
                      <a:pt x="438" y="361"/>
                    </a:lnTo>
                    <a:lnTo>
                      <a:pt x="437" y="358"/>
                    </a:lnTo>
                    <a:lnTo>
                      <a:pt x="437" y="356"/>
                    </a:lnTo>
                    <a:lnTo>
                      <a:pt x="430" y="346"/>
                    </a:lnTo>
                    <a:lnTo>
                      <a:pt x="425" y="341"/>
                    </a:lnTo>
                    <a:lnTo>
                      <a:pt x="414" y="330"/>
                    </a:lnTo>
                    <a:lnTo>
                      <a:pt x="411" y="318"/>
                    </a:lnTo>
                    <a:lnTo>
                      <a:pt x="411" y="312"/>
                    </a:lnTo>
                    <a:lnTo>
                      <a:pt x="411" y="306"/>
                    </a:lnTo>
                    <a:lnTo>
                      <a:pt x="404" y="293"/>
                    </a:lnTo>
                    <a:lnTo>
                      <a:pt x="394" y="284"/>
                    </a:lnTo>
                    <a:lnTo>
                      <a:pt x="382" y="279"/>
                    </a:lnTo>
                    <a:lnTo>
                      <a:pt x="378" y="274"/>
                    </a:lnTo>
                    <a:lnTo>
                      <a:pt x="373" y="274"/>
                    </a:lnTo>
                    <a:lnTo>
                      <a:pt x="371" y="274"/>
                    </a:lnTo>
                    <a:lnTo>
                      <a:pt x="361" y="270"/>
                    </a:lnTo>
                    <a:lnTo>
                      <a:pt x="354" y="263"/>
                    </a:lnTo>
                    <a:lnTo>
                      <a:pt x="347" y="253"/>
                    </a:lnTo>
                    <a:lnTo>
                      <a:pt x="347" y="245"/>
                    </a:lnTo>
                    <a:lnTo>
                      <a:pt x="339" y="245"/>
                    </a:lnTo>
                    <a:lnTo>
                      <a:pt x="332" y="245"/>
                    </a:lnTo>
                    <a:lnTo>
                      <a:pt x="327" y="238"/>
                    </a:lnTo>
                    <a:lnTo>
                      <a:pt x="325" y="231"/>
                    </a:lnTo>
                    <a:lnTo>
                      <a:pt x="313" y="234"/>
                    </a:lnTo>
                    <a:lnTo>
                      <a:pt x="308" y="239"/>
                    </a:lnTo>
                    <a:lnTo>
                      <a:pt x="308" y="241"/>
                    </a:lnTo>
                    <a:lnTo>
                      <a:pt x="311" y="243"/>
                    </a:lnTo>
                    <a:lnTo>
                      <a:pt x="309" y="246"/>
                    </a:lnTo>
                    <a:lnTo>
                      <a:pt x="309" y="251"/>
                    </a:lnTo>
                    <a:lnTo>
                      <a:pt x="311" y="260"/>
                    </a:lnTo>
                    <a:lnTo>
                      <a:pt x="320" y="265"/>
                    </a:lnTo>
                    <a:lnTo>
                      <a:pt x="328" y="270"/>
                    </a:lnTo>
                    <a:lnTo>
                      <a:pt x="332" y="281"/>
                    </a:lnTo>
                    <a:lnTo>
                      <a:pt x="337" y="291"/>
                    </a:lnTo>
                    <a:lnTo>
                      <a:pt x="342" y="298"/>
                    </a:lnTo>
                    <a:lnTo>
                      <a:pt x="352" y="300"/>
                    </a:lnTo>
                    <a:lnTo>
                      <a:pt x="363" y="300"/>
                    </a:lnTo>
                    <a:lnTo>
                      <a:pt x="361" y="300"/>
                    </a:lnTo>
                    <a:lnTo>
                      <a:pt x="361" y="303"/>
                    </a:lnTo>
                    <a:lnTo>
                      <a:pt x="364" y="308"/>
                    </a:lnTo>
                    <a:lnTo>
                      <a:pt x="375" y="313"/>
                    </a:lnTo>
                    <a:lnTo>
                      <a:pt x="389" y="320"/>
                    </a:lnTo>
                    <a:lnTo>
                      <a:pt x="395" y="332"/>
                    </a:lnTo>
                    <a:lnTo>
                      <a:pt x="387" y="329"/>
                    </a:lnTo>
                    <a:lnTo>
                      <a:pt x="380" y="325"/>
                    </a:lnTo>
                    <a:lnTo>
                      <a:pt x="371" y="327"/>
                    </a:lnTo>
                    <a:lnTo>
                      <a:pt x="368" y="334"/>
                    </a:lnTo>
                    <a:lnTo>
                      <a:pt x="371" y="339"/>
                    </a:lnTo>
                    <a:lnTo>
                      <a:pt x="376" y="348"/>
                    </a:lnTo>
                    <a:lnTo>
                      <a:pt x="373" y="349"/>
                    </a:lnTo>
                    <a:lnTo>
                      <a:pt x="371" y="351"/>
                    </a:lnTo>
                    <a:lnTo>
                      <a:pt x="366" y="360"/>
                    </a:lnTo>
                    <a:lnTo>
                      <a:pt x="359" y="367"/>
                    </a:lnTo>
                    <a:lnTo>
                      <a:pt x="354" y="365"/>
                    </a:lnTo>
                    <a:lnTo>
                      <a:pt x="354" y="361"/>
                    </a:lnTo>
                    <a:lnTo>
                      <a:pt x="361" y="356"/>
                    </a:lnTo>
                    <a:lnTo>
                      <a:pt x="363" y="349"/>
                    </a:lnTo>
                    <a:lnTo>
                      <a:pt x="359" y="339"/>
                    </a:lnTo>
                    <a:lnTo>
                      <a:pt x="358" y="334"/>
                    </a:lnTo>
                    <a:lnTo>
                      <a:pt x="349" y="327"/>
                    </a:lnTo>
                    <a:lnTo>
                      <a:pt x="344" y="318"/>
                    </a:lnTo>
                    <a:lnTo>
                      <a:pt x="337" y="317"/>
                    </a:lnTo>
                    <a:lnTo>
                      <a:pt x="333" y="313"/>
                    </a:lnTo>
                    <a:lnTo>
                      <a:pt x="321" y="310"/>
                    </a:lnTo>
                    <a:lnTo>
                      <a:pt x="316" y="306"/>
                    </a:lnTo>
                    <a:lnTo>
                      <a:pt x="311" y="301"/>
                    </a:lnTo>
                    <a:lnTo>
                      <a:pt x="306" y="298"/>
                    </a:lnTo>
                    <a:lnTo>
                      <a:pt x="299" y="293"/>
                    </a:lnTo>
                    <a:lnTo>
                      <a:pt x="294" y="288"/>
                    </a:lnTo>
                    <a:lnTo>
                      <a:pt x="287" y="277"/>
                    </a:lnTo>
                    <a:lnTo>
                      <a:pt x="282" y="267"/>
                    </a:lnTo>
                    <a:lnTo>
                      <a:pt x="273" y="258"/>
                    </a:lnTo>
                    <a:lnTo>
                      <a:pt x="263" y="257"/>
                    </a:lnTo>
                    <a:lnTo>
                      <a:pt x="253" y="258"/>
                    </a:lnTo>
                    <a:lnTo>
                      <a:pt x="249" y="265"/>
                    </a:lnTo>
                    <a:lnTo>
                      <a:pt x="235" y="272"/>
                    </a:lnTo>
                    <a:lnTo>
                      <a:pt x="222" y="279"/>
                    </a:lnTo>
                    <a:lnTo>
                      <a:pt x="206" y="275"/>
                    </a:lnTo>
                    <a:lnTo>
                      <a:pt x="192" y="272"/>
                    </a:lnTo>
                    <a:lnTo>
                      <a:pt x="182" y="275"/>
                    </a:lnTo>
                    <a:lnTo>
                      <a:pt x="177" y="286"/>
                    </a:lnTo>
                    <a:lnTo>
                      <a:pt x="180" y="296"/>
                    </a:lnTo>
                    <a:lnTo>
                      <a:pt x="170" y="306"/>
                    </a:lnTo>
                    <a:lnTo>
                      <a:pt x="155" y="313"/>
                    </a:lnTo>
                    <a:lnTo>
                      <a:pt x="146" y="317"/>
                    </a:lnTo>
                    <a:lnTo>
                      <a:pt x="139" y="325"/>
                    </a:lnTo>
                    <a:lnTo>
                      <a:pt x="132" y="336"/>
                    </a:lnTo>
                    <a:lnTo>
                      <a:pt x="131" y="346"/>
                    </a:lnTo>
                    <a:lnTo>
                      <a:pt x="132" y="351"/>
                    </a:lnTo>
                    <a:lnTo>
                      <a:pt x="136" y="353"/>
                    </a:lnTo>
                    <a:lnTo>
                      <a:pt x="127" y="365"/>
                    </a:lnTo>
                    <a:lnTo>
                      <a:pt x="117" y="375"/>
                    </a:lnTo>
                    <a:lnTo>
                      <a:pt x="112" y="377"/>
                    </a:lnTo>
                    <a:lnTo>
                      <a:pt x="108" y="382"/>
                    </a:lnTo>
                    <a:lnTo>
                      <a:pt x="103" y="386"/>
                    </a:lnTo>
                    <a:lnTo>
                      <a:pt x="98" y="387"/>
                    </a:lnTo>
                    <a:lnTo>
                      <a:pt x="98" y="387"/>
                    </a:lnTo>
                    <a:lnTo>
                      <a:pt x="89" y="387"/>
                    </a:lnTo>
                    <a:lnTo>
                      <a:pt x="82" y="389"/>
                    </a:lnTo>
                    <a:lnTo>
                      <a:pt x="67" y="394"/>
                    </a:lnTo>
                    <a:lnTo>
                      <a:pt x="53" y="399"/>
                    </a:lnTo>
                    <a:lnTo>
                      <a:pt x="48" y="396"/>
                    </a:lnTo>
                    <a:lnTo>
                      <a:pt x="45" y="389"/>
                    </a:lnTo>
                    <a:lnTo>
                      <a:pt x="38" y="382"/>
                    </a:lnTo>
                    <a:lnTo>
                      <a:pt x="33" y="380"/>
                    </a:lnTo>
                    <a:lnTo>
                      <a:pt x="20" y="382"/>
                    </a:lnTo>
                    <a:lnTo>
                      <a:pt x="12" y="384"/>
                    </a:lnTo>
                    <a:lnTo>
                      <a:pt x="7" y="380"/>
                    </a:lnTo>
                    <a:lnTo>
                      <a:pt x="7" y="379"/>
                    </a:lnTo>
                    <a:lnTo>
                      <a:pt x="7" y="367"/>
                    </a:lnTo>
                    <a:lnTo>
                      <a:pt x="7" y="360"/>
                    </a:lnTo>
                    <a:lnTo>
                      <a:pt x="2" y="356"/>
                    </a:lnTo>
                    <a:lnTo>
                      <a:pt x="0" y="353"/>
                    </a:lnTo>
                    <a:lnTo>
                      <a:pt x="2" y="344"/>
                    </a:lnTo>
                    <a:lnTo>
                      <a:pt x="5" y="341"/>
                    </a:lnTo>
                    <a:lnTo>
                      <a:pt x="5" y="330"/>
                    </a:lnTo>
                    <a:lnTo>
                      <a:pt x="7" y="320"/>
                    </a:lnTo>
                    <a:lnTo>
                      <a:pt x="8" y="310"/>
                    </a:lnTo>
                    <a:lnTo>
                      <a:pt x="10" y="301"/>
                    </a:lnTo>
                    <a:lnTo>
                      <a:pt x="7" y="291"/>
                    </a:lnTo>
                    <a:lnTo>
                      <a:pt x="3" y="282"/>
                    </a:lnTo>
                    <a:lnTo>
                      <a:pt x="5" y="277"/>
                    </a:lnTo>
                    <a:lnTo>
                      <a:pt x="12" y="274"/>
                    </a:lnTo>
                    <a:lnTo>
                      <a:pt x="19" y="269"/>
                    </a:lnTo>
                    <a:lnTo>
                      <a:pt x="24" y="269"/>
                    </a:lnTo>
                    <a:lnTo>
                      <a:pt x="27" y="269"/>
                    </a:lnTo>
                    <a:lnTo>
                      <a:pt x="33" y="270"/>
                    </a:lnTo>
                    <a:lnTo>
                      <a:pt x="55" y="270"/>
                    </a:lnTo>
                    <a:lnTo>
                      <a:pt x="58" y="272"/>
                    </a:lnTo>
                    <a:lnTo>
                      <a:pt x="63" y="274"/>
                    </a:lnTo>
                    <a:lnTo>
                      <a:pt x="88" y="274"/>
                    </a:lnTo>
                    <a:lnTo>
                      <a:pt x="94" y="274"/>
                    </a:lnTo>
                    <a:lnTo>
                      <a:pt x="101" y="275"/>
                    </a:lnTo>
                    <a:lnTo>
                      <a:pt x="108" y="274"/>
                    </a:lnTo>
                    <a:lnTo>
                      <a:pt x="115" y="274"/>
                    </a:lnTo>
                    <a:lnTo>
                      <a:pt x="119" y="262"/>
                    </a:lnTo>
                    <a:lnTo>
                      <a:pt x="122" y="250"/>
                    </a:lnTo>
                    <a:lnTo>
                      <a:pt x="120" y="243"/>
                    </a:lnTo>
                    <a:lnTo>
                      <a:pt x="120" y="236"/>
                    </a:lnTo>
                    <a:lnTo>
                      <a:pt x="120" y="238"/>
                    </a:lnTo>
                    <a:lnTo>
                      <a:pt x="120" y="232"/>
                    </a:lnTo>
                    <a:lnTo>
                      <a:pt x="122" y="229"/>
                    </a:lnTo>
                    <a:lnTo>
                      <a:pt x="120" y="226"/>
                    </a:lnTo>
                    <a:lnTo>
                      <a:pt x="119" y="222"/>
                    </a:lnTo>
                    <a:lnTo>
                      <a:pt x="106" y="215"/>
                    </a:lnTo>
                    <a:lnTo>
                      <a:pt x="105" y="205"/>
                    </a:lnTo>
                    <a:lnTo>
                      <a:pt x="101" y="202"/>
                    </a:lnTo>
                    <a:lnTo>
                      <a:pt x="100" y="202"/>
                    </a:lnTo>
                    <a:lnTo>
                      <a:pt x="89" y="198"/>
                    </a:lnTo>
                    <a:lnTo>
                      <a:pt x="81" y="195"/>
                    </a:lnTo>
                    <a:lnTo>
                      <a:pt x="72" y="189"/>
                    </a:lnTo>
                    <a:lnTo>
                      <a:pt x="69" y="186"/>
                    </a:lnTo>
                    <a:lnTo>
                      <a:pt x="69" y="184"/>
                    </a:lnTo>
                    <a:lnTo>
                      <a:pt x="70" y="181"/>
                    </a:lnTo>
                    <a:lnTo>
                      <a:pt x="76" y="179"/>
                    </a:lnTo>
                    <a:lnTo>
                      <a:pt x="81" y="176"/>
                    </a:lnTo>
                    <a:lnTo>
                      <a:pt x="88" y="176"/>
                    </a:lnTo>
                    <a:lnTo>
                      <a:pt x="93" y="179"/>
                    </a:lnTo>
                    <a:lnTo>
                      <a:pt x="101" y="181"/>
                    </a:lnTo>
                    <a:lnTo>
                      <a:pt x="106" y="179"/>
                    </a:lnTo>
                    <a:lnTo>
                      <a:pt x="113" y="177"/>
                    </a:lnTo>
                    <a:lnTo>
                      <a:pt x="113" y="174"/>
                    </a:lnTo>
                    <a:lnTo>
                      <a:pt x="110" y="169"/>
                    </a:lnTo>
                    <a:lnTo>
                      <a:pt x="110" y="164"/>
                    </a:lnTo>
                    <a:lnTo>
                      <a:pt x="110" y="160"/>
                    </a:lnTo>
                    <a:lnTo>
                      <a:pt x="115" y="160"/>
                    </a:lnTo>
                    <a:lnTo>
                      <a:pt x="122" y="164"/>
                    </a:lnTo>
                    <a:lnTo>
                      <a:pt x="131" y="167"/>
                    </a:lnTo>
                    <a:lnTo>
                      <a:pt x="136" y="164"/>
                    </a:lnTo>
                    <a:lnTo>
                      <a:pt x="139" y="160"/>
                    </a:lnTo>
                    <a:lnTo>
                      <a:pt x="148" y="157"/>
                    </a:lnTo>
                    <a:lnTo>
                      <a:pt x="155" y="152"/>
                    </a:lnTo>
                    <a:lnTo>
                      <a:pt x="158" y="143"/>
                    </a:lnTo>
                    <a:lnTo>
                      <a:pt x="162" y="136"/>
                    </a:lnTo>
                    <a:lnTo>
                      <a:pt x="165" y="134"/>
                    </a:lnTo>
                    <a:lnTo>
                      <a:pt x="168" y="134"/>
                    </a:lnTo>
                    <a:lnTo>
                      <a:pt x="172" y="131"/>
                    </a:lnTo>
                    <a:lnTo>
                      <a:pt x="180" y="129"/>
                    </a:lnTo>
                    <a:lnTo>
                      <a:pt x="189" y="126"/>
                    </a:lnTo>
                    <a:lnTo>
                      <a:pt x="194" y="124"/>
                    </a:lnTo>
                    <a:lnTo>
                      <a:pt x="196" y="116"/>
                    </a:lnTo>
                    <a:lnTo>
                      <a:pt x="198" y="107"/>
                    </a:lnTo>
                    <a:lnTo>
                      <a:pt x="199" y="104"/>
                    </a:lnTo>
                    <a:lnTo>
                      <a:pt x="201" y="102"/>
                    </a:lnTo>
                    <a:lnTo>
                      <a:pt x="211" y="91"/>
                    </a:lnTo>
                    <a:lnTo>
                      <a:pt x="229" y="86"/>
                    </a:lnTo>
                    <a:lnTo>
                      <a:pt x="232" y="86"/>
                    </a:lnTo>
                    <a:lnTo>
                      <a:pt x="235" y="86"/>
                    </a:lnTo>
                    <a:lnTo>
                      <a:pt x="235" y="85"/>
                    </a:lnTo>
                    <a:lnTo>
                      <a:pt x="239" y="83"/>
                    </a:lnTo>
                    <a:lnTo>
                      <a:pt x="244" y="81"/>
                    </a:lnTo>
                    <a:lnTo>
                      <a:pt x="251" y="83"/>
                    </a:lnTo>
                    <a:lnTo>
                      <a:pt x="258" y="79"/>
                    </a:lnTo>
                    <a:lnTo>
                      <a:pt x="263" y="74"/>
                    </a:lnTo>
                    <a:lnTo>
                      <a:pt x="261" y="67"/>
                    </a:lnTo>
                    <a:lnTo>
                      <a:pt x="260" y="62"/>
                    </a:lnTo>
                    <a:lnTo>
                      <a:pt x="256" y="52"/>
                    </a:lnTo>
                    <a:lnTo>
                      <a:pt x="253" y="45"/>
                    </a:lnTo>
                    <a:lnTo>
                      <a:pt x="249" y="38"/>
                    </a:lnTo>
                    <a:lnTo>
                      <a:pt x="249" y="31"/>
                    </a:lnTo>
                    <a:lnTo>
                      <a:pt x="251" y="18"/>
                    </a:lnTo>
                    <a:lnTo>
                      <a:pt x="260" y="11"/>
                    </a:lnTo>
                    <a:lnTo>
                      <a:pt x="270" y="6"/>
                    </a:lnTo>
                    <a:lnTo>
                      <a:pt x="282" y="0"/>
                    </a:lnTo>
                    <a:lnTo>
                      <a:pt x="282" y="6"/>
                    </a:lnTo>
                    <a:lnTo>
                      <a:pt x="278" y="12"/>
                    </a:lnTo>
                    <a:lnTo>
                      <a:pt x="278" y="19"/>
                    </a:lnTo>
                    <a:lnTo>
                      <a:pt x="280" y="23"/>
                    </a:lnTo>
                    <a:lnTo>
                      <a:pt x="287" y="24"/>
                    </a:lnTo>
                    <a:lnTo>
                      <a:pt x="287" y="26"/>
                    </a:lnTo>
                    <a:lnTo>
                      <a:pt x="287" y="28"/>
                    </a:lnTo>
                    <a:lnTo>
                      <a:pt x="284" y="30"/>
                    </a:lnTo>
                    <a:lnTo>
                      <a:pt x="282" y="33"/>
                    </a:lnTo>
                    <a:lnTo>
                      <a:pt x="273" y="40"/>
                    </a:lnTo>
                    <a:lnTo>
                      <a:pt x="270" y="52"/>
                    </a:lnTo>
                    <a:lnTo>
                      <a:pt x="272" y="57"/>
                    </a:lnTo>
                    <a:lnTo>
                      <a:pt x="277" y="62"/>
                    </a:lnTo>
                    <a:lnTo>
                      <a:pt x="277" y="64"/>
                    </a:lnTo>
                    <a:lnTo>
                      <a:pt x="277" y="67"/>
                    </a:lnTo>
                    <a:lnTo>
                      <a:pt x="282" y="67"/>
                    </a:lnTo>
                    <a:lnTo>
                      <a:pt x="289" y="69"/>
                    </a:lnTo>
                    <a:lnTo>
                      <a:pt x="289" y="73"/>
                    </a:lnTo>
                    <a:lnTo>
                      <a:pt x="292" y="76"/>
                    </a:lnTo>
                    <a:lnTo>
                      <a:pt x="301" y="73"/>
                    </a:lnTo>
                    <a:lnTo>
                      <a:pt x="309" y="69"/>
                    </a:lnTo>
                    <a:lnTo>
                      <a:pt x="316" y="66"/>
                    </a:lnTo>
                    <a:lnTo>
                      <a:pt x="327" y="66"/>
                    </a:lnTo>
                    <a:lnTo>
                      <a:pt x="325" y="67"/>
                    </a:lnTo>
                    <a:lnTo>
                      <a:pt x="325" y="71"/>
                    </a:lnTo>
                    <a:lnTo>
                      <a:pt x="328" y="74"/>
                    </a:lnTo>
                    <a:lnTo>
                      <a:pt x="332" y="78"/>
                    </a:lnTo>
                    <a:lnTo>
                      <a:pt x="337" y="74"/>
                    </a:lnTo>
                    <a:lnTo>
                      <a:pt x="342" y="73"/>
                    </a:lnTo>
                    <a:lnTo>
                      <a:pt x="352" y="69"/>
                    </a:lnTo>
                    <a:lnTo>
                      <a:pt x="364" y="67"/>
                    </a:lnTo>
                    <a:lnTo>
                      <a:pt x="371" y="61"/>
                    </a:lnTo>
                    <a:lnTo>
                      <a:pt x="383" y="57"/>
                    </a:lnTo>
                    <a:lnTo>
                      <a:pt x="392" y="57"/>
                    </a:lnTo>
                    <a:lnTo>
                      <a:pt x="401" y="59"/>
                    </a:lnTo>
                    <a:lnTo>
                      <a:pt x="399" y="62"/>
                    </a:lnTo>
                    <a:lnTo>
                      <a:pt x="399" y="66"/>
                    </a:lnTo>
                    <a:lnTo>
                      <a:pt x="407" y="64"/>
                    </a:lnTo>
                    <a:lnTo>
                      <a:pt x="416" y="64"/>
                    </a:lnTo>
                    <a:lnTo>
                      <a:pt x="425" y="62"/>
                    </a:lnTo>
                    <a:lnTo>
                      <a:pt x="435" y="62"/>
                    </a:lnTo>
                    <a:lnTo>
                      <a:pt x="447" y="62"/>
                    </a:lnTo>
                    <a:lnTo>
                      <a:pt x="461" y="62"/>
                    </a:lnTo>
                    <a:lnTo>
                      <a:pt x="466" y="64"/>
                    </a:lnTo>
                    <a:lnTo>
                      <a:pt x="471" y="73"/>
                    </a:lnTo>
                    <a:lnTo>
                      <a:pt x="475" y="81"/>
                    </a:lnTo>
                    <a:lnTo>
                      <a:pt x="476" y="91"/>
                    </a:lnTo>
                    <a:lnTo>
                      <a:pt x="473" y="100"/>
                    </a:lnTo>
                    <a:lnTo>
                      <a:pt x="469" y="109"/>
                    </a:lnTo>
                    <a:lnTo>
                      <a:pt x="473" y="122"/>
                    </a:lnTo>
                    <a:lnTo>
                      <a:pt x="478" y="136"/>
                    </a:lnTo>
                    <a:lnTo>
                      <a:pt x="473" y="141"/>
                    </a:lnTo>
                    <a:lnTo>
                      <a:pt x="468" y="147"/>
                    </a:lnTo>
                    <a:lnTo>
                      <a:pt x="461" y="159"/>
                    </a:lnTo>
                    <a:lnTo>
                      <a:pt x="459" y="176"/>
                    </a:lnTo>
                    <a:lnTo>
                      <a:pt x="459" y="183"/>
                    </a:lnTo>
                    <a:lnTo>
                      <a:pt x="464" y="186"/>
                    </a:lnTo>
                    <a:lnTo>
                      <a:pt x="471" y="186"/>
                    </a:lnTo>
                    <a:lnTo>
                      <a:pt x="481" y="188"/>
                    </a:lnTo>
                    <a:lnTo>
                      <a:pt x="490" y="186"/>
                    </a:lnTo>
                    <a:lnTo>
                      <a:pt x="500" y="184"/>
                    </a:lnTo>
                    <a:lnTo>
                      <a:pt x="507" y="181"/>
                    </a:lnTo>
                    <a:lnTo>
                      <a:pt x="518" y="181"/>
                    </a:lnTo>
                    <a:lnTo>
                      <a:pt x="524" y="184"/>
                    </a:lnTo>
                    <a:lnTo>
                      <a:pt x="528" y="193"/>
                    </a:lnTo>
                    <a:lnTo>
                      <a:pt x="531" y="202"/>
                    </a:lnTo>
                    <a:lnTo>
                      <a:pt x="540" y="207"/>
                    </a:lnTo>
                    <a:lnTo>
                      <a:pt x="540" y="227"/>
                    </a:lnTo>
                    <a:lnTo>
                      <a:pt x="540" y="229"/>
                    </a:lnTo>
                    <a:lnTo>
                      <a:pt x="543" y="231"/>
                    </a:lnTo>
                    <a:lnTo>
                      <a:pt x="545" y="234"/>
                    </a:lnTo>
                    <a:lnTo>
                      <a:pt x="550" y="232"/>
                    </a:lnTo>
                    <a:lnTo>
                      <a:pt x="557" y="231"/>
                    </a:lnTo>
                    <a:lnTo>
                      <a:pt x="557" y="234"/>
                    </a:lnTo>
                    <a:lnTo>
                      <a:pt x="557" y="239"/>
                    </a:lnTo>
                    <a:lnTo>
                      <a:pt x="550" y="241"/>
                    </a:lnTo>
                    <a:lnTo>
                      <a:pt x="547" y="248"/>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712" name="Freeform 256"/>
              <p:cNvSpPr>
                <a:spLocks/>
              </p:cNvSpPr>
              <p:nvPr/>
            </p:nvSpPr>
            <p:spPr bwMode="auto">
              <a:xfrm>
                <a:off x="4429919" y="2020888"/>
                <a:ext cx="598488" cy="574675"/>
              </a:xfrm>
              <a:custGeom>
                <a:avLst/>
                <a:gdLst/>
                <a:ahLst/>
                <a:cxnLst>
                  <a:cxn ang="0">
                    <a:pos x="66" y="278"/>
                  </a:cxn>
                  <a:cxn ang="0">
                    <a:pos x="23" y="299"/>
                  </a:cxn>
                  <a:cxn ang="0">
                    <a:pos x="9" y="283"/>
                  </a:cxn>
                  <a:cxn ang="0">
                    <a:pos x="2" y="277"/>
                  </a:cxn>
                  <a:cxn ang="0">
                    <a:pos x="2" y="246"/>
                  </a:cxn>
                  <a:cxn ang="0">
                    <a:pos x="12" y="215"/>
                  </a:cxn>
                  <a:cxn ang="0">
                    <a:pos x="45" y="187"/>
                  </a:cxn>
                  <a:cxn ang="0">
                    <a:pos x="52" y="180"/>
                  </a:cxn>
                  <a:cxn ang="0">
                    <a:pos x="98" y="146"/>
                  </a:cxn>
                  <a:cxn ang="0">
                    <a:pos x="107" y="125"/>
                  </a:cxn>
                  <a:cxn ang="0">
                    <a:pos x="136" y="93"/>
                  </a:cxn>
                  <a:cxn ang="0">
                    <a:pos x="164" y="60"/>
                  </a:cxn>
                  <a:cxn ang="0">
                    <a:pos x="145" y="62"/>
                  </a:cxn>
                  <a:cxn ang="0">
                    <a:pos x="145" y="53"/>
                  </a:cxn>
                  <a:cxn ang="0">
                    <a:pos x="153" y="51"/>
                  </a:cxn>
                  <a:cxn ang="0">
                    <a:pos x="176" y="55"/>
                  </a:cxn>
                  <a:cxn ang="0">
                    <a:pos x="176" y="41"/>
                  </a:cxn>
                  <a:cxn ang="0">
                    <a:pos x="191" y="36"/>
                  </a:cxn>
                  <a:cxn ang="0">
                    <a:pos x="212" y="36"/>
                  </a:cxn>
                  <a:cxn ang="0">
                    <a:pos x="241" y="19"/>
                  </a:cxn>
                  <a:cxn ang="0">
                    <a:pos x="251" y="5"/>
                  </a:cxn>
                  <a:cxn ang="0">
                    <a:pos x="274" y="7"/>
                  </a:cxn>
                  <a:cxn ang="0">
                    <a:pos x="289" y="10"/>
                  </a:cxn>
                  <a:cxn ang="0">
                    <a:pos x="306" y="8"/>
                  </a:cxn>
                  <a:cxn ang="0">
                    <a:pos x="329" y="7"/>
                  </a:cxn>
                  <a:cxn ang="0">
                    <a:pos x="349" y="7"/>
                  </a:cxn>
                  <a:cxn ang="0">
                    <a:pos x="344" y="27"/>
                  </a:cxn>
                  <a:cxn ang="0">
                    <a:pos x="355" y="38"/>
                  </a:cxn>
                  <a:cxn ang="0">
                    <a:pos x="339" y="63"/>
                  </a:cxn>
                  <a:cxn ang="0">
                    <a:pos x="351" y="89"/>
                  </a:cxn>
                  <a:cxn ang="0">
                    <a:pos x="353" y="132"/>
                  </a:cxn>
                  <a:cxn ang="0">
                    <a:pos x="363" y="160"/>
                  </a:cxn>
                  <a:cxn ang="0">
                    <a:pos x="370" y="182"/>
                  </a:cxn>
                  <a:cxn ang="0">
                    <a:pos x="342" y="232"/>
                  </a:cxn>
                  <a:cxn ang="0">
                    <a:pos x="301" y="252"/>
                  </a:cxn>
                  <a:cxn ang="0">
                    <a:pos x="255" y="261"/>
                  </a:cxn>
                  <a:cxn ang="0">
                    <a:pos x="232" y="230"/>
                  </a:cxn>
                  <a:cxn ang="0">
                    <a:pos x="227" y="203"/>
                  </a:cxn>
                  <a:cxn ang="0">
                    <a:pos x="263" y="168"/>
                  </a:cxn>
                  <a:cxn ang="0">
                    <a:pos x="289" y="137"/>
                  </a:cxn>
                  <a:cxn ang="0">
                    <a:pos x="250" y="132"/>
                  </a:cxn>
                  <a:cxn ang="0">
                    <a:pos x="232" y="158"/>
                  </a:cxn>
                  <a:cxn ang="0">
                    <a:pos x="207" y="184"/>
                  </a:cxn>
                  <a:cxn ang="0">
                    <a:pos x="174" y="218"/>
                  </a:cxn>
                  <a:cxn ang="0">
                    <a:pos x="174" y="247"/>
                  </a:cxn>
                  <a:cxn ang="0">
                    <a:pos x="196" y="266"/>
                  </a:cxn>
                  <a:cxn ang="0">
                    <a:pos x="176" y="287"/>
                  </a:cxn>
                  <a:cxn ang="0">
                    <a:pos x="162" y="313"/>
                  </a:cxn>
                  <a:cxn ang="0">
                    <a:pos x="160" y="335"/>
                  </a:cxn>
                  <a:cxn ang="0">
                    <a:pos x="140" y="345"/>
                  </a:cxn>
                  <a:cxn ang="0">
                    <a:pos x="115" y="362"/>
                  </a:cxn>
                  <a:cxn ang="0">
                    <a:pos x="105" y="338"/>
                  </a:cxn>
                  <a:cxn ang="0">
                    <a:pos x="95" y="306"/>
                  </a:cxn>
                  <a:cxn ang="0">
                    <a:pos x="88" y="278"/>
                  </a:cxn>
                </a:cxnLst>
                <a:rect l="0" t="0" r="r" b="b"/>
                <a:pathLst>
                  <a:path w="377" h="362">
                    <a:moveTo>
                      <a:pt x="88" y="280"/>
                    </a:moveTo>
                    <a:lnTo>
                      <a:pt x="81" y="275"/>
                    </a:lnTo>
                    <a:lnTo>
                      <a:pt x="78" y="268"/>
                    </a:lnTo>
                    <a:lnTo>
                      <a:pt x="66" y="278"/>
                    </a:lnTo>
                    <a:lnTo>
                      <a:pt x="55" y="290"/>
                    </a:lnTo>
                    <a:lnTo>
                      <a:pt x="43" y="299"/>
                    </a:lnTo>
                    <a:lnTo>
                      <a:pt x="29" y="302"/>
                    </a:lnTo>
                    <a:lnTo>
                      <a:pt x="23" y="299"/>
                    </a:lnTo>
                    <a:lnTo>
                      <a:pt x="16" y="295"/>
                    </a:lnTo>
                    <a:lnTo>
                      <a:pt x="7" y="290"/>
                    </a:lnTo>
                    <a:lnTo>
                      <a:pt x="5" y="289"/>
                    </a:lnTo>
                    <a:lnTo>
                      <a:pt x="9" y="283"/>
                    </a:lnTo>
                    <a:lnTo>
                      <a:pt x="14" y="280"/>
                    </a:lnTo>
                    <a:lnTo>
                      <a:pt x="14" y="273"/>
                    </a:lnTo>
                    <a:lnTo>
                      <a:pt x="7" y="273"/>
                    </a:lnTo>
                    <a:lnTo>
                      <a:pt x="2" y="277"/>
                    </a:lnTo>
                    <a:lnTo>
                      <a:pt x="4" y="270"/>
                    </a:lnTo>
                    <a:lnTo>
                      <a:pt x="9" y="263"/>
                    </a:lnTo>
                    <a:lnTo>
                      <a:pt x="4" y="254"/>
                    </a:lnTo>
                    <a:lnTo>
                      <a:pt x="2" y="246"/>
                    </a:lnTo>
                    <a:lnTo>
                      <a:pt x="0" y="235"/>
                    </a:lnTo>
                    <a:lnTo>
                      <a:pt x="0" y="227"/>
                    </a:lnTo>
                    <a:lnTo>
                      <a:pt x="4" y="218"/>
                    </a:lnTo>
                    <a:lnTo>
                      <a:pt x="12" y="215"/>
                    </a:lnTo>
                    <a:lnTo>
                      <a:pt x="21" y="203"/>
                    </a:lnTo>
                    <a:lnTo>
                      <a:pt x="35" y="197"/>
                    </a:lnTo>
                    <a:lnTo>
                      <a:pt x="40" y="192"/>
                    </a:lnTo>
                    <a:lnTo>
                      <a:pt x="45" y="187"/>
                    </a:lnTo>
                    <a:lnTo>
                      <a:pt x="52" y="184"/>
                    </a:lnTo>
                    <a:lnTo>
                      <a:pt x="64" y="184"/>
                    </a:lnTo>
                    <a:lnTo>
                      <a:pt x="57" y="182"/>
                    </a:lnTo>
                    <a:lnTo>
                      <a:pt x="52" y="180"/>
                    </a:lnTo>
                    <a:lnTo>
                      <a:pt x="66" y="173"/>
                    </a:lnTo>
                    <a:lnTo>
                      <a:pt x="78" y="165"/>
                    </a:lnTo>
                    <a:lnTo>
                      <a:pt x="86" y="154"/>
                    </a:lnTo>
                    <a:lnTo>
                      <a:pt x="98" y="146"/>
                    </a:lnTo>
                    <a:lnTo>
                      <a:pt x="100" y="139"/>
                    </a:lnTo>
                    <a:lnTo>
                      <a:pt x="103" y="132"/>
                    </a:lnTo>
                    <a:lnTo>
                      <a:pt x="103" y="127"/>
                    </a:lnTo>
                    <a:lnTo>
                      <a:pt x="107" y="125"/>
                    </a:lnTo>
                    <a:lnTo>
                      <a:pt x="109" y="118"/>
                    </a:lnTo>
                    <a:lnTo>
                      <a:pt x="112" y="113"/>
                    </a:lnTo>
                    <a:lnTo>
                      <a:pt x="122" y="99"/>
                    </a:lnTo>
                    <a:lnTo>
                      <a:pt x="136" y="93"/>
                    </a:lnTo>
                    <a:lnTo>
                      <a:pt x="143" y="86"/>
                    </a:lnTo>
                    <a:lnTo>
                      <a:pt x="152" y="77"/>
                    </a:lnTo>
                    <a:lnTo>
                      <a:pt x="158" y="68"/>
                    </a:lnTo>
                    <a:lnTo>
                      <a:pt x="164" y="60"/>
                    </a:lnTo>
                    <a:lnTo>
                      <a:pt x="148" y="65"/>
                    </a:lnTo>
                    <a:lnTo>
                      <a:pt x="134" y="70"/>
                    </a:lnTo>
                    <a:lnTo>
                      <a:pt x="138" y="65"/>
                    </a:lnTo>
                    <a:lnTo>
                      <a:pt x="145" y="62"/>
                    </a:lnTo>
                    <a:lnTo>
                      <a:pt x="138" y="60"/>
                    </a:lnTo>
                    <a:lnTo>
                      <a:pt x="136" y="60"/>
                    </a:lnTo>
                    <a:lnTo>
                      <a:pt x="138" y="55"/>
                    </a:lnTo>
                    <a:lnTo>
                      <a:pt x="145" y="53"/>
                    </a:lnTo>
                    <a:lnTo>
                      <a:pt x="148" y="55"/>
                    </a:lnTo>
                    <a:lnTo>
                      <a:pt x="150" y="50"/>
                    </a:lnTo>
                    <a:lnTo>
                      <a:pt x="153" y="48"/>
                    </a:lnTo>
                    <a:lnTo>
                      <a:pt x="153" y="51"/>
                    </a:lnTo>
                    <a:lnTo>
                      <a:pt x="153" y="56"/>
                    </a:lnTo>
                    <a:lnTo>
                      <a:pt x="162" y="58"/>
                    </a:lnTo>
                    <a:lnTo>
                      <a:pt x="170" y="62"/>
                    </a:lnTo>
                    <a:lnTo>
                      <a:pt x="176" y="55"/>
                    </a:lnTo>
                    <a:lnTo>
                      <a:pt x="179" y="50"/>
                    </a:lnTo>
                    <a:lnTo>
                      <a:pt x="176" y="48"/>
                    </a:lnTo>
                    <a:lnTo>
                      <a:pt x="172" y="48"/>
                    </a:lnTo>
                    <a:lnTo>
                      <a:pt x="176" y="41"/>
                    </a:lnTo>
                    <a:lnTo>
                      <a:pt x="184" y="39"/>
                    </a:lnTo>
                    <a:lnTo>
                      <a:pt x="188" y="39"/>
                    </a:lnTo>
                    <a:lnTo>
                      <a:pt x="193" y="39"/>
                    </a:lnTo>
                    <a:lnTo>
                      <a:pt x="191" y="36"/>
                    </a:lnTo>
                    <a:lnTo>
                      <a:pt x="189" y="36"/>
                    </a:lnTo>
                    <a:lnTo>
                      <a:pt x="198" y="29"/>
                    </a:lnTo>
                    <a:lnTo>
                      <a:pt x="212" y="29"/>
                    </a:lnTo>
                    <a:lnTo>
                      <a:pt x="212" y="36"/>
                    </a:lnTo>
                    <a:lnTo>
                      <a:pt x="219" y="27"/>
                    </a:lnTo>
                    <a:lnTo>
                      <a:pt x="231" y="22"/>
                    </a:lnTo>
                    <a:lnTo>
                      <a:pt x="231" y="29"/>
                    </a:lnTo>
                    <a:lnTo>
                      <a:pt x="241" y="19"/>
                    </a:lnTo>
                    <a:lnTo>
                      <a:pt x="255" y="15"/>
                    </a:lnTo>
                    <a:lnTo>
                      <a:pt x="248" y="12"/>
                    </a:lnTo>
                    <a:lnTo>
                      <a:pt x="246" y="10"/>
                    </a:lnTo>
                    <a:lnTo>
                      <a:pt x="251" y="5"/>
                    </a:lnTo>
                    <a:lnTo>
                      <a:pt x="258" y="1"/>
                    </a:lnTo>
                    <a:lnTo>
                      <a:pt x="262" y="7"/>
                    </a:lnTo>
                    <a:lnTo>
                      <a:pt x="269" y="10"/>
                    </a:lnTo>
                    <a:lnTo>
                      <a:pt x="274" y="7"/>
                    </a:lnTo>
                    <a:lnTo>
                      <a:pt x="284" y="3"/>
                    </a:lnTo>
                    <a:lnTo>
                      <a:pt x="291" y="0"/>
                    </a:lnTo>
                    <a:lnTo>
                      <a:pt x="294" y="3"/>
                    </a:lnTo>
                    <a:lnTo>
                      <a:pt x="289" y="10"/>
                    </a:lnTo>
                    <a:lnTo>
                      <a:pt x="284" y="20"/>
                    </a:lnTo>
                    <a:lnTo>
                      <a:pt x="294" y="13"/>
                    </a:lnTo>
                    <a:lnTo>
                      <a:pt x="306" y="5"/>
                    </a:lnTo>
                    <a:lnTo>
                      <a:pt x="306" y="8"/>
                    </a:lnTo>
                    <a:lnTo>
                      <a:pt x="308" y="13"/>
                    </a:lnTo>
                    <a:lnTo>
                      <a:pt x="318" y="5"/>
                    </a:lnTo>
                    <a:lnTo>
                      <a:pt x="329" y="0"/>
                    </a:lnTo>
                    <a:lnTo>
                      <a:pt x="329" y="7"/>
                    </a:lnTo>
                    <a:lnTo>
                      <a:pt x="334" y="12"/>
                    </a:lnTo>
                    <a:lnTo>
                      <a:pt x="336" y="5"/>
                    </a:lnTo>
                    <a:lnTo>
                      <a:pt x="341" y="3"/>
                    </a:lnTo>
                    <a:lnTo>
                      <a:pt x="349" y="7"/>
                    </a:lnTo>
                    <a:lnTo>
                      <a:pt x="358" y="12"/>
                    </a:lnTo>
                    <a:lnTo>
                      <a:pt x="349" y="20"/>
                    </a:lnTo>
                    <a:lnTo>
                      <a:pt x="337" y="24"/>
                    </a:lnTo>
                    <a:lnTo>
                      <a:pt x="344" y="27"/>
                    </a:lnTo>
                    <a:lnTo>
                      <a:pt x="348" y="31"/>
                    </a:lnTo>
                    <a:lnTo>
                      <a:pt x="355" y="32"/>
                    </a:lnTo>
                    <a:lnTo>
                      <a:pt x="363" y="34"/>
                    </a:lnTo>
                    <a:lnTo>
                      <a:pt x="355" y="38"/>
                    </a:lnTo>
                    <a:lnTo>
                      <a:pt x="348" y="44"/>
                    </a:lnTo>
                    <a:lnTo>
                      <a:pt x="339" y="50"/>
                    </a:lnTo>
                    <a:lnTo>
                      <a:pt x="337" y="60"/>
                    </a:lnTo>
                    <a:lnTo>
                      <a:pt x="339" y="63"/>
                    </a:lnTo>
                    <a:lnTo>
                      <a:pt x="346" y="68"/>
                    </a:lnTo>
                    <a:lnTo>
                      <a:pt x="353" y="72"/>
                    </a:lnTo>
                    <a:lnTo>
                      <a:pt x="356" y="80"/>
                    </a:lnTo>
                    <a:lnTo>
                      <a:pt x="351" y="89"/>
                    </a:lnTo>
                    <a:lnTo>
                      <a:pt x="348" y="101"/>
                    </a:lnTo>
                    <a:lnTo>
                      <a:pt x="351" y="113"/>
                    </a:lnTo>
                    <a:lnTo>
                      <a:pt x="356" y="125"/>
                    </a:lnTo>
                    <a:lnTo>
                      <a:pt x="353" y="132"/>
                    </a:lnTo>
                    <a:lnTo>
                      <a:pt x="351" y="141"/>
                    </a:lnTo>
                    <a:lnTo>
                      <a:pt x="353" y="146"/>
                    </a:lnTo>
                    <a:lnTo>
                      <a:pt x="358" y="153"/>
                    </a:lnTo>
                    <a:lnTo>
                      <a:pt x="363" y="160"/>
                    </a:lnTo>
                    <a:lnTo>
                      <a:pt x="367" y="166"/>
                    </a:lnTo>
                    <a:lnTo>
                      <a:pt x="363" y="170"/>
                    </a:lnTo>
                    <a:lnTo>
                      <a:pt x="361" y="173"/>
                    </a:lnTo>
                    <a:lnTo>
                      <a:pt x="370" y="182"/>
                    </a:lnTo>
                    <a:lnTo>
                      <a:pt x="377" y="194"/>
                    </a:lnTo>
                    <a:lnTo>
                      <a:pt x="370" y="206"/>
                    </a:lnTo>
                    <a:lnTo>
                      <a:pt x="358" y="220"/>
                    </a:lnTo>
                    <a:lnTo>
                      <a:pt x="342" y="232"/>
                    </a:lnTo>
                    <a:lnTo>
                      <a:pt x="332" y="244"/>
                    </a:lnTo>
                    <a:lnTo>
                      <a:pt x="324" y="249"/>
                    </a:lnTo>
                    <a:lnTo>
                      <a:pt x="313" y="252"/>
                    </a:lnTo>
                    <a:lnTo>
                      <a:pt x="301" y="252"/>
                    </a:lnTo>
                    <a:lnTo>
                      <a:pt x="294" y="254"/>
                    </a:lnTo>
                    <a:lnTo>
                      <a:pt x="277" y="259"/>
                    </a:lnTo>
                    <a:lnTo>
                      <a:pt x="263" y="263"/>
                    </a:lnTo>
                    <a:lnTo>
                      <a:pt x="255" y="261"/>
                    </a:lnTo>
                    <a:lnTo>
                      <a:pt x="251" y="256"/>
                    </a:lnTo>
                    <a:lnTo>
                      <a:pt x="236" y="251"/>
                    </a:lnTo>
                    <a:lnTo>
                      <a:pt x="231" y="237"/>
                    </a:lnTo>
                    <a:lnTo>
                      <a:pt x="232" y="230"/>
                    </a:lnTo>
                    <a:lnTo>
                      <a:pt x="238" y="227"/>
                    </a:lnTo>
                    <a:lnTo>
                      <a:pt x="229" y="218"/>
                    </a:lnTo>
                    <a:lnTo>
                      <a:pt x="227" y="208"/>
                    </a:lnTo>
                    <a:lnTo>
                      <a:pt x="227" y="203"/>
                    </a:lnTo>
                    <a:lnTo>
                      <a:pt x="227" y="197"/>
                    </a:lnTo>
                    <a:lnTo>
                      <a:pt x="241" y="192"/>
                    </a:lnTo>
                    <a:lnTo>
                      <a:pt x="253" y="182"/>
                    </a:lnTo>
                    <a:lnTo>
                      <a:pt x="263" y="168"/>
                    </a:lnTo>
                    <a:lnTo>
                      <a:pt x="274" y="161"/>
                    </a:lnTo>
                    <a:lnTo>
                      <a:pt x="286" y="154"/>
                    </a:lnTo>
                    <a:lnTo>
                      <a:pt x="293" y="146"/>
                    </a:lnTo>
                    <a:lnTo>
                      <a:pt x="289" y="137"/>
                    </a:lnTo>
                    <a:lnTo>
                      <a:pt x="282" y="134"/>
                    </a:lnTo>
                    <a:lnTo>
                      <a:pt x="272" y="132"/>
                    </a:lnTo>
                    <a:lnTo>
                      <a:pt x="263" y="132"/>
                    </a:lnTo>
                    <a:lnTo>
                      <a:pt x="250" y="132"/>
                    </a:lnTo>
                    <a:lnTo>
                      <a:pt x="241" y="136"/>
                    </a:lnTo>
                    <a:lnTo>
                      <a:pt x="234" y="141"/>
                    </a:lnTo>
                    <a:lnTo>
                      <a:pt x="232" y="151"/>
                    </a:lnTo>
                    <a:lnTo>
                      <a:pt x="232" y="158"/>
                    </a:lnTo>
                    <a:lnTo>
                      <a:pt x="232" y="163"/>
                    </a:lnTo>
                    <a:lnTo>
                      <a:pt x="227" y="170"/>
                    </a:lnTo>
                    <a:lnTo>
                      <a:pt x="219" y="179"/>
                    </a:lnTo>
                    <a:lnTo>
                      <a:pt x="207" y="184"/>
                    </a:lnTo>
                    <a:lnTo>
                      <a:pt x="198" y="191"/>
                    </a:lnTo>
                    <a:lnTo>
                      <a:pt x="184" y="196"/>
                    </a:lnTo>
                    <a:lnTo>
                      <a:pt x="176" y="208"/>
                    </a:lnTo>
                    <a:lnTo>
                      <a:pt x="174" y="218"/>
                    </a:lnTo>
                    <a:lnTo>
                      <a:pt x="169" y="228"/>
                    </a:lnTo>
                    <a:lnTo>
                      <a:pt x="169" y="237"/>
                    </a:lnTo>
                    <a:lnTo>
                      <a:pt x="172" y="242"/>
                    </a:lnTo>
                    <a:lnTo>
                      <a:pt x="174" y="247"/>
                    </a:lnTo>
                    <a:lnTo>
                      <a:pt x="179" y="249"/>
                    </a:lnTo>
                    <a:lnTo>
                      <a:pt x="188" y="254"/>
                    </a:lnTo>
                    <a:lnTo>
                      <a:pt x="193" y="259"/>
                    </a:lnTo>
                    <a:lnTo>
                      <a:pt x="196" y="266"/>
                    </a:lnTo>
                    <a:lnTo>
                      <a:pt x="193" y="271"/>
                    </a:lnTo>
                    <a:lnTo>
                      <a:pt x="188" y="278"/>
                    </a:lnTo>
                    <a:lnTo>
                      <a:pt x="179" y="283"/>
                    </a:lnTo>
                    <a:lnTo>
                      <a:pt x="176" y="287"/>
                    </a:lnTo>
                    <a:lnTo>
                      <a:pt x="169" y="289"/>
                    </a:lnTo>
                    <a:lnTo>
                      <a:pt x="164" y="295"/>
                    </a:lnTo>
                    <a:lnTo>
                      <a:pt x="162" y="304"/>
                    </a:lnTo>
                    <a:lnTo>
                      <a:pt x="162" y="313"/>
                    </a:lnTo>
                    <a:lnTo>
                      <a:pt x="164" y="320"/>
                    </a:lnTo>
                    <a:lnTo>
                      <a:pt x="169" y="321"/>
                    </a:lnTo>
                    <a:lnTo>
                      <a:pt x="164" y="328"/>
                    </a:lnTo>
                    <a:lnTo>
                      <a:pt x="160" y="335"/>
                    </a:lnTo>
                    <a:lnTo>
                      <a:pt x="155" y="338"/>
                    </a:lnTo>
                    <a:lnTo>
                      <a:pt x="153" y="345"/>
                    </a:lnTo>
                    <a:lnTo>
                      <a:pt x="145" y="345"/>
                    </a:lnTo>
                    <a:lnTo>
                      <a:pt x="140" y="345"/>
                    </a:lnTo>
                    <a:lnTo>
                      <a:pt x="133" y="347"/>
                    </a:lnTo>
                    <a:lnTo>
                      <a:pt x="129" y="354"/>
                    </a:lnTo>
                    <a:lnTo>
                      <a:pt x="122" y="359"/>
                    </a:lnTo>
                    <a:lnTo>
                      <a:pt x="115" y="362"/>
                    </a:lnTo>
                    <a:lnTo>
                      <a:pt x="112" y="357"/>
                    </a:lnTo>
                    <a:lnTo>
                      <a:pt x="109" y="350"/>
                    </a:lnTo>
                    <a:lnTo>
                      <a:pt x="105" y="342"/>
                    </a:lnTo>
                    <a:lnTo>
                      <a:pt x="105" y="338"/>
                    </a:lnTo>
                    <a:lnTo>
                      <a:pt x="105" y="335"/>
                    </a:lnTo>
                    <a:lnTo>
                      <a:pt x="105" y="333"/>
                    </a:lnTo>
                    <a:lnTo>
                      <a:pt x="97" y="320"/>
                    </a:lnTo>
                    <a:lnTo>
                      <a:pt x="95" y="306"/>
                    </a:lnTo>
                    <a:lnTo>
                      <a:pt x="88" y="297"/>
                    </a:lnTo>
                    <a:lnTo>
                      <a:pt x="85" y="287"/>
                    </a:lnTo>
                    <a:lnTo>
                      <a:pt x="86" y="282"/>
                    </a:lnTo>
                    <a:lnTo>
                      <a:pt x="88" y="278"/>
                    </a:lnTo>
                    <a:lnTo>
                      <a:pt x="88" y="280"/>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713" name="Freeform 257"/>
              <p:cNvSpPr>
                <a:spLocks/>
              </p:cNvSpPr>
              <p:nvPr/>
            </p:nvSpPr>
            <p:spPr bwMode="auto">
              <a:xfrm>
                <a:off x="4763294" y="1717675"/>
                <a:ext cx="3906838" cy="1449387"/>
              </a:xfrm>
              <a:custGeom>
                <a:avLst/>
                <a:gdLst/>
                <a:ahLst/>
                <a:cxnLst>
                  <a:cxn ang="0">
                    <a:pos x="1720" y="708"/>
                  </a:cxn>
                  <a:cxn ang="0">
                    <a:pos x="1734" y="571"/>
                  </a:cxn>
                  <a:cxn ang="0">
                    <a:pos x="1744" y="488"/>
                  </a:cxn>
                  <a:cxn ang="0">
                    <a:pos x="1906" y="464"/>
                  </a:cxn>
                  <a:cxn ang="0">
                    <a:pos x="2002" y="416"/>
                  </a:cxn>
                  <a:cxn ang="0">
                    <a:pos x="2086" y="409"/>
                  </a:cxn>
                  <a:cxn ang="0">
                    <a:pos x="1976" y="507"/>
                  </a:cxn>
                  <a:cxn ang="0">
                    <a:pos x="2011" y="584"/>
                  </a:cxn>
                  <a:cxn ang="0">
                    <a:pos x="2091" y="452"/>
                  </a:cxn>
                  <a:cxn ang="0">
                    <a:pos x="2257" y="399"/>
                  </a:cxn>
                  <a:cxn ang="0">
                    <a:pos x="2324" y="328"/>
                  </a:cxn>
                  <a:cxn ang="0">
                    <a:pos x="2425" y="333"/>
                  </a:cxn>
                  <a:cxn ang="0">
                    <a:pos x="2355" y="261"/>
                  </a:cxn>
                  <a:cxn ang="0">
                    <a:pos x="2177" y="234"/>
                  </a:cxn>
                  <a:cxn ang="0">
                    <a:pos x="1978" y="184"/>
                  </a:cxn>
                  <a:cxn ang="0">
                    <a:pos x="1835" y="143"/>
                  </a:cxn>
                  <a:cxn ang="0">
                    <a:pos x="1696" y="179"/>
                  </a:cxn>
                  <a:cxn ang="0">
                    <a:pos x="1582" y="173"/>
                  </a:cxn>
                  <a:cxn ang="0">
                    <a:pos x="1436" y="130"/>
                  </a:cxn>
                  <a:cxn ang="0">
                    <a:pos x="1266" y="122"/>
                  </a:cxn>
                  <a:cxn ang="0">
                    <a:pos x="1233" y="2"/>
                  </a:cxn>
                  <a:cxn ang="0">
                    <a:pos x="1106" y="48"/>
                  </a:cxn>
                  <a:cxn ang="0">
                    <a:pos x="958" y="106"/>
                  </a:cxn>
                  <a:cxn ang="0">
                    <a:pos x="863" y="156"/>
                  </a:cxn>
                  <a:cxn ang="0">
                    <a:pos x="790" y="148"/>
                  </a:cxn>
                  <a:cxn ang="0">
                    <a:pos x="769" y="251"/>
                  </a:cxn>
                  <a:cxn ang="0">
                    <a:pos x="731" y="137"/>
                  </a:cxn>
                  <a:cxn ang="0">
                    <a:pos x="704" y="256"/>
                  </a:cxn>
                  <a:cxn ang="0">
                    <a:pos x="585" y="247"/>
                  </a:cxn>
                  <a:cxn ang="0">
                    <a:pos x="470" y="247"/>
                  </a:cxn>
                  <a:cxn ang="0">
                    <a:pos x="363" y="247"/>
                  </a:cxn>
                  <a:cxn ang="0">
                    <a:pos x="294" y="335"/>
                  </a:cxn>
                  <a:cxn ang="0">
                    <a:pos x="237" y="311"/>
                  </a:cxn>
                  <a:cxn ang="0">
                    <a:pos x="225" y="244"/>
                  </a:cxn>
                  <a:cxn ang="0">
                    <a:pos x="136" y="259"/>
                  </a:cxn>
                  <a:cxn ang="0">
                    <a:pos x="153" y="361"/>
                  </a:cxn>
                  <a:cxn ang="0">
                    <a:pos x="107" y="464"/>
                  </a:cxn>
                  <a:cxn ang="0">
                    <a:pos x="41" y="500"/>
                  </a:cxn>
                  <a:cxn ang="0">
                    <a:pos x="45" y="567"/>
                  </a:cxn>
                  <a:cxn ang="0">
                    <a:pos x="43" y="688"/>
                  </a:cxn>
                  <a:cxn ang="0">
                    <a:pos x="124" y="734"/>
                  </a:cxn>
                  <a:cxn ang="0">
                    <a:pos x="212" y="755"/>
                  </a:cxn>
                  <a:cxn ang="0">
                    <a:pos x="253" y="713"/>
                  </a:cxn>
                  <a:cxn ang="0">
                    <a:pos x="270" y="765"/>
                  </a:cxn>
                  <a:cxn ang="0">
                    <a:pos x="353" y="829"/>
                  </a:cxn>
                  <a:cxn ang="0">
                    <a:pos x="415" y="851"/>
                  </a:cxn>
                  <a:cxn ang="0">
                    <a:pos x="403" y="727"/>
                  </a:cxn>
                  <a:cxn ang="0">
                    <a:pos x="492" y="729"/>
                  </a:cxn>
                  <a:cxn ang="0">
                    <a:pos x="473" y="811"/>
                  </a:cxn>
                  <a:cxn ang="0">
                    <a:pos x="494" y="880"/>
                  </a:cxn>
                  <a:cxn ang="0">
                    <a:pos x="599" y="889"/>
                  </a:cxn>
                  <a:cxn ang="0">
                    <a:pos x="666" y="875"/>
                  </a:cxn>
                  <a:cxn ang="0">
                    <a:pos x="747" y="872"/>
                  </a:cxn>
                  <a:cxn ang="0">
                    <a:pos x="798" y="825"/>
                  </a:cxn>
                  <a:cxn ang="0">
                    <a:pos x="932" y="710"/>
                  </a:cxn>
                  <a:cxn ang="0">
                    <a:pos x="1030" y="648"/>
                  </a:cxn>
                  <a:cxn ang="0">
                    <a:pos x="1152" y="612"/>
                  </a:cxn>
                  <a:cxn ang="0">
                    <a:pos x="1268" y="653"/>
                  </a:cxn>
                  <a:cxn ang="0">
                    <a:pos x="1422" y="653"/>
                  </a:cxn>
                  <a:cxn ang="0">
                    <a:pos x="1546" y="629"/>
                  </a:cxn>
                  <a:cxn ang="0">
                    <a:pos x="1649" y="682"/>
                  </a:cxn>
                  <a:cxn ang="0">
                    <a:pos x="1610" y="780"/>
                  </a:cxn>
                </a:cxnLst>
                <a:rect l="0" t="0" r="r" b="b"/>
                <a:pathLst>
                  <a:path w="2461" h="913">
                    <a:moveTo>
                      <a:pt x="1608" y="786"/>
                    </a:moveTo>
                    <a:lnTo>
                      <a:pt x="1612" y="786"/>
                    </a:lnTo>
                    <a:lnTo>
                      <a:pt x="1620" y="787"/>
                    </a:lnTo>
                    <a:lnTo>
                      <a:pt x="1631" y="789"/>
                    </a:lnTo>
                    <a:lnTo>
                      <a:pt x="1644" y="791"/>
                    </a:lnTo>
                    <a:lnTo>
                      <a:pt x="1653" y="787"/>
                    </a:lnTo>
                    <a:lnTo>
                      <a:pt x="1663" y="780"/>
                    </a:lnTo>
                    <a:lnTo>
                      <a:pt x="1674" y="768"/>
                    </a:lnTo>
                    <a:lnTo>
                      <a:pt x="1684" y="756"/>
                    </a:lnTo>
                    <a:lnTo>
                      <a:pt x="1692" y="743"/>
                    </a:lnTo>
                    <a:lnTo>
                      <a:pt x="1703" y="729"/>
                    </a:lnTo>
                    <a:lnTo>
                      <a:pt x="1711" y="717"/>
                    </a:lnTo>
                    <a:lnTo>
                      <a:pt x="1720" y="708"/>
                    </a:lnTo>
                    <a:lnTo>
                      <a:pt x="1725" y="700"/>
                    </a:lnTo>
                    <a:lnTo>
                      <a:pt x="1734" y="691"/>
                    </a:lnTo>
                    <a:lnTo>
                      <a:pt x="1737" y="681"/>
                    </a:lnTo>
                    <a:lnTo>
                      <a:pt x="1742" y="670"/>
                    </a:lnTo>
                    <a:lnTo>
                      <a:pt x="1742" y="660"/>
                    </a:lnTo>
                    <a:lnTo>
                      <a:pt x="1742" y="652"/>
                    </a:lnTo>
                    <a:lnTo>
                      <a:pt x="1742" y="641"/>
                    </a:lnTo>
                    <a:lnTo>
                      <a:pt x="1748" y="633"/>
                    </a:lnTo>
                    <a:lnTo>
                      <a:pt x="1753" y="621"/>
                    </a:lnTo>
                    <a:lnTo>
                      <a:pt x="1758" y="605"/>
                    </a:lnTo>
                    <a:lnTo>
                      <a:pt x="1753" y="591"/>
                    </a:lnTo>
                    <a:lnTo>
                      <a:pt x="1744" y="579"/>
                    </a:lnTo>
                    <a:lnTo>
                      <a:pt x="1734" y="571"/>
                    </a:lnTo>
                    <a:lnTo>
                      <a:pt x="1725" y="572"/>
                    </a:lnTo>
                    <a:lnTo>
                      <a:pt x="1713" y="578"/>
                    </a:lnTo>
                    <a:lnTo>
                      <a:pt x="1705" y="578"/>
                    </a:lnTo>
                    <a:lnTo>
                      <a:pt x="1694" y="576"/>
                    </a:lnTo>
                    <a:lnTo>
                      <a:pt x="1689" y="574"/>
                    </a:lnTo>
                    <a:lnTo>
                      <a:pt x="1680" y="562"/>
                    </a:lnTo>
                    <a:lnTo>
                      <a:pt x="1679" y="557"/>
                    </a:lnTo>
                    <a:lnTo>
                      <a:pt x="1682" y="545"/>
                    </a:lnTo>
                    <a:lnTo>
                      <a:pt x="1692" y="535"/>
                    </a:lnTo>
                    <a:lnTo>
                      <a:pt x="1705" y="524"/>
                    </a:lnTo>
                    <a:lnTo>
                      <a:pt x="1717" y="516"/>
                    </a:lnTo>
                    <a:lnTo>
                      <a:pt x="1729" y="502"/>
                    </a:lnTo>
                    <a:lnTo>
                      <a:pt x="1744" y="488"/>
                    </a:lnTo>
                    <a:lnTo>
                      <a:pt x="1760" y="474"/>
                    </a:lnTo>
                    <a:lnTo>
                      <a:pt x="1775" y="468"/>
                    </a:lnTo>
                    <a:lnTo>
                      <a:pt x="1784" y="464"/>
                    </a:lnTo>
                    <a:lnTo>
                      <a:pt x="1796" y="464"/>
                    </a:lnTo>
                    <a:lnTo>
                      <a:pt x="1809" y="461"/>
                    </a:lnTo>
                    <a:lnTo>
                      <a:pt x="1825" y="461"/>
                    </a:lnTo>
                    <a:lnTo>
                      <a:pt x="1837" y="459"/>
                    </a:lnTo>
                    <a:lnTo>
                      <a:pt x="1851" y="457"/>
                    </a:lnTo>
                    <a:lnTo>
                      <a:pt x="1861" y="457"/>
                    </a:lnTo>
                    <a:lnTo>
                      <a:pt x="1871" y="457"/>
                    </a:lnTo>
                    <a:lnTo>
                      <a:pt x="1885" y="457"/>
                    </a:lnTo>
                    <a:lnTo>
                      <a:pt x="1895" y="462"/>
                    </a:lnTo>
                    <a:lnTo>
                      <a:pt x="1906" y="464"/>
                    </a:lnTo>
                    <a:lnTo>
                      <a:pt x="1916" y="468"/>
                    </a:lnTo>
                    <a:lnTo>
                      <a:pt x="1920" y="468"/>
                    </a:lnTo>
                    <a:lnTo>
                      <a:pt x="1925" y="468"/>
                    </a:lnTo>
                    <a:lnTo>
                      <a:pt x="1932" y="468"/>
                    </a:lnTo>
                    <a:lnTo>
                      <a:pt x="1944" y="468"/>
                    </a:lnTo>
                    <a:lnTo>
                      <a:pt x="1945" y="454"/>
                    </a:lnTo>
                    <a:lnTo>
                      <a:pt x="1949" y="445"/>
                    </a:lnTo>
                    <a:lnTo>
                      <a:pt x="1954" y="435"/>
                    </a:lnTo>
                    <a:lnTo>
                      <a:pt x="1961" y="428"/>
                    </a:lnTo>
                    <a:lnTo>
                      <a:pt x="1968" y="421"/>
                    </a:lnTo>
                    <a:lnTo>
                      <a:pt x="1978" y="418"/>
                    </a:lnTo>
                    <a:lnTo>
                      <a:pt x="1988" y="416"/>
                    </a:lnTo>
                    <a:lnTo>
                      <a:pt x="2002" y="416"/>
                    </a:lnTo>
                    <a:lnTo>
                      <a:pt x="2007" y="414"/>
                    </a:lnTo>
                    <a:lnTo>
                      <a:pt x="2012" y="414"/>
                    </a:lnTo>
                    <a:lnTo>
                      <a:pt x="2019" y="414"/>
                    </a:lnTo>
                    <a:lnTo>
                      <a:pt x="2031" y="416"/>
                    </a:lnTo>
                    <a:lnTo>
                      <a:pt x="2024" y="423"/>
                    </a:lnTo>
                    <a:lnTo>
                      <a:pt x="2028" y="433"/>
                    </a:lnTo>
                    <a:lnTo>
                      <a:pt x="2031" y="433"/>
                    </a:lnTo>
                    <a:lnTo>
                      <a:pt x="2042" y="428"/>
                    </a:lnTo>
                    <a:lnTo>
                      <a:pt x="2055" y="416"/>
                    </a:lnTo>
                    <a:lnTo>
                      <a:pt x="2074" y="397"/>
                    </a:lnTo>
                    <a:lnTo>
                      <a:pt x="2081" y="397"/>
                    </a:lnTo>
                    <a:lnTo>
                      <a:pt x="2088" y="404"/>
                    </a:lnTo>
                    <a:lnTo>
                      <a:pt x="2086" y="409"/>
                    </a:lnTo>
                    <a:lnTo>
                      <a:pt x="2085" y="416"/>
                    </a:lnTo>
                    <a:lnTo>
                      <a:pt x="2078" y="423"/>
                    </a:lnTo>
                    <a:lnTo>
                      <a:pt x="2067" y="433"/>
                    </a:lnTo>
                    <a:lnTo>
                      <a:pt x="2057" y="437"/>
                    </a:lnTo>
                    <a:lnTo>
                      <a:pt x="2047" y="438"/>
                    </a:lnTo>
                    <a:lnTo>
                      <a:pt x="2038" y="442"/>
                    </a:lnTo>
                    <a:lnTo>
                      <a:pt x="2031" y="450"/>
                    </a:lnTo>
                    <a:lnTo>
                      <a:pt x="2023" y="461"/>
                    </a:lnTo>
                    <a:lnTo>
                      <a:pt x="2016" y="474"/>
                    </a:lnTo>
                    <a:lnTo>
                      <a:pt x="2005" y="483"/>
                    </a:lnTo>
                    <a:lnTo>
                      <a:pt x="1997" y="493"/>
                    </a:lnTo>
                    <a:lnTo>
                      <a:pt x="1985" y="498"/>
                    </a:lnTo>
                    <a:lnTo>
                      <a:pt x="1976" y="507"/>
                    </a:lnTo>
                    <a:lnTo>
                      <a:pt x="1968" y="517"/>
                    </a:lnTo>
                    <a:lnTo>
                      <a:pt x="1966" y="535"/>
                    </a:lnTo>
                    <a:lnTo>
                      <a:pt x="1966" y="541"/>
                    </a:lnTo>
                    <a:lnTo>
                      <a:pt x="1966" y="553"/>
                    </a:lnTo>
                    <a:lnTo>
                      <a:pt x="1968" y="567"/>
                    </a:lnTo>
                    <a:lnTo>
                      <a:pt x="1971" y="583"/>
                    </a:lnTo>
                    <a:lnTo>
                      <a:pt x="1973" y="595"/>
                    </a:lnTo>
                    <a:lnTo>
                      <a:pt x="1976" y="609"/>
                    </a:lnTo>
                    <a:lnTo>
                      <a:pt x="1981" y="617"/>
                    </a:lnTo>
                    <a:lnTo>
                      <a:pt x="1987" y="626"/>
                    </a:lnTo>
                    <a:lnTo>
                      <a:pt x="1993" y="610"/>
                    </a:lnTo>
                    <a:lnTo>
                      <a:pt x="2000" y="596"/>
                    </a:lnTo>
                    <a:lnTo>
                      <a:pt x="2011" y="584"/>
                    </a:lnTo>
                    <a:lnTo>
                      <a:pt x="2024" y="578"/>
                    </a:lnTo>
                    <a:lnTo>
                      <a:pt x="2026" y="567"/>
                    </a:lnTo>
                    <a:lnTo>
                      <a:pt x="2033" y="562"/>
                    </a:lnTo>
                    <a:lnTo>
                      <a:pt x="2040" y="555"/>
                    </a:lnTo>
                    <a:lnTo>
                      <a:pt x="2045" y="550"/>
                    </a:lnTo>
                    <a:lnTo>
                      <a:pt x="2047" y="538"/>
                    </a:lnTo>
                    <a:lnTo>
                      <a:pt x="2054" y="531"/>
                    </a:lnTo>
                    <a:lnTo>
                      <a:pt x="2059" y="524"/>
                    </a:lnTo>
                    <a:lnTo>
                      <a:pt x="2062" y="519"/>
                    </a:lnTo>
                    <a:lnTo>
                      <a:pt x="2059" y="509"/>
                    </a:lnTo>
                    <a:lnTo>
                      <a:pt x="2062" y="497"/>
                    </a:lnTo>
                    <a:lnTo>
                      <a:pt x="2076" y="469"/>
                    </a:lnTo>
                    <a:lnTo>
                      <a:pt x="2091" y="452"/>
                    </a:lnTo>
                    <a:lnTo>
                      <a:pt x="2105" y="443"/>
                    </a:lnTo>
                    <a:lnTo>
                      <a:pt x="2119" y="442"/>
                    </a:lnTo>
                    <a:lnTo>
                      <a:pt x="2129" y="443"/>
                    </a:lnTo>
                    <a:lnTo>
                      <a:pt x="2140" y="449"/>
                    </a:lnTo>
                    <a:lnTo>
                      <a:pt x="2148" y="452"/>
                    </a:lnTo>
                    <a:lnTo>
                      <a:pt x="2157" y="455"/>
                    </a:lnTo>
                    <a:lnTo>
                      <a:pt x="2172" y="452"/>
                    </a:lnTo>
                    <a:lnTo>
                      <a:pt x="2188" y="445"/>
                    </a:lnTo>
                    <a:lnTo>
                      <a:pt x="2202" y="435"/>
                    </a:lnTo>
                    <a:lnTo>
                      <a:pt x="2217" y="426"/>
                    </a:lnTo>
                    <a:lnTo>
                      <a:pt x="2229" y="414"/>
                    </a:lnTo>
                    <a:lnTo>
                      <a:pt x="2243" y="406"/>
                    </a:lnTo>
                    <a:lnTo>
                      <a:pt x="2257" y="399"/>
                    </a:lnTo>
                    <a:lnTo>
                      <a:pt x="2272" y="397"/>
                    </a:lnTo>
                    <a:lnTo>
                      <a:pt x="2293" y="394"/>
                    </a:lnTo>
                    <a:lnTo>
                      <a:pt x="2305" y="390"/>
                    </a:lnTo>
                    <a:lnTo>
                      <a:pt x="2308" y="385"/>
                    </a:lnTo>
                    <a:lnTo>
                      <a:pt x="2308" y="380"/>
                    </a:lnTo>
                    <a:lnTo>
                      <a:pt x="2301" y="373"/>
                    </a:lnTo>
                    <a:lnTo>
                      <a:pt x="2294" y="366"/>
                    </a:lnTo>
                    <a:lnTo>
                      <a:pt x="2289" y="361"/>
                    </a:lnTo>
                    <a:lnTo>
                      <a:pt x="2288" y="359"/>
                    </a:lnTo>
                    <a:lnTo>
                      <a:pt x="2291" y="345"/>
                    </a:lnTo>
                    <a:lnTo>
                      <a:pt x="2303" y="339"/>
                    </a:lnTo>
                    <a:lnTo>
                      <a:pt x="2313" y="333"/>
                    </a:lnTo>
                    <a:lnTo>
                      <a:pt x="2324" y="328"/>
                    </a:lnTo>
                    <a:lnTo>
                      <a:pt x="2324" y="316"/>
                    </a:lnTo>
                    <a:lnTo>
                      <a:pt x="2331" y="311"/>
                    </a:lnTo>
                    <a:lnTo>
                      <a:pt x="2341" y="311"/>
                    </a:lnTo>
                    <a:lnTo>
                      <a:pt x="2353" y="316"/>
                    </a:lnTo>
                    <a:lnTo>
                      <a:pt x="2363" y="323"/>
                    </a:lnTo>
                    <a:lnTo>
                      <a:pt x="2374" y="332"/>
                    </a:lnTo>
                    <a:lnTo>
                      <a:pt x="2382" y="339"/>
                    </a:lnTo>
                    <a:lnTo>
                      <a:pt x="2392" y="345"/>
                    </a:lnTo>
                    <a:lnTo>
                      <a:pt x="2403" y="351"/>
                    </a:lnTo>
                    <a:lnTo>
                      <a:pt x="2413" y="354"/>
                    </a:lnTo>
                    <a:lnTo>
                      <a:pt x="2417" y="351"/>
                    </a:lnTo>
                    <a:lnTo>
                      <a:pt x="2422" y="344"/>
                    </a:lnTo>
                    <a:lnTo>
                      <a:pt x="2425" y="333"/>
                    </a:lnTo>
                    <a:lnTo>
                      <a:pt x="2430" y="328"/>
                    </a:lnTo>
                    <a:lnTo>
                      <a:pt x="2435" y="321"/>
                    </a:lnTo>
                    <a:lnTo>
                      <a:pt x="2442" y="320"/>
                    </a:lnTo>
                    <a:lnTo>
                      <a:pt x="2451" y="316"/>
                    </a:lnTo>
                    <a:lnTo>
                      <a:pt x="2461" y="314"/>
                    </a:lnTo>
                    <a:lnTo>
                      <a:pt x="2451" y="304"/>
                    </a:lnTo>
                    <a:lnTo>
                      <a:pt x="2439" y="297"/>
                    </a:lnTo>
                    <a:lnTo>
                      <a:pt x="2425" y="289"/>
                    </a:lnTo>
                    <a:lnTo>
                      <a:pt x="2411" y="284"/>
                    </a:lnTo>
                    <a:lnTo>
                      <a:pt x="2394" y="277"/>
                    </a:lnTo>
                    <a:lnTo>
                      <a:pt x="2380" y="271"/>
                    </a:lnTo>
                    <a:lnTo>
                      <a:pt x="2365" y="266"/>
                    </a:lnTo>
                    <a:lnTo>
                      <a:pt x="2355" y="261"/>
                    </a:lnTo>
                    <a:lnTo>
                      <a:pt x="2337" y="251"/>
                    </a:lnTo>
                    <a:lnTo>
                      <a:pt x="2320" y="242"/>
                    </a:lnTo>
                    <a:lnTo>
                      <a:pt x="2301" y="234"/>
                    </a:lnTo>
                    <a:lnTo>
                      <a:pt x="2284" y="227"/>
                    </a:lnTo>
                    <a:lnTo>
                      <a:pt x="2263" y="220"/>
                    </a:lnTo>
                    <a:lnTo>
                      <a:pt x="2243" y="216"/>
                    </a:lnTo>
                    <a:lnTo>
                      <a:pt x="2222" y="213"/>
                    </a:lnTo>
                    <a:lnTo>
                      <a:pt x="2202" y="213"/>
                    </a:lnTo>
                    <a:lnTo>
                      <a:pt x="2190" y="213"/>
                    </a:lnTo>
                    <a:lnTo>
                      <a:pt x="2181" y="215"/>
                    </a:lnTo>
                    <a:lnTo>
                      <a:pt x="2176" y="216"/>
                    </a:lnTo>
                    <a:lnTo>
                      <a:pt x="2176" y="222"/>
                    </a:lnTo>
                    <a:lnTo>
                      <a:pt x="2177" y="234"/>
                    </a:lnTo>
                    <a:lnTo>
                      <a:pt x="2177" y="241"/>
                    </a:lnTo>
                    <a:lnTo>
                      <a:pt x="2172" y="242"/>
                    </a:lnTo>
                    <a:lnTo>
                      <a:pt x="2169" y="239"/>
                    </a:lnTo>
                    <a:lnTo>
                      <a:pt x="2153" y="227"/>
                    </a:lnTo>
                    <a:lnTo>
                      <a:pt x="2143" y="222"/>
                    </a:lnTo>
                    <a:lnTo>
                      <a:pt x="2026" y="220"/>
                    </a:lnTo>
                    <a:lnTo>
                      <a:pt x="2023" y="210"/>
                    </a:lnTo>
                    <a:lnTo>
                      <a:pt x="2019" y="203"/>
                    </a:lnTo>
                    <a:lnTo>
                      <a:pt x="2012" y="196"/>
                    </a:lnTo>
                    <a:lnTo>
                      <a:pt x="2007" y="191"/>
                    </a:lnTo>
                    <a:lnTo>
                      <a:pt x="1999" y="186"/>
                    </a:lnTo>
                    <a:lnTo>
                      <a:pt x="1990" y="184"/>
                    </a:lnTo>
                    <a:lnTo>
                      <a:pt x="1978" y="184"/>
                    </a:lnTo>
                    <a:lnTo>
                      <a:pt x="1968" y="184"/>
                    </a:lnTo>
                    <a:lnTo>
                      <a:pt x="1952" y="184"/>
                    </a:lnTo>
                    <a:lnTo>
                      <a:pt x="1937" y="186"/>
                    </a:lnTo>
                    <a:lnTo>
                      <a:pt x="1921" y="186"/>
                    </a:lnTo>
                    <a:lnTo>
                      <a:pt x="1911" y="182"/>
                    </a:lnTo>
                    <a:lnTo>
                      <a:pt x="1904" y="173"/>
                    </a:lnTo>
                    <a:lnTo>
                      <a:pt x="1899" y="167"/>
                    </a:lnTo>
                    <a:lnTo>
                      <a:pt x="1892" y="160"/>
                    </a:lnTo>
                    <a:lnTo>
                      <a:pt x="1885" y="156"/>
                    </a:lnTo>
                    <a:lnTo>
                      <a:pt x="1871" y="151"/>
                    </a:lnTo>
                    <a:lnTo>
                      <a:pt x="1859" y="148"/>
                    </a:lnTo>
                    <a:lnTo>
                      <a:pt x="1847" y="144"/>
                    </a:lnTo>
                    <a:lnTo>
                      <a:pt x="1835" y="143"/>
                    </a:lnTo>
                    <a:lnTo>
                      <a:pt x="1821" y="141"/>
                    </a:lnTo>
                    <a:lnTo>
                      <a:pt x="1808" y="139"/>
                    </a:lnTo>
                    <a:lnTo>
                      <a:pt x="1794" y="139"/>
                    </a:lnTo>
                    <a:lnTo>
                      <a:pt x="1780" y="139"/>
                    </a:lnTo>
                    <a:lnTo>
                      <a:pt x="1765" y="139"/>
                    </a:lnTo>
                    <a:lnTo>
                      <a:pt x="1756" y="143"/>
                    </a:lnTo>
                    <a:lnTo>
                      <a:pt x="1748" y="146"/>
                    </a:lnTo>
                    <a:lnTo>
                      <a:pt x="1742" y="151"/>
                    </a:lnTo>
                    <a:lnTo>
                      <a:pt x="1734" y="163"/>
                    </a:lnTo>
                    <a:lnTo>
                      <a:pt x="1732" y="179"/>
                    </a:lnTo>
                    <a:lnTo>
                      <a:pt x="1717" y="179"/>
                    </a:lnTo>
                    <a:lnTo>
                      <a:pt x="1706" y="179"/>
                    </a:lnTo>
                    <a:lnTo>
                      <a:pt x="1696" y="179"/>
                    </a:lnTo>
                    <a:lnTo>
                      <a:pt x="1687" y="179"/>
                    </a:lnTo>
                    <a:lnTo>
                      <a:pt x="1668" y="179"/>
                    </a:lnTo>
                    <a:lnTo>
                      <a:pt x="1651" y="179"/>
                    </a:lnTo>
                    <a:lnTo>
                      <a:pt x="1641" y="175"/>
                    </a:lnTo>
                    <a:lnTo>
                      <a:pt x="1636" y="172"/>
                    </a:lnTo>
                    <a:lnTo>
                      <a:pt x="1627" y="168"/>
                    </a:lnTo>
                    <a:lnTo>
                      <a:pt x="1619" y="167"/>
                    </a:lnTo>
                    <a:lnTo>
                      <a:pt x="1615" y="172"/>
                    </a:lnTo>
                    <a:lnTo>
                      <a:pt x="1613" y="180"/>
                    </a:lnTo>
                    <a:lnTo>
                      <a:pt x="1610" y="186"/>
                    </a:lnTo>
                    <a:lnTo>
                      <a:pt x="1606" y="189"/>
                    </a:lnTo>
                    <a:lnTo>
                      <a:pt x="1591" y="184"/>
                    </a:lnTo>
                    <a:lnTo>
                      <a:pt x="1582" y="173"/>
                    </a:lnTo>
                    <a:lnTo>
                      <a:pt x="1576" y="160"/>
                    </a:lnTo>
                    <a:lnTo>
                      <a:pt x="1576" y="149"/>
                    </a:lnTo>
                    <a:lnTo>
                      <a:pt x="1579" y="143"/>
                    </a:lnTo>
                    <a:lnTo>
                      <a:pt x="1582" y="132"/>
                    </a:lnTo>
                    <a:lnTo>
                      <a:pt x="1576" y="125"/>
                    </a:lnTo>
                    <a:lnTo>
                      <a:pt x="1565" y="118"/>
                    </a:lnTo>
                    <a:lnTo>
                      <a:pt x="1543" y="113"/>
                    </a:lnTo>
                    <a:lnTo>
                      <a:pt x="1512" y="112"/>
                    </a:lnTo>
                    <a:lnTo>
                      <a:pt x="1502" y="110"/>
                    </a:lnTo>
                    <a:lnTo>
                      <a:pt x="1496" y="113"/>
                    </a:lnTo>
                    <a:lnTo>
                      <a:pt x="1491" y="118"/>
                    </a:lnTo>
                    <a:lnTo>
                      <a:pt x="1491" y="130"/>
                    </a:lnTo>
                    <a:lnTo>
                      <a:pt x="1436" y="130"/>
                    </a:lnTo>
                    <a:lnTo>
                      <a:pt x="1426" y="127"/>
                    </a:lnTo>
                    <a:lnTo>
                      <a:pt x="1410" y="125"/>
                    </a:lnTo>
                    <a:lnTo>
                      <a:pt x="1391" y="122"/>
                    </a:lnTo>
                    <a:lnTo>
                      <a:pt x="1374" y="118"/>
                    </a:lnTo>
                    <a:lnTo>
                      <a:pt x="1355" y="113"/>
                    </a:lnTo>
                    <a:lnTo>
                      <a:pt x="1338" y="108"/>
                    </a:lnTo>
                    <a:lnTo>
                      <a:pt x="1326" y="103"/>
                    </a:lnTo>
                    <a:lnTo>
                      <a:pt x="1319" y="98"/>
                    </a:lnTo>
                    <a:lnTo>
                      <a:pt x="1297" y="113"/>
                    </a:lnTo>
                    <a:lnTo>
                      <a:pt x="1283" y="124"/>
                    </a:lnTo>
                    <a:lnTo>
                      <a:pt x="1273" y="127"/>
                    </a:lnTo>
                    <a:lnTo>
                      <a:pt x="1268" y="129"/>
                    </a:lnTo>
                    <a:lnTo>
                      <a:pt x="1266" y="122"/>
                    </a:lnTo>
                    <a:lnTo>
                      <a:pt x="1268" y="118"/>
                    </a:lnTo>
                    <a:lnTo>
                      <a:pt x="1278" y="108"/>
                    </a:lnTo>
                    <a:lnTo>
                      <a:pt x="1299" y="100"/>
                    </a:lnTo>
                    <a:lnTo>
                      <a:pt x="1321" y="88"/>
                    </a:lnTo>
                    <a:lnTo>
                      <a:pt x="1343" y="75"/>
                    </a:lnTo>
                    <a:lnTo>
                      <a:pt x="1355" y="62"/>
                    </a:lnTo>
                    <a:lnTo>
                      <a:pt x="1359" y="50"/>
                    </a:lnTo>
                    <a:lnTo>
                      <a:pt x="1345" y="38"/>
                    </a:lnTo>
                    <a:lnTo>
                      <a:pt x="1312" y="27"/>
                    </a:lnTo>
                    <a:lnTo>
                      <a:pt x="1257" y="27"/>
                    </a:lnTo>
                    <a:lnTo>
                      <a:pt x="1252" y="17"/>
                    </a:lnTo>
                    <a:lnTo>
                      <a:pt x="1245" y="8"/>
                    </a:lnTo>
                    <a:lnTo>
                      <a:pt x="1233" y="2"/>
                    </a:lnTo>
                    <a:lnTo>
                      <a:pt x="1219" y="0"/>
                    </a:lnTo>
                    <a:lnTo>
                      <a:pt x="1209" y="0"/>
                    </a:lnTo>
                    <a:lnTo>
                      <a:pt x="1201" y="2"/>
                    </a:lnTo>
                    <a:lnTo>
                      <a:pt x="1194" y="5"/>
                    </a:lnTo>
                    <a:lnTo>
                      <a:pt x="1189" y="10"/>
                    </a:lnTo>
                    <a:lnTo>
                      <a:pt x="1178" y="19"/>
                    </a:lnTo>
                    <a:lnTo>
                      <a:pt x="1170" y="29"/>
                    </a:lnTo>
                    <a:lnTo>
                      <a:pt x="1163" y="31"/>
                    </a:lnTo>
                    <a:lnTo>
                      <a:pt x="1152" y="36"/>
                    </a:lnTo>
                    <a:lnTo>
                      <a:pt x="1140" y="41"/>
                    </a:lnTo>
                    <a:lnTo>
                      <a:pt x="1128" y="46"/>
                    </a:lnTo>
                    <a:lnTo>
                      <a:pt x="1115" y="46"/>
                    </a:lnTo>
                    <a:lnTo>
                      <a:pt x="1106" y="48"/>
                    </a:lnTo>
                    <a:lnTo>
                      <a:pt x="1099" y="45"/>
                    </a:lnTo>
                    <a:lnTo>
                      <a:pt x="1099" y="39"/>
                    </a:lnTo>
                    <a:lnTo>
                      <a:pt x="1089" y="39"/>
                    </a:lnTo>
                    <a:lnTo>
                      <a:pt x="1077" y="43"/>
                    </a:lnTo>
                    <a:lnTo>
                      <a:pt x="1060" y="45"/>
                    </a:lnTo>
                    <a:lnTo>
                      <a:pt x="1044" y="50"/>
                    </a:lnTo>
                    <a:lnTo>
                      <a:pt x="1023" y="55"/>
                    </a:lnTo>
                    <a:lnTo>
                      <a:pt x="1006" y="62"/>
                    </a:lnTo>
                    <a:lnTo>
                      <a:pt x="987" y="70"/>
                    </a:lnTo>
                    <a:lnTo>
                      <a:pt x="974" y="82"/>
                    </a:lnTo>
                    <a:lnTo>
                      <a:pt x="968" y="89"/>
                    </a:lnTo>
                    <a:lnTo>
                      <a:pt x="963" y="100"/>
                    </a:lnTo>
                    <a:lnTo>
                      <a:pt x="958" y="106"/>
                    </a:lnTo>
                    <a:lnTo>
                      <a:pt x="953" y="112"/>
                    </a:lnTo>
                    <a:lnTo>
                      <a:pt x="943" y="110"/>
                    </a:lnTo>
                    <a:lnTo>
                      <a:pt x="932" y="110"/>
                    </a:lnTo>
                    <a:lnTo>
                      <a:pt x="919" y="110"/>
                    </a:lnTo>
                    <a:lnTo>
                      <a:pt x="905" y="112"/>
                    </a:lnTo>
                    <a:lnTo>
                      <a:pt x="891" y="112"/>
                    </a:lnTo>
                    <a:lnTo>
                      <a:pt x="881" y="117"/>
                    </a:lnTo>
                    <a:lnTo>
                      <a:pt x="874" y="122"/>
                    </a:lnTo>
                    <a:lnTo>
                      <a:pt x="872" y="134"/>
                    </a:lnTo>
                    <a:lnTo>
                      <a:pt x="874" y="143"/>
                    </a:lnTo>
                    <a:lnTo>
                      <a:pt x="881" y="155"/>
                    </a:lnTo>
                    <a:lnTo>
                      <a:pt x="872" y="156"/>
                    </a:lnTo>
                    <a:lnTo>
                      <a:pt x="863" y="156"/>
                    </a:lnTo>
                    <a:lnTo>
                      <a:pt x="857" y="155"/>
                    </a:lnTo>
                    <a:lnTo>
                      <a:pt x="850" y="155"/>
                    </a:lnTo>
                    <a:lnTo>
                      <a:pt x="839" y="155"/>
                    </a:lnTo>
                    <a:lnTo>
                      <a:pt x="829" y="155"/>
                    </a:lnTo>
                    <a:lnTo>
                      <a:pt x="817" y="163"/>
                    </a:lnTo>
                    <a:lnTo>
                      <a:pt x="810" y="168"/>
                    </a:lnTo>
                    <a:lnTo>
                      <a:pt x="805" y="168"/>
                    </a:lnTo>
                    <a:lnTo>
                      <a:pt x="803" y="165"/>
                    </a:lnTo>
                    <a:lnTo>
                      <a:pt x="798" y="156"/>
                    </a:lnTo>
                    <a:lnTo>
                      <a:pt x="798" y="149"/>
                    </a:lnTo>
                    <a:lnTo>
                      <a:pt x="796" y="143"/>
                    </a:lnTo>
                    <a:lnTo>
                      <a:pt x="795" y="139"/>
                    </a:lnTo>
                    <a:lnTo>
                      <a:pt x="790" y="148"/>
                    </a:lnTo>
                    <a:lnTo>
                      <a:pt x="784" y="156"/>
                    </a:lnTo>
                    <a:lnTo>
                      <a:pt x="776" y="161"/>
                    </a:lnTo>
                    <a:lnTo>
                      <a:pt x="769" y="168"/>
                    </a:lnTo>
                    <a:lnTo>
                      <a:pt x="772" y="179"/>
                    </a:lnTo>
                    <a:lnTo>
                      <a:pt x="781" y="191"/>
                    </a:lnTo>
                    <a:lnTo>
                      <a:pt x="783" y="201"/>
                    </a:lnTo>
                    <a:lnTo>
                      <a:pt x="779" y="215"/>
                    </a:lnTo>
                    <a:lnTo>
                      <a:pt x="776" y="227"/>
                    </a:lnTo>
                    <a:lnTo>
                      <a:pt x="783" y="244"/>
                    </a:lnTo>
                    <a:lnTo>
                      <a:pt x="786" y="258"/>
                    </a:lnTo>
                    <a:lnTo>
                      <a:pt x="783" y="265"/>
                    </a:lnTo>
                    <a:lnTo>
                      <a:pt x="774" y="259"/>
                    </a:lnTo>
                    <a:lnTo>
                      <a:pt x="769" y="251"/>
                    </a:lnTo>
                    <a:lnTo>
                      <a:pt x="764" y="237"/>
                    </a:lnTo>
                    <a:lnTo>
                      <a:pt x="760" y="223"/>
                    </a:lnTo>
                    <a:lnTo>
                      <a:pt x="757" y="206"/>
                    </a:lnTo>
                    <a:lnTo>
                      <a:pt x="755" y="192"/>
                    </a:lnTo>
                    <a:lnTo>
                      <a:pt x="755" y="179"/>
                    </a:lnTo>
                    <a:lnTo>
                      <a:pt x="755" y="172"/>
                    </a:lnTo>
                    <a:lnTo>
                      <a:pt x="759" y="160"/>
                    </a:lnTo>
                    <a:lnTo>
                      <a:pt x="764" y="151"/>
                    </a:lnTo>
                    <a:lnTo>
                      <a:pt x="762" y="146"/>
                    </a:lnTo>
                    <a:lnTo>
                      <a:pt x="760" y="144"/>
                    </a:lnTo>
                    <a:lnTo>
                      <a:pt x="753" y="141"/>
                    </a:lnTo>
                    <a:lnTo>
                      <a:pt x="741" y="139"/>
                    </a:lnTo>
                    <a:lnTo>
                      <a:pt x="731" y="137"/>
                    </a:lnTo>
                    <a:lnTo>
                      <a:pt x="721" y="141"/>
                    </a:lnTo>
                    <a:lnTo>
                      <a:pt x="710" y="146"/>
                    </a:lnTo>
                    <a:lnTo>
                      <a:pt x="700" y="155"/>
                    </a:lnTo>
                    <a:lnTo>
                      <a:pt x="690" y="161"/>
                    </a:lnTo>
                    <a:lnTo>
                      <a:pt x="683" y="172"/>
                    </a:lnTo>
                    <a:lnTo>
                      <a:pt x="678" y="180"/>
                    </a:lnTo>
                    <a:lnTo>
                      <a:pt x="678" y="189"/>
                    </a:lnTo>
                    <a:lnTo>
                      <a:pt x="678" y="204"/>
                    </a:lnTo>
                    <a:lnTo>
                      <a:pt x="683" y="218"/>
                    </a:lnTo>
                    <a:lnTo>
                      <a:pt x="690" y="229"/>
                    </a:lnTo>
                    <a:lnTo>
                      <a:pt x="700" y="241"/>
                    </a:lnTo>
                    <a:lnTo>
                      <a:pt x="705" y="251"/>
                    </a:lnTo>
                    <a:lnTo>
                      <a:pt x="704" y="256"/>
                    </a:lnTo>
                    <a:lnTo>
                      <a:pt x="697" y="256"/>
                    </a:lnTo>
                    <a:lnTo>
                      <a:pt x="686" y="253"/>
                    </a:lnTo>
                    <a:lnTo>
                      <a:pt x="673" y="246"/>
                    </a:lnTo>
                    <a:lnTo>
                      <a:pt x="659" y="239"/>
                    </a:lnTo>
                    <a:lnTo>
                      <a:pt x="643" y="232"/>
                    </a:lnTo>
                    <a:lnTo>
                      <a:pt x="635" y="229"/>
                    </a:lnTo>
                    <a:lnTo>
                      <a:pt x="612" y="222"/>
                    </a:lnTo>
                    <a:lnTo>
                      <a:pt x="597" y="222"/>
                    </a:lnTo>
                    <a:lnTo>
                      <a:pt x="588" y="220"/>
                    </a:lnTo>
                    <a:lnTo>
                      <a:pt x="585" y="225"/>
                    </a:lnTo>
                    <a:lnTo>
                      <a:pt x="585" y="230"/>
                    </a:lnTo>
                    <a:lnTo>
                      <a:pt x="588" y="237"/>
                    </a:lnTo>
                    <a:lnTo>
                      <a:pt x="585" y="247"/>
                    </a:lnTo>
                    <a:lnTo>
                      <a:pt x="583" y="254"/>
                    </a:lnTo>
                    <a:lnTo>
                      <a:pt x="580" y="254"/>
                    </a:lnTo>
                    <a:lnTo>
                      <a:pt x="576" y="256"/>
                    </a:lnTo>
                    <a:lnTo>
                      <a:pt x="568" y="249"/>
                    </a:lnTo>
                    <a:lnTo>
                      <a:pt x="561" y="246"/>
                    </a:lnTo>
                    <a:lnTo>
                      <a:pt x="545" y="247"/>
                    </a:lnTo>
                    <a:lnTo>
                      <a:pt x="528" y="254"/>
                    </a:lnTo>
                    <a:lnTo>
                      <a:pt x="518" y="256"/>
                    </a:lnTo>
                    <a:lnTo>
                      <a:pt x="507" y="258"/>
                    </a:lnTo>
                    <a:lnTo>
                      <a:pt x="497" y="256"/>
                    </a:lnTo>
                    <a:lnTo>
                      <a:pt x="490" y="256"/>
                    </a:lnTo>
                    <a:lnTo>
                      <a:pt x="482" y="247"/>
                    </a:lnTo>
                    <a:lnTo>
                      <a:pt x="470" y="247"/>
                    </a:lnTo>
                    <a:lnTo>
                      <a:pt x="454" y="253"/>
                    </a:lnTo>
                    <a:lnTo>
                      <a:pt x="439" y="263"/>
                    </a:lnTo>
                    <a:lnTo>
                      <a:pt x="420" y="273"/>
                    </a:lnTo>
                    <a:lnTo>
                      <a:pt x="406" y="284"/>
                    </a:lnTo>
                    <a:lnTo>
                      <a:pt x="392" y="290"/>
                    </a:lnTo>
                    <a:lnTo>
                      <a:pt x="384" y="294"/>
                    </a:lnTo>
                    <a:lnTo>
                      <a:pt x="373" y="290"/>
                    </a:lnTo>
                    <a:lnTo>
                      <a:pt x="370" y="284"/>
                    </a:lnTo>
                    <a:lnTo>
                      <a:pt x="370" y="273"/>
                    </a:lnTo>
                    <a:lnTo>
                      <a:pt x="372" y="265"/>
                    </a:lnTo>
                    <a:lnTo>
                      <a:pt x="370" y="254"/>
                    </a:lnTo>
                    <a:lnTo>
                      <a:pt x="368" y="251"/>
                    </a:lnTo>
                    <a:lnTo>
                      <a:pt x="363" y="247"/>
                    </a:lnTo>
                    <a:lnTo>
                      <a:pt x="358" y="253"/>
                    </a:lnTo>
                    <a:lnTo>
                      <a:pt x="351" y="263"/>
                    </a:lnTo>
                    <a:lnTo>
                      <a:pt x="344" y="285"/>
                    </a:lnTo>
                    <a:lnTo>
                      <a:pt x="347" y="290"/>
                    </a:lnTo>
                    <a:lnTo>
                      <a:pt x="353" y="301"/>
                    </a:lnTo>
                    <a:lnTo>
                      <a:pt x="347" y="308"/>
                    </a:lnTo>
                    <a:lnTo>
                      <a:pt x="337" y="311"/>
                    </a:lnTo>
                    <a:lnTo>
                      <a:pt x="323" y="308"/>
                    </a:lnTo>
                    <a:lnTo>
                      <a:pt x="311" y="311"/>
                    </a:lnTo>
                    <a:lnTo>
                      <a:pt x="306" y="313"/>
                    </a:lnTo>
                    <a:lnTo>
                      <a:pt x="303" y="320"/>
                    </a:lnTo>
                    <a:lnTo>
                      <a:pt x="298" y="327"/>
                    </a:lnTo>
                    <a:lnTo>
                      <a:pt x="294" y="335"/>
                    </a:lnTo>
                    <a:lnTo>
                      <a:pt x="287" y="340"/>
                    </a:lnTo>
                    <a:lnTo>
                      <a:pt x="277" y="344"/>
                    </a:lnTo>
                    <a:lnTo>
                      <a:pt x="263" y="344"/>
                    </a:lnTo>
                    <a:lnTo>
                      <a:pt x="246" y="339"/>
                    </a:lnTo>
                    <a:lnTo>
                      <a:pt x="246" y="359"/>
                    </a:lnTo>
                    <a:lnTo>
                      <a:pt x="234" y="356"/>
                    </a:lnTo>
                    <a:lnTo>
                      <a:pt x="227" y="352"/>
                    </a:lnTo>
                    <a:lnTo>
                      <a:pt x="222" y="345"/>
                    </a:lnTo>
                    <a:lnTo>
                      <a:pt x="220" y="340"/>
                    </a:lnTo>
                    <a:lnTo>
                      <a:pt x="215" y="323"/>
                    </a:lnTo>
                    <a:lnTo>
                      <a:pt x="210" y="311"/>
                    </a:lnTo>
                    <a:lnTo>
                      <a:pt x="224" y="311"/>
                    </a:lnTo>
                    <a:lnTo>
                      <a:pt x="237" y="311"/>
                    </a:lnTo>
                    <a:lnTo>
                      <a:pt x="249" y="311"/>
                    </a:lnTo>
                    <a:lnTo>
                      <a:pt x="265" y="316"/>
                    </a:lnTo>
                    <a:lnTo>
                      <a:pt x="275" y="316"/>
                    </a:lnTo>
                    <a:lnTo>
                      <a:pt x="289" y="313"/>
                    </a:lnTo>
                    <a:lnTo>
                      <a:pt x="299" y="308"/>
                    </a:lnTo>
                    <a:lnTo>
                      <a:pt x="308" y="301"/>
                    </a:lnTo>
                    <a:lnTo>
                      <a:pt x="308" y="290"/>
                    </a:lnTo>
                    <a:lnTo>
                      <a:pt x="303" y="282"/>
                    </a:lnTo>
                    <a:lnTo>
                      <a:pt x="287" y="271"/>
                    </a:lnTo>
                    <a:lnTo>
                      <a:pt x="263" y="261"/>
                    </a:lnTo>
                    <a:lnTo>
                      <a:pt x="251" y="256"/>
                    </a:lnTo>
                    <a:lnTo>
                      <a:pt x="239" y="251"/>
                    </a:lnTo>
                    <a:lnTo>
                      <a:pt x="225" y="244"/>
                    </a:lnTo>
                    <a:lnTo>
                      <a:pt x="212" y="239"/>
                    </a:lnTo>
                    <a:lnTo>
                      <a:pt x="196" y="234"/>
                    </a:lnTo>
                    <a:lnTo>
                      <a:pt x="184" y="229"/>
                    </a:lnTo>
                    <a:lnTo>
                      <a:pt x="174" y="225"/>
                    </a:lnTo>
                    <a:lnTo>
                      <a:pt x="167" y="225"/>
                    </a:lnTo>
                    <a:lnTo>
                      <a:pt x="163" y="223"/>
                    </a:lnTo>
                    <a:lnTo>
                      <a:pt x="153" y="225"/>
                    </a:lnTo>
                    <a:lnTo>
                      <a:pt x="145" y="229"/>
                    </a:lnTo>
                    <a:lnTo>
                      <a:pt x="138" y="235"/>
                    </a:lnTo>
                    <a:lnTo>
                      <a:pt x="129" y="241"/>
                    </a:lnTo>
                    <a:lnTo>
                      <a:pt x="127" y="251"/>
                    </a:lnTo>
                    <a:lnTo>
                      <a:pt x="129" y="254"/>
                    </a:lnTo>
                    <a:lnTo>
                      <a:pt x="136" y="259"/>
                    </a:lnTo>
                    <a:lnTo>
                      <a:pt x="143" y="263"/>
                    </a:lnTo>
                    <a:lnTo>
                      <a:pt x="146" y="271"/>
                    </a:lnTo>
                    <a:lnTo>
                      <a:pt x="141" y="280"/>
                    </a:lnTo>
                    <a:lnTo>
                      <a:pt x="138" y="292"/>
                    </a:lnTo>
                    <a:lnTo>
                      <a:pt x="141" y="304"/>
                    </a:lnTo>
                    <a:lnTo>
                      <a:pt x="146" y="316"/>
                    </a:lnTo>
                    <a:lnTo>
                      <a:pt x="143" y="323"/>
                    </a:lnTo>
                    <a:lnTo>
                      <a:pt x="141" y="332"/>
                    </a:lnTo>
                    <a:lnTo>
                      <a:pt x="143" y="337"/>
                    </a:lnTo>
                    <a:lnTo>
                      <a:pt x="148" y="344"/>
                    </a:lnTo>
                    <a:lnTo>
                      <a:pt x="153" y="351"/>
                    </a:lnTo>
                    <a:lnTo>
                      <a:pt x="157" y="357"/>
                    </a:lnTo>
                    <a:lnTo>
                      <a:pt x="153" y="361"/>
                    </a:lnTo>
                    <a:lnTo>
                      <a:pt x="151" y="364"/>
                    </a:lnTo>
                    <a:lnTo>
                      <a:pt x="160" y="373"/>
                    </a:lnTo>
                    <a:lnTo>
                      <a:pt x="167" y="385"/>
                    </a:lnTo>
                    <a:lnTo>
                      <a:pt x="160" y="397"/>
                    </a:lnTo>
                    <a:lnTo>
                      <a:pt x="148" y="411"/>
                    </a:lnTo>
                    <a:lnTo>
                      <a:pt x="132" y="423"/>
                    </a:lnTo>
                    <a:lnTo>
                      <a:pt x="122" y="435"/>
                    </a:lnTo>
                    <a:lnTo>
                      <a:pt x="127" y="442"/>
                    </a:lnTo>
                    <a:lnTo>
                      <a:pt x="134" y="454"/>
                    </a:lnTo>
                    <a:lnTo>
                      <a:pt x="127" y="455"/>
                    </a:lnTo>
                    <a:lnTo>
                      <a:pt x="120" y="459"/>
                    </a:lnTo>
                    <a:lnTo>
                      <a:pt x="112" y="462"/>
                    </a:lnTo>
                    <a:lnTo>
                      <a:pt x="107" y="464"/>
                    </a:lnTo>
                    <a:lnTo>
                      <a:pt x="95" y="462"/>
                    </a:lnTo>
                    <a:lnTo>
                      <a:pt x="81" y="461"/>
                    </a:lnTo>
                    <a:lnTo>
                      <a:pt x="69" y="461"/>
                    </a:lnTo>
                    <a:lnTo>
                      <a:pt x="59" y="466"/>
                    </a:lnTo>
                    <a:lnTo>
                      <a:pt x="50" y="471"/>
                    </a:lnTo>
                    <a:lnTo>
                      <a:pt x="52" y="478"/>
                    </a:lnTo>
                    <a:lnTo>
                      <a:pt x="64" y="493"/>
                    </a:lnTo>
                    <a:lnTo>
                      <a:pt x="65" y="504"/>
                    </a:lnTo>
                    <a:lnTo>
                      <a:pt x="62" y="509"/>
                    </a:lnTo>
                    <a:lnTo>
                      <a:pt x="59" y="512"/>
                    </a:lnTo>
                    <a:lnTo>
                      <a:pt x="52" y="509"/>
                    </a:lnTo>
                    <a:lnTo>
                      <a:pt x="46" y="505"/>
                    </a:lnTo>
                    <a:lnTo>
                      <a:pt x="41" y="500"/>
                    </a:lnTo>
                    <a:lnTo>
                      <a:pt x="38" y="498"/>
                    </a:lnTo>
                    <a:lnTo>
                      <a:pt x="29" y="502"/>
                    </a:lnTo>
                    <a:lnTo>
                      <a:pt x="24" y="511"/>
                    </a:lnTo>
                    <a:lnTo>
                      <a:pt x="17" y="523"/>
                    </a:lnTo>
                    <a:lnTo>
                      <a:pt x="17" y="535"/>
                    </a:lnTo>
                    <a:lnTo>
                      <a:pt x="14" y="545"/>
                    </a:lnTo>
                    <a:lnTo>
                      <a:pt x="9" y="552"/>
                    </a:lnTo>
                    <a:lnTo>
                      <a:pt x="2" y="557"/>
                    </a:lnTo>
                    <a:lnTo>
                      <a:pt x="0" y="569"/>
                    </a:lnTo>
                    <a:lnTo>
                      <a:pt x="9" y="567"/>
                    </a:lnTo>
                    <a:lnTo>
                      <a:pt x="19" y="567"/>
                    </a:lnTo>
                    <a:lnTo>
                      <a:pt x="31" y="567"/>
                    </a:lnTo>
                    <a:lnTo>
                      <a:pt x="45" y="567"/>
                    </a:lnTo>
                    <a:lnTo>
                      <a:pt x="50" y="569"/>
                    </a:lnTo>
                    <a:lnTo>
                      <a:pt x="55" y="578"/>
                    </a:lnTo>
                    <a:lnTo>
                      <a:pt x="59" y="586"/>
                    </a:lnTo>
                    <a:lnTo>
                      <a:pt x="60" y="596"/>
                    </a:lnTo>
                    <a:lnTo>
                      <a:pt x="57" y="605"/>
                    </a:lnTo>
                    <a:lnTo>
                      <a:pt x="53" y="614"/>
                    </a:lnTo>
                    <a:lnTo>
                      <a:pt x="57" y="627"/>
                    </a:lnTo>
                    <a:lnTo>
                      <a:pt x="62" y="641"/>
                    </a:lnTo>
                    <a:lnTo>
                      <a:pt x="57" y="646"/>
                    </a:lnTo>
                    <a:lnTo>
                      <a:pt x="52" y="652"/>
                    </a:lnTo>
                    <a:lnTo>
                      <a:pt x="45" y="664"/>
                    </a:lnTo>
                    <a:lnTo>
                      <a:pt x="43" y="681"/>
                    </a:lnTo>
                    <a:lnTo>
                      <a:pt x="43" y="688"/>
                    </a:lnTo>
                    <a:lnTo>
                      <a:pt x="48" y="691"/>
                    </a:lnTo>
                    <a:lnTo>
                      <a:pt x="55" y="691"/>
                    </a:lnTo>
                    <a:lnTo>
                      <a:pt x="65" y="693"/>
                    </a:lnTo>
                    <a:lnTo>
                      <a:pt x="74" y="691"/>
                    </a:lnTo>
                    <a:lnTo>
                      <a:pt x="84" y="689"/>
                    </a:lnTo>
                    <a:lnTo>
                      <a:pt x="91" y="686"/>
                    </a:lnTo>
                    <a:lnTo>
                      <a:pt x="102" y="686"/>
                    </a:lnTo>
                    <a:lnTo>
                      <a:pt x="108" y="689"/>
                    </a:lnTo>
                    <a:lnTo>
                      <a:pt x="112" y="698"/>
                    </a:lnTo>
                    <a:lnTo>
                      <a:pt x="115" y="707"/>
                    </a:lnTo>
                    <a:lnTo>
                      <a:pt x="124" y="712"/>
                    </a:lnTo>
                    <a:lnTo>
                      <a:pt x="124" y="732"/>
                    </a:lnTo>
                    <a:lnTo>
                      <a:pt x="124" y="734"/>
                    </a:lnTo>
                    <a:lnTo>
                      <a:pt x="127" y="736"/>
                    </a:lnTo>
                    <a:lnTo>
                      <a:pt x="129" y="739"/>
                    </a:lnTo>
                    <a:lnTo>
                      <a:pt x="134" y="737"/>
                    </a:lnTo>
                    <a:lnTo>
                      <a:pt x="141" y="736"/>
                    </a:lnTo>
                    <a:lnTo>
                      <a:pt x="146" y="731"/>
                    </a:lnTo>
                    <a:lnTo>
                      <a:pt x="153" y="727"/>
                    </a:lnTo>
                    <a:lnTo>
                      <a:pt x="157" y="722"/>
                    </a:lnTo>
                    <a:lnTo>
                      <a:pt x="165" y="720"/>
                    </a:lnTo>
                    <a:lnTo>
                      <a:pt x="172" y="725"/>
                    </a:lnTo>
                    <a:lnTo>
                      <a:pt x="184" y="739"/>
                    </a:lnTo>
                    <a:lnTo>
                      <a:pt x="196" y="751"/>
                    </a:lnTo>
                    <a:lnTo>
                      <a:pt x="205" y="758"/>
                    </a:lnTo>
                    <a:lnTo>
                      <a:pt x="212" y="755"/>
                    </a:lnTo>
                    <a:lnTo>
                      <a:pt x="222" y="751"/>
                    </a:lnTo>
                    <a:lnTo>
                      <a:pt x="232" y="746"/>
                    </a:lnTo>
                    <a:lnTo>
                      <a:pt x="239" y="743"/>
                    </a:lnTo>
                    <a:lnTo>
                      <a:pt x="236" y="741"/>
                    </a:lnTo>
                    <a:lnTo>
                      <a:pt x="232" y="741"/>
                    </a:lnTo>
                    <a:lnTo>
                      <a:pt x="227" y="741"/>
                    </a:lnTo>
                    <a:lnTo>
                      <a:pt x="225" y="741"/>
                    </a:lnTo>
                    <a:lnTo>
                      <a:pt x="220" y="739"/>
                    </a:lnTo>
                    <a:lnTo>
                      <a:pt x="217" y="732"/>
                    </a:lnTo>
                    <a:lnTo>
                      <a:pt x="222" y="727"/>
                    </a:lnTo>
                    <a:lnTo>
                      <a:pt x="237" y="720"/>
                    </a:lnTo>
                    <a:lnTo>
                      <a:pt x="244" y="717"/>
                    </a:lnTo>
                    <a:lnTo>
                      <a:pt x="253" y="713"/>
                    </a:lnTo>
                    <a:lnTo>
                      <a:pt x="261" y="710"/>
                    </a:lnTo>
                    <a:lnTo>
                      <a:pt x="268" y="710"/>
                    </a:lnTo>
                    <a:lnTo>
                      <a:pt x="263" y="713"/>
                    </a:lnTo>
                    <a:lnTo>
                      <a:pt x="258" y="719"/>
                    </a:lnTo>
                    <a:lnTo>
                      <a:pt x="260" y="722"/>
                    </a:lnTo>
                    <a:lnTo>
                      <a:pt x="261" y="729"/>
                    </a:lnTo>
                    <a:lnTo>
                      <a:pt x="260" y="732"/>
                    </a:lnTo>
                    <a:lnTo>
                      <a:pt x="258" y="736"/>
                    </a:lnTo>
                    <a:lnTo>
                      <a:pt x="251" y="739"/>
                    </a:lnTo>
                    <a:lnTo>
                      <a:pt x="244" y="743"/>
                    </a:lnTo>
                    <a:lnTo>
                      <a:pt x="248" y="751"/>
                    </a:lnTo>
                    <a:lnTo>
                      <a:pt x="258" y="760"/>
                    </a:lnTo>
                    <a:lnTo>
                      <a:pt x="270" y="765"/>
                    </a:lnTo>
                    <a:lnTo>
                      <a:pt x="284" y="772"/>
                    </a:lnTo>
                    <a:lnTo>
                      <a:pt x="294" y="777"/>
                    </a:lnTo>
                    <a:lnTo>
                      <a:pt x="304" y="784"/>
                    </a:lnTo>
                    <a:lnTo>
                      <a:pt x="311" y="793"/>
                    </a:lnTo>
                    <a:lnTo>
                      <a:pt x="315" y="808"/>
                    </a:lnTo>
                    <a:lnTo>
                      <a:pt x="317" y="808"/>
                    </a:lnTo>
                    <a:lnTo>
                      <a:pt x="322" y="805"/>
                    </a:lnTo>
                    <a:lnTo>
                      <a:pt x="327" y="805"/>
                    </a:lnTo>
                    <a:lnTo>
                      <a:pt x="335" y="805"/>
                    </a:lnTo>
                    <a:lnTo>
                      <a:pt x="341" y="810"/>
                    </a:lnTo>
                    <a:lnTo>
                      <a:pt x="344" y="817"/>
                    </a:lnTo>
                    <a:lnTo>
                      <a:pt x="347" y="825"/>
                    </a:lnTo>
                    <a:lnTo>
                      <a:pt x="353" y="829"/>
                    </a:lnTo>
                    <a:lnTo>
                      <a:pt x="360" y="834"/>
                    </a:lnTo>
                    <a:lnTo>
                      <a:pt x="365" y="837"/>
                    </a:lnTo>
                    <a:lnTo>
                      <a:pt x="370" y="844"/>
                    </a:lnTo>
                    <a:lnTo>
                      <a:pt x="375" y="849"/>
                    </a:lnTo>
                    <a:lnTo>
                      <a:pt x="385" y="853"/>
                    </a:lnTo>
                    <a:lnTo>
                      <a:pt x="394" y="846"/>
                    </a:lnTo>
                    <a:lnTo>
                      <a:pt x="403" y="841"/>
                    </a:lnTo>
                    <a:lnTo>
                      <a:pt x="406" y="839"/>
                    </a:lnTo>
                    <a:lnTo>
                      <a:pt x="411" y="839"/>
                    </a:lnTo>
                    <a:lnTo>
                      <a:pt x="411" y="842"/>
                    </a:lnTo>
                    <a:lnTo>
                      <a:pt x="415" y="848"/>
                    </a:lnTo>
                    <a:lnTo>
                      <a:pt x="413" y="849"/>
                    </a:lnTo>
                    <a:lnTo>
                      <a:pt x="415" y="851"/>
                    </a:lnTo>
                    <a:lnTo>
                      <a:pt x="421" y="853"/>
                    </a:lnTo>
                    <a:lnTo>
                      <a:pt x="427" y="837"/>
                    </a:lnTo>
                    <a:lnTo>
                      <a:pt x="435" y="827"/>
                    </a:lnTo>
                    <a:lnTo>
                      <a:pt x="423" y="817"/>
                    </a:lnTo>
                    <a:lnTo>
                      <a:pt x="413" y="803"/>
                    </a:lnTo>
                    <a:lnTo>
                      <a:pt x="404" y="786"/>
                    </a:lnTo>
                    <a:lnTo>
                      <a:pt x="401" y="772"/>
                    </a:lnTo>
                    <a:lnTo>
                      <a:pt x="394" y="762"/>
                    </a:lnTo>
                    <a:lnTo>
                      <a:pt x="389" y="753"/>
                    </a:lnTo>
                    <a:lnTo>
                      <a:pt x="389" y="746"/>
                    </a:lnTo>
                    <a:lnTo>
                      <a:pt x="394" y="739"/>
                    </a:lnTo>
                    <a:lnTo>
                      <a:pt x="397" y="731"/>
                    </a:lnTo>
                    <a:lnTo>
                      <a:pt x="403" y="727"/>
                    </a:lnTo>
                    <a:lnTo>
                      <a:pt x="404" y="725"/>
                    </a:lnTo>
                    <a:lnTo>
                      <a:pt x="411" y="724"/>
                    </a:lnTo>
                    <a:lnTo>
                      <a:pt x="416" y="720"/>
                    </a:lnTo>
                    <a:lnTo>
                      <a:pt x="421" y="720"/>
                    </a:lnTo>
                    <a:lnTo>
                      <a:pt x="428" y="715"/>
                    </a:lnTo>
                    <a:lnTo>
                      <a:pt x="437" y="713"/>
                    </a:lnTo>
                    <a:lnTo>
                      <a:pt x="447" y="712"/>
                    </a:lnTo>
                    <a:lnTo>
                      <a:pt x="459" y="712"/>
                    </a:lnTo>
                    <a:lnTo>
                      <a:pt x="468" y="712"/>
                    </a:lnTo>
                    <a:lnTo>
                      <a:pt x="475" y="713"/>
                    </a:lnTo>
                    <a:lnTo>
                      <a:pt x="480" y="715"/>
                    </a:lnTo>
                    <a:lnTo>
                      <a:pt x="485" y="720"/>
                    </a:lnTo>
                    <a:lnTo>
                      <a:pt x="492" y="729"/>
                    </a:lnTo>
                    <a:lnTo>
                      <a:pt x="501" y="739"/>
                    </a:lnTo>
                    <a:lnTo>
                      <a:pt x="487" y="743"/>
                    </a:lnTo>
                    <a:lnTo>
                      <a:pt x="475" y="741"/>
                    </a:lnTo>
                    <a:lnTo>
                      <a:pt x="463" y="741"/>
                    </a:lnTo>
                    <a:lnTo>
                      <a:pt x="451" y="746"/>
                    </a:lnTo>
                    <a:lnTo>
                      <a:pt x="442" y="750"/>
                    </a:lnTo>
                    <a:lnTo>
                      <a:pt x="439" y="753"/>
                    </a:lnTo>
                    <a:lnTo>
                      <a:pt x="442" y="762"/>
                    </a:lnTo>
                    <a:lnTo>
                      <a:pt x="451" y="768"/>
                    </a:lnTo>
                    <a:lnTo>
                      <a:pt x="456" y="779"/>
                    </a:lnTo>
                    <a:lnTo>
                      <a:pt x="464" y="789"/>
                    </a:lnTo>
                    <a:lnTo>
                      <a:pt x="470" y="798"/>
                    </a:lnTo>
                    <a:lnTo>
                      <a:pt x="473" y="811"/>
                    </a:lnTo>
                    <a:lnTo>
                      <a:pt x="482" y="806"/>
                    </a:lnTo>
                    <a:lnTo>
                      <a:pt x="490" y="805"/>
                    </a:lnTo>
                    <a:lnTo>
                      <a:pt x="494" y="813"/>
                    </a:lnTo>
                    <a:lnTo>
                      <a:pt x="499" y="823"/>
                    </a:lnTo>
                    <a:lnTo>
                      <a:pt x="485" y="823"/>
                    </a:lnTo>
                    <a:lnTo>
                      <a:pt x="476" y="827"/>
                    </a:lnTo>
                    <a:lnTo>
                      <a:pt x="475" y="835"/>
                    </a:lnTo>
                    <a:lnTo>
                      <a:pt x="487" y="842"/>
                    </a:lnTo>
                    <a:lnTo>
                      <a:pt x="492" y="858"/>
                    </a:lnTo>
                    <a:lnTo>
                      <a:pt x="490" y="863"/>
                    </a:lnTo>
                    <a:lnTo>
                      <a:pt x="489" y="868"/>
                    </a:lnTo>
                    <a:lnTo>
                      <a:pt x="490" y="875"/>
                    </a:lnTo>
                    <a:lnTo>
                      <a:pt x="494" y="880"/>
                    </a:lnTo>
                    <a:lnTo>
                      <a:pt x="495" y="875"/>
                    </a:lnTo>
                    <a:lnTo>
                      <a:pt x="504" y="873"/>
                    </a:lnTo>
                    <a:lnTo>
                      <a:pt x="509" y="870"/>
                    </a:lnTo>
                    <a:lnTo>
                      <a:pt x="514" y="866"/>
                    </a:lnTo>
                    <a:lnTo>
                      <a:pt x="525" y="863"/>
                    </a:lnTo>
                    <a:lnTo>
                      <a:pt x="537" y="860"/>
                    </a:lnTo>
                    <a:lnTo>
                      <a:pt x="550" y="865"/>
                    </a:lnTo>
                    <a:lnTo>
                      <a:pt x="566" y="872"/>
                    </a:lnTo>
                    <a:lnTo>
                      <a:pt x="573" y="875"/>
                    </a:lnTo>
                    <a:lnTo>
                      <a:pt x="580" y="878"/>
                    </a:lnTo>
                    <a:lnTo>
                      <a:pt x="585" y="882"/>
                    </a:lnTo>
                    <a:lnTo>
                      <a:pt x="597" y="885"/>
                    </a:lnTo>
                    <a:lnTo>
                      <a:pt x="599" y="889"/>
                    </a:lnTo>
                    <a:lnTo>
                      <a:pt x="600" y="892"/>
                    </a:lnTo>
                    <a:lnTo>
                      <a:pt x="600" y="901"/>
                    </a:lnTo>
                    <a:lnTo>
                      <a:pt x="602" y="911"/>
                    </a:lnTo>
                    <a:lnTo>
                      <a:pt x="609" y="909"/>
                    </a:lnTo>
                    <a:lnTo>
                      <a:pt x="618" y="913"/>
                    </a:lnTo>
                    <a:lnTo>
                      <a:pt x="624" y="909"/>
                    </a:lnTo>
                    <a:lnTo>
                      <a:pt x="630" y="904"/>
                    </a:lnTo>
                    <a:lnTo>
                      <a:pt x="636" y="901"/>
                    </a:lnTo>
                    <a:lnTo>
                      <a:pt x="643" y="897"/>
                    </a:lnTo>
                    <a:lnTo>
                      <a:pt x="647" y="889"/>
                    </a:lnTo>
                    <a:lnTo>
                      <a:pt x="652" y="882"/>
                    </a:lnTo>
                    <a:lnTo>
                      <a:pt x="657" y="877"/>
                    </a:lnTo>
                    <a:lnTo>
                      <a:pt x="666" y="875"/>
                    </a:lnTo>
                    <a:lnTo>
                      <a:pt x="669" y="875"/>
                    </a:lnTo>
                    <a:lnTo>
                      <a:pt x="674" y="877"/>
                    </a:lnTo>
                    <a:lnTo>
                      <a:pt x="681" y="880"/>
                    </a:lnTo>
                    <a:lnTo>
                      <a:pt x="690" y="878"/>
                    </a:lnTo>
                    <a:lnTo>
                      <a:pt x="695" y="880"/>
                    </a:lnTo>
                    <a:lnTo>
                      <a:pt x="700" y="884"/>
                    </a:lnTo>
                    <a:lnTo>
                      <a:pt x="712" y="880"/>
                    </a:lnTo>
                    <a:lnTo>
                      <a:pt x="722" y="872"/>
                    </a:lnTo>
                    <a:lnTo>
                      <a:pt x="724" y="872"/>
                    </a:lnTo>
                    <a:lnTo>
                      <a:pt x="729" y="865"/>
                    </a:lnTo>
                    <a:lnTo>
                      <a:pt x="741" y="860"/>
                    </a:lnTo>
                    <a:lnTo>
                      <a:pt x="745" y="863"/>
                    </a:lnTo>
                    <a:lnTo>
                      <a:pt x="747" y="872"/>
                    </a:lnTo>
                    <a:lnTo>
                      <a:pt x="747" y="880"/>
                    </a:lnTo>
                    <a:lnTo>
                      <a:pt x="753" y="885"/>
                    </a:lnTo>
                    <a:lnTo>
                      <a:pt x="765" y="880"/>
                    </a:lnTo>
                    <a:lnTo>
                      <a:pt x="779" y="877"/>
                    </a:lnTo>
                    <a:lnTo>
                      <a:pt x="788" y="877"/>
                    </a:lnTo>
                    <a:lnTo>
                      <a:pt x="796" y="878"/>
                    </a:lnTo>
                    <a:lnTo>
                      <a:pt x="796" y="877"/>
                    </a:lnTo>
                    <a:lnTo>
                      <a:pt x="791" y="863"/>
                    </a:lnTo>
                    <a:lnTo>
                      <a:pt x="779" y="858"/>
                    </a:lnTo>
                    <a:lnTo>
                      <a:pt x="781" y="848"/>
                    </a:lnTo>
                    <a:lnTo>
                      <a:pt x="786" y="837"/>
                    </a:lnTo>
                    <a:lnTo>
                      <a:pt x="791" y="829"/>
                    </a:lnTo>
                    <a:lnTo>
                      <a:pt x="798" y="825"/>
                    </a:lnTo>
                    <a:lnTo>
                      <a:pt x="814" y="823"/>
                    </a:lnTo>
                    <a:lnTo>
                      <a:pt x="829" y="820"/>
                    </a:lnTo>
                    <a:lnTo>
                      <a:pt x="843" y="813"/>
                    </a:lnTo>
                    <a:lnTo>
                      <a:pt x="855" y="805"/>
                    </a:lnTo>
                    <a:lnTo>
                      <a:pt x="863" y="793"/>
                    </a:lnTo>
                    <a:lnTo>
                      <a:pt x="870" y="779"/>
                    </a:lnTo>
                    <a:lnTo>
                      <a:pt x="874" y="763"/>
                    </a:lnTo>
                    <a:lnTo>
                      <a:pt x="877" y="744"/>
                    </a:lnTo>
                    <a:lnTo>
                      <a:pt x="891" y="737"/>
                    </a:lnTo>
                    <a:lnTo>
                      <a:pt x="901" y="725"/>
                    </a:lnTo>
                    <a:lnTo>
                      <a:pt x="910" y="713"/>
                    </a:lnTo>
                    <a:lnTo>
                      <a:pt x="920" y="712"/>
                    </a:lnTo>
                    <a:lnTo>
                      <a:pt x="932" y="710"/>
                    </a:lnTo>
                    <a:lnTo>
                      <a:pt x="941" y="708"/>
                    </a:lnTo>
                    <a:lnTo>
                      <a:pt x="944" y="703"/>
                    </a:lnTo>
                    <a:lnTo>
                      <a:pt x="949" y="700"/>
                    </a:lnTo>
                    <a:lnTo>
                      <a:pt x="949" y="688"/>
                    </a:lnTo>
                    <a:lnTo>
                      <a:pt x="953" y="681"/>
                    </a:lnTo>
                    <a:lnTo>
                      <a:pt x="960" y="674"/>
                    </a:lnTo>
                    <a:lnTo>
                      <a:pt x="968" y="669"/>
                    </a:lnTo>
                    <a:lnTo>
                      <a:pt x="979" y="665"/>
                    </a:lnTo>
                    <a:lnTo>
                      <a:pt x="989" y="664"/>
                    </a:lnTo>
                    <a:lnTo>
                      <a:pt x="999" y="658"/>
                    </a:lnTo>
                    <a:lnTo>
                      <a:pt x="1010" y="655"/>
                    </a:lnTo>
                    <a:lnTo>
                      <a:pt x="1020" y="652"/>
                    </a:lnTo>
                    <a:lnTo>
                      <a:pt x="1030" y="648"/>
                    </a:lnTo>
                    <a:lnTo>
                      <a:pt x="1037" y="641"/>
                    </a:lnTo>
                    <a:lnTo>
                      <a:pt x="1049" y="636"/>
                    </a:lnTo>
                    <a:lnTo>
                      <a:pt x="1060" y="638"/>
                    </a:lnTo>
                    <a:lnTo>
                      <a:pt x="1075" y="643"/>
                    </a:lnTo>
                    <a:lnTo>
                      <a:pt x="1089" y="648"/>
                    </a:lnTo>
                    <a:lnTo>
                      <a:pt x="1106" y="652"/>
                    </a:lnTo>
                    <a:lnTo>
                      <a:pt x="1113" y="648"/>
                    </a:lnTo>
                    <a:lnTo>
                      <a:pt x="1120" y="645"/>
                    </a:lnTo>
                    <a:lnTo>
                      <a:pt x="1123" y="638"/>
                    </a:lnTo>
                    <a:lnTo>
                      <a:pt x="1128" y="631"/>
                    </a:lnTo>
                    <a:lnTo>
                      <a:pt x="1133" y="617"/>
                    </a:lnTo>
                    <a:lnTo>
                      <a:pt x="1144" y="612"/>
                    </a:lnTo>
                    <a:lnTo>
                      <a:pt x="1152" y="612"/>
                    </a:lnTo>
                    <a:lnTo>
                      <a:pt x="1168" y="615"/>
                    </a:lnTo>
                    <a:lnTo>
                      <a:pt x="1180" y="619"/>
                    </a:lnTo>
                    <a:lnTo>
                      <a:pt x="1187" y="626"/>
                    </a:lnTo>
                    <a:lnTo>
                      <a:pt x="1190" y="634"/>
                    </a:lnTo>
                    <a:lnTo>
                      <a:pt x="1195" y="639"/>
                    </a:lnTo>
                    <a:lnTo>
                      <a:pt x="1202" y="643"/>
                    </a:lnTo>
                    <a:lnTo>
                      <a:pt x="1209" y="645"/>
                    </a:lnTo>
                    <a:lnTo>
                      <a:pt x="1221" y="643"/>
                    </a:lnTo>
                    <a:lnTo>
                      <a:pt x="1233" y="641"/>
                    </a:lnTo>
                    <a:lnTo>
                      <a:pt x="1242" y="641"/>
                    </a:lnTo>
                    <a:lnTo>
                      <a:pt x="1252" y="645"/>
                    </a:lnTo>
                    <a:lnTo>
                      <a:pt x="1259" y="648"/>
                    </a:lnTo>
                    <a:lnTo>
                      <a:pt x="1268" y="653"/>
                    </a:lnTo>
                    <a:lnTo>
                      <a:pt x="1275" y="657"/>
                    </a:lnTo>
                    <a:lnTo>
                      <a:pt x="1283" y="660"/>
                    </a:lnTo>
                    <a:lnTo>
                      <a:pt x="1293" y="664"/>
                    </a:lnTo>
                    <a:lnTo>
                      <a:pt x="1305" y="665"/>
                    </a:lnTo>
                    <a:lnTo>
                      <a:pt x="1316" y="664"/>
                    </a:lnTo>
                    <a:lnTo>
                      <a:pt x="1328" y="660"/>
                    </a:lnTo>
                    <a:lnTo>
                      <a:pt x="1340" y="657"/>
                    </a:lnTo>
                    <a:lnTo>
                      <a:pt x="1354" y="653"/>
                    </a:lnTo>
                    <a:lnTo>
                      <a:pt x="1366" y="648"/>
                    </a:lnTo>
                    <a:lnTo>
                      <a:pt x="1379" y="648"/>
                    </a:lnTo>
                    <a:lnTo>
                      <a:pt x="1393" y="648"/>
                    </a:lnTo>
                    <a:lnTo>
                      <a:pt x="1409" y="653"/>
                    </a:lnTo>
                    <a:lnTo>
                      <a:pt x="1422" y="653"/>
                    </a:lnTo>
                    <a:lnTo>
                      <a:pt x="1433" y="650"/>
                    </a:lnTo>
                    <a:lnTo>
                      <a:pt x="1440" y="639"/>
                    </a:lnTo>
                    <a:lnTo>
                      <a:pt x="1447" y="627"/>
                    </a:lnTo>
                    <a:lnTo>
                      <a:pt x="1452" y="612"/>
                    </a:lnTo>
                    <a:lnTo>
                      <a:pt x="1460" y="600"/>
                    </a:lnTo>
                    <a:lnTo>
                      <a:pt x="1474" y="591"/>
                    </a:lnTo>
                    <a:lnTo>
                      <a:pt x="1496" y="588"/>
                    </a:lnTo>
                    <a:lnTo>
                      <a:pt x="1510" y="588"/>
                    </a:lnTo>
                    <a:lnTo>
                      <a:pt x="1520" y="593"/>
                    </a:lnTo>
                    <a:lnTo>
                      <a:pt x="1529" y="598"/>
                    </a:lnTo>
                    <a:lnTo>
                      <a:pt x="1536" y="609"/>
                    </a:lnTo>
                    <a:lnTo>
                      <a:pt x="1541" y="617"/>
                    </a:lnTo>
                    <a:lnTo>
                      <a:pt x="1546" y="629"/>
                    </a:lnTo>
                    <a:lnTo>
                      <a:pt x="1551" y="639"/>
                    </a:lnTo>
                    <a:lnTo>
                      <a:pt x="1558" y="652"/>
                    </a:lnTo>
                    <a:lnTo>
                      <a:pt x="1563" y="657"/>
                    </a:lnTo>
                    <a:lnTo>
                      <a:pt x="1576" y="660"/>
                    </a:lnTo>
                    <a:lnTo>
                      <a:pt x="1586" y="664"/>
                    </a:lnTo>
                    <a:lnTo>
                      <a:pt x="1596" y="670"/>
                    </a:lnTo>
                    <a:lnTo>
                      <a:pt x="1600" y="676"/>
                    </a:lnTo>
                    <a:lnTo>
                      <a:pt x="1606" y="686"/>
                    </a:lnTo>
                    <a:lnTo>
                      <a:pt x="1612" y="693"/>
                    </a:lnTo>
                    <a:lnTo>
                      <a:pt x="1624" y="696"/>
                    </a:lnTo>
                    <a:lnTo>
                      <a:pt x="1632" y="693"/>
                    </a:lnTo>
                    <a:lnTo>
                      <a:pt x="1641" y="688"/>
                    </a:lnTo>
                    <a:lnTo>
                      <a:pt x="1649" y="682"/>
                    </a:lnTo>
                    <a:lnTo>
                      <a:pt x="1665" y="681"/>
                    </a:lnTo>
                    <a:lnTo>
                      <a:pt x="1665" y="694"/>
                    </a:lnTo>
                    <a:lnTo>
                      <a:pt x="1656" y="703"/>
                    </a:lnTo>
                    <a:lnTo>
                      <a:pt x="1649" y="717"/>
                    </a:lnTo>
                    <a:lnTo>
                      <a:pt x="1643" y="731"/>
                    </a:lnTo>
                    <a:lnTo>
                      <a:pt x="1636" y="739"/>
                    </a:lnTo>
                    <a:lnTo>
                      <a:pt x="1625" y="743"/>
                    </a:lnTo>
                    <a:lnTo>
                      <a:pt x="1615" y="746"/>
                    </a:lnTo>
                    <a:lnTo>
                      <a:pt x="1608" y="748"/>
                    </a:lnTo>
                    <a:lnTo>
                      <a:pt x="1610" y="753"/>
                    </a:lnTo>
                    <a:lnTo>
                      <a:pt x="1615" y="762"/>
                    </a:lnTo>
                    <a:lnTo>
                      <a:pt x="1615" y="772"/>
                    </a:lnTo>
                    <a:lnTo>
                      <a:pt x="1610" y="780"/>
                    </a:lnTo>
                    <a:lnTo>
                      <a:pt x="1608" y="786"/>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714" name="Freeform 258"/>
              <p:cNvSpPr>
                <a:spLocks/>
              </p:cNvSpPr>
              <p:nvPr/>
            </p:nvSpPr>
            <p:spPr bwMode="auto">
              <a:xfrm>
                <a:off x="5999957" y="2651125"/>
                <a:ext cx="1406525" cy="887412"/>
              </a:xfrm>
              <a:custGeom>
                <a:avLst/>
                <a:gdLst/>
                <a:ahLst/>
                <a:cxnLst>
                  <a:cxn ang="0">
                    <a:pos x="659" y="330"/>
                  </a:cxn>
                  <a:cxn ang="0">
                    <a:pos x="707" y="294"/>
                  </a:cxn>
                  <a:cxn ang="0">
                    <a:pos x="669" y="294"/>
                  </a:cxn>
                  <a:cxn ang="0">
                    <a:pos x="635" y="270"/>
                  </a:cxn>
                  <a:cxn ang="0">
                    <a:pos x="680" y="239"/>
                  </a:cxn>
                  <a:cxn ang="0">
                    <a:pos x="686" y="263"/>
                  </a:cxn>
                  <a:cxn ang="0">
                    <a:pos x="745" y="254"/>
                  </a:cxn>
                  <a:cxn ang="0">
                    <a:pos x="745" y="284"/>
                  </a:cxn>
                  <a:cxn ang="0">
                    <a:pos x="757" y="299"/>
                  </a:cxn>
                  <a:cxn ang="0">
                    <a:pos x="762" y="320"/>
                  </a:cxn>
                  <a:cxn ang="0">
                    <a:pos x="767" y="339"/>
                  </a:cxn>
                  <a:cxn ang="0">
                    <a:pos x="793" y="328"/>
                  </a:cxn>
                  <a:cxn ang="0">
                    <a:pos x="784" y="266"/>
                  </a:cxn>
                  <a:cxn ang="0">
                    <a:pos x="807" y="229"/>
                  </a:cxn>
                  <a:cxn ang="0">
                    <a:pos x="836" y="184"/>
                  </a:cxn>
                  <a:cxn ang="0">
                    <a:pos x="857" y="151"/>
                  </a:cxn>
                  <a:cxn ang="0">
                    <a:pos x="870" y="94"/>
                  </a:cxn>
                  <a:cxn ang="0">
                    <a:pos x="821" y="88"/>
                  </a:cxn>
                  <a:cxn ang="0">
                    <a:pos x="772" y="51"/>
                  </a:cxn>
                  <a:cxn ang="0">
                    <a:pos x="731" y="0"/>
                  </a:cxn>
                  <a:cxn ang="0">
                    <a:pos x="661" y="51"/>
                  </a:cxn>
                  <a:cxn ang="0">
                    <a:pos x="587" y="60"/>
                  </a:cxn>
                  <a:cxn ang="0">
                    <a:pos x="514" y="76"/>
                  </a:cxn>
                  <a:cxn ang="0">
                    <a:pos x="463" y="53"/>
                  </a:cxn>
                  <a:cxn ang="0">
                    <a:pos x="411" y="46"/>
                  </a:cxn>
                  <a:cxn ang="0">
                    <a:pos x="354" y="29"/>
                  </a:cxn>
                  <a:cxn ang="0">
                    <a:pos x="310" y="60"/>
                  </a:cxn>
                  <a:cxn ang="0">
                    <a:pos x="241" y="64"/>
                  </a:cxn>
                  <a:cxn ang="0">
                    <a:pos x="181" y="86"/>
                  </a:cxn>
                  <a:cxn ang="0">
                    <a:pos x="153" y="122"/>
                  </a:cxn>
                  <a:cxn ang="0">
                    <a:pos x="95" y="175"/>
                  </a:cxn>
                  <a:cxn ang="0">
                    <a:pos x="35" y="235"/>
                  </a:cxn>
                  <a:cxn ang="0">
                    <a:pos x="12" y="275"/>
                  </a:cxn>
                  <a:cxn ang="0">
                    <a:pos x="35" y="311"/>
                  </a:cxn>
                  <a:cxn ang="0">
                    <a:pos x="95" y="327"/>
                  </a:cxn>
                  <a:cxn ang="0">
                    <a:pos x="84" y="364"/>
                  </a:cxn>
                  <a:cxn ang="0">
                    <a:pos x="78" y="392"/>
                  </a:cxn>
                  <a:cxn ang="0">
                    <a:pos x="134" y="414"/>
                  </a:cxn>
                  <a:cxn ang="0">
                    <a:pos x="169" y="437"/>
                  </a:cxn>
                  <a:cxn ang="0">
                    <a:pos x="217" y="442"/>
                  </a:cxn>
                  <a:cxn ang="0">
                    <a:pos x="272" y="440"/>
                  </a:cxn>
                  <a:cxn ang="0">
                    <a:pos x="306" y="419"/>
                  </a:cxn>
                  <a:cxn ang="0">
                    <a:pos x="341" y="431"/>
                  </a:cxn>
                  <a:cxn ang="0">
                    <a:pos x="351" y="485"/>
                  </a:cxn>
                  <a:cxn ang="0">
                    <a:pos x="365" y="504"/>
                  </a:cxn>
                  <a:cxn ang="0">
                    <a:pos x="392" y="536"/>
                  </a:cxn>
                  <a:cxn ang="0">
                    <a:pos x="406" y="538"/>
                  </a:cxn>
                  <a:cxn ang="0">
                    <a:pos x="446" y="517"/>
                  </a:cxn>
                  <a:cxn ang="0">
                    <a:pos x="508" y="542"/>
                  </a:cxn>
                  <a:cxn ang="0">
                    <a:pos x="539" y="542"/>
                  </a:cxn>
                  <a:cxn ang="0">
                    <a:pos x="585" y="524"/>
                  </a:cxn>
                  <a:cxn ang="0">
                    <a:pos x="638" y="500"/>
                  </a:cxn>
                  <a:cxn ang="0">
                    <a:pos x="666" y="457"/>
                  </a:cxn>
                  <a:cxn ang="0">
                    <a:pos x="692" y="416"/>
                  </a:cxn>
                  <a:cxn ang="0">
                    <a:pos x="676" y="358"/>
                  </a:cxn>
                </a:cxnLst>
                <a:rect l="0" t="0" r="r" b="b"/>
                <a:pathLst>
                  <a:path w="886" h="559">
                    <a:moveTo>
                      <a:pt x="674" y="352"/>
                    </a:moveTo>
                    <a:lnTo>
                      <a:pt x="673" y="352"/>
                    </a:lnTo>
                    <a:lnTo>
                      <a:pt x="673" y="347"/>
                    </a:lnTo>
                    <a:lnTo>
                      <a:pt x="673" y="342"/>
                    </a:lnTo>
                    <a:lnTo>
                      <a:pt x="664" y="339"/>
                    </a:lnTo>
                    <a:lnTo>
                      <a:pt x="659" y="330"/>
                    </a:lnTo>
                    <a:lnTo>
                      <a:pt x="662" y="323"/>
                    </a:lnTo>
                    <a:lnTo>
                      <a:pt x="669" y="318"/>
                    </a:lnTo>
                    <a:lnTo>
                      <a:pt x="674" y="309"/>
                    </a:lnTo>
                    <a:lnTo>
                      <a:pt x="685" y="304"/>
                    </a:lnTo>
                    <a:lnTo>
                      <a:pt x="697" y="299"/>
                    </a:lnTo>
                    <a:lnTo>
                      <a:pt x="707" y="294"/>
                    </a:lnTo>
                    <a:lnTo>
                      <a:pt x="697" y="290"/>
                    </a:lnTo>
                    <a:lnTo>
                      <a:pt x="688" y="289"/>
                    </a:lnTo>
                    <a:lnTo>
                      <a:pt x="681" y="285"/>
                    </a:lnTo>
                    <a:lnTo>
                      <a:pt x="676" y="284"/>
                    </a:lnTo>
                    <a:lnTo>
                      <a:pt x="673" y="289"/>
                    </a:lnTo>
                    <a:lnTo>
                      <a:pt x="669" y="294"/>
                    </a:lnTo>
                    <a:lnTo>
                      <a:pt x="662" y="294"/>
                    </a:lnTo>
                    <a:lnTo>
                      <a:pt x="655" y="292"/>
                    </a:lnTo>
                    <a:lnTo>
                      <a:pt x="650" y="285"/>
                    </a:lnTo>
                    <a:lnTo>
                      <a:pt x="647" y="278"/>
                    </a:lnTo>
                    <a:lnTo>
                      <a:pt x="638" y="275"/>
                    </a:lnTo>
                    <a:lnTo>
                      <a:pt x="635" y="270"/>
                    </a:lnTo>
                    <a:lnTo>
                      <a:pt x="637" y="263"/>
                    </a:lnTo>
                    <a:lnTo>
                      <a:pt x="643" y="261"/>
                    </a:lnTo>
                    <a:lnTo>
                      <a:pt x="650" y="260"/>
                    </a:lnTo>
                    <a:lnTo>
                      <a:pt x="657" y="258"/>
                    </a:lnTo>
                    <a:lnTo>
                      <a:pt x="668" y="249"/>
                    </a:lnTo>
                    <a:lnTo>
                      <a:pt x="680" y="239"/>
                    </a:lnTo>
                    <a:lnTo>
                      <a:pt x="680" y="235"/>
                    </a:lnTo>
                    <a:lnTo>
                      <a:pt x="686" y="234"/>
                    </a:lnTo>
                    <a:lnTo>
                      <a:pt x="693" y="235"/>
                    </a:lnTo>
                    <a:lnTo>
                      <a:pt x="697" y="242"/>
                    </a:lnTo>
                    <a:lnTo>
                      <a:pt x="692" y="253"/>
                    </a:lnTo>
                    <a:lnTo>
                      <a:pt x="686" y="263"/>
                    </a:lnTo>
                    <a:lnTo>
                      <a:pt x="697" y="260"/>
                    </a:lnTo>
                    <a:lnTo>
                      <a:pt x="707" y="254"/>
                    </a:lnTo>
                    <a:lnTo>
                      <a:pt x="717" y="249"/>
                    </a:lnTo>
                    <a:lnTo>
                      <a:pt x="729" y="247"/>
                    </a:lnTo>
                    <a:lnTo>
                      <a:pt x="736" y="251"/>
                    </a:lnTo>
                    <a:lnTo>
                      <a:pt x="745" y="254"/>
                    </a:lnTo>
                    <a:lnTo>
                      <a:pt x="743" y="260"/>
                    </a:lnTo>
                    <a:lnTo>
                      <a:pt x="745" y="265"/>
                    </a:lnTo>
                    <a:lnTo>
                      <a:pt x="741" y="270"/>
                    </a:lnTo>
                    <a:lnTo>
                      <a:pt x="740" y="275"/>
                    </a:lnTo>
                    <a:lnTo>
                      <a:pt x="740" y="280"/>
                    </a:lnTo>
                    <a:lnTo>
                      <a:pt x="745" y="284"/>
                    </a:lnTo>
                    <a:lnTo>
                      <a:pt x="747" y="282"/>
                    </a:lnTo>
                    <a:lnTo>
                      <a:pt x="752" y="282"/>
                    </a:lnTo>
                    <a:lnTo>
                      <a:pt x="760" y="284"/>
                    </a:lnTo>
                    <a:lnTo>
                      <a:pt x="766" y="292"/>
                    </a:lnTo>
                    <a:lnTo>
                      <a:pt x="762" y="296"/>
                    </a:lnTo>
                    <a:lnTo>
                      <a:pt x="757" y="299"/>
                    </a:lnTo>
                    <a:lnTo>
                      <a:pt x="757" y="304"/>
                    </a:lnTo>
                    <a:lnTo>
                      <a:pt x="759" y="304"/>
                    </a:lnTo>
                    <a:lnTo>
                      <a:pt x="762" y="308"/>
                    </a:lnTo>
                    <a:lnTo>
                      <a:pt x="764" y="311"/>
                    </a:lnTo>
                    <a:lnTo>
                      <a:pt x="766" y="316"/>
                    </a:lnTo>
                    <a:lnTo>
                      <a:pt x="762" y="320"/>
                    </a:lnTo>
                    <a:lnTo>
                      <a:pt x="760" y="327"/>
                    </a:lnTo>
                    <a:lnTo>
                      <a:pt x="760" y="330"/>
                    </a:lnTo>
                    <a:lnTo>
                      <a:pt x="764" y="332"/>
                    </a:lnTo>
                    <a:lnTo>
                      <a:pt x="760" y="335"/>
                    </a:lnTo>
                    <a:lnTo>
                      <a:pt x="760" y="339"/>
                    </a:lnTo>
                    <a:lnTo>
                      <a:pt x="767" y="339"/>
                    </a:lnTo>
                    <a:lnTo>
                      <a:pt x="771" y="335"/>
                    </a:lnTo>
                    <a:lnTo>
                      <a:pt x="778" y="335"/>
                    </a:lnTo>
                    <a:lnTo>
                      <a:pt x="779" y="330"/>
                    </a:lnTo>
                    <a:lnTo>
                      <a:pt x="784" y="330"/>
                    </a:lnTo>
                    <a:lnTo>
                      <a:pt x="788" y="328"/>
                    </a:lnTo>
                    <a:lnTo>
                      <a:pt x="793" y="328"/>
                    </a:lnTo>
                    <a:lnTo>
                      <a:pt x="800" y="321"/>
                    </a:lnTo>
                    <a:lnTo>
                      <a:pt x="803" y="309"/>
                    </a:lnTo>
                    <a:lnTo>
                      <a:pt x="802" y="294"/>
                    </a:lnTo>
                    <a:lnTo>
                      <a:pt x="798" y="284"/>
                    </a:lnTo>
                    <a:lnTo>
                      <a:pt x="791" y="273"/>
                    </a:lnTo>
                    <a:lnTo>
                      <a:pt x="784" y="266"/>
                    </a:lnTo>
                    <a:lnTo>
                      <a:pt x="778" y="258"/>
                    </a:lnTo>
                    <a:lnTo>
                      <a:pt x="776" y="249"/>
                    </a:lnTo>
                    <a:lnTo>
                      <a:pt x="784" y="246"/>
                    </a:lnTo>
                    <a:lnTo>
                      <a:pt x="791" y="241"/>
                    </a:lnTo>
                    <a:lnTo>
                      <a:pt x="798" y="234"/>
                    </a:lnTo>
                    <a:lnTo>
                      <a:pt x="807" y="229"/>
                    </a:lnTo>
                    <a:lnTo>
                      <a:pt x="810" y="218"/>
                    </a:lnTo>
                    <a:lnTo>
                      <a:pt x="815" y="210"/>
                    </a:lnTo>
                    <a:lnTo>
                      <a:pt x="821" y="203"/>
                    </a:lnTo>
                    <a:lnTo>
                      <a:pt x="829" y="198"/>
                    </a:lnTo>
                    <a:lnTo>
                      <a:pt x="831" y="192"/>
                    </a:lnTo>
                    <a:lnTo>
                      <a:pt x="836" y="184"/>
                    </a:lnTo>
                    <a:lnTo>
                      <a:pt x="836" y="174"/>
                    </a:lnTo>
                    <a:lnTo>
                      <a:pt x="831" y="165"/>
                    </a:lnTo>
                    <a:lnTo>
                      <a:pt x="829" y="160"/>
                    </a:lnTo>
                    <a:lnTo>
                      <a:pt x="836" y="158"/>
                    </a:lnTo>
                    <a:lnTo>
                      <a:pt x="846" y="155"/>
                    </a:lnTo>
                    <a:lnTo>
                      <a:pt x="857" y="151"/>
                    </a:lnTo>
                    <a:lnTo>
                      <a:pt x="864" y="143"/>
                    </a:lnTo>
                    <a:lnTo>
                      <a:pt x="870" y="129"/>
                    </a:lnTo>
                    <a:lnTo>
                      <a:pt x="877" y="115"/>
                    </a:lnTo>
                    <a:lnTo>
                      <a:pt x="886" y="106"/>
                    </a:lnTo>
                    <a:lnTo>
                      <a:pt x="886" y="93"/>
                    </a:lnTo>
                    <a:lnTo>
                      <a:pt x="870" y="94"/>
                    </a:lnTo>
                    <a:lnTo>
                      <a:pt x="862" y="100"/>
                    </a:lnTo>
                    <a:lnTo>
                      <a:pt x="853" y="105"/>
                    </a:lnTo>
                    <a:lnTo>
                      <a:pt x="845" y="108"/>
                    </a:lnTo>
                    <a:lnTo>
                      <a:pt x="833" y="105"/>
                    </a:lnTo>
                    <a:lnTo>
                      <a:pt x="827" y="98"/>
                    </a:lnTo>
                    <a:lnTo>
                      <a:pt x="821" y="88"/>
                    </a:lnTo>
                    <a:lnTo>
                      <a:pt x="817" y="82"/>
                    </a:lnTo>
                    <a:lnTo>
                      <a:pt x="807" y="76"/>
                    </a:lnTo>
                    <a:lnTo>
                      <a:pt x="797" y="72"/>
                    </a:lnTo>
                    <a:lnTo>
                      <a:pt x="784" y="69"/>
                    </a:lnTo>
                    <a:lnTo>
                      <a:pt x="779" y="64"/>
                    </a:lnTo>
                    <a:lnTo>
                      <a:pt x="772" y="51"/>
                    </a:lnTo>
                    <a:lnTo>
                      <a:pt x="767" y="41"/>
                    </a:lnTo>
                    <a:lnTo>
                      <a:pt x="762" y="29"/>
                    </a:lnTo>
                    <a:lnTo>
                      <a:pt x="757" y="21"/>
                    </a:lnTo>
                    <a:lnTo>
                      <a:pt x="750" y="10"/>
                    </a:lnTo>
                    <a:lnTo>
                      <a:pt x="741" y="5"/>
                    </a:lnTo>
                    <a:lnTo>
                      <a:pt x="731" y="0"/>
                    </a:lnTo>
                    <a:lnTo>
                      <a:pt x="717" y="0"/>
                    </a:lnTo>
                    <a:lnTo>
                      <a:pt x="695" y="3"/>
                    </a:lnTo>
                    <a:lnTo>
                      <a:pt x="681" y="12"/>
                    </a:lnTo>
                    <a:lnTo>
                      <a:pt x="673" y="24"/>
                    </a:lnTo>
                    <a:lnTo>
                      <a:pt x="668" y="39"/>
                    </a:lnTo>
                    <a:lnTo>
                      <a:pt x="661" y="51"/>
                    </a:lnTo>
                    <a:lnTo>
                      <a:pt x="654" y="62"/>
                    </a:lnTo>
                    <a:lnTo>
                      <a:pt x="643" y="65"/>
                    </a:lnTo>
                    <a:lnTo>
                      <a:pt x="630" y="65"/>
                    </a:lnTo>
                    <a:lnTo>
                      <a:pt x="614" y="60"/>
                    </a:lnTo>
                    <a:lnTo>
                      <a:pt x="600" y="60"/>
                    </a:lnTo>
                    <a:lnTo>
                      <a:pt x="587" y="60"/>
                    </a:lnTo>
                    <a:lnTo>
                      <a:pt x="575" y="65"/>
                    </a:lnTo>
                    <a:lnTo>
                      <a:pt x="561" y="69"/>
                    </a:lnTo>
                    <a:lnTo>
                      <a:pt x="549" y="72"/>
                    </a:lnTo>
                    <a:lnTo>
                      <a:pt x="537" y="76"/>
                    </a:lnTo>
                    <a:lnTo>
                      <a:pt x="526" y="77"/>
                    </a:lnTo>
                    <a:lnTo>
                      <a:pt x="514" y="76"/>
                    </a:lnTo>
                    <a:lnTo>
                      <a:pt x="504" y="72"/>
                    </a:lnTo>
                    <a:lnTo>
                      <a:pt x="496" y="69"/>
                    </a:lnTo>
                    <a:lnTo>
                      <a:pt x="489" y="65"/>
                    </a:lnTo>
                    <a:lnTo>
                      <a:pt x="480" y="60"/>
                    </a:lnTo>
                    <a:lnTo>
                      <a:pt x="473" y="57"/>
                    </a:lnTo>
                    <a:lnTo>
                      <a:pt x="463" y="53"/>
                    </a:lnTo>
                    <a:lnTo>
                      <a:pt x="454" y="53"/>
                    </a:lnTo>
                    <a:lnTo>
                      <a:pt x="442" y="55"/>
                    </a:lnTo>
                    <a:lnTo>
                      <a:pt x="430" y="57"/>
                    </a:lnTo>
                    <a:lnTo>
                      <a:pt x="423" y="55"/>
                    </a:lnTo>
                    <a:lnTo>
                      <a:pt x="416" y="51"/>
                    </a:lnTo>
                    <a:lnTo>
                      <a:pt x="411" y="46"/>
                    </a:lnTo>
                    <a:lnTo>
                      <a:pt x="408" y="38"/>
                    </a:lnTo>
                    <a:lnTo>
                      <a:pt x="401" y="31"/>
                    </a:lnTo>
                    <a:lnTo>
                      <a:pt x="389" y="27"/>
                    </a:lnTo>
                    <a:lnTo>
                      <a:pt x="373" y="24"/>
                    </a:lnTo>
                    <a:lnTo>
                      <a:pt x="365" y="24"/>
                    </a:lnTo>
                    <a:lnTo>
                      <a:pt x="354" y="29"/>
                    </a:lnTo>
                    <a:lnTo>
                      <a:pt x="349" y="43"/>
                    </a:lnTo>
                    <a:lnTo>
                      <a:pt x="344" y="50"/>
                    </a:lnTo>
                    <a:lnTo>
                      <a:pt x="341" y="57"/>
                    </a:lnTo>
                    <a:lnTo>
                      <a:pt x="334" y="60"/>
                    </a:lnTo>
                    <a:lnTo>
                      <a:pt x="327" y="64"/>
                    </a:lnTo>
                    <a:lnTo>
                      <a:pt x="310" y="60"/>
                    </a:lnTo>
                    <a:lnTo>
                      <a:pt x="296" y="55"/>
                    </a:lnTo>
                    <a:lnTo>
                      <a:pt x="281" y="50"/>
                    </a:lnTo>
                    <a:lnTo>
                      <a:pt x="270" y="48"/>
                    </a:lnTo>
                    <a:lnTo>
                      <a:pt x="258" y="53"/>
                    </a:lnTo>
                    <a:lnTo>
                      <a:pt x="251" y="60"/>
                    </a:lnTo>
                    <a:lnTo>
                      <a:pt x="241" y="64"/>
                    </a:lnTo>
                    <a:lnTo>
                      <a:pt x="231" y="67"/>
                    </a:lnTo>
                    <a:lnTo>
                      <a:pt x="220" y="70"/>
                    </a:lnTo>
                    <a:lnTo>
                      <a:pt x="210" y="76"/>
                    </a:lnTo>
                    <a:lnTo>
                      <a:pt x="200" y="77"/>
                    </a:lnTo>
                    <a:lnTo>
                      <a:pt x="189" y="81"/>
                    </a:lnTo>
                    <a:lnTo>
                      <a:pt x="181" y="86"/>
                    </a:lnTo>
                    <a:lnTo>
                      <a:pt x="174" y="93"/>
                    </a:lnTo>
                    <a:lnTo>
                      <a:pt x="170" y="100"/>
                    </a:lnTo>
                    <a:lnTo>
                      <a:pt x="170" y="112"/>
                    </a:lnTo>
                    <a:lnTo>
                      <a:pt x="165" y="115"/>
                    </a:lnTo>
                    <a:lnTo>
                      <a:pt x="162" y="120"/>
                    </a:lnTo>
                    <a:lnTo>
                      <a:pt x="153" y="122"/>
                    </a:lnTo>
                    <a:lnTo>
                      <a:pt x="141" y="124"/>
                    </a:lnTo>
                    <a:lnTo>
                      <a:pt x="131" y="125"/>
                    </a:lnTo>
                    <a:lnTo>
                      <a:pt x="122" y="137"/>
                    </a:lnTo>
                    <a:lnTo>
                      <a:pt x="112" y="149"/>
                    </a:lnTo>
                    <a:lnTo>
                      <a:pt x="98" y="156"/>
                    </a:lnTo>
                    <a:lnTo>
                      <a:pt x="95" y="175"/>
                    </a:lnTo>
                    <a:lnTo>
                      <a:pt x="91" y="191"/>
                    </a:lnTo>
                    <a:lnTo>
                      <a:pt x="84" y="205"/>
                    </a:lnTo>
                    <a:lnTo>
                      <a:pt x="76" y="217"/>
                    </a:lnTo>
                    <a:lnTo>
                      <a:pt x="64" y="225"/>
                    </a:lnTo>
                    <a:lnTo>
                      <a:pt x="50" y="232"/>
                    </a:lnTo>
                    <a:lnTo>
                      <a:pt x="35" y="235"/>
                    </a:lnTo>
                    <a:lnTo>
                      <a:pt x="19" y="237"/>
                    </a:lnTo>
                    <a:lnTo>
                      <a:pt x="12" y="241"/>
                    </a:lnTo>
                    <a:lnTo>
                      <a:pt x="7" y="249"/>
                    </a:lnTo>
                    <a:lnTo>
                      <a:pt x="2" y="260"/>
                    </a:lnTo>
                    <a:lnTo>
                      <a:pt x="0" y="270"/>
                    </a:lnTo>
                    <a:lnTo>
                      <a:pt x="12" y="275"/>
                    </a:lnTo>
                    <a:lnTo>
                      <a:pt x="17" y="289"/>
                    </a:lnTo>
                    <a:lnTo>
                      <a:pt x="17" y="290"/>
                    </a:lnTo>
                    <a:lnTo>
                      <a:pt x="19" y="297"/>
                    </a:lnTo>
                    <a:lnTo>
                      <a:pt x="29" y="299"/>
                    </a:lnTo>
                    <a:lnTo>
                      <a:pt x="33" y="304"/>
                    </a:lnTo>
                    <a:lnTo>
                      <a:pt x="35" y="311"/>
                    </a:lnTo>
                    <a:lnTo>
                      <a:pt x="45" y="316"/>
                    </a:lnTo>
                    <a:lnTo>
                      <a:pt x="59" y="321"/>
                    </a:lnTo>
                    <a:lnTo>
                      <a:pt x="69" y="316"/>
                    </a:lnTo>
                    <a:lnTo>
                      <a:pt x="79" y="313"/>
                    </a:lnTo>
                    <a:lnTo>
                      <a:pt x="88" y="316"/>
                    </a:lnTo>
                    <a:lnTo>
                      <a:pt x="95" y="327"/>
                    </a:lnTo>
                    <a:lnTo>
                      <a:pt x="91" y="333"/>
                    </a:lnTo>
                    <a:lnTo>
                      <a:pt x="84" y="339"/>
                    </a:lnTo>
                    <a:lnTo>
                      <a:pt x="78" y="342"/>
                    </a:lnTo>
                    <a:lnTo>
                      <a:pt x="76" y="351"/>
                    </a:lnTo>
                    <a:lnTo>
                      <a:pt x="79" y="358"/>
                    </a:lnTo>
                    <a:lnTo>
                      <a:pt x="84" y="364"/>
                    </a:lnTo>
                    <a:lnTo>
                      <a:pt x="79" y="368"/>
                    </a:lnTo>
                    <a:lnTo>
                      <a:pt x="72" y="370"/>
                    </a:lnTo>
                    <a:lnTo>
                      <a:pt x="72" y="375"/>
                    </a:lnTo>
                    <a:lnTo>
                      <a:pt x="74" y="382"/>
                    </a:lnTo>
                    <a:lnTo>
                      <a:pt x="76" y="390"/>
                    </a:lnTo>
                    <a:lnTo>
                      <a:pt x="78" y="392"/>
                    </a:lnTo>
                    <a:lnTo>
                      <a:pt x="83" y="394"/>
                    </a:lnTo>
                    <a:lnTo>
                      <a:pt x="93" y="399"/>
                    </a:lnTo>
                    <a:lnTo>
                      <a:pt x="105" y="406"/>
                    </a:lnTo>
                    <a:lnTo>
                      <a:pt x="117" y="406"/>
                    </a:lnTo>
                    <a:lnTo>
                      <a:pt x="127" y="411"/>
                    </a:lnTo>
                    <a:lnTo>
                      <a:pt x="134" y="414"/>
                    </a:lnTo>
                    <a:lnTo>
                      <a:pt x="146" y="418"/>
                    </a:lnTo>
                    <a:lnTo>
                      <a:pt x="148" y="421"/>
                    </a:lnTo>
                    <a:lnTo>
                      <a:pt x="152" y="428"/>
                    </a:lnTo>
                    <a:lnTo>
                      <a:pt x="155" y="428"/>
                    </a:lnTo>
                    <a:lnTo>
                      <a:pt x="160" y="428"/>
                    </a:lnTo>
                    <a:lnTo>
                      <a:pt x="169" y="437"/>
                    </a:lnTo>
                    <a:lnTo>
                      <a:pt x="184" y="442"/>
                    </a:lnTo>
                    <a:lnTo>
                      <a:pt x="195" y="442"/>
                    </a:lnTo>
                    <a:lnTo>
                      <a:pt x="205" y="442"/>
                    </a:lnTo>
                    <a:lnTo>
                      <a:pt x="210" y="440"/>
                    </a:lnTo>
                    <a:lnTo>
                      <a:pt x="215" y="438"/>
                    </a:lnTo>
                    <a:lnTo>
                      <a:pt x="217" y="442"/>
                    </a:lnTo>
                    <a:lnTo>
                      <a:pt x="219" y="450"/>
                    </a:lnTo>
                    <a:lnTo>
                      <a:pt x="227" y="442"/>
                    </a:lnTo>
                    <a:lnTo>
                      <a:pt x="241" y="437"/>
                    </a:lnTo>
                    <a:lnTo>
                      <a:pt x="255" y="440"/>
                    </a:lnTo>
                    <a:lnTo>
                      <a:pt x="267" y="444"/>
                    </a:lnTo>
                    <a:lnTo>
                      <a:pt x="272" y="440"/>
                    </a:lnTo>
                    <a:lnTo>
                      <a:pt x="281" y="435"/>
                    </a:lnTo>
                    <a:lnTo>
                      <a:pt x="287" y="430"/>
                    </a:lnTo>
                    <a:lnTo>
                      <a:pt x="294" y="428"/>
                    </a:lnTo>
                    <a:lnTo>
                      <a:pt x="296" y="423"/>
                    </a:lnTo>
                    <a:lnTo>
                      <a:pt x="299" y="421"/>
                    </a:lnTo>
                    <a:lnTo>
                      <a:pt x="306" y="419"/>
                    </a:lnTo>
                    <a:lnTo>
                      <a:pt x="317" y="421"/>
                    </a:lnTo>
                    <a:lnTo>
                      <a:pt x="320" y="416"/>
                    </a:lnTo>
                    <a:lnTo>
                      <a:pt x="324" y="416"/>
                    </a:lnTo>
                    <a:lnTo>
                      <a:pt x="327" y="423"/>
                    </a:lnTo>
                    <a:lnTo>
                      <a:pt x="334" y="430"/>
                    </a:lnTo>
                    <a:lnTo>
                      <a:pt x="341" y="431"/>
                    </a:lnTo>
                    <a:lnTo>
                      <a:pt x="351" y="437"/>
                    </a:lnTo>
                    <a:lnTo>
                      <a:pt x="358" y="447"/>
                    </a:lnTo>
                    <a:lnTo>
                      <a:pt x="363" y="459"/>
                    </a:lnTo>
                    <a:lnTo>
                      <a:pt x="360" y="471"/>
                    </a:lnTo>
                    <a:lnTo>
                      <a:pt x="356" y="478"/>
                    </a:lnTo>
                    <a:lnTo>
                      <a:pt x="351" y="485"/>
                    </a:lnTo>
                    <a:lnTo>
                      <a:pt x="349" y="499"/>
                    </a:lnTo>
                    <a:lnTo>
                      <a:pt x="349" y="500"/>
                    </a:lnTo>
                    <a:lnTo>
                      <a:pt x="351" y="504"/>
                    </a:lnTo>
                    <a:lnTo>
                      <a:pt x="356" y="502"/>
                    </a:lnTo>
                    <a:lnTo>
                      <a:pt x="363" y="502"/>
                    </a:lnTo>
                    <a:lnTo>
                      <a:pt x="365" y="504"/>
                    </a:lnTo>
                    <a:lnTo>
                      <a:pt x="367" y="509"/>
                    </a:lnTo>
                    <a:lnTo>
                      <a:pt x="368" y="512"/>
                    </a:lnTo>
                    <a:lnTo>
                      <a:pt x="373" y="516"/>
                    </a:lnTo>
                    <a:lnTo>
                      <a:pt x="377" y="529"/>
                    </a:lnTo>
                    <a:lnTo>
                      <a:pt x="389" y="538"/>
                    </a:lnTo>
                    <a:lnTo>
                      <a:pt x="392" y="536"/>
                    </a:lnTo>
                    <a:lnTo>
                      <a:pt x="397" y="536"/>
                    </a:lnTo>
                    <a:lnTo>
                      <a:pt x="401" y="536"/>
                    </a:lnTo>
                    <a:lnTo>
                      <a:pt x="401" y="540"/>
                    </a:lnTo>
                    <a:lnTo>
                      <a:pt x="404" y="542"/>
                    </a:lnTo>
                    <a:lnTo>
                      <a:pt x="404" y="540"/>
                    </a:lnTo>
                    <a:lnTo>
                      <a:pt x="406" y="538"/>
                    </a:lnTo>
                    <a:lnTo>
                      <a:pt x="406" y="531"/>
                    </a:lnTo>
                    <a:lnTo>
                      <a:pt x="406" y="524"/>
                    </a:lnTo>
                    <a:lnTo>
                      <a:pt x="411" y="523"/>
                    </a:lnTo>
                    <a:lnTo>
                      <a:pt x="420" y="521"/>
                    </a:lnTo>
                    <a:lnTo>
                      <a:pt x="435" y="521"/>
                    </a:lnTo>
                    <a:lnTo>
                      <a:pt x="446" y="517"/>
                    </a:lnTo>
                    <a:lnTo>
                      <a:pt x="456" y="514"/>
                    </a:lnTo>
                    <a:lnTo>
                      <a:pt x="466" y="517"/>
                    </a:lnTo>
                    <a:lnTo>
                      <a:pt x="478" y="521"/>
                    </a:lnTo>
                    <a:lnTo>
                      <a:pt x="483" y="533"/>
                    </a:lnTo>
                    <a:lnTo>
                      <a:pt x="496" y="540"/>
                    </a:lnTo>
                    <a:lnTo>
                      <a:pt x="508" y="542"/>
                    </a:lnTo>
                    <a:lnTo>
                      <a:pt x="520" y="545"/>
                    </a:lnTo>
                    <a:lnTo>
                      <a:pt x="518" y="552"/>
                    </a:lnTo>
                    <a:lnTo>
                      <a:pt x="523" y="559"/>
                    </a:lnTo>
                    <a:lnTo>
                      <a:pt x="526" y="554"/>
                    </a:lnTo>
                    <a:lnTo>
                      <a:pt x="530" y="547"/>
                    </a:lnTo>
                    <a:lnTo>
                      <a:pt x="539" y="542"/>
                    </a:lnTo>
                    <a:lnTo>
                      <a:pt x="547" y="540"/>
                    </a:lnTo>
                    <a:lnTo>
                      <a:pt x="561" y="536"/>
                    </a:lnTo>
                    <a:lnTo>
                      <a:pt x="573" y="531"/>
                    </a:lnTo>
                    <a:lnTo>
                      <a:pt x="575" y="526"/>
                    </a:lnTo>
                    <a:lnTo>
                      <a:pt x="578" y="523"/>
                    </a:lnTo>
                    <a:lnTo>
                      <a:pt x="585" y="524"/>
                    </a:lnTo>
                    <a:lnTo>
                      <a:pt x="592" y="526"/>
                    </a:lnTo>
                    <a:lnTo>
                      <a:pt x="604" y="523"/>
                    </a:lnTo>
                    <a:lnTo>
                      <a:pt x="616" y="517"/>
                    </a:lnTo>
                    <a:lnTo>
                      <a:pt x="623" y="509"/>
                    </a:lnTo>
                    <a:lnTo>
                      <a:pt x="635" y="504"/>
                    </a:lnTo>
                    <a:lnTo>
                      <a:pt x="638" y="500"/>
                    </a:lnTo>
                    <a:lnTo>
                      <a:pt x="642" y="495"/>
                    </a:lnTo>
                    <a:lnTo>
                      <a:pt x="647" y="492"/>
                    </a:lnTo>
                    <a:lnTo>
                      <a:pt x="654" y="483"/>
                    </a:lnTo>
                    <a:lnTo>
                      <a:pt x="657" y="474"/>
                    </a:lnTo>
                    <a:lnTo>
                      <a:pt x="662" y="466"/>
                    </a:lnTo>
                    <a:lnTo>
                      <a:pt x="666" y="457"/>
                    </a:lnTo>
                    <a:lnTo>
                      <a:pt x="673" y="450"/>
                    </a:lnTo>
                    <a:lnTo>
                      <a:pt x="680" y="442"/>
                    </a:lnTo>
                    <a:lnTo>
                      <a:pt x="686" y="438"/>
                    </a:lnTo>
                    <a:lnTo>
                      <a:pt x="686" y="430"/>
                    </a:lnTo>
                    <a:lnTo>
                      <a:pt x="690" y="425"/>
                    </a:lnTo>
                    <a:lnTo>
                      <a:pt x="692" y="416"/>
                    </a:lnTo>
                    <a:lnTo>
                      <a:pt x="695" y="407"/>
                    </a:lnTo>
                    <a:lnTo>
                      <a:pt x="693" y="392"/>
                    </a:lnTo>
                    <a:lnTo>
                      <a:pt x="690" y="382"/>
                    </a:lnTo>
                    <a:lnTo>
                      <a:pt x="685" y="373"/>
                    </a:lnTo>
                    <a:lnTo>
                      <a:pt x="680" y="364"/>
                    </a:lnTo>
                    <a:lnTo>
                      <a:pt x="676" y="358"/>
                    </a:lnTo>
                    <a:lnTo>
                      <a:pt x="674" y="352"/>
                    </a:lnTo>
                    <a:lnTo>
                      <a:pt x="674" y="352"/>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715" name="Freeform 259"/>
              <p:cNvSpPr>
                <a:spLocks/>
              </p:cNvSpPr>
              <p:nvPr/>
            </p:nvSpPr>
            <p:spPr bwMode="auto">
              <a:xfrm>
                <a:off x="8405019" y="1987550"/>
                <a:ext cx="82550" cy="34925"/>
              </a:xfrm>
              <a:custGeom>
                <a:avLst/>
                <a:gdLst/>
                <a:ahLst/>
                <a:cxnLst>
                  <a:cxn ang="0">
                    <a:pos x="6" y="22"/>
                  </a:cxn>
                  <a:cxn ang="0">
                    <a:pos x="0" y="19"/>
                  </a:cxn>
                  <a:cxn ang="0">
                    <a:pos x="0" y="17"/>
                  </a:cxn>
                  <a:cxn ang="0">
                    <a:pos x="2" y="10"/>
                  </a:cxn>
                  <a:cxn ang="0">
                    <a:pos x="9" y="5"/>
                  </a:cxn>
                  <a:cxn ang="0">
                    <a:pos x="16" y="0"/>
                  </a:cxn>
                  <a:cxn ang="0">
                    <a:pos x="25" y="0"/>
                  </a:cxn>
                  <a:cxn ang="0">
                    <a:pos x="31" y="0"/>
                  </a:cxn>
                  <a:cxn ang="0">
                    <a:pos x="40" y="3"/>
                  </a:cxn>
                  <a:cxn ang="0">
                    <a:pos x="49" y="7"/>
                  </a:cxn>
                  <a:cxn ang="0">
                    <a:pos x="52" y="12"/>
                  </a:cxn>
                  <a:cxn ang="0">
                    <a:pos x="45" y="16"/>
                  </a:cxn>
                  <a:cxn ang="0">
                    <a:pos x="30" y="19"/>
                  </a:cxn>
                  <a:cxn ang="0">
                    <a:pos x="14" y="21"/>
                  </a:cxn>
                  <a:cxn ang="0">
                    <a:pos x="6" y="22"/>
                  </a:cxn>
                </a:cxnLst>
                <a:rect l="0" t="0" r="r" b="b"/>
                <a:pathLst>
                  <a:path w="52" h="22">
                    <a:moveTo>
                      <a:pt x="6" y="22"/>
                    </a:moveTo>
                    <a:lnTo>
                      <a:pt x="0" y="19"/>
                    </a:lnTo>
                    <a:lnTo>
                      <a:pt x="0" y="17"/>
                    </a:lnTo>
                    <a:lnTo>
                      <a:pt x="2" y="10"/>
                    </a:lnTo>
                    <a:lnTo>
                      <a:pt x="9" y="5"/>
                    </a:lnTo>
                    <a:lnTo>
                      <a:pt x="16" y="0"/>
                    </a:lnTo>
                    <a:lnTo>
                      <a:pt x="25" y="0"/>
                    </a:lnTo>
                    <a:lnTo>
                      <a:pt x="31" y="0"/>
                    </a:lnTo>
                    <a:lnTo>
                      <a:pt x="40" y="3"/>
                    </a:lnTo>
                    <a:lnTo>
                      <a:pt x="49" y="7"/>
                    </a:lnTo>
                    <a:lnTo>
                      <a:pt x="52" y="12"/>
                    </a:lnTo>
                    <a:lnTo>
                      <a:pt x="45" y="16"/>
                    </a:lnTo>
                    <a:lnTo>
                      <a:pt x="30" y="19"/>
                    </a:lnTo>
                    <a:lnTo>
                      <a:pt x="14" y="21"/>
                    </a:lnTo>
                    <a:lnTo>
                      <a:pt x="6" y="22"/>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716" name="Freeform 260"/>
              <p:cNvSpPr>
                <a:spLocks/>
              </p:cNvSpPr>
              <p:nvPr/>
            </p:nvSpPr>
            <p:spPr bwMode="auto">
              <a:xfrm>
                <a:off x="8162132" y="2055813"/>
                <a:ext cx="33338" cy="15875"/>
              </a:xfrm>
              <a:custGeom>
                <a:avLst/>
                <a:gdLst/>
                <a:ahLst/>
                <a:cxnLst>
                  <a:cxn ang="0">
                    <a:pos x="16" y="10"/>
                  </a:cxn>
                  <a:cxn ang="0">
                    <a:pos x="18" y="7"/>
                  </a:cxn>
                  <a:cxn ang="0">
                    <a:pos x="21" y="5"/>
                  </a:cxn>
                  <a:cxn ang="0">
                    <a:pos x="19" y="2"/>
                  </a:cxn>
                  <a:cxn ang="0">
                    <a:pos x="18" y="0"/>
                  </a:cxn>
                  <a:cxn ang="0">
                    <a:pos x="0" y="0"/>
                  </a:cxn>
                  <a:cxn ang="0">
                    <a:pos x="6" y="7"/>
                  </a:cxn>
                  <a:cxn ang="0">
                    <a:pos x="16" y="10"/>
                  </a:cxn>
                </a:cxnLst>
                <a:rect l="0" t="0" r="r" b="b"/>
                <a:pathLst>
                  <a:path w="21" h="10">
                    <a:moveTo>
                      <a:pt x="16" y="10"/>
                    </a:moveTo>
                    <a:lnTo>
                      <a:pt x="18" y="7"/>
                    </a:lnTo>
                    <a:lnTo>
                      <a:pt x="21" y="5"/>
                    </a:lnTo>
                    <a:lnTo>
                      <a:pt x="19" y="2"/>
                    </a:lnTo>
                    <a:lnTo>
                      <a:pt x="18" y="0"/>
                    </a:lnTo>
                    <a:lnTo>
                      <a:pt x="0" y="0"/>
                    </a:lnTo>
                    <a:lnTo>
                      <a:pt x="6" y="7"/>
                    </a:lnTo>
                    <a:lnTo>
                      <a:pt x="16" y="10"/>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717" name="Freeform 261"/>
              <p:cNvSpPr>
                <a:spLocks/>
              </p:cNvSpPr>
              <p:nvPr/>
            </p:nvSpPr>
            <p:spPr bwMode="auto">
              <a:xfrm>
                <a:off x="7411244" y="1798638"/>
                <a:ext cx="17463" cy="19050"/>
              </a:xfrm>
              <a:custGeom>
                <a:avLst/>
                <a:gdLst/>
                <a:ahLst/>
                <a:cxnLst>
                  <a:cxn ang="0">
                    <a:pos x="11" y="6"/>
                  </a:cxn>
                  <a:cxn ang="0">
                    <a:pos x="6" y="0"/>
                  </a:cxn>
                  <a:cxn ang="0">
                    <a:pos x="2" y="2"/>
                  </a:cxn>
                  <a:cxn ang="0">
                    <a:pos x="0" y="7"/>
                  </a:cxn>
                  <a:cxn ang="0">
                    <a:pos x="0" y="11"/>
                  </a:cxn>
                  <a:cxn ang="0">
                    <a:pos x="6" y="12"/>
                  </a:cxn>
                  <a:cxn ang="0">
                    <a:pos x="7" y="9"/>
                  </a:cxn>
                  <a:cxn ang="0">
                    <a:pos x="11" y="4"/>
                  </a:cxn>
                  <a:cxn ang="0">
                    <a:pos x="9" y="4"/>
                  </a:cxn>
                  <a:cxn ang="0">
                    <a:pos x="11" y="6"/>
                  </a:cxn>
                </a:cxnLst>
                <a:rect l="0" t="0" r="r" b="b"/>
                <a:pathLst>
                  <a:path w="11" h="12">
                    <a:moveTo>
                      <a:pt x="11" y="6"/>
                    </a:moveTo>
                    <a:lnTo>
                      <a:pt x="6" y="0"/>
                    </a:lnTo>
                    <a:lnTo>
                      <a:pt x="2" y="2"/>
                    </a:lnTo>
                    <a:lnTo>
                      <a:pt x="0" y="7"/>
                    </a:lnTo>
                    <a:lnTo>
                      <a:pt x="0" y="11"/>
                    </a:lnTo>
                    <a:lnTo>
                      <a:pt x="6" y="12"/>
                    </a:lnTo>
                    <a:lnTo>
                      <a:pt x="7" y="9"/>
                    </a:lnTo>
                    <a:lnTo>
                      <a:pt x="11" y="4"/>
                    </a:lnTo>
                    <a:lnTo>
                      <a:pt x="9" y="4"/>
                    </a:lnTo>
                    <a:lnTo>
                      <a:pt x="11" y="6"/>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718" name="Freeform 262"/>
              <p:cNvSpPr>
                <a:spLocks/>
              </p:cNvSpPr>
              <p:nvPr/>
            </p:nvSpPr>
            <p:spPr bwMode="auto">
              <a:xfrm>
                <a:off x="6871494" y="1857375"/>
                <a:ext cx="34925" cy="20637"/>
              </a:xfrm>
              <a:custGeom>
                <a:avLst/>
                <a:gdLst/>
                <a:ahLst/>
                <a:cxnLst>
                  <a:cxn ang="0">
                    <a:pos x="22" y="10"/>
                  </a:cxn>
                  <a:cxn ang="0">
                    <a:pos x="17" y="12"/>
                  </a:cxn>
                  <a:cxn ang="0">
                    <a:pos x="12" y="13"/>
                  </a:cxn>
                  <a:cxn ang="0">
                    <a:pos x="3" y="12"/>
                  </a:cxn>
                  <a:cxn ang="0">
                    <a:pos x="0" y="8"/>
                  </a:cxn>
                  <a:cxn ang="0">
                    <a:pos x="3" y="1"/>
                  </a:cxn>
                  <a:cxn ang="0">
                    <a:pos x="12" y="0"/>
                  </a:cxn>
                  <a:cxn ang="0">
                    <a:pos x="19" y="1"/>
                  </a:cxn>
                  <a:cxn ang="0">
                    <a:pos x="22" y="8"/>
                  </a:cxn>
                  <a:cxn ang="0">
                    <a:pos x="20" y="10"/>
                  </a:cxn>
                  <a:cxn ang="0">
                    <a:pos x="19" y="13"/>
                  </a:cxn>
                  <a:cxn ang="0">
                    <a:pos x="22" y="10"/>
                  </a:cxn>
                </a:cxnLst>
                <a:rect l="0" t="0" r="r" b="b"/>
                <a:pathLst>
                  <a:path w="22" h="13">
                    <a:moveTo>
                      <a:pt x="22" y="10"/>
                    </a:moveTo>
                    <a:lnTo>
                      <a:pt x="17" y="12"/>
                    </a:lnTo>
                    <a:lnTo>
                      <a:pt x="12" y="13"/>
                    </a:lnTo>
                    <a:lnTo>
                      <a:pt x="3" y="12"/>
                    </a:lnTo>
                    <a:lnTo>
                      <a:pt x="0" y="8"/>
                    </a:lnTo>
                    <a:lnTo>
                      <a:pt x="3" y="1"/>
                    </a:lnTo>
                    <a:lnTo>
                      <a:pt x="12" y="0"/>
                    </a:lnTo>
                    <a:lnTo>
                      <a:pt x="19" y="1"/>
                    </a:lnTo>
                    <a:lnTo>
                      <a:pt x="22" y="8"/>
                    </a:lnTo>
                    <a:lnTo>
                      <a:pt x="20" y="10"/>
                    </a:lnTo>
                    <a:lnTo>
                      <a:pt x="19" y="13"/>
                    </a:lnTo>
                    <a:lnTo>
                      <a:pt x="22" y="10"/>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719" name="Freeform 263"/>
              <p:cNvSpPr>
                <a:spLocks/>
              </p:cNvSpPr>
              <p:nvPr/>
            </p:nvSpPr>
            <p:spPr bwMode="auto">
              <a:xfrm>
                <a:off x="6587332" y="1624013"/>
                <a:ext cx="139700" cy="76200"/>
              </a:xfrm>
              <a:custGeom>
                <a:avLst/>
                <a:gdLst/>
                <a:ahLst/>
                <a:cxnLst>
                  <a:cxn ang="0">
                    <a:pos x="7" y="48"/>
                  </a:cxn>
                  <a:cxn ang="0">
                    <a:pos x="0" y="47"/>
                  </a:cxn>
                  <a:cxn ang="0">
                    <a:pos x="0" y="42"/>
                  </a:cxn>
                  <a:cxn ang="0">
                    <a:pos x="3" y="33"/>
                  </a:cxn>
                  <a:cxn ang="0">
                    <a:pos x="9" y="31"/>
                  </a:cxn>
                  <a:cxn ang="0">
                    <a:pos x="15" y="21"/>
                  </a:cxn>
                  <a:cxn ang="0">
                    <a:pos x="24" y="11"/>
                  </a:cxn>
                  <a:cxn ang="0">
                    <a:pos x="33" y="2"/>
                  </a:cxn>
                  <a:cxn ang="0">
                    <a:pos x="46" y="0"/>
                  </a:cxn>
                  <a:cxn ang="0">
                    <a:pos x="48" y="0"/>
                  </a:cxn>
                  <a:cxn ang="0">
                    <a:pos x="52" y="0"/>
                  </a:cxn>
                  <a:cxn ang="0">
                    <a:pos x="52" y="6"/>
                  </a:cxn>
                  <a:cxn ang="0">
                    <a:pos x="52" y="11"/>
                  </a:cxn>
                  <a:cxn ang="0">
                    <a:pos x="55" y="7"/>
                  </a:cxn>
                  <a:cxn ang="0">
                    <a:pos x="60" y="6"/>
                  </a:cxn>
                  <a:cxn ang="0">
                    <a:pos x="67" y="7"/>
                  </a:cxn>
                  <a:cxn ang="0">
                    <a:pos x="76" y="12"/>
                  </a:cxn>
                  <a:cxn ang="0">
                    <a:pos x="84" y="19"/>
                  </a:cxn>
                  <a:cxn ang="0">
                    <a:pos x="88" y="26"/>
                  </a:cxn>
                  <a:cxn ang="0">
                    <a:pos x="83" y="31"/>
                  </a:cxn>
                  <a:cxn ang="0">
                    <a:pos x="72" y="36"/>
                  </a:cxn>
                  <a:cxn ang="0">
                    <a:pos x="60" y="36"/>
                  </a:cxn>
                  <a:cxn ang="0">
                    <a:pos x="52" y="38"/>
                  </a:cxn>
                  <a:cxn ang="0">
                    <a:pos x="46" y="38"/>
                  </a:cxn>
                  <a:cxn ang="0">
                    <a:pos x="41" y="40"/>
                  </a:cxn>
                  <a:cxn ang="0">
                    <a:pos x="36" y="40"/>
                  </a:cxn>
                  <a:cxn ang="0">
                    <a:pos x="34" y="42"/>
                  </a:cxn>
                  <a:cxn ang="0">
                    <a:pos x="7" y="48"/>
                  </a:cxn>
                </a:cxnLst>
                <a:rect l="0" t="0" r="r" b="b"/>
                <a:pathLst>
                  <a:path w="88" h="48">
                    <a:moveTo>
                      <a:pt x="7" y="48"/>
                    </a:moveTo>
                    <a:lnTo>
                      <a:pt x="0" y="47"/>
                    </a:lnTo>
                    <a:lnTo>
                      <a:pt x="0" y="42"/>
                    </a:lnTo>
                    <a:lnTo>
                      <a:pt x="3" y="33"/>
                    </a:lnTo>
                    <a:lnTo>
                      <a:pt x="9" y="31"/>
                    </a:lnTo>
                    <a:lnTo>
                      <a:pt x="15" y="21"/>
                    </a:lnTo>
                    <a:lnTo>
                      <a:pt x="24" y="11"/>
                    </a:lnTo>
                    <a:lnTo>
                      <a:pt x="33" y="2"/>
                    </a:lnTo>
                    <a:lnTo>
                      <a:pt x="46" y="0"/>
                    </a:lnTo>
                    <a:lnTo>
                      <a:pt x="48" y="0"/>
                    </a:lnTo>
                    <a:lnTo>
                      <a:pt x="52" y="0"/>
                    </a:lnTo>
                    <a:lnTo>
                      <a:pt x="52" y="6"/>
                    </a:lnTo>
                    <a:lnTo>
                      <a:pt x="52" y="11"/>
                    </a:lnTo>
                    <a:lnTo>
                      <a:pt x="55" y="7"/>
                    </a:lnTo>
                    <a:lnTo>
                      <a:pt x="60" y="6"/>
                    </a:lnTo>
                    <a:lnTo>
                      <a:pt x="67" y="7"/>
                    </a:lnTo>
                    <a:lnTo>
                      <a:pt x="76" y="12"/>
                    </a:lnTo>
                    <a:lnTo>
                      <a:pt x="84" y="19"/>
                    </a:lnTo>
                    <a:lnTo>
                      <a:pt x="88" y="26"/>
                    </a:lnTo>
                    <a:lnTo>
                      <a:pt x="83" y="31"/>
                    </a:lnTo>
                    <a:lnTo>
                      <a:pt x="72" y="36"/>
                    </a:lnTo>
                    <a:lnTo>
                      <a:pt x="60" y="36"/>
                    </a:lnTo>
                    <a:lnTo>
                      <a:pt x="52" y="38"/>
                    </a:lnTo>
                    <a:lnTo>
                      <a:pt x="46" y="38"/>
                    </a:lnTo>
                    <a:lnTo>
                      <a:pt x="41" y="40"/>
                    </a:lnTo>
                    <a:lnTo>
                      <a:pt x="36" y="40"/>
                    </a:lnTo>
                    <a:lnTo>
                      <a:pt x="34" y="42"/>
                    </a:lnTo>
                    <a:lnTo>
                      <a:pt x="7" y="48"/>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720" name="Freeform 264"/>
              <p:cNvSpPr>
                <a:spLocks/>
              </p:cNvSpPr>
              <p:nvPr/>
            </p:nvSpPr>
            <p:spPr bwMode="auto">
              <a:xfrm>
                <a:off x="6393657" y="1585913"/>
                <a:ext cx="52388" cy="26987"/>
              </a:xfrm>
              <a:custGeom>
                <a:avLst/>
                <a:gdLst/>
                <a:ahLst/>
                <a:cxnLst>
                  <a:cxn ang="0">
                    <a:pos x="14" y="0"/>
                  </a:cxn>
                  <a:cxn ang="0">
                    <a:pos x="15" y="0"/>
                  </a:cxn>
                  <a:cxn ang="0">
                    <a:pos x="22" y="4"/>
                  </a:cxn>
                  <a:cxn ang="0">
                    <a:pos x="27" y="5"/>
                  </a:cxn>
                  <a:cxn ang="0">
                    <a:pos x="33" y="7"/>
                  </a:cxn>
                  <a:cxn ang="0">
                    <a:pos x="29" y="11"/>
                  </a:cxn>
                  <a:cxn ang="0">
                    <a:pos x="22" y="14"/>
                  </a:cxn>
                  <a:cxn ang="0">
                    <a:pos x="14" y="16"/>
                  </a:cxn>
                  <a:cxn ang="0">
                    <a:pos x="10" y="17"/>
                  </a:cxn>
                  <a:cxn ang="0">
                    <a:pos x="3" y="12"/>
                  </a:cxn>
                  <a:cxn ang="0">
                    <a:pos x="0" y="5"/>
                  </a:cxn>
                  <a:cxn ang="0">
                    <a:pos x="5" y="0"/>
                  </a:cxn>
                  <a:cxn ang="0">
                    <a:pos x="14" y="0"/>
                  </a:cxn>
                </a:cxnLst>
                <a:rect l="0" t="0" r="r" b="b"/>
                <a:pathLst>
                  <a:path w="33" h="17">
                    <a:moveTo>
                      <a:pt x="14" y="0"/>
                    </a:moveTo>
                    <a:lnTo>
                      <a:pt x="15" y="0"/>
                    </a:lnTo>
                    <a:lnTo>
                      <a:pt x="22" y="4"/>
                    </a:lnTo>
                    <a:lnTo>
                      <a:pt x="27" y="5"/>
                    </a:lnTo>
                    <a:lnTo>
                      <a:pt x="33" y="7"/>
                    </a:lnTo>
                    <a:lnTo>
                      <a:pt x="29" y="11"/>
                    </a:lnTo>
                    <a:lnTo>
                      <a:pt x="22" y="14"/>
                    </a:lnTo>
                    <a:lnTo>
                      <a:pt x="14" y="16"/>
                    </a:lnTo>
                    <a:lnTo>
                      <a:pt x="10" y="17"/>
                    </a:lnTo>
                    <a:lnTo>
                      <a:pt x="3" y="12"/>
                    </a:lnTo>
                    <a:lnTo>
                      <a:pt x="0" y="5"/>
                    </a:lnTo>
                    <a:lnTo>
                      <a:pt x="5" y="0"/>
                    </a:lnTo>
                    <a:lnTo>
                      <a:pt x="14" y="0"/>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721" name="Freeform 265"/>
              <p:cNvSpPr>
                <a:spLocks/>
              </p:cNvSpPr>
              <p:nvPr/>
            </p:nvSpPr>
            <p:spPr bwMode="auto">
              <a:xfrm>
                <a:off x="6409532" y="1525588"/>
                <a:ext cx="192088" cy="134937"/>
              </a:xfrm>
              <a:custGeom>
                <a:avLst/>
                <a:gdLst/>
                <a:ahLst/>
                <a:cxnLst>
                  <a:cxn ang="0">
                    <a:pos x="115" y="78"/>
                  </a:cxn>
                  <a:cxn ang="0">
                    <a:pos x="110" y="81"/>
                  </a:cxn>
                  <a:cxn ang="0">
                    <a:pos x="105" y="85"/>
                  </a:cxn>
                  <a:cxn ang="0">
                    <a:pos x="88" y="81"/>
                  </a:cxn>
                  <a:cxn ang="0">
                    <a:pos x="74" y="80"/>
                  </a:cxn>
                  <a:cxn ang="0">
                    <a:pos x="60" y="76"/>
                  </a:cxn>
                  <a:cxn ang="0">
                    <a:pos x="48" y="76"/>
                  </a:cxn>
                  <a:cxn ang="0">
                    <a:pos x="41" y="73"/>
                  </a:cxn>
                  <a:cxn ang="0">
                    <a:pos x="35" y="68"/>
                  </a:cxn>
                  <a:cxn ang="0">
                    <a:pos x="26" y="61"/>
                  </a:cxn>
                  <a:cxn ang="0">
                    <a:pos x="21" y="57"/>
                  </a:cxn>
                  <a:cxn ang="0">
                    <a:pos x="31" y="52"/>
                  </a:cxn>
                  <a:cxn ang="0">
                    <a:pos x="40" y="49"/>
                  </a:cxn>
                  <a:cxn ang="0">
                    <a:pos x="47" y="45"/>
                  </a:cxn>
                  <a:cxn ang="0">
                    <a:pos x="59" y="42"/>
                  </a:cxn>
                  <a:cxn ang="0">
                    <a:pos x="52" y="40"/>
                  </a:cxn>
                  <a:cxn ang="0">
                    <a:pos x="47" y="40"/>
                  </a:cxn>
                  <a:cxn ang="0">
                    <a:pos x="40" y="40"/>
                  </a:cxn>
                  <a:cxn ang="0">
                    <a:pos x="38" y="40"/>
                  </a:cxn>
                  <a:cxn ang="0">
                    <a:pos x="26" y="38"/>
                  </a:cxn>
                  <a:cxn ang="0">
                    <a:pos x="17" y="37"/>
                  </a:cxn>
                  <a:cxn ang="0">
                    <a:pos x="9" y="33"/>
                  </a:cxn>
                  <a:cxn ang="0">
                    <a:pos x="0" y="30"/>
                  </a:cxn>
                  <a:cxn ang="0">
                    <a:pos x="12" y="21"/>
                  </a:cxn>
                  <a:cxn ang="0">
                    <a:pos x="26" y="12"/>
                  </a:cxn>
                  <a:cxn ang="0">
                    <a:pos x="36" y="4"/>
                  </a:cxn>
                  <a:cxn ang="0">
                    <a:pos x="53" y="0"/>
                  </a:cxn>
                  <a:cxn ang="0">
                    <a:pos x="62" y="2"/>
                  </a:cxn>
                  <a:cxn ang="0">
                    <a:pos x="71" y="7"/>
                  </a:cxn>
                  <a:cxn ang="0">
                    <a:pos x="78" y="12"/>
                  </a:cxn>
                  <a:cxn ang="0">
                    <a:pos x="84" y="19"/>
                  </a:cxn>
                  <a:cxn ang="0">
                    <a:pos x="79" y="19"/>
                  </a:cxn>
                  <a:cxn ang="0">
                    <a:pos x="78" y="19"/>
                  </a:cxn>
                  <a:cxn ang="0">
                    <a:pos x="78" y="26"/>
                  </a:cxn>
                  <a:cxn ang="0">
                    <a:pos x="78" y="30"/>
                  </a:cxn>
                  <a:cxn ang="0">
                    <a:pos x="74" y="35"/>
                  </a:cxn>
                  <a:cxn ang="0">
                    <a:pos x="69" y="40"/>
                  </a:cxn>
                  <a:cxn ang="0">
                    <a:pos x="74" y="38"/>
                  </a:cxn>
                  <a:cxn ang="0">
                    <a:pos x="79" y="40"/>
                  </a:cxn>
                  <a:cxn ang="0">
                    <a:pos x="86" y="42"/>
                  </a:cxn>
                  <a:cxn ang="0">
                    <a:pos x="95" y="45"/>
                  </a:cxn>
                  <a:cxn ang="0">
                    <a:pos x="100" y="45"/>
                  </a:cxn>
                  <a:cxn ang="0">
                    <a:pos x="105" y="45"/>
                  </a:cxn>
                  <a:cxn ang="0">
                    <a:pos x="114" y="47"/>
                  </a:cxn>
                  <a:cxn ang="0">
                    <a:pos x="121" y="54"/>
                  </a:cxn>
                  <a:cxn ang="0">
                    <a:pos x="115" y="59"/>
                  </a:cxn>
                  <a:cxn ang="0">
                    <a:pos x="117" y="64"/>
                  </a:cxn>
                  <a:cxn ang="0">
                    <a:pos x="112" y="68"/>
                  </a:cxn>
                  <a:cxn ang="0">
                    <a:pos x="107" y="71"/>
                  </a:cxn>
                  <a:cxn ang="0">
                    <a:pos x="112" y="73"/>
                  </a:cxn>
                  <a:cxn ang="0">
                    <a:pos x="115" y="78"/>
                  </a:cxn>
                </a:cxnLst>
                <a:rect l="0" t="0" r="r" b="b"/>
                <a:pathLst>
                  <a:path w="121" h="85">
                    <a:moveTo>
                      <a:pt x="115" y="78"/>
                    </a:moveTo>
                    <a:lnTo>
                      <a:pt x="110" y="81"/>
                    </a:lnTo>
                    <a:lnTo>
                      <a:pt x="105" y="85"/>
                    </a:lnTo>
                    <a:lnTo>
                      <a:pt x="88" y="81"/>
                    </a:lnTo>
                    <a:lnTo>
                      <a:pt x="74" y="80"/>
                    </a:lnTo>
                    <a:lnTo>
                      <a:pt x="60" y="76"/>
                    </a:lnTo>
                    <a:lnTo>
                      <a:pt x="48" y="76"/>
                    </a:lnTo>
                    <a:lnTo>
                      <a:pt x="41" y="73"/>
                    </a:lnTo>
                    <a:lnTo>
                      <a:pt x="35" y="68"/>
                    </a:lnTo>
                    <a:lnTo>
                      <a:pt x="26" y="61"/>
                    </a:lnTo>
                    <a:lnTo>
                      <a:pt x="21" y="57"/>
                    </a:lnTo>
                    <a:lnTo>
                      <a:pt x="31" y="52"/>
                    </a:lnTo>
                    <a:lnTo>
                      <a:pt x="40" y="49"/>
                    </a:lnTo>
                    <a:lnTo>
                      <a:pt x="47" y="45"/>
                    </a:lnTo>
                    <a:lnTo>
                      <a:pt x="59" y="42"/>
                    </a:lnTo>
                    <a:lnTo>
                      <a:pt x="52" y="40"/>
                    </a:lnTo>
                    <a:lnTo>
                      <a:pt x="47" y="40"/>
                    </a:lnTo>
                    <a:lnTo>
                      <a:pt x="40" y="40"/>
                    </a:lnTo>
                    <a:lnTo>
                      <a:pt x="38" y="40"/>
                    </a:lnTo>
                    <a:lnTo>
                      <a:pt x="26" y="38"/>
                    </a:lnTo>
                    <a:lnTo>
                      <a:pt x="17" y="37"/>
                    </a:lnTo>
                    <a:lnTo>
                      <a:pt x="9" y="33"/>
                    </a:lnTo>
                    <a:lnTo>
                      <a:pt x="0" y="30"/>
                    </a:lnTo>
                    <a:lnTo>
                      <a:pt x="12" y="21"/>
                    </a:lnTo>
                    <a:lnTo>
                      <a:pt x="26" y="12"/>
                    </a:lnTo>
                    <a:lnTo>
                      <a:pt x="36" y="4"/>
                    </a:lnTo>
                    <a:lnTo>
                      <a:pt x="53" y="0"/>
                    </a:lnTo>
                    <a:lnTo>
                      <a:pt x="62" y="2"/>
                    </a:lnTo>
                    <a:lnTo>
                      <a:pt x="71" y="7"/>
                    </a:lnTo>
                    <a:lnTo>
                      <a:pt x="78" y="12"/>
                    </a:lnTo>
                    <a:lnTo>
                      <a:pt x="84" y="19"/>
                    </a:lnTo>
                    <a:lnTo>
                      <a:pt x="79" y="19"/>
                    </a:lnTo>
                    <a:lnTo>
                      <a:pt x="78" y="19"/>
                    </a:lnTo>
                    <a:lnTo>
                      <a:pt x="78" y="26"/>
                    </a:lnTo>
                    <a:lnTo>
                      <a:pt x="78" y="30"/>
                    </a:lnTo>
                    <a:lnTo>
                      <a:pt x="74" y="35"/>
                    </a:lnTo>
                    <a:lnTo>
                      <a:pt x="69" y="40"/>
                    </a:lnTo>
                    <a:lnTo>
                      <a:pt x="74" y="38"/>
                    </a:lnTo>
                    <a:lnTo>
                      <a:pt x="79" y="40"/>
                    </a:lnTo>
                    <a:lnTo>
                      <a:pt x="86" y="42"/>
                    </a:lnTo>
                    <a:lnTo>
                      <a:pt x="95" y="45"/>
                    </a:lnTo>
                    <a:lnTo>
                      <a:pt x="100" y="45"/>
                    </a:lnTo>
                    <a:lnTo>
                      <a:pt x="105" y="45"/>
                    </a:lnTo>
                    <a:lnTo>
                      <a:pt x="114" y="47"/>
                    </a:lnTo>
                    <a:lnTo>
                      <a:pt x="121" y="54"/>
                    </a:lnTo>
                    <a:lnTo>
                      <a:pt x="115" y="59"/>
                    </a:lnTo>
                    <a:lnTo>
                      <a:pt x="117" y="64"/>
                    </a:lnTo>
                    <a:lnTo>
                      <a:pt x="112" y="68"/>
                    </a:lnTo>
                    <a:lnTo>
                      <a:pt x="107" y="71"/>
                    </a:lnTo>
                    <a:lnTo>
                      <a:pt x="112" y="73"/>
                    </a:lnTo>
                    <a:lnTo>
                      <a:pt x="115" y="78"/>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722" name="Freeform 266"/>
              <p:cNvSpPr>
                <a:spLocks/>
              </p:cNvSpPr>
              <p:nvPr/>
            </p:nvSpPr>
            <p:spPr bwMode="auto">
              <a:xfrm>
                <a:off x="6493669" y="1739900"/>
                <a:ext cx="22225" cy="15875"/>
              </a:xfrm>
              <a:custGeom>
                <a:avLst/>
                <a:gdLst/>
                <a:ahLst/>
                <a:cxnLst>
                  <a:cxn ang="0">
                    <a:pos x="0" y="5"/>
                  </a:cxn>
                  <a:cxn ang="0">
                    <a:pos x="4" y="1"/>
                  </a:cxn>
                  <a:cxn ang="0">
                    <a:pos x="7" y="0"/>
                  </a:cxn>
                  <a:cxn ang="0">
                    <a:pos x="14" y="0"/>
                  </a:cxn>
                  <a:cxn ang="0">
                    <a:pos x="11" y="6"/>
                  </a:cxn>
                  <a:cxn ang="0">
                    <a:pos x="4" y="10"/>
                  </a:cxn>
                  <a:cxn ang="0">
                    <a:pos x="0" y="6"/>
                  </a:cxn>
                  <a:cxn ang="0">
                    <a:pos x="0" y="5"/>
                  </a:cxn>
                </a:cxnLst>
                <a:rect l="0" t="0" r="r" b="b"/>
                <a:pathLst>
                  <a:path w="14" h="10">
                    <a:moveTo>
                      <a:pt x="0" y="5"/>
                    </a:moveTo>
                    <a:lnTo>
                      <a:pt x="4" y="1"/>
                    </a:lnTo>
                    <a:lnTo>
                      <a:pt x="7" y="0"/>
                    </a:lnTo>
                    <a:lnTo>
                      <a:pt x="14" y="0"/>
                    </a:lnTo>
                    <a:lnTo>
                      <a:pt x="11" y="6"/>
                    </a:lnTo>
                    <a:lnTo>
                      <a:pt x="4" y="10"/>
                    </a:lnTo>
                    <a:lnTo>
                      <a:pt x="0" y="6"/>
                    </a:lnTo>
                    <a:lnTo>
                      <a:pt x="0" y="5"/>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723" name="Freeform 267"/>
              <p:cNvSpPr>
                <a:spLocks/>
              </p:cNvSpPr>
              <p:nvPr/>
            </p:nvSpPr>
            <p:spPr bwMode="auto">
              <a:xfrm>
                <a:off x="6371432" y="1528763"/>
                <a:ext cx="33338" cy="6350"/>
              </a:xfrm>
              <a:custGeom>
                <a:avLst/>
                <a:gdLst/>
                <a:ahLst/>
                <a:cxnLst>
                  <a:cxn ang="0">
                    <a:pos x="21" y="4"/>
                  </a:cxn>
                  <a:cxn ang="0">
                    <a:pos x="9" y="4"/>
                  </a:cxn>
                  <a:cxn ang="0">
                    <a:pos x="0" y="0"/>
                  </a:cxn>
                  <a:cxn ang="0">
                    <a:pos x="19" y="0"/>
                  </a:cxn>
                  <a:cxn ang="0">
                    <a:pos x="21" y="4"/>
                  </a:cxn>
                </a:cxnLst>
                <a:rect l="0" t="0" r="r" b="b"/>
                <a:pathLst>
                  <a:path w="21" h="4">
                    <a:moveTo>
                      <a:pt x="21" y="4"/>
                    </a:moveTo>
                    <a:lnTo>
                      <a:pt x="9" y="4"/>
                    </a:lnTo>
                    <a:lnTo>
                      <a:pt x="0" y="0"/>
                    </a:lnTo>
                    <a:lnTo>
                      <a:pt x="19" y="0"/>
                    </a:lnTo>
                    <a:lnTo>
                      <a:pt x="21" y="4"/>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724" name="Freeform 268"/>
              <p:cNvSpPr>
                <a:spLocks/>
              </p:cNvSpPr>
              <p:nvPr/>
            </p:nvSpPr>
            <p:spPr bwMode="auto">
              <a:xfrm>
                <a:off x="6754019" y="1684338"/>
                <a:ext cx="23813" cy="11112"/>
              </a:xfrm>
              <a:custGeom>
                <a:avLst/>
                <a:gdLst/>
                <a:ahLst/>
                <a:cxnLst>
                  <a:cxn ang="0">
                    <a:pos x="15" y="0"/>
                  </a:cxn>
                  <a:cxn ang="0">
                    <a:pos x="14" y="4"/>
                  </a:cxn>
                  <a:cxn ang="0">
                    <a:pos x="8" y="7"/>
                  </a:cxn>
                  <a:cxn ang="0">
                    <a:pos x="2" y="4"/>
                  </a:cxn>
                  <a:cxn ang="0">
                    <a:pos x="0" y="2"/>
                  </a:cxn>
                  <a:cxn ang="0">
                    <a:pos x="10" y="0"/>
                  </a:cxn>
                  <a:cxn ang="0">
                    <a:pos x="15" y="0"/>
                  </a:cxn>
                </a:cxnLst>
                <a:rect l="0" t="0" r="r" b="b"/>
                <a:pathLst>
                  <a:path w="15" h="7">
                    <a:moveTo>
                      <a:pt x="15" y="0"/>
                    </a:moveTo>
                    <a:lnTo>
                      <a:pt x="14" y="4"/>
                    </a:lnTo>
                    <a:lnTo>
                      <a:pt x="8" y="7"/>
                    </a:lnTo>
                    <a:lnTo>
                      <a:pt x="2" y="4"/>
                    </a:lnTo>
                    <a:lnTo>
                      <a:pt x="0" y="2"/>
                    </a:lnTo>
                    <a:lnTo>
                      <a:pt x="10" y="0"/>
                    </a:lnTo>
                    <a:lnTo>
                      <a:pt x="15" y="0"/>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725" name="Freeform 269"/>
              <p:cNvSpPr>
                <a:spLocks/>
              </p:cNvSpPr>
              <p:nvPr/>
            </p:nvSpPr>
            <p:spPr bwMode="auto">
              <a:xfrm>
                <a:off x="5320507" y="1547813"/>
                <a:ext cx="163513" cy="49212"/>
              </a:xfrm>
              <a:custGeom>
                <a:avLst/>
                <a:gdLst/>
                <a:ahLst/>
                <a:cxnLst>
                  <a:cxn ang="0">
                    <a:pos x="88" y="16"/>
                  </a:cxn>
                  <a:cxn ang="0">
                    <a:pos x="76" y="17"/>
                  </a:cxn>
                  <a:cxn ang="0">
                    <a:pos x="67" y="21"/>
                  </a:cxn>
                  <a:cxn ang="0">
                    <a:pos x="60" y="26"/>
                  </a:cxn>
                  <a:cxn ang="0">
                    <a:pos x="57" y="31"/>
                  </a:cxn>
                  <a:cxn ang="0">
                    <a:pos x="52" y="28"/>
                  </a:cxn>
                  <a:cxn ang="0">
                    <a:pos x="52" y="26"/>
                  </a:cxn>
                  <a:cxn ang="0">
                    <a:pos x="52" y="26"/>
                  </a:cxn>
                  <a:cxn ang="0">
                    <a:pos x="41" y="24"/>
                  </a:cxn>
                  <a:cxn ang="0">
                    <a:pos x="38" y="21"/>
                  </a:cxn>
                  <a:cxn ang="0">
                    <a:pos x="41" y="17"/>
                  </a:cxn>
                  <a:cxn ang="0">
                    <a:pos x="48" y="16"/>
                  </a:cxn>
                  <a:cxn ang="0">
                    <a:pos x="41" y="16"/>
                  </a:cxn>
                  <a:cxn ang="0">
                    <a:pos x="38" y="16"/>
                  </a:cxn>
                  <a:cxn ang="0">
                    <a:pos x="41" y="12"/>
                  </a:cxn>
                  <a:cxn ang="0">
                    <a:pos x="46" y="11"/>
                  </a:cxn>
                  <a:cxn ang="0">
                    <a:pos x="39" y="7"/>
                  </a:cxn>
                  <a:cxn ang="0">
                    <a:pos x="34" y="5"/>
                  </a:cxn>
                  <a:cxn ang="0">
                    <a:pos x="22" y="9"/>
                  </a:cxn>
                  <a:cxn ang="0">
                    <a:pos x="12" y="12"/>
                  </a:cxn>
                  <a:cxn ang="0">
                    <a:pos x="5" y="11"/>
                  </a:cxn>
                  <a:cxn ang="0">
                    <a:pos x="0" y="11"/>
                  </a:cxn>
                  <a:cxn ang="0">
                    <a:pos x="5" y="4"/>
                  </a:cxn>
                  <a:cxn ang="0">
                    <a:pos x="17" y="2"/>
                  </a:cxn>
                  <a:cxn ang="0">
                    <a:pos x="29" y="0"/>
                  </a:cxn>
                  <a:cxn ang="0">
                    <a:pos x="39" y="0"/>
                  </a:cxn>
                  <a:cxn ang="0">
                    <a:pos x="55" y="4"/>
                  </a:cxn>
                  <a:cxn ang="0">
                    <a:pos x="69" y="7"/>
                  </a:cxn>
                  <a:cxn ang="0">
                    <a:pos x="77" y="4"/>
                  </a:cxn>
                  <a:cxn ang="0">
                    <a:pos x="88" y="0"/>
                  </a:cxn>
                  <a:cxn ang="0">
                    <a:pos x="96" y="2"/>
                  </a:cxn>
                  <a:cxn ang="0">
                    <a:pos x="103" y="5"/>
                  </a:cxn>
                  <a:cxn ang="0">
                    <a:pos x="96" y="12"/>
                  </a:cxn>
                  <a:cxn ang="0">
                    <a:pos x="89" y="16"/>
                  </a:cxn>
                  <a:cxn ang="0">
                    <a:pos x="86" y="16"/>
                  </a:cxn>
                  <a:cxn ang="0">
                    <a:pos x="84" y="16"/>
                  </a:cxn>
                  <a:cxn ang="0">
                    <a:pos x="84" y="21"/>
                  </a:cxn>
                  <a:cxn ang="0">
                    <a:pos x="88" y="16"/>
                  </a:cxn>
                </a:cxnLst>
                <a:rect l="0" t="0" r="r" b="b"/>
                <a:pathLst>
                  <a:path w="103" h="31">
                    <a:moveTo>
                      <a:pt x="88" y="16"/>
                    </a:moveTo>
                    <a:lnTo>
                      <a:pt x="76" y="17"/>
                    </a:lnTo>
                    <a:lnTo>
                      <a:pt x="67" y="21"/>
                    </a:lnTo>
                    <a:lnTo>
                      <a:pt x="60" y="26"/>
                    </a:lnTo>
                    <a:lnTo>
                      <a:pt x="57" y="31"/>
                    </a:lnTo>
                    <a:lnTo>
                      <a:pt x="52" y="28"/>
                    </a:lnTo>
                    <a:lnTo>
                      <a:pt x="52" y="26"/>
                    </a:lnTo>
                    <a:lnTo>
                      <a:pt x="52" y="26"/>
                    </a:lnTo>
                    <a:lnTo>
                      <a:pt x="41" y="24"/>
                    </a:lnTo>
                    <a:lnTo>
                      <a:pt x="38" y="21"/>
                    </a:lnTo>
                    <a:lnTo>
                      <a:pt x="41" y="17"/>
                    </a:lnTo>
                    <a:lnTo>
                      <a:pt x="48" y="16"/>
                    </a:lnTo>
                    <a:lnTo>
                      <a:pt x="41" y="16"/>
                    </a:lnTo>
                    <a:lnTo>
                      <a:pt x="38" y="16"/>
                    </a:lnTo>
                    <a:lnTo>
                      <a:pt x="41" y="12"/>
                    </a:lnTo>
                    <a:lnTo>
                      <a:pt x="46" y="11"/>
                    </a:lnTo>
                    <a:lnTo>
                      <a:pt x="39" y="7"/>
                    </a:lnTo>
                    <a:lnTo>
                      <a:pt x="34" y="5"/>
                    </a:lnTo>
                    <a:lnTo>
                      <a:pt x="22" y="9"/>
                    </a:lnTo>
                    <a:lnTo>
                      <a:pt x="12" y="12"/>
                    </a:lnTo>
                    <a:lnTo>
                      <a:pt x="5" y="11"/>
                    </a:lnTo>
                    <a:lnTo>
                      <a:pt x="0" y="11"/>
                    </a:lnTo>
                    <a:lnTo>
                      <a:pt x="5" y="4"/>
                    </a:lnTo>
                    <a:lnTo>
                      <a:pt x="17" y="2"/>
                    </a:lnTo>
                    <a:lnTo>
                      <a:pt x="29" y="0"/>
                    </a:lnTo>
                    <a:lnTo>
                      <a:pt x="39" y="0"/>
                    </a:lnTo>
                    <a:lnTo>
                      <a:pt x="55" y="4"/>
                    </a:lnTo>
                    <a:lnTo>
                      <a:pt x="69" y="7"/>
                    </a:lnTo>
                    <a:lnTo>
                      <a:pt x="77" y="4"/>
                    </a:lnTo>
                    <a:lnTo>
                      <a:pt x="88" y="0"/>
                    </a:lnTo>
                    <a:lnTo>
                      <a:pt x="96" y="2"/>
                    </a:lnTo>
                    <a:lnTo>
                      <a:pt x="103" y="5"/>
                    </a:lnTo>
                    <a:lnTo>
                      <a:pt x="96" y="12"/>
                    </a:lnTo>
                    <a:lnTo>
                      <a:pt x="89" y="16"/>
                    </a:lnTo>
                    <a:lnTo>
                      <a:pt x="86" y="16"/>
                    </a:lnTo>
                    <a:lnTo>
                      <a:pt x="84" y="16"/>
                    </a:lnTo>
                    <a:lnTo>
                      <a:pt x="84" y="21"/>
                    </a:lnTo>
                    <a:lnTo>
                      <a:pt x="88" y="16"/>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726" name="Freeform 270"/>
              <p:cNvSpPr>
                <a:spLocks/>
              </p:cNvSpPr>
              <p:nvPr/>
            </p:nvSpPr>
            <p:spPr bwMode="auto">
              <a:xfrm>
                <a:off x="5744369" y="1517650"/>
                <a:ext cx="57150" cy="36512"/>
              </a:xfrm>
              <a:custGeom>
                <a:avLst/>
                <a:gdLst/>
                <a:ahLst/>
                <a:cxnLst>
                  <a:cxn ang="0">
                    <a:pos x="8" y="23"/>
                  </a:cxn>
                  <a:cxn ang="0">
                    <a:pos x="1" y="19"/>
                  </a:cxn>
                  <a:cxn ang="0">
                    <a:pos x="0" y="14"/>
                  </a:cxn>
                  <a:cxn ang="0">
                    <a:pos x="1" y="9"/>
                  </a:cxn>
                  <a:cxn ang="0">
                    <a:pos x="10" y="4"/>
                  </a:cxn>
                  <a:cxn ang="0">
                    <a:pos x="18" y="0"/>
                  </a:cxn>
                  <a:cxn ang="0">
                    <a:pos x="29" y="0"/>
                  </a:cxn>
                  <a:cxn ang="0">
                    <a:pos x="36" y="16"/>
                  </a:cxn>
                  <a:cxn ang="0">
                    <a:pos x="29" y="17"/>
                  </a:cxn>
                  <a:cxn ang="0">
                    <a:pos x="22" y="19"/>
                  </a:cxn>
                  <a:cxn ang="0">
                    <a:pos x="12" y="21"/>
                  </a:cxn>
                  <a:cxn ang="0">
                    <a:pos x="8" y="23"/>
                  </a:cxn>
                </a:cxnLst>
                <a:rect l="0" t="0" r="r" b="b"/>
                <a:pathLst>
                  <a:path w="36" h="23">
                    <a:moveTo>
                      <a:pt x="8" y="23"/>
                    </a:moveTo>
                    <a:lnTo>
                      <a:pt x="1" y="19"/>
                    </a:lnTo>
                    <a:lnTo>
                      <a:pt x="0" y="14"/>
                    </a:lnTo>
                    <a:lnTo>
                      <a:pt x="1" y="9"/>
                    </a:lnTo>
                    <a:lnTo>
                      <a:pt x="10" y="4"/>
                    </a:lnTo>
                    <a:lnTo>
                      <a:pt x="18" y="0"/>
                    </a:lnTo>
                    <a:lnTo>
                      <a:pt x="29" y="0"/>
                    </a:lnTo>
                    <a:lnTo>
                      <a:pt x="36" y="16"/>
                    </a:lnTo>
                    <a:lnTo>
                      <a:pt x="29" y="17"/>
                    </a:lnTo>
                    <a:lnTo>
                      <a:pt x="22" y="19"/>
                    </a:lnTo>
                    <a:lnTo>
                      <a:pt x="12" y="21"/>
                    </a:lnTo>
                    <a:lnTo>
                      <a:pt x="8" y="23"/>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727" name="Freeform 271"/>
              <p:cNvSpPr>
                <a:spLocks/>
              </p:cNvSpPr>
              <p:nvPr/>
            </p:nvSpPr>
            <p:spPr bwMode="auto">
              <a:xfrm>
                <a:off x="5669757" y="1539875"/>
                <a:ext cx="60325" cy="34925"/>
              </a:xfrm>
              <a:custGeom>
                <a:avLst/>
                <a:gdLst/>
                <a:ahLst/>
                <a:cxnLst>
                  <a:cxn ang="0">
                    <a:pos x="38" y="5"/>
                  </a:cxn>
                  <a:cxn ang="0">
                    <a:pos x="38" y="9"/>
                  </a:cxn>
                  <a:cxn ang="0">
                    <a:pos x="38" y="12"/>
                  </a:cxn>
                  <a:cxn ang="0">
                    <a:pos x="31" y="16"/>
                  </a:cxn>
                  <a:cxn ang="0">
                    <a:pos x="26" y="16"/>
                  </a:cxn>
                  <a:cxn ang="0">
                    <a:pos x="28" y="21"/>
                  </a:cxn>
                  <a:cxn ang="0">
                    <a:pos x="21" y="21"/>
                  </a:cxn>
                  <a:cxn ang="0">
                    <a:pos x="12" y="22"/>
                  </a:cxn>
                  <a:cxn ang="0">
                    <a:pos x="4" y="21"/>
                  </a:cxn>
                  <a:cxn ang="0">
                    <a:pos x="0" y="21"/>
                  </a:cxn>
                  <a:cxn ang="0">
                    <a:pos x="2" y="10"/>
                  </a:cxn>
                  <a:cxn ang="0">
                    <a:pos x="10" y="7"/>
                  </a:cxn>
                  <a:cxn ang="0">
                    <a:pos x="9" y="2"/>
                  </a:cxn>
                  <a:cxn ang="0">
                    <a:pos x="10" y="0"/>
                  </a:cxn>
                  <a:cxn ang="0">
                    <a:pos x="26" y="0"/>
                  </a:cxn>
                  <a:cxn ang="0">
                    <a:pos x="24" y="3"/>
                  </a:cxn>
                  <a:cxn ang="0">
                    <a:pos x="22" y="5"/>
                  </a:cxn>
                  <a:cxn ang="0">
                    <a:pos x="28" y="5"/>
                  </a:cxn>
                  <a:cxn ang="0">
                    <a:pos x="38" y="5"/>
                  </a:cxn>
                </a:cxnLst>
                <a:rect l="0" t="0" r="r" b="b"/>
                <a:pathLst>
                  <a:path w="38" h="22">
                    <a:moveTo>
                      <a:pt x="38" y="5"/>
                    </a:moveTo>
                    <a:lnTo>
                      <a:pt x="38" y="9"/>
                    </a:lnTo>
                    <a:lnTo>
                      <a:pt x="38" y="12"/>
                    </a:lnTo>
                    <a:lnTo>
                      <a:pt x="31" y="16"/>
                    </a:lnTo>
                    <a:lnTo>
                      <a:pt x="26" y="16"/>
                    </a:lnTo>
                    <a:lnTo>
                      <a:pt x="28" y="21"/>
                    </a:lnTo>
                    <a:lnTo>
                      <a:pt x="21" y="21"/>
                    </a:lnTo>
                    <a:lnTo>
                      <a:pt x="12" y="22"/>
                    </a:lnTo>
                    <a:lnTo>
                      <a:pt x="4" y="21"/>
                    </a:lnTo>
                    <a:lnTo>
                      <a:pt x="0" y="21"/>
                    </a:lnTo>
                    <a:lnTo>
                      <a:pt x="2" y="10"/>
                    </a:lnTo>
                    <a:lnTo>
                      <a:pt x="10" y="7"/>
                    </a:lnTo>
                    <a:lnTo>
                      <a:pt x="9" y="2"/>
                    </a:lnTo>
                    <a:lnTo>
                      <a:pt x="10" y="0"/>
                    </a:lnTo>
                    <a:lnTo>
                      <a:pt x="26" y="0"/>
                    </a:lnTo>
                    <a:lnTo>
                      <a:pt x="24" y="3"/>
                    </a:lnTo>
                    <a:lnTo>
                      <a:pt x="22" y="5"/>
                    </a:lnTo>
                    <a:lnTo>
                      <a:pt x="28" y="5"/>
                    </a:lnTo>
                    <a:lnTo>
                      <a:pt x="38" y="5"/>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728" name="Freeform 272"/>
              <p:cNvSpPr>
                <a:spLocks/>
              </p:cNvSpPr>
              <p:nvPr/>
            </p:nvSpPr>
            <p:spPr bwMode="auto">
              <a:xfrm>
                <a:off x="5587207" y="1573213"/>
                <a:ext cx="63500" cy="20637"/>
              </a:xfrm>
              <a:custGeom>
                <a:avLst/>
                <a:gdLst/>
                <a:ahLst/>
                <a:cxnLst>
                  <a:cxn ang="0">
                    <a:pos x="23" y="13"/>
                  </a:cxn>
                  <a:cxn ang="0">
                    <a:pos x="18" y="10"/>
                  </a:cxn>
                  <a:cxn ang="0">
                    <a:pos x="14" y="8"/>
                  </a:cxn>
                  <a:cxn ang="0">
                    <a:pos x="11" y="12"/>
                  </a:cxn>
                  <a:cxn ang="0">
                    <a:pos x="6" y="13"/>
                  </a:cxn>
                  <a:cxn ang="0">
                    <a:pos x="2" y="12"/>
                  </a:cxn>
                  <a:cxn ang="0">
                    <a:pos x="0" y="10"/>
                  </a:cxn>
                  <a:cxn ang="0">
                    <a:pos x="2" y="3"/>
                  </a:cxn>
                  <a:cxn ang="0">
                    <a:pos x="11" y="1"/>
                  </a:cxn>
                  <a:cxn ang="0">
                    <a:pos x="18" y="0"/>
                  </a:cxn>
                  <a:cxn ang="0">
                    <a:pos x="26" y="0"/>
                  </a:cxn>
                  <a:cxn ang="0">
                    <a:pos x="35" y="0"/>
                  </a:cxn>
                  <a:cxn ang="0">
                    <a:pos x="40" y="5"/>
                  </a:cxn>
                  <a:cxn ang="0">
                    <a:pos x="30" y="8"/>
                  </a:cxn>
                  <a:cxn ang="0">
                    <a:pos x="23" y="13"/>
                  </a:cxn>
                </a:cxnLst>
                <a:rect l="0" t="0" r="r" b="b"/>
                <a:pathLst>
                  <a:path w="40" h="13">
                    <a:moveTo>
                      <a:pt x="23" y="13"/>
                    </a:moveTo>
                    <a:lnTo>
                      <a:pt x="18" y="10"/>
                    </a:lnTo>
                    <a:lnTo>
                      <a:pt x="14" y="8"/>
                    </a:lnTo>
                    <a:lnTo>
                      <a:pt x="11" y="12"/>
                    </a:lnTo>
                    <a:lnTo>
                      <a:pt x="6" y="13"/>
                    </a:lnTo>
                    <a:lnTo>
                      <a:pt x="2" y="12"/>
                    </a:lnTo>
                    <a:lnTo>
                      <a:pt x="0" y="10"/>
                    </a:lnTo>
                    <a:lnTo>
                      <a:pt x="2" y="3"/>
                    </a:lnTo>
                    <a:lnTo>
                      <a:pt x="11" y="1"/>
                    </a:lnTo>
                    <a:lnTo>
                      <a:pt x="18" y="0"/>
                    </a:lnTo>
                    <a:lnTo>
                      <a:pt x="26" y="0"/>
                    </a:lnTo>
                    <a:lnTo>
                      <a:pt x="35" y="0"/>
                    </a:lnTo>
                    <a:lnTo>
                      <a:pt x="40" y="5"/>
                    </a:lnTo>
                    <a:lnTo>
                      <a:pt x="30" y="8"/>
                    </a:lnTo>
                    <a:lnTo>
                      <a:pt x="23" y="13"/>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729" name="Freeform 273"/>
              <p:cNvSpPr>
                <a:spLocks/>
              </p:cNvSpPr>
              <p:nvPr/>
            </p:nvSpPr>
            <p:spPr bwMode="auto">
              <a:xfrm>
                <a:off x="5552282" y="1498600"/>
                <a:ext cx="95250" cy="66675"/>
              </a:xfrm>
              <a:custGeom>
                <a:avLst/>
                <a:gdLst/>
                <a:ahLst/>
                <a:cxnLst>
                  <a:cxn ang="0">
                    <a:pos x="45" y="36"/>
                  </a:cxn>
                  <a:cxn ang="0">
                    <a:pos x="35" y="38"/>
                  </a:cxn>
                  <a:cxn ang="0">
                    <a:pos x="26" y="42"/>
                  </a:cxn>
                  <a:cxn ang="0">
                    <a:pos x="19" y="38"/>
                  </a:cxn>
                  <a:cxn ang="0">
                    <a:pos x="12" y="36"/>
                  </a:cxn>
                  <a:cxn ang="0">
                    <a:pos x="4" y="33"/>
                  </a:cxn>
                  <a:cxn ang="0">
                    <a:pos x="0" y="33"/>
                  </a:cxn>
                  <a:cxn ang="0">
                    <a:pos x="4" y="29"/>
                  </a:cxn>
                  <a:cxn ang="0">
                    <a:pos x="7" y="26"/>
                  </a:cxn>
                  <a:cxn ang="0">
                    <a:pos x="28" y="26"/>
                  </a:cxn>
                  <a:cxn ang="0">
                    <a:pos x="22" y="23"/>
                  </a:cxn>
                  <a:cxn ang="0">
                    <a:pos x="19" y="26"/>
                  </a:cxn>
                  <a:cxn ang="0">
                    <a:pos x="19" y="19"/>
                  </a:cxn>
                  <a:cxn ang="0">
                    <a:pos x="26" y="16"/>
                  </a:cxn>
                  <a:cxn ang="0">
                    <a:pos x="35" y="14"/>
                  </a:cxn>
                  <a:cxn ang="0">
                    <a:pos x="40" y="9"/>
                  </a:cxn>
                  <a:cxn ang="0">
                    <a:pos x="50" y="9"/>
                  </a:cxn>
                  <a:cxn ang="0">
                    <a:pos x="52" y="2"/>
                  </a:cxn>
                  <a:cxn ang="0">
                    <a:pos x="59" y="0"/>
                  </a:cxn>
                  <a:cxn ang="0">
                    <a:pos x="59" y="2"/>
                  </a:cxn>
                  <a:cxn ang="0">
                    <a:pos x="60" y="7"/>
                  </a:cxn>
                  <a:cxn ang="0">
                    <a:pos x="57" y="9"/>
                  </a:cxn>
                  <a:cxn ang="0">
                    <a:pos x="55" y="12"/>
                  </a:cxn>
                  <a:cxn ang="0">
                    <a:pos x="41" y="19"/>
                  </a:cxn>
                  <a:cxn ang="0">
                    <a:pos x="33" y="26"/>
                  </a:cxn>
                  <a:cxn ang="0">
                    <a:pos x="40" y="26"/>
                  </a:cxn>
                  <a:cxn ang="0">
                    <a:pos x="47" y="28"/>
                  </a:cxn>
                  <a:cxn ang="0">
                    <a:pos x="53" y="29"/>
                  </a:cxn>
                  <a:cxn ang="0">
                    <a:pos x="60" y="35"/>
                  </a:cxn>
                  <a:cxn ang="0">
                    <a:pos x="53" y="35"/>
                  </a:cxn>
                  <a:cxn ang="0">
                    <a:pos x="45" y="36"/>
                  </a:cxn>
                </a:cxnLst>
                <a:rect l="0" t="0" r="r" b="b"/>
                <a:pathLst>
                  <a:path w="60" h="42">
                    <a:moveTo>
                      <a:pt x="45" y="36"/>
                    </a:moveTo>
                    <a:lnTo>
                      <a:pt x="35" y="38"/>
                    </a:lnTo>
                    <a:lnTo>
                      <a:pt x="26" y="42"/>
                    </a:lnTo>
                    <a:lnTo>
                      <a:pt x="19" y="38"/>
                    </a:lnTo>
                    <a:lnTo>
                      <a:pt x="12" y="36"/>
                    </a:lnTo>
                    <a:lnTo>
                      <a:pt x="4" y="33"/>
                    </a:lnTo>
                    <a:lnTo>
                      <a:pt x="0" y="33"/>
                    </a:lnTo>
                    <a:lnTo>
                      <a:pt x="4" y="29"/>
                    </a:lnTo>
                    <a:lnTo>
                      <a:pt x="7" y="26"/>
                    </a:lnTo>
                    <a:lnTo>
                      <a:pt x="28" y="26"/>
                    </a:lnTo>
                    <a:lnTo>
                      <a:pt x="22" y="23"/>
                    </a:lnTo>
                    <a:lnTo>
                      <a:pt x="19" y="26"/>
                    </a:lnTo>
                    <a:lnTo>
                      <a:pt x="19" y="19"/>
                    </a:lnTo>
                    <a:lnTo>
                      <a:pt x="26" y="16"/>
                    </a:lnTo>
                    <a:lnTo>
                      <a:pt x="35" y="14"/>
                    </a:lnTo>
                    <a:lnTo>
                      <a:pt x="40" y="9"/>
                    </a:lnTo>
                    <a:lnTo>
                      <a:pt x="50" y="9"/>
                    </a:lnTo>
                    <a:lnTo>
                      <a:pt x="52" y="2"/>
                    </a:lnTo>
                    <a:lnTo>
                      <a:pt x="59" y="0"/>
                    </a:lnTo>
                    <a:lnTo>
                      <a:pt x="59" y="2"/>
                    </a:lnTo>
                    <a:lnTo>
                      <a:pt x="60" y="7"/>
                    </a:lnTo>
                    <a:lnTo>
                      <a:pt x="57" y="9"/>
                    </a:lnTo>
                    <a:lnTo>
                      <a:pt x="55" y="12"/>
                    </a:lnTo>
                    <a:lnTo>
                      <a:pt x="41" y="19"/>
                    </a:lnTo>
                    <a:lnTo>
                      <a:pt x="33" y="26"/>
                    </a:lnTo>
                    <a:lnTo>
                      <a:pt x="40" y="26"/>
                    </a:lnTo>
                    <a:lnTo>
                      <a:pt x="47" y="28"/>
                    </a:lnTo>
                    <a:lnTo>
                      <a:pt x="53" y="29"/>
                    </a:lnTo>
                    <a:lnTo>
                      <a:pt x="60" y="35"/>
                    </a:lnTo>
                    <a:lnTo>
                      <a:pt x="53" y="35"/>
                    </a:lnTo>
                    <a:lnTo>
                      <a:pt x="45" y="36"/>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730" name="Freeform 274"/>
              <p:cNvSpPr>
                <a:spLocks/>
              </p:cNvSpPr>
              <p:nvPr/>
            </p:nvSpPr>
            <p:spPr bwMode="auto">
              <a:xfrm>
                <a:off x="4553744" y="1597025"/>
                <a:ext cx="322263" cy="174625"/>
              </a:xfrm>
              <a:custGeom>
                <a:avLst/>
                <a:gdLst/>
                <a:ahLst/>
                <a:cxnLst>
                  <a:cxn ang="0">
                    <a:pos x="168" y="84"/>
                  </a:cxn>
                  <a:cxn ang="0">
                    <a:pos x="158" y="81"/>
                  </a:cxn>
                  <a:cxn ang="0">
                    <a:pos x="151" y="72"/>
                  </a:cxn>
                  <a:cxn ang="0">
                    <a:pos x="148" y="59"/>
                  </a:cxn>
                  <a:cxn ang="0">
                    <a:pos x="148" y="52"/>
                  </a:cxn>
                  <a:cxn ang="0">
                    <a:pos x="142" y="47"/>
                  </a:cxn>
                  <a:cxn ang="0">
                    <a:pos x="127" y="47"/>
                  </a:cxn>
                  <a:cxn ang="0">
                    <a:pos x="115" y="67"/>
                  </a:cxn>
                  <a:cxn ang="0">
                    <a:pos x="108" y="81"/>
                  </a:cxn>
                  <a:cxn ang="0">
                    <a:pos x="98" y="88"/>
                  </a:cxn>
                  <a:cxn ang="0">
                    <a:pos x="92" y="103"/>
                  </a:cxn>
                  <a:cxn ang="0">
                    <a:pos x="75" y="103"/>
                  </a:cxn>
                  <a:cxn ang="0">
                    <a:pos x="53" y="90"/>
                  </a:cxn>
                  <a:cxn ang="0">
                    <a:pos x="62" y="78"/>
                  </a:cxn>
                  <a:cxn ang="0">
                    <a:pos x="75" y="76"/>
                  </a:cxn>
                  <a:cxn ang="0">
                    <a:pos x="80" y="72"/>
                  </a:cxn>
                  <a:cxn ang="0">
                    <a:pos x="65" y="72"/>
                  </a:cxn>
                  <a:cxn ang="0">
                    <a:pos x="55" y="72"/>
                  </a:cxn>
                  <a:cxn ang="0">
                    <a:pos x="44" y="72"/>
                  </a:cxn>
                  <a:cxn ang="0">
                    <a:pos x="48" y="62"/>
                  </a:cxn>
                  <a:cxn ang="0">
                    <a:pos x="62" y="57"/>
                  </a:cxn>
                  <a:cxn ang="0">
                    <a:pos x="77" y="52"/>
                  </a:cxn>
                  <a:cxn ang="0">
                    <a:pos x="74" y="48"/>
                  </a:cxn>
                  <a:cxn ang="0">
                    <a:pos x="65" y="45"/>
                  </a:cxn>
                  <a:cxn ang="0">
                    <a:pos x="60" y="43"/>
                  </a:cxn>
                  <a:cxn ang="0">
                    <a:pos x="51" y="50"/>
                  </a:cxn>
                  <a:cxn ang="0">
                    <a:pos x="32" y="55"/>
                  </a:cxn>
                  <a:cxn ang="0">
                    <a:pos x="29" y="48"/>
                  </a:cxn>
                  <a:cxn ang="0">
                    <a:pos x="19" y="40"/>
                  </a:cxn>
                  <a:cxn ang="0">
                    <a:pos x="13" y="29"/>
                  </a:cxn>
                  <a:cxn ang="0">
                    <a:pos x="0" y="17"/>
                  </a:cxn>
                  <a:cxn ang="0">
                    <a:pos x="17" y="5"/>
                  </a:cxn>
                  <a:cxn ang="0">
                    <a:pos x="43" y="7"/>
                  </a:cxn>
                  <a:cxn ang="0">
                    <a:pos x="37" y="14"/>
                  </a:cxn>
                  <a:cxn ang="0">
                    <a:pos x="51" y="23"/>
                  </a:cxn>
                  <a:cxn ang="0">
                    <a:pos x="48" y="16"/>
                  </a:cxn>
                  <a:cxn ang="0">
                    <a:pos x="56" y="7"/>
                  </a:cxn>
                  <a:cxn ang="0">
                    <a:pos x="67" y="16"/>
                  </a:cxn>
                  <a:cxn ang="0">
                    <a:pos x="79" y="29"/>
                  </a:cxn>
                  <a:cxn ang="0">
                    <a:pos x="72" y="7"/>
                  </a:cxn>
                  <a:cxn ang="0">
                    <a:pos x="82" y="0"/>
                  </a:cxn>
                  <a:cxn ang="0">
                    <a:pos x="94" y="2"/>
                  </a:cxn>
                  <a:cxn ang="0">
                    <a:pos x="103" y="9"/>
                  </a:cxn>
                  <a:cxn ang="0">
                    <a:pos x="101" y="19"/>
                  </a:cxn>
                  <a:cxn ang="0">
                    <a:pos x="110" y="12"/>
                  </a:cxn>
                  <a:cxn ang="0">
                    <a:pos x="117" y="24"/>
                  </a:cxn>
                  <a:cxn ang="0">
                    <a:pos x="122" y="26"/>
                  </a:cxn>
                  <a:cxn ang="0">
                    <a:pos x="142" y="33"/>
                  </a:cxn>
                  <a:cxn ang="0">
                    <a:pos x="163" y="47"/>
                  </a:cxn>
                  <a:cxn ang="0">
                    <a:pos x="158" y="48"/>
                  </a:cxn>
                  <a:cxn ang="0">
                    <a:pos x="166" y="48"/>
                  </a:cxn>
                  <a:cxn ang="0">
                    <a:pos x="166" y="55"/>
                  </a:cxn>
                  <a:cxn ang="0">
                    <a:pos x="182" y="55"/>
                  </a:cxn>
                  <a:cxn ang="0">
                    <a:pos x="189" y="67"/>
                  </a:cxn>
                  <a:cxn ang="0">
                    <a:pos x="203" y="72"/>
                  </a:cxn>
                  <a:cxn ang="0">
                    <a:pos x="185" y="81"/>
                  </a:cxn>
                  <a:cxn ang="0">
                    <a:pos x="170" y="91"/>
                  </a:cxn>
                </a:cxnLst>
                <a:rect l="0" t="0" r="r" b="b"/>
                <a:pathLst>
                  <a:path w="203" h="110">
                    <a:moveTo>
                      <a:pt x="170" y="91"/>
                    </a:moveTo>
                    <a:lnTo>
                      <a:pt x="168" y="84"/>
                    </a:lnTo>
                    <a:lnTo>
                      <a:pt x="170" y="81"/>
                    </a:lnTo>
                    <a:lnTo>
                      <a:pt x="158" y="81"/>
                    </a:lnTo>
                    <a:lnTo>
                      <a:pt x="148" y="81"/>
                    </a:lnTo>
                    <a:lnTo>
                      <a:pt x="151" y="72"/>
                    </a:lnTo>
                    <a:lnTo>
                      <a:pt x="154" y="65"/>
                    </a:lnTo>
                    <a:lnTo>
                      <a:pt x="148" y="59"/>
                    </a:lnTo>
                    <a:lnTo>
                      <a:pt x="144" y="52"/>
                    </a:lnTo>
                    <a:lnTo>
                      <a:pt x="148" y="52"/>
                    </a:lnTo>
                    <a:lnTo>
                      <a:pt x="151" y="52"/>
                    </a:lnTo>
                    <a:lnTo>
                      <a:pt x="142" y="47"/>
                    </a:lnTo>
                    <a:lnTo>
                      <a:pt x="139" y="43"/>
                    </a:lnTo>
                    <a:lnTo>
                      <a:pt x="127" y="47"/>
                    </a:lnTo>
                    <a:lnTo>
                      <a:pt x="120" y="55"/>
                    </a:lnTo>
                    <a:lnTo>
                      <a:pt x="115" y="67"/>
                    </a:lnTo>
                    <a:lnTo>
                      <a:pt x="111" y="79"/>
                    </a:lnTo>
                    <a:lnTo>
                      <a:pt x="108" y="81"/>
                    </a:lnTo>
                    <a:lnTo>
                      <a:pt x="105" y="83"/>
                    </a:lnTo>
                    <a:lnTo>
                      <a:pt x="98" y="88"/>
                    </a:lnTo>
                    <a:lnTo>
                      <a:pt x="96" y="96"/>
                    </a:lnTo>
                    <a:lnTo>
                      <a:pt x="92" y="103"/>
                    </a:lnTo>
                    <a:lnTo>
                      <a:pt x="89" y="110"/>
                    </a:lnTo>
                    <a:lnTo>
                      <a:pt x="75" y="103"/>
                    </a:lnTo>
                    <a:lnTo>
                      <a:pt x="63" y="98"/>
                    </a:lnTo>
                    <a:lnTo>
                      <a:pt x="53" y="90"/>
                    </a:lnTo>
                    <a:lnTo>
                      <a:pt x="49" y="79"/>
                    </a:lnTo>
                    <a:lnTo>
                      <a:pt x="62" y="78"/>
                    </a:lnTo>
                    <a:lnTo>
                      <a:pt x="68" y="79"/>
                    </a:lnTo>
                    <a:lnTo>
                      <a:pt x="75" y="76"/>
                    </a:lnTo>
                    <a:lnTo>
                      <a:pt x="86" y="76"/>
                    </a:lnTo>
                    <a:lnTo>
                      <a:pt x="80" y="72"/>
                    </a:lnTo>
                    <a:lnTo>
                      <a:pt x="74" y="72"/>
                    </a:lnTo>
                    <a:lnTo>
                      <a:pt x="65" y="72"/>
                    </a:lnTo>
                    <a:lnTo>
                      <a:pt x="62" y="72"/>
                    </a:lnTo>
                    <a:lnTo>
                      <a:pt x="55" y="72"/>
                    </a:lnTo>
                    <a:lnTo>
                      <a:pt x="49" y="74"/>
                    </a:lnTo>
                    <a:lnTo>
                      <a:pt x="44" y="72"/>
                    </a:lnTo>
                    <a:lnTo>
                      <a:pt x="43" y="65"/>
                    </a:lnTo>
                    <a:lnTo>
                      <a:pt x="48" y="62"/>
                    </a:lnTo>
                    <a:lnTo>
                      <a:pt x="58" y="60"/>
                    </a:lnTo>
                    <a:lnTo>
                      <a:pt x="62" y="57"/>
                    </a:lnTo>
                    <a:lnTo>
                      <a:pt x="70" y="55"/>
                    </a:lnTo>
                    <a:lnTo>
                      <a:pt x="77" y="52"/>
                    </a:lnTo>
                    <a:lnTo>
                      <a:pt x="84" y="48"/>
                    </a:lnTo>
                    <a:lnTo>
                      <a:pt x="74" y="48"/>
                    </a:lnTo>
                    <a:lnTo>
                      <a:pt x="70" y="48"/>
                    </a:lnTo>
                    <a:lnTo>
                      <a:pt x="65" y="45"/>
                    </a:lnTo>
                    <a:lnTo>
                      <a:pt x="62" y="43"/>
                    </a:lnTo>
                    <a:lnTo>
                      <a:pt x="60" y="43"/>
                    </a:lnTo>
                    <a:lnTo>
                      <a:pt x="58" y="43"/>
                    </a:lnTo>
                    <a:lnTo>
                      <a:pt x="51" y="50"/>
                    </a:lnTo>
                    <a:lnTo>
                      <a:pt x="43" y="57"/>
                    </a:lnTo>
                    <a:lnTo>
                      <a:pt x="32" y="55"/>
                    </a:lnTo>
                    <a:lnTo>
                      <a:pt x="27" y="50"/>
                    </a:lnTo>
                    <a:lnTo>
                      <a:pt x="29" y="48"/>
                    </a:lnTo>
                    <a:lnTo>
                      <a:pt x="31" y="48"/>
                    </a:lnTo>
                    <a:lnTo>
                      <a:pt x="19" y="40"/>
                    </a:lnTo>
                    <a:lnTo>
                      <a:pt x="17" y="31"/>
                    </a:lnTo>
                    <a:lnTo>
                      <a:pt x="13" y="29"/>
                    </a:lnTo>
                    <a:lnTo>
                      <a:pt x="7" y="24"/>
                    </a:lnTo>
                    <a:lnTo>
                      <a:pt x="0" y="17"/>
                    </a:lnTo>
                    <a:lnTo>
                      <a:pt x="7" y="10"/>
                    </a:lnTo>
                    <a:lnTo>
                      <a:pt x="17" y="5"/>
                    </a:lnTo>
                    <a:lnTo>
                      <a:pt x="27" y="5"/>
                    </a:lnTo>
                    <a:lnTo>
                      <a:pt x="43" y="7"/>
                    </a:lnTo>
                    <a:lnTo>
                      <a:pt x="39" y="10"/>
                    </a:lnTo>
                    <a:lnTo>
                      <a:pt x="37" y="14"/>
                    </a:lnTo>
                    <a:lnTo>
                      <a:pt x="44" y="17"/>
                    </a:lnTo>
                    <a:lnTo>
                      <a:pt x="51" y="23"/>
                    </a:lnTo>
                    <a:lnTo>
                      <a:pt x="48" y="19"/>
                    </a:lnTo>
                    <a:lnTo>
                      <a:pt x="48" y="16"/>
                    </a:lnTo>
                    <a:lnTo>
                      <a:pt x="49" y="9"/>
                    </a:lnTo>
                    <a:lnTo>
                      <a:pt x="56" y="7"/>
                    </a:lnTo>
                    <a:lnTo>
                      <a:pt x="63" y="9"/>
                    </a:lnTo>
                    <a:lnTo>
                      <a:pt x="67" y="16"/>
                    </a:lnTo>
                    <a:lnTo>
                      <a:pt x="70" y="23"/>
                    </a:lnTo>
                    <a:lnTo>
                      <a:pt x="79" y="29"/>
                    </a:lnTo>
                    <a:lnTo>
                      <a:pt x="74" y="17"/>
                    </a:lnTo>
                    <a:lnTo>
                      <a:pt x="72" y="7"/>
                    </a:lnTo>
                    <a:lnTo>
                      <a:pt x="74" y="0"/>
                    </a:lnTo>
                    <a:lnTo>
                      <a:pt x="82" y="0"/>
                    </a:lnTo>
                    <a:lnTo>
                      <a:pt x="87" y="0"/>
                    </a:lnTo>
                    <a:lnTo>
                      <a:pt x="94" y="2"/>
                    </a:lnTo>
                    <a:lnTo>
                      <a:pt x="99" y="4"/>
                    </a:lnTo>
                    <a:lnTo>
                      <a:pt x="103" y="9"/>
                    </a:lnTo>
                    <a:lnTo>
                      <a:pt x="101" y="14"/>
                    </a:lnTo>
                    <a:lnTo>
                      <a:pt x="101" y="19"/>
                    </a:lnTo>
                    <a:lnTo>
                      <a:pt x="105" y="14"/>
                    </a:lnTo>
                    <a:lnTo>
                      <a:pt x="110" y="12"/>
                    </a:lnTo>
                    <a:lnTo>
                      <a:pt x="117" y="16"/>
                    </a:lnTo>
                    <a:lnTo>
                      <a:pt x="117" y="24"/>
                    </a:lnTo>
                    <a:lnTo>
                      <a:pt x="118" y="24"/>
                    </a:lnTo>
                    <a:lnTo>
                      <a:pt x="122" y="26"/>
                    </a:lnTo>
                    <a:lnTo>
                      <a:pt x="129" y="28"/>
                    </a:lnTo>
                    <a:lnTo>
                      <a:pt x="142" y="33"/>
                    </a:lnTo>
                    <a:lnTo>
                      <a:pt x="154" y="40"/>
                    </a:lnTo>
                    <a:lnTo>
                      <a:pt x="163" y="47"/>
                    </a:lnTo>
                    <a:lnTo>
                      <a:pt x="160" y="47"/>
                    </a:lnTo>
                    <a:lnTo>
                      <a:pt x="158" y="48"/>
                    </a:lnTo>
                    <a:lnTo>
                      <a:pt x="161" y="48"/>
                    </a:lnTo>
                    <a:lnTo>
                      <a:pt x="166" y="48"/>
                    </a:lnTo>
                    <a:lnTo>
                      <a:pt x="166" y="52"/>
                    </a:lnTo>
                    <a:lnTo>
                      <a:pt x="166" y="55"/>
                    </a:lnTo>
                    <a:lnTo>
                      <a:pt x="173" y="55"/>
                    </a:lnTo>
                    <a:lnTo>
                      <a:pt x="182" y="55"/>
                    </a:lnTo>
                    <a:lnTo>
                      <a:pt x="184" y="62"/>
                    </a:lnTo>
                    <a:lnTo>
                      <a:pt x="189" y="67"/>
                    </a:lnTo>
                    <a:lnTo>
                      <a:pt x="196" y="69"/>
                    </a:lnTo>
                    <a:lnTo>
                      <a:pt x="203" y="72"/>
                    </a:lnTo>
                    <a:lnTo>
                      <a:pt x="192" y="76"/>
                    </a:lnTo>
                    <a:lnTo>
                      <a:pt x="185" y="81"/>
                    </a:lnTo>
                    <a:lnTo>
                      <a:pt x="177" y="86"/>
                    </a:lnTo>
                    <a:lnTo>
                      <a:pt x="170" y="91"/>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731" name="Freeform 275"/>
              <p:cNvSpPr>
                <a:spLocks/>
              </p:cNvSpPr>
              <p:nvPr/>
            </p:nvSpPr>
            <p:spPr bwMode="auto">
              <a:xfrm>
                <a:off x="4722019" y="1570038"/>
                <a:ext cx="207963" cy="73025"/>
              </a:xfrm>
              <a:custGeom>
                <a:avLst/>
                <a:gdLst/>
                <a:ahLst/>
                <a:cxnLst>
                  <a:cxn ang="0">
                    <a:pos x="131" y="21"/>
                  </a:cxn>
                  <a:cxn ang="0">
                    <a:pos x="119" y="27"/>
                  </a:cxn>
                  <a:cxn ang="0">
                    <a:pos x="105" y="36"/>
                  </a:cxn>
                  <a:cxn ang="0">
                    <a:pos x="90" y="43"/>
                  </a:cxn>
                  <a:cxn ang="0">
                    <a:pos x="79" y="46"/>
                  </a:cxn>
                  <a:cxn ang="0">
                    <a:pos x="67" y="43"/>
                  </a:cxn>
                  <a:cxn ang="0">
                    <a:pos x="62" y="38"/>
                  </a:cxn>
                  <a:cxn ang="0">
                    <a:pos x="33" y="38"/>
                  </a:cxn>
                  <a:cxn ang="0">
                    <a:pos x="26" y="34"/>
                  </a:cxn>
                  <a:cxn ang="0">
                    <a:pos x="26" y="29"/>
                  </a:cxn>
                  <a:cxn ang="0">
                    <a:pos x="31" y="29"/>
                  </a:cxn>
                  <a:cxn ang="0">
                    <a:pos x="36" y="29"/>
                  </a:cxn>
                  <a:cxn ang="0">
                    <a:pos x="42" y="27"/>
                  </a:cxn>
                  <a:cxn ang="0">
                    <a:pos x="48" y="26"/>
                  </a:cxn>
                  <a:cxn ang="0">
                    <a:pos x="43" y="24"/>
                  </a:cxn>
                  <a:cxn ang="0">
                    <a:pos x="36" y="24"/>
                  </a:cxn>
                  <a:cxn ang="0">
                    <a:pos x="28" y="24"/>
                  </a:cxn>
                  <a:cxn ang="0">
                    <a:pos x="24" y="24"/>
                  </a:cxn>
                  <a:cxn ang="0">
                    <a:pos x="11" y="26"/>
                  </a:cxn>
                  <a:cxn ang="0">
                    <a:pos x="7" y="19"/>
                  </a:cxn>
                  <a:cxn ang="0">
                    <a:pos x="2" y="14"/>
                  </a:cxn>
                  <a:cxn ang="0">
                    <a:pos x="0" y="7"/>
                  </a:cxn>
                  <a:cxn ang="0">
                    <a:pos x="7" y="7"/>
                  </a:cxn>
                  <a:cxn ang="0">
                    <a:pos x="12" y="9"/>
                  </a:cxn>
                  <a:cxn ang="0">
                    <a:pos x="17" y="9"/>
                  </a:cxn>
                  <a:cxn ang="0">
                    <a:pos x="17" y="7"/>
                  </a:cxn>
                  <a:cxn ang="0">
                    <a:pos x="26" y="7"/>
                  </a:cxn>
                  <a:cxn ang="0">
                    <a:pos x="23" y="2"/>
                  </a:cxn>
                  <a:cxn ang="0">
                    <a:pos x="38" y="2"/>
                  </a:cxn>
                  <a:cxn ang="0">
                    <a:pos x="40" y="3"/>
                  </a:cxn>
                  <a:cxn ang="0">
                    <a:pos x="47" y="7"/>
                  </a:cxn>
                  <a:cxn ang="0">
                    <a:pos x="52" y="9"/>
                  </a:cxn>
                  <a:cxn ang="0">
                    <a:pos x="57" y="12"/>
                  </a:cxn>
                  <a:cxn ang="0">
                    <a:pos x="64" y="5"/>
                  </a:cxn>
                  <a:cxn ang="0">
                    <a:pos x="71" y="0"/>
                  </a:cxn>
                  <a:cxn ang="0">
                    <a:pos x="76" y="0"/>
                  </a:cxn>
                  <a:cxn ang="0">
                    <a:pos x="76" y="7"/>
                  </a:cxn>
                  <a:cxn ang="0">
                    <a:pos x="76" y="12"/>
                  </a:cxn>
                  <a:cxn ang="0">
                    <a:pos x="83" y="9"/>
                  </a:cxn>
                  <a:cxn ang="0">
                    <a:pos x="91" y="7"/>
                  </a:cxn>
                  <a:cxn ang="0">
                    <a:pos x="102" y="7"/>
                  </a:cxn>
                  <a:cxn ang="0">
                    <a:pos x="109" y="7"/>
                  </a:cxn>
                  <a:cxn ang="0">
                    <a:pos x="122" y="10"/>
                  </a:cxn>
                  <a:cxn ang="0">
                    <a:pos x="131" y="21"/>
                  </a:cxn>
                </a:cxnLst>
                <a:rect l="0" t="0" r="r" b="b"/>
                <a:pathLst>
                  <a:path w="131" h="46">
                    <a:moveTo>
                      <a:pt x="131" y="21"/>
                    </a:moveTo>
                    <a:lnTo>
                      <a:pt x="119" y="27"/>
                    </a:lnTo>
                    <a:lnTo>
                      <a:pt x="105" y="36"/>
                    </a:lnTo>
                    <a:lnTo>
                      <a:pt x="90" y="43"/>
                    </a:lnTo>
                    <a:lnTo>
                      <a:pt x="79" y="46"/>
                    </a:lnTo>
                    <a:lnTo>
                      <a:pt x="67" y="43"/>
                    </a:lnTo>
                    <a:lnTo>
                      <a:pt x="62" y="38"/>
                    </a:lnTo>
                    <a:lnTo>
                      <a:pt x="33" y="38"/>
                    </a:lnTo>
                    <a:lnTo>
                      <a:pt x="26" y="34"/>
                    </a:lnTo>
                    <a:lnTo>
                      <a:pt x="26" y="29"/>
                    </a:lnTo>
                    <a:lnTo>
                      <a:pt x="31" y="29"/>
                    </a:lnTo>
                    <a:lnTo>
                      <a:pt x="36" y="29"/>
                    </a:lnTo>
                    <a:lnTo>
                      <a:pt x="42" y="27"/>
                    </a:lnTo>
                    <a:lnTo>
                      <a:pt x="48" y="26"/>
                    </a:lnTo>
                    <a:lnTo>
                      <a:pt x="43" y="24"/>
                    </a:lnTo>
                    <a:lnTo>
                      <a:pt x="36" y="24"/>
                    </a:lnTo>
                    <a:lnTo>
                      <a:pt x="28" y="24"/>
                    </a:lnTo>
                    <a:lnTo>
                      <a:pt x="24" y="24"/>
                    </a:lnTo>
                    <a:lnTo>
                      <a:pt x="11" y="26"/>
                    </a:lnTo>
                    <a:lnTo>
                      <a:pt x="7" y="19"/>
                    </a:lnTo>
                    <a:lnTo>
                      <a:pt x="2" y="14"/>
                    </a:lnTo>
                    <a:lnTo>
                      <a:pt x="0" y="7"/>
                    </a:lnTo>
                    <a:lnTo>
                      <a:pt x="7" y="7"/>
                    </a:lnTo>
                    <a:lnTo>
                      <a:pt x="12" y="9"/>
                    </a:lnTo>
                    <a:lnTo>
                      <a:pt x="17" y="9"/>
                    </a:lnTo>
                    <a:lnTo>
                      <a:pt x="17" y="7"/>
                    </a:lnTo>
                    <a:lnTo>
                      <a:pt x="26" y="7"/>
                    </a:lnTo>
                    <a:lnTo>
                      <a:pt x="23" y="2"/>
                    </a:lnTo>
                    <a:lnTo>
                      <a:pt x="38" y="2"/>
                    </a:lnTo>
                    <a:lnTo>
                      <a:pt x="40" y="3"/>
                    </a:lnTo>
                    <a:lnTo>
                      <a:pt x="47" y="7"/>
                    </a:lnTo>
                    <a:lnTo>
                      <a:pt x="52" y="9"/>
                    </a:lnTo>
                    <a:lnTo>
                      <a:pt x="57" y="12"/>
                    </a:lnTo>
                    <a:lnTo>
                      <a:pt x="64" y="5"/>
                    </a:lnTo>
                    <a:lnTo>
                      <a:pt x="71" y="0"/>
                    </a:lnTo>
                    <a:lnTo>
                      <a:pt x="76" y="0"/>
                    </a:lnTo>
                    <a:lnTo>
                      <a:pt x="76" y="7"/>
                    </a:lnTo>
                    <a:lnTo>
                      <a:pt x="76" y="12"/>
                    </a:lnTo>
                    <a:lnTo>
                      <a:pt x="83" y="9"/>
                    </a:lnTo>
                    <a:lnTo>
                      <a:pt x="91" y="7"/>
                    </a:lnTo>
                    <a:lnTo>
                      <a:pt x="102" y="7"/>
                    </a:lnTo>
                    <a:lnTo>
                      <a:pt x="109" y="7"/>
                    </a:lnTo>
                    <a:lnTo>
                      <a:pt x="122" y="10"/>
                    </a:lnTo>
                    <a:lnTo>
                      <a:pt x="131" y="21"/>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732" name="Freeform 276"/>
              <p:cNvSpPr>
                <a:spLocks/>
              </p:cNvSpPr>
              <p:nvPr/>
            </p:nvSpPr>
            <p:spPr bwMode="auto">
              <a:xfrm>
                <a:off x="4547394" y="1654175"/>
                <a:ext cx="33338" cy="33337"/>
              </a:xfrm>
              <a:custGeom>
                <a:avLst/>
                <a:gdLst/>
                <a:ahLst/>
                <a:cxnLst>
                  <a:cxn ang="0">
                    <a:pos x="4" y="0"/>
                  </a:cxn>
                  <a:cxn ang="0">
                    <a:pos x="12" y="9"/>
                  </a:cxn>
                  <a:cxn ang="0">
                    <a:pos x="21" y="21"/>
                  </a:cxn>
                  <a:cxn ang="0">
                    <a:pos x="12" y="16"/>
                  </a:cxn>
                  <a:cxn ang="0">
                    <a:pos x="5" y="11"/>
                  </a:cxn>
                  <a:cxn ang="0">
                    <a:pos x="0" y="4"/>
                  </a:cxn>
                  <a:cxn ang="0">
                    <a:pos x="5" y="0"/>
                  </a:cxn>
                  <a:cxn ang="0">
                    <a:pos x="5" y="2"/>
                  </a:cxn>
                  <a:cxn ang="0">
                    <a:pos x="4" y="0"/>
                  </a:cxn>
                </a:cxnLst>
                <a:rect l="0" t="0" r="r" b="b"/>
                <a:pathLst>
                  <a:path w="21" h="21">
                    <a:moveTo>
                      <a:pt x="4" y="0"/>
                    </a:moveTo>
                    <a:lnTo>
                      <a:pt x="12" y="9"/>
                    </a:lnTo>
                    <a:lnTo>
                      <a:pt x="21" y="21"/>
                    </a:lnTo>
                    <a:lnTo>
                      <a:pt x="12" y="16"/>
                    </a:lnTo>
                    <a:lnTo>
                      <a:pt x="5" y="11"/>
                    </a:lnTo>
                    <a:lnTo>
                      <a:pt x="0" y="4"/>
                    </a:lnTo>
                    <a:lnTo>
                      <a:pt x="5" y="0"/>
                    </a:lnTo>
                    <a:lnTo>
                      <a:pt x="5" y="2"/>
                    </a:lnTo>
                    <a:lnTo>
                      <a:pt x="4" y="0"/>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733" name="Freeform 277"/>
              <p:cNvSpPr>
                <a:spLocks/>
              </p:cNvSpPr>
              <p:nvPr/>
            </p:nvSpPr>
            <p:spPr bwMode="auto">
              <a:xfrm>
                <a:off x="4087019" y="2598738"/>
                <a:ext cx="100013" cy="120650"/>
              </a:xfrm>
              <a:custGeom>
                <a:avLst/>
                <a:gdLst/>
                <a:ahLst/>
                <a:cxnLst>
                  <a:cxn ang="0">
                    <a:pos x="10" y="23"/>
                  </a:cxn>
                  <a:cxn ang="0">
                    <a:pos x="17" y="19"/>
                  </a:cxn>
                  <a:cxn ang="0">
                    <a:pos x="25" y="16"/>
                  </a:cxn>
                  <a:cxn ang="0">
                    <a:pos x="22" y="12"/>
                  </a:cxn>
                  <a:cxn ang="0">
                    <a:pos x="22" y="9"/>
                  </a:cxn>
                  <a:cxn ang="0">
                    <a:pos x="27" y="2"/>
                  </a:cxn>
                  <a:cxn ang="0">
                    <a:pos x="37" y="0"/>
                  </a:cxn>
                  <a:cxn ang="0">
                    <a:pos x="41" y="0"/>
                  </a:cxn>
                  <a:cxn ang="0">
                    <a:pos x="46" y="0"/>
                  </a:cxn>
                  <a:cxn ang="0">
                    <a:pos x="58" y="7"/>
                  </a:cxn>
                  <a:cxn ang="0">
                    <a:pos x="63" y="21"/>
                  </a:cxn>
                  <a:cxn ang="0">
                    <a:pos x="58" y="24"/>
                  </a:cxn>
                  <a:cxn ang="0">
                    <a:pos x="53" y="28"/>
                  </a:cxn>
                  <a:cxn ang="0">
                    <a:pos x="53" y="31"/>
                  </a:cxn>
                  <a:cxn ang="0">
                    <a:pos x="53" y="36"/>
                  </a:cxn>
                  <a:cxn ang="0">
                    <a:pos x="53" y="41"/>
                  </a:cxn>
                  <a:cxn ang="0">
                    <a:pos x="53" y="45"/>
                  </a:cxn>
                  <a:cxn ang="0">
                    <a:pos x="53" y="52"/>
                  </a:cxn>
                  <a:cxn ang="0">
                    <a:pos x="53" y="60"/>
                  </a:cxn>
                  <a:cxn ang="0">
                    <a:pos x="46" y="60"/>
                  </a:cxn>
                  <a:cxn ang="0">
                    <a:pos x="39" y="62"/>
                  </a:cxn>
                  <a:cxn ang="0">
                    <a:pos x="29" y="66"/>
                  </a:cxn>
                  <a:cxn ang="0">
                    <a:pos x="22" y="74"/>
                  </a:cxn>
                  <a:cxn ang="0">
                    <a:pos x="17" y="74"/>
                  </a:cxn>
                  <a:cxn ang="0">
                    <a:pos x="12" y="76"/>
                  </a:cxn>
                  <a:cxn ang="0">
                    <a:pos x="3" y="72"/>
                  </a:cxn>
                  <a:cxn ang="0">
                    <a:pos x="0" y="64"/>
                  </a:cxn>
                  <a:cxn ang="0">
                    <a:pos x="5" y="50"/>
                  </a:cxn>
                  <a:cxn ang="0">
                    <a:pos x="13" y="38"/>
                  </a:cxn>
                  <a:cxn ang="0">
                    <a:pos x="6" y="33"/>
                  </a:cxn>
                  <a:cxn ang="0">
                    <a:pos x="5" y="28"/>
                  </a:cxn>
                  <a:cxn ang="0">
                    <a:pos x="6" y="23"/>
                  </a:cxn>
                  <a:cxn ang="0">
                    <a:pos x="10" y="23"/>
                  </a:cxn>
                </a:cxnLst>
                <a:rect l="0" t="0" r="r" b="b"/>
                <a:pathLst>
                  <a:path w="63" h="76">
                    <a:moveTo>
                      <a:pt x="10" y="23"/>
                    </a:moveTo>
                    <a:lnTo>
                      <a:pt x="17" y="19"/>
                    </a:lnTo>
                    <a:lnTo>
                      <a:pt x="25" y="16"/>
                    </a:lnTo>
                    <a:lnTo>
                      <a:pt x="22" y="12"/>
                    </a:lnTo>
                    <a:lnTo>
                      <a:pt x="22" y="9"/>
                    </a:lnTo>
                    <a:lnTo>
                      <a:pt x="27" y="2"/>
                    </a:lnTo>
                    <a:lnTo>
                      <a:pt x="37" y="0"/>
                    </a:lnTo>
                    <a:lnTo>
                      <a:pt x="41" y="0"/>
                    </a:lnTo>
                    <a:lnTo>
                      <a:pt x="46" y="0"/>
                    </a:lnTo>
                    <a:lnTo>
                      <a:pt x="58" y="7"/>
                    </a:lnTo>
                    <a:lnTo>
                      <a:pt x="63" y="21"/>
                    </a:lnTo>
                    <a:lnTo>
                      <a:pt x="58" y="24"/>
                    </a:lnTo>
                    <a:lnTo>
                      <a:pt x="53" y="28"/>
                    </a:lnTo>
                    <a:lnTo>
                      <a:pt x="53" y="31"/>
                    </a:lnTo>
                    <a:lnTo>
                      <a:pt x="53" y="36"/>
                    </a:lnTo>
                    <a:lnTo>
                      <a:pt x="53" y="41"/>
                    </a:lnTo>
                    <a:lnTo>
                      <a:pt x="53" y="45"/>
                    </a:lnTo>
                    <a:lnTo>
                      <a:pt x="53" y="52"/>
                    </a:lnTo>
                    <a:lnTo>
                      <a:pt x="53" y="60"/>
                    </a:lnTo>
                    <a:lnTo>
                      <a:pt x="46" y="60"/>
                    </a:lnTo>
                    <a:lnTo>
                      <a:pt x="39" y="62"/>
                    </a:lnTo>
                    <a:lnTo>
                      <a:pt x="29" y="66"/>
                    </a:lnTo>
                    <a:lnTo>
                      <a:pt x="22" y="74"/>
                    </a:lnTo>
                    <a:lnTo>
                      <a:pt x="17" y="74"/>
                    </a:lnTo>
                    <a:lnTo>
                      <a:pt x="12" y="76"/>
                    </a:lnTo>
                    <a:lnTo>
                      <a:pt x="3" y="72"/>
                    </a:lnTo>
                    <a:lnTo>
                      <a:pt x="0" y="64"/>
                    </a:lnTo>
                    <a:lnTo>
                      <a:pt x="5" y="50"/>
                    </a:lnTo>
                    <a:lnTo>
                      <a:pt x="13" y="38"/>
                    </a:lnTo>
                    <a:lnTo>
                      <a:pt x="6" y="33"/>
                    </a:lnTo>
                    <a:lnTo>
                      <a:pt x="5" y="28"/>
                    </a:lnTo>
                    <a:lnTo>
                      <a:pt x="6" y="23"/>
                    </a:lnTo>
                    <a:lnTo>
                      <a:pt x="10" y="23"/>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734" name="Freeform 278"/>
              <p:cNvSpPr>
                <a:spLocks/>
              </p:cNvSpPr>
              <p:nvPr/>
            </p:nvSpPr>
            <p:spPr bwMode="auto">
              <a:xfrm>
                <a:off x="4155282" y="2495550"/>
                <a:ext cx="19050" cy="19050"/>
              </a:xfrm>
              <a:custGeom>
                <a:avLst/>
                <a:gdLst/>
                <a:ahLst/>
                <a:cxnLst>
                  <a:cxn ang="0">
                    <a:pos x="1" y="12"/>
                  </a:cxn>
                  <a:cxn ang="0">
                    <a:pos x="0" y="8"/>
                  </a:cxn>
                  <a:cxn ang="0">
                    <a:pos x="0" y="7"/>
                  </a:cxn>
                  <a:cxn ang="0">
                    <a:pos x="3" y="2"/>
                  </a:cxn>
                  <a:cxn ang="0">
                    <a:pos x="12" y="0"/>
                  </a:cxn>
                  <a:cxn ang="0">
                    <a:pos x="8" y="8"/>
                  </a:cxn>
                  <a:cxn ang="0">
                    <a:pos x="1" y="12"/>
                  </a:cxn>
                </a:cxnLst>
                <a:rect l="0" t="0" r="r" b="b"/>
                <a:pathLst>
                  <a:path w="12" h="12">
                    <a:moveTo>
                      <a:pt x="1" y="12"/>
                    </a:moveTo>
                    <a:lnTo>
                      <a:pt x="0" y="8"/>
                    </a:lnTo>
                    <a:lnTo>
                      <a:pt x="0" y="7"/>
                    </a:lnTo>
                    <a:lnTo>
                      <a:pt x="3" y="2"/>
                    </a:lnTo>
                    <a:lnTo>
                      <a:pt x="12" y="0"/>
                    </a:lnTo>
                    <a:lnTo>
                      <a:pt x="8" y="8"/>
                    </a:lnTo>
                    <a:lnTo>
                      <a:pt x="1" y="12"/>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735" name="Freeform 279"/>
              <p:cNvSpPr>
                <a:spLocks/>
              </p:cNvSpPr>
              <p:nvPr/>
            </p:nvSpPr>
            <p:spPr bwMode="auto">
              <a:xfrm>
                <a:off x="4164807" y="2487613"/>
                <a:ext cx="192088" cy="274637"/>
              </a:xfrm>
              <a:custGeom>
                <a:avLst/>
                <a:gdLst/>
                <a:ahLst/>
                <a:cxnLst>
                  <a:cxn ang="0">
                    <a:pos x="105" y="115"/>
                  </a:cxn>
                  <a:cxn ang="0">
                    <a:pos x="117" y="118"/>
                  </a:cxn>
                  <a:cxn ang="0">
                    <a:pos x="114" y="136"/>
                  </a:cxn>
                  <a:cxn ang="0">
                    <a:pos x="109" y="146"/>
                  </a:cxn>
                  <a:cxn ang="0">
                    <a:pos x="114" y="151"/>
                  </a:cxn>
                  <a:cxn ang="0">
                    <a:pos x="100" y="160"/>
                  </a:cxn>
                  <a:cxn ang="0">
                    <a:pos x="80" y="160"/>
                  </a:cxn>
                  <a:cxn ang="0">
                    <a:pos x="66" y="161"/>
                  </a:cxn>
                  <a:cxn ang="0">
                    <a:pos x="54" y="163"/>
                  </a:cxn>
                  <a:cxn ang="0">
                    <a:pos x="45" y="161"/>
                  </a:cxn>
                  <a:cxn ang="0">
                    <a:pos x="37" y="170"/>
                  </a:cxn>
                  <a:cxn ang="0">
                    <a:pos x="24" y="170"/>
                  </a:cxn>
                  <a:cxn ang="0">
                    <a:pos x="19" y="173"/>
                  </a:cxn>
                  <a:cxn ang="0">
                    <a:pos x="21" y="165"/>
                  </a:cxn>
                  <a:cxn ang="0">
                    <a:pos x="31" y="153"/>
                  </a:cxn>
                  <a:cxn ang="0">
                    <a:pos x="47" y="149"/>
                  </a:cxn>
                  <a:cxn ang="0">
                    <a:pos x="52" y="142"/>
                  </a:cxn>
                  <a:cxn ang="0">
                    <a:pos x="47" y="144"/>
                  </a:cxn>
                  <a:cxn ang="0">
                    <a:pos x="35" y="142"/>
                  </a:cxn>
                  <a:cxn ang="0">
                    <a:pos x="26" y="141"/>
                  </a:cxn>
                  <a:cxn ang="0">
                    <a:pos x="21" y="141"/>
                  </a:cxn>
                  <a:cxn ang="0">
                    <a:pos x="28" y="132"/>
                  </a:cxn>
                  <a:cxn ang="0">
                    <a:pos x="37" y="125"/>
                  </a:cxn>
                  <a:cxn ang="0">
                    <a:pos x="31" y="110"/>
                  </a:cxn>
                  <a:cxn ang="0">
                    <a:pos x="55" y="101"/>
                  </a:cxn>
                  <a:cxn ang="0">
                    <a:pos x="45" y="91"/>
                  </a:cxn>
                  <a:cxn ang="0">
                    <a:pos x="43" y="82"/>
                  </a:cxn>
                  <a:cxn ang="0">
                    <a:pos x="43" y="79"/>
                  </a:cxn>
                  <a:cxn ang="0">
                    <a:pos x="35" y="81"/>
                  </a:cxn>
                  <a:cxn ang="0">
                    <a:pos x="23" y="81"/>
                  </a:cxn>
                  <a:cxn ang="0">
                    <a:pos x="23" y="72"/>
                  </a:cxn>
                  <a:cxn ang="0">
                    <a:pos x="24" y="62"/>
                  </a:cxn>
                  <a:cxn ang="0">
                    <a:pos x="21" y="56"/>
                  </a:cxn>
                  <a:cxn ang="0">
                    <a:pos x="16" y="60"/>
                  </a:cxn>
                  <a:cxn ang="0">
                    <a:pos x="14" y="63"/>
                  </a:cxn>
                  <a:cxn ang="0">
                    <a:pos x="14" y="55"/>
                  </a:cxn>
                  <a:cxn ang="0">
                    <a:pos x="16" y="51"/>
                  </a:cxn>
                  <a:cxn ang="0">
                    <a:pos x="11" y="44"/>
                  </a:cxn>
                  <a:cxn ang="0">
                    <a:pos x="11" y="38"/>
                  </a:cxn>
                  <a:cxn ang="0">
                    <a:pos x="12" y="32"/>
                  </a:cxn>
                  <a:cxn ang="0">
                    <a:pos x="0" y="22"/>
                  </a:cxn>
                  <a:cxn ang="0">
                    <a:pos x="9" y="26"/>
                  </a:cxn>
                  <a:cxn ang="0">
                    <a:pos x="12" y="26"/>
                  </a:cxn>
                  <a:cxn ang="0">
                    <a:pos x="11" y="22"/>
                  </a:cxn>
                  <a:cxn ang="0">
                    <a:pos x="12" y="15"/>
                  </a:cxn>
                  <a:cxn ang="0">
                    <a:pos x="19" y="8"/>
                  </a:cxn>
                  <a:cxn ang="0">
                    <a:pos x="23" y="1"/>
                  </a:cxn>
                  <a:cxn ang="0">
                    <a:pos x="37" y="0"/>
                  </a:cxn>
                  <a:cxn ang="0">
                    <a:pos x="45" y="1"/>
                  </a:cxn>
                  <a:cxn ang="0">
                    <a:pos x="42" y="10"/>
                  </a:cxn>
                  <a:cxn ang="0">
                    <a:pos x="37" y="19"/>
                  </a:cxn>
                  <a:cxn ang="0">
                    <a:pos x="67" y="20"/>
                  </a:cxn>
                  <a:cxn ang="0">
                    <a:pos x="61" y="38"/>
                  </a:cxn>
                  <a:cxn ang="0">
                    <a:pos x="54" y="51"/>
                  </a:cxn>
                  <a:cxn ang="0">
                    <a:pos x="50" y="56"/>
                  </a:cxn>
                  <a:cxn ang="0">
                    <a:pos x="61" y="56"/>
                  </a:cxn>
                  <a:cxn ang="0">
                    <a:pos x="76" y="79"/>
                  </a:cxn>
                  <a:cxn ang="0">
                    <a:pos x="88" y="87"/>
                  </a:cxn>
                  <a:cxn ang="0">
                    <a:pos x="97" y="101"/>
                  </a:cxn>
                  <a:cxn ang="0">
                    <a:pos x="102" y="113"/>
                  </a:cxn>
                  <a:cxn ang="0">
                    <a:pos x="100" y="117"/>
                  </a:cxn>
                  <a:cxn ang="0">
                    <a:pos x="102" y="117"/>
                  </a:cxn>
                  <a:cxn ang="0">
                    <a:pos x="104" y="118"/>
                  </a:cxn>
                </a:cxnLst>
                <a:rect l="0" t="0" r="r" b="b"/>
                <a:pathLst>
                  <a:path w="121" h="173">
                    <a:moveTo>
                      <a:pt x="104" y="118"/>
                    </a:moveTo>
                    <a:lnTo>
                      <a:pt x="105" y="115"/>
                    </a:lnTo>
                    <a:lnTo>
                      <a:pt x="110" y="117"/>
                    </a:lnTo>
                    <a:lnTo>
                      <a:pt x="117" y="118"/>
                    </a:lnTo>
                    <a:lnTo>
                      <a:pt x="121" y="125"/>
                    </a:lnTo>
                    <a:lnTo>
                      <a:pt x="114" y="136"/>
                    </a:lnTo>
                    <a:lnTo>
                      <a:pt x="104" y="146"/>
                    </a:lnTo>
                    <a:lnTo>
                      <a:pt x="109" y="146"/>
                    </a:lnTo>
                    <a:lnTo>
                      <a:pt x="114" y="148"/>
                    </a:lnTo>
                    <a:lnTo>
                      <a:pt x="114" y="151"/>
                    </a:lnTo>
                    <a:lnTo>
                      <a:pt x="107" y="156"/>
                    </a:lnTo>
                    <a:lnTo>
                      <a:pt x="100" y="160"/>
                    </a:lnTo>
                    <a:lnTo>
                      <a:pt x="88" y="160"/>
                    </a:lnTo>
                    <a:lnTo>
                      <a:pt x="80" y="160"/>
                    </a:lnTo>
                    <a:lnTo>
                      <a:pt x="73" y="160"/>
                    </a:lnTo>
                    <a:lnTo>
                      <a:pt x="66" y="161"/>
                    </a:lnTo>
                    <a:lnTo>
                      <a:pt x="59" y="161"/>
                    </a:lnTo>
                    <a:lnTo>
                      <a:pt x="54" y="163"/>
                    </a:lnTo>
                    <a:lnTo>
                      <a:pt x="49" y="161"/>
                    </a:lnTo>
                    <a:lnTo>
                      <a:pt x="45" y="161"/>
                    </a:lnTo>
                    <a:lnTo>
                      <a:pt x="38" y="163"/>
                    </a:lnTo>
                    <a:lnTo>
                      <a:pt x="37" y="170"/>
                    </a:lnTo>
                    <a:lnTo>
                      <a:pt x="30" y="170"/>
                    </a:lnTo>
                    <a:lnTo>
                      <a:pt x="24" y="170"/>
                    </a:lnTo>
                    <a:lnTo>
                      <a:pt x="23" y="173"/>
                    </a:lnTo>
                    <a:lnTo>
                      <a:pt x="19" y="173"/>
                    </a:lnTo>
                    <a:lnTo>
                      <a:pt x="19" y="170"/>
                    </a:lnTo>
                    <a:lnTo>
                      <a:pt x="21" y="165"/>
                    </a:lnTo>
                    <a:lnTo>
                      <a:pt x="26" y="160"/>
                    </a:lnTo>
                    <a:lnTo>
                      <a:pt x="31" y="153"/>
                    </a:lnTo>
                    <a:lnTo>
                      <a:pt x="37" y="151"/>
                    </a:lnTo>
                    <a:lnTo>
                      <a:pt x="47" y="149"/>
                    </a:lnTo>
                    <a:lnTo>
                      <a:pt x="54" y="144"/>
                    </a:lnTo>
                    <a:lnTo>
                      <a:pt x="52" y="142"/>
                    </a:lnTo>
                    <a:lnTo>
                      <a:pt x="52" y="141"/>
                    </a:lnTo>
                    <a:lnTo>
                      <a:pt x="47" y="144"/>
                    </a:lnTo>
                    <a:lnTo>
                      <a:pt x="43" y="146"/>
                    </a:lnTo>
                    <a:lnTo>
                      <a:pt x="35" y="142"/>
                    </a:lnTo>
                    <a:lnTo>
                      <a:pt x="30" y="141"/>
                    </a:lnTo>
                    <a:lnTo>
                      <a:pt x="26" y="141"/>
                    </a:lnTo>
                    <a:lnTo>
                      <a:pt x="24" y="142"/>
                    </a:lnTo>
                    <a:lnTo>
                      <a:pt x="21" y="141"/>
                    </a:lnTo>
                    <a:lnTo>
                      <a:pt x="23" y="134"/>
                    </a:lnTo>
                    <a:lnTo>
                      <a:pt x="28" y="132"/>
                    </a:lnTo>
                    <a:lnTo>
                      <a:pt x="33" y="129"/>
                    </a:lnTo>
                    <a:lnTo>
                      <a:pt x="37" y="125"/>
                    </a:lnTo>
                    <a:lnTo>
                      <a:pt x="33" y="117"/>
                    </a:lnTo>
                    <a:lnTo>
                      <a:pt x="31" y="110"/>
                    </a:lnTo>
                    <a:lnTo>
                      <a:pt x="45" y="106"/>
                    </a:lnTo>
                    <a:lnTo>
                      <a:pt x="55" y="101"/>
                    </a:lnTo>
                    <a:lnTo>
                      <a:pt x="55" y="93"/>
                    </a:lnTo>
                    <a:lnTo>
                      <a:pt x="45" y="91"/>
                    </a:lnTo>
                    <a:lnTo>
                      <a:pt x="42" y="87"/>
                    </a:lnTo>
                    <a:lnTo>
                      <a:pt x="43" y="82"/>
                    </a:lnTo>
                    <a:lnTo>
                      <a:pt x="47" y="81"/>
                    </a:lnTo>
                    <a:lnTo>
                      <a:pt x="43" y="79"/>
                    </a:lnTo>
                    <a:lnTo>
                      <a:pt x="42" y="79"/>
                    </a:lnTo>
                    <a:lnTo>
                      <a:pt x="35" y="81"/>
                    </a:lnTo>
                    <a:lnTo>
                      <a:pt x="30" y="82"/>
                    </a:lnTo>
                    <a:lnTo>
                      <a:pt x="23" y="81"/>
                    </a:lnTo>
                    <a:lnTo>
                      <a:pt x="21" y="79"/>
                    </a:lnTo>
                    <a:lnTo>
                      <a:pt x="23" y="72"/>
                    </a:lnTo>
                    <a:lnTo>
                      <a:pt x="26" y="67"/>
                    </a:lnTo>
                    <a:lnTo>
                      <a:pt x="24" y="62"/>
                    </a:lnTo>
                    <a:lnTo>
                      <a:pt x="26" y="58"/>
                    </a:lnTo>
                    <a:lnTo>
                      <a:pt x="21" y="56"/>
                    </a:lnTo>
                    <a:lnTo>
                      <a:pt x="18" y="55"/>
                    </a:lnTo>
                    <a:lnTo>
                      <a:pt x="16" y="60"/>
                    </a:lnTo>
                    <a:lnTo>
                      <a:pt x="18" y="63"/>
                    </a:lnTo>
                    <a:lnTo>
                      <a:pt x="14" y="63"/>
                    </a:lnTo>
                    <a:lnTo>
                      <a:pt x="14" y="56"/>
                    </a:lnTo>
                    <a:lnTo>
                      <a:pt x="14" y="55"/>
                    </a:lnTo>
                    <a:lnTo>
                      <a:pt x="14" y="51"/>
                    </a:lnTo>
                    <a:lnTo>
                      <a:pt x="16" y="51"/>
                    </a:lnTo>
                    <a:lnTo>
                      <a:pt x="16" y="46"/>
                    </a:lnTo>
                    <a:lnTo>
                      <a:pt x="11" y="44"/>
                    </a:lnTo>
                    <a:lnTo>
                      <a:pt x="9" y="43"/>
                    </a:lnTo>
                    <a:lnTo>
                      <a:pt x="11" y="38"/>
                    </a:lnTo>
                    <a:lnTo>
                      <a:pt x="12" y="36"/>
                    </a:lnTo>
                    <a:lnTo>
                      <a:pt x="12" y="32"/>
                    </a:lnTo>
                    <a:lnTo>
                      <a:pt x="2" y="29"/>
                    </a:lnTo>
                    <a:lnTo>
                      <a:pt x="0" y="22"/>
                    </a:lnTo>
                    <a:lnTo>
                      <a:pt x="9" y="22"/>
                    </a:lnTo>
                    <a:lnTo>
                      <a:pt x="9" y="26"/>
                    </a:lnTo>
                    <a:lnTo>
                      <a:pt x="12" y="27"/>
                    </a:lnTo>
                    <a:lnTo>
                      <a:pt x="12" y="26"/>
                    </a:lnTo>
                    <a:lnTo>
                      <a:pt x="14" y="24"/>
                    </a:lnTo>
                    <a:lnTo>
                      <a:pt x="11" y="22"/>
                    </a:lnTo>
                    <a:lnTo>
                      <a:pt x="11" y="20"/>
                    </a:lnTo>
                    <a:lnTo>
                      <a:pt x="12" y="15"/>
                    </a:lnTo>
                    <a:lnTo>
                      <a:pt x="19" y="15"/>
                    </a:lnTo>
                    <a:lnTo>
                      <a:pt x="19" y="8"/>
                    </a:lnTo>
                    <a:lnTo>
                      <a:pt x="21" y="7"/>
                    </a:lnTo>
                    <a:lnTo>
                      <a:pt x="23" y="1"/>
                    </a:lnTo>
                    <a:lnTo>
                      <a:pt x="30" y="0"/>
                    </a:lnTo>
                    <a:lnTo>
                      <a:pt x="37" y="0"/>
                    </a:lnTo>
                    <a:lnTo>
                      <a:pt x="43" y="0"/>
                    </a:lnTo>
                    <a:lnTo>
                      <a:pt x="45" y="1"/>
                    </a:lnTo>
                    <a:lnTo>
                      <a:pt x="49" y="3"/>
                    </a:lnTo>
                    <a:lnTo>
                      <a:pt x="42" y="10"/>
                    </a:lnTo>
                    <a:lnTo>
                      <a:pt x="37" y="17"/>
                    </a:lnTo>
                    <a:lnTo>
                      <a:pt x="37" y="19"/>
                    </a:lnTo>
                    <a:lnTo>
                      <a:pt x="38" y="20"/>
                    </a:lnTo>
                    <a:lnTo>
                      <a:pt x="67" y="20"/>
                    </a:lnTo>
                    <a:lnTo>
                      <a:pt x="64" y="29"/>
                    </a:lnTo>
                    <a:lnTo>
                      <a:pt x="61" y="38"/>
                    </a:lnTo>
                    <a:lnTo>
                      <a:pt x="55" y="43"/>
                    </a:lnTo>
                    <a:lnTo>
                      <a:pt x="54" y="51"/>
                    </a:lnTo>
                    <a:lnTo>
                      <a:pt x="50" y="53"/>
                    </a:lnTo>
                    <a:lnTo>
                      <a:pt x="50" y="56"/>
                    </a:lnTo>
                    <a:lnTo>
                      <a:pt x="55" y="56"/>
                    </a:lnTo>
                    <a:lnTo>
                      <a:pt x="61" y="56"/>
                    </a:lnTo>
                    <a:lnTo>
                      <a:pt x="69" y="65"/>
                    </a:lnTo>
                    <a:lnTo>
                      <a:pt x="76" y="79"/>
                    </a:lnTo>
                    <a:lnTo>
                      <a:pt x="81" y="82"/>
                    </a:lnTo>
                    <a:lnTo>
                      <a:pt x="88" y="87"/>
                    </a:lnTo>
                    <a:lnTo>
                      <a:pt x="93" y="93"/>
                    </a:lnTo>
                    <a:lnTo>
                      <a:pt x="97" y="101"/>
                    </a:lnTo>
                    <a:lnTo>
                      <a:pt x="98" y="106"/>
                    </a:lnTo>
                    <a:lnTo>
                      <a:pt x="102" y="113"/>
                    </a:lnTo>
                    <a:lnTo>
                      <a:pt x="100" y="113"/>
                    </a:lnTo>
                    <a:lnTo>
                      <a:pt x="100" y="117"/>
                    </a:lnTo>
                    <a:lnTo>
                      <a:pt x="100" y="120"/>
                    </a:lnTo>
                    <a:lnTo>
                      <a:pt x="102" y="117"/>
                    </a:lnTo>
                    <a:lnTo>
                      <a:pt x="105" y="117"/>
                    </a:lnTo>
                    <a:lnTo>
                      <a:pt x="104" y="118"/>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736" name="Freeform 280"/>
              <p:cNvSpPr>
                <a:spLocks/>
              </p:cNvSpPr>
              <p:nvPr/>
            </p:nvSpPr>
            <p:spPr bwMode="auto">
              <a:xfrm>
                <a:off x="4206082" y="2628900"/>
                <a:ext cx="7938" cy="11112"/>
              </a:xfrm>
              <a:custGeom>
                <a:avLst/>
                <a:gdLst/>
                <a:ahLst/>
                <a:cxnLst>
                  <a:cxn ang="0">
                    <a:pos x="4" y="0"/>
                  </a:cxn>
                  <a:cxn ang="0">
                    <a:pos x="0" y="2"/>
                  </a:cxn>
                  <a:cxn ang="0">
                    <a:pos x="0" y="7"/>
                  </a:cxn>
                  <a:cxn ang="0">
                    <a:pos x="2" y="7"/>
                  </a:cxn>
                  <a:cxn ang="0">
                    <a:pos x="5" y="7"/>
                  </a:cxn>
                  <a:cxn ang="0">
                    <a:pos x="5" y="2"/>
                  </a:cxn>
                  <a:cxn ang="0">
                    <a:pos x="5" y="0"/>
                  </a:cxn>
                  <a:cxn ang="0">
                    <a:pos x="4" y="0"/>
                  </a:cxn>
                </a:cxnLst>
                <a:rect l="0" t="0" r="r" b="b"/>
                <a:pathLst>
                  <a:path w="5" h="7">
                    <a:moveTo>
                      <a:pt x="4" y="0"/>
                    </a:moveTo>
                    <a:lnTo>
                      <a:pt x="0" y="2"/>
                    </a:lnTo>
                    <a:lnTo>
                      <a:pt x="0" y="7"/>
                    </a:lnTo>
                    <a:lnTo>
                      <a:pt x="2" y="7"/>
                    </a:lnTo>
                    <a:lnTo>
                      <a:pt x="5" y="7"/>
                    </a:lnTo>
                    <a:lnTo>
                      <a:pt x="5" y="2"/>
                    </a:lnTo>
                    <a:lnTo>
                      <a:pt x="5" y="0"/>
                    </a:lnTo>
                    <a:lnTo>
                      <a:pt x="4" y="0"/>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737" name="Freeform 282"/>
              <p:cNvSpPr>
                <a:spLocks/>
              </p:cNvSpPr>
              <p:nvPr/>
            </p:nvSpPr>
            <p:spPr bwMode="auto">
              <a:xfrm>
                <a:off x="2374107" y="3482975"/>
                <a:ext cx="238125" cy="82550"/>
              </a:xfrm>
              <a:custGeom>
                <a:avLst/>
                <a:gdLst/>
                <a:ahLst/>
                <a:cxnLst>
                  <a:cxn ang="0">
                    <a:pos x="150" y="47"/>
                  </a:cxn>
                  <a:cxn ang="0">
                    <a:pos x="141" y="50"/>
                  </a:cxn>
                  <a:cxn ang="0">
                    <a:pos x="131" y="52"/>
                  </a:cxn>
                  <a:cxn ang="0">
                    <a:pos x="115" y="50"/>
                  </a:cxn>
                  <a:cxn ang="0">
                    <a:pos x="102" y="48"/>
                  </a:cxn>
                  <a:cxn ang="0">
                    <a:pos x="102" y="47"/>
                  </a:cxn>
                  <a:cxn ang="0">
                    <a:pos x="105" y="45"/>
                  </a:cxn>
                  <a:cxn ang="0">
                    <a:pos x="107" y="42"/>
                  </a:cxn>
                  <a:cxn ang="0">
                    <a:pos x="95" y="36"/>
                  </a:cxn>
                  <a:cxn ang="0">
                    <a:pos x="90" y="31"/>
                  </a:cxn>
                  <a:cxn ang="0">
                    <a:pos x="86" y="28"/>
                  </a:cxn>
                  <a:cxn ang="0">
                    <a:pos x="84" y="26"/>
                  </a:cxn>
                  <a:cxn ang="0">
                    <a:pos x="79" y="24"/>
                  </a:cxn>
                  <a:cxn ang="0">
                    <a:pos x="74" y="26"/>
                  </a:cxn>
                  <a:cxn ang="0">
                    <a:pos x="64" y="21"/>
                  </a:cxn>
                  <a:cxn ang="0">
                    <a:pos x="55" y="18"/>
                  </a:cxn>
                  <a:cxn ang="0">
                    <a:pos x="41" y="18"/>
                  </a:cxn>
                  <a:cxn ang="0">
                    <a:pos x="38" y="14"/>
                  </a:cxn>
                  <a:cxn ang="0">
                    <a:pos x="40" y="12"/>
                  </a:cxn>
                  <a:cxn ang="0">
                    <a:pos x="36" y="11"/>
                  </a:cxn>
                  <a:cxn ang="0">
                    <a:pos x="33" y="11"/>
                  </a:cxn>
                  <a:cxn ang="0">
                    <a:pos x="16" y="14"/>
                  </a:cxn>
                  <a:cxn ang="0">
                    <a:pos x="5" y="23"/>
                  </a:cxn>
                  <a:cxn ang="0">
                    <a:pos x="0" y="23"/>
                  </a:cxn>
                  <a:cxn ang="0">
                    <a:pos x="5" y="12"/>
                  </a:cxn>
                  <a:cxn ang="0">
                    <a:pos x="16" y="5"/>
                  </a:cxn>
                  <a:cxn ang="0">
                    <a:pos x="26" y="0"/>
                  </a:cxn>
                  <a:cxn ang="0">
                    <a:pos x="41" y="0"/>
                  </a:cxn>
                  <a:cxn ang="0">
                    <a:pos x="55" y="2"/>
                  </a:cxn>
                  <a:cxn ang="0">
                    <a:pos x="67" y="7"/>
                  </a:cxn>
                  <a:cxn ang="0">
                    <a:pos x="79" y="11"/>
                  </a:cxn>
                  <a:cxn ang="0">
                    <a:pos x="91" y="14"/>
                  </a:cxn>
                  <a:cxn ang="0">
                    <a:pos x="95" y="16"/>
                  </a:cxn>
                  <a:cxn ang="0">
                    <a:pos x="100" y="19"/>
                  </a:cxn>
                  <a:cxn ang="0">
                    <a:pos x="112" y="28"/>
                  </a:cxn>
                  <a:cxn ang="0">
                    <a:pos x="131" y="33"/>
                  </a:cxn>
                  <a:cxn ang="0">
                    <a:pos x="131" y="36"/>
                  </a:cxn>
                  <a:cxn ang="0">
                    <a:pos x="139" y="36"/>
                  </a:cxn>
                  <a:cxn ang="0">
                    <a:pos x="145" y="42"/>
                  </a:cxn>
                  <a:cxn ang="0">
                    <a:pos x="150" y="47"/>
                  </a:cxn>
                </a:cxnLst>
                <a:rect l="0" t="0" r="r" b="b"/>
                <a:pathLst>
                  <a:path w="150" h="52">
                    <a:moveTo>
                      <a:pt x="150" y="47"/>
                    </a:moveTo>
                    <a:lnTo>
                      <a:pt x="141" y="50"/>
                    </a:lnTo>
                    <a:lnTo>
                      <a:pt x="131" y="52"/>
                    </a:lnTo>
                    <a:lnTo>
                      <a:pt x="115" y="50"/>
                    </a:lnTo>
                    <a:lnTo>
                      <a:pt x="102" y="48"/>
                    </a:lnTo>
                    <a:lnTo>
                      <a:pt x="102" y="47"/>
                    </a:lnTo>
                    <a:lnTo>
                      <a:pt x="105" y="45"/>
                    </a:lnTo>
                    <a:lnTo>
                      <a:pt x="107" y="42"/>
                    </a:lnTo>
                    <a:lnTo>
                      <a:pt x="95" y="36"/>
                    </a:lnTo>
                    <a:lnTo>
                      <a:pt x="90" y="31"/>
                    </a:lnTo>
                    <a:lnTo>
                      <a:pt x="86" y="28"/>
                    </a:lnTo>
                    <a:lnTo>
                      <a:pt x="84" y="26"/>
                    </a:lnTo>
                    <a:lnTo>
                      <a:pt x="79" y="24"/>
                    </a:lnTo>
                    <a:lnTo>
                      <a:pt x="74" y="26"/>
                    </a:lnTo>
                    <a:lnTo>
                      <a:pt x="64" y="21"/>
                    </a:lnTo>
                    <a:lnTo>
                      <a:pt x="55" y="18"/>
                    </a:lnTo>
                    <a:lnTo>
                      <a:pt x="41" y="18"/>
                    </a:lnTo>
                    <a:lnTo>
                      <a:pt x="38" y="14"/>
                    </a:lnTo>
                    <a:lnTo>
                      <a:pt x="40" y="12"/>
                    </a:lnTo>
                    <a:lnTo>
                      <a:pt x="36" y="11"/>
                    </a:lnTo>
                    <a:lnTo>
                      <a:pt x="33" y="11"/>
                    </a:lnTo>
                    <a:lnTo>
                      <a:pt x="16" y="14"/>
                    </a:lnTo>
                    <a:lnTo>
                      <a:pt x="5" y="23"/>
                    </a:lnTo>
                    <a:lnTo>
                      <a:pt x="0" y="23"/>
                    </a:lnTo>
                    <a:lnTo>
                      <a:pt x="5" y="12"/>
                    </a:lnTo>
                    <a:lnTo>
                      <a:pt x="16" y="5"/>
                    </a:lnTo>
                    <a:lnTo>
                      <a:pt x="26" y="0"/>
                    </a:lnTo>
                    <a:lnTo>
                      <a:pt x="41" y="0"/>
                    </a:lnTo>
                    <a:lnTo>
                      <a:pt x="55" y="2"/>
                    </a:lnTo>
                    <a:lnTo>
                      <a:pt x="67" y="7"/>
                    </a:lnTo>
                    <a:lnTo>
                      <a:pt x="79" y="11"/>
                    </a:lnTo>
                    <a:lnTo>
                      <a:pt x="91" y="14"/>
                    </a:lnTo>
                    <a:lnTo>
                      <a:pt x="95" y="16"/>
                    </a:lnTo>
                    <a:lnTo>
                      <a:pt x="100" y="19"/>
                    </a:lnTo>
                    <a:lnTo>
                      <a:pt x="112" y="28"/>
                    </a:lnTo>
                    <a:lnTo>
                      <a:pt x="131" y="33"/>
                    </a:lnTo>
                    <a:lnTo>
                      <a:pt x="131" y="36"/>
                    </a:lnTo>
                    <a:lnTo>
                      <a:pt x="139" y="36"/>
                    </a:lnTo>
                    <a:lnTo>
                      <a:pt x="145" y="42"/>
                    </a:lnTo>
                    <a:lnTo>
                      <a:pt x="150" y="47"/>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738" name="Freeform 283"/>
              <p:cNvSpPr>
                <a:spLocks/>
              </p:cNvSpPr>
              <p:nvPr/>
            </p:nvSpPr>
            <p:spPr bwMode="auto">
              <a:xfrm>
                <a:off x="2407444" y="3516313"/>
                <a:ext cx="11113" cy="11112"/>
              </a:xfrm>
              <a:custGeom>
                <a:avLst/>
                <a:gdLst/>
                <a:ahLst/>
                <a:cxnLst>
                  <a:cxn ang="0">
                    <a:pos x="7" y="0"/>
                  </a:cxn>
                  <a:cxn ang="0">
                    <a:pos x="7" y="3"/>
                  </a:cxn>
                  <a:cxn ang="0">
                    <a:pos x="7" y="7"/>
                  </a:cxn>
                  <a:cxn ang="0">
                    <a:pos x="3" y="7"/>
                  </a:cxn>
                  <a:cxn ang="0">
                    <a:pos x="0" y="7"/>
                  </a:cxn>
                  <a:cxn ang="0">
                    <a:pos x="1" y="3"/>
                  </a:cxn>
                  <a:cxn ang="0">
                    <a:pos x="5" y="3"/>
                  </a:cxn>
                  <a:cxn ang="0">
                    <a:pos x="5" y="0"/>
                  </a:cxn>
                  <a:cxn ang="0">
                    <a:pos x="5" y="0"/>
                  </a:cxn>
                  <a:cxn ang="0">
                    <a:pos x="7" y="0"/>
                  </a:cxn>
                </a:cxnLst>
                <a:rect l="0" t="0" r="r" b="b"/>
                <a:pathLst>
                  <a:path w="7" h="7">
                    <a:moveTo>
                      <a:pt x="7" y="0"/>
                    </a:moveTo>
                    <a:lnTo>
                      <a:pt x="7" y="3"/>
                    </a:lnTo>
                    <a:lnTo>
                      <a:pt x="7" y="7"/>
                    </a:lnTo>
                    <a:lnTo>
                      <a:pt x="3" y="7"/>
                    </a:lnTo>
                    <a:lnTo>
                      <a:pt x="0" y="7"/>
                    </a:lnTo>
                    <a:lnTo>
                      <a:pt x="1" y="3"/>
                    </a:lnTo>
                    <a:lnTo>
                      <a:pt x="5" y="3"/>
                    </a:lnTo>
                    <a:lnTo>
                      <a:pt x="5" y="0"/>
                    </a:lnTo>
                    <a:lnTo>
                      <a:pt x="5" y="0"/>
                    </a:lnTo>
                    <a:lnTo>
                      <a:pt x="7" y="0"/>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739" name="Freeform 284"/>
              <p:cNvSpPr>
                <a:spLocks/>
              </p:cNvSpPr>
              <p:nvPr/>
            </p:nvSpPr>
            <p:spPr bwMode="auto">
              <a:xfrm>
                <a:off x="2526507" y="3595688"/>
                <a:ext cx="39688" cy="19050"/>
              </a:xfrm>
              <a:custGeom>
                <a:avLst/>
                <a:gdLst/>
                <a:ahLst/>
                <a:cxnLst>
                  <a:cxn ang="0">
                    <a:pos x="21" y="3"/>
                  </a:cxn>
                  <a:cxn ang="0">
                    <a:pos x="23" y="5"/>
                  </a:cxn>
                  <a:cxn ang="0">
                    <a:pos x="25" y="8"/>
                  </a:cxn>
                  <a:cxn ang="0">
                    <a:pos x="16" y="10"/>
                  </a:cxn>
                  <a:cxn ang="0">
                    <a:pos x="9" y="12"/>
                  </a:cxn>
                  <a:cxn ang="0">
                    <a:pos x="2" y="8"/>
                  </a:cxn>
                  <a:cxn ang="0">
                    <a:pos x="0" y="3"/>
                  </a:cxn>
                  <a:cxn ang="0">
                    <a:pos x="2" y="0"/>
                  </a:cxn>
                  <a:cxn ang="0">
                    <a:pos x="6" y="0"/>
                  </a:cxn>
                  <a:cxn ang="0">
                    <a:pos x="14" y="2"/>
                  </a:cxn>
                  <a:cxn ang="0">
                    <a:pos x="21" y="5"/>
                  </a:cxn>
                  <a:cxn ang="0">
                    <a:pos x="21" y="3"/>
                  </a:cxn>
                </a:cxnLst>
                <a:rect l="0" t="0" r="r" b="b"/>
                <a:pathLst>
                  <a:path w="25" h="12">
                    <a:moveTo>
                      <a:pt x="21" y="3"/>
                    </a:moveTo>
                    <a:lnTo>
                      <a:pt x="23" y="5"/>
                    </a:lnTo>
                    <a:lnTo>
                      <a:pt x="25" y="8"/>
                    </a:lnTo>
                    <a:lnTo>
                      <a:pt x="16" y="10"/>
                    </a:lnTo>
                    <a:lnTo>
                      <a:pt x="9" y="12"/>
                    </a:lnTo>
                    <a:lnTo>
                      <a:pt x="2" y="8"/>
                    </a:lnTo>
                    <a:lnTo>
                      <a:pt x="0" y="3"/>
                    </a:lnTo>
                    <a:lnTo>
                      <a:pt x="2" y="0"/>
                    </a:lnTo>
                    <a:lnTo>
                      <a:pt x="6" y="0"/>
                    </a:lnTo>
                    <a:lnTo>
                      <a:pt x="14" y="2"/>
                    </a:lnTo>
                    <a:lnTo>
                      <a:pt x="21" y="5"/>
                    </a:lnTo>
                    <a:lnTo>
                      <a:pt x="21" y="3"/>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740" name="Freeform 285"/>
              <p:cNvSpPr>
                <a:spLocks/>
              </p:cNvSpPr>
              <p:nvPr/>
            </p:nvSpPr>
            <p:spPr bwMode="auto">
              <a:xfrm>
                <a:off x="2780507" y="3595688"/>
                <a:ext cx="33338" cy="12700"/>
              </a:xfrm>
              <a:custGeom>
                <a:avLst/>
                <a:gdLst/>
                <a:ahLst/>
                <a:cxnLst>
                  <a:cxn ang="0">
                    <a:pos x="21" y="5"/>
                  </a:cxn>
                  <a:cxn ang="0">
                    <a:pos x="16" y="7"/>
                  </a:cxn>
                  <a:cxn ang="0">
                    <a:pos x="12" y="8"/>
                  </a:cxn>
                  <a:cxn ang="0">
                    <a:pos x="4" y="7"/>
                  </a:cxn>
                  <a:cxn ang="0">
                    <a:pos x="0" y="3"/>
                  </a:cxn>
                  <a:cxn ang="0">
                    <a:pos x="2" y="0"/>
                  </a:cxn>
                  <a:cxn ang="0">
                    <a:pos x="6" y="0"/>
                  </a:cxn>
                  <a:cxn ang="0">
                    <a:pos x="12" y="0"/>
                  </a:cxn>
                  <a:cxn ang="0">
                    <a:pos x="21" y="5"/>
                  </a:cxn>
                </a:cxnLst>
                <a:rect l="0" t="0" r="r" b="b"/>
                <a:pathLst>
                  <a:path w="21" h="8">
                    <a:moveTo>
                      <a:pt x="21" y="5"/>
                    </a:moveTo>
                    <a:lnTo>
                      <a:pt x="16" y="7"/>
                    </a:lnTo>
                    <a:lnTo>
                      <a:pt x="12" y="8"/>
                    </a:lnTo>
                    <a:lnTo>
                      <a:pt x="4" y="7"/>
                    </a:lnTo>
                    <a:lnTo>
                      <a:pt x="0" y="3"/>
                    </a:lnTo>
                    <a:lnTo>
                      <a:pt x="2" y="0"/>
                    </a:lnTo>
                    <a:lnTo>
                      <a:pt x="6" y="0"/>
                    </a:lnTo>
                    <a:lnTo>
                      <a:pt x="12" y="0"/>
                    </a:lnTo>
                    <a:lnTo>
                      <a:pt x="21" y="5"/>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741" name="Freeform 286"/>
              <p:cNvSpPr>
                <a:spLocks/>
              </p:cNvSpPr>
              <p:nvPr/>
            </p:nvSpPr>
            <p:spPr bwMode="auto">
              <a:xfrm>
                <a:off x="2613819" y="3559175"/>
                <a:ext cx="136525" cy="55562"/>
              </a:xfrm>
              <a:custGeom>
                <a:avLst/>
                <a:gdLst/>
                <a:ahLst/>
                <a:cxnLst>
                  <a:cxn ang="0">
                    <a:pos x="73" y="14"/>
                  </a:cxn>
                  <a:cxn ang="0">
                    <a:pos x="80" y="18"/>
                  </a:cxn>
                  <a:cxn ang="0">
                    <a:pos x="86" y="25"/>
                  </a:cxn>
                  <a:cxn ang="0">
                    <a:pos x="68" y="25"/>
                  </a:cxn>
                  <a:cxn ang="0">
                    <a:pos x="62" y="28"/>
                  </a:cxn>
                  <a:cxn ang="0">
                    <a:pos x="59" y="30"/>
                  </a:cxn>
                  <a:cxn ang="0">
                    <a:pos x="56" y="28"/>
                  </a:cxn>
                  <a:cxn ang="0">
                    <a:pos x="54" y="26"/>
                  </a:cxn>
                  <a:cxn ang="0">
                    <a:pos x="47" y="30"/>
                  </a:cxn>
                  <a:cxn ang="0">
                    <a:pos x="42" y="35"/>
                  </a:cxn>
                  <a:cxn ang="0">
                    <a:pos x="38" y="31"/>
                  </a:cxn>
                  <a:cxn ang="0">
                    <a:pos x="37" y="30"/>
                  </a:cxn>
                  <a:cxn ang="0">
                    <a:pos x="25" y="26"/>
                  </a:cxn>
                  <a:cxn ang="0">
                    <a:pos x="13" y="28"/>
                  </a:cxn>
                  <a:cxn ang="0">
                    <a:pos x="9" y="28"/>
                  </a:cxn>
                  <a:cxn ang="0">
                    <a:pos x="7" y="28"/>
                  </a:cxn>
                  <a:cxn ang="0">
                    <a:pos x="7" y="30"/>
                  </a:cxn>
                  <a:cxn ang="0">
                    <a:pos x="7" y="31"/>
                  </a:cxn>
                  <a:cxn ang="0">
                    <a:pos x="2" y="28"/>
                  </a:cxn>
                  <a:cxn ang="0">
                    <a:pos x="0" y="23"/>
                  </a:cxn>
                  <a:cxn ang="0">
                    <a:pos x="2" y="21"/>
                  </a:cxn>
                  <a:cxn ang="0">
                    <a:pos x="4" y="21"/>
                  </a:cxn>
                  <a:cxn ang="0">
                    <a:pos x="16" y="21"/>
                  </a:cxn>
                  <a:cxn ang="0">
                    <a:pos x="26" y="21"/>
                  </a:cxn>
                  <a:cxn ang="0">
                    <a:pos x="23" y="16"/>
                  </a:cxn>
                  <a:cxn ang="0">
                    <a:pos x="23" y="11"/>
                  </a:cxn>
                  <a:cxn ang="0">
                    <a:pos x="18" y="7"/>
                  </a:cxn>
                  <a:cxn ang="0">
                    <a:pos x="16" y="4"/>
                  </a:cxn>
                  <a:cxn ang="0">
                    <a:pos x="18" y="2"/>
                  </a:cxn>
                  <a:cxn ang="0">
                    <a:pos x="19" y="0"/>
                  </a:cxn>
                  <a:cxn ang="0">
                    <a:pos x="25" y="2"/>
                  </a:cxn>
                  <a:cxn ang="0">
                    <a:pos x="31" y="4"/>
                  </a:cxn>
                  <a:cxn ang="0">
                    <a:pos x="38" y="2"/>
                  </a:cxn>
                  <a:cxn ang="0">
                    <a:pos x="47" y="2"/>
                  </a:cxn>
                  <a:cxn ang="0">
                    <a:pos x="57" y="2"/>
                  </a:cxn>
                  <a:cxn ang="0">
                    <a:pos x="64" y="6"/>
                  </a:cxn>
                  <a:cxn ang="0">
                    <a:pos x="69" y="11"/>
                  </a:cxn>
                  <a:cxn ang="0">
                    <a:pos x="76" y="16"/>
                  </a:cxn>
                  <a:cxn ang="0">
                    <a:pos x="73" y="14"/>
                  </a:cxn>
                </a:cxnLst>
                <a:rect l="0" t="0" r="r" b="b"/>
                <a:pathLst>
                  <a:path w="86" h="35">
                    <a:moveTo>
                      <a:pt x="73" y="14"/>
                    </a:moveTo>
                    <a:lnTo>
                      <a:pt x="80" y="18"/>
                    </a:lnTo>
                    <a:lnTo>
                      <a:pt x="86" y="25"/>
                    </a:lnTo>
                    <a:lnTo>
                      <a:pt x="68" y="25"/>
                    </a:lnTo>
                    <a:lnTo>
                      <a:pt x="62" y="28"/>
                    </a:lnTo>
                    <a:lnTo>
                      <a:pt x="59" y="30"/>
                    </a:lnTo>
                    <a:lnTo>
                      <a:pt x="56" y="28"/>
                    </a:lnTo>
                    <a:lnTo>
                      <a:pt x="54" y="26"/>
                    </a:lnTo>
                    <a:lnTo>
                      <a:pt x="47" y="30"/>
                    </a:lnTo>
                    <a:lnTo>
                      <a:pt x="42" y="35"/>
                    </a:lnTo>
                    <a:lnTo>
                      <a:pt x="38" y="31"/>
                    </a:lnTo>
                    <a:lnTo>
                      <a:pt x="37" y="30"/>
                    </a:lnTo>
                    <a:lnTo>
                      <a:pt x="25" y="26"/>
                    </a:lnTo>
                    <a:lnTo>
                      <a:pt x="13" y="28"/>
                    </a:lnTo>
                    <a:lnTo>
                      <a:pt x="9" y="28"/>
                    </a:lnTo>
                    <a:lnTo>
                      <a:pt x="7" y="28"/>
                    </a:lnTo>
                    <a:lnTo>
                      <a:pt x="7" y="30"/>
                    </a:lnTo>
                    <a:lnTo>
                      <a:pt x="7" y="31"/>
                    </a:lnTo>
                    <a:lnTo>
                      <a:pt x="2" y="28"/>
                    </a:lnTo>
                    <a:lnTo>
                      <a:pt x="0" y="23"/>
                    </a:lnTo>
                    <a:lnTo>
                      <a:pt x="2" y="21"/>
                    </a:lnTo>
                    <a:lnTo>
                      <a:pt x="4" y="21"/>
                    </a:lnTo>
                    <a:lnTo>
                      <a:pt x="16" y="21"/>
                    </a:lnTo>
                    <a:lnTo>
                      <a:pt x="26" y="21"/>
                    </a:lnTo>
                    <a:lnTo>
                      <a:pt x="23" y="16"/>
                    </a:lnTo>
                    <a:lnTo>
                      <a:pt x="23" y="11"/>
                    </a:lnTo>
                    <a:lnTo>
                      <a:pt x="18" y="7"/>
                    </a:lnTo>
                    <a:lnTo>
                      <a:pt x="16" y="4"/>
                    </a:lnTo>
                    <a:lnTo>
                      <a:pt x="18" y="2"/>
                    </a:lnTo>
                    <a:lnTo>
                      <a:pt x="19" y="0"/>
                    </a:lnTo>
                    <a:lnTo>
                      <a:pt x="25" y="2"/>
                    </a:lnTo>
                    <a:lnTo>
                      <a:pt x="31" y="4"/>
                    </a:lnTo>
                    <a:lnTo>
                      <a:pt x="38" y="2"/>
                    </a:lnTo>
                    <a:lnTo>
                      <a:pt x="47" y="2"/>
                    </a:lnTo>
                    <a:lnTo>
                      <a:pt x="57" y="2"/>
                    </a:lnTo>
                    <a:lnTo>
                      <a:pt x="64" y="6"/>
                    </a:lnTo>
                    <a:lnTo>
                      <a:pt x="69" y="11"/>
                    </a:lnTo>
                    <a:lnTo>
                      <a:pt x="76" y="16"/>
                    </a:lnTo>
                    <a:lnTo>
                      <a:pt x="73" y="14"/>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742" name="Freeform 287"/>
              <p:cNvSpPr>
                <a:spLocks/>
              </p:cNvSpPr>
              <p:nvPr/>
            </p:nvSpPr>
            <p:spPr bwMode="auto">
              <a:xfrm>
                <a:off x="2907507" y="3781425"/>
                <a:ext cx="15875" cy="15875"/>
              </a:xfrm>
              <a:custGeom>
                <a:avLst/>
                <a:gdLst/>
                <a:ahLst/>
                <a:cxnLst>
                  <a:cxn ang="0">
                    <a:pos x="10" y="3"/>
                  </a:cxn>
                  <a:cxn ang="0">
                    <a:pos x="10" y="0"/>
                  </a:cxn>
                  <a:cxn ang="0">
                    <a:pos x="6" y="0"/>
                  </a:cxn>
                  <a:cxn ang="0">
                    <a:pos x="5" y="0"/>
                  </a:cxn>
                  <a:cxn ang="0">
                    <a:pos x="0" y="1"/>
                  </a:cxn>
                  <a:cxn ang="0">
                    <a:pos x="0" y="10"/>
                  </a:cxn>
                  <a:cxn ang="0">
                    <a:pos x="3" y="10"/>
                  </a:cxn>
                  <a:cxn ang="0">
                    <a:pos x="6" y="7"/>
                  </a:cxn>
                  <a:cxn ang="0">
                    <a:pos x="10" y="3"/>
                  </a:cxn>
                </a:cxnLst>
                <a:rect l="0" t="0" r="r" b="b"/>
                <a:pathLst>
                  <a:path w="10" h="10">
                    <a:moveTo>
                      <a:pt x="10" y="3"/>
                    </a:moveTo>
                    <a:lnTo>
                      <a:pt x="10" y="0"/>
                    </a:lnTo>
                    <a:lnTo>
                      <a:pt x="6" y="0"/>
                    </a:lnTo>
                    <a:lnTo>
                      <a:pt x="5" y="0"/>
                    </a:lnTo>
                    <a:lnTo>
                      <a:pt x="0" y="1"/>
                    </a:lnTo>
                    <a:lnTo>
                      <a:pt x="0" y="10"/>
                    </a:lnTo>
                    <a:lnTo>
                      <a:pt x="3" y="10"/>
                    </a:lnTo>
                    <a:lnTo>
                      <a:pt x="6" y="7"/>
                    </a:lnTo>
                    <a:lnTo>
                      <a:pt x="10" y="3"/>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743" name="Freeform 288"/>
              <p:cNvSpPr>
                <a:spLocks/>
              </p:cNvSpPr>
              <p:nvPr/>
            </p:nvSpPr>
            <p:spPr bwMode="auto">
              <a:xfrm>
                <a:off x="3155157" y="4024313"/>
                <a:ext cx="53975" cy="41275"/>
              </a:xfrm>
              <a:custGeom>
                <a:avLst/>
                <a:gdLst/>
                <a:ahLst/>
                <a:cxnLst>
                  <a:cxn ang="0">
                    <a:pos x="14" y="0"/>
                  </a:cxn>
                  <a:cxn ang="0">
                    <a:pos x="17" y="2"/>
                  </a:cxn>
                  <a:cxn ang="0">
                    <a:pos x="24" y="5"/>
                  </a:cxn>
                  <a:cxn ang="0">
                    <a:pos x="26" y="7"/>
                  </a:cxn>
                  <a:cxn ang="0">
                    <a:pos x="31" y="5"/>
                  </a:cxn>
                  <a:cxn ang="0">
                    <a:pos x="33" y="7"/>
                  </a:cxn>
                  <a:cxn ang="0">
                    <a:pos x="34" y="10"/>
                  </a:cxn>
                  <a:cxn ang="0">
                    <a:pos x="29" y="19"/>
                  </a:cxn>
                  <a:cxn ang="0">
                    <a:pos x="21" y="26"/>
                  </a:cxn>
                  <a:cxn ang="0">
                    <a:pos x="14" y="22"/>
                  </a:cxn>
                  <a:cxn ang="0">
                    <a:pos x="7" y="20"/>
                  </a:cxn>
                  <a:cxn ang="0">
                    <a:pos x="2" y="15"/>
                  </a:cxn>
                  <a:cxn ang="0">
                    <a:pos x="0" y="12"/>
                  </a:cxn>
                  <a:cxn ang="0">
                    <a:pos x="2" y="3"/>
                  </a:cxn>
                  <a:cxn ang="0">
                    <a:pos x="10" y="0"/>
                  </a:cxn>
                  <a:cxn ang="0">
                    <a:pos x="12" y="0"/>
                  </a:cxn>
                  <a:cxn ang="0">
                    <a:pos x="14" y="0"/>
                  </a:cxn>
                </a:cxnLst>
                <a:rect l="0" t="0" r="r" b="b"/>
                <a:pathLst>
                  <a:path w="34" h="26">
                    <a:moveTo>
                      <a:pt x="14" y="0"/>
                    </a:moveTo>
                    <a:lnTo>
                      <a:pt x="17" y="2"/>
                    </a:lnTo>
                    <a:lnTo>
                      <a:pt x="24" y="5"/>
                    </a:lnTo>
                    <a:lnTo>
                      <a:pt x="26" y="7"/>
                    </a:lnTo>
                    <a:lnTo>
                      <a:pt x="31" y="5"/>
                    </a:lnTo>
                    <a:lnTo>
                      <a:pt x="33" y="7"/>
                    </a:lnTo>
                    <a:lnTo>
                      <a:pt x="34" y="10"/>
                    </a:lnTo>
                    <a:lnTo>
                      <a:pt x="29" y="19"/>
                    </a:lnTo>
                    <a:lnTo>
                      <a:pt x="21" y="26"/>
                    </a:lnTo>
                    <a:lnTo>
                      <a:pt x="14" y="22"/>
                    </a:lnTo>
                    <a:lnTo>
                      <a:pt x="7" y="20"/>
                    </a:lnTo>
                    <a:lnTo>
                      <a:pt x="2" y="15"/>
                    </a:lnTo>
                    <a:lnTo>
                      <a:pt x="0" y="12"/>
                    </a:lnTo>
                    <a:lnTo>
                      <a:pt x="2" y="3"/>
                    </a:lnTo>
                    <a:lnTo>
                      <a:pt x="10" y="0"/>
                    </a:lnTo>
                    <a:lnTo>
                      <a:pt x="12" y="0"/>
                    </a:lnTo>
                    <a:lnTo>
                      <a:pt x="14" y="0"/>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744" name="Freeform 289"/>
              <p:cNvSpPr>
                <a:spLocks/>
              </p:cNvSpPr>
              <p:nvPr/>
            </p:nvSpPr>
            <p:spPr bwMode="auto">
              <a:xfrm>
                <a:off x="2961482" y="5340350"/>
                <a:ext cx="38100" cy="23812"/>
              </a:xfrm>
              <a:custGeom>
                <a:avLst/>
                <a:gdLst/>
                <a:ahLst/>
                <a:cxnLst>
                  <a:cxn ang="0">
                    <a:pos x="5" y="3"/>
                  </a:cxn>
                  <a:cxn ang="0">
                    <a:pos x="8" y="1"/>
                  </a:cxn>
                  <a:cxn ang="0">
                    <a:pos x="14" y="0"/>
                  </a:cxn>
                  <a:cxn ang="0">
                    <a:pos x="19" y="0"/>
                  </a:cxn>
                  <a:cxn ang="0">
                    <a:pos x="24" y="0"/>
                  </a:cxn>
                  <a:cxn ang="0">
                    <a:pos x="24" y="1"/>
                  </a:cxn>
                  <a:cxn ang="0">
                    <a:pos x="24" y="3"/>
                  </a:cxn>
                  <a:cxn ang="0">
                    <a:pos x="19" y="8"/>
                  </a:cxn>
                  <a:cxn ang="0">
                    <a:pos x="10" y="10"/>
                  </a:cxn>
                  <a:cxn ang="0">
                    <a:pos x="7" y="13"/>
                  </a:cxn>
                  <a:cxn ang="0">
                    <a:pos x="3" y="15"/>
                  </a:cxn>
                  <a:cxn ang="0">
                    <a:pos x="2" y="15"/>
                  </a:cxn>
                  <a:cxn ang="0">
                    <a:pos x="0" y="15"/>
                  </a:cxn>
                  <a:cxn ang="0">
                    <a:pos x="0" y="10"/>
                  </a:cxn>
                  <a:cxn ang="0">
                    <a:pos x="2" y="6"/>
                  </a:cxn>
                  <a:cxn ang="0">
                    <a:pos x="5" y="3"/>
                  </a:cxn>
                </a:cxnLst>
                <a:rect l="0" t="0" r="r" b="b"/>
                <a:pathLst>
                  <a:path w="24" h="15">
                    <a:moveTo>
                      <a:pt x="5" y="3"/>
                    </a:moveTo>
                    <a:lnTo>
                      <a:pt x="8" y="1"/>
                    </a:lnTo>
                    <a:lnTo>
                      <a:pt x="14" y="0"/>
                    </a:lnTo>
                    <a:lnTo>
                      <a:pt x="19" y="0"/>
                    </a:lnTo>
                    <a:lnTo>
                      <a:pt x="24" y="0"/>
                    </a:lnTo>
                    <a:lnTo>
                      <a:pt x="24" y="1"/>
                    </a:lnTo>
                    <a:lnTo>
                      <a:pt x="24" y="3"/>
                    </a:lnTo>
                    <a:lnTo>
                      <a:pt x="19" y="8"/>
                    </a:lnTo>
                    <a:lnTo>
                      <a:pt x="10" y="10"/>
                    </a:lnTo>
                    <a:lnTo>
                      <a:pt x="7" y="13"/>
                    </a:lnTo>
                    <a:lnTo>
                      <a:pt x="3" y="15"/>
                    </a:lnTo>
                    <a:lnTo>
                      <a:pt x="2" y="15"/>
                    </a:lnTo>
                    <a:lnTo>
                      <a:pt x="0" y="15"/>
                    </a:lnTo>
                    <a:lnTo>
                      <a:pt x="0" y="10"/>
                    </a:lnTo>
                    <a:lnTo>
                      <a:pt x="2" y="6"/>
                    </a:lnTo>
                    <a:lnTo>
                      <a:pt x="5" y="3"/>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745" name="Freeform 290"/>
              <p:cNvSpPr>
                <a:spLocks/>
              </p:cNvSpPr>
              <p:nvPr/>
            </p:nvSpPr>
            <p:spPr bwMode="auto">
              <a:xfrm>
                <a:off x="2934494" y="5334000"/>
                <a:ext cx="31750" cy="26987"/>
              </a:xfrm>
              <a:custGeom>
                <a:avLst/>
                <a:gdLst/>
                <a:ahLst/>
                <a:cxnLst>
                  <a:cxn ang="0">
                    <a:pos x="7" y="5"/>
                  </a:cxn>
                  <a:cxn ang="0">
                    <a:pos x="3" y="2"/>
                  </a:cxn>
                  <a:cxn ang="0">
                    <a:pos x="3" y="0"/>
                  </a:cxn>
                  <a:cxn ang="0">
                    <a:pos x="12" y="0"/>
                  </a:cxn>
                  <a:cxn ang="0">
                    <a:pos x="20" y="0"/>
                  </a:cxn>
                  <a:cxn ang="0">
                    <a:pos x="20" y="2"/>
                  </a:cxn>
                  <a:cxn ang="0">
                    <a:pos x="20" y="5"/>
                  </a:cxn>
                  <a:cxn ang="0">
                    <a:pos x="10" y="10"/>
                  </a:cxn>
                  <a:cxn ang="0">
                    <a:pos x="1" y="17"/>
                  </a:cxn>
                  <a:cxn ang="0">
                    <a:pos x="0" y="16"/>
                  </a:cxn>
                  <a:cxn ang="0">
                    <a:pos x="3" y="10"/>
                  </a:cxn>
                  <a:cxn ang="0">
                    <a:pos x="7" y="5"/>
                  </a:cxn>
                </a:cxnLst>
                <a:rect l="0" t="0" r="r" b="b"/>
                <a:pathLst>
                  <a:path w="20" h="17">
                    <a:moveTo>
                      <a:pt x="7" y="5"/>
                    </a:moveTo>
                    <a:lnTo>
                      <a:pt x="3" y="2"/>
                    </a:lnTo>
                    <a:lnTo>
                      <a:pt x="3" y="0"/>
                    </a:lnTo>
                    <a:lnTo>
                      <a:pt x="12" y="0"/>
                    </a:lnTo>
                    <a:lnTo>
                      <a:pt x="20" y="0"/>
                    </a:lnTo>
                    <a:lnTo>
                      <a:pt x="20" y="2"/>
                    </a:lnTo>
                    <a:lnTo>
                      <a:pt x="20" y="5"/>
                    </a:lnTo>
                    <a:lnTo>
                      <a:pt x="10" y="10"/>
                    </a:lnTo>
                    <a:lnTo>
                      <a:pt x="1" y="17"/>
                    </a:lnTo>
                    <a:lnTo>
                      <a:pt x="0" y="16"/>
                    </a:lnTo>
                    <a:lnTo>
                      <a:pt x="3" y="10"/>
                    </a:lnTo>
                    <a:lnTo>
                      <a:pt x="7" y="5"/>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746" name="Freeform 291"/>
              <p:cNvSpPr>
                <a:spLocks/>
              </p:cNvSpPr>
              <p:nvPr/>
            </p:nvSpPr>
            <p:spPr bwMode="auto">
              <a:xfrm>
                <a:off x="2620169" y="5057775"/>
                <a:ext cx="19050" cy="47625"/>
              </a:xfrm>
              <a:custGeom>
                <a:avLst/>
                <a:gdLst/>
                <a:ahLst/>
                <a:cxnLst>
                  <a:cxn ang="0">
                    <a:pos x="0" y="16"/>
                  </a:cxn>
                  <a:cxn ang="0">
                    <a:pos x="0" y="13"/>
                  </a:cxn>
                  <a:cxn ang="0">
                    <a:pos x="2" y="7"/>
                  </a:cxn>
                  <a:cxn ang="0">
                    <a:pos x="2" y="2"/>
                  </a:cxn>
                  <a:cxn ang="0">
                    <a:pos x="5" y="0"/>
                  </a:cxn>
                  <a:cxn ang="0">
                    <a:pos x="10" y="2"/>
                  </a:cxn>
                  <a:cxn ang="0">
                    <a:pos x="12" y="9"/>
                  </a:cxn>
                  <a:cxn ang="0">
                    <a:pos x="10" y="13"/>
                  </a:cxn>
                  <a:cxn ang="0">
                    <a:pos x="10" y="14"/>
                  </a:cxn>
                  <a:cxn ang="0">
                    <a:pos x="10" y="30"/>
                  </a:cxn>
                  <a:cxn ang="0">
                    <a:pos x="5" y="30"/>
                  </a:cxn>
                  <a:cxn ang="0">
                    <a:pos x="0" y="26"/>
                  </a:cxn>
                  <a:cxn ang="0">
                    <a:pos x="0" y="23"/>
                  </a:cxn>
                  <a:cxn ang="0">
                    <a:pos x="0" y="18"/>
                  </a:cxn>
                  <a:cxn ang="0">
                    <a:pos x="0" y="16"/>
                  </a:cxn>
                </a:cxnLst>
                <a:rect l="0" t="0" r="r" b="b"/>
                <a:pathLst>
                  <a:path w="12" h="30">
                    <a:moveTo>
                      <a:pt x="0" y="16"/>
                    </a:moveTo>
                    <a:lnTo>
                      <a:pt x="0" y="13"/>
                    </a:lnTo>
                    <a:lnTo>
                      <a:pt x="2" y="7"/>
                    </a:lnTo>
                    <a:lnTo>
                      <a:pt x="2" y="2"/>
                    </a:lnTo>
                    <a:lnTo>
                      <a:pt x="5" y="0"/>
                    </a:lnTo>
                    <a:lnTo>
                      <a:pt x="10" y="2"/>
                    </a:lnTo>
                    <a:lnTo>
                      <a:pt x="12" y="9"/>
                    </a:lnTo>
                    <a:lnTo>
                      <a:pt x="10" y="13"/>
                    </a:lnTo>
                    <a:lnTo>
                      <a:pt x="10" y="14"/>
                    </a:lnTo>
                    <a:lnTo>
                      <a:pt x="10" y="30"/>
                    </a:lnTo>
                    <a:lnTo>
                      <a:pt x="5" y="30"/>
                    </a:lnTo>
                    <a:lnTo>
                      <a:pt x="0" y="26"/>
                    </a:lnTo>
                    <a:lnTo>
                      <a:pt x="0" y="23"/>
                    </a:lnTo>
                    <a:lnTo>
                      <a:pt x="0" y="18"/>
                    </a:lnTo>
                    <a:lnTo>
                      <a:pt x="0" y="16"/>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747" name="Freeform 292"/>
              <p:cNvSpPr>
                <a:spLocks/>
              </p:cNvSpPr>
              <p:nvPr/>
            </p:nvSpPr>
            <p:spPr bwMode="auto">
              <a:xfrm>
                <a:off x="2453482" y="3743325"/>
                <a:ext cx="1069975" cy="1722437"/>
              </a:xfrm>
              <a:custGeom>
                <a:avLst/>
                <a:gdLst/>
                <a:ahLst/>
                <a:cxnLst>
                  <a:cxn ang="0">
                    <a:pos x="52" y="79"/>
                  </a:cxn>
                  <a:cxn ang="0">
                    <a:pos x="65" y="55"/>
                  </a:cxn>
                  <a:cxn ang="0">
                    <a:pos x="86" y="22"/>
                  </a:cxn>
                  <a:cxn ang="0">
                    <a:pos x="143" y="0"/>
                  </a:cxn>
                  <a:cxn ang="0">
                    <a:pos x="139" y="41"/>
                  </a:cxn>
                  <a:cxn ang="0">
                    <a:pos x="158" y="13"/>
                  </a:cxn>
                  <a:cxn ang="0">
                    <a:pos x="191" y="22"/>
                  </a:cxn>
                  <a:cxn ang="0">
                    <a:pos x="234" y="32"/>
                  </a:cxn>
                  <a:cxn ang="0">
                    <a:pos x="272" y="24"/>
                  </a:cxn>
                  <a:cxn ang="0">
                    <a:pos x="313" y="56"/>
                  </a:cxn>
                  <a:cxn ang="0">
                    <a:pos x="344" y="87"/>
                  </a:cxn>
                  <a:cxn ang="0">
                    <a:pos x="409" y="101"/>
                  </a:cxn>
                  <a:cxn ang="0">
                    <a:pos x="442" y="134"/>
                  </a:cxn>
                  <a:cxn ang="0">
                    <a:pos x="437" y="177"/>
                  </a:cxn>
                  <a:cxn ang="0">
                    <a:pos x="463" y="208"/>
                  </a:cxn>
                  <a:cxn ang="0">
                    <a:pos x="507" y="192"/>
                  </a:cxn>
                  <a:cxn ang="0">
                    <a:pos x="538" y="218"/>
                  </a:cxn>
                  <a:cxn ang="0">
                    <a:pos x="616" y="227"/>
                  </a:cxn>
                  <a:cxn ang="0">
                    <a:pos x="671" y="261"/>
                  </a:cxn>
                  <a:cxn ang="0">
                    <a:pos x="642" y="345"/>
                  </a:cxn>
                  <a:cxn ang="0">
                    <a:pos x="614" y="395"/>
                  </a:cxn>
                  <a:cxn ang="0">
                    <a:pos x="604" y="447"/>
                  </a:cxn>
                  <a:cxn ang="0">
                    <a:pos x="571" y="510"/>
                  </a:cxn>
                  <a:cxn ang="0">
                    <a:pos x="509" y="533"/>
                  </a:cxn>
                  <a:cxn ang="0">
                    <a:pos x="475" y="602"/>
                  </a:cxn>
                  <a:cxn ang="0">
                    <a:pos x="433" y="655"/>
                  </a:cxn>
                  <a:cxn ang="0">
                    <a:pos x="368" y="706"/>
                  </a:cxn>
                  <a:cxn ang="0">
                    <a:pos x="342" y="710"/>
                  </a:cxn>
                  <a:cxn ang="0">
                    <a:pos x="349" y="758"/>
                  </a:cxn>
                  <a:cxn ang="0">
                    <a:pos x="282" y="777"/>
                  </a:cxn>
                  <a:cxn ang="0">
                    <a:pos x="277" y="811"/>
                  </a:cxn>
                  <a:cxn ang="0">
                    <a:pos x="237" y="822"/>
                  </a:cxn>
                  <a:cxn ang="0">
                    <a:pos x="260" y="839"/>
                  </a:cxn>
                  <a:cxn ang="0">
                    <a:pos x="237" y="861"/>
                  </a:cxn>
                  <a:cxn ang="0">
                    <a:pos x="217" y="918"/>
                  </a:cxn>
                  <a:cxn ang="0">
                    <a:pos x="205" y="961"/>
                  </a:cxn>
                  <a:cxn ang="0">
                    <a:pos x="186" y="1014"/>
                  </a:cxn>
                  <a:cxn ang="0">
                    <a:pos x="229" y="1068"/>
                  </a:cxn>
                  <a:cxn ang="0">
                    <a:pos x="201" y="1083"/>
                  </a:cxn>
                  <a:cxn ang="0">
                    <a:pos x="169" y="1071"/>
                  </a:cxn>
                  <a:cxn ang="0">
                    <a:pos x="132" y="1050"/>
                  </a:cxn>
                  <a:cxn ang="0">
                    <a:pos x="107" y="1026"/>
                  </a:cxn>
                  <a:cxn ang="0">
                    <a:pos x="105" y="1000"/>
                  </a:cxn>
                  <a:cxn ang="0">
                    <a:pos x="91" y="954"/>
                  </a:cxn>
                  <a:cxn ang="0">
                    <a:pos x="96" y="904"/>
                  </a:cxn>
                  <a:cxn ang="0">
                    <a:pos x="127" y="823"/>
                  </a:cxn>
                  <a:cxn ang="0">
                    <a:pos x="115" y="789"/>
                  </a:cxn>
                  <a:cxn ang="0">
                    <a:pos x="115" y="767"/>
                  </a:cxn>
                  <a:cxn ang="0">
                    <a:pos x="138" y="715"/>
                  </a:cxn>
                  <a:cxn ang="0">
                    <a:pos x="151" y="595"/>
                  </a:cxn>
                  <a:cxn ang="0">
                    <a:pos x="162" y="538"/>
                  </a:cxn>
                  <a:cxn ang="0">
                    <a:pos x="165" y="498"/>
                  </a:cxn>
                  <a:cxn ang="0">
                    <a:pos x="129" y="428"/>
                  </a:cxn>
                  <a:cxn ang="0">
                    <a:pos x="74" y="393"/>
                  </a:cxn>
                  <a:cxn ang="0">
                    <a:pos x="40" y="311"/>
                  </a:cxn>
                  <a:cxn ang="0">
                    <a:pos x="14" y="277"/>
                  </a:cxn>
                  <a:cxn ang="0">
                    <a:pos x="17" y="216"/>
                  </a:cxn>
                  <a:cxn ang="0">
                    <a:pos x="17" y="170"/>
                  </a:cxn>
                  <a:cxn ang="0">
                    <a:pos x="55" y="132"/>
                  </a:cxn>
                </a:cxnLst>
                <a:rect l="0" t="0" r="r" b="b"/>
                <a:pathLst>
                  <a:path w="674" h="1085">
                    <a:moveTo>
                      <a:pt x="57" y="118"/>
                    </a:moveTo>
                    <a:lnTo>
                      <a:pt x="57" y="115"/>
                    </a:lnTo>
                    <a:lnTo>
                      <a:pt x="55" y="108"/>
                    </a:lnTo>
                    <a:lnTo>
                      <a:pt x="53" y="103"/>
                    </a:lnTo>
                    <a:lnTo>
                      <a:pt x="55" y="96"/>
                    </a:lnTo>
                    <a:lnTo>
                      <a:pt x="57" y="91"/>
                    </a:lnTo>
                    <a:lnTo>
                      <a:pt x="52" y="79"/>
                    </a:lnTo>
                    <a:lnTo>
                      <a:pt x="48" y="72"/>
                    </a:lnTo>
                    <a:lnTo>
                      <a:pt x="53" y="63"/>
                    </a:lnTo>
                    <a:lnTo>
                      <a:pt x="60" y="58"/>
                    </a:lnTo>
                    <a:lnTo>
                      <a:pt x="62" y="58"/>
                    </a:lnTo>
                    <a:lnTo>
                      <a:pt x="65" y="58"/>
                    </a:lnTo>
                    <a:lnTo>
                      <a:pt x="65" y="56"/>
                    </a:lnTo>
                    <a:lnTo>
                      <a:pt x="65" y="55"/>
                    </a:lnTo>
                    <a:lnTo>
                      <a:pt x="67" y="53"/>
                    </a:lnTo>
                    <a:lnTo>
                      <a:pt x="69" y="53"/>
                    </a:lnTo>
                    <a:lnTo>
                      <a:pt x="71" y="46"/>
                    </a:lnTo>
                    <a:lnTo>
                      <a:pt x="77" y="43"/>
                    </a:lnTo>
                    <a:lnTo>
                      <a:pt x="79" y="36"/>
                    </a:lnTo>
                    <a:lnTo>
                      <a:pt x="83" y="31"/>
                    </a:lnTo>
                    <a:lnTo>
                      <a:pt x="86" y="22"/>
                    </a:lnTo>
                    <a:lnTo>
                      <a:pt x="96" y="19"/>
                    </a:lnTo>
                    <a:lnTo>
                      <a:pt x="103" y="15"/>
                    </a:lnTo>
                    <a:lnTo>
                      <a:pt x="112" y="13"/>
                    </a:lnTo>
                    <a:lnTo>
                      <a:pt x="119" y="10"/>
                    </a:lnTo>
                    <a:lnTo>
                      <a:pt x="129" y="8"/>
                    </a:lnTo>
                    <a:lnTo>
                      <a:pt x="136" y="3"/>
                    </a:lnTo>
                    <a:lnTo>
                      <a:pt x="143" y="0"/>
                    </a:lnTo>
                    <a:lnTo>
                      <a:pt x="146" y="1"/>
                    </a:lnTo>
                    <a:lnTo>
                      <a:pt x="148" y="5"/>
                    </a:lnTo>
                    <a:lnTo>
                      <a:pt x="144" y="10"/>
                    </a:lnTo>
                    <a:lnTo>
                      <a:pt x="143" y="12"/>
                    </a:lnTo>
                    <a:lnTo>
                      <a:pt x="139" y="22"/>
                    </a:lnTo>
                    <a:lnTo>
                      <a:pt x="138" y="32"/>
                    </a:lnTo>
                    <a:lnTo>
                      <a:pt x="139" y="41"/>
                    </a:lnTo>
                    <a:lnTo>
                      <a:pt x="146" y="48"/>
                    </a:lnTo>
                    <a:lnTo>
                      <a:pt x="148" y="43"/>
                    </a:lnTo>
                    <a:lnTo>
                      <a:pt x="151" y="39"/>
                    </a:lnTo>
                    <a:lnTo>
                      <a:pt x="148" y="31"/>
                    </a:lnTo>
                    <a:lnTo>
                      <a:pt x="144" y="24"/>
                    </a:lnTo>
                    <a:lnTo>
                      <a:pt x="148" y="15"/>
                    </a:lnTo>
                    <a:lnTo>
                      <a:pt x="158" y="13"/>
                    </a:lnTo>
                    <a:lnTo>
                      <a:pt x="170" y="13"/>
                    </a:lnTo>
                    <a:lnTo>
                      <a:pt x="163" y="8"/>
                    </a:lnTo>
                    <a:lnTo>
                      <a:pt x="160" y="5"/>
                    </a:lnTo>
                    <a:lnTo>
                      <a:pt x="170" y="5"/>
                    </a:lnTo>
                    <a:lnTo>
                      <a:pt x="177" y="13"/>
                    </a:lnTo>
                    <a:lnTo>
                      <a:pt x="191" y="17"/>
                    </a:lnTo>
                    <a:lnTo>
                      <a:pt x="191" y="22"/>
                    </a:lnTo>
                    <a:lnTo>
                      <a:pt x="196" y="25"/>
                    </a:lnTo>
                    <a:lnTo>
                      <a:pt x="203" y="25"/>
                    </a:lnTo>
                    <a:lnTo>
                      <a:pt x="212" y="25"/>
                    </a:lnTo>
                    <a:lnTo>
                      <a:pt x="218" y="25"/>
                    </a:lnTo>
                    <a:lnTo>
                      <a:pt x="224" y="25"/>
                    </a:lnTo>
                    <a:lnTo>
                      <a:pt x="227" y="31"/>
                    </a:lnTo>
                    <a:lnTo>
                      <a:pt x="234" y="32"/>
                    </a:lnTo>
                    <a:lnTo>
                      <a:pt x="244" y="29"/>
                    </a:lnTo>
                    <a:lnTo>
                      <a:pt x="249" y="25"/>
                    </a:lnTo>
                    <a:lnTo>
                      <a:pt x="256" y="24"/>
                    </a:lnTo>
                    <a:lnTo>
                      <a:pt x="263" y="22"/>
                    </a:lnTo>
                    <a:lnTo>
                      <a:pt x="272" y="22"/>
                    </a:lnTo>
                    <a:lnTo>
                      <a:pt x="277" y="24"/>
                    </a:lnTo>
                    <a:lnTo>
                      <a:pt x="272" y="24"/>
                    </a:lnTo>
                    <a:lnTo>
                      <a:pt x="268" y="25"/>
                    </a:lnTo>
                    <a:lnTo>
                      <a:pt x="268" y="29"/>
                    </a:lnTo>
                    <a:lnTo>
                      <a:pt x="279" y="36"/>
                    </a:lnTo>
                    <a:lnTo>
                      <a:pt x="291" y="39"/>
                    </a:lnTo>
                    <a:lnTo>
                      <a:pt x="296" y="46"/>
                    </a:lnTo>
                    <a:lnTo>
                      <a:pt x="298" y="56"/>
                    </a:lnTo>
                    <a:lnTo>
                      <a:pt x="313" y="56"/>
                    </a:lnTo>
                    <a:lnTo>
                      <a:pt x="318" y="60"/>
                    </a:lnTo>
                    <a:lnTo>
                      <a:pt x="323" y="63"/>
                    </a:lnTo>
                    <a:lnTo>
                      <a:pt x="327" y="68"/>
                    </a:lnTo>
                    <a:lnTo>
                      <a:pt x="332" y="77"/>
                    </a:lnTo>
                    <a:lnTo>
                      <a:pt x="335" y="79"/>
                    </a:lnTo>
                    <a:lnTo>
                      <a:pt x="341" y="81"/>
                    </a:lnTo>
                    <a:lnTo>
                      <a:pt x="344" y="87"/>
                    </a:lnTo>
                    <a:lnTo>
                      <a:pt x="354" y="91"/>
                    </a:lnTo>
                    <a:lnTo>
                      <a:pt x="366" y="93"/>
                    </a:lnTo>
                    <a:lnTo>
                      <a:pt x="378" y="94"/>
                    </a:lnTo>
                    <a:lnTo>
                      <a:pt x="392" y="94"/>
                    </a:lnTo>
                    <a:lnTo>
                      <a:pt x="399" y="98"/>
                    </a:lnTo>
                    <a:lnTo>
                      <a:pt x="409" y="101"/>
                    </a:lnTo>
                    <a:lnTo>
                      <a:pt x="409" y="101"/>
                    </a:lnTo>
                    <a:lnTo>
                      <a:pt x="411" y="101"/>
                    </a:lnTo>
                    <a:lnTo>
                      <a:pt x="416" y="103"/>
                    </a:lnTo>
                    <a:lnTo>
                      <a:pt x="425" y="110"/>
                    </a:lnTo>
                    <a:lnTo>
                      <a:pt x="430" y="115"/>
                    </a:lnTo>
                    <a:lnTo>
                      <a:pt x="439" y="120"/>
                    </a:lnTo>
                    <a:lnTo>
                      <a:pt x="439" y="125"/>
                    </a:lnTo>
                    <a:lnTo>
                      <a:pt x="442" y="134"/>
                    </a:lnTo>
                    <a:lnTo>
                      <a:pt x="445" y="141"/>
                    </a:lnTo>
                    <a:lnTo>
                      <a:pt x="449" y="149"/>
                    </a:lnTo>
                    <a:lnTo>
                      <a:pt x="452" y="153"/>
                    </a:lnTo>
                    <a:lnTo>
                      <a:pt x="457" y="158"/>
                    </a:lnTo>
                    <a:lnTo>
                      <a:pt x="449" y="163"/>
                    </a:lnTo>
                    <a:lnTo>
                      <a:pt x="442" y="170"/>
                    </a:lnTo>
                    <a:lnTo>
                      <a:pt x="437" y="177"/>
                    </a:lnTo>
                    <a:lnTo>
                      <a:pt x="435" y="189"/>
                    </a:lnTo>
                    <a:lnTo>
                      <a:pt x="437" y="192"/>
                    </a:lnTo>
                    <a:lnTo>
                      <a:pt x="442" y="194"/>
                    </a:lnTo>
                    <a:lnTo>
                      <a:pt x="447" y="199"/>
                    </a:lnTo>
                    <a:lnTo>
                      <a:pt x="451" y="206"/>
                    </a:lnTo>
                    <a:lnTo>
                      <a:pt x="463" y="206"/>
                    </a:lnTo>
                    <a:lnTo>
                      <a:pt x="463" y="208"/>
                    </a:lnTo>
                    <a:lnTo>
                      <a:pt x="464" y="211"/>
                    </a:lnTo>
                    <a:lnTo>
                      <a:pt x="468" y="208"/>
                    </a:lnTo>
                    <a:lnTo>
                      <a:pt x="471" y="206"/>
                    </a:lnTo>
                    <a:lnTo>
                      <a:pt x="478" y="192"/>
                    </a:lnTo>
                    <a:lnTo>
                      <a:pt x="490" y="187"/>
                    </a:lnTo>
                    <a:lnTo>
                      <a:pt x="497" y="187"/>
                    </a:lnTo>
                    <a:lnTo>
                      <a:pt x="507" y="192"/>
                    </a:lnTo>
                    <a:lnTo>
                      <a:pt x="516" y="196"/>
                    </a:lnTo>
                    <a:lnTo>
                      <a:pt x="525" y="201"/>
                    </a:lnTo>
                    <a:lnTo>
                      <a:pt x="530" y="203"/>
                    </a:lnTo>
                    <a:lnTo>
                      <a:pt x="533" y="206"/>
                    </a:lnTo>
                    <a:lnTo>
                      <a:pt x="533" y="211"/>
                    </a:lnTo>
                    <a:lnTo>
                      <a:pt x="535" y="218"/>
                    </a:lnTo>
                    <a:lnTo>
                      <a:pt x="538" y="218"/>
                    </a:lnTo>
                    <a:lnTo>
                      <a:pt x="543" y="215"/>
                    </a:lnTo>
                    <a:lnTo>
                      <a:pt x="549" y="213"/>
                    </a:lnTo>
                    <a:lnTo>
                      <a:pt x="561" y="216"/>
                    </a:lnTo>
                    <a:lnTo>
                      <a:pt x="573" y="222"/>
                    </a:lnTo>
                    <a:lnTo>
                      <a:pt x="592" y="218"/>
                    </a:lnTo>
                    <a:lnTo>
                      <a:pt x="604" y="222"/>
                    </a:lnTo>
                    <a:lnTo>
                      <a:pt x="616" y="227"/>
                    </a:lnTo>
                    <a:lnTo>
                      <a:pt x="619" y="232"/>
                    </a:lnTo>
                    <a:lnTo>
                      <a:pt x="626" y="240"/>
                    </a:lnTo>
                    <a:lnTo>
                      <a:pt x="635" y="246"/>
                    </a:lnTo>
                    <a:lnTo>
                      <a:pt x="643" y="251"/>
                    </a:lnTo>
                    <a:lnTo>
                      <a:pt x="652" y="251"/>
                    </a:lnTo>
                    <a:lnTo>
                      <a:pt x="662" y="252"/>
                    </a:lnTo>
                    <a:lnTo>
                      <a:pt x="671" y="261"/>
                    </a:lnTo>
                    <a:lnTo>
                      <a:pt x="674" y="277"/>
                    </a:lnTo>
                    <a:lnTo>
                      <a:pt x="672" y="289"/>
                    </a:lnTo>
                    <a:lnTo>
                      <a:pt x="671" y="299"/>
                    </a:lnTo>
                    <a:lnTo>
                      <a:pt x="666" y="307"/>
                    </a:lnTo>
                    <a:lnTo>
                      <a:pt x="662" y="316"/>
                    </a:lnTo>
                    <a:lnTo>
                      <a:pt x="652" y="330"/>
                    </a:lnTo>
                    <a:lnTo>
                      <a:pt x="642" y="345"/>
                    </a:lnTo>
                    <a:lnTo>
                      <a:pt x="636" y="349"/>
                    </a:lnTo>
                    <a:lnTo>
                      <a:pt x="633" y="356"/>
                    </a:lnTo>
                    <a:lnTo>
                      <a:pt x="624" y="363"/>
                    </a:lnTo>
                    <a:lnTo>
                      <a:pt x="617" y="369"/>
                    </a:lnTo>
                    <a:lnTo>
                      <a:pt x="612" y="375"/>
                    </a:lnTo>
                    <a:lnTo>
                      <a:pt x="612" y="385"/>
                    </a:lnTo>
                    <a:lnTo>
                      <a:pt x="614" y="395"/>
                    </a:lnTo>
                    <a:lnTo>
                      <a:pt x="616" y="405"/>
                    </a:lnTo>
                    <a:lnTo>
                      <a:pt x="614" y="418"/>
                    </a:lnTo>
                    <a:lnTo>
                      <a:pt x="614" y="430"/>
                    </a:lnTo>
                    <a:lnTo>
                      <a:pt x="612" y="431"/>
                    </a:lnTo>
                    <a:lnTo>
                      <a:pt x="611" y="435"/>
                    </a:lnTo>
                    <a:lnTo>
                      <a:pt x="605" y="440"/>
                    </a:lnTo>
                    <a:lnTo>
                      <a:pt x="604" y="447"/>
                    </a:lnTo>
                    <a:lnTo>
                      <a:pt x="602" y="455"/>
                    </a:lnTo>
                    <a:lnTo>
                      <a:pt x="602" y="464"/>
                    </a:lnTo>
                    <a:lnTo>
                      <a:pt x="592" y="478"/>
                    </a:lnTo>
                    <a:lnTo>
                      <a:pt x="583" y="491"/>
                    </a:lnTo>
                    <a:lnTo>
                      <a:pt x="581" y="497"/>
                    </a:lnTo>
                    <a:lnTo>
                      <a:pt x="581" y="502"/>
                    </a:lnTo>
                    <a:lnTo>
                      <a:pt x="571" y="510"/>
                    </a:lnTo>
                    <a:lnTo>
                      <a:pt x="559" y="516"/>
                    </a:lnTo>
                    <a:lnTo>
                      <a:pt x="545" y="516"/>
                    </a:lnTo>
                    <a:lnTo>
                      <a:pt x="535" y="519"/>
                    </a:lnTo>
                    <a:lnTo>
                      <a:pt x="530" y="521"/>
                    </a:lnTo>
                    <a:lnTo>
                      <a:pt x="528" y="524"/>
                    </a:lnTo>
                    <a:lnTo>
                      <a:pt x="518" y="529"/>
                    </a:lnTo>
                    <a:lnTo>
                      <a:pt x="509" y="533"/>
                    </a:lnTo>
                    <a:lnTo>
                      <a:pt x="500" y="534"/>
                    </a:lnTo>
                    <a:lnTo>
                      <a:pt x="495" y="543"/>
                    </a:lnTo>
                    <a:lnTo>
                      <a:pt x="487" y="548"/>
                    </a:lnTo>
                    <a:lnTo>
                      <a:pt x="480" y="553"/>
                    </a:lnTo>
                    <a:lnTo>
                      <a:pt x="475" y="564"/>
                    </a:lnTo>
                    <a:lnTo>
                      <a:pt x="475" y="577"/>
                    </a:lnTo>
                    <a:lnTo>
                      <a:pt x="475" y="602"/>
                    </a:lnTo>
                    <a:lnTo>
                      <a:pt x="461" y="610"/>
                    </a:lnTo>
                    <a:lnTo>
                      <a:pt x="454" y="626"/>
                    </a:lnTo>
                    <a:lnTo>
                      <a:pt x="454" y="626"/>
                    </a:lnTo>
                    <a:lnTo>
                      <a:pt x="451" y="632"/>
                    </a:lnTo>
                    <a:lnTo>
                      <a:pt x="447" y="641"/>
                    </a:lnTo>
                    <a:lnTo>
                      <a:pt x="439" y="648"/>
                    </a:lnTo>
                    <a:lnTo>
                      <a:pt x="433" y="655"/>
                    </a:lnTo>
                    <a:lnTo>
                      <a:pt x="425" y="660"/>
                    </a:lnTo>
                    <a:lnTo>
                      <a:pt x="420" y="670"/>
                    </a:lnTo>
                    <a:lnTo>
                      <a:pt x="413" y="682"/>
                    </a:lnTo>
                    <a:lnTo>
                      <a:pt x="406" y="694"/>
                    </a:lnTo>
                    <a:lnTo>
                      <a:pt x="396" y="705"/>
                    </a:lnTo>
                    <a:lnTo>
                      <a:pt x="382" y="710"/>
                    </a:lnTo>
                    <a:lnTo>
                      <a:pt x="368" y="706"/>
                    </a:lnTo>
                    <a:lnTo>
                      <a:pt x="359" y="705"/>
                    </a:lnTo>
                    <a:lnTo>
                      <a:pt x="347" y="701"/>
                    </a:lnTo>
                    <a:lnTo>
                      <a:pt x="337" y="700"/>
                    </a:lnTo>
                    <a:lnTo>
                      <a:pt x="334" y="700"/>
                    </a:lnTo>
                    <a:lnTo>
                      <a:pt x="334" y="701"/>
                    </a:lnTo>
                    <a:lnTo>
                      <a:pt x="337" y="706"/>
                    </a:lnTo>
                    <a:lnTo>
                      <a:pt x="342" y="710"/>
                    </a:lnTo>
                    <a:lnTo>
                      <a:pt x="346" y="717"/>
                    </a:lnTo>
                    <a:lnTo>
                      <a:pt x="349" y="725"/>
                    </a:lnTo>
                    <a:lnTo>
                      <a:pt x="353" y="730"/>
                    </a:lnTo>
                    <a:lnTo>
                      <a:pt x="358" y="737"/>
                    </a:lnTo>
                    <a:lnTo>
                      <a:pt x="356" y="744"/>
                    </a:lnTo>
                    <a:lnTo>
                      <a:pt x="356" y="751"/>
                    </a:lnTo>
                    <a:lnTo>
                      <a:pt x="349" y="758"/>
                    </a:lnTo>
                    <a:lnTo>
                      <a:pt x="342" y="767"/>
                    </a:lnTo>
                    <a:lnTo>
                      <a:pt x="327" y="772"/>
                    </a:lnTo>
                    <a:lnTo>
                      <a:pt x="311" y="777"/>
                    </a:lnTo>
                    <a:lnTo>
                      <a:pt x="303" y="775"/>
                    </a:lnTo>
                    <a:lnTo>
                      <a:pt x="294" y="775"/>
                    </a:lnTo>
                    <a:lnTo>
                      <a:pt x="286" y="775"/>
                    </a:lnTo>
                    <a:lnTo>
                      <a:pt x="282" y="777"/>
                    </a:lnTo>
                    <a:lnTo>
                      <a:pt x="277" y="782"/>
                    </a:lnTo>
                    <a:lnTo>
                      <a:pt x="277" y="791"/>
                    </a:lnTo>
                    <a:lnTo>
                      <a:pt x="277" y="798"/>
                    </a:lnTo>
                    <a:lnTo>
                      <a:pt x="277" y="806"/>
                    </a:lnTo>
                    <a:lnTo>
                      <a:pt x="277" y="806"/>
                    </a:lnTo>
                    <a:lnTo>
                      <a:pt x="277" y="808"/>
                    </a:lnTo>
                    <a:lnTo>
                      <a:pt x="277" y="811"/>
                    </a:lnTo>
                    <a:lnTo>
                      <a:pt x="272" y="815"/>
                    </a:lnTo>
                    <a:lnTo>
                      <a:pt x="265" y="818"/>
                    </a:lnTo>
                    <a:lnTo>
                      <a:pt x="253" y="815"/>
                    </a:lnTo>
                    <a:lnTo>
                      <a:pt x="243" y="811"/>
                    </a:lnTo>
                    <a:lnTo>
                      <a:pt x="237" y="813"/>
                    </a:lnTo>
                    <a:lnTo>
                      <a:pt x="237" y="816"/>
                    </a:lnTo>
                    <a:lnTo>
                      <a:pt x="237" y="822"/>
                    </a:lnTo>
                    <a:lnTo>
                      <a:pt x="239" y="828"/>
                    </a:lnTo>
                    <a:lnTo>
                      <a:pt x="243" y="834"/>
                    </a:lnTo>
                    <a:lnTo>
                      <a:pt x="248" y="837"/>
                    </a:lnTo>
                    <a:lnTo>
                      <a:pt x="251" y="835"/>
                    </a:lnTo>
                    <a:lnTo>
                      <a:pt x="255" y="834"/>
                    </a:lnTo>
                    <a:lnTo>
                      <a:pt x="256" y="835"/>
                    </a:lnTo>
                    <a:lnTo>
                      <a:pt x="260" y="839"/>
                    </a:lnTo>
                    <a:lnTo>
                      <a:pt x="256" y="842"/>
                    </a:lnTo>
                    <a:lnTo>
                      <a:pt x="255" y="846"/>
                    </a:lnTo>
                    <a:lnTo>
                      <a:pt x="246" y="842"/>
                    </a:lnTo>
                    <a:lnTo>
                      <a:pt x="241" y="841"/>
                    </a:lnTo>
                    <a:lnTo>
                      <a:pt x="243" y="846"/>
                    </a:lnTo>
                    <a:lnTo>
                      <a:pt x="248" y="847"/>
                    </a:lnTo>
                    <a:lnTo>
                      <a:pt x="237" y="861"/>
                    </a:lnTo>
                    <a:lnTo>
                      <a:pt x="234" y="878"/>
                    </a:lnTo>
                    <a:lnTo>
                      <a:pt x="227" y="884"/>
                    </a:lnTo>
                    <a:lnTo>
                      <a:pt x="220" y="885"/>
                    </a:lnTo>
                    <a:lnTo>
                      <a:pt x="210" y="890"/>
                    </a:lnTo>
                    <a:lnTo>
                      <a:pt x="206" y="904"/>
                    </a:lnTo>
                    <a:lnTo>
                      <a:pt x="208" y="913"/>
                    </a:lnTo>
                    <a:lnTo>
                      <a:pt x="217" y="918"/>
                    </a:lnTo>
                    <a:lnTo>
                      <a:pt x="224" y="921"/>
                    </a:lnTo>
                    <a:lnTo>
                      <a:pt x="229" y="932"/>
                    </a:lnTo>
                    <a:lnTo>
                      <a:pt x="225" y="939"/>
                    </a:lnTo>
                    <a:lnTo>
                      <a:pt x="220" y="945"/>
                    </a:lnTo>
                    <a:lnTo>
                      <a:pt x="213" y="949"/>
                    </a:lnTo>
                    <a:lnTo>
                      <a:pt x="208" y="954"/>
                    </a:lnTo>
                    <a:lnTo>
                      <a:pt x="205" y="961"/>
                    </a:lnTo>
                    <a:lnTo>
                      <a:pt x="203" y="971"/>
                    </a:lnTo>
                    <a:lnTo>
                      <a:pt x="194" y="976"/>
                    </a:lnTo>
                    <a:lnTo>
                      <a:pt x="187" y="980"/>
                    </a:lnTo>
                    <a:lnTo>
                      <a:pt x="181" y="990"/>
                    </a:lnTo>
                    <a:lnTo>
                      <a:pt x="179" y="1004"/>
                    </a:lnTo>
                    <a:lnTo>
                      <a:pt x="181" y="1009"/>
                    </a:lnTo>
                    <a:lnTo>
                      <a:pt x="186" y="1014"/>
                    </a:lnTo>
                    <a:lnTo>
                      <a:pt x="189" y="1019"/>
                    </a:lnTo>
                    <a:lnTo>
                      <a:pt x="193" y="1031"/>
                    </a:lnTo>
                    <a:lnTo>
                      <a:pt x="196" y="1042"/>
                    </a:lnTo>
                    <a:lnTo>
                      <a:pt x="201" y="1050"/>
                    </a:lnTo>
                    <a:lnTo>
                      <a:pt x="208" y="1055"/>
                    </a:lnTo>
                    <a:lnTo>
                      <a:pt x="218" y="1062"/>
                    </a:lnTo>
                    <a:lnTo>
                      <a:pt x="229" y="1068"/>
                    </a:lnTo>
                    <a:lnTo>
                      <a:pt x="239" y="1073"/>
                    </a:lnTo>
                    <a:lnTo>
                      <a:pt x="236" y="1073"/>
                    </a:lnTo>
                    <a:lnTo>
                      <a:pt x="232" y="1073"/>
                    </a:lnTo>
                    <a:lnTo>
                      <a:pt x="217" y="1078"/>
                    </a:lnTo>
                    <a:lnTo>
                      <a:pt x="206" y="1083"/>
                    </a:lnTo>
                    <a:lnTo>
                      <a:pt x="203" y="1083"/>
                    </a:lnTo>
                    <a:lnTo>
                      <a:pt x="201" y="1083"/>
                    </a:lnTo>
                    <a:lnTo>
                      <a:pt x="198" y="1083"/>
                    </a:lnTo>
                    <a:lnTo>
                      <a:pt x="196" y="1085"/>
                    </a:lnTo>
                    <a:lnTo>
                      <a:pt x="189" y="1085"/>
                    </a:lnTo>
                    <a:lnTo>
                      <a:pt x="182" y="1085"/>
                    </a:lnTo>
                    <a:lnTo>
                      <a:pt x="174" y="1081"/>
                    </a:lnTo>
                    <a:lnTo>
                      <a:pt x="172" y="1076"/>
                    </a:lnTo>
                    <a:lnTo>
                      <a:pt x="169" y="1071"/>
                    </a:lnTo>
                    <a:lnTo>
                      <a:pt x="167" y="1069"/>
                    </a:lnTo>
                    <a:lnTo>
                      <a:pt x="153" y="1064"/>
                    </a:lnTo>
                    <a:lnTo>
                      <a:pt x="148" y="1057"/>
                    </a:lnTo>
                    <a:lnTo>
                      <a:pt x="141" y="1057"/>
                    </a:lnTo>
                    <a:lnTo>
                      <a:pt x="138" y="1057"/>
                    </a:lnTo>
                    <a:lnTo>
                      <a:pt x="132" y="1054"/>
                    </a:lnTo>
                    <a:lnTo>
                      <a:pt x="132" y="1050"/>
                    </a:lnTo>
                    <a:lnTo>
                      <a:pt x="120" y="1049"/>
                    </a:lnTo>
                    <a:lnTo>
                      <a:pt x="115" y="1045"/>
                    </a:lnTo>
                    <a:lnTo>
                      <a:pt x="110" y="1040"/>
                    </a:lnTo>
                    <a:lnTo>
                      <a:pt x="107" y="1037"/>
                    </a:lnTo>
                    <a:lnTo>
                      <a:pt x="105" y="1033"/>
                    </a:lnTo>
                    <a:lnTo>
                      <a:pt x="103" y="1031"/>
                    </a:lnTo>
                    <a:lnTo>
                      <a:pt x="107" y="1026"/>
                    </a:lnTo>
                    <a:lnTo>
                      <a:pt x="112" y="1023"/>
                    </a:lnTo>
                    <a:lnTo>
                      <a:pt x="110" y="1021"/>
                    </a:lnTo>
                    <a:lnTo>
                      <a:pt x="108" y="1021"/>
                    </a:lnTo>
                    <a:lnTo>
                      <a:pt x="110" y="1016"/>
                    </a:lnTo>
                    <a:lnTo>
                      <a:pt x="112" y="1012"/>
                    </a:lnTo>
                    <a:lnTo>
                      <a:pt x="108" y="1004"/>
                    </a:lnTo>
                    <a:lnTo>
                      <a:pt x="105" y="1000"/>
                    </a:lnTo>
                    <a:lnTo>
                      <a:pt x="100" y="997"/>
                    </a:lnTo>
                    <a:lnTo>
                      <a:pt x="98" y="992"/>
                    </a:lnTo>
                    <a:lnTo>
                      <a:pt x="98" y="987"/>
                    </a:lnTo>
                    <a:lnTo>
                      <a:pt x="98" y="985"/>
                    </a:lnTo>
                    <a:lnTo>
                      <a:pt x="96" y="975"/>
                    </a:lnTo>
                    <a:lnTo>
                      <a:pt x="95" y="964"/>
                    </a:lnTo>
                    <a:lnTo>
                      <a:pt x="91" y="954"/>
                    </a:lnTo>
                    <a:lnTo>
                      <a:pt x="91" y="947"/>
                    </a:lnTo>
                    <a:lnTo>
                      <a:pt x="96" y="937"/>
                    </a:lnTo>
                    <a:lnTo>
                      <a:pt x="101" y="927"/>
                    </a:lnTo>
                    <a:lnTo>
                      <a:pt x="98" y="916"/>
                    </a:lnTo>
                    <a:lnTo>
                      <a:pt x="95" y="908"/>
                    </a:lnTo>
                    <a:lnTo>
                      <a:pt x="95" y="904"/>
                    </a:lnTo>
                    <a:lnTo>
                      <a:pt x="96" y="904"/>
                    </a:lnTo>
                    <a:lnTo>
                      <a:pt x="96" y="899"/>
                    </a:lnTo>
                    <a:lnTo>
                      <a:pt x="100" y="897"/>
                    </a:lnTo>
                    <a:lnTo>
                      <a:pt x="107" y="902"/>
                    </a:lnTo>
                    <a:lnTo>
                      <a:pt x="114" y="908"/>
                    </a:lnTo>
                    <a:lnTo>
                      <a:pt x="131" y="832"/>
                    </a:lnTo>
                    <a:lnTo>
                      <a:pt x="131" y="825"/>
                    </a:lnTo>
                    <a:lnTo>
                      <a:pt x="127" y="823"/>
                    </a:lnTo>
                    <a:lnTo>
                      <a:pt x="126" y="825"/>
                    </a:lnTo>
                    <a:lnTo>
                      <a:pt x="120" y="827"/>
                    </a:lnTo>
                    <a:lnTo>
                      <a:pt x="117" y="830"/>
                    </a:lnTo>
                    <a:lnTo>
                      <a:pt x="112" y="823"/>
                    </a:lnTo>
                    <a:lnTo>
                      <a:pt x="110" y="813"/>
                    </a:lnTo>
                    <a:lnTo>
                      <a:pt x="112" y="801"/>
                    </a:lnTo>
                    <a:lnTo>
                      <a:pt x="115" y="789"/>
                    </a:lnTo>
                    <a:lnTo>
                      <a:pt x="119" y="787"/>
                    </a:lnTo>
                    <a:lnTo>
                      <a:pt x="120" y="787"/>
                    </a:lnTo>
                    <a:lnTo>
                      <a:pt x="119" y="782"/>
                    </a:lnTo>
                    <a:lnTo>
                      <a:pt x="117" y="780"/>
                    </a:lnTo>
                    <a:lnTo>
                      <a:pt x="115" y="777"/>
                    </a:lnTo>
                    <a:lnTo>
                      <a:pt x="115" y="772"/>
                    </a:lnTo>
                    <a:lnTo>
                      <a:pt x="115" y="767"/>
                    </a:lnTo>
                    <a:lnTo>
                      <a:pt x="115" y="763"/>
                    </a:lnTo>
                    <a:lnTo>
                      <a:pt x="119" y="744"/>
                    </a:lnTo>
                    <a:lnTo>
                      <a:pt x="127" y="732"/>
                    </a:lnTo>
                    <a:lnTo>
                      <a:pt x="129" y="725"/>
                    </a:lnTo>
                    <a:lnTo>
                      <a:pt x="132" y="718"/>
                    </a:lnTo>
                    <a:lnTo>
                      <a:pt x="134" y="717"/>
                    </a:lnTo>
                    <a:lnTo>
                      <a:pt x="138" y="715"/>
                    </a:lnTo>
                    <a:lnTo>
                      <a:pt x="141" y="698"/>
                    </a:lnTo>
                    <a:lnTo>
                      <a:pt x="144" y="682"/>
                    </a:lnTo>
                    <a:lnTo>
                      <a:pt x="143" y="645"/>
                    </a:lnTo>
                    <a:lnTo>
                      <a:pt x="143" y="632"/>
                    </a:lnTo>
                    <a:lnTo>
                      <a:pt x="146" y="620"/>
                    </a:lnTo>
                    <a:lnTo>
                      <a:pt x="146" y="605"/>
                    </a:lnTo>
                    <a:lnTo>
                      <a:pt x="151" y="595"/>
                    </a:lnTo>
                    <a:lnTo>
                      <a:pt x="155" y="583"/>
                    </a:lnTo>
                    <a:lnTo>
                      <a:pt x="158" y="571"/>
                    </a:lnTo>
                    <a:lnTo>
                      <a:pt x="158" y="569"/>
                    </a:lnTo>
                    <a:lnTo>
                      <a:pt x="158" y="567"/>
                    </a:lnTo>
                    <a:lnTo>
                      <a:pt x="158" y="557"/>
                    </a:lnTo>
                    <a:lnTo>
                      <a:pt x="162" y="548"/>
                    </a:lnTo>
                    <a:lnTo>
                      <a:pt x="162" y="538"/>
                    </a:lnTo>
                    <a:lnTo>
                      <a:pt x="162" y="533"/>
                    </a:lnTo>
                    <a:lnTo>
                      <a:pt x="162" y="529"/>
                    </a:lnTo>
                    <a:lnTo>
                      <a:pt x="162" y="526"/>
                    </a:lnTo>
                    <a:lnTo>
                      <a:pt x="162" y="519"/>
                    </a:lnTo>
                    <a:lnTo>
                      <a:pt x="163" y="512"/>
                    </a:lnTo>
                    <a:lnTo>
                      <a:pt x="163" y="504"/>
                    </a:lnTo>
                    <a:lnTo>
                      <a:pt x="165" y="498"/>
                    </a:lnTo>
                    <a:lnTo>
                      <a:pt x="163" y="490"/>
                    </a:lnTo>
                    <a:lnTo>
                      <a:pt x="163" y="478"/>
                    </a:lnTo>
                    <a:lnTo>
                      <a:pt x="162" y="464"/>
                    </a:lnTo>
                    <a:lnTo>
                      <a:pt x="162" y="457"/>
                    </a:lnTo>
                    <a:lnTo>
                      <a:pt x="151" y="442"/>
                    </a:lnTo>
                    <a:lnTo>
                      <a:pt x="139" y="433"/>
                    </a:lnTo>
                    <a:lnTo>
                      <a:pt x="129" y="428"/>
                    </a:lnTo>
                    <a:lnTo>
                      <a:pt x="120" y="424"/>
                    </a:lnTo>
                    <a:lnTo>
                      <a:pt x="112" y="418"/>
                    </a:lnTo>
                    <a:lnTo>
                      <a:pt x="105" y="414"/>
                    </a:lnTo>
                    <a:lnTo>
                      <a:pt x="95" y="409"/>
                    </a:lnTo>
                    <a:lnTo>
                      <a:pt x="86" y="405"/>
                    </a:lnTo>
                    <a:lnTo>
                      <a:pt x="79" y="399"/>
                    </a:lnTo>
                    <a:lnTo>
                      <a:pt x="74" y="393"/>
                    </a:lnTo>
                    <a:lnTo>
                      <a:pt x="71" y="387"/>
                    </a:lnTo>
                    <a:lnTo>
                      <a:pt x="72" y="378"/>
                    </a:lnTo>
                    <a:lnTo>
                      <a:pt x="67" y="368"/>
                    </a:lnTo>
                    <a:lnTo>
                      <a:pt x="62" y="359"/>
                    </a:lnTo>
                    <a:lnTo>
                      <a:pt x="53" y="342"/>
                    </a:lnTo>
                    <a:lnTo>
                      <a:pt x="45" y="326"/>
                    </a:lnTo>
                    <a:lnTo>
                      <a:pt x="40" y="311"/>
                    </a:lnTo>
                    <a:lnTo>
                      <a:pt x="34" y="299"/>
                    </a:lnTo>
                    <a:lnTo>
                      <a:pt x="31" y="295"/>
                    </a:lnTo>
                    <a:lnTo>
                      <a:pt x="28" y="295"/>
                    </a:lnTo>
                    <a:lnTo>
                      <a:pt x="22" y="287"/>
                    </a:lnTo>
                    <a:lnTo>
                      <a:pt x="21" y="280"/>
                    </a:lnTo>
                    <a:lnTo>
                      <a:pt x="17" y="278"/>
                    </a:lnTo>
                    <a:lnTo>
                      <a:pt x="14" y="277"/>
                    </a:lnTo>
                    <a:lnTo>
                      <a:pt x="3" y="264"/>
                    </a:lnTo>
                    <a:lnTo>
                      <a:pt x="0" y="252"/>
                    </a:lnTo>
                    <a:lnTo>
                      <a:pt x="2" y="242"/>
                    </a:lnTo>
                    <a:lnTo>
                      <a:pt x="7" y="237"/>
                    </a:lnTo>
                    <a:lnTo>
                      <a:pt x="14" y="227"/>
                    </a:lnTo>
                    <a:lnTo>
                      <a:pt x="22" y="218"/>
                    </a:lnTo>
                    <a:lnTo>
                      <a:pt x="17" y="216"/>
                    </a:lnTo>
                    <a:lnTo>
                      <a:pt x="14" y="218"/>
                    </a:lnTo>
                    <a:lnTo>
                      <a:pt x="7" y="211"/>
                    </a:lnTo>
                    <a:lnTo>
                      <a:pt x="7" y="201"/>
                    </a:lnTo>
                    <a:lnTo>
                      <a:pt x="7" y="192"/>
                    </a:lnTo>
                    <a:lnTo>
                      <a:pt x="12" y="187"/>
                    </a:lnTo>
                    <a:lnTo>
                      <a:pt x="15" y="180"/>
                    </a:lnTo>
                    <a:lnTo>
                      <a:pt x="17" y="170"/>
                    </a:lnTo>
                    <a:lnTo>
                      <a:pt x="24" y="166"/>
                    </a:lnTo>
                    <a:lnTo>
                      <a:pt x="31" y="161"/>
                    </a:lnTo>
                    <a:lnTo>
                      <a:pt x="34" y="153"/>
                    </a:lnTo>
                    <a:lnTo>
                      <a:pt x="38" y="148"/>
                    </a:lnTo>
                    <a:lnTo>
                      <a:pt x="43" y="139"/>
                    </a:lnTo>
                    <a:lnTo>
                      <a:pt x="50" y="136"/>
                    </a:lnTo>
                    <a:lnTo>
                      <a:pt x="55" y="132"/>
                    </a:lnTo>
                    <a:lnTo>
                      <a:pt x="60" y="125"/>
                    </a:lnTo>
                    <a:lnTo>
                      <a:pt x="57" y="123"/>
                    </a:lnTo>
                    <a:lnTo>
                      <a:pt x="55" y="122"/>
                    </a:lnTo>
                    <a:lnTo>
                      <a:pt x="57" y="117"/>
                    </a:lnTo>
                    <a:lnTo>
                      <a:pt x="57" y="118"/>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748" name="Freeform 293"/>
              <p:cNvSpPr>
                <a:spLocks/>
              </p:cNvSpPr>
              <p:nvPr/>
            </p:nvSpPr>
            <p:spPr bwMode="auto">
              <a:xfrm>
                <a:off x="2518569" y="3440113"/>
                <a:ext cx="14288" cy="15875"/>
              </a:xfrm>
              <a:custGeom>
                <a:avLst/>
                <a:gdLst/>
                <a:ahLst/>
                <a:cxnLst>
                  <a:cxn ang="0">
                    <a:pos x="4" y="0"/>
                  </a:cxn>
                  <a:cxn ang="0">
                    <a:pos x="7" y="2"/>
                  </a:cxn>
                  <a:cxn ang="0">
                    <a:pos x="9" y="7"/>
                  </a:cxn>
                  <a:cxn ang="0">
                    <a:pos x="7" y="8"/>
                  </a:cxn>
                  <a:cxn ang="0">
                    <a:pos x="5" y="10"/>
                  </a:cxn>
                  <a:cxn ang="0">
                    <a:pos x="0" y="7"/>
                  </a:cxn>
                  <a:cxn ang="0">
                    <a:pos x="0" y="0"/>
                  </a:cxn>
                  <a:cxn ang="0">
                    <a:pos x="4" y="0"/>
                  </a:cxn>
                </a:cxnLst>
                <a:rect l="0" t="0" r="r" b="b"/>
                <a:pathLst>
                  <a:path w="9" h="10">
                    <a:moveTo>
                      <a:pt x="4" y="0"/>
                    </a:moveTo>
                    <a:lnTo>
                      <a:pt x="7" y="2"/>
                    </a:lnTo>
                    <a:lnTo>
                      <a:pt x="9" y="7"/>
                    </a:lnTo>
                    <a:lnTo>
                      <a:pt x="7" y="8"/>
                    </a:lnTo>
                    <a:lnTo>
                      <a:pt x="5" y="10"/>
                    </a:lnTo>
                    <a:lnTo>
                      <a:pt x="0" y="7"/>
                    </a:lnTo>
                    <a:lnTo>
                      <a:pt x="0" y="0"/>
                    </a:lnTo>
                    <a:lnTo>
                      <a:pt x="4" y="0"/>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749" name="Freeform 294"/>
              <p:cNvSpPr>
                <a:spLocks/>
              </p:cNvSpPr>
              <p:nvPr/>
            </p:nvSpPr>
            <p:spPr bwMode="auto">
              <a:xfrm>
                <a:off x="2507457" y="3394075"/>
                <a:ext cx="22225" cy="7937"/>
              </a:xfrm>
              <a:custGeom>
                <a:avLst/>
                <a:gdLst/>
                <a:ahLst/>
                <a:cxnLst>
                  <a:cxn ang="0">
                    <a:pos x="0" y="5"/>
                  </a:cxn>
                  <a:cxn ang="0">
                    <a:pos x="2" y="1"/>
                  </a:cxn>
                  <a:cxn ang="0">
                    <a:pos x="7" y="0"/>
                  </a:cxn>
                  <a:cxn ang="0">
                    <a:pos x="11" y="1"/>
                  </a:cxn>
                  <a:cxn ang="0">
                    <a:pos x="14" y="5"/>
                  </a:cxn>
                  <a:cxn ang="0">
                    <a:pos x="6" y="5"/>
                  </a:cxn>
                  <a:cxn ang="0">
                    <a:pos x="0" y="5"/>
                  </a:cxn>
                </a:cxnLst>
                <a:rect l="0" t="0" r="r" b="b"/>
                <a:pathLst>
                  <a:path w="14" h="5">
                    <a:moveTo>
                      <a:pt x="0" y="5"/>
                    </a:moveTo>
                    <a:lnTo>
                      <a:pt x="2" y="1"/>
                    </a:lnTo>
                    <a:lnTo>
                      <a:pt x="7" y="0"/>
                    </a:lnTo>
                    <a:lnTo>
                      <a:pt x="11" y="1"/>
                    </a:lnTo>
                    <a:lnTo>
                      <a:pt x="14" y="5"/>
                    </a:lnTo>
                    <a:lnTo>
                      <a:pt x="6" y="5"/>
                    </a:lnTo>
                    <a:lnTo>
                      <a:pt x="0" y="5"/>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750" name="Freeform 295"/>
              <p:cNvSpPr>
                <a:spLocks/>
              </p:cNvSpPr>
              <p:nvPr/>
            </p:nvSpPr>
            <p:spPr bwMode="auto">
              <a:xfrm>
                <a:off x="2543969" y="3403600"/>
                <a:ext cx="4763" cy="6350"/>
              </a:xfrm>
              <a:custGeom>
                <a:avLst/>
                <a:gdLst/>
                <a:ahLst/>
                <a:cxnLst>
                  <a:cxn ang="0">
                    <a:pos x="3" y="4"/>
                  </a:cxn>
                  <a:cxn ang="0">
                    <a:pos x="0" y="2"/>
                  </a:cxn>
                  <a:cxn ang="0">
                    <a:pos x="0" y="0"/>
                  </a:cxn>
                  <a:cxn ang="0">
                    <a:pos x="3" y="4"/>
                  </a:cxn>
                </a:cxnLst>
                <a:rect l="0" t="0" r="r" b="b"/>
                <a:pathLst>
                  <a:path w="3" h="4">
                    <a:moveTo>
                      <a:pt x="3" y="4"/>
                    </a:moveTo>
                    <a:lnTo>
                      <a:pt x="0" y="2"/>
                    </a:lnTo>
                    <a:lnTo>
                      <a:pt x="0" y="0"/>
                    </a:lnTo>
                    <a:lnTo>
                      <a:pt x="3" y="4"/>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751" name="Freeform 296"/>
              <p:cNvSpPr>
                <a:spLocks/>
              </p:cNvSpPr>
              <p:nvPr/>
            </p:nvSpPr>
            <p:spPr bwMode="auto">
              <a:xfrm>
                <a:off x="2624932" y="3524250"/>
                <a:ext cx="17463" cy="14287"/>
              </a:xfrm>
              <a:custGeom>
                <a:avLst/>
                <a:gdLst/>
                <a:ahLst/>
                <a:cxnLst>
                  <a:cxn ang="0">
                    <a:pos x="0" y="5"/>
                  </a:cxn>
                  <a:cxn ang="0">
                    <a:pos x="0" y="9"/>
                  </a:cxn>
                  <a:cxn ang="0">
                    <a:pos x="2" y="9"/>
                  </a:cxn>
                  <a:cxn ang="0">
                    <a:pos x="6" y="7"/>
                  </a:cxn>
                  <a:cxn ang="0">
                    <a:pos x="11" y="5"/>
                  </a:cxn>
                  <a:cxn ang="0">
                    <a:pos x="11" y="0"/>
                  </a:cxn>
                  <a:cxn ang="0">
                    <a:pos x="6" y="4"/>
                  </a:cxn>
                  <a:cxn ang="0">
                    <a:pos x="0" y="5"/>
                  </a:cxn>
                </a:cxnLst>
                <a:rect l="0" t="0" r="r" b="b"/>
                <a:pathLst>
                  <a:path w="11" h="9">
                    <a:moveTo>
                      <a:pt x="0" y="5"/>
                    </a:moveTo>
                    <a:lnTo>
                      <a:pt x="0" y="9"/>
                    </a:lnTo>
                    <a:lnTo>
                      <a:pt x="2" y="9"/>
                    </a:lnTo>
                    <a:lnTo>
                      <a:pt x="6" y="7"/>
                    </a:lnTo>
                    <a:lnTo>
                      <a:pt x="11" y="5"/>
                    </a:lnTo>
                    <a:lnTo>
                      <a:pt x="11" y="0"/>
                    </a:lnTo>
                    <a:lnTo>
                      <a:pt x="6" y="4"/>
                    </a:lnTo>
                    <a:lnTo>
                      <a:pt x="0" y="5"/>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752" name="Freeform 297"/>
              <p:cNvSpPr>
                <a:spLocks/>
              </p:cNvSpPr>
              <p:nvPr/>
            </p:nvSpPr>
            <p:spPr bwMode="auto">
              <a:xfrm>
                <a:off x="1456532" y="2787650"/>
                <a:ext cx="1323975" cy="649287"/>
              </a:xfrm>
              <a:custGeom>
                <a:avLst/>
                <a:gdLst/>
                <a:ahLst/>
                <a:cxnLst>
                  <a:cxn ang="0">
                    <a:pos x="642" y="289"/>
                  </a:cxn>
                  <a:cxn ang="0">
                    <a:pos x="626" y="337"/>
                  </a:cxn>
                  <a:cxn ang="0">
                    <a:pos x="638" y="368"/>
                  </a:cxn>
                  <a:cxn ang="0">
                    <a:pos x="626" y="404"/>
                  </a:cxn>
                  <a:cxn ang="0">
                    <a:pos x="600" y="347"/>
                  </a:cxn>
                  <a:cxn ang="0">
                    <a:pos x="559" y="330"/>
                  </a:cxn>
                  <a:cxn ang="0">
                    <a:pos x="530" y="325"/>
                  </a:cxn>
                  <a:cxn ang="0">
                    <a:pos x="506" y="339"/>
                  </a:cxn>
                  <a:cxn ang="0">
                    <a:pos x="473" y="335"/>
                  </a:cxn>
                  <a:cxn ang="0">
                    <a:pos x="441" y="335"/>
                  </a:cxn>
                  <a:cxn ang="0">
                    <a:pos x="410" y="356"/>
                  </a:cxn>
                  <a:cxn ang="0">
                    <a:pos x="392" y="390"/>
                  </a:cxn>
                  <a:cxn ang="0">
                    <a:pos x="358" y="370"/>
                  </a:cxn>
                  <a:cxn ang="0">
                    <a:pos x="332" y="332"/>
                  </a:cxn>
                  <a:cxn ang="0">
                    <a:pos x="306" y="347"/>
                  </a:cxn>
                  <a:cxn ang="0">
                    <a:pos x="275" y="313"/>
                  </a:cxn>
                  <a:cxn ang="0">
                    <a:pos x="238" y="308"/>
                  </a:cxn>
                  <a:cxn ang="0">
                    <a:pos x="86" y="270"/>
                  </a:cxn>
                  <a:cxn ang="0">
                    <a:pos x="47" y="234"/>
                  </a:cxn>
                  <a:cxn ang="0">
                    <a:pos x="17" y="186"/>
                  </a:cxn>
                  <a:cxn ang="0">
                    <a:pos x="5" y="141"/>
                  </a:cxn>
                  <a:cxn ang="0">
                    <a:pos x="5" y="82"/>
                  </a:cxn>
                  <a:cxn ang="0">
                    <a:pos x="2" y="22"/>
                  </a:cxn>
                  <a:cxn ang="0">
                    <a:pos x="29" y="17"/>
                  </a:cxn>
                  <a:cxn ang="0">
                    <a:pos x="435" y="5"/>
                  </a:cxn>
                  <a:cxn ang="0">
                    <a:pos x="494" y="20"/>
                  </a:cxn>
                  <a:cxn ang="0">
                    <a:pos x="470" y="51"/>
                  </a:cxn>
                  <a:cxn ang="0">
                    <a:pos x="494" y="53"/>
                  </a:cxn>
                  <a:cxn ang="0">
                    <a:pos x="527" y="41"/>
                  </a:cxn>
                  <a:cxn ang="0">
                    <a:pos x="551" y="50"/>
                  </a:cxn>
                  <a:cxn ang="0">
                    <a:pos x="573" y="62"/>
                  </a:cxn>
                  <a:cxn ang="0">
                    <a:pos x="530" y="86"/>
                  </a:cxn>
                  <a:cxn ang="0">
                    <a:pos x="530" y="115"/>
                  </a:cxn>
                  <a:cxn ang="0">
                    <a:pos x="549" y="131"/>
                  </a:cxn>
                  <a:cxn ang="0">
                    <a:pos x="552" y="94"/>
                  </a:cxn>
                  <a:cxn ang="0">
                    <a:pos x="570" y="70"/>
                  </a:cxn>
                  <a:cxn ang="0">
                    <a:pos x="595" y="74"/>
                  </a:cxn>
                  <a:cxn ang="0">
                    <a:pos x="604" y="96"/>
                  </a:cxn>
                  <a:cxn ang="0">
                    <a:pos x="599" y="136"/>
                  </a:cxn>
                  <a:cxn ang="0">
                    <a:pos x="654" y="124"/>
                  </a:cxn>
                  <a:cxn ang="0">
                    <a:pos x="668" y="110"/>
                  </a:cxn>
                  <a:cxn ang="0">
                    <a:pos x="712" y="86"/>
                  </a:cxn>
                  <a:cxn ang="0">
                    <a:pos x="757" y="74"/>
                  </a:cxn>
                  <a:cxn ang="0">
                    <a:pos x="783" y="67"/>
                  </a:cxn>
                  <a:cxn ang="0">
                    <a:pos x="814" y="34"/>
                  </a:cxn>
                  <a:cxn ang="0">
                    <a:pos x="834" y="82"/>
                  </a:cxn>
                  <a:cxn ang="0">
                    <a:pos x="798" y="96"/>
                  </a:cxn>
                  <a:cxn ang="0">
                    <a:pos x="783" y="129"/>
                  </a:cxn>
                  <a:cxn ang="0">
                    <a:pos x="795" y="139"/>
                  </a:cxn>
                  <a:cxn ang="0">
                    <a:pos x="748" y="146"/>
                  </a:cxn>
                  <a:cxn ang="0">
                    <a:pos x="747" y="151"/>
                  </a:cxn>
                  <a:cxn ang="0">
                    <a:pos x="733" y="160"/>
                  </a:cxn>
                  <a:cxn ang="0">
                    <a:pos x="721" y="184"/>
                  </a:cxn>
                  <a:cxn ang="0">
                    <a:pos x="719" y="192"/>
                  </a:cxn>
                  <a:cxn ang="0">
                    <a:pos x="705" y="211"/>
                  </a:cxn>
                  <a:cxn ang="0">
                    <a:pos x="700" y="187"/>
                  </a:cxn>
                  <a:cxn ang="0">
                    <a:pos x="700" y="217"/>
                  </a:cxn>
                  <a:cxn ang="0">
                    <a:pos x="705" y="225"/>
                  </a:cxn>
                  <a:cxn ang="0">
                    <a:pos x="704" y="239"/>
                  </a:cxn>
                  <a:cxn ang="0">
                    <a:pos x="699" y="254"/>
                  </a:cxn>
                  <a:cxn ang="0">
                    <a:pos x="678" y="268"/>
                  </a:cxn>
                </a:cxnLst>
                <a:rect l="0" t="0" r="r" b="b"/>
                <a:pathLst>
                  <a:path w="834" h="409">
                    <a:moveTo>
                      <a:pt x="678" y="268"/>
                    </a:moveTo>
                    <a:lnTo>
                      <a:pt x="668" y="272"/>
                    </a:lnTo>
                    <a:lnTo>
                      <a:pt x="659" y="277"/>
                    </a:lnTo>
                    <a:lnTo>
                      <a:pt x="649" y="282"/>
                    </a:lnTo>
                    <a:lnTo>
                      <a:pt x="642" y="289"/>
                    </a:lnTo>
                    <a:lnTo>
                      <a:pt x="633" y="294"/>
                    </a:lnTo>
                    <a:lnTo>
                      <a:pt x="628" y="304"/>
                    </a:lnTo>
                    <a:lnTo>
                      <a:pt x="625" y="315"/>
                    </a:lnTo>
                    <a:lnTo>
                      <a:pt x="625" y="328"/>
                    </a:lnTo>
                    <a:lnTo>
                      <a:pt x="626" y="337"/>
                    </a:lnTo>
                    <a:lnTo>
                      <a:pt x="631" y="345"/>
                    </a:lnTo>
                    <a:lnTo>
                      <a:pt x="635" y="354"/>
                    </a:lnTo>
                    <a:lnTo>
                      <a:pt x="638" y="366"/>
                    </a:lnTo>
                    <a:lnTo>
                      <a:pt x="638" y="364"/>
                    </a:lnTo>
                    <a:lnTo>
                      <a:pt x="638" y="368"/>
                    </a:lnTo>
                    <a:lnTo>
                      <a:pt x="642" y="376"/>
                    </a:lnTo>
                    <a:lnTo>
                      <a:pt x="645" y="388"/>
                    </a:lnTo>
                    <a:lnTo>
                      <a:pt x="642" y="402"/>
                    </a:lnTo>
                    <a:lnTo>
                      <a:pt x="633" y="409"/>
                    </a:lnTo>
                    <a:lnTo>
                      <a:pt x="626" y="404"/>
                    </a:lnTo>
                    <a:lnTo>
                      <a:pt x="623" y="395"/>
                    </a:lnTo>
                    <a:lnTo>
                      <a:pt x="614" y="385"/>
                    </a:lnTo>
                    <a:lnTo>
                      <a:pt x="607" y="376"/>
                    </a:lnTo>
                    <a:lnTo>
                      <a:pt x="602" y="361"/>
                    </a:lnTo>
                    <a:lnTo>
                      <a:pt x="600" y="347"/>
                    </a:lnTo>
                    <a:lnTo>
                      <a:pt x="594" y="333"/>
                    </a:lnTo>
                    <a:lnTo>
                      <a:pt x="583" y="330"/>
                    </a:lnTo>
                    <a:lnTo>
                      <a:pt x="578" y="333"/>
                    </a:lnTo>
                    <a:lnTo>
                      <a:pt x="573" y="337"/>
                    </a:lnTo>
                    <a:lnTo>
                      <a:pt x="559" y="330"/>
                    </a:lnTo>
                    <a:lnTo>
                      <a:pt x="545" y="325"/>
                    </a:lnTo>
                    <a:lnTo>
                      <a:pt x="537" y="327"/>
                    </a:lnTo>
                    <a:lnTo>
                      <a:pt x="533" y="328"/>
                    </a:lnTo>
                    <a:lnTo>
                      <a:pt x="530" y="327"/>
                    </a:lnTo>
                    <a:lnTo>
                      <a:pt x="530" y="325"/>
                    </a:lnTo>
                    <a:lnTo>
                      <a:pt x="516" y="327"/>
                    </a:lnTo>
                    <a:lnTo>
                      <a:pt x="502" y="328"/>
                    </a:lnTo>
                    <a:lnTo>
                      <a:pt x="506" y="328"/>
                    </a:lnTo>
                    <a:lnTo>
                      <a:pt x="509" y="328"/>
                    </a:lnTo>
                    <a:lnTo>
                      <a:pt x="506" y="339"/>
                    </a:lnTo>
                    <a:lnTo>
                      <a:pt x="509" y="345"/>
                    </a:lnTo>
                    <a:lnTo>
                      <a:pt x="499" y="345"/>
                    </a:lnTo>
                    <a:lnTo>
                      <a:pt x="489" y="342"/>
                    </a:lnTo>
                    <a:lnTo>
                      <a:pt x="480" y="337"/>
                    </a:lnTo>
                    <a:lnTo>
                      <a:pt x="473" y="335"/>
                    </a:lnTo>
                    <a:lnTo>
                      <a:pt x="468" y="337"/>
                    </a:lnTo>
                    <a:lnTo>
                      <a:pt x="466" y="339"/>
                    </a:lnTo>
                    <a:lnTo>
                      <a:pt x="458" y="335"/>
                    </a:lnTo>
                    <a:lnTo>
                      <a:pt x="451" y="333"/>
                    </a:lnTo>
                    <a:lnTo>
                      <a:pt x="441" y="335"/>
                    </a:lnTo>
                    <a:lnTo>
                      <a:pt x="434" y="340"/>
                    </a:lnTo>
                    <a:lnTo>
                      <a:pt x="428" y="345"/>
                    </a:lnTo>
                    <a:lnTo>
                      <a:pt x="423" y="352"/>
                    </a:lnTo>
                    <a:lnTo>
                      <a:pt x="416" y="354"/>
                    </a:lnTo>
                    <a:lnTo>
                      <a:pt x="410" y="356"/>
                    </a:lnTo>
                    <a:lnTo>
                      <a:pt x="401" y="359"/>
                    </a:lnTo>
                    <a:lnTo>
                      <a:pt x="396" y="366"/>
                    </a:lnTo>
                    <a:lnTo>
                      <a:pt x="392" y="376"/>
                    </a:lnTo>
                    <a:lnTo>
                      <a:pt x="392" y="388"/>
                    </a:lnTo>
                    <a:lnTo>
                      <a:pt x="392" y="390"/>
                    </a:lnTo>
                    <a:lnTo>
                      <a:pt x="394" y="394"/>
                    </a:lnTo>
                    <a:lnTo>
                      <a:pt x="379" y="390"/>
                    </a:lnTo>
                    <a:lnTo>
                      <a:pt x="370" y="387"/>
                    </a:lnTo>
                    <a:lnTo>
                      <a:pt x="363" y="378"/>
                    </a:lnTo>
                    <a:lnTo>
                      <a:pt x="358" y="370"/>
                    </a:lnTo>
                    <a:lnTo>
                      <a:pt x="355" y="361"/>
                    </a:lnTo>
                    <a:lnTo>
                      <a:pt x="351" y="352"/>
                    </a:lnTo>
                    <a:lnTo>
                      <a:pt x="346" y="342"/>
                    </a:lnTo>
                    <a:lnTo>
                      <a:pt x="341" y="337"/>
                    </a:lnTo>
                    <a:lnTo>
                      <a:pt x="332" y="332"/>
                    </a:lnTo>
                    <a:lnTo>
                      <a:pt x="324" y="332"/>
                    </a:lnTo>
                    <a:lnTo>
                      <a:pt x="317" y="333"/>
                    </a:lnTo>
                    <a:lnTo>
                      <a:pt x="313" y="339"/>
                    </a:lnTo>
                    <a:lnTo>
                      <a:pt x="310" y="344"/>
                    </a:lnTo>
                    <a:lnTo>
                      <a:pt x="306" y="347"/>
                    </a:lnTo>
                    <a:lnTo>
                      <a:pt x="298" y="344"/>
                    </a:lnTo>
                    <a:lnTo>
                      <a:pt x="291" y="337"/>
                    </a:lnTo>
                    <a:lnTo>
                      <a:pt x="286" y="328"/>
                    </a:lnTo>
                    <a:lnTo>
                      <a:pt x="282" y="323"/>
                    </a:lnTo>
                    <a:lnTo>
                      <a:pt x="275" y="313"/>
                    </a:lnTo>
                    <a:lnTo>
                      <a:pt x="269" y="308"/>
                    </a:lnTo>
                    <a:lnTo>
                      <a:pt x="258" y="302"/>
                    </a:lnTo>
                    <a:lnTo>
                      <a:pt x="248" y="301"/>
                    </a:lnTo>
                    <a:lnTo>
                      <a:pt x="238" y="301"/>
                    </a:lnTo>
                    <a:lnTo>
                      <a:pt x="238" y="308"/>
                    </a:lnTo>
                    <a:lnTo>
                      <a:pt x="196" y="308"/>
                    </a:lnTo>
                    <a:lnTo>
                      <a:pt x="141" y="290"/>
                    </a:lnTo>
                    <a:lnTo>
                      <a:pt x="109" y="290"/>
                    </a:lnTo>
                    <a:lnTo>
                      <a:pt x="100" y="278"/>
                    </a:lnTo>
                    <a:lnTo>
                      <a:pt x="86" y="270"/>
                    </a:lnTo>
                    <a:lnTo>
                      <a:pt x="71" y="261"/>
                    </a:lnTo>
                    <a:lnTo>
                      <a:pt x="57" y="256"/>
                    </a:lnTo>
                    <a:lnTo>
                      <a:pt x="54" y="251"/>
                    </a:lnTo>
                    <a:lnTo>
                      <a:pt x="54" y="246"/>
                    </a:lnTo>
                    <a:lnTo>
                      <a:pt x="47" y="234"/>
                    </a:lnTo>
                    <a:lnTo>
                      <a:pt x="40" y="223"/>
                    </a:lnTo>
                    <a:lnTo>
                      <a:pt x="35" y="213"/>
                    </a:lnTo>
                    <a:lnTo>
                      <a:pt x="35" y="201"/>
                    </a:lnTo>
                    <a:lnTo>
                      <a:pt x="26" y="196"/>
                    </a:lnTo>
                    <a:lnTo>
                      <a:pt x="17" y="186"/>
                    </a:lnTo>
                    <a:lnTo>
                      <a:pt x="9" y="174"/>
                    </a:lnTo>
                    <a:lnTo>
                      <a:pt x="4" y="161"/>
                    </a:lnTo>
                    <a:lnTo>
                      <a:pt x="4" y="156"/>
                    </a:lnTo>
                    <a:lnTo>
                      <a:pt x="9" y="153"/>
                    </a:lnTo>
                    <a:lnTo>
                      <a:pt x="5" y="141"/>
                    </a:lnTo>
                    <a:lnTo>
                      <a:pt x="5" y="131"/>
                    </a:lnTo>
                    <a:lnTo>
                      <a:pt x="4" y="119"/>
                    </a:lnTo>
                    <a:lnTo>
                      <a:pt x="4" y="110"/>
                    </a:lnTo>
                    <a:lnTo>
                      <a:pt x="2" y="96"/>
                    </a:lnTo>
                    <a:lnTo>
                      <a:pt x="5" y="82"/>
                    </a:lnTo>
                    <a:lnTo>
                      <a:pt x="9" y="65"/>
                    </a:lnTo>
                    <a:lnTo>
                      <a:pt x="12" y="53"/>
                    </a:lnTo>
                    <a:lnTo>
                      <a:pt x="5" y="39"/>
                    </a:lnTo>
                    <a:lnTo>
                      <a:pt x="0" y="26"/>
                    </a:lnTo>
                    <a:lnTo>
                      <a:pt x="2" y="22"/>
                    </a:lnTo>
                    <a:lnTo>
                      <a:pt x="7" y="22"/>
                    </a:lnTo>
                    <a:lnTo>
                      <a:pt x="16" y="24"/>
                    </a:lnTo>
                    <a:lnTo>
                      <a:pt x="23" y="31"/>
                    </a:lnTo>
                    <a:lnTo>
                      <a:pt x="26" y="24"/>
                    </a:lnTo>
                    <a:lnTo>
                      <a:pt x="29" y="17"/>
                    </a:lnTo>
                    <a:lnTo>
                      <a:pt x="26" y="10"/>
                    </a:lnTo>
                    <a:lnTo>
                      <a:pt x="23" y="5"/>
                    </a:lnTo>
                    <a:lnTo>
                      <a:pt x="428" y="5"/>
                    </a:lnTo>
                    <a:lnTo>
                      <a:pt x="428" y="0"/>
                    </a:lnTo>
                    <a:lnTo>
                      <a:pt x="435" y="5"/>
                    </a:lnTo>
                    <a:lnTo>
                      <a:pt x="442" y="12"/>
                    </a:lnTo>
                    <a:lnTo>
                      <a:pt x="466" y="12"/>
                    </a:lnTo>
                    <a:lnTo>
                      <a:pt x="473" y="17"/>
                    </a:lnTo>
                    <a:lnTo>
                      <a:pt x="484" y="20"/>
                    </a:lnTo>
                    <a:lnTo>
                      <a:pt x="494" y="20"/>
                    </a:lnTo>
                    <a:lnTo>
                      <a:pt x="509" y="22"/>
                    </a:lnTo>
                    <a:lnTo>
                      <a:pt x="499" y="27"/>
                    </a:lnTo>
                    <a:lnTo>
                      <a:pt x="489" y="34"/>
                    </a:lnTo>
                    <a:lnTo>
                      <a:pt x="478" y="39"/>
                    </a:lnTo>
                    <a:lnTo>
                      <a:pt x="470" y="51"/>
                    </a:lnTo>
                    <a:lnTo>
                      <a:pt x="477" y="51"/>
                    </a:lnTo>
                    <a:lnTo>
                      <a:pt x="480" y="48"/>
                    </a:lnTo>
                    <a:lnTo>
                      <a:pt x="487" y="48"/>
                    </a:lnTo>
                    <a:lnTo>
                      <a:pt x="489" y="51"/>
                    </a:lnTo>
                    <a:lnTo>
                      <a:pt x="494" y="53"/>
                    </a:lnTo>
                    <a:lnTo>
                      <a:pt x="501" y="50"/>
                    </a:lnTo>
                    <a:lnTo>
                      <a:pt x="508" y="46"/>
                    </a:lnTo>
                    <a:lnTo>
                      <a:pt x="516" y="39"/>
                    </a:lnTo>
                    <a:lnTo>
                      <a:pt x="530" y="34"/>
                    </a:lnTo>
                    <a:lnTo>
                      <a:pt x="527" y="41"/>
                    </a:lnTo>
                    <a:lnTo>
                      <a:pt x="525" y="48"/>
                    </a:lnTo>
                    <a:lnTo>
                      <a:pt x="535" y="48"/>
                    </a:lnTo>
                    <a:lnTo>
                      <a:pt x="537" y="51"/>
                    </a:lnTo>
                    <a:lnTo>
                      <a:pt x="544" y="53"/>
                    </a:lnTo>
                    <a:lnTo>
                      <a:pt x="551" y="50"/>
                    </a:lnTo>
                    <a:lnTo>
                      <a:pt x="557" y="48"/>
                    </a:lnTo>
                    <a:lnTo>
                      <a:pt x="571" y="51"/>
                    </a:lnTo>
                    <a:lnTo>
                      <a:pt x="587" y="55"/>
                    </a:lnTo>
                    <a:lnTo>
                      <a:pt x="587" y="62"/>
                    </a:lnTo>
                    <a:lnTo>
                      <a:pt x="573" y="62"/>
                    </a:lnTo>
                    <a:lnTo>
                      <a:pt x="563" y="62"/>
                    </a:lnTo>
                    <a:lnTo>
                      <a:pt x="552" y="63"/>
                    </a:lnTo>
                    <a:lnTo>
                      <a:pt x="542" y="69"/>
                    </a:lnTo>
                    <a:lnTo>
                      <a:pt x="533" y="77"/>
                    </a:lnTo>
                    <a:lnTo>
                      <a:pt x="530" y="86"/>
                    </a:lnTo>
                    <a:lnTo>
                      <a:pt x="537" y="81"/>
                    </a:lnTo>
                    <a:lnTo>
                      <a:pt x="544" y="79"/>
                    </a:lnTo>
                    <a:lnTo>
                      <a:pt x="537" y="88"/>
                    </a:lnTo>
                    <a:lnTo>
                      <a:pt x="533" y="101"/>
                    </a:lnTo>
                    <a:lnTo>
                      <a:pt x="530" y="115"/>
                    </a:lnTo>
                    <a:lnTo>
                      <a:pt x="530" y="129"/>
                    </a:lnTo>
                    <a:lnTo>
                      <a:pt x="533" y="136"/>
                    </a:lnTo>
                    <a:lnTo>
                      <a:pt x="542" y="139"/>
                    </a:lnTo>
                    <a:lnTo>
                      <a:pt x="545" y="136"/>
                    </a:lnTo>
                    <a:lnTo>
                      <a:pt x="549" y="131"/>
                    </a:lnTo>
                    <a:lnTo>
                      <a:pt x="551" y="122"/>
                    </a:lnTo>
                    <a:lnTo>
                      <a:pt x="552" y="117"/>
                    </a:lnTo>
                    <a:lnTo>
                      <a:pt x="552" y="106"/>
                    </a:lnTo>
                    <a:lnTo>
                      <a:pt x="552" y="101"/>
                    </a:lnTo>
                    <a:lnTo>
                      <a:pt x="552" y="94"/>
                    </a:lnTo>
                    <a:lnTo>
                      <a:pt x="552" y="88"/>
                    </a:lnTo>
                    <a:lnTo>
                      <a:pt x="552" y="81"/>
                    </a:lnTo>
                    <a:lnTo>
                      <a:pt x="557" y="79"/>
                    </a:lnTo>
                    <a:lnTo>
                      <a:pt x="566" y="74"/>
                    </a:lnTo>
                    <a:lnTo>
                      <a:pt x="570" y="70"/>
                    </a:lnTo>
                    <a:lnTo>
                      <a:pt x="571" y="65"/>
                    </a:lnTo>
                    <a:lnTo>
                      <a:pt x="576" y="65"/>
                    </a:lnTo>
                    <a:lnTo>
                      <a:pt x="580" y="65"/>
                    </a:lnTo>
                    <a:lnTo>
                      <a:pt x="588" y="70"/>
                    </a:lnTo>
                    <a:lnTo>
                      <a:pt x="595" y="74"/>
                    </a:lnTo>
                    <a:lnTo>
                      <a:pt x="599" y="81"/>
                    </a:lnTo>
                    <a:lnTo>
                      <a:pt x="595" y="89"/>
                    </a:lnTo>
                    <a:lnTo>
                      <a:pt x="594" y="100"/>
                    </a:lnTo>
                    <a:lnTo>
                      <a:pt x="599" y="98"/>
                    </a:lnTo>
                    <a:lnTo>
                      <a:pt x="604" y="96"/>
                    </a:lnTo>
                    <a:lnTo>
                      <a:pt x="606" y="105"/>
                    </a:lnTo>
                    <a:lnTo>
                      <a:pt x="611" y="112"/>
                    </a:lnTo>
                    <a:lnTo>
                      <a:pt x="602" y="120"/>
                    </a:lnTo>
                    <a:lnTo>
                      <a:pt x="599" y="129"/>
                    </a:lnTo>
                    <a:lnTo>
                      <a:pt x="599" y="136"/>
                    </a:lnTo>
                    <a:lnTo>
                      <a:pt x="606" y="141"/>
                    </a:lnTo>
                    <a:lnTo>
                      <a:pt x="616" y="137"/>
                    </a:lnTo>
                    <a:lnTo>
                      <a:pt x="630" y="134"/>
                    </a:lnTo>
                    <a:lnTo>
                      <a:pt x="643" y="127"/>
                    </a:lnTo>
                    <a:lnTo>
                      <a:pt x="654" y="124"/>
                    </a:lnTo>
                    <a:lnTo>
                      <a:pt x="650" y="115"/>
                    </a:lnTo>
                    <a:lnTo>
                      <a:pt x="649" y="112"/>
                    </a:lnTo>
                    <a:lnTo>
                      <a:pt x="652" y="112"/>
                    </a:lnTo>
                    <a:lnTo>
                      <a:pt x="656" y="112"/>
                    </a:lnTo>
                    <a:lnTo>
                      <a:pt x="668" y="110"/>
                    </a:lnTo>
                    <a:lnTo>
                      <a:pt x="683" y="110"/>
                    </a:lnTo>
                    <a:lnTo>
                      <a:pt x="695" y="105"/>
                    </a:lnTo>
                    <a:lnTo>
                      <a:pt x="702" y="96"/>
                    </a:lnTo>
                    <a:lnTo>
                      <a:pt x="704" y="93"/>
                    </a:lnTo>
                    <a:lnTo>
                      <a:pt x="712" y="86"/>
                    </a:lnTo>
                    <a:lnTo>
                      <a:pt x="719" y="77"/>
                    </a:lnTo>
                    <a:lnTo>
                      <a:pt x="724" y="76"/>
                    </a:lnTo>
                    <a:lnTo>
                      <a:pt x="735" y="74"/>
                    </a:lnTo>
                    <a:lnTo>
                      <a:pt x="752" y="74"/>
                    </a:lnTo>
                    <a:lnTo>
                      <a:pt x="757" y="74"/>
                    </a:lnTo>
                    <a:lnTo>
                      <a:pt x="764" y="74"/>
                    </a:lnTo>
                    <a:lnTo>
                      <a:pt x="769" y="72"/>
                    </a:lnTo>
                    <a:lnTo>
                      <a:pt x="776" y="72"/>
                    </a:lnTo>
                    <a:lnTo>
                      <a:pt x="779" y="70"/>
                    </a:lnTo>
                    <a:lnTo>
                      <a:pt x="783" y="67"/>
                    </a:lnTo>
                    <a:lnTo>
                      <a:pt x="786" y="58"/>
                    </a:lnTo>
                    <a:lnTo>
                      <a:pt x="791" y="50"/>
                    </a:lnTo>
                    <a:lnTo>
                      <a:pt x="795" y="39"/>
                    </a:lnTo>
                    <a:lnTo>
                      <a:pt x="803" y="33"/>
                    </a:lnTo>
                    <a:lnTo>
                      <a:pt x="814" y="34"/>
                    </a:lnTo>
                    <a:lnTo>
                      <a:pt x="824" y="36"/>
                    </a:lnTo>
                    <a:lnTo>
                      <a:pt x="826" y="46"/>
                    </a:lnTo>
                    <a:lnTo>
                      <a:pt x="828" y="58"/>
                    </a:lnTo>
                    <a:lnTo>
                      <a:pt x="829" y="70"/>
                    </a:lnTo>
                    <a:lnTo>
                      <a:pt x="834" y="82"/>
                    </a:lnTo>
                    <a:lnTo>
                      <a:pt x="828" y="89"/>
                    </a:lnTo>
                    <a:lnTo>
                      <a:pt x="819" y="91"/>
                    </a:lnTo>
                    <a:lnTo>
                      <a:pt x="812" y="89"/>
                    </a:lnTo>
                    <a:lnTo>
                      <a:pt x="807" y="91"/>
                    </a:lnTo>
                    <a:lnTo>
                      <a:pt x="798" y="96"/>
                    </a:lnTo>
                    <a:lnTo>
                      <a:pt x="790" y="103"/>
                    </a:lnTo>
                    <a:lnTo>
                      <a:pt x="783" y="112"/>
                    </a:lnTo>
                    <a:lnTo>
                      <a:pt x="781" y="125"/>
                    </a:lnTo>
                    <a:lnTo>
                      <a:pt x="781" y="127"/>
                    </a:lnTo>
                    <a:lnTo>
                      <a:pt x="783" y="129"/>
                    </a:lnTo>
                    <a:lnTo>
                      <a:pt x="785" y="134"/>
                    </a:lnTo>
                    <a:lnTo>
                      <a:pt x="788" y="139"/>
                    </a:lnTo>
                    <a:lnTo>
                      <a:pt x="791" y="137"/>
                    </a:lnTo>
                    <a:lnTo>
                      <a:pt x="795" y="136"/>
                    </a:lnTo>
                    <a:lnTo>
                      <a:pt x="795" y="139"/>
                    </a:lnTo>
                    <a:lnTo>
                      <a:pt x="783" y="139"/>
                    </a:lnTo>
                    <a:lnTo>
                      <a:pt x="778" y="139"/>
                    </a:lnTo>
                    <a:lnTo>
                      <a:pt x="767" y="143"/>
                    </a:lnTo>
                    <a:lnTo>
                      <a:pt x="759" y="144"/>
                    </a:lnTo>
                    <a:lnTo>
                      <a:pt x="748" y="146"/>
                    </a:lnTo>
                    <a:lnTo>
                      <a:pt x="740" y="151"/>
                    </a:lnTo>
                    <a:lnTo>
                      <a:pt x="745" y="151"/>
                    </a:lnTo>
                    <a:lnTo>
                      <a:pt x="750" y="149"/>
                    </a:lnTo>
                    <a:lnTo>
                      <a:pt x="757" y="151"/>
                    </a:lnTo>
                    <a:lnTo>
                      <a:pt x="747" y="151"/>
                    </a:lnTo>
                    <a:lnTo>
                      <a:pt x="738" y="153"/>
                    </a:lnTo>
                    <a:lnTo>
                      <a:pt x="735" y="153"/>
                    </a:lnTo>
                    <a:lnTo>
                      <a:pt x="731" y="153"/>
                    </a:lnTo>
                    <a:lnTo>
                      <a:pt x="731" y="156"/>
                    </a:lnTo>
                    <a:lnTo>
                      <a:pt x="733" y="160"/>
                    </a:lnTo>
                    <a:lnTo>
                      <a:pt x="735" y="163"/>
                    </a:lnTo>
                    <a:lnTo>
                      <a:pt x="731" y="167"/>
                    </a:lnTo>
                    <a:lnTo>
                      <a:pt x="728" y="174"/>
                    </a:lnTo>
                    <a:lnTo>
                      <a:pt x="724" y="180"/>
                    </a:lnTo>
                    <a:lnTo>
                      <a:pt x="721" y="184"/>
                    </a:lnTo>
                    <a:lnTo>
                      <a:pt x="719" y="182"/>
                    </a:lnTo>
                    <a:lnTo>
                      <a:pt x="717" y="180"/>
                    </a:lnTo>
                    <a:lnTo>
                      <a:pt x="716" y="184"/>
                    </a:lnTo>
                    <a:lnTo>
                      <a:pt x="717" y="187"/>
                    </a:lnTo>
                    <a:lnTo>
                      <a:pt x="719" y="192"/>
                    </a:lnTo>
                    <a:lnTo>
                      <a:pt x="716" y="196"/>
                    </a:lnTo>
                    <a:lnTo>
                      <a:pt x="712" y="203"/>
                    </a:lnTo>
                    <a:lnTo>
                      <a:pt x="709" y="210"/>
                    </a:lnTo>
                    <a:lnTo>
                      <a:pt x="707" y="213"/>
                    </a:lnTo>
                    <a:lnTo>
                      <a:pt x="705" y="211"/>
                    </a:lnTo>
                    <a:lnTo>
                      <a:pt x="705" y="210"/>
                    </a:lnTo>
                    <a:lnTo>
                      <a:pt x="705" y="206"/>
                    </a:lnTo>
                    <a:lnTo>
                      <a:pt x="705" y="204"/>
                    </a:lnTo>
                    <a:lnTo>
                      <a:pt x="702" y="196"/>
                    </a:lnTo>
                    <a:lnTo>
                      <a:pt x="700" y="187"/>
                    </a:lnTo>
                    <a:lnTo>
                      <a:pt x="699" y="191"/>
                    </a:lnTo>
                    <a:lnTo>
                      <a:pt x="700" y="194"/>
                    </a:lnTo>
                    <a:lnTo>
                      <a:pt x="700" y="203"/>
                    </a:lnTo>
                    <a:lnTo>
                      <a:pt x="702" y="213"/>
                    </a:lnTo>
                    <a:lnTo>
                      <a:pt x="700" y="217"/>
                    </a:lnTo>
                    <a:lnTo>
                      <a:pt x="702" y="220"/>
                    </a:lnTo>
                    <a:lnTo>
                      <a:pt x="704" y="220"/>
                    </a:lnTo>
                    <a:lnTo>
                      <a:pt x="705" y="220"/>
                    </a:lnTo>
                    <a:lnTo>
                      <a:pt x="705" y="222"/>
                    </a:lnTo>
                    <a:lnTo>
                      <a:pt x="705" y="225"/>
                    </a:lnTo>
                    <a:lnTo>
                      <a:pt x="702" y="229"/>
                    </a:lnTo>
                    <a:lnTo>
                      <a:pt x="699" y="232"/>
                    </a:lnTo>
                    <a:lnTo>
                      <a:pt x="702" y="234"/>
                    </a:lnTo>
                    <a:lnTo>
                      <a:pt x="705" y="235"/>
                    </a:lnTo>
                    <a:lnTo>
                      <a:pt x="704" y="239"/>
                    </a:lnTo>
                    <a:lnTo>
                      <a:pt x="699" y="241"/>
                    </a:lnTo>
                    <a:lnTo>
                      <a:pt x="699" y="246"/>
                    </a:lnTo>
                    <a:lnTo>
                      <a:pt x="704" y="249"/>
                    </a:lnTo>
                    <a:lnTo>
                      <a:pt x="700" y="251"/>
                    </a:lnTo>
                    <a:lnTo>
                      <a:pt x="699" y="254"/>
                    </a:lnTo>
                    <a:lnTo>
                      <a:pt x="690" y="256"/>
                    </a:lnTo>
                    <a:lnTo>
                      <a:pt x="686" y="260"/>
                    </a:lnTo>
                    <a:lnTo>
                      <a:pt x="680" y="263"/>
                    </a:lnTo>
                    <a:lnTo>
                      <a:pt x="676" y="266"/>
                    </a:lnTo>
                    <a:lnTo>
                      <a:pt x="678" y="268"/>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753" name="Freeform 298"/>
              <p:cNvSpPr>
                <a:spLocks/>
              </p:cNvSpPr>
              <p:nvPr/>
            </p:nvSpPr>
            <p:spPr bwMode="auto">
              <a:xfrm>
                <a:off x="1085057" y="1992313"/>
                <a:ext cx="1955800" cy="1011237"/>
              </a:xfrm>
              <a:custGeom>
                <a:avLst/>
                <a:gdLst/>
                <a:ahLst/>
                <a:cxnLst>
                  <a:cxn ang="0">
                    <a:pos x="1096" y="570"/>
                  </a:cxn>
                  <a:cxn ang="0">
                    <a:pos x="1091" y="607"/>
                  </a:cxn>
                  <a:cxn ang="0">
                    <a:pos x="1149" y="568"/>
                  </a:cxn>
                  <a:cxn ang="0">
                    <a:pos x="1103" y="527"/>
                  </a:cxn>
                  <a:cxn ang="0">
                    <a:pos x="1092" y="499"/>
                  </a:cxn>
                  <a:cxn ang="0">
                    <a:pos x="1067" y="499"/>
                  </a:cxn>
                  <a:cxn ang="0">
                    <a:pos x="1172" y="479"/>
                  </a:cxn>
                  <a:cxn ang="0">
                    <a:pos x="1218" y="410"/>
                  </a:cxn>
                  <a:cxn ang="0">
                    <a:pos x="1187" y="408"/>
                  </a:cxn>
                  <a:cxn ang="0">
                    <a:pos x="1165" y="370"/>
                  </a:cxn>
                  <a:cxn ang="0">
                    <a:pos x="1127" y="319"/>
                  </a:cxn>
                  <a:cxn ang="0">
                    <a:pos x="1089" y="293"/>
                  </a:cxn>
                  <a:cxn ang="0">
                    <a:pos x="1031" y="281"/>
                  </a:cxn>
                  <a:cxn ang="0">
                    <a:pos x="969" y="231"/>
                  </a:cxn>
                  <a:cxn ang="0">
                    <a:pos x="903" y="243"/>
                  </a:cxn>
                  <a:cxn ang="0">
                    <a:pos x="907" y="300"/>
                  </a:cxn>
                  <a:cxn ang="0">
                    <a:pos x="917" y="374"/>
                  </a:cxn>
                  <a:cxn ang="0">
                    <a:pos x="891" y="458"/>
                  </a:cxn>
                  <a:cxn ang="0">
                    <a:pos x="841" y="391"/>
                  </a:cxn>
                  <a:cxn ang="0">
                    <a:pos x="705" y="348"/>
                  </a:cxn>
                  <a:cxn ang="0">
                    <a:pos x="666" y="308"/>
                  </a:cxn>
                  <a:cxn ang="0">
                    <a:pos x="695" y="227"/>
                  </a:cxn>
                  <a:cxn ang="0">
                    <a:pos x="697" y="202"/>
                  </a:cxn>
                  <a:cxn ang="0">
                    <a:pos x="738" y="195"/>
                  </a:cxn>
                  <a:cxn ang="0">
                    <a:pos x="733" y="152"/>
                  </a:cxn>
                  <a:cxn ang="0">
                    <a:pos x="785" y="140"/>
                  </a:cxn>
                  <a:cxn ang="0">
                    <a:pos x="845" y="131"/>
                  </a:cxn>
                  <a:cxn ang="0">
                    <a:pos x="857" y="78"/>
                  </a:cxn>
                  <a:cxn ang="0">
                    <a:pos x="798" y="64"/>
                  </a:cxn>
                  <a:cxn ang="0">
                    <a:pos x="757" y="104"/>
                  </a:cxn>
                  <a:cxn ang="0">
                    <a:pos x="735" y="78"/>
                  </a:cxn>
                  <a:cxn ang="0">
                    <a:pos x="700" y="50"/>
                  </a:cxn>
                  <a:cxn ang="0">
                    <a:pos x="659" y="0"/>
                  </a:cxn>
                  <a:cxn ang="0">
                    <a:pos x="642" y="52"/>
                  </a:cxn>
                  <a:cxn ang="0">
                    <a:pos x="668" y="93"/>
                  </a:cxn>
                  <a:cxn ang="0">
                    <a:pos x="638" y="92"/>
                  </a:cxn>
                  <a:cxn ang="0">
                    <a:pos x="582" y="105"/>
                  </a:cxn>
                  <a:cxn ang="0">
                    <a:pos x="487" y="76"/>
                  </a:cxn>
                  <a:cxn ang="0">
                    <a:pos x="482" y="97"/>
                  </a:cxn>
                  <a:cxn ang="0">
                    <a:pos x="427" y="102"/>
                  </a:cxn>
                  <a:cxn ang="0">
                    <a:pos x="367" y="95"/>
                  </a:cxn>
                  <a:cxn ang="0">
                    <a:pos x="343" y="80"/>
                  </a:cxn>
                  <a:cxn ang="0">
                    <a:pos x="253" y="59"/>
                  </a:cxn>
                  <a:cxn ang="0">
                    <a:pos x="184" y="40"/>
                  </a:cxn>
                  <a:cxn ang="0">
                    <a:pos x="131" y="52"/>
                  </a:cxn>
                  <a:cxn ang="0">
                    <a:pos x="85" y="68"/>
                  </a:cxn>
                  <a:cxn ang="0">
                    <a:pos x="28" y="71"/>
                  </a:cxn>
                  <a:cxn ang="0">
                    <a:pos x="19" y="281"/>
                  </a:cxn>
                  <a:cxn ang="0">
                    <a:pos x="78" y="291"/>
                  </a:cxn>
                  <a:cxn ang="0">
                    <a:pos x="134" y="360"/>
                  </a:cxn>
                  <a:cxn ang="0">
                    <a:pos x="150" y="411"/>
                  </a:cxn>
                  <a:cxn ang="0">
                    <a:pos x="183" y="448"/>
                  </a:cxn>
                  <a:cxn ang="0">
                    <a:pos x="232" y="492"/>
                  </a:cxn>
                  <a:cxn ang="0">
                    <a:pos x="700" y="513"/>
                  </a:cxn>
                  <a:cxn ang="0">
                    <a:pos x="771" y="515"/>
                  </a:cxn>
                  <a:cxn ang="0">
                    <a:pos x="807" y="540"/>
                  </a:cxn>
                  <a:cxn ang="0">
                    <a:pos x="876" y="587"/>
                  </a:cxn>
                  <a:cxn ang="0">
                    <a:pos x="833" y="630"/>
                  </a:cxn>
                  <a:cxn ang="0">
                    <a:pos x="883" y="626"/>
                  </a:cxn>
                  <a:cxn ang="0">
                    <a:pos x="912" y="601"/>
                  </a:cxn>
                  <a:cxn ang="0">
                    <a:pos x="991" y="575"/>
                  </a:cxn>
                  <a:cxn ang="0">
                    <a:pos x="1037" y="534"/>
                  </a:cxn>
                </a:cxnLst>
                <a:rect l="0" t="0" r="r" b="b"/>
                <a:pathLst>
                  <a:path w="1232" h="637">
                    <a:moveTo>
                      <a:pt x="1067" y="580"/>
                    </a:moveTo>
                    <a:lnTo>
                      <a:pt x="1067" y="578"/>
                    </a:lnTo>
                    <a:lnTo>
                      <a:pt x="1068" y="578"/>
                    </a:lnTo>
                    <a:lnTo>
                      <a:pt x="1072" y="578"/>
                    </a:lnTo>
                    <a:lnTo>
                      <a:pt x="1074" y="578"/>
                    </a:lnTo>
                    <a:lnTo>
                      <a:pt x="1080" y="578"/>
                    </a:lnTo>
                    <a:lnTo>
                      <a:pt x="1086" y="577"/>
                    </a:lnTo>
                    <a:lnTo>
                      <a:pt x="1091" y="577"/>
                    </a:lnTo>
                    <a:lnTo>
                      <a:pt x="1096" y="570"/>
                    </a:lnTo>
                    <a:lnTo>
                      <a:pt x="1105" y="566"/>
                    </a:lnTo>
                    <a:lnTo>
                      <a:pt x="1105" y="573"/>
                    </a:lnTo>
                    <a:lnTo>
                      <a:pt x="1111" y="575"/>
                    </a:lnTo>
                    <a:lnTo>
                      <a:pt x="1101" y="575"/>
                    </a:lnTo>
                    <a:lnTo>
                      <a:pt x="1091" y="580"/>
                    </a:lnTo>
                    <a:lnTo>
                      <a:pt x="1084" y="585"/>
                    </a:lnTo>
                    <a:lnTo>
                      <a:pt x="1082" y="594"/>
                    </a:lnTo>
                    <a:lnTo>
                      <a:pt x="1086" y="602"/>
                    </a:lnTo>
                    <a:lnTo>
                      <a:pt x="1091" y="607"/>
                    </a:lnTo>
                    <a:lnTo>
                      <a:pt x="1094" y="604"/>
                    </a:lnTo>
                    <a:lnTo>
                      <a:pt x="1099" y="599"/>
                    </a:lnTo>
                    <a:lnTo>
                      <a:pt x="1106" y="594"/>
                    </a:lnTo>
                    <a:lnTo>
                      <a:pt x="1115" y="590"/>
                    </a:lnTo>
                    <a:lnTo>
                      <a:pt x="1122" y="587"/>
                    </a:lnTo>
                    <a:lnTo>
                      <a:pt x="1134" y="582"/>
                    </a:lnTo>
                    <a:lnTo>
                      <a:pt x="1146" y="577"/>
                    </a:lnTo>
                    <a:lnTo>
                      <a:pt x="1153" y="573"/>
                    </a:lnTo>
                    <a:lnTo>
                      <a:pt x="1149" y="568"/>
                    </a:lnTo>
                    <a:lnTo>
                      <a:pt x="1144" y="566"/>
                    </a:lnTo>
                    <a:lnTo>
                      <a:pt x="1139" y="566"/>
                    </a:lnTo>
                    <a:lnTo>
                      <a:pt x="1135" y="566"/>
                    </a:lnTo>
                    <a:lnTo>
                      <a:pt x="1123" y="563"/>
                    </a:lnTo>
                    <a:lnTo>
                      <a:pt x="1111" y="558"/>
                    </a:lnTo>
                    <a:lnTo>
                      <a:pt x="1101" y="549"/>
                    </a:lnTo>
                    <a:lnTo>
                      <a:pt x="1098" y="540"/>
                    </a:lnTo>
                    <a:lnTo>
                      <a:pt x="1099" y="534"/>
                    </a:lnTo>
                    <a:lnTo>
                      <a:pt x="1103" y="527"/>
                    </a:lnTo>
                    <a:lnTo>
                      <a:pt x="1098" y="527"/>
                    </a:lnTo>
                    <a:lnTo>
                      <a:pt x="1091" y="527"/>
                    </a:lnTo>
                    <a:lnTo>
                      <a:pt x="1094" y="521"/>
                    </a:lnTo>
                    <a:lnTo>
                      <a:pt x="1101" y="520"/>
                    </a:lnTo>
                    <a:lnTo>
                      <a:pt x="1108" y="515"/>
                    </a:lnTo>
                    <a:lnTo>
                      <a:pt x="1111" y="509"/>
                    </a:lnTo>
                    <a:lnTo>
                      <a:pt x="1108" y="503"/>
                    </a:lnTo>
                    <a:lnTo>
                      <a:pt x="1101" y="501"/>
                    </a:lnTo>
                    <a:lnTo>
                      <a:pt x="1092" y="499"/>
                    </a:lnTo>
                    <a:lnTo>
                      <a:pt x="1086" y="501"/>
                    </a:lnTo>
                    <a:lnTo>
                      <a:pt x="1068" y="503"/>
                    </a:lnTo>
                    <a:lnTo>
                      <a:pt x="1058" y="509"/>
                    </a:lnTo>
                    <a:lnTo>
                      <a:pt x="1048" y="515"/>
                    </a:lnTo>
                    <a:lnTo>
                      <a:pt x="1037" y="520"/>
                    </a:lnTo>
                    <a:lnTo>
                      <a:pt x="1043" y="511"/>
                    </a:lnTo>
                    <a:lnTo>
                      <a:pt x="1049" y="508"/>
                    </a:lnTo>
                    <a:lnTo>
                      <a:pt x="1056" y="504"/>
                    </a:lnTo>
                    <a:lnTo>
                      <a:pt x="1067" y="499"/>
                    </a:lnTo>
                    <a:lnTo>
                      <a:pt x="1070" y="489"/>
                    </a:lnTo>
                    <a:lnTo>
                      <a:pt x="1079" y="484"/>
                    </a:lnTo>
                    <a:lnTo>
                      <a:pt x="1091" y="480"/>
                    </a:lnTo>
                    <a:lnTo>
                      <a:pt x="1103" y="480"/>
                    </a:lnTo>
                    <a:lnTo>
                      <a:pt x="1115" y="480"/>
                    </a:lnTo>
                    <a:lnTo>
                      <a:pt x="1129" y="482"/>
                    </a:lnTo>
                    <a:lnTo>
                      <a:pt x="1144" y="482"/>
                    </a:lnTo>
                    <a:lnTo>
                      <a:pt x="1160" y="482"/>
                    </a:lnTo>
                    <a:lnTo>
                      <a:pt x="1172" y="479"/>
                    </a:lnTo>
                    <a:lnTo>
                      <a:pt x="1184" y="470"/>
                    </a:lnTo>
                    <a:lnTo>
                      <a:pt x="1194" y="463"/>
                    </a:lnTo>
                    <a:lnTo>
                      <a:pt x="1209" y="458"/>
                    </a:lnTo>
                    <a:lnTo>
                      <a:pt x="1225" y="451"/>
                    </a:lnTo>
                    <a:lnTo>
                      <a:pt x="1232" y="442"/>
                    </a:lnTo>
                    <a:lnTo>
                      <a:pt x="1228" y="427"/>
                    </a:lnTo>
                    <a:lnTo>
                      <a:pt x="1223" y="418"/>
                    </a:lnTo>
                    <a:lnTo>
                      <a:pt x="1220" y="415"/>
                    </a:lnTo>
                    <a:lnTo>
                      <a:pt x="1218" y="410"/>
                    </a:lnTo>
                    <a:lnTo>
                      <a:pt x="1218" y="405"/>
                    </a:lnTo>
                    <a:lnTo>
                      <a:pt x="1206" y="410"/>
                    </a:lnTo>
                    <a:lnTo>
                      <a:pt x="1194" y="415"/>
                    </a:lnTo>
                    <a:lnTo>
                      <a:pt x="1178" y="417"/>
                    </a:lnTo>
                    <a:lnTo>
                      <a:pt x="1170" y="420"/>
                    </a:lnTo>
                    <a:lnTo>
                      <a:pt x="1166" y="418"/>
                    </a:lnTo>
                    <a:lnTo>
                      <a:pt x="1165" y="417"/>
                    </a:lnTo>
                    <a:lnTo>
                      <a:pt x="1173" y="411"/>
                    </a:lnTo>
                    <a:lnTo>
                      <a:pt x="1187" y="408"/>
                    </a:lnTo>
                    <a:lnTo>
                      <a:pt x="1199" y="403"/>
                    </a:lnTo>
                    <a:lnTo>
                      <a:pt x="1206" y="398"/>
                    </a:lnTo>
                    <a:lnTo>
                      <a:pt x="1204" y="394"/>
                    </a:lnTo>
                    <a:lnTo>
                      <a:pt x="1203" y="393"/>
                    </a:lnTo>
                    <a:lnTo>
                      <a:pt x="1190" y="391"/>
                    </a:lnTo>
                    <a:lnTo>
                      <a:pt x="1178" y="389"/>
                    </a:lnTo>
                    <a:lnTo>
                      <a:pt x="1168" y="382"/>
                    </a:lnTo>
                    <a:lnTo>
                      <a:pt x="1165" y="372"/>
                    </a:lnTo>
                    <a:lnTo>
                      <a:pt x="1165" y="370"/>
                    </a:lnTo>
                    <a:lnTo>
                      <a:pt x="1149" y="365"/>
                    </a:lnTo>
                    <a:lnTo>
                      <a:pt x="1139" y="358"/>
                    </a:lnTo>
                    <a:lnTo>
                      <a:pt x="1144" y="355"/>
                    </a:lnTo>
                    <a:lnTo>
                      <a:pt x="1148" y="348"/>
                    </a:lnTo>
                    <a:lnTo>
                      <a:pt x="1144" y="341"/>
                    </a:lnTo>
                    <a:lnTo>
                      <a:pt x="1144" y="334"/>
                    </a:lnTo>
                    <a:lnTo>
                      <a:pt x="1137" y="329"/>
                    </a:lnTo>
                    <a:lnTo>
                      <a:pt x="1132" y="325"/>
                    </a:lnTo>
                    <a:lnTo>
                      <a:pt x="1127" y="319"/>
                    </a:lnTo>
                    <a:lnTo>
                      <a:pt x="1127" y="313"/>
                    </a:lnTo>
                    <a:lnTo>
                      <a:pt x="1125" y="305"/>
                    </a:lnTo>
                    <a:lnTo>
                      <a:pt x="1120" y="298"/>
                    </a:lnTo>
                    <a:lnTo>
                      <a:pt x="1111" y="291"/>
                    </a:lnTo>
                    <a:lnTo>
                      <a:pt x="1110" y="284"/>
                    </a:lnTo>
                    <a:lnTo>
                      <a:pt x="1105" y="281"/>
                    </a:lnTo>
                    <a:lnTo>
                      <a:pt x="1101" y="279"/>
                    </a:lnTo>
                    <a:lnTo>
                      <a:pt x="1092" y="282"/>
                    </a:lnTo>
                    <a:lnTo>
                      <a:pt x="1089" y="293"/>
                    </a:lnTo>
                    <a:lnTo>
                      <a:pt x="1086" y="298"/>
                    </a:lnTo>
                    <a:lnTo>
                      <a:pt x="1079" y="308"/>
                    </a:lnTo>
                    <a:lnTo>
                      <a:pt x="1068" y="315"/>
                    </a:lnTo>
                    <a:lnTo>
                      <a:pt x="1060" y="319"/>
                    </a:lnTo>
                    <a:lnTo>
                      <a:pt x="1049" y="313"/>
                    </a:lnTo>
                    <a:lnTo>
                      <a:pt x="1043" y="308"/>
                    </a:lnTo>
                    <a:lnTo>
                      <a:pt x="1036" y="303"/>
                    </a:lnTo>
                    <a:lnTo>
                      <a:pt x="1032" y="293"/>
                    </a:lnTo>
                    <a:lnTo>
                      <a:pt x="1031" y="281"/>
                    </a:lnTo>
                    <a:lnTo>
                      <a:pt x="1031" y="272"/>
                    </a:lnTo>
                    <a:lnTo>
                      <a:pt x="1024" y="264"/>
                    </a:lnTo>
                    <a:lnTo>
                      <a:pt x="1013" y="262"/>
                    </a:lnTo>
                    <a:lnTo>
                      <a:pt x="1003" y="258"/>
                    </a:lnTo>
                    <a:lnTo>
                      <a:pt x="1000" y="250"/>
                    </a:lnTo>
                    <a:lnTo>
                      <a:pt x="989" y="245"/>
                    </a:lnTo>
                    <a:lnTo>
                      <a:pt x="984" y="239"/>
                    </a:lnTo>
                    <a:lnTo>
                      <a:pt x="976" y="233"/>
                    </a:lnTo>
                    <a:lnTo>
                      <a:pt x="969" y="231"/>
                    </a:lnTo>
                    <a:lnTo>
                      <a:pt x="962" y="233"/>
                    </a:lnTo>
                    <a:lnTo>
                      <a:pt x="955" y="236"/>
                    </a:lnTo>
                    <a:lnTo>
                      <a:pt x="943" y="233"/>
                    </a:lnTo>
                    <a:lnTo>
                      <a:pt x="934" y="231"/>
                    </a:lnTo>
                    <a:lnTo>
                      <a:pt x="926" y="227"/>
                    </a:lnTo>
                    <a:lnTo>
                      <a:pt x="917" y="227"/>
                    </a:lnTo>
                    <a:lnTo>
                      <a:pt x="905" y="229"/>
                    </a:lnTo>
                    <a:lnTo>
                      <a:pt x="902" y="239"/>
                    </a:lnTo>
                    <a:lnTo>
                      <a:pt x="903" y="243"/>
                    </a:lnTo>
                    <a:lnTo>
                      <a:pt x="907" y="248"/>
                    </a:lnTo>
                    <a:lnTo>
                      <a:pt x="908" y="253"/>
                    </a:lnTo>
                    <a:lnTo>
                      <a:pt x="903" y="262"/>
                    </a:lnTo>
                    <a:lnTo>
                      <a:pt x="902" y="265"/>
                    </a:lnTo>
                    <a:lnTo>
                      <a:pt x="905" y="272"/>
                    </a:lnTo>
                    <a:lnTo>
                      <a:pt x="908" y="277"/>
                    </a:lnTo>
                    <a:lnTo>
                      <a:pt x="914" y="284"/>
                    </a:lnTo>
                    <a:lnTo>
                      <a:pt x="910" y="293"/>
                    </a:lnTo>
                    <a:lnTo>
                      <a:pt x="907" y="300"/>
                    </a:lnTo>
                    <a:lnTo>
                      <a:pt x="898" y="303"/>
                    </a:lnTo>
                    <a:lnTo>
                      <a:pt x="895" y="307"/>
                    </a:lnTo>
                    <a:lnTo>
                      <a:pt x="903" y="319"/>
                    </a:lnTo>
                    <a:lnTo>
                      <a:pt x="912" y="331"/>
                    </a:lnTo>
                    <a:lnTo>
                      <a:pt x="915" y="336"/>
                    </a:lnTo>
                    <a:lnTo>
                      <a:pt x="920" y="344"/>
                    </a:lnTo>
                    <a:lnTo>
                      <a:pt x="922" y="355"/>
                    </a:lnTo>
                    <a:lnTo>
                      <a:pt x="924" y="367"/>
                    </a:lnTo>
                    <a:lnTo>
                      <a:pt x="917" y="374"/>
                    </a:lnTo>
                    <a:lnTo>
                      <a:pt x="907" y="386"/>
                    </a:lnTo>
                    <a:lnTo>
                      <a:pt x="893" y="394"/>
                    </a:lnTo>
                    <a:lnTo>
                      <a:pt x="883" y="399"/>
                    </a:lnTo>
                    <a:lnTo>
                      <a:pt x="891" y="408"/>
                    </a:lnTo>
                    <a:lnTo>
                      <a:pt x="895" y="422"/>
                    </a:lnTo>
                    <a:lnTo>
                      <a:pt x="896" y="436"/>
                    </a:lnTo>
                    <a:lnTo>
                      <a:pt x="900" y="446"/>
                    </a:lnTo>
                    <a:lnTo>
                      <a:pt x="895" y="449"/>
                    </a:lnTo>
                    <a:lnTo>
                      <a:pt x="891" y="458"/>
                    </a:lnTo>
                    <a:lnTo>
                      <a:pt x="883" y="461"/>
                    </a:lnTo>
                    <a:lnTo>
                      <a:pt x="876" y="463"/>
                    </a:lnTo>
                    <a:lnTo>
                      <a:pt x="865" y="453"/>
                    </a:lnTo>
                    <a:lnTo>
                      <a:pt x="855" y="444"/>
                    </a:lnTo>
                    <a:lnTo>
                      <a:pt x="847" y="434"/>
                    </a:lnTo>
                    <a:lnTo>
                      <a:pt x="845" y="423"/>
                    </a:lnTo>
                    <a:lnTo>
                      <a:pt x="845" y="410"/>
                    </a:lnTo>
                    <a:lnTo>
                      <a:pt x="845" y="401"/>
                    </a:lnTo>
                    <a:lnTo>
                      <a:pt x="841" y="391"/>
                    </a:lnTo>
                    <a:lnTo>
                      <a:pt x="834" y="386"/>
                    </a:lnTo>
                    <a:lnTo>
                      <a:pt x="802" y="386"/>
                    </a:lnTo>
                    <a:lnTo>
                      <a:pt x="786" y="375"/>
                    </a:lnTo>
                    <a:lnTo>
                      <a:pt x="771" y="367"/>
                    </a:lnTo>
                    <a:lnTo>
                      <a:pt x="754" y="360"/>
                    </a:lnTo>
                    <a:lnTo>
                      <a:pt x="738" y="355"/>
                    </a:lnTo>
                    <a:lnTo>
                      <a:pt x="728" y="348"/>
                    </a:lnTo>
                    <a:lnTo>
                      <a:pt x="716" y="344"/>
                    </a:lnTo>
                    <a:lnTo>
                      <a:pt x="705" y="348"/>
                    </a:lnTo>
                    <a:lnTo>
                      <a:pt x="697" y="351"/>
                    </a:lnTo>
                    <a:lnTo>
                      <a:pt x="695" y="338"/>
                    </a:lnTo>
                    <a:lnTo>
                      <a:pt x="692" y="325"/>
                    </a:lnTo>
                    <a:lnTo>
                      <a:pt x="685" y="315"/>
                    </a:lnTo>
                    <a:lnTo>
                      <a:pt x="678" y="312"/>
                    </a:lnTo>
                    <a:lnTo>
                      <a:pt x="671" y="313"/>
                    </a:lnTo>
                    <a:lnTo>
                      <a:pt x="666" y="317"/>
                    </a:lnTo>
                    <a:lnTo>
                      <a:pt x="666" y="312"/>
                    </a:lnTo>
                    <a:lnTo>
                      <a:pt x="666" y="308"/>
                    </a:lnTo>
                    <a:lnTo>
                      <a:pt x="666" y="301"/>
                    </a:lnTo>
                    <a:lnTo>
                      <a:pt x="666" y="295"/>
                    </a:lnTo>
                    <a:lnTo>
                      <a:pt x="666" y="279"/>
                    </a:lnTo>
                    <a:lnTo>
                      <a:pt x="669" y="269"/>
                    </a:lnTo>
                    <a:lnTo>
                      <a:pt x="675" y="258"/>
                    </a:lnTo>
                    <a:lnTo>
                      <a:pt x="683" y="250"/>
                    </a:lnTo>
                    <a:lnTo>
                      <a:pt x="685" y="243"/>
                    </a:lnTo>
                    <a:lnTo>
                      <a:pt x="690" y="236"/>
                    </a:lnTo>
                    <a:lnTo>
                      <a:pt x="695" y="227"/>
                    </a:lnTo>
                    <a:lnTo>
                      <a:pt x="700" y="224"/>
                    </a:lnTo>
                    <a:lnTo>
                      <a:pt x="707" y="222"/>
                    </a:lnTo>
                    <a:lnTo>
                      <a:pt x="714" y="221"/>
                    </a:lnTo>
                    <a:lnTo>
                      <a:pt x="721" y="219"/>
                    </a:lnTo>
                    <a:lnTo>
                      <a:pt x="724" y="214"/>
                    </a:lnTo>
                    <a:lnTo>
                      <a:pt x="721" y="209"/>
                    </a:lnTo>
                    <a:lnTo>
                      <a:pt x="712" y="205"/>
                    </a:lnTo>
                    <a:lnTo>
                      <a:pt x="704" y="203"/>
                    </a:lnTo>
                    <a:lnTo>
                      <a:pt x="697" y="202"/>
                    </a:lnTo>
                    <a:lnTo>
                      <a:pt x="697" y="200"/>
                    </a:lnTo>
                    <a:lnTo>
                      <a:pt x="699" y="198"/>
                    </a:lnTo>
                    <a:lnTo>
                      <a:pt x="705" y="198"/>
                    </a:lnTo>
                    <a:lnTo>
                      <a:pt x="714" y="200"/>
                    </a:lnTo>
                    <a:lnTo>
                      <a:pt x="728" y="205"/>
                    </a:lnTo>
                    <a:lnTo>
                      <a:pt x="731" y="203"/>
                    </a:lnTo>
                    <a:lnTo>
                      <a:pt x="733" y="200"/>
                    </a:lnTo>
                    <a:lnTo>
                      <a:pt x="735" y="197"/>
                    </a:lnTo>
                    <a:lnTo>
                      <a:pt x="738" y="195"/>
                    </a:lnTo>
                    <a:lnTo>
                      <a:pt x="740" y="195"/>
                    </a:lnTo>
                    <a:lnTo>
                      <a:pt x="748" y="195"/>
                    </a:lnTo>
                    <a:lnTo>
                      <a:pt x="762" y="188"/>
                    </a:lnTo>
                    <a:lnTo>
                      <a:pt x="776" y="176"/>
                    </a:lnTo>
                    <a:lnTo>
                      <a:pt x="776" y="169"/>
                    </a:lnTo>
                    <a:lnTo>
                      <a:pt x="762" y="166"/>
                    </a:lnTo>
                    <a:lnTo>
                      <a:pt x="750" y="164"/>
                    </a:lnTo>
                    <a:lnTo>
                      <a:pt x="740" y="159"/>
                    </a:lnTo>
                    <a:lnTo>
                      <a:pt x="733" y="152"/>
                    </a:lnTo>
                    <a:lnTo>
                      <a:pt x="736" y="152"/>
                    </a:lnTo>
                    <a:lnTo>
                      <a:pt x="743" y="152"/>
                    </a:lnTo>
                    <a:lnTo>
                      <a:pt x="752" y="159"/>
                    </a:lnTo>
                    <a:lnTo>
                      <a:pt x="766" y="164"/>
                    </a:lnTo>
                    <a:lnTo>
                      <a:pt x="771" y="160"/>
                    </a:lnTo>
                    <a:lnTo>
                      <a:pt x="779" y="157"/>
                    </a:lnTo>
                    <a:lnTo>
                      <a:pt x="785" y="152"/>
                    </a:lnTo>
                    <a:lnTo>
                      <a:pt x="788" y="147"/>
                    </a:lnTo>
                    <a:lnTo>
                      <a:pt x="785" y="140"/>
                    </a:lnTo>
                    <a:lnTo>
                      <a:pt x="785" y="136"/>
                    </a:lnTo>
                    <a:lnTo>
                      <a:pt x="797" y="141"/>
                    </a:lnTo>
                    <a:lnTo>
                      <a:pt x="807" y="147"/>
                    </a:lnTo>
                    <a:lnTo>
                      <a:pt x="814" y="143"/>
                    </a:lnTo>
                    <a:lnTo>
                      <a:pt x="824" y="141"/>
                    </a:lnTo>
                    <a:lnTo>
                      <a:pt x="824" y="135"/>
                    </a:lnTo>
                    <a:lnTo>
                      <a:pt x="831" y="140"/>
                    </a:lnTo>
                    <a:lnTo>
                      <a:pt x="834" y="138"/>
                    </a:lnTo>
                    <a:lnTo>
                      <a:pt x="845" y="131"/>
                    </a:lnTo>
                    <a:lnTo>
                      <a:pt x="855" y="123"/>
                    </a:lnTo>
                    <a:lnTo>
                      <a:pt x="860" y="116"/>
                    </a:lnTo>
                    <a:lnTo>
                      <a:pt x="853" y="107"/>
                    </a:lnTo>
                    <a:lnTo>
                      <a:pt x="848" y="102"/>
                    </a:lnTo>
                    <a:lnTo>
                      <a:pt x="847" y="97"/>
                    </a:lnTo>
                    <a:lnTo>
                      <a:pt x="847" y="93"/>
                    </a:lnTo>
                    <a:lnTo>
                      <a:pt x="848" y="88"/>
                    </a:lnTo>
                    <a:lnTo>
                      <a:pt x="857" y="83"/>
                    </a:lnTo>
                    <a:lnTo>
                      <a:pt x="857" y="78"/>
                    </a:lnTo>
                    <a:lnTo>
                      <a:pt x="857" y="71"/>
                    </a:lnTo>
                    <a:lnTo>
                      <a:pt x="847" y="68"/>
                    </a:lnTo>
                    <a:lnTo>
                      <a:pt x="841" y="64"/>
                    </a:lnTo>
                    <a:lnTo>
                      <a:pt x="834" y="59"/>
                    </a:lnTo>
                    <a:lnTo>
                      <a:pt x="824" y="57"/>
                    </a:lnTo>
                    <a:lnTo>
                      <a:pt x="817" y="56"/>
                    </a:lnTo>
                    <a:lnTo>
                      <a:pt x="812" y="54"/>
                    </a:lnTo>
                    <a:lnTo>
                      <a:pt x="802" y="56"/>
                    </a:lnTo>
                    <a:lnTo>
                      <a:pt x="798" y="64"/>
                    </a:lnTo>
                    <a:lnTo>
                      <a:pt x="802" y="71"/>
                    </a:lnTo>
                    <a:lnTo>
                      <a:pt x="807" y="78"/>
                    </a:lnTo>
                    <a:lnTo>
                      <a:pt x="800" y="83"/>
                    </a:lnTo>
                    <a:lnTo>
                      <a:pt x="791" y="88"/>
                    </a:lnTo>
                    <a:lnTo>
                      <a:pt x="788" y="100"/>
                    </a:lnTo>
                    <a:lnTo>
                      <a:pt x="783" y="114"/>
                    </a:lnTo>
                    <a:lnTo>
                      <a:pt x="773" y="117"/>
                    </a:lnTo>
                    <a:lnTo>
                      <a:pt x="764" y="112"/>
                    </a:lnTo>
                    <a:lnTo>
                      <a:pt x="757" y="104"/>
                    </a:lnTo>
                    <a:lnTo>
                      <a:pt x="755" y="98"/>
                    </a:lnTo>
                    <a:lnTo>
                      <a:pt x="759" y="92"/>
                    </a:lnTo>
                    <a:lnTo>
                      <a:pt x="764" y="86"/>
                    </a:lnTo>
                    <a:lnTo>
                      <a:pt x="761" y="81"/>
                    </a:lnTo>
                    <a:lnTo>
                      <a:pt x="755" y="74"/>
                    </a:lnTo>
                    <a:lnTo>
                      <a:pt x="748" y="69"/>
                    </a:lnTo>
                    <a:lnTo>
                      <a:pt x="745" y="68"/>
                    </a:lnTo>
                    <a:lnTo>
                      <a:pt x="736" y="69"/>
                    </a:lnTo>
                    <a:lnTo>
                      <a:pt x="735" y="78"/>
                    </a:lnTo>
                    <a:lnTo>
                      <a:pt x="731" y="85"/>
                    </a:lnTo>
                    <a:lnTo>
                      <a:pt x="724" y="90"/>
                    </a:lnTo>
                    <a:lnTo>
                      <a:pt x="723" y="78"/>
                    </a:lnTo>
                    <a:lnTo>
                      <a:pt x="714" y="71"/>
                    </a:lnTo>
                    <a:lnTo>
                      <a:pt x="716" y="66"/>
                    </a:lnTo>
                    <a:lnTo>
                      <a:pt x="719" y="64"/>
                    </a:lnTo>
                    <a:lnTo>
                      <a:pt x="704" y="61"/>
                    </a:lnTo>
                    <a:lnTo>
                      <a:pt x="693" y="57"/>
                    </a:lnTo>
                    <a:lnTo>
                      <a:pt x="700" y="50"/>
                    </a:lnTo>
                    <a:lnTo>
                      <a:pt x="705" y="43"/>
                    </a:lnTo>
                    <a:lnTo>
                      <a:pt x="702" y="37"/>
                    </a:lnTo>
                    <a:lnTo>
                      <a:pt x="697" y="35"/>
                    </a:lnTo>
                    <a:lnTo>
                      <a:pt x="692" y="31"/>
                    </a:lnTo>
                    <a:lnTo>
                      <a:pt x="690" y="28"/>
                    </a:lnTo>
                    <a:lnTo>
                      <a:pt x="687" y="16"/>
                    </a:lnTo>
                    <a:lnTo>
                      <a:pt x="681" y="9"/>
                    </a:lnTo>
                    <a:lnTo>
                      <a:pt x="671" y="2"/>
                    </a:lnTo>
                    <a:lnTo>
                      <a:pt x="659" y="0"/>
                    </a:lnTo>
                    <a:lnTo>
                      <a:pt x="652" y="4"/>
                    </a:lnTo>
                    <a:lnTo>
                      <a:pt x="654" y="13"/>
                    </a:lnTo>
                    <a:lnTo>
                      <a:pt x="644" y="13"/>
                    </a:lnTo>
                    <a:lnTo>
                      <a:pt x="640" y="19"/>
                    </a:lnTo>
                    <a:lnTo>
                      <a:pt x="642" y="26"/>
                    </a:lnTo>
                    <a:lnTo>
                      <a:pt x="644" y="33"/>
                    </a:lnTo>
                    <a:lnTo>
                      <a:pt x="640" y="37"/>
                    </a:lnTo>
                    <a:lnTo>
                      <a:pt x="637" y="43"/>
                    </a:lnTo>
                    <a:lnTo>
                      <a:pt x="642" y="52"/>
                    </a:lnTo>
                    <a:lnTo>
                      <a:pt x="654" y="56"/>
                    </a:lnTo>
                    <a:lnTo>
                      <a:pt x="664" y="59"/>
                    </a:lnTo>
                    <a:lnTo>
                      <a:pt x="671" y="68"/>
                    </a:lnTo>
                    <a:lnTo>
                      <a:pt x="669" y="76"/>
                    </a:lnTo>
                    <a:lnTo>
                      <a:pt x="668" y="83"/>
                    </a:lnTo>
                    <a:lnTo>
                      <a:pt x="673" y="80"/>
                    </a:lnTo>
                    <a:lnTo>
                      <a:pt x="678" y="78"/>
                    </a:lnTo>
                    <a:lnTo>
                      <a:pt x="676" y="88"/>
                    </a:lnTo>
                    <a:lnTo>
                      <a:pt x="668" y="93"/>
                    </a:lnTo>
                    <a:lnTo>
                      <a:pt x="661" y="95"/>
                    </a:lnTo>
                    <a:lnTo>
                      <a:pt x="656" y="98"/>
                    </a:lnTo>
                    <a:lnTo>
                      <a:pt x="652" y="104"/>
                    </a:lnTo>
                    <a:lnTo>
                      <a:pt x="652" y="114"/>
                    </a:lnTo>
                    <a:lnTo>
                      <a:pt x="644" y="112"/>
                    </a:lnTo>
                    <a:lnTo>
                      <a:pt x="642" y="107"/>
                    </a:lnTo>
                    <a:lnTo>
                      <a:pt x="644" y="100"/>
                    </a:lnTo>
                    <a:lnTo>
                      <a:pt x="644" y="95"/>
                    </a:lnTo>
                    <a:lnTo>
                      <a:pt x="638" y="92"/>
                    </a:lnTo>
                    <a:lnTo>
                      <a:pt x="633" y="92"/>
                    </a:lnTo>
                    <a:lnTo>
                      <a:pt x="626" y="90"/>
                    </a:lnTo>
                    <a:lnTo>
                      <a:pt x="621" y="90"/>
                    </a:lnTo>
                    <a:lnTo>
                      <a:pt x="611" y="93"/>
                    </a:lnTo>
                    <a:lnTo>
                      <a:pt x="609" y="105"/>
                    </a:lnTo>
                    <a:lnTo>
                      <a:pt x="601" y="105"/>
                    </a:lnTo>
                    <a:lnTo>
                      <a:pt x="594" y="105"/>
                    </a:lnTo>
                    <a:lnTo>
                      <a:pt x="587" y="105"/>
                    </a:lnTo>
                    <a:lnTo>
                      <a:pt x="582" y="105"/>
                    </a:lnTo>
                    <a:lnTo>
                      <a:pt x="573" y="105"/>
                    </a:lnTo>
                    <a:lnTo>
                      <a:pt x="564" y="105"/>
                    </a:lnTo>
                    <a:lnTo>
                      <a:pt x="554" y="104"/>
                    </a:lnTo>
                    <a:lnTo>
                      <a:pt x="544" y="102"/>
                    </a:lnTo>
                    <a:lnTo>
                      <a:pt x="533" y="100"/>
                    </a:lnTo>
                    <a:lnTo>
                      <a:pt x="523" y="98"/>
                    </a:lnTo>
                    <a:lnTo>
                      <a:pt x="508" y="88"/>
                    </a:lnTo>
                    <a:lnTo>
                      <a:pt x="499" y="76"/>
                    </a:lnTo>
                    <a:lnTo>
                      <a:pt x="487" y="76"/>
                    </a:lnTo>
                    <a:lnTo>
                      <a:pt x="475" y="78"/>
                    </a:lnTo>
                    <a:lnTo>
                      <a:pt x="463" y="81"/>
                    </a:lnTo>
                    <a:lnTo>
                      <a:pt x="460" y="90"/>
                    </a:lnTo>
                    <a:lnTo>
                      <a:pt x="461" y="93"/>
                    </a:lnTo>
                    <a:lnTo>
                      <a:pt x="466" y="95"/>
                    </a:lnTo>
                    <a:lnTo>
                      <a:pt x="480" y="92"/>
                    </a:lnTo>
                    <a:lnTo>
                      <a:pt x="494" y="88"/>
                    </a:lnTo>
                    <a:lnTo>
                      <a:pt x="490" y="93"/>
                    </a:lnTo>
                    <a:lnTo>
                      <a:pt x="482" y="97"/>
                    </a:lnTo>
                    <a:lnTo>
                      <a:pt x="473" y="98"/>
                    </a:lnTo>
                    <a:lnTo>
                      <a:pt x="470" y="107"/>
                    </a:lnTo>
                    <a:lnTo>
                      <a:pt x="472" y="116"/>
                    </a:lnTo>
                    <a:lnTo>
                      <a:pt x="473" y="123"/>
                    </a:lnTo>
                    <a:lnTo>
                      <a:pt x="461" y="116"/>
                    </a:lnTo>
                    <a:lnTo>
                      <a:pt x="453" y="105"/>
                    </a:lnTo>
                    <a:lnTo>
                      <a:pt x="444" y="102"/>
                    </a:lnTo>
                    <a:lnTo>
                      <a:pt x="434" y="102"/>
                    </a:lnTo>
                    <a:lnTo>
                      <a:pt x="427" y="102"/>
                    </a:lnTo>
                    <a:lnTo>
                      <a:pt x="420" y="102"/>
                    </a:lnTo>
                    <a:lnTo>
                      <a:pt x="411" y="102"/>
                    </a:lnTo>
                    <a:lnTo>
                      <a:pt x="398" y="104"/>
                    </a:lnTo>
                    <a:lnTo>
                      <a:pt x="384" y="107"/>
                    </a:lnTo>
                    <a:lnTo>
                      <a:pt x="372" y="105"/>
                    </a:lnTo>
                    <a:lnTo>
                      <a:pt x="367" y="104"/>
                    </a:lnTo>
                    <a:lnTo>
                      <a:pt x="365" y="100"/>
                    </a:lnTo>
                    <a:lnTo>
                      <a:pt x="365" y="98"/>
                    </a:lnTo>
                    <a:lnTo>
                      <a:pt x="367" y="95"/>
                    </a:lnTo>
                    <a:lnTo>
                      <a:pt x="372" y="95"/>
                    </a:lnTo>
                    <a:lnTo>
                      <a:pt x="377" y="93"/>
                    </a:lnTo>
                    <a:lnTo>
                      <a:pt x="382" y="93"/>
                    </a:lnTo>
                    <a:lnTo>
                      <a:pt x="374" y="81"/>
                    </a:lnTo>
                    <a:lnTo>
                      <a:pt x="367" y="78"/>
                    </a:lnTo>
                    <a:lnTo>
                      <a:pt x="361" y="76"/>
                    </a:lnTo>
                    <a:lnTo>
                      <a:pt x="358" y="76"/>
                    </a:lnTo>
                    <a:lnTo>
                      <a:pt x="351" y="78"/>
                    </a:lnTo>
                    <a:lnTo>
                      <a:pt x="343" y="80"/>
                    </a:lnTo>
                    <a:lnTo>
                      <a:pt x="331" y="78"/>
                    </a:lnTo>
                    <a:lnTo>
                      <a:pt x="320" y="76"/>
                    </a:lnTo>
                    <a:lnTo>
                      <a:pt x="312" y="71"/>
                    </a:lnTo>
                    <a:lnTo>
                      <a:pt x="303" y="68"/>
                    </a:lnTo>
                    <a:lnTo>
                      <a:pt x="293" y="62"/>
                    </a:lnTo>
                    <a:lnTo>
                      <a:pt x="284" y="59"/>
                    </a:lnTo>
                    <a:lnTo>
                      <a:pt x="274" y="57"/>
                    </a:lnTo>
                    <a:lnTo>
                      <a:pt x="265" y="57"/>
                    </a:lnTo>
                    <a:lnTo>
                      <a:pt x="253" y="59"/>
                    </a:lnTo>
                    <a:lnTo>
                      <a:pt x="243" y="62"/>
                    </a:lnTo>
                    <a:lnTo>
                      <a:pt x="234" y="57"/>
                    </a:lnTo>
                    <a:lnTo>
                      <a:pt x="231" y="49"/>
                    </a:lnTo>
                    <a:lnTo>
                      <a:pt x="220" y="56"/>
                    </a:lnTo>
                    <a:lnTo>
                      <a:pt x="212" y="62"/>
                    </a:lnTo>
                    <a:lnTo>
                      <a:pt x="203" y="57"/>
                    </a:lnTo>
                    <a:lnTo>
                      <a:pt x="195" y="50"/>
                    </a:lnTo>
                    <a:lnTo>
                      <a:pt x="188" y="42"/>
                    </a:lnTo>
                    <a:lnTo>
                      <a:pt x="184" y="40"/>
                    </a:lnTo>
                    <a:lnTo>
                      <a:pt x="177" y="42"/>
                    </a:lnTo>
                    <a:lnTo>
                      <a:pt x="176" y="47"/>
                    </a:lnTo>
                    <a:lnTo>
                      <a:pt x="172" y="50"/>
                    </a:lnTo>
                    <a:lnTo>
                      <a:pt x="167" y="54"/>
                    </a:lnTo>
                    <a:lnTo>
                      <a:pt x="162" y="52"/>
                    </a:lnTo>
                    <a:lnTo>
                      <a:pt x="159" y="47"/>
                    </a:lnTo>
                    <a:lnTo>
                      <a:pt x="146" y="49"/>
                    </a:lnTo>
                    <a:lnTo>
                      <a:pt x="140" y="50"/>
                    </a:lnTo>
                    <a:lnTo>
                      <a:pt x="131" y="52"/>
                    </a:lnTo>
                    <a:lnTo>
                      <a:pt x="122" y="57"/>
                    </a:lnTo>
                    <a:lnTo>
                      <a:pt x="116" y="59"/>
                    </a:lnTo>
                    <a:lnTo>
                      <a:pt x="110" y="62"/>
                    </a:lnTo>
                    <a:lnTo>
                      <a:pt x="104" y="64"/>
                    </a:lnTo>
                    <a:lnTo>
                      <a:pt x="100" y="64"/>
                    </a:lnTo>
                    <a:lnTo>
                      <a:pt x="91" y="59"/>
                    </a:lnTo>
                    <a:lnTo>
                      <a:pt x="88" y="61"/>
                    </a:lnTo>
                    <a:lnTo>
                      <a:pt x="86" y="64"/>
                    </a:lnTo>
                    <a:lnTo>
                      <a:pt x="85" y="68"/>
                    </a:lnTo>
                    <a:lnTo>
                      <a:pt x="73" y="68"/>
                    </a:lnTo>
                    <a:lnTo>
                      <a:pt x="67" y="69"/>
                    </a:lnTo>
                    <a:lnTo>
                      <a:pt x="64" y="71"/>
                    </a:lnTo>
                    <a:lnTo>
                      <a:pt x="66" y="74"/>
                    </a:lnTo>
                    <a:lnTo>
                      <a:pt x="67" y="78"/>
                    </a:lnTo>
                    <a:lnTo>
                      <a:pt x="69" y="81"/>
                    </a:lnTo>
                    <a:lnTo>
                      <a:pt x="57" y="80"/>
                    </a:lnTo>
                    <a:lnTo>
                      <a:pt x="43" y="78"/>
                    </a:lnTo>
                    <a:lnTo>
                      <a:pt x="28" y="71"/>
                    </a:lnTo>
                    <a:lnTo>
                      <a:pt x="12" y="66"/>
                    </a:lnTo>
                    <a:lnTo>
                      <a:pt x="9" y="62"/>
                    </a:lnTo>
                    <a:lnTo>
                      <a:pt x="5" y="59"/>
                    </a:lnTo>
                    <a:lnTo>
                      <a:pt x="2" y="59"/>
                    </a:lnTo>
                    <a:lnTo>
                      <a:pt x="0" y="59"/>
                    </a:lnTo>
                    <a:lnTo>
                      <a:pt x="0" y="279"/>
                    </a:lnTo>
                    <a:lnTo>
                      <a:pt x="4" y="279"/>
                    </a:lnTo>
                    <a:lnTo>
                      <a:pt x="12" y="281"/>
                    </a:lnTo>
                    <a:lnTo>
                      <a:pt x="19" y="281"/>
                    </a:lnTo>
                    <a:lnTo>
                      <a:pt x="28" y="286"/>
                    </a:lnTo>
                    <a:lnTo>
                      <a:pt x="31" y="291"/>
                    </a:lnTo>
                    <a:lnTo>
                      <a:pt x="38" y="298"/>
                    </a:lnTo>
                    <a:lnTo>
                      <a:pt x="45" y="303"/>
                    </a:lnTo>
                    <a:lnTo>
                      <a:pt x="54" y="307"/>
                    </a:lnTo>
                    <a:lnTo>
                      <a:pt x="61" y="300"/>
                    </a:lnTo>
                    <a:lnTo>
                      <a:pt x="67" y="295"/>
                    </a:lnTo>
                    <a:lnTo>
                      <a:pt x="71" y="293"/>
                    </a:lnTo>
                    <a:lnTo>
                      <a:pt x="78" y="291"/>
                    </a:lnTo>
                    <a:lnTo>
                      <a:pt x="86" y="300"/>
                    </a:lnTo>
                    <a:lnTo>
                      <a:pt x="95" y="308"/>
                    </a:lnTo>
                    <a:lnTo>
                      <a:pt x="102" y="319"/>
                    </a:lnTo>
                    <a:lnTo>
                      <a:pt x="112" y="332"/>
                    </a:lnTo>
                    <a:lnTo>
                      <a:pt x="116" y="334"/>
                    </a:lnTo>
                    <a:lnTo>
                      <a:pt x="119" y="339"/>
                    </a:lnTo>
                    <a:lnTo>
                      <a:pt x="122" y="348"/>
                    </a:lnTo>
                    <a:lnTo>
                      <a:pt x="129" y="358"/>
                    </a:lnTo>
                    <a:lnTo>
                      <a:pt x="134" y="360"/>
                    </a:lnTo>
                    <a:lnTo>
                      <a:pt x="141" y="363"/>
                    </a:lnTo>
                    <a:lnTo>
                      <a:pt x="150" y="370"/>
                    </a:lnTo>
                    <a:lnTo>
                      <a:pt x="155" y="382"/>
                    </a:lnTo>
                    <a:lnTo>
                      <a:pt x="152" y="387"/>
                    </a:lnTo>
                    <a:lnTo>
                      <a:pt x="148" y="393"/>
                    </a:lnTo>
                    <a:lnTo>
                      <a:pt x="148" y="394"/>
                    </a:lnTo>
                    <a:lnTo>
                      <a:pt x="150" y="399"/>
                    </a:lnTo>
                    <a:lnTo>
                      <a:pt x="148" y="405"/>
                    </a:lnTo>
                    <a:lnTo>
                      <a:pt x="150" y="411"/>
                    </a:lnTo>
                    <a:lnTo>
                      <a:pt x="150" y="417"/>
                    </a:lnTo>
                    <a:lnTo>
                      <a:pt x="157" y="422"/>
                    </a:lnTo>
                    <a:lnTo>
                      <a:pt x="162" y="422"/>
                    </a:lnTo>
                    <a:lnTo>
                      <a:pt x="167" y="425"/>
                    </a:lnTo>
                    <a:lnTo>
                      <a:pt x="169" y="432"/>
                    </a:lnTo>
                    <a:lnTo>
                      <a:pt x="172" y="441"/>
                    </a:lnTo>
                    <a:lnTo>
                      <a:pt x="174" y="441"/>
                    </a:lnTo>
                    <a:lnTo>
                      <a:pt x="179" y="444"/>
                    </a:lnTo>
                    <a:lnTo>
                      <a:pt x="183" y="448"/>
                    </a:lnTo>
                    <a:lnTo>
                      <a:pt x="186" y="451"/>
                    </a:lnTo>
                    <a:lnTo>
                      <a:pt x="188" y="458"/>
                    </a:lnTo>
                    <a:lnTo>
                      <a:pt x="191" y="466"/>
                    </a:lnTo>
                    <a:lnTo>
                      <a:pt x="196" y="472"/>
                    </a:lnTo>
                    <a:lnTo>
                      <a:pt x="208" y="475"/>
                    </a:lnTo>
                    <a:lnTo>
                      <a:pt x="210" y="479"/>
                    </a:lnTo>
                    <a:lnTo>
                      <a:pt x="219" y="482"/>
                    </a:lnTo>
                    <a:lnTo>
                      <a:pt x="226" y="484"/>
                    </a:lnTo>
                    <a:lnTo>
                      <a:pt x="232" y="492"/>
                    </a:lnTo>
                    <a:lnTo>
                      <a:pt x="239" y="497"/>
                    </a:lnTo>
                    <a:lnTo>
                      <a:pt x="251" y="504"/>
                    </a:lnTo>
                    <a:lnTo>
                      <a:pt x="253" y="504"/>
                    </a:lnTo>
                    <a:lnTo>
                      <a:pt x="257" y="506"/>
                    </a:lnTo>
                    <a:lnTo>
                      <a:pt x="662" y="506"/>
                    </a:lnTo>
                    <a:lnTo>
                      <a:pt x="662" y="501"/>
                    </a:lnTo>
                    <a:lnTo>
                      <a:pt x="669" y="506"/>
                    </a:lnTo>
                    <a:lnTo>
                      <a:pt x="676" y="513"/>
                    </a:lnTo>
                    <a:lnTo>
                      <a:pt x="700" y="513"/>
                    </a:lnTo>
                    <a:lnTo>
                      <a:pt x="707" y="518"/>
                    </a:lnTo>
                    <a:lnTo>
                      <a:pt x="718" y="521"/>
                    </a:lnTo>
                    <a:lnTo>
                      <a:pt x="728" y="521"/>
                    </a:lnTo>
                    <a:lnTo>
                      <a:pt x="743" y="523"/>
                    </a:lnTo>
                    <a:lnTo>
                      <a:pt x="748" y="521"/>
                    </a:lnTo>
                    <a:lnTo>
                      <a:pt x="755" y="521"/>
                    </a:lnTo>
                    <a:lnTo>
                      <a:pt x="759" y="513"/>
                    </a:lnTo>
                    <a:lnTo>
                      <a:pt x="764" y="509"/>
                    </a:lnTo>
                    <a:lnTo>
                      <a:pt x="771" y="515"/>
                    </a:lnTo>
                    <a:lnTo>
                      <a:pt x="776" y="521"/>
                    </a:lnTo>
                    <a:lnTo>
                      <a:pt x="776" y="516"/>
                    </a:lnTo>
                    <a:lnTo>
                      <a:pt x="778" y="515"/>
                    </a:lnTo>
                    <a:lnTo>
                      <a:pt x="781" y="515"/>
                    </a:lnTo>
                    <a:lnTo>
                      <a:pt x="785" y="516"/>
                    </a:lnTo>
                    <a:lnTo>
                      <a:pt x="793" y="523"/>
                    </a:lnTo>
                    <a:lnTo>
                      <a:pt x="802" y="528"/>
                    </a:lnTo>
                    <a:lnTo>
                      <a:pt x="807" y="534"/>
                    </a:lnTo>
                    <a:lnTo>
                      <a:pt x="807" y="540"/>
                    </a:lnTo>
                    <a:lnTo>
                      <a:pt x="810" y="549"/>
                    </a:lnTo>
                    <a:lnTo>
                      <a:pt x="819" y="554"/>
                    </a:lnTo>
                    <a:lnTo>
                      <a:pt x="829" y="558"/>
                    </a:lnTo>
                    <a:lnTo>
                      <a:pt x="840" y="559"/>
                    </a:lnTo>
                    <a:lnTo>
                      <a:pt x="850" y="566"/>
                    </a:lnTo>
                    <a:lnTo>
                      <a:pt x="864" y="566"/>
                    </a:lnTo>
                    <a:lnTo>
                      <a:pt x="872" y="571"/>
                    </a:lnTo>
                    <a:lnTo>
                      <a:pt x="877" y="583"/>
                    </a:lnTo>
                    <a:lnTo>
                      <a:pt x="876" y="587"/>
                    </a:lnTo>
                    <a:lnTo>
                      <a:pt x="872" y="589"/>
                    </a:lnTo>
                    <a:lnTo>
                      <a:pt x="862" y="583"/>
                    </a:lnTo>
                    <a:lnTo>
                      <a:pt x="859" y="580"/>
                    </a:lnTo>
                    <a:lnTo>
                      <a:pt x="855" y="587"/>
                    </a:lnTo>
                    <a:lnTo>
                      <a:pt x="853" y="599"/>
                    </a:lnTo>
                    <a:lnTo>
                      <a:pt x="848" y="607"/>
                    </a:lnTo>
                    <a:lnTo>
                      <a:pt x="845" y="613"/>
                    </a:lnTo>
                    <a:lnTo>
                      <a:pt x="836" y="621"/>
                    </a:lnTo>
                    <a:lnTo>
                      <a:pt x="833" y="630"/>
                    </a:lnTo>
                    <a:lnTo>
                      <a:pt x="836" y="633"/>
                    </a:lnTo>
                    <a:lnTo>
                      <a:pt x="841" y="637"/>
                    </a:lnTo>
                    <a:lnTo>
                      <a:pt x="845" y="633"/>
                    </a:lnTo>
                    <a:lnTo>
                      <a:pt x="848" y="632"/>
                    </a:lnTo>
                    <a:lnTo>
                      <a:pt x="855" y="626"/>
                    </a:lnTo>
                    <a:lnTo>
                      <a:pt x="867" y="626"/>
                    </a:lnTo>
                    <a:lnTo>
                      <a:pt x="874" y="626"/>
                    </a:lnTo>
                    <a:lnTo>
                      <a:pt x="879" y="628"/>
                    </a:lnTo>
                    <a:lnTo>
                      <a:pt x="883" y="626"/>
                    </a:lnTo>
                    <a:lnTo>
                      <a:pt x="888" y="625"/>
                    </a:lnTo>
                    <a:lnTo>
                      <a:pt x="886" y="620"/>
                    </a:lnTo>
                    <a:lnTo>
                      <a:pt x="884" y="616"/>
                    </a:lnTo>
                    <a:lnTo>
                      <a:pt x="883" y="613"/>
                    </a:lnTo>
                    <a:lnTo>
                      <a:pt x="881" y="611"/>
                    </a:lnTo>
                    <a:lnTo>
                      <a:pt x="883" y="607"/>
                    </a:lnTo>
                    <a:lnTo>
                      <a:pt x="888" y="607"/>
                    </a:lnTo>
                    <a:lnTo>
                      <a:pt x="896" y="604"/>
                    </a:lnTo>
                    <a:lnTo>
                      <a:pt x="912" y="601"/>
                    </a:lnTo>
                    <a:lnTo>
                      <a:pt x="924" y="597"/>
                    </a:lnTo>
                    <a:lnTo>
                      <a:pt x="936" y="597"/>
                    </a:lnTo>
                    <a:lnTo>
                      <a:pt x="938" y="594"/>
                    </a:lnTo>
                    <a:lnTo>
                      <a:pt x="946" y="587"/>
                    </a:lnTo>
                    <a:lnTo>
                      <a:pt x="953" y="578"/>
                    </a:lnTo>
                    <a:lnTo>
                      <a:pt x="958" y="577"/>
                    </a:lnTo>
                    <a:lnTo>
                      <a:pt x="969" y="575"/>
                    </a:lnTo>
                    <a:lnTo>
                      <a:pt x="986" y="575"/>
                    </a:lnTo>
                    <a:lnTo>
                      <a:pt x="991" y="575"/>
                    </a:lnTo>
                    <a:lnTo>
                      <a:pt x="998" y="575"/>
                    </a:lnTo>
                    <a:lnTo>
                      <a:pt x="1003" y="573"/>
                    </a:lnTo>
                    <a:lnTo>
                      <a:pt x="1010" y="573"/>
                    </a:lnTo>
                    <a:lnTo>
                      <a:pt x="1013" y="571"/>
                    </a:lnTo>
                    <a:lnTo>
                      <a:pt x="1017" y="568"/>
                    </a:lnTo>
                    <a:lnTo>
                      <a:pt x="1020" y="559"/>
                    </a:lnTo>
                    <a:lnTo>
                      <a:pt x="1025" y="551"/>
                    </a:lnTo>
                    <a:lnTo>
                      <a:pt x="1029" y="540"/>
                    </a:lnTo>
                    <a:lnTo>
                      <a:pt x="1037" y="534"/>
                    </a:lnTo>
                    <a:lnTo>
                      <a:pt x="1048" y="535"/>
                    </a:lnTo>
                    <a:lnTo>
                      <a:pt x="1058" y="537"/>
                    </a:lnTo>
                    <a:lnTo>
                      <a:pt x="1060" y="547"/>
                    </a:lnTo>
                    <a:lnTo>
                      <a:pt x="1062" y="558"/>
                    </a:lnTo>
                    <a:lnTo>
                      <a:pt x="1062" y="568"/>
                    </a:lnTo>
                    <a:lnTo>
                      <a:pt x="1067" y="580"/>
                    </a:lnTo>
                    <a:lnTo>
                      <a:pt x="1067" y="580"/>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754" name="Freeform 299"/>
              <p:cNvSpPr>
                <a:spLocks/>
              </p:cNvSpPr>
              <p:nvPr/>
            </p:nvSpPr>
            <p:spPr bwMode="auto">
              <a:xfrm>
                <a:off x="473869" y="2020888"/>
                <a:ext cx="857250" cy="614362"/>
              </a:xfrm>
              <a:custGeom>
                <a:avLst/>
                <a:gdLst/>
                <a:ahLst/>
                <a:cxnLst>
                  <a:cxn ang="0">
                    <a:pos x="397" y="263"/>
                  </a:cxn>
                  <a:cxn ang="0">
                    <a:pos x="423" y="280"/>
                  </a:cxn>
                  <a:cxn ang="0">
                    <a:pos x="452" y="277"/>
                  </a:cxn>
                  <a:cxn ang="0">
                    <a:pos x="480" y="290"/>
                  </a:cxn>
                  <a:cxn ang="0">
                    <a:pos x="504" y="321"/>
                  </a:cxn>
                  <a:cxn ang="0">
                    <a:pos x="526" y="345"/>
                  </a:cxn>
                  <a:cxn ang="0">
                    <a:pos x="533" y="375"/>
                  </a:cxn>
                  <a:cxn ang="0">
                    <a:pos x="513" y="368"/>
                  </a:cxn>
                  <a:cxn ang="0">
                    <a:pos x="506" y="352"/>
                  </a:cxn>
                  <a:cxn ang="0">
                    <a:pos x="482" y="337"/>
                  </a:cxn>
                  <a:cxn ang="0">
                    <a:pos x="490" y="321"/>
                  </a:cxn>
                  <a:cxn ang="0">
                    <a:pos x="468" y="321"/>
                  </a:cxn>
                  <a:cxn ang="0">
                    <a:pos x="464" y="306"/>
                  </a:cxn>
                  <a:cxn ang="0">
                    <a:pos x="442" y="307"/>
                  </a:cxn>
                  <a:cxn ang="0">
                    <a:pos x="418" y="289"/>
                  </a:cxn>
                  <a:cxn ang="0">
                    <a:pos x="372" y="271"/>
                  </a:cxn>
                  <a:cxn ang="0">
                    <a:pos x="303" y="254"/>
                  </a:cxn>
                  <a:cxn ang="0">
                    <a:pos x="277" y="256"/>
                  </a:cxn>
                  <a:cxn ang="0">
                    <a:pos x="241" y="285"/>
                  </a:cxn>
                  <a:cxn ang="0">
                    <a:pos x="225" y="282"/>
                  </a:cxn>
                  <a:cxn ang="0">
                    <a:pos x="229" y="264"/>
                  </a:cxn>
                  <a:cxn ang="0">
                    <a:pos x="251" y="247"/>
                  </a:cxn>
                  <a:cxn ang="0">
                    <a:pos x="231" y="249"/>
                  </a:cxn>
                  <a:cxn ang="0">
                    <a:pos x="200" y="294"/>
                  </a:cxn>
                  <a:cxn ang="0">
                    <a:pos x="169" y="323"/>
                  </a:cxn>
                  <a:cxn ang="0">
                    <a:pos x="138" y="347"/>
                  </a:cxn>
                  <a:cxn ang="0">
                    <a:pos x="100" y="366"/>
                  </a:cxn>
                  <a:cxn ang="0">
                    <a:pos x="53" y="385"/>
                  </a:cxn>
                  <a:cxn ang="0">
                    <a:pos x="72" y="368"/>
                  </a:cxn>
                  <a:cxn ang="0">
                    <a:pos x="112" y="342"/>
                  </a:cxn>
                  <a:cxn ang="0">
                    <a:pos x="151" y="316"/>
                  </a:cxn>
                  <a:cxn ang="0">
                    <a:pos x="162" y="294"/>
                  </a:cxn>
                  <a:cxn ang="0">
                    <a:pos x="131" y="295"/>
                  </a:cxn>
                  <a:cxn ang="0">
                    <a:pos x="112" y="297"/>
                  </a:cxn>
                  <a:cxn ang="0">
                    <a:pos x="102" y="299"/>
                  </a:cxn>
                  <a:cxn ang="0">
                    <a:pos x="83" y="297"/>
                  </a:cxn>
                  <a:cxn ang="0">
                    <a:pos x="81" y="275"/>
                  </a:cxn>
                  <a:cxn ang="0">
                    <a:pos x="60" y="277"/>
                  </a:cxn>
                  <a:cxn ang="0">
                    <a:pos x="38" y="256"/>
                  </a:cxn>
                  <a:cxn ang="0">
                    <a:pos x="24" y="239"/>
                  </a:cxn>
                  <a:cxn ang="0">
                    <a:pos x="48" y="206"/>
                  </a:cxn>
                  <a:cxn ang="0">
                    <a:pos x="93" y="191"/>
                  </a:cxn>
                  <a:cxn ang="0">
                    <a:pos x="95" y="170"/>
                  </a:cxn>
                  <a:cxn ang="0">
                    <a:pos x="89" y="166"/>
                  </a:cxn>
                  <a:cxn ang="0">
                    <a:pos x="46" y="170"/>
                  </a:cxn>
                  <a:cxn ang="0">
                    <a:pos x="14" y="156"/>
                  </a:cxn>
                  <a:cxn ang="0">
                    <a:pos x="0" y="144"/>
                  </a:cxn>
                  <a:cxn ang="0">
                    <a:pos x="46" y="122"/>
                  </a:cxn>
                  <a:cxn ang="0">
                    <a:pos x="65" y="132"/>
                  </a:cxn>
                  <a:cxn ang="0">
                    <a:pos x="81" y="122"/>
                  </a:cxn>
                  <a:cxn ang="0">
                    <a:pos x="52" y="103"/>
                  </a:cxn>
                  <a:cxn ang="0">
                    <a:pos x="33" y="84"/>
                  </a:cxn>
                  <a:cxn ang="0">
                    <a:pos x="19" y="70"/>
                  </a:cxn>
                  <a:cxn ang="0">
                    <a:pos x="77" y="34"/>
                  </a:cxn>
                  <a:cxn ang="0">
                    <a:pos x="115" y="15"/>
                  </a:cxn>
                  <a:cxn ang="0">
                    <a:pos x="157" y="0"/>
                  </a:cxn>
                  <a:cxn ang="0">
                    <a:pos x="167" y="13"/>
                  </a:cxn>
                  <a:cxn ang="0">
                    <a:pos x="193" y="12"/>
                  </a:cxn>
                  <a:cxn ang="0">
                    <a:pos x="272" y="22"/>
                  </a:cxn>
                  <a:cxn ang="0">
                    <a:pos x="329" y="36"/>
                  </a:cxn>
                  <a:cxn ang="0">
                    <a:pos x="368" y="34"/>
                  </a:cxn>
                  <a:cxn ang="0">
                    <a:pos x="385" y="41"/>
                  </a:cxn>
                </a:cxnLst>
                <a:rect l="0" t="0" r="r" b="b"/>
                <a:pathLst>
                  <a:path w="540" h="387">
                    <a:moveTo>
                      <a:pt x="385" y="41"/>
                    </a:moveTo>
                    <a:lnTo>
                      <a:pt x="385" y="261"/>
                    </a:lnTo>
                    <a:lnTo>
                      <a:pt x="389" y="261"/>
                    </a:lnTo>
                    <a:lnTo>
                      <a:pt x="397" y="263"/>
                    </a:lnTo>
                    <a:lnTo>
                      <a:pt x="404" y="263"/>
                    </a:lnTo>
                    <a:lnTo>
                      <a:pt x="413" y="268"/>
                    </a:lnTo>
                    <a:lnTo>
                      <a:pt x="416" y="273"/>
                    </a:lnTo>
                    <a:lnTo>
                      <a:pt x="423" y="280"/>
                    </a:lnTo>
                    <a:lnTo>
                      <a:pt x="430" y="285"/>
                    </a:lnTo>
                    <a:lnTo>
                      <a:pt x="439" y="289"/>
                    </a:lnTo>
                    <a:lnTo>
                      <a:pt x="446" y="282"/>
                    </a:lnTo>
                    <a:lnTo>
                      <a:pt x="452" y="277"/>
                    </a:lnTo>
                    <a:lnTo>
                      <a:pt x="456" y="275"/>
                    </a:lnTo>
                    <a:lnTo>
                      <a:pt x="463" y="273"/>
                    </a:lnTo>
                    <a:lnTo>
                      <a:pt x="471" y="282"/>
                    </a:lnTo>
                    <a:lnTo>
                      <a:pt x="480" y="290"/>
                    </a:lnTo>
                    <a:lnTo>
                      <a:pt x="487" y="301"/>
                    </a:lnTo>
                    <a:lnTo>
                      <a:pt x="497" y="314"/>
                    </a:lnTo>
                    <a:lnTo>
                      <a:pt x="501" y="316"/>
                    </a:lnTo>
                    <a:lnTo>
                      <a:pt x="504" y="321"/>
                    </a:lnTo>
                    <a:lnTo>
                      <a:pt x="507" y="330"/>
                    </a:lnTo>
                    <a:lnTo>
                      <a:pt x="514" y="340"/>
                    </a:lnTo>
                    <a:lnTo>
                      <a:pt x="519" y="342"/>
                    </a:lnTo>
                    <a:lnTo>
                      <a:pt x="526" y="345"/>
                    </a:lnTo>
                    <a:lnTo>
                      <a:pt x="535" y="352"/>
                    </a:lnTo>
                    <a:lnTo>
                      <a:pt x="540" y="364"/>
                    </a:lnTo>
                    <a:lnTo>
                      <a:pt x="537" y="369"/>
                    </a:lnTo>
                    <a:lnTo>
                      <a:pt x="533" y="375"/>
                    </a:lnTo>
                    <a:lnTo>
                      <a:pt x="530" y="375"/>
                    </a:lnTo>
                    <a:lnTo>
                      <a:pt x="528" y="375"/>
                    </a:lnTo>
                    <a:lnTo>
                      <a:pt x="519" y="371"/>
                    </a:lnTo>
                    <a:lnTo>
                      <a:pt x="513" y="368"/>
                    </a:lnTo>
                    <a:lnTo>
                      <a:pt x="507" y="362"/>
                    </a:lnTo>
                    <a:lnTo>
                      <a:pt x="506" y="359"/>
                    </a:lnTo>
                    <a:lnTo>
                      <a:pt x="506" y="356"/>
                    </a:lnTo>
                    <a:lnTo>
                      <a:pt x="506" y="352"/>
                    </a:lnTo>
                    <a:lnTo>
                      <a:pt x="501" y="344"/>
                    </a:lnTo>
                    <a:lnTo>
                      <a:pt x="492" y="344"/>
                    </a:lnTo>
                    <a:lnTo>
                      <a:pt x="483" y="340"/>
                    </a:lnTo>
                    <a:lnTo>
                      <a:pt x="482" y="337"/>
                    </a:lnTo>
                    <a:lnTo>
                      <a:pt x="485" y="332"/>
                    </a:lnTo>
                    <a:lnTo>
                      <a:pt x="490" y="328"/>
                    </a:lnTo>
                    <a:lnTo>
                      <a:pt x="490" y="323"/>
                    </a:lnTo>
                    <a:lnTo>
                      <a:pt x="490" y="321"/>
                    </a:lnTo>
                    <a:lnTo>
                      <a:pt x="482" y="325"/>
                    </a:lnTo>
                    <a:lnTo>
                      <a:pt x="476" y="328"/>
                    </a:lnTo>
                    <a:lnTo>
                      <a:pt x="471" y="325"/>
                    </a:lnTo>
                    <a:lnTo>
                      <a:pt x="468" y="321"/>
                    </a:lnTo>
                    <a:lnTo>
                      <a:pt x="470" y="313"/>
                    </a:lnTo>
                    <a:lnTo>
                      <a:pt x="473" y="309"/>
                    </a:lnTo>
                    <a:lnTo>
                      <a:pt x="468" y="304"/>
                    </a:lnTo>
                    <a:lnTo>
                      <a:pt x="464" y="306"/>
                    </a:lnTo>
                    <a:lnTo>
                      <a:pt x="454" y="302"/>
                    </a:lnTo>
                    <a:lnTo>
                      <a:pt x="449" y="299"/>
                    </a:lnTo>
                    <a:lnTo>
                      <a:pt x="446" y="304"/>
                    </a:lnTo>
                    <a:lnTo>
                      <a:pt x="442" y="307"/>
                    </a:lnTo>
                    <a:lnTo>
                      <a:pt x="432" y="304"/>
                    </a:lnTo>
                    <a:lnTo>
                      <a:pt x="427" y="299"/>
                    </a:lnTo>
                    <a:lnTo>
                      <a:pt x="421" y="292"/>
                    </a:lnTo>
                    <a:lnTo>
                      <a:pt x="418" y="289"/>
                    </a:lnTo>
                    <a:lnTo>
                      <a:pt x="406" y="282"/>
                    </a:lnTo>
                    <a:lnTo>
                      <a:pt x="394" y="278"/>
                    </a:lnTo>
                    <a:lnTo>
                      <a:pt x="382" y="275"/>
                    </a:lnTo>
                    <a:lnTo>
                      <a:pt x="372" y="271"/>
                    </a:lnTo>
                    <a:lnTo>
                      <a:pt x="344" y="271"/>
                    </a:lnTo>
                    <a:lnTo>
                      <a:pt x="330" y="266"/>
                    </a:lnTo>
                    <a:lnTo>
                      <a:pt x="317" y="261"/>
                    </a:lnTo>
                    <a:lnTo>
                      <a:pt x="303" y="254"/>
                    </a:lnTo>
                    <a:lnTo>
                      <a:pt x="296" y="246"/>
                    </a:lnTo>
                    <a:lnTo>
                      <a:pt x="286" y="249"/>
                    </a:lnTo>
                    <a:lnTo>
                      <a:pt x="275" y="252"/>
                    </a:lnTo>
                    <a:lnTo>
                      <a:pt x="277" y="256"/>
                    </a:lnTo>
                    <a:lnTo>
                      <a:pt x="280" y="259"/>
                    </a:lnTo>
                    <a:lnTo>
                      <a:pt x="270" y="268"/>
                    </a:lnTo>
                    <a:lnTo>
                      <a:pt x="256" y="277"/>
                    </a:lnTo>
                    <a:lnTo>
                      <a:pt x="241" y="285"/>
                    </a:lnTo>
                    <a:lnTo>
                      <a:pt x="231" y="289"/>
                    </a:lnTo>
                    <a:lnTo>
                      <a:pt x="225" y="287"/>
                    </a:lnTo>
                    <a:lnTo>
                      <a:pt x="225" y="285"/>
                    </a:lnTo>
                    <a:lnTo>
                      <a:pt x="225" y="282"/>
                    </a:lnTo>
                    <a:lnTo>
                      <a:pt x="229" y="280"/>
                    </a:lnTo>
                    <a:lnTo>
                      <a:pt x="227" y="277"/>
                    </a:lnTo>
                    <a:lnTo>
                      <a:pt x="229" y="275"/>
                    </a:lnTo>
                    <a:lnTo>
                      <a:pt x="229" y="264"/>
                    </a:lnTo>
                    <a:lnTo>
                      <a:pt x="234" y="259"/>
                    </a:lnTo>
                    <a:lnTo>
                      <a:pt x="239" y="252"/>
                    </a:lnTo>
                    <a:lnTo>
                      <a:pt x="251" y="251"/>
                    </a:lnTo>
                    <a:lnTo>
                      <a:pt x="251" y="247"/>
                    </a:lnTo>
                    <a:lnTo>
                      <a:pt x="251" y="246"/>
                    </a:lnTo>
                    <a:lnTo>
                      <a:pt x="246" y="246"/>
                    </a:lnTo>
                    <a:lnTo>
                      <a:pt x="244" y="246"/>
                    </a:lnTo>
                    <a:lnTo>
                      <a:pt x="231" y="249"/>
                    </a:lnTo>
                    <a:lnTo>
                      <a:pt x="217" y="261"/>
                    </a:lnTo>
                    <a:lnTo>
                      <a:pt x="203" y="275"/>
                    </a:lnTo>
                    <a:lnTo>
                      <a:pt x="200" y="290"/>
                    </a:lnTo>
                    <a:lnTo>
                      <a:pt x="200" y="294"/>
                    </a:lnTo>
                    <a:lnTo>
                      <a:pt x="200" y="297"/>
                    </a:lnTo>
                    <a:lnTo>
                      <a:pt x="193" y="309"/>
                    </a:lnTo>
                    <a:lnTo>
                      <a:pt x="177" y="318"/>
                    </a:lnTo>
                    <a:lnTo>
                      <a:pt x="169" y="323"/>
                    </a:lnTo>
                    <a:lnTo>
                      <a:pt x="163" y="330"/>
                    </a:lnTo>
                    <a:lnTo>
                      <a:pt x="155" y="335"/>
                    </a:lnTo>
                    <a:lnTo>
                      <a:pt x="146" y="342"/>
                    </a:lnTo>
                    <a:lnTo>
                      <a:pt x="138" y="347"/>
                    </a:lnTo>
                    <a:lnTo>
                      <a:pt x="131" y="354"/>
                    </a:lnTo>
                    <a:lnTo>
                      <a:pt x="122" y="357"/>
                    </a:lnTo>
                    <a:lnTo>
                      <a:pt x="112" y="362"/>
                    </a:lnTo>
                    <a:lnTo>
                      <a:pt x="100" y="366"/>
                    </a:lnTo>
                    <a:lnTo>
                      <a:pt x="89" y="369"/>
                    </a:lnTo>
                    <a:lnTo>
                      <a:pt x="77" y="373"/>
                    </a:lnTo>
                    <a:lnTo>
                      <a:pt x="65" y="380"/>
                    </a:lnTo>
                    <a:lnTo>
                      <a:pt x="53" y="385"/>
                    </a:lnTo>
                    <a:lnTo>
                      <a:pt x="41" y="387"/>
                    </a:lnTo>
                    <a:lnTo>
                      <a:pt x="52" y="378"/>
                    </a:lnTo>
                    <a:lnTo>
                      <a:pt x="65" y="376"/>
                    </a:lnTo>
                    <a:lnTo>
                      <a:pt x="72" y="368"/>
                    </a:lnTo>
                    <a:lnTo>
                      <a:pt x="81" y="359"/>
                    </a:lnTo>
                    <a:lnTo>
                      <a:pt x="93" y="356"/>
                    </a:lnTo>
                    <a:lnTo>
                      <a:pt x="105" y="352"/>
                    </a:lnTo>
                    <a:lnTo>
                      <a:pt x="112" y="342"/>
                    </a:lnTo>
                    <a:lnTo>
                      <a:pt x="124" y="335"/>
                    </a:lnTo>
                    <a:lnTo>
                      <a:pt x="134" y="330"/>
                    </a:lnTo>
                    <a:lnTo>
                      <a:pt x="146" y="325"/>
                    </a:lnTo>
                    <a:lnTo>
                      <a:pt x="151" y="316"/>
                    </a:lnTo>
                    <a:lnTo>
                      <a:pt x="158" y="307"/>
                    </a:lnTo>
                    <a:lnTo>
                      <a:pt x="162" y="299"/>
                    </a:lnTo>
                    <a:lnTo>
                      <a:pt x="170" y="294"/>
                    </a:lnTo>
                    <a:lnTo>
                      <a:pt x="162" y="294"/>
                    </a:lnTo>
                    <a:lnTo>
                      <a:pt x="153" y="297"/>
                    </a:lnTo>
                    <a:lnTo>
                      <a:pt x="145" y="301"/>
                    </a:lnTo>
                    <a:lnTo>
                      <a:pt x="136" y="297"/>
                    </a:lnTo>
                    <a:lnTo>
                      <a:pt x="131" y="295"/>
                    </a:lnTo>
                    <a:lnTo>
                      <a:pt x="127" y="301"/>
                    </a:lnTo>
                    <a:lnTo>
                      <a:pt x="127" y="306"/>
                    </a:lnTo>
                    <a:lnTo>
                      <a:pt x="117" y="301"/>
                    </a:lnTo>
                    <a:lnTo>
                      <a:pt x="112" y="297"/>
                    </a:lnTo>
                    <a:lnTo>
                      <a:pt x="107" y="294"/>
                    </a:lnTo>
                    <a:lnTo>
                      <a:pt x="102" y="290"/>
                    </a:lnTo>
                    <a:lnTo>
                      <a:pt x="102" y="294"/>
                    </a:lnTo>
                    <a:lnTo>
                      <a:pt x="102" y="299"/>
                    </a:lnTo>
                    <a:lnTo>
                      <a:pt x="96" y="299"/>
                    </a:lnTo>
                    <a:lnTo>
                      <a:pt x="91" y="301"/>
                    </a:lnTo>
                    <a:lnTo>
                      <a:pt x="88" y="302"/>
                    </a:lnTo>
                    <a:lnTo>
                      <a:pt x="83" y="297"/>
                    </a:lnTo>
                    <a:lnTo>
                      <a:pt x="83" y="290"/>
                    </a:lnTo>
                    <a:lnTo>
                      <a:pt x="83" y="283"/>
                    </a:lnTo>
                    <a:lnTo>
                      <a:pt x="83" y="280"/>
                    </a:lnTo>
                    <a:lnTo>
                      <a:pt x="81" y="275"/>
                    </a:lnTo>
                    <a:lnTo>
                      <a:pt x="79" y="273"/>
                    </a:lnTo>
                    <a:lnTo>
                      <a:pt x="72" y="277"/>
                    </a:lnTo>
                    <a:lnTo>
                      <a:pt x="69" y="280"/>
                    </a:lnTo>
                    <a:lnTo>
                      <a:pt x="60" y="277"/>
                    </a:lnTo>
                    <a:lnTo>
                      <a:pt x="50" y="270"/>
                    </a:lnTo>
                    <a:lnTo>
                      <a:pt x="40" y="261"/>
                    </a:lnTo>
                    <a:lnTo>
                      <a:pt x="34" y="258"/>
                    </a:lnTo>
                    <a:lnTo>
                      <a:pt x="38" y="256"/>
                    </a:lnTo>
                    <a:lnTo>
                      <a:pt x="41" y="256"/>
                    </a:lnTo>
                    <a:lnTo>
                      <a:pt x="36" y="249"/>
                    </a:lnTo>
                    <a:lnTo>
                      <a:pt x="29" y="244"/>
                    </a:lnTo>
                    <a:lnTo>
                      <a:pt x="24" y="239"/>
                    </a:lnTo>
                    <a:lnTo>
                      <a:pt x="22" y="234"/>
                    </a:lnTo>
                    <a:lnTo>
                      <a:pt x="26" y="221"/>
                    </a:lnTo>
                    <a:lnTo>
                      <a:pt x="36" y="213"/>
                    </a:lnTo>
                    <a:lnTo>
                      <a:pt x="48" y="206"/>
                    </a:lnTo>
                    <a:lnTo>
                      <a:pt x="60" y="206"/>
                    </a:lnTo>
                    <a:lnTo>
                      <a:pt x="67" y="203"/>
                    </a:lnTo>
                    <a:lnTo>
                      <a:pt x="81" y="197"/>
                    </a:lnTo>
                    <a:lnTo>
                      <a:pt x="93" y="191"/>
                    </a:lnTo>
                    <a:lnTo>
                      <a:pt x="100" y="185"/>
                    </a:lnTo>
                    <a:lnTo>
                      <a:pt x="95" y="179"/>
                    </a:lnTo>
                    <a:lnTo>
                      <a:pt x="89" y="173"/>
                    </a:lnTo>
                    <a:lnTo>
                      <a:pt x="95" y="170"/>
                    </a:lnTo>
                    <a:lnTo>
                      <a:pt x="98" y="173"/>
                    </a:lnTo>
                    <a:lnTo>
                      <a:pt x="98" y="166"/>
                    </a:lnTo>
                    <a:lnTo>
                      <a:pt x="93" y="165"/>
                    </a:lnTo>
                    <a:lnTo>
                      <a:pt x="89" y="166"/>
                    </a:lnTo>
                    <a:lnTo>
                      <a:pt x="79" y="170"/>
                    </a:lnTo>
                    <a:lnTo>
                      <a:pt x="69" y="175"/>
                    </a:lnTo>
                    <a:lnTo>
                      <a:pt x="57" y="172"/>
                    </a:lnTo>
                    <a:lnTo>
                      <a:pt x="46" y="170"/>
                    </a:lnTo>
                    <a:lnTo>
                      <a:pt x="31" y="170"/>
                    </a:lnTo>
                    <a:lnTo>
                      <a:pt x="21" y="170"/>
                    </a:lnTo>
                    <a:lnTo>
                      <a:pt x="17" y="161"/>
                    </a:lnTo>
                    <a:lnTo>
                      <a:pt x="14" y="156"/>
                    </a:lnTo>
                    <a:lnTo>
                      <a:pt x="14" y="153"/>
                    </a:lnTo>
                    <a:lnTo>
                      <a:pt x="16" y="151"/>
                    </a:lnTo>
                    <a:lnTo>
                      <a:pt x="5" y="149"/>
                    </a:lnTo>
                    <a:lnTo>
                      <a:pt x="0" y="144"/>
                    </a:lnTo>
                    <a:lnTo>
                      <a:pt x="9" y="137"/>
                    </a:lnTo>
                    <a:lnTo>
                      <a:pt x="22" y="132"/>
                    </a:lnTo>
                    <a:lnTo>
                      <a:pt x="34" y="127"/>
                    </a:lnTo>
                    <a:lnTo>
                      <a:pt x="46" y="122"/>
                    </a:lnTo>
                    <a:lnTo>
                      <a:pt x="55" y="122"/>
                    </a:lnTo>
                    <a:lnTo>
                      <a:pt x="55" y="129"/>
                    </a:lnTo>
                    <a:lnTo>
                      <a:pt x="60" y="132"/>
                    </a:lnTo>
                    <a:lnTo>
                      <a:pt x="65" y="132"/>
                    </a:lnTo>
                    <a:lnTo>
                      <a:pt x="74" y="132"/>
                    </a:lnTo>
                    <a:lnTo>
                      <a:pt x="81" y="132"/>
                    </a:lnTo>
                    <a:lnTo>
                      <a:pt x="88" y="132"/>
                    </a:lnTo>
                    <a:lnTo>
                      <a:pt x="81" y="122"/>
                    </a:lnTo>
                    <a:lnTo>
                      <a:pt x="76" y="117"/>
                    </a:lnTo>
                    <a:lnTo>
                      <a:pt x="65" y="111"/>
                    </a:lnTo>
                    <a:lnTo>
                      <a:pt x="57" y="108"/>
                    </a:lnTo>
                    <a:lnTo>
                      <a:pt x="52" y="103"/>
                    </a:lnTo>
                    <a:lnTo>
                      <a:pt x="48" y="98"/>
                    </a:lnTo>
                    <a:lnTo>
                      <a:pt x="45" y="91"/>
                    </a:lnTo>
                    <a:lnTo>
                      <a:pt x="41" y="87"/>
                    </a:lnTo>
                    <a:lnTo>
                      <a:pt x="33" y="84"/>
                    </a:lnTo>
                    <a:lnTo>
                      <a:pt x="26" y="82"/>
                    </a:lnTo>
                    <a:lnTo>
                      <a:pt x="17" y="79"/>
                    </a:lnTo>
                    <a:lnTo>
                      <a:pt x="16" y="77"/>
                    </a:lnTo>
                    <a:lnTo>
                      <a:pt x="19" y="70"/>
                    </a:lnTo>
                    <a:lnTo>
                      <a:pt x="22" y="63"/>
                    </a:lnTo>
                    <a:lnTo>
                      <a:pt x="52" y="63"/>
                    </a:lnTo>
                    <a:lnTo>
                      <a:pt x="62" y="48"/>
                    </a:lnTo>
                    <a:lnTo>
                      <a:pt x="77" y="34"/>
                    </a:lnTo>
                    <a:lnTo>
                      <a:pt x="86" y="27"/>
                    </a:lnTo>
                    <a:lnTo>
                      <a:pt x="95" y="22"/>
                    </a:lnTo>
                    <a:lnTo>
                      <a:pt x="105" y="17"/>
                    </a:lnTo>
                    <a:lnTo>
                      <a:pt x="115" y="15"/>
                    </a:lnTo>
                    <a:lnTo>
                      <a:pt x="124" y="13"/>
                    </a:lnTo>
                    <a:lnTo>
                      <a:pt x="134" y="13"/>
                    </a:lnTo>
                    <a:lnTo>
                      <a:pt x="145" y="5"/>
                    </a:lnTo>
                    <a:lnTo>
                      <a:pt x="157" y="0"/>
                    </a:lnTo>
                    <a:lnTo>
                      <a:pt x="163" y="1"/>
                    </a:lnTo>
                    <a:lnTo>
                      <a:pt x="172" y="7"/>
                    </a:lnTo>
                    <a:lnTo>
                      <a:pt x="169" y="10"/>
                    </a:lnTo>
                    <a:lnTo>
                      <a:pt x="167" y="13"/>
                    </a:lnTo>
                    <a:lnTo>
                      <a:pt x="174" y="12"/>
                    </a:lnTo>
                    <a:lnTo>
                      <a:pt x="181" y="7"/>
                    </a:lnTo>
                    <a:lnTo>
                      <a:pt x="186" y="8"/>
                    </a:lnTo>
                    <a:lnTo>
                      <a:pt x="193" y="12"/>
                    </a:lnTo>
                    <a:lnTo>
                      <a:pt x="217" y="12"/>
                    </a:lnTo>
                    <a:lnTo>
                      <a:pt x="224" y="17"/>
                    </a:lnTo>
                    <a:lnTo>
                      <a:pt x="232" y="22"/>
                    </a:lnTo>
                    <a:lnTo>
                      <a:pt x="272" y="22"/>
                    </a:lnTo>
                    <a:lnTo>
                      <a:pt x="282" y="27"/>
                    </a:lnTo>
                    <a:lnTo>
                      <a:pt x="298" y="32"/>
                    </a:lnTo>
                    <a:lnTo>
                      <a:pt x="313" y="34"/>
                    </a:lnTo>
                    <a:lnTo>
                      <a:pt x="329" y="36"/>
                    </a:lnTo>
                    <a:lnTo>
                      <a:pt x="341" y="32"/>
                    </a:lnTo>
                    <a:lnTo>
                      <a:pt x="353" y="31"/>
                    </a:lnTo>
                    <a:lnTo>
                      <a:pt x="361" y="31"/>
                    </a:lnTo>
                    <a:lnTo>
                      <a:pt x="368" y="34"/>
                    </a:lnTo>
                    <a:lnTo>
                      <a:pt x="375" y="38"/>
                    </a:lnTo>
                    <a:lnTo>
                      <a:pt x="385" y="41"/>
                    </a:lnTo>
                    <a:lnTo>
                      <a:pt x="385" y="39"/>
                    </a:lnTo>
                    <a:lnTo>
                      <a:pt x="385" y="41"/>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755" name="Freeform 300"/>
              <p:cNvSpPr>
                <a:spLocks/>
              </p:cNvSpPr>
              <p:nvPr/>
            </p:nvSpPr>
            <p:spPr bwMode="auto">
              <a:xfrm>
                <a:off x="1246982" y="2568575"/>
                <a:ext cx="38100" cy="55562"/>
              </a:xfrm>
              <a:custGeom>
                <a:avLst/>
                <a:gdLst/>
                <a:ahLst/>
                <a:cxnLst>
                  <a:cxn ang="0">
                    <a:pos x="10" y="14"/>
                  </a:cxn>
                  <a:cxn ang="0">
                    <a:pos x="3" y="11"/>
                  </a:cxn>
                  <a:cxn ang="0">
                    <a:pos x="0" y="14"/>
                  </a:cxn>
                  <a:cxn ang="0">
                    <a:pos x="0" y="5"/>
                  </a:cxn>
                  <a:cxn ang="0">
                    <a:pos x="2" y="2"/>
                  </a:cxn>
                  <a:cxn ang="0">
                    <a:pos x="5" y="0"/>
                  </a:cxn>
                  <a:cxn ang="0">
                    <a:pos x="12" y="4"/>
                  </a:cxn>
                  <a:cxn ang="0">
                    <a:pos x="12" y="11"/>
                  </a:cxn>
                  <a:cxn ang="0">
                    <a:pos x="17" y="17"/>
                  </a:cxn>
                  <a:cxn ang="0">
                    <a:pos x="20" y="23"/>
                  </a:cxn>
                  <a:cxn ang="0">
                    <a:pos x="24" y="30"/>
                  </a:cxn>
                  <a:cxn ang="0">
                    <a:pos x="22" y="33"/>
                  </a:cxn>
                  <a:cxn ang="0">
                    <a:pos x="20" y="35"/>
                  </a:cxn>
                  <a:cxn ang="0">
                    <a:pos x="12" y="30"/>
                  </a:cxn>
                  <a:cxn ang="0">
                    <a:pos x="10" y="24"/>
                  </a:cxn>
                  <a:cxn ang="0">
                    <a:pos x="8" y="17"/>
                  </a:cxn>
                  <a:cxn ang="0">
                    <a:pos x="10" y="14"/>
                  </a:cxn>
                </a:cxnLst>
                <a:rect l="0" t="0" r="r" b="b"/>
                <a:pathLst>
                  <a:path w="24" h="35">
                    <a:moveTo>
                      <a:pt x="10" y="14"/>
                    </a:moveTo>
                    <a:lnTo>
                      <a:pt x="3" y="11"/>
                    </a:lnTo>
                    <a:lnTo>
                      <a:pt x="0" y="14"/>
                    </a:lnTo>
                    <a:lnTo>
                      <a:pt x="0" y="5"/>
                    </a:lnTo>
                    <a:lnTo>
                      <a:pt x="2" y="2"/>
                    </a:lnTo>
                    <a:lnTo>
                      <a:pt x="5" y="0"/>
                    </a:lnTo>
                    <a:lnTo>
                      <a:pt x="12" y="4"/>
                    </a:lnTo>
                    <a:lnTo>
                      <a:pt x="12" y="11"/>
                    </a:lnTo>
                    <a:lnTo>
                      <a:pt x="17" y="17"/>
                    </a:lnTo>
                    <a:lnTo>
                      <a:pt x="20" y="23"/>
                    </a:lnTo>
                    <a:lnTo>
                      <a:pt x="24" y="30"/>
                    </a:lnTo>
                    <a:lnTo>
                      <a:pt x="22" y="33"/>
                    </a:lnTo>
                    <a:lnTo>
                      <a:pt x="20" y="35"/>
                    </a:lnTo>
                    <a:lnTo>
                      <a:pt x="12" y="30"/>
                    </a:lnTo>
                    <a:lnTo>
                      <a:pt x="10" y="24"/>
                    </a:lnTo>
                    <a:lnTo>
                      <a:pt x="8" y="17"/>
                    </a:lnTo>
                    <a:lnTo>
                      <a:pt x="10" y="14"/>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756" name="Freeform 301"/>
              <p:cNvSpPr>
                <a:spLocks/>
              </p:cNvSpPr>
              <p:nvPr/>
            </p:nvSpPr>
            <p:spPr bwMode="auto">
              <a:xfrm>
                <a:off x="1186657" y="2508250"/>
                <a:ext cx="34925" cy="66675"/>
              </a:xfrm>
              <a:custGeom>
                <a:avLst/>
                <a:gdLst/>
                <a:ahLst/>
                <a:cxnLst>
                  <a:cxn ang="0">
                    <a:pos x="17" y="21"/>
                  </a:cxn>
                  <a:cxn ang="0">
                    <a:pos x="19" y="21"/>
                  </a:cxn>
                  <a:cxn ang="0">
                    <a:pos x="22" y="21"/>
                  </a:cxn>
                  <a:cxn ang="0">
                    <a:pos x="22" y="31"/>
                  </a:cxn>
                  <a:cxn ang="0">
                    <a:pos x="21" y="42"/>
                  </a:cxn>
                  <a:cxn ang="0">
                    <a:pos x="14" y="31"/>
                  </a:cxn>
                  <a:cxn ang="0">
                    <a:pos x="14" y="21"/>
                  </a:cxn>
                  <a:cxn ang="0">
                    <a:pos x="3" y="16"/>
                  </a:cxn>
                  <a:cxn ang="0">
                    <a:pos x="0" y="6"/>
                  </a:cxn>
                  <a:cxn ang="0">
                    <a:pos x="2" y="0"/>
                  </a:cxn>
                  <a:cxn ang="0">
                    <a:pos x="5" y="0"/>
                  </a:cxn>
                  <a:cxn ang="0">
                    <a:pos x="10" y="0"/>
                  </a:cxn>
                  <a:cxn ang="0">
                    <a:pos x="17" y="0"/>
                  </a:cxn>
                  <a:cxn ang="0">
                    <a:pos x="15" y="7"/>
                  </a:cxn>
                  <a:cxn ang="0">
                    <a:pos x="15" y="13"/>
                  </a:cxn>
                  <a:cxn ang="0">
                    <a:pos x="15" y="16"/>
                  </a:cxn>
                  <a:cxn ang="0">
                    <a:pos x="17" y="21"/>
                  </a:cxn>
                </a:cxnLst>
                <a:rect l="0" t="0" r="r" b="b"/>
                <a:pathLst>
                  <a:path w="22" h="42">
                    <a:moveTo>
                      <a:pt x="17" y="21"/>
                    </a:moveTo>
                    <a:lnTo>
                      <a:pt x="19" y="21"/>
                    </a:lnTo>
                    <a:lnTo>
                      <a:pt x="22" y="21"/>
                    </a:lnTo>
                    <a:lnTo>
                      <a:pt x="22" y="31"/>
                    </a:lnTo>
                    <a:lnTo>
                      <a:pt x="21" y="42"/>
                    </a:lnTo>
                    <a:lnTo>
                      <a:pt x="14" y="31"/>
                    </a:lnTo>
                    <a:lnTo>
                      <a:pt x="14" y="21"/>
                    </a:lnTo>
                    <a:lnTo>
                      <a:pt x="3" y="16"/>
                    </a:lnTo>
                    <a:lnTo>
                      <a:pt x="0" y="6"/>
                    </a:lnTo>
                    <a:lnTo>
                      <a:pt x="2" y="0"/>
                    </a:lnTo>
                    <a:lnTo>
                      <a:pt x="5" y="0"/>
                    </a:lnTo>
                    <a:lnTo>
                      <a:pt x="10" y="0"/>
                    </a:lnTo>
                    <a:lnTo>
                      <a:pt x="17" y="0"/>
                    </a:lnTo>
                    <a:lnTo>
                      <a:pt x="15" y="7"/>
                    </a:lnTo>
                    <a:lnTo>
                      <a:pt x="15" y="13"/>
                    </a:lnTo>
                    <a:lnTo>
                      <a:pt x="15" y="16"/>
                    </a:lnTo>
                    <a:lnTo>
                      <a:pt x="17" y="21"/>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757" name="Freeform 302"/>
              <p:cNvSpPr>
                <a:spLocks/>
              </p:cNvSpPr>
              <p:nvPr/>
            </p:nvSpPr>
            <p:spPr bwMode="auto">
              <a:xfrm>
                <a:off x="1577182" y="1905000"/>
                <a:ext cx="420688" cy="222250"/>
              </a:xfrm>
              <a:custGeom>
                <a:avLst/>
                <a:gdLst/>
                <a:ahLst/>
                <a:cxnLst>
                  <a:cxn ang="0">
                    <a:pos x="239" y="111"/>
                  </a:cxn>
                  <a:cxn ang="0">
                    <a:pos x="241" y="117"/>
                  </a:cxn>
                  <a:cxn ang="0">
                    <a:pos x="248" y="124"/>
                  </a:cxn>
                  <a:cxn ang="0">
                    <a:pos x="246" y="131"/>
                  </a:cxn>
                  <a:cxn ang="0">
                    <a:pos x="230" y="135"/>
                  </a:cxn>
                  <a:cxn ang="0">
                    <a:pos x="208" y="133"/>
                  </a:cxn>
                  <a:cxn ang="0">
                    <a:pos x="189" y="123"/>
                  </a:cxn>
                  <a:cxn ang="0">
                    <a:pos x="174" y="123"/>
                  </a:cxn>
                  <a:cxn ang="0">
                    <a:pos x="158" y="131"/>
                  </a:cxn>
                  <a:cxn ang="0">
                    <a:pos x="137" y="135"/>
                  </a:cxn>
                  <a:cxn ang="0">
                    <a:pos x="115" y="140"/>
                  </a:cxn>
                  <a:cxn ang="0">
                    <a:pos x="94" y="140"/>
                  </a:cxn>
                  <a:cxn ang="0">
                    <a:pos x="79" y="135"/>
                  </a:cxn>
                  <a:cxn ang="0">
                    <a:pos x="69" y="124"/>
                  </a:cxn>
                  <a:cxn ang="0">
                    <a:pos x="53" y="123"/>
                  </a:cxn>
                  <a:cxn ang="0">
                    <a:pos x="33" y="117"/>
                  </a:cxn>
                  <a:cxn ang="0">
                    <a:pos x="33" y="100"/>
                  </a:cxn>
                  <a:cxn ang="0">
                    <a:pos x="58" y="95"/>
                  </a:cxn>
                  <a:cxn ang="0">
                    <a:pos x="82" y="95"/>
                  </a:cxn>
                  <a:cxn ang="0">
                    <a:pos x="84" y="90"/>
                  </a:cxn>
                  <a:cxn ang="0">
                    <a:pos x="62" y="90"/>
                  </a:cxn>
                  <a:cxn ang="0">
                    <a:pos x="38" y="90"/>
                  </a:cxn>
                  <a:cxn ang="0">
                    <a:pos x="15" y="86"/>
                  </a:cxn>
                  <a:cxn ang="0">
                    <a:pos x="14" y="73"/>
                  </a:cxn>
                  <a:cxn ang="0">
                    <a:pos x="26" y="69"/>
                  </a:cxn>
                  <a:cxn ang="0">
                    <a:pos x="22" y="68"/>
                  </a:cxn>
                  <a:cxn ang="0">
                    <a:pos x="3" y="64"/>
                  </a:cxn>
                  <a:cxn ang="0">
                    <a:pos x="0" y="49"/>
                  </a:cxn>
                  <a:cxn ang="0">
                    <a:pos x="14" y="31"/>
                  </a:cxn>
                  <a:cxn ang="0">
                    <a:pos x="34" y="21"/>
                  </a:cxn>
                  <a:cxn ang="0">
                    <a:pos x="53" y="16"/>
                  </a:cxn>
                  <a:cxn ang="0">
                    <a:pos x="67" y="18"/>
                  </a:cxn>
                  <a:cxn ang="0">
                    <a:pos x="70" y="28"/>
                  </a:cxn>
                  <a:cxn ang="0">
                    <a:pos x="77" y="28"/>
                  </a:cxn>
                  <a:cxn ang="0">
                    <a:pos x="94" y="25"/>
                  </a:cxn>
                  <a:cxn ang="0">
                    <a:pos x="105" y="31"/>
                  </a:cxn>
                  <a:cxn ang="0">
                    <a:pos x="117" y="37"/>
                  </a:cxn>
                  <a:cxn ang="0">
                    <a:pos x="124" y="30"/>
                  </a:cxn>
                  <a:cxn ang="0">
                    <a:pos x="134" y="26"/>
                  </a:cxn>
                  <a:cxn ang="0">
                    <a:pos x="151" y="42"/>
                  </a:cxn>
                  <a:cxn ang="0">
                    <a:pos x="153" y="52"/>
                  </a:cxn>
                  <a:cxn ang="0">
                    <a:pos x="160" y="61"/>
                  </a:cxn>
                  <a:cxn ang="0">
                    <a:pos x="167" y="55"/>
                  </a:cxn>
                  <a:cxn ang="0">
                    <a:pos x="158" y="37"/>
                  </a:cxn>
                  <a:cxn ang="0">
                    <a:pos x="155" y="21"/>
                  </a:cxn>
                  <a:cxn ang="0">
                    <a:pos x="163" y="14"/>
                  </a:cxn>
                  <a:cxn ang="0">
                    <a:pos x="179" y="14"/>
                  </a:cxn>
                  <a:cxn ang="0">
                    <a:pos x="177" y="9"/>
                  </a:cxn>
                  <a:cxn ang="0">
                    <a:pos x="193" y="0"/>
                  </a:cxn>
                  <a:cxn ang="0">
                    <a:pos x="211" y="12"/>
                  </a:cxn>
                  <a:cxn ang="0">
                    <a:pos x="199" y="28"/>
                  </a:cxn>
                  <a:cxn ang="0">
                    <a:pos x="206" y="52"/>
                  </a:cxn>
                  <a:cxn ang="0">
                    <a:pos x="213" y="71"/>
                  </a:cxn>
                  <a:cxn ang="0">
                    <a:pos x="236" y="92"/>
                  </a:cxn>
                  <a:cxn ang="0">
                    <a:pos x="265" y="107"/>
                  </a:cxn>
                  <a:cxn ang="0">
                    <a:pos x="246" y="111"/>
                  </a:cxn>
                </a:cxnLst>
                <a:rect l="0" t="0" r="r" b="b"/>
                <a:pathLst>
                  <a:path w="265" h="140">
                    <a:moveTo>
                      <a:pt x="246" y="111"/>
                    </a:moveTo>
                    <a:lnTo>
                      <a:pt x="239" y="111"/>
                    </a:lnTo>
                    <a:lnTo>
                      <a:pt x="239" y="116"/>
                    </a:lnTo>
                    <a:lnTo>
                      <a:pt x="241" y="117"/>
                    </a:lnTo>
                    <a:lnTo>
                      <a:pt x="246" y="119"/>
                    </a:lnTo>
                    <a:lnTo>
                      <a:pt x="248" y="124"/>
                    </a:lnTo>
                    <a:lnTo>
                      <a:pt x="251" y="126"/>
                    </a:lnTo>
                    <a:lnTo>
                      <a:pt x="246" y="131"/>
                    </a:lnTo>
                    <a:lnTo>
                      <a:pt x="239" y="135"/>
                    </a:lnTo>
                    <a:lnTo>
                      <a:pt x="230" y="135"/>
                    </a:lnTo>
                    <a:lnTo>
                      <a:pt x="222" y="136"/>
                    </a:lnTo>
                    <a:lnTo>
                      <a:pt x="208" y="133"/>
                    </a:lnTo>
                    <a:lnTo>
                      <a:pt x="199" y="128"/>
                    </a:lnTo>
                    <a:lnTo>
                      <a:pt x="189" y="123"/>
                    </a:lnTo>
                    <a:lnTo>
                      <a:pt x="180" y="121"/>
                    </a:lnTo>
                    <a:lnTo>
                      <a:pt x="174" y="123"/>
                    </a:lnTo>
                    <a:lnTo>
                      <a:pt x="168" y="129"/>
                    </a:lnTo>
                    <a:lnTo>
                      <a:pt x="158" y="131"/>
                    </a:lnTo>
                    <a:lnTo>
                      <a:pt x="148" y="135"/>
                    </a:lnTo>
                    <a:lnTo>
                      <a:pt x="137" y="135"/>
                    </a:lnTo>
                    <a:lnTo>
                      <a:pt x="131" y="140"/>
                    </a:lnTo>
                    <a:lnTo>
                      <a:pt x="115" y="140"/>
                    </a:lnTo>
                    <a:lnTo>
                      <a:pt x="105" y="140"/>
                    </a:lnTo>
                    <a:lnTo>
                      <a:pt x="94" y="140"/>
                    </a:lnTo>
                    <a:lnTo>
                      <a:pt x="86" y="140"/>
                    </a:lnTo>
                    <a:lnTo>
                      <a:pt x="79" y="135"/>
                    </a:lnTo>
                    <a:lnTo>
                      <a:pt x="76" y="128"/>
                    </a:lnTo>
                    <a:lnTo>
                      <a:pt x="69" y="124"/>
                    </a:lnTo>
                    <a:lnTo>
                      <a:pt x="62" y="123"/>
                    </a:lnTo>
                    <a:lnTo>
                      <a:pt x="53" y="123"/>
                    </a:lnTo>
                    <a:lnTo>
                      <a:pt x="48" y="124"/>
                    </a:lnTo>
                    <a:lnTo>
                      <a:pt x="33" y="117"/>
                    </a:lnTo>
                    <a:lnTo>
                      <a:pt x="24" y="107"/>
                    </a:lnTo>
                    <a:lnTo>
                      <a:pt x="33" y="100"/>
                    </a:lnTo>
                    <a:lnTo>
                      <a:pt x="45" y="97"/>
                    </a:lnTo>
                    <a:lnTo>
                      <a:pt x="58" y="95"/>
                    </a:lnTo>
                    <a:lnTo>
                      <a:pt x="74" y="95"/>
                    </a:lnTo>
                    <a:lnTo>
                      <a:pt x="82" y="95"/>
                    </a:lnTo>
                    <a:lnTo>
                      <a:pt x="91" y="95"/>
                    </a:lnTo>
                    <a:lnTo>
                      <a:pt x="84" y="90"/>
                    </a:lnTo>
                    <a:lnTo>
                      <a:pt x="77" y="90"/>
                    </a:lnTo>
                    <a:lnTo>
                      <a:pt x="62" y="90"/>
                    </a:lnTo>
                    <a:lnTo>
                      <a:pt x="51" y="90"/>
                    </a:lnTo>
                    <a:lnTo>
                      <a:pt x="38" y="90"/>
                    </a:lnTo>
                    <a:lnTo>
                      <a:pt x="26" y="90"/>
                    </a:lnTo>
                    <a:lnTo>
                      <a:pt x="15" y="86"/>
                    </a:lnTo>
                    <a:lnTo>
                      <a:pt x="12" y="80"/>
                    </a:lnTo>
                    <a:lnTo>
                      <a:pt x="14" y="73"/>
                    </a:lnTo>
                    <a:lnTo>
                      <a:pt x="19" y="71"/>
                    </a:lnTo>
                    <a:lnTo>
                      <a:pt x="26" y="69"/>
                    </a:lnTo>
                    <a:lnTo>
                      <a:pt x="33" y="69"/>
                    </a:lnTo>
                    <a:lnTo>
                      <a:pt x="22" y="68"/>
                    </a:lnTo>
                    <a:lnTo>
                      <a:pt x="14" y="69"/>
                    </a:lnTo>
                    <a:lnTo>
                      <a:pt x="3" y="64"/>
                    </a:lnTo>
                    <a:lnTo>
                      <a:pt x="0" y="59"/>
                    </a:lnTo>
                    <a:lnTo>
                      <a:pt x="0" y="49"/>
                    </a:lnTo>
                    <a:lnTo>
                      <a:pt x="7" y="40"/>
                    </a:lnTo>
                    <a:lnTo>
                      <a:pt x="14" y="31"/>
                    </a:lnTo>
                    <a:lnTo>
                      <a:pt x="24" y="26"/>
                    </a:lnTo>
                    <a:lnTo>
                      <a:pt x="34" y="21"/>
                    </a:lnTo>
                    <a:lnTo>
                      <a:pt x="45" y="18"/>
                    </a:lnTo>
                    <a:lnTo>
                      <a:pt x="53" y="16"/>
                    </a:lnTo>
                    <a:lnTo>
                      <a:pt x="64" y="16"/>
                    </a:lnTo>
                    <a:lnTo>
                      <a:pt x="67" y="18"/>
                    </a:lnTo>
                    <a:lnTo>
                      <a:pt x="69" y="23"/>
                    </a:lnTo>
                    <a:lnTo>
                      <a:pt x="70" y="28"/>
                    </a:lnTo>
                    <a:lnTo>
                      <a:pt x="72" y="33"/>
                    </a:lnTo>
                    <a:lnTo>
                      <a:pt x="77" y="28"/>
                    </a:lnTo>
                    <a:lnTo>
                      <a:pt x="88" y="25"/>
                    </a:lnTo>
                    <a:lnTo>
                      <a:pt x="94" y="25"/>
                    </a:lnTo>
                    <a:lnTo>
                      <a:pt x="101" y="28"/>
                    </a:lnTo>
                    <a:lnTo>
                      <a:pt x="105" y="31"/>
                    </a:lnTo>
                    <a:lnTo>
                      <a:pt x="110" y="40"/>
                    </a:lnTo>
                    <a:lnTo>
                      <a:pt x="117" y="37"/>
                    </a:lnTo>
                    <a:lnTo>
                      <a:pt x="125" y="37"/>
                    </a:lnTo>
                    <a:lnTo>
                      <a:pt x="124" y="30"/>
                    </a:lnTo>
                    <a:lnTo>
                      <a:pt x="124" y="26"/>
                    </a:lnTo>
                    <a:lnTo>
                      <a:pt x="134" y="26"/>
                    </a:lnTo>
                    <a:lnTo>
                      <a:pt x="144" y="31"/>
                    </a:lnTo>
                    <a:lnTo>
                      <a:pt x="151" y="42"/>
                    </a:lnTo>
                    <a:lnTo>
                      <a:pt x="151" y="45"/>
                    </a:lnTo>
                    <a:lnTo>
                      <a:pt x="153" y="52"/>
                    </a:lnTo>
                    <a:lnTo>
                      <a:pt x="153" y="57"/>
                    </a:lnTo>
                    <a:lnTo>
                      <a:pt x="160" y="61"/>
                    </a:lnTo>
                    <a:lnTo>
                      <a:pt x="163" y="57"/>
                    </a:lnTo>
                    <a:lnTo>
                      <a:pt x="167" y="55"/>
                    </a:lnTo>
                    <a:lnTo>
                      <a:pt x="162" y="47"/>
                    </a:lnTo>
                    <a:lnTo>
                      <a:pt x="158" y="37"/>
                    </a:lnTo>
                    <a:lnTo>
                      <a:pt x="155" y="26"/>
                    </a:lnTo>
                    <a:lnTo>
                      <a:pt x="155" y="21"/>
                    </a:lnTo>
                    <a:lnTo>
                      <a:pt x="156" y="14"/>
                    </a:lnTo>
                    <a:lnTo>
                      <a:pt x="163" y="14"/>
                    </a:lnTo>
                    <a:lnTo>
                      <a:pt x="170" y="14"/>
                    </a:lnTo>
                    <a:lnTo>
                      <a:pt x="179" y="14"/>
                    </a:lnTo>
                    <a:lnTo>
                      <a:pt x="177" y="11"/>
                    </a:lnTo>
                    <a:lnTo>
                      <a:pt x="177" y="9"/>
                    </a:lnTo>
                    <a:lnTo>
                      <a:pt x="182" y="2"/>
                    </a:lnTo>
                    <a:lnTo>
                      <a:pt x="193" y="0"/>
                    </a:lnTo>
                    <a:lnTo>
                      <a:pt x="205" y="2"/>
                    </a:lnTo>
                    <a:lnTo>
                      <a:pt x="211" y="12"/>
                    </a:lnTo>
                    <a:lnTo>
                      <a:pt x="205" y="19"/>
                    </a:lnTo>
                    <a:lnTo>
                      <a:pt x="199" y="28"/>
                    </a:lnTo>
                    <a:lnTo>
                      <a:pt x="201" y="40"/>
                    </a:lnTo>
                    <a:lnTo>
                      <a:pt x="206" y="52"/>
                    </a:lnTo>
                    <a:lnTo>
                      <a:pt x="210" y="61"/>
                    </a:lnTo>
                    <a:lnTo>
                      <a:pt x="213" y="71"/>
                    </a:lnTo>
                    <a:lnTo>
                      <a:pt x="218" y="81"/>
                    </a:lnTo>
                    <a:lnTo>
                      <a:pt x="236" y="92"/>
                    </a:lnTo>
                    <a:lnTo>
                      <a:pt x="253" y="98"/>
                    </a:lnTo>
                    <a:lnTo>
                      <a:pt x="265" y="107"/>
                    </a:lnTo>
                    <a:lnTo>
                      <a:pt x="254" y="111"/>
                    </a:lnTo>
                    <a:lnTo>
                      <a:pt x="246" y="111"/>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758" name="Freeform 303"/>
              <p:cNvSpPr>
                <a:spLocks/>
              </p:cNvSpPr>
              <p:nvPr/>
            </p:nvSpPr>
            <p:spPr bwMode="auto">
              <a:xfrm>
                <a:off x="1421607" y="1873250"/>
                <a:ext cx="234950" cy="152400"/>
              </a:xfrm>
              <a:custGeom>
                <a:avLst/>
                <a:gdLst/>
                <a:ahLst/>
                <a:cxnLst>
                  <a:cxn ang="0">
                    <a:pos x="31" y="91"/>
                  </a:cxn>
                  <a:cxn ang="0">
                    <a:pos x="27" y="86"/>
                  </a:cxn>
                  <a:cxn ang="0">
                    <a:pos x="24" y="81"/>
                  </a:cxn>
                  <a:cxn ang="0">
                    <a:pos x="17" y="77"/>
                  </a:cxn>
                  <a:cxn ang="0">
                    <a:pos x="10" y="75"/>
                  </a:cxn>
                  <a:cxn ang="0">
                    <a:pos x="2" y="72"/>
                  </a:cxn>
                  <a:cxn ang="0">
                    <a:pos x="0" y="70"/>
                  </a:cxn>
                  <a:cxn ang="0">
                    <a:pos x="3" y="57"/>
                  </a:cxn>
                  <a:cxn ang="0">
                    <a:pos x="12" y="46"/>
                  </a:cxn>
                  <a:cxn ang="0">
                    <a:pos x="19" y="34"/>
                  </a:cxn>
                  <a:cxn ang="0">
                    <a:pos x="24" y="22"/>
                  </a:cxn>
                  <a:cxn ang="0">
                    <a:pos x="20" y="12"/>
                  </a:cxn>
                  <a:cxn ang="0">
                    <a:pos x="17" y="3"/>
                  </a:cxn>
                  <a:cxn ang="0">
                    <a:pos x="33" y="0"/>
                  </a:cxn>
                  <a:cxn ang="0">
                    <a:pos x="48" y="3"/>
                  </a:cxn>
                  <a:cxn ang="0">
                    <a:pos x="55" y="0"/>
                  </a:cxn>
                  <a:cxn ang="0">
                    <a:pos x="69" y="0"/>
                  </a:cxn>
                  <a:cxn ang="0">
                    <a:pos x="81" y="5"/>
                  </a:cxn>
                  <a:cxn ang="0">
                    <a:pos x="94" y="10"/>
                  </a:cxn>
                  <a:cxn ang="0">
                    <a:pos x="103" y="10"/>
                  </a:cxn>
                  <a:cxn ang="0">
                    <a:pos x="112" y="8"/>
                  </a:cxn>
                  <a:cxn ang="0">
                    <a:pos x="120" y="8"/>
                  </a:cxn>
                  <a:cxn ang="0">
                    <a:pos x="134" y="14"/>
                  </a:cxn>
                  <a:cxn ang="0">
                    <a:pos x="143" y="20"/>
                  </a:cxn>
                  <a:cxn ang="0">
                    <a:pos x="148" y="31"/>
                  </a:cxn>
                  <a:cxn ang="0">
                    <a:pos x="143" y="32"/>
                  </a:cxn>
                  <a:cxn ang="0">
                    <a:pos x="132" y="36"/>
                  </a:cxn>
                  <a:cxn ang="0">
                    <a:pos x="122" y="38"/>
                  </a:cxn>
                  <a:cxn ang="0">
                    <a:pos x="117" y="41"/>
                  </a:cxn>
                  <a:cxn ang="0">
                    <a:pos x="103" y="46"/>
                  </a:cxn>
                  <a:cxn ang="0">
                    <a:pos x="89" y="58"/>
                  </a:cxn>
                  <a:cxn ang="0">
                    <a:pos x="81" y="69"/>
                  </a:cxn>
                  <a:cxn ang="0">
                    <a:pos x="77" y="81"/>
                  </a:cxn>
                  <a:cxn ang="0">
                    <a:pos x="70" y="84"/>
                  </a:cxn>
                  <a:cxn ang="0">
                    <a:pos x="58" y="89"/>
                  </a:cxn>
                  <a:cxn ang="0">
                    <a:pos x="46" y="93"/>
                  </a:cxn>
                  <a:cxn ang="0">
                    <a:pos x="39" y="96"/>
                  </a:cxn>
                  <a:cxn ang="0">
                    <a:pos x="34" y="93"/>
                  </a:cxn>
                  <a:cxn ang="0">
                    <a:pos x="31" y="91"/>
                  </a:cxn>
                </a:cxnLst>
                <a:rect l="0" t="0" r="r" b="b"/>
                <a:pathLst>
                  <a:path w="148" h="96">
                    <a:moveTo>
                      <a:pt x="31" y="91"/>
                    </a:moveTo>
                    <a:lnTo>
                      <a:pt x="27" y="86"/>
                    </a:lnTo>
                    <a:lnTo>
                      <a:pt x="24" y="81"/>
                    </a:lnTo>
                    <a:lnTo>
                      <a:pt x="17" y="77"/>
                    </a:lnTo>
                    <a:lnTo>
                      <a:pt x="10" y="75"/>
                    </a:lnTo>
                    <a:lnTo>
                      <a:pt x="2" y="72"/>
                    </a:lnTo>
                    <a:lnTo>
                      <a:pt x="0" y="70"/>
                    </a:lnTo>
                    <a:lnTo>
                      <a:pt x="3" y="57"/>
                    </a:lnTo>
                    <a:lnTo>
                      <a:pt x="12" y="46"/>
                    </a:lnTo>
                    <a:lnTo>
                      <a:pt x="19" y="34"/>
                    </a:lnTo>
                    <a:lnTo>
                      <a:pt x="24" y="22"/>
                    </a:lnTo>
                    <a:lnTo>
                      <a:pt x="20" y="12"/>
                    </a:lnTo>
                    <a:lnTo>
                      <a:pt x="17" y="3"/>
                    </a:lnTo>
                    <a:lnTo>
                      <a:pt x="33" y="0"/>
                    </a:lnTo>
                    <a:lnTo>
                      <a:pt x="48" y="3"/>
                    </a:lnTo>
                    <a:lnTo>
                      <a:pt x="55" y="0"/>
                    </a:lnTo>
                    <a:lnTo>
                      <a:pt x="69" y="0"/>
                    </a:lnTo>
                    <a:lnTo>
                      <a:pt x="81" y="5"/>
                    </a:lnTo>
                    <a:lnTo>
                      <a:pt x="94" y="10"/>
                    </a:lnTo>
                    <a:lnTo>
                      <a:pt x="103" y="10"/>
                    </a:lnTo>
                    <a:lnTo>
                      <a:pt x="112" y="8"/>
                    </a:lnTo>
                    <a:lnTo>
                      <a:pt x="120" y="8"/>
                    </a:lnTo>
                    <a:lnTo>
                      <a:pt x="134" y="14"/>
                    </a:lnTo>
                    <a:lnTo>
                      <a:pt x="143" y="20"/>
                    </a:lnTo>
                    <a:lnTo>
                      <a:pt x="148" y="31"/>
                    </a:lnTo>
                    <a:lnTo>
                      <a:pt x="143" y="32"/>
                    </a:lnTo>
                    <a:lnTo>
                      <a:pt x="132" y="36"/>
                    </a:lnTo>
                    <a:lnTo>
                      <a:pt x="122" y="38"/>
                    </a:lnTo>
                    <a:lnTo>
                      <a:pt x="117" y="41"/>
                    </a:lnTo>
                    <a:lnTo>
                      <a:pt x="103" y="46"/>
                    </a:lnTo>
                    <a:lnTo>
                      <a:pt x="89" y="58"/>
                    </a:lnTo>
                    <a:lnTo>
                      <a:pt x="81" y="69"/>
                    </a:lnTo>
                    <a:lnTo>
                      <a:pt x="77" y="81"/>
                    </a:lnTo>
                    <a:lnTo>
                      <a:pt x="70" y="84"/>
                    </a:lnTo>
                    <a:lnTo>
                      <a:pt x="58" y="89"/>
                    </a:lnTo>
                    <a:lnTo>
                      <a:pt x="46" y="93"/>
                    </a:lnTo>
                    <a:lnTo>
                      <a:pt x="39" y="96"/>
                    </a:lnTo>
                    <a:lnTo>
                      <a:pt x="34" y="93"/>
                    </a:lnTo>
                    <a:lnTo>
                      <a:pt x="31" y="91"/>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759" name="Freeform 304"/>
              <p:cNvSpPr>
                <a:spLocks/>
              </p:cNvSpPr>
              <p:nvPr/>
            </p:nvSpPr>
            <p:spPr bwMode="auto">
              <a:xfrm>
                <a:off x="1607344" y="1760538"/>
                <a:ext cx="284163" cy="117475"/>
              </a:xfrm>
              <a:custGeom>
                <a:avLst/>
                <a:gdLst/>
                <a:ahLst/>
                <a:cxnLst>
                  <a:cxn ang="0">
                    <a:pos x="51" y="71"/>
                  </a:cxn>
                  <a:cxn ang="0">
                    <a:pos x="51" y="61"/>
                  </a:cxn>
                  <a:cxn ang="0">
                    <a:pos x="55" y="55"/>
                  </a:cxn>
                  <a:cxn ang="0">
                    <a:pos x="48" y="52"/>
                  </a:cxn>
                  <a:cxn ang="0">
                    <a:pos x="34" y="57"/>
                  </a:cxn>
                  <a:cxn ang="0">
                    <a:pos x="15" y="57"/>
                  </a:cxn>
                  <a:cxn ang="0">
                    <a:pos x="2" y="52"/>
                  </a:cxn>
                  <a:cxn ang="0">
                    <a:pos x="0" y="43"/>
                  </a:cxn>
                  <a:cxn ang="0">
                    <a:pos x="7" y="38"/>
                  </a:cxn>
                  <a:cxn ang="0">
                    <a:pos x="26" y="38"/>
                  </a:cxn>
                  <a:cxn ang="0">
                    <a:pos x="24" y="38"/>
                  </a:cxn>
                  <a:cxn ang="0">
                    <a:pos x="14" y="26"/>
                  </a:cxn>
                  <a:cxn ang="0">
                    <a:pos x="22" y="26"/>
                  </a:cxn>
                  <a:cxn ang="0">
                    <a:pos x="31" y="28"/>
                  </a:cxn>
                  <a:cxn ang="0">
                    <a:pos x="45" y="30"/>
                  </a:cxn>
                  <a:cxn ang="0">
                    <a:pos x="19" y="24"/>
                  </a:cxn>
                  <a:cxn ang="0">
                    <a:pos x="29" y="19"/>
                  </a:cxn>
                  <a:cxn ang="0">
                    <a:pos x="43" y="21"/>
                  </a:cxn>
                  <a:cxn ang="0">
                    <a:pos x="27" y="14"/>
                  </a:cxn>
                  <a:cxn ang="0">
                    <a:pos x="43" y="14"/>
                  </a:cxn>
                  <a:cxn ang="0">
                    <a:pos x="51" y="21"/>
                  </a:cxn>
                  <a:cxn ang="0">
                    <a:pos x="63" y="21"/>
                  </a:cxn>
                  <a:cxn ang="0">
                    <a:pos x="84" y="31"/>
                  </a:cxn>
                  <a:cxn ang="0">
                    <a:pos x="112" y="42"/>
                  </a:cxn>
                  <a:cxn ang="0">
                    <a:pos x="124" y="35"/>
                  </a:cxn>
                  <a:cxn ang="0">
                    <a:pos x="113" y="33"/>
                  </a:cxn>
                  <a:cxn ang="0">
                    <a:pos x="118" y="31"/>
                  </a:cxn>
                  <a:cxn ang="0">
                    <a:pos x="110" y="21"/>
                  </a:cxn>
                  <a:cxn ang="0">
                    <a:pos x="106" y="11"/>
                  </a:cxn>
                  <a:cxn ang="0">
                    <a:pos x="117" y="2"/>
                  </a:cxn>
                  <a:cxn ang="0">
                    <a:pos x="129" y="2"/>
                  </a:cxn>
                  <a:cxn ang="0">
                    <a:pos x="132" y="7"/>
                  </a:cxn>
                  <a:cxn ang="0">
                    <a:pos x="139" y="23"/>
                  </a:cxn>
                  <a:cxn ang="0">
                    <a:pos x="158" y="26"/>
                  </a:cxn>
                  <a:cxn ang="0">
                    <a:pos x="174" y="26"/>
                  </a:cxn>
                  <a:cxn ang="0">
                    <a:pos x="175" y="42"/>
                  </a:cxn>
                  <a:cxn ang="0">
                    <a:pos x="165" y="55"/>
                  </a:cxn>
                  <a:cxn ang="0">
                    <a:pos x="155" y="59"/>
                  </a:cxn>
                  <a:cxn ang="0">
                    <a:pos x="132" y="57"/>
                  </a:cxn>
                  <a:cxn ang="0">
                    <a:pos x="122" y="59"/>
                  </a:cxn>
                  <a:cxn ang="0">
                    <a:pos x="100" y="64"/>
                  </a:cxn>
                  <a:cxn ang="0">
                    <a:pos x="77" y="71"/>
                  </a:cxn>
                </a:cxnLst>
                <a:rect l="0" t="0" r="r" b="b"/>
                <a:pathLst>
                  <a:path w="179" h="74">
                    <a:moveTo>
                      <a:pt x="62" y="74"/>
                    </a:moveTo>
                    <a:lnTo>
                      <a:pt x="51" y="71"/>
                    </a:lnTo>
                    <a:lnTo>
                      <a:pt x="48" y="67"/>
                    </a:lnTo>
                    <a:lnTo>
                      <a:pt x="51" y="61"/>
                    </a:lnTo>
                    <a:lnTo>
                      <a:pt x="62" y="61"/>
                    </a:lnTo>
                    <a:lnTo>
                      <a:pt x="55" y="55"/>
                    </a:lnTo>
                    <a:lnTo>
                      <a:pt x="53" y="48"/>
                    </a:lnTo>
                    <a:lnTo>
                      <a:pt x="48" y="52"/>
                    </a:lnTo>
                    <a:lnTo>
                      <a:pt x="48" y="55"/>
                    </a:lnTo>
                    <a:lnTo>
                      <a:pt x="34" y="57"/>
                    </a:lnTo>
                    <a:lnTo>
                      <a:pt x="26" y="59"/>
                    </a:lnTo>
                    <a:lnTo>
                      <a:pt x="15" y="57"/>
                    </a:lnTo>
                    <a:lnTo>
                      <a:pt x="8" y="55"/>
                    </a:lnTo>
                    <a:lnTo>
                      <a:pt x="2" y="52"/>
                    </a:lnTo>
                    <a:lnTo>
                      <a:pt x="0" y="48"/>
                    </a:lnTo>
                    <a:lnTo>
                      <a:pt x="0" y="43"/>
                    </a:lnTo>
                    <a:lnTo>
                      <a:pt x="0" y="42"/>
                    </a:lnTo>
                    <a:lnTo>
                      <a:pt x="7" y="38"/>
                    </a:lnTo>
                    <a:lnTo>
                      <a:pt x="14" y="36"/>
                    </a:lnTo>
                    <a:lnTo>
                      <a:pt x="26" y="38"/>
                    </a:lnTo>
                    <a:lnTo>
                      <a:pt x="36" y="42"/>
                    </a:lnTo>
                    <a:lnTo>
                      <a:pt x="24" y="38"/>
                    </a:lnTo>
                    <a:lnTo>
                      <a:pt x="14" y="35"/>
                    </a:lnTo>
                    <a:lnTo>
                      <a:pt x="14" y="26"/>
                    </a:lnTo>
                    <a:lnTo>
                      <a:pt x="19" y="26"/>
                    </a:lnTo>
                    <a:lnTo>
                      <a:pt x="22" y="26"/>
                    </a:lnTo>
                    <a:lnTo>
                      <a:pt x="24" y="26"/>
                    </a:lnTo>
                    <a:lnTo>
                      <a:pt x="31" y="28"/>
                    </a:lnTo>
                    <a:lnTo>
                      <a:pt x="38" y="28"/>
                    </a:lnTo>
                    <a:lnTo>
                      <a:pt x="45" y="30"/>
                    </a:lnTo>
                    <a:lnTo>
                      <a:pt x="29" y="28"/>
                    </a:lnTo>
                    <a:lnTo>
                      <a:pt x="19" y="24"/>
                    </a:lnTo>
                    <a:lnTo>
                      <a:pt x="22" y="19"/>
                    </a:lnTo>
                    <a:lnTo>
                      <a:pt x="29" y="19"/>
                    </a:lnTo>
                    <a:lnTo>
                      <a:pt x="36" y="19"/>
                    </a:lnTo>
                    <a:lnTo>
                      <a:pt x="43" y="21"/>
                    </a:lnTo>
                    <a:lnTo>
                      <a:pt x="32" y="19"/>
                    </a:lnTo>
                    <a:lnTo>
                      <a:pt x="27" y="14"/>
                    </a:lnTo>
                    <a:lnTo>
                      <a:pt x="36" y="12"/>
                    </a:lnTo>
                    <a:lnTo>
                      <a:pt x="43" y="14"/>
                    </a:lnTo>
                    <a:lnTo>
                      <a:pt x="48" y="14"/>
                    </a:lnTo>
                    <a:lnTo>
                      <a:pt x="51" y="21"/>
                    </a:lnTo>
                    <a:lnTo>
                      <a:pt x="60" y="21"/>
                    </a:lnTo>
                    <a:lnTo>
                      <a:pt x="63" y="21"/>
                    </a:lnTo>
                    <a:lnTo>
                      <a:pt x="74" y="23"/>
                    </a:lnTo>
                    <a:lnTo>
                      <a:pt x="84" y="31"/>
                    </a:lnTo>
                    <a:lnTo>
                      <a:pt x="94" y="38"/>
                    </a:lnTo>
                    <a:lnTo>
                      <a:pt x="112" y="42"/>
                    </a:lnTo>
                    <a:lnTo>
                      <a:pt x="118" y="38"/>
                    </a:lnTo>
                    <a:lnTo>
                      <a:pt x="124" y="35"/>
                    </a:lnTo>
                    <a:lnTo>
                      <a:pt x="117" y="33"/>
                    </a:lnTo>
                    <a:lnTo>
                      <a:pt x="113" y="33"/>
                    </a:lnTo>
                    <a:lnTo>
                      <a:pt x="115" y="31"/>
                    </a:lnTo>
                    <a:lnTo>
                      <a:pt x="118" y="31"/>
                    </a:lnTo>
                    <a:lnTo>
                      <a:pt x="118" y="24"/>
                    </a:lnTo>
                    <a:lnTo>
                      <a:pt x="110" y="21"/>
                    </a:lnTo>
                    <a:lnTo>
                      <a:pt x="105" y="16"/>
                    </a:lnTo>
                    <a:lnTo>
                      <a:pt x="106" y="11"/>
                    </a:lnTo>
                    <a:lnTo>
                      <a:pt x="112" y="5"/>
                    </a:lnTo>
                    <a:lnTo>
                      <a:pt x="117" y="2"/>
                    </a:lnTo>
                    <a:lnTo>
                      <a:pt x="124" y="0"/>
                    </a:lnTo>
                    <a:lnTo>
                      <a:pt x="129" y="2"/>
                    </a:lnTo>
                    <a:lnTo>
                      <a:pt x="134" y="4"/>
                    </a:lnTo>
                    <a:lnTo>
                      <a:pt x="132" y="7"/>
                    </a:lnTo>
                    <a:lnTo>
                      <a:pt x="134" y="11"/>
                    </a:lnTo>
                    <a:lnTo>
                      <a:pt x="139" y="23"/>
                    </a:lnTo>
                    <a:lnTo>
                      <a:pt x="153" y="30"/>
                    </a:lnTo>
                    <a:lnTo>
                      <a:pt x="158" y="26"/>
                    </a:lnTo>
                    <a:lnTo>
                      <a:pt x="167" y="23"/>
                    </a:lnTo>
                    <a:lnTo>
                      <a:pt x="174" y="26"/>
                    </a:lnTo>
                    <a:lnTo>
                      <a:pt x="179" y="36"/>
                    </a:lnTo>
                    <a:lnTo>
                      <a:pt x="175" y="42"/>
                    </a:lnTo>
                    <a:lnTo>
                      <a:pt x="172" y="50"/>
                    </a:lnTo>
                    <a:lnTo>
                      <a:pt x="165" y="55"/>
                    </a:lnTo>
                    <a:lnTo>
                      <a:pt x="161" y="59"/>
                    </a:lnTo>
                    <a:lnTo>
                      <a:pt x="155" y="59"/>
                    </a:lnTo>
                    <a:lnTo>
                      <a:pt x="143" y="59"/>
                    </a:lnTo>
                    <a:lnTo>
                      <a:pt x="132" y="57"/>
                    </a:lnTo>
                    <a:lnTo>
                      <a:pt x="129" y="59"/>
                    </a:lnTo>
                    <a:lnTo>
                      <a:pt x="122" y="59"/>
                    </a:lnTo>
                    <a:lnTo>
                      <a:pt x="112" y="62"/>
                    </a:lnTo>
                    <a:lnTo>
                      <a:pt x="100" y="64"/>
                    </a:lnTo>
                    <a:lnTo>
                      <a:pt x="94" y="67"/>
                    </a:lnTo>
                    <a:lnTo>
                      <a:pt x="77" y="71"/>
                    </a:lnTo>
                    <a:lnTo>
                      <a:pt x="62" y="74"/>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760" name="Freeform 305"/>
              <p:cNvSpPr>
                <a:spLocks/>
              </p:cNvSpPr>
              <p:nvPr/>
            </p:nvSpPr>
            <p:spPr bwMode="auto">
              <a:xfrm>
                <a:off x="1569244" y="1801813"/>
                <a:ext cx="38100" cy="30162"/>
              </a:xfrm>
              <a:custGeom>
                <a:avLst/>
                <a:gdLst/>
                <a:ahLst/>
                <a:cxnLst>
                  <a:cxn ang="0">
                    <a:pos x="8" y="19"/>
                  </a:cxn>
                  <a:cxn ang="0">
                    <a:pos x="1" y="16"/>
                  </a:cxn>
                  <a:cxn ang="0">
                    <a:pos x="0" y="12"/>
                  </a:cxn>
                  <a:cxn ang="0">
                    <a:pos x="1" y="5"/>
                  </a:cxn>
                  <a:cxn ang="0">
                    <a:pos x="8" y="2"/>
                  </a:cxn>
                  <a:cxn ang="0">
                    <a:pos x="17" y="0"/>
                  </a:cxn>
                  <a:cxn ang="0">
                    <a:pos x="24" y="0"/>
                  </a:cxn>
                  <a:cxn ang="0">
                    <a:pos x="17" y="12"/>
                  </a:cxn>
                  <a:cxn ang="0">
                    <a:pos x="8" y="19"/>
                  </a:cxn>
                </a:cxnLst>
                <a:rect l="0" t="0" r="r" b="b"/>
                <a:pathLst>
                  <a:path w="24" h="19">
                    <a:moveTo>
                      <a:pt x="8" y="19"/>
                    </a:moveTo>
                    <a:lnTo>
                      <a:pt x="1" y="16"/>
                    </a:lnTo>
                    <a:lnTo>
                      <a:pt x="0" y="12"/>
                    </a:lnTo>
                    <a:lnTo>
                      <a:pt x="1" y="5"/>
                    </a:lnTo>
                    <a:lnTo>
                      <a:pt x="8" y="2"/>
                    </a:lnTo>
                    <a:lnTo>
                      <a:pt x="17" y="0"/>
                    </a:lnTo>
                    <a:lnTo>
                      <a:pt x="24" y="0"/>
                    </a:lnTo>
                    <a:lnTo>
                      <a:pt x="17" y="12"/>
                    </a:lnTo>
                    <a:lnTo>
                      <a:pt x="8" y="19"/>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761" name="Freeform 306"/>
              <p:cNvSpPr>
                <a:spLocks/>
              </p:cNvSpPr>
              <p:nvPr/>
            </p:nvSpPr>
            <p:spPr bwMode="auto">
              <a:xfrm>
                <a:off x="1669257" y="1760538"/>
                <a:ext cx="28575" cy="11112"/>
              </a:xfrm>
              <a:custGeom>
                <a:avLst/>
                <a:gdLst/>
                <a:ahLst/>
                <a:cxnLst>
                  <a:cxn ang="0">
                    <a:pos x="7" y="7"/>
                  </a:cxn>
                  <a:cxn ang="0">
                    <a:pos x="2" y="5"/>
                  </a:cxn>
                  <a:cxn ang="0">
                    <a:pos x="0" y="0"/>
                  </a:cxn>
                  <a:cxn ang="0">
                    <a:pos x="18" y="0"/>
                  </a:cxn>
                  <a:cxn ang="0">
                    <a:pos x="18" y="7"/>
                  </a:cxn>
                  <a:cxn ang="0">
                    <a:pos x="11" y="7"/>
                  </a:cxn>
                  <a:cxn ang="0">
                    <a:pos x="7" y="7"/>
                  </a:cxn>
                </a:cxnLst>
                <a:rect l="0" t="0" r="r" b="b"/>
                <a:pathLst>
                  <a:path w="18" h="7">
                    <a:moveTo>
                      <a:pt x="7" y="7"/>
                    </a:moveTo>
                    <a:lnTo>
                      <a:pt x="2" y="5"/>
                    </a:lnTo>
                    <a:lnTo>
                      <a:pt x="0" y="0"/>
                    </a:lnTo>
                    <a:lnTo>
                      <a:pt x="18" y="0"/>
                    </a:lnTo>
                    <a:lnTo>
                      <a:pt x="18" y="7"/>
                    </a:lnTo>
                    <a:lnTo>
                      <a:pt x="11" y="7"/>
                    </a:lnTo>
                    <a:lnTo>
                      <a:pt x="7" y="7"/>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762" name="Freeform 307"/>
              <p:cNvSpPr>
                <a:spLocks/>
              </p:cNvSpPr>
              <p:nvPr/>
            </p:nvSpPr>
            <p:spPr bwMode="auto">
              <a:xfrm>
                <a:off x="1486694" y="1730375"/>
                <a:ext cx="161925" cy="85725"/>
              </a:xfrm>
              <a:custGeom>
                <a:avLst/>
                <a:gdLst/>
                <a:ahLst/>
                <a:cxnLst>
                  <a:cxn ang="0">
                    <a:pos x="102" y="6"/>
                  </a:cxn>
                  <a:cxn ang="0">
                    <a:pos x="98" y="9"/>
                  </a:cxn>
                  <a:cxn ang="0">
                    <a:pos x="95" y="14"/>
                  </a:cxn>
                  <a:cxn ang="0">
                    <a:pos x="96" y="19"/>
                  </a:cxn>
                  <a:cxn ang="0">
                    <a:pos x="100" y="24"/>
                  </a:cxn>
                  <a:cxn ang="0">
                    <a:pos x="78" y="40"/>
                  </a:cxn>
                  <a:cxn ang="0">
                    <a:pos x="69" y="33"/>
                  </a:cxn>
                  <a:cxn ang="0">
                    <a:pos x="65" y="26"/>
                  </a:cxn>
                  <a:cxn ang="0">
                    <a:pos x="59" y="37"/>
                  </a:cxn>
                  <a:cxn ang="0">
                    <a:pos x="48" y="42"/>
                  </a:cxn>
                  <a:cxn ang="0">
                    <a:pos x="43" y="49"/>
                  </a:cxn>
                  <a:cxn ang="0">
                    <a:pos x="36" y="54"/>
                  </a:cxn>
                  <a:cxn ang="0">
                    <a:pos x="31" y="49"/>
                  </a:cxn>
                  <a:cxn ang="0">
                    <a:pos x="28" y="45"/>
                  </a:cxn>
                  <a:cxn ang="0">
                    <a:pos x="21" y="45"/>
                  </a:cxn>
                  <a:cxn ang="0">
                    <a:pos x="14" y="45"/>
                  </a:cxn>
                  <a:cxn ang="0">
                    <a:pos x="9" y="47"/>
                  </a:cxn>
                  <a:cxn ang="0">
                    <a:pos x="5" y="50"/>
                  </a:cxn>
                  <a:cxn ang="0">
                    <a:pos x="2" y="45"/>
                  </a:cxn>
                  <a:cxn ang="0">
                    <a:pos x="0" y="42"/>
                  </a:cxn>
                  <a:cxn ang="0">
                    <a:pos x="4" y="37"/>
                  </a:cxn>
                  <a:cxn ang="0">
                    <a:pos x="12" y="33"/>
                  </a:cxn>
                  <a:cxn ang="0">
                    <a:pos x="22" y="28"/>
                  </a:cxn>
                  <a:cxn ang="0">
                    <a:pos x="36" y="23"/>
                  </a:cxn>
                  <a:cxn ang="0">
                    <a:pos x="41" y="16"/>
                  </a:cxn>
                  <a:cxn ang="0">
                    <a:pos x="47" y="11"/>
                  </a:cxn>
                  <a:cxn ang="0">
                    <a:pos x="52" y="6"/>
                  </a:cxn>
                  <a:cxn ang="0">
                    <a:pos x="62" y="4"/>
                  </a:cxn>
                  <a:cxn ang="0">
                    <a:pos x="65" y="4"/>
                  </a:cxn>
                  <a:cxn ang="0">
                    <a:pos x="71" y="6"/>
                  </a:cxn>
                  <a:cxn ang="0">
                    <a:pos x="74" y="4"/>
                  </a:cxn>
                  <a:cxn ang="0">
                    <a:pos x="86" y="2"/>
                  </a:cxn>
                  <a:cxn ang="0">
                    <a:pos x="96" y="0"/>
                  </a:cxn>
                  <a:cxn ang="0">
                    <a:pos x="102" y="6"/>
                  </a:cxn>
                </a:cxnLst>
                <a:rect l="0" t="0" r="r" b="b"/>
                <a:pathLst>
                  <a:path w="102" h="54">
                    <a:moveTo>
                      <a:pt x="102" y="6"/>
                    </a:moveTo>
                    <a:lnTo>
                      <a:pt x="98" y="9"/>
                    </a:lnTo>
                    <a:lnTo>
                      <a:pt x="95" y="14"/>
                    </a:lnTo>
                    <a:lnTo>
                      <a:pt x="96" y="19"/>
                    </a:lnTo>
                    <a:lnTo>
                      <a:pt x="100" y="24"/>
                    </a:lnTo>
                    <a:lnTo>
                      <a:pt x="78" y="40"/>
                    </a:lnTo>
                    <a:lnTo>
                      <a:pt x="69" y="33"/>
                    </a:lnTo>
                    <a:lnTo>
                      <a:pt x="65" y="26"/>
                    </a:lnTo>
                    <a:lnTo>
                      <a:pt x="59" y="37"/>
                    </a:lnTo>
                    <a:lnTo>
                      <a:pt x="48" y="42"/>
                    </a:lnTo>
                    <a:lnTo>
                      <a:pt x="43" y="49"/>
                    </a:lnTo>
                    <a:lnTo>
                      <a:pt x="36" y="54"/>
                    </a:lnTo>
                    <a:lnTo>
                      <a:pt x="31" y="49"/>
                    </a:lnTo>
                    <a:lnTo>
                      <a:pt x="28" y="45"/>
                    </a:lnTo>
                    <a:lnTo>
                      <a:pt x="21" y="45"/>
                    </a:lnTo>
                    <a:lnTo>
                      <a:pt x="14" y="45"/>
                    </a:lnTo>
                    <a:lnTo>
                      <a:pt x="9" y="47"/>
                    </a:lnTo>
                    <a:lnTo>
                      <a:pt x="5" y="50"/>
                    </a:lnTo>
                    <a:lnTo>
                      <a:pt x="2" y="45"/>
                    </a:lnTo>
                    <a:lnTo>
                      <a:pt x="0" y="42"/>
                    </a:lnTo>
                    <a:lnTo>
                      <a:pt x="4" y="37"/>
                    </a:lnTo>
                    <a:lnTo>
                      <a:pt x="12" y="33"/>
                    </a:lnTo>
                    <a:lnTo>
                      <a:pt x="22" y="28"/>
                    </a:lnTo>
                    <a:lnTo>
                      <a:pt x="36" y="23"/>
                    </a:lnTo>
                    <a:lnTo>
                      <a:pt x="41" y="16"/>
                    </a:lnTo>
                    <a:lnTo>
                      <a:pt x="47" y="11"/>
                    </a:lnTo>
                    <a:lnTo>
                      <a:pt x="52" y="6"/>
                    </a:lnTo>
                    <a:lnTo>
                      <a:pt x="62" y="4"/>
                    </a:lnTo>
                    <a:lnTo>
                      <a:pt x="65" y="4"/>
                    </a:lnTo>
                    <a:lnTo>
                      <a:pt x="71" y="6"/>
                    </a:lnTo>
                    <a:lnTo>
                      <a:pt x="74" y="4"/>
                    </a:lnTo>
                    <a:lnTo>
                      <a:pt x="86" y="2"/>
                    </a:lnTo>
                    <a:lnTo>
                      <a:pt x="96" y="0"/>
                    </a:lnTo>
                    <a:lnTo>
                      <a:pt x="102" y="6"/>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763" name="Freeform 308"/>
              <p:cNvSpPr>
                <a:spLocks/>
              </p:cNvSpPr>
              <p:nvPr/>
            </p:nvSpPr>
            <p:spPr bwMode="auto">
              <a:xfrm>
                <a:off x="1702594" y="1668463"/>
                <a:ext cx="92075" cy="26987"/>
              </a:xfrm>
              <a:custGeom>
                <a:avLst/>
                <a:gdLst/>
                <a:ahLst/>
                <a:cxnLst>
                  <a:cxn ang="0">
                    <a:pos x="22" y="17"/>
                  </a:cxn>
                  <a:cxn ang="0">
                    <a:pos x="15" y="15"/>
                  </a:cxn>
                  <a:cxn ang="0">
                    <a:pos x="10" y="14"/>
                  </a:cxn>
                  <a:cxn ang="0">
                    <a:pos x="3" y="15"/>
                  </a:cxn>
                  <a:cxn ang="0">
                    <a:pos x="0" y="17"/>
                  </a:cxn>
                  <a:cxn ang="0">
                    <a:pos x="3" y="10"/>
                  </a:cxn>
                  <a:cxn ang="0">
                    <a:pos x="15" y="5"/>
                  </a:cxn>
                  <a:cxn ang="0">
                    <a:pos x="28" y="0"/>
                  </a:cxn>
                  <a:cxn ang="0">
                    <a:pos x="36" y="0"/>
                  </a:cxn>
                  <a:cxn ang="0">
                    <a:pos x="50" y="3"/>
                  </a:cxn>
                  <a:cxn ang="0">
                    <a:pos x="58" y="12"/>
                  </a:cxn>
                  <a:cxn ang="0">
                    <a:pos x="52" y="15"/>
                  </a:cxn>
                  <a:cxn ang="0">
                    <a:pos x="45" y="17"/>
                  </a:cxn>
                  <a:cxn ang="0">
                    <a:pos x="36" y="17"/>
                  </a:cxn>
                  <a:cxn ang="0">
                    <a:pos x="33" y="17"/>
                  </a:cxn>
                  <a:cxn ang="0">
                    <a:pos x="28" y="17"/>
                  </a:cxn>
                  <a:cxn ang="0">
                    <a:pos x="22" y="17"/>
                  </a:cxn>
                </a:cxnLst>
                <a:rect l="0" t="0" r="r" b="b"/>
                <a:pathLst>
                  <a:path w="58" h="17">
                    <a:moveTo>
                      <a:pt x="22" y="17"/>
                    </a:moveTo>
                    <a:lnTo>
                      <a:pt x="15" y="15"/>
                    </a:lnTo>
                    <a:lnTo>
                      <a:pt x="10" y="14"/>
                    </a:lnTo>
                    <a:lnTo>
                      <a:pt x="3" y="15"/>
                    </a:lnTo>
                    <a:lnTo>
                      <a:pt x="0" y="17"/>
                    </a:lnTo>
                    <a:lnTo>
                      <a:pt x="3" y="10"/>
                    </a:lnTo>
                    <a:lnTo>
                      <a:pt x="15" y="5"/>
                    </a:lnTo>
                    <a:lnTo>
                      <a:pt x="28" y="0"/>
                    </a:lnTo>
                    <a:lnTo>
                      <a:pt x="36" y="0"/>
                    </a:lnTo>
                    <a:lnTo>
                      <a:pt x="50" y="3"/>
                    </a:lnTo>
                    <a:lnTo>
                      <a:pt x="58" y="12"/>
                    </a:lnTo>
                    <a:lnTo>
                      <a:pt x="52" y="15"/>
                    </a:lnTo>
                    <a:lnTo>
                      <a:pt x="45" y="17"/>
                    </a:lnTo>
                    <a:lnTo>
                      <a:pt x="36" y="17"/>
                    </a:lnTo>
                    <a:lnTo>
                      <a:pt x="33" y="17"/>
                    </a:lnTo>
                    <a:lnTo>
                      <a:pt x="28" y="17"/>
                    </a:lnTo>
                    <a:lnTo>
                      <a:pt x="22" y="17"/>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764" name="Freeform 309"/>
              <p:cNvSpPr>
                <a:spLocks/>
              </p:cNvSpPr>
              <p:nvPr/>
            </p:nvSpPr>
            <p:spPr bwMode="auto">
              <a:xfrm>
                <a:off x="1705769" y="1700213"/>
                <a:ext cx="79375" cy="41275"/>
              </a:xfrm>
              <a:custGeom>
                <a:avLst/>
                <a:gdLst/>
                <a:ahLst/>
                <a:cxnLst>
                  <a:cxn ang="0">
                    <a:pos x="43" y="11"/>
                  </a:cxn>
                  <a:cxn ang="0">
                    <a:pos x="39" y="16"/>
                  </a:cxn>
                  <a:cxn ang="0">
                    <a:pos x="32" y="21"/>
                  </a:cxn>
                  <a:cxn ang="0">
                    <a:pos x="24" y="25"/>
                  </a:cxn>
                  <a:cxn ang="0">
                    <a:pos x="15" y="26"/>
                  </a:cxn>
                  <a:cxn ang="0">
                    <a:pos x="5" y="21"/>
                  </a:cxn>
                  <a:cxn ang="0">
                    <a:pos x="0" y="13"/>
                  </a:cxn>
                  <a:cxn ang="0">
                    <a:pos x="3" y="4"/>
                  </a:cxn>
                  <a:cxn ang="0">
                    <a:pos x="15" y="0"/>
                  </a:cxn>
                  <a:cxn ang="0">
                    <a:pos x="29" y="0"/>
                  </a:cxn>
                  <a:cxn ang="0">
                    <a:pos x="41" y="0"/>
                  </a:cxn>
                  <a:cxn ang="0">
                    <a:pos x="46" y="2"/>
                  </a:cxn>
                  <a:cxn ang="0">
                    <a:pos x="50" y="6"/>
                  </a:cxn>
                  <a:cxn ang="0">
                    <a:pos x="39" y="9"/>
                  </a:cxn>
                  <a:cxn ang="0">
                    <a:pos x="29" y="11"/>
                  </a:cxn>
                  <a:cxn ang="0">
                    <a:pos x="43" y="11"/>
                  </a:cxn>
                </a:cxnLst>
                <a:rect l="0" t="0" r="r" b="b"/>
                <a:pathLst>
                  <a:path w="50" h="26">
                    <a:moveTo>
                      <a:pt x="43" y="11"/>
                    </a:moveTo>
                    <a:lnTo>
                      <a:pt x="39" y="16"/>
                    </a:lnTo>
                    <a:lnTo>
                      <a:pt x="32" y="21"/>
                    </a:lnTo>
                    <a:lnTo>
                      <a:pt x="24" y="25"/>
                    </a:lnTo>
                    <a:lnTo>
                      <a:pt x="15" y="26"/>
                    </a:lnTo>
                    <a:lnTo>
                      <a:pt x="5" y="21"/>
                    </a:lnTo>
                    <a:lnTo>
                      <a:pt x="0" y="13"/>
                    </a:lnTo>
                    <a:lnTo>
                      <a:pt x="3" y="4"/>
                    </a:lnTo>
                    <a:lnTo>
                      <a:pt x="15" y="0"/>
                    </a:lnTo>
                    <a:lnTo>
                      <a:pt x="29" y="0"/>
                    </a:lnTo>
                    <a:lnTo>
                      <a:pt x="41" y="0"/>
                    </a:lnTo>
                    <a:lnTo>
                      <a:pt x="46" y="2"/>
                    </a:lnTo>
                    <a:lnTo>
                      <a:pt x="50" y="6"/>
                    </a:lnTo>
                    <a:lnTo>
                      <a:pt x="39" y="9"/>
                    </a:lnTo>
                    <a:lnTo>
                      <a:pt x="29" y="11"/>
                    </a:lnTo>
                    <a:lnTo>
                      <a:pt x="43" y="11"/>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765" name="Freeform 310"/>
              <p:cNvSpPr>
                <a:spLocks/>
              </p:cNvSpPr>
              <p:nvPr/>
            </p:nvSpPr>
            <p:spPr bwMode="auto">
              <a:xfrm>
                <a:off x="1667669" y="1703388"/>
                <a:ext cx="26988" cy="22225"/>
              </a:xfrm>
              <a:custGeom>
                <a:avLst/>
                <a:gdLst/>
                <a:ahLst/>
                <a:cxnLst>
                  <a:cxn ang="0">
                    <a:pos x="17" y="9"/>
                  </a:cxn>
                  <a:cxn ang="0">
                    <a:pos x="13" y="12"/>
                  </a:cxn>
                  <a:cxn ang="0">
                    <a:pos x="10" y="14"/>
                  </a:cxn>
                  <a:cxn ang="0">
                    <a:pos x="1" y="11"/>
                  </a:cxn>
                  <a:cxn ang="0">
                    <a:pos x="0" y="7"/>
                  </a:cxn>
                  <a:cxn ang="0">
                    <a:pos x="1" y="0"/>
                  </a:cxn>
                  <a:cxn ang="0">
                    <a:pos x="7" y="2"/>
                  </a:cxn>
                  <a:cxn ang="0">
                    <a:pos x="12" y="5"/>
                  </a:cxn>
                  <a:cxn ang="0">
                    <a:pos x="17" y="9"/>
                  </a:cxn>
                </a:cxnLst>
                <a:rect l="0" t="0" r="r" b="b"/>
                <a:pathLst>
                  <a:path w="17" h="14">
                    <a:moveTo>
                      <a:pt x="17" y="9"/>
                    </a:moveTo>
                    <a:lnTo>
                      <a:pt x="13" y="12"/>
                    </a:lnTo>
                    <a:lnTo>
                      <a:pt x="10" y="14"/>
                    </a:lnTo>
                    <a:lnTo>
                      <a:pt x="1" y="11"/>
                    </a:lnTo>
                    <a:lnTo>
                      <a:pt x="0" y="7"/>
                    </a:lnTo>
                    <a:lnTo>
                      <a:pt x="1" y="0"/>
                    </a:lnTo>
                    <a:lnTo>
                      <a:pt x="7" y="2"/>
                    </a:lnTo>
                    <a:lnTo>
                      <a:pt x="12" y="5"/>
                    </a:lnTo>
                    <a:lnTo>
                      <a:pt x="17" y="9"/>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766" name="Freeform 311"/>
              <p:cNvSpPr>
                <a:spLocks/>
              </p:cNvSpPr>
              <p:nvPr/>
            </p:nvSpPr>
            <p:spPr bwMode="auto">
              <a:xfrm>
                <a:off x="1964532" y="1905000"/>
                <a:ext cx="136525" cy="109537"/>
              </a:xfrm>
              <a:custGeom>
                <a:avLst/>
                <a:gdLst/>
                <a:ahLst/>
                <a:cxnLst>
                  <a:cxn ang="0">
                    <a:pos x="76" y="26"/>
                  </a:cxn>
                  <a:cxn ang="0">
                    <a:pos x="74" y="30"/>
                  </a:cxn>
                  <a:cxn ang="0">
                    <a:pos x="74" y="33"/>
                  </a:cxn>
                  <a:cxn ang="0">
                    <a:pos x="79" y="33"/>
                  </a:cxn>
                  <a:cxn ang="0">
                    <a:pos x="86" y="37"/>
                  </a:cxn>
                  <a:cxn ang="0">
                    <a:pos x="84" y="43"/>
                  </a:cxn>
                  <a:cxn ang="0">
                    <a:pos x="83" y="50"/>
                  </a:cxn>
                  <a:cxn ang="0">
                    <a:pos x="81" y="54"/>
                  </a:cxn>
                  <a:cxn ang="0">
                    <a:pos x="81" y="57"/>
                  </a:cxn>
                  <a:cxn ang="0">
                    <a:pos x="74" y="59"/>
                  </a:cxn>
                  <a:cxn ang="0">
                    <a:pos x="65" y="62"/>
                  </a:cxn>
                  <a:cxn ang="0">
                    <a:pos x="60" y="66"/>
                  </a:cxn>
                  <a:cxn ang="0">
                    <a:pos x="55" y="69"/>
                  </a:cxn>
                  <a:cxn ang="0">
                    <a:pos x="48" y="66"/>
                  </a:cxn>
                  <a:cxn ang="0">
                    <a:pos x="45" y="61"/>
                  </a:cxn>
                  <a:cxn ang="0">
                    <a:pos x="33" y="52"/>
                  </a:cxn>
                  <a:cxn ang="0">
                    <a:pos x="22" y="47"/>
                  </a:cxn>
                  <a:cxn ang="0">
                    <a:pos x="10" y="42"/>
                  </a:cxn>
                  <a:cxn ang="0">
                    <a:pos x="0" y="35"/>
                  </a:cxn>
                  <a:cxn ang="0">
                    <a:pos x="0" y="26"/>
                  </a:cxn>
                  <a:cxn ang="0">
                    <a:pos x="10" y="28"/>
                  </a:cxn>
                  <a:cxn ang="0">
                    <a:pos x="22" y="31"/>
                  </a:cxn>
                  <a:cxn ang="0">
                    <a:pos x="26" y="31"/>
                  </a:cxn>
                  <a:cxn ang="0">
                    <a:pos x="31" y="31"/>
                  </a:cxn>
                  <a:cxn ang="0">
                    <a:pos x="31" y="18"/>
                  </a:cxn>
                  <a:cxn ang="0">
                    <a:pos x="19" y="16"/>
                  </a:cxn>
                  <a:cxn ang="0">
                    <a:pos x="14" y="12"/>
                  </a:cxn>
                  <a:cxn ang="0">
                    <a:pos x="16" y="9"/>
                  </a:cxn>
                  <a:cxn ang="0">
                    <a:pos x="17" y="7"/>
                  </a:cxn>
                  <a:cxn ang="0">
                    <a:pos x="31" y="0"/>
                  </a:cxn>
                  <a:cxn ang="0">
                    <a:pos x="48" y="2"/>
                  </a:cxn>
                  <a:cxn ang="0">
                    <a:pos x="60" y="2"/>
                  </a:cxn>
                  <a:cxn ang="0">
                    <a:pos x="69" y="2"/>
                  </a:cxn>
                  <a:cxn ang="0">
                    <a:pos x="71" y="2"/>
                  </a:cxn>
                  <a:cxn ang="0">
                    <a:pos x="72" y="6"/>
                  </a:cxn>
                  <a:cxn ang="0">
                    <a:pos x="65" y="18"/>
                  </a:cxn>
                  <a:cxn ang="0">
                    <a:pos x="57" y="25"/>
                  </a:cxn>
                  <a:cxn ang="0">
                    <a:pos x="60" y="23"/>
                  </a:cxn>
                  <a:cxn ang="0">
                    <a:pos x="67" y="23"/>
                  </a:cxn>
                  <a:cxn ang="0">
                    <a:pos x="72" y="21"/>
                  </a:cxn>
                  <a:cxn ang="0">
                    <a:pos x="76" y="26"/>
                  </a:cxn>
                </a:cxnLst>
                <a:rect l="0" t="0" r="r" b="b"/>
                <a:pathLst>
                  <a:path w="86" h="69">
                    <a:moveTo>
                      <a:pt x="76" y="26"/>
                    </a:moveTo>
                    <a:lnTo>
                      <a:pt x="74" y="30"/>
                    </a:lnTo>
                    <a:lnTo>
                      <a:pt x="74" y="33"/>
                    </a:lnTo>
                    <a:lnTo>
                      <a:pt x="79" y="33"/>
                    </a:lnTo>
                    <a:lnTo>
                      <a:pt x="86" y="37"/>
                    </a:lnTo>
                    <a:lnTo>
                      <a:pt x="84" y="43"/>
                    </a:lnTo>
                    <a:lnTo>
                      <a:pt x="83" y="50"/>
                    </a:lnTo>
                    <a:lnTo>
                      <a:pt x="81" y="54"/>
                    </a:lnTo>
                    <a:lnTo>
                      <a:pt x="81" y="57"/>
                    </a:lnTo>
                    <a:lnTo>
                      <a:pt x="74" y="59"/>
                    </a:lnTo>
                    <a:lnTo>
                      <a:pt x="65" y="62"/>
                    </a:lnTo>
                    <a:lnTo>
                      <a:pt x="60" y="66"/>
                    </a:lnTo>
                    <a:lnTo>
                      <a:pt x="55" y="69"/>
                    </a:lnTo>
                    <a:lnTo>
                      <a:pt x="48" y="66"/>
                    </a:lnTo>
                    <a:lnTo>
                      <a:pt x="45" y="61"/>
                    </a:lnTo>
                    <a:lnTo>
                      <a:pt x="33" y="52"/>
                    </a:lnTo>
                    <a:lnTo>
                      <a:pt x="22" y="47"/>
                    </a:lnTo>
                    <a:lnTo>
                      <a:pt x="10" y="42"/>
                    </a:lnTo>
                    <a:lnTo>
                      <a:pt x="0" y="35"/>
                    </a:lnTo>
                    <a:lnTo>
                      <a:pt x="0" y="26"/>
                    </a:lnTo>
                    <a:lnTo>
                      <a:pt x="10" y="28"/>
                    </a:lnTo>
                    <a:lnTo>
                      <a:pt x="22" y="31"/>
                    </a:lnTo>
                    <a:lnTo>
                      <a:pt x="26" y="31"/>
                    </a:lnTo>
                    <a:lnTo>
                      <a:pt x="31" y="31"/>
                    </a:lnTo>
                    <a:lnTo>
                      <a:pt x="31" y="18"/>
                    </a:lnTo>
                    <a:lnTo>
                      <a:pt x="19" y="16"/>
                    </a:lnTo>
                    <a:lnTo>
                      <a:pt x="14" y="12"/>
                    </a:lnTo>
                    <a:lnTo>
                      <a:pt x="16" y="9"/>
                    </a:lnTo>
                    <a:lnTo>
                      <a:pt x="17" y="7"/>
                    </a:lnTo>
                    <a:lnTo>
                      <a:pt x="31" y="0"/>
                    </a:lnTo>
                    <a:lnTo>
                      <a:pt x="48" y="2"/>
                    </a:lnTo>
                    <a:lnTo>
                      <a:pt x="60" y="2"/>
                    </a:lnTo>
                    <a:lnTo>
                      <a:pt x="69" y="2"/>
                    </a:lnTo>
                    <a:lnTo>
                      <a:pt x="71" y="2"/>
                    </a:lnTo>
                    <a:lnTo>
                      <a:pt x="72" y="6"/>
                    </a:lnTo>
                    <a:lnTo>
                      <a:pt x="65" y="18"/>
                    </a:lnTo>
                    <a:lnTo>
                      <a:pt x="57" y="25"/>
                    </a:lnTo>
                    <a:lnTo>
                      <a:pt x="60" y="23"/>
                    </a:lnTo>
                    <a:lnTo>
                      <a:pt x="67" y="23"/>
                    </a:lnTo>
                    <a:lnTo>
                      <a:pt x="72" y="21"/>
                    </a:lnTo>
                    <a:lnTo>
                      <a:pt x="76" y="26"/>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767" name="Freeform 312"/>
              <p:cNvSpPr>
                <a:spLocks/>
              </p:cNvSpPr>
              <p:nvPr/>
            </p:nvSpPr>
            <p:spPr bwMode="auto">
              <a:xfrm>
                <a:off x="1915319" y="1771650"/>
                <a:ext cx="152400" cy="76200"/>
              </a:xfrm>
              <a:custGeom>
                <a:avLst/>
                <a:gdLst/>
                <a:ahLst/>
                <a:cxnLst>
                  <a:cxn ang="0">
                    <a:pos x="4" y="12"/>
                  </a:cxn>
                  <a:cxn ang="0">
                    <a:pos x="0" y="7"/>
                  </a:cxn>
                  <a:cxn ang="0">
                    <a:pos x="0" y="2"/>
                  </a:cxn>
                  <a:cxn ang="0">
                    <a:pos x="2" y="2"/>
                  </a:cxn>
                  <a:cxn ang="0">
                    <a:pos x="5" y="2"/>
                  </a:cxn>
                  <a:cxn ang="0">
                    <a:pos x="14" y="5"/>
                  </a:cxn>
                  <a:cxn ang="0">
                    <a:pos x="24" y="14"/>
                  </a:cxn>
                  <a:cxn ang="0">
                    <a:pos x="31" y="21"/>
                  </a:cxn>
                  <a:cxn ang="0">
                    <a:pos x="43" y="23"/>
                  </a:cxn>
                  <a:cxn ang="0">
                    <a:pos x="36" y="17"/>
                  </a:cxn>
                  <a:cxn ang="0">
                    <a:pos x="33" y="14"/>
                  </a:cxn>
                  <a:cxn ang="0">
                    <a:pos x="33" y="9"/>
                  </a:cxn>
                  <a:cxn ang="0">
                    <a:pos x="40" y="9"/>
                  </a:cxn>
                  <a:cxn ang="0">
                    <a:pos x="47" y="14"/>
                  </a:cxn>
                  <a:cxn ang="0">
                    <a:pos x="52" y="16"/>
                  </a:cxn>
                  <a:cxn ang="0">
                    <a:pos x="62" y="19"/>
                  </a:cxn>
                  <a:cxn ang="0">
                    <a:pos x="62" y="9"/>
                  </a:cxn>
                  <a:cxn ang="0">
                    <a:pos x="48" y="7"/>
                  </a:cxn>
                  <a:cxn ang="0">
                    <a:pos x="43" y="2"/>
                  </a:cxn>
                  <a:cxn ang="0">
                    <a:pos x="47" y="0"/>
                  </a:cxn>
                  <a:cxn ang="0">
                    <a:pos x="52" y="0"/>
                  </a:cxn>
                  <a:cxn ang="0">
                    <a:pos x="62" y="2"/>
                  </a:cxn>
                  <a:cxn ang="0">
                    <a:pos x="76" y="5"/>
                  </a:cxn>
                  <a:cxn ang="0">
                    <a:pos x="79" y="4"/>
                  </a:cxn>
                  <a:cxn ang="0">
                    <a:pos x="86" y="2"/>
                  </a:cxn>
                  <a:cxn ang="0">
                    <a:pos x="93" y="5"/>
                  </a:cxn>
                  <a:cxn ang="0">
                    <a:pos x="96" y="14"/>
                  </a:cxn>
                  <a:cxn ang="0">
                    <a:pos x="95" y="21"/>
                  </a:cxn>
                  <a:cxn ang="0">
                    <a:pos x="93" y="29"/>
                  </a:cxn>
                  <a:cxn ang="0">
                    <a:pos x="90" y="36"/>
                  </a:cxn>
                  <a:cxn ang="0">
                    <a:pos x="91" y="47"/>
                  </a:cxn>
                  <a:cxn ang="0">
                    <a:pos x="78" y="47"/>
                  </a:cxn>
                  <a:cxn ang="0">
                    <a:pos x="71" y="48"/>
                  </a:cxn>
                  <a:cxn ang="0">
                    <a:pos x="66" y="48"/>
                  </a:cxn>
                  <a:cxn ang="0">
                    <a:pos x="62" y="48"/>
                  </a:cxn>
                  <a:cxn ang="0">
                    <a:pos x="57" y="47"/>
                  </a:cxn>
                  <a:cxn ang="0">
                    <a:pos x="55" y="47"/>
                  </a:cxn>
                  <a:cxn ang="0">
                    <a:pos x="55" y="43"/>
                  </a:cxn>
                  <a:cxn ang="0">
                    <a:pos x="59" y="41"/>
                  </a:cxn>
                  <a:cxn ang="0">
                    <a:pos x="59" y="38"/>
                  </a:cxn>
                  <a:cxn ang="0">
                    <a:pos x="59" y="36"/>
                  </a:cxn>
                  <a:cxn ang="0">
                    <a:pos x="64" y="31"/>
                  </a:cxn>
                  <a:cxn ang="0">
                    <a:pos x="71" y="29"/>
                  </a:cxn>
                  <a:cxn ang="0">
                    <a:pos x="67" y="28"/>
                  </a:cxn>
                  <a:cxn ang="0">
                    <a:pos x="66" y="28"/>
                  </a:cxn>
                  <a:cxn ang="0">
                    <a:pos x="55" y="28"/>
                  </a:cxn>
                  <a:cxn ang="0">
                    <a:pos x="47" y="29"/>
                  </a:cxn>
                  <a:cxn ang="0">
                    <a:pos x="36" y="31"/>
                  </a:cxn>
                  <a:cxn ang="0">
                    <a:pos x="28" y="33"/>
                  </a:cxn>
                  <a:cxn ang="0">
                    <a:pos x="23" y="29"/>
                  </a:cxn>
                  <a:cxn ang="0">
                    <a:pos x="23" y="26"/>
                  </a:cxn>
                  <a:cxn ang="0">
                    <a:pos x="14" y="26"/>
                  </a:cxn>
                  <a:cxn ang="0">
                    <a:pos x="14" y="21"/>
                  </a:cxn>
                  <a:cxn ang="0">
                    <a:pos x="5" y="19"/>
                  </a:cxn>
                  <a:cxn ang="0">
                    <a:pos x="0" y="16"/>
                  </a:cxn>
                  <a:cxn ang="0">
                    <a:pos x="0" y="7"/>
                  </a:cxn>
                  <a:cxn ang="0">
                    <a:pos x="4" y="12"/>
                  </a:cxn>
                </a:cxnLst>
                <a:rect l="0" t="0" r="r" b="b"/>
                <a:pathLst>
                  <a:path w="96" h="48">
                    <a:moveTo>
                      <a:pt x="4" y="12"/>
                    </a:moveTo>
                    <a:lnTo>
                      <a:pt x="0" y="7"/>
                    </a:lnTo>
                    <a:lnTo>
                      <a:pt x="0" y="2"/>
                    </a:lnTo>
                    <a:lnTo>
                      <a:pt x="2" y="2"/>
                    </a:lnTo>
                    <a:lnTo>
                      <a:pt x="5" y="2"/>
                    </a:lnTo>
                    <a:lnTo>
                      <a:pt x="14" y="5"/>
                    </a:lnTo>
                    <a:lnTo>
                      <a:pt x="24" y="14"/>
                    </a:lnTo>
                    <a:lnTo>
                      <a:pt x="31" y="21"/>
                    </a:lnTo>
                    <a:lnTo>
                      <a:pt x="43" y="23"/>
                    </a:lnTo>
                    <a:lnTo>
                      <a:pt x="36" y="17"/>
                    </a:lnTo>
                    <a:lnTo>
                      <a:pt x="33" y="14"/>
                    </a:lnTo>
                    <a:lnTo>
                      <a:pt x="33" y="9"/>
                    </a:lnTo>
                    <a:lnTo>
                      <a:pt x="40" y="9"/>
                    </a:lnTo>
                    <a:lnTo>
                      <a:pt x="47" y="14"/>
                    </a:lnTo>
                    <a:lnTo>
                      <a:pt x="52" y="16"/>
                    </a:lnTo>
                    <a:lnTo>
                      <a:pt x="62" y="19"/>
                    </a:lnTo>
                    <a:lnTo>
                      <a:pt x="62" y="9"/>
                    </a:lnTo>
                    <a:lnTo>
                      <a:pt x="48" y="7"/>
                    </a:lnTo>
                    <a:lnTo>
                      <a:pt x="43" y="2"/>
                    </a:lnTo>
                    <a:lnTo>
                      <a:pt x="47" y="0"/>
                    </a:lnTo>
                    <a:lnTo>
                      <a:pt x="52" y="0"/>
                    </a:lnTo>
                    <a:lnTo>
                      <a:pt x="62" y="2"/>
                    </a:lnTo>
                    <a:lnTo>
                      <a:pt x="76" y="5"/>
                    </a:lnTo>
                    <a:lnTo>
                      <a:pt x="79" y="4"/>
                    </a:lnTo>
                    <a:lnTo>
                      <a:pt x="86" y="2"/>
                    </a:lnTo>
                    <a:lnTo>
                      <a:pt x="93" y="5"/>
                    </a:lnTo>
                    <a:lnTo>
                      <a:pt x="96" y="14"/>
                    </a:lnTo>
                    <a:lnTo>
                      <a:pt x="95" y="21"/>
                    </a:lnTo>
                    <a:lnTo>
                      <a:pt x="93" y="29"/>
                    </a:lnTo>
                    <a:lnTo>
                      <a:pt x="90" y="36"/>
                    </a:lnTo>
                    <a:lnTo>
                      <a:pt x="91" y="47"/>
                    </a:lnTo>
                    <a:lnTo>
                      <a:pt x="78" y="47"/>
                    </a:lnTo>
                    <a:lnTo>
                      <a:pt x="71" y="48"/>
                    </a:lnTo>
                    <a:lnTo>
                      <a:pt x="66" y="48"/>
                    </a:lnTo>
                    <a:lnTo>
                      <a:pt x="62" y="48"/>
                    </a:lnTo>
                    <a:lnTo>
                      <a:pt x="57" y="47"/>
                    </a:lnTo>
                    <a:lnTo>
                      <a:pt x="55" y="47"/>
                    </a:lnTo>
                    <a:lnTo>
                      <a:pt x="55" y="43"/>
                    </a:lnTo>
                    <a:lnTo>
                      <a:pt x="59" y="41"/>
                    </a:lnTo>
                    <a:lnTo>
                      <a:pt x="59" y="38"/>
                    </a:lnTo>
                    <a:lnTo>
                      <a:pt x="59" y="36"/>
                    </a:lnTo>
                    <a:lnTo>
                      <a:pt x="64" y="31"/>
                    </a:lnTo>
                    <a:lnTo>
                      <a:pt x="71" y="29"/>
                    </a:lnTo>
                    <a:lnTo>
                      <a:pt x="67" y="28"/>
                    </a:lnTo>
                    <a:lnTo>
                      <a:pt x="66" y="28"/>
                    </a:lnTo>
                    <a:lnTo>
                      <a:pt x="55" y="28"/>
                    </a:lnTo>
                    <a:lnTo>
                      <a:pt x="47" y="29"/>
                    </a:lnTo>
                    <a:lnTo>
                      <a:pt x="36" y="31"/>
                    </a:lnTo>
                    <a:lnTo>
                      <a:pt x="28" y="33"/>
                    </a:lnTo>
                    <a:lnTo>
                      <a:pt x="23" y="29"/>
                    </a:lnTo>
                    <a:lnTo>
                      <a:pt x="23" y="26"/>
                    </a:lnTo>
                    <a:lnTo>
                      <a:pt x="14" y="26"/>
                    </a:lnTo>
                    <a:lnTo>
                      <a:pt x="14" y="21"/>
                    </a:lnTo>
                    <a:lnTo>
                      <a:pt x="5" y="19"/>
                    </a:lnTo>
                    <a:lnTo>
                      <a:pt x="0" y="16"/>
                    </a:lnTo>
                    <a:lnTo>
                      <a:pt x="0" y="7"/>
                    </a:lnTo>
                    <a:lnTo>
                      <a:pt x="4" y="12"/>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768" name="Freeform 313"/>
              <p:cNvSpPr>
                <a:spLocks/>
              </p:cNvSpPr>
              <p:nvPr/>
            </p:nvSpPr>
            <p:spPr bwMode="auto">
              <a:xfrm>
                <a:off x="2029619" y="2078038"/>
                <a:ext cx="90488" cy="53975"/>
              </a:xfrm>
              <a:custGeom>
                <a:avLst/>
                <a:gdLst/>
                <a:ahLst/>
                <a:cxnLst>
                  <a:cxn ang="0">
                    <a:pos x="45" y="34"/>
                  </a:cxn>
                  <a:cxn ang="0">
                    <a:pos x="35" y="31"/>
                  </a:cxn>
                  <a:cxn ang="0">
                    <a:pos x="19" y="26"/>
                  </a:cxn>
                  <a:cxn ang="0">
                    <a:pos x="6" y="20"/>
                  </a:cxn>
                  <a:cxn ang="0">
                    <a:pos x="0" y="19"/>
                  </a:cxn>
                  <a:cxn ang="0">
                    <a:pos x="6" y="15"/>
                  </a:cxn>
                  <a:cxn ang="0">
                    <a:pos x="12" y="17"/>
                  </a:cxn>
                  <a:cxn ang="0">
                    <a:pos x="14" y="12"/>
                  </a:cxn>
                  <a:cxn ang="0">
                    <a:pos x="16" y="7"/>
                  </a:cxn>
                  <a:cxn ang="0">
                    <a:pos x="19" y="2"/>
                  </a:cxn>
                  <a:cxn ang="0">
                    <a:pos x="26" y="0"/>
                  </a:cxn>
                  <a:cxn ang="0">
                    <a:pos x="33" y="2"/>
                  </a:cxn>
                  <a:cxn ang="0">
                    <a:pos x="43" y="10"/>
                  </a:cxn>
                  <a:cxn ang="0">
                    <a:pos x="52" y="17"/>
                  </a:cxn>
                  <a:cxn ang="0">
                    <a:pos x="57" y="26"/>
                  </a:cxn>
                  <a:cxn ang="0">
                    <a:pos x="50" y="31"/>
                  </a:cxn>
                  <a:cxn ang="0">
                    <a:pos x="45" y="34"/>
                  </a:cxn>
                </a:cxnLst>
                <a:rect l="0" t="0" r="r" b="b"/>
                <a:pathLst>
                  <a:path w="57" h="34">
                    <a:moveTo>
                      <a:pt x="45" y="34"/>
                    </a:moveTo>
                    <a:lnTo>
                      <a:pt x="35" y="31"/>
                    </a:lnTo>
                    <a:lnTo>
                      <a:pt x="19" y="26"/>
                    </a:lnTo>
                    <a:lnTo>
                      <a:pt x="6" y="20"/>
                    </a:lnTo>
                    <a:lnTo>
                      <a:pt x="0" y="19"/>
                    </a:lnTo>
                    <a:lnTo>
                      <a:pt x="6" y="15"/>
                    </a:lnTo>
                    <a:lnTo>
                      <a:pt x="12" y="17"/>
                    </a:lnTo>
                    <a:lnTo>
                      <a:pt x="14" y="12"/>
                    </a:lnTo>
                    <a:lnTo>
                      <a:pt x="16" y="7"/>
                    </a:lnTo>
                    <a:lnTo>
                      <a:pt x="19" y="2"/>
                    </a:lnTo>
                    <a:lnTo>
                      <a:pt x="26" y="0"/>
                    </a:lnTo>
                    <a:lnTo>
                      <a:pt x="33" y="2"/>
                    </a:lnTo>
                    <a:lnTo>
                      <a:pt x="43" y="10"/>
                    </a:lnTo>
                    <a:lnTo>
                      <a:pt x="52" y="17"/>
                    </a:lnTo>
                    <a:lnTo>
                      <a:pt x="57" y="26"/>
                    </a:lnTo>
                    <a:lnTo>
                      <a:pt x="50" y="31"/>
                    </a:lnTo>
                    <a:lnTo>
                      <a:pt x="45" y="34"/>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769" name="Freeform 314"/>
              <p:cNvSpPr>
                <a:spLocks/>
              </p:cNvSpPr>
              <p:nvPr/>
            </p:nvSpPr>
            <p:spPr bwMode="auto">
              <a:xfrm>
                <a:off x="2116932" y="1889125"/>
                <a:ext cx="117475" cy="95250"/>
              </a:xfrm>
              <a:custGeom>
                <a:avLst/>
                <a:gdLst/>
                <a:ahLst/>
                <a:cxnLst>
                  <a:cxn ang="0">
                    <a:pos x="74" y="12"/>
                  </a:cxn>
                  <a:cxn ang="0">
                    <a:pos x="69" y="16"/>
                  </a:cxn>
                  <a:cxn ang="0">
                    <a:pos x="66" y="21"/>
                  </a:cxn>
                  <a:cxn ang="0">
                    <a:pos x="59" y="26"/>
                  </a:cxn>
                  <a:cxn ang="0">
                    <a:pos x="54" y="33"/>
                  </a:cxn>
                  <a:cxn ang="0">
                    <a:pos x="45" y="38"/>
                  </a:cxn>
                  <a:cxn ang="0">
                    <a:pos x="37" y="41"/>
                  </a:cxn>
                  <a:cxn ang="0">
                    <a:pos x="26" y="38"/>
                  </a:cxn>
                  <a:cxn ang="0">
                    <a:pos x="23" y="45"/>
                  </a:cxn>
                  <a:cxn ang="0">
                    <a:pos x="30" y="45"/>
                  </a:cxn>
                  <a:cxn ang="0">
                    <a:pos x="25" y="53"/>
                  </a:cxn>
                  <a:cxn ang="0">
                    <a:pos x="18" y="60"/>
                  </a:cxn>
                  <a:cxn ang="0">
                    <a:pos x="7" y="60"/>
                  </a:cxn>
                  <a:cxn ang="0">
                    <a:pos x="7" y="52"/>
                  </a:cxn>
                  <a:cxn ang="0">
                    <a:pos x="7" y="47"/>
                  </a:cxn>
                  <a:cxn ang="0">
                    <a:pos x="2" y="35"/>
                  </a:cxn>
                  <a:cxn ang="0">
                    <a:pos x="0" y="22"/>
                  </a:cxn>
                  <a:cxn ang="0">
                    <a:pos x="0" y="12"/>
                  </a:cxn>
                  <a:cxn ang="0">
                    <a:pos x="6" y="12"/>
                  </a:cxn>
                  <a:cxn ang="0">
                    <a:pos x="12" y="12"/>
                  </a:cxn>
                  <a:cxn ang="0">
                    <a:pos x="11" y="10"/>
                  </a:cxn>
                  <a:cxn ang="0">
                    <a:pos x="12" y="9"/>
                  </a:cxn>
                  <a:cxn ang="0">
                    <a:pos x="14" y="4"/>
                  </a:cxn>
                  <a:cxn ang="0">
                    <a:pos x="26" y="0"/>
                  </a:cxn>
                  <a:cxn ang="0">
                    <a:pos x="38" y="0"/>
                  </a:cxn>
                  <a:cxn ang="0">
                    <a:pos x="50" y="4"/>
                  </a:cxn>
                  <a:cxn ang="0">
                    <a:pos x="61" y="5"/>
                  </a:cxn>
                  <a:cxn ang="0">
                    <a:pos x="74" y="7"/>
                  </a:cxn>
                  <a:cxn ang="0">
                    <a:pos x="74" y="9"/>
                  </a:cxn>
                  <a:cxn ang="0">
                    <a:pos x="74" y="12"/>
                  </a:cxn>
                </a:cxnLst>
                <a:rect l="0" t="0" r="r" b="b"/>
                <a:pathLst>
                  <a:path w="74" h="60">
                    <a:moveTo>
                      <a:pt x="74" y="12"/>
                    </a:moveTo>
                    <a:lnTo>
                      <a:pt x="69" y="16"/>
                    </a:lnTo>
                    <a:lnTo>
                      <a:pt x="66" y="21"/>
                    </a:lnTo>
                    <a:lnTo>
                      <a:pt x="59" y="26"/>
                    </a:lnTo>
                    <a:lnTo>
                      <a:pt x="54" y="33"/>
                    </a:lnTo>
                    <a:lnTo>
                      <a:pt x="45" y="38"/>
                    </a:lnTo>
                    <a:lnTo>
                      <a:pt x="37" y="41"/>
                    </a:lnTo>
                    <a:lnTo>
                      <a:pt x="26" y="38"/>
                    </a:lnTo>
                    <a:lnTo>
                      <a:pt x="23" y="45"/>
                    </a:lnTo>
                    <a:lnTo>
                      <a:pt x="30" y="45"/>
                    </a:lnTo>
                    <a:lnTo>
                      <a:pt x="25" y="53"/>
                    </a:lnTo>
                    <a:lnTo>
                      <a:pt x="18" y="60"/>
                    </a:lnTo>
                    <a:lnTo>
                      <a:pt x="7" y="60"/>
                    </a:lnTo>
                    <a:lnTo>
                      <a:pt x="7" y="52"/>
                    </a:lnTo>
                    <a:lnTo>
                      <a:pt x="7" y="47"/>
                    </a:lnTo>
                    <a:lnTo>
                      <a:pt x="2" y="35"/>
                    </a:lnTo>
                    <a:lnTo>
                      <a:pt x="0" y="22"/>
                    </a:lnTo>
                    <a:lnTo>
                      <a:pt x="0" y="12"/>
                    </a:lnTo>
                    <a:lnTo>
                      <a:pt x="6" y="12"/>
                    </a:lnTo>
                    <a:lnTo>
                      <a:pt x="12" y="12"/>
                    </a:lnTo>
                    <a:lnTo>
                      <a:pt x="11" y="10"/>
                    </a:lnTo>
                    <a:lnTo>
                      <a:pt x="12" y="9"/>
                    </a:lnTo>
                    <a:lnTo>
                      <a:pt x="14" y="4"/>
                    </a:lnTo>
                    <a:lnTo>
                      <a:pt x="26" y="0"/>
                    </a:lnTo>
                    <a:lnTo>
                      <a:pt x="38" y="0"/>
                    </a:lnTo>
                    <a:lnTo>
                      <a:pt x="50" y="4"/>
                    </a:lnTo>
                    <a:lnTo>
                      <a:pt x="61" y="5"/>
                    </a:lnTo>
                    <a:lnTo>
                      <a:pt x="74" y="7"/>
                    </a:lnTo>
                    <a:lnTo>
                      <a:pt x="74" y="9"/>
                    </a:lnTo>
                    <a:lnTo>
                      <a:pt x="74" y="12"/>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770" name="Freeform 315"/>
              <p:cNvSpPr>
                <a:spLocks/>
              </p:cNvSpPr>
              <p:nvPr/>
            </p:nvSpPr>
            <p:spPr bwMode="auto">
              <a:xfrm>
                <a:off x="1874044" y="1717675"/>
                <a:ext cx="41275" cy="31750"/>
              </a:xfrm>
              <a:custGeom>
                <a:avLst/>
                <a:gdLst/>
                <a:ahLst/>
                <a:cxnLst>
                  <a:cxn ang="0">
                    <a:pos x="26" y="15"/>
                  </a:cxn>
                  <a:cxn ang="0">
                    <a:pos x="23" y="19"/>
                  </a:cxn>
                  <a:cxn ang="0">
                    <a:pos x="19" y="20"/>
                  </a:cxn>
                  <a:cxn ang="0">
                    <a:pos x="12" y="17"/>
                  </a:cxn>
                  <a:cxn ang="0">
                    <a:pos x="7" y="12"/>
                  </a:cxn>
                  <a:cxn ang="0">
                    <a:pos x="0" y="5"/>
                  </a:cxn>
                  <a:cxn ang="0">
                    <a:pos x="0" y="0"/>
                  </a:cxn>
                  <a:cxn ang="0">
                    <a:pos x="7" y="0"/>
                  </a:cxn>
                  <a:cxn ang="0">
                    <a:pos x="14" y="5"/>
                  </a:cxn>
                  <a:cxn ang="0">
                    <a:pos x="19" y="10"/>
                  </a:cxn>
                  <a:cxn ang="0">
                    <a:pos x="26" y="15"/>
                  </a:cxn>
                </a:cxnLst>
                <a:rect l="0" t="0" r="r" b="b"/>
                <a:pathLst>
                  <a:path w="26" h="20">
                    <a:moveTo>
                      <a:pt x="26" y="15"/>
                    </a:moveTo>
                    <a:lnTo>
                      <a:pt x="23" y="19"/>
                    </a:lnTo>
                    <a:lnTo>
                      <a:pt x="19" y="20"/>
                    </a:lnTo>
                    <a:lnTo>
                      <a:pt x="12" y="17"/>
                    </a:lnTo>
                    <a:lnTo>
                      <a:pt x="7" y="12"/>
                    </a:lnTo>
                    <a:lnTo>
                      <a:pt x="0" y="5"/>
                    </a:lnTo>
                    <a:lnTo>
                      <a:pt x="0" y="0"/>
                    </a:lnTo>
                    <a:lnTo>
                      <a:pt x="7" y="0"/>
                    </a:lnTo>
                    <a:lnTo>
                      <a:pt x="14" y="5"/>
                    </a:lnTo>
                    <a:lnTo>
                      <a:pt x="19" y="10"/>
                    </a:lnTo>
                    <a:lnTo>
                      <a:pt x="26" y="15"/>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771" name="Freeform 316"/>
              <p:cNvSpPr>
                <a:spLocks/>
              </p:cNvSpPr>
              <p:nvPr/>
            </p:nvSpPr>
            <p:spPr bwMode="auto">
              <a:xfrm>
                <a:off x="1899444" y="1827213"/>
                <a:ext cx="26988" cy="20637"/>
              </a:xfrm>
              <a:custGeom>
                <a:avLst/>
                <a:gdLst/>
                <a:ahLst/>
                <a:cxnLst>
                  <a:cxn ang="0">
                    <a:pos x="14" y="0"/>
                  </a:cxn>
                  <a:cxn ang="0">
                    <a:pos x="15" y="3"/>
                  </a:cxn>
                  <a:cxn ang="0">
                    <a:pos x="17" y="6"/>
                  </a:cxn>
                  <a:cxn ang="0">
                    <a:pos x="14" y="12"/>
                  </a:cxn>
                  <a:cxn ang="0">
                    <a:pos x="10" y="13"/>
                  </a:cxn>
                  <a:cxn ang="0">
                    <a:pos x="3" y="13"/>
                  </a:cxn>
                  <a:cxn ang="0">
                    <a:pos x="0" y="13"/>
                  </a:cxn>
                  <a:cxn ang="0">
                    <a:pos x="3" y="3"/>
                  </a:cxn>
                  <a:cxn ang="0">
                    <a:pos x="14" y="0"/>
                  </a:cxn>
                </a:cxnLst>
                <a:rect l="0" t="0" r="r" b="b"/>
                <a:pathLst>
                  <a:path w="17" h="13">
                    <a:moveTo>
                      <a:pt x="14" y="0"/>
                    </a:moveTo>
                    <a:lnTo>
                      <a:pt x="15" y="3"/>
                    </a:lnTo>
                    <a:lnTo>
                      <a:pt x="17" y="6"/>
                    </a:lnTo>
                    <a:lnTo>
                      <a:pt x="14" y="12"/>
                    </a:lnTo>
                    <a:lnTo>
                      <a:pt x="10" y="13"/>
                    </a:lnTo>
                    <a:lnTo>
                      <a:pt x="3" y="13"/>
                    </a:lnTo>
                    <a:lnTo>
                      <a:pt x="0" y="13"/>
                    </a:lnTo>
                    <a:lnTo>
                      <a:pt x="3" y="3"/>
                    </a:lnTo>
                    <a:lnTo>
                      <a:pt x="14" y="0"/>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772" name="Freeform 317"/>
              <p:cNvSpPr>
                <a:spLocks/>
              </p:cNvSpPr>
              <p:nvPr/>
            </p:nvSpPr>
            <p:spPr bwMode="auto">
              <a:xfrm>
                <a:off x="1885157" y="1638300"/>
                <a:ext cx="150813" cy="79375"/>
              </a:xfrm>
              <a:custGeom>
                <a:avLst/>
                <a:gdLst/>
                <a:ahLst/>
                <a:cxnLst>
                  <a:cxn ang="0">
                    <a:pos x="62" y="36"/>
                  </a:cxn>
                  <a:cxn ang="0">
                    <a:pos x="50" y="34"/>
                  </a:cxn>
                  <a:cxn ang="0">
                    <a:pos x="38" y="34"/>
                  </a:cxn>
                  <a:cxn ang="0">
                    <a:pos x="31" y="31"/>
                  </a:cxn>
                  <a:cxn ang="0">
                    <a:pos x="23" y="33"/>
                  </a:cxn>
                  <a:cxn ang="0">
                    <a:pos x="12" y="31"/>
                  </a:cxn>
                  <a:cxn ang="0">
                    <a:pos x="9" y="29"/>
                  </a:cxn>
                  <a:cxn ang="0">
                    <a:pos x="14" y="24"/>
                  </a:cxn>
                  <a:cxn ang="0">
                    <a:pos x="23" y="22"/>
                  </a:cxn>
                  <a:cxn ang="0">
                    <a:pos x="23" y="19"/>
                  </a:cxn>
                  <a:cxn ang="0">
                    <a:pos x="23" y="17"/>
                  </a:cxn>
                  <a:cxn ang="0">
                    <a:pos x="11" y="17"/>
                  </a:cxn>
                  <a:cxn ang="0">
                    <a:pos x="5" y="17"/>
                  </a:cxn>
                  <a:cxn ang="0">
                    <a:pos x="7" y="14"/>
                  </a:cxn>
                  <a:cxn ang="0">
                    <a:pos x="9" y="12"/>
                  </a:cxn>
                  <a:cxn ang="0">
                    <a:pos x="2" y="10"/>
                  </a:cxn>
                  <a:cxn ang="0">
                    <a:pos x="0" y="3"/>
                  </a:cxn>
                  <a:cxn ang="0">
                    <a:pos x="9" y="2"/>
                  </a:cxn>
                  <a:cxn ang="0">
                    <a:pos x="17" y="0"/>
                  </a:cxn>
                  <a:cxn ang="0">
                    <a:pos x="28" y="3"/>
                  </a:cxn>
                  <a:cxn ang="0">
                    <a:pos x="36" y="9"/>
                  </a:cxn>
                  <a:cxn ang="0">
                    <a:pos x="40" y="7"/>
                  </a:cxn>
                  <a:cxn ang="0">
                    <a:pos x="47" y="5"/>
                  </a:cxn>
                  <a:cxn ang="0">
                    <a:pos x="55" y="10"/>
                  </a:cxn>
                  <a:cxn ang="0">
                    <a:pos x="60" y="17"/>
                  </a:cxn>
                  <a:cxn ang="0">
                    <a:pos x="64" y="14"/>
                  </a:cxn>
                  <a:cxn ang="0">
                    <a:pos x="69" y="12"/>
                  </a:cxn>
                  <a:cxn ang="0">
                    <a:pos x="78" y="17"/>
                  </a:cxn>
                  <a:cxn ang="0">
                    <a:pos x="85" y="24"/>
                  </a:cxn>
                  <a:cxn ang="0">
                    <a:pos x="81" y="26"/>
                  </a:cxn>
                  <a:cxn ang="0">
                    <a:pos x="81" y="29"/>
                  </a:cxn>
                  <a:cxn ang="0">
                    <a:pos x="88" y="34"/>
                  </a:cxn>
                  <a:cxn ang="0">
                    <a:pos x="95" y="43"/>
                  </a:cxn>
                  <a:cxn ang="0">
                    <a:pos x="91" y="48"/>
                  </a:cxn>
                  <a:cxn ang="0">
                    <a:pos x="85" y="50"/>
                  </a:cxn>
                  <a:cxn ang="0">
                    <a:pos x="76" y="46"/>
                  </a:cxn>
                  <a:cxn ang="0">
                    <a:pos x="72" y="43"/>
                  </a:cxn>
                  <a:cxn ang="0">
                    <a:pos x="67" y="38"/>
                  </a:cxn>
                  <a:cxn ang="0">
                    <a:pos x="62" y="36"/>
                  </a:cxn>
                </a:cxnLst>
                <a:rect l="0" t="0" r="r" b="b"/>
                <a:pathLst>
                  <a:path w="95" h="50">
                    <a:moveTo>
                      <a:pt x="62" y="36"/>
                    </a:moveTo>
                    <a:lnTo>
                      <a:pt x="50" y="34"/>
                    </a:lnTo>
                    <a:lnTo>
                      <a:pt x="38" y="34"/>
                    </a:lnTo>
                    <a:lnTo>
                      <a:pt x="31" y="31"/>
                    </a:lnTo>
                    <a:lnTo>
                      <a:pt x="23" y="33"/>
                    </a:lnTo>
                    <a:lnTo>
                      <a:pt x="12" y="31"/>
                    </a:lnTo>
                    <a:lnTo>
                      <a:pt x="9" y="29"/>
                    </a:lnTo>
                    <a:lnTo>
                      <a:pt x="14" y="24"/>
                    </a:lnTo>
                    <a:lnTo>
                      <a:pt x="23" y="22"/>
                    </a:lnTo>
                    <a:lnTo>
                      <a:pt x="23" y="19"/>
                    </a:lnTo>
                    <a:lnTo>
                      <a:pt x="23" y="17"/>
                    </a:lnTo>
                    <a:lnTo>
                      <a:pt x="11" y="17"/>
                    </a:lnTo>
                    <a:lnTo>
                      <a:pt x="5" y="17"/>
                    </a:lnTo>
                    <a:lnTo>
                      <a:pt x="7" y="14"/>
                    </a:lnTo>
                    <a:lnTo>
                      <a:pt x="9" y="12"/>
                    </a:lnTo>
                    <a:lnTo>
                      <a:pt x="2" y="10"/>
                    </a:lnTo>
                    <a:lnTo>
                      <a:pt x="0" y="3"/>
                    </a:lnTo>
                    <a:lnTo>
                      <a:pt x="9" y="2"/>
                    </a:lnTo>
                    <a:lnTo>
                      <a:pt x="17" y="0"/>
                    </a:lnTo>
                    <a:lnTo>
                      <a:pt x="28" y="3"/>
                    </a:lnTo>
                    <a:lnTo>
                      <a:pt x="36" y="9"/>
                    </a:lnTo>
                    <a:lnTo>
                      <a:pt x="40" y="7"/>
                    </a:lnTo>
                    <a:lnTo>
                      <a:pt x="47" y="5"/>
                    </a:lnTo>
                    <a:lnTo>
                      <a:pt x="55" y="10"/>
                    </a:lnTo>
                    <a:lnTo>
                      <a:pt x="60" y="17"/>
                    </a:lnTo>
                    <a:lnTo>
                      <a:pt x="64" y="14"/>
                    </a:lnTo>
                    <a:lnTo>
                      <a:pt x="69" y="12"/>
                    </a:lnTo>
                    <a:lnTo>
                      <a:pt x="78" y="17"/>
                    </a:lnTo>
                    <a:lnTo>
                      <a:pt x="85" y="24"/>
                    </a:lnTo>
                    <a:lnTo>
                      <a:pt x="81" y="26"/>
                    </a:lnTo>
                    <a:lnTo>
                      <a:pt x="81" y="29"/>
                    </a:lnTo>
                    <a:lnTo>
                      <a:pt x="88" y="34"/>
                    </a:lnTo>
                    <a:lnTo>
                      <a:pt x="95" y="43"/>
                    </a:lnTo>
                    <a:lnTo>
                      <a:pt x="91" y="48"/>
                    </a:lnTo>
                    <a:lnTo>
                      <a:pt x="85" y="50"/>
                    </a:lnTo>
                    <a:lnTo>
                      <a:pt x="76" y="46"/>
                    </a:lnTo>
                    <a:lnTo>
                      <a:pt x="72" y="43"/>
                    </a:lnTo>
                    <a:lnTo>
                      <a:pt x="67" y="38"/>
                    </a:lnTo>
                    <a:lnTo>
                      <a:pt x="62" y="36"/>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773" name="Freeform 318"/>
              <p:cNvSpPr>
                <a:spLocks/>
              </p:cNvSpPr>
              <p:nvPr/>
            </p:nvSpPr>
            <p:spPr bwMode="auto">
              <a:xfrm>
                <a:off x="1956594" y="1706563"/>
                <a:ext cx="30163" cy="11112"/>
              </a:xfrm>
              <a:custGeom>
                <a:avLst/>
                <a:gdLst/>
                <a:ahLst/>
                <a:cxnLst>
                  <a:cxn ang="0">
                    <a:pos x="2" y="7"/>
                  </a:cxn>
                  <a:cxn ang="0">
                    <a:pos x="0" y="3"/>
                  </a:cxn>
                  <a:cxn ang="0">
                    <a:pos x="7" y="0"/>
                  </a:cxn>
                  <a:cxn ang="0">
                    <a:pos x="12" y="0"/>
                  </a:cxn>
                  <a:cxn ang="0">
                    <a:pos x="19" y="3"/>
                  </a:cxn>
                  <a:cxn ang="0">
                    <a:pos x="10" y="5"/>
                  </a:cxn>
                  <a:cxn ang="0">
                    <a:pos x="2" y="7"/>
                  </a:cxn>
                </a:cxnLst>
                <a:rect l="0" t="0" r="r" b="b"/>
                <a:pathLst>
                  <a:path w="19" h="7">
                    <a:moveTo>
                      <a:pt x="2" y="7"/>
                    </a:moveTo>
                    <a:lnTo>
                      <a:pt x="0" y="3"/>
                    </a:lnTo>
                    <a:lnTo>
                      <a:pt x="7" y="0"/>
                    </a:lnTo>
                    <a:lnTo>
                      <a:pt x="12" y="0"/>
                    </a:lnTo>
                    <a:lnTo>
                      <a:pt x="19" y="3"/>
                    </a:lnTo>
                    <a:lnTo>
                      <a:pt x="10" y="5"/>
                    </a:lnTo>
                    <a:lnTo>
                      <a:pt x="2" y="7"/>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774" name="Freeform 319"/>
              <p:cNvSpPr>
                <a:spLocks/>
              </p:cNvSpPr>
              <p:nvPr/>
            </p:nvSpPr>
            <p:spPr bwMode="auto">
              <a:xfrm>
                <a:off x="2089944" y="1752600"/>
                <a:ext cx="396875" cy="123825"/>
              </a:xfrm>
              <a:custGeom>
                <a:avLst/>
                <a:gdLst/>
                <a:ahLst/>
                <a:cxnLst>
                  <a:cxn ang="0">
                    <a:pos x="244" y="53"/>
                  </a:cxn>
                  <a:cxn ang="0">
                    <a:pos x="246" y="59"/>
                  </a:cxn>
                  <a:cxn ang="0">
                    <a:pos x="244" y="69"/>
                  </a:cxn>
                  <a:cxn ang="0">
                    <a:pos x="220" y="76"/>
                  </a:cxn>
                  <a:cxn ang="0">
                    <a:pos x="200" y="74"/>
                  </a:cxn>
                  <a:cxn ang="0">
                    <a:pos x="189" y="71"/>
                  </a:cxn>
                  <a:cxn ang="0">
                    <a:pos x="145" y="76"/>
                  </a:cxn>
                  <a:cxn ang="0">
                    <a:pos x="126" y="76"/>
                  </a:cxn>
                  <a:cxn ang="0">
                    <a:pos x="119" y="69"/>
                  </a:cxn>
                  <a:cxn ang="0">
                    <a:pos x="105" y="72"/>
                  </a:cxn>
                  <a:cxn ang="0">
                    <a:pos x="86" y="74"/>
                  </a:cxn>
                  <a:cxn ang="0">
                    <a:pos x="66" y="60"/>
                  </a:cxn>
                  <a:cxn ang="0">
                    <a:pos x="64" y="48"/>
                  </a:cxn>
                  <a:cxn ang="0">
                    <a:pos x="57" y="33"/>
                  </a:cxn>
                  <a:cxn ang="0">
                    <a:pos x="43" y="23"/>
                  </a:cxn>
                  <a:cxn ang="0">
                    <a:pos x="28" y="23"/>
                  </a:cxn>
                  <a:cxn ang="0">
                    <a:pos x="4" y="10"/>
                  </a:cxn>
                  <a:cxn ang="0">
                    <a:pos x="5" y="0"/>
                  </a:cxn>
                  <a:cxn ang="0">
                    <a:pos x="28" y="2"/>
                  </a:cxn>
                  <a:cxn ang="0">
                    <a:pos x="48" y="14"/>
                  </a:cxn>
                  <a:cxn ang="0">
                    <a:pos x="66" y="16"/>
                  </a:cxn>
                  <a:cxn ang="0">
                    <a:pos x="76" y="14"/>
                  </a:cxn>
                  <a:cxn ang="0">
                    <a:pos x="79" y="19"/>
                  </a:cxn>
                  <a:cxn ang="0">
                    <a:pos x="95" y="24"/>
                  </a:cxn>
                  <a:cxn ang="0">
                    <a:pos x="83" y="29"/>
                  </a:cxn>
                  <a:cxn ang="0">
                    <a:pos x="91" y="38"/>
                  </a:cxn>
                  <a:cxn ang="0">
                    <a:pos x="105" y="41"/>
                  </a:cxn>
                  <a:cxn ang="0">
                    <a:pos x="102" y="43"/>
                  </a:cxn>
                  <a:cxn ang="0">
                    <a:pos x="110" y="47"/>
                  </a:cxn>
                  <a:cxn ang="0">
                    <a:pos x="145" y="52"/>
                  </a:cxn>
                  <a:cxn ang="0">
                    <a:pos x="162" y="48"/>
                  </a:cxn>
                  <a:cxn ang="0">
                    <a:pos x="177" y="45"/>
                  </a:cxn>
                  <a:cxn ang="0">
                    <a:pos x="189" y="40"/>
                  </a:cxn>
                  <a:cxn ang="0">
                    <a:pos x="208" y="40"/>
                  </a:cxn>
                  <a:cxn ang="0">
                    <a:pos x="234" y="41"/>
                  </a:cxn>
                  <a:cxn ang="0">
                    <a:pos x="250" y="53"/>
                  </a:cxn>
                  <a:cxn ang="0">
                    <a:pos x="244" y="53"/>
                  </a:cxn>
                </a:cxnLst>
                <a:rect l="0" t="0" r="r" b="b"/>
                <a:pathLst>
                  <a:path w="250" h="78">
                    <a:moveTo>
                      <a:pt x="248" y="52"/>
                    </a:moveTo>
                    <a:lnTo>
                      <a:pt x="244" y="53"/>
                    </a:lnTo>
                    <a:lnTo>
                      <a:pt x="243" y="59"/>
                    </a:lnTo>
                    <a:lnTo>
                      <a:pt x="246" y="59"/>
                    </a:lnTo>
                    <a:lnTo>
                      <a:pt x="250" y="60"/>
                    </a:lnTo>
                    <a:lnTo>
                      <a:pt x="244" y="69"/>
                    </a:lnTo>
                    <a:lnTo>
                      <a:pt x="234" y="74"/>
                    </a:lnTo>
                    <a:lnTo>
                      <a:pt x="220" y="76"/>
                    </a:lnTo>
                    <a:lnTo>
                      <a:pt x="207" y="78"/>
                    </a:lnTo>
                    <a:lnTo>
                      <a:pt x="200" y="74"/>
                    </a:lnTo>
                    <a:lnTo>
                      <a:pt x="198" y="69"/>
                    </a:lnTo>
                    <a:lnTo>
                      <a:pt x="189" y="71"/>
                    </a:lnTo>
                    <a:lnTo>
                      <a:pt x="184" y="76"/>
                    </a:lnTo>
                    <a:lnTo>
                      <a:pt x="145" y="76"/>
                    </a:lnTo>
                    <a:lnTo>
                      <a:pt x="134" y="76"/>
                    </a:lnTo>
                    <a:lnTo>
                      <a:pt x="126" y="76"/>
                    </a:lnTo>
                    <a:lnTo>
                      <a:pt x="119" y="72"/>
                    </a:lnTo>
                    <a:lnTo>
                      <a:pt x="119" y="69"/>
                    </a:lnTo>
                    <a:lnTo>
                      <a:pt x="112" y="69"/>
                    </a:lnTo>
                    <a:lnTo>
                      <a:pt x="105" y="72"/>
                    </a:lnTo>
                    <a:lnTo>
                      <a:pt x="98" y="78"/>
                    </a:lnTo>
                    <a:lnTo>
                      <a:pt x="86" y="74"/>
                    </a:lnTo>
                    <a:lnTo>
                      <a:pt x="76" y="69"/>
                    </a:lnTo>
                    <a:lnTo>
                      <a:pt x="66" y="60"/>
                    </a:lnTo>
                    <a:lnTo>
                      <a:pt x="62" y="53"/>
                    </a:lnTo>
                    <a:lnTo>
                      <a:pt x="64" y="48"/>
                    </a:lnTo>
                    <a:lnTo>
                      <a:pt x="67" y="47"/>
                    </a:lnTo>
                    <a:lnTo>
                      <a:pt x="57" y="33"/>
                    </a:lnTo>
                    <a:lnTo>
                      <a:pt x="48" y="21"/>
                    </a:lnTo>
                    <a:lnTo>
                      <a:pt x="43" y="23"/>
                    </a:lnTo>
                    <a:lnTo>
                      <a:pt x="38" y="26"/>
                    </a:lnTo>
                    <a:lnTo>
                      <a:pt x="28" y="23"/>
                    </a:lnTo>
                    <a:lnTo>
                      <a:pt x="16" y="17"/>
                    </a:lnTo>
                    <a:lnTo>
                      <a:pt x="4" y="10"/>
                    </a:lnTo>
                    <a:lnTo>
                      <a:pt x="0" y="7"/>
                    </a:lnTo>
                    <a:lnTo>
                      <a:pt x="5" y="0"/>
                    </a:lnTo>
                    <a:lnTo>
                      <a:pt x="16" y="0"/>
                    </a:lnTo>
                    <a:lnTo>
                      <a:pt x="28" y="2"/>
                    </a:lnTo>
                    <a:lnTo>
                      <a:pt x="40" y="9"/>
                    </a:lnTo>
                    <a:lnTo>
                      <a:pt x="48" y="14"/>
                    </a:lnTo>
                    <a:lnTo>
                      <a:pt x="60" y="17"/>
                    </a:lnTo>
                    <a:lnTo>
                      <a:pt x="66" y="16"/>
                    </a:lnTo>
                    <a:lnTo>
                      <a:pt x="71" y="14"/>
                    </a:lnTo>
                    <a:lnTo>
                      <a:pt x="76" y="14"/>
                    </a:lnTo>
                    <a:lnTo>
                      <a:pt x="79" y="14"/>
                    </a:lnTo>
                    <a:lnTo>
                      <a:pt x="79" y="19"/>
                    </a:lnTo>
                    <a:lnTo>
                      <a:pt x="88" y="23"/>
                    </a:lnTo>
                    <a:lnTo>
                      <a:pt x="95" y="24"/>
                    </a:lnTo>
                    <a:lnTo>
                      <a:pt x="103" y="29"/>
                    </a:lnTo>
                    <a:lnTo>
                      <a:pt x="83" y="29"/>
                    </a:lnTo>
                    <a:lnTo>
                      <a:pt x="86" y="35"/>
                    </a:lnTo>
                    <a:lnTo>
                      <a:pt x="91" y="38"/>
                    </a:lnTo>
                    <a:lnTo>
                      <a:pt x="98" y="38"/>
                    </a:lnTo>
                    <a:lnTo>
                      <a:pt x="105" y="41"/>
                    </a:lnTo>
                    <a:lnTo>
                      <a:pt x="103" y="41"/>
                    </a:lnTo>
                    <a:lnTo>
                      <a:pt x="102" y="43"/>
                    </a:lnTo>
                    <a:lnTo>
                      <a:pt x="105" y="47"/>
                    </a:lnTo>
                    <a:lnTo>
                      <a:pt x="110" y="47"/>
                    </a:lnTo>
                    <a:lnTo>
                      <a:pt x="128" y="48"/>
                    </a:lnTo>
                    <a:lnTo>
                      <a:pt x="145" y="52"/>
                    </a:lnTo>
                    <a:lnTo>
                      <a:pt x="153" y="50"/>
                    </a:lnTo>
                    <a:lnTo>
                      <a:pt x="162" y="48"/>
                    </a:lnTo>
                    <a:lnTo>
                      <a:pt x="169" y="47"/>
                    </a:lnTo>
                    <a:lnTo>
                      <a:pt x="177" y="45"/>
                    </a:lnTo>
                    <a:lnTo>
                      <a:pt x="183" y="41"/>
                    </a:lnTo>
                    <a:lnTo>
                      <a:pt x="189" y="40"/>
                    </a:lnTo>
                    <a:lnTo>
                      <a:pt x="198" y="40"/>
                    </a:lnTo>
                    <a:lnTo>
                      <a:pt x="208" y="40"/>
                    </a:lnTo>
                    <a:lnTo>
                      <a:pt x="222" y="40"/>
                    </a:lnTo>
                    <a:lnTo>
                      <a:pt x="234" y="41"/>
                    </a:lnTo>
                    <a:lnTo>
                      <a:pt x="243" y="45"/>
                    </a:lnTo>
                    <a:lnTo>
                      <a:pt x="250" y="53"/>
                    </a:lnTo>
                    <a:lnTo>
                      <a:pt x="246" y="53"/>
                    </a:lnTo>
                    <a:lnTo>
                      <a:pt x="244" y="53"/>
                    </a:lnTo>
                    <a:lnTo>
                      <a:pt x="248" y="52"/>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775" name="Freeform 320"/>
              <p:cNvSpPr>
                <a:spLocks/>
              </p:cNvSpPr>
              <p:nvPr/>
            </p:nvSpPr>
            <p:spPr bwMode="auto">
              <a:xfrm>
                <a:off x="2096294" y="1817688"/>
                <a:ext cx="69850" cy="52387"/>
              </a:xfrm>
              <a:custGeom>
                <a:avLst/>
                <a:gdLst/>
                <a:ahLst/>
                <a:cxnLst>
                  <a:cxn ang="0">
                    <a:pos x="7" y="12"/>
                  </a:cxn>
                  <a:cxn ang="0">
                    <a:pos x="12" y="6"/>
                  </a:cxn>
                  <a:cxn ang="0">
                    <a:pos x="22" y="0"/>
                  </a:cxn>
                  <a:cxn ang="0">
                    <a:pos x="27" y="0"/>
                  </a:cxn>
                  <a:cxn ang="0">
                    <a:pos x="36" y="6"/>
                  </a:cxn>
                  <a:cxn ang="0">
                    <a:pos x="41" y="11"/>
                  </a:cxn>
                  <a:cxn ang="0">
                    <a:pos x="44" y="18"/>
                  </a:cxn>
                  <a:cxn ang="0">
                    <a:pos x="41" y="28"/>
                  </a:cxn>
                  <a:cxn ang="0">
                    <a:pos x="34" y="33"/>
                  </a:cxn>
                  <a:cxn ang="0">
                    <a:pos x="27" y="30"/>
                  </a:cxn>
                  <a:cxn ang="0">
                    <a:pos x="15" y="26"/>
                  </a:cxn>
                  <a:cxn ang="0">
                    <a:pos x="3" y="21"/>
                  </a:cxn>
                  <a:cxn ang="0">
                    <a:pos x="0" y="19"/>
                  </a:cxn>
                  <a:cxn ang="0">
                    <a:pos x="3" y="12"/>
                  </a:cxn>
                  <a:cxn ang="0">
                    <a:pos x="7" y="12"/>
                  </a:cxn>
                </a:cxnLst>
                <a:rect l="0" t="0" r="r" b="b"/>
                <a:pathLst>
                  <a:path w="44" h="33">
                    <a:moveTo>
                      <a:pt x="7" y="12"/>
                    </a:moveTo>
                    <a:lnTo>
                      <a:pt x="12" y="6"/>
                    </a:lnTo>
                    <a:lnTo>
                      <a:pt x="22" y="0"/>
                    </a:lnTo>
                    <a:lnTo>
                      <a:pt x="27" y="0"/>
                    </a:lnTo>
                    <a:lnTo>
                      <a:pt x="36" y="6"/>
                    </a:lnTo>
                    <a:lnTo>
                      <a:pt x="41" y="11"/>
                    </a:lnTo>
                    <a:lnTo>
                      <a:pt x="44" y="18"/>
                    </a:lnTo>
                    <a:lnTo>
                      <a:pt x="41" y="28"/>
                    </a:lnTo>
                    <a:lnTo>
                      <a:pt x="34" y="33"/>
                    </a:lnTo>
                    <a:lnTo>
                      <a:pt x="27" y="30"/>
                    </a:lnTo>
                    <a:lnTo>
                      <a:pt x="15" y="26"/>
                    </a:lnTo>
                    <a:lnTo>
                      <a:pt x="3" y="21"/>
                    </a:lnTo>
                    <a:lnTo>
                      <a:pt x="0" y="19"/>
                    </a:lnTo>
                    <a:lnTo>
                      <a:pt x="3" y="12"/>
                    </a:lnTo>
                    <a:lnTo>
                      <a:pt x="7" y="12"/>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776" name="Freeform 321"/>
              <p:cNvSpPr>
                <a:spLocks/>
              </p:cNvSpPr>
              <p:nvPr/>
            </p:nvSpPr>
            <p:spPr bwMode="auto">
              <a:xfrm>
                <a:off x="2104232" y="1717675"/>
                <a:ext cx="61913" cy="19050"/>
              </a:xfrm>
              <a:custGeom>
                <a:avLst/>
                <a:gdLst/>
                <a:ahLst/>
                <a:cxnLst>
                  <a:cxn ang="0">
                    <a:pos x="34" y="0"/>
                  </a:cxn>
                  <a:cxn ang="0">
                    <a:pos x="36" y="0"/>
                  </a:cxn>
                  <a:cxn ang="0">
                    <a:pos x="39" y="0"/>
                  </a:cxn>
                  <a:cxn ang="0">
                    <a:pos x="39" y="3"/>
                  </a:cxn>
                  <a:cxn ang="0">
                    <a:pos x="39" y="7"/>
                  </a:cxn>
                  <a:cxn ang="0">
                    <a:pos x="38" y="10"/>
                  </a:cxn>
                  <a:cxn ang="0">
                    <a:pos x="33" y="12"/>
                  </a:cxn>
                  <a:cxn ang="0">
                    <a:pos x="26" y="10"/>
                  </a:cxn>
                  <a:cxn ang="0">
                    <a:pos x="14" y="8"/>
                  </a:cxn>
                  <a:cxn ang="0">
                    <a:pos x="3" y="7"/>
                  </a:cxn>
                  <a:cxn ang="0">
                    <a:pos x="0" y="7"/>
                  </a:cxn>
                  <a:cxn ang="0">
                    <a:pos x="5" y="2"/>
                  </a:cxn>
                  <a:cxn ang="0">
                    <a:pos x="14" y="0"/>
                  </a:cxn>
                  <a:cxn ang="0">
                    <a:pos x="24" y="0"/>
                  </a:cxn>
                  <a:cxn ang="0">
                    <a:pos x="34" y="0"/>
                  </a:cxn>
                </a:cxnLst>
                <a:rect l="0" t="0" r="r" b="b"/>
                <a:pathLst>
                  <a:path w="39" h="12">
                    <a:moveTo>
                      <a:pt x="34" y="0"/>
                    </a:moveTo>
                    <a:lnTo>
                      <a:pt x="36" y="0"/>
                    </a:lnTo>
                    <a:lnTo>
                      <a:pt x="39" y="0"/>
                    </a:lnTo>
                    <a:lnTo>
                      <a:pt x="39" y="3"/>
                    </a:lnTo>
                    <a:lnTo>
                      <a:pt x="39" y="7"/>
                    </a:lnTo>
                    <a:lnTo>
                      <a:pt x="38" y="10"/>
                    </a:lnTo>
                    <a:lnTo>
                      <a:pt x="33" y="12"/>
                    </a:lnTo>
                    <a:lnTo>
                      <a:pt x="26" y="10"/>
                    </a:lnTo>
                    <a:lnTo>
                      <a:pt x="14" y="8"/>
                    </a:lnTo>
                    <a:lnTo>
                      <a:pt x="3" y="7"/>
                    </a:lnTo>
                    <a:lnTo>
                      <a:pt x="0" y="7"/>
                    </a:lnTo>
                    <a:lnTo>
                      <a:pt x="5" y="2"/>
                    </a:lnTo>
                    <a:lnTo>
                      <a:pt x="14" y="0"/>
                    </a:lnTo>
                    <a:lnTo>
                      <a:pt x="24" y="0"/>
                    </a:lnTo>
                    <a:lnTo>
                      <a:pt x="34" y="0"/>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777" name="Freeform 322"/>
              <p:cNvSpPr>
                <a:spLocks/>
              </p:cNvSpPr>
              <p:nvPr/>
            </p:nvSpPr>
            <p:spPr bwMode="auto">
              <a:xfrm>
                <a:off x="2058194" y="1657350"/>
                <a:ext cx="73025" cy="53975"/>
              </a:xfrm>
              <a:custGeom>
                <a:avLst/>
                <a:gdLst/>
                <a:ahLst/>
                <a:cxnLst>
                  <a:cxn ang="0">
                    <a:pos x="10" y="33"/>
                  </a:cxn>
                  <a:cxn ang="0">
                    <a:pos x="12" y="27"/>
                  </a:cxn>
                  <a:cxn ang="0">
                    <a:pos x="15" y="27"/>
                  </a:cxn>
                  <a:cxn ang="0">
                    <a:pos x="5" y="17"/>
                  </a:cxn>
                  <a:cxn ang="0">
                    <a:pos x="0" y="9"/>
                  </a:cxn>
                  <a:cxn ang="0">
                    <a:pos x="3" y="2"/>
                  </a:cxn>
                  <a:cxn ang="0">
                    <a:pos x="10" y="0"/>
                  </a:cxn>
                  <a:cxn ang="0">
                    <a:pos x="17" y="5"/>
                  </a:cxn>
                  <a:cxn ang="0">
                    <a:pos x="29" y="9"/>
                  </a:cxn>
                  <a:cxn ang="0">
                    <a:pos x="31" y="12"/>
                  </a:cxn>
                  <a:cxn ang="0">
                    <a:pos x="37" y="14"/>
                  </a:cxn>
                  <a:cxn ang="0">
                    <a:pos x="43" y="14"/>
                  </a:cxn>
                  <a:cxn ang="0">
                    <a:pos x="46" y="19"/>
                  </a:cxn>
                  <a:cxn ang="0">
                    <a:pos x="44" y="24"/>
                  </a:cxn>
                  <a:cxn ang="0">
                    <a:pos x="46" y="33"/>
                  </a:cxn>
                  <a:cxn ang="0">
                    <a:pos x="32" y="33"/>
                  </a:cxn>
                  <a:cxn ang="0">
                    <a:pos x="20" y="34"/>
                  </a:cxn>
                  <a:cxn ang="0">
                    <a:pos x="12" y="34"/>
                  </a:cxn>
                  <a:cxn ang="0">
                    <a:pos x="10" y="33"/>
                  </a:cxn>
                </a:cxnLst>
                <a:rect l="0" t="0" r="r" b="b"/>
                <a:pathLst>
                  <a:path w="46" h="34">
                    <a:moveTo>
                      <a:pt x="10" y="33"/>
                    </a:moveTo>
                    <a:lnTo>
                      <a:pt x="12" y="27"/>
                    </a:lnTo>
                    <a:lnTo>
                      <a:pt x="15" y="27"/>
                    </a:lnTo>
                    <a:lnTo>
                      <a:pt x="5" y="17"/>
                    </a:lnTo>
                    <a:lnTo>
                      <a:pt x="0" y="9"/>
                    </a:lnTo>
                    <a:lnTo>
                      <a:pt x="3" y="2"/>
                    </a:lnTo>
                    <a:lnTo>
                      <a:pt x="10" y="0"/>
                    </a:lnTo>
                    <a:lnTo>
                      <a:pt x="17" y="5"/>
                    </a:lnTo>
                    <a:lnTo>
                      <a:pt x="29" y="9"/>
                    </a:lnTo>
                    <a:lnTo>
                      <a:pt x="31" y="12"/>
                    </a:lnTo>
                    <a:lnTo>
                      <a:pt x="37" y="14"/>
                    </a:lnTo>
                    <a:lnTo>
                      <a:pt x="43" y="14"/>
                    </a:lnTo>
                    <a:lnTo>
                      <a:pt x="46" y="19"/>
                    </a:lnTo>
                    <a:lnTo>
                      <a:pt x="44" y="24"/>
                    </a:lnTo>
                    <a:lnTo>
                      <a:pt x="46" y="33"/>
                    </a:lnTo>
                    <a:lnTo>
                      <a:pt x="32" y="33"/>
                    </a:lnTo>
                    <a:lnTo>
                      <a:pt x="20" y="34"/>
                    </a:lnTo>
                    <a:lnTo>
                      <a:pt x="12" y="34"/>
                    </a:lnTo>
                    <a:lnTo>
                      <a:pt x="10" y="33"/>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778" name="Freeform 323"/>
              <p:cNvSpPr>
                <a:spLocks/>
              </p:cNvSpPr>
              <p:nvPr/>
            </p:nvSpPr>
            <p:spPr bwMode="auto">
              <a:xfrm>
                <a:off x="2028032" y="1603375"/>
                <a:ext cx="30163" cy="15875"/>
              </a:xfrm>
              <a:custGeom>
                <a:avLst/>
                <a:gdLst/>
                <a:ahLst/>
                <a:cxnLst>
                  <a:cxn ang="0">
                    <a:pos x="19" y="0"/>
                  </a:cxn>
                  <a:cxn ang="0">
                    <a:pos x="19" y="10"/>
                  </a:cxn>
                  <a:cxn ang="0">
                    <a:pos x="10" y="10"/>
                  </a:cxn>
                  <a:cxn ang="0">
                    <a:pos x="3" y="6"/>
                  </a:cxn>
                  <a:cxn ang="0">
                    <a:pos x="0" y="0"/>
                  </a:cxn>
                  <a:cxn ang="0">
                    <a:pos x="10" y="0"/>
                  </a:cxn>
                  <a:cxn ang="0">
                    <a:pos x="19" y="0"/>
                  </a:cxn>
                </a:cxnLst>
                <a:rect l="0" t="0" r="r" b="b"/>
                <a:pathLst>
                  <a:path w="19" h="10">
                    <a:moveTo>
                      <a:pt x="19" y="0"/>
                    </a:moveTo>
                    <a:lnTo>
                      <a:pt x="19" y="10"/>
                    </a:lnTo>
                    <a:lnTo>
                      <a:pt x="10" y="10"/>
                    </a:lnTo>
                    <a:lnTo>
                      <a:pt x="3" y="6"/>
                    </a:lnTo>
                    <a:lnTo>
                      <a:pt x="0" y="0"/>
                    </a:lnTo>
                    <a:lnTo>
                      <a:pt x="10" y="0"/>
                    </a:lnTo>
                    <a:lnTo>
                      <a:pt x="19" y="0"/>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779" name="Freeform 324"/>
              <p:cNvSpPr>
                <a:spLocks/>
              </p:cNvSpPr>
              <p:nvPr/>
            </p:nvSpPr>
            <p:spPr bwMode="auto">
              <a:xfrm>
                <a:off x="2108994" y="1531938"/>
                <a:ext cx="249238" cy="168275"/>
              </a:xfrm>
              <a:custGeom>
                <a:avLst/>
                <a:gdLst/>
                <a:ahLst/>
                <a:cxnLst>
                  <a:cxn ang="0">
                    <a:pos x="112" y="43"/>
                  </a:cxn>
                  <a:cxn ang="0">
                    <a:pos x="109" y="33"/>
                  </a:cxn>
                  <a:cxn ang="0">
                    <a:pos x="114" y="33"/>
                  </a:cxn>
                  <a:cxn ang="0">
                    <a:pos x="121" y="41"/>
                  </a:cxn>
                  <a:cxn ang="0">
                    <a:pos x="128" y="48"/>
                  </a:cxn>
                  <a:cxn ang="0">
                    <a:pos x="124" y="57"/>
                  </a:cxn>
                  <a:cxn ang="0">
                    <a:pos x="133" y="57"/>
                  </a:cxn>
                  <a:cxn ang="0">
                    <a:pos x="157" y="64"/>
                  </a:cxn>
                  <a:cxn ang="0">
                    <a:pos x="157" y="70"/>
                  </a:cxn>
                  <a:cxn ang="0">
                    <a:pos x="145" y="74"/>
                  </a:cxn>
                  <a:cxn ang="0">
                    <a:pos x="131" y="81"/>
                  </a:cxn>
                  <a:cxn ang="0">
                    <a:pos x="121" y="89"/>
                  </a:cxn>
                  <a:cxn ang="0">
                    <a:pos x="112" y="79"/>
                  </a:cxn>
                  <a:cxn ang="0">
                    <a:pos x="107" y="88"/>
                  </a:cxn>
                  <a:cxn ang="0">
                    <a:pos x="114" y="96"/>
                  </a:cxn>
                  <a:cxn ang="0">
                    <a:pos x="103" y="103"/>
                  </a:cxn>
                  <a:cxn ang="0">
                    <a:pos x="86" y="94"/>
                  </a:cxn>
                  <a:cxn ang="0">
                    <a:pos x="74" y="106"/>
                  </a:cxn>
                  <a:cxn ang="0">
                    <a:pos x="54" y="96"/>
                  </a:cxn>
                  <a:cxn ang="0">
                    <a:pos x="60" y="93"/>
                  </a:cxn>
                  <a:cxn ang="0">
                    <a:pos x="45" y="89"/>
                  </a:cxn>
                  <a:cxn ang="0">
                    <a:pos x="36" y="81"/>
                  </a:cxn>
                  <a:cxn ang="0">
                    <a:pos x="54" y="72"/>
                  </a:cxn>
                  <a:cxn ang="0">
                    <a:pos x="76" y="70"/>
                  </a:cxn>
                  <a:cxn ang="0">
                    <a:pos x="55" y="67"/>
                  </a:cxn>
                  <a:cxn ang="0">
                    <a:pos x="40" y="70"/>
                  </a:cxn>
                  <a:cxn ang="0">
                    <a:pos x="33" y="64"/>
                  </a:cxn>
                  <a:cxn ang="0">
                    <a:pos x="23" y="69"/>
                  </a:cxn>
                  <a:cxn ang="0">
                    <a:pos x="17" y="64"/>
                  </a:cxn>
                  <a:cxn ang="0">
                    <a:pos x="30" y="57"/>
                  </a:cxn>
                  <a:cxn ang="0">
                    <a:pos x="9" y="53"/>
                  </a:cxn>
                  <a:cxn ang="0">
                    <a:pos x="0" y="41"/>
                  </a:cxn>
                  <a:cxn ang="0">
                    <a:pos x="14" y="43"/>
                  </a:cxn>
                  <a:cxn ang="0">
                    <a:pos x="24" y="43"/>
                  </a:cxn>
                  <a:cxn ang="0">
                    <a:pos x="21" y="38"/>
                  </a:cxn>
                  <a:cxn ang="0">
                    <a:pos x="7" y="33"/>
                  </a:cxn>
                  <a:cxn ang="0">
                    <a:pos x="9" y="26"/>
                  </a:cxn>
                  <a:cxn ang="0">
                    <a:pos x="24" y="27"/>
                  </a:cxn>
                  <a:cxn ang="0">
                    <a:pos x="33" y="26"/>
                  </a:cxn>
                  <a:cxn ang="0">
                    <a:pos x="28" y="22"/>
                  </a:cxn>
                  <a:cxn ang="0">
                    <a:pos x="17" y="19"/>
                  </a:cxn>
                  <a:cxn ang="0">
                    <a:pos x="23" y="10"/>
                  </a:cxn>
                  <a:cxn ang="0">
                    <a:pos x="43" y="10"/>
                  </a:cxn>
                  <a:cxn ang="0">
                    <a:pos x="28" y="0"/>
                  </a:cxn>
                  <a:cxn ang="0">
                    <a:pos x="60" y="5"/>
                  </a:cxn>
                  <a:cxn ang="0">
                    <a:pos x="67" y="15"/>
                  </a:cxn>
                  <a:cxn ang="0">
                    <a:pos x="76" y="27"/>
                  </a:cxn>
                  <a:cxn ang="0">
                    <a:pos x="97" y="29"/>
                  </a:cxn>
                  <a:cxn ang="0">
                    <a:pos x="105" y="43"/>
                  </a:cxn>
                </a:cxnLst>
                <a:rect l="0" t="0" r="r" b="b"/>
                <a:pathLst>
                  <a:path w="157" h="106">
                    <a:moveTo>
                      <a:pt x="105" y="43"/>
                    </a:moveTo>
                    <a:lnTo>
                      <a:pt x="112" y="43"/>
                    </a:lnTo>
                    <a:lnTo>
                      <a:pt x="112" y="36"/>
                    </a:lnTo>
                    <a:lnTo>
                      <a:pt x="109" y="33"/>
                    </a:lnTo>
                    <a:lnTo>
                      <a:pt x="110" y="33"/>
                    </a:lnTo>
                    <a:lnTo>
                      <a:pt x="114" y="33"/>
                    </a:lnTo>
                    <a:lnTo>
                      <a:pt x="119" y="34"/>
                    </a:lnTo>
                    <a:lnTo>
                      <a:pt x="121" y="41"/>
                    </a:lnTo>
                    <a:lnTo>
                      <a:pt x="124" y="45"/>
                    </a:lnTo>
                    <a:lnTo>
                      <a:pt x="128" y="48"/>
                    </a:lnTo>
                    <a:lnTo>
                      <a:pt x="126" y="51"/>
                    </a:lnTo>
                    <a:lnTo>
                      <a:pt x="124" y="57"/>
                    </a:lnTo>
                    <a:lnTo>
                      <a:pt x="128" y="58"/>
                    </a:lnTo>
                    <a:lnTo>
                      <a:pt x="133" y="57"/>
                    </a:lnTo>
                    <a:lnTo>
                      <a:pt x="143" y="58"/>
                    </a:lnTo>
                    <a:lnTo>
                      <a:pt x="157" y="64"/>
                    </a:lnTo>
                    <a:lnTo>
                      <a:pt x="157" y="67"/>
                    </a:lnTo>
                    <a:lnTo>
                      <a:pt x="157" y="70"/>
                    </a:lnTo>
                    <a:lnTo>
                      <a:pt x="150" y="72"/>
                    </a:lnTo>
                    <a:lnTo>
                      <a:pt x="145" y="74"/>
                    </a:lnTo>
                    <a:lnTo>
                      <a:pt x="136" y="76"/>
                    </a:lnTo>
                    <a:lnTo>
                      <a:pt x="131" y="81"/>
                    </a:lnTo>
                    <a:lnTo>
                      <a:pt x="126" y="86"/>
                    </a:lnTo>
                    <a:lnTo>
                      <a:pt x="121" y="89"/>
                    </a:lnTo>
                    <a:lnTo>
                      <a:pt x="114" y="86"/>
                    </a:lnTo>
                    <a:lnTo>
                      <a:pt x="112" y="79"/>
                    </a:lnTo>
                    <a:lnTo>
                      <a:pt x="109" y="82"/>
                    </a:lnTo>
                    <a:lnTo>
                      <a:pt x="107" y="88"/>
                    </a:lnTo>
                    <a:lnTo>
                      <a:pt x="110" y="91"/>
                    </a:lnTo>
                    <a:lnTo>
                      <a:pt x="114" y="96"/>
                    </a:lnTo>
                    <a:lnTo>
                      <a:pt x="103" y="96"/>
                    </a:lnTo>
                    <a:lnTo>
                      <a:pt x="103" y="103"/>
                    </a:lnTo>
                    <a:lnTo>
                      <a:pt x="95" y="100"/>
                    </a:lnTo>
                    <a:lnTo>
                      <a:pt x="86" y="94"/>
                    </a:lnTo>
                    <a:lnTo>
                      <a:pt x="83" y="103"/>
                    </a:lnTo>
                    <a:lnTo>
                      <a:pt x="74" y="106"/>
                    </a:lnTo>
                    <a:lnTo>
                      <a:pt x="60" y="103"/>
                    </a:lnTo>
                    <a:lnTo>
                      <a:pt x="54" y="96"/>
                    </a:lnTo>
                    <a:lnTo>
                      <a:pt x="57" y="94"/>
                    </a:lnTo>
                    <a:lnTo>
                      <a:pt x="60" y="93"/>
                    </a:lnTo>
                    <a:lnTo>
                      <a:pt x="52" y="91"/>
                    </a:lnTo>
                    <a:lnTo>
                      <a:pt x="45" y="89"/>
                    </a:lnTo>
                    <a:lnTo>
                      <a:pt x="38" y="84"/>
                    </a:lnTo>
                    <a:lnTo>
                      <a:pt x="36" y="81"/>
                    </a:lnTo>
                    <a:lnTo>
                      <a:pt x="40" y="74"/>
                    </a:lnTo>
                    <a:lnTo>
                      <a:pt x="54" y="72"/>
                    </a:lnTo>
                    <a:lnTo>
                      <a:pt x="66" y="70"/>
                    </a:lnTo>
                    <a:lnTo>
                      <a:pt x="76" y="70"/>
                    </a:lnTo>
                    <a:lnTo>
                      <a:pt x="64" y="67"/>
                    </a:lnTo>
                    <a:lnTo>
                      <a:pt x="55" y="67"/>
                    </a:lnTo>
                    <a:lnTo>
                      <a:pt x="45" y="69"/>
                    </a:lnTo>
                    <a:lnTo>
                      <a:pt x="40" y="70"/>
                    </a:lnTo>
                    <a:lnTo>
                      <a:pt x="35" y="67"/>
                    </a:lnTo>
                    <a:lnTo>
                      <a:pt x="33" y="64"/>
                    </a:lnTo>
                    <a:lnTo>
                      <a:pt x="26" y="65"/>
                    </a:lnTo>
                    <a:lnTo>
                      <a:pt x="23" y="69"/>
                    </a:lnTo>
                    <a:lnTo>
                      <a:pt x="17" y="65"/>
                    </a:lnTo>
                    <a:lnTo>
                      <a:pt x="17" y="64"/>
                    </a:lnTo>
                    <a:lnTo>
                      <a:pt x="23" y="60"/>
                    </a:lnTo>
                    <a:lnTo>
                      <a:pt x="30" y="57"/>
                    </a:lnTo>
                    <a:lnTo>
                      <a:pt x="17" y="55"/>
                    </a:lnTo>
                    <a:lnTo>
                      <a:pt x="9" y="53"/>
                    </a:lnTo>
                    <a:lnTo>
                      <a:pt x="2" y="48"/>
                    </a:lnTo>
                    <a:lnTo>
                      <a:pt x="0" y="41"/>
                    </a:lnTo>
                    <a:lnTo>
                      <a:pt x="7" y="41"/>
                    </a:lnTo>
                    <a:lnTo>
                      <a:pt x="14" y="43"/>
                    </a:lnTo>
                    <a:lnTo>
                      <a:pt x="23" y="45"/>
                    </a:lnTo>
                    <a:lnTo>
                      <a:pt x="24" y="43"/>
                    </a:lnTo>
                    <a:lnTo>
                      <a:pt x="28" y="41"/>
                    </a:lnTo>
                    <a:lnTo>
                      <a:pt x="21" y="38"/>
                    </a:lnTo>
                    <a:lnTo>
                      <a:pt x="14" y="36"/>
                    </a:lnTo>
                    <a:lnTo>
                      <a:pt x="7" y="33"/>
                    </a:lnTo>
                    <a:lnTo>
                      <a:pt x="5" y="31"/>
                    </a:lnTo>
                    <a:lnTo>
                      <a:pt x="9" y="26"/>
                    </a:lnTo>
                    <a:lnTo>
                      <a:pt x="17" y="26"/>
                    </a:lnTo>
                    <a:lnTo>
                      <a:pt x="24" y="27"/>
                    </a:lnTo>
                    <a:lnTo>
                      <a:pt x="31" y="29"/>
                    </a:lnTo>
                    <a:lnTo>
                      <a:pt x="33" y="26"/>
                    </a:lnTo>
                    <a:lnTo>
                      <a:pt x="36" y="24"/>
                    </a:lnTo>
                    <a:lnTo>
                      <a:pt x="28" y="22"/>
                    </a:lnTo>
                    <a:lnTo>
                      <a:pt x="23" y="24"/>
                    </a:lnTo>
                    <a:lnTo>
                      <a:pt x="17" y="19"/>
                    </a:lnTo>
                    <a:lnTo>
                      <a:pt x="16" y="15"/>
                    </a:lnTo>
                    <a:lnTo>
                      <a:pt x="23" y="10"/>
                    </a:lnTo>
                    <a:lnTo>
                      <a:pt x="35" y="10"/>
                    </a:lnTo>
                    <a:lnTo>
                      <a:pt x="43" y="10"/>
                    </a:lnTo>
                    <a:lnTo>
                      <a:pt x="33" y="7"/>
                    </a:lnTo>
                    <a:lnTo>
                      <a:pt x="28" y="0"/>
                    </a:lnTo>
                    <a:lnTo>
                      <a:pt x="43" y="2"/>
                    </a:lnTo>
                    <a:lnTo>
                      <a:pt x="60" y="5"/>
                    </a:lnTo>
                    <a:lnTo>
                      <a:pt x="66" y="8"/>
                    </a:lnTo>
                    <a:lnTo>
                      <a:pt x="67" y="15"/>
                    </a:lnTo>
                    <a:lnTo>
                      <a:pt x="69" y="22"/>
                    </a:lnTo>
                    <a:lnTo>
                      <a:pt x="76" y="27"/>
                    </a:lnTo>
                    <a:lnTo>
                      <a:pt x="86" y="27"/>
                    </a:lnTo>
                    <a:lnTo>
                      <a:pt x="97" y="29"/>
                    </a:lnTo>
                    <a:lnTo>
                      <a:pt x="102" y="34"/>
                    </a:lnTo>
                    <a:lnTo>
                      <a:pt x="105" y="43"/>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780" name="Freeform 325"/>
              <p:cNvSpPr>
                <a:spLocks/>
              </p:cNvSpPr>
              <p:nvPr/>
            </p:nvSpPr>
            <p:spPr bwMode="auto">
              <a:xfrm>
                <a:off x="2312194" y="2233613"/>
                <a:ext cx="163513" cy="103187"/>
              </a:xfrm>
              <a:custGeom>
                <a:avLst/>
                <a:gdLst/>
                <a:ahLst/>
                <a:cxnLst>
                  <a:cxn ang="0">
                    <a:pos x="6" y="45"/>
                  </a:cxn>
                  <a:cxn ang="0">
                    <a:pos x="10" y="41"/>
                  </a:cxn>
                  <a:cxn ang="0">
                    <a:pos x="12" y="38"/>
                  </a:cxn>
                  <a:cxn ang="0">
                    <a:pos x="12" y="32"/>
                  </a:cxn>
                  <a:cxn ang="0">
                    <a:pos x="12" y="31"/>
                  </a:cxn>
                  <a:cxn ang="0">
                    <a:pos x="12" y="20"/>
                  </a:cxn>
                  <a:cxn ang="0">
                    <a:pos x="13" y="12"/>
                  </a:cxn>
                  <a:cxn ang="0">
                    <a:pos x="18" y="3"/>
                  </a:cxn>
                  <a:cxn ang="0">
                    <a:pos x="29" y="0"/>
                  </a:cxn>
                  <a:cxn ang="0">
                    <a:pos x="32" y="7"/>
                  </a:cxn>
                  <a:cxn ang="0">
                    <a:pos x="36" y="14"/>
                  </a:cxn>
                  <a:cxn ang="0">
                    <a:pos x="37" y="12"/>
                  </a:cxn>
                  <a:cxn ang="0">
                    <a:pos x="41" y="10"/>
                  </a:cxn>
                  <a:cxn ang="0">
                    <a:pos x="48" y="15"/>
                  </a:cxn>
                  <a:cxn ang="0">
                    <a:pos x="58" y="20"/>
                  </a:cxn>
                  <a:cxn ang="0">
                    <a:pos x="67" y="22"/>
                  </a:cxn>
                  <a:cxn ang="0">
                    <a:pos x="77" y="31"/>
                  </a:cxn>
                  <a:cxn ang="0">
                    <a:pos x="77" y="34"/>
                  </a:cxn>
                  <a:cxn ang="0">
                    <a:pos x="80" y="39"/>
                  </a:cxn>
                  <a:cxn ang="0">
                    <a:pos x="92" y="45"/>
                  </a:cxn>
                  <a:cxn ang="0">
                    <a:pos x="103" y="50"/>
                  </a:cxn>
                  <a:cxn ang="0">
                    <a:pos x="94" y="53"/>
                  </a:cxn>
                  <a:cxn ang="0">
                    <a:pos x="86" y="55"/>
                  </a:cxn>
                  <a:cxn ang="0">
                    <a:pos x="77" y="55"/>
                  </a:cxn>
                  <a:cxn ang="0">
                    <a:pos x="72" y="55"/>
                  </a:cxn>
                  <a:cxn ang="0">
                    <a:pos x="68" y="51"/>
                  </a:cxn>
                  <a:cxn ang="0">
                    <a:pos x="61" y="48"/>
                  </a:cxn>
                  <a:cxn ang="0">
                    <a:pos x="55" y="43"/>
                  </a:cxn>
                  <a:cxn ang="0">
                    <a:pos x="53" y="43"/>
                  </a:cxn>
                  <a:cxn ang="0">
                    <a:pos x="49" y="50"/>
                  </a:cxn>
                  <a:cxn ang="0">
                    <a:pos x="43" y="57"/>
                  </a:cxn>
                  <a:cxn ang="0">
                    <a:pos x="34" y="60"/>
                  </a:cxn>
                  <a:cxn ang="0">
                    <a:pos x="29" y="60"/>
                  </a:cxn>
                  <a:cxn ang="0">
                    <a:pos x="25" y="63"/>
                  </a:cxn>
                  <a:cxn ang="0">
                    <a:pos x="24" y="65"/>
                  </a:cxn>
                  <a:cxn ang="0">
                    <a:pos x="18" y="62"/>
                  </a:cxn>
                  <a:cxn ang="0">
                    <a:pos x="20" y="55"/>
                  </a:cxn>
                  <a:cxn ang="0">
                    <a:pos x="8" y="53"/>
                  </a:cxn>
                  <a:cxn ang="0">
                    <a:pos x="0" y="55"/>
                  </a:cxn>
                  <a:cxn ang="0">
                    <a:pos x="1" y="46"/>
                  </a:cxn>
                  <a:cxn ang="0">
                    <a:pos x="6" y="45"/>
                  </a:cxn>
                </a:cxnLst>
                <a:rect l="0" t="0" r="r" b="b"/>
                <a:pathLst>
                  <a:path w="103" h="65">
                    <a:moveTo>
                      <a:pt x="6" y="45"/>
                    </a:moveTo>
                    <a:lnTo>
                      <a:pt x="10" y="41"/>
                    </a:lnTo>
                    <a:lnTo>
                      <a:pt x="12" y="38"/>
                    </a:lnTo>
                    <a:lnTo>
                      <a:pt x="12" y="32"/>
                    </a:lnTo>
                    <a:lnTo>
                      <a:pt x="12" y="31"/>
                    </a:lnTo>
                    <a:lnTo>
                      <a:pt x="12" y="20"/>
                    </a:lnTo>
                    <a:lnTo>
                      <a:pt x="13" y="12"/>
                    </a:lnTo>
                    <a:lnTo>
                      <a:pt x="18" y="3"/>
                    </a:lnTo>
                    <a:lnTo>
                      <a:pt x="29" y="0"/>
                    </a:lnTo>
                    <a:lnTo>
                      <a:pt x="32" y="7"/>
                    </a:lnTo>
                    <a:lnTo>
                      <a:pt x="36" y="14"/>
                    </a:lnTo>
                    <a:lnTo>
                      <a:pt x="37" y="12"/>
                    </a:lnTo>
                    <a:lnTo>
                      <a:pt x="41" y="10"/>
                    </a:lnTo>
                    <a:lnTo>
                      <a:pt x="48" y="15"/>
                    </a:lnTo>
                    <a:lnTo>
                      <a:pt x="58" y="20"/>
                    </a:lnTo>
                    <a:lnTo>
                      <a:pt x="67" y="22"/>
                    </a:lnTo>
                    <a:lnTo>
                      <a:pt x="77" y="31"/>
                    </a:lnTo>
                    <a:lnTo>
                      <a:pt x="77" y="34"/>
                    </a:lnTo>
                    <a:lnTo>
                      <a:pt x="80" y="39"/>
                    </a:lnTo>
                    <a:lnTo>
                      <a:pt x="92" y="45"/>
                    </a:lnTo>
                    <a:lnTo>
                      <a:pt x="103" y="50"/>
                    </a:lnTo>
                    <a:lnTo>
                      <a:pt x="94" y="53"/>
                    </a:lnTo>
                    <a:lnTo>
                      <a:pt x="86" y="55"/>
                    </a:lnTo>
                    <a:lnTo>
                      <a:pt x="77" y="55"/>
                    </a:lnTo>
                    <a:lnTo>
                      <a:pt x="72" y="55"/>
                    </a:lnTo>
                    <a:lnTo>
                      <a:pt x="68" y="51"/>
                    </a:lnTo>
                    <a:lnTo>
                      <a:pt x="61" y="48"/>
                    </a:lnTo>
                    <a:lnTo>
                      <a:pt x="55" y="43"/>
                    </a:lnTo>
                    <a:lnTo>
                      <a:pt x="53" y="43"/>
                    </a:lnTo>
                    <a:lnTo>
                      <a:pt x="49" y="50"/>
                    </a:lnTo>
                    <a:lnTo>
                      <a:pt x="43" y="57"/>
                    </a:lnTo>
                    <a:lnTo>
                      <a:pt x="34" y="60"/>
                    </a:lnTo>
                    <a:lnTo>
                      <a:pt x="29" y="60"/>
                    </a:lnTo>
                    <a:lnTo>
                      <a:pt x="25" y="63"/>
                    </a:lnTo>
                    <a:lnTo>
                      <a:pt x="24" y="65"/>
                    </a:lnTo>
                    <a:lnTo>
                      <a:pt x="18" y="62"/>
                    </a:lnTo>
                    <a:lnTo>
                      <a:pt x="20" y="55"/>
                    </a:lnTo>
                    <a:lnTo>
                      <a:pt x="8" y="53"/>
                    </a:lnTo>
                    <a:lnTo>
                      <a:pt x="0" y="55"/>
                    </a:lnTo>
                    <a:lnTo>
                      <a:pt x="1" y="46"/>
                    </a:lnTo>
                    <a:lnTo>
                      <a:pt x="6" y="45"/>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781" name="Freeform 326"/>
              <p:cNvSpPr>
                <a:spLocks/>
              </p:cNvSpPr>
              <p:nvPr/>
            </p:nvSpPr>
            <p:spPr bwMode="auto">
              <a:xfrm>
                <a:off x="2543969" y="2139950"/>
                <a:ext cx="49213" cy="41275"/>
              </a:xfrm>
              <a:custGeom>
                <a:avLst/>
                <a:gdLst/>
                <a:ahLst/>
                <a:cxnLst>
                  <a:cxn ang="0">
                    <a:pos x="31" y="14"/>
                  </a:cxn>
                  <a:cxn ang="0">
                    <a:pos x="24" y="23"/>
                  </a:cxn>
                  <a:cxn ang="0">
                    <a:pos x="12" y="26"/>
                  </a:cxn>
                  <a:cxn ang="0">
                    <a:pos x="3" y="23"/>
                  </a:cxn>
                  <a:cxn ang="0">
                    <a:pos x="0" y="14"/>
                  </a:cxn>
                  <a:cxn ang="0">
                    <a:pos x="3" y="2"/>
                  </a:cxn>
                  <a:cxn ang="0">
                    <a:pos x="15" y="0"/>
                  </a:cxn>
                  <a:cxn ang="0">
                    <a:pos x="26" y="4"/>
                  </a:cxn>
                  <a:cxn ang="0">
                    <a:pos x="31" y="14"/>
                  </a:cxn>
                </a:cxnLst>
                <a:rect l="0" t="0" r="r" b="b"/>
                <a:pathLst>
                  <a:path w="31" h="26">
                    <a:moveTo>
                      <a:pt x="31" y="14"/>
                    </a:moveTo>
                    <a:lnTo>
                      <a:pt x="24" y="23"/>
                    </a:lnTo>
                    <a:lnTo>
                      <a:pt x="12" y="26"/>
                    </a:lnTo>
                    <a:lnTo>
                      <a:pt x="3" y="23"/>
                    </a:lnTo>
                    <a:lnTo>
                      <a:pt x="0" y="14"/>
                    </a:lnTo>
                    <a:lnTo>
                      <a:pt x="3" y="2"/>
                    </a:lnTo>
                    <a:lnTo>
                      <a:pt x="15" y="0"/>
                    </a:lnTo>
                    <a:lnTo>
                      <a:pt x="26" y="4"/>
                    </a:lnTo>
                    <a:lnTo>
                      <a:pt x="31" y="14"/>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782" name="Freeform 327"/>
              <p:cNvSpPr>
                <a:spLocks/>
              </p:cNvSpPr>
              <p:nvPr/>
            </p:nvSpPr>
            <p:spPr bwMode="auto">
              <a:xfrm>
                <a:off x="2393157" y="2339975"/>
                <a:ext cx="41275" cy="31750"/>
              </a:xfrm>
              <a:custGeom>
                <a:avLst/>
                <a:gdLst/>
                <a:ahLst/>
                <a:cxnLst>
                  <a:cxn ang="0">
                    <a:pos x="10" y="2"/>
                  </a:cxn>
                  <a:cxn ang="0">
                    <a:pos x="19" y="0"/>
                  </a:cxn>
                  <a:cxn ang="0">
                    <a:pos x="26" y="3"/>
                  </a:cxn>
                  <a:cxn ang="0">
                    <a:pos x="14" y="14"/>
                  </a:cxn>
                  <a:cxn ang="0">
                    <a:pos x="0" y="20"/>
                  </a:cxn>
                  <a:cxn ang="0">
                    <a:pos x="0" y="14"/>
                  </a:cxn>
                  <a:cxn ang="0">
                    <a:pos x="5" y="7"/>
                  </a:cxn>
                  <a:cxn ang="0">
                    <a:pos x="10" y="2"/>
                  </a:cxn>
                </a:cxnLst>
                <a:rect l="0" t="0" r="r" b="b"/>
                <a:pathLst>
                  <a:path w="26" h="20">
                    <a:moveTo>
                      <a:pt x="10" y="2"/>
                    </a:moveTo>
                    <a:lnTo>
                      <a:pt x="19" y="0"/>
                    </a:lnTo>
                    <a:lnTo>
                      <a:pt x="26" y="3"/>
                    </a:lnTo>
                    <a:lnTo>
                      <a:pt x="14" y="14"/>
                    </a:lnTo>
                    <a:lnTo>
                      <a:pt x="0" y="20"/>
                    </a:lnTo>
                    <a:lnTo>
                      <a:pt x="0" y="14"/>
                    </a:lnTo>
                    <a:lnTo>
                      <a:pt x="5" y="7"/>
                    </a:lnTo>
                    <a:lnTo>
                      <a:pt x="10" y="2"/>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783" name="Freeform 328"/>
              <p:cNvSpPr>
                <a:spLocks/>
              </p:cNvSpPr>
              <p:nvPr/>
            </p:nvSpPr>
            <p:spPr bwMode="auto">
              <a:xfrm>
                <a:off x="2458244" y="1908175"/>
                <a:ext cx="107950" cy="46037"/>
              </a:xfrm>
              <a:custGeom>
                <a:avLst/>
                <a:gdLst/>
                <a:ahLst/>
                <a:cxnLst>
                  <a:cxn ang="0">
                    <a:pos x="25" y="29"/>
                  </a:cxn>
                  <a:cxn ang="0">
                    <a:pos x="11" y="26"/>
                  </a:cxn>
                  <a:cxn ang="0">
                    <a:pos x="11" y="17"/>
                  </a:cxn>
                  <a:cxn ang="0">
                    <a:pos x="2" y="12"/>
                  </a:cxn>
                  <a:cxn ang="0">
                    <a:pos x="0" y="7"/>
                  </a:cxn>
                  <a:cxn ang="0">
                    <a:pos x="2" y="0"/>
                  </a:cxn>
                  <a:cxn ang="0">
                    <a:pos x="9" y="0"/>
                  </a:cxn>
                  <a:cxn ang="0">
                    <a:pos x="21" y="2"/>
                  </a:cxn>
                  <a:cxn ang="0">
                    <a:pos x="33" y="4"/>
                  </a:cxn>
                  <a:cxn ang="0">
                    <a:pos x="42" y="4"/>
                  </a:cxn>
                  <a:cxn ang="0">
                    <a:pos x="52" y="9"/>
                  </a:cxn>
                  <a:cxn ang="0">
                    <a:pos x="59" y="14"/>
                  </a:cxn>
                  <a:cxn ang="0">
                    <a:pos x="68" y="19"/>
                  </a:cxn>
                  <a:cxn ang="0">
                    <a:pos x="64" y="24"/>
                  </a:cxn>
                  <a:cxn ang="0">
                    <a:pos x="59" y="28"/>
                  </a:cxn>
                  <a:cxn ang="0">
                    <a:pos x="50" y="26"/>
                  </a:cxn>
                  <a:cxn ang="0">
                    <a:pos x="43" y="24"/>
                  </a:cxn>
                  <a:cxn ang="0">
                    <a:pos x="35" y="26"/>
                  </a:cxn>
                  <a:cxn ang="0">
                    <a:pos x="25" y="29"/>
                  </a:cxn>
                </a:cxnLst>
                <a:rect l="0" t="0" r="r" b="b"/>
                <a:pathLst>
                  <a:path w="68" h="29">
                    <a:moveTo>
                      <a:pt x="25" y="29"/>
                    </a:moveTo>
                    <a:lnTo>
                      <a:pt x="11" y="26"/>
                    </a:lnTo>
                    <a:lnTo>
                      <a:pt x="11" y="17"/>
                    </a:lnTo>
                    <a:lnTo>
                      <a:pt x="2" y="12"/>
                    </a:lnTo>
                    <a:lnTo>
                      <a:pt x="0" y="7"/>
                    </a:lnTo>
                    <a:lnTo>
                      <a:pt x="2" y="0"/>
                    </a:lnTo>
                    <a:lnTo>
                      <a:pt x="9" y="0"/>
                    </a:lnTo>
                    <a:lnTo>
                      <a:pt x="21" y="2"/>
                    </a:lnTo>
                    <a:lnTo>
                      <a:pt x="33" y="4"/>
                    </a:lnTo>
                    <a:lnTo>
                      <a:pt x="42" y="4"/>
                    </a:lnTo>
                    <a:lnTo>
                      <a:pt x="52" y="9"/>
                    </a:lnTo>
                    <a:lnTo>
                      <a:pt x="59" y="14"/>
                    </a:lnTo>
                    <a:lnTo>
                      <a:pt x="68" y="19"/>
                    </a:lnTo>
                    <a:lnTo>
                      <a:pt x="64" y="24"/>
                    </a:lnTo>
                    <a:lnTo>
                      <a:pt x="59" y="28"/>
                    </a:lnTo>
                    <a:lnTo>
                      <a:pt x="50" y="26"/>
                    </a:lnTo>
                    <a:lnTo>
                      <a:pt x="43" y="24"/>
                    </a:lnTo>
                    <a:lnTo>
                      <a:pt x="35" y="26"/>
                    </a:lnTo>
                    <a:lnTo>
                      <a:pt x="25" y="29"/>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784" name="Freeform 329"/>
              <p:cNvSpPr>
                <a:spLocks/>
              </p:cNvSpPr>
              <p:nvPr/>
            </p:nvSpPr>
            <p:spPr bwMode="auto">
              <a:xfrm>
                <a:off x="2467769" y="2363788"/>
                <a:ext cx="26988" cy="25400"/>
              </a:xfrm>
              <a:custGeom>
                <a:avLst/>
                <a:gdLst/>
                <a:ahLst/>
                <a:cxnLst>
                  <a:cxn ang="0">
                    <a:pos x="17" y="4"/>
                  </a:cxn>
                  <a:cxn ang="0">
                    <a:pos x="12" y="11"/>
                  </a:cxn>
                  <a:cxn ang="0">
                    <a:pos x="8" y="16"/>
                  </a:cxn>
                  <a:cxn ang="0">
                    <a:pos x="3" y="12"/>
                  </a:cxn>
                  <a:cxn ang="0">
                    <a:pos x="0" y="9"/>
                  </a:cxn>
                  <a:cxn ang="0">
                    <a:pos x="5" y="0"/>
                  </a:cxn>
                  <a:cxn ang="0">
                    <a:pos x="17" y="4"/>
                  </a:cxn>
                </a:cxnLst>
                <a:rect l="0" t="0" r="r" b="b"/>
                <a:pathLst>
                  <a:path w="17" h="16">
                    <a:moveTo>
                      <a:pt x="17" y="4"/>
                    </a:moveTo>
                    <a:lnTo>
                      <a:pt x="12" y="11"/>
                    </a:lnTo>
                    <a:lnTo>
                      <a:pt x="8" y="16"/>
                    </a:lnTo>
                    <a:lnTo>
                      <a:pt x="3" y="12"/>
                    </a:lnTo>
                    <a:lnTo>
                      <a:pt x="0" y="9"/>
                    </a:lnTo>
                    <a:lnTo>
                      <a:pt x="5" y="0"/>
                    </a:lnTo>
                    <a:lnTo>
                      <a:pt x="17" y="4"/>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785" name="Freeform 330"/>
              <p:cNvSpPr>
                <a:spLocks/>
              </p:cNvSpPr>
              <p:nvPr/>
            </p:nvSpPr>
            <p:spPr bwMode="auto">
              <a:xfrm>
                <a:off x="2601119" y="2143125"/>
                <a:ext cx="26988" cy="15875"/>
              </a:xfrm>
              <a:custGeom>
                <a:avLst/>
                <a:gdLst/>
                <a:ahLst/>
                <a:cxnLst>
                  <a:cxn ang="0">
                    <a:pos x="7" y="10"/>
                  </a:cxn>
                  <a:cxn ang="0">
                    <a:pos x="2" y="9"/>
                  </a:cxn>
                  <a:cxn ang="0">
                    <a:pos x="0" y="7"/>
                  </a:cxn>
                  <a:cxn ang="0">
                    <a:pos x="2" y="2"/>
                  </a:cxn>
                  <a:cxn ang="0">
                    <a:pos x="7" y="0"/>
                  </a:cxn>
                  <a:cxn ang="0">
                    <a:pos x="12" y="3"/>
                  </a:cxn>
                  <a:cxn ang="0">
                    <a:pos x="17" y="9"/>
                  </a:cxn>
                  <a:cxn ang="0">
                    <a:pos x="10" y="9"/>
                  </a:cxn>
                  <a:cxn ang="0">
                    <a:pos x="7" y="10"/>
                  </a:cxn>
                </a:cxnLst>
                <a:rect l="0" t="0" r="r" b="b"/>
                <a:pathLst>
                  <a:path w="17" h="10">
                    <a:moveTo>
                      <a:pt x="7" y="10"/>
                    </a:moveTo>
                    <a:lnTo>
                      <a:pt x="2" y="9"/>
                    </a:lnTo>
                    <a:lnTo>
                      <a:pt x="0" y="7"/>
                    </a:lnTo>
                    <a:lnTo>
                      <a:pt x="2" y="2"/>
                    </a:lnTo>
                    <a:lnTo>
                      <a:pt x="7" y="0"/>
                    </a:lnTo>
                    <a:lnTo>
                      <a:pt x="12" y="3"/>
                    </a:lnTo>
                    <a:lnTo>
                      <a:pt x="17" y="9"/>
                    </a:lnTo>
                    <a:lnTo>
                      <a:pt x="10" y="9"/>
                    </a:lnTo>
                    <a:lnTo>
                      <a:pt x="7" y="10"/>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786" name="Freeform 331"/>
              <p:cNvSpPr>
                <a:spLocks/>
              </p:cNvSpPr>
              <p:nvPr/>
            </p:nvSpPr>
            <p:spPr bwMode="auto">
              <a:xfrm>
                <a:off x="2497932" y="2100263"/>
                <a:ext cx="15875" cy="15875"/>
              </a:xfrm>
              <a:custGeom>
                <a:avLst/>
                <a:gdLst/>
                <a:ahLst/>
                <a:cxnLst>
                  <a:cxn ang="0">
                    <a:pos x="0" y="10"/>
                  </a:cxn>
                  <a:cxn ang="0">
                    <a:pos x="0" y="5"/>
                  </a:cxn>
                  <a:cxn ang="0">
                    <a:pos x="10" y="0"/>
                  </a:cxn>
                  <a:cxn ang="0">
                    <a:pos x="5" y="6"/>
                  </a:cxn>
                  <a:cxn ang="0">
                    <a:pos x="0" y="10"/>
                  </a:cxn>
                </a:cxnLst>
                <a:rect l="0" t="0" r="r" b="b"/>
                <a:pathLst>
                  <a:path w="10" h="10">
                    <a:moveTo>
                      <a:pt x="0" y="10"/>
                    </a:moveTo>
                    <a:lnTo>
                      <a:pt x="0" y="5"/>
                    </a:lnTo>
                    <a:lnTo>
                      <a:pt x="10" y="0"/>
                    </a:lnTo>
                    <a:lnTo>
                      <a:pt x="5" y="6"/>
                    </a:lnTo>
                    <a:lnTo>
                      <a:pt x="0" y="10"/>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787" name="Freeform 332"/>
              <p:cNvSpPr>
                <a:spLocks/>
              </p:cNvSpPr>
              <p:nvPr/>
            </p:nvSpPr>
            <p:spPr bwMode="auto">
              <a:xfrm>
                <a:off x="2243932" y="1905000"/>
                <a:ext cx="663575" cy="477837"/>
              </a:xfrm>
              <a:custGeom>
                <a:avLst/>
                <a:gdLst/>
                <a:ahLst/>
                <a:cxnLst>
                  <a:cxn ang="0">
                    <a:pos x="375" y="222"/>
                  </a:cxn>
                  <a:cxn ang="0">
                    <a:pos x="347" y="196"/>
                  </a:cxn>
                  <a:cxn ang="0">
                    <a:pos x="328" y="198"/>
                  </a:cxn>
                  <a:cxn ang="0">
                    <a:pos x="326" y="205"/>
                  </a:cxn>
                  <a:cxn ang="0">
                    <a:pos x="344" y="231"/>
                  </a:cxn>
                  <a:cxn ang="0">
                    <a:pos x="366" y="238"/>
                  </a:cxn>
                  <a:cxn ang="0">
                    <a:pos x="376" y="258"/>
                  </a:cxn>
                  <a:cxn ang="0">
                    <a:pos x="342" y="270"/>
                  </a:cxn>
                  <a:cxn ang="0">
                    <a:pos x="321" y="265"/>
                  </a:cxn>
                  <a:cxn ang="0">
                    <a:pos x="347" y="298"/>
                  </a:cxn>
                  <a:cxn ang="0">
                    <a:pos x="328" y="289"/>
                  </a:cxn>
                  <a:cxn ang="0">
                    <a:pos x="290" y="277"/>
                  </a:cxn>
                  <a:cxn ang="0">
                    <a:pos x="258" y="253"/>
                  </a:cxn>
                  <a:cxn ang="0">
                    <a:pos x="225" y="239"/>
                  </a:cxn>
                  <a:cxn ang="0">
                    <a:pos x="203" y="243"/>
                  </a:cxn>
                  <a:cxn ang="0">
                    <a:pos x="175" y="236"/>
                  </a:cxn>
                  <a:cxn ang="0">
                    <a:pos x="187" y="219"/>
                  </a:cxn>
                  <a:cxn ang="0">
                    <a:pos x="227" y="215"/>
                  </a:cxn>
                  <a:cxn ang="0">
                    <a:pos x="233" y="195"/>
                  </a:cxn>
                  <a:cxn ang="0">
                    <a:pos x="251" y="159"/>
                  </a:cxn>
                  <a:cxn ang="0">
                    <a:pos x="206" y="135"/>
                  </a:cxn>
                  <a:cxn ang="0">
                    <a:pos x="197" y="126"/>
                  </a:cxn>
                  <a:cxn ang="0">
                    <a:pos x="175" y="100"/>
                  </a:cxn>
                  <a:cxn ang="0">
                    <a:pos x="151" y="114"/>
                  </a:cxn>
                  <a:cxn ang="0">
                    <a:pos x="132" y="104"/>
                  </a:cxn>
                  <a:cxn ang="0">
                    <a:pos x="92" y="104"/>
                  </a:cxn>
                  <a:cxn ang="0">
                    <a:pos x="55" y="100"/>
                  </a:cxn>
                  <a:cxn ang="0">
                    <a:pos x="13" y="80"/>
                  </a:cxn>
                  <a:cxn ang="0">
                    <a:pos x="27" y="71"/>
                  </a:cxn>
                  <a:cxn ang="0">
                    <a:pos x="3" y="64"/>
                  </a:cxn>
                  <a:cxn ang="0">
                    <a:pos x="5" y="35"/>
                  </a:cxn>
                  <a:cxn ang="0">
                    <a:pos x="20" y="11"/>
                  </a:cxn>
                  <a:cxn ang="0">
                    <a:pos x="56" y="0"/>
                  </a:cxn>
                  <a:cxn ang="0">
                    <a:pos x="65" y="11"/>
                  </a:cxn>
                  <a:cxn ang="0">
                    <a:pos x="49" y="35"/>
                  </a:cxn>
                  <a:cxn ang="0">
                    <a:pos x="53" y="50"/>
                  </a:cxn>
                  <a:cxn ang="0">
                    <a:pos x="65" y="38"/>
                  </a:cxn>
                  <a:cxn ang="0">
                    <a:pos x="91" y="7"/>
                  </a:cxn>
                  <a:cxn ang="0">
                    <a:pos x="127" y="7"/>
                  </a:cxn>
                  <a:cxn ang="0">
                    <a:pos x="137" y="40"/>
                  </a:cxn>
                  <a:cxn ang="0">
                    <a:pos x="154" y="42"/>
                  </a:cxn>
                  <a:cxn ang="0">
                    <a:pos x="173" y="33"/>
                  </a:cxn>
                  <a:cxn ang="0">
                    <a:pos x="209" y="35"/>
                  </a:cxn>
                  <a:cxn ang="0">
                    <a:pos x="237" y="61"/>
                  </a:cxn>
                  <a:cxn ang="0">
                    <a:pos x="266" y="64"/>
                  </a:cxn>
                  <a:cxn ang="0">
                    <a:pos x="289" y="78"/>
                  </a:cxn>
                  <a:cxn ang="0">
                    <a:pos x="314" y="98"/>
                  </a:cxn>
                  <a:cxn ang="0">
                    <a:pos x="338" y="111"/>
                  </a:cxn>
                  <a:cxn ang="0">
                    <a:pos x="335" y="117"/>
                  </a:cxn>
                  <a:cxn ang="0">
                    <a:pos x="326" y="135"/>
                  </a:cxn>
                  <a:cxn ang="0">
                    <a:pos x="349" y="150"/>
                  </a:cxn>
                  <a:cxn ang="0">
                    <a:pos x="376" y="174"/>
                  </a:cxn>
                  <a:cxn ang="0">
                    <a:pos x="404" y="179"/>
                  </a:cxn>
                  <a:cxn ang="0">
                    <a:pos x="402" y="198"/>
                  </a:cxn>
                  <a:cxn ang="0">
                    <a:pos x="392" y="212"/>
                  </a:cxn>
                </a:cxnLst>
                <a:rect l="0" t="0" r="r" b="b"/>
                <a:pathLst>
                  <a:path w="418" h="301">
                    <a:moveTo>
                      <a:pt x="392" y="212"/>
                    </a:moveTo>
                    <a:lnTo>
                      <a:pt x="390" y="221"/>
                    </a:lnTo>
                    <a:lnTo>
                      <a:pt x="385" y="226"/>
                    </a:lnTo>
                    <a:lnTo>
                      <a:pt x="375" y="222"/>
                    </a:lnTo>
                    <a:lnTo>
                      <a:pt x="368" y="219"/>
                    </a:lnTo>
                    <a:lnTo>
                      <a:pt x="362" y="214"/>
                    </a:lnTo>
                    <a:lnTo>
                      <a:pt x="357" y="209"/>
                    </a:lnTo>
                    <a:lnTo>
                      <a:pt x="347" y="196"/>
                    </a:lnTo>
                    <a:lnTo>
                      <a:pt x="333" y="191"/>
                    </a:lnTo>
                    <a:lnTo>
                      <a:pt x="328" y="193"/>
                    </a:lnTo>
                    <a:lnTo>
                      <a:pt x="323" y="196"/>
                    </a:lnTo>
                    <a:lnTo>
                      <a:pt x="328" y="198"/>
                    </a:lnTo>
                    <a:lnTo>
                      <a:pt x="333" y="198"/>
                    </a:lnTo>
                    <a:lnTo>
                      <a:pt x="333" y="205"/>
                    </a:lnTo>
                    <a:lnTo>
                      <a:pt x="330" y="205"/>
                    </a:lnTo>
                    <a:lnTo>
                      <a:pt x="326" y="205"/>
                    </a:lnTo>
                    <a:lnTo>
                      <a:pt x="326" y="212"/>
                    </a:lnTo>
                    <a:lnTo>
                      <a:pt x="333" y="212"/>
                    </a:lnTo>
                    <a:lnTo>
                      <a:pt x="337" y="222"/>
                    </a:lnTo>
                    <a:lnTo>
                      <a:pt x="344" y="231"/>
                    </a:lnTo>
                    <a:lnTo>
                      <a:pt x="354" y="231"/>
                    </a:lnTo>
                    <a:lnTo>
                      <a:pt x="357" y="238"/>
                    </a:lnTo>
                    <a:lnTo>
                      <a:pt x="361" y="238"/>
                    </a:lnTo>
                    <a:lnTo>
                      <a:pt x="366" y="238"/>
                    </a:lnTo>
                    <a:lnTo>
                      <a:pt x="366" y="243"/>
                    </a:lnTo>
                    <a:lnTo>
                      <a:pt x="366" y="248"/>
                    </a:lnTo>
                    <a:lnTo>
                      <a:pt x="371" y="252"/>
                    </a:lnTo>
                    <a:lnTo>
                      <a:pt x="376" y="258"/>
                    </a:lnTo>
                    <a:lnTo>
                      <a:pt x="371" y="269"/>
                    </a:lnTo>
                    <a:lnTo>
                      <a:pt x="368" y="279"/>
                    </a:lnTo>
                    <a:lnTo>
                      <a:pt x="356" y="276"/>
                    </a:lnTo>
                    <a:lnTo>
                      <a:pt x="342" y="270"/>
                    </a:lnTo>
                    <a:lnTo>
                      <a:pt x="328" y="264"/>
                    </a:lnTo>
                    <a:lnTo>
                      <a:pt x="321" y="258"/>
                    </a:lnTo>
                    <a:lnTo>
                      <a:pt x="313" y="258"/>
                    </a:lnTo>
                    <a:lnTo>
                      <a:pt x="321" y="265"/>
                    </a:lnTo>
                    <a:lnTo>
                      <a:pt x="333" y="276"/>
                    </a:lnTo>
                    <a:lnTo>
                      <a:pt x="344" y="284"/>
                    </a:lnTo>
                    <a:lnTo>
                      <a:pt x="350" y="294"/>
                    </a:lnTo>
                    <a:lnTo>
                      <a:pt x="347" y="298"/>
                    </a:lnTo>
                    <a:lnTo>
                      <a:pt x="345" y="301"/>
                    </a:lnTo>
                    <a:lnTo>
                      <a:pt x="342" y="298"/>
                    </a:lnTo>
                    <a:lnTo>
                      <a:pt x="340" y="294"/>
                    </a:lnTo>
                    <a:lnTo>
                      <a:pt x="328" y="289"/>
                    </a:lnTo>
                    <a:lnTo>
                      <a:pt x="319" y="288"/>
                    </a:lnTo>
                    <a:lnTo>
                      <a:pt x="311" y="286"/>
                    </a:lnTo>
                    <a:lnTo>
                      <a:pt x="304" y="282"/>
                    </a:lnTo>
                    <a:lnTo>
                      <a:pt x="290" y="277"/>
                    </a:lnTo>
                    <a:lnTo>
                      <a:pt x="278" y="274"/>
                    </a:lnTo>
                    <a:lnTo>
                      <a:pt x="268" y="267"/>
                    </a:lnTo>
                    <a:lnTo>
                      <a:pt x="270" y="260"/>
                    </a:lnTo>
                    <a:lnTo>
                      <a:pt x="258" y="253"/>
                    </a:lnTo>
                    <a:lnTo>
                      <a:pt x="247" y="246"/>
                    </a:lnTo>
                    <a:lnTo>
                      <a:pt x="239" y="239"/>
                    </a:lnTo>
                    <a:lnTo>
                      <a:pt x="230" y="234"/>
                    </a:lnTo>
                    <a:lnTo>
                      <a:pt x="225" y="239"/>
                    </a:lnTo>
                    <a:lnTo>
                      <a:pt x="220" y="243"/>
                    </a:lnTo>
                    <a:lnTo>
                      <a:pt x="215" y="241"/>
                    </a:lnTo>
                    <a:lnTo>
                      <a:pt x="211" y="239"/>
                    </a:lnTo>
                    <a:lnTo>
                      <a:pt x="203" y="243"/>
                    </a:lnTo>
                    <a:lnTo>
                      <a:pt x="196" y="246"/>
                    </a:lnTo>
                    <a:lnTo>
                      <a:pt x="189" y="245"/>
                    </a:lnTo>
                    <a:lnTo>
                      <a:pt x="182" y="241"/>
                    </a:lnTo>
                    <a:lnTo>
                      <a:pt x="175" y="236"/>
                    </a:lnTo>
                    <a:lnTo>
                      <a:pt x="173" y="233"/>
                    </a:lnTo>
                    <a:lnTo>
                      <a:pt x="175" y="227"/>
                    </a:lnTo>
                    <a:lnTo>
                      <a:pt x="180" y="222"/>
                    </a:lnTo>
                    <a:lnTo>
                      <a:pt x="187" y="219"/>
                    </a:lnTo>
                    <a:lnTo>
                      <a:pt x="194" y="219"/>
                    </a:lnTo>
                    <a:lnTo>
                      <a:pt x="206" y="219"/>
                    </a:lnTo>
                    <a:lnTo>
                      <a:pt x="216" y="219"/>
                    </a:lnTo>
                    <a:lnTo>
                      <a:pt x="227" y="215"/>
                    </a:lnTo>
                    <a:lnTo>
                      <a:pt x="239" y="212"/>
                    </a:lnTo>
                    <a:lnTo>
                      <a:pt x="233" y="207"/>
                    </a:lnTo>
                    <a:lnTo>
                      <a:pt x="230" y="202"/>
                    </a:lnTo>
                    <a:lnTo>
                      <a:pt x="233" y="195"/>
                    </a:lnTo>
                    <a:lnTo>
                      <a:pt x="242" y="193"/>
                    </a:lnTo>
                    <a:lnTo>
                      <a:pt x="251" y="181"/>
                    </a:lnTo>
                    <a:lnTo>
                      <a:pt x="258" y="171"/>
                    </a:lnTo>
                    <a:lnTo>
                      <a:pt x="251" y="159"/>
                    </a:lnTo>
                    <a:lnTo>
                      <a:pt x="239" y="147"/>
                    </a:lnTo>
                    <a:lnTo>
                      <a:pt x="225" y="136"/>
                    </a:lnTo>
                    <a:lnTo>
                      <a:pt x="215" y="133"/>
                    </a:lnTo>
                    <a:lnTo>
                      <a:pt x="206" y="135"/>
                    </a:lnTo>
                    <a:lnTo>
                      <a:pt x="197" y="138"/>
                    </a:lnTo>
                    <a:lnTo>
                      <a:pt x="194" y="135"/>
                    </a:lnTo>
                    <a:lnTo>
                      <a:pt x="194" y="133"/>
                    </a:lnTo>
                    <a:lnTo>
                      <a:pt x="197" y="126"/>
                    </a:lnTo>
                    <a:lnTo>
                      <a:pt x="206" y="126"/>
                    </a:lnTo>
                    <a:lnTo>
                      <a:pt x="197" y="117"/>
                    </a:lnTo>
                    <a:lnTo>
                      <a:pt x="187" y="109"/>
                    </a:lnTo>
                    <a:lnTo>
                      <a:pt x="175" y="100"/>
                    </a:lnTo>
                    <a:lnTo>
                      <a:pt x="168" y="98"/>
                    </a:lnTo>
                    <a:lnTo>
                      <a:pt x="163" y="100"/>
                    </a:lnTo>
                    <a:lnTo>
                      <a:pt x="158" y="107"/>
                    </a:lnTo>
                    <a:lnTo>
                      <a:pt x="151" y="114"/>
                    </a:lnTo>
                    <a:lnTo>
                      <a:pt x="146" y="117"/>
                    </a:lnTo>
                    <a:lnTo>
                      <a:pt x="141" y="112"/>
                    </a:lnTo>
                    <a:lnTo>
                      <a:pt x="141" y="105"/>
                    </a:lnTo>
                    <a:lnTo>
                      <a:pt x="132" y="104"/>
                    </a:lnTo>
                    <a:lnTo>
                      <a:pt x="123" y="104"/>
                    </a:lnTo>
                    <a:lnTo>
                      <a:pt x="113" y="104"/>
                    </a:lnTo>
                    <a:lnTo>
                      <a:pt x="104" y="104"/>
                    </a:lnTo>
                    <a:lnTo>
                      <a:pt x="92" y="104"/>
                    </a:lnTo>
                    <a:lnTo>
                      <a:pt x="82" y="104"/>
                    </a:lnTo>
                    <a:lnTo>
                      <a:pt x="72" y="104"/>
                    </a:lnTo>
                    <a:lnTo>
                      <a:pt x="63" y="105"/>
                    </a:lnTo>
                    <a:lnTo>
                      <a:pt x="55" y="100"/>
                    </a:lnTo>
                    <a:lnTo>
                      <a:pt x="48" y="95"/>
                    </a:lnTo>
                    <a:lnTo>
                      <a:pt x="24" y="95"/>
                    </a:lnTo>
                    <a:lnTo>
                      <a:pt x="17" y="86"/>
                    </a:lnTo>
                    <a:lnTo>
                      <a:pt x="13" y="80"/>
                    </a:lnTo>
                    <a:lnTo>
                      <a:pt x="24" y="80"/>
                    </a:lnTo>
                    <a:lnTo>
                      <a:pt x="36" y="81"/>
                    </a:lnTo>
                    <a:lnTo>
                      <a:pt x="36" y="74"/>
                    </a:lnTo>
                    <a:lnTo>
                      <a:pt x="27" y="71"/>
                    </a:lnTo>
                    <a:lnTo>
                      <a:pt x="18" y="71"/>
                    </a:lnTo>
                    <a:lnTo>
                      <a:pt x="10" y="69"/>
                    </a:lnTo>
                    <a:lnTo>
                      <a:pt x="8" y="69"/>
                    </a:lnTo>
                    <a:lnTo>
                      <a:pt x="3" y="64"/>
                    </a:lnTo>
                    <a:lnTo>
                      <a:pt x="0" y="55"/>
                    </a:lnTo>
                    <a:lnTo>
                      <a:pt x="0" y="45"/>
                    </a:lnTo>
                    <a:lnTo>
                      <a:pt x="1" y="40"/>
                    </a:lnTo>
                    <a:lnTo>
                      <a:pt x="5" y="35"/>
                    </a:lnTo>
                    <a:lnTo>
                      <a:pt x="10" y="33"/>
                    </a:lnTo>
                    <a:lnTo>
                      <a:pt x="12" y="25"/>
                    </a:lnTo>
                    <a:lnTo>
                      <a:pt x="13" y="19"/>
                    </a:lnTo>
                    <a:lnTo>
                      <a:pt x="20" y="11"/>
                    </a:lnTo>
                    <a:lnTo>
                      <a:pt x="31" y="6"/>
                    </a:lnTo>
                    <a:lnTo>
                      <a:pt x="41" y="0"/>
                    </a:lnTo>
                    <a:lnTo>
                      <a:pt x="55" y="0"/>
                    </a:lnTo>
                    <a:lnTo>
                      <a:pt x="56" y="0"/>
                    </a:lnTo>
                    <a:lnTo>
                      <a:pt x="61" y="2"/>
                    </a:lnTo>
                    <a:lnTo>
                      <a:pt x="67" y="4"/>
                    </a:lnTo>
                    <a:lnTo>
                      <a:pt x="72" y="6"/>
                    </a:lnTo>
                    <a:lnTo>
                      <a:pt x="65" y="11"/>
                    </a:lnTo>
                    <a:lnTo>
                      <a:pt x="58" y="16"/>
                    </a:lnTo>
                    <a:lnTo>
                      <a:pt x="51" y="21"/>
                    </a:lnTo>
                    <a:lnTo>
                      <a:pt x="49" y="31"/>
                    </a:lnTo>
                    <a:lnTo>
                      <a:pt x="49" y="35"/>
                    </a:lnTo>
                    <a:lnTo>
                      <a:pt x="53" y="37"/>
                    </a:lnTo>
                    <a:lnTo>
                      <a:pt x="53" y="42"/>
                    </a:lnTo>
                    <a:lnTo>
                      <a:pt x="53" y="47"/>
                    </a:lnTo>
                    <a:lnTo>
                      <a:pt x="53" y="50"/>
                    </a:lnTo>
                    <a:lnTo>
                      <a:pt x="58" y="54"/>
                    </a:lnTo>
                    <a:lnTo>
                      <a:pt x="63" y="50"/>
                    </a:lnTo>
                    <a:lnTo>
                      <a:pt x="68" y="45"/>
                    </a:lnTo>
                    <a:lnTo>
                      <a:pt x="65" y="38"/>
                    </a:lnTo>
                    <a:lnTo>
                      <a:pt x="63" y="31"/>
                    </a:lnTo>
                    <a:lnTo>
                      <a:pt x="68" y="18"/>
                    </a:lnTo>
                    <a:lnTo>
                      <a:pt x="82" y="11"/>
                    </a:lnTo>
                    <a:lnTo>
                      <a:pt x="91" y="7"/>
                    </a:lnTo>
                    <a:lnTo>
                      <a:pt x="99" y="6"/>
                    </a:lnTo>
                    <a:lnTo>
                      <a:pt x="108" y="6"/>
                    </a:lnTo>
                    <a:lnTo>
                      <a:pt x="118" y="6"/>
                    </a:lnTo>
                    <a:lnTo>
                      <a:pt x="127" y="7"/>
                    </a:lnTo>
                    <a:lnTo>
                      <a:pt x="134" y="14"/>
                    </a:lnTo>
                    <a:lnTo>
                      <a:pt x="137" y="25"/>
                    </a:lnTo>
                    <a:lnTo>
                      <a:pt x="139" y="35"/>
                    </a:lnTo>
                    <a:lnTo>
                      <a:pt x="137" y="40"/>
                    </a:lnTo>
                    <a:lnTo>
                      <a:pt x="139" y="45"/>
                    </a:lnTo>
                    <a:lnTo>
                      <a:pt x="142" y="42"/>
                    </a:lnTo>
                    <a:lnTo>
                      <a:pt x="149" y="40"/>
                    </a:lnTo>
                    <a:lnTo>
                      <a:pt x="154" y="42"/>
                    </a:lnTo>
                    <a:lnTo>
                      <a:pt x="160" y="45"/>
                    </a:lnTo>
                    <a:lnTo>
                      <a:pt x="165" y="42"/>
                    </a:lnTo>
                    <a:lnTo>
                      <a:pt x="170" y="38"/>
                    </a:lnTo>
                    <a:lnTo>
                      <a:pt x="173" y="33"/>
                    </a:lnTo>
                    <a:lnTo>
                      <a:pt x="180" y="31"/>
                    </a:lnTo>
                    <a:lnTo>
                      <a:pt x="189" y="31"/>
                    </a:lnTo>
                    <a:lnTo>
                      <a:pt x="199" y="33"/>
                    </a:lnTo>
                    <a:lnTo>
                      <a:pt x="209" y="35"/>
                    </a:lnTo>
                    <a:lnTo>
                      <a:pt x="218" y="40"/>
                    </a:lnTo>
                    <a:lnTo>
                      <a:pt x="225" y="45"/>
                    </a:lnTo>
                    <a:lnTo>
                      <a:pt x="232" y="54"/>
                    </a:lnTo>
                    <a:lnTo>
                      <a:pt x="237" y="61"/>
                    </a:lnTo>
                    <a:lnTo>
                      <a:pt x="249" y="64"/>
                    </a:lnTo>
                    <a:lnTo>
                      <a:pt x="258" y="64"/>
                    </a:lnTo>
                    <a:lnTo>
                      <a:pt x="263" y="64"/>
                    </a:lnTo>
                    <a:lnTo>
                      <a:pt x="266" y="64"/>
                    </a:lnTo>
                    <a:lnTo>
                      <a:pt x="273" y="66"/>
                    </a:lnTo>
                    <a:lnTo>
                      <a:pt x="276" y="68"/>
                    </a:lnTo>
                    <a:lnTo>
                      <a:pt x="280" y="74"/>
                    </a:lnTo>
                    <a:lnTo>
                      <a:pt x="289" y="78"/>
                    </a:lnTo>
                    <a:lnTo>
                      <a:pt x="297" y="83"/>
                    </a:lnTo>
                    <a:lnTo>
                      <a:pt x="304" y="86"/>
                    </a:lnTo>
                    <a:lnTo>
                      <a:pt x="314" y="90"/>
                    </a:lnTo>
                    <a:lnTo>
                      <a:pt x="314" y="98"/>
                    </a:lnTo>
                    <a:lnTo>
                      <a:pt x="319" y="98"/>
                    </a:lnTo>
                    <a:lnTo>
                      <a:pt x="323" y="98"/>
                    </a:lnTo>
                    <a:lnTo>
                      <a:pt x="332" y="100"/>
                    </a:lnTo>
                    <a:lnTo>
                      <a:pt x="338" y="111"/>
                    </a:lnTo>
                    <a:lnTo>
                      <a:pt x="328" y="111"/>
                    </a:lnTo>
                    <a:lnTo>
                      <a:pt x="319" y="117"/>
                    </a:lnTo>
                    <a:lnTo>
                      <a:pt x="328" y="117"/>
                    </a:lnTo>
                    <a:lnTo>
                      <a:pt x="335" y="117"/>
                    </a:lnTo>
                    <a:lnTo>
                      <a:pt x="338" y="117"/>
                    </a:lnTo>
                    <a:lnTo>
                      <a:pt x="344" y="123"/>
                    </a:lnTo>
                    <a:lnTo>
                      <a:pt x="333" y="126"/>
                    </a:lnTo>
                    <a:lnTo>
                      <a:pt x="326" y="135"/>
                    </a:lnTo>
                    <a:lnTo>
                      <a:pt x="332" y="136"/>
                    </a:lnTo>
                    <a:lnTo>
                      <a:pt x="340" y="138"/>
                    </a:lnTo>
                    <a:lnTo>
                      <a:pt x="342" y="145"/>
                    </a:lnTo>
                    <a:lnTo>
                      <a:pt x="349" y="150"/>
                    </a:lnTo>
                    <a:lnTo>
                      <a:pt x="357" y="153"/>
                    </a:lnTo>
                    <a:lnTo>
                      <a:pt x="366" y="157"/>
                    </a:lnTo>
                    <a:lnTo>
                      <a:pt x="368" y="167"/>
                    </a:lnTo>
                    <a:lnTo>
                      <a:pt x="376" y="174"/>
                    </a:lnTo>
                    <a:lnTo>
                      <a:pt x="388" y="171"/>
                    </a:lnTo>
                    <a:lnTo>
                      <a:pt x="395" y="176"/>
                    </a:lnTo>
                    <a:lnTo>
                      <a:pt x="399" y="178"/>
                    </a:lnTo>
                    <a:lnTo>
                      <a:pt x="404" y="179"/>
                    </a:lnTo>
                    <a:lnTo>
                      <a:pt x="414" y="181"/>
                    </a:lnTo>
                    <a:lnTo>
                      <a:pt x="418" y="191"/>
                    </a:lnTo>
                    <a:lnTo>
                      <a:pt x="412" y="196"/>
                    </a:lnTo>
                    <a:lnTo>
                      <a:pt x="402" y="198"/>
                    </a:lnTo>
                    <a:lnTo>
                      <a:pt x="402" y="203"/>
                    </a:lnTo>
                    <a:lnTo>
                      <a:pt x="402" y="205"/>
                    </a:lnTo>
                    <a:lnTo>
                      <a:pt x="399" y="209"/>
                    </a:lnTo>
                    <a:lnTo>
                      <a:pt x="392" y="212"/>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788" name="Freeform 333"/>
              <p:cNvSpPr>
                <a:spLocks/>
              </p:cNvSpPr>
              <p:nvPr/>
            </p:nvSpPr>
            <p:spPr bwMode="auto">
              <a:xfrm>
                <a:off x="2516982" y="2320925"/>
                <a:ext cx="19050" cy="11112"/>
              </a:xfrm>
              <a:custGeom>
                <a:avLst/>
                <a:gdLst/>
                <a:ahLst/>
                <a:cxnLst>
                  <a:cxn ang="0">
                    <a:pos x="12" y="5"/>
                  </a:cxn>
                  <a:cxn ang="0">
                    <a:pos x="5" y="7"/>
                  </a:cxn>
                  <a:cxn ang="0">
                    <a:pos x="0" y="5"/>
                  </a:cxn>
                  <a:cxn ang="0">
                    <a:pos x="5" y="0"/>
                  </a:cxn>
                  <a:cxn ang="0">
                    <a:pos x="12" y="5"/>
                  </a:cxn>
                </a:cxnLst>
                <a:rect l="0" t="0" r="r" b="b"/>
                <a:pathLst>
                  <a:path w="12" h="7">
                    <a:moveTo>
                      <a:pt x="12" y="5"/>
                    </a:moveTo>
                    <a:lnTo>
                      <a:pt x="5" y="7"/>
                    </a:lnTo>
                    <a:lnTo>
                      <a:pt x="0" y="5"/>
                    </a:lnTo>
                    <a:lnTo>
                      <a:pt x="5" y="0"/>
                    </a:lnTo>
                    <a:lnTo>
                      <a:pt x="12" y="5"/>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789" name="Freeform 334"/>
              <p:cNvSpPr>
                <a:spLocks/>
              </p:cNvSpPr>
              <p:nvPr/>
            </p:nvSpPr>
            <p:spPr bwMode="auto">
              <a:xfrm>
                <a:off x="2382044" y="2230438"/>
                <a:ext cx="14288" cy="11112"/>
              </a:xfrm>
              <a:custGeom>
                <a:avLst/>
                <a:gdLst/>
                <a:ahLst/>
                <a:cxnLst>
                  <a:cxn ang="0">
                    <a:pos x="0" y="0"/>
                  </a:cxn>
                  <a:cxn ang="0">
                    <a:pos x="4" y="0"/>
                  </a:cxn>
                  <a:cxn ang="0">
                    <a:pos x="9" y="7"/>
                  </a:cxn>
                  <a:cxn ang="0">
                    <a:pos x="2" y="4"/>
                  </a:cxn>
                  <a:cxn ang="0">
                    <a:pos x="0" y="0"/>
                  </a:cxn>
                </a:cxnLst>
                <a:rect l="0" t="0" r="r" b="b"/>
                <a:pathLst>
                  <a:path w="9" h="7">
                    <a:moveTo>
                      <a:pt x="0" y="0"/>
                    </a:moveTo>
                    <a:lnTo>
                      <a:pt x="4" y="0"/>
                    </a:lnTo>
                    <a:lnTo>
                      <a:pt x="9" y="7"/>
                    </a:lnTo>
                    <a:lnTo>
                      <a:pt x="2" y="4"/>
                    </a:lnTo>
                    <a:lnTo>
                      <a:pt x="0" y="0"/>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790" name="Freeform 335"/>
              <p:cNvSpPr>
                <a:spLocks/>
              </p:cNvSpPr>
              <p:nvPr/>
            </p:nvSpPr>
            <p:spPr bwMode="auto">
              <a:xfrm>
                <a:off x="2204244" y="1428750"/>
                <a:ext cx="704850" cy="368300"/>
              </a:xfrm>
              <a:custGeom>
                <a:avLst/>
                <a:gdLst/>
                <a:ahLst/>
                <a:cxnLst>
                  <a:cxn ang="0">
                    <a:pos x="394" y="5"/>
                  </a:cxn>
                  <a:cxn ang="0">
                    <a:pos x="412" y="17"/>
                  </a:cxn>
                  <a:cxn ang="0">
                    <a:pos x="444" y="30"/>
                  </a:cxn>
                  <a:cxn ang="0">
                    <a:pos x="398" y="48"/>
                  </a:cxn>
                  <a:cxn ang="0">
                    <a:pos x="360" y="56"/>
                  </a:cxn>
                  <a:cxn ang="0">
                    <a:pos x="398" y="58"/>
                  </a:cxn>
                  <a:cxn ang="0">
                    <a:pos x="339" y="84"/>
                  </a:cxn>
                  <a:cxn ang="0">
                    <a:pos x="293" y="122"/>
                  </a:cxn>
                  <a:cxn ang="0">
                    <a:pos x="234" y="134"/>
                  </a:cxn>
                  <a:cxn ang="0">
                    <a:pos x="241" y="147"/>
                  </a:cxn>
                  <a:cxn ang="0">
                    <a:pos x="212" y="178"/>
                  </a:cxn>
                  <a:cxn ang="0">
                    <a:pos x="202" y="182"/>
                  </a:cxn>
                  <a:cxn ang="0">
                    <a:pos x="185" y="201"/>
                  </a:cxn>
                  <a:cxn ang="0">
                    <a:pos x="198" y="209"/>
                  </a:cxn>
                  <a:cxn ang="0">
                    <a:pos x="172" y="228"/>
                  </a:cxn>
                  <a:cxn ang="0">
                    <a:pos x="135" y="225"/>
                  </a:cxn>
                  <a:cxn ang="0">
                    <a:pos x="100" y="227"/>
                  </a:cxn>
                  <a:cxn ang="0">
                    <a:pos x="56" y="223"/>
                  </a:cxn>
                  <a:cxn ang="0">
                    <a:pos x="33" y="221"/>
                  </a:cxn>
                  <a:cxn ang="0">
                    <a:pos x="57" y="202"/>
                  </a:cxn>
                  <a:cxn ang="0">
                    <a:pos x="57" y="180"/>
                  </a:cxn>
                  <a:cxn ang="0">
                    <a:pos x="90" y="189"/>
                  </a:cxn>
                  <a:cxn ang="0">
                    <a:pos x="92" y="182"/>
                  </a:cxn>
                  <a:cxn ang="0">
                    <a:pos x="73" y="170"/>
                  </a:cxn>
                  <a:cxn ang="0">
                    <a:pos x="69" y="154"/>
                  </a:cxn>
                  <a:cxn ang="0">
                    <a:pos x="104" y="142"/>
                  </a:cxn>
                  <a:cxn ang="0">
                    <a:pos x="78" y="115"/>
                  </a:cxn>
                  <a:cxn ang="0">
                    <a:pos x="78" y="104"/>
                  </a:cxn>
                  <a:cxn ang="0">
                    <a:pos x="95" y="99"/>
                  </a:cxn>
                  <a:cxn ang="0">
                    <a:pos x="133" y="115"/>
                  </a:cxn>
                  <a:cxn ang="0">
                    <a:pos x="126" y="106"/>
                  </a:cxn>
                  <a:cxn ang="0">
                    <a:pos x="154" y="98"/>
                  </a:cxn>
                  <a:cxn ang="0">
                    <a:pos x="162" y="87"/>
                  </a:cxn>
                  <a:cxn ang="0">
                    <a:pos x="121" y="92"/>
                  </a:cxn>
                  <a:cxn ang="0">
                    <a:pos x="88" y="92"/>
                  </a:cxn>
                  <a:cxn ang="0">
                    <a:pos x="66" y="91"/>
                  </a:cxn>
                  <a:cxn ang="0">
                    <a:pos x="38" y="80"/>
                  </a:cxn>
                  <a:cxn ang="0">
                    <a:pos x="28" y="75"/>
                  </a:cxn>
                  <a:cxn ang="0">
                    <a:pos x="59" y="60"/>
                  </a:cxn>
                  <a:cxn ang="0">
                    <a:pos x="28" y="67"/>
                  </a:cxn>
                  <a:cxn ang="0">
                    <a:pos x="33" y="55"/>
                  </a:cxn>
                  <a:cxn ang="0">
                    <a:pos x="6" y="58"/>
                  </a:cxn>
                  <a:cxn ang="0">
                    <a:pos x="37" y="39"/>
                  </a:cxn>
                  <a:cxn ang="0">
                    <a:pos x="64" y="37"/>
                  </a:cxn>
                  <a:cxn ang="0">
                    <a:pos x="80" y="24"/>
                  </a:cxn>
                  <a:cxn ang="0">
                    <a:pos x="112" y="32"/>
                  </a:cxn>
                  <a:cxn ang="0">
                    <a:pos x="135" y="13"/>
                  </a:cxn>
                  <a:cxn ang="0">
                    <a:pos x="160" y="5"/>
                  </a:cxn>
                  <a:cxn ang="0">
                    <a:pos x="202" y="5"/>
                  </a:cxn>
                  <a:cxn ang="0">
                    <a:pos x="228" y="1"/>
                  </a:cxn>
                  <a:cxn ang="0">
                    <a:pos x="258" y="3"/>
                  </a:cxn>
                  <a:cxn ang="0">
                    <a:pos x="289" y="3"/>
                  </a:cxn>
                  <a:cxn ang="0">
                    <a:pos x="319" y="1"/>
                  </a:cxn>
                  <a:cxn ang="0">
                    <a:pos x="357" y="6"/>
                  </a:cxn>
                </a:cxnLst>
                <a:rect l="0" t="0" r="r" b="b"/>
                <a:pathLst>
                  <a:path w="444" h="232">
                    <a:moveTo>
                      <a:pt x="363" y="12"/>
                    </a:moveTo>
                    <a:lnTo>
                      <a:pt x="358" y="13"/>
                    </a:lnTo>
                    <a:lnTo>
                      <a:pt x="353" y="17"/>
                    </a:lnTo>
                    <a:lnTo>
                      <a:pt x="394" y="5"/>
                    </a:lnTo>
                    <a:lnTo>
                      <a:pt x="398" y="6"/>
                    </a:lnTo>
                    <a:lnTo>
                      <a:pt x="403" y="8"/>
                    </a:lnTo>
                    <a:lnTo>
                      <a:pt x="406" y="12"/>
                    </a:lnTo>
                    <a:lnTo>
                      <a:pt x="412" y="17"/>
                    </a:lnTo>
                    <a:lnTo>
                      <a:pt x="418" y="18"/>
                    </a:lnTo>
                    <a:lnTo>
                      <a:pt x="430" y="22"/>
                    </a:lnTo>
                    <a:lnTo>
                      <a:pt x="439" y="24"/>
                    </a:lnTo>
                    <a:lnTo>
                      <a:pt x="444" y="30"/>
                    </a:lnTo>
                    <a:lnTo>
                      <a:pt x="439" y="36"/>
                    </a:lnTo>
                    <a:lnTo>
                      <a:pt x="432" y="37"/>
                    </a:lnTo>
                    <a:lnTo>
                      <a:pt x="415" y="44"/>
                    </a:lnTo>
                    <a:lnTo>
                      <a:pt x="398" y="48"/>
                    </a:lnTo>
                    <a:lnTo>
                      <a:pt x="387" y="48"/>
                    </a:lnTo>
                    <a:lnTo>
                      <a:pt x="379" y="49"/>
                    </a:lnTo>
                    <a:lnTo>
                      <a:pt x="369" y="51"/>
                    </a:lnTo>
                    <a:lnTo>
                      <a:pt x="360" y="56"/>
                    </a:lnTo>
                    <a:lnTo>
                      <a:pt x="365" y="56"/>
                    </a:lnTo>
                    <a:lnTo>
                      <a:pt x="375" y="58"/>
                    </a:lnTo>
                    <a:lnTo>
                      <a:pt x="386" y="58"/>
                    </a:lnTo>
                    <a:lnTo>
                      <a:pt x="398" y="58"/>
                    </a:lnTo>
                    <a:lnTo>
                      <a:pt x="384" y="65"/>
                    </a:lnTo>
                    <a:lnTo>
                      <a:pt x="370" y="72"/>
                    </a:lnTo>
                    <a:lnTo>
                      <a:pt x="353" y="77"/>
                    </a:lnTo>
                    <a:lnTo>
                      <a:pt x="339" y="84"/>
                    </a:lnTo>
                    <a:lnTo>
                      <a:pt x="324" y="89"/>
                    </a:lnTo>
                    <a:lnTo>
                      <a:pt x="314" y="99"/>
                    </a:lnTo>
                    <a:lnTo>
                      <a:pt x="303" y="110"/>
                    </a:lnTo>
                    <a:lnTo>
                      <a:pt x="293" y="122"/>
                    </a:lnTo>
                    <a:lnTo>
                      <a:pt x="279" y="122"/>
                    </a:lnTo>
                    <a:lnTo>
                      <a:pt x="267" y="123"/>
                    </a:lnTo>
                    <a:lnTo>
                      <a:pt x="248" y="127"/>
                    </a:lnTo>
                    <a:lnTo>
                      <a:pt x="234" y="134"/>
                    </a:lnTo>
                    <a:lnTo>
                      <a:pt x="248" y="134"/>
                    </a:lnTo>
                    <a:lnTo>
                      <a:pt x="245" y="142"/>
                    </a:lnTo>
                    <a:lnTo>
                      <a:pt x="234" y="144"/>
                    </a:lnTo>
                    <a:lnTo>
                      <a:pt x="241" y="147"/>
                    </a:lnTo>
                    <a:lnTo>
                      <a:pt x="248" y="156"/>
                    </a:lnTo>
                    <a:lnTo>
                      <a:pt x="236" y="166"/>
                    </a:lnTo>
                    <a:lnTo>
                      <a:pt x="226" y="178"/>
                    </a:lnTo>
                    <a:lnTo>
                      <a:pt x="212" y="178"/>
                    </a:lnTo>
                    <a:lnTo>
                      <a:pt x="205" y="178"/>
                    </a:lnTo>
                    <a:lnTo>
                      <a:pt x="202" y="178"/>
                    </a:lnTo>
                    <a:lnTo>
                      <a:pt x="200" y="178"/>
                    </a:lnTo>
                    <a:lnTo>
                      <a:pt x="202" y="182"/>
                    </a:lnTo>
                    <a:lnTo>
                      <a:pt x="203" y="187"/>
                    </a:lnTo>
                    <a:lnTo>
                      <a:pt x="200" y="194"/>
                    </a:lnTo>
                    <a:lnTo>
                      <a:pt x="193" y="197"/>
                    </a:lnTo>
                    <a:lnTo>
                      <a:pt x="185" y="201"/>
                    </a:lnTo>
                    <a:lnTo>
                      <a:pt x="183" y="209"/>
                    </a:lnTo>
                    <a:lnTo>
                      <a:pt x="190" y="209"/>
                    </a:lnTo>
                    <a:lnTo>
                      <a:pt x="195" y="209"/>
                    </a:lnTo>
                    <a:lnTo>
                      <a:pt x="198" y="209"/>
                    </a:lnTo>
                    <a:lnTo>
                      <a:pt x="203" y="214"/>
                    </a:lnTo>
                    <a:lnTo>
                      <a:pt x="197" y="220"/>
                    </a:lnTo>
                    <a:lnTo>
                      <a:pt x="186" y="225"/>
                    </a:lnTo>
                    <a:lnTo>
                      <a:pt x="172" y="228"/>
                    </a:lnTo>
                    <a:lnTo>
                      <a:pt x="162" y="232"/>
                    </a:lnTo>
                    <a:lnTo>
                      <a:pt x="152" y="228"/>
                    </a:lnTo>
                    <a:lnTo>
                      <a:pt x="145" y="225"/>
                    </a:lnTo>
                    <a:lnTo>
                      <a:pt x="135" y="225"/>
                    </a:lnTo>
                    <a:lnTo>
                      <a:pt x="126" y="225"/>
                    </a:lnTo>
                    <a:lnTo>
                      <a:pt x="116" y="225"/>
                    </a:lnTo>
                    <a:lnTo>
                      <a:pt x="107" y="225"/>
                    </a:lnTo>
                    <a:lnTo>
                      <a:pt x="100" y="227"/>
                    </a:lnTo>
                    <a:lnTo>
                      <a:pt x="92" y="230"/>
                    </a:lnTo>
                    <a:lnTo>
                      <a:pt x="80" y="228"/>
                    </a:lnTo>
                    <a:lnTo>
                      <a:pt x="68" y="227"/>
                    </a:lnTo>
                    <a:lnTo>
                      <a:pt x="56" y="223"/>
                    </a:lnTo>
                    <a:lnTo>
                      <a:pt x="43" y="220"/>
                    </a:lnTo>
                    <a:lnTo>
                      <a:pt x="40" y="221"/>
                    </a:lnTo>
                    <a:lnTo>
                      <a:pt x="38" y="225"/>
                    </a:lnTo>
                    <a:lnTo>
                      <a:pt x="33" y="221"/>
                    </a:lnTo>
                    <a:lnTo>
                      <a:pt x="33" y="220"/>
                    </a:lnTo>
                    <a:lnTo>
                      <a:pt x="37" y="208"/>
                    </a:lnTo>
                    <a:lnTo>
                      <a:pt x="47" y="204"/>
                    </a:lnTo>
                    <a:lnTo>
                      <a:pt x="57" y="202"/>
                    </a:lnTo>
                    <a:lnTo>
                      <a:pt x="69" y="201"/>
                    </a:lnTo>
                    <a:lnTo>
                      <a:pt x="59" y="194"/>
                    </a:lnTo>
                    <a:lnTo>
                      <a:pt x="54" y="185"/>
                    </a:lnTo>
                    <a:lnTo>
                      <a:pt x="57" y="180"/>
                    </a:lnTo>
                    <a:lnTo>
                      <a:pt x="66" y="180"/>
                    </a:lnTo>
                    <a:lnTo>
                      <a:pt x="74" y="180"/>
                    </a:lnTo>
                    <a:lnTo>
                      <a:pt x="83" y="184"/>
                    </a:lnTo>
                    <a:lnTo>
                      <a:pt x="90" y="189"/>
                    </a:lnTo>
                    <a:lnTo>
                      <a:pt x="97" y="194"/>
                    </a:lnTo>
                    <a:lnTo>
                      <a:pt x="107" y="194"/>
                    </a:lnTo>
                    <a:lnTo>
                      <a:pt x="99" y="187"/>
                    </a:lnTo>
                    <a:lnTo>
                      <a:pt x="92" y="182"/>
                    </a:lnTo>
                    <a:lnTo>
                      <a:pt x="85" y="175"/>
                    </a:lnTo>
                    <a:lnTo>
                      <a:pt x="83" y="168"/>
                    </a:lnTo>
                    <a:lnTo>
                      <a:pt x="76" y="168"/>
                    </a:lnTo>
                    <a:lnTo>
                      <a:pt x="73" y="170"/>
                    </a:lnTo>
                    <a:lnTo>
                      <a:pt x="71" y="171"/>
                    </a:lnTo>
                    <a:lnTo>
                      <a:pt x="64" y="171"/>
                    </a:lnTo>
                    <a:lnTo>
                      <a:pt x="64" y="166"/>
                    </a:lnTo>
                    <a:lnTo>
                      <a:pt x="69" y="154"/>
                    </a:lnTo>
                    <a:lnTo>
                      <a:pt x="78" y="149"/>
                    </a:lnTo>
                    <a:lnTo>
                      <a:pt x="86" y="147"/>
                    </a:lnTo>
                    <a:lnTo>
                      <a:pt x="97" y="146"/>
                    </a:lnTo>
                    <a:lnTo>
                      <a:pt x="104" y="142"/>
                    </a:lnTo>
                    <a:lnTo>
                      <a:pt x="107" y="135"/>
                    </a:lnTo>
                    <a:lnTo>
                      <a:pt x="100" y="125"/>
                    </a:lnTo>
                    <a:lnTo>
                      <a:pt x="90" y="120"/>
                    </a:lnTo>
                    <a:lnTo>
                      <a:pt x="78" y="115"/>
                    </a:lnTo>
                    <a:lnTo>
                      <a:pt x="73" y="110"/>
                    </a:lnTo>
                    <a:lnTo>
                      <a:pt x="76" y="106"/>
                    </a:lnTo>
                    <a:lnTo>
                      <a:pt x="85" y="106"/>
                    </a:lnTo>
                    <a:lnTo>
                      <a:pt x="78" y="104"/>
                    </a:lnTo>
                    <a:lnTo>
                      <a:pt x="78" y="101"/>
                    </a:lnTo>
                    <a:lnTo>
                      <a:pt x="80" y="99"/>
                    </a:lnTo>
                    <a:lnTo>
                      <a:pt x="85" y="101"/>
                    </a:lnTo>
                    <a:lnTo>
                      <a:pt x="95" y="99"/>
                    </a:lnTo>
                    <a:lnTo>
                      <a:pt x="112" y="101"/>
                    </a:lnTo>
                    <a:lnTo>
                      <a:pt x="119" y="104"/>
                    </a:lnTo>
                    <a:lnTo>
                      <a:pt x="126" y="111"/>
                    </a:lnTo>
                    <a:lnTo>
                      <a:pt x="133" y="115"/>
                    </a:lnTo>
                    <a:lnTo>
                      <a:pt x="143" y="118"/>
                    </a:lnTo>
                    <a:lnTo>
                      <a:pt x="138" y="113"/>
                    </a:lnTo>
                    <a:lnTo>
                      <a:pt x="131" y="110"/>
                    </a:lnTo>
                    <a:lnTo>
                      <a:pt x="126" y="106"/>
                    </a:lnTo>
                    <a:lnTo>
                      <a:pt x="124" y="103"/>
                    </a:lnTo>
                    <a:lnTo>
                      <a:pt x="124" y="99"/>
                    </a:lnTo>
                    <a:lnTo>
                      <a:pt x="128" y="98"/>
                    </a:lnTo>
                    <a:lnTo>
                      <a:pt x="154" y="98"/>
                    </a:lnTo>
                    <a:lnTo>
                      <a:pt x="166" y="91"/>
                    </a:lnTo>
                    <a:lnTo>
                      <a:pt x="178" y="84"/>
                    </a:lnTo>
                    <a:lnTo>
                      <a:pt x="171" y="84"/>
                    </a:lnTo>
                    <a:lnTo>
                      <a:pt x="162" y="87"/>
                    </a:lnTo>
                    <a:lnTo>
                      <a:pt x="154" y="92"/>
                    </a:lnTo>
                    <a:lnTo>
                      <a:pt x="142" y="94"/>
                    </a:lnTo>
                    <a:lnTo>
                      <a:pt x="131" y="96"/>
                    </a:lnTo>
                    <a:lnTo>
                      <a:pt x="121" y="92"/>
                    </a:lnTo>
                    <a:lnTo>
                      <a:pt x="114" y="91"/>
                    </a:lnTo>
                    <a:lnTo>
                      <a:pt x="109" y="92"/>
                    </a:lnTo>
                    <a:lnTo>
                      <a:pt x="104" y="96"/>
                    </a:lnTo>
                    <a:lnTo>
                      <a:pt x="88" y="92"/>
                    </a:lnTo>
                    <a:lnTo>
                      <a:pt x="83" y="86"/>
                    </a:lnTo>
                    <a:lnTo>
                      <a:pt x="78" y="86"/>
                    </a:lnTo>
                    <a:lnTo>
                      <a:pt x="71" y="89"/>
                    </a:lnTo>
                    <a:lnTo>
                      <a:pt x="66" y="91"/>
                    </a:lnTo>
                    <a:lnTo>
                      <a:pt x="57" y="89"/>
                    </a:lnTo>
                    <a:lnTo>
                      <a:pt x="49" y="87"/>
                    </a:lnTo>
                    <a:lnTo>
                      <a:pt x="42" y="84"/>
                    </a:lnTo>
                    <a:lnTo>
                      <a:pt x="38" y="80"/>
                    </a:lnTo>
                    <a:lnTo>
                      <a:pt x="43" y="77"/>
                    </a:lnTo>
                    <a:lnTo>
                      <a:pt x="52" y="75"/>
                    </a:lnTo>
                    <a:lnTo>
                      <a:pt x="37" y="75"/>
                    </a:lnTo>
                    <a:lnTo>
                      <a:pt x="28" y="75"/>
                    </a:lnTo>
                    <a:lnTo>
                      <a:pt x="31" y="67"/>
                    </a:lnTo>
                    <a:lnTo>
                      <a:pt x="40" y="63"/>
                    </a:lnTo>
                    <a:lnTo>
                      <a:pt x="49" y="61"/>
                    </a:lnTo>
                    <a:lnTo>
                      <a:pt x="59" y="60"/>
                    </a:lnTo>
                    <a:lnTo>
                      <a:pt x="54" y="58"/>
                    </a:lnTo>
                    <a:lnTo>
                      <a:pt x="49" y="58"/>
                    </a:lnTo>
                    <a:lnTo>
                      <a:pt x="38" y="61"/>
                    </a:lnTo>
                    <a:lnTo>
                      <a:pt x="28" y="67"/>
                    </a:lnTo>
                    <a:lnTo>
                      <a:pt x="23" y="65"/>
                    </a:lnTo>
                    <a:lnTo>
                      <a:pt x="19" y="63"/>
                    </a:lnTo>
                    <a:lnTo>
                      <a:pt x="26" y="56"/>
                    </a:lnTo>
                    <a:lnTo>
                      <a:pt x="33" y="55"/>
                    </a:lnTo>
                    <a:lnTo>
                      <a:pt x="19" y="55"/>
                    </a:lnTo>
                    <a:lnTo>
                      <a:pt x="14" y="56"/>
                    </a:lnTo>
                    <a:lnTo>
                      <a:pt x="11" y="58"/>
                    </a:lnTo>
                    <a:lnTo>
                      <a:pt x="6" y="58"/>
                    </a:lnTo>
                    <a:lnTo>
                      <a:pt x="0" y="58"/>
                    </a:lnTo>
                    <a:lnTo>
                      <a:pt x="6" y="48"/>
                    </a:lnTo>
                    <a:lnTo>
                      <a:pt x="19" y="43"/>
                    </a:lnTo>
                    <a:lnTo>
                      <a:pt x="37" y="39"/>
                    </a:lnTo>
                    <a:lnTo>
                      <a:pt x="50" y="39"/>
                    </a:lnTo>
                    <a:lnTo>
                      <a:pt x="57" y="39"/>
                    </a:lnTo>
                    <a:lnTo>
                      <a:pt x="62" y="39"/>
                    </a:lnTo>
                    <a:lnTo>
                      <a:pt x="64" y="37"/>
                    </a:lnTo>
                    <a:lnTo>
                      <a:pt x="66" y="36"/>
                    </a:lnTo>
                    <a:lnTo>
                      <a:pt x="73" y="32"/>
                    </a:lnTo>
                    <a:lnTo>
                      <a:pt x="78" y="29"/>
                    </a:lnTo>
                    <a:lnTo>
                      <a:pt x="80" y="24"/>
                    </a:lnTo>
                    <a:lnTo>
                      <a:pt x="86" y="24"/>
                    </a:lnTo>
                    <a:lnTo>
                      <a:pt x="93" y="24"/>
                    </a:lnTo>
                    <a:lnTo>
                      <a:pt x="104" y="29"/>
                    </a:lnTo>
                    <a:lnTo>
                      <a:pt x="112" y="32"/>
                    </a:lnTo>
                    <a:lnTo>
                      <a:pt x="121" y="36"/>
                    </a:lnTo>
                    <a:lnTo>
                      <a:pt x="123" y="25"/>
                    </a:lnTo>
                    <a:lnTo>
                      <a:pt x="128" y="18"/>
                    </a:lnTo>
                    <a:lnTo>
                      <a:pt x="135" y="13"/>
                    </a:lnTo>
                    <a:lnTo>
                      <a:pt x="145" y="13"/>
                    </a:lnTo>
                    <a:lnTo>
                      <a:pt x="150" y="13"/>
                    </a:lnTo>
                    <a:lnTo>
                      <a:pt x="155" y="12"/>
                    </a:lnTo>
                    <a:lnTo>
                      <a:pt x="160" y="5"/>
                    </a:lnTo>
                    <a:lnTo>
                      <a:pt x="167" y="5"/>
                    </a:lnTo>
                    <a:lnTo>
                      <a:pt x="183" y="5"/>
                    </a:lnTo>
                    <a:lnTo>
                      <a:pt x="197" y="5"/>
                    </a:lnTo>
                    <a:lnTo>
                      <a:pt x="202" y="5"/>
                    </a:lnTo>
                    <a:lnTo>
                      <a:pt x="209" y="5"/>
                    </a:lnTo>
                    <a:lnTo>
                      <a:pt x="215" y="5"/>
                    </a:lnTo>
                    <a:lnTo>
                      <a:pt x="226" y="5"/>
                    </a:lnTo>
                    <a:lnTo>
                      <a:pt x="228" y="1"/>
                    </a:lnTo>
                    <a:lnTo>
                      <a:pt x="233" y="1"/>
                    </a:lnTo>
                    <a:lnTo>
                      <a:pt x="241" y="5"/>
                    </a:lnTo>
                    <a:lnTo>
                      <a:pt x="252" y="8"/>
                    </a:lnTo>
                    <a:lnTo>
                      <a:pt x="258" y="3"/>
                    </a:lnTo>
                    <a:lnTo>
                      <a:pt x="267" y="0"/>
                    </a:lnTo>
                    <a:lnTo>
                      <a:pt x="274" y="1"/>
                    </a:lnTo>
                    <a:lnTo>
                      <a:pt x="283" y="3"/>
                    </a:lnTo>
                    <a:lnTo>
                      <a:pt x="289" y="3"/>
                    </a:lnTo>
                    <a:lnTo>
                      <a:pt x="296" y="3"/>
                    </a:lnTo>
                    <a:lnTo>
                      <a:pt x="300" y="1"/>
                    </a:lnTo>
                    <a:lnTo>
                      <a:pt x="308" y="1"/>
                    </a:lnTo>
                    <a:lnTo>
                      <a:pt x="319" y="1"/>
                    </a:lnTo>
                    <a:lnTo>
                      <a:pt x="329" y="3"/>
                    </a:lnTo>
                    <a:lnTo>
                      <a:pt x="339" y="3"/>
                    </a:lnTo>
                    <a:lnTo>
                      <a:pt x="350" y="5"/>
                    </a:lnTo>
                    <a:lnTo>
                      <a:pt x="357" y="6"/>
                    </a:lnTo>
                    <a:lnTo>
                      <a:pt x="363" y="12"/>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791" name="Freeform 336"/>
              <p:cNvSpPr>
                <a:spLocks/>
              </p:cNvSpPr>
              <p:nvPr/>
            </p:nvSpPr>
            <p:spPr bwMode="auto">
              <a:xfrm>
                <a:off x="2647157" y="1392238"/>
                <a:ext cx="1381125" cy="1047750"/>
              </a:xfrm>
              <a:custGeom>
                <a:avLst/>
                <a:gdLst/>
                <a:ahLst/>
                <a:cxnLst>
                  <a:cxn ang="0">
                    <a:pos x="322" y="427"/>
                  </a:cxn>
                  <a:cxn ang="0">
                    <a:pos x="291" y="409"/>
                  </a:cxn>
                  <a:cxn ang="0">
                    <a:pos x="275" y="377"/>
                  </a:cxn>
                  <a:cxn ang="0">
                    <a:pos x="255" y="348"/>
                  </a:cxn>
                  <a:cxn ang="0">
                    <a:pos x="193" y="265"/>
                  </a:cxn>
                  <a:cxn ang="0">
                    <a:pos x="108" y="258"/>
                  </a:cxn>
                  <a:cxn ang="0">
                    <a:pos x="86" y="262"/>
                  </a:cxn>
                  <a:cxn ang="0">
                    <a:pos x="59" y="241"/>
                  </a:cxn>
                  <a:cxn ang="0">
                    <a:pos x="43" y="222"/>
                  </a:cxn>
                  <a:cxn ang="0">
                    <a:pos x="74" y="207"/>
                  </a:cxn>
                  <a:cxn ang="0">
                    <a:pos x="7" y="194"/>
                  </a:cxn>
                  <a:cxn ang="0">
                    <a:pos x="53" y="165"/>
                  </a:cxn>
                  <a:cxn ang="0">
                    <a:pos x="100" y="133"/>
                  </a:cxn>
                  <a:cxn ang="0">
                    <a:pos x="110" y="103"/>
                  </a:cxn>
                  <a:cxn ang="0">
                    <a:pos x="157" y="71"/>
                  </a:cxn>
                  <a:cxn ang="0">
                    <a:pos x="232" y="52"/>
                  </a:cxn>
                  <a:cxn ang="0">
                    <a:pos x="270" y="59"/>
                  </a:cxn>
                  <a:cxn ang="0">
                    <a:pos x="305" y="55"/>
                  </a:cxn>
                  <a:cxn ang="0">
                    <a:pos x="361" y="60"/>
                  </a:cxn>
                  <a:cxn ang="0">
                    <a:pos x="363" y="35"/>
                  </a:cxn>
                  <a:cxn ang="0">
                    <a:pos x="396" y="17"/>
                  </a:cxn>
                  <a:cxn ang="0">
                    <a:pos x="470" y="14"/>
                  </a:cxn>
                  <a:cxn ang="0">
                    <a:pos x="549" y="0"/>
                  </a:cxn>
                  <a:cxn ang="0">
                    <a:pos x="614" y="0"/>
                  </a:cxn>
                  <a:cxn ang="0">
                    <a:pos x="700" y="29"/>
                  </a:cxn>
                  <a:cxn ang="0">
                    <a:pos x="683" y="55"/>
                  </a:cxn>
                  <a:cxn ang="0">
                    <a:pos x="655" y="59"/>
                  </a:cxn>
                  <a:cxn ang="0">
                    <a:pos x="666" y="81"/>
                  </a:cxn>
                  <a:cxn ang="0">
                    <a:pos x="710" y="95"/>
                  </a:cxn>
                  <a:cxn ang="0">
                    <a:pos x="750" y="74"/>
                  </a:cxn>
                  <a:cxn ang="0">
                    <a:pos x="805" y="66"/>
                  </a:cxn>
                  <a:cxn ang="0">
                    <a:pos x="870" y="76"/>
                  </a:cxn>
                  <a:cxn ang="0">
                    <a:pos x="812" y="109"/>
                  </a:cxn>
                  <a:cxn ang="0">
                    <a:pos x="795" y="131"/>
                  </a:cxn>
                  <a:cxn ang="0">
                    <a:pos x="747" y="182"/>
                  </a:cxn>
                  <a:cxn ang="0">
                    <a:pos x="769" y="207"/>
                  </a:cxn>
                  <a:cxn ang="0">
                    <a:pos x="764" y="232"/>
                  </a:cxn>
                  <a:cxn ang="0">
                    <a:pos x="769" y="270"/>
                  </a:cxn>
                  <a:cxn ang="0">
                    <a:pos x="767" y="296"/>
                  </a:cxn>
                  <a:cxn ang="0">
                    <a:pos x="741" y="330"/>
                  </a:cxn>
                  <a:cxn ang="0">
                    <a:pos x="721" y="337"/>
                  </a:cxn>
                  <a:cxn ang="0">
                    <a:pos x="700" y="348"/>
                  </a:cxn>
                  <a:cxn ang="0">
                    <a:pos x="735" y="385"/>
                  </a:cxn>
                  <a:cxn ang="0">
                    <a:pos x="698" y="389"/>
                  </a:cxn>
                  <a:cxn ang="0">
                    <a:pos x="674" y="404"/>
                  </a:cxn>
                  <a:cxn ang="0">
                    <a:pos x="724" y="420"/>
                  </a:cxn>
                  <a:cxn ang="0">
                    <a:pos x="673" y="456"/>
                  </a:cxn>
                  <a:cxn ang="0">
                    <a:pos x="587" y="476"/>
                  </a:cxn>
                  <a:cxn ang="0">
                    <a:pos x="518" y="526"/>
                  </a:cxn>
                  <a:cxn ang="0">
                    <a:pos x="464" y="542"/>
                  </a:cxn>
                  <a:cxn ang="0">
                    <a:pos x="464" y="575"/>
                  </a:cxn>
                  <a:cxn ang="0">
                    <a:pos x="434" y="635"/>
                  </a:cxn>
                  <a:cxn ang="0">
                    <a:pos x="406" y="659"/>
                  </a:cxn>
                  <a:cxn ang="0">
                    <a:pos x="353" y="633"/>
                  </a:cxn>
                  <a:cxn ang="0">
                    <a:pos x="310" y="573"/>
                  </a:cxn>
                  <a:cxn ang="0">
                    <a:pos x="289" y="537"/>
                  </a:cxn>
                  <a:cxn ang="0">
                    <a:pos x="272" y="504"/>
                  </a:cxn>
                </a:cxnLst>
                <a:rect l="0" t="0" r="r" b="b"/>
                <a:pathLst>
                  <a:path w="870" h="660">
                    <a:moveTo>
                      <a:pt x="292" y="463"/>
                    </a:moveTo>
                    <a:lnTo>
                      <a:pt x="299" y="459"/>
                    </a:lnTo>
                    <a:lnTo>
                      <a:pt x="306" y="463"/>
                    </a:lnTo>
                    <a:lnTo>
                      <a:pt x="308" y="451"/>
                    </a:lnTo>
                    <a:lnTo>
                      <a:pt x="313" y="444"/>
                    </a:lnTo>
                    <a:lnTo>
                      <a:pt x="317" y="435"/>
                    </a:lnTo>
                    <a:lnTo>
                      <a:pt x="322" y="427"/>
                    </a:lnTo>
                    <a:lnTo>
                      <a:pt x="306" y="421"/>
                    </a:lnTo>
                    <a:lnTo>
                      <a:pt x="289" y="418"/>
                    </a:lnTo>
                    <a:lnTo>
                      <a:pt x="274" y="413"/>
                    </a:lnTo>
                    <a:lnTo>
                      <a:pt x="267" y="406"/>
                    </a:lnTo>
                    <a:lnTo>
                      <a:pt x="272" y="404"/>
                    </a:lnTo>
                    <a:lnTo>
                      <a:pt x="277" y="406"/>
                    </a:lnTo>
                    <a:lnTo>
                      <a:pt x="291" y="409"/>
                    </a:lnTo>
                    <a:lnTo>
                      <a:pt x="306" y="413"/>
                    </a:lnTo>
                    <a:lnTo>
                      <a:pt x="310" y="409"/>
                    </a:lnTo>
                    <a:lnTo>
                      <a:pt x="311" y="406"/>
                    </a:lnTo>
                    <a:lnTo>
                      <a:pt x="299" y="397"/>
                    </a:lnTo>
                    <a:lnTo>
                      <a:pt x="292" y="389"/>
                    </a:lnTo>
                    <a:lnTo>
                      <a:pt x="286" y="380"/>
                    </a:lnTo>
                    <a:lnTo>
                      <a:pt x="275" y="377"/>
                    </a:lnTo>
                    <a:lnTo>
                      <a:pt x="268" y="380"/>
                    </a:lnTo>
                    <a:lnTo>
                      <a:pt x="262" y="385"/>
                    </a:lnTo>
                    <a:lnTo>
                      <a:pt x="251" y="384"/>
                    </a:lnTo>
                    <a:lnTo>
                      <a:pt x="248" y="377"/>
                    </a:lnTo>
                    <a:lnTo>
                      <a:pt x="253" y="365"/>
                    </a:lnTo>
                    <a:lnTo>
                      <a:pt x="260" y="354"/>
                    </a:lnTo>
                    <a:lnTo>
                      <a:pt x="255" y="348"/>
                    </a:lnTo>
                    <a:lnTo>
                      <a:pt x="248" y="346"/>
                    </a:lnTo>
                    <a:lnTo>
                      <a:pt x="248" y="339"/>
                    </a:lnTo>
                    <a:lnTo>
                      <a:pt x="239" y="322"/>
                    </a:lnTo>
                    <a:lnTo>
                      <a:pt x="231" y="305"/>
                    </a:lnTo>
                    <a:lnTo>
                      <a:pt x="220" y="289"/>
                    </a:lnTo>
                    <a:lnTo>
                      <a:pt x="210" y="277"/>
                    </a:lnTo>
                    <a:lnTo>
                      <a:pt x="193" y="265"/>
                    </a:lnTo>
                    <a:lnTo>
                      <a:pt x="177" y="258"/>
                    </a:lnTo>
                    <a:lnTo>
                      <a:pt x="160" y="251"/>
                    </a:lnTo>
                    <a:lnTo>
                      <a:pt x="141" y="251"/>
                    </a:lnTo>
                    <a:lnTo>
                      <a:pt x="131" y="251"/>
                    </a:lnTo>
                    <a:lnTo>
                      <a:pt x="126" y="251"/>
                    </a:lnTo>
                    <a:lnTo>
                      <a:pt x="117" y="255"/>
                    </a:lnTo>
                    <a:lnTo>
                      <a:pt x="108" y="258"/>
                    </a:lnTo>
                    <a:lnTo>
                      <a:pt x="102" y="255"/>
                    </a:lnTo>
                    <a:lnTo>
                      <a:pt x="95" y="253"/>
                    </a:lnTo>
                    <a:lnTo>
                      <a:pt x="86" y="253"/>
                    </a:lnTo>
                    <a:lnTo>
                      <a:pt x="84" y="256"/>
                    </a:lnTo>
                    <a:lnTo>
                      <a:pt x="86" y="258"/>
                    </a:lnTo>
                    <a:lnTo>
                      <a:pt x="90" y="260"/>
                    </a:lnTo>
                    <a:lnTo>
                      <a:pt x="86" y="262"/>
                    </a:lnTo>
                    <a:lnTo>
                      <a:pt x="83" y="262"/>
                    </a:lnTo>
                    <a:lnTo>
                      <a:pt x="72" y="260"/>
                    </a:lnTo>
                    <a:lnTo>
                      <a:pt x="64" y="258"/>
                    </a:lnTo>
                    <a:lnTo>
                      <a:pt x="53" y="253"/>
                    </a:lnTo>
                    <a:lnTo>
                      <a:pt x="50" y="250"/>
                    </a:lnTo>
                    <a:lnTo>
                      <a:pt x="53" y="244"/>
                    </a:lnTo>
                    <a:lnTo>
                      <a:pt x="59" y="241"/>
                    </a:lnTo>
                    <a:lnTo>
                      <a:pt x="48" y="234"/>
                    </a:lnTo>
                    <a:lnTo>
                      <a:pt x="40" y="232"/>
                    </a:lnTo>
                    <a:lnTo>
                      <a:pt x="29" y="232"/>
                    </a:lnTo>
                    <a:lnTo>
                      <a:pt x="21" y="232"/>
                    </a:lnTo>
                    <a:lnTo>
                      <a:pt x="28" y="224"/>
                    </a:lnTo>
                    <a:lnTo>
                      <a:pt x="36" y="222"/>
                    </a:lnTo>
                    <a:lnTo>
                      <a:pt x="43" y="222"/>
                    </a:lnTo>
                    <a:lnTo>
                      <a:pt x="50" y="222"/>
                    </a:lnTo>
                    <a:lnTo>
                      <a:pt x="53" y="220"/>
                    </a:lnTo>
                    <a:lnTo>
                      <a:pt x="59" y="219"/>
                    </a:lnTo>
                    <a:lnTo>
                      <a:pt x="88" y="219"/>
                    </a:lnTo>
                    <a:lnTo>
                      <a:pt x="91" y="212"/>
                    </a:lnTo>
                    <a:lnTo>
                      <a:pt x="95" y="207"/>
                    </a:lnTo>
                    <a:lnTo>
                      <a:pt x="74" y="207"/>
                    </a:lnTo>
                    <a:lnTo>
                      <a:pt x="71" y="210"/>
                    </a:lnTo>
                    <a:lnTo>
                      <a:pt x="69" y="212"/>
                    </a:lnTo>
                    <a:lnTo>
                      <a:pt x="59" y="212"/>
                    </a:lnTo>
                    <a:lnTo>
                      <a:pt x="50" y="212"/>
                    </a:lnTo>
                    <a:lnTo>
                      <a:pt x="40" y="208"/>
                    </a:lnTo>
                    <a:lnTo>
                      <a:pt x="24" y="203"/>
                    </a:lnTo>
                    <a:lnTo>
                      <a:pt x="7" y="194"/>
                    </a:lnTo>
                    <a:lnTo>
                      <a:pt x="0" y="189"/>
                    </a:lnTo>
                    <a:lnTo>
                      <a:pt x="2" y="181"/>
                    </a:lnTo>
                    <a:lnTo>
                      <a:pt x="9" y="177"/>
                    </a:lnTo>
                    <a:lnTo>
                      <a:pt x="19" y="177"/>
                    </a:lnTo>
                    <a:lnTo>
                      <a:pt x="29" y="177"/>
                    </a:lnTo>
                    <a:lnTo>
                      <a:pt x="40" y="170"/>
                    </a:lnTo>
                    <a:lnTo>
                      <a:pt x="53" y="165"/>
                    </a:lnTo>
                    <a:lnTo>
                      <a:pt x="64" y="162"/>
                    </a:lnTo>
                    <a:lnTo>
                      <a:pt x="74" y="164"/>
                    </a:lnTo>
                    <a:lnTo>
                      <a:pt x="84" y="162"/>
                    </a:lnTo>
                    <a:lnTo>
                      <a:pt x="96" y="162"/>
                    </a:lnTo>
                    <a:lnTo>
                      <a:pt x="105" y="150"/>
                    </a:lnTo>
                    <a:lnTo>
                      <a:pt x="110" y="134"/>
                    </a:lnTo>
                    <a:lnTo>
                      <a:pt x="100" y="133"/>
                    </a:lnTo>
                    <a:lnTo>
                      <a:pt x="88" y="131"/>
                    </a:lnTo>
                    <a:lnTo>
                      <a:pt x="76" y="129"/>
                    </a:lnTo>
                    <a:lnTo>
                      <a:pt x="72" y="124"/>
                    </a:lnTo>
                    <a:lnTo>
                      <a:pt x="76" y="117"/>
                    </a:lnTo>
                    <a:lnTo>
                      <a:pt x="83" y="117"/>
                    </a:lnTo>
                    <a:lnTo>
                      <a:pt x="95" y="110"/>
                    </a:lnTo>
                    <a:lnTo>
                      <a:pt x="110" y="103"/>
                    </a:lnTo>
                    <a:lnTo>
                      <a:pt x="122" y="95"/>
                    </a:lnTo>
                    <a:lnTo>
                      <a:pt x="133" y="88"/>
                    </a:lnTo>
                    <a:lnTo>
                      <a:pt x="138" y="91"/>
                    </a:lnTo>
                    <a:lnTo>
                      <a:pt x="146" y="93"/>
                    </a:lnTo>
                    <a:lnTo>
                      <a:pt x="153" y="88"/>
                    </a:lnTo>
                    <a:lnTo>
                      <a:pt x="155" y="79"/>
                    </a:lnTo>
                    <a:lnTo>
                      <a:pt x="157" y="71"/>
                    </a:lnTo>
                    <a:lnTo>
                      <a:pt x="165" y="67"/>
                    </a:lnTo>
                    <a:lnTo>
                      <a:pt x="177" y="64"/>
                    </a:lnTo>
                    <a:lnTo>
                      <a:pt x="189" y="62"/>
                    </a:lnTo>
                    <a:lnTo>
                      <a:pt x="200" y="60"/>
                    </a:lnTo>
                    <a:lnTo>
                      <a:pt x="213" y="60"/>
                    </a:lnTo>
                    <a:lnTo>
                      <a:pt x="222" y="55"/>
                    </a:lnTo>
                    <a:lnTo>
                      <a:pt x="232" y="52"/>
                    </a:lnTo>
                    <a:lnTo>
                      <a:pt x="241" y="48"/>
                    </a:lnTo>
                    <a:lnTo>
                      <a:pt x="251" y="48"/>
                    </a:lnTo>
                    <a:lnTo>
                      <a:pt x="256" y="50"/>
                    </a:lnTo>
                    <a:lnTo>
                      <a:pt x="262" y="55"/>
                    </a:lnTo>
                    <a:lnTo>
                      <a:pt x="265" y="60"/>
                    </a:lnTo>
                    <a:lnTo>
                      <a:pt x="272" y="64"/>
                    </a:lnTo>
                    <a:lnTo>
                      <a:pt x="270" y="59"/>
                    </a:lnTo>
                    <a:lnTo>
                      <a:pt x="270" y="53"/>
                    </a:lnTo>
                    <a:lnTo>
                      <a:pt x="275" y="48"/>
                    </a:lnTo>
                    <a:lnTo>
                      <a:pt x="284" y="55"/>
                    </a:lnTo>
                    <a:lnTo>
                      <a:pt x="299" y="60"/>
                    </a:lnTo>
                    <a:lnTo>
                      <a:pt x="303" y="60"/>
                    </a:lnTo>
                    <a:lnTo>
                      <a:pt x="306" y="60"/>
                    </a:lnTo>
                    <a:lnTo>
                      <a:pt x="305" y="55"/>
                    </a:lnTo>
                    <a:lnTo>
                      <a:pt x="303" y="50"/>
                    </a:lnTo>
                    <a:lnTo>
                      <a:pt x="306" y="43"/>
                    </a:lnTo>
                    <a:lnTo>
                      <a:pt x="315" y="43"/>
                    </a:lnTo>
                    <a:lnTo>
                      <a:pt x="329" y="43"/>
                    </a:lnTo>
                    <a:lnTo>
                      <a:pt x="341" y="48"/>
                    </a:lnTo>
                    <a:lnTo>
                      <a:pt x="351" y="53"/>
                    </a:lnTo>
                    <a:lnTo>
                      <a:pt x="361" y="60"/>
                    </a:lnTo>
                    <a:lnTo>
                      <a:pt x="384" y="60"/>
                    </a:lnTo>
                    <a:lnTo>
                      <a:pt x="373" y="55"/>
                    </a:lnTo>
                    <a:lnTo>
                      <a:pt x="365" y="52"/>
                    </a:lnTo>
                    <a:lnTo>
                      <a:pt x="356" y="45"/>
                    </a:lnTo>
                    <a:lnTo>
                      <a:pt x="354" y="40"/>
                    </a:lnTo>
                    <a:lnTo>
                      <a:pt x="356" y="35"/>
                    </a:lnTo>
                    <a:lnTo>
                      <a:pt x="363" y="35"/>
                    </a:lnTo>
                    <a:lnTo>
                      <a:pt x="370" y="35"/>
                    </a:lnTo>
                    <a:lnTo>
                      <a:pt x="375" y="35"/>
                    </a:lnTo>
                    <a:lnTo>
                      <a:pt x="370" y="31"/>
                    </a:lnTo>
                    <a:lnTo>
                      <a:pt x="365" y="28"/>
                    </a:lnTo>
                    <a:lnTo>
                      <a:pt x="375" y="23"/>
                    </a:lnTo>
                    <a:lnTo>
                      <a:pt x="385" y="19"/>
                    </a:lnTo>
                    <a:lnTo>
                      <a:pt x="396" y="17"/>
                    </a:lnTo>
                    <a:lnTo>
                      <a:pt x="408" y="17"/>
                    </a:lnTo>
                    <a:lnTo>
                      <a:pt x="423" y="16"/>
                    </a:lnTo>
                    <a:lnTo>
                      <a:pt x="440" y="21"/>
                    </a:lnTo>
                    <a:lnTo>
                      <a:pt x="451" y="21"/>
                    </a:lnTo>
                    <a:lnTo>
                      <a:pt x="451" y="14"/>
                    </a:lnTo>
                    <a:lnTo>
                      <a:pt x="459" y="14"/>
                    </a:lnTo>
                    <a:lnTo>
                      <a:pt x="470" y="14"/>
                    </a:lnTo>
                    <a:lnTo>
                      <a:pt x="487" y="11"/>
                    </a:lnTo>
                    <a:lnTo>
                      <a:pt x="504" y="7"/>
                    </a:lnTo>
                    <a:lnTo>
                      <a:pt x="511" y="4"/>
                    </a:lnTo>
                    <a:lnTo>
                      <a:pt x="521" y="2"/>
                    </a:lnTo>
                    <a:lnTo>
                      <a:pt x="530" y="0"/>
                    </a:lnTo>
                    <a:lnTo>
                      <a:pt x="540" y="0"/>
                    </a:lnTo>
                    <a:lnTo>
                      <a:pt x="549" y="0"/>
                    </a:lnTo>
                    <a:lnTo>
                      <a:pt x="559" y="0"/>
                    </a:lnTo>
                    <a:lnTo>
                      <a:pt x="568" y="0"/>
                    </a:lnTo>
                    <a:lnTo>
                      <a:pt x="578" y="0"/>
                    </a:lnTo>
                    <a:lnTo>
                      <a:pt x="585" y="0"/>
                    </a:lnTo>
                    <a:lnTo>
                      <a:pt x="595" y="0"/>
                    </a:lnTo>
                    <a:lnTo>
                      <a:pt x="604" y="0"/>
                    </a:lnTo>
                    <a:lnTo>
                      <a:pt x="614" y="0"/>
                    </a:lnTo>
                    <a:lnTo>
                      <a:pt x="623" y="0"/>
                    </a:lnTo>
                    <a:lnTo>
                      <a:pt x="633" y="2"/>
                    </a:lnTo>
                    <a:lnTo>
                      <a:pt x="643" y="5"/>
                    </a:lnTo>
                    <a:lnTo>
                      <a:pt x="654" y="11"/>
                    </a:lnTo>
                    <a:lnTo>
                      <a:pt x="671" y="19"/>
                    </a:lnTo>
                    <a:lnTo>
                      <a:pt x="690" y="29"/>
                    </a:lnTo>
                    <a:lnTo>
                      <a:pt x="700" y="29"/>
                    </a:lnTo>
                    <a:lnTo>
                      <a:pt x="712" y="31"/>
                    </a:lnTo>
                    <a:lnTo>
                      <a:pt x="722" y="33"/>
                    </a:lnTo>
                    <a:lnTo>
                      <a:pt x="735" y="35"/>
                    </a:lnTo>
                    <a:lnTo>
                      <a:pt x="726" y="43"/>
                    </a:lnTo>
                    <a:lnTo>
                      <a:pt x="712" y="48"/>
                    </a:lnTo>
                    <a:lnTo>
                      <a:pt x="695" y="52"/>
                    </a:lnTo>
                    <a:lnTo>
                      <a:pt x="683" y="55"/>
                    </a:lnTo>
                    <a:lnTo>
                      <a:pt x="571" y="60"/>
                    </a:lnTo>
                    <a:lnTo>
                      <a:pt x="576" y="60"/>
                    </a:lnTo>
                    <a:lnTo>
                      <a:pt x="588" y="62"/>
                    </a:lnTo>
                    <a:lnTo>
                      <a:pt x="604" y="60"/>
                    </a:lnTo>
                    <a:lnTo>
                      <a:pt x="623" y="60"/>
                    </a:lnTo>
                    <a:lnTo>
                      <a:pt x="638" y="59"/>
                    </a:lnTo>
                    <a:lnTo>
                      <a:pt x="655" y="59"/>
                    </a:lnTo>
                    <a:lnTo>
                      <a:pt x="666" y="59"/>
                    </a:lnTo>
                    <a:lnTo>
                      <a:pt x="674" y="60"/>
                    </a:lnTo>
                    <a:lnTo>
                      <a:pt x="669" y="66"/>
                    </a:lnTo>
                    <a:lnTo>
                      <a:pt x="662" y="74"/>
                    </a:lnTo>
                    <a:lnTo>
                      <a:pt x="655" y="83"/>
                    </a:lnTo>
                    <a:lnTo>
                      <a:pt x="655" y="86"/>
                    </a:lnTo>
                    <a:lnTo>
                      <a:pt x="666" y="81"/>
                    </a:lnTo>
                    <a:lnTo>
                      <a:pt x="683" y="71"/>
                    </a:lnTo>
                    <a:lnTo>
                      <a:pt x="700" y="60"/>
                    </a:lnTo>
                    <a:lnTo>
                      <a:pt x="716" y="57"/>
                    </a:lnTo>
                    <a:lnTo>
                      <a:pt x="724" y="62"/>
                    </a:lnTo>
                    <a:lnTo>
                      <a:pt x="728" y="72"/>
                    </a:lnTo>
                    <a:lnTo>
                      <a:pt x="721" y="79"/>
                    </a:lnTo>
                    <a:lnTo>
                      <a:pt x="710" y="95"/>
                    </a:lnTo>
                    <a:lnTo>
                      <a:pt x="698" y="107"/>
                    </a:lnTo>
                    <a:lnTo>
                      <a:pt x="693" y="117"/>
                    </a:lnTo>
                    <a:lnTo>
                      <a:pt x="704" y="109"/>
                    </a:lnTo>
                    <a:lnTo>
                      <a:pt x="719" y="95"/>
                    </a:lnTo>
                    <a:lnTo>
                      <a:pt x="731" y="81"/>
                    </a:lnTo>
                    <a:lnTo>
                      <a:pt x="741" y="74"/>
                    </a:lnTo>
                    <a:lnTo>
                      <a:pt x="750" y="74"/>
                    </a:lnTo>
                    <a:lnTo>
                      <a:pt x="762" y="74"/>
                    </a:lnTo>
                    <a:lnTo>
                      <a:pt x="771" y="74"/>
                    </a:lnTo>
                    <a:lnTo>
                      <a:pt x="774" y="74"/>
                    </a:lnTo>
                    <a:lnTo>
                      <a:pt x="779" y="74"/>
                    </a:lnTo>
                    <a:lnTo>
                      <a:pt x="786" y="76"/>
                    </a:lnTo>
                    <a:lnTo>
                      <a:pt x="795" y="69"/>
                    </a:lnTo>
                    <a:lnTo>
                      <a:pt x="805" y="66"/>
                    </a:lnTo>
                    <a:lnTo>
                      <a:pt x="829" y="66"/>
                    </a:lnTo>
                    <a:lnTo>
                      <a:pt x="833" y="59"/>
                    </a:lnTo>
                    <a:lnTo>
                      <a:pt x="839" y="59"/>
                    </a:lnTo>
                    <a:lnTo>
                      <a:pt x="846" y="59"/>
                    </a:lnTo>
                    <a:lnTo>
                      <a:pt x="857" y="64"/>
                    </a:lnTo>
                    <a:lnTo>
                      <a:pt x="865" y="69"/>
                    </a:lnTo>
                    <a:lnTo>
                      <a:pt x="870" y="76"/>
                    </a:lnTo>
                    <a:lnTo>
                      <a:pt x="864" y="83"/>
                    </a:lnTo>
                    <a:lnTo>
                      <a:pt x="858" y="88"/>
                    </a:lnTo>
                    <a:lnTo>
                      <a:pt x="846" y="91"/>
                    </a:lnTo>
                    <a:lnTo>
                      <a:pt x="834" y="100"/>
                    </a:lnTo>
                    <a:lnTo>
                      <a:pt x="822" y="105"/>
                    </a:lnTo>
                    <a:lnTo>
                      <a:pt x="807" y="109"/>
                    </a:lnTo>
                    <a:lnTo>
                      <a:pt x="812" y="109"/>
                    </a:lnTo>
                    <a:lnTo>
                      <a:pt x="817" y="109"/>
                    </a:lnTo>
                    <a:lnTo>
                      <a:pt x="814" y="115"/>
                    </a:lnTo>
                    <a:lnTo>
                      <a:pt x="808" y="121"/>
                    </a:lnTo>
                    <a:lnTo>
                      <a:pt x="800" y="122"/>
                    </a:lnTo>
                    <a:lnTo>
                      <a:pt x="795" y="124"/>
                    </a:lnTo>
                    <a:lnTo>
                      <a:pt x="795" y="127"/>
                    </a:lnTo>
                    <a:lnTo>
                      <a:pt x="795" y="131"/>
                    </a:lnTo>
                    <a:lnTo>
                      <a:pt x="786" y="139"/>
                    </a:lnTo>
                    <a:lnTo>
                      <a:pt x="772" y="143"/>
                    </a:lnTo>
                    <a:lnTo>
                      <a:pt x="772" y="148"/>
                    </a:lnTo>
                    <a:lnTo>
                      <a:pt x="772" y="152"/>
                    </a:lnTo>
                    <a:lnTo>
                      <a:pt x="765" y="162"/>
                    </a:lnTo>
                    <a:lnTo>
                      <a:pt x="752" y="172"/>
                    </a:lnTo>
                    <a:lnTo>
                      <a:pt x="747" y="182"/>
                    </a:lnTo>
                    <a:lnTo>
                      <a:pt x="743" y="194"/>
                    </a:lnTo>
                    <a:lnTo>
                      <a:pt x="750" y="194"/>
                    </a:lnTo>
                    <a:lnTo>
                      <a:pt x="759" y="194"/>
                    </a:lnTo>
                    <a:lnTo>
                      <a:pt x="769" y="196"/>
                    </a:lnTo>
                    <a:lnTo>
                      <a:pt x="779" y="203"/>
                    </a:lnTo>
                    <a:lnTo>
                      <a:pt x="774" y="205"/>
                    </a:lnTo>
                    <a:lnTo>
                      <a:pt x="769" y="207"/>
                    </a:lnTo>
                    <a:lnTo>
                      <a:pt x="772" y="210"/>
                    </a:lnTo>
                    <a:lnTo>
                      <a:pt x="781" y="213"/>
                    </a:lnTo>
                    <a:lnTo>
                      <a:pt x="788" y="217"/>
                    </a:lnTo>
                    <a:lnTo>
                      <a:pt x="791" y="225"/>
                    </a:lnTo>
                    <a:lnTo>
                      <a:pt x="786" y="231"/>
                    </a:lnTo>
                    <a:lnTo>
                      <a:pt x="776" y="232"/>
                    </a:lnTo>
                    <a:lnTo>
                      <a:pt x="764" y="232"/>
                    </a:lnTo>
                    <a:lnTo>
                      <a:pt x="755" y="232"/>
                    </a:lnTo>
                    <a:lnTo>
                      <a:pt x="748" y="234"/>
                    </a:lnTo>
                    <a:lnTo>
                      <a:pt x="747" y="239"/>
                    </a:lnTo>
                    <a:lnTo>
                      <a:pt x="752" y="246"/>
                    </a:lnTo>
                    <a:lnTo>
                      <a:pt x="762" y="248"/>
                    </a:lnTo>
                    <a:lnTo>
                      <a:pt x="765" y="260"/>
                    </a:lnTo>
                    <a:lnTo>
                      <a:pt x="769" y="270"/>
                    </a:lnTo>
                    <a:lnTo>
                      <a:pt x="767" y="275"/>
                    </a:lnTo>
                    <a:lnTo>
                      <a:pt x="769" y="280"/>
                    </a:lnTo>
                    <a:lnTo>
                      <a:pt x="759" y="280"/>
                    </a:lnTo>
                    <a:lnTo>
                      <a:pt x="753" y="287"/>
                    </a:lnTo>
                    <a:lnTo>
                      <a:pt x="755" y="291"/>
                    </a:lnTo>
                    <a:lnTo>
                      <a:pt x="760" y="294"/>
                    </a:lnTo>
                    <a:lnTo>
                      <a:pt x="767" y="296"/>
                    </a:lnTo>
                    <a:lnTo>
                      <a:pt x="774" y="298"/>
                    </a:lnTo>
                    <a:lnTo>
                      <a:pt x="764" y="306"/>
                    </a:lnTo>
                    <a:lnTo>
                      <a:pt x="752" y="311"/>
                    </a:lnTo>
                    <a:lnTo>
                      <a:pt x="752" y="315"/>
                    </a:lnTo>
                    <a:lnTo>
                      <a:pt x="755" y="320"/>
                    </a:lnTo>
                    <a:lnTo>
                      <a:pt x="748" y="327"/>
                    </a:lnTo>
                    <a:lnTo>
                      <a:pt x="741" y="330"/>
                    </a:lnTo>
                    <a:lnTo>
                      <a:pt x="733" y="332"/>
                    </a:lnTo>
                    <a:lnTo>
                      <a:pt x="728" y="339"/>
                    </a:lnTo>
                    <a:lnTo>
                      <a:pt x="719" y="332"/>
                    </a:lnTo>
                    <a:lnTo>
                      <a:pt x="712" y="327"/>
                    </a:lnTo>
                    <a:lnTo>
                      <a:pt x="705" y="327"/>
                    </a:lnTo>
                    <a:lnTo>
                      <a:pt x="710" y="334"/>
                    </a:lnTo>
                    <a:lnTo>
                      <a:pt x="721" y="337"/>
                    </a:lnTo>
                    <a:lnTo>
                      <a:pt x="728" y="341"/>
                    </a:lnTo>
                    <a:lnTo>
                      <a:pt x="733" y="349"/>
                    </a:lnTo>
                    <a:lnTo>
                      <a:pt x="731" y="360"/>
                    </a:lnTo>
                    <a:lnTo>
                      <a:pt x="726" y="365"/>
                    </a:lnTo>
                    <a:lnTo>
                      <a:pt x="717" y="361"/>
                    </a:lnTo>
                    <a:lnTo>
                      <a:pt x="709" y="356"/>
                    </a:lnTo>
                    <a:lnTo>
                      <a:pt x="700" y="348"/>
                    </a:lnTo>
                    <a:lnTo>
                      <a:pt x="697" y="341"/>
                    </a:lnTo>
                    <a:lnTo>
                      <a:pt x="692" y="341"/>
                    </a:lnTo>
                    <a:lnTo>
                      <a:pt x="692" y="349"/>
                    </a:lnTo>
                    <a:lnTo>
                      <a:pt x="705" y="360"/>
                    </a:lnTo>
                    <a:lnTo>
                      <a:pt x="722" y="372"/>
                    </a:lnTo>
                    <a:lnTo>
                      <a:pt x="728" y="377"/>
                    </a:lnTo>
                    <a:lnTo>
                      <a:pt x="735" y="385"/>
                    </a:lnTo>
                    <a:lnTo>
                      <a:pt x="738" y="392"/>
                    </a:lnTo>
                    <a:lnTo>
                      <a:pt x="741" y="404"/>
                    </a:lnTo>
                    <a:lnTo>
                      <a:pt x="736" y="409"/>
                    </a:lnTo>
                    <a:lnTo>
                      <a:pt x="728" y="411"/>
                    </a:lnTo>
                    <a:lnTo>
                      <a:pt x="714" y="406"/>
                    </a:lnTo>
                    <a:lnTo>
                      <a:pt x="705" y="397"/>
                    </a:lnTo>
                    <a:lnTo>
                      <a:pt x="698" y="389"/>
                    </a:lnTo>
                    <a:lnTo>
                      <a:pt x="688" y="385"/>
                    </a:lnTo>
                    <a:lnTo>
                      <a:pt x="685" y="385"/>
                    </a:lnTo>
                    <a:lnTo>
                      <a:pt x="681" y="385"/>
                    </a:lnTo>
                    <a:lnTo>
                      <a:pt x="683" y="392"/>
                    </a:lnTo>
                    <a:lnTo>
                      <a:pt x="686" y="397"/>
                    </a:lnTo>
                    <a:lnTo>
                      <a:pt x="681" y="403"/>
                    </a:lnTo>
                    <a:lnTo>
                      <a:pt x="674" y="404"/>
                    </a:lnTo>
                    <a:lnTo>
                      <a:pt x="674" y="408"/>
                    </a:lnTo>
                    <a:lnTo>
                      <a:pt x="681" y="411"/>
                    </a:lnTo>
                    <a:lnTo>
                      <a:pt x="688" y="413"/>
                    </a:lnTo>
                    <a:lnTo>
                      <a:pt x="698" y="416"/>
                    </a:lnTo>
                    <a:lnTo>
                      <a:pt x="707" y="416"/>
                    </a:lnTo>
                    <a:lnTo>
                      <a:pt x="717" y="418"/>
                    </a:lnTo>
                    <a:lnTo>
                      <a:pt x="724" y="420"/>
                    </a:lnTo>
                    <a:lnTo>
                      <a:pt x="731" y="421"/>
                    </a:lnTo>
                    <a:lnTo>
                      <a:pt x="719" y="427"/>
                    </a:lnTo>
                    <a:lnTo>
                      <a:pt x="709" y="432"/>
                    </a:lnTo>
                    <a:lnTo>
                      <a:pt x="697" y="435"/>
                    </a:lnTo>
                    <a:lnTo>
                      <a:pt x="688" y="444"/>
                    </a:lnTo>
                    <a:lnTo>
                      <a:pt x="679" y="449"/>
                    </a:lnTo>
                    <a:lnTo>
                      <a:pt x="673" y="456"/>
                    </a:lnTo>
                    <a:lnTo>
                      <a:pt x="657" y="458"/>
                    </a:lnTo>
                    <a:lnTo>
                      <a:pt x="645" y="459"/>
                    </a:lnTo>
                    <a:lnTo>
                      <a:pt x="633" y="461"/>
                    </a:lnTo>
                    <a:lnTo>
                      <a:pt x="619" y="468"/>
                    </a:lnTo>
                    <a:lnTo>
                      <a:pt x="597" y="468"/>
                    </a:lnTo>
                    <a:lnTo>
                      <a:pt x="588" y="471"/>
                    </a:lnTo>
                    <a:lnTo>
                      <a:pt x="587" y="476"/>
                    </a:lnTo>
                    <a:lnTo>
                      <a:pt x="573" y="485"/>
                    </a:lnTo>
                    <a:lnTo>
                      <a:pt x="563" y="497"/>
                    </a:lnTo>
                    <a:lnTo>
                      <a:pt x="556" y="511"/>
                    </a:lnTo>
                    <a:lnTo>
                      <a:pt x="545" y="516"/>
                    </a:lnTo>
                    <a:lnTo>
                      <a:pt x="537" y="518"/>
                    </a:lnTo>
                    <a:lnTo>
                      <a:pt x="526" y="519"/>
                    </a:lnTo>
                    <a:lnTo>
                      <a:pt x="518" y="526"/>
                    </a:lnTo>
                    <a:lnTo>
                      <a:pt x="509" y="526"/>
                    </a:lnTo>
                    <a:lnTo>
                      <a:pt x="509" y="516"/>
                    </a:lnTo>
                    <a:lnTo>
                      <a:pt x="502" y="521"/>
                    </a:lnTo>
                    <a:lnTo>
                      <a:pt x="499" y="528"/>
                    </a:lnTo>
                    <a:lnTo>
                      <a:pt x="487" y="533"/>
                    </a:lnTo>
                    <a:lnTo>
                      <a:pt x="475" y="537"/>
                    </a:lnTo>
                    <a:lnTo>
                      <a:pt x="464" y="542"/>
                    </a:lnTo>
                    <a:lnTo>
                      <a:pt x="461" y="552"/>
                    </a:lnTo>
                    <a:lnTo>
                      <a:pt x="461" y="554"/>
                    </a:lnTo>
                    <a:lnTo>
                      <a:pt x="463" y="557"/>
                    </a:lnTo>
                    <a:lnTo>
                      <a:pt x="459" y="559"/>
                    </a:lnTo>
                    <a:lnTo>
                      <a:pt x="459" y="562"/>
                    </a:lnTo>
                    <a:lnTo>
                      <a:pt x="461" y="568"/>
                    </a:lnTo>
                    <a:lnTo>
                      <a:pt x="464" y="575"/>
                    </a:lnTo>
                    <a:lnTo>
                      <a:pt x="459" y="583"/>
                    </a:lnTo>
                    <a:lnTo>
                      <a:pt x="452" y="588"/>
                    </a:lnTo>
                    <a:lnTo>
                      <a:pt x="444" y="592"/>
                    </a:lnTo>
                    <a:lnTo>
                      <a:pt x="442" y="600"/>
                    </a:lnTo>
                    <a:lnTo>
                      <a:pt x="440" y="616"/>
                    </a:lnTo>
                    <a:lnTo>
                      <a:pt x="442" y="628"/>
                    </a:lnTo>
                    <a:lnTo>
                      <a:pt x="434" y="635"/>
                    </a:lnTo>
                    <a:lnTo>
                      <a:pt x="432" y="647"/>
                    </a:lnTo>
                    <a:lnTo>
                      <a:pt x="428" y="655"/>
                    </a:lnTo>
                    <a:lnTo>
                      <a:pt x="421" y="660"/>
                    </a:lnTo>
                    <a:lnTo>
                      <a:pt x="416" y="659"/>
                    </a:lnTo>
                    <a:lnTo>
                      <a:pt x="416" y="655"/>
                    </a:lnTo>
                    <a:lnTo>
                      <a:pt x="409" y="657"/>
                    </a:lnTo>
                    <a:lnTo>
                      <a:pt x="406" y="659"/>
                    </a:lnTo>
                    <a:lnTo>
                      <a:pt x="397" y="654"/>
                    </a:lnTo>
                    <a:lnTo>
                      <a:pt x="392" y="647"/>
                    </a:lnTo>
                    <a:lnTo>
                      <a:pt x="387" y="638"/>
                    </a:lnTo>
                    <a:lnTo>
                      <a:pt x="382" y="636"/>
                    </a:lnTo>
                    <a:lnTo>
                      <a:pt x="370" y="638"/>
                    </a:lnTo>
                    <a:lnTo>
                      <a:pt x="360" y="643"/>
                    </a:lnTo>
                    <a:lnTo>
                      <a:pt x="353" y="633"/>
                    </a:lnTo>
                    <a:lnTo>
                      <a:pt x="344" y="628"/>
                    </a:lnTo>
                    <a:lnTo>
                      <a:pt x="341" y="623"/>
                    </a:lnTo>
                    <a:lnTo>
                      <a:pt x="341" y="619"/>
                    </a:lnTo>
                    <a:lnTo>
                      <a:pt x="330" y="609"/>
                    </a:lnTo>
                    <a:lnTo>
                      <a:pt x="320" y="599"/>
                    </a:lnTo>
                    <a:lnTo>
                      <a:pt x="311" y="585"/>
                    </a:lnTo>
                    <a:lnTo>
                      <a:pt x="310" y="573"/>
                    </a:lnTo>
                    <a:lnTo>
                      <a:pt x="311" y="566"/>
                    </a:lnTo>
                    <a:lnTo>
                      <a:pt x="318" y="562"/>
                    </a:lnTo>
                    <a:lnTo>
                      <a:pt x="308" y="559"/>
                    </a:lnTo>
                    <a:lnTo>
                      <a:pt x="299" y="562"/>
                    </a:lnTo>
                    <a:lnTo>
                      <a:pt x="296" y="554"/>
                    </a:lnTo>
                    <a:lnTo>
                      <a:pt x="294" y="545"/>
                    </a:lnTo>
                    <a:lnTo>
                      <a:pt x="289" y="537"/>
                    </a:lnTo>
                    <a:lnTo>
                      <a:pt x="284" y="532"/>
                    </a:lnTo>
                    <a:lnTo>
                      <a:pt x="279" y="523"/>
                    </a:lnTo>
                    <a:lnTo>
                      <a:pt x="277" y="516"/>
                    </a:lnTo>
                    <a:lnTo>
                      <a:pt x="279" y="509"/>
                    </a:lnTo>
                    <a:lnTo>
                      <a:pt x="282" y="504"/>
                    </a:lnTo>
                    <a:lnTo>
                      <a:pt x="277" y="501"/>
                    </a:lnTo>
                    <a:lnTo>
                      <a:pt x="272" y="504"/>
                    </a:lnTo>
                    <a:lnTo>
                      <a:pt x="272" y="492"/>
                    </a:lnTo>
                    <a:lnTo>
                      <a:pt x="280" y="476"/>
                    </a:lnTo>
                    <a:lnTo>
                      <a:pt x="292" y="464"/>
                    </a:lnTo>
                    <a:lnTo>
                      <a:pt x="292" y="463"/>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792" name="Freeform 337"/>
              <p:cNvSpPr>
                <a:spLocks/>
              </p:cNvSpPr>
              <p:nvPr/>
            </p:nvSpPr>
            <p:spPr bwMode="auto">
              <a:xfrm>
                <a:off x="3056732" y="2052638"/>
                <a:ext cx="68263" cy="44450"/>
              </a:xfrm>
              <a:custGeom>
                <a:avLst/>
                <a:gdLst/>
                <a:ahLst/>
                <a:cxnLst>
                  <a:cxn ang="0">
                    <a:pos x="10" y="28"/>
                  </a:cxn>
                  <a:cxn ang="0">
                    <a:pos x="4" y="21"/>
                  </a:cxn>
                  <a:cxn ang="0">
                    <a:pos x="0" y="9"/>
                  </a:cxn>
                  <a:cxn ang="0">
                    <a:pos x="4" y="2"/>
                  </a:cxn>
                  <a:cxn ang="0">
                    <a:pos x="12" y="0"/>
                  </a:cxn>
                  <a:cxn ang="0">
                    <a:pos x="19" y="2"/>
                  </a:cxn>
                  <a:cxn ang="0">
                    <a:pos x="26" y="7"/>
                  </a:cxn>
                  <a:cxn ang="0">
                    <a:pos x="33" y="12"/>
                  </a:cxn>
                  <a:cxn ang="0">
                    <a:pos x="43" y="18"/>
                  </a:cxn>
                  <a:cxn ang="0">
                    <a:pos x="34" y="24"/>
                  </a:cxn>
                  <a:cxn ang="0">
                    <a:pos x="22" y="28"/>
                  </a:cxn>
                  <a:cxn ang="0">
                    <a:pos x="10" y="28"/>
                  </a:cxn>
                </a:cxnLst>
                <a:rect l="0" t="0" r="r" b="b"/>
                <a:pathLst>
                  <a:path w="43" h="28">
                    <a:moveTo>
                      <a:pt x="10" y="28"/>
                    </a:moveTo>
                    <a:lnTo>
                      <a:pt x="4" y="21"/>
                    </a:lnTo>
                    <a:lnTo>
                      <a:pt x="0" y="9"/>
                    </a:lnTo>
                    <a:lnTo>
                      <a:pt x="4" y="2"/>
                    </a:lnTo>
                    <a:lnTo>
                      <a:pt x="12" y="0"/>
                    </a:lnTo>
                    <a:lnTo>
                      <a:pt x="19" y="2"/>
                    </a:lnTo>
                    <a:lnTo>
                      <a:pt x="26" y="7"/>
                    </a:lnTo>
                    <a:lnTo>
                      <a:pt x="33" y="12"/>
                    </a:lnTo>
                    <a:lnTo>
                      <a:pt x="43" y="18"/>
                    </a:lnTo>
                    <a:lnTo>
                      <a:pt x="34" y="24"/>
                    </a:lnTo>
                    <a:lnTo>
                      <a:pt x="22" y="28"/>
                    </a:lnTo>
                    <a:lnTo>
                      <a:pt x="10" y="28"/>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793" name="Freeform 338"/>
              <p:cNvSpPr>
                <a:spLocks/>
              </p:cNvSpPr>
              <p:nvPr/>
            </p:nvSpPr>
            <p:spPr bwMode="auto">
              <a:xfrm>
                <a:off x="3882232" y="1827213"/>
                <a:ext cx="34925" cy="20637"/>
              </a:xfrm>
              <a:custGeom>
                <a:avLst/>
                <a:gdLst/>
                <a:ahLst/>
                <a:cxnLst>
                  <a:cxn ang="0">
                    <a:pos x="6" y="13"/>
                  </a:cxn>
                  <a:cxn ang="0">
                    <a:pos x="1" y="10"/>
                  </a:cxn>
                  <a:cxn ang="0">
                    <a:pos x="0" y="6"/>
                  </a:cxn>
                  <a:cxn ang="0">
                    <a:pos x="1" y="1"/>
                  </a:cxn>
                  <a:cxn ang="0">
                    <a:pos x="5" y="0"/>
                  </a:cxn>
                  <a:cxn ang="0">
                    <a:pos x="13" y="0"/>
                  </a:cxn>
                  <a:cxn ang="0">
                    <a:pos x="13" y="3"/>
                  </a:cxn>
                  <a:cxn ang="0">
                    <a:pos x="13" y="6"/>
                  </a:cxn>
                  <a:cxn ang="0">
                    <a:pos x="22" y="6"/>
                  </a:cxn>
                  <a:cxn ang="0">
                    <a:pos x="15" y="10"/>
                  </a:cxn>
                  <a:cxn ang="0">
                    <a:pos x="6" y="13"/>
                  </a:cxn>
                </a:cxnLst>
                <a:rect l="0" t="0" r="r" b="b"/>
                <a:pathLst>
                  <a:path w="22" h="13">
                    <a:moveTo>
                      <a:pt x="6" y="13"/>
                    </a:moveTo>
                    <a:lnTo>
                      <a:pt x="1" y="10"/>
                    </a:lnTo>
                    <a:lnTo>
                      <a:pt x="0" y="6"/>
                    </a:lnTo>
                    <a:lnTo>
                      <a:pt x="1" y="1"/>
                    </a:lnTo>
                    <a:lnTo>
                      <a:pt x="5" y="0"/>
                    </a:lnTo>
                    <a:lnTo>
                      <a:pt x="13" y="0"/>
                    </a:lnTo>
                    <a:lnTo>
                      <a:pt x="13" y="3"/>
                    </a:lnTo>
                    <a:lnTo>
                      <a:pt x="13" y="6"/>
                    </a:lnTo>
                    <a:lnTo>
                      <a:pt x="22" y="6"/>
                    </a:lnTo>
                    <a:lnTo>
                      <a:pt x="15" y="10"/>
                    </a:lnTo>
                    <a:lnTo>
                      <a:pt x="6" y="13"/>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794" name="Freeform 339"/>
              <p:cNvSpPr>
                <a:spLocks/>
              </p:cNvSpPr>
              <p:nvPr/>
            </p:nvSpPr>
            <p:spPr bwMode="auto">
              <a:xfrm>
                <a:off x="2958307" y="2716213"/>
                <a:ext cx="150813" cy="147637"/>
              </a:xfrm>
              <a:custGeom>
                <a:avLst/>
                <a:gdLst/>
                <a:ahLst/>
                <a:cxnLst>
                  <a:cxn ang="0">
                    <a:pos x="2" y="74"/>
                  </a:cxn>
                  <a:cxn ang="0">
                    <a:pos x="4" y="67"/>
                  </a:cxn>
                  <a:cxn ang="0">
                    <a:pos x="9" y="60"/>
                  </a:cxn>
                  <a:cxn ang="0">
                    <a:pos x="5" y="59"/>
                  </a:cxn>
                  <a:cxn ang="0">
                    <a:pos x="21" y="38"/>
                  </a:cxn>
                  <a:cxn ang="0">
                    <a:pos x="33" y="16"/>
                  </a:cxn>
                  <a:cxn ang="0">
                    <a:pos x="48" y="0"/>
                  </a:cxn>
                  <a:cxn ang="0">
                    <a:pos x="52" y="5"/>
                  </a:cxn>
                  <a:cxn ang="0">
                    <a:pos x="38" y="31"/>
                  </a:cxn>
                  <a:cxn ang="0">
                    <a:pos x="41" y="35"/>
                  </a:cxn>
                  <a:cxn ang="0">
                    <a:pos x="48" y="33"/>
                  </a:cxn>
                  <a:cxn ang="0">
                    <a:pos x="52" y="38"/>
                  </a:cxn>
                  <a:cxn ang="0">
                    <a:pos x="60" y="41"/>
                  </a:cxn>
                  <a:cxn ang="0">
                    <a:pos x="60" y="45"/>
                  </a:cxn>
                  <a:cxn ang="0">
                    <a:pos x="74" y="43"/>
                  </a:cxn>
                  <a:cxn ang="0">
                    <a:pos x="81" y="48"/>
                  </a:cxn>
                  <a:cxn ang="0">
                    <a:pos x="83" y="59"/>
                  </a:cxn>
                  <a:cxn ang="0">
                    <a:pos x="83" y="62"/>
                  </a:cxn>
                  <a:cxn ang="0">
                    <a:pos x="83" y="69"/>
                  </a:cxn>
                  <a:cxn ang="0">
                    <a:pos x="88" y="72"/>
                  </a:cxn>
                  <a:cxn ang="0">
                    <a:pos x="93" y="76"/>
                  </a:cxn>
                  <a:cxn ang="0">
                    <a:pos x="91" y="90"/>
                  </a:cxn>
                  <a:cxn ang="0">
                    <a:pos x="83" y="90"/>
                  </a:cxn>
                  <a:cxn ang="0">
                    <a:pos x="79" y="86"/>
                  </a:cxn>
                  <a:cxn ang="0">
                    <a:pos x="74" y="79"/>
                  </a:cxn>
                  <a:cxn ang="0">
                    <a:pos x="66" y="81"/>
                  </a:cxn>
                  <a:cxn ang="0">
                    <a:pos x="55" y="86"/>
                  </a:cxn>
                  <a:cxn ang="0">
                    <a:pos x="60" y="78"/>
                  </a:cxn>
                  <a:cxn ang="0">
                    <a:pos x="47" y="76"/>
                  </a:cxn>
                  <a:cxn ang="0">
                    <a:pos x="36" y="79"/>
                  </a:cxn>
                  <a:cxn ang="0">
                    <a:pos x="21" y="76"/>
                  </a:cxn>
                  <a:cxn ang="0">
                    <a:pos x="5" y="78"/>
                  </a:cxn>
                </a:cxnLst>
                <a:rect l="0" t="0" r="r" b="b"/>
                <a:pathLst>
                  <a:path w="95" h="93">
                    <a:moveTo>
                      <a:pt x="5" y="78"/>
                    </a:moveTo>
                    <a:lnTo>
                      <a:pt x="2" y="74"/>
                    </a:lnTo>
                    <a:lnTo>
                      <a:pt x="0" y="72"/>
                    </a:lnTo>
                    <a:lnTo>
                      <a:pt x="4" y="67"/>
                    </a:lnTo>
                    <a:lnTo>
                      <a:pt x="9" y="64"/>
                    </a:lnTo>
                    <a:lnTo>
                      <a:pt x="9" y="60"/>
                    </a:lnTo>
                    <a:lnTo>
                      <a:pt x="7" y="59"/>
                    </a:lnTo>
                    <a:lnTo>
                      <a:pt x="5" y="59"/>
                    </a:lnTo>
                    <a:lnTo>
                      <a:pt x="14" y="48"/>
                    </a:lnTo>
                    <a:lnTo>
                      <a:pt x="21" y="38"/>
                    </a:lnTo>
                    <a:lnTo>
                      <a:pt x="26" y="24"/>
                    </a:lnTo>
                    <a:lnTo>
                      <a:pt x="33" y="16"/>
                    </a:lnTo>
                    <a:lnTo>
                      <a:pt x="38" y="5"/>
                    </a:lnTo>
                    <a:lnTo>
                      <a:pt x="48" y="0"/>
                    </a:lnTo>
                    <a:lnTo>
                      <a:pt x="50" y="2"/>
                    </a:lnTo>
                    <a:lnTo>
                      <a:pt x="52" y="5"/>
                    </a:lnTo>
                    <a:lnTo>
                      <a:pt x="45" y="19"/>
                    </a:lnTo>
                    <a:lnTo>
                      <a:pt x="38" y="31"/>
                    </a:lnTo>
                    <a:lnTo>
                      <a:pt x="38" y="36"/>
                    </a:lnTo>
                    <a:lnTo>
                      <a:pt x="41" y="35"/>
                    </a:lnTo>
                    <a:lnTo>
                      <a:pt x="45" y="33"/>
                    </a:lnTo>
                    <a:lnTo>
                      <a:pt x="48" y="33"/>
                    </a:lnTo>
                    <a:lnTo>
                      <a:pt x="53" y="35"/>
                    </a:lnTo>
                    <a:lnTo>
                      <a:pt x="52" y="38"/>
                    </a:lnTo>
                    <a:lnTo>
                      <a:pt x="52" y="41"/>
                    </a:lnTo>
                    <a:lnTo>
                      <a:pt x="60" y="41"/>
                    </a:lnTo>
                    <a:lnTo>
                      <a:pt x="60" y="43"/>
                    </a:lnTo>
                    <a:lnTo>
                      <a:pt x="60" y="45"/>
                    </a:lnTo>
                    <a:lnTo>
                      <a:pt x="66" y="43"/>
                    </a:lnTo>
                    <a:lnTo>
                      <a:pt x="74" y="43"/>
                    </a:lnTo>
                    <a:lnTo>
                      <a:pt x="81" y="43"/>
                    </a:lnTo>
                    <a:lnTo>
                      <a:pt x="81" y="48"/>
                    </a:lnTo>
                    <a:lnTo>
                      <a:pt x="81" y="59"/>
                    </a:lnTo>
                    <a:lnTo>
                      <a:pt x="83" y="59"/>
                    </a:lnTo>
                    <a:lnTo>
                      <a:pt x="86" y="59"/>
                    </a:lnTo>
                    <a:lnTo>
                      <a:pt x="83" y="62"/>
                    </a:lnTo>
                    <a:lnTo>
                      <a:pt x="81" y="65"/>
                    </a:lnTo>
                    <a:lnTo>
                      <a:pt x="83" y="69"/>
                    </a:lnTo>
                    <a:lnTo>
                      <a:pt x="84" y="74"/>
                    </a:lnTo>
                    <a:lnTo>
                      <a:pt x="88" y="72"/>
                    </a:lnTo>
                    <a:lnTo>
                      <a:pt x="91" y="71"/>
                    </a:lnTo>
                    <a:lnTo>
                      <a:pt x="93" y="76"/>
                    </a:lnTo>
                    <a:lnTo>
                      <a:pt x="95" y="81"/>
                    </a:lnTo>
                    <a:lnTo>
                      <a:pt x="91" y="90"/>
                    </a:lnTo>
                    <a:lnTo>
                      <a:pt x="86" y="93"/>
                    </a:lnTo>
                    <a:lnTo>
                      <a:pt x="83" y="90"/>
                    </a:lnTo>
                    <a:lnTo>
                      <a:pt x="83" y="88"/>
                    </a:lnTo>
                    <a:lnTo>
                      <a:pt x="79" y="86"/>
                    </a:lnTo>
                    <a:lnTo>
                      <a:pt x="78" y="86"/>
                    </a:lnTo>
                    <a:lnTo>
                      <a:pt x="74" y="79"/>
                    </a:lnTo>
                    <a:lnTo>
                      <a:pt x="72" y="72"/>
                    </a:lnTo>
                    <a:lnTo>
                      <a:pt x="66" y="81"/>
                    </a:lnTo>
                    <a:lnTo>
                      <a:pt x="59" y="86"/>
                    </a:lnTo>
                    <a:lnTo>
                      <a:pt x="55" y="86"/>
                    </a:lnTo>
                    <a:lnTo>
                      <a:pt x="57" y="81"/>
                    </a:lnTo>
                    <a:lnTo>
                      <a:pt x="60" y="78"/>
                    </a:lnTo>
                    <a:lnTo>
                      <a:pt x="52" y="78"/>
                    </a:lnTo>
                    <a:lnTo>
                      <a:pt x="47" y="76"/>
                    </a:lnTo>
                    <a:lnTo>
                      <a:pt x="41" y="78"/>
                    </a:lnTo>
                    <a:lnTo>
                      <a:pt x="36" y="79"/>
                    </a:lnTo>
                    <a:lnTo>
                      <a:pt x="28" y="78"/>
                    </a:lnTo>
                    <a:lnTo>
                      <a:pt x="21" y="76"/>
                    </a:lnTo>
                    <a:lnTo>
                      <a:pt x="12" y="76"/>
                    </a:lnTo>
                    <a:lnTo>
                      <a:pt x="5" y="78"/>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795" name="Freeform 340"/>
              <p:cNvSpPr>
                <a:spLocks/>
              </p:cNvSpPr>
              <p:nvPr/>
            </p:nvSpPr>
            <p:spPr bwMode="auto">
              <a:xfrm>
                <a:off x="7455694" y="1779588"/>
                <a:ext cx="177800" cy="68262"/>
              </a:xfrm>
              <a:custGeom>
                <a:avLst/>
                <a:gdLst/>
                <a:ahLst/>
                <a:cxnLst>
                  <a:cxn ang="0">
                    <a:pos x="89" y="33"/>
                  </a:cxn>
                  <a:cxn ang="0">
                    <a:pos x="82" y="35"/>
                  </a:cxn>
                  <a:cxn ang="0">
                    <a:pos x="76" y="38"/>
                  </a:cxn>
                  <a:cxn ang="0">
                    <a:pos x="70" y="35"/>
                  </a:cxn>
                  <a:cxn ang="0">
                    <a:pos x="67" y="33"/>
                  </a:cxn>
                  <a:cxn ang="0">
                    <a:pos x="62" y="35"/>
                  </a:cxn>
                  <a:cxn ang="0">
                    <a:pos x="57" y="36"/>
                  </a:cxn>
                  <a:cxn ang="0">
                    <a:pos x="52" y="38"/>
                  </a:cxn>
                  <a:cxn ang="0">
                    <a:pos x="46" y="42"/>
                  </a:cxn>
                  <a:cxn ang="0">
                    <a:pos x="39" y="40"/>
                  </a:cxn>
                  <a:cxn ang="0">
                    <a:pos x="36" y="36"/>
                  </a:cxn>
                  <a:cxn ang="0">
                    <a:pos x="31" y="40"/>
                  </a:cxn>
                  <a:cxn ang="0">
                    <a:pos x="26" y="43"/>
                  </a:cxn>
                  <a:cxn ang="0">
                    <a:pos x="15" y="40"/>
                  </a:cxn>
                  <a:cxn ang="0">
                    <a:pos x="7" y="36"/>
                  </a:cxn>
                  <a:cxn ang="0">
                    <a:pos x="0" y="28"/>
                  </a:cxn>
                  <a:cxn ang="0">
                    <a:pos x="0" y="21"/>
                  </a:cxn>
                  <a:cxn ang="0">
                    <a:pos x="7" y="6"/>
                  </a:cxn>
                  <a:cxn ang="0">
                    <a:pos x="22" y="0"/>
                  </a:cxn>
                  <a:cxn ang="0">
                    <a:pos x="31" y="2"/>
                  </a:cxn>
                  <a:cxn ang="0">
                    <a:pos x="38" y="9"/>
                  </a:cxn>
                  <a:cxn ang="0">
                    <a:pos x="43" y="14"/>
                  </a:cxn>
                  <a:cxn ang="0">
                    <a:pos x="53" y="18"/>
                  </a:cxn>
                  <a:cxn ang="0">
                    <a:pos x="55" y="7"/>
                  </a:cxn>
                  <a:cxn ang="0">
                    <a:pos x="62" y="4"/>
                  </a:cxn>
                  <a:cxn ang="0">
                    <a:pos x="70" y="4"/>
                  </a:cxn>
                  <a:cxn ang="0">
                    <a:pos x="86" y="9"/>
                  </a:cxn>
                  <a:cxn ang="0">
                    <a:pos x="100" y="12"/>
                  </a:cxn>
                  <a:cxn ang="0">
                    <a:pos x="112" y="18"/>
                  </a:cxn>
                  <a:cxn ang="0">
                    <a:pos x="107" y="26"/>
                  </a:cxn>
                  <a:cxn ang="0">
                    <a:pos x="103" y="33"/>
                  </a:cxn>
                  <a:cxn ang="0">
                    <a:pos x="89" y="33"/>
                  </a:cxn>
                </a:cxnLst>
                <a:rect l="0" t="0" r="r" b="b"/>
                <a:pathLst>
                  <a:path w="112" h="43">
                    <a:moveTo>
                      <a:pt x="89" y="33"/>
                    </a:moveTo>
                    <a:lnTo>
                      <a:pt x="82" y="35"/>
                    </a:lnTo>
                    <a:lnTo>
                      <a:pt x="76" y="38"/>
                    </a:lnTo>
                    <a:lnTo>
                      <a:pt x="70" y="35"/>
                    </a:lnTo>
                    <a:lnTo>
                      <a:pt x="67" y="33"/>
                    </a:lnTo>
                    <a:lnTo>
                      <a:pt x="62" y="35"/>
                    </a:lnTo>
                    <a:lnTo>
                      <a:pt x="57" y="36"/>
                    </a:lnTo>
                    <a:lnTo>
                      <a:pt x="52" y="38"/>
                    </a:lnTo>
                    <a:lnTo>
                      <a:pt x="46" y="42"/>
                    </a:lnTo>
                    <a:lnTo>
                      <a:pt x="39" y="40"/>
                    </a:lnTo>
                    <a:lnTo>
                      <a:pt x="36" y="36"/>
                    </a:lnTo>
                    <a:lnTo>
                      <a:pt x="31" y="40"/>
                    </a:lnTo>
                    <a:lnTo>
                      <a:pt x="26" y="43"/>
                    </a:lnTo>
                    <a:lnTo>
                      <a:pt x="15" y="40"/>
                    </a:lnTo>
                    <a:lnTo>
                      <a:pt x="7" y="36"/>
                    </a:lnTo>
                    <a:lnTo>
                      <a:pt x="0" y="28"/>
                    </a:lnTo>
                    <a:lnTo>
                      <a:pt x="0" y="21"/>
                    </a:lnTo>
                    <a:lnTo>
                      <a:pt x="7" y="6"/>
                    </a:lnTo>
                    <a:lnTo>
                      <a:pt x="22" y="0"/>
                    </a:lnTo>
                    <a:lnTo>
                      <a:pt x="31" y="2"/>
                    </a:lnTo>
                    <a:lnTo>
                      <a:pt x="38" y="9"/>
                    </a:lnTo>
                    <a:lnTo>
                      <a:pt x="43" y="14"/>
                    </a:lnTo>
                    <a:lnTo>
                      <a:pt x="53" y="18"/>
                    </a:lnTo>
                    <a:lnTo>
                      <a:pt x="55" y="7"/>
                    </a:lnTo>
                    <a:lnTo>
                      <a:pt x="62" y="4"/>
                    </a:lnTo>
                    <a:lnTo>
                      <a:pt x="70" y="4"/>
                    </a:lnTo>
                    <a:lnTo>
                      <a:pt x="86" y="9"/>
                    </a:lnTo>
                    <a:lnTo>
                      <a:pt x="100" y="12"/>
                    </a:lnTo>
                    <a:lnTo>
                      <a:pt x="112" y="18"/>
                    </a:lnTo>
                    <a:lnTo>
                      <a:pt x="107" y="26"/>
                    </a:lnTo>
                    <a:lnTo>
                      <a:pt x="103" y="33"/>
                    </a:lnTo>
                    <a:lnTo>
                      <a:pt x="89" y="33"/>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796" name="Freeform 341"/>
              <p:cNvSpPr>
                <a:spLocks/>
              </p:cNvSpPr>
              <p:nvPr/>
            </p:nvSpPr>
            <p:spPr bwMode="auto">
              <a:xfrm>
                <a:off x="1629569" y="3248025"/>
                <a:ext cx="919163" cy="617537"/>
              </a:xfrm>
              <a:custGeom>
                <a:avLst/>
                <a:gdLst/>
                <a:ahLst/>
                <a:cxnLst>
                  <a:cxn ang="0">
                    <a:pos x="283" y="123"/>
                  </a:cxn>
                  <a:cxn ang="0">
                    <a:pos x="285" y="171"/>
                  </a:cxn>
                  <a:cxn ang="0">
                    <a:pos x="299" y="198"/>
                  </a:cxn>
                  <a:cxn ang="0">
                    <a:pos x="330" y="226"/>
                  </a:cxn>
                  <a:cxn ang="0">
                    <a:pos x="368" y="222"/>
                  </a:cxn>
                  <a:cxn ang="0">
                    <a:pos x="387" y="193"/>
                  </a:cxn>
                  <a:cxn ang="0">
                    <a:pos x="416" y="174"/>
                  </a:cxn>
                  <a:cxn ang="0">
                    <a:pos x="438" y="176"/>
                  </a:cxn>
                  <a:cxn ang="0">
                    <a:pos x="430" y="207"/>
                  </a:cxn>
                  <a:cxn ang="0">
                    <a:pos x="421" y="221"/>
                  </a:cxn>
                  <a:cxn ang="0">
                    <a:pos x="414" y="250"/>
                  </a:cxn>
                  <a:cxn ang="0">
                    <a:pos x="416" y="262"/>
                  </a:cxn>
                  <a:cxn ang="0">
                    <a:pos x="464" y="260"/>
                  </a:cxn>
                  <a:cxn ang="0">
                    <a:pos x="488" y="277"/>
                  </a:cxn>
                  <a:cxn ang="0">
                    <a:pos x="485" y="331"/>
                  </a:cxn>
                  <a:cxn ang="0">
                    <a:pos x="519" y="363"/>
                  </a:cxn>
                  <a:cxn ang="0">
                    <a:pos x="565" y="358"/>
                  </a:cxn>
                  <a:cxn ang="0">
                    <a:pos x="565" y="380"/>
                  </a:cxn>
                  <a:cxn ang="0">
                    <a:pos x="564" y="372"/>
                  </a:cxn>
                  <a:cxn ang="0">
                    <a:pos x="540" y="368"/>
                  </a:cxn>
                  <a:cxn ang="0">
                    <a:pos x="536" y="380"/>
                  </a:cxn>
                  <a:cxn ang="0">
                    <a:pos x="512" y="375"/>
                  </a:cxn>
                  <a:cxn ang="0">
                    <a:pos x="488" y="367"/>
                  </a:cxn>
                  <a:cxn ang="0">
                    <a:pos x="467" y="346"/>
                  </a:cxn>
                  <a:cxn ang="0">
                    <a:pos x="461" y="351"/>
                  </a:cxn>
                  <a:cxn ang="0">
                    <a:pos x="448" y="324"/>
                  </a:cxn>
                  <a:cxn ang="0">
                    <a:pos x="426" y="298"/>
                  </a:cxn>
                  <a:cxn ang="0">
                    <a:pos x="395" y="293"/>
                  </a:cxn>
                  <a:cxn ang="0">
                    <a:pos x="350" y="270"/>
                  </a:cxn>
                  <a:cxn ang="0">
                    <a:pos x="328" y="255"/>
                  </a:cxn>
                  <a:cxn ang="0">
                    <a:pos x="297" y="262"/>
                  </a:cxn>
                  <a:cxn ang="0">
                    <a:pos x="275" y="257"/>
                  </a:cxn>
                  <a:cxn ang="0">
                    <a:pos x="246" y="243"/>
                  </a:cxn>
                  <a:cxn ang="0">
                    <a:pos x="215" y="229"/>
                  </a:cxn>
                  <a:cxn ang="0">
                    <a:pos x="192" y="219"/>
                  </a:cxn>
                  <a:cxn ang="0">
                    <a:pos x="172" y="203"/>
                  </a:cxn>
                  <a:cxn ang="0">
                    <a:pos x="172" y="176"/>
                  </a:cxn>
                  <a:cxn ang="0">
                    <a:pos x="144" y="135"/>
                  </a:cxn>
                  <a:cxn ang="0">
                    <a:pos x="115" y="107"/>
                  </a:cxn>
                  <a:cxn ang="0">
                    <a:pos x="96" y="83"/>
                  </a:cxn>
                  <a:cxn ang="0">
                    <a:pos x="79" y="68"/>
                  </a:cxn>
                  <a:cxn ang="0">
                    <a:pos x="58" y="31"/>
                  </a:cxn>
                  <a:cxn ang="0">
                    <a:pos x="31" y="18"/>
                  </a:cxn>
                  <a:cxn ang="0">
                    <a:pos x="48" y="54"/>
                  </a:cxn>
                  <a:cxn ang="0">
                    <a:pos x="75" y="95"/>
                  </a:cxn>
                  <a:cxn ang="0">
                    <a:pos x="92" y="133"/>
                  </a:cxn>
                  <a:cxn ang="0">
                    <a:pos x="108" y="153"/>
                  </a:cxn>
                  <a:cxn ang="0">
                    <a:pos x="86" y="138"/>
                  </a:cxn>
                  <a:cxn ang="0">
                    <a:pos x="74" y="112"/>
                  </a:cxn>
                  <a:cxn ang="0">
                    <a:pos x="36" y="83"/>
                  </a:cxn>
                  <a:cxn ang="0">
                    <a:pos x="20" y="50"/>
                  </a:cxn>
                  <a:cxn ang="0">
                    <a:pos x="12" y="26"/>
                  </a:cxn>
                  <a:cxn ang="0">
                    <a:pos x="32" y="0"/>
                  </a:cxn>
                  <a:cxn ang="0">
                    <a:pos x="139" y="11"/>
                  </a:cxn>
                  <a:cxn ang="0">
                    <a:pos x="173" y="33"/>
                  </a:cxn>
                  <a:cxn ang="0">
                    <a:pos x="197" y="57"/>
                  </a:cxn>
                  <a:cxn ang="0">
                    <a:pos x="215" y="42"/>
                  </a:cxn>
                  <a:cxn ang="0">
                    <a:pos x="242" y="62"/>
                  </a:cxn>
                  <a:cxn ang="0">
                    <a:pos x="261" y="97"/>
                  </a:cxn>
                  <a:cxn ang="0">
                    <a:pos x="283" y="98"/>
                  </a:cxn>
                </a:cxnLst>
                <a:rect l="0" t="0" r="r" b="b"/>
                <a:pathLst>
                  <a:path w="579" h="389">
                    <a:moveTo>
                      <a:pt x="285" y="104"/>
                    </a:moveTo>
                    <a:lnTo>
                      <a:pt x="285" y="107"/>
                    </a:lnTo>
                    <a:lnTo>
                      <a:pt x="287" y="112"/>
                    </a:lnTo>
                    <a:lnTo>
                      <a:pt x="283" y="123"/>
                    </a:lnTo>
                    <a:lnTo>
                      <a:pt x="282" y="133"/>
                    </a:lnTo>
                    <a:lnTo>
                      <a:pt x="282" y="162"/>
                    </a:lnTo>
                    <a:lnTo>
                      <a:pt x="282" y="166"/>
                    </a:lnTo>
                    <a:lnTo>
                      <a:pt x="285" y="171"/>
                    </a:lnTo>
                    <a:lnTo>
                      <a:pt x="285" y="176"/>
                    </a:lnTo>
                    <a:lnTo>
                      <a:pt x="287" y="183"/>
                    </a:lnTo>
                    <a:lnTo>
                      <a:pt x="292" y="190"/>
                    </a:lnTo>
                    <a:lnTo>
                      <a:pt x="299" y="198"/>
                    </a:lnTo>
                    <a:lnTo>
                      <a:pt x="309" y="210"/>
                    </a:lnTo>
                    <a:lnTo>
                      <a:pt x="321" y="221"/>
                    </a:lnTo>
                    <a:lnTo>
                      <a:pt x="325" y="222"/>
                    </a:lnTo>
                    <a:lnTo>
                      <a:pt x="330" y="226"/>
                    </a:lnTo>
                    <a:lnTo>
                      <a:pt x="344" y="222"/>
                    </a:lnTo>
                    <a:lnTo>
                      <a:pt x="359" y="219"/>
                    </a:lnTo>
                    <a:lnTo>
                      <a:pt x="364" y="221"/>
                    </a:lnTo>
                    <a:lnTo>
                      <a:pt x="368" y="222"/>
                    </a:lnTo>
                    <a:lnTo>
                      <a:pt x="373" y="217"/>
                    </a:lnTo>
                    <a:lnTo>
                      <a:pt x="375" y="214"/>
                    </a:lnTo>
                    <a:lnTo>
                      <a:pt x="381" y="203"/>
                    </a:lnTo>
                    <a:lnTo>
                      <a:pt x="387" y="193"/>
                    </a:lnTo>
                    <a:lnTo>
                      <a:pt x="388" y="183"/>
                    </a:lnTo>
                    <a:lnTo>
                      <a:pt x="395" y="178"/>
                    </a:lnTo>
                    <a:lnTo>
                      <a:pt x="404" y="174"/>
                    </a:lnTo>
                    <a:lnTo>
                      <a:pt x="416" y="174"/>
                    </a:lnTo>
                    <a:lnTo>
                      <a:pt x="421" y="174"/>
                    </a:lnTo>
                    <a:lnTo>
                      <a:pt x="426" y="176"/>
                    </a:lnTo>
                    <a:lnTo>
                      <a:pt x="431" y="176"/>
                    </a:lnTo>
                    <a:lnTo>
                      <a:pt x="438" y="176"/>
                    </a:lnTo>
                    <a:lnTo>
                      <a:pt x="438" y="178"/>
                    </a:lnTo>
                    <a:lnTo>
                      <a:pt x="438" y="181"/>
                    </a:lnTo>
                    <a:lnTo>
                      <a:pt x="433" y="191"/>
                    </a:lnTo>
                    <a:lnTo>
                      <a:pt x="430" y="207"/>
                    </a:lnTo>
                    <a:lnTo>
                      <a:pt x="426" y="215"/>
                    </a:lnTo>
                    <a:lnTo>
                      <a:pt x="423" y="224"/>
                    </a:lnTo>
                    <a:lnTo>
                      <a:pt x="423" y="221"/>
                    </a:lnTo>
                    <a:lnTo>
                      <a:pt x="421" y="221"/>
                    </a:lnTo>
                    <a:lnTo>
                      <a:pt x="419" y="221"/>
                    </a:lnTo>
                    <a:lnTo>
                      <a:pt x="419" y="231"/>
                    </a:lnTo>
                    <a:lnTo>
                      <a:pt x="419" y="245"/>
                    </a:lnTo>
                    <a:lnTo>
                      <a:pt x="414" y="250"/>
                    </a:lnTo>
                    <a:lnTo>
                      <a:pt x="411" y="255"/>
                    </a:lnTo>
                    <a:lnTo>
                      <a:pt x="411" y="257"/>
                    </a:lnTo>
                    <a:lnTo>
                      <a:pt x="411" y="260"/>
                    </a:lnTo>
                    <a:lnTo>
                      <a:pt x="416" y="262"/>
                    </a:lnTo>
                    <a:lnTo>
                      <a:pt x="428" y="260"/>
                    </a:lnTo>
                    <a:lnTo>
                      <a:pt x="440" y="260"/>
                    </a:lnTo>
                    <a:lnTo>
                      <a:pt x="450" y="260"/>
                    </a:lnTo>
                    <a:lnTo>
                      <a:pt x="464" y="260"/>
                    </a:lnTo>
                    <a:lnTo>
                      <a:pt x="476" y="264"/>
                    </a:lnTo>
                    <a:lnTo>
                      <a:pt x="488" y="270"/>
                    </a:lnTo>
                    <a:lnTo>
                      <a:pt x="488" y="274"/>
                    </a:lnTo>
                    <a:lnTo>
                      <a:pt x="488" y="277"/>
                    </a:lnTo>
                    <a:lnTo>
                      <a:pt x="486" y="288"/>
                    </a:lnTo>
                    <a:lnTo>
                      <a:pt x="485" y="300"/>
                    </a:lnTo>
                    <a:lnTo>
                      <a:pt x="485" y="317"/>
                    </a:lnTo>
                    <a:lnTo>
                      <a:pt x="485" y="331"/>
                    </a:lnTo>
                    <a:lnTo>
                      <a:pt x="491" y="343"/>
                    </a:lnTo>
                    <a:lnTo>
                      <a:pt x="504" y="351"/>
                    </a:lnTo>
                    <a:lnTo>
                      <a:pt x="509" y="356"/>
                    </a:lnTo>
                    <a:lnTo>
                      <a:pt x="519" y="363"/>
                    </a:lnTo>
                    <a:lnTo>
                      <a:pt x="534" y="358"/>
                    </a:lnTo>
                    <a:lnTo>
                      <a:pt x="550" y="353"/>
                    </a:lnTo>
                    <a:lnTo>
                      <a:pt x="559" y="353"/>
                    </a:lnTo>
                    <a:lnTo>
                      <a:pt x="565" y="358"/>
                    </a:lnTo>
                    <a:lnTo>
                      <a:pt x="572" y="363"/>
                    </a:lnTo>
                    <a:lnTo>
                      <a:pt x="579" y="368"/>
                    </a:lnTo>
                    <a:lnTo>
                      <a:pt x="572" y="375"/>
                    </a:lnTo>
                    <a:lnTo>
                      <a:pt x="565" y="380"/>
                    </a:lnTo>
                    <a:lnTo>
                      <a:pt x="562" y="379"/>
                    </a:lnTo>
                    <a:lnTo>
                      <a:pt x="560" y="377"/>
                    </a:lnTo>
                    <a:lnTo>
                      <a:pt x="560" y="374"/>
                    </a:lnTo>
                    <a:lnTo>
                      <a:pt x="564" y="372"/>
                    </a:lnTo>
                    <a:lnTo>
                      <a:pt x="557" y="367"/>
                    </a:lnTo>
                    <a:lnTo>
                      <a:pt x="550" y="363"/>
                    </a:lnTo>
                    <a:lnTo>
                      <a:pt x="545" y="363"/>
                    </a:lnTo>
                    <a:lnTo>
                      <a:pt x="540" y="368"/>
                    </a:lnTo>
                    <a:lnTo>
                      <a:pt x="534" y="372"/>
                    </a:lnTo>
                    <a:lnTo>
                      <a:pt x="533" y="375"/>
                    </a:lnTo>
                    <a:lnTo>
                      <a:pt x="534" y="379"/>
                    </a:lnTo>
                    <a:lnTo>
                      <a:pt x="536" y="380"/>
                    </a:lnTo>
                    <a:lnTo>
                      <a:pt x="533" y="386"/>
                    </a:lnTo>
                    <a:lnTo>
                      <a:pt x="529" y="389"/>
                    </a:lnTo>
                    <a:lnTo>
                      <a:pt x="517" y="382"/>
                    </a:lnTo>
                    <a:lnTo>
                      <a:pt x="512" y="375"/>
                    </a:lnTo>
                    <a:lnTo>
                      <a:pt x="504" y="372"/>
                    </a:lnTo>
                    <a:lnTo>
                      <a:pt x="497" y="374"/>
                    </a:lnTo>
                    <a:lnTo>
                      <a:pt x="495" y="372"/>
                    </a:lnTo>
                    <a:lnTo>
                      <a:pt x="488" y="367"/>
                    </a:lnTo>
                    <a:lnTo>
                      <a:pt x="485" y="360"/>
                    </a:lnTo>
                    <a:lnTo>
                      <a:pt x="479" y="355"/>
                    </a:lnTo>
                    <a:lnTo>
                      <a:pt x="474" y="351"/>
                    </a:lnTo>
                    <a:lnTo>
                      <a:pt x="467" y="346"/>
                    </a:lnTo>
                    <a:lnTo>
                      <a:pt x="466" y="346"/>
                    </a:lnTo>
                    <a:lnTo>
                      <a:pt x="466" y="348"/>
                    </a:lnTo>
                    <a:lnTo>
                      <a:pt x="466" y="351"/>
                    </a:lnTo>
                    <a:lnTo>
                      <a:pt x="461" y="351"/>
                    </a:lnTo>
                    <a:lnTo>
                      <a:pt x="455" y="341"/>
                    </a:lnTo>
                    <a:lnTo>
                      <a:pt x="455" y="332"/>
                    </a:lnTo>
                    <a:lnTo>
                      <a:pt x="452" y="325"/>
                    </a:lnTo>
                    <a:lnTo>
                      <a:pt x="448" y="324"/>
                    </a:lnTo>
                    <a:lnTo>
                      <a:pt x="436" y="312"/>
                    </a:lnTo>
                    <a:lnTo>
                      <a:pt x="430" y="298"/>
                    </a:lnTo>
                    <a:lnTo>
                      <a:pt x="428" y="298"/>
                    </a:lnTo>
                    <a:lnTo>
                      <a:pt x="426" y="298"/>
                    </a:lnTo>
                    <a:lnTo>
                      <a:pt x="421" y="300"/>
                    </a:lnTo>
                    <a:lnTo>
                      <a:pt x="418" y="301"/>
                    </a:lnTo>
                    <a:lnTo>
                      <a:pt x="404" y="296"/>
                    </a:lnTo>
                    <a:lnTo>
                      <a:pt x="395" y="293"/>
                    </a:lnTo>
                    <a:lnTo>
                      <a:pt x="381" y="288"/>
                    </a:lnTo>
                    <a:lnTo>
                      <a:pt x="369" y="286"/>
                    </a:lnTo>
                    <a:lnTo>
                      <a:pt x="357" y="277"/>
                    </a:lnTo>
                    <a:lnTo>
                      <a:pt x="350" y="270"/>
                    </a:lnTo>
                    <a:lnTo>
                      <a:pt x="344" y="264"/>
                    </a:lnTo>
                    <a:lnTo>
                      <a:pt x="337" y="258"/>
                    </a:lnTo>
                    <a:lnTo>
                      <a:pt x="333" y="258"/>
                    </a:lnTo>
                    <a:lnTo>
                      <a:pt x="328" y="255"/>
                    </a:lnTo>
                    <a:lnTo>
                      <a:pt x="323" y="255"/>
                    </a:lnTo>
                    <a:lnTo>
                      <a:pt x="313" y="260"/>
                    </a:lnTo>
                    <a:lnTo>
                      <a:pt x="304" y="265"/>
                    </a:lnTo>
                    <a:lnTo>
                      <a:pt x="297" y="262"/>
                    </a:lnTo>
                    <a:lnTo>
                      <a:pt x="294" y="260"/>
                    </a:lnTo>
                    <a:lnTo>
                      <a:pt x="287" y="258"/>
                    </a:lnTo>
                    <a:lnTo>
                      <a:pt x="282" y="260"/>
                    </a:lnTo>
                    <a:lnTo>
                      <a:pt x="275" y="257"/>
                    </a:lnTo>
                    <a:lnTo>
                      <a:pt x="266" y="253"/>
                    </a:lnTo>
                    <a:lnTo>
                      <a:pt x="258" y="248"/>
                    </a:lnTo>
                    <a:lnTo>
                      <a:pt x="252" y="245"/>
                    </a:lnTo>
                    <a:lnTo>
                      <a:pt x="246" y="243"/>
                    </a:lnTo>
                    <a:lnTo>
                      <a:pt x="239" y="245"/>
                    </a:lnTo>
                    <a:lnTo>
                      <a:pt x="230" y="238"/>
                    </a:lnTo>
                    <a:lnTo>
                      <a:pt x="223" y="233"/>
                    </a:lnTo>
                    <a:lnTo>
                      <a:pt x="215" y="229"/>
                    </a:lnTo>
                    <a:lnTo>
                      <a:pt x="206" y="227"/>
                    </a:lnTo>
                    <a:lnTo>
                      <a:pt x="203" y="226"/>
                    </a:lnTo>
                    <a:lnTo>
                      <a:pt x="201" y="224"/>
                    </a:lnTo>
                    <a:lnTo>
                      <a:pt x="192" y="219"/>
                    </a:lnTo>
                    <a:lnTo>
                      <a:pt x="185" y="215"/>
                    </a:lnTo>
                    <a:lnTo>
                      <a:pt x="178" y="210"/>
                    </a:lnTo>
                    <a:lnTo>
                      <a:pt x="177" y="207"/>
                    </a:lnTo>
                    <a:lnTo>
                      <a:pt x="172" y="203"/>
                    </a:lnTo>
                    <a:lnTo>
                      <a:pt x="170" y="196"/>
                    </a:lnTo>
                    <a:lnTo>
                      <a:pt x="172" y="190"/>
                    </a:lnTo>
                    <a:lnTo>
                      <a:pt x="175" y="183"/>
                    </a:lnTo>
                    <a:lnTo>
                      <a:pt x="172" y="176"/>
                    </a:lnTo>
                    <a:lnTo>
                      <a:pt x="170" y="171"/>
                    </a:lnTo>
                    <a:lnTo>
                      <a:pt x="161" y="157"/>
                    </a:lnTo>
                    <a:lnTo>
                      <a:pt x="153" y="147"/>
                    </a:lnTo>
                    <a:lnTo>
                      <a:pt x="144" y="135"/>
                    </a:lnTo>
                    <a:lnTo>
                      <a:pt x="135" y="128"/>
                    </a:lnTo>
                    <a:lnTo>
                      <a:pt x="125" y="121"/>
                    </a:lnTo>
                    <a:lnTo>
                      <a:pt x="117" y="116"/>
                    </a:lnTo>
                    <a:lnTo>
                      <a:pt x="115" y="107"/>
                    </a:lnTo>
                    <a:lnTo>
                      <a:pt x="113" y="100"/>
                    </a:lnTo>
                    <a:lnTo>
                      <a:pt x="108" y="93"/>
                    </a:lnTo>
                    <a:lnTo>
                      <a:pt x="101" y="90"/>
                    </a:lnTo>
                    <a:lnTo>
                      <a:pt x="96" y="83"/>
                    </a:lnTo>
                    <a:lnTo>
                      <a:pt x="94" y="78"/>
                    </a:lnTo>
                    <a:lnTo>
                      <a:pt x="89" y="76"/>
                    </a:lnTo>
                    <a:lnTo>
                      <a:pt x="87" y="78"/>
                    </a:lnTo>
                    <a:lnTo>
                      <a:pt x="79" y="68"/>
                    </a:lnTo>
                    <a:lnTo>
                      <a:pt x="70" y="61"/>
                    </a:lnTo>
                    <a:lnTo>
                      <a:pt x="67" y="50"/>
                    </a:lnTo>
                    <a:lnTo>
                      <a:pt x="63" y="42"/>
                    </a:lnTo>
                    <a:lnTo>
                      <a:pt x="58" y="31"/>
                    </a:lnTo>
                    <a:lnTo>
                      <a:pt x="56" y="25"/>
                    </a:lnTo>
                    <a:lnTo>
                      <a:pt x="43" y="19"/>
                    </a:lnTo>
                    <a:lnTo>
                      <a:pt x="32" y="14"/>
                    </a:lnTo>
                    <a:lnTo>
                      <a:pt x="31" y="18"/>
                    </a:lnTo>
                    <a:lnTo>
                      <a:pt x="31" y="21"/>
                    </a:lnTo>
                    <a:lnTo>
                      <a:pt x="32" y="33"/>
                    </a:lnTo>
                    <a:lnTo>
                      <a:pt x="41" y="47"/>
                    </a:lnTo>
                    <a:lnTo>
                      <a:pt x="48" y="54"/>
                    </a:lnTo>
                    <a:lnTo>
                      <a:pt x="56" y="61"/>
                    </a:lnTo>
                    <a:lnTo>
                      <a:pt x="61" y="69"/>
                    </a:lnTo>
                    <a:lnTo>
                      <a:pt x="67" y="81"/>
                    </a:lnTo>
                    <a:lnTo>
                      <a:pt x="75" y="95"/>
                    </a:lnTo>
                    <a:lnTo>
                      <a:pt x="84" y="109"/>
                    </a:lnTo>
                    <a:lnTo>
                      <a:pt x="86" y="117"/>
                    </a:lnTo>
                    <a:lnTo>
                      <a:pt x="89" y="126"/>
                    </a:lnTo>
                    <a:lnTo>
                      <a:pt x="92" y="133"/>
                    </a:lnTo>
                    <a:lnTo>
                      <a:pt x="99" y="140"/>
                    </a:lnTo>
                    <a:lnTo>
                      <a:pt x="106" y="141"/>
                    </a:lnTo>
                    <a:lnTo>
                      <a:pt x="110" y="148"/>
                    </a:lnTo>
                    <a:lnTo>
                      <a:pt x="108" y="153"/>
                    </a:lnTo>
                    <a:lnTo>
                      <a:pt x="106" y="157"/>
                    </a:lnTo>
                    <a:lnTo>
                      <a:pt x="101" y="150"/>
                    </a:lnTo>
                    <a:lnTo>
                      <a:pt x="98" y="145"/>
                    </a:lnTo>
                    <a:lnTo>
                      <a:pt x="86" y="138"/>
                    </a:lnTo>
                    <a:lnTo>
                      <a:pt x="79" y="129"/>
                    </a:lnTo>
                    <a:lnTo>
                      <a:pt x="75" y="128"/>
                    </a:lnTo>
                    <a:lnTo>
                      <a:pt x="74" y="126"/>
                    </a:lnTo>
                    <a:lnTo>
                      <a:pt x="74" y="112"/>
                    </a:lnTo>
                    <a:lnTo>
                      <a:pt x="65" y="104"/>
                    </a:lnTo>
                    <a:lnTo>
                      <a:pt x="58" y="97"/>
                    </a:lnTo>
                    <a:lnTo>
                      <a:pt x="46" y="88"/>
                    </a:lnTo>
                    <a:lnTo>
                      <a:pt x="36" y="83"/>
                    </a:lnTo>
                    <a:lnTo>
                      <a:pt x="43" y="83"/>
                    </a:lnTo>
                    <a:lnTo>
                      <a:pt x="46" y="78"/>
                    </a:lnTo>
                    <a:lnTo>
                      <a:pt x="32" y="62"/>
                    </a:lnTo>
                    <a:lnTo>
                      <a:pt x="20" y="50"/>
                    </a:lnTo>
                    <a:lnTo>
                      <a:pt x="15" y="45"/>
                    </a:lnTo>
                    <a:lnTo>
                      <a:pt x="15" y="38"/>
                    </a:lnTo>
                    <a:lnTo>
                      <a:pt x="13" y="31"/>
                    </a:lnTo>
                    <a:lnTo>
                      <a:pt x="12" y="26"/>
                    </a:lnTo>
                    <a:lnTo>
                      <a:pt x="5" y="14"/>
                    </a:lnTo>
                    <a:lnTo>
                      <a:pt x="0" y="4"/>
                    </a:lnTo>
                    <a:lnTo>
                      <a:pt x="0" y="0"/>
                    </a:lnTo>
                    <a:lnTo>
                      <a:pt x="32" y="0"/>
                    </a:lnTo>
                    <a:lnTo>
                      <a:pt x="87" y="18"/>
                    </a:lnTo>
                    <a:lnTo>
                      <a:pt x="129" y="18"/>
                    </a:lnTo>
                    <a:lnTo>
                      <a:pt x="129" y="11"/>
                    </a:lnTo>
                    <a:lnTo>
                      <a:pt x="139" y="11"/>
                    </a:lnTo>
                    <a:lnTo>
                      <a:pt x="149" y="12"/>
                    </a:lnTo>
                    <a:lnTo>
                      <a:pt x="160" y="18"/>
                    </a:lnTo>
                    <a:lnTo>
                      <a:pt x="166" y="23"/>
                    </a:lnTo>
                    <a:lnTo>
                      <a:pt x="173" y="33"/>
                    </a:lnTo>
                    <a:lnTo>
                      <a:pt x="177" y="38"/>
                    </a:lnTo>
                    <a:lnTo>
                      <a:pt x="182" y="47"/>
                    </a:lnTo>
                    <a:lnTo>
                      <a:pt x="189" y="54"/>
                    </a:lnTo>
                    <a:lnTo>
                      <a:pt x="197" y="57"/>
                    </a:lnTo>
                    <a:lnTo>
                      <a:pt x="201" y="54"/>
                    </a:lnTo>
                    <a:lnTo>
                      <a:pt x="204" y="49"/>
                    </a:lnTo>
                    <a:lnTo>
                      <a:pt x="208" y="43"/>
                    </a:lnTo>
                    <a:lnTo>
                      <a:pt x="215" y="42"/>
                    </a:lnTo>
                    <a:lnTo>
                      <a:pt x="223" y="42"/>
                    </a:lnTo>
                    <a:lnTo>
                      <a:pt x="232" y="47"/>
                    </a:lnTo>
                    <a:lnTo>
                      <a:pt x="237" y="52"/>
                    </a:lnTo>
                    <a:lnTo>
                      <a:pt x="242" y="62"/>
                    </a:lnTo>
                    <a:lnTo>
                      <a:pt x="246" y="71"/>
                    </a:lnTo>
                    <a:lnTo>
                      <a:pt x="249" y="80"/>
                    </a:lnTo>
                    <a:lnTo>
                      <a:pt x="254" y="88"/>
                    </a:lnTo>
                    <a:lnTo>
                      <a:pt x="261" y="97"/>
                    </a:lnTo>
                    <a:lnTo>
                      <a:pt x="270" y="100"/>
                    </a:lnTo>
                    <a:lnTo>
                      <a:pt x="285" y="104"/>
                    </a:lnTo>
                    <a:lnTo>
                      <a:pt x="283" y="100"/>
                    </a:lnTo>
                    <a:lnTo>
                      <a:pt x="283" y="98"/>
                    </a:lnTo>
                    <a:lnTo>
                      <a:pt x="285" y="104"/>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797" name="Freeform 342"/>
              <p:cNvSpPr>
                <a:spLocks/>
              </p:cNvSpPr>
              <p:nvPr/>
            </p:nvSpPr>
            <p:spPr bwMode="auto">
              <a:xfrm>
                <a:off x="2437607" y="2673350"/>
                <a:ext cx="26988" cy="12700"/>
              </a:xfrm>
              <a:custGeom>
                <a:avLst/>
                <a:gdLst/>
                <a:ahLst/>
                <a:cxnLst>
                  <a:cxn ang="0">
                    <a:pos x="0" y="0"/>
                  </a:cxn>
                  <a:cxn ang="0">
                    <a:pos x="10" y="1"/>
                  </a:cxn>
                  <a:cxn ang="0">
                    <a:pos x="17" y="8"/>
                  </a:cxn>
                  <a:cxn ang="0">
                    <a:pos x="15" y="8"/>
                  </a:cxn>
                  <a:cxn ang="0">
                    <a:pos x="13" y="8"/>
                  </a:cxn>
                  <a:cxn ang="0">
                    <a:pos x="5" y="7"/>
                  </a:cxn>
                  <a:cxn ang="0">
                    <a:pos x="0" y="3"/>
                  </a:cxn>
                  <a:cxn ang="0">
                    <a:pos x="0" y="0"/>
                  </a:cxn>
                </a:cxnLst>
                <a:rect l="0" t="0" r="r" b="b"/>
                <a:pathLst>
                  <a:path w="17" h="8">
                    <a:moveTo>
                      <a:pt x="0" y="0"/>
                    </a:moveTo>
                    <a:lnTo>
                      <a:pt x="10" y="1"/>
                    </a:lnTo>
                    <a:lnTo>
                      <a:pt x="17" y="8"/>
                    </a:lnTo>
                    <a:lnTo>
                      <a:pt x="15" y="8"/>
                    </a:lnTo>
                    <a:lnTo>
                      <a:pt x="13" y="8"/>
                    </a:lnTo>
                    <a:lnTo>
                      <a:pt x="5" y="7"/>
                    </a:lnTo>
                    <a:lnTo>
                      <a:pt x="0" y="3"/>
                    </a:lnTo>
                    <a:lnTo>
                      <a:pt x="0" y="0"/>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798" name="Freeform 343"/>
              <p:cNvSpPr>
                <a:spLocks/>
              </p:cNvSpPr>
              <p:nvPr/>
            </p:nvSpPr>
            <p:spPr bwMode="auto">
              <a:xfrm>
                <a:off x="1372394" y="2749550"/>
                <a:ext cx="109538" cy="68262"/>
              </a:xfrm>
              <a:custGeom>
                <a:avLst/>
                <a:gdLst/>
                <a:ahLst/>
                <a:cxnLst>
                  <a:cxn ang="0">
                    <a:pos x="0" y="2"/>
                  </a:cxn>
                  <a:cxn ang="0">
                    <a:pos x="3" y="0"/>
                  </a:cxn>
                  <a:cxn ang="0">
                    <a:pos x="7" y="0"/>
                  </a:cxn>
                  <a:cxn ang="0">
                    <a:pos x="14" y="2"/>
                  </a:cxn>
                  <a:cxn ang="0">
                    <a:pos x="21" y="7"/>
                  </a:cxn>
                  <a:cxn ang="0">
                    <a:pos x="34" y="12"/>
                  </a:cxn>
                  <a:cxn ang="0">
                    <a:pos x="46" y="20"/>
                  </a:cxn>
                  <a:cxn ang="0">
                    <a:pos x="57" y="29"/>
                  </a:cxn>
                  <a:cxn ang="0">
                    <a:pos x="69" y="39"/>
                  </a:cxn>
                  <a:cxn ang="0">
                    <a:pos x="69" y="43"/>
                  </a:cxn>
                  <a:cxn ang="0">
                    <a:pos x="65" y="43"/>
                  </a:cxn>
                  <a:cxn ang="0">
                    <a:pos x="64" y="43"/>
                  </a:cxn>
                  <a:cxn ang="0">
                    <a:pos x="53" y="39"/>
                  </a:cxn>
                  <a:cxn ang="0">
                    <a:pos x="43" y="34"/>
                  </a:cxn>
                  <a:cxn ang="0">
                    <a:pos x="33" y="27"/>
                  </a:cxn>
                  <a:cxn ang="0">
                    <a:pos x="26" y="24"/>
                  </a:cxn>
                  <a:cxn ang="0">
                    <a:pos x="27" y="20"/>
                  </a:cxn>
                  <a:cxn ang="0">
                    <a:pos x="31" y="19"/>
                  </a:cxn>
                  <a:cxn ang="0">
                    <a:pos x="22" y="17"/>
                  </a:cxn>
                  <a:cxn ang="0">
                    <a:pos x="14" y="15"/>
                  </a:cxn>
                  <a:cxn ang="0">
                    <a:pos x="7" y="12"/>
                  </a:cxn>
                  <a:cxn ang="0">
                    <a:pos x="5" y="8"/>
                  </a:cxn>
                  <a:cxn ang="0">
                    <a:pos x="7" y="5"/>
                  </a:cxn>
                  <a:cxn ang="0">
                    <a:pos x="10" y="3"/>
                  </a:cxn>
                  <a:cxn ang="0">
                    <a:pos x="3" y="2"/>
                  </a:cxn>
                  <a:cxn ang="0">
                    <a:pos x="2" y="2"/>
                  </a:cxn>
                  <a:cxn ang="0">
                    <a:pos x="0" y="2"/>
                  </a:cxn>
                </a:cxnLst>
                <a:rect l="0" t="0" r="r" b="b"/>
                <a:pathLst>
                  <a:path w="69" h="43">
                    <a:moveTo>
                      <a:pt x="0" y="2"/>
                    </a:moveTo>
                    <a:lnTo>
                      <a:pt x="3" y="0"/>
                    </a:lnTo>
                    <a:lnTo>
                      <a:pt x="7" y="0"/>
                    </a:lnTo>
                    <a:lnTo>
                      <a:pt x="14" y="2"/>
                    </a:lnTo>
                    <a:lnTo>
                      <a:pt x="21" y="7"/>
                    </a:lnTo>
                    <a:lnTo>
                      <a:pt x="34" y="12"/>
                    </a:lnTo>
                    <a:lnTo>
                      <a:pt x="46" y="20"/>
                    </a:lnTo>
                    <a:lnTo>
                      <a:pt x="57" y="29"/>
                    </a:lnTo>
                    <a:lnTo>
                      <a:pt x="69" y="39"/>
                    </a:lnTo>
                    <a:lnTo>
                      <a:pt x="69" y="43"/>
                    </a:lnTo>
                    <a:lnTo>
                      <a:pt x="65" y="43"/>
                    </a:lnTo>
                    <a:lnTo>
                      <a:pt x="64" y="43"/>
                    </a:lnTo>
                    <a:lnTo>
                      <a:pt x="53" y="39"/>
                    </a:lnTo>
                    <a:lnTo>
                      <a:pt x="43" y="34"/>
                    </a:lnTo>
                    <a:lnTo>
                      <a:pt x="33" y="27"/>
                    </a:lnTo>
                    <a:lnTo>
                      <a:pt x="26" y="24"/>
                    </a:lnTo>
                    <a:lnTo>
                      <a:pt x="27" y="20"/>
                    </a:lnTo>
                    <a:lnTo>
                      <a:pt x="31" y="19"/>
                    </a:lnTo>
                    <a:lnTo>
                      <a:pt x="22" y="17"/>
                    </a:lnTo>
                    <a:lnTo>
                      <a:pt x="14" y="15"/>
                    </a:lnTo>
                    <a:lnTo>
                      <a:pt x="7" y="12"/>
                    </a:lnTo>
                    <a:lnTo>
                      <a:pt x="5" y="8"/>
                    </a:lnTo>
                    <a:lnTo>
                      <a:pt x="7" y="5"/>
                    </a:lnTo>
                    <a:lnTo>
                      <a:pt x="10" y="3"/>
                    </a:lnTo>
                    <a:lnTo>
                      <a:pt x="3" y="2"/>
                    </a:lnTo>
                    <a:lnTo>
                      <a:pt x="2" y="2"/>
                    </a:lnTo>
                    <a:lnTo>
                      <a:pt x="0" y="2"/>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799" name="Freeform 344"/>
              <p:cNvSpPr>
                <a:spLocks/>
              </p:cNvSpPr>
              <p:nvPr/>
            </p:nvSpPr>
            <p:spPr bwMode="auto">
              <a:xfrm>
                <a:off x="1262857" y="2647950"/>
                <a:ext cx="33338" cy="55562"/>
              </a:xfrm>
              <a:custGeom>
                <a:avLst/>
                <a:gdLst/>
                <a:ahLst/>
                <a:cxnLst>
                  <a:cxn ang="0">
                    <a:pos x="7" y="12"/>
                  </a:cxn>
                  <a:cxn ang="0">
                    <a:pos x="4" y="9"/>
                  </a:cxn>
                  <a:cxn ang="0">
                    <a:pos x="0" y="4"/>
                  </a:cxn>
                  <a:cxn ang="0">
                    <a:pos x="0" y="0"/>
                  </a:cxn>
                  <a:cxn ang="0">
                    <a:pos x="5" y="0"/>
                  </a:cxn>
                  <a:cxn ang="0">
                    <a:pos x="12" y="4"/>
                  </a:cxn>
                  <a:cxn ang="0">
                    <a:pos x="9" y="5"/>
                  </a:cxn>
                  <a:cxn ang="0">
                    <a:pos x="9" y="9"/>
                  </a:cxn>
                  <a:cxn ang="0">
                    <a:pos x="14" y="5"/>
                  </a:cxn>
                  <a:cxn ang="0">
                    <a:pos x="16" y="2"/>
                  </a:cxn>
                  <a:cxn ang="0">
                    <a:pos x="16" y="7"/>
                  </a:cxn>
                  <a:cxn ang="0">
                    <a:pos x="16" y="14"/>
                  </a:cxn>
                  <a:cxn ang="0">
                    <a:pos x="17" y="16"/>
                  </a:cxn>
                  <a:cxn ang="0">
                    <a:pos x="19" y="19"/>
                  </a:cxn>
                  <a:cxn ang="0">
                    <a:pos x="17" y="21"/>
                  </a:cxn>
                  <a:cxn ang="0">
                    <a:pos x="16" y="24"/>
                  </a:cxn>
                  <a:cxn ang="0">
                    <a:pos x="19" y="29"/>
                  </a:cxn>
                  <a:cxn ang="0">
                    <a:pos x="21" y="35"/>
                  </a:cxn>
                  <a:cxn ang="0">
                    <a:pos x="14" y="31"/>
                  </a:cxn>
                  <a:cxn ang="0">
                    <a:pos x="14" y="24"/>
                  </a:cxn>
                  <a:cxn ang="0">
                    <a:pos x="14" y="21"/>
                  </a:cxn>
                  <a:cxn ang="0">
                    <a:pos x="16" y="19"/>
                  </a:cxn>
                  <a:cxn ang="0">
                    <a:pos x="10" y="14"/>
                  </a:cxn>
                  <a:cxn ang="0">
                    <a:pos x="7" y="12"/>
                  </a:cxn>
                </a:cxnLst>
                <a:rect l="0" t="0" r="r" b="b"/>
                <a:pathLst>
                  <a:path w="21" h="35">
                    <a:moveTo>
                      <a:pt x="7" y="12"/>
                    </a:moveTo>
                    <a:lnTo>
                      <a:pt x="4" y="9"/>
                    </a:lnTo>
                    <a:lnTo>
                      <a:pt x="0" y="4"/>
                    </a:lnTo>
                    <a:lnTo>
                      <a:pt x="0" y="0"/>
                    </a:lnTo>
                    <a:lnTo>
                      <a:pt x="5" y="0"/>
                    </a:lnTo>
                    <a:lnTo>
                      <a:pt x="12" y="4"/>
                    </a:lnTo>
                    <a:lnTo>
                      <a:pt x="9" y="5"/>
                    </a:lnTo>
                    <a:lnTo>
                      <a:pt x="9" y="9"/>
                    </a:lnTo>
                    <a:lnTo>
                      <a:pt x="14" y="5"/>
                    </a:lnTo>
                    <a:lnTo>
                      <a:pt x="16" y="2"/>
                    </a:lnTo>
                    <a:lnTo>
                      <a:pt x="16" y="7"/>
                    </a:lnTo>
                    <a:lnTo>
                      <a:pt x="16" y="14"/>
                    </a:lnTo>
                    <a:lnTo>
                      <a:pt x="17" y="16"/>
                    </a:lnTo>
                    <a:lnTo>
                      <a:pt x="19" y="19"/>
                    </a:lnTo>
                    <a:lnTo>
                      <a:pt x="17" y="21"/>
                    </a:lnTo>
                    <a:lnTo>
                      <a:pt x="16" y="24"/>
                    </a:lnTo>
                    <a:lnTo>
                      <a:pt x="19" y="29"/>
                    </a:lnTo>
                    <a:lnTo>
                      <a:pt x="21" y="35"/>
                    </a:lnTo>
                    <a:lnTo>
                      <a:pt x="14" y="31"/>
                    </a:lnTo>
                    <a:lnTo>
                      <a:pt x="14" y="24"/>
                    </a:lnTo>
                    <a:lnTo>
                      <a:pt x="14" y="21"/>
                    </a:lnTo>
                    <a:lnTo>
                      <a:pt x="16" y="19"/>
                    </a:lnTo>
                    <a:lnTo>
                      <a:pt x="10" y="14"/>
                    </a:lnTo>
                    <a:lnTo>
                      <a:pt x="7" y="12"/>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800" name="Freeform 345"/>
              <p:cNvSpPr>
                <a:spLocks/>
              </p:cNvSpPr>
              <p:nvPr/>
            </p:nvSpPr>
            <p:spPr bwMode="auto">
              <a:xfrm>
                <a:off x="772319" y="2525713"/>
                <a:ext cx="47625" cy="31750"/>
              </a:xfrm>
              <a:custGeom>
                <a:avLst/>
                <a:gdLst/>
                <a:ahLst/>
                <a:cxnLst>
                  <a:cxn ang="0">
                    <a:pos x="24" y="0"/>
                  </a:cxn>
                  <a:cxn ang="0">
                    <a:pos x="27" y="0"/>
                  </a:cxn>
                  <a:cxn ang="0">
                    <a:pos x="30" y="0"/>
                  </a:cxn>
                  <a:cxn ang="0">
                    <a:pos x="30" y="7"/>
                  </a:cxn>
                  <a:cxn ang="0">
                    <a:pos x="20" y="12"/>
                  </a:cxn>
                  <a:cxn ang="0">
                    <a:pos x="10" y="20"/>
                  </a:cxn>
                  <a:cxn ang="0">
                    <a:pos x="5" y="15"/>
                  </a:cxn>
                  <a:cxn ang="0">
                    <a:pos x="0" y="14"/>
                  </a:cxn>
                  <a:cxn ang="0">
                    <a:pos x="0" y="7"/>
                  </a:cxn>
                  <a:cxn ang="0">
                    <a:pos x="12" y="2"/>
                  </a:cxn>
                  <a:cxn ang="0">
                    <a:pos x="24" y="0"/>
                  </a:cxn>
                </a:cxnLst>
                <a:rect l="0" t="0" r="r" b="b"/>
                <a:pathLst>
                  <a:path w="30" h="20">
                    <a:moveTo>
                      <a:pt x="24" y="0"/>
                    </a:moveTo>
                    <a:lnTo>
                      <a:pt x="27" y="0"/>
                    </a:lnTo>
                    <a:lnTo>
                      <a:pt x="30" y="0"/>
                    </a:lnTo>
                    <a:lnTo>
                      <a:pt x="30" y="7"/>
                    </a:lnTo>
                    <a:lnTo>
                      <a:pt x="20" y="12"/>
                    </a:lnTo>
                    <a:lnTo>
                      <a:pt x="10" y="20"/>
                    </a:lnTo>
                    <a:lnTo>
                      <a:pt x="5" y="15"/>
                    </a:lnTo>
                    <a:lnTo>
                      <a:pt x="0" y="14"/>
                    </a:lnTo>
                    <a:lnTo>
                      <a:pt x="0" y="7"/>
                    </a:lnTo>
                    <a:lnTo>
                      <a:pt x="12" y="2"/>
                    </a:lnTo>
                    <a:lnTo>
                      <a:pt x="24" y="0"/>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801" name="Freeform 346"/>
              <p:cNvSpPr>
                <a:spLocks/>
              </p:cNvSpPr>
              <p:nvPr/>
            </p:nvSpPr>
            <p:spPr bwMode="auto">
              <a:xfrm>
                <a:off x="4596607" y="3098800"/>
                <a:ext cx="63500" cy="38100"/>
              </a:xfrm>
              <a:custGeom>
                <a:avLst/>
                <a:gdLst/>
                <a:ahLst/>
                <a:cxnLst>
                  <a:cxn ang="0">
                    <a:pos x="0" y="2"/>
                  </a:cxn>
                  <a:cxn ang="0">
                    <a:pos x="0" y="5"/>
                  </a:cxn>
                  <a:cxn ang="0">
                    <a:pos x="4" y="7"/>
                  </a:cxn>
                  <a:cxn ang="0">
                    <a:pos x="9" y="8"/>
                  </a:cxn>
                  <a:cxn ang="0">
                    <a:pos x="19" y="14"/>
                  </a:cxn>
                  <a:cxn ang="0">
                    <a:pos x="31" y="22"/>
                  </a:cxn>
                  <a:cxn ang="0">
                    <a:pos x="33" y="22"/>
                  </a:cxn>
                  <a:cxn ang="0">
                    <a:pos x="35" y="24"/>
                  </a:cxn>
                  <a:cxn ang="0">
                    <a:pos x="36" y="22"/>
                  </a:cxn>
                  <a:cxn ang="0">
                    <a:pos x="38" y="21"/>
                  </a:cxn>
                  <a:cxn ang="0">
                    <a:pos x="36" y="15"/>
                  </a:cxn>
                  <a:cxn ang="0">
                    <a:pos x="36" y="12"/>
                  </a:cxn>
                  <a:cxn ang="0">
                    <a:pos x="36" y="8"/>
                  </a:cxn>
                  <a:cxn ang="0">
                    <a:pos x="38" y="7"/>
                  </a:cxn>
                  <a:cxn ang="0">
                    <a:pos x="40" y="0"/>
                  </a:cxn>
                  <a:cxn ang="0">
                    <a:pos x="31" y="2"/>
                  </a:cxn>
                  <a:cxn ang="0">
                    <a:pos x="22" y="3"/>
                  </a:cxn>
                  <a:cxn ang="0">
                    <a:pos x="12" y="0"/>
                  </a:cxn>
                  <a:cxn ang="0">
                    <a:pos x="0" y="2"/>
                  </a:cxn>
                </a:cxnLst>
                <a:rect l="0" t="0" r="r" b="b"/>
                <a:pathLst>
                  <a:path w="40" h="24">
                    <a:moveTo>
                      <a:pt x="0" y="2"/>
                    </a:moveTo>
                    <a:lnTo>
                      <a:pt x="0" y="5"/>
                    </a:lnTo>
                    <a:lnTo>
                      <a:pt x="4" y="7"/>
                    </a:lnTo>
                    <a:lnTo>
                      <a:pt x="9" y="8"/>
                    </a:lnTo>
                    <a:lnTo>
                      <a:pt x="19" y="14"/>
                    </a:lnTo>
                    <a:lnTo>
                      <a:pt x="31" y="22"/>
                    </a:lnTo>
                    <a:lnTo>
                      <a:pt x="33" y="22"/>
                    </a:lnTo>
                    <a:lnTo>
                      <a:pt x="35" y="24"/>
                    </a:lnTo>
                    <a:lnTo>
                      <a:pt x="36" y="22"/>
                    </a:lnTo>
                    <a:lnTo>
                      <a:pt x="38" y="21"/>
                    </a:lnTo>
                    <a:lnTo>
                      <a:pt x="36" y="15"/>
                    </a:lnTo>
                    <a:lnTo>
                      <a:pt x="36" y="12"/>
                    </a:lnTo>
                    <a:lnTo>
                      <a:pt x="36" y="8"/>
                    </a:lnTo>
                    <a:lnTo>
                      <a:pt x="38" y="7"/>
                    </a:lnTo>
                    <a:lnTo>
                      <a:pt x="40" y="0"/>
                    </a:lnTo>
                    <a:lnTo>
                      <a:pt x="31" y="2"/>
                    </a:lnTo>
                    <a:lnTo>
                      <a:pt x="22" y="3"/>
                    </a:lnTo>
                    <a:lnTo>
                      <a:pt x="12" y="0"/>
                    </a:lnTo>
                    <a:lnTo>
                      <a:pt x="0" y="2"/>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802" name="Freeform 347"/>
              <p:cNvSpPr>
                <a:spLocks/>
              </p:cNvSpPr>
              <p:nvPr/>
            </p:nvSpPr>
            <p:spPr bwMode="auto">
              <a:xfrm>
                <a:off x="4509294" y="2967038"/>
                <a:ext cx="22225" cy="41275"/>
              </a:xfrm>
              <a:custGeom>
                <a:avLst/>
                <a:gdLst/>
                <a:ahLst/>
                <a:cxnLst>
                  <a:cxn ang="0">
                    <a:pos x="4" y="6"/>
                  </a:cxn>
                  <a:cxn ang="0">
                    <a:pos x="7" y="2"/>
                  </a:cxn>
                  <a:cxn ang="0">
                    <a:pos x="12" y="0"/>
                  </a:cxn>
                  <a:cxn ang="0">
                    <a:pos x="12" y="4"/>
                  </a:cxn>
                  <a:cxn ang="0">
                    <a:pos x="14" y="7"/>
                  </a:cxn>
                  <a:cxn ang="0">
                    <a:pos x="10" y="18"/>
                  </a:cxn>
                  <a:cxn ang="0">
                    <a:pos x="10" y="26"/>
                  </a:cxn>
                  <a:cxn ang="0">
                    <a:pos x="5" y="23"/>
                  </a:cxn>
                  <a:cxn ang="0">
                    <a:pos x="4" y="18"/>
                  </a:cxn>
                  <a:cxn ang="0">
                    <a:pos x="2" y="11"/>
                  </a:cxn>
                  <a:cxn ang="0">
                    <a:pos x="0" y="7"/>
                  </a:cxn>
                  <a:cxn ang="0">
                    <a:pos x="2" y="6"/>
                  </a:cxn>
                  <a:cxn ang="0">
                    <a:pos x="4" y="6"/>
                  </a:cxn>
                </a:cxnLst>
                <a:rect l="0" t="0" r="r" b="b"/>
                <a:pathLst>
                  <a:path w="14" h="26">
                    <a:moveTo>
                      <a:pt x="4" y="6"/>
                    </a:moveTo>
                    <a:lnTo>
                      <a:pt x="7" y="2"/>
                    </a:lnTo>
                    <a:lnTo>
                      <a:pt x="12" y="0"/>
                    </a:lnTo>
                    <a:lnTo>
                      <a:pt x="12" y="4"/>
                    </a:lnTo>
                    <a:lnTo>
                      <a:pt x="14" y="7"/>
                    </a:lnTo>
                    <a:lnTo>
                      <a:pt x="10" y="18"/>
                    </a:lnTo>
                    <a:lnTo>
                      <a:pt x="10" y="26"/>
                    </a:lnTo>
                    <a:lnTo>
                      <a:pt x="5" y="23"/>
                    </a:lnTo>
                    <a:lnTo>
                      <a:pt x="4" y="18"/>
                    </a:lnTo>
                    <a:lnTo>
                      <a:pt x="2" y="11"/>
                    </a:lnTo>
                    <a:lnTo>
                      <a:pt x="0" y="7"/>
                    </a:lnTo>
                    <a:lnTo>
                      <a:pt x="2" y="6"/>
                    </a:lnTo>
                    <a:lnTo>
                      <a:pt x="4" y="6"/>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803" name="Freeform 348"/>
              <p:cNvSpPr>
                <a:spLocks/>
              </p:cNvSpPr>
              <p:nvPr/>
            </p:nvSpPr>
            <p:spPr bwMode="auto">
              <a:xfrm>
                <a:off x="4504532" y="3016250"/>
                <a:ext cx="31750" cy="60325"/>
              </a:xfrm>
              <a:custGeom>
                <a:avLst/>
                <a:gdLst/>
                <a:ahLst/>
                <a:cxnLst>
                  <a:cxn ang="0">
                    <a:pos x="5" y="17"/>
                  </a:cxn>
                  <a:cxn ang="0">
                    <a:pos x="1" y="11"/>
                  </a:cxn>
                  <a:cxn ang="0">
                    <a:pos x="0" y="5"/>
                  </a:cxn>
                  <a:cxn ang="0">
                    <a:pos x="5" y="2"/>
                  </a:cxn>
                  <a:cxn ang="0">
                    <a:pos x="10" y="0"/>
                  </a:cxn>
                  <a:cxn ang="0">
                    <a:pos x="13" y="0"/>
                  </a:cxn>
                  <a:cxn ang="0">
                    <a:pos x="17" y="2"/>
                  </a:cxn>
                  <a:cxn ang="0">
                    <a:pos x="20" y="12"/>
                  </a:cxn>
                  <a:cxn ang="0">
                    <a:pos x="20" y="23"/>
                  </a:cxn>
                  <a:cxn ang="0">
                    <a:pos x="15" y="33"/>
                  </a:cxn>
                  <a:cxn ang="0">
                    <a:pos x="7" y="38"/>
                  </a:cxn>
                  <a:cxn ang="0">
                    <a:pos x="1" y="33"/>
                  </a:cxn>
                  <a:cxn ang="0">
                    <a:pos x="1" y="26"/>
                  </a:cxn>
                  <a:cxn ang="0">
                    <a:pos x="3" y="21"/>
                  </a:cxn>
                  <a:cxn ang="0">
                    <a:pos x="5" y="17"/>
                  </a:cxn>
                </a:cxnLst>
                <a:rect l="0" t="0" r="r" b="b"/>
                <a:pathLst>
                  <a:path w="20" h="38">
                    <a:moveTo>
                      <a:pt x="5" y="17"/>
                    </a:moveTo>
                    <a:lnTo>
                      <a:pt x="1" y="11"/>
                    </a:lnTo>
                    <a:lnTo>
                      <a:pt x="0" y="5"/>
                    </a:lnTo>
                    <a:lnTo>
                      <a:pt x="5" y="2"/>
                    </a:lnTo>
                    <a:lnTo>
                      <a:pt x="10" y="0"/>
                    </a:lnTo>
                    <a:lnTo>
                      <a:pt x="13" y="0"/>
                    </a:lnTo>
                    <a:lnTo>
                      <a:pt x="17" y="2"/>
                    </a:lnTo>
                    <a:lnTo>
                      <a:pt x="20" y="12"/>
                    </a:lnTo>
                    <a:lnTo>
                      <a:pt x="20" y="23"/>
                    </a:lnTo>
                    <a:lnTo>
                      <a:pt x="15" y="33"/>
                    </a:lnTo>
                    <a:lnTo>
                      <a:pt x="7" y="38"/>
                    </a:lnTo>
                    <a:lnTo>
                      <a:pt x="1" y="33"/>
                    </a:lnTo>
                    <a:lnTo>
                      <a:pt x="1" y="26"/>
                    </a:lnTo>
                    <a:lnTo>
                      <a:pt x="3" y="21"/>
                    </a:lnTo>
                    <a:lnTo>
                      <a:pt x="5" y="17"/>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804" name="Freeform 349"/>
              <p:cNvSpPr>
                <a:spLocks/>
              </p:cNvSpPr>
              <p:nvPr/>
            </p:nvSpPr>
            <p:spPr bwMode="auto">
              <a:xfrm>
                <a:off x="4375944" y="3052763"/>
                <a:ext cx="15875" cy="12700"/>
              </a:xfrm>
              <a:custGeom>
                <a:avLst/>
                <a:gdLst/>
                <a:ahLst/>
                <a:cxnLst>
                  <a:cxn ang="0">
                    <a:pos x="10" y="5"/>
                  </a:cxn>
                  <a:cxn ang="0">
                    <a:pos x="7" y="7"/>
                  </a:cxn>
                  <a:cxn ang="0">
                    <a:pos x="5" y="8"/>
                  </a:cxn>
                  <a:cxn ang="0">
                    <a:pos x="2" y="5"/>
                  </a:cxn>
                  <a:cxn ang="0">
                    <a:pos x="0" y="3"/>
                  </a:cxn>
                  <a:cxn ang="0">
                    <a:pos x="3" y="0"/>
                  </a:cxn>
                  <a:cxn ang="0">
                    <a:pos x="7" y="0"/>
                  </a:cxn>
                  <a:cxn ang="0">
                    <a:pos x="8" y="1"/>
                  </a:cxn>
                  <a:cxn ang="0">
                    <a:pos x="10" y="5"/>
                  </a:cxn>
                </a:cxnLst>
                <a:rect l="0" t="0" r="r" b="b"/>
                <a:pathLst>
                  <a:path w="10" h="8">
                    <a:moveTo>
                      <a:pt x="10" y="5"/>
                    </a:moveTo>
                    <a:lnTo>
                      <a:pt x="7" y="7"/>
                    </a:lnTo>
                    <a:lnTo>
                      <a:pt x="5" y="8"/>
                    </a:lnTo>
                    <a:lnTo>
                      <a:pt x="2" y="5"/>
                    </a:lnTo>
                    <a:lnTo>
                      <a:pt x="0" y="3"/>
                    </a:lnTo>
                    <a:lnTo>
                      <a:pt x="3" y="0"/>
                    </a:lnTo>
                    <a:lnTo>
                      <a:pt x="7" y="0"/>
                    </a:lnTo>
                    <a:lnTo>
                      <a:pt x="8" y="1"/>
                    </a:lnTo>
                    <a:lnTo>
                      <a:pt x="10" y="5"/>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805" name="Freeform 350"/>
              <p:cNvSpPr>
                <a:spLocks/>
              </p:cNvSpPr>
              <p:nvPr/>
            </p:nvSpPr>
            <p:spPr bwMode="auto">
              <a:xfrm>
                <a:off x="4542632" y="2587625"/>
                <a:ext cx="19050" cy="25400"/>
              </a:xfrm>
              <a:custGeom>
                <a:avLst/>
                <a:gdLst/>
                <a:ahLst/>
                <a:cxnLst>
                  <a:cxn ang="0">
                    <a:pos x="10" y="12"/>
                  </a:cxn>
                  <a:cxn ang="0">
                    <a:pos x="1" y="11"/>
                  </a:cxn>
                  <a:cxn ang="0">
                    <a:pos x="0" y="5"/>
                  </a:cxn>
                  <a:cxn ang="0">
                    <a:pos x="0" y="2"/>
                  </a:cxn>
                  <a:cxn ang="0">
                    <a:pos x="0" y="0"/>
                  </a:cxn>
                  <a:cxn ang="0">
                    <a:pos x="8" y="0"/>
                  </a:cxn>
                  <a:cxn ang="0">
                    <a:pos x="10" y="5"/>
                  </a:cxn>
                  <a:cxn ang="0">
                    <a:pos x="12" y="11"/>
                  </a:cxn>
                  <a:cxn ang="0">
                    <a:pos x="10" y="14"/>
                  </a:cxn>
                  <a:cxn ang="0">
                    <a:pos x="10" y="16"/>
                  </a:cxn>
                  <a:cxn ang="0">
                    <a:pos x="10" y="14"/>
                  </a:cxn>
                  <a:cxn ang="0">
                    <a:pos x="10" y="12"/>
                  </a:cxn>
                </a:cxnLst>
                <a:rect l="0" t="0" r="r" b="b"/>
                <a:pathLst>
                  <a:path w="12" h="16">
                    <a:moveTo>
                      <a:pt x="10" y="12"/>
                    </a:moveTo>
                    <a:lnTo>
                      <a:pt x="1" y="11"/>
                    </a:lnTo>
                    <a:lnTo>
                      <a:pt x="0" y="5"/>
                    </a:lnTo>
                    <a:lnTo>
                      <a:pt x="0" y="2"/>
                    </a:lnTo>
                    <a:lnTo>
                      <a:pt x="0" y="0"/>
                    </a:lnTo>
                    <a:lnTo>
                      <a:pt x="8" y="0"/>
                    </a:lnTo>
                    <a:lnTo>
                      <a:pt x="10" y="5"/>
                    </a:lnTo>
                    <a:lnTo>
                      <a:pt x="12" y="11"/>
                    </a:lnTo>
                    <a:lnTo>
                      <a:pt x="10" y="14"/>
                    </a:lnTo>
                    <a:lnTo>
                      <a:pt x="10" y="16"/>
                    </a:lnTo>
                    <a:lnTo>
                      <a:pt x="10" y="14"/>
                    </a:lnTo>
                    <a:lnTo>
                      <a:pt x="10" y="12"/>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806" name="Freeform 351"/>
              <p:cNvSpPr>
                <a:spLocks/>
              </p:cNvSpPr>
              <p:nvPr/>
            </p:nvSpPr>
            <p:spPr bwMode="auto">
              <a:xfrm>
                <a:off x="4566444" y="2566988"/>
                <a:ext cx="36513" cy="50800"/>
              </a:xfrm>
              <a:custGeom>
                <a:avLst/>
                <a:gdLst/>
                <a:ahLst/>
                <a:cxnLst>
                  <a:cxn ang="0">
                    <a:pos x="4" y="29"/>
                  </a:cxn>
                  <a:cxn ang="0">
                    <a:pos x="7" y="25"/>
                  </a:cxn>
                  <a:cxn ang="0">
                    <a:pos x="11" y="22"/>
                  </a:cxn>
                  <a:cxn ang="0">
                    <a:pos x="2" y="18"/>
                  </a:cxn>
                  <a:cxn ang="0">
                    <a:pos x="0" y="15"/>
                  </a:cxn>
                  <a:cxn ang="0">
                    <a:pos x="2" y="5"/>
                  </a:cxn>
                  <a:cxn ang="0">
                    <a:pos x="9" y="0"/>
                  </a:cxn>
                  <a:cxn ang="0">
                    <a:pos x="17" y="1"/>
                  </a:cxn>
                  <a:cxn ang="0">
                    <a:pos x="23" y="12"/>
                  </a:cxn>
                  <a:cxn ang="0">
                    <a:pos x="17" y="15"/>
                  </a:cxn>
                  <a:cxn ang="0">
                    <a:pos x="16" y="22"/>
                  </a:cxn>
                  <a:cxn ang="0">
                    <a:pos x="12" y="29"/>
                  </a:cxn>
                  <a:cxn ang="0">
                    <a:pos x="7" y="32"/>
                  </a:cxn>
                  <a:cxn ang="0">
                    <a:pos x="2" y="31"/>
                  </a:cxn>
                  <a:cxn ang="0">
                    <a:pos x="0" y="29"/>
                  </a:cxn>
                  <a:cxn ang="0">
                    <a:pos x="0" y="27"/>
                  </a:cxn>
                  <a:cxn ang="0">
                    <a:pos x="2" y="27"/>
                  </a:cxn>
                  <a:cxn ang="0">
                    <a:pos x="4" y="29"/>
                  </a:cxn>
                </a:cxnLst>
                <a:rect l="0" t="0" r="r" b="b"/>
                <a:pathLst>
                  <a:path w="23" h="32">
                    <a:moveTo>
                      <a:pt x="4" y="29"/>
                    </a:moveTo>
                    <a:lnTo>
                      <a:pt x="7" y="25"/>
                    </a:lnTo>
                    <a:lnTo>
                      <a:pt x="11" y="22"/>
                    </a:lnTo>
                    <a:lnTo>
                      <a:pt x="2" y="18"/>
                    </a:lnTo>
                    <a:lnTo>
                      <a:pt x="0" y="15"/>
                    </a:lnTo>
                    <a:lnTo>
                      <a:pt x="2" y="5"/>
                    </a:lnTo>
                    <a:lnTo>
                      <a:pt x="9" y="0"/>
                    </a:lnTo>
                    <a:lnTo>
                      <a:pt x="17" y="1"/>
                    </a:lnTo>
                    <a:lnTo>
                      <a:pt x="23" y="12"/>
                    </a:lnTo>
                    <a:lnTo>
                      <a:pt x="17" y="15"/>
                    </a:lnTo>
                    <a:lnTo>
                      <a:pt x="16" y="22"/>
                    </a:lnTo>
                    <a:lnTo>
                      <a:pt x="12" y="29"/>
                    </a:lnTo>
                    <a:lnTo>
                      <a:pt x="7" y="32"/>
                    </a:lnTo>
                    <a:lnTo>
                      <a:pt x="2" y="31"/>
                    </a:lnTo>
                    <a:lnTo>
                      <a:pt x="0" y="29"/>
                    </a:lnTo>
                    <a:lnTo>
                      <a:pt x="0" y="27"/>
                    </a:lnTo>
                    <a:lnTo>
                      <a:pt x="2" y="27"/>
                    </a:lnTo>
                    <a:lnTo>
                      <a:pt x="4" y="29"/>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807" name="Freeform 352"/>
              <p:cNvSpPr>
                <a:spLocks/>
              </p:cNvSpPr>
              <p:nvPr/>
            </p:nvSpPr>
            <p:spPr bwMode="auto">
              <a:xfrm>
                <a:off x="4725194" y="2506663"/>
                <a:ext cx="19050" cy="30162"/>
              </a:xfrm>
              <a:custGeom>
                <a:avLst/>
                <a:gdLst/>
                <a:ahLst/>
                <a:cxnLst>
                  <a:cxn ang="0">
                    <a:pos x="9" y="7"/>
                  </a:cxn>
                  <a:cxn ang="0">
                    <a:pos x="5" y="12"/>
                  </a:cxn>
                  <a:cxn ang="0">
                    <a:pos x="2" y="19"/>
                  </a:cxn>
                  <a:cxn ang="0">
                    <a:pos x="0" y="15"/>
                  </a:cxn>
                  <a:cxn ang="0">
                    <a:pos x="2" y="14"/>
                  </a:cxn>
                  <a:cxn ang="0">
                    <a:pos x="3" y="5"/>
                  </a:cxn>
                  <a:cxn ang="0">
                    <a:pos x="12" y="0"/>
                  </a:cxn>
                  <a:cxn ang="0">
                    <a:pos x="10" y="3"/>
                  </a:cxn>
                  <a:cxn ang="0">
                    <a:pos x="9" y="7"/>
                  </a:cxn>
                </a:cxnLst>
                <a:rect l="0" t="0" r="r" b="b"/>
                <a:pathLst>
                  <a:path w="12" h="19">
                    <a:moveTo>
                      <a:pt x="9" y="7"/>
                    </a:moveTo>
                    <a:lnTo>
                      <a:pt x="5" y="12"/>
                    </a:lnTo>
                    <a:lnTo>
                      <a:pt x="2" y="19"/>
                    </a:lnTo>
                    <a:lnTo>
                      <a:pt x="0" y="15"/>
                    </a:lnTo>
                    <a:lnTo>
                      <a:pt x="2" y="14"/>
                    </a:lnTo>
                    <a:lnTo>
                      <a:pt x="3" y="5"/>
                    </a:lnTo>
                    <a:lnTo>
                      <a:pt x="12" y="0"/>
                    </a:lnTo>
                    <a:lnTo>
                      <a:pt x="10" y="3"/>
                    </a:lnTo>
                    <a:lnTo>
                      <a:pt x="9" y="7"/>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808" name="Freeform 353"/>
              <p:cNvSpPr>
                <a:spLocks/>
              </p:cNvSpPr>
              <p:nvPr/>
            </p:nvSpPr>
            <p:spPr bwMode="auto">
              <a:xfrm>
                <a:off x="4809332" y="2465388"/>
                <a:ext cx="26988" cy="38100"/>
              </a:xfrm>
              <a:custGeom>
                <a:avLst/>
                <a:gdLst/>
                <a:ahLst/>
                <a:cxnLst>
                  <a:cxn ang="0">
                    <a:pos x="14" y="12"/>
                  </a:cxn>
                  <a:cxn ang="0">
                    <a:pos x="14" y="15"/>
                  </a:cxn>
                  <a:cxn ang="0">
                    <a:pos x="14" y="19"/>
                  </a:cxn>
                  <a:cxn ang="0">
                    <a:pos x="9" y="21"/>
                  </a:cxn>
                  <a:cxn ang="0">
                    <a:pos x="5" y="24"/>
                  </a:cxn>
                  <a:cxn ang="0">
                    <a:pos x="0" y="21"/>
                  </a:cxn>
                  <a:cxn ang="0">
                    <a:pos x="0" y="15"/>
                  </a:cxn>
                  <a:cxn ang="0">
                    <a:pos x="5" y="14"/>
                  </a:cxn>
                  <a:cxn ang="0">
                    <a:pos x="11" y="12"/>
                  </a:cxn>
                  <a:cxn ang="0">
                    <a:pos x="9" y="9"/>
                  </a:cxn>
                  <a:cxn ang="0">
                    <a:pos x="7" y="5"/>
                  </a:cxn>
                  <a:cxn ang="0">
                    <a:pos x="9" y="2"/>
                  </a:cxn>
                  <a:cxn ang="0">
                    <a:pos x="12" y="0"/>
                  </a:cxn>
                  <a:cxn ang="0">
                    <a:pos x="14" y="3"/>
                  </a:cxn>
                  <a:cxn ang="0">
                    <a:pos x="17" y="5"/>
                  </a:cxn>
                  <a:cxn ang="0">
                    <a:pos x="16" y="9"/>
                  </a:cxn>
                  <a:cxn ang="0">
                    <a:pos x="14" y="12"/>
                  </a:cxn>
                </a:cxnLst>
                <a:rect l="0" t="0" r="r" b="b"/>
                <a:pathLst>
                  <a:path w="17" h="24">
                    <a:moveTo>
                      <a:pt x="14" y="12"/>
                    </a:moveTo>
                    <a:lnTo>
                      <a:pt x="14" y="15"/>
                    </a:lnTo>
                    <a:lnTo>
                      <a:pt x="14" y="19"/>
                    </a:lnTo>
                    <a:lnTo>
                      <a:pt x="9" y="21"/>
                    </a:lnTo>
                    <a:lnTo>
                      <a:pt x="5" y="24"/>
                    </a:lnTo>
                    <a:lnTo>
                      <a:pt x="0" y="21"/>
                    </a:lnTo>
                    <a:lnTo>
                      <a:pt x="0" y="15"/>
                    </a:lnTo>
                    <a:lnTo>
                      <a:pt x="5" y="14"/>
                    </a:lnTo>
                    <a:lnTo>
                      <a:pt x="11" y="12"/>
                    </a:lnTo>
                    <a:lnTo>
                      <a:pt x="9" y="9"/>
                    </a:lnTo>
                    <a:lnTo>
                      <a:pt x="7" y="5"/>
                    </a:lnTo>
                    <a:lnTo>
                      <a:pt x="9" y="2"/>
                    </a:lnTo>
                    <a:lnTo>
                      <a:pt x="12" y="0"/>
                    </a:lnTo>
                    <a:lnTo>
                      <a:pt x="14" y="3"/>
                    </a:lnTo>
                    <a:lnTo>
                      <a:pt x="17" y="5"/>
                    </a:lnTo>
                    <a:lnTo>
                      <a:pt x="16" y="9"/>
                    </a:lnTo>
                    <a:lnTo>
                      <a:pt x="14" y="12"/>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809" name="Freeform 354"/>
              <p:cNvSpPr>
                <a:spLocks/>
              </p:cNvSpPr>
              <p:nvPr/>
            </p:nvSpPr>
            <p:spPr bwMode="auto">
              <a:xfrm>
                <a:off x="4858544" y="3170238"/>
                <a:ext cx="52388" cy="7937"/>
              </a:xfrm>
              <a:custGeom>
                <a:avLst/>
                <a:gdLst/>
                <a:ahLst/>
                <a:cxnLst>
                  <a:cxn ang="0">
                    <a:pos x="33" y="5"/>
                  </a:cxn>
                  <a:cxn ang="0">
                    <a:pos x="24" y="5"/>
                  </a:cxn>
                  <a:cxn ang="0">
                    <a:pos x="19" y="5"/>
                  </a:cxn>
                  <a:cxn ang="0">
                    <a:pos x="11" y="3"/>
                  </a:cxn>
                  <a:cxn ang="0">
                    <a:pos x="0" y="1"/>
                  </a:cxn>
                  <a:cxn ang="0">
                    <a:pos x="17" y="0"/>
                  </a:cxn>
                  <a:cxn ang="0">
                    <a:pos x="33" y="5"/>
                  </a:cxn>
                </a:cxnLst>
                <a:rect l="0" t="0" r="r" b="b"/>
                <a:pathLst>
                  <a:path w="33" h="5">
                    <a:moveTo>
                      <a:pt x="33" y="5"/>
                    </a:moveTo>
                    <a:lnTo>
                      <a:pt x="24" y="5"/>
                    </a:lnTo>
                    <a:lnTo>
                      <a:pt x="19" y="5"/>
                    </a:lnTo>
                    <a:lnTo>
                      <a:pt x="11" y="3"/>
                    </a:lnTo>
                    <a:lnTo>
                      <a:pt x="0" y="1"/>
                    </a:lnTo>
                    <a:lnTo>
                      <a:pt x="17" y="0"/>
                    </a:lnTo>
                    <a:lnTo>
                      <a:pt x="33" y="5"/>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810" name="Freeform 355"/>
              <p:cNvSpPr>
                <a:spLocks/>
              </p:cNvSpPr>
              <p:nvPr/>
            </p:nvSpPr>
            <p:spPr bwMode="auto">
              <a:xfrm>
                <a:off x="5052219" y="3160713"/>
                <a:ext cx="49213" cy="25400"/>
              </a:xfrm>
              <a:custGeom>
                <a:avLst/>
                <a:gdLst/>
                <a:ahLst/>
                <a:cxnLst>
                  <a:cxn ang="0">
                    <a:pos x="7" y="16"/>
                  </a:cxn>
                  <a:cxn ang="0">
                    <a:pos x="4" y="14"/>
                  </a:cxn>
                  <a:cxn ang="0">
                    <a:pos x="0" y="12"/>
                  </a:cxn>
                  <a:cxn ang="0">
                    <a:pos x="0" y="11"/>
                  </a:cxn>
                  <a:cxn ang="0">
                    <a:pos x="14" y="4"/>
                  </a:cxn>
                  <a:cxn ang="0">
                    <a:pos x="31" y="0"/>
                  </a:cxn>
                  <a:cxn ang="0">
                    <a:pos x="28" y="4"/>
                  </a:cxn>
                  <a:cxn ang="0">
                    <a:pos x="24" y="6"/>
                  </a:cxn>
                  <a:cxn ang="0">
                    <a:pos x="23" y="7"/>
                  </a:cxn>
                  <a:cxn ang="0">
                    <a:pos x="23" y="11"/>
                  </a:cxn>
                  <a:cxn ang="0">
                    <a:pos x="16" y="14"/>
                  </a:cxn>
                  <a:cxn ang="0">
                    <a:pos x="7" y="16"/>
                  </a:cxn>
                </a:cxnLst>
                <a:rect l="0" t="0" r="r" b="b"/>
                <a:pathLst>
                  <a:path w="31" h="16">
                    <a:moveTo>
                      <a:pt x="7" y="16"/>
                    </a:moveTo>
                    <a:lnTo>
                      <a:pt x="4" y="14"/>
                    </a:lnTo>
                    <a:lnTo>
                      <a:pt x="0" y="12"/>
                    </a:lnTo>
                    <a:lnTo>
                      <a:pt x="0" y="11"/>
                    </a:lnTo>
                    <a:lnTo>
                      <a:pt x="14" y="4"/>
                    </a:lnTo>
                    <a:lnTo>
                      <a:pt x="31" y="0"/>
                    </a:lnTo>
                    <a:lnTo>
                      <a:pt x="28" y="4"/>
                    </a:lnTo>
                    <a:lnTo>
                      <a:pt x="24" y="6"/>
                    </a:lnTo>
                    <a:lnTo>
                      <a:pt x="23" y="7"/>
                    </a:lnTo>
                    <a:lnTo>
                      <a:pt x="23" y="11"/>
                    </a:lnTo>
                    <a:lnTo>
                      <a:pt x="16" y="14"/>
                    </a:lnTo>
                    <a:lnTo>
                      <a:pt x="7" y="16"/>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811" name="Freeform 356"/>
              <p:cNvSpPr>
                <a:spLocks/>
              </p:cNvSpPr>
              <p:nvPr/>
            </p:nvSpPr>
            <p:spPr bwMode="auto">
              <a:xfrm>
                <a:off x="5530057" y="3729038"/>
                <a:ext cx="25400" cy="11112"/>
              </a:xfrm>
              <a:custGeom>
                <a:avLst/>
                <a:gdLst/>
                <a:ahLst/>
                <a:cxnLst>
                  <a:cxn ang="0">
                    <a:pos x="0" y="4"/>
                  </a:cxn>
                  <a:cxn ang="0">
                    <a:pos x="4" y="5"/>
                  </a:cxn>
                  <a:cxn ang="0">
                    <a:pos x="7" y="7"/>
                  </a:cxn>
                  <a:cxn ang="0">
                    <a:pos x="11" y="4"/>
                  </a:cxn>
                  <a:cxn ang="0">
                    <a:pos x="16" y="0"/>
                  </a:cxn>
                  <a:cxn ang="0">
                    <a:pos x="7" y="0"/>
                  </a:cxn>
                  <a:cxn ang="0">
                    <a:pos x="0" y="4"/>
                  </a:cxn>
                </a:cxnLst>
                <a:rect l="0" t="0" r="r" b="b"/>
                <a:pathLst>
                  <a:path w="16" h="7">
                    <a:moveTo>
                      <a:pt x="0" y="4"/>
                    </a:moveTo>
                    <a:lnTo>
                      <a:pt x="4" y="5"/>
                    </a:lnTo>
                    <a:lnTo>
                      <a:pt x="7" y="7"/>
                    </a:lnTo>
                    <a:lnTo>
                      <a:pt x="11" y="4"/>
                    </a:lnTo>
                    <a:lnTo>
                      <a:pt x="16" y="0"/>
                    </a:lnTo>
                    <a:lnTo>
                      <a:pt x="7" y="0"/>
                    </a:lnTo>
                    <a:lnTo>
                      <a:pt x="0" y="4"/>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812" name="Freeform 357"/>
              <p:cNvSpPr>
                <a:spLocks/>
              </p:cNvSpPr>
              <p:nvPr/>
            </p:nvSpPr>
            <p:spPr bwMode="auto">
              <a:xfrm>
                <a:off x="5407819" y="2081213"/>
                <a:ext cx="49213" cy="34925"/>
              </a:xfrm>
              <a:custGeom>
                <a:avLst/>
                <a:gdLst/>
                <a:ahLst/>
                <a:cxnLst>
                  <a:cxn ang="0">
                    <a:pos x="7" y="5"/>
                  </a:cxn>
                  <a:cxn ang="0">
                    <a:pos x="9" y="1"/>
                  </a:cxn>
                  <a:cxn ang="0">
                    <a:pos x="12" y="0"/>
                  </a:cxn>
                  <a:cxn ang="0">
                    <a:pos x="21" y="3"/>
                  </a:cxn>
                  <a:cxn ang="0">
                    <a:pos x="31" y="6"/>
                  </a:cxn>
                  <a:cxn ang="0">
                    <a:pos x="31" y="13"/>
                  </a:cxn>
                  <a:cxn ang="0">
                    <a:pos x="19" y="18"/>
                  </a:cxn>
                  <a:cxn ang="0">
                    <a:pos x="9" y="22"/>
                  </a:cxn>
                  <a:cxn ang="0">
                    <a:pos x="2" y="20"/>
                  </a:cxn>
                  <a:cxn ang="0">
                    <a:pos x="0" y="17"/>
                  </a:cxn>
                  <a:cxn ang="0">
                    <a:pos x="2" y="10"/>
                  </a:cxn>
                  <a:cxn ang="0">
                    <a:pos x="7" y="5"/>
                  </a:cxn>
                </a:cxnLst>
                <a:rect l="0" t="0" r="r" b="b"/>
                <a:pathLst>
                  <a:path w="31" h="22">
                    <a:moveTo>
                      <a:pt x="7" y="5"/>
                    </a:moveTo>
                    <a:lnTo>
                      <a:pt x="9" y="1"/>
                    </a:lnTo>
                    <a:lnTo>
                      <a:pt x="12" y="0"/>
                    </a:lnTo>
                    <a:lnTo>
                      <a:pt x="21" y="3"/>
                    </a:lnTo>
                    <a:lnTo>
                      <a:pt x="31" y="6"/>
                    </a:lnTo>
                    <a:lnTo>
                      <a:pt x="31" y="13"/>
                    </a:lnTo>
                    <a:lnTo>
                      <a:pt x="19" y="18"/>
                    </a:lnTo>
                    <a:lnTo>
                      <a:pt x="9" y="22"/>
                    </a:lnTo>
                    <a:lnTo>
                      <a:pt x="2" y="20"/>
                    </a:lnTo>
                    <a:lnTo>
                      <a:pt x="0" y="17"/>
                    </a:lnTo>
                    <a:lnTo>
                      <a:pt x="2" y="10"/>
                    </a:lnTo>
                    <a:lnTo>
                      <a:pt x="7" y="5"/>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813" name="Freeform 358"/>
              <p:cNvSpPr>
                <a:spLocks/>
              </p:cNvSpPr>
              <p:nvPr/>
            </p:nvSpPr>
            <p:spPr bwMode="auto">
              <a:xfrm>
                <a:off x="5647532" y="2047875"/>
                <a:ext cx="41275" cy="26987"/>
              </a:xfrm>
              <a:custGeom>
                <a:avLst/>
                <a:gdLst/>
                <a:ahLst/>
                <a:cxnLst>
                  <a:cxn ang="0">
                    <a:pos x="26" y="14"/>
                  </a:cxn>
                  <a:cxn ang="0">
                    <a:pos x="23" y="17"/>
                  </a:cxn>
                  <a:cxn ang="0">
                    <a:pos x="19" y="17"/>
                  </a:cxn>
                  <a:cxn ang="0">
                    <a:pos x="7" y="12"/>
                  </a:cxn>
                  <a:cxn ang="0">
                    <a:pos x="0" y="5"/>
                  </a:cxn>
                  <a:cxn ang="0">
                    <a:pos x="4" y="0"/>
                  </a:cxn>
                  <a:cxn ang="0">
                    <a:pos x="12" y="2"/>
                  </a:cxn>
                  <a:cxn ang="0">
                    <a:pos x="21" y="5"/>
                  </a:cxn>
                  <a:cxn ang="0">
                    <a:pos x="26" y="14"/>
                  </a:cxn>
                </a:cxnLst>
                <a:rect l="0" t="0" r="r" b="b"/>
                <a:pathLst>
                  <a:path w="26" h="17">
                    <a:moveTo>
                      <a:pt x="26" y="14"/>
                    </a:moveTo>
                    <a:lnTo>
                      <a:pt x="23" y="17"/>
                    </a:lnTo>
                    <a:lnTo>
                      <a:pt x="19" y="17"/>
                    </a:lnTo>
                    <a:lnTo>
                      <a:pt x="7" y="12"/>
                    </a:lnTo>
                    <a:lnTo>
                      <a:pt x="0" y="5"/>
                    </a:lnTo>
                    <a:lnTo>
                      <a:pt x="4" y="0"/>
                    </a:lnTo>
                    <a:lnTo>
                      <a:pt x="12" y="2"/>
                    </a:lnTo>
                    <a:lnTo>
                      <a:pt x="21" y="5"/>
                    </a:lnTo>
                    <a:lnTo>
                      <a:pt x="26" y="14"/>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814" name="Freeform 359"/>
              <p:cNvSpPr>
                <a:spLocks/>
              </p:cNvSpPr>
              <p:nvPr/>
            </p:nvSpPr>
            <p:spPr bwMode="auto">
              <a:xfrm>
                <a:off x="5909469" y="1908175"/>
                <a:ext cx="36513" cy="25400"/>
              </a:xfrm>
              <a:custGeom>
                <a:avLst/>
                <a:gdLst/>
                <a:ahLst/>
                <a:cxnLst>
                  <a:cxn ang="0">
                    <a:pos x="2" y="16"/>
                  </a:cxn>
                  <a:cxn ang="0">
                    <a:pos x="12" y="12"/>
                  </a:cxn>
                  <a:cxn ang="0">
                    <a:pos x="23" y="10"/>
                  </a:cxn>
                  <a:cxn ang="0">
                    <a:pos x="16" y="4"/>
                  </a:cxn>
                  <a:cxn ang="0">
                    <a:pos x="11" y="0"/>
                  </a:cxn>
                  <a:cxn ang="0">
                    <a:pos x="4" y="4"/>
                  </a:cxn>
                  <a:cxn ang="0">
                    <a:pos x="2" y="10"/>
                  </a:cxn>
                  <a:cxn ang="0">
                    <a:pos x="0" y="12"/>
                  </a:cxn>
                  <a:cxn ang="0">
                    <a:pos x="2" y="16"/>
                  </a:cxn>
                </a:cxnLst>
                <a:rect l="0" t="0" r="r" b="b"/>
                <a:pathLst>
                  <a:path w="23" h="16">
                    <a:moveTo>
                      <a:pt x="2" y="16"/>
                    </a:moveTo>
                    <a:lnTo>
                      <a:pt x="12" y="12"/>
                    </a:lnTo>
                    <a:lnTo>
                      <a:pt x="23" y="10"/>
                    </a:lnTo>
                    <a:lnTo>
                      <a:pt x="16" y="4"/>
                    </a:lnTo>
                    <a:lnTo>
                      <a:pt x="11" y="0"/>
                    </a:lnTo>
                    <a:lnTo>
                      <a:pt x="4" y="4"/>
                    </a:lnTo>
                    <a:lnTo>
                      <a:pt x="2" y="10"/>
                    </a:lnTo>
                    <a:lnTo>
                      <a:pt x="0" y="12"/>
                    </a:lnTo>
                    <a:lnTo>
                      <a:pt x="2" y="16"/>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815" name="Freeform 360"/>
              <p:cNvSpPr>
                <a:spLocks/>
              </p:cNvSpPr>
              <p:nvPr/>
            </p:nvSpPr>
            <p:spPr bwMode="auto">
              <a:xfrm>
                <a:off x="7527132" y="1885950"/>
                <a:ext cx="76200" cy="30162"/>
              </a:xfrm>
              <a:custGeom>
                <a:avLst/>
                <a:gdLst/>
                <a:ahLst/>
                <a:cxnLst>
                  <a:cxn ang="0">
                    <a:pos x="0" y="14"/>
                  </a:cxn>
                  <a:cxn ang="0">
                    <a:pos x="8" y="4"/>
                  </a:cxn>
                  <a:cxn ang="0">
                    <a:pos x="24" y="0"/>
                  </a:cxn>
                  <a:cxn ang="0">
                    <a:pos x="32" y="0"/>
                  </a:cxn>
                  <a:cxn ang="0">
                    <a:pos x="41" y="6"/>
                  </a:cxn>
                  <a:cxn ang="0">
                    <a:pos x="44" y="11"/>
                  </a:cxn>
                  <a:cxn ang="0">
                    <a:pos x="48" y="19"/>
                  </a:cxn>
                  <a:cxn ang="0">
                    <a:pos x="32" y="19"/>
                  </a:cxn>
                  <a:cxn ang="0">
                    <a:pos x="17" y="14"/>
                  </a:cxn>
                  <a:cxn ang="0">
                    <a:pos x="1" y="12"/>
                  </a:cxn>
                  <a:cxn ang="0">
                    <a:pos x="0" y="14"/>
                  </a:cxn>
                </a:cxnLst>
                <a:rect l="0" t="0" r="r" b="b"/>
                <a:pathLst>
                  <a:path w="48" h="19">
                    <a:moveTo>
                      <a:pt x="0" y="14"/>
                    </a:moveTo>
                    <a:lnTo>
                      <a:pt x="8" y="4"/>
                    </a:lnTo>
                    <a:lnTo>
                      <a:pt x="24" y="0"/>
                    </a:lnTo>
                    <a:lnTo>
                      <a:pt x="32" y="0"/>
                    </a:lnTo>
                    <a:lnTo>
                      <a:pt x="41" y="6"/>
                    </a:lnTo>
                    <a:lnTo>
                      <a:pt x="44" y="11"/>
                    </a:lnTo>
                    <a:lnTo>
                      <a:pt x="48" y="19"/>
                    </a:lnTo>
                    <a:lnTo>
                      <a:pt x="32" y="19"/>
                    </a:lnTo>
                    <a:lnTo>
                      <a:pt x="17" y="14"/>
                    </a:lnTo>
                    <a:lnTo>
                      <a:pt x="1" y="12"/>
                    </a:lnTo>
                    <a:lnTo>
                      <a:pt x="0" y="14"/>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816" name="Freeform 361"/>
              <p:cNvSpPr>
                <a:spLocks/>
              </p:cNvSpPr>
              <p:nvPr/>
            </p:nvSpPr>
            <p:spPr bwMode="auto">
              <a:xfrm>
                <a:off x="7671594" y="1809750"/>
                <a:ext cx="103188" cy="38100"/>
              </a:xfrm>
              <a:custGeom>
                <a:avLst/>
                <a:gdLst/>
                <a:ahLst/>
                <a:cxnLst>
                  <a:cxn ang="0">
                    <a:pos x="0" y="0"/>
                  </a:cxn>
                  <a:cxn ang="0">
                    <a:pos x="2" y="0"/>
                  </a:cxn>
                  <a:cxn ang="0">
                    <a:pos x="8" y="2"/>
                  </a:cxn>
                  <a:cxn ang="0">
                    <a:pos x="19" y="4"/>
                  </a:cxn>
                  <a:cxn ang="0">
                    <a:pos x="29" y="5"/>
                  </a:cxn>
                  <a:cxn ang="0">
                    <a:pos x="39" y="7"/>
                  </a:cxn>
                  <a:cxn ang="0">
                    <a:pos x="50" y="9"/>
                  </a:cxn>
                  <a:cxn ang="0">
                    <a:pos x="55" y="9"/>
                  </a:cxn>
                  <a:cxn ang="0">
                    <a:pos x="60" y="11"/>
                  </a:cxn>
                  <a:cxn ang="0">
                    <a:pos x="62" y="12"/>
                  </a:cxn>
                  <a:cxn ang="0">
                    <a:pos x="65" y="16"/>
                  </a:cxn>
                  <a:cxn ang="0">
                    <a:pos x="62" y="17"/>
                  </a:cxn>
                  <a:cxn ang="0">
                    <a:pos x="55" y="21"/>
                  </a:cxn>
                  <a:cxn ang="0">
                    <a:pos x="48" y="23"/>
                  </a:cxn>
                  <a:cxn ang="0">
                    <a:pos x="41" y="24"/>
                  </a:cxn>
                  <a:cxn ang="0">
                    <a:pos x="29" y="23"/>
                  </a:cxn>
                  <a:cxn ang="0">
                    <a:pos x="17" y="19"/>
                  </a:cxn>
                  <a:cxn ang="0">
                    <a:pos x="8" y="12"/>
                  </a:cxn>
                  <a:cxn ang="0">
                    <a:pos x="5" y="5"/>
                  </a:cxn>
                  <a:cxn ang="0">
                    <a:pos x="0" y="0"/>
                  </a:cxn>
                </a:cxnLst>
                <a:rect l="0" t="0" r="r" b="b"/>
                <a:pathLst>
                  <a:path w="65" h="24">
                    <a:moveTo>
                      <a:pt x="0" y="0"/>
                    </a:moveTo>
                    <a:lnTo>
                      <a:pt x="2" y="0"/>
                    </a:lnTo>
                    <a:lnTo>
                      <a:pt x="8" y="2"/>
                    </a:lnTo>
                    <a:lnTo>
                      <a:pt x="19" y="4"/>
                    </a:lnTo>
                    <a:lnTo>
                      <a:pt x="29" y="5"/>
                    </a:lnTo>
                    <a:lnTo>
                      <a:pt x="39" y="7"/>
                    </a:lnTo>
                    <a:lnTo>
                      <a:pt x="50" y="9"/>
                    </a:lnTo>
                    <a:lnTo>
                      <a:pt x="55" y="9"/>
                    </a:lnTo>
                    <a:lnTo>
                      <a:pt x="60" y="11"/>
                    </a:lnTo>
                    <a:lnTo>
                      <a:pt x="62" y="12"/>
                    </a:lnTo>
                    <a:lnTo>
                      <a:pt x="65" y="16"/>
                    </a:lnTo>
                    <a:lnTo>
                      <a:pt x="62" y="17"/>
                    </a:lnTo>
                    <a:lnTo>
                      <a:pt x="55" y="21"/>
                    </a:lnTo>
                    <a:lnTo>
                      <a:pt x="48" y="23"/>
                    </a:lnTo>
                    <a:lnTo>
                      <a:pt x="41" y="24"/>
                    </a:lnTo>
                    <a:lnTo>
                      <a:pt x="29" y="23"/>
                    </a:lnTo>
                    <a:lnTo>
                      <a:pt x="17" y="19"/>
                    </a:lnTo>
                    <a:lnTo>
                      <a:pt x="8" y="12"/>
                    </a:lnTo>
                    <a:lnTo>
                      <a:pt x="5" y="5"/>
                    </a:lnTo>
                    <a:lnTo>
                      <a:pt x="0" y="0"/>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817" name="Freeform 362"/>
              <p:cNvSpPr>
                <a:spLocks/>
              </p:cNvSpPr>
              <p:nvPr/>
            </p:nvSpPr>
            <p:spPr bwMode="auto">
              <a:xfrm>
                <a:off x="7523957" y="1865313"/>
                <a:ext cx="22225" cy="20637"/>
              </a:xfrm>
              <a:custGeom>
                <a:avLst/>
                <a:gdLst/>
                <a:ahLst/>
                <a:cxnLst>
                  <a:cxn ang="0">
                    <a:pos x="14" y="7"/>
                  </a:cxn>
                  <a:cxn ang="0">
                    <a:pos x="10" y="10"/>
                  </a:cxn>
                  <a:cxn ang="0">
                    <a:pos x="7" y="13"/>
                  </a:cxn>
                  <a:cxn ang="0">
                    <a:pos x="0" y="10"/>
                  </a:cxn>
                  <a:cxn ang="0">
                    <a:pos x="0" y="7"/>
                  </a:cxn>
                  <a:cxn ang="0">
                    <a:pos x="2" y="0"/>
                  </a:cxn>
                  <a:cxn ang="0">
                    <a:pos x="7" y="0"/>
                  </a:cxn>
                  <a:cxn ang="0">
                    <a:pos x="10" y="1"/>
                  </a:cxn>
                  <a:cxn ang="0">
                    <a:pos x="14" y="7"/>
                  </a:cxn>
                </a:cxnLst>
                <a:rect l="0" t="0" r="r" b="b"/>
                <a:pathLst>
                  <a:path w="14" h="13">
                    <a:moveTo>
                      <a:pt x="14" y="7"/>
                    </a:moveTo>
                    <a:lnTo>
                      <a:pt x="10" y="10"/>
                    </a:lnTo>
                    <a:lnTo>
                      <a:pt x="7" y="13"/>
                    </a:lnTo>
                    <a:lnTo>
                      <a:pt x="0" y="10"/>
                    </a:lnTo>
                    <a:lnTo>
                      <a:pt x="0" y="7"/>
                    </a:lnTo>
                    <a:lnTo>
                      <a:pt x="2" y="0"/>
                    </a:lnTo>
                    <a:lnTo>
                      <a:pt x="7" y="0"/>
                    </a:lnTo>
                    <a:lnTo>
                      <a:pt x="10" y="1"/>
                    </a:lnTo>
                    <a:lnTo>
                      <a:pt x="14" y="7"/>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818" name="Freeform 363"/>
              <p:cNvSpPr>
                <a:spLocks/>
              </p:cNvSpPr>
              <p:nvPr/>
            </p:nvSpPr>
            <p:spPr bwMode="auto">
              <a:xfrm>
                <a:off x="2840832" y="2768600"/>
                <a:ext cx="57150" cy="26987"/>
              </a:xfrm>
              <a:custGeom>
                <a:avLst/>
                <a:gdLst/>
                <a:ahLst/>
                <a:cxnLst>
                  <a:cxn ang="0">
                    <a:pos x="29" y="17"/>
                  </a:cxn>
                  <a:cxn ang="0">
                    <a:pos x="33" y="15"/>
                  </a:cxn>
                  <a:cxn ang="0">
                    <a:pos x="36" y="14"/>
                  </a:cxn>
                  <a:cxn ang="0">
                    <a:pos x="28" y="8"/>
                  </a:cxn>
                  <a:cxn ang="0">
                    <a:pos x="19" y="3"/>
                  </a:cxn>
                  <a:cxn ang="0">
                    <a:pos x="9" y="0"/>
                  </a:cxn>
                  <a:cxn ang="0">
                    <a:pos x="0" y="2"/>
                  </a:cxn>
                  <a:cxn ang="0">
                    <a:pos x="5" y="5"/>
                  </a:cxn>
                  <a:cxn ang="0">
                    <a:pos x="14" y="10"/>
                  </a:cxn>
                  <a:cxn ang="0">
                    <a:pos x="21" y="14"/>
                  </a:cxn>
                  <a:cxn ang="0">
                    <a:pos x="29" y="17"/>
                  </a:cxn>
                </a:cxnLst>
                <a:rect l="0" t="0" r="r" b="b"/>
                <a:pathLst>
                  <a:path w="36" h="17">
                    <a:moveTo>
                      <a:pt x="29" y="17"/>
                    </a:moveTo>
                    <a:lnTo>
                      <a:pt x="33" y="15"/>
                    </a:lnTo>
                    <a:lnTo>
                      <a:pt x="36" y="14"/>
                    </a:lnTo>
                    <a:lnTo>
                      <a:pt x="28" y="8"/>
                    </a:lnTo>
                    <a:lnTo>
                      <a:pt x="19" y="3"/>
                    </a:lnTo>
                    <a:lnTo>
                      <a:pt x="9" y="0"/>
                    </a:lnTo>
                    <a:lnTo>
                      <a:pt x="0" y="2"/>
                    </a:lnTo>
                    <a:lnTo>
                      <a:pt x="5" y="5"/>
                    </a:lnTo>
                    <a:lnTo>
                      <a:pt x="14" y="10"/>
                    </a:lnTo>
                    <a:lnTo>
                      <a:pt x="21" y="14"/>
                    </a:lnTo>
                    <a:lnTo>
                      <a:pt x="29" y="17"/>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819" name="Freeform 364"/>
              <p:cNvSpPr>
                <a:spLocks/>
              </p:cNvSpPr>
              <p:nvPr/>
            </p:nvSpPr>
            <p:spPr bwMode="auto">
              <a:xfrm>
                <a:off x="2847182" y="2859088"/>
                <a:ext cx="42863" cy="26987"/>
              </a:xfrm>
              <a:custGeom>
                <a:avLst/>
                <a:gdLst/>
                <a:ahLst/>
                <a:cxnLst>
                  <a:cxn ang="0">
                    <a:pos x="1" y="0"/>
                  </a:cxn>
                  <a:cxn ang="0">
                    <a:pos x="5" y="5"/>
                  </a:cxn>
                  <a:cxn ang="0">
                    <a:pos x="12" y="8"/>
                  </a:cxn>
                  <a:cxn ang="0">
                    <a:pos x="27" y="8"/>
                  </a:cxn>
                  <a:cxn ang="0">
                    <a:pos x="27" y="12"/>
                  </a:cxn>
                  <a:cxn ang="0">
                    <a:pos x="24" y="13"/>
                  </a:cxn>
                  <a:cxn ang="0">
                    <a:pos x="20" y="17"/>
                  </a:cxn>
                  <a:cxn ang="0">
                    <a:pos x="15" y="13"/>
                  </a:cxn>
                  <a:cxn ang="0">
                    <a:pos x="8" y="10"/>
                  </a:cxn>
                  <a:cxn ang="0">
                    <a:pos x="1" y="6"/>
                  </a:cxn>
                  <a:cxn ang="0">
                    <a:pos x="0" y="3"/>
                  </a:cxn>
                  <a:cxn ang="0">
                    <a:pos x="0" y="0"/>
                  </a:cxn>
                  <a:cxn ang="0">
                    <a:pos x="1" y="0"/>
                  </a:cxn>
                </a:cxnLst>
                <a:rect l="0" t="0" r="r" b="b"/>
                <a:pathLst>
                  <a:path w="27" h="17">
                    <a:moveTo>
                      <a:pt x="1" y="0"/>
                    </a:moveTo>
                    <a:lnTo>
                      <a:pt x="5" y="5"/>
                    </a:lnTo>
                    <a:lnTo>
                      <a:pt x="12" y="8"/>
                    </a:lnTo>
                    <a:lnTo>
                      <a:pt x="27" y="8"/>
                    </a:lnTo>
                    <a:lnTo>
                      <a:pt x="27" y="12"/>
                    </a:lnTo>
                    <a:lnTo>
                      <a:pt x="24" y="13"/>
                    </a:lnTo>
                    <a:lnTo>
                      <a:pt x="20" y="17"/>
                    </a:lnTo>
                    <a:lnTo>
                      <a:pt x="15" y="13"/>
                    </a:lnTo>
                    <a:lnTo>
                      <a:pt x="8" y="10"/>
                    </a:lnTo>
                    <a:lnTo>
                      <a:pt x="1" y="6"/>
                    </a:lnTo>
                    <a:lnTo>
                      <a:pt x="0" y="3"/>
                    </a:lnTo>
                    <a:lnTo>
                      <a:pt x="0" y="0"/>
                    </a:lnTo>
                    <a:lnTo>
                      <a:pt x="1" y="0"/>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820" name="Freeform 365"/>
              <p:cNvSpPr>
                <a:spLocks/>
              </p:cNvSpPr>
              <p:nvPr/>
            </p:nvSpPr>
            <p:spPr bwMode="auto">
              <a:xfrm>
                <a:off x="2909094" y="2859088"/>
                <a:ext cx="33338" cy="38100"/>
              </a:xfrm>
              <a:custGeom>
                <a:avLst/>
                <a:gdLst/>
                <a:ahLst/>
                <a:cxnLst>
                  <a:cxn ang="0">
                    <a:pos x="21" y="13"/>
                  </a:cxn>
                  <a:cxn ang="0">
                    <a:pos x="21" y="17"/>
                  </a:cxn>
                  <a:cxn ang="0">
                    <a:pos x="16" y="20"/>
                  </a:cxn>
                  <a:cxn ang="0">
                    <a:pos x="9" y="24"/>
                  </a:cxn>
                  <a:cxn ang="0">
                    <a:pos x="2" y="20"/>
                  </a:cxn>
                  <a:cxn ang="0">
                    <a:pos x="0" y="17"/>
                  </a:cxn>
                  <a:cxn ang="0">
                    <a:pos x="0" y="12"/>
                  </a:cxn>
                  <a:cxn ang="0">
                    <a:pos x="4" y="8"/>
                  </a:cxn>
                  <a:cxn ang="0">
                    <a:pos x="7" y="1"/>
                  </a:cxn>
                  <a:cxn ang="0">
                    <a:pos x="12" y="0"/>
                  </a:cxn>
                  <a:cxn ang="0">
                    <a:pos x="14" y="1"/>
                  </a:cxn>
                  <a:cxn ang="0">
                    <a:pos x="16" y="5"/>
                  </a:cxn>
                  <a:cxn ang="0">
                    <a:pos x="12" y="10"/>
                  </a:cxn>
                  <a:cxn ang="0">
                    <a:pos x="21" y="13"/>
                  </a:cxn>
                </a:cxnLst>
                <a:rect l="0" t="0" r="r" b="b"/>
                <a:pathLst>
                  <a:path w="21" h="24">
                    <a:moveTo>
                      <a:pt x="21" y="13"/>
                    </a:moveTo>
                    <a:lnTo>
                      <a:pt x="21" y="17"/>
                    </a:lnTo>
                    <a:lnTo>
                      <a:pt x="16" y="20"/>
                    </a:lnTo>
                    <a:lnTo>
                      <a:pt x="9" y="24"/>
                    </a:lnTo>
                    <a:lnTo>
                      <a:pt x="2" y="20"/>
                    </a:lnTo>
                    <a:lnTo>
                      <a:pt x="0" y="17"/>
                    </a:lnTo>
                    <a:lnTo>
                      <a:pt x="0" y="12"/>
                    </a:lnTo>
                    <a:lnTo>
                      <a:pt x="4" y="8"/>
                    </a:lnTo>
                    <a:lnTo>
                      <a:pt x="7" y="1"/>
                    </a:lnTo>
                    <a:lnTo>
                      <a:pt x="12" y="0"/>
                    </a:lnTo>
                    <a:lnTo>
                      <a:pt x="14" y="1"/>
                    </a:lnTo>
                    <a:lnTo>
                      <a:pt x="16" y="5"/>
                    </a:lnTo>
                    <a:lnTo>
                      <a:pt x="12" y="10"/>
                    </a:lnTo>
                    <a:lnTo>
                      <a:pt x="21" y="13"/>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821" name="Freeform 366"/>
              <p:cNvSpPr>
                <a:spLocks/>
              </p:cNvSpPr>
              <p:nvPr/>
            </p:nvSpPr>
            <p:spPr bwMode="auto">
              <a:xfrm>
                <a:off x="484982" y="2438400"/>
                <a:ext cx="34925" cy="15875"/>
              </a:xfrm>
              <a:custGeom>
                <a:avLst/>
                <a:gdLst/>
                <a:ahLst/>
                <a:cxnLst>
                  <a:cxn ang="0">
                    <a:pos x="7" y="5"/>
                  </a:cxn>
                  <a:cxn ang="0">
                    <a:pos x="9" y="0"/>
                  </a:cxn>
                  <a:cxn ang="0">
                    <a:pos x="15" y="1"/>
                  </a:cxn>
                  <a:cxn ang="0">
                    <a:pos x="21" y="3"/>
                  </a:cxn>
                  <a:cxn ang="0">
                    <a:pos x="22" y="10"/>
                  </a:cxn>
                  <a:cxn ang="0">
                    <a:pos x="5" y="10"/>
                  </a:cxn>
                  <a:cxn ang="0">
                    <a:pos x="2" y="7"/>
                  </a:cxn>
                  <a:cxn ang="0">
                    <a:pos x="0" y="5"/>
                  </a:cxn>
                  <a:cxn ang="0">
                    <a:pos x="7" y="5"/>
                  </a:cxn>
                </a:cxnLst>
                <a:rect l="0" t="0" r="r" b="b"/>
                <a:pathLst>
                  <a:path w="22" h="10">
                    <a:moveTo>
                      <a:pt x="7" y="5"/>
                    </a:moveTo>
                    <a:lnTo>
                      <a:pt x="9" y="0"/>
                    </a:lnTo>
                    <a:lnTo>
                      <a:pt x="15" y="1"/>
                    </a:lnTo>
                    <a:lnTo>
                      <a:pt x="21" y="3"/>
                    </a:lnTo>
                    <a:lnTo>
                      <a:pt x="22" y="10"/>
                    </a:lnTo>
                    <a:lnTo>
                      <a:pt x="5" y="10"/>
                    </a:lnTo>
                    <a:lnTo>
                      <a:pt x="2" y="7"/>
                    </a:lnTo>
                    <a:lnTo>
                      <a:pt x="0" y="5"/>
                    </a:lnTo>
                    <a:lnTo>
                      <a:pt x="7" y="5"/>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822" name="Freeform 367"/>
              <p:cNvSpPr>
                <a:spLocks/>
              </p:cNvSpPr>
              <p:nvPr/>
            </p:nvSpPr>
            <p:spPr bwMode="auto">
              <a:xfrm>
                <a:off x="751682" y="3579813"/>
                <a:ext cx="20638" cy="15875"/>
              </a:xfrm>
              <a:custGeom>
                <a:avLst/>
                <a:gdLst/>
                <a:ahLst/>
                <a:cxnLst>
                  <a:cxn ang="0">
                    <a:pos x="13" y="5"/>
                  </a:cxn>
                  <a:cxn ang="0">
                    <a:pos x="13" y="8"/>
                  </a:cxn>
                  <a:cxn ang="0">
                    <a:pos x="6" y="8"/>
                  </a:cxn>
                  <a:cxn ang="0">
                    <a:pos x="2" y="10"/>
                  </a:cxn>
                  <a:cxn ang="0">
                    <a:pos x="0" y="8"/>
                  </a:cxn>
                  <a:cxn ang="0">
                    <a:pos x="0" y="6"/>
                  </a:cxn>
                  <a:cxn ang="0">
                    <a:pos x="0" y="3"/>
                  </a:cxn>
                  <a:cxn ang="0">
                    <a:pos x="0" y="0"/>
                  </a:cxn>
                  <a:cxn ang="0">
                    <a:pos x="6" y="0"/>
                  </a:cxn>
                  <a:cxn ang="0">
                    <a:pos x="13" y="5"/>
                  </a:cxn>
                </a:cxnLst>
                <a:rect l="0" t="0" r="r" b="b"/>
                <a:pathLst>
                  <a:path w="13" h="10">
                    <a:moveTo>
                      <a:pt x="13" y="5"/>
                    </a:moveTo>
                    <a:lnTo>
                      <a:pt x="13" y="8"/>
                    </a:lnTo>
                    <a:lnTo>
                      <a:pt x="6" y="8"/>
                    </a:lnTo>
                    <a:lnTo>
                      <a:pt x="2" y="10"/>
                    </a:lnTo>
                    <a:lnTo>
                      <a:pt x="0" y="8"/>
                    </a:lnTo>
                    <a:lnTo>
                      <a:pt x="0" y="6"/>
                    </a:lnTo>
                    <a:lnTo>
                      <a:pt x="0" y="3"/>
                    </a:lnTo>
                    <a:lnTo>
                      <a:pt x="0" y="0"/>
                    </a:lnTo>
                    <a:lnTo>
                      <a:pt x="6" y="0"/>
                    </a:lnTo>
                    <a:lnTo>
                      <a:pt x="13" y="5"/>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823" name="Freeform 368"/>
              <p:cNvSpPr>
                <a:spLocks/>
              </p:cNvSpPr>
              <p:nvPr/>
            </p:nvSpPr>
            <p:spPr bwMode="auto">
              <a:xfrm>
                <a:off x="735807" y="3551238"/>
                <a:ext cx="11113" cy="7937"/>
              </a:xfrm>
              <a:custGeom>
                <a:avLst/>
                <a:gdLst/>
                <a:ahLst/>
                <a:cxnLst>
                  <a:cxn ang="0">
                    <a:pos x="7" y="5"/>
                  </a:cxn>
                  <a:cxn ang="0">
                    <a:pos x="5" y="5"/>
                  </a:cxn>
                  <a:cxn ang="0">
                    <a:pos x="4" y="5"/>
                  </a:cxn>
                  <a:cxn ang="0">
                    <a:pos x="2" y="2"/>
                  </a:cxn>
                  <a:cxn ang="0">
                    <a:pos x="0" y="0"/>
                  </a:cxn>
                  <a:cxn ang="0">
                    <a:pos x="4" y="0"/>
                  </a:cxn>
                  <a:cxn ang="0">
                    <a:pos x="7" y="5"/>
                  </a:cxn>
                </a:cxnLst>
                <a:rect l="0" t="0" r="r" b="b"/>
                <a:pathLst>
                  <a:path w="7" h="5">
                    <a:moveTo>
                      <a:pt x="7" y="5"/>
                    </a:moveTo>
                    <a:lnTo>
                      <a:pt x="5" y="5"/>
                    </a:lnTo>
                    <a:lnTo>
                      <a:pt x="4" y="5"/>
                    </a:lnTo>
                    <a:lnTo>
                      <a:pt x="2" y="2"/>
                    </a:lnTo>
                    <a:lnTo>
                      <a:pt x="0" y="0"/>
                    </a:lnTo>
                    <a:lnTo>
                      <a:pt x="4" y="0"/>
                    </a:lnTo>
                    <a:lnTo>
                      <a:pt x="7" y="5"/>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824" name="Freeform 369"/>
              <p:cNvSpPr>
                <a:spLocks/>
              </p:cNvSpPr>
              <p:nvPr/>
            </p:nvSpPr>
            <p:spPr bwMode="auto">
              <a:xfrm>
                <a:off x="713582" y="3543300"/>
                <a:ext cx="17463" cy="7937"/>
              </a:xfrm>
              <a:custGeom>
                <a:avLst/>
                <a:gdLst/>
                <a:ahLst/>
                <a:cxnLst>
                  <a:cxn ang="0">
                    <a:pos x="11" y="0"/>
                  </a:cxn>
                  <a:cxn ang="0">
                    <a:pos x="7" y="4"/>
                  </a:cxn>
                  <a:cxn ang="0">
                    <a:pos x="4" y="5"/>
                  </a:cxn>
                  <a:cxn ang="0">
                    <a:pos x="0" y="2"/>
                  </a:cxn>
                  <a:cxn ang="0">
                    <a:pos x="0" y="0"/>
                  </a:cxn>
                  <a:cxn ang="0">
                    <a:pos x="11" y="0"/>
                  </a:cxn>
                </a:cxnLst>
                <a:rect l="0" t="0" r="r" b="b"/>
                <a:pathLst>
                  <a:path w="11" h="5">
                    <a:moveTo>
                      <a:pt x="11" y="0"/>
                    </a:moveTo>
                    <a:lnTo>
                      <a:pt x="7" y="4"/>
                    </a:lnTo>
                    <a:lnTo>
                      <a:pt x="4" y="5"/>
                    </a:lnTo>
                    <a:lnTo>
                      <a:pt x="0" y="2"/>
                    </a:lnTo>
                    <a:lnTo>
                      <a:pt x="0" y="0"/>
                    </a:lnTo>
                    <a:lnTo>
                      <a:pt x="11" y="0"/>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825" name="Freeform 370"/>
              <p:cNvSpPr>
                <a:spLocks/>
              </p:cNvSpPr>
              <p:nvPr/>
            </p:nvSpPr>
            <p:spPr bwMode="auto">
              <a:xfrm>
                <a:off x="694532" y="3535363"/>
                <a:ext cx="14288" cy="7937"/>
              </a:xfrm>
              <a:custGeom>
                <a:avLst/>
                <a:gdLst/>
                <a:ahLst/>
                <a:cxnLst>
                  <a:cxn ang="0">
                    <a:pos x="4" y="0"/>
                  </a:cxn>
                  <a:cxn ang="0">
                    <a:pos x="6" y="0"/>
                  </a:cxn>
                  <a:cxn ang="0">
                    <a:pos x="9" y="0"/>
                  </a:cxn>
                  <a:cxn ang="0">
                    <a:pos x="9" y="2"/>
                  </a:cxn>
                  <a:cxn ang="0">
                    <a:pos x="7" y="3"/>
                  </a:cxn>
                  <a:cxn ang="0">
                    <a:pos x="6" y="5"/>
                  </a:cxn>
                  <a:cxn ang="0">
                    <a:pos x="2" y="3"/>
                  </a:cxn>
                  <a:cxn ang="0">
                    <a:pos x="0" y="2"/>
                  </a:cxn>
                  <a:cxn ang="0">
                    <a:pos x="2" y="0"/>
                  </a:cxn>
                  <a:cxn ang="0">
                    <a:pos x="6" y="0"/>
                  </a:cxn>
                  <a:cxn ang="0">
                    <a:pos x="4" y="0"/>
                  </a:cxn>
                </a:cxnLst>
                <a:rect l="0" t="0" r="r" b="b"/>
                <a:pathLst>
                  <a:path w="9" h="5">
                    <a:moveTo>
                      <a:pt x="4" y="0"/>
                    </a:moveTo>
                    <a:lnTo>
                      <a:pt x="6" y="0"/>
                    </a:lnTo>
                    <a:lnTo>
                      <a:pt x="9" y="0"/>
                    </a:lnTo>
                    <a:lnTo>
                      <a:pt x="9" y="2"/>
                    </a:lnTo>
                    <a:lnTo>
                      <a:pt x="7" y="3"/>
                    </a:lnTo>
                    <a:lnTo>
                      <a:pt x="6" y="5"/>
                    </a:lnTo>
                    <a:lnTo>
                      <a:pt x="2" y="3"/>
                    </a:lnTo>
                    <a:lnTo>
                      <a:pt x="0" y="2"/>
                    </a:lnTo>
                    <a:lnTo>
                      <a:pt x="2" y="0"/>
                    </a:lnTo>
                    <a:lnTo>
                      <a:pt x="6" y="0"/>
                    </a:lnTo>
                    <a:lnTo>
                      <a:pt x="4" y="0"/>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826" name="Freeform 371"/>
              <p:cNvSpPr>
                <a:spLocks/>
              </p:cNvSpPr>
              <p:nvPr/>
            </p:nvSpPr>
            <p:spPr bwMode="auto">
              <a:xfrm>
                <a:off x="662782" y="3516313"/>
                <a:ext cx="12700" cy="11112"/>
              </a:xfrm>
              <a:custGeom>
                <a:avLst/>
                <a:gdLst/>
                <a:ahLst/>
                <a:cxnLst>
                  <a:cxn ang="0">
                    <a:pos x="8" y="2"/>
                  </a:cxn>
                  <a:cxn ang="0">
                    <a:pos x="8" y="3"/>
                  </a:cxn>
                  <a:cxn ang="0">
                    <a:pos x="8" y="7"/>
                  </a:cxn>
                  <a:cxn ang="0">
                    <a:pos x="5" y="7"/>
                  </a:cxn>
                  <a:cxn ang="0">
                    <a:pos x="1" y="5"/>
                  </a:cxn>
                  <a:cxn ang="0">
                    <a:pos x="0" y="3"/>
                  </a:cxn>
                  <a:cxn ang="0">
                    <a:pos x="1" y="2"/>
                  </a:cxn>
                  <a:cxn ang="0">
                    <a:pos x="3" y="0"/>
                  </a:cxn>
                  <a:cxn ang="0">
                    <a:pos x="5" y="0"/>
                  </a:cxn>
                  <a:cxn ang="0">
                    <a:pos x="8" y="2"/>
                  </a:cxn>
                </a:cxnLst>
                <a:rect l="0" t="0" r="r" b="b"/>
                <a:pathLst>
                  <a:path w="8" h="7">
                    <a:moveTo>
                      <a:pt x="8" y="2"/>
                    </a:moveTo>
                    <a:lnTo>
                      <a:pt x="8" y="3"/>
                    </a:lnTo>
                    <a:lnTo>
                      <a:pt x="8" y="7"/>
                    </a:lnTo>
                    <a:lnTo>
                      <a:pt x="5" y="7"/>
                    </a:lnTo>
                    <a:lnTo>
                      <a:pt x="1" y="5"/>
                    </a:lnTo>
                    <a:lnTo>
                      <a:pt x="0" y="3"/>
                    </a:lnTo>
                    <a:lnTo>
                      <a:pt x="1" y="2"/>
                    </a:lnTo>
                    <a:lnTo>
                      <a:pt x="3" y="0"/>
                    </a:lnTo>
                    <a:lnTo>
                      <a:pt x="5" y="0"/>
                    </a:lnTo>
                    <a:lnTo>
                      <a:pt x="8" y="2"/>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grpSp>
        <p:cxnSp>
          <p:nvCxnSpPr>
            <p:cNvPr id="639" name="Straight Connector 638"/>
            <p:cNvCxnSpPr>
              <a:stCxn id="636" idx="1"/>
              <a:endCxn id="636" idx="3"/>
            </p:cNvCxnSpPr>
            <p:nvPr/>
          </p:nvCxnSpPr>
          <p:spPr>
            <a:xfrm>
              <a:off x="3542201" y="4851699"/>
              <a:ext cx="3684601" cy="0"/>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pic>
          <p:nvPicPr>
            <p:cNvPr id="643" name="Picture 642"/>
            <p:cNvPicPr>
              <a:picLocks noChangeAspect="1"/>
            </p:cNvPicPr>
            <p:nvPr/>
          </p:nvPicPr>
          <p:blipFill rotWithShape="1">
            <a:blip r:embed="rId10">
              <a:extLst>
                <a:ext uri="{28A0092B-C50C-407E-A947-70E740481C1C}">
                  <a14:useLocalDpi xmlns:a14="http://schemas.microsoft.com/office/drawing/2010/main" val="0"/>
                </a:ext>
              </a:extLst>
            </a:blip>
            <a:srcRect t="32902" b="25103"/>
            <a:stretch/>
          </p:blipFill>
          <p:spPr>
            <a:xfrm>
              <a:off x="4754793" y="3578267"/>
              <a:ext cx="897288" cy="376814"/>
            </a:xfrm>
            <a:prstGeom prst="rect">
              <a:avLst/>
            </a:prstGeom>
          </p:spPr>
        </p:pic>
        <p:pic>
          <p:nvPicPr>
            <p:cNvPr id="645" name="Picture 644"/>
            <p:cNvPicPr>
              <a:picLocks noChangeAspect="1"/>
            </p:cNvPicPr>
            <p:nvPr/>
          </p:nvPicPr>
          <p:blipFill rotWithShape="1">
            <a:blip r:embed="rId11" cstate="print">
              <a:extLst>
                <a:ext uri="{28A0092B-C50C-407E-A947-70E740481C1C}">
                  <a14:useLocalDpi xmlns:a14="http://schemas.microsoft.com/office/drawing/2010/main" val="0"/>
                </a:ext>
              </a:extLst>
            </a:blip>
            <a:srcRect l="3544"/>
            <a:stretch/>
          </p:blipFill>
          <p:spPr>
            <a:xfrm>
              <a:off x="5168646" y="5635242"/>
              <a:ext cx="793898" cy="293329"/>
            </a:xfrm>
            <a:prstGeom prst="rect">
              <a:avLst/>
            </a:prstGeom>
          </p:spPr>
        </p:pic>
      </p:grpSp>
      <p:pic>
        <p:nvPicPr>
          <p:cNvPr id="827" name="Picture 18" descr="Related image"/>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1361920" y="3837379"/>
            <a:ext cx="529148" cy="589460"/>
          </a:xfrm>
          <a:prstGeom prst="rect">
            <a:avLst/>
          </a:prstGeom>
          <a:noFill/>
          <a:extLst>
            <a:ext uri="{909E8E84-426E-40DD-AFC4-6F175D3DCCD1}">
              <a14:hiddenFill xmlns:a14="http://schemas.microsoft.com/office/drawing/2010/main">
                <a:solidFill>
                  <a:srgbClr val="FFFFFF"/>
                </a:solidFill>
              </a14:hiddenFill>
            </a:ext>
          </a:extLst>
        </p:spPr>
      </p:pic>
      <p:pic>
        <p:nvPicPr>
          <p:cNvPr id="828" name="Picture 4" descr="Image result for jpmorgan logo"/>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t="35128" b="38205"/>
          <a:stretch/>
        </p:blipFill>
        <p:spPr bwMode="auto">
          <a:xfrm>
            <a:off x="4771408" y="5285558"/>
            <a:ext cx="751327" cy="203474"/>
          </a:xfrm>
          <a:prstGeom prst="rect">
            <a:avLst/>
          </a:prstGeom>
          <a:noFill/>
          <a:ln>
            <a:solidFill>
              <a:schemeClr val="bg1">
                <a:lumMod val="95000"/>
              </a:schemeClr>
            </a:solidFill>
          </a:ln>
          <a:extLst>
            <a:ext uri="{909E8E84-426E-40DD-AFC4-6F175D3DCCD1}">
              <a14:hiddenFill xmlns:a14="http://schemas.microsoft.com/office/drawing/2010/main">
                <a:solidFill>
                  <a:srgbClr val="FFFFFF"/>
                </a:solidFill>
              </a14:hiddenFill>
            </a:ext>
          </a:extLst>
        </p:spPr>
      </p:pic>
      <p:pic>
        <p:nvPicPr>
          <p:cNvPr id="829" name="Picture 10" descr="Image result for morgan stanley logo"/>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5532433" y="5280321"/>
            <a:ext cx="972281" cy="243070"/>
          </a:xfrm>
          <a:prstGeom prst="rect">
            <a:avLst/>
          </a:prstGeom>
          <a:solidFill>
            <a:srgbClr val="F4F9FD"/>
          </a:solidFill>
        </p:spPr>
      </p:pic>
      <p:pic>
        <p:nvPicPr>
          <p:cNvPr id="830" name="Picture 2" descr="Image result for axa mansard logo"/>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5544224" y="4602113"/>
            <a:ext cx="1056918" cy="310245"/>
          </a:xfrm>
          <a:prstGeom prst="rect">
            <a:avLst/>
          </a:prstGeom>
          <a:noFill/>
          <a:extLst>
            <a:ext uri="{909E8E84-426E-40DD-AFC4-6F175D3DCCD1}">
              <a14:hiddenFill xmlns:a14="http://schemas.microsoft.com/office/drawing/2010/main">
                <a:solidFill>
                  <a:srgbClr val="FFFFFF"/>
                </a:solidFill>
              </a14:hiddenFill>
            </a:ext>
          </a:extLst>
        </p:spPr>
      </p:pic>
      <p:pic>
        <p:nvPicPr>
          <p:cNvPr id="831" name="Picture 830"/>
          <p:cNvPicPr>
            <a:picLocks noChangeAspect="1"/>
          </p:cNvPicPr>
          <p:nvPr/>
        </p:nvPicPr>
        <p:blipFill>
          <a:blip r:embed="rId16"/>
          <a:stretch>
            <a:fillRect/>
          </a:stretch>
        </p:blipFill>
        <p:spPr>
          <a:xfrm>
            <a:off x="4701588" y="4694155"/>
            <a:ext cx="676995" cy="262022"/>
          </a:xfrm>
          <a:prstGeom prst="rect">
            <a:avLst/>
          </a:prstGeom>
        </p:spPr>
      </p:pic>
      <p:pic>
        <p:nvPicPr>
          <p:cNvPr id="832" name="Picture 831"/>
          <p:cNvPicPr>
            <a:picLocks noChangeAspect="1"/>
          </p:cNvPicPr>
          <p:nvPr/>
        </p:nvPicPr>
        <p:blipFill>
          <a:blip r:embed="rId17"/>
          <a:stretch>
            <a:fillRect/>
          </a:stretch>
        </p:blipFill>
        <p:spPr>
          <a:xfrm>
            <a:off x="5664210" y="4067454"/>
            <a:ext cx="627818" cy="399860"/>
          </a:xfrm>
          <a:prstGeom prst="rect">
            <a:avLst/>
          </a:prstGeom>
          <a:ln>
            <a:solidFill>
              <a:schemeClr val="bg1">
                <a:lumMod val="95000"/>
              </a:schemeClr>
            </a:solidFill>
          </a:ln>
        </p:spPr>
      </p:pic>
      <p:pic>
        <p:nvPicPr>
          <p:cNvPr id="833" name="Picture 832"/>
          <p:cNvPicPr>
            <a:picLocks noChangeAspect="1"/>
          </p:cNvPicPr>
          <p:nvPr/>
        </p:nvPicPr>
        <p:blipFill>
          <a:blip r:embed="rId18"/>
          <a:stretch>
            <a:fillRect/>
          </a:stretch>
        </p:blipFill>
        <p:spPr>
          <a:xfrm>
            <a:off x="5673543" y="5611151"/>
            <a:ext cx="779965" cy="222088"/>
          </a:xfrm>
          <a:prstGeom prst="rect">
            <a:avLst/>
          </a:prstGeom>
          <a:ln>
            <a:solidFill>
              <a:schemeClr val="bg1">
                <a:lumMod val="95000"/>
              </a:schemeClr>
            </a:solidFill>
          </a:ln>
        </p:spPr>
      </p:pic>
      <p:pic>
        <p:nvPicPr>
          <p:cNvPr id="834" name="Picture 833"/>
          <p:cNvPicPr>
            <a:picLocks noChangeAspect="1"/>
          </p:cNvPicPr>
          <p:nvPr/>
        </p:nvPicPr>
        <p:blipFill>
          <a:blip r:embed="rId19"/>
          <a:stretch>
            <a:fillRect/>
          </a:stretch>
        </p:blipFill>
        <p:spPr>
          <a:xfrm>
            <a:off x="4998418" y="5562124"/>
            <a:ext cx="488207" cy="207662"/>
          </a:xfrm>
          <a:prstGeom prst="rect">
            <a:avLst/>
          </a:prstGeom>
          <a:ln>
            <a:solidFill>
              <a:schemeClr val="bg1">
                <a:lumMod val="95000"/>
              </a:schemeClr>
            </a:solidFill>
          </a:ln>
        </p:spPr>
      </p:pic>
      <p:pic>
        <p:nvPicPr>
          <p:cNvPr id="835" name="Picture 14" descr="Related image"/>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4903574" y="6093509"/>
            <a:ext cx="771356" cy="265259"/>
          </a:xfrm>
          <a:prstGeom prst="rect">
            <a:avLst/>
          </a:prstGeom>
          <a:noFill/>
          <a:ln>
            <a:solidFill>
              <a:schemeClr val="bg1">
                <a:lumMod val="95000"/>
              </a:schemeClr>
            </a:solidFill>
          </a:ln>
          <a:extLst>
            <a:ext uri="{909E8E84-426E-40DD-AFC4-6F175D3DCCD1}">
              <a14:hiddenFill xmlns:a14="http://schemas.microsoft.com/office/drawing/2010/main">
                <a:solidFill>
                  <a:srgbClr val="FFFFFF"/>
                </a:solidFill>
              </a14:hiddenFill>
            </a:ext>
          </a:extLst>
        </p:spPr>
      </p:pic>
      <p:pic>
        <p:nvPicPr>
          <p:cNvPr id="836" name="Picture 12" descr="Image result for charles schwab"/>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6328285" y="5902981"/>
            <a:ext cx="388945" cy="388945"/>
          </a:xfrm>
          <a:prstGeom prst="rect">
            <a:avLst/>
          </a:prstGeom>
          <a:noFill/>
          <a:extLst>
            <a:ext uri="{909E8E84-426E-40DD-AFC4-6F175D3DCCD1}">
              <a14:hiddenFill xmlns:a14="http://schemas.microsoft.com/office/drawing/2010/main">
                <a:solidFill>
                  <a:srgbClr val="FFFFFF"/>
                </a:solidFill>
              </a14:hiddenFill>
            </a:ext>
          </a:extLst>
        </p:spPr>
      </p:pic>
      <p:pic>
        <p:nvPicPr>
          <p:cNvPr id="837" name="Picture 8" descr="Related image"/>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5837963" y="5921090"/>
            <a:ext cx="403800" cy="402814"/>
          </a:xfrm>
          <a:prstGeom prst="rect">
            <a:avLst/>
          </a:prstGeom>
          <a:solidFill>
            <a:schemeClr val="bg1"/>
          </a:solidFill>
        </p:spPr>
      </p:pic>
      <p:sp>
        <p:nvSpPr>
          <p:cNvPr id="263" name="Title 2"/>
          <p:cNvSpPr txBox="1">
            <a:spLocks/>
          </p:cNvSpPr>
          <p:nvPr/>
        </p:nvSpPr>
        <p:spPr>
          <a:xfrm>
            <a:off x="3379898" y="56206"/>
            <a:ext cx="3383280" cy="364003"/>
          </a:xfrm>
          <a:prstGeom prst="rect">
            <a:avLst/>
          </a:prstGeom>
          <a:noFill/>
        </p:spPr>
        <p:txBody>
          <a:bodyPr vert="horz" lIns="0" tIns="0" rIns="0" bIns="0" rtlCol="0" anchor="t" anchorCtr="0">
            <a:noAutofit/>
          </a:bodyPr>
          <a:lstStyle>
            <a:defPPr>
              <a:defRPr lang="en-US"/>
            </a:defPPr>
            <a:lvl1pPr>
              <a:lnSpc>
                <a:spcPct val="70000"/>
              </a:lnSpc>
              <a:defRPr sz="2800" b="1" i="0" kern="0">
                <a:solidFill>
                  <a:srgbClr val="00338D"/>
                </a:solidFill>
                <a:latin typeface="Univers 47 CondensedLight" panose="00000400000000000000" pitchFamily="2" charset="0"/>
                <a:cs typeface="KPMG Extralight"/>
              </a:defRPr>
            </a:lvl1pPr>
          </a:lstStyle>
          <a:p>
            <a:pPr>
              <a:defRPr/>
            </a:pPr>
            <a:r>
              <a:rPr lang="en-US" sz="4400" b="0" kern="1200" dirty="0" smtClean="0">
                <a:latin typeface="KPMG Extralight" panose="020B0303030202040204" pitchFamily="34" charset="0"/>
                <a:cs typeface="+mj-cs"/>
              </a:rPr>
              <a:t>Key Findings &amp; Initiatives</a:t>
            </a:r>
            <a:endParaRPr lang="en-US" sz="4400" b="0" kern="1200" baseline="30000" dirty="0">
              <a:latin typeface="KPMG Extralight" panose="020B0303030202040204" pitchFamily="34" charset="0"/>
              <a:ea typeface="+mj-ea"/>
              <a:cs typeface="+mj-cs"/>
            </a:endParaRPr>
          </a:p>
        </p:txBody>
      </p:sp>
    </p:spTree>
    <p:extLst>
      <p:ext uri="{BB962C8B-B14F-4D97-AF65-F5344CB8AC3E}">
        <p14:creationId xmlns:p14="http://schemas.microsoft.com/office/powerpoint/2010/main" val="334070773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76982" name="think-cell Slide" r:id="rId6" imgW="663" imgH="659" progId="TCLayout.ActiveDocument.1">
                  <p:embed/>
                </p:oleObj>
              </mc:Choice>
              <mc:Fallback>
                <p:oleObj name="think-cell Slide" r:id="rId6" imgW="663" imgH="659" progId="TCLayout.ActiveDocument.1">
                  <p:embed/>
                  <p:pic>
                    <p:nvPicPr>
                      <p:cNvPr id="0" name=""/>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2" name="Rectangle 1" hidden="1"/>
          <p:cNvSpPr/>
          <p:nvPr>
            <p:custDataLst>
              <p:tags r:id="rId3"/>
            </p:custDataLst>
          </p:nvPr>
        </p:nvSpPr>
        <p:spPr>
          <a:xfrm>
            <a:off x="0" y="0"/>
            <a:ext cx="158750" cy="15875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lnSpc>
                <a:spcPct val="70000"/>
              </a:lnSpc>
              <a:spcBef>
                <a:spcPct val="0"/>
              </a:spcBef>
              <a:spcAft>
                <a:spcPct val="0"/>
              </a:spcAft>
            </a:pPr>
            <a:endParaRPr lang="en-US" sz="3600" dirty="0">
              <a:solidFill>
                <a:srgbClr val="FFFFFF"/>
              </a:solidFill>
              <a:latin typeface="KPMG Extralight" panose="020B0303030202040204" pitchFamily="34" charset="0"/>
              <a:sym typeface="KPMG Extralight" panose="020B0303030202040204" pitchFamily="34" charset="0"/>
            </a:endParaRPr>
          </a:p>
        </p:txBody>
      </p:sp>
      <p:sp>
        <p:nvSpPr>
          <p:cNvPr id="86" name="TextBox 85"/>
          <p:cNvSpPr txBox="1"/>
          <p:nvPr/>
        </p:nvSpPr>
        <p:spPr>
          <a:xfrm>
            <a:off x="-692" y="192630"/>
            <a:ext cx="3369163" cy="615553"/>
          </a:xfrm>
          <a:prstGeom prst="rect">
            <a:avLst/>
          </a:prstGeom>
          <a:noFill/>
        </p:spPr>
        <p:txBody>
          <a:bodyPr wrap="square" lIns="0" tIns="0" rIns="0" bIns="0" rtlCol="0">
            <a:spAutoFit/>
          </a:bodyPr>
          <a:lstStyle/>
          <a:p>
            <a:r>
              <a:rPr lang="en-US" sz="4000" b="1" dirty="0" smtClean="0">
                <a:solidFill>
                  <a:srgbClr val="FFFFFF"/>
                </a:solidFill>
                <a:latin typeface="KPMG Extralight" panose="020B0303030202040204" pitchFamily="34" charset="0"/>
                <a:cs typeface="Arial" pitchFamily="34" charset="0"/>
              </a:rPr>
              <a:t>Operating Model</a:t>
            </a:r>
            <a:endParaRPr lang="en-GB" sz="4000" b="1" dirty="0" smtClean="0">
              <a:solidFill>
                <a:srgbClr val="FFFFFF"/>
              </a:solidFill>
              <a:latin typeface="KPMG Extralight" panose="020B0303030202040204" pitchFamily="34" charset="0"/>
              <a:cs typeface="Arial" pitchFamily="34" charset="0"/>
            </a:endParaRPr>
          </a:p>
        </p:txBody>
      </p:sp>
      <p:sp>
        <p:nvSpPr>
          <p:cNvPr id="48" name="TextBox 47"/>
          <p:cNvSpPr txBox="1"/>
          <p:nvPr/>
        </p:nvSpPr>
        <p:spPr>
          <a:xfrm>
            <a:off x="70161" y="3031249"/>
            <a:ext cx="3017520" cy="553998"/>
          </a:xfrm>
          <a:prstGeom prst="rect">
            <a:avLst/>
          </a:prstGeom>
          <a:noFill/>
        </p:spPr>
        <p:txBody>
          <a:bodyPr wrap="square" lIns="0" tIns="0" rIns="0" bIns="0" rtlCol="0">
            <a:spAutoFit/>
          </a:bodyPr>
          <a:lstStyle>
            <a:defPPr>
              <a:defRPr lang="en-US"/>
            </a:defPPr>
            <a:lvl1pPr>
              <a:defRPr sz="1200" b="1">
                <a:solidFill>
                  <a:srgbClr val="FFFFFF"/>
                </a:solidFill>
                <a:cs typeface="Arial" pitchFamily="34" charset="0"/>
              </a:defRPr>
            </a:lvl1pPr>
          </a:lstStyle>
          <a:p>
            <a:r>
              <a:rPr lang="en-US" dirty="0" smtClean="0"/>
              <a:t>Establishment </a:t>
            </a:r>
            <a:r>
              <a:rPr lang="en-US" dirty="0"/>
              <a:t>of Robust Digital Governance Model</a:t>
            </a:r>
          </a:p>
          <a:p>
            <a:endParaRPr lang="en-US" dirty="0"/>
          </a:p>
        </p:txBody>
      </p:sp>
      <p:sp>
        <p:nvSpPr>
          <p:cNvPr id="49" name="TextBox 48"/>
          <p:cNvSpPr txBox="1"/>
          <p:nvPr/>
        </p:nvSpPr>
        <p:spPr>
          <a:xfrm>
            <a:off x="88888" y="3896145"/>
            <a:ext cx="3174580" cy="184666"/>
          </a:xfrm>
          <a:prstGeom prst="rect">
            <a:avLst/>
          </a:prstGeom>
          <a:noFill/>
        </p:spPr>
        <p:txBody>
          <a:bodyPr wrap="square" lIns="0" tIns="0" rIns="0" bIns="0" rtlCol="0">
            <a:spAutoFit/>
          </a:bodyPr>
          <a:lstStyle/>
          <a:p>
            <a:r>
              <a:rPr lang="en-US" sz="1200" b="1" dirty="0" smtClean="0">
                <a:solidFill>
                  <a:srgbClr val="FFFFFF"/>
                </a:solidFill>
                <a:cs typeface="Arial" pitchFamily="34" charset="0"/>
              </a:rPr>
              <a:t>Digital workforce</a:t>
            </a:r>
            <a:endParaRPr lang="en-US" sz="1200" b="1" dirty="0">
              <a:solidFill>
                <a:srgbClr val="FFFFFF"/>
              </a:solidFill>
              <a:cs typeface="Arial" pitchFamily="34" charset="0"/>
            </a:endParaRPr>
          </a:p>
        </p:txBody>
      </p:sp>
      <p:graphicFrame>
        <p:nvGraphicFramePr>
          <p:cNvPr id="31" name="Table 30"/>
          <p:cNvGraphicFramePr>
            <a:graphicFrameLocks noGrp="1"/>
          </p:cNvGraphicFramePr>
          <p:nvPr>
            <p:extLst>
              <p:ext uri="{D42A27DB-BD31-4B8C-83A1-F6EECF244321}">
                <p14:modId xmlns:p14="http://schemas.microsoft.com/office/powerpoint/2010/main" val="2082145296"/>
              </p:ext>
            </p:extLst>
          </p:nvPr>
        </p:nvGraphicFramePr>
        <p:xfrm>
          <a:off x="112335" y="2495443"/>
          <a:ext cx="3053407" cy="320040"/>
        </p:xfrm>
        <a:graphic>
          <a:graphicData uri="http://schemas.openxmlformats.org/drawingml/2006/table">
            <a:tbl>
              <a:tblPr bandRow="1">
                <a:tableStyleId>{5C22544A-7EE6-4342-B048-85BDC9FD1C3A}</a:tableStyleId>
              </a:tblPr>
              <a:tblGrid>
                <a:gridCol w="3053407"/>
              </a:tblGrid>
              <a:tr h="230385">
                <a:tc>
                  <a:txBody>
                    <a:bodyPr/>
                    <a:lstStyle/>
                    <a:p>
                      <a:endParaRPr lang="en-US" sz="1500" b="1" dirty="0"/>
                    </a:p>
                  </a:txBody>
                  <a:tcPr anchor="ctr">
                    <a:solidFill>
                      <a:srgbClr val="DBCDDB"/>
                    </a:solidFill>
                  </a:tcPr>
                </a:tc>
              </a:tr>
            </a:tbl>
          </a:graphicData>
        </a:graphic>
      </p:graphicFrame>
      <p:sp>
        <p:nvSpPr>
          <p:cNvPr id="32" name="TextBox 31"/>
          <p:cNvSpPr txBox="1"/>
          <p:nvPr/>
        </p:nvSpPr>
        <p:spPr>
          <a:xfrm>
            <a:off x="2782797" y="2612407"/>
            <a:ext cx="382639" cy="116869"/>
          </a:xfrm>
          <a:prstGeom prst="rect">
            <a:avLst/>
          </a:prstGeom>
          <a:noFill/>
        </p:spPr>
        <p:txBody>
          <a:bodyPr wrap="none" lIns="21772" tIns="21772" rIns="21772" bIns="21772" rtlCol="0" anchor="ctr" anchorCtr="0">
            <a:noAutofit/>
          </a:bodyPr>
          <a:lstStyle/>
          <a:p>
            <a:pPr algn="r"/>
            <a:r>
              <a:rPr lang="en-AU" sz="800" b="1" dirty="0">
                <a:solidFill>
                  <a:srgbClr val="000000"/>
                </a:solidFill>
                <a:cs typeface="Arial" panose="020B0604020202020204" pitchFamily="34" charset="0"/>
              </a:rPr>
              <a:t>Innovating</a:t>
            </a:r>
          </a:p>
        </p:txBody>
      </p:sp>
      <p:sp>
        <p:nvSpPr>
          <p:cNvPr id="33" name="TextBox 32"/>
          <p:cNvSpPr txBox="1"/>
          <p:nvPr/>
        </p:nvSpPr>
        <p:spPr>
          <a:xfrm>
            <a:off x="711797" y="2612407"/>
            <a:ext cx="382639" cy="116869"/>
          </a:xfrm>
          <a:prstGeom prst="rect">
            <a:avLst/>
          </a:prstGeom>
          <a:noFill/>
        </p:spPr>
        <p:txBody>
          <a:bodyPr wrap="none" lIns="21772" tIns="21772" rIns="21772" bIns="21772" rtlCol="0" anchor="ctr" anchorCtr="0">
            <a:noAutofit/>
          </a:bodyPr>
          <a:lstStyle/>
          <a:p>
            <a:pPr algn="ctr"/>
            <a:r>
              <a:rPr lang="en-AU" sz="800" b="1" dirty="0">
                <a:solidFill>
                  <a:srgbClr val="000000"/>
                </a:solidFill>
                <a:cs typeface="Arial" panose="020B0604020202020204" pitchFamily="34" charset="0"/>
              </a:rPr>
              <a:t>Basic</a:t>
            </a:r>
          </a:p>
        </p:txBody>
      </p:sp>
      <p:sp>
        <p:nvSpPr>
          <p:cNvPr id="34" name="TextBox 33"/>
          <p:cNvSpPr txBox="1"/>
          <p:nvPr/>
        </p:nvSpPr>
        <p:spPr>
          <a:xfrm>
            <a:off x="1970881" y="2612407"/>
            <a:ext cx="382639" cy="116869"/>
          </a:xfrm>
          <a:prstGeom prst="rect">
            <a:avLst/>
          </a:prstGeom>
          <a:noFill/>
        </p:spPr>
        <p:txBody>
          <a:bodyPr wrap="none" lIns="21772" tIns="21772" rIns="21772" bIns="21772" rtlCol="0" anchor="ctr" anchorCtr="0">
            <a:noAutofit/>
          </a:bodyPr>
          <a:lstStyle/>
          <a:p>
            <a:pPr algn="ctr"/>
            <a:r>
              <a:rPr lang="en-AU" sz="800" b="1" dirty="0">
                <a:solidFill>
                  <a:srgbClr val="000000"/>
                </a:solidFill>
                <a:cs typeface="Arial" panose="020B0604020202020204" pitchFamily="34" charset="0"/>
              </a:rPr>
              <a:t>Leading</a:t>
            </a:r>
          </a:p>
        </p:txBody>
      </p:sp>
      <p:sp>
        <p:nvSpPr>
          <p:cNvPr id="35" name="TextBox 34"/>
          <p:cNvSpPr txBox="1"/>
          <p:nvPr/>
        </p:nvSpPr>
        <p:spPr>
          <a:xfrm>
            <a:off x="112641" y="2612407"/>
            <a:ext cx="382639" cy="116869"/>
          </a:xfrm>
          <a:prstGeom prst="rect">
            <a:avLst/>
          </a:prstGeom>
          <a:noFill/>
        </p:spPr>
        <p:txBody>
          <a:bodyPr wrap="none" lIns="21772" tIns="21772" rIns="21772" bIns="21772" rtlCol="0" anchor="ctr" anchorCtr="0">
            <a:noAutofit/>
          </a:bodyPr>
          <a:lstStyle/>
          <a:p>
            <a:r>
              <a:rPr lang="en-AU" sz="800" b="1" dirty="0">
                <a:solidFill>
                  <a:srgbClr val="000000"/>
                </a:solidFill>
                <a:cs typeface="Arial" panose="020B0604020202020204" pitchFamily="34" charset="0"/>
              </a:rPr>
              <a:t>Lagging</a:t>
            </a:r>
          </a:p>
        </p:txBody>
      </p:sp>
      <p:sp>
        <p:nvSpPr>
          <p:cNvPr id="36" name="TextBox 35"/>
          <p:cNvSpPr txBox="1"/>
          <p:nvPr/>
        </p:nvSpPr>
        <p:spPr>
          <a:xfrm>
            <a:off x="1322592" y="2612407"/>
            <a:ext cx="382639" cy="116869"/>
          </a:xfrm>
          <a:prstGeom prst="rect">
            <a:avLst/>
          </a:prstGeom>
          <a:noFill/>
        </p:spPr>
        <p:txBody>
          <a:bodyPr wrap="none" lIns="21772" tIns="21772" rIns="21772" bIns="21772" rtlCol="0" anchor="ctr" anchorCtr="0">
            <a:noAutofit/>
          </a:bodyPr>
          <a:lstStyle/>
          <a:p>
            <a:pPr algn="ctr"/>
            <a:r>
              <a:rPr lang="en-AU" sz="800" b="1" dirty="0">
                <a:solidFill>
                  <a:srgbClr val="000000"/>
                </a:solidFill>
                <a:cs typeface="Arial" panose="020B0604020202020204" pitchFamily="34" charset="0"/>
              </a:rPr>
              <a:t>Progressed</a:t>
            </a:r>
          </a:p>
        </p:txBody>
      </p:sp>
      <p:sp>
        <p:nvSpPr>
          <p:cNvPr id="37" name="Rectangle 36"/>
          <p:cNvSpPr/>
          <p:nvPr/>
        </p:nvSpPr>
        <p:spPr>
          <a:xfrm>
            <a:off x="101012" y="3409772"/>
            <a:ext cx="3053407" cy="79604"/>
          </a:xfrm>
          <a:prstGeom prst="rect">
            <a:avLst/>
          </a:prstGeom>
          <a:gradFill>
            <a:gsLst>
              <a:gs pos="26000">
                <a:srgbClr val="F7941E">
                  <a:lumMod val="60000"/>
                  <a:lumOff val="40000"/>
                </a:srgbClr>
              </a:gs>
              <a:gs pos="0">
                <a:srgbClr val="FF0000"/>
              </a:gs>
              <a:gs pos="51000">
                <a:srgbClr val="9E9FA1">
                  <a:lumMod val="40000"/>
                  <a:lumOff val="60000"/>
                </a:srgbClr>
              </a:gs>
              <a:gs pos="76000">
                <a:srgbClr val="00B050"/>
              </a:gs>
              <a:gs pos="100000">
                <a:srgbClr val="00B0F0"/>
              </a:gs>
            </a:gsLst>
            <a:lin ang="0" scaled="0"/>
          </a:gradFill>
          <a:ln w="25400" cap="flat" cmpd="sng" algn="ctr">
            <a:noFill/>
            <a:prstDash val="solid"/>
          </a:ln>
          <a:effectLst/>
        </p:spPr>
        <p:txBody>
          <a:bodyPr lIns="21772" tIns="21772" rIns="21772" bIns="21772" rtlCol="0" anchor="ctr" anchorCtr="0"/>
          <a:lstStyle/>
          <a:p>
            <a:pPr algn="ctr">
              <a:defRPr/>
            </a:pPr>
            <a:endParaRPr lang="en-AU" sz="800" kern="0" dirty="0" err="1" smtClean="0">
              <a:solidFill>
                <a:srgbClr val="FFFFFF"/>
              </a:solidFill>
              <a:latin typeface="Calibri" panose="020F0502020204030204" pitchFamily="34" charset="0"/>
              <a:cs typeface="Arial" panose="020B0604020202020204" pitchFamily="34" charset="0"/>
            </a:endParaRPr>
          </a:p>
        </p:txBody>
      </p:sp>
      <p:sp>
        <p:nvSpPr>
          <p:cNvPr id="38" name="Isosceles Triangle 37"/>
          <p:cNvSpPr/>
          <p:nvPr/>
        </p:nvSpPr>
        <p:spPr>
          <a:xfrm>
            <a:off x="970972" y="3510073"/>
            <a:ext cx="140400" cy="117943"/>
          </a:xfrm>
          <a:prstGeom prst="triangle">
            <a:avLst/>
          </a:prstGeom>
          <a:solidFill>
            <a:srgbClr val="FFC00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21772" tIns="21772" rIns="21772" bIns="21772" rtlCol="0" anchor="ctr" anchorCtr="0"/>
          <a:lstStyle/>
          <a:p>
            <a:pPr algn="ctr"/>
            <a:endParaRPr lang="en-AU" sz="800" dirty="0" err="1">
              <a:solidFill>
                <a:srgbClr val="000000"/>
              </a:solidFill>
              <a:latin typeface="Calibri" panose="020F0502020204030204" pitchFamily="34" charset="0"/>
            </a:endParaRPr>
          </a:p>
        </p:txBody>
      </p:sp>
      <p:sp>
        <p:nvSpPr>
          <p:cNvPr id="39" name="Isosceles Triangle 38"/>
          <p:cNvSpPr/>
          <p:nvPr/>
        </p:nvSpPr>
        <p:spPr>
          <a:xfrm>
            <a:off x="691532" y="3510073"/>
            <a:ext cx="140400" cy="117943"/>
          </a:xfrm>
          <a:prstGeom prst="triangle">
            <a:avLst/>
          </a:prstGeom>
          <a:solidFill>
            <a:srgbClr val="00338D"/>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21772" tIns="21772" rIns="21772" bIns="21772" rtlCol="0" anchor="ctr" anchorCtr="0"/>
          <a:lstStyle/>
          <a:p>
            <a:pPr algn="ctr"/>
            <a:endParaRPr lang="en-AU" sz="800" dirty="0" err="1">
              <a:solidFill>
                <a:srgbClr val="000000"/>
              </a:solidFill>
              <a:latin typeface="Calibri" panose="020F0502020204030204" pitchFamily="34" charset="0"/>
            </a:endParaRPr>
          </a:p>
        </p:txBody>
      </p:sp>
      <p:sp>
        <p:nvSpPr>
          <p:cNvPr id="40" name="Rectangle 39"/>
          <p:cNvSpPr/>
          <p:nvPr/>
        </p:nvSpPr>
        <p:spPr>
          <a:xfrm>
            <a:off x="87900" y="4123469"/>
            <a:ext cx="3053407" cy="79604"/>
          </a:xfrm>
          <a:prstGeom prst="rect">
            <a:avLst/>
          </a:prstGeom>
          <a:gradFill>
            <a:gsLst>
              <a:gs pos="26000">
                <a:srgbClr val="F7941E">
                  <a:lumMod val="60000"/>
                  <a:lumOff val="40000"/>
                </a:srgbClr>
              </a:gs>
              <a:gs pos="0">
                <a:srgbClr val="FF0000"/>
              </a:gs>
              <a:gs pos="51000">
                <a:srgbClr val="9E9FA1">
                  <a:lumMod val="40000"/>
                  <a:lumOff val="60000"/>
                </a:srgbClr>
              </a:gs>
              <a:gs pos="76000">
                <a:srgbClr val="00B050"/>
              </a:gs>
              <a:gs pos="100000">
                <a:srgbClr val="00B0F0"/>
              </a:gs>
            </a:gsLst>
            <a:lin ang="0" scaled="0"/>
          </a:gradFill>
          <a:ln w="25400" cap="flat" cmpd="sng" algn="ctr">
            <a:noFill/>
            <a:prstDash val="solid"/>
          </a:ln>
          <a:effectLst/>
        </p:spPr>
        <p:txBody>
          <a:bodyPr lIns="21772" tIns="21772" rIns="21772" bIns="21772" rtlCol="0" anchor="ctr" anchorCtr="0"/>
          <a:lstStyle/>
          <a:p>
            <a:pPr algn="ctr">
              <a:defRPr/>
            </a:pPr>
            <a:endParaRPr lang="en-AU" sz="800" kern="0" dirty="0" err="1" smtClean="0">
              <a:solidFill>
                <a:srgbClr val="FFFFFF"/>
              </a:solidFill>
              <a:latin typeface="Calibri" panose="020F0502020204030204" pitchFamily="34" charset="0"/>
              <a:cs typeface="Arial" panose="020B0604020202020204" pitchFamily="34" charset="0"/>
            </a:endParaRPr>
          </a:p>
        </p:txBody>
      </p:sp>
      <p:sp>
        <p:nvSpPr>
          <p:cNvPr id="3" name="Rectangle 2"/>
          <p:cNvSpPr/>
          <p:nvPr/>
        </p:nvSpPr>
        <p:spPr>
          <a:xfrm>
            <a:off x="-58442" y="964056"/>
            <a:ext cx="3064378" cy="692497"/>
          </a:xfrm>
          <a:prstGeom prst="rect">
            <a:avLst/>
          </a:prstGeom>
        </p:spPr>
        <p:txBody>
          <a:bodyPr wrap="square">
            <a:spAutoFit/>
          </a:bodyPr>
          <a:lstStyle/>
          <a:p>
            <a:r>
              <a:rPr lang="en-US" sz="1300" dirty="0" smtClean="0">
                <a:solidFill>
                  <a:srgbClr val="FFFFFF"/>
                </a:solidFill>
              </a:rPr>
              <a:t>The </a:t>
            </a:r>
            <a:r>
              <a:rPr lang="en-US" sz="1300" dirty="0">
                <a:solidFill>
                  <a:srgbClr val="FFFFFF"/>
                </a:solidFill>
              </a:rPr>
              <a:t>extent to which an </a:t>
            </a:r>
            <a:r>
              <a:rPr lang="en-US" sz="1300" dirty="0" err="1">
                <a:solidFill>
                  <a:srgbClr val="FFFFFF"/>
                </a:solidFill>
              </a:rPr>
              <a:t>organisation</a:t>
            </a:r>
            <a:r>
              <a:rPr lang="en-US" sz="1300" dirty="0">
                <a:solidFill>
                  <a:srgbClr val="FFFFFF"/>
                </a:solidFill>
              </a:rPr>
              <a:t> is structured to deliver value to customers leveraging digital</a:t>
            </a:r>
            <a:r>
              <a:rPr lang="en-US" sz="1300" dirty="0" smtClean="0">
                <a:solidFill>
                  <a:srgbClr val="FFFFFF"/>
                </a:solidFill>
              </a:rPr>
              <a:t>.</a:t>
            </a:r>
            <a:endParaRPr lang="en-US" sz="1300" dirty="0">
              <a:solidFill>
                <a:srgbClr val="FFFFFF"/>
              </a:solidFill>
            </a:endParaRPr>
          </a:p>
        </p:txBody>
      </p:sp>
      <p:grpSp>
        <p:nvGrpSpPr>
          <p:cNvPr id="89" name="Group 88"/>
          <p:cNvGrpSpPr/>
          <p:nvPr/>
        </p:nvGrpSpPr>
        <p:grpSpPr>
          <a:xfrm>
            <a:off x="7347937" y="121697"/>
            <a:ext cx="4568864" cy="274320"/>
            <a:chOff x="7916790" y="356874"/>
            <a:chExt cx="4568864" cy="274320"/>
          </a:xfrm>
        </p:grpSpPr>
        <p:grpSp>
          <p:nvGrpSpPr>
            <p:cNvPr id="90" name="Group 89"/>
            <p:cNvGrpSpPr/>
            <p:nvPr/>
          </p:nvGrpSpPr>
          <p:grpSpPr>
            <a:xfrm>
              <a:off x="7916790" y="356874"/>
              <a:ext cx="2337497" cy="274320"/>
              <a:chOff x="3793151" y="6476333"/>
              <a:chExt cx="2337497" cy="274320"/>
            </a:xfrm>
          </p:grpSpPr>
          <p:sp>
            <p:nvSpPr>
              <p:cNvPr id="95" name="Isosceles Triangle 94"/>
              <p:cNvSpPr/>
              <p:nvPr/>
            </p:nvSpPr>
            <p:spPr>
              <a:xfrm rot="10800000">
                <a:off x="4273393" y="6554522"/>
                <a:ext cx="140400" cy="117943"/>
              </a:xfrm>
              <a:prstGeom prst="triangle">
                <a:avLst/>
              </a:prstGeom>
              <a:solidFill>
                <a:srgbClr val="00338D"/>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21772" tIns="21772" rIns="21772" bIns="21772" rtlCol="0" anchor="ctr" anchorCtr="0"/>
              <a:lstStyle/>
              <a:p>
                <a:pPr algn="ctr"/>
                <a:endParaRPr lang="en-AU" sz="800" dirty="0" err="1">
                  <a:solidFill>
                    <a:srgbClr val="00338D"/>
                  </a:solidFill>
                  <a:latin typeface="Calibri" panose="020F0502020204030204" pitchFamily="34" charset="0"/>
                </a:endParaRPr>
              </a:p>
            </p:txBody>
          </p:sp>
          <p:sp>
            <p:nvSpPr>
              <p:cNvPr id="96" name="TextBox 95"/>
              <p:cNvSpPr txBox="1"/>
              <p:nvPr/>
            </p:nvSpPr>
            <p:spPr>
              <a:xfrm>
                <a:off x="4380552" y="6525841"/>
                <a:ext cx="469141" cy="175304"/>
              </a:xfrm>
              <a:prstGeom prst="rect">
                <a:avLst/>
              </a:prstGeom>
              <a:noFill/>
            </p:spPr>
            <p:txBody>
              <a:bodyPr wrap="none" lIns="21772" tIns="21772" rIns="21772" bIns="21772" rtlCol="0" anchor="ctr" anchorCtr="0">
                <a:noAutofit/>
              </a:bodyPr>
              <a:lstStyle/>
              <a:p>
                <a:pPr algn="ctr"/>
                <a:r>
                  <a:rPr lang="en-AU" sz="800" b="1" dirty="0">
                    <a:solidFill>
                      <a:srgbClr val="00338D"/>
                    </a:solidFill>
                  </a:rPr>
                  <a:t>Current</a:t>
                </a:r>
              </a:p>
            </p:txBody>
          </p:sp>
          <p:sp>
            <p:nvSpPr>
              <p:cNvPr id="97" name="Text Box 81"/>
              <p:cNvSpPr txBox="1">
                <a:spLocks noChangeArrowheads="1"/>
              </p:cNvSpPr>
              <p:nvPr/>
            </p:nvSpPr>
            <p:spPr bwMode="auto">
              <a:xfrm>
                <a:off x="3793151" y="6476333"/>
                <a:ext cx="476639" cy="274320"/>
              </a:xfrm>
              <a:prstGeom prst="rect">
                <a:avLst/>
              </a:prstGeom>
              <a:noFill/>
              <a:ln w="9525">
                <a:noFill/>
                <a:miter lim="800000"/>
                <a:headEnd type="none" w="sm" len="sm"/>
                <a:tailEnd type="none" w="sm" len="sm"/>
              </a:ln>
              <a:effectLst/>
            </p:spPr>
            <p:txBody>
              <a:bodyPr wrap="square" lIns="45720" rIns="45720" anchor="ctr">
                <a:noAutofit/>
              </a:bodyPr>
              <a:lstStyle/>
              <a:p>
                <a:pPr algn="ctr"/>
                <a:r>
                  <a:rPr lang="en-US" sz="1000" b="1" dirty="0">
                    <a:solidFill>
                      <a:srgbClr val="00338D"/>
                    </a:solidFill>
                  </a:rPr>
                  <a:t>Key:</a:t>
                </a:r>
              </a:p>
            </p:txBody>
          </p:sp>
          <p:sp>
            <p:nvSpPr>
              <p:cNvPr id="98" name="object 140"/>
              <p:cNvSpPr txBox="1"/>
              <p:nvPr/>
            </p:nvSpPr>
            <p:spPr>
              <a:xfrm>
                <a:off x="5247374" y="6551939"/>
                <a:ext cx="883274" cy="123111"/>
              </a:xfrm>
              <a:prstGeom prst="rect">
                <a:avLst/>
              </a:prstGeom>
            </p:spPr>
            <p:txBody>
              <a:bodyPr vert="horz" wrap="square" lIns="0" tIns="0" rIns="0" bIns="0" rtlCol="0">
                <a:spAutoFit/>
              </a:bodyPr>
              <a:lstStyle/>
              <a:p>
                <a:pPr marL="12700"/>
                <a:r>
                  <a:rPr lang="en-GB" sz="800" b="1" spc="-10" dirty="0">
                    <a:solidFill>
                      <a:srgbClr val="00338D"/>
                    </a:solidFill>
                    <a:cs typeface="Century Gothic"/>
                  </a:rPr>
                  <a:t>Peer </a:t>
                </a:r>
                <a:r>
                  <a:rPr lang="en-GB" sz="800" b="1" spc="-10" dirty="0" smtClean="0">
                    <a:solidFill>
                      <a:srgbClr val="00338D"/>
                    </a:solidFill>
                    <a:cs typeface="Century Gothic"/>
                  </a:rPr>
                  <a:t>Group</a:t>
                </a:r>
                <a:endParaRPr sz="800" b="1" dirty="0">
                  <a:solidFill>
                    <a:srgbClr val="00338D"/>
                  </a:solidFill>
                  <a:cs typeface="Century Gothic"/>
                </a:endParaRPr>
              </a:p>
            </p:txBody>
          </p:sp>
          <p:sp>
            <p:nvSpPr>
              <p:cNvPr id="99" name="Isosceles Triangle 98"/>
              <p:cNvSpPr/>
              <p:nvPr/>
            </p:nvSpPr>
            <p:spPr>
              <a:xfrm rot="10800000">
                <a:off x="5097444" y="6554522"/>
                <a:ext cx="140400" cy="117943"/>
              </a:xfrm>
              <a:prstGeom prs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21772" tIns="21772" rIns="21772" bIns="21772" rtlCol="0" anchor="ctr" anchorCtr="0"/>
              <a:lstStyle/>
              <a:p>
                <a:pPr algn="ctr"/>
                <a:endParaRPr lang="en-AU" sz="800" dirty="0" err="1">
                  <a:solidFill>
                    <a:srgbClr val="00338D"/>
                  </a:solidFill>
                  <a:latin typeface="Calibri" panose="020F0502020204030204" pitchFamily="34" charset="0"/>
                </a:endParaRPr>
              </a:p>
            </p:txBody>
          </p:sp>
        </p:grpSp>
        <p:sp>
          <p:nvSpPr>
            <p:cNvPr id="91" name="Isosceles Triangle 90"/>
            <p:cNvSpPr/>
            <p:nvPr/>
          </p:nvSpPr>
          <p:spPr>
            <a:xfrm rot="10800000">
              <a:off x="10162847" y="435063"/>
              <a:ext cx="140400" cy="117943"/>
            </a:xfrm>
            <a:prstGeom prst="triangle">
              <a:avLst/>
            </a:prstGeom>
            <a:solidFill>
              <a:srgbClr val="00B060"/>
            </a:solidFill>
            <a:ln>
              <a:noFill/>
            </a:ln>
          </p:spPr>
          <p:style>
            <a:lnRef idx="2">
              <a:schemeClr val="accent1">
                <a:shade val="50000"/>
              </a:schemeClr>
            </a:lnRef>
            <a:fillRef idx="1">
              <a:schemeClr val="accent1"/>
            </a:fillRef>
            <a:effectRef idx="0">
              <a:schemeClr val="accent1"/>
            </a:effectRef>
            <a:fontRef idx="minor">
              <a:schemeClr val="lt1"/>
            </a:fontRef>
          </p:style>
          <p:txBody>
            <a:bodyPr lIns="21772" tIns="21772" rIns="21772" bIns="21772" rtlCol="0" anchor="ctr" anchorCtr="0"/>
            <a:lstStyle/>
            <a:p>
              <a:pPr algn="ctr"/>
              <a:endParaRPr lang="en-AU" sz="800" dirty="0" err="1">
                <a:solidFill>
                  <a:srgbClr val="00338D"/>
                </a:solidFill>
                <a:latin typeface="Calibri" panose="020F0502020204030204" pitchFamily="34" charset="0"/>
              </a:endParaRPr>
            </a:p>
          </p:txBody>
        </p:sp>
        <p:sp>
          <p:nvSpPr>
            <p:cNvPr id="92" name="TextBox 91"/>
            <p:cNvSpPr txBox="1"/>
            <p:nvPr/>
          </p:nvSpPr>
          <p:spPr>
            <a:xfrm>
              <a:off x="10753127" y="406382"/>
              <a:ext cx="469141" cy="175304"/>
            </a:xfrm>
            <a:prstGeom prst="rect">
              <a:avLst/>
            </a:prstGeom>
            <a:noFill/>
          </p:spPr>
          <p:txBody>
            <a:bodyPr wrap="none" lIns="21772" tIns="21772" rIns="21772" bIns="21772" rtlCol="0" anchor="ctr" anchorCtr="0">
              <a:noAutofit/>
            </a:bodyPr>
            <a:lstStyle/>
            <a:p>
              <a:pPr algn="ctr"/>
              <a:r>
                <a:rPr lang="en-AU" sz="800" b="1" dirty="0">
                  <a:solidFill>
                    <a:srgbClr val="00338D"/>
                  </a:solidFill>
                </a:rPr>
                <a:t>Global </a:t>
              </a:r>
              <a:r>
                <a:rPr lang="en-AU" sz="800" b="1" dirty="0" smtClean="0">
                  <a:solidFill>
                    <a:srgbClr val="00338D"/>
                  </a:solidFill>
                </a:rPr>
                <a:t>Industry </a:t>
              </a:r>
              <a:r>
                <a:rPr lang="en-AU" sz="800" b="1" dirty="0">
                  <a:solidFill>
                    <a:srgbClr val="00338D"/>
                  </a:solidFill>
                </a:rPr>
                <a:t>B</a:t>
              </a:r>
              <a:r>
                <a:rPr lang="en-AU" sz="800" b="1" dirty="0" smtClean="0">
                  <a:solidFill>
                    <a:srgbClr val="00338D"/>
                  </a:solidFill>
                </a:rPr>
                <a:t>enchmark</a:t>
              </a:r>
              <a:endParaRPr lang="en-AU" sz="800" b="1" dirty="0">
                <a:solidFill>
                  <a:srgbClr val="00338D"/>
                </a:solidFill>
              </a:endParaRPr>
            </a:p>
          </p:txBody>
        </p:sp>
        <p:sp>
          <p:nvSpPr>
            <p:cNvPr id="93" name="Isosceles Triangle 92"/>
            <p:cNvSpPr/>
            <p:nvPr/>
          </p:nvSpPr>
          <p:spPr>
            <a:xfrm rot="10800000">
              <a:off x="11860573" y="436066"/>
              <a:ext cx="140400" cy="117943"/>
            </a:xfrm>
            <a:prstGeom prst="triangle">
              <a:avLst/>
            </a:prstGeom>
            <a:solidFill>
              <a:srgbClr val="8E258D"/>
            </a:solidFill>
            <a:ln>
              <a:noFill/>
            </a:ln>
          </p:spPr>
          <p:style>
            <a:lnRef idx="2">
              <a:schemeClr val="accent1">
                <a:shade val="50000"/>
              </a:schemeClr>
            </a:lnRef>
            <a:fillRef idx="1">
              <a:schemeClr val="accent1"/>
            </a:fillRef>
            <a:effectRef idx="0">
              <a:schemeClr val="accent1"/>
            </a:effectRef>
            <a:fontRef idx="minor">
              <a:schemeClr val="lt1"/>
            </a:fontRef>
          </p:style>
          <p:txBody>
            <a:bodyPr lIns="21772" tIns="21772" rIns="21772" bIns="21772" rtlCol="0" anchor="ctr" anchorCtr="0"/>
            <a:lstStyle/>
            <a:p>
              <a:pPr algn="ctr"/>
              <a:endParaRPr lang="en-AU" sz="800" dirty="0" err="1">
                <a:solidFill>
                  <a:srgbClr val="00338D"/>
                </a:solidFill>
                <a:latin typeface="Calibri" panose="020F0502020204030204" pitchFamily="34" charset="0"/>
              </a:endParaRPr>
            </a:p>
          </p:txBody>
        </p:sp>
        <p:sp>
          <p:nvSpPr>
            <p:cNvPr id="94" name="TextBox 93"/>
            <p:cNvSpPr txBox="1"/>
            <p:nvPr/>
          </p:nvSpPr>
          <p:spPr>
            <a:xfrm>
              <a:off x="12016513" y="407385"/>
              <a:ext cx="469141" cy="175304"/>
            </a:xfrm>
            <a:prstGeom prst="rect">
              <a:avLst/>
            </a:prstGeom>
            <a:noFill/>
          </p:spPr>
          <p:txBody>
            <a:bodyPr wrap="none" lIns="21772" tIns="21772" rIns="21772" bIns="21772" rtlCol="0" anchor="ctr" anchorCtr="0">
              <a:noAutofit/>
            </a:bodyPr>
            <a:lstStyle/>
            <a:p>
              <a:pPr algn="ctr"/>
              <a:r>
                <a:rPr lang="en-AU" sz="800" b="1" dirty="0">
                  <a:solidFill>
                    <a:srgbClr val="00338D"/>
                  </a:solidFill>
                </a:rPr>
                <a:t>Aspiration</a:t>
              </a:r>
            </a:p>
          </p:txBody>
        </p:sp>
      </p:grpSp>
      <p:sp>
        <p:nvSpPr>
          <p:cNvPr id="100" name="Rectangle 99"/>
          <p:cNvSpPr/>
          <p:nvPr/>
        </p:nvSpPr>
        <p:spPr>
          <a:xfrm>
            <a:off x="102170" y="2179187"/>
            <a:ext cx="3053407" cy="79604"/>
          </a:xfrm>
          <a:prstGeom prst="rect">
            <a:avLst/>
          </a:prstGeom>
          <a:gradFill>
            <a:gsLst>
              <a:gs pos="26000">
                <a:srgbClr val="F7941E">
                  <a:lumMod val="60000"/>
                  <a:lumOff val="40000"/>
                </a:srgbClr>
              </a:gs>
              <a:gs pos="0">
                <a:srgbClr val="FF0000"/>
              </a:gs>
              <a:gs pos="51000">
                <a:srgbClr val="9E9FA1">
                  <a:lumMod val="40000"/>
                  <a:lumOff val="60000"/>
                </a:srgbClr>
              </a:gs>
              <a:gs pos="76000">
                <a:srgbClr val="00B050"/>
              </a:gs>
              <a:gs pos="100000">
                <a:srgbClr val="00B0F0"/>
              </a:gs>
            </a:gsLst>
            <a:lin ang="0" scaled="0"/>
          </a:gradFill>
          <a:ln w="25400" cap="flat" cmpd="sng" algn="ctr">
            <a:noFill/>
            <a:prstDash val="solid"/>
          </a:ln>
          <a:effectLst/>
        </p:spPr>
        <p:txBody>
          <a:bodyPr lIns="21772" tIns="21772" rIns="21772" bIns="21772" rtlCol="0" anchor="ctr" anchorCtr="0"/>
          <a:lstStyle/>
          <a:p>
            <a:pPr algn="ctr">
              <a:defRPr/>
            </a:pPr>
            <a:endParaRPr lang="en-AU" sz="800" kern="0" dirty="0" err="1" smtClean="0">
              <a:solidFill>
                <a:srgbClr val="FFFFFF"/>
              </a:solidFill>
              <a:latin typeface="Calibri" panose="020F0502020204030204" pitchFamily="34" charset="0"/>
              <a:cs typeface="Arial" panose="020B0604020202020204" pitchFamily="34" charset="0"/>
            </a:endParaRPr>
          </a:p>
        </p:txBody>
      </p:sp>
      <p:cxnSp>
        <p:nvCxnSpPr>
          <p:cNvPr id="102" name="Straight Connector 101"/>
          <p:cNvCxnSpPr/>
          <p:nvPr/>
        </p:nvCxnSpPr>
        <p:spPr>
          <a:xfrm>
            <a:off x="605465" y="2517685"/>
            <a:ext cx="0" cy="27432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a:off x="1193805" y="2510592"/>
            <a:ext cx="0" cy="27432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a:off x="1821118" y="2517685"/>
            <a:ext cx="0" cy="27432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a:off x="2483889" y="2510592"/>
            <a:ext cx="0" cy="27432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06" name="Isosceles Triangle 105"/>
          <p:cNvSpPr/>
          <p:nvPr/>
        </p:nvSpPr>
        <p:spPr>
          <a:xfrm>
            <a:off x="3026358" y="3510073"/>
            <a:ext cx="140400" cy="117943"/>
          </a:xfrm>
          <a:prstGeom prst="triangle">
            <a:avLst/>
          </a:prstGeom>
          <a:solidFill>
            <a:srgbClr val="00B06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21772" tIns="21772" rIns="21772" bIns="21772" rtlCol="0" anchor="ctr" anchorCtr="0"/>
          <a:lstStyle/>
          <a:p>
            <a:pPr algn="ctr"/>
            <a:endParaRPr lang="en-AU" sz="800" dirty="0" err="1">
              <a:solidFill>
                <a:srgbClr val="000000"/>
              </a:solidFill>
              <a:latin typeface="Calibri" panose="020F0502020204030204" pitchFamily="34" charset="0"/>
            </a:endParaRPr>
          </a:p>
        </p:txBody>
      </p:sp>
      <p:sp>
        <p:nvSpPr>
          <p:cNvPr id="107" name="Isosceles Triangle 106"/>
          <p:cNvSpPr/>
          <p:nvPr/>
        </p:nvSpPr>
        <p:spPr>
          <a:xfrm>
            <a:off x="2920879" y="3510073"/>
            <a:ext cx="140400" cy="117943"/>
          </a:xfrm>
          <a:prstGeom prst="triangle">
            <a:avLst/>
          </a:prstGeom>
          <a:solidFill>
            <a:srgbClr val="8E258D"/>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21772" tIns="21772" rIns="21772" bIns="21772" rtlCol="0" anchor="ctr" anchorCtr="0"/>
          <a:lstStyle/>
          <a:p>
            <a:pPr algn="ctr"/>
            <a:endParaRPr lang="en-AU" sz="800" dirty="0" err="1">
              <a:solidFill>
                <a:srgbClr val="000000"/>
              </a:solidFill>
              <a:latin typeface="Calibri" panose="020F0502020204030204" pitchFamily="34" charset="0"/>
            </a:endParaRPr>
          </a:p>
        </p:txBody>
      </p:sp>
      <p:sp>
        <p:nvSpPr>
          <p:cNvPr id="110" name="Isosceles Triangle 109"/>
          <p:cNvSpPr/>
          <p:nvPr/>
        </p:nvSpPr>
        <p:spPr>
          <a:xfrm>
            <a:off x="920983" y="4221285"/>
            <a:ext cx="140400" cy="117943"/>
          </a:xfrm>
          <a:prstGeom prst="triangle">
            <a:avLst/>
          </a:prstGeom>
          <a:solidFill>
            <a:srgbClr val="FFC00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21772" tIns="21772" rIns="21772" bIns="21772" rtlCol="0" anchor="ctr" anchorCtr="0"/>
          <a:lstStyle/>
          <a:p>
            <a:pPr algn="ctr"/>
            <a:endParaRPr lang="en-AU" sz="800" dirty="0" err="1">
              <a:solidFill>
                <a:srgbClr val="000000"/>
              </a:solidFill>
              <a:latin typeface="Calibri" panose="020F0502020204030204" pitchFamily="34" charset="0"/>
            </a:endParaRPr>
          </a:p>
        </p:txBody>
      </p:sp>
      <p:sp>
        <p:nvSpPr>
          <p:cNvPr id="111" name="Isosceles Triangle 110"/>
          <p:cNvSpPr/>
          <p:nvPr/>
        </p:nvSpPr>
        <p:spPr>
          <a:xfrm>
            <a:off x="2961904" y="4221285"/>
            <a:ext cx="140400" cy="117943"/>
          </a:xfrm>
          <a:prstGeom prst="triangle">
            <a:avLst/>
          </a:prstGeom>
          <a:solidFill>
            <a:srgbClr val="00B06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21772" tIns="21772" rIns="21772" bIns="21772" rtlCol="0" anchor="ctr" anchorCtr="0"/>
          <a:lstStyle/>
          <a:p>
            <a:pPr algn="ctr"/>
            <a:endParaRPr lang="en-AU" sz="800" dirty="0" err="1">
              <a:solidFill>
                <a:srgbClr val="000000"/>
              </a:solidFill>
              <a:latin typeface="Calibri" panose="020F0502020204030204" pitchFamily="34" charset="0"/>
            </a:endParaRPr>
          </a:p>
        </p:txBody>
      </p:sp>
      <p:sp>
        <p:nvSpPr>
          <p:cNvPr id="112" name="Isosceles Triangle 111"/>
          <p:cNvSpPr/>
          <p:nvPr/>
        </p:nvSpPr>
        <p:spPr>
          <a:xfrm>
            <a:off x="2827546" y="4221285"/>
            <a:ext cx="140400" cy="117943"/>
          </a:xfrm>
          <a:prstGeom prst="triangle">
            <a:avLst/>
          </a:prstGeom>
          <a:solidFill>
            <a:srgbClr val="8E258D"/>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21772" tIns="21772" rIns="21772" bIns="21772" rtlCol="0" anchor="ctr" anchorCtr="0"/>
          <a:lstStyle/>
          <a:p>
            <a:pPr algn="ctr"/>
            <a:endParaRPr lang="en-AU" sz="800" dirty="0" err="1">
              <a:solidFill>
                <a:srgbClr val="000000"/>
              </a:solidFill>
              <a:latin typeface="Calibri" panose="020F0502020204030204" pitchFamily="34" charset="0"/>
            </a:endParaRPr>
          </a:p>
        </p:txBody>
      </p:sp>
      <p:sp>
        <p:nvSpPr>
          <p:cNvPr id="115" name="Isosceles Triangle 114"/>
          <p:cNvSpPr/>
          <p:nvPr/>
        </p:nvSpPr>
        <p:spPr>
          <a:xfrm flipV="1">
            <a:off x="1048947" y="2021088"/>
            <a:ext cx="140400" cy="117943"/>
          </a:xfrm>
          <a:prstGeom prst="triangle">
            <a:avLst/>
          </a:prstGeom>
          <a:solidFill>
            <a:srgbClr val="FFC00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21772" tIns="21772" rIns="21772" bIns="21772" rtlCol="0" anchor="ctr" anchorCtr="0"/>
          <a:lstStyle/>
          <a:p>
            <a:pPr algn="ctr"/>
            <a:endParaRPr lang="en-AU" sz="800" dirty="0" err="1">
              <a:solidFill>
                <a:srgbClr val="000000"/>
              </a:solidFill>
              <a:latin typeface="Calibri" panose="020F0502020204030204" pitchFamily="34" charset="0"/>
            </a:endParaRPr>
          </a:p>
        </p:txBody>
      </p:sp>
      <p:sp>
        <p:nvSpPr>
          <p:cNvPr id="116" name="Isosceles Triangle 115"/>
          <p:cNvSpPr/>
          <p:nvPr/>
        </p:nvSpPr>
        <p:spPr>
          <a:xfrm flipV="1">
            <a:off x="535461" y="2021088"/>
            <a:ext cx="140400" cy="117943"/>
          </a:xfrm>
          <a:prstGeom prst="triangle">
            <a:avLst/>
          </a:prstGeom>
          <a:solidFill>
            <a:srgbClr val="00338D"/>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21772" tIns="21772" rIns="21772" bIns="21772" rtlCol="0" anchor="ctr" anchorCtr="0"/>
          <a:lstStyle/>
          <a:p>
            <a:pPr algn="ctr"/>
            <a:endParaRPr lang="en-AU" sz="800" dirty="0" err="1">
              <a:solidFill>
                <a:srgbClr val="000000"/>
              </a:solidFill>
              <a:latin typeface="Calibri" panose="020F0502020204030204" pitchFamily="34" charset="0"/>
            </a:endParaRPr>
          </a:p>
        </p:txBody>
      </p:sp>
      <p:sp>
        <p:nvSpPr>
          <p:cNvPr id="117" name="Isosceles Triangle 116"/>
          <p:cNvSpPr/>
          <p:nvPr/>
        </p:nvSpPr>
        <p:spPr>
          <a:xfrm flipV="1">
            <a:off x="3019659" y="2021088"/>
            <a:ext cx="140400" cy="117943"/>
          </a:xfrm>
          <a:prstGeom prst="triangle">
            <a:avLst/>
          </a:prstGeom>
          <a:solidFill>
            <a:srgbClr val="00B06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21772" tIns="21772" rIns="21772" bIns="21772" rtlCol="0" anchor="ctr" anchorCtr="0"/>
          <a:lstStyle/>
          <a:p>
            <a:pPr algn="ctr"/>
            <a:endParaRPr lang="en-AU" sz="800" dirty="0" err="1">
              <a:solidFill>
                <a:srgbClr val="000000"/>
              </a:solidFill>
              <a:latin typeface="Calibri" panose="020F0502020204030204" pitchFamily="34" charset="0"/>
            </a:endParaRPr>
          </a:p>
        </p:txBody>
      </p:sp>
      <p:sp>
        <p:nvSpPr>
          <p:cNvPr id="118" name="Isosceles Triangle 117"/>
          <p:cNvSpPr/>
          <p:nvPr/>
        </p:nvSpPr>
        <p:spPr>
          <a:xfrm flipV="1">
            <a:off x="2912659" y="2021088"/>
            <a:ext cx="140400" cy="117943"/>
          </a:xfrm>
          <a:prstGeom prst="triangle">
            <a:avLst/>
          </a:prstGeom>
          <a:solidFill>
            <a:srgbClr val="8E258D"/>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21772" tIns="21772" rIns="21772" bIns="21772" rtlCol="0" anchor="ctr" anchorCtr="0"/>
          <a:lstStyle/>
          <a:p>
            <a:pPr algn="ctr"/>
            <a:endParaRPr lang="en-AU" sz="800" dirty="0" err="1">
              <a:solidFill>
                <a:srgbClr val="000000"/>
              </a:solidFill>
              <a:latin typeface="Calibri" panose="020F0502020204030204" pitchFamily="34" charset="0"/>
            </a:endParaRPr>
          </a:p>
        </p:txBody>
      </p:sp>
      <p:graphicFrame>
        <p:nvGraphicFramePr>
          <p:cNvPr id="416" name="Table 415"/>
          <p:cNvGraphicFramePr>
            <a:graphicFrameLocks noGrp="1"/>
          </p:cNvGraphicFramePr>
          <p:nvPr>
            <p:extLst>
              <p:ext uri="{D42A27DB-BD31-4B8C-83A1-F6EECF244321}">
                <p14:modId xmlns:p14="http://schemas.microsoft.com/office/powerpoint/2010/main" val="1912676063"/>
              </p:ext>
            </p:extLst>
          </p:nvPr>
        </p:nvGraphicFramePr>
        <p:xfrm>
          <a:off x="3793054" y="995656"/>
          <a:ext cx="8154904" cy="1981200"/>
        </p:xfrm>
        <a:graphic>
          <a:graphicData uri="http://schemas.openxmlformats.org/drawingml/2006/table">
            <a:tbl>
              <a:tblPr firstRow="1" bandRow="1">
                <a:tableStyleId>{00A15C55-8517-42AA-B614-E9B94910E393}</a:tableStyleId>
              </a:tblPr>
              <a:tblGrid>
                <a:gridCol w="1857375"/>
                <a:gridCol w="6297529"/>
              </a:tblGrid>
              <a:tr h="370840">
                <a:tc>
                  <a:txBody>
                    <a:bodyPr/>
                    <a:lstStyle/>
                    <a:p>
                      <a:pPr marL="0" marR="0" lvl="0" indent="0" algn="l" defTabSz="890789" rtl="0" eaLnBrk="1" fontAlgn="auto" latinLnBrk="0" hangingPunct="1">
                        <a:lnSpc>
                          <a:spcPct val="100000"/>
                        </a:lnSpc>
                        <a:spcBef>
                          <a:spcPts val="0"/>
                        </a:spcBef>
                        <a:spcAft>
                          <a:spcPts val="0"/>
                        </a:spcAft>
                        <a:buClrTx/>
                        <a:buSzTx/>
                        <a:buFontTx/>
                        <a:buNone/>
                        <a:tabLst/>
                        <a:defRPr/>
                      </a:pPr>
                      <a:r>
                        <a:rPr lang="en-US" sz="1400" b="0" kern="1200" spc="-10" dirty="0" smtClean="0">
                          <a:solidFill>
                            <a:schemeClr val="bg1"/>
                          </a:solidFill>
                          <a:latin typeface="+mn-lt"/>
                          <a:ea typeface="+mn-ea"/>
                          <a:cs typeface="+mn-cs"/>
                        </a:rPr>
                        <a:t>Digital Governance Structure</a:t>
                      </a:r>
                      <a:endParaRPr lang="en-US" sz="1400" b="0" kern="1200" spc="-10" dirty="0">
                        <a:solidFill>
                          <a:schemeClr val="bg1"/>
                        </a:solidFill>
                        <a:latin typeface="+mn-lt"/>
                        <a:ea typeface="+mn-ea"/>
                        <a:cs typeface="+mn-cs"/>
                      </a:endParaRP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2D5491"/>
                    </a:solidFill>
                  </a:tcPr>
                </a:tc>
                <a:tc>
                  <a:txBody>
                    <a:bodyPr/>
                    <a:lstStyle/>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r>
                        <a:rPr lang="en-US" sz="1400" b="0" kern="1200" dirty="0" smtClean="0">
                          <a:solidFill>
                            <a:srgbClr val="00338D"/>
                          </a:solidFill>
                          <a:latin typeface="+mn-lt"/>
                          <a:ea typeface="+mn-ea"/>
                          <a:cs typeface="+mn-cs"/>
                        </a:rPr>
                        <a:t>Establish a Centre of Excellence, led by the Chief Digital Officer, to overcome functional silos and ensure </a:t>
                      </a:r>
                      <a:r>
                        <a:rPr lang="en-US" sz="1400" b="0" kern="1200" dirty="0" err="1" smtClean="0">
                          <a:solidFill>
                            <a:srgbClr val="00338D"/>
                          </a:solidFill>
                          <a:latin typeface="+mn-lt"/>
                          <a:ea typeface="+mn-ea"/>
                          <a:cs typeface="+mn-cs"/>
                        </a:rPr>
                        <a:t>organisation</a:t>
                      </a:r>
                      <a:r>
                        <a:rPr lang="en-US" sz="1400" b="0" kern="1200" dirty="0" smtClean="0">
                          <a:solidFill>
                            <a:srgbClr val="00338D"/>
                          </a:solidFill>
                          <a:latin typeface="+mn-lt"/>
                          <a:ea typeface="+mn-ea"/>
                          <a:cs typeface="+mn-cs"/>
                        </a:rPr>
                        <a:t>-wide accountability for the digital agenda</a:t>
                      </a:r>
                      <a:endParaRPr lang="en-US" sz="1400" b="0" kern="1200" dirty="0">
                        <a:solidFill>
                          <a:srgbClr val="00338D"/>
                        </a:solidFill>
                        <a:latin typeface="+mn-lt"/>
                        <a:ea typeface="+mn-ea"/>
                        <a:cs typeface="+mn-cs"/>
                      </a:endParaRP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D9E3F3"/>
                    </a:solidFill>
                  </a:tcPr>
                </a:tc>
              </a:tr>
              <a:tr h="370840">
                <a:tc>
                  <a:txBody>
                    <a:bodyPr/>
                    <a:lstStyle/>
                    <a:p>
                      <a:pPr marL="0" marR="0" lvl="0" indent="0" algn="l" defTabSz="890789" rtl="0" eaLnBrk="1" fontAlgn="auto" latinLnBrk="0" hangingPunct="1">
                        <a:lnSpc>
                          <a:spcPct val="100000"/>
                        </a:lnSpc>
                        <a:spcBef>
                          <a:spcPts val="0"/>
                        </a:spcBef>
                        <a:spcAft>
                          <a:spcPts val="0"/>
                        </a:spcAft>
                        <a:buClrTx/>
                        <a:buSzTx/>
                        <a:buFontTx/>
                        <a:buNone/>
                        <a:tabLst/>
                        <a:defRPr/>
                      </a:pPr>
                      <a:r>
                        <a:rPr lang="en-US" sz="1400" b="0" kern="1200" spc="-10" dirty="0" smtClean="0">
                          <a:solidFill>
                            <a:schemeClr val="bg1"/>
                          </a:solidFill>
                          <a:latin typeface="+mn-lt"/>
                          <a:ea typeface="+mn-ea"/>
                          <a:cs typeface="+mn-cs"/>
                        </a:rPr>
                        <a:t>Digital Workforce</a:t>
                      </a: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2D5491"/>
                    </a:solidFill>
                  </a:tcPr>
                </a:tc>
                <a:tc>
                  <a:txBody>
                    <a:bodyPr/>
                    <a:lstStyle/>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r>
                        <a:rPr lang="en-US" sz="1400" b="0" kern="1200" dirty="0" smtClean="0">
                          <a:solidFill>
                            <a:srgbClr val="00338D"/>
                          </a:solidFill>
                          <a:latin typeface="+mn-lt"/>
                          <a:ea typeface="+mn-ea"/>
                          <a:cs typeface="+mn-cs"/>
                        </a:rPr>
                        <a:t>Establish a talent development and acquisition strategy that will equip existing talent with digital skill-sets and acquire new talents (data scientists, software engineers etc.) </a:t>
                      </a: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D9E3F3"/>
                    </a:solidFill>
                  </a:tcPr>
                </a:tc>
              </a:tr>
              <a:tr h="370840">
                <a:tc>
                  <a:txBody>
                    <a:bodyPr/>
                    <a:lstStyle/>
                    <a:p>
                      <a:pPr marL="0" marR="0" lvl="0" indent="0" algn="l" defTabSz="890789" rtl="0" eaLnBrk="1" fontAlgn="auto" latinLnBrk="0" hangingPunct="1">
                        <a:lnSpc>
                          <a:spcPct val="100000"/>
                        </a:lnSpc>
                        <a:spcBef>
                          <a:spcPts val="0"/>
                        </a:spcBef>
                        <a:spcAft>
                          <a:spcPts val="0"/>
                        </a:spcAft>
                        <a:buClrTx/>
                        <a:buSzTx/>
                        <a:buFontTx/>
                        <a:buNone/>
                        <a:tabLst/>
                        <a:defRPr/>
                      </a:pPr>
                      <a:r>
                        <a:rPr lang="en-US" sz="1400" b="0" kern="1200" spc="-10" dirty="0" smtClean="0">
                          <a:solidFill>
                            <a:schemeClr val="bg1"/>
                          </a:solidFill>
                          <a:latin typeface="+mn-lt"/>
                          <a:ea typeface="+mn-ea"/>
                          <a:cs typeface="+mn-cs"/>
                        </a:rPr>
                        <a:t>Process </a:t>
                      </a:r>
                      <a:r>
                        <a:rPr lang="en-US" sz="1400" b="0" kern="1200" spc="-10" dirty="0" err="1" smtClean="0">
                          <a:solidFill>
                            <a:schemeClr val="bg1"/>
                          </a:solidFill>
                          <a:latin typeface="+mn-lt"/>
                          <a:ea typeface="+mn-ea"/>
                          <a:cs typeface="+mn-cs"/>
                        </a:rPr>
                        <a:t>Digitisation</a:t>
                      </a:r>
                      <a:endParaRPr lang="en-US" sz="1400" b="0" kern="1200" spc="-10" dirty="0" smtClean="0">
                        <a:solidFill>
                          <a:schemeClr val="bg1"/>
                        </a:solidFill>
                        <a:latin typeface="+mn-lt"/>
                        <a:ea typeface="+mn-ea"/>
                        <a:cs typeface="+mn-cs"/>
                      </a:endParaRP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2D5491"/>
                    </a:solidFill>
                  </a:tcPr>
                </a:tc>
                <a:tc>
                  <a:txBody>
                    <a:bodyPr/>
                    <a:lstStyle/>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r>
                        <a:rPr lang="en-US" sz="1400" b="0" kern="1200" dirty="0" smtClean="0">
                          <a:solidFill>
                            <a:srgbClr val="00338D"/>
                          </a:solidFill>
                          <a:latin typeface="+mn-lt"/>
                          <a:ea typeface="+mn-ea"/>
                          <a:cs typeface="+mn-cs"/>
                        </a:rPr>
                        <a:t>Leverage Artificial Intelligence and Robotics Process Automation to continually </a:t>
                      </a:r>
                      <a:r>
                        <a:rPr lang="en-US" sz="1400" b="0" kern="1200" dirty="0" err="1" smtClean="0">
                          <a:solidFill>
                            <a:srgbClr val="00338D"/>
                          </a:solidFill>
                          <a:latin typeface="+mn-lt"/>
                          <a:ea typeface="+mn-ea"/>
                          <a:cs typeface="+mn-cs"/>
                        </a:rPr>
                        <a:t>optimise</a:t>
                      </a:r>
                      <a:r>
                        <a:rPr lang="en-US" sz="1400" b="0" kern="1200" dirty="0" smtClean="0">
                          <a:solidFill>
                            <a:srgbClr val="00338D"/>
                          </a:solidFill>
                          <a:latin typeface="+mn-lt"/>
                          <a:ea typeface="+mn-ea"/>
                          <a:cs typeface="+mn-cs"/>
                        </a:rPr>
                        <a:t> performance</a:t>
                      </a: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D9E3F3"/>
                    </a:solidFill>
                  </a:tcPr>
                </a:tc>
              </a:tr>
            </a:tbl>
          </a:graphicData>
        </a:graphic>
      </p:graphicFrame>
      <p:pic>
        <p:nvPicPr>
          <p:cNvPr id="417" name="Picture 41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325139" y="1004736"/>
            <a:ext cx="405670" cy="405670"/>
          </a:xfrm>
          <a:prstGeom prst="rect">
            <a:avLst/>
          </a:prstGeom>
        </p:spPr>
      </p:pic>
      <p:pic>
        <p:nvPicPr>
          <p:cNvPr id="418" name="Picture 41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325139" y="1662981"/>
            <a:ext cx="405670" cy="405670"/>
          </a:xfrm>
          <a:prstGeom prst="rect">
            <a:avLst/>
          </a:prstGeom>
        </p:spPr>
      </p:pic>
      <p:pic>
        <p:nvPicPr>
          <p:cNvPr id="419" name="Picture 41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325139" y="2330846"/>
            <a:ext cx="405670" cy="405670"/>
          </a:xfrm>
          <a:prstGeom prst="rect">
            <a:avLst/>
          </a:prstGeom>
        </p:spPr>
      </p:pic>
      <p:sp>
        <p:nvSpPr>
          <p:cNvPr id="421" name="Rectangle 420"/>
          <p:cNvSpPr/>
          <p:nvPr/>
        </p:nvSpPr>
        <p:spPr>
          <a:xfrm>
            <a:off x="3323435" y="595736"/>
            <a:ext cx="8595360" cy="307777"/>
          </a:xfrm>
          <a:prstGeom prst="rect">
            <a:avLst/>
          </a:prstGeom>
        </p:spPr>
        <p:txBody>
          <a:bodyPr wrap="square">
            <a:spAutoFit/>
          </a:bodyPr>
          <a:lstStyle/>
          <a:p>
            <a:pPr defTabSz="713603">
              <a:defRPr/>
            </a:pPr>
            <a:r>
              <a:rPr lang="en-US" sz="1400" dirty="0" smtClean="0">
                <a:solidFill>
                  <a:srgbClr val="00338D"/>
                </a:solidFill>
              </a:rPr>
              <a:t>The following key initiatives have been identified for </a:t>
            </a:r>
            <a:r>
              <a:rPr lang="en-US" sz="1400" dirty="0" err="1" smtClean="0">
                <a:solidFill>
                  <a:srgbClr val="00338D"/>
                </a:solidFill>
              </a:rPr>
              <a:t>FBNQuest</a:t>
            </a:r>
            <a:r>
              <a:rPr lang="en-US" sz="1400" dirty="0" smtClean="0">
                <a:solidFill>
                  <a:srgbClr val="00338D"/>
                </a:solidFill>
              </a:rPr>
              <a:t> with respect to Operating Model: </a:t>
            </a:r>
            <a:endParaRPr lang="en-US" sz="1400" dirty="0">
              <a:solidFill>
                <a:srgbClr val="00338D"/>
              </a:solidFill>
            </a:endParaRPr>
          </a:p>
        </p:txBody>
      </p:sp>
      <p:sp>
        <p:nvSpPr>
          <p:cNvPr id="424" name="Isosceles Triangle 423"/>
          <p:cNvSpPr/>
          <p:nvPr/>
        </p:nvSpPr>
        <p:spPr>
          <a:xfrm>
            <a:off x="584044" y="4221285"/>
            <a:ext cx="140400" cy="117943"/>
          </a:xfrm>
          <a:prstGeom prst="triangle">
            <a:avLst/>
          </a:prstGeom>
          <a:solidFill>
            <a:srgbClr val="00338D"/>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21772" tIns="21772" rIns="21772" bIns="21772" rtlCol="0" anchor="ctr" anchorCtr="0"/>
          <a:lstStyle/>
          <a:p>
            <a:pPr algn="ctr"/>
            <a:endParaRPr lang="en-AU" sz="800" dirty="0" err="1">
              <a:solidFill>
                <a:srgbClr val="000000"/>
              </a:solidFill>
              <a:latin typeface="Calibri" panose="020F0502020204030204" pitchFamily="34" charset="0"/>
            </a:endParaRPr>
          </a:p>
        </p:txBody>
      </p:sp>
      <p:sp>
        <p:nvSpPr>
          <p:cNvPr id="426" name="TextBox 425"/>
          <p:cNvSpPr txBox="1"/>
          <p:nvPr/>
        </p:nvSpPr>
        <p:spPr>
          <a:xfrm>
            <a:off x="78188" y="4615861"/>
            <a:ext cx="3174580" cy="369332"/>
          </a:xfrm>
          <a:prstGeom prst="rect">
            <a:avLst/>
          </a:prstGeom>
          <a:noFill/>
        </p:spPr>
        <p:txBody>
          <a:bodyPr wrap="square" lIns="0" tIns="0" rIns="0" bIns="0" rtlCol="0">
            <a:spAutoFit/>
          </a:bodyPr>
          <a:lstStyle/>
          <a:p>
            <a:r>
              <a:rPr lang="en-US" sz="1200" b="1" dirty="0" err="1" smtClean="0">
                <a:solidFill>
                  <a:srgbClr val="FFFFFF"/>
                </a:solidFill>
                <a:cs typeface="Arial" pitchFamily="34" charset="0"/>
              </a:rPr>
              <a:t>Digitisation</a:t>
            </a:r>
            <a:r>
              <a:rPr lang="en-US" sz="1200" b="1" dirty="0" smtClean="0">
                <a:solidFill>
                  <a:srgbClr val="FFFFFF"/>
                </a:solidFill>
                <a:cs typeface="Arial" pitchFamily="34" charset="0"/>
              </a:rPr>
              <a:t> </a:t>
            </a:r>
            <a:r>
              <a:rPr lang="en-US" sz="1200" b="1" dirty="0">
                <a:solidFill>
                  <a:srgbClr val="FFFFFF"/>
                </a:solidFill>
                <a:cs typeface="Arial" pitchFamily="34" charset="0"/>
              </a:rPr>
              <a:t>of key operational processes</a:t>
            </a:r>
          </a:p>
          <a:p>
            <a:r>
              <a:rPr lang="en-US" sz="1200" b="1" dirty="0" smtClean="0">
                <a:solidFill>
                  <a:srgbClr val="FFFFFF"/>
                </a:solidFill>
                <a:cs typeface="Arial" pitchFamily="34" charset="0"/>
              </a:rPr>
              <a:t> </a:t>
            </a:r>
            <a:endParaRPr lang="en-US" sz="1200" b="1" dirty="0">
              <a:solidFill>
                <a:srgbClr val="FFFFFF"/>
              </a:solidFill>
              <a:cs typeface="Arial" pitchFamily="34" charset="0"/>
            </a:endParaRPr>
          </a:p>
        </p:txBody>
      </p:sp>
      <p:sp>
        <p:nvSpPr>
          <p:cNvPr id="427" name="Rectangle 426"/>
          <p:cNvSpPr/>
          <p:nvPr/>
        </p:nvSpPr>
        <p:spPr>
          <a:xfrm>
            <a:off x="77200" y="4881685"/>
            <a:ext cx="3053407" cy="79604"/>
          </a:xfrm>
          <a:prstGeom prst="rect">
            <a:avLst/>
          </a:prstGeom>
          <a:gradFill>
            <a:gsLst>
              <a:gs pos="26000">
                <a:srgbClr val="F7941E">
                  <a:lumMod val="60000"/>
                  <a:lumOff val="40000"/>
                </a:srgbClr>
              </a:gs>
              <a:gs pos="0">
                <a:srgbClr val="FF0000"/>
              </a:gs>
              <a:gs pos="51000">
                <a:srgbClr val="9E9FA1">
                  <a:lumMod val="40000"/>
                  <a:lumOff val="60000"/>
                </a:srgbClr>
              </a:gs>
              <a:gs pos="76000">
                <a:srgbClr val="00B050"/>
              </a:gs>
              <a:gs pos="100000">
                <a:srgbClr val="00B0F0"/>
              </a:gs>
            </a:gsLst>
            <a:lin ang="0" scaled="0"/>
          </a:gradFill>
          <a:ln w="25400" cap="flat" cmpd="sng" algn="ctr">
            <a:noFill/>
            <a:prstDash val="solid"/>
          </a:ln>
          <a:effectLst/>
        </p:spPr>
        <p:txBody>
          <a:bodyPr lIns="21772" tIns="21772" rIns="21772" bIns="21772" rtlCol="0" anchor="ctr" anchorCtr="0"/>
          <a:lstStyle/>
          <a:p>
            <a:pPr algn="ctr">
              <a:defRPr/>
            </a:pPr>
            <a:endParaRPr lang="en-AU" sz="800" kern="0" dirty="0" err="1" smtClean="0">
              <a:solidFill>
                <a:srgbClr val="FFFFFF"/>
              </a:solidFill>
              <a:latin typeface="Calibri" panose="020F0502020204030204" pitchFamily="34" charset="0"/>
              <a:cs typeface="Arial" panose="020B0604020202020204" pitchFamily="34" charset="0"/>
            </a:endParaRPr>
          </a:p>
        </p:txBody>
      </p:sp>
      <p:sp>
        <p:nvSpPr>
          <p:cNvPr id="428" name="Isosceles Triangle 427"/>
          <p:cNvSpPr/>
          <p:nvPr/>
        </p:nvSpPr>
        <p:spPr>
          <a:xfrm>
            <a:off x="1083534" y="4979501"/>
            <a:ext cx="140400" cy="117943"/>
          </a:xfrm>
          <a:prstGeom prst="triangle">
            <a:avLst/>
          </a:prstGeom>
          <a:solidFill>
            <a:srgbClr val="FFC00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21772" tIns="21772" rIns="21772" bIns="21772" rtlCol="0" anchor="ctr" anchorCtr="0"/>
          <a:lstStyle/>
          <a:p>
            <a:pPr algn="ctr"/>
            <a:endParaRPr lang="en-AU" sz="800" dirty="0" err="1">
              <a:solidFill>
                <a:srgbClr val="000000"/>
              </a:solidFill>
              <a:latin typeface="Calibri" panose="020F0502020204030204" pitchFamily="34" charset="0"/>
            </a:endParaRPr>
          </a:p>
        </p:txBody>
      </p:sp>
      <p:sp>
        <p:nvSpPr>
          <p:cNvPr id="429" name="Isosceles Triangle 428"/>
          <p:cNvSpPr/>
          <p:nvPr/>
        </p:nvSpPr>
        <p:spPr>
          <a:xfrm>
            <a:off x="2989705" y="4979501"/>
            <a:ext cx="140400" cy="117943"/>
          </a:xfrm>
          <a:prstGeom prst="triangle">
            <a:avLst/>
          </a:prstGeom>
          <a:solidFill>
            <a:srgbClr val="00B06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21772" tIns="21772" rIns="21772" bIns="21772" rtlCol="0" anchor="ctr" anchorCtr="0"/>
          <a:lstStyle/>
          <a:p>
            <a:pPr algn="ctr"/>
            <a:endParaRPr lang="en-AU" sz="800" dirty="0" err="1">
              <a:solidFill>
                <a:srgbClr val="000000"/>
              </a:solidFill>
              <a:latin typeface="Calibri" panose="020F0502020204030204" pitchFamily="34" charset="0"/>
            </a:endParaRPr>
          </a:p>
        </p:txBody>
      </p:sp>
      <p:sp>
        <p:nvSpPr>
          <p:cNvPr id="430" name="Isosceles Triangle 429"/>
          <p:cNvSpPr/>
          <p:nvPr/>
        </p:nvSpPr>
        <p:spPr>
          <a:xfrm>
            <a:off x="2884224" y="4979501"/>
            <a:ext cx="140400" cy="117943"/>
          </a:xfrm>
          <a:prstGeom prst="triangle">
            <a:avLst/>
          </a:prstGeom>
          <a:solidFill>
            <a:srgbClr val="8E258D"/>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21772" tIns="21772" rIns="21772" bIns="21772" rtlCol="0" anchor="ctr" anchorCtr="0"/>
          <a:lstStyle/>
          <a:p>
            <a:pPr algn="ctr"/>
            <a:endParaRPr lang="en-AU" sz="800" dirty="0" err="1">
              <a:solidFill>
                <a:srgbClr val="000000"/>
              </a:solidFill>
              <a:latin typeface="Calibri" panose="020F0502020204030204" pitchFamily="34" charset="0"/>
            </a:endParaRPr>
          </a:p>
        </p:txBody>
      </p:sp>
      <p:sp>
        <p:nvSpPr>
          <p:cNvPr id="431" name="Isosceles Triangle 430"/>
          <p:cNvSpPr/>
          <p:nvPr/>
        </p:nvSpPr>
        <p:spPr>
          <a:xfrm>
            <a:off x="515591" y="4979501"/>
            <a:ext cx="140400" cy="117943"/>
          </a:xfrm>
          <a:prstGeom prst="triangle">
            <a:avLst/>
          </a:prstGeom>
          <a:solidFill>
            <a:srgbClr val="00338D"/>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21772" tIns="21772" rIns="21772" bIns="21772" rtlCol="0" anchor="ctr" anchorCtr="0"/>
          <a:lstStyle/>
          <a:p>
            <a:pPr algn="ctr"/>
            <a:endParaRPr lang="en-AU" sz="800" dirty="0" err="1">
              <a:solidFill>
                <a:srgbClr val="000000"/>
              </a:solidFill>
              <a:latin typeface="Calibri" panose="020F0502020204030204" pitchFamily="34" charset="0"/>
            </a:endParaRPr>
          </a:p>
        </p:txBody>
      </p:sp>
      <p:pic>
        <p:nvPicPr>
          <p:cNvPr id="433" name="Picture 43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653248" y="20474"/>
            <a:ext cx="548640" cy="155207"/>
          </a:xfrm>
          <a:prstGeom prst="rect">
            <a:avLst/>
          </a:prstGeom>
          <a:solidFill>
            <a:srgbClr val="BFBFBF"/>
          </a:solidFill>
        </p:spPr>
      </p:pic>
      <p:sp>
        <p:nvSpPr>
          <p:cNvPr id="403" name="Snip Diagonal Corner Rectangle 402"/>
          <p:cNvSpPr/>
          <p:nvPr/>
        </p:nvSpPr>
        <p:spPr>
          <a:xfrm>
            <a:off x="6810046" y="4016169"/>
            <a:ext cx="5106756" cy="2384631"/>
          </a:xfrm>
          <a:prstGeom prst="snip2DiagRect">
            <a:avLst/>
          </a:prstGeom>
          <a:solidFill>
            <a:srgbClr val="2D5491"/>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marL="171450" indent="-171450" defTabSz="890789">
              <a:buFont typeface="Arial" panose="020B0604020202020204" pitchFamily="34" charset="0"/>
              <a:buChar char="•"/>
              <a:defRPr/>
            </a:pPr>
            <a:r>
              <a:rPr lang="en-US" sz="1400" dirty="0">
                <a:solidFill>
                  <a:schemeClr val="bg1"/>
                </a:solidFill>
              </a:rPr>
              <a:t>Digital is </a:t>
            </a:r>
            <a:r>
              <a:rPr lang="en-US" sz="1400" dirty="0" err="1">
                <a:solidFill>
                  <a:schemeClr val="bg1"/>
                </a:solidFill>
              </a:rPr>
              <a:t>recognised</a:t>
            </a:r>
            <a:r>
              <a:rPr lang="en-US" sz="1400" dirty="0">
                <a:solidFill>
                  <a:schemeClr val="bg1"/>
                </a:solidFill>
              </a:rPr>
              <a:t> as a ‘standalone’ strategic business unit where a Chief Digital/Innovation Officer drives the digital agenda and reports to the CEO.</a:t>
            </a:r>
          </a:p>
          <a:p>
            <a:pPr marL="171450" indent="-171450" defTabSz="890789">
              <a:buFont typeface="Arial" panose="020B0604020202020204" pitchFamily="34" charset="0"/>
              <a:buChar char="•"/>
              <a:defRPr/>
            </a:pPr>
            <a:r>
              <a:rPr lang="en-US" sz="1400" dirty="0">
                <a:solidFill>
                  <a:schemeClr val="bg1"/>
                </a:solidFill>
              </a:rPr>
              <a:t>Automation, advanced robotics and artificial intelligence are used to improve employee productivity</a:t>
            </a:r>
            <a:r>
              <a:rPr lang="en-US" sz="1400" dirty="0" smtClean="0">
                <a:solidFill>
                  <a:schemeClr val="bg1"/>
                </a:solidFill>
              </a:rPr>
              <a:t>.</a:t>
            </a:r>
            <a:endParaRPr lang="en-US" sz="1400" dirty="0">
              <a:solidFill>
                <a:schemeClr val="bg1"/>
              </a:solidFill>
            </a:endParaRPr>
          </a:p>
          <a:p>
            <a:pPr marL="171450" indent="-171450" defTabSz="890789">
              <a:buFont typeface="Arial" panose="020B0604020202020204" pitchFamily="34" charset="0"/>
              <a:buChar char="•"/>
              <a:defRPr/>
            </a:pPr>
            <a:r>
              <a:rPr lang="en-US" sz="1400" i="1" dirty="0" smtClean="0">
                <a:solidFill>
                  <a:schemeClr val="bg1"/>
                </a:solidFill>
              </a:rPr>
              <a:t>Refer </a:t>
            </a:r>
            <a:r>
              <a:rPr lang="en-US" sz="1400" i="1" dirty="0">
                <a:solidFill>
                  <a:schemeClr val="bg1"/>
                </a:solidFill>
              </a:rPr>
              <a:t>to Detailed Assessment – </a:t>
            </a:r>
            <a:r>
              <a:rPr lang="en-US" sz="1400" i="1" dirty="0" smtClean="0">
                <a:solidFill>
                  <a:schemeClr val="bg1"/>
                </a:solidFill>
              </a:rPr>
              <a:t>Operating Model </a:t>
            </a:r>
            <a:r>
              <a:rPr lang="en-US" sz="1400" i="1" dirty="0">
                <a:solidFill>
                  <a:schemeClr val="bg1"/>
                </a:solidFill>
              </a:rPr>
              <a:t>for details</a:t>
            </a:r>
            <a:r>
              <a:rPr lang="en-US" sz="1400" i="1" dirty="0" smtClean="0">
                <a:solidFill>
                  <a:schemeClr val="bg1"/>
                </a:solidFill>
              </a:rPr>
              <a:t>.</a:t>
            </a:r>
            <a:endParaRPr lang="en-US" sz="1400" i="1" dirty="0">
              <a:solidFill>
                <a:schemeClr val="bg1"/>
              </a:solidFill>
            </a:endParaRPr>
          </a:p>
        </p:txBody>
      </p:sp>
      <p:grpSp>
        <p:nvGrpSpPr>
          <p:cNvPr id="404" name="Group 403"/>
          <p:cNvGrpSpPr/>
          <p:nvPr/>
        </p:nvGrpSpPr>
        <p:grpSpPr>
          <a:xfrm>
            <a:off x="3814470" y="4026391"/>
            <a:ext cx="2940035" cy="2373244"/>
            <a:chOff x="3542201" y="3302599"/>
            <a:chExt cx="3684601" cy="3098199"/>
          </a:xfrm>
        </p:grpSpPr>
        <p:sp>
          <p:nvSpPr>
            <p:cNvPr id="405" name="Rectangle 404"/>
            <p:cNvSpPr/>
            <p:nvPr/>
          </p:nvSpPr>
          <p:spPr>
            <a:xfrm>
              <a:off x="3542201" y="3302599"/>
              <a:ext cx="3684601" cy="3098199"/>
            </a:xfrm>
            <a:prstGeom prst="rect">
              <a:avLst/>
            </a:prstGeom>
            <a:noFill/>
            <a:ln w="1905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US"/>
            </a:p>
          </p:txBody>
        </p:sp>
        <p:sp>
          <p:nvSpPr>
            <p:cNvPr id="406" name="Freeform 28"/>
            <p:cNvSpPr>
              <a:spLocks/>
            </p:cNvSpPr>
            <p:nvPr/>
          </p:nvSpPr>
          <p:spPr bwMode="auto">
            <a:xfrm>
              <a:off x="3636441" y="3702411"/>
              <a:ext cx="924879" cy="732677"/>
            </a:xfrm>
            <a:custGeom>
              <a:avLst/>
              <a:gdLst>
                <a:gd name="T0" fmla="*/ 27 w 14387"/>
                <a:gd name="T1" fmla="*/ 10280 h 13637"/>
                <a:gd name="T2" fmla="*/ 47 w 14387"/>
                <a:gd name="T3" fmla="*/ 9679 h 13637"/>
                <a:gd name="T4" fmla="*/ 46 w 14387"/>
                <a:gd name="T5" fmla="*/ 9104 h 13637"/>
                <a:gd name="T6" fmla="*/ 85 w 14387"/>
                <a:gd name="T7" fmla="*/ 8599 h 13637"/>
                <a:gd name="T8" fmla="*/ 145 w 14387"/>
                <a:gd name="T9" fmla="*/ 7943 h 13637"/>
                <a:gd name="T10" fmla="*/ 173 w 14387"/>
                <a:gd name="T11" fmla="*/ 7168 h 13637"/>
                <a:gd name="T12" fmla="*/ 735 w 14387"/>
                <a:gd name="T13" fmla="*/ 6372 h 13637"/>
                <a:gd name="T14" fmla="*/ 1085 w 14387"/>
                <a:gd name="T15" fmla="*/ 5576 h 13637"/>
                <a:gd name="T16" fmla="*/ 1306 w 14387"/>
                <a:gd name="T17" fmla="*/ 5168 h 13637"/>
                <a:gd name="T18" fmla="*/ 1420 w 14387"/>
                <a:gd name="T19" fmla="*/ 4292 h 13637"/>
                <a:gd name="T20" fmla="*/ 1138 w 14387"/>
                <a:gd name="T21" fmla="*/ 3442 h 13637"/>
                <a:gd name="T22" fmla="*/ 1262 w 14387"/>
                <a:gd name="T23" fmla="*/ 2953 h 13637"/>
                <a:gd name="T24" fmla="*/ 1245 w 14387"/>
                <a:gd name="T25" fmla="*/ 2311 h 13637"/>
                <a:gd name="T26" fmla="*/ 1486 w 14387"/>
                <a:gd name="T27" fmla="*/ 1710 h 13637"/>
                <a:gd name="T28" fmla="*/ 1959 w 14387"/>
                <a:gd name="T29" fmla="*/ 1064 h 13637"/>
                <a:gd name="T30" fmla="*/ 1975 w 14387"/>
                <a:gd name="T31" fmla="*/ 561 h 13637"/>
                <a:gd name="T32" fmla="*/ 3297 w 14387"/>
                <a:gd name="T33" fmla="*/ 55 h 13637"/>
                <a:gd name="T34" fmla="*/ 4430 w 14387"/>
                <a:gd name="T35" fmla="*/ 360 h 13637"/>
                <a:gd name="T36" fmla="*/ 5116 w 14387"/>
                <a:gd name="T37" fmla="*/ 1009 h 13637"/>
                <a:gd name="T38" fmla="*/ 5881 w 14387"/>
                <a:gd name="T39" fmla="*/ 1050 h 13637"/>
                <a:gd name="T40" fmla="*/ 6805 w 14387"/>
                <a:gd name="T41" fmla="*/ 1048 h 13637"/>
                <a:gd name="T42" fmla="*/ 7701 w 14387"/>
                <a:gd name="T43" fmla="*/ 1563 h 13637"/>
                <a:gd name="T44" fmla="*/ 8779 w 14387"/>
                <a:gd name="T45" fmla="*/ 1265 h 13637"/>
                <a:gd name="T46" fmla="*/ 9583 w 14387"/>
                <a:gd name="T47" fmla="*/ 794 h 13637"/>
                <a:gd name="T48" fmla="*/ 10879 w 14387"/>
                <a:gd name="T49" fmla="*/ 894 h 13637"/>
                <a:gd name="T50" fmla="*/ 11840 w 14387"/>
                <a:gd name="T51" fmla="*/ 1014 h 13637"/>
                <a:gd name="T52" fmla="*/ 12680 w 14387"/>
                <a:gd name="T53" fmla="*/ 357 h 13637"/>
                <a:gd name="T54" fmla="*/ 13485 w 14387"/>
                <a:gd name="T55" fmla="*/ 718 h 13637"/>
                <a:gd name="T56" fmla="*/ 13812 w 14387"/>
                <a:gd name="T57" fmla="*/ 2019 h 13637"/>
                <a:gd name="T58" fmla="*/ 14343 w 14387"/>
                <a:gd name="T59" fmla="*/ 2628 h 13637"/>
                <a:gd name="T60" fmla="*/ 14087 w 14387"/>
                <a:gd name="T61" fmla="*/ 3450 h 13637"/>
                <a:gd name="T62" fmla="*/ 13437 w 14387"/>
                <a:gd name="T63" fmla="*/ 3985 h 13637"/>
                <a:gd name="T64" fmla="*/ 13139 w 14387"/>
                <a:gd name="T65" fmla="*/ 4887 h 13637"/>
                <a:gd name="T66" fmla="*/ 12755 w 14387"/>
                <a:gd name="T67" fmla="*/ 5747 h 13637"/>
                <a:gd name="T68" fmla="*/ 12420 w 14387"/>
                <a:gd name="T69" fmla="*/ 6297 h 13637"/>
                <a:gd name="T70" fmla="*/ 12098 w 14387"/>
                <a:gd name="T71" fmla="*/ 7371 h 13637"/>
                <a:gd name="T72" fmla="*/ 11472 w 14387"/>
                <a:gd name="T73" fmla="*/ 8095 h 13637"/>
                <a:gd name="T74" fmla="*/ 11249 w 14387"/>
                <a:gd name="T75" fmla="*/ 8865 h 13637"/>
                <a:gd name="T76" fmla="*/ 10986 w 14387"/>
                <a:gd name="T77" fmla="*/ 9595 h 13637"/>
                <a:gd name="T78" fmla="*/ 10450 w 14387"/>
                <a:gd name="T79" fmla="*/ 10430 h 13637"/>
                <a:gd name="T80" fmla="*/ 9601 w 14387"/>
                <a:gd name="T81" fmla="*/ 9618 h 13637"/>
                <a:gd name="T82" fmla="*/ 8897 w 14387"/>
                <a:gd name="T83" fmla="*/ 9834 h 13637"/>
                <a:gd name="T84" fmla="*/ 8187 w 14387"/>
                <a:gd name="T85" fmla="*/ 10571 h 13637"/>
                <a:gd name="T86" fmla="*/ 7519 w 14387"/>
                <a:gd name="T87" fmla="*/ 11196 h 13637"/>
                <a:gd name="T88" fmla="*/ 7414 w 14387"/>
                <a:gd name="T89" fmla="*/ 11917 h 13637"/>
                <a:gd name="T90" fmla="*/ 7130 w 14387"/>
                <a:gd name="T91" fmla="*/ 12682 h 13637"/>
                <a:gd name="T92" fmla="*/ 7039 w 14387"/>
                <a:gd name="T93" fmla="*/ 13363 h 13637"/>
                <a:gd name="T94" fmla="*/ 6654 w 14387"/>
                <a:gd name="T95" fmla="*/ 12729 h 13637"/>
                <a:gd name="T96" fmla="*/ 6463 w 14387"/>
                <a:gd name="T97" fmla="*/ 13222 h 13637"/>
                <a:gd name="T98" fmla="*/ 5535 w 14387"/>
                <a:gd name="T99" fmla="*/ 13389 h 13637"/>
                <a:gd name="T100" fmla="*/ 5020 w 14387"/>
                <a:gd name="T101" fmla="*/ 13460 h 13637"/>
                <a:gd name="T102" fmla="*/ 4437 w 14387"/>
                <a:gd name="T103" fmla="*/ 13515 h 13637"/>
                <a:gd name="T104" fmla="*/ 3751 w 14387"/>
                <a:gd name="T105" fmla="*/ 13365 h 13637"/>
                <a:gd name="T106" fmla="*/ 3432 w 14387"/>
                <a:gd name="T107" fmla="*/ 12710 h 13637"/>
                <a:gd name="T108" fmla="*/ 2988 w 14387"/>
                <a:gd name="T109" fmla="*/ 11804 h 13637"/>
                <a:gd name="T110" fmla="*/ 2684 w 14387"/>
                <a:gd name="T111" fmla="*/ 11216 h 13637"/>
                <a:gd name="T112" fmla="*/ 1929 w 14387"/>
                <a:gd name="T113" fmla="*/ 10569 h 13637"/>
                <a:gd name="T114" fmla="*/ 890 w 14387"/>
                <a:gd name="T115" fmla="*/ 10343 h 136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387" h="13637">
                  <a:moveTo>
                    <a:pt x="659" y="10386"/>
                  </a:moveTo>
                  <a:lnTo>
                    <a:pt x="561" y="10435"/>
                  </a:lnTo>
                  <a:lnTo>
                    <a:pt x="294" y="10452"/>
                  </a:lnTo>
                  <a:lnTo>
                    <a:pt x="159" y="10419"/>
                  </a:lnTo>
                  <a:lnTo>
                    <a:pt x="50" y="10435"/>
                  </a:lnTo>
                  <a:lnTo>
                    <a:pt x="0" y="10367"/>
                  </a:lnTo>
                  <a:lnTo>
                    <a:pt x="27" y="10280"/>
                  </a:lnTo>
                  <a:lnTo>
                    <a:pt x="43" y="10181"/>
                  </a:lnTo>
                  <a:lnTo>
                    <a:pt x="43" y="9929"/>
                  </a:lnTo>
                  <a:lnTo>
                    <a:pt x="29" y="9877"/>
                  </a:lnTo>
                  <a:lnTo>
                    <a:pt x="60" y="9839"/>
                  </a:lnTo>
                  <a:lnTo>
                    <a:pt x="40" y="9780"/>
                  </a:lnTo>
                  <a:lnTo>
                    <a:pt x="65" y="9730"/>
                  </a:lnTo>
                  <a:lnTo>
                    <a:pt x="47" y="9679"/>
                  </a:lnTo>
                  <a:lnTo>
                    <a:pt x="32" y="9584"/>
                  </a:lnTo>
                  <a:lnTo>
                    <a:pt x="35" y="9475"/>
                  </a:lnTo>
                  <a:lnTo>
                    <a:pt x="58" y="9374"/>
                  </a:lnTo>
                  <a:lnTo>
                    <a:pt x="62" y="9292"/>
                  </a:lnTo>
                  <a:lnTo>
                    <a:pt x="46" y="9222"/>
                  </a:lnTo>
                  <a:lnTo>
                    <a:pt x="57" y="9146"/>
                  </a:lnTo>
                  <a:lnTo>
                    <a:pt x="46" y="9104"/>
                  </a:lnTo>
                  <a:lnTo>
                    <a:pt x="35" y="9044"/>
                  </a:lnTo>
                  <a:lnTo>
                    <a:pt x="39" y="8985"/>
                  </a:lnTo>
                  <a:lnTo>
                    <a:pt x="50" y="8938"/>
                  </a:lnTo>
                  <a:lnTo>
                    <a:pt x="40" y="8837"/>
                  </a:lnTo>
                  <a:lnTo>
                    <a:pt x="57" y="8745"/>
                  </a:lnTo>
                  <a:lnTo>
                    <a:pt x="85" y="8641"/>
                  </a:lnTo>
                  <a:lnTo>
                    <a:pt x="85" y="8599"/>
                  </a:lnTo>
                  <a:lnTo>
                    <a:pt x="101" y="8492"/>
                  </a:lnTo>
                  <a:lnTo>
                    <a:pt x="104" y="8421"/>
                  </a:lnTo>
                  <a:lnTo>
                    <a:pt x="116" y="8354"/>
                  </a:lnTo>
                  <a:lnTo>
                    <a:pt x="138" y="8302"/>
                  </a:lnTo>
                  <a:lnTo>
                    <a:pt x="148" y="8190"/>
                  </a:lnTo>
                  <a:lnTo>
                    <a:pt x="132" y="8109"/>
                  </a:lnTo>
                  <a:lnTo>
                    <a:pt x="145" y="7943"/>
                  </a:lnTo>
                  <a:lnTo>
                    <a:pt x="140" y="7804"/>
                  </a:lnTo>
                  <a:lnTo>
                    <a:pt x="119" y="7704"/>
                  </a:lnTo>
                  <a:lnTo>
                    <a:pt x="140" y="7603"/>
                  </a:lnTo>
                  <a:lnTo>
                    <a:pt x="141" y="7413"/>
                  </a:lnTo>
                  <a:lnTo>
                    <a:pt x="181" y="7360"/>
                  </a:lnTo>
                  <a:lnTo>
                    <a:pt x="218" y="7214"/>
                  </a:lnTo>
                  <a:lnTo>
                    <a:pt x="173" y="7168"/>
                  </a:lnTo>
                  <a:lnTo>
                    <a:pt x="174" y="7018"/>
                  </a:lnTo>
                  <a:lnTo>
                    <a:pt x="217" y="6870"/>
                  </a:lnTo>
                  <a:lnTo>
                    <a:pt x="267" y="6797"/>
                  </a:lnTo>
                  <a:lnTo>
                    <a:pt x="333" y="6773"/>
                  </a:lnTo>
                  <a:lnTo>
                    <a:pt x="433" y="6772"/>
                  </a:lnTo>
                  <a:lnTo>
                    <a:pt x="688" y="6473"/>
                  </a:lnTo>
                  <a:lnTo>
                    <a:pt x="735" y="6372"/>
                  </a:lnTo>
                  <a:lnTo>
                    <a:pt x="730" y="6175"/>
                  </a:lnTo>
                  <a:lnTo>
                    <a:pt x="777" y="6078"/>
                  </a:lnTo>
                  <a:lnTo>
                    <a:pt x="804" y="5968"/>
                  </a:lnTo>
                  <a:lnTo>
                    <a:pt x="865" y="5927"/>
                  </a:lnTo>
                  <a:lnTo>
                    <a:pt x="912" y="5818"/>
                  </a:lnTo>
                  <a:lnTo>
                    <a:pt x="997" y="5681"/>
                  </a:lnTo>
                  <a:lnTo>
                    <a:pt x="1085" y="5576"/>
                  </a:lnTo>
                  <a:lnTo>
                    <a:pt x="1154" y="5538"/>
                  </a:lnTo>
                  <a:lnTo>
                    <a:pt x="1207" y="5488"/>
                  </a:lnTo>
                  <a:lnTo>
                    <a:pt x="1253" y="5436"/>
                  </a:lnTo>
                  <a:lnTo>
                    <a:pt x="1253" y="5338"/>
                  </a:lnTo>
                  <a:lnTo>
                    <a:pt x="1292" y="5240"/>
                  </a:lnTo>
                  <a:lnTo>
                    <a:pt x="1328" y="5211"/>
                  </a:lnTo>
                  <a:lnTo>
                    <a:pt x="1306" y="5168"/>
                  </a:lnTo>
                  <a:lnTo>
                    <a:pt x="1344" y="5116"/>
                  </a:lnTo>
                  <a:lnTo>
                    <a:pt x="1260" y="5070"/>
                  </a:lnTo>
                  <a:lnTo>
                    <a:pt x="1259" y="4871"/>
                  </a:lnTo>
                  <a:lnTo>
                    <a:pt x="1348" y="4819"/>
                  </a:lnTo>
                  <a:lnTo>
                    <a:pt x="1408" y="4743"/>
                  </a:lnTo>
                  <a:lnTo>
                    <a:pt x="1432" y="4625"/>
                  </a:lnTo>
                  <a:lnTo>
                    <a:pt x="1420" y="4292"/>
                  </a:lnTo>
                  <a:lnTo>
                    <a:pt x="1431" y="4175"/>
                  </a:lnTo>
                  <a:lnTo>
                    <a:pt x="1430" y="4062"/>
                  </a:lnTo>
                  <a:lnTo>
                    <a:pt x="1441" y="3970"/>
                  </a:lnTo>
                  <a:lnTo>
                    <a:pt x="1356" y="3842"/>
                  </a:lnTo>
                  <a:lnTo>
                    <a:pt x="1308" y="3738"/>
                  </a:lnTo>
                  <a:lnTo>
                    <a:pt x="1138" y="3543"/>
                  </a:lnTo>
                  <a:lnTo>
                    <a:pt x="1138" y="3442"/>
                  </a:lnTo>
                  <a:lnTo>
                    <a:pt x="1183" y="3342"/>
                  </a:lnTo>
                  <a:lnTo>
                    <a:pt x="1138" y="3296"/>
                  </a:lnTo>
                  <a:lnTo>
                    <a:pt x="1135" y="3197"/>
                  </a:lnTo>
                  <a:lnTo>
                    <a:pt x="1182" y="3146"/>
                  </a:lnTo>
                  <a:lnTo>
                    <a:pt x="1224" y="3045"/>
                  </a:lnTo>
                  <a:lnTo>
                    <a:pt x="1228" y="2996"/>
                  </a:lnTo>
                  <a:lnTo>
                    <a:pt x="1262" y="2953"/>
                  </a:lnTo>
                  <a:lnTo>
                    <a:pt x="1237" y="2850"/>
                  </a:lnTo>
                  <a:lnTo>
                    <a:pt x="1270" y="2797"/>
                  </a:lnTo>
                  <a:lnTo>
                    <a:pt x="1231" y="2752"/>
                  </a:lnTo>
                  <a:lnTo>
                    <a:pt x="1240" y="2615"/>
                  </a:lnTo>
                  <a:lnTo>
                    <a:pt x="1207" y="2515"/>
                  </a:lnTo>
                  <a:lnTo>
                    <a:pt x="1232" y="2412"/>
                  </a:lnTo>
                  <a:lnTo>
                    <a:pt x="1245" y="2311"/>
                  </a:lnTo>
                  <a:lnTo>
                    <a:pt x="1276" y="2201"/>
                  </a:lnTo>
                  <a:lnTo>
                    <a:pt x="1315" y="2107"/>
                  </a:lnTo>
                  <a:lnTo>
                    <a:pt x="1330" y="2008"/>
                  </a:lnTo>
                  <a:lnTo>
                    <a:pt x="1351" y="1925"/>
                  </a:lnTo>
                  <a:lnTo>
                    <a:pt x="1447" y="1810"/>
                  </a:lnTo>
                  <a:lnTo>
                    <a:pt x="1450" y="1755"/>
                  </a:lnTo>
                  <a:lnTo>
                    <a:pt x="1486" y="1710"/>
                  </a:lnTo>
                  <a:lnTo>
                    <a:pt x="1523" y="1616"/>
                  </a:lnTo>
                  <a:lnTo>
                    <a:pt x="1788" y="1464"/>
                  </a:lnTo>
                  <a:lnTo>
                    <a:pt x="1830" y="1359"/>
                  </a:lnTo>
                  <a:lnTo>
                    <a:pt x="1916" y="1268"/>
                  </a:lnTo>
                  <a:lnTo>
                    <a:pt x="1960" y="1165"/>
                  </a:lnTo>
                  <a:lnTo>
                    <a:pt x="2000" y="1116"/>
                  </a:lnTo>
                  <a:lnTo>
                    <a:pt x="1959" y="1064"/>
                  </a:lnTo>
                  <a:lnTo>
                    <a:pt x="1960" y="868"/>
                  </a:lnTo>
                  <a:lnTo>
                    <a:pt x="1998" y="819"/>
                  </a:lnTo>
                  <a:lnTo>
                    <a:pt x="1934" y="760"/>
                  </a:lnTo>
                  <a:lnTo>
                    <a:pt x="1975" y="708"/>
                  </a:lnTo>
                  <a:lnTo>
                    <a:pt x="1938" y="664"/>
                  </a:lnTo>
                  <a:lnTo>
                    <a:pt x="1975" y="612"/>
                  </a:lnTo>
                  <a:lnTo>
                    <a:pt x="1975" y="561"/>
                  </a:lnTo>
                  <a:lnTo>
                    <a:pt x="2025" y="507"/>
                  </a:lnTo>
                  <a:lnTo>
                    <a:pt x="2189" y="365"/>
                  </a:lnTo>
                  <a:lnTo>
                    <a:pt x="2318" y="316"/>
                  </a:lnTo>
                  <a:lnTo>
                    <a:pt x="2665" y="117"/>
                  </a:lnTo>
                  <a:lnTo>
                    <a:pt x="3101" y="118"/>
                  </a:lnTo>
                  <a:lnTo>
                    <a:pt x="3177" y="63"/>
                  </a:lnTo>
                  <a:lnTo>
                    <a:pt x="3297" y="55"/>
                  </a:lnTo>
                  <a:lnTo>
                    <a:pt x="3406" y="16"/>
                  </a:lnTo>
                  <a:lnTo>
                    <a:pt x="3528" y="15"/>
                  </a:lnTo>
                  <a:lnTo>
                    <a:pt x="3641" y="0"/>
                  </a:lnTo>
                  <a:lnTo>
                    <a:pt x="3748" y="19"/>
                  </a:lnTo>
                  <a:lnTo>
                    <a:pt x="3832" y="118"/>
                  </a:lnTo>
                  <a:lnTo>
                    <a:pt x="3925" y="170"/>
                  </a:lnTo>
                  <a:lnTo>
                    <a:pt x="4430" y="360"/>
                  </a:lnTo>
                  <a:lnTo>
                    <a:pt x="4708" y="474"/>
                  </a:lnTo>
                  <a:lnTo>
                    <a:pt x="4809" y="583"/>
                  </a:lnTo>
                  <a:lnTo>
                    <a:pt x="4813" y="730"/>
                  </a:lnTo>
                  <a:lnTo>
                    <a:pt x="4782" y="835"/>
                  </a:lnTo>
                  <a:lnTo>
                    <a:pt x="4906" y="907"/>
                  </a:lnTo>
                  <a:lnTo>
                    <a:pt x="5041" y="944"/>
                  </a:lnTo>
                  <a:lnTo>
                    <a:pt x="5116" y="1009"/>
                  </a:lnTo>
                  <a:lnTo>
                    <a:pt x="5292" y="1394"/>
                  </a:lnTo>
                  <a:lnTo>
                    <a:pt x="5350" y="1329"/>
                  </a:lnTo>
                  <a:lnTo>
                    <a:pt x="5440" y="1279"/>
                  </a:lnTo>
                  <a:lnTo>
                    <a:pt x="5529" y="1181"/>
                  </a:lnTo>
                  <a:lnTo>
                    <a:pt x="5662" y="1129"/>
                  </a:lnTo>
                  <a:lnTo>
                    <a:pt x="5791" y="1127"/>
                  </a:lnTo>
                  <a:lnTo>
                    <a:pt x="5881" y="1050"/>
                  </a:lnTo>
                  <a:lnTo>
                    <a:pt x="6001" y="933"/>
                  </a:lnTo>
                  <a:lnTo>
                    <a:pt x="6132" y="933"/>
                  </a:lnTo>
                  <a:lnTo>
                    <a:pt x="6394" y="833"/>
                  </a:lnTo>
                  <a:lnTo>
                    <a:pt x="6526" y="833"/>
                  </a:lnTo>
                  <a:lnTo>
                    <a:pt x="6698" y="885"/>
                  </a:lnTo>
                  <a:lnTo>
                    <a:pt x="6740" y="983"/>
                  </a:lnTo>
                  <a:lnTo>
                    <a:pt x="6805" y="1048"/>
                  </a:lnTo>
                  <a:lnTo>
                    <a:pt x="6866" y="1078"/>
                  </a:lnTo>
                  <a:lnTo>
                    <a:pt x="6974" y="1081"/>
                  </a:lnTo>
                  <a:lnTo>
                    <a:pt x="7142" y="1216"/>
                  </a:lnTo>
                  <a:lnTo>
                    <a:pt x="7431" y="1428"/>
                  </a:lnTo>
                  <a:lnTo>
                    <a:pt x="7560" y="1477"/>
                  </a:lnTo>
                  <a:lnTo>
                    <a:pt x="7646" y="1525"/>
                  </a:lnTo>
                  <a:lnTo>
                    <a:pt x="7701" y="1563"/>
                  </a:lnTo>
                  <a:lnTo>
                    <a:pt x="7880" y="1519"/>
                  </a:lnTo>
                  <a:lnTo>
                    <a:pt x="8012" y="1467"/>
                  </a:lnTo>
                  <a:lnTo>
                    <a:pt x="8147" y="1516"/>
                  </a:lnTo>
                  <a:lnTo>
                    <a:pt x="8322" y="1570"/>
                  </a:lnTo>
                  <a:lnTo>
                    <a:pt x="8577" y="1567"/>
                  </a:lnTo>
                  <a:lnTo>
                    <a:pt x="8631" y="1371"/>
                  </a:lnTo>
                  <a:lnTo>
                    <a:pt x="8779" y="1265"/>
                  </a:lnTo>
                  <a:lnTo>
                    <a:pt x="8818" y="1119"/>
                  </a:lnTo>
                  <a:lnTo>
                    <a:pt x="8908" y="1016"/>
                  </a:lnTo>
                  <a:lnTo>
                    <a:pt x="9083" y="915"/>
                  </a:lnTo>
                  <a:lnTo>
                    <a:pt x="9226" y="879"/>
                  </a:lnTo>
                  <a:lnTo>
                    <a:pt x="9346" y="838"/>
                  </a:lnTo>
                  <a:lnTo>
                    <a:pt x="9477" y="853"/>
                  </a:lnTo>
                  <a:lnTo>
                    <a:pt x="9583" y="794"/>
                  </a:lnTo>
                  <a:lnTo>
                    <a:pt x="9677" y="845"/>
                  </a:lnTo>
                  <a:lnTo>
                    <a:pt x="9901" y="791"/>
                  </a:lnTo>
                  <a:lnTo>
                    <a:pt x="10199" y="769"/>
                  </a:lnTo>
                  <a:lnTo>
                    <a:pt x="10370" y="740"/>
                  </a:lnTo>
                  <a:lnTo>
                    <a:pt x="10532" y="778"/>
                  </a:lnTo>
                  <a:lnTo>
                    <a:pt x="10693" y="827"/>
                  </a:lnTo>
                  <a:lnTo>
                    <a:pt x="10879" y="894"/>
                  </a:lnTo>
                  <a:lnTo>
                    <a:pt x="11030" y="996"/>
                  </a:lnTo>
                  <a:lnTo>
                    <a:pt x="11197" y="1065"/>
                  </a:lnTo>
                  <a:lnTo>
                    <a:pt x="11327" y="1165"/>
                  </a:lnTo>
                  <a:lnTo>
                    <a:pt x="11500" y="1117"/>
                  </a:lnTo>
                  <a:lnTo>
                    <a:pt x="11619" y="1092"/>
                  </a:lnTo>
                  <a:lnTo>
                    <a:pt x="11702" y="1108"/>
                  </a:lnTo>
                  <a:lnTo>
                    <a:pt x="11840" y="1014"/>
                  </a:lnTo>
                  <a:lnTo>
                    <a:pt x="11928" y="914"/>
                  </a:lnTo>
                  <a:lnTo>
                    <a:pt x="12061" y="863"/>
                  </a:lnTo>
                  <a:lnTo>
                    <a:pt x="12143" y="762"/>
                  </a:lnTo>
                  <a:lnTo>
                    <a:pt x="12224" y="613"/>
                  </a:lnTo>
                  <a:lnTo>
                    <a:pt x="12378" y="528"/>
                  </a:lnTo>
                  <a:lnTo>
                    <a:pt x="12621" y="473"/>
                  </a:lnTo>
                  <a:lnTo>
                    <a:pt x="12680" y="357"/>
                  </a:lnTo>
                  <a:lnTo>
                    <a:pt x="12755" y="252"/>
                  </a:lnTo>
                  <a:lnTo>
                    <a:pt x="12902" y="225"/>
                  </a:lnTo>
                  <a:lnTo>
                    <a:pt x="13121" y="223"/>
                  </a:lnTo>
                  <a:lnTo>
                    <a:pt x="13227" y="412"/>
                  </a:lnTo>
                  <a:lnTo>
                    <a:pt x="13351" y="568"/>
                  </a:lnTo>
                  <a:lnTo>
                    <a:pt x="13371" y="673"/>
                  </a:lnTo>
                  <a:lnTo>
                    <a:pt x="13485" y="718"/>
                  </a:lnTo>
                  <a:lnTo>
                    <a:pt x="13525" y="865"/>
                  </a:lnTo>
                  <a:lnTo>
                    <a:pt x="13602" y="980"/>
                  </a:lnTo>
                  <a:lnTo>
                    <a:pt x="13646" y="1077"/>
                  </a:lnTo>
                  <a:lnTo>
                    <a:pt x="13736" y="1482"/>
                  </a:lnTo>
                  <a:lnTo>
                    <a:pt x="13781" y="1631"/>
                  </a:lnTo>
                  <a:lnTo>
                    <a:pt x="13817" y="1888"/>
                  </a:lnTo>
                  <a:lnTo>
                    <a:pt x="13812" y="2019"/>
                  </a:lnTo>
                  <a:lnTo>
                    <a:pt x="13871" y="2102"/>
                  </a:lnTo>
                  <a:lnTo>
                    <a:pt x="14089" y="2106"/>
                  </a:lnTo>
                  <a:lnTo>
                    <a:pt x="14209" y="2171"/>
                  </a:lnTo>
                  <a:lnTo>
                    <a:pt x="14326" y="2291"/>
                  </a:lnTo>
                  <a:lnTo>
                    <a:pt x="14359" y="2360"/>
                  </a:lnTo>
                  <a:lnTo>
                    <a:pt x="14387" y="2500"/>
                  </a:lnTo>
                  <a:lnTo>
                    <a:pt x="14343" y="2628"/>
                  </a:lnTo>
                  <a:lnTo>
                    <a:pt x="14343" y="2752"/>
                  </a:lnTo>
                  <a:lnTo>
                    <a:pt x="14290" y="2893"/>
                  </a:lnTo>
                  <a:lnTo>
                    <a:pt x="14313" y="2984"/>
                  </a:lnTo>
                  <a:lnTo>
                    <a:pt x="14370" y="3096"/>
                  </a:lnTo>
                  <a:lnTo>
                    <a:pt x="14343" y="3247"/>
                  </a:lnTo>
                  <a:lnTo>
                    <a:pt x="14189" y="3388"/>
                  </a:lnTo>
                  <a:lnTo>
                    <a:pt x="14087" y="3450"/>
                  </a:lnTo>
                  <a:lnTo>
                    <a:pt x="14012" y="3519"/>
                  </a:lnTo>
                  <a:lnTo>
                    <a:pt x="13856" y="3633"/>
                  </a:lnTo>
                  <a:lnTo>
                    <a:pt x="13735" y="3631"/>
                  </a:lnTo>
                  <a:lnTo>
                    <a:pt x="13623" y="3579"/>
                  </a:lnTo>
                  <a:lnTo>
                    <a:pt x="13510" y="3757"/>
                  </a:lnTo>
                  <a:lnTo>
                    <a:pt x="13452" y="3885"/>
                  </a:lnTo>
                  <a:lnTo>
                    <a:pt x="13437" y="3985"/>
                  </a:lnTo>
                  <a:lnTo>
                    <a:pt x="13287" y="4113"/>
                  </a:lnTo>
                  <a:lnTo>
                    <a:pt x="13362" y="4161"/>
                  </a:lnTo>
                  <a:lnTo>
                    <a:pt x="13317" y="4321"/>
                  </a:lnTo>
                  <a:lnTo>
                    <a:pt x="13308" y="4425"/>
                  </a:lnTo>
                  <a:lnTo>
                    <a:pt x="13146" y="4608"/>
                  </a:lnTo>
                  <a:lnTo>
                    <a:pt x="13104" y="4756"/>
                  </a:lnTo>
                  <a:lnTo>
                    <a:pt x="13139" y="4887"/>
                  </a:lnTo>
                  <a:lnTo>
                    <a:pt x="13146" y="5052"/>
                  </a:lnTo>
                  <a:lnTo>
                    <a:pt x="13076" y="5127"/>
                  </a:lnTo>
                  <a:lnTo>
                    <a:pt x="12999" y="5311"/>
                  </a:lnTo>
                  <a:lnTo>
                    <a:pt x="12885" y="5403"/>
                  </a:lnTo>
                  <a:lnTo>
                    <a:pt x="12810" y="5484"/>
                  </a:lnTo>
                  <a:lnTo>
                    <a:pt x="12797" y="5607"/>
                  </a:lnTo>
                  <a:lnTo>
                    <a:pt x="12755" y="5747"/>
                  </a:lnTo>
                  <a:lnTo>
                    <a:pt x="12807" y="5857"/>
                  </a:lnTo>
                  <a:lnTo>
                    <a:pt x="12807" y="5997"/>
                  </a:lnTo>
                  <a:lnTo>
                    <a:pt x="12819" y="6076"/>
                  </a:lnTo>
                  <a:lnTo>
                    <a:pt x="12756" y="6181"/>
                  </a:lnTo>
                  <a:lnTo>
                    <a:pt x="12627" y="6193"/>
                  </a:lnTo>
                  <a:lnTo>
                    <a:pt x="12507" y="6219"/>
                  </a:lnTo>
                  <a:lnTo>
                    <a:pt x="12420" y="6297"/>
                  </a:lnTo>
                  <a:lnTo>
                    <a:pt x="12363" y="6444"/>
                  </a:lnTo>
                  <a:lnTo>
                    <a:pt x="12365" y="6585"/>
                  </a:lnTo>
                  <a:lnTo>
                    <a:pt x="12323" y="6789"/>
                  </a:lnTo>
                  <a:lnTo>
                    <a:pt x="12323" y="6931"/>
                  </a:lnTo>
                  <a:lnTo>
                    <a:pt x="12299" y="7071"/>
                  </a:lnTo>
                  <a:lnTo>
                    <a:pt x="12153" y="7335"/>
                  </a:lnTo>
                  <a:lnTo>
                    <a:pt x="12098" y="7371"/>
                  </a:lnTo>
                  <a:lnTo>
                    <a:pt x="12018" y="7378"/>
                  </a:lnTo>
                  <a:lnTo>
                    <a:pt x="11879" y="7480"/>
                  </a:lnTo>
                  <a:lnTo>
                    <a:pt x="11750" y="7585"/>
                  </a:lnTo>
                  <a:lnTo>
                    <a:pt x="11630" y="7627"/>
                  </a:lnTo>
                  <a:lnTo>
                    <a:pt x="11541" y="7777"/>
                  </a:lnTo>
                  <a:lnTo>
                    <a:pt x="11529" y="7917"/>
                  </a:lnTo>
                  <a:lnTo>
                    <a:pt x="11472" y="8095"/>
                  </a:lnTo>
                  <a:lnTo>
                    <a:pt x="11429" y="8245"/>
                  </a:lnTo>
                  <a:lnTo>
                    <a:pt x="11414" y="8362"/>
                  </a:lnTo>
                  <a:lnTo>
                    <a:pt x="11411" y="8467"/>
                  </a:lnTo>
                  <a:lnTo>
                    <a:pt x="11357" y="8575"/>
                  </a:lnTo>
                  <a:lnTo>
                    <a:pt x="11363" y="8709"/>
                  </a:lnTo>
                  <a:lnTo>
                    <a:pt x="11357" y="8824"/>
                  </a:lnTo>
                  <a:lnTo>
                    <a:pt x="11249" y="8865"/>
                  </a:lnTo>
                  <a:lnTo>
                    <a:pt x="11155" y="8947"/>
                  </a:lnTo>
                  <a:lnTo>
                    <a:pt x="10984" y="8990"/>
                  </a:lnTo>
                  <a:lnTo>
                    <a:pt x="10984" y="9132"/>
                  </a:lnTo>
                  <a:lnTo>
                    <a:pt x="10974" y="9253"/>
                  </a:lnTo>
                  <a:lnTo>
                    <a:pt x="10944" y="9391"/>
                  </a:lnTo>
                  <a:lnTo>
                    <a:pt x="10989" y="9532"/>
                  </a:lnTo>
                  <a:lnTo>
                    <a:pt x="10986" y="9595"/>
                  </a:lnTo>
                  <a:lnTo>
                    <a:pt x="10896" y="9788"/>
                  </a:lnTo>
                  <a:lnTo>
                    <a:pt x="10725" y="9983"/>
                  </a:lnTo>
                  <a:lnTo>
                    <a:pt x="10680" y="10078"/>
                  </a:lnTo>
                  <a:lnTo>
                    <a:pt x="10681" y="10128"/>
                  </a:lnTo>
                  <a:lnTo>
                    <a:pt x="10593" y="10226"/>
                  </a:lnTo>
                  <a:lnTo>
                    <a:pt x="10555" y="10324"/>
                  </a:lnTo>
                  <a:lnTo>
                    <a:pt x="10450" y="10430"/>
                  </a:lnTo>
                  <a:lnTo>
                    <a:pt x="10340" y="10475"/>
                  </a:lnTo>
                  <a:lnTo>
                    <a:pt x="10259" y="10452"/>
                  </a:lnTo>
                  <a:lnTo>
                    <a:pt x="10201" y="10419"/>
                  </a:lnTo>
                  <a:lnTo>
                    <a:pt x="10119" y="10176"/>
                  </a:lnTo>
                  <a:lnTo>
                    <a:pt x="9987" y="10016"/>
                  </a:lnTo>
                  <a:lnTo>
                    <a:pt x="9819" y="9787"/>
                  </a:lnTo>
                  <a:lnTo>
                    <a:pt x="9601" y="9618"/>
                  </a:lnTo>
                  <a:lnTo>
                    <a:pt x="9502" y="9627"/>
                  </a:lnTo>
                  <a:lnTo>
                    <a:pt x="9357" y="9744"/>
                  </a:lnTo>
                  <a:lnTo>
                    <a:pt x="9305" y="9833"/>
                  </a:lnTo>
                  <a:lnTo>
                    <a:pt x="9211" y="9883"/>
                  </a:lnTo>
                  <a:lnTo>
                    <a:pt x="9043" y="9869"/>
                  </a:lnTo>
                  <a:lnTo>
                    <a:pt x="8982" y="9834"/>
                  </a:lnTo>
                  <a:lnTo>
                    <a:pt x="8897" y="9834"/>
                  </a:lnTo>
                  <a:lnTo>
                    <a:pt x="8796" y="9891"/>
                  </a:lnTo>
                  <a:lnTo>
                    <a:pt x="8740" y="9967"/>
                  </a:lnTo>
                  <a:lnTo>
                    <a:pt x="8653" y="10030"/>
                  </a:lnTo>
                  <a:lnTo>
                    <a:pt x="8569" y="10131"/>
                  </a:lnTo>
                  <a:lnTo>
                    <a:pt x="8429" y="10141"/>
                  </a:lnTo>
                  <a:lnTo>
                    <a:pt x="8325" y="10337"/>
                  </a:lnTo>
                  <a:lnTo>
                    <a:pt x="8187" y="10571"/>
                  </a:lnTo>
                  <a:lnTo>
                    <a:pt x="8117" y="10571"/>
                  </a:lnTo>
                  <a:lnTo>
                    <a:pt x="8004" y="10610"/>
                  </a:lnTo>
                  <a:lnTo>
                    <a:pt x="7929" y="10721"/>
                  </a:lnTo>
                  <a:lnTo>
                    <a:pt x="7908" y="10901"/>
                  </a:lnTo>
                  <a:lnTo>
                    <a:pt x="7720" y="11112"/>
                  </a:lnTo>
                  <a:lnTo>
                    <a:pt x="7624" y="11205"/>
                  </a:lnTo>
                  <a:lnTo>
                    <a:pt x="7519" y="11196"/>
                  </a:lnTo>
                  <a:lnTo>
                    <a:pt x="7439" y="11221"/>
                  </a:lnTo>
                  <a:lnTo>
                    <a:pt x="7434" y="11289"/>
                  </a:lnTo>
                  <a:lnTo>
                    <a:pt x="7389" y="11490"/>
                  </a:lnTo>
                  <a:lnTo>
                    <a:pt x="7334" y="11562"/>
                  </a:lnTo>
                  <a:lnTo>
                    <a:pt x="7304" y="11641"/>
                  </a:lnTo>
                  <a:lnTo>
                    <a:pt x="7473" y="11842"/>
                  </a:lnTo>
                  <a:lnTo>
                    <a:pt x="7414" y="11917"/>
                  </a:lnTo>
                  <a:lnTo>
                    <a:pt x="7345" y="11988"/>
                  </a:lnTo>
                  <a:lnTo>
                    <a:pt x="7334" y="12075"/>
                  </a:lnTo>
                  <a:lnTo>
                    <a:pt x="7387" y="12211"/>
                  </a:lnTo>
                  <a:lnTo>
                    <a:pt x="7384" y="12321"/>
                  </a:lnTo>
                  <a:lnTo>
                    <a:pt x="7318" y="12473"/>
                  </a:lnTo>
                  <a:lnTo>
                    <a:pt x="7261" y="12581"/>
                  </a:lnTo>
                  <a:lnTo>
                    <a:pt x="7130" y="12682"/>
                  </a:lnTo>
                  <a:lnTo>
                    <a:pt x="7136" y="12785"/>
                  </a:lnTo>
                  <a:lnTo>
                    <a:pt x="7087" y="12878"/>
                  </a:lnTo>
                  <a:lnTo>
                    <a:pt x="7043" y="12989"/>
                  </a:lnTo>
                  <a:lnTo>
                    <a:pt x="7086" y="13093"/>
                  </a:lnTo>
                  <a:lnTo>
                    <a:pt x="7130" y="13218"/>
                  </a:lnTo>
                  <a:lnTo>
                    <a:pt x="7131" y="13321"/>
                  </a:lnTo>
                  <a:lnTo>
                    <a:pt x="7039" y="13363"/>
                  </a:lnTo>
                  <a:lnTo>
                    <a:pt x="6911" y="13143"/>
                  </a:lnTo>
                  <a:lnTo>
                    <a:pt x="6880" y="13039"/>
                  </a:lnTo>
                  <a:lnTo>
                    <a:pt x="6842" y="12954"/>
                  </a:lnTo>
                  <a:lnTo>
                    <a:pt x="6797" y="12878"/>
                  </a:lnTo>
                  <a:lnTo>
                    <a:pt x="6740" y="12830"/>
                  </a:lnTo>
                  <a:lnTo>
                    <a:pt x="6712" y="12773"/>
                  </a:lnTo>
                  <a:lnTo>
                    <a:pt x="6654" y="12729"/>
                  </a:lnTo>
                  <a:lnTo>
                    <a:pt x="6599" y="12625"/>
                  </a:lnTo>
                  <a:lnTo>
                    <a:pt x="6483" y="12579"/>
                  </a:lnTo>
                  <a:lnTo>
                    <a:pt x="6507" y="12664"/>
                  </a:lnTo>
                  <a:lnTo>
                    <a:pt x="6577" y="12829"/>
                  </a:lnTo>
                  <a:lnTo>
                    <a:pt x="6646" y="13026"/>
                  </a:lnTo>
                  <a:lnTo>
                    <a:pt x="6615" y="13148"/>
                  </a:lnTo>
                  <a:lnTo>
                    <a:pt x="6463" y="13222"/>
                  </a:lnTo>
                  <a:lnTo>
                    <a:pt x="6243" y="13222"/>
                  </a:lnTo>
                  <a:lnTo>
                    <a:pt x="6154" y="13273"/>
                  </a:lnTo>
                  <a:lnTo>
                    <a:pt x="6072" y="13370"/>
                  </a:lnTo>
                  <a:lnTo>
                    <a:pt x="5852" y="13371"/>
                  </a:lnTo>
                  <a:lnTo>
                    <a:pt x="5716" y="13281"/>
                  </a:lnTo>
                  <a:lnTo>
                    <a:pt x="5629" y="13330"/>
                  </a:lnTo>
                  <a:lnTo>
                    <a:pt x="5535" y="13389"/>
                  </a:lnTo>
                  <a:lnTo>
                    <a:pt x="5480" y="13521"/>
                  </a:lnTo>
                  <a:lnTo>
                    <a:pt x="5422" y="13605"/>
                  </a:lnTo>
                  <a:lnTo>
                    <a:pt x="5317" y="13575"/>
                  </a:lnTo>
                  <a:lnTo>
                    <a:pt x="5253" y="13510"/>
                  </a:lnTo>
                  <a:lnTo>
                    <a:pt x="5163" y="13457"/>
                  </a:lnTo>
                  <a:lnTo>
                    <a:pt x="5079" y="13433"/>
                  </a:lnTo>
                  <a:lnTo>
                    <a:pt x="5020" y="13460"/>
                  </a:lnTo>
                  <a:lnTo>
                    <a:pt x="4918" y="13499"/>
                  </a:lnTo>
                  <a:lnTo>
                    <a:pt x="4834" y="13515"/>
                  </a:lnTo>
                  <a:lnTo>
                    <a:pt x="4771" y="13507"/>
                  </a:lnTo>
                  <a:lnTo>
                    <a:pt x="4647" y="13556"/>
                  </a:lnTo>
                  <a:lnTo>
                    <a:pt x="4609" y="13543"/>
                  </a:lnTo>
                  <a:lnTo>
                    <a:pt x="4536" y="13447"/>
                  </a:lnTo>
                  <a:lnTo>
                    <a:pt x="4437" y="13515"/>
                  </a:lnTo>
                  <a:lnTo>
                    <a:pt x="4281" y="13578"/>
                  </a:lnTo>
                  <a:lnTo>
                    <a:pt x="4211" y="13637"/>
                  </a:lnTo>
                  <a:lnTo>
                    <a:pt x="4107" y="13630"/>
                  </a:lnTo>
                  <a:lnTo>
                    <a:pt x="4004" y="13562"/>
                  </a:lnTo>
                  <a:lnTo>
                    <a:pt x="3880" y="13564"/>
                  </a:lnTo>
                  <a:lnTo>
                    <a:pt x="3806" y="13496"/>
                  </a:lnTo>
                  <a:lnTo>
                    <a:pt x="3751" y="13365"/>
                  </a:lnTo>
                  <a:lnTo>
                    <a:pt x="3665" y="13414"/>
                  </a:lnTo>
                  <a:lnTo>
                    <a:pt x="3577" y="13368"/>
                  </a:lnTo>
                  <a:lnTo>
                    <a:pt x="3548" y="13308"/>
                  </a:lnTo>
                  <a:lnTo>
                    <a:pt x="3542" y="13192"/>
                  </a:lnTo>
                  <a:lnTo>
                    <a:pt x="3505" y="13067"/>
                  </a:lnTo>
                  <a:lnTo>
                    <a:pt x="3506" y="12968"/>
                  </a:lnTo>
                  <a:lnTo>
                    <a:pt x="3432" y="12710"/>
                  </a:lnTo>
                  <a:lnTo>
                    <a:pt x="3300" y="12451"/>
                  </a:lnTo>
                  <a:lnTo>
                    <a:pt x="3250" y="12402"/>
                  </a:lnTo>
                  <a:lnTo>
                    <a:pt x="3155" y="12249"/>
                  </a:lnTo>
                  <a:lnTo>
                    <a:pt x="3115" y="12141"/>
                  </a:lnTo>
                  <a:lnTo>
                    <a:pt x="3051" y="12035"/>
                  </a:lnTo>
                  <a:lnTo>
                    <a:pt x="3045" y="11939"/>
                  </a:lnTo>
                  <a:lnTo>
                    <a:pt x="2988" y="11804"/>
                  </a:lnTo>
                  <a:lnTo>
                    <a:pt x="2922" y="11692"/>
                  </a:lnTo>
                  <a:lnTo>
                    <a:pt x="2883" y="11545"/>
                  </a:lnTo>
                  <a:lnTo>
                    <a:pt x="2824" y="11482"/>
                  </a:lnTo>
                  <a:lnTo>
                    <a:pt x="2778" y="11392"/>
                  </a:lnTo>
                  <a:lnTo>
                    <a:pt x="2780" y="11302"/>
                  </a:lnTo>
                  <a:lnTo>
                    <a:pt x="2735" y="11290"/>
                  </a:lnTo>
                  <a:lnTo>
                    <a:pt x="2684" y="11216"/>
                  </a:lnTo>
                  <a:lnTo>
                    <a:pt x="2630" y="11136"/>
                  </a:lnTo>
                  <a:lnTo>
                    <a:pt x="2594" y="11063"/>
                  </a:lnTo>
                  <a:lnTo>
                    <a:pt x="2403" y="10864"/>
                  </a:lnTo>
                  <a:lnTo>
                    <a:pt x="2337" y="10769"/>
                  </a:lnTo>
                  <a:lnTo>
                    <a:pt x="2226" y="10656"/>
                  </a:lnTo>
                  <a:lnTo>
                    <a:pt x="2088" y="10588"/>
                  </a:lnTo>
                  <a:lnTo>
                    <a:pt x="1929" y="10569"/>
                  </a:lnTo>
                  <a:lnTo>
                    <a:pt x="1808" y="10516"/>
                  </a:lnTo>
                  <a:lnTo>
                    <a:pt x="1767" y="10467"/>
                  </a:lnTo>
                  <a:lnTo>
                    <a:pt x="1579" y="10444"/>
                  </a:lnTo>
                  <a:lnTo>
                    <a:pt x="1322" y="10444"/>
                  </a:lnTo>
                  <a:lnTo>
                    <a:pt x="1246" y="10388"/>
                  </a:lnTo>
                  <a:lnTo>
                    <a:pt x="1152" y="10394"/>
                  </a:lnTo>
                  <a:lnTo>
                    <a:pt x="890" y="10343"/>
                  </a:lnTo>
                  <a:lnTo>
                    <a:pt x="769" y="10395"/>
                  </a:lnTo>
                  <a:lnTo>
                    <a:pt x="659" y="10386"/>
                  </a:lnTo>
                  <a:close/>
                </a:path>
              </a:pathLst>
            </a:custGeom>
            <a:solidFill>
              <a:srgbClr val="B2D4EF"/>
            </a:solidFill>
            <a:ln w="19050" cmpd="sng">
              <a:noFill/>
              <a:prstDash val="solid"/>
              <a:round/>
              <a:headEnd/>
              <a:tailEnd/>
            </a:ln>
            <a:effectLst/>
          </p:spPr>
          <p:txBody>
            <a:bodyPr/>
            <a:lstStyle/>
            <a:p>
              <a:endParaRPr lang="zh-CN" altLang="en-US" kern="0">
                <a:solidFill>
                  <a:sysClr val="windowText" lastClr="000000"/>
                </a:solidFill>
              </a:endParaRPr>
            </a:p>
          </p:txBody>
        </p:sp>
        <p:grpSp>
          <p:nvGrpSpPr>
            <p:cNvPr id="407" name="Group 406"/>
            <p:cNvGrpSpPr/>
            <p:nvPr/>
          </p:nvGrpSpPr>
          <p:grpSpPr>
            <a:xfrm>
              <a:off x="3595082" y="5149682"/>
              <a:ext cx="1220199" cy="995340"/>
              <a:chOff x="473869" y="1392238"/>
              <a:chExt cx="8196263" cy="4073524"/>
            </a:xfrm>
            <a:solidFill>
              <a:srgbClr val="B2D4EF"/>
            </a:solidFill>
          </p:grpSpPr>
          <p:sp>
            <p:nvSpPr>
              <p:cNvPr id="412" name="Freeform 191"/>
              <p:cNvSpPr>
                <a:spLocks/>
              </p:cNvSpPr>
              <p:nvPr/>
            </p:nvSpPr>
            <p:spPr bwMode="auto">
              <a:xfrm>
                <a:off x="5295107" y="4305300"/>
                <a:ext cx="169863" cy="319087"/>
              </a:xfrm>
              <a:custGeom>
                <a:avLst/>
                <a:gdLst/>
                <a:ahLst/>
                <a:cxnLst>
                  <a:cxn ang="0">
                    <a:pos x="11" y="129"/>
                  </a:cxn>
                  <a:cxn ang="0">
                    <a:pos x="11" y="125"/>
                  </a:cxn>
                  <a:cxn ang="0">
                    <a:pos x="16" y="117"/>
                  </a:cxn>
                  <a:cxn ang="0">
                    <a:pos x="18" y="108"/>
                  </a:cxn>
                  <a:cxn ang="0">
                    <a:pos x="21" y="107"/>
                  </a:cxn>
                  <a:cxn ang="0">
                    <a:pos x="19" y="100"/>
                  </a:cxn>
                  <a:cxn ang="0">
                    <a:pos x="18" y="93"/>
                  </a:cxn>
                  <a:cxn ang="0">
                    <a:pos x="14" y="86"/>
                  </a:cxn>
                  <a:cxn ang="0">
                    <a:pos x="14" y="81"/>
                  </a:cxn>
                  <a:cxn ang="0">
                    <a:pos x="14" y="70"/>
                  </a:cxn>
                  <a:cxn ang="0">
                    <a:pos x="16" y="65"/>
                  </a:cxn>
                  <a:cxn ang="0">
                    <a:pos x="19" y="60"/>
                  </a:cxn>
                  <a:cxn ang="0">
                    <a:pos x="25" y="57"/>
                  </a:cxn>
                  <a:cxn ang="0">
                    <a:pos x="33" y="51"/>
                  </a:cxn>
                  <a:cxn ang="0">
                    <a:pos x="47" y="48"/>
                  </a:cxn>
                  <a:cxn ang="0">
                    <a:pos x="55" y="39"/>
                  </a:cxn>
                  <a:cxn ang="0">
                    <a:pos x="66" y="31"/>
                  </a:cxn>
                  <a:cxn ang="0">
                    <a:pos x="74" y="21"/>
                  </a:cxn>
                  <a:cxn ang="0">
                    <a:pos x="83" y="14"/>
                  </a:cxn>
                  <a:cxn ang="0">
                    <a:pos x="83" y="7"/>
                  </a:cxn>
                  <a:cxn ang="0">
                    <a:pos x="85" y="0"/>
                  </a:cxn>
                  <a:cxn ang="0">
                    <a:pos x="93" y="5"/>
                  </a:cxn>
                  <a:cxn ang="0">
                    <a:pos x="100" y="19"/>
                  </a:cxn>
                  <a:cxn ang="0">
                    <a:pos x="102" y="34"/>
                  </a:cxn>
                  <a:cxn ang="0">
                    <a:pos x="107" y="48"/>
                  </a:cxn>
                  <a:cxn ang="0">
                    <a:pos x="107" y="55"/>
                  </a:cxn>
                  <a:cxn ang="0">
                    <a:pos x="100" y="53"/>
                  </a:cxn>
                  <a:cxn ang="0">
                    <a:pos x="98" y="53"/>
                  </a:cxn>
                  <a:cxn ang="0">
                    <a:pos x="97" y="65"/>
                  </a:cxn>
                  <a:cxn ang="0">
                    <a:pos x="95" y="77"/>
                  </a:cxn>
                  <a:cxn ang="0">
                    <a:pos x="92" y="89"/>
                  </a:cxn>
                  <a:cxn ang="0">
                    <a:pos x="90" y="101"/>
                  </a:cxn>
                  <a:cxn ang="0">
                    <a:pos x="85" y="112"/>
                  </a:cxn>
                  <a:cxn ang="0">
                    <a:pos x="81" y="122"/>
                  </a:cxn>
                  <a:cxn ang="0">
                    <a:pos x="78" y="132"/>
                  </a:cxn>
                  <a:cxn ang="0">
                    <a:pos x="74" y="144"/>
                  </a:cxn>
                  <a:cxn ang="0">
                    <a:pos x="69" y="151"/>
                  </a:cxn>
                  <a:cxn ang="0">
                    <a:pos x="66" y="162"/>
                  </a:cxn>
                  <a:cxn ang="0">
                    <a:pos x="62" y="170"/>
                  </a:cxn>
                  <a:cxn ang="0">
                    <a:pos x="59" y="180"/>
                  </a:cxn>
                  <a:cxn ang="0">
                    <a:pos x="52" y="187"/>
                  </a:cxn>
                  <a:cxn ang="0">
                    <a:pos x="47" y="194"/>
                  </a:cxn>
                  <a:cxn ang="0">
                    <a:pos x="38" y="198"/>
                  </a:cxn>
                  <a:cxn ang="0">
                    <a:pos x="30" y="201"/>
                  </a:cxn>
                  <a:cxn ang="0">
                    <a:pos x="19" y="198"/>
                  </a:cxn>
                  <a:cxn ang="0">
                    <a:pos x="12" y="191"/>
                  </a:cxn>
                  <a:cxn ang="0">
                    <a:pos x="6" y="180"/>
                  </a:cxn>
                  <a:cxn ang="0">
                    <a:pos x="6" y="172"/>
                  </a:cxn>
                  <a:cxn ang="0">
                    <a:pos x="6" y="165"/>
                  </a:cxn>
                  <a:cxn ang="0">
                    <a:pos x="7" y="160"/>
                  </a:cxn>
                  <a:cxn ang="0">
                    <a:pos x="0" y="150"/>
                  </a:cxn>
                  <a:cxn ang="0">
                    <a:pos x="0" y="139"/>
                  </a:cxn>
                  <a:cxn ang="0">
                    <a:pos x="6" y="132"/>
                  </a:cxn>
                  <a:cxn ang="0">
                    <a:pos x="11" y="129"/>
                  </a:cxn>
                </a:cxnLst>
                <a:rect l="0" t="0" r="r" b="b"/>
                <a:pathLst>
                  <a:path w="107" h="201">
                    <a:moveTo>
                      <a:pt x="11" y="129"/>
                    </a:moveTo>
                    <a:lnTo>
                      <a:pt x="11" y="125"/>
                    </a:lnTo>
                    <a:lnTo>
                      <a:pt x="16" y="117"/>
                    </a:lnTo>
                    <a:lnTo>
                      <a:pt x="18" y="108"/>
                    </a:lnTo>
                    <a:lnTo>
                      <a:pt x="21" y="107"/>
                    </a:lnTo>
                    <a:lnTo>
                      <a:pt x="19" y="100"/>
                    </a:lnTo>
                    <a:lnTo>
                      <a:pt x="18" y="93"/>
                    </a:lnTo>
                    <a:lnTo>
                      <a:pt x="14" y="86"/>
                    </a:lnTo>
                    <a:lnTo>
                      <a:pt x="14" y="81"/>
                    </a:lnTo>
                    <a:lnTo>
                      <a:pt x="14" y="70"/>
                    </a:lnTo>
                    <a:lnTo>
                      <a:pt x="16" y="65"/>
                    </a:lnTo>
                    <a:lnTo>
                      <a:pt x="19" y="60"/>
                    </a:lnTo>
                    <a:lnTo>
                      <a:pt x="25" y="57"/>
                    </a:lnTo>
                    <a:lnTo>
                      <a:pt x="33" y="51"/>
                    </a:lnTo>
                    <a:lnTo>
                      <a:pt x="47" y="48"/>
                    </a:lnTo>
                    <a:lnTo>
                      <a:pt x="55" y="39"/>
                    </a:lnTo>
                    <a:lnTo>
                      <a:pt x="66" y="31"/>
                    </a:lnTo>
                    <a:lnTo>
                      <a:pt x="74" y="21"/>
                    </a:lnTo>
                    <a:lnTo>
                      <a:pt x="83" y="14"/>
                    </a:lnTo>
                    <a:lnTo>
                      <a:pt x="83" y="7"/>
                    </a:lnTo>
                    <a:lnTo>
                      <a:pt x="85" y="0"/>
                    </a:lnTo>
                    <a:lnTo>
                      <a:pt x="93" y="5"/>
                    </a:lnTo>
                    <a:lnTo>
                      <a:pt x="100" y="19"/>
                    </a:lnTo>
                    <a:lnTo>
                      <a:pt x="102" y="34"/>
                    </a:lnTo>
                    <a:lnTo>
                      <a:pt x="107" y="48"/>
                    </a:lnTo>
                    <a:lnTo>
                      <a:pt x="107" y="55"/>
                    </a:lnTo>
                    <a:lnTo>
                      <a:pt x="100" y="53"/>
                    </a:lnTo>
                    <a:lnTo>
                      <a:pt x="98" y="53"/>
                    </a:lnTo>
                    <a:lnTo>
                      <a:pt x="97" y="65"/>
                    </a:lnTo>
                    <a:lnTo>
                      <a:pt x="95" y="77"/>
                    </a:lnTo>
                    <a:lnTo>
                      <a:pt x="92" y="89"/>
                    </a:lnTo>
                    <a:lnTo>
                      <a:pt x="90" y="101"/>
                    </a:lnTo>
                    <a:lnTo>
                      <a:pt x="85" y="112"/>
                    </a:lnTo>
                    <a:lnTo>
                      <a:pt x="81" y="122"/>
                    </a:lnTo>
                    <a:lnTo>
                      <a:pt x="78" y="132"/>
                    </a:lnTo>
                    <a:lnTo>
                      <a:pt x="74" y="144"/>
                    </a:lnTo>
                    <a:lnTo>
                      <a:pt x="69" y="151"/>
                    </a:lnTo>
                    <a:lnTo>
                      <a:pt x="66" y="162"/>
                    </a:lnTo>
                    <a:lnTo>
                      <a:pt x="62" y="170"/>
                    </a:lnTo>
                    <a:lnTo>
                      <a:pt x="59" y="180"/>
                    </a:lnTo>
                    <a:lnTo>
                      <a:pt x="52" y="187"/>
                    </a:lnTo>
                    <a:lnTo>
                      <a:pt x="47" y="194"/>
                    </a:lnTo>
                    <a:lnTo>
                      <a:pt x="38" y="198"/>
                    </a:lnTo>
                    <a:lnTo>
                      <a:pt x="30" y="201"/>
                    </a:lnTo>
                    <a:lnTo>
                      <a:pt x="19" y="198"/>
                    </a:lnTo>
                    <a:lnTo>
                      <a:pt x="12" y="191"/>
                    </a:lnTo>
                    <a:lnTo>
                      <a:pt x="6" y="180"/>
                    </a:lnTo>
                    <a:lnTo>
                      <a:pt x="6" y="172"/>
                    </a:lnTo>
                    <a:lnTo>
                      <a:pt x="6" y="165"/>
                    </a:lnTo>
                    <a:lnTo>
                      <a:pt x="7" y="160"/>
                    </a:lnTo>
                    <a:lnTo>
                      <a:pt x="0" y="150"/>
                    </a:lnTo>
                    <a:lnTo>
                      <a:pt x="0" y="139"/>
                    </a:lnTo>
                    <a:lnTo>
                      <a:pt x="6" y="132"/>
                    </a:lnTo>
                    <a:lnTo>
                      <a:pt x="11" y="129"/>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413" name="Freeform 192"/>
              <p:cNvSpPr>
                <a:spLocks/>
              </p:cNvSpPr>
              <p:nvPr/>
            </p:nvSpPr>
            <p:spPr bwMode="auto">
              <a:xfrm>
                <a:off x="3920332" y="3114675"/>
                <a:ext cx="1563688" cy="1747837"/>
              </a:xfrm>
              <a:custGeom>
                <a:avLst/>
                <a:gdLst/>
                <a:ahLst/>
                <a:cxnLst>
                  <a:cxn ang="0">
                    <a:pos x="607" y="93"/>
                  </a:cxn>
                  <a:cxn ang="0">
                    <a:pos x="681" y="102"/>
                  </a:cxn>
                  <a:cxn ang="0">
                    <a:pos x="741" y="102"/>
                  </a:cxn>
                  <a:cxn ang="0">
                    <a:pos x="741" y="157"/>
                  </a:cxn>
                  <a:cxn ang="0">
                    <a:pos x="762" y="217"/>
                  </a:cxn>
                  <a:cxn ang="0">
                    <a:pos x="784" y="289"/>
                  </a:cxn>
                  <a:cxn ang="0">
                    <a:pos x="811" y="332"/>
                  </a:cxn>
                  <a:cxn ang="0">
                    <a:pos x="856" y="380"/>
                  </a:cxn>
                  <a:cxn ang="0">
                    <a:pos x="884" y="418"/>
                  </a:cxn>
                  <a:cxn ang="0">
                    <a:pos x="939" y="408"/>
                  </a:cxn>
                  <a:cxn ang="0">
                    <a:pos x="983" y="415"/>
                  </a:cxn>
                  <a:cxn ang="0">
                    <a:pos x="954" y="480"/>
                  </a:cxn>
                  <a:cxn ang="0">
                    <a:pos x="896" y="549"/>
                  </a:cxn>
                  <a:cxn ang="0">
                    <a:pos x="830" y="604"/>
                  </a:cxn>
                  <a:cxn ang="0">
                    <a:pos x="810" y="660"/>
                  </a:cxn>
                  <a:cxn ang="0">
                    <a:pos x="829" y="716"/>
                  </a:cxn>
                  <a:cxn ang="0">
                    <a:pos x="827" y="759"/>
                  </a:cxn>
                  <a:cxn ang="0">
                    <a:pos x="820" y="808"/>
                  </a:cxn>
                  <a:cxn ang="0">
                    <a:pos x="760" y="857"/>
                  </a:cxn>
                  <a:cxn ang="0">
                    <a:pos x="758" y="905"/>
                  </a:cxn>
                  <a:cxn ang="0">
                    <a:pos x="739" y="937"/>
                  </a:cxn>
                  <a:cxn ang="0">
                    <a:pos x="712" y="991"/>
                  </a:cxn>
                  <a:cxn ang="0">
                    <a:pos x="663" y="1058"/>
                  </a:cxn>
                  <a:cxn ang="0">
                    <a:pos x="603" y="1090"/>
                  </a:cxn>
                  <a:cxn ang="0">
                    <a:pos x="536" y="1101"/>
                  </a:cxn>
                  <a:cxn ang="0">
                    <a:pos x="505" y="1066"/>
                  </a:cxn>
                  <a:cxn ang="0">
                    <a:pos x="495" y="1025"/>
                  </a:cxn>
                  <a:cxn ang="0">
                    <a:pos x="457" y="949"/>
                  </a:cxn>
                  <a:cxn ang="0">
                    <a:pos x="443" y="889"/>
                  </a:cxn>
                  <a:cxn ang="0">
                    <a:pos x="414" y="814"/>
                  </a:cxn>
                  <a:cxn ang="0">
                    <a:pos x="447" y="743"/>
                  </a:cxn>
                  <a:cxn ang="0">
                    <a:pos x="433" y="688"/>
                  </a:cxn>
                  <a:cxn ang="0">
                    <a:pos x="392" y="614"/>
                  </a:cxn>
                  <a:cxn ang="0">
                    <a:pos x="388" y="562"/>
                  </a:cxn>
                  <a:cxn ang="0">
                    <a:pos x="393" y="530"/>
                  </a:cxn>
                  <a:cxn ang="0">
                    <a:pos x="340" y="507"/>
                  </a:cxn>
                  <a:cxn ang="0">
                    <a:pos x="282" y="478"/>
                  </a:cxn>
                  <a:cxn ang="0">
                    <a:pos x="218" y="506"/>
                  </a:cxn>
                  <a:cxn ang="0">
                    <a:pos x="141" y="507"/>
                  </a:cxn>
                  <a:cxn ang="0">
                    <a:pos x="70" y="459"/>
                  </a:cxn>
                  <a:cxn ang="0">
                    <a:pos x="29" y="408"/>
                  </a:cxn>
                  <a:cxn ang="0">
                    <a:pos x="8" y="378"/>
                  </a:cxn>
                  <a:cxn ang="0">
                    <a:pos x="17" y="320"/>
                  </a:cxn>
                  <a:cxn ang="0">
                    <a:pos x="17" y="239"/>
                  </a:cxn>
                  <a:cxn ang="0">
                    <a:pos x="72" y="155"/>
                  </a:cxn>
                  <a:cxn ang="0">
                    <a:pos x="113" y="96"/>
                  </a:cxn>
                  <a:cxn ang="0">
                    <a:pos x="161" y="40"/>
                  </a:cxn>
                  <a:cxn ang="0">
                    <a:pos x="215" y="40"/>
                  </a:cxn>
                  <a:cxn ang="0">
                    <a:pos x="273" y="14"/>
                  </a:cxn>
                  <a:cxn ang="0">
                    <a:pos x="332" y="12"/>
                  </a:cxn>
                  <a:cxn ang="0">
                    <a:pos x="388" y="0"/>
                  </a:cxn>
                  <a:cxn ang="0">
                    <a:pos x="404" y="19"/>
                  </a:cxn>
                  <a:cxn ang="0">
                    <a:pos x="411" y="66"/>
                  </a:cxn>
                  <a:cxn ang="0">
                    <a:pos x="462" y="79"/>
                  </a:cxn>
                  <a:cxn ang="0">
                    <a:pos x="522" y="114"/>
                  </a:cxn>
                  <a:cxn ang="0">
                    <a:pos x="540" y="79"/>
                  </a:cxn>
                </a:cxnLst>
                <a:rect l="0" t="0" r="r" b="b"/>
                <a:pathLst>
                  <a:path w="985" h="1101">
                    <a:moveTo>
                      <a:pt x="562" y="76"/>
                    </a:moveTo>
                    <a:lnTo>
                      <a:pt x="574" y="76"/>
                    </a:lnTo>
                    <a:lnTo>
                      <a:pt x="576" y="83"/>
                    </a:lnTo>
                    <a:lnTo>
                      <a:pt x="581" y="88"/>
                    </a:lnTo>
                    <a:lnTo>
                      <a:pt x="591" y="90"/>
                    </a:lnTo>
                    <a:lnTo>
                      <a:pt x="607" y="93"/>
                    </a:lnTo>
                    <a:lnTo>
                      <a:pt x="619" y="96"/>
                    </a:lnTo>
                    <a:lnTo>
                      <a:pt x="633" y="102"/>
                    </a:lnTo>
                    <a:lnTo>
                      <a:pt x="648" y="103"/>
                    </a:lnTo>
                    <a:lnTo>
                      <a:pt x="663" y="107"/>
                    </a:lnTo>
                    <a:lnTo>
                      <a:pt x="672" y="103"/>
                    </a:lnTo>
                    <a:lnTo>
                      <a:pt x="681" y="102"/>
                    </a:lnTo>
                    <a:lnTo>
                      <a:pt x="688" y="98"/>
                    </a:lnTo>
                    <a:lnTo>
                      <a:pt x="700" y="98"/>
                    </a:lnTo>
                    <a:lnTo>
                      <a:pt x="712" y="102"/>
                    </a:lnTo>
                    <a:lnTo>
                      <a:pt x="727" y="105"/>
                    </a:lnTo>
                    <a:lnTo>
                      <a:pt x="734" y="103"/>
                    </a:lnTo>
                    <a:lnTo>
                      <a:pt x="741" y="102"/>
                    </a:lnTo>
                    <a:lnTo>
                      <a:pt x="746" y="114"/>
                    </a:lnTo>
                    <a:lnTo>
                      <a:pt x="751" y="126"/>
                    </a:lnTo>
                    <a:lnTo>
                      <a:pt x="748" y="131"/>
                    </a:lnTo>
                    <a:lnTo>
                      <a:pt x="746" y="139"/>
                    </a:lnTo>
                    <a:lnTo>
                      <a:pt x="743" y="148"/>
                    </a:lnTo>
                    <a:lnTo>
                      <a:pt x="741" y="157"/>
                    </a:lnTo>
                    <a:lnTo>
                      <a:pt x="732" y="152"/>
                    </a:lnTo>
                    <a:lnTo>
                      <a:pt x="725" y="141"/>
                    </a:lnTo>
                    <a:lnTo>
                      <a:pt x="719" y="131"/>
                    </a:lnTo>
                    <a:lnTo>
                      <a:pt x="713" y="122"/>
                    </a:lnTo>
                    <a:lnTo>
                      <a:pt x="713" y="133"/>
                    </a:lnTo>
                    <a:lnTo>
                      <a:pt x="762" y="217"/>
                    </a:lnTo>
                    <a:lnTo>
                      <a:pt x="762" y="225"/>
                    </a:lnTo>
                    <a:lnTo>
                      <a:pt x="767" y="237"/>
                    </a:lnTo>
                    <a:lnTo>
                      <a:pt x="774" y="248"/>
                    </a:lnTo>
                    <a:lnTo>
                      <a:pt x="780" y="256"/>
                    </a:lnTo>
                    <a:lnTo>
                      <a:pt x="780" y="282"/>
                    </a:lnTo>
                    <a:lnTo>
                      <a:pt x="784" y="289"/>
                    </a:lnTo>
                    <a:lnTo>
                      <a:pt x="791" y="294"/>
                    </a:lnTo>
                    <a:lnTo>
                      <a:pt x="796" y="299"/>
                    </a:lnTo>
                    <a:lnTo>
                      <a:pt x="805" y="306"/>
                    </a:lnTo>
                    <a:lnTo>
                      <a:pt x="808" y="315"/>
                    </a:lnTo>
                    <a:lnTo>
                      <a:pt x="810" y="323"/>
                    </a:lnTo>
                    <a:lnTo>
                      <a:pt x="811" y="332"/>
                    </a:lnTo>
                    <a:lnTo>
                      <a:pt x="817" y="341"/>
                    </a:lnTo>
                    <a:lnTo>
                      <a:pt x="827" y="348"/>
                    </a:lnTo>
                    <a:lnTo>
                      <a:pt x="839" y="356"/>
                    </a:lnTo>
                    <a:lnTo>
                      <a:pt x="844" y="363"/>
                    </a:lnTo>
                    <a:lnTo>
                      <a:pt x="851" y="372"/>
                    </a:lnTo>
                    <a:lnTo>
                      <a:pt x="856" y="380"/>
                    </a:lnTo>
                    <a:lnTo>
                      <a:pt x="868" y="384"/>
                    </a:lnTo>
                    <a:lnTo>
                      <a:pt x="870" y="392"/>
                    </a:lnTo>
                    <a:lnTo>
                      <a:pt x="868" y="399"/>
                    </a:lnTo>
                    <a:lnTo>
                      <a:pt x="873" y="403"/>
                    </a:lnTo>
                    <a:lnTo>
                      <a:pt x="878" y="411"/>
                    </a:lnTo>
                    <a:lnTo>
                      <a:pt x="884" y="418"/>
                    </a:lnTo>
                    <a:lnTo>
                      <a:pt x="891" y="421"/>
                    </a:lnTo>
                    <a:lnTo>
                      <a:pt x="897" y="416"/>
                    </a:lnTo>
                    <a:lnTo>
                      <a:pt x="906" y="411"/>
                    </a:lnTo>
                    <a:lnTo>
                      <a:pt x="915" y="411"/>
                    </a:lnTo>
                    <a:lnTo>
                      <a:pt x="925" y="411"/>
                    </a:lnTo>
                    <a:lnTo>
                      <a:pt x="939" y="408"/>
                    </a:lnTo>
                    <a:lnTo>
                      <a:pt x="952" y="404"/>
                    </a:lnTo>
                    <a:lnTo>
                      <a:pt x="966" y="399"/>
                    </a:lnTo>
                    <a:lnTo>
                      <a:pt x="982" y="397"/>
                    </a:lnTo>
                    <a:lnTo>
                      <a:pt x="983" y="401"/>
                    </a:lnTo>
                    <a:lnTo>
                      <a:pt x="985" y="404"/>
                    </a:lnTo>
                    <a:lnTo>
                      <a:pt x="983" y="415"/>
                    </a:lnTo>
                    <a:lnTo>
                      <a:pt x="980" y="427"/>
                    </a:lnTo>
                    <a:lnTo>
                      <a:pt x="975" y="437"/>
                    </a:lnTo>
                    <a:lnTo>
                      <a:pt x="971" y="451"/>
                    </a:lnTo>
                    <a:lnTo>
                      <a:pt x="964" y="461"/>
                    </a:lnTo>
                    <a:lnTo>
                      <a:pt x="959" y="471"/>
                    </a:lnTo>
                    <a:lnTo>
                      <a:pt x="954" y="480"/>
                    </a:lnTo>
                    <a:lnTo>
                      <a:pt x="949" y="489"/>
                    </a:lnTo>
                    <a:lnTo>
                      <a:pt x="937" y="502"/>
                    </a:lnTo>
                    <a:lnTo>
                      <a:pt x="930" y="516"/>
                    </a:lnTo>
                    <a:lnTo>
                      <a:pt x="920" y="528"/>
                    </a:lnTo>
                    <a:lnTo>
                      <a:pt x="909" y="542"/>
                    </a:lnTo>
                    <a:lnTo>
                      <a:pt x="896" y="549"/>
                    </a:lnTo>
                    <a:lnTo>
                      <a:pt x="882" y="557"/>
                    </a:lnTo>
                    <a:lnTo>
                      <a:pt x="870" y="564"/>
                    </a:lnTo>
                    <a:lnTo>
                      <a:pt x="860" y="573"/>
                    </a:lnTo>
                    <a:lnTo>
                      <a:pt x="848" y="581"/>
                    </a:lnTo>
                    <a:lnTo>
                      <a:pt x="839" y="592"/>
                    </a:lnTo>
                    <a:lnTo>
                      <a:pt x="830" y="604"/>
                    </a:lnTo>
                    <a:lnTo>
                      <a:pt x="827" y="621"/>
                    </a:lnTo>
                    <a:lnTo>
                      <a:pt x="822" y="628"/>
                    </a:lnTo>
                    <a:lnTo>
                      <a:pt x="817" y="635"/>
                    </a:lnTo>
                    <a:lnTo>
                      <a:pt x="811" y="640"/>
                    </a:lnTo>
                    <a:lnTo>
                      <a:pt x="810" y="652"/>
                    </a:lnTo>
                    <a:lnTo>
                      <a:pt x="810" y="660"/>
                    </a:lnTo>
                    <a:lnTo>
                      <a:pt x="811" y="671"/>
                    </a:lnTo>
                    <a:lnTo>
                      <a:pt x="811" y="678"/>
                    </a:lnTo>
                    <a:lnTo>
                      <a:pt x="813" y="690"/>
                    </a:lnTo>
                    <a:lnTo>
                      <a:pt x="815" y="700"/>
                    </a:lnTo>
                    <a:lnTo>
                      <a:pt x="822" y="709"/>
                    </a:lnTo>
                    <a:lnTo>
                      <a:pt x="829" y="716"/>
                    </a:lnTo>
                    <a:lnTo>
                      <a:pt x="832" y="724"/>
                    </a:lnTo>
                    <a:lnTo>
                      <a:pt x="830" y="728"/>
                    </a:lnTo>
                    <a:lnTo>
                      <a:pt x="829" y="733"/>
                    </a:lnTo>
                    <a:lnTo>
                      <a:pt x="829" y="745"/>
                    </a:lnTo>
                    <a:lnTo>
                      <a:pt x="827" y="750"/>
                    </a:lnTo>
                    <a:lnTo>
                      <a:pt x="827" y="759"/>
                    </a:lnTo>
                    <a:lnTo>
                      <a:pt x="827" y="767"/>
                    </a:lnTo>
                    <a:lnTo>
                      <a:pt x="827" y="777"/>
                    </a:lnTo>
                    <a:lnTo>
                      <a:pt x="830" y="781"/>
                    </a:lnTo>
                    <a:lnTo>
                      <a:pt x="832" y="788"/>
                    </a:lnTo>
                    <a:lnTo>
                      <a:pt x="829" y="798"/>
                    </a:lnTo>
                    <a:lnTo>
                      <a:pt x="820" y="808"/>
                    </a:lnTo>
                    <a:lnTo>
                      <a:pt x="810" y="815"/>
                    </a:lnTo>
                    <a:lnTo>
                      <a:pt x="798" y="824"/>
                    </a:lnTo>
                    <a:lnTo>
                      <a:pt x="784" y="829"/>
                    </a:lnTo>
                    <a:lnTo>
                      <a:pt x="772" y="836"/>
                    </a:lnTo>
                    <a:lnTo>
                      <a:pt x="763" y="844"/>
                    </a:lnTo>
                    <a:lnTo>
                      <a:pt x="760" y="857"/>
                    </a:lnTo>
                    <a:lnTo>
                      <a:pt x="748" y="860"/>
                    </a:lnTo>
                    <a:lnTo>
                      <a:pt x="744" y="870"/>
                    </a:lnTo>
                    <a:lnTo>
                      <a:pt x="746" y="877"/>
                    </a:lnTo>
                    <a:lnTo>
                      <a:pt x="751" y="886"/>
                    </a:lnTo>
                    <a:lnTo>
                      <a:pt x="755" y="893"/>
                    </a:lnTo>
                    <a:lnTo>
                      <a:pt x="758" y="905"/>
                    </a:lnTo>
                    <a:lnTo>
                      <a:pt x="756" y="912"/>
                    </a:lnTo>
                    <a:lnTo>
                      <a:pt x="756" y="920"/>
                    </a:lnTo>
                    <a:lnTo>
                      <a:pt x="755" y="929"/>
                    </a:lnTo>
                    <a:lnTo>
                      <a:pt x="755" y="934"/>
                    </a:lnTo>
                    <a:lnTo>
                      <a:pt x="746" y="936"/>
                    </a:lnTo>
                    <a:lnTo>
                      <a:pt x="739" y="937"/>
                    </a:lnTo>
                    <a:lnTo>
                      <a:pt x="724" y="946"/>
                    </a:lnTo>
                    <a:lnTo>
                      <a:pt x="713" y="961"/>
                    </a:lnTo>
                    <a:lnTo>
                      <a:pt x="719" y="967"/>
                    </a:lnTo>
                    <a:lnTo>
                      <a:pt x="720" y="972"/>
                    </a:lnTo>
                    <a:lnTo>
                      <a:pt x="717" y="980"/>
                    </a:lnTo>
                    <a:lnTo>
                      <a:pt x="712" y="991"/>
                    </a:lnTo>
                    <a:lnTo>
                      <a:pt x="705" y="998"/>
                    </a:lnTo>
                    <a:lnTo>
                      <a:pt x="701" y="1004"/>
                    </a:lnTo>
                    <a:lnTo>
                      <a:pt x="689" y="1020"/>
                    </a:lnTo>
                    <a:lnTo>
                      <a:pt x="681" y="1037"/>
                    </a:lnTo>
                    <a:lnTo>
                      <a:pt x="670" y="1047"/>
                    </a:lnTo>
                    <a:lnTo>
                      <a:pt x="663" y="1058"/>
                    </a:lnTo>
                    <a:lnTo>
                      <a:pt x="653" y="1066"/>
                    </a:lnTo>
                    <a:lnTo>
                      <a:pt x="641" y="1077"/>
                    </a:lnTo>
                    <a:lnTo>
                      <a:pt x="627" y="1078"/>
                    </a:lnTo>
                    <a:lnTo>
                      <a:pt x="619" y="1087"/>
                    </a:lnTo>
                    <a:lnTo>
                      <a:pt x="610" y="1089"/>
                    </a:lnTo>
                    <a:lnTo>
                      <a:pt x="603" y="1090"/>
                    </a:lnTo>
                    <a:lnTo>
                      <a:pt x="596" y="1087"/>
                    </a:lnTo>
                    <a:lnTo>
                      <a:pt x="590" y="1085"/>
                    </a:lnTo>
                    <a:lnTo>
                      <a:pt x="572" y="1087"/>
                    </a:lnTo>
                    <a:lnTo>
                      <a:pt x="560" y="1092"/>
                    </a:lnTo>
                    <a:lnTo>
                      <a:pt x="548" y="1097"/>
                    </a:lnTo>
                    <a:lnTo>
                      <a:pt x="536" y="1101"/>
                    </a:lnTo>
                    <a:lnTo>
                      <a:pt x="524" y="1097"/>
                    </a:lnTo>
                    <a:lnTo>
                      <a:pt x="519" y="1090"/>
                    </a:lnTo>
                    <a:lnTo>
                      <a:pt x="516" y="1090"/>
                    </a:lnTo>
                    <a:lnTo>
                      <a:pt x="514" y="1092"/>
                    </a:lnTo>
                    <a:lnTo>
                      <a:pt x="510" y="1077"/>
                    </a:lnTo>
                    <a:lnTo>
                      <a:pt x="505" y="1066"/>
                    </a:lnTo>
                    <a:lnTo>
                      <a:pt x="509" y="1059"/>
                    </a:lnTo>
                    <a:lnTo>
                      <a:pt x="512" y="1053"/>
                    </a:lnTo>
                    <a:lnTo>
                      <a:pt x="509" y="1044"/>
                    </a:lnTo>
                    <a:lnTo>
                      <a:pt x="504" y="1037"/>
                    </a:lnTo>
                    <a:lnTo>
                      <a:pt x="498" y="1028"/>
                    </a:lnTo>
                    <a:lnTo>
                      <a:pt x="495" y="1025"/>
                    </a:lnTo>
                    <a:lnTo>
                      <a:pt x="486" y="1013"/>
                    </a:lnTo>
                    <a:lnTo>
                      <a:pt x="481" y="1001"/>
                    </a:lnTo>
                    <a:lnTo>
                      <a:pt x="473" y="989"/>
                    </a:lnTo>
                    <a:lnTo>
                      <a:pt x="467" y="977"/>
                    </a:lnTo>
                    <a:lnTo>
                      <a:pt x="461" y="963"/>
                    </a:lnTo>
                    <a:lnTo>
                      <a:pt x="457" y="949"/>
                    </a:lnTo>
                    <a:lnTo>
                      <a:pt x="454" y="934"/>
                    </a:lnTo>
                    <a:lnTo>
                      <a:pt x="454" y="920"/>
                    </a:lnTo>
                    <a:lnTo>
                      <a:pt x="454" y="910"/>
                    </a:lnTo>
                    <a:lnTo>
                      <a:pt x="454" y="906"/>
                    </a:lnTo>
                    <a:lnTo>
                      <a:pt x="448" y="898"/>
                    </a:lnTo>
                    <a:lnTo>
                      <a:pt x="443" y="889"/>
                    </a:lnTo>
                    <a:lnTo>
                      <a:pt x="431" y="870"/>
                    </a:lnTo>
                    <a:lnTo>
                      <a:pt x="423" y="853"/>
                    </a:lnTo>
                    <a:lnTo>
                      <a:pt x="418" y="843"/>
                    </a:lnTo>
                    <a:lnTo>
                      <a:pt x="416" y="834"/>
                    </a:lnTo>
                    <a:lnTo>
                      <a:pt x="414" y="824"/>
                    </a:lnTo>
                    <a:lnTo>
                      <a:pt x="414" y="814"/>
                    </a:lnTo>
                    <a:lnTo>
                      <a:pt x="414" y="800"/>
                    </a:lnTo>
                    <a:lnTo>
                      <a:pt x="418" y="789"/>
                    </a:lnTo>
                    <a:lnTo>
                      <a:pt x="423" y="781"/>
                    </a:lnTo>
                    <a:lnTo>
                      <a:pt x="430" y="774"/>
                    </a:lnTo>
                    <a:lnTo>
                      <a:pt x="440" y="759"/>
                    </a:lnTo>
                    <a:lnTo>
                      <a:pt x="447" y="743"/>
                    </a:lnTo>
                    <a:lnTo>
                      <a:pt x="445" y="733"/>
                    </a:lnTo>
                    <a:lnTo>
                      <a:pt x="443" y="726"/>
                    </a:lnTo>
                    <a:lnTo>
                      <a:pt x="440" y="719"/>
                    </a:lnTo>
                    <a:lnTo>
                      <a:pt x="440" y="714"/>
                    </a:lnTo>
                    <a:lnTo>
                      <a:pt x="436" y="698"/>
                    </a:lnTo>
                    <a:lnTo>
                      <a:pt x="433" y="688"/>
                    </a:lnTo>
                    <a:lnTo>
                      <a:pt x="430" y="679"/>
                    </a:lnTo>
                    <a:lnTo>
                      <a:pt x="426" y="671"/>
                    </a:lnTo>
                    <a:lnTo>
                      <a:pt x="423" y="655"/>
                    </a:lnTo>
                    <a:lnTo>
                      <a:pt x="418" y="642"/>
                    </a:lnTo>
                    <a:lnTo>
                      <a:pt x="404" y="628"/>
                    </a:lnTo>
                    <a:lnTo>
                      <a:pt x="392" y="614"/>
                    </a:lnTo>
                    <a:lnTo>
                      <a:pt x="380" y="599"/>
                    </a:lnTo>
                    <a:lnTo>
                      <a:pt x="376" y="583"/>
                    </a:lnTo>
                    <a:lnTo>
                      <a:pt x="376" y="576"/>
                    </a:lnTo>
                    <a:lnTo>
                      <a:pt x="380" y="571"/>
                    </a:lnTo>
                    <a:lnTo>
                      <a:pt x="383" y="564"/>
                    </a:lnTo>
                    <a:lnTo>
                      <a:pt x="388" y="562"/>
                    </a:lnTo>
                    <a:lnTo>
                      <a:pt x="387" y="557"/>
                    </a:lnTo>
                    <a:lnTo>
                      <a:pt x="388" y="556"/>
                    </a:lnTo>
                    <a:lnTo>
                      <a:pt x="388" y="547"/>
                    </a:lnTo>
                    <a:lnTo>
                      <a:pt x="388" y="540"/>
                    </a:lnTo>
                    <a:lnTo>
                      <a:pt x="388" y="533"/>
                    </a:lnTo>
                    <a:lnTo>
                      <a:pt x="393" y="530"/>
                    </a:lnTo>
                    <a:lnTo>
                      <a:pt x="387" y="519"/>
                    </a:lnTo>
                    <a:lnTo>
                      <a:pt x="380" y="513"/>
                    </a:lnTo>
                    <a:lnTo>
                      <a:pt x="371" y="507"/>
                    </a:lnTo>
                    <a:lnTo>
                      <a:pt x="361" y="507"/>
                    </a:lnTo>
                    <a:lnTo>
                      <a:pt x="347" y="507"/>
                    </a:lnTo>
                    <a:lnTo>
                      <a:pt x="340" y="507"/>
                    </a:lnTo>
                    <a:lnTo>
                      <a:pt x="328" y="502"/>
                    </a:lnTo>
                    <a:lnTo>
                      <a:pt x="321" y="492"/>
                    </a:lnTo>
                    <a:lnTo>
                      <a:pt x="313" y="482"/>
                    </a:lnTo>
                    <a:lnTo>
                      <a:pt x="301" y="478"/>
                    </a:lnTo>
                    <a:lnTo>
                      <a:pt x="290" y="478"/>
                    </a:lnTo>
                    <a:lnTo>
                      <a:pt x="282" y="478"/>
                    </a:lnTo>
                    <a:lnTo>
                      <a:pt x="273" y="480"/>
                    </a:lnTo>
                    <a:lnTo>
                      <a:pt x="266" y="485"/>
                    </a:lnTo>
                    <a:lnTo>
                      <a:pt x="251" y="490"/>
                    </a:lnTo>
                    <a:lnTo>
                      <a:pt x="237" y="497"/>
                    </a:lnTo>
                    <a:lnTo>
                      <a:pt x="227" y="501"/>
                    </a:lnTo>
                    <a:lnTo>
                      <a:pt x="218" y="506"/>
                    </a:lnTo>
                    <a:lnTo>
                      <a:pt x="204" y="502"/>
                    </a:lnTo>
                    <a:lnTo>
                      <a:pt x="189" y="499"/>
                    </a:lnTo>
                    <a:lnTo>
                      <a:pt x="173" y="499"/>
                    </a:lnTo>
                    <a:lnTo>
                      <a:pt x="163" y="502"/>
                    </a:lnTo>
                    <a:lnTo>
                      <a:pt x="151" y="504"/>
                    </a:lnTo>
                    <a:lnTo>
                      <a:pt x="141" y="507"/>
                    </a:lnTo>
                    <a:lnTo>
                      <a:pt x="130" y="506"/>
                    </a:lnTo>
                    <a:lnTo>
                      <a:pt x="125" y="504"/>
                    </a:lnTo>
                    <a:lnTo>
                      <a:pt x="111" y="494"/>
                    </a:lnTo>
                    <a:lnTo>
                      <a:pt x="96" y="483"/>
                    </a:lnTo>
                    <a:lnTo>
                      <a:pt x="80" y="471"/>
                    </a:lnTo>
                    <a:lnTo>
                      <a:pt x="70" y="459"/>
                    </a:lnTo>
                    <a:lnTo>
                      <a:pt x="63" y="449"/>
                    </a:lnTo>
                    <a:lnTo>
                      <a:pt x="58" y="439"/>
                    </a:lnTo>
                    <a:lnTo>
                      <a:pt x="51" y="430"/>
                    </a:lnTo>
                    <a:lnTo>
                      <a:pt x="46" y="423"/>
                    </a:lnTo>
                    <a:lnTo>
                      <a:pt x="39" y="416"/>
                    </a:lnTo>
                    <a:lnTo>
                      <a:pt x="29" y="408"/>
                    </a:lnTo>
                    <a:lnTo>
                      <a:pt x="19" y="399"/>
                    </a:lnTo>
                    <a:lnTo>
                      <a:pt x="15" y="394"/>
                    </a:lnTo>
                    <a:lnTo>
                      <a:pt x="12" y="391"/>
                    </a:lnTo>
                    <a:lnTo>
                      <a:pt x="8" y="387"/>
                    </a:lnTo>
                    <a:lnTo>
                      <a:pt x="10" y="387"/>
                    </a:lnTo>
                    <a:lnTo>
                      <a:pt x="8" y="378"/>
                    </a:lnTo>
                    <a:lnTo>
                      <a:pt x="6" y="372"/>
                    </a:lnTo>
                    <a:lnTo>
                      <a:pt x="3" y="363"/>
                    </a:lnTo>
                    <a:lnTo>
                      <a:pt x="0" y="354"/>
                    </a:lnTo>
                    <a:lnTo>
                      <a:pt x="6" y="346"/>
                    </a:lnTo>
                    <a:lnTo>
                      <a:pt x="13" y="334"/>
                    </a:lnTo>
                    <a:lnTo>
                      <a:pt x="17" y="320"/>
                    </a:lnTo>
                    <a:lnTo>
                      <a:pt x="20" y="310"/>
                    </a:lnTo>
                    <a:lnTo>
                      <a:pt x="17" y="293"/>
                    </a:lnTo>
                    <a:lnTo>
                      <a:pt x="15" y="280"/>
                    </a:lnTo>
                    <a:lnTo>
                      <a:pt x="12" y="267"/>
                    </a:lnTo>
                    <a:lnTo>
                      <a:pt x="12" y="253"/>
                    </a:lnTo>
                    <a:lnTo>
                      <a:pt x="17" y="239"/>
                    </a:lnTo>
                    <a:lnTo>
                      <a:pt x="25" y="229"/>
                    </a:lnTo>
                    <a:lnTo>
                      <a:pt x="31" y="212"/>
                    </a:lnTo>
                    <a:lnTo>
                      <a:pt x="39" y="195"/>
                    </a:lnTo>
                    <a:lnTo>
                      <a:pt x="49" y="177"/>
                    </a:lnTo>
                    <a:lnTo>
                      <a:pt x="60" y="165"/>
                    </a:lnTo>
                    <a:lnTo>
                      <a:pt x="72" y="155"/>
                    </a:lnTo>
                    <a:lnTo>
                      <a:pt x="89" y="152"/>
                    </a:lnTo>
                    <a:lnTo>
                      <a:pt x="101" y="139"/>
                    </a:lnTo>
                    <a:lnTo>
                      <a:pt x="111" y="127"/>
                    </a:lnTo>
                    <a:lnTo>
                      <a:pt x="111" y="114"/>
                    </a:lnTo>
                    <a:lnTo>
                      <a:pt x="113" y="105"/>
                    </a:lnTo>
                    <a:lnTo>
                      <a:pt x="113" y="96"/>
                    </a:lnTo>
                    <a:lnTo>
                      <a:pt x="120" y="88"/>
                    </a:lnTo>
                    <a:lnTo>
                      <a:pt x="130" y="76"/>
                    </a:lnTo>
                    <a:lnTo>
                      <a:pt x="141" y="64"/>
                    </a:lnTo>
                    <a:lnTo>
                      <a:pt x="151" y="52"/>
                    </a:lnTo>
                    <a:lnTo>
                      <a:pt x="163" y="40"/>
                    </a:lnTo>
                    <a:lnTo>
                      <a:pt x="161" y="40"/>
                    </a:lnTo>
                    <a:lnTo>
                      <a:pt x="166" y="33"/>
                    </a:lnTo>
                    <a:lnTo>
                      <a:pt x="172" y="26"/>
                    </a:lnTo>
                    <a:lnTo>
                      <a:pt x="180" y="31"/>
                    </a:lnTo>
                    <a:lnTo>
                      <a:pt x="191" y="36"/>
                    </a:lnTo>
                    <a:lnTo>
                      <a:pt x="201" y="38"/>
                    </a:lnTo>
                    <a:lnTo>
                      <a:pt x="215" y="40"/>
                    </a:lnTo>
                    <a:lnTo>
                      <a:pt x="227" y="35"/>
                    </a:lnTo>
                    <a:lnTo>
                      <a:pt x="234" y="29"/>
                    </a:lnTo>
                    <a:lnTo>
                      <a:pt x="240" y="24"/>
                    </a:lnTo>
                    <a:lnTo>
                      <a:pt x="251" y="21"/>
                    </a:lnTo>
                    <a:lnTo>
                      <a:pt x="261" y="17"/>
                    </a:lnTo>
                    <a:lnTo>
                      <a:pt x="273" y="14"/>
                    </a:lnTo>
                    <a:lnTo>
                      <a:pt x="283" y="11"/>
                    </a:lnTo>
                    <a:lnTo>
                      <a:pt x="294" y="9"/>
                    </a:lnTo>
                    <a:lnTo>
                      <a:pt x="304" y="7"/>
                    </a:lnTo>
                    <a:lnTo>
                      <a:pt x="314" y="7"/>
                    </a:lnTo>
                    <a:lnTo>
                      <a:pt x="323" y="9"/>
                    </a:lnTo>
                    <a:lnTo>
                      <a:pt x="332" y="12"/>
                    </a:lnTo>
                    <a:lnTo>
                      <a:pt x="340" y="7"/>
                    </a:lnTo>
                    <a:lnTo>
                      <a:pt x="354" y="4"/>
                    </a:lnTo>
                    <a:lnTo>
                      <a:pt x="361" y="5"/>
                    </a:lnTo>
                    <a:lnTo>
                      <a:pt x="368" y="7"/>
                    </a:lnTo>
                    <a:lnTo>
                      <a:pt x="378" y="4"/>
                    </a:lnTo>
                    <a:lnTo>
                      <a:pt x="388" y="0"/>
                    </a:lnTo>
                    <a:lnTo>
                      <a:pt x="395" y="4"/>
                    </a:lnTo>
                    <a:lnTo>
                      <a:pt x="404" y="9"/>
                    </a:lnTo>
                    <a:lnTo>
                      <a:pt x="407" y="7"/>
                    </a:lnTo>
                    <a:lnTo>
                      <a:pt x="412" y="5"/>
                    </a:lnTo>
                    <a:lnTo>
                      <a:pt x="407" y="12"/>
                    </a:lnTo>
                    <a:lnTo>
                      <a:pt x="404" y="19"/>
                    </a:lnTo>
                    <a:lnTo>
                      <a:pt x="407" y="24"/>
                    </a:lnTo>
                    <a:lnTo>
                      <a:pt x="411" y="29"/>
                    </a:lnTo>
                    <a:lnTo>
                      <a:pt x="407" y="40"/>
                    </a:lnTo>
                    <a:lnTo>
                      <a:pt x="404" y="50"/>
                    </a:lnTo>
                    <a:lnTo>
                      <a:pt x="406" y="57"/>
                    </a:lnTo>
                    <a:lnTo>
                      <a:pt x="411" y="66"/>
                    </a:lnTo>
                    <a:lnTo>
                      <a:pt x="418" y="71"/>
                    </a:lnTo>
                    <a:lnTo>
                      <a:pt x="426" y="74"/>
                    </a:lnTo>
                    <a:lnTo>
                      <a:pt x="433" y="74"/>
                    </a:lnTo>
                    <a:lnTo>
                      <a:pt x="442" y="74"/>
                    </a:lnTo>
                    <a:lnTo>
                      <a:pt x="452" y="74"/>
                    </a:lnTo>
                    <a:lnTo>
                      <a:pt x="462" y="79"/>
                    </a:lnTo>
                    <a:lnTo>
                      <a:pt x="471" y="84"/>
                    </a:lnTo>
                    <a:lnTo>
                      <a:pt x="479" y="93"/>
                    </a:lnTo>
                    <a:lnTo>
                      <a:pt x="488" y="100"/>
                    </a:lnTo>
                    <a:lnTo>
                      <a:pt x="498" y="107"/>
                    </a:lnTo>
                    <a:lnTo>
                      <a:pt x="509" y="110"/>
                    </a:lnTo>
                    <a:lnTo>
                      <a:pt x="522" y="114"/>
                    </a:lnTo>
                    <a:lnTo>
                      <a:pt x="529" y="110"/>
                    </a:lnTo>
                    <a:lnTo>
                      <a:pt x="533" y="107"/>
                    </a:lnTo>
                    <a:lnTo>
                      <a:pt x="533" y="102"/>
                    </a:lnTo>
                    <a:lnTo>
                      <a:pt x="533" y="96"/>
                    </a:lnTo>
                    <a:lnTo>
                      <a:pt x="533" y="84"/>
                    </a:lnTo>
                    <a:lnTo>
                      <a:pt x="540" y="79"/>
                    </a:lnTo>
                    <a:lnTo>
                      <a:pt x="548" y="76"/>
                    </a:lnTo>
                    <a:lnTo>
                      <a:pt x="562" y="74"/>
                    </a:lnTo>
                    <a:lnTo>
                      <a:pt x="562" y="76"/>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414" name="Freeform 193"/>
              <p:cNvSpPr>
                <a:spLocks/>
              </p:cNvSpPr>
              <p:nvPr/>
            </p:nvSpPr>
            <p:spPr bwMode="auto">
              <a:xfrm>
                <a:off x="4907757" y="2989263"/>
                <a:ext cx="852488" cy="739775"/>
              </a:xfrm>
              <a:custGeom>
                <a:avLst/>
                <a:gdLst/>
                <a:ahLst/>
                <a:cxnLst>
                  <a:cxn ang="0">
                    <a:pos x="126" y="157"/>
                  </a:cxn>
                  <a:cxn ang="0">
                    <a:pos x="140" y="98"/>
                  </a:cxn>
                  <a:cxn ang="0">
                    <a:pos x="134" y="93"/>
                  </a:cxn>
                  <a:cxn ang="0">
                    <a:pos x="107" y="100"/>
                  </a:cxn>
                  <a:cxn ang="0">
                    <a:pos x="55" y="102"/>
                  </a:cxn>
                  <a:cxn ang="0">
                    <a:pos x="26" y="91"/>
                  </a:cxn>
                  <a:cxn ang="0">
                    <a:pos x="16" y="76"/>
                  </a:cxn>
                  <a:cxn ang="0">
                    <a:pos x="11" y="50"/>
                  </a:cxn>
                  <a:cxn ang="0">
                    <a:pos x="7" y="31"/>
                  </a:cxn>
                  <a:cxn ang="0">
                    <a:pos x="43" y="17"/>
                  </a:cxn>
                  <a:cxn ang="0">
                    <a:pos x="81" y="10"/>
                  </a:cxn>
                  <a:cxn ang="0">
                    <a:pos x="122" y="0"/>
                  </a:cxn>
                  <a:cxn ang="0">
                    <a:pos x="148" y="10"/>
                  </a:cxn>
                  <a:cxn ang="0">
                    <a:pos x="189" y="17"/>
                  </a:cxn>
                  <a:cxn ang="0">
                    <a:pos x="224" y="5"/>
                  </a:cxn>
                  <a:cxn ang="0">
                    <a:pos x="256" y="24"/>
                  </a:cxn>
                  <a:cxn ang="0">
                    <a:pos x="284" y="48"/>
                  </a:cxn>
                  <a:cxn ang="0">
                    <a:pos x="320" y="38"/>
                  </a:cxn>
                  <a:cxn ang="0">
                    <a:pos x="325" y="53"/>
                  </a:cxn>
                  <a:cxn ang="0">
                    <a:pos x="346" y="79"/>
                  </a:cxn>
                  <a:cxn ang="0">
                    <a:pos x="391" y="90"/>
                  </a:cxn>
                  <a:cxn ang="0">
                    <a:pos x="413" y="72"/>
                  </a:cxn>
                  <a:cxn ang="0">
                    <a:pos x="459" y="64"/>
                  </a:cxn>
                  <a:cxn ang="0">
                    <a:pos x="506" y="84"/>
                  </a:cxn>
                  <a:cxn ang="0">
                    <a:pos x="506" y="114"/>
                  </a:cxn>
                  <a:cxn ang="0">
                    <a:pos x="499" y="138"/>
                  </a:cxn>
                  <a:cxn ang="0">
                    <a:pos x="504" y="170"/>
                  </a:cxn>
                  <a:cxn ang="0">
                    <a:pos x="508" y="201"/>
                  </a:cxn>
                  <a:cxn ang="0">
                    <a:pos x="537" y="248"/>
                  </a:cxn>
                  <a:cxn ang="0">
                    <a:pos x="516" y="272"/>
                  </a:cxn>
                  <a:cxn ang="0">
                    <a:pos x="494" y="274"/>
                  </a:cxn>
                  <a:cxn ang="0">
                    <a:pos x="453" y="265"/>
                  </a:cxn>
                  <a:cxn ang="0">
                    <a:pos x="435" y="246"/>
                  </a:cxn>
                  <a:cxn ang="0">
                    <a:pos x="382" y="239"/>
                  </a:cxn>
                  <a:cxn ang="0">
                    <a:pos x="353" y="212"/>
                  </a:cxn>
                  <a:cxn ang="0">
                    <a:pos x="320" y="210"/>
                  </a:cxn>
                  <a:cxn ang="0">
                    <a:pos x="339" y="253"/>
                  </a:cxn>
                  <a:cxn ang="0">
                    <a:pos x="363" y="261"/>
                  </a:cxn>
                  <a:cxn ang="0">
                    <a:pos x="361" y="286"/>
                  </a:cxn>
                  <a:cxn ang="0">
                    <a:pos x="399" y="291"/>
                  </a:cxn>
                  <a:cxn ang="0">
                    <a:pos x="435" y="277"/>
                  </a:cxn>
                  <a:cxn ang="0">
                    <a:pos x="471" y="304"/>
                  </a:cxn>
                  <a:cxn ang="0">
                    <a:pos x="484" y="325"/>
                  </a:cxn>
                  <a:cxn ang="0">
                    <a:pos x="458" y="356"/>
                  </a:cxn>
                  <a:cxn ang="0">
                    <a:pos x="437" y="382"/>
                  </a:cxn>
                  <a:cxn ang="0">
                    <a:pos x="392" y="406"/>
                  </a:cxn>
                  <a:cxn ang="0">
                    <a:pos x="367" y="425"/>
                  </a:cxn>
                  <a:cxn ang="0">
                    <a:pos x="320" y="444"/>
                  </a:cxn>
                  <a:cxn ang="0">
                    <a:pos x="269" y="464"/>
                  </a:cxn>
                  <a:cxn ang="0">
                    <a:pos x="250" y="454"/>
                  </a:cxn>
                  <a:cxn ang="0">
                    <a:pos x="236" y="399"/>
                  </a:cxn>
                  <a:cxn ang="0">
                    <a:pos x="208" y="356"/>
                  </a:cxn>
                  <a:cxn ang="0">
                    <a:pos x="181" y="310"/>
                  </a:cxn>
                  <a:cxn ang="0">
                    <a:pos x="160" y="289"/>
                  </a:cxn>
                  <a:cxn ang="0">
                    <a:pos x="141" y="249"/>
                  </a:cxn>
                  <a:cxn ang="0">
                    <a:pos x="129" y="201"/>
                  </a:cxn>
                </a:cxnLst>
                <a:rect l="0" t="0" r="r" b="b"/>
                <a:pathLst>
                  <a:path w="537" h="466">
                    <a:moveTo>
                      <a:pt x="129" y="205"/>
                    </a:moveTo>
                    <a:lnTo>
                      <a:pt x="117" y="177"/>
                    </a:lnTo>
                    <a:lnTo>
                      <a:pt x="119" y="174"/>
                    </a:lnTo>
                    <a:lnTo>
                      <a:pt x="122" y="172"/>
                    </a:lnTo>
                    <a:lnTo>
                      <a:pt x="126" y="157"/>
                    </a:lnTo>
                    <a:lnTo>
                      <a:pt x="129" y="145"/>
                    </a:lnTo>
                    <a:lnTo>
                      <a:pt x="136" y="133"/>
                    </a:lnTo>
                    <a:lnTo>
                      <a:pt x="143" y="120"/>
                    </a:lnTo>
                    <a:lnTo>
                      <a:pt x="141" y="108"/>
                    </a:lnTo>
                    <a:lnTo>
                      <a:pt x="140" y="98"/>
                    </a:lnTo>
                    <a:lnTo>
                      <a:pt x="141" y="95"/>
                    </a:lnTo>
                    <a:lnTo>
                      <a:pt x="143" y="93"/>
                    </a:lnTo>
                    <a:lnTo>
                      <a:pt x="143" y="88"/>
                    </a:lnTo>
                    <a:lnTo>
                      <a:pt x="138" y="90"/>
                    </a:lnTo>
                    <a:lnTo>
                      <a:pt x="134" y="93"/>
                    </a:lnTo>
                    <a:lnTo>
                      <a:pt x="127" y="91"/>
                    </a:lnTo>
                    <a:lnTo>
                      <a:pt x="124" y="90"/>
                    </a:lnTo>
                    <a:lnTo>
                      <a:pt x="117" y="93"/>
                    </a:lnTo>
                    <a:lnTo>
                      <a:pt x="114" y="96"/>
                    </a:lnTo>
                    <a:lnTo>
                      <a:pt x="107" y="100"/>
                    </a:lnTo>
                    <a:lnTo>
                      <a:pt x="98" y="102"/>
                    </a:lnTo>
                    <a:lnTo>
                      <a:pt x="86" y="95"/>
                    </a:lnTo>
                    <a:lnTo>
                      <a:pt x="74" y="90"/>
                    </a:lnTo>
                    <a:lnTo>
                      <a:pt x="62" y="95"/>
                    </a:lnTo>
                    <a:lnTo>
                      <a:pt x="55" y="102"/>
                    </a:lnTo>
                    <a:lnTo>
                      <a:pt x="48" y="98"/>
                    </a:lnTo>
                    <a:lnTo>
                      <a:pt x="43" y="95"/>
                    </a:lnTo>
                    <a:lnTo>
                      <a:pt x="36" y="90"/>
                    </a:lnTo>
                    <a:lnTo>
                      <a:pt x="31" y="91"/>
                    </a:lnTo>
                    <a:lnTo>
                      <a:pt x="26" y="91"/>
                    </a:lnTo>
                    <a:lnTo>
                      <a:pt x="28" y="90"/>
                    </a:lnTo>
                    <a:lnTo>
                      <a:pt x="29" y="88"/>
                    </a:lnTo>
                    <a:lnTo>
                      <a:pt x="24" y="84"/>
                    </a:lnTo>
                    <a:lnTo>
                      <a:pt x="19" y="81"/>
                    </a:lnTo>
                    <a:lnTo>
                      <a:pt x="16" y="76"/>
                    </a:lnTo>
                    <a:lnTo>
                      <a:pt x="17" y="72"/>
                    </a:lnTo>
                    <a:lnTo>
                      <a:pt x="9" y="65"/>
                    </a:lnTo>
                    <a:lnTo>
                      <a:pt x="0" y="64"/>
                    </a:lnTo>
                    <a:lnTo>
                      <a:pt x="7" y="57"/>
                    </a:lnTo>
                    <a:lnTo>
                      <a:pt x="11" y="50"/>
                    </a:lnTo>
                    <a:lnTo>
                      <a:pt x="9" y="47"/>
                    </a:lnTo>
                    <a:lnTo>
                      <a:pt x="11" y="43"/>
                    </a:lnTo>
                    <a:lnTo>
                      <a:pt x="4" y="41"/>
                    </a:lnTo>
                    <a:lnTo>
                      <a:pt x="2" y="41"/>
                    </a:lnTo>
                    <a:lnTo>
                      <a:pt x="7" y="31"/>
                    </a:lnTo>
                    <a:lnTo>
                      <a:pt x="21" y="28"/>
                    </a:lnTo>
                    <a:lnTo>
                      <a:pt x="35" y="26"/>
                    </a:lnTo>
                    <a:lnTo>
                      <a:pt x="47" y="24"/>
                    </a:lnTo>
                    <a:lnTo>
                      <a:pt x="45" y="19"/>
                    </a:lnTo>
                    <a:lnTo>
                      <a:pt x="43" y="17"/>
                    </a:lnTo>
                    <a:lnTo>
                      <a:pt x="48" y="14"/>
                    </a:lnTo>
                    <a:lnTo>
                      <a:pt x="55" y="16"/>
                    </a:lnTo>
                    <a:lnTo>
                      <a:pt x="66" y="16"/>
                    </a:lnTo>
                    <a:lnTo>
                      <a:pt x="71" y="16"/>
                    </a:lnTo>
                    <a:lnTo>
                      <a:pt x="81" y="10"/>
                    </a:lnTo>
                    <a:lnTo>
                      <a:pt x="91" y="5"/>
                    </a:lnTo>
                    <a:lnTo>
                      <a:pt x="97" y="0"/>
                    </a:lnTo>
                    <a:lnTo>
                      <a:pt x="105" y="0"/>
                    </a:lnTo>
                    <a:lnTo>
                      <a:pt x="114" y="0"/>
                    </a:lnTo>
                    <a:lnTo>
                      <a:pt x="122" y="0"/>
                    </a:lnTo>
                    <a:lnTo>
                      <a:pt x="129" y="0"/>
                    </a:lnTo>
                    <a:lnTo>
                      <a:pt x="134" y="4"/>
                    </a:lnTo>
                    <a:lnTo>
                      <a:pt x="138" y="5"/>
                    </a:lnTo>
                    <a:lnTo>
                      <a:pt x="146" y="9"/>
                    </a:lnTo>
                    <a:lnTo>
                      <a:pt x="148" y="10"/>
                    </a:lnTo>
                    <a:lnTo>
                      <a:pt x="157" y="14"/>
                    </a:lnTo>
                    <a:lnTo>
                      <a:pt x="164" y="16"/>
                    </a:lnTo>
                    <a:lnTo>
                      <a:pt x="172" y="17"/>
                    </a:lnTo>
                    <a:lnTo>
                      <a:pt x="181" y="17"/>
                    </a:lnTo>
                    <a:lnTo>
                      <a:pt x="189" y="17"/>
                    </a:lnTo>
                    <a:lnTo>
                      <a:pt x="195" y="17"/>
                    </a:lnTo>
                    <a:lnTo>
                      <a:pt x="201" y="17"/>
                    </a:lnTo>
                    <a:lnTo>
                      <a:pt x="208" y="14"/>
                    </a:lnTo>
                    <a:lnTo>
                      <a:pt x="217" y="10"/>
                    </a:lnTo>
                    <a:lnTo>
                      <a:pt x="224" y="5"/>
                    </a:lnTo>
                    <a:lnTo>
                      <a:pt x="236" y="4"/>
                    </a:lnTo>
                    <a:lnTo>
                      <a:pt x="244" y="4"/>
                    </a:lnTo>
                    <a:lnTo>
                      <a:pt x="250" y="9"/>
                    </a:lnTo>
                    <a:lnTo>
                      <a:pt x="253" y="16"/>
                    </a:lnTo>
                    <a:lnTo>
                      <a:pt x="256" y="24"/>
                    </a:lnTo>
                    <a:lnTo>
                      <a:pt x="262" y="28"/>
                    </a:lnTo>
                    <a:lnTo>
                      <a:pt x="269" y="33"/>
                    </a:lnTo>
                    <a:lnTo>
                      <a:pt x="274" y="36"/>
                    </a:lnTo>
                    <a:lnTo>
                      <a:pt x="279" y="43"/>
                    </a:lnTo>
                    <a:lnTo>
                      <a:pt x="284" y="48"/>
                    </a:lnTo>
                    <a:lnTo>
                      <a:pt x="294" y="52"/>
                    </a:lnTo>
                    <a:lnTo>
                      <a:pt x="303" y="45"/>
                    </a:lnTo>
                    <a:lnTo>
                      <a:pt x="312" y="40"/>
                    </a:lnTo>
                    <a:lnTo>
                      <a:pt x="315" y="38"/>
                    </a:lnTo>
                    <a:lnTo>
                      <a:pt x="320" y="38"/>
                    </a:lnTo>
                    <a:lnTo>
                      <a:pt x="320" y="41"/>
                    </a:lnTo>
                    <a:lnTo>
                      <a:pt x="324" y="47"/>
                    </a:lnTo>
                    <a:lnTo>
                      <a:pt x="322" y="48"/>
                    </a:lnTo>
                    <a:lnTo>
                      <a:pt x="324" y="50"/>
                    </a:lnTo>
                    <a:lnTo>
                      <a:pt x="325" y="53"/>
                    </a:lnTo>
                    <a:lnTo>
                      <a:pt x="329" y="59"/>
                    </a:lnTo>
                    <a:lnTo>
                      <a:pt x="330" y="65"/>
                    </a:lnTo>
                    <a:lnTo>
                      <a:pt x="332" y="74"/>
                    </a:lnTo>
                    <a:lnTo>
                      <a:pt x="337" y="77"/>
                    </a:lnTo>
                    <a:lnTo>
                      <a:pt x="346" y="79"/>
                    </a:lnTo>
                    <a:lnTo>
                      <a:pt x="351" y="81"/>
                    </a:lnTo>
                    <a:lnTo>
                      <a:pt x="355" y="88"/>
                    </a:lnTo>
                    <a:lnTo>
                      <a:pt x="365" y="90"/>
                    </a:lnTo>
                    <a:lnTo>
                      <a:pt x="379" y="91"/>
                    </a:lnTo>
                    <a:lnTo>
                      <a:pt x="391" y="90"/>
                    </a:lnTo>
                    <a:lnTo>
                      <a:pt x="403" y="88"/>
                    </a:lnTo>
                    <a:lnTo>
                      <a:pt x="403" y="83"/>
                    </a:lnTo>
                    <a:lnTo>
                      <a:pt x="403" y="79"/>
                    </a:lnTo>
                    <a:lnTo>
                      <a:pt x="404" y="74"/>
                    </a:lnTo>
                    <a:lnTo>
                      <a:pt x="413" y="72"/>
                    </a:lnTo>
                    <a:lnTo>
                      <a:pt x="418" y="69"/>
                    </a:lnTo>
                    <a:lnTo>
                      <a:pt x="423" y="65"/>
                    </a:lnTo>
                    <a:lnTo>
                      <a:pt x="434" y="62"/>
                    </a:lnTo>
                    <a:lnTo>
                      <a:pt x="446" y="59"/>
                    </a:lnTo>
                    <a:lnTo>
                      <a:pt x="459" y="64"/>
                    </a:lnTo>
                    <a:lnTo>
                      <a:pt x="475" y="71"/>
                    </a:lnTo>
                    <a:lnTo>
                      <a:pt x="482" y="74"/>
                    </a:lnTo>
                    <a:lnTo>
                      <a:pt x="489" y="77"/>
                    </a:lnTo>
                    <a:lnTo>
                      <a:pt x="494" y="81"/>
                    </a:lnTo>
                    <a:lnTo>
                      <a:pt x="506" y="84"/>
                    </a:lnTo>
                    <a:lnTo>
                      <a:pt x="508" y="88"/>
                    </a:lnTo>
                    <a:lnTo>
                      <a:pt x="509" y="91"/>
                    </a:lnTo>
                    <a:lnTo>
                      <a:pt x="509" y="102"/>
                    </a:lnTo>
                    <a:lnTo>
                      <a:pt x="511" y="110"/>
                    </a:lnTo>
                    <a:lnTo>
                      <a:pt x="506" y="114"/>
                    </a:lnTo>
                    <a:lnTo>
                      <a:pt x="502" y="120"/>
                    </a:lnTo>
                    <a:lnTo>
                      <a:pt x="499" y="127"/>
                    </a:lnTo>
                    <a:lnTo>
                      <a:pt x="499" y="133"/>
                    </a:lnTo>
                    <a:lnTo>
                      <a:pt x="499" y="134"/>
                    </a:lnTo>
                    <a:lnTo>
                      <a:pt x="499" y="138"/>
                    </a:lnTo>
                    <a:lnTo>
                      <a:pt x="501" y="139"/>
                    </a:lnTo>
                    <a:lnTo>
                      <a:pt x="502" y="143"/>
                    </a:lnTo>
                    <a:lnTo>
                      <a:pt x="502" y="158"/>
                    </a:lnTo>
                    <a:lnTo>
                      <a:pt x="502" y="163"/>
                    </a:lnTo>
                    <a:lnTo>
                      <a:pt x="504" y="170"/>
                    </a:lnTo>
                    <a:lnTo>
                      <a:pt x="509" y="172"/>
                    </a:lnTo>
                    <a:lnTo>
                      <a:pt x="516" y="181"/>
                    </a:lnTo>
                    <a:lnTo>
                      <a:pt x="511" y="189"/>
                    </a:lnTo>
                    <a:lnTo>
                      <a:pt x="506" y="198"/>
                    </a:lnTo>
                    <a:lnTo>
                      <a:pt x="508" y="201"/>
                    </a:lnTo>
                    <a:lnTo>
                      <a:pt x="511" y="206"/>
                    </a:lnTo>
                    <a:lnTo>
                      <a:pt x="518" y="215"/>
                    </a:lnTo>
                    <a:lnTo>
                      <a:pt x="527" y="224"/>
                    </a:lnTo>
                    <a:lnTo>
                      <a:pt x="533" y="232"/>
                    </a:lnTo>
                    <a:lnTo>
                      <a:pt x="537" y="248"/>
                    </a:lnTo>
                    <a:lnTo>
                      <a:pt x="527" y="249"/>
                    </a:lnTo>
                    <a:lnTo>
                      <a:pt x="521" y="253"/>
                    </a:lnTo>
                    <a:lnTo>
                      <a:pt x="516" y="256"/>
                    </a:lnTo>
                    <a:lnTo>
                      <a:pt x="516" y="267"/>
                    </a:lnTo>
                    <a:lnTo>
                      <a:pt x="516" y="272"/>
                    </a:lnTo>
                    <a:lnTo>
                      <a:pt x="518" y="277"/>
                    </a:lnTo>
                    <a:lnTo>
                      <a:pt x="516" y="277"/>
                    </a:lnTo>
                    <a:lnTo>
                      <a:pt x="514" y="277"/>
                    </a:lnTo>
                    <a:lnTo>
                      <a:pt x="504" y="275"/>
                    </a:lnTo>
                    <a:lnTo>
                      <a:pt x="494" y="274"/>
                    </a:lnTo>
                    <a:lnTo>
                      <a:pt x="480" y="270"/>
                    </a:lnTo>
                    <a:lnTo>
                      <a:pt x="470" y="270"/>
                    </a:lnTo>
                    <a:lnTo>
                      <a:pt x="465" y="268"/>
                    </a:lnTo>
                    <a:lnTo>
                      <a:pt x="459" y="267"/>
                    </a:lnTo>
                    <a:lnTo>
                      <a:pt x="453" y="265"/>
                    </a:lnTo>
                    <a:lnTo>
                      <a:pt x="451" y="265"/>
                    </a:lnTo>
                    <a:lnTo>
                      <a:pt x="447" y="258"/>
                    </a:lnTo>
                    <a:lnTo>
                      <a:pt x="446" y="253"/>
                    </a:lnTo>
                    <a:lnTo>
                      <a:pt x="441" y="248"/>
                    </a:lnTo>
                    <a:lnTo>
                      <a:pt x="435" y="246"/>
                    </a:lnTo>
                    <a:lnTo>
                      <a:pt x="428" y="248"/>
                    </a:lnTo>
                    <a:lnTo>
                      <a:pt x="425" y="253"/>
                    </a:lnTo>
                    <a:lnTo>
                      <a:pt x="399" y="253"/>
                    </a:lnTo>
                    <a:lnTo>
                      <a:pt x="389" y="246"/>
                    </a:lnTo>
                    <a:lnTo>
                      <a:pt x="382" y="239"/>
                    </a:lnTo>
                    <a:lnTo>
                      <a:pt x="372" y="234"/>
                    </a:lnTo>
                    <a:lnTo>
                      <a:pt x="363" y="231"/>
                    </a:lnTo>
                    <a:lnTo>
                      <a:pt x="360" y="225"/>
                    </a:lnTo>
                    <a:lnTo>
                      <a:pt x="360" y="220"/>
                    </a:lnTo>
                    <a:lnTo>
                      <a:pt x="353" y="212"/>
                    </a:lnTo>
                    <a:lnTo>
                      <a:pt x="348" y="203"/>
                    </a:lnTo>
                    <a:lnTo>
                      <a:pt x="337" y="196"/>
                    </a:lnTo>
                    <a:lnTo>
                      <a:pt x="329" y="194"/>
                    </a:lnTo>
                    <a:lnTo>
                      <a:pt x="322" y="200"/>
                    </a:lnTo>
                    <a:lnTo>
                      <a:pt x="320" y="210"/>
                    </a:lnTo>
                    <a:lnTo>
                      <a:pt x="320" y="215"/>
                    </a:lnTo>
                    <a:lnTo>
                      <a:pt x="320" y="222"/>
                    </a:lnTo>
                    <a:lnTo>
                      <a:pt x="324" y="231"/>
                    </a:lnTo>
                    <a:lnTo>
                      <a:pt x="330" y="243"/>
                    </a:lnTo>
                    <a:lnTo>
                      <a:pt x="339" y="253"/>
                    </a:lnTo>
                    <a:lnTo>
                      <a:pt x="349" y="258"/>
                    </a:lnTo>
                    <a:lnTo>
                      <a:pt x="351" y="263"/>
                    </a:lnTo>
                    <a:lnTo>
                      <a:pt x="353" y="270"/>
                    </a:lnTo>
                    <a:lnTo>
                      <a:pt x="358" y="265"/>
                    </a:lnTo>
                    <a:lnTo>
                      <a:pt x="363" y="261"/>
                    </a:lnTo>
                    <a:lnTo>
                      <a:pt x="363" y="263"/>
                    </a:lnTo>
                    <a:lnTo>
                      <a:pt x="363" y="267"/>
                    </a:lnTo>
                    <a:lnTo>
                      <a:pt x="361" y="274"/>
                    </a:lnTo>
                    <a:lnTo>
                      <a:pt x="360" y="282"/>
                    </a:lnTo>
                    <a:lnTo>
                      <a:pt x="361" y="286"/>
                    </a:lnTo>
                    <a:lnTo>
                      <a:pt x="367" y="291"/>
                    </a:lnTo>
                    <a:lnTo>
                      <a:pt x="373" y="292"/>
                    </a:lnTo>
                    <a:lnTo>
                      <a:pt x="380" y="294"/>
                    </a:lnTo>
                    <a:lnTo>
                      <a:pt x="391" y="292"/>
                    </a:lnTo>
                    <a:lnTo>
                      <a:pt x="399" y="291"/>
                    </a:lnTo>
                    <a:lnTo>
                      <a:pt x="406" y="286"/>
                    </a:lnTo>
                    <a:lnTo>
                      <a:pt x="413" y="282"/>
                    </a:lnTo>
                    <a:lnTo>
                      <a:pt x="422" y="270"/>
                    </a:lnTo>
                    <a:lnTo>
                      <a:pt x="435" y="260"/>
                    </a:lnTo>
                    <a:lnTo>
                      <a:pt x="435" y="277"/>
                    </a:lnTo>
                    <a:lnTo>
                      <a:pt x="441" y="286"/>
                    </a:lnTo>
                    <a:lnTo>
                      <a:pt x="447" y="291"/>
                    </a:lnTo>
                    <a:lnTo>
                      <a:pt x="456" y="294"/>
                    </a:lnTo>
                    <a:lnTo>
                      <a:pt x="466" y="299"/>
                    </a:lnTo>
                    <a:lnTo>
                      <a:pt x="471" y="304"/>
                    </a:lnTo>
                    <a:lnTo>
                      <a:pt x="477" y="311"/>
                    </a:lnTo>
                    <a:lnTo>
                      <a:pt x="477" y="311"/>
                    </a:lnTo>
                    <a:lnTo>
                      <a:pt x="482" y="315"/>
                    </a:lnTo>
                    <a:lnTo>
                      <a:pt x="487" y="320"/>
                    </a:lnTo>
                    <a:lnTo>
                      <a:pt x="484" y="325"/>
                    </a:lnTo>
                    <a:lnTo>
                      <a:pt x="478" y="332"/>
                    </a:lnTo>
                    <a:lnTo>
                      <a:pt x="473" y="339"/>
                    </a:lnTo>
                    <a:lnTo>
                      <a:pt x="471" y="347"/>
                    </a:lnTo>
                    <a:lnTo>
                      <a:pt x="461" y="349"/>
                    </a:lnTo>
                    <a:lnTo>
                      <a:pt x="458" y="356"/>
                    </a:lnTo>
                    <a:lnTo>
                      <a:pt x="454" y="365"/>
                    </a:lnTo>
                    <a:lnTo>
                      <a:pt x="449" y="370"/>
                    </a:lnTo>
                    <a:lnTo>
                      <a:pt x="444" y="372"/>
                    </a:lnTo>
                    <a:lnTo>
                      <a:pt x="441" y="377"/>
                    </a:lnTo>
                    <a:lnTo>
                      <a:pt x="437" y="382"/>
                    </a:lnTo>
                    <a:lnTo>
                      <a:pt x="434" y="385"/>
                    </a:lnTo>
                    <a:lnTo>
                      <a:pt x="425" y="389"/>
                    </a:lnTo>
                    <a:lnTo>
                      <a:pt x="420" y="399"/>
                    </a:lnTo>
                    <a:lnTo>
                      <a:pt x="406" y="401"/>
                    </a:lnTo>
                    <a:lnTo>
                      <a:pt x="392" y="406"/>
                    </a:lnTo>
                    <a:lnTo>
                      <a:pt x="379" y="409"/>
                    </a:lnTo>
                    <a:lnTo>
                      <a:pt x="375" y="418"/>
                    </a:lnTo>
                    <a:lnTo>
                      <a:pt x="375" y="420"/>
                    </a:lnTo>
                    <a:lnTo>
                      <a:pt x="377" y="423"/>
                    </a:lnTo>
                    <a:lnTo>
                      <a:pt x="367" y="425"/>
                    </a:lnTo>
                    <a:lnTo>
                      <a:pt x="358" y="428"/>
                    </a:lnTo>
                    <a:lnTo>
                      <a:pt x="348" y="432"/>
                    </a:lnTo>
                    <a:lnTo>
                      <a:pt x="337" y="435"/>
                    </a:lnTo>
                    <a:lnTo>
                      <a:pt x="329" y="437"/>
                    </a:lnTo>
                    <a:lnTo>
                      <a:pt x="320" y="444"/>
                    </a:lnTo>
                    <a:lnTo>
                      <a:pt x="312" y="449"/>
                    </a:lnTo>
                    <a:lnTo>
                      <a:pt x="305" y="454"/>
                    </a:lnTo>
                    <a:lnTo>
                      <a:pt x="289" y="454"/>
                    </a:lnTo>
                    <a:lnTo>
                      <a:pt x="279" y="461"/>
                    </a:lnTo>
                    <a:lnTo>
                      <a:pt x="269" y="464"/>
                    </a:lnTo>
                    <a:lnTo>
                      <a:pt x="265" y="466"/>
                    </a:lnTo>
                    <a:lnTo>
                      <a:pt x="256" y="463"/>
                    </a:lnTo>
                    <a:lnTo>
                      <a:pt x="250" y="459"/>
                    </a:lnTo>
                    <a:lnTo>
                      <a:pt x="250" y="457"/>
                    </a:lnTo>
                    <a:lnTo>
                      <a:pt x="250" y="454"/>
                    </a:lnTo>
                    <a:lnTo>
                      <a:pt x="241" y="440"/>
                    </a:lnTo>
                    <a:lnTo>
                      <a:pt x="239" y="428"/>
                    </a:lnTo>
                    <a:lnTo>
                      <a:pt x="236" y="421"/>
                    </a:lnTo>
                    <a:lnTo>
                      <a:pt x="239" y="413"/>
                    </a:lnTo>
                    <a:lnTo>
                      <a:pt x="236" y="399"/>
                    </a:lnTo>
                    <a:lnTo>
                      <a:pt x="227" y="392"/>
                    </a:lnTo>
                    <a:lnTo>
                      <a:pt x="220" y="384"/>
                    </a:lnTo>
                    <a:lnTo>
                      <a:pt x="215" y="375"/>
                    </a:lnTo>
                    <a:lnTo>
                      <a:pt x="210" y="365"/>
                    </a:lnTo>
                    <a:lnTo>
                      <a:pt x="208" y="356"/>
                    </a:lnTo>
                    <a:lnTo>
                      <a:pt x="196" y="351"/>
                    </a:lnTo>
                    <a:lnTo>
                      <a:pt x="189" y="344"/>
                    </a:lnTo>
                    <a:lnTo>
                      <a:pt x="186" y="334"/>
                    </a:lnTo>
                    <a:lnTo>
                      <a:pt x="186" y="322"/>
                    </a:lnTo>
                    <a:lnTo>
                      <a:pt x="181" y="310"/>
                    </a:lnTo>
                    <a:lnTo>
                      <a:pt x="177" y="298"/>
                    </a:lnTo>
                    <a:lnTo>
                      <a:pt x="172" y="294"/>
                    </a:lnTo>
                    <a:lnTo>
                      <a:pt x="170" y="292"/>
                    </a:lnTo>
                    <a:lnTo>
                      <a:pt x="165" y="291"/>
                    </a:lnTo>
                    <a:lnTo>
                      <a:pt x="160" y="289"/>
                    </a:lnTo>
                    <a:lnTo>
                      <a:pt x="157" y="282"/>
                    </a:lnTo>
                    <a:lnTo>
                      <a:pt x="157" y="275"/>
                    </a:lnTo>
                    <a:lnTo>
                      <a:pt x="153" y="268"/>
                    </a:lnTo>
                    <a:lnTo>
                      <a:pt x="150" y="263"/>
                    </a:lnTo>
                    <a:lnTo>
                      <a:pt x="141" y="249"/>
                    </a:lnTo>
                    <a:lnTo>
                      <a:pt x="134" y="237"/>
                    </a:lnTo>
                    <a:lnTo>
                      <a:pt x="129" y="231"/>
                    </a:lnTo>
                    <a:lnTo>
                      <a:pt x="126" y="225"/>
                    </a:lnTo>
                    <a:lnTo>
                      <a:pt x="127" y="213"/>
                    </a:lnTo>
                    <a:lnTo>
                      <a:pt x="129" y="201"/>
                    </a:lnTo>
                    <a:lnTo>
                      <a:pt x="129" y="205"/>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415" name="Freeform 194"/>
              <p:cNvSpPr>
                <a:spLocks/>
              </p:cNvSpPr>
              <p:nvPr/>
            </p:nvSpPr>
            <p:spPr bwMode="auto">
              <a:xfrm>
                <a:off x="6136482" y="3794125"/>
                <a:ext cx="44450" cy="87312"/>
              </a:xfrm>
              <a:custGeom>
                <a:avLst/>
                <a:gdLst/>
                <a:ahLst/>
                <a:cxnLst>
                  <a:cxn ang="0">
                    <a:pos x="28" y="35"/>
                  </a:cxn>
                  <a:cxn ang="0">
                    <a:pos x="23" y="47"/>
                  </a:cxn>
                  <a:cxn ang="0">
                    <a:pos x="12" y="55"/>
                  </a:cxn>
                  <a:cxn ang="0">
                    <a:pos x="4" y="50"/>
                  </a:cxn>
                  <a:cxn ang="0">
                    <a:pos x="0" y="42"/>
                  </a:cxn>
                  <a:cxn ang="0">
                    <a:pos x="0" y="30"/>
                  </a:cxn>
                  <a:cxn ang="0">
                    <a:pos x="4" y="19"/>
                  </a:cxn>
                  <a:cxn ang="0">
                    <a:pos x="5" y="9"/>
                  </a:cxn>
                  <a:cxn ang="0">
                    <a:pos x="7" y="0"/>
                  </a:cxn>
                  <a:cxn ang="0">
                    <a:pos x="12" y="7"/>
                  </a:cxn>
                  <a:cxn ang="0">
                    <a:pos x="19" y="14"/>
                  </a:cxn>
                  <a:cxn ang="0">
                    <a:pos x="24" y="23"/>
                  </a:cxn>
                  <a:cxn ang="0">
                    <a:pos x="28" y="35"/>
                  </a:cxn>
                </a:cxnLst>
                <a:rect l="0" t="0" r="r" b="b"/>
                <a:pathLst>
                  <a:path w="28" h="55">
                    <a:moveTo>
                      <a:pt x="28" y="35"/>
                    </a:moveTo>
                    <a:lnTo>
                      <a:pt x="23" y="47"/>
                    </a:lnTo>
                    <a:lnTo>
                      <a:pt x="12" y="55"/>
                    </a:lnTo>
                    <a:lnTo>
                      <a:pt x="4" y="50"/>
                    </a:lnTo>
                    <a:lnTo>
                      <a:pt x="0" y="42"/>
                    </a:lnTo>
                    <a:lnTo>
                      <a:pt x="0" y="30"/>
                    </a:lnTo>
                    <a:lnTo>
                      <a:pt x="4" y="19"/>
                    </a:lnTo>
                    <a:lnTo>
                      <a:pt x="5" y="9"/>
                    </a:lnTo>
                    <a:lnTo>
                      <a:pt x="7" y="0"/>
                    </a:lnTo>
                    <a:lnTo>
                      <a:pt x="12" y="7"/>
                    </a:lnTo>
                    <a:lnTo>
                      <a:pt x="19" y="14"/>
                    </a:lnTo>
                    <a:lnTo>
                      <a:pt x="24" y="23"/>
                    </a:lnTo>
                    <a:lnTo>
                      <a:pt x="28" y="35"/>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422" name="Freeform 195"/>
              <p:cNvSpPr>
                <a:spLocks/>
              </p:cNvSpPr>
              <p:nvPr/>
            </p:nvSpPr>
            <p:spPr bwMode="auto">
              <a:xfrm>
                <a:off x="5699919" y="3082925"/>
                <a:ext cx="930275" cy="747712"/>
              </a:xfrm>
              <a:custGeom>
                <a:avLst/>
                <a:gdLst/>
                <a:ahLst/>
                <a:cxnLst>
                  <a:cxn ang="0">
                    <a:pos x="174" y="325"/>
                  </a:cxn>
                  <a:cxn ang="0">
                    <a:pos x="196" y="374"/>
                  </a:cxn>
                  <a:cxn ang="0">
                    <a:pos x="212" y="417"/>
                  </a:cxn>
                  <a:cxn ang="0">
                    <a:pos x="236" y="466"/>
                  </a:cxn>
                  <a:cxn ang="0">
                    <a:pos x="253" y="457"/>
                  </a:cxn>
                  <a:cxn ang="0">
                    <a:pos x="270" y="438"/>
                  </a:cxn>
                  <a:cxn ang="0">
                    <a:pos x="277" y="407"/>
                  </a:cxn>
                  <a:cxn ang="0">
                    <a:pos x="298" y="354"/>
                  </a:cxn>
                  <a:cxn ang="0">
                    <a:pos x="344" y="306"/>
                  </a:cxn>
                  <a:cxn ang="0">
                    <a:pos x="377" y="276"/>
                  </a:cxn>
                  <a:cxn ang="0">
                    <a:pos x="413" y="266"/>
                  </a:cxn>
                  <a:cxn ang="0">
                    <a:pos x="451" y="263"/>
                  </a:cxn>
                  <a:cxn ang="0">
                    <a:pos x="480" y="309"/>
                  </a:cxn>
                  <a:cxn ang="0">
                    <a:pos x="487" y="347"/>
                  </a:cxn>
                  <a:cxn ang="0">
                    <a:pos x="516" y="342"/>
                  </a:cxn>
                  <a:cxn ang="0">
                    <a:pos x="533" y="347"/>
                  </a:cxn>
                  <a:cxn ang="0">
                    <a:pos x="537" y="380"/>
                  </a:cxn>
                  <a:cxn ang="0">
                    <a:pos x="549" y="441"/>
                  </a:cxn>
                  <a:cxn ang="0">
                    <a:pos x="562" y="404"/>
                  </a:cxn>
                  <a:cxn ang="0">
                    <a:pos x="543" y="368"/>
                  </a:cxn>
                  <a:cxn ang="0">
                    <a:pos x="549" y="354"/>
                  </a:cxn>
                  <a:cxn ang="0">
                    <a:pos x="537" y="304"/>
                  </a:cxn>
                  <a:cxn ang="0">
                    <a:pos x="571" y="280"/>
                  </a:cxn>
                  <a:cxn ang="0">
                    <a:pos x="566" y="257"/>
                  </a:cxn>
                  <a:cxn ang="0">
                    <a:pos x="552" y="230"/>
                  </a:cxn>
                  <a:cxn ang="0">
                    <a:pos x="540" y="213"/>
                  </a:cxn>
                  <a:cxn ang="0">
                    <a:pos x="540" y="165"/>
                  </a:cxn>
                  <a:cxn ang="0">
                    <a:pos x="509" y="144"/>
                  </a:cxn>
                  <a:cxn ang="0">
                    <a:pos x="483" y="156"/>
                  </a:cxn>
                  <a:cxn ang="0">
                    <a:pos x="444" y="168"/>
                  </a:cxn>
                  <a:cxn ang="0">
                    <a:pos x="404" y="166"/>
                  </a:cxn>
                  <a:cxn ang="0">
                    <a:pos x="358" y="165"/>
                  </a:cxn>
                  <a:cxn ang="0">
                    <a:pos x="335" y="146"/>
                  </a:cxn>
                  <a:cxn ang="0">
                    <a:pos x="282" y="127"/>
                  </a:cxn>
                  <a:cxn ang="0">
                    <a:pos x="261" y="103"/>
                  </a:cxn>
                  <a:cxn ang="0">
                    <a:pos x="265" y="79"/>
                  </a:cxn>
                  <a:cxn ang="0">
                    <a:pos x="277" y="44"/>
                  </a:cxn>
                  <a:cxn ang="0">
                    <a:pos x="224" y="39"/>
                  </a:cxn>
                  <a:cxn ang="0">
                    <a:pos x="198" y="17"/>
                  </a:cxn>
                  <a:cxn ang="0">
                    <a:pos x="157" y="12"/>
                  </a:cxn>
                  <a:cxn ang="0">
                    <a:pos x="132" y="12"/>
                  </a:cxn>
                  <a:cxn ang="0">
                    <a:pos x="91" y="20"/>
                  </a:cxn>
                  <a:cxn ang="0">
                    <a:pos x="62" y="22"/>
                  </a:cxn>
                  <a:cxn ang="0">
                    <a:pos x="34" y="49"/>
                  </a:cxn>
                  <a:cxn ang="0">
                    <a:pos x="12" y="51"/>
                  </a:cxn>
                  <a:cxn ang="0">
                    <a:pos x="0" y="75"/>
                  </a:cxn>
                  <a:cxn ang="0">
                    <a:pos x="3" y="104"/>
                  </a:cxn>
                  <a:cxn ang="0">
                    <a:pos x="7" y="139"/>
                  </a:cxn>
                  <a:cxn ang="0">
                    <a:pos x="34" y="173"/>
                  </a:cxn>
                  <a:cxn ang="0">
                    <a:pos x="17" y="208"/>
                  </a:cxn>
                  <a:cxn ang="0">
                    <a:pos x="41" y="213"/>
                  </a:cxn>
                  <a:cxn ang="0">
                    <a:pos x="83" y="213"/>
                  </a:cxn>
                  <a:cxn ang="0">
                    <a:pos x="115" y="247"/>
                  </a:cxn>
                  <a:cxn ang="0">
                    <a:pos x="131" y="259"/>
                  </a:cxn>
                  <a:cxn ang="0">
                    <a:pos x="136" y="282"/>
                  </a:cxn>
                  <a:cxn ang="0">
                    <a:pos x="167" y="261"/>
                  </a:cxn>
                  <a:cxn ang="0">
                    <a:pos x="174" y="288"/>
                  </a:cxn>
                </a:cxnLst>
                <a:rect l="0" t="0" r="r" b="b"/>
                <a:pathLst>
                  <a:path w="586" h="471">
                    <a:moveTo>
                      <a:pt x="174" y="304"/>
                    </a:moveTo>
                    <a:lnTo>
                      <a:pt x="170" y="302"/>
                    </a:lnTo>
                    <a:lnTo>
                      <a:pt x="170" y="306"/>
                    </a:lnTo>
                    <a:lnTo>
                      <a:pt x="172" y="311"/>
                    </a:lnTo>
                    <a:lnTo>
                      <a:pt x="174" y="325"/>
                    </a:lnTo>
                    <a:lnTo>
                      <a:pt x="181" y="338"/>
                    </a:lnTo>
                    <a:lnTo>
                      <a:pt x="182" y="347"/>
                    </a:lnTo>
                    <a:lnTo>
                      <a:pt x="187" y="357"/>
                    </a:lnTo>
                    <a:lnTo>
                      <a:pt x="191" y="366"/>
                    </a:lnTo>
                    <a:lnTo>
                      <a:pt x="196" y="374"/>
                    </a:lnTo>
                    <a:lnTo>
                      <a:pt x="198" y="383"/>
                    </a:lnTo>
                    <a:lnTo>
                      <a:pt x="201" y="392"/>
                    </a:lnTo>
                    <a:lnTo>
                      <a:pt x="203" y="400"/>
                    </a:lnTo>
                    <a:lnTo>
                      <a:pt x="206" y="412"/>
                    </a:lnTo>
                    <a:lnTo>
                      <a:pt x="212" y="417"/>
                    </a:lnTo>
                    <a:lnTo>
                      <a:pt x="218" y="428"/>
                    </a:lnTo>
                    <a:lnTo>
                      <a:pt x="224" y="443"/>
                    </a:lnTo>
                    <a:lnTo>
                      <a:pt x="232" y="460"/>
                    </a:lnTo>
                    <a:lnTo>
                      <a:pt x="232" y="462"/>
                    </a:lnTo>
                    <a:lnTo>
                      <a:pt x="236" y="466"/>
                    </a:lnTo>
                    <a:lnTo>
                      <a:pt x="237" y="469"/>
                    </a:lnTo>
                    <a:lnTo>
                      <a:pt x="244" y="471"/>
                    </a:lnTo>
                    <a:lnTo>
                      <a:pt x="246" y="467"/>
                    </a:lnTo>
                    <a:lnTo>
                      <a:pt x="249" y="460"/>
                    </a:lnTo>
                    <a:lnTo>
                      <a:pt x="253" y="457"/>
                    </a:lnTo>
                    <a:lnTo>
                      <a:pt x="260" y="455"/>
                    </a:lnTo>
                    <a:lnTo>
                      <a:pt x="261" y="450"/>
                    </a:lnTo>
                    <a:lnTo>
                      <a:pt x="263" y="447"/>
                    </a:lnTo>
                    <a:lnTo>
                      <a:pt x="265" y="440"/>
                    </a:lnTo>
                    <a:lnTo>
                      <a:pt x="270" y="438"/>
                    </a:lnTo>
                    <a:lnTo>
                      <a:pt x="272" y="436"/>
                    </a:lnTo>
                    <a:lnTo>
                      <a:pt x="275" y="436"/>
                    </a:lnTo>
                    <a:lnTo>
                      <a:pt x="277" y="435"/>
                    </a:lnTo>
                    <a:lnTo>
                      <a:pt x="275" y="423"/>
                    </a:lnTo>
                    <a:lnTo>
                      <a:pt x="277" y="407"/>
                    </a:lnTo>
                    <a:lnTo>
                      <a:pt x="280" y="392"/>
                    </a:lnTo>
                    <a:lnTo>
                      <a:pt x="279" y="380"/>
                    </a:lnTo>
                    <a:lnTo>
                      <a:pt x="277" y="369"/>
                    </a:lnTo>
                    <a:lnTo>
                      <a:pt x="282" y="359"/>
                    </a:lnTo>
                    <a:lnTo>
                      <a:pt x="298" y="354"/>
                    </a:lnTo>
                    <a:lnTo>
                      <a:pt x="303" y="349"/>
                    </a:lnTo>
                    <a:lnTo>
                      <a:pt x="310" y="343"/>
                    </a:lnTo>
                    <a:lnTo>
                      <a:pt x="323" y="328"/>
                    </a:lnTo>
                    <a:lnTo>
                      <a:pt x="339" y="313"/>
                    </a:lnTo>
                    <a:lnTo>
                      <a:pt x="344" y="306"/>
                    </a:lnTo>
                    <a:lnTo>
                      <a:pt x="354" y="302"/>
                    </a:lnTo>
                    <a:lnTo>
                      <a:pt x="363" y="297"/>
                    </a:lnTo>
                    <a:lnTo>
                      <a:pt x="371" y="294"/>
                    </a:lnTo>
                    <a:lnTo>
                      <a:pt x="373" y="285"/>
                    </a:lnTo>
                    <a:lnTo>
                      <a:pt x="377" y="276"/>
                    </a:lnTo>
                    <a:lnTo>
                      <a:pt x="384" y="270"/>
                    </a:lnTo>
                    <a:lnTo>
                      <a:pt x="392" y="263"/>
                    </a:lnTo>
                    <a:lnTo>
                      <a:pt x="397" y="266"/>
                    </a:lnTo>
                    <a:lnTo>
                      <a:pt x="404" y="268"/>
                    </a:lnTo>
                    <a:lnTo>
                      <a:pt x="413" y="266"/>
                    </a:lnTo>
                    <a:lnTo>
                      <a:pt x="423" y="264"/>
                    </a:lnTo>
                    <a:lnTo>
                      <a:pt x="428" y="259"/>
                    </a:lnTo>
                    <a:lnTo>
                      <a:pt x="432" y="251"/>
                    </a:lnTo>
                    <a:lnTo>
                      <a:pt x="444" y="254"/>
                    </a:lnTo>
                    <a:lnTo>
                      <a:pt x="451" y="263"/>
                    </a:lnTo>
                    <a:lnTo>
                      <a:pt x="452" y="271"/>
                    </a:lnTo>
                    <a:lnTo>
                      <a:pt x="456" y="282"/>
                    </a:lnTo>
                    <a:lnTo>
                      <a:pt x="463" y="290"/>
                    </a:lnTo>
                    <a:lnTo>
                      <a:pt x="473" y="299"/>
                    </a:lnTo>
                    <a:lnTo>
                      <a:pt x="480" y="309"/>
                    </a:lnTo>
                    <a:lnTo>
                      <a:pt x="487" y="325"/>
                    </a:lnTo>
                    <a:lnTo>
                      <a:pt x="488" y="328"/>
                    </a:lnTo>
                    <a:lnTo>
                      <a:pt x="490" y="331"/>
                    </a:lnTo>
                    <a:lnTo>
                      <a:pt x="488" y="338"/>
                    </a:lnTo>
                    <a:lnTo>
                      <a:pt x="487" y="347"/>
                    </a:lnTo>
                    <a:lnTo>
                      <a:pt x="488" y="356"/>
                    </a:lnTo>
                    <a:lnTo>
                      <a:pt x="495" y="359"/>
                    </a:lnTo>
                    <a:lnTo>
                      <a:pt x="502" y="356"/>
                    </a:lnTo>
                    <a:lnTo>
                      <a:pt x="511" y="350"/>
                    </a:lnTo>
                    <a:lnTo>
                      <a:pt x="516" y="342"/>
                    </a:lnTo>
                    <a:lnTo>
                      <a:pt x="521" y="337"/>
                    </a:lnTo>
                    <a:lnTo>
                      <a:pt x="523" y="340"/>
                    </a:lnTo>
                    <a:lnTo>
                      <a:pt x="526" y="345"/>
                    </a:lnTo>
                    <a:lnTo>
                      <a:pt x="530" y="345"/>
                    </a:lnTo>
                    <a:lnTo>
                      <a:pt x="533" y="347"/>
                    </a:lnTo>
                    <a:lnTo>
                      <a:pt x="533" y="352"/>
                    </a:lnTo>
                    <a:lnTo>
                      <a:pt x="533" y="361"/>
                    </a:lnTo>
                    <a:lnTo>
                      <a:pt x="533" y="366"/>
                    </a:lnTo>
                    <a:lnTo>
                      <a:pt x="537" y="369"/>
                    </a:lnTo>
                    <a:lnTo>
                      <a:pt x="537" y="380"/>
                    </a:lnTo>
                    <a:lnTo>
                      <a:pt x="542" y="392"/>
                    </a:lnTo>
                    <a:lnTo>
                      <a:pt x="545" y="404"/>
                    </a:lnTo>
                    <a:lnTo>
                      <a:pt x="549" y="421"/>
                    </a:lnTo>
                    <a:lnTo>
                      <a:pt x="547" y="431"/>
                    </a:lnTo>
                    <a:lnTo>
                      <a:pt x="549" y="441"/>
                    </a:lnTo>
                    <a:lnTo>
                      <a:pt x="554" y="428"/>
                    </a:lnTo>
                    <a:lnTo>
                      <a:pt x="559" y="417"/>
                    </a:lnTo>
                    <a:lnTo>
                      <a:pt x="561" y="414"/>
                    </a:lnTo>
                    <a:lnTo>
                      <a:pt x="564" y="411"/>
                    </a:lnTo>
                    <a:lnTo>
                      <a:pt x="562" y="404"/>
                    </a:lnTo>
                    <a:lnTo>
                      <a:pt x="559" y="395"/>
                    </a:lnTo>
                    <a:lnTo>
                      <a:pt x="556" y="385"/>
                    </a:lnTo>
                    <a:lnTo>
                      <a:pt x="554" y="380"/>
                    </a:lnTo>
                    <a:lnTo>
                      <a:pt x="545" y="374"/>
                    </a:lnTo>
                    <a:lnTo>
                      <a:pt x="543" y="368"/>
                    </a:lnTo>
                    <a:lnTo>
                      <a:pt x="543" y="366"/>
                    </a:lnTo>
                    <a:lnTo>
                      <a:pt x="545" y="364"/>
                    </a:lnTo>
                    <a:lnTo>
                      <a:pt x="545" y="364"/>
                    </a:lnTo>
                    <a:lnTo>
                      <a:pt x="547" y="359"/>
                    </a:lnTo>
                    <a:lnTo>
                      <a:pt x="549" y="354"/>
                    </a:lnTo>
                    <a:lnTo>
                      <a:pt x="547" y="342"/>
                    </a:lnTo>
                    <a:lnTo>
                      <a:pt x="545" y="331"/>
                    </a:lnTo>
                    <a:lnTo>
                      <a:pt x="538" y="325"/>
                    </a:lnTo>
                    <a:lnTo>
                      <a:pt x="535" y="318"/>
                    </a:lnTo>
                    <a:lnTo>
                      <a:pt x="537" y="304"/>
                    </a:lnTo>
                    <a:lnTo>
                      <a:pt x="543" y="297"/>
                    </a:lnTo>
                    <a:lnTo>
                      <a:pt x="549" y="294"/>
                    </a:lnTo>
                    <a:lnTo>
                      <a:pt x="557" y="292"/>
                    </a:lnTo>
                    <a:lnTo>
                      <a:pt x="564" y="285"/>
                    </a:lnTo>
                    <a:lnTo>
                      <a:pt x="571" y="280"/>
                    </a:lnTo>
                    <a:lnTo>
                      <a:pt x="578" y="273"/>
                    </a:lnTo>
                    <a:lnTo>
                      <a:pt x="586" y="264"/>
                    </a:lnTo>
                    <a:lnTo>
                      <a:pt x="581" y="264"/>
                    </a:lnTo>
                    <a:lnTo>
                      <a:pt x="578" y="266"/>
                    </a:lnTo>
                    <a:lnTo>
                      <a:pt x="566" y="257"/>
                    </a:lnTo>
                    <a:lnTo>
                      <a:pt x="562" y="244"/>
                    </a:lnTo>
                    <a:lnTo>
                      <a:pt x="557" y="240"/>
                    </a:lnTo>
                    <a:lnTo>
                      <a:pt x="556" y="237"/>
                    </a:lnTo>
                    <a:lnTo>
                      <a:pt x="554" y="232"/>
                    </a:lnTo>
                    <a:lnTo>
                      <a:pt x="552" y="230"/>
                    </a:lnTo>
                    <a:lnTo>
                      <a:pt x="545" y="230"/>
                    </a:lnTo>
                    <a:lnTo>
                      <a:pt x="540" y="232"/>
                    </a:lnTo>
                    <a:lnTo>
                      <a:pt x="538" y="228"/>
                    </a:lnTo>
                    <a:lnTo>
                      <a:pt x="538" y="227"/>
                    </a:lnTo>
                    <a:lnTo>
                      <a:pt x="540" y="213"/>
                    </a:lnTo>
                    <a:lnTo>
                      <a:pt x="545" y="206"/>
                    </a:lnTo>
                    <a:lnTo>
                      <a:pt x="549" y="199"/>
                    </a:lnTo>
                    <a:lnTo>
                      <a:pt x="552" y="187"/>
                    </a:lnTo>
                    <a:lnTo>
                      <a:pt x="547" y="175"/>
                    </a:lnTo>
                    <a:lnTo>
                      <a:pt x="540" y="165"/>
                    </a:lnTo>
                    <a:lnTo>
                      <a:pt x="530" y="159"/>
                    </a:lnTo>
                    <a:lnTo>
                      <a:pt x="523" y="158"/>
                    </a:lnTo>
                    <a:lnTo>
                      <a:pt x="516" y="151"/>
                    </a:lnTo>
                    <a:lnTo>
                      <a:pt x="513" y="144"/>
                    </a:lnTo>
                    <a:lnTo>
                      <a:pt x="509" y="144"/>
                    </a:lnTo>
                    <a:lnTo>
                      <a:pt x="506" y="149"/>
                    </a:lnTo>
                    <a:lnTo>
                      <a:pt x="495" y="147"/>
                    </a:lnTo>
                    <a:lnTo>
                      <a:pt x="488" y="149"/>
                    </a:lnTo>
                    <a:lnTo>
                      <a:pt x="485" y="151"/>
                    </a:lnTo>
                    <a:lnTo>
                      <a:pt x="483" y="156"/>
                    </a:lnTo>
                    <a:lnTo>
                      <a:pt x="476" y="158"/>
                    </a:lnTo>
                    <a:lnTo>
                      <a:pt x="470" y="163"/>
                    </a:lnTo>
                    <a:lnTo>
                      <a:pt x="461" y="168"/>
                    </a:lnTo>
                    <a:lnTo>
                      <a:pt x="456" y="172"/>
                    </a:lnTo>
                    <a:lnTo>
                      <a:pt x="444" y="168"/>
                    </a:lnTo>
                    <a:lnTo>
                      <a:pt x="430" y="165"/>
                    </a:lnTo>
                    <a:lnTo>
                      <a:pt x="416" y="170"/>
                    </a:lnTo>
                    <a:lnTo>
                      <a:pt x="408" y="178"/>
                    </a:lnTo>
                    <a:lnTo>
                      <a:pt x="406" y="170"/>
                    </a:lnTo>
                    <a:lnTo>
                      <a:pt x="404" y="166"/>
                    </a:lnTo>
                    <a:lnTo>
                      <a:pt x="399" y="168"/>
                    </a:lnTo>
                    <a:lnTo>
                      <a:pt x="394" y="170"/>
                    </a:lnTo>
                    <a:lnTo>
                      <a:pt x="384" y="170"/>
                    </a:lnTo>
                    <a:lnTo>
                      <a:pt x="373" y="170"/>
                    </a:lnTo>
                    <a:lnTo>
                      <a:pt x="358" y="165"/>
                    </a:lnTo>
                    <a:lnTo>
                      <a:pt x="349" y="156"/>
                    </a:lnTo>
                    <a:lnTo>
                      <a:pt x="344" y="156"/>
                    </a:lnTo>
                    <a:lnTo>
                      <a:pt x="341" y="156"/>
                    </a:lnTo>
                    <a:lnTo>
                      <a:pt x="337" y="149"/>
                    </a:lnTo>
                    <a:lnTo>
                      <a:pt x="335" y="146"/>
                    </a:lnTo>
                    <a:lnTo>
                      <a:pt x="323" y="142"/>
                    </a:lnTo>
                    <a:lnTo>
                      <a:pt x="316" y="139"/>
                    </a:lnTo>
                    <a:lnTo>
                      <a:pt x="306" y="134"/>
                    </a:lnTo>
                    <a:lnTo>
                      <a:pt x="294" y="134"/>
                    </a:lnTo>
                    <a:lnTo>
                      <a:pt x="282" y="127"/>
                    </a:lnTo>
                    <a:lnTo>
                      <a:pt x="272" y="122"/>
                    </a:lnTo>
                    <a:lnTo>
                      <a:pt x="267" y="120"/>
                    </a:lnTo>
                    <a:lnTo>
                      <a:pt x="265" y="118"/>
                    </a:lnTo>
                    <a:lnTo>
                      <a:pt x="263" y="110"/>
                    </a:lnTo>
                    <a:lnTo>
                      <a:pt x="261" y="103"/>
                    </a:lnTo>
                    <a:lnTo>
                      <a:pt x="261" y="98"/>
                    </a:lnTo>
                    <a:lnTo>
                      <a:pt x="268" y="96"/>
                    </a:lnTo>
                    <a:lnTo>
                      <a:pt x="273" y="92"/>
                    </a:lnTo>
                    <a:lnTo>
                      <a:pt x="268" y="86"/>
                    </a:lnTo>
                    <a:lnTo>
                      <a:pt x="265" y="79"/>
                    </a:lnTo>
                    <a:lnTo>
                      <a:pt x="267" y="70"/>
                    </a:lnTo>
                    <a:lnTo>
                      <a:pt x="273" y="67"/>
                    </a:lnTo>
                    <a:lnTo>
                      <a:pt x="280" y="61"/>
                    </a:lnTo>
                    <a:lnTo>
                      <a:pt x="284" y="55"/>
                    </a:lnTo>
                    <a:lnTo>
                      <a:pt x="277" y="44"/>
                    </a:lnTo>
                    <a:lnTo>
                      <a:pt x="268" y="41"/>
                    </a:lnTo>
                    <a:lnTo>
                      <a:pt x="258" y="44"/>
                    </a:lnTo>
                    <a:lnTo>
                      <a:pt x="248" y="49"/>
                    </a:lnTo>
                    <a:lnTo>
                      <a:pt x="234" y="44"/>
                    </a:lnTo>
                    <a:lnTo>
                      <a:pt x="224" y="39"/>
                    </a:lnTo>
                    <a:lnTo>
                      <a:pt x="222" y="32"/>
                    </a:lnTo>
                    <a:lnTo>
                      <a:pt x="218" y="27"/>
                    </a:lnTo>
                    <a:lnTo>
                      <a:pt x="208" y="25"/>
                    </a:lnTo>
                    <a:lnTo>
                      <a:pt x="206" y="18"/>
                    </a:lnTo>
                    <a:lnTo>
                      <a:pt x="198" y="17"/>
                    </a:lnTo>
                    <a:lnTo>
                      <a:pt x="189" y="17"/>
                    </a:lnTo>
                    <a:lnTo>
                      <a:pt x="175" y="20"/>
                    </a:lnTo>
                    <a:lnTo>
                      <a:pt x="163" y="25"/>
                    </a:lnTo>
                    <a:lnTo>
                      <a:pt x="157" y="20"/>
                    </a:lnTo>
                    <a:lnTo>
                      <a:pt x="157" y="12"/>
                    </a:lnTo>
                    <a:lnTo>
                      <a:pt x="155" y="3"/>
                    </a:lnTo>
                    <a:lnTo>
                      <a:pt x="151" y="0"/>
                    </a:lnTo>
                    <a:lnTo>
                      <a:pt x="139" y="5"/>
                    </a:lnTo>
                    <a:lnTo>
                      <a:pt x="134" y="12"/>
                    </a:lnTo>
                    <a:lnTo>
                      <a:pt x="132" y="12"/>
                    </a:lnTo>
                    <a:lnTo>
                      <a:pt x="122" y="20"/>
                    </a:lnTo>
                    <a:lnTo>
                      <a:pt x="110" y="24"/>
                    </a:lnTo>
                    <a:lnTo>
                      <a:pt x="105" y="20"/>
                    </a:lnTo>
                    <a:lnTo>
                      <a:pt x="100" y="18"/>
                    </a:lnTo>
                    <a:lnTo>
                      <a:pt x="91" y="20"/>
                    </a:lnTo>
                    <a:lnTo>
                      <a:pt x="84" y="17"/>
                    </a:lnTo>
                    <a:lnTo>
                      <a:pt x="79" y="15"/>
                    </a:lnTo>
                    <a:lnTo>
                      <a:pt x="76" y="15"/>
                    </a:lnTo>
                    <a:lnTo>
                      <a:pt x="67" y="17"/>
                    </a:lnTo>
                    <a:lnTo>
                      <a:pt x="62" y="22"/>
                    </a:lnTo>
                    <a:lnTo>
                      <a:pt x="57" y="29"/>
                    </a:lnTo>
                    <a:lnTo>
                      <a:pt x="53" y="37"/>
                    </a:lnTo>
                    <a:lnTo>
                      <a:pt x="46" y="41"/>
                    </a:lnTo>
                    <a:lnTo>
                      <a:pt x="40" y="44"/>
                    </a:lnTo>
                    <a:lnTo>
                      <a:pt x="34" y="49"/>
                    </a:lnTo>
                    <a:lnTo>
                      <a:pt x="28" y="53"/>
                    </a:lnTo>
                    <a:lnTo>
                      <a:pt x="21" y="51"/>
                    </a:lnTo>
                    <a:lnTo>
                      <a:pt x="15" y="49"/>
                    </a:lnTo>
                    <a:lnTo>
                      <a:pt x="14" y="49"/>
                    </a:lnTo>
                    <a:lnTo>
                      <a:pt x="12" y="51"/>
                    </a:lnTo>
                    <a:lnTo>
                      <a:pt x="7" y="55"/>
                    </a:lnTo>
                    <a:lnTo>
                      <a:pt x="3" y="61"/>
                    </a:lnTo>
                    <a:lnTo>
                      <a:pt x="0" y="68"/>
                    </a:lnTo>
                    <a:lnTo>
                      <a:pt x="0" y="74"/>
                    </a:lnTo>
                    <a:lnTo>
                      <a:pt x="0" y="75"/>
                    </a:lnTo>
                    <a:lnTo>
                      <a:pt x="0" y="79"/>
                    </a:lnTo>
                    <a:lnTo>
                      <a:pt x="2" y="80"/>
                    </a:lnTo>
                    <a:lnTo>
                      <a:pt x="3" y="84"/>
                    </a:lnTo>
                    <a:lnTo>
                      <a:pt x="3" y="99"/>
                    </a:lnTo>
                    <a:lnTo>
                      <a:pt x="3" y="104"/>
                    </a:lnTo>
                    <a:lnTo>
                      <a:pt x="5" y="111"/>
                    </a:lnTo>
                    <a:lnTo>
                      <a:pt x="10" y="113"/>
                    </a:lnTo>
                    <a:lnTo>
                      <a:pt x="17" y="122"/>
                    </a:lnTo>
                    <a:lnTo>
                      <a:pt x="12" y="130"/>
                    </a:lnTo>
                    <a:lnTo>
                      <a:pt x="7" y="139"/>
                    </a:lnTo>
                    <a:lnTo>
                      <a:pt x="9" y="142"/>
                    </a:lnTo>
                    <a:lnTo>
                      <a:pt x="12" y="147"/>
                    </a:lnTo>
                    <a:lnTo>
                      <a:pt x="19" y="156"/>
                    </a:lnTo>
                    <a:lnTo>
                      <a:pt x="28" y="165"/>
                    </a:lnTo>
                    <a:lnTo>
                      <a:pt x="34" y="173"/>
                    </a:lnTo>
                    <a:lnTo>
                      <a:pt x="38" y="189"/>
                    </a:lnTo>
                    <a:lnTo>
                      <a:pt x="28" y="190"/>
                    </a:lnTo>
                    <a:lnTo>
                      <a:pt x="22" y="194"/>
                    </a:lnTo>
                    <a:lnTo>
                      <a:pt x="17" y="197"/>
                    </a:lnTo>
                    <a:lnTo>
                      <a:pt x="17" y="208"/>
                    </a:lnTo>
                    <a:lnTo>
                      <a:pt x="17" y="213"/>
                    </a:lnTo>
                    <a:lnTo>
                      <a:pt x="19" y="218"/>
                    </a:lnTo>
                    <a:lnTo>
                      <a:pt x="36" y="216"/>
                    </a:lnTo>
                    <a:lnTo>
                      <a:pt x="38" y="215"/>
                    </a:lnTo>
                    <a:lnTo>
                      <a:pt x="41" y="213"/>
                    </a:lnTo>
                    <a:lnTo>
                      <a:pt x="55" y="216"/>
                    </a:lnTo>
                    <a:lnTo>
                      <a:pt x="58" y="215"/>
                    </a:lnTo>
                    <a:lnTo>
                      <a:pt x="67" y="213"/>
                    </a:lnTo>
                    <a:lnTo>
                      <a:pt x="74" y="211"/>
                    </a:lnTo>
                    <a:lnTo>
                      <a:pt x="83" y="213"/>
                    </a:lnTo>
                    <a:lnTo>
                      <a:pt x="88" y="220"/>
                    </a:lnTo>
                    <a:lnTo>
                      <a:pt x="95" y="233"/>
                    </a:lnTo>
                    <a:lnTo>
                      <a:pt x="98" y="239"/>
                    </a:lnTo>
                    <a:lnTo>
                      <a:pt x="107" y="244"/>
                    </a:lnTo>
                    <a:lnTo>
                      <a:pt x="115" y="247"/>
                    </a:lnTo>
                    <a:lnTo>
                      <a:pt x="126" y="251"/>
                    </a:lnTo>
                    <a:lnTo>
                      <a:pt x="131" y="251"/>
                    </a:lnTo>
                    <a:lnTo>
                      <a:pt x="138" y="252"/>
                    </a:lnTo>
                    <a:lnTo>
                      <a:pt x="134" y="256"/>
                    </a:lnTo>
                    <a:lnTo>
                      <a:pt x="131" y="259"/>
                    </a:lnTo>
                    <a:lnTo>
                      <a:pt x="124" y="259"/>
                    </a:lnTo>
                    <a:lnTo>
                      <a:pt x="117" y="261"/>
                    </a:lnTo>
                    <a:lnTo>
                      <a:pt x="122" y="268"/>
                    </a:lnTo>
                    <a:lnTo>
                      <a:pt x="129" y="275"/>
                    </a:lnTo>
                    <a:lnTo>
                      <a:pt x="136" y="282"/>
                    </a:lnTo>
                    <a:lnTo>
                      <a:pt x="148" y="285"/>
                    </a:lnTo>
                    <a:lnTo>
                      <a:pt x="153" y="282"/>
                    </a:lnTo>
                    <a:lnTo>
                      <a:pt x="158" y="275"/>
                    </a:lnTo>
                    <a:lnTo>
                      <a:pt x="162" y="266"/>
                    </a:lnTo>
                    <a:lnTo>
                      <a:pt x="167" y="261"/>
                    </a:lnTo>
                    <a:lnTo>
                      <a:pt x="172" y="261"/>
                    </a:lnTo>
                    <a:lnTo>
                      <a:pt x="170" y="264"/>
                    </a:lnTo>
                    <a:lnTo>
                      <a:pt x="169" y="268"/>
                    </a:lnTo>
                    <a:lnTo>
                      <a:pt x="170" y="276"/>
                    </a:lnTo>
                    <a:lnTo>
                      <a:pt x="174" y="288"/>
                    </a:lnTo>
                    <a:lnTo>
                      <a:pt x="172" y="295"/>
                    </a:lnTo>
                    <a:lnTo>
                      <a:pt x="170" y="304"/>
                    </a:lnTo>
                    <a:lnTo>
                      <a:pt x="174" y="304"/>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423" name="Freeform 196"/>
              <p:cNvSpPr>
                <a:spLocks/>
              </p:cNvSpPr>
              <p:nvPr/>
            </p:nvSpPr>
            <p:spPr bwMode="auto">
              <a:xfrm>
                <a:off x="6493669" y="3887788"/>
                <a:ext cx="244475" cy="261937"/>
              </a:xfrm>
              <a:custGeom>
                <a:avLst/>
                <a:gdLst/>
                <a:ahLst/>
                <a:cxnLst>
                  <a:cxn ang="0">
                    <a:pos x="69" y="86"/>
                  </a:cxn>
                  <a:cxn ang="0">
                    <a:pos x="68" y="82"/>
                  </a:cxn>
                  <a:cxn ang="0">
                    <a:pos x="68" y="81"/>
                  </a:cxn>
                  <a:cxn ang="0">
                    <a:pos x="62" y="79"/>
                  </a:cxn>
                  <a:cxn ang="0">
                    <a:pos x="59" y="79"/>
                  </a:cxn>
                  <a:cxn ang="0">
                    <a:pos x="56" y="70"/>
                  </a:cxn>
                  <a:cxn ang="0">
                    <a:pos x="52" y="60"/>
                  </a:cxn>
                  <a:cxn ang="0">
                    <a:pos x="42" y="50"/>
                  </a:cxn>
                  <a:cxn ang="0">
                    <a:pos x="33" y="45"/>
                  </a:cxn>
                  <a:cxn ang="0">
                    <a:pos x="28" y="36"/>
                  </a:cxn>
                  <a:cxn ang="0">
                    <a:pos x="26" y="29"/>
                  </a:cxn>
                  <a:cxn ang="0">
                    <a:pos x="19" y="24"/>
                  </a:cxn>
                  <a:cxn ang="0">
                    <a:pos x="14" y="24"/>
                  </a:cxn>
                  <a:cxn ang="0">
                    <a:pos x="9" y="19"/>
                  </a:cxn>
                  <a:cxn ang="0">
                    <a:pos x="6" y="14"/>
                  </a:cxn>
                  <a:cxn ang="0">
                    <a:pos x="0" y="7"/>
                  </a:cxn>
                  <a:cxn ang="0">
                    <a:pos x="0" y="3"/>
                  </a:cxn>
                  <a:cxn ang="0">
                    <a:pos x="0" y="0"/>
                  </a:cxn>
                  <a:cxn ang="0">
                    <a:pos x="4" y="0"/>
                  </a:cxn>
                  <a:cxn ang="0">
                    <a:pos x="9" y="0"/>
                  </a:cxn>
                  <a:cxn ang="0">
                    <a:pos x="14" y="3"/>
                  </a:cxn>
                  <a:cxn ang="0">
                    <a:pos x="30" y="3"/>
                  </a:cxn>
                  <a:cxn ang="0">
                    <a:pos x="42" y="12"/>
                  </a:cxn>
                  <a:cxn ang="0">
                    <a:pos x="49" y="24"/>
                  </a:cxn>
                  <a:cxn ang="0">
                    <a:pos x="50" y="24"/>
                  </a:cxn>
                  <a:cxn ang="0">
                    <a:pos x="54" y="26"/>
                  </a:cxn>
                  <a:cxn ang="0">
                    <a:pos x="62" y="31"/>
                  </a:cxn>
                  <a:cxn ang="0">
                    <a:pos x="71" y="39"/>
                  </a:cxn>
                  <a:cxn ang="0">
                    <a:pos x="76" y="45"/>
                  </a:cxn>
                  <a:cxn ang="0">
                    <a:pos x="83" y="51"/>
                  </a:cxn>
                  <a:cxn ang="0">
                    <a:pos x="90" y="55"/>
                  </a:cxn>
                  <a:cxn ang="0">
                    <a:pos x="100" y="60"/>
                  </a:cxn>
                  <a:cxn ang="0">
                    <a:pos x="111" y="63"/>
                  </a:cxn>
                  <a:cxn ang="0">
                    <a:pos x="116" y="74"/>
                  </a:cxn>
                  <a:cxn ang="0">
                    <a:pos x="116" y="75"/>
                  </a:cxn>
                  <a:cxn ang="0">
                    <a:pos x="117" y="75"/>
                  </a:cxn>
                  <a:cxn ang="0">
                    <a:pos x="119" y="75"/>
                  </a:cxn>
                  <a:cxn ang="0">
                    <a:pos x="121" y="77"/>
                  </a:cxn>
                  <a:cxn ang="0">
                    <a:pos x="124" y="81"/>
                  </a:cxn>
                  <a:cxn ang="0">
                    <a:pos x="123" y="86"/>
                  </a:cxn>
                  <a:cxn ang="0">
                    <a:pos x="124" y="91"/>
                  </a:cxn>
                  <a:cxn ang="0">
                    <a:pos x="131" y="93"/>
                  </a:cxn>
                  <a:cxn ang="0">
                    <a:pos x="135" y="105"/>
                  </a:cxn>
                  <a:cxn ang="0">
                    <a:pos x="143" y="113"/>
                  </a:cxn>
                  <a:cxn ang="0">
                    <a:pos x="148" y="115"/>
                  </a:cxn>
                  <a:cxn ang="0">
                    <a:pos x="154" y="122"/>
                  </a:cxn>
                  <a:cxn ang="0">
                    <a:pos x="154" y="131"/>
                  </a:cxn>
                  <a:cxn ang="0">
                    <a:pos x="154" y="144"/>
                  </a:cxn>
                  <a:cxn ang="0">
                    <a:pos x="148" y="149"/>
                  </a:cxn>
                  <a:cxn ang="0">
                    <a:pos x="150" y="158"/>
                  </a:cxn>
                  <a:cxn ang="0">
                    <a:pos x="145" y="163"/>
                  </a:cxn>
                  <a:cxn ang="0">
                    <a:pos x="136" y="165"/>
                  </a:cxn>
                  <a:cxn ang="0">
                    <a:pos x="129" y="158"/>
                  </a:cxn>
                  <a:cxn ang="0">
                    <a:pos x="124" y="151"/>
                  </a:cxn>
                  <a:cxn ang="0">
                    <a:pos x="111" y="139"/>
                  </a:cxn>
                  <a:cxn ang="0">
                    <a:pos x="97" y="129"/>
                  </a:cxn>
                  <a:cxn ang="0">
                    <a:pos x="85" y="113"/>
                  </a:cxn>
                  <a:cxn ang="0">
                    <a:pos x="78" y="98"/>
                  </a:cxn>
                  <a:cxn ang="0">
                    <a:pos x="73" y="91"/>
                  </a:cxn>
                  <a:cxn ang="0">
                    <a:pos x="69" y="86"/>
                  </a:cxn>
                </a:cxnLst>
                <a:rect l="0" t="0" r="r" b="b"/>
                <a:pathLst>
                  <a:path w="154" h="165">
                    <a:moveTo>
                      <a:pt x="69" y="86"/>
                    </a:moveTo>
                    <a:lnTo>
                      <a:pt x="68" y="82"/>
                    </a:lnTo>
                    <a:lnTo>
                      <a:pt x="68" y="81"/>
                    </a:lnTo>
                    <a:lnTo>
                      <a:pt x="62" y="79"/>
                    </a:lnTo>
                    <a:lnTo>
                      <a:pt x="59" y="79"/>
                    </a:lnTo>
                    <a:lnTo>
                      <a:pt x="56" y="70"/>
                    </a:lnTo>
                    <a:lnTo>
                      <a:pt x="52" y="60"/>
                    </a:lnTo>
                    <a:lnTo>
                      <a:pt x="42" y="50"/>
                    </a:lnTo>
                    <a:lnTo>
                      <a:pt x="33" y="45"/>
                    </a:lnTo>
                    <a:lnTo>
                      <a:pt x="28" y="36"/>
                    </a:lnTo>
                    <a:lnTo>
                      <a:pt x="26" y="29"/>
                    </a:lnTo>
                    <a:lnTo>
                      <a:pt x="19" y="24"/>
                    </a:lnTo>
                    <a:lnTo>
                      <a:pt x="14" y="24"/>
                    </a:lnTo>
                    <a:lnTo>
                      <a:pt x="9" y="19"/>
                    </a:lnTo>
                    <a:lnTo>
                      <a:pt x="6" y="14"/>
                    </a:lnTo>
                    <a:lnTo>
                      <a:pt x="0" y="7"/>
                    </a:lnTo>
                    <a:lnTo>
                      <a:pt x="0" y="3"/>
                    </a:lnTo>
                    <a:lnTo>
                      <a:pt x="0" y="0"/>
                    </a:lnTo>
                    <a:lnTo>
                      <a:pt x="4" y="0"/>
                    </a:lnTo>
                    <a:lnTo>
                      <a:pt x="9" y="0"/>
                    </a:lnTo>
                    <a:lnTo>
                      <a:pt x="14" y="3"/>
                    </a:lnTo>
                    <a:lnTo>
                      <a:pt x="30" y="3"/>
                    </a:lnTo>
                    <a:lnTo>
                      <a:pt x="42" y="12"/>
                    </a:lnTo>
                    <a:lnTo>
                      <a:pt x="49" y="24"/>
                    </a:lnTo>
                    <a:lnTo>
                      <a:pt x="50" y="24"/>
                    </a:lnTo>
                    <a:lnTo>
                      <a:pt x="54" y="26"/>
                    </a:lnTo>
                    <a:lnTo>
                      <a:pt x="62" y="31"/>
                    </a:lnTo>
                    <a:lnTo>
                      <a:pt x="71" y="39"/>
                    </a:lnTo>
                    <a:lnTo>
                      <a:pt x="76" y="45"/>
                    </a:lnTo>
                    <a:lnTo>
                      <a:pt x="83" y="51"/>
                    </a:lnTo>
                    <a:lnTo>
                      <a:pt x="90" y="55"/>
                    </a:lnTo>
                    <a:lnTo>
                      <a:pt x="100" y="60"/>
                    </a:lnTo>
                    <a:lnTo>
                      <a:pt x="111" y="63"/>
                    </a:lnTo>
                    <a:lnTo>
                      <a:pt x="116" y="74"/>
                    </a:lnTo>
                    <a:lnTo>
                      <a:pt x="116" y="75"/>
                    </a:lnTo>
                    <a:lnTo>
                      <a:pt x="117" y="75"/>
                    </a:lnTo>
                    <a:lnTo>
                      <a:pt x="119" y="75"/>
                    </a:lnTo>
                    <a:lnTo>
                      <a:pt x="121" y="77"/>
                    </a:lnTo>
                    <a:lnTo>
                      <a:pt x="124" y="81"/>
                    </a:lnTo>
                    <a:lnTo>
                      <a:pt x="123" y="86"/>
                    </a:lnTo>
                    <a:lnTo>
                      <a:pt x="124" y="91"/>
                    </a:lnTo>
                    <a:lnTo>
                      <a:pt x="131" y="93"/>
                    </a:lnTo>
                    <a:lnTo>
                      <a:pt x="135" y="105"/>
                    </a:lnTo>
                    <a:lnTo>
                      <a:pt x="143" y="113"/>
                    </a:lnTo>
                    <a:lnTo>
                      <a:pt x="148" y="115"/>
                    </a:lnTo>
                    <a:lnTo>
                      <a:pt x="154" y="122"/>
                    </a:lnTo>
                    <a:lnTo>
                      <a:pt x="154" y="131"/>
                    </a:lnTo>
                    <a:lnTo>
                      <a:pt x="154" y="144"/>
                    </a:lnTo>
                    <a:lnTo>
                      <a:pt x="148" y="149"/>
                    </a:lnTo>
                    <a:lnTo>
                      <a:pt x="150" y="158"/>
                    </a:lnTo>
                    <a:lnTo>
                      <a:pt x="145" y="163"/>
                    </a:lnTo>
                    <a:lnTo>
                      <a:pt x="136" y="165"/>
                    </a:lnTo>
                    <a:lnTo>
                      <a:pt x="129" y="158"/>
                    </a:lnTo>
                    <a:lnTo>
                      <a:pt x="124" y="151"/>
                    </a:lnTo>
                    <a:lnTo>
                      <a:pt x="111" y="139"/>
                    </a:lnTo>
                    <a:lnTo>
                      <a:pt x="97" y="129"/>
                    </a:lnTo>
                    <a:lnTo>
                      <a:pt x="85" y="113"/>
                    </a:lnTo>
                    <a:lnTo>
                      <a:pt x="78" y="98"/>
                    </a:lnTo>
                    <a:lnTo>
                      <a:pt x="73" y="91"/>
                    </a:lnTo>
                    <a:lnTo>
                      <a:pt x="69" y="86"/>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425" name="Freeform 197"/>
              <p:cNvSpPr>
                <a:spLocks/>
              </p:cNvSpPr>
              <p:nvPr/>
            </p:nvSpPr>
            <p:spPr bwMode="auto">
              <a:xfrm>
                <a:off x="6807994" y="3854450"/>
                <a:ext cx="231775" cy="257175"/>
              </a:xfrm>
              <a:custGeom>
                <a:avLst/>
                <a:gdLst/>
                <a:ahLst/>
                <a:cxnLst>
                  <a:cxn ang="0">
                    <a:pos x="42" y="146"/>
                  </a:cxn>
                  <a:cxn ang="0">
                    <a:pos x="36" y="143"/>
                  </a:cxn>
                  <a:cxn ang="0">
                    <a:pos x="21" y="141"/>
                  </a:cxn>
                  <a:cxn ang="0">
                    <a:pos x="16" y="126"/>
                  </a:cxn>
                  <a:cxn ang="0">
                    <a:pos x="14" y="115"/>
                  </a:cxn>
                  <a:cxn ang="0">
                    <a:pos x="11" y="112"/>
                  </a:cxn>
                  <a:cxn ang="0">
                    <a:pos x="4" y="107"/>
                  </a:cxn>
                  <a:cxn ang="0">
                    <a:pos x="0" y="93"/>
                  </a:cxn>
                  <a:cxn ang="0">
                    <a:pos x="5" y="83"/>
                  </a:cxn>
                  <a:cxn ang="0">
                    <a:pos x="24" y="81"/>
                  </a:cxn>
                  <a:cxn ang="0">
                    <a:pos x="33" y="67"/>
                  </a:cxn>
                  <a:cxn ang="0">
                    <a:pos x="43" y="59"/>
                  </a:cxn>
                  <a:cxn ang="0">
                    <a:pos x="59" y="52"/>
                  </a:cxn>
                  <a:cxn ang="0">
                    <a:pos x="64" y="43"/>
                  </a:cxn>
                  <a:cxn ang="0">
                    <a:pos x="69" y="38"/>
                  </a:cxn>
                  <a:cxn ang="0">
                    <a:pos x="74" y="35"/>
                  </a:cxn>
                  <a:cxn ang="0">
                    <a:pos x="86" y="29"/>
                  </a:cxn>
                  <a:cxn ang="0">
                    <a:pos x="98" y="19"/>
                  </a:cxn>
                  <a:cxn ang="0">
                    <a:pos x="110" y="2"/>
                  </a:cxn>
                  <a:cxn ang="0">
                    <a:pos x="124" y="4"/>
                  </a:cxn>
                  <a:cxn ang="0">
                    <a:pos x="128" y="16"/>
                  </a:cxn>
                  <a:cxn ang="0">
                    <a:pos x="143" y="21"/>
                  </a:cxn>
                  <a:cxn ang="0">
                    <a:pos x="141" y="29"/>
                  </a:cxn>
                  <a:cxn ang="0">
                    <a:pos x="136" y="35"/>
                  </a:cxn>
                  <a:cxn ang="0">
                    <a:pos x="133" y="36"/>
                  </a:cxn>
                  <a:cxn ang="0">
                    <a:pos x="124" y="41"/>
                  </a:cxn>
                  <a:cxn ang="0">
                    <a:pos x="122" y="45"/>
                  </a:cxn>
                  <a:cxn ang="0">
                    <a:pos x="122" y="48"/>
                  </a:cxn>
                  <a:cxn ang="0">
                    <a:pos x="122" y="59"/>
                  </a:cxn>
                  <a:cxn ang="0">
                    <a:pos x="136" y="79"/>
                  </a:cxn>
                  <a:cxn ang="0">
                    <a:pos x="140" y="90"/>
                  </a:cxn>
                  <a:cxn ang="0">
                    <a:pos x="129" y="90"/>
                  </a:cxn>
                  <a:cxn ang="0">
                    <a:pos x="126" y="95"/>
                  </a:cxn>
                  <a:cxn ang="0">
                    <a:pos x="119" y="117"/>
                  </a:cxn>
                  <a:cxn ang="0">
                    <a:pos x="107" y="129"/>
                  </a:cxn>
                  <a:cxn ang="0">
                    <a:pos x="110" y="136"/>
                  </a:cxn>
                  <a:cxn ang="0">
                    <a:pos x="103" y="153"/>
                  </a:cxn>
                  <a:cxn ang="0">
                    <a:pos x="88" y="162"/>
                  </a:cxn>
                  <a:cxn ang="0">
                    <a:pos x="81" y="155"/>
                  </a:cxn>
                  <a:cxn ang="0">
                    <a:pos x="59" y="146"/>
                  </a:cxn>
                  <a:cxn ang="0">
                    <a:pos x="47" y="152"/>
                  </a:cxn>
                  <a:cxn ang="0">
                    <a:pos x="43" y="150"/>
                  </a:cxn>
                </a:cxnLst>
                <a:rect l="0" t="0" r="r" b="b"/>
                <a:pathLst>
                  <a:path w="146" h="162">
                    <a:moveTo>
                      <a:pt x="43" y="150"/>
                    </a:moveTo>
                    <a:lnTo>
                      <a:pt x="42" y="146"/>
                    </a:lnTo>
                    <a:lnTo>
                      <a:pt x="42" y="143"/>
                    </a:lnTo>
                    <a:lnTo>
                      <a:pt x="36" y="143"/>
                    </a:lnTo>
                    <a:lnTo>
                      <a:pt x="31" y="145"/>
                    </a:lnTo>
                    <a:lnTo>
                      <a:pt x="21" y="141"/>
                    </a:lnTo>
                    <a:lnTo>
                      <a:pt x="17" y="134"/>
                    </a:lnTo>
                    <a:lnTo>
                      <a:pt x="16" y="126"/>
                    </a:lnTo>
                    <a:lnTo>
                      <a:pt x="14" y="117"/>
                    </a:lnTo>
                    <a:lnTo>
                      <a:pt x="14" y="115"/>
                    </a:lnTo>
                    <a:lnTo>
                      <a:pt x="14" y="114"/>
                    </a:lnTo>
                    <a:lnTo>
                      <a:pt x="11" y="112"/>
                    </a:lnTo>
                    <a:lnTo>
                      <a:pt x="7" y="112"/>
                    </a:lnTo>
                    <a:lnTo>
                      <a:pt x="4" y="107"/>
                    </a:lnTo>
                    <a:lnTo>
                      <a:pt x="2" y="100"/>
                    </a:lnTo>
                    <a:lnTo>
                      <a:pt x="0" y="93"/>
                    </a:lnTo>
                    <a:lnTo>
                      <a:pt x="0" y="90"/>
                    </a:lnTo>
                    <a:lnTo>
                      <a:pt x="5" y="83"/>
                    </a:lnTo>
                    <a:lnTo>
                      <a:pt x="17" y="84"/>
                    </a:lnTo>
                    <a:lnTo>
                      <a:pt x="24" y="81"/>
                    </a:lnTo>
                    <a:lnTo>
                      <a:pt x="30" y="76"/>
                    </a:lnTo>
                    <a:lnTo>
                      <a:pt x="33" y="67"/>
                    </a:lnTo>
                    <a:lnTo>
                      <a:pt x="38" y="62"/>
                    </a:lnTo>
                    <a:lnTo>
                      <a:pt x="43" y="59"/>
                    </a:lnTo>
                    <a:lnTo>
                      <a:pt x="52" y="57"/>
                    </a:lnTo>
                    <a:lnTo>
                      <a:pt x="59" y="52"/>
                    </a:lnTo>
                    <a:lnTo>
                      <a:pt x="64" y="47"/>
                    </a:lnTo>
                    <a:lnTo>
                      <a:pt x="64" y="43"/>
                    </a:lnTo>
                    <a:lnTo>
                      <a:pt x="67" y="41"/>
                    </a:lnTo>
                    <a:lnTo>
                      <a:pt x="69" y="38"/>
                    </a:lnTo>
                    <a:lnTo>
                      <a:pt x="73" y="38"/>
                    </a:lnTo>
                    <a:lnTo>
                      <a:pt x="74" y="35"/>
                    </a:lnTo>
                    <a:lnTo>
                      <a:pt x="76" y="33"/>
                    </a:lnTo>
                    <a:lnTo>
                      <a:pt x="86" y="29"/>
                    </a:lnTo>
                    <a:lnTo>
                      <a:pt x="95" y="28"/>
                    </a:lnTo>
                    <a:lnTo>
                      <a:pt x="98" y="19"/>
                    </a:lnTo>
                    <a:lnTo>
                      <a:pt x="103" y="11"/>
                    </a:lnTo>
                    <a:lnTo>
                      <a:pt x="110" y="2"/>
                    </a:lnTo>
                    <a:lnTo>
                      <a:pt x="117" y="0"/>
                    </a:lnTo>
                    <a:lnTo>
                      <a:pt x="124" y="4"/>
                    </a:lnTo>
                    <a:lnTo>
                      <a:pt x="126" y="12"/>
                    </a:lnTo>
                    <a:lnTo>
                      <a:pt x="128" y="16"/>
                    </a:lnTo>
                    <a:lnTo>
                      <a:pt x="136" y="19"/>
                    </a:lnTo>
                    <a:lnTo>
                      <a:pt x="143" y="21"/>
                    </a:lnTo>
                    <a:lnTo>
                      <a:pt x="146" y="28"/>
                    </a:lnTo>
                    <a:lnTo>
                      <a:pt x="141" y="29"/>
                    </a:lnTo>
                    <a:lnTo>
                      <a:pt x="136" y="33"/>
                    </a:lnTo>
                    <a:lnTo>
                      <a:pt x="136" y="35"/>
                    </a:lnTo>
                    <a:lnTo>
                      <a:pt x="138" y="36"/>
                    </a:lnTo>
                    <a:lnTo>
                      <a:pt x="133" y="36"/>
                    </a:lnTo>
                    <a:lnTo>
                      <a:pt x="129" y="40"/>
                    </a:lnTo>
                    <a:lnTo>
                      <a:pt x="124" y="41"/>
                    </a:lnTo>
                    <a:lnTo>
                      <a:pt x="122" y="43"/>
                    </a:lnTo>
                    <a:lnTo>
                      <a:pt x="122" y="45"/>
                    </a:lnTo>
                    <a:lnTo>
                      <a:pt x="124" y="48"/>
                    </a:lnTo>
                    <a:lnTo>
                      <a:pt x="122" y="48"/>
                    </a:lnTo>
                    <a:lnTo>
                      <a:pt x="121" y="52"/>
                    </a:lnTo>
                    <a:lnTo>
                      <a:pt x="122" y="59"/>
                    </a:lnTo>
                    <a:lnTo>
                      <a:pt x="128" y="71"/>
                    </a:lnTo>
                    <a:lnTo>
                      <a:pt x="136" y="79"/>
                    </a:lnTo>
                    <a:lnTo>
                      <a:pt x="145" y="84"/>
                    </a:lnTo>
                    <a:lnTo>
                      <a:pt x="140" y="90"/>
                    </a:lnTo>
                    <a:lnTo>
                      <a:pt x="133" y="90"/>
                    </a:lnTo>
                    <a:lnTo>
                      <a:pt x="129" y="90"/>
                    </a:lnTo>
                    <a:lnTo>
                      <a:pt x="128" y="90"/>
                    </a:lnTo>
                    <a:lnTo>
                      <a:pt x="126" y="95"/>
                    </a:lnTo>
                    <a:lnTo>
                      <a:pt x="121" y="107"/>
                    </a:lnTo>
                    <a:lnTo>
                      <a:pt x="119" y="117"/>
                    </a:lnTo>
                    <a:lnTo>
                      <a:pt x="110" y="122"/>
                    </a:lnTo>
                    <a:lnTo>
                      <a:pt x="107" y="129"/>
                    </a:lnTo>
                    <a:lnTo>
                      <a:pt x="109" y="133"/>
                    </a:lnTo>
                    <a:lnTo>
                      <a:pt x="110" y="136"/>
                    </a:lnTo>
                    <a:lnTo>
                      <a:pt x="107" y="145"/>
                    </a:lnTo>
                    <a:lnTo>
                      <a:pt x="103" y="153"/>
                    </a:lnTo>
                    <a:lnTo>
                      <a:pt x="95" y="158"/>
                    </a:lnTo>
                    <a:lnTo>
                      <a:pt x="88" y="162"/>
                    </a:lnTo>
                    <a:lnTo>
                      <a:pt x="81" y="158"/>
                    </a:lnTo>
                    <a:lnTo>
                      <a:pt x="81" y="155"/>
                    </a:lnTo>
                    <a:lnTo>
                      <a:pt x="69" y="150"/>
                    </a:lnTo>
                    <a:lnTo>
                      <a:pt x="59" y="146"/>
                    </a:lnTo>
                    <a:lnTo>
                      <a:pt x="52" y="148"/>
                    </a:lnTo>
                    <a:lnTo>
                      <a:pt x="47" y="152"/>
                    </a:lnTo>
                    <a:lnTo>
                      <a:pt x="45" y="150"/>
                    </a:lnTo>
                    <a:lnTo>
                      <a:pt x="43" y="150"/>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432" name="Freeform 198"/>
              <p:cNvSpPr>
                <a:spLocks/>
              </p:cNvSpPr>
              <p:nvPr/>
            </p:nvSpPr>
            <p:spPr bwMode="auto">
              <a:xfrm>
                <a:off x="7031832" y="3978275"/>
                <a:ext cx="147638" cy="168275"/>
              </a:xfrm>
              <a:custGeom>
                <a:avLst/>
                <a:gdLst/>
                <a:ahLst/>
                <a:cxnLst>
                  <a:cxn ang="0">
                    <a:pos x="33" y="41"/>
                  </a:cxn>
                  <a:cxn ang="0">
                    <a:pos x="23" y="36"/>
                  </a:cxn>
                  <a:cxn ang="0">
                    <a:pos x="26" y="18"/>
                  </a:cxn>
                  <a:cxn ang="0">
                    <a:pos x="47" y="17"/>
                  </a:cxn>
                  <a:cxn ang="0">
                    <a:pos x="66" y="18"/>
                  </a:cxn>
                  <a:cxn ang="0">
                    <a:pos x="85" y="13"/>
                  </a:cxn>
                  <a:cxn ang="0">
                    <a:pos x="91" y="1"/>
                  </a:cxn>
                  <a:cxn ang="0">
                    <a:pos x="90" y="0"/>
                  </a:cxn>
                  <a:cxn ang="0">
                    <a:pos x="73" y="12"/>
                  </a:cxn>
                  <a:cxn ang="0">
                    <a:pos x="33" y="5"/>
                  </a:cxn>
                  <a:cxn ang="0">
                    <a:pos x="18" y="13"/>
                  </a:cxn>
                  <a:cxn ang="0">
                    <a:pos x="14" y="34"/>
                  </a:cxn>
                  <a:cxn ang="0">
                    <a:pos x="11" y="41"/>
                  </a:cxn>
                  <a:cxn ang="0">
                    <a:pos x="0" y="68"/>
                  </a:cxn>
                  <a:cxn ang="0">
                    <a:pos x="11" y="75"/>
                  </a:cxn>
                  <a:cxn ang="0">
                    <a:pos x="11" y="99"/>
                  </a:cxn>
                  <a:cxn ang="0">
                    <a:pos x="19" y="106"/>
                  </a:cxn>
                  <a:cxn ang="0">
                    <a:pos x="24" y="96"/>
                  </a:cxn>
                  <a:cxn ang="0">
                    <a:pos x="26" y="86"/>
                  </a:cxn>
                  <a:cxn ang="0">
                    <a:pos x="23" y="70"/>
                  </a:cxn>
                  <a:cxn ang="0">
                    <a:pos x="30" y="63"/>
                  </a:cxn>
                  <a:cxn ang="0">
                    <a:pos x="33" y="63"/>
                  </a:cxn>
                  <a:cxn ang="0">
                    <a:pos x="35" y="80"/>
                  </a:cxn>
                  <a:cxn ang="0">
                    <a:pos x="40" y="91"/>
                  </a:cxn>
                  <a:cxn ang="0">
                    <a:pos x="47" y="94"/>
                  </a:cxn>
                  <a:cxn ang="0">
                    <a:pos x="57" y="84"/>
                  </a:cxn>
                  <a:cxn ang="0">
                    <a:pos x="50" y="74"/>
                  </a:cxn>
                  <a:cxn ang="0">
                    <a:pos x="52" y="72"/>
                  </a:cxn>
                  <a:cxn ang="0">
                    <a:pos x="43" y="60"/>
                  </a:cxn>
                  <a:cxn ang="0">
                    <a:pos x="40" y="49"/>
                  </a:cxn>
                  <a:cxn ang="0">
                    <a:pos x="54" y="43"/>
                  </a:cxn>
                  <a:cxn ang="0">
                    <a:pos x="67" y="36"/>
                  </a:cxn>
                  <a:cxn ang="0">
                    <a:pos x="61" y="31"/>
                  </a:cxn>
                  <a:cxn ang="0">
                    <a:pos x="40" y="37"/>
                  </a:cxn>
                  <a:cxn ang="0">
                    <a:pos x="36" y="39"/>
                  </a:cxn>
                </a:cxnLst>
                <a:rect l="0" t="0" r="r" b="b"/>
                <a:pathLst>
                  <a:path w="93" h="106">
                    <a:moveTo>
                      <a:pt x="36" y="39"/>
                    </a:moveTo>
                    <a:lnTo>
                      <a:pt x="33" y="41"/>
                    </a:lnTo>
                    <a:lnTo>
                      <a:pt x="31" y="43"/>
                    </a:lnTo>
                    <a:lnTo>
                      <a:pt x="23" y="36"/>
                    </a:lnTo>
                    <a:lnTo>
                      <a:pt x="21" y="25"/>
                    </a:lnTo>
                    <a:lnTo>
                      <a:pt x="26" y="18"/>
                    </a:lnTo>
                    <a:lnTo>
                      <a:pt x="38" y="18"/>
                    </a:lnTo>
                    <a:lnTo>
                      <a:pt x="47" y="17"/>
                    </a:lnTo>
                    <a:lnTo>
                      <a:pt x="57" y="17"/>
                    </a:lnTo>
                    <a:lnTo>
                      <a:pt x="66" y="18"/>
                    </a:lnTo>
                    <a:lnTo>
                      <a:pt x="74" y="20"/>
                    </a:lnTo>
                    <a:lnTo>
                      <a:pt x="85" y="13"/>
                    </a:lnTo>
                    <a:lnTo>
                      <a:pt x="90" y="3"/>
                    </a:lnTo>
                    <a:lnTo>
                      <a:pt x="91" y="1"/>
                    </a:lnTo>
                    <a:lnTo>
                      <a:pt x="93" y="0"/>
                    </a:lnTo>
                    <a:lnTo>
                      <a:pt x="90" y="0"/>
                    </a:lnTo>
                    <a:lnTo>
                      <a:pt x="79" y="5"/>
                    </a:lnTo>
                    <a:lnTo>
                      <a:pt x="73" y="12"/>
                    </a:lnTo>
                    <a:lnTo>
                      <a:pt x="69" y="12"/>
                    </a:lnTo>
                    <a:lnTo>
                      <a:pt x="33" y="5"/>
                    </a:lnTo>
                    <a:lnTo>
                      <a:pt x="23" y="6"/>
                    </a:lnTo>
                    <a:lnTo>
                      <a:pt x="18" y="13"/>
                    </a:lnTo>
                    <a:lnTo>
                      <a:pt x="14" y="24"/>
                    </a:lnTo>
                    <a:lnTo>
                      <a:pt x="14" y="34"/>
                    </a:lnTo>
                    <a:lnTo>
                      <a:pt x="12" y="37"/>
                    </a:lnTo>
                    <a:lnTo>
                      <a:pt x="11" y="41"/>
                    </a:lnTo>
                    <a:lnTo>
                      <a:pt x="2" y="55"/>
                    </a:lnTo>
                    <a:lnTo>
                      <a:pt x="0" y="68"/>
                    </a:lnTo>
                    <a:lnTo>
                      <a:pt x="4" y="74"/>
                    </a:lnTo>
                    <a:lnTo>
                      <a:pt x="11" y="75"/>
                    </a:lnTo>
                    <a:lnTo>
                      <a:pt x="11" y="87"/>
                    </a:lnTo>
                    <a:lnTo>
                      <a:pt x="11" y="99"/>
                    </a:lnTo>
                    <a:lnTo>
                      <a:pt x="12" y="103"/>
                    </a:lnTo>
                    <a:lnTo>
                      <a:pt x="19" y="106"/>
                    </a:lnTo>
                    <a:lnTo>
                      <a:pt x="21" y="103"/>
                    </a:lnTo>
                    <a:lnTo>
                      <a:pt x="24" y="96"/>
                    </a:lnTo>
                    <a:lnTo>
                      <a:pt x="24" y="89"/>
                    </a:lnTo>
                    <a:lnTo>
                      <a:pt x="26" y="86"/>
                    </a:lnTo>
                    <a:lnTo>
                      <a:pt x="24" y="77"/>
                    </a:lnTo>
                    <a:lnTo>
                      <a:pt x="23" y="70"/>
                    </a:lnTo>
                    <a:lnTo>
                      <a:pt x="24" y="65"/>
                    </a:lnTo>
                    <a:lnTo>
                      <a:pt x="30" y="63"/>
                    </a:lnTo>
                    <a:lnTo>
                      <a:pt x="31" y="63"/>
                    </a:lnTo>
                    <a:lnTo>
                      <a:pt x="33" y="63"/>
                    </a:lnTo>
                    <a:lnTo>
                      <a:pt x="31" y="74"/>
                    </a:lnTo>
                    <a:lnTo>
                      <a:pt x="35" y="80"/>
                    </a:lnTo>
                    <a:lnTo>
                      <a:pt x="40" y="89"/>
                    </a:lnTo>
                    <a:lnTo>
                      <a:pt x="40" y="91"/>
                    </a:lnTo>
                    <a:lnTo>
                      <a:pt x="40" y="94"/>
                    </a:lnTo>
                    <a:lnTo>
                      <a:pt x="47" y="94"/>
                    </a:lnTo>
                    <a:lnTo>
                      <a:pt x="52" y="89"/>
                    </a:lnTo>
                    <a:lnTo>
                      <a:pt x="57" y="84"/>
                    </a:lnTo>
                    <a:lnTo>
                      <a:pt x="52" y="79"/>
                    </a:lnTo>
                    <a:lnTo>
                      <a:pt x="50" y="74"/>
                    </a:lnTo>
                    <a:lnTo>
                      <a:pt x="50" y="72"/>
                    </a:lnTo>
                    <a:lnTo>
                      <a:pt x="52" y="72"/>
                    </a:lnTo>
                    <a:lnTo>
                      <a:pt x="47" y="67"/>
                    </a:lnTo>
                    <a:lnTo>
                      <a:pt x="43" y="60"/>
                    </a:lnTo>
                    <a:lnTo>
                      <a:pt x="40" y="51"/>
                    </a:lnTo>
                    <a:lnTo>
                      <a:pt x="40" y="49"/>
                    </a:lnTo>
                    <a:lnTo>
                      <a:pt x="47" y="46"/>
                    </a:lnTo>
                    <a:lnTo>
                      <a:pt x="54" y="43"/>
                    </a:lnTo>
                    <a:lnTo>
                      <a:pt x="59" y="39"/>
                    </a:lnTo>
                    <a:lnTo>
                      <a:pt x="67" y="36"/>
                    </a:lnTo>
                    <a:lnTo>
                      <a:pt x="67" y="31"/>
                    </a:lnTo>
                    <a:lnTo>
                      <a:pt x="61" y="31"/>
                    </a:lnTo>
                    <a:lnTo>
                      <a:pt x="50" y="34"/>
                    </a:lnTo>
                    <a:lnTo>
                      <a:pt x="40" y="37"/>
                    </a:lnTo>
                    <a:lnTo>
                      <a:pt x="36" y="41"/>
                    </a:lnTo>
                    <a:lnTo>
                      <a:pt x="36" y="39"/>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440" name="Freeform 199"/>
              <p:cNvSpPr>
                <a:spLocks/>
              </p:cNvSpPr>
              <p:nvPr/>
            </p:nvSpPr>
            <p:spPr bwMode="auto">
              <a:xfrm>
                <a:off x="6728619" y="4149725"/>
                <a:ext cx="233363" cy="68262"/>
              </a:xfrm>
              <a:custGeom>
                <a:avLst/>
                <a:gdLst/>
                <a:ahLst/>
                <a:cxnLst>
                  <a:cxn ang="0">
                    <a:pos x="141" y="41"/>
                  </a:cxn>
                  <a:cxn ang="0">
                    <a:pos x="136" y="39"/>
                  </a:cxn>
                  <a:cxn ang="0">
                    <a:pos x="131" y="38"/>
                  </a:cxn>
                  <a:cxn ang="0">
                    <a:pos x="129" y="39"/>
                  </a:cxn>
                  <a:cxn ang="0">
                    <a:pos x="131" y="43"/>
                  </a:cxn>
                  <a:cxn ang="0">
                    <a:pos x="117" y="38"/>
                  </a:cxn>
                  <a:cxn ang="0">
                    <a:pos x="104" y="36"/>
                  </a:cxn>
                  <a:cxn ang="0">
                    <a:pos x="90" y="36"/>
                  </a:cxn>
                  <a:cxn ang="0">
                    <a:pos x="78" y="36"/>
                  </a:cxn>
                  <a:cxn ang="0">
                    <a:pos x="69" y="33"/>
                  </a:cxn>
                  <a:cxn ang="0">
                    <a:pos x="64" y="29"/>
                  </a:cxn>
                  <a:cxn ang="0">
                    <a:pos x="50" y="27"/>
                  </a:cxn>
                  <a:cxn ang="0">
                    <a:pos x="37" y="26"/>
                  </a:cxn>
                  <a:cxn ang="0">
                    <a:pos x="24" y="24"/>
                  </a:cxn>
                  <a:cxn ang="0">
                    <a:pos x="16" y="24"/>
                  </a:cxn>
                  <a:cxn ang="0">
                    <a:pos x="7" y="15"/>
                  </a:cxn>
                  <a:cxn ang="0">
                    <a:pos x="0" y="12"/>
                  </a:cxn>
                  <a:cxn ang="0">
                    <a:pos x="4" y="5"/>
                  </a:cxn>
                  <a:cxn ang="0">
                    <a:pos x="12" y="2"/>
                  </a:cxn>
                  <a:cxn ang="0">
                    <a:pos x="14" y="2"/>
                  </a:cxn>
                  <a:cxn ang="0">
                    <a:pos x="16" y="3"/>
                  </a:cxn>
                  <a:cxn ang="0">
                    <a:pos x="19" y="2"/>
                  </a:cxn>
                  <a:cxn ang="0">
                    <a:pos x="24" y="0"/>
                  </a:cxn>
                  <a:cxn ang="0">
                    <a:pos x="33" y="2"/>
                  </a:cxn>
                  <a:cxn ang="0">
                    <a:pos x="43" y="8"/>
                  </a:cxn>
                  <a:cxn ang="0">
                    <a:pos x="52" y="14"/>
                  </a:cxn>
                  <a:cxn ang="0">
                    <a:pos x="64" y="17"/>
                  </a:cxn>
                  <a:cxn ang="0">
                    <a:pos x="71" y="12"/>
                  </a:cxn>
                  <a:cxn ang="0">
                    <a:pos x="78" y="8"/>
                  </a:cxn>
                  <a:cxn ang="0">
                    <a:pos x="90" y="14"/>
                  </a:cxn>
                  <a:cxn ang="0">
                    <a:pos x="102" y="19"/>
                  </a:cxn>
                  <a:cxn ang="0">
                    <a:pos x="116" y="15"/>
                  </a:cxn>
                  <a:cxn ang="0">
                    <a:pos x="121" y="15"/>
                  </a:cxn>
                  <a:cxn ang="0">
                    <a:pos x="117" y="17"/>
                  </a:cxn>
                  <a:cxn ang="0">
                    <a:pos x="110" y="19"/>
                  </a:cxn>
                  <a:cxn ang="0">
                    <a:pos x="104" y="19"/>
                  </a:cxn>
                  <a:cxn ang="0">
                    <a:pos x="102" y="19"/>
                  </a:cxn>
                  <a:cxn ang="0">
                    <a:pos x="110" y="24"/>
                  </a:cxn>
                  <a:cxn ang="0">
                    <a:pos x="123" y="26"/>
                  </a:cxn>
                  <a:cxn ang="0">
                    <a:pos x="124" y="27"/>
                  </a:cxn>
                  <a:cxn ang="0">
                    <a:pos x="128" y="31"/>
                  </a:cxn>
                  <a:cxn ang="0">
                    <a:pos x="133" y="31"/>
                  </a:cxn>
                  <a:cxn ang="0">
                    <a:pos x="140" y="33"/>
                  </a:cxn>
                  <a:cxn ang="0">
                    <a:pos x="143" y="33"/>
                  </a:cxn>
                  <a:cxn ang="0">
                    <a:pos x="147" y="36"/>
                  </a:cxn>
                  <a:cxn ang="0">
                    <a:pos x="143" y="38"/>
                  </a:cxn>
                  <a:cxn ang="0">
                    <a:pos x="141" y="41"/>
                  </a:cxn>
                </a:cxnLst>
                <a:rect l="0" t="0" r="r" b="b"/>
                <a:pathLst>
                  <a:path w="147" h="43">
                    <a:moveTo>
                      <a:pt x="141" y="41"/>
                    </a:moveTo>
                    <a:lnTo>
                      <a:pt x="136" y="39"/>
                    </a:lnTo>
                    <a:lnTo>
                      <a:pt x="131" y="38"/>
                    </a:lnTo>
                    <a:lnTo>
                      <a:pt x="129" y="39"/>
                    </a:lnTo>
                    <a:lnTo>
                      <a:pt x="131" y="43"/>
                    </a:lnTo>
                    <a:lnTo>
                      <a:pt x="117" y="38"/>
                    </a:lnTo>
                    <a:lnTo>
                      <a:pt x="104" y="36"/>
                    </a:lnTo>
                    <a:lnTo>
                      <a:pt x="90" y="36"/>
                    </a:lnTo>
                    <a:lnTo>
                      <a:pt x="78" y="36"/>
                    </a:lnTo>
                    <a:lnTo>
                      <a:pt x="69" y="33"/>
                    </a:lnTo>
                    <a:lnTo>
                      <a:pt x="64" y="29"/>
                    </a:lnTo>
                    <a:lnTo>
                      <a:pt x="50" y="27"/>
                    </a:lnTo>
                    <a:lnTo>
                      <a:pt x="37" y="26"/>
                    </a:lnTo>
                    <a:lnTo>
                      <a:pt x="24" y="24"/>
                    </a:lnTo>
                    <a:lnTo>
                      <a:pt x="16" y="24"/>
                    </a:lnTo>
                    <a:lnTo>
                      <a:pt x="7" y="15"/>
                    </a:lnTo>
                    <a:lnTo>
                      <a:pt x="0" y="12"/>
                    </a:lnTo>
                    <a:lnTo>
                      <a:pt x="4" y="5"/>
                    </a:lnTo>
                    <a:lnTo>
                      <a:pt x="12" y="2"/>
                    </a:lnTo>
                    <a:lnTo>
                      <a:pt x="14" y="2"/>
                    </a:lnTo>
                    <a:lnTo>
                      <a:pt x="16" y="3"/>
                    </a:lnTo>
                    <a:lnTo>
                      <a:pt x="19" y="2"/>
                    </a:lnTo>
                    <a:lnTo>
                      <a:pt x="24" y="0"/>
                    </a:lnTo>
                    <a:lnTo>
                      <a:pt x="33" y="2"/>
                    </a:lnTo>
                    <a:lnTo>
                      <a:pt x="43" y="8"/>
                    </a:lnTo>
                    <a:lnTo>
                      <a:pt x="52" y="14"/>
                    </a:lnTo>
                    <a:lnTo>
                      <a:pt x="64" y="17"/>
                    </a:lnTo>
                    <a:lnTo>
                      <a:pt x="71" y="12"/>
                    </a:lnTo>
                    <a:lnTo>
                      <a:pt x="78" y="8"/>
                    </a:lnTo>
                    <a:lnTo>
                      <a:pt x="90" y="14"/>
                    </a:lnTo>
                    <a:lnTo>
                      <a:pt x="102" y="19"/>
                    </a:lnTo>
                    <a:lnTo>
                      <a:pt x="116" y="15"/>
                    </a:lnTo>
                    <a:lnTo>
                      <a:pt x="121" y="15"/>
                    </a:lnTo>
                    <a:lnTo>
                      <a:pt x="117" y="17"/>
                    </a:lnTo>
                    <a:lnTo>
                      <a:pt x="110" y="19"/>
                    </a:lnTo>
                    <a:lnTo>
                      <a:pt x="104" y="19"/>
                    </a:lnTo>
                    <a:lnTo>
                      <a:pt x="102" y="19"/>
                    </a:lnTo>
                    <a:lnTo>
                      <a:pt x="110" y="24"/>
                    </a:lnTo>
                    <a:lnTo>
                      <a:pt x="123" y="26"/>
                    </a:lnTo>
                    <a:lnTo>
                      <a:pt x="124" y="27"/>
                    </a:lnTo>
                    <a:lnTo>
                      <a:pt x="128" y="31"/>
                    </a:lnTo>
                    <a:lnTo>
                      <a:pt x="133" y="31"/>
                    </a:lnTo>
                    <a:lnTo>
                      <a:pt x="140" y="33"/>
                    </a:lnTo>
                    <a:lnTo>
                      <a:pt x="143" y="33"/>
                    </a:lnTo>
                    <a:lnTo>
                      <a:pt x="147" y="36"/>
                    </a:lnTo>
                    <a:lnTo>
                      <a:pt x="143" y="38"/>
                    </a:lnTo>
                    <a:lnTo>
                      <a:pt x="141" y="41"/>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441" name="Freeform 200"/>
              <p:cNvSpPr>
                <a:spLocks/>
              </p:cNvSpPr>
              <p:nvPr/>
            </p:nvSpPr>
            <p:spPr bwMode="auto">
              <a:xfrm>
                <a:off x="7060407" y="4203700"/>
                <a:ext cx="69850" cy="17462"/>
              </a:xfrm>
              <a:custGeom>
                <a:avLst/>
                <a:gdLst/>
                <a:ahLst/>
                <a:cxnLst>
                  <a:cxn ang="0">
                    <a:pos x="29" y="11"/>
                  </a:cxn>
                  <a:cxn ang="0">
                    <a:pos x="18" y="11"/>
                  </a:cxn>
                  <a:cxn ang="0">
                    <a:pos x="10" y="11"/>
                  </a:cxn>
                  <a:cxn ang="0">
                    <a:pos x="3" y="9"/>
                  </a:cxn>
                  <a:cxn ang="0">
                    <a:pos x="0" y="5"/>
                  </a:cxn>
                  <a:cxn ang="0">
                    <a:pos x="1" y="2"/>
                  </a:cxn>
                  <a:cxn ang="0">
                    <a:pos x="8" y="2"/>
                  </a:cxn>
                  <a:cxn ang="0">
                    <a:pos x="18" y="4"/>
                  </a:cxn>
                  <a:cxn ang="0">
                    <a:pos x="29" y="5"/>
                  </a:cxn>
                  <a:cxn ang="0">
                    <a:pos x="36" y="4"/>
                  </a:cxn>
                  <a:cxn ang="0">
                    <a:pos x="44" y="0"/>
                  </a:cxn>
                  <a:cxn ang="0">
                    <a:pos x="37" y="7"/>
                  </a:cxn>
                  <a:cxn ang="0">
                    <a:pos x="29" y="11"/>
                  </a:cxn>
                </a:cxnLst>
                <a:rect l="0" t="0" r="r" b="b"/>
                <a:pathLst>
                  <a:path w="44" h="11">
                    <a:moveTo>
                      <a:pt x="29" y="11"/>
                    </a:moveTo>
                    <a:lnTo>
                      <a:pt x="18" y="11"/>
                    </a:lnTo>
                    <a:lnTo>
                      <a:pt x="10" y="11"/>
                    </a:lnTo>
                    <a:lnTo>
                      <a:pt x="3" y="9"/>
                    </a:lnTo>
                    <a:lnTo>
                      <a:pt x="0" y="5"/>
                    </a:lnTo>
                    <a:lnTo>
                      <a:pt x="1" y="2"/>
                    </a:lnTo>
                    <a:lnTo>
                      <a:pt x="8" y="2"/>
                    </a:lnTo>
                    <a:lnTo>
                      <a:pt x="18" y="4"/>
                    </a:lnTo>
                    <a:lnTo>
                      <a:pt x="29" y="5"/>
                    </a:lnTo>
                    <a:lnTo>
                      <a:pt x="36" y="4"/>
                    </a:lnTo>
                    <a:lnTo>
                      <a:pt x="44" y="0"/>
                    </a:lnTo>
                    <a:lnTo>
                      <a:pt x="37" y="7"/>
                    </a:lnTo>
                    <a:lnTo>
                      <a:pt x="29" y="11"/>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442" name="Freeform 201"/>
              <p:cNvSpPr>
                <a:spLocks/>
              </p:cNvSpPr>
              <p:nvPr/>
            </p:nvSpPr>
            <p:spPr bwMode="auto">
              <a:xfrm>
                <a:off x="6988969" y="4210050"/>
                <a:ext cx="49213" cy="15875"/>
              </a:xfrm>
              <a:custGeom>
                <a:avLst/>
                <a:gdLst/>
                <a:ahLst/>
                <a:cxnLst>
                  <a:cxn ang="0">
                    <a:pos x="31" y="7"/>
                  </a:cxn>
                  <a:cxn ang="0">
                    <a:pos x="27" y="7"/>
                  </a:cxn>
                  <a:cxn ang="0">
                    <a:pos x="22" y="5"/>
                  </a:cxn>
                  <a:cxn ang="0">
                    <a:pos x="15" y="7"/>
                  </a:cxn>
                  <a:cxn ang="0">
                    <a:pos x="10" y="10"/>
                  </a:cxn>
                  <a:cxn ang="0">
                    <a:pos x="3" y="8"/>
                  </a:cxn>
                  <a:cxn ang="0">
                    <a:pos x="0" y="7"/>
                  </a:cxn>
                  <a:cxn ang="0">
                    <a:pos x="2" y="1"/>
                  </a:cxn>
                  <a:cxn ang="0">
                    <a:pos x="8" y="1"/>
                  </a:cxn>
                  <a:cxn ang="0">
                    <a:pos x="14" y="1"/>
                  </a:cxn>
                  <a:cxn ang="0">
                    <a:pos x="19" y="3"/>
                  </a:cxn>
                  <a:cxn ang="0">
                    <a:pos x="19" y="0"/>
                  </a:cxn>
                  <a:cxn ang="0">
                    <a:pos x="31" y="0"/>
                  </a:cxn>
                  <a:cxn ang="0">
                    <a:pos x="31" y="3"/>
                  </a:cxn>
                  <a:cxn ang="0">
                    <a:pos x="31" y="7"/>
                  </a:cxn>
                </a:cxnLst>
                <a:rect l="0" t="0" r="r" b="b"/>
                <a:pathLst>
                  <a:path w="31" h="10">
                    <a:moveTo>
                      <a:pt x="31" y="7"/>
                    </a:moveTo>
                    <a:lnTo>
                      <a:pt x="27" y="7"/>
                    </a:lnTo>
                    <a:lnTo>
                      <a:pt x="22" y="5"/>
                    </a:lnTo>
                    <a:lnTo>
                      <a:pt x="15" y="7"/>
                    </a:lnTo>
                    <a:lnTo>
                      <a:pt x="10" y="10"/>
                    </a:lnTo>
                    <a:lnTo>
                      <a:pt x="3" y="8"/>
                    </a:lnTo>
                    <a:lnTo>
                      <a:pt x="0" y="7"/>
                    </a:lnTo>
                    <a:lnTo>
                      <a:pt x="2" y="1"/>
                    </a:lnTo>
                    <a:lnTo>
                      <a:pt x="8" y="1"/>
                    </a:lnTo>
                    <a:lnTo>
                      <a:pt x="14" y="1"/>
                    </a:lnTo>
                    <a:lnTo>
                      <a:pt x="19" y="3"/>
                    </a:lnTo>
                    <a:lnTo>
                      <a:pt x="19" y="0"/>
                    </a:lnTo>
                    <a:lnTo>
                      <a:pt x="31" y="0"/>
                    </a:lnTo>
                    <a:lnTo>
                      <a:pt x="31" y="3"/>
                    </a:lnTo>
                    <a:lnTo>
                      <a:pt x="31" y="7"/>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443" name="Freeform 202"/>
              <p:cNvSpPr>
                <a:spLocks/>
              </p:cNvSpPr>
              <p:nvPr/>
            </p:nvSpPr>
            <p:spPr bwMode="auto">
              <a:xfrm>
                <a:off x="7039769" y="4229100"/>
                <a:ext cx="36513" cy="26987"/>
              </a:xfrm>
              <a:custGeom>
                <a:avLst/>
                <a:gdLst/>
                <a:ahLst/>
                <a:cxnLst>
                  <a:cxn ang="0">
                    <a:pos x="18" y="17"/>
                  </a:cxn>
                  <a:cxn ang="0">
                    <a:pos x="14" y="14"/>
                  </a:cxn>
                  <a:cxn ang="0">
                    <a:pos x="14" y="10"/>
                  </a:cxn>
                  <a:cxn ang="0">
                    <a:pos x="4" y="8"/>
                  </a:cxn>
                  <a:cxn ang="0">
                    <a:pos x="0" y="5"/>
                  </a:cxn>
                  <a:cxn ang="0">
                    <a:pos x="4" y="0"/>
                  </a:cxn>
                  <a:cxn ang="0">
                    <a:pos x="11" y="1"/>
                  </a:cxn>
                  <a:cxn ang="0">
                    <a:pos x="13" y="1"/>
                  </a:cxn>
                  <a:cxn ang="0">
                    <a:pos x="16" y="1"/>
                  </a:cxn>
                  <a:cxn ang="0">
                    <a:pos x="19" y="7"/>
                  </a:cxn>
                  <a:cxn ang="0">
                    <a:pos x="23" y="14"/>
                  </a:cxn>
                  <a:cxn ang="0">
                    <a:pos x="21" y="15"/>
                  </a:cxn>
                  <a:cxn ang="0">
                    <a:pos x="19" y="17"/>
                  </a:cxn>
                  <a:cxn ang="0">
                    <a:pos x="18" y="17"/>
                  </a:cxn>
                </a:cxnLst>
                <a:rect l="0" t="0" r="r" b="b"/>
                <a:pathLst>
                  <a:path w="23" h="17">
                    <a:moveTo>
                      <a:pt x="18" y="17"/>
                    </a:moveTo>
                    <a:lnTo>
                      <a:pt x="14" y="14"/>
                    </a:lnTo>
                    <a:lnTo>
                      <a:pt x="14" y="10"/>
                    </a:lnTo>
                    <a:lnTo>
                      <a:pt x="4" y="8"/>
                    </a:lnTo>
                    <a:lnTo>
                      <a:pt x="0" y="5"/>
                    </a:lnTo>
                    <a:lnTo>
                      <a:pt x="4" y="0"/>
                    </a:lnTo>
                    <a:lnTo>
                      <a:pt x="11" y="1"/>
                    </a:lnTo>
                    <a:lnTo>
                      <a:pt x="13" y="1"/>
                    </a:lnTo>
                    <a:lnTo>
                      <a:pt x="16" y="1"/>
                    </a:lnTo>
                    <a:lnTo>
                      <a:pt x="19" y="7"/>
                    </a:lnTo>
                    <a:lnTo>
                      <a:pt x="23" y="14"/>
                    </a:lnTo>
                    <a:lnTo>
                      <a:pt x="21" y="15"/>
                    </a:lnTo>
                    <a:lnTo>
                      <a:pt x="19" y="17"/>
                    </a:lnTo>
                    <a:lnTo>
                      <a:pt x="18" y="17"/>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444" name="Freeform 203"/>
              <p:cNvSpPr>
                <a:spLocks/>
              </p:cNvSpPr>
              <p:nvPr/>
            </p:nvSpPr>
            <p:spPr bwMode="auto">
              <a:xfrm>
                <a:off x="6971507" y="4206875"/>
                <a:ext cx="14288" cy="14287"/>
              </a:xfrm>
              <a:custGeom>
                <a:avLst/>
                <a:gdLst/>
                <a:ahLst/>
                <a:cxnLst>
                  <a:cxn ang="0">
                    <a:pos x="0" y="0"/>
                  </a:cxn>
                  <a:cxn ang="0">
                    <a:pos x="4" y="0"/>
                  </a:cxn>
                  <a:cxn ang="0">
                    <a:pos x="6" y="2"/>
                  </a:cxn>
                  <a:cxn ang="0">
                    <a:pos x="9" y="3"/>
                  </a:cxn>
                  <a:cxn ang="0">
                    <a:pos x="6" y="7"/>
                  </a:cxn>
                  <a:cxn ang="0">
                    <a:pos x="4" y="9"/>
                  </a:cxn>
                  <a:cxn ang="0">
                    <a:pos x="0" y="7"/>
                  </a:cxn>
                  <a:cxn ang="0">
                    <a:pos x="0" y="5"/>
                  </a:cxn>
                  <a:cxn ang="0">
                    <a:pos x="0" y="2"/>
                  </a:cxn>
                  <a:cxn ang="0">
                    <a:pos x="0" y="0"/>
                  </a:cxn>
                </a:cxnLst>
                <a:rect l="0" t="0" r="r" b="b"/>
                <a:pathLst>
                  <a:path w="9" h="9">
                    <a:moveTo>
                      <a:pt x="0" y="0"/>
                    </a:moveTo>
                    <a:lnTo>
                      <a:pt x="4" y="0"/>
                    </a:lnTo>
                    <a:lnTo>
                      <a:pt x="6" y="2"/>
                    </a:lnTo>
                    <a:lnTo>
                      <a:pt x="9" y="3"/>
                    </a:lnTo>
                    <a:lnTo>
                      <a:pt x="6" y="7"/>
                    </a:lnTo>
                    <a:lnTo>
                      <a:pt x="4" y="9"/>
                    </a:lnTo>
                    <a:lnTo>
                      <a:pt x="0" y="7"/>
                    </a:lnTo>
                    <a:lnTo>
                      <a:pt x="0" y="5"/>
                    </a:lnTo>
                    <a:lnTo>
                      <a:pt x="0" y="2"/>
                    </a:lnTo>
                    <a:lnTo>
                      <a:pt x="0" y="0"/>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445" name="Freeform 204"/>
              <p:cNvSpPr>
                <a:spLocks/>
              </p:cNvSpPr>
              <p:nvPr/>
            </p:nvSpPr>
            <p:spPr bwMode="auto">
              <a:xfrm>
                <a:off x="7141369" y="4210050"/>
                <a:ext cx="82550" cy="46037"/>
              </a:xfrm>
              <a:custGeom>
                <a:avLst/>
                <a:gdLst/>
                <a:ahLst/>
                <a:cxnLst>
                  <a:cxn ang="0">
                    <a:pos x="22" y="13"/>
                  </a:cxn>
                  <a:cxn ang="0">
                    <a:pos x="21" y="15"/>
                  </a:cxn>
                  <a:cxn ang="0">
                    <a:pos x="21" y="20"/>
                  </a:cxn>
                  <a:cxn ang="0">
                    <a:pos x="14" y="26"/>
                  </a:cxn>
                  <a:cxn ang="0">
                    <a:pos x="4" y="29"/>
                  </a:cxn>
                  <a:cxn ang="0">
                    <a:pos x="0" y="27"/>
                  </a:cxn>
                  <a:cxn ang="0">
                    <a:pos x="0" y="26"/>
                  </a:cxn>
                  <a:cxn ang="0">
                    <a:pos x="5" y="13"/>
                  </a:cxn>
                  <a:cxn ang="0">
                    <a:pos x="17" y="12"/>
                  </a:cxn>
                  <a:cxn ang="0">
                    <a:pos x="19" y="8"/>
                  </a:cxn>
                  <a:cxn ang="0">
                    <a:pos x="21" y="7"/>
                  </a:cxn>
                  <a:cxn ang="0">
                    <a:pos x="26" y="1"/>
                  </a:cxn>
                  <a:cxn ang="0">
                    <a:pos x="36" y="1"/>
                  </a:cxn>
                  <a:cxn ang="0">
                    <a:pos x="45" y="0"/>
                  </a:cxn>
                  <a:cxn ang="0">
                    <a:pos x="52" y="3"/>
                  </a:cxn>
                  <a:cxn ang="0">
                    <a:pos x="45" y="7"/>
                  </a:cxn>
                  <a:cxn ang="0">
                    <a:pos x="38" y="10"/>
                  </a:cxn>
                  <a:cxn ang="0">
                    <a:pos x="29" y="12"/>
                  </a:cxn>
                  <a:cxn ang="0">
                    <a:pos x="22" y="13"/>
                  </a:cxn>
                </a:cxnLst>
                <a:rect l="0" t="0" r="r" b="b"/>
                <a:pathLst>
                  <a:path w="52" h="29">
                    <a:moveTo>
                      <a:pt x="22" y="13"/>
                    </a:moveTo>
                    <a:lnTo>
                      <a:pt x="21" y="15"/>
                    </a:lnTo>
                    <a:lnTo>
                      <a:pt x="21" y="20"/>
                    </a:lnTo>
                    <a:lnTo>
                      <a:pt x="14" y="26"/>
                    </a:lnTo>
                    <a:lnTo>
                      <a:pt x="4" y="29"/>
                    </a:lnTo>
                    <a:lnTo>
                      <a:pt x="0" y="27"/>
                    </a:lnTo>
                    <a:lnTo>
                      <a:pt x="0" y="26"/>
                    </a:lnTo>
                    <a:lnTo>
                      <a:pt x="5" y="13"/>
                    </a:lnTo>
                    <a:lnTo>
                      <a:pt x="17" y="12"/>
                    </a:lnTo>
                    <a:lnTo>
                      <a:pt x="19" y="8"/>
                    </a:lnTo>
                    <a:lnTo>
                      <a:pt x="21" y="7"/>
                    </a:lnTo>
                    <a:lnTo>
                      <a:pt x="26" y="1"/>
                    </a:lnTo>
                    <a:lnTo>
                      <a:pt x="36" y="1"/>
                    </a:lnTo>
                    <a:lnTo>
                      <a:pt x="45" y="0"/>
                    </a:lnTo>
                    <a:lnTo>
                      <a:pt x="52" y="3"/>
                    </a:lnTo>
                    <a:lnTo>
                      <a:pt x="45" y="7"/>
                    </a:lnTo>
                    <a:lnTo>
                      <a:pt x="38" y="10"/>
                    </a:lnTo>
                    <a:lnTo>
                      <a:pt x="29" y="12"/>
                    </a:lnTo>
                    <a:lnTo>
                      <a:pt x="22" y="13"/>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446" name="Freeform 205"/>
              <p:cNvSpPr>
                <a:spLocks/>
              </p:cNvSpPr>
              <p:nvPr/>
            </p:nvSpPr>
            <p:spPr bwMode="auto">
              <a:xfrm>
                <a:off x="7384257" y="4143375"/>
                <a:ext cx="14288" cy="33337"/>
              </a:xfrm>
              <a:custGeom>
                <a:avLst/>
                <a:gdLst/>
                <a:ahLst/>
                <a:cxnLst>
                  <a:cxn ang="0">
                    <a:pos x="7" y="0"/>
                  </a:cxn>
                  <a:cxn ang="0">
                    <a:pos x="7" y="2"/>
                  </a:cxn>
                  <a:cxn ang="0">
                    <a:pos x="9" y="6"/>
                  </a:cxn>
                  <a:cxn ang="0">
                    <a:pos x="7" y="9"/>
                  </a:cxn>
                  <a:cxn ang="0">
                    <a:pos x="5" y="11"/>
                  </a:cxn>
                  <a:cxn ang="0">
                    <a:pos x="5" y="18"/>
                  </a:cxn>
                  <a:cxn ang="0">
                    <a:pos x="2" y="21"/>
                  </a:cxn>
                  <a:cxn ang="0">
                    <a:pos x="0" y="19"/>
                  </a:cxn>
                  <a:cxn ang="0">
                    <a:pos x="0" y="18"/>
                  </a:cxn>
                  <a:cxn ang="0">
                    <a:pos x="2" y="11"/>
                  </a:cxn>
                  <a:cxn ang="0">
                    <a:pos x="4" y="9"/>
                  </a:cxn>
                  <a:cxn ang="0">
                    <a:pos x="4" y="2"/>
                  </a:cxn>
                  <a:cxn ang="0">
                    <a:pos x="7" y="0"/>
                  </a:cxn>
                </a:cxnLst>
                <a:rect l="0" t="0" r="r" b="b"/>
                <a:pathLst>
                  <a:path w="9" h="21">
                    <a:moveTo>
                      <a:pt x="7" y="0"/>
                    </a:moveTo>
                    <a:lnTo>
                      <a:pt x="7" y="2"/>
                    </a:lnTo>
                    <a:lnTo>
                      <a:pt x="9" y="6"/>
                    </a:lnTo>
                    <a:lnTo>
                      <a:pt x="7" y="9"/>
                    </a:lnTo>
                    <a:lnTo>
                      <a:pt x="5" y="11"/>
                    </a:lnTo>
                    <a:lnTo>
                      <a:pt x="5" y="18"/>
                    </a:lnTo>
                    <a:lnTo>
                      <a:pt x="2" y="21"/>
                    </a:lnTo>
                    <a:lnTo>
                      <a:pt x="0" y="19"/>
                    </a:lnTo>
                    <a:lnTo>
                      <a:pt x="0" y="18"/>
                    </a:lnTo>
                    <a:lnTo>
                      <a:pt x="2" y="11"/>
                    </a:lnTo>
                    <a:lnTo>
                      <a:pt x="4" y="9"/>
                    </a:lnTo>
                    <a:lnTo>
                      <a:pt x="4" y="2"/>
                    </a:lnTo>
                    <a:lnTo>
                      <a:pt x="7" y="0"/>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447" name="Freeform 206"/>
              <p:cNvSpPr>
                <a:spLocks/>
              </p:cNvSpPr>
              <p:nvPr/>
            </p:nvSpPr>
            <p:spPr bwMode="auto">
              <a:xfrm>
                <a:off x="7201694" y="4084638"/>
                <a:ext cx="22225" cy="20637"/>
              </a:xfrm>
              <a:custGeom>
                <a:avLst/>
                <a:gdLst/>
                <a:ahLst/>
                <a:cxnLst>
                  <a:cxn ang="0">
                    <a:pos x="14" y="7"/>
                  </a:cxn>
                  <a:cxn ang="0">
                    <a:pos x="10" y="10"/>
                  </a:cxn>
                  <a:cxn ang="0">
                    <a:pos x="9" y="13"/>
                  </a:cxn>
                  <a:cxn ang="0">
                    <a:pos x="2" y="10"/>
                  </a:cxn>
                  <a:cxn ang="0">
                    <a:pos x="0" y="3"/>
                  </a:cxn>
                  <a:cxn ang="0">
                    <a:pos x="2" y="0"/>
                  </a:cxn>
                  <a:cxn ang="0">
                    <a:pos x="7" y="0"/>
                  </a:cxn>
                  <a:cxn ang="0">
                    <a:pos x="10" y="1"/>
                  </a:cxn>
                  <a:cxn ang="0">
                    <a:pos x="14" y="7"/>
                  </a:cxn>
                </a:cxnLst>
                <a:rect l="0" t="0" r="r" b="b"/>
                <a:pathLst>
                  <a:path w="14" h="13">
                    <a:moveTo>
                      <a:pt x="14" y="7"/>
                    </a:moveTo>
                    <a:lnTo>
                      <a:pt x="10" y="10"/>
                    </a:lnTo>
                    <a:lnTo>
                      <a:pt x="9" y="13"/>
                    </a:lnTo>
                    <a:lnTo>
                      <a:pt x="2" y="10"/>
                    </a:lnTo>
                    <a:lnTo>
                      <a:pt x="0" y="3"/>
                    </a:lnTo>
                    <a:lnTo>
                      <a:pt x="2" y="0"/>
                    </a:lnTo>
                    <a:lnTo>
                      <a:pt x="7" y="0"/>
                    </a:lnTo>
                    <a:lnTo>
                      <a:pt x="10" y="1"/>
                    </a:lnTo>
                    <a:lnTo>
                      <a:pt x="14" y="7"/>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448" name="Freeform 207"/>
              <p:cNvSpPr>
                <a:spLocks/>
              </p:cNvSpPr>
              <p:nvPr/>
            </p:nvSpPr>
            <p:spPr bwMode="auto">
              <a:xfrm>
                <a:off x="7242969" y="4084638"/>
                <a:ext cx="65088" cy="19050"/>
              </a:xfrm>
              <a:custGeom>
                <a:avLst/>
                <a:gdLst/>
                <a:ahLst/>
                <a:cxnLst>
                  <a:cxn ang="0">
                    <a:pos x="36" y="1"/>
                  </a:cxn>
                  <a:cxn ang="0">
                    <a:pos x="38" y="5"/>
                  </a:cxn>
                  <a:cxn ang="0">
                    <a:pos x="41" y="10"/>
                  </a:cxn>
                  <a:cxn ang="0">
                    <a:pos x="39" y="10"/>
                  </a:cxn>
                  <a:cxn ang="0">
                    <a:pos x="38" y="12"/>
                  </a:cxn>
                  <a:cxn ang="0">
                    <a:pos x="29" y="8"/>
                  </a:cxn>
                  <a:cxn ang="0">
                    <a:pos x="20" y="7"/>
                  </a:cxn>
                  <a:cxn ang="0">
                    <a:pos x="14" y="7"/>
                  </a:cxn>
                  <a:cxn ang="0">
                    <a:pos x="8" y="7"/>
                  </a:cxn>
                  <a:cxn ang="0">
                    <a:pos x="3" y="5"/>
                  </a:cxn>
                  <a:cxn ang="0">
                    <a:pos x="0" y="3"/>
                  </a:cxn>
                  <a:cxn ang="0">
                    <a:pos x="0" y="0"/>
                  </a:cxn>
                  <a:cxn ang="0">
                    <a:pos x="3" y="0"/>
                  </a:cxn>
                  <a:cxn ang="0">
                    <a:pos x="26" y="0"/>
                  </a:cxn>
                  <a:cxn ang="0">
                    <a:pos x="29" y="1"/>
                  </a:cxn>
                  <a:cxn ang="0">
                    <a:pos x="34" y="1"/>
                  </a:cxn>
                  <a:cxn ang="0">
                    <a:pos x="36" y="1"/>
                  </a:cxn>
                </a:cxnLst>
                <a:rect l="0" t="0" r="r" b="b"/>
                <a:pathLst>
                  <a:path w="41" h="12">
                    <a:moveTo>
                      <a:pt x="36" y="1"/>
                    </a:moveTo>
                    <a:lnTo>
                      <a:pt x="38" y="5"/>
                    </a:lnTo>
                    <a:lnTo>
                      <a:pt x="41" y="10"/>
                    </a:lnTo>
                    <a:lnTo>
                      <a:pt x="39" y="10"/>
                    </a:lnTo>
                    <a:lnTo>
                      <a:pt x="38" y="12"/>
                    </a:lnTo>
                    <a:lnTo>
                      <a:pt x="29" y="8"/>
                    </a:lnTo>
                    <a:lnTo>
                      <a:pt x="20" y="7"/>
                    </a:lnTo>
                    <a:lnTo>
                      <a:pt x="14" y="7"/>
                    </a:lnTo>
                    <a:lnTo>
                      <a:pt x="8" y="7"/>
                    </a:lnTo>
                    <a:lnTo>
                      <a:pt x="3" y="5"/>
                    </a:lnTo>
                    <a:lnTo>
                      <a:pt x="0" y="3"/>
                    </a:lnTo>
                    <a:lnTo>
                      <a:pt x="0" y="0"/>
                    </a:lnTo>
                    <a:lnTo>
                      <a:pt x="3" y="0"/>
                    </a:lnTo>
                    <a:lnTo>
                      <a:pt x="26" y="0"/>
                    </a:lnTo>
                    <a:lnTo>
                      <a:pt x="29" y="1"/>
                    </a:lnTo>
                    <a:lnTo>
                      <a:pt x="34" y="1"/>
                    </a:lnTo>
                    <a:lnTo>
                      <a:pt x="36" y="1"/>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449" name="Freeform 208"/>
              <p:cNvSpPr>
                <a:spLocks/>
              </p:cNvSpPr>
              <p:nvPr/>
            </p:nvSpPr>
            <p:spPr bwMode="auto">
              <a:xfrm>
                <a:off x="7231857" y="3963988"/>
                <a:ext cx="26988" cy="63500"/>
              </a:xfrm>
              <a:custGeom>
                <a:avLst/>
                <a:gdLst/>
                <a:ahLst/>
                <a:cxnLst>
                  <a:cxn ang="0">
                    <a:pos x="5" y="31"/>
                  </a:cxn>
                  <a:cxn ang="0">
                    <a:pos x="5" y="27"/>
                  </a:cxn>
                  <a:cxn ang="0">
                    <a:pos x="10" y="27"/>
                  </a:cxn>
                  <a:cxn ang="0">
                    <a:pos x="17" y="27"/>
                  </a:cxn>
                  <a:cxn ang="0">
                    <a:pos x="14" y="22"/>
                  </a:cxn>
                  <a:cxn ang="0">
                    <a:pos x="12" y="19"/>
                  </a:cxn>
                  <a:cxn ang="0">
                    <a:pos x="14" y="15"/>
                  </a:cxn>
                  <a:cxn ang="0">
                    <a:pos x="17" y="12"/>
                  </a:cxn>
                  <a:cxn ang="0">
                    <a:pos x="7" y="7"/>
                  </a:cxn>
                  <a:cxn ang="0">
                    <a:pos x="5" y="0"/>
                  </a:cxn>
                  <a:cxn ang="0">
                    <a:pos x="0" y="3"/>
                  </a:cxn>
                  <a:cxn ang="0">
                    <a:pos x="0" y="10"/>
                  </a:cxn>
                  <a:cxn ang="0">
                    <a:pos x="2" y="15"/>
                  </a:cxn>
                  <a:cxn ang="0">
                    <a:pos x="3" y="24"/>
                  </a:cxn>
                  <a:cxn ang="0">
                    <a:pos x="3" y="27"/>
                  </a:cxn>
                  <a:cxn ang="0">
                    <a:pos x="3" y="31"/>
                  </a:cxn>
                  <a:cxn ang="0">
                    <a:pos x="3" y="34"/>
                  </a:cxn>
                  <a:cxn ang="0">
                    <a:pos x="10" y="40"/>
                  </a:cxn>
                  <a:cxn ang="0">
                    <a:pos x="7" y="34"/>
                  </a:cxn>
                  <a:cxn ang="0">
                    <a:pos x="5" y="31"/>
                  </a:cxn>
                </a:cxnLst>
                <a:rect l="0" t="0" r="r" b="b"/>
                <a:pathLst>
                  <a:path w="17" h="40">
                    <a:moveTo>
                      <a:pt x="5" y="31"/>
                    </a:moveTo>
                    <a:lnTo>
                      <a:pt x="5" y="27"/>
                    </a:lnTo>
                    <a:lnTo>
                      <a:pt x="10" y="27"/>
                    </a:lnTo>
                    <a:lnTo>
                      <a:pt x="17" y="27"/>
                    </a:lnTo>
                    <a:lnTo>
                      <a:pt x="14" y="22"/>
                    </a:lnTo>
                    <a:lnTo>
                      <a:pt x="12" y="19"/>
                    </a:lnTo>
                    <a:lnTo>
                      <a:pt x="14" y="15"/>
                    </a:lnTo>
                    <a:lnTo>
                      <a:pt x="17" y="12"/>
                    </a:lnTo>
                    <a:lnTo>
                      <a:pt x="7" y="7"/>
                    </a:lnTo>
                    <a:lnTo>
                      <a:pt x="5" y="0"/>
                    </a:lnTo>
                    <a:lnTo>
                      <a:pt x="0" y="3"/>
                    </a:lnTo>
                    <a:lnTo>
                      <a:pt x="0" y="10"/>
                    </a:lnTo>
                    <a:lnTo>
                      <a:pt x="2" y="15"/>
                    </a:lnTo>
                    <a:lnTo>
                      <a:pt x="3" y="24"/>
                    </a:lnTo>
                    <a:lnTo>
                      <a:pt x="3" y="27"/>
                    </a:lnTo>
                    <a:lnTo>
                      <a:pt x="3" y="31"/>
                    </a:lnTo>
                    <a:lnTo>
                      <a:pt x="3" y="34"/>
                    </a:lnTo>
                    <a:lnTo>
                      <a:pt x="10" y="40"/>
                    </a:lnTo>
                    <a:lnTo>
                      <a:pt x="7" y="34"/>
                    </a:lnTo>
                    <a:lnTo>
                      <a:pt x="5" y="31"/>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450" name="Freeform 209"/>
              <p:cNvSpPr>
                <a:spLocks/>
              </p:cNvSpPr>
              <p:nvPr/>
            </p:nvSpPr>
            <p:spPr bwMode="auto">
              <a:xfrm>
                <a:off x="7717632" y="4111625"/>
                <a:ext cx="90488" cy="50800"/>
              </a:xfrm>
              <a:custGeom>
                <a:avLst/>
                <a:gdLst/>
                <a:ahLst/>
                <a:cxnLst>
                  <a:cxn ang="0">
                    <a:pos x="16" y="31"/>
                  </a:cxn>
                  <a:cxn ang="0">
                    <a:pos x="5" y="26"/>
                  </a:cxn>
                  <a:cxn ang="0">
                    <a:pos x="0" y="20"/>
                  </a:cxn>
                  <a:cxn ang="0">
                    <a:pos x="16" y="20"/>
                  </a:cxn>
                  <a:cxn ang="0">
                    <a:pos x="17" y="19"/>
                  </a:cxn>
                  <a:cxn ang="0">
                    <a:pos x="21" y="19"/>
                  </a:cxn>
                  <a:cxn ang="0">
                    <a:pos x="31" y="15"/>
                  </a:cxn>
                  <a:cxn ang="0">
                    <a:pos x="41" y="14"/>
                  </a:cxn>
                  <a:cxn ang="0">
                    <a:pos x="46" y="5"/>
                  </a:cxn>
                  <a:cxn ang="0">
                    <a:pos x="52" y="0"/>
                  </a:cxn>
                  <a:cxn ang="0">
                    <a:pos x="55" y="2"/>
                  </a:cxn>
                  <a:cxn ang="0">
                    <a:pos x="57" y="7"/>
                  </a:cxn>
                  <a:cxn ang="0">
                    <a:pos x="52" y="15"/>
                  </a:cxn>
                  <a:cxn ang="0">
                    <a:pos x="46" y="26"/>
                  </a:cxn>
                  <a:cxn ang="0">
                    <a:pos x="34" y="29"/>
                  </a:cxn>
                  <a:cxn ang="0">
                    <a:pos x="22" y="32"/>
                  </a:cxn>
                  <a:cxn ang="0">
                    <a:pos x="16" y="29"/>
                  </a:cxn>
                  <a:cxn ang="0">
                    <a:pos x="12" y="27"/>
                  </a:cxn>
                  <a:cxn ang="0">
                    <a:pos x="16" y="31"/>
                  </a:cxn>
                </a:cxnLst>
                <a:rect l="0" t="0" r="r" b="b"/>
                <a:pathLst>
                  <a:path w="57" h="32">
                    <a:moveTo>
                      <a:pt x="16" y="31"/>
                    </a:moveTo>
                    <a:lnTo>
                      <a:pt x="5" y="26"/>
                    </a:lnTo>
                    <a:lnTo>
                      <a:pt x="0" y="20"/>
                    </a:lnTo>
                    <a:lnTo>
                      <a:pt x="16" y="20"/>
                    </a:lnTo>
                    <a:lnTo>
                      <a:pt x="17" y="19"/>
                    </a:lnTo>
                    <a:lnTo>
                      <a:pt x="21" y="19"/>
                    </a:lnTo>
                    <a:lnTo>
                      <a:pt x="31" y="15"/>
                    </a:lnTo>
                    <a:lnTo>
                      <a:pt x="41" y="14"/>
                    </a:lnTo>
                    <a:lnTo>
                      <a:pt x="46" y="5"/>
                    </a:lnTo>
                    <a:lnTo>
                      <a:pt x="52" y="0"/>
                    </a:lnTo>
                    <a:lnTo>
                      <a:pt x="55" y="2"/>
                    </a:lnTo>
                    <a:lnTo>
                      <a:pt x="57" y="7"/>
                    </a:lnTo>
                    <a:lnTo>
                      <a:pt x="52" y="15"/>
                    </a:lnTo>
                    <a:lnTo>
                      <a:pt x="46" y="26"/>
                    </a:lnTo>
                    <a:lnTo>
                      <a:pt x="34" y="29"/>
                    </a:lnTo>
                    <a:lnTo>
                      <a:pt x="22" y="32"/>
                    </a:lnTo>
                    <a:lnTo>
                      <a:pt x="16" y="29"/>
                    </a:lnTo>
                    <a:lnTo>
                      <a:pt x="12" y="27"/>
                    </a:lnTo>
                    <a:lnTo>
                      <a:pt x="16" y="31"/>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451" name="Freeform 210"/>
              <p:cNvSpPr>
                <a:spLocks/>
              </p:cNvSpPr>
              <p:nvPr/>
            </p:nvSpPr>
            <p:spPr bwMode="auto">
              <a:xfrm>
                <a:off x="7308057" y="4021138"/>
                <a:ext cx="466725" cy="242887"/>
              </a:xfrm>
              <a:custGeom>
                <a:avLst/>
                <a:gdLst/>
                <a:ahLst/>
                <a:cxnLst>
                  <a:cxn ang="0">
                    <a:pos x="162" y="40"/>
                  </a:cxn>
                  <a:cxn ang="0">
                    <a:pos x="191" y="48"/>
                  </a:cxn>
                  <a:cxn ang="0">
                    <a:pos x="205" y="57"/>
                  </a:cxn>
                  <a:cxn ang="0">
                    <a:pos x="225" y="74"/>
                  </a:cxn>
                  <a:cxn ang="0">
                    <a:pos x="249" y="89"/>
                  </a:cxn>
                  <a:cxn ang="0">
                    <a:pos x="243" y="103"/>
                  </a:cxn>
                  <a:cxn ang="0">
                    <a:pos x="256" y="124"/>
                  </a:cxn>
                  <a:cxn ang="0">
                    <a:pos x="270" y="131"/>
                  </a:cxn>
                  <a:cxn ang="0">
                    <a:pos x="279" y="136"/>
                  </a:cxn>
                  <a:cxn ang="0">
                    <a:pos x="287" y="143"/>
                  </a:cxn>
                  <a:cxn ang="0">
                    <a:pos x="287" y="153"/>
                  </a:cxn>
                  <a:cxn ang="0">
                    <a:pos x="279" y="150"/>
                  </a:cxn>
                  <a:cxn ang="0">
                    <a:pos x="248" y="141"/>
                  </a:cxn>
                  <a:cxn ang="0">
                    <a:pos x="237" y="129"/>
                  </a:cxn>
                  <a:cxn ang="0">
                    <a:pos x="210" y="107"/>
                  </a:cxn>
                  <a:cxn ang="0">
                    <a:pos x="189" y="108"/>
                  </a:cxn>
                  <a:cxn ang="0">
                    <a:pos x="181" y="124"/>
                  </a:cxn>
                  <a:cxn ang="0">
                    <a:pos x="160" y="131"/>
                  </a:cxn>
                  <a:cxn ang="0">
                    <a:pos x="138" y="115"/>
                  </a:cxn>
                  <a:cxn ang="0">
                    <a:pos x="122" y="117"/>
                  </a:cxn>
                  <a:cxn ang="0">
                    <a:pos x="103" y="114"/>
                  </a:cxn>
                  <a:cxn ang="0">
                    <a:pos x="110" y="91"/>
                  </a:cxn>
                  <a:cxn ang="0">
                    <a:pos x="100" y="72"/>
                  </a:cxn>
                  <a:cxn ang="0">
                    <a:pos x="81" y="64"/>
                  </a:cxn>
                  <a:cxn ang="0">
                    <a:pos x="62" y="62"/>
                  </a:cxn>
                  <a:cxn ang="0">
                    <a:pos x="46" y="50"/>
                  </a:cxn>
                  <a:cxn ang="0">
                    <a:pos x="38" y="53"/>
                  </a:cxn>
                  <a:cxn ang="0">
                    <a:pos x="29" y="55"/>
                  </a:cxn>
                  <a:cxn ang="0">
                    <a:pos x="21" y="40"/>
                  </a:cxn>
                  <a:cxn ang="0">
                    <a:pos x="31" y="33"/>
                  </a:cxn>
                  <a:cxn ang="0">
                    <a:pos x="40" y="29"/>
                  </a:cxn>
                  <a:cxn ang="0">
                    <a:pos x="21" y="29"/>
                  </a:cxn>
                  <a:cxn ang="0">
                    <a:pos x="16" y="24"/>
                  </a:cxn>
                  <a:cxn ang="0">
                    <a:pos x="2" y="9"/>
                  </a:cxn>
                  <a:cxn ang="0">
                    <a:pos x="26" y="0"/>
                  </a:cxn>
                  <a:cxn ang="0">
                    <a:pos x="50" y="19"/>
                  </a:cxn>
                  <a:cxn ang="0">
                    <a:pos x="57" y="33"/>
                  </a:cxn>
                  <a:cxn ang="0">
                    <a:pos x="72" y="38"/>
                  </a:cxn>
                  <a:cxn ang="0">
                    <a:pos x="89" y="28"/>
                  </a:cxn>
                  <a:cxn ang="0">
                    <a:pos x="108" y="17"/>
                  </a:cxn>
                  <a:cxn ang="0">
                    <a:pos x="126" y="29"/>
                  </a:cxn>
                  <a:cxn ang="0">
                    <a:pos x="148" y="33"/>
                  </a:cxn>
                </a:cxnLst>
                <a:rect l="0" t="0" r="r" b="b"/>
                <a:pathLst>
                  <a:path w="294" h="153">
                    <a:moveTo>
                      <a:pt x="146" y="31"/>
                    </a:moveTo>
                    <a:lnTo>
                      <a:pt x="151" y="34"/>
                    </a:lnTo>
                    <a:lnTo>
                      <a:pt x="162" y="40"/>
                    </a:lnTo>
                    <a:lnTo>
                      <a:pt x="172" y="43"/>
                    </a:lnTo>
                    <a:lnTo>
                      <a:pt x="184" y="45"/>
                    </a:lnTo>
                    <a:lnTo>
                      <a:pt x="191" y="48"/>
                    </a:lnTo>
                    <a:lnTo>
                      <a:pt x="198" y="52"/>
                    </a:lnTo>
                    <a:lnTo>
                      <a:pt x="200" y="55"/>
                    </a:lnTo>
                    <a:lnTo>
                      <a:pt x="205" y="57"/>
                    </a:lnTo>
                    <a:lnTo>
                      <a:pt x="213" y="60"/>
                    </a:lnTo>
                    <a:lnTo>
                      <a:pt x="220" y="69"/>
                    </a:lnTo>
                    <a:lnTo>
                      <a:pt x="225" y="74"/>
                    </a:lnTo>
                    <a:lnTo>
                      <a:pt x="234" y="81"/>
                    </a:lnTo>
                    <a:lnTo>
                      <a:pt x="243" y="81"/>
                    </a:lnTo>
                    <a:lnTo>
                      <a:pt x="249" y="89"/>
                    </a:lnTo>
                    <a:lnTo>
                      <a:pt x="244" y="93"/>
                    </a:lnTo>
                    <a:lnTo>
                      <a:pt x="239" y="98"/>
                    </a:lnTo>
                    <a:lnTo>
                      <a:pt x="243" y="103"/>
                    </a:lnTo>
                    <a:lnTo>
                      <a:pt x="249" y="110"/>
                    </a:lnTo>
                    <a:lnTo>
                      <a:pt x="253" y="117"/>
                    </a:lnTo>
                    <a:lnTo>
                      <a:pt x="256" y="124"/>
                    </a:lnTo>
                    <a:lnTo>
                      <a:pt x="261" y="127"/>
                    </a:lnTo>
                    <a:lnTo>
                      <a:pt x="268" y="129"/>
                    </a:lnTo>
                    <a:lnTo>
                      <a:pt x="270" y="131"/>
                    </a:lnTo>
                    <a:lnTo>
                      <a:pt x="272" y="136"/>
                    </a:lnTo>
                    <a:lnTo>
                      <a:pt x="275" y="136"/>
                    </a:lnTo>
                    <a:lnTo>
                      <a:pt x="279" y="136"/>
                    </a:lnTo>
                    <a:lnTo>
                      <a:pt x="280" y="138"/>
                    </a:lnTo>
                    <a:lnTo>
                      <a:pt x="284" y="143"/>
                    </a:lnTo>
                    <a:lnTo>
                      <a:pt x="287" y="143"/>
                    </a:lnTo>
                    <a:lnTo>
                      <a:pt x="294" y="145"/>
                    </a:lnTo>
                    <a:lnTo>
                      <a:pt x="289" y="146"/>
                    </a:lnTo>
                    <a:lnTo>
                      <a:pt x="287" y="153"/>
                    </a:lnTo>
                    <a:lnTo>
                      <a:pt x="286" y="153"/>
                    </a:lnTo>
                    <a:lnTo>
                      <a:pt x="284" y="153"/>
                    </a:lnTo>
                    <a:lnTo>
                      <a:pt x="279" y="150"/>
                    </a:lnTo>
                    <a:lnTo>
                      <a:pt x="274" y="146"/>
                    </a:lnTo>
                    <a:lnTo>
                      <a:pt x="261" y="146"/>
                    </a:lnTo>
                    <a:lnTo>
                      <a:pt x="248" y="141"/>
                    </a:lnTo>
                    <a:lnTo>
                      <a:pt x="241" y="134"/>
                    </a:lnTo>
                    <a:lnTo>
                      <a:pt x="239" y="131"/>
                    </a:lnTo>
                    <a:lnTo>
                      <a:pt x="237" y="129"/>
                    </a:lnTo>
                    <a:lnTo>
                      <a:pt x="229" y="120"/>
                    </a:lnTo>
                    <a:lnTo>
                      <a:pt x="220" y="112"/>
                    </a:lnTo>
                    <a:lnTo>
                      <a:pt x="210" y="107"/>
                    </a:lnTo>
                    <a:lnTo>
                      <a:pt x="201" y="105"/>
                    </a:lnTo>
                    <a:lnTo>
                      <a:pt x="193" y="105"/>
                    </a:lnTo>
                    <a:lnTo>
                      <a:pt x="189" y="108"/>
                    </a:lnTo>
                    <a:lnTo>
                      <a:pt x="186" y="114"/>
                    </a:lnTo>
                    <a:lnTo>
                      <a:pt x="182" y="119"/>
                    </a:lnTo>
                    <a:lnTo>
                      <a:pt x="181" y="124"/>
                    </a:lnTo>
                    <a:lnTo>
                      <a:pt x="179" y="131"/>
                    </a:lnTo>
                    <a:lnTo>
                      <a:pt x="167" y="131"/>
                    </a:lnTo>
                    <a:lnTo>
                      <a:pt x="160" y="131"/>
                    </a:lnTo>
                    <a:lnTo>
                      <a:pt x="150" y="127"/>
                    </a:lnTo>
                    <a:lnTo>
                      <a:pt x="145" y="122"/>
                    </a:lnTo>
                    <a:lnTo>
                      <a:pt x="138" y="115"/>
                    </a:lnTo>
                    <a:lnTo>
                      <a:pt x="131" y="114"/>
                    </a:lnTo>
                    <a:lnTo>
                      <a:pt x="124" y="114"/>
                    </a:lnTo>
                    <a:lnTo>
                      <a:pt x="122" y="117"/>
                    </a:lnTo>
                    <a:lnTo>
                      <a:pt x="112" y="117"/>
                    </a:lnTo>
                    <a:lnTo>
                      <a:pt x="105" y="115"/>
                    </a:lnTo>
                    <a:lnTo>
                      <a:pt x="103" y="114"/>
                    </a:lnTo>
                    <a:lnTo>
                      <a:pt x="108" y="105"/>
                    </a:lnTo>
                    <a:lnTo>
                      <a:pt x="117" y="103"/>
                    </a:lnTo>
                    <a:lnTo>
                      <a:pt x="110" y="91"/>
                    </a:lnTo>
                    <a:lnTo>
                      <a:pt x="110" y="81"/>
                    </a:lnTo>
                    <a:lnTo>
                      <a:pt x="105" y="76"/>
                    </a:lnTo>
                    <a:lnTo>
                      <a:pt x="100" y="72"/>
                    </a:lnTo>
                    <a:lnTo>
                      <a:pt x="91" y="69"/>
                    </a:lnTo>
                    <a:lnTo>
                      <a:pt x="88" y="67"/>
                    </a:lnTo>
                    <a:lnTo>
                      <a:pt x="81" y="64"/>
                    </a:lnTo>
                    <a:lnTo>
                      <a:pt x="74" y="64"/>
                    </a:lnTo>
                    <a:lnTo>
                      <a:pt x="67" y="62"/>
                    </a:lnTo>
                    <a:lnTo>
                      <a:pt x="62" y="62"/>
                    </a:lnTo>
                    <a:lnTo>
                      <a:pt x="55" y="59"/>
                    </a:lnTo>
                    <a:lnTo>
                      <a:pt x="52" y="55"/>
                    </a:lnTo>
                    <a:lnTo>
                      <a:pt x="46" y="50"/>
                    </a:lnTo>
                    <a:lnTo>
                      <a:pt x="43" y="52"/>
                    </a:lnTo>
                    <a:lnTo>
                      <a:pt x="43" y="47"/>
                    </a:lnTo>
                    <a:lnTo>
                      <a:pt x="38" y="53"/>
                    </a:lnTo>
                    <a:lnTo>
                      <a:pt x="34" y="57"/>
                    </a:lnTo>
                    <a:lnTo>
                      <a:pt x="31" y="55"/>
                    </a:lnTo>
                    <a:lnTo>
                      <a:pt x="29" y="55"/>
                    </a:lnTo>
                    <a:lnTo>
                      <a:pt x="28" y="48"/>
                    </a:lnTo>
                    <a:lnTo>
                      <a:pt x="28" y="43"/>
                    </a:lnTo>
                    <a:lnTo>
                      <a:pt x="21" y="40"/>
                    </a:lnTo>
                    <a:lnTo>
                      <a:pt x="17" y="38"/>
                    </a:lnTo>
                    <a:lnTo>
                      <a:pt x="22" y="34"/>
                    </a:lnTo>
                    <a:lnTo>
                      <a:pt x="31" y="33"/>
                    </a:lnTo>
                    <a:lnTo>
                      <a:pt x="38" y="31"/>
                    </a:lnTo>
                    <a:lnTo>
                      <a:pt x="43" y="29"/>
                    </a:lnTo>
                    <a:lnTo>
                      <a:pt x="40" y="29"/>
                    </a:lnTo>
                    <a:lnTo>
                      <a:pt x="33" y="29"/>
                    </a:lnTo>
                    <a:lnTo>
                      <a:pt x="26" y="31"/>
                    </a:lnTo>
                    <a:lnTo>
                      <a:pt x="21" y="29"/>
                    </a:lnTo>
                    <a:lnTo>
                      <a:pt x="19" y="29"/>
                    </a:lnTo>
                    <a:lnTo>
                      <a:pt x="16" y="26"/>
                    </a:lnTo>
                    <a:lnTo>
                      <a:pt x="16" y="24"/>
                    </a:lnTo>
                    <a:lnTo>
                      <a:pt x="5" y="19"/>
                    </a:lnTo>
                    <a:lnTo>
                      <a:pt x="0" y="14"/>
                    </a:lnTo>
                    <a:lnTo>
                      <a:pt x="2" y="9"/>
                    </a:lnTo>
                    <a:lnTo>
                      <a:pt x="7" y="9"/>
                    </a:lnTo>
                    <a:lnTo>
                      <a:pt x="14" y="4"/>
                    </a:lnTo>
                    <a:lnTo>
                      <a:pt x="26" y="0"/>
                    </a:lnTo>
                    <a:lnTo>
                      <a:pt x="38" y="4"/>
                    </a:lnTo>
                    <a:lnTo>
                      <a:pt x="50" y="10"/>
                    </a:lnTo>
                    <a:lnTo>
                      <a:pt x="50" y="19"/>
                    </a:lnTo>
                    <a:lnTo>
                      <a:pt x="50" y="29"/>
                    </a:lnTo>
                    <a:lnTo>
                      <a:pt x="52" y="31"/>
                    </a:lnTo>
                    <a:lnTo>
                      <a:pt x="57" y="33"/>
                    </a:lnTo>
                    <a:lnTo>
                      <a:pt x="60" y="38"/>
                    </a:lnTo>
                    <a:lnTo>
                      <a:pt x="67" y="43"/>
                    </a:lnTo>
                    <a:lnTo>
                      <a:pt x="72" y="38"/>
                    </a:lnTo>
                    <a:lnTo>
                      <a:pt x="77" y="34"/>
                    </a:lnTo>
                    <a:lnTo>
                      <a:pt x="81" y="29"/>
                    </a:lnTo>
                    <a:lnTo>
                      <a:pt x="89" y="28"/>
                    </a:lnTo>
                    <a:lnTo>
                      <a:pt x="96" y="21"/>
                    </a:lnTo>
                    <a:lnTo>
                      <a:pt x="105" y="16"/>
                    </a:lnTo>
                    <a:lnTo>
                      <a:pt x="108" y="17"/>
                    </a:lnTo>
                    <a:lnTo>
                      <a:pt x="112" y="19"/>
                    </a:lnTo>
                    <a:lnTo>
                      <a:pt x="119" y="24"/>
                    </a:lnTo>
                    <a:lnTo>
                      <a:pt x="126" y="29"/>
                    </a:lnTo>
                    <a:lnTo>
                      <a:pt x="139" y="29"/>
                    </a:lnTo>
                    <a:lnTo>
                      <a:pt x="143" y="31"/>
                    </a:lnTo>
                    <a:lnTo>
                      <a:pt x="148" y="33"/>
                    </a:lnTo>
                    <a:lnTo>
                      <a:pt x="148" y="34"/>
                    </a:lnTo>
                    <a:lnTo>
                      <a:pt x="146" y="31"/>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452" name="Freeform 211"/>
              <p:cNvSpPr>
                <a:spLocks/>
              </p:cNvSpPr>
              <p:nvPr/>
            </p:nvSpPr>
            <p:spPr bwMode="auto">
              <a:xfrm>
                <a:off x="7781132" y="4075113"/>
                <a:ext cx="46038" cy="44450"/>
              </a:xfrm>
              <a:custGeom>
                <a:avLst/>
                <a:gdLst/>
                <a:ahLst/>
                <a:cxnLst>
                  <a:cxn ang="0">
                    <a:pos x="27" y="28"/>
                  </a:cxn>
                  <a:cxn ang="0">
                    <a:pos x="20" y="23"/>
                  </a:cxn>
                  <a:cxn ang="0">
                    <a:pos x="22" y="18"/>
                  </a:cxn>
                  <a:cxn ang="0">
                    <a:pos x="15" y="11"/>
                  </a:cxn>
                  <a:cxn ang="0">
                    <a:pos x="10" y="6"/>
                  </a:cxn>
                  <a:cxn ang="0">
                    <a:pos x="3" y="2"/>
                  </a:cxn>
                  <a:cxn ang="0">
                    <a:pos x="0" y="0"/>
                  </a:cxn>
                  <a:cxn ang="0">
                    <a:pos x="12" y="6"/>
                  </a:cxn>
                  <a:cxn ang="0">
                    <a:pos x="20" y="14"/>
                  </a:cxn>
                  <a:cxn ang="0">
                    <a:pos x="25" y="18"/>
                  </a:cxn>
                  <a:cxn ang="0">
                    <a:pos x="29" y="25"/>
                  </a:cxn>
                  <a:cxn ang="0">
                    <a:pos x="29" y="26"/>
                  </a:cxn>
                  <a:cxn ang="0">
                    <a:pos x="29" y="28"/>
                  </a:cxn>
                  <a:cxn ang="0">
                    <a:pos x="27" y="28"/>
                  </a:cxn>
                </a:cxnLst>
                <a:rect l="0" t="0" r="r" b="b"/>
                <a:pathLst>
                  <a:path w="29" h="28">
                    <a:moveTo>
                      <a:pt x="27" y="28"/>
                    </a:moveTo>
                    <a:lnTo>
                      <a:pt x="20" y="23"/>
                    </a:lnTo>
                    <a:lnTo>
                      <a:pt x="22" y="18"/>
                    </a:lnTo>
                    <a:lnTo>
                      <a:pt x="15" y="11"/>
                    </a:lnTo>
                    <a:lnTo>
                      <a:pt x="10" y="6"/>
                    </a:lnTo>
                    <a:lnTo>
                      <a:pt x="3" y="2"/>
                    </a:lnTo>
                    <a:lnTo>
                      <a:pt x="0" y="0"/>
                    </a:lnTo>
                    <a:lnTo>
                      <a:pt x="12" y="6"/>
                    </a:lnTo>
                    <a:lnTo>
                      <a:pt x="20" y="14"/>
                    </a:lnTo>
                    <a:lnTo>
                      <a:pt x="25" y="18"/>
                    </a:lnTo>
                    <a:lnTo>
                      <a:pt x="29" y="25"/>
                    </a:lnTo>
                    <a:lnTo>
                      <a:pt x="29" y="26"/>
                    </a:lnTo>
                    <a:lnTo>
                      <a:pt x="29" y="28"/>
                    </a:lnTo>
                    <a:lnTo>
                      <a:pt x="27" y="28"/>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453" name="Freeform 212"/>
              <p:cNvSpPr>
                <a:spLocks/>
              </p:cNvSpPr>
              <p:nvPr/>
            </p:nvSpPr>
            <p:spPr bwMode="auto">
              <a:xfrm>
                <a:off x="7865269" y="4141788"/>
                <a:ext cx="22225" cy="30162"/>
              </a:xfrm>
              <a:custGeom>
                <a:avLst/>
                <a:gdLst/>
                <a:ahLst/>
                <a:cxnLst>
                  <a:cxn ang="0">
                    <a:pos x="7" y="10"/>
                  </a:cxn>
                  <a:cxn ang="0">
                    <a:pos x="0" y="7"/>
                  </a:cxn>
                  <a:cxn ang="0">
                    <a:pos x="0" y="0"/>
                  </a:cxn>
                  <a:cxn ang="0">
                    <a:pos x="7" y="7"/>
                  </a:cxn>
                  <a:cxn ang="0">
                    <a:pos x="14" y="13"/>
                  </a:cxn>
                  <a:cxn ang="0">
                    <a:pos x="12" y="15"/>
                  </a:cxn>
                  <a:cxn ang="0">
                    <a:pos x="10" y="19"/>
                  </a:cxn>
                  <a:cxn ang="0">
                    <a:pos x="7" y="17"/>
                  </a:cxn>
                  <a:cxn ang="0">
                    <a:pos x="7" y="15"/>
                  </a:cxn>
                  <a:cxn ang="0">
                    <a:pos x="7" y="12"/>
                  </a:cxn>
                  <a:cxn ang="0">
                    <a:pos x="7" y="10"/>
                  </a:cxn>
                </a:cxnLst>
                <a:rect l="0" t="0" r="r" b="b"/>
                <a:pathLst>
                  <a:path w="14" h="19">
                    <a:moveTo>
                      <a:pt x="7" y="10"/>
                    </a:moveTo>
                    <a:lnTo>
                      <a:pt x="0" y="7"/>
                    </a:lnTo>
                    <a:lnTo>
                      <a:pt x="0" y="0"/>
                    </a:lnTo>
                    <a:lnTo>
                      <a:pt x="7" y="7"/>
                    </a:lnTo>
                    <a:lnTo>
                      <a:pt x="14" y="13"/>
                    </a:lnTo>
                    <a:lnTo>
                      <a:pt x="12" y="15"/>
                    </a:lnTo>
                    <a:lnTo>
                      <a:pt x="10" y="19"/>
                    </a:lnTo>
                    <a:lnTo>
                      <a:pt x="7" y="17"/>
                    </a:lnTo>
                    <a:lnTo>
                      <a:pt x="7" y="15"/>
                    </a:lnTo>
                    <a:lnTo>
                      <a:pt x="7" y="12"/>
                    </a:lnTo>
                    <a:lnTo>
                      <a:pt x="7" y="10"/>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454" name="Freeform 213"/>
              <p:cNvSpPr>
                <a:spLocks/>
              </p:cNvSpPr>
              <p:nvPr/>
            </p:nvSpPr>
            <p:spPr bwMode="auto">
              <a:xfrm>
                <a:off x="8020844" y="4248150"/>
                <a:ext cx="14288" cy="15875"/>
              </a:xfrm>
              <a:custGeom>
                <a:avLst/>
                <a:gdLst/>
                <a:ahLst/>
                <a:cxnLst>
                  <a:cxn ang="0">
                    <a:pos x="9" y="8"/>
                  </a:cxn>
                  <a:cxn ang="0">
                    <a:pos x="7" y="8"/>
                  </a:cxn>
                  <a:cxn ang="0">
                    <a:pos x="9" y="10"/>
                  </a:cxn>
                  <a:cxn ang="0">
                    <a:pos x="2" y="5"/>
                  </a:cxn>
                  <a:cxn ang="0">
                    <a:pos x="0" y="0"/>
                  </a:cxn>
                  <a:cxn ang="0">
                    <a:pos x="5" y="3"/>
                  </a:cxn>
                  <a:cxn ang="0">
                    <a:pos x="9" y="8"/>
                  </a:cxn>
                </a:cxnLst>
                <a:rect l="0" t="0" r="r" b="b"/>
                <a:pathLst>
                  <a:path w="9" h="10">
                    <a:moveTo>
                      <a:pt x="9" y="8"/>
                    </a:moveTo>
                    <a:lnTo>
                      <a:pt x="7" y="8"/>
                    </a:lnTo>
                    <a:lnTo>
                      <a:pt x="9" y="10"/>
                    </a:lnTo>
                    <a:lnTo>
                      <a:pt x="2" y="5"/>
                    </a:lnTo>
                    <a:lnTo>
                      <a:pt x="0" y="0"/>
                    </a:lnTo>
                    <a:lnTo>
                      <a:pt x="5" y="3"/>
                    </a:lnTo>
                    <a:lnTo>
                      <a:pt x="9" y="8"/>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455" name="Freeform 214"/>
              <p:cNvSpPr>
                <a:spLocks/>
              </p:cNvSpPr>
              <p:nvPr/>
            </p:nvSpPr>
            <p:spPr bwMode="auto">
              <a:xfrm>
                <a:off x="7985919" y="4237038"/>
                <a:ext cx="26988" cy="11112"/>
              </a:xfrm>
              <a:custGeom>
                <a:avLst/>
                <a:gdLst/>
                <a:ahLst/>
                <a:cxnLst>
                  <a:cxn ang="0">
                    <a:pos x="17" y="7"/>
                  </a:cxn>
                  <a:cxn ang="0">
                    <a:pos x="13" y="7"/>
                  </a:cxn>
                  <a:cxn ang="0">
                    <a:pos x="3" y="5"/>
                  </a:cxn>
                  <a:cxn ang="0">
                    <a:pos x="0" y="0"/>
                  </a:cxn>
                  <a:cxn ang="0">
                    <a:pos x="10" y="0"/>
                  </a:cxn>
                  <a:cxn ang="0">
                    <a:pos x="17" y="7"/>
                  </a:cxn>
                </a:cxnLst>
                <a:rect l="0" t="0" r="r" b="b"/>
                <a:pathLst>
                  <a:path w="17" h="7">
                    <a:moveTo>
                      <a:pt x="17" y="7"/>
                    </a:moveTo>
                    <a:lnTo>
                      <a:pt x="13" y="7"/>
                    </a:lnTo>
                    <a:lnTo>
                      <a:pt x="3" y="5"/>
                    </a:lnTo>
                    <a:lnTo>
                      <a:pt x="0" y="0"/>
                    </a:lnTo>
                    <a:lnTo>
                      <a:pt x="10" y="0"/>
                    </a:lnTo>
                    <a:lnTo>
                      <a:pt x="17" y="7"/>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456" name="Freeform 215"/>
              <p:cNvSpPr>
                <a:spLocks/>
              </p:cNvSpPr>
              <p:nvPr/>
            </p:nvSpPr>
            <p:spPr bwMode="auto">
              <a:xfrm>
                <a:off x="7987507" y="4203700"/>
                <a:ext cx="25400" cy="25400"/>
              </a:xfrm>
              <a:custGeom>
                <a:avLst/>
                <a:gdLst/>
                <a:ahLst/>
                <a:cxnLst>
                  <a:cxn ang="0">
                    <a:pos x="16" y="16"/>
                  </a:cxn>
                  <a:cxn ang="0">
                    <a:pos x="5" y="9"/>
                  </a:cxn>
                  <a:cxn ang="0">
                    <a:pos x="0" y="0"/>
                  </a:cxn>
                  <a:cxn ang="0">
                    <a:pos x="9" y="5"/>
                  </a:cxn>
                  <a:cxn ang="0">
                    <a:pos x="16" y="16"/>
                  </a:cxn>
                </a:cxnLst>
                <a:rect l="0" t="0" r="r" b="b"/>
                <a:pathLst>
                  <a:path w="16" h="16">
                    <a:moveTo>
                      <a:pt x="16" y="16"/>
                    </a:moveTo>
                    <a:lnTo>
                      <a:pt x="5" y="9"/>
                    </a:lnTo>
                    <a:lnTo>
                      <a:pt x="0" y="0"/>
                    </a:lnTo>
                    <a:lnTo>
                      <a:pt x="9" y="5"/>
                    </a:lnTo>
                    <a:lnTo>
                      <a:pt x="16" y="16"/>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457" name="Freeform 216"/>
              <p:cNvSpPr>
                <a:spLocks/>
              </p:cNvSpPr>
              <p:nvPr/>
            </p:nvSpPr>
            <p:spPr bwMode="auto">
              <a:xfrm>
                <a:off x="7938294" y="4184650"/>
                <a:ext cx="33338" cy="17462"/>
              </a:xfrm>
              <a:custGeom>
                <a:avLst/>
                <a:gdLst/>
                <a:ahLst/>
                <a:cxnLst>
                  <a:cxn ang="0">
                    <a:pos x="4" y="0"/>
                  </a:cxn>
                  <a:cxn ang="0">
                    <a:pos x="12" y="4"/>
                  </a:cxn>
                  <a:cxn ang="0">
                    <a:pos x="21" y="11"/>
                  </a:cxn>
                  <a:cxn ang="0">
                    <a:pos x="18" y="11"/>
                  </a:cxn>
                  <a:cxn ang="0">
                    <a:pos x="5" y="7"/>
                  </a:cxn>
                  <a:cxn ang="0">
                    <a:pos x="0" y="2"/>
                  </a:cxn>
                  <a:cxn ang="0">
                    <a:pos x="2" y="2"/>
                  </a:cxn>
                  <a:cxn ang="0">
                    <a:pos x="4" y="0"/>
                  </a:cxn>
                </a:cxnLst>
                <a:rect l="0" t="0" r="r" b="b"/>
                <a:pathLst>
                  <a:path w="21" h="11">
                    <a:moveTo>
                      <a:pt x="4" y="0"/>
                    </a:moveTo>
                    <a:lnTo>
                      <a:pt x="12" y="4"/>
                    </a:lnTo>
                    <a:lnTo>
                      <a:pt x="21" y="11"/>
                    </a:lnTo>
                    <a:lnTo>
                      <a:pt x="18" y="11"/>
                    </a:lnTo>
                    <a:lnTo>
                      <a:pt x="5" y="7"/>
                    </a:lnTo>
                    <a:lnTo>
                      <a:pt x="0" y="2"/>
                    </a:lnTo>
                    <a:lnTo>
                      <a:pt x="2" y="2"/>
                    </a:lnTo>
                    <a:lnTo>
                      <a:pt x="4" y="0"/>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458" name="Freeform 217"/>
              <p:cNvSpPr>
                <a:spLocks/>
              </p:cNvSpPr>
              <p:nvPr/>
            </p:nvSpPr>
            <p:spPr bwMode="auto">
              <a:xfrm>
                <a:off x="7903369" y="4165600"/>
                <a:ext cx="19050" cy="11112"/>
              </a:xfrm>
              <a:custGeom>
                <a:avLst/>
                <a:gdLst/>
                <a:ahLst/>
                <a:cxnLst>
                  <a:cxn ang="0">
                    <a:pos x="0" y="0"/>
                  </a:cxn>
                  <a:cxn ang="0">
                    <a:pos x="5" y="2"/>
                  </a:cxn>
                  <a:cxn ang="0">
                    <a:pos x="12" y="7"/>
                  </a:cxn>
                  <a:cxn ang="0">
                    <a:pos x="9" y="7"/>
                  </a:cxn>
                  <a:cxn ang="0">
                    <a:pos x="0" y="2"/>
                  </a:cxn>
                  <a:cxn ang="0">
                    <a:pos x="2" y="0"/>
                  </a:cxn>
                  <a:cxn ang="0">
                    <a:pos x="3" y="0"/>
                  </a:cxn>
                  <a:cxn ang="0">
                    <a:pos x="0" y="0"/>
                  </a:cxn>
                </a:cxnLst>
                <a:rect l="0" t="0" r="r" b="b"/>
                <a:pathLst>
                  <a:path w="12" h="7">
                    <a:moveTo>
                      <a:pt x="0" y="0"/>
                    </a:moveTo>
                    <a:lnTo>
                      <a:pt x="5" y="2"/>
                    </a:lnTo>
                    <a:lnTo>
                      <a:pt x="12" y="7"/>
                    </a:lnTo>
                    <a:lnTo>
                      <a:pt x="9" y="7"/>
                    </a:lnTo>
                    <a:lnTo>
                      <a:pt x="0" y="2"/>
                    </a:lnTo>
                    <a:lnTo>
                      <a:pt x="2" y="0"/>
                    </a:lnTo>
                    <a:lnTo>
                      <a:pt x="3" y="0"/>
                    </a:lnTo>
                    <a:lnTo>
                      <a:pt x="0" y="0"/>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459" name="Freeform 218"/>
              <p:cNvSpPr>
                <a:spLocks/>
              </p:cNvSpPr>
              <p:nvPr/>
            </p:nvSpPr>
            <p:spPr bwMode="auto">
              <a:xfrm>
                <a:off x="7627144" y="5006975"/>
                <a:ext cx="87313" cy="84137"/>
              </a:xfrm>
              <a:custGeom>
                <a:avLst/>
                <a:gdLst/>
                <a:ahLst/>
                <a:cxnLst>
                  <a:cxn ang="0">
                    <a:pos x="28" y="5"/>
                  </a:cxn>
                  <a:cxn ang="0">
                    <a:pos x="38" y="2"/>
                  </a:cxn>
                  <a:cxn ang="0">
                    <a:pos x="50" y="0"/>
                  </a:cxn>
                  <a:cxn ang="0">
                    <a:pos x="52" y="7"/>
                  </a:cxn>
                  <a:cxn ang="0">
                    <a:pos x="55" y="15"/>
                  </a:cxn>
                  <a:cxn ang="0">
                    <a:pos x="52" y="24"/>
                  </a:cxn>
                  <a:cxn ang="0">
                    <a:pos x="47" y="38"/>
                  </a:cxn>
                  <a:cxn ang="0">
                    <a:pos x="38" y="48"/>
                  </a:cxn>
                  <a:cxn ang="0">
                    <a:pos x="31" y="53"/>
                  </a:cxn>
                  <a:cxn ang="0">
                    <a:pos x="19" y="46"/>
                  </a:cxn>
                  <a:cxn ang="0">
                    <a:pos x="9" y="32"/>
                  </a:cxn>
                  <a:cxn ang="0">
                    <a:pos x="2" y="15"/>
                  </a:cxn>
                  <a:cxn ang="0">
                    <a:pos x="0" y="5"/>
                  </a:cxn>
                  <a:cxn ang="0">
                    <a:pos x="4" y="0"/>
                  </a:cxn>
                  <a:cxn ang="0">
                    <a:pos x="12" y="2"/>
                  </a:cxn>
                  <a:cxn ang="0">
                    <a:pos x="21" y="3"/>
                  </a:cxn>
                  <a:cxn ang="0">
                    <a:pos x="28" y="5"/>
                  </a:cxn>
                </a:cxnLst>
                <a:rect l="0" t="0" r="r" b="b"/>
                <a:pathLst>
                  <a:path w="55" h="53">
                    <a:moveTo>
                      <a:pt x="28" y="5"/>
                    </a:moveTo>
                    <a:lnTo>
                      <a:pt x="38" y="2"/>
                    </a:lnTo>
                    <a:lnTo>
                      <a:pt x="50" y="0"/>
                    </a:lnTo>
                    <a:lnTo>
                      <a:pt x="52" y="7"/>
                    </a:lnTo>
                    <a:lnTo>
                      <a:pt x="55" y="15"/>
                    </a:lnTo>
                    <a:lnTo>
                      <a:pt x="52" y="24"/>
                    </a:lnTo>
                    <a:lnTo>
                      <a:pt x="47" y="38"/>
                    </a:lnTo>
                    <a:lnTo>
                      <a:pt x="38" y="48"/>
                    </a:lnTo>
                    <a:lnTo>
                      <a:pt x="31" y="53"/>
                    </a:lnTo>
                    <a:lnTo>
                      <a:pt x="19" y="46"/>
                    </a:lnTo>
                    <a:lnTo>
                      <a:pt x="9" y="32"/>
                    </a:lnTo>
                    <a:lnTo>
                      <a:pt x="2" y="15"/>
                    </a:lnTo>
                    <a:lnTo>
                      <a:pt x="0" y="5"/>
                    </a:lnTo>
                    <a:lnTo>
                      <a:pt x="4" y="0"/>
                    </a:lnTo>
                    <a:lnTo>
                      <a:pt x="12" y="2"/>
                    </a:lnTo>
                    <a:lnTo>
                      <a:pt x="21" y="3"/>
                    </a:lnTo>
                    <a:lnTo>
                      <a:pt x="28" y="5"/>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460" name="Freeform 219"/>
              <p:cNvSpPr>
                <a:spLocks/>
              </p:cNvSpPr>
              <p:nvPr/>
            </p:nvSpPr>
            <p:spPr bwMode="auto">
              <a:xfrm>
                <a:off x="7703344" y="4984750"/>
                <a:ext cx="9525" cy="14287"/>
              </a:xfrm>
              <a:custGeom>
                <a:avLst/>
                <a:gdLst/>
                <a:ahLst/>
                <a:cxnLst>
                  <a:cxn ang="0">
                    <a:pos x="6" y="0"/>
                  </a:cxn>
                  <a:cxn ang="0">
                    <a:pos x="6" y="4"/>
                  </a:cxn>
                  <a:cxn ang="0">
                    <a:pos x="6" y="9"/>
                  </a:cxn>
                  <a:cxn ang="0">
                    <a:pos x="0" y="4"/>
                  </a:cxn>
                  <a:cxn ang="0">
                    <a:pos x="0" y="0"/>
                  </a:cxn>
                  <a:cxn ang="0">
                    <a:pos x="2" y="0"/>
                  </a:cxn>
                  <a:cxn ang="0">
                    <a:pos x="6" y="0"/>
                  </a:cxn>
                </a:cxnLst>
                <a:rect l="0" t="0" r="r" b="b"/>
                <a:pathLst>
                  <a:path w="6" h="9">
                    <a:moveTo>
                      <a:pt x="6" y="0"/>
                    </a:moveTo>
                    <a:lnTo>
                      <a:pt x="6" y="4"/>
                    </a:lnTo>
                    <a:lnTo>
                      <a:pt x="6" y="9"/>
                    </a:lnTo>
                    <a:lnTo>
                      <a:pt x="0" y="4"/>
                    </a:lnTo>
                    <a:lnTo>
                      <a:pt x="0" y="0"/>
                    </a:lnTo>
                    <a:lnTo>
                      <a:pt x="2" y="0"/>
                    </a:lnTo>
                    <a:lnTo>
                      <a:pt x="6" y="0"/>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461" name="Freeform 220"/>
              <p:cNvSpPr>
                <a:spLocks/>
              </p:cNvSpPr>
              <p:nvPr/>
            </p:nvSpPr>
            <p:spPr bwMode="auto">
              <a:xfrm>
                <a:off x="7441407" y="4873625"/>
                <a:ext cx="28575" cy="7937"/>
              </a:xfrm>
              <a:custGeom>
                <a:avLst/>
                <a:gdLst/>
                <a:ahLst/>
                <a:cxnLst>
                  <a:cxn ang="0">
                    <a:pos x="18" y="3"/>
                  </a:cxn>
                  <a:cxn ang="0">
                    <a:pos x="7" y="5"/>
                  </a:cxn>
                  <a:cxn ang="0">
                    <a:pos x="0" y="3"/>
                  </a:cxn>
                  <a:cxn ang="0">
                    <a:pos x="9" y="0"/>
                  </a:cxn>
                  <a:cxn ang="0">
                    <a:pos x="18" y="3"/>
                  </a:cxn>
                </a:cxnLst>
                <a:rect l="0" t="0" r="r" b="b"/>
                <a:pathLst>
                  <a:path w="18" h="5">
                    <a:moveTo>
                      <a:pt x="18" y="3"/>
                    </a:moveTo>
                    <a:lnTo>
                      <a:pt x="7" y="5"/>
                    </a:lnTo>
                    <a:lnTo>
                      <a:pt x="0" y="3"/>
                    </a:lnTo>
                    <a:lnTo>
                      <a:pt x="9" y="0"/>
                    </a:lnTo>
                    <a:lnTo>
                      <a:pt x="18" y="3"/>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462" name="Freeform 221"/>
              <p:cNvSpPr>
                <a:spLocks/>
              </p:cNvSpPr>
              <p:nvPr/>
            </p:nvSpPr>
            <p:spPr bwMode="auto">
              <a:xfrm>
                <a:off x="7292182" y="4278313"/>
                <a:ext cx="30163" cy="11112"/>
              </a:xfrm>
              <a:custGeom>
                <a:avLst/>
                <a:gdLst/>
                <a:ahLst/>
                <a:cxnLst>
                  <a:cxn ang="0">
                    <a:pos x="19" y="0"/>
                  </a:cxn>
                  <a:cxn ang="0">
                    <a:pos x="19" y="7"/>
                  </a:cxn>
                  <a:cxn ang="0">
                    <a:pos x="15" y="7"/>
                  </a:cxn>
                  <a:cxn ang="0">
                    <a:pos x="13" y="7"/>
                  </a:cxn>
                  <a:cxn ang="0">
                    <a:pos x="5" y="5"/>
                  </a:cxn>
                  <a:cxn ang="0">
                    <a:pos x="0" y="1"/>
                  </a:cxn>
                  <a:cxn ang="0">
                    <a:pos x="8" y="0"/>
                  </a:cxn>
                  <a:cxn ang="0">
                    <a:pos x="19" y="0"/>
                  </a:cxn>
                </a:cxnLst>
                <a:rect l="0" t="0" r="r" b="b"/>
                <a:pathLst>
                  <a:path w="19" h="7">
                    <a:moveTo>
                      <a:pt x="19" y="0"/>
                    </a:moveTo>
                    <a:lnTo>
                      <a:pt x="19" y="7"/>
                    </a:lnTo>
                    <a:lnTo>
                      <a:pt x="15" y="7"/>
                    </a:lnTo>
                    <a:lnTo>
                      <a:pt x="13" y="7"/>
                    </a:lnTo>
                    <a:lnTo>
                      <a:pt x="5" y="5"/>
                    </a:lnTo>
                    <a:lnTo>
                      <a:pt x="0" y="1"/>
                    </a:lnTo>
                    <a:lnTo>
                      <a:pt x="8" y="0"/>
                    </a:lnTo>
                    <a:lnTo>
                      <a:pt x="19" y="0"/>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463" name="Freeform 222"/>
              <p:cNvSpPr>
                <a:spLocks/>
              </p:cNvSpPr>
              <p:nvPr/>
            </p:nvSpPr>
            <p:spPr bwMode="auto">
              <a:xfrm>
                <a:off x="6909594" y="4264025"/>
                <a:ext cx="922338" cy="698500"/>
              </a:xfrm>
              <a:custGeom>
                <a:avLst/>
                <a:gdLst/>
                <a:ahLst/>
                <a:cxnLst>
                  <a:cxn ang="0">
                    <a:pos x="580" y="253"/>
                  </a:cxn>
                  <a:cxn ang="0">
                    <a:pos x="576" y="292"/>
                  </a:cxn>
                  <a:cxn ang="0">
                    <a:pos x="571" y="323"/>
                  </a:cxn>
                  <a:cxn ang="0">
                    <a:pos x="547" y="359"/>
                  </a:cxn>
                  <a:cxn ang="0">
                    <a:pos x="533" y="404"/>
                  </a:cxn>
                  <a:cxn ang="0">
                    <a:pos x="488" y="427"/>
                  </a:cxn>
                  <a:cxn ang="0">
                    <a:pos x="457" y="428"/>
                  </a:cxn>
                  <a:cxn ang="0">
                    <a:pos x="418" y="433"/>
                  </a:cxn>
                  <a:cxn ang="0">
                    <a:pos x="380" y="392"/>
                  </a:cxn>
                  <a:cxn ang="0">
                    <a:pos x="365" y="384"/>
                  </a:cxn>
                  <a:cxn ang="0">
                    <a:pos x="359" y="365"/>
                  </a:cxn>
                  <a:cxn ang="0">
                    <a:pos x="351" y="373"/>
                  </a:cxn>
                  <a:cxn ang="0">
                    <a:pos x="344" y="366"/>
                  </a:cxn>
                  <a:cxn ang="0">
                    <a:pos x="346" y="344"/>
                  </a:cxn>
                  <a:cxn ang="0">
                    <a:pos x="316" y="368"/>
                  </a:cxn>
                  <a:cxn ang="0">
                    <a:pos x="303" y="339"/>
                  </a:cxn>
                  <a:cxn ang="0">
                    <a:pos x="256" y="318"/>
                  </a:cxn>
                  <a:cxn ang="0">
                    <a:pos x="217" y="325"/>
                  </a:cxn>
                  <a:cxn ang="0">
                    <a:pos x="179" y="334"/>
                  </a:cxn>
                  <a:cxn ang="0">
                    <a:pos x="151" y="344"/>
                  </a:cxn>
                  <a:cxn ang="0">
                    <a:pos x="110" y="356"/>
                  </a:cxn>
                  <a:cxn ang="0">
                    <a:pos x="69" y="372"/>
                  </a:cxn>
                  <a:cxn ang="0">
                    <a:pos x="26" y="363"/>
                  </a:cxn>
                  <a:cxn ang="0">
                    <a:pos x="33" y="323"/>
                  </a:cxn>
                  <a:cxn ang="0">
                    <a:pos x="19" y="287"/>
                  </a:cxn>
                  <a:cxn ang="0">
                    <a:pos x="3" y="244"/>
                  </a:cxn>
                  <a:cxn ang="0">
                    <a:pos x="5" y="232"/>
                  </a:cxn>
                  <a:cxn ang="0">
                    <a:pos x="5" y="217"/>
                  </a:cxn>
                  <a:cxn ang="0">
                    <a:pos x="2" y="179"/>
                  </a:cxn>
                  <a:cxn ang="0">
                    <a:pos x="7" y="169"/>
                  </a:cxn>
                  <a:cxn ang="0">
                    <a:pos x="39" y="148"/>
                  </a:cxn>
                  <a:cxn ang="0">
                    <a:pos x="76" y="141"/>
                  </a:cxn>
                  <a:cxn ang="0">
                    <a:pos x="113" y="126"/>
                  </a:cxn>
                  <a:cxn ang="0">
                    <a:pos x="129" y="105"/>
                  </a:cxn>
                  <a:cxn ang="0">
                    <a:pos x="139" y="93"/>
                  </a:cxn>
                  <a:cxn ang="0">
                    <a:pos x="153" y="84"/>
                  </a:cxn>
                  <a:cxn ang="0">
                    <a:pos x="167" y="64"/>
                  </a:cxn>
                  <a:cxn ang="0">
                    <a:pos x="189" y="48"/>
                  </a:cxn>
                  <a:cxn ang="0">
                    <a:pos x="217" y="62"/>
                  </a:cxn>
                  <a:cxn ang="0">
                    <a:pos x="232" y="59"/>
                  </a:cxn>
                  <a:cxn ang="0">
                    <a:pos x="242" y="29"/>
                  </a:cxn>
                  <a:cxn ang="0">
                    <a:pos x="273" y="22"/>
                  </a:cxn>
                  <a:cxn ang="0">
                    <a:pos x="279" y="12"/>
                  </a:cxn>
                  <a:cxn ang="0">
                    <a:pos x="322" y="21"/>
                  </a:cxn>
                  <a:cxn ang="0">
                    <a:pos x="334" y="33"/>
                  </a:cxn>
                  <a:cxn ang="0">
                    <a:pos x="332" y="69"/>
                  </a:cxn>
                  <a:cxn ang="0">
                    <a:pos x="353" y="84"/>
                  </a:cxn>
                  <a:cxn ang="0">
                    <a:pos x="390" y="105"/>
                  </a:cxn>
                  <a:cxn ang="0">
                    <a:pos x="411" y="64"/>
                  </a:cxn>
                  <a:cxn ang="0">
                    <a:pos x="425" y="9"/>
                  </a:cxn>
                  <a:cxn ang="0">
                    <a:pos x="437" y="43"/>
                  </a:cxn>
                  <a:cxn ang="0">
                    <a:pos x="461" y="62"/>
                  </a:cxn>
                  <a:cxn ang="0">
                    <a:pos x="468" y="95"/>
                  </a:cxn>
                  <a:cxn ang="0">
                    <a:pos x="483" y="126"/>
                  </a:cxn>
                  <a:cxn ang="0">
                    <a:pos x="519" y="157"/>
                  </a:cxn>
                  <a:cxn ang="0">
                    <a:pos x="542" y="186"/>
                  </a:cxn>
                  <a:cxn ang="0">
                    <a:pos x="568" y="215"/>
                  </a:cxn>
                </a:cxnLst>
                <a:rect l="0" t="0" r="r" b="b"/>
                <a:pathLst>
                  <a:path w="581" h="440">
                    <a:moveTo>
                      <a:pt x="568" y="215"/>
                    </a:moveTo>
                    <a:lnTo>
                      <a:pt x="571" y="224"/>
                    </a:lnTo>
                    <a:lnTo>
                      <a:pt x="576" y="239"/>
                    </a:lnTo>
                    <a:lnTo>
                      <a:pt x="580" y="253"/>
                    </a:lnTo>
                    <a:lnTo>
                      <a:pt x="581" y="268"/>
                    </a:lnTo>
                    <a:lnTo>
                      <a:pt x="580" y="275"/>
                    </a:lnTo>
                    <a:lnTo>
                      <a:pt x="578" y="286"/>
                    </a:lnTo>
                    <a:lnTo>
                      <a:pt x="576" y="292"/>
                    </a:lnTo>
                    <a:lnTo>
                      <a:pt x="574" y="299"/>
                    </a:lnTo>
                    <a:lnTo>
                      <a:pt x="574" y="313"/>
                    </a:lnTo>
                    <a:lnTo>
                      <a:pt x="571" y="318"/>
                    </a:lnTo>
                    <a:lnTo>
                      <a:pt x="571" y="323"/>
                    </a:lnTo>
                    <a:lnTo>
                      <a:pt x="562" y="332"/>
                    </a:lnTo>
                    <a:lnTo>
                      <a:pt x="555" y="341"/>
                    </a:lnTo>
                    <a:lnTo>
                      <a:pt x="550" y="347"/>
                    </a:lnTo>
                    <a:lnTo>
                      <a:pt x="547" y="359"/>
                    </a:lnTo>
                    <a:lnTo>
                      <a:pt x="542" y="368"/>
                    </a:lnTo>
                    <a:lnTo>
                      <a:pt x="538" y="378"/>
                    </a:lnTo>
                    <a:lnTo>
                      <a:pt x="533" y="390"/>
                    </a:lnTo>
                    <a:lnTo>
                      <a:pt x="533" y="404"/>
                    </a:lnTo>
                    <a:lnTo>
                      <a:pt x="533" y="404"/>
                    </a:lnTo>
                    <a:lnTo>
                      <a:pt x="521" y="415"/>
                    </a:lnTo>
                    <a:lnTo>
                      <a:pt x="506" y="421"/>
                    </a:lnTo>
                    <a:lnTo>
                      <a:pt x="488" y="427"/>
                    </a:lnTo>
                    <a:lnTo>
                      <a:pt x="482" y="440"/>
                    </a:lnTo>
                    <a:lnTo>
                      <a:pt x="473" y="437"/>
                    </a:lnTo>
                    <a:lnTo>
                      <a:pt x="466" y="433"/>
                    </a:lnTo>
                    <a:lnTo>
                      <a:pt x="457" y="428"/>
                    </a:lnTo>
                    <a:lnTo>
                      <a:pt x="456" y="425"/>
                    </a:lnTo>
                    <a:lnTo>
                      <a:pt x="445" y="430"/>
                    </a:lnTo>
                    <a:lnTo>
                      <a:pt x="435" y="437"/>
                    </a:lnTo>
                    <a:lnTo>
                      <a:pt x="418" y="433"/>
                    </a:lnTo>
                    <a:lnTo>
                      <a:pt x="401" y="427"/>
                    </a:lnTo>
                    <a:lnTo>
                      <a:pt x="387" y="416"/>
                    </a:lnTo>
                    <a:lnTo>
                      <a:pt x="383" y="402"/>
                    </a:lnTo>
                    <a:lnTo>
                      <a:pt x="380" y="392"/>
                    </a:lnTo>
                    <a:lnTo>
                      <a:pt x="377" y="382"/>
                    </a:lnTo>
                    <a:lnTo>
                      <a:pt x="375" y="380"/>
                    </a:lnTo>
                    <a:lnTo>
                      <a:pt x="370" y="382"/>
                    </a:lnTo>
                    <a:lnTo>
                      <a:pt x="365" y="384"/>
                    </a:lnTo>
                    <a:lnTo>
                      <a:pt x="359" y="384"/>
                    </a:lnTo>
                    <a:lnTo>
                      <a:pt x="361" y="378"/>
                    </a:lnTo>
                    <a:lnTo>
                      <a:pt x="363" y="373"/>
                    </a:lnTo>
                    <a:lnTo>
                      <a:pt x="359" y="365"/>
                    </a:lnTo>
                    <a:lnTo>
                      <a:pt x="358" y="363"/>
                    </a:lnTo>
                    <a:lnTo>
                      <a:pt x="356" y="365"/>
                    </a:lnTo>
                    <a:lnTo>
                      <a:pt x="356" y="368"/>
                    </a:lnTo>
                    <a:lnTo>
                      <a:pt x="351" y="373"/>
                    </a:lnTo>
                    <a:lnTo>
                      <a:pt x="344" y="378"/>
                    </a:lnTo>
                    <a:lnTo>
                      <a:pt x="340" y="377"/>
                    </a:lnTo>
                    <a:lnTo>
                      <a:pt x="339" y="373"/>
                    </a:lnTo>
                    <a:lnTo>
                      <a:pt x="344" y="366"/>
                    </a:lnTo>
                    <a:lnTo>
                      <a:pt x="351" y="356"/>
                    </a:lnTo>
                    <a:lnTo>
                      <a:pt x="353" y="344"/>
                    </a:lnTo>
                    <a:lnTo>
                      <a:pt x="354" y="337"/>
                    </a:lnTo>
                    <a:lnTo>
                      <a:pt x="346" y="344"/>
                    </a:lnTo>
                    <a:lnTo>
                      <a:pt x="337" y="358"/>
                    </a:lnTo>
                    <a:lnTo>
                      <a:pt x="328" y="368"/>
                    </a:lnTo>
                    <a:lnTo>
                      <a:pt x="322" y="373"/>
                    </a:lnTo>
                    <a:lnTo>
                      <a:pt x="316" y="368"/>
                    </a:lnTo>
                    <a:lnTo>
                      <a:pt x="316" y="363"/>
                    </a:lnTo>
                    <a:lnTo>
                      <a:pt x="311" y="358"/>
                    </a:lnTo>
                    <a:lnTo>
                      <a:pt x="308" y="349"/>
                    </a:lnTo>
                    <a:lnTo>
                      <a:pt x="303" y="339"/>
                    </a:lnTo>
                    <a:lnTo>
                      <a:pt x="299" y="334"/>
                    </a:lnTo>
                    <a:lnTo>
                      <a:pt x="287" y="325"/>
                    </a:lnTo>
                    <a:lnTo>
                      <a:pt x="273" y="322"/>
                    </a:lnTo>
                    <a:lnTo>
                      <a:pt x="256" y="318"/>
                    </a:lnTo>
                    <a:lnTo>
                      <a:pt x="244" y="318"/>
                    </a:lnTo>
                    <a:lnTo>
                      <a:pt x="230" y="318"/>
                    </a:lnTo>
                    <a:lnTo>
                      <a:pt x="224" y="322"/>
                    </a:lnTo>
                    <a:lnTo>
                      <a:pt x="217" y="325"/>
                    </a:lnTo>
                    <a:lnTo>
                      <a:pt x="210" y="329"/>
                    </a:lnTo>
                    <a:lnTo>
                      <a:pt x="199" y="330"/>
                    </a:lnTo>
                    <a:lnTo>
                      <a:pt x="189" y="332"/>
                    </a:lnTo>
                    <a:lnTo>
                      <a:pt x="179" y="334"/>
                    </a:lnTo>
                    <a:lnTo>
                      <a:pt x="170" y="335"/>
                    </a:lnTo>
                    <a:lnTo>
                      <a:pt x="162" y="335"/>
                    </a:lnTo>
                    <a:lnTo>
                      <a:pt x="156" y="339"/>
                    </a:lnTo>
                    <a:lnTo>
                      <a:pt x="151" y="344"/>
                    </a:lnTo>
                    <a:lnTo>
                      <a:pt x="150" y="354"/>
                    </a:lnTo>
                    <a:lnTo>
                      <a:pt x="132" y="356"/>
                    </a:lnTo>
                    <a:lnTo>
                      <a:pt x="119" y="358"/>
                    </a:lnTo>
                    <a:lnTo>
                      <a:pt x="110" y="356"/>
                    </a:lnTo>
                    <a:lnTo>
                      <a:pt x="105" y="358"/>
                    </a:lnTo>
                    <a:lnTo>
                      <a:pt x="91" y="359"/>
                    </a:lnTo>
                    <a:lnTo>
                      <a:pt x="81" y="366"/>
                    </a:lnTo>
                    <a:lnTo>
                      <a:pt x="69" y="372"/>
                    </a:lnTo>
                    <a:lnTo>
                      <a:pt x="57" y="375"/>
                    </a:lnTo>
                    <a:lnTo>
                      <a:pt x="46" y="372"/>
                    </a:lnTo>
                    <a:lnTo>
                      <a:pt x="34" y="368"/>
                    </a:lnTo>
                    <a:lnTo>
                      <a:pt x="26" y="363"/>
                    </a:lnTo>
                    <a:lnTo>
                      <a:pt x="22" y="358"/>
                    </a:lnTo>
                    <a:lnTo>
                      <a:pt x="27" y="346"/>
                    </a:lnTo>
                    <a:lnTo>
                      <a:pt x="34" y="334"/>
                    </a:lnTo>
                    <a:lnTo>
                      <a:pt x="33" y="323"/>
                    </a:lnTo>
                    <a:lnTo>
                      <a:pt x="29" y="315"/>
                    </a:lnTo>
                    <a:lnTo>
                      <a:pt x="26" y="308"/>
                    </a:lnTo>
                    <a:lnTo>
                      <a:pt x="24" y="303"/>
                    </a:lnTo>
                    <a:lnTo>
                      <a:pt x="19" y="287"/>
                    </a:lnTo>
                    <a:lnTo>
                      <a:pt x="17" y="277"/>
                    </a:lnTo>
                    <a:lnTo>
                      <a:pt x="14" y="265"/>
                    </a:lnTo>
                    <a:lnTo>
                      <a:pt x="10" y="253"/>
                    </a:lnTo>
                    <a:lnTo>
                      <a:pt x="3" y="244"/>
                    </a:lnTo>
                    <a:lnTo>
                      <a:pt x="0" y="236"/>
                    </a:lnTo>
                    <a:lnTo>
                      <a:pt x="2" y="232"/>
                    </a:lnTo>
                    <a:lnTo>
                      <a:pt x="3" y="229"/>
                    </a:lnTo>
                    <a:lnTo>
                      <a:pt x="5" y="232"/>
                    </a:lnTo>
                    <a:lnTo>
                      <a:pt x="9" y="236"/>
                    </a:lnTo>
                    <a:lnTo>
                      <a:pt x="9" y="232"/>
                    </a:lnTo>
                    <a:lnTo>
                      <a:pt x="9" y="229"/>
                    </a:lnTo>
                    <a:lnTo>
                      <a:pt x="5" y="217"/>
                    </a:lnTo>
                    <a:lnTo>
                      <a:pt x="2" y="203"/>
                    </a:lnTo>
                    <a:lnTo>
                      <a:pt x="2" y="193"/>
                    </a:lnTo>
                    <a:lnTo>
                      <a:pt x="2" y="186"/>
                    </a:lnTo>
                    <a:lnTo>
                      <a:pt x="2" y="179"/>
                    </a:lnTo>
                    <a:lnTo>
                      <a:pt x="2" y="174"/>
                    </a:lnTo>
                    <a:lnTo>
                      <a:pt x="3" y="169"/>
                    </a:lnTo>
                    <a:lnTo>
                      <a:pt x="7" y="167"/>
                    </a:lnTo>
                    <a:lnTo>
                      <a:pt x="7" y="169"/>
                    </a:lnTo>
                    <a:lnTo>
                      <a:pt x="9" y="172"/>
                    </a:lnTo>
                    <a:lnTo>
                      <a:pt x="22" y="163"/>
                    </a:lnTo>
                    <a:lnTo>
                      <a:pt x="34" y="153"/>
                    </a:lnTo>
                    <a:lnTo>
                      <a:pt x="39" y="148"/>
                    </a:lnTo>
                    <a:lnTo>
                      <a:pt x="50" y="146"/>
                    </a:lnTo>
                    <a:lnTo>
                      <a:pt x="58" y="145"/>
                    </a:lnTo>
                    <a:lnTo>
                      <a:pt x="69" y="145"/>
                    </a:lnTo>
                    <a:lnTo>
                      <a:pt x="76" y="141"/>
                    </a:lnTo>
                    <a:lnTo>
                      <a:pt x="84" y="139"/>
                    </a:lnTo>
                    <a:lnTo>
                      <a:pt x="95" y="136"/>
                    </a:lnTo>
                    <a:lnTo>
                      <a:pt x="105" y="133"/>
                    </a:lnTo>
                    <a:lnTo>
                      <a:pt x="113" y="126"/>
                    </a:lnTo>
                    <a:lnTo>
                      <a:pt x="122" y="120"/>
                    </a:lnTo>
                    <a:lnTo>
                      <a:pt x="125" y="115"/>
                    </a:lnTo>
                    <a:lnTo>
                      <a:pt x="129" y="110"/>
                    </a:lnTo>
                    <a:lnTo>
                      <a:pt x="129" y="105"/>
                    </a:lnTo>
                    <a:lnTo>
                      <a:pt x="129" y="102"/>
                    </a:lnTo>
                    <a:lnTo>
                      <a:pt x="129" y="93"/>
                    </a:lnTo>
                    <a:lnTo>
                      <a:pt x="136" y="88"/>
                    </a:lnTo>
                    <a:lnTo>
                      <a:pt x="139" y="93"/>
                    </a:lnTo>
                    <a:lnTo>
                      <a:pt x="143" y="98"/>
                    </a:lnTo>
                    <a:lnTo>
                      <a:pt x="146" y="90"/>
                    </a:lnTo>
                    <a:lnTo>
                      <a:pt x="148" y="83"/>
                    </a:lnTo>
                    <a:lnTo>
                      <a:pt x="153" y="84"/>
                    </a:lnTo>
                    <a:lnTo>
                      <a:pt x="158" y="86"/>
                    </a:lnTo>
                    <a:lnTo>
                      <a:pt x="158" y="76"/>
                    </a:lnTo>
                    <a:lnTo>
                      <a:pt x="163" y="71"/>
                    </a:lnTo>
                    <a:lnTo>
                      <a:pt x="167" y="64"/>
                    </a:lnTo>
                    <a:lnTo>
                      <a:pt x="170" y="59"/>
                    </a:lnTo>
                    <a:lnTo>
                      <a:pt x="177" y="55"/>
                    </a:lnTo>
                    <a:lnTo>
                      <a:pt x="184" y="53"/>
                    </a:lnTo>
                    <a:lnTo>
                      <a:pt x="189" y="48"/>
                    </a:lnTo>
                    <a:lnTo>
                      <a:pt x="198" y="48"/>
                    </a:lnTo>
                    <a:lnTo>
                      <a:pt x="206" y="53"/>
                    </a:lnTo>
                    <a:lnTo>
                      <a:pt x="211" y="67"/>
                    </a:lnTo>
                    <a:lnTo>
                      <a:pt x="217" y="62"/>
                    </a:lnTo>
                    <a:lnTo>
                      <a:pt x="224" y="62"/>
                    </a:lnTo>
                    <a:lnTo>
                      <a:pt x="227" y="64"/>
                    </a:lnTo>
                    <a:lnTo>
                      <a:pt x="230" y="65"/>
                    </a:lnTo>
                    <a:lnTo>
                      <a:pt x="232" y="59"/>
                    </a:lnTo>
                    <a:lnTo>
                      <a:pt x="232" y="53"/>
                    </a:lnTo>
                    <a:lnTo>
                      <a:pt x="236" y="43"/>
                    </a:lnTo>
                    <a:lnTo>
                      <a:pt x="241" y="35"/>
                    </a:lnTo>
                    <a:lnTo>
                      <a:pt x="242" y="29"/>
                    </a:lnTo>
                    <a:lnTo>
                      <a:pt x="251" y="26"/>
                    </a:lnTo>
                    <a:lnTo>
                      <a:pt x="260" y="24"/>
                    </a:lnTo>
                    <a:lnTo>
                      <a:pt x="268" y="24"/>
                    </a:lnTo>
                    <a:lnTo>
                      <a:pt x="273" y="22"/>
                    </a:lnTo>
                    <a:lnTo>
                      <a:pt x="279" y="21"/>
                    </a:lnTo>
                    <a:lnTo>
                      <a:pt x="272" y="14"/>
                    </a:lnTo>
                    <a:lnTo>
                      <a:pt x="268" y="9"/>
                    </a:lnTo>
                    <a:lnTo>
                      <a:pt x="279" y="12"/>
                    </a:lnTo>
                    <a:lnTo>
                      <a:pt x="291" y="17"/>
                    </a:lnTo>
                    <a:lnTo>
                      <a:pt x="301" y="21"/>
                    </a:lnTo>
                    <a:lnTo>
                      <a:pt x="315" y="22"/>
                    </a:lnTo>
                    <a:lnTo>
                      <a:pt x="322" y="21"/>
                    </a:lnTo>
                    <a:lnTo>
                      <a:pt x="328" y="19"/>
                    </a:lnTo>
                    <a:lnTo>
                      <a:pt x="334" y="21"/>
                    </a:lnTo>
                    <a:lnTo>
                      <a:pt x="339" y="28"/>
                    </a:lnTo>
                    <a:lnTo>
                      <a:pt x="334" y="33"/>
                    </a:lnTo>
                    <a:lnTo>
                      <a:pt x="327" y="38"/>
                    </a:lnTo>
                    <a:lnTo>
                      <a:pt x="322" y="64"/>
                    </a:lnTo>
                    <a:lnTo>
                      <a:pt x="325" y="65"/>
                    </a:lnTo>
                    <a:lnTo>
                      <a:pt x="332" y="69"/>
                    </a:lnTo>
                    <a:lnTo>
                      <a:pt x="334" y="74"/>
                    </a:lnTo>
                    <a:lnTo>
                      <a:pt x="337" y="79"/>
                    </a:lnTo>
                    <a:lnTo>
                      <a:pt x="346" y="81"/>
                    </a:lnTo>
                    <a:lnTo>
                      <a:pt x="353" y="84"/>
                    </a:lnTo>
                    <a:lnTo>
                      <a:pt x="359" y="86"/>
                    </a:lnTo>
                    <a:lnTo>
                      <a:pt x="370" y="91"/>
                    </a:lnTo>
                    <a:lnTo>
                      <a:pt x="378" y="98"/>
                    </a:lnTo>
                    <a:lnTo>
                      <a:pt x="390" y="105"/>
                    </a:lnTo>
                    <a:lnTo>
                      <a:pt x="399" y="98"/>
                    </a:lnTo>
                    <a:lnTo>
                      <a:pt x="406" y="88"/>
                    </a:lnTo>
                    <a:lnTo>
                      <a:pt x="408" y="74"/>
                    </a:lnTo>
                    <a:lnTo>
                      <a:pt x="411" y="64"/>
                    </a:lnTo>
                    <a:lnTo>
                      <a:pt x="411" y="17"/>
                    </a:lnTo>
                    <a:lnTo>
                      <a:pt x="418" y="9"/>
                    </a:lnTo>
                    <a:lnTo>
                      <a:pt x="425" y="0"/>
                    </a:lnTo>
                    <a:lnTo>
                      <a:pt x="425" y="9"/>
                    </a:lnTo>
                    <a:lnTo>
                      <a:pt x="430" y="17"/>
                    </a:lnTo>
                    <a:lnTo>
                      <a:pt x="433" y="24"/>
                    </a:lnTo>
                    <a:lnTo>
                      <a:pt x="437" y="33"/>
                    </a:lnTo>
                    <a:lnTo>
                      <a:pt x="437" y="43"/>
                    </a:lnTo>
                    <a:lnTo>
                      <a:pt x="442" y="53"/>
                    </a:lnTo>
                    <a:lnTo>
                      <a:pt x="451" y="55"/>
                    </a:lnTo>
                    <a:lnTo>
                      <a:pt x="457" y="59"/>
                    </a:lnTo>
                    <a:lnTo>
                      <a:pt x="461" y="62"/>
                    </a:lnTo>
                    <a:lnTo>
                      <a:pt x="463" y="71"/>
                    </a:lnTo>
                    <a:lnTo>
                      <a:pt x="464" y="79"/>
                    </a:lnTo>
                    <a:lnTo>
                      <a:pt x="466" y="88"/>
                    </a:lnTo>
                    <a:lnTo>
                      <a:pt x="468" y="95"/>
                    </a:lnTo>
                    <a:lnTo>
                      <a:pt x="473" y="103"/>
                    </a:lnTo>
                    <a:lnTo>
                      <a:pt x="475" y="110"/>
                    </a:lnTo>
                    <a:lnTo>
                      <a:pt x="480" y="120"/>
                    </a:lnTo>
                    <a:lnTo>
                      <a:pt x="483" y="126"/>
                    </a:lnTo>
                    <a:lnTo>
                      <a:pt x="494" y="133"/>
                    </a:lnTo>
                    <a:lnTo>
                      <a:pt x="504" y="138"/>
                    </a:lnTo>
                    <a:lnTo>
                      <a:pt x="514" y="145"/>
                    </a:lnTo>
                    <a:lnTo>
                      <a:pt x="519" y="157"/>
                    </a:lnTo>
                    <a:lnTo>
                      <a:pt x="523" y="169"/>
                    </a:lnTo>
                    <a:lnTo>
                      <a:pt x="528" y="174"/>
                    </a:lnTo>
                    <a:lnTo>
                      <a:pt x="540" y="176"/>
                    </a:lnTo>
                    <a:lnTo>
                      <a:pt x="542" y="186"/>
                    </a:lnTo>
                    <a:lnTo>
                      <a:pt x="550" y="196"/>
                    </a:lnTo>
                    <a:lnTo>
                      <a:pt x="559" y="205"/>
                    </a:lnTo>
                    <a:lnTo>
                      <a:pt x="569" y="213"/>
                    </a:lnTo>
                    <a:lnTo>
                      <a:pt x="568" y="215"/>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464" name="Freeform 223"/>
              <p:cNvSpPr>
                <a:spLocks/>
              </p:cNvSpPr>
              <p:nvPr/>
            </p:nvSpPr>
            <p:spPr bwMode="auto">
              <a:xfrm>
                <a:off x="8149432" y="5181600"/>
                <a:ext cx="15875" cy="12700"/>
              </a:xfrm>
              <a:custGeom>
                <a:avLst/>
                <a:gdLst/>
                <a:ahLst/>
                <a:cxnLst>
                  <a:cxn ang="0">
                    <a:pos x="10" y="0"/>
                  </a:cxn>
                  <a:cxn ang="0">
                    <a:pos x="5" y="5"/>
                  </a:cxn>
                  <a:cxn ang="0">
                    <a:pos x="0" y="8"/>
                  </a:cxn>
                  <a:cxn ang="0">
                    <a:pos x="0" y="3"/>
                  </a:cxn>
                  <a:cxn ang="0">
                    <a:pos x="0" y="0"/>
                  </a:cxn>
                  <a:cxn ang="0">
                    <a:pos x="10" y="0"/>
                  </a:cxn>
                </a:cxnLst>
                <a:rect l="0" t="0" r="r" b="b"/>
                <a:pathLst>
                  <a:path w="10" h="8">
                    <a:moveTo>
                      <a:pt x="10" y="0"/>
                    </a:moveTo>
                    <a:lnTo>
                      <a:pt x="5" y="5"/>
                    </a:lnTo>
                    <a:lnTo>
                      <a:pt x="0" y="8"/>
                    </a:lnTo>
                    <a:lnTo>
                      <a:pt x="0" y="3"/>
                    </a:lnTo>
                    <a:lnTo>
                      <a:pt x="0" y="0"/>
                    </a:lnTo>
                    <a:lnTo>
                      <a:pt x="10" y="0"/>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465" name="Freeform 224"/>
              <p:cNvSpPr>
                <a:spLocks/>
              </p:cNvSpPr>
              <p:nvPr/>
            </p:nvSpPr>
            <p:spPr bwMode="auto">
              <a:xfrm>
                <a:off x="8127207" y="5006975"/>
                <a:ext cx="174625" cy="171450"/>
              </a:xfrm>
              <a:custGeom>
                <a:avLst/>
                <a:gdLst/>
                <a:ahLst/>
                <a:cxnLst>
                  <a:cxn ang="0">
                    <a:pos x="67" y="29"/>
                  </a:cxn>
                  <a:cxn ang="0">
                    <a:pos x="67" y="26"/>
                  </a:cxn>
                  <a:cxn ang="0">
                    <a:pos x="67" y="24"/>
                  </a:cxn>
                  <a:cxn ang="0">
                    <a:pos x="71" y="19"/>
                  </a:cxn>
                  <a:cxn ang="0">
                    <a:pos x="77" y="19"/>
                  </a:cxn>
                  <a:cxn ang="0">
                    <a:pos x="77" y="17"/>
                  </a:cxn>
                  <a:cxn ang="0">
                    <a:pos x="77" y="15"/>
                  </a:cxn>
                  <a:cxn ang="0">
                    <a:pos x="81" y="5"/>
                  </a:cxn>
                  <a:cxn ang="0">
                    <a:pos x="89" y="0"/>
                  </a:cxn>
                  <a:cxn ang="0">
                    <a:pos x="89" y="3"/>
                  </a:cxn>
                  <a:cxn ang="0">
                    <a:pos x="93" y="5"/>
                  </a:cxn>
                  <a:cxn ang="0">
                    <a:pos x="93" y="8"/>
                  </a:cxn>
                  <a:cxn ang="0">
                    <a:pos x="96" y="12"/>
                  </a:cxn>
                  <a:cxn ang="0">
                    <a:pos x="100" y="8"/>
                  </a:cxn>
                  <a:cxn ang="0">
                    <a:pos x="105" y="7"/>
                  </a:cxn>
                  <a:cxn ang="0">
                    <a:pos x="108" y="8"/>
                  </a:cxn>
                  <a:cxn ang="0">
                    <a:pos x="108" y="14"/>
                  </a:cxn>
                  <a:cxn ang="0">
                    <a:pos x="110" y="17"/>
                  </a:cxn>
                  <a:cxn ang="0">
                    <a:pos x="107" y="22"/>
                  </a:cxn>
                  <a:cxn ang="0">
                    <a:pos x="103" y="31"/>
                  </a:cxn>
                  <a:cxn ang="0">
                    <a:pos x="96" y="39"/>
                  </a:cxn>
                  <a:cxn ang="0">
                    <a:pos x="91" y="43"/>
                  </a:cxn>
                  <a:cxn ang="0">
                    <a:pos x="89" y="50"/>
                  </a:cxn>
                  <a:cxn ang="0">
                    <a:pos x="91" y="58"/>
                  </a:cxn>
                  <a:cxn ang="0">
                    <a:pos x="81" y="58"/>
                  </a:cxn>
                  <a:cxn ang="0">
                    <a:pos x="72" y="60"/>
                  </a:cxn>
                  <a:cxn ang="0">
                    <a:pos x="67" y="67"/>
                  </a:cxn>
                  <a:cxn ang="0">
                    <a:pos x="64" y="81"/>
                  </a:cxn>
                  <a:cxn ang="0">
                    <a:pos x="58" y="91"/>
                  </a:cxn>
                  <a:cxn ang="0">
                    <a:pos x="57" y="96"/>
                  </a:cxn>
                  <a:cxn ang="0">
                    <a:pos x="46" y="103"/>
                  </a:cxn>
                  <a:cxn ang="0">
                    <a:pos x="38" y="108"/>
                  </a:cxn>
                  <a:cxn ang="0">
                    <a:pos x="31" y="106"/>
                  </a:cxn>
                  <a:cxn ang="0">
                    <a:pos x="26" y="105"/>
                  </a:cxn>
                  <a:cxn ang="0">
                    <a:pos x="19" y="103"/>
                  </a:cxn>
                  <a:cxn ang="0">
                    <a:pos x="12" y="100"/>
                  </a:cxn>
                  <a:cxn ang="0">
                    <a:pos x="5" y="96"/>
                  </a:cxn>
                  <a:cxn ang="0">
                    <a:pos x="3" y="94"/>
                  </a:cxn>
                  <a:cxn ang="0">
                    <a:pos x="0" y="93"/>
                  </a:cxn>
                  <a:cxn ang="0">
                    <a:pos x="2" y="82"/>
                  </a:cxn>
                  <a:cxn ang="0">
                    <a:pos x="7" y="75"/>
                  </a:cxn>
                  <a:cxn ang="0">
                    <a:pos x="14" y="70"/>
                  </a:cxn>
                  <a:cxn ang="0">
                    <a:pos x="21" y="65"/>
                  </a:cxn>
                  <a:cxn ang="0">
                    <a:pos x="24" y="60"/>
                  </a:cxn>
                  <a:cxn ang="0">
                    <a:pos x="29" y="58"/>
                  </a:cxn>
                  <a:cxn ang="0">
                    <a:pos x="43" y="51"/>
                  </a:cxn>
                  <a:cxn ang="0">
                    <a:pos x="57" y="43"/>
                  </a:cxn>
                  <a:cxn ang="0">
                    <a:pos x="62" y="34"/>
                  </a:cxn>
                  <a:cxn ang="0">
                    <a:pos x="67" y="29"/>
                  </a:cxn>
                </a:cxnLst>
                <a:rect l="0" t="0" r="r" b="b"/>
                <a:pathLst>
                  <a:path w="110" h="108">
                    <a:moveTo>
                      <a:pt x="67" y="29"/>
                    </a:moveTo>
                    <a:lnTo>
                      <a:pt x="67" y="26"/>
                    </a:lnTo>
                    <a:lnTo>
                      <a:pt x="67" y="24"/>
                    </a:lnTo>
                    <a:lnTo>
                      <a:pt x="71" y="19"/>
                    </a:lnTo>
                    <a:lnTo>
                      <a:pt x="77" y="19"/>
                    </a:lnTo>
                    <a:lnTo>
                      <a:pt x="77" y="17"/>
                    </a:lnTo>
                    <a:lnTo>
                      <a:pt x="77" y="15"/>
                    </a:lnTo>
                    <a:lnTo>
                      <a:pt x="81" y="5"/>
                    </a:lnTo>
                    <a:lnTo>
                      <a:pt x="89" y="0"/>
                    </a:lnTo>
                    <a:lnTo>
                      <a:pt x="89" y="3"/>
                    </a:lnTo>
                    <a:lnTo>
                      <a:pt x="93" y="5"/>
                    </a:lnTo>
                    <a:lnTo>
                      <a:pt x="93" y="8"/>
                    </a:lnTo>
                    <a:lnTo>
                      <a:pt x="96" y="12"/>
                    </a:lnTo>
                    <a:lnTo>
                      <a:pt x="100" y="8"/>
                    </a:lnTo>
                    <a:lnTo>
                      <a:pt x="105" y="7"/>
                    </a:lnTo>
                    <a:lnTo>
                      <a:pt x="108" y="8"/>
                    </a:lnTo>
                    <a:lnTo>
                      <a:pt x="108" y="14"/>
                    </a:lnTo>
                    <a:lnTo>
                      <a:pt x="110" y="17"/>
                    </a:lnTo>
                    <a:lnTo>
                      <a:pt x="107" y="22"/>
                    </a:lnTo>
                    <a:lnTo>
                      <a:pt x="103" y="31"/>
                    </a:lnTo>
                    <a:lnTo>
                      <a:pt x="96" y="39"/>
                    </a:lnTo>
                    <a:lnTo>
                      <a:pt x="91" y="43"/>
                    </a:lnTo>
                    <a:lnTo>
                      <a:pt x="89" y="50"/>
                    </a:lnTo>
                    <a:lnTo>
                      <a:pt x="91" y="58"/>
                    </a:lnTo>
                    <a:lnTo>
                      <a:pt x="81" y="58"/>
                    </a:lnTo>
                    <a:lnTo>
                      <a:pt x="72" y="60"/>
                    </a:lnTo>
                    <a:lnTo>
                      <a:pt x="67" y="67"/>
                    </a:lnTo>
                    <a:lnTo>
                      <a:pt x="64" y="81"/>
                    </a:lnTo>
                    <a:lnTo>
                      <a:pt x="58" y="91"/>
                    </a:lnTo>
                    <a:lnTo>
                      <a:pt x="57" y="96"/>
                    </a:lnTo>
                    <a:lnTo>
                      <a:pt x="46" y="103"/>
                    </a:lnTo>
                    <a:lnTo>
                      <a:pt x="38" y="108"/>
                    </a:lnTo>
                    <a:lnTo>
                      <a:pt x="31" y="106"/>
                    </a:lnTo>
                    <a:lnTo>
                      <a:pt x="26" y="105"/>
                    </a:lnTo>
                    <a:lnTo>
                      <a:pt x="19" y="103"/>
                    </a:lnTo>
                    <a:lnTo>
                      <a:pt x="12" y="100"/>
                    </a:lnTo>
                    <a:lnTo>
                      <a:pt x="5" y="96"/>
                    </a:lnTo>
                    <a:lnTo>
                      <a:pt x="3" y="94"/>
                    </a:lnTo>
                    <a:lnTo>
                      <a:pt x="0" y="93"/>
                    </a:lnTo>
                    <a:lnTo>
                      <a:pt x="2" y="82"/>
                    </a:lnTo>
                    <a:lnTo>
                      <a:pt x="7" y="75"/>
                    </a:lnTo>
                    <a:lnTo>
                      <a:pt x="14" y="70"/>
                    </a:lnTo>
                    <a:lnTo>
                      <a:pt x="21" y="65"/>
                    </a:lnTo>
                    <a:lnTo>
                      <a:pt x="24" y="60"/>
                    </a:lnTo>
                    <a:lnTo>
                      <a:pt x="29" y="58"/>
                    </a:lnTo>
                    <a:lnTo>
                      <a:pt x="43" y="51"/>
                    </a:lnTo>
                    <a:lnTo>
                      <a:pt x="57" y="43"/>
                    </a:lnTo>
                    <a:lnTo>
                      <a:pt x="62" y="34"/>
                    </a:lnTo>
                    <a:lnTo>
                      <a:pt x="67" y="29"/>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466" name="Freeform 225"/>
              <p:cNvSpPr>
                <a:spLocks/>
              </p:cNvSpPr>
              <p:nvPr/>
            </p:nvSpPr>
            <p:spPr bwMode="auto">
              <a:xfrm>
                <a:off x="8271669" y="4840288"/>
                <a:ext cx="131763" cy="190500"/>
              </a:xfrm>
              <a:custGeom>
                <a:avLst/>
                <a:gdLst/>
                <a:ahLst/>
                <a:cxnLst>
                  <a:cxn ang="0">
                    <a:pos x="26" y="45"/>
                  </a:cxn>
                  <a:cxn ang="0">
                    <a:pos x="21" y="39"/>
                  </a:cxn>
                  <a:cxn ang="0">
                    <a:pos x="19" y="36"/>
                  </a:cxn>
                  <a:cxn ang="0">
                    <a:pos x="19" y="33"/>
                  </a:cxn>
                  <a:cxn ang="0">
                    <a:pos x="21" y="31"/>
                  </a:cxn>
                  <a:cxn ang="0">
                    <a:pos x="12" y="26"/>
                  </a:cxn>
                  <a:cxn ang="0">
                    <a:pos x="7" y="19"/>
                  </a:cxn>
                  <a:cxn ang="0">
                    <a:pos x="2" y="9"/>
                  </a:cxn>
                  <a:cxn ang="0">
                    <a:pos x="0" y="0"/>
                  </a:cxn>
                  <a:cxn ang="0">
                    <a:pos x="9" y="7"/>
                  </a:cxn>
                  <a:cxn ang="0">
                    <a:pos x="19" y="14"/>
                  </a:cxn>
                  <a:cxn ang="0">
                    <a:pos x="21" y="17"/>
                  </a:cxn>
                  <a:cxn ang="0">
                    <a:pos x="24" y="22"/>
                  </a:cxn>
                  <a:cxn ang="0">
                    <a:pos x="23" y="24"/>
                  </a:cxn>
                  <a:cxn ang="0">
                    <a:pos x="23" y="26"/>
                  </a:cxn>
                  <a:cxn ang="0">
                    <a:pos x="26" y="33"/>
                  </a:cxn>
                  <a:cxn ang="0">
                    <a:pos x="31" y="41"/>
                  </a:cxn>
                  <a:cxn ang="0">
                    <a:pos x="35" y="41"/>
                  </a:cxn>
                  <a:cxn ang="0">
                    <a:pos x="35" y="38"/>
                  </a:cxn>
                  <a:cxn ang="0">
                    <a:pos x="40" y="38"/>
                  </a:cxn>
                  <a:cxn ang="0">
                    <a:pos x="41" y="38"/>
                  </a:cxn>
                  <a:cxn ang="0">
                    <a:pos x="45" y="52"/>
                  </a:cxn>
                  <a:cxn ang="0">
                    <a:pos x="60" y="58"/>
                  </a:cxn>
                  <a:cxn ang="0">
                    <a:pos x="69" y="55"/>
                  </a:cxn>
                  <a:cxn ang="0">
                    <a:pos x="78" y="53"/>
                  </a:cxn>
                  <a:cxn ang="0">
                    <a:pos x="79" y="53"/>
                  </a:cxn>
                  <a:cxn ang="0">
                    <a:pos x="83" y="55"/>
                  </a:cxn>
                  <a:cxn ang="0">
                    <a:pos x="76" y="67"/>
                  </a:cxn>
                  <a:cxn ang="0">
                    <a:pos x="72" y="81"/>
                  </a:cxn>
                  <a:cxn ang="0">
                    <a:pos x="71" y="79"/>
                  </a:cxn>
                  <a:cxn ang="0">
                    <a:pos x="69" y="79"/>
                  </a:cxn>
                  <a:cxn ang="0">
                    <a:pos x="60" y="81"/>
                  </a:cxn>
                  <a:cxn ang="0">
                    <a:pos x="59" y="86"/>
                  </a:cxn>
                  <a:cxn ang="0">
                    <a:pos x="59" y="88"/>
                  </a:cxn>
                  <a:cxn ang="0">
                    <a:pos x="60" y="91"/>
                  </a:cxn>
                  <a:cxn ang="0">
                    <a:pos x="57" y="96"/>
                  </a:cxn>
                  <a:cxn ang="0">
                    <a:pos x="53" y="101"/>
                  </a:cxn>
                  <a:cxn ang="0">
                    <a:pos x="45" y="113"/>
                  </a:cxn>
                  <a:cxn ang="0">
                    <a:pos x="35" y="120"/>
                  </a:cxn>
                  <a:cxn ang="0">
                    <a:pos x="28" y="117"/>
                  </a:cxn>
                  <a:cxn ang="0">
                    <a:pos x="28" y="113"/>
                  </a:cxn>
                  <a:cxn ang="0">
                    <a:pos x="29" y="105"/>
                  </a:cxn>
                  <a:cxn ang="0">
                    <a:pos x="33" y="98"/>
                  </a:cxn>
                  <a:cxn ang="0">
                    <a:pos x="29" y="91"/>
                  </a:cxn>
                  <a:cxn ang="0">
                    <a:pos x="23" y="89"/>
                  </a:cxn>
                  <a:cxn ang="0">
                    <a:pos x="16" y="86"/>
                  </a:cxn>
                  <a:cxn ang="0">
                    <a:pos x="14" y="82"/>
                  </a:cxn>
                  <a:cxn ang="0">
                    <a:pos x="16" y="77"/>
                  </a:cxn>
                  <a:cxn ang="0">
                    <a:pos x="21" y="76"/>
                  </a:cxn>
                  <a:cxn ang="0">
                    <a:pos x="26" y="65"/>
                  </a:cxn>
                  <a:cxn ang="0">
                    <a:pos x="28" y="55"/>
                  </a:cxn>
                  <a:cxn ang="0">
                    <a:pos x="26" y="48"/>
                  </a:cxn>
                  <a:cxn ang="0">
                    <a:pos x="24" y="43"/>
                  </a:cxn>
                  <a:cxn ang="0">
                    <a:pos x="26" y="43"/>
                  </a:cxn>
                  <a:cxn ang="0">
                    <a:pos x="26" y="45"/>
                  </a:cxn>
                </a:cxnLst>
                <a:rect l="0" t="0" r="r" b="b"/>
                <a:pathLst>
                  <a:path w="83" h="120">
                    <a:moveTo>
                      <a:pt x="26" y="45"/>
                    </a:moveTo>
                    <a:lnTo>
                      <a:pt x="21" y="39"/>
                    </a:lnTo>
                    <a:lnTo>
                      <a:pt x="19" y="36"/>
                    </a:lnTo>
                    <a:lnTo>
                      <a:pt x="19" y="33"/>
                    </a:lnTo>
                    <a:lnTo>
                      <a:pt x="21" y="31"/>
                    </a:lnTo>
                    <a:lnTo>
                      <a:pt x="12" y="26"/>
                    </a:lnTo>
                    <a:lnTo>
                      <a:pt x="7" y="19"/>
                    </a:lnTo>
                    <a:lnTo>
                      <a:pt x="2" y="9"/>
                    </a:lnTo>
                    <a:lnTo>
                      <a:pt x="0" y="0"/>
                    </a:lnTo>
                    <a:lnTo>
                      <a:pt x="9" y="7"/>
                    </a:lnTo>
                    <a:lnTo>
                      <a:pt x="19" y="14"/>
                    </a:lnTo>
                    <a:lnTo>
                      <a:pt x="21" y="17"/>
                    </a:lnTo>
                    <a:lnTo>
                      <a:pt x="24" y="22"/>
                    </a:lnTo>
                    <a:lnTo>
                      <a:pt x="23" y="24"/>
                    </a:lnTo>
                    <a:lnTo>
                      <a:pt x="23" y="26"/>
                    </a:lnTo>
                    <a:lnTo>
                      <a:pt x="26" y="33"/>
                    </a:lnTo>
                    <a:lnTo>
                      <a:pt x="31" y="41"/>
                    </a:lnTo>
                    <a:lnTo>
                      <a:pt x="35" y="41"/>
                    </a:lnTo>
                    <a:lnTo>
                      <a:pt x="35" y="38"/>
                    </a:lnTo>
                    <a:lnTo>
                      <a:pt x="40" y="38"/>
                    </a:lnTo>
                    <a:lnTo>
                      <a:pt x="41" y="38"/>
                    </a:lnTo>
                    <a:lnTo>
                      <a:pt x="45" y="52"/>
                    </a:lnTo>
                    <a:lnTo>
                      <a:pt x="60" y="58"/>
                    </a:lnTo>
                    <a:lnTo>
                      <a:pt x="69" y="55"/>
                    </a:lnTo>
                    <a:lnTo>
                      <a:pt x="78" y="53"/>
                    </a:lnTo>
                    <a:lnTo>
                      <a:pt x="79" y="53"/>
                    </a:lnTo>
                    <a:lnTo>
                      <a:pt x="83" y="55"/>
                    </a:lnTo>
                    <a:lnTo>
                      <a:pt x="76" y="67"/>
                    </a:lnTo>
                    <a:lnTo>
                      <a:pt x="72" y="81"/>
                    </a:lnTo>
                    <a:lnTo>
                      <a:pt x="71" y="79"/>
                    </a:lnTo>
                    <a:lnTo>
                      <a:pt x="69" y="79"/>
                    </a:lnTo>
                    <a:lnTo>
                      <a:pt x="60" y="81"/>
                    </a:lnTo>
                    <a:lnTo>
                      <a:pt x="59" y="86"/>
                    </a:lnTo>
                    <a:lnTo>
                      <a:pt x="59" y="88"/>
                    </a:lnTo>
                    <a:lnTo>
                      <a:pt x="60" y="91"/>
                    </a:lnTo>
                    <a:lnTo>
                      <a:pt x="57" y="96"/>
                    </a:lnTo>
                    <a:lnTo>
                      <a:pt x="53" y="101"/>
                    </a:lnTo>
                    <a:lnTo>
                      <a:pt x="45" y="113"/>
                    </a:lnTo>
                    <a:lnTo>
                      <a:pt x="35" y="120"/>
                    </a:lnTo>
                    <a:lnTo>
                      <a:pt x="28" y="117"/>
                    </a:lnTo>
                    <a:lnTo>
                      <a:pt x="28" y="113"/>
                    </a:lnTo>
                    <a:lnTo>
                      <a:pt x="29" y="105"/>
                    </a:lnTo>
                    <a:lnTo>
                      <a:pt x="33" y="98"/>
                    </a:lnTo>
                    <a:lnTo>
                      <a:pt x="29" y="91"/>
                    </a:lnTo>
                    <a:lnTo>
                      <a:pt x="23" y="89"/>
                    </a:lnTo>
                    <a:lnTo>
                      <a:pt x="16" y="86"/>
                    </a:lnTo>
                    <a:lnTo>
                      <a:pt x="14" y="82"/>
                    </a:lnTo>
                    <a:lnTo>
                      <a:pt x="16" y="77"/>
                    </a:lnTo>
                    <a:lnTo>
                      <a:pt x="21" y="76"/>
                    </a:lnTo>
                    <a:lnTo>
                      <a:pt x="26" y="65"/>
                    </a:lnTo>
                    <a:lnTo>
                      <a:pt x="28" y="55"/>
                    </a:lnTo>
                    <a:lnTo>
                      <a:pt x="26" y="48"/>
                    </a:lnTo>
                    <a:lnTo>
                      <a:pt x="24" y="43"/>
                    </a:lnTo>
                    <a:lnTo>
                      <a:pt x="26" y="43"/>
                    </a:lnTo>
                    <a:lnTo>
                      <a:pt x="26" y="45"/>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467" name="Freeform 226"/>
              <p:cNvSpPr>
                <a:spLocks/>
              </p:cNvSpPr>
              <p:nvPr/>
            </p:nvSpPr>
            <p:spPr bwMode="auto">
              <a:xfrm>
                <a:off x="8370094" y="4416425"/>
                <a:ext cx="26988" cy="22225"/>
              </a:xfrm>
              <a:custGeom>
                <a:avLst/>
                <a:gdLst/>
                <a:ahLst/>
                <a:cxnLst>
                  <a:cxn ang="0">
                    <a:pos x="12" y="0"/>
                  </a:cxn>
                  <a:cxn ang="0">
                    <a:pos x="14" y="4"/>
                  </a:cxn>
                  <a:cxn ang="0">
                    <a:pos x="17" y="6"/>
                  </a:cxn>
                  <a:cxn ang="0">
                    <a:pos x="17" y="11"/>
                  </a:cxn>
                  <a:cxn ang="0">
                    <a:pos x="14" y="12"/>
                  </a:cxn>
                  <a:cxn ang="0">
                    <a:pos x="10" y="14"/>
                  </a:cxn>
                  <a:cxn ang="0">
                    <a:pos x="4" y="12"/>
                  </a:cxn>
                  <a:cxn ang="0">
                    <a:pos x="0" y="11"/>
                  </a:cxn>
                  <a:cxn ang="0">
                    <a:pos x="4" y="2"/>
                  </a:cxn>
                  <a:cxn ang="0">
                    <a:pos x="12" y="0"/>
                  </a:cxn>
                </a:cxnLst>
                <a:rect l="0" t="0" r="r" b="b"/>
                <a:pathLst>
                  <a:path w="17" h="14">
                    <a:moveTo>
                      <a:pt x="12" y="0"/>
                    </a:moveTo>
                    <a:lnTo>
                      <a:pt x="14" y="4"/>
                    </a:lnTo>
                    <a:lnTo>
                      <a:pt x="17" y="6"/>
                    </a:lnTo>
                    <a:lnTo>
                      <a:pt x="17" y="11"/>
                    </a:lnTo>
                    <a:lnTo>
                      <a:pt x="14" y="12"/>
                    </a:lnTo>
                    <a:lnTo>
                      <a:pt x="10" y="14"/>
                    </a:lnTo>
                    <a:lnTo>
                      <a:pt x="4" y="12"/>
                    </a:lnTo>
                    <a:lnTo>
                      <a:pt x="0" y="11"/>
                    </a:lnTo>
                    <a:lnTo>
                      <a:pt x="4" y="2"/>
                    </a:lnTo>
                    <a:lnTo>
                      <a:pt x="12" y="0"/>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468" name="Freeform 227"/>
              <p:cNvSpPr>
                <a:spLocks/>
              </p:cNvSpPr>
              <p:nvPr/>
            </p:nvSpPr>
            <p:spPr bwMode="auto">
              <a:xfrm>
                <a:off x="8403432" y="4395788"/>
                <a:ext cx="23813" cy="15875"/>
              </a:xfrm>
              <a:custGeom>
                <a:avLst/>
                <a:gdLst/>
                <a:ahLst/>
                <a:cxnLst>
                  <a:cxn ang="0">
                    <a:pos x="15" y="0"/>
                  </a:cxn>
                  <a:cxn ang="0">
                    <a:pos x="15" y="3"/>
                  </a:cxn>
                  <a:cxn ang="0">
                    <a:pos x="7" y="7"/>
                  </a:cxn>
                  <a:cxn ang="0">
                    <a:pos x="1" y="10"/>
                  </a:cxn>
                  <a:cxn ang="0">
                    <a:pos x="0" y="7"/>
                  </a:cxn>
                  <a:cxn ang="0">
                    <a:pos x="0" y="5"/>
                  </a:cxn>
                  <a:cxn ang="0">
                    <a:pos x="5" y="0"/>
                  </a:cxn>
                  <a:cxn ang="0">
                    <a:pos x="15" y="0"/>
                  </a:cxn>
                </a:cxnLst>
                <a:rect l="0" t="0" r="r" b="b"/>
                <a:pathLst>
                  <a:path w="15" h="10">
                    <a:moveTo>
                      <a:pt x="15" y="0"/>
                    </a:moveTo>
                    <a:lnTo>
                      <a:pt x="15" y="3"/>
                    </a:lnTo>
                    <a:lnTo>
                      <a:pt x="7" y="7"/>
                    </a:lnTo>
                    <a:lnTo>
                      <a:pt x="1" y="10"/>
                    </a:lnTo>
                    <a:lnTo>
                      <a:pt x="0" y="7"/>
                    </a:lnTo>
                    <a:lnTo>
                      <a:pt x="0" y="5"/>
                    </a:lnTo>
                    <a:lnTo>
                      <a:pt x="5" y="0"/>
                    </a:lnTo>
                    <a:lnTo>
                      <a:pt x="15" y="0"/>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469" name="Freeform 228"/>
              <p:cNvSpPr>
                <a:spLocks/>
              </p:cNvSpPr>
              <p:nvPr/>
            </p:nvSpPr>
            <p:spPr bwMode="auto">
              <a:xfrm>
                <a:off x="7114382" y="3789363"/>
                <a:ext cx="101600" cy="98425"/>
              </a:xfrm>
              <a:custGeom>
                <a:avLst/>
                <a:gdLst/>
                <a:ahLst/>
                <a:cxnLst>
                  <a:cxn ang="0">
                    <a:pos x="53" y="43"/>
                  </a:cxn>
                  <a:cxn ang="0">
                    <a:pos x="52" y="41"/>
                  </a:cxn>
                  <a:cxn ang="0">
                    <a:pos x="50" y="39"/>
                  </a:cxn>
                  <a:cxn ang="0">
                    <a:pos x="46" y="43"/>
                  </a:cxn>
                  <a:cxn ang="0">
                    <a:pos x="46" y="46"/>
                  </a:cxn>
                  <a:cxn ang="0">
                    <a:pos x="48" y="48"/>
                  </a:cxn>
                  <a:cxn ang="0">
                    <a:pos x="52" y="55"/>
                  </a:cxn>
                  <a:cxn ang="0">
                    <a:pos x="50" y="58"/>
                  </a:cxn>
                  <a:cxn ang="0">
                    <a:pos x="46" y="62"/>
                  </a:cxn>
                  <a:cxn ang="0">
                    <a:pos x="43" y="60"/>
                  </a:cxn>
                  <a:cxn ang="0">
                    <a:pos x="43" y="58"/>
                  </a:cxn>
                  <a:cxn ang="0">
                    <a:pos x="41" y="58"/>
                  </a:cxn>
                  <a:cxn ang="0">
                    <a:pos x="39" y="58"/>
                  </a:cxn>
                  <a:cxn ang="0">
                    <a:pos x="31" y="53"/>
                  </a:cxn>
                  <a:cxn ang="0">
                    <a:pos x="27" y="43"/>
                  </a:cxn>
                  <a:cxn ang="0">
                    <a:pos x="27" y="38"/>
                  </a:cxn>
                  <a:cxn ang="0">
                    <a:pos x="29" y="38"/>
                  </a:cxn>
                  <a:cxn ang="0">
                    <a:pos x="27" y="34"/>
                  </a:cxn>
                  <a:cxn ang="0">
                    <a:pos x="27" y="33"/>
                  </a:cxn>
                  <a:cxn ang="0">
                    <a:pos x="21" y="33"/>
                  </a:cxn>
                  <a:cxn ang="0">
                    <a:pos x="21" y="34"/>
                  </a:cxn>
                  <a:cxn ang="0">
                    <a:pos x="21" y="36"/>
                  </a:cxn>
                  <a:cxn ang="0">
                    <a:pos x="17" y="34"/>
                  </a:cxn>
                  <a:cxn ang="0">
                    <a:pos x="15" y="34"/>
                  </a:cxn>
                  <a:cxn ang="0">
                    <a:pos x="15" y="36"/>
                  </a:cxn>
                  <a:cxn ang="0">
                    <a:pos x="12" y="34"/>
                  </a:cxn>
                  <a:cxn ang="0">
                    <a:pos x="10" y="33"/>
                  </a:cxn>
                  <a:cxn ang="0">
                    <a:pos x="7" y="36"/>
                  </a:cxn>
                  <a:cxn ang="0">
                    <a:pos x="5" y="43"/>
                  </a:cxn>
                  <a:cxn ang="0">
                    <a:pos x="3" y="48"/>
                  </a:cxn>
                  <a:cxn ang="0">
                    <a:pos x="2" y="52"/>
                  </a:cxn>
                  <a:cxn ang="0">
                    <a:pos x="0" y="46"/>
                  </a:cxn>
                  <a:cxn ang="0">
                    <a:pos x="2" y="41"/>
                  </a:cxn>
                  <a:cxn ang="0">
                    <a:pos x="0" y="38"/>
                  </a:cxn>
                  <a:cxn ang="0">
                    <a:pos x="0" y="36"/>
                  </a:cxn>
                  <a:cxn ang="0">
                    <a:pos x="0" y="31"/>
                  </a:cxn>
                  <a:cxn ang="0">
                    <a:pos x="3" y="26"/>
                  </a:cxn>
                  <a:cxn ang="0">
                    <a:pos x="10" y="21"/>
                  </a:cxn>
                  <a:cxn ang="0">
                    <a:pos x="19" y="15"/>
                  </a:cxn>
                  <a:cxn ang="0">
                    <a:pos x="24" y="19"/>
                  </a:cxn>
                  <a:cxn ang="0">
                    <a:pos x="27" y="22"/>
                  </a:cxn>
                  <a:cxn ang="0">
                    <a:pos x="31" y="22"/>
                  </a:cxn>
                  <a:cxn ang="0">
                    <a:pos x="31" y="19"/>
                  </a:cxn>
                  <a:cxn ang="0">
                    <a:pos x="34" y="17"/>
                  </a:cxn>
                  <a:cxn ang="0">
                    <a:pos x="38" y="12"/>
                  </a:cxn>
                  <a:cxn ang="0">
                    <a:pos x="45" y="10"/>
                  </a:cxn>
                  <a:cxn ang="0">
                    <a:pos x="45" y="3"/>
                  </a:cxn>
                  <a:cxn ang="0">
                    <a:pos x="46" y="0"/>
                  </a:cxn>
                  <a:cxn ang="0">
                    <a:pos x="50" y="0"/>
                  </a:cxn>
                  <a:cxn ang="0">
                    <a:pos x="53" y="3"/>
                  </a:cxn>
                  <a:cxn ang="0">
                    <a:pos x="55" y="9"/>
                  </a:cxn>
                  <a:cxn ang="0">
                    <a:pos x="58" y="21"/>
                  </a:cxn>
                  <a:cxn ang="0">
                    <a:pos x="62" y="31"/>
                  </a:cxn>
                  <a:cxn ang="0">
                    <a:pos x="64" y="38"/>
                  </a:cxn>
                  <a:cxn ang="0">
                    <a:pos x="60" y="43"/>
                  </a:cxn>
                  <a:cxn ang="0">
                    <a:pos x="58" y="53"/>
                  </a:cxn>
                  <a:cxn ang="0">
                    <a:pos x="53" y="46"/>
                  </a:cxn>
                  <a:cxn ang="0">
                    <a:pos x="52" y="41"/>
                  </a:cxn>
                  <a:cxn ang="0">
                    <a:pos x="53" y="43"/>
                  </a:cxn>
                </a:cxnLst>
                <a:rect l="0" t="0" r="r" b="b"/>
                <a:pathLst>
                  <a:path w="64" h="62">
                    <a:moveTo>
                      <a:pt x="53" y="43"/>
                    </a:moveTo>
                    <a:lnTo>
                      <a:pt x="52" y="41"/>
                    </a:lnTo>
                    <a:lnTo>
                      <a:pt x="50" y="39"/>
                    </a:lnTo>
                    <a:lnTo>
                      <a:pt x="46" y="43"/>
                    </a:lnTo>
                    <a:lnTo>
                      <a:pt x="46" y="46"/>
                    </a:lnTo>
                    <a:lnTo>
                      <a:pt x="48" y="48"/>
                    </a:lnTo>
                    <a:lnTo>
                      <a:pt x="52" y="55"/>
                    </a:lnTo>
                    <a:lnTo>
                      <a:pt x="50" y="58"/>
                    </a:lnTo>
                    <a:lnTo>
                      <a:pt x="46" y="62"/>
                    </a:lnTo>
                    <a:lnTo>
                      <a:pt x="43" y="60"/>
                    </a:lnTo>
                    <a:lnTo>
                      <a:pt x="43" y="58"/>
                    </a:lnTo>
                    <a:lnTo>
                      <a:pt x="41" y="58"/>
                    </a:lnTo>
                    <a:lnTo>
                      <a:pt x="39" y="58"/>
                    </a:lnTo>
                    <a:lnTo>
                      <a:pt x="31" y="53"/>
                    </a:lnTo>
                    <a:lnTo>
                      <a:pt x="27" y="43"/>
                    </a:lnTo>
                    <a:lnTo>
                      <a:pt x="27" y="38"/>
                    </a:lnTo>
                    <a:lnTo>
                      <a:pt x="29" y="38"/>
                    </a:lnTo>
                    <a:lnTo>
                      <a:pt x="27" y="34"/>
                    </a:lnTo>
                    <a:lnTo>
                      <a:pt x="27" y="33"/>
                    </a:lnTo>
                    <a:lnTo>
                      <a:pt x="21" y="33"/>
                    </a:lnTo>
                    <a:lnTo>
                      <a:pt x="21" y="34"/>
                    </a:lnTo>
                    <a:lnTo>
                      <a:pt x="21" y="36"/>
                    </a:lnTo>
                    <a:lnTo>
                      <a:pt x="17" y="34"/>
                    </a:lnTo>
                    <a:lnTo>
                      <a:pt x="15" y="34"/>
                    </a:lnTo>
                    <a:lnTo>
                      <a:pt x="15" y="36"/>
                    </a:lnTo>
                    <a:lnTo>
                      <a:pt x="12" y="34"/>
                    </a:lnTo>
                    <a:lnTo>
                      <a:pt x="10" y="33"/>
                    </a:lnTo>
                    <a:lnTo>
                      <a:pt x="7" y="36"/>
                    </a:lnTo>
                    <a:lnTo>
                      <a:pt x="5" y="43"/>
                    </a:lnTo>
                    <a:lnTo>
                      <a:pt x="3" y="48"/>
                    </a:lnTo>
                    <a:lnTo>
                      <a:pt x="2" y="52"/>
                    </a:lnTo>
                    <a:lnTo>
                      <a:pt x="0" y="46"/>
                    </a:lnTo>
                    <a:lnTo>
                      <a:pt x="2" y="41"/>
                    </a:lnTo>
                    <a:lnTo>
                      <a:pt x="0" y="38"/>
                    </a:lnTo>
                    <a:lnTo>
                      <a:pt x="0" y="36"/>
                    </a:lnTo>
                    <a:lnTo>
                      <a:pt x="0" y="31"/>
                    </a:lnTo>
                    <a:lnTo>
                      <a:pt x="3" y="26"/>
                    </a:lnTo>
                    <a:lnTo>
                      <a:pt x="10" y="21"/>
                    </a:lnTo>
                    <a:lnTo>
                      <a:pt x="19" y="15"/>
                    </a:lnTo>
                    <a:lnTo>
                      <a:pt x="24" y="19"/>
                    </a:lnTo>
                    <a:lnTo>
                      <a:pt x="27" y="22"/>
                    </a:lnTo>
                    <a:lnTo>
                      <a:pt x="31" y="22"/>
                    </a:lnTo>
                    <a:lnTo>
                      <a:pt x="31" y="19"/>
                    </a:lnTo>
                    <a:lnTo>
                      <a:pt x="34" y="17"/>
                    </a:lnTo>
                    <a:lnTo>
                      <a:pt x="38" y="12"/>
                    </a:lnTo>
                    <a:lnTo>
                      <a:pt x="45" y="10"/>
                    </a:lnTo>
                    <a:lnTo>
                      <a:pt x="45" y="3"/>
                    </a:lnTo>
                    <a:lnTo>
                      <a:pt x="46" y="0"/>
                    </a:lnTo>
                    <a:lnTo>
                      <a:pt x="50" y="0"/>
                    </a:lnTo>
                    <a:lnTo>
                      <a:pt x="53" y="3"/>
                    </a:lnTo>
                    <a:lnTo>
                      <a:pt x="55" y="9"/>
                    </a:lnTo>
                    <a:lnTo>
                      <a:pt x="58" y="21"/>
                    </a:lnTo>
                    <a:lnTo>
                      <a:pt x="62" y="31"/>
                    </a:lnTo>
                    <a:lnTo>
                      <a:pt x="64" y="38"/>
                    </a:lnTo>
                    <a:lnTo>
                      <a:pt x="60" y="43"/>
                    </a:lnTo>
                    <a:lnTo>
                      <a:pt x="58" y="53"/>
                    </a:lnTo>
                    <a:lnTo>
                      <a:pt x="53" y="46"/>
                    </a:lnTo>
                    <a:lnTo>
                      <a:pt x="52" y="41"/>
                    </a:lnTo>
                    <a:lnTo>
                      <a:pt x="53" y="43"/>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470" name="Freeform 229"/>
              <p:cNvSpPr>
                <a:spLocks/>
              </p:cNvSpPr>
              <p:nvPr/>
            </p:nvSpPr>
            <p:spPr bwMode="auto">
              <a:xfrm>
                <a:off x="7015957" y="3763963"/>
                <a:ext cx="52388" cy="52387"/>
              </a:xfrm>
              <a:custGeom>
                <a:avLst/>
                <a:gdLst/>
                <a:ahLst/>
                <a:cxnLst>
                  <a:cxn ang="0">
                    <a:pos x="3" y="33"/>
                  </a:cxn>
                  <a:cxn ang="0">
                    <a:pos x="0" y="33"/>
                  </a:cxn>
                  <a:cxn ang="0">
                    <a:pos x="3" y="23"/>
                  </a:cxn>
                  <a:cxn ang="0">
                    <a:pos x="12" y="18"/>
                  </a:cxn>
                  <a:cxn ang="0">
                    <a:pos x="19" y="11"/>
                  </a:cxn>
                  <a:cxn ang="0">
                    <a:pos x="26" y="6"/>
                  </a:cxn>
                  <a:cxn ang="0">
                    <a:pos x="26" y="2"/>
                  </a:cxn>
                  <a:cxn ang="0">
                    <a:pos x="28" y="0"/>
                  </a:cxn>
                  <a:cxn ang="0">
                    <a:pos x="29" y="4"/>
                  </a:cxn>
                  <a:cxn ang="0">
                    <a:pos x="33" y="7"/>
                  </a:cxn>
                  <a:cxn ang="0">
                    <a:pos x="29" y="7"/>
                  </a:cxn>
                  <a:cxn ang="0">
                    <a:pos x="28" y="9"/>
                  </a:cxn>
                  <a:cxn ang="0">
                    <a:pos x="22" y="12"/>
                  </a:cxn>
                  <a:cxn ang="0">
                    <a:pos x="19" y="14"/>
                  </a:cxn>
                  <a:cxn ang="0">
                    <a:pos x="12" y="26"/>
                  </a:cxn>
                  <a:cxn ang="0">
                    <a:pos x="3" y="33"/>
                  </a:cxn>
                </a:cxnLst>
                <a:rect l="0" t="0" r="r" b="b"/>
                <a:pathLst>
                  <a:path w="33" h="33">
                    <a:moveTo>
                      <a:pt x="3" y="33"/>
                    </a:moveTo>
                    <a:lnTo>
                      <a:pt x="0" y="33"/>
                    </a:lnTo>
                    <a:lnTo>
                      <a:pt x="3" y="23"/>
                    </a:lnTo>
                    <a:lnTo>
                      <a:pt x="12" y="18"/>
                    </a:lnTo>
                    <a:lnTo>
                      <a:pt x="19" y="11"/>
                    </a:lnTo>
                    <a:lnTo>
                      <a:pt x="26" y="6"/>
                    </a:lnTo>
                    <a:lnTo>
                      <a:pt x="26" y="2"/>
                    </a:lnTo>
                    <a:lnTo>
                      <a:pt x="28" y="0"/>
                    </a:lnTo>
                    <a:lnTo>
                      <a:pt x="29" y="4"/>
                    </a:lnTo>
                    <a:lnTo>
                      <a:pt x="33" y="7"/>
                    </a:lnTo>
                    <a:lnTo>
                      <a:pt x="29" y="7"/>
                    </a:lnTo>
                    <a:lnTo>
                      <a:pt x="28" y="9"/>
                    </a:lnTo>
                    <a:lnTo>
                      <a:pt x="22" y="12"/>
                    </a:lnTo>
                    <a:lnTo>
                      <a:pt x="19" y="14"/>
                    </a:lnTo>
                    <a:lnTo>
                      <a:pt x="12" y="26"/>
                    </a:lnTo>
                    <a:lnTo>
                      <a:pt x="3" y="33"/>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471" name="Freeform 230"/>
              <p:cNvSpPr>
                <a:spLocks/>
              </p:cNvSpPr>
              <p:nvPr/>
            </p:nvSpPr>
            <p:spPr bwMode="auto">
              <a:xfrm>
                <a:off x="7054057" y="3587750"/>
                <a:ext cx="98425" cy="138112"/>
              </a:xfrm>
              <a:custGeom>
                <a:avLst/>
                <a:gdLst/>
                <a:ahLst/>
                <a:cxnLst>
                  <a:cxn ang="0">
                    <a:pos x="4" y="36"/>
                  </a:cxn>
                  <a:cxn ang="0">
                    <a:pos x="5" y="29"/>
                  </a:cxn>
                  <a:cxn ang="0">
                    <a:pos x="7" y="24"/>
                  </a:cxn>
                  <a:cxn ang="0">
                    <a:pos x="5" y="15"/>
                  </a:cxn>
                  <a:cxn ang="0">
                    <a:pos x="5" y="8"/>
                  </a:cxn>
                  <a:cxn ang="0">
                    <a:pos x="5" y="1"/>
                  </a:cxn>
                  <a:cxn ang="0">
                    <a:pos x="10" y="0"/>
                  </a:cxn>
                  <a:cxn ang="0">
                    <a:pos x="14" y="3"/>
                  </a:cxn>
                  <a:cxn ang="0">
                    <a:pos x="17" y="8"/>
                  </a:cxn>
                  <a:cxn ang="0">
                    <a:pos x="21" y="5"/>
                  </a:cxn>
                  <a:cxn ang="0">
                    <a:pos x="24" y="3"/>
                  </a:cxn>
                  <a:cxn ang="0">
                    <a:pos x="24" y="5"/>
                  </a:cxn>
                  <a:cxn ang="0">
                    <a:pos x="26" y="7"/>
                  </a:cxn>
                  <a:cxn ang="0">
                    <a:pos x="26" y="8"/>
                  </a:cxn>
                  <a:cxn ang="0">
                    <a:pos x="28" y="19"/>
                  </a:cxn>
                  <a:cxn ang="0">
                    <a:pos x="31" y="29"/>
                  </a:cxn>
                  <a:cxn ang="0">
                    <a:pos x="26" y="38"/>
                  </a:cxn>
                  <a:cxn ang="0">
                    <a:pos x="22" y="48"/>
                  </a:cxn>
                  <a:cxn ang="0">
                    <a:pos x="26" y="60"/>
                  </a:cxn>
                  <a:cxn ang="0">
                    <a:pos x="34" y="68"/>
                  </a:cxn>
                  <a:cxn ang="0">
                    <a:pos x="34" y="67"/>
                  </a:cxn>
                  <a:cxn ang="0">
                    <a:pos x="34" y="63"/>
                  </a:cxn>
                  <a:cxn ang="0">
                    <a:pos x="40" y="63"/>
                  </a:cxn>
                  <a:cxn ang="0">
                    <a:pos x="45" y="68"/>
                  </a:cxn>
                  <a:cxn ang="0">
                    <a:pos x="48" y="74"/>
                  </a:cxn>
                  <a:cxn ang="0">
                    <a:pos x="50" y="72"/>
                  </a:cxn>
                  <a:cxn ang="0">
                    <a:pos x="53" y="70"/>
                  </a:cxn>
                  <a:cxn ang="0">
                    <a:pos x="55" y="72"/>
                  </a:cxn>
                  <a:cxn ang="0">
                    <a:pos x="53" y="74"/>
                  </a:cxn>
                  <a:cxn ang="0">
                    <a:pos x="53" y="77"/>
                  </a:cxn>
                  <a:cxn ang="0">
                    <a:pos x="57" y="77"/>
                  </a:cxn>
                  <a:cxn ang="0">
                    <a:pos x="57" y="80"/>
                  </a:cxn>
                  <a:cxn ang="0">
                    <a:pos x="62" y="82"/>
                  </a:cxn>
                  <a:cxn ang="0">
                    <a:pos x="62" y="84"/>
                  </a:cxn>
                  <a:cxn ang="0">
                    <a:pos x="62" y="86"/>
                  </a:cxn>
                  <a:cxn ang="0">
                    <a:pos x="60" y="86"/>
                  </a:cxn>
                  <a:cxn ang="0">
                    <a:pos x="60" y="87"/>
                  </a:cxn>
                  <a:cxn ang="0">
                    <a:pos x="59" y="86"/>
                  </a:cxn>
                  <a:cxn ang="0">
                    <a:pos x="59" y="84"/>
                  </a:cxn>
                  <a:cxn ang="0">
                    <a:pos x="50" y="77"/>
                  </a:cxn>
                  <a:cxn ang="0">
                    <a:pos x="41" y="72"/>
                  </a:cxn>
                  <a:cxn ang="0">
                    <a:pos x="40" y="74"/>
                  </a:cxn>
                  <a:cxn ang="0">
                    <a:pos x="41" y="79"/>
                  </a:cxn>
                  <a:cxn ang="0">
                    <a:pos x="34" y="74"/>
                  </a:cxn>
                  <a:cxn ang="0">
                    <a:pos x="29" y="70"/>
                  </a:cxn>
                  <a:cxn ang="0">
                    <a:pos x="24" y="70"/>
                  </a:cxn>
                  <a:cxn ang="0">
                    <a:pos x="21" y="72"/>
                  </a:cxn>
                  <a:cxn ang="0">
                    <a:pos x="16" y="68"/>
                  </a:cxn>
                  <a:cxn ang="0">
                    <a:pos x="14" y="65"/>
                  </a:cxn>
                  <a:cxn ang="0">
                    <a:pos x="14" y="62"/>
                  </a:cxn>
                  <a:cxn ang="0">
                    <a:pos x="17" y="62"/>
                  </a:cxn>
                  <a:cxn ang="0">
                    <a:pos x="17" y="56"/>
                  </a:cxn>
                  <a:cxn ang="0">
                    <a:pos x="14" y="56"/>
                  </a:cxn>
                  <a:cxn ang="0">
                    <a:pos x="12" y="58"/>
                  </a:cxn>
                  <a:cxn ang="0">
                    <a:pos x="10" y="60"/>
                  </a:cxn>
                  <a:cxn ang="0">
                    <a:pos x="5" y="56"/>
                  </a:cxn>
                  <a:cxn ang="0">
                    <a:pos x="2" y="51"/>
                  </a:cxn>
                  <a:cxn ang="0">
                    <a:pos x="0" y="41"/>
                  </a:cxn>
                  <a:cxn ang="0">
                    <a:pos x="4" y="36"/>
                  </a:cxn>
                </a:cxnLst>
                <a:rect l="0" t="0" r="r" b="b"/>
                <a:pathLst>
                  <a:path w="62" h="87">
                    <a:moveTo>
                      <a:pt x="4" y="36"/>
                    </a:moveTo>
                    <a:lnTo>
                      <a:pt x="5" y="29"/>
                    </a:lnTo>
                    <a:lnTo>
                      <a:pt x="7" y="24"/>
                    </a:lnTo>
                    <a:lnTo>
                      <a:pt x="5" y="15"/>
                    </a:lnTo>
                    <a:lnTo>
                      <a:pt x="5" y="8"/>
                    </a:lnTo>
                    <a:lnTo>
                      <a:pt x="5" y="1"/>
                    </a:lnTo>
                    <a:lnTo>
                      <a:pt x="10" y="0"/>
                    </a:lnTo>
                    <a:lnTo>
                      <a:pt x="14" y="3"/>
                    </a:lnTo>
                    <a:lnTo>
                      <a:pt x="17" y="8"/>
                    </a:lnTo>
                    <a:lnTo>
                      <a:pt x="21" y="5"/>
                    </a:lnTo>
                    <a:lnTo>
                      <a:pt x="24" y="3"/>
                    </a:lnTo>
                    <a:lnTo>
                      <a:pt x="24" y="5"/>
                    </a:lnTo>
                    <a:lnTo>
                      <a:pt x="26" y="7"/>
                    </a:lnTo>
                    <a:lnTo>
                      <a:pt x="26" y="8"/>
                    </a:lnTo>
                    <a:lnTo>
                      <a:pt x="28" y="19"/>
                    </a:lnTo>
                    <a:lnTo>
                      <a:pt x="31" y="29"/>
                    </a:lnTo>
                    <a:lnTo>
                      <a:pt x="26" y="38"/>
                    </a:lnTo>
                    <a:lnTo>
                      <a:pt x="22" y="48"/>
                    </a:lnTo>
                    <a:lnTo>
                      <a:pt x="26" y="60"/>
                    </a:lnTo>
                    <a:lnTo>
                      <a:pt x="34" y="68"/>
                    </a:lnTo>
                    <a:lnTo>
                      <a:pt x="34" y="67"/>
                    </a:lnTo>
                    <a:lnTo>
                      <a:pt x="34" y="63"/>
                    </a:lnTo>
                    <a:lnTo>
                      <a:pt x="40" y="63"/>
                    </a:lnTo>
                    <a:lnTo>
                      <a:pt x="45" y="68"/>
                    </a:lnTo>
                    <a:lnTo>
                      <a:pt x="48" y="74"/>
                    </a:lnTo>
                    <a:lnTo>
                      <a:pt x="50" y="72"/>
                    </a:lnTo>
                    <a:lnTo>
                      <a:pt x="53" y="70"/>
                    </a:lnTo>
                    <a:lnTo>
                      <a:pt x="55" y="72"/>
                    </a:lnTo>
                    <a:lnTo>
                      <a:pt x="53" y="74"/>
                    </a:lnTo>
                    <a:lnTo>
                      <a:pt x="53" y="77"/>
                    </a:lnTo>
                    <a:lnTo>
                      <a:pt x="57" y="77"/>
                    </a:lnTo>
                    <a:lnTo>
                      <a:pt x="57" y="80"/>
                    </a:lnTo>
                    <a:lnTo>
                      <a:pt x="62" y="82"/>
                    </a:lnTo>
                    <a:lnTo>
                      <a:pt x="62" y="84"/>
                    </a:lnTo>
                    <a:lnTo>
                      <a:pt x="62" y="86"/>
                    </a:lnTo>
                    <a:lnTo>
                      <a:pt x="60" y="86"/>
                    </a:lnTo>
                    <a:lnTo>
                      <a:pt x="60" y="87"/>
                    </a:lnTo>
                    <a:lnTo>
                      <a:pt x="59" y="86"/>
                    </a:lnTo>
                    <a:lnTo>
                      <a:pt x="59" y="84"/>
                    </a:lnTo>
                    <a:lnTo>
                      <a:pt x="50" y="77"/>
                    </a:lnTo>
                    <a:lnTo>
                      <a:pt x="41" y="72"/>
                    </a:lnTo>
                    <a:lnTo>
                      <a:pt x="40" y="74"/>
                    </a:lnTo>
                    <a:lnTo>
                      <a:pt x="41" y="79"/>
                    </a:lnTo>
                    <a:lnTo>
                      <a:pt x="34" y="74"/>
                    </a:lnTo>
                    <a:lnTo>
                      <a:pt x="29" y="70"/>
                    </a:lnTo>
                    <a:lnTo>
                      <a:pt x="24" y="70"/>
                    </a:lnTo>
                    <a:lnTo>
                      <a:pt x="21" y="72"/>
                    </a:lnTo>
                    <a:lnTo>
                      <a:pt x="16" y="68"/>
                    </a:lnTo>
                    <a:lnTo>
                      <a:pt x="14" y="65"/>
                    </a:lnTo>
                    <a:lnTo>
                      <a:pt x="14" y="62"/>
                    </a:lnTo>
                    <a:lnTo>
                      <a:pt x="17" y="62"/>
                    </a:lnTo>
                    <a:lnTo>
                      <a:pt x="17" y="56"/>
                    </a:lnTo>
                    <a:lnTo>
                      <a:pt x="14" y="56"/>
                    </a:lnTo>
                    <a:lnTo>
                      <a:pt x="12" y="58"/>
                    </a:lnTo>
                    <a:lnTo>
                      <a:pt x="10" y="60"/>
                    </a:lnTo>
                    <a:lnTo>
                      <a:pt x="5" y="56"/>
                    </a:lnTo>
                    <a:lnTo>
                      <a:pt x="2" y="51"/>
                    </a:lnTo>
                    <a:lnTo>
                      <a:pt x="0" y="41"/>
                    </a:lnTo>
                    <a:lnTo>
                      <a:pt x="4" y="36"/>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472" name="Freeform 231"/>
              <p:cNvSpPr>
                <a:spLocks/>
              </p:cNvSpPr>
              <p:nvPr/>
            </p:nvSpPr>
            <p:spPr bwMode="auto">
              <a:xfrm>
                <a:off x="7155657" y="3729038"/>
                <a:ext cx="31750" cy="53975"/>
              </a:xfrm>
              <a:custGeom>
                <a:avLst/>
                <a:gdLst/>
                <a:ahLst/>
                <a:cxnLst>
                  <a:cxn ang="0">
                    <a:pos x="19" y="22"/>
                  </a:cxn>
                  <a:cxn ang="0">
                    <a:pos x="12" y="22"/>
                  </a:cxn>
                  <a:cxn ang="0">
                    <a:pos x="12" y="28"/>
                  </a:cxn>
                  <a:cxn ang="0">
                    <a:pos x="15" y="33"/>
                  </a:cxn>
                  <a:cxn ang="0">
                    <a:pos x="15" y="34"/>
                  </a:cxn>
                  <a:cxn ang="0">
                    <a:pos x="13" y="34"/>
                  </a:cxn>
                  <a:cxn ang="0">
                    <a:pos x="12" y="34"/>
                  </a:cxn>
                  <a:cxn ang="0">
                    <a:pos x="8" y="31"/>
                  </a:cxn>
                  <a:cxn ang="0">
                    <a:pos x="10" y="29"/>
                  </a:cxn>
                  <a:cxn ang="0">
                    <a:pos x="10" y="26"/>
                  </a:cxn>
                  <a:cxn ang="0">
                    <a:pos x="5" y="22"/>
                  </a:cxn>
                  <a:cxn ang="0">
                    <a:pos x="3" y="21"/>
                  </a:cxn>
                  <a:cxn ang="0">
                    <a:pos x="3" y="17"/>
                  </a:cxn>
                  <a:cxn ang="0">
                    <a:pos x="5" y="17"/>
                  </a:cxn>
                  <a:cxn ang="0">
                    <a:pos x="8" y="17"/>
                  </a:cxn>
                  <a:cxn ang="0">
                    <a:pos x="10" y="16"/>
                  </a:cxn>
                  <a:cxn ang="0">
                    <a:pos x="12" y="16"/>
                  </a:cxn>
                  <a:cxn ang="0">
                    <a:pos x="5" y="7"/>
                  </a:cxn>
                  <a:cxn ang="0">
                    <a:pos x="0" y="2"/>
                  </a:cxn>
                  <a:cxn ang="0">
                    <a:pos x="1" y="0"/>
                  </a:cxn>
                  <a:cxn ang="0">
                    <a:pos x="5" y="0"/>
                  </a:cxn>
                  <a:cxn ang="0">
                    <a:pos x="10" y="0"/>
                  </a:cxn>
                  <a:cxn ang="0">
                    <a:pos x="15" y="2"/>
                  </a:cxn>
                  <a:cxn ang="0">
                    <a:pos x="15" y="4"/>
                  </a:cxn>
                  <a:cxn ang="0">
                    <a:pos x="15" y="7"/>
                  </a:cxn>
                  <a:cxn ang="0">
                    <a:pos x="17" y="7"/>
                  </a:cxn>
                  <a:cxn ang="0">
                    <a:pos x="17" y="10"/>
                  </a:cxn>
                  <a:cxn ang="0">
                    <a:pos x="17" y="14"/>
                  </a:cxn>
                  <a:cxn ang="0">
                    <a:pos x="19" y="16"/>
                  </a:cxn>
                  <a:cxn ang="0">
                    <a:pos x="20" y="17"/>
                  </a:cxn>
                  <a:cxn ang="0">
                    <a:pos x="19" y="19"/>
                  </a:cxn>
                  <a:cxn ang="0">
                    <a:pos x="19" y="22"/>
                  </a:cxn>
                </a:cxnLst>
                <a:rect l="0" t="0" r="r" b="b"/>
                <a:pathLst>
                  <a:path w="20" h="34">
                    <a:moveTo>
                      <a:pt x="19" y="22"/>
                    </a:moveTo>
                    <a:lnTo>
                      <a:pt x="12" y="22"/>
                    </a:lnTo>
                    <a:lnTo>
                      <a:pt x="12" y="28"/>
                    </a:lnTo>
                    <a:lnTo>
                      <a:pt x="15" y="33"/>
                    </a:lnTo>
                    <a:lnTo>
                      <a:pt x="15" y="34"/>
                    </a:lnTo>
                    <a:lnTo>
                      <a:pt x="13" y="34"/>
                    </a:lnTo>
                    <a:lnTo>
                      <a:pt x="12" y="34"/>
                    </a:lnTo>
                    <a:lnTo>
                      <a:pt x="8" y="31"/>
                    </a:lnTo>
                    <a:lnTo>
                      <a:pt x="10" y="29"/>
                    </a:lnTo>
                    <a:lnTo>
                      <a:pt x="10" y="26"/>
                    </a:lnTo>
                    <a:lnTo>
                      <a:pt x="5" y="22"/>
                    </a:lnTo>
                    <a:lnTo>
                      <a:pt x="3" y="21"/>
                    </a:lnTo>
                    <a:lnTo>
                      <a:pt x="3" y="17"/>
                    </a:lnTo>
                    <a:lnTo>
                      <a:pt x="5" y="17"/>
                    </a:lnTo>
                    <a:lnTo>
                      <a:pt x="8" y="17"/>
                    </a:lnTo>
                    <a:lnTo>
                      <a:pt x="10" y="16"/>
                    </a:lnTo>
                    <a:lnTo>
                      <a:pt x="12" y="16"/>
                    </a:lnTo>
                    <a:lnTo>
                      <a:pt x="5" y="7"/>
                    </a:lnTo>
                    <a:lnTo>
                      <a:pt x="0" y="2"/>
                    </a:lnTo>
                    <a:lnTo>
                      <a:pt x="1" y="0"/>
                    </a:lnTo>
                    <a:lnTo>
                      <a:pt x="5" y="0"/>
                    </a:lnTo>
                    <a:lnTo>
                      <a:pt x="10" y="0"/>
                    </a:lnTo>
                    <a:lnTo>
                      <a:pt x="15" y="2"/>
                    </a:lnTo>
                    <a:lnTo>
                      <a:pt x="15" y="4"/>
                    </a:lnTo>
                    <a:lnTo>
                      <a:pt x="15" y="7"/>
                    </a:lnTo>
                    <a:lnTo>
                      <a:pt x="17" y="7"/>
                    </a:lnTo>
                    <a:lnTo>
                      <a:pt x="17" y="10"/>
                    </a:lnTo>
                    <a:lnTo>
                      <a:pt x="17" y="14"/>
                    </a:lnTo>
                    <a:lnTo>
                      <a:pt x="19" y="16"/>
                    </a:lnTo>
                    <a:lnTo>
                      <a:pt x="20" y="17"/>
                    </a:lnTo>
                    <a:lnTo>
                      <a:pt x="19" y="19"/>
                    </a:lnTo>
                    <a:lnTo>
                      <a:pt x="19" y="22"/>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473" name="Freeform 232"/>
              <p:cNvSpPr>
                <a:spLocks/>
              </p:cNvSpPr>
              <p:nvPr/>
            </p:nvSpPr>
            <p:spPr bwMode="auto">
              <a:xfrm>
                <a:off x="7108032" y="3743325"/>
                <a:ext cx="25400" cy="34925"/>
              </a:xfrm>
              <a:custGeom>
                <a:avLst/>
                <a:gdLst/>
                <a:ahLst/>
                <a:cxnLst>
                  <a:cxn ang="0">
                    <a:pos x="4" y="1"/>
                  </a:cxn>
                  <a:cxn ang="0">
                    <a:pos x="9" y="3"/>
                  </a:cxn>
                  <a:cxn ang="0">
                    <a:pos x="16" y="8"/>
                  </a:cxn>
                  <a:cxn ang="0">
                    <a:pos x="9" y="17"/>
                  </a:cxn>
                  <a:cxn ang="0">
                    <a:pos x="2" y="22"/>
                  </a:cxn>
                  <a:cxn ang="0">
                    <a:pos x="0" y="10"/>
                  </a:cxn>
                  <a:cxn ang="0">
                    <a:pos x="0" y="3"/>
                  </a:cxn>
                  <a:cxn ang="0">
                    <a:pos x="0" y="0"/>
                  </a:cxn>
                  <a:cxn ang="0">
                    <a:pos x="2" y="0"/>
                  </a:cxn>
                  <a:cxn ang="0">
                    <a:pos x="4" y="0"/>
                  </a:cxn>
                  <a:cxn ang="0">
                    <a:pos x="6" y="3"/>
                  </a:cxn>
                  <a:cxn ang="0">
                    <a:pos x="4" y="1"/>
                  </a:cxn>
                </a:cxnLst>
                <a:rect l="0" t="0" r="r" b="b"/>
                <a:pathLst>
                  <a:path w="16" h="22">
                    <a:moveTo>
                      <a:pt x="4" y="1"/>
                    </a:moveTo>
                    <a:lnTo>
                      <a:pt x="9" y="3"/>
                    </a:lnTo>
                    <a:lnTo>
                      <a:pt x="16" y="8"/>
                    </a:lnTo>
                    <a:lnTo>
                      <a:pt x="9" y="17"/>
                    </a:lnTo>
                    <a:lnTo>
                      <a:pt x="2" y="22"/>
                    </a:lnTo>
                    <a:lnTo>
                      <a:pt x="0" y="10"/>
                    </a:lnTo>
                    <a:lnTo>
                      <a:pt x="0" y="3"/>
                    </a:lnTo>
                    <a:lnTo>
                      <a:pt x="0" y="0"/>
                    </a:lnTo>
                    <a:lnTo>
                      <a:pt x="2" y="0"/>
                    </a:lnTo>
                    <a:lnTo>
                      <a:pt x="4" y="0"/>
                    </a:lnTo>
                    <a:lnTo>
                      <a:pt x="6" y="3"/>
                    </a:lnTo>
                    <a:lnTo>
                      <a:pt x="4" y="1"/>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474" name="Freeform 233"/>
              <p:cNvSpPr>
                <a:spLocks/>
              </p:cNvSpPr>
              <p:nvPr/>
            </p:nvSpPr>
            <p:spPr bwMode="auto">
              <a:xfrm>
                <a:off x="7122319" y="3767138"/>
                <a:ext cx="26988" cy="41275"/>
              </a:xfrm>
              <a:custGeom>
                <a:avLst/>
                <a:gdLst/>
                <a:ahLst/>
                <a:cxnLst>
                  <a:cxn ang="0">
                    <a:pos x="17" y="5"/>
                  </a:cxn>
                  <a:cxn ang="0">
                    <a:pos x="14" y="12"/>
                  </a:cxn>
                  <a:cxn ang="0">
                    <a:pos x="12" y="19"/>
                  </a:cxn>
                  <a:cxn ang="0">
                    <a:pos x="12" y="21"/>
                  </a:cxn>
                  <a:cxn ang="0">
                    <a:pos x="14" y="24"/>
                  </a:cxn>
                  <a:cxn ang="0">
                    <a:pos x="12" y="24"/>
                  </a:cxn>
                  <a:cxn ang="0">
                    <a:pos x="10" y="26"/>
                  </a:cxn>
                  <a:cxn ang="0">
                    <a:pos x="4" y="21"/>
                  </a:cxn>
                  <a:cxn ang="0">
                    <a:pos x="0" y="16"/>
                  </a:cxn>
                  <a:cxn ang="0">
                    <a:pos x="2" y="12"/>
                  </a:cxn>
                  <a:cxn ang="0">
                    <a:pos x="5" y="12"/>
                  </a:cxn>
                  <a:cxn ang="0">
                    <a:pos x="5" y="5"/>
                  </a:cxn>
                  <a:cxn ang="0">
                    <a:pos x="10" y="0"/>
                  </a:cxn>
                  <a:cxn ang="0">
                    <a:pos x="14" y="0"/>
                  </a:cxn>
                  <a:cxn ang="0">
                    <a:pos x="17" y="5"/>
                  </a:cxn>
                </a:cxnLst>
                <a:rect l="0" t="0" r="r" b="b"/>
                <a:pathLst>
                  <a:path w="17" h="26">
                    <a:moveTo>
                      <a:pt x="17" y="5"/>
                    </a:moveTo>
                    <a:lnTo>
                      <a:pt x="14" y="12"/>
                    </a:lnTo>
                    <a:lnTo>
                      <a:pt x="12" y="19"/>
                    </a:lnTo>
                    <a:lnTo>
                      <a:pt x="12" y="21"/>
                    </a:lnTo>
                    <a:lnTo>
                      <a:pt x="14" y="24"/>
                    </a:lnTo>
                    <a:lnTo>
                      <a:pt x="12" y="24"/>
                    </a:lnTo>
                    <a:lnTo>
                      <a:pt x="10" y="26"/>
                    </a:lnTo>
                    <a:lnTo>
                      <a:pt x="4" y="21"/>
                    </a:lnTo>
                    <a:lnTo>
                      <a:pt x="0" y="16"/>
                    </a:lnTo>
                    <a:lnTo>
                      <a:pt x="2" y="12"/>
                    </a:lnTo>
                    <a:lnTo>
                      <a:pt x="5" y="12"/>
                    </a:lnTo>
                    <a:lnTo>
                      <a:pt x="5" y="5"/>
                    </a:lnTo>
                    <a:lnTo>
                      <a:pt x="10" y="0"/>
                    </a:lnTo>
                    <a:lnTo>
                      <a:pt x="14" y="0"/>
                    </a:lnTo>
                    <a:lnTo>
                      <a:pt x="17" y="5"/>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475" name="Freeform 234"/>
              <p:cNvSpPr>
                <a:spLocks/>
              </p:cNvSpPr>
              <p:nvPr/>
            </p:nvSpPr>
            <p:spPr bwMode="auto">
              <a:xfrm>
                <a:off x="7144544" y="3767138"/>
                <a:ext cx="12700" cy="26987"/>
              </a:xfrm>
              <a:custGeom>
                <a:avLst/>
                <a:gdLst/>
                <a:ahLst/>
                <a:cxnLst>
                  <a:cxn ang="0">
                    <a:pos x="8" y="0"/>
                  </a:cxn>
                  <a:cxn ang="0">
                    <a:pos x="5" y="9"/>
                  </a:cxn>
                  <a:cxn ang="0">
                    <a:pos x="3" y="17"/>
                  </a:cxn>
                  <a:cxn ang="0">
                    <a:pos x="0" y="17"/>
                  </a:cxn>
                  <a:cxn ang="0">
                    <a:pos x="2" y="9"/>
                  </a:cxn>
                  <a:cxn ang="0">
                    <a:pos x="5" y="0"/>
                  </a:cxn>
                  <a:cxn ang="0">
                    <a:pos x="7" y="0"/>
                  </a:cxn>
                  <a:cxn ang="0">
                    <a:pos x="8" y="0"/>
                  </a:cxn>
                </a:cxnLst>
                <a:rect l="0" t="0" r="r" b="b"/>
                <a:pathLst>
                  <a:path w="8" h="17">
                    <a:moveTo>
                      <a:pt x="8" y="0"/>
                    </a:moveTo>
                    <a:lnTo>
                      <a:pt x="5" y="9"/>
                    </a:lnTo>
                    <a:lnTo>
                      <a:pt x="3" y="17"/>
                    </a:lnTo>
                    <a:lnTo>
                      <a:pt x="0" y="17"/>
                    </a:lnTo>
                    <a:lnTo>
                      <a:pt x="2" y="9"/>
                    </a:lnTo>
                    <a:lnTo>
                      <a:pt x="5" y="0"/>
                    </a:lnTo>
                    <a:lnTo>
                      <a:pt x="7" y="0"/>
                    </a:lnTo>
                    <a:lnTo>
                      <a:pt x="8" y="0"/>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476" name="Freeform 235"/>
              <p:cNvSpPr>
                <a:spLocks/>
              </p:cNvSpPr>
              <p:nvPr/>
            </p:nvSpPr>
            <p:spPr bwMode="auto">
              <a:xfrm>
                <a:off x="7152482" y="3786188"/>
                <a:ext cx="15875" cy="14287"/>
              </a:xfrm>
              <a:custGeom>
                <a:avLst/>
                <a:gdLst/>
                <a:ahLst/>
                <a:cxnLst>
                  <a:cxn ang="0">
                    <a:pos x="10" y="0"/>
                  </a:cxn>
                  <a:cxn ang="0">
                    <a:pos x="7" y="5"/>
                  </a:cxn>
                  <a:cxn ang="0">
                    <a:pos x="2" y="9"/>
                  </a:cxn>
                  <a:cxn ang="0">
                    <a:pos x="0" y="7"/>
                  </a:cxn>
                  <a:cxn ang="0">
                    <a:pos x="0" y="5"/>
                  </a:cxn>
                  <a:cxn ang="0">
                    <a:pos x="0" y="2"/>
                  </a:cxn>
                  <a:cxn ang="0">
                    <a:pos x="3" y="0"/>
                  </a:cxn>
                  <a:cxn ang="0">
                    <a:pos x="7" y="0"/>
                  </a:cxn>
                  <a:cxn ang="0">
                    <a:pos x="10" y="0"/>
                  </a:cxn>
                </a:cxnLst>
                <a:rect l="0" t="0" r="r" b="b"/>
                <a:pathLst>
                  <a:path w="10" h="9">
                    <a:moveTo>
                      <a:pt x="10" y="0"/>
                    </a:moveTo>
                    <a:lnTo>
                      <a:pt x="7" y="5"/>
                    </a:lnTo>
                    <a:lnTo>
                      <a:pt x="2" y="9"/>
                    </a:lnTo>
                    <a:lnTo>
                      <a:pt x="0" y="7"/>
                    </a:lnTo>
                    <a:lnTo>
                      <a:pt x="0" y="5"/>
                    </a:lnTo>
                    <a:lnTo>
                      <a:pt x="0" y="2"/>
                    </a:lnTo>
                    <a:lnTo>
                      <a:pt x="3" y="0"/>
                    </a:lnTo>
                    <a:lnTo>
                      <a:pt x="7" y="0"/>
                    </a:lnTo>
                    <a:lnTo>
                      <a:pt x="10" y="0"/>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477" name="Freeform 236"/>
              <p:cNvSpPr>
                <a:spLocks/>
              </p:cNvSpPr>
              <p:nvPr/>
            </p:nvSpPr>
            <p:spPr bwMode="auto">
              <a:xfrm>
                <a:off x="7133432" y="3729038"/>
                <a:ext cx="19050" cy="15875"/>
              </a:xfrm>
              <a:custGeom>
                <a:avLst/>
                <a:gdLst/>
                <a:ahLst/>
                <a:cxnLst>
                  <a:cxn ang="0">
                    <a:pos x="0" y="7"/>
                  </a:cxn>
                  <a:cxn ang="0">
                    <a:pos x="0" y="2"/>
                  </a:cxn>
                  <a:cxn ang="0">
                    <a:pos x="0" y="0"/>
                  </a:cxn>
                  <a:cxn ang="0">
                    <a:pos x="5" y="0"/>
                  </a:cxn>
                  <a:cxn ang="0">
                    <a:pos x="9" y="4"/>
                  </a:cxn>
                  <a:cxn ang="0">
                    <a:pos x="12" y="10"/>
                  </a:cxn>
                  <a:cxn ang="0">
                    <a:pos x="9" y="10"/>
                  </a:cxn>
                  <a:cxn ang="0">
                    <a:pos x="7" y="7"/>
                  </a:cxn>
                  <a:cxn ang="0">
                    <a:pos x="3" y="5"/>
                  </a:cxn>
                  <a:cxn ang="0">
                    <a:pos x="0" y="7"/>
                  </a:cxn>
                </a:cxnLst>
                <a:rect l="0" t="0" r="r" b="b"/>
                <a:pathLst>
                  <a:path w="12" h="10">
                    <a:moveTo>
                      <a:pt x="0" y="7"/>
                    </a:moveTo>
                    <a:lnTo>
                      <a:pt x="0" y="2"/>
                    </a:lnTo>
                    <a:lnTo>
                      <a:pt x="0" y="0"/>
                    </a:lnTo>
                    <a:lnTo>
                      <a:pt x="5" y="0"/>
                    </a:lnTo>
                    <a:lnTo>
                      <a:pt x="9" y="4"/>
                    </a:lnTo>
                    <a:lnTo>
                      <a:pt x="12" y="10"/>
                    </a:lnTo>
                    <a:lnTo>
                      <a:pt x="9" y="10"/>
                    </a:lnTo>
                    <a:lnTo>
                      <a:pt x="7" y="7"/>
                    </a:lnTo>
                    <a:lnTo>
                      <a:pt x="3" y="5"/>
                    </a:lnTo>
                    <a:lnTo>
                      <a:pt x="0" y="7"/>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478" name="Freeform 237"/>
              <p:cNvSpPr>
                <a:spLocks/>
              </p:cNvSpPr>
              <p:nvPr/>
            </p:nvSpPr>
            <p:spPr bwMode="auto">
              <a:xfrm>
                <a:off x="7073107" y="3706813"/>
                <a:ext cx="25400" cy="28575"/>
              </a:xfrm>
              <a:custGeom>
                <a:avLst/>
                <a:gdLst/>
                <a:ahLst/>
                <a:cxnLst>
                  <a:cxn ang="0">
                    <a:pos x="12" y="18"/>
                  </a:cxn>
                  <a:cxn ang="0">
                    <a:pos x="9" y="14"/>
                  </a:cxn>
                  <a:cxn ang="0">
                    <a:pos x="5" y="9"/>
                  </a:cxn>
                  <a:cxn ang="0">
                    <a:pos x="0" y="2"/>
                  </a:cxn>
                  <a:cxn ang="0">
                    <a:pos x="0" y="0"/>
                  </a:cxn>
                  <a:cxn ang="0">
                    <a:pos x="4" y="0"/>
                  </a:cxn>
                  <a:cxn ang="0">
                    <a:pos x="12" y="2"/>
                  </a:cxn>
                  <a:cxn ang="0">
                    <a:pos x="16" y="9"/>
                  </a:cxn>
                  <a:cxn ang="0">
                    <a:pos x="16" y="14"/>
                  </a:cxn>
                  <a:cxn ang="0">
                    <a:pos x="12" y="18"/>
                  </a:cxn>
                </a:cxnLst>
                <a:rect l="0" t="0" r="r" b="b"/>
                <a:pathLst>
                  <a:path w="16" h="18">
                    <a:moveTo>
                      <a:pt x="12" y="18"/>
                    </a:moveTo>
                    <a:lnTo>
                      <a:pt x="9" y="14"/>
                    </a:lnTo>
                    <a:lnTo>
                      <a:pt x="5" y="9"/>
                    </a:lnTo>
                    <a:lnTo>
                      <a:pt x="0" y="2"/>
                    </a:lnTo>
                    <a:lnTo>
                      <a:pt x="0" y="0"/>
                    </a:lnTo>
                    <a:lnTo>
                      <a:pt x="4" y="0"/>
                    </a:lnTo>
                    <a:lnTo>
                      <a:pt x="12" y="2"/>
                    </a:lnTo>
                    <a:lnTo>
                      <a:pt x="16" y="9"/>
                    </a:lnTo>
                    <a:lnTo>
                      <a:pt x="16" y="14"/>
                    </a:lnTo>
                    <a:lnTo>
                      <a:pt x="12" y="18"/>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479" name="Freeform 238"/>
              <p:cNvSpPr>
                <a:spLocks/>
              </p:cNvSpPr>
              <p:nvPr/>
            </p:nvSpPr>
            <p:spPr bwMode="auto">
              <a:xfrm>
                <a:off x="7100094" y="3709988"/>
                <a:ext cx="7938" cy="3175"/>
              </a:xfrm>
              <a:custGeom>
                <a:avLst/>
                <a:gdLst/>
                <a:ahLst/>
                <a:cxnLst>
                  <a:cxn ang="0">
                    <a:pos x="0" y="0"/>
                  </a:cxn>
                  <a:cxn ang="0">
                    <a:pos x="2" y="0"/>
                  </a:cxn>
                  <a:cxn ang="0">
                    <a:pos x="5" y="2"/>
                  </a:cxn>
                  <a:cxn ang="0">
                    <a:pos x="2" y="0"/>
                  </a:cxn>
                  <a:cxn ang="0">
                    <a:pos x="0" y="0"/>
                  </a:cxn>
                </a:cxnLst>
                <a:rect l="0" t="0" r="r" b="b"/>
                <a:pathLst>
                  <a:path w="5" h="2">
                    <a:moveTo>
                      <a:pt x="0" y="0"/>
                    </a:moveTo>
                    <a:lnTo>
                      <a:pt x="2" y="0"/>
                    </a:lnTo>
                    <a:lnTo>
                      <a:pt x="5" y="2"/>
                    </a:lnTo>
                    <a:lnTo>
                      <a:pt x="2" y="0"/>
                    </a:lnTo>
                    <a:lnTo>
                      <a:pt x="0" y="0"/>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480" name="Freeform 239"/>
              <p:cNvSpPr>
                <a:spLocks/>
              </p:cNvSpPr>
              <p:nvPr/>
            </p:nvSpPr>
            <p:spPr bwMode="auto">
              <a:xfrm>
                <a:off x="7061994" y="3421063"/>
                <a:ext cx="36513" cy="69850"/>
              </a:xfrm>
              <a:custGeom>
                <a:avLst/>
                <a:gdLst/>
                <a:ahLst/>
                <a:cxnLst>
                  <a:cxn ang="0">
                    <a:pos x="9" y="44"/>
                  </a:cxn>
                  <a:cxn ang="0">
                    <a:pos x="0" y="39"/>
                  </a:cxn>
                  <a:cxn ang="0">
                    <a:pos x="0" y="29"/>
                  </a:cxn>
                  <a:cxn ang="0">
                    <a:pos x="0" y="19"/>
                  </a:cxn>
                  <a:cxn ang="0">
                    <a:pos x="5" y="10"/>
                  </a:cxn>
                  <a:cxn ang="0">
                    <a:pos x="11" y="2"/>
                  </a:cxn>
                  <a:cxn ang="0">
                    <a:pos x="17" y="0"/>
                  </a:cxn>
                  <a:cxn ang="0">
                    <a:pos x="23" y="5"/>
                  </a:cxn>
                  <a:cxn ang="0">
                    <a:pos x="21" y="22"/>
                  </a:cxn>
                  <a:cxn ang="0">
                    <a:pos x="16" y="36"/>
                  </a:cxn>
                  <a:cxn ang="0">
                    <a:pos x="9" y="44"/>
                  </a:cxn>
                </a:cxnLst>
                <a:rect l="0" t="0" r="r" b="b"/>
                <a:pathLst>
                  <a:path w="23" h="44">
                    <a:moveTo>
                      <a:pt x="9" y="44"/>
                    </a:moveTo>
                    <a:lnTo>
                      <a:pt x="0" y="39"/>
                    </a:lnTo>
                    <a:lnTo>
                      <a:pt x="0" y="29"/>
                    </a:lnTo>
                    <a:lnTo>
                      <a:pt x="0" y="19"/>
                    </a:lnTo>
                    <a:lnTo>
                      <a:pt x="5" y="10"/>
                    </a:lnTo>
                    <a:lnTo>
                      <a:pt x="11" y="2"/>
                    </a:lnTo>
                    <a:lnTo>
                      <a:pt x="17" y="0"/>
                    </a:lnTo>
                    <a:lnTo>
                      <a:pt x="23" y="5"/>
                    </a:lnTo>
                    <a:lnTo>
                      <a:pt x="21" y="22"/>
                    </a:lnTo>
                    <a:lnTo>
                      <a:pt x="16" y="36"/>
                    </a:lnTo>
                    <a:lnTo>
                      <a:pt x="9" y="44"/>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481" name="Freeform 240"/>
              <p:cNvSpPr>
                <a:spLocks/>
              </p:cNvSpPr>
              <p:nvPr/>
            </p:nvSpPr>
            <p:spPr bwMode="auto">
              <a:xfrm>
                <a:off x="6796882" y="3543300"/>
                <a:ext cx="55563" cy="49212"/>
              </a:xfrm>
              <a:custGeom>
                <a:avLst/>
                <a:gdLst/>
                <a:ahLst/>
                <a:cxnLst>
                  <a:cxn ang="0">
                    <a:pos x="2" y="14"/>
                  </a:cxn>
                  <a:cxn ang="0">
                    <a:pos x="6" y="10"/>
                  </a:cxn>
                  <a:cxn ang="0">
                    <a:pos x="14" y="7"/>
                  </a:cxn>
                  <a:cxn ang="0">
                    <a:pos x="21" y="2"/>
                  </a:cxn>
                  <a:cxn ang="0">
                    <a:pos x="30" y="0"/>
                  </a:cxn>
                  <a:cxn ang="0">
                    <a:pos x="31" y="2"/>
                  </a:cxn>
                  <a:cxn ang="0">
                    <a:pos x="35" y="9"/>
                  </a:cxn>
                  <a:cxn ang="0">
                    <a:pos x="31" y="14"/>
                  </a:cxn>
                  <a:cxn ang="0">
                    <a:pos x="26" y="23"/>
                  </a:cxn>
                  <a:cxn ang="0">
                    <a:pos x="18" y="28"/>
                  </a:cxn>
                  <a:cxn ang="0">
                    <a:pos x="12" y="31"/>
                  </a:cxn>
                  <a:cxn ang="0">
                    <a:pos x="4" y="28"/>
                  </a:cxn>
                  <a:cxn ang="0">
                    <a:pos x="2" y="21"/>
                  </a:cxn>
                  <a:cxn ang="0">
                    <a:pos x="0" y="16"/>
                  </a:cxn>
                  <a:cxn ang="0">
                    <a:pos x="2" y="14"/>
                  </a:cxn>
                </a:cxnLst>
                <a:rect l="0" t="0" r="r" b="b"/>
                <a:pathLst>
                  <a:path w="35" h="31">
                    <a:moveTo>
                      <a:pt x="2" y="14"/>
                    </a:moveTo>
                    <a:lnTo>
                      <a:pt x="6" y="10"/>
                    </a:lnTo>
                    <a:lnTo>
                      <a:pt x="14" y="7"/>
                    </a:lnTo>
                    <a:lnTo>
                      <a:pt x="21" y="2"/>
                    </a:lnTo>
                    <a:lnTo>
                      <a:pt x="30" y="0"/>
                    </a:lnTo>
                    <a:lnTo>
                      <a:pt x="31" y="2"/>
                    </a:lnTo>
                    <a:lnTo>
                      <a:pt x="35" y="9"/>
                    </a:lnTo>
                    <a:lnTo>
                      <a:pt x="31" y="14"/>
                    </a:lnTo>
                    <a:lnTo>
                      <a:pt x="26" y="23"/>
                    </a:lnTo>
                    <a:lnTo>
                      <a:pt x="18" y="28"/>
                    </a:lnTo>
                    <a:lnTo>
                      <a:pt x="12" y="31"/>
                    </a:lnTo>
                    <a:lnTo>
                      <a:pt x="4" y="28"/>
                    </a:lnTo>
                    <a:lnTo>
                      <a:pt x="2" y="21"/>
                    </a:lnTo>
                    <a:lnTo>
                      <a:pt x="0" y="16"/>
                    </a:lnTo>
                    <a:lnTo>
                      <a:pt x="2" y="14"/>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482" name="Freeform 241"/>
              <p:cNvSpPr>
                <a:spLocks/>
              </p:cNvSpPr>
              <p:nvPr/>
            </p:nvSpPr>
            <p:spPr bwMode="auto">
              <a:xfrm>
                <a:off x="6549232" y="3467100"/>
                <a:ext cx="266700" cy="515937"/>
              </a:xfrm>
              <a:custGeom>
                <a:avLst/>
                <a:gdLst/>
                <a:ahLst/>
                <a:cxnLst>
                  <a:cxn ang="0">
                    <a:pos x="24" y="175"/>
                  </a:cxn>
                  <a:cxn ang="0">
                    <a:pos x="27" y="162"/>
                  </a:cxn>
                  <a:cxn ang="0">
                    <a:pos x="19" y="138"/>
                  </a:cxn>
                  <a:cxn ang="0">
                    <a:pos x="8" y="124"/>
                  </a:cxn>
                  <a:cxn ang="0">
                    <a:pos x="12" y="117"/>
                  </a:cxn>
                  <a:cxn ang="0">
                    <a:pos x="10" y="89"/>
                  </a:cxn>
                  <a:cxn ang="0">
                    <a:pos x="2" y="62"/>
                  </a:cxn>
                  <a:cxn ang="0">
                    <a:pos x="22" y="50"/>
                  </a:cxn>
                  <a:cxn ang="0">
                    <a:pos x="43" y="31"/>
                  </a:cxn>
                  <a:cxn ang="0">
                    <a:pos x="55" y="26"/>
                  </a:cxn>
                  <a:cxn ang="0">
                    <a:pos x="60" y="24"/>
                  </a:cxn>
                  <a:cxn ang="0">
                    <a:pos x="65" y="9"/>
                  </a:cxn>
                  <a:cxn ang="0">
                    <a:pos x="100" y="3"/>
                  </a:cxn>
                  <a:cxn ang="0">
                    <a:pos x="132" y="7"/>
                  </a:cxn>
                  <a:cxn ang="0">
                    <a:pos x="139" y="34"/>
                  </a:cxn>
                  <a:cxn ang="0">
                    <a:pos x="115" y="67"/>
                  </a:cxn>
                  <a:cxn ang="0">
                    <a:pos x="125" y="83"/>
                  </a:cxn>
                  <a:cxn ang="0">
                    <a:pos x="150" y="107"/>
                  </a:cxn>
                  <a:cxn ang="0">
                    <a:pos x="167" y="141"/>
                  </a:cxn>
                  <a:cxn ang="0">
                    <a:pos x="163" y="181"/>
                  </a:cxn>
                  <a:cxn ang="0">
                    <a:pos x="139" y="191"/>
                  </a:cxn>
                  <a:cxn ang="0">
                    <a:pos x="120" y="206"/>
                  </a:cxn>
                  <a:cxn ang="0">
                    <a:pos x="119" y="206"/>
                  </a:cxn>
                  <a:cxn ang="0">
                    <a:pos x="107" y="220"/>
                  </a:cxn>
                  <a:cxn ang="0">
                    <a:pos x="103" y="205"/>
                  </a:cxn>
                  <a:cxn ang="0">
                    <a:pos x="101" y="196"/>
                  </a:cxn>
                  <a:cxn ang="0">
                    <a:pos x="76" y="181"/>
                  </a:cxn>
                  <a:cxn ang="0">
                    <a:pos x="50" y="162"/>
                  </a:cxn>
                  <a:cxn ang="0">
                    <a:pos x="41" y="150"/>
                  </a:cxn>
                  <a:cxn ang="0">
                    <a:pos x="31" y="155"/>
                  </a:cxn>
                  <a:cxn ang="0">
                    <a:pos x="29" y="172"/>
                  </a:cxn>
                  <a:cxn ang="0">
                    <a:pos x="19" y="198"/>
                  </a:cxn>
                  <a:cxn ang="0">
                    <a:pos x="33" y="213"/>
                  </a:cxn>
                  <a:cxn ang="0">
                    <a:pos x="36" y="229"/>
                  </a:cxn>
                  <a:cxn ang="0">
                    <a:pos x="67" y="253"/>
                  </a:cxn>
                  <a:cxn ang="0">
                    <a:pos x="81" y="270"/>
                  </a:cxn>
                  <a:cxn ang="0">
                    <a:pos x="82" y="289"/>
                  </a:cxn>
                  <a:cxn ang="0">
                    <a:pos x="94" y="315"/>
                  </a:cxn>
                  <a:cxn ang="0">
                    <a:pos x="89" y="323"/>
                  </a:cxn>
                  <a:cxn ang="0">
                    <a:pos x="81" y="322"/>
                  </a:cxn>
                  <a:cxn ang="0">
                    <a:pos x="55" y="304"/>
                  </a:cxn>
                  <a:cxn ang="0">
                    <a:pos x="38" y="272"/>
                  </a:cxn>
                  <a:cxn ang="0">
                    <a:pos x="31" y="246"/>
                  </a:cxn>
                  <a:cxn ang="0">
                    <a:pos x="19" y="222"/>
                  </a:cxn>
                  <a:cxn ang="0">
                    <a:pos x="10" y="220"/>
                  </a:cxn>
                  <a:cxn ang="0">
                    <a:pos x="10" y="208"/>
                  </a:cxn>
                </a:cxnLst>
                <a:rect l="0" t="0" r="r" b="b"/>
                <a:pathLst>
                  <a:path w="168" h="325">
                    <a:moveTo>
                      <a:pt x="14" y="199"/>
                    </a:moveTo>
                    <a:lnTo>
                      <a:pt x="19" y="186"/>
                    </a:lnTo>
                    <a:lnTo>
                      <a:pt x="24" y="175"/>
                    </a:lnTo>
                    <a:lnTo>
                      <a:pt x="26" y="172"/>
                    </a:lnTo>
                    <a:lnTo>
                      <a:pt x="29" y="169"/>
                    </a:lnTo>
                    <a:lnTo>
                      <a:pt x="27" y="162"/>
                    </a:lnTo>
                    <a:lnTo>
                      <a:pt x="24" y="153"/>
                    </a:lnTo>
                    <a:lnTo>
                      <a:pt x="21" y="143"/>
                    </a:lnTo>
                    <a:lnTo>
                      <a:pt x="19" y="138"/>
                    </a:lnTo>
                    <a:lnTo>
                      <a:pt x="10" y="132"/>
                    </a:lnTo>
                    <a:lnTo>
                      <a:pt x="8" y="126"/>
                    </a:lnTo>
                    <a:lnTo>
                      <a:pt x="8" y="124"/>
                    </a:lnTo>
                    <a:lnTo>
                      <a:pt x="10" y="122"/>
                    </a:lnTo>
                    <a:lnTo>
                      <a:pt x="10" y="122"/>
                    </a:lnTo>
                    <a:lnTo>
                      <a:pt x="12" y="117"/>
                    </a:lnTo>
                    <a:lnTo>
                      <a:pt x="14" y="112"/>
                    </a:lnTo>
                    <a:lnTo>
                      <a:pt x="12" y="100"/>
                    </a:lnTo>
                    <a:lnTo>
                      <a:pt x="10" y="89"/>
                    </a:lnTo>
                    <a:lnTo>
                      <a:pt x="3" y="83"/>
                    </a:lnTo>
                    <a:lnTo>
                      <a:pt x="0" y="76"/>
                    </a:lnTo>
                    <a:lnTo>
                      <a:pt x="2" y="62"/>
                    </a:lnTo>
                    <a:lnTo>
                      <a:pt x="8" y="55"/>
                    </a:lnTo>
                    <a:lnTo>
                      <a:pt x="14" y="52"/>
                    </a:lnTo>
                    <a:lnTo>
                      <a:pt x="22" y="50"/>
                    </a:lnTo>
                    <a:lnTo>
                      <a:pt x="29" y="43"/>
                    </a:lnTo>
                    <a:lnTo>
                      <a:pt x="36" y="38"/>
                    </a:lnTo>
                    <a:lnTo>
                      <a:pt x="43" y="31"/>
                    </a:lnTo>
                    <a:lnTo>
                      <a:pt x="51" y="22"/>
                    </a:lnTo>
                    <a:lnTo>
                      <a:pt x="55" y="22"/>
                    </a:lnTo>
                    <a:lnTo>
                      <a:pt x="55" y="26"/>
                    </a:lnTo>
                    <a:lnTo>
                      <a:pt x="58" y="28"/>
                    </a:lnTo>
                    <a:lnTo>
                      <a:pt x="58" y="26"/>
                    </a:lnTo>
                    <a:lnTo>
                      <a:pt x="60" y="24"/>
                    </a:lnTo>
                    <a:lnTo>
                      <a:pt x="60" y="17"/>
                    </a:lnTo>
                    <a:lnTo>
                      <a:pt x="60" y="10"/>
                    </a:lnTo>
                    <a:lnTo>
                      <a:pt x="65" y="9"/>
                    </a:lnTo>
                    <a:lnTo>
                      <a:pt x="74" y="7"/>
                    </a:lnTo>
                    <a:lnTo>
                      <a:pt x="89" y="7"/>
                    </a:lnTo>
                    <a:lnTo>
                      <a:pt x="100" y="3"/>
                    </a:lnTo>
                    <a:lnTo>
                      <a:pt x="110" y="0"/>
                    </a:lnTo>
                    <a:lnTo>
                      <a:pt x="120" y="3"/>
                    </a:lnTo>
                    <a:lnTo>
                      <a:pt x="132" y="7"/>
                    </a:lnTo>
                    <a:lnTo>
                      <a:pt x="137" y="19"/>
                    </a:lnTo>
                    <a:lnTo>
                      <a:pt x="150" y="26"/>
                    </a:lnTo>
                    <a:lnTo>
                      <a:pt x="139" y="34"/>
                    </a:lnTo>
                    <a:lnTo>
                      <a:pt x="127" y="43"/>
                    </a:lnTo>
                    <a:lnTo>
                      <a:pt x="119" y="52"/>
                    </a:lnTo>
                    <a:lnTo>
                      <a:pt x="115" y="67"/>
                    </a:lnTo>
                    <a:lnTo>
                      <a:pt x="115" y="71"/>
                    </a:lnTo>
                    <a:lnTo>
                      <a:pt x="119" y="74"/>
                    </a:lnTo>
                    <a:lnTo>
                      <a:pt x="125" y="83"/>
                    </a:lnTo>
                    <a:lnTo>
                      <a:pt x="132" y="91"/>
                    </a:lnTo>
                    <a:lnTo>
                      <a:pt x="139" y="100"/>
                    </a:lnTo>
                    <a:lnTo>
                      <a:pt x="150" y="107"/>
                    </a:lnTo>
                    <a:lnTo>
                      <a:pt x="156" y="114"/>
                    </a:lnTo>
                    <a:lnTo>
                      <a:pt x="163" y="127"/>
                    </a:lnTo>
                    <a:lnTo>
                      <a:pt x="167" y="141"/>
                    </a:lnTo>
                    <a:lnTo>
                      <a:pt x="168" y="155"/>
                    </a:lnTo>
                    <a:lnTo>
                      <a:pt x="165" y="167"/>
                    </a:lnTo>
                    <a:lnTo>
                      <a:pt x="163" y="181"/>
                    </a:lnTo>
                    <a:lnTo>
                      <a:pt x="151" y="182"/>
                    </a:lnTo>
                    <a:lnTo>
                      <a:pt x="146" y="186"/>
                    </a:lnTo>
                    <a:lnTo>
                      <a:pt x="139" y="191"/>
                    </a:lnTo>
                    <a:lnTo>
                      <a:pt x="132" y="196"/>
                    </a:lnTo>
                    <a:lnTo>
                      <a:pt x="125" y="201"/>
                    </a:lnTo>
                    <a:lnTo>
                      <a:pt x="120" y="206"/>
                    </a:lnTo>
                    <a:lnTo>
                      <a:pt x="119" y="205"/>
                    </a:lnTo>
                    <a:lnTo>
                      <a:pt x="119" y="203"/>
                    </a:lnTo>
                    <a:lnTo>
                      <a:pt x="119" y="206"/>
                    </a:lnTo>
                    <a:lnTo>
                      <a:pt x="119" y="208"/>
                    </a:lnTo>
                    <a:lnTo>
                      <a:pt x="113" y="215"/>
                    </a:lnTo>
                    <a:lnTo>
                      <a:pt x="107" y="220"/>
                    </a:lnTo>
                    <a:lnTo>
                      <a:pt x="103" y="215"/>
                    </a:lnTo>
                    <a:lnTo>
                      <a:pt x="103" y="212"/>
                    </a:lnTo>
                    <a:lnTo>
                      <a:pt x="103" y="205"/>
                    </a:lnTo>
                    <a:lnTo>
                      <a:pt x="105" y="203"/>
                    </a:lnTo>
                    <a:lnTo>
                      <a:pt x="101" y="199"/>
                    </a:lnTo>
                    <a:lnTo>
                      <a:pt x="101" y="196"/>
                    </a:lnTo>
                    <a:lnTo>
                      <a:pt x="89" y="193"/>
                    </a:lnTo>
                    <a:lnTo>
                      <a:pt x="84" y="186"/>
                    </a:lnTo>
                    <a:lnTo>
                      <a:pt x="76" y="181"/>
                    </a:lnTo>
                    <a:lnTo>
                      <a:pt x="72" y="172"/>
                    </a:lnTo>
                    <a:lnTo>
                      <a:pt x="60" y="165"/>
                    </a:lnTo>
                    <a:lnTo>
                      <a:pt x="50" y="162"/>
                    </a:lnTo>
                    <a:lnTo>
                      <a:pt x="48" y="158"/>
                    </a:lnTo>
                    <a:lnTo>
                      <a:pt x="48" y="155"/>
                    </a:lnTo>
                    <a:lnTo>
                      <a:pt x="41" y="150"/>
                    </a:lnTo>
                    <a:lnTo>
                      <a:pt x="34" y="150"/>
                    </a:lnTo>
                    <a:lnTo>
                      <a:pt x="31" y="150"/>
                    </a:lnTo>
                    <a:lnTo>
                      <a:pt x="31" y="155"/>
                    </a:lnTo>
                    <a:lnTo>
                      <a:pt x="31" y="158"/>
                    </a:lnTo>
                    <a:lnTo>
                      <a:pt x="33" y="165"/>
                    </a:lnTo>
                    <a:lnTo>
                      <a:pt x="29" y="172"/>
                    </a:lnTo>
                    <a:lnTo>
                      <a:pt x="26" y="181"/>
                    </a:lnTo>
                    <a:lnTo>
                      <a:pt x="21" y="187"/>
                    </a:lnTo>
                    <a:lnTo>
                      <a:pt x="19" y="198"/>
                    </a:lnTo>
                    <a:lnTo>
                      <a:pt x="21" y="205"/>
                    </a:lnTo>
                    <a:lnTo>
                      <a:pt x="27" y="210"/>
                    </a:lnTo>
                    <a:lnTo>
                      <a:pt x="33" y="213"/>
                    </a:lnTo>
                    <a:lnTo>
                      <a:pt x="36" y="222"/>
                    </a:lnTo>
                    <a:lnTo>
                      <a:pt x="34" y="222"/>
                    </a:lnTo>
                    <a:lnTo>
                      <a:pt x="36" y="229"/>
                    </a:lnTo>
                    <a:lnTo>
                      <a:pt x="41" y="237"/>
                    </a:lnTo>
                    <a:lnTo>
                      <a:pt x="53" y="244"/>
                    </a:lnTo>
                    <a:lnTo>
                      <a:pt x="67" y="253"/>
                    </a:lnTo>
                    <a:lnTo>
                      <a:pt x="72" y="258"/>
                    </a:lnTo>
                    <a:lnTo>
                      <a:pt x="77" y="263"/>
                    </a:lnTo>
                    <a:lnTo>
                      <a:pt x="81" y="270"/>
                    </a:lnTo>
                    <a:lnTo>
                      <a:pt x="84" y="280"/>
                    </a:lnTo>
                    <a:lnTo>
                      <a:pt x="82" y="284"/>
                    </a:lnTo>
                    <a:lnTo>
                      <a:pt x="82" y="289"/>
                    </a:lnTo>
                    <a:lnTo>
                      <a:pt x="86" y="299"/>
                    </a:lnTo>
                    <a:lnTo>
                      <a:pt x="93" y="308"/>
                    </a:lnTo>
                    <a:lnTo>
                      <a:pt x="94" y="315"/>
                    </a:lnTo>
                    <a:lnTo>
                      <a:pt x="96" y="323"/>
                    </a:lnTo>
                    <a:lnTo>
                      <a:pt x="93" y="323"/>
                    </a:lnTo>
                    <a:lnTo>
                      <a:pt x="89" y="323"/>
                    </a:lnTo>
                    <a:lnTo>
                      <a:pt x="88" y="323"/>
                    </a:lnTo>
                    <a:lnTo>
                      <a:pt x="86" y="325"/>
                    </a:lnTo>
                    <a:lnTo>
                      <a:pt x="81" y="322"/>
                    </a:lnTo>
                    <a:lnTo>
                      <a:pt x="77" y="320"/>
                    </a:lnTo>
                    <a:lnTo>
                      <a:pt x="65" y="313"/>
                    </a:lnTo>
                    <a:lnTo>
                      <a:pt x="55" y="304"/>
                    </a:lnTo>
                    <a:lnTo>
                      <a:pt x="46" y="294"/>
                    </a:lnTo>
                    <a:lnTo>
                      <a:pt x="43" y="284"/>
                    </a:lnTo>
                    <a:lnTo>
                      <a:pt x="38" y="272"/>
                    </a:lnTo>
                    <a:lnTo>
                      <a:pt x="36" y="263"/>
                    </a:lnTo>
                    <a:lnTo>
                      <a:pt x="33" y="253"/>
                    </a:lnTo>
                    <a:lnTo>
                      <a:pt x="31" y="246"/>
                    </a:lnTo>
                    <a:lnTo>
                      <a:pt x="27" y="237"/>
                    </a:lnTo>
                    <a:lnTo>
                      <a:pt x="24" y="230"/>
                    </a:lnTo>
                    <a:lnTo>
                      <a:pt x="19" y="222"/>
                    </a:lnTo>
                    <a:lnTo>
                      <a:pt x="15" y="220"/>
                    </a:lnTo>
                    <a:lnTo>
                      <a:pt x="12" y="220"/>
                    </a:lnTo>
                    <a:lnTo>
                      <a:pt x="10" y="220"/>
                    </a:lnTo>
                    <a:lnTo>
                      <a:pt x="8" y="218"/>
                    </a:lnTo>
                    <a:lnTo>
                      <a:pt x="10" y="218"/>
                    </a:lnTo>
                    <a:lnTo>
                      <a:pt x="10" y="208"/>
                    </a:lnTo>
                    <a:lnTo>
                      <a:pt x="12" y="199"/>
                    </a:lnTo>
                    <a:lnTo>
                      <a:pt x="14" y="199"/>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483" name="Freeform 242"/>
              <p:cNvSpPr>
                <a:spLocks/>
              </p:cNvSpPr>
              <p:nvPr/>
            </p:nvSpPr>
            <p:spPr bwMode="auto">
              <a:xfrm>
                <a:off x="6723857" y="4048125"/>
                <a:ext cx="34925" cy="36512"/>
              </a:xfrm>
              <a:custGeom>
                <a:avLst/>
                <a:gdLst/>
                <a:ahLst/>
                <a:cxnLst>
                  <a:cxn ang="0">
                    <a:pos x="14" y="19"/>
                  </a:cxn>
                  <a:cxn ang="0">
                    <a:pos x="10" y="16"/>
                  </a:cxn>
                  <a:cxn ang="0">
                    <a:pos x="9" y="12"/>
                  </a:cxn>
                  <a:cxn ang="0">
                    <a:pos x="3" y="9"/>
                  </a:cxn>
                  <a:cxn ang="0">
                    <a:pos x="0" y="7"/>
                  </a:cxn>
                  <a:cxn ang="0">
                    <a:pos x="3" y="2"/>
                  </a:cxn>
                  <a:cxn ang="0">
                    <a:pos x="10" y="0"/>
                  </a:cxn>
                  <a:cxn ang="0">
                    <a:pos x="14" y="11"/>
                  </a:cxn>
                  <a:cxn ang="0">
                    <a:pos x="22" y="17"/>
                  </a:cxn>
                  <a:cxn ang="0">
                    <a:pos x="22" y="19"/>
                  </a:cxn>
                  <a:cxn ang="0">
                    <a:pos x="22" y="23"/>
                  </a:cxn>
                  <a:cxn ang="0">
                    <a:pos x="21" y="23"/>
                  </a:cxn>
                  <a:cxn ang="0">
                    <a:pos x="19" y="23"/>
                  </a:cxn>
                  <a:cxn ang="0">
                    <a:pos x="15" y="21"/>
                  </a:cxn>
                  <a:cxn ang="0">
                    <a:pos x="14" y="19"/>
                  </a:cxn>
                </a:cxnLst>
                <a:rect l="0" t="0" r="r" b="b"/>
                <a:pathLst>
                  <a:path w="22" h="23">
                    <a:moveTo>
                      <a:pt x="14" y="19"/>
                    </a:moveTo>
                    <a:lnTo>
                      <a:pt x="10" y="16"/>
                    </a:lnTo>
                    <a:lnTo>
                      <a:pt x="9" y="12"/>
                    </a:lnTo>
                    <a:lnTo>
                      <a:pt x="3" y="9"/>
                    </a:lnTo>
                    <a:lnTo>
                      <a:pt x="0" y="7"/>
                    </a:lnTo>
                    <a:lnTo>
                      <a:pt x="3" y="2"/>
                    </a:lnTo>
                    <a:lnTo>
                      <a:pt x="10" y="0"/>
                    </a:lnTo>
                    <a:lnTo>
                      <a:pt x="14" y="11"/>
                    </a:lnTo>
                    <a:lnTo>
                      <a:pt x="22" y="17"/>
                    </a:lnTo>
                    <a:lnTo>
                      <a:pt x="22" y="19"/>
                    </a:lnTo>
                    <a:lnTo>
                      <a:pt x="22" y="23"/>
                    </a:lnTo>
                    <a:lnTo>
                      <a:pt x="21" y="23"/>
                    </a:lnTo>
                    <a:lnTo>
                      <a:pt x="19" y="23"/>
                    </a:lnTo>
                    <a:lnTo>
                      <a:pt x="15" y="21"/>
                    </a:lnTo>
                    <a:lnTo>
                      <a:pt x="14" y="19"/>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484" name="Freeform 243"/>
              <p:cNvSpPr>
                <a:spLocks/>
              </p:cNvSpPr>
              <p:nvPr/>
            </p:nvSpPr>
            <p:spPr bwMode="auto">
              <a:xfrm>
                <a:off x="6781007" y="4075113"/>
                <a:ext cx="15875" cy="14287"/>
              </a:xfrm>
              <a:custGeom>
                <a:avLst/>
                <a:gdLst/>
                <a:ahLst/>
                <a:cxnLst>
                  <a:cxn ang="0">
                    <a:pos x="0" y="0"/>
                  </a:cxn>
                  <a:cxn ang="0">
                    <a:pos x="2" y="0"/>
                  </a:cxn>
                  <a:cxn ang="0">
                    <a:pos x="5" y="0"/>
                  </a:cxn>
                  <a:cxn ang="0">
                    <a:pos x="7" y="0"/>
                  </a:cxn>
                  <a:cxn ang="0">
                    <a:pos x="10" y="2"/>
                  </a:cxn>
                  <a:cxn ang="0">
                    <a:pos x="7" y="6"/>
                  </a:cxn>
                  <a:cxn ang="0">
                    <a:pos x="4" y="9"/>
                  </a:cxn>
                  <a:cxn ang="0">
                    <a:pos x="0" y="6"/>
                  </a:cxn>
                  <a:cxn ang="0">
                    <a:pos x="0" y="2"/>
                  </a:cxn>
                  <a:cxn ang="0">
                    <a:pos x="0" y="0"/>
                  </a:cxn>
                </a:cxnLst>
                <a:rect l="0" t="0" r="r" b="b"/>
                <a:pathLst>
                  <a:path w="10" h="9">
                    <a:moveTo>
                      <a:pt x="0" y="0"/>
                    </a:moveTo>
                    <a:lnTo>
                      <a:pt x="2" y="0"/>
                    </a:lnTo>
                    <a:lnTo>
                      <a:pt x="5" y="0"/>
                    </a:lnTo>
                    <a:lnTo>
                      <a:pt x="7" y="0"/>
                    </a:lnTo>
                    <a:lnTo>
                      <a:pt x="10" y="2"/>
                    </a:lnTo>
                    <a:lnTo>
                      <a:pt x="7" y="6"/>
                    </a:lnTo>
                    <a:lnTo>
                      <a:pt x="4" y="9"/>
                    </a:lnTo>
                    <a:lnTo>
                      <a:pt x="0" y="6"/>
                    </a:lnTo>
                    <a:lnTo>
                      <a:pt x="0" y="2"/>
                    </a:lnTo>
                    <a:lnTo>
                      <a:pt x="0" y="0"/>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485" name="Freeform 244"/>
              <p:cNvSpPr>
                <a:spLocks/>
              </p:cNvSpPr>
              <p:nvPr/>
            </p:nvSpPr>
            <p:spPr bwMode="auto">
              <a:xfrm>
                <a:off x="6576219" y="4040188"/>
                <a:ext cx="14288" cy="22225"/>
              </a:xfrm>
              <a:custGeom>
                <a:avLst/>
                <a:gdLst/>
                <a:ahLst/>
                <a:cxnLst>
                  <a:cxn ang="0">
                    <a:pos x="2" y="0"/>
                  </a:cxn>
                  <a:cxn ang="0">
                    <a:pos x="7" y="5"/>
                  </a:cxn>
                  <a:cxn ang="0">
                    <a:pos x="9" y="14"/>
                  </a:cxn>
                  <a:cxn ang="0">
                    <a:pos x="4" y="9"/>
                  </a:cxn>
                  <a:cxn ang="0">
                    <a:pos x="0" y="2"/>
                  </a:cxn>
                  <a:cxn ang="0">
                    <a:pos x="0" y="0"/>
                  </a:cxn>
                  <a:cxn ang="0">
                    <a:pos x="4" y="0"/>
                  </a:cxn>
                  <a:cxn ang="0">
                    <a:pos x="4" y="2"/>
                  </a:cxn>
                  <a:cxn ang="0">
                    <a:pos x="2" y="0"/>
                  </a:cxn>
                </a:cxnLst>
                <a:rect l="0" t="0" r="r" b="b"/>
                <a:pathLst>
                  <a:path w="9" h="14">
                    <a:moveTo>
                      <a:pt x="2" y="0"/>
                    </a:moveTo>
                    <a:lnTo>
                      <a:pt x="7" y="5"/>
                    </a:lnTo>
                    <a:lnTo>
                      <a:pt x="9" y="14"/>
                    </a:lnTo>
                    <a:lnTo>
                      <a:pt x="4" y="9"/>
                    </a:lnTo>
                    <a:lnTo>
                      <a:pt x="0" y="2"/>
                    </a:lnTo>
                    <a:lnTo>
                      <a:pt x="0" y="0"/>
                    </a:lnTo>
                    <a:lnTo>
                      <a:pt x="4" y="0"/>
                    </a:lnTo>
                    <a:lnTo>
                      <a:pt x="4" y="2"/>
                    </a:lnTo>
                    <a:lnTo>
                      <a:pt x="2" y="0"/>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486" name="Freeform 245"/>
              <p:cNvSpPr>
                <a:spLocks/>
              </p:cNvSpPr>
              <p:nvPr/>
            </p:nvSpPr>
            <p:spPr bwMode="auto">
              <a:xfrm>
                <a:off x="6546057" y="3990975"/>
                <a:ext cx="15875" cy="19050"/>
              </a:xfrm>
              <a:custGeom>
                <a:avLst/>
                <a:gdLst/>
                <a:ahLst/>
                <a:cxnLst>
                  <a:cxn ang="0">
                    <a:pos x="4" y="0"/>
                  </a:cxn>
                  <a:cxn ang="0">
                    <a:pos x="9" y="5"/>
                  </a:cxn>
                  <a:cxn ang="0">
                    <a:pos x="10" y="12"/>
                  </a:cxn>
                  <a:cxn ang="0">
                    <a:pos x="5" y="7"/>
                  </a:cxn>
                  <a:cxn ang="0">
                    <a:pos x="2" y="0"/>
                  </a:cxn>
                  <a:cxn ang="0">
                    <a:pos x="0" y="0"/>
                  </a:cxn>
                  <a:cxn ang="0">
                    <a:pos x="4" y="0"/>
                  </a:cxn>
                </a:cxnLst>
                <a:rect l="0" t="0" r="r" b="b"/>
                <a:pathLst>
                  <a:path w="10" h="12">
                    <a:moveTo>
                      <a:pt x="4" y="0"/>
                    </a:moveTo>
                    <a:lnTo>
                      <a:pt x="9" y="5"/>
                    </a:lnTo>
                    <a:lnTo>
                      <a:pt x="10" y="12"/>
                    </a:lnTo>
                    <a:lnTo>
                      <a:pt x="5" y="7"/>
                    </a:lnTo>
                    <a:lnTo>
                      <a:pt x="2" y="0"/>
                    </a:lnTo>
                    <a:lnTo>
                      <a:pt x="0" y="0"/>
                    </a:lnTo>
                    <a:lnTo>
                      <a:pt x="4" y="0"/>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487" name="Freeform 246"/>
              <p:cNvSpPr>
                <a:spLocks/>
              </p:cNvSpPr>
              <p:nvPr/>
            </p:nvSpPr>
            <p:spPr bwMode="auto">
              <a:xfrm>
                <a:off x="7284244" y="3205163"/>
                <a:ext cx="50800" cy="68262"/>
              </a:xfrm>
              <a:custGeom>
                <a:avLst/>
                <a:gdLst/>
                <a:ahLst/>
                <a:cxnLst>
                  <a:cxn ang="0">
                    <a:pos x="12" y="26"/>
                  </a:cxn>
                  <a:cxn ang="0">
                    <a:pos x="15" y="17"/>
                  </a:cxn>
                  <a:cxn ang="0">
                    <a:pos x="10" y="14"/>
                  </a:cxn>
                  <a:cxn ang="0">
                    <a:pos x="10" y="12"/>
                  </a:cxn>
                  <a:cxn ang="0">
                    <a:pos x="10" y="14"/>
                  </a:cxn>
                  <a:cxn ang="0">
                    <a:pos x="10" y="15"/>
                  </a:cxn>
                  <a:cxn ang="0">
                    <a:pos x="6" y="15"/>
                  </a:cxn>
                  <a:cxn ang="0">
                    <a:pos x="5" y="17"/>
                  </a:cxn>
                  <a:cxn ang="0">
                    <a:pos x="0" y="15"/>
                  </a:cxn>
                  <a:cxn ang="0">
                    <a:pos x="0" y="12"/>
                  </a:cxn>
                  <a:cxn ang="0">
                    <a:pos x="1" y="7"/>
                  </a:cxn>
                  <a:cxn ang="0">
                    <a:pos x="6" y="3"/>
                  </a:cxn>
                  <a:cxn ang="0">
                    <a:pos x="10" y="0"/>
                  </a:cxn>
                  <a:cxn ang="0">
                    <a:pos x="15" y="0"/>
                  </a:cxn>
                  <a:cxn ang="0">
                    <a:pos x="20" y="2"/>
                  </a:cxn>
                  <a:cxn ang="0">
                    <a:pos x="27" y="3"/>
                  </a:cxn>
                  <a:cxn ang="0">
                    <a:pos x="27" y="5"/>
                  </a:cxn>
                  <a:cxn ang="0">
                    <a:pos x="29" y="9"/>
                  </a:cxn>
                  <a:cxn ang="0">
                    <a:pos x="32" y="14"/>
                  </a:cxn>
                  <a:cxn ang="0">
                    <a:pos x="32" y="15"/>
                  </a:cxn>
                  <a:cxn ang="0">
                    <a:pos x="32" y="17"/>
                  </a:cxn>
                  <a:cxn ang="0">
                    <a:pos x="31" y="17"/>
                  </a:cxn>
                  <a:cxn ang="0">
                    <a:pos x="29" y="17"/>
                  </a:cxn>
                  <a:cxn ang="0">
                    <a:pos x="25" y="24"/>
                  </a:cxn>
                  <a:cxn ang="0">
                    <a:pos x="24" y="33"/>
                  </a:cxn>
                  <a:cxn ang="0">
                    <a:pos x="18" y="39"/>
                  </a:cxn>
                  <a:cxn ang="0">
                    <a:pos x="15" y="43"/>
                  </a:cxn>
                  <a:cxn ang="0">
                    <a:pos x="15" y="39"/>
                  </a:cxn>
                  <a:cxn ang="0">
                    <a:pos x="15" y="38"/>
                  </a:cxn>
                  <a:cxn ang="0">
                    <a:pos x="15" y="41"/>
                  </a:cxn>
                  <a:cxn ang="0">
                    <a:pos x="8" y="36"/>
                  </a:cxn>
                  <a:cxn ang="0">
                    <a:pos x="6" y="33"/>
                  </a:cxn>
                  <a:cxn ang="0">
                    <a:pos x="8" y="29"/>
                  </a:cxn>
                  <a:cxn ang="0">
                    <a:pos x="12" y="26"/>
                  </a:cxn>
                </a:cxnLst>
                <a:rect l="0" t="0" r="r" b="b"/>
                <a:pathLst>
                  <a:path w="32" h="43">
                    <a:moveTo>
                      <a:pt x="12" y="26"/>
                    </a:moveTo>
                    <a:lnTo>
                      <a:pt x="15" y="17"/>
                    </a:lnTo>
                    <a:lnTo>
                      <a:pt x="10" y="14"/>
                    </a:lnTo>
                    <a:lnTo>
                      <a:pt x="10" y="12"/>
                    </a:lnTo>
                    <a:lnTo>
                      <a:pt x="10" y="14"/>
                    </a:lnTo>
                    <a:lnTo>
                      <a:pt x="10" y="15"/>
                    </a:lnTo>
                    <a:lnTo>
                      <a:pt x="6" y="15"/>
                    </a:lnTo>
                    <a:lnTo>
                      <a:pt x="5" y="17"/>
                    </a:lnTo>
                    <a:lnTo>
                      <a:pt x="0" y="15"/>
                    </a:lnTo>
                    <a:lnTo>
                      <a:pt x="0" y="12"/>
                    </a:lnTo>
                    <a:lnTo>
                      <a:pt x="1" y="7"/>
                    </a:lnTo>
                    <a:lnTo>
                      <a:pt x="6" y="3"/>
                    </a:lnTo>
                    <a:lnTo>
                      <a:pt x="10" y="0"/>
                    </a:lnTo>
                    <a:lnTo>
                      <a:pt x="15" y="0"/>
                    </a:lnTo>
                    <a:lnTo>
                      <a:pt x="20" y="2"/>
                    </a:lnTo>
                    <a:lnTo>
                      <a:pt x="27" y="3"/>
                    </a:lnTo>
                    <a:lnTo>
                      <a:pt x="27" y="5"/>
                    </a:lnTo>
                    <a:lnTo>
                      <a:pt x="29" y="9"/>
                    </a:lnTo>
                    <a:lnTo>
                      <a:pt x="32" y="14"/>
                    </a:lnTo>
                    <a:lnTo>
                      <a:pt x="32" y="15"/>
                    </a:lnTo>
                    <a:lnTo>
                      <a:pt x="32" y="17"/>
                    </a:lnTo>
                    <a:lnTo>
                      <a:pt x="31" y="17"/>
                    </a:lnTo>
                    <a:lnTo>
                      <a:pt x="29" y="17"/>
                    </a:lnTo>
                    <a:lnTo>
                      <a:pt x="25" y="24"/>
                    </a:lnTo>
                    <a:lnTo>
                      <a:pt x="24" y="33"/>
                    </a:lnTo>
                    <a:lnTo>
                      <a:pt x="18" y="39"/>
                    </a:lnTo>
                    <a:lnTo>
                      <a:pt x="15" y="43"/>
                    </a:lnTo>
                    <a:lnTo>
                      <a:pt x="15" y="39"/>
                    </a:lnTo>
                    <a:lnTo>
                      <a:pt x="15" y="38"/>
                    </a:lnTo>
                    <a:lnTo>
                      <a:pt x="15" y="41"/>
                    </a:lnTo>
                    <a:lnTo>
                      <a:pt x="8" y="36"/>
                    </a:lnTo>
                    <a:lnTo>
                      <a:pt x="6" y="33"/>
                    </a:lnTo>
                    <a:lnTo>
                      <a:pt x="8" y="29"/>
                    </a:lnTo>
                    <a:lnTo>
                      <a:pt x="12" y="26"/>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488" name="Freeform 247"/>
              <p:cNvSpPr>
                <a:spLocks/>
              </p:cNvSpPr>
              <p:nvPr/>
            </p:nvSpPr>
            <p:spPr bwMode="auto">
              <a:xfrm>
                <a:off x="7346157" y="3189288"/>
                <a:ext cx="49213" cy="42862"/>
              </a:xfrm>
              <a:custGeom>
                <a:avLst/>
                <a:gdLst/>
                <a:ahLst/>
                <a:cxnLst>
                  <a:cxn ang="0">
                    <a:pos x="26" y="17"/>
                  </a:cxn>
                  <a:cxn ang="0">
                    <a:pos x="21" y="15"/>
                  </a:cxn>
                  <a:cxn ang="0">
                    <a:pos x="19" y="13"/>
                  </a:cxn>
                  <a:cxn ang="0">
                    <a:pos x="12" y="22"/>
                  </a:cxn>
                  <a:cxn ang="0">
                    <a:pos x="7" y="27"/>
                  </a:cxn>
                  <a:cxn ang="0">
                    <a:pos x="4" y="24"/>
                  </a:cxn>
                  <a:cxn ang="0">
                    <a:pos x="4" y="19"/>
                  </a:cxn>
                  <a:cxn ang="0">
                    <a:pos x="0" y="15"/>
                  </a:cxn>
                  <a:cxn ang="0">
                    <a:pos x="0" y="13"/>
                  </a:cxn>
                  <a:cxn ang="0">
                    <a:pos x="4" y="10"/>
                  </a:cxn>
                  <a:cxn ang="0">
                    <a:pos x="9" y="7"/>
                  </a:cxn>
                  <a:cxn ang="0">
                    <a:pos x="17" y="3"/>
                  </a:cxn>
                  <a:cxn ang="0">
                    <a:pos x="26" y="0"/>
                  </a:cxn>
                  <a:cxn ang="0">
                    <a:pos x="31" y="1"/>
                  </a:cxn>
                  <a:cxn ang="0">
                    <a:pos x="31" y="8"/>
                  </a:cxn>
                  <a:cxn ang="0">
                    <a:pos x="28" y="13"/>
                  </a:cxn>
                  <a:cxn ang="0">
                    <a:pos x="26" y="17"/>
                  </a:cxn>
                </a:cxnLst>
                <a:rect l="0" t="0" r="r" b="b"/>
                <a:pathLst>
                  <a:path w="31" h="27">
                    <a:moveTo>
                      <a:pt x="26" y="17"/>
                    </a:moveTo>
                    <a:lnTo>
                      <a:pt x="21" y="15"/>
                    </a:lnTo>
                    <a:lnTo>
                      <a:pt x="19" y="13"/>
                    </a:lnTo>
                    <a:lnTo>
                      <a:pt x="12" y="22"/>
                    </a:lnTo>
                    <a:lnTo>
                      <a:pt x="7" y="27"/>
                    </a:lnTo>
                    <a:lnTo>
                      <a:pt x="4" y="24"/>
                    </a:lnTo>
                    <a:lnTo>
                      <a:pt x="4" y="19"/>
                    </a:lnTo>
                    <a:lnTo>
                      <a:pt x="0" y="15"/>
                    </a:lnTo>
                    <a:lnTo>
                      <a:pt x="0" y="13"/>
                    </a:lnTo>
                    <a:lnTo>
                      <a:pt x="4" y="10"/>
                    </a:lnTo>
                    <a:lnTo>
                      <a:pt x="9" y="7"/>
                    </a:lnTo>
                    <a:lnTo>
                      <a:pt x="17" y="3"/>
                    </a:lnTo>
                    <a:lnTo>
                      <a:pt x="26" y="0"/>
                    </a:lnTo>
                    <a:lnTo>
                      <a:pt x="31" y="1"/>
                    </a:lnTo>
                    <a:lnTo>
                      <a:pt x="31" y="8"/>
                    </a:lnTo>
                    <a:lnTo>
                      <a:pt x="28" y="13"/>
                    </a:lnTo>
                    <a:lnTo>
                      <a:pt x="26" y="17"/>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489" name="Freeform 248"/>
              <p:cNvSpPr>
                <a:spLocks/>
              </p:cNvSpPr>
              <p:nvPr/>
            </p:nvSpPr>
            <p:spPr bwMode="auto">
              <a:xfrm>
                <a:off x="7312819" y="3003550"/>
                <a:ext cx="257175" cy="209550"/>
              </a:xfrm>
              <a:custGeom>
                <a:avLst/>
                <a:gdLst/>
                <a:ahLst/>
                <a:cxnLst>
                  <a:cxn ang="0">
                    <a:pos x="62" y="125"/>
                  </a:cxn>
                  <a:cxn ang="0">
                    <a:pos x="62" y="118"/>
                  </a:cxn>
                  <a:cxn ang="0">
                    <a:pos x="56" y="111"/>
                  </a:cxn>
                  <a:cxn ang="0">
                    <a:pos x="45" y="111"/>
                  </a:cxn>
                  <a:cxn ang="0">
                    <a:pos x="38" y="113"/>
                  </a:cxn>
                  <a:cxn ang="0">
                    <a:pos x="21" y="120"/>
                  </a:cxn>
                  <a:cxn ang="0">
                    <a:pos x="2" y="122"/>
                  </a:cxn>
                  <a:cxn ang="0">
                    <a:pos x="2" y="118"/>
                  </a:cxn>
                  <a:cxn ang="0">
                    <a:pos x="13" y="110"/>
                  </a:cxn>
                  <a:cxn ang="0">
                    <a:pos x="25" y="98"/>
                  </a:cxn>
                  <a:cxn ang="0">
                    <a:pos x="43" y="98"/>
                  </a:cxn>
                  <a:cxn ang="0">
                    <a:pos x="57" y="98"/>
                  </a:cxn>
                  <a:cxn ang="0">
                    <a:pos x="69" y="94"/>
                  </a:cxn>
                  <a:cxn ang="0">
                    <a:pos x="78" y="84"/>
                  </a:cxn>
                  <a:cxn ang="0">
                    <a:pos x="86" y="75"/>
                  </a:cxn>
                  <a:cxn ang="0">
                    <a:pos x="88" y="70"/>
                  </a:cxn>
                  <a:cxn ang="0">
                    <a:pos x="88" y="75"/>
                  </a:cxn>
                  <a:cxn ang="0">
                    <a:pos x="99" y="74"/>
                  </a:cxn>
                  <a:cxn ang="0">
                    <a:pos x="114" y="63"/>
                  </a:cxn>
                  <a:cxn ang="0">
                    <a:pos x="131" y="41"/>
                  </a:cxn>
                  <a:cxn ang="0">
                    <a:pos x="133" y="25"/>
                  </a:cxn>
                  <a:cxn ang="0">
                    <a:pos x="131" y="15"/>
                  </a:cxn>
                  <a:cxn ang="0">
                    <a:pos x="138" y="5"/>
                  </a:cxn>
                  <a:cxn ang="0">
                    <a:pos x="143" y="5"/>
                  </a:cxn>
                  <a:cxn ang="0">
                    <a:pos x="148" y="5"/>
                  </a:cxn>
                  <a:cxn ang="0">
                    <a:pos x="147" y="0"/>
                  </a:cxn>
                  <a:cxn ang="0">
                    <a:pos x="154" y="3"/>
                  </a:cxn>
                  <a:cxn ang="0">
                    <a:pos x="155" y="13"/>
                  </a:cxn>
                  <a:cxn ang="0">
                    <a:pos x="162" y="31"/>
                  </a:cxn>
                  <a:cxn ang="0">
                    <a:pos x="155" y="46"/>
                  </a:cxn>
                  <a:cxn ang="0">
                    <a:pos x="155" y="50"/>
                  </a:cxn>
                  <a:cxn ang="0">
                    <a:pos x="150" y="51"/>
                  </a:cxn>
                  <a:cxn ang="0">
                    <a:pos x="145" y="60"/>
                  </a:cxn>
                  <a:cxn ang="0">
                    <a:pos x="147" y="74"/>
                  </a:cxn>
                  <a:cxn ang="0">
                    <a:pos x="142" y="87"/>
                  </a:cxn>
                  <a:cxn ang="0">
                    <a:pos x="143" y="98"/>
                  </a:cxn>
                  <a:cxn ang="0">
                    <a:pos x="131" y="108"/>
                  </a:cxn>
                  <a:cxn ang="0">
                    <a:pos x="131" y="99"/>
                  </a:cxn>
                  <a:cxn ang="0">
                    <a:pos x="117" y="111"/>
                  </a:cxn>
                  <a:cxn ang="0">
                    <a:pos x="111" y="110"/>
                  </a:cxn>
                  <a:cxn ang="0">
                    <a:pos x="100" y="115"/>
                  </a:cxn>
                  <a:cxn ang="0">
                    <a:pos x="85" y="106"/>
                  </a:cxn>
                  <a:cxn ang="0">
                    <a:pos x="83" y="110"/>
                  </a:cxn>
                  <a:cxn ang="0">
                    <a:pos x="88" y="118"/>
                  </a:cxn>
                  <a:cxn ang="0">
                    <a:pos x="83" y="118"/>
                  </a:cxn>
                  <a:cxn ang="0">
                    <a:pos x="71" y="132"/>
                  </a:cxn>
                  <a:cxn ang="0">
                    <a:pos x="62" y="127"/>
                  </a:cxn>
                </a:cxnLst>
                <a:rect l="0" t="0" r="r" b="b"/>
                <a:pathLst>
                  <a:path w="162" h="132">
                    <a:moveTo>
                      <a:pt x="62" y="127"/>
                    </a:moveTo>
                    <a:lnTo>
                      <a:pt x="62" y="125"/>
                    </a:lnTo>
                    <a:lnTo>
                      <a:pt x="62" y="124"/>
                    </a:lnTo>
                    <a:lnTo>
                      <a:pt x="62" y="118"/>
                    </a:lnTo>
                    <a:lnTo>
                      <a:pt x="64" y="115"/>
                    </a:lnTo>
                    <a:lnTo>
                      <a:pt x="56" y="111"/>
                    </a:lnTo>
                    <a:lnTo>
                      <a:pt x="49" y="110"/>
                    </a:lnTo>
                    <a:lnTo>
                      <a:pt x="45" y="111"/>
                    </a:lnTo>
                    <a:lnTo>
                      <a:pt x="45" y="113"/>
                    </a:lnTo>
                    <a:lnTo>
                      <a:pt x="38" y="113"/>
                    </a:lnTo>
                    <a:lnTo>
                      <a:pt x="33" y="115"/>
                    </a:lnTo>
                    <a:lnTo>
                      <a:pt x="21" y="120"/>
                    </a:lnTo>
                    <a:lnTo>
                      <a:pt x="7" y="124"/>
                    </a:lnTo>
                    <a:lnTo>
                      <a:pt x="2" y="122"/>
                    </a:lnTo>
                    <a:lnTo>
                      <a:pt x="0" y="120"/>
                    </a:lnTo>
                    <a:lnTo>
                      <a:pt x="2" y="118"/>
                    </a:lnTo>
                    <a:lnTo>
                      <a:pt x="6" y="117"/>
                    </a:lnTo>
                    <a:lnTo>
                      <a:pt x="13" y="110"/>
                    </a:lnTo>
                    <a:lnTo>
                      <a:pt x="19" y="105"/>
                    </a:lnTo>
                    <a:lnTo>
                      <a:pt x="25" y="98"/>
                    </a:lnTo>
                    <a:lnTo>
                      <a:pt x="35" y="98"/>
                    </a:lnTo>
                    <a:lnTo>
                      <a:pt x="43" y="98"/>
                    </a:lnTo>
                    <a:lnTo>
                      <a:pt x="50" y="98"/>
                    </a:lnTo>
                    <a:lnTo>
                      <a:pt x="57" y="98"/>
                    </a:lnTo>
                    <a:lnTo>
                      <a:pt x="66" y="98"/>
                    </a:lnTo>
                    <a:lnTo>
                      <a:pt x="69" y="94"/>
                    </a:lnTo>
                    <a:lnTo>
                      <a:pt x="74" y="89"/>
                    </a:lnTo>
                    <a:lnTo>
                      <a:pt x="78" y="84"/>
                    </a:lnTo>
                    <a:lnTo>
                      <a:pt x="83" y="82"/>
                    </a:lnTo>
                    <a:lnTo>
                      <a:pt x="86" y="75"/>
                    </a:lnTo>
                    <a:lnTo>
                      <a:pt x="92" y="68"/>
                    </a:lnTo>
                    <a:lnTo>
                      <a:pt x="88" y="70"/>
                    </a:lnTo>
                    <a:lnTo>
                      <a:pt x="88" y="74"/>
                    </a:lnTo>
                    <a:lnTo>
                      <a:pt x="88" y="75"/>
                    </a:lnTo>
                    <a:lnTo>
                      <a:pt x="92" y="77"/>
                    </a:lnTo>
                    <a:lnTo>
                      <a:pt x="99" y="74"/>
                    </a:lnTo>
                    <a:lnTo>
                      <a:pt x="105" y="70"/>
                    </a:lnTo>
                    <a:lnTo>
                      <a:pt x="114" y="63"/>
                    </a:lnTo>
                    <a:lnTo>
                      <a:pt x="123" y="53"/>
                    </a:lnTo>
                    <a:lnTo>
                      <a:pt x="131" y="41"/>
                    </a:lnTo>
                    <a:lnTo>
                      <a:pt x="135" y="29"/>
                    </a:lnTo>
                    <a:lnTo>
                      <a:pt x="133" y="25"/>
                    </a:lnTo>
                    <a:lnTo>
                      <a:pt x="131" y="22"/>
                    </a:lnTo>
                    <a:lnTo>
                      <a:pt x="131" y="15"/>
                    </a:lnTo>
                    <a:lnTo>
                      <a:pt x="135" y="10"/>
                    </a:lnTo>
                    <a:lnTo>
                      <a:pt x="138" y="5"/>
                    </a:lnTo>
                    <a:lnTo>
                      <a:pt x="143" y="3"/>
                    </a:lnTo>
                    <a:lnTo>
                      <a:pt x="143" y="5"/>
                    </a:lnTo>
                    <a:lnTo>
                      <a:pt x="150" y="5"/>
                    </a:lnTo>
                    <a:lnTo>
                      <a:pt x="148" y="5"/>
                    </a:lnTo>
                    <a:lnTo>
                      <a:pt x="145" y="1"/>
                    </a:lnTo>
                    <a:lnTo>
                      <a:pt x="147" y="0"/>
                    </a:lnTo>
                    <a:lnTo>
                      <a:pt x="152" y="0"/>
                    </a:lnTo>
                    <a:lnTo>
                      <a:pt x="154" y="3"/>
                    </a:lnTo>
                    <a:lnTo>
                      <a:pt x="154" y="8"/>
                    </a:lnTo>
                    <a:lnTo>
                      <a:pt x="155" y="13"/>
                    </a:lnTo>
                    <a:lnTo>
                      <a:pt x="159" y="22"/>
                    </a:lnTo>
                    <a:lnTo>
                      <a:pt x="162" y="31"/>
                    </a:lnTo>
                    <a:lnTo>
                      <a:pt x="159" y="38"/>
                    </a:lnTo>
                    <a:lnTo>
                      <a:pt x="155" y="46"/>
                    </a:lnTo>
                    <a:lnTo>
                      <a:pt x="155" y="48"/>
                    </a:lnTo>
                    <a:lnTo>
                      <a:pt x="155" y="50"/>
                    </a:lnTo>
                    <a:lnTo>
                      <a:pt x="152" y="50"/>
                    </a:lnTo>
                    <a:lnTo>
                      <a:pt x="150" y="51"/>
                    </a:lnTo>
                    <a:lnTo>
                      <a:pt x="147" y="53"/>
                    </a:lnTo>
                    <a:lnTo>
                      <a:pt x="145" y="60"/>
                    </a:lnTo>
                    <a:lnTo>
                      <a:pt x="145" y="67"/>
                    </a:lnTo>
                    <a:lnTo>
                      <a:pt x="147" y="74"/>
                    </a:lnTo>
                    <a:lnTo>
                      <a:pt x="143" y="79"/>
                    </a:lnTo>
                    <a:lnTo>
                      <a:pt x="142" y="87"/>
                    </a:lnTo>
                    <a:lnTo>
                      <a:pt x="142" y="93"/>
                    </a:lnTo>
                    <a:lnTo>
                      <a:pt x="143" y="98"/>
                    </a:lnTo>
                    <a:lnTo>
                      <a:pt x="136" y="101"/>
                    </a:lnTo>
                    <a:lnTo>
                      <a:pt x="131" y="108"/>
                    </a:lnTo>
                    <a:lnTo>
                      <a:pt x="129" y="103"/>
                    </a:lnTo>
                    <a:lnTo>
                      <a:pt x="131" y="99"/>
                    </a:lnTo>
                    <a:lnTo>
                      <a:pt x="123" y="105"/>
                    </a:lnTo>
                    <a:lnTo>
                      <a:pt x="117" y="111"/>
                    </a:lnTo>
                    <a:lnTo>
                      <a:pt x="116" y="110"/>
                    </a:lnTo>
                    <a:lnTo>
                      <a:pt x="111" y="110"/>
                    </a:lnTo>
                    <a:lnTo>
                      <a:pt x="105" y="111"/>
                    </a:lnTo>
                    <a:lnTo>
                      <a:pt x="100" y="115"/>
                    </a:lnTo>
                    <a:lnTo>
                      <a:pt x="90" y="110"/>
                    </a:lnTo>
                    <a:lnTo>
                      <a:pt x="85" y="106"/>
                    </a:lnTo>
                    <a:lnTo>
                      <a:pt x="83" y="108"/>
                    </a:lnTo>
                    <a:lnTo>
                      <a:pt x="83" y="110"/>
                    </a:lnTo>
                    <a:lnTo>
                      <a:pt x="85" y="115"/>
                    </a:lnTo>
                    <a:lnTo>
                      <a:pt x="88" y="118"/>
                    </a:lnTo>
                    <a:lnTo>
                      <a:pt x="85" y="118"/>
                    </a:lnTo>
                    <a:lnTo>
                      <a:pt x="83" y="118"/>
                    </a:lnTo>
                    <a:lnTo>
                      <a:pt x="76" y="122"/>
                    </a:lnTo>
                    <a:lnTo>
                      <a:pt x="71" y="132"/>
                    </a:lnTo>
                    <a:lnTo>
                      <a:pt x="66" y="129"/>
                    </a:lnTo>
                    <a:lnTo>
                      <a:pt x="62" y="127"/>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490" name="Freeform 249"/>
              <p:cNvSpPr>
                <a:spLocks/>
              </p:cNvSpPr>
              <p:nvPr/>
            </p:nvSpPr>
            <p:spPr bwMode="auto">
              <a:xfrm>
                <a:off x="7520782" y="2887663"/>
                <a:ext cx="131763" cy="112712"/>
              </a:xfrm>
              <a:custGeom>
                <a:avLst/>
                <a:gdLst/>
                <a:ahLst/>
                <a:cxnLst>
                  <a:cxn ang="0">
                    <a:pos x="11" y="38"/>
                  </a:cxn>
                  <a:cxn ang="0">
                    <a:pos x="12" y="38"/>
                  </a:cxn>
                  <a:cxn ang="0">
                    <a:pos x="16" y="38"/>
                  </a:cxn>
                  <a:cxn ang="0">
                    <a:pos x="19" y="35"/>
                  </a:cxn>
                  <a:cxn ang="0">
                    <a:pos x="24" y="28"/>
                  </a:cxn>
                  <a:cxn ang="0">
                    <a:pos x="26" y="18"/>
                  </a:cxn>
                  <a:cxn ang="0">
                    <a:pos x="28" y="13"/>
                  </a:cxn>
                  <a:cxn ang="0">
                    <a:pos x="26" y="9"/>
                  </a:cxn>
                  <a:cxn ang="0">
                    <a:pos x="26" y="7"/>
                  </a:cxn>
                  <a:cxn ang="0">
                    <a:pos x="26" y="2"/>
                  </a:cxn>
                  <a:cxn ang="0">
                    <a:pos x="29" y="0"/>
                  </a:cxn>
                  <a:cxn ang="0">
                    <a:pos x="38" y="7"/>
                  </a:cxn>
                  <a:cxn ang="0">
                    <a:pos x="47" y="16"/>
                  </a:cxn>
                  <a:cxn ang="0">
                    <a:pos x="55" y="23"/>
                  </a:cxn>
                  <a:cxn ang="0">
                    <a:pos x="69" y="26"/>
                  </a:cxn>
                  <a:cxn ang="0">
                    <a:pos x="74" y="25"/>
                  </a:cxn>
                  <a:cxn ang="0">
                    <a:pos x="79" y="25"/>
                  </a:cxn>
                  <a:cxn ang="0">
                    <a:pos x="76" y="28"/>
                  </a:cxn>
                  <a:cxn ang="0">
                    <a:pos x="76" y="31"/>
                  </a:cxn>
                  <a:cxn ang="0">
                    <a:pos x="78" y="35"/>
                  </a:cxn>
                  <a:cxn ang="0">
                    <a:pos x="83" y="38"/>
                  </a:cxn>
                  <a:cxn ang="0">
                    <a:pos x="74" y="40"/>
                  </a:cxn>
                  <a:cxn ang="0">
                    <a:pos x="67" y="42"/>
                  </a:cxn>
                  <a:cxn ang="0">
                    <a:pos x="54" y="49"/>
                  </a:cxn>
                  <a:cxn ang="0">
                    <a:pos x="48" y="61"/>
                  </a:cxn>
                  <a:cxn ang="0">
                    <a:pos x="36" y="54"/>
                  </a:cxn>
                  <a:cxn ang="0">
                    <a:pos x="26" y="49"/>
                  </a:cxn>
                  <a:cxn ang="0">
                    <a:pos x="23" y="49"/>
                  </a:cxn>
                  <a:cxn ang="0">
                    <a:pos x="23" y="52"/>
                  </a:cxn>
                  <a:cxn ang="0">
                    <a:pos x="12" y="50"/>
                  </a:cxn>
                  <a:cxn ang="0">
                    <a:pos x="7" y="56"/>
                  </a:cxn>
                  <a:cxn ang="0">
                    <a:pos x="11" y="59"/>
                  </a:cxn>
                  <a:cxn ang="0">
                    <a:pos x="17" y="64"/>
                  </a:cxn>
                  <a:cxn ang="0">
                    <a:pos x="11" y="68"/>
                  </a:cxn>
                  <a:cxn ang="0">
                    <a:pos x="5" y="71"/>
                  </a:cxn>
                  <a:cxn ang="0">
                    <a:pos x="2" y="71"/>
                  </a:cxn>
                  <a:cxn ang="0">
                    <a:pos x="2" y="64"/>
                  </a:cxn>
                  <a:cxn ang="0">
                    <a:pos x="2" y="59"/>
                  </a:cxn>
                  <a:cxn ang="0">
                    <a:pos x="0" y="56"/>
                  </a:cxn>
                  <a:cxn ang="0">
                    <a:pos x="0" y="54"/>
                  </a:cxn>
                  <a:cxn ang="0">
                    <a:pos x="4" y="47"/>
                  </a:cxn>
                  <a:cxn ang="0">
                    <a:pos x="9" y="42"/>
                  </a:cxn>
                  <a:cxn ang="0">
                    <a:pos x="9" y="38"/>
                  </a:cxn>
                  <a:cxn ang="0">
                    <a:pos x="11" y="38"/>
                  </a:cxn>
                  <a:cxn ang="0">
                    <a:pos x="12" y="40"/>
                  </a:cxn>
                  <a:cxn ang="0">
                    <a:pos x="11" y="38"/>
                  </a:cxn>
                </a:cxnLst>
                <a:rect l="0" t="0" r="r" b="b"/>
                <a:pathLst>
                  <a:path w="83" h="71">
                    <a:moveTo>
                      <a:pt x="11" y="38"/>
                    </a:moveTo>
                    <a:lnTo>
                      <a:pt x="12" y="38"/>
                    </a:lnTo>
                    <a:lnTo>
                      <a:pt x="16" y="38"/>
                    </a:lnTo>
                    <a:lnTo>
                      <a:pt x="19" y="35"/>
                    </a:lnTo>
                    <a:lnTo>
                      <a:pt x="24" y="28"/>
                    </a:lnTo>
                    <a:lnTo>
                      <a:pt x="26" y="18"/>
                    </a:lnTo>
                    <a:lnTo>
                      <a:pt x="28" y="13"/>
                    </a:lnTo>
                    <a:lnTo>
                      <a:pt x="26" y="9"/>
                    </a:lnTo>
                    <a:lnTo>
                      <a:pt x="26" y="7"/>
                    </a:lnTo>
                    <a:lnTo>
                      <a:pt x="26" y="2"/>
                    </a:lnTo>
                    <a:lnTo>
                      <a:pt x="29" y="0"/>
                    </a:lnTo>
                    <a:lnTo>
                      <a:pt x="38" y="7"/>
                    </a:lnTo>
                    <a:lnTo>
                      <a:pt x="47" y="16"/>
                    </a:lnTo>
                    <a:lnTo>
                      <a:pt x="55" y="23"/>
                    </a:lnTo>
                    <a:lnTo>
                      <a:pt x="69" y="26"/>
                    </a:lnTo>
                    <a:lnTo>
                      <a:pt x="74" y="25"/>
                    </a:lnTo>
                    <a:lnTo>
                      <a:pt x="79" y="25"/>
                    </a:lnTo>
                    <a:lnTo>
                      <a:pt x="76" y="28"/>
                    </a:lnTo>
                    <a:lnTo>
                      <a:pt x="76" y="31"/>
                    </a:lnTo>
                    <a:lnTo>
                      <a:pt x="78" y="35"/>
                    </a:lnTo>
                    <a:lnTo>
                      <a:pt x="83" y="38"/>
                    </a:lnTo>
                    <a:lnTo>
                      <a:pt x="74" y="40"/>
                    </a:lnTo>
                    <a:lnTo>
                      <a:pt x="67" y="42"/>
                    </a:lnTo>
                    <a:lnTo>
                      <a:pt x="54" y="49"/>
                    </a:lnTo>
                    <a:lnTo>
                      <a:pt x="48" y="61"/>
                    </a:lnTo>
                    <a:lnTo>
                      <a:pt x="36" y="54"/>
                    </a:lnTo>
                    <a:lnTo>
                      <a:pt x="26" y="49"/>
                    </a:lnTo>
                    <a:lnTo>
                      <a:pt x="23" y="49"/>
                    </a:lnTo>
                    <a:lnTo>
                      <a:pt x="23" y="52"/>
                    </a:lnTo>
                    <a:lnTo>
                      <a:pt x="12" y="50"/>
                    </a:lnTo>
                    <a:lnTo>
                      <a:pt x="7" y="56"/>
                    </a:lnTo>
                    <a:lnTo>
                      <a:pt x="11" y="59"/>
                    </a:lnTo>
                    <a:lnTo>
                      <a:pt x="17" y="64"/>
                    </a:lnTo>
                    <a:lnTo>
                      <a:pt x="11" y="68"/>
                    </a:lnTo>
                    <a:lnTo>
                      <a:pt x="5" y="71"/>
                    </a:lnTo>
                    <a:lnTo>
                      <a:pt x="2" y="71"/>
                    </a:lnTo>
                    <a:lnTo>
                      <a:pt x="2" y="64"/>
                    </a:lnTo>
                    <a:lnTo>
                      <a:pt x="2" y="59"/>
                    </a:lnTo>
                    <a:lnTo>
                      <a:pt x="0" y="56"/>
                    </a:lnTo>
                    <a:lnTo>
                      <a:pt x="0" y="54"/>
                    </a:lnTo>
                    <a:lnTo>
                      <a:pt x="4" y="47"/>
                    </a:lnTo>
                    <a:lnTo>
                      <a:pt x="9" y="42"/>
                    </a:lnTo>
                    <a:lnTo>
                      <a:pt x="9" y="38"/>
                    </a:lnTo>
                    <a:lnTo>
                      <a:pt x="11" y="38"/>
                    </a:lnTo>
                    <a:lnTo>
                      <a:pt x="12" y="40"/>
                    </a:lnTo>
                    <a:lnTo>
                      <a:pt x="11" y="38"/>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491" name="Freeform 250"/>
              <p:cNvSpPr>
                <a:spLocks/>
              </p:cNvSpPr>
              <p:nvPr/>
            </p:nvSpPr>
            <p:spPr bwMode="auto">
              <a:xfrm>
                <a:off x="7649369" y="2916238"/>
                <a:ext cx="22225" cy="20637"/>
              </a:xfrm>
              <a:custGeom>
                <a:avLst/>
                <a:gdLst/>
                <a:ahLst/>
                <a:cxnLst>
                  <a:cxn ang="0">
                    <a:pos x="10" y="0"/>
                  </a:cxn>
                  <a:cxn ang="0">
                    <a:pos x="14" y="1"/>
                  </a:cxn>
                  <a:cxn ang="0">
                    <a:pos x="7" y="8"/>
                  </a:cxn>
                  <a:cxn ang="0">
                    <a:pos x="0" y="13"/>
                  </a:cxn>
                  <a:cxn ang="0">
                    <a:pos x="0" y="10"/>
                  </a:cxn>
                  <a:cxn ang="0">
                    <a:pos x="0" y="8"/>
                  </a:cxn>
                  <a:cxn ang="0">
                    <a:pos x="5" y="3"/>
                  </a:cxn>
                  <a:cxn ang="0">
                    <a:pos x="12" y="1"/>
                  </a:cxn>
                  <a:cxn ang="0">
                    <a:pos x="10" y="0"/>
                  </a:cxn>
                </a:cxnLst>
                <a:rect l="0" t="0" r="r" b="b"/>
                <a:pathLst>
                  <a:path w="14" h="13">
                    <a:moveTo>
                      <a:pt x="10" y="0"/>
                    </a:moveTo>
                    <a:lnTo>
                      <a:pt x="14" y="1"/>
                    </a:lnTo>
                    <a:lnTo>
                      <a:pt x="7" y="8"/>
                    </a:lnTo>
                    <a:lnTo>
                      <a:pt x="0" y="13"/>
                    </a:lnTo>
                    <a:lnTo>
                      <a:pt x="0" y="10"/>
                    </a:lnTo>
                    <a:lnTo>
                      <a:pt x="0" y="8"/>
                    </a:lnTo>
                    <a:lnTo>
                      <a:pt x="5" y="3"/>
                    </a:lnTo>
                    <a:lnTo>
                      <a:pt x="12" y="1"/>
                    </a:lnTo>
                    <a:lnTo>
                      <a:pt x="10" y="0"/>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492" name="Freeform 251"/>
              <p:cNvSpPr>
                <a:spLocks/>
              </p:cNvSpPr>
              <p:nvPr/>
            </p:nvSpPr>
            <p:spPr bwMode="auto">
              <a:xfrm>
                <a:off x="7693819" y="2887663"/>
                <a:ext cx="28575" cy="22225"/>
              </a:xfrm>
              <a:custGeom>
                <a:avLst/>
                <a:gdLst/>
                <a:ahLst/>
                <a:cxnLst>
                  <a:cxn ang="0">
                    <a:pos x="18" y="4"/>
                  </a:cxn>
                  <a:cxn ang="0">
                    <a:pos x="8" y="9"/>
                  </a:cxn>
                  <a:cxn ang="0">
                    <a:pos x="0" y="14"/>
                  </a:cxn>
                  <a:cxn ang="0">
                    <a:pos x="0" y="13"/>
                  </a:cxn>
                  <a:cxn ang="0">
                    <a:pos x="0" y="11"/>
                  </a:cxn>
                  <a:cxn ang="0">
                    <a:pos x="3" y="6"/>
                  </a:cxn>
                  <a:cxn ang="0">
                    <a:pos x="12" y="0"/>
                  </a:cxn>
                  <a:cxn ang="0">
                    <a:pos x="15" y="0"/>
                  </a:cxn>
                  <a:cxn ang="0">
                    <a:pos x="18" y="0"/>
                  </a:cxn>
                  <a:cxn ang="0">
                    <a:pos x="18" y="4"/>
                  </a:cxn>
                </a:cxnLst>
                <a:rect l="0" t="0" r="r" b="b"/>
                <a:pathLst>
                  <a:path w="18" h="14">
                    <a:moveTo>
                      <a:pt x="18" y="4"/>
                    </a:moveTo>
                    <a:lnTo>
                      <a:pt x="8" y="9"/>
                    </a:lnTo>
                    <a:lnTo>
                      <a:pt x="0" y="14"/>
                    </a:lnTo>
                    <a:lnTo>
                      <a:pt x="0" y="13"/>
                    </a:lnTo>
                    <a:lnTo>
                      <a:pt x="0" y="11"/>
                    </a:lnTo>
                    <a:lnTo>
                      <a:pt x="3" y="6"/>
                    </a:lnTo>
                    <a:lnTo>
                      <a:pt x="12" y="0"/>
                    </a:lnTo>
                    <a:lnTo>
                      <a:pt x="15" y="0"/>
                    </a:lnTo>
                    <a:lnTo>
                      <a:pt x="18" y="0"/>
                    </a:lnTo>
                    <a:lnTo>
                      <a:pt x="18" y="4"/>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493" name="Freeform 252"/>
              <p:cNvSpPr>
                <a:spLocks/>
              </p:cNvSpPr>
              <p:nvPr/>
            </p:nvSpPr>
            <p:spPr bwMode="auto">
              <a:xfrm>
                <a:off x="7747794" y="2863850"/>
                <a:ext cx="15875" cy="15875"/>
              </a:xfrm>
              <a:custGeom>
                <a:avLst/>
                <a:gdLst/>
                <a:ahLst/>
                <a:cxnLst>
                  <a:cxn ang="0">
                    <a:pos x="2" y="7"/>
                  </a:cxn>
                  <a:cxn ang="0">
                    <a:pos x="2" y="5"/>
                  </a:cxn>
                  <a:cxn ang="0">
                    <a:pos x="2" y="3"/>
                  </a:cxn>
                  <a:cxn ang="0">
                    <a:pos x="5" y="0"/>
                  </a:cxn>
                  <a:cxn ang="0">
                    <a:pos x="10" y="0"/>
                  </a:cxn>
                  <a:cxn ang="0">
                    <a:pos x="5" y="5"/>
                  </a:cxn>
                  <a:cxn ang="0">
                    <a:pos x="2" y="10"/>
                  </a:cxn>
                  <a:cxn ang="0">
                    <a:pos x="0" y="9"/>
                  </a:cxn>
                  <a:cxn ang="0">
                    <a:pos x="2" y="7"/>
                  </a:cxn>
                </a:cxnLst>
                <a:rect l="0" t="0" r="r" b="b"/>
                <a:pathLst>
                  <a:path w="10" h="10">
                    <a:moveTo>
                      <a:pt x="2" y="7"/>
                    </a:moveTo>
                    <a:lnTo>
                      <a:pt x="2" y="5"/>
                    </a:lnTo>
                    <a:lnTo>
                      <a:pt x="2" y="3"/>
                    </a:lnTo>
                    <a:lnTo>
                      <a:pt x="5" y="0"/>
                    </a:lnTo>
                    <a:lnTo>
                      <a:pt x="10" y="0"/>
                    </a:lnTo>
                    <a:lnTo>
                      <a:pt x="5" y="5"/>
                    </a:lnTo>
                    <a:lnTo>
                      <a:pt x="2" y="10"/>
                    </a:lnTo>
                    <a:lnTo>
                      <a:pt x="0" y="9"/>
                    </a:lnTo>
                    <a:lnTo>
                      <a:pt x="2" y="7"/>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494" name="Freeform 253"/>
              <p:cNvSpPr>
                <a:spLocks/>
              </p:cNvSpPr>
              <p:nvPr/>
            </p:nvSpPr>
            <p:spPr bwMode="auto">
              <a:xfrm>
                <a:off x="7562057" y="2617788"/>
                <a:ext cx="65088" cy="250825"/>
              </a:xfrm>
              <a:custGeom>
                <a:avLst/>
                <a:gdLst/>
                <a:ahLst/>
                <a:cxnLst>
                  <a:cxn ang="0">
                    <a:pos x="29" y="98"/>
                  </a:cxn>
                  <a:cxn ang="0">
                    <a:pos x="21" y="100"/>
                  </a:cxn>
                  <a:cxn ang="0">
                    <a:pos x="17" y="107"/>
                  </a:cxn>
                  <a:cxn ang="0">
                    <a:pos x="15" y="115"/>
                  </a:cxn>
                  <a:cxn ang="0">
                    <a:pos x="15" y="127"/>
                  </a:cxn>
                  <a:cxn ang="0">
                    <a:pos x="21" y="140"/>
                  </a:cxn>
                  <a:cxn ang="0">
                    <a:pos x="29" y="153"/>
                  </a:cxn>
                  <a:cxn ang="0">
                    <a:pos x="28" y="153"/>
                  </a:cxn>
                  <a:cxn ang="0">
                    <a:pos x="24" y="150"/>
                  </a:cxn>
                  <a:cxn ang="0">
                    <a:pos x="22" y="148"/>
                  </a:cxn>
                  <a:cxn ang="0">
                    <a:pos x="19" y="148"/>
                  </a:cxn>
                  <a:cxn ang="0">
                    <a:pos x="17" y="148"/>
                  </a:cxn>
                  <a:cxn ang="0">
                    <a:pos x="10" y="153"/>
                  </a:cxn>
                  <a:cxn ang="0">
                    <a:pos x="5" y="158"/>
                  </a:cxn>
                  <a:cxn ang="0">
                    <a:pos x="3" y="152"/>
                  </a:cxn>
                  <a:cxn ang="0">
                    <a:pos x="5" y="145"/>
                  </a:cxn>
                  <a:cxn ang="0">
                    <a:pos x="5" y="133"/>
                  </a:cxn>
                  <a:cxn ang="0">
                    <a:pos x="7" y="122"/>
                  </a:cxn>
                  <a:cxn ang="0">
                    <a:pos x="5" y="114"/>
                  </a:cxn>
                  <a:cxn ang="0">
                    <a:pos x="5" y="107"/>
                  </a:cxn>
                  <a:cxn ang="0">
                    <a:pos x="5" y="98"/>
                  </a:cxn>
                  <a:cxn ang="0">
                    <a:pos x="7" y="91"/>
                  </a:cxn>
                  <a:cxn ang="0">
                    <a:pos x="7" y="76"/>
                  </a:cxn>
                  <a:cxn ang="0">
                    <a:pos x="7" y="62"/>
                  </a:cxn>
                  <a:cxn ang="0">
                    <a:pos x="3" y="52"/>
                  </a:cxn>
                  <a:cxn ang="0">
                    <a:pos x="0" y="43"/>
                  </a:cxn>
                  <a:cxn ang="0">
                    <a:pos x="0" y="35"/>
                  </a:cxn>
                  <a:cxn ang="0">
                    <a:pos x="2" y="26"/>
                  </a:cxn>
                  <a:cxn ang="0">
                    <a:pos x="3" y="19"/>
                  </a:cxn>
                  <a:cxn ang="0">
                    <a:pos x="10" y="17"/>
                  </a:cxn>
                  <a:cxn ang="0">
                    <a:pos x="10" y="14"/>
                  </a:cxn>
                  <a:cxn ang="0">
                    <a:pos x="12" y="11"/>
                  </a:cxn>
                  <a:cxn ang="0">
                    <a:pos x="12" y="5"/>
                  </a:cxn>
                  <a:cxn ang="0">
                    <a:pos x="12" y="0"/>
                  </a:cxn>
                  <a:cxn ang="0">
                    <a:pos x="14" y="0"/>
                  </a:cxn>
                  <a:cxn ang="0">
                    <a:pos x="15" y="0"/>
                  </a:cxn>
                  <a:cxn ang="0">
                    <a:pos x="17" y="12"/>
                  </a:cxn>
                  <a:cxn ang="0">
                    <a:pos x="22" y="24"/>
                  </a:cxn>
                  <a:cxn ang="0">
                    <a:pos x="21" y="33"/>
                  </a:cxn>
                  <a:cxn ang="0">
                    <a:pos x="24" y="43"/>
                  </a:cxn>
                  <a:cxn ang="0">
                    <a:pos x="24" y="55"/>
                  </a:cxn>
                  <a:cxn ang="0">
                    <a:pos x="24" y="62"/>
                  </a:cxn>
                  <a:cxn ang="0">
                    <a:pos x="28" y="69"/>
                  </a:cxn>
                  <a:cxn ang="0">
                    <a:pos x="34" y="86"/>
                  </a:cxn>
                  <a:cxn ang="0">
                    <a:pos x="41" y="103"/>
                  </a:cxn>
                  <a:cxn ang="0">
                    <a:pos x="34" y="98"/>
                  </a:cxn>
                  <a:cxn ang="0">
                    <a:pos x="29" y="98"/>
                  </a:cxn>
                </a:cxnLst>
                <a:rect l="0" t="0" r="r" b="b"/>
                <a:pathLst>
                  <a:path w="41" h="158">
                    <a:moveTo>
                      <a:pt x="29" y="98"/>
                    </a:moveTo>
                    <a:lnTo>
                      <a:pt x="21" y="100"/>
                    </a:lnTo>
                    <a:lnTo>
                      <a:pt x="17" y="107"/>
                    </a:lnTo>
                    <a:lnTo>
                      <a:pt x="15" y="115"/>
                    </a:lnTo>
                    <a:lnTo>
                      <a:pt x="15" y="127"/>
                    </a:lnTo>
                    <a:lnTo>
                      <a:pt x="21" y="140"/>
                    </a:lnTo>
                    <a:lnTo>
                      <a:pt x="29" y="153"/>
                    </a:lnTo>
                    <a:lnTo>
                      <a:pt x="28" y="153"/>
                    </a:lnTo>
                    <a:lnTo>
                      <a:pt x="24" y="150"/>
                    </a:lnTo>
                    <a:lnTo>
                      <a:pt x="22" y="148"/>
                    </a:lnTo>
                    <a:lnTo>
                      <a:pt x="19" y="148"/>
                    </a:lnTo>
                    <a:lnTo>
                      <a:pt x="17" y="148"/>
                    </a:lnTo>
                    <a:lnTo>
                      <a:pt x="10" y="153"/>
                    </a:lnTo>
                    <a:lnTo>
                      <a:pt x="5" y="158"/>
                    </a:lnTo>
                    <a:lnTo>
                      <a:pt x="3" y="152"/>
                    </a:lnTo>
                    <a:lnTo>
                      <a:pt x="5" y="145"/>
                    </a:lnTo>
                    <a:lnTo>
                      <a:pt x="5" y="133"/>
                    </a:lnTo>
                    <a:lnTo>
                      <a:pt x="7" y="122"/>
                    </a:lnTo>
                    <a:lnTo>
                      <a:pt x="5" y="114"/>
                    </a:lnTo>
                    <a:lnTo>
                      <a:pt x="5" y="107"/>
                    </a:lnTo>
                    <a:lnTo>
                      <a:pt x="5" y="98"/>
                    </a:lnTo>
                    <a:lnTo>
                      <a:pt x="7" y="91"/>
                    </a:lnTo>
                    <a:lnTo>
                      <a:pt x="7" y="76"/>
                    </a:lnTo>
                    <a:lnTo>
                      <a:pt x="7" y="62"/>
                    </a:lnTo>
                    <a:lnTo>
                      <a:pt x="3" y="52"/>
                    </a:lnTo>
                    <a:lnTo>
                      <a:pt x="0" y="43"/>
                    </a:lnTo>
                    <a:lnTo>
                      <a:pt x="0" y="35"/>
                    </a:lnTo>
                    <a:lnTo>
                      <a:pt x="2" y="26"/>
                    </a:lnTo>
                    <a:lnTo>
                      <a:pt x="3" y="19"/>
                    </a:lnTo>
                    <a:lnTo>
                      <a:pt x="10" y="17"/>
                    </a:lnTo>
                    <a:lnTo>
                      <a:pt x="10" y="14"/>
                    </a:lnTo>
                    <a:lnTo>
                      <a:pt x="12" y="11"/>
                    </a:lnTo>
                    <a:lnTo>
                      <a:pt x="12" y="5"/>
                    </a:lnTo>
                    <a:lnTo>
                      <a:pt x="12" y="0"/>
                    </a:lnTo>
                    <a:lnTo>
                      <a:pt x="14" y="0"/>
                    </a:lnTo>
                    <a:lnTo>
                      <a:pt x="15" y="0"/>
                    </a:lnTo>
                    <a:lnTo>
                      <a:pt x="17" y="12"/>
                    </a:lnTo>
                    <a:lnTo>
                      <a:pt x="22" y="24"/>
                    </a:lnTo>
                    <a:lnTo>
                      <a:pt x="21" y="33"/>
                    </a:lnTo>
                    <a:lnTo>
                      <a:pt x="24" y="43"/>
                    </a:lnTo>
                    <a:lnTo>
                      <a:pt x="24" y="55"/>
                    </a:lnTo>
                    <a:lnTo>
                      <a:pt x="24" y="62"/>
                    </a:lnTo>
                    <a:lnTo>
                      <a:pt x="28" y="69"/>
                    </a:lnTo>
                    <a:lnTo>
                      <a:pt x="34" y="86"/>
                    </a:lnTo>
                    <a:lnTo>
                      <a:pt x="41" y="103"/>
                    </a:lnTo>
                    <a:lnTo>
                      <a:pt x="34" y="98"/>
                    </a:lnTo>
                    <a:lnTo>
                      <a:pt x="29" y="98"/>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495" name="Freeform 254"/>
              <p:cNvSpPr>
                <a:spLocks/>
              </p:cNvSpPr>
              <p:nvPr/>
            </p:nvSpPr>
            <p:spPr bwMode="auto">
              <a:xfrm>
                <a:off x="5487194" y="1744663"/>
                <a:ext cx="403225" cy="295275"/>
              </a:xfrm>
              <a:custGeom>
                <a:avLst/>
                <a:gdLst/>
                <a:ahLst/>
                <a:cxnLst>
                  <a:cxn ang="0">
                    <a:pos x="77" y="177"/>
                  </a:cxn>
                  <a:cxn ang="0">
                    <a:pos x="60" y="162"/>
                  </a:cxn>
                  <a:cxn ang="0">
                    <a:pos x="58" y="138"/>
                  </a:cxn>
                  <a:cxn ang="0">
                    <a:pos x="69" y="113"/>
                  </a:cxn>
                  <a:cxn ang="0">
                    <a:pos x="88" y="93"/>
                  </a:cxn>
                  <a:cxn ang="0">
                    <a:pos x="108" y="81"/>
                  </a:cxn>
                  <a:cxn ang="0">
                    <a:pos x="124" y="72"/>
                  </a:cxn>
                  <a:cxn ang="0">
                    <a:pos x="134" y="64"/>
                  </a:cxn>
                  <a:cxn ang="0">
                    <a:pos x="149" y="57"/>
                  </a:cxn>
                  <a:cxn ang="0">
                    <a:pos x="167" y="46"/>
                  </a:cxn>
                  <a:cxn ang="0">
                    <a:pos x="189" y="43"/>
                  </a:cxn>
                  <a:cxn ang="0">
                    <a:pos x="206" y="36"/>
                  </a:cxn>
                  <a:cxn ang="0">
                    <a:pos x="223" y="31"/>
                  </a:cxn>
                  <a:cxn ang="0">
                    <a:pos x="248" y="22"/>
                  </a:cxn>
                  <a:cxn ang="0">
                    <a:pos x="251" y="7"/>
                  </a:cxn>
                  <a:cxn ang="0">
                    <a:pos x="239" y="0"/>
                  </a:cxn>
                  <a:cxn ang="0">
                    <a:pos x="223" y="0"/>
                  </a:cxn>
                  <a:cxn ang="0">
                    <a:pos x="205" y="9"/>
                  </a:cxn>
                  <a:cxn ang="0">
                    <a:pos x="186" y="19"/>
                  </a:cxn>
                  <a:cxn ang="0">
                    <a:pos x="167" y="26"/>
                  </a:cxn>
                  <a:cxn ang="0">
                    <a:pos x="149" y="26"/>
                  </a:cxn>
                  <a:cxn ang="0">
                    <a:pos x="132" y="26"/>
                  </a:cxn>
                  <a:cxn ang="0">
                    <a:pos x="112" y="33"/>
                  </a:cxn>
                  <a:cxn ang="0">
                    <a:pos x="89" y="48"/>
                  </a:cxn>
                  <a:cxn ang="0">
                    <a:pos x="70" y="55"/>
                  </a:cxn>
                  <a:cxn ang="0">
                    <a:pos x="55" y="58"/>
                  </a:cxn>
                  <a:cxn ang="0">
                    <a:pos x="57" y="65"/>
                  </a:cxn>
                  <a:cxn ang="0">
                    <a:pos x="53" y="79"/>
                  </a:cxn>
                  <a:cxn ang="0">
                    <a:pos x="36" y="95"/>
                  </a:cxn>
                  <a:cxn ang="0">
                    <a:pos x="36" y="105"/>
                  </a:cxn>
                  <a:cxn ang="0">
                    <a:pos x="31" y="113"/>
                  </a:cxn>
                  <a:cxn ang="0">
                    <a:pos x="17" y="120"/>
                  </a:cxn>
                  <a:cxn ang="0">
                    <a:pos x="15" y="132"/>
                  </a:cxn>
                  <a:cxn ang="0">
                    <a:pos x="12" y="139"/>
                  </a:cxn>
                  <a:cxn ang="0">
                    <a:pos x="2" y="146"/>
                  </a:cxn>
                  <a:cxn ang="0">
                    <a:pos x="5" y="162"/>
                  </a:cxn>
                  <a:cxn ang="0">
                    <a:pos x="12" y="165"/>
                  </a:cxn>
                  <a:cxn ang="0">
                    <a:pos x="20" y="165"/>
                  </a:cxn>
                  <a:cxn ang="0">
                    <a:pos x="31" y="170"/>
                  </a:cxn>
                  <a:cxn ang="0">
                    <a:pos x="38" y="182"/>
                  </a:cxn>
                  <a:cxn ang="0">
                    <a:pos x="46" y="184"/>
                  </a:cxn>
                  <a:cxn ang="0">
                    <a:pos x="88" y="186"/>
                  </a:cxn>
                  <a:cxn ang="0">
                    <a:pos x="82" y="181"/>
                  </a:cxn>
                </a:cxnLst>
                <a:rect l="0" t="0" r="r" b="b"/>
                <a:pathLst>
                  <a:path w="254" h="186">
                    <a:moveTo>
                      <a:pt x="88" y="186"/>
                    </a:moveTo>
                    <a:lnTo>
                      <a:pt x="77" y="177"/>
                    </a:lnTo>
                    <a:lnTo>
                      <a:pt x="69" y="170"/>
                    </a:lnTo>
                    <a:lnTo>
                      <a:pt x="60" y="162"/>
                    </a:lnTo>
                    <a:lnTo>
                      <a:pt x="58" y="151"/>
                    </a:lnTo>
                    <a:lnTo>
                      <a:pt x="58" y="138"/>
                    </a:lnTo>
                    <a:lnTo>
                      <a:pt x="63" y="126"/>
                    </a:lnTo>
                    <a:lnTo>
                      <a:pt x="69" y="113"/>
                    </a:lnTo>
                    <a:lnTo>
                      <a:pt x="79" y="103"/>
                    </a:lnTo>
                    <a:lnTo>
                      <a:pt x="88" y="93"/>
                    </a:lnTo>
                    <a:lnTo>
                      <a:pt x="98" y="86"/>
                    </a:lnTo>
                    <a:lnTo>
                      <a:pt x="108" y="81"/>
                    </a:lnTo>
                    <a:lnTo>
                      <a:pt x="120" y="77"/>
                    </a:lnTo>
                    <a:lnTo>
                      <a:pt x="124" y="72"/>
                    </a:lnTo>
                    <a:lnTo>
                      <a:pt x="129" y="69"/>
                    </a:lnTo>
                    <a:lnTo>
                      <a:pt x="134" y="64"/>
                    </a:lnTo>
                    <a:lnTo>
                      <a:pt x="144" y="64"/>
                    </a:lnTo>
                    <a:lnTo>
                      <a:pt x="149" y="57"/>
                    </a:lnTo>
                    <a:lnTo>
                      <a:pt x="155" y="52"/>
                    </a:lnTo>
                    <a:lnTo>
                      <a:pt x="167" y="46"/>
                    </a:lnTo>
                    <a:lnTo>
                      <a:pt x="179" y="45"/>
                    </a:lnTo>
                    <a:lnTo>
                      <a:pt x="189" y="43"/>
                    </a:lnTo>
                    <a:lnTo>
                      <a:pt x="203" y="40"/>
                    </a:lnTo>
                    <a:lnTo>
                      <a:pt x="206" y="36"/>
                    </a:lnTo>
                    <a:lnTo>
                      <a:pt x="215" y="34"/>
                    </a:lnTo>
                    <a:lnTo>
                      <a:pt x="223" y="31"/>
                    </a:lnTo>
                    <a:lnTo>
                      <a:pt x="232" y="29"/>
                    </a:lnTo>
                    <a:lnTo>
                      <a:pt x="248" y="22"/>
                    </a:lnTo>
                    <a:lnTo>
                      <a:pt x="254" y="12"/>
                    </a:lnTo>
                    <a:lnTo>
                      <a:pt x="251" y="7"/>
                    </a:lnTo>
                    <a:lnTo>
                      <a:pt x="246" y="3"/>
                    </a:lnTo>
                    <a:lnTo>
                      <a:pt x="239" y="0"/>
                    </a:lnTo>
                    <a:lnTo>
                      <a:pt x="234" y="0"/>
                    </a:lnTo>
                    <a:lnTo>
                      <a:pt x="223" y="0"/>
                    </a:lnTo>
                    <a:lnTo>
                      <a:pt x="213" y="3"/>
                    </a:lnTo>
                    <a:lnTo>
                      <a:pt x="205" y="9"/>
                    </a:lnTo>
                    <a:lnTo>
                      <a:pt x="196" y="14"/>
                    </a:lnTo>
                    <a:lnTo>
                      <a:pt x="186" y="19"/>
                    </a:lnTo>
                    <a:lnTo>
                      <a:pt x="177" y="24"/>
                    </a:lnTo>
                    <a:lnTo>
                      <a:pt x="167" y="26"/>
                    </a:lnTo>
                    <a:lnTo>
                      <a:pt x="158" y="29"/>
                    </a:lnTo>
                    <a:lnTo>
                      <a:pt x="149" y="26"/>
                    </a:lnTo>
                    <a:lnTo>
                      <a:pt x="143" y="22"/>
                    </a:lnTo>
                    <a:lnTo>
                      <a:pt x="132" y="26"/>
                    </a:lnTo>
                    <a:lnTo>
                      <a:pt x="127" y="29"/>
                    </a:lnTo>
                    <a:lnTo>
                      <a:pt x="112" y="33"/>
                    </a:lnTo>
                    <a:lnTo>
                      <a:pt x="101" y="41"/>
                    </a:lnTo>
                    <a:lnTo>
                      <a:pt x="89" y="48"/>
                    </a:lnTo>
                    <a:lnTo>
                      <a:pt x="81" y="53"/>
                    </a:lnTo>
                    <a:lnTo>
                      <a:pt x="70" y="55"/>
                    </a:lnTo>
                    <a:lnTo>
                      <a:pt x="60" y="57"/>
                    </a:lnTo>
                    <a:lnTo>
                      <a:pt x="55" y="58"/>
                    </a:lnTo>
                    <a:lnTo>
                      <a:pt x="55" y="62"/>
                    </a:lnTo>
                    <a:lnTo>
                      <a:pt x="57" y="65"/>
                    </a:lnTo>
                    <a:lnTo>
                      <a:pt x="58" y="71"/>
                    </a:lnTo>
                    <a:lnTo>
                      <a:pt x="53" y="79"/>
                    </a:lnTo>
                    <a:lnTo>
                      <a:pt x="45" y="88"/>
                    </a:lnTo>
                    <a:lnTo>
                      <a:pt x="36" y="95"/>
                    </a:lnTo>
                    <a:lnTo>
                      <a:pt x="33" y="101"/>
                    </a:lnTo>
                    <a:lnTo>
                      <a:pt x="36" y="105"/>
                    </a:lnTo>
                    <a:lnTo>
                      <a:pt x="39" y="113"/>
                    </a:lnTo>
                    <a:lnTo>
                      <a:pt x="31" y="113"/>
                    </a:lnTo>
                    <a:lnTo>
                      <a:pt x="24" y="117"/>
                    </a:lnTo>
                    <a:lnTo>
                      <a:pt x="17" y="120"/>
                    </a:lnTo>
                    <a:lnTo>
                      <a:pt x="15" y="127"/>
                    </a:lnTo>
                    <a:lnTo>
                      <a:pt x="15" y="132"/>
                    </a:lnTo>
                    <a:lnTo>
                      <a:pt x="15" y="134"/>
                    </a:lnTo>
                    <a:lnTo>
                      <a:pt x="12" y="139"/>
                    </a:lnTo>
                    <a:lnTo>
                      <a:pt x="7" y="143"/>
                    </a:lnTo>
                    <a:lnTo>
                      <a:pt x="2" y="146"/>
                    </a:lnTo>
                    <a:lnTo>
                      <a:pt x="0" y="155"/>
                    </a:lnTo>
                    <a:lnTo>
                      <a:pt x="5" y="162"/>
                    </a:lnTo>
                    <a:lnTo>
                      <a:pt x="10" y="165"/>
                    </a:lnTo>
                    <a:lnTo>
                      <a:pt x="12" y="165"/>
                    </a:lnTo>
                    <a:lnTo>
                      <a:pt x="17" y="165"/>
                    </a:lnTo>
                    <a:lnTo>
                      <a:pt x="20" y="165"/>
                    </a:lnTo>
                    <a:lnTo>
                      <a:pt x="26" y="165"/>
                    </a:lnTo>
                    <a:lnTo>
                      <a:pt x="31" y="170"/>
                    </a:lnTo>
                    <a:lnTo>
                      <a:pt x="33" y="182"/>
                    </a:lnTo>
                    <a:lnTo>
                      <a:pt x="38" y="182"/>
                    </a:lnTo>
                    <a:lnTo>
                      <a:pt x="45" y="182"/>
                    </a:lnTo>
                    <a:lnTo>
                      <a:pt x="46" y="184"/>
                    </a:lnTo>
                    <a:lnTo>
                      <a:pt x="48" y="186"/>
                    </a:lnTo>
                    <a:lnTo>
                      <a:pt x="88" y="186"/>
                    </a:lnTo>
                    <a:lnTo>
                      <a:pt x="84" y="181"/>
                    </a:lnTo>
                    <a:lnTo>
                      <a:pt x="82" y="181"/>
                    </a:lnTo>
                    <a:lnTo>
                      <a:pt x="88" y="186"/>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496" name="Freeform 255"/>
              <p:cNvSpPr>
                <a:spLocks/>
              </p:cNvSpPr>
              <p:nvPr/>
            </p:nvSpPr>
            <p:spPr bwMode="auto">
              <a:xfrm>
                <a:off x="4102894" y="2519363"/>
                <a:ext cx="884238" cy="633412"/>
              </a:xfrm>
              <a:custGeom>
                <a:avLst/>
                <a:gdLst/>
                <a:ahLst/>
                <a:cxnLst>
                  <a:cxn ang="0">
                    <a:pos x="530" y="291"/>
                  </a:cxn>
                  <a:cxn ang="0">
                    <a:pos x="540" y="313"/>
                  </a:cxn>
                  <a:cxn ang="0">
                    <a:pos x="492" y="315"/>
                  </a:cxn>
                  <a:cxn ang="0">
                    <a:pos x="461" y="325"/>
                  </a:cxn>
                  <a:cxn ang="0">
                    <a:pos x="466" y="349"/>
                  </a:cxn>
                  <a:cxn ang="0">
                    <a:pos x="478" y="367"/>
                  </a:cxn>
                  <a:cxn ang="0">
                    <a:pos x="462" y="370"/>
                  </a:cxn>
                  <a:cxn ang="0">
                    <a:pos x="445" y="380"/>
                  </a:cxn>
                  <a:cxn ang="0">
                    <a:pos x="437" y="358"/>
                  </a:cxn>
                  <a:cxn ang="0">
                    <a:pos x="411" y="312"/>
                  </a:cxn>
                  <a:cxn ang="0">
                    <a:pos x="373" y="274"/>
                  </a:cxn>
                  <a:cxn ang="0">
                    <a:pos x="339" y="245"/>
                  </a:cxn>
                  <a:cxn ang="0">
                    <a:pos x="308" y="241"/>
                  </a:cxn>
                  <a:cxn ang="0">
                    <a:pos x="328" y="270"/>
                  </a:cxn>
                  <a:cxn ang="0">
                    <a:pos x="361" y="300"/>
                  </a:cxn>
                  <a:cxn ang="0">
                    <a:pos x="387" y="329"/>
                  </a:cxn>
                  <a:cxn ang="0">
                    <a:pos x="373" y="349"/>
                  </a:cxn>
                  <a:cxn ang="0">
                    <a:pos x="361" y="356"/>
                  </a:cxn>
                  <a:cxn ang="0">
                    <a:pos x="337" y="317"/>
                  </a:cxn>
                  <a:cxn ang="0">
                    <a:pos x="299" y="293"/>
                  </a:cxn>
                  <a:cxn ang="0">
                    <a:pos x="253" y="258"/>
                  </a:cxn>
                  <a:cxn ang="0">
                    <a:pos x="182" y="275"/>
                  </a:cxn>
                  <a:cxn ang="0">
                    <a:pos x="139" y="325"/>
                  </a:cxn>
                  <a:cxn ang="0">
                    <a:pos x="117" y="375"/>
                  </a:cxn>
                  <a:cxn ang="0">
                    <a:pos x="89" y="387"/>
                  </a:cxn>
                  <a:cxn ang="0">
                    <a:pos x="38" y="382"/>
                  </a:cxn>
                  <a:cxn ang="0">
                    <a:pos x="7" y="367"/>
                  </a:cxn>
                  <a:cxn ang="0">
                    <a:pos x="5" y="330"/>
                  </a:cxn>
                  <a:cxn ang="0">
                    <a:pos x="5" y="277"/>
                  </a:cxn>
                  <a:cxn ang="0">
                    <a:pos x="55" y="270"/>
                  </a:cxn>
                  <a:cxn ang="0">
                    <a:pos x="108" y="274"/>
                  </a:cxn>
                  <a:cxn ang="0">
                    <a:pos x="120" y="238"/>
                  </a:cxn>
                  <a:cxn ang="0">
                    <a:pos x="105" y="205"/>
                  </a:cxn>
                  <a:cxn ang="0">
                    <a:pos x="69" y="186"/>
                  </a:cxn>
                  <a:cxn ang="0">
                    <a:pos x="93" y="179"/>
                  </a:cxn>
                  <a:cxn ang="0">
                    <a:pos x="110" y="164"/>
                  </a:cxn>
                  <a:cxn ang="0">
                    <a:pos x="139" y="160"/>
                  </a:cxn>
                  <a:cxn ang="0">
                    <a:pos x="168" y="134"/>
                  </a:cxn>
                  <a:cxn ang="0">
                    <a:pos x="198" y="107"/>
                  </a:cxn>
                  <a:cxn ang="0">
                    <a:pos x="235" y="86"/>
                  </a:cxn>
                  <a:cxn ang="0">
                    <a:pos x="263" y="74"/>
                  </a:cxn>
                  <a:cxn ang="0">
                    <a:pos x="249" y="31"/>
                  </a:cxn>
                  <a:cxn ang="0">
                    <a:pos x="278" y="12"/>
                  </a:cxn>
                  <a:cxn ang="0">
                    <a:pos x="284" y="30"/>
                  </a:cxn>
                  <a:cxn ang="0">
                    <a:pos x="277" y="64"/>
                  </a:cxn>
                  <a:cxn ang="0">
                    <a:pos x="301" y="73"/>
                  </a:cxn>
                  <a:cxn ang="0">
                    <a:pos x="328" y="74"/>
                  </a:cxn>
                  <a:cxn ang="0">
                    <a:pos x="371" y="61"/>
                  </a:cxn>
                  <a:cxn ang="0">
                    <a:pos x="407" y="64"/>
                  </a:cxn>
                  <a:cxn ang="0">
                    <a:pos x="466" y="64"/>
                  </a:cxn>
                  <a:cxn ang="0">
                    <a:pos x="473" y="122"/>
                  </a:cxn>
                  <a:cxn ang="0">
                    <a:pos x="459" y="183"/>
                  </a:cxn>
                  <a:cxn ang="0">
                    <a:pos x="507" y="181"/>
                  </a:cxn>
                  <a:cxn ang="0">
                    <a:pos x="540" y="227"/>
                  </a:cxn>
                  <a:cxn ang="0">
                    <a:pos x="557" y="234"/>
                  </a:cxn>
                </a:cxnLst>
                <a:rect l="0" t="0" r="r" b="b"/>
                <a:pathLst>
                  <a:path w="557" h="399">
                    <a:moveTo>
                      <a:pt x="547" y="248"/>
                    </a:moveTo>
                    <a:lnTo>
                      <a:pt x="545" y="253"/>
                    </a:lnTo>
                    <a:lnTo>
                      <a:pt x="543" y="255"/>
                    </a:lnTo>
                    <a:lnTo>
                      <a:pt x="543" y="269"/>
                    </a:lnTo>
                    <a:lnTo>
                      <a:pt x="535" y="277"/>
                    </a:lnTo>
                    <a:lnTo>
                      <a:pt x="530" y="291"/>
                    </a:lnTo>
                    <a:lnTo>
                      <a:pt x="531" y="296"/>
                    </a:lnTo>
                    <a:lnTo>
                      <a:pt x="536" y="303"/>
                    </a:lnTo>
                    <a:lnTo>
                      <a:pt x="542" y="306"/>
                    </a:lnTo>
                    <a:lnTo>
                      <a:pt x="547" y="312"/>
                    </a:lnTo>
                    <a:lnTo>
                      <a:pt x="543" y="312"/>
                    </a:lnTo>
                    <a:lnTo>
                      <a:pt x="540" y="313"/>
                    </a:lnTo>
                    <a:lnTo>
                      <a:pt x="533" y="313"/>
                    </a:lnTo>
                    <a:lnTo>
                      <a:pt x="528" y="315"/>
                    </a:lnTo>
                    <a:lnTo>
                      <a:pt x="519" y="320"/>
                    </a:lnTo>
                    <a:lnTo>
                      <a:pt x="512" y="325"/>
                    </a:lnTo>
                    <a:lnTo>
                      <a:pt x="502" y="320"/>
                    </a:lnTo>
                    <a:lnTo>
                      <a:pt x="492" y="315"/>
                    </a:lnTo>
                    <a:lnTo>
                      <a:pt x="481" y="317"/>
                    </a:lnTo>
                    <a:lnTo>
                      <a:pt x="475" y="322"/>
                    </a:lnTo>
                    <a:lnTo>
                      <a:pt x="475" y="327"/>
                    </a:lnTo>
                    <a:lnTo>
                      <a:pt x="475" y="332"/>
                    </a:lnTo>
                    <a:lnTo>
                      <a:pt x="466" y="329"/>
                    </a:lnTo>
                    <a:lnTo>
                      <a:pt x="461" y="325"/>
                    </a:lnTo>
                    <a:lnTo>
                      <a:pt x="457" y="327"/>
                    </a:lnTo>
                    <a:lnTo>
                      <a:pt x="456" y="330"/>
                    </a:lnTo>
                    <a:lnTo>
                      <a:pt x="466" y="343"/>
                    </a:lnTo>
                    <a:lnTo>
                      <a:pt x="464" y="344"/>
                    </a:lnTo>
                    <a:lnTo>
                      <a:pt x="464" y="348"/>
                    </a:lnTo>
                    <a:lnTo>
                      <a:pt x="466" y="349"/>
                    </a:lnTo>
                    <a:lnTo>
                      <a:pt x="471" y="355"/>
                    </a:lnTo>
                    <a:lnTo>
                      <a:pt x="476" y="358"/>
                    </a:lnTo>
                    <a:lnTo>
                      <a:pt x="481" y="361"/>
                    </a:lnTo>
                    <a:lnTo>
                      <a:pt x="481" y="363"/>
                    </a:lnTo>
                    <a:lnTo>
                      <a:pt x="483" y="367"/>
                    </a:lnTo>
                    <a:lnTo>
                      <a:pt x="478" y="367"/>
                    </a:lnTo>
                    <a:lnTo>
                      <a:pt x="475" y="370"/>
                    </a:lnTo>
                    <a:lnTo>
                      <a:pt x="475" y="370"/>
                    </a:lnTo>
                    <a:lnTo>
                      <a:pt x="464" y="365"/>
                    </a:lnTo>
                    <a:lnTo>
                      <a:pt x="461" y="361"/>
                    </a:lnTo>
                    <a:lnTo>
                      <a:pt x="461" y="367"/>
                    </a:lnTo>
                    <a:lnTo>
                      <a:pt x="462" y="370"/>
                    </a:lnTo>
                    <a:lnTo>
                      <a:pt x="464" y="375"/>
                    </a:lnTo>
                    <a:lnTo>
                      <a:pt x="461" y="380"/>
                    </a:lnTo>
                    <a:lnTo>
                      <a:pt x="464" y="387"/>
                    </a:lnTo>
                    <a:lnTo>
                      <a:pt x="459" y="387"/>
                    </a:lnTo>
                    <a:lnTo>
                      <a:pt x="456" y="387"/>
                    </a:lnTo>
                    <a:lnTo>
                      <a:pt x="445" y="380"/>
                    </a:lnTo>
                    <a:lnTo>
                      <a:pt x="442" y="370"/>
                    </a:lnTo>
                    <a:lnTo>
                      <a:pt x="444" y="365"/>
                    </a:lnTo>
                    <a:lnTo>
                      <a:pt x="447" y="361"/>
                    </a:lnTo>
                    <a:lnTo>
                      <a:pt x="442" y="361"/>
                    </a:lnTo>
                    <a:lnTo>
                      <a:pt x="438" y="361"/>
                    </a:lnTo>
                    <a:lnTo>
                      <a:pt x="437" y="358"/>
                    </a:lnTo>
                    <a:lnTo>
                      <a:pt x="437" y="356"/>
                    </a:lnTo>
                    <a:lnTo>
                      <a:pt x="430" y="346"/>
                    </a:lnTo>
                    <a:lnTo>
                      <a:pt x="425" y="341"/>
                    </a:lnTo>
                    <a:lnTo>
                      <a:pt x="414" y="330"/>
                    </a:lnTo>
                    <a:lnTo>
                      <a:pt x="411" y="318"/>
                    </a:lnTo>
                    <a:lnTo>
                      <a:pt x="411" y="312"/>
                    </a:lnTo>
                    <a:lnTo>
                      <a:pt x="411" y="306"/>
                    </a:lnTo>
                    <a:lnTo>
                      <a:pt x="404" y="293"/>
                    </a:lnTo>
                    <a:lnTo>
                      <a:pt x="394" y="284"/>
                    </a:lnTo>
                    <a:lnTo>
                      <a:pt x="382" y="279"/>
                    </a:lnTo>
                    <a:lnTo>
                      <a:pt x="378" y="274"/>
                    </a:lnTo>
                    <a:lnTo>
                      <a:pt x="373" y="274"/>
                    </a:lnTo>
                    <a:lnTo>
                      <a:pt x="371" y="274"/>
                    </a:lnTo>
                    <a:lnTo>
                      <a:pt x="361" y="270"/>
                    </a:lnTo>
                    <a:lnTo>
                      <a:pt x="354" y="263"/>
                    </a:lnTo>
                    <a:lnTo>
                      <a:pt x="347" y="253"/>
                    </a:lnTo>
                    <a:lnTo>
                      <a:pt x="347" y="245"/>
                    </a:lnTo>
                    <a:lnTo>
                      <a:pt x="339" y="245"/>
                    </a:lnTo>
                    <a:lnTo>
                      <a:pt x="332" y="245"/>
                    </a:lnTo>
                    <a:lnTo>
                      <a:pt x="327" y="238"/>
                    </a:lnTo>
                    <a:lnTo>
                      <a:pt x="325" y="231"/>
                    </a:lnTo>
                    <a:lnTo>
                      <a:pt x="313" y="234"/>
                    </a:lnTo>
                    <a:lnTo>
                      <a:pt x="308" y="239"/>
                    </a:lnTo>
                    <a:lnTo>
                      <a:pt x="308" y="241"/>
                    </a:lnTo>
                    <a:lnTo>
                      <a:pt x="311" y="243"/>
                    </a:lnTo>
                    <a:lnTo>
                      <a:pt x="309" y="246"/>
                    </a:lnTo>
                    <a:lnTo>
                      <a:pt x="309" y="251"/>
                    </a:lnTo>
                    <a:lnTo>
                      <a:pt x="311" y="260"/>
                    </a:lnTo>
                    <a:lnTo>
                      <a:pt x="320" y="265"/>
                    </a:lnTo>
                    <a:lnTo>
                      <a:pt x="328" y="270"/>
                    </a:lnTo>
                    <a:lnTo>
                      <a:pt x="332" y="281"/>
                    </a:lnTo>
                    <a:lnTo>
                      <a:pt x="337" y="291"/>
                    </a:lnTo>
                    <a:lnTo>
                      <a:pt x="342" y="298"/>
                    </a:lnTo>
                    <a:lnTo>
                      <a:pt x="352" y="300"/>
                    </a:lnTo>
                    <a:lnTo>
                      <a:pt x="363" y="300"/>
                    </a:lnTo>
                    <a:lnTo>
                      <a:pt x="361" y="300"/>
                    </a:lnTo>
                    <a:lnTo>
                      <a:pt x="361" y="303"/>
                    </a:lnTo>
                    <a:lnTo>
                      <a:pt x="364" y="308"/>
                    </a:lnTo>
                    <a:lnTo>
                      <a:pt x="375" y="313"/>
                    </a:lnTo>
                    <a:lnTo>
                      <a:pt x="389" y="320"/>
                    </a:lnTo>
                    <a:lnTo>
                      <a:pt x="395" y="332"/>
                    </a:lnTo>
                    <a:lnTo>
                      <a:pt x="387" y="329"/>
                    </a:lnTo>
                    <a:lnTo>
                      <a:pt x="380" y="325"/>
                    </a:lnTo>
                    <a:lnTo>
                      <a:pt x="371" y="327"/>
                    </a:lnTo>
                    <a:lnTo>
                      <a:pt x="368" y="334"/>
                    </a:lnTo>
                    <a:lnTo>
                      <a:pt x="371" y="339"/>
                    </a:lnTo>
                    <a:lnTo>
                      <a:pt x="376" y="348"/>
                    </a:lnTo>
                    <a:lnTo>
                      <a:pt x="373" y="349"/>
                    </a:lnTo>
                    <a:lnTo>
                      <a:pt x="371" y="351"/>
                    </a:lnTo>
                    <a:lnTo>
                      <a:pt x="366" y="360"/>
                    </a:lnTo>
                    <a:lnTo>
                      <a:pt x="359" y="367"/>
                    </a:lnTo>
                    <a:lnTo>
                      <a:pt x="354" y="365"/>
                    </a:lnTo>
                    <a:lnTo>
                      <a:pt x="354" y="361"/>
                    </a:lnTo>
                    <a:lnTo>
                      <a:pt x="361" y="356"/>
                    </a:lnTo>
                    <a:lnTo>
                      <a:pt x="363" y="349"/>
                    </a:lnTo>
                    <a:lnTo>
                      <a:pt x="359" y="339"/>
                    </a:lnTo>
                    <a:lnTo>
                      <a:pt x="358" y="334"/>
                    </a:lnTo>
                    <a:lnTo>
                      <a:pt x="349" y="327"/>
                    </a:lnTo>
                    <a:lnTo>
                      <a:pt x="344" y="318"/>
                    </a:lnTo>
                    <a:lnTo>
                      <a:pt x="337" y="317"/>
                    </a:lnTo>
                    <a:lnTo>
                      <a:pt x="333" y="313"/>
                    </a:lnTo>
                    <a:lnTo>
                      <a:pt x="321" y="310"/>
                    </a:lnTo>
                    <a:lnTo>
                      <a:pt x="316" y="306"/>
                    </a:lnTo>
                    <a:lnTo>
                      <a:pt x="311" y="301"/>
                    </a:lnTo>
                    <a:lnTo>
                      <a:pt x="306" y="298"/>
                    </a:lnTo>
                    <a:lnTo>
                      <a:pt x="299" y="293"/>
                    </a:lnTo>
                    <a:lnTo>
                      <a:pt x="294" y="288"/>
                    </a:lnTo>
                    <a:lnTo>
                      <a:pt x="287" y="277"/>
                    </a:lnTo>
                    <a:lnTo>
                      <a:pt x="282" y="267"/>
                    </a:lnTo>
                    <a:lnTo>
                      <a:pt x="273" y="258"/>
                    </a:lnTo>
                    <a:lnTo>
                      <a:pt x="263" y="257"/>
                    </a:lnTo>
                    <a:lnTo>
                      <a:pt x="253" y="258"/>
                    </a:lnTo>
                    <a:lnTo>
                      <a:pt x="249" y="265"/>
                    </a:lnTo>
                    <a:lnTo>
                      <a:pt x="235" y="272"/>
                    </a:lnTo>
                    <a:lnTo>
                      <a:pt x="222" y="279"/>
                    </a:lnTo>
                    <a:lnTo>
                      <a:pt x="206" y="275"/>
                    </a:lnTo>
                    <a:lnTo>
                      <a:pt x="192" y="272"/>
                    </a:lnTo>
                    <a:lnTo>
                      <a:pt x="182" y="275"/>
                    </a:lnTo>
                    <a:lnTo>
                      <a:pt x="177" y="286"/>
                    </a:lnTo>
                    <a:lnTo>
                      <a:pt x="180" y="296"/>
                    </a:lnTo>
                    <a:lnTo>
                      <a:pt x="170" y="306"/>
                    </a:lnTo>
                    <a:lnTo>
                      <a:pt x="155" y="313"/>
                    </a:lnTo>
                    <a:lnTo>
                      <a:pt x="146" y="317"/>
                    </a:lnTo>
                    <a:lnTo>
                      <a:pt x="139" y="325"/>
                    </a:lnTo>
                    <a:lnTo>
                      <a:pt x="132" y="336"/>
                    </a:lnTo>
                    <a:lnTo>
                      <a:pt x="131" y="346"/>
                    </a:lnTo>
                    <a:lnTo>
                      <a:pt x="132" y="351"/>
                    </a:lnTo>
                    <a:lnTo>
                      <a:pt x="136" y="353"/>
                    </a:lnTo>
                    <a:lnTo>
                      <a:pt x="127" y="365"/>
                    </a:lnTo>
                    <a:lnTo>
                      <a:pt x="117" y="375"/>
                    </a:lnTo>
                    <a:lnTo>
                      <a:pt x="112" y="377"/>
                    </a:lnTo>
                    <a:lnTo>
                      <a:pt x="108" y="382"/>
                    </a:lnTo>
                    <a:lnTo>
                      <a:pt x="103" y="386"/>
                    </a:lnTo>
                    <a:lnTo>
                      <a:pt x="98" y="387"/>
                    </a:lnTo>
                    <a:lnTo>
                      <a:pt x="98" y="387"/>
                    </a:lnTo>
                    <a:lnTo>
                      <a:pt x="89" y="387"/>
                    </a:lnTo>
                    <a:lnTo>
                      <a:pt x="82" y="389"/>
                    </a:lnTo>
                    <a:lnTo>
                      <a:pt x="67" y="394"/>
                    </a:lnTo>
                    <a:lnTo>
                      <a:pt x="53" y="399"/>
                    </a:lnTo>
                    <a:lnTo>
                      <a:pt x="48" y="396"/>
                    </a:lnTo>
                    <a:lnTo>
                      <a:pt x="45" y="389"/>
                    </a:lnTo>
                    <a:lnTo>
                      <a:pt x="38" y="382"/>
                    </a:lnTo>
                    <a:lnTo>
                      <a:pt x="33" y="380"/>
                    </a:lnTo>
                    <a:lnTo>
                      <a:pt x="20" y="382"/>
                    </a:lnTo>
                    <a:lnTo>
                      <a:pt x="12" y="384"/>
                    </a:lnTo>
                    <a:lnTo>
                      <a:pt x="7" y="380"/>
                    </a:lnTo>
                    <a:lnTo>
                      <a:pt x="7" y="379"/>
                    </a:lnTo>
                    <a:lnTo>
                      <a:pt x="7" y="367"/>
                    </a:lnTo>
                    <a:lnTo>
                      <a:pt x="7" y="360"/>
                    </a:lnTo>
                    <a:lnTo>
                      <a:pt x="2" y="356"/>
                    </a:lnTo>
                    <a:lnTo>
                      <a:pt x="0" y="353"/>
                    </a:lnTo>
                    <a:lnTo>
                      <a:pt x="2" y="344"/>
                    </a:lnTo>
                    <a:lnTo>
                      <a:pt x="5" y="341"/>
                    </a:lnTo>
                    <a:lnTo>
                      <a:pt x="5" y="330"/>
                    </a:lnTo>
                    <a:lnTo>
                      <a:pt x="7" y="320"/>
                    </a:lnTo>
                    <a:lnTo>
                      <a:pt x="8" y="310"/>
                    </a:lnTo>
                    <a:lnTo>
                      <a:pt x="10" y="301"/>
                    </a:lnTo>
                    <a:lnTo>
                      <a:pt x="7" y="291"/>
                    </a:lnTo>
                    <a:lnTo>
                      <a:pt x="3" y="282"/>
                    </a:lnTo>
                    <a:lnTo>
                      <a:pt x="5" y="277"/>
                    </a:lnTo>
                    <a:lnTo>
                      <a:pt x="12" y="274"/>
                    </a:lnTo>
                    <a:lnTo>
                      <a:pt x="19" y="269"/>
                    </a:lnTo>
                    <a:lnTo>
                      <a:pt x="24" y="269"/>
                    </a:lnTo>
                    <a:lnTo>
                      <a:pt x="27" y="269"/>
                    </a:lnTo>
                    <a:lnTo>
                      <a:pt x="33" y="270"/>
                    </a:lnTo>
                    <a:lnTo>
                      <a:pt x="55" y="270"/>
                    </a:lnTo>
                    <a:lnTo>
                      <a:pt x="58" y="272"/>
                    </a:lnTo>
                    <a:lnTo>
                      <a:pt x="63" y="274"/>
                    </a:lnTo>
                    <a:lnTo>
                      <a:pt x="88" y="274"/>
                    </a:lnTo>
                    <a:lnTo>
                      <a:pt x="94" y="274"/>
                    </a:lnTo>
                    <a:lnTo>
                      <a:pt x="101" y="275"/>
                    </a:lnTo>
                    <a:lnTo>
                      <a:pt x="108" y="274"/>
                    </a:lnTo>
                    <a:lnTo>
                      <a:pt x="115" y="274"/>
                    </a:lnTo>
                    <a:lnTo>
                      <a:pt x="119" y="262"/>
                    </a:lnTo>
                    <a:lnTo>
                      <a:pt x="122" y="250"/>
                    </a:lnTo>
                    <a:lnTo>
                      <a:pt x="120" y="243"/>
                    </a:lnTo>
                    <a:lnTo>
                      <a:pt x="120" y="236"/>
                    </a:lnTo>
                    <a:lnTo>
                      <a:pt x="120" y="238"/>
                    </a:lnTo>
                    <a:lnTo>
                      <a:pt x="120" y="232"/>
                    </a:lnTo>
                    <a:lnTo>
                      <a:pt x="122" y="229"/>
                    </a:lnTo>
                    <a:lnTo>
                      <a:pt x="120" y="226"/>
                    </a:lnTo>
                    <a:lnTo>
                      <a:pt x="119" y="222"/>
                    </a:lnTo>
                    <a:lnTo>
                      <a:pt x="106" y="215"/>
                    </a:lnTo>
                    <a:lnTo>
                      <a:pt x="105" y="205"/>
                    </a:lnTo>
                    <a:lnTo>
                      <a:pt x="101" y="202"/>
                    </a:lnTo>
                    <a:lnTo>
                      <a:pt x="100" y="202"/>
                    </a:lnTo>
                    <a:lnTo>
                      <a:pt x="89" y="198"/>
                    </a:lnTo>
                    <a:lnTo>
                      <a:pt x="81" y="195"/>
                    </a:lnTo>
                    <a:lnTo>
                      <a:pt x="72" y="189"/>
                    </a:lnTo>
                    <a:lnTo>
                      <a:pt x="69" y="186"/>
                    </a:lnTo>
                    <a:lnTo>
                      <a:pt x="69" y="184"/>
                    </a:lnTo>
                    <a:lnTo>
                      <a:pt x="70" y="181"/>
                    </a:lnTo>
                    <a:lnTo>
                      <a:pt x="76" y="179"/>
                    </a:lnTo>
                    <a:lnTo>
                      <a:pt x="81" y="176"/>
                    </a:lnTo>
                    <a:lnTo>
                      <a:pt x="88" y="176"/>
                    </a:lnTo>
                    <a:lnTo>
                      <a:pt x="93" y="179"/>
                    </a:lnTo>
                    <a:lnTo>
                      <a:pt x="101" y="181"/>
                    </a:lnTo>
                    <a:lnTo>
                      <a:pt x="106" y="179"/>
                    </a:lnTo>
                    <a:lnTo>
                      <a:pt x="113" y="177"/>
                    </a:lnTo>
                    <a:lnTo>
                      <a:pt x="113" y="174"/>
                    </a:lnTo>
                    <a:lnTo>
                      <a:pt x="110" y="169"/>
                    </a:lnTo>
                    <a:lnTo>
                      <a:pt x="110" y="164"/>
                    </a:lnTo>
                    <a:lnTo>
                      <a:pt x="110" y="160"/>
                    </a:lnTo>
                    <a:lnTo>
                      <a:pt x="115" y="160"/>
                    </a:lnTo>
                    <a:lnTo>
                      <a:pt x="122" y="164"/>
                    </a:lnTo>
                    <a:lnTo>
                      <a:pt x="131" y="167"/>
                    </a:lnTo>
                    <a:lnTo>
                      <a:pt x="136" y="164"/>
                    </a:lnTo>
                    <a:lnTo>
                      <a:pt x="139" y="160"/>
                    </a:lnTo>
                    <a:lnTo>
                      <a:pt x="148" y="157"/>
                    </a:lnTo>
                    <a:lnTo>
                      <a:pt x="155" y="152"/>
                    </a:lnTo>
                    <a:lnTo>
                      <a:pt x="158" y="143"/>
                    </a:lnTo>
                    <a:lnTo>
                      <a:pt x="162" y="136"/>
                    </a:lnTo>
                    <a:lnTo>
                      <a:pt x="165" y="134"/>
                    </a:lnTo>
                    <a:lnTo>
                      <a:pt x="168" y="134"/>
                    </a:lnTo>
                    <a:lnTo>
                      <a:pt x="172" y="131"/>
                    </a:lnTo>
                    <a:lnTo>
                      <a:pt x="180" y="129"/>
                    </a:lnTo>
                    <a:lnTo>
                      <a:pt x="189" y="126"/>
                    </a:lnTo>
                    <a:lnTo>
                      <a:pt x="194" y="124"/>
                    </a:lnTo>
                    <a:lnTo>
                      <a:pt x="196" y="116"/>
                    </a:lnTo>
                    <a:lnTo>
                      <a:pt x="198" y="107"/>
                    </a:lnTo>
                    <a:lnTo>
                      <a:pt x="199" y="104"/>
                    </a:lnTo>
                    <a:lnTo>
                      <a:pt x="201" y="102"/>
                    </a:lnTo>
                    <a:lnTo>
                      <a:pt x="211" y="91"/>
                    </a:lnTo>
                    <a:lnTo>
                      <a:pt x="229" y="86"/>
                    </a:lnTo>
                    <a:lnTo>
                      <a:pt x="232" y="86"/>
                    </a:lnTo>
                    <a:lnTo>
                      <a:pt x="235" y="86"/>
                    </a:lnTo>
                    <a:lnTo>
                      <a:pt x="235" y="85"/>
                    </a:lnTo>
                    <a:lnTo>
                      <a:pt x="239" y="83"/>
                    </a:lnTo>
                    <a:lnTo>
                      <a:pt x="244" y="81"/>
                    </a:lnTo>
                    <a:lnTo>
                      <a:pt x="251" y="83"/>
                    </a:lnTo>
                    <a:lnTo>
                      <a:pt x="258" y="79"/>
                    </a:lnTo>
                    <a:lnTo>
                      <a:pt x="263" y="74"/>
                    </a:lnTo>
                    <a:lnTo>
                      <a:pt x="261" y="67"/>
                    </a:lnTo>
                    <a:lnTo>
                      <a:pt x="260" y="62"/>
                    </a:lnTo>
                    <a:lnTo>
                      <a:pt x="256" y="52"/>
                    </a:lnTo>
                    <a:lnTo>
                      <a:pt x="253" y="45"/>
                    </a:lnTo>
                    <a:lnTo>
                      <a:pt x="249" y="38"/>
                    </a:lnTo>
                    <a:lnTo>
                      <a:pt x="249" y="31"/>
                    </a:lnTo>
                    <a:lnTo>
                      <a:pt x="251" y="18"/>
                    </a:lnTo>
                    <a:lnTo>
                      <a:pt x="260" y="11"/>
                    </a:lnTo>
                    <a:lnTo>
                      <a:pt x="270" y="6"/>
                    </a:lnTo>
                    <a:lnTo>
                      <a:pt x="282" y="0"/>
                    </a:lnTo>
                    <a:lnTo>
                      <a:pt x="282" y="6"/>
                    </a:lnTo>
                    <a:lnTo>
                      <a:pt x="278" y="12"/>
                    </a:lnTo>
                    <a:lnTo>
                      <a:pt x="278" y="19"/>
                    </a:lnTo>
                    <a:lnTo>
                      <a:pt x="280" y="23"/>
                    </a:lnTo>
                    <a:lnTo>
                      <a:pt x="287" y="24"/>
                    </a:lnTo>
                    <a:lnTo>
                      <a:pt x="287" y="26"/>
                    </a:lnTo>
                    <a:lnTo>
                      <a:pt x="287" y="28"/>
                    </a:lnTo>
                    <a:lnTo>
                      <a:pt x="284" y="30"/>
                    </a:lnTo>
                    <a:lnTo>
                      <a:pt x="282" y="33"/>
                    </a:lnTo>
                    <a:lnTo>
                      <a:pt x="273" y="40"/>
                    </a:lnTo>
                    <a:lnTo>
                      <a:pt x="270" y="52"/>
                    </a:lnTo>
                    <a:lnTo>
                      <a:pt x="272" y="57"/>
                    </a:lnTo>
                    <a:lnTo>
                      <a:pt x="277" y="62"/>
                    </a:lnTo>
                    <a:lnTo>
                      <a:pt x="277" y="64"/>
                    </a:lnTo>
                    <a:lnTo>
                      <a:pt x="277" y="67"/>
                    </a:lnTo>
                    <a:lnTo>
                      <a:pt x="282" y="67"/>
                    </a:lnTo>
                    <a:lnTo>
                      <a:pt x="289" y="69"/>
                    </a:lnTo>
                    <a:lnTo>
                      <a:pt x="289" y="73"/>
                    </a:lnTo>
                    <a:lnTo>
                      <a:pt x="292" y="76"/>
                    </a:lnTo>
                    <a:lnTo>
                      <a:pt x="301" y="73"/>
                    </a:lnTo>
                    <a:lnTo>
                      <a:pt x="309" y="69"/>
                    </a:lnTo>
                    <a:lnTo>
                      <a:pt x="316" y="66"/>
                    </a:lnTo>
                    <a:lnTo>
                      <a:pt x="327" y="66"/>
                    </a:lnTo>
                    <a:lnTo>
                      <a:pt x="325" y="67"/>
                    </a:lnTo>
                    <a:lnTo>
                      <a:pt x="325" y="71"/>
                    </a:lnTo>
                    <a:lnTo>
                      <a:pt x="328" y="74"/>
                    </a:lnTo>
                    <a:lnTo>
                      <a:pt x="332" y="78"/>
                    </a:lnTo>
                    <a:lnTo>
                      <a:pt x="337" y="74"/>
                    </a:lnTo>
                    <a:lnTo>
                      <a:pt x="342" y="73"/>
                    </a:lnTo>
                    <a:lnTo>
                      <a:pt x="352" y="69"/>
                    </a:lnTo>
                    <a:lnTo>
                      <a:pt x="364" y="67"/>
                    </a:lnTo>
                    <a:lnTo>
                      <a:pt x="371" y="61"/>
                    </a:lnTo>
                    <a:lnTo>
                      <a:pt x="383" y="57"/>
                    </a:lnTo>
                    <a:lnTo>
                      <a:pt x="392" y="57"/>
                    </a:lnTo>
                    <a:lnTo>
                      <a:pt x="401" y="59"/>
                    </a:lnTo>
                    <a:lnTo>
                      <a:pt x="399" y="62"/>
                    </a:lnTo>
                    <a:lnTo>
                      <a:pt x="399" y="66"/>
                    </a:lnTo>
                    <a:lnTo>
                      <a:pt x="407" y="64"/>
                    </a:lnTo>
                    <a:lnTo>
                      <a:pt x="416" y="64"/>
                    </a:lnTo>
                    <a:lnTo>
                      <a:pt x="425" y="62"/>
                    </a:lnTo>
                    <a:lnTo>
                      <a:pt x="435" y="62"/>
                    </a:lnTo>
                    <a:lnTo>
                      <a:pt x="447" y="62"/>
                    </a:lnTo>
                    <a:lnTo>
                      <a:pt x="461" y="62"/>
                    </a:lnTo>
                    <a:lnTo>
                      <a:pt x="466" y="64"/>
                    </a:lnTo>
                    <a:lnTo>
                      <a:pt x="471" y="73"/>
                    </a:lnTo>
                    <a:lnTo>
                      <a:pt x="475" y="81"/>
                    </a:lnTo>
                    <a:lnTo>
                      <a:pt x="476" y="91"/>
                    </a:lnTo>
                    <a:lnTo>
                      <a:pt x="473" y="100"/>
                    </a:lnTo>
                    <a:lnTo>
                      <a:pt x="469" y="109"/>
                    </a:lnTo>
                    <a:lnTo>
                      <a:pt x="473" y="122"/>
                    </a:lnTo>
                    <a:lnTo>
                      <a:pt x="478" y="136"/>
                    </a:lnTo>
                    <a:lnTo>
                      <a:pt x="473" y="141"/>
                    </a:lnTo>
                    <a:lnTo>
                      <a:pt x="468" y="147"/>
                    </a:lnTo>
                    <a:lnTo>
                      <a:pt x="461" y="159"/>
                    </a:lnTo>
                    <a:lnTo>
                      <a:pt x="459" y="176"/>
                    </a:lnTo>
                    <a:lnTo>
                      <a:pt x="459" y="183"/>
                    </a:lnTo>
                    <a:lnTo>
                      <a:pt x="464" y="186"/>
                    </a:lnTo>
                    <a:lnTo>
                      <a:pt x="471" y="186"/>
                    </a:lnTo>
                    <a:lnTo>
                      <a:pt x="481" y="188"/>
                    </a:lnTo>
                    <a:lnTo>
                      <a:pt x="490" y="186"/>
                    </a:lnTo>
                    <a:lnTo>
                      <a:pt x="500" y="184"/>
                    </a:lnTo>
                    <a:lnTo>
                      <a:pt x="507" y="181"/>
                    </a:lnTo>
                    <a:lnTo>
                      <a:pt x="518" y="181"/>
                    </a:lnTo>
                    <a:lnTo>
                      <a:pt x="524" y="184"/>
                    </a:lnTo>
                    <a:lnTo>
                      <a:pt x="528" y="193"/>
                    </a:lnTo>
                    <a:lnTo>
                      <a:pt x="531" y="202"/>
                    </a:lnTo>
                    <a:lnTo>
                      <a:pt x="540" y="207"/>
                    </a:lnTo>
                    <a:lnTo>
                      <a:pt x="540" y="227"/>
                    </a:lnTo>
                    <a:lnTo>
                      <a:pt x="540" y="229"/>
                    </a:lnTo>
                    <a:lnTo>
                      <a:pt x="543" y="231"/>
                    </a:lnTo>
                    <a:lnTo>
                      <a:pt x="545" y="234"/>
                    </a:lnTo>
                    <a:lnTo>
                      <a:pt x="550" y="232"/>
                    </a:lnTo>
                    <a:lnTo>
                      <a:pt x="557" y="231"/>
                    </a:lnTo>
                    <a:lnTo>
                      <a:pt x="557" y="234"/>
                    </a:lnTo>
                    <a:lnTo>
                      <a:pt x="557" y="239"/>
                    </a:lnTo>
                    <a:lnTo>
                      <a:pt x="550" y="241"/>
                    </a:lnTo>
                    <a:lnTo>
                      <a:pt x="547" y="248"/>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497" name="Freeform 256"/>
              <p:cNvSpPr>
                <a:spLocks/>
              </p:cNvSpPr>
              <p:nvPr/>
            </p:nvSpPr>
            <p:spPr bwMode="auto">
              <a:xfrm>
                <a:off x="4429919" y="2020888"/>
                <a:ext cx="598488" cy="574675"/>
              </a:xfrm>
              <a:custGeom>
                <a:avLst/>
                <a:gdLst/>
                <a:ahLst/>
                <a:cxnLst>
                  <a:cxn ang="0">
                    <a:pos x="66" y="278"/>
                  </a:cxn>
                  <a:cxn ang="0">
                    <a:pos x="23" y="299"/>
                  </a:cxn>
                  <a:cxn ang="0">
                    <a:pos x="9" y="283"/>
                  </a:cxn>
                  <a:cxn ang="0">
                    <a:pos x="2" y="277"/>
                  </a:cxn>
                  <a:cxn ang="0">
                    <a:pos x="2" y="246"/>
                  </a:cxn>
                  <a:cxn ang="0">
                    <a:pos x="12" y="215"/>
                  </a:cxn>
                  <a:cxn ang="0">
                    <a:pos x="45" y="187"/>
                  </a:cxn>
                  <a:cxn ang="0">
                    <a:pos x="52" y="180"/>
                  </a:cxn>
                  <a:cxn ang="0">
                    <a:pos x="98" y="146"/>
                  </a:cxn>
                  <a:cxn ang="0">
                    <a:pos x="107" y="125"/>
                  </a:cxn>
                  <a:cxn ang="0">
                    <a:pos x="136" y="93"/>
                  </a:cxn>
                  <a:cxn ang="0">
                    <a:pos x="164" y="60"/>
                  </a:cxn>
                  <a:cxn ang="0">
                    <a:pos x="145" y="62"/>
                  </a:cxn>
                  <a:cxn ang="0">
                    <a:pos x="145" y="53"/>
                  </a:cxn>
                  <a:cxn ang="0">
                    <a:pos x="153" y="51"/>
                  </a:cxn>
                  <a:cxn ang="0">
                    <a:pos x="176" y="55"/>
                  </a:cxn>
                  <a:cxn ang="0">
                    <a:pos x="176" y="41"/>
                  </a:cxn>
                  <a:cxn ang="0">
                    <a:pos x="191" y="36"/>
                  </a:cxn>
                  <a:cxn ang="0">
                    <a:pos x="212" y="36"/>
                  </a:cxn>
                  <a:cxn ang="0">
                    <a:pos x="241" y="19"/>
                  </a:cxn>
                  <a:cxn ang="0">
                    <a:pos x="251" y="5"/>
                  </a:cxn>
                  <a:cxn ang="0">
                    <a:pos x="274" y="7"/>
                  </a:cxn>
                  <a:cxn ang="0">
                    <a:pos x="289" y="10"/>
                  </a:cxn>
                  <a:cxn ang="0">
                    <a:pos x="306" y="8"/>
                  </a:cxn>
                  <a:cxn ang="0">
                    <a:pos x="329" y="7"/>
                  </a:cxn>
                  <a:cxn ang="0">
                    <a:pos x="349" y="7"/>
                  </a:cxn>
                  <a:cxn ang="0">
                    <a:pos x="344" y="27"/>
                  </a:cxn>
                  <a:cxn ang="0">
                    <a:pos x="355" y="38"/>
                  </a:cxn>
                  <a:cxn ang="0">
                    <a:pos x="339" y="63"/>
                  </a:cxn>
                  <a:cxn ang="0">
                    <a:pos x="351" y="89"/>
                  </a:cxn>
                  <a:cxn ang="0">
                    <a:pos x="353" y="132"/>
                  </a:cxn>
                  <a:cxn ang="0">
                    <a:pos x="363" y="160"/>
                  </a:cxn>
                  <a:cxn ang="0">
                    <a:pos x="370" y="182"/>
                  </a:cxn>
                  <a:cxn ang="0">
                    <a:pos x="342" y="232"/>
                  </a:cxn>
                  <a:cxn ang="0">
                    <a:pos x="301" y="252"/>
                  </a:cxn>
                  <a:cxn ang="0">
                    <a:pos x="255" y="261"/>
                  </a:cxn>
                  <a:cxn ang="0">
                    <a:pos x="232" y="230"/>
                  </a:cxn>
                  <a:cxn ang="0">
                    <a:pos x="227" y="203"/>
                  </a:cxn>
                  <a:cxn ang="0">
                    <a:pos x="263" y="168"/>
                  </a:cxn>
                  <a:cxn ang="0">
                    <a:pos x="289" y="137"/>
                  </a:cxn>
                  <a:cxn ang="0">
                    <a:pos x="250" y="132"/>
                  </a:cxn>
                  <a:cxn ang="0">
                    <a:pos x="232" y="158"/>
                  </a:cxn>
                  <a:cxn ang="0">
                    <a:pos x="207" y="184"/>
                  </a:cxn>
                  <a:cxn ang="0">
                    <a:pos x="174" y="218"/>
                  </a:cxn>
                  <a:cxn ang="0">
                    <a:pos x="174" y="247"/>
                  </a:cxn>
                  <a:cxn ang="0">
                    <a:pos x="196" y="266"/>
                  </a:cxn>
                  <a:cxn ang="0">
                    <a:pos x="176" y="287"/>
                  </a:cxn>
                  <a:cxn ang="0">
                    <a:pos x="162" y="313"/>
                  </a:cxn>
                  <a:cxn ang="0">
                    <a:pos x="160" y="335"/>
                  </a:cxn>
                  <a:cxn ang="0">
                    <a:pos x="140" y="345"/>
                  </a:cxn>
                  <a:cxn ang="0">
                    <a:pos x="115" y="362"/>
                  </a:cxn>
                  <a:cxn ang="0">
                    <a:pos x="105" y="338"/>
                  </a:cxn>
                  <a:cxn ang="0">
                    <a:pos x="95" y="306"/>
                  </a:cxn>
                  <a:cxn ang="0">
                    <a:pos x="88" y="278"/>
                  </a:cxn>
                </a:cxnLst>
                <a:rect l="0" t="0" r="r" b="b"/>
                <a:pathLst>
                  <a:path w="377" h="362">
                    <a:moveTo>
                      <a:pt x="88" y="280"/>
                    </a:moveTo>
                    <a:lnTo>
                      <a:pt x="81" y="275"/>
                    </a:lnTo>
                    <a:lnTo>
                      <a:pt x="78" y="268"/>
                    </a:lnTo>
                    <a:lnTo>
                      <a:pt x="66" y="278"/>
                    </a:lnTo>
                    <a:lnTo>
                      <a:pt x="55" y="290"/>
                    </a:lnTo>
                    <a:lnTo>
                      <a:pt x="43" y="299"/>
                    </a:lnTo>
                    <a:lnTo>
                      <a:pt x="29" y="302"/>
                    </a:lnTo>
                    <a:lnTo>
                      <a:pt x="23" y="299"/>
                    </a:lnTo>
                    <a:lnTo>
                      <a:pt x="16" y="295"/>
                    </a:lnTo>
                    <a:lnTo>
                      <a:pt x="7" y="290"/>
                    </a:lnTo>
                    <a:lnTo>
                      <a:pt x="5" y="289"/>
                    </a:lnTo>
                    <a:lnTo>
                      <a:pt x="9" y="283"/>
                    </a:lnTo>
                    <a:lnTo>
                      <a:pt x="14" y="280"/>
                    </a:lnTo>
                    <a:lnTo>
                      <a:pt x="14" y="273"/>
                    </a:lnTo>
                    <a:lnTo>
                      <a:pt x="7" y="273"/>
                    </a:lnTo>
                    <a:lnTo>
                      <a:pt x="2" y="277"/>
                    </a:lnTo>
                    <a:lnTo>
                      <a:pt x="4" y="270"/>
                    </a:lnTo>
                    <a:lnTo>
                      <a:pt x="9" y="263"/>
                    </a:lnTo>
                    <a:lnTo>
                      <a:pt x="4" y="254"/>
                    </a:lnTo>
                    <a:lnTo>
                      <a:pt x="2" y="246"/>
                    </a:lnTo>
                    <a:lnTo>
                      <a:pt x="0" y="235"/>
                    </a:lnTo>
                    <a:lnTo>
                      <a:pt x="0" y="227"/>
                    </a:lnTo>
                    <a:lnTo>
                      <a:pt x="4" y="218"/>
                    </a:lnTo>
                    <a:lnTo>
                      <a:pt x="12" y="215"/>
                    </a:lnTo>
                    <a:lnTo>
                      <a:pt x="21" y="203"/>
                    </a:lnTo>
                    <a:lnTo>
                      <a:pt x="35" y="197"/>
                    </a:lnTo>
                    <a:lnTo>
                      <a:pt x="40" y="192"/>
                    </a:lnTo>
                    <a:lnTo>
                      <a:pt x="45" y="187"/>
                    </a:lnTo>
                    <a:lnTo>
                      <a:pt x="52" y="184"/>
                    </a:lnTo>
                    <a:lnTo>
                      <a:pt x="64" y="184"/>
                    </a:lnTo>
                    <a:lnTo>
                      <a:pt x="57" y="182"/>
                    </a:lnTo>
                    <a:lnTo>
                      <a:pt x="52" y="180"/>
                    </a:lnTo>
                    <a:lnTo>
                      <a:pt x="66" y="173"/>
                    </a:lnTo>
                    <a:lnTo>
                      <a:pt x="78" y="165"/>
                    </a:lnTo>
                    <a:lnTo>
                      <a:pt x="86" y="154"/>
                    </a:lnTo>
                    <a:lnTo>
                      <a:pt x="98" y="146"/>
                    </a:lnTo>
                    <a:lnTo>
                      <a:pt x="100" y="139"/>
                    </a:lnTo>
                    <a:lnTo>
                      <a:pt x="103" y="132"/>
                    </a:lnTo>
                    <a:lnTo>
                      <a:pt x="103" y="127"/>
                    </a:lnTo>
                    <a:lnTo>
                      <a:pt x="107" y="125"/>
                    </a:lnTo>
                    <a:lnTo>
                      <a:pt x="109" y="118"/>
                    </a:lnTo>
                    <a:lnTo>
                      <a:pt x="112" y="113"/>
                    </a:lnTo>
                    <a:lnTo>
                      <a:pt x="122" y="99"/>
                    </a:lnTo>
                    <a:lnTo>
                      <a:pt x="136" y="93"/>
                    </a:lnTo>
                    <a:lnTo>
                      <a:pt x="143" y="86"/>
                    </a:lnTo>
                    <a:lnTo>
                      <a:pt x="152" y="77"/>
                    </a:lnTo>
                    <a:lnTo>
                      <a:pt x="158" y="68"/>
                    </a:lnTo>
                    <a:lnTo>
                      <a:pt x="164" y="60"/>
                    </a:lnTo>
                    <a:lnTo>
                      <a:pt x="148" y="65"/>
                    </a:lnTo>
                    <a:lnTo>
                      <a:pt x="134" y="70"/>
                    </a:lnTo>
                    <a:lnTo>
                      <a:pt x="138" y="65"/>
                    </a:lnTo>
                    <a:lnTo>
                      <a:pt x="145" y="62"/>
                    </a:lnTo>
                    <a:lnTo>
                      <a:pt x="138" y="60"/>
                    </a:lnTo>
                    <a:lnTo>
                      <a:pt x="136" y="60"/>
                    </a:lnTo>
                    <a:lnTo>
                      <a:pt x="138" y="55"/>
                    </a:lnTo>
                    <a:lnTo>
                      <a:pt x="145" y="53"/>
                    </a:lnTo>
                    <a:lnTo>
                      <a:pt x="148" y="55"/>
                    </a:lnTo>
                    <a:lnTo>
                      <a:pt x="150" y="50"/>
                    </a:lnTo>
                    <a:lnTo>
                      <a:pt x="153" y="48"/>
                    </a:lnTo>
                    <a:lnTo>
                      <a:pt x="153" y="51"/>
                    </a:lnTo>
                    <a:lnTo>
                      <a:pt x="153" y="56"/>
                    </a:lnTo>
                    <a:lnTo>
                      <a:pt x="162" y="58"/>
                    </a:lnTo>
                    <a:lnTo>
                      <a:pt x="170" y="62"/>
                    </a:lnTo>
                    <a:lnTo>
                      <a:pt x="176" y="55"/>
                    </a:lnTo>
                    <a:lnTo>
                      <a:pt x="179" y="50"/>
                    </a:lnTo>
                    <a:lnTo>
                      <a:pt x="176" y="48"/>
                    </a:lnTo>
                    <a:lnTo>
                      <a:pt x="172" y="48"/>
                    </a:lnTo>
                    <a:lnTo>
                      <a:pt x="176" y="41"/>
                    </a:lnTo>
                    <a:lnTo>
                      <a:pt x="184" y="39"/>
                    </a:lnTo>
                    <a:lnTo>
                      <a:pt x="188" y="39"/>
                    </a:lnTo>
                    <a:lnTo>
                      <a:pt x="193" y="39"/>
                    </a:lnTo>
                    <a:lnTo>
                      <a:pt x="191" y="36"/>
                    </a:lnTo>
                    <a:lnTo>
                      <a:pt x="189" y="36"/>
                    </a:lnTo>
                    <a:lnTo>
                      <a:pt x="198" y="29"/>
                    </a:lnTo>
                    <a:lnTo>
                      <a:pt x="212" y="29"/>
                    </a:lnTo>
                    <a:lnTo>
                      <a:pt x="212" y="36"/>
                    </a:lnTo>
                    <a:lnTo>
                      <a:pt x="219" y="27"/>
                    </a:lnTo>
                    <a:lnTo>
                      <a:pt x="231" y="22"/>
                    </a:lnTo>
                    <a:lnTo>
                      <a:pt x="231" y="29"/>
                    </a:lnTo>
                    <a:lnTo>
                      <a:pt x="241" y="19"/>
                    </a:lnTo>
                    <a:lnTo>
                      <a:pt x="255" y="15"/>
                    </a:lnTo>
                    <a:lnTo>
                      <a:pt x="248" y="12"/>
                    </a:lnTo>
                    <a:lnTo>
                      <a:pt x="246" y="10"/>
                    </a:lnTo>
                    <a:lnTo>
                      <a:pt x="251" y="5"/>
                    </a:lnTo>
                    <a:lnTo>
                      <a:pt x="258" y="1"/>
                    </a:lnTo>
                    <a:lnTo>
                      <a:pt x="262" y="7"/>
                    </a:lnTo>
                    <a:lnTo>
                      <a:pt x="269" y="10"/>
                    </a:lnTo>
                    <a:lnTo>
                      <a:pt x="274" y="7"/>
                    </a:lnTo>
                    <a:lnTo>
                      <a:pt x="284" y="3"/>
                    </a:lnTo>
                    <a:lnTo>
                      <a:pt x="291" y="0"/>
                    </a:lnTo>
                    <a:lnTo>
                      <a:pt x="294" y="3"/>
                    </a:lnTo>
                    <a:lnTo>
                      <a:pt x="289" y="10"/>
                    </a:lnTo>
                    <a:lnTo>
                      <a:pt x="284" y="20"/>
                    </a:lnTo>
                    <a:lnTo>
                      <a:pt x="294" y="13"/>
                    </a:lnTo>
                    <a:lnTo>
                      <a:pt x="306" y="5"/>
                    </a:lnTo>
                    <a:lnTo>
                      <a:pt x="306" y="8"/>
                    </a:lnTo>
                    <a:lnTo>
                      <a:pt x="308" y="13"/>
                    </a:lnTo>
                    <a:lnTo>
                      <a:pt x="318" y="5"/>
                    </a:lnTo>
                    <a:lnTo>
                      <a:pt x="329" y="0"/>
                    </a:lnTo>
                    <a:lnTo>
                      <a:pt x="329" y="7"/>
                    </a:lnTo>
                    <a:lnTo>
                      <a:pt x="334" y="12"/>
                    </a:lnTo>
                    <a:lnTo>
                      <a:pt x="336" y="5"/>
                    </a:lnTo>
                    <a:lnTo>
                      <a:pt x="341" y="3"/>
                    </a:lnTo>
                    <a:lnTo>
                      <a:pt x="349" y="7"/>
                    </a:lnTo>
                    <a:lnTo>
                      <a:pt x="358" y="12"/>
                    </a:lnTo>
                    <a:lnTo>
                      <a:pt x="349" y="20"/>
                    </a:lnTo>
                    <a:lnTo>
                      <a:pt x="337" y="24"/>
                    </a:lnTo>
                    <a:lnTo>
                      <a:pt x="344" y="27"/>
                    </a:lnTo>
                    <a:lnTo>
                      <a:pt x="348" y="31"/>
                    </a:lnTo>
                    <a:lnTo>
                      <a:pt x="355" y="32"/>
                    </a:lnTo>
                    <a:lnTo>
                      <a:pt x="363" y="34"/>
                    </a:lnTo>
                    <a:lnTo>
                      <a:pt x="355" y="38"/>
                    </a:lnTo>
                    <a:lnTo>
                      <a:pt x="348" y="44"/>
                    </a:lnTo>
                    <a:lnTo>
                      <a:pt x="339" y="50"/>
                    </a:lnTo>
                    <a:lnTo>
                      <a:pt x="337" y="60"/>
                    </a:lnTo>
                    <a:lnTo>
                      <a:pt x="339" y="63"/>
                    </a:lnTo>
                    <a:lnTo>
                      <a:pt x="346" y="68"/>
                    </a:lnTo>
                    <a:lnTo>
                      <a:pt x="353" y="72"/>
                    </a:lnTo>
                    <a:lnTo>
                      <a:pt x="356" y="80"/>
                    </a:lnTo>
                    <a:lnTo>
                      <a:pt x="351" y="89"/>
                    </a:lnTo>
                    <a:lnTo>
                      <a:pt x="348" y="101"/>
                    </a:lnTo>
                    <a:lnTo>
                      <a:pt x="351" y="113"/>
                    </a:lnTo>
                    <a:lnTo>
                      <a:pt x="356" y="125"/>
                    </a:lnTo>
                    <a:lnTo>
                      <a:pt x="353" y="132"/>
                    </a:lnTo>
                    <a:lnTo>
                      <a:pt x="351" y="141"/>
                    </a:lnTo>
                    <a:lnTo>
                      <a:pt x="353" y="146"/>
                    </a:lnTo>
                    <a:lnTo>
                      <a:pt x="358" y="153"/>
                    </a:lnTo>
                    <a:lnTo>
                      <a:pt x="363" y="160"/>
                    </a:lnTo>
                    <a:lnTo>
                      <a:pt x="367" y="166"/>
                    </a:lnTo>
                    <a:lnTo>
                      <a:pt x="363" y="170"/>
                    </a:lnTo>
                    <a:lnTo>
                      <a:pt x="361" y="173"/>
                    </a:lnTo>
                    <a:lnTo>
                      <a:pt x="370" y="182"/>
                    </a:lnTo>
                    <a:lnTo>
                      <a:pt x="377" y="194"/>
                    </a:lnTo>
                    <a:lnTo>
                      <a:pt x="370" y="206"/>
                    </a:lnTo>
                    <a:lnTo>
                      <a:pt x="358" y="220"/>
                    </a:lnTo>
                    <a:lnTo>
                      <a:pt x="342" y="232"/>
                    </a:lnTo>
                    <a:lnTo>
                      <a:pt x="332" y="244"/>
                    </a:lnTo>
                    <a:lnTo>
                      <a:pt x="324" y="249"/>
                    </a:lnTo>
                    <a:lnTo>
                      <a:pt x="313" y="252"/>
                    </a:lnTo>
                    <a:lnTo>
                      <a:pt x="301" y="252"/>
                    </a:lnTo>
                    <a:lnTo>
                      <a:pt x="294" y="254"/>
                    </a:lnTo>
                    <a:lnTo>
                      <a:pt x="277" y="259"/>
                    </a:lnTo>
                    <a:lnTo>
                      <a:pt x="263" y="263"/>
                    </a:lnTo>
                    <a:lnTo>
                      <a:pt x="255" y="261"/>
                    </a:lnTo>
                    <a:lnTo>
                      <a:pt x="251" y="256"/>
                    </a:lnTo>
                    <a:lnTo>
                      <a:pt x="236" y="251"/>
                    </a:lnTo>
                    <a:lnTo>
                      <a:pt x="231" y="237"/>
                    </a:lnTo>
                    <a:lnTo>
                      <a:pt x="232" y="230"/>
                    </a:lnTo>
                    <a:lnTo>
                      <a:pt x="238" y="227"/>
                    </a:lnTo>
                    <a:lnTo>
                      <a:pt x="229" y="218"/>
                    </a:lnTo>
                    <a:lnTo>
                      <a:pt x="227" y="208"/>
                    </a:lnTo>
                    <a:lnTo>
                      <a:pt x="227" y="203"/>
                    </a:lnTo>
                    <a:lnTo>
                      <a:pt x="227" y="197"/>
                    </a:lnTo>
                    <a:lnTo>
                      <a:pt x="241" y="192"/>
                    </a:lnTo>
                    <a:lnTo>
                      <a:pt x="253" y="182"/>
                    </a:lnTo>
                    <a:lnTo>
                      <a:pt x="263" y="168"/>
                    </a:lnTo>
                    <a:lnTo>
                      <a:pt x="274" y="161"/>
                    </a:lnTo>
                    <a:lnTo>
                      <a:pt x="286" y="154"/>
                    </a:lnTo>
                    <a:lnTo>
                      <a:pt x="293" y="146"/>
                    </a:lnTo>
                    <a:lnTo>
                      <a:pt x="289" y="137"/>
                    </a:lnTo>
                    <a:lnTo>
                      <a:pt x="282" y="134"/>
                    </a:lnTo>
                    <a:lnTo>
                      <a:pt x="272" y="132"/>
                    </a:lnTo>
                    <a:lnTo>
                      <a:pt x="263" y="132"/>
                    </a:lnTo>
                    <a:lnTo>
                      <a:pt x="250" y="132"/>
                    </a:lnTo>
                    <a:lnTo>
                      <a:pt x="241" y="136"/>
                    </a:lnTo>
                    <a:lnTo>
                      <a:pt x="234" y="141"/>
                    </a:lnTo>
                    <a:lnTo>
                      <a:pt x="232" y="151"/>
                    </a:lnTo>
                    <a:lnTo>
                      <a:pt x="232" y="158"/>
                    </a:lnTo>
                    <a:lnTo>
                      <a:pt x="232" y="163"/>
                    </a:lnTo>
                    <a:lnTo>
                      <a:pt x="227" y="170"/>
                    </a:lnTo>
                    <a:lnTo>
                      <a:pt x="219" y="179"/>
                    </a:lnTo>
                    <a:lnTo>
                      <a:pt x="207" y="184"/>
                    </a:lnTo>
                    <a:lnTo>
                      <a:pt x="198" y="191"/>
                    </a:lnTo>
                    <a:lnTo>
                      <a:pt x="184" y="196"/>
                    </a:lnTo>
                    <a:lnTo>
                      <a:pt x="176" y="208"/>
                    </a:lnTo>
                    <a:lnTo>
                      <a:pt x="174" y="218"/>
                    </a:lnTo>
                    <a:lnTo>
                      <a:pt x="169" y="228"/>
                    </a:lnTo>
                    <a:lnTo>
                      <a:pt x="169" y="237"/>
                    </a:lnTo>
                    <a:lnTo>
                      <a:pt x="172" y="242"/>
                    </a:lnTo>
                    <a:lnTo>
                      <a:pt x="174" y="247"/>
                    </a:lnTo>
                    <a:lnTo>
                      <a:pt x="179" y="249"/>
                    </a:lnTo>
                    <a:lnTo>
                      <a:pt x="188" y="254"/>
                    </a:lnTo>
                    <a:lnTo>
                      <a:pt x="193" y="259"/>
                    </a:lnTo>
                    <a:lnTo>
                      <a:pt x="196" y="266"/>
                    </a:lnTo>
                    <a:lnTo>
                      <a:pt x="193" y="271"/>
                    </a:lnTo>
                    <a:lnTo>
                      <a:pt x="188" y="278"/>
                    </a:lnTo>
                    <a:lnTo>
                      <a:pt x="179" y="283"/>
                    </a:lnTo>
                    <a:lnTo>
                      <a:pt x="176" y="287"/>
                    </a:lnTo>
                    <a:lnTo>
                      <a:pt x="169" y="289"/>
                    </a:lnTo>
                    <a:lnTo>
                      <a:pt x="164" y="295"/>
                    </a:lnTo>
                    <a:lnTo>
                      <a:pt x="162" y="304"/>
                    </a:lnTo>
                    <a:lnTo>
                      <a:pt x="162" y="313"/>
                    </a:lnTo>
                    <a:lnTo>
                      <a:pt x="164" y="320"/>
                    </a:lnTo>
                    <a:lnTo>
                      <a:pt x="169" y="321"/>
                    </a:lnTo>
                    <a:lnTo>
                      <a:pt x="164" y="328"/>
                    </a:lnTo>
                    <a:lnTo>
                      <a:pt x="160" y="335"/>
                    </a:lnTo>
                    <a:lnTo>
                      <a:pt x="155" y="338"/>
                    </a:lnTo>
                    <a:lnTo>
                      <a:pt x="153" y="345"/>
                    </a:lnTo>
                    <a:lnTo>
                      <a:pt x="145" y="345"/>
                    </a:lnTo>
                    <a:lnTo>
                      <a:pt x="140" y="345"/>
                    </a:lnTo>
                    <a:lnTo>
                      <a:pt x="133" y="347"/>
                    </a:lnTo>
                    <a:lnTo>
                      <a:pt x="129" y="354"/>
                    </a:lnTo>
                    <a:lnTo>
                      <a:pt x="122" y="359"/>
                    </a:lnTo>
                    <a:lnTo>
                      <a:pt x="115" y="362"/>
                    </a:lnTo>
                    <a:lnTo>
                      <a:pt x="112" y="357"/>
                    </a:lnTo>
                    <a:lnTo>
                      <a:pt x="109" y="350"/>
                    </a:lnTo>
                    <a:lnTo>
                      <a:pt x="105" y="342"/>
                    </a:lnTo>
                    <a:lnTo>
                      <a:pt x="105" y="338"/>
                    </a:lnTo>
                    <a:lnTo>
                      <a:pt x="105" y="335"/>
                    </a:lnTo>
                    <a:lnTo>
                      <a:pt x="105" y="333"/>
                    </a:lnTo>
                    <a:lnTo>
                      <a:pt x="97" y="320"/>
                    </a:lnTo>
                    <a:lnTo>
                      <a:pt x="95" y="306"/>
                    </a:lnTo>
                    <a:lnTo>
                      <a:pt x="88" y="297"/>
                    </a:lnTo>
                    <a:lnTo>
                      <a:pt x="85" y="287"/>
                    </a:lnTo>
                    <a:lnTo>
                      <a:pt x="86" y="282"/>
                    </a:lnTo>
                    <a:lnTo>
                      <a:pt x="88" y="278"/>
                    </a:lnTo>
                    <a:lnTo>
                      <a:pt x="88" y="280"/>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498" name="Freeform 257"/>
              <p:cNvSpPr>
                <a:spLocks/>
              </p:cNvSpPr>
              <p:nvPr/>
            </p:nvSpPr>
            <p:spPr bwMode="auto">
              <a:xfrm>
                <a:off x="4763294" y="1717675"/>
                <a:ext cx="3906838" cy="1449387"/>
              </a:xfrm>
              <a:custGeom>
                <a:avLst/>
                <a:gdLst/>
                <a:ahLst/>
                <a:cxnLst>
                  <a:cxn ang="0">
                    <a:pos x="1720" y="708"/>
                  </a:cxn>
                  <a:cxn ang="0">
                    <a:pos x="1734" y="571"/>
                  </a:cxn>
                  <a:cxn ang="0">
                    <a:pos x="1744" y="488"/>
                  </a:cxn>
                  <a:cxn ang="0">
                    <a:pos x="1906" y="464"/>
                  </a:cxn>
                  <a:cxn ang="0">
                    <a:pos x="2002" y="416"/>
                  </a:cxn>
                  <a:cxn ang="0">
                    <a:pos x="2086" y="409"/>
                  </a:cxn>
                  <a:cxn ang="0">
                    <a:pos x="1976" y="507"/>
                  </a:cxn>
                  <a:cxn ang="0">
                    <a:pos x="2011" y="584"/>
                  </a:cxn>
                  <a:cxn ang="0">
                    <a:pos x="2091" y="452"/>
                  </a:cxn>
                  <a:cxn ang="0">
                    <a:pos x="2257" y="399"/>
                  </a:cxn>
                  <a:cxn ang="0">
                    <a:pos x="2324" y="328"/>
                  </a:cxn>
                  <a:cxn ang="0">
                    <a:pos x="2425" y="333"/>
                  </a:cxn>
                  <a:cxn ang="0">
                    <a:pos x="2355" y="261"/>
                  </a:cxn>
                  <a:cxn ang="0">
                    <a:pos x="2177" y="234"/>
                  </a:cxn>
                  <a:cxn ang="0">
                    <a:pos x="1978" y="184"/>
                  </a:cxn>
                  <a:cxn ang="0">
                    <a:pos x="1835" y="143"/>
                  </a:cxn>
                  <a:cxn ang="0">
                    <a:pos x="1696" y="179"/>
                  </a:cxn>
                  <a:cxn ang="0">
                    <a:pos x="1582" y="173"/>
                  </a:cxn>
                  <a:cxn ang="0">
                    <a:pos x="1436" y="130"/>
                  </a:cxn>
                  <a:cxn ang="0">
                    <a:pos x="1266" y="122"/>
                  </a:cxn>
                  <a:cxn ang="0">
                    <a:pos x="1233" y="2"/>
                  </a:cxn>
                  <a:cxn ang="0">
                    <a:pos x="1106" y="48"/>
                  </a:cxn>
                  <a:cxn ang="0">
                    <a:pos x="958" y="106"/>
                  </a:cxn>
                  <a:cxn ang="0">
                    <a:pos x="863" y="156"/>
                  </a:cxn>
                  <a:cxn ang="0">
                    <a:pos x="790" y="148"/>
                  </a:cxn>
                  <a:cxn ang="0">
                    <a:pos x="769" y="251"/>
                  </a:cxn>
                  <a:cxn ang="0">
                    <a:pos x="731" y="137"/>
                  </a:cxn>
                  <a:cxn ang="0">
                    <a:pos x="704" y="256"/>
                  </a:cxn>
                  <a:cxn ang="0">
                    <a:pos x="585" y="247"/>
                  </a:cxn>
                  <a:cxn ang="0">
                    <a:pos x="470" y="247"/>
                  </a:cxn>
                  <a:cxn ang="0">
                    <a:pos x="363" y="247"/>
                  </a:cxn>
                  <a:cxn ang="0">
                    <a:pos x="294" y="335"/>
                  </a:cxn>
                  <a:cxn ang="0">
                    <a:pos x="237" y="311"/>
                  </a:cxn>
                  <a:cxn ang="0">
                    <a:pos x="225" y="244"/>
                  </a:cxn>
                  <a:cxn ang="0">
                    <a:pos x="136" y="259"/>
                  </a:cxn>
                  <a:cxn ang="0">
                    <a:pos x="153" y="361"/>
                  </a:cxn>
                  <a:cxn ang="0">
                    <a:pos x="107" y="464"/>
                  </a:cxn>
                  <a:cxn ang="0">
                    <a:pos x="41" y="500"/>
                  </a:cxn>
                  <a:cxn ang="0">
                    <a:pos x="45" y="567"/>
                  </a:cxn>
                  <a:cxn ang="0">
                    <a:pos x="43" y="688"/>
                  </a:cxn>
                  <a:cxn ang="0">
                    <a:pos x="124" y="734"/>
                  </a:cxn>
                  <a:cxn ang="0">
                    <a:pos x="212" y="755"/>
                  </a:cxn>
                  <a:cxn ang="0">
                    <a:pos x="253" y="713"/>
                  </a:cxn>
                  <a:cxn ang="0">
                    <a:pos x="270" y="765"/>
                  </a:cxn>
                  <a:cxn ang="0">
                    <a:pos x="353" y="829"/>
                  </a:cxn>
                  <a:cxn ang="0">
                    <a:pos x="415" y="851"/>
                  </a:cxn>
                  <a:cxn ang="0">
                    <a:pos x="403" y="727"/>
                  </a:cxn>
                  <a:cxn ang="0">
                    <a:pos x="492" y="729"/>
                  </a:cxn>
                  <a:cxn ang="0">
                    <a:pos x="473" y="811"/>
                  </a:cxn>
                  <a:cxn ang="0">
                    <a:pos x="494" y="880"/>
                  </a:cxn>
                  <a:cxn ang="0">
                    <a:pos x="599" y="889"/>
                  </a:cxn>
                  <a:cxn ang="0">
                    <a:pos x="666" y="875"/>
                  </a:cxn>
                  <a:cxn ang="0">
                    <a:pos x="747" y="872"/>
                  </a:cxn>
                  <a:cxn ang="0">
                    <a:pos x="798" y="825"/>
                  </a:cxn>
                  <a:cxn ang="0">
                    <a:pos x="932" y="710"/>
                  </a:cxn>
                  <a:cxn ang="0">
                    <a:pos x="1030" y="648"/>
                  </a:cxn>
                  <a:cxn ang="0">
                    <a:pos x="1152" y="612"/>
                  </a:cxn>
                  <a:cxn ang="0">
                    <a:pos x="1268" y="653"/>
                  </a:cxn>
                  <a:cxn ang="0">
                    <a:pos x="1422" y="653"/>
                  </a:cxn>
                  <a:cxn ang="0">
                    <a:pos x="1546" y="629"/>
                  </a:cxn>
                  <a:cxn ang="0">
                    <a:pos x="1649" y="682"/>
                  </a:cxn>
                  <a:cxn ang="0">
                    <a:pos x="1610" y="780"/>
                  </a:cxn>
                </a:cxnLst>
                <a:rect l="0" t="0" r="r" b="b"/>
                <a:pathLst>
                  <a:path w="2461" h="913">
                    <a:moveTo>
                      <a:pt x="1608" y="786"/>
                    </a:moveTo>
                    <a:lnTo>
                      <a:pt x="1612" y="786"/>
                    </a:lnTo>
                    <a:lnTo>
                      <a:pt x="1620" y="787"/>
                    </a:lnTo>
                    <a:lnTo>
                      <a:pt x="1631" y="789"/>
                    </a:lnTo>
                    <a:lnTo>
                      <a:pt x="1644" y="791"/>
                    </a:lnTo>
                    <a:lnTo>
                      <a:pt x="1653" y="787"/>
                    </a:lnTo>
                    <a:lnTo>
                      <a:pt x="1663" y="780"/>
                    </a:lnTo>
                    <a:lnTo>
                      <a:pt x="1674" y="768"/>
                    </a:lnTo>
                    <a:lnTo>
                      <a:pt x="1684" y="756"/>
                    </a:lnTo>
                    <a:lnTo>
                      <a:pt x="1692" y="743"/>
                    </a:lnTo>
                    <a:lnTo>
                      <a:pt x="1703" y="729"/>
                    </a:lnTo>
                    <a:lnTo>
                      <a:pt x="1711" y="717"/>
                    </a:lnTo>
                    <a:lnTo>
                      <a:pt x="1720" y="708"/>
                    </a:lnTo>
                    <a:lnTo>
                      <a:pt x="1725" y="700"/>
                    </a:lnTo>
                    <a:lnTo>
                      <a:pt x="1734" y="691"/>
                    </a:lnTo>
                    <a:lnTo>
                      <a:pt x="1737" y="681"/>
                    </a:lnTo>
                    <a:lnTo>
                      <a:pt x="1742" y="670"/>
                    </a:lnTo>
                    <a:lnTo>
                      <a:pt x="1742" y="660"/>
                    </a:lnTo>
                    <a:lnTo>
                      <a:pt x="1742" y="652"/>
                    </a:lnTo>
                    <a:lnTo>
                      <a:pt x="1742" y="641"/>
                    </a:lnTo>
                    <a:lnTo>
                      <a:pt x="1748" y="633"/>
                    </a:lnTo>
                    <a:lnTo>
                      <a:pt x="1753" y="621"/>
                    </a:lnTo>
                    <a:lnTo>
                      <a:pt x="1758" y="605"/>
                    </a:lnTo>
                    <a:lnTo>
                      <a:pt x="1753" y="591"/>
                    </a:lnTo>
                    <a:lnTo>
                      <a:pt x="1744" y="579"/>
                    </a:lnTo>
                    <a:lnTo>
                      <a:pt x="1734" y="571"/>
                    </a:lnTo>
                    <a:lnTo>
                      <a:pt x="1725" y="572"/>
                    </a:lnTo>
                    <a:lnTo>
                      <a:pt x="1713" y="578"/>
                    </a:lnTo>
                    <a:lnTo>
                      <a:pt x="1705" y="578"/>
                    </a:lnTo>
                    <a:lnTo>
                      <a:pt x="1694" y="576"/>
                    </a:lnTo>
                    <a:lnTo>
                      <a:pt x="1689" y="574"/>
                    </a:lnTo>
                    <a:lnTo>
                      <a:pt x="1680" y="562"/>
                    </a:lnTo>
                    <a:lnTo>
                      <a:pt x="1679" y="557"/>
                    </a:lnTo>
                    <a:lnTo>
                      <a:pt x="1682" y="545"/>
                    </a:lnTo>
                    <a:lnTo>
                      <a:pt x="1692" y="535"/>
                    </a:lnTo>
                    <a:lnTo>
                      <a:pt x="1705" y="524"/>
                    </a:lnTo>
                    <a:lnTo>
                      <a:pt x="1717" y="516"/>
                    </a:lnTo>
                    <a:lnTo>
                      <a:pt x="1729" y="502"/>
                    </a:lnTo>
                    <a:lnTo>
                      <a:pt x="1744" y="488"/>
                    </a:lnTo>
                    <a:lnTo>
                      <a:pt x="1760" y="474"/>
                    </a:lnTo>
                    <a:lnTo>
                      <a:pt x="1775" y="468"/>
                    </a:lnTo>
                    <a:lnTo>
                      <a:pt x="1784" y="464"/>
                    </a:lnTo>
                    <a:lnTo>
                      <a:pt x="1796" y="464"/>
                    </a:lnTo>
                    <a:lnTo>
                      <a:pt x="1809" y="461"/>
                    </a:lnTo>
                    <a:lnTo>
                      <a:pt x="1825" y="461"/>
                    </a:lnTo>
                    <a:lnTo>
                      <a:pt x="1837" y="459"/>
                    </a:lnTo>
                    <a:lnTo>
                      <a:pt x="1851" y="457"/>
                    </a:lnTo>
                    <a:lnTo>
                      <a:pt x="1861" y="457"/>
                    </a:lnTo>
                    <a:lnTo>
                      <a:pt x="1871" y="457"/>
                    </a:lnTo>
                    <a:lnTo>
                      <a:pt x="1885" y="457"/>
                    </a:lnTo>
                    <a:lnTo>
                      <a:pt x="1895" y="462"/>
                    </a:lnTo>
                    <a:lnTo>
                      <a:pt x="1906" y="464"/>
                    </a:lnTo>
                    <a:lnTo>
                      <a:pt x="1916" y="468"/>
                    </a:lnTo>
                    <a:lnTo>
                      <a:pt x="1920" y="468"/>
                    </a:lnTo>
                    <a:lnTo>
                      <a:pt x="1925" y="468"/>
                    </a:lnTo>
                    <a:lnTo>
                      <a:pt x="1932" y="468"/>
                    </a:lnTo>
                    <a:lnTo>
                      <a:pt x="1944" y="468"/>
                    </a:lnTo>
                    <a:lnTo>
                      <a:pt x="1945" y="454"/>
                    </a:lnTo>
                    <a:lnTo>
                      <a:pt x="1949" y="445"/>
                    </a:lnTo>
                    <a:lnTo>
                      <a:pt x="1954" y="435"/>
                    </a:lnTo>
                    <a:lnTo>
                      <a:pt x="1961" y="428"/>
                    </a:lnTo>
                    <a:lnTo>
                      <a:pt x="1968" y="421"/>
                    </a:lnTo>
                    <a:lnTo>
                      <a:pt x="1978" y="418"/>
                    </a:lnTo>
                    <a:lnTo>
                      <a:pt x="1988" y="416"/>
                    </a:lnTo>
                    <a:lnTo>
                      <a:pt x="2002" y="416"/>
                    </a:lnTo>
                    <a:lnTo>
                      <a:pt x="2007" y="414"/>
                    </a:lnTo>
                    <a:lnTo>
                      <a:pt x="2012" y="414"/>
                    </a:lnTo>
                    <a:lnTo>
                      <a:pt x="2019" y="414"/>
                    </a:lnTo>
                    <a:lnTo>
                      <a:pt x="2031" y="416"/>
                    </a:lnTo>
                    <a:lnTo>
                      <a:pt x="2024" y="423"/>
                    </a:lnTo>
                    <a:lnTo>
                      <a:pt x="2028" y="433"/>
                    </a:lnTo>
                    <a:lnTo>
                      <a:pt x="2031" y="433"/>
                    </a:lnTo>
                    <a:lnTo>
                      <a:pt x="2042" y="428"/>
                    </a:lnTo>
                    <a:lnTo>
                      <a:pt x="2055" y="416"/>
                    </a:lnTo>
                    <a:lnTo>
                      <a:pt x="2074" y="397"/>
                    </a:lnTo>
                    <a:lnTo>
                      <a:pt x="2081" y="397"/>
                    </a:lnTo>
                    <a:lnTo>
                      <a:pt x="2088" y="404"/>
                    </a:lnTo>
                    <a:lnTo>
                      <a:pt x="2086" y="409"/>
                    </a:lnTo>
                    <a:lnTo>
                      <a:pt x="2085" y="416"/>
                    </a:lnTo>
                    <a:lnTo>
                      <a:pt x="2078" y="423"/>
                    </a:lnTo>
                    <a:lnTo>
                      <a:pt x="2067" y="433"/>
                    </a:lnTo>
                    <a:lnTo>
                      <a:pt x="2057" y="437"/>
                    </a:lnTo>
                    <a:lnTo>
                      <a:pt x="2047" y="438"/>
                    </a:lnTo>
                    <a:lnTo>
                      <a:pt x="2038" y="442"/>
                    </a:lnTo>
                    <a:lnTo>
                      <a:pt x="2031" y="450"/>
                    </a:lnTo>
                    <a:lnTo>
                      <a:pt x="2023" y="461"/>
                    </a:lnTo>
                    <a:lnTo>
                      <a:pt x="2016" y="474"/>
                    </a:lnTo>
                    <a:lnTo>
                      <a:pt x="2005" y="483"/>
                    </a:lnTo>
                    <a:lnTo>
                      <a:pt x="1997" y="493"/>
                    </a:lnTo>
                    <a:lnTo>
                      <a:pt x="1985" y="498"/>
                    </a:lnTo>
                    <a:lnTo>
                      <a:pt x="1976" y="507"/>
                    </a:lnTo>
                    <a:lnTo>
                      <a:pt x="1968" y="517"/>
                    </a:lnTo>
                    <a:lnTo>
                      <a:pt x="1966" y="535"/>
                    </a:lnTo>
                    <a:lnTo>
                      <a:pt x="1966" y="541"/>
                    </a:lnTo>
                    <a:lnTo>
                      <a:pt x="1966" y="553"/>
                    </a:lnTo>
                    <a:lnTo>
                      <a:pt x="1968" y="567"/>
                    </a:lnTo>
                    <a:lnTo>
                      <a:pt x="1971" y="583"/>
                    </a:lnTo>
                    <a:lnTo>
                      <a:pt x="1973" y="595"/>
                    </a:lnTo>
                    <a:lnTo>
                      <a:pt x="1976" y="609"/>
                    </a:lnTo>
                    <a:lnTo>
                      <a:pt x="1981" y="617"/>
                    </a:lnTo>
                    <a:lnTo>
                      <a:pt x="1987" y="626"/>
                    </a:lnTo>
                    <a:lnTo>
                      <a:pt x="1993" y="610"/>
                    </a:lnTo>
                    <a:lnTo>
                      <a:pt x="2000" y="596"/>
                    </a:lnTo>
                    <a:lnTo>
                      <a:pt x="2011" y="584"/>
                    </a:lnTo>
                    <a:lnTo>
                      <a:pt x="2024" y="578"/>
                    </a:lnTo>
                    <a:lnTo>
                      <a:pt x="2026" y="567"/>
                    </a:lnTo>
                    <a:lnTo>
                      <a:pt x="2033" y="562"/>
                    </a:lnTo>
                    <a:lnTo>
                      <a:pt x="2040" y="555"/>
                    </a:lnTo>
                    <a:lnTo>
                      <a:pt x="2045" y="550"/>
                    </a:lnTo>
                    <a:lnTo>
                      <a:pt x="2047" y="538"/>
                    </a:lnTo>
                    <a:lnTo>
                      <a:pt x="2054" y="531"/>
                    </a:lnTo>
                    <a:lnTo>
                      <a:pt x="2059" y="524"/>
                    </a:lnTo>
                    <a:lnTo>
                      <a:pt x="2062" y="519"/>
                    </a:lnTo>
                    <a:lnTo>
                      <a:pt x="2059" y="509"/>
                    </a:lnTo>
                    <a:lnTo>
                      <a:pt x="2062" y="497"/>
                    </a:lnTo>
                    <a:lnTo>
                      <a:pt x="2076" y="469"/>
                    </a:lnTo>
                    <a:lnTo>
                      <a:pt x="2091" y="452"/>
                    </a:lnTo>
                    <a:lnTo>
                      <a:pt x="2105" y="443"/>
                    </a:lnTo>
                    <a:lnTo>
                      <a:pt x="2119" y="442"/>
                    </a:lnTo>
                    <a:lnTo>
                      <a:pt x="2129" y="443"/>
                    </a:lnTo>
                    <a:lnTo>
                      <a:pt x="2140" y="449"/>
                    </a:lnTo>
                    <a:lnTo>
                      <a:pt x="2148" y="452"/>
                    </a:lnTo>
                    <a:lnTo>
                      <a:pt x="2157" y="455"/>
                    </a:lnTo>
                    <a:lnTo>
                      <a:pt x="2172" y="452"/>
                    </a:lnTo>
                    <a:lnTo>
                      <a:pt x="2188" y="445"/>
                    </a:lnTo>
                    <a:lnTo>
                      <a:pt x="2202" y="435"/>
                    </a:lnTo>
                    <a:lnTo>
                      <a:pt x="2217" y="426"/>
                    </a:lnTo>
                    <a:lnTo>
                      <a:pt x="2229" y="414"/>
                    </a:lnTo>
                    <a:lnTo>
                      <a:pt x="2243" y="406"/>
                    </a:lnTo>
                    <a:lnTo>
                      <a:pt x="2257" y="399"/>
                    </a:lnTo>
                    <a:lnTo>
                      <a:pt x="2272" y="397"/>
                    </a:lnTo>
                    <a:lnTo>
                      <a:pt x="2293" y="394"/>
                    </a:lnTo>
                    <a:lnTo>
                      <a:pt x="2305" y="390"/>
                    </a:lnTo>
                    <a:lnTo>
                      <a:pt x="2308" y="385"/>
                    </a:lnTo>
                    <a:lnTo>
                      <a:pt x="2308" y="380"/>
                    </a:lnTo>
                    <a:lnTo>
                      <a:pt x="2301" y="373"/>
                    </a:lnTo>
                    <a:lnTo>
                      <a:pt x="2294" y="366"/>
                    </a:lnTo>
                    <a:lnTo>
                      <a:pt x="2289" y="361"/>
                    </a:lnTo>
                    <a:lnTo>
                      <a:pt x="2288" y="359"/>
                    </a:lnTo>
                    <a:lnTo>
                      <a:pt x="2291" y="345"/>
                    </a:lnTo>
                    <a:lnTo>
                      <a:pt x="2303" y="339"/>
                    </a:lnTo>
                    <a:lnTo>
                      <a:pt x="2313" y="333"/>
                    </a:lnTo>
                    <a:lnTo>
                      <a:pt x="2324" y="328"/>
                    </a:lnTo>
                    <a:lnTo>
                      <a:pt x="2324" y="316"/>
                    </a:lnTo>
                    <a:lnTo>
                      <a:pt x="2331" y="311"/>
                    </a:lnTo>
                    <a:lnTo>
                      <a:pt x="2341" y="311"/>
                    </a:lnTo>
                    <a:lnTo>
                      <a:pt x="2353" y="316"/>
                    </a:lnTo>
                    <a:lnTo>
                      <a:pt x="2363" y="323"/>
                    </a:lnTo>
                    <a:lnTo>
                      <a:pt x="2374" y="332"/>
                    </a:lnTo>
                    <a:lnTo>
                      <a:pt x="2382" y="339"/>
                    </a:lnTo>
                    <a:lnTo>
                      <a:pt x="2392" y="345"/>
                    </a:lnTo>
                    <a:lnTo>
                      <a:pt x="2403" y="351"/>
                    </a:lnTo>
                    <a:lnTo>
                      <a:pt x="2413" y="354"/>
                    </a:lnTo>
                    <a:lnTo>
                      <a:pt x="2417" y="351"/>
                    </a:lnTo>
                    <a:lnTo>
                      <a:pt x="2422" y="344"/>
                    </a:lnTo>
                    <a:lnTo>
                      <a:pt x="2425" y="333"/>
                    </a:lnTo>
                    <a:lnTo>
                      <a:pt x="2430" y="328"/>
                    </a:lnTo>
                    <a:lnTo>
                      <a:pt x="2435" y="321"/>
                    </a:lnTo>
                    <a:lnTo>
                      <a:pt x="2442" y="320"/>
                    </a:lnTo>
                    <a:lnTo>
                      <a:pt x="2451" y="316"/>
                    </a:lnTo>
                    <a:lnTo>
                      <a:pt x="2461" y="314"/>
                    </a:lnTo>
                    <a:lnTo>
                      <a:pt x="2451" y="304"/>
                    </a:lnTo>
                    <a:lnTo>
                      <a:pt x="2439" y="297"/>
                    </a:lnTo>
                    <a:lnTo>
                      <a:pt x="2425" y="289"/>
                    </a:lnTo>
                    <a:lnTo>
                      <a:pt x="2411" y="284"/>
                    </a:lnTo>
                    <a:lnTo>
                      <a:pt x="2394" y="277"/>
                    </a:lnTo>
                    <a:lnTo>
                      <a:pt x="2380" y="271"/>
                    </a:lnTo>
                    <a:lnTo>
                      <a:pt x="2365" y="266"/>
                    </a:lnTo>
                    <a:lnTo>
                      <a:pt x="2355" y="261"/>
                    </a:lnTo>
                    <a:lnTo>
                      <a:pt x="2337" y="251"/>
                    </a:lnTo>
                    <a:lnTo>
                      <a:pt x="2320" y="242"/>
                    </a:lnTo>
                    <a:lnTo>
                      <a:pt x="2301" y="234"/>
                    </a:lnTo>
                    <a:lnTo>
                      <a:pt x="2284" y="227"/>
                    </a:lnTo>
                    <a:lnTo>
                      <a:pt x="2263" y="220"/>
                    </a:lnTo>
                    <a:lnTo>
                      <a:pt x="2243" y="216"/>
                    </a:lnTo>
                    <a:lnTo>
                      <a:pt x="2222" y="213"/>
                    </a:lnTo>
                    <a:lnTo>
                      <a:pt x="2202" y="213"/>
                    </a:lnTo>
                    <a:lnTo>
                      <a:pt x="2190" y="213"/>
                    </a:lnTo>
                    <a:lnTo>
                      <a:pt x="2181" y="215"/>
                    </a:lnTo>
                    <a:lnTo>
                      <a:pt x="2176" y="216"/>
                    </a:lnTo>
                    <a:lnTo>
                      <a:pt x="2176" y="222"/>
                    </a:lnTo>
                    <a:lnTo>
                      <a:pt x="2177" y="234"/>
                    </a:lnTo>
                    <a:lnTo>
                      <a:pt x="2177" y="241"/>
                    </a:lnTo>
                    <a:lnTo>
                      <a:pt x="2172" y="242"/>
                    </a:lnTo>
                    <a:lnTo>
                      <a:pt x="2169" y="239"/>
                    </a:lnTo>
                    <a:lnTo>
                      <a:pt x="2153" y="227"/>
                    </a:lnTo>
                    <a:lnTo>
                      <a:pt x="2143" y="222"/>
                    </a:lnTo>
                    <a:lnTo>
                      <a:pt x="2026" y="220"/>
                    </a:lnTo>
                    <a:lnTo>
                      <a:pt x="2023" y="210"/>
                    </a:lnTo>
                    <a:lnTo>
                      <a:pt x="2019" y="203"/>
                    </a:lnTo>
                    <a:lnTo>
                      <a:pt x="2012" y="196"/>
                    </a:lnTo>
                    <a:lnTo>
                      <a:pt x="2007" y="191"/>
                    </a:lnTo>
                    <a:lnTo>
                      <a:pt x="1999" y="186"/>
                    </a:lnTo>
                    <a:lnTo>
                      <a:pt x="1990" y="184"/>
                    </a:lnTo>
                    <a:lnTo>
                      <a:pt x="1978" y="184"/>
                    </a:lnTo>
                    <a:lnTo>
                      <a:pt x="1968" y="184"/>
                    </a:lnTo>
                    <a:lnTo>
                      <a:pt x="1952" y="184"/>
                    </a:lnTo>
                    <a:lnTo>
                      <a:pt x="1937" y="186"/>
                    </a:lnTo>
                    <a:lnTo>
                      <a:pt x="1921" y="186"/>
                    </a:lnTo>
                    <a:lnTo>
                      <a:pt x="1911" y="182"/>
                    </a:lnTo>
                    <a:lnTo>
                      <a:pt x="1904" y="173"/>
                    </a:lnTo>
                    <a:lnTo>
                      <a:pt x="1899" y="167"/>
                    </a:lnTo>
                    <a:lnTo>
                      <a:pt x="1892" y="160"/>
                    </a:lnTo>
                    <a:lnTo>
                      <a:pt x="1885" y="156"/>
                    </a:lnTo>
                    <a:lnTo>
                      <a:pt x="1871" y="151"/>
                    </a:lnTo>
                    <a:lnTo>
                      <a:pt x="1859" y="148"/>
                    </a:lnTo>
                    <a:lnTo>
                      <a:pt x="1847" y="144"/>
                    </a:lnTo>
                    <a:lnTo>
                      <a:pt x="1835" y="143"/>
                    </a:lnTo>
                    <a:lnTo>
                      <a:pt x="1821" y="141"/>
                    </a:lnTo>
                    <a:lnTo>
                      <a:pt x="1808" y="139"/>
                    </a:lnTo>
                    <a:lnTo>
                      <a:pt x="1794" y="139"/>
                    </a:lnTo>
                    <a:lnTo>
                      <a:pt x="1780" y="139"/>
                    </a:lnTo>
                    <a:lnTo>
                      <a:pt x="1765" y="139"/>
                    </a:lnTo>
                    <a:lnTo>
                      <a:pt x="1756" y="143"/>
                    </a:lnTo>
                    <a:lnTo>
                      <a:pt x="1748" y="146"/>
                    </a:lnTo>
                    <a:lnTo>
                      <a:pt x="1742" y="151"/>
                    </a:lnTo>
                    <a:lnTo>
                      <a:pt x="1734" y="163"/>
                    </a:lnTo>
                    <a:lnTo>
                      <a:pt x="1732" y="179"/>
                    </a:lnTo>
                    <a:lnTo>
                      <a:pt x="1717" y="179"/>
                    </a:lnTo>
                    <a:lnTo>
                      <a:pt x="1706" y="179"/>
                    </a:lnTo>
                    <a:lnTo>
                      <a:pt x="1696" y="179"/>
                    </a:lnTo>
                    <a:lnTo>
                      <a:pt x="1687" y="179"/>
                    </a:lnTo>
                    <a:lnTo>
                      <a:pt x="1668" y="179"/>
                    </a:lnTo>
                    <a:lnTo>
                      <a:pt x="1651" y="179"/>
                    </a:lnTo>
                    <a:lnTo>
                      <a:pt x="1641" y="175"/>
                    </a:lnTo>
                    <a:lnTo>
                      <a:pt x="1636" y="172"/>
                    </a:lnTo>
                    <a:lnTo>
                      <a:pt x="1627" y="168"/>
                    </a:lnTo>
                    <a:lnTo>
                      <a:pt x="1619" y="167"/>
                    </a:lnTo>
                    <a:lnTo>
                      <a:pt x="1615" y="172"/>
                    </a:lnTo>
                    <a:lnTo>
                      <a:pt x="1613" y="180"/>
                    </a:lnTo>
                    <a:lnTo>
                      <a:pt x="1610" y="186"/>
                    </a:lnTo>
                    <a:lnTo>
                      <a:pt x="1606" y="189"/>
                    </a:lnTo>
                    <a:lnTo>
                      <a:pt x="1591" y="184"/>
                    </a:lnTo>
                    <a:lnTo>
                      <a:pt x="1582" y="173"/>
                    </a:lnTo>
                    <a:lnTo>
                      <a:pt x="1576" y="160"/>
                    </a:lnTo>
                    <a:lnTo>
                      <a:pt x="1576" y="149"/>
                    </a:lnTo>
                    <a:lnTo>
                      <a:pt x="1579" y="143"/>
                    </a:lnTo>
                    <a:lnTo>
                      <a:pt x="1582" y="132"/>
                    </a:lnTo>
                    <a:lnTo>
                      <a:pt x="1576" y="125"/>
                    </a:lnTo>
                    <a:lnTo>
                      <a:pt x="1565" y="118"/>
                    </a:lnTo>
                    <a:lnTo>
                      <a:pt x="1543" y="113"/>
                    </a:lnTo>
                    <a:lnTo>
                      <a:pt x="1512" y="112"/>
                    </a:lnTo>
                    <a:lnTo>
                      <a:pt x="1502" y="110"/>
                    </a:lnTo>
                    <a:lnTo>
                      <a:pt x="1496" y="113"/>
                    </a:lnTo>
                    <a:lnTo>
                      <a:pt x="1491" y="118"/>
                    </a:lnTo>
                    <a:lnTo>
                      <a:pt x="1491" y="130"/>
                    </a:lnTo>
                    <a:lnTo>
                      <a:pt x="1436" y="130"/>
                    </a:lnTo>
                    <a:lnTo>
                      <a:pt x="1426" y="127"/>
                    </a:lnTo>
                    <a:lnTo>
                      <a:pt x="1410" y="125"/>
                    </a:lnTo>
                    <a:lnTo>
                      <a:pt x="1391" y="122"/>
                    </a:lnTo>
                    <a:lnTo>
                      <a:pt x="1374" y="118"/>
                    </a:lnTo>
                    <a:lnTo>
                      <a:pt x="1355" y="113"/>
                    </a:lnTo>
                    <a:lnTo>
                      <a:pt x="1338" y="108"/>
                    </a:lnTo>
                    <a:lnTo>
                      <a:pt x="1326" y="103"/>
                    </a:lnTo>
                    <a:lnTo>
                      <a:pt x="1319" y="98"/>
                    </a:lnTo>
                    <a:lnTo>
                      <a:pt x="1297" y="113"/>
                    </a:lnTo>
                    <a:lnTo>
                      <a:pt x="1283" y="124"/>
                    </a:lnTo>
                    <a:lnTo>
                      <a:pt x="1273" y="127"/>
                    </a:lnTo>
                    <a:lnTo>
                      <a:pt x="1268" y="129"/>
                    </a:lnTo>
                    <a:lnTo>
                      <a:pt x="1266" y="122"/>
                    </a:lnTo>
                    <a:lnTo>
                      <a:pt x="1268" y="118"/>
                    </a:lnTo>
                    <a:lnTo>
                      <a:pt x="1278" y="108"/>
                    </a:lnTo>
                    <a:lnTo>
                      <a:pt x="1299" y="100"/>
                    </a:lnTo>
                    <a:lnTo>
                      <a:pt x="1321" y="88"/>
                    </a:lnTo>
                    <a:lnTo>
                      <a:pt x="1343" y="75"/>
                    </a:lnTo>
                    <a:lnTo>
                      <a:pt x="1355" y="62"/>
                    </a:lnTo>
                    <a:lnTo>
                      <a:pt x="1359" y="50"/>
                    </a:lnTo>
                    <a:lnTo>
                      <a:pt x="1345" y="38"/>
                    </a:lnTo>
                    <a:lnTo>
                      <a:pt x="1312" y="27"/>
                    </a:lnTo>
                    <a:lnTo>
                      <a:pt x="1257" y="27"/>
                    </a:lnTo>
                    <a:lnTo>
                      <a:pt x="1252" y="17"/>
                    </a:lnTo>
                    <a:lnTo>
                      <a:pt x="1245" y="8"/>
                    </a:lnTo>
                    <a:lnTo>
                      <a:pt x="1233" y="2"/>
                    </a:lnTo>
                    <a:lnTo>
                      <a:pt x="1219" y="0"/>
                    </a:lnTo>
                    <a:lnTo>
                      <a:pt x="1209" y="0"/>
                    </a:lnTo>
                    <a:lnTo>
                      <a:pt x="1201" y="2"/>
                    </a:lnTo>
                    <a:lnTo>
                      <a:pt x="1194" y="5"/>
                    </a:lnTo>
                    <a:lnTo>
                      <a:pt x="1189" y="10"/>
                    </a:lnTo>
                    <a:lnTo>
                      <a:pt x="1178" y="19"/>
                    </a:lnTo>
                    <a:lnTo>
                      <a:pt x="1170" y="29"/>
                    </a:lnTo>
                    <a:lnTo>
                      <a:pt x="1163" y="31"/>
                    </a:lnTo>
                    <a:lnTo>
                      <a:pt x="1152" y="36"/>
                    </a:lnTo>
                    <a:lnTo>
                      <a:pt x="1140" y="41"/>
                    </a:lnTo>
                    <a:lnTo>
                      <a:pt x="1128" y="46"/>
                    </a:lnTo>
                    <a:lnTo>
                      <a:pt x="1115" y="46"/>
                    </a:lnTo>
                    <a:lnTo>
                      <a:pt x="1106" y="48"/>
                    </a:lnTo>
                    <a:lnTo>
                      <a:pt x="1099" y="45"/>
                    </a:lnTo>
                    <a:lnTo>
                      <a:pt x="1099" y="39"/>
                    </a:lnTo>
                    <a:lnTo>
                      <a:pt x="1089" y="39"/>
                    </a:lnTo>
                    <a:lnTo>
                      <a:pt x="1077" y="43"/>
                    </a:lnTo>
                    <a:lnTo>
                      <a:pt x="1060" y="45"/>
                    </a:lnTo>
                    <a:lnTo>
                      <a:pt x="1044" y="50"/>
                    </a:lnTo>
                    <a:lnTo>
                      <a:pt x="1023" y="55"/>
                    </a:lnTo>
                    <a:lnTo>
                      <a:pt x="1006" y="62"/>
                    </a:lnTo>
                    <a:lnTo>
                      <a:pt x="987" y="70"/>
                    </a:lnTo>
                    <a:lnTo>
                      <a:pt x="974" y="82"/>
                    </a:lnTo>
                    <a:lnTo>
                      <a:pt x="968" y="89"/>
                    </a:lnTo>
                    <a:lnTo>
                      <a:pt x="963" y="100"/>
                    </a:lnTo>
                    <a:lnTo>
                      <a:pt x="958" y="106"/>
                    </a:lnTo>
                    <a:lnTo>
                      <a:pt x="953" y="112"/>
                    </a:lnTo>
                    <a:lnTo>
                      <a:pt x="943" y="110"/>
                    </a:lnTo>
                    <a:lnTo>
                      <a:pt x="932" y="110"/>
                    </a:lnTo>
                    <a:lnTo>
                      <a:pt x="919" y="110"/>
                    </a:lnTo>
                    <a:lnTo>
                      <a:pt x="905" y="112"/>
                    </a:lnTo>
                    <a:lnTo>
                      <a:pt x="891" y="112"/>
                    </a:lnTo>
                    <a:lnTo>
                      <a:pt x="881" y="117"/>
                    </a:lnTo>
                    <a:lnTo>
                      <a:pt x="874" y="122"/>
                    </a:lnTo>
                    <a:lnTo>
                      <a:pt x="872" y="134"/>
                    </a:lnTo>
                    <a:lnTo>
                      <a:pt x="874" y="143"/>
                    </a:lnTo>
                    <a:lnTo>
                      <a:pt x="881" y="155"/>
                    </a:lnTo>
                    <a:lnTo>
                      <a:pt x="872" y="156"/>
                    </a:lnTo>
                    <a:lnTo>
                      <a:pt x="863" y="156"/>
                    </a:lnTo>
                    <a:lnTo>
                      <a:pt x="857" y="155"/>
                    </a:lnTo>
                    <a:lnTo>
                      <a:pt x="850" y="155"/>
                    </a:lnTo>
                    <a:lnTo>
                      <a:pt x="839" y="155"/>
                    </a:lnTo>
                    <a:lnTo>
                      <a:pt x="829" y="155"/>
                    </a:lnTo>
                    <a:lnTo>
                      <a:pt x="817" y="163"/>
                    </a:lnTo>
                    <a:lnTo>
                      <a:pt x="810" y="168"/>
                    </a:lnTo>
                    <a:lnTo>
                      <a:pt x="805" y="168"/>
                    </a:lnTo>
                    <a:lnTo>
                      <a:pt x="803" y="165"/>
                    </a:lnTo>
                    <a:lnTo>
                      <a:pt x="798" y="156"/>
                    </a:lnTo>
                    <a:lnTo>
                      <a:pt x="798" y="149"/>
                    </a:lnTo>
                    <a:lnTo>
                      <a:pt x="796" y="143"/>
                    </a:lnTo>
                    <a:lnTo>
                      <a:pt x="795" y="139"/>
                    </a:lnTo>
                    <a:lnTo>
                      <a:pt x="790" y="148"/>
                    </a:lnTo>
                    <a:lnTo>
                      <a:pt x="784" y="156"/>
                    </a:lnTo>
                    <a:lnTo>
                      <a:pt x="776" y="161"/>
                    </a:lnTo>
                    <a:lnTo>
                      <a:pt x="769" y="168"/>
                    </a:lnTo>
                    <a:lnTo>
                      <a:pt x="772" y="179"/>
                    </a:lnTo>
                    <a:lnTo>
                      <a:pt x="781" y="191"/>
                    </a:lnTo>
                    <a:lnTo>
                      <a:pt x="783" y="201"/>
                    </a:lnTo>
                    <a:lnTo>
                      <a:pt x="779" y="215"/>
                    </a:lnTo>
                    <a:lnTo>
                      <a:pt x="776" y="227"/>
                    </a:lnTo>
                    <a:lnTo>
                      <a:pt x="783" y="244"/>
                    </a:lnTo>
                    <a:lnTo>
                      <a:pt x="786" y="258"/>
                    </a:lnTo>
                    <a:lnTo>
                      <a:pt x="783" y="265"/>
                    </a:lnTo>
                    <a:lnTo>
                      <a:pt x="774" y="259"/>
                    </a:lnTo>
                    <a:lnTo>
                      <a:pt x="769" y="251"/>
                    </a:lnTo>
                    <a:lnTo>
                      <a:pt x="764" y="237"/>
                    </a:lnTo>
                    <a:lnTo>
                      <a:pt x="760" y="223"/>
                    </a:lnTo>
                    <a:lnTo>
                      <a:pt x="757" y="206"/>
                    </a:lnTo>
                    <a:lnTo>
                      <a:pt x="755" y="192"/>
                    </a:lnTo>
                    <a:lnTo>
                      <a:pt x="755" y="179"/>
                    </a:lnTo>
                    <a:lnTo>
                      <a:pt x="755" y="172"/>
                    </a:lnTo>
                    <a:lnTo>
                      <a:pt x="759" y="160"/>
                    </a:lnTo>
                    <a:lnTo>
                      <a:pt x="764" y="151"/>
                    </a:lnTo>
                    <a:lnTo>
                      <a:pt x="762" y="146"/>
                    </a:lnTo>
                    <a:lnTo>
                      <a:pt x="760" y="144"/>
                    </a:lnTo>
                    <a:lnTo>
                      <a:pt x="753" y="141"/>
                    </a:lnTo>
                    <a:lnTo>
                      <a:pt x="741" y="139"/>
                    </a:lnTo>
                    <a:lnTo>
                      <a:pt x="731" y="137"/>
                    </a:lnTo>
                    <a:lnTo>
                      <a:pt x="721" y="141"/>
                    </a:lnTo>
                    <a:lnTo>
                      <a:pt x="710" y="146"/>
                    </a:lnTo>
                    <a:lnTo>
                      <a:pt x="700" y="155"/>
                    </a:lnTo>
                    <a:lnTo>
                      <a:pt x="690" y="161"/>
                    </a:lnTo>
                    <a:lnTo>
                      <a:pt x="683" y="172"/>
                    </a:lnTo>
                    <a:lnTo>
                      <a:pt x="678" y="180"/>
                    </a:lnTo>
                    <a:lnTo>
                      <a:pt x="678" y="189"/>
                    </a:lnTo>
                    <a:lnTo>
                      <a:pt x="678" y="204"/>
                    </a:lnTo>
                    <a:lnTo>
                      <a:pt x="683" y="218"/>
                    </a:lnTo>
                    <a:lnTo>
                      <a:pt x="690" y="229"/>
                    </a:lnTo>
                    <a:lnTo>
                      <a:pt x="700" y="241"/>
                    </a:lnTo>
                    <a:lnTo>
                      <a:pt x="705" y="251"/>
                    </a:lnTo>
                    <a:lnTo>
                      <a:pt x="704" y="256"/>
                    </a:lnTo>
                    <a:lnTo>
                      <a:pt x="697" y="256"/>
                    </a:lnTo>
                    <a:lnTo>
                      <a:pt x="686" y="253"/>
                    </a:lnTo>
                    <a:lnTo>
                      <a:pt x="673" y="246"/>
                    </a:lnTo>
                    <a:lnTo>
                      <a:pt x="659" y="239"/>
                    </a:lnTo>
                    <a:lnTo>
                      <a:pt x="643" y="232"/>
                    </a:lnTo>
                    <a:lnTo>
                      <a:pt x="635" y="229"/>
                    </a:lnTo>
                    <a:lnTo>
                      <a:pt x="612" y="222"/>
                    </a:lnTo>
                    <a:lnTo>
                      <a:pt x="597" y="222"/>
                    </a:lnTo>
                    <a:lnTo>
                      <a:pt x="588" y="220"/>
                    </a:lnTo>
                    <a:lnTo>
                      <a:pt x="585" y="225"/>
                    </a:lnTo>
                    <a:lnTo>
                      <a:pt x="585" y="230"/>
                    </a:lnTo>
                    <a:lnTo>
                      <a:pt x="588" y="237"/>
                    </a:lnTo>
                    <a:lnTo>
                      <a:pt x="585" y="247"/>
                    </a:lnTo>
                    <a:lnTo>
                      <a:pt x="583" y="254"/>
                    </a:lnTo>
                    <a:lnTo>
                      <a:pt x="580" y="254"/>
                    </a:lnTo>
                    <a:lnTo>
                      <a:pt x="576" y="256"/>
                    </a:lnTo>
                    <a:lnTo>
                      <a:pt x="568" y="249"/>
                    </a:lnTo>
                    <a:lnTo>
                      <a:pt x="561" y="246"/>
                    </a:lnTo>
                    <a:lnTo>
                      <a:pt x="545" y="247"/>
                    </a:lnTo>
                    <a:lnTo>
                      <a:pt x="528" y="254"/>
                    </a:lnTo>
                    <a:lnTo>
                      <a:pt x="518" y="256"/>
                    </a:lnTo>
                    <a:lnTo>
                      <a:pt x="507" y="258"/>
                    </a:lnTo>
                    <a:lnTo>
                      <a:pt x="497" y="256"/>
                    </a:lnTo>
                    <a:lnTo>
                      <a:pt x="490" y="256"/>
                    </a:lnTo>
                    <a:lnTo>
                      <a:pt x="482" y="247"/>
                    </a:lnTo>
                    <a:lnTo>
                      <a:pt x="470" y="247"/>
                    </a:lnTo>
                    <a:lnTo>
                      <a:pt x="454" y="253"/>
                    </a:lnTo>
                    <a:lnTo>
                      <a:pt x="439" y="263"/>
                    </a:lnTo>
                    <a:lnTo>
                      <a:pt x="420" y="273"/>
                    </a:lnTo>
                    <a:lnTo>
                      <a:pt x="406" y="284"/>
                    </a:lnTo>
                    <a:lnTo>
                      <a:pt x="392" y="290"/>
                    </a:lnTo>
                    <a:lnTo>
                      <a:pt x="384" y="294"/>
                    </a:lnTo>
                    <a:lnTo>
                      <a:pt x="373" y="290"/>
                    </a:lnTo>
                    <a:lnTo>
                      <a:pt x="370" y="284"/>
                    </a:lnTo>
                    <a:lnTo>
                      <a:pt x="370" y="273"/>
                    </a:lnTo>
                    <a:lnTo>
                      <a:pt x="372" y="265"/>
                    </a:lnTo>
                    <a:lnTo>
                      <a:pt x="370" y="254"/>
                    </a:lnTo>
                    <a:lnTo>
                      <a:pt x="368" y="251"/>
                    </a:lnTo>
                    <a:lnTo>
                      <a:pt x="363" y="247"/>
                    </a:lnTo>
                    <a:lnTo>
                      <a:pt x="358" y="253"/>
                    </a:lnTo>
                    <a:lnTo>
                      <a:pt x="351" y="263"/>
                    </a:lnTo>
                    <a:lnTo>
                      <a:pt x="344" y="285"/>
                    </a:lnTo>
                    <a:lnTo>
                      <a:pt x="347" y="290"/>
                    </a:lnTo>
                    <a:lnTo>
                      <a:pt x="353" y="301"/>
                    </a:lnTo>
                    <a:lnTo>
                      <a:pt x="347" y="308"/>
                    </a:lnTo>
                    <a:lnTo>
                      <a:pt x="337" y="311"/>
                    </a:lnTo>
                    <a:lnTo>
                      <a:pt x="323" y="308"/>
                    </a:lnTo>
                    <a:lnTo>
                      <a:pt x="311" y="311"/>
                    </a:lnTo>
                    <a:lnTo>
                      <a:pt x="306" y="313"/>
                    </a:lnTo>
                    <a:lnTo>
                      <a:pt x="303" y="320"/>
                    </a:lnTo>
                    <a:lnTo>
                      <a:pt x="298" y="327"/>
                    </a:lnTo>
                    <a:lnTo>
                      <a:pt x="294" y="335"/>
                    </a:lnTo>
                    <a:lnTo>
                      <a:pt x="287" y="340"/>
                    </a:lnTo>
                    <a:lnTo>
                      <a:pt x="277" y="344"/>
                    </a:lnTo>
                    <a:lnTo>
                      <a:pt x="263" y="344"/>
                    </a:lnTo>
                    <a:lnTo>
                      <a:pt x="246" y="339"/>
                    </a:lnTo>
                    <a:lnTo>
                      <a:pt x="246" y="359"/>
                    </a:lnTo>
                    <a:lnTo>
                      <a:pt x="234" y="356"/>
                    </a:lnTo>
                    <a:lnTo>
                      <a:pt x="227" y="352"/>
                    </a:lnTo>
                    <a:lnTo>
                      <a:pt x="222" y="345"/>
                    </a:lnTo>
                    <a:lnTo>
                      <a:pt x="220" y="340"/>
                    </a:lnTo>
                    <a:lnTo>
                      <a:pt x="215" y="323"/>
                    </a:lnTo>
                    <a:lnTo>
                      <a:pt x="210" y="311"/>
                    </a:lnTo>
                    <a:lnTo>
                      <a:pt x="224" y="311"/>
                    </a:lnTo>
                    <a:lnTo>
                      <a:pt x="237" y="311"/>
                    </a:lnTo>
                    <a:lnTo>
                      <a:pt x="249" y="311"/>
                    </a:lnTo>
                    <a:lnTo>
                      <a:pt x="265" y="316"/>
                    </a:lnTo>
                    <a:lnTo>
                      <a:pt x="275" y="316"/>
                    </a:lnTo>
                    <a:lnTo>
                      <a:pt x="289" y="313"/>
                    </a:lnTo>
                    <a:lnTo>
                      <a:pt x="299" y="308"/>
                    </a:lnTo>
                    <a:lnTo>
                      <a:pt x="308" y="301"/>
                    </a:lnTo>
                    <a:lnTo>
                      <a:pt x="308" y="290"/>
                    </a:lnTo>
                    <a:lnTo>
                      <a:pt x="303" y="282"/>
                    </a:lnTo>
                    <a:lnTo>
                      <a:pt x="287" y="271"/>
                    </a:lnTo>
                    <a:lnTo>
                      <a:pt x="263" y="261"/>
                    </a:lnTo>
                    <a:lnTo>
                      <a:pt x="251" y="256"/>
                    </a:lnTo>
                    <a:lnTo>
                      <a:pt x="239" y="251"/>
                    </a:lnTo>
                    <a:lnTo>
                      <a:pt x="225" y="244"/>
                    </a:lnTo>
                    <a:lnTo>
                      <a:pt x="212" y="239"/>
                    </a:lnTo>
                    <a:lnTo>
                      <a:pt x="196" y="234"/>
                    </a:lnTo>
                    <a:lnTo>
                      <a:pt x="184" y="229"/>
                    </a:lnTo>
                    <a:lnTo>
                      <a:pt x="174" y="225"/>
                    </a:lnTo>
                    <a:lnTo>
                      <a:pt x="167" y="225"/>
                    </a:lnTo>
                    <a:lnTo>
                      <a:pt x="163" y="223"/>
                    </a:lnTo>
                    <a:lnTo>
                      <a:pt x="153" y="225"/>
                    </a:lnTo>
                    <a:lnTo>
                      <a:pt x="145" y="229"/>
                    </a:lnTo>
                    <a:lnTo>
                      <a:pt x="138" y="235"/>
                    </a:lnTo>
                    <a:lnTo>
                      <a:pt x="129" y="241"/>
                    </a:lnTo>
                    <a:lnTo>
                      <a:pt x="127" y="251"/>
                    </a:lnTo>
                    <a:lnTo>
                      <a:pt x="129" y="254"/>
                    </a:lnTo>
                    <a:lnTo>
                      <a:pt x="136" y="259"/>
                    </a:lnTo>
                    <a:lnTo>
                      <a:pt x="143" y="263"/>
                    </a:lnTo>
                    <a:lnTo>
                      <a:pt x="146" y="271"/>
                    </a:lnTo>
                    <a:lnTo>
                      <a:pt x="141" y="280"/>
                    </a:lnTo>
                    <a:lnTo>
                      <a:pt x="138" y="292"/>
                    </a:lnTo>
                    <a:lnTo>
                      <a:pt x="141" y="304"/>
                    </a:lnTo>
                    <a:lnTo>
                      <a:pt x="146" y="316"/>
                    </a:lnTo>
                    <a:lnTo>
                      <a:pt x="143" y="323"/>
                    </a:lnTo>
                    <a:lnTo>
                      <a:pt x="141" y="332"/>
                    </a:lnTo>
                    <a:lnTo>
                      <a:pt x="143" y="337"/>
                    </a:lnTo>
                    <a:lnTo>
                      <a:pt x="148" y="344"/>
                    </a:lnTo>
                    <a:lnTo>
                      <a:pt x="153" y="351"/>
                    </a:lnTo>
                    <a:lnTo>
                      <a:pt x="157" y="357"/>
                    </a:lnTo>
                    <a:lnTo>
                      <a:pt x="153" y="361"/>
                    </a:lnTo>
                    <a:lnTo>
                      <a:pt x="151" y="364"/>
                    </a:lnTo>
                    <a:lnTo>
                      <a:pt x="160" y="373"/>
                    </a:lnTo>
                    <a:lnTo>
                      <a:pt x="167" y="385"/>
                    </a:lnTo>
                    <a:lnTo>
                      <a:pt x="160" y="397"/>
                    </a:lnTo>
                    <a:lnTo>
                      <a:pt x="148" y="411"/>
                    </a:lnTo>
                    <a:lnTo>
                      <a:pt x="132" y="423"/>
                    </a:lnTo>
                    <a:lnTo>
                      <a:pt x="122" y="435"/>
                    </a:lnTo>
                    <a:lnTo>
                      <a:pt x="127" y="442"/>
                    </a:lnTo>
                    <a:lnTo>
                      <a:pt x="134" y="454"/>
                    </a:lnTo>
                    <a:lnTo>
                      <a:pt x="127" y="455"/>
                    </a:lnTo>
                    <a:lnTo>
                      <a:pt x="120" y="459"/>
                    </a:lnTo>
                    <a:lnTo>
                      <a:pt x="112" y="462"/>
                    </a:lnTo>
                    <a:lnTo>
                      <a:pt x="107" y="464"/>
                    </a:lnTo>
                    <a:lnTo>
                      <a:pt x="95" y="462"/>
                    </a:lnTo>
                    <a:lnTo>
                      <a:pt x="81" y="461"/>
                    </a:lnTo>
                    <a:lnTo>
                      <a:pt x="69" y="461"/>
                    </a:lnTo>
                    <a:lnTo>
                      <a:pt x="59" y="466"/>
                    </a:lnTo>
                    <a:lnTo>
                      <a:pt x="50" y="471"/>
                    </a:lnTo>
                    <a:lnTo>
                      <a:pt x="52" y="478"/>
                    </a:lnTo>
                    <a:lnTo>
                      <a:pt x="64" y="493"/>
                    </a:lnTo>
                    <a:lnTo>
                      <a:pt x="65" y="504"/>
                    </a:lnTo>
                    <a:lnTo>
                      <a:pt x="62" y="509"/>
                    </a:lnTo>
                    <a:lnTo>
                      <a:pt x="59" y="512"/>
                    </a:lnTo>
                    <a:lnTo>
                      <a:pt x="52" y="509"/>
                    </a:lnTo>
                    <a:lnTo>
                      <a:pt x="46" y="505"/>
                    </a:lnTo>
                    <a:lnTo>
                      <a:pt x="41" y="500"/>
                    </a:lnTo>
                    <a:lnTo>
                      <a:pt x="38" y="498"/>
                    </a:lnTo>
                    <a:lnTo>
                      <a:pt x="29" y="502"/>
                    </a:lnTo>
                    <a:lnTo>
                      <a:pt x="24" y="511"/>
                    </a:lnTo>
                    <a:lnTo>
                      <a:pt x="17" y="523"/>
                    </a:lnTo>
                    <a:lnTo>
                      <a:pt x="17" y="535"/>
                    </a:lnTo>
                    <a:lnTo>
                      <a:pt x="14" y="545"/>
                    </a:lnTo>
                    <a:lnTo>
                      <a:pt x="9" y="552"/>
                    </a:lnTo>
                    <a:lnTo>
                      <a:pt x="2" y="557"/>
                    </a:lnTo>
                    <a:lnTo>
                      <a:pt x="0" y="569"/>
                    </a:lnTo>
                    <a:lnTo>
                      <a:pt x="9" y="567"/>
                    </a:lnTo>
                    <a:lnTo>
                      <a:pt x="19" y="567"/>
                    </a:lnTo>
                    <a:lnTo>
                      <a:pt x="31" y="567"/>
                    </a:lnTo>
                    <a:lnTo>
                      <a:pt x="45" y="567"/>
                    </a:lnTo>
                    <a:lnTo>
                      <a:pt x="50" y="569"/>
                    </a:lnTo>
                    <a:lnTo>
                      <a:pt x="55" y="578"/>
                    </a:lnTo>
                    <a:lnTo>
                      <a:pt x="59" y="586"/>
                    </a:lnTo>
                    <a:lnTo>
                      <a:pt x="60" y="596"/>
                    </a:lnTo>
                    <a:lnTo>
                      <a:pt x="57" y="605"/>
                    </a:lnTo>
                    <a:lnTo>
                      <a:pt x="53" y="614"/>
                    </a:lnTo>
                    <a:lnTo>
                      <a:pt x="57" y="627"/>
                    </a:lnTo>
                    <a:lnTo>
                      <a:pt x="62" y="641"/>
                    </a:lnTo>
                    <a:lnTo>
                      <a:pt x="57" y="646"/>
                    </a:lnTo>
                    <a:lnTo>
                      <a:pt x="52" y="652"/>
                    </a:lnTo>
                    <a:lnTo>
                      <a:pt x="45" y="664"/>
                    </a:lnTo>
                    <a:lnTo>
                      <a:pt x="43" y="681"/>
                    </a:lnTo>
                    <a:lnTo>
                      <a:pt x="43" y="688"/>
                    </a:lnTo>
                    <a:lnTo>
                      <a:pt x="48" y="691"/>
                    </a:lnTo>
                    <a:lnTo>
                      <a:pt x="55" y="691"/>
                    </a:lnTo>
                    <a:lnTo>
                      <a:pt x="65" y="693"/>
                    </a:lnTo>
                    <a:lnTo>
                      <a:pt x="74" y="691"/>
                    </a:lnTo>
                    <a:lnTo>
                      <a:pt x="84" y="689"/>
                    </a:lnTo>
                    <a:lnTo>
                      <a:pt x="91" y="686"/>
                    </a:lnTo>
                    <a:lnTo>
                      <a:pt x="102" y="686"/>
                    </a:lnTo>
                    <a:lnTo>
                      <a:pt x="108" y="689"/>
                    </a:lnTo>
                    <a:lnTo>
                      <a:pt x="112" y="698"/>
                    </a:lnTo>
                    <a:lnTo>
                      <a:pt x="115" y="707"/>
                    </a:lnTo>
                    <a:lnTo>
                      <a:pt x="124" y="712"/>
                    </a:lnTo>
                    <a:lnTo>
                      <a:pt x="124" y="732"/>
                    </a:lnTo>
                    <a:lnTo>
                      <a:pt x="124" y="734"/>
                    </a:lnTo>
                    <a:lnTo>
                      <a:pt x="127" y="736"/>
                    </a:lnTo>
                    <a:lnTo>
                      <a:pt x="129" y="739"/>
                    </a:lnTo>
                    <a:lnTo>
                      <a:pt x="134" y="737"/>
                    </a:lnTo>
                    <a:lnTo>
                      <a:pt x="141" y="736"/>
                    </a:lnTo>
                    <a:lnTo>
                      <a:pt x="146" y="731"/>
                    </a:lnTo>
                    <a:lnTo>
                      <a:pt x="153" y="727"/>
                    </a:lnTo>
                    <a:lnTo>
                      <a:pt x="157" y="722"/>
                    </a:lnTo>
                    <a:lnTo>
                      <a:pt x="165" y="720"/>
                    </a:lnTo>
                    <a:lnTo>
                      <a:pt x="172" y="725"/>
                    </a:lnTo>
                    <a:lnTo>
                      <a:pt x="184" y="739"/>
                    </a:lnTo>
                    <a:lnTo>
                      <a:pt x="196" y="751"/>
                    </a:lnTo>
                    <a:lnTo>
                      <a:pt x="205" y="758"/>
                    </a:lnTo>
                    <a:lnTo>
                      <a:pt x="212" y="755"/>
                    </a:lnTo>
                    <a:lnTo>
                      <a:pt x="222" y="751"/>
                    </a:lnTo>
                    <a:lnTo>
                      <a:pt x="232" y="746"/>
                    </a:lnTo>
                    <a:lnTo>
                      <a:pt x="239" y="743"/>
                    </a:lnTo>
                    <a:lnTo>
                      <a:pt x="236" y="741"/>
                    </a:lnTo>
                    <a:lnTo>
                      <a:pt x="232" y="741"/>
                    </a:lnTo>
                    <a:lnTo>
                      <a:pt x="227" y="741"/>
                    </a:lnTo>
                    <a:lnTo>
                      <a:pt x="225" y="741"/>
                    </a:lnTo>
                    <a:lnTo>
                      <a:pt x="220" y="739"/>
                    </a:lnTo>
                    <a:lnTo>
                      <a:pt x="217" y="732"/>
                    </a:lnTo>
                    <a:lnTo>
                      <a:pt x="222" y="727"/>
                    </a:lnTo>
                    <a:lnTo>
                      <a:pt x="237" y="720"/>
                    </a:lnTo>
                    <a:lnTo>
                      <a:pt x="244" y="717"/>
                    </a:lnTo>
                    <a:lnTo>
                      <a:pt x="253" y="713"/>
                    </a:lnTo>
                    <a:lnTo>
                      <a:pt x="261" y="710"/>
                    </a:lnTo>
                    <a:lnTo>
                      <a:pt x="268" y="710"/>
                    </a:lnTo>
                    <a:lnTo>
                      <a:pt x="263" y="713"/>
                    </a:lnTo>
                    <a:lnTo>
                      <a:pt x="258" y="719"/>
                    </a:lnTo>
                    <a:lnTo>
                      <a:pt x="260" y="722"/>
                    </a:lnTo>
                    <a:lnTo>
                      <a:pt x="261" y="729"/>
                    </a:lnTo>
                    <a:lnTo>
                      <a:pt x="260" y="732"/>
                    </a:lnTo>
                    <a:lnTo>
                      <a:pt x="258" y="736"/>
                    </a:lnTo>
                    <a:lnTo>
                      <a:pt x="251" y="739"/>
                    </a:lnTo>
                    <a:lnTo>
                      <a:pt x="244" y="743"/>
                    </a:lnTo>
                    <a:lnTo>
                      <a:pt x="248" y="751"/>
                    </a:lnTo>
                    <a:lnTo>
                      <a:pt x="258" y="760"/>
                    </a:lnTo>
                    <a:lnTo>
                      <a:pt x="270" y="765"/>
                    </a:lnTo>
                    <a:lnTo>
                      <a:pt x="284" y="772"/>
                    </a:lnTo>
                    <a:lnTo>
                      <a:pt x="294" y="777"/>
                    </a:lnTo>
                    <a:lnTo>
                      <a:pt x="304" y="784"/>
                    </a:lnTo>
                    <a:lnTo>
                      <a:pt x="311" y="793"/>
                    </a:lnTo>
                    <a:lnTo>
                      <a:pt x="315" y="808"/>
                    </a:lnTo>
                    <a:lnTo>
                      <a:pt x="317" y="808"/>
                    </a:lnTo>
                    <a:lnTo>
                      <a:pt x="322" y="805"/>
                    </a:lnTo>
                    <a:lnTo>
                      <a:pt x="327" y="805"/>
                    </a:lnTo>
                    <a:lnTo>
                      <a:pt x="335" y="805"/>
                    </a:lnTo>
                    <a:lnTo>
                      <a:pt x="341" y="810"/>
                    </a:lnTo>
                    <a:lnTo>
                      <a:pt x="344" y="817"/>
                    </a:lnTo>
                    <a:lnTo>
                      <a:pt x="347" y="825"/>
                    </a:lnTo>
                    <a:lnTo>
                      <a:pt x="353" y="829"/>
                    </a:lnTo>
                    <a:lnTo>
                      <a:pt x="360" y="834"/>
                    </a:lnTo>
                    <a:lnTo>
                      <a:pt x="365" y="837"/>
                    </a:lnTo>
                    <a:lnTo>
                      <a:pt x="370" y="844"/>
                    </a:lnTo>
                    <a:lnTo>
                      <a:pt x="375" y="849"/>
                    </a:lnTo>
                    <a:lnTo>
                      <a:pt x="385" y="853"/>
                    </a:lnTo>
                    <a:lnTo>
                      <a:pt x="394" y="846"/>
                    </a:lnTo>
                    <a:lnTo>
                      <a:pt x="403" y="841"/>
                    </a:lnTo>
                    <a:lnTo>
                      <a:pt x="406" y="839"/>
                    </a:lnTo>
                    <a:lnTo>
                      <a:pt x="411" y="839"/>
                    </a:lnTo>
                    <a:lnTo>
                      <a:pt x="411" y="842"/>
                    </a:lnTo>
                    <a:lnTo>
                      <a:pt x="415" y="848"/>
                    </a:lnTo>
                    <a:lnTo>
                      <a:pt x="413" y="849"/>
                    </a:lnTo>
                    <a:lnTo>
                      <a:pt x="415" y="851"/>
                    </a:lnTo>
                    <a:lnTo>
                      <a:pt x="421" y="853"/>
                    </a:lnTo>
                    <a:lnTo>
                      <a:pt x="427" y="837"/>
                    </a:lnTo>
                    <a:lnTo>
                      <a:pt x="435" y="827"/>
                    </a:lnTo>
                    <a:lnTo>
                      <a:pt x="423" y="817"/>
                    </a:lnTo>
                    <a:lnTo>
                      <a:pt x="413" y="803"/>
                    </a:lnTo>
                    <a:lnTo>
                      <a:pt x="404" y="786"/>
                    </a:lnTo>
                    <a:lnTo>
                      <a:pt x="401" y="772"/>
                    </a:lnTo>
                    <a:lnTo>
                      <a:pt x="394" y="762"/>
                    </a:lnTo>
                    <a:lnTo>
                      <a:pt x="389" y="753"/>
                    </a:lnTo>
                    <a:lnTo>
                      <a:pt x="389" y="746"/>
                    </a:lnTo>
                    <a:lnTo>
                      <a:pt x="394" y="739"/>
                    </a:lnTo>
                    <a:lnTo>
                      <a:pt x="397" y="731"/>
                    </a:lnTo>
                    <a:lnTo>
                      <a:pt x="403" y="727"/>
                    </a:lnTo>
                    <a:lnTo>
                      <a:pt x="404" y="725"/>
                    </a:lnTo>
                    <a:lnTo>
                      <a:pt x="411" y="724"/>
                    </a:lnTo>
                    <a:lnTo>
                      <a:pt x="416" y="720"/>
                    </a:lnTo>
                    <a:lnTo>
                      <a:pt x="421" y="720"/>
                    </a:lnTo>
                    <a:lnTo>
                      <a:pt x="428" y="715"/>
                    </a:lnTo>
                    <a:lnTo>
                      <a:pt x="437" y="713"/>
                    </a:lnTo>
                    <a:lnTo>
                      <a:pt x="447" y="712"/>
                    </a:lnTo>
                    <a:lnTo>
                      <a:pt x="459" y="712"/>
                    </a:lnTo>
                    <a:lnTo>
                      <a:pt x="468" y="712"/>
                    </a:lnTo>
                    <a:lnTo>
                      <a:pt x="475" y="713"/>
                    </a:lnTo>
                    <a:lnTo>
                      <a:pt x="480" y="715"/>
                    </a:lnTo>
                    <a:lnTo>
                      <a:pt x="485" y="720"/>
                    </a:lnTo>
                    <a:lnTo>
                      <a:pt x="492" y="729"/>
                    </a:lnTo>
                    <a:lnTo>
                      <a:pt x="501" y="739"/>
                    </a:lnTo>
                    <a:lnTo>
                      <a:pt x="487" y="743"/>
                    </a:lnTo>
                    <a:lnTo>
                      <a:pt x="475" y="741"/>
                    </a:lnTo>
                    <a:lnTo>
                      <a:pt x="463" y="741"/>
                    </a:lnTo>
                    <a:lnTo>
                      <a:pt x="451" y="746"/>
                    </a:lnTo>
                    <a:lnTo>
                      <a:pt x="442" y="750"/>
                    </a:lnTo>
                    <a:lnTo>
                      <a:pt x="439" y="753"/>
                    </a:lnTo>
                    <a:lnTo>
                      <a:pt x="442" y="762"/>
                    </a:lnTo>
                    <a:lnTo>
                      <a:pt x="451" y="768"/>
                    </a:lnTo>
                    <a:lnTo>
                      <a:pt x="456" y="779"/>
                    </a:lnTo>
                    <a:lnTo>
                      <a:pt x="464" y="789"/>
                    </a:lnTo>
                    <a:lnTo>
                      <a:pt x="470" y="798"/>
                    </a:lnTo>
                    <a:lnTo>
                      <a:pt x="473" y="811"/>
                    </a:lnTo>
                    <a:lnTo>
                      <a:pt x="482" y="806"/>
                    </a:lnTo>
                    <a:lnTo>
                      <a:pt x="490" y="805"/>
                    </a:lnTo>
                    <a:lnTo>
                      <a:pt x="494" y="813"/>
                    </a:lnTo>
                    <a:lnTo>
                      <a:pt x="499" y="823"/>
                    </a:lnTo>
                    <a:lnTo>
                      <a:pt x="485" y="823"/>
                    </a:lnTo>
                    <a:lnTo>
                      <a:pt x="476" y="827"/>
                    </a:lnTo>
                    <a:lnTo>
                      <a:pt x="475" y="835"/>
                    </a:lnTo>
                    <a:lnTo>
                      <a:pt x="487" y="842"/>
                    </a:lnTo>
                    <a:lnTo>
                      <a:pt x="492" y="858"/>
                    </a:lnTo>
                    <a:lnTo>
                      <a:pt x="490" y="863"/>
                    </a:lnTo>
                    <a:lnTo>
                      <a:pt x="489" y="868"/>
                    </a:lnTo>
                    <a:lnTo>
                      <a:pt x="490" y="875"/>
                    </a:lnTo>
                    <a:lnTo>
                      <a:pt x="494" y="880"/>
                    </a:lnTo>
                    <a:lnTo>
                      <a:pt x="495" y="875"/>
                    </a:lnTo>
                    <a:lnTo>
                      <a:pt x="504" y="873"/>
                    </a:lnTo>
                    <a:lnTo>
                      <a:pt x="509" y="870"/>
                    </a:lnTo>
                    <a:lnTo>
                      <a:pt x="514" y="866"/>
                    </a:lnTo>
                    <a:lnTo>
                      <a:pt x="525" y="863"/>
                    </a:lnTo>
                    <a:lnTo>
                      <a:pt x="537" y="860"/>
                    </a:lnTo>
                    <a:lnTo>
                      <a:pt x="550" y="865"/>
                    </a:lnTo>
                    <a:lnTo>
                      <a:pt x="566" y="872"/>
                    </a:lnTo>
                    <a:lnTo>
                      <a:pt x="573" y="875"/>
                    </a:lnTo>
                    <a:lnTo>
                      <a:pt x="580" y="878"/>
                    </a:lnTo>
                    <a:lnTo>
                      <a:pt x="585" y="882"/>
                    </a:lnTo>
                    <a:lnTo>
                      <a:pt x="597" y="885"/>
                    </a:lnTo>
                    <a:lnTo>
                      <a:pt x="599" y="889"/>
                    </a:lnTo>
                    <a:lnTo>
                      <a:pt x="600" y="892"/>
                    </a:lnTo>
                    <a:lnTo>
                      <a:pt x="600" y="901"/>
                    </a:lnTo>
                    <a:lnTo>
                      <a:pt x="602" y="911"/>
                    </a:lnTo>
                    <a:lnTo>
                      <a:pt x="609" y="909"/>
                    </a:lnTo>
                    <a:lnTo>
                      <a:pt x="618" y="913"/>
                    </a:lnTo>
                    <a:lnTo>
                      <a:pt x="624" y="909"/>
                    </a:lnTo>
                    <a:lnTo>
                      <a:pt x="630" y="904"/>
                    </a:lnTo>
                    <a:lnTo>
                      <a:pt x="636" y="901"/>
                    </a:lnTo>
                    <a:lnTo>
                      <a:pt x="643" y="897"/>
                    </a:lnTo>
                    <a:lnTo>
                      <a:pt x="647" y="889"/>
                    </a:lnTo>
                    <a:lnTo>
                      <a:pt x="652" y="882"/>
                    </a:lnTo>
                    <a:lnTo>
                      <a:pt x="657" y="877"/>
                    </a:lnTo>
                    <a:lnTo>
                      <a:pt x="666" y="875"/>
                    </a:lnTo>
                    <a:lnTo>
                      <a:pt x="669" y="875"/>
                    </a:lnTo>
                    <a:lnTo>
                      <a:pt x="674" y="877"/>
                    </a:lnTo>
                    <a:lnTo>
                      <a:pt x="681" y="880"/>
                    </a:lnTo>
                    <a:lnTo>
                      <a:pt x="690" y="878"/>
                    </a:lnTo>
                    <a:lnTo>
                      <a:pt x="695" y="880"/>
                    </a:lnTo>
                    <a:lnTo>
                      <a:pt x="700" y="884"/>
                    </a:lnTo>
                    <a:lnTo>
                      <a:pt x="712" y="880"/>
                    </a:lnTo>
                    <a:lnTo>
                      <a:pt x="722" y="872"/>
                    </a:lnTo>
                    <a:lnTo>
                      <a:pt x="724" y="872"/>
                    </a:lnTo>
                    <a:lnTo>
                      <a:pt x="729" y="865"/>
                    </a:lnTo>
                    <a:lnTo>
                      <a:pt x="741" y="860"/>
                    </a:lnTo>
                    <a:lnTo>
                      <a:pt x="745" y="863"/>
                    </a:lnTo>
                    <a:lnTo>
                      <a:pt x="747" y="872"/>
                    </a:lnTo>
                    <a:lnTo>
                      <a:pt x="747" y="880"/>
                    </a:lnTo>
                    <a:lnTo>
                      <a:pt x="753" y="885"/>
                    </a:lnTo>
                    <a:lnTo>
                      <a:pt x="765" y="880"/>
                    </a:lnTo>
                    <a:lnTo>
                      <a:pt x="779" y="877"/>
                    </a:lnTo>
                    <a:lnTo>
                      <a:pt x="788" y="877"/>
                    </a:lnTo>
                    <a:lnTo>
                      <a:pt x="796" y="878"/>
                    </a:lnTo>
                    <a:lnTo>
                      <a:pt x="796" y="877"/>
                    </a:lnTo>
                    <a:lnTo>
                      <a:pt x="791" y="863"/>
                    </a:lnTo>
                    <a:lnTo>
                      <a:pt x="779" y="858"/>
                    </a:lnTo>
                    <a:lnTo>
                      <a:pt x="781" y="848"/>
                    </a:lnTo>
                    <a:lnTo>
                      <a:pt x="786" y="837"/>
                    </a:lnTo>
                    <a:lnTo>
                      <a:pt x="791" y="829"/>
                    </a:lnTo>
                    <a:lnTo>
                      <a:pt x="798" y="825"/>
                    </a:lnTo>
                    <a:lnTo>
                      <a:pt x="814" y="823"/>
                    </a:lnTo>
                    <a:lnTo>
                      <a:pt x="829" y="820"/>
                    </a:lnTo>
                    <a:lnTo>
                      <a:pt x="843" y="813"/>
                    </a:lnTo>
                    <a:lnTo>
                      <a:pt x="855" y="805"/>
                    </a:lnTo>
                    <a:lnTo>
                      <a:pt x="863" y="793"/>
                    </a:lnTo>
                    <a:lnTo>
                      <a:pt x="870" y="779"/>
                    </a:lnTo>
                    <a:lnTo>
                      <a:pt x="874" y="763"/>
                    </a:lnTo>
                    <a:lnTo>
                      <a:pt x="877" y="744"/>
                    </a:lnTo>
                    <a:lnTo>
                      <a:pt x="891" y="737"/>
                    </a:lnTo>
                    <a:lnTo>
                      <a:pt x="901" y="725"/>
                    </a:lnTo>
                    <a:lnTo>
                      <a:pt x="910" y="713"/>
                    </a:lnTo>
                    <a:lnTo>
                      <a:pt x="920" y="712"/>
                    </a:lnTo>
                    <a:lnTo>
                      <a:pt x="932" y="710"/>
                    </a:lnTo>
                    <a:lnTo>
                      <a:pt x="941" y="708"/>
                    </a:lnTo>
                    <a:lnTo>
                      <a:pt x="944" y="703"/>
                    </a:lnTo>
                    <a:lnTo>
                      <a:pt x="949" y="700"/>
                    </a:lnTo>
                    <a:lnTo>
                      <a:pt x="949" y="688"/>
                    </a:lnTo>
                    <a:lnTo>
                      <a:pt x="953" y="681"/>
                    </a:lnTo>
                    <a:lnTo>
                      <a:pt x="960" y="674"/>
                    </a:lnTo>
                    <a:lnTo>
                      <a:pt x="968" y="669"/>
                    </a:lnTo>
                    <a:lnTo>
                      <a:pt x="979" y="665"/>
                    </a:lnTo>
                    <a:lnTo>
                      <a:pt x="989" y="664"/>
                    </a:lnTo>
                    <a:lnTo>
                      <a:pt x="999" y="658"/>
                    </a:lnTo>
                    <a:lnTo>
                      <a:pt x="1010" y="655"/>
                    </a:lnTo>
                    <a:lnTo>
                      <a:pt x="1020" y="652"/>
                    </a:lnTo>
                    <a:lnTo>
                      <a:pt x="1030" y="648"/>
                    </a:lnTo>
                    <a:lnTo>
                      <a:pt x="1037" y="641"/>
                    </a:lnTo>
                    <a:lnTo>
                      <a:pt x="1049" y="636"/>
                    </a:lnTo>
                    <a:lnTo>
                      <a:pt x="1060" y="638"/>
                    </a:lnTo>
                    <a:lnTo>
                      <a:pt x="1075" y="643"/>
                    </a:lnTo>
                    <a:lnTo>
                      <a:pt x="1089" y="648"/>
                    </a:lnTo>
                    <a:lnTo>
                      <a:pt x="1106" y="652"/>
                    </a:lnTo>
                    <a:lnTo>
                      <a:pt x="1113" y="648"/>
                    </a:lnTo>
                    <a:lnTo>
                      <a:pt x="1120" y="645"/>
                    </a:lnTo>
                    <a:lnTo>
                      <a:pt x="1123" y="638"/>
                    </a:lnTo>
                    <a:lnTo>
                      <a:pt x="1128" y="631"/>
                    </a:lnTo>
                    <a:lnTo>
                      <a:pt x="1133" y="617"/>
                    </a:lnTo>
                    <a:lnTo>
                      <a:pt x="1144" y="612"/>
                    </a:lnTo>
                    <a:lnTo>
                      <a:pt x="1152" y="612"/>
                    </a:lnTo>
                    <a:lnTo>
                      <a:pt x="1168" y="615"/>
                    </a:lnTo>
                    <a:lnTo>
                      <a:pt x="1180" y="619"/>
                    </a:lnTo>
                    <a:lnTo>
                      <a:pt x="1187" y="626"/>
                    </a:lnTo>
                    <a:lnTo>
                      <a:pt x="1190" y="634"/>
                    </a:lnTo>
                    <a:lnTo>
                      <a:pt x="1195" y="639"/>
                    </a:lnTo>
                    <a:lnTo>
                      <a:pt x="1202" y="643"/>
                    </a:lnTo>
                    <a:lnTo>
                      <a:pt x="1209" y="645"/>
                    </a:lnTo>
                    <a:lnTo>
                      <a:pt x="1221" y="643"/>
                    </a:lnTo>
                    <a:lnTo>
                      <a:pt x="1233" y="641"/>
                    </a:lnTo>
                    <a:lnTo>
                      <a:pt x="1242" y="641"/>
                    </a:lnTo>
                    <a:lnTo>
                      <a:pt x="1252" y="645"/>
                    </a:lnTo>
                    <a:lnTo>
                      <a:pt x="1259" y="648"/>
                    </a:lnTo>
                    <a:lnTo>
                      <a:pt x="1268" y="653"/>
                    </a:lnTo>
                    <a:lnTo>
                      <a:pt x="1275" y="657"/>
                    </a:lnTo>
                    <a:lnTo>
                      <a:pt x="1283" y="660"/>
                    </a:lnTo>
                    <a:lnTo>
                      <a:pt x="1293" y="664"/>
                    </a:lnTo>
                    <a:lnTo>
                      <a:pt x="1305" y="665"/>
                    </a:lnTo>
                    <a:lnTo>
                      <a:pt x="1316" y="664"/>
                    </a:lnTo>
                    <a:lnTo>
                      <a:pt x="1328" y="660"/>
                    </a:lnTo>
                    <a:lnTo>
                      <a:pt x="1340" y="657"/>
                    </a:lnTo>
                    <a:lnTo>
                      <a:pt x="1354" y="653"/>
                    </a:lnTo>
                    <a:lnTo>
                      <a:pt x="1366" y="648"/>
                    </a:lnTo>
                    <a:lnTo>
                      <a:pt x="1379" y="648"/>
                    </a:lnTo>
                    <a:lnTo>
                      <a:pt x="1393" y="648"/>
                    </a:lnTo>
                    <a:lnTo>
                      <a:pt x="1409" y="653"/>
                    </a:lnTo>
                    <a:lnTo>
                      <a:pt x="1422" y="653"/>
                    </a:lnTo>
                    <a:lnTo>
                      <a:pt x="1433" y="650"/>
                    </a:lnTo>
                    <a:lnTo>
                      <a:pt x="1440" y="639"/>
                    </a:lnTo>
                    <a:lnTo>
                      <a:pt x="1447" y="627"/>
                    </a:lnTo>
                    <a:lnTo>
                      <a:pt x="1452" y="612"/>
                    </a:lnTo>
                    <a:lnTo>
                      <a:pt x="1460" y="600"/>
                    </a:lnTo>
                    <a:lnTo>
                      <a:pt x="1474" y="591"/>
                    </a:lnTo>
                    <a:lnTo>
                      <a:pt x="1496" y="588"/>
                    </a:lnTo>
                    <a:lnTo>
                      <a:pt x="1510" y="588"/>
                    </a:lnTo>
                    <a:lnTo>
                      <a:pt x="1520" y="593"/>
                    </a:lnTo>
                    <a:lnTo>
                      <a:pt x="1529" y="598"/>
                    </a:lnTo>
                    <a:lnTo>
                      <a:pt x="1536" y="609"/>
                    </a:lnTo>
                    <a:lnTo>
                      <a:pt x="1541" y="617"/>
                    </a:lnTo>
                    <a:lnTo>
                      <a:pt x="1546" y="629"/>
                    </a:lnTo>
                    <a:lnTo>
                      <a:pt x="1551" y="639"/>
                    </a:lnTo>
                    <a:lnTo>
                      <a:pt x="1558" y="652"/>
                    </a:lnTo>
                    <a:lnTo>
                      <a:pt x="1563" y="657"/>
                    </a:lnTo>
                    <a:lnTo>
                      <a:pt x="1576" y="660"/>
                    </a:lnTo>
                    <a:lnTo>
                      <a:pt x="1586" y="664"/>
                    </a:lnTo>
                    <a:lnTo>
                      <a:pt x="1596" y="670"/>
                    </a:lnTo>
                    <a:lnTo>
                      <a:pt x="1600" y="676"/>
                    </a:lnTo>
                    <a:lnTo>
                      <a:pt x="1606" y="686"/>
                    </a:lnTo>
                    <a:lnTo>
                      <a:pt x="1612" y="693"/>
                    </a:lnTo>
                    <a:lnTo>
                      <a:pt x="1624" y="696"/>
                    </a:lnTo>
                    <a:lnTo>
                      <a:pt x="1632" y="693"/>
                    </a:lnTo>
                    <a:lnTo>
                      <a:pt x="1641" y="688"/>
                    </a:lnTo>
                    <a:lnTo>
                      <a:pt x="1649" y="682"/>
                    </a:lnTo>
                    <a:lnTo>
                      <a:pt x="1665" y="681"/>
                    </a:lnTo>
                    <a:lnTo>
                      <a:pt x="1665" y="694"/>
                    </a:lnTo>
                    <a:lnTo>
                      <a:pt x="1656" y="703"/>
                    </a:lnTo>
                    <a:lnTo>
                      <a:pt x="1649" y="717"/>
                    </a:lnTo>
                    <a:lnTo>
                      <a:pt x="1643" y="731"/>
                    </a:lnTo>
                    <a:lnTo>
                      <a:pt x="1636" y="739"/>
                    </a:lnTo>
                    <a:lnTo>
                      <a:pt x="1625" y="743"/>
                    </a:lnTo>
                    <a:lnTo>
                      <a:pt x="1615" y="746"/>
                    </a:lnTo>
                    <a:lnTo>
                      <a:pt x="1608" y="748"/>
                    </a:lnTo>
                    <a:lnTo>
                      <a:pt x="1610" y="753"/>
                    </a:lnTo>
                    <a:lnTo>
                      <a:pt x="1615" y="762"/>
                    </a:lnTo>
                    <a:lnTo>
                      <a:pt x="1615" y="772"/>
                    </a:lnTo>
                    <a:lnTo>
                      <a:pt x="1610" y="780"/>
                    </a:lnTo>
                    <a:lnTo>
                      <a:pt x="1608" y="786"/>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499" name="Freeform 258"/>
              <p:cNvSpPr>
                <a:spLocks/>
              </p:cNvSpPr>
              <p:nvPr/>
            </p:nvSpPr>
            <p:spPr bwMode="auto">
              <a:xfrm>
                <a:off x="5999957" y="2651125"/>
                <a:ext cx="1406525" cy="887412"/>
              </a:xfrm>
              <a:custGeom>
                <a:avLst/>
                <a:gdLst/>
                <a:ahLst/>
                <a:cxnLst>
                  <a:cxn ang="0">
                    <a:pos x="659" y="330"/>
                  </a:cxn>
                  <a:cxn ang="0">
                    <a:pos x="707" y="294"/>
                  </a:cxn>
                  <a:cxn ang="0">
                    <a:pos x="669" y="294"/>
                  </a:cxn>
                  <a:cxn ang="0">
                    <a:pos x="635" y="270"/>
                  </a:cxn>
                  <a:cxn ang="0">
                    <a:pos x="680" y="239"/>
                  </a:cxn>
                  <a:cxn ang="0">
                    <a:pos x="686" y="263"/>
                  </a:cxn>
                  <a:cxn ang="0">
                    <a:pos x="745" y="254"/>
                  </a:cxn>
                  <a:cxn ang="0">
                    <a:pos x="745" y="284"/>
                  </a:cxn>
                  <a:cxn ang="0">
                    <a:pos x="757" y="299"/>
                  </a:cxn>
                  <a:cxn ang="0">
                    <a:pos x="762" y="320"/>
                  </a:cxn>
                  <a:cxn ang="0">
                    <a:pos x="767" y="339"/>
                  </a:cxn>
                  <a:cxn ang="0">
                    <a:pos x="793" y="328"/>
                  </a:cxn>
                  <a:cxn ang="0">
                    <a:pos x="784" y="266"/>
                  </a:cxn>
                  <a:cxn ang="0">
                    <a:pos x="807" y="229"/>
                  </a:cxn>
                  <a:cxn ang="0">
                    <a:pos x="836" y="184"/>
                  </a:cxn>
                  <a:cxn ang="0">
                    <a:pos x="857" y="151"/>
                  </a:cxn>
                  <a:cxn ang="0">
                    <a:pos x="870" y="94"/>
                  </a:cxn>
                  <a:cxn ang="0">
                    <a:pos x="821" y="88"/>
                  </a:cxn>
                  <a:cxn ang="0">
                    <a:pos x="772" y="51"/>
                  </a:cxn>
                  <a:cxn ang="0">
                    <a:pos x="731" y="0"/>
                  </a:cxn>
                  <a:cxn ang="0">
                    <a:pos x="661" y="51"/>
                  </a:cxn>
                  <a:cxn ang="0">
                    <a:pos x="587" y="60"/>
                  </a:cxn>
                  <a:cxn ang="0">
                    <a:pos x="514" y="76"/>
                  </a:cxn>
                  <a:cxn ang="0">
                    <a:pos x="463" y="53"/>
                  </a:cxn>
                  <a:cxn ang="0">
                    <a:pos x="411" y="46"/>
                  </a:cxn>
                  <a:cxn ang="0">
                    <a:pos x="354" y="29"/>
                  </a:cxn>
                  <a:cxn ang="0">
                    <a:pos x="310" y="60"/>
                  </a:cxn>
                  <a:cxn ang="0">
                    <a:pos x="241" y="64"/>
                  </a:cxn>
                  <a:cxn ang="0">
                    <a:pos x="181" y="86"/>
                  </a:cxn>
                  <a:cxn ang="0">
                    <a:pos x="153" y="122"/>
                  </a:cxn>
                  <a:cxn ang="0">
                    <a:pos x="95" y="175"/>
                  </a:cxn>
                  <a:cxn ang="0">
                    <a:pos x="35" y="235"/>
                  </a:cxn>
                  <a:cxn ang="0">
                    <a:pos x="12" y="275"/>
                  </a:cxn>
                  <a:cxn ang="0">
                    <a:pos x="35" y="311"/>
                  </a:cxn>
                  <a:cxn ang="0">
                    <a:pos x="95" y="327"/>
                  </a:cxn>
                  <a:cxn ang="0">
                    <a:pos x="84" y="364"/>
                  </a:cxn>
                  <a:cxn ang="0">
                    <a:pos x="78" y="392"/>
                  </a:cxn>
                  <a:cxn ang="0">
                    <a:pos x="134" y="414"/>
                  </a:cxn>
                  <a:cxn ang="0">
                    <a:pos x="169" y="437"/>
                  </a:cxn>
                  <a:cxn ang="0">
                    <a:pos x="217" y="442"/>
                  </a:cxn>
                  <a:cxn ang="0">
                    <a:pos x="272" y="440"/>
                  </a:cxn>
                  <a:cxn ang="0">
                    <a:pos x="306" y="419"/>
                  </a:cxn>
                  <a:cxn ang="0">
                    <a:pos x="341" y="431"/>
                  </a:cxn>
                  <a:cxn ang="0">
                    <a:pos x="351" y="485"/>
                  </a:cxn>
                  <a:cxn ang="0">
                    <a:pos x="365" y="504"/>
                  </a:cxn>
                  <a:cxn ang="0">
                    <a:pos x="392" y="536"/>
                  </a:cxn>
                  <a:cxn ang="0">
                    <a:pos x="406" y="538"/>
                  </a:cxn>
                  <a:cxn ang="0">
                    <a:pos x="446" y="517"/>
                  </a:cxn>
                  <a:cxn ang="0">
                    <a:pos x="508" y="542"/>
                  </a:cxn>
                  <a:cxn ang="0">
                    <a:pos x="539" y="542"/>
                  </a:cxn>
                  <a:cxn ang="0">
                    <a:pos x="585" y="524"/>
                  </a:cxn>
                  <a:cxn ang="0">
                    <a:pos x="638" y="500"/>
                  </a:cxn>
                  <a:cxn ang="0">
                    <a:pos x="666" y="457"/>
                  </a:cxn>
                  <a:cxn ang="0">
                    <a:pos x="692" y="416"/>
                  </a:cxn>
                  <a:cxn ang="0">
                    <a:pos x="676" y="358"/>
                  </a:cxn>
                </a:cxnLst>
                <a:rect l="0" t="0" r="r" b="b"/>
                <a:pathLst>
                  <a:path w="886" h="559">
                    <a:moveTo>
                      <a:pt x="674" y="352"/>
                    </a:moveTo>
                    <a:lnTo>
                      <a:pt x="673" y="352"/>
                    </a:lnTo>
                    <a:lnTo>
                      <a:pt x="673" y="347"/>
                    </a:lnTo>
                    <a:lnTo>
                      <a:pt x="673" y="342"/>
                    </a:lnTo>
                    <a:lnTo>
                      <a:pt x="664" y="339"/>
                    </a:lnTo>
                    <a:lnTo>
                      <a:pt x="659" y="330"/>
                    </a:lnTo>
                    <a:lnTo>
                      <a:pt x="662" y="323"/>
                    </a:lnTo>
                    <a:lnTo>
                      <a:pt x="669" y="318"/>
                    </a:lnTo>
                    <a:lnTo>
                      <a:pt x="674" y="309"/>
                    </a:lnTo>
                    <a:lnTo>
                      <a:pt x="685" y="304"/>
                    </a:lnTo>
                    <a:lnTo>
                      <a:pt x="697" y="299"/>
                    </a:lnTo>
                    <a:lnTo>
                      <a:pt x="707" y="294"/>
                    </a:lnTo>
                    <a:lnTo>
                      <a:pt x="697" y="290"/>
                    </a:lnTo>
                    <a:lnTo>
                      <a:pt x="688" y="289"/>
                    </a:lnTo>
                    <a:lnTo>
                      <a:pt x="681" y="285"/>
                    </a:lnTo>
                    <a:lnTo>
                      <a:pt x="676" y="284"/>
                    </a:lnTo>
                    <a:lnTo>
                      <a:pt x="673" y="289"/>
                    </a:lnTo>
                    <a:lnTo>
                      <a:pt x="669" y="294"/>
                    </a:lnTo>
                    <a:lnTo>
                      <a:pt x="662" y="294"/>
                    </a:lnTo>
                    <a:lnTo>
                      <a:pt x="655" y="292"/>
                    </a:lnTo>
                    <a:lnTo>
                      <a:pt x="650" y="285"/>
                    </a:lnTo>
                    <a:lnTo>
                      <a:pt x="647" y="278"/>
                    </a:lnTo>
                    <a:lnTo>
                      <a:pt x="638" y="275"/>
                    </a:lnTo>
                    <a:lnTo>
                      <a:pt x="635" y="270"/>
                    </a:lnTo>
                    <a:lnTo>
                      <a:pt x="637" y="263"/>
                    </a:lnTo>
                    <a:lnTo>
                      <a:pt x="643" y="261"/>
                    </a:lnTo>
                    <a:lnTo>
                      <a:pt x="650" y="260"/>
                    </a:lnTo>
                    <a:lnTo>
                      <a:pt x="657" y="258"/>
                    </a:lnTo>
                    <a:lnTo>
                      <a:pt x="668" y="249"/>
                    </a:lnTo>
                    <a:lnTo>
                      <a:pt x="680" y="239"/>
                    </a:lnTo>
                    <a:lnTo>
                      <a:pt x="680" y="235"/>
                    </a:lnTo>
                    <a:lnTo>
                      <a:pt x="686" y="234"/>
                    </a:lnTo>
                    <a:lnTo>
                      <a:pt x="693" y="235"/>
                    </a:lnTo>
                    <a:lnTo>
                      <a:pt x="697" y="242"/>
                    </a:lnTo>
                    <a:lnTo>
                      <a:pt x="692" y="253"/>
                    </a:lnTo>
                    <a:lnTo>
                      <a:pt x="686" y="263"/>
                    </a:lnTo>
                    <a:lnTo>
                      <a:pt x="697" y="260"/>
                    </a:lnTo>
                    <a:lnTo>
                      <a:pt x="707" y="254"/>
                    </a:lnTo>
                    <a:lnTo>
                      <a:pt x="717" y="249"/>
                    </a:lnTo>
                    <a:lnTo>
                      <a:pt x="729" y="247"/>
                    </a:lnTo>
                    <a:lnTo>
                      <a:pt x="736" y="251"/>
                    </a:lnTo>
                    <a:lnTo>
                      <a:pt x="745" y="254"/>
                    </a:lnTo>
                    <a:lnTo>
                      <a:pt x="743" y="260"/>
                    </a:lnTo>
                    <a:lnTo>
                      <a:pt x="745" y="265"/>
                    </a:lnTo>
                    <a:lnTo>
                      <a:pt x="741" y="270"/>
                    </a:lnTo>
                    <a:lnTo>
                      <a:pt x="740" y="275"/>
                    </a:lnTo>
                    <a:lnTo>
                      <a:pt x="740" y="280"/>
                    </a:lnTo>
                    <a:lnTo>
                      <a:pt x="745" y="284"/>
                    </a:lnTo>
                    <a:lnTo>
                      <a:pt x="747" y="282"/>
                    </a:lnTo>
                    <a:lnTo>
                      <a:pt x="752" y="282"/>
                    </a:lnTo>
                    <a:lnTo>
                      <a:pt x="760" y="284"/>
                    </a:lnTo>
                    <a:lnTo>
                      <a:pt x="766" y="292"/>
                    </a:lnTo>
                    <a:lnTo>
                      <a:pt x="762" y="296"/>
                    </a:lnTo>
                    <a:lnTo>
                      <a:pt x="757" y="299"/>
                    </a:lnTo>
                    <a:lnTo>
                      <a:pt x="757" y="304"/>
                    </a:lnTo>
                    <a:lnTo>
                      <a:pt x="759" y="304"/>
                    </a:lnTo>
                    <a:lnTo>
                      <a:pt x="762" y="308"/>
                    </a:lnTo>
                    <a:lnTo>
                      <a:pt x="764" y="311"/>
                    </a:lnTo>
                    <a:lnTo>
                      <a:pt x="766" y="316"/>
                    </a:lnTo>
                    <a:lnTo>
                      <a:pt x="762" y="320"/>
                    </a:lnTo>
                    <a:lnTo>
                      <a:pt x="760" y="327"/>
                    </a:lnTo>
                    <a:lnTo>
                      <a:pt x="760" y="330"/>
                    </a:lnTo>
                    <a:lnTo>
                      <a:pt x="764" y="332"/>
                    </a:lnTo>
                    <a:lnTo>
                      <a:pt x="760" y="335"/>
                    </a:lnTo>
                    <a:lnTo>
                      <a:pt x="760" y="339"/>
                    </a:lnTo>
                    <a:lnTo>
                      <a:pt x="767" y="339"/>
                    </a:lnTo>
                    <a:lnTo>
                      <a:pt x="771" y="335"/>
                    </a:lnTo>
                    <a:lnTo>
                      <a:pt x="778" y="335"/>
                    </a:lnTo>
                    <a:lnTo>
                      <a:pt x="779" y="330"/>
                    </a:lnTo>
                    <a:lnTo>
                      <a:pt x="784" y="330"/>
                    </a:lnTo>
                    <a:lnTo>
                      <a:pt x="788" y="328"/>
                    </a:lnTo>
                    <a:lnTo>
                      <a:pt x="793" y="328"/>
                    </a:lnTo>
                    <a:lnTo>
                      <a:pt x="800" y="321"/>
                    </a:lnTo>
                    <a:lnTo>
                      <a:pt x="803" y="309"/>
                    </a:lnTo>
                    <a:lnTo>
                      <a:pt x="802" y="294"/>
                    </a:lnTo>
                    <a:lnTo>
                      <a:pt x="798" y="284"/>
                    </a:lnTo>
                    <a:lnTo>
                      <a:pt x="791" y="273"/>
                    </a:lnTo>
                    <a:lnTo>
                      <a:pt x="784" y="266"/>
                    </a:lnTo>
                    <a:lnTo>
                      <a:pt x="778" y="258"/>
                    </a:lnTo>
                    <a:lnTo>
                      <a:pt x="776" y="249"/>
                    </a:lnTo>
                    <a:lnTo>
                      <a:pt x="784" y="246"/>
                    </a:lnTo>
                    <a:lnTo>
                      <a:pt x="791" y="241"/>
                    </a:lnTo>
                    <a:lnTo>
                      <a:pt x="798" y="234"/>
                    </a:lnTo>
                    <a:lnTo>
                      <a:pt x="807" y="229"/>
                    </a:lnTo>
                    <a:lnTo>
                      <a:pt x="810" y="218"/>
                    </a:lnTo>
                    <a:lnTo>
                      <a:pt x="815" y="210"/>
                    </a:lnTo>
                    <a:lnTo>
                      <a:pt x="821" y="203"/>
                    </a:lnTo>
                    <a:lnTo>
                      <a:pt x="829" y="198"/>
                    </a:lnTo>
                    <a:lnTo>
                      <a:pt x="831" y="192"/>
                    </a:lnTo>
                    <a:lnTo>
                      <a:pt x="836" y="184"/>
                    </a:lnTo>
                    <a:lnTo>
                      <a:pt x="836" y="174"/>
                    </a:lnTo>
                    <a:lnTo>
                      <a:pt x="831" y="165"/>
                    </a:lnTo>
                    <a:lnTo>
                      <a:pt x="829" y="160"/>
                    </a:lnTo>
                    <a:lnTo>
                      <a:pt x="836" y="158"/>
                    </a:lnTo>
                    <a:lnTo>
                      <a:pt x="846" y="155"/>
                    </a:lnTo>
                    <a:lnTo>
                      <a:pt x="857" y="151"/>
                    </a:lnTo>
                    <a:lnTo>
                      <a:pt x="864" y="143"/>
                    </a:lnTo>
                    <a:lnTo>
                      <a:pt x="870" y="129"/>
                    </a:lnTo>
                    <a:lnTo>
                      <a:pt x="877" y="115"/>
                    </a:lnTo>
                    <a:lnTo>
                      <a:pt x="886" y="106"/>
                    </a:lnTo>
                    <a:lnTo>
                      <a:pt x="886" y="93"/>
                    </a:lnTo>
                    <a:lnTo>
                      <a:pt x="870" y="94"/>
                    </a:lnTo>
                    <a:lnTo>
                      <a:pt x="862" y="100"/>
                    </a:lnTo>
                    <a:lnTo>
                      <a:pt x="853" y="105"/>
                    </a:lnTo>
                    <a:lnTo>
                      <a:pt x="845" y="108"/>
                    </a:lnTo>
                    <a:lnTo>
                      <a:pt x="833" y="105"/>
                    </a:lnTo>
                    <a:lnTo>
                      <a:pt x="827" y="98"/>
                    </a:lnTo>
                    <a:lnTo>
                      <a:pt x="821" y="88"/>
                    </a:lnTo>
                    <a:lnTo>
                      <a:pt x="817" y="82"/>
                    </a:lnTo>
                    <a:lnTo>
                      <a:pt x="807" y="76"/>
                    </a:lnTo>
                    <a:lnTo>
                      <a:pt x="797" y="72"/>
                    </a:lnTo>
                    <a:lnTo>
                      <a:pt x="784" y="69"/>
                    </a:lnTo>
                    <a:lnTo>
                      <a:pt x="779" y="64"/>
                    </a:lnTo>
                    <a:lnTo>
                      <a:pt x="772" y="51"/>
                    </a:lnTo>
                    <a:lnTo>
                      <a:pt x="767" y="41"/>
                    </a:lnTo>
                    <a:lnTo>
                      <a:pt x="762" y="29"/>
                    </a:lnTo>
                    <a:lnTo>
                      <a:pt x="757" y="21"/>
                    </a:lnTo>
                    <a:lnTo>
                      <a:pt x="750" y="10"/>
                    </a:lnTo>
                    <a:lnTo>
                      <a:pt x="741" y="5"/>
                    </a:lnTo>
                    <a:lnTo>
                      <a:pt x="731" y="0"/>
                    </a:lnTo>
                    <a:lnTo>
                      <a:pt x="717" y="0"/>
                    </a:lnTo>
                    <a:lnTo>
                      <a:pt x="695" y="3"/>
                    </a:lnTo>
                    <a:lnTo>
                      <a:pt x="681" y="12"/>
                    </a:lnTo>
                    <a:lnTo>
                      <a:pt x="673" y="24"/>
                    </a:lnTo>
                    <a:lnTo>
                      <a:pt x="668" y="39"/>
                    </a:lnTo>
                    <a:lnTo>
                      <a:pt x="661" y="51"/>
                    </a:lnTo>
                    <a:lnTo>
                      <a:pt x="654" y="62"/>
                    </a:lnTo>
                    <a:lnTo>
                      <a:pt x="643" y="65"/>
                    </a:lnTo>
                    <a:lnTo>
                      <a:pt x="630" y="65"/>
                    </a:lnTo>
                    <a:lnTo>
                      <a:pt x="614" y="60"/>
                    </a:lnTo>
                    <a:lnTo>
                      <a:pt x="600" y="60"/>
                    </a:lnTo>
                    <a:lnTo>
                      <a:pt x="587" y="60"/>
                    </a:lnTo>
                    <a:lnTo>
                      <a:pt x="575" y="65"/>
                    </a:lnTo>
                    <a:lnTo>
                      <a:pt x="561" y="69"/>
                    </a:lnTo>
                    <a:lnTo>
                      <a:pt x="549" y="72"/>
                    </a:lnTo>
                    <a:lnTo>
                      <a:pt x="537" y="76"/>
                    </a:lnTo>
                    <a:lnTo>
                      <a:pt x="526" y="77"/>
                    </a:lnTo>
                    <a:lnTo>
                      <a:pt x="514" y="76"/>
                    </a:lnTo>
                    <a:lnTo>
                      <a:pt x="504" y="72"/>
                    </a:lnTo>
                    <a:lnTo>
                      <a:pt x="496" y="69"/>
                    </a:lnTo>
                    <a:lnTo>
                      <a:pt x="489" y="65"/>
                    </a:lnTo>
                    <a:lnTo>
                      <a:pt x="480" y="60"/>
                    </a:lnTo>
                    <a:lnTo>
                      <a:pt x="473" y="57"/>
                    </a:lnTo>
                    <a:lnTo>
                      <a:pt x="463" y="53"/>
                    </a:lnTo>
                    <a:lnTo>
                      <a:pt x="454" y="53"/>
                    </a:lnTo>
                    <a:lnTo>
                      <a:pt x="442" y="55"/>
                    </a:lnTo>
                    <a:lnTo>
                      <a:pt x="430" y="57"/>
                    </a:lnTo>
                    <a:lnTo>
                      <a:pt x="423" y="55"/>
                    </a:lnTo>
                    <a:lnTo>
                      <a:pt x="416" y="51"/>
                    </a:lnTo>
                    <a:lnTo>
                      <a:pt x="411" y="46"/>
                    </a:lnTo>
                    <a:lnTo>
                      <a:pt x="408" y="38"/>
                    </a:lnTo>
                    <a:lnTo>
                      <a:pt x="401" y="31"/>
                    </a:lnTo>
                    <a:lnTo>
                      <a:pt x="389" y="27"/>
                    </a:lnTo>
                    <a:lnTo>
                      <a:pt x="373" y="24"/>
                    </a:lnTo>
                    <a:lnTo>
                      <a:pt x="365" y="24"/>
                    </a:lnTo>
                    <a:lnTo>
                      <a:pt x="354" y="29"/>
                    </a:lnTo>
                    <a:lnTo>
                      <a:pt x="349" y="43"/>
                    </a:lnTo>
                    <a:lnTo>
                      <a:pt x="344" y="50"/>
                    </a:lnTo>
                    <a:lnTo>
                      <a:pt x="341" y="57"/>
                    </a:lnTo>
                    <a:lnTo>
                      <a:pt x="334" y="60"/>
                    </a:lnTo>
                    <a:lnTo>
                      <a:pt x="327" y="64"/>
                    </a:lnTo>
                    <a:lnTo>
                      <a:pt x="310" y="60"/>
                    </a:lnTo>
                    <a:lnTo>
                      <a:pt x="296" y="55"/>
                    </a:lnTo>
                    <a:lnTo>
                      <a:pt x="281" y="50"/>
                    </a:lnTo>
                    <a:lnTo>
                      <a:pt x="270" y="48"/>
                    </a:lnTo>
                    <a:lnTo>
                      <a:pt x="258" y="53"/>
                    </a:lnTo>
                    <a:lnTo>
                      <a:pt x="251" y="60"/>
                    </a:lnTo>
                    <a:lnTo>
                      <a:pt x="241" y="64"/>
                    </a:lnTo>
                    <a:lnTo>
                      <a:pt x="231" y="67"/>
                    </a:lnTo>
                    <a:lnTo>
                      <a:pt x="220" y="70"/>
                    </a:lnTo>
                    <a:lnTo>
                      <a:pt x="210" y="76"/>
                    </a:lnTo>
                    <a:lnTo>
                      <a:pt x="200" y="77"/>
                    </a:lnTo>
                    <a:lnTo>
                      <a:pt x="189" y="81"/>
                    </a:lnTo>
                    <a:lnTo>
                      <a:pt x="181" y="86"/>
                    </a:lnTo>
                    <a:lnTo>
                      <a:pt x="174" y="93"/>
                    </a:lnTo>
                    <a:lnTo>
                      <a:pt x="170" y="100"/>
                    </a:lnTo>
                    <a:lnTo>
                      <a:pt x="170" y="112"/>
                    </a:lnTo>
                    <a:lnTo>
                      <a:pt x="165" y="115"/>
                    </a:lnTo>
                    <a:lnTo>
                      <a:pt x="162" y="120"/>
                    </a:lnTo>
                    <a:lnTo>
                      <a:pt x="153" y="122"/>
                    </a:lnTo>
                    <a:lnTo>
                      <a:pt x="141" y="124"/>
                    </a:lnTo>
                    <a:lnTo>
                      <a:pt x="131" y="125"/>
                    </a:lnTo>
                    <a:lnTo>
                      <a:pt x="122" y="137"/>
                    </a:lnTo>
                    <a:lnTo>
                      <a:pt x="112" y="149"/>
                    </a:lnTo>
                    <a:lnTo>
                      <a:pt x="98" y="156"/>
                    </a:lnTo>
                    <a:lnTo>
                      <a:pt x="95" y="175"/>
                    </a:lnTo>
                    <a:lnTo>
                      <a:pt x="91" y="191"/>
                    </a:lnTo>
                    <a:lnTo>
                      <a:pt x="84" y="205"/>
                    </a:lnTo>
                    <a:lnTo>
                      <a:pt x="76" y="217"/>
                    </a:lnTo>
                    <a:lnTo>
                      <a:pt x="64" y="225"/>
                    </a:lnTo>
                    <a:lnTo>
                      <a:pt x="50" y="232"/>
                    </a:lnTo>
                    <a:lnTo>
                      <a:pt x="35" y="235"/>
                    </a:lnTo>
                    <a:lnTo>
                      <a:pt x="19" y="237"/>
                    </a:lnTo>
                    <a:lnTo>
                      <a:pt x="12" y="241"/>
                    </a:lnTo>
                    <a:lnTo>
                      <a:pt x="7" y="249"/>
                    </a:lnTo>
                    <a:lnTo>
                      <a:pt x="2" y="260"/>
                    </a:lnTo>
                    <a:lnTo>
                      <a:pt x="0" y="270"/>
                    </a:lnTo>
                    <a:lnTo>
                      <a:pt x="12" y="275"/>
                    </a:lnTo>
                    <a:lnTo>
                      <a:pt x="17" y="289"/>
                    </a:lnTo>
                    <a:lnTo>
                      <a:pt x="17" y="290"/>
                    </a:lnTo>
                    <a:lnTo>
                      <a:pt x="19" y="297"/>
                    </a:lnTo>
                    <a:lnTo>
                      <a:pt x="29" y="299"/>
                    </a:lnTo>
                    <a:lnTo>
                      <a:pt x="33" y="304"/>
                    </a:lnTo>
                    <a:lnTo>
                      <a:pt x="35" y="311"/>
                    </a:lnTo>
                    <a:lnTo>
                      <a:pt x="45" y="316"/>
                    </a:lnTo>
                    <a:lnTo>
                      <a:pt x="59" y="321"/>
                    </a:lnTo>
                    <a:lnTo>
                      <a:pt x="69" y="316"/>
                    </a:lnTo>
                    <a:lnTo>
                      <a:pt x="79" y="313"/>
                    </a:lnTo>
                    <a:lnTo>
                      <a:pt x="88" y="316"/>
                    </a:lnTo>
                    <a:lnTo>
                      <a:pt x="95" y="327"/>
                    </a:lnTo>
                    <a:lnTo>
                      <a:pt x="91" y="333"/>
                    </a:lnTo>
                    <a:lnTo>
                      <a:pt x="84" y="339"/>
                    </a:lnTo>
                    <a:lnTo>
                      <a:pt x="78" y="342"/>
                    </a:lnTo>
                    <a:lnTo>
                      <a:pt x="76" y="351"/>
                    </a:lnTo>
                    <a:lnTo>
                      <a:pt x="79" y="358"/>
                    </a:lnTo>
                    <a:lnTo>
                      <a:pt x="84" y="364"/>
                    </a:lnTo>
                    <a:lnTo>
                      <a:pt x="79" y="368"/>
                    </a:lnTo>
                    <a:lnTo>
                      <a:pt x="72" y="370"/>
                    </a:lnTo>
                    <a:lnTo>
                      <a:pt x="72" y="375"/>
                    </a:lnTo>
                    <a:lnTo>
                      <a:pt x="74" y="382"/>
                    </a:lnTo>
                    <a:lnTo>
                      <a:pt x="76" y="390"/>
                    </a:lnTo>
                    <a:lnTo>
                      <a:pt x="78" y="392"/>
                    </a:lnTo>
                    <a:lnTo>
                      <a:pt x="83" y="394"/>
                    </a:lnTo>
                    <a:lnTo>
                      <a:pt x="93" y="399"/>
                    </a:lnTo>
                    <a:lnTo>
                      <a:pt x="105" y="406"/>
                    </a:lnTo>
                    <a:lnTo>
                      <a:pt x="117" y="406"/>
                    </a:lnTo>
                    <a:lnTo>
                      <a:pt x="127" y="411"/>
                    </a:lnTo>
                    <a:lnTo>
                      <a:pt x="134" y="414"/>
                    </a:lnTo>
                    <a:lnTo>
                      <a:pt x="146" y="418"/>
                    </a:lnTo>
                    <a:lnTo>
                      <a:pt x="148" y="421"/>
                    </a:lnTo>
                    <a:lnTo>
                      <a:pt x="152" y="428"/>
                    </a:lnTo>
                    <a:lnTo>
                      <a:pt x="155" y="428"/>
                    </a:lnTo>
                    <a:lnTo>
                      <a:pt x="160" y="428"/>
                    </a:lnTo>
                    <a:lnTo>
                      <a:pt x="169" y="437"/>
                    </a:lnTo>
                    <a:lnTo>
                      <a:pt x="184" y="442"/>
                    </a:lnTo>
                    <a:lnTo>
                      <a:pt x="195" y="442"/>
                    </a:lnTo>
                    <a:lnTo>
                      <a:pt x="205" y="442"/>
                    </a:lnTo>
                    <a:lnTo>
                      <a:pt x="210" y="440"/>
                    </a:lnTo>
                    <a:lnTo>
                      <a:pt x="215" y="438"/>
                    </a:lnTo>
                    <a:lnTo>
                      <a:pt x="217" y="442"/>
                    </a:lnTo>
                    <a:lnTo>
                      <a:pt x="219" y="450"/>
                    </a:lnTo>
                    <a:lnTo>
                      <a:pt x="227" y="442"/>
                    </a:lnTo>
                    <a:lnTo>
                      <a:pt x="241" y="437"/>
                    </a:lnTo>
                    <a:lnTo>
                      <a:pt x="255" y="440"/>
                    </a:lnTo>
                    <a:lnTo>
                      <a:pt x="267" y="444"/>
                    </a:lnTo>
                    <a:lnTo>
                      <a:pt x="272" y="440"/>
                    </a:lnTo>
                    <a:lnTo>
                      <a:pt x="281" y="435"/>
                    </a:lnTo>
                    <a:lnTo>
                      <a:pt x="287" y="430"/>
                    </a:lnTo>
                    <a:lnTo>
                      <a:pt x="294" y="428"/>
                    </a:lnTo>
                    <a:lnTo>
                      <a:pt x="296" y="423"/>
                    </a:lnTo>
                    <a:lnTo>
                      <a:pt x="299" y="421"/>
                    </a:lnTo>
                    <a:lnTo>
                      <a:pt x="306" y="419"/>
                    </a:lnTo>
                    <a:lnTo>
                      <a:pt x="317" y="421"/>
                    </a:lnTo>
                    <a:lnTo>
                      <a:pt x="320" y="416"/>
                    </a:lnTo>
                    <a:lnTo>
                      <a:pt x="324" y="416"/>
                    </a:lnTo>
                    <a:lnTo>
                      <a:pt x="327" y="423"/>
                    </a:lnTo>
                    <a:lnTo>
                      <a:pt x="334" y="430"/>
                    </a:lnTo>
                    <a:lnTo>
                      <a:pt x="341" y="431"/>
                    </a:lnTo>
                    <a:lnTo>
                      <a:pt x="351" y="437"/>
                    </a:lnTo>
                    <a:lnTo>
                      <a:pt x="358" y="447"/>
                    </a:lnTo>
                    <a:lnTo>
                      <a:pt x="363" y="459"/>
                    </a:lnTo>
                    <a:lnTo>
                      <a:pt x="360" y="471"/>
                    </a:lnTo>
                    <a:lnTo>
                      <a:pt x="356" y="478"/>
                    </a:lnTo>
                    <a:lnTo>
                      <a:pt x="351" y="485"/>
                    </a:lnTo>
                    <a:lnTo>
                      <a:pt x="349" y="499"/>
                    </a:lnTo>
                    <a:lnTo>
                      <a:pt x="349" y="500"/>
                    </a:lnTo>
                    <a:lnTo>
                      <a:pt x="351" y="504"/>
                    </a:lnTo>
                    <a:lnTo>
                      <a:pt x="356" y="502"/>
                    </a:lnTo>
                    <a:lnTo>
                      <a:pt x="363" y="502"/>
                    </a:lnTo>
                    <a:lnTo>
                      <a:pt x="365" y="504"/>
                    </a:lnTo>
                    <a:lnTo>
                      <a:pt x="367" y="509"/>
                    </a:lnTo>
                    <a:lnTo>
                      <a:pt x="368" y="512"/>
                    </a:lnTo>
                    <a:lnTo>
                      <a:pt x="373" y="516"/>
                    </a:lnTo>
                    <a:lnTo>
                      <a:pt x="377" y="529"/>
                    </a:lnTo>
                    <a:lnTo>
                      <a:pt x="389" y="538"/>
                    </a:lnTo>
                    <a:lnTo>
                      <a:pt x="392" y="536"/>
                    </a:lnTo>
                    <a:lnTo>
                      <a:pt x="397" y="536"/>
                    </a:lnTo>
                    <a:lnTo>
                      <a:pt x="401" y="536"/>
                    </a:lnTo>
                    <a:lnTo>
                      <a:pt x="401" y="540"/>
                    </a:lnTo>
                    <a:lnTo>
                      <a:pt x="404" y="542"/>
                    </a:lnTo>
                    <a:lnTo>
                      <a:pt x="404" y="540"/>
                    </a:lnTo>
                    <a:lnTo>
                      <a:pt x="406" y="538"/>
                    </a:lnTo>
                    <a:lnTo>
                      <a:pt x="406" y="531"/>
                    </a:lnTo>
                    <a:lnTo>
                      <a:pt x="406" y="524"/>
                    </a:lnTo>
                    <a:lnTo>
                      <a:pt x="411" y="523"/>
                    </a:lnTo>
                    <a:lnTo>
                      <a:pt x="420" y="521"/>
                    </a:lnTo>
                    <a:lnTo>
                      <a:pt x="435" y="521"/>
                    </a:lnTo>
                    <a:lnTo>
                      <a:pt x="446" y="517"/>
                    </a:lnTo>
                    <a:lnTo>
                      <a:pt x="456" y="514"/>
                    </a:lnTo>
                    <a:lnTo>
                      <a:pt x="466" y="517"/>
                    </a:lnTo>
                    <a:lnTo>
                      <a:pt x="478" y="521"/>
                    </a:lnTo>
                    <a:lnTo>
                      <a:pt x="483" y="533"/>
                    </a:lnTo>
                    <a:lnTo>
                      <a:pt x="496" y="540"/>
                    </a:lnTo>
                    <a:lnTo>
                      <a:pt x="508" y="542"/>
                    </a:lnTo>
                    <a:lnTo>
                      <a:pt x="520" y="545"/>
                    </a:lnTo>
                    <a:lnTo>
                      <a:pt x="518" y="552"/>
                    </a:lnTo>
                    <a:lnTo>
                      <a:pt x="523" y="559"/>
                    </a:lnTo>
                    <a:lnTo>
                      <a:pt x="526" y="554"/>
                    </a:lnTo>
                    <a:lnTo>
                      <a:pt x="530" y="547"/>
                    </a:lnTo>
                    <a:lnTo>
                      <a:pt x="539" y="542"/>
                    </a:lnTo>
                    <a:lnTo>
                      <a:pt x="547" y="540"/>
                    </a:lnTo>
                    <a:lnTo>
                      <a:pt x="561" y="536"/>
                    </a:lnTo>
                    <a:lnTo>
                      <a:pt x="573" y="531"/>
                    </a:lnTo>
                    <a:lnTo>
                      <a:pt x="575" y="526"/>
                    </a:lnTo>
                    <a:lnTo>
                      <a:pt x="578" y="523"/>
                    </a:lnTo>
                    <a:lnTo>
                      <a:pt x="585" y="524"/>
                    </a:lnTo>
                    <a:lnTo>
                      <a:pt x="592" y="526"/>
                    </a:lnTo>
                    <a:lnTo>
                      <a:pt x="604" y="523"/>
                    </a:lnTo>
                    <a:lnTo>
                      <a:pt x="616" y="517"/>
                    </a:lnTo>
                    <a:lnTo>
                      <a:pt x="623" y="509"/>
                    </a:lnTo>
                    <a:lnTo>
                      <a:pt x="635" y="504"/>
                    </a:lnTo>
                    <a:lnTo>
                      <a:pt x="638" y="500"/>
                    </a:lnTo>
                    <a:lnTo>
                      <a:pt x="642" y="495"/>
                    </a:lnTo>
                    <a:lnTo>
                      <a:pt x="647" y="492"/>
                    </a:lnTo>
                    <a:lnTo>
                      <a:pt x="654" y="483"/>
                    </a:lnTo>
                    <a:lnTo>
                      <a:pt x="657" y="474"/>
                    </a:lnTo>
                    <a:lnTo>
                      <a:pt x="662" y="466"/>
                    </a:lnTo>
                    <a:lnTo>
                      <a:pt x="666" y="457"/>
                    </a:lnTo>
                    <a:lnTo>
                      <a:pt x="673" y="450"/>
                    </a:lnTo>
                    <a:lnTo>
                      <a:pt x="680" y="442"/>
                    </a:lnTo>
                    <a:lnTo>
                      <a:pt x="686" y="438"/>
                    </a:lnTo>
                    <a:lnTo>
                      <a:pt x="686" y="430"/>
                    </a:lnTo>
                    <a:lnTo>
                      <a:pt x="690" y="425"/>
                    </a:lnTo>
                    <a:lnTo>
                      <a:pt x="692" y="416"/>
                    </a:lnTo>
                    <a:lnTo>
                      <a:pt x="695" y="407"/>
                    </a:lnTo>
                    <a:lnTo>
                      <a:pt x="693" y="392"/>
                    </a:lnTo>
                    <a:lnTo>
                      <a:pt x="690" y="382"/>
                    </a:lnTo>
                    <a:lnTo>
                      <a:pt x="685" y="373"/>
                    </a:lnTo>
                    <a:lnTo>
                      <a:pt x="680" y="364"/>
                    </a:lnTo>
                    <a:lnTo>
                      <a:pt x="676" y="358"/>
                    </a:lnTo>
                    <a:lnTo>
                      <a:pt x="674" y="352"/>
                    </a:lnTo>
                    <a:lnTo>
                      <a:pt x="674" y="352"/>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500" name="Freeform 259"/>
              <p:cNvSpPr>
                <a:spLocks/>
              </p:cNvSpPr>
              <p:nvPr/>
            </p:nvSpPr>
            <p:spPr bwMode="auto">
              <a:xfrm>
                <a:off x="8405019" y="1987550"/>
                <a:ext cx="82550" cy="34925"/>
              </a:xfrm>
              <a:custGeom>
                <a:avLst/>
                <a:gdLst/>
                <a:ahLst/>
                <a:cxnLst>
                  <a:cxn ang="0">
                    <a:pos x="6" y="22"/>
                  </a:cxn>
                  <a:cxn ang="0">
                    <a:pos x="0" y="19"/>
                  </a:cxn>
                  <a:cxn ang="0">
                    <a:pos x="0" y="17"/>
                  </a:cxn>
                  <a:cxn ang="0">
                    <a:pos x="2" y="10"/>
                  </a:cxn>
                  <a:cxn ang="0">
                    <a:pos x="9" y="5"/>
                  </a:cxn>
                  <a:cxn ang="0">
                    <a:pos x="16" y="0"/>
                  </a:cxn>
                  <a:cxn ang="0">
                    <a:pos x="25" y="0"/>
                  </a:cxn>
                  <a:cxn ang="0">
                    <a:pos x="31" y="0"/>
                  </a:cxn>
                  <a:cxn ang="0">
                    <a:pos x="40" y="3"/>
                  </a:cxn>
                  <a:cxn ang="0">
                    <a:pos x="49" y="7"/>
                  </a:cxn>
                  <a:cxn ang="0">
                    <a:pos x="52" y="12"/>
                  </a:cxn>
                  <a:cxn ang="0">
                    <a:pos x="45" y="16"/>
                  </a:cxn>
                  <a:cxn ang="0">
                    <a:pos x="30" y="19"/>
                  </a:cxn>
                  <a:cxn ang="0">
                    <a:pos x="14" y="21"/>
                  </a:cxn>
                  <a:cxn ang="0">
                    <a:pos x="6" y="22"/>
                  </a:cxn>
                </a:cxnLst>
                <a:rect l="0" t="0" r="r" b="b"/>
                <a:pathLst>
                  <a:path w="52" h="22">
                    <a:moveTo>
                      <a:pt x="6" y="22"/>
                    </a:moveTo>
                    <a:lnTo>
                      <a:pt x="0" y="19"/>
                    </a:lnTo>
                    <a:lnTo>
                      <a:pt x="0" y="17"/>
                    </a:lnTo>
                    <a:lnTo>
                      <a:pt x="2" y="10"/>
                    </a:lnTo>
                    <a:lnTo>
                      <a:pt x="9" y="5"/>
                    </a:lnTo>
                    <a:lnTo>
                      <a:pt x="16" y="0"/>
                    </a:lnTo>
                    <a:lnTo>
                      <a:pt x="25" y="0"/>
                    </a:lnTo>
                    <a:lnTo>
                      <a:pt x="31" y="0"/>
                    </a:lnTo>
                    <a:lnTo>
                      <a:pt x="40" y="3"/>
                    </a:lnTo>
                    <a:lnTo>
                      <a:pt x="49" y="7"/>
                    </a:lnTo>
                    <a:lnTo>
                      <a:pt x="52" y="12"/>
                    </a:lnTo>
                    <a:lnTo>
                      <a:pt x="45" y="16"/>
                    </a:lnTo>
                    <a:lnTo>
                      <a:pt x="30" y="19"/>
                    </a:lnTo>
                    <a:lnTo>
                      <a:pt x="14" y="21"/>
                    </a:lnTo>
                    <a:lnTo>
                      <a:pt x="6" y="22"/>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501" name="Freeform 260"/>
              <p:cNvSpPr>
                <a:spLocks/>
              </p:cNvSpPr>
              <p:nvPr/>
            </p:nvSpPr>
            <p:spPr bwMode="auto">
              <a:xfrm>
                <a:off x="8162132" y="2055813"/>
                <a:ext cx="33338" cy="15875"/>
              </a:xfrm>
              <a:custGeom>
                <a:avLst/>
                <a:gdLst/>
                <a:ahLst/>
                <a:cxnLst>
                  <a:cxn ang="0">
                    <a:pos x="16" y="10"/>
                  </a:cxn>
                  <a:cxn ang="0">
                    <a:pos x="18" y="7"/>
                  </a:cxn>
                  <a:cxn ang="0">
                    <a:pos x="21" y="5"/>
                  </a:cxn>
                  <a:cxn ang="0">
                    <a:pos x="19" y="2"/>
                  </a:cxn>
                  <a:cxn ang="0">
                    <a:pos x="18" y="0"/>
                  </a:cxn>
                  <a:cxn ang="0">
                    <a:pos x="0" y="0"/>
                  </a:cxn>
                  <a:cxn ang="0">
                    <a:pos x="6" y="7"/>
                  </a:cxn>
                  <a:cxn ang="0">
                    <a:pos x="16" y="10"/>
                  </a:cxn>
                </a:cxnLst>
                <a:rect l="0" t="0" r="r" b="b"/>
                <a:pathLst>
                  <a:path w="21" h="10">
                    <a:moveTo>
                      <a:pt x="16" y="10"/>
                    </a:moveTo>
                    <a:lnTo>
                      <a:pt x="18" y="7"/>
                    </a:lnTo>
                    <a:lnTo>
                      <a:pt x="21" y="5"/>
                    </a:lnTo>
                    <a:lnTo>
                      <a:pt x="19" y="2"/>
                    </a:lnTo>
                    <a:lnTo>
                      <a:pt x="18" y="0"/>
                    </a:lnTo>
                    <a:lnTo>
                      <a:pt x="0" y="0"/>
                    </a:lnTo>
                    <a:lnTo>
                      <a:pt x="6" y="7"/>
                    </a:lnTo>
                    <a:lnTo>
                      <a:pt x="16" y="10"/>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502" name="Freeform 261"/>
              <p:cNvSpPr>
                <a:spLocks/>
              </p:cNvSpPr>
              <p:nvPr/>
            </p:nvSpPr>
            <p:spPr bwMode="auto">
              <a:xfrm>
                <a:off x="7411244" y="1798638"/>
                <a:ext cx="17463" cy="19050"/>
              </a:xfrm>
              <a:custGeom>
                <a:avLst/>
                <a:gdLst/>
                <a:ahLst/>
                <a:cxnLst>
                  <a:cxn ang="0">
                    <a:pos x="11" y="6"/>
                  </a:cxn>
                  <a:cxn ang="0">
                    <a:pos x="6" y="0"/>
                  </a:cxn>
                  <a:cxn ang="0">
                    <a:pos x="2" y="2"/>
                  </a:cxn>
                  <a:cxn ang="0">
                    <a:pos x="0" y="7"/>
                  </a:cxn>
                  <a:cxn ang="0">
                    <a:pos x="0" y="11"/>
                  </a:cxn>
                  <a:cxn ang="0">
                    <a:pos x="6" y="12"/>
                  </a:cxn>
                  <a:cxn ang="0">
                    <a:pos x="7" y="9"/>
                  </a:cxn>
                  <a:cxn ang="0">
                    <a:pos x="11" y="4"/>
                  </a:cxn>
                  <a:cxn ang="0">
                    <a:pos x="9" y="4"/>
                  </a:cxn>
                  <a:cxn ang="0">
                    <a:pos x="11" y="6"/>
                  </a:cxn>
                </a:cxnLst>
                <a:rect l="0" t="0" r="r" b="b"/>
                <a:pathLst>
                  <a:path w="11" h="12">
                    <a:moveTo>
                      <a:pt x="11" y="6"/>
                    </a:moveTo>
                    <a:lnTo>
                      <a:pt x="6" y="0"/>
                    </a:lnTo>
                    <a:lnTo>
                      <a:pt x="2" y="2"/>
                    </a:lnTo>
                    <a:lnTo>
                      <a:pt x="0" y="7"/>
                    </a:lnTo>
                    <a:lnTo>
                      <a:pt x="0" y="11"/>
                    </a:lnTo>
                    <a:lnTo>
                      <a:pt x="6" y="12"/>
                    </a:lnTo>
                    <a:lnTo>
                      <a:pt x="7" y="9"/>
                    </a:lnTo>
                    <a:lnTo>
                      <a:pt x="11" y="4"/>
                    </a:lnTo>
                    <a:lnTo>
                      <a:pt x="9" y="4"/>
                    </a:lnTo>
                    <a:lnTo>
                      <a:pt x="11" y="6"/>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503" name="Freeform 262"/>
              <p:cNvSpPr>
                <a:spLocks/>
              </p:cNvSpPr>
              <p:nvPr/>
            </p:nvSpPr>
            <p:spPr bwMode="auto">
              <a:xfrm>
                <a:off x="6871494" y="1857375"/>
                <a:ext cx="34925" cy="20637"/>
              </a:xfrm>
              <a:custGeom>
                <a:avLst/>
                <a:gdLst/>
                <a:ahLst/>
                <a:cxnLst>
                  <a:cxn ang="0">
                    <a:pos x="22" y="10"/>
                  </a:cxn>
                  <a:cxn ang="0">
                    <a:pos x="17" y="12"/>
                  </a:cxn>
                  <a:cxn ang="0">
                    <a:pos x="12" y="13"/>
                  </a:cxn>
                  <a:cxn ang="0">
                    <a:pos x="3" y="12"/>
                  </a:cxn>
                  <a:cxn ang="0">
                    <a:pos x="0" y="8"/>
                  </a:cxn>
                  <a:cxn ang="0">
                    <a:pos x="3" y="1"/>
                  </a:cxn>
                  <a:cxn ang="0">
                    <a:pos x="12" y="0"/>
                  </a:cxn>
                  <a:cxn ang="0">
                    <a:pos x="19" y="1"/>
                  </a:cxn>
                  <a:cxn ang="0">
                    <a:pos x="22" y="8"/>
                  </a:cxn>
                  <a:cxn ang="0">
                    <a:pos x="20" y="10"/>
                  </a:cxn>
                  <a:cxn ang="0">
                    <a:pos x="19" y="13"/>
                  </a:cxn>
                  <a:cxn ang="0">
                    <a:pos x="22" y="10"/>
                  </a:cxn>
                </a:cxnLst>
                <a:rect l="0" t="0" r="r" b="b"/>
                <a:pathLst>
                  <a:path w="22" h="13">
                    <a:moveTo>
                      <a:pt x="22" y="10"/>
                    </a:moveTo>
                    <a:lnTo>
                      <a:pt x="17" y="12"/>
                    </a:lnTo>
                    <a:lnTo>
                      <a:pt x="12" y="13"/>
                    </a:lnTo>
                    <a:lnTo>
                      <a:pt x="3" y="12"/>
                    </a:lnTo>
                    <a:lnTo>
                      <a:pt x="0" y="8"/>
                    </a:lnTo>
                    <a:lnTo>
                      <a:pt x="3" y="1"/>
                    </a:lnTo>
                    <a:lnTo>
                      <a:pt x="12" y="0"/>
                    </a:lnTo>
                    <a:lnTo>
                      <a:pt x="19" y="1"/>
                    </a:lnTo>
                    <a:lnTo>
                      <a:pt x="22" y="8"/>
                    </a:lnTo>
                    <a:lnTo>
                      <a:pt x="20" y="10"/>
                    </a:lnTo>
                    <a:lnTo>
                      <a:pt x="19" y="13"/>
                    </a:lnTo>
                    <a:lnTo>
                      <a:pt x="22" y="10"/>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504" name="Freeform 263"/>
              <p:cNvSpPr>
                <a:spLocks/>
              </p:cNvSpPr>
              <p:nvPr/>
            </p:nvSpPr>
            <p:spPr bwMode="auto">
              <a:xfrm>
                <a:off x="6587332" y="1624013"/>
                <a:ext cx="139700" cy="76200"/>
              </a:xfrm>
              <a:custGeom>
                <a:avLst/>
                <a:gdLst/>
                <a:ahLst/>
                <a:cxnLst>
                  <a:cxn ang="0">
                    <a:pos x="7" y="48"/>
                  </a:cxn>
                  <a:cxn ang="0">
                    <a:pos x="0" y="47"/>
                  </a:cxn>
                  <a:cxn ang="0">
                    <a:pos x="0" y="42"/>
                  </a:cxn>
                  <a:cxn ang="0">
                    <a:pos x="3" y="33"/>
                  </a:cxn>
                  <a:cxn ang="0">
                    <a:pos x="9" y="31"/>
                  </a:cxn>
                  <a:cxn ang="0">
                    <a:pos x="15" y="21"/>
                  </a:cxn>
                  <a:cxn ang="0">
                    <a:pos x="24" y="11"/>
                  </a:cxn>
                  <a:cxn ang="0">
                    <a:pos x="33" y="2"/>
                  </a:cxn>
                  <a:cxn ang="0">
                    <a:pos x="46" y="0"/>
                  </a:cxn>
                  <a:cxn ang="0">
                    <a:pos x="48" y="0"/>
                  </a:cxn>
                  <a:cxn ang="0">
                    <a:pos x="52" y="0"/>
                  </a:cxn>
                  <a:cxn ang="0">
                    <a:pos x="52" y="6"/>
                  </a:cxn>
                  <a:cxn ang="0">
                    <a:pos x="52" y="11"/>
                  </a:cxn>
                  <a:cxn ang="0">
                    <a:pos x="55" y="7"/>
                  </a:cxn>
                  <a:cxn ang="0">
                    <a:pos x="60" y="6"/>
                  </a:cxn>
                  <a:cxn ang="0">
                    <a:pos x="67" y="7"/>
                  </a:cxn>
                  <a:cxn ang="0">
                    <a:pos x="76" y="12"/>
                  </a:cxn>
                  <a:cxn ang="0">
                    <a:pos x="84" y="19"/>
                  </a:cxn>
                  <a:cxn ang="0">
                    <a:pos x="88" y="26"/>
                  </a:cxn>
                  <a:cxn ang="0">
                    <a:pos x="83" y="31"/>
                  </a:cxn>
                  <a:cxn ang="0">
                    <a:pos x="72" y="36"/>
                  </a:cxn>
                  <a:cxn ang="0">
                    <a:pos x="60" y="36"/>
                  </a:cxn>
                  <a:cxn ang="0">
                    <a:pos x="52" y="38"/>
                  </a:cxn>
                  <a:cxn ang="0">
                    <a:pos x="46" y="38"/>
                  </a:cxn>
                  <a:cxn ang="0">
                    <a:pos x="41" y="40"/>
                  </a:cxn>
                  <a:cxn ang="0">
                    <a:pos x="36" y="40"/>
                  </a:cxn>
                  <a:cxn ang="0">
                    <a:pos x="34" y="42"/>
                  </a:cxn>
                  <a:cxn ang="0">
                    <a:pos x="7" y="48"/>
                  </a:cxn>
                </a:cxnLst>
                <a:rect l="0" t="0" r="r" b="b"/>
                <a:pathLst>
                  <a:path w="88" h="48">
                    <a:moveTo>
                      <a:pt x="7" y="48"/>
                    </a:moveTo>
                    <a:lnTo>
                      <a:pt x="0" y="47"/>
                    </a:lnTo>
                    <a:lnTo>
                      <a:pt x="0" y="42"/>
                    </a:lnTo>
                    <a:lnTo>
                      <a:pt x="3" y="33"/>
                    </a:lnTo>
                    <a:lnTo>
                      <a:pt x="9" y="31"/>
                    </a:lnTo>
                    <a:lnTo>
                      <a:pt x="15" y="21"/>
                    </a:lnTo>
                    <a:lnTo>
                      <a:pt x="24" y="11"/>
                    </a:lnTo>
                    <a:lnTo>
                      <a:pt x="33" y="2"/>
                    </a:lnTo>
                    <a:lnTo>
                      <a:pt x="46" y="0"/>
                    </a:lnTo>
                    <a:lnTo>
                      <a:pt x="48" y="0"/>
                    </a:lnTo>
                    <a:lnTo>
                      <a:pt x="52" y="0"/>
                    </a:lnTo>
                    <a:lnTo>
                      <a:pt x="52" y="6"/>
                    </a:lnTo>
                    <a:lnTo>
                      <a:pt x="52" y="11"/>
                    </a:lnTo>
                    <a:lnTo>
                      <a:pt x="55" y="7"/>
                    </a:lnTo>
                    <a:lnTo>
                      <a:pt x="60" y="6"/>
                    </a:lnTo>
                    <a:lnTo>
                      <a:pt x="67" y="7"/>
                    </a:lnTo>
                    <a:lnTo>
                      <a:pt x="76" y="12"/>
                    </a:lnTo>
                    <a:lnTo>
                      <a:pt x="84" y="19"/>
                    </a:lnTo>
                    <a:lnTo>
                      <a:pt x="88" y="26"/>
                    </a:lnTo>
                    <a:lnTo>
                      <a:pt x="83" y="31"/>
                    </a:lnTo>
                    <a:lnTo>
                      <a:pt x="72" y="36"/>
                    </a:lnTo>
                    <a:lnTo>
                      <a:pt x="60" y="36"/>
                    </a:lnTo>
                    <a:lnTo>
                      <a:pt x="52" y="38"/>
                    </a:lnTo>
                    <a:lnTo>
                      <a:pt x="46" y="38"/>
                    </a:lnTo>
                    <a:lnTo>
                      <a:pt x="41" y="40"/>
                    </a:lnTo>
                    <a:lnTo>
                      <a:pt x="36" y="40"/>
                    </a:lnTo>
                    <a:lnTo>
                      <a:pt x="34" y="42"/>
                    </a:lnTo>
                    <a:lnTo>
                      <a:pt x="7" y="48"/>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505" name="Freeform 264"/>
              <p:cNvSpPr>
                <a:spLocks/>
              </p:cNvSpPr>
              <p:nvPr/>
            </p:nvSpPr>
            <p:spPr bwMode="auto">
              <a:xfrm>
                <a:off x="6393657" y="1585913"/>
                <a:ext cx="52388" cy="26987"/>
              </a:xfrm>
              <a:custGeom>
                <a:avLst/>
                <a:gdLst/>
                <a:ahLst/>
                <a:cxnLst>
                  <a:cxn ang="0">
                    <a:pos x="14" y="0"/>
                  </a:cxn>
                  <a:cxn ang="0">
                    <a:pos x="15" y="0"/>
                  </a:cxn>
                  <a:cxn ang="0">
                    <a:pos x="22" y="4"/>
                  </a:cxn>
                  <a:cxn ang="0">
                    <a:pos x="27" y="5"/>
                  </a:cxn>
                  <a:cxn ang="0">
                    <a:pos x="33" y="7"/>
                  </a:cxn>
                  <a:cxn ang="0">
                    <a:pos x="29" y="11"/>
                  </a:cxn>
                  <a:cxn ang="0">
                    <a:pos x="22" y="14"/>
                  </a:cxn>
                  <a:cxn ang="0">
                    <a:pos x="14" y="16"/>
                  </a:cxn>
                  <a:cxn ang="0">
                    <a:pos x="10" y="17"/>
                  </a:cxn>
                  <a:cxn ang="0">
                    <a:pos x="3" y="12"/>
                  </a:cxn>
                  <a:cxn ang="0">
                    <a:pos x="0" y="5"/>
                  </a:cxn>
                  <a:cxn ang="0">
                    <a:pos x="5" y="0"/>
                  </a:cxn>
                  <a:cxn ang="0">
                    <a:pos x="14" y="0"/>
                  </a:cxn>
                </a:cxnLst>
                <a:rect l="0" t="0" r="r" b="b"/>
                <a:pathLst>
                  <a:path w="33" h="17">
                    <a:moveTo>
                      <a:pt x="14" y="0"/>
                    </a:moveTo>
                    <a:lnTo>
                      <a:pt x="15" y="0"/>
                    </a:lnTo>
                    <a:lnTo>
                      <a:pt x="22" y="4"/>
                    </a:lnTo>
                    <a:lnTo>
                      <a:pt x="27" y="5"/>
                    </a:lnTo>
                    <a:lnTo>
                      <a:pt x="33" y="7"/>
                    </a:lnTo>
                    <a:lnTo>
                      <a:pt x="29" y="11"/>
                    </a:lnTo>
                    <a:lnTo>
                      <a:pt x="22" y="14"/>
                    </a:lnTo>
                    <a:lnTo>
                      <a:pt x="14" y="16"/>
                    </a:lnTo>
                    <a:lnTo>
                      <a:pt x="10" y="17"/>
                    </a:lnTo>
                    <a:lnTo>
                      <a:pt x="3" y="12"/>
                    </a:lnTo>
                    <a:lnTo>
                      <a:pt x="0" y="5"/>
                    </a:lnTo>
                    <a:lnTo>
                      <a:pt x="5" y="0"/>
                    </a:lnTo>
                    <a:lnTo>
                      <a:pt x="14" y="0"/>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506" name="Freeform 265"/>
              <p:cNvSpPr>
                <a:spLocks/>
              </p:cNvSpPr>
              <p:nvPr/>
            </p:nvSpPr>
            <p:spPr bwMode="auto">
              <a:xfrm>
                <a:off x="6409532" y="1525588"/>
                <a:ext cx="192088" cy="134937"/>
              </a:xfrm>
              <a:custGeom>
                <a:avLst/>
                <a:gdLst/>
                <a:ahLst/>
                <a:cxnLst>
                  <a:cxn ang="0">
                    <a:pos x="115" y="78"/>
                  </a:cxn>
                  <a:cxn ang="0">
                    <a:pos x="110" y="81"/>
                  </a:cxn>
                  <a:cxn ang="0">
                    <a:pos x="105" y="85"/>
                  </a:cxn>
                  <a:cxn ang="0">
                    <a:pos x="88" y="81"/>
                  </a:cxn>
                  <a:cxn ang="0">
                    <a:pos x="74" y="80"/>
                  </a:cxn>
                  <a:cxn ang="0">
                    <a:pos x="60" y="76"/>
                  </a:cxn>
                  <a:cxn ang="0">
                    <a:pos x="48" y="76"/>
                  </a:cxn>
                  <a:cxn ang="0">
                    <a:pos x="41" y="73"/>
                  </a:cxn>
                  <a:cxn ang="0">
                    <a:pos x="35" y="68"/>
                  </a:cxn>
                  <a:cxn ang="0">
                    <a:pos x="26" y="61"/>
                  </a:cxn>
                  <a:cxn ang="0">
                    <a:pos x="21" y="57"/>
                  </a:cxn>
                  <a:cxn ang="0">
                    <a:pos x="31" y="52"/>
                  </a:cxn>
                  <a:cxn ang="0">
                    <a:pos x="40" y="49"/>
                  </a:cxn>
                  <a:cxn ang="0">
                    <a:pos x="47" y="45"/>
                  </a:cxn>
                  <a:cxn ang="0">
                    <a:pos x="59" y="42"/>
                  </a:cxn>
                  <a:cxn ang="0">
                    <a:pos x="52" y="40"/>
                  </a:cxn>
                  <a:cxn ang="0">
                    <a:pos x="47" y="40"/>
                  </a:cxn>
                  <a:cxn ang="0">
                    <a:pos x="40" y="40"/>
                  </a:cxn>
                  <a:cxn ang="0">
                    <a:pos x="38" y="40"/>
                  </a:cxn>
                  <a:cxn ang="0">
                    <a:pos x="26" y="38"/>
                  </a:cxn>
                  <a:cxn ang="0">
                    <a:pos x="17" y="37"/>
                  </a:cxn>
                  <a:cxn ang="0">
                    <a:pos x="9" y="33"/>
                  </a:cxn>
                  <a:cxn ang="0">
                    <a:pos x="0" y="30"/>
                  </a:cxn>
                  <a:cxn ang="0">
                    <a:pos x="12" y="21"/>
                  </a:cxn>
                  <a:cxn ang="0">
                    <a:pos x="26" y="12"/>
                  </a:cxn>
                  <a:cxn ang="0">
                    <a:pos x="36" y="4"/>
                  </a:cxn>
                  <a:cxn ang="0">
                    <a:pos x="53" y="0"/>
                  </a:cxn>
                  <a:cxn ang="0">
                    <a:pos x="62" y="2"/>
                  </a:cxn>
                  <a:cxn ang="0">
                    <a:pos x="71" y="7"/>
                  </a:cxn>
                  <a:cxn ang="0">
                    <a:pos x="78" y="12"/>
                  </a:cxn>
                  <a:cxn ang="0">
                    <a:pos x="84" y="19"/>
                  </a:cxn>
                  <a:cxn ang="0">
                    <a:pos x="79" y="19"/>
                  </a:cxn>
                  <a:cxn ang="0">
                    <a:pos x="78" y="19"/>
                  </a:cxn>
                  <a:cxn ang="0">
                    <a:pos x="78" y="26"/>
                  </a:cxn>
                  <a:cxn ang="0">
                    <a:pos x="78" y="30"/>
                  </a:cxn>
                  <a:cxn ang="0">
                    <a:pos x="74" y="35"/>
                  </a:cxn>
                  <a:cxn ang="0">
                    <a:pos x="69" y="40"/>
                  </a:cxn>
                  <a:cxn ang="0">
                    <a:pos x="74" y="38"/>
                  </a:cxn>
                  <a:cxn ang="0">
                    <a:pos x="79" y="40"/>
                  </a:cxn>
                  <a:cxn ang="0">
                    <a:pos x="86" y="42"/>
                  </a:cxn>
                  <a:cxn ang="0">
                    <a:pos x="95" y="45"/>
                  </a:cxn>
                  <a:cxn ang="0">
                    <a:pos x="100" y="45"/>
                  </a:cxn>
                  <a:cxn ang="0">
                    <a:pos x="105" y="45"/>
                  </a:cxn>
                  <a:cxn ang="0">
                    <a:pos x="114" y="47"/>
                  </a:cxn>
                  <a:cxn ang="0">
                    <a:pos x="121" y="54"/>
                  </a:cxn>
                  <a:cxn ang="0">
                    <a:pos x="115" y="59"/>
                  </a:cxn>
                  <a:cxn ang="0">
                    <a:pos x="117" y="64"/>
                  </a:cxn>
                  <a:cxn ang="0">
                    <a:pos x="112" y="68"/>
                  </a:cxn>
                  <a:cxn ang="0">
                    <a:pos x="107" y="71"/>
                  </a:cxn>
                  <a:cxn ang="0">
                    <a:pos x="112" y="73"/>
                  </a:cxn>
                  <a:cxn ang="0">
                    <a:pos x="115" y="78"/>
                  </a:cxn>
                </a:cxnLst>
                <a:rect l="0" t="0" r="r" b="b"/>
                <a:pathLst>
                  <a:path w="121" h="85">
                    <a:moveTo>
                      <a:pt x="115" y="78"/>
                    </a:moveTo>
                    <a:lnTo>
                      <a:pt x="110" y="81"/>
                    </a:lnTo>
                    <a:lnTo>
                      <a:pt x="105" y="85"/>
                    </a:lnTo>
                    <a:lnTo>
                      <a:pt x="88" y="81"/>
                    </a:lnTo>
                    <a:lnTo>
                      <a:pt x="74" y="80"/>
                    </a:lnTo>
                    <a:lnTo>
                      <a:pt x="60" y="76"/>
                    </a:lnTo>
                    <a:lnTo>
                      <a:pt x="48" y="76"/>
                    </a:lnTo>
                    <a:lnTo>
                      <a:pt x="41" y="73"/>
                    </a:lnTo>
                    <a:lnTo>
                      <a:pt x="35" y="68"/>
                    </a:lnTo>
                    <a:lnTo>
                      <a:pt x="26" y="61"/>
                    </a:lnTo>
                    <a:lnTo>
                      <a:pt x="21" y="57"/>
                    </a:lnTo>
                    <a:lnTo>
                      <a:pt x="31" y="52"/>
                    </a:lnTo>
                    <a:lnTo>
                      <a:pt x="40" y="49"/>
                    </a:lnTo>
                    <a:lnTo>
                      <a:pt x="47" y="45"/>
                    </a:lnTo>
                    <a:lnTo>
                      <a:pt x="59" y="42"/>
                    </a:lnTo>
                    <a:lnTo>
                      <a:pt x="52" y="40"/>
                    </a:lnTo>
                    <a:lnTo>
                      <a:pt x="47" y="40"/>
                    </a:lnTo>
                    <a:lnTo>
                      <a:pt x="40" y="40"/>
                    </a:lnTo>
                    <a:lnTo>
                      <a:pt x="38" y="40"/>
                    </a:lnTo>
                    <a:lnTo>
                      <a:pt x="26" y="38"/>
                    </a:lnTo>
                    <a:lnTo>
                      <a:pt x="17" y="37"/>
                    </a:lnTo>
                    <a:lnTo>
                      <a:pt x="9" y="33"/>
                    </a:lnTo>
                    <a:lnTo>
                      <a:pt x="0" y="30"/>
                    </a:lnTo>
                    <a:lnTo>
                      <a:pt x="12" y="21"/>
                    </a:lnTo>
                    <a:lnTo>
                      <a:pt x="26" y="12"/>
                    </a:lnTo>
                    <a:lnTo>
                      <a:pt x="36" y="4"/>
                    </a:lnTo>
                    <a:lnTo>
                      <a:pt x="53" y="0"/>
                    </a:lnTo>
                    <a:lnTo>
                      <a:pt x="62" y="2"/>
                    </a:lnTo>
                    <a:lnTo>
                      <a:pt x="71" y="7"/>
                    </a:lnTo>
                    <a:lnTo>
                      <a:pt x="78" y="12"/>
                    </a:lnTo>
                    <a:lnTo>
                      <a:pt x="84" y="19"/>
                    </a:lnTo>
                    <a:lnTo>
                      <a:pt x="79" y="19"/>
                    </a:lnTo>
                    <a:lnTo>
                      <a:pt x="78" y="19"/>
                    </a:lnTo>
                    <a:lnTo>
                      <a:pt x="78" y="26"/>
                    </a:lnTo>
                    <a:lnTo>
                      <a:pt x="78" y="30"/>
                    </a:lnTo>
                    <a:lnTo>
                      <a:pt x="74" y="35"/>
                    </a:lnTo>
                    <a:lnTo>
                      <a:pt x="69" y="40"/>
                    </a:lnTo>
                    <a:lnTo>
                      <a:pt x="74" y="38"/>
                    </a:lnTo>
                    <a:lnTo>
                      <a:pt x="79" y="40"/>
                    </a:lnTo>
                    <a:lnTo>
                      <a:pt x="86" y="42"/>
                    </a:lnTo>
                    <a:lnTo>
                      <a:pt x="95" y="45"/>
                    </a:lnTo>
                    <a:lnTo>
                      <a:pt x="100" y="45"/>
                    </a:lnTo>
                    <a:lnTo>
                      <a:pt x="105" y="45"/>
                    </a:lnTo>
                    <a:lnTo>
                      <a:pt x="114" y="47"/>
                    </a:lnTo>
                    <a:lnTo>
                      <a:pt x="121" y="54"/>
                    </a:lnTo>
                    <a:lnTo>
                      <a:pt x="115" y="59"/>
                    </a:lnTo>
                    <a:lnTo>
                      <a:pt x="117" y="64"/>
                    </a:lnTo>
                    <a:lnTo>
                      <a:pt x="112" y="68"/>
                    </a:lnTo>
                    <a:lnTo>
                      <a:pt x="107" y="71"/>
                    </a:lnTo>
                    <a:lnTo>
                      <a:pt x="112" y="73"/>
                    </a:lnTo>
                    <a:lnTo>
                      <a:pt x="115" y="78"/>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507" name="Freeform 266"/>
              <p:cNvSpPr>
                <a:spLocks/>
              </p:cNvSpPr>
              <p:nvPr/>
            </p:nvSpPr>
            <p:spPr bwMode="auto">
              <a:xfrm>
                <a:off x="6493669" y="1739900"/>
                <a:ext cx="22225" cy="15875"/>
              </a:xfrm>
              <a:custGeom>
                <a:avLst/>
                <a:gdLst/>
                <a:ahLst/>
                <a:cxnLst>
                  <a:cxn ang="0">
                    <a:pos x="0" y="5"/>
                  </a:cxn>
                  <a:cxn ang="0">
                    <a:pos x="4" y="1"/>
                  </a:cxn>
                  <a:cxn ang="0">
                    <a:pos x="7" y="0"/>
                  </a:cxn>
                  <a:cxn ang="0">
                    <a:pos x="14" y="0"/>
                  </a:cxn>
                  <a:cxn ang="0">
                    <a:pos x="11" y="6"/>
                  </a:cxn>
                  <a:cxn ang="0">
                    <a:pos x="4" y="10"/>
                  </a:cxn>
                  <a:cxn ang="0">
                    <a:pos x="0" y="6"/>
                  </a:cxn>
                  <a:cxn ang="0">
                    <a:pos x="0" y="5"/>
                  </a:cxn>
                </a:cxnLst>
                <a:rect l="0" t="0" r="r" b="b"/>
                <a:pathLst>
                  <a:path w="14" h="10">
                    <a:moveTo>
                      <a:pt x="0" y="5"/>
                    </a:moveTo>
                    <a:lnTo>
                      <a:pt x="4" y="1"/>
                    </a:lnTo>
                    <a:lnTo>
                      <a:pt x="7" y="0"/>
                    </a:lnTo>
                    <a:lnTo>
                      <a:pt x="14" y="0"/>
                    </a:lnTo>
                    <a:lnTo>
                      <a:pt x="11" y="6"/>
                    </a:lnTo>
                    <a:lnTo>
                      <a:pt x="4" y="10"/>
                    </a:lnTo>
                    <a:lnTo>
                      <a:pt x="0" y="6"/>
                    </a:lnTo>
                    <a:lnTo>
                      <a:pt x="0" y="5"/>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508" name="Freeform 267"/>
              <p:cNvSpPr>
                <a:spLocks/>
              </p:cNvSpPr>
              <p:nvPr/>
            </p:nvSpPr>
            <p:spPr bwMode="auto">
              <a:xfrm>
                <a:off x="6371432" y="1528763"/>
                <a:ext cx="33338" cy="6350"/>
              </a:xfrm>
              <a:custGeom>
                <a:avLst/>
                <a:gdLst/>
                <a:ahLst/>
                <a:cxnLst>
                  <a:cxn ang="0">
                    <a:pos x="21" y="4"/>
                  </a:cxn>
                  <a:cxn ang="0">
                    <a:pos x="9" y="4"/>
                  </a:cxn>
                  <a:cxn ang="0">
                    <a:pos x="0" y="0"/>
                  </a:cxn>
                  <a:cxn ang="0">
                    <a:pos x="19" y="0"/>
                  </a:cxn>
                  <a:cxn ang="0">
                    <a:pos x="21" y="4"/>
                  </a:cxn>
                </a:cxnLst>
                <a:rect l="0" t="0" r="r" b="b"/>
                <a:pathLst>
                  <a:path w="21" h="4">
                    <a:moveTo>
                      <a:pt x="21" y="4"/>
                    </a:moveTo>
                    <a:lnTo>
                      <a:pt x="9" y="4"/>
                    </a:lnTo>
                    <a:lnTo>
                      <a:pt x="0" y="0"/>
                    </a:lnTo>
                    <a:lnTo>
                      <a:pt x="19" y="0"/>
                    </a:lnTo>
                    <a:lnTo>
                      <a:pt x="21" y="4"/>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509" name="Freeform 268"/>
              <p:cNvSpPr>
                <a:spLocks/>
              </p:cNvSpPr>
              <p:nvPr/>
            </p:nvSpPr>
            <p:spPr bwMode="auto">
              <a:xfrm>
                <a:off x="6754019" y="1684338"/>
                <a:ext cx="23813" cy="11112"/>
              </a:xfrm>
              <a:custGeom>
                <a:avLst/>
                <a:gdLst/>
                <a:ahLst/>
                <a:cxnLst>
                  <a:cxn ang="0">
                    <a:pos x="15" y="0"/>
                  </a:cxn>
                  <a:cxn ang="0">
                    <a:pos x="14" y="4"/>
                  </a:cxn>
                  <a:cxn ang="0">
                    <a:pos x="8" y="7"/>
                  </a:cxn>
                  <a:cxn ang="0">
                    <a:pos x="2" y="4"/>
                  </a:cxn>
                  <a:cxn ang="0">
                    <a:pos x="0" y="2"/>
                  </a:cxn>
                  <a:cxn ang="0">
                    <a:pos x="10" y="0"/>
                  </a:cxn>
                  <a:cxn ang="0">
                    <a:pos x="15" y="0"/>
                  </a:cxn>
                </a:cxnLst>
                <a:rect l="0" t="0" r="r" b="b"/>
                <a:pathLst>
                  <a:path w="15" h="7">
                    <a:moveTo>
                      <a:pt x="15" y="0"/>
                    </a:moveTo>
                    <a:lnTo>
                      <a:pt x="14" y="4"/>
                    </a:lnTo>
                    <a:lnTo>
                      <a:pt x="8" y="7"/>
                    </a:lnTo>
                    <a:lnTo>
                      <a:pt x="2" y="4"/>
                    </a:lnTo>
                    <a:lnTo>
                      <a:pt x="0" y="2"/>
                    </a:lnTo>
                    <a:lnTo>
                      <a:pt x="10" y="0"/>
                    </a:lnTo>
                    <a:lnTo>
                      <a:pt x="15" y="0"/>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510" name="Freeform 269"/>
              <p:cNvSpPr>
                <a:spLocks/>
              </p:cNvSpPr>
              <p:nvPr/>
            </p:nvSpPr>
            <p:spPr bwMode="auto">
              <a:xfrm>
                <a:off x="5320507" y="1547813"/>
                <a:ext cx="163513" cy="49212"/>
              </a:xfrm>
              <a:custGeom>
                <a:avLst/>
                <a:gdLst/>
                <a:ahLst/>
                <a:cxnLst>
                  <a:cxn ang="0">
                    <a:pos x="88" y="16"/>
                  </a:cxn>
                  <a:cxn ang="0">
                    <a:pos x="76" y="17"/>
                  </a:cxn>
                  <a:cxn ang="0">
                    <a:pos x="67" y="21"/>
                  </a:cxn>
                  <a:cxn ang="0">
                    <a:pos x="60" y="26"/>
                  </a:cxn>
                  <a:cxn ang="0">
                    <a:pos x="57" y="31"/>
                  </a:cxn>
                  <a:cxn ang="0">
                    <a:pos x="52" y="28"/>
                  </a:cxn>
                  <a:cxn ang="0">
                    <a:pos x="52" y="26"/>
                  </a:cxn>
                  <a:cxn ang="0">
                    <a:pos x="52" y="26"/>
                  </a:cxn>
                  <a:cxn ang="0">
                    <a:pos x="41" y="24"/>
                  </a:cxn>
                  <a:cxn ang="0">
                    <a:pos x="38" y="21"/>
                  </a:cxn>
                  <a:cxn ang="0">
                    <a:pos x="41" y="17"/>
                  </a:cxn>
                  <a:cxn ang="0">
                    <a:pos x="48" y="16"/>
                  </a:cxn>
                  <a:cxn ang="0">
                    <a:pos x="41" y="16"/>
                  </a:cxn>
                  <a:cxn ang="0">
                    <a:pos x="38" y="16"/>
                  </a:cxn>
                  <a:cxn ang="0">
                    <a:pos x="41" y="12"/>
                  </a:cxn>
                  <a:cxn ang="0">
                    <a:pos x="46" y="11"/>
                  </a:cxn>
                  <a:cxn ang="0">
                    <a:pos x="39" y="7"/>
                  </a:cxn>
                  <a:cxn ang="0">
                    <a:pos x="34" y="5"/>
                  </a:cxn>
                  <a:cxn ang="0">
                    <a:pos x="22" y="9"/>
                  </a:cxn>
                  <a:cxn ang="0">
                    <a:pos x="12" y="12"/>
                  </a:cxn>
                  <a:cxn ang="0">
                    <a:pos x="5" y="11"/>
                  </a:cxn>
                  <a:cxn ang="0">
                    <a:pos x="0" y="11"/>
                  </a:cxn>
                  <a:cxn ang="0">
                    <a:pos x="5" y="4"/>
                  </a:cxn>
                  <a:cxn ang="0">
                    <a:pos x="17" y="2"/>
                  </a:cxn>
                  <a:cxn ang="0">
                    <a:pos x="29" y="0"/>
                  </a:cxn>
                  <a:cxn ang="0">
                    <a:pos x="39" y="0"/>
                  </a:cxn>
                  <a:cxn ang="0">
                    <a:pos x="55" y="4"/>
                  </a:cxn>
                  <a:cxn ang="0">
                    <a:pos x="69" y="7"/>
                  </a:cxn>
                  <a:cxn ang="0">
                    <a:pos x="77" y="4"/>
                  </a:cxn>
                  <a:cxn ang="0">
                    <a:pos x="88" y="0"/>
                  </a:cxn>
                  <a:cxn ang="0">
                    <a:pos x="96" y="2"/>
                  </a:cxn>
                  <a:cxn ang="0">
                    <a:pos x="103" y="5"/>
                  </a:cxn>
                  <a:cxn ang="0">
                    <a:pos x="96" y="12"/>
                  </a:cxn>
                  <a:cxn ang="0">
                    <a:pos x="89" y="16"/>
                  </a:cxn>
                  <a:cxn ang="0">
                    <a:pos x="86" y="16"/>
                  </a:cxn>
                  <a:cxn ang="0">
                    <a:pos x="84" y="16"/>
                  </a:cxn>
                  <a:cxn ang="0">
                    <a:pos x="84" y="21"/>
                  </a:cxn>
                  <a:cxn ang="0">
                    <a:pos x="88" y="16"/>
                  </a:cxn>
                </a:cxnLst>
                <a:rect l="0" t="0" r="r" b="b"/>
                <a:pathLst>
                  <a:path w="103" h="31">
                    <a:moveTo>
                      <a:pt x="88" y="16"/>
                    </a:moveTo>
                    <a:lnTo>
                      <a:pt x="76" y="17"/>
                    </a:lnTo>
                    <a:lnTo>
                      <a:pt x="67" y="21"/>
                    </a:lnTo>
                    <a:lnTo>
                      <a:pt x="60" y="26"/>
                    </a:lnTo>
                    <a:lnTo>
                      <a:pt x="57" y="31"/>
                    </a:lnTo>
                    <a:lnTo>
                      <a:pt x="52" y="28"/>
                    </a:lnTo>
                    <a:lnTo>
                      <a:pt x="52" y="26"/>
                    </a:lnTo>
                    <a:lnTo>
                      <a:pt x="52" y="26"/>
                    </a:lnTo>
                    <a:lnTo>
                      <a:pt x="41" y="24"/>
                    </a:lnTo>
                    <a:lnTo>
                      <a:pt x="38" y="21"/>
                    </a:lnTo>
                    <a:lnTo>
                      <a:pt x="41" y="17"/>
                    </a:lnTo>
                    <a:lnTo>
                      <a:pt x="48" y="16"/>
                    </a:lnTo>
                    <a:lnTo>
                      <a:pt x="41" y="16"/>
                    </a:lnTo>
                    <a:lnTo>
                      <a:pt x="38" y="16"/>
                    </a:lnTo>
                    <a:lnTo>
                      <a:pt x="41" y="12"/>
                    </a:lnTo>
                    <a:lnTo>
                      <a:pt x="46" y="11"/>
                    </a:lnTo>
                    <a:lnTo>
                      <a:pt x="39" y="7"/>
                    </a:lnTo>
                    <a:lnTo>
                      <a:pt x="34" y="5"/>
                    </a:lnTo>
                    <a:lnTo>
                      <a:pt x="22" y="9"/>
                    </a:lnTo>
                    <a:lnTo>
                      <a:pt x="12" y="12"/>
                    </a:lnTo>
                    <a:lnTo>
                      <a:pt x="5" y="11"/>
                    </a:lnTo>
                    <a:lnTo>
                      <a:pt x="0" y="11"/>
                    </a:lnTo>
                    <a:lnTo>
                      <a:pt x="5" y="4"/>
                    </a:lnTo>
                    <a:lnTo>
                      <a:pt x="17" y="2"/>
                    </a:lnTo>
                    <a:lnTo>
                      <a:pt x="29" y="0"/>
                    </a:lnTo>
                    <a:lnTo>
                      <a:pt x="39" y="0"/>
                    </a:lnTo>
                    <a:lnTo>
                      <a:pt x="55" y="4"/>
                    </a:lnTo>
                    <a:lnTo>
                      <a:pt x="69" y="7"/>
                    </a:lnTo>
                    <a:lnTo>
                      <a:pt x="77" y="4"/>
                    </a:lnTo>
                    <a:lnTo>
                      <a:pt x="88" y="0"/>
                    </a:lnTo>
                    <a:lnTo>
                      <a:pt x="96" y="2"/>
                    </a:lnTo>
                    <a:lnTo>
                      <a:pt x="103" y="5"/>
                    </a:lnTo>
                    <a:lnTo>
                      <a:pt x="96" y="12"/>
                    </a:lnTo>
                    <a:lnTo>
                      <a:pt x="89" y="16"/>
                    </a:lnTo>
                    <a:lnTo>
                      <a:pt x="86" y="16"/>
                    </a:lnTo>
                    <a:lnTo>
                      <a:pt x="84" y="16"/>
                    </a:lnTo>
                    <a:lnTo>
                      <a:pt x="84" y="21"/>
                    </a:lnTo>
                    <a:lnTo>
                      <a:pt x="88" y="16"/>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511" name="Freeform 270"/>
              <p:cNvSpPr>
                <a:spLocks/>
              </p:cNvSpPr>
              <p:nvPr/>
            </p:nvSpPr>
            <p:spPr bwMode="auto">
              <a:xfrm>
                <a:off x="5744369" y="1517650"/>
                <a:ext cx="57150" cy="36512"/>
              </a:xfrm>
              <a:custGeom>
                <a:avLst/>
                <a:gdLst/>
                <a:ahLst/>
                <a:cxnLst>
                  <a:cxn ang="0">
                    <a:pos x="8" y="23"/>
                  </a:cxn>
                  <a:cxn ang="0">
                    <a:pos x="1" y="19"/>
                  </a:cxn>
                  <a:cxn ang="0">
                    <a:pos x="0" y="14"/>
                  </a:cxn>
                  <a:cxn ang="0">
                    <a:pos x="1" y="9"/>
                  </a:cxn>
                  <a:cxn ang="0">
                    <a:pos x="10" y="4"/>
                  </a:cxn>
                  <a:cxn ang="0">
                    <a:pos x="18" y="0"/>
                  </a:cxn>
                  <a:cxn ang="0">
                    <a:pos x="29" y="0"/>
                  </a:cxn>
                  <a:cxn ang="0">
                    <a:pos x="36" y="16"/>
                  </a:cxn>
                  <a:cxn ang="0">
                    <a:pos x="29" y="17"/>
                  </a:cxn>
                  <a:cxn ang="0">
                    <a:pos x="22" y="19"/>
                  </a:cxn>
                  <a:cxn ang="0">
                    <a:pos x="12" y="21"/>
                  </a:cxn>
                  <a:cxn ang="0">
                    <a:pos x="8" y="23"/>
                  </a:cxn>
                </a:cxnLst>
                <a:rect l="0" t="0" r="r" b="b"/>
                <a:pathLst>
                  <a:path w="36" h="23">
                    <a:moveTo>
                      <a:pt x="8" y="23"/>
                    </a:moveTo>
                    <a:lnTo>
                      <a:pt x="1" y="19"/>
                    </a:lnTo>
                    <a:lnTo>
                      <a:pt x="0" y="14"/>
                    </a:lnTo>
                    <a:lnTo>
                      <a:pt x="1" y="9"/>
                    </a:lnTo>
                    <a:lnTo>
                      <a:pt x="10" y="4"/>
                    </a:lnTo>
                    <a:lnTo>
                      <a:pt x="18" y="0"/>
                    </a:lnTo>
                    <a:lnTo>
                      <a:pt x="29" y="0"/>
                    </a:lnTo>
                    <a:lnTo>
                      <a:pt x="36" y="16"/>
                    </a:lnTo>
                    <a:lnTo>
                      <a:pt x="29" y="17"/>
                    </a:lnTo>
                    <a:lnTo>
                      <a:pt x="22" y="19"/>
                    </a:lnTo>
                    <a:lnTo>
                      <a:pt x="12" y="21"/>
                    </a:lnTo>
                    <a:lnTo>
                      <a:pt x="8" y="23"/>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512" name="Freeform 271"/>
              <p:cNvSpPr>
                <a:spLocks/>
              </p:cNvSpPr>
              <p:nvPr/>
            </p:nvSpPr>
            <p:spPr bwMode="auto">
              <a:xfrm>
                <a:off x="5669757" y="1539875"/>
                <a:ext cx="60325" cy="34925"/>
              </a:xfrm>
              <a:custGeom>
                <a:avLst/>
                <a:gdLst/>
                <a:ahLst/>
                <a:cxnLst>
                  <a:cxn ang="0">
                    <a:pos x="38" y="5"/>
                  </a:cxn>
                  <a:cxn ang="0">
                    <a:pos x="38" y="9"/>
                  </a:cxn>
                  <a:cxn ang="0">
                    <a:pos x="38" y="12"/>
                  </a:cxn>
                  <a:cxn ang="0">
                    <a:pos x="31" y="16"/>
                  </a:cxn>
                  <a:cxn ang="0">
                    <a:pos x="26" y="16"/>
                  </a:cxn>
                  <a:cxn ang="0">
                    <a:pos x="28" y="21"/>
                  </a:cxn>
                  <a:cxn ang="0">
                    <a:pos x="21" y="21"/>
                  </a:cxn>
                  <a:cxn ang="0">
                    <a:pos x="12" y="22"/>
                  </a:cxn>
                  <a:cxn ang="0">
                    <a:pos x="4" y="21"/>
                  </a:cxn>
                  <a:cxn ang="0">
                    <a:pos x="0" y="21"/>
                  </a:cxn>
                  <a:cxn ang="0">
                    <a:pos x="2" y="10"/>
                  </a:cxn>
                  <a:cxn ang="0">
                    <a:pos x="10" y="7"/>
                  </a:cxn>
                  <a:cxn ang="0">
                    <a:pos x="9" y="2"/>
                  </a:cxn>
                  <a:cxn ang="0">
                    <a:pos x="10" y="0"/>
                  </a:cxn>
                  <a:cxn ang="0">
                    <a:pos x="26" y="0"/>
                  </a:cxn>
                  <a:cxn ang="0">
                    <a:pos x="24" y="3"/>
                  </a:cxn>
                  <a:cxn ang="0">
                    <a:pos x="22" y="5"/>
                  </a:cxn>
                  <a:cxn ang="0">
                    <a:pos x="28" y="5"/>
                  </a:cxn>
                  <a:cxn ang="0">
                    <a:pos x="38" y="5"/>
                  </a:cxn>
                </a:cxnLst>
                <a:rect l="0" t="0" r="r" b="b"/>
                <a:pathLst>
                  <a:path w="38" h="22">
                    <a:moveTo>
                      <a:pt x="38" y="5"/>
                    </a:moveTo>
                    <a:lnTo>
                      <a:pt x="38" y="9"/>
                    </a:lnTo>
                    <a:lnTo>
                      <a:pt x="38" y="12"/>
                    </a:lnTo>
                    <a:lnTo>
                      <a:pt x="31" y="16"/>
                    </a:lnTo>
                    <a:lnTo>
                      <a:pt x="26" y="16"/>
                    </a:lnTo>
                    <a:lnTo>
                      <a:pt x="28" y="21"/>
                    </a:lnTo>
                    <a:lnTo>
                      <a:pt x="21" y="21"/>
                    </a:lnTo>
                    <a:lnTo>
                      <a:pt x="12" y="22"/>
                    </a:lnTo>
                    <a:lnTo>
                      <a:pt x="4" y="21"/>
                    </a:lnTo>
                    <a:lnTo>
                      <a:pt x="0" y="21"/>
                    </a:lnTo>
                    <a:lnTo>
                      <a:pt x="2" y="10"/>
                    </a:lnTo>
                    <a:lnTo>
                      <a:pt x="10" y="7"/>
                    </a:lnTo>
                    <a:lnTo>
                      <a:pt x="9" y="2"/>
                    </a:lnTo>
                    <a:lnTo>
                      <a:pt x="10" y="0"/>
                    </a:lnTo>
                    <a:lnTo>
                      <a:pt x="26" y="0"/>
                    </a:lnTo>
                    <a:lnTo>
                      <a:pt x="24" y="3"/>
                    </a:lnTo>
                    <a:lnTo>
                      <a:pt x="22" y="5"/>
                    </a:lnTo>
                    <a:lnTo>
                      <a:pt x="28" y="5"/>
                    </a:lnTo>
                    <a:lnTo>
                      <a:pt x="38" y="5"/>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513" name="Freeform 272"/>
              <p:cNvSpPr>
                <a:spLocks/>
              </p:cNvSpPr>
              <p:nvPr/>
            </p:nvSpPr>
            <p:spPr bwMode="auto">
              <a:xfrm>
                <a:off x="5587207" y="1573213"/>
                <a:ext cx="63500" cy="20637"/>
              </a:xfrm>
              <a:custGeom>
                <a:avLst/>
                <a:gdLst/>
                <a:ahLst/>
                <a:cxnLst>
                  <a:cxn ang="0">
                    <a:pos x="23" y="13"/>
                  </a:cxn>
                  <a:cxn ang="0">
                    <a:pos x="18" y="10"/>
                  </a:cxn>
                  <a:cxn ang="0">
                    <a:pos x="14" y="8"/>
                  </a:cxn>
                  <a:cxn ang="0">
                    <a:pos x="11" y="12"/>
                  </a:cxn>
                  <a:cxn ang="0">
                    <a:pos x="6" y="13"/>
                  </a:cxn>
                  <a:cxn ang="0">
                    <a:pos x="2" y="12"/>
                  </a:cxn>
                  <a:cxn ang="0">
                    <a:pos x="0" y="10"/>
                  </a:cxn>
                  <a:cxn ang="0">
                    <a:pos x="2" y="3"/>
                  </a:cxn>
                  <a:cxn ang="0">
                    <a:pos x="11" y="1"/>
                  </a:cxn>
                  <a:cxn ang="0">
                    <a:pos x="18" y="0"/>
                  </a:cxn>
                  <a:cxn ang="0">
                    <a:pos x="26" y="0"/>
                  </a:cxn>
                  <a:cxn ang="0">
                    <a:pos x="35" y="0"/>
                  </a:cxn>
                  <a:cxn ang="0">
                    <a:pos x="40" y="5"/>
                  </a:cxn>
                  <a:cxn ang="0">
                    <a:pos x="30" y="8"/>
                  </a:cxn>
                  <a:cxn ang="0">
                    <a:pos x="23" y="13"/>
                  </a:cxn>
                </a:cxnLst>
                <a:rect l="0" t="0" r="r" b="b"/>
                <a:pathLst>
                  <a:path w="40" h="13">
                    <a:moveTo>
                      <a:pt x="23" y="13"/>
                    </a:moveTo>
                    <a:lnTo>
                      <a:pt x="18" y="10"/>
                    </a:lnTo>
                    <a:lnTo>
                      <a:pt x="14" y="8"/>
                    </a:lnTo>
                    <a:lnTo>
                      <a:pt x="11" y="12"/>
                    </a:lnTo>
                    <a:lnTo>
                      <a:pt x="6" y="13"/>
                    </a:lnTo>
                    <a:lnTo>
                      <a:pt x="2" y="12"/>
                    </a:lnTo>
                    <a:lnTo>
                      <a:pt x="0" y="10"/>
                    </a:lnTo>
                    <a:lnTo>
                      <a:pt x="2" y="3"/>
                    </a:lnTo>
                    <a:lnTo>
                      <a:pt x="11" y="1"/>
                    </a:lnTo>
                    <a:lnTo>
                      <a:pt x="18" y="0"/>
                    </a:lnTo>
                    <a:lnTo>
                      <a:pt x="26" y="0"/>
                    </a:lnTo>
                    <a:lnTo>
                      <a:pt x="35" y="0"/>
                    </a:lnTo>
                    <a:lnTo>
                      <a:pt x="40" y="5"/>
                    </a:lnTo>
                    <a:lnTo>
                      <a:pt x="30" y="8"/>
                    </a:lnTo>
                    <a:lnTo>
                      <a:pt x="23" y="13"/>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514" name="Freeform 273"/>
              <p:cNvSpPr>
                <a:spLocks/>
              </p:cNvSpPr>
              <p:nvPr/>
            </p:nvSpPr>
            <p:spPr bwMode="auto">
              <a:xfrm>
                <a:off x="5552282" y="1498600"/>
                <a:ext cx="95250" cy="66675"/>
              </a:xfrm>
              <a:custGeom>
                <a:avLst/>
                <a:gdLst/>
                <a:ahLst/>
                <a:cxnLst>
                  <a:cxn ang="0">
                    <a:pos x="45" y="36"/>
                  </a:cxn>
                  <a:cxn ang="0">
                    <a:pos x="35" y="38"/>
                  </a:cxn>
                  <a:cxn ang="0">
                    <a:pos x="26" y="42"/>
                  </a:cxn>
                  <a:cxn ang="0">
                    <a:pos x="19" y="38"/>
                  </a:cxn>
                  <a:cxn ang="0">
                    <a:pos x="12" y="36"/>
                  </a:cxn>
                  <a:cxn ang="0">
                    <a:pos x="4" y="33"/>
                  </a:cxn>
                  <a:cxn ang="0">
                    <a:pos x="0" y="33"/>
                  </a:cxn>
                  <a:cxn ang="0">
                    <a:pos x="4" y="29"/>
                  </a:cxn>
                  <a:cxn ang="0">
                    <a:pos x="7" y="26"/>
                  </a:cxn>
                  <a:cxn ang="0">
                    <a:pos x="28" y="26"/>
                  </a:cxn>
                  <a:cxn ang="0">
                    <a:pos x="22" y="23"/>
                  </a:cxn>
                  <a:cxn ang="0">
                    <a:pos x="19" y="26"/>
                  </a:cxn>
                  <a:cxn ang="0">
                    <a:pos x="19" y="19"/>
                  </a:cxn>
                  <a:cxn ang="0">
                    <a:pos x="26" y="16"/>
                  </a:cxn>
                  <a:cxn ang="0">
                    <a:pos x="35" y="14"/>
                  </a:cxn>
                  <a:cxn ang="0">
                    <a:pos x="40" y="9"/>
                  </a:cxn>
                  <a:cxn ang="0">
                    <a:pos x="50" y="9"/>
                  </a:cxn>
                  <a:cxn ang="0">
                    <a:pos x="52" y="2"/>
                  </a:cxn>
                  <a:cxn ang="0">
                    <a:pos x="59" y="0"/>
                  </a:cxn>
                  <a:cxn ang="0">
                    <a:pos x="59" y="2"/>
                  </a:cxn>
                  <a:cxn ang="0">
                    <a:pos x="60" y="7"/>
                  </a:cxn>
                  <a:cxn ang="0">
                    <a:pos x="57" y="9"/>
                  </a:cxn>
                  <a:cxn ang="0">
                    <a:pos x="55" y="12"/>
                  </a:cxn>
                  <a:cxn ang="0">
                    <a:pos x="41" y="19"/>
                  </a:cxn>
                  <a:cxn ang="0">
                    <a:pos x="33" y="26"/>
                  </a:cxn>
                  <a:cxn ang="0">
                    <a:pos x="40" y="26"/>
                  </a:cxn>
                  <a:cxn ang="0">
                    <a:pos x="47" y="28"/>
                  </a:cxn>
                  <a:cxn ang="0">
                    <a:pos x="53" y="29"/>
                  </a:cxn>
                  <a:cxn ang="0">
                    <a:pos x="60" y="35"/>
                  </a:cxn>
                  <a:cxn ang="0">
                    <a:pos x="53" y="35"/>
                  </a:cxn>
                  <a:cxn ang="0">
                    <a:pos x="45" y="36"/>
                  </a:cxn>
                </a:cxnLst>
                <a:rect l="0" t="0" r="r" b="b"/>
                <a:pathLst>
                  <a:path w="60" h="42">
                    <a:moveTo>
                      <a:pt x="45" y="36"/>
                    </a:moveTo>
                    <a:lnTo>
                      <a:pt x="35" y="38"/>
                    </a:lnTo>
                    <a:lnTo>
                      <a:pt x="26" y="42"/>
                    </a:lnTo>
                    <a:lnTo>
                      <a:pt x="19" y="38"/>
                    </a:lnTo>
                    <a:lnTo>
                      <a:pt x="12" y="36"/>
                    </a:lnTo>
                    <a:lnTo>
                      <a:pt x="4" y="33"/>
                    </a:lnTo>
                    <a:lnTo>
                      <a:pt x="0" y="33"/>
                    </a:lnTo>
                    <a:lnTo>
                      <a:pt x="4" y="29"/>
                    </a:lnTo>
                    <a:lnTo>
                      <a:pt x="7" y="26"/>
                    </a:lnTo>
                    <a:lnTo>
                      <a:pt x="28" y="26"/>
                    </a:lnTo>
                    <a:lnTo>
                      <a:pt x="22" y="23"/>
                    </a:lnTo>
                    <a:lnTo>
                      <a:pt x="19" y="26"/>
                    </a:lnTo>
                    <a:lnTo>
                      <a:pt x="19" y="19"/>
                    </a:lnTo>
                    <a:lnTo>
                      <a:pt x="26" y="16"/>
                    </a:lnTo>
                    <a:lnTo>
                      <a:pt x="35" y="14"/>
                    </a:lnTo>
                    <a:lnTo>
                      <a:pt x="40" y="9"/>
                    </a:lnTo>
                    <a:lnTo>
                      <a:pt x="50" y="9"/>
                    </a:lnTo>
                    <a:lnTo>
                      <a:pt x="52" y="2"/>
                    </a:lnTo>
                    <a:lnTo>
                      <a:pt x="59" y="0"/>
                    </a:lnTo>
                    <a:lnTo>
                      <a:pt x="59" y="2"/>
                    </a:lnTo>
                    <a:lnTo>
                      <a:pt x="60" y="7"/>
                    </a:lnTo>
                    <a:lnTo>
                      <a:pt x="57" y="9"/>
                    </a:lnTo>
                    <a:lnTo>
                      <a:pt x="55" y="12"/>
                    </a:lnTo>
                    <a:lnTo>
                      <a:pt x="41" y="19"/>
                    </a:lnTo>
                    <a:lnTo>
                      <a:pt x="33" y="26"/>
                    </a:lnTo>
                    <a:lnTo>
                      <a:pt x="40" y="26"/>
                    </a:lnTo>
                    <a:lnTo>
                      <a:pt x="47" y="28"/>
                    </a:lnTo>
                    <a:lnTo>
                      <a:pt x="53" y="29"/>
                    </a:lnTo>
                    <a:lnTo>
                      <a:pt x="60" y="35"/>
                    </a:lnTo>
                    <a:lnTo>
                      <a:pt x="53" y="35"/>
                    </a:lnTo>
                    <a:lnTo>
                      <a:pt x="45" y="36"/>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515" name="Freeform 274"/>
              <p:cNvSpPr>
                <a:spLocks/>
              </p:cNvSpPr>
              <p:nvPr/>
            </p:nvSpPr>
            <p:spPr bwMode="auto">
              <a:xfrm>
                <a:off x="4553744" y="1597025"/>
                <a:ext cx="322263" cy="174625"/>
              </a:xfrm>
              <a:custGeom>
                <a:avLst/>
                <a:gdLst/>
                <a:ahLst/>
                <a:cxnLst>
                  <a:cxn ang="0">
                    <a:pos x="168" y="84"/>
                  </a:cxn>
                  <a:cxn ang="0">
                    <a:pos x="158" y="81"/>
                  </a:cxn>
                  <a:cxn ang="0">
                    <a:pos x="151" y="72"/>
                  </a:cxn>
                  <a:cxn ang="0">
                    <a:pos x="148" y="59"/>
                  </a:cxn>
                  <a:cxn ang="0">
                    <a:pos x="148" y="52"/>
                  </a:cxn>
                  <a:cxn ang="0">
                    <a:pos x="142" y="47"/>
                  </a:cxn>
                  <a:cxn ang="0">
                    <a:pos x="127" y="47"/>
                  </a:cxn>
                  <a:cxn ang="0">
                    <a:pos x="115" y="67"/>
                  </a:cxn>
                  <a:cxn ang="0">
                    <a:pos x="108" y="81"/>
                  </a:cxn>
                  <a:cxn ang="0">
                    <a:pos x="98" y="88"/>
                  </a:cxn>
                  <a:cxn ang="0">
                    <a:pos x="92" y="103"/>
                  </a:cxn>
                  <a:cxn ang="0">
                    <a:pos x="75" y="103"/>
                  </a:cxn>
                  <a:cxn ang="0">
                    <a:pos x="53" y="90"/>
                  </a:cxn>
                  <a:cxn ang="0">
                    <a:pos x="62" y="78"/>
                  </a:cxn>
                  <a:cxn ang="0">
                    <a:pos x="75" y="76"/>
                  </a:cxn>
                  <a:cxn ang="0">
                    <a:pos x="80" y="72"/>
                  </a:cxn>
                  <a:cxn ang="0">
                    <a:pos x="65" y="72"/>
                  </a:cxn>
                  <a:cxn ang="0">
                    <a:pos x="55" y="72"/>
                  </a:cxn>
                  <a:cxn ang="0">
                    <a:pos x="44" y="72"/>
                  </a:cxn>
                  <a:cxn ang="0">
                    <a:pos x="48" y="62"/>
                  </a:cxn>
                  <a:cxn ang="0">
                    <a:pos x="62" y="57"/>
                  </a:cxn>
                  <a:cxn ang="0">
                    <a:pos x="77" y="52"/>
                  </a:cxn>
                  <a:cxn ang="0">
                    <a:pos x="74" y="48"/>
                  </a:cxn>
                  <a:cxn ang="0">
                    <a:pos x="65" y="45"/>
                  </a:cxn>
                  <a:cxn ang="0">
                    <a:pos x="60" y="43"/>
                  </a:cxn>
                  <a:cxn ang="0">
                    <a:pos x="51" y="50"/>
                  </a:cxn>
                  <a:cxn ang="0">
                    <a:pos x="32" y="55"/>
                  </a:cxn>
                  <a:cxn ang="0">
                    <a:pos x="29" y="48"/>
                  </a:cxn>
                  <a:cxn ang="0">
                    <a:pos x="19" y="40"/>
                  </a:cxn>
                  <a:cxn ang="0">
                    <a:pos x="13" y="29"/>
                  </a:cxn>
                  <a:cxn ang="0">
                    <a:pos x="0" y="17"/>
                  </a:cxn>
                  <a:cxn ang="0">
                    <a:pos x="17" y="5"/>
                  </a:cxn>
                  <a:cxn ang="0">
                    <a:pos x="43" y="7"/>
                  </a:cxn>
                  <a:cxn ang="0">
                    <a:pos x="37" y="14"/>
                  </a:cxn>
                  <a:cxn ang="0">
                    <a:pos x="51" y="23"/>
                  </a:cxn>
                  <a:cxn ang="0">
                    <a:pos x="48" y="16"/>
                  </a:cxn>
                  <a:cxn ang="0">
                    <a:pos x="56" y="7"/>
                  </a:cxn>
                  <a:cxn ang="0">
                    <a:pos x="67" y="16"/>
                  </a:cxn>
                  <a:cxn ang="0">
                    <a:pos x="79" y="29"/>
                  </a:cxn>
                  <a:cxn ang="0">
                    <a:pos x="72" y="7"/>
                  </a:cxn>
                  <a:cxn ang="0">
                    <a:pos x="82" y="0"/>
                  </a:cxn>
                  <a:cxn ang="0">
                    <a:pos x="94" y="2"/>
                  </a:cxn>
                  <a:cxn ang="0">
                    <a:pos x="103" y="9"/>
                  </a:cxn>
                  <a:cxn ang="0">
                    <a:pos x="101" y="19"/>
                  </a:cxn>
                  <a:cxn ang="0">
                    <a:pos x="110" y="12"/>
                  </a:cxn>
                  <a:cxn ang="0">
                    <a:pos x="117" y="24"/>
                  </a:cxn>
                  <a:cxn ang="0">
                    <a:pos x="122" y="26"/>
                  </a:cxn>
                  <a:cxn ang="0">
                    <a:pos x="142" y="33"/>
                  </a:cxn>
                  <a:cxn ang="0">
                    <a:pos x="163" y="47"/>
                  </a:cxn>
                  <a:cxn ang="0">
                    <a:pos x="158" y="48"/>
                  </a:cxn>
                  <a:cxn ang="0">
                    <a:pos x="166" y="48"/>
                  </a:cxn>
                  <a:cxn ang="0">
                    <a:pos x="166" y="55"/>
                  </a:cxn>
                  <a:cxn ang="0">
                    <a:pos x="182" y="55"/>
                  </a:cxn>
                  <a:cxn ang="0">
                    <a:pos x="189" y="67"/>
                  </a:cxn>
                  <a:cxn ang="0">
                    <a:pos x="203" y="72"/>
                  </a:cxn>
                  <a:cxn ang="0">
                    <a:pos x="185" y="81"/>
                  </a:cxn>
                  <a:cxn ang="0">
                    <a:pos x="170" y="91"/>
                  </a:cxn>
                </a:cxnLst>
                <a:rect l="0" t="0" r="r" b="b"/>
                <a:pathLst>
                  <a:path w="203" h="110">
                    <a:moveTo>
                      <a:pt x="170" y="91"/>
                    </a:moveTo>
                    <a:lnTo>
                      <a:pt x="168" y="84"/>
                    </a:lnTo>
                    <a:lnTo>
                      <a:pt x="170" y="81"/>
                    </a:lnTo>
                    <a:lnTo>
                      <a:pt x="158" y="81"/>
                    </a:lnTo>
                    <a:lnTo>
                      <a:pt x="148" y="81"/>
                    </a:lnTo>
                    <a:lnTo>
                      <a:pt x="151" y="72"/>
                    </a:lnTo>
                    <a:lnTo>
                      <a:pt x="154" y="65"/>
                    </a:lnTo>
                    <a:lnTo>
                      <a:pt x="148" y="59"/>
                    </a:lnTo>
                    <a:lnTo>
                      <a:pt x="144" y="52"/>
                    </a:lnTo>
                    <a:lnTo>
                      <a:pt x="148" y="52"/>
                    </a:lnTo>
                    <a:lnTo>
                      <a:pt x="151" y="52"/>
                    </a:lnTo>
                    <a:lnTo>
                      <a:pt x="142" y="47"/>
                    </a:lnTo>
                    <a:lnTo>
                      <a:pt x="139" y="43"/>
                    </a:lnTo>
                    <a:lnTo>
                      <a:pt x="127" y="47"/>
                    </a:lnTo>
                    <a:lnTo>
                      <a:pt x="120" y="55"/>
                    </a:lnTo>
                    <a:lnTo>
                      <a:pt x="115" y="67"/>
                    </a:lnTo>
                    <a:lnTo>
                      <a:pt x="111" y="79"/>
                    </a:lnTo>
                    <a:lnTo>
                      <a:pt x="108" y="81"/>
                    </a:lnTo>
                    <a:lnTo>
                      <a:pt x="105" y="83"/>
                    </a:lnTo>
                    <a:lnTo>
                      <a:pt x="98" y="88"/>
                    </a:lnTo>
                    <a:lnTo>
                      <a:pt x="96" y="96"/>
                    </a:lnTo>
                    <a:lnTo>
                      <a:pt x="92" y="103"/>
                    </a:lnTo>
                    <a:lnTo>
                      <a:pt x="89" y="110"/>
                    </a:lnTo>
                    <a:lnTo>
                      <a:pt x="75" y="103"/>
                    </a:lnTo>
                    <a:lnTo>
                      <a:pt x="63" y="98"/>
                    </a:lnTo>
                    <a:lnTo>
                      <a:pt x="53" y="90"/>
                    </a:lnTo>
                    <a:lnTo>
                      <a:pt x="49" y="79"/>
                    </a:lnTo>
                    <a:lnTo>
                      <a:pt x="62" y="78"/>
                    </a:lnTo>
                    <a:lnTo>
                      <a:pt x="68" y="79"/>
                    </a:lnTo>
                    <a:lnTo>
                      <a:pt x="75" y="76"/>
                    </a:lnTo>
                    <a:lnTo>
                      <a:pt x="86" y="76"/>
                    </a:lnTo>
                    <a:lnTo>
                      <a:pt x="80" y="72"/>
                    </a:lnTo>
                    <a:lnTo>
                      <a:pt x="74" y="72"/>
                    </a:lnTo>
                    <a:lnTo>
                      <a:pt x="65" y="72"/>
                    </a:lnTo>
                    <a:lnTo>
                      <a:pt x="62" y="72"/>
                    </a:lnTo>
                    <a:lnTo>
                      <a:pt x="55" y="72"/>
                    </a:lnTo>
                    <a:lnTo>
                      <a:pt x="49" y="74"/>
                    </a:lnTo>
                    <a:lnTo>
                      <a:pt x="44" y="72"/>
                    </a:lnTo>
                    <a:lnTo>
                      <a:pt x="43" y="65"/>
                    </a:lnTo>
                    <a:lnTo>
                      <a:pt x="48" y="62"/>
                    </a:lnTo>
                    <a:lnTo>
                      <a:pt x="58" y="60"/>
                    </a:lnTo>
                    <a:lnTo>
                      <a:pt x="62" y="57"/>
                    </a:lnTo>
                    <a:lnTo>
                      <a:pt x="70" y="55"/>
                    </a:lnTo>
                    <a:lnTo>
                      <a:pt x="77" y="52"/>
                    </a:lnTo>
                    <a:lnTo>
                      <a:pt x="84" y="48"/>
                    </a:lnTo>
                    <a:lnTo>
                      <a:pt x="74" y="48"/>
                    </a:lnTo>
                    <a:lnTo>
                      <a:pt x="70" y="48"/>
                    </a:lnTo>
                    <a:lnTo>
                      <a:pt x="65" y="45"/>
                    </a:lnTo>
                    <a:lnTo>
                      <a:pt x="62" y="43"/>
                    </a:lnTo>
                    <a:lnTo>
                      <a:pt x="60" y="43"/>
                    </a:lnTo>
                    <a:lnTo>
                      <a:pt x="58" y="43"/>
                    </a:lnTo>
                    <a:lnTo>
                      <a:pt x="51" y="50"/>
                    </a:lnTo>
                    <a:lnTo>
                      <a:pt x="43" y="57"/>
                    </a:lnTo>
                    <a:lnTo>
                      <a:pt x="32" y="55"/>
                    </a:lnTo>
                    <a:lnTo>
                      <a:pt x="27" y="50"/>
                    </a:lnTo>
                    <a:lnTo>
                      <a:pt x="29" y="48"/>
                    </a:lnTo>
                    <a:lnTo>
                      <a:pt x="31" y="48"/>
                    </a:lnTo>
                    <a:lnTo>
                      <a:pt x="19" y="40"/>
                    </a:lnTo>
                    <a:lnTo>
                      <a:pt x="17" y="31"/>
                    </a:lnTo>
                    <a:lnTo>
                      <a:pt x="13" y="29"/>
                    </a:lnTo>
                    <a:lnTo>
                      <a:pt x="7" y="24"/>
                    </a:lnTo>
                    <a:lnTo>
                      <a:pt x="0" y="17"/>
                    </a:lnTo>
                    <a:lnTo>
                      <a:pt x="7" y="10"/>
                    </a:lnTo>
                    <a:lnTo>
                      <a:pt x="17" y="5"/>
                    </a:lnTo>
                    <a:lnTo>
                      <a:pt x="27" y="5"/>
                    </a:lnTo>
                    <a:lnTo>
                      <a:pt x="43" y="7"/>
                    </a:lnTo>
                    <a:lnTo>
                      <a:pt x="39" y="10"/>
                    </a:lnTo>
                    <a:lnTo>
                      <a:pt x="37" y="14"/>
                    </a:lnTo>
                    <a:lnTo>
                      <a:pt x="44" y="17"/>
                    </a:lnTo>
                    <a:lnTo>
                      <a:pt x="51" y="23"/>
                    </a:lnTo>
                    <a:lnTo>
                      <a:pt x="48" y="19"/>
                    </a:lnTo>
                    <a:lnTo>
                      <a:pt x="48" y="16"/>
                    </a:lnTo>
                    <a:lnTo>
                      <a:pt x="49" y="9"/>
                    </a:lnTo>
                    <a:lnTo>
                      <a:pt x="56" y="7"/>
                    </a:lnTo>
                    <a:lnTo>
                      <a:pt x="63" y="9"/>
                    </a:lnTo>
                    <a:lnTo>
                      <a:pt x="67" y="16"/>
                    </a:lnTo>
                    <a:lnTo>
                      <a:pt x="70" y="23"/>
                    </a:lnTo>
                    <a:lnTo>
                      <a:pt x="79" y="29"/>
                    </a:lnTo>
                    <a:lnTo>
                      <a:pt x="74" y="17"/>
                    </a:lnTo>
                    <a:lnTo>
                      <a:pt x="72" y="7"/>
                    </a:lnTo>
                    <a:lnTo>
                      <a:pt x="74" y="0"/>
                    </a:lnTo>
                    <a:lnTo>
                      <a:pt x="82" y="0"/>
                    </a:lnTo>
                    <a:lnTo>
                      <a:pt x="87" y="0"/>
                    </a:lnTo>
                    <a:lnTo>
                      <a:pt x="94" y="2"/>
                    </a:lnTo>
                    <a:lnTo>
                      <a:pt x="99" y="4"/>
                    </a:lnTo>
                    <a:lnTo>
                      <a:pt x="103" y="9"/>
                    </a:lnTo>
                    <a:lnTo>
                      <a:pt x="101" y="14"/>
                    </a:lnTo>
                    <a:lnTo>
                      <a:pt x="101" y="19"/>
                    </a:lnTo>
                    <a:lnTo>
                      <a:pt x="105" y="14"/>
                    </a:lnTo>
                    <a:lnTo>
                      <a:pt x="110" y="12"/>
                    </a:lnTo>
                    <a:lnTo>
                      <a:pt x="117" y="16"/>
                    </a:lnTo>
                    <a:lnTo>
                      <a:pt x="117" y="24"/>
                    </a:lnTo>
                    <a:lnTo>
                      <a:pt x="118" y="24"/>
                    </a:lnTo>
                    <a:lnTo>
                      <a:pt x="122" y="26"/>
                    </a:lnTo>
                    <a:lnTo>
                      <a:pt x="129" y="28"/>
                    </a:lnTo>
                    <a:lnTo>
                      <a:pt x="142" y="33"/>
                    </a:lnTo>
                    <a:lnTo>
                      <a:pt x="154" y="40"/>
                    </a:lnTo>
                    <a:lnTo>
                      <a:pt x="163" y="47"/>
                    </a:lnTo>
                    <a:lnTo>
                      <a:pt x="160" y="47"/>
                    </a:lnTo>
                    <a:lnTo>
                      <a:pt x="158" y="48"/>
                    </a:lnTo>
                    <a:lnTo>
                      <a:pt x="161" y="48"/>
                    </a:lnTo>
                    <a:lnTo>
                      <a:pt x="166" y="48"/>
                    </a:lnTo>
                    <a:lnTo>
                      <a:pt x="166" y="52"/>
                    </a:lnTo>
                    <a:lnTo>
                      <a:pt x="166" y="55"/>
                    </a:lnTo>
                    <a:lnTo>
                      <a:pt x="173" y="55"/>
                    </a:lnTo>
                    <a:lnTo>
                      <a:pt x="182" y="55"/>
                    </a:lnTo>
                    <a:lnTo>
                      <a:pt x="184" y="62"/>
                    </a:lnTo>
                    <a:lnTo>
                      <a:pt x="189" y="67"/>
                    </a:lnTo>
                    <a:lnTo>
                      <a:pt x="196" y="69"/>
                    </a:lnTo>
                    <a:lnTo>
                      <a:pt x="203" y="72"/>
                    </a:lnTo>
                    <a:lnTo>
                      <a:pt x="192" y="76"/>
                    </a:lnTo>
                    <a:lnTo>
                      <a:pt x="185" y="81"/>
                    </a:lnTo>
                    <a:lnTo>
                      <a:pt x="177" y="86"/>
                    </a:lnTo>
                    <a:lnTo>
                      <a:pt x="170" y="91"/>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516" name="Freeform 275"/>
              <p:cNvSpPr>
                <a:spLocks/>
              </p:cNvSpPr>
              <p:nvPr/>
            </p:nvSpPr>
            <p:spPr bwMode="auto">
              <a:xfrm>
                <a:off x="4722019" y="1570038"/>
                <a:ext cx="207963" cy="73025"/>
              </a:xfrm>
              <a:custGeom>
                <a:avLst/>
                <a:gdLst/>
                <a:ahLst/>
                <a:cxnLst>
                  <a:cxn ang="0">
                    <a:pos x="131" y="21"/>
                  </a:cxn>
                  <a:cxn ang="0">
                    <a:pos x="119" y="27"/>
                  </a:cxn>
                  <a:cxn ang="0">
                    <a:pos x="105" y="36"/>
                  </a:cxn>
                  <a:cxn ang="0">
                    <a:pos x="90" y="43"/>
                  </a:cxn>
                  <a:cxn ang="0">
                    <a:pos x="79" y="46"/>
                  </a:cxn>
                  <a:cxn ang="0">
                    <a:pos x="67" y="43"/>
                  </a:cxn>
                  <a:cxn ang="0">
                    <a:pos x="62" y="38"/>
                  </a:cxn>
                  <a:cxn ang="0">
                    <a:pos x="33" y="38"/>
                  </a:cxn>
                  <a:cxn ang="0">
                    <a:pos x="26" y="34"/>
                  </a:cxn>
                  <a:cxn ang="0">
                    <a:pos x="26" y="29"/>
                  </a:cxn>
                  <a:cxn ang="0">
                    <a:pos x="31" y="29"/>
                  </a:cxn>
                  <a:cxn ang="0">
                    <a:pos x="36" y="29"/>
                  </a:cxn>
                  <a:cxn ang="0">
                    <a:pos x="42" y="27"/>
                  </a:cxn>
                  <a:cxn ang="0">
                    <a:pos x="48" y="26"/>
                  </a:cxn>
                  <a:cxn ang="0">
                    <a:pos x="43" y="24"/>
                  </a:cxn>
                  <a:cxn ang="0">
                    <a:pos x="36" y="24"/>
                  </a:cxn>
                  <a:cxn ang="0">
                    <a:pos x="28" y="24"/>
                  </a:cxn>
                  <a:cxn ang="0">
                    <a:pos x="24" y="24"/>
                  </a:cxn>
                  <a:cxn ang="0">
                    <a:pos x="11" y="26"/>
                  </a:cxn>
                  <a:cxn ang="0">
                    <a:pos x="7" y="19"/>
                  </a:cxn>
                  <a:cxn ang="0">
                    <a:pos x="2" y="14"/>
                  </a:cxn>
                  <a:cxn ang="0">
                    <a:pos x="0" y="7"/>
                  </a:cxn>
                  <a:cxn ang="0">
                    <a:pos x="7" y="7"/>
                  </a:cxn>
                  <a:cxn ang="0">
                    <a:pos x="12" y="9"/>
                  </a:cxn>
                  <a:cxn ang="0">
                    <a:pos x="17" y="9"/>
                  </a:cxn>
                  <a:cxn ang="0">
                    <a:pos x="17" y="7"/>
                  </a:cxn>
                  <a:cxn ang="0">
                    <a:pos x="26" y="7"/>
                  </a:cxn>
                  <a:cxn ang="0">
                    <a:pos x="23" y="2"/>
                  </a:cxn>
                  <a:cxn ang="0">
                    <a:pos x="38" y="2"/>
                  </a:cxn>
                  <a:cxn ang="0">
                    <a:pos x="40" y="3"/>
                  </a:cxn>
                  <a:cxn ang="0">
                    <a:pos x="47" y="7"/>
                  </a:cxn>
                  <a:cxn ang="0">
                    <a:pos x="52" y="9"/>
                  </a:cxn>
                  <a:cxn ang="0">
                    <a:pos x="57" y="12"/>
                  </a:cxn>
                  <a:cxn ang="0">
                    <a:pos x="64" y="5"/>
                  </a:cxn>
                  <a:cxn ang="0">
                    <a:pos x="71" y="0"/>
                  </a:cxn>
                  <a:cxn ang="0">
                    <a:pos x="76" y="0"/>
                  </a:cxn>
                  <a:cxn ang="0">
                    <a:pos x="76" y="7"/>
                  </a:cxn>
                  <a:cxn ang="0">
                    <a:pos x="76" y="12"/>
                  </a:cxn>
                  <a:cxn ang="0">
                    <a:pos x="83" y="9"/>
                  </a:cxn>
                  <a:cxn ang="0">
                    <a:pos x="91" y="7"/>
                  </a:cxn>
                  <a:cxn ang="0">
                    <a:pos x="102" y="7"/>
                  </a:cxn>
                  <a:cxn ang="0">
                    <a:pos x="109" y="7"/>
                  </a:cxn>
                  <a:cxn ang="0">
                    <a:pos x="122" y="10"/>
                  </a:cxn>
                  <a:cxn ang="0">
                    <a:pos x="131" y="21"/>
                  </a:cxn>
                </a:cxnLst>
                <a:rect l="0" t="0" r="r" b="b"/>
                <a:pathLst>
                  <a:path w="131" h="46">
                    <a:moveTo>
                      <a:pt x="131" y="21"/>
                    </a:moveTo>
                    <a:lnTo>
                      <a:pt x="119" y="27"/>
                    </a:lnTo>
                    <a:lnTo>
                      <a:pt x="105" y="36"/>
                    </a:lnTo>
                    <a:lnTo>
                      <a:pt x="90" y="43"/>
                    </a:lnTo>
                    <a:lnTo>
                      <a:pt x="79" y="46"/>
                    </a:lnTo>
                    <a:lnTo>
                      <a:pt x="67" y="43"/>
                    </a:lnTo>
                    <a:lnTo>
                      <a:pt x="62" y="38"/>
                    </a:lnTo>
                    <a:lnTo>
                      <a:pt x="33" y="38"/>
                    </a:lnTo>
                    <a:lnTo>
                      <a:pt x="26" y="34"/>
                    </a:lnTo>
                    <a:lnTo>
                      <a:pt x="26" y="29"/>
                    </a:lnTo>
                    <a:lnTo>
                      <a:pt x="31" y="29"/>
                    </a:lnTo>
                    <a:lnTo>
                      <a:pt x="36" y="29"/>
                    </a:lnTo>
                    <a:lnTo>
                      <a:pt x="42" y="27"/>
                    </a:lnTo>
                    <a:lnTo>
                      <a:pt x="48" y="26"/>
                    </a:lnTo>
                    <a:lnTo>
                      <a:pt x="43" y="24"/>
                    </a:lnTo>
                    <a:lnTo>
                      <a:pt x="36" y="24"/>
                    </a:lnTo>
                    <a:lnTo>
                      <a:pt x="28" y="24"/>
                    </a:lnTo>
                    <a:lnTo>
                      <a:pt x="24" y="24"/>
                    </a:lnTo>
                    <a:lnTo>
                      <a:pt x="11" y="26"/>
                    </a:lnTo>
                    <a:lnTo>
                      <a:pt x="7" y="19"/>
                    </a:lnTo>
                    <a:lnTo>
                      <a:pt x="2" y="14"/>
                    </a:lnTo>
                    <a:lnTo>
                      <a:pt x="0" y="7"/>
                    </a:lnTo>
                    <a:lnTo>
                      <a:pt x="7" y="7"/>
                    </a:lnTo>
                    <a:lnTo>
                      <a:pt x="12" y="9"/>
                    </a:lnTo>
                    <a:lnTo>
                      <a:pt x="17" y="9"/>
                    </a:lnTo>
                    <a:lnTo>
                      <a:pt x="17" y="7"/>
                    </a:lnTo>
                    <a:lnTo>
                      <a:pt x="26" y="7"/>
                    </a:lnTo>
                    <a:lnTo>
                      <a:pt x="23" y="2"/>
                    </a:lnTo>
                    <a:lnTo>
                      <a:pt x="38" y="2"/>
                    </a:lnTo>
                    <a:lnTo>
                      <a:pt x="40" y="3"/>
                    </a:lnTo>
                    <a:lnTo>
                      <a:pt x="47" y="7"/>
                    </a:lnTo>
                    <a:lnTo>
                      <a:pt x="52" y="9"/>
                    </a:lnTo>
                    <a:lnTo>
                      <a:pt x="57" y="12"/>
                    </a:lnTo>
                    <a:lnTo>
                      <a:pt x="64" y="5"/>
                    </a:lnTo>
                    <a:lnTo>
                      <a:pt x="71" y="0"/>
                    </a:lnTo>
                    <a:lnTo>
                      <a:pt x="76" y="0"/>
                    </a:lnTo>
                    <a:lnTo>
                      <a:pt x="76" y="7"/>
                    </a:lnTo>
                    <a:lnTo>
                      <a:pt x="76" y="12"/>
                    </a:lnTo>
                    <a:lnTo>
                      <a:pt x="83" y="9"/>
                    </a:lnTo>
                    <a:lnTo>
                      <a:pt x="91" y="7"/>
                    </a:lnTo>
                    <a:lnTo>
                      <a:pt x="102" y="7"/>
                    </a:lnTo>
                    <a:lnTo>
                      <a:pt x="109" y="7"/>
                    </a:lnTo>
                    <a:lnTo>
                      <a:pt x="122" y="10"/>
                    </a:lnTo>
                    <a:lnTo>
                      <a:pt x="131" y="21"/>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517" name="Freeform 276"/>
              <p:cNvSpPr>
                <a:spLocks/>
              </p:cNvSpPr>
              <p:nvPr/>
            </p:nvSpPr>
            <p:spPr bwMode="auto">
              <a:xfrm>
                <a:off x="4547394" y="1654175"/>
                <a:ext cx="33338" cy="33337"/>
              </a:xfrm>
              <a:custGeom>
                <a:avLst/>
                <a:gdLst/>
                <a:ahLst/>
                <a:cxnLst>
                  <a:cxn ang="0">
                    <a:pos x="4" y="0"/>
                  </a:cxn>
                  <a:cxn ang="0">
                    <a:pos x="12" y="9"/>
                  </a:cxn>
                  <a:cxn ang="0">
                    <a:pos x="21" y="21"/>
                  </a:cxn>
                  <a:cxn ang="0">
                    <a:pos x="12" y="16"/>
                  </a:cxn>
                  <a:cxn ang="0">
                    <a:pos x="5" y="11"/>
                  </a:cxn>
                  <a:cxn ang="0">
                    <a:pos x="0" y="4"/>
                  </a:cxn>
                  <a:cxn ang="0">
                    <a:pos x="5" y="0"/>
                  </a:cxn>
                  <a:cxn ang="0">
                    <a:pos x="5" y="2"/>
                  </a:cxn>
                  <a:cxn ang="0">
                    <a:pos x="4" y="0"/>
                  </a:cxn>
                </a:cxnLst>
                <a:rect l="0" t="0" r="r" b="b"/>
                <a:pathLst>
                  <a:path w="21" h="21">
                    <a:moveTo>
                      <a:pt x="4" y="0"/>
                    </a:moveTo>
                    <a:lnTo>
                      <a:pt x="12" y="9"/>
                    </a:lnTo>
                    <a:lnTo>
                      <a:pt x="21" y="21"/>
                    </a:lnTo>
                    <a:lnTo>
                      <a:pt x="12" y="16"/>
                    </a:lnTo>
                    <a:lnTo>
                      <a:pt x="5" y="11"/>
                    </a:lnTo>
                    <a:lnTo>
                      <a:pt x="0" y="4"/>
                    </a:lnTo>
                    <a:lnTo>
                      <a:pt x="5" y="0"/>
                    </a:lnTo>
                    <a:lnTo>
                      <a:pt x="5" y="2"/>
                    </a:lnTo>
                    <a:lnTo>
                      <a:pt x="4" y="0"/>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518" name="Freeform 277"/>
              <p:cNvSpPr>
                <a:spLocks/>
              </p:cNvSpPr>
              <p:nvPr/>
            </p:nvSpPr>
            <p:spPr bwMode="auto">
              <a:xfrm>
                <a:off x="4087019" y="2598738"/>
                <a:ext cx="100013" cy="120650"/>
              </a:xfrm>
              <a:custGeom>
                <a:avLst/>
                <a:gdLst/>
                <a:ahLst/>
                <a:cxnLst>
                  <a:cxn ang="0">
                    <a:pos x="10" y="23"/>
                  </a:cxn>
                  <a:cxn ang="0">
                    <a:pos x="17" y="19"/>
                  </a:cxn>
                  <a:cxn ang="0">
                    <a:pos x="25" y="16"/>
                  </a:cxn>
                  <a:cxn ang="0">
                    <a:pos x="22" y="12"/>
                  </a:cxn>
                  <a:cxn ang="0">
                    <a:pos x="22" y="9"/>
                  </a:cxn>
                  <a:cxn ang="0">
                    <a:pos x="27" y="2"/>
                  </a:cxn>
                  <a:cxn ang="0">
                    <a:pos x="37" y="0"/>
                  </a:cxn>
                  <a:cxn ang="0">
                    <a:pos x="41" y="0"/>
                  </a:cxn>
                  <a:cxn ang="0">
                    <a:pos x="46" y="0"/>
                  </a:cxn>
                  <a:cxn ang="0">
                    <a:pos x="58" y="7"/>
                  </a:cxn>
                  <a:cxn ang="0">
                    <a:pos x="63" y="21"/>
                  </a:cxn>
                  <a:cxn ang="0">
                    <a:pos x="58" y="24"/>
                  </a:cxn>
                  <a:cxn ang="0">
                    <a:pos x="53" y="28"/>
                  </a:cxn>
                  <a:cxn ang="0">
                    <a:pos x="53" y="31"/>
                  </a:cxn>
                  <a:cxn ang="0">
                    <a:pos x="53" y="36"/>
                  </a:cxn>
                  <a:cxn ang="0">
                    <a:pos x="53" y="41"/>
                  </a:cxn>
                  <a:cxn ang="0">
                    <a:pos x="53" y="45"/>
                  </a:cxn>
                  <a:cxn ang="0">
                    <a:pos x="53" y="52"/>
                  </a:cxn>
                  <a:cxn ang="0">
                    <a:pos x="53" y="60"/>
                  </a:cxn>
                  <a:cxn ang="0">
                    <a:pos x="46" y="60"/>
                  </a:cxn>
                  <a:cxn ang="0">
                    <a:pos x="39" y="62"/>
                  </a:cxn>
                  <a:cxn ang="0">
                    <a:pos x="29" y="66"/>
                  </a:cxn>
                  <a:cxn ang="0">
                    <a:pos x="22" y="74"/>
                  </a:cxn>
                  <a:cxn ang="0">
                    <a:pos x="17" y="74"/>
                  </a:cxn>
                  <a:cxn ang="0">
                    <a:pos x="12" y="76"/>
                  </a:cxn>
                  <a:cxn ang="0">
                    <a:pos x="3" y="72"/>
                  </a:cxn>
                  <a:cxn ang="0">
                    <a:pos x="0" y="64"/>
                  </a:cxn>
                  <a:cxn ang="0">
                    <a:pos x="5" y="50"/>
                  </a:cxn>
                  <a:cxn ang="0">
                    <a:pos x="13" y="38"/>
                  </a:cxn>
                  <a:cxn ang="0">
                    <a:pos x="6" y="33"/>
                  </a:cxn>
                  <a:cxn ang="0">
                    <a:pos x="5" y="28"/>
                  </a:cxn>
                  <a:cxn ang="0">
                    <a:pos x="6" y="23"/>
                  </a:cxn>
                  <a:cxn ang="0">
                    <a:pos x="10" y="23"/>
                  </a:cxn>
                </a:cxnLst>
                <a:rect l="0" t="0" r="r" b="b"/>
                <a:pathLst>
                  <a:path w="63" h="76">
                    <a:moveTo>
                      <a:pt x="10" y="23"/>
                    </a:moveTo>
                    <a:lnTo>
                      <a:pt x="17" y="19"/>
                    </a:lnTo>
                    <a:lnTo>
                      <a:pt x="25" y="16"/>
                    </a:lnTo>
                    <a:lnTo>
                      <a:pt x="22" y="12"/>
                    </a:lnTo>
                    <a:lnTo>
                      <a:pt x="22" y="9"/>
                    </a:lnTo>
                    <a:lnTo>
                      <a:pt x="27" y="2"/>
                    </a:lnTo>
                    <a:lnTo>
                      <a:pt x="37" y="0"/>
                    </a:lnTo>
                    <a:lnTo>
                      <a:pt x="41" y="0"/>
                    </a:lnTo>
                    <a:lnTo>
                      <a:pt x="46" y="0"/>
                    </a:lnTo>
                    <a:lnTo>
                      <a:pt x="58" y="7"/>
                    </a:lnTo>
                    <a:lnTo>
                      <a:pt x="63" y="21"/>
                    </a:lnTo>
                    <a:lnTo>
                      <a:pt x="58" y="24"/>
                    </a:lnTo>
                    <a:lnTo>
                      <a:pt x="53" y="28"/>
                    </a:lnTo>
                    <a:lnTo>
                      <a:pt x="53" y="31"/>
                    </a:lnTo>
                    <a:lnTo>
                      <a:pt x="53" y="36"/>
                    </a:lnTo>
                    <a:lnTo>
                      <a:pt x="53" y="41"/>
                    </a:lnTo>
                    <a:lnTo>
                      <a:pt x="53" y="45"/>
                    </a:lnTo>
                    <a:lnTo>
                      <a:pt x="53" y="52"/>
                    </a:lnTo>
                    <a:lnTo>
                      <a:pt x="53" y="60"/>
                    </a:lnTo>
                    <a:lnTo>
                      <a:pt x="46" y="60"/>
                    </a:lnTo>
                    <a:lnTo>
                      <a:pt x="39" y="62"/>
                    </a:lnTo>
                    <a:lnTo>
                      <a:pt x="29" y="66"/>
                    </a:lnTo>
                    <a:lnTo>
                      <a:pt x="22" y="74"/>
                    </a:lnTo>
                    <a:lnTo>
                      <a:pt x="17" y="74"/>
                    </a:lnTo>
                    <a:lnTo>
                      <a:pt x="12" y="76"/>
                    </a:lnTo>
                    <a:lnTo>
                      <a:pt x="3" y="72"/>
                    </a:lnTo>
                    <a:lnTo>
                      <a:pt x="0" y="64"/>
                    </a:lnTo>
                    <a:lnTo>
                      <a:pt x="5" y="50"/>
                    </a:lnTo>
                    <a:lnTo>
                      <a:pt x="13" y="38"/>
                    </a:lnTo>
                    <a:lnTo>
                      <a:pt x="6" y="33"/>
                    </a:lnTo>
                    <a:lnTo>
                      <a:pt x="5" y="28"/>
                    </a:lnTo>
                    <a:lnTo>
                      <a:pt x="6" y="23"/>
                    </a:lnTo>
                    <a:lnTo>
                      <a:pt x="10" y="23"/>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519" name="Freeform 278"/>
              <p:cNvSpPr>
                <a:spLocks/>
              </p:cNvSpPr>
              <p:nvPr/>
            </p:nvSpPr>
            <p:spPr bwMode="auto">
              <a:xfrm>
                <a:off x="4155282" y="2495550"/>
                <a:ext cx="19050" cy="19050"/>
              </a:xfrm>
              <a:custGeom>
                <a:avLst/>
                <a:gdLst/>
                <a:ahLst/>
                <a:cxnLst>
                  <a:cxn ang="0">
                    <a:pos x="1" y="12"/>
                  </a:cxn>
                  <a:cxn ang="0">
                    <a:pos x="0" y="8"/>
                  </a:cxn>
                  <a:cxn ang="0">
                    <a:pos x="0" y="7"/>
                  </a:cxn>
                  <a:cxn ang="0">
                    <a:pos x="3" y="2"/>
                  </a:cxn>
                  <a:cxn ang="0">
                    <a:pos x="12" y="0"/>
                  </a:cxn>
                  <a:cxn ang="0">
                    <a:pos x="8" y="8"/>
                  </a:cxn>
                  <a:cxn ang="0">
                    <a:pos x="1" y="12"/>
                  </a:cxn>
                </a:cxnLst>
                <a:rect l="0" t="0" r="r" b="b"/>
                <a:pathLst>
                  <a:path w="12" h="12">
                    <a:moveTo>
                      <a:pt x="1" y="12"/>
                    </a:moveTo>
                    <a:lnTo>
                      <a:pt x="0" y="8"/>
                    </a:lnTo>
                    <a:lnTo>
                      <a:pt x="0" y="7"/>
                    </a:lnTo>
                    <a:lnTo>
                      <a:pt x="3" y="2"/>
                    </a:lnTo>
                    <a:lnTo>
                      <a:pt x="12" y="0"/>
                    </a:lnTo>
                    <a:lnTo>
                      <a:pt x="8" y="8"/>
                    </a:lnTo>
                    <a:lnTo>
                      <a:pt x="1" y="12"/>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520" name="Freeform 279"/>
              <p:cNvSpPr>
                <a:spLocks/>
              </p:cNvSpPr>
              <p:nvPr/>
            </p:nvSpPr>
            <p:spPr bwMode="auto">
              <a:xfrm>
                <a:off x="4164807" y="2487613"/>
                <a:ext cx="192088" cy="274637"/>
              </a:xfrm>
              <a:custGeom>
                <a:avLst/>
                <a:gdLst/>
                <a:ahLst/>
                <a:cxnLst>
                  <a:cxn ang="0">
                    <a:pos x="105" y="115"/>
                  </a:cxn>
                  <a:cxn ang="0">
                    <a:pos x="117" y="118"/>
                  </a:cxn>
                  <a:cxn ang="0">
                    <a:pos x="114" y="136"/>
                  </a:cxn>
                  <a:cxn ang="0">
                    <a:pos x="109" y="146"/>
                  </a:cxn>
                  <a:cxn ang="0">
                    <a:pos x="114" y="151"/>
                  </a:cxn>
                  <a:cxn ang="0">
                    <a:pos x="100" y="160"/>
                  </a:cxn>
                  <a:cxn ang="0">
                    <a:pos x="80" y="160"/>
                  </a:cxn>
                  <a:cxn ang="0">
                    <a:pos x="66" y="161"/>
                  </a:cxn>
                  <a:cxn ang="0">
                    <a:pos x="54" y="163"/>
                  </a:cxn>
                  <a:cxn ang="0">
                    <a:pos x="45" y="161"/>
                  </a:cxn>
                  <a:cxn ang="0">
                    <a:pos x="37" y="170"/>
                  </a:cxn>
                  <a:cxn ang="0">
                    <a:pos x="24" y="170"/>
                  </a:cxn>
                  <a:cxn ang="0">
                    <a:pos x="19" y="173"/>
                  </a:cxn>
                  <a:cxn ang="0">
                    <a:pos x="21" y="165"/>
                  </a:cxn>
                  <a:cxn ang="0">
                    <a:pos x="31" y="153"/>
                  </a:cxn>
                  <a:cxn ang="0">
                    <a:pos x="47" y="149"/>
                  </a:cxn>
                  <a:cxn ang="0">
                    <a:pos x="52" y="142"/>
                  </a:cxn>
                  <a:cxn ang="0">
                    <a:pos x="47" y="144"/>
                  </a:cxn>
                  <a:cxn ang="0">
                    <a:pos x="35" y="142"/>
                  </a:cxn>
                  <a:cxn ang="0">
                    <a:pos x="26" y="141"/>
                  </a:cxn>
                  <a:cxn ang="0">
                    <a:pos x="21" y="141"/>
                  </a:cxn>
                  <a:cxn ang="0">
                    <a:pos x="28" y="132"/>
                  </a:cxn>
                  <a:cxn ang="0">
                    <a:pos x="37" y="125"/>
                  </a:cxn>
                  <a:cxn ang="0">
                    <a:pos x="31" y="110"/>
                  </a:cxn>
                  <a:cxn ang="0">
                    <a:pos x="55" y="101"/>
                  </a:cxn>
                  <a:cxn ang="0">
                    <a:pos x="45" y="91"/>
                  </a:cxn>
                  <a:cxn ang="0">
                    <a:pos x="43" y="82"/>
                  </a:cxn>
                  <a:cxn ang="0">
                    <a:pos x="43" y="79"/>
                  </a:cxn>
                  <a:cxn ang="0">
                    <a:pos x="35" y="81"/>
                  </a:cxn>
                  <a:cxn ang="0">
                    <a:pos x="23" y="81"/>
                  </a:cxn>
                  <a:cxn ang="0">
                    <a:pos x="23" y="72"/>
                  </a:cxn>
                  <a:cxn ang="0">
                    <a:pos x="24" y="62"/>
                  </a:cxn>
                  <a:cxn ang="0">
                    <a:pos x="21" y="56"/>
                  </a:cxn>
                  <a:cxn ang="0">
                    <a:pos x="16" y="60"/>
                  </a:cxn>
                  <a:cxn ang="0">
                    <a:pos x="14" y="63"/>
                  </a:cxn>
                  <a:cxn ang="0">
                    <a:pos x="14" y="55"/>
                  </a:cxn>
                  <a:cxn ang="0">
                    <a:pos x="16" y="51"/>
                  </a:cxn>
                  <a:cxn ang="0">
                    <a:pos x="11" y="44"/>
                  </a:cxn>
                  <a:cxn ang="0">
                    <a:pos x="11" y="38"/>
                  </a:cxn>
                  <a:cxn ang="0">
                    <a:pos x="12" y="32"/>
                  </a:cxn>
                  <a:cxn ang="0">
                    <a:pos x="0" y="22"/>
                  </a:cxn>
                  <a:cxn ang="0">
                    <a:pos x="9" y="26"/>
                  </a:cxn>
                  <a:cxn ang="0">
                    <a:pos x="12" y="26"/>
                  </a:cxn>
                  <a:cxn ang="0">
                    <a:pos x="11" y="22"/>
                  </a:cxn>
                  <a:cxn ang="0">
                    <a:pos x="12" y="15"/>
                  </a:cxn>
                  <a:cxn ang="0">
                    <a:pos x="19" y="8"/>
                  </a:cxn>
                  <a:cxn ang="0">
                    <a:pos x="23" y="1"/>
                  </a:cxn>
                  <a:cxn ang="0">
                    <a:pos x="37" y="0"/>
                  </a:cxn>
                  <a:cxn ang="0">
                    <a:pos x="45" y="1"/>
                  </a:cxn>
                  <a:cxn ang="0">
                    <a:pos x="42" y="10"/>
                  </a:cxn>
                  <a:cxn ang="0">
                    <a:pos x="37" y="19"/>
                  </a:cxn>
                  <a:cxn ang="0">
                    <a:pos x="67" y="20"/>
                  </a:cxn>
                  <a:cxn ang="0">
                    <a:pos x="61" y="38"/>
                  </a:cxn>
                  <a:cxn ang="0">
                    <a:pos x="54" y="51"/>
                  </a:cxn>
                  <a:cxn ang="0">
                    <a:pos x="50" y="56"/>
                  </a:cxn>
                  <a:cxn ang="0">
                    <a:pos x="61" y="56"/>
                  </a:cxn>
                  <a:cxn ang="0">
                    <a:pos x="76" y="79"/>
                  </a:cxn>
                  <a:cxn ang="0">
                    <a:pos x="88" y="87"/>
                  </a:cxn>
                  <a:cxn ang="0">
                    <a:pos x="97" y="101"/>
                  </a:cxn>
                  <a:cxn ang="0">
                    <a:pos x="102" y="113"/>
                  </a:cxn>
                  <a:cxn ang="0">
                    <a:pos x="100" y="117"/>
                  </a:cxn>
                  <a:cxn ang="0">
                    <a:pos x="102" y="117"/>
                  </a:cxn>
                  <a:cxn ang="0">
                    <a:pos x="104" y="118"/>
                  </a:cxn>
                </a:cxnLst>
                <a:rect l="0" t="0" r="r" b="b"/>
                <a:pathLst>
                  <a:path w="121" h="173">
                    <a:moveTo>
                      <a:pt x="104" y="118"/>
                    </a:moveTo>
                    <a:lnTo>
                      <a:pt x="105" y="115"/>
                    </a:lnTo>
                    <a:lnTo>
                      <a:pt x="110" y="117"/>
                    </a:lnTo>
                    <a:lnTo>
                      <a:pt x="117" y="118"/>
                    </a:lnTo>
                    <a:lnTo>
                      <a:pt x="121" y="125"/>
                    </a:lnTo>
                    <a:lnTo>
                      <a:pt x="114" y="136"/>
                    </a:lnTo>
                    <a:lnTo>
                      <a:pt x="104" y="146"/>
                    </a:lnTo>
                    <a:lnTo>
                      <a:pt x="109" y="146"/>
                    </a:lnTo>
                    <a:lnTo>
                      <a:pt x="114" y="148"/>
                    </a:lnTo>
                    <a:lnTo>
                      <a:pt x="114" y="151"/>
                    </a:lnTo>
                    <a:lnTo>
                      <a:pt x="107" y="156"/>
                    </a:lnTo>
                    <a:lnTo>
                      <a:pt x="100" y="160"/>
                    </a:lnTo>
                    <a:lnTo>
                      <a:pt x="88" y="160"/>
                    </a:lnTo>
                    <a:lnTo>
                      <a:pt x="80" y="160"/>
                    </a:lnTo>
                    <a:lnTo>
                      <a:pt x="73" y="160"/>
                    </a:lnTo>
                    <a:lnTo>
                      <a:pt x="66" y="161"/>
                    </a:lnTo>
                    <a:lnTo>
                      <a:pt x="59" y="161"/>
                    </a:lnTo>
                    <a:lnTo>
                      <a:pt x="54" y="163"/>
                    </a:lnTo>
                    <a:lnTo>
                      <a:pt x="49" y="161"/>
                    </a:lnTo>
                    <a:lnTo>
                      <a:pt x="45" y="161"/>
                    </a:lnTo>
                    <a:lnTo>
                      <a:pt x="38" y="163"/>
                    </a:lnTo>
                    <a:lnTo>
                      <a:pt x="37" y="170"/>
                    </a:lnTo>
                    <a:lnTo>
                      <a:pt x="30" y="170"/>
                    </a:lnTo>
                    <a:lnTo>
                      <a:pt x="24" y="170"/>
                    </a:lnTo>
                    <a:lnTo>
                      <a:pt x="23" y="173"/>
                    </a:lnTo>
                    <a:lnTo>
                      <a:pt x="19" y="173"/>
                    </a:lnTo>
                    <a:lnTo>
                      <a:pt x="19" y="170"/>
                    </a:lnTo>
                    <a:lnTo>
                      <a:pt x="21" y="165"/>
                    </a:lnTo>
                    <a:lnTo>
                      <a:pt x="26" y="160"/>
                    </a:lnTo>
                    <a:lnTo>
                      <a:pt x="31" y="153"/>
                    </a:lnTo>
                    <a:lnTo>
                      <a:pt x="37" y="151"/>
                    </a:lnTo>
                    <a:lnTo>
                      <a:pt x="47" y="149"/>
                    </a:lnTo>
                    <a:lnTo>
                      <a:pt x="54" y="144"/>
                    </a:lnTo>
                    <a:lnTo>
                      <a:pt x="52" y="142"/>
                    </a:lnTo>
                    <a:lnTo>
                      <a:pt x="52" y="141"/>
                    </a:lnTo>
                    <a:lnTo>
                      <a:pt x="47" y="144"/>
                    </a:lnTo>
                    <a:lnTo>
                      <a:pt x="43" y="146"/>
                    </a:lnTo>
                    <a:lnTo>
                      <a:pt x="35" y="142"/>
                    </a:lnTo>
                    <a:lnTo>
                      <a:pt x="30" y="141"/>
                    </a:lnTo>
                    <a:lnTo>
                      <a:pt x="26" y="141"/>
                    </a:lnTo>
                    <a:lnTo>
                      <a:pt x="24" y="142"/>
                    </a:lnTo>
                    <a:lnTo>
                      <a:pt x="21" y="141"/>
                    </a:lnTo>
                    <a:lnTo>
                      <a:pt x="23" y="134"/>
                    </a:lnTo>
                    <a:lnTo>
                      <a:pt x="28" y="132"/>
                    </a:lnTo>
                    <a:lnTo>
                      <a:pt x="33" y="129"/>
                    </a:lnTo>
                    <a:lnTo>
                      <a:pt x="37" y="125"/>
                    </a:lnTo>
                    <a:lnTo>
                      <a:pt x="33" y="117"/>
                    </a:lnTo>
                    <a:lnTo>
                      <a:pt x="31" y="110"/>
                    </a:lnTo>
                    <a:lnTo>
                      <a:pt x="45" y="106"/>
                    </a:lnTo>
                    <a:lnTo>
                      <a:pt x="55" y="101"/>
                    </a:lnTo>
                    <a:lnTo>
                      <a:pt x="55" y="93"/>
                    </a:lnTo>
                    <a:lnTo>
                      <a:pt x="45" y="91"/>
                    </a:lnTo>
                    <a:lnTo>
                      <a:pt x="42" y="87"/>
                    </a:lnTo>
                    <a:lnTo>
                      <a:pt x="43" y="82"/>
                    </a:lnTo>
                    <a:lnTo>
                      <a:pt x="47" y="81"/>
                    </a:lnTo>
                    <a:lnTo>
                      <a:pt x="43" y="79"/>
                    </a:lnTo>
                    <a:lnTo>
                      <a:pt x="42" y="79"/>
                    </a:lnTo>
                    <a:lnTo>
                      <a:pt x="35" y="81"/>
                    </a:lnTo>
                    <a:lnTo>
                      <a:pt x="30" y="82"/>
                    </a:lnTo>
                    <a:lnTo>
                      <a:pt x="23" y="81"/>
                    </a:lnTo>
                    <a:lnTo>
                      <a:pt x="21" y="79"/>
                    </a:lnTo>
                    <a:lnTo>
                      <a:pt x="23" y="72"/>
                    </a:lnTo>
                    <a:lnTo>
                      <a:pt x="26" y="67"/>
                    </a:lnTo>
                    <a:lnTo>
                      <a:pt x="24" y="62"/>
                    </a:lnTo>
                    <a:lnTo>
                      <a:pt x="26" y="58"/>
                    </a:lnTo>
                    <a:lnTo>
                      <a:pt x="21" y="56"/>
                    </a:lnTo>
                    <a:lnTo>
                      <a:pt x="18" y="55"/>
                    </a:lnTo>
                    <a:lnTo>
                      <a:pt x="16" y="60"/>
                    </a:lnTo>
                    <a:lnTo>
                      <a:pt x="18" y="63"/>
                    </a:lnTo>
                    <a:lnTo>
                      <a:pt x="14" y="63"/>
                    </a:lnTo>
                    <a:lnTo>
                      <a:pt x="14" y="56"/>
                    </a:lnTo>
                    <a:lnTo>
                      <a:pt x="14" y="55"/>
                    </a:lnTo>
                    <a:lnTo>
                      <a:pt x="14" y="51"/>
                    </a:lnTo>
                    <a:lnTo>
                      <a:pt x="16" y="51"/>
                    </a:lnTo>
                    <a:lnTo>
                      <a:pt x="16" y="46"/>
                    </a:lnTo>
                    <a:lnTo>
                      <a:pt x="11" y="44"/>
                    </a:lnTo>
                    <a:lnTo>
                      <a:pt x="9" y="43"/>
                    </a:lnTo>
                    <a:lnTo>
                      <a:pt x="11" y="38"/>
                    </a:lnTo>
                    <a:lnTo>
                      <a:pt x="12" y="36"/>
                    </a:lnTo>
                    <a:lnTo>
                      <a:pt x="12" y="32"/>
                    </a:lnTo>
                    <a:lnTo>
                      <a:pt x="2" y="29"/>
                    </a:lnTo>
                    <a:lnTo>
                      <a:pt x="0" y="22"/>
                    </a:lnTo>
                    <a:lnTo>
                      <a:pt x="9" y="22"/>
                    </a:lnTo>
                    <a:lnTo>
                      <a:pt x="9" y="26"/>
                    </a:lnTo>
                    <a:lnTo>
                      <a:pt x="12" y="27"/>
                    </a:lnTo>
                    <a:lnTo>
                      <a:pt x="12" y="26"/>
                    </a:lnTo>
                    <a:lnTo>
                      <a:pt x="14" y="24"/>
                    </a:lnTo>
                    <a:lnTo>
                      <a:pt x="11" y="22"/>
                    </a:lnTo>
                    <a:lnTo>
                      <a:pt x="11" y="20"/>
                    </a:lnTo>
                    <a:lnTo>
                      <a:pt x="12" y="15"/>
                    </a:lnTo>
                    <a:lnTo>
                      <a:pt x="19" y="15"/>
                    </a:lnTo>
                    <a:lnTo>
                      <a:pt x="19" y="8"/>
                    </a:lnTo>
                    <a:lnTo>
                      <a:pt x="21" y="7"/>
                    </a:lnTo>
                    <a:lnTo>
                      <a:pt x="23" y="1"/>
                    </a:lnTo>
                    <a:lnTo>
                      <a:pt x="30" y="0"/>
                    </a:lnTo>
                    <a:lnTo>
                      <a:pt x="37" y="0"/>
                    </a:lnTo>
                    <a:lnTo>
                      <a:pt x="43" y="0"/>
                    </a:lnTo>
                    <a:lnTo>
                      <a:pt x="45" y="1"/>
                    </a:lnTo>
                    <a:lnTo>
                      <a:pt x="49" y="3"/>
                    </a:lnTo>
                    <a:lnTo>
                      <a:pt x="42" y="10"/>
                    </a:lnTo>
                    <a:lnTo>
                      <a:pt x="37" y="17"/>
                    </a:lnTo>
                    <a:lnTo>
                      <a:pt x="37" y="19"/>
                    </a:lnTo>
                    <a:lnTo>
                      <a:pt x="38" y="20"/>
                    </a:lnTo>
                    <a:lnTo>
                      <a:pt x="67" y="20"/>
                    </a:lnTo>
                    <a:lnTo>
                      <a:pt x="64" y="29"/>
                    </a:lnTo>
                    <a:lnTo>
                      <a:pt x="61" y="38"/>
                    </a:lnTo>
                    <a:lnTo>
                      <a:pt x="55" y="43"/>
                    </a:lnTo>
                    <a:lnTo>
                      <a:pt x="54" y="51"/>
                    </a:lnTo>
                    <a:lnTo>
                      <a:pt x="50" y="53"/>
                    </a:lnTo>
                    <a:lnTo>
                      <a:pt x="50" y="56"/>
                    </a:lnTo>
                    <a:lnTo>
                      <a:pt x="55" y="56"/>
                    </a:lnTo>
                    <a:lnTo>
                      <a:pt x="61" y="56"/>
                    </a:lnTo>
                    <a:lnTo>
                      <a:pt x="69" y="65"/>
                    </a:lnTo>
                    <a:lnTo>
                      <a:pt x="76" y="79"/>
                    </a:lnTo>
                    <a:lnTo>
                      <a:pt x="81" y="82"/>
                    </a:lnTo>
                    <a:lnTo>
                      <a:pt x="88" y="87"/>
                    </a:lnTo>
                    <a:lnTo>
                      <a:pt x="93" y="93"/>
                    </a:lnTo>
                    <a:lnTo>
                      <a:pt x="97" y="101"/>
                    </a:lnTo>
                    <a:lnTo>
                      <a:pt x="98" y="106"/>
                    </a:lnTo>
                    <a:lnTo>
                      <a:pt x="102" y="113"/>
                    </a:lnTo>
                    <a:lnTo>
                      <a:pt x="100" y="113"/>
                    </a:lnTo>
                    <a:lnTo>
                      <a:pt x="100" y="117"/>
                    </a:lnTo>
                    <a:lnTo>
                      <a:pt x="100" y="120"/>
                    </a:lnTo>
                    <a:lnTo>
                      <a:pt x="102" y="117"/>
                    </a:lnTo>
                    <a:lnTo>
                      <a:pt x="105" y="117"/>
                    </a:lnTo>
                    <a:lnTo>
                      <a:pt x="104" y="118"/>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521" name="Freeform 280"/>
              <p:cNvSpPr>
                <a:spLocks/>
              </p:cNvSpPr>
              <p:nvPr/>
            </p:nvSpPr>
            <p:spPr bwMode="auto">
              <a:xfrm>
                <a:off x="4206082" y="2628900"/>
                <a:ext cx="7938" cy="11112"/>
              </a:xfrm>
              <a:custGeom>
                <a:avLst/>
                <a:gdLst/>
                <a:ahLst/>
                <a:cxnLst>
                  <a:cxn ang="0">
                    <a:pos x="4" y="0"/>
                  </a:cxn>
                  <a:cxn ang="0">
                    <a:pos x="0" y="2"/>
                  </a:cxn>
                  <a:cxn ang="0">
                    <a:pos x="0" y="7"/>
                  </a:cxn>
                  <a:cxn ang="0">
                    <a:pos x="2" y="7"/>
                  </a:cxn>
                  <a:cxn ang="0">
                    <a:pos x="5" y="7"/>
                  </a:cxn>
                  <a:cxn ang="0">
                    <a:pos x="5" y="2"/>
                  </a:cxn>
                  <a:cxn ang="0">
                    <a:pos x="5" y="0"/>
                  </a:cxn>
                  <a:cxn ang="0">
                    <a:pos x="4" y="0"/>
                  </a:cxn>
                </a:cxnLst>
                <a:rect l="0" t="0" r="r" b="b"/>
                <a:pathLst>
                  <a:path w="5" h="7">
                    <a:moveTo>
                      <a:pt x="4" y="0"/>
                    </a:moveTo>
                    <a:lnTo>
                      <a:pt x="0" y="2"/>
                    </a:lnTo>
                    <a:lnTo>
                      <a:pt x="0" y="7"/>
                    </a:lnTo>
                    <a:lnTo>
                      <a:pt x="2" y="7"/>
                    </a:lnTo>
                    <a:lnTo>
                      <a:pt x="5" y="7"/>
                    </a:lnTo>
                    <a:lnTo>
                      <a:pt x="5" y="2"/>
                    </a:lnTo>
                    <a:lnTo>
                      <a:pt x="5" y="0"/>
                    </a:lnTo>
                    <a:lnTo>
                      <a:pt x="4" y="0"/>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522" name="Freeform 282"/>
              <p:cNvSpPr>
                <a:spLocks/>
              </p:cNvSpPr>
              <p:nvPr/>
            </p:nvSpPr>
            <p:spPr bwMode="auto">
              <a:xfrm>
                <a:off x="2374107" y="3482975"/>
                <a:ext cx="238125" cy="82550"/>
              </a:xfrm>
              <a:custGeom>
                <a:avLst/>
                <a:gdLst/>
                <a:ahLst/>
                <a:cxnLst>
                  <a:cxn ang="0">
                    <a:pos x="150" y="47"/>
                  </a:cxn>
                  <a:cxn ang="0">
                    <a:pos x="141" y="50"/>
                  </a:cxn>
                  <a:cxn ang="0">
                    <a:pos x="131" y="52"/>
                  </a:cxn>
                  <a:cxn ang="0">
                    <a:pos x="115" y="50"/>
                  </a:cxn>
                  <a:cxn ang="0">
                    <a:pos x="102" y="48"/>
                  </a:cxn>
                  <a:cxn ang="0">
                    <a:pos x="102" y="47"/>
                  </a:cxn>
                  <a:cxn ang="0">
                    <a:pos x="105" y="45"/>
                  </a:cxn>
                  <a:cxn ang="0">
                    <a:pos x="107" y="42"/>
                  </a:cxn>
                  <a:cxn ang="0">
                    <a:pos x="95" y="36"/>
                  </a:cxn>
                  <a:cxn ang="0">
                    <a:pos x="90" y="31"/>
                  </a:cxn>
                  <a:cxn ang="0">
                    <a:pos x="86" y="28"/>
                  </a:cxn>
                  <a:cxn ang="0">
                    <a:pos x="84" y="26"/>
                  </a:cxn>
                  <a:cxn ang="0">
                    <a:pos x="79" y="24"/>
                  </a:cxn>
                  <a:cxn ang="0">
                    <a:pos x="74" y="26"/>
                  </a:cxn>
                  <a:cxn ang="0">
                    <a:pos x="64" y="21"/>
                  </a:cxn>
                  <a:cxn ang="0">
                    <a:pos x="55" y="18"/>
                  </a:cxn>
                  <a:cxn ang="0">
                    <a:pos x="41" y="18"/>
                  </a:cxn>
                  <a:cxn ang="0">
                    <a:pos x="38" y="14"/>
                  </a:cxn>
                  <a:cxn ang="0">
                    <a:pos x="40" y="12"/>
                  </a:cxn>
                  <a:cxn ang="0">
                    <a:pos x="36" y="11"/>
                  </a:cxn>
                  <a:cxn ang="0">
                    <a:pos x="33" y="11"/>
                  </a:cxn>
                  <a:cxn ang="0">
                    <a:pos x="16" y="14"/>
                  </a:cxn>
                  <a:cxn ang="0">
                    <a:pos x="5" y="23"/>
                  </a:cxn>
                  <a:cxn ang="0">
                    <a:pos x="0" y="23"/>
                  </a:cxn>
                  <a:cxn ang="0">
                    <a:pos x="5" y="12"/>
                  </a:cxn>
                  <a:cxn ang="0">
                    <a:pos x="16" y="5"/>
                  </a:cxn>
                  <a:cxn ang="0">
                    <a:pos x="26" y="0"/>
                  </a:cxn>
                  <a:cxn ang="0">
                    <a:pos x="41" y="0"/>
                  </a:cxn>
                  <a:cxn ang="0">
                    <a:pos x="55" y="2"/>
                  </a:cxn>
                  <a:cxn ang="0">
                    <a:pos x="67" y="7"/>
                  </a:cxn>
                  <a:cxn ang="0">
                    <a:pos x="79" y="11"/>
                  </a:cxn>
                  <a:cxn ang="0">
                    <a:pos x="91" y="14"/>
                  </a:cxn>
                  <a:cxn ang="0">
                    <a:pos x="95" y="16"/>
                  </a:cxn>
                  <a:cxn ang="0">
                    <a:pos x="100" y="19"/>
                  </a:cxn>
                  <a:cxn ang="0">
                    <a:pos x="112" y="28"/>
                  </a:cxn>
                  <a:cxn ang="0">
                    <a:pos x="131" y="33"/>
                  </a:cxn>
                  <a:cxn ang="0">
                    <a:pos x="131" y="36"/>
                  </a:cxn>
                  <a:cxn ang="0">
                    <a:pos x="139" y="36"/>
                  </a:cxn>
                  <a:cxn ang="0">
                    <a:pos x="145" y="42"/>
                  </a:cxn>
                  <a:cxn ang="0">
                    <a:pos x="150" y="47"/>
                  </a:cxn>
                </a:cxnLst>
                <a:rect l="0" t="0" r="r" b="b"/>
                <a:pathLst>
                  <a:path w="150" h="52">
                    <a:moveTo>
                      <a:pt x="150" y="47"/>
                    </a:moveTo>
                    <a:lnTo>
                      <a:pt x="141" y="50"/>
                    </a:lnTo>
                    <a:lnTo>
                      <a:pt x="131" y="52"/>
                    </a:lnTo>
                    <a:lnTo>
                      <a:pt x="115" y="50"/>
                    </a:lnTo>
                    <a:lnTo>
                      <a:pt x="102" y="48"/>
                    </a:lnTo>
                    <a:lnTo>
                      <a:pt x="102" y="47"/>
                    </a:lnTo>
                    <a:lnTo>
                      <a:pt x="105" y="45"/>
                    </a:lnTo>
                    <a:lnTo>
                      <a:pt x="107" y="42"/>
                    </a:lnTo>
                    <a:lnTo>
                      <a:pt x="95" y="36"/>
                    </a:lnTo>
                    <a:lnTo>
                      <a:pt x="90" y="31"/>
                    </a:lnTo>
                    <a:lnTo>
                      <a:pt x="86" y="28"/>
                    </a:lnTo>
                    <a:lnTo>
                      <a:pt x="84" y="26"/>
                    </a:lnTo>
                    <a:lnTo>
                      <a:pt x="79" y="24"/>
                    </a:lnTo>
                    <a:lnTo>
                      <a:pt x="74" y="26"/>
                    </a:lnTo>
                    <a:lnTo>
                      <a:pt x="64" y="21"/>
                    </a:lnTo>
                    <a:lnTo>
                      <a:pt x="55" y="18"/>
                    </a:lnTo>
                    <a:lnTo>
                      <a:pt x="41" y="18"/>
                    </a:lnTo>
                    <a:lnTo>
                      <a:pt x="38" y="14"/>
                    </a:lnTo>
                    <a:lnTo>
                      <a:pt x="40" y="12"/>
                    </a:lnTo>
                    <a:lnTo>
                      <a:pt x="36" y="11"/>
                    </a:lnTo>
                    <a:lnTo>
                      <a:pt x="33" y="11"/>
                    </a:lnTo>
                    <a:lnTo>
                      <a:pt x="16" y="14"/>
                    </a:lnTo>
                    <a:lnTo>
                      <a:pt x="5" y="23"/>
                    </a:lnTo>
                    <a:lnTo>
                      <a:pt x="0" y="23"/>
                    </a:lnTo>
                    <a:lnTo>
                      <a:pt x="5" y="12"/>
                    </a:lnTo>
                    <a:lnTo>
                      <a:pt x="16" y="5"/>
                    </a:lnTo>
                    <a:lnTo>
                      <a:pt x="26" y="0"/>
                    </a:lnTo>
                    <a:lnTo>
                      <a:pt x="41" y="0"/>
                    </a:lnTo>
                    <a:lnTo>
                      <a:pt x="55" y="2"/>
                    </a:lnTo>
                    <a:lnTo>
                      <a:pt x="67" y="7"/>
                    </a:lnTo>
                    <a:lnTo>
                      <a:pt x="79" y="11"/>
                    </a:lnTo>
                    <a:lnTo>
                      <a:pt x="91" y="14"/>
                    </a:lnTo>
                    <a:lnTo>
                      <a:pt x="95" y="16"/>
                    </a:lnTo>
                    <a:lnTo>
                      <a:pt x="100" y="19"/>
                    </a:lnTo>
                    <a:lnTo>
                      <a:pt x="112" y="28"/>
                    </a:lnTo>
                    <a:lnTo>
                      <a:pt x="131" y="33"/>
                    </a:lnTo>
                    <a:lnTo>
                      <a:pt x="131" y="36"/>
                    </a:lnTo>
                    <a:lnTo>
                      <a:pt x="139" y="36"/>
                    </a:lnTo>
                    <a:lnTo>
                      <a:pt x="145" y="42"/>
                    </a:lnTo>
                    <a:lnTo>
                      <a:pt x="150" y="47"/>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523" name="Freeform 283"/>
              <p:cNvSpPr>
                <a:spLocks/>
              </p:cNvSpPr>
              <p:nvPr/>
            </p:nvSpPr>
            <p:spPr bwMode="auto">
              <a:xfrm>
                <a:off x="2407444" y="3516313"/>
                <a:ext cx="11113" cy="11112"/>
              </a:xfrm>
              <a:custGeom>
                <a:avLst/>
                <a:gdLst/>
                <a:ahLst/>
                <a:cxnLst>
                  <a:cxn ang="0">
                    <a:pos x="7" y="0"/>
                  </a:cxn>
                  <a:cxn ang="0">
                    <a:pos x="7" y="3"/>
                  </a:cxn>
                  <a:cxn ang="0">
                    <a:pos x="7" y="7"/>
                  </a:cxn>
                  <a:cxn ang="0">
                    <a:pos x="3" y="7"/>
                  </a:cxn>
                  <a:cxn ang="0">
                    <a:pos x="0" y="7"/>
                  </a:cxn>
                  <a:cxn ang="0">
                    <a:pos x="1" y="3"/>
                  </a:cxn>
                  <a:cxn ang="0">
                    <a:pos x="5" y="3"/>
                  </a:cxn>
                  <a:cxn ang="0">
                    <a:pos x="5" y="0"/>
                  </a:cxn>
                  <a:cxn ang="0">
                    <a:pos x="5" y="0"/>
                  </a:cxn>
                  <a:cxn ang="0">
                    <a:pos x="7" y="0"/>
                  </a:cxn>
                </a:cxnLst>
                <a:rect l="0" t="0" r="r" b="b"/>
                <a:pathLst>
                  <a:path w="7" h="7">
                    <a:moveTo>
                      <a:pt x="7" y="0"/>
                    </a:moveTo>
                    <a:lnTo>
                      <a:pt x="7" y="3"/>
                    </a:lnTo>
                    <a:lnTo>
                      <a:pt x="7" y="7"/>
                    </a:lnTo>
                    <a:lnTo>
                      <a:pt x="3" y="7"/>
                    </a:lnTo>
                    <a:lnTo>
                      <a:pt x="0" y="7"/>
                    </a:lnTo>
                    <a:lnTo>
                      <a:pt x="1" y="3"/>
                    </a:lnTo>
                    <a:lnTo>
                      <a:pt x="5" y="3"/>
                    </a:lnTo>
                    <a:lnTo>
                      <a:pt x="5" y="0"/>
                    </a:lnTo>
                    <a:lnTo>
                      <a:pt x="5" y="0"/>
                    </a:lnTo>
                    <a:lnTo>
                      <a:pt x="7" y="0"/>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524" name="Freeform 284"/>
              <p:cNvSpPr>
                <a:spLocks/>
              </p:cNvSpPr>
              <p:nvPr/>
            </p:nvSpPr>
            <p:spPr bwMode="auto">
              <a:xfrm>
                <a:off x="2526507" y="3595688"/>
                <a:ext cx="39688" cy="19050"/>
              </a:xfrm>
              <a:custGeom>
                <a:avLst/>
                <a:gdLst/>
                <a:ahLst/>
                <a:cxnLst>
                  <a:cxn ang="0">
                    <a:pos x="21" y="3"/>
                  </a:cxn>
                  <a:cxn ang="0">
                    <a:pos x="23" y="5"/>
                  </a:cxn>
                  <a:cxn ang="0">
                    <a:pos x="25" y="8"/>
                  </a:cxn>
                  <a:cxn ang="0">
                    <a:pos x="16" y="10"/>
                  </a:cxn>
                  <a:cxn ang="0">
                    <a:pos x="9" y="12"/>
                  </a:cxn>
                  <a:cxn ang="0">
                    <a:pos x="2" y="8"/>
                  </a:cxn>
                  <a:cxn ang="0">
                    <a:pos x="0" y="3"/>
                  </a:cxn>
                  <a:cxn ang="0">
                    <a:pos x="2" y="0"/>
                  </a:cxn>
                  <a:cxn ang="0">
                    <a:pos x="6" y="0"/>
                  </a:cxn>
                  <a:cxn ang="0">
                    <a:pos x="14" y="2"/>
                  </a:cxn>
                  <a:cxn ang="0">
                    <a:pos x="21" y="5"/>
                  </a:cxn>
                  <a:cxn ang="0">
                    <a:pos x="21" y="3"/>
                  </a:cxn>
                </a:cxnLst>
                <a:rect l="0" t="0" r="r" b="b"/>
                <a:pathLst>
                  <a:path w="25" h="12">
                    <a:moveTo>
                      <a:pt x="21" y="3"/>
                    </a:moveTo>
                    <a:lnTo>
                      <a:pt x="23" y="5"/>
                    </a:lnTo>
                    <a:lnTo>
                      <a:pt x="25" y="8"/>
                    </a:lnTo>
                    <a:lnTo>
                      <a:pt x="16" y="10"/>
                    </a:lnTo>
                    <a:lnTo>
                      <a:pt x="9" y="12"/>
                    </a:lnTo>
                    <a:lnTo>
                      <a:pt x="2" y="8"/>
                    </a:lnTo>
                    <a:lnTo>
                      <a:pt x="0" y="3"/>
                    </a:lnTo>
                    <a:lnTo>
                      <a:pt x="2" y="0"/>
                    </a:lnTo>
                    <a:lnTo>
                      <a:pt x="6" y="0"/>
                    </a:lnTo>
                    <a:lnTo>
                      <a:pt x="14" y="2"/>
                    </a:lnTo>
                    <a:lnTo>
                      <a:pt x="21" y="5"/>
                    </a:lnTo>
                    <a:lnTo>
                      <a:pt x="21" y="3"/>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525" name="Freeform 285"/>
              <p:cNvSpPr>
                <a:spLocks/>
              </p:cNvSpPr>
              <p:nvPr/>
            </p:nvSpPr>
            <p:spPr bwMode="auto">
              <a:xfrm>
                <a:off x="2780507" y="3595688"/>
                <a:ext cx="33338" cy="12700"/>
              </a:xfrm>
              <a:custGeom>
                <a:avLst/>
                <a:gdLst/>
                <a:ahLst/>
                <a:cxnLst>
                  <a:cxn ang="0">
                    <a:pos x="21" y="5"/>
                  </a:cxn>
                  <a:cxn ang="0">
                    <a:pos x="16" y="7"/>
                  </a:cxn>
                  <a:cxn ang="0">
                    <a:pos x="12" y="8"/>
                  </a:cxn>
                  <a:cxn ang="0">
                    <a:pos x="4" y="7"/>
                  </a:cxn>
                  <a:cxn ang="0">
                    <a:pos x="0" y="3"/>
                  </a:cxn>
                  <a:cxn ang="0">
                    <a:pos x="2" y="0"/>
                  </a:cxn>
                  <a:cxn ang="0">
                    <a:pos x="6" y="0"/>
                  </a:cxn>
                  <a:cxn ang="0">
                    <a:pos x="12" y="0"/>
                  </a:cxn>
                  <a:cxn ang="0">
                    <a:pos x="21" y="5"/>
                  </a:cxn>
                </a:cxnLst>
                <a:rect l="0" t="0" r="r" b="b"/>
                <a:pathLst>
                  <a:path w="21" h="8">
                    <a:moveTo>
                      <a:pt x="21" y="5"/>
                    </a:moveTo>
                    <a:lnTo>
                      <a:pt x="16" y="7"/>
                    </a:lnTo>
                    <a:lnTo>
                      <a:pt x="12" y="8"/>
                    </a:lnTo>
                    <a:lnTo>
                      <a:pt x="4" y="7"/>
                    </a:lnTo>
                    <a:lnTo>
                      <a:pt x="0" y="3"/>
                    </a:lnTo>
                    <a:lnTo>
                      <a:pt x="2" y="0"/>
                    </a:lnTo>
                    <a:lnTo>
                      <a:pt x="6" y="0"/>
                    </a:lnTo>
                    <a:lnTo>
                      <a:pt x="12" y="0"/>
                    </a:lnTo>
                    <a:lnTo>
                      <a:pt x="21" y="5"/>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526" name="Freeform 286"/>
              <p:cNvSpPr>
                <a:spLocks/>
              </p:cNvSpPr>
              <p:nvPr/>
            </p:nvSpPr>
            <p:spPr bwMode="auto">
              <a:xfrm>
                <a:off x="2613819" y="3559175"/>
                <a:ext cx="136525" cy="55562"/>
              </a:xfrm>
              <a:custGeom>
                <a:avLst/>
                <a:gdLst/>
                <a:ahLst/>
                <a:cxnLst>
                  <a:cxn ang="0">
                    <a:pos x="73" y="14"/>
                  </a:cxn>
                  <a:cxn ang="0">
                    <a:pos x="80" y="18"/>
                  </a:cxn>
                  <a:cxn ang="0">
                    <a:pos x="86" y="25"/>
                  </a:cxn>
                  <a:cxn ang="0">
                    <a:pos x="68" y="25"/>
                  </a:cxn>
                  <a:cxn ang="0">
                    <a:pos x="62" y="28"/>
                  </a:cxn>
                  <a:cxn ang="0">
                    <a:pos x="59" y="30"/>
                  </a:cxn>
                  <a:cxn ang="0">
                    <a:pos x="56" y="28"/>
                  </a:cxn>
                  <a:cxn ang="0">
                    <a:pos x="54" y="26"/>
                  </a:cxn>
                  <a:cxn ang="0">
                    <a:pos x="47" y="30"/>
                  </a:cxn>
                  <a:cxn ang="0">
                    <a:pos x="42" y="35"/>
                  </a:cxn>
                  <a:cxn ang="0">
                    <a:pos x="38" y="31"/>
                  </a:cxn>
                  <a:cxn ang="0">
                    <a:pos x="37" y="30"/>
                  </a:cxn>
                  <a:cxn ang="0">
                    <a:pos x="25" y="26"/>
                  </a:cxn>
                  <a:cxn ang="0">
                    <a:pos x="13" y="28"/>
                  </a:cxn>
                  <a:cxn ang="0">
                    <a:pos x="9" y="28"/>
                  </a:cxn>
                  <a:cxn ang="0">
                    <a:pos x="7" y="28"/>
                  </a:cxn>
                  <a:cxn ang="0">
                    <a:pos x="7" y="30"/>
                  </a:cxn>
                  <a:cxn ang="0">
                    <a:pos x="7" y="31"/>
                  </a:cxn>
                  <a:cxn ang="0">
                    <a:pos x="2" y="28"/>
                  </a:cxn>
                  <a:cxn ang="0">
                    <a:pos x="0" y="23"/>
                  </a:cxn>
                  <a:cxn ang="0">
                    <a:pos x="2" y="21"/>
                  </a:cxn>
                  <a:cxn ang="0">
                    <a:pos x="4" y="21"/>
                  </a:cxn>
                  <a:cxn ang="0">
                    <a:pos x="16" y="21"/>
                  </a:cxn>
                  <a:cxn ang="0">
                    <a:pos x="26" y="21"/>
                  </a:cxn>
                  <a:cxn ang="0">
                    <a:pos x="23" y="16"/>
                  </a:cxn>
                  <a:cxn ang="0">
                    <a:pos x="23" y="11"/>
                  </a:cxn>
                  <a:cxn ang="0">
                    <a:pos x="18" y="7"/>
                  </a:cxn>
                  <a:cxn ang="0">
                    <a:pos x="16" y="4"/>
                  </a:cxn>
                  <a:cxn ang="0">
                    <a:pos x="18" y="2"/>
                  </a:cxn>
                  <a:cxn ang="0">
                    <a:pos x="19" y="0"/>
                  </a:cxn>
                  <a:cxn ang="0">
                    <a:pos x="25" y="2"/>
                  </a:cxn>
                  <a:cxn ang="0">
                    <a:pos x="31" y="4"/>
                  </a:cxn>
                  <a:cxn ang="0">
                    <a:pos x="38" y="2"/>
                  </a:cxn>
                  <a:cxn ang="0">
                    <a:pos x="47" y="2"/>
                  </a:cxn>
                  <a:cxn ang="0">
                    <a:pos x="57" y="2"/>
                  </a:cxn>
                  <a:cxn ang="0">
                    <a:pos x="64" y="6"/>
                  </a:cxn>
                  <a:cxn ang="0">
                    <a:pos x="69" y="11"/>
                  </a:cxn>
                  <a:cxn ang="0">
                    <a:pos x="76" y="16"/>
                  </a:cxn>
                  <a:cxn ang="0">
                    <a:pos x="73" y="14"/>
                  </a:cxn>
                </a:cxnLst>
                <a:rect l="0" t="0" r="r" b="b"/>
                <a:pathLst>
                  <a:path w="86" h="35">
                    <a:moveTo>
                      <a:pt x="73" y="14"/>
                    </a:moveTo>
                    <a:lnTo>
                      <a:pt x="80" y="18"/>
                    </a:lnTo>
                    <a:lnTo>
                      <a:pt x="86" y="25"/>
                    </a:lnTo>
                    <a:lnTo>
                      <a:pt x="68" y="25"/>
                    </a:lnTo>
                    <a:lnTo>
                      <a:pt x="62" y="28"/>
                    </a:lnTo>
                    <a:lnTo>
                      <a:pt x="59" y="30"/>
                    </a:lnTo>
                    <a:lnTo>
                      <a:pt x="56" y="28"/>
                    </a:lnTo>
                    <a:lnTo>
                      <a:pt x="54" y="26"/>
                    </a:lnTo>
                    <a:lnTo>
                      <a:pt x="47" y="30"/>
                    </a:lnTo>
                    <a:lnTo>
                      <a:pt x="42" y="35"/>
                    </a:lnTo>
                    <a:lnTo>
                      <a:pt x="38" y="31"/>
                    </a:lnTo>
                    <a:lnTo>
                      <a:pt x="37" y="30"/>
                    </a:lnTo>
                    <a:lnTo>
                      <a:pt x="25" y="26"/>
                    </a:lnTo>
                    <a:lnTo>
                      <a:pt x="13" y="28"/>
                    </a:lnTo>
                    <a:lnTo>
                      <a:pt x="9" y="28"/>
                    </a:lnTo>
                    <a:lnTo>
                      <a:pt x="7" y="28"/>
                    </a:lnTo>
                    <a:lnTo>
                      <a:pt x="7" y="30"/>
                    </a:lnTo>
                    <a:lnTo>
                      <a:pt x="7" y="31"/>
                    </a:lnTo>
                    <a:lnTo>
                      <a:pt x="2" y="28"/>
                    </a:lnTo>
                    <a:lnTo>
                      <a:pt x="0" y="23"/>
                    </a:lnTo>
                    <a:lnTo>
                      <a:pt x="2" y="21"/>
                    </a:lnTo>
                    <a:lnTo>
                      <a:pt x="4" y="21"/>
                    </a:lnTo>
                    <a:lnTo>
                      <a:pt x="16" y="21"/>
                    </a:lnTo>
                    <a:lnTo>
                      <a:pt x="26" y="21"/>
                    </a:lnTo>
                    <a:lnTo>
                      <a:pt x="23" y="16"/>
                    </a:lnTo>
                    <a:lnTo>
                      <a:pt x="23" y="11"/>
                    </a:lnTo>
                    <a:lnTo>
                      <a:pt x="18" y="7"/>
                    </a:lnTo>
                    <a:lnTo>
                      <a:pt x="16" y="4"/>
                    </a:lnTo>
                    <a:lnTo>
                      <a:pt x="18" y="2"/>
                    </a:lnTo>
                    <a:lnTo>
                      <a:pt x="19" y="0"/>
                    </a:lnTo>
                    <a:lnTo>
                      <a:pt x="25" y="2"/>
                    </a:lnTo>
                    <a:lnTo>
                      <a:pt x="31" y="4"/>
                    </a:lnTo>
                    <a:lnTo>
                      <a:pt x="38" y="2"/>
                    </a:lnTo>
                    <a:lnTo>
                      <a:pt x="47" y="2"/>
                    </a:lnTo>
                    <a:lnTo>
                      <a:pt x="57" y="2"/>
                    </a:lnTo>
                    <a:lnTo>
                      <a:pt x="64" y="6"/>
                    </a:lnTo>
                    <a:lnTo>
                      <a:pt x="69" y="11"/>
                    </a:lnTo>
                    <a:lnTo>
                      <a:pt x="76" y="16"/>
                    </a:lnTo>
                    <a:lnTo>
                      <a:pt x="73" y="14"/>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527" name="Freeform 287"/>
              <p:cNvSpPr>
                <a:spLocks/>
              </p:cNvSpPr>
              <p:nvPr/>
            </p:nvSpPr>
            <p:spPr bwMode="auto">
              <a:xfrm>
                <a:off x="2907507" y="3781425"/>
                <a:ext cx="15875" cy="15875"/>
              </a:xfrm>
              <a:custGeom>
                <a:avLst/>
                <a:gdLst/>
                <a:ahLst/>
                <a:cxnLst>
                  <a:cxn ang="0">
                    <a:pos x="10" y="3"/>
                  </a:cxn>
                  <a:cxn ang="0">
                    <a:pos x="10" y="0"/>
                  </a:cxn>
                  <a:cxn ang="0">
                    <a:pos x="6" y="0"/>
                  </a:cxn>
                  <a:cxn ang="0">
                    <a:pos x="5" y="0"/>
                  </a:cxn>
                  <a:cxn ang="0">
                    <a:pos x="0" y="1"/>
                  </a:cxn>
                  <a:cxn ang="0">
                    <a:pos x="0" y="10"/>
                  </a:cxn>
                  <a:cxn ang="0">
                    <a:pos x="3" y="10"/>
                  </a:cxn>
                  <a:cxn ang="0">
                    <a:pos x="6" y="7"/>
                  </a:cxn>
                  <a:cxn ang="0">
                    <a:pos x="10" y="3"/>
                  </a:cxn>
                </a:cxnLst>
                <a:rect l="0" t="0" r="r" b="b"/>
                <a:pathLst>
                  <a:path w="10" h="10">
                    <a:moveTo>
                      <a:pt x="10" y="3"/>
                    </a:moveTo>
                    <a:lnTo>
                      <a:pt x="10" y="0"/>
                    </a:lnTo>
                    <a:lnTo>
                      <a:pt x="6" y="0"/>
                    </a:lnTo>
                    <a:lnTo>
                      <a:pt x="5" y="0"/>
                    </a:lnTo>
                    <a:lnTo>
                      <a:pt x="0" y="1"/>
                    </a:lnTo>
                    <a:lnTo>
                      <a:pt x="0" y="10"/>
                    </a:lnTo>
                    <a:lnTo>
                      <a:pt x="3" y="10"/>
                    </a:lnTo>
                    <a:lnTo>
                      <a:pt x="6" y="7"/>
                    </a:lnTo>
                    <a:lnTo>
                      <a:pt x="10" y="3"/>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528" name="Freeform 288"/>
              <p:cNvSpPr>
                <a:spLocks/>
              </p:cNvSpPr>
              <p:nvPr/>
            </p:nvSpPr>
            <p:spPr bwMode="auto">
              <a:xfrm>
                <a:off x="3155157" y="4024313"/>
                <a:ext cx="53975" cy="41275"/>
              </a:xfrm>
              <a:custGeom>
                <a:avLst/>
                <a:gdLst/>
                <a:ahLst/>
                <a:cxnLst>
                  <a:cxn ang="0">
                    <a:pos x="14" y="0"/>
                  </a:cxn>
                  <a:cxn ang="0">
                    <a:pos x="17" y="2"/>
                  </a:cxn>
                  <a:cxn ang="0">
                    <a:pos x="24" y="5"/>
                  </a:cxn>
                  <a:cxn ang="0">
                    <a:pos x="26" y="7"/>
                  </a:cxn>
                  <a:cxn ang="0">
                    <a:pos x="31" y="5"/>
                  </a:cxn>
                  <a:cxn ang="0">
                    <a:pos x="33" y="7"/>
                  </a:cxn>
                  <a:cxn ang="0">
                    <a:pos x="34" y="10"/>
                  </a:cxn>
                  <a:cxn ang="0">
                    <a:pos x="29" y="19"/>
                  </a:cxn>
                  <a:cxn ang="0">
                    <a:pos x="21" y="26"/>
                  </a:cxn>
                  <a:cxn ang="0">
                    <a:pos x="14" y="22"/>
                  </a:cxn>
                  <a:cxn ang="0">
                    <a:pos x="7" y="20"/>
                  </a:cxn>
                  <a:cxn ang="0">
                    <a:pos x="2" y="15"/>
                  </a:cxn>
                  <a:cxn ang="0">
                    <a:pos x="0" y="12"/>
                  </a:cxn>
                  <a:cxn ang="0">
                    <a:pos x="2" y="3"/>
                  </a:cxn>
                  <a:cxn ang="0">
                    <a:pos x="10" y="0"/>
                  </a:cxn>
                  <a:cxn ang="0">
                    <a:pos x="12" y="0"/>
                  </a:cxn>
                  <a:cxn ang="0">
                    <a:pos x="14" y="0"/>
                  </a:cxn>
                </a:cxnLst>
                <a:rect l="0" t="0" r="r" b="b"/>
                <a:pathLst>
                  <a:path w="34" h="26">
                    <a:moveTo>
                      <a:pt x="14" y="0"/>
                    </a:moveTo>
                    <a:lnTo>
                      <a:pt x="17" y="2"/>
                    </a:lnTo>
                    <a:lnTo>
                      <a:pt x="24" y="5"/>
                    </a:lnTo>
                    <a:lnTo>
                      <a:pt x="26" y="7"/>
                    </a:lnTo>
                    <a:lnTo>
                      <a:pt x="31" y="5"/>
                    </a:lnTo>
                    <a:lnTo>
                      <a:pt x="33" y="7"/>
                    </a:lnTo>
                    <a:lnTo>
                      <a:pt x="34" y="10"/>
                    </a:lnTo>
                    <a:lnTo>
                      <a:pt x="29" y="19"/>
                    </a:lnTo>
                    <a:lnTo>
                      <a:pt x="21" y="26"/>
                    </a:lnTo>
                    <a:lnTo>
                      <a:pt x="14" y="22"/>
                    </a:lnTo>
                    <a:lnTo>
                      <a:pt x="7" y="20"/>
                    </a:lnTo>
                    <a:lnTo>
                      <a:pt x="2" y="15"/>
                    </a:lnTo>
                    <a:lnTo>
                      <a:pt x="0" y="12"/>
                    </a:lnTo>
                    <a:lnTo>
                      <a:pt x="2" y="3"/>
                    </a:lnTo>
                    <a:lnTo>
                      <a:pt x="10" y="0"/>
                    </a:lnTo>
                    <a:lnTo>
                      <a:pt x="12" y="0"/>
                    </a:lnTo>
                    <a:lnTo>
                      <a:pt x="14" y="0"/>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529" name="Freeform 289"/>
              <p:cNvSpPr>
                <a:spLocks/>
              </p:cNvSpPr>
              <p:nvPr/>
            </p:nvSpPr>
            <p:spPr bwMode="auto">
              <a:xfrm>
                <a:off x="2961482" y="5340350"/>
                <a:ext cx="38100" cy="23812"/>
              </a:xfrm>
              <a:custGeom>
                <a:avLst/>
                <a:gdLst/>
                <a:ahLst/>
                <a:cxnLst>
                  <a:cxn ang="0">
                    <a:pos x="5" y="3"/>
                  </a:cxn>
                  <a:cxn ang="0">
                    <a:pos x="8" y="1"/>
                  </a:cxn>
                  <a:cxn ang="0">
                    <a:pos x="14" y="0"/>
                  </a:cxn>
                  <a:cxn ang="0">
                    <a:pos x="19" y="0"/>
                  </a:cxn>
                  <a:cxn ang="0">
                    <a:pos x="24" y="0"/>
                  </a:cxn>
                  <a:cxn ang="0">
                    <a:pos x="24" y="1"/>
                  </a:cxn>
                  <a:cxn ang="0">
                    <a:pos x="24" y="3"/>
                  </a:cxn>
                  <a:cxn ang="0">
                    <a:pos x="19" y="8"/>
                  </a:cxn>
                  <a:cxn ang="0">
                    <a:pos x="10" y="10"/>
                  </a:cxn>
                  <a:cxn ang="0">
                    <a:pos x="7" y="13"/>
                  </a:cxn>
                  <a:cxn ang="0">
                    <a:pos x="3" y="15"/>
                  </a:cxn>
                  <a:cxn ang="0">
                    <a:pos x="2" y="15"/>
                  </a:cxn>
                  <a:cxn ang="0">
                    <a:pos x="0" y="15"/>
                  </a:cxn>
                  <a:cxn ang="0">
                    <a:pos x="0" y="10"/>
                  </a:cxn>
                  <a:cxn ang="0">
                    <a:pos x="2" y="6"/>
                  </a:cxn>
                  <a:cxn ang="0">
                    <a:pos x="5" y="3"/>
                  </a:cxn>
                </a:cxnLst>
                <a:rect l="0" t="0" r="r" b="b"/>
                <a:pathLst>
                  <a:path w="24" h="15">
                    <a:moveTo>
                      <a:pt x="5" y="3"/>
                    </a:moveTo>
                    <a:lnTo>
                      <a:pt x="8" y="1"/>
                    </a:lnTo>
                    <a:lnTo>
                      <a:pt x="14" y="0"/>
                    </a:lnTo>
                    <a:lnTo>
                      <a:pt x="19" y="0"/>
                    </a:lnTo>
                    <a:lnTo>
                      <a:pt x="24" y="0"/>
                    </a:lnTo>
                    <a:lnTo>
                      <a:pt x="24" y="1"/>
                    </a:lnTo>
                    <a:lnTo>
                      <a:pt x="24" y="3"/>
                    </a:lnTo>
                    <a:lnTo>
                      <a:pt x="19" y="8"/>
                    </a:lnTo>
                    <a:lnTo>
                      <a:pt x="10" y="10"/>
                    </a:lnTo>
                    <a:lnTo>
                      <a:pt x="7" y="13"/>
                    </a:lnTo>
                    <a:lnTo>
                      <a:pt x="3" y="15"/>
                    </a:lnTo>
                    <a:lnTo>
                      <a:pt x="2" y="15"/>
                    </a:lnTo>
                    <a:lnTo>
                      <a:pt x="0" y="15"/>
                    </a:lnTo>
                    <a:lnTo>
                      <a:pt x="0" y="10"/>
                    </a:lnTo>
                    <a:lnTo>
                      <a:pt x="2" y="6"/>
                    </a:lnTo>
                    <a:lnTo>
                      <a:pt x="5" y="3"/>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530" name="Freeform 290"/>
              <p:cNvSpPr>
                <a:spLocks/>
              </p:cNvSpPr>
              <p:nvPr/>
            </p:nvSpPr>
            <p:spPr bwMode="auto">
              <a:xfrm>
                <a:off x="2934494" y="5334000"/>
                <a:ext cx="31750" cy="26987"/>
              </a:xfrm>
              <a:custGeom>
                <a:avLst/>
                <a:gdLst/>
                <a:ahLst/>
                <a:cxnLst>
                  <a:cxn ang="0">
                    <a:pos x="7" y="5"/>
                  </a:cxn>
                  <a:cxn ang="0">
                    <a:pos x="3" y="2"/>
                  </a:cxn>
                  <a:cxn ang="0">
                    <a:pos x="3" y="0"/>
                  </a:cxn>
                  <a:cxn ang="0">
                    <a:pos x="12" y="0"/>
                  </a:cxn>
                  <a:cxn ang="0">
                    <a:pos x="20" y="0"/>
                  </a:cxn>
                  <a:cxn ang="0">
                    <a:pos x="20" y="2"/>
                  </a:cxn>
                  <a:cxn ang="0">
                    <a:pos x="20" y="5"/>
                  </a:cxn>
                  <a:cxn ang="0">
                    <a:pos x="10" y="10"/>
                  </a:cxn>
                  <a:cxn ang="0">
                    <a:pos x="1" y="17"/>
                  </a:cxn>
                  <a:cxn ang="0">
                    <a:pos x="0" y="16"/>
                  </a:cxn>
                  <a:cxn ang="0">
                    <a:pos x="3" y="10"/>
                  </a:cxn>
                  <a:cxn ang="0">
                    <a:pos x="7" y="5"/>
                  </a:cxn>
                </a:cxnLst>
                <a:rect l="0" t="0" r="r" b="b"/>
                <a:pathLst>
                  <a:path w="20" h="17">
                    <a:moveTo>
                      <a:pt x="7" y="5"/>
                    </a:moveTo>
                    <a:lnTo>
                      <a:pt x="3" y="2"/>
                    </a:lnTo>
                    <a:lnTo>
                      <a:pt x="3" y="0"/>
                    </a:lnTo>
                    <a:lnTo>
                      <a:pt x="12" y="0"/>
                    </a:lnTo>
                    <a:lnTo>
                      <a:pt x="20" y="0"/>
                    </a:lnTo>
                    <a:lnTo>
                      <a:pt x="20" y="2"/>
                    </a:lnTo>
                    <a:lnTo>
                      <a:pt x="20" y="5"/>
                    </a:lnTo>
                    <a:lnTo>
                      <a:pt x="10" y="10"/>
                    </a:lnTo>
                    <a:lnTo>
                      <a:pt x="1" y="17"/>
                    </a:lnTo>
                    <a:lnTo>
                      <a:pt x="0" y="16"/>
                    </a:lnTo>
                    <a:lnTo>
                      <a:pt x="3" y="10"/>
                    </a:lnTo>
                    <a:lnTo>
                      <a:pt x="7" y="5"/>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531" name="Freeform 291"/>
              <p:cNvSpPr>
                <a:spLocks/>
              </p:cNvSpPr>
              <p:nvPr/>
            </p:nvSpPr>
            <p:spPr bwMode="auto">
              <a:xfrm>
                <a:off x="2620169" y="5057775"/>
                <a:ext cx="19050" cy="47625"/>
              </a:xfrm>
              <a:custGeom>
                <a:avLst/>
                <a:gdLst/>
                <a:ahLst/>
                <a:cxnLst>
                  <a:cxn ang="0">
                    <a:pos x="0" y="16"/>
                  </a:cxn>
                  <a:cxn ang="0">
                    <a:pos x="0" y="13"/>
                  </a:cxn>
                  <a:cxn ang="0">
                    <a:pos x="2" y="7"/>
                  </a:cxn>
                  <a:cxn ang="0">
                    <a:pos x="2" y="2"/>
                  </a:cxn>
                  <a:cxn ang="0">
                    <a:pos x="5" y="0"/>
                  </a:cxn>
                  <a:cxn ang="0">
                    <a:pos x="10" y="2"/>
                  </a:cxn>
                  <a:cxn ang="0">
                    <a:pos x="12" y="9"/>
                  </a:cxn>
                  <a:cxn ang="0">
                    <a:pos x="10" y="13"/>
                  </a:cxn>
                  <a:cxn ang="0">
                    <a:pos x="10" y="14"/>
                  </a:cxn>
                  <a:cxn ang="0">
                    <a:pos x="10" y="30"/>
                  </a:cxn>
                  <a:cxn ang="0">
                    <a:pos x="5" y="30"/>
                  </a:cxn>
                  <a:cxn ang="0">
                    <a:pos x="0" y="26"/>
                  </a:cxn>
                  <a:cxn ang="0">
                    <a:pos x="0" y="23"/>
                  </a:cxn>
                  <a:cxn ang="0">
                    <a:pos x="0" y="18"/>
                  </a:cxn>
                  <a:cxn ang="0">
                    <a:pos x="0" y="16"/>
                  </a:cxn>
                </a:cxnLst>
                <a:rect l="0" t="0" r="r" b="b"/>
                <a:pathLst>
                  <a:path w="12" h="30">
                    <a:moveTo>
                      <a:pt x="0" y="16"/>
                    </a:moveTo>
                    <a:lnTo>
                      <a:pt x="0" y="13"/>
                    </a:lnTo>
                    <a:lnTo>
                      <a:pt x="2" y="7"/>
                    </a:lnTo>
                    <a:lnTo>
                      <a:pt x="2" y="2"/>
                    </a:lnTo>
                    <a:lnTo>
                      <a:pt x="5" y="0"/>
                    </a:lnTo>
                    <a:lnTo>
                      <a:pt x="10" y="2"/>
                    </a:lnTo>
                    <a:lnTo>
                      <a:pt x="12" y="9"/>
                    </a:lnTo>
                    <a:lnTo>
                      <a:pt x="10" y="13"/>
                    </a:lnTo>
                    <a:lnTo>
                      <a:pt x="10" y="14"/>
                    </a:lnTo>
                    <a:lnTo>
                      <a:pt x="10" y="30"/>
                    </a:lnTo>
                    <a:lnTo>
                      <a:pt x="5" y="30"/>
                    </a:lnTo>
                    <a:lnTo>
                      <a:pt x="0" y="26"/>
                    </a:lnTo>
                    <a:lnTo>
                      <a:pt x="0" y="23"/>
                    </a:lnTo>
                    <a:lnTo>
                      <a:pt x="0" y="18"/>
                    </a:lnTo>
                    <a:lnTo>
                      <a:pt x="0" y="16"/>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532" name="Freeform 292"/>
              <p:cNvSpPr>
                <a:spLocks/>
              </p:cNvSpPr>
              <p:nvPr/>
            </p:nvSpPr>
            <p:spPr bwMode="auto">
              <a:xfrm>
                <a:off x="2453482" y="3743325"/>
                <a:ext cx="1069975" cy="1722437"/>
              </a:xfrm>
              <a:custGeom>
                <a:avLst/>
                <a:gdLst/>
                <a:ahLst/>
                <a:cxnLst>
                  <a:cxn ang="0">
                    <a:pos x="52" y="79"/>
                  </a:cxn>
                  <a:cxn ang="0">
                    <a:pos x="65" y="55"/>
                  </a:cxn>
                  <a:cxn ang="0">
                    <a:pos x="86" y="22"/>
                  </a:cxn>
                  <a:cxn ang="0">
                    <a:pos x="143" y="0"/>
                  </a:cxn>
                  <a:cxn ang="0">
                    <a:pos x="139" y="41"/>
                  </a:cxn>
                  <a:cxn ang="0">
                    <a:pos x="158" y="13"/>
                  </a:cxn>
                  <a:cxn ang="0">
                    <a:pos x="191" y="22"/>
                  </a:cxn>
                  <a:cxn ang="0">
                    <a:pos x="234" y="32"/>
                  </a:cxn>
                  <a:cxn ang="0">
                    <a:pos x="272" y="24"/>
                  </a:cxn>
                  <a:cxn ang="0">
                    <a:pos x="313" y="56"/>
                  </a:cxn>
                  <a:cxn ang="0">
                    <a:pos x="344" y="87"/>
                  </a:cxn>
                  <a:cxn ang="0">
                    <a:pos x="409" y="101"/>
                  </a:cxn>
                  <a:cxn ang="0">
                    <a:pos x="442" y="134"/>
                  </a:cxn>
                  <a:cxn ang="0">
                    <a:pos x="437" y="177"/>
                  </a:cxn>
                  <a:cxn ang="0">
                    <a:pos x="463" y="208"/>
                  </a:cxn>
                  <a:cxn ang="0">
                    <a:pos x="507" y="192"/>
                  </a:cxn>
                  <a:cxn ang="0">
                    <a:pos x="538" y="218"/>
                  </a:cxn>
                  <a:cxn ang="0">
                    <a:pos x="616" y="227"/>
                  </a:cxn>
                  <a:cxn ang="0">
                    <a:pos x="671" y="261"/>
                  </a:cxn>
                  <a:cxn ang="0">
                    <a:pos x="642" y="345"/>
                  </a:cxn>
                  <a:cxn ang="0">
                    <a:pos x="614" y="395"/>
                  </a:cxn>
                  <a:cxn ang="0">
                    <a:pos x="604" y="447"/>
                  </a:cxn>
                  <a:cxn ang="0">
                    <a:pos x="571" y="510"/>
                  </a:cxn>
                  <a:cxn ang="0">
                    <a:pos x="509" y="533"/>
                  </a:cxn>
                  <a:cxn ang="0">
                    <a:pos x="475" y="602"/>
                  </a:cxn>
                  <a:cxn ang="0">
                    <a:pos x="433" y="655"/>
                  </a:cxn>
                  <a:cxn ang="0">
                    <a:pos x="368" y="706"/>
                  </a:cxn>
                  <a:cxn ang="0">
                    <a:pos x="342" y="710"/>
                  </a:cxn>
                  <a:cxn ang="0">
                    <a:pos x="349" y="758"/>
                  </a:cxn>
                  <a:cxn ang="0">
                    <a:pos x="282" y="777"/>
                  </a:cxn>
                  <a:cxn ang="0">
                    <a:pos x="277" y="811"/>
                  </a:cxn>
                  <a:cxn ang="0">
                    <a:pos x="237" y="822"/>
                  </a:cxn>
                  <a:cxn ang="0">
                    <a:pos x="260" y="839"/>
                  </a:cxn>
                  <a:cxn ang="0">
                    <a:pos x="237" y="861"/>
                  </a:cxn>
                  <a:cxn ang="0">
                    <a:pos x="217" y="918"/>
                  </a:cxn>
                  <a:cxn ang="0">
                    <a:pos x="205" y="961"/>
                  </a:cxn>
                  <a:cxn ang="0">
                    <a:pos x="186" y="1014"/>
                  </a:cxn>
                  <a:cxn ang="0">
                    <a:pos x="229" y="1068"/>
                  </a:cxn>
                  <a:cxn ang="0">
                    <a:pos x="201" y="1083"/>
                  </a:cxn>
                  <a:cxn ang="0">
                    <a:pos x="169" y="1071"/>
                  </a:cxn>
                  <a:cxn ang="0">
                    <a:pos x="132" y="1050"/>
                  </a:cxn>
                  <a:cxn ang="0">
                    <a:pos x="107" y="1026"/>
                  </a:cxn>
                  <a:cxn ang="0">
                    <a:pos x="105" y="1000"/>
                  </a:cxn>
                  <a:cxn ang="0">
                    <a:pos x="91" y="954"/>
                  </a:cxn>
                  <a:cxn ang="0">
                    <a:pos x="96" y="904"/>
                  </a:cxn>
                  <a:cxn ang="0">
                    <a:pos x="127" y="823"/>
                  </a:cxn>
                  <a:cxn ang="0">
                    <a:pos x="115" y="789"/>
                  </a:cxn>
                  <a:cxn ang="0">
                    <a:pos x="115" y="767"/>
                  </a:cxn>
                  <a:cxn ang="0">
                    <a:pos x="138" y="715"/>
                  </a:cxn>
                  <a:cxn ang="0">
                    <a:pos x="151" y="595"/>
                  </a:cxn>
                  <a:cxn ang="0">
                    <a:pos x="162" y="538"/>
                  </a:cxn>
                  <a:cxn ang="0">
                    <a:pos x="165" y="498"/>
                  </a:cxn>
                  <a:cxn ang="0">
                    <a:pos x="129" y="428"/>
                  </a:cxn>
                  <a:cxn ang="0">
                    <a:pos x="74" y="393"/>
                  </a:cxn>
                  <a:cxn ang="0">
                    <a:pos x="40" y="311"/>
                  </a:cxn>
                  <a:cxn ang="0">
                    <a:pos x="14" y="277"/>
                  </a:cxn>
                  <a:cxn ang="0">
                    <a:pos x="17" y="216"/>
                  </a:cxn>
                  <a:cxn ang="0">
                    <a:pos x="17" y="170"/>
                  </a:cxn>
                  <a:cxn ang="0">
                    <a:pos x="55" y="132"/>
                  </a:cxn>
                </a:cxnLst>
                <a:rect l="0" t="0" r="r" b="b"/>
                <a:pathLst>
                  <a:path w="674" h="1085">
                    <a:moveTo>
                      <a:pt x="57" y="118"/>
                    </a:moveTo>
                    <a:lnTo>
                      <a:pt x="57" y="115"/>
                    </a:lnTo>
                    <a:lnTo>
                      <a:pt x="55" y="108"/>
                    </a:lnTo>
                    <a:lnTo>
                      <a:pt x="53" y="103"/>
                    </a:lnTo>
                    <a:lnTo>
                      <a:pt x="55" y="96"/>
                    </a:lnTo>
                    <a:lnTo>
                      <a:pt x="57" y="91"/>
                    </a:lnTo>
                    <a:lnTo>
                      <a:pt x="52" y="79"/>
                    </a:lnTo>
                    <a:lnTo>
                      <a:pt x="48" y="72"/>
                    </a:lnTo>
                    <a:lnTo>
                      <a:pt x="53" y="63"/>
                    </a:lnTo>
                    <a:lnTo>
                      <a:pt x="60" y="58"/>
                    </a:lnTo>
                    <a:lnTo>
                      <a:pt x="62" y="58"/>
                    </a:lnTo>
                    <a:lnTo>
                      <a:pt x="65" y="58"/>
                    </a:lnTo>
                    <a:lnTo>
                      <a:pt x="65" y="56"/>
                    </a:lnTo>
                    <a:lnTo>
                      <a:pt x="65" y="55"/>
                    </a:lnTo>
                    <a:lnTo>
                      <a:pt x="67" y="53"/>
                    </a:lnTo>
                    <a:lnTo>
                      <a:pt x="69" y="53"/>
                    </a:lnTo>
                    <a:lnTo>
                      <a:pt x="71" y="46"/>
                    </a:lnTo>
                    <a:lnTo>
                      <a:pt x="77" y="43"/>
                    </a:lnTo>
                    <a:lnTo>
                      <a:pt x="79" y="36"/>
                    </a:lnTo>
                    <a:lnTo>
                      <a:pt x="83" y="31"/>
                    </a:lnTo>
                    <a:lnTo>
                      <a:pt x="86" y="22"/>
                    </a:lnTo>
                    <a:lnTo>
                      <a:pt x="96" y="19"/>
                    </a:lnTo>
                    <a:lnTo>
                      <a:pt x="103" y="15"/>
                    </a:lnTo>
                    <a:lnTo>
                      <a:pt x="112" y="13"/>
                    </a:lnTo>
                    <a:lnTo>
                      <a:pt x="119" y="10"/>
                    </a:lnTo>
                    <a:lnTo>
                      <a:pt x="129" y="8"/>
                    </a:lnTo>
                    <a:lnTo>
                      <a:pt x="136" y="3"/>
                    </a:lnTo>
                    <a:lnTo>
                      <a:pt x="143" y="0"/>
                    </a:lnTo>
                    <a:lnTo>
                      <a:pt x="146" y="1"/>
                    </a:lnTo>
                    <a:lnTo>
                      <a:pt x="148" y="5"/>
                    </a:lnTo>
                    <a:lnTo>
                      <a:pt x="144" y="10"/>
                    </a:lnTo>
                    <a:lnTo>
                      <a:pt x="143" y="12"/>
                    </a:lnTo>
                    <a:lnTo>
                      <a:pt x="139" y="22"/>
                    </a:lnTo>
                    <a:lnTo>
                      <a:pt x="138" y="32"/>
                    </a:lnTo>
                    <a:lnTo>
                      <a:pt x="139" y="41"/>
                    </a:lnTo>
                    <a:lnTo>
                      <a:pt x="146" y="48"/>
                    </a:lnTo>
                    <a:lnTo>
                      <a:pt x="148" y="43"/>
                    </a:lnTo>
                    <a:lnTo>
                      <a:pt x="151" y="39"/>
                    </a:lnTo>
                    <a:lnTo>
                      <a:pt x="148" y="31"/>
                    </a:lnTo>
                    <a:lnTo>
                      <a:pt x="144" y="24"/>
                    </a:lnTo>
                    <a:lnTo>
                      <a:pt x="148" y="15"/>
                    </a:lnTo>
                    <a:lnTo>
                      <a:pt x="158" y="13"/>
                    </a:lnTo>
                    <a:lnTo>
                      <a:pt x="170" y="13"/>
                    </a:lnTo>
                    <a:lnTo>
                      <a:pt x="163" y="8"/>
                    </a:lnTo>
                    <a:lnTo>
                      <a:pt x="160" y="5"/>
                    </a:lnTo>
                    <a:lnTo>
                      <a:pt x="170" y="5"/>
                    </a:lnTo>
                    <a:lnTo>
                      <a:pt x="177" y="13"/>
                    </a:lnTo>
                    <a:lnTo>
                      <a:pt x="191" y="17"/>
                    </a:lnTo>
                    <a:lnTo>
                      <a:pt x="191" y="22"/>
                    </a:lnTo>
                    <a:lnTo>
                      <a:pt x="196" y="25"/>
                    </a:lnTo>
                    <a:lnTo>
                      <a:pt x="203" y="25"/>
                    </a:lnTo>
                    <a:lnTo>
                      <a:pt x="212" y="25"/>
                    </a:lnTo>
                    <a:lnTo>
                      <a:pt x="218" y="25"/>
                    </a:lnTo>
                    <a:lnTo>
                      <a:pt x="224" y="25"/>
                    </a:lnTo>
                    <a:lnTo>
                      <a:pt x="227" y="31"/>
                    </a:lnTo>
                    <a:lnTo>
                      <a:pt x="234" y="32"/>
                    </a:lnTo>
                    <a:lnTo>
                      <a:pt x="244" y="29"/>
                    </a:lnTo>
                    <a:lnTo>
                      <a:pt x="249" y="25"/>
                    </a:lnTo>
                    <a:lnTo>
                      <a:pt x="256" y="24"/>
                    </a:lnTo>
                    <a:lnTo>
                      <a:pt x="263" y="22"/>
                    </a:lnTo>
                    <a:lnTo>
                      <a:pt x="272" y="22"/>
                    </a:lnTo>
                    <a:lnTo>
                      <a:pt x="277" y="24"/>
                    </a:lnTo>
                    <a:lnTo>
                      <a:pt x="272" y="24"/>
                    </a:lnTo>
                    <a:lnTo>
                      <a:pt x="268" y="25"/>
                    </a:lnTo>
                    <a:lnTo>
                      <a:pt x="268" y="29"/>
                    </a:lnTo>
                    <a:lnTo>
                      <a:pt x="279" y="36"/>
                    </a:lnTo>
                    <a:lnTo>
                      <a:pt x="291" y="39"/>
                    </a:lnTo>
                    <a:lnTo>
                      <a:pt x="296" y="46"/>
                    </a:lnTo>
                    <a:lnTo>
                      <a:pt x="298" y="56"/>
                    </a:lnTo>
                    <a:lnTo>
                      <a:pt x="313" y="56"/>
                    </a:lnTo>
                    <a:lnTo>
                      <a:pt x="318" y="60"/>
                    </a:lnTo>
                    <a:lnTo>
                      <a:pt x="323" y="63"/>
                    </a:lnTo>
                    <a:lnTo>
                      <a:pt x="327" y="68"/>
                    </a:lnTo>
                    <a:lnTo>
                      <a:pt x="332" y="77"/>
                    </a:lnTo>
                    <a:lnTo>
                      <a:pt x="335" y="79"/>
                    </a:lnTo>
                    <a:lnTo>
                      <a:pt x="341" y="81"/>
                    </a:lnTo>
                    <a:lnTo>
                      <a:pt x="344" y="87"/>
                    </a:lnTo>
                    <a:lnTo>
                      <a:pt x="354" y="91"/>
                    </a:lnTo>
                    <a:lnTo>
                      <a:pt x="366" y="93"/>
                    </a:lnTo>
                    <a:lnTo>
                      <a:pt x="378" y="94"/>
                    </a:lnTo>
                    <a:lnTo>
                      <a:pt x="392" y="94"/>
                    </a:lnTo>
                    <a:lnTo>
                      <a:pt x="399" y="98"/>
                    </a:lnTo>
                    <a:lnTo>
                      <a:pt x="409" y="101"/>
                    </a:lnTo>
                    <a:lnTo>
                      <a:pt x="409" y="101"/>
                    </a:lnTo>
                    <a:lnTo>
                      <a:pt x="411" y="101"/>
                    </a:lnTo>
                    <a:lnTo>
                      <a:pt x="416" y="103"/>
                    </a:lnTo>
                    <a:lnTo>
                      <a:pt x="425" y="110"/>
                    </a:lnTo>
                    <a:lnTo>
                      <a:pt x="430" y="115"/>
                    </a:lnTo>
                    <a:lnTo>
                      <a:pt x="439" y="120"/>
                    </a:lnTo>
                    <a:lnTo>
                      <a:pt x="439" y="125"/>
                    </a:lnTo>
                    <a:lnTo>
                      <a:pt x="442" y="134"/>
                    </a:lnTo>
                    <a:lnTo>
                      <a:pt x="445" y="141"/>
                    </a:lnTo>
                    <a:lnTo>
                      <a:pt x="449" y="149"/>
                    </a:lnTo>
                    <a:lnTo>
                      <a:pt x="452" y="153"/>
                    </a:lnTo>
                    <a:lnTo>
                      <a:pt x="457" y="158"/>
                    </a:lnTo>
                    <a:lnTo>
                      <a:pt x="449" y="163"/>
                    </a:lnTo>
                    <a:lnTo>
                      <a:pt x="442" y="170"/>
                    </a:lnTo>
                    <a:lnTo>
                      <a:pt x="437" y="177"/>
                    </a:lnTo>
                    <a:lnTo>
                      <a:pt x="435" y="189"/>
                    </a:lnTo>
                    <a:lnTo>
                      <a:pt x="437" y="192"/>
                    </a:lnTo>
                    <a:lnTo>
                      <a:pt x="442" y="194"/>
                    </a:lnTo>
                    <a:lnTo>
                      <a:pt x="447" y="199"/>
                    </a:lnTo>
                    <a:lnTo>
                      <a:pt x="451" y="206"/>
                    </a:lnTo>
                    <a:lnTo>
                      <a:pt x="463" y="206"/>
                    </a:lnTo>
                    <a:lnTo>
                      <a:pt x="463" y="208"/>
                    </a:lnTo>
                    <a:lnTo>
                      <a:pt x="464" y="211"/>
                    </a:lnTo>
                    <a:lnTo>
                      <a:pt x="468" y="208"/>
                    </a:lnTo>
                    <a:lnTo>
                      <a:pt x="471" y="206"/>
                    </a:lnTo>
                    <a:lnTo>
                      <a:pt x="478" y="192"/>
                    </a:lnTo>
                    <a:lnTo>
                      <a:pt x="490" y="187"/>
                    </a:lnTo>
                    <a:lnTo>
                      <a:pt x="497" y="187"/>
                    </a:lnTo>
                    <a:lnTo>
                      <a:pt x="507" y="192"/>
                    </a:lnTo>
                    <a:lnTo>
                      <a:pt x="516" y="196"/>
                    </a:lnTo>
                    <a:lnTo>
                      <a:pt x="525" y="201"/>
                    </a:lnTo>
                    <a:lnTo>
                      <a:pt x="530" y="203"/>
                    </a:lnTo>
                    <a:lnTo>
                      <a:pt x="533" y="206"/>
                    </a:lnTo>
                    <a:lnTo>
                      <a:pt x="533" y="211"/>
                    </a:lnTo>
                    <a:lnTo>
                      <a:pt x="535" y="218"/>
                    </a:lnTo>
                    <a:lnTo>
                      <a:pt x="538" y="218"/>
                    </a:lnTo>
                    <a:lnTo>
                      <a:pt x="543" y="215"/>
                    </a:lnTo>
                    <a:lnTo>
                      <a:pt x="549" y="213"/>
                    </a:lnTo>
                    <a:lnTo>
                      <a:pt x="561" y="216"/>
                    </a:lnTo>
                    <a:lnTo>
                      <a:pt x="573" y="222"/>
                    </a:lnTo>
                    <a:lnTo>
                      <a:pt x="592" y="218"/>
                    </a:lnTo>
                    <a:lnTo>
                      <a:pt x="604" y="222"/>
                    </a:lnTo>
                    <a:lnTo>
                      <a:pt x="616" y="227"/>
                    </a:lnTo>
                    <a:lnTo>
                      <a:pt x="619" y="232"/>
                    </a:lnTo>
                    <a:lnTo>
                      <a:pt x="626" y="240"/>
                    </a:lnTo>
                    <a:lnTo>
                      <a:pt x="635" y="246"/>
                    </a:lnTo>
                    <a:lnTo>
                      <a:pt x="643" y="251"/>
                    </a:lnTo>
                    <a:lnTo>
                      <a:pt x="652" y="251"/>
                    </a:lnTo>
                    <a:lnTo>
                      <a:pt x="662" y="252"/>
                    </a:lnTo>
                    <a:lnTo>
                      <a:pt x="671" y="261"/>
                    </a:lnTo>
                    <a:lnTo>
                      <a:pt x="674" y="277"/>
                    </a:lnTo>
                    <a:lnTo>
                      <a:pt x="672" y="289"/>
                    </a:lnTo>
                    <a:lnTo>
                      <a:pt x="671" y="299"/>
                    </a:lnTo>
                    <a:lnTo>
                      <a:pt x="666" y="307"/>
                    </a:lnTo>
                    <a:lnTo>
                      <a:pt x="662" y="316"/>
                    </a:lnTo>
                    <a:lnTo>
                      <a:pt x="652" y="330"/>
                    </a:lnTo>
                    <a:lnTo>
                      <a:pt x="642" y="345"/>
                    </a:lnTo>
                    <a:lnTo>
                      <a:pt x="636" y="349"/>
                    </a:lnTo>
                    <a:lnTo>
                      <a:pt x="633" y="356"/>
                    </a:lnTo>
                    <a:lnTo>
                      <a:pt x="624" y="363"/>
                    </a:lnTo>
                    <a:lnTo>
                      <a:pt x="617" y="369"/>
                    </a:lnTo>
                    <a:lnTo>
                      <a:pt x="612" y="375"/>
                    </a:lnTo>
                    <a:lnTo>
                      <a:pt x="612" y="385"/>
                    </a:lnTo>
                    <a:lnTo>
                      <a:pt x="614" y="395"/>
                    </a:lnTo>
                    <a:lnTo>
                      <a:pt x="616" y="405"/>
                    </a:lnTo>
                    <a:lnTo>
                      <a:pt x="614" y="418"/>
                    </a:lnTo>
                    <a:lnTo>
                      <a:pt x="614" y="430"/>
                    </a:lnTo>
                    <a:lnTo>
                      <a:pt x="612" y="431"/>
                    </a:lnTo>
                    <a:lnTo>
                      <a:pt x="611" y="435"/>
                    </a:lnTo>
                    <a:lnTo>
                      <a:pt x="605" y="440"/>
                    </a:lnTo>
                    <a:lnTo>
                      <a:pt x="604" y="447"/>
                    </a:lnTo>
                    <a:lnTo>
                      <a:pt x="602" y="455"/>
                    </a:lnTo>
                    <a:lnTo>
                      <a:pt x="602" y="464"/>
                    </a:lnTo>
                    <a:lnTo>
                      <a:pt x="592" y="478"/>
                    </a:lnTo>
                    <a:lnTo>
                      <a:pt x="583" y="491"/>
                    </a:lnTo>
                    <a:lnTo>
                      <a:pt x="581" y="497"/>
                    </a:lnTo>
                    <a:lnTo>
                      <a:pt x="581" y="502"/>
                    </a:lnTo>
                    <a:lnTo>
                      <a:pt x="571" y="510"/>
                    </a:lnTo>
                    <a:lnTo>
                      <a:pt x="559" y="516"/>
                    </a:lnTo>
                    <a:lnTo>
                      <a:pt x="545" y="516"/>
                    </a:lnTo>
                    <a:lnTo>
                      <a:pt x="535" y="519"/>
                    </a:lnTo>
                    <a:lnTo>
                      <a:pt x="530" y="521"/>
                    </a:lnTo>
                    <a:lnTo>
                      <a:pt x="528" y="524"/>
                    </a:lnTo>
                    <a:lnTo>
                      <a:pt x="518" y="529"/>
                    </a:lnTo>
                    <a:lnTo>
                      <a:pt x="509" y="533"/>
                    </a:lnTo>
                    <a:lnTo>
                      <a:pt x="500" y="534"/>
                    </a:lnTo>
                    <a:lnTo>
                      <a:pt x="495" y="543"/>
                    </a:lnTo>
                    <a:lnTo>
                      <a:pt x="487" y="548"/>
                    </a:lnTo>
                    <a:lnTo>
                      <a:pt x="480" y="553"/>
                    </a:lnTo>
                    <a:lnTo>
                      <a:pt x="475" y="564"/>
                    </a:lnTo>
                    <a:lnTo>
                      <a:pt x="475" y="577"/>
                    </a:lnTo>
                    <a:lnTo>
                      <a:pt x="475" y="602"/>
                    </a:lnTo>
                    <a:lnTo>
                      <a:pt x="461" y="610"/>
                    </a:lnTo>
                    <a:lnTo>
                      <a:pt x="454" y="626"/>
                    </a:lnTo>
                    <a:lnTo>
                      <a:pt x="454" y="626"/>
                    </a:lnTo>
                    <a:lnTo>
                      <a:pt x="451" y="632"/>
                    </a:lnTo>
                    <a:lnTo>
                      <a:pt x="447" y="641"/>
                    </a:lnTo>
                    <a:lnTo>
                      <a:pt x="439" y="648"/>
                    </a:lnTo>
                    <a:lnTo>
                      <a:pt x="433" y="655"/>
                    </a:lnTo>
                    <a:lnTo>
                      <a:pt x="425" y="660"/>
                    </a:lnTo>
                    <a:lnTo>
                      <a:pt x="420" y="670"/>
                    </a:lnTo>
                    <a:lnTo>
                      <a:pt x="413" y="682"/>
                    </a:lnTo>
                    <a:lnTo>
                      <a:pt x="406" y="694"/>
                    </a:lnTo>
                    <a:lnTo>
                      <a:pt x="396" y="705"/>
                    </a:lnTo>
                    <a:lnTo>
                      <a:pt x="382" y="710"/>
                    </a:lnTo>
                    <a:lnTo>
                      <a:pt x="368" y="706"/>
                    </a:lnTo>
                    <a:lnTo>
                      <a:pt x="359" y="705"/>
                    </a:lnTo>
                    <a:lnTo>
                      <a:pt x="347" y="701"/>
                    </a:lnTo>
                    <a:lnTo>
                      <a:pt x="337" y="700"/>
                    </a:lnTo>
                    <a:lnTo>
                      <a:pt x="334" y="700"/>
                    </a:lnTo>
                    <a:lnTo>
                      <a:pt x="334" y="701"/>
                    </a:lnTo>
                    <a:lnTo>
                      <a:pt x="337" y="706"/>
                    </a:lnTo>
                    <a:lnTo>
                      <a:pt x="342" y="710"/>
                    </a:lnTo>
                    <a:lnTo>
                      <a:pt x="346" y="717"/>
                    </a:lnTo>
                    <a:lnTo>
                      <a:pt x="349" y="725"/>
                    </a:lnTo>
                    <a:lnTo>
                      <a:pt x="353" y="730"/>
                    </a:lnTo>
                    <a:lnTo>
                      <a:pt x="358" y="737"/>
                    </a:lnTo>
                    <a:lnTo>
                      <a:pt x="356" y="744"/>
                    </a:lnTo>
                    <a:lnTo>
                      <a:pt x="356" y="751"/>
                    </a:lnTo>
                    <a:lnTo>
                      <a:pt x="349" y="758"/>
                    </a:lnTo>
                    <a:lnTo>
                      <a:pt x="342" y="767"/>
                    </a:lnTo>
                    <a:lnTo>
                      <a:pt x="327" y="772"/>
                    </a:lnTo>
                    <a:lnTo>
                      <a:pt x="311" y="777"/>
                    </a:lnTo>
                    <a:lnTo>
                      <a:pt x="303" y="775"/>
                    </a:lnTo>
                    <a:lnTo>
                      <a:pt x="294" y="775"/>
                    </a:lnTo>
                    <a:lnTo>
                      <a:pt x="286" y="775"/>
                    </a:lnTo>
                    <a:lnTo>
                      <a:pt x="282" y="777"/>
                    </a:lnTo>
                    <a:lnTo>
                      <a:pt x="277" y="782"/>
                    </a:lnTo>
                    <a:lnTo>
                      <a:pt x="277" y="791"/>
                    </a:lnTo>
                    <a:lnTo>
                      <a:pt x="277" y="798"/>
                    </a:lnTo>
                    <a:lnTo>
                      <a:pt x="277" y="806"/>
                    </a:lnTo>
                    <a:lnTo>
                      <a:pt x="277" y="806"/>
                    </a:lnTo>
                    <a:lnTo>
                      <a:pt x="277" y="808"/>
                    </a:lnTo>
                    <a:lnTo>
                      <a:pt x="277" y="811"/>
                    </a:lnTo>
                    <a:lnTo>
                      <a:pt x="272" y="815"/>
                    </a:lnTo>
                    <a:lnTo>
                      <a:pt x="265" y="818"/>
                    </a:lnTo>
                    <a:lnTo>
                      <a:pt x="253" y="815"/>
                    </a:lnTo>
                    <a:lnTo>
                      <a:pt x="243" y="811"/>
                    </a:lnTo>
                    <a:lnTo>
                      <a:pt x="237" y="813"/>
                    </a:lnTo>
                    <a:lnTo>
                      <a:pt x="237" y="816"/>
                    </a:lnTo>
                    <a:lnTo>
                      <a:pt x="237" y="822"/>
                    </a:lnTo>
                    <a:lnTo>
                      <a:pt x="239" y="828"/>
                    </a:lnTo>
                    <a:lnTo>
                      <a:pt x="243" y="834"/>
                    </a:lnTo>
                    <a:lnTo>
                      <a:pt x="248" y="837"/>
                    </a:lnTo>
                    <a:lnTo>
                      <a:pt x="251" y="835"/>
                    </a:lnTo>
                    <a:lnTo>
                      <a:pt x="255" y="834"/>
                    </a:lnTo>
                    <a:lnTo>
                      <a:pt x="256" y="835"/>
                    </a:lnTo>
                    <a:lnTo>
                      <a:pt x="260" y="839"/>
                    </a:lnTo>
                    <a:lnTo>
                      <a:pt x="256" y="842"/>
                    </a:lnTo>
                    <a:lnTo>
                      <a:pt x="255" y="846"/>
                    </a:lnTo>
                    <a:lnTo>
                      <a:pt x="246" y="842"/>
                    </a:lnTo>
                    <a:lnTo>
                      <a:pt x="241" y="841"/>
                    </a:lnTo>
                    <a:lnTo>
                      <a:pt x="243" y="846"/>
                    </a:lnTo>
                    <a:lnTo>
                      <a:pt x="248" y="847"/>
                    </a:lnTo>
                    <a:lnTo>
                      <a:pt x="237" y="861"/>
                    </a:lnTo>
                    <a:lnTo>
                      <a:pt x="234" y="878"/>
                    </a:lnTo>
                    <a:lnTo>
                      <a:pt x="227" y="884"/>
                    </a:lnTo>
                    <a:lnTo>
                      <a:pt x="220" y="885"/>
                    </a:lnTo>
                    <a:lnTo>
                      <a:pt x="210" y="890"/>
                    </a:lnTo>
                    <a:lnTo>
                      <a:pt x="206" y="904"/>
                    </a:lnTo>
                    <a:lnTo>
                      <a:pt x="208" y="913"/>
                    </a:lnTo>
                    <a:lnTo>
                      <a:pt x="217" y="918"/>
                    </a:lnTo>
                    <a:lnTo>
                      <a:pt x="224" y="921"/>
                    </a:lnTo>
                    <a:lnTo>
                      <a:pt x="229" y="932"/>
                    </a:lnTo>
                    <a:lnTo>
                      <a:pt x="225" y="939"/>
                    </a:lnTo>
                    <a:lnTo>
                      <a:pt x="220" y="945"/>
                    </a:lnTo>
                    <a:lnTo>
                      <a:pt x="213" y="949"/>
                    </a:lnTo>
                    <a:lnTo>
                      <a:pt x="208" y="954"/>
                    </a:lnTo>
                    <a:lnTo>
                      <a:pt x="205" y="961"/>
                    </a:lnTo>
                    <a:lnTo>
                      <a:pt x="203" y="971"/>
                    </a:lnTo>
                    <a:lnTo>
                      <a:pt x="194" y="976"/>
                    </a:lnTo>
                    <a:lnTo>
                      <a:pt x="187" y="980"/>
                    </a:lnTo>
                    <a:lnTo>
                      <a:pt x="181" y="990"/>
                    </a:lnTo>
                    <a:lnTo>
                      <a:pt x="179" y="1004"/>
                    </a:lnTo>
                    <a:lnTo>
                      <a:pt x="181" y="1009"/>
                    </a:lnTo>
                    <a:lnTo>
                      <a:pt x="186" y="1014"/>
                    </a:lnTo>
                    <a:lnTo>
                      <a:pt x="189" y="1019"/>
                    </a:lnTo>
                    <a:lnTo>
                      <a:pt x="193" y="1031"/>
                    </a:lnTo>
                    <a:lnTo>
                      <a:pt x="196" y="1042"/>
                    </a:lnTo>
                    <a:lnTo>
                      <a:pt x="201" y="1050"/>
                    </a:lnTo>
                    <a:lnTo>
                      <a:pt x="208" y="1055"/>
                    </a:lnTo>
                    <a:lnTo>
                      <a:pt x="218" y="1062"/>
                    </a:lnTo>
                    <a:lnTo>
                      <a:pt x="229" y="1068"/>
                    </a:lnTo>
                    <a:lnTo>
                      <a:pt x="239" y="1073"/>
                    </a:lnTo>
                    <a:lnTo>
                      <a:pt x="236" y="1073"/>
                    </a:lnTo>
                    <a:lnTo>
                      <a:pt x="232" y="1073"/>
                    </a:lnTo>
                    <a:lnTo>
                      <a:pt x="217" y="1078"/>
                    </a:lnTo>
                    <a:lnTo>
                      <a:pt x="206" y="1083"/>
                    </a:lnTo>
                    <a:lnTo>
                      <a:pt x="203" y="1083"/>
                    </a:lnTo>
                    <a:lnTo>
                      <a:pt x="201" y="1083"/>
                    </a:lnTo>
                    <a:lnTo>
                      <a:pt x="198" y="1083"/>
                    </a:lnTo>
                    <a:lnTo>
                      <a:pt x="196" y="1085"/>
                    </a:lnTo>
                    <a:lnTo>
                      <a:pt x="189" y="1085"/>
                    </a:lnTo>
                    <a:lnTo>
                      <a:pt x="182" y="1085"/>
                    </a:lnTo>
                    <a:lnTo>
                      <a:pt x="174" y="1081"/>
                    </a:lnTo>
                    <a:lnTo>
                      <a:pt x="172" y="1076"/>
                    </a:lnTo>
                    <a:lnTo>
                      <a:pt x="169" y="1071"/>
                    </a:lnTo>
                    <a:lnTo>
                      <a:pt x="167" y="1069"/>
                    </a:lnTo>
                    <a:lnTo>
                      <a:pt x="153" y="1064"/>
                    </a:lnTo>
                    <a:lnTo>
                      <a:pt x="148" y="1057"/>
                    </a:lnTo>
                    <a:lnTo>
                      <a:pt x="141" y="1057"/>
                    </a:lnTo>
                    <a:lnTo>
                      <a:pt x="138" y="1057"/>
                    </a:lnTo>
                    <a:lnTo>
                      <a:pt x="132" y="1054"/>
                    </a:lnTo>
                    <a:lnTo>
                      <a:pt x="132" y="1050"/>
                    </a:lnTo>
                    <a:lnTo>
                      <a:pt x="120" y="1049"/>
                    </a:lnTo>
                    <a:lnTo>
                      <a:pt x="115" y="1045"/>
                    </a:lnTo>
                    <a:lnTo>
                      <a:pt x="110" y="1040"/>
                    </a:lnTo>
                    <a:lnTo>
                      <a:pt x="107" y="1037"/>
                    </a:lnTo>
                    <a:lnTo>
                      <a:pt x="105" y="1033"/>
                    </a:lnTo>
                    <a:lnTo>
                      <a:pt x="103" y="1031"/>
                    </a:lnTo>
                    <a:lnTo>
                      <a:pt x="107" y="1026"/>
                    </a:lnTo>
                    <a:lnTo>
                      <a:pt x="112" y="1023"/>
                    </a:lnTo>
                    <a:lnTo>
                      <a:pt x="110" y="1021"/>
                    </a:lnTo>
                    <a:lnTo>
                      <a:pt x="108" y="1021"/>
                    </a:lnTo>
                    <a:lnTo>
                      <a:pt x="110" y="1016"/>
                    </a:lnTo>
                    <a:lnTo>
                      <a:pt x="112" y="1012"/>
                    </a:lnTo>
                    <a:lnTo>
                      <a:pt x="108" y="1004"/>
                    </a:lnTo>
                    <a:lnTo>
                      <a:pt x="105" y="1000"/>
                    </a:lnTo>
                    <a:lnTo>
                      <a:pt x="100" y="997"/>
                    </a:lnTo>
                    <a:lnTo>
                      <a:pt x="98" y="992"/>
                    </a:lnTo>
                    <a:lnTo>
                      <a:pt x="98" y="987"/>
                    </a:lnTo>
                    <a:lnTo>
                      <a:pt x="98" y="985"/>
                    </a:lnTo>
                    <a:lnTo>
                      <a:pt x="96" y="975"/>
                    </a:lnTo>
                    <a:lnTo>
                      <a:pt x="95" y="964"/>
                    </a:lnTo>
                    <a:lnTo>
                      <a:pt x="91" y="954"/>
                    </a:lnTo>
                    <a:lnTo>
                      <a:pt x="91" y="947"/>
                    </a:lnTo>
                    <a:lnTo>
                      <a:pt x="96" y="937"/>
                    </a:lnTo>
                    <a:lnTo>
                      <a:pt x="101" y="927"/>
                    </a:lnTo>
                    <a:lnTo>
                      <a:pt x="98" y="916"/>
                    </a:lnTo>
                    <a:lnTo>
                      <a:pt x="95" y="908"/>
                    </a:lnTo>
                    <a:lnTo>
                      <a:pt x="95" y="904"/>
                    </a:lnTo>
                    <a:lnTo>
                      <a:pt x="96" y="904"/>
                    </a:lnTo>
                    <a:lnTo>
                      <a:pt x="96" y="899"/>
                    </a:lnTo>
                    <a:lnTo>
                      <a:pt x="100" y="897"/>
                    </a:lnTo>
                    <a:lnTo>
                      <a:pt x="107" y="902"/>
                    </a:lnTo>
                    <a:lnTo>
                      <a:pt x="114" y="908"/>
                    </a:lnTo>
                    <a:lnTo>
                      <a:pt x="131" y="832"/>
                    </a:lnTo>
                    <a:lnTo>
                      <a:pt x="131" y="825"/>
                    </a:lnTo>
                    <a:lnTo>
                      <a:pt x="127" y="823"/>
                    </a:lnTo>
                    <a:lnTo>
                      <a:pt x="126" y="825"/>
                    </a:lnTo>
                    <a:lnTo>
                      <a:pt x="120" y="827"/>
                    </a:lnTo>
                    <a:lnTo>
                      <a:pt x="117" y="830"/>
                    </a:lnTo>
                    <a:lnTo>
                      <a:pt x="112" y="823"/>
                    </a:lnTo>
                    <a:lnTo>
                      <a:pt x="110" y="813"/>
                    </a:lnTo>
                    <a:lnTo>
                      <a:pt x="112" y="801"/>
                    </a:lnTo>
                    <a:lnTo>
                      <a:pt x="115" y="789"/>
                    </a:lnTo>
                    <a:lnTo>
                      <a:pt x="119" y="787"/>
                    </a:lnTo>
                    <a:lnTo>
                      <a:pt x="120" y="787"/>
                    </a:lnTo>
                    <a:lnTo>
                      <a:pt x="119" y="782"/>
                    </a:lnTo>
                    <a:lnTo>
                      <a:pt x="117" y="780"/>
                    </a:lnTo>
                    <a:lnTo>
                      <a:pt x="115" y="777"/>
                    </a:lnTo>
                    <a:lnTo>
                      <a:pt x="115" y="772"/>
                    </a:lnTo>
                    <a:lnTo>
                      <a:pt x="115" y="767"/>
                    </a:lnTo>
                    <a:lnTo>
                      <a:pt x="115" y="763"/>
                    </a:lnTo>
                    <a:lnTo>
                      <a:pt x="119" y="744"/>
                    </a:lnTo>
                    <a:lnTo>
                      <a:pt x="127" y="732"/>
                    </a:lnTo>
                    <a:lnTo>
                      <a:pt x="129" y="725"/>
                    </a:lnTo>
                    <a:lnTo>
                      <a:pt x="132" y="718"/>
                    </a:lnTo>
                    <a:lnTo>
                      <a:pt x="134" y="717"/>
                    </a:lnTo>
                    <a:lnTo>
                      <a:pt x="138" y="715"/>
                    </a:lnTo>
                    <a:lnTo>
                      <a:pt x="141" y="698"/>
                    </a:lnTo>
                    <a:lnTo>
                      <a:pt x="144" y="682"/>
                    </a:lnTo>
                    <a:lnTo>
                      <a:pt x="143" y="645"/>
                    </a:lnTo>
                    <a:lnTo>
                      <a:pt x="143" y="632"/>
                    </a:lnTo>
                    <a:lnTo>
                      <a:pt x="146" y="620"/>
                    </a:lnTo>
                    <a:lnTo>
                      <a:pt x="146" y="605"/>
                    </a:lnTo>
                    <a:lnTo>
                      <a:pt x="151" y="595"/>
                    </a:lnTo>
                    <a:lnTo>
                      <a:pt x="155" y="583"/>
                    </a:lnTo>
                    <a:lnTo>
                      <a:pt x="158" y="571"/>
                    </a:lnTo>
                    <a:lnTo>
                      <a:pt x="158" y="569"/>
                    </a:lnTo>
                    <a:lnTo>
                      <a:pt x="158" y="567"/>
                    </a:lnTo>
                    <a:lnTo>
                      <a:pt x="158" y="557"/>
                    </a:lnTo>
                    <a:lnTo>
                      <a:pt x="162" y="548"/>
                    </a:lnTo>
                    <a:lnTo>
                      <a:pt x="162" y="538"/>
                    </a:lnTo>
                    <a:lnTo>
                      <a:pt x="162" y="533"/>
                    </a:lnTo>
                    <a:lnTo>
                      <a:pt x="162" y="529"/>
                    </a:lnTo>
                    <a:lnTo>
                      <a:pt x="162" y="526"/>
                    </a:lnTo>
                    <a:lnTo>
                      <a:pt x="162" y="519"/>
                    </a:lnTo>
                    <a:lnTo>
                      <a:pt x="163" y="512"/>
                    </a:lnTo>
                    <a:lnTo>
                      <a:pt x="163" y="504"/>
                    </a:lnTo>
                    <a:lnTo>
                      <a:pt x="165" y="498"/>
                    </a:lnTo>
                    <a:lnTo>
                      <a:pt x="163" y="490"/>
                    </a:lnTo>
                    <a:lnTo>
                      <a:pt x="163" y="478"/>
                    </a:lnTo>
                    <a:lnTo>
                      <a:pt x="162" y="464"/>
                    </a:lnTo>
                    <a:lnTo>
                      <a:pt x="162" y="457"/>
                    </a:lnTo>
                    <a:lnTo>
                      <a:pt x="151" y="442"/>
                    </a:lnTo>
                    <a:lnTo>
                      <a:pt x="139" y="433"/>
                    </a:lnTo>
                    <a:lnTo>
                      <a:pt x="129" y="428"/>
                    </a:lnTo>
                    <a:lnTo>
                      <a:pt x="120" y="424"/>
                    </a:lnTo>
                    <a:lnTo>
                      <a:pt x="112" y="418"/>
                    </a:lnTo>
                    <a:lnTo>
                      <a:pt x="105" y="414"/>
                    </a:lnTo>
                    <a:lnTo>
                      <a:pt x="95" y="409"/>
                    </a:lnTo>
                    <a:lnTo>
                      <a:pt x="86" y="405"/>
                    </a:lnTo>
                    <a:lnTo>
                      <a:pt x="79" y="399"/>
                    </a:lnTo>
                    <a:lnTo>
                      <a:pt x="74" y="393"/>
                    </a:lnTo>
                    <a:lnTo>
                      <a:pt x="71" y="387"/>
                    </a:lnTo>
                    <a:lnTo>
                      <a:pt x="72" y="378"/>
                    </a:lnTo>
                    <a:lnTo>
                      <a:pt x="67" y="368"/>
                    </a:lnTo>
                    <a:lnTo>
                      <a:pt x="62" y="359"/>
                    </a:lnTo>
                    <a:lnTo>
                      <a:pt x="53" y="342"/>
                    </a:lnTo>
                    <a:lnTo>
                      <a:pt x="45" y="326"/>
                    </a:lnTo>
                    <a:lnTo>
                      <a:pt x="40" y="311"/>
                    </a:lnTo>
                    <a:lnTo>
                      <a:pt x="34" y="299"/>
                    </a:lnTo>
                    <a:lnTo>
                      <a:pt x="31" y="295"/>
                    </a:lnTo>
                    <a:lnTo>
                      <a:pt x="28" y="295"/>
                    </a:lnTo>
                    <a:lnTo>
                      <a:pt x="22" y="287"/>
                    </a:lnTo>
                    <a:lnTo>
                      <a:pt x="21" y="280"/>
                    </a:lnTo>
                    <a:lnTo>
                      <a:pt x="17" y="278"/>
                    </a:lnTo>
                    <a:lnTo>
                      <a:pt x="14" y="277"/>
                    </a:lnTo>
                    <a:lnTo>
                      <a:pt x="3" y="264"/>
                    </a:lnTo>
                    <a:lnTo>
                      <a:pt x="0" y="252"/>
                    </a:lnTo>
                    <a:lnTo>
                      <a:pt x="2" y="242"/>
                    </a:lnTo>
                    <a:lnTo>
                      <a:pt x="7" y="237"/>
                    </a:lnTo>
                    <a:lnTo>
                      <a:pt x="14" y="227"/>
                    </a:lnTo>
                    <a:lnTo>
                      <a:pt x="22" y="218"/>
                    </a:lnTo>
                    <a:lnTo>
                      <a:pt x="17" y="216"/>
                    </a:lnTo>
                    <a:lnTo>
                      <a:pt x="14" y="218"/>
                    </a:lnTo>
                    <a:lnTo>
                      <a:pt x="7" y="211"/>
                    </a:lnTo>
                    <a:lnTo>
                      <a:pt x="7" y="201"/>
                    </a:lnTo>
                    <a:lnTo>
                      <a:pt x="7" y="192"/>
                    </a:lnTo>
                    <a:lnTo>
                      <a:pt x="12" y="187"/>
                    </a:lnTo>
                    <a:lnTo>
                      <a:pt x="15" y="180"/>
                    </a:lnTo>
                    <a:lnTo>
                      <a:pt x="17" y="170"/>
                    </a:lnTo>
                    <a:lnTo>
                      <a:pt x="24" y="166"/>
                    </a:lnTo>
                    <a:lnTo>
                      <a:pt x="31" y="161"/>
                    </a:lnTo>
                    <a:lnTo>
                      <a:pt x="34" y="153"/>
                    </a:lnTo>
                    <a:lnTo>
                      <a:pt x="38" y="148"/>
                    </a:lnTo>
                    <a:lnTo>
                      <a:pt x="43" y="139"/>
                    </a:lnTo>
                    <a:lnTo>
                      <a:pt x="50" y="136"/>
                    </a:lnTo>
                    <a:lnTo>
                      <a:pt x="55" y="132"/>
                    </a:lnTo>
                    <a:lnTo>
                      <a:pt x="60" y="125"/>
                    </a:lnTo>
                    <a:lnTo>
                      <a:pt x="57" y="123"/>
                    </a:lnTo>
                    <a:lnTo>
                      <a:pt x="55" y="122"/>
                    </a:lnTo>
                    <a:lnTo>
                      <a:pt x="57" y="117"/>
                    </a:lnTo>
                    <a:lnTo>
                      <a:pt x="57" y="118"/>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533" name="Freeform 293"/>
              <p:cNvSpPr>
                <a:spLocks/>
              </p:cNvSpPr>
              <p:nvPr/>
            </p:nvSpPr>
            <p:spPr bwMode="auto">
              <a:xfrm>
                <a:off x="2518569" y="3440113"/>
                <a:ext cx="14288" cy="15875"/>
              </a:xfrm>
              <a:custGeom>
                <a:avLst/>
                <a:gdLst/>
                <a:ahLst/>
                <a:cxnLst>
                  <a:cxn ang="0">
                    <a:pos x="4" y="0"/>
                  </a:cxn>
                  <a:cxn ang="0">
                    <a:pos x="7" y="2"/>
                  </a:cxn>
                  <a:cxn ang="0">
                    <a:pos x="9" y="7"/>
                  </a:cxn>
                  <a:cxn ang="0">
                    <a:pos x="7" y="8"/>
                  </a:cxn>
                  <a:cxn ang="0">
                    <a:pos x="5" y="10"/>
                  </a:cxn>
                  <a:cxn ang="0">
                    <a:pos x="0" y="7"/>
                  </a:cxn>
                  <a:cxn ang="0">
                    <a:pos x="0" y="0"/>
                  </a:cxn>
                  <a:cxn ang="0">
                    <a:pos x="4" y="0"/>
                  </a:cxn>
                </a:cxnLst>
                <a:rect l="0" t="0" r="r" b="b"/>
                <a:pathLst>
                  <a:path w="9" h="10">
                    <a:moveTo>
                      <a:pt x="4" y="0"/>
                    </a:moveTo>
                    <a:lnTo>
                      <a:pt x="7" y="2"/>
                    </a:lnTo>
                    <a:lnTo>
                      <a:pt x="9" y="7"/>
                    </a:lnTo>
                    <a:lnTo>
                      <a:pt x="7" y="8"/>
                    </a:lnTo>
                    <a:lnTo>
                      <a:pt x="5" y="10"/>
                    </a:lnTo>
                    <a:lnTo>
                      <a:pt x="0" y="7"/>
                    </a:lnTo>
                    <a:lnTo>
                      <a:pt x="0" y="0"/>
                    </a:lnTo>
                    <a:lnTo>
                      <a:pt x="4" y="0"/>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534" name="Freeform 294"/>
              <p:cNvSpPr>
                <a:spLocks/>
              </p:cNvSpPr>
              <p:nvPr/>
            </p:nvSpPr>
            <p:spPr bwMode="auto">
              <a:xfrm>
                <a:off x="2507457" y="3394075"/>
                <a:ext cx="22225" cy="7937"/>
              </a:xfrm>
              <a:custGeom>
                <a:avLst/>
                <a:gdLst/>
                <a:ahLst/>
                <a:cxnLst>
                  <a:cxn ang="0">
                    <a:pos x="0" y="5"/>
                  </a:cxn>
                  <a:cxn ang="0">
                    <a:pos x="2" y="1"/>
                  </a:cxn>
                  <a:cxn ang="0">
                    <a:pos x="7" y="0"/>
                  </a:cxn>
                  <a:cxn ang="0">
                    <a:pos x="11" y="1"/>
                  </a:cxn>
                  <a:cxn ang="0">
                    <a:pos x="14" y="5"/>
                  </a:cxn>
                  <a:cxn ang="0">
                    <a:pos x="6" y="5"/>
                  </a:cxn>
                  <a:cxn ang="0">
                    <a:pos x="0" y="5"/>
                  </a:cxn>
                </a:cxnLst>
                <a:rect l="0" t="0" r="r" b="b"/>
                <a:pathLst>
                  <a:path w="14" h="5">
                    <a:moveTo>
                      <a:pt x="0" y="5"/>
                    </a:moveTo>
                    <a:lnTo>
                      <a:pt x="2" y="1"/>
                    </a:lnTo>
                    <a:lnTo>
                      <a:pt x="7" y="0"/>
                    </a:lnTo>
                    <a:lnTo>
                      <a:pt x="11" y="1"/>
                    </a:lnTo>
                    <a:lnTo>
                      <a:pt x="14" y="5"/>
                    </a:lnTo>
                    <a:lnTo>
                      <a:pt x="6" y="5"/>
                    </a:lnTo>
                    <a:lnTo>
                      <a:pt x="0" y="5"/>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535" name="Freeform 295"/>
              <p:cNvSpPr>
                <a:spLocks/>
              </p:cNvSpPr>
              <p:nvPr/>
            </p:nvSpPr>
            <p:spPr bwMode="auto">
              <a:xfrm>
                <a:off x="2543969" y="3403600"/>
                <a:ext cx="4763" cy="6350"/>
              </a:xfrm>
              <a:custGeom>
                <a:avLst/>
                <a:gdLst/>
                <a:ahLst/>
                <a:cxnLst>
                  <a:cxn ang="0">
                    <a:pos x="3" y="4"/>
                  </a:cxn>
                  <a:cxn ang="0">
                    <a:pos x="0" y="2"/>
                  </a:cxn>
                  <a:cxn ang="0">
                    <a:pos x="0" y="0"/>
                  </a:cxn>
                  <a:cxn ang="0">
                    <a:pos x="3" y="4"/>
                  </a:cxn>
                </a:cxnLst>
                <a:rect l="0" t="0" r="r" b="b"/>
                <a:pathLst>
                  <a:path w="3" h="4">
                    <a:moveTo>
                      <a:pt x="3" y="4"/>
                    </a:moveTo>
                    <a:lnTo>
                      <a:pt x="0" y="2"/>
                    </a:lnTo>
                    <a:lnTo>
                      <a:pt x="0" y="0"/>
                    </a:lnTo>
                    <a:lnTo>
                      <a:pt x="3" y="4"/>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536" name="Freeform 296"/>
              <p:cNvSpPr>
                <a:spLocks/>
              </p:cNvSpPr>
              <p:nvPr/>
            </p:nvSpPr>
            <p:spPr bwMode="auto">
              <a:xfrm>
                <a:off x="2624932" y="3524250"/>
                <a:ext cx="17463" cy="14287"/>
              </a:xfrm>
              <a:custGeom>
                <a:avLst/>
                <a:gdLst/>
                <a:ahLst/>
                <a:cxnLst>
                  <a:cxn ang="0">
                    <a:pos x="0" y="5"/>
                  </a:cxn>
                  <a:cxn ang="0">
                    <a:pos x="0" y="9"/>
                  </a:cxn>
                  <a:cxn ang="0">
                    <a:pos x="2" y="9"/>
                  </a:cxn>
                  <a:cxn ang="0">
                    <a:pos x="6" y="7"/>
                  </a:cxn>
                  <a:cxn ang="0">
                    <a:pos x="11" y="5"/>
                  </a:cxn>
                  <a:cxn ang="0">
                    <a:pos x="11" y="0"/>
                  </a:cxn>
                  <a:cxn ang="0">
                    <a:pos x="6" y="4"/>
                  </a:cxn>
                  <a:cxn ang="0">
                    <a:pos x="0" y="5"/>
                  </a:cxn>
                </a:cxnLst>
                <a:rect l="0" t="0" r="r" b="b"/>
                <a:pathLst>
                  <a:path w="11" h="9">
                    <a:moveTo>
                      <a:pt x="0" y="5"/>
                    </a:moveTo>
                    <a:lnTo>
                      <a:pt x="0" y="9"/>
                    </a:lnTo>
                    <a:lnTo>
                      <a:pt x="2" y="9"/>
                    </a:lnTo>
                    <a:lnTo>
                      <a:pt x="6" y="7"/>
                    </a:lnTo>
                    <a:lnTo>
                      <a:pt x="11" y="5"/>
                    </a:lnTo>
                    <a:lnTo>
                      <a:pt x="11" y="0"/>
                    </a:lnTo>
                    <a:lnTo>
                      <a:pt x="6" y="4"/>
                    </a:lnTo>
                    <a:lnTo>
                      <a:pt x="0" y="5"/>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537" name="Freeform 297"/>
              <p:cNvSpPr>
                <a:spLocks/>
              </p:cNvSpPr>
              <p:nvPr/>
            </p:nvSpPr>
            <p:spPr bwMode="auto">
              <a:xfrm>
                <a:off x="1456532" y="2787650"/>
                <a:ext cx="1323975" cy="649287"/>
              </a:xfrm>
              <a:custGeom>
                <a:avLst/>
                <a:gdLst/>
                <a:ahLst/>
                <a:cxnLst>
                  <a:cxn ang="0">
                    <a:pos x="642" y="289"/>
                  </a:cxn>
                  <a:cxn ang="0">
                    <a:pos x="626" y="337"/>
                  </a:cxn>
                  <a:cxn ang="0">
                    <a:pos x="638" y="368"/>
                  </a:cxn>
                  <a:cxn ang="0">
                    <a:pos x="626" y="404"/>
                  </a:cxn>
                  <a:cxn ang="0">
                    <a:pos x="600" y="347"/>
                  </a:cxn>
                  <a:cxn ang="0">
                    <a:pos x="559" y="330"/>
                  </a:cxn>
                  <a:cxn ang="0">
                    <a:pos x="530" y="325"/>
                  </a:cxn>
                  <a:cxn ang="0">
                    <a:pos x="506" y="339"/>
                  </a:cxn>
                  <a:cxn ang="0">
                    <a:pos x="473" y="335"/>
                  </a:cxn>
                  <a:cxn ang="0">
                    <a:pos x="441" y="335"/>
                  </a:cxn>
                  <a:cxn ang="0">
                    <a:pos x="410" y="356"/>
                  </a:cxn>
                  <a:cxn ang="0">
                    <a:pos x="392" y="390"/>
                  </a:cxn>
                  <a:cxn ang="0">
                    <a:pos x="358" y="370"/>
                  </a:cxn>
                  <a:cxn ang="0">
                    <a:pos x="332" y="332"/>
                  </a:cxn>
                  <a:cxn ang="0">
                    <a:pos x="306" y="347"/>
                  </a:cxn>
                  <a:cxn ang="0">
                    <a:pos x="275" y="313"/>
                  </a:cxn>
                  <a:cxn ang="0">
                    <a:pos x="238" y="308"/>
                  </a:cxn>
                  <a:cxn ang="0">
                    <a:pos x="86" y="270"/>
                  </a:cxn>
                  <a:cxn ang="0">
                    <a:pos x="47" y="234"/>
                  </a:cxn>
                  <a:cxn ang="0">
                    <a:pos x="17" y="186"/>
                  </a:cxn>
                  <a:cxn ang="0">
                    <a:pos x="5" y="141"/>
                  </a:cxn>
                  <a:cxn ang="0">
                    <a:pos x="5" y="82"/>
                  </a:cxn>
                  <a:cxn ang="0">
                    <a:pos x="2" y="22"/>
                  </a:cxn>
                  <a:cxn ang="0">
                    <a:pos x="29" y="17"/>
                  </a:cxn>
                  <a:cxn ang="0">
                    <a:pos x="435" y="5"/>
                  </a:cxn>
                  <a:cxn ang="0">
                    <a:pos x="494" y="20"/>
                  </a:cxn>
                  <a:cxn ang="0">
                    <a:pos x="470" y="51"/>
                  </a:cxn>
                  <a:cxn ang="0">
                    <a:pos x="494" y="53"/>
                  </a:cxn>
                  <a:cxn ang="0">
                    <a:pos x="527" y="41"/>
                  </a:cxn>
                  <a:cxn ang="0">
                    <a:pos x="551" y="50"/>
                  </a:cxn>
                  <a:cxn ang="0">
                    <a:pos x="573" y="62"/>
                  </a:cxn>
                  <a:cxn ang="0">
                    <a:pos x="530" y="86"/>
                  </a:cxn>
                  <a:cxn ang="0">
                    <a:pos x="530" y="115"/>
                  </a:cxn>
                  <a:cxn ang="0">
                    <a:pos x="549" y="131"/>
                  </a:cxn>
                  <a:cxn ang="0">
                    <a:pos x="552" y="94"/>
                  </a:cxn>
                  <a:cxn ang="0">
                    <a:pos x="570" y="70"/>
                  </a:cxn>
                  <a:cxn ang="0">
                    <a:pos x="595" y="74"/>
                  </a:cxn>
                  <a:cxn ang="0">
                    <a:pos x="604" y="96"/>
                  </a:cxn>
                  <a:cxn ang="0">
                    <a:pos x="599" y="136"/>
                  </a:cxn>
                  <a:cxn ang="0">
                    <a:pos x="654" y="124"/>
                  </a:cxn>
                  <a:cxn ang="0">
                    <a:pos x="668" y="110"/>
                  </a:cxn>
                  <a:cxn ang="0">
                    <a:pos x="712" y="86"/>
                  </a:cxn>
                  <a:cxn ang="0">
                    <a:pos x="757" y="74"/>
                  </a:cxn>
                  <a:cxn ang="0">
                    <a:pos x="783" y="67"/>
                  </a:cxn>
                  <a:cxn ang="0">
                    <a:pos x="814" y="34"/>
                  </a:cxn>
                  <a:cxn ang="0">
                    <a:pos x="834" y="82"/>
                  </a:cxn>
                  <a:cxn ang="0">
                    <a:pos x="798" y="96"/>
                  </a:cxn>
                  <a:cxn ang="0">
                    <a:pos x="783" y="129"/>
                  </a:cxn>
                  <a:cxn ang="0">
                    <a:pos x="795" y="139"/>
                  </a:cxn>
                  <a:cxn ang="0">
                    <a:pos x="748" y="146"/>
                  </a:cxn>
                  <a:cxn ang="0">
                    <a:pos x="747" y="151"/>
                  </a:cxn>
                  <a:cxn ang="0">
                    <a:pos x="733" y="160"/>
                  </a:cxn>
                  <a:cxn ang="0">
                    <a:pos x="721" y="184"/>
                  </a:cxn>
                  <a:cxn ang="0">
                    <a:pos x="719" y="192"/>
                  </a:cxn>
                  <a:cxn ang="0">
                    <a:pos x="705" y="211"/>
                  </a:cxn>
                  <a:cxn ang="0">
                    <a:pos x="700" y="187"/>
                  </a:cxn>
                  <a:cxn ang="0">
                    <a:pos x="700" y="217"/>
                  </a:cxn>
                  <a:cxn ang="0">
                    <a:pos x="705" y="225"/>
                  </a:cxn>
                  <a:cxn ang="0">
                    <a:pos x="704" y="239"/>
                  </a:cxn>
                  <a:cxn ang="0">
                    <a:pos x="699" y="254"/>
                  </a:cxn>
                  <a:cxn ang="0">
                    <a:pos x="678" y="268"/>
                  </a:cxn>
                </a:cxnLst>
                <a:rect l="0" t="0" r="r" b="b"/>
                <a:pathLst>
                  <a:path w="834" h="409">
                    <a:moveTo>
                      <a:pt x="678" y="268"/>
                    </a:moveTo>
                    <a:lnTo>
                      <a:pt x="668" y="272"/>
                    </a:lnTo>
                    <a:lnTo>
                      <a:pt x="659" y="277"/>
                    </a:lnTo>
                    <a:lnTo>
                      <a:pt x="649" y="282"/>
                    </a:lnTo>
                    <a:lnTo>
                      <a:pt x="642" y="289"/>
                    </a:lnTo>
                    <a:lnTo>
                      <a:pt x="633" y="294"/>
                    </a:lnTo>
                    <a:lnTo>
                      <a:pt x="628" y="304"/>
                    </a:lnTo>
                    <a:lnTo>
                      <a:pt x="625" y="315"/>
                    </a:lnTo>
                    <a:lnTo>
                      <a:pt x="625" y="328"/>
                    </a:lnTo>
                    <a:lnTo>
                      <a:pt x="626" y="337"/>
                    </a:lnTo>
                    <a:lnTo>
                      <a:pt x="631" y="345"/>
                    </a:lnTo>
                    <a:lnTo>
                      <a:pt x="635" y="354"/>
                    </a:lnTo>
                    <a:lnTo>
                      <a:pt x="638" y="366"/>
                    </a:lnTo>
                    <a:lnTo>
                      <a:pt x="638" y="364"/>
                    </a:lnTo>
                    <a:lnTo>
                      <a:pt x="638" y="368"/>
                    </a:lnTo>
                    <a:lnTo>
                      <a:pt x="642" y="376"/>
                    </a:lnTo>
                    <a:lnTo>
                      <a:pt x="645" y="388"/>
                    </a:lnTo>
                    <a:lnTo>
                      <a:pt x="642" y="402"/>
                    </a:lnTo>
                    <a:lnTo>
                      <a:pt x="633" y="409"/>
                    </a:lnTo>
                    <a:lnTo>
                      <a:pt x="626" y="404"/>
                    </a:lnTo>
                    <a:lnTo>
                      <a:pt x="623" y="395"/>
                    </a:lnTo>
                    <a:lnTo>
                      <a:pt x="614" y="385"/>
                    </a:lnTo>
                    <a:lnTo>
                      <a:pt x="607" y="376"/>
                    </a:lnTo>
                    <a:lnTo>
                      <a:pt x="602" y="361"/>
                    </a:lnTo>
                    <a:lnTo>
                      <a:pt x="600" y="347"/>
                    </a:lnTo>
                    <a:lnTo>
                      <a:pt x="594" y="333"/>
                    </a:lnTo>
                    <a:lnTo>
                      <a:pt x="583" y="330"/>
                    </a:lnTo>
                    <a:lnTo>
                      <a:pt x="578" y="333"/>
                    </a:lnTo>
                    <a:lnTo>
                      <a:pt x="573" y="337"/>
                    </a:lnTo>
                    <a:lnTo>
                      <a:pt x="559" y="330"/>
                    </a:lnTo>
                    <a:lnTo>
                      <a:pt x="545" y="325"/>
                    </a:lnTo>
                    <a:lnTo>
                      <a:pt x="537" y="327"/>
                    </a:lnTo>
                    <a:lnTo>
                      <a:pt x="533" y="328"/>
                    </a:lnTo>
                    <a:lnTo>
                      <a:pt x="530" y="327"/>
                    </a:lnTo>
                    <a:lnTo>
                      <a:pt x="530" y="325"/>
                    </a:lnTo>
                    <a:lnTo>
                      <a:pt x="516" y="327"/>
                    </a:lnTo>
                    <a:lnTo>
                      <a:pt x="502" y="328"/>
                    </a:lnTo>
                    <a:lnTo>
                      <a:pt x="506" y="328"/>
                    </a:lnTo>
                    <a:lnTo>
                      <a:pt x="509" y="328"/>
                    </a:lnTo>
                    <a:lnTo>
                      <a:pt x="506" y="339"/>
                    </a:lnTo>
                    <a:lnTo>
                      <a:pt x="509" y="345"/>
                    </a:lnTo>
                    <a:lnTo>
                      <a:pt x="499" y="345"/>
                    </a:lnTo>
                    <a:lnTo>
                      <a:pt x="489" y="342"/>
                    </a:lnTo>
                    <a:lnTo>
                      <a:pt x="480" y="337"/>
                    </a:lnTo>
                    <a:lnTo>
                      <a:pt x="473" y="335"/>
                    </a:lnTo>
                    <a:lnTo>
                      <a:pt x="468" y="337"/>
                    </a:lnTo>
                    <a:lnTo>
                      <a:pt x="466" y="339"/>
                    </a:lnTo>
                    <a:lnTo>
                      <a:pt x="458" y="335"/>
                    </a:lnTo>
                    <a:lnTo>
                      <a:pt x="451" y="333"/>
                    </a:lnTo>
                    <a:lnTo>
                      <a:pt x="441" y="335"/>
                    </a:lnTo>
                    <a:lnTo>
                      <a:pt x="434" y="340"/>
                    </a:lnTo>
                    <a:lnTo>
                      <a:pt x="428" y="345"/>
                    </a:lnTo>
                    <a:lnTo>
                      <a:pt x="423" y="352"/>
                    </a:lnTo>
                    <a:lnTo>
                      <a:pt x="416" y="354"/>
                    </a:lnTo>
                    <a:lnTo>
                      <a:pt x="410" y="356"/>
                    </a:lnTo>
                    <a:lnTo>
                      <a:pt x="401" y="359"/>
                    </a:lnTo>
                    <a:lnTo>
                      <a:pt x="396" y="366"/>
                    </a:lnTo>
                    <a:lnTo>
                      <a:pt x="392" y="376"/>
                    </a:lnTo>
                    <a:lnTo>
                      <a:pt x="392" y="388"/>
                    </a:lnTo>
                    <a:lnTo>
                      <a:pt x="392" y="390"/>
                    </a:lnTo>
                    <a:lnTo>
                      <a:pt x="394" y="394"/>
                    </a:lnTo>
                    <a:lnTo>
                      <a:pt x="379" y="390"/>
                    </a:lnTo>
                    <a:lnTo>
                      <a:pt x="370" y="387"/>
                    </a:lnTo>
                    <a:lnTo>
                      <a:pt x="363" y="378"/>
                    </a:lnTo>
                    <a:lnTo>
                      <a:pt x="358" y="370"/>
                    </a:lnTo>
                    <a:lnTo>
                      <a:pt x="355" y="361"/>
                    </a:lnTo>
                    <a:lnTo>
                      <a:pt x="351" y="352"/>
                    </a:lnTo>
                    <a:lnTo>
                      <a:pt x="346" y="342"/>
                    </a:lnTo>
                    <a:lnTo>
                      <a:pt x="341" y="337"/>
                    </a:lnTo>
                    <a:lnTo>
                      <a:pt x="332" y="332"/>
                    </a:lnTo>
                    <a:lnTo>
                      <a:pt x="324" y="332"/>
                    </a:lnTo>
                    <a:lnTo>
                      <a:pt x="317" y="333"/>
                    </a:lnTo>
                    <a:lnTo>
                      <a:pt x="313" y="339"/>
                    </a:lnTo>
                    <a:lnTo>
                      <a:pt x="310" y="344"/>
                    </a:lnTo>
                    <a:lnTo>
                      <a:pt x="306" y="347"/>
                    </a:lnTo>
                    <a:lnTo>
                      <a:pt x="298" y="344"/>
                    </a:lnTo>
                    <a:lnTo>
                      <a:pt x="291" y="337"/>
                    </a:lnTo>
                    <a:lnTo>
                      <a:pt x="286" y="328"/>
                    </a:lnTo>
                    <a:lnTo>
                      <a:pt x="282" y="323"/>
                    </a:lnTo>
                    <a:lnTo>
                      <a:pt x="275" y="313"/>
                    </a:lnTo>
                    <a:lnTo>
                      <a:pt x="269" y="308"/>
                    </a:lnTo>
                    <a:lnTo>
                      <a:pt x="258" y="302"/>
                    </a:lnTo>
                    <a:lnTo>
                      <a:pt x="248" y="301"/>
                    </a:lnTo>
                    <a:lnTo>
                      <a:pt x="238" y="301"/>
                    </a:lnTo>
                    <a:lnTo>
                      <a:pt x="238" y="308"/>
                    </a:lnTo>
                    <a:lnTo>
                      <a:pt x="196" y="308"/>
                    </a:lnTo>
                    <a:lnTo>
                      <a:pt x="141" y="290"/>
                    </a:lnTo>
                    <a:lnTo>
                      <a:pt x="109" y="290"/>
                    </a:lnTo>
                    <a:lnTo>
                      <a:pt x="100" y="278"/>
                    </a:lnTo>
                    <a:lnTo>
                      <a:pt x="86" y="270"/>
                    </a:lnTo>
                    <a:lnTo>
                      <a:pt x="71" y="261"/>
                    </a:lnTo>
                    <a:lnTo>
                      <a:pt x="57" y="256"/>
                    </a:lnTo>
                    <a:lnTo>
                      <a:pt x="54" y="251"/>
                    </a:lnTo>
                    <a:lnTo>
                      <a:pt x="54" y="246"/>
                    </a:lnTo>
                    <a:lnTo>
                      <a:pt x="47" y="234"/>
                    </a:lnTo>
                    <a:lnTo>
                      <a:pt x="40" y="223"/>
                    </a:lnTo>
                    <a:lnTo>
                      <a:pt x="35" y="213"/>
                    </a:lnTo>
                    <a:lnTo>
                      <a:pt x="35" y="201"/>
                    </a:lnTo>
                    <a:lnTo>
                      <a:pt x="26" y="196"/>
                    </a:lnTo>
                    <a:lnTo>
                      <a:pt x="17" y="186"/>
                    </a:lnTo>
                    <a:lnTo>
                      <a:pt x="9" y="174"/>
                    </a:lnTo>
                    <a:lnTo>
                      <a:pt x="4" y="161"/>
                    </a:lnTo>
                    <a:lnTo>
                      <a:pt x="4" y="156"/>
                    </a:lnTo>
                    <a:lnTo>
                      <a:pt x="9" y="153"/>
                    </a:lnTo>
                    <a:lnTo>
                      <a:pt x="5" y="141"/>
                    </a:lnTo>
                    <a:lnTo>
                      <a:pt x="5" y="131"/>
                    </a:lnTo>
                    <a:lnTo>
                      <a:pt x="4" y="119"/>
                    </a:lnTo>
                    <a:lnTo>
                      <a:pt x="4" y="110"/>
                    </a:lnTo>
                    <a:lnTo>
                      <a:pt x="2" y="96"/>
                    </a:lnTo>
                    <a:lnTo>
                      <a:pt x="5" y="82"/>
                    </a:lnTo>
                    <a:lnTo>
                      <a:pt x="9" y="65"/>
                    </a:lnTo>
                    <a:lnTo>
                      <a:pt x="12" y="53"/>
                    </a:lnTo>
                    <a:lnTo>
                      <a:pt x="5" y="39"/>
                    </a:lnTo>
                    <a:lnTo>
                      <a:pt x="0" y="26"/>
                    </a:lnTo>
                    <a:lnTo>
                      <a:pt x="2" y="22"/>
                    </a:lnTo>
                    <a:lnTo>
                      <a:pt x="7" y="22"/>
                    </a:lnTo>
                    <a:lnTo>
                      <a:pt x="16" y="24"/>
                    </a:lnTo>
                    <a:lnTo>
                      <a:pt x="23" y="31"/>
                    </a:lnTo>
                    <a:lnTo>
                      <a:pt x="26" y="24"/>
                    </a:lnTo>
                    <a:lnTo>
                      <a:pt x="29" y="17"/>
                    </a:lnTo>
                    <a:lnTo>
                      <a:pt x="26" y="10"/>
                    </a:lnTo>
                    <a:lnTo>
                      <a:pt x="23" y="5"/>
                    </a:lnTo>
                    <a:lnTo>
                      <a:pt x="428" y="5"/>
                    </a:lnTo>
                    <a:lnTo>
                      <a:pt x="428" y="0"/>
                    </a:lnTo>
                    <a:lnTo>
                      <a:pt x="435" y="5"/>
                    </a:lnTo>
                    <a:lnTo>
                      <a:pt x="442" y="12"/>
                    </a:lnTo>
                    <a:lnTo>
                      <a:pt x="466" y="12"/>
                    </a:lnTo>
                    <a:lnTo>
                      <a:pt x="473" y="17"/>
                    </a:lnTo>
                    <a:lnTo>
                      <a:pt x="484" y="20"/>
                    </a:lnTo>
                    <a:lnTo>
                      <a:pt x="494" y="20"/>
                    </a:lnTo>
                    <a:lnTo>
                      <a:pt x="509" y="22"/>
                    </a:lnTo>
                    <a:lnTo>
                      <a:pt x="499" y="27"/>
                    </a:lnTo>
                    <a:lnTo>
                      <a:pt x="489" y="34"/>
                    </a:lnTo>
                    <a:lnTo>
                      <a:pt x="478" y="39"/>
                    </a:lnTo>
                    <a:lnTo>
                      <a:pt x="470" y="51"/>
                    </a:lnTo>
                    <a:lnTo>
                      <a:pt x="477" y="51"/>
                    </a:lnTo>
                    <a:lnTo>
                      <a:pt x="480" y="48"/>
                    </a:lnTo>
                    <a:lnTo>
                      <a:pt x="487" y="48"/>
                    </a:lnTo>
                    <a:lnTo>
                      <a:pt x="489" y="51"/>
                    </a:lnTo>
                    <a:lnTo>
                      <a:pt x="494" y="53"/>
                    </a:lnTo>
                    <a:lnTo>
                      <a:pt x="501" y="50"/>
                    </a:lnTo>
                    <a:lnTo>
                      <a:pt x="508" y="46"/>
                    </a:lnTo>
                    <a:lnTo>
                      <a:pt x="516" y="39"/>
                    </a:lnTo>
                    <a:lnTo>
                      <a:pt x="530" y="34"/>
                    </a:lnTo>
                    <a:lnTo>
                      <a:pt x="527" y="41"/>
                    </a:lnTo>
                    <a:lnTo>
                      <a:pt x="525" y="48"/>
                    </a:lnTo>
                    <a:lnTo>
                      <a:pt x="535" y="48"/>
                    </a:lnTo>
                    <a:lnTo>
                      <a:pt x="537" y="51"/>
                    </a:lnTo>
                    <a:lnTo>
                      <a:pt x="544" y="53"/>
                    </a:lnTo>
                    <a:lnTo>
                      <a:pt x="551" y="50"/>
                    </a:lnTo>
                    <a:lnTo>
                      <a:pt x="557" y="48"/>
                    </a:lnTo>
                    <a:lnTo>
                      <a:pt x="571" y="51"/>
                    </a:lnTo>
                    <a:lnTo>
                      <a:pt x="587" y="55"/>
                    </a:lnTo>
                    <a:lnTo>
                      <a:pt x="587" y="62"/>
                    </a:lnTo>
                    <a:lnTo>
                      <a:pt x="573" y="62"/>
                    </a:lnTo>
                    <a:lnTo>
                      <a:pt x="563" y="62"/>
                    </a:lnTo>
                    <a:lnTo>
                      <a:pt x="552" y="63"/>
                    </a:lnTo>
                    <a:lnTo>
                      <a:pt x="542" y="69"/>
                    </a:lnTo>
                    <a:lnTo>
                      <a:pt x="533" y="77"/>
                    </a:lnTo>
                    <a:lnTo>
                      <a:pt x="530" y="86"/>
                    </a:lnTo>
                    <a:lnTo>
                      <a:pt x="537" y="81"/>
                    </a:lnTo>
                    <a:lnTo>
                      <a:pt x="544" y="79"/>
                    </a:lnTo>
                    <a:lnTo>
                      <a:pt x="537" y="88"/>
                    </a:lnTo>
                    <a:lnTo>
                      <a:pt x="533" y="101"/>
                    </a:lnTo>
                    <a:lnTo>
                      <a:pt x="530" y="115"/>
                    </a:lnTo>
                    <a:lnTo>
                      <a:pt x="530" y="129"/>
                    </a:lnTo>
                    <a:lnTo>
                      <a:pt x="533" y="136"/>
                    </a:lnTo>
                    <a:lnTo>
                      <a:pt x="542" y="139"/>
                    </a:lnTo>
                    <a:lnTo>
                      <a:pt x="545" y="136"/>
                    </a:lnTo>
                    <a:lnTo>
                      <a:pt x="549" y="131"/>
                    </a:lnTo>
                    <a:lnTo>
                      <a:pt x="551" y="122"/>
                    </a:lnTo>
                    <a:lnTo>
                      <a:pt x="552" y="117"/>
                    </a:lnTo>
                    <a:lnTo>
                      <a:pt x="552" y="106"/>
                    </a:lnTo>
                    <a:lnTo>
                      <a:pt x="552" y="101"/>
                    </a:lnTo>
                    <a:lnTo>
                      <a:pt x="552" y="94"/>
                    </a:lnTo>
                    <a:lnTo>
                      <a:pt x="552" y="88"/>
                    </a:lnTo>
                    <a:lnTo>
                      <a:pt x="552" y="81"/>
                    </a:lnTo>
                    <a:lnTo>
                      <a:pt x="557" y="79"/>
                    </a:lnTo>
                    <a:lnTo>
                      <a:pt x="566" y="74"/>
                    </a:lnTo>
                    <a:lnTo>
                      <a:pt x="570" y="70"/>
                    </a:lnTo>
                    <a:lnTo>
                      <a:pt x="571" y="65"/>
                    </a:lnTo>
                    <a:lnTo>
                      <a:pt x="576" y="65"/>
                    </a:lnTo>
                    <a:lnTo>
                      <a:pt x="580" y="65"/>
                    </a:lnTo>
                    <a:lnTo>
                      <a:pt x="588" y="70"/>
                    </a:lnTo>
                    <a:lnTo>
                      <a:pt x="595" y="74"/>
                    </a:lnTo>
                    <a:lnTo>
                      <a:pt x="599" y="81"/>
                    </a:lnTo>
                    <a:lnTo>
                      <a:pt x="595" y="89"/>
                    </a:lnTo>
                    <a:lnTo>
                      <a:pt x="594" y="100"/>
                    </a:lnTo>
                    <a:lnTo>
                      <a:pt x="599" y="98"/>
                    </a:lnTo>
                    <a:lnTo>
                      <a:pt x="604" y="96"/>
                    </a:lnTo>
                    <a:lnTo>
                      <a:pt x="606" y="105"/>
                    </a:lnTo>
                    <a:lnTo>
                      <a:pt x="611" y="112"/>
                    </a:lnTo>
                    <a:lnTo>
                      <a:pt x="602" y="120"/>
                    </a:lnTo>
                    <a:lnTo>
                      <a:pt x="599" y="129"/>
                    </a:lnTo>
                    <a:lnTo>
                      <a:pt x="599" y="136"/>
                    </a:lnTo>
                    <a:lnTo>
                      <a:pt x="606" y="141"/>
                    </a:lnTo>
                    <a:lnTo>
                      <a:pt x="616" y="137"/>
                    </a:lnTo>
                    <a:lnTo>
                      <a:pt x="630" y="134"/>
                    </a:lnTo>
                    <a:lnTo>
                      <a:pt x="643" y="127"/>
                    </a:lnTo>
                    <a:lnTo>
                      <a:pt x="654" y="124"/>
                    </a:lnTo>
                    <a:lnTo>
                      <a:pt x="650" y="115"/>
                    </a:lnTo>
                    <a:lnTo>
                      <a:pt x="649" y="112"/>
                    </a:lnTo>
                    <a:lnTo>
                      <a:pt x="652" y="112"/>
                    </a:lnTo>
                    <a:lnTo>
                      <a:pt x="656" y="112"/>
                    </a:lnTo>
                    <a:lnTo>
                      <a:pt x="668" y="110"/>
                    </a:lnTo>
                    <a:lnTo>
                      <a:pt x="683" y="110"/>
                    </a:lnTo>
                    <a:lnTo>
                      <a:pt x="695" y="105"/>
                    </a:lnTo>
                    <a:lnTo>
                      <a:pt x="702" y="96"/>
                    </a:lnTo>
                    <a:lnTo>
                      <a:pt x="704" y="93"/>
                    </a:lnTo>
                    <a:lnTo>
                      <a:pt x="712" y="86"/>
                    </a:lnTo>
                    <a:lnTo>
                      <a:pt x="719" y="77"/>
                    </a:lnTo>
                    <a:lnTo>
                      <a:pt x="724" y="76"/>
                    </a:lnTo>
                    <a:lnTo>
                      <a:pt x="735" y="74"/>
                    </a:lnTo>
                    <a:lnTo>
                      <a:pt x="752" y="74"/>
                    </a:lnTo>
                    <a:lnTo>
                      <a:pt x="757" y="74"/>
                    </a:lnTo>
                    <a:lnTo>
                      <a:pt x="764" y="74"/>
                    </a:lnTo>
                    <a:lnTo>
                      <a:pt x="769" y="72"/>
                    </a:lnTo>
                    <a:lnTo>
                      <a:pt x="776" y="72"/>
                    </a:lnTo>
                    <a:lnTo>
                      <a:pt x="779" y="70"/>
                    </a:lnTo>
                    <a:lnTo>
                      <a:pt x="783" y="67"/>
                    </a:lnTo>
                    <a:lnTo>
                      <a:pt x="786" y="58"/>
                    </a:lnTo>
                    <a:lnTo>
                      <a:pt x="791" y="50"/>
                    </a:lnTo>
                    <a:lnTo>
                      <a:pt x="795" y="39"/>
                    </a:lnTo>
                    <a:lnTo>
                      <a:pt x="803" y="33"/>
                    </a:lnTo>
                    <a:lnTo>
                      <a:pt x="814" y="34"/>
                    </a:lnTo>
                    <a:lnTo>
                      <a:pt x="824" y="36"/>
                    </a:lnTo>
                    <a:lnTo>
                      <a:pt x="826" y="46"/>
                    </a:lnTo>
                    <a:lnTo>
                      <a:pt x="828" y="58"/>
                    </a:lnTo>
                    <a:lnTo>
                      <a:pt x="829" y="70"/>
                    </a:lnTo>
                    <a:lnTo>
                      <a:pt x="834" y="82"/>
                    </a:lnTo>
                    <a:lnTo>
                      <a:pt x="828" y="89"/>
                    </a:lnTo>
                    <a:lnTo>
                      <a:pt x="819" y="91"/>
                    </a:lnTo>
                    <a:lnTo>
                      <a:pt x="812" y="89"/>
                    </a:lnTo>
                    <a:lnTo>
                      <a:pt x="807" y="91"/>
                    </a:lnTo>
                    <a:lnTo>
                      <a:pt x="798" y="96"/>
                    </a:lnTo>
                    <a:lnTo>
                      <a:pt x="790" y="103"/>
                    </a:lnTo>
                    <a:lnTo>
                      <a:pt x="783" y="112"/>
                    </a:lnTo>
                    <a:lnTo>
                      <a:pt x="781" y="125"/>
                    </a:lnTo>
                    <a:lnTo>
                      <a:pt x="781" y="127"/>
                    </a:lnTo>
                    <a:lnTo>
                      <a:pt x="783" y="129"/>
                    </a:lnTo>
                    <a:lnTo>
                      <a:pt x="785" y="134"/>
                    </a:lnTo>
                    <a:lnTo>
                      <a:pt x="788" y="139"/>
                    </a:lnTo>
                    <a:lnTo>
                      <a:pt x="791" y="137"/>
                    </a:lnTo>
                    <a:lnTo>
                      <a:pt x="795" y="136"/>
                    </a:lnTo>
                    <a:lnTo>
                      <a:pt x="795" y="139"/>
                    </a:lnTo>
                    <a:lnTo>
                      <a:pt x="783" y="139"/>
                    </a:lnTo>
                    <a:lnTo>
                      <a:pt x="778" y="139"/>
                    </a:lnTo>
                    <a:lnTo>
                      <a:pt x="767" y="143"/>
                    </a:lnTo>
                    <a:lnTo>
                      <a:pt x="759" y="144"/>
                    </a:lnTo>
                    <a:lnTo>
                      <a:pt x="748" y="146"/>
                    </a:lnTo>
                    <a:lnTo>
                      <a:pt x="740" y="151"/>
                    </a:lnTo>
                    <a:lnTo>
                      <a:pt x="745" y="151"/>
                    </a:lnTo>
                    <a:lnTo>
                      <a:pt x="750" y="149"/>
                    </a:lnTo>
                    <a:lnTo>
                      <a:pt x="757" y="151"/>
                    </a:lnTo>
                    <a:lnTo>
                      <a:pt x="747" y="151"/>
                    </a:lnTo>
                    <a:lnTo>
                      <a:pt x="738" y="153"/>
                    </a:lnTo>
                    <a:lnTo>
                      <a:pt x="735" y="153"/>
                    </a:lnTo>
                    <a:lnTo>
                      <a:pt x="731" y="153"/>
                    </a:lnTo>
                    <a:lnTo>
                      <a:pt x="731" y="156"/>
                    </a:lnTo>
                    <a:lnTo>
                      <a:pt x="733" y="160"/>
                    </a:lnTo>
                    <a:lnTo>
                      <a:pt x="735" y="163"/>
                    </a:lnTo>
                    <a:lnTo>
                      <a:pt x="731" y="167"/>
                    </a:lnTo>
                    <a:lnTo>
                      <a:pt x="728" y="174"/>
                    </a:lnTo>
                    <a:lnTo>
                      <a:pt x="724" y="180"/>
                    </a:lnTo>
                    <a:lnTo>
                      <a:pt x="721" y="184"/>
                    </a:lnTo>
                    <a:lnTo>
                      <a:pt x="719" y="182"/>
                    </a:lnTo>
                    <a:lnTo>
                      <a:pt x="717" y="180"/>
                    </a:lnTo>
                    <a:lnTo>
                      <a:pt x="716" y="184"/>
                    </a:lnTo>
                    <a:lnTo>
                      <a:pt x="717" y="187"/>
                    </a:lnTo>
                    <a:lnTo>
                      <a:pt x="719" y="192"/>
                    </a:lnTo>
                    <a:lnTo>
                      <a:pt x="716" y="196"/>
                    </a:lnTo>
                    <a:lnTo>
                      <a:pt x="712" y="203"/>
                    </a:lnTo>
                    <a:lnTo>
                      <a:pt x="709" y="210"/>
                    </a:lnTo>
                    <a:lnTo>
                      <a:pt x="707" y="213"/>
                    </a:lnTo>
                    <a:lnTo>
                      <a:pt x="705" y="211"/>
                    </a:lnTo>
                    <a:lnTo>
                      <a:pt x="705" y="210"/>
                    </a:lnTo>
                    <a:lnTo>
                      <a:pt x="705" y="206"/>
                    </a:lnTo>
                    <a:lnTo>
                      <a:pt x="705" y="204"/>
                    </a:lnTo>
                    <a:lnTo>
                      <a:pt x="702" y="196"/>
                    </a:lnTo>
                    <a:lnTo>
                      <a:pt x="700" y="187"/>
                    </a:lnTo>
                    <a:lnTo>
                      <a:pt x="699" y="191"/>
                    </a:lnTo>
                    <a:lnTo>
                      <a:pt x="700" y="194"/>
                    </a:lnTo>
                    <a:lnTo>
                      <a:pt x="700" y="203"/>
                    </a:lnTo>
                    <a:lnTo>
                      <a:pt x="702" y="213"/>
                    </a:lnTo>
                    <a:lnTo>
                      <a:pt x="700" y="217"/>
                    </a:lnTo>
                    <a:lnTo>
                      <a:pt x="702" y="220"/>
                    </a:lnTo>
                    <a:lnTo>
                      <a:pt x="704" y="220"/>
                    </a:lnTo>
                    <a:lnTo>
                      <a:pt x="705" y="220"/>
                    </a:lnTo>
                    <a:lnTo>
                      <a:pt x="705" y="222"/>
                    </a:lnTo>
                    <a:lnTo>
                      <a:pt x="705" y="225"/>
                    </a:lnTo>
                    <a:lnTo>
                      <a:pt x="702" y="229"/>
                    </a:lnTo>
                    <a:lnTo>
                      <a:pt x="699" y="232"/>
                    </a:lnTo>
                    <a:lnTo>
                      <a:pt x="702" y="234"/>
                    </a:lnTo>
                    <a:lnTo>
                      <a:pt x="705" y="235"/>
                    </a:lnTo>
                    <a:lnTo>
                      <a:pt x="704" y="239"/>
                    </a:lnTo>
                    <a:lnTo>
                      <a:pt x="699" y="241"/>
                    </a:lnTo>
                    <a:lnTo>
                      <a:pt x="699" y="246"/>
                    </a:lnTo>
                    <a:lnTo>
                      <a:pt x="704" y="249"/>
                    </a:lnTo>
                    <a:lnTo>
                      <a:pt x="700" y="251"/>
                    </a:lnTo>
                    <a:lnTo>
                      <a:pt x="699" y="254"/>
                    </a:lnTo>
                    <a:lnTo>
                      <a:pt x="690" y="256"/>
                    </a:lnTo>
                    <a:lnTo>
                      <a:pt x="686" y="260"/>
                    </a:lnTo>
                    <a:lnTo>
                      <a:pt x="680" y="263"/>
                    </a:lnTo>
                    <a:lnTo>
                      <a:pt x="676" y="266"/>
                    </a:lnTo>
                    <a:lnTo>
                      <a:pt x="678" y="268"/>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538" name="Freeform 298"/>
              <p:cNvSpPr>
                <a:spLocks/>
              </p:cNvSpPr>
              <p:nvPr/>
            </p:nvSpPr>
            <p:spPr bwMode="auto">
              <a:xfrm>
                <a:off x="1085057" y="1992313"/>
                <a:ext cx="1955800" cy="1011237"/>
              </a:xfrm>
              <a:custGeom>
                <a:avLst/>
                <a:gdLst/>
                <a:ahLst/>
                <a:cxnLst>
                  <a:cxn ang="0">
                    <a:pos x="1096" y="570"/>
                  </a:cxn>
                  <a:cxn ang="0">
                    <a:pos x="1091" y="607"/>
                  </a:cxn>
                  <a:cxn ang="0">
                    <a:pos x="1149" y="568"/>
                  </a:cxn>
                  <a:cxn ang="0">
                    <a:pos x="1103" y="527"/>
                  </a:cxn>
                  <a:cxn ang="0">
                    <a:pos x="1092" y="499"/>
                  </a:cxn>
                  <a:cxn ang="0">
                    <a:pos x="1067" y="499"/>
                  </a:cxn>
                  <a:cxn ang="0">
                    <a:pos x="1172" y="479"/>
                  </a:cxn>
                  <a:cxn ang="0">
                    <a:pos x="1218" y="410"/>
                  </a:cxn>
                  <a:cxn ang="0">
                    <a:pos x="1187" y="408"/>
                  </a:cxn>
                  <a:cxn ang="0">
                    <a:pos x="1165" y="370"/>
                  </a:cxn>
                  <a:cxn ang="0">
                    <a:pos x="1127" y="319"/>
                  </a:cxn>
                  <a:cxn ang="0">
                    <a:pos x="1089" y="293"/>
                  </a:cxn>
                  <a:cxn ang="0">
                    <a:pos x="1031" y="281"/>
                  </a:cxn>
                  <a:cxn ang="0">
                    <a:pos x="969" y="231"/>
                  </a:cxn>
                  <a:cxn ang="0">
                    <a:pos x="903" y="243"/>
                  </a:cxn>
                  <a:cxn ang="0">
                    <a:pos x="907" y="300"/>
                  </a:cxn>
                  <a:cxn ang="0">
                    <a:pos x="917" y="374"/>
                  </a:cxn>
                  <a:cxn ang="0">
                    <a:pos x="891" y="458"/>
                  </a:cxn>
                  <a:cxn ang="0">
                    <a:pos x="841" y="391"/>
                  </a:cxn>
                  <a:cxn ang="0">
                    <a:pos x="705" y="348"/>
                  </a:cxn>
                  <a:cxn ang="0">
                    <a:pos x="666" y="308"/>
                  </a:cxn>
                  <a:cxn ang="0">
                    <a:pos x="695" y="227"/>
                  </a:cxn>
                  <a:cxn ang="0">
                    <a:pos x="697" y="202"/>
                  </a:cxn>
                  <a:cxn ang="0">
                    <a:pos x="738" y="195"/>
                  </a:cxn>
                  <a:cxn ang="0">
                    <a:pos x="733" y="152"/>
                  </a:cxn>
                  <a:cxn ang="0">
                    <a:pos x="785" y="140"/>
                  </a:cxn>
                  <a:cxn ang="0">
                    <a:pos x="845" y="131"/>
                  </a:cxn>
                  <a:cxn ang="0">
                    <a:pos x="857" y="78"/>
                  </a:cxn>
                  <a:cxn ang="0">
                    <a:pos x="798" y="64"/>
                  </a:cxn>
                  <a:cxn ang="0">
                    <a:pos x="757" y="104"/>
                  </a:cxn>
                  <a:cxn ang="0">
                    <a:pos x="735" y="78"/>
                  </a:cxn>
                  <a:cxn ang="0">
                    <a:pos x="700" y="50"/>
                  </a:cxn>
                  <a:cxn ang="0">
                    <a:pos x="659" y="0"/>
                  </a:cxn>
                  <a:cxn ang="0">
                    <a:pos x="642" y="52"/>
                  </a:cxn>
                  <a:cxn ang="0">
                    <a:pos x="668" y="93"/>
                  </a:cxn>
                  <a:cxn ang="0">
                    <a:pos x="638" y="92"/>
                  </a:cxn>
                  <a:cxn ang="0">
                    <a:pos x="582" y="105"/>
                  </a:cxn>
                  <a:cxn ang="0">
                    <a:pos x="487" y="76"/>
                  </a:cxn>
                  <a:cxn ang="0">
                    <a:pos x="482" y="97"/>
                  </a:cxn>
                  <a:cxn ang="0">
                    <a:pos x="427" y="102"/>
                  </a:cxn>
                  <a:cxn ang="0">
                    <a:pos x="367" y="95"/>
                  </a:cxn>
                  <a:cxn ang="0">
                    <a:pos x="343" y="80"/>
                  </a:cxn>
                  <a:cxn ang="0">
                    <a:pos x="253" y="59"/>
                  </a:cxn>
                  <a:cxn ang="0">
                    <a:pos x="184" y="40"/>
                  </a:cxn>
                  <a:cxn ang="0">
                    <a:pos x="131" y="52"/>
                  </a:cxn>
                  <a:cxn ang="0">
                    <a:pos x="85" y="68"/>
                  </a:cxn>
                  <a:cxn ang="0">
                    <a:pos x="28" y="71"/>
                  </a:cxn>
                  <a:cxn ang="0">
                    <a:pos x="19" y="281"/>
                  </a:cxn>
                  <a:cxn ang="0">
                    <a:pos x="78" y="291"/>
                  </a:cxn>
                  <a:cxn ang="0">
                    <a:pos x="134" y="360"/>
                  </a:cxn>
                  <a:cxn ang="0">
                    <a:pos x="150" y="411"/>
                  </a:cxn>
                  <a:cxn ang="0">
                    <a:pos x="183" y="448"/>
                  </a:cxn>
                  <a:cxn ang="0">
                    <a:pos x="232" y="492"/>
                  </a:cxn>
                  <a:cxn ang="0">
                    <a:pos x="700" y="513"/>
                  </a:cxn>
                  <a:cxn ang="0">
                    <a:pos x="771" y="515"/>
                  </a:cxn>
                  <a:cxn ang="0">
                    <a:pos x="807" y="540"/>
                  </a:cxn>
                  <a:cxn ang="0">
                    <a:pos x="876" y="587"/>
                  </a:cxn>
                  <a:cxn ang="0">
                    <a:pos x="833" y="630"/>
                  </a:cxn>
                  <a:cxn ang="0">
                    <a:pos x="883" y="626"/>
                  </a:cxn>
                  <a:cxn ang="0">
                    <a:pos x="912" y="601"/>
                  </a:cxn>
                  <a:cxn ang="0">
                    <a:pos x="991" y="575"/>
                  </a:cxn>
                  <a:cxn ang="0">
                    <a:pos x="1037" y="534"/>
                  </a:cxn>
                </a:cxnLst>
                <a:rect l="0" t="0" r="r" b="b"/>
                <a:pathLst>
                  <a:path w="1232" h="637">
                    <a:moveTo>
                      <a:pt x="1067" y="580"/>
                    </a:moveTo>
                    <a:lnTo>
                      <a:pt x="1067" y="578"/>
                    </a:lnTo>
                    <a:lnTo>
                      <a:pt x="1068" y="578"/>
                    </a:lnTo>
                    <a:lnTo>
                      <a:pt x="1072" y="578"/>
                    </a:lnTo>
                    <a:lnTo>
                      <a:pt x="1074" y="578"/>
                    </a:lnTo>
                    <a:lnTo>
                      <a:pt x="1080" y="578"/>
                    </a:lnTo>
                    <a:lnTo>
                      <a:pt x="1086" y="577"/>
                    </a:lnTo>
                    <a:lnTo>
                      <a:pt x="1091" y="577"/>
                    </a:lnTo>
                    <a:lnTo>
                      <a:pt x="1096" y="570"/>
                    </a:lnTo>
                    <a:lnTo>
                      <a:pt x="1105" y="566"/>
                    </a:lnTo>
                    <a:lnTo>
                      <a:pt x="1105" y="573"/>
                    </a:lnTo>
                    <a:lnTo>
                      <a:pt x="1111" y="575"/>
                    </a:lnTo>
                    <a:lnTo>
                      <a:pt x="1101" y="575"/>
                    </a:lnTo>
                    <a:lnTo>
                      <a:pt x="1091" y="580"/>
                    </a:lnTo>
                    <a:lnTo>
                      <a:pt x="1084" y="585"/>
                    </a:lnTo>
                    <a:lnTo>
                      <a:pt x="1082" y="594"/>
                    </a:lnTo>
                    <a:lnTo>
                      <a:pt x="1086" y="602"/>
                    </a:lnTo>
                    <a:lnTo>
                      <a:pt x="1091" y="607"/>
                    </a:lnTo>
                    <a:lnTo>
                      <a:pt x="1094" y="604"/>
                    </a:lnTo>
                    <a:lnTo>
                      <a:pt x="1099" y="599"/>
                    </a:lnTo>
                    <a:lnTo>
                      <a:pt x="1106" y="594"/>
                    </a:lnTo>
                    <a:lnTo>
                      <a:pt x="1115" y="590"/>
                    </a:lnTo>
                    <a:lnTo>
                      <a:pt x="1122" y="587"/>
                    </a:lnTo>
                    <a:lnTo>
                      <a:pt x="1134" y="582"/>
                    </a:lnTo>
                    <a:lnTo>
                      <a:pt x="1146" y="577"/>
                    </a:lnTo>
                    <a:lnTo>
                      <a:pt x="1153" y="573"/>
                    </a:lnTo>
                    <a:lnTo>
                      <a:pt x="1149" y="568"/>
                    </a:lnTo>
                    <a:lnTo>
                      <a:pt x="1144" y="566"/>
                    </a:lnTo>
                    <a:lnTo>
                      <a:pt x="1139" y="566"/>
                    </a:lnTo>
                    <a:lnTo>
                      <a:pt x="1135" y="566"/>
                    </a:lnTo>
                    <a:lnTo>
                      <a:pt x="1123" y="563"/>
                    </a:lnTo>
                    <a:lnTo>
                      <a:pt x="1111" y="558"/>
                    </a:lnTo>
                    <a:lnTo>
                      <a:pt x="1101" y="549"/>
                    </a:lnTo>
                    <a:lnTo>
                      <a:pt x="1098" y="540"/>
                    </a:lnTo>
                    <a:lnTo>
                      <a:pt x="1099" y="534"/>
                    </a:lnTo>
                    <a:lnTo>
                      <a:pt x="1103" y="527"/>
                    </a:lnTo>
                    <a:lnTo>
                      <a:pt x="1098" y="527"/>
                    </a:lnTo>
                    <a:lnTo>
                      <a:pt x="1091" y="527"/>
                    </a:lnTo>
                    <a:lnTo>
                      <a:pt x="1094" y="521"/>
                    </a:lnTo>
                    <a:lnTo>
                      <a:pt x="1101" y="520"/>
                    </a:lnTo>
                    <a:lnTo>
                      <a:pt x="1108" y="515"/>
                    </a:lnTo>
                    <a:lnTo>
                      <a:pt x="1111" y="509"/>
                    </a:lnTo>
                    <a:lnTo>
                      <a:pt x="1108" y="503"/>
                    </a:lnTo>
                    <a:lnTo>
                      <a:pt x="1101" y="501"/>
                    </a:lnTo>
                    <a:lnTo>
                      <a:pt x="1092" y="499"/>
                    </a:lnTo>
                    <a:lnTo>
                      <a:pt x="1086" y="501"/>
                    </a:lnTo>
                    <a:lnTo>
                      <a:pt x="1068" y="503"/>
                    </a:lnTo>
                    <a:lnTo>
                      <a:pt x="1058" y="509"/>
                    </a:lnTo>
                    <a:lnTo>
                      <a:pt x="1048" y="515"/>
                    </a:lnTo>
                    <a:lnTo>
                      <a:pt x="1037" y="520"/>
                    </a:lnTo>
                    <a:lnTo>
                      <a:pt x="1043" y="511"/>
                    </a:lnTo>
                    <a:lnTo>
                      <a:pt x="1049" y="508"/>
                    </a:lnTo>
                    <a:lnTo>
                      <a:pt x="1056" y="504"/>
                    </a:lnTo>
                    <a:lnTo>
                      <a:pt x="1067" y="499"/>
                    </a:lnTo>
                    <a:lnTo>
                      <a:pt x="1070" y="489"/>
                    </a:lnTo>
                    <a:lnTo>
                      <a:pt x="1079" y="484"/>
                    </a:lnTo>
                    <a:lnTo>
                      <a:pt x="1091" y="480"/>
                    </a:lnTo>
                    <a:lnTo>
                      <a:pt x="1103" y="480"/>
                    </a:lnTo>
                    <a:lnTo>
                      <a:pt x="1115" y="480"/>
                    </a:lnTo>
                    <a:lnTo>
                      <a:pt x="1129" y="482"/>
                    </a:lnTo>
                    <a:lnTo>
                      <a:pt x="1144" y="482"/>
                    </a:lnTo>
                    <a:lnTo>
                      <a:pt x="1160" y="482"/>
                    </a:lnTo>
                    <a:lnTo>
                      <a:pt x="1172" y="479"/>
                    </a:lnTo>
                    <a:lnTo>
                      <a:pt x="1184" y="470"/>
                    </a:lnTo>
                    <a:lnTo>
                      <a:pt x="1194" y="463"/>
                    </a:lnTo>
                    <a:lnTo>
                      <a:pt x="1209" y="458"/>
                    </a:lnTo>
                    <a:lnTo>
                      <a:pt x="1225" y="451"/>
                    </a:lnTo>
                    <a:lnTo>
                      <a:pt x="1232" y="442"/>
                    </a:lnTo>
                    <a:lnTo>
                      <a:pt x="1228" y="427"/>
                    </a:lnTo>
                    <a:lnTo>
                      <a:pt x="1223" y="418"/>
                    </a:lnTo>
                    <a:lnTo>
                      <a:pt x="1220" y="415"/>
                    </a:lnTo>
                    <a:lnTo>
                      <a:pt x="1218" y="410"/>
                    </a:lnTo>
                    <a:lnTo>
                      <a:pt x="1218" y="405"/>
                    </a:lnTo>
                    <a:lnTo>
                      <a:pt x="1206" y="410"/>
                    </a:lnTo>
                    <a:lnTo>
                      <a:pt x="1194" y="415"/>
                    </a:lnTo>
                    <a:lnTo>
                      <a:pt x="1178" y="417"/>
                    </a:lnTo>
                    <a:lnTo>
                      <a:pt x="1170" y="420"/>
                    </a:lnTo>
                    <a:lnTo>
                      <a:pt x="1166" y="418"/>
                    </a:lnTo>
                    <a:lnTo>
                      <a:pt x="1165" y="417"/>
                    </a:lnTo>
                    <a:lnTo>
                      <a:pt x="1173" y="411"/>
                    </a:lnTo>
                    <a:lnTo>
                      <a:pt x="1187" y="408"/>
                    </a:lnTo>
                    <a:lnTo>
                      <a:pt x="1199" y="403"/>
                    </a:lnTo>
                    <a:lnTo>
                      <a:pt x="1206" y="398"/>
                    </a:lnTo>
                    <a:lnTo>
                      <a:pt x="1204" y="394"/>
                    </a:lnTo>
                    <a:lnTo>
                      <a:pt x="1203" y="393"/>
                    </a:lnTo>
                    <a:lnTo>
                      <a:pt x="1190" y="391"/>
                    </a:lnTo>
                    <a:lnTo>
                      <a:pt x="1178" y="389"/>
                    </a:lnTo>
                    <a:lnTo>
                      <a:pt x="1168" y="382"/>
                    </a:lnTo>
                    <a:lnTo>
                      <a:pt x="1165" y="372"/>
                    </a:lnTo>
                    <a:lnTo>
                      <a:pt x="1165" y="370"/>
                    </a:lnTo>
                    <a:lnTo>
                      <a:pt x="1149" y="365"/>
                    </a:lnTo>
                    <a:lnTo>
                      <a:pt x="1139" y="358"/>
                    </a:lnTo>
                    <a:lnTo>
                      <a:pt x="1144" y="355"/>
                    </a:lnTo>
                    <a:lnTo>
                      <a:pt x="1148" y="348"/>
                    </a:lnTo>
                    <a:lnTo>
                      <a:pt x="1144" y="341"/>
                    </a:lnTo>
                    <a:lnTo>
                      <a:pt x="1144" y="334"/>
                    </a:lnTo>
                    <a:lnTo>
                      <a:pt x="1137" y="329"/>
                    </a:lnTo>
                    <a:lnTo>
                      <a:pt x="1132" y="325"/>
                    </a:lnTo>
                    <a:lnTo>
                      <a:pt x="1127" y="319"/>
                    </a:lnTo>
                    <a:lnTo>
                      <a:pt x="1127" y="313"/>
                    </a:lnTo>
                    <a:lnTo>
                      <a:pt x="1125" y="305"/>
                    </a:lnTo>
                    <a:lnTo>
                      <a:pt x="1120" y="298"/>
                    </a:lnTo>
                    <a:lnTo>
                      <a:pt x="1111" y="291"/>
                    </a:lnTo>
                    <a:lnTo>
                      <a:pt x="1110" y="284"/>
                    </a:lnTo>
                    <a:lnTo>
                      <a:pt x="1105" y="281"/>
                    </a:lnTo>
                    <a:lnTo>
                      <a:pt x="1101" y="279"/>
                    </a:lnTo>
                    <a:lnTo>
                      <a:pt x="1092" y="282"/>
                    </a:lnTo>
                    <a:lnTo>
                      <a:pt x="1089" y="293"/>
                    </a:lnTo>
                    <a:lnTo>
                      <a:pt x="1086" y="298"/>
                    </a:lnTo>
                    <a:lnTo>
                      <a:pt x="1079" y="308"/>
                    </a:lnTo>
                    <a:lnTo>
                      <a:pt x="1068" y="315"/>
                    </a:lnTo>
                    <a:lnTo>
                      <a:pt x="1060" y="319"/>
                    </a:lnTo>
                    <a:lnTo>
                      <a:pt x="1049" y="313"/>
                    </a:lnTo>
                    <a:lnTo>
                      <a:pt x="1043" y="308"/>
                    </a:lnTo>
                    <a:lnTo>
                      <a:pt x="1036" y="303"/>
                    </a:lnTo>
                    <a:lnTo>
                      <a:pt x="1032" y="293"/>
                    </a:lnTo>
                    <a:lnTo>
                      <a:pt x="1031" y="281"/>
                    </a:lnTo>
                    <a:lnTo>
                      <a:pt x="1031" y="272"/>
                    </a:lnTo>
                    <a:lnTo>
                      <a:pt x="1024" y="264"/>
                    </a:lnTo>
                    <a:lnTo>
                      <a:pt x="1013" y="262"/>
                    </a:lnTo>
                    <a:lnTo>
                      <a:pt x="1003" y="258"/>
                    </a:lnTo>
                    <a:lnTo>
                      <a:pt x="1000" y="250"/>
                    </a:lnTo>
                    <a:lnTo>
                      <a:pt x="989" y="245"/>
                    </a:lnTo>
                    <a:lnTo>
                      <a:pt x="984" y="239"/>
                    </a:lnTo>
                    <a:lnTo>
                      <a:pt x="976" y="233"/>
                    </a:lnTo>
                    <a:lnTo>
                      <a:pt x="969" y="231"/>
                    </a:lnTo>
                    <a:lnTo>
                      <a:pt x="962" y="233"/>
                    </a:lnTo>
                    <a:lnTo>
                      <a:pt x="955" y="236"/>
                    </a:lnTo>
                    <a:lnTo>
                      <a:pt x="943" y="233"/>
                    </a:lnTo>
                    <a:lnTo>
                      <a:pt x="934" y="231"/>
                    </a:lnTo>
                    <a:lnTo>
                      <a:pt x="926" y="227"/>
                    </a:lnTo>
                    <a:lnTo>
                      <a:pt x="917" y="227"/>
                    </a:lnTo>
                    <a:lnTo>
                      <a:pt x="905" y="229"/>
                    </a:lnTo>
                    <a:lnTo>
                      <a:pt x="902" y="239"/>
                    </a:lnTo>
                    <a:lnTo>
                      <a:pt x="903" y="243"/>
                    </a:lnTo>
                    <a:lnTo>
                      <a:pt x="907" y="248"/>
                    </a:lnTo>
                    <a:lnTo>
                      <a:pt x="908" y="253"/>
                    </a:lnTo>
                    <a:lnTo>
                      <a:pt x="903" y="262"/>
                    </a:lnTo>
                    <a:lnTo>
                      <a:pt x="902" y="265"/>
                    </a:lnTo>
                    <a:lnTo>
                      <a:pt x="905" y="272"/>
                    </a:lnTo>
                    <a:lnTo>
                      <a:pt x="908" y="277"/>
                    </a:lnTo>
                    <a:lnTo>
                      <a:pt x="914" y="284"/>
                    </a:lnTo>
                    <a:lnTo>
                      <a:pt x="910" y="293"/>
                    </a:lnTo>
                    <a:lnTo>
                      <a:pt x="907" y="300"/>
                    </a:lnTo>
                    <a:lnTo>
                      <a:pt x="898" y="303"/>
                    </a:lnTo>
                    <a:lnTo>
                      <a:pt x="895" y="307"/>
                    </a:lnTo>
                    <a:lnTo>
                      <a:pt x="903" y="319"/>
                    </a:lnTo>
                    <a:lnTo>
                      <a:pt x="912" y="331"/>
                    </a:lnTo>
                    <a:lnTo>
                      <a:pt x="915" y="336"/>
                    </a:lnTo>
                    <a:lnTo>
                      <a:pt x="920" y="344"/>
                    </a:lnTo>
                    <a:lnTo>
                      <a:pt x="922" y="355"/>
                    </a:lnTo>
                    <a:lnTo>
                      <a:pt x="924" y="367"/>
                    </a:lnTo>
                    <a:lnTo>
                      <a:pt x="917" y="374"/>
                    </a:lnTo>
                    <a:lnTo>
                      <a:pt x="907" y="386"/>
                    </a:lnTo>
                    <a:lnTo>
                      <a:pt x="893" y="394"/>
                    </a:lnTo>
                    <a:lnTo>
                      <a:pt x="883" y="399"/>
                    </a:lnTo>
                    <a:lnTo>
                      <a:pt x="891" y="408"/>
                    </a:lnTo>
                    <a:lnTo>
                      <a:pt x="895" y="422"/>
                    </a:lnTo>
                    <a:lnTo>
                      <a:pt x="896" y="436"/>
                    </a:lnTo>
                    <a:lnTo>
                      <a:pt x="900" y="446"/>
                    </a:lnTo>
                    <a:lnTo>
                      <a:pt x="895" y="449"/>
                    </a:lnTo>
                    <a:lnTo>
                      <a:pt x="891" y="458"/>
                    </a:lnTo>
                    <a:lnTo>
                      <a:pt x="883" y="461"/>
                    </a:lnTo>
                    <a:lnTo>
                      <a:pt x="876" y="463"/>
                    </a:lnTo>
                    <a:lnTo>
                      <a:pt x="865" y="453"/>
                    </a:lnTo>
                    <a:lnTo>
                      <a:pt x="855" y="444"/>
                    </a:lnTo>
                    <a:lnTo>
                      <a:pt x="847" y="434"/>
                    </a:lnTo>
                    <a:lnTo>
                      <a:pt x="845" y="423"/>
                    </a:lnTo>
                    <a:lnTo>
                      <a:pt x="845" y="410"/>
                    </a:lnTo>
                    <a:lnTo>
                      <a:pt x="845" y="401"/>
                    </a:lnTo>
                    <a:lnTo>
                      <a:pt x="841" y="391"/>
                    </a:lnTo>
                    <a:lnTo>
                      <a:pt x="834" y="386"/>
                    </a:lnTo>
                    <a:lnTo>
                      <a:pt x="802" y="386"/>
                    </a:lnTo>
                    <a:lnTo>
                      <a:pt x="786" y="375"/>
                    </a:lnTo>
                    <a:lnTo>
                      <a:pt x="771" y="367"/>
                    </a:lnTo>
                    <a:lnTo>
                      <a:pt x="754" y="360"/>
                    </a:lnTo>
                    <a:lnTo>
                      <a:pt x="738" y="355"/>
                    </a:lnTo>
                    <a:lnTo>
                      <a:pt x="728" y="348"/>
                    </a:lnTo>
                    <a:lnTo>
                      <a:pt x="716" y="344"/>
                    </a:lnTo>
                    <a:lnTo>
                      <a:pt x="705" y="348"/>
                    </a:lnTo>
                    <a:lnTo>
                      <a:pt x="697" y="351"/>
                    </a:lnTo>
                    <a:lnTo>
                      <a:pt x="695" y="338"/>
                    </a:lnTo>
                    <a:lnTo>
                      <a:pt x="692" y="325"/>
                    </a:lnTo>
                    <a:lnTo>
                      <a:pt x="685" y="315"/>
                    </a:lnTo>
                    <a:lnTo>
                      <a:pt x="678" y="312"/>
                    </a:lnTo>
                    <a:lnTo>
                      <a:pt x="671" y="313"/>
                    </a:lnTo>
                    <a:lnTo>
                      <a:pt x="666" y="317"/>
                    </a:lnTo>
                    <a:lnTo>
                      <a:pt x="666" y="312"/>
                    </a:lnTo>
                    <a:lnTo>
                      <a:pt x="666" y="308"/>
                    </a:lnTo>
                    <a:lnTo>
                      <a:pt x="666" y="301"/>
                    </a:lnTo>
                    <a:lnTo>
                      <a:pt x="666" y="295"/>
                    </a:lnTo>
                    <a:lnTo>
                      <a:pt x="666" y="279"/>
                    </a:lnTo>
                    <a:lnTo>
                      <a:pt x="669" y="269"/>
                    </a:lnTo>
                    <a:lnTo>
                      <a:pt x="675" y="258"/>
                    </a:lnTo>
                    <a:lnTo>
                      <a:pt x="683" y="250"/>
                    </a:lnTo>
                    <a:lnTo>
                      <a:pt x="685" y="243"/>
                    </a:lnTo>
                    <a:lnTo>
                      <a:pt x="690" y="236"/>
                    </a:lnTo>
                    <a:lnTo>
                      <a:pt x="695" y="227"/>
                    </a:lnTo>
                    <a:lnTo>
                      <a:pt x="700" y="224"/>
                    </a:lnTo>
                    <a:lnTo>
                      <a:pt x="707" y="222"/>
                    </a:lnTo>
                    <a:lnTo>
                      <a:pt x="714" y="221"/>
                    </a:lnTo>
                    <a:lnTo>
                      <a:pt x="721" y="219"/>
                    </a:lnTo>
                    <a:lnTo>
                      <a:pt x="724" y="214"/>
                    </a:lnTo>
                    <a:lnTo>
                      <a:pt x="721" y="209"/>
                    </a:lnTo>
                    <a:lnTo>
                      <a:pt x="712" y="205"/>
                    </a:lnTo>
                    <a:lnTo>
                      <a:pt x="704" y="203"/>
                    </a:lnTo>
                    <a:lnTo>
                      <a:pt x="697" y="202"/>
                    </a:lnTo>
                    <a:lnTo>
                      <a:pt x="697" y="200"/>
                    </a:lnTo>
                    <a:lnTo>
                      <a:pt x="699" y="198"/>
                    </a:lnTo>
                    <a:lnTo>
                      <a:pt x="705" y="198"/>
                    </a:lnTo>
                    <a:lnTo>
                      <a:pt x="714" y="200"/>
                    </a:lnTo>
                    <a:lnTo>
                      <a:pt x="728" y="205"/>
                    </a:lnTo>
                    <a:lnTo>
                      <a:pt x="731" y="203"/>
                    </a:lnTo>
                    <a:lnTo>
                      <a:pt x="733" y="200"/>
                    </a:lnTo>
                    <a:lnTo>
                      <a:pt x="735" y="197"/>
                    </a:lnTo>
                    <a:lnTo>
                      <a:pt x="738" y="195"/>
                    </a:lnTo>
                    <a:lnTo>
                      <a:pt x="740" y="195"/>
                    </a:lnTo>
                    <a:lnTo>
                      <a:pt x="748" y="195"/>
                    </a:lnTo>
                    <a:lnTo>
                      <a:pt x="762" y="188"/>
                    </a:lnTo>
                    <a:lnTo>
                      <a:pt x="776" y="176"/>
                    </a:lnTo>
                    <a:lnTo>
                      <a:pt x="776" y="169"/>
                    </a:lnTo>
                    <a:lnTo>
                      <a:pt x="762" y="166"/>
                    </a:lnTo>
                    <a:lnTo>
                      <a:pt x="750" y="164"/>
                    </a:lnTo>
                    <a:lnTo>
                      <a:pt x="740" y="159"/>
                    </a:lnTo>
                    <a:lnTo>
                      <a:pt x="733" y="152"/>
                    </a:lnTo>
                    <a:lnTo>
                      <a:pt x="736" y="152"/>
                    </a:lnTo>
                    <a:lnTo>
                      <a:pt x="743" y="152"/>
                    </a:lnTo>
                    <a:lnTo>
                      <a:pt x="752" y="159"/>
                    </a:lnTo>
                    <a:lnTo>
                      <a:pt x="766" y="164"/>
                    </a:lnTo>
                    <a:lnTo>
                      <a:pt x="771" y="160"/>
                    </a:lnTo>
                    <a:lnTo>
                      <a:pt x="779" y="157"/>
                    </a:lnTo>
                    <a:lnTo>
                      <a:pt x="785" y="152"/>
                    </a:lnTo>
                    <a:lnTo>
                      <a:pt x="788" y="147"/>
                    </a:lnTo>
                    <a:lnTo>
                      <a:pt x="785" y="140"/>
                    </a:lnTo>
                    <a:lnTo>
                      <a:pt x="785" y="136"/>
                    </a:lnTo>
                    <a:lnTo>
                      <a:pt x="797" y="141"/>
                    </a:lnTo>
                    <a:lnTo>
                      <a:pt x="807" y="147"/>
                    </a:lnTo>
                    <a:lnTo>
                      <a:pt x="814" y="143"/>
                    </a:lnTo>
                    <a:lnTo>
                      <a:pt x="824" y="141"/>
                    </a:lnTo>
                    <a:lnTo>
                      <a:pt x="824" y="135"/>
                    </a:lnTo>
                    <a:lnTo>
                      <a:pt x="831" y="140"/>
                    </a:lnTo>
                    <a:lnTo>
                      <a:pt x="834" y="138"/>
                    </a:lnTo>
                    <a:lnTo>
                      <a:pt x="845" y="131"/>
                    </a:lnTo>
                    <a:lnTo>
                      <a:pt x="855" y="123"/>
                    </a:lnTo>
                    <a:lnTo>
                      <a:pt x="860" y="116"/>
                    </a:lnTo>
                    <a:lnTo>
                      <a:pt x="853" y="107"/>
                    </a:lnTo>
                    <a:lnTo>
                      <a:pt x="848" y="102"/>
                    </a:lnTo>
                    <a:lnTo>
                      <a:pt x="847" y="97"/>
                    </a:lnTo>
                    <a:lnTo>
                      <a:pt x="847" y="93"/>
                    </a:lnTo>
                    <a:lnTo>
                      <a:pt x="848" y="88"/>
                    </a:lnTo>
                    <a:lnTo>
                      <a:pt x="857" y="83"/>
                    </a:lnTo>
                    <a:lnTo>
                      <a:pt x="857" y="78"/>
                    </a:lnTo>
                    <a:lnTo>
                      <a:pt x="857" y="71"/>
                    </a:lnTo>
                    <a:lnTo>
                      <a:pt x="847" y="68"/>
                    </a:lnTo>
                    <a:lnTo>
                      <a:pt x="841" y="64"/>
                    </a:lnTo>
                    <a:lnTo>
                      <a:pt x="834" y="59"/>
                    </a:lnTo>
                    <a:lnTo>
                      <a:pt x="824" y="57"/>
                    </a:lnTo>
                    <a:lnTo>
                      <a:pt x="817" y="56"/>
                    </a:lnTo>
                    <a:lnTo>
                      <a:pt x="812" y="54"/>
                    </a:lnTo>
                    <a:lnTo>
                      <a:pt x="802" y="56"/>
                    </a:lnTo>
                    <a:lnTo>
                      <a:pt x="798" y="64"/>
                    </a:lnTo>
                    <a:lnTo>
                      <a:pt x="802" y="71"/>
                    </a:lnTo>
                    <a:lnTo>
                      <a:pt x="807" y="78"/>
                    </a:lnTo>
                    <a:lnTo>
                      <a:pt x="800" y="83"/>
                    </a:lnTo>
                    <a:lnTo>
                      <a:pt x="791" y="88"/>
                    </a:lnTo>
                    <a:lnTo>
                      <a:pt x="788" y="100"/>
                    </a:lnTo>
                    <a:lnTo>
                      <a:pt x="783" y="114"/>
                    </a:lnTo>
                    <a:lnTo>
                      <a:pt x="773" y="117"/>
                    </a:lnTo>
                    <a:lnTo>
                      <a:pt x="764" y="112"/>
                    </a:lnTo>
                    <a:lnTo>
                      <a:pt x="757" y="104"/>
                    </a:lnTo>
                    <a:lnTo>
                      <a:pt x="755" y="98"/>
                    </a:lnTo>
                    <a:lnTo>
                      <a:pt x="759" y="92"/>
                    </a:lnTo>
                    <a:lnTo>
                      <a:pt x="764" y="86"/>
                    </a:lnTo>
                    <a:lnTo>
                      <a:pt x="761" y="81"/>
                    </a:lnTo>
                    <a:lnTo>
                      <a:pt x="755" y="74"/>
                    </a:lnTo>
                    <a:lnTo>
                      <a:pt x="748" y="69"/>
                    </a:lnTo>
                    <a:lnTo>
                      <a:pt x="745" y="68"/>
                    </a:lnTo>
                    <a:lnTo>
                      <a:pt x="736" y="69"/>
                    </a:lnTo>
                    <a:lnTo>
                      <a:pt x="735" y="78"/>
                    </a:lnTo>
                    <a:lnTo>
                      <a:pt x="731" y="85"/>
                    </a:lnTo>
                    <a:lnTo>
                      <a:pt x="724" y="90"/>
                    </a:lnTo>
                    <a:lnTo>
                      <a:pt x="723" y="78"/>
                    </a:lnTo>
                    <a:lnTo>
                      <a:pt x="714" y="71"/>
                    </a:lnTo>
                    <a:lnTo>
                      <a:pt x="716" y="66"/>
                    </a:lnTo>
                    <a:lnTo>
                      <a:pt x="719" y="64"/>
                    </a:lnTo>
                    <a:lnTo>
                      <a:pt x="704" y="61"/>
                    </a:lnTo>
                    <a:lnTo>
                      <a:pt x="693" y="57"/>
                    </a:lnTo>
                    <a:lnTo>
                      <a:pt x="700" y="50"/>
                    </a:lnTo>
                    <a:lnTo>
                      <a:pt x="705" y="43"/>
                    </a:lnTo>
                    <a:lnTo>
                      <a:pt x="702" y="37"/>
                    </a:lnTo>
                    <a:lnTo>
                      <a:pt x="697" y="35"/>
                    </a:lnTo>
                    <a:lnTo>
                      <a:pt x="692" y="31"/>
                    </a:lnTo>
                    <a:lnTo>
                      <a:pt x="690" y="28"/>
                    </a:lnTo>
                    <a:lnTo>
                      <a:pt x="687" y="16"/>
                    </a:lnTo>
                    <a:lnTo>
                      <a:pt x="681" y="9"/>
                    </a:lnTo>
                    <a:lnTo>
                      <a:pt x="671" y="2"/>
                    </a:lnTo>
                    <a:lnTo>
                      <a:pt x="659" y="0"/>
                    </a:lnTo>
                    <a:lnTo>
                      <a:pt x="652" y="4"/>
                    </a:lnTo>
                    <a:lnTo>
                      <a:pt x="654" y="13"/>
                    </a:lnTo>
                    <a:lnTo>
                      <a:pt x="644" y="13"/>
                    </a:lnTo>
                    <a:lnTo>
                      <a:pt x="640" y="19"/>
                    </a:lnTo>
                    <a:lnTo>
                      <a:pt x="642" y="26"/>
                    </a:lnTo>
                    <a:lnTo>
                      <a:pt x="644" y="33"/>
                    </a:lnTo>
                    <a:lnTo>
                      <a:pt x="640" y="37"/>
                    </a:lnTo>
                    <a:lnTo>
                      <a:pt x="637" y="43"/>
                    </a:lnTo>
                    <a:lnTo>
                      <a:pt x="642" y="52"/>
                    </a:lnTo>
                    <a:lnTo>
                      <a:pt x="654" y="56"/>
                    </a:lnTo>
                    <a:lnTo>
                      <a:pt x="664" y="59"/>
                    </a:lnTo>
                    <a:lnTo>
                      <a:pt x="671" y="68"/>
                    </a:lnTo>
                    <a:lnTo>
                      <a:pt x="669" y="76"/>
                    </a:lnTo>
                    <a:lnTo>
                      <a:pt x="668" y="83"/>
                    </a:lnTo>
                    <a:lnTo>
                      <a:pt x="673" y="80"/>
                    </a:lnTo>
                    <a:lnTo>
                      <a:pt x="678" y="78"/>
                    </a:lnTo>
                    <a:lnTo>
                      <a:pt x="676" y="88"/>
                    </a:lnTo>
                    <a:lnTo>
                      <a:pt x="668" y="93"/>
                    </a:lnTo>
                    <a:lnTo>
                      <a:pt x="661" y="95"/>
                    </a:lnTo>
                    <a:lnTo>
                      <a:pt x="656" y="98"/>
                    </a:lnTo>
                    <a:lnTo>
                      <a:pt x="652" y="104"/>
                    </a:lnTo>
                    <a:lnTo>
                      <a:pt x="652" y="114"/>
                    </a:lnTo>
                    <a:lnTo>
                      <a:pt x="644" y="112"/>
                    </a:lnTo>
                    <a:lnTo>
                      <a:pt x="642" y="107"/>
                    </a:lnTo>
                    <a:lnTo>
                      <a:pt x="644" y="100"/>
                    </a:lnTo>
                    <a:lnTo>
                      <a:pt x="644" y="95"/>
                    </a:lnTo>
                    <a:lnTo>
                      <a:pt x="638" y="92"/>
                    </a:lnTo>
                    <a:lnTo>
                      <a:pt x="633" y="92"/>
                    </a:lnTo>
                    <a:lnTo>
                      <a:pt x="626" y="90"/>
                    </a:lnTo>
                    <a:lnTo>
                      <a:pt x="621" y="90"/>
                    </a:lnTo>
                    <a:lnTo>
                      <a:pt x="611" y="93"/>
                    </a:lnTo>
                    <a:lnTo>
                      <a:pt x="609" y="105"/>
                    </a:lnTo>
                    <a:lnTo>
                      <a:pt x="601" y="105"/>
                    </a:lnTo>
                    <a:lnTo>
                      <a:pt x="594" y="105"/>
                    </a:lnTo>
                    <a:lnTo>
                      <a:pt x="587" y="105"/>
                    </a:lnTo>
                    <a:lnTo>
                      <a:pt x="582" y="105"/>
                    </a:lnTo>
                    <a:lnTo>
                      <a:pt x="573" y="105"/>
                    </a:lnTo>
                    <a:lnTo>
                      <a:pt x="564" y="105"/>
                    </a:lnTo>
                    <a:lnTo>
                      <a:pt x="554" y="104"/>
                    </a:lnTo>
                    <a:lnTo>
                      <a:pt x="544" y="102"/>
                    </a:lnTo>
                    <a:lnTo>
                      <a:pt x="533" y="100"/>
                    </a:lnTo>
                    <a:lnTo>
                      <a:pt x="523" y="98"/>
                    </a:lnTo>
                    <a:lnTo>
                      <a:pt x="508" y="88"/>
                    </a:lnTo>
                    <a:lnTo>
                      <a:pt x="499" y="76"/>
                    </a:lnTo>
                    <a:lnTo>
                      <a:pt x="487" y="76"/>
                    </a:lnTo>
                    <a:lnTo>
                      <a:pt x="475" y="78"/>
                    </a:lnTo>
                    <a:lnTo>
                      <a:pt x="463" y="81"/>
                    </a:lnTo>
                    <a:lnTo>
                      <a:pt x="460" y="90"/>
                    </a:lnTo>
                    <a:lnTo>
                      <a:pt x="461" y="93"/>
                    </a:lnTo>
                    <a:lnTo>
                      <a:pt x="466" y="95"/>
                    </a:lnTo>
                    <a:lnTo>
                      <a:pt x="480" y="92"/>
                    </a:lnTo>
                    <a:lnTo>
                      <a:pt x="494" y="88"/>
                    </a:lnTo>
                    <a:lnTo>
                      <a:pt x="490" y="93"/>
                    </a:lnTo>
                    <a:lnTo>
                      <a:pt x="482" y="97"/>
                    </a:lnTo>
                    <a:lnTo>
                      <a:pt x="473" y="98"/>
                    </a:lnTo>
                    <a:lnTo>
                      <a:pt x="470" y="107"/>
                    </a:lnTo>
                    <a:lnTo>
                      <a:pt x="472" y="116"/>
                    </a:lnTo>
                    <a:lnTo>
                      <a:pt x="473" y="123"/>
                    </a:lnTo>
                    <a:lnTo>
                      <a:pt x="461" y="116"/>
                    </a:lnTo>
                    <a:lnTo>
                      <a:pt x="453" y="105"/>
                    </a:lnTo>
                    <a:lnTo>
                      <a:pt x="444" y="102"/>
                    </a:lnTo>
                    <a:lnTo>
                      <a:pt x="434" y="102"/>
                    </a:lnTo>
                    <a:lnTo>
                      <a:pt x="427" y="102"/>
                    </a:lnTo>
                    <a:lnTo>
                      <a:pt x="420" y="102"/>
                    </a:lnTo>
                    <a:lnTo>
                      <a:pt x="411" y="102"/>
                    </a:lnTo>
                    <a:lnTo>
                      <a:pt x="398" y="104"/>
                    </a:lnTo>
                    <a:lnTo>
                      <a:pt x="384" y="107"/>
                    </a:lnTo>
                    <a:lnTo>
                      <a:pt x="372" y="105"/>
                    </a:lnTo>
                    <a:lnTo>
                      <a:pt x="367" y="104"/>
                    </a:lnTo>
                    <a:lnTo>
                      <a:pt x="365" y="100"/>
                    </a:lnTo>
                    <a:lnTo>
                      <a:pt x="365" y="98"/>
                    </a:lnTo>
                    <a:lnTo>
                      <a:pt x="367" y="95"/>
                    </a:lnTo>
                    <a:lnTo>
                      <a:pt x="372" y="95"/>
                    </a:lnTo>
                    <a:lnTo>
                      <a:pt x="377" y="93"/>
                    </a:lnTo>
                    <a:lnTo>
                      <a:pt x="382" y="93"/>
                    </a:lnTo>
                    <a:lnTo>
                      <a:pt x="374" y="81"/>
                    </a:lnTo>
                    <a:lnTo>
                      <a:pt x="367" y="78"/>
                    </a:lnTo>
                    <a:lnTo>
                      <a:pt x="361" y="76"/>
                    </a:lnTo>
                    <a:lnTo>
                      <a:pt x="358" y="76"/>
                    </a:lnTo>
                    <a:lnTo>
                      <a:pt x="351" y="78"/>
                    </a:lnTo>
                    <a:lnTo>
                      <a:pt x="343" y="80"/>
                    </a:lnTo>
                    <a:lnTo>
                      <a:pt x="331" y="78"/>
                    </a:lnTo>
                    <a:lnTo>
                      <a:pt x="320" y="76"/>
                    </a:lnTo>
                    <a:lnTo>
                      <a:pt x="312" y="71"/>
                    </a:lnTo>
                    <a:lnTo>
                      <a:pt x="303" y="68"/>
                    </a:lnTo>
                    <a:lnTo>
                      <a:pt x="293" y="62"/>
                    </a:lnTo>
                    <a:lnTo>
                      <a:pt x="284" y="59"/>
                    </a:lnTo>
                    <a:lnTo>
                      <a:pt x="274" y="57"/>
                    </a:lnTo>
                    <a:lnTo>
                      <a:pt x="265" y="57"/>
                    </a:lnTo>
                    <a:lnTo>
                      <a:pt x="253" y="59"/>
                    </a:lnTo>
                    <a:lnTo>
                      <a:pt x="243" y="62"/>
                    </a:lnTo>
                    <a:lnTo>
                      <a:pt x="234" y="57"/>
                    </a:lnTo>
                    <a:lnTo>
                      <a:pt x="231" y="49"/>
                    </a:lnTo>
                    <a:lnTo>
                      <a:pt x="220" y="56"/>
                    </a:lnTo>
                    <a:lnTo>
                      <a:pt x="212" y="62"/>
                    </a:lnTo>
                    <a:lnTo>
                      <a:pt x="203" y="57"/>
                    </a:lnTo>
                    <a:lnTo>
                      <a:pt x="195" y="50"/>
                    </a:lnTo>
                    <a:lnTo>
                      <a:pt x="188" y="42"/>
                    </a:lnTo>
                    <a:lnTo>
                      <a:pt x="184" y="40"/>
                    </a:lnTo>
                    <a:lnTo>
                      <a:pt x="177" y="42"/>
                    </a:lnTo>
                    <a:lnTo>
                      <a:pt x="176" y="47"/>
                    </a:lnTo>
                    <a:lnTo>
                      <a:pt x="172" y="50"/>
                    </a:lnTo>
                    <a:lnTo>
                      <a:pt x="167" y="54"/>
                    </a:lnTo>
                    <a:lnTo>
                      <a:pt x="162" y="52"/>
                    </a:lnTo>
                    <a:lnTo>
                      <a:pt x="159" y="47"/>
                    </a:lnTo>
                    <a:lnTo>
                      <a:pt x="146" y="49"/>
                    </a:lnTo>
                    <a:lnTo>
                      <a:pt x="140" y="50"/>
                    </a:lnTo>
                    <a:lnTo>
                      <a:pt x="131" y="52"/>
                    </a:lnTo>
                    <a:lnTo>
                      <a:pt x="122" y="57"/>
                    </a:lnTo>
                    <a:lnTo>
                      <a:pt x="116" y="59"/>
                    </a:lnTo>
                    <a:lnTo>
                      <a:pt x="110" y="62"/>
                    </a:lnTo>
                    <a:lnTo>
                      <a:pt x="104" y="64"/>
                    </a:lnTo>
                    <a:lnTo>
                      <a:pt x="100" y="64"/>
                    </a:lnTo>
                    <a:lnTo>
                      <a:pt x="91" y="59"/>
                    </a:lnTo>
                    <a:lnTo>
                      <a:pt x="88" y="61"/>
                    </a:lnTo>
                    <a:lnTo>
                      <a:pt x="86" y="64"/>
                    </a:lnTo>
                    <a:lnTo>
                      <a:pt x="85" y="68"/>
                    </a:lnTo>
                    <a:lnTo>
                      <a:pt x="73" y="68"/>
                    </a:lnTo>
                    <a:lnTo>
                      <a:pt x="67" y="69"/>
                    </a:lnTo>
                    <a:lnTo>
                      <a:pt x="64" y="71"/>
                    </a:lnTo>
                    <a:lnTo>
                      <a:pt x="66" y="74"/>
                    </a:lnTo>
                    <a:lnTo>
                      <a:pt x="67" y="78"/>
                    </a:lnTo>
                    <a:lnTo>
                      <a:pt x="69" y="81"/>
                    </a:lnTo>
                    <a:lnTo>
                      <a:pt x="57" y="80"/>
                    </a:lnTo>
                    <a:lnTo>
                      <a:pt x="43" y="78"/>
                    </a:lnTo>
                    <a:lnTo>
                      <a:pt x="28" y="71"/>
                    </a:lnTo>
                    <a:lnTo>
                      <a:pt x="12" y="66"/>
                    </a:lnTo>
                    <a:lnTo>
                      <a:pt x="9" y="62"/>
                    </a:lnTo>
                    <a:lnTo>
                      <a:pt x="5" y="59"/>
                    </a:lnTo>
                    <a:lnTo>
                      <a:pt x="2" y="59"/>
                    </a:lnTo>
                    <a:lnTo>
                      <a:pt x="0" y="59"/>
                    </a:lnTo>
                    <a:lnTo>
                      <a:pt x="0" y="279"/>
                    </a:lnTo>
                    <a:lnTo>
                      <a:pt x="4" y="279"/>
                    </a:lnTo>
                    <a:lnTo>
                      <a:pt x="12" y="281"/>
                    </a:lnTo>
                    <a:lnTo>
                      <a:pt x="19" y="281"/>
                    </a:lnTo>
                    <a:lnTo>
                      <a:pt x="28" y="286"/>
                    </a:lnTo>
                    <a:lnTo>
                      <a:pt x="31" y="291"/>
                    </a:lnTo>
                    <a:lnTo>
                      <a:pt x="38" y="298"/>
                    </a:lnTo>
                    <a:lnTo>
                      <a:pt x="45" y="303"/>
                    </a:lnTo>
                    <a:lnTo>
                      <a:pt x="54" y="307"/>
                    </a:lnTo>
                    <a:lnTo>
                      <a:pt x="61" y="300"/>
                    </a:lnTo>
                    <a:lnTo>
                      <a:pt x="67" y="295"/>
                    </a:lnTo>
                    <a:lnTo>
                      <a:pt x="71" y="293"/>
                    </a:lnTo>
                    <a:lnTo>
                      <a:pt x="78" y="291"/>
                    </a:lnTo>
                    <a:lnTo>
                      <a:pt x="86" y="300"/>
                    </a:lnTo>
                    <a:lnTo>
                      <a:pt x="95" y="308"/>
                    </a:lnTo>
                    <a:lnTo>
                      <a:pt x="102" y="319"/>
                    </a:lnTo>
                    <a:lnTo>
                      <a:pt x="112" y="332"/>
                    </a:lnTo>
                    <a:lnTo>
                      <a:pt x="116" y="334"/>
                    </a:lnTo>
                    <a:lnTo>
                      <a:pt x="119" y="339"/>
                    </a:lnTo>
                    <a:lnTo>
                      <a:pt x="122" y="348"/>
                    </a:lnTo>
                    <a:lnTo>
                      <a:pt x="129" y="358"/>
                    </a:lnTo>
                    <a:lnTo>
                      <a:pt x="134" y="360"/>
                    </a:lnTo>
                    <a:lnTo>
                      <a:pt x="141" y="363"/>
                    </a:lnTo>
                    <a:lnTo>
                      <a:pt x="150" y="370"/>
                    </a:lnTo>
                    <a:lnTo>
                      <a:pt x="155" y="382"/>
                    </a:lnTo>
                    <a:lnTo>
                      <a:pt x="152" y="387"/>
                    </a:lnTo>
                    <a:lnTo>
                      <a:pt x="148" y="393"/>
                    </a:lnTo>
                    <a:lnTo>
                      <a:pt x="148" y="394"/>
                    </a:lnTo>
                    <a:lnTo>
                      <a:pt x="150" y="399"/>
                    </a:lnTo>
                    <a:lnTo>
                      <a:pt x="148" y="405"/>
                    </a:lnTo>
                    <a:lnTo>
                      <a:pt x="150" y="411"/>
                    </a:lnTo>
                    <a:lnTo>
                      <a:pt x="150" y="417"/>
                    </a:lnTo>
                    <a:lnTo>
                      <a:pt x="157" y="422"/>
                    </a:lnTo>
                    <a:lnTo>
                      <a:pt x="162" y="422"/>
                    </a:lnTo>
                    <a:lnTo>
                      <a:pt x="167" y="425"/>
                    </a:lnTo>
                    <a:lnTo>
                      <a:pt x="169" y="432"/>
                    </a:lnTo>
                    <a:lnTo>
                      <a:pt x="172" y="441"/>
                    </a:lnTo>
                    <a:lnTo>
                      <a:pt x="174" y="441"/>
                    </a:lnTo>
                    <a:lnTo>
                      <a:pt x="179" y="444"/>
                    </a:lnTo>
                    <a:lnTo>
                      <a:pt x="183" y="448"/>
                    </a:lnTo>
                    <a:lnTo>
                      <a:pt x="186" y="451"/>
                    </a:lnTo>
                    <a:lnTo>
                      <a:pt x="188" y="458"/>
                    </a:lnTo>
                    <a:lnTo>
                      <a:pt x="191" y="466"/>
                    </a:lnTo>
                    <a:lnTo>
                      <a:pt x="196" y="472"/>
                    </a:lnTo>
                    <a:lnTo>
                      <a:pt x="208" y="475"/>
                    </a:lnTo>
                    <a:lnTo>
                      <a:pt x="210" y="479"/>
                    </a:lnTo>
                    <a:lnTo>
                      <a:pt x="219" y="482"/>
                    </a:lnTo>
                    <a:lnTo>
                      <a:pt x="226" y="484"/>
                    </a:lnTo>
                    <a:lnTo>
                      <a:pt x="232" y="492"/>
                    </a:lnTo>
                    <a:lnTo>
                      <a:pt x="239" y="497"/>
                    </a:lnTo>
                    <a:lnTo>
                      <a:pt x="251" y="504"/>
                    </a:lnTo>
                    <a:lnTo>
                      <a:pt x="253" y="504"/>
                    </a:lnTo>
                    <a:lnTo>
                      <a:pt x="257" y="506"/>
                    </a:lnTo>
                    <a:lnTo>
                      <a:pt x="662" y="506"/>
                    </a:lnTo>
                    <a:lnTo>
                      <a:pt x="662" y="501"/>
                    </a:lnTo>
                    <a:lnTo>
                      <a:pt x="669" y="506"/>
                    </a:lnTo>
                    <a:lnTo>
                      <a:pt x="676" y="513"/>
                    </a:lnTo>
                    <a:lnTo>
                      <a:pt x="700" y="513"/>
                    </a:lnTo>
                    <a:lnTo>
                      <a:pt x="707" y="518"/>
                    </a:lnTo>
                    <a:lnTo>
                      <a:pt x="718" y="521"/>
                    </a:lnTo>
                    <a:lnTo>
                      <a:pt x="728" y="521"/>
                    </a:lnTo>
                    <a:lnTo>
                      <a:pt x="743" y="523"/>
                    </a:lnTo>
                    <a:lnTo>
                      <a:pt x="748" y="521"/>
                    </a:lnTo>
                    <a:lnTo>
                      <a:pt x="755" y="521"/>
                    </a:lnTo>
                    <a:lnTo>
                      <a:pt x="759" y="513"/>
                    </a:lnTo>
                    <a:lnTo>
                      <a:pt x="764" y="509"/>
                    </a:lnTo>
                    <a:lnTo>
                      <a:pt x="771" y="515"/>
                    </a:lnTo>
                    <a:lnTo>
                      <a:pt x="776" y="521"/>
                    </a:lnTo>
                    <a:lnTo>
                      <a:pt x="776" y="516"/>
                    </a:lnTo>
                    <a:lnTo>
                      <a:pt x="778" y="515"/>
                    </a:lnTo>
                    <a:lnTo>
                      <a:pt x="781" y="515"/>
                    </a:lnTo>
                    <a:lnTo>
                      <a:pt x="785" y="516"/>
                    </a:lnTo>
                    <a:lnTo>
                      <a:pt x="793" y="523"/>
                    </a:lnTo>
                    <a:lnTo>
                      <a:pt x="802" y="528"/>
                    </a:lnTo>
                    <a:lnTo>
                      <a:pt x="807" y="534"/>
                    </a:lnTo>
                    <a:lnTo>
                      <a:pt x="807" y="540"/>
                    </a:lnTo>
                    <a:lnTo>
                      <a:pt x="810" y="549"/>
                    </a:lnTo>
                    <a:lnTo>
                      <a:pt x="819" y="554"/>
                    </a:lnTo>
                    <a:lnTo>
                      <a:pt x="829" y="558"/>
                    </a:lnTo>
                    <a:lnTo>
                      <a:pt x="840" y="559"/>
                    </a:lnTo>
                    <a:lnTo>
                      <a:pt x="850" y="566"/>
                    </a:lnTo>
                    <a:lnTo>
                      <a:pt x="864" y="566"/>
                    </a:lnTo>
                    <a:lnTo>
                      <a:pt x="872" y="571"/>
                    </a:lnTo>
                    <a:lnTo>
                      <a:pt x="877" y="583"/>
                    </a:lnTo>
                    <a:lnTo>
                      <a:pt x="876" y="587"/>
                    </a:lnTo>
                    <a:lnTo>
                      <a:pt x="872" y="589"/>
                    </a:lnTo>
                    <a:lnTo>
                      <a:pt x="862" y="583"/>
                    </a:lnTo>
                    <a:lnTo>
                      <a:pt x="859" y="580"/>
                    </a:lnTo>
                    <a:lnTo>
                      <a:pt x="855" y="587"/>
                    </a:lnTo>
                    <a:lnTo>
                      <a:pt x="853" y="599"/>
                    </a:lnTo>
                    <a:lnTo>
                      <a:pt x="848" y="607"/>
                    </a:lnTo>
                    <a:lnTo>
                      <a:pt x="845" y="613"/>
                    </a:lnTo>
                    <a:lnTo>
                      <a:pt x="836" y="621"/>
                    </a:lnTo>
                    <a:lnTo>
                      <a:pt x="833" y="630"/>
                    </a:lnTo>
                    <a:lnTo>
                      <a:pt x="836" y="633"/>
                    </a:lnTo>
                    <a:lnTo>
                      <a:pt x="841" y="637"/>
                    </a:lnTo>
                    <a:lnTo>
                      <a:pt x="845" y="633"/>
                    </a:lnTo>
                    <a:lnTo>
                      <a:pt x="848" y="632"/>
                    </a:lnTo>
                    <a:lnTo>
                      <a:pt x="855" y="626"/>
                    </a:lnTo>
                    <a:lnTo>
                      <a:pt x="867" y="626"/>
                    </a:lnTo>
                    <a:lnTo>
                      <a:pt x="874" y="626"/>
                    </a:lnTo>
                    <a:lnTo>
                      <a:pt x="879" y="628"/>
                    </a:lnTo>
                    <a:lnTo>
                      <a:pt x="883" y="626"/>
                    </a:lnTo>
                    <a:lnTo>
                      <a:pt x="888" y="625"/>
                    </a:lnTo>
                    <a:lnTo>
                      <a:pt x="886" y="620"/>
                    </a:lnTo>
                    <a:lnTo>
                      <a:pt x="884" y="616"/>
                    </a:lnTo>
                    <a:lnTo>
                      <a:pt x="883" y="613"/>
                    </a:lnTo>
                    <a:lnTo>
                      <a:pt x="881" y="611"/>
                    </a:lnTo>
                    <a:lnTo>
                      <a:pt x="883" y="607"/>
                    </a:lnTo>
                    <a:lnTo>
                      <a:pt x="888" y="607"/>
                    </a:lnTo>
                    <a:lnTo>
                      <a:pt x="896" y="604"/>
                    </a:lnTo>
                    <a:lnTo>
                      <a:pt x="912" y="601"/>
                    </a:lnTo>
                    <a:lnTo>
                      <a:pt x="924" y="597"/>
                    </a:lnTo>
                    <a:lnTo>
                      <a:pt x="936" y="597"/>
                    </a:lnTo>
                    <a:lnTo>
                      <a:pt x="938" y="594"/>
                    </a:lnTo>
                    <a:lnTo>
                      <a:pt x="946" y="587"/>
                    </a:lnTo>
                    <a:lnTo>
                      <a:pt x="953" y="578"/>
                    </a:lnTo>
                    <a:lnTo>
                      <a:pt x="958" y="577"/>
                    </a:lnTo>
                    <a:lnTo>
                      <a:pt x="969" y="575"/>
                    </a:lnTo>
                    <a:lnTo>
                      <a:pt x="986" y="575"/>
                    </a:lnTo>
                    <a:lnTo>
                      <a:pt x="991" y="575"/>
                    </a:lnTo>
                    <a:lnTo>
                      <a:pt x="998" y="575"/>
                    </a:lnTo>
                    <a:lnTo>
                      <a:pt x="1003" y="573"/>
                    </a:lnTo>
                    <a:lnTo>
                      <a:pt x="1010" y="573"/>
                    </a:lnTo>
                    <a:lnTo>
                      <a:pt x="1013" y="571"/>
                    </a:lnTo>
                    <a:lnTo>
                      <a:pt x="1017" y="568"/>
                    </a:lnTo>
                    <a:lnTo>
                      <a:pt x="1020" y="559"/>
                    </a:lnTo>
                    <a:lnTo>
                      <a:pt x="1025" y="551"/>
                    </a:lnTo>
                    <a:lnTo>
                      <a:pt x="1029" y="540"/>
                    </a:lnTo>
                    <a:lnTo>
                      <a:pt x="1037" y="534"/>
                    </a:lnTo>
                    <a:lnTo>
                      <a:pt x="1048" y="535"/>
                    </a:lnTo>
                    <a:lnTo>
                      <a:pt x="1058" y="537"/>
                    </a:lnTo>
                    <a:lnTo>
                      <a:pt x="1060" y="547"/>
                    </a:lnTo>
                    <a:lnTo>
                      <a:pt x="1062" y="558"/>
                    </a:lnTo>
                    <a:lnTo>
                      <a:pt x="1062" y="568"/>
                    </a:lnTo>
                    <a:lnTo>
                      <a:pt x="1067" y="580"/>
                    </a:lnTo>
                    <a:lnTo>
                      <a:pt x="1067" y="580"/>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539" name="Freeform 299"/>
              <p:cNvSpPr>
                <a:spLocks/>
              </p:cNvSpPr>
              <p:nvPr/>
            </p:nvSpPr>
            <p:spPr bwMode="auto">
              <a:xfrm>
                <a:off x="473869" y="2020888"/>
                <a:ext cx="857250" cy="614362"/>
              </a:xfrm>
              <a:custGeom>
                <a:avLst/>
                <a:gdLst/>
                <a:ahLst/>
                <a:cxnLst>
                  <a:cxn ang="0">
                    <a:pos x="397" y="263"/>
                  </a:cxn>
                  <a:cxn ang="0">
                    <a:pos x="423" y="280"/>
                  </a:cxn>
                  <a:cxn ang="0">
                    <a:pos x="452" y="277"/>
                  </a:cxn>
                  <a:cxn ang="0">
                    <a:pos x="480" y="290"/>
                  </a:cxn>
                  <a:cxn ang="0">
                    <a:pos x="504" y="321"/>
                  </a:cxn>
                  <a:cxn ang="0">
                    <a:pos x="526" y="345"/>
                  </a:cxn>
                  <a:cxn ang="0">
                    <a:pos x="533" y="375"/>
                  </a:cxn>
                  <a:cxn ang="0">
                    <a:pos x="513" y="368"/>
                  </a:cxn>
                  <a:cxn ang="0">
                    <a:pos x="506" y="352"/>
                  </a:cxn>
                  <a:cxn ang="0">
                    <a:pos x="482" y="337"/>
                  </a:cxn>
                  <a:cxn ang="0">
                    <a:pos x="490" y="321"/>
                  </a:cxn>
                  <a:cxn ang="0">
                    <a:pos x="468" y="321"/>
                  </a:cxn>
                  <a:cxn ang="0">
                    <a:pos x="464" y="306"/>
                  </a:cxn>
                  <a:cxn ang="0">
                    <a:pos x="442" y="307"/>
                  </a:cxn>
                  <a:cxn ang="0">
                    <a:pos x="418" y="289"/>
                  </a:cxn>
                  <a:cxn ang="0">
                    <a:pos x="372" y="271"/>
                  </a:cxn>
                  <a:cxn ang="0">
                    <a:pos x="303" y="254"/>
                  </a:cxn>
                  <a:cxn ang="0">
                    <a:pos x="277" y="256"/>
                  </a:cxn>
                  <a:cxn ang="0">
                    <a:pos x="241" y="285"/>
                  </a:cxn>
                  <a:cxn ang="0">
                    <a:pos x="225" y="282"/>
                  </a:cxn>
                  <a:cxn ang="0">
                    <a:pos x="229" y="264"/>
                  </a:cxn>
                  <a:cxn ang="0">
                    <a:pos x="251" y="247"/>
                  </a:cxn>
                  <a:cxn ang="0">
                    <a:pos x="231" y="249"/>
                  </a:cxn>
                  <a:cxn ang="0">
                    <a:pos x="200" y="294"/>
                  </a:cxn>
                  <a:cxn ang="0">
                    <a:pos x="169" y="323"/>
                  </a:cxn>
                  <a:cxn ang="0">
                    <a:pos x="138" y="347"/>
                  </a:cxn>
                  <a:cxn ang="0">
                    <a:pos x="100" y="366"/>
                  </a:cxn>
                  <a:cxn ang="0">
                    <a:pos x="53" y="385"/>
                  </a:cxn>
                  <a:cxn ang="0">
                    <a:pos x="72" y="368"/>
                  </a:cxn>
                  <a:cxn ang="0">
                    <a:pos x="112" y="342"/>
                  </a:cxn>
                  <a:cxn ang="0">
                    <a:pos x="151" y="316"/>
                  </a:cxn>
                  <a:cxn ang="0">
                    <a:pos x="162" y="294"/>
                  </a:cxn>
                  <a:cxn ang="0">
                    <a:pos x="131" y="295"/>
                  </a:cxn>
                  <a:cxn ang="0">
                    <a:pos x="112" y="297"/>
                  </a:cxn>
                  <a:cxn ang="0">
                    <a:pos x="102" y="299"/>
                  </a:cxn>
                  <a:cxn ang="0">
                    <a:pos x="83" y="297"/>
                  </a:cxn>
                  <a:cxn ang="0">
                    <a:pos x="81" y="275"/>
                  </a:cxn>
                  <a:cxn ang="0">
                    <a:pos x="60" y="277"/>
                  </a:cxn>
                  <a:cxn ang="0">
                    <a:pos x="38" y="256"/>
                  </a:cxn>
                  <a:cxn ang="0">
                    <a:pos x="24" y="239"/>
                  </a:cxn>
                  <a:cxn ang="0">
                    <a:pos x="48" y="206"/>
                  </a:cxn>
                  <a:cxn ang="0">
                    <a:pos x="93" y="191"/>
                  </a:cxn>
                  <a:cxn ang="0">
                    <a:pos x="95" y="170"/>
                  </a:cxn>
                  <a:cxn ang="0">
                    <a:pos x="89" y="166"/>
                  </a:cxn>
                  <a:cxn ang="0">
                    <a:pos x="46" y="170"/>
                  </a:cxn>
                  <a:cxn ang="0">
                    <a:pos x="14" y="156"/>
                  </a:cxn>
                  <a:cxn ang="0">
                    <a:pos x="0" y="144"/>
                  </a:cxn>
                  <a:cxn ang="0">
                    <a:pos x="46" y="122"/>
                  </a:cxn>
                  <a:cxn ang="0">
                    <a:pos x="65" y="132"/>
                  </a:cxn>
                  <a:cxn ang="0">
                    <a:pos x="81" y="122"/>
                  </a:cxn>
                  <a:cxn ang="0">
                    <a:pos x="52" y="103"/>
                  </a:cxn>
                  <a:cxn ang="0">
                    <a:pos x="33" y="84"/>
                  </a:cxn>
                  <a:cxn ang="0">
                    <a:pos x="19" y="70"/>
                  </a:cxn>
                  <a:cxn ang="0">
                    <a:pos x="77" y="34"/>
                  </a:cxn>
                  <a:cxn ang="0">
                    <a:pos x="115" y="15"/>
                  </a:cxn>
                  <a:cxn ang="0">
                    <a:pos x="157" y="0"/>
                  </a:cxn>
                  <a:cxn ang="0">
                    <a:pos x="167" y="13"/>
                  </a:cxn>
                  <a:cxn ang="0">
                    <a:pos x="193" y="12"/>
                  </a:cxn>
                  <a:cxn ang="0">
                    <a:pos x="272" y="22"/>
                  </a:cxn>
                  <a:cxn ang="0">
                    <a:pos x="329" y="36"/>
                  </a:cxn>
                  <a:cxn ang="0">
                    <a:pos x="368" y="34"/>
                  </a:cxn>
                  <a:cxn ang="0">
                    <a:pos x="385" y="41"/>
                  </a:cxn>
                </a:cxnLst>
                <a:rect l="0" t="0" r="r" b="b"/>
                <a:pathLst>
                  <a:path w="540" h="387">
                    <a:moveTo>
                      <a:pt x="385" y="41"/>
                    </a:moveTo>
                    <a:lnTo>
                      <a:pt x="385" y="261"/>
                    </a:lnTo>
                    <a:lnTo>
                      <a:pt x="389" y="261"/>
                    </a:lnTo>
                    <a:lnTo>
                      <a:pt x="397" y="263"/>
                    </a:lnTo>
                    <a:lnTo>
                      <a:pt x="404" y="263"/>
                    </a:lnTo>
                    <a:lnTo>
                      <a:pt x="413" y="268"/>
                    </a:lnTo>
                    <a:lnTo>
                      <a:pt x="416" y="273"/>
                    </a:lnTo>
                    <a:lnTo>
                      <a:pt x="423" y="280"/>
                    </a:lnTo>
                    <a:lnTo>
                      <a:pt x="430" y="285"/>
                    </a:lnTo>
                    <a:lnTo>
                      <a:pt x="439" y="289"/>
                    </a:lnTo>
                    <a:lnTo>
                      <a:pt x="446" y="282"/>
                    </a:lnTo>
                    <a:lnTo>
                      <a:pt x="452" y="277"/>
                    </a:lnTo>
                    <a:lnTo>
                      <a:pt x="456" y="275"/>
                    </a:lnTo>
                    <a:lnTo>
                      <a:pt x="463" y="273"/>
                    </a:lnTo>
                    <a:lnTo>
                      <a:pt x="471" y="282"/>
                    </a:lnTo>
                    <a:lnTo>
                      <a:pt x="480" y="290"/>
                    </a:lnTo>
                    <a:lnTo>
                      <a:pt x="487" y="301"/>
                    </a:lnTo>
                    <a:lnTo>
                      <a:pt x="497" y="314"/>
                    </a:lnTo>
                    <a:lnTo>
                      <a:pt x="501" y="316"/>
                    </a:lnTo>
                    <a:lnTo>
                      <a:pt x="504" y="321"/>
                    </a:lnTo>
                    <a:lnTo>
                      <a:pt x="507" y="330"/>
                    </a:lnTo>
                    <a:lnTo>
                      <a:pt x="514" y="340"/>
                    </a:lnTo>
                    <a:lnTo>
                      <a:pt x="519" y="342"/>
                    </a:lnTo>
                    <a:lnTo>
                      <a:pt x="526" y="345"/>
                    </a:lnTo>
                    <a:lnTo>
                      <a:pt x="535" y="352"/>
                    </a:lnTo>
                    <a:lnTo>
                      <a:pt x="540" y="364"/>
                    </a:lnTo>
                    <a:lnTo>
                      <a:pt x="537" y="369"/>
                    </a:lnTo>
                    <a:lnTo>
                      <a:pt x="533" y="375"/>
                    </a:lnTo>
                    <a:lnTo>
                      <a:pt x="530" y="375"/>
                    </a:lnTo>
                    <a:lnTo>
                      <a:pt x="528" y="375"/>
                    </a:lnTo>
                    <a:lnTo>
                      <a:pt x="519" y="371"/>
                    </a:lnTo>
                    <a:lnTo>
                      <a:pt x="513" y="368"/>
                    </a:lnTo>
                    <a:lnTo>
                      <a:pt x="507" y="362"/>
                    </a:lnTo>
                    <a:lnTo>
                      <a:pt x="506" y="359"/>
                    </a:lnTo>
                    <a:lnTo>
                      <a:pt x="506" y="356"/>
                    </a:lnTo>
                    <a:lnTo>
                      <a:pt x="506" y="352"/>
                    </a:lnTo>
                    <a:lnTo>
                      <a:pt x="501" y="344"/>
                    </a:lnTo>
                    <a:lnTo>
                      <a:pt x="492" y="344"/>
                    </a:lnTo>
                    <a:lnTo>
                      <a:pt x="483" y="340"/>
                    </a:lnTo>
                    <a:lnTo>
                      <a:pt x="482" y="337"/>
                    </a:lnTo>
                    <a:lnTo>
                      <a:pt x="485" y="332"/>
                    </a:lnTo>
                    <a:lnTo>
                      <a:pt x="490" y="328"/>
                    </a:lnTo>
                    <a:lnTo>
                      <a:pt x="490" y="323"/>
                    </a:lnTo>
                    <a:lnTo>
                      <a:pt x="490" y="321"/>
                    </a:lnTo>
                    <a:lnTo>
                      <a:pt x="482" y="325"/>
                    </a:lnTo>
                    <a:lnTo>
                      <a:pt x="476" y="328"/>
                    </a:lnTo>
                    <a:lnTo>
                      <a:pt x="471" y="325"/>
                    </a:lnTo>
                    <a:lnTo>
                      <a:pt x="468" y="321"/>
                    </a:lnTo>
                    <a:lnTo>
                      <a:pt x="470" y="313"/>
                    </a:lnTo>
                    <a:lnTo>
                      <a:pt x="473" y="309"/>
                    </a:lnTo>
                    <a:lnTo>
                      <a:pt x="468" y="304"/>
                    </a:lnTo>
                    <a:lnTo>
                      <a:pt x="464" y="306"/>
                    </a:lnTo>
                    <a:lnTo>
                      <a:pt x="454" y="302"/>
                    </a:lnTo>
                    <a:lnTo>
                      <a:pt x="449" y="299"/>
                    </a:lnTo>
                    <a:lnTo>
                      <a:pt x="446" y="304"/>
                    </a:lnTo>
                    <a:lnTo>
                      <a:pt x="442" y="307"/>
                    </a:lnTo>
                    <a:lnTo>
                      <a:pt x="432" y="304"/>
                    </a:lnTo>
                    <a:lnTo>
                      <a:pt x="427" y="299"/>
                    </a:lnTo>
                    <a:lnTo>
                      <a:pt x="421" y="292"/>
                    </a:lnTo>
                    <a:lnTo>
                      <a:pt x="418" y="289"/>
                    </a:lnTo>
                    <a:lnTo>
                      <a:pt x="406" y="282"/>
                    </a:lnTo>
                    <a:lnTo>
                      <a:pt x="394" y="278"/>
                    </a:lnTo>
                    <a:lnTo>
                      <a:pt x="382" y="275"/>
                    </a:lnTo>
                    <a:lnTo>
                      <a:pt x="372" y="271"/>
                    </a:lnTo>
                    <a:lnTo>
                      <a:pt x="344" y="271"/>
                    </a:lnTo>
                    <a:lnTo>
                      <a:pt x="330" y="266"/>
                    </a:lnTo>
                    <a:lnTo>
                      <a:pt x="317" y="261"/>
                    </a:lnTo>
                    <a:lnTo>
                      <a:pt x="303" y="254"/>
                    </a:lnTo>
                    <a:lnTo>
                      <a:pt x="296" y="246"/>
                    </a:lnTo>
                    <a:lnTo>
                      <a:pt x="286" y="249"/>
                    </a:lnTo>
                    <a:lnTo>
                      <a:pt x="275" y="252"/>
                    </a:lnTo>
                    <a:lnTo>
                      <a:pt x="277" y="256"/>
                    </a:lnTo>
                    <a:lnTo>
                      <a:pt x="280" y="259"/>
                    </a:lnTo>
                    <a:lnTo>
                      <a:pt x="270" y="268"/>
                    </a:lnTo>
                    <a:lnTo>
                      <a:pt x="256" y="277"/>
                    </a:lnTo>
                    <a:lnTo>
                      <a:pt x="241" y="285"/>
                    </a:lnTo>
                    <a:lnTo>
                      <a:pt x="231" y="289"/>
                    </a:lnTo>
                    <a:lnTo>
                      <a:pt x="225" y="287"/>
                    </a:lnTo>
                    <a:lnTo>
                      <a:pt x="225" y="285"/>
                    </a:lnTo>
                    <a:lnTo>
                      <a:pt x="225" y="282"/>
                    </a:lnTo>
                    <a:lnTo>
                      <a:pt x="229" y="280"/>
                    </a:lnTo>
                    <a:lnTo>
                      <a:pt x="227" y="277"/>
                    </a:lnTo>
                    <a:lnTo>
                      <a:pt x="229" y="275"/>
                    </a:lnTo>
                    <a:lnTo>
                      <a:pt x="229" y="264"/>
                    </a:lnTo>
                    <a:lnTo>
                      <a:pt x="234" y="259"/>
                    </a:lnTo>
                    <a:lnTo>
                      <a:pt x="239" y="252"/>
                    </a:lnTo>
                    <a:lnTo>
                      <a:pt x="251" y="251"/>
                    </a:lnTo>
                    <a:lnTo>
                      <a:pt x="251" y="247"/>
                    </a:lnTo>
                    <a:lnTo>
                      <a:pt x="251" y="246"/>
                    </a:lnTo>
                    <a:lnTo>
                      <a:pt x="246" y="246"/>
                    </a:lnTo>
                    <a:lnTo>
                      <a:pt x="244" y="246"/>
                    </a:lnTo>
                    <a:lnTo>
                      <a:pt x="231" y="249"/>
                    </a:lnTo>
                    <a:lnTo>
                      <a:pt x="217" y="261"/>
                    </a:lnTo>
                    <a:lnTo>
                      <a:pt x="203" y="275"/>
                    </a:lnTo>
                    <a:lnTo>
                      <a:pt x="200" y="290"/>
                    </a:lnTo>
                    <a:lnTo>
                      <a:pt x="200" y="294"/>
                    </a:lnTo>
                    <a:lnTo>
                      <a:pt x="200" y="297"/>
                    </a:lnTo>
                    <a:lnTo>
                      <a:pt x="193" y="309"/>
                    </a:lnTo>
                    <a:lnTo>
                      <a:pt x="177" y="318"/>
                    </a:lnTo>
                    <a:lnTo>
                      <a:pt x="169" y="323"/>
                    </a:lnTo>
                    <a:lnTo>
                      <a:pt x="163" y="330"/>
                    </a:lnTo>
                    <a:lnTo>
                      <a:pt x="155" y="335"/>
                    </a:lnTo>
                    <a:lnTo>
                      <a:pt x="146" y="342"/>
                    </a:lnTo>
                    <a:lnTo>
                      <a:pt x="138" y="347"/>
                    </a:lnTo>
                    <a:lnTo>
                      <a:pt x="131" y="354"/>
                    </a:lnTo>
                    <a:lnTo>
                      <a:pt x="122" y="357"/>
                    </a:lnTo>
                    <a:lnTo>
                      <a:pt x="112" y="362"/>
                    </a:lnTo>
                    <a:lnTo>
                      <a:pt x="100" y="366"/>
                    </a:lnTo>
                    <a:lnTo>
                      <a:pt x="89" y="369"/>
                    </a:lnTo>
                    <a:lnTo>
                      <a:pt x="77" y="373"/>
                    </a:lnTo>
                    <a:lnTo>
                      <a:pt x="65" y="380"/>
                    </a:lnTo>
                    <a:lnTo>
                      <a:pt x="53" y="385"/>
                    </a:lnTo>
                    <a:lnTo>
                      <a:pt x="41" y="387"/>
                    </a:lnTo>
                    <a:lnTo>
                      <a:pt x="52" y="378"/>
                    </a:lnTo>
                    <a:lnTo>
                      <a:pt x="65" y="376"/>
                    </a:lnTo>
                    <a:lnTo>
                      <a:pt x="72" y="368"/>
                    </a:lnTo>
                    <a:lnTo>
                      <a:pt x="81" y="359"/>
                    </a:lnTo>
                    <a:lnTo>
                      <a:pt x="93" y="356"/>
                    </a:lnTo>
                    <a:lnTo>
                      <a:pt x="105" y="352"/>
                    </a:lnTo>
                    <a:lnTo>
                      <a:pt x="112" y="342"/>
                    </a:lnTo>
                    <a:lnTo>
                      <a:pt x="124" y="335"/>
                    </a:lnTo>
                    <a:lnTo>
                      <a:pt x="134" y="330"/>
                    </a:lnTo>
                    <a:lnTo>
                      <a:pt x="146" y="325"/>
                    </a:lnTo>
                    <a:lnTo>
                      <a:pt x="151" y="316"/>
                    </a:lnTo>
                    <a:lnTo>
                      <a:pt x="158" y="307"/>
                    </a:lnTo>
                    <a:lnTo>
                      <a:pt x="162" y="299"/>
                    </a:lnTo>
                    <a:lnTo>
                      <a:pt x="170" y="294"/>
                    </a:lnTo>
                    <a:lnTo>
                      <a:pt x="162" y="294"/>
                    </a:lnTo>
                    <a:lnTo>
                      <a:pt x="153" y="297"/>
                    </a:lnTo>
                    <a:lnTo>
                      <a:pt x="145" y="301"/>
                    </a:lnTo>
                    <a:lnTo>
                      <a:pt x="136" y="297"/>
                    </a:lnTo>
                    <a:lnTo>
                      <a:pt x="131" y="295"/>
                    </a:lnTo>
                    <a:lnTo>
                      <a:pt x="127" y="301"/>
                    </a:lnTo>
                    <a:lnTo>
                      <a:pt x="127" y="306"/>
                    </a:lnTo>
                    <a:lnTo>
                      <a:pt x="117" y="301"/>
                    </a:lnTo>
                    <a:lnTo>
                      <a:pt x="112" y="297"/>
                    </a:lnTo>
                    <a:lnTo>
                      <a:pt x="107" y="294"/>
                    </a:lnTo>
                    <a:lnTo>
                      <a:pt x="102" y="290"/>
                    </a:lnTo>
                    <a:lnTo>
                      <a:pt x="102" y="294"/>
                    </a:lnTo>
                    <a:lnTo>
                      <a:pt x="102" y="299"/>
                    </a:lnTo>
                    <a:lnTo>
                      <a:pt x="96" y="299"/>
                    </a:lnTo>
                    <a:lnTo>
                      <a:pt x="91" y="301"/>
                    </a:lnTo>
                    <a:lnTo>
                      <a:pt x="88" y="302"/>
                    </a:lnTo>
                    <a:lnTo>
                      <a:pt x="83" y="297"/>
                    </a:lnTo>
                    <a:lnTo>
                      <a:pt x="83" y="290"/>
                    </a:lnTo>
                    <a:lnTo>
                      <a:pt x="83" y="283"/>
                    </a:lnTo>
                    <a:lnTo>
                      <a:pt x="83" y="280"/>
                    </a:lnTo>
                    <a:lnTo>
                      <a:pt x="81" y="275"/>
                    </a:lnTo>
                    <a:lnTo>
                      <a:pt x="79" y="273"/>
                    </a:lnTo>
                    <a:lnTo>
                      <a:pt x="72" y="277"/>
                    </a:lnTo>
                    <a:lnTo>
                      <a:pt x="69" y="280"/>
                    </a:lnTo>
                    <a:lnTo>
                      <a:pt x="60" y="277"/>
                    </a:lnTo>
                    <a:lnTo>
                      <a:pt x="50" y="270"/>
                    </a:lnTo>
                    <a:lnTo>
                      <a:pt x="40" y="261"/>
                    </a:lnTo>
                    <a:lnTo>
                      <a:pt x="34" y="258"/>
                    </a:lnTo>
                    <a:lnTo>
                      <a:pt x="38" y="256"/>
                    </a:lnTo>
                    <a:lnTo>
                      <a:pt x="41" y="256"/>
                    </a:lnTo>
                    <a:lnTo>
                      <a:pt x="36" y="249"/>
                    </a:lnTo>
                    <a:lnTo>
                      <a:pt x="29" y="244"/>
                    </a:lnTo>
                    <a:lnTo>
                      <a:pt x="24" y="239"/>
                    </a:lnTo>
                    <a:lnTo>
                      <a:pt x="22" y="234"/>
                    </a:lnTo>
                    <a:lnTo>
                      <a:pt x="26" y="221"/>
                    </a:lnTo>
                    <a:lnTo>
                      <a:pt x="36" y="213"/>
                    </a:lnTo>
                    <a:lnTo>
                      <a:pt x="48" y="206"/>
                    </a:lnTo>
                    <a:lnTo>
                      <a:pt x="60" y="206"/>
                    </a:lnTo>
                    <a:lnTo>
                      <a:pt x="67" y="203"/>
                    </a:lnTo>
                    <a:lnTo>
                      <a:pt x="81" y="197"/>
                    </a:lnTo>
                    <a:lnTo>
                      <a:pt x="93" y="191"/>
                    </a:lnTo>
                    <a:lnTo>
                      <a:pt x="100" y="185"/>
                    </a:lnTo>
                    <a:lnTo>
                      <a:pt x="95" y="179"/>
                    </a:lnTo>
                    <a:lnTo>
                      <a:pt x="89" y="173"/>
                    </a:lnTo>
                    <a:lnTo>
                      <a:pt x="95" y="170"/>
                    </a:lnTo>
                    <a:lnTo>
                      <a:pt x="98" y="173"/>
                    </a:lnTo>
                    <a:lnTo>
                      <a:pt x="98" y="166"/>
                    </a:lnTo>
                    <a:lnTo>
                      <a:pt x="93" y="165"/>
                    </a:lnTo>
                    <a:lnTo>
                      <a:pt x="89" y="166"/>
                    </a:lnTo>
                    <a:lnTo>
                      <a:pt x="79" y="170"/>
                    </a:lnTo>
                    <a:lnTo>
                      <a:pt x="69" y="175"/>
                    </a:lnTo>
                    <a:lnTo>
                      <a:pt x="57" y="172"/>
                    </a:lnTo>
                    <a:lnTo>
                      <a:pt x="46" y="170"/>
                    </a:lnTo>
                    <a:lnTo>
                      <a:pt x="31" y="170"/>
                    </a:lnTo>
                    <a:lnTo>
                      <a:pt x="21" y="170"/>
                    </a:lnTo>
                    <a:lnTo>
                      <a:pt x="17" y="161"/>
                    </a:lnTo>
                    <a:lnTo>
                      <a:pt x="14" y="156"/>
                    </a:lnTo>
                    <a:lnTo>
                      <a:pt x="14" y="153"/>
                    </a:lnTo>
                    <a:lnTo>
                      <a:pt x="16" y="151"/>
                    </a:lnTo>
                    <a:lnTo>
                      <a:pt x="5" y="149"/>
                    </a:lnTo>
                    <a:lnTo>
                      <a:pt x="0" y="144"/>
                    </a:lnTo>
                    <a:lnTo>
                      <a:pt x="9" y="137"/>
                    </a:lnTo>
                    <a:lnTo>
                      <a:pt x="22" y="132"/>
                    </a:lnTo>
                    <a:lnTo>
                      <a:pt x="34" y="127"/>
                    </a:lnTo>
                    <a:lnTo>
                      <a:pt x="46" y="122"/>
                    </a:lnTo>
                    <a:lnTo>
                      <a:pt x="55" y="122"/>
                    </a:lnTo>
                    <a:lnTo>
                      <a:pt x="55" y="129"/>
                    </a:lnTo>
                    <a:lnTo>
                      <a:pt x="60" y="132"/>
                    </a:lnTo>
                    <a:lnTo>
                      <a:pt x="65" y="132"/>
                    </a:lnTo>
                    <a:lnTo>
                      <a:pt x="74" y="132"/>
                    </a:lnTo>
                    <a:lnTo>
                      <a:pt x="81" y="132"/>
                    </a:lnTo>
                    <a:lnTo>
                      <a:pt x="88" y="132"/>
                    </a:lnTo>
                    <a:lnTo>
                      <a:pt x="81" y="122"/>
                    </a:lnTo>
                    <a:lnTo>
                      <a:pt x="76" y="117"/>
                    </a:lnTo>
                    <a:lnTo>
                      <a:pt x="65" y="111"/>
                    </a:lnTo>
                    <a:lnTo>
                      <a:pt x="57" y="108"/>
                    </a:lnTo>
                    <a:lnTo>
                      <a:pt x="52" y="103"/>
                    </a:lnTo>
                    <a:lnTo>
                      <a:pt x="48" y="98"/>
                    </a:lnTo>
                    <a:lnTo>
                      <a:pt x="45" y="91"/>
                    </a:lnTo>
                    <a:lnTo>
                      <a:pt x="41" y="87"/>
                    </a:lnTo>
                    <a:lnTo>
                      <a:pt x="33" y="84"/>
                    </a:lnTo>
                    <a:lnTo>
                      <a:pt x="26" y="82"/>
                    </a:lnTo>
                    <a:lnTo>
                      <a:pt x="17" y="79"/>
                    </a:lnTo>
                    <a:lnTo>
                      <a:pt x="16" y="77"/>
                    </a:lnTo>
                    <a:lnTo>
                      <a:pt x="19" y="70"/>
                    </a:lnTo>
                    <a:lnTo>
                      <a:pt x="22" y="63"/>
                    </a:lnTo>
                    <a:lnTo>
                      <a:pt x="52" y="63"/>
                    </a:lnTo>
                    <a:lnTo>
                      <a:pt x="62" y="48"/>
                    </a:lnTo>
                    <a:lnTo>
                      <a:pt x="77" y="34"/>
                    </a:lnTo>
                    <a:lnTo>
                      <a:pt x="86" y="27"/>
                    </a:lnTo>
                    <a:lnTo>
                      <a:pt x="95" y="22"/>
                    </a:lnTo>
                    <a:lnTo>
                      <a:pt x="105" y="17"/>
                    </a:lnTo>
                    <a:lnTo>
                      <a:pt x="115" y="15"/>
                    </a:lnTo>
                    <a:lnTo>
                      <a:pt x="124" y="13"/>
                    </a:lnTo>
                    <a:lnTo>
                      <a:pt x="134" y="13"/>
                    </a:lnTo>
                    <a:lnTo>
                      <a:pt x="145" y="5"/>
                    </a:lnTo>
                    <a:lnTo>
                      <a:pt x="157" y="0"/>
                    </a:lnTo>
                    <a:lnTo>
                      <a:pt x="163" y="1"/>
                    </a:lnTo>
                    <a:lnTo>
                      <a:pt x="172" y="7"/>
                    </a:lnTo>
                    <a:lnTo>
                      <a:pt x="169" y="10"/>
                    </a:lnTo>
                    <a:lnTo>
                      <a:pt x="167" y="13"/>
                    </a:lnTo>
                    <a:lnTo>
                      <a:pt x="174" y="12"/>
                    </a:lnTo>
                    <a:lnTo>
                      <a:pt x="181" y="7"/>
                    </a:lnTo>
                    <a:lnTo>
                      <a:pt x="186" y="8"/>
                    </a:lnTo>
                    <a:lnTo>
                      <a:pt x="193" y="12"/>
                    </a:lnTo>
                    <a:lnTo>
                      <a:pt x="217" y="12"/>
                    </a:lnTo>
                    <a:lnTo>
                      <a:pt x="224" y="17"/>
                    </a:lnTo>
                    <a:lnTo>
                      <a:pt x="232" y="22"/>
                    </a:lnTo>
                    <a:lnTo>
                      <a:pt x="272" y="22"/>
                    </a:lnTo>
                    <a:lnTo>
                      <a:pt x="282" y="27"/>
                    </a:lnTo>
                    <a:lnTo>
                      <a:pt x="298" y="32"/>
                    </a:lnTo>
                    <a:lnTo>
                      <a:pt x="313" y="34"/>
                    </a:lnTo>
                    <a:lnTo>
                      <a:pt x="329" y="36"/>
                    </a:lnTo>
                    <a:lnTo>
                      <a:pt x="341" y="32"/>
                    </a:lnTo>
                    <a:lnTo>
                      <a:pt x="353" y="31"/>
                    </a:lnTo>
                    <a:lnTo>
                      <a:pt x="361" y="31"/>
                    </a:lnTo>
                    <a:lnTo>
                      <a:pt x="368" y="34"/>
                    </a:lnTo>
                    <a:lnTo>
                      <a:pt x="375" y="38"/>
                    </a:lnTo>
                    <a:lnTo>
                      <a:pt x="385" y="41"/>
                    </a:lnTo>
                    <a:lnTo>
                      <a:pt x="385" y="39"/>
                    </a:lnTo>
                    <a:lnTo>
                      <a:pt x="385" y="41"/>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540" name="Freeform 300"/>
              <p:cNvSpPr>
                <a:spLocks/>
              </p:cNvSpPr>
              <p:nvPr/>
            </p:nvSpPr>
            <p:spPr bwMode="auto">
              <a:xfrm>
                <a:off x="1246982" y="2568575"/>
                <a:ext cx="38100" cy="55562"/>
              </a:xfrm>
              <a:custGeom>
                <a:avLst/>
                <a:gdLst/>
                <a:ahLst/>
                <a:cxnLst>
                  <a:cxn ang="0">
                    <a:pos x="10" y="14"/>
                  </a:cxn>
                  <a:cxn ang="0">
                    <a:pos x="3" y="11"/>
                  </a:cxn>
                  <a:cxn ang="0">
                    <a:pos x="0" y="14"/>
                  </a:cxn>
                  <a:cxn ang="0">
                    <a:pos x="0" y="5"/>
                  </a:cxn>
                  <a:cxn ang="0">
                    <a:pos x="2" y="2"/>
                  </a:cxn>
                  <a:cxn ang="0">
                    <a:pos x="5" y="0"/>
                  </a:cxn>
                  <a:cxn ang="0">
                    <a:pos x="12" y="4"/>
                  </a:cxn>
                  <a:cxn ang="0">
                    <a:pos x="12" y="11"/>
                  </a:cxn>
                  <a:cxn ang="0">
                    <a:pos x="17" y="17"/>
                  </a:cxn>
                  <a:cxn ang="0">
                    <a:pos x="20" y="23"/>
                  </a:cxn>
                  <a:cxn ang="0">
                    <a:pos x="24" y="30"/>
                  </a:cxn>
                  <a:cxn ang="0">
                    <a:pos x="22" y="33"/>
                  </a:cxn>
                  <a:cxn ang="0">
                    <a:pos x="20" y="35"/>
                  </a:cxn>
                  <a:cxn ang="0">
                    <a:pos x="12" y="30"/>
                  </a:cxn>
                  <a:cxn ang="0">
                    <a:pos x="10" y="24"/>
                  </a:cxn>
                  <a:cxn ang="0">
                    <a:pos x="8" y="17"/>
                  </a:cxn>
                  <a:cxn ang="0">
                    <a:pos x="10" y="14"/>
                  </a:cxn>
                </a:cxnLst>
                <a:rect l="0" t="0" r="r" b="b"/>
                <a:pathLst>
                  <a:path w="24" h="35">
                    <a:moveTo>
                      <a:pt x="10" y="14"/>
                    </a:moveTo>
                    <a:lnTo>
                      <a:pt x="3" y="11"/>
                    </a:lnTo>
                    <a:lnTo>
                      <a:pt x="0" y="14"/>
                    </a:lnTo>
                    <a:lnTo>
                      <a:pt x="0" y="5"/>
                    </a:lnTo>
                    <a:lnTo>
                      <a:pt x="2" y="2"/>
                    </a:lnTo>
                    <a:lnTo>
                      <a:pt x="5" y="0"/>
                    </a:lnTo>
                    <a:lnTo>
                      <a:pt x="12" y="4"/>
                    </a:lnTo>
                    <a:lnTo>
                      <a:pt x="12" y="11"/>
                    </a:lnTo>
                    <a:lnTo>
                      <a:pt x="17" y="17"/>
                    </a:lnTo>
                    <a:lnTo>
                      <a:pt x="20" y="23"/>
                    </a:lnTo>
                    <a:lnTo>
                      <a:pt x="24" y="30"/>
                    </a:lnTo>
                    <a:lnTo>
                      <a:pt x="22" y="33"/>
                    </a:lnTo>
                    <a:lnTo>
                      <a:pt x="20" y="35"/>
                    </a:lnTo>
                    <a:lnTo>
                      <a:pt x="12" y="30"/>
                    </a:lnTo>
                    <a:lnTo>
                      <a:pt x="10" y="24"/>
                    </a:lnTo>
                    <a:lnTo>
                      <a:pt x="8" y="17"/>
                    </a:lnTo>
                    <a:lnTo>
                      <a:pt x="10" y="14"/>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541" name="Freeform 301"/>
              <p:cNvSpPr>
                <a:spLocks/>
              </p:cNvSpPr>
              <p:nvPr/>
            </p:nvSpPr>
            <p:spPr bwMode="auto">
              <a:xfrm>
                <a:off x="1186657" y="2508250"/>
                <a:ext cx="34925" cy="66675"/>
              </a:xfrm>
              <a:custGeom>
                <a:avLst/>
                <a:gdLst/>
                <a:ahLst/>
                <a:cxnLst>
                  <a:cxn ang="0">
                    <a:pos x="17" y="21"/>
                  </a:cxn>
                  <a:cxn ang="0">
                    <a:pos x="19" y="21"/>
                  </a:cxn>
                  <a:cxn ang="0">
                    <a:pos x="22" y="21"/>
                  </a:cxn>
                  <a:cxn ang="0">
                    <a:pos x="22" y="31"/>
                  </a:cxn>
                  <a:cxn ang="0">
                    <a:pos x="21" y="42"/>
                  </a:cxn>
                  <a:cxn ang="0">
                    <a:pos x="14" y="31"/>
                  </a:cxn>
                  <a:cxn ang="0">
                    <a:pos x="14" y="21"/>
                  </a:cxn>
                  <a:cxn ang="0">
                    <a:pos x="3" y="16"/>
                  </a:cxn>
                  <a:cxn ang="0">
                    <a:pos x="0" y="6"/>
                  </a:cxn>
                  <a:cxn ang="0">
                    <a:pos x="2" y="0"/>
                  </a:cxn>
                  <a:cxn ang="0">
                    <a:pos x="5" y="0"/>
                  </a:cxn>
                  <a:cxn ang="0">
                    <a:pos x="10" y="0"/>
                  </a:cxn>
                  <a:cxn ang="0">
                    <a:pos x="17" y="0"/>
                  </a:cxn>
                  <a:cxn ang="0">
                    <a:pos x="15" y="7"/>
                  </a:cxn>
                  <a:cxn ang="0">
                    <a:pos x="15" y="13"/>
                  </a:cxn>
                  <a:cxn ang="0">
                    <a:pos x="15" y="16"/>
                  </a:cxn>
                  <a:cxn ang="0">
                    <a:pos x="17" y="21"/>
                  </a:cxn>
                </a:cxnLst>
                <a:rect l="0" t="0" r="r" b="b"/>
                <a:pathLst>
                  <a:path w="22" h="42">
                    <a:moveTo>
                      <a:pt x="17" y="21"/>
                    </a:moveTo>
                    <a:lnTo>
                      <a:pt x="19" y="21"/>
                    </a:lnTo>
                    <a:lnTo>
                      <a:pt x="22" y="21"/>
                    </a:lnTo>
                    <a:lnTo>
                      <a:pt x="22" y="31"/>
                    </a:lnTo>
                    <a:lnTo>
                      <a:pt x="21" y="42"/>
                    </a:lnTo>
                    <a:lnTo>
                      <a:pt x="14" y="31"/>
                    </a:lnTo>
                    <a:lnTo>
                      <a:pt x="14" y="21"/>
                    </a:lnTo>
                    <a:lnTo>
                      <a:pt x="3" y="16"/>
                    </a:lnTo>
                    <a:lnTo>
                      <a:pt x="0" y="6"/>
                    </a:lnTo>
                    <a:lnTo>
                      <a:pt x="2" y="0"/>
                    </a:lnTo>
                    <a:lnTo>
                      <a:pt x="5" y="0"/>
                    </a:lnTo>
                    <a:lnTo>
                      <a:pt x="10" y="0"/>
                    </a:lnTo>
                    <a:lnTo>
                      <a:pt x="17" y="0"/>
                    </a:lnTo>
                    <a:lnTo>
                      <a:pt x="15" y="7"/>
                    </a:lnTo>
                    <a:lnTo>
                      <a:pt x="15" y="13"/>
                    </a:lnTo>
                    <a:lnTo>
                      <a:pt x="15" y="16"/>
                    </a:lnTo>
                    <a:lnTo>
                      <a:pt x="17" y="21"/>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542" name="Freeform 302"/>
              <p:cNvSpPr>
                <a:spLocks/>
              </p:cNvSpPr>
              <p:nvPr/>
            </p:nvSpPr>
            <p:spPr bwMode="auto">
              <a:xfrm>
                <a:off x="1577182" y="1905000"/>
                <a:ext cx="420688" cy="222250"/>
              </a:xfrm>
              <a:custGeom>
                <a:avLst/>
                <a:gdLst/>
                <a:ahLst/>
                <a:cxnLst>
                  <a:cxn ang="0">
                    <a:pos x="239" y="111"/>
                  </a:cxn>
                  <a:cxn ang="0">
                    <a:pos x="241" y="117"/>
                  </a:cxn>
                  <a:cxn ang="0">
                    <a:pos x="248" y="124"/>
                  </a:cxn>
                  <a:cxn ang="0">
                    <a:pos x="246" y="131"/>
                  </a:cxn>
                  <a:cxn ang="0">
                    <a:pos x="230" y="135"/>
                  </a:cxn>
                  <a:cxn ang="0">
                    <a:pos x="208" y="133"/>
                  </a:cxn>
                  <a:cxn ang="0">
                    <a:pos x="189" y="123"/>
                  </a:cxn>
                  <a:cxn ang="0">
                    <a:pos x="174" y="123"/>
                  </a:cxn>
                  <a:cxn ang="0">
                    <a:pos x="158" y="131"/>
                  </a:cxn>
                  <a:cxn ang="0">
                    <a:pos x="137" y="135"/>
                  </a:cxn>
                  <a:cxn ang="0">
                    <a:pos x="115" y="140"/>
                  </a:cxn>
                  <a:cxn ang="0">
                    <a:pos x="94" y="140"/>
                  </a:cxn>
                  <a:cxn ang="0">
                    <a:pos x="79" y="135"/>
                  </a:cxn>
                  <a:cxn ang="0">
                    <a:pos x="69" y="124"/>
                  </a:cxn>
                  <a:cxn ang="0">
                    <a:pos x="53" y="123"/>
                  </a:cxn>
                  <a:cxn ang="0">
                    <a:pos x="33" y="117"/>
                  </a:cxn>
                  <a:cxn ang="0">
                    <a:pos x="33" y="100"/>
                  </a:cxn>
                  <a:cxn ang="0">
                    <a:pos x="58" y="95"/>
                  </a:cxn>
                  <a:cxn ang="0">
                    <a:pos x="82" y="95"/>
                  </a:cxn>
                  <a:cxn ang="0">
                    <a:pos x="84" y="90"/>
                  </a:cxn>
                  <a:cxn ang="0">
                    <a:pos x="62" y="90"/>
                  </a:cxn>
                  <a:cxn ang="0">
                    <a:pos x="38" y="90"/>
                  </a:cxn>
                  <a:cxn ang="0">
                    <a:pos x="15" y="86"/>
                  </a:cxn>
                  <a:cxn ang="0">
                    <a:pos x="14" y="73"/>
                  </a:cxn>
                  <a:cxn ang="0">
                    <a:pos x="26" y="69"/>
                  </a:cxn>
                  <a:cxn ang="0">
                    <a:pos x="22" y="68"/>
                  </a:cxn>
                  <a:cxn ang="0">
                    <a:pos x="3" y="64"/>
                  </a:cxn>
                  <a:cxn ang="0">
                    <a:pos x="0" y="49"/>
                  </a:cxn>
                  <a:cxn ang="0">
                    <a:pos x="14" y="31"/>
                  </a:cxn>
                  <a:cxn ang="0">
                    <a:pos x="34" y="21"/>
                  </a:cxn>
                  <a:cxn ang="0">
                    <a:pos x="53" y="16"/>
                  </a:cxn>
                  <a:cxn ang="0">
                    <a:pos x="67" y="18"/>
                  </a:cxn>
                  <a:cxn ang="0">
                    <a:pos x="70" y="28"/>
                  </a:cxn>
                  <a:cxn ang="0">
                    <a:pos x="77" y="28"/>
                  </a:cxn>
                  <a:cxn ang="0">
                    <a:pos x="94" y="25"/>
                  </a:cxn>
                  <a:cxn ang="0">
                    <a:pos x="105" y="31"/>
                  </a:cxn>
                  <a:cxn ang="0">
                    <a:pos x="117" y="37"/>
                  </a:cxn>
                  <a:cxn ang="0">
                    <a:pos x="124" y="30"/>
                  </a:cxn>
                  <a:cxn ang="0">
                    <a:pos x="134" y="26"/>
                  </a:cxn>
                  <a:cxn ang="0">
                    <a:pos x="151" y="42"/>
                  </a:cxn>
                  <a:cxn ang="0">
                    <a:pos x="153" y="52"/>
                  </a:cxn>
                  <a:cxn ang="0">
                    <a:pos x="160" y="61"/>
                  </a:cxn>
                  <a:cxn ang="0">
                    <a:pos x="167" y="55"/>
                  </a:cxn>
                  <a:cxn ang="0">
                    <a:pos x="158" y="37"/>
                  </a:cxn>
                  <a:cxn ang="0">
                    <a:pos x="155" y="21"/>
                  </a:cxn>
                  <a:cxn ang="0">
                    <a:pos x="163" y="14"/>
                  </a:cxn>
                  <a:cxn ang="0">
                    <a:pos x="179" y="14"/>
                  </a:cxn>
                  <a:cxn ang="0">
                    <a:pos x="177" y="9"/>
                  </a:cxn>
                  <a:cxn ang="0">
                    <a:pos x="193" y="0"/>
                  </a:cxn>
                  <a:cxn ang="0">
                    <a:pos x="211" y="12"/>
                  </a:cxn>
                  <a:cxn ang="0">
                    <a:pos x="199" y="28"/>
                  </a:cxn>
                  <a:cxn ang="0">
                    <a:pos x="206" y="52"/>
                  </a:cxn>
                  <a:cxn ang="0">
                    <a:pos x="213" y="71"/>
                  </a:cxn>
                  <a:cxn ang="0">
                    <a:pos x="236" y="92"/>
                  </a:cxn>
                  <a:cxn ang="0">
                    <a:pos x="265" y="107"/>
                  </a:cxn>
                  <a:cxn ang="0">
                    <a:pos x="246" y="111"/>
                  </a:cxn>
                </a:cxnLst>
                <a:rect l="0" t="0" r="r" b="b"/>
                <a:pathLst>
                  <a:path w="265" h="140">
                    <a:moveTo>
                      <a:pt x="246" y="111"/>
                    </a:moveTo>
                    <a:lnTo>
                      <a:pt x="239" y="111"/>
                    </a:lnTo>
                    <a:lnTo>
                      <a:pt x="239" y="116"/>
                    </a:lnTo>
                    <a:lnTo>
                      <a:pt x="241" y="117"/>
                    </a:lnTo>
                    <a:lnTo>
                      <a:pt x="246" y="119"/>
                    </a:lnTo>
                    <a:lnTo>
                      <a:pt x="248" y="124"/>
                    </a:lnTo>
                    <a:lnTo>
                      <a:pt x="251" y="126"/>
                    </a:lnTo>
                    <a:lnTo>
                      <a:pt x="246" y="131"/>
                    </a:lnTo>
                    <a:lnTo>
                      <a:pt x="239" y="135"/>
                    </a:lnTo>
                    <a:lnTo>
                      <a:pt x="230" y="135"/>
                    </a:lnTo>
                    <a:lnTo>
                      <a:pt x="222" y="136"/>
                    </a:lnTo>
                    <a:lnTo>
                      <a:pt x="208" y="133"/>
                    </a:lnTo>
                    <a:lnTo>
                      <a:pt x="199" y="128"/>
                    </a:lnTo>
                    <a:lnTo>
                      <a:pt x="189" y="123"/>
                    </a:lnTo>
                    <a:lnTo>
                      <a:pt x="180" y="121"/>
                    </a:lnTo>
                    <a:lnTo>
                      <a:pt x="174" y="123"/>
                    </a:lnTo>
                    <a:lnTo>
                      <a:pt x="168" y="129"/>
                    </a:lnTo>
                    <a:lnTo>
                      <a:pt x="158" y="131"/>
                    </a:lnTo>
                    <a:lnTo>
                      <a:pt x="148" y="135"/>
                    </a:lnTo>
                    <a:lnTo>
                      <a:pt x="137" y="135"/>
                    </a:lnTo>
                    <a:lnTo>
                      <a:pt x="131" y="140"/>
                    </a:lnTo>
                    <a:lnTo>
                      <a:pt x="115" y="140"/>
                    </a:lnTo>
                    <a:lnTo>
                      <a:pt x="105" y="140"/>
                    </a:lnTo>
                    <a:lnTo>
                      <a:pt x="94" y="140"/>
                    </a:lnTo>
                    <a:lnTo>
                      <a:pt x="86" y="140"/>
                    </a:lnTo>
                    <a:lnTo>
                      <a:pt x="79" y="135"/>
                    </a:lnTo>
                    <a:lnTo>
                      <a:pt x="76" y="128"/>
                    </a:lnTo>
                    <a:lnTo>
                      <a:pt x="69" y="124"/>
                    </a:lnTo>
                    <a:lnTo>
                      <a:pt x="62" y="123"/>
                    </a:lnTo>
                    <a:lnTo>
                      <a:pt x="53" y="123"/>
                    </a:lnTo>
                    <a:lnTo>
                      <a:pt x="48" y="124"/>
                    </a:lnTo>
                    <a:lnTo>
                      <a:pt x="33" y="117"/>
                    </a:lnTo>
                    <a:lnTo>
                      <a:pt x="24" y="107"/>
                    </a:lnTo>
                    <a:lnTo>
                      <a:pt x="33" y="100"/>
                    </a:lnTo>
                    <a:lnTo>
                      <a:pt x="45" y="97"/>
                    </a:lnTo>
                    <a:lnTo>
                      <a:pt x="58" y="95"/>
                    </a:lnTo>
                    <a:lnTo>
                      <a:pt x="74" y="95"/>
                    </a:lnTo>
                    <a:lnTo>
                      <a:pt x="82" y="95"/>
                    </a:lnTo>
                    <a:lnTo>
                      <a:pt x="91" y="95"/>
                    </a:lnTo>
                    <a:lnTo>
                      <a:pt x="84" y="90"/>
                    </a:lnTo>
                    <a:lnTo>
                      <a:pt x="77" y="90"/>
                    </a:lnTo>
                    <a:lnTo>
                      <a:pt x="62" y="90"/>
                    </a:lnTo>
                    <a:lnTo>
                      <a:pt x="51" y="90"/>
                    </a:lnTo>
                    <a:lnTo>
                      <a:pt x="38" y="90"/>
                    </a:lnTo>
                    <a:lnTo>
                      <a:pt x="26" y="90"/>
                    </a:lnTo>
                    <a:lnTo>
                      <a:pt x="15" y="86"/>
                    </a:lnTo>
                    <a:lnTo>
                      <a:pt x="12" y="80"/>
                    </a:lnTo>
                    <a:lnTo>
                      <a:pt x="14" y="73"/>
                    </a:lnTo>
                    <a:lnTo>
                      <a:pt x="19" y="71"/>
                    </a:lnTo>
                    <a:lnTo>
                      <a:pt x="26" y="69"/>
                    </a:lnTo>
                    <a:lnTo>
                      <a:pt x="33" y="69"/>
                    </a:lnTo>
                    <a:lnTo>
                      <a:pt x="22" y="68"/>
                    </a:lnTo>
                    <a:lnTo>
                      <a:pt x="14" y="69"/>
                    </a:lnTo>
                    <a:lnTo>
                      <a:pt x="3" y="64"/>
                    </a:lnTo>
                    <a:lnTo>
                      <a:pt x="0" y="59"/>
                    </a:lnTo>
                    <a:lnTo>
                      <a:pt x="0" y="49"/>
                    </a:lnTo>
                    <a:lnTo>
                      <a:pt x="7" y="40"/>
                    </a:lnTo>
                    <a:lnTo>
                      <a:pt x="14" y="31"/>
                    </a:lnTo>
                    <a:lnTo>
                      <a:pt x="24" y="26"/>
                    </a:lnTo>
                    <a:lnTo>
                      <a:pt x="34" y="21"/>
                    </a:lnTo>
                    <a:lnTo>
                      <a:pt x="45" y="18"/>
                    </a:lnTo>
                    <a:lnTo>
                      <a:pt x="53" y="16"/>
                    </a:lnTo>
                    <a:lnTo>
                      <a:pt x="64" y="16"/>
                    </a:lnTo>
                    <a:lnTo>
                      <a:pt x="67" y="18"/>
                    </a:lnTo>
                    <a:lnTo>
                      <a:pt x="69" y="23"/>
                    </a:lnTo>
                    <a:lnTo>
                      <a:pt x="70" y="28"/>
                    </a:lnTo>
                    <a:lnTo>
                      <a:pt x="72" y="33"/>
                    </a:lnTo>
                    <a:lnTo>
                      <a:pt x="77" y="28"/>
                    </a:lnTo>
                    <a:lnTo>
                      <a:pt x="88" y="25"/>
                    </a:lnTo>
                    <a:lnTo>
                      <a:pt x="94" y="25"/>
                    </a:lnTo>
                    <a:lnTo>
                      <a:pt x="101" y="28"/>
                    </a:lnTo>
                    <a:lnTo>
                      <a:pt x="105" y="31"/>
                    </a:lnTo>
                    <a:lnTo>
                      <a:pt x="110" y="40"/>
                    </a:lnTo>
                    <a:lnTo>
                      <a:pt x="117" y="37"/>
                    </a:lnTo>
                    <a:lnTo>
                      <a:pt x="125" y="37"/>
                    </a:lnTo>
                    <a:lnTo>
                      <a:pt x="124" y="30"/>
                    </a:lnTo>
                    <a:lnTo>
                      <a:pt x="124" y="26"/>
                    </a:lnTo>
                    <a:lnTo>
                      <a:pt x="134" y="26"/>
                    </a:lnTo>
                    <a:lnTo>
                      <a:pt x="144" y="31"/>
                    </a:lnTo>
                    <a:lnTo>
                      <a:pt x="151" y="42"/>
                    </a:lnTo>
                    <a:lnTo>
                      <a:pt x="151" y="45"/>
                    </a:lnTo>
                    <a:lnTo>
                      <a:pt x="153" y="52"/>
                    </a:lnTo>
                    <a:lnTo>
                      <a:pt x="153" y="57"/>
                    </a:lnTo>
                    <a:lnTo>
                      <a:pt x="160" y="61"/>
                    </a:lnTo>
                    <a:lnTo>
                      <a:pt x="163" y="57"/>
                    </a:lnTo>
                    <a:lnTo>
                      <a:pt x="167" y="55"/>
                    </a:lnTo>
                    <a:lnTo>
                      <a:pt x="162" y="47"/>
                    </a:lnTo>
                    <a:lnTo>
                      <a:pt x="158" y="37"/>
                    </a:lnTo>
                    <a:lnTo>
                      <a:pt x="155" y="26"/>
                    </a:lnTo>
                    <a:lnTo>
                      <a:pt x="155" y="21"/>
                    </a:lnTo>
                    <a:lnTo>
                      <a:pt x="156" y="14"/>
                    </a:lnTo>
                    <a:lnTo>
                      <a:pt x="163" y="14"/>
                    </a:lnTo>
                    <a:lnTo>
                      <a:pt x="170" y="14"/>
                    </a:lnTo>
                    <a:lnTo>
                      <a:pt x="179" y="14"/>
                    </a:lnTo>
                    <a:lnTo>
                      <a:pt x="177" y="11"/>
                    </a:lnTo>
                    <a:lnTo>
                      <a:pt x="177" y="9"/>
                    </a:lnTo>
                    <a:lnTo>
                      <a:pt x="182" y="2"/>
                    </a:lnTo>
                    <a:lnTo>
                      <a:pt x="193" y="0"/>
                    </a:lnTo>
                    <a:lnTo>
                      <a:pt x="205" y="2"/>
                    </a:lnTo>
                    <a:lnTo>
                      <a:pt x="211" y="12"/>
                    </a:lnTo>
                    <a:lnTo>
                      <a:pt x="205" y="19"/>
                    </a:lnTo>
                    <a:lnTo>
                      <a:pt x="199" y="28"/>
                    </a:lnTo>
                    <a:lnTo>
                      <a:pt x="201" y="40"/>
                    </a:lnTo>
                    <a:lnTo>
                      <a:pt x="206" y="52"/>
                    </a:lnTo>
                    <a:lnTo>
                      <a:pt x="210" y="61"/>
                    </a:lnTo>
                    <a:lnTo>
                      <a:pt x="213" y="71"/>
                    </a:lnTo>
                    <a:lnTo>
                      <a:pt x="218" y="81"/>
                    </a:lnTo>
                    <a:lnTo>
                      <a:pt x="236" y="92"/>
                    </a:lnTo>
                    <a:lnTo>
                      <a:pt x="253" y="98"/>
                    </a:lnTo>
                    <a:lnTo>
                      <a:pt x="265" y="107"/>
                    </a:lnTo>
                    <a:lnTo>
                      <a:pt x="254" y="111"/>
                    </a:lnTo>
                    <a:lnTo>
                      <a:pt x="246" y="111"/>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543" name="Freeform 303"/>
              <p:cNvSpPr>
                <a:spLocks/>
              </p:cNvSpPr>
              <p:nvPr/>
            </p:nvSpPr>
            <p:spPr bwMode="auto">
              <a:xfrm>
                <a:off x="1421607" y="1873250"/>
                <a:ext cx="234950" cy="152400"/>
              </a:xfrm>
              <a:custGeom>
                <a:avLst/>
                <a:gdLst/>
                <a:ahLst/>
                <a:cxnLst>
                  <a:cxn ang="0">
                    <a:pos x="31" y="91"/>
                  </a:cxn>
                  <a:cxn ang="0">
                    <a:pos x="27" y="86"/>
                  </a:cxn>
                  <a:cxn ang="0">
                    <a:pos x="24" y="81"/>
                  </a:cxn>
                  <a:cxn ang="0">
                    <a:pos x="17" y="77"/>
                  </a:cxn>
                  <a:cxn ang="0">
                    <a:pos x="10" y="75"/>
                  </a:cxn>
                  <a:cxn ang="0">
                    <a:pos x="2" y="72"/>
                  </a:cxn>
                  <a:cxn ang="0">
                    <a:pos x="0" y="70"/>
                  </a:cxn>
                  <a:cxn ang="0">
                    <a:pos x="3" y="57"/>
                  </a:cxn>
                  <a:cxn ang="0">
                    <a:pos x="12" y="46"/>
                  </a:cxn>
                  <a:cxn ang="0">
                    <a:pos x="19" y="34"/>
                  </a:cxn>
                  <a:cxn ang="0">
                    <a:pos x="24" y="22"/>
                  </a:cxn>
                  <a:cxn ang="0">
                    <a:pos x="20" y="12"/>
                  </a:cxn>
                  <a:cxn ang="0">
                    <a:pos x="17" y="3"/>
                  </a:cxn>
                  <a:cxn ang="0">
                    <a:pos x="33" y="0"/>
                  </a:cxn>
                  <a:cxn ang="0">
                    <a:pos x="48" y="3"/>
                  </a:cxn>
                  <a:cxn ang="0">
                    <a:pos x="55" y="0"/>
                  </a:cxn>
                  <a:cxn ang="0">
                    <a:pos x="69" y="0"/>
                  </a:cxn>
                  <a:cxn ang="0">
                    <a:pos x="81" y="5"/>
                  </a:cxn>
                  <a:cxn ang="0">
                    <a:pos x="94" y="10"/>
                  </a:cxn>
                  <a:cxn ang="0">
                    <a:pos x="103" y="10"/>
                  </a:cxn>
                  <a:cxn ang="0">
                    <a:pos x="112" y="8"/>
                  </a:cxn>
                  <a:cxn ang="0">
                    <a:pos x="120" y="8"/>
                  </a:cxn>
                  <a:cxn ang="0">
                    <a:pos x="134" y="14"/>
                  </a:cxn>
                  <a:cxn ang="0">
                    <a:pos x="143" y="20"/>
                  </a:cxn>
                  <a:cxn ang="0">
                    <a:pos x="148" y="31"/>
                  </a:cxn>
                  <a:cxn ang="0">
                    <a:pos x="143" y="32"/>
                  </a:cxn>
                  <a:cxn ang="0">
                    <a:pos x="132" y="36"/>
                  </a:cxn>
                  <a:cxn ang="0">
                    <a:pos x="122" y="38"/>
                  </a:cxn>
                  <a:cxn ang="0">
                    <a:pos x="117" y="41"/>
                  </a:cxn>
                  <a:cxn ang="0">
                    <a:pos x="103" y="46"/>
                  </a:cxn>
                  <a:cxn ang="0">
                    <a:pos x="89" y="58"/>
                  </a:cxn>
                  <a:cxn ang="0">
                    <a:pos x="81" y="69"/>
                  </a:cxn>
                  <a:cxn ang="0">
                    <a:pos x="77" y="81"/>
                  </a:cxn>
                  <a:cxn ang="0">
                    <a:pos x="70" y="84"/>
                  </a:cxn>
                  <a:cxn ang="0">
                    <a:pos x="58" y="89"/>
                  </a:cxn>
                  <a:cxn ang="0">
                    <a:pos x="46" y="93"/>
                  </a:cxn>
                  <a:cxn ang="0">
                    <a:pos x="39" y="96"/>
                  </a:cxn>
                  <a:cxn ang="0">
                    <a:pos x="34" y="93"/>
                  </a:cxn>
                  <a:cxn ang="0">
                    <a:pos x="31" y="91"/>
                  </a:cxn>
                </a:cxnLst>
                <a:rect l="0" t="0" r="r" b="b"/>
                <a:pathLst>
                  <a:path w="148" h="96">
                    <a:moveTo>
                      <a:pt x="31" y="91"/>
                    </a:moveTo>
                    <a:lnTo>
                      <a:pt x="27" y="86"/>
                    </a:lnTo>
                    <a:lnTo>
                      <a:pt x="24" y="81"/>
                    </a:lnTo>
                    <a:lnTo>
                      <a:pt x="17" y="77"/>
                    </a:lnTo>
                    <a:lnTo>
                      <a:pt x="10" y="75"/>
                    </a:lnTo>
                    <a:lnTo>
                      <a:pt x="2" y="72"/>
                    </a:lnTo>
                    <a:lnTo>
                      <a:pt x="0" y="70"/>
                    </a:lnTo>
                    <a:lnTo>
                      <a:pt x="3" y="57"/>
                    </a:lnTo>
                    <a:lnTo>
                      <a:pt x="12" y="46"/>
                    </a:lnTo>
                    <a:lnTo>
                      <a:pt x="19" y="34"/>
                    </a:lnTo>
                    <a:lnTo>
                      <a:pt x="24" y="22"/>
                    </a:lnTo>
                    <a:lnTo>
                      <a:pt x="20" y="12"/>
                    </a:lnTo>
                    <a:lnTo>
                      <a:pt x="17" y="3"/>
                    </a:lnTo>
                    <a:lnTo>
                      <a:pt x="33" y="0"/>
                    </a:lnTo>
                    <a:lnTo>
                      <a:pt x="48" y="3"/>
                    </a:lnTo>
                    <a:lnTo>
                      <a:pt x="55" y="0"/>
                    </a:lnTo>
                    <a:lnTo>
                      <a:pt x="69" y="0"/>
                    </a:lnTo>
                    <a:lnTo>
                      <a:pt x="81" y="5"/>
                    </a:lnTo>
                    <a:lnTo>
                      <a:pt x="94" y="10"/>
                    </a:lnTo>
                    <a:lnTo>
                      <a:pt x="103" y="10"/>
                    </a:lnTo>
                    <a:lnTo>
                      <a:pt x="112" y="8"/>
                    </a:lnTo>
                    <a:lnTo>
                      <a:pt x="120" y="8"/>
                    </a:lnTo>
                    <a:lnTo>
                      <a:pt x="134" y="14"/>
                    </a:lnTo>
                    <a:lnTo>
                      <a:pt x="143" y="20"/>
                    </a:lnTo>
                    <a:lnTo>
                      <a:pt x="148" y="31"/>
                    </a:lnTo>
                    <a:lnTo>
                      <a:pt x="143" y="32"/>
                    </a:lnTo>
                    <a:lnTo>
                      <a:pt x="132" y="36"/>
                    </a:lnTo>
                    <a:lnTo>
                      <a:pt x="122" y="38"/>
                    </a:lnTo>
                    <a:lnTo>
                      <a:pt x="117" y="41"/>
                    </a:lnTo>
                    <a:lnTo>
                      <a:pt x="103" y="46"/>
                    </a:lnTo>
                    <a:lnTo>
                      <a:pt x="89" y="58"/>
                    </a:lnTo>
                    <a:lnTo>
                      <a:pt x="81" y="69"/>
                    </a:lnTo>
                    <a:lnTo>
                      <a:pt x="77" y="81"/>
                    </a:lnTo>
                    <a:lnTo>
                      <a:pt x="70" y="84"/>
                    </a:lnTo>
                    <a:lnTo>
                      <a:pt x="58" y="89"/>
                    </a:lnTo>
                    <a:lnTo>
                      <a:pt x="46" y="93"/>
                    </a:lnTo>
                    <a:lnTo>
                      <a:pt x="39" y="96"/>
                    </a:lnTo>
                    <a:lnTo>
                      <a:pt x="34" y="93"/>
                    </a:lnTo>
                    <a:lnTo>
                      <a:pt x="31" y="91"/>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544" name="Freeform 304"/>
              <p:cNvSpPr>
                <a:spLocks/>
              </p:cNvSpPr>
              <p:nvPr/>
            </p:nvSpPr>
            <p:spPr bwMode="auto">
              <a:xfrm>
                <a:off x="1607344" y="1760538"/>
                <a:ext cx="284163" cy="117475"/>
              </a:xfrm>
              <a:custGeom>
                <a:avLst/>
                <a:gdLst/>
                <a:ahLst/>
                <a:cxnLst>
                  <a:cxn ang="0">
                    <a:pos x="51" y="71"/>
                  </a:cxn>
                  <a:cxn ang="0">
                    <a:pos x="51" y="61"/>
                  </a:cxn>
                  <a:cxn ang="0">
                    <a:pos x="55" y="55"/>
                  </a:cxn>
                  <a:cxn ang="0">
                    <a:pos x="48" y="52"/>
                  </a:cxn>
                  <a:cxn ang="0">
                    <a:pos x="34" y="57"/>
                  </a:cxn>
                  <a:cxn ang="0">
                    <a:pos x="15" y="57"/>
                  </a:cxn>
                  <a:cxn ang="0">
                    <a:pos x="2" y="52"/>
                  </a:cxn>
                  <a:cxn ang="0">
                    <a:pos x="0" y="43"/>
                  </a:cxn>
                  <a:cxn ang="0">
                    <a:pos x="7" y="38"/>
                  </a:cxn>
                  <a:cxn ang="0">
                    <a:pos x="26" y="38"/>
                  </a:cxn>
                  <a:cxn ang="0">
                    <a:pos x="24" y="38"/>
                  </a:cxn>
                  <a:cxn ang="0">
                    <a:pos x="14" y="26"/>
                  </a:cxn>
                  <a:cxn ang="0">
                    <a:pos x="22" y="26"/>
                  </a:cxn>
                  <a:cxn ang="0">
                    <a:pos x="31" y="28"/>
                  </a:cxn>
                  <a:cxn ang="0">
                    <a:pos x="45" y="30"/>
                  </a:cxn>
                  <a:cxn ang="0">
                    <a:pos x="19" y="24"/>
                  </a:cxn>
                  <a:cxn ang="0">
                    <a:pos x="29" y="19"/>
                  </a:cxn>
                  <a:cxn ang="0">
                    <a:pos x="43" y="21"/>
                  </a:cxn>
                  <a:cxn ang="0">
                    <a:pos x="27" y="14"/>
                  </a:cxn>
                  <a:cxn ang="0">
                    <a:pos x="43" y="14"/>
                  </a:cxn>
                  <a:cxn ang="0">
                    <a:pos x="51" y="21"/>
                  </a:cxn>
                  <a:cxn ang="0">
                    <a:pos x="63" y="21"/>
                  </a:cxn>
                  <a:cxn ang="0">
                    <a:pos x="84" y="31"/>
                  </a:cxn>
                  <a:cxn ang="0">
                    <a:pos x="112" y="42"/>
                  </a:cxn>
                  <a:cxn ang="0">
                    <a:pos x="124" y="35"/>
                  </a:cxn>
                  <a:cxn ang="0">
                    <a:pos x="113" y="33"/>
                  </a:cxn>
                  <a:cxn ang="0">
                    <a:pos x="118" y="31"/>
                  </a:cxn>
                  <a:cxn ang="0">
                    <a:pos x="110" y="21"/>
                  </a:cxn>
                  <a:cxn ang="0">
                    <a:pos x="106" y="11"/>
                  </a:cxn>
                  <a:cxn ang="0">
                    <a:pos x="117" y="2"/>
                  </a:cxn>
                  <a:cxn ang="0">
                    <a:pos x="129" y="2"/>
                  </a:cxn>
                  <a:cxn ang="0">
                    <a:pos x="132" y="7"/>
                  </a:cxn>
                  <a:cxn ang="0">
                    <a:pos x="139" y="23"/>
                  </a:cxn>
                  <a:cxn ang="0">
                    <a:pos x="158" y="26"/>
                  </a:cxn>
                  <a:cxn ang="0">
                    <a:pos x="174" y="26"/>
                  </a:cxn>
                  <a:cxn ang="0">
                    <a:pos x="175" y="42"/>
                  </a:cxn>
                  <a:cxn ang="0">
                    <a:pos x="165" y="55"/>
                  </a:cxn>
                  <a:cxn ang="0">
                    <a:pos x="155" y="59"/>
                  </a:cxn>
                  <a:cxn ang="0">
                    <a:pos x="132" y="57"/>
                  </a:cxn>
                  <a:cxn ang="0">
                    <a:pos x="122" y="59"/>
                  </a:cxn>
                  <a:cxn ang="0">
                    <a:pos x="100" y="64"/>
                  </a:cxn>
                  <a:cxn ang="0">
                    <a:pos x="77" y="71"/>
                  </a:cxn>
                </a:cxnLst>
                <a:rect l="0" t="0" r="r" b="b"/>
                <a:pathLst>
                  <a:path w="179" h="74">
                    <a:moveTo>
                      <a:pt x="62" y="74"/>
                    </a:moveTo>
                    <a:lnTo>
                      <a:pt x="51" y="71"/>
                    </a:lnTo>
                    <a:lnTo>
                      <a:pt x="48" y="67"/>
                    </a:lnTo>
                    <a:lnTo>
                      <a:pt x="51" y="61"/>
                    </a:lnTo>
                    <a:lnTo>
                      <a:pt x="62" y="61"/>
                    </a:lnTo>
                    <a:lnTo>
                      <a:pt x="55" y="55"/>
                    </a:lnTo>
                    <a:lnTo>
                      <a:pt x="53" y="48"/>
                    </a:lnTo>
                    <a:lnTo>
                      <a:pt x="48" y="52"/>
                    </a:lnTo>
                    <a:lnTo>
                      <a:pt x="48" y="55"/>
                    </a:lnTo>
                    <a:lnTo>
                      <a:pt x="34" y="57"/>
                    </a:lnTo>
                    <a:lnTo>
                      <a:pt x="26" y="59"/>
                    </a:lnTo>
                    <a:lnTo>
                      <a:pt x="15" y="57"/>
                    </a:lnTo>
                    <a:lnTo>
                      <a:pt x="8" y="55"/>
                    </a:lnTo>
                    <a:lnTo>
                      <a:pt x="2" y="52"/>
                    </a:lnTo>
                    <a:lnTo>
                      <a:pt x="0" y="48"/>
                    </a:lnTo>
                    <a:lnTo>
                      <a:pt x="0" y="43"/>
                    </a:lnTo>
                    <a:lnTo>
                      <a:pt x="0" y="42"/>
                    </a:lnTo>
                    <a:lnTo>
                      <a:pt x="7" y="38"/>
                    </a:lnTo>
                    <a:lnTo>
                      <a:pt x="14" y="36"/>
                    </a:lnTo>
                    <a:lnTo>
                      <a:pt x="26" y="38"/>
                    </a:lnTo>
                    <a:lnTo>
                      <a:pt x="36" y="42"/>
                    </a:lnTo>
                    <a:lnTo>
                      <a:pt x="24" y="38"/>
                    </a:lnTo>
                    <a:lnTo>
                      <a:pt x="14" y="35"/>
                    </a:lnTo>
                    <a:lnTo>
                      <a:pt x="14" y="26"/>
                    </a:lnTo>
                    <a:lnTo>
                      <a:pt x="19" y="26"/>
                    </a:lnTo>
                    <a:lnTo>
                      <a:pt x="22" y="26"/>
                    </a:lnTo>
                    <a:lnTo>
                      <a:pt x="24" y="26"/>
                    </a:lnTo>
                    <a:lnTo>
                      <a:pt x="31" y="28"/>
                    </a:lnTo>
                    <a:lnTo>
                      <a:pt x="38" y="28"/>
                    </a:lnTo>
                    <a:lnTo>
                      <a:pt x="45" y="30"/>
                    </a:lnTo>
                    <a:lnTo>
                      <a:pt x="29" y="28"/>
                    </a:lnTo>
                    <a:lnTo>
                      <a:pt x="19" y="24"/>
                    </a:lnTo>
                    <a:lnTo>
                      <a:pt x="22" y="19"/>
                    </a:lnTo>
                    <a:lnTo>
                      <a:pt x="29" y="19"/>
                    </a:lnTo>
                    <a:lnTo>
                      <a:pt x="36" y="19"/>
                    </a:lnTo>
                    <a:lnTo>
                      <a:pt x="43" y="21"/>
                    </a:lnTo>
                    <a:lnTo>
                      <a:pt x="32" y="19"/>
                    </a:lnTo>
                    <a:lnTo>
                      <a:pt x="27" y="14"/>
                    </a:lnTo>
                    <a:lnTo>
                      <a:pt x="36" y="12"/>
                    </a:lnTo>
                    <a:lnTo>
                      <a:pt x="43" y="14"/>
                    </a:lnTo>
                    <a:lnTo>
                      <a:pt x="48" y="14"/>
                    </a:lnTo>
                    <a:lnTo>
                      <a:pt x="51" y="21"/>
                    </a:lnTo>
                    <a:lnTo>
                      <a:pt x="60" y="21"/>
                    </a:lnTo>
                    <a:lnTo>
                      <a:pt x="63" y="21"/>
                    </a:lnTo>
                    <a:lnTo>
                      <a:pt x="74" y="23"/>
                    </a:lnTo>
                    <a:lnTo>
                      <a:pt x="84" y="31"/>
                    </a:lnTo>
                    <a:lnTo>
                      <a:pt x="94" y="38"/>
                    </a:lnTo>
                    <a:lnTo>
                      <a:pt x="112" y="42"/>
                    </a:lnTo>
                    <a:lnTo>
                      <a:pt x="118" y="38"/>
                    </a:lnTo>
                    <a:lnTo>
                      <a:pt x="124" y="35"/>
                    </a:lnTo>
                    <a:lnTo>
                      <a:pt x="117" y="33"/>
                    </a:lnTo>
                    <a:lnTo>
                      <a:pt x="113" y="33"/>
                    </a:lnTo>
                    <a:lnTo>
                      <a:pt x="115" y="31"/>
                    </a:lnTo>
                    <a:lnTo>
                      <a:pt x="118" y="31"/>
                    </a:lnTo>
                    <a:lnTo>
                      <a:pt x="118" y="24"/>
                    </a:lnTo>
                    <a:lnTo>
                      <a:pt x="110" y="21"/>
                    </a:lnTo>
                    <a:lnTo>
                      <a:pt x="105" y="16"/>
                    </a:lnTo>
                    <a:lnTo>
                      <a:pt x="106" y="11"/>
                    </a:lnTo>
                    <a:lnTo>
                      <a:pt x="112" y="5"/>
                    </a:lnTo>
                    <a:lnTo>
                      <a:pt x="117" y="2"/>
                    </a:lnTo>
                    <a:lnTo>
                      <a:pt x="124" y="0"/>
                    </a:lnTo>
                    <a:lnTo>
                      <a:pt x="129" y="2"/>
                    </a:lnTo>
                    <a:lnTo>
                      <a:pt x="134" y="4"/>
                    </a:lnTo>
                    <a:lnTo>
                      <a:pt x="132" y="7"/>
                    </a:lnTo>
                    <a:lnTo>
                      <a:pt x="134" y="11"/>
                    </a:lnTo>
                    <a:lnTo>
                      <a:pt x="139" y="23"/>
                    </a:lnTo>
                    <a:lnTo>
                      <a:pt x="153" y="30"/>
                    </a:lnTo>
                    <a:lnTo>
                      <a:pt x="158" y="26"/>
                    </a:lnTo>
                    <a:lnTo>
                      <a:pt x="167" y="23"/>
                    </a:lnTo>
                    <a:lnTo>
                      <a:pt x="174" y="26"/>
                    </a:lnTo>
                    <a:lnTo>
                      <a:pt x="179" y="36"/>
                    </a:lnTo>
                    <a:lnTo>
                      <a:pt x="175" y="42"/>
                    </a:lnTo>
                    <a:lnTo>
                      <a:pt x="172" y="50"/>
                    </a:lnTo>
                    <a:lnTo>
                      <a:pt x="165" y="55"/>
                    </a:lnTo>
                    <a:lnTo>
                      <a:pt x="161" y="59"/>
                    </a:lnTo>
                    <a:lnTo>
                      <a:pt x="155" y="59"/>
                    </a:lnTo>
                    <a:lnTo>
                      <a:pt x="143" y="59"/>
                    </a:lnTo>
                    <a:lnTo>
                      <a:pt x="132" y="57"/>
                    </a:lnTo>
                    <a:lnTo>
                      <a:pt x="129" y="59"/>
                    </a:lnTo>
                    <a:lnTo>
                      <a:pt x="122" y="59"/>
                    </a:lnTo>
                    <a:lnTo>
                      <a:pt x="112" y="62"/>
                    </a:lnTo>
                    <a:lnTo>
                      <a:pt x="100" y="64"/>
                    </a:lnTo>
                    <a:lnTo>
                      <a:pt x="94" y="67"/>
                    </a:lnTo>
                    <a:lnTo>
                      <a:pt x="77" y="71"/>
                    </a:lnTo>
                    <a:lnTo>
                      <a:pt x="62" y="74"/>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545" name="Freeform 305"/>
              <p:cNvSpPr>
                <a:spLocks/>
              </p:cNvSpPr>
              <p:nvPr/>
            </p:nvSpPr>
            <p:spPr bwMode="auto">
              <a:xfrm>
                <a:off x="1569244" y="1801813"/>
                <a:ext cx="38100" cy="30162"/>
              </a:xfrm>
              <a:custGeom>
                <a:avLst/>
                <a:gdLst/>
                <a:ahLst/>
                <a:cxnLst>
                  <a:cxn ang="0">
                    <a:pos x="8" y="19"/>
                  </a:cxn>
                  <a:cxn ang="0">
                    <a:pos x="1" y="16"/>
                  </a:cxn>
                  <a:cxn ang="0">
                    <a:pos x="0" y="12"/>
                  </a:cxn>
                  <a:cxn ang="0">
                    <a:pos x="1" y="5"/>
                  </a:cxn>
                  <a:cxn ang="0">
                    <a:pos x="8" y="2"/>
                  </a:cxn>
                  <a:cxn ang="0">
                    <a:pos x="17" y="0"/>
                  </a:cxn>
                  <a:cxn ang="0">
                    <a:pos x="24" y="0"/>
                  </a:cxn>
                  <a:cxn ang="0">
                    <a:pos x="17" y="12"/>
                  </a:cxn>
                  <a:cxn ang="0">
                    <a:pos x="8" y="19"/>
                  </a:cxn>
                </a:cxnLst>
                <a:rect l="0" t="0" r="r" b="b"/>
                <a:pathLst>
                  <a:path w="24" h="19">
                    <a:moveTo>
                      <a:pt x="8" y="19"/>
                    </a:moveTo>
                    <a:lnTo>
                      <a:pt x="1" y="16"/>
                    </a:lnTo>
                    <a:lnTo>
                      <a:pt x="0" y="12"/>
                    </a:lnTo>
                    <a:lnTo>
                      <a:pt x="1" y="5"/>
                    </a:lnTo>
                    <a:lnTo>
                      <a:pt x="8" y="2"/>
                    </a:lnTo>
                    <a:lnTo>
                      <a:pt x="17" y="0"/>
                    </a:lnTo>
                    <a:lnTo>
                      <a:pt x="24" y="0"/>
                    </a:lnTo>
                    <a:lnTo>
                      <a:pt x="17" y="12"/>
                    </a:lnTo>
                    <a:lnTo>
                      <a:pt x="8" y="19"/>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546" name="Freeform 306"/>
              <p:cNvSpPr>
                <a:spLocks/>
              </p:cNvSpPr>
              <p:nvPr/>
            </p:nvSpPr>
            <p:spPr bwMode="auto">
              <a:xfrm>
                <a:off x="1669257" y="1760538"/>
                <a:ext cx="28575" cy="11112"/>
              </a:xfrm>
              <a:custGeom>
                <a:avLst/>
                <a:gdLst/>
                <a:ahLst/>
                <a:cxnLst>
                  <a:cxn ang="0">
                    <a:pos x="7" y="7"/>
                  </a:cxn>
                  <a:cxn ang="0">
                    <a:pos x="2" y="5"/>
                  </a:cxn>
                  <a:cxn ang="0">
                    <a:pos x="0" y="0"/>
                  </a:cxn>
                  <a:cxn ang="0">
                    <a:pos x="18" y="0"/>
                  </a:cxn>
                  <a:cxn ang="0">
                    <a:pos x="18" y="7"/>
                  </a:cxn>
                  <a:cxn ang="0">
                    <a:pos x="11" y="7"/>
                  </a:cxn>
                  <a:cxn ang="0">
                    <a:pos x="7" y="7"/>
                  </a:cxn>
                </a:cxnLst>
                <a:rect l="0" t="0" r="r" b="b"/>
                <a:pathLst>
                  <a:path w="18" h="7">
                    <a:moveTo>
                      <a:pt x="7" y="7"/>
                    </a:moveTo>
                    <a:lnTo>
                      <a:pt x="2" y="5"/>
                    </a:lnTo>
                    <a:lnTo>
                      <a:pt x="0" y="0"/>
                    </a:lnTo>
                    <a:lnTo>
                      <a:pt x="18" y="0"/>
                    </a:lnTo>
                    <a:lnTo>
                      <a:pt x="18" y="7"/>
                    </a:lnTo>
                    <a:lnTo>
                      <a:pt x="11" y="7"/>
                    </a:lnTo>
                    <a:lnTo>
                      <a:pt x="7" y="7"/>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547" name="Freeform 307"/>
              <p:cNvSpPr>
                <a:spLocks/>
              </p:cNvSpPr>
              <p:nvPr/>
            </p:nvSpPr>
            <p:spPr bwMode="auto">
              <a:xfrm>
                <a:off x="1486694" y="1730375"/>
                <a:ext cx="161925" cy="85725"/>
              </a:xfrm>
              <a:custGeom>
                <a:avLst/>
                <a:gdLst/>
                <a:ahLst/>
                <a:cxnLst>
                  <a:cxn ang="0">
                    <a:pos x="102" y="6"/>
                  </a:cxn>
                  <a:cxn ang="0">
                    <a:pos x="98" y="9"/>
                  </a:cxn>
                  <a:cxn ang="0">
                    <a:pos x="95" y="14"/>
                  </a:cxn>
                  <a:cxn ang="0">
                    <a:pos x="96" y="19"/>
                  </a:cxn>
                  <a:cxn ang="0">
                    <a:pos x="100" y="24"/>
                  </a:cxn>
                  <a:cxn ang="0">
                    <a:pos x="78" y="40"/>
                  </a:cxn>
                  <a:cxn ang="0">
                    <a:pos x="69" y="33"/>
                  </a:cxn>
                  <a:cxn ang="0">
                    <a:pos x="65" y="26"/>
                  </a:cxn>
                  <a:cxn ang="0">
                    <a:pos x="59" y="37"/>
                  </a:cxn>
                  <a:cxn ang="0">
                    <a:pos x="48" y="42"/>
                  </a:cxn>
                  <a:cxn ang="0">
                    <a:pos x="43" y="49"/>
                  </a:cxn>
                  <a:cxn ang="0">
                    <a:pos x="36" y="54"/>
                  </a:cxn>
                  <a:cxn ang="0">
                    <a:pos x="31" y="49"/>
                  </a:cxn>
                  <a:cxn ang="0">
                    <a:pos x="28" y="45"/>
                  </a:cxn>
                  <a:cxn ang="0">
                    <a:pos x="21" y="45"/>
                  </a:cxn>
                  <a:cxn ang="0">
                    <a:pos x="14" y="45"/>
                  </a:cxn>
                  <a:cxn ang="0">
                    <a:pos x="9" y="47"/>
                  </a:cxn>
                  <a:cxn ang="0">
                    <a:pos x="5" y="50"/>
                  </a:cxn>
                  <a:cxn ang="0">
                    <a:pos x="2" y="45"/>
                  </a:cxn>
                  <a:cxn ang="0">
                    <a:pos x="0" y="42"/>
                  </a:cxn>
                  <a:cxn ang="0">
                    <a:pos x="4" y="37"/>
                  </a:cxn>
                  <a:cxn ang="0">
                    <a:pos x="12" y="33"/>
                  </a:cxn>
                  <a:cxn ang="0">
                    <a:pos x="22" y="28"/>
                  </a:cxn>
                  <a:cxn ang="0">
                    <a:pos x="36" y="23"/>
                  </a:cxn>
                  <a:cxn ang="0">
                    <a:pos x="41" y="16"/>
                  </a:cxn>
                  <a:cxn ang="0">
                    <a:pos x="47" y="11"/>
                  </a:cxn>
                  <a:cxn ang="0">
                    <a:pos x="52" y="6"/>
                  </a:cxn>
                  <a:cxn ang="0">
                    <a:pos x="62" y="4"/>
                  </a:cxn>
                  <a:cxn ang="0">
                    <a:pos x="65" y="4"/>
                  </a:cxn>
                  <a:cxn ang="0">
                    <a:pos x="71" y="6"/>
                  </a:cxn>
                  <a:cxn ang="0">
                    <a:pos x="74" y="4"/>
                  </a:cxn>
                  <a:cxn ang="0">
                    <a:pos x="86" y="2"/>
                  </a:cxn>
                  <a:cxn ang="0">
                    <a:pos x="96" y="0"/>
                  </a:cxn>
                  <a:cxn ang="0">
                    <a:pos x="102" y="6"/>
                  </a:cxn>
                </a:cxnLst>
                <a:rect l="0" t="0" r="r" b="b"/>
                <a:pathLst>
                  <a:path w="102" h="54">
                    <a:moveTo>
                      <a:pt x="102" y="6"/>
                    </a:moveTo>
                    <a:lnTo>
                      <a:pt x="98" y="9"/>
                    </a:lnTo>
                    <a:lnTo>
                      <a:pt x="95" y="14"/>
                    </a:lnTo>
                    <a:lnTo>
                      <a:pt x="96" y="19"/>
                    </a:lnTo>
                    <a:lnTo>
                      <a:pt x="100" y="24"/>
                    </a:lnTo>
                    <a:lnTo>
                      <a:pt x="78" y="40"/>
                    </a:lnTo>
                    <a:lnTo>
                      <a:pt x="69" y="33"/>
                    </a:lnTo>
                    <a:lnTo>
                      <a:pt x="65" y="26"/>
                    </a:lnTo>
                    <a:lnTo>
                      <a:pt x="59" y="37"/>
                    </a:lnTo>
                    <a:lnTo>
                      <a:pt x="48" y="42"/>
                    </a:lnTo>
                    <a:lnTo>
                      <a:pt x="43" y="49"/>
                    </a:lnTo>
                    <a:lnTo>
                      <a:pt x="36" y="54"/>
                    </a:lnTo>
                    <a:lnTo>
                      <a:pt x="31" y="49"/>
                    </a:lnTo>
                    <a:lnTo>
                      <a:pt x="28" y="45"/>
                    </a:lnTo>
                    <a:lnTo>
                      <a:pt x="21" y="45"/>
                    </a:lnTo>
                    <a:lnTo>
                      <a:pt x="14" y="45"/>
                    </a:lnTo>
                    <a:lnTo>
                      <a:pt x="9" y="47"/>
                    </a:lnTo>
                    <a:lnTo>
                      <a:pt x="5" y="50"/>
                    </a:lnTo>
                    <a:lnTo>
                      <a:pt x="2" y="45"/>
                    </a:lnTo>
                    <a:lnTo>
                      <a:pt x="0" y="42"/>
                    </a:lnTo>
                    <a:lnTo>
                      <a:pt x="4" y="37"/>
                    </a:lnTo>
                    <a:lnTo>
                      <a:pt x="12" y="33"/>
                    </a:lnTo>
                    <a:lnTo>
                      <a:pt x="22" y="28"/>
                    </a:lnTo>
                    <a:lnTo>
                      <a:pt x="36" y="23"/>
                    </a:lnTo>
                    <a:lnTo>
                      <a:pt x="41" y="16"/>
                    </a:lnTo>
                    <a:lnTo>
                      <a:pt x="47" y="11"/>
                    </a:lnTo>
                    <a:lnTo>
                      <a:pt x="52" y="6"/>
                    </a:lnTo>
                    <a:lnTo>
                      <a:pt x="62" y="4"/>
                    </a:lnTo>
                    <a:lnTo>
                      <a:pt x="65" y="4"/>
                    </a:lnTo>
                    <a:lnTo>
                      <a:pt x="71" y="6"/>
                    </a:lnTo>
                    <a:lnTo>
                      <a:pt x="74" y="4"/>
                    </a:lnTo>
                    <a:lnTo>
                      <a:pt x="86" y="2"/>
                    </a:lnTo>
                    <a:lnTo>
                      <a:pt x="96" y="0"/>
                    </a:lnTo>
                    <a:lnTo>
                      <a:pt x="102" y="6"/>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548" name="Freeform 308"/>
              <p:cNvSpPr>
                <a:spLocks/>
              </p:cNvSpPr>
              <p:nvPr/>
            </p:nvSpPr>
            <p:spPr bwMode="auto">
              <a:xfrm>
                <a:off x="1702594" y="1668463"/>
                <a:ext cx="92075" cy="26987"/>
              </a:xfrm>
              <a:custGeom>
                <a:avLst/>
                <a:gdLst/>
                <a:ahLst/>
                <a:cxnLst>
                  <a:cxn ang="0">
                    <a:pos x="22" y="17"/>
                  </a:cxn>
                  <a:cxn ang="0">
                    <a:pos x="15" y="15"/>
                  </a:cxn>
                  <a:cxn ang="0">
                    <a:pos x="10" y="14"/>
                  </a:cxn>
                  <a:cxn ang="0">
                    <a:pos x="3" y="15"/>
                  </a:cxn>
                  <a:cxn ang="0">
                    <a:pos x="0" y="17"/>
                  </a:cxn>
                  <a:cxn ang="0">
                    <a:pos x="3" y="10"/>
                  </a:cxn>
                  <a:cxn ang="0">
                    <a:pos x="15" y="5"/>
                  </a:cxn>
                  <a:cxn ang="0">
                    <a:pos x="28" y="0"/>
                  </a:cxn>
                  <a:cxn ang="0">
                    <a:pos x="36" y="0"/>
                  </a:cxn>
                  <a:cxn ang="0">
                    <a:pos x="50" y="3"/>
                  </a:cxn>
                  <a:cxn ang="0">
                    <a:pos x="58" y="12"/>
                  </a:cxn>
                  <a:cxn ang="0">
                    <a:pos x="52" y="15"/>
                  </a:cxn>
                  <a:cxn ang="0">
                    <a:pos x="45" y="17"/>
                  </a:cxn>
                  <a:cxn ang="0">
                    <a:pos x="36" y="17"/>
                  </a:cxn>
                  <a:cxn ang="0">
                    <a:pos x="33" y="17"/>
                  </a:cxn>
                  <a:cxn ang="0">
                    <a:pos x="28" y="17"/>
                  </a:cxn>
                  <a:cxn ang="0">
                    <a:pos x="22" y="17"/>
                  </a:cxn>
                </a:cxnLst>
                <a:rect l="0" t="0" r="r" b="b"/>
                <a:pathLst>
                  <a:path w="58" h="17">
                    <a:moveTo>
                      <a:pt x="22" y="17"/>
                    </a:moveTo>
                    <a:lnTo>
                      <a:pt x="15" y="15"/>
                    </a:lnTo>
                    <a:lnTo>
                      <a:pt x="10" y="14"/>
                    </a:lnTo>
                    <a:lnTo>
                      <a:pt x="3" y="15"/>
                    </a:lnTo>
                    <a:lnTo>
                      <a:pt x="0" y="17"/>
                    </a:lnTo>
                    <a:lnTo>
                      <a:pt x="3" y="10"/>
                    </a:lnTo>
                    <a:lnTo>
                      <a:pt x="15" y="5"/>
                    </a:lnTo>
                    <a:lnTo>
                      <a:pt x="28" y="0"/>
                    </a:lnTo>
                    <a:lnTo>
                      <a:pt x="36" y="0"/>
                    </a:lnTo>
                    <a:lnTo>
                      <a:pt x="50" y="3"/>
                    </a:lnTo>
                    <a:lnTo>
                      <a:pt x="58" y="12"/>
                    </a:lnTo>
                    <a:lnTo>
                      <a:pt x="52" y="15"/>
                    </a:lnTo>
                    <a:lnTo>
                      <a:pt x="45" y="17"/>
                    </a:lnTo>
                    <a:lnTo>
                      <a:pt x="36" y="17"/>
                    </a:lnTo>
                    <a:lnTo>
                      <a:pt x="33" y="17"/>
                    </a:lnTo>
                    <a:lnTo>
                      <a:pt x="28" y="17"/>
                    </a:lnTo>
                    <a:lnTo>
                      <a:pt x="22" y="17"/>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549" name="Freeform 309"/>
              <p:cNvSpPr>
                <a:spLocks/>
              </p:cNvSpPr>
              <p:nvPr/>
            </p:nvSpPr>
            <p:spPr bwMode="auto">
              <a:xfrm>
                <a:off x="1705769" y="1700213"/>
                <a:ext cx="79375" cy="41275"/>
              </a:xfrm>
              <a:custGeom>
                <a:avLst/>
                <a:gdLst/>
                <a:ahLst/>
                <a:cxnLst>
                  <a:cxn ang="0">
                    <a:pos x="43" y="11"/>
                  </a:cxn>
                  <a:cxn ang="0">
                    <a:pos x="39" y="16"/>
                  </a:cxn>
                  <a:cxn ang="0">
                    <a:pos x="32" y="21"/>
                  </a:cxn>
                  <a:cxn ang="0">
                    <a:pos x="24" y="25"/>
                  </a:cxn>
                  <a:cxn ang="0">
                    <a:pos x="15" y="26"/>
                  </a:cxn>
                  <a:cxn ang="0">
                    <a:pos x="5" y="21"/>
                  </a:cxn>
                  <a:cxn ang="0">
                    <a:pos x="0" y="13"/>
                  </a:cxn>
                  <a:cxn ang="0">
                    <a:pos x="3" y="4"/>
                  </a:cxn>
                  <a:cxn ang="0">
                    <a:pos x="15" y="0"/>
                  </a:cxn>
                  <a:cxn ang="0">
                    <a:pos x="29" y="0"/>
                  </a:cxn>
                  <a:cxn ang="0">
                    <a:pos x="41" y="0"/>
                  </a:cxn>
                  <a:cxn ang="0">
                    <a:pos x="46" y="2"/>
                  </a:cxn>
                  <a:cxn ang="0">
                    <a:pos x="50" y="6"/>
                  </a:cxn>
                  <a:cxn ang="0">
                    <a:pos x="39" y="9"/>
                  </a:cxn>
                  <a:cxn ang="0">
                    <a:pos x="29" y="11"/>
                  </a:cxn>
                  <a:cxn ang="0">
                    <a:pos x="43" y="11"/>
                  </a:cxn>
                </a:cxnLst>
                <a:rect l="0" t="0" r="r" b="b"/>
                <a:pathLst>
                  <a:path w="50" h="26">
                    <a:moveTo>
                      <a:pt x="43" y="11"/>
                    </a:moveTo>
                    <a:lnTo>
                      <a:pt x="39" y="16"/>
                    </a:lnTo>
                    <a:lnTo>
                      <a:pt x="32" y="21"/>
                    </a:lnTo>
                    <a:lnTo>
                      <a:pt x="24" y="25"/>
                    </a:lnTo>
                    <a:lnTo>
                      <a:pt x="15" y="26"/>
                    </a:lnTo>
                    <a:lnTo>
                      <a:pt x="5" y="21"/>
                    </a:lnTo>
                    <a:lnTo>
                      <a:pt x="0" y="13"/>
                    </a:lnTo>
                    <a:lnTo>
                      <a:pt x="3" y="4"/>
                    </a:lnTo>
                    <a:lnTo>
                      <a:pt x="15" y="0"/>
                    </a:lnTo>
                    <a:lnTo>
                      <a:pt x="29" y="0"/>
                    </a:lnTo>
                    <a:lnTo>
                      <a:pt x="41" y="0"/>
                    </a:lnTo>
                    <a:lnTo>
                      <a:pt x="46" y="2"/>
                    </a:lnTo>
                    <a:lnTo>
                      <a:pt x="50" y="6"/>
                    </a:lnTo>
                    <a:lnTo>
                      <a:pt x="39" y="9"/>
                    </a:lnTo>
                    <a:lnTo>
                      <a:pt x="29" y="11"/>
                    </a:lnTo>
                    <a:lnTo>
                      <a:pt x="43" y="11"/>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550" name="Freeform 310"/>
              <p:cNvSpPr>
                <a:spLocks/>
              </p:cNvSpPr>
              <p:nvPr/>
            </p:nvSpPr>
            <p:spPr bwMode="auto">
              <a:xfrm>
                <a:off x="1667669" y="1703388"/>
                <a:ext cx="26988" cy="22225"/>
              </a:xfrm>
              <a:custGeom>
                <a:avLst/>
                <a:gdLst/>
                <a:ahLst/>
                <a:cxnLst>
                  <a:cxn ang="0">
                    <a:pos x="17" y="9"/>
                  </a:cxn>
                  <a:cxn ang="0">
                    <a:pos x="13" y="12"/>
                  </a:cxn>
                  <a:cxn ang="0">
                    <a:pos x="10" y="14"/>
                  </a:cxn>
                  <a:cxn ang="0">
                    <a:pos x="1" y="11"/>
                  </a:cxn>
                  <a:cxn ang="0">
                    <a:pos x="0" y="7"/>
                  </a:cxn>
                  <a:cxn ang="0">
                    <a:pos x="1" y="0"/>
                  </a:cxn>
                  <a:cxn ang="0">
                    <a:pos x="7" y="2"/>
                  </a:cxn>
                  <a:cxn ang="0">
                    <a:pos x="12" y="5"/>
                  </a:cxn>
                  <a:cxn ang="0">
                    <a:pos x="17" y="9"/>
                  </a:cxn>
                </a:cxnLst>
                <a:rect l="0" t="0" r="r" b="b"/>
                <a:pathLst>
                  <a:path w="17" h="14">
                    <a:moveTo>
                      <a:pt x="17" y="9"/>
                    </a:moveTo>
                    <a:lnTo>
                      <a:pt x="13" y="12"/>
                    </a:lnTo>
                    <a:lnTo>
                      <a:pt x="10" y="14"/>
                    </a:lnTo>
                    <a:lnTo>
                      <a:pt x="1" y="11"/>
                    </a:lnTo>
                    <a:lnTo>
                      <a:pt x="0" y="7"/>
                    </a:lnTo>
                    <a:lnTo>
                      <a:pt x="1" y="0"/>
                    </a:lnTo>
                    <a:lnTo>
                      <a:pt x="7" y="2"/>
                    </a:lnTo>
                    <a:lnTo>
                      <a:pt x="12" y="5"/>
                    </a:lnTo>
                    <a:lnTo>
                      <a:pt x="17" y="9"/>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551" name="Freeform 311"/>
              <p:cNvSpPr>
                <a:spLocks/>
              </p:cNvSpPr>
              <p:nvPr/>
            </p:nvSpPr>
            <p:spPr bwMode="auto">
              <a:xfrm>
                <a:off x="1964532" y="1905000"/>
                <a:ext cx="136525" cy="109537"/>
              </a:xfrm>
              <a:custGeom>
                <a:avLst/>
                <a:gdLst/>
                <a:ahLst/>
                <a:cxnLst>
                  <a:cxn ang="0">
                    <a:pos x="76" y="26"/>
                  </a:cxn>
                  <a:cxn ang="0">
                    <a:pos x="74" y="30"/>
                  </a:cxn>
                  <a:cxn ang="0">
                    <a:pos x="74" y="33"/>
                  </a:cxn>
                  <a:cxn ang="0">
                    <a:pos x="79" y="33"/>
                  </a:cxn>
                  <a:cxn ang="0">
                    <a:pos x="86" y="37"/>
                  </a:cxn>
                  <a:cxn ang="0">
                    <a:pos x="84" y="43"/>
                  </a:cxn>
                  <a:cxn ang="0">
                    <a:pos x="83" y="50"/>
                  </a:cxn>
                  <a:cxn ang="0">
                    <a:pos x="81" y="54"/>
                  </a:cxn>
                  <a:cxn ang="0">
                    <a:pos x="81" y="57"/>
                  </a:cxn>
                  <a:cxn ang="0">
                    <a:pos x="74" y="59"/>
                  </a:cxn>
                  <a:cxn ang="0">
                    <a:pos x="65" y="62"/>
                  </a:cxn>
                  <a:cxn ang="0">
                    <a:pos x="60" y="66"/>
                  </a:cxn>
                  <a:cxn ang="0">
                    <a:pos x="55" y="69"/>
                  </a:cxn>
                  <a:cxn ang="0">
                    <a:pos x="48" y="66"/>
                  </a:cxn>
                  <a:cxn ang="0">
                    <a:pos x="45" y="61"/>
                  </a:cxn>
                  <a:cxn ang="0">
                    <a:pos x="33" y="52"/>
                  </a:cxn>
                  <a:cxn ang="0">
                    <a:pos x="22" y="47"/>
                  </a:cxn>
                  <a:cxn ang="0">
                    <a:pos x="10" y="42"/>
                  </a:cxn>
                  <a:cxn ang="0">
                    <a:pos x="0" y="35"/>
                  </a:cxn>
                  <a:cxn ang="0">
                    <a:pos x="0" y="26"/>
                  </a:cxn>
                  <a:cxn ang="0">
                    <a:pos x="10" y="28"/>
                  </a:cxn>
                  <a:cxn ang="0">
                    <a:pos x="22" y="31"/>
                  </a:cxn>
                  <a:cxn ang="0">
                    <a:pos x="26" y="31"/>
                  </a:cxn>
                  <a:cxn ang="0">
                    <a:pos x="31" y="31"/>
                  </a:cxn>
                  <a:cxn ang="0">
                    <a:pos x="31" y="18"/>
                  </a:cxn>
                  <a:cxn ang="0">
                    <a:pos x="19" y="16"/>
                  </a:cxn>
                  <a:cxn ang="0">
                    <a:pos x="14" y="12"/>
                  </a:cxn>
                  <a:cxn ang="0">
                    <a:pos x="16" y="9"/>
                  </a:cxn>
                  <a:cxn ang="0">
                    <a:pos x="17" y="7"/>
                  </a:cxn>
                  <a:cxn ang="0">
                    <a:pos x="31" y="0"/>
                  </a:cxn>
                  <a:cxn ang="0">
                    <a:pos x="48" y="2"/>
                  </a:cxn>
                  <a:cxn ang="0">
                    <a:pos x="60" y="2"/>
                  </a:cxn>
                  <a:cxn ang="0">
                    <a:pos x="69" y="2"/>
                  </a:cxn>
                  <a:cxn ang="0">
                    <a:pos x="71" y="2"/>
                  </a:cxn>
                  <a:cxn ang="0">
                    <a:pos x="72" y="6"/>
                  </a:cxn>
                  <a:cxn ang="0">
                    <a:pos x="65" y="18"/>
                  </a:cxn>
                  <a:cxn ang="0">
                    <a:pos x="57" y="25"/>
                  </a:cxn>
                  <a:cxn ang="0">
                    <a:pos x="60" y="23"/>
                  </a:cxn>
                  <a:cxn ang="0">
                    <a:pos x="67" y="23"/>
                  </a:cxn>
                  <a:cxn ang="0">
                    <a:pos x="72" y="21"/>
                  </a:cxn>
                  <a:cxn ang="0">
                    <a:pos x="76" y="26"/>
                  </a:cxn>
                </a:cxnLst>
                <a:rect l="0" t="0" r="r" b="b"/>
                <a:pathLst>
                  <a:path w="86" h="69">
                    <a:moveTo>
                      <a:pt x="76" y="26"/>
                    </a:moveTo>
                    <a:lnTo>
                      <a:pt x="74" y="30"/>
                    </a:lnTo>
                    <a:lnTo>
                      <a:pt x="74" y="33"/>
                    </a:lnTo>
                    <a:lnTo>
                      <a:pt x="79" y="33"/>
                    </a:lnTo>
                    <a:lnTo>
                      <a:pt x="86" y="37"/>
                    </a:lnTo>
                    <a:lnTo>
                      <a:pt x="84" y="43"/>
                    </a:lnTo>
                    <a:lnTo>
                      <a:pt x="83" y="50"/>
                    </a:lnTo>
                    <a:lnTo>
                      <a:pt x="81" y="54"/>
                    </a:lnTo>
                    <a:lnTo>
                      <a:pt x="81" y="57"/>
                    </a:lnTo>
                    <a:lnTo>
                      <a:pt x="74" y="59"/>
                    </a:lnTo>
                    <a:lnTo>
                      <a:pt x="65" y="62"/>
                    </a:lnTo>
                    <a:lnTo>
                      <a:pt x="60" y="66"/>
                    </a:lnTo>
                    <a:lnTo>
                      <a:pt x="55" y="69"/>
                    </a:lnTo>
                    <a:lnTo>
                      <a:pt x="48" y="66"/>
                    </a:lnTo>
                    <a:lnTo>
                      <a:pt x="45" y="61"/>
                    </a:lnTo>
                    <a:lnTo>
                      <a:pt x="33" y="52"/>
                    </a:lnTo>
                    <a:lnTo>
                      <a:pt x="22" y="47"/>
                    </a:lnTo>
                    <a:lnTo>
                      <a:pt x="10" y="42"/>
                    </a:lnTo>
                    <a:lnTo>
                      <a:pt x="0" y="35"/>
                    </a:lnTo>
                    <a:lnTo>
                      <a:pt x="0" y="26"/>
                    </a:lnTo>
                    <a:lnTo>
                      <a:pt x="10" y="28"/>
                    </a:lnTo>
                    <a:lnTo>
                      <a:pt x="22" y="31"/>
                    </a:lnTo>
                    <a:lnTo>
                      <a:pt x="26" y="31"/>
                    </a:lnTo>
                    <a:lnTo>
                      <a:pt x="31" y="31"/>
                    </a:lnTo>
                    <a:lnTo>
                      <a:pt x="31" y="18"/>
                    </a:lnTo>
                    <a:lnTo>
                      <a:pt x="19" y="16"/>
                    </a:lnTo>
                    <a:lnTo>
                      <a:pt x="14" y="12"/>
                    </a:lnTo>
                    <a:lnTo>
                      <a:pt x="16" y="9"/>
                    </a:lnTo>
                    <a:lnTo>
                      <a:pt x="17" y="7"/>
                    </a:lnTo>
                    <a:lnTo>
                      <a:pt x="31" y="0"/>
                    </a:lnTo>
                    <a:lnTo>
                      <a:pt x="48" y="2"/>
                    </a:lnTo>
                    <a:lnTo>
                      <a:pt x="60" y="2"/>
                    </a:lnTo>
                    <a:lnTo>
                      <a:pt x="69" y="2"/>
                    </a:lnTo>
                    <a:lnTo>
                      <a:pt x="71" y="2"/>
                    </a:lnTo>
                    <a:lnTo>
                      <a:pt x="72" y="6"/>
                    </a:lnTo>
                    <a:lnTo>
                      <a:pt x="65" y="18"/>
                    </a:lnTo>
                    <a:lnTo>
                      <a:pt x="57" y="25"/>
                    </a:lnTo>
                    <a:lnTo>
                      <a:pt x="60" y="23"/>
                    </a:lnTo>
                    <a:lnTo>
                      <a:pt x="67" y="23"/>
                    </a:lnTo>
                    <a:lnTo>
                      <a:pt x="72" y="21"/>
                    </a:lnTo>
                    <a:lnTo>
                      <a:pt x="76" y="26"/>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552" name="Freeform 312"/>
              <p:cNvSpPr>
                <a:spLocks/>
              </p:cNvSpPr>
              <p:nvPr/>
            </p:nvSpPr>
            <p:spPr bwMode="auto">
              <a:xfrm>
                <a:off x="1915319" y="1771650"/>
                <a:ext cx="152400" cy="76200"/>
              </a:xfrm>
              <a:custGeom>
                <a:avLst/>
                <a:gdLst/>
                <a:ahLst/>
                <a:cxnLst>
                  <a:cxn ang="0">
                    <a:pos x="4" y="12"/>
                  </a:cxn>
                  <a:cxn ang="0">
                    <a:pos x="0" y="7"/>
                  </a:cxn>
                  <a:cxn ang="0">
                    <a:pos x="0" y="2"/>
                  </a:cxn>
                  <a:cxn ang="0">
                    <a:pos x="2" y="2"/>
                  </a:cxn>
                  <a:cxn ang="0">
                    <a:pos x="5" y="2"/>
                  </a:cxn>
                  <a:cxn ang="0">
                    <a:pos x="14" y="5"/>
                  </a:cxn>
                  <a:cxn ang="0">
                    <a:pos x="24" y="14"/>
                  </a:cxn>
                  <a:cxn ang="0">
                    <a:pos x="31" y="21"/>
                  </a:cxn>
                  <a:cxn ang="0">
                    <a:pos x="43" y="23"/>
                  </a:cxn>
                  <a:cxn ang="0">
                    <a:pos x="36" y="17"/>
                  </a:cxn>
                  <a:cxn ang="0">
                    <a:pos x="33" y="14"/>
                  </a:cxn>
                  <a:cxn ang="0">
                    <a:pos x="33" y="9"/>
                  </a:cxn>
                  <a:cxn ang="0">
                    <a:pos x="40" y="9"/>
                  </a:cxn>
                  <a:cxn ang="0">
                    <a:pos x="47" y="14"/>
                  </a:cxn>
                  <a:cxn ang="0">
                    <a:pos x="52" y="16"/>
                  </a:cxn>
                  <a:cxn ang="0">
                    <a:pos x="62" y="19"/>
                  </a:cxn>
                  <a:cxn ang="0">
                    <a:pos x="62" y="9"/>
                  </a:cxn>
                  <a:cxn ang="0">
                    <a:pos x="48" y="7"/>
                  </a:cxn>
                  <a:cxn ang="0">
                    <a:pos x="43" y="2"/>
                  </a:cxn>
                  <a:cxn ang="0">
                    <a:pos x="47" y="0"/>
                  </a:cxn>
                  <a:cxn ang="0">
                    <a:pos x="52" y="0"/>
                  </a:cxn>
                  <a:cxn ang="0">
                    <a:pos x="62" y="2"/>
                  </a:cxn>
                  <a:cxn ang="0">
                    <a:pos x="76" y="5"/>
                  </a:cxn>
                  <a:cxn ang="0">
                    <a:pos x="79" y="4"/>
                  </a:cxn>
                  <a:cxn ang="0">
                    <a:pos x="86" y="2"/>
                  </a:cxn>
                  <a:cxn ang="0">
                    <a:pos x="93" y="5"/>
                  </a:cxn>
                  <a:cxn ang="0">
                    <a:pos x="96" y="14"/>
                  </a:cxn>
                  <a:cxn ang="0">
                    <a:pos x="95" y="21"/>
                  </a:cxn>
                  <a:cxn ang="0">
                    <a:pos x="93" y="29"/>
                  </a:cxn>
                  <a:cxn ang="0">
                    <a:pos x="90" y="36"/>
                  </a:cxn>
                  <a:cxn ang="0">
                    <a:pos x="91" y="47"/>
                  </a:cxn>
                  <a:cxn ang="0">
                    <a:pos x="78" y="47"/>
                  </a:cxn>
                  <a:cxn ang="0">
                    <a:pos x="71" y="48"/>
                  </a:cxn>
                  <a:cxn ang="0">
                    <a:pos x="66" y="48"/>
                  </a:cxn>
                  <a:cxn ang="0">
                    <a:pos x="62" y="48"/>
                  </a:cxn>
                  <a:cxn ang="0">
                    <a:pos x="57" y="47"/>
                  </a:cxn>
                  <a:cxn ang="0">
                    <a:pos x="55" y="47"/>
                  </a:cxn>
                  <a:cxn ang="0">
                    <a:pos x="55" y="43"/>
                  </a:cxn>
                  <a:cxn ang="0">
                    <a:pos x="59" y="41"/>
                  </a:cxn>
                  <a:cxn ang="0">
                    <a:pos x="59" y="38"/>
                  </a:cxn>
                  <a:cxn ang="0">
                    <a:pos x="59" y="36"/>
                  </a:cxn>
                  <a:cxn ang="0">
                    <a:pos x="64" y="31"/>
                  </a:cxn>
                  <a:cxn ang="0">
                    <a:pos x="71" y="29"/>
                  </a:cxn>
                  <a:cxn ang="0">
                    <a:pos x="67" y="28"/>
                  </a:cxn>
                  <a:cxn ang="0">
                    <a:pos x="66" y="28"/>
                  </a:cxn>
                  <a:cxn ang="0">
                    <a:pos x="55" y="28"/>
                  </a:cxn>
                  <a:cxn ang="0">
                    <a:pos x="47" y="29"/>
                  </a:cxn>
                  <a:cxn ang="0">
                    <a:pos x="36" y="31"/>
                  </a:cxn>
                  <a:cxn ang="0">
                    <a:pos x="28" y="33"/>
                  </a:cxn>
                  <a:cxn ang="0">
                    <a:pos x="23" y="29"/>
                  </a:cxn>
                  <a:cxn ang="0">
                    <a:pos x="23" y="26"/>
                  </a:cxn>
                  <a:cxn ang="0">
                    <a:pos x="14" y="26"/>
                  </a:cxn>
                  <a:cxn ang="0">
                    <a:pos x="14" y="21"/>
                  </a:cxn>
                  <a:cxn ang="0">
                    <a:pos x="5" y="19"/>
                  </a:cxn>
                  <a:cxn ang="0">
                    <a:pos x="0" y="16"/>
                  </a:cxn>
                  <a:cxn ang="0">
                    <a:pos x="0" y="7"/>
                  </a:cxn>
                  <a:cxn ang="0">
                    <a:pos x="4" y="12"/>
                  </a:cxn>
                </a:cxnLst>
                <a:rect l="0" t="0" r="r" b="b"/>
                <a:pathLst>
                  <a:path w="96" h="48">
                    <a:moveTo>
                      <a:pt x="4" y="12"/>
                    </a:moveTo>
                    <a:lnTo>
                      <a:pt x="0" y="7"/>
                    </a:lnTo>
                    <a:lnTo>
                      <a:pt x="0" y="2"/>
                    </a:lnTo>
                    <a:lnTo>
                      <a:pt x="2" y="2"/>
                    </a:lnTo>
                    <a:lnTo>
                      <a:pt x="5" y="2"/>
                    </a:lnTo>
                    <a:lnTo>
                      <a:pt x="14" y="5"/>
                    </a:lnTo>
                    <a:lnTo>
                      <a:pt x="24" y="14"/>
                    </a:lnTo>
                    <a:lnTo>
                      <a:pt x="31" y="21"/>
                    </a:lnTo>
                    <a:lnTo>
                      <a:pt x="43" y="23"/>
                    </a:lnTo>
                    <a:lnTo>
                      <a:pt x="36" y="17"/>
                    </a:lnTo>
                    <a:lnTo>
                      <a:pt x="33" y="14"/>
                    </a:lnTo>
                    <a:lnTo>
                      <a:pt x="33" y="9"/>
                    </a:lnTo>
                    <a:lnTo>
                      <a:pt x="40" y="9"/>
                    </a:lnTo>
                    <a:lnTo>
                      <a:pt x="47" y="14"/>
                    </a:lnTo>
                    <a:lnTo>
                      <a:pt x="52" y="16"/>
                    </a:lnTo>
                    <a:lnTo>
                      <a:pt x="62" y="19"/>
                    </a:lnTo>
                    <a:lnTo>
                      <a:pt x="62" y="9"/>
                    </a:lnTo>
                    <a:lnTo>
                      <a:pt x="48" y="7"/>
                    </a:lnTo>
                    <a:lnTo>
                      <a:pt x="43" y="2"/>
                    </a:lnTo>
                    <a:lnTo>
                      <a:pt x="47" y="0"/>
                    </a:lnTo>
                    <a:lnTo>
                      <a:pt x="52" y="0"/>
                    </a:lnTo>
                    <a:lnTo>
                      <a:pt x="62" y="2"/>
                    </a:lnTo>
                    <a:lnTo>
                      <a:pt x="76" y="5"/>
                    </a:lnTo>
                    <a:lnTo>
                      <a:pt x="79" y="4"/>
                    </a:lnTo>
                    <a:lnTo>
                      <a:pt x="86" y="2"/>
                    </a:lnTo>
                    <a:lnTo>
                      <a:pt x="93" y="5"/>
                    </a:lnTo>
                    <a:lnTo>
                      <a:pt x="96" y="14"/>
                    </a:lnTo>
                    <a:lnTo>
                      <a:pt x="95" y="21"/>
                    </a:lnTo>
                    <a:lnTo>
                      <a:pt x="93" y="29"/>
                    </a:lnTo>
                    <a:lnTo>
                      <a:pt x="90" y="36"/>
                    </a:lnTo>
                    <a:lnTo>
                      <a:pt x="91" y="47"/>
                    </a:lnTo>
                    <a:lnTo>
                      <a:pt x="78" y="47"/>
                    </a:lnTo>
                    <a:lnTo>
                      <a:pt x="71" y="48"/>
                    </a:lnTo>
                    <a:lnTo>
                      <a:pt x="66" y="48"/>
                    </a:lnTo>
                    <a:lnTo>
                      <a:pt x="62" y="48"/>
                    </a:lnTo>
                    <a:lnTo>
                      <a:pt x="57" y="47"/>
                    </a:lnTo>
                    <a:lnTo>
                      <a:pt x="55" y="47"/>
                    </a:lnTo>
                    <a:lnTo>
                      <a:pt x="55" y="43"/>
                    </a:lnTo>
                    <a:lnTo>
                      <a:pt x="59" y="41"/>
                    </a:lnTo>
                    <a:lnTo>
                      <a:pt x="59" y="38"/>
                    </a:lnTo>
                    <a:lnTo>
                      <a:pt x="59" y="36"/>
                    </a:lnTo>
                    <a:lnTo>
                      <a:pt x="64" y="31"/>
                    </a:lnTo>
                    <a:lnTo>
                      <a:pt x="71" y="29"/>
                    </a:lnTo>
                    <a:lnTo>
                      <a:pt x="67" y="28"/>
                    </a:lnTo>
                    <a:lnTo>
                      <a:pt x="66" y="28"/>
                    </a:lnTo>
                    <a:lnTo>
                      <a:pt x="55" y="28"/>
                    </a:lnTo>
                    <a:lnTo>
                      <a:pt x="47" y="29"/>
                    </a:lnTo>
                    <a:lnTo>
                      <a:pt x="36" y="31"/>
                    </a:lnTo>
                    <a:lnTo>
                      <a:pt x="28" y="33"/>
                    </a:lnTo>
                    <a:lnTo>
                      <a:pt x="23" y="29"/>
                    </a:lnTo>
                    <a:lnTo>
                      <a:pt x="23" y="26"/>
                    </a:lnTo>
                    <a:lnTo>
                      <a:pt x="14" y="26"/>
                    </a:lnTo>
                    <a:lnTo>
                      <a:pt x="14" y="21"/>
                    </a:lnTo>
                    <a:lnTo>
                      <a:pt x="5" y="19"/>
                    </a:lnTo>
                    <a:lnTo>
                      <a:pt x="0" y="16"/>
                    </a:lnTo>
                    <a:lnTo>
                      <a:pt x="0" y="7"/>
                    </a:lnTo>
                    <a:lnTo>
                      <a:pt x="4" y="12"/>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553" name="Freeform 313"/>
              <p:cNvSpPr>
                <a:spLocks/>
              </p:cNvSpPr>
              <p:nvPr/>
            </p:nvSpPr>
            <p:spPr bwMode="auto">
              <a:xfrm>
                <a:off x="2029619" y="2078038"/>
                <a:ext cx="90488" cy="53975"/>
              </a:xfrm>
              <a:custGeom>
                <a:avLst/>
                <a:gdLst/>
                <a:ahLst/>
                <a:cxnLst>
                  <a:cxn ang="0">
                    <a:pos x="45" y="34"/>
                  </a:cxn>
                  <a:cxn ang="0">
                    <a:pos x="35" y="31"/>
                  </a:cxn>
                  <a:cxn ang="0">
                    <a:pos x="19" y="26"/>
                  </a:cxn>
                  <a:cxn ang="0">
                    <a:pos x="6" y="20"/>
                  </a:cxn>
                  <a:cxn ang="0">
                    <a:pos x="0" y="19"/>
                  </a:cxn>
                  <a:cxn ang="0">
                    <a:pos x="6" y="15"/>
                  </a:cxn>
                  <a:cxn ang="0">
                    <a:pos x="12" y="17"/>
                  </a:cxn>
                  <a:cxn ang="0">
                    <a:pos x="14" y="12"/>
                  </a:cxn>
                  <a:cxn ang="0">
                    <a:pos x="16" y="7"/>
                  </a:cxn>
                  <a:cxn ang="0">
                    <a:pos x="19" y="2"/>
                  </a:cxn>
                  <a:cxn ang="0">
                    <a:pos x="26" y="0"/>
                  </a:cxn>
                  <a:cxn ang="0">
                    <a:pos x="33" y="2"/>
                  </a:cxn>
                  <a:cxn ang="0">
                    <a:pos x="43" y="10"/>
                  </a:cxn>
                  <a:cxn ang="0">
                    <a:pos x="52" y="17"/>
                  </a:cxn>
                  <a:cxn ang="0">
                    <a:pos x="57" y="26"/>
                  </a:cxn>
                  <a:cxn ang="0">
                    <a:pos x="50" y="31"/>
                  </a:cxn>
                  <a:cxn ang="0">
                    <a:pos x="45" y="34"/>
                  </a:cxn>
                </a:cxnLst>
                <a:rect l="0" t="0" r="r" b="b"/>
                <a:pathLst>
                  <a:path w="57" h="34">
                    <a:moveTo>
                      <a:pt x="45" y="34"/>
                    </a:moveTo>
                    <a:lnTo>
                      <a:pt x="35" y="31"/>
                    </a:lnTo>
                    <a:lnTo>
                      <a:pt x="19" y="26"/>
                    </a:lnTo>
                    <a:lnTo>
                      <a:pt x="6" y="20"/>
                    </a:lnTo>
                    <a:lnTo>
                      <a:pt x="0" y="19"/>
                    </a:lnTo>
                    <a:lnTo>
                      <a:pt x="6" y="15"/>
                    </a:lnTo>
                    <a:lnTo>
                      <a:pt x="12" y="17"/>
                    </a:lnTo>
                    <a:lnTo>
                      <a:pt x="14" y="12"/>
                    </a:lnTo>
                    <a:lnTo>
                      <a:pt x="16" y="7"/>
                    </a:lnTo>
                    <a:lnTo>
                      <a:pt x="19" y="2"/>
                    </a:lnTo>
                    <a:lnTo>
                      <a:pt x="26" y="0"/>
                    </a:lnTo>
                    <a:lnTo>
                      <a:pt x="33" y="2"/>
                    </a:lnTo>
                    <a:lnTo>
                      <a:pt x="43" y="10"/>
                    </a:lnTo>
                    <a:lnTo>
                      <a:pt x="52" y="17"/>
                    </a:lnTo>
                    <a:lnTo>
                      <a:pt x="57" y="26"/>
                    </a:lnTo>
                    <a:lnTo>
                      <a:pt x="50" y="31"/>
                    </a:lnTo>
                    <a:lnTo>
                      <a:pt x="45" y="34"/>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554" name="Freeform 314"/>
              <p:cNvSpPr>
                <a:spLocks/>
              </p:cNvSpPr>
              <p:nvPr/>
            </p:nvSpPr>
            <p:spPr bwMode="auto">
              <a:xfrm>
                <a:off x="2116932" y="1889125"/>
                <a:ext cx="117475" cy="95250"/>
              </a:xfrm>
              <a:custGeom>
                <a:avLst/>
                <a:gdLst/>
                <a:ahLst/>
                <a:cxnLst>
                  <a:cxn ang="0">
                    <a:pos x="74" y="12"/>
                  </a:cxn>
                  <a:cxn ang="0">
                    <a:pos x="69" y="16"/>
                  </a:cxn>
                  <a:cxn ang="0">
                    <a:pos x="66" y="21"/>
                  </a:cxn>
                  <a:cxn ang="0">
                    <a:pos x="59" y="26"/>
                  </a:cxn>
                  <a:cxn ang="0">
                    <a:pos x="54" y="33"/>
                  </a:cxn>
                  <a:cxn ang="0">
                    <a:pos x="45" y="38"/>
                  </a:cxn>
                  <a:cxn ang="0">
                    <a:pos x="37" y="41"/>
                  </a:cxn>
                  <a:cxn ang="0">
                    <a:pos x="26" y="38"/>
                  </a:cxn>
                  <a:cxn ang="0">
                    <a:pos x="23" y="45"/>
                  </a:cxn>
                  <a:cxn ang="0">
                    <a:pos x="30" y="45"/>
                  </a:cxn>
                  <a:cxn ang="0">
                    <a:pos x="25" y="53"/>
                  </a:cxn>
                  <a:cxn ang="0">
                    <a:pos x="18" y="60"/>
                  </a:cxn>
                  <a:cxn ang="0">
                    <a:pos x="7" y="60"/>
                  </a:cxn>
                  <a:cxn ang="0">
                    <a:pos x="7" y="52"/>
                  </a:cxn>
                  <a:cxn ang="0">
                    <a:pos x="7" y="47"/>
                  </a:cxn>
                  <a:cxn ang="0">
                    <a:pos x="2" y="35"/>
                  </a:cxn>
                  <a:cxn ang="0">
                    <a:pos x="0" y="22"/>
                  </a:cxn>
                  <a:cxn ang="0">
                    <a:pos x="0" y="12"/>
                  </a:cxn>
                  <a:cxn ang="0">
                    <a:pos x="6" y="12"/>
                  </a:cxn>
                  <a:cxn ang="0">
                    <a:pos x="12" y="12"/>
                  </a:cxn>
                  <a:cxn ang="0">
                    <a:pos x="11" y="10"/>
                  </a:cxn>
                  <a:cxn ang="0">
                    <a:pos x="12" y="9"/>
                  </a:cxn>
                  <a:cxn ang="0">
                    <a:pos x="14" y="4"/>
                  </a:cxn>
                  <a:cxn ang="0">
                    <a:pos x="26" y="0"/>
                  </a:cxn>
                  <a:cxn ang="0">
                    <a:pos x="38" y="0"/>
                  </a:cxn>
                  <a:cxn ang="0">
                    <a:pos x="50" y="4"/>
                  </a:cxn>
                  <a:cxn ang="0">
                    <a:pos x="61" y="5"/>
                  </a:cxn>
                  <a:cxn ang="0">
                    <a:pos x="74" y="7"/>
                  </a:cxn>
                  <a:cxn ang="0">
                    <a:pos x="74" y="9"/>
                  </a:cxn>
                  <a:cxn ang="0">
                    <a:pos x="74" y="12"/>
                  </a:cxn>
                </a:cxnLst>
                <a:rect l="0" t="0" r="r" b="b"/>
                <a:pathLst>
                  <a:path w="74" h="60">
                    <a:moveTo>
                      <a:pt x="74" y="12"/>
                    </a:moveTo>
                    <a:lnTo>
                      <a:pt x="69" y="16"/>
                    </a:lnTo>
                    <a:lnTo>
                      <a:pt x="66" y="21"/>
                    </a:lnTo>
                    <a:lnTo>
                      <a:pt x="59" y="26"/>
                    </a:lnTo>
                    <a:lnTo>
                      <a:pt x="54" y="33"/>
                    </a:lnTo>
                    <a:lnTo>
                      <a:pt x="45" y="38"/>
                    </a:lnTo>
                    <a:lnTo>
                      <a:pt x="37" y="41"/>
                    </a:lnTo>
                    <a:lnTo>
                      <a:pt x="26" y="38"/>
                    </a:lnTo>
                    <a:lnTo>
                      <a:pt x="23" y="45"/>
                    </a:lnTo>
                    <a:lnTo>
                      <a:pt x="30" y="45"/>
                    </a:lnTo>
                    <a:lnTo>
                      <a:pt x="25" y="53"/>
                    </a:lnTo>
                    <a:lnTo>
                      <a:pt x="18" y="60"/>
                    </a:lnTo>
                    <a:lnTo>
                      <a:pt x="7" y="60"/>
                    </a:lnTo>
                    <a:lnTo>
                      <a:pt x="7" y="52"/>
                    </a:lnTo>
                    <a:lnTo>
                      <a:pt x="7" y="47"/>
                    </a:lnTo>
                    <a:lnTo>
                      <a:pt x="2" y="35"/>
                    </a:lnTo>
                    <a:lnTo>
                      <a:pt x="0" y="22"/>
                    </a:lnTo>
                    <a:lnTo>
                      <a:pt x="0" y="12"/>
                    </a:lnTo>
                    <a:lnTo>
                      <a:pt x="6" y="12"/>
                    </a:lnTo>
                    <a:lnTo>
                      <a:pt x="12" y="12"/>
                    </a:lnTo>
                    <a:lnTo>
                      <a:pt x="11" y="10"/>
                    </a:lnTo>
                    <a:lnTo>
                      <a:pt x="12" y="9"/>
                    </a:lnTo>
                    <a:lnTo>
                      <a:pt x="14" y="4"/>
                    </a:lnTo>
                    <a:lnTo>
                      <a:pt x="26" y="0"/>
                    </a:lnTo>
                    <a:lnTo>
                      <a:pt x="38" y="0"/>
                    </a:lnTo>
                    <a:lnTo>
                      <a:pt x="50" y="4"/>
                    </a:lnTo>
                    <a:lnTo>
                      <a:pt x="61" y="5"/>
                    </a:lnTo>
                    <a:lnTo>
                      <a:pt x="74" y="7"/>
                    </a:lnTo>
                    <a:lnTo>
                      <a:pt x="74" y="9"/>
                    </a:lnTo>
                    <a:lnTo>
                      <a:pt x="74" y="12"/>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555" name="Freeform 315"/>
              <p:cNvSpPr>
                <a:spLocks/>
              </p:cNvSpPr>
              <p:nvPr/>
            </p:nvSpPr>
            <p:spPr bwMode="auto">
              <a:xfrm>
                <a:off x="1874044" y="1717675"/>
                <a:ext cx="41275" cy="31750"/>
              </a:xfrm>
              <a:custGeom>
                <a:avLst/>
                <a:gdLst/>
                <a:ahLst/>
                <a:cxnLst>
                  <a:cxn ang="0">
                    <a:pos x="26" y="15"/>
                  </a:cxn>
                  <a:cxn ang="0">
                    <a:pos x="23" y="19"/>
                  </a:cxn>
                  <a:cxn ang="0">
                    <a:pos x="19" y="20"/>
                  </a:cxn>
                  <a:cxn ang="0">
                    <a:pos x="12" y="17"/>
                  </a:cxn>
                  <a:cxn ang="0">
                    <a:pos x="7" y="12"/>
                  </a:cxn>
                  <a:cxn ang="0">
                    <a:pos x="0" y="5"/>
                  </a:cxn>
                  <a:cxn ang="0">
                    <a:pos x="0" y="0"/>
                  </a:cxn>
                  <a:cxn ang="0">
                    <a:pos x="7" y="0"/>
                  </a:cxn>
                  <a:cxn ang="0">
                    <a:pos x="14" y="5"/>
                  </a:cxn>
                  <a:cxn ang="0">
                    <a:pos x="19" y="10"/>
                  </a:cxn>
                  <a:cxn ang="0">
                    <a:pos x="26" y="15"/>
                  </a:cxn>
                </a:cxnLst>
                <a:rect l="0" t="0" r="r" b="b"/>
                <a:pathLst>
                  <a:path w="26" h="20">
                    <a:moveTo>
                      <a:pt x="26" y="15"/>
                    </a:moveTo>
                    <a:lnTo>
                      <a:pt x="23" y="19"/>
                    </a:lnTo>
                    <a:lnTo>
                      <a:pt x="19" y="20"/>
                    </a:lnTo>
                    <a:lnTo>
                      <a:pt x="12" y="17"/>
                    </a:lnTo>
                    <a:lnTo>
                      <a:pt x="7" y="12"/>
                    </a:lnTo>
                    <a:lnTo>
                      <a:pt x="0" y="5"/>
                    </a:lnTo>
                    <a:lnTo>
                      <a:pt x="0" y="0"/>
                    </a:lnTo>
                    <a:lnTo>
                      <a:pt x="7" y="0"/>
                    </a:lnTo>
                    <a:lnTo>
                      <a:pt x="14" y="5"/>
                    </a:lnTo>
                    <a:lnTo>
                      <a:pt x="19" y="10"/>
                    </a:lnTo>
                    <a:lnTo>
                      <a:pt x="26" y="15"/>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556" name="Freeform 316"/>
              <p:cNvSpPr>
                <a:spLocks/>
              </p:cNvSpPr>
              <p:nvPr/>
            </p:nvSpPr>
            <p:spPr bwMode="auto">
              <a:xfrm>
                <a:off x="1899444" y="1827213"/>
                <a:ext cx="26988" cy="20637"/>
              </a:xfrm>
              <a:custGeom>
                <a:avLst/>
                <a:gdLst/>
                <a:ahLst/>
                <a:cxnLst>
                  <a:cxn ang="0">
                    <a:pos x="14" y="0"/>
                  </a:cxn>
                  <a:cxn ang="0">
                    <a:pos x="15" y="3"/>
                  </a:cxn>
                  <a:cxn ang="0">
                    <a:pos x="17" y="6"/>
                  </a:cxn>
                  <a:cxn ang="0">
                    <a:pos x="14" y="12"/>
                  </a:cxn>
                  <a:cxn ang="0">
                    <a:pos x="10" y="13"/>
                  </a:cxn>
                  <a:cxn ang="0">
                    <a:pos x="3" y="13"/>
                  </a:cxn>
                  <a:cxn ang="0">
                    <a:pos x="0" y="13"/>
                  </a:cxn>
                  <a:cxn ang="0">
                    <a:pos x="3" y="3"/>
                  </a:cxn>
                  <a:cxn ang="0">
                    <a:pos x="14" y="0"/>
                  </a:cxn>
                </a:cxnLst>
                <a:rect l="0" t="0" r="r" b="b"/>
                <a:pathLst>
                  <a:path w="17" h="13">
                    <a:moveTo>
                      <a:pt x="14" y="0"/>
                    </a:moveTo>
                    <a:lnTo>
                      <a:pt x="15" y="3"/>
                    </a:lnTo>
                    <a:lnTo>
                      <a:pt x="17" y="6"/>
                    </a:lnTo>
                    <a:lnTo>
                      <a:pt x="14" y="12"/>
                    </a:lnTo>
                    <a:lnTo>
                      <a:pt x="10" y="13"/>
                    </a:lnTo>
                    <a:lnTo>
                      <a:pt x="3" y="13"/>
                    </a:lnTo>
                    <a:lnTo>
                      <a:pt x="0" y="13"/>
                    </a:lnTo>
                    <a:lnTo>
                      <a:pt x="3" y="3"/>
                    </a:lnTo>
                    <a:lnTo>
                      <a:pt x="14" y="0"/>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557" name="Freeform 317"/>
              <p:cNvSpPr>
                <a:spLocks/>
              </p:cNvSpPr>
              <p:nvPr/>
            </p:nvSpPr>
            <p:spPr bwMode="auto">
              <a:xfrm>
                <a:off x="1885157" y="1638300"/>
                <a:ext cx="150813" cy="79375"/>
              </a:xfrm>
              <a:custGeom>
                <a:avLst/>
                <a:gdLst/>
                <a:ahLst/>
                <a:cxnLst>
                  <a:cxn ang="0">
                    <a:pos x="62" y="36"/>
                  </a:cxn>
                  <a:cxn ang="0">
                    <a:pos x="50" y="34"/>
                  </a:cxn>
                  <a:cxn ang="0">
                    <a:pos x="38" y="34"/>
                  </a:cxn>
                  <a:cxn ang="0">
                    <a:pos x="31" y="31"/>
                  </a:cxn>
                  <a:cxn ang="0">
                    <a:pos x="23" y="33"/>
                  </a:cxn>
                  <a:cxn ang="0">
                    <a:pos x="12" y="31"/>
                  </a:cxn>
                  <a:cxn ang="0">
                    <a:pos x="9" y="29"/>
                  </a:cxn>
                  <a:cxn ang="0">
                    <a:pos x="14" y="24"/>
                  </a:cxn>
                  <a:cxn ang="0">
                    <a:pos x="23" y="22"/>
                  </a:cxn>
                  <a:cxn ang="0">
                    <a:pos x="23" y="19"/>
                  </a:cxn>
                  <a:cxn ang="0">
                    <a:pos x="23" y="17"/>
                  </a:cxn>
                  <a:cxn ang="0">
                    <a:pos x="11" y="17"/>
                  </a:cxn>
                  <a:cxn ang="0">
                    <a:pos x="5" y="17"/>
                  </a:cxn>
                  <a:cxn ang="0">
                    <a:pos x="7" y="14"/>
                  </a:cxn>
                  <a:cxn ang="0">
                    <a:pos x="9" y="12"/>
                  </a:cxn>
                  <a:cxn ang="0">
                    <a:pos x="2" y="10"/>
                  </a:cxn>
                  <a:cxn ang="0">
                    <a:pos x="0" y="3"/>
                  </a:cxn>
                  <a:cxn ang="0">
                    <a:pos x="9" y="2"/>
                  </a:cxn>
                  <a:cxn ang="0">
                    <a:pos x="17" y="0"/>
                  </a:cxn>
                  <a:cxn ang="0">
                    <a:pos x="28" y="3"/>
                  </a:cxn>
                  <a:cxn ang="0">
                    <a:pos x="36" y="9"/>
                  </a:cxn>
                  <a:cxn ang="0">
                    <a:pos x="40" y="7"/>
                  </a:cxn>
                  <a:cxn ang="0">
                    <a:pos x="47" y="5"/>
                  </a:cxn>
                  <a:cxn ang="0">
                    <a:pos x="55" y="10"/>
                  </a:cxn>
                  <a:cxn ang="0">
                    <a:pos x="60" y="17"/>
                  </a:cxn>
                  <a:cxn ang="0">
                    <a:pos x="64" y="14"/>
                  </a:cxn>
                  <a:cxn ang="0">
                    <a:pos x="69" y="12"/>
                  </a:cxn>
                  <a:cxn ang="0">
                    <a:pos x="78" y="17"/>
                  </a:cxn>
                  <a:cxn ang="0">
                    <a:pos x="85" y="24"/>
                  </a:cxn>
                  <a:cxn ang="0">
                    <a:pos x="81" y="26"/>
                  </a:cxn>
                  <a:cxn ang="0">
                    <a:pos x="81" y="29"/>
                  </a:cxn>
                  <a:cxn ang="0">
                    <a:pos x="88" y="34"/>
                  </a:cxn>
                  <a:cxn ang="0">
                    <a:pos x="95" y="43"/>
                  </a:cxn>
                  <a:cxn ang="0">
                    <a:pos x="91" y="48"/>
                  </a:cxn>
                  <a:cxn ang="0">
                    <a:pos x="85" y="50"/>
                  </a:cxn>
                  <a:cxn ang="0">
                    <a:pos x="76" y="46"/>
                  </a:cxn>
                  <a:cxn ang="0">
                    <a:pos x="72" y="43"/>
                  </a:cxn>
                  <a:cxn ang="0">
                    <a:pos x="67" y="38"/>
                  </a:cxn>
                  <a:cxn ang="0">
                    <a:pos x="62" y="36"/>
                  </a:cxn>
                </a:cxnLst>
                <a:rect l="0" t="0" r="r" b="b"/>
                <a:pathLst>
                  <a:path w="95" h="50">
                    <a:moveTo>
                      <a:pt x="62" y="36"/>
                    </a:moveTo>
                    <a:lnTo>
                      <a:pt x="50" y="34"/>
                    </a:lnTo>
                    <a:lnTo>
                      <a:pt x="38" y="34"/>
                    </a:lnTo>
                    <a:lnTo>
                      <a:pt x="31" y="31"/>
                    </a:lnTo>
                    <a:lnTo>
                      <a:pt x="23" y="33"/>
                    </a:lnTo>
                    <a:lnTo>
                      <a:pt x="12" y="31"/>
                    </a:lnTo>
                    <a:lnTo>
                      <a:pt x="9" y="29"/>
                    </a:lnTo>
                    <a:lnTo>
                      <a:pt x="14" y="24"/>
                    </a:lnTo>
                    <a:lnTo>
                      <a:pt x="23" y="22"/>
                    </a:lnTo>
                    <a:lnTo>
                      <a:pt x="23" y="19"/>
                    </a:lnTo>
                    <a:lnTo>
                      <a:pt x="23" y="17"/>
                    </a:lnTo>
                    <a:lnTo>
                      <a:pt x="11" y="17"/>
                    </a:lnTo>
                    <a:lnTo>
                      <a:pt x="5" y="17"/>
                    </a:lnTo>
                    <a:lnTo>
                      <a:pt x="7" y="14"/>
                    </a:lnTo>
                    <a:lnTo>
                      <a:pt x="9" y="12"/>
                    </a:lnTo>
                    <a:lnTo>
                      <a:pt x="2" y="10"/>
                    </a:lnTo>
                    <a:lnTo>
                      <a:pt x="0" y="3"/>
                    </a:lnTo>
                    <a:lnTo>
                      <a:pt x="9" y="2"/>
                    </a:lnTo>
                    <a:lnTo>
                      <a:pt x="17" y="0"/>
                    </a:lnTo>
                    <a:lnTo>
                      <a:pt x="28" y="3"/>
                    </a:lnTo>
                    <a:lnTo>
                      <a:pt x="36" y="9"/>
                    </a:lnTo>
                    <a:lnTo>
                      <a:pt x="40" y="7"/>
                    </a:lnTo>
                    <a:lnTo>
                      <a:pt x="47" y="5"/>
                    </a:lnTo>
                    <a:lnTo>
                      <a:pt x="55" y="10"/>
                    </a:lnTo>
                    <a:lnTo>
                      <a:pt x="60" y="17"/>
                    </a:lnTo>
                    <a:lnTo>
                      <a:pt x="64" y="14"/>
                    </a:lnTo>
                    <a:lnTo>
                      <a:pt x="69" y="12"/>
                    </a:lnTo>
                    <a:lnTo>
                      <a:pt x="78" y="17"/>
                    </a:lnTo>
                    <a:lnTo>
                      <a:pt x="85" y="24"/>
                    </a:lnTo>
                    <a:lnTo>
                      <a:pt x="81" y="26"/>
                    </a:lnTo>
                    <a:lnTo>
                      <a:pt x="81" y="29"/>
                    </a:lnTo>
                    <a:lnTo>
                      <a:pt x="88" y="34"/>
                    </a:lnTo>
                    <a:lnTo>
                      <a:pt x="95" y="43"/>
                    </a:lnTo>
                    <a:lnTo>
                      <a:pt x="91" y="48"/>
                    </a:lnTo>
                    <a:lnTo>
                      <a:pt x="85" y="50"/>
                    </a:lnTo>
                    <a:lnTo>
                      <a:pt x="76" y="46"/>
                    </a:lnTo>
                    <a:lnTo>
                      <a:pt x="72" y="43"/>
                    </a:lnTo>
                    <a:lnTo>
                      <a:pt x="67" y="38"/>
                    </a:lnTo>
                    <a:lnTo>
                      <a:pt x="62" y="36"/>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558" name="Freeform 318"/>
              <p:cNvSpPr>
                <a:spLocks/>
              </p:cNvSpPr>
              <p:nvPr/>
            </p:nvSpPr>
            <p:spPr bwMode="auto">
              <a:xfrm>
                <a:off x="1956594" y="1706563"/>
                <a:ext cx="30163" cy="11112"/>
              </a:xfrm>
              <a:custGeom>
                <a:avLst/>
                <a:gdLst/>
                <a:ahLst/>
                <a:cxnLst>
                  <a:cxn ang="0">
                    <a:pos x="2" y="7"/>
                  </a:cxn>
                  <a:cxn ang="0">
                    <a:pos x="0" y="3"/>
                  </a:cxn>
                  <a:cxn ang="0">
                    <a:pos x="7" y="0"/>
                  </a:cxn>
                  <a:cxn ang="0">
                    <a:pos x="12" y="0"/>
                  </a:cxn>
                  <a:cxn ang="0">
                    <a:pos x="19" y="3"/>
                  </a:cxn>
                  <a:cxn ang="0">
                    <a:pos x="10" y="5"/>
                  </a:cxn>
                  <a:cxn ang="0">
                    <a:pos x="2" y="7"/>
                  </a:cxn>
                </a:cxnLst>
                <a:rect l="0" t="0" r="r" b="b"/>
                <a:pathLst>
                  <a:path w="19" h="7">
                    <a:moveTo>
                      <a:pt x="2" y="7"/>
                    </a:moveTo>
                    <a:lnTo>
                      <a:pt x="0" y="3"/>
                    </a:lnTo>
                    <a:lnTo>
                      <a:pt x="7" y="0"/>
                    </a:lnTo>
                    <a:lnTo>
                      <a:pt x="12" y="0"/>
                    </a:lnTo>
                    <a:lnTo>
                      <a:pt x="19" y="3"/>
                    </a:lnTo>
                    <a:lnTo>
                      <a:pt x="10" y="5"/>
                    </a:lnTo>
                    <a:lnTo>
                      <a:pt x="2" y="7"/>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559" name="Freeform 319"/>
              <p:cNvSpPr>
                <a:spLocks/>
              </p:cNvSpPr>
              <p:nvPr/>
            </p:nvSpPr>
            <p:spPr bwMode="auto">
              <a:xfrm>
                <a:off x="2089944" y="1752600"/>
                <a:ext cx="396875" cy="123825"/>
              </a:xfrm>
              <a:custGeom>
                <a:avLst/>
                <a:gdLst/>
                <a:ahLst/>
                <a:cxnLst>
                  <a:cxn ang="0">
                    <a:pos x="244" y="53"/>
                  </a:cxn>
                  <a:cxn ang="0">
                    <a:pos x="246" y="59"/>
                  </a:cxn>
                  <a:cxn ang="0">
                    <a:pos x="244" y="69"/>
                  </a:cxn>
                  <a:cxn ang="0">
                    <a:pos x="220" y="76"/>
                  </a:cxn>
                  <a:cxn ang="0">
                    <a:pos x="200" y="74"/>
                  </a:cxn>
                  <a:cxn ang="0">
                    <a:pos x="189" y="71"/>
                  </a:cxn>
                  <a:cxn ang="0">
                    <a:pos x="145" y="76"/>
                  </a:cxn>
                  <a:cxn ang="0">
                    <a:pos x="126" y="76"/>
                  </a:cxn>
                  <a:cxn ang="0">
                    <a:pos x="119" y="69"/>
                  </a:cxn>
                  <a:cxn ang="0">
                    <a:pos x="105" y="72"/>
                  </a:cxn>
                  <a:cxn ang="0">
                    <a:pos x="86" y="74"/>
                  </a:cxn>
                  <a:cxn ang="0">
                    <a:pos x="66" y="60"/>
                  </a:cxn>
                  <a:cxn ang="0">
                    <a:pos x="64" y="48"/>
                  </a:cxn>
                  <a:cxn ang="0">
                    <a:pos x="57" y="33"/>
                  </a:cxn>
                  <a:cxn ang="0">
                    <a:pos x="43" y="23"/>
                  </a:cxn>
                  <a:cxn ang="0">
                    <a:pos x="28" y="23"/>
                  </a:cxn>
                  <a:cxn ang="0">
                    <a:pos x="4" y="10"/>
                  </a:cxn>
                  <a:cxn ang="0">
                    <a:pos x="5" y="0"/>
                  </a:cxn>
                  <a:cxn ang="0">
                    <a:pos x="28" y="2"/>
                  </a:cxn>
                  <a:cxn ang="0">
                    <a:pos x="48" y="14"/>
                  </a:cxn>
                  <a:cxn ang="0">
                    <a:pos x="66" y="16"/>
                  </a:cxn>
                  <a:cxn ang="0">
                    <a:pos x="76" y="14"/>
                  </a:cxn>
                  <a:cxn ang="0">
                    <a:pos x="79" y="19"/>
                  </a:cxn>
                  <a:cxn ang="0">
                    <a:pos x="95" y="24"/>
                  </a:cxn>
                  <a:cxn ang="0">
                    <a:pos x="83" y="29"/>
                  </a:cxn>
                  <a:cxn ang="0">
                    <a:pos x="91" y="38"/>
                  </a:cxn>
                  <a:cxn ang="0">
                    <a:pos x="105" y="41"/>
                  </a:cxn>
                  <a:cxn ang="0">
                    <a:pos x="102" y="43"/>
                  </a:cxn>
                  <a:cxn ang="0">
                    <a:pos x="110" y="47"/>
                  </a:cxn>
                  <a:cxn ang="0">
                    <a:pos x="145" y="52"/>
                  </a:cxn>
                  <a:cxn ang="0">
                    <a:pos x="162" y="48"/>
                  </a:cxn>
                  <a:cxn ang="0">
                    <a:pos x="177" y="45"/>
                  </a:cxn>
                  <a:cxn ang="0">
                    <a:pos x="189" y="40"/>
                  </a:cxn>
                  <a:cxn ang="0">
                    <a:pos x="208" y="40"/>
                  </a:cxn>
                  <a:cxn ang="0">
                    <a:pos x="234" y="41"/>
                  </a:cxn>
                  <a:cxn ang="0">
                    <a:pos x="250" y="53"/>
                  </a:cxn>
                  <a:cxn ang="0">
                    <a:pos x="244" y="53"/>
                  </a:cxn>
                </a:cxnLst>
                <a:rect l="0" t="0" r="r" b="b"/>
                <a:pathLst>
                  <a:path w="250" h="78">
                    <a:moveTo>
                      <a:pt x="248" y="52"/>
                    </a:moveTo>
                    <a:lnTo>
                      <a:pt x="244" y="53"/>
                    </a:lnTo>
                    <a:lnTo>
                      <a:pt x="243" y="59"/>
                    </a:lnTo>
                    <a:lnTo>
                      <a:pt x="246" y="59"/>
                    </a:lnTo>
                    <a:lnTo>
                      <a:pt x="250" y="60"/>
                    </a:lnTo>
                    <a:lnTo>
                      <a:pt x="244" y="69"/>
                    </a:lnTo>
                    <a:lnTo>
                      <a:pt x="234" y="74"/>
                    </a:lnTo>
                    <a:lnTo>
                      <a:pt x="220" y="76"/>
                    </a:lnTo>
                    <a:lnTo>
                      <a:pt x="207" y="78"/>
                    </a:lnTo>
                    <a:lnTo>
                      <a:pt x="200" y="74"/>
                    </a:lnTo>
                    <a:lnTo>
                      <a:pt x="198" y="69"/>
                    </a:lnTo>
                    <a:lnTo>
                      <a:pt x="189" y="71"/>
                    </a:lnTo>
                    <a:lnTo>
                      <a:pt x="184" y="76"/>
                    </a:lnTo>
                    <a:lnTo>
                      <a:pt x="145" y="76"/>
                    </a:lnTo>
                    <a:lnTo>
                      <a:pt x="134" y="76"/>
                    </a:lnTo>
                    <a:lnTo>
                      <a:pt x="126" y="76"/>
                    </a:lnTo>
                    <a:lnTo>
                      <a:pt x="119" y="72"/>
                    </a:lnTo>
                    <a:lnTo>
                      <a:pt x="119" y="69"/>
                    </a:lnTo>
                    <a:lnTo>
                      <a:pt x="112" y="69"/>
                    </a:lnTo>
                    <a:lnTo>
                      <a:pt x="105" y="72"/>
                    </a:lnTo>
                    <a:lnTo>
                      <a:pt x="98" y="78"/>
                    </a:lnTo>
                    <a:lnTo>
                      <a:pt x="86" y="74"/>
                    </a:lnTo>
                    <a:lnTo>
                      <a:pt x="76" y="69"/>
                    </a:lnTo>
                    <a:lnTo>
                      <a:pt x="66" y="60"/>
                    </a:lnTo>
                    <a:lnTo>
                      <a:pt x="62" y="53"/>
                    </a:lnTo>
                    <a:lnTo>
                      <a:pt x="64" y="48"/>
                    </a:lnTo>
                    <a:lnTo>
                      <a:pt x="67" y="47"/>
                    </a:lnTo>
                    <a:lnTo>
                      <a:pt x="57" y="33"/>
                    </a:lnTo>
                    <a:lnTo>
                      <a:pt x="48" y="21"/>
                    </a:lnTo>
                    <a:lnTo>
                      <a:pt x="43" y="23"/>
                    </a:lnTo>
                    <a:lnTo>
                      <a:pt x="38" y="26"/>
                    </a:lnTo>
                    <a:lnTo>
                      <a:pt x="28" y="23"/>
                    </a:lnTo>
                    <a:lnTo>
                      <a:pt x="16" y="17"/>
                    </a:lnTo>
                    <a:lnTo>
                      <a:pt x="4" y="10"/>
                    </a:lnTo>
                    <a:lnTo>
                      <a:pt x="0" y="7"/>
                    </a:lnTo>
                    <a:lnTo>
                      <a:pt x="5" y="0"/>
                    </a:lnTo>
                    <a:lnTo>
                      <a:pt x="16" y="0"/>
                    </a:lnTo>
                    <a:lnTo>
                      <a:pt x="28" y="2"/>
                    </a:lnTo>
                    <a:lnTo>
                      <a:pt x="40" y="9"/>
                    </a:lnTo>
                    <a:lnTo>
                      <a:pt x="48" y="14"/>
                    </a:lnTo>
                    <a:lnTo>
                      <a:pt x="60" y="17"/>
                    </a:lnTo>
                    <a:lnTo>
                      <a:pt x="66" y="16"/>
                    </a:lnTo>
                    <a:lnTo>
                      <a:pt x="71" y="14"/>
                    </a:lnTo>
                    <a:lnTo>
                      <a:pt x="76" y="14"/>
                    </a:lnTo>
                    <a:lnTo>
                      <a:pt x="79" y="14"/>
                    </a:lnTo>
                    <a:lnTo>
                      <a:pt x="79" y="19"/>
                    </a:lnTo>
                    <a:lnTo>
                      <a:pt x="88" y="23"/>
                    </a:lnTo>
                    <a:lnTo>
                      <a:pt x="95" y="24"/>
                    </a:lnTo>
                    <a:lnTo>
                      <a:pt x="103" y="29"/>
                    </a:lnTo>
                    <a:lnTo>
                      <a:pt x="83" y="29"/>
                    </a:lnTo>
                    <a:lnTo>
                      <a:pt x="86" y="35"/>
                    </a:lnTo>
                    <a:lnTo>
                      <a:pt x="91" y="38"/>
                    </a:lnTo>
                    <a:lnTo>
                      <a:pt x="98" y="38"/>
                    </a:lnTo>
                    <a:lnTo>
                      <a:pt x="105" y="41"/>
                    </a:lnTo>
                    <a:lnTo>
                      <a:pt x="103" y="41"/>
                    </a:lnTo>
                    <a:lnTo>
                      <a:pt x="102" y="43"/>
                    </a:lnTo>
                    <a:lnTo>
                      <a:pt x="105" y="47"/>
                    </a:lnTo>
                    <a:lnTo>
                      <a:pt x="110" y="47"/>
                    </a:lnTo>
                    <a:lnTo>
                      <a:pt x="128" y="48"/>
                    </a:lnTo>
                    <a:lnTo>
                      <a:pt x="145" y="52"/>
                    </a:lnTo>
                    <a:lnTo>
                      <a:pt x="153" y="50"/>
                    </a:lnTo>
                    <a:lnTo>
                      <a:pt x="162" y="48"/>
                    </a:lnTo>
                    <a:lnTo>
                      <a:pt x="169" y="47"/>
                    </a:lnTo>
                    <a:lnTo>
                      <a:pt x="177" y="45"/>
                    </a:lnTo>
                    <a:lnTo>
                      <a:pt x="183" y="41"/>
                    </a:lnTo>
                    <a:lnTo>
                      <a:pt x="189" y="40"/>
                    </a:lnTo>
                    <a:lnTo>
                      <a:pt x="198" y="40"/>
                    </a:lnTo>
                    <a:lnTo>
                      <a:pt x="208" y="40"/>
                    </a:lnTo>
                    <a:lnTo>
                      <a:pt x="222" y="40"/>
                    </a:lnTo>
                    <a:lnTo>
                      <a:pt x="234" y="41"/>
                    </a:lnTo>
                    <a:lnTo>
                      <a:pt x="243" y="45"/>
                    </a:lnTo>
                    <a:lnTo>
                      <a:pt x="250" y="53"/>
                    </a:lnTo>
                    <a:lnTo>
                      <a:pt x="246" y="53"/>
                    </a:lnTo>
                    <a:lnTo>
                      <a:pt x="244" y="53"/>
                    </a:lnTo>
                    <a:lnTo>
                      <a:pt x="248" y="52"/>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560" name="Freeform 320"/>
              <p:cNvSpPr>
                <a:spLocks/>
              </p:cNvSpPr>
              <p:nvPr/>
            </p:nvSpPr>
            <p:spPr bwMode="auto">
              <a:xfrm>
                <a:off x="2096294" y="1817688"/>
                <a:ext cx="69850" cy="52387"/>
              </a:xfrm>
              <a:custGeom>
                <a:avLst/>
                <a:gdLst/>
                <a:ahLst/>
                <a:cxnLst>
                  <a:cxn ang="0">
                    <a:pos x="7" y="12"/>
                  </a:cxn>
                  <a:cxn ang="0">
                    <a:pos x="12" y="6"/>
                  </a:cxn>
                  <a:cxn ang="0">
                    <a:pos x="22" y="0"/>
                  </a:cxn>
                  <a:cxn ang="0">
                    <a:pos x="27" y="0"/>
                  </a:cxn>
                  <a:cxn ang="0">
                    <a:pos x="36" y="6"/>
                  </a:cxn>
                  <a:cxn ang="0">
                    <a:pos x="41" y="11"/>
                  </a:cxn>
                  <a:cxn ang="0">
                    <a:pos x="44" y="18"/>
                  </a:cxn>
                  <a:cxn ang="0">
                    <a:pos x="41" y="28"/>
                  </a:cxn>
                  <a:cxn ang="0">
                    <a:pos x="34" y="33"/>
                  </a:cxn>
                  <a:cxn ang="0">
                    <a:pos x="27" y="30"/>
                  </a:cxn>
                  <a:cxn ang="0">
                    <a:pos x="15" y="26"/>
                  </a:cxn>
                  <a:cxn ang="0">
                    <a:pos x="3" y="21"/>
                  </a:cxn>
                  <a:cxn ang="0">
                    <a:pos x="0" y="19"/>
                  </a:cxn>
                  <a:cxn ang="0">
                    <a:pos x="3" y="12"/>
                  </a:cxn>
                  <a:cxn ang="0">
                    <a:pos x="7" y="12"/>
                  </a:cxn>
                </a:cxnLst>
                <a:rect l="0" t="0" r="r" b="b"/>
                <a:pathLst>
                  <a:path w="44" h="33">
                    <a:moveTo>
                      <a:pt x="7" y="12"/>
                    </a:moveTo>
                    <a:lnTo>
                      <a:pt x="12" y="6"/>
                    </a:lnTo>
                    <a:lnTo>
                      <a:pt x="22" y="0"/>
                    </a:lnTo>
                    <a:lnTo>
                      <a:pt x="27" y="0"/>
                    </a:lnTo>
                    <a:lnTo>
                      <a:pt x="36" y="6"/>
                    </a:lnTo>
                    <a:lnTo>
                      <a:pt x="41" y="11"/>
                    </a:lnTo>
                    <a:lnTo>
                      <a:pt x="44" y="18"/>
                    </a:lnTo>
                    <a:lnTo>
                      <a:pt x="41" y="28"/>
                    </a:lnTo>
                    <a:lnTo>
                      <a:pt x="34" y="33"/>
                    </a:lnTo>
                    <a:lnTo>
                      <a:pt x="27" y="30"/>
                    </a:lnTo>
                    <a:lnTo>
                      <a:pt x="15" y="26"/>
                    </a:lnTo>
                    <a:lnTo>
                      <a:pt x="3" y="21"/>
                    </a:lnTo>
                    <a:lnTo>
                      <a:pt x="0" y="19"/>
                    </a:lnTo>
                    <a:lnTo>
                      <a:pt x="3" y="12"/>
                    </a:lnTo>
                    <a:lnTo>
                      <a:pt x="7" y="12"/>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561" name="Freeform 321"/>
              <p:cNvSpPr>
                <a:spLocks/>
              </p:cNvSpPr>
              <p:nvPr/>
            </p:nvSpPr>
            <p:spPr bwMode="auto">
              <a:xfrm>
                <a:off x="2104232" y="1717675"/>
                <a:ext cx="61913" cy="19050"/>
              </a:xfrm>
              <a:custGeom>
                <a:avLst/>
                <a:gdLst/>
                <a:ahLst/>
                <a:cxnLst>
                  <a:cxn ang="0">
                    <a:pos x="34" y="0"/>
                  </a:cxn>
                  <a:cxn ang="0">
                    <a:pos x="36" y="0"/>
                  </a:cxn>
                  <a:cxn ang="0">
                    <a:pos x="39" y="0"/>
                  </a:cxn>
                  <a:cxn ang="0">
                    <a:pos x="39" y="3"/>
                  </a:cxn>
                  <a:cxn ang="0">
                    <a:pos x="39" y="7"/>
                  </a:cxn>
                  <a:cxn ang="0">
                    <a:pos x="38" y="10"/>
                  </a:cxn>
                  <a:cxn ang="0">
                    <a:pos x="33" y="12"/>
                  </a:cxn>
                  <a:cxn ang="0">
                    <a:pos x="26" y="10"/>
                  </a:cxn>
                  <a:cxn ang="0">
                    <a:pos x="14" y="8"/>
                  </a:cxn>
                  <a:cxn ang="0">
                    <a:pos x="3" y="7"/>
                  </a:cxn>
                  <a:cxn ang="0">
                    <a:pos x="0" y="7"/>
                  </a:cxn>
                  <a:cxn ang="0">
                    <a:pos x="5" y="2"/>
                  </a:cxn>
                  <a:cxn ang="0">
                    <a:pos x="14" y="0"/>
                  </a:cxn>
                  <a:cxn ang="0">
                    <a:pos x="24" y="0"/>
                  </a:cxn>
                  <a:cxn ang="0">
                    <a:pos x="34" y="0"/>
                  </a:cxn>
                </a:cxnLst>
                <a:rect l="0" t="0" r="r" b="b"/>
                <a:pathLst>
                  <a:path w="39" h="12">
                    <a:moveTo>
                      <a:pt x="34" y="0"/>
                    </a:moveTo>
                    <a:lnTo>
                      <a:pt x="36" y="0"/>
                    </a:lnTo>
                    <a:lnTo>
                      <a:pt x="39" y="0"/>
                    </a:lnTo>
                    <a:lnTo>
                      <a:pt x="39" y="3"/>
                    </a:lnTo>
                    <a:lnTo>
                      <a:pt x="39" y="7"/>
                    </a:lnTo>
                    <a:lnTo>
                      <a:pt x="38" y="10"/>
                    </a:lnTo>
                    <a:lnTo>
                      <a:pt x="33" y="12"/>
                    </a:lnTo>
                    <a:lnTo>
                      <a:pt x="26" y="10"/>
                    </a:lnTo>
                    <a:lnTo>
                      <a:pt x="14" y="8"/>
                    </a:lnTo>
                    <a:lnTo>
                      <a:pt x="3" y="7"/>
                    </a:lnTo>
                    <a:lnTo>
                      <a:pt x="0" y="7"/>
                    </a:lnTo>
                    <a:lnTo>
                      <a:pt x="5" y="2"/>
                    </a:lnTo>
                    <a:lnTo>
                      <a:pt x="14" y="0"/>
                    </a:lnTo>
                    <a:lnTo>
                      <a:pt x="24" y="0"/>
                    </a:lnTo>
                    <a:lnTo>
                      <a:pt x="34" y="0"/>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562" name="Freeform 322"/>
              <p:cNvSpPr>
                <a:spLocks/>
              </p:cNvSpPr>
              <p:nvPr/>
            </p:nvSpPr>
            <p:spPr bwMode="auto">
              <a:xfrm>
                <a:off x="2058194" y="1657350"/>
                <a:ext cx="73025" cy="53975"/>
              </a:xfrm>
              <a:custGeom>
                <a:avLst/>
                <a:gdLst/>
                <a:ahLst/>
                <a:cxnLst>
                  <a:cxn ang="0">
                    <a:pos x="10" y="33"/>
                  </a:cxn>
                  <a:cxn ang="0">
                    <a:pos x="12" y="27"/>
                  </a:cxn>
                  <a:cxn ang="0">
                    <a:pos x="15" y="27"/>
                  </a:cxn>
                  <a:cxn ang="0">
                    <a:pos x="5" y="17"/>
                  </a:cxn>
                  <a:cxn ang="0">
                    <a:pos x="0" y="9"/>
                  </a:cxn>
                  <a:cxn ang="0">
                    <a:pos x="3" y="2"/>
                  </a:cxn>
                  <a:cxn ang="0">
                    <a:pos x="10" y="0"/>
                  </a:cxn>
                  <a:cxn ang="0">
                    <a:pos x="17" y="5"/>
                  </a:cxn>
                  <a:cxn ang="0">
                    <a:pos x="29" y="9"/>
                  </a:cxn>
                  <a:cxn ang="0">
                    <a:pos x="31" y="12"/>
                  </a:cxn>
                  <a:cxn ang="0">
                    <a:pos x="37" y="14"/>
                  </a:cxn>
                  <a:cxn ang="0">
                    <a:pos x="43" y="14"/>
                  </a:cxn>
                  <a:cxn ang="0">
                    <a:pos x="46" y="19"/>
                  </a:cxn>
                  <a:cxn ang="0">
                    <a:pos x="44" y="24"/>
                  </a:cxn>
                  <a:cxn ang="0">
                    <a:pos x="46" y="33"/>
                  </a:cxn>
                  <a:cxn ang="0">
                    <a:pos x="32" y="33"/>
                  </a:cxn>
                  <a:cxn ang="0">
                    <a:pos x="20" y="34"/>
                  </a:cxn>
                  <a:cxn ang="0">
                    <a:pos x="12" y="34"/>
                  </a:cxn>
                  <a:cxn ang="0">
                    <a:pos x="10" y="33"/>
                  </a:cxn>
                </a:cxnLst>
                <a:rect l="0" t="0" r="r" b="b"/>
                <a:pathLst>
                  <a:path w="46" h="34">
                    <a:moveTo>
                      <a:pt x="10" y="33"/>
                    </a:moveTo>
                    <a:lnTo>
                      <a:pt x="12" y="27"/>
                    </a:lnTo>
                    <a:lnTo>
                      <a:pt x="15" y="27"/>
                    </a:lnTo>
                    <a:lnTo>
                      <a:pt x="5" y="17"/>
                    </a:lnTo>
                    <a:lnTo>
                      <a:pt x="0" y="9"/>
                    </a:lnTo>
                    <a:lnTo>
                      <a:pt x="3" y="2"/>
                    </a:lnTo>
                    <a:lnTo>
                      <a:pt x="10" y="0"/>
                    </a:lnTo>
                    <a:lnTo>
                      <a:pt x="17" y="5"/>
                    </a:lnTo>
                    <a:lnTo>
                      <a:pt x="29" y="9"/>
                    </a:lnTo>
                    <a:lnTo>
                      <a:pt x="31" y="12"/>
                    </a:lnTo>
                    <a:lnTo>
                      <a:pt x="37" y="14"/>
                    </a:lnTo>
                    <a:lnTo>
                      <a:pt x="43" y="14"/>
                    </a:lnTo>
                    <a:lnTo>
                      <a:pt x="46" y="19"/>
                    </a:lnTo>
                    <a:lnTo>
                      <a:pt x="44" y="24"/>
                    </a:lnTo>
                    <a:lnTo>
                      <a:pt x="46" y="33"/>
                    </a:lnTo>
                    <a:lnTo>
                      <a:pt x="32" y="33"/>
                    </a:lnTo>
                    <a:lnTo>
                      <a:pt x="20" y="34"/>
                    </a:lnTo>
                    <a:lnTo>
                      <a:pt x="12" y="34"/>
                    </a:lnTo>
                    <a:lnTo>
                      <a:pt x="10" y="33"/>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563" name="Freeform 323"/>
              <p:cNvSpPr>
                <a:spLocks/>
              </p:cNvSpPr>
              <p:nvPr/>
            </p:nvSpPr>
            <p:spPr bwMode="auto">
              <a:xfrm>
                <a:off x="2028032" y="1603375"/>
                <a:ext cx="30163" cy="15875"/>
              </a:xfrm>
              <a:custGeom>
                <a:avLst/>
                <a:gdLst/>
                <a:ahLst/>
                <a:cxnLst>
                  <a:cxn ang="0">
                    <a:pos x="19" y="0"/>
                  </a:cxn>
                  <a:cxn ang="0">
                    <a:pos x="19" y="10"/>
                  </a:cxn>
                  <a:cxn ang="0">
                    <a:pos x="10" y="10"/>
                  </a:cxn>
                  <a:cxn ang="0">
                    <a:pos x="3" y="6"/>
                  </a:cxn>
                  <a:cxn ang="0">
                    <a:pos x="0" y="0"/>
                  </a:cxn>
                  <a:cxn ang="0">
                    <a:pos x="10" y="0"/>
                  </a:cxn>
                  <a:cxn ang="0">
                    <a:pos x="19" y="0"/>
                  </a:cxn>
                </a:cxnLst>
                <a:rect l="0" t="0" r="r" b="b"/>
                <a:pathLst>
                  <a:path w="19" h="10">
                    <a:moveTo>
                      <a:pt x="19" y="0"/>
                    </a:moveTo>
                    <a:lnTo>
                      <a:pt x="19" y="10"/>
                    </a:lnTo>
                    <a:lnTo>
                      <a:pt x="10" y="10"/>
                    </a:lnTo>
                    <a:lnTo>
                      <a:pt x="3" y="6"/>
                    </a:lnTo>
                    <a:lnTo>
                      <a:pt x="0" y="0"/>
                    </a:lnTo>
                    <a:lnTo>
                      <a:pt x="10" y="0"/>
                    </a:lnTo>
                    <a:lnTo>
                      <a:pt x="19" y="0"/>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564" name="Freeform 324"/>
              <p:cNvSpPr>
                <a:spLocks/>
              </p:cNvSpPr>
              <p:nvPr/>
            </p:nvSpPr>
            <p:spPr bwMode="auto">
              <a:xfrm>
                <a:off x="2108994" y="1531938"/>
                <a:ext cx="249238" cy="168275"/>
              </a:xfrm>
              <a:custGeom>
                <a:avLst/>
                <a:gdLst/>
                <a:ahLst/>
                <a:cxnLst>
                  <a:cxn ang="0">
                    <a:pos x="112" y="43"/>
                  </a:cxn>
                  <a:cxn ang="0">
                    <a:pos x="109" y="33"/>
                  </a:cxn>
                  <a:cxn ang="0">
                    <a:pos x="114" y="33"/>
                  </a:cxn>
                  <a:cxn ang="0">
                    <a:pos x="121" y="41"/>
                  </a:cxn>
                  <a:cxn ang="0">
                    <a:pos x="128" y="48"/>
                  </a:cxn>
                  <a:cxn ang="0">
                    <a:pos x="124" y="57"/>
                  </a:cxn>
                  <a:cxn ang="0">
                    <a:pos x="133" y="57"/>
                  </a:cxn>
                  <a:cxn ang="0">
                    <a:pos x="157" y="64"/>
                  </a:cxn>
                  <a:cxn ang="0">
                    <a:pos x="157" y="70"/>
                  </a:cxn>
                  <a:cxn ang="0">
                    <a:pos x="145" y="74"/>
                  </a:cxn>
                  <a:cxn ang="0">
                    <a:pos x="131" y="81"/>
                  </a:cxn>
                  <a:cxn ang="0">
                    <a:pos x="121" y="89"/>
                  </a:cxn>
                  <a:cxn ang="0">
                    <a:pos x="112" y="79"/>
                  </a:cxn>
                  <a:cxn ang="0">
                    <a:pos x="107" y="88"/>
                  </a:cxn>
                  <a:cxn ang="0">
                    <a:pos x="114" y="96"/>
                  </a:cxn>
                  <a:cxn ang="0">
                    <a:pos x="103" y="103"/>
                  </a:cxn>
                  <a:cxn ang="0">
                    <a:pos x="86" y="94"/>
                  </a:cxn>
                  <a:cxn ang="0">
                    <a:pos x="74" y="106"/>
                  </a:cxn>
                  <a:cxn ang="0">
                    <a:pos x="54" y="96"/>
                  </a:cxn>
                  <a:cxn ang="0">
                    <a:pos x="60" y="93"/>
                  </a:cxn>
                  <a:cxn ang="0">
                    <a:pos x="45" y="89"/>
                  </a:cxn>
                  <a:cxn ang="0">
                    <a:pos x="36" y="81"/>
                  </a:cxn>
                  <a:cxn ang="0">
                    <a:pos x="54" y="72"/>
                  </a:cxn>
                  <a:cxn ang="0">
                    <a:pos x="76" y="70"/>
                  </a:cxn>
                  <a:cxn ang="0">
                    <a:pos x="55" y="67"/>
                  </a:cxn>
                  <a:cxn ang="0">
                    <a:pos x="40" y="70"/>
                  </a:cxn>
                  <a:cxn ang="0">
                    <a:pos x="33" y="64"/>
                  </a:cxn>
                  <a:cxn ang="0">
                    <a:pos x="23" y="69"/>
                  </a:cxn>
                  <a:cxn ang="0">
                    <a:pos x="17" y="64"/>
                  </a:cxn>
                  <a:cxn ang="0">
                    <a:pos x="30" y="57"/>
                  </a:cxn>
                  <a:cxn ang="0">
                    <a:pos x="9" y="53"/>
                  </a:cxn>
                  <a:cxn ang="0">
                    <a:pos x="0" y="41"/>
                  </a:cxn>
                  <a:cxn ang="0">
                    <a:pos x="14" y="43"/>
                  </a:cxn>
                  <a:cxn ang="0">
                    <a:pos x="24" y="43"/>
                  </a:cxn>
                  <a:cxn ang="0">
                    <a:pos x="21" y="38"/>
                  </a:cxn>
                  <a:cxn ang="0">
                    <a:pos x="7" y="33"/>
                  </a:cxn>
                  <a:cxn ang="0">
                    <a:pos x="9" y="26"/>
                  </a:cxn>
                  <a:cxn ang="0">
                    <a:pos x="24" y="27"/>
                  </a:cxn>
                  <a:cxn ang="0">
                    <a:pos x="33" y="26"/>
                  </a:cxn>
                  <a:cxn ang="0">
                    <a:pos x="28" y="22"/>
                  </a:cxn>
                  <a:cxn ang="0">
                    <a:pos x="17" y="19"/>
                  </a:cxn>
                  <a:cxn ang="0">
                    <a:pos x="23" y="10"/>
                  </a:cxn>
                  <a:cxn ang="0">
                    <a:pos x="43" y="10"/>
                  </a:cxn>
                  <a:cxn ang="0">
                    <a:pos x="28" y="0"/>
                  </a:cxn>
                  <a:cxn ang="0">
                    <a:pos x="60" y="5"/>
                  </a:cxn>
                  <a:cxn ang="0">
                    <a:pos x="67" y="15"/>
                  </a:cxn>
                  <a:cxn ang="0">
                    <a:pos x="76" y="27"/>
                  </a:cxn>
                  <a:cxn ang="0">
                    <a:pos x="97" y="29"/>
                  </a:cxn>
                  <a:cxn ang="0">
                    <a:pos x="105" y="43"/>
                  </a:cxn>
                </a:cxnLst>
                <a:rect l="0" t="0" r="r" b="b"/>
                <a:pathLst>
                  <a:path w="157" h="106">
                    <a:moveTo>
                      <a:pt x="105" y="43"/>
                    </a:moveTo>
                    <a:lnTo>
                      <a:pt x="112" y="43"/>
                    </a:lnTo>
                    <a:lnTo>
                      <a:pt x="112" y="36"/>
                    </a:lnTo>
                    <a:lnTo>
                      <a:pt x="109" y="33"/>
                    </a:lnTo>
                    <a:lnTo>
                      <a:pt x="110" y="33"/>
                    </a:lnTo>
                    <a:lnTo>
                      <a:pt x="114" y="33"/>
                    </a:lnTo>
                    <a:lnTo>
                      <a:pt x="119" y="34"/>
                    </a:lnTo>
                    <a:lnTo>
                      <a:pt x="121" y="41"/>
                    </a:lnTo>
                    <a:lnTo>
                      <a:pt x="124" y="45"/>
                    </a:lnTo>
                    <a:lnTo>
                      <a:pt x="128" y="48"/>
                    </a:lnTo>
                    <a:lnTo>
                      <a:pt x="126" y="51"/>
                    </a:lnTo>
                    <a:lnTo>
                      <a:pt x="124" y="57"/>
                    </a:lnTo>
                    <a:lnTo>
                      <a:pt x="128" y="58"/>
                    </a:lnTo>
                    <a:lnTo>
                      <a:pt x="133" y="57"/>
                    </a:lnTo>
                    <a:lnTo>
                      <a:pt x="143" y="58"/>
                    </a:lnTo>
                    <a:lnTo>
                      <a:pt x="157" y="64"/>
                    </a:lnTo>
                    <a:lnTo>
                      <a:pt x="157" y="67"/>
                    </a:lnTo>
                    <a:lnTo>
                      <a:pt x="157" y="70"/>
                    </a:lnTo>
                    <a:lnTo>
                      <a:pt x="150" y="72"/>
                    </a:lnTo>
                    <a:lnTo>
                      <a:pt x="145" y="74"/>
                    </a:lnTo>
                    <a:lnTo>
                      <a:pt x="136" y="76"/>
                    </a:lnTo>
                    <a:lnTo>
                      <a:pt x="131" y="81"/>
                    </a:lnTo>
                    <a:lnTo>
                      <a:pt x="126" y="86"/>
                    </a:lnTo>
                    <a:lnTo>
                      <a:pt x="121" y="89"/>
                    </a:lnTo>
                    <a:lnTo>
                      <a:pt x="114" y="86"/>
                    </a:lnTo>
                    <a:lnTo>
                      <a:pt x="112" y="79"/>
                    </a:lnTo>
                    <a:lnTo>
                      <a:pt x="109" y="82"/>
                    </a:lnTo>
                    <a:lnTo>
                      <a:pt x="107" y="88"/>
                    </a:lnTo>
                    <a:lnTo>
                      <a:pt x="110" y="91"/>
                    </a:lnTo>
                    <a:lnTo>
                      <a:pt x="114" y="96"/>
                    </a:lnTo>
                    <a:lnTo>
                      <a:pt x="103" y="96"/>
                    </a:lnTo>
                    <a:lnTo>
                      <a:pt x="103" y="103"/>
                    </a:lnTo>
                    <a:lnTo>
                      <a:pt x="95" y="100"/>
                    </a:lnTo>
                    <a:lnTo>
                      <a:pt x="86" y="94"/>
                    </a:lnTo>
                    <a:lnTo>
                      <a:pt x="83" y="103"/>
                    </a:lnTo>
                    <a:lnTo>
                      <a:pt x="74" y="106"/>
                    </a:lnTo>
                    <a:lnTo>
                      <a:pt x="60" y="103"/>
                    </a:lnTo>
                    <a:lnTo>
                      <a:pt x="54" y="96"/>
                    </a:lnTo>
                    <a:lnTo>
                      <a:pt x="57" y="94"/>
                    </a:lnTo>
                    <a:lnTo>
                      <a:pt x="60" y="93"/>
                    </a:lnTo>
                    <a:lnTo>
                      <a:pt x="52" y="91"/>
                    </a:lnTo>
                    <a:lnTo>
                      <a:pt x="45" y="89"/>
                    </a:lnTo>
                    <a:lnTo>
                      <a:pt x="38" y="84"/>
                    </a:lnTo>
                    <a:lnTo>
                      <a:pt x="36" y="81"/>
                    </a:lnTo>
                    <a:lnTo>
                      <a:pt x="40" y="74"/>
                    </a:lnTo>
                    <a:lnTo>
                      <a:pt x="54" y="72"/>
                    </a:lnTo>
                    <a:lnTo>
                      <a:pt x="66" y="70"/>
                    </a:lnTo>
                    <a:lnTo>
                      <a:pt x="76" y="70"/>
                    </a:lnTo>
                    <a:lnTo>
                      <a:pt x="64" y="67"/>
                    </a:lnTo>
                    <a:lnTo>
                      <a:pt x="55" y="67"/>
                    </a:lnTo>
                    <a:lnTo>
                      <a:pt x="45" y="69"/>
                    </a:lnTo>
                    <a:lnTo>
                      <a:pt x="40" y="70"/>
                    </a:lnTo>
                    <a:lnTo>
                      <a:pt x="35" y="67"/>
                    </a:lnTo>
                    <a:lnTo>
                      <a:pt x="33" y="64"/>
                    </a:lnTo>
                    <a:lnTo>
                      <a:pt x="26" y="65"/>
                    </a:lnTo>
                    <a:lnTo>
                      <a:pt x="23" y="69"/>
                    </a:lnTo>
                    <a:lnTo>
                      <a:pt x="17" y="65"/>
                    </a:lnTo>
                    <a:lnTo>
                      <a:pt x="17" y="64"/>
                    </a:lnTo>
                    <a:lnTo>
                      <a:pt x="23" y="60"/>
                    </a:lnTo>
                    <a:lnTo>
                      <a:pt x="30" y="57"/>
                    </a:lnTo>
                    <a:lnTo>
                      <a:pt x="17" y="55"/>
                    </a:lnTo>
                    <a:lnTo>
                      <a:pt x="9" y="53"/>
                    </a:lnTo>
                    <a:lnTo>
                      <a:pt x="2" y="48"/>
                    </a:lnTo>
                    <a:lnTo>
                      <a:pt x="0" y="41"/>
                    </a:lnTo>
                    <a:lnTo>
                      <a:pt x="7" y="41"/>
                    </a:lnTo>
                    <a:lnTo>
                      <a:pt x="14" y="43"/>
                    </a:lnTo>
                    <a:lnTo>
                      <a:pt x="23" y="45"/>
                    </a:lnTo>
                    <a:lnTo>
                      <a:pt x="24" y="43"/>
                    </a:lnTo>
                    <a:lnTo>
                      <a:pt x="28" y="41"/>
                    </a:lnTo>
                    <a:lnTo>
                      <a:pt x="21" y="38"/>
                    </a:lnTo>
                    <a:lnTo>
                      <a:pt x="14" y="36"/>
                    </a:lnTo>
                    <a:lnTo>
                      <a:pt x="7" y="33"/>
                    </a:lnTo>
                    <a:lnTo>
                      <a:pt x="5" y="31"/>
                    </a:lnTo>
                    <a:lnTo>
                      <a:pt x="9" y="26"/>
                    </a:lnTo>
                    <a:lnTo>
                      <a:pt x="17" y="26"/>
                    </a:lnTo>
                    <a:lnTo>
                      <a:pt x="24" y="27"/>
                    </a:lnTo>
                    <a:lnTo>
                      <a:pt x="31" y="29"/>
                    </a:lnTo>
                    <a:lnTo>
                      <a:pt x="33" y="26"/>
                    </a:lnTo>
                    <a:lnTo>
                      <a:pt x="36" y="24"/>
                    </a:lnTo>
                    <a:lnTo>
                      <a:pt x="28" y="22"/>
                    </a:lnTo>
                    <a:lnTo>
                      <a:pt x="23" y="24"/>
                    </a:lnTo>
                    <a:lnTo>
                      <a:pt x="17" y="19"/>
                    </a:lnTo>
                    <a:lnTo>
                      <a:pt x="16" y="15"/>
                    </a:lnTo>
                    <a:lnTo>
                      <a:pt x="23" y="10"/>
                    </a:lnTo>
                    <a:lnTo>
                      <a:pt x="35" y="10"/>
                    </a:lnTo>
                    <a:lnTo>
                      <a:pt x="43" y="10"/>
                    </a:lnTo>
                    <a:lnTo>
                      <a:pt x="33" y="7"/>
                    </a:lnTo>
                    <a:lnTo>
                      <a:pt x="28" y="0"/>
                    </a:lnTo>
                    <a:lnTo>
                      <a:pt x="43" y="2"/>
                    </a:lnTo>
                    <a:lnTo>
                      <a:pt x="60" y="5"/>
                    </a:lnTo>
                    <a:lnTo>
                      <a:pt x="66" y="8"/>
                    </a:lnTo>
                    <a:lnTo>
                      <a:pt x="67" y="15"/>
                    </a:lnTo>
                    <a:lnTo>
                      <a:pt x="69" y="22"/>
                    </a:lnTo>
                    <a:lnTo>
                      <a:pt x="76" y="27"/>
                    </a:lnTo>
                    <a:lnTo>
                      <a:pt x="86" y="27"/>
                    </a:lnTo>
                    <a:lnTo>
                      <a:pt x="97" y="29"/>
                    </a:lnTo>
                    <a:lnTo>
                      <a:pt x="102" y="34"/>
                    </a:lnTo>
                    <a:lnTo>
                      <a:pt x="105" y="43"/>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565" name="Freeform 325"/>
              <p:cNvSpPr>
                <a:spLocks/>
              </p:cNvSpPr>
              <p:nvPr/>
            </p:nvSpPr>
            <p:spPr bwMode="auto">
              <a:xfrm>
                <a:off x="2312194" y="2233613"/>
                <a:ext cx="163513" cy="103187"/>
              </a:xfrm>
              <a:custGeom>
                <a:avLst/>
                <a:gdLst/>
                <a:ahLst/>
                <a:cxnLst>
                  <a:cxn ang="0">
                    <a:pos x="6" y="45"/>
                  </a:cxn>
                  <a:cxn ang="0">
                    <a:pos x="10" y="41"/>
                  </a:cxn>
                  <a:cxn ang="0">
                    <a:pos x="12" y="38"/>
                  </a:cxn>
                  <a:cxn ang="0">
                    <a:pos x="12" y="32"/>
                  </a:cxn>
                  <a:cxn ang="0">
                    <a:pos x="12" y="31"/>
                  </a:cxn>
                  <a:cxn ang="0">
                    <a:pos x="12" y="20"/>
                  </a:cxn>
                  <a:cxn ang="0">
                    <a:pos x="13" y="12"/>
                  </a:cxn>
                  <a:cxn ang="0">
                    <a:pos x="18" y="3"/>
                  </a:cxn>
                  <a:cxn ang="0">
                    <a:pos x="29" y="0"/>
                  </a:cxn>
                  <a:cxn ang="0">
                    <a:pos x="32" y="7"/>
                  </a:cxn>
                  <a:cxn ang="0">
                    <a:pos x="36" y="14"/>
                  </a:cxn>
                  <a:cxn ang="0">
                    <a:pos x="37" y="12"/>
                  </a:cxn>
                  <a:cxn ang="0">
                    <a:pos x="41" y="10"/>
                  </a:cxn>
                  <a:cxn ang="0">
                    <a:pos x="48" y="15"/>
                  </a:cxn>
                  <a:cxn ang="0">
                    <a:pos x="58" y="20"/>
                  </a:cxn>
                  <a:cxn ang="0">
                    <a:pos x="67" y="22"/>
                  </a:cxn>
                  <a:cxn ang="0">
                    <a:pos x="77" y="31"/>
                  </a:cxn>
                  <a:cxn ang="0">
                    <a:pos x="77" y="34"/>
                  </a:cxn>
                  <a:cxn ang="0">
                    <a:pos x="80" y="39"/>
                  </a:cxn>
                  <a:cxn ang="0">
                    <a:pos x="92" y="45"/>
                  </a:cxn>
                  <a:cxn ang="0">
                    <a:pos x="103" y="50"/>
                  </a:cxn>
                  <a:cxn ang="0">
                    <a:pos x="94" y="53"/>
                  </a:cxn>
                  <a:cxn ang="0">
                    <a:pos x="86" y="55"/>
                  </a:cxn>
                  <a:cxn ang="0">
                    <a:pos x="77" y="55"/>
                  </a:cxn>
                  <a:cxn ang="0">
                    <a:pos x="72" y="55"/>
                  </a:cxn>
                  <a:cxn ang="0">
                    <a:pos x="68" y="51"/>
                  </a:cxn>
                  <a:cxn ang="0">
                    <a:pos x="61" y="48"/>
                  </a:cxn>
                  <a:cxn ang="0">
                    <a:pos x="55" y="43"/>
                  </a:cxn>
                  <a:cxn ang="0">
                    <a:pos x="53" y="43"/>
                  </a:cxn>
                  <a:cxn ang="0">
                    <a:pos x="49" y="50"/>
                  </a:cxn>
                  <a:cxn ang="0">
                    <a:pos x="43" y="57"/>
                  </a:cxn>
                  <a:cxn ang="0">
                    <a:pos x="34" y="60"/>
                  </a:cxn>
                  <a:cxn ang="0">
                    <a:pos x="29" y="60"/>
                  </a:cxn>
                  <a:cxn ang="0">
                    <a:pos x="25" y="63"/>
                  </a:cxn>
                  <a:cxn ang="0">
                    <a:pos x="24" y="65"/>
                  </a:cxn>
                  <a:cxn ang="0">
                    <a:pos x="18" y="62"/>
                  </a:cxn>
                  <a:cxn ang="0">
                    <a:pos x="20" y="55"/>
                  </a:cxn>
                  <a:cxn ang="0">
                    <a:pos x="8" y="53"/>
                  </a:cxn>
                  <a:cxn ang="0">
                    <a:pos x="0" y="55"/>
                  </a:cxn>
                  <a:cxn ang="0">
                    <a:pos x="1" y="46"/>
                  </a:cxn>
                  <a:cxn ang="0">
                    <a:pos x="6" y="45"/>
                  </a:cxn>
                </a:cxnLst>
                <a:rect l="0" t="0" r="r" b="b"/>
                <a:pathLst>
                  <a:path w="103" h="65">
                    <a:moveTo>
                      <a:pt x="6" y="45"/>
                    </a:moveTo>
                    <a:lnTo>
                      <a:pt x="10" y="41"/>
                    </a:lnTo>
                    <a:lnTo>
                      <a:pt x="12" y="38"/>
                    </a:lnTo>
                    <a:lnTo>
                      <a:pt x="12" y="32"/>
                    </a:lnTo>
                    <a:lnTo>
                      <a:pt x="12" y="31"/>
                    </a:lnTo>
                    <a:lnTo>
                      <a:pt x="12" y="20"/>
                    </a:lnTo>
                    <a:lnTo>
                      <a:pt x="13" y="12"/>
                    </a:lnTo>
                    <a:lnTo>
                      <a:pt x="18" y="3"/>
                    </a:lnTo>
                    <a:lnTo>
                      <a:pt x="29" y="0"/>
                    </a:lnTo>
                    <a:lnTo>
                      <a:pt x="32" y="7"/>
                    </a:lnTo>
                    <a:lnTo>
                      <a:pt x="36" y="14"/>
                    </a:lnTo>
                    <a:lnTo>
                      <a:pt x="37" y="12"/>
                    </a:lnTo>
                    <a:lnTo>
                      <a:pt x="41" y="10"/>
                    </a:lnTo>
                    <a:lnTo>
                      <a:pt x="48" y="15"/>
                    </a:lnTo>
                    <a:lnTo>
                      <a:pt x="58" y="20"/>
                    </a:lnTo>
                    <a:lnTo>
                      <a:pt x="67" y="22"/>
                    </a:lnTo>
                    <a:lnTo>
                      <a:pt x="77" y="31"/>
                    </a:lnTo>
                    <a:lnTo>
                      <a:pt x="77" y="34"/>
                    </a:lnTo>
                    <a:lnTo>
                      <a:pt x="80" y="39"/>
                    </a:lnTo>
                    <a:lnTo>
                      <a:pt x="92" y="45"/>
                    </a:lnTo>
                    <a:lnTo>
                      <a:pt x="103" y="50"/>
                    </a:lnTo>
                    <a:lnTo>
                      <a:pt x="94" y="53"/>
                    </a:lnTo>
                    <a:lnTo>
                      <a:pt x="86" y="55"/>
                    </a:lnTo>
                    <a:lnTo>
                      <a:pt x="77" y="55"/>
                    </a:lnTo>
                    <a:lnTo>
                      <a:pt x="72" y="55"/>
                    </a:lnTo>
                    <a:lnTo>
                      <a:pt x="68" y="51"/>
                    </a:lnTo>
                    <a:lnTo>
                      <a:pt x="61" y="48"/>
                    </a:lnTo>
                    <a:lnTo>
                      <a:pt x="55" y="43"/>
                    </a:lnTo>
                    <a:lnTo>
                      <a:pt x="53" y="43"/>
                    </a:lnTo>
                    <a:lnTo>
                      <a:pt x="49" y="50"/>
                    </a:lnTo>
                    <a:lnTo>
                      <a:pt x="43" y="57"/>
                    </a:lnTo>
                    <a:lnTo>
                      <a:pt x="34" y="60"/>
                    </a:lnTo>
                    <a:lnTo>
                      <a:pt x="29" y="60"/>
                    </a:lnTo>
                    <a:lnTo>
                      <a:pt x="25" y="63"/>
                    </a:lnTo>
                    <a:lnTo>
                      <a:pt x="24" y="65"/>
                    </a:lnTo>
                    <a:lnTo>
                      <a:pt x="18" y="62"/>
                    </a:lnTo>
                    <a:lnTo>
                      <a:pt x="20" y="55"/>
                    </a:lnTo>
                    <a:lnTo>
                      <a:pt x="8" y="53"/>
                    </a:lnTo>
                    <a:lnTo>
                      <a:pt x="0" y="55"/>
                    </a:lnTo>
                    <a:lnTo>
                      <a:pt x="1" y="46"/>
                    </a:lnTo>
                    <a:lnTo>
                      <a:pt x="6" y="45"/>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566" name="Freeform 326"/>
              <p:cNvSpPr>
                <a:spLocks/>
              </p:cNvSpPr>
              <p:nvPr/>
            </p:nvSpPr>
            <p:spPr bwMode="auto">
              <a:xfrm>
                <a:off x="2543969" y="2139950"/>
                <a:ext cx="49213" cy="41275"/>
              </a:xfrm>
              <a:custGeom>
                <a:avLst/>
                <a:gdLst/>
                <a:ahLst/>
                <a:cxnLst>
                  <a:cxn ang="0">
                    <a:pos x="31" y="14"/>
                  </a:cxn>
                  <a:cxn ang="0">
                    <a:pos x="24" y="23"/>
                  </a:cxn>
                  <a:cxn ang="0">
                    <a:pos x="12" y="26"/>
                  </a:cxn>
                  <a:cxn ang="0">
                    <a:pos x="3" y="23"/>
                  </a:cxn>
                  <a:cxn ang="0">
                    <a:pos x="0" y="14"/>
                  </a:cxn>
                  <a:cxn ang="0">
                    <a:pos x="3" y="2"/>
                  </a:cxn>
                  <a:cxn ang="0">
                    <a:pos x="15" y="0"/>
                  </a:cxn>
                  <a:cxn ang="0">
                    <a:pos x="26" y="4"/>
                  </a:cxn>
                  <a:cxn ang="0">
                    <a:pos x="31" y="14"/>
                  </a:cxn>
                </a:cxnLst>
                <a:rect l="0" t="0" r="r" b="b"/>
                <a:pathLst>
                  <a:path w="31" h="26">
                    <a:moveTo>
                      <a:pt x="31" y="14"/>
                    </a:moveTo>
                    <a:lnTo>
                      <a:pt x="24" y="23"/>
                    </a:lnTo>
                    <a:lnTo>
                      <a:pt x="12" y="26"/>
                    </a:lnTo>
                    <a:lnTo>
                      <a:pt x="3" y="23"/>
                    </a:lnTo>
                    <a:lnTo>
                      <a:pt x="0" y="14"/>
                    </a:lnTo>
                    <a:lnTo>
                      <a:pt x="3" y="2"/>
                    </a:lnTo>
                    <a:lnTo>
                      <a:pt x="15" y="0"/>
                    </a:lnTo>
                    <a:lnTo>
                      <a:pt x="26" y="4"/>
                    </a:lnTo>
                    <a:lnTo>
                      <a:pt x="31" y="14"/>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567" name="Freeform 327"/>
              <p:cNvSpPr>
                <a:spLocks/>
              </p:cNvSpPr>
              <p:nvPr/>
            </p:nvSpPr>
            <p:spPr bwMode="auto">
              <a:xfrm>
                <a:off x="2393157" y="2339975"/>
                <a:ext cx="41275" cy="31750"/>
              </a:xfrm>
              <a:custGeom>
                <a:avLst/>
                <a:gdLst/>
                <a:ahLst/>
                <a:cxnLst>
                  <a:cxn ang="0">
                    <a:pos x="10" y="2"/>
                  </a:cxn>
                  <a:cxn ang="0">
                    <a:pos x="19" y="0"/>
                  </a:cxn>
                  <a:cxn ang="0">
                    <a:pos x="26" y="3"/>
                  </a:cxn>
                  <a:cxn ang="0">
                    <a:pos x="14" y="14"/>
                  </a:cxn>
                  <a:cxn ang="0">
                    <a:pos x="0" y="20"/>
                  </a:cxn>
                  <a:cxn ang="0">
                    <a:pos x="0" y="14"/>
                  </a:cxn>
                  <a:cxn ang="0">
                    <a:pos x="5" y="7"/>
                  </a:cxn>
                  <a:cxn ang="0">
                    <a:pos x="10" y="2"/>
                  </a:cxn>
                </a:cxnLst>
                <a:rect l="0" t="0" r="r" b="b"/>
                <a:pathLst>
                  <a:path w="26" h="20">
                    <a:moveTo>
                      <a:pt x="10" y="2"/>
                    </a:moveTo>
                    <a:lnTo>
                      <a:pt x="19" y="0"/>
                    </a:lnTo>
                    <a:lnTo>
                      <a:pt x="26" y="3"/>
                    </a:lnTo>
                    <a:lnTo>
                      <a:pt x="14" y="14"/>
                    </a:lnTo>
                    <a:lnTo>
                      <a:pt x="0" y="20"/>
                    </a:lnTo>
                    <a:lnTo>
                      <a:pt x="0" y="14"/>
                    </a:lnTo>
                    <a:lnTo>
                      <a:pt x="5" y="7"/>
                    </a:lnTo>
                    <a:lnTo>
                      <a:pt x="10" y="2"/>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568" name="Freeform 328"/>
              <p:cNvSpPr>
                <a:spLocks/>
              </p:cNvSpPr>
              <p:nvPr/>
            </p:nvSpPr>
            <p:spPr bwMode="auto">
              <a:xfrm>
                <a:off x="2458244" y="1908175"/>
                <a:ext cx="107950" cy="46037"/>
              </a:xfrm>
              <a:custGeom>
                <a:avLst/>
                <a:gdLst/>
                <a:ahLst/>
                <a:cxnLst>
                  <a:cxn ang="0">
                    <a:pos x="25" y="29"/>
                  </a:cxn>
                  <a:cxn ang="0">
                    <a:pos x="11" y="26"/>
                  </a:cxn>
                  <a:cxn ang="0">
                    <a:pos x="11" y="17"/>
                  </a:cxn>
                  <a:cxn ang="0">
                    <a:pos x="2" y="12"/>
                  </a:cxn>
                  <a:cxn ang="0">
                    <a:pos x="0" y="7"/>
                  </a:cxn>
                  <a:cxn ang="0">
                    <a:pos x="2" y="0"/>
                  </a:cxn>
                  <a:cxn ang="0">
                    <a:pos x="9" y="0"/>
                  </a:cxn>
                  <a:cxn ang="0">
                    <a:pos x="21" y="2"/>
                  </a:cxn>
                  <a:cxn ang="0">
                    <a:pos x="33" y="4"/>
                  </a:cxn>
                  <a:cxn ang="0">
                    <a:pos x="42" y="4"/>
                  </a:cxn>
                  <a:cxn ang="0">
                    <a:pos x="52" y="9"/>
                  </a:cxn>
                  <a:cxn ang="0">
                    <a:pos x="59" y="14"/>
                  </a:cxn>
                  <a:cxn ang="0">
                    <a:pos x="68" y="19"/>
                  </a:cxn>
                  <a:cxn ang="0">
                    <a:pos x="64" y="24"/>
                  </a:cxn>
                  <a:cxn ang="0">
                    <a:pos x="59" y="28"/>
                  </a:cxn>
                  <a:cxn ang="0">
                    <a:pos x="50" y="26"/>
                  </a:cxn>
                  <a:cxn ang="0">
                    <a:pos x="43" y="24"/>
                  </a:cxn>
                  <a:cxn ang="0">
                    <a:pos x="35" y="26"/>
                  </a:cxn>
                  <a:cxn ang="0">
                    <a:pos x="25" y="29"/>
                  </a:cxn>
                </a:cxnLst>
                <a:rect l="0" t="0" r="r" b="b"/>
                <a:pathLst>
                  <a:path w="68" h="29">
                    <a:moveTo>
                      <a:pt x="25" y="29"/>
                    </a:moveTo>
                    <a:lnTo>
                      <a:pt x="11" y="26"/>
                    </a:lnTo>
                    <a:lnTo>
                      <a:pt x="11" y="17"/>
                    </a:lnTo>
                    <a:lnTo>
                      <a:pt x="2" y="12"/>
                    </a:lnTo>
                    <a:lnTo>
                      <a:pt x="0" y="7"/>
                    </a:lnTo>
                    <a:lnTo>
                      <a:pt x="2" y="0"/>
                    </a:lnTo>
                    <a:lnTo>
                      <a:pt x="9" y="0"/>
                    </a:lnTo>
                    <a:lnTo>
                      <a:pt x="21" y="2"/>
                    </a:lnTo>
                    <a:lnTo>
                      <a:pt x="33" y="4"/>
                    </a:lnTo>
                    <a:lnTo>
                      <a:pt x="42" y="4"/>
                    </a:lnTo>
                    <a:lnTo>
                      <a:pt x="52" y="9"/>
                    </a:lnTo>
                    <a:lnTo>
                      <a:pt x="59" y="14"/>
                    </a:lnTo>
                    <a:lnTo>
                      <a:pt x="68" y="19"/>
                    </a:lnTo>
                    <a:lnTo>
                      <a:pt x="64" y="24"/>
                    </a:lnTo>
                    <a:lnTo>
                      <a:pt x="59" y="28"/>
                    </a:lnTo>
                    <a:lnTo>
                      <a:pt x="50" y="26"/>
                    </a:lnTo>
                    <a:lnTo>
                      <a:pt x="43" y="24"/>
                    </a:lnTo>
                    <a:lnTo>
                      <a:pt x="35" y="26"/>
                    </a:lnTo>
                    <a:lnTo>
                      <a:pt x="25" y="29"/>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569" name="Freeform 329"/>
              <p:cNvSpPr>
                <a:spLocks/>
              </p:cNvSpPr>
              <p:nvPr/>
            </p:nvSpPr>
            <p:spPr bwMode="auto">
              <a:xfrm>
                <a:off x="2467769" y="2363788"/>
                <a:ext cx="26988" cy="25400"/>
              </a:xfrm>
              <a:custGeom>
                <a:avLst/>
                <a:gdLst/>
                <a:ahLst/>
                <a:cxnLst>
                  <a:cxn ang="0">
                    <a:pos x="17" y="4"/>
                  </a:cxn>
                  <a:cxn ang="0">
                    <a:pos x="12" y="11"/>
                  </a:cxn>
                  <a:cxn ang="0">
                    <a:pos x="8" y="16"/>
                  </a:cxn>
                  <a:cxn ang="0">
                    <a:pos x="3" y="12"/>
                  </a:cxn>
                  <a:cxn ang="0">
                    <a:pos x="0" y="9"/>
                  </a:cxn>
                  <a:cxn ang="0">
                    <a:pos x="5" y="0"/>
                  </a:cxn>
                  <a:cxn ang="0">
                    <a:pos x="17" y="4"/>
                  </a:cxn>
                </a:cxnLst>
                <a:rect l="0" t="0" r="r" b="b"/>
                <a:pathLst>
                  <a:path w="17" h="16">
                    <a:moveTo>
                      <a:pt x="17" y="4"/>
                    </a:moveTo>
                    <a:lnTo>
                      <a:pt x="12" y="11"/>
                    </a:lnTo>
                    <a:lnTo>
                      <a:pt x="8" y="16"/>
                    </a:lnTo>
                    <a:lnTo>
                      <a:pt x="3" y="12"/>
                    </a:lnTo>
                    <a:lnTo>
                      <a:pt x="0" y="9"/>
                    </a:lnTo>
                    <a:lnTo>
                      <a:pt x="5" y="0"/>
                    </a:lnTo>
                    <a:lnTo>
                      <a:pt x="17" y="4"/>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570" name="Freeform 330"/>
              <p:cNvSpPr>
                <a:spLocks/>
              </p:cNvSpPr>
              <p:nvPr/>
            </p:nvSpPr>
            <p:spPr bwMode="auto">
              <a:xfrm>
                <a:off x="2601119" y="2143125"/>
                <a:ext cx="26988" cy="15875"/>
              </a:xfrm>
              <a:custGeom>
                <a:avLst/>
                <a:gdLst/>
                <a:ahLst/>
                <a:cxnLst>
                  <a:cxn ang="0">
                    <a:pos x="7" y="10"/>
                  </a:cxn>
                  <a:cxn ang="0">
                    <a:pos x="2" y="9"/>
                  </a:cxn>
                  <a:cxn ang="0">
                    <a:pos x="0" y="7"/>
                  </a:cxn>
                  <a:cxn ang="0">
                    <a:pos x="2" y="2"/>
                  </a:cxn>
                  <a:cxn ang="0">
                    <a:pos x="7" y="0"/>
                  </a:cxn>
                  <a:cxn ang="0">
                    <a:pos x="12" y="3"/>
                  </a:cxn>
                  <a:cxn ang="0">
                    <a:pos x="17" y="9"/>
                  </a:cxn>
                  <a:cxn ang="0">
                    <a:pos x="10" y="9"/>
                  </a:cxn>
                  <a:cxn ang="0">
                    <a:pos x="7" y="10"/>
                  </a:cxn>
                </a:cxnLst>
                <a:rect l="0" t="0" r="r" b="b"/>
                <a:pathLst>
                  <a:path w="17" h="10">
                    <a:moveTo>
                      <a:pt x="7" y="10"/>
                    </a:moveTo>
                    <a:lnTo>
                      <a:pt x="2" y="9"/>
                    </a:lnTo>
                    <a:lnTo>
                      <a:pt x="0" y="7"/>
                    </a:lnTo>
                    <a:lnTo>
                      <a:pt x="2" y="2"/>
                    </a:lnTo>
                    <a:lnTo>
                      <a:pt x="7" y="0"/>
                    </a:lnTo>
                    <a:lnTo>
                      <a:pt x="12" y="3"/>
                    </a:lnTo>
                    <a:lnTo>
                      <a:pt x="17" y="9"/>
                    </a:lnTo>
                    <a:lnTo>
                      <a:pt x="10" y="9"/>
                    </a:lnTo>
                    <a:lnTo>
                      <a:pt x="7" y="10"/>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571" name="Freeform 331"/>
              <p:cNvSpPr>
                <a:spLocks/>
              </p:cNvSpPr>
              <p:nvPr/>
            </p:nvSpPr>
            <p:spPr bwMode="auto">
              <a:xfrm>
                <a:off x="2497932" y="2100263"/>
                <a:ext cx="15875" cy="15875"/>
              </a:xfrm>
              <a:custGeom>
                <a:avLst/>
                <a:gdLst/>
                <a:ahLst/>
                <a:cxnLst>
                  <a:cxn ang="0">
                    <a:pos x="0" y="10"/>
                  </a:cxn>
                  <a:cxn ang="0">
                    <a:pos x="0" y="5"/>
                  </a:cxn>
                  <a:cxn ang="0">
                    <a:pos x="10" y="0"/>
                  </a:cxn>
                  <a:cxn ang="0">
                    <a:pos x="5" y="6"/>
                  </a:cxn>
                  <a:cxn ang="0">
                    <a:pos x="0" y="10"/>
                  </a:cxn>
                </a:cxnLst>
                <a:rect l="0" t="0" r="r" b="b"/>
                <a:pathLst>
                  <a:path w="10" h="10">
                    <a:moveTo>
                      <a:pt x="0" y="10"/>
                    </a:moveTo>
                    <a:lnTo>
                      <a:pt x="0" y="5"/>
                    </a:lnTo>
                    <a:lnTo>
                      <a:pt x="10" y="0"/>
                    </a:lnTo>
                    <a:lnTo>
                      <a:pt x="5" y="6"/>
                    </a:lnTo>
                    <a:lnTo>
                      <a:pt x="0" y="10"/>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572" name="Freeform 332"/>
              <p:cNvSpPr>
                <a:spLocks/>
              </p:cNvSpPr>
              <p:nvPr/>
            </p:nvSpPr>
            <p:spPr bwMode="auto">
              <a:xfrm>
                <a:off x="2243932" y="1905000"/>
                <a:ext cx="663575" cy="477837"/>
              </a:xfrm>
              <a:custGeom>
                <a:avLst/>
                <a:gdLst/>
                <a:ahLst/>
                <a:cxnLst>
                  <a:cxn ang="0">
                    <a:pos x="375" y="222"/>
                  </a:cxn>
                  <a:cxn ang="0">
                    <a:pos x="347" y="196"/>
                  </a:cxn>
                  <a:cxn ang="0">
                    <a:pos x="328" y="198"/>
                  </a:cxn>
                  <a:cxn ang="0">
                    <a:pos x="326" y="205"/>
                  </a:cxn>
                  <a:cxn ang="0">
                    <a:pos x="344" y="231"/>
                  </a:cxn>
                  <a:cxn ang="0">
                    <a:pos x="366" y="238"/>
                  </a:cxn>
                  <a:cxn ang="0">
                    <a:pos x="376" y="258"/>
                  </a:cxn>
                  <a:cxn ang="0">
                    <a:pos x="342" y="270"/>
                  </a:cxn>
                  <a:cxn ang="0">
                    <a:pos x="321" y="265"/>
                  </a:cxn>
                  <a:cxn ang="0">
                    <a:pos x="347" y="298"/>
                  </a:cxn>
                  <a:cxn ang="0">
                    <a:pos x="328" y="289"/>
                  </a:cxn>
                  <a:cxn ang="0">
                    <a:pos x="290" y="277"/>
                  </a:cxn>
                  <a:cxn ang="0">
                    <a:pos x="258" y="253"/>
                  </a:cxn>
                  <a:cxn ang="0">
                    <a:pos x="225" y="239"/>
                  </a:cxn>
                  <a:cxn ang="0">
                    <a:pos x="203" y="243"/>
                  </a:cxn>
                  <a:cxn ang="0">
                    <a:pos x="175" y="236"/>
                  </a:cxn>
                  <a:cxn ang="0">
                    <a:pos x="187" y="219"/>
                  </a:cxn>
                  <a:cxn ang="0">
                    <a:pos x="227" y="215"/>
                  </a:cxn>
                  <a:cxn ang="0">
                    <a:pos x="233" y="195"/>
                  </a:cxn>
                  <a:cxn ang="0">
                    <a:pos x="251" y="159"/>
                  </a:cxn>
                  <a:cxn ang="0">
                    <a:pos x="206" y="135"/>
                  </a:cxn>
                  <a:cxn ang="0">
                    <a:pos x="197" y="126"/>
                  </a:cxn>
                  <a:cxn ang="0">
                    <a:pos x="175" y="100"/>
                  </a:cxn>
                  <a:cxn ang="0">
                    <a:pos x="151" y="114"/>
                  </a:cxn>
                  <a:cxn ang="0">
                    <a:pos x="132" y="104"/>
                  </a:cxn>
                  <a:cxn ang="0">
                    <a:pos x="92" y="104"/>
                  </a:cxn>
                  <a:cxn ang="0">
                    <a:pos x="55" y="100"/>
                  </a:cxn>
                  <a:cxn ang="0">
                    <a:pos x="13" y="80"/>
                  </a:cxn>
                  <a:cxn ang="0">
                    <a:pos x="27" y="71"/>
                  </a:cxn>
                  <a:cxn ang="0">
                    <a:pos x="3" y="64"/>
                  </a:cxn>
                  <a:cxn ang="0">
                    <a:pos x="5" y="35"/>
                  </a:cxn>
                  <a:cxn ang="0">
                    <a:pos x="20" y="11"/>
                  </a:cxn>
                  <a:cxn ang="0">
                    <a:pos x="56" y="0"/>
                  </a:cxn>
                  <a:cxn ang="0">
                    <a:pos x="65" y="11"/>
                  </a:cxn>
                  <a:cxn ang="0">
                    <a:pos x="49" y="35"/>
                  </a:cxn>
                  <a:cxn ang="0">
                    <a:pos x="53" y="50"/>
                  </a:cxn>
                  <a:cxn ang="0">
                    <a:pos x="65" y="38"/>
                  </a:cxn>
                  <a:cxn ang="0">
                    <a:pos x="91" y="7"/>
                  </a:cxn>
                  <a:cxn ang="0">
                    <a:pos x="127" y="7"/>
                  </a:cxn>
                  <a:cxn ang="0">
                    <a:pos x="137" y="40"/>
                  </a:cxn>
                  <a:cxn ang="0">
                    <a:pos x="154" y="42"/>
                  </a:cxn>
                  <a:cxn ang="0">
                    <a:pos x="173" y="33"/>
                  </a:cxn>
                  <a:cxn ang="0">
                    <a:pos x="209" y="35"/>
                  </a:cxn>
                  <a:cxn ang="0">
                    <a:pos x="237" y="61"/>
                  </a:cxn>
                  <a:cxn ang="0">
                    <a:pos x="266" y="64"/>
                  </a:cxn>
                  <a:cxn ang="0">
                    <a:pos x="289" y="78"/>
                  </a:cxn>
                  <a:cxn ang="0">
                    <a:pos x="314" y="98"/>
                  </a:cxn>
                  <a:cxn ang="0">
                    <a:pos x="338" y="111"/>
                  </a:cxn>
                  <a:cxn ang="0">
                    <a:pos x="335" y="117"/>
                  </a:cxn>
                  <a:cxn ang="0">
                    <a:pos x="326" y="135"/>
                  </a:cxn>
                  <a:cxn ang="0">
                    <a:pos x="349" y="150"/>
                  </a:cxn>
                  <a:cxn ang="0">
                    <a:pos x="376" y="174"/>
                  </a:cxn>
                  <a:cxn ang="0">
                    <a:pos x="404" y="179"/>
                  </a:cxn>
                  <a:cxn ang="0">
                    <a:pos x="402" y="198"/>
                  </a:cxn>
                  <a:cxn ang="0">
                    <a:pos x="392" y="212"/>
                  </a:cxn>
                </a:cxnLst>
                <a:rect l="0" t="0" r="r" b="b"/>
                <a:pathLst>
                  <a:path w="418" h="301">
                    <a:moveTo>
                      <a:pt x="392" y="212"/>
                    </a:moveTo>
                    <a:lnTo>
                      <a:pt x="390" y="221"/>
                    </a:lnTo>
                    <a:lnTo>
                      <a:pt x="385" y="226"/>
                    </a:lnTo>
                    <a:lnTo>
                      <a:pt x="375" y="222"/>
                    </a:lnTo>
                    <a:lnTo>
                      <a:pt x="368" y="219"/>
                    </a:lnTo>
                    <a:lnTo>
                      <a:pt x="362" y="214"/>
                    </a:lnTo>
                    <a:lnTo>
                      <a:pt x="357" y="209"/>
                    </a:lnTo>
                    <a:lnTo>
                      <a:pt x="347" y="196"/>
                    </a:lnTo>
                    <a:lnTo>
                      <a:pt x="333" y="191"/>
                    </a:lnTo>
                    <a:lnTo>
                      <a:pt x="328" y="193"/>
                    </a:lnTo>
                    <a:lnTo>
                      <a:pt x="323" y="196"/>
                    </a:lnTo>
                    <a:lnTo>
                      <a:pt x="328" y="198"/>
                    </a:lnTo>
                    <a:lnTo>
                      <a:pt x="333" y="198"/>
                    </a:lnTo>
                    <a:lnTo>
                      <a:pt x="333" y="205"/>
                    </a:lnTo>
                    <a:lnTo>
                      <a:pt x="330" y="205"/>
                    </a:lnTo>
                    <a:lnTo>
                      <a:pt x="326" y="205"/>
                    </a:lnTo>
                    <a:lnTo>
                      <a:pt x="326" y="212"/>
                    </a:lnTo>
                    <a:lnTo>
                      <a:pt x="333" y="212"/>
                    </a:lnTo>
                    <a:lnTo>
                      <a:pt x="337" y="222"/>
                    </a:lnTo>
                    <a:lnTo>
                      <a:pt x="344" y="231"/>
                    </a:lnTo>
                    <a:lnTo>
                      <a:pt x="354" y="231"/>
                    </a:lnTo>
                    <a:lnTo>
                      <a:pt x="357" y="238"/>
                    </a:lnTo>
                    <a:lnTo>
                      <a:pt x="361" y="238"/>
                    </a:lnTo>
                    <a:lnTo>
                      <a:pt x="366" y="238"/>
                    </a:lnTo>
                    <a:lnTo>
                      <a:pt x="366" y="243"/>
                    </a:lnTo>
                    <a:lnTo>
                      <a:pt x="366" y="248"/>
                    </a:lnTo>
                    <a:lnTo>
                      <a:pt x="371" y="252"/>
                    </a:lnTo>
                    <a:lnTo>
                      <a:pt x="376" y="258"/>
                    </a:lnTo>
                    <a:lnTo>
                      <a:pt x="371" y="269"/>
                    </a:lnTo>
                    <a:lnTo>
                      <a:pt x="368" y="279"/>
                    </a:lnTo>
                    <a:lnTo>
                      <a:pt x="356" y="276"/>
                    </a:lnTo>
                    <a:lnTo>
                      <a:pt x="342" y="270"/>
                    </a:lnTo>
                    <a:lnTo>
                      <a:pt x="328" y="264"/>
                    </a:lnTo>
                    <a:lnTo>
                      <a:pt x="321" y="258"/>
                    </a:lnTo>
                    <a:lnTo>
                      <a:pt x="313" y="258"/>
                    </a:lnTo>
                    <a:lnTo>
                      <a:pt x="321" y="265"/>
                    </a:lnTo>
                    <a:lnTo>
                      <a:pt x="333" y="276"/>
                    </a:lnTo>
                    <a:lnTo>
                      <a:pt x="344" y="284"/>
                    </a:lnTo>
                    <a:lnTo>
                      <a:pt x="350" y="294"/>
                    </a:lnTo>
                    <a:lnTo>
                      <a:pt x="347" y="298"/>
                    </a:lnTo>
                    <a:lnTo>
                      <a:pt x="345" y="301"/>
                    </a:lnTo>
                    <a:lnTo>
                      <a:pt x="342" y="298"/>
                    </a:lnTo>
                    <a:lnTo>
                      <a:pt x="340" y="294"/>
                    </a:lnTo>
                    <a:lnTo>
                      <a:pt x="328" y="289"/>
                    </a:lnTo>
                    <a:lnTo>
                      <a:pt x="319" y="288"/>
                    </a:lnTo>
                    <a:lnTo>
                      <a:pt x="311" y="286"/>
                    </a:lnTo>
                    <a:lnTo>
                      <a:pt x="304" y="282"/>
                    </a:lnTo>
                    <a:lnTo>
                      <a:pt x="290" y="277"/>
                    </a:lnTo>
                    <a:lnTo>
                      <a:pt x="278" y="274"/>
                    </a:lnTo>
                    <a:lnTo>
                      <a:pt x="268" y="267"/>
                    </a:lnTo>
                    <a:lnTo>
                      <a:pt x="270" y="260"/>
                    </a:lnTo>
                    <a:lnTo>
                      <a:pt x="258" y="253"/>
                    </a:lnTo>
                    <a:lnTo>
                      <a:pt x="247" y="246"/>
                    </a:lnTo>
                    <a:lnTo>
                      <a:pt x="239" y="239"/>
                    </a:lnTo>
                    <a:lnTo>
                      <a:pt x="230" y="234"/>
                    </a:lnTo>
                    <a:lnTo>
                      <a:pt x="225" y="239"/>
                    </a:lnTo>
                    <a:lnTo>
                      <a:pt x="220" y="243"/>
                    </a:lnTo>
                    <a:lnTo>
                      <a:pt x="215" y="241"/>
                    </a:lnTo>
                    <a:lnTo>
                      <a:pt x="211" y="239"/>
                    </a:lnTo>
                    <a:lnTo>
                      <a:pt x="203" y="243"/>
                    </a:lnTo>
                    <a:lnTo>
                      <a:pt x="196" y="246"/>
                    </a:lnTo>
                    <a:lnTo>
                      <a:pt x="189" y="245"/>
                    </a:lnTo>
                    <a:lnTo>
                      <a:pt x="182" y="241"/>
                    </a:lnTo>
                    <a:lnTo>
                      <a:pt x="175" y="236"/>
                    </a:lnTo>
                    <a:lnTo>
                      <a:pt x="173" y="233"/>
                    </a:lnTo>
                    <a:lnTo>
                      <a:pt x="175" y="227"/>
                    </a:lnTo>
                    <a:lnTo>
                      <a:pt x="180" y="222"/>
                    </a:lnTo>
                    <a:lnTo>
                      <a:pt x="187" y="219"/>
                    </a:lnTo>
                    <a:lnTo>
                      <a:pt x="194" y="219"/>
                    </a:lnTo>
                    <a:lnTo>
                      <a:pt x="206" y="219"/>
                    </a:lnTo>
                    <a:lnTo>
                      <a:pt x="216" y="219"/>
                    </a:lnTo>
                    <a:lnTo>
                      <a:pt x="227" y="215"/>
                    </a:lnTo>
                    <a:lnTo>
                      <a:pt x="239" y="212"/>
                    </a:lnTo>
                    <a:lnTo>
                      <a:pt x="233" y="207"/>
                    </a:lnTo>
                    <a:lnTo>
                      <a:pt x="230" y="202"/>
                    </a:lnTo>
                    <a:lnTo>
                      <a:pt x="233" y="195"/>
                    </a:lnTo>
                    <a:lnTo>
                      <a:pt x="242" y="193"/>
                    </a:lnTo>
                    <a:lnTo>
                      <a:pt x="251" y="181"/>
                    </a:lnTo>
                    <a:lnTo>
                      <a:pt x="258" y="171"/>
                    </a:lnTo>
                    <a:lnTo>
                      <a:pt x="251" y="159"/>
                    </a:lnTo>
                    <a:lnTo>
                      <a:pt x="239" y="147"/>
                    </a:lnTo>
                    <a:lnTo>
                      <a:pt x="225" y="136"/>
                    </a:lnTo>
                    <a:lnTo>
                      <a:pt x="215" y="133"/>
                    </a:lnTo>
                    <a:lnTo>
                      <a:pt x="206" y="135"/>
                    </a:lnTo>
                    <a:lnTo>
                      <a:pt x="197" y="138"/>
                    </a:lnTo>
                    <a:lnTo>
                      <a:pt x="194" y="135"/>
                    </a:lnTo>
                    <a:lnTo>
                      <a:pt x="194" y="133"/>
                    </a:lnTo>
                    <a:lnTo>
                      <a:pt x="197" y="126"/>
                    </a:lnTo>
                    <a:lnTo>
                      <a:pt x="206" y="126"/>
                    </a:lnTo>
                    <a:lnTo>
                      <a:pt x="197" y="117"/>
                    </a:lnTo>
                    <a:lnTo>
                      <a:pt x="187" y="109"/>
                    </a:lnTo>
                    <a:lnTo>
                      <a:pt x="175" y="100"/>
                    </a:lnTo>
                    <a:lnTo>
                      <a:pt x="168" y="98"/>
                    </a:lnTo>
                    <a:lnTo>
                      <a:pt x="163" y="100"/>
                    </a:lnTo>
                    <a:lnTo>
                      <a:pt x="158" y="107"/>
                    </a:lnTo>
                    <a:lnTo>
                      <a:pt x="151" y="114"/>
                    </a:lnTo>
                    <a:lnTo>
                      <a:pt x="146" y="117"/>
                    </a:lnTo>
                    <a:lnTo>
                      <a:pt x="141" y="112"/>
                    </a:lnTo>
                    <a:lnTo>
                      <a:pt x="141" y="105"/>
                    </a:lnTo>
                    <a:lnTo>
                      <a:pt x="132" y="104"/>
                    </a:lnTo>
                    <a:lnTo>
                      <a:pt x="123" y="104"/>
                    </a:lnTo>
                    <a:lnTo>
                      <a:pt x="113" y="104"/>
                    </a:lnTo>
                    <a:lnTo>
                      <a:pt x="104" y="104"/>
                    </a:lnTo>
                    <a:lnTo>
                      <a:pt x="92" y="104"/>
                    </a:lnTo>
                    <a:lnTo>
                      <a:pt x="82" y="104"/>
                    </a:lnTo>
                    <a:lnTo>
                      <a:pt x="72" y="104"/>
                    </a:lnTo>
                    <a:lnTo>
                      <a:pt x="63" y="105"/>
                    </a:lnTo>
                    <a:lnTo>
                      <a:pt x="55" y="100"/>
                    </a:lnTo>
                    <a:lnTo>
                      <a:pt x="48" y="95"/>
                    </a:lnTo>
                    <a:lnTo>
                      <a:pt x="24" y="95"/>
                    </a:lnTo>
                    <a:lnTo>
                      <a:pt x="17" y="86"/>
                    </a:lnTo>
                    <a:lnTo>
                      <a:pt x="13" y="80"/>
                    </a:lnTo>
                    <a:lnTo>
                      <a:pt x="24" y="80"/>
                    </a:lnTo>
                    <a:lnTo>
                      <a:pt x="36" y="81"/>
                    </a:lnTo>
                    <a:lnTo>
                      <a:pt x="36" y="74"/>
                    </a:lnTo>
                    <a:lnTo>
                      <a:pt x="27" y="71"/>
                    </a:lnTo>
                    <a:lnTo>
                      <a:pt x="18" y="71"/>
                    </a:lnTo>
                    <a:lnTo>
                      <a:pt x="10" y="69"/>
                    </a:lnTo>
                    <a:lnTo>
                      <a:pt x="8" y="69"/>
                    </a:lnTo>
                    <a:lnTo>
                      <a:pt x="3" y="64"/>
                    </a:lnTo>
                    <a:lnTo>
                      <a:pt x="0" y="55"/>
                    </a:lnTo>
                    <a:lnTo>
                      <a:pt x="0" y="45"/>
                    </a:lnTo>
                    <a:lnTo>
                      <a:pt x="1" y="40"/>
                    </a:lnTo>
                    <a:lnTo>
                      <a:pt x="5" y="35"/>
                    </a:lnTo>
                    <a:lnTo>
                      <a:pt x="10" y="33"/>
                    </a:lnTo>
                    <a:lnTo>
                      <a:pt x="12" y="25"/>
                    </a:lnTo>
                    <a:lnTo>
                      <a:pt x="13" y="19"/>
                    </a:lnTo>
                    <a:lnTo>
                      <a:pt x="20" y="11"/>
                    </a:lnTo>
                    <a:lnTo>
                      <a:pt x="31" y="6"/>
                    </a:lnTo>
                    <a:lnTo>
                      <a:pt x="41" y="0"/>
                    </a:lnTo>
                    <a:lnTo>
                      <a:pt x="55" y="0"/>
                    </a:lnTo>
                    <a:lnTo>
                      <a:pt x="56" y="0"/>
                    </a:lnTo>
                    <a:lnTo>
                      <a:pt x="61" y="2"/>
                    </a:lnTo>
                    <a:lnTo>
                      <a:pt x="67" y="4"/>
                    </a:lnTo>
                    <a:lnTo>
                      <a:pt x="72" y="6"/>
                    </a:lnTo>
                    <a:lnTo>
                      <a:pt x="65" y="11"/>
                    </a:lnTo>
                    <a:lnTo>
                      <a:pt x="58" y="16"/>
                    </a:lnTo>
                    <a:lnTo>
                      <a:pt x="51" y="21"/>
                    </a:lnTo>
                    <a:lnTo>
                      <a:pt x="49" y="31"/>
                    </a:lnTo>
                    <a:lnTo>
                      <a:pt x="49" y="35"/>
                    </a:lnTo>
                    <a:lnTo>
                      <a:pt x="53" y="37"/>
                    </a:lnTo>
                    <a:lnTo>
                      <a:pt x="53" y="42"/>
                    </a:lnTo>
                    <a:lnTo>
                      <a:pt x="53" y="47"/>
                    </a:lnTo>
                    <a:lnTo>
                      <a:pt x="53" y="50"/>
                    </a:lnTo>
                    <a:lnTo>
                      <a:pt x="58" y="54"/>
                    </a:lnTo>
                    <a:lnTo>
                      <a:pt x="63" y="50"/>
                    </a:lnTo>
                    <a:lnTo>
                      <a:pt x="68" y="45"/>
                    </a:lnTo>
                    <a:lnTo>
                      <a:pt x="65" y="38"/>
                    </a:lnTo>
                    <a:lnTo>
                      <a:pt x="63" y="31"/>
                    </a:lnTo>
                    <a:lnTo>
                      <a:pt x="68" y="18"/>
                    </a:lnTo>
                    <a:lnTo>
                      <a:pt x="82" y="11"/>
                    </a:lnTo>
                    <a:lnTo>
                      <a:pt x="91" y="7"/>
                    </a:lnTo>
                    <a:lnTo>
                      <a:pt x="99" y="6"/>
                    </a:lnTo>
                    <a:lnTo>
                      <a:pt x="108" y="6"/>
                    </a:lnTo>
                    <a:lnTo>
                      <a:pt x="118" y="6"/>
                    </a:lnTo>
                    <a:lnTo>
                      <a:pt x="127" y="7"/>
                    </a:lnTo>
                    <a:lnTo>
                      <a:pt x="134" y="14"/>
                    </a:lnTo>
                    <a:lnTo>
                      <a:pt x="137" y="25"/>
                    </a:lnTo>
                    <a:lnTo>
                      <a:pt x="139" y="35"/>
                    </a:lnTo>
                    <a:lnTo>
                      <a:pt x="137" y="40"/>
                    </a:lnTo>
                    <a:lnTo>
                      <a:pt x="139" y="45"/>
                    </a:lnTo>
                    <a:lnTo>
                      <a:pt x="142" y="42"/>
                    </a:lnTo>
                    <a:lnTo>
                      <a:pt x="149" y="40"/>
                    </a:lnTo>
                    <a:lnTo>
                      <a:pt x="154" y="42"/>
                    </a:lnTo>
                    <a:lnTo>
                      <a:pt x="160" y="45"/>
                    </a:lnTo>
                    <a:lnTo>
                      <a:pt x="165" y="42"/>
                    </a:lnTo>
                    <a:lnTo>
                      <a:pt x="170" y="38"/>
                    </a:lnTo>
                    <a:lnTo>
                      <a:pt x="173" y="33"/>
                    </a:lnTo>
                    <a:lnTo>
                      <a:pt x="180" y="31"/>
                    </a:lnTo>
                    <a:lnTo>
                      <a:pt x="189" y="31"/>
                    </a:lnTo>
                    <a:lnTo>
                      <a:pt x="199" y="33"/>
                    </a:lnTo>
                    <a:lnTo>
                      <a:pt x="209" y="35"/>
                    </a:lnTo>
                    <a:lnTo>
                      <a:pt x="218" y="40"/>
                    </a:lnTo>
                    <a:lnTo>
                      <a:pt x="225" y="45"/>
                    </a:lnTo>
                    <a:lnTo>
                      <a:pt x="232" y="54"/>
                    </a:lnTo>
                    <a:lnTo>
                      <a:pt x="237" y="61"/>
                    </a:lnTo>
                    <a:lnTo>
                      <a:pt x="249" y="64"/>
                    </a:lnTo>
                    <a:lnTo>
                      <a:pt x="258" y="64"/>
                    </a:lnTo>
                    <a:lnTo>
                      <a:pt x="263" y="64"/>
                    </a:lnTo>
                    <a:lnTo>
                      <a:pt x="266" y="64"/>
                    </a:lnTo>
                    <a:lnTo>
                      <a:pt x="273" y="66"/>
                    </a:lnTo>
                    <a:lnTo>
                      <a:pt x="276" y="68"/>
                    </a:lnTo>
                    <a:lnTo>
                      <a:pt x="280" y="74"/>
                    </a:lnTo>
                    <a:lnTo>
                      <a:pt x="289" y="78"/>
                    </a:lnTo>
                    <a:lnTo>
                      <a:pt x="297" y="83"/>
                    </a:lnTo>
                    <a:lnTo>
                      <a:pt x="304" y="86"/>
                    </a:lnTo>
                    <a:lnTo>
                      <a:pt x="314" y="90"/>
                    </a:lnTo>
                    <a:lnTo>
                      <a:pt x="314" y="98"/>
                    </a:lnTo>
                    <a:lnTo>
                      <a:pt x="319" y="98"/>
                    </a:lnTo>
                    <a:lnTo>
                      <a:pt x="323" y="98"/>
                    </a:lnTo>
                    <a:lnTo>
                      <a:pt x="332" y="100"/>
                    </a:lnTo>
                    <a:lnTo>
                      <a:pt x="338" y="111"/>
                    </a:lnTo>
                    <a:lnTo>
                      <a:pt x="328" y="111"/>
                    </a:lnTo>
                    <a:lnTo>
                      <a:pt x="319" y="117"/>
                    </a:lnTo>
                    <a:lnTo>
                      <a:pt x="328" y="117"/>
                    </a:lnTo>
                    <a:lnTo>
                      <a:pt x="335" y="117"/>
                    </a:lnTo>
                    <a:lnTo>
                      <a:pt x="338" y="117"/>
                    </a:lnTo>
                    <a:lnTo>
                      <a:pt x="344" y="123"/>
                    </a:lnTo>
                    <a:lnTo>
                      <a:pt x="333" y="126"/>
                    </a:lnTo>
                    <a:lnTo>
                      <a:pt x="326" y="135"/>
                    </a:lnTo>
                    <a:lnTo>
                      <a:pt x="332" y="136"/>
                    </a:lnTo>
                    <a:lnTo>
                      <a:pt x="340" y="138"/>
                    </a:lnTo>
                    <a:lnTo>
                      <a:pt x="342" y="145"/>
                    </a:lnTo>
                    <a:lnTo>
                      <a:pt x="349" y="150"/>
                    </a:lnTo>
                    <a:lnTo>
                      <a:pt x="357" y="153"/>
                    </a:lnTo>
                    <a:lnTo>
                      <a:pt x="366" y="157"/>
                    </a:lnTo>
                    <a:lnTo>
                      <a:pt x="368" y="167"/>
                    </a:lnTo>
                    <a:lnTo>
                      <a:pt x="376" y="174"/>
                    </a:lnTo>
                    <a:lnTo>
                      <a:pt x="388" y="171"/>
                    </a:lnTo>
                    <a:lnTo>
                      <a:pt x="395" y="176"/>
                    </a:lnTo>
                    <a:lnTo>
                      <a:pt x="399" y="178"/>
                    </a:lnTo>
                    <a:lnTo>
                      <a:pt x="404" y="179"/>
                    </a:lnTo>
                    <a:lnTo>
                      <a:pt x="414" y="181"/>
                    </a:lnTo>
                    <a:lnTo>
                      <a:pt x="418" y="191"/>
                    </a:lnTo>
                    <a:lnTo>
                      <a:pt x="412" y="196"/>
                    </a:lnTo>
                    <a:lnTo>
                      <a:pt x="402" y="198"/>
                    </a:lnTo>
                    <a:lnTo>
                      <a:pt x="402" y="203"/>
                    </a:lnTo>
                    <a:lnTo>
                      <a:pt x="402" y="205"/>
                    </a:lnTo>
                    <a:lnTo>
                      <a:pt x="399" y="209"/>
                    </a:lnTo>
                    <a:lnTo>
                      <a:pt x="392" y="212"/>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573" name="Freeform 333"/>
              <p:cNvSpPr>
                <a:spLocks/>
              </p:cNvSpPr>
              <p:nvPr/>
            </p:nvSpPr>
            <p:spPr bwMode="auto">
              <a:xfrm>
                <a:off x="2516982" y="2320925"/>
                <a:ext cx="19050" cy="11112"/>
              </a:xfrm>
              <a:custGeom>
                <a:avLst/>
                <a:gdLst/>
                <a:ahLst/>
                <a:cxnLst>
                  <a:cxn ang="0">
                    <a:pos x="12" y="5"/>
                  </a:cxn>
                  <a:cxn ang="0">
                    <a:pos x="5" y="7"/>
                  </a:cxn>
                  <a:cxn ang="0">
                    <a:pos x="0" y="5"/>
                  </a:cxn>
                  <a:cxn ang="0">
                    <a:pos x="5" y="0"/>
                  </a:cxn>
                  <a:cxn ang="0">
                    <a:pos x="12" y="5"/>
                  </a:cxn>
                </a:cxnLst>
                <a:rect l="0" t="0" r="r" b="b"/>
                <a:pathLst>
                  <a:path w="12" h="7">
                    <a:moveTo>
                      <a:pt x="12" y="5"/>
                    </a:moveTo>
                    <a:lnTo>
                      <a:pt x="5" y="7"/>
                    </a:lnTo>
                    <a:lnTo>
                      <a:pt x="0" y="5"/>
                    </a:lnTo>
                    <a:lnTo>
                      <a:pt x="5" y="0"/>
                    </a:lnTo>
                    <a:lnTo>
                      <a:pt x="12" y="5"/>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574" name="Freeform 334"/>
              <p:cNvSpPr>
                <a:spLocks/>
              </p:cNvSpPr>
              <p:nvPr/>
            </p:nvSpPr>
            <p:spPr bwMode="auto">
              <a:xfrm>
                <a:off x="2382044" y="2230438"/>
                <a:ext cx="14288" cy="11112"/>
              </a:xfrm>
              <a:custGeom>
                <a:avLst/>
                <a:gdLst/>
                <a:ahLst/>
                <a:cxnLst>
                  <a:cxn ang="0">
                    <a:pos x="0" y="0"/>
                  </a:cxn>
                  <a:cxn ang="0">
                    <a:pos x="4" y="0"/>
                  </a:cxn>
                  <a:cxn ang="0">
                    <a:pos x="9" y="7"/>
                  </a:cxn>
                  <a:cxn ang="0">
                    <a:pos x="2" y="4"/>
                  </a:cxn>
                  <a:cxn ang="0">
                    <a:pos x="0" y="0"/>
                  </a:cxn>
                </a:cxnLst>
                <a:rect l="0" t="0" r="r" b="b"/>
                <a:pathLst>
                  <a:path w="9" h="7">
                    <a:moveTo>
                      <a:pt x="0" y="0"/>
                    </a:moveTo>
                    <a:lnTo>
                      <a:pt x="4" y="0"/>
                    </a:lnTo>
                    <a:lnTo>
                      <a:pt x="9" y="7"/>
                    </a:lnTo>
                    <a:lnTo>
                      <a:pt x="2" y="4"/>
                    </a:lnTo>
                    <a:lnTo>
                      <a:pt x="0" y="0"/>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575" name="Freeform 335"/>
              <p:cNvSpPr>
                <a:spLocks/>
              </p:cNvSpPr>
              <p:nvPr/>
            </p:nvSpPr>
            <p:spPr bwMode="auto">
              <a:xfrm>
                <a:off x="2204244" y="1428750"/>
                <a:ext cx="704850" cy="368300"/>
              </a:xfrm>
              <a:custGeom>
                <a:avLst/>
                <a:gdLst/>
                <a:ahLst/>
                <a:cxnLst>
                  <a:cxn ang="0">
                    <a:pos x="394" y="5"/>
                  </a:cxn>
                  <a:cxn ang="0">
                    <a:pos x="412" y="17"/>
                  </a:cxn>
                  <a:cxn ang="0">
                    <a:pos x="444" y="30"/>
                  </a:cxn>
                  <a:cxn ang="0">
                    <a:pos x="398" y="48"/>
                  </a:cxn>
                  <a:cxn ang="0">
                    <a:pos x="360" y="56"/>
                  </a:cxn>
                  <a:cxn ang="0">
                    <a:pos x="398" y="58"/>
                  </a:cxn>
                  <a:cxn ang="0">
                    <a:pos x="339" y="84"/>
                  </a:cxn>
                  <a:cxn ang="0">
                    <a:pos x="293" y="122"/>
                  </a:cxn>
                  <a:cxn ang="0">
                    <a:pos x="234" y="134"/>
                  </a:cxn>
                  <a:cxn ang="0">
                    <a:pos x="241" y="147"/>
                  </a:cxn>
                  <a:cxn ang="0">
                    <a:pos x="212" y="178"/>
                  </a:cxn>
                  <a:cxn ang="0">
                    <a:pos x="202" y="182"/>
                  </a:cxn>
                  <a:cxn ang="0">
                    <a:pos x="185" y="201"/>
                  </a:cxn>
                  <a:cxn ang="0">
                    <a:pos x="198" y="209"/>
                  </a:cxn>
                  <a:cxn ang="0">
                    <a:pos x="172" y="228"/>
                  </a:cxn>
                  <a:cxn ang="0">
                    <a:pos x="135" y="225"/>
                  </a:cxn>
                  <a:cxn ang="0">
                    <a:pos x="100" y="227"/>
                  </a:cxn>
                  <a:cxn ang="0">
                    <a:pos x="56" y="223"/>
                  </a:cxn>
                  <a:cxn ang="0">
                    <a:pos x="33" y="221"/>
                  </a:cxn>
                  <a:cxn ang="0">
                    <a:pos x="57" y="202"/>
                  </a:cxn>
                  <a:cxn ang="0">
                    <a:pos x="57" y="180"/>
                  </a:cxn>
                  <a:cxn ang="0">
                    <a:pos x="90" y="189"/>
                  </a:cxn>
                  <a:cxn ang="0">
                    <a:pos x="92" y="182"/>
                  </a:cxn>
                  <a:cxn ang="0">
                    <a:pos x="73" y="170"/>
                  </a:cxn>
                  <a:cxn ang="0">
                    <a:pos x="69" y="154"/>
                  </a:cxn>
                  <a:cxn ang="0">
                    <a:pos x="104" y="142"/>
                  </a:cxn>
                  <a:cxn ang="0">
                    <a:pos x="78" y="115"/>
                  </a:cxn>
                  <a:cxn ang="0">
                    <a:pos x="78" y="104"/>
                  </a:cxn>
                  <a:cxn ang="0">
                    <a:pos x="95" y="99"/>
                  </a:cxn>
                  <a:cxn ang="0">
                    <a:pos x="133" y="115"/>
                  </a:cxn>
                  <a:cxn ang="0">
                    <a:pos x="126" y="106"/>
                  </a:cxn>
                  <a:cxn ang="0">
                    <a:pos x="154" y="98"/>
                  </a:cxn>
                  <a:cxn ang="0">
                    <a:pos x="162" y="87"/>
                  </a:cxn>
                  <a:cxn ang="0">
                    <a:pos x="121" y="92"/>
                  </a:cxn>
                  <a:cxn ang="0">
                    <a:pos x="88" y="92"/>
                  </a:cxn>
                  <a:cxn ang="0">
                    <a:pos x="66" y="91"/>
                  </a:cxn>
                  <a:cxn ang="0">
                    <a:pos x="38" y="80"/>
                  </a:cxn>
                  <a:cxn ang="0">
                    <a:pos x="28" y="75"/>
                  </a:cxn>
                  <a:cxn ang="0">
                    <a:pos x="59" y="60"/>
                  </a:cxn>
                  <a:cxn ang="0">
                    <a:pos x="28" y="67"/>
                  </a:cxn>
                  <a:cxn ang="0">
                    <a:pos x="33" y="55"/>
                  </a:cxn>
                  <a:cxn ang="0">
                    <a:pos x="6" y="58"/>
                  </a:cxn>
                  <a:cxn ang="0">
                    <a:pos x="37" y="39"/>
                  </a:cxn>
                  <a:cxn ang="0">
                    <a:pos x="64" y="37"/>
                  </a:cxn>
                  <a:cxn ang="0">
                    <a:pos x="80" y="24"/>
                  </a:cxn>
                  <a:cxn ang="0">
                    <a:pos x="112" y="32"/>
                  </a:cxn>
                  <a:cxn ang="0">
                    <a:pos x="135" y="13"/>
                  </a:cxn>
                  <a:cxn ang="0">
                    <a:pos x="160" y="5"/>
                  </a:cxn>
                  <a:cxn ang="0">
                    <a:pos x="202" y="5"/>
                  </a:cxn>
                  <a:cxn ang="0">
                    <a:pos x="228" y="1"/>
                  </a:cxn>
                  <a:cxn ang="0">
                    <a:pos x="258" y="3"/>
                  </a:cxn>
                  <a:cxn ang="0">
                    <a:pos x="289" y="3"/>
                  </a:cxn>
                  <a:cxn ang="0">
                    <a:pos x="319" y="1"/>
                  </a:cxn>
                  <a:cxn ang="0">
                    <a:pos x="357" y="6"/>
                  </a:cxn>
                </a:cxnLst>
                <a:rect l="0" t="0" r="r" b="b"/>
                <a:pathLst>
                  <a:path w="444" h="232">
                    <a:moveTo>
                      <a:pt x="363" y="12"/>
                    </a:moveTo>
                    <a:lnTo>
                      <a:pt x="358" y="13"/>
                    </a:lnTo>
                    <a:lnTo>
                      <a:pt x="353" y="17"/>
                    </a:lnTo>
                    <a:lnTo>
                      <a:pt x="394" y="5"/>
                    </a:lnTo>
                    <a:lnTo>
                      <a:pt x="398" y="6"/>
                    </a:lnTo>
                    <a:lnTo>
                      <a:pt x="403" y="8"/>
                    </a:lnTo>
                    <a:lnTo>
                      <a:pt x="406" y="12"/>
                    </a:lnTo>
                    <a:lnTo>
                      <a:pt x="412" y="17"/>
                    </a:lnTo>
                    <a:lnTo>
                      <a:pt x="418" y="18"/>
                    </a:lnTo>
                    <a:lnTo>
                      <a:pt x="430" y="22"/>
                    </a:lnTo>
                    <a:lnTo>
                      <a:pt x="439" y="24"/>
                    </a:lnTo>
                    <a:lnTo>
                      <a:pt x="444" y="30"/>
                    </a:lnTo>
                    <a:lnTo>
                      <a:pt x="439" y="36"/>
                    </a:lnTo>
                    <a:lnTo>
                      <a:pt x="432" y="37"/>
                    </a:lnTo>
                    <a:lnTo>
                      <a:pt x="415" y="44"/>
                    </a:lnTo>
                    <a:lnTo>
                      <a:pt x="398" y="48"/>
                    </a:lnTo>
                    <a:lnTo>
                      <a:pt x="387" y="48"/>
                    </a:lnTo>
                    <a:lnTo>
                      <a:pt x="379" y="49"/>
                    </a:lnTo>
                    <a:lnTo>
                      <a:pt x="369" y="51"/>
                    </a:lnTo>
                    <a:lnTo>
                      <a:pt x="360" y="56"/>
                    </a:lnTo>
                    <a:lnTo>
                      <a:pt x="365" y="56"/>
                    </a:lnTo>
                    <a:lnTo>
                      <a:pt x="375" y="58"/>
                    </a:lnTo>
                    <a:lnTo>
                      <a:pt x="386" y="58"/>
                    </a:lnTo>
                    <a:lnTo>
                      <a:pt x="398" y="58"/>
                    </a:lnTo>
                    <a:lnTo>
                      <a:pt x="384" y="65"/>
                    </a:lnTo>
                    <a:lnTo>
                      <a:pt x="370" y="72"/>
                    </a:lnTo>
                    <a:lnTo>
                      <a:pt x="353" y="77"/>
                    </a:lnTo>
                    <a:lnTo>
                      <a:pt x="339" y="84"/>
                    </a:lnTo>
                    <a:lnTo>
                      <a:pt x="324" y="89"/>
                    </a:lnTo>
                    <a:lnTo>
                      <a:pt x="314" y="99"/>
                    </a:lnTo>
                    <a:lnTo>
                      <a:pt x="303" y="110"/>
                    </a:lnTo>
                    <a:lnTo>
                      <a:pt x="293" y="122"/>
                    </a:lnTo>
                    <a:lnTo>
                      <a:pt x="279" y="122"/>
                    </a:lnTo>
                    <a:lnTo>
                      <a:pt x="267" y="123"/>
                    </a:lnTo>
                    <a:lnTo>
                      <a:pt x="248" y="127"/>
                    </a:lnTo>
                    <a:lnTo>
                      <a:pt x="234" y="134"/>
                    </a:lnTo>
                    <a:lnTo>
                      <a:pt x="248" y="134"/>
                    </a:lnTo>
                    <a:lnTo>
                      <a:pt x="245" y="142"/>
                    </a:lnTo>
                    <a:lnTo>
                      <a:pt x="234" y="144"/>
                    </a:lnTo>
                    <a:lnTo>
                      <a:pt x="241" y="147"/>
                    </a:lnTo>
                    <a:lnTo>
                      <a:pt x="248" y="156"/>
                    </a:lnTo>
                    <a:lnTo>
                      <a:pt x="236" y="166"/>
                    </a:lnTo>
                    <a:lnTo>
                      <a:pt x="226" y="178"/>
                    </a:lnTo>
                    <a:lnTo>
                      <a:pt x="212" y="178"/>
                    </a:lnTo>
                    <a:lnTo>
                      <a:pt x="205" y="178"/>
                    </a:lnTo>
                    <a:lnTo>
                      <a:pt x="202" y="178"/>
                    </a:lnTo>
                    <a:lnTo>
                      <a:pt x="200" y="178"/>
                    </a:lnTo>
                    <a:lnTo>
                      <a:pt x="202" y="182"/>
                    </a:lnTo>
                    <a:lnTo>
                      <a:pt x="203" y="187"/>
                    </a:lnTo>
                    <a:lnTo>
                      <a:pt x="200" y="194"/>
                    </a:lnTo>
                    <a:lnTo>
                      <a:pt x="193" y="197"/>
                    </a:lnTo>
                    <a:lnTo>
                      <a:pt x="185" y="201"/>
                    </a:lnTo>
                    <a:lnTo>
                      <a:pt x="183" y="209"/>
                    </a:lnTo>
                    <a:lnTo>
                      <a:pt x="190" y="209"/>
                    </a:lnTo>
                    <a:lnTo>
                      <a:pt x="195" y="209"/>
                    </a:lnTo>
                    <a:lnTo>
                      <a:pt x="198" y="209"/>
                    </a:lnTo>
                    <a:lnTo>
                      <a:pt x="203" y="214"/>
                    </a:lnTo>
                    <a:lnTo>
                      <a:pt x="197" y="220"/>
                    </a:lnTo>
                    <a:lnTo>
                      <a:pt x="186" y="225"/>
                    </a:lnTo>
                    <a:lnTo>
                      <a:pt x="172" y="228"/>
                    </a:lnTo>
                    <a:lnTo>
                      <a:pt x="162" y="232"/>
                    </a:lnTo>
                    <a:lnTo>
                      <a:pt x="152" y="228"/>
                    </a:lnTo>
                    <a:lnTo>
                      <a:pt x="145" y="225"/>
                    </a:lnTo>
                    <a:lnTo>
                      <a:pt x="135" y="225"/>
                    </a:lnTo>
                    <a:lnTo>
                      <a:pt x="126" y="225"/>
                    </a:lnTo>
                    <a:lnTo>
                      <a:pt x="116" y="225"/>
                    </a:lnTo>
                    <a:lnTo>
                      <a:pt x="107" y="225"/>
                    </a:lnTo>
                    <a:lnTo>
                      <a:pt x="100" y="227"/>
                    </a:lnTo>
                    <a:lnTo>
                      <a:pt x="92" y="230"/>
                    </a:lnTo>
                    <a:lnTo>
                      <a:pt x="80" y="228"/>
                    </a:lnTo>
                    <a:lnTo>
                      <a:pt x="68" y="227"/>
                    </a:lnTo>
                    <a:lnTo>
                      <a:pt x="56" y="223"/>
                    </a:lnTo>
                    <a:lnTo>
                      <a:pt x="43" y="220"/>
                    </a:lnTo>
                    <a:lnTo>
                      <a:pt x="40" y="221"/>
                    </a:lnTo>
                    <a:lnTo>
                      <a:pt x="38" y="225"/>
                    </a:lnTo>
                    <a:lnTo>
                      <a:pt x="33" y="221"/>
                    </a:lnTo>
                    <a:lnTo>
                      <a:pt x="33" y="220"/>
                    </a:lnTo>
                    <a:lnTo>
                      <a:pt x="37" y="208"/>
                    </a:lnTo>
                    <a:lnTo>
                      <a:pt x="47" y="204"/>
                    </a:lnTo>
                    <a:lnTo>
                      <a:pt x="57" y="202"/>
                    </a:lnTo>
                    <a:lnTo>
                      <a:pt x="69" y="201"/>
                    </a:lnTo>
                    <a:lnTo>
                      <a:pt x="59" y="194"/>
                    </a:lnTo>
                    <a:lnTo>
                      <a:pt x="54" y="185"/>
                    </a:lnTo>
                    <a:lnTo>
                      <a:pt x="57" y="180"/>
                    </a:lnTo>
                    <a:lnTo>
                      <a:pt x="66" y="180"/>
                    </a:lnTo>
                    <a:lnTo>
                      <a:pt x="74" y="180"/>
                    </a:lnTo>
                    <a:lnTo>
                      <a:pt x="83" y="184"/>
                    </a:lnTo>
                    <a:lnTo>
                      <a:pt x="90" y="189"/>
                    </a:lnTo>
                    <a:lnTo>
                      <a:pt x="97" y="194"/>
                    </a:lnTo>
                    <a:lnTo>
                      <a:pt x="107" y="194"/>
                    </a:lnTo>
                    <a:lnTo>
                      <a:pt x="99" y="187"/>
                    </a:lnTo>
                    <a:lnTo>
                      <a:pt x="92" y="182"/>
                    </a:lnTo>
                    <a:lnTo>
                      <a:pt x="85" y="175"/>
                    </a:lnTo>
                    <a:lnTo>
                      <a:pt x="83" y="168"/>
                    </a:lnTo>
                    <a:lnTo>
                      <a:pt x="76" y="168"/>
                    </a:lnTo>
                    <a:lnTo>
                      <a:pt x="73" y="170"/>
                    </a:lnTo>
                    <a:lnTo>
                      <a:pt x="71" y="171"/>
                    </a:lnTo>
                    <a:lnTo>
                      <a:pt x="64" y="171"/>
                    </a:lnTo>
                    <a:lnTo>
                      <a:pt x="64" y="166"/>
                    </a:lnTo>
                    <a:lnTo>
                      <a:pt x="69" y="154"/>
                    </a:lnTo>
                    <a:lnTo>
                      <a:pt x="78" y="149"/>
                    </a:lnTo>
                    <a:lnTo>
                      <a:pt x="86" y="147"/>
                    </a:lnTo>
                    <a:lnTo>
                      <a:pt x="97" y="146"/>
                    </a:lnTo>
                    <a:lnTo>
                      <a:pt x="104" y="142"/>
                    </a:lnTo>
                    <a:lnTo>
                      <a:pt x="107" y="135"/>
                    </a:lnTo>
                    <a:lnTo>
                      <a:pt x="100" y="125"/>
                    </a:lnTo>
                    <a:lnTo>
                      <a:pt x="90" y="120"/>
                    </a:lnTo>
                    <a:lnTo>
                      <a:pt x="78" y="115"/>
                    </a:lnTo>
                    <a:lnTo>
                      <a:pt x="73" y="110"/>
                    </a:lnTo>
                    <a:lnTo>
                      <a:pt x="76" y="106"/>
                    </a:lnTo>
                    <a:lnTo>
                      <a:pt x="85" y="106"/>
                    </a:lnTo>
                    <a:lnTo>
                      <a:pt x="78" y="104"/>
                    </a:lnTo>
                    <a:lnTo>
                      <a:pt x="78" y="101"/>
                    </a:lnTo>
                    <a:lnTo>
                      <a:pt x="80" y="99"/>
                    </a:lnTo>
                    <a:lnTo>
                      <a:pt x="85" y="101"/>
                    </a:lnTo>
                    <a:lnTo>
                      <a:pt x="95" y="99"/>
                    </a:lnTo>
                    <a:lnTo>
                      <a:pt x="112" y="101"/>
                    </a:lnTo>
                    <a:lnTo>
                      <a:pt x="119" y="104"/>
                    </a:lnTo>
                    <a:lnTo>
                      <a:pt x="126" y="111"/>
                    </a:lnTo>
                    <a:lnTo>
                      <a:pt x="133" y="115"/>
                    </a:lnTo>
                    <a:lnTo>
                      <a:pt x="143" y="118"/>
                    </a:lnTo>
                    <a:lnTo>
                      <a:pt x="138" y="113"/>
                    </a:lnTo>
                    <a:lnTo>
                      <a:pt x="131" y="110"/>
                    </a:lnTo>
                    <a:lnTo>
                      <a:pt x="126" y="106"/>
                    </a:lnTo>
                    <a:lnTo>
                      <a:pt x="124" y="103"/>
                    </a:lnTo>
                    <a:lnTo>
                      <a:pt x="124" y="99"/>
                    </a:lnTo>
                    <a:lnTo>
                      <a:pt x="128" y="98"/>
                    </a:lnTo>
                    <a:lnTo>
                      <a:pt x="154" y="98"/>
                    </a:lnTo>
                    <a:lnTo>
                      <a:pt x="166" y="91"/>
                    </a:lnTo>
                    <a:lnTo>
                      <a:pt x="178" y="84"/>
                    </a:lnTo>
                    <a:lnTo>
                      <a:pt x="171" y="84"/>
                    </a:lnTo>
                    <a:lnTo>
                      <a:pt x="162" y="87"/>
                    </a:lnTo>
                    <a:lnTo>
                      <a:pt x="154" y="92"/>
                    </a:lnTo>
                    <a:lnTo>
                      <a:pt x="142" y="94"/>
                    </a:lnTo>
                    <a:lnTo>
                      <a:pt x="131" y="96"/>
                    </a:lnTo>
                    <a:lnTo>
                      <a:pt x="121" y="92"/>
                    </a:lnTo>
                    <a:lnTo>
                      <a:pt x="114" y="91"/>
                    </a:lnTo>
                    <a:lnTo>
                      <a:pt x="109" y="92"/>
                    </a:lnTo>
                    <a:lnTo>
                      <a:pt x="104" y="96"/>
                    </a:lnTo>
                    <a:lnTo>
                      <a:pt x="88" y="92"/>
                    </a:lnTo>
                    <a:lnTo>
                      <a:pt x="83" y="86"/>
                    </a:lnTo>
                    <a:lnTo>
                      <a:pt x="78" y="86"/>
                    </a:lnTo>
                    <a:lnTo>
                      <a:pt x="71" y="89"/>
                    </a:lnTo>
                    <a:lnTo>
                      <a:pt x="66" y="91"/>
                    </a:lnTo>
                    <a:lnTo>
                      <a:pt x="57" y="89"/>
                    </a:lnTo>
                    <a:lnTo>
                      <a:pt x="49" y="87"/>
                    </a:lnTo>
                    <a:lnTo>
                      <a:pt x="42" y="84"/>
                    </a:lnTo>
                    <a:lnTo>
                      <a:pt x="38" y="80"/>
                    </a:lnTo>
                    <a:lnTo>
                      <a:pt x="43" y="77"/>
                    </a:lnTo>
                    <a:lnTo>
                      <a:pt x="52" y="75"/>
                    </a:lnTo>
                    <a:lnTo>
                      <a:pt x="37" y="75"/>
                    </a:lnTo>
                    <a:lnTo>
                      <a:pt x="28" y="75"/>
                    </a:lnTo>
                    <a:lnTo>
                      <a:pt x="31" y="67"/>
                    </a:lnTo>
                    <a:lnTo>
                      <a:pt x="40" y="63"/>
                    </a:lnTo>
                    <a:lnTo>
                      <a:pt x="49" y="61"/>
                    </a:lnTo>
                    <a:lnTo>
                      <a:pt x="59" y="60"/>
                    </a:lnTo>
                    <a:lnTo>
                      <a:pt x="54" y="58"/>
                    </a:lnTo>
                    <a:lnTo>
                      <a:pt x="49" y="58"/>
                    </a:lnTo>
                    <a:lnTo>
                      <a:pt x="38" y="61"/>
                    </a:lnTo>
                    <a:lnTo>
                      <a:pt x="28" y="67"/>
                    </a:lnTo>
                    <a:lnTo>
                      <a:pt x="23" y="65"/>
                    </a:lnTo>
                    <a:lnTo>
                      <a:pt x="19" y="63"/>
                    </a:lnTo>
                    <a:lnTo>
                      <a:pt x="26" y="56"/>
                    </a:lnTo>
                    <a:lnTo>
                      <a:pt x="33" y="55"/>
                    </a:lnTo>
                    <a:lnTo>
                      <a:pt x="19" y="55"/>
                    </a:lnTo>
                    <a:lnTo>
                      <a:pt x="14" y="56"/>
                    </a:lnTo>
                    <a:lnTo>
                      <a:pt x="11" y="58"/>
                    </a:lnTo>
                    <a:lnTo>
                      <a:pt x="6" y="58"/>
                    </a:lnTo>
                    <a:lnTo>
                      <a:pt x="0" y="58"/>
                    </a:lnTo>
                    <a:lnTo>
                      <a:pt x="6" y="48"/>
                    </a:lnTo>
                    <a:lnTo>
                      <a:pt x="19" y="43"/>
                    </a:lnTo>
                    <a:lnTo>
                      <a:pt x="37" y="39"/>
                    </a:lnTo>
                    <a:lnTo>
                      <a:pt x="50" y="39"/>
                    </a:lnTo>
                    <a:lnTo>
                      <a:pt x="57" y="39"/>
                    </a:lnTo>
                    <a:lnTo>
                      <a:pt x="62" y="39"/>
                    </a:lnTo>
                    <a:lnTo>
                      <a:pt x="64" y="37"/>
                    </a:lnTo>
                    <a:lnTo>
                      <a:pt x="66" y="36"/>
                    </a:lnTo>
                    <a:lnTo>
                      <a:pt x="73" y="32"/>
                    </a:lnTo>
                    <a:lnTo>
                      <a:pt x="78" y="29"/>
                    </a:lnTo>
                    <a:lnTo>
                      <a:pt x="80" y="24"/>
                    </a:lnTo>
                    <a:lnTo>
                      <a:pt x="86" y="24"/>
                    </a:lnTo>
                    <a:lnTo>
                      <a:pt x="93" y="24"/>
                    </a:lnTo>
                    <a:lnTo>
                      <a:pt x="104" y="29"/>
                    </a:lnTo>
                    <a:lnTo>
                      <a:pt x="112" y="32"/>
                    </a:lnTo>
                    <a:lnTo>
                      <a:pt x="121" y="36"/>
                    </a:lnTo>
                    <a:lnTo>
                      <a:pt x="123" y="25"/>
                    </a:lnTo>
                    <a:lnTo>
                      <a:pt x="128" y="18"/>
                    </a:lnTo>
                    <a:lnTo>
                      <a:pt x="135" y="13"/>
                    </a:lnTo>
                    <a:lnTo>
                      <a:pt x="145" y="13"/>
                    </a:lnTo>
                    <a:lnTo>
                      <a:pt x="150" y="13"/>
                    </a:lnTo>
                    <a:lnTo>
                      <a:pt x="155" y="12"/>
                    </a:lnTo>
                    <a:lnTo>
                      <a:pt x="160" y="5"/>
                    </a:lnTo>
                    <a:lnTo>
                      <a:pt x="167" y="5"/>
                    </a:lnTo>
                    <a:lnTo>
                      <a:pt x="183" y="5"/>
                    </a:lnTo>
                    <a:lnTo>
                      <a:pt x="197" y="5"/>
                    </a:lnTo>
                    <a:lnTo>
                      <a:pt x="202" y="5"/>
                    </a:lnTo>
                    <a:lnTo>
                      <a:pt x="209" y="5"/>
                    </a:lnTo>
                    <a:lnTo>
                      <a:pt x="215" y="5"/>
                    </a:lnTo>
                    <a:lnTo>
                      <a:pt x="226" y="5"/>
                    </a:lnTo>
                    <a:lnTo>
                      <a:pt x="228" y="1"/>
                    </a:lnTo>
                    <a:lnTo>
                      <a:pt x="233" y="1"/>
                    </a:lnTo>
                    <a:lnTo>
                      <a:pt x="241" y="5"/>
                    </a:lnTo>
                    <a:lnTo>
                      <a:pt x="252" y="8"/>
                    </a:lnTo>
                    <a:lnTo>
                      <a:pt x="258" y="3"/>
                    </a:lnTo>
                    <a:lnTo>
                      <a:pt x="267" y="0"/>
                    </a:lnTo>
                    <a:lnTo>
                      <a:pt x="274" y="1"/>
                    </a:lnTo>
                    <a:lnTo>
                      <a:pt x="283" y="3"/>
                    </a:lnTo>
                    <a:lnTo>
                      <a:pt x="289" y="3"/>
                    </a:lnTo>
                    <a:lnTo>
                      <a:pt x="296" y="3"/>
                    </a:lnTo>
                    <a:lnTo>
                      <a:pt x="300" y="1"/>
                    </a:lnTo>
                    <a:lnTo>
                      <a:pt x="308" y="1"/>
                    </a:lnTo>
                    <a:lnTo>
                      <a:pt x="319" y="1"/>
                    </a:lnTo>
                    <a:lnTo>
                      <a:pt x="329" y="3"/>
                    </a:lnTo>
                    <a:lnTo>
                      <a:pt x="339" y="3"/>
                    </a:lnTo>
                    <a:lnTo>
                      <a:pt x="350" y="5"/>
                    </a:lnTo>
                    <a:lnTo>
                      <a:pt x="357" y="6"/>
                    </a:lnTo>
                    <a:lnTo>
                      <a:pt x="363" y="12"/>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576" name="Freeform 336"/>
              <p:cNvSpPr>
                <a:spLocks/>
              </p:cNvSpPr>
              <p:nvPr/>
            </p:nvSpPr>
            <p:spPr bwMode="auto">
              <a:xfrm>
                <a:off x="2647157" y="1392238"/>
                <a:ext cx="1381125" cy="1047750"/>
              </a:xfrm>
              <a:custGeom>
                <a:avLst/>
                <a:gdLst/>
                <a:ahLst/>
                <a:cxnLst>
                  <a:cxn ang="0">
                    <a:pos x="322" y="427"/>
                  </a:cxn>
                  <a:cxn ang="0">
                    <a:pos x="291" y="409"/>
                  </a:cxn>
                  <a:cxn ang="0">
                    <a:pos x="275" y="377"/>
                  </a:cxn>
                  <a:cxn ang="0">
                    <a:pos x="255" y="348"/>
                  </a:cxn>
                  <a:cxn ang="0">
                    <a:pos x="193" y="265"/>
                  </a:cxn>
                  <a:cxn ang="0">
                    <a:pos x="108" y="258"/>
                  </a:cxn>
                  <a:cxn ang="0">
                    <a:pos x="86" y="262"/>
                  </a:cxn>
                  <a:cxn ang="0">
                    <a:pos x="59" y="241"/>
                  </a:cxn>
                  <a:cxn ang="0">
                    <a:pos x="43" y="222"/>
                  </a:cxn>
                  <a:cxn ang="0">
                    <a:pos x="74" y="207"/>
                  </a:cxn>
                  <a:cxn ang="0">
                    <a:pos x="7" y="194"/>
                  </a:cxn>
                  <a:cxn ang="0">
                    <a:pos x="53" y="165"/>
                  </a:cxn>
                  <a:cxn ang="0">
                    <a:pos x="100" y="133"/>
                  </a:cxn>
                  <a:cxn ang="0">
                    <a:pos x="110" y="103"/>
                  </a:cxn>
                  <a:cxn ang="0">
                    <a:pos x="157" y="71"/>
                  </a:cxn>
                  <a:cxn ang="0">
                    <a:pos x="232" y="52"/>
                  </a:cxn>
                  <a:cxn ang="0">
                    <a:pos x="270" y="59"/>
                  </a:cxn>
                  <a:cxn ang="0">
                    <a:pos x="305" y="55"/>
                  </a:cxn>
                  <a:cxn ang="0">
                    <a:pos x="361" y="60"/>
                  </a:cxn>
                  <a:cxn ang="0">
                    <a:pos x="363" y="35"/>
                  </a:cxn>
                  <a:cxn ang="0">
                    <a:pos x="396" y="17"/>
                  </a:cxn>
                  <a:cxn ang="0">
                    <a:pos x="470" y="14"/>
                  </a:cxn>
                  <a:cxn ang="0">
                    <a:pos x="549" y="0"/>
                  </a:cxn>
                  <a:cxn ang="0">
                    <a:pos x="614" y="0"/>
                  </a:cxn>
                  <a:cxn ang="0">
                    <a:pos x="700" y="29"/>
                  </a:cxn>
                  <a:cxn ang="0">
                    <a:pos x="683" y="55"/>
                  </a:cxn>
                  <a:cxn ang="0">
                    <a:pos x="655" y="59"/>
                  </a:cxn>
                  <a:cxn ang="0">
                    <a:pos x="666" y="81"/>
                  </a:cxn>
                  <a:cxn ang="0">
                    <a:pos x="710" y="95"/>
                  </a:cxn>
                  <a:cxn ang="0">
                    <a:pos x="750" y="74"/>
                  </a:cxn>
                  <a:cxn ang="0">
                    <a:pos x="805" y="66"/>
                  </a:cxn>
                  <a:cxn ang="0">
                    <a:pos x="870" y="76"/>
                  </a:cxn>
                  <a:cxn ang="0">
                    <a:pos x="812" y="109"/>
                  </a:cxn>
                  <a:cxn ang="0">
                    <a:pos x="795" y="131"/>
                  </a:cxn>
                  <a:cxn ang="0">
                    <a:pos x="747" y="182"/>
                  </a:cxn>
                  <a:cxn ang="0">
                    <a:pos x="769" y="207"/>
                  </a:cxn>
                  <a:cxn ang="0">
                    <a:pos x="764" y="232"/>
                  </a:cxn>
                  <a:cxn ang="0">
                    <a:pos x="769" y="270"/>
                  </a:cxn>
                  <a:cxn ang="0">
                    <a:pos x="767" y="296"/>
                  </a:cxn>
                  <a:cxn ang="0">
                    <a:pos x="741" y="330"/>
                  </a:cxn>
                  <a:cxn ang="0">
                    <a:pos x="721" y="337"/>
                  </a:cxn>
                  <a:cxn ang="0">
                    <a:pos x="700" y="348"/>
                  </a:cxn>
                  <a:cxn ang="0">
                    <a:pos x="735" y="385"/>
                  </a:cxn>
                  <a:cxn ang="0">
                    <a:pos x="698" y="389"/>
                  </a:cxn>
                  <a:cxn ang="0">
                    <a:pos x="674" y="404"/>
                  </a:cxn>
                  <a:cxn ang="0">
                    <a:pos x="724" y="420"/>
                  </a:cxn>
                  <a:cxn ang="0">
                    <a:pos x="673" y="456"/>
                  </a:cxn>
                  <a:cxn ang="0">
                    <a:pos x="587" y="476"/>
                  </a:cxn>
                  <a:cxn ang="0">
                    <a:pos x="518" y="526"/>
                  </a:cxn>
                  <a:cxn ang="0">
                    <a:pos x="464" y="542"/>
                  </a:cxn>
                  <a:cxn ang="0">
                    <a:pos x="464" y="575"/>
                  </a:cxn>
                  <a:cxn ang="0">
                    <a:pos x="434" y="635"/>
                  </a:cxn>
                  <a:cxn ang="0">
                    <a:pos x="406" y="659"/>
                  </a:cxn>
                  <a:cxn ang="0">
                    <a:pos x="353" y="633"/>
                  </a:cxn>
                  <a:cxn ang="0">
                    <a:pos x="310" y="573"/>
                  </a:cxn>
                  <a:cxn ang="0">
                    <a:pos x="289" y="537"/>
                  </a:cxn>
                  <a:cxn ang="0">
                    <a:pos x="272" y="504"/>
                  </a:cxn>
                </a:cxnLst>
                <a:rect l="0" t="0" r="r" b="b"/>
                <a:pathLst>
                  <a:path w="870" h="660">
                    <a:moveTo>
                      <a:pt x="292" y="463"/>
                    </a:moveTo>
                    <a:lnTo>
                      <a:pt x="299" y="459"/>
                    </a:lnTo>
                    <a:lnTo>
                      <a:pt x="306" y="463"/>
                    </a:lnTo>
                    <a:lnTo>
                      <a:pt x="308" y="451"/>
                    </a:lnTo>
                    <a:lnTo>
                      <a:pt x="313" y="444"/>
                    </a:lnTo>
                    <a:lnTo>
                      <a:pt x="317" y="435"/>
                    </a:lnTo>
                    <a:lnTo>
                      <a:pt x="322" y="427"/>
                    </a:lnTo>
                    <a:lnTo>
                      <a:pt x="306" y="421"/>
                    </a:lnTo>
                    <a:lnTo>
                      <a:pt x="289" y="418"/>
                    </a:lnTo>
                    <a:lnTo>
                      <a:pt x="274" y="413"/>
                    </a:lnTo>
                    <a:lnTo>
                      <a:pt x="267" y="406"/>
                    </a:lnTo>
                    <a:lnTo>
                      <a:pt x="272" y="404"/>
                    </a:lnTo>
                    <a:lnTo>
                      <a:pt x="277" y="406"/>
                    </a:lnTo>
                    <a:lnTo>
                      <a:pt x="291" y="409"/>
                    </a:lnTo>
                    <a:lnTo>
                      <a:pt x="306" y="413"/>
                    </a:lnTo>
                    <a:lnTo>
                      <a:pt x="310" y="409"/>
                    </a:lnTo>
                    <a:lnTo>
                      <a:pt x="311" y="406"/>
                    </a:lnTo>
                    <a:lnTo>
                      <a:pt x="299" y="397"/>
                    </a:lnTo>
                    <a:lnTo>
                      <a:pt x="292" y="389"/>
                    </a:lnTo>
                    <a:lnTo>
                      <a:pt x="286" y="380"/>
                    </a:lnTo>
                    <a:lnTo>
                      <a:pt x="275" y="377"/>
                    </a:lnTo>
                    <a:lnTo>
                      <a:pt x="268" y="380"/>
                    </a:lnTo>
                    <a:lnTo>
                      <a:pt x="262" y="385"/>
                    </a:lnTo>
                    <a:lnTo>
                      <a:pt x="251" y="384"/>
                    </a:lnTo>
                    <a:lnTo>
                      <a:pt x="248" y="377"/>
                    </a:lnTo>
                    <a:lnTo>
                      <a:pt x="253" y="365"/>
                    </a:lnTo>
                    <a:lnTo>
                      <a:pt x="260" y="354"/>
                    </a:lnTo>
                    <a:lnTo>
                      <a:pt x="255" y="348"/>
                    </a:lnTo>
                    <a:lnTo>
                      <a:pt x="248" y="346"/>
                    </a:lnTo>
                    <a:lnTo>
                      <a:pt x="248" y="339"/>
                    </a:lnTo>
                    <a:lnTo>
                      <a:pt x="239" y="322"/>
                    </a:lnTo>
                    <a:lnTo>
                      <a:pt x="231" y="305"/>
                    </a:lnTo>
                    <a:lnTo>
                      <a:pt x="220" y="289"/>
                    </a:lnTo>
                    <a:lnTo>
                      <a:pt x="210" y="277"/>
                    </a:lnTo>
                    <a:lnTo>
                      <a:pt x="193" y="265"/>
                    </a:lnTo>
                    <a:lnTo>
                      <a:pt x="177" y="258"/>
                    </a:lnTo>
                    <a:lnTo>
                      <a:pt x="160" y="251"/>
                    </a:lnTo>
                    <a:lnTo>
                      <a:pt x="141" y="251"/>
                    </a:lnTo>
                    <a:lnTo>
                      <a:pt x="131" y="251"/>
                    </a:lnTo>
                    <a:lnTo>
                      <a:pt x="126" y="251"/>
                    </a:lnTo>
                    <a:lnTo>
                      <a:pt x="117" y="255"/>
                    </a:lnTo>
                    <a:lnTo>
                      <a:pt x="108" y="258"/>
                    </a:lnTo>
                    <a:lnTo>
                      <a:pt x="102" y="255"/>
                    </a:lnTo>
                    <a:lnTo>
                      <a:pt x="95" y="253"/>
                    </a:lnTo>
                    <a:lnTo>
                      <a:pt x="86" y="253"/>
                    </a:lnTo>
                    <a:lnTo>
                      <a:pt x="84" y="256"/>
                    </a:lnTo>
                    <a:lnTo>
                      <a:pt x="86" y="258"/>
                    </a:lnTo>
                    <a:lnTo>
                      <a:pt x="90" y="260"/>
                    </a:lnTo>
                    <a:lnTo>
                      <a:pt x="86" y="262"/>
                    </a:lnTo>
                    <a:lnTo>
                      <a:pt x="83" y="262"/>
                    </a:lnTo>
                    <a:lnTo>
                      <a:pt x="72" y="260"/>
                    </a:lnTo>
                    <a:lnTo>
                      <a:pt x="64" y="258"/>
                    </a:lnTo>
                    <a:lnTo>
                      <a:pt x="53" y="253"/>
                    </a:lnTo>
                    <a:lnTo>
                      <a:pt x="50" y="250"/>
                    </a:lnTo>
                    <a:lnTo>
                      <a:pt x="53" y="244"/>
                    </a:lnTo>
                    <a:lnTo>
                      <a:pt x="59" y="241"/>
                    </a:lnTo>
                    <a:lnTo>
                      <a:pt x="48" y="234"/>
                    </a:lnTo>
                    <a:lnTo>
                      <a:pt x="40" y="232"/>
                    </a:lnTo>
                    <a:lnTo>
                      <a:pt x="29" y="232"/>
                    </a:lnTo>
                    <a:lnTo>
                      <a:pt x="21" y="232"/>
                    </a:lnTo>
                    <a:lnTo>
                      <a:pt x="28" y="224"/>
                    </a:lnTo>
                    <a:lnTo>
                      <a:pt x="36" y="222"/>
                    </a:lnTo>
                    <a:lnTo>
                      <a:pt x="43" y="222"/>
                    </a:lnTo>
                    <a:lnTo>
                      <a:pt x="50" y="222"/>
                    </a:lnTo>
                    <a:lnTo>
                      <a:pt x="53" y="220"/>
                    </a:lnTo>
                    <a:lnTo>
                      <a:pt x="59" y="219"/>
                    </a:lnTo>
                    <a:lnTo>
                      <a:pt x="88" y="219"/>
                    </a:lnTo>
                    <a:lnTo>
                      <a:pt x="91" y="212"/>
                    </a:lnTo>
                    <a:lnTo>
                      <a:pt x="95" y="207"/>
                    </a:lnTo>
                    <a:lnTo>
                      <a:pt x="74" y="207"/>
                    </a:lnTo>
                    <a:lnTo>
                      <a:pt x="71" y="210"/>
                    </a:lnTo>
                    <a:lnTo>
                      <a:pt x="69" y="212"/>
                    </a:lnTo>
                    <a:lnTo>
                      <a:pt x="59" y="212"/>
                    </a:lnTo>
                    <a:lnTo>
                      <a:pt x="50" y="212"/>
                    </a:lnTo>
                    <a:lnTo>
                      <a:pt x="40" y="208"/>
                    </a:lnTo>
                    <a:lnTo>
                      <a:pt x="24" y="203"/>
                    </a:lnTo>
                    <a:lnTo>
                      <a:pt x="7" y="194"/>
                    </a:lnTo>
                    <a:lnTo>
                      <a:pt x="0" y="189"/>
                    </a:lnTo>
                    <a:lnTo>
                      <a:pt x="2" y="181"/>
                    </a:lnTo>
                    <a:lnTo>
                      <a:pt x="9" y="177"/>
                    </a:lnTo>
                    <a:lnTo>
                      <a:pt x="19" y="177"/>
                    </a:lnTo>
                    <a:lnTo>
                      <a:pt x="29" y="177"/>
                    </a:lnTo>
                    <a:lnTo>
                      <a:pt x="40" y="170"/>
                    </a:lnTo>
                    <a:lnTo>
                      <a:pt x="53" y="165"/>
                    </a:lnTo>
                    <a:lnTo>
                      <a:pt x="64" y="162"/>
                    </a:lnTo>
                    <a:lnTo>
                      <a:pt x="74" y="164"/>
                    </a:lnTo>
                    <a:lnTo>
                      <a:pt x="84" y="162"/>
                    </a:lnTo>
                    <a:lnTo>
                      <a:pt x="96" y="162"/>
                    </a:lnTo>
                    <a:lnTo>
                      <a:pt x="105" y="150"/>
                    </a:lnTo>
                    <a:lnTo>
                      <a:pt x="110" y="134"/>
                    </a:lnTo>
                    <a:lnTo>
                      <a:pt x="100" y="133"/>
                    </a:lnTo>
                    <a:lnTo>
                      <a:pt x="88" y="131"/>
                    </a:lnTo>
                    <a:lnTo>
                      <a:pt x="76" y="129"/>
                    </a:lnTo>
                    <a:lnTo>
                      <a:pt x="72" y="124"/>
                    </a:lnTo>
                    <a:lnTo>
                      <a:pt x="76" y="117"/>
                    </a:lnTo>
                    <a:lnTo>
                      <a:pt x="83" y="117"/>
                    </a:lnTo>
                    <a:lnTo>
                      <a:pt x="95" y="110"/>
                    </a:lnTo>
                    <a:lnTo>
                      <a:pt x="110" y="103"/>
                    </a:lnTo>
                    <a:lnTo>
                      <a:pt x="122" y="95"/>
                    </a:lnTo>
                    <a:lnTo>
                      <a:pt x="133" y="88"/>
                    </a:lnTo>
                    <a:lnTo>
                      <a:pt x="138" y="91"/>
                    </a:lnTo>
                    <a:lnTo>
                      <a:pt x="146" y="93"/>
                    </a:lnTo>
                    <a:lnTo>
                      <a:pt x="153" y="88"/>
                    </a:lnTo>
                    <a:lnTo>
                      <a:pt x="155" y="79"/>
                    </a:lnTo>
                    <a:lnTo>
                      <a:pt x="157" y="71"/>
                    </a:lnTo>
                    <a:lnTo>
                      <a:pt x="165" y="67"/>
                    </a:lnTo>
                    <a:lnTo>
                      <a:pt x="177" y="64"/>
                    </a:lnTo>
                    <a:lnTo>
                      <a:pt x="189" y="62"/>
                    </a:lnTo>
                    <a:lnTo>
                      <a:pt x="200" y="60"/>
                    </a:lnTo>
                    <a:lnTo>
                      <a:pt x="213" y="60"/>
                    </a:lnTo>
                    <a:lnTo>
                      <a:pt x="222" y="55"/>
                    </a:lnTo>
                    <a:lnTo>
                      <a:pt x="232" y="52"/>
                    </a:lnTo>
                    <a:lnTo>
                      <a:pt x="241" y="48"/>
                    </a:lnTo>
                    <a:lnTo>
                      <a:pt x="251" y="48"/>
                    </a:lnTo>
                    <a:lnTo>
                      <a:pt x="256" y="50"/>
                    </a:lnTo>
                    <a:lnTo>
                      <a:pt x="262" y="55"/>
                    </a:lnTo>
                    <a:lnTo>
                      <a:pt x="265" y="60"/>
                    </a:lnTo>
                    <a:lnTo>
                      <a:pt x="272" y="64"/>
                    </a:lnTo>
                    <a:lnTo>
                      <a:pt x="270" y="59"/>
                    </a:lnTo>
                    <a:lnTo>
                      <a:pt x="270" y="53"/>
                    </a:lnTo>
                    <a:lnTo>
                      <a:pt x="275" y="48"/>
                    </a:lnTo>
                    <a:lnTo>
                      <a:pt x="284" y="55"/>
                    </a:lnTo>
                    <a:lnTo>
                      <a:pt x="299" y="60"/>
                    </a:lnTo>
                    <a:lnTo>
                      <a:pt x="303" y="60"/>
                    </a:lnTo>
                    <a:lnTo>
                      <a:pt x="306" y="60"/>
                    </a:lnTo>
                    <a:lnTo>
                      <a:pt x="305" y="55"/>
                    </a:lnTo>
                    <a:lnTo>
                      <a:pt x="303" y="50"/>
                    </a:lnTo>
                    <a:lnTo>
                      <a:pt x="306" y="43"/>
                    </a:lnTo>
                    <a:lnTo>
                      <a:pt x="315" y="43"/>
                    </a:lnTo>
                    <a:lnTo>
                      <a:pt x="329" y="43"/>
                    </a:lnTo>
                    <a:lnTo>
                      <a:pt x="341" y="48"/>
                    </a:lnTo>
                    <a:lnTo>
                      <a:pt x="351" y="53"/>
                    </a:lnTo>
                    <a:lnTo>
                      <a:pt x="361" y="60"/>
                    </a:lnTo>
                    <a:lnTo>
                      <a:pt x="384" y="60"/>
                    </a:lnTo>
                    <a:lnTo>
                      <a:pt x="373" y="55"/>
                    </a:lnTo>
                    <a:lnTo>
                      <a:pt x="365" y="52"/>
                    </a:lnTo>
                    <a:lnTo>
                      <a:pt x="356" y="45"/>
                    </a:lnTo>
                    <a:lnTo>
                      <a:pt x="354" y="40"/>
                    </a:lnTo>
                    <a:lnTo>
                      <a:pt x="356" y="35"/>
                    </a:lnTo>
                    <a:lnTo>
                      <a:pt x="363" y="35"/>
                    </a:lnTo>
                    <a:lnTo>
                      <a:pt x="370" y="35"/>
                    </a:lnTo>
                    <a:lnTo>
                      <a:pt x="375" y="35"/>
                    </a:lnTo>
                    <a:lnTo>
                      <a:pt x="370" y="31"/>
                    </a:lnTo>
                    <a:lnTo>
                      <a:pt x="365" y="28"/>
                    </a:lnTo>
                    <a:lnTo>
                      <a:pt x="375" y="23"/>
                    </a:lnTo>
                    <a:lnTo>
                      <a:pt x="385" y="19"/>
                    </a:lnTo>
                    <a:lnTo>
                      <a:pt x="396" y="17"/>
                    </a:lnTo>
                    <a:lnTo>
                      <a:pt x="408" y="17"/>
                    </a:lnTo>
                    <a:lnTo>
                      <a:pt x="423" y="16"/>
                    </a:lnTo>
                    <a:lnTo>
                      <a:pt x="440" y="21"/>
                    </a:lnTo>
                    <a:lnTo>
                      <a:pt x="451" y="21"/>
                    </a:lnTo>
                    <a:lnTo>
                      <a:pt x="451" y="14"/>
                    </a:lnTo>
                    <a:lnTo>
                      <a:pt x="459" y="14"/>
                    </a:lnTo>
                    <a:lnTo>
                      <a:pt x="470" y="14"/>
                    </a:lnTo>
                    <a:lnTo>
                      <a:pt x="487" y="11"/>
                    </a:lnTo>
                    <a:lnTo>
                      <a:pt x="504" y="7"/>
                    </a:lnTo>
                    <a:lnTo>
                      <a:pt x="511" y="4"/>
                    </a:lnTo>
                    <a:lnTo>
                      <a:pt x="521" y="2"/>
                    </a:lnTo>
                    <a:lnTo>
                      <a:pt x="530" y="0"/>
                    </a:lnTo>
                    <a:lnTo>
                      <a:pt x="540" y="0"/>
                    </a:lnTo>
                    <a:lnTo>
                      <a:pt x="549" y="0"/>
                    </a:lnTo>
                    <a:lnTo>
                      <a:pt x="559" y="0"/>
                    </a:lnTo>
                    <a:lnTo>
                      <a:pt x="568" y="0"/>
                    </a:lnTo>
                    <a:lnTo>
                      <a:pt x="578" y="0"/>
                    </a:lnTo>
                    <a:lnTo>
                      <a:pt x="585" y="0"/>
                    </a:lnTo>
                    <a:lnTo>
                      <a:pt x="595" y="0"/>
                    </a:lnTo>
                    <a:lnTo>
                      <a:pt x="604" y="0"/>
                    </a:lnTo>
                    <a:lnTo>
                      <a:pt x="614" y="0"/>
                    </a:lnTo>
                    <a:lnTo>
                      <a:pt x="623" y="0"/>
                    </a:lnTo>
                    <a:lnTo>
                      <a:pt x="633" y="2"/>
                    </a:lnTo>
                    <a:lnTo>
                      <a:pt x="643" y="5"/>
                    </a:lnTo>
                    <a:lnTo>
                      <a:pt x="654" y="11"/>
                    </a:lnTo>
                    <a:lnTo>
                      <a:pt x="671" y="19"/>
                    </a:lnTo>
                    <a:lnTo>
                      <a:pt x="690" y="29"/>
                    </a:lnTo>
                    <a:lnTo>
                      <a:pt x="700" y="29"/>
                    </a:lnTo>
                    <a:lnTo>
                      <a:pt x="712" y="31"/>
                    </a:lnTo>
                    <a:lnTo>
                      <a:pt x="722" y="33"/>
                    </a:lnTo>
                    <a:lnTo>
                      <a:pt x="735" y="35"/>
                    </a:lnTo>
                    <a:lnTo>
                      <a:pt x="726" y="43"/>
                    </a:lnTo>
                    <a:lnTo>
                      <a:pt x="712" y="48"/>
                    </a:lnTo>
                    <a:lnTo>
                      <a:pt x="695" y="52"/>
                    </a:lnTo>
                    <a:lnTo>
                      <a:pt x="683" y="55"/>
                    </a:lnTo>
                    <a:lnTo>
                      <a:pt x="571" y="60"/>
                    </a:lnTo>
                    <a:lnTo>
                      <a:pt x="576" y="60"/>
                    </a:lnTo>
                    <a:lnTo>
                      <a:pt x="588" y="62"/>
                    </a:lnTo>
                    <a:lnTo>
                      <a:pt x="604" y="60"/>
                    </a:lnTo>
                    <a:lnTo>
                      <a:pt x="623" y="60"/>
                    </a:lnTo>
                    <a:lnTo>
                      <a:pt x="638" y="59"/>
                    </a:lnTo>
                    <a:lnTo>
                      <a:pt x="655" y="59"/>
                    </a:lnTo>
                    <a:lnTo>
                      <a:pt x="666" y="59"/>
                    </a:lnTo>
                    <a:lnTo>
                      <a:pt x="674" y="60"/>
                    </a:lnTo>
                    <a:lnTo>
                      <a:pt x="669" y="66"/>
                    </a:lnTo>
                    <a:lnTo>
                      <a:pt x="662" y="74"/>
                    </a:lnTo>
                    <a:lnTo>
                      <a:pt x="655" y="83"/>
                    </a:lnTo>
                    <a:lnTo>
                      <a:pt x="655" y="86"/>
                    </a:lnTo>
                    <a:lnTo>
                      <a:pt x="666" y="81"/>
                    </a:lnTo>
                    <a:lnTo>
                      <a:pt x="683" y="71"/>
                    </a:lnTo>
                    <a:lnTo>
                      <a:pt x="700" y="60"/>
                    </a:lnTo>
                    <a:lnTo>
                      <a:pt x="716" y="57"/>
                    </a:lnTo>
                    <a:lnTo>
                      <a:pt x="724" y="62"/>
                    </a:lnTo>
                    <a:lnTo>
                      <a:pt x="728" y="72"/>
                    </a:lnTo>
                    <a:lnTo>
                      <a:pt x="721" y="79"/>
                    </a:lnTo>
                    <a:lnTo>
                      <a:pt x="710" y="95"/>
                    </a:lnTo>
                    <a:lnTo>
                      <a:pt x="698" y="107"/>
                    </a:lnTo>
                    <a:lnTo>
                      <a:pt x="693" y="117"/>
                    </a:lnTo>
                    <a:lnTo>
                      <a:pt x="704" y="109"/>
                    </a:lnTo>
                    <a:lnTo>
                      <a:pt x="719" y="95"/>
                    </a:lnTo>
                    <a:lnTo>
                      <a:pt x="731" y="81"/>
                    </a:lnTo>
                    <a:lnTo>
                      <a:pt x="741" y="74"/>
                    </a:lnTo>
                    <a:lnTo>
                      <a:pt x="750" y="74"/>
                    </a:lnTo>
                    <a:lnTo>
                      <a:pt x="762" y="74"/>
                    </a:lnTo>
                    <a:lnTo>
                      <a:pt x="771" y="74"/>
                    </a:lnTo>
                    <a:lnTo>
                      <a:pt x="774" y="74"/>
                    </a:lnTo>
                    <a:lnTo>
                      <a:pt x="779" y="74"/>
                    </a:lnTo>
                    <a:lnTo>
                      <a:pt x="786" y="76"/>
                    </a:lnTo>
                    <a:lnTo>
                      <a:pt x="795" y="69"/>
                    </a:lnTo>
                    <a:lnTo>
                      <a:pt x="805" y="66"/>
                    </a:lnTo>
                    <a:lnTo>
                      <a:pt x="829" y="66"/>
                    </a:lnTo>
                    <a:lnTo>
                      <a:pt x="833" y="59"/>
                    </a:lnTo>
                    <a:lnTo>
                      <a:pt x="839" y="59"/>
                    </a:lnTo>
                    <a:lnTo>
                      <a:pt x="846" y="59"/>
                    </a:lnTo>
                    <a:lnTo>
                      <a:pt x="857" y="64"/>
                    </a:lnTo>
                    <a:lnTo>
                      <a:pt x="865" y="69"/>
                    </a:lnTo>
                    <a:lnTo>
                      <a:pt x="870" y="76"/>
                    </a:lnTo>
                    <a:lnTo>
                      <a:pt x="864" y="83"/>
                    </a:lnTo>
                    <a:lnTo>
                      <a:pt x="858" y="88"/>
                    </a:lnTo>
                    <a:lnTo>
                      <a:pt x="846" y="91"/>
                    </a:lnTo>
                    <a:lnTo>
                      <a:pt x="834" y="100"/>
                    </a:lnTo>
                    <a:lnTo>
                      <a:pt x="822" y="105"/>
                    </a:lnTo>
                    <a:lnTo>
                      <a:pt x="807" y="109"/>
                    </a:lnTo>
                    <a:lnTo>
                      <a:pt x="812" y="109"/>
                    </a:lnTo>
                    <a:lnTo>
                      <a:pt x="817" y="109"/>
                    </a:lnTo>
                    <a:lnTo>
                      <a:pt x="814" y="115"/>
                    </a:lnTo>
                    <a:lnTo>
                      <a:pt x="808" y="121"/>
                    </a:lnTo>
                    <a:lnTo>
                      <a:pt x="800" y="122"/>
                    </a:lnTo>
                    <a:lnTo>
                      <a:pt x="795" y="124"/>
                    </a:lnTo>
                    <a:lnTo>
                      <a:pt x="795" y="127"/>
                    </a:lnTo>
                    <a:lnTo>
                      <a:pt x="795" y="131"/>
                    </a:lnTo>
                    <a:lnTo>
                      <a:pt x="786" y="139"/>
                    </a:lnTo>
                    <a:lnTo>
                      <a:pt x="772" y="143"/>
                    </a:lnTo>
                    <a:lnTo>
                      <a:pt x="772" y="148"/>
                    </a:lnTo>
                    <a:lnTo>
                      <a:pt x="772" y="152"/>
                    </a:lnTo>
                    <a:lnTo>
                      <a:pt x="765" y="162"/>
                    </a:lnTo>
                    <a:lnTo>
                      <a:pt x="752" y="172"/>
                    </a:lnTo>
                    <a:lnTo>
                      <a:pt x="747" y="182"/>
                    </a:lnTo>
                    <a:lnTo>
                      <a:pt x="743" y="194"/>
                    </a:lnTo>
                    <a:lnTo>
                      <a:pt x="750" y="194"/>
                    </a:lnTo>
                    <a:lnTo>
                      <a:pt x="759" y="194"/>
                    </a:lnTo>
                    <a:lnTo>
                      <a:pt x="769" y="196"/>
                    </a:lnTo>
                    <a:lnTo>
                      <a:pt x="779" y="203"/>
                    </a:lnTo>
                    <a:lnTo>
                      <a:pt x="774" y="205"/>
                    </a:lnTo>
                    <a:lnTo>
                      <a:pt x="769" y="207"/>
                    </a:lnTo>
                    <a:lnTo>
                      <a:pt x="772" y="210"/>
                    </a:lnTo>
                    <a:lnTo>
                      <a:pt x="781" y="213"/>
                    </a:lnTo>
                    <a:lnTo>
                      <a:pt x="788" y="217"/>
                    </a:lnTo>
                    <a:lnTo>
                      <a:pt x="791" y="225"/>
                    </a:lnTo>
                    <a:lnTo>
                      <a:pt x="786" y="231"/>
                    </a:lnTo>
                    <a:lnTo>
                      <a:pt x="776" y="232"/>
                    </a:lnTo>
                    <a:lnTo>
                      <a:pt x="764" y="232"/>
                    </a:lnTo>
                    <a:lnTo>
                      <a:pt x="755" y="232"/>
                    </a:lnTo>
                    <a:lnTo>
                      <a:pt x="748" y="234"/>
                    </a:lnTo>
                    <a:lnTo>
                      <a:pt x="747" y="239"/>
                    </a:lnTo>
                    <a:lnTo>
                      <a:pt x="752" y="246"/>
                    </a:lnTo>
                    <a:lnTo>
                      <a:pt x="762" y="248"/>
                    </a:lnTo>
                    <a:lnTo>
                      <a:pt x="765" y="260"/>
                    </a:lnTo>
                    <a:lnTo>
                      <a:pt x="769" y="270"/>
                    </a:lnTo>
                    <a:lnTo>
                      <a:pt x="767" y="275"/>
                    </a:lnTo>
                    <a:lnTo>
                      <a:pt x="769" y="280"/>
                    </a:lnTo>
                    <a:lnTo>
                      <a:pt x="759" y="280"/>
                    </a:lnTo>
                    <a:lnTo>
                      <a:pt x="753" y="287"/>
                    </a:lnTo>
                    <a:lnTo>
                      <a:pt x="755" y="291"/>
                    </a:lnTo>
                    <a:lnTo>
                      <a:pt x="760" y="294"/>
                    </a:lnTo>
                    <a:lnTo>
                      <a:pt x="767" y="296"/>
                    </a:lnTo>
                    <a:lnTo>
                      <a:pt x="774" y="298"/>
                    </a:lnTo>
                    <a:lnTo>
                      <a:pt x="764" y="306"/>
                    </a:lnTo>
                    <a:lnTo>
                      <a:pt x="752" y="311"/>
                    </a:lnTo>
                    <a:lnTo>
                      <a:pt x="752" y="315"/>
                    </a:lnTo>
                    <a:lnTo>
                      <a:pt x="755" y="320"/>
                    </a:lnTo>
                    <a:lnTo>
                      <a:pt x="748" y="327"/>
                    </a:lnTo>
                    <a:lnTo>
                      <a:pt x="741" y="330"/>
                    </a:lnTo>
                    <a:lnTo>
                      <a:pt x="733" y="332"/>
                    </a:lnTo>
                    <a:lnTo>
                      <a:pt x="728" y="339"/>
                    </a:lnTo>
                    <a:lnTo>
                      <a:pt x="719" y="332"/>
                    </a:lnTo>
                    <a:lnTo>
                      <a:pt x="712" y="327"/>
                    </a:lnTo>
                    <a:lnTo>
                      <a:pt x="705" y="327"/>
                    </a:lnTo>
                    <a:lnTo>
                      <a:pt x="710" y="334"/>
                    </a:lnTo>
                    <a:lnTo>
                      <a:pt x="721" y="337"/>
                    </a:lnTo>
                    <a:lnTo>
                      <a:pt x="728" y="341"/>
                    </a:lnTo>
                    <a:lnTo>
                      <a:pt x="733" y="349"/>
                    </a:lnTo>
                    <a:lnTo>
                      <a:pt x="731" y="360"/>
                    </a:lnTo>
                    <a:lnTo>
                      <a:pt x="726" y="365"/>
                    </a:lnTo>
                    <a:lnTo>
                      <a:pt x="717" y="361"/>
                    </a:lnTo>
                    <a:lnTo>
                      <a:pt x="709" y="356"/>
                    </a:lnTo>
                    <a:lnTo>
                      <a:pt x="700" y="348"/>
                    </a:lnTo>
                    <a:lnTo>
                      <a:pt x="697" y="341"/>
                    </a:lnTo>
                    <a:lnTo>
                      <a:pt x="692" y="341"/>
                    </a:lnTo>
                    <a:lnTo>
                      <a:pt x="692" y="349"/>
                    </a:lnTo>
                    <a:lnTo>
                      <a:pt x="705" y="360"/>
                    </a:lnTo>
                    <a:lnTo>
                      <a:pt x="722" y="372"/>
                    </a:lnTo>
                    <a:lnTo>
                      <a:pt x="728" y="377"/>
                    </a:lnTo>
                    <a:lnTo>
                      <a:pt x="735" y="385"/>
                    </a:lnTo>
                    <a:lnTo>
                      <a:pt x="738" y="392"/>
                    </a:lnTo>
                    <a:lnTo>
                      <a:pt x="741" y="404"/>
                    </a:lnTo>
                    <a:lnTo>
                      <a:pt x="736" y="409"/>
                    </a:lnTo>
                    <a:lnTo>
                      <a:pt x="728" y="411"/>
                    </a:lnTo>
                    <a:lnTo>
                      <a:pt x="714" y="406"/>
                    </a:lnTo>
                    <a:lnTo>
                      <a:pt x="705" y="397"/>
                    </a:lnTo>
                    <a:lnTo>
                      <a:pt x="698" y="389"/>
                    </a:lnTo>
                    <a:lnTo>
                      <a:pt x="688" y="385"/>
                    </a:lnTo>
                    <a:lnTo>
                      <a:pt x="685" y="385"/>
                    </a:lnTo>
                    <a:lnTo>
                      <a:pt x="681" y="385"/>
                    </a:lnTo>
                    <a:lnTo>
                      <a:pt x="683" y="392"/>
                    </a:lnTo>
                    <a:lnTo>
                      <a:pt x="686" y="397"/>
                    </a:lnTo>
                    <a:lnTo>
                      <a:pt x="681" y="403"/>
                    </a:lnTo>
                    <a:lnTo>
                      <a:pt x="674" y="404"/>
                    </a:lnTo>
                    <a:lnTo>
                      <a:pt x="674" y="408"/>
                    </a:lnTo>
                    <a:lnTo>
                      <a:pt x="681" y="411"/>
                    </a:lnTo>
                    <a:lnTo>
                      <a:pt x="688" y="413"/>
                    </a:lnTo>
                    <a:lnTo>
                      <a:pt x="698" y="416"/>
                    </a:lnTo>
                    <a:lnTo>
                      <a:pt x="707" y="416"/>
                    </a:lnTo>
                    <a:lnTo>
                      <a:pt x="717" y="418"/>
                    </a:lnTo>
                    <a:lnTo>
                      <a:pt x="724" y="420"/>
                    </a:lnTo>
                    <a:lnTo>
                      <a:pt x="731" y="421"/>
                    </a:lnTo>
                    <a:lnTo>
                      <a:pt x="719" y="427"/>
                    </a:lnTo>
                    <a:lnTo>
                      <a:pt x="709" y="432"/>
                    </a:lnTo>
                    <a:lnTo>
                      <a:pt x="697" y="435"/>
                    </a:lnTo>
                    <a:lnTo>
                      <a:pt x="688" y="444"/>
                    </a:lnTo>
                    <a:lnTo>
                      <a:pt x="679" y="449"/>
                    </a:lnTo>
                    <a:lnTo>
                      <a:pt x="673" y="456"/>
                    </a:lnTo>
                    <a:lnTo>
                      <a:pt x="657" y="458"/>
                    </a:lnTo>
                    <a:lnTo>
                      <a:pt x="645" y="459"/>
                    </a:lnTo>
                    <a:lnTo>
                      <a:pt x="633" y="461"/>
                    </a:lnTo>
                    <a:lnTo>
                      <a:pt x="619" y="468"/>
                    </a:lnTo>
                    <a:lnTo>
                      <a:pt x="597" y="468"/>
                    </a:lnTo>
                    <a:lnTo>
                      <a:pt x="588" y="471"/>
                    </a:lnTo>
                    <a:lnTo>
                      <a:pt x="587" y="476"/>
                    </a:lnTo>
                    <a:lnTo>
                      <a:pt x="573" y="485"/>
                    </a:lnTo>
                    <a:lnTo>
                      <a:pt x="563" y="497"/>
                    </a:lnTo>
                    <a:lnTo>
                      <a:pt x="556" y="511"/>
                    </a:lnTo>
                    <a:lnTo>
                      <a:pt x="545" y="516"/>
                    </a:lnTo>
                    <a:lnTo>
                      <a:pt x="537" y="518"/>
                    </a:lnTo>
                    <a:lnTo>
                      <a:pt x="526" y="519"/>
                    </a:lnTo>
                    <a:lnTo>
                      <a:pt x="518" y="526"/>
                    </a:lnTo>
                    <a:lnTo>
                      <a:pt x="509" y="526"/>
                    </a:lnTo>
                    <a:lnTo>
                      <a:pt x="509" y="516"/>
                    </a:lnTo>
                    <a:lnTo>
                      <a:pt x="502" y="521"/>
                    </a:lnTo>
                    <a:lnTo>
                      <a:pt x="499" y="528"/>
                    </a:lnTo>
                    <a:lnTo>
                      <a:pt x="487" y="533"/>
                    </a:lnTo>
                    <a:lnTo>
                      <a:pt x="475" y="537"/>
                    </a:lnTo>
                    <a:lnTo>
                      <a:pt x="464" y="542"/>
                    </a:lnTo>
                    <a:lnTo>
                      <a:pt x="461" y="552"/>
                    </a:lnTo>
                    <a:lnTo>
                      <a:pt x="461" y="554"/>
                    </a:lnTo>
                    <a:lnTo>
                      <a:pt x="463" y="557"/>
                    </a:lnTo>
                    <a:lnTo>
                      <a:pt x="459" y="559"/>
                    </a:lnTo>
                    <a:lnTo>
                      <a:pt x="459" y="562"/>
                    </a:lnTo>
                    <a:lnTo>
                      <a:pt x="461" y="568"/>
                    </a:lnTo>
                    <a:lnTo>
                      <a:pt x="464" y="575"/>
                    </a:lnTo>
                    <a:lnTo>
                      <a:pt x="459" y="583"/>
                    </a:lnTo>
                    <a:lnTo>
                      <a:pt x="452" y="588"/>
                    </a:lnTo>
                    <a:lnTo>
                      <a:pt x="444" y="592"/>
                    </a:lnTo>
                    <a:lnTo>
                      <a:pt x="442" y="600"/>
                    </a:lnTo>
                    <a:lnTo>
                      <a:pt x="440" y="616"/>
                    </a:lnTo>
                    <a:lnTo>
                      <a:pt x="442" y="628"/>
                    </a:lnTo>
                    <a:lnTo>
                      <a:pt x="434" y="635"/>
                    </a:lnTo>
                    <a:lnTo>
                      <a:pt x="432" y="647"/>
                    </a:lnTo>
                    <a:lnTo>
                      <a:pt x="428" y="655"/>
                    </a:lnTo>
                    <a:lnTo>
                      <a:pt x="421" y="660"/>
                    </a:lnTo>
                    <a:lnTo>
                      <a:pt x="416" y="659"/>
                    </a:lnTo>
                    <a:lnTo>
                      <a:pt x="416" y="655"/>
                    </a:lnTo>
                    <a:lnTo>
                      <a:pt x="409" y="657"/>
                    </a:lnTo>
                    <a:lnTo>
                      <a:pt x="406" y="659"/>
                    </a:lnTo>
                    <a:lnTo>
                      <a:pt x="397" y="654"/>
                    </a:lnTo>
                    <a:lnTo>
                      <a:pt x="392" y="647"/>
                    </a:lnTo>
                    <a:lnTo>
                      <a:pt x="387" y="638"/>
                    </a:lnTo>
                    <a:lnTo>
                      <a:pt x="382" y="636"/>
                    </a:lnTo>
                    <a:lnTo>
                      <a:pt x="370" y="638"/>
                    </a:lnTo>
                    <a:lnTo>
                      <a:pt x="360" y="643"/>
                    </a:lnTo>
                    <a:lnTo>
                      <a:pt x="353" y="633"/>
                    </a:lnTo>
                    <a:lnTo>
                      <a:pt x="344" y="628"/>
                    </a:lnTo>
                    <a:lnTo>
                      <a:pt x="341" y="623"/>
                    </a:lnTo>
                    <a:lnTo>
                      <a:pt x="341" y="619"/>
                    </a:lnTo>
                    <a:lnTo>
                      <a:pt x="330" y="609"/>
                    </a:lnTo>
                    <a:lnTo>
                      <a:pt x="320" y="599"/>
                    </a:lnTo>
                    <a:lnTo>
                      <a:pt x="311" y="585"/>
                    </a:lnTo>
                    <a:lnTo>
                      <a:pt x="310" y="573"/>
                    </a:lnTo>
                    <a:lnTo>
                      <a:pt x="311" y="566"/>
                    </a:lnTo>
                    <a:lnTo>
                      <a:pt x="318" y="562"/>
                    </a:lnTo>
                    <a:lnTo>
                      <a:pt x="308" y="559"/>
                    </a:lnTo>
                    <a:lnTo>
                      <a:pt x="299" y="562"/>
                    </a:lnTo>
                    <a:lnTo>
                      <a:pt x="296" y="554"/>
                    </a:lnTo>
                    <a:lnTo>
                      <a:pt x="294" y="545"/>
                    </a:lnTo>
                    <a:lnTo>
                      <a:pt x="289" y="537"/>
                    </a:lnTo>
                    <a:lnTo>
                      <a:pt x="284" y="532"/>
                    </a:lnTo>
                    <a:lnTo>
                      <a:pt x="279" y="523"/>
                    </a:lnTo>
                    <a:lnTo>
                      <a:pt x="277" y="516"/>
                    </a:lnTo>
                    <a:lnTo>
                      <a:pt x="279" y="509"/>
                    </a:lnTo>
                    <a:lnTo>
                      <a:pt x="282" y="504"/>
                    </a:lnTo>
                    <a:lnTo>
                      <a:pt x="277" y="501"/>
                    </a:lnTo>
                    <a:lnTo>
                      <a:pt x="272" y="504"/>
                    </a:lnTo>
                    <a:lnTo>
                      <a:pt x="272" y="492"/>
                    </a:lnTo>
                    <a:lnTo>
                      <a:pt x="280" y="476"/>
                    </a:lnTo>
                    <a:lnTo>
                      <a:pt x="292" y="464"/>
                    </a:lnTo>
                    <a:lnTo>
                      <a:pt x="292" y="463"/>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577" name="Freeform 337"/>
              <p:cNvSpPr>
                <a:spLocks/>
              </p:cNvSpPr>
              <p:nvPr/>
            </p:nvSpPr>
            <p:spPr bwMode="auto">
              <a:xfrm>
                <a:off x="3056732" y="2052638"/>
                <a:ext cx="68263" cy="44450"/>
              </a:xfrm>
              <a:custGeom>
                <a:avLst/>
                <a:gdLst/>
                <a:ahLst/>
                <a:cxnLst>
                  <a:cxn ang="0">
                    <a:pos x="10" y="28"/>
                  </a:cxn>
                  <a:cxn ang="0">
                    <a:pos x="4" y="21"/>
                  </a:cxn>
                  <a:cxn ang="0">
                    <a:pos x="0" y="9"/>
                  </a:cxn>
                  <a:cxn ang="0">
                    <a:pos x="4" y="2"/>
                  </a:cxn>
                  <a:cxn ang="0">
                    <a:pos x="12" y="0"/>
                  </a:cxn>
                  <a:cxn ang="0">
                    <a:pos x="19" y="2"/>
                  </a:cxn>
                  <a:cxn ang="0">
                    <a:pos x="26" y="7"/>
                  </a:cxn>
                  <a:cxn ang="0">
                    <a:pos x="33" y="12"/>
                  </a:cxn>
                  <a:cxn ang="0">
                    <a:pos x="43" y="18"/>
                  </a:cxn>
                  <a:cxn ang="0">
                    <a:pos x="34" y="24"/>
                  </a:cxn>
                  <a:cxn ang="0">
                    <a:pos x="22" y="28"/>
                  </a:cxn>
                  <a:cxn ang="0">
                    <a:pos x="10" y="28"/>
                  </a:cxn>
                </a:cxnLst>
                <a:rect l="0" t="0" r="r" b="b"/>
                <a:pathLst>
                  <a:path w="43" h="28">
                    <a:moveTo>
                      <a:pt x="10" y="28"/>
                    </a:moveTo>
                    <a:lnTo>
                      <a:pt x="4" y="21"/>
                    </a:lnTo>
                    <a:lnTo>
                      <a:pt x="0" y="9"/>
                    </a:lnTo>
                    <a:lnTo>
                      <a:pt x="4" y="2"/>
                    </a:lnTo>
                    <a:lnTo>
                      <a:pt x="12" y="0"/>
                    </a:lnTo>
                    <a:lnTo>
                      <a:pt x="19" y="2"/>
                    </a:lnTo>
                    <a:lnTo>
                      <a:pt x="26" y="7"/>
                    </a:lnTo>
                    <a:lnTo>
                      <a:pt x="33" y="12"/>
                    </a:lnTo>
                    <a:lnTo>
                      <a:pt x="43" y="18"/>
                    </a:lnTo>
                    <a:lnTo>
                      <a:pt x="34" y="24"/>
                    </a:lnTo>
                    <a:lnTo>
                      <a:pt x="22" y="28"/>
                    </a:lnTo>
                    <a:lnTo>
                      <a:pt x="10" y="28"/>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578" name="Freeform 338"/>
              <p:cNvSpPr>
                <a:spLocks/>
              </p:cNvSpPr>
              <p:nvPr/>
            </p:nvSpPr>
            <p:spPr bwMode="auto">
              <a:xfrm>
                <a:off x="3882232" y="1827213"/>
                <a:ext cx="34925" cy="20637"/>
              </a:xfrm>
              <a:custGeom>
                <a:avLst/>
                <a:gdLst/>
                <a:ahLst/>
                <a:cxnLst>
                  <a:cxn ang="0">
                    <a:pos x="6" y="13"/>
                  </a:cxn>
                  <a:cxn ang="0">
                    <a:pos x="1" y="10"/>
                  </a:cxn>
                  <a:cxn ang="0">
                    <a:pos x="0" y="6"/>
                  </a:cxn>
                  <a:cxn ang="0">
                    <a:pos x="1" y="1"/>
                  </a:cxn>
                  <a:cxn ang="0">
                    <a:pos x="5" y="0"/>
                  </a:cxn>
                  <a:cxn ang="0">
                    <a:pos x="13" y="0"/>
                  </a:cxn>
                  <a:cxn ang="0">
                    <a:pos x="13" y="3"/>
                  </a:cxn>
                  <a:cxn ang="0">
                    <a:pos x="13" y="6"/>
                  </a:cxn>
                  <a:cxn ang="0">
                    <a:pos x="22" y="6"/>
                  </a:cxn>
                  <a:cxn ang="0">
                    <a:pos x="15" y="10"/>
                  </a:cxn>
                  <a:cxn ang="0">
                    <a:pos x="6" y="13"/>
                  </a:cxn>
                </a:cxnLst>
                <a:rect l="0" t="0" r="r" b="b"/>
                <a:pathLst>
                  <a:path w="22" h="13">
                    <a:moveTo>
                      <a:pt x="6" y="13"/>
                    </a:moveTo>
                    <a:lnTo>
                      <a:pt x="1" y="10"/>
                    </a:lnTo>
                    <a:lnTo>
                      <a:pt x="0" y="6"/>
                    </a:lnTo>
                    <a:lnTo>
                      <a:pt x="1" y="1"/>
                    </a:lnTo>
                    <a:lnTo>
                      <a:pt x="5" y="0"/>
                    </a:lnTo>
                    <a:lnTo>
                      <a:pt x="13" y="0"/>
                    </a:lnTo>
                    <a:lnTo>
                      <a:pt x="13" y="3"/>
                    </a:lnTo>
                    <a:lnTo>
                      <a:pt x="13" y="6"/>
                    </a:lnTo>
                    <a:lnTo>
                      <a:pt x="22" y="6"/>
                    </a:lnTo>
                    <a:lnTo>
                      <a:pt x="15" y="10"/>
                    </a:lnTo>
                    <a:lnTo>
                      <a:pt x="6" y="13"/>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579" name="Freeform 339"/>
              <p:cNvSpPr>
                <a:spLocks/>
              </p:cNvSpPr>
              <p:nvPr/>
            </p:nvSpPr>
            <p:spPr bwMode="auto">
              <a:xfrm>
                <a:off x="2958307" y="2716213"/>
                <a:ext cx="150813" cy="147637"/>
              </a:xfrm>
              <a:custGeom>
                <a:avLst/>
                <a:gdLst/>
                <a:ahLst/>
                <a:cxnLst>
                  <a:cxn ang="0">
                    <a:pos x="2" y="74"/>
                  </a:cxn>
                  <a:cxn ang="0">
                    <a:pos x="4" y="67"/>
                  </a:cxn>
                  <a:cxn ang="0">
                    <a:pos x="9" y="60"/>
                  </a:cxn>
                  <a:cxn ang="0">
                    <a:pos x="5" y="59"/>
                  </a:cxn>
                  <a:cxn ang="0">
                    <a:pos x="21" y="38"/>
                  </a:cxn>
                  <a:cxn ang="0">
                    <a:pos x="33" y="16"/>
                  </a:cxn>
                  <a:cxn ang="0">
                    <a:pos x="48" y="0"/>
                  </a:cxn>
                  <a:cxn ang="0">
                    <a:pos x="52" y="5"/>
                  </a:cxn>
                  <a:cxn ang="0">
                    <a:pos x="38" y="31"/>
                  </a:cxn>
                  <a:cxn ang="0">
                    <a:pos x="41" y="35"/>
                  </a:cxn>
                  <a:cxn ang="0">
                    <a:pos x="48" y="33"/>
                  </a:cxn>
                  <a:cxn ang="0">
                    <a:pos x="52" y="38"/>
                  </a:cxn>
                  <a:cxn ang="0">
                    <a:pos x="60" y="41"/>
                  </a:cxn>
                  <a:cxn ang="0">
                    <a:pos x="60" y="45"/>
                  </a:cxn>
                  <a:cxn ang="0">
                    <a:pos x="74" y="43"/>
                  </a:cxn>
                  <a:cxn ang="0">
                    <a:pos x="81" y="48"/>
                  </a:cxn>
                  <a:cxn ang="0">
                    <a:pos x="83" y="59"/>
                  </a:cxn>
                  <a:cxn ang="0">
                    <a:pos x="83" y="62"/>
                  </a:cxn>
                  <a:cxn ang="0">
                    <a:pos x="83" y="69"/>
                  </a:cxn>
                  <a:cxn ang="0">
                    <a:pos x="88" y="72"/>
                  </a:cxn>
                  <a:cxn ang="0">
                    <a:pos x="93" y="76"/>
                  </a:cxn>
                  <a:cxn ang="0">
                    <a:pos x="91" y="90"/>
                  </a:cxn>
                  <a:cxn ang="0">
                    <a:pos x="83" y="90"/>
                  </a:cxn>
                  <a:cxn ang="0">
                    <a:pos x="79" y="86"/>
                  </a:cxn>
                  <a:cxn ang="0">
                    <a:pos x="74" y="79"/>
                  </a:cxn>
                  <a:cxn ang="0">
                    <a:pos x="66" y="81"/>
                  </a:cxn>
                  <a:cxn ang="0">
                    <a:pos x="55" y="86"/>
                  </a:cxn>
                  <a:cxn ang="0">
                    <a:pos x="60" y="78"/>
                  </a:cxn>
                  <a:cxn ang="0">
                    <a:pos x="47" y="76"/>
                  </a:cxn>
                  <a:cxn ang="0">
                    <a:pos x="36" y="79"/>
                  </a:cxn>
                  <a:cxn ang="0">
                    <a:pos x="21" y="76"/>
                  </a:cxn>
                  <a:cxn ang="0">
                    <a:pos x="5" y="78"/>
                  </a:cxn>
                </a:cxnLst>
                <a:rect l="0" t="0" r="r" b="b"/>
                <a:pathLst>
                  <a:path w="95" h="93">
                    <a:moveTo>
                      <a:pt x="5" y="78"/>
                    </a:moveTo>
                    <a:lnTo>
                      <a:pt x="2" y="74"/>
                    </a:lnTo>
                    <a:lnTo>
                      <a:pt x="0" y="72"/>
                    </a:lnTo>
                    <a:lnTo>
                      <a:pt x="4" y="67"/>
                    </a:lnTo>
                    <a:lnTo>
                      <a:pt x="9" y="64"/>
                    </a:lnTo>
                    <a:lnTo>
                      <a:pt x="9" y="60"/>
                    </a:lnTo>
                    <a:lnTo>
                      <a:pt x="7" y="59"/>
                    </a:lnTo>
                    <a:lnTo>
                      <a:pt x="5" y="59"/>
                    </a:lnTo>
                    <a:lnTo>
                      <a:pt x="14" y="48"/>
                    </a:lnTo>
                    <a:lnTo>
                      <a:pt x="21" y="38"/>
                    </a:lnTo>
                    <a:lnTo>
                      <a:pt x="26" y="24"/>
                    </a:lnTo>
                    <a:lnTo>
                      <a:pt x="33" y="16"/>
                    </a:lnTo>
                    <a:lnTo>
                      <a:pt x="38" y="5"/>
                    </a:lnTo>
                    <a:lnTo>
                      <a:pt x="48" y="0"/>
                    </a:lnTo>
                    <a:lnTo>
                      <a:pt x="50" y="2"/>
                    </a:lnTo>
                    <a:lnTo>
                      <a:pt x="52" y="5"/>
                    </a:lnTo>
                    <a:lnTo>
                      <a:pt x="45" y="19"/>
                    </a:lnTo>
                    <a:lnTo>
                      <a:pt x="38" y="31"/>
                    </a:lnTo>
                    <a:lnTo>
                      <a:pt x="38" y="36"/>
                    </a:lnTo>
                    <a:lnTo>
                      <a:pt x="41" y="35"/>
                    </a:lnTo>
                    <a:lnTo>
                      <a:pt x="45" y="33"/>
                    </a:lnTo>
                    <a:lnTo>
                      <a:pt x="48" y="33"/>
                    </a:lnTo>
                    <a:lnTo>
                      <a:pt x="53" y="35"/>
                    </a:lnTo>
                    <a:lnTo>
                      <a:pt x="52" y="38"/>
                    </a:lnTo>
                    <a:lnTo>
                      <a:pt x="52" y="41"/>
                    </a:lnTo>
                    <a:lnTo>
                      <a:pt x="60" y="41"/>
                    </a:lnTo>
                    <a:lnTo>
                      <a:pt x="60" y="43"/>
                    </a:lnTo>
                    <a:lnTo>
                      <a:pt x="60" y="45"/>
                    </a:lnTo>
                    <a:lnTo>
                      <a:pt x="66" y="43"/>
                    </a:lnTo>
                    <a:lnTo>
                      <a:pt x="74" y="43"/>
                    </a:lnTo>
                    <a:lnTo>
                      <a:pt x="81" y="43"/>
                    </a:lnTo>
                    <a:lnTo>
                      <a:pt x="81" y="48"/>
                    </a:lnTo>
                    <a:lnTo>
                      <a:pt x="81" y="59"/>
                    </a:lnTo>
                    <a:lnTo>
                      <a:pt x="83" y="59"/>
                    </a:lnTo>
                    <a:lnTo>
                      <a:pt x="86" y="59"/>
                    </a:lnTo>
                    <a:lnTo>
                      <a:pt x="83" y="62"/>
                    </a:lnTo>
                    <a:lnTo>
                      <a:pt x="81" y="65"/>
                    </a:lnTo>
                    <a:lnTo>
                      <a:pt x="83" y="69"/>
                    </a:lnTo>
                    <a:lnTo>
                      <a:pt x="84" y="74"/>
                    </a:lnTo>
                    <a:lnTo>
                      <a:pt x="88" y="72"/>
                    </a:lnTo>
                    <a:lnTo>
                      <a:pt x="91" y="71"/>
                    </a:lnTo>
                    <a:lnTo>
                      <a:pt x="93" y="76"/>
                    </a:lnTo>
                    <a:lnTo>
                      <a:pt x="95" y="81"/>
                    </a:lnTo>
                    <a:lnTo>
                      <a:pt x="91" y="90"/>
                    </a:lnTo>
                    <a:lnTo>
                      <a:pt x="86" y="93"/>
                    </a:lnTo>
                    <a:lnTo>
                      <a:pt x="83" y="90"/>
                    </a:lnTo>
                    <a:lnTo>
                      <a:pt x="83" y="88"/>
                    </a:lnTo>
                    <a:lnTo>
                      <a:pt x="79" y="86"/>
                    </a:lnTo>
                    <a:lnTo>
                      <a:pt x="78" y="86"/>
                    </a:lnTo>
                    <a:lnTo>
                      <a:pt x="74" y="79"/>
                    </a:lnTo>
                    <a:lnTo>
                      <a:pt x="72" y="72"/>
                    </a:lnTo>
                    <a:lnTo>
                      <a:pt x="66" y="81"/>
                    </a:lnTo>
                    <a:lnTo>
                      <a:pt x="59" y="86"/>
                    </a:lnTo>
                    <a:lnTo>
                      <a:pt x="55" y="86"/>
                    </a:lnTo>
                    <a:lnTo>
                      <a:pt x="57" y="81"/>
                    </a:lnTo>
                    <a:lnTo>
                      <a:pt x="60" y="78"/>
                    </a:lnTo>
                    <a:lnTo>
                      <a:pt x="52" y="78"/>
                    </a:lnTo>
                    <a:lnTo>
                      <a:pt x="47" y="76"/>
                    </a:lnTo>
                    <a:lnTo>
                      <a:pt x="41" y="78"/>
                    </a:lnTo>
                    <a:lnTo>
                      <a:pt x="36" y="79"/>
                    </a:lnTo>
                    <a:lnTo>
                      <a:pt x="28" y="78"/>
                    </a:lnTo>
                    <a:lnTo>
                      <a:pt x="21" y="76"/>
                    </a:lnTo>
                    <a:lnTo>
                      <a:pt x="12" y="76"/>
                    </a:lnTo>
                    <a:lnTo>
                      <a:pt x="5" y="78"/>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580" name="Freeform 340"/>
              <p:cNvSpPr>
                <a:spLocks/>
              </p:cNvSpPr>
              <p:nvPr/>
            </p:nvSpPr>
            <p:spPr bwMode="auto">
              <a:xfrm>
                <a:off x="7455694" y="1779588"/>
                <a:ext cx="177800" cy="68262"/>
              </a:xfrm>
              <a:custGeom>
                <a:avLst/>
                <a:gdLst/>
                <a:ahLst/>
                <a:cxnLst>
                  <a:cxn ang="0">
                    <a:pos x="89" y="33"/>
                  </a:cxn>
                  <a:cxn ang="0">
                    <a:pos x="82" y="35"/>
                  </a:cxn>
                  <a:cxn ang="0">
                    <a:pos x="76" y="38"/>
                  </a:cxn>
                  <a:cxn ang="0">
                    <a:pos x="70" y="35"/>
                  </a:cxn>
                  <a:cxn ang="0">
                    <a:pos x="67" y="33"/>
                  </a:cxn>
                  <a:cxn ang="0">
                    <a:pos x="62" y="35"/>
                  </a:cxn>
                  <a:cxn ang="0">
                    <a:pos x="57" y="36"/>
                  </a:cxn>
                  <a:cxn ang="0">
                    <a:pos x="52" y="38"/>
                  </a:cxn>
                  <a:cxn ang="0">
                    <a:pos x="46" y="42"/>
                  </a:cxn>
                  <a:cxn ang="0">
                    <a:pos x="39" y="40"/>
                  </a:cxn>
                  <a:cxn ang="0">
                    <a:pos x="36" y="36"/>
                  </a:cxn>
                  <a:cxn ang="0">
                    <a:pos x="31" y="40"/>
                  </a:cxn>
                  <a:cxn ang="0">
                    <a:pos x="26" y="43"/>
                  </a:cxn>
                  <a:cxn ang="0">
                    <a:pos x="15" y="40"/>
                  </a:cxn>
                  <a:cxn ang="0">
                    <a:pos x="7" y="36"/>
                  </a:cxn>
                  <a:cxn ang="0">
                    <a:pos x="0" y="28"/>
                  </a:cxn>
                  <a:cxn ang="0">
                    <a:pos x="0" y="21"/>
                  </a:cxn>
                  <a:cxn ang="0">
                    <a:pos x="7" y="6"/>
                  </a:cxn>
                  <a:cxn ang="0">
                    <a:pos x="22" y="0"/>
                  </a:cxn>
                  <a:cxn ang="0">
                    <a:pos x="31" y="2"/>
                  </a:cxn>
                  <a:cxn ang="0">
                    <a:pos x="38" y="9"/>
                  </a:cxn>
                  <a:cxn ang="0">
                    <a:pos x="43" y="14"/>
                  </a:cxn>
                  <a:cxn ang="0">
                    <a:pos x="53" y="18"/>
                  </a:cxn>
                  <a:cxn ang="0">
                    <a:pos x="55" y="7"/>
                  </a:cxn>
                  <a:cxn ang="0">
                    <a:pos x="62" y="4"/>
                  </a:cxn>
                  <a:cxn ang="0">
                    <a:pos x="70" y="4"/>
                  </a:cxn>
                  <a:cxn ang="0">
                    <a:pos x="86" y="9"/>
                  </a:cxn>
                  <a:cxn ang="0">
                    <a:pos x="100" y="12"/>
                  </a:cxn>
                  <a:cxn ang="0">
                    <a:pos x="112" y="18"/>
                  </a:cxn>
                  <a:cxn ang="0">
                    <a:pos x="107" y="26"/>
                  </a:cxn>
                  <a:cxn ang="0">
                    <a:pos x="103" y="33"/>
                  </a:cxn>
                  <a:cxn ang="0">
                    <a:pos x="89" y="33"/>
                  </a:cxn>
                </a:cxnLst>
                <a:rect l="0" t="0" r="r" b="b"/>
                <a:pathLst>
                  <a:path w="112" h="43">
                    <a:moveTo>
                      <a:pt x="89" y="33"/>
                    </a:moveTo>
                    <a:lnTo>
                      <a:pt x="82" y="35"/>
                    </a:lnTo>
                    <a:lnTo>
                      <a:pt x="76" y="38"/>
                    </a:lnTo>
                    <a:lnTo>
                      <a:pt x="70" y="35"/>
                    </a:lnTo>
                    <a:lnTo>
                      <a:pt x="67" y="33"/>
                    </a:lnTo>
                    <a:lnTo>
                      <a:pt x="62" y="35"/>
                    </a:lnTo>
                    <a:lnTo>
                      <a:pt x="57" y="36"/>
                    </a:lnTo>
                    <a:lnTo>
                      <a:pt x="52" y="38"/>
                    </a:lnTo>
                    <a:lnTo>
                      <a:pt x="46" y="42"/>
                    </a:lnTo>
                    <a:lnTo>
                      <a:pt x="39" y="40"/>
                    </a:lnTo>
                    <a:lnTo>
                      <a:pt x="36" y="36"/>
                    </a:lnTo>
                    <a:lnTo>
                      <a:pt x="31" y="40"/>
                    </a:lnTo>
                    <a:lnTo>
                      <a:pt x="26" y="43"/>
                    </a:lnTo>
                    <a:lnTo>
                      <a:pt x="15" y="40"/>
                    </a:lnTo>
                    <a:lnTo>
                      <a:pt x="7" y="36"/>
                    </a:lnTo>
                    <a:lnTo>
                      <a:pt x="0" y="28"/>
                    </a:lnTo>
                    <a:lnTo>
                      <a:pt x="0" y="21"/>
                    </a:lnTo>
                    <a:lnTo>
                      <a:pt x="7" y="6"/>
                    </a:lnTo>
                    <a:lnTo>
                      <a:pt x="22" y="0"/>
                    </a:lnTo>
                    <a:lnTo>
                      <a:pt x="31" y="2"/>
                    </a:lnTo>
                    <a:lnTo>
                      <a:pt x="38" y="9"/>
                    </a:lnTo>
                    <a:lnTo>
                      <a:pt x="43" y="14"/>
                    </a:lnTo>
                    <a:lnTo>
                      <a:pt x="53" y="18"/>
                    </a:lnTo>
                    <a:lnTo>
                      <a:pt x="55" y="7"/>
                    </a:lnTo>
                    <a:lnTo>
                      <a:pt x="62" y="4"/>
                    </a:lnTo>
                    <a:lnTo>
                      <a:pt x="70" y="4"/>
                    </a:lnTo>
                    <a:lnTo>
                      <a:pt x="86" y="9"/>
                    </a:lnTo>
                    <a:lnTo>
                      <a:pt x="100" y="12"/>
                    </a:lnTo>
                    <a:lnTo>
                      <a:pt x="112" y="18"/>
                    </a:lnTo>
                    <a:lnTo>
                      <a:pt x="107" y="26"/>
                    </a:lnTo>
                    <a:lnTo>
                      <a:pt x="103" y="33"/>
                    </a:lnTo>
                    <a:lnTo>
                      <a:pt x="89" y="33"/>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581" name="Freeform 341"/>
              <p:cNvSpPr>
                <a:spLocks/>
              </p:cNvSpPr>
              <p:nvPr/>
            </p:nvSpPr>
            <p:spPr bwMode="auto">
              <a:xfrm>
                <a:off x="1629569" y="3248025"/>
                <a:ext cx="919163" cy="617537"/>
              </a:xfrm>
              <a:custGeom>
                <a:avLst/>
                <a:gdLst/>
                <a:ahLst/>
                <a:cxnLst>
                  <a:cxn ang="0">
                    <a:pos x="283" y="123"/>
                  </a:cxn>
                  <a:cxn ang="0">
                    <a:pos x="285" y="171"/>
                  </a:cxn>
                  <a:cxn ang="0">
                    <a:pos x="299" y="198"/>
                  </a:cxn>
                  <a:cxn ang="0">
                    <a:pos x="330" y="226"/>
                  </a:cxn>
                  <a:cxn ang="0">
                    <a:pos x="368" y="222"/>
                  </a:cxn>
                  <a:cxn ang="0">
                    <a:pos x="387" y="193"/>
                  </a:cxn>
                  <a:cxn ang="0">
                    <a:pos x="416" y="174"/>
                  </a:cxn>
                  <a:cxn ang="0">
                    <a:pos x="438" y="176"/>
                  </a:cxn>
                  <a:cxn ang="0">
                    <a:pos x="430" y="207"/>
                  </a:cxn>
                  <a:cxn ang="0">
                    <a:pos x="421" y="221"/>
                  </a:cxn>
                  <a:cxn ang="0">
                    <a:pos x="414" y="250"/>
                  </a:cxn>
                  <a:cxn ang="0">
                    <a:pos x="416" y="262"/>
                  </a:cxn>
                  <a:cxn ang="0">
                    <a:pos x="464" y="260"/>
                  </a:cxn>
                  <a:cxn ang="0">
                    <a:pos x="488" y="277"/>
                  </a:cxn>
                  <a:cxn ang="0">
                    <a:pos x="485" y="331"/>
                  </a:cxn>
                  <a:cxn ang="0">
                    <a:pos x="519" y="363"/>
                  </a:cxn>
                  <a:cxn ang="0">
                    <a:pos x="565" y="358"/>
                  </a:cxn>
                  <a:cxn ang="0">
                    <a:pos x="565" y="380"/>
                  </a:cxn>
                  <a:cxn ang="0">
                    <a:pos x="564" y="372"/>
                  </a:cxn>
                  <a:cxn ang="0">
                    <a:pos x="540" y="368"/>
                  </a:cxn>
                  <a:cxn ang="0">
                    <a:pos x="536" y="380"/>
                  </a:cxn>
                  <a:cxn ang="0">
                    <a:pos x="512" y="375"/>
                  </a:cxn>
                  <a:cxn ang="0">
                    <a:pos x="488" y="367"/>
                  </a:cxn>
                  <a:cxn ang="0">
                    <a:pos x="467" y="346"/>
                  </a:cxn>
                  <a:cxn ang="0">
                    <a:pos x="461" y="351"/>
                  </a:cxn>
                  <a:cxn ang="0">
                    <a:pos x="448" y="324"/>
                  </a:cxn>
                  <a:cxn ang="0">
                    <a:pos x="426" y="298"/>
                  </a:cxn>
                  <a:cxn ang="0">
                    <a:pos x="395" y="293"/>
                  </a:cxn>
                  <a:cxn ang="0">
                    <a:pos x="350" y="270"/>
                  </a:cxn>
                  <a:cxn ang="0">
                    <a:pos x="328" y="255"/>
                  </a:cxn>
                  <a:cxn ang="0">
                    <a:pos x="297" y="262"/>
                  </a:cxn>
                  <a:cxn ang="0">
                    <a:pos x="275" y="257"/>
                  </a:cxn>
                  <a:cxn ang="0">
                    <a:pos x="246" y="243"/>
                  </a:cxn>
                  <a:cxn ang="0">
                    <a:pos x="215" y="229"/>
                  </a:cxn>
                  <a:cxn ang="0">
                    <a:pos x="192" y="219"/>
                  </a:cxn>
                  <a:cxn ang="0">
                    <a:pos x="172" y="203"/>
                  </a:cxn>
                  <a:cxn ang="0">
                    <a:pos x="172" y="176"/>
                  </a:cxn>
                  <a:cxn ang="0">
                    <a:pos x="144" y="135"/>
                  </a:cxn>
                  <a:cxn ang="0">
                    <a:pos x="115" y="107"/>
                  </a:cxn>
                  <a:cxn ang="0">
                    <a:pos x="96" y="83"/>
                  </a:cxn>
                  <a:cxn ang="0">
                    <a:pos x="79" y="68"/>
                  </a:cxn>
                  <a:cxn ang="0">
                    <a:pos x="58" y="31"/>
                  </a:cxn>
                  <a:cxn ang="0">
                    <a:pos x="31" y="18"/>
                  </a:cxn>
                  <a:cxn ang="0">
                    <a:pos x="48" y="54"/>
                  </a:cxn>
                  <a:cxn ang="0">
                    <a:pos x="75" y="95"/>
                  </a:cxn>
                  <a:cxn ang="0">
                    <a:pos x="92" y="133"/>
                  </a:cxn>
                  <a:cxn ang="0">
                    <a:pos x="108" y="153"/>
                  </a:cxn>
                  <a:cxn ang="0">
                    <a:pos x="86" y="138"/>
                  </a:cxn>
                  <a:cxn ang="0">
                    <a:pos x="74" y="112"/>
                  </a:cxn>
                  <a:cxn ang="0">
                    <a:pos x="36" y="83"/>
                  </a:cxn>
                  <a:cxn ang="0">
                    <a:pos x="20" y="50"/>
                  </a:cxn>
                  <a:cxn ang="0">
                    <a:pos x="12" y="26"/>
                  </a:cxn>
                  <a:cxn ang="0">
                    <a:pos x="32" y="0"/>
                  </a:cxn>
                  <a:cxn ang="0">
                    <a:pos x="139" y="11"/>
                  </a:cxn>
                  <a:cxn ang="0">
                    <a:pos x="173" y="33"/>
                  </a:cxn>
                  <a:cxn ang="0">
                    <a:pos x="197" y="57"/>
                  </a:cxn>
                  <a:cxn ang="0">
                    <a:pos x="215" y="42"/>
                  </a:cxn>
                  <a:cxn ang="0">
                    <a:pos x="242" y="62"/>
                  </a:cxn>
                  <a:cxn ang="0">
                    <a:pos x="261" y="97"/>
                  </a:cxn>
                  <a:cxn ang="0">
                    <a:pos x="283" y="98"/>
                  </a:cxn>
                </a:cxnLst>
                <a:rect l="0" t="0" r="r" b="b"/>
                <a:pathLst>
                  <a:path w="579" h="389">
                    <a:moveTo>
                      <a:pt x="285" y="104"/>
                    </a:moveTo>
                    <a:lnTo>
                      <a:pt x="285" y="107"/>
                    </a:lnTo>
                    <a:lnTo>
                      <a:pt x="287" y="112"/>
                    </a:lnTo>
                    <a:lnTo>
                      <a:pt x="283" y="123"/>
                    </a:lnTo>
                    <a:lnTo>
                      <a:pt x="282" y="133"/>
                    </a:lnTo>
                    <a:lnTo>
                      <a:pt x="282" y="162"/>
                    </a:lnTo>
                    <a:lnTo>
                      <a:pt x="282" y="166"/>
                    </a:lnTo>
                    <a:lnTo>
                      <a:pt x="285" y="171"/>
                    </a:lnTo>
                    <a:lnTo>
                      <a:pt x="285" y="176"/>
                    </a:lnTo>
                    <a:lnTo>
                      <a:pt x="287" y="183"/>
                    </a:lnTo>
                    <a:lnTo>
                      <a:pt x="292" y="190"/>
                    </a:lnTo>
                    <a:lnTo>
                      <a:pt x="299" y="198"/>
                    </a:lnTo>
                    <a:lnTo>
                      <a:pt x="309" y="210"/>
                    </a:lnTo>
                    <a:lnTo>
                      <a:pt x="321" y="221"/>
                    </a:lnTo>
                    <a:lnTo>
                      <a:pt x="325" y="222"/>
                    </a:lnTo>
                    <a:lnTo>
                      <a:pt x="330" y="226"/>
                    </a:lnTo>
                    <a:lnTo>
                      <a:pt x="344" y="222"/>
                    </a:lnTo>
                    <a:lnTo>
                      <a:pt x="359" y="219"/>
                    </a:lnTo>
                    <a:lnTo>
                      <a:pt x="364" y="221"/>
                    </a:lnTo>
                    <a:lnTo>
                      <a:pt x="368" y="222"/>
                    </a:lnTo>
                    <a:lnTo>
                      <a:pt x="373" y="217"/>
                    </a:lnTo>
                    <a:lnTo>
                      <a:pt x="375" y="214"/>
                    </a:lnTo>
                    <a:lnTo>
                      <a:pt x="381" y="203"/>
                    </a:lnTo>
                    <a:lnTo>
                      <a:pt x="387" y="193"/>
                    </a:lnTo>
                    <a:lnTo>
                      <a:pt x="388" y="183"/>
                    </a:lnTo>
                    <a:lnTo>
                      <a:pt x="395" y="178"/>
                    </a:lnTo>
                    <a:lnTo>
                      <a:pt x="404" y="174"/>
                    </a:lnTo>
                    <a:lnTo>
                      <a:pt x="416" y="174"/>
                    </a:lnTo>
                    <a:lnTo>
                      <a:pt x="421" y="174"/>
                    </a:lnTo>
                    <a:lnTo>
                      <a:pt x="426" y="176"/>
                    </a:lnTo>
                    <a:lnTo>
                      <a:pt x="431" y="176"/>
                    </a:lnTo>
                    <a:lnTo>
                      <a:pt x="438" y="176"/>
                    </a:lnTo>
                    <a:lnTo>
                      <a:pt x="438" y="178"/>
                    </a:lnTo>
                    <a:lnTo>
                      <a:pt x="438" y="181"/>
                    </a:lnTo>
                    <a:lnTo>
                      <a:pt x="433" y="191"/>
                    </a:lnTo>
                    <a:lnTo>
                      <a:pt x="430" y="207"/>
                    </a:lnTo>
                    <a:lnTo>
                      <a:pt x="426" y="215"/>
                    </a:lnTo>
                    <a:lnTo>
                      <a:pt x="423" y="224"/>
                    </a:lnTo>
                    <a:lnTo>
                      <a:pt x="423" y="221"/>
                    </a:lnTo>
                    <a:lnTo>
                      <a:pt x="421" y="221"/>
                    </a:lnTo>
                    <a:lnTo>
                      <a:pt x="419" y="221"/>
                    </a:lnTo>
                    <a:lnTo>
                      <a:pt x="419" y="231"/>
                    </a:lnTo>
                    <a:lnTo>
                      <a:pt x="419" y="245"/>
                    </a:lnTo>
                    <a:lnTo>
                      <a:pt x="414" y="250"/>
                    </a:lnTo>
                    <a:lnTo>
                      <a:pt x="411" y="255"/>
                    </a:lnTo>
                    <a:lnTo>
                      <a:pt x="411" y="257"/>
                    </a:lnTo>
                    <a:lnTo>
                      <a:pt x="411" y="260"/>
                    </a:lnTo>
                    <a:lnTo>
                      <a:pt x="416" y="262"/>
                    </a:lnTo>
                    <a:lnTo>
                      <a:pt x="428" y="260"/>
                    </a:lnTo>
                    <a:lnTo>
                      <a:pt x="440" y="260"/>
                    </a:lnTo>
                    <a:lnTo>
                      <a:pt x="450" y="260"/>
                    </a:lnTo>
                    <a:lnTo>
                      <a:pt x="464" y="260"/>
                    </a:lnTo>
                    <a:lnTo>
                      <a:pt x="476" y="264"/>
                    </a:lnTo>
                    <a:lnTo>
                      <a:pt x="488" y="270"/>
                    </a:lnTo>
                    <a:lnTo>
                      <a:pt x="488" y="274"/>
                    </a:lnTo>
                    <a:lnTo>
                      <a:pt x="488" y="277"/>
                    </a:lnTo>
                    <a:lnTo>
                      <a:pt x="486" y="288"/>
                    </a:lnTo>
                    <a:lnTo>
                      <a:pt x="485" y="300"/>
                    </a:lnTo>
                    <a:lnTo>
                      <a:pt x="485" y="317"/>
                    </a:lnTo>
                    <a:lnTo>
                      <a:pt x="485" y="331"/>
                    </a:lnTo>
                    <a:lnTo>
                      <a:pt x="491" y="343"/>
                    </a:lnTo>
                    <a:lnTo>
                      <a:pt x="504" y="351"/>
                    </a:lnTo>
                    <a:lnTo>
                      <a:pt x="509" y="356"/>
                    </a:lnTo>
                    <a:lnTo>
                      <a:pt x="519" y="363"/>
                    </a:lnTo>
                    <a:lnTo>
                      <a:pt x="534" y="358"/>
                    </a:lnTo>
                    <a:lnTo>
                      <a:pt x="550" y="353"/>
                    </a:lnTo>
                    <a:lnTo>
                      <a:pt x="559" y="353"/>
                    </a:lnTo>
                    <a:lnTo>
                      <a:pt x="565" y="358"/>
                    </a:lnTo>
                    <a:lnTo>
                      <a:pt x="572" y="363"/>
                    </a:lnTo>
                    <a:lnTo>
                      <a:pt x="579" y="368"/>
                    </a:lnTo>
                    <a:lnTo>
                      <a:pt x="572" y="375"/>
                    </a:lnTo>
                    <a:lnTo>
                      <a:pt x="565" y="380"/>
                    </a:lnTo>
                    <a:lnTo>
                      <a:pt x="562" y="379"/>
                    </a:lnTo>
                    <a:lnTo>
                      <a:pt x="560" y="377"/>
                    </a:lnTo>
                    <a:lnTo>
                      <a:pt x="560" y="374"/>
                    </a:lnTo>
                    <a:lnTo>
                      <a:pt x="564" y="372"/>
                    </a:lnTo>
                    <a:lnTo>
                      <a:pt x="557" y="367"/>
                    </a:lnTo>
                    <a:lnTo>
                      <a:pt x="550" y="363"/>
                    </a:lnTo>
                    <a:lnTo>
                      <a:pt x="545" y="363"/>
                    </a:lnTo>
                    <a:lnTo>
                      <a:pt x="540" y="368"/>
                    </a:lnTo>
                    <a:lnTo>
                      <a:pt x="534" y="372"/>
                    </a:lnTo>
                    <a:lnTo>
                      <a:pt x="533" y="375"/>
                    </a:lnTo>
                    <a:lnTo>
                      <a:pt x="534" y="379"/>
                    </a:lnTo>
                    <a:lnTo>
                      <a:pt x="536" y="380"/>
                    </a:lnTo>
                    <a:lnTo>
                      <a:pt x="533" y="386"/>
                    </a:lnTo>
                    <a:lnTo>
                      <a:pt x="529" y="389"/>
                    </a:lnTo>
                    <a:lnTo>
                      <a:pt x="517" y="382"/>
                    </a:lnTo>
                    <a:lnTo>
                      <a:pt x="512" y="375"/>
                    </a:lnTo>
                    <a:lnTo>
                      <a:pt x="504" y="372"/>
                    </a:lnTo>
                    <a:lnTo>
                      <a:pt x="497" y="374"/>
                    </a:lnTo>
                    <a:lnTo>
                      <a:pt x="495" y="372"/>
                    </a:lnTo>
                    <a:lnTo>
                      <a:pt x="488" y="367"/>
                    </a:lnTo>
                    <a:lnTo>
                      <a:pt x="485" y="360"/>
                    </a:lnTo>
                    <a:lnTo>
                      <a:pt x="479" y="355"/>
                    </a:lnTo>
                    <a:lnTo>
                      <a:pt x="474" y="351"/>
                    </a:lnTo>
                    <a:lnTo>
                      <a:pt x="467" y="346"/>
                    </a:lnTo>
                    <a:lnTo>
                      <a:pt x="466" y="346"/>
                    </a:lnTo>
                    <a:lnTo>
                      <a:pt x="466" y="348"/>
                    </a:lnTo>
                    <a:lnTo>
                      <a:pt x="466" y="351"/>
                    </a:lnTo>
                    <a:lnTo>
                      <a:pt x="461" y="351"/>
                    </a:lnTo>
                    <a:lnTo>
                      <a:pt x="455" y="341"/>
                    </a:lnTo>
                    <a:lnTo>
                      <a:pt x="455" y="332"/>
                    </a:lnTo>
                    <a:lnTo>
                      <a:pt x="452" y="325"/>
                    </a:lnTo>
                    <a:lnTo>
                      <a:pt x="448" y="324"/>
                    </a:lnTo>
                    <a:lnTo>
                      <a:pt x="436" y="312"/>
                    </a:lnTo>
                    <a:lnTo>
                      <a:pt x="430" y="298"/>
                    </a:lnTo>
                    <a:lnTo>
                      <a:pt x="428" y="298"/>
                    </a:lnTo>
                    <a:lnTo>
                      <a:pt x="426" y="298"/>
                    </a:lnTo>
                    <a:lnTo>
                      <a:pt x="421" y="300"/>
                    </a:lnTo>
                    <a:lnTo>
                      <a:pt x="418" y="301"/>
                    </a:lnTo>
                    <a:lnTo>
                      <a:pt x="404" y="296"/>
                    </a:lnTo>
                    <a:lnTo>
                      <a:pt x="395" y="293"/>
                    </a:lnTo>
                    <a:lnTo>
                      <a:pt x="381" y="288"/>
                    </a:lnTo>
                    <a:lnTo>
                      <a:pt x="369" y="286"/>
                    </a:lnTo>
                    <a:lnTo>
                      <a:pt x="357" y="277"/>
                    </a:lnTo>
                    <a:lnTo>
                      <a:pt x="350" y="270"/>
                    </a:lnTo>
                    <a:lnTo>
                      <a:pt x="344" y="264"/>
                    </a:lnTo>
                    <a:lnTo>
                      <a:pt x="337" y="258"/>
                    </a:lnTo>
                    <a:lnTo>
                      <a:pt x="333" y="258"/>
                    </a:lnTo>
                    <a:lnTo>
                      <a:pt x="328" y="255"/>
                    </a:lnTo>
                    <a:lnTo>
                      <a:pt x="323" y="255"/>
                    </a:lnTo>
                    <a:lnTo>
                      <a:pt x="313" y="260"/>
                    </a:lnTo>
                    <a:lnTo>
                      <a:pt x="304" y="265"/>
                    </a:lnTo>
                    <a:lnTo>
                      <a:pt x="297" y="262"/>
                    </a:lnTo>
                    <a:lnTo>
                      <a:pt x="294" y="260"/>
                    </a:lnTo>
                    <a:lnTo>
                      <a:pt x="287" y="258"/>
                    </a:lnTo>
                    <a:lnTo>
                      <a:pt x="282" y="260"/>
                    </a:lnTo>
                    <a:lnTo>
                      <a:pt x="275" y="257"/>
                    </a:lnTo>
                    <a:lnTo>
                      <a:pt x="266" y="253"/>
                    </a:lnTo>
                    <a:lnTo>
                      <a:pt x="258" y="248"/>
                    </a:lnTo>
                    <a:lnTo>
                      <a:pt x="252" y="245"/>
                    </a:lnTo>
                    <a:lnTo>
                      <a:pt x="246" y="243"/>
                    </a:lnTo>
                    <a:lnTo>
                      <a:pt x="239" y="245"/>
                    </a:lnTo>
                    <a:lnTo>
                      <a:pt x="230" y="238"/>
                    </a:lnTo>
                    <a:lnTo>
                      <a:pt x="223" y="233"/>
                    </a:lnTo>
                    <a:lnTo>
                      <a:pt x="215" y="229"/>
                    </a:lnTo>
                    <a:lnTo>
                      <a:pt x="206" y="227"/>
                    </a:lnTo>
                    <a:lnTo>
                      <a:pt x="203" y="226"/>
                    </a:lnTo>
                    <a:lnTo>
                      <a:pt x="201" y="224"/>
                    </a:lnTo>
                    <a:lnTo>
                      <a:pt x="192" y="219"/>
                    </a:lnTo>
                    <a:lnTo>
                      <a:pt x="185" y="215"/>
                    </a:lnTo>
                    <a:lnTo>
                      <a:pt x="178" y="210"/>
                    </a:lnTo>
                    <a:lnTo>
                      <a:pt x="177" y="207"/>
                    </a:lnTo>
                    <a:lnTo>
                      <a:pt x="172" y="203"/>
                    </a:lnTo>
                    <a:lnTo>
                      <a:pt x="170" y="196"/>
                    </a:lnTo>
                    <a:lnTo>
                      <a:pt x="172" y="190"/>
                    </a:lnTo>
                    <a:lnTo>
                      <a:pt x="175" y="183"/>
                    </a:lnTo>
                    <a:lnTo>
                      <a:pt x="172" y="176"/>
                    </a:lnTo>
                    <a:lnTo>
                      <a:pt x="170" y="171"/>
                    </a:lnTo>
                    <a:lnTo>
                      <a:pt x="161" y="157"/>
                    </a:lnTo>
                    <a:lnTo>
                      <a:pt x="153" y="147"/>
                    </a:lnTo>
                    <a:lnTo>
                      <a:pt x="144" y="135"/>
                    </a:lnTo>
                    <a:lnTo>
                      <a:pt x="135" y="128"/>
                    </a:lnTo>
                    <a:lnTo>
                      <a:pt x="125" y="121"/>
                    </a:lnTo>
                    <a:lnTo>
                      <a:pt x="117" y="116"/>
                    </a:lnTo>
                    <a:lnTo>
                      <a:pt x="115" y="107"/>
                    </a:lnTo>
                    <a:lnTo>
                      <a:pt x="113" y="100"/>
                    </a:lnTo>
                    <a:lnTo>
                      <a:pt x="108" y="93"/>
                    </a:lnTo>
                    <a:lnTo>
                      <a:pt x="101" y="90"/>
                    </a:lnTo>
                    <a:lnTo>
                      <a:pt x="96" y="83"/>
                    </a:lnTo>
                    <a:lnTo>
                      <a:pt x="94" y="78"/>
                    </a:lnTo>
                    <a:lnTo>
                      <a:pt x="89" y="76"/>
                    </a:lnTo>
                    <a:lnTo>
                      <a:pt x="87" y="78"/>
                    </a:lnTo>
                    <a:lnTo>
                      <a:pt x="79" y="68"/>
                    </a:lnTo>
                    <a:lnTo>
                      <a:pt x="70" y="61"/>
                    </a:lnTo>
                    <a:lnTo>
                      <a:pt x="67" y="50"/>
                    </a:lnTo>
                    <a:lnTo>
                      <a:pt x="63" y="42"/>
                    </a:lnTo>
                    <a:lnTo>
                      <a:pt x="58" y="31"/>
                    </a:lnTo>
                    <a:lnTo>
                      <a:pt x="56" y="25"/>
                    </a:lnTo>
                    <a:lnTo>
                      <a:pt x="43" y="19"/>
                    </a:lnTo>
                    <a:lnTo>
                      <a:pt x="32" y="14"/>
                    </a:lnTo>
                    <a:lnTo>
                      <a:pt x="31" y="18"/>
                    </a:lnTo>
                    <a:lnTo>
                      <a:pt x="31" y="21"/>
                    </a:lnTo>
                    <a:lnTo>
                      <a:pt x="32" y="33"/>
                    </a:lnTo>
                    <a:lnTo>
                      <a:pt x="41" y="47"/>
                    </a:lnTo>
                    <a:lnTo>
                      <a:pt x="48" y="54"/>
                    </a:lnTo>
                    <a:lnTo>
                      <a:pt x="56" y="61"/>
                    </a:lnTo>
                    <a:lnTo>
                      <a:pt x="61" y="69"/>
                    </a:lnTo>
                    <a:lnTo>
                      <a:pt x="67" y="81"/>
                    </a:lnTo>
                    <a:lnTo>
                      <a:pt x="75" y="95"/>
                    </a:lnTo>
                    <a:lnTo>
                      <a:pt x="84" y="109"/>
                    </a:lnTo>
                    <a:lnTo>
                      <a:pt x="86" y="117"/>
                    </a:lnTo>
                    <a:lnTo>
                      <a:pt x="89" y="126"/>
                    </a:lnTo>
                    <a:lnTo>
                      <a:pt x="92" y="133"/>
                    </a:lnTo>
                    <a:lnTo>
                      <a:pt x="99" y="140"/>
                    </a:lnTo>
                    <a:lnTo>
                      <a:pt x="106" y="141"/>
                    </a:lnTo>
                    <a:lnTo>
                      <a:pt x="110" y="148"/>
                    </a:lnTo>
                    <a:lnTo>
                      <a:pt x="108" y="153"/>
                    </a:lnTo>
                    <a:lnTo>
                      <a:pt x="106" y="157"/>
                    </a:lnTo>
                    <a:lnTo>
                      <a:pt x="101" y="150"/>
                    </a:lnTo>
                    <a:lnTo>
                      <a:pt x="98" y="145"/>
                    </a:lnTo>
                    <a:lnTo>
                      <a:pt x="86" y="138"/>
                    </a:lnTo>
                    <a:lnTo>
                      <a:pt x="79" y="129"/>
                    </a:lnTo>
                    <a:lnTo>
                      <a:pt x="75" y="128"/>
                    </a:lnTo>
                    <a:lnTo>
                      <a:pt x="74" y="126"/>
                    </a:lnTo>
                    <a:lnTo>
                      <a:pt x="74" y="112"/>
                    </a:lnTo>
                    <a:lnTo>
                      <a:pt x="65" y="104"/>
                    </a:lnTo>
                    <a:lnTo>
                      <a:pt x="58" y="97"/>
                    </a:lnTo>
                    <a:lnTo>
                      <a:pt x="46" y="88"/>
                    </a:lnTo>
                    <a:lnTo>
                      <a:pt x="36" y="83"/>
                    </a:lnTo>
                    <a:lnTo>
                      <a:pt x="43" y="83"/>
                    </a:lnTo>
                    <a:lnTo>
                      <a:pt x="46" y="78"/>
                    </a:lnTo>
                    <a:lnTo>
                      <a:pt x="32" y="62"/>
                    </a:lnTo>
                    <a:lnTo>
                      <a:pt x="20" y="50"/>
                    </a:lnTo>
                    <a:lnTo>
                      <a:pt x="15" y="45"/>
                    </a:lnTo>
                    <a:lnTo>
                      <a:pt x="15" y="38"/>
                    </a:lnTo>
                    <a:lnTo>
                      <a:pt x="13" y="31"/>
                    </a:lnTo>
                    <a:lnTo>
                      <a:pt x="12" y="26"/>
                    </a:lnTo>
                    <a:lnTo>
                      <a:pt x="5" y="14"/>
                    </a:lnTo>
                    <a:lnTo>
                      <a:pt x="0" y="4"/>
                    </a:lnTo>
                    <a:lnTo>
                      <a:pt x="0" y="0"/>
                    </a:lnTo>
                    <a:lnTo>
                      <a:pt x="32" y="0"/>
                    </a:lnTo>
                    <a:lnTo>
                      <a:pt x="87" y="18"/>
                    </a:lnTo>
                    <a:lnTo>
                      <a:pt x="129" y="18"/>
                    </a:lnTo>
                    <a:lnTo>
                      <a:pt x="129" y="11"/>
                    </a:lnTo>
                    <a:lnTo>
                      <a:pt x="139" y="11"/>
                    </a:lnTo>
                    <a:lnTo>
                      <a:pt x="149" y="12"/>
                    </a:lnTo>
                    <a:lnTo>
                      <a:pt x="160" y="18"/>
                    </a:lnTo>
                    <a:lnTo>
                      <a:pt x="166" y="23"/>
                    </a:lnTo>
                    <a:lnTo>
                      <a:pt x="173" y="33"/>
                    </a:lnTo>
                    <a:lnTo>
                      <a:pt x="177" y="38"/>
                    </a:lnTo>
                    <a:lnTo>
                      <a:pt x="182" y="47"/>
                    </a:lnTo>
                    <a:lnTo>
                      <a:pt x="189" y="54"/>
                    </a:lnTo>
                    <a:lnTo>
                      <a:pt x="197" y="57"/>
                    </a:lnTo>
                    <a:lnTo>
                      <a:pt x="201" y="54"/>
                    </a:lnTo>
                    <a:lnTo>
                      <a:pt x="204" y="49"/>
                    </a:lnTo>
                    <a:lnTo>
                      <a:pt x="208" y="43"/>
                    </a:lnTo>
                    <a:lnTo>
                      <a:pt x="215" y="42"/>
                    </a:lnTo>
                    <a:lnTo>
                      <a:pt x="223" y="42"/>
                    </a:lnTo>
                    <a:lnTo>
                      <a:pt x="232" y="47"/>
                    </a:lnTo>
                    <a:lnTo>
                      <a:pt x="237" y="52"/>
                    </a:lnTo>
                    <a:lnTo>
                      <a:pt x="242" y="62"/>
                    </a:lnTo>
                    <a:lnTo>
                      <a:pt x="246" y="71"/>
                    </a:lnTo>
                    <a:lnTo>
                      <a:pt x="249" y="80"/>
                    </a:lnTo>
                    <a:lnTo>
                      <a:pt x="254" y="88"/>
                    </a:lnTo>
                    <a:lnTo>
                      <a:pt x="261" y="97"/>
                    </a:lnTo>
                    <a:lnTo>
                      <a:pt x="270" y="100"/>
                    </a:lnTo>
                    <a:lnTo>
                      <a:pt x="285" y="104"/>
                    </a:lnTo>
                    <a:lnTo>
                      <a:pt x="283" y="100"/>
                    </a:lnTo>
                    <a:lnTo>
                      <a:pt x="283" y="98"/>
                    </a:lnTo>
                    <a:lnTo>
                      <a:pt x="285" y="104"/>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582" name="Freeform 342"/>
              <p:cNvSpPr>
                <a:spLocks/>
              </p:cNvSpPr>
              <p:nvPr/>
            </p:nvSpPr>
            <p:spPr bwMode="auto">
              <a:xfrm>
                <a:off x="2437607" y="2673350"/>
                <a:ext cx="26988" cy="12700"/>
              </a:xfrm>
              <a:custGeom>
                <a:avLst/>
                <a:gdLst/>
                <a:ahLst/>
                <a:cxnLst>
                  <a:cxn ang="0">
                    <a:pos x="0" y="0"/>
                  </a:cxn>
                  <a:cxn ang="0">
                    <a:pos x="10" y="1"/>
                  </a:cxn>
                  <a:cxn ang="0">
                    <a:pos x="17" y="8"/>
                  </a:cxn>
                  <a:cxn ang="0">
                    <a:pos x="15" y="8"/>
                  </a:cxn>
                  <a:cxn ang="0">
                    <a:pos x="13" y="8"/>
                  </a:cxn>
                  <a:cxn ang="0">
                    <a:pos x="5" y="7"/>
                  </a:cxn>
                  <a:cxn ang="0">
                    <a:pos x="0" y="3"/>
                  </a:cxn>
                  <a:cxn ang="0">
                    <a:pos x="0" y="0"/>
                  </a:cxn>
                </a:cxnLst>
                <a:rect l="0" t="0" r="r" b="b"/>
                <a:pathLst>
                  <a:path w="17" h="8">
                    <a:moveTo>
                      <a:pt x="0" y="0"/>
                    </a:moveTo>
                    <a:lnTo>
                      <a:pt x="10" y="1"/>
                    </a:lnTo>
                    <a:lnTo>
                      <a:pt x="17" y="8"/>
                    </a:lnTo>
                    <a:lnTo>
                      <a:pt x="15" y="8"/>
                    </a:lnTo>
                    <a:lnTo>
                      <a:pt x="13" y="8"/>
                    </a:lnTo>
                    <a:lnTo>
                      <a:pt x="5" y="7"/>
                    </a:lnTo>
                    <a:lnTo>
                      <a:pt x="0" y="3"/>
                    </a:lnTo>
                    <a:lnTo>
                      <a:pt x="0" y="0"/>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583" name="Freeform 343"/>
              <p:cNvSpPr>
                <a:spLocks/>
              </p:cNvSpPr>
              <p:nvPr/>
            </p:nvSpPr>
            <p:spPr bwMode="auto">
              <a:xfrm>
                <a:off x="1372394" y="2749550"/>
                <a:ext cx="109538" cy="68262"/>
              </a:xfrm>
              <a:custGeom>
                <a:avLst/>
                <a:gdLst/>
                <a:ahLst/>
                <a:cxnLst>
                  <a:cxn ang="0">
                    <a:pos x="0" y="2"/>
                  </a:cxn>
                  <a:cxn ang="0">
                    <a:pos x="3" y="0"/>
                  </a:cxn>
                  <a:cxn ang="0">
                    <a:pos x="7" y="0"/>
                  </a:cxn>
                  <a:cxn ang="0">
                    <a:pos x="14" y="2"/>
                  </a:cxn>
                  <a:cxn ang="0">
                    <a:pos x="21" y="7"/>
                  </a:cxn>
                  <a:cxn ang="0">
                    <a:pos x="34" y="12"/>
                  </a:cxn>
                  <a:cxn ang="0">
                    <a:pos x="46" y="20"/>
                  </a:cxn>
                  <a:cxn ang="0">
                    <a:pos x="57" y="29"/>
                  </a:cxn>
                  <a:cxn ang="0">
                    <a:pos x="69" y="39"/>
                  </a:cxn>
                  <a:cxn ang="0">
                    <a:pos x="69" y="43"/>
                  </a:cxn>
                  <a:cxn ang="0">
                    <a:pos x="65" y="43"/>
                  </a:cxn>
                  <a:cxn ang="0">
                    <a:pos x="64" y="43"/>
                  </a:cxn>
                  <a:cxn ang="0">
                    <a:pos x="53" y="39"/>
                  </a:cxn>
                  <a:cxn ang="0">
                    <a:pos x="43" y="34"/>
                  </a:cxn>
                  <a:cxn ang="0">
                    <a:pos x="33" y="27"/>
                  </a:cxn>
                  <a:cxn ang="0">
                    <a:pos x="26" y="24"/>
                  </a:cxn>
                  <a:cxn ang="0">
                    <a:pos x="27" y="20"/>
                  </a:cxn>
                  <a:cxn ang="0">
                    <a:pos x="31" y="19"/>
                  </a:cxn>
                  <a:cxn ang="0">
                    <a:pos x="22" y="17"/>
                  </a:cxn>
                  <a:cxn ang="0">
                    <a:pos x="14" y="15"/>
                  </a:cxn>
                  <a:cxn ang="0">
                    <a:pos x="7" y="12"/>
                  </a:cxn>
                  <a:cxn ang="0">
                    <a:pos x="5" y="8"/>
                  </a:cxn>
                  <a:cxn ang="0">
                    <a:pos x="7" y="5"/>
                  </a:cxn>
                  <a:cxn ang="0">
                    <a:pos x="10" y="3"/>
                  </a:cxn>
                  <a:cxn ang="0">
                    <a:pos x="3" y="2"/>
                  </a:cxn>
                  <a:cxn ang="0">
                    <a:pos x="2" y="2"/>
                  </a:cxn>
                  <a:cxn ang="0">
                    <a:pos x="0" y="2"/>
                  </a:cxn>
                </a:cxnLst>
                <a:rect l="0" t="0" r="r" b="b"/>
                <a:pathLst>
                  <a:path w="69" h="43">
                    <a:moveTo>
                      <a:pt x="0" y="2"/>
                    </a:moveTo>
                    <a:lnTo>
                      <a:pt x="3" y="0"/>
                    </a:lnTo>
                    <a:lnTo>
                      <a:pt x="7" y="0"/>
                    </a:lnTo>
                    <a:lnTo>
                      <a:pt x="14" y="2"/>
                    </a:lnTo>
                    <a:lnTo>
                      <a:pt x="21" y="7"/>
                    </a:lnTo>
                    <a:lnTo>
                      <a:pt x="34" y="12"/>
                    </a:lnTo>
                    <a:lnTo>
                      <a:pt x="46" y="20"/>
                    </a:lnTo>
                    <a:lnTo>
                      <a:pt x="57" y="29"/>
                    </a:lnTo>
                    <a:lnTo>
                      <a:pt x="69" y="39"/>
                    </a:lnTo>
                    <a:lnTo>
                      <a:pt x="69" y="43"/>
                    </a:lnTo>
                    <a:lnTo>
                      <a:pt x="65" y="43"/>
                    </a:lnTo>
                    <a:lnTo>
                      <a:pt x="64" y="43"/>
                    </a:lnTo>
                    <a:lnTo>
                      <a:pt x="53" y="39"/>
                    </a:lnTo>
                    <a:lnTo>
                      <a:pt x="43" y="34"/>
                    </a:lnTo>
                    <a:lnTo>
                      <a:pt x="33" y="27"/>
                    </a:lnTo>
                    <a:lnTo>
                      <a:pt x="26" y="24"/>
                    </a:lnTo>
                    <a:lnTo>
                      <a:pt x="27" y="20"/>
                    </a:lnTo>
                    <a:lnTo>
                      <a:pt x="31" y="19"/>
                    </a:lnTo>
                    <a:lnTo>
                      <a:pt x="22" y="17"/>
                    </a:lnTo>
                    <a:lnTo>
                      <a:pt x="14" y="15"/>
                    </a:lnTo>
                    <a:lnTo>
                      <a:pt x="7" y="12"/>
                    </a:lnTo>
                    <a:lnTo>
                      <a:pt x="5" y="8"/>
                    </a:lnTo>
                    <a:lnTo>
                      <a:pt x="7" y="5"/>
                    </a:lnTo>
                    <a:lnTo>
                      <a:pt x="10" y="3"/>
                    </a:lnTo>
                    <a:lnTo>
                      <a:pt x="3" y="2"/>
                    </a:lnTo>
                    <a:lnTo>
                      <a:pt x="2" y="2"/>
                    </a:lnTo>
                    <a:lnTo>
                      <a:pt x="0" y="2"/>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584" name="Freeform 344"/>
              <p:cNvSpPr>
                <a:spLocks/>
              </p:cNvSpPr>
              <p:nvPr/>
            </p:nvSpPr>
            <p:spPr bwMode="auto">
              <a:xfrm>
                <a:off x="1262857" y="2647950"/>
                <a:ext cx="33338" cy="55562"/>
              </a:xfrm>
              <a:custGeom>
                <a:avLst/>
                <a:gdLst/>
                <a:ahLst/>
                <a:cxnLst>
                  <a:cxn ang="0">
                    <a:pos x="7" y="12"/>
                  </a:cxn>
                  <a:cxn ang="0">
                    <a:pos x="4" y="9"/>
                  </a:cxn>
                  <a:cxn ang="0">
                    <a:pos x="0" y="4"/>
                  </a:cxn>
                  <a:cxn ang="0">
                    <a:pos x="0" y="0"/>
                  </a:cxn>
                  <a:cxn ang="0">
                    <a:pos x="5" y="0"/>
                  </a:cxn>
                  <a:cxn ang="0">
                    <a:pos x="12" y="4"/>
                  </a:cxn>
                  <a:cxn ang="0">
                    <a:pos x="9" y="5"/>
                  </a:cxn>
                  <a:cxn ang="0">
                    <a:pos x="9" y="9"/>
                  </a:cxn>
                  <a:cxn ang="0">
                    <a:pos x="14" y="5"/>
                  </a:cxn>
                  <a:cxn ang="0">
                    <a:pos x="16" y="2"/>
                  </a:cxn>
                  <a:cxn ang="0">
                    <a:pos x="16" y="7"/>
                  </a:cxn>
                  <a:cxn ang="0">
                    <a:pos x="16" y="14"/>
                  </a:cxn>
                  <a:cxn ang="0">
                    <a:pos x="17" y="16"/>
                  </a:cxn>
                  <a:cxn ang="0">
                    <a:pos x="19" y="19"/>
                  </a:cxn>
                  <a:cxn ang="0">
                    <a:pos x="17" y="21"/>
                  </a:cxn>
                  <a:cxn ang="0">
                    <a:pos x="16" y="24"/>
                  </a:cxn>
                  <a:cxn ang="0">
                    <a:pos x="19" y="29"/>
                  </a:cxn>
                  <a:cxn ang="0">
                    <a:pos x="21" y="35"/>
                  </a:cxn>
                  <a:cxn ang="0">
                    <a:pos x="14" y="31"/>
                  </a:cxn>
                  <a:cxn ang="0">
                    <a:pos x="14" y="24"/>
                  </a:cxn>
                  <a:cxn ang="0">
                    <a:pos x="14" y="21"/>
                  </a:cxn>
                  <a:cxn ang="0">
                    <a:pos x="16" y="19"/>
                  </a:cxn>
                  <a:cxn ang="0">
                    <a:pos x="10" y="14"/>
                  </a:cxn>
                  <a:cxn ang="0">
                    <a:pos x="7" y="12"/>
                  </a:cxn>
                </a:cxnLst>
                <a:rect l="0" t="0" r="r" b="b"/>
                <a:pathLst>
                  <a:path w="21" h="35">
                    <a:moveTo>
                      <a:pt x="7" y="12"/>
                    </a:moveTo>
                    <a:lnTo>
                      <a:pt x="4" y="9"/>
                    </a:lnTo>
                    <a:lnTo>
                      <a:pt x="0" y="4"/>
                    </a:lnTo>
                    <a:lnTo>
                      <a:pt x="0" y="0"/>
                    </a:lnTo>
                    <a:lnTo>
                      <a:pt x="5" y="0"/>
                    </a:lnTo>
                    <a:lnTo>
                      <a:pt x="12" y="4"/>
                    </a:lnTo>
                    <a:lnTo>
                      <a:pt x="9" y="5"/>
                    </a:lnTo>
                    <a:lnTo>
                      <a:pt x="9" y="9"/>
                    </a:lnTo>
                    <a:lnTo>
                      <a:pt x="14" y="5"/>
                    </a:lnTo>
                    <a:lnTo>
                      <a:pt x="16" y="2"/>
                    </a:lnTo>
                    <a:lnTo>
                      <a:pt x="16" y="7"/>
                    </a:lnTo>
                    <a:lnTo>
                      <a:pt x="16" y="14"/>
                    </a:lnTo>
                    <a:lnTo>
                      <a:pt x="17" y="16"/>
                    </a:lnTo>
                    <a:lnTo>
                      <a:pt x="19" y="19"/>
                    </a:lnTo>
                    <a:lnTo>
                      <a:pt x="17" y="21"/>
                    </a:lnTo>
                    <a:lnTo>
                      <a:pt x="16" y="24"/>
                    </a:lnTo>
                    <a:lnTo>
                      <a:pt x="19" y="29"/>
                    </a:lnTo>
                    <a:lnTo>
                      <a:pt x="21" y="35"/>
                    </a:lnTo>
                    <a:lnTo>
                      <a:pt x="14" y="31"/>
                    </a:lnTo>
                    <a:lnTo>
                      <a:pt x="14" y="24"/>
                    </a:lnTo>
                    <a:lnTo>
                      <a:pt x="14" y="21"/>
                    </a:lnTo>
                    <a:lnTo>
                      <a:pt x="16" y="19"/>
                    </a:lnTo>
                    <a:lnTo>
                      <a:pt x="10" y="14"/>
                    </a:lnTo>
                    <a:lnTo>
                      <a:pt x="7" y="12"/>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585" name="Freeform 345"/>
              <p:cNvSpPr>
                <a:spLocks/>
              </p:cNvSpPr>
              <p:nvPr/>
            </p:nvSpPr>
            <p:spPr bwMode="auto">
              <a:xfrm>
                <a:off x="772319" y="2525713"/>
                <a:ext cx="47625" cy="31750"/>
              </a:xfrm>
              <a:custGeom>
                <a:avLst/>
                <a:gdLst/>
                <a:ahLst/>
                <a:cxnLst>
                  <a:cxn ang="0">
                    <a:pos x="24" y="0"/>
                  </a:cxn>
                  <a:cxn ang="0">
                    <a:pos x="27" y="0"/>
                  </a:cxn>
                  <a:cxn ang="0">
                    <a:pos x="30" y="0"/>
                  </a:cxn>
                  <a:cxn ang="0">
                    <a:pos x="30" y="7"/>
                  </a:cxn>
                  <a:cxn ang="0">
                    <a:pos x="20" y="12"/>
                  </a:cxn>
                  <a:cxn ang="0">
                    <a:pos x="10" y="20"/>
                  </a:cxn>
                  <a:cxn ang="0">
                    <a:pos x="5" y="15"/>
                  </a:cxn>
                  <a:cxn ang="0">
                    <a:pos x="0" y="14"/>
                  </a:cxn>
                  <a:cxn ang="0">
                    <a:pos x="0" y="7"/>
                  </a:cxn>
                  <a:cxn ang="0">
                    <a:pos x="12" y="2"/>
                  </a:cxn>
                  <a:cxn ang="0">
                    <a:pos x="24" y="0"/>
                  </a:cxn>
                </a:cxnLst>
                <a:rect l="0" t="0" r="r" b="b"/>
                <a:pathLst>
                  <a:path w="30" h="20">
                    <a:moveTo>
                      <a:pt x="24" y="0"/>
                    </a:moveTo>
                    <a:lnTo>
                      <a:pt x="27" y="0"/>
                    </a:lnTo>
                    <a:lnTo>
                      <a:pt x="30" y="0"/>
                    </a:lnTo>
                    <a:lnTo>
                      <a:pt x="30" y="7"/>
                    </a:lnTo>
                    <a:lnTo>
                      <a:pt x="20" y="12"/>
                    </a:lnTo>
                    <a:lnTo>
                      <a:pt x="10" y="20"/>
                    </a:lnTo>
                    <a:lnTo>
                      <a:pt x="5" y="15"/>
                    </a:lnTo>
                    <a:lnTo>
                      <a:pt x="0" y="14"/>
                    </a:lnTo>
                    <a:lnTo>
                      <a:pt x="0" y="7"/>
                    </a:lnTo>
                    <a:lnTo>
                      <a:pt x="12" y="2"/>
                    </a:lnTo>
                    <a:lnTo>
                      <a:pt x="24" y="0"/>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586" name="Freeform 346"/>
              <p:cNvSpPr>
                <a:spLocks/>
              </p:cNvSpPr>
              <p:nvPr/>
            </p:nvSpPr>
            <p:spPr bwMode="auto">
              <a:xfrm>
                <a:off x="4596607" y="3098800"/>
                <a:ext cx="63500" cy="38100"/>
              </a:xfrm>
              <a:custGeom>
                <a:avLst/>
                <a:gdLst/>
                <a:ahLst/>
                <a:cxnLst>
                  <a:cxn ang="0">
                    <a:pos x="0" y="2"/>
                  </a:cxn>
                  <a:cxn ang="0">
                    <a:pos x="0" y="5"/>
                  </a:cxn>
                  <a:cxn ang="0">
                    <a:pos x="4" y="7"/>
                  </a:cxn>
                  <a:cxn ang="0">
                    <a:pos x="9" y="8"/>
                  </a:cxn>
                  <a:cxn ang="0">
                    <a:pos x="19" y="14"/>
                  </a:cxn>
                  <a:cxn ang="0">
                    <a:pos x="31" y="22"/>
                  </a:cxn>
                  <a:cxn ang="0">
                    <a:pos x="33" y="22"/>
                  </a:cxn>
                  <a:cxn ang="0">
                    <a:pos x="35" y="24"/>
                  </a:cxn>
                  <a:cxn ang="0">
                    <a:pos x="36" y="22"/>
                  </a:cxn>
                  <a:cxn ang="0">
                    <a:pos x="38" y="21"/>
                  </a:cxn>
                  <a:cxn ang="0">
                    <a:pos x="36" y="15"/>
                  </a:cxn>
                  <a:cxn ang="0">
                    <a:pos x="36" y="12"/>
                  </a:cxn>
                  <a:cxn ang="0">
                    <a:pos x="36" y="8"/>
                  </a:cxn>
                  <a:cxn ang="0">
                    <a:pos x="38" y="7"/>
                  </a:cxn>
                  <a:cxn ang="0">
                    <a:pos x="40" y="0"/>
                  </a:cxn>
                  <a:cxn ang="0">
                    <a:pos x="31" y="2"/>
                  </a:cxn>
                  <a:cxn ang="0">
                    <a:pos x="22" y="3"/>
                  </a:cxn>
                  <a:cxn ang="0">
                    <a:pos x="12" y="0"/>
                  </a:cxn>
                  <a:cxn ang="0">
                    <a:pos x="0" y="2"/>
                  </a:cxn>
                </a:cxnLst>
                <a:rect l="0" t="0" r="r" b="b"/>
                <a:pathLst>
                  <a:path w="40" h="24">
                    <a:moveTo>
                      <a:pt x="0" y="2"/>
                    </a:moveTo>
                    <a:lnTo>
                      <a:pt x="0" y="5"/>
                    </a:lnTo>
                    <a:lnTo>
                      <a:pt x="4" y="7"/>
                    </a:lnTo>
                    <a:lnTo>
                      <a:pt x="9" y="8"/>
                    </a:lnTo>
                    <a:lnTo>
                      <a:pt x="19" y="14"/>
                    </a:lnTo>
                    <a:lnTo>
                      <a:pt x="31" y="22"/>
                    </a:lnTo>
                    <a:lnTo>
                      <a:pt x="33" y="22"/>
                    </a:lnTo>
                    <a:lnTo>
                      <a:pt x="35" y="24"/>
                    </a:lnTo>
                    <a:lnTo>
                      <a:pt x="36" y="22"/>
                    </a:lnTo>
                    <a:lnTo>
                      <a:pt x="38" y="21"/>
                    </a:lnTo>
                    <a:lnTo>
                      <a:pt x="36" y="15"/>
                    </a:lnTo>
                    <a:lnTo>
                      <a:pt x="36" y="12"/>
                    </a:lnTo>
                    <a:lnTo>
                      <a:pt x="36" y="8"/>
                    </a:lnTo>
                    <a:lnTo>
                      <a:pt x="38" y="7"/>
                    </a:lnTo>
                    <a:lnTo>
                      <a:pt x="40" y="0"/>
                    </a:lnTo>
                    <a:lnTo>
                      <a:pt x="31" y="2"/>
                    </a:lnTo>
                    <a:lnTo>
                      <a:pt x="22" y="3"/>
                    </a:lnTo>
                    <a:lnTo>
                      <a:pt x="12" y="0"/>
                    </a:lnTo>
                    <a:lnTo>
                      <a:pt x="0" y="2"/>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587" name="Freeform 347"/>
              <p:cNvSpPr>
                <a:spLocks/>
              </p:cNvSpPr>
              <p:nvPr/>
            </p:nvSpPr>
            <p:spPr bwMode="auto">
              <a:xfrm>
                <a:off x="4509294" y="2967038"/>
                <a:ext cx="22225" cy="41275"/>
              </a:xfrm>
              <a:custGeom>
                <a:avLst/>
                <a:gdLst/>
                <a:ahLst/>
                <a:cxnLst>
                  <a:cxn ang="0">
                    <a:pos x="4" y="6"/>
                  </a:cxn>
                  <a:cxn ang="0">
                    <a:pos x="7" y="2"/>
                  </a:cxn>
                  <a:cxn ang="0">
                    <a:pos x="12" y="0"/>
                  </a:cxn>
                  <a:cxn ang="0">
                    <a:pos x="12" y="4"/>
                  </a:cxn>
                  <a:cxn ang="0">
                    <a:pos x="14" y="7"/>
                  </a:cxn>
                  <a:cxn ang="0">
                    <a:pos x="10" y="18"/>
                  </a:cxn>
                  <a:cxn ang="0">
                    <a:pos x="10" y="26"/>
                  </a:cxn>
                  <a:cxn ang="0">
                    <a:pos x="5" y="23"/>
                  </a:cxn>
                  <a:cxn ang="0">
                    <a:pos x="4" y="18"/>
                  </a:cxn>
                  <a:cxn ang="0">
                    <a:pos x="2" y="11"/>
                  </a:cxn>
                  <a:cxn ang="0">
                    <a:pos x="0" y="7"/>
                  </a:cxn>
                  <a:cxn ang="0">
                    <a:pos x="2" y="6"/>
                  </a:cxn>
                  <a:cxn ang="0">
                    <a:pos x="4" y="6"/>
                  </a:cxn>
                </a:cxnLst>
                <a:rect l="0" t="0" r="r" b="b"/>
                <a:pathLst>
                  <a:path w="14" h="26">
                    <a:moveTo>
                      <a:pt x="4" y="6"/>
                    </a:moveTo>
                    <a:lnTo>
                      <a:pt x="7" y="2"/>
                    </a:lnTo>
                    <a:lnTo>
                      <a:pt x="12" y="0"/>
                    </a:lnTo>
                    <a:lnTo>
                      <a:pt x="12" y="4"/>
                    </a:lnTo>
                    <a:lnTo>
                      <a:pt x="14" y="7"/>
                    </a:lnTo>
                    <a:lnTo>
                      <a:pt x="10" y="18"/>
                    </a:lnTo>
                    <a:lnTo>
                      <a:pt x="10" y="26"/>
                    </a:lnTo>
                    <a:lnTo>
                      <a:pt x="5" y="23"/>
                    </a:lnTo>
                    <a:lnTo>
                      <a:pt x="4" y="18"/>
                    </a:lnTo>
                    <a:lnTo>
                      <a:pt x="2" y="11"/>
                    </a:lnTo>
                    <a:lnTo>
                      <a:pt x="0" y="7"/>
                    </a:lnTo>
                    <a:lnTo>
                      <a:pt x="2" y="6"/>
                    </a:lnTo>
                    <a:lnTo>
                      <a:pt x="4" y="6"/>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588" name="Freeform 348"/>
              <p:cNvSpPr>
                <a:spLocks/>
              </p:cNvSpPr>
              <p:nvPr/>
            </p:nvSpPr>
            <p:spPr bwMode="auto">
              <a:xfrm>
                <a:off x="4504532" y="3016250"/>
                <a:ext cx="31750" cy="60325"/>
              </a:xfrm>
              <a:custGeom>
                <a:avLst/>
                <a:gdLst/>
                <a:ahLst/>
                <a:cxnLst>
                  <a:cxn ang="0">
                    <a:pos x="5" y="17"/>
                  </a:cxn>
                  <a:cxn ang="0">
                    <a:pos x="1" y="11"/>
                  </a:cxn>
                  <a:cxn ang="0">
                    <a:pos x="0" y="5"/>
                  </a:cxn>
                  <a:cxn ang="0">
                    <a:pos x="5" y="2"/>
                  </a:cxn>
                  <a:cxn ang="0">
                    <a:pos x="10" y="0"/>
                  </a:cxn>
                  <a:cxn ang="0">
                    <a:pos x="13" y="0"/>
                  </a:cxn>
                  <a:cxn ang="0">
                    <a:pos x="17" y="2"/>
                  </a:cxn>
                  <a:cxn ang="0">
                    <a:pos x="20" y="12"/>
                  </a:cxn>
                  <a:cxn ang="0">
                    <a:pos x="20" y="23"/>
                  </a:cxn>
                  <a:cxn ang="0">
                    <a:pos x="15" y="33"/>
                  </a:cxn>
                  <a:cxn ang="0">
                    <a:pos x="7" y="38"/>
                  </a:cxn>
                  <a:cxn ang="0">
                    <a:pos x="1" y="33"/>
                  </a:cxn>
                  <a:cxn ang="0">
                    <a:pos x="1" y="26"/>
                  </a:cxn>
                  <a:cxn ang="0">
                    <a:pos x="3" y="21"/>
                  </a:cxn>
                  <a:cxn ang="0">
                    <a:pos x="5" y="17"/>
                  </a:cxn>
                </a:cxnLst>
                <a:rect l="0" t="0" r="r" b="b"/>
                <a:pathLst>
                  <a:path w="20" h="38">
                    <a:moveTo>
                      <a:pt x="5" y="17"/>
                    </a:moveTo>
                    <a:lnTo>
                      <a:pt x="1" y="11"/>
                    </a:lnTo>
                    <a:lnTo>
                      <a:pt x="0" y="5"/>
                    </a:lnTo>
                    <a:lnTo>
                      <a:pt x="5" y="2"/>
                    </a:lnTo>
                    <a:lnTo>
                      <a:pt x="10" y="0"/>
                    </a:lnTo>
                    <a:lnTo>
                      <a:pt x="13" y="0"/>
                    </a:lnTo>
                    <a:lnTo>
                      <a:pt x="17" y="2"/>
                    </a:lnTo>
                    <a:lnTo>
                      <a:pt x="20" y="12"/>
                    </a:lnTo>
                    <a:lnTo>
                      <a:pt x="20" y="23"/>
                    </a:lnTo>
                    <a:lnTo>
                      <a:pt x="15" y="33"/>
                    </a:lnTo>
                    <a:lnTo>
                      <a:pt x="7" y="38"/>
                    </a:lnTo>
                    <a:lnTo>
                      <a:pt x="1" y="33"/>
                    </a:lnTo>
                    <a:lnTo>
                      <a:pt x="1" y="26"/>
                    </a:lnTo>
                    <a:lnTo>
                      <a:pt x="3" y="21"/>
                    </a:lnTo>
                    <a:lnTo>
                      <a:pt x="5" y="17"/>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589" name="Freeform 349"/>
              <p:cNvSpPr>
                <a:spLocks/>
              </p:cNvSpPr>
              <p:nvPr/>
            </p:nvSpPr>
            <p:spPr bwMode="auto">
              <a:xfrm>
                <a:off x="4375944" y="3052763"/>
                <a:ext cx="15875" cy="12700"/>
              </a:xfrm>
              <a:custGeom>
                <a:avLst/>
                <a:gdLst/>
                <a:ahLst/>
                <a:cxnLst>
                  <a:cxn ang="0">
                    <a:pos x="10" y="5"/>
                  </a:cxn>
                  <a:cxn ang="0">
                    <a:pos x="7" y="7"/>
                  </a:cxn>
                  <a:cxn ang="0">
                    <a:pos x="5" y="8"/>
                  </a:cxn>
                  <a:cxn ang="0">
                    <a:pos x="2" y="5"/>
                  </a:cxn>
                  <a:cxn ang="0">
                    <a:pos x="0" y="3"/>
                  </a:cxn>
                  <a:cxn ang="0">
                    <a:pos x="3" y="0"/>
                  </a:cxn>
                  <a:cxn ang="0">
                    <a:pos x="7" y="0"/>
                  </a:cxn>
                  <a:cxn ang="0">
                    <a:pos x="8" y="1"/>
                  </a:cxn>
                  <a:cxn ang="0">
                    <a:pos x="10" y="5"/>
                  </a:cxn>
                </a:cxnLst>
                <a:rect l="0" t="0" r="r" b="b"/>
                <a:pathLst>
                  <a:path w="10" h="8">
                    <a:moveTo>
                      <a:pt x="10" y="5"/>
                    </a:moveTo>
                    <a:lnTo>
                      <a:pt x="7" y="7"/>
                    </a:lnTo>
                    <a:lnTo>
                      <a:pt x="5" y="8"/>
                    </a:lnTo>
                    <a:lnTo>
                      <a:pt x="2" y="5"/>
                    </a:lnTo>
                    <a:lnTo>
                      <a:pt x="0" y="3"/>
                    </a:lnTo>
                    <a:lnTo>
                      <a:pt x="3" y="0"/>
                    </a:lnTo>
                    <a:lnTo>
                      <a:pt x="7" y="0"/>
                    </a:lnTo>
                    <a:lnTo>
                      <a:pt x="8" y="1"/>
                    </a:lnTo>
                    <a:lnTo>
                      <a:pt x="10" y="5"/>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590" name="Freeform 350"/>
              <p:cNvSpPr>
                <a:spLocks/>
              </p:cNvSpPr>
              <p:nvPr/>
            </p:nvSpPr>
            <p:spPr bwMode="auto">
              <a:xfrm>
                <a:off x="4542632" y="2587625"/>
                <a:ext cx="19050" cy="25400"/>
              </a:xfrm>
              <a:custGeom>
                <a:avLst/>
                <a:gdLst/>
                <a:ahLst/>
                <a:cxnLst>
                  <a:cxn ang="0">
                    <a:pos x="10" y="12"/>
                  </a:cxn>
                  <a:cxn ang="0">
                    <a:pos x="1" y="11"/>
                  </a:cxn>
                  <a:cxn ang="0">
                    <a:pos x="0" y="5"/>
                  </a:cxn>
                  <a:cxn ang="0">
                    <a:pos x="0" y="2"/>
                  </a:cxn>
                  <a:cxn ang="0">
                    <a:pos x="0" y="0"/>
                  </a:cxn>
                  <a:cxn ang="0">
                    <a:pos x="8" y="0"/>
                  </a:cxn>
                  <a:cxn ang="0">
                    <a:pos x="10" y="5"/>
                  </a:cxn>
                  <a:cxn ang="0">
                    <a:pos x="12" y="11"/>
                  </a:cxn>
                  <a:cxn ang="0">
                    <a:pos x="10" y="14"/>
                  </a:cxn>
                  <a:cxn ang="0">
                    <a:pos x="10" y="16"/>
                  </a:cxn>
                  <a:cxn ang="0">
                    <a:pos x="10" y="14"/>
                  </a:cxn>
                  <a:cxn ang="0">
                    <a:pos x="10" y="12"/>
                  </a:cxn>
                </a:cxnLst>
                <a:rect l="0" t="0" r="r" b="b"/>
                <a:pathLst>
                  <a:path w="12" h="16">
                    <a:moveTo>
                      <a:pt x="10" y="12"/>
                    </a:moveTo>
                    <a:lnTo>
                      <a:pt x="1" y="11"/>
                    </a:lnTo>
                    <a:lnTo>
                      <a:pt x="0" y="5"/>
                    </a:lnTo>
                    <a:lnTo>
                      <a:pt x="0" y="2"/>
                    </a:lnTo>
                    <a:lnTo>
                      <a:pt x="0" y="0"/>
                    </a:lnTo>
                    <a:lnTo>
                      <a:pt x="8" y="0"/>
                    </a:lnTo>
                    <a:lnTo>
                      <a:pt x="10" y="5"/>
                    </a:lnTo>
                    <a:lnTo>
                      <a:pt x="12" y="11"/>
                    </a:lnTo>
                    <a:lnTo>
                      <a:pt x="10" y="14"/>
                    </a:lnTo>
                    <a:lnTo>
                      <a:pt x="10" y="16"/>
                    </a:lnTo>
                    <a:lnTo>
                      <a:pt x="10" y="14"/>
                    </a:lnTo>
                    <a:lnTo>
                      <a:pt x="10" y="12"/>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591" name="Freeform 351"/>
              <p:cNvSpPr>
                <a:spLocks/>
              </p:cNvSpPr>
              <p:nvPr/>
            </p:nvSpPr>
            <p:spPr bwMode="auto">
              <a:xfrm>
                <a:off x="4566444" y="2566988"/>
                <a:ext cx="36513" cy="50800"/>
              </a:xfrm>
              <a:custGeom>
                <a:avLst/>
                <a:gdLst/>
                <a:ahLst/>
                <a:cxnLst>
                  <a:cxn ang="0">
                    <a:pos x="4" y="29"/>
                  </a:cxn>
                  <a:cxn ang="0">
                    <a:pos x="7" y="25"/>
                  </a:cxn>
                  <a:cxn ang="0">
                    <a:pos x="11" y="22"/>
                  </a:cxn>
                  <a:cxn ang="0">
                    <a:pos x="2" y="18"/>
                  </a:cxn>
                  <a:cxn ang="0">
                    <a:pos x="0" y="15"/>
                  </a:cxn>
                  <a:cxn ang="0">
                    <a:pos x="2" y="5"/>
                  </a:cxn>
                  <a:cxn ang="0">
                    <a:pos x="9" y="0"/>
                  </a:cxn>
                  <a:cxn ang="0">
                    <a:pos x="17" y="1"/>
                  </a:cxn>
                  <a:cxn ang="0">
                    <a:pos x="23" y="12"/>
                  </a:cxn>
                  <a:cxn ang="0">
                    <a:pos x="17" y="15"/>
                  </a:cxn>
                  <a:cxn ang="0">
                    <a:pos x="16" y="22"/>
                  </a:cxn>
                  <a:cxn ang="0">
                    <a:pos x="12" y="29"/>
                  </a:cxn>
                  <a:cxn ang="0">
                    <a:pos x="7" y="32"/>
                  </a:cxn>
                  <a:cxn ang="0">
                    <a:pos x="2" y="31"/>
                  </a:cxn>
                  <a:cxn ang="0">
                    <a:pos x="0" y="29"/>
                  </a:cxn>
                  <a:cxn ang="0">
                    <a:pos x="0" y="27"/>
                  </a:cxn>
                  <a:cxn ang="0">
                    <a:pos x="2" y="27"/>
                  </a:cxn>
                  <a:cxn ang="0">
                    <a:pos x="4" y="29"/>
                  </a:cxn>
                </a:cxnLst>
                <a:rect l="0" t="0" r="r" b="b"/>
                <a:pathLst>
                  <a:path w="23" h="32">
                    <a:moveTo>
                      <a:pt x="4" y="29"/>
                    </a:moveTo>
                    <a:lnTo>
                      <a:pt x="7" y="25"/>
                    </a:lnTo>
                    <a:lnTo>
                      <a:pt x="11" y="22"/>
                    </a:lnTo>
                    <a:lnTo>
                      <a:pt x="2" y="18"/>
                    </a:lnTo>
                    <a:lnTo>
                      <a:pt x="0" y="15"/>
                    </a:lnTo>
                    <a:lnTo>
                      <a:pt x="2" y="5"/>
                    </a:lnTo>
                    <a:lnTo>
                      <a:pt x="9" y="0"/>
                    </a:lnTo>
                    <a:lnTo>
                      <a:pt x="17" y="1"/>
                    </a:lnTo>
                    <a:lnTo>
                      <a:pt x="23" y="12"/>
                    </a:lnTo>
                    <a:lnTo>
                      <a:pt x="17" y="15"/>
                    </a:lnTo>
                    <a:lnTo>
                      <a:pt x="16" y="22"/>
                    </a:lnTo>
                    <a:lnTo>
                      <a:pt x="12" y="29"/>
                    </a:lnTo>
                    <a:lnTo>
                      <a:pt x="7" y="32"/>
                    </a:lnTo>
                    <a:lnTo>
                      <a:pt x="2" y="31"/>
                    </a:lnTo>
                    <a:lnTo>
                      <a:pt x="0" y="29"/>
                    </a:lnTo>
                    <a:lnTo>
                      <a:pt x="0" y="27"/>
                    </a:lnTo>
                    <a:lnTo>
                      <a:pt x="2" y="27"/>
                    </a:lnTo>
                    <a:lnTo>
                      <a:pt x="4" y="29"/>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592" name="Freeform 352"/>
              <p:cNvSpPr>
                <a:spLocks/>
              </p:cNvSpPr>
              <p:nvPr/>
            </p:nvSpPr>
            <p:spPr bwMode="auto">
              <a:xfrm>
                <a:off x="4725194" y="2506663"/>
                <a:ext cx="19050" cy="30162"/>
              </a:xfrm>
              <a:custGeom>
                <a:avLst/>
                <a:gdLst/>
                <a:ahLst/>
                <a:cxnLst>
                  <a:cxn ang="0">
                    <a:pos x="9" y="7"/>
                  </a:cxn>
                  <a:cxn ang="0">
                    <a:pos x="5" y="12"/>
                  </a:cxn>
                  <a:cxn ang="0">
                    <a:pos x="2" y="19"/>
                  </a:cxn>
                  <a:cxn ang="0">
                    <a:pos x="0" y="15"/>
                  </a:cxn>
                  <a:cxn ang="0">
                    <a:pos x="2" y="14"/>
                  </a:cxn>
                  <a:cxn ang="0">
                    <a:pos x="3" y="5"/>
                  </a:cxn>
                  <a:cxn ang="0">
                    <a:pos x="12" y="0"/>
                  </a:cxn>
                  <a:cxn ang="0">
                    <a:pos x="10" y="3"/>
                  </a:cxn>
                  <a:cxn ang="0">
                    <a:pos x="9" y="7"/>
                  </a:cxn>
                </a:cxnLst>
                <a:rect l="0" t="0" r="r" b="b"/>
                <a:pathLst>
                  <a:path w="12" h="19">
                    <a:moveTo>
                      <a:pt x="9" y="7"/>
                    </a:moveTo>
                    <a:lnTo>
                      <a:pt x="5" y="12"/>
                    </a:lnTo>
                    <a:lnTo>
                      <a:pt x="2" y="19"/>
                    </a:lnTo>
                    <a:lnTo>
                      <a:pt x="0" y="15"/>
                    </a:lnTo>
                    <a:lnTo>
                      <a:pt x="2" y="14"/>
                    </a:lnTo>
                    <a:lnTo>
                      <a:pt x="3" y="5"/>
                    </a:lnTo>
                    <a:lnTo>
                      <a:pt x="12" y="0"/>
                    </a:lnTo>
                    <a:lnTo>
                      <a:pt x="10" y="3"/>
                    </a:lnTo>
                    <a:lnTo>
                      <a:pt x="9" y="7"/>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593" name="Freeform 353"/>
              <p:cNvSpPr>
                <a:spLocks/>
              </p:cNvSpPr>
              <p:nvPr/>
            </p:nvSpPr>
            <p:spPr bwMode="auto">
              <a:xfrm>
                <a:off x="4809332" y="2465388"/>
                <a:ext cx="26988" cy="38100"/>
              </a:xfrm>
              <a:custGeom>
                <a:avLst/>
                <a:gdLst/>
                <a:ahLst/>
                <a:cxnLst>
                  <a:cxn ang="0">
                    <a:pos x="14" y="12"/>
                  </a:cxn>
                  <a:cxn ang="0">
                    <a:pos x="14" y="15"/>
                  </a:cxn>
                  <a:cxn ang="0">
                    <a:pos x="14" y="19"/>
                  </a:cxn>
                  <a:cxn ang="0">
                    <a:pos x="9" y="21"/>
                  </a:cxn>
                  <a:cxn ang="0">
                    <a:pos x="5" y="24"/>
                  </a:cxn>
                  <a:cxn ang="0">
                    <a:pos x="0" y="21"/>
                  </a:cxn>
                  <a:cxn ang="0">
                    <a:pos x="0" y="15"/>
                  </a:cxn>
                  <a:cxn ang="0">
                    <a:pos x="5" y="14"/>
                  </a:cxn>
                  <a:cxn ang="0">
                    <a:pos x="11" y="12"/>
                  </a:cxn>
                  <a:cxn ang="0">
                    <a:pos x="9" y="9"/>
                  </a:cxn>
                  <a:cxn ang="0">
                    <a:pos x="7" y="5"/>
                  </a:cxn>
                  <a:cxn ang="0">
                    <a:pos x="9" y="2"/>
                  </a:cxn>
                  <a:cxn ang="0">
                    <a:pos x="12" y="0"/>
                  </a:cxn>
                  <a:cxn ang="0">
                    <a:pos x="14" y="3"/>
                  </a:cxn>
                  <a:cxn ang="0">
                    <a:pos x="17" y="5"/>
                  </a:cxn>
                  <a:cxn ang="0">
                    <a:pos x="16" y="9"/>
                  </a:cxn>
                  <a:cxn ang="0">
                    <a:pos x="14" y="12"/>
                  </a:cxn>
                </a:cxnLst>
                <a:rect l="0" t="0" r="r" b="b"/>
                <a:pathLst>
                  <a:path w="17" h="24">
                    <a:moveTo>
                      <a:pt x="14" y="12"/>
                    </a:moveTo>
                    <a:lnTo>
                      <a:pt x="14" y="15"/>
                    </a:lnTo>
                    <a:lnTo>
                      <a:pt x="14" y="19"/>
                    </a:lnTo>
                    <a:lnTo>
                      <a:pt x="9" y="21"/>
                    </a:lnTo>
                    <a:lnTo>
                      <a:pt x="5" y="24"/>
                    </a:lnTo>
                    <a:lnTo>
                      <a:pt x="0" y="21"/>
                    </a:lnTo>
                    <a:lnTo>
                      <a:pt x="0" y="15"/>
                    </a:lnTo>
                    <a:lnTo>
                      <a:pt x="5" y="14"/>
                    </a:lnTo>
                    <a:lnTo>
                      <a:pt x="11" y="12"/>
                    </a:lnTo>
                    <a:lnTo>
                      <a:pt x="9" y="9"/>
                    </a:lnTo>
                    <a:lnTo>
                      <a:pt x="7" y="5"/>
                    </a:lnTo>
                    <a:lnTo>
                      <a:pt x="9" y="2"/>
                    </a:lnTo>
                    <a:lnTo>
                      <a:pt x="12" y="0"/>
                    </a:lnTo>
                    <a:lnTo>
                      <a:pt x="14" y="3"/>
                    </a:lnTo>
                    <a:lnTo>
                      <a:pt x="17" y="5"/>
                    </a:lnTo>
                    <a:lnTo>
                      <a:pt x="16" y="9"/>
                    </a:lnTo>
                    <a:lnTo>
                      <a:pt x="14" y="12"/>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594" name="Freeform 354"/>
              <p:cNvSpPr>
                <a:spLocks/>
              </p:cNvSpPr>
              <p:nvPr/>
            </p:nvSpPr>
            <p:spPr bwMode="auto">
              <a:xfrm>
                <a:off x="4858544" y="3170238"/>
                <a:ext cx="52388" cy="7937"/>
              </a:xfrm>
              <a:custGeom>
                <a:avLst/>
                <a:gdLst/>
                <a:ahLst/>
                <a:cxnLst>
                  <a:cxn ang="0">
                    <a:pos x="33" y="5"/>
                  </a:cxn>
                  <a:cxn ang="0">
                    <a:pos x="24" y="5"/>
                  </a:cxn>
                  <a:cxn ang="0">
                    <a:pos x="19" y="5"/>
                  </a:cxn>
                  <a:cxn ang="0">
                    <a:pos x="11" y="3"/>
                  </a:cxn>
                  <a:cxn ang="0">
                    <a:pos x="0" y="1"/>
                  </a:cxn>
                  <a:cxn ang="0">
                    <a:pos x="17" y="0"/>
                  </a:cxn>
                  <a:cxn ang="0">
                    <a:pos x="33" y="5"/>
                  </a:cxn>
                </a:cxnLst>
                <a:rect l="0" t="0" r="r" b="b"/>
                <a:pathLst>
                  <a:path w="33" h="5">
                    <a:moveTo>
                      <a:pt x="33" y="5"/>
                    </a:moveTo>
                    <a:lnTo>
                      <a:pt x="24" y="5"/>
                    </a:lnTo>
                    <a:lnTo>
                      <a:pt x="19" y="5"/>
                    </a:lnTo>
                    <a:lnTo>
                      <a:pt x="11" y="3"/>
                    </a:lnTo>
                    <a:lnTo>
                      <a:pt x="0" y="1"/>
                    </a:lnTo>
                    <a:lnTo>
                      <a:pt x="17" y="0"/>
                    </a:lnTo>
                    <a:lnTo>
                      <a:pt x="33" y="5"/>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595" name="Freeform 355"/>
              <p:cNvSpPr>
                <a:spLocks/>
              </p:cNvSpPr>
              <p:nvPr/>
            </p:nvSpPr>
            <p:spPr bwMode="auto">
              <a:xfrm>
                <a:off x="5052219" y="3160713"/>
                <a:ext cx="49213" cy="25400"/>
              </a:xfrm>
              <a:custGeom>
                <a:avLst/>
                <a:gdLst/>
                <a:ahLst/>
                <a:cxnLst>
                  <a:cxn ang="0">
                    <a:pos x="7" y="16"/>
                  </a:cxn>
                  <a:cxn ang="0">
                    <a:pos x="4" y="14"/>
                  </a:cxn>
                  <a:cxn ang="0">
                    <a:pos x="0" y="12"/>
                  </a:cxn>
                  <a:cxn ang="0">
                    <a:pos x="0" y="11"/>
                  </a:cxn>
                  <a:cxn ang="0">
                    <a:pos x="14" y="4"/>
                  </a:cxn>
                  <a:cxn ang="0">
                    <a:pos x="31" y="0"/>
                  </a:cxn>
                  <a:cxn ang="0">
                    <a:pos x="28" y="4"/>
                  </a:cxn>
                  <a:cxn ang="0">
                    <a:pos x="24" y="6"/>
                  </a:cxn>
                  <a:cxn ang="0">
                    <a:pos x="23" y="7"/>
                  </a:cxn>
                  <a:cxn ang="0">
                    <a:pos x="23" y="11"/>
                  </a:cxn>
                  <a:cxn ang="0">
                    <a:pos x="16" y="14"/>
                  </a:cxn>
                  <a:cxn ang="0">
                    <a:pos x="7" y="16"/>
                  </a:cxn>
                </a:cxnLst>
                <a:rect l="0" t="0" r="r" b="b"/>
                <a:pathLst>
                  <a:path w="31" h="16">
                    <a:moveTo>
                      <a:pt x="7" y="16"/>
                    </a:moveTo>
                    <a:lnTo>
                      <a:pt x="4" y="14"/>
                    </a:lnTo>
                    <a:lnTo>
                      <a:pt x="0" y="12"/>
                    </a:lnTo>
                    <a:lnTo>
                      <a:pt x="0" y="11"/>
                    </a:lnTo>
                    <a:lnTo>
                      <a:pt x="14" y="4"/>
                    </a:lnTo>
                    <a:lnTo>
                      <a:pt x="31" y="0"/>
                    </a:lnTo>
                    <a:lnTo>
                      <a:pt x="28" y="4"/>
                    </a:lnTo>
                    <a:lnTo>
                      <a:pt x="24" y="6"/>
                    </a:lnTo>
                    <a:lnTo>
                      <a:pt x="23" y="7"/>
                    </a:lnTo>
                    <a:lnTo>
                      <a:pt x="23" y="11"/>
                    </a:lnTo>
                    <a:lnTo>
                      <a:pt x="16" y="14"/>
                    </a:lnTo>
                    <a:lnTo>
                      <a:pt x="7" y="16"/>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596" name="Freeform 356"/>
              <p:cNvSpPr>
                <a:spLocks/>
              </p:cNvSpPr>
              <p:nvPr/>
            </p:nvSpPr>
            <p:spPr bwMode="auto">
              <a:xfrm>
                <a:off x="5530057" y="3729038"/>
                <a:ext cx="25400" cy="11112"/>
              </a:xfrm>
              <a:custGeom>
                <a:avLst/>
                <a:gdLst/>
                <a:ahLst/>
                <a:cxnLst>
                  <a:cxn ang="0">
                    <a:pos x="0" y="4"/>
                  </a:cxn>
                  <a:cxn ang="0">
                    <a:pos x="4" y="5"/>
                  </a:cxn>
                  <a:cxn ang="0">
                    <a:pos x="7" y="7"/>
                  </a:cxn>
                  <a:cxn ang="0">
                    <a:pos x="11" y="4"/>
                  </a:cxn>
                  <a:cxn ang="0">
                    <a:pos x="16" y="0"/>
                  </a:cxn>
                  <a:cxn ang="0">
                    <a:pos x="7" y="0"/>
                  </a:cxn>
                  <a:cxn ang="0">
                    <a:pos x="0" y="4"/>
                  </a:cxn>
                </a:cxnLst>
                <a:rect l="0" t="0" r="r" b="b"/>
                <a:pathLst>
                  <a:path w="16" h="7">
                    <a:moveTo>
                      <a:pt x="0" y="4"/>
                    </a:moveTo>
                    <a:lnTo>
                      <a:pt x="4" y="5"/>
                    </a:lnTo>
                    <a:lnTo>
                      <a:pt x="7" y="7"/>
                    </a:lnTo>
                    <a:lnTo>
                      <a:pt x="11" y="4"/>
                    </a:lnTo>
                    <a:lnTo>
                      <a:pt x="16" y="0"/>
                    </a:lnTo>
                    <a:lnTo>
                      <a:pt x="7" y="0"/>
                    </a:lnTo>
                    <a:lnTo>
                      <a:pt x="0" y="4"/>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597" name="Freeform 357"/>
              <p:cNvSpPr>
                <a:spLocks/>
              </p:cNvSpPr>
              <p:nvPr/>
            </p:nvSpPr>
            <p:spPr bwMode="auto">
              <a:xfrm>
                <a:off x="5407819" y="2081213"/>
                <a:ext cx="49213" cy="34925"/>
              </a:xfrm>
              <a:custGeom>
                <a:avLst/>
                <a:gdLst/>
                <a:ahLst/>
                <a:cxnLst>
                  <a:cxn ang="0">
                    <a:pos x="7" y="5"/>
                  </a:cxn>
                  <a:cxn ang="0">
                    <a:pos x="9" y="1"/>
                  </a:cxn>
                  <a:cxn ang="0">
                    <a:pos x="12" y="0"/>
                  </a:cxn>
                  <a:cxn ang="0">
                    <a:pos x="21" y="3"/>
                  </a:cxn>
                  <a:cxn ang="0">
                    <a:pos x="31" y="6"/>
                  </a:cxn>
                  <a:cxn ang="0">
                    <a:pos x="31" y="13"/>
                  </a:cxn>
                  <a:cxn ang="0">
                    <a:pos x="19" y="18"/>
                  </a:cxn>
                  <a:cxn ang="0">
                    <a:pos x="9" y="22"/>
                  </a:cxn>
                  <a:cxn ang="0">
                    <a:pos x="2" y="20"/>
                  </a:cxn>
                  <a:cxn ang="0">
                    <a:pos x="0" y="17"/>
                  </a:cxn>
                  <a:cxn ang="0">
                    <a:pos x="2" y="10"/>
                  </a:cxn>
                  <a:cxn ang="0">
                    <a:pos x="7" y="5"/>
                  </a:cxn>
                </a:cxnLst>
                <a:rect l="0" t="0" r="r" b="b"/>
                <a:pathLst>
                  <a:path w="31" h="22">
                    <a:moveTo>
                      <a:pt x="7" y="5"/>
                    </a:moveTo>
                    <a:lnTo>
                      <a:pt x="9" y="1"/>
                    </a:lnTo>
                    <a:lnTo>
                      <a:pt x="12" y="0"/>
                    </a:lnTo>
                    <a:lnTo>
                      <a:pt x="21" y="3"/>
                    </a:lnTo>
                    <a:lnTo>
                      <a:pt x="31" y="6"/>
                    </a:lnTo>
                    <a:lnTo>
                      <a:pt x="31" y="13"/>
                    </a:lnTo>
                    <a:lnTo>
                      <a:pt x="19" y="18"/>
                    </a:lnTo>
                    <a:lnTo>
                      <a:pt x="9" y="22"/>
                    </a:lnTo>
                    <a:lnTo>
                      <a:pt x="2" y="20"/>
                    </a:lnTo>
                    <a:lnTo>
                      <a:pt x="0" y="17"/>
                    </a:lnTo>
                    <a:lnTo>
                      <a:pt x="2" y="10"/>
                    </a:lnTo>
                    <a:lnTo>
                      <a:pt x="7" y="5"/>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598" name="Freeform 358"/>
              <p:cNvSpPr>
                <a:spLocks/>
              </p:cNvSpPr>
              <p:nvPr/>
            </p:nvSpPr>
            <p:spPr bwMode="auto">
              <a:xfrm>
                <a:off x="5647532" y="2047875"/>
                <a:ext cx="41275" cy="26987"/>
              </a:xfrm>
              <a:custGeom>
                <a:avLst/>
                <a:gdLst/>
                <a:ahLst/>
                <a:cxnLst>
                  <a:cxn ang="0">
                    <a:pos x="26" y="14"/>
                  </a:cxn>
                  <a:cxn ang="0">
                    <a:pos x="23" y="17"/>
                  </a:cxn>
                  <a:cxn ang="0">
                    <a:pos x="19" y="17"/>
                  </a:cxn>
                  <a:cxn ang="0">
                    <a:pos x="7" y="12"/>
                  </a:cxn>
                  <a:cxn ang="0">
                    <a:pos x="0" y="5"/>
                  </a:cxn>
                  <a:cxn ang="0">
                    <a:pos x="4" y="0"/>
                  </a:cxn>
                  <a:cxn ang="0">
                    <a:pos x="12" y="2"/>
                  </a:cxn>
                  <a:cxn ang="0">
                    <a:pos x="21" y="5"/>
                  </a:cxn>
                  <a:cxn ang="0">
                    <a:pos x="26" y="14"/>
                  </a:cxn>
                </a:cxnLst>
                <a:rect l="0" t="0" r="r" b="b"/>
                <a:pathLst>
                  <a:path w="26" h="17">
                    <a:moveTo>
                      <a:pt x="26" y="14"/>
                    </a:moveTo>
                    <a:lnTo>
                      <a:pt x="23" y="17"/>
                    </a:lnTo>
                    <a:lnTo>
                      <a:pt x="19" y="17"/>
                    </a:lnTo>
                    <a:lnTo>
                      <a:pt x="7" y="12"/>
                    </a:lnTo>
                    <a:lnTo>
                      <a:pt x="0" y="5"/>
                    </a:lnTo>
                    <a:lnTo>
                      <a:pt x="4" y="0"/>
                    </a:lnTo>
                    <a:lnTo>
                      <a:pt x="12" y="2"/>
                    </a:lnTo>
                    <a:lnTo>
                      <a:pt x="21" y="5"/>
                    </a:lnTo>
                    <a:lnTo>
                      <a:pt x="26" y="14"/>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599" name="Freeform 359"/>
              <p:cNvSpPr>
                <a:spLocks/>
              </p:cNvSpPr>
              <p:nvPr/>
            </p:nvSpPr>
            <p:spPr bwMode="auto">
              <a:xfrm>
                <a:off x="5909469" y="1908175"/>
                <a:ext cx="36513" cy="25400"/>
              </a:xfrm>
              <a:custGeom>
                <a:avLst/>
                <a:gdLst/>
                <a:ahLst/>
                <a:cxnLst>
                  <a:cxn ang="0">
                    <a:pos x="2" y="16"/>
                  </a:cxn>
                  <a:cxn ang="0">
                    <a:pos x="12" y="12"/>
                  </a:cxn>
                  <a:cxn ang="0">
                    <a:pos x="23" y="10"/>
                  </a:cxn>
                  <a:cxn ang="0">
                    <a:pos x="16" y="4"/>
                  </a:cxn>
                  <a:cxn ang="0">
                    <a:pos x="11" y="0"/>
                  </a:cxn>
                  <a:cxn ang="0">
                    <a:pos x="4" y="4"/>
                  </a:cxn>
                  <a:cxn ang="0">
                    <a:pos x="2" y="10"/>
                  </a:cxn>
                  <a:cxn ang="0">
                    <a:pos x="0" y="12"/>
                  </a:cxn>
                  <a:cxn ang="0">
                    <a:pos x="2" y="16"/>
                  </a:cxn>
                </a:cxnLst>
                <a:rect l="0" t="0" r="r" b="b"/>
                <a:pathLst>
                  <a:path w="23" h="16">
                    <a:moveTo>
                      <a:pt x="2" y="16"/>
                    </a:moveTo>
                    <a:lnTo>
                      <a:pt x="12" y="12"/>
                    </a:lnTo>
                    <a:lnTo>
                      <a:pt x="23" y="10"/>
                    </a:lnTo>
                    <a:lnTo>
                      <a:pt x="16" y="4"/>
                    </a:lnTo>
                    <a:lnTo>
                      <a:pt x="11" y="0"/>
                    </a:lnTo>
                    <a:lnTo>
                      <a:pt x="4" y="4"/>
                    </a:lnTo>
                    <a:lnTo>
                      <a:pt x="2" y="10"/>
                    </a:lnTo>
                    <a:lnTo>
                      <a:pt x="0" y="12"/>
                    </a:lnTo>
                    <a:lnTo>
                      <a:pt x="2" y="16"/>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600" name="Freeform 360"/>
              <p:cNvSpPr>
                <a:spLocks/>
              </p:cNvSpPr>
              <p:nvPr/>
            </p:nvSpPr>
            <p:spPr bwMode="auto">
              <a:xfrm>
                <a:off x="7527132" y="1885950"/>
                <a:ext cx="76200" cy="30162"/>
              </a:xfrm>
              <a:custGeom>
                <a:avLst/>
                <a:gdLst/>
                <a:ahLst/>
                <a:cxnLst>
                  <a:cxn ang="0">
                    <a:pos x="0" y="14"/>
                  </a:cxn>
                  <a:cxn ang="0">
                    <a:pos x="8" y="4"/>
                  </a:cxn>
                  <a:cxn ang="0">
                    <a:pos x="24" y="0"/>
                  </a:cxn>
                  <a:cxn ang="0">
                    <a:pos x="32" y="0"/>
                  </a:cxn>
                  <a:cxn ang="0">
                    <a:pos x="41" y="6"/>
                  </a:cxn>
                  <a:cxn ang="0">
                    <a:pos x="44" y="11"/>
                  </a:cxn>
                  <a:cxn ang="0">
                    <a:pos x="48" y="19"/>
                  </a:cxn>
                  <a:cxn ang="0">
                    <a:pos x="32" y="19"/>
                  </a:cxn>
                  <a:cxn ang="0">
                    <a:pos x="17" y="14"/>
                  </a:cxn>
                  <a:cxn ang="0">
                    <a:pos x="1" y="12"/>
                  </a:cxn>
                  <a:cxn ang="0">
                    <a:pos x="0" y="14"/>
                  </a:cxn>
                </a:cxnLst>
                <a:rect l="0" t="0" r="r" b="b"/>
                <a:pathLst>
                  <a:path w="48" h="19">
                    <a:moveTo>
                      <a:pt x="0" y="14"/>
                    </a:moveTo>
                    <a:lnTo>
                      <a:pt x="8" y="4"/>
                    </a:lnTo>
                    <a:lnTo>
                      <a:pt x="24" y="0"/>
                    </a:lnTo>
                    <a:lnTo>
                      <a:pt x="32" y="0"/>
                    </a:lnTo>
                    <a:lnTo>
                      <a:pt x="41" y="6"/>
                    </a:lnTo>
                    <a:lnTo>
                      <a:pt x="44" y="11"/>
                    </a:lnTo>
                    <a:lnTo>
                      <a:pt x="48" y="19"/>
                    </a:lnTo>
                    <a:lnTo>
                      <a:pt x="32" y="19"/>
                    </a:lnTo>
                    <a:lnTo>
                      <a:pt x="17" y="14"/>
                    </a:lnTo>
                    <a:lnTo>
                      <a:pt x="1" y="12"/>
                    </a:lnTo>
                    <a:lnTo>
                      <a:pt x="0" y="14"/>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601" name="Freeform 361"/>
              <p:cNvSpPr>
                <a:spLocks/>
              </p:cNvSpPr>
              <p:nvPr/>
            </p:nvSpPr>
            <p:spPr bwMode="auto">
              <a:xfrm>
                <a:off x="7671594" y="1809750"/>
                <a:ext cx="103188" cy="38100"/>
              </a:xfrm>
              <a:custGeom>
                <a:avLst/>
                <a:gdLst/>
                <a:ahLst/>
                <a:cxnLst>
                  <a:cxn ang="0">
                    <a:pos x="0" y="0"/>
                  </a:cxn>
                  <a:cxn ang="0">
                    <a:pos x="2" y="0"/>
                  </a:cxn>
                  <a:cxn ang="0">
                    <a:pos x="8" y="2"/>
                  </a:cxn>
                  <a:cxn ang="0">
                    <a:pos x="19" y="4"/>
                  </a:cxn>
                  <a:cxn ang="0">
                    <a:pos x="29" y="5"/>
                  </a:cxn>
                  <a:cxn ang="0">
                    <a:pos x="39" y="7"/>
                  </a:cxn>
                  <a:cxn ang="0">
                    <a:pos x="50" y="9"/>
                  </a:cxn>
                  <a:cxn ang="0">
                    <a:pos x="55" y="9"/>
                  </a:cxn>
                  <a:cxn ang="0">
                    <a:pos x="60" y="11"/>
                  </a:cxn>
                  <a:cxn ang="0">
                    <a:pos x="62" y="12"/>
                  </a:cxn>
                  <a:cxn ang="0">
                    <a:pos x="65" y="16"/>
                  </a:cxn>
                  <a:cxn ang="0">
                    <a:pos x="62" y="17"/>
                  </a:cxn>
                  <a:cxn ang="0">
                    <a:pos x="55" y="21"/>
                  </a:cxn>
                  <a:cxn ang="0">
                    <a:pos x="48" y="23"/>
                  </a:cxn>
                  <a:cxn ang="0">
                    <a:pos x="41" y="24"/>
                  </a:cxn>
                  <a:cxn ang="0">
                    <a:pos x="29" y="23"/>
                  </a:cxn>
                  <a:cxn ang="0">
                    <a:pos x="17" y="19"/>
                  </a:cxn>
                  <a:cxn ang="0">
                    <a:pos x="8" y="12"/>
                  </a:cxn>
                  <a:cxn ang="0">
                    <a:pos x="5" y="5"/>
                  </a:cxn>
                  <a:cxn ang="0">
                    <a:pos x="0" y="0"/>
                  </a:cxn>
                </a:cxnLst>
                <a:rect l="0" t="0" r="r" b="b"/>
                <a:pathLst>
                  <a:path w="65" h="24">
                    <a:moveTo>
                      <a:pt x="0" y="0"/>
                    </a:moveTo>
                    <a:lnTo>
                      <a:pt x="2" y="0"/>
                    </a:lnTo>
                    <a:lnTo>
                      <a:pt x="8" y="2"/>
                    </a:lnTo>
                    <a:lnTo>
                      <a:pt x="19" y="4"/>
                    </a:lnTo>
                    <a:lnTo>
                      <a:pt x="29" y="5"/>
                    </a:lnTo>
                    <a:lnTo>
                      <a:pt x="39" y="7"/>
                    </a:lnTo>
                    <a:lnTo>
                      <a:pt x="50" y="9"/>
                    </a:lnTo>
                    <a:lnTo>
                      <a:pt x="55" y="9"/>
                    </a:lnTo>
                    <a:lnTo>
                      <a:pt x="60" y="11"/>
                    </a:lnTo>
                    <a:lnTo>
                      <a:pt x="62" y="12"/>
                    </a:lnTo>
                    <a:lnTo>
                      <a:pt x="65" y="16"/>
                    </a:lnTo>
                    <a:lnTo>
                      <a:pt x="62" y="17"/>
                    </a:lnTo>
                    <a:lnTo>
                      <a:pt x="55" y="21"/>
                    </a:lnTo>
                    <a:lnTo>
                      <a:pt x="48" y="23"/>
                    </a:lnTo>
                    <a:lnTo>
                      <a:pt x="41" y="24"/>
                    </a:lnTo>
                    <a:lnTo>
                      <a:pt x="29" y="23"/>
                    </a:lnTo>
                    <a:lnTo>
                      <a:pt x="17" y="19"/>
                    </a:lnTo>
                    <a:lnTo>
                      <a:pt x="8" y="12"/>
                    </a:lnTo>
                    <a:lnTo>
                      <a:pt x="5" y="5"/>
                    </a:lnTo>
                    <a:lnTo>
                      <a:pt x="0" y="0"/>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602" name="Freeform 362"/>
              <p:cNvSpPr>
                <a:spLocks/>
              </p:cNvSpPr>
              <p:nvPr/>
            </p:nvSpPr>
            <p:spPr bwMode="auto">
              <a:xfrm>
                <a:off x="7523957" y="1865313"/>
                <a:ext cx="22225" cy="20637"/>
              </a:xfrm>
              <a:custGeom>
                <a:avLst/>
                <a:gdLst/>
                <a:ahLst/>
                <a:cxnLst>
                  <a:cxn ang="0">
                    <a:pos x="14" y="7"/>
                  </a:cxn>
                  <a:cxn ang="0">
                    <a:pos x="10" y="10"/>
                  </a:cxn>
                  <a:cxn ang="0">
                    <a:pos x="7" y="13"/>
                  </a:cxn>
                  <a:cxn ang="0">
                    <a:pos x="0" y="10"/>
                  </a:cxn>
                  <a:cxn ang="0">
                    <a:pos x="0" y="7"/>
                  </a:cxn>
                  <a:cxn ang="0">
                    <a:pos x="2" y="0"/>
                  </a:cxn>
                  <a:cxn ang="0">
                    <a:pos x="7" y="0"/>
                  </a:cxn>
                  <a:cxn ang="0">
                    <a:pos x="10" y="1"/>
                  </a:cxn>
                  <a:cxn ang="0">
                    <a:pos x="14" y="7"/>
                  </a:cxn>
                </a:cxnLst>
                <a:rect l="0" t="0" r="r" b="b"/>
                <a:pathLst>
                  <a:path w="14" h="13">
                    <a:moveTo>
                      <a:pt x="14" y="7"/>
                    </a:moveTo>
                    <a:lnTo>
                      <a:pt x="10" y="10"/>
                    </a:lnTo>
                    <a:lnTo>
                      <a:pt x="7" y="13"/>
                    </a:lnTo>
                    <a:lnTo>
                      <a:pt x="0" y="10"/>
                    </a:lnTo>
                    <a:lnTo>
                      <a:pt x="0" y="7"/>
                    </a:lnTo>
                    <a:lnTo>
                      <a:pt x="2" y="0"/>
                    </a:lnTo>
                    <a:lnTo>
                      <a:pt x="7" y="0"/>
                    </a:lnTo>
                    <a:lnTo>
                      <a:pt x="10" y="1"/>
                    </a:lnTo>
                    <a:lnTo>
                      <a:pt x="14" y="7"/>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603" name="Freeform 363"/>
              <p:cNvSpPr>
                <a:spLocks/>
              </p:cNvSpPr>
              <p:nvPr/>
            </p:nvSpPr>
            <p:spPr bwMode="auto">
              <a:xfrm>
                <a:off x="2840832" y="2768600"/>
                <a:ext cx="57150" cy="26987"/>
              </a:xfrm>
              <a:custGeom>
                <a:avLst/>
                <a:gdLst/>
                <a:ahLst/>
                <a:cxnLst>
                  <a:cxn ang="0">
                    <a:pos x="29" y="17"/>
                  </a:cxn>
                  <a:cxn ang="0">
                    <a:pos x="33" y="15"/>
                  </a:cxn>
                  <a:cxn ang="0">
                    <a:pos x="36" y="14"/>
                  </a:cxn>
                  <a:cxn ang="0">
                    <a:pos x="28" y="8"/>
                  </a:cxn>
                  <a:cxn ang="0">
                    <a:pos x="19" y="3"/>
                  </a:cxn>
                  <a:cxn ang="0">
                    <a:pos x="9" y="0"/>
                  </a:cxn>
                  <a:cxn ang="0">
                    <a:pos x="0" y="2"/>
                  </a:cxn>
                  <a:cxn ang="0">
                    <a:pos x="5" y="5"/>
                  </a:cxn>
                  <a:cxn ang="0">
                    <a:pos x="14" y="10"/>
                  </a:cxn>
                  <a:cxn ang="0">
                    <a:pos x="21" y="14"/>
                  </a:cxn>
                  <a:cxn ang="0">
                    <a:pos x="29" y="17"/>
                  </a:cxn>
                </a:cxnLst>
                <a:rect l="0" t="0" r="r" b="b"/>
                <a:pathLst>
                  <a:path w="36" h="17">
                    <a:moveTo>
                      <a:pt x="29" y="17"/>
                    </a:moveTo>
                    <a:lnTo>
                      <a:pt x="33" y="15"/>
                    </a:lnTo>
                    <a:lnTo>
                      <a:pt x="36" y="14"/>
                    </a:lnTo>
                    <a:lnTo>
                      <a:pt x="28" y="8"/>
                    </a:lnTo>
                    <a:lnTo>
                      <a:pt x="19" y="3"/>
                    </a:lnTo>
                    <a:lnTo>
                      <a:pt x="9" y="0"/>
                    </a:lnTo>
                    <a:lnTo>
                      <a:pt x="0" y="2"/>
                    </a:lnTo>
                    <a:lnTo>
                      <a:pt x="5" y="5"/>
                    </a:lnTo>
                    <a:lnTo>
                      <a:pt x="14" y="10"/>
                    </a:lnTo>
                    <a:lnTo>
                      <a:pt x="21" y="14"/>
                    </a:lnTo>
                    <a:lnTo>
                      <a:pt x="29" y="17"/>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604" name="Freeform 364"/>
              <p:cNvSpPr>
                <a:spLocks/>
              </p:cNvSpPr>
              <p:nvPr/>
            </p:nvSpPr>
            <p:spPr bwMode="auto">
              <a:xfrm>
                <a:off x="2847182" y="2859088"/>
                <a:ext cx="42863" cy="26987"/>
              </a:xfrm>
              <a:custGeom>
                <a:avLst/>
                <a:gdLst/>
                <a:ahLst/>
                <a:cxnLst>
                  <a:cxn ang="0">
                    <a:pos x="1" y="0"/>
                  </a:cxn>
                  <a:cxn ang="0">
                    <a:pos x="5" y="5"/>
                  </a:cxn>
                  <a:cxn ang="0">
                    <a:pos x="12" y="8"/>
                  </a:cxn>
                  <a:cxn ang="0">
                    <a:pos x="27" y="8"/>
                  </a:cxn>
                  <a:cxn ang="0">
                    <a:pos x="27" y="12"/>
                  </a:cxn>
                  <a:cxn ang="0">
                    <a:pos x="24" y="13"/>
                  </a:cxn>
                  <a:cxn ang="0">
                    <a:pos x="20" y="17"/>
                  </a:cxn>
                  <a:cxn ang="0">
                    <a:pos x="15" y="13"/>
                  </a:cxn>
                  <a:cxn ang="0">
                    <a:pos x="8" y="10"/>
                  </a:cxn>
                  <a:cxn ang="0">
                    <a:pos x="1" y="6"/>
                  </a:cxn>
                  <a:cxn ang="0">
                    <a:pos x="0" y="3"/>
                  </a:cxn>
                  <a:cxn ang="0">
                    <a:pos x="0" y="0"/>
                  </a:cxn>
                  <a:cxn ang="0">
                    <a:pos x="1" y="0"/>
                  </a:cxn>
                </a:cxnLst>
                <a:rect l="0" t="0" r="r" b="b"/>
                <a:pathLst>
                  <a:path w="27" h="17">
                    <a:moveTo>
                      <a:pt x="1" y="0"/>
                    </a:moveTo>
                    <a:lnTo>
                      <a:pt x="5" y="5"/>
                    </a:lnTo>
                    <a:lnTo>
                      <a:pt x="12" y="8"/>
                    </a:lnTo>
                    <a:lnTo>
                      <a:pt x="27" y="8"/>
                    </a:lnTo>
                    <a:lnTo>
                      <a:pt x="27" y="12"/>
                    </a:lnTo>
                    <a:lnTo>
                      <a:pt x="24" y="13"/>
                    </a:lnTo>
                    <a:lnTo>
                      <a:pt x="20" y="17"/>
                    </a:lnTo>
                    <a:lnTo>
                      <a:pt x="15" y="13"/>
                    </a:lnTo>
                    <a:lnTo>
                      <a:pt x="8" y="10"/>
                    </a:lnTo>
                    <a:lnTo>
                      <a:pt x="1" y="6"/>
                    </a:lnTo>
                    <a:lnTo>
                      <a:pt x="0" y="3"/>
                    </a:lnTo>
                    <a:lnTo>
                      <a:pt x="0" y="0"/>
                    </a:lnTo>
                    <a:lnTo>
                      <a:pt x="1" y="0"/>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605" name="Freeform 365"/>
              <p:cNvSpPr>
                <a:spLocks/>
              </p:cNvSpPr>
              <p:nvPr/>
            </p:nvSpPr>
            <p:spPr bwMode="auto">
              <a:xfrm>
                <a:off x="2909094" y="2859088"/>
                <a:ext cx="33338" cy="38100"/>
              </a:xfrm>
              <a:custGeom>
                <a:avLst/>
                <a:gdLst/>
                <a:ahLst/>
                <a:cxnLst>
                  <a:cxn ang="0">
                    <a:pos x="21" y="13"/>
                  </a:cxn>
                  <a:cxn ang="0">
                    <a:pos x="21" y="17"/>
                  </a:cxn>
                  <a:cxn ang="0">
                    <a:pos x="16" y="20"/>
                  </a:cxn>
                  <a:cxn ang="0">
                    <a:pos x="9" y="24"/>
                  </a:cxn>
                  <a:cxn ang="0">
                    <a:pos x="2" y="20"/>
                  </a:cxn>
                  <a:cxn ang="0">
                    <a:pos x="0" y="17"/>
                  </a:cxn>
                  <a:cxn ang="0">
                    <a:pos x="0" y="12"/>
                  </a:cxn>
                  <a:cxn ang="0">
                    <a:pos x="4" y="8"/>
                  </a:cxn>
                  <a:cxn ang="0">
                    <a:pos x="7" y="1"/>
                  </a:cxn>
                  <a:cxn ang="0">
                    <a:pos x="12" y="0"/>
                  </a:cxn>
                  <a:cxn ang="0">
                    <a:pos x="14" y="1"/>
                  </a:cxn>
                  <a:cxn ang="0">
                    <a:pos x="16" y="5"/>
                  </a:cxn>
                  <a:cxn ang="0">
                    <a:pos x="12" y="10"/>
                  </a:cxn>
                  <a:cxn ang="0">
                    <a:pos x="21" y="13"/>
                  </a:cxn>
                </a:cxnLst>
                <a:rect l="0" t="0" r="r" b="b"/>
                <a:pathLst>
                  <a:path w="21" h="24">
                    <a:moveTo>
                      <a:pt x="21" y="13"/>
                    </a:moveTo>
                    <a:lnTo>
                      <a:pt x="21" y="17"/>
                    </a:lnTo>
                    <a:lnTo>
                      <a:pt x="16" y="20"/>
                    </a:lnTo>
                    <a:lnTo>
                      <a:pt x="9" y="24"/>
                    </a:lnTo>
                    <a:lnTo>
                      <a:pt x="2" y="20"/>
                    </a:lnTo>
                    <a:lnTo>
                      <a:pt x="0" y="17"/>
                    </a:lnTo>
                    <a:lnTo>
                      <a:pt x="0" y="12"/>
                    </a:lnTo>
                    <a:lnTo>
                      <a:pt x="4" y="8"/>
                    </a:lnTo>
                    <a:lnTo>
                      <a:pt x="7" y="1"/>
                    </a:lnTo>
                    <a:lnTo>
                      <a:pt x="12" y="0"/>
                    </a:lnTo>
                    <a:lnTo>
                      <a:pt x="14" y="1"/>
                    </a:lnTo>
                    <a:lnTo>
                      <a:pt x="16" y="5"/>
                    </a:lnTo>
                    <a:lnTo>
                      <a:pt x="12" y="10"/>
                    </a:lnTo>
                    <a:lnTo>
                      <a:pt x="21" y="13"/>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606" name="Freeform 366"/>
              <p:cNvSpPr>
                <a:spLocks/>
              </p:cNvSpPr>
              <p:nvPr/>
            </p:nvSpPr>
            <p:spPr bwMode="auto">
              <a:xfrm>
                <a:off x="484982" y="2438400"/>
                <a:ext cx="34925" cy="15875"/>
              </a:xfrm>
              <a:custGeom>
                <a:avLst/>
                <a:gdLst/>
                <a:ahLst/>
                <a:cxnLst>
                  <a:cxn ang="0">
                    <a:pos x="7" y="5"/>
                  </a:cxn>
                  <a:cxn ang="0">
                    <a:pos x="9" y="0"/>
                  </a:cxn>
                  <a:cxn ang="0">
                    <a:pos x="15" y="1"/>
                  </a:cxn>
                  <a:cxn ang="0">
                    <a:pos x="21" y="3"/>
                  </a:cxn>
                  <a:cxn ang="0">
                    <a:pos x="22" y="10"/>
                  </a:cxn>
                  <a:cxn ang="0">
                    <a:pos x="5" y="10"/>
                  </a:cxn>
                  <a:cxn ang="0">
                    <a:pos x="2" y="7"/>
                  </a:cxn>
                  <a:cxn ang="0">
                    <a:pos x="0" y="5"/>
                  </a:cxn>
                  <a:cxn ang="0">
                    <a:pos x="7" y="5"/>
                  </a:cxn>
                </a:cxnLst>
                <a:rect l="0" t="0" r="r" b="b"/>
                <a:pathLst>
                  <a:path w="22" h="10">
                    <a:moveTo>
                      <a:pt x="7" y="5"/>
                    </a:moveTo>
                    <a:lnTo>
                      <a:pt x="9" y="0"/>
                    </a:lnTo>
                    <a:lnTo>
                      <a:pt x="15" y="1"/>
                    </a:lnTo>
                    <a:lnTo>
                      <a:pt x="21" y="3"/>
                    </a:lnTo>
                    <a:lnTo>
                      <a:pt x="22" y="10"/>
                    </a:lnTo>
                    <a:lnTo>
                      <a:pt x="5" y="10"/>
                    </a:lnTo>
                    <a:lnTo>
                      <a:pt x="2" y="7"/>
                    </a:lnTo>
                    <a:lnTo>
                      <a:pt x="0" y="5"/>
                    </a:lnTo>
                    <a:lnTo>
                      <a:pt x="7" y="5"/>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607" name="Freeform 367"/>
              <p:cNvSpPr>
                <a:spLocks/>
              </p:cNvSpPr>
              <p:nvPr/>
            </p:nvSpPr>
            <p:spPr bwMode="auto">
              <a:xfrm>
                <a:off x="751682" y="3579813"/>
                <a:ext cx="20638" cy="15875"/>
              </a:xfrm>
              <a:custGeom>
                <a:avLst/>
                <a:gdLst/>
                <a:ahLst/>
                <a:cxnLst>
                  <a:cxn ang="0">
                    <a:pos x="13" y="5"/>
                  </a:cxn>
                  <a:cxn ang="0">
                    <a:pos x="13" y="8"/>
                  </a:cxn>
                  <a:cxn ang="0">
                    <a:pos x="6" y="8"/>
                  </a:cxn>
                  <a:cxn ang="0">
                    <a:pos x="2" y="10"/>
                  </a:cxn>
                  <a:cxn ang="0">
                    <a:pos x="0" y="8"/>
                  </a:cxn>
                  <a:cxn ang="0">
                    <a:pos x="0" y="6"/>
                  </a:cxn>
                  <a:cxn ang="0">
                    <a:pos x="0" y="3"/>
                  </a:cxn>
                  <a:cxn ang="0">
                    <a:pos x="0" y="0"/>
                  </a:cxn>
                  <a:cxn ang="0">
                    <a:pos x="6" y="0"/>
                  </a:cxn>
                  <a:cxn ang="0">
                    <a:pos x="13" y="5"/>
                  </a:cxn>
                </a:cxnLst>
                <a:rect l="0" t="0" r="r" b="b"/>
                <a:pathLst>
                  <a:path w="13" h="10">
                    <a:moveTo>
                      <a:pt x="13" y="5"/>
                    </a:moveTo>
                    <a:lnTo>
                      <a:pt x="13" y="8"/>
                    </a:lnTo>
                    <a:lnTo>
                      <a:pt x="6" y="8"/>
                    </a:lnTo>
                    <a:lnTo>
                      <a:pt x="2" y="10"/>
                    </a:lnTo>
                    <a:lnTo>
                      <a:pt x="0" y="8"/>
                    </a:lnTo>
                    <a:lnTo>
                      <a:pt x="0" y="6"/>
                    </a:lnTo>
                    <a:lnTo>
                      <a:pt x="0" y="3"/>
                    </a:lnTo>
                    <a:lnTo>
                      <a:pt x="0" y="0"/>
                    </a:lnTo>
                    <a:lnTo>
                      <a:pt x="6" y="0"/>
                    </a:lnTo>
                    <a:lnTo>
                      <a:pt x="13" y="5"/>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608" name="Freeform 368"/>
              <p:cNvSpPr>
                <a:spLocks/>
              </p:cNvSpPr>
              <p:nvPr/>
            </p:nvSpPr>
            <p:spPr bwMode="auto">
              <a:xfrm>
                <a:off x="735807" y="3551238"/>
                <a:ext cx="11113" cy="7937"/>
              </a:xfrm>
              <a:custGeom>
                <a:avLst/>
                <a:gdLst/>
                <a:ahLst/>
                <a:cxnLst>
                  <a:cxn ang="0">
                    <a:pos x="7" y="5"/>
                  </a:cxn>
                  <a:cxn ang="0">
                    <a:pos x="5" y="5"/>
                  </a:cxn>
                  <a:cxn ang="0">
                    <a:pos x="4" y="5"/>
                  </a:cxn>
                  <a:cxn ang="0">
                    <a:pos x="2" y="2"/>
                  </a:cxn>
                  <a:cxn ang="0">
                    <a:pos x="0" y="0"/>
                  </a:cxn>
                  <a:cxn ang="0">
                    <a:pos x="4" y="0"/>
                  </a:cxn>
                  <a:cxn ang="0">
                    <a:pos x="7" y="5"/>
                  </a:cxn>
                </a:cxnLst>
                <a:rect l="0" t="0" r="r" b="b"/>
                <a:pathLst>
                  <a:path w="7" h="5">
                    <a:moveTo>
                      <a:pt x="7" y="5"/>
                    </a:moveTo>
                    <a:lnTo>
                      <a:pt x="5" y="5"/>
                    </a:lnTo>
                    <a:lnTo>
                      <a:pt x="4" y="5"/>
                    </a:lnTo>
                    <a:lnTo>
                      <a:pt x="2" y="2"/>
                    </a:lnTo>
                    <a:lnTo>
                      <a:pt x="0" y="0"/>
                    </a:lnTo>
                    <a:lnTo>
                      <a:pt x="4" y="0"/>
                    </a:lnTo>
                    <a:lnTo>
                      <a:pt x="7" y="5"/>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609" name="Freeform 369"/>
              <p:cNvSpPr>
                <a:spLocks/>
              </p:cNvSpPr>
              <p:nvPr/>
            </p:nvSpPr>
            <p:spPr bwMode="auto">
              <a:xfrm>
                <a:off x="713582" y="3543300"/>
                <a:ext cx="17463" cy="7937"/>
              </a:xfrm>
              <a:custGeom>
                <a:avLst/>
                <a:gdLst/>
                <a:ahLst/>
                <a:cxnLst>
                  <a:cxn ang="0">
                    <a:pos x="11" y="0"/>
                  </a:cxn>
                  <a:cxn ang="0">
                    <a:pos x="7" y="4"/>
                  </a:cxn>
                  <a:cxn ang="0">
                    <a:pos x="4" y="5"/>
                  </a:cxn>
                  <a:cxn ang="0">
                    <a:pos x="0" y="2"/>
                  </a:cxn>
                  <a:cxn ang="0">
                    <a:pos x="0" y="0"/>
                  </a:cxn>
                  <a:cxn ang="0">
                    <a:pos x="11" y="0"/>
                  </a:cxn>
                </a:cxnLst>
                <a:rect l="0" t="0" r="r" b="b"/>
                <a:pathLst>
                  <a:path w="11" h="5">
                    <a:moveTo>
                      <a:pt x="11" y="0"/>
                    </a:moveTo>
                    <a:lnTo>
                      <a:pt x="7" y="4"/>
                    </a:lnTo>
                    <a:lnTo>
                      <a:pt x="4" y="5"/>
                    </a:lnTo>
                    <a:lnTo>
                      <a:pt x="0" y="2"/>
                    </a:lnTo>
                    <a:lnTo>
                      <a:pt x="0" y="0"/>
                    </a:lnTo>
                    <a:lnTo>
                      <a:pt x="11" y="0"/>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610" name="Freeform 370"/>
              <p:cNvSpPr>
                <a:spLocks/>
              </p:cNvSpPr>
              <p:nvPr/>
            </p:nvSpPr>
            <p:spPr bwMode="auto">
              <a:xfrm>
                <a:off x="694532" y="3535363"/>
                <a:ext cx="14288" cy="7937"/>
              </a:xfrm>
              <a:custGeom>
                <a:avLst/>
                <a:gdLst/>
                <a:ahLst/>
                <a:cxnLst>
                  <a:cxn ang="0">
                    <a:pos x="4" y="0"/>
                  </a:cxn>
                  <a:cxn ang="0">
                    <a:pos x="6" y="0"/>
                  </a:cxn>
                  <a:cxn ang="0">
                    <a:pos x="9" y="0"/>
                  </a:cxn>
                  <a:cxn ang="0">
                    <a:pos x="9" y="2"/>
                  </a:cxn>
                  <a:cxn ang="0">
                    <a:pos x="7" y="3"/>
                  </a:cxn>
                  <a:cxn ang="0">
                    <a:pos x="6" y="5"/>
                  </a:cxn>
                  <a:cxn ang="0">
                    <a:pos x="2" y="3"/>
                  </a:cxn>
                  <a:cxn ang="0">
                    <a:pos x="0" y="2"/>
                  </a:cxn>
                  <a:cxn ang="0">
                    <a:pos x="2" y="0"/>
                  </a:cxn>
                  <a:cxn ang="0">
                    <a:pos x="6" y="0"/>
                  </a:cxn>
                  <a:cxn ang="0">
                    <a:pos x="4" y="0"/>
                  </a:cxn>
                </a:cxnLst>
                <a:rect l="0" t="0" r="r" b="b"/>
                <a:pathLst>
                  <a:path w="9" h="5">
                    <a:moveTo>
                      <a:pt x="4" y="0"/>
                    </a:moveTo>
                    <a:lnTo>
                      <a:pt x="6" y="0"/>
                    </a:lnTo>
                    <a:lnTo>
                      <a:pt x="9" y="0"/>
                    </a:lnTo>
                    <a:lnTo>
                      <a:pt x="9" y="2"/>
                    </a:lnTo>
                    <a:lnTo>
                      <a:pt x="7" y="3"/>
                    </a:lnTo>
                    <a:lnTo>
                      <a:pt x="6" y="5"/>
                    </a:lnTo>
                    <a:lnTo>
                      <a:pt x="2" y="3"/>
                    </a:lnTo>
                    <a:lnTo>
                      <a:pt x="0" y="2"/>
                    </a:lnTo>
                    <a:lnTo>
                      <a:pt x="2" y="0"/>
                    </a:lnTo>
                    <a:lnTo>
                      <a:pt x="6" y="0"/>
                    </a:lnTo>
                    <a:lnTo>
                      <a:pt x="4" y="0"/>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611" name="Freeform 371"/>
              <p:cNvSpPr>
                <a:spLocks/>
              </p:cNvSpPr>
              <p:nvPr/>
            </p:nvSpPr>
            <p:spPr bwMode="auto">
              <a:xfrm>
                <a:off x="662782" y="3516313"/>
                <a:ext cx="12700" cy="11112"/>
              </a:xfrm>
              <a:custGeom>
                <a:avLst/>
                <a:gdLst/>
                <a:ahLst/>
                <a:cxnLst>
                  <a:cxn ang="0">
                    <a:pos x="8" y="2"/>
                  </a:cxn>
                  <a:cxn ang="0">
                    <a:pos x="8" y="3"/>
                  </a:cxn>
                  <a:cxn ang="0">
                    <a:pos x="8" y="7"/>
                  </a:cxn>
                  <a:cxn ang="0">
                    <a:pos x="5" y="7"/>
                  </a:cxn>
                  <a:cxn ang="0">
                    <a:pos x="1" y="5"/>
                  </a:cxn>
                  <a:cxn ang="0">
                    <a:pos x="0" y="3"/>
                  </a:cxn>
                  <a:cxn ang="0">
                    <a:pos x="1" y="2"/>
                  </a:cxn>
                  <a:cxn ang="0">
                    <a:pos x="3" y="0"/>
                  </a:cxn>
                  <a:cxn ang="0">
                    <a:pos x="5" y="0"/>
                  </a:cxn>
                  <a:cxn ang="0">
                    <a:pos x="8" y="2"/>
                  </a:cxn>
                </a:cxnLst>
                <a:rect l="0" t="0" r="r" b="b"/>
                <a:pathLst>
                  <a:path w="8" h="7">
                    <a:moveTo>
                      <a:pt x="8" y="2"/>
                    </a:moveTo>
                    <a:lnTo>
                      <a:pt x="8" y="3"/>
                    </a:lnTo>
                    <a:lnTo>
                      <a:pt x="8" y="7"/>
                    </a:lnTo>
                    <a:lnTo>
                      <a:pt x="5" y="7"/>
                    </a:lnTo>
                    <a:lnTo>
                      <a:pt x="1" y="5"/>
                    </a:lnTo>
                    <a:lnTo>
                      <a:pt x="0" y="3"/>
                    </a:lnTo>
                    <a:lnTo>
                      <a:pt x="1" y="2"/>
                    </a:lnTo>
                    <a:lnTo>
                      <a:pt x="3" y="0"/>
                    </a:lnTo>
                    <a:lnTo>
                      <a:pt x="5" y="0"/>
                    </a:lnTo>
                    <a:lnTo>
                      <a:pt x="8" y="2"/>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grpSp>
        <p:cxnSp>
          <p:nvCxnSpPr>
            <p:cNvPr id="408" name="Straight Connector 407"/>
            <p:cNvCxnSpPr>
              <a:stCxn id="405" idx="1"/>
              <a:endCxn id="405" idx="3"/>
            </p:cNvCxnSpPr>
            <p:nvPr/>
          </p:nvCxnSpPr>
          <p:spPr>
            <a:xfrm>
              <a:off x="3542201" y="4851699"/>
              <a:ext cx="3684601" cy="0"/>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pic>
          <p:nvPicPr>
            <p:cNvPr id="410" name="Picture 409"/>
            <p:cNvPicPr>
              <a:picLocks noChangeAspect="1"/>
            </p:cNvPicPr>
            <p:nvPr/>
          </p:nvPicPr>
          <p:blipFill rotWithShape="1">
            <a:blip r:embed="rId10">
              <a:extLst>
                <a:ext uri="{28A0092B-C50C-407E-A947-70E740481C1C}">
                  <a14:useLocalDpi xmlns:a14="http://schemas.microsoft.com/office/drawing/2010/main" val="0"/>
                </a:ext>
              </a:extLst>
            </a:blip>
            <a:srcRect t="32902" b="25103"/>
            <a:stretch/>
          </p:blipFill>
          <p:spPr>
            <a:xfrm>
              <a:off x="4754793" y="3578267"/>
              <a:ext cx="897288" cy="376814"/>
            </a:xfrm>
            <a:prstGeom prst="rect">
              <a:avLst/>
            </a:prstGeom>
          </p:spPr>
        </p:pic>
        <p:pic>
          <p:nvPicPr>
            <p:cNvPr id="411" name="Picture 410"/>
            <p:cNvPicPr>
              <a:picLocks noChangeAspect="1"/>
            </p:cNvPicPr>
            <p:nvPr/>
          </p:nvPicPr>
          <p:blipFill rotWithShape="1">
            <a:blip r:embed="rId11" cstate="print">
              <a:extLst>
                <a:ext uri="{28A0092B-C50C-407E-A947-70E740481C1C}">
                  <a14:useLocalDpi xmlns:a14="http://schemas.microsoft.com/office/drawing/2010/main" val="0"/>
                </a:ext>
              </a:extLst>
            </a:blip>
            <a:srcRect l="3544"/>
            <a:stretch/>
          </p:blipFill>
          <p:spPr>
            <a:xfrm>
              <a:off x="5096921" y="5522022"/>
              <a:ext cx="793898" cy="293329"/>
            </a:xfrm>
            <a:prstGeom prst="rect">
              <a:avLst/>
            </a:prstGeom>
          </p:spPr>
        </p:pic>
      </p:grpSp>
      <p:pic>
        <p:nvPicPr>
          <p:cNvPr id="612" name="Picture 18" descr="Related image"/>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1361920" y="3837379"/>
            <a:ext cx="529148" cy="589460"/>
          </a:xfrm>
          <a:prstGeom prst="rect">
            <a:avLst/>
          </a:prstGeom>
          <a:noFill/>
          <a:extLst>
            <a:ext uri="{909E8E84-426E-40DD-AFC4-6F175D3DCCD1}">
              <a14:hiddenFill xmlns:a14="http://schemas.microsoft.com/office/drawing/2010/main">
                <a:solidFill>
                  <a:srgbClr val="FFFFFF"/>
                </a:solidFill>
              </a14:hiddenFill>
            </a:ext>
          </a:extLst>
        </p:spPr>
      </p:pic>
      <p:pic>
        <p:nvPicPr>
          <p:cNvPr id="613" name="Picture 4" descr="Image result for jpmorgan logo"/>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t="35128" b="38205"/>
          <a:stretch/>
        </p:blipFill>
        <p:spPr bwMode="auto">
          <a:xfrm>
            <a:off x="4771408" y="5285558"/>
            <a:ext cx="751327" cy="203474"/>
          </a:xfrm>
          <a:prstGeom prst="rect">
            <a:avLst/>
          </a:prstGeom>
          <a:noFill/>
          <a:ln>
            <a:solidFill>
              <a:schemeClr val="bg1">
                <a:lumMod val="95000"/>
              </a:schemeClr>
            </a:solidFill>
          </a:ln>
          <a:extLst>
            <a:ext uri="{909E8E84-426E-40DD-AFC4-6F175D3DCCD1}">
              <a14:hiddenFill xmlns:a14="http://schemas.microsoft.com/office/drawing/2010/main">
                <a:solidFill>
                  <a:srgbClr val="FFFFFF"/>
                </a:solidFill>
              </a14:hiddenFill>
            </a:ext>
          </a:extLst>
        </p:spPr>
      </p:pic>
      <p:pic>
        <p:nvPicPr>
          <p:cNvPr id="614" name="Picture 10" descr="Image result for morgan stanley logo"/>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5619936" y="5378559"/>
            <a:ext cx="972281" cy="243070"/>
          </a:xfrm>
          <a:prstGeom prst="rect">
            <a:avLst/>
          </a:prstGeom>
          <a:solidFill>
            <a:srgbClr val="F4F9FD"/>
          </a:solidFill>
        </p:spPr>
      </p:pic>
      <p:pic>
        <p:nvPicPr>
          <p:cNvPr id="621" name="Picture 12" descr="Image result for charles schwab"/>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6289264" y="5769302"/>
            <a:ext cx="388945" cy="388945"/>
          </a:xfrm>
          <a:prstGeom prst="rect">
            <a:avLst/>
          </a:prstGeom>
          <a:noFill/>
          <a:extLst>
            <a:ext uri="{909E8E84-426E-40DD-AFC4-6F175D3DCCD1}">
              <a14:hiddenFill xmlns:a14="http://schemas.microsoft.com/office/drawing/2010/main">
                <a:solidFill>
                  <a:srgbClr val="FFFFFF"/>
                </a:solidFill>
              </a14:hiddenFill>
            </a:ext>
          </a:extLst>
        </p:spPr>
      </p:pic>
      <p:pic>
        <p:nvPicPr>
          <p:cNvPr id="622" name="Picture 8" descr="Related image"/>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5752899" y="5941823"/>
            <a:ext cx="403800" cy="402814"/>
          </a:xfrm>
          <a:prstGeom prst="rect">
            <a:avLst/>
          </a:prstGeom>
          <a:solidFill>
            <a:schemeClr val="bg1"/>
          </a:solidFill>
        </p:spPr>
      </p:pic>
      <p:pic>
        <p:nvPicPr>
          <p:cNvPr id="623" name="Picture 622"/>
          <p:cNvPicPr>
            <a:picLocks noChangeAspect="1"/>
          </p:cNvPicPr>
          <p:nvPr/>
        </p:nvPicPr>
        <p:blipFill rotWithShape="1">
          <a:blip r:embed="rId17" cstate="print">
            <a:extLst>
              <a:ext uri="{28A0092B-C50C-407E-A947-70E740481C1C}">
                <a14:useLocalDpi xmlns:a14="http://schemas.microsoft.com/office/drawing/2010/main" val="0"/>
              </a:ext>
            </a:extLst>
          </a:blip>
          <a:srcRect r="7198"/>
          <a:stretch/>
        </p:blipFill>
        <p:spPr>
          <a:xfrm>
            <a:off x="5688048" y="4442682"/>
            <a:ext cx="789901" cy="478785"/>
          </a:xfrm>
          <a:prstGeom prst="rect">
            <a:avLst/>
          </a:prstGeom>
        </p:spPr>
      </p:pic>
      <p:pic>
        <p:nvPicPr>
          <p:cNvPr id="624" name="Picture 623"/>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4710358" y="4742562"/>
            <a:ext cx="635507" cy="313863"/>
          </a:xfrm>
          <a:prstGeom prst="rect">
            <a:avLst/>
          </a:prstGeom>
        </p:spPr>
      </p:pic>
      <p:sp>
        <p:nvSpPr>
          <p:cNvPr id="252" name="Title 2"/>
          <p:cNvSpPr txBox="1">
            <a:spLocks/>
          </p:cNvSpPr>
          <p:nvPr/>
        </p:nvSpPr>
        <p:spPr>
          <a:xfrm>
            <a:off x="3379898" y="56206"/>
            <a:ext cx="3383280" cy="364003"/>
          </a:xfrm>
          <a:prstGeom prst="rect">
            <a:avLst/>
          </a:prstGeom>
          <a:noFill/>
        </p:spPr>
        <p:txBody>
          <a:bodyPr vert="horz" lIns="0" tIns="0" rIns="0" bIns="0" rtlCol="0" anchor="t" anchorCtr="0">
            <a:noAutofit/>
          </a:bodyPr>
          <a:lstStyle>
            <a:defPPr>
              <a:defRPr lang="en-US"/>
            </a:defPPr>
            <a:lvl1pPr>
              <a:lnSpc>
                <a:spcPct val="70000"/>
              </a:lnSpc>
              <a:defRPr sz="2800" b="1" i="0" kern="0">
                <a:solidFill>
                  <a:srgbClr val="00338D"/>
                </a:solidFill>
                <a:latin typeface="Univers 47 CondensedLight" panose="00000400000000000000" pitchFamily="2" charset="0"/>
                <a:cs typeface="KPMG Extralight"/>
              </a:defRPr>
            </a:lvl1pPr>
          </a:lstStyle>
          <a:p>
            <a:pPr>
              <a:defRPr/>
            </a:pPr>
            <a:r>
              <a:rPr lang="en-US" sz="4400" b="0" kern="1200" dirty="0" smtClean="0">
                <a:latin typeface="KPMG Extralight" panose="020B0303030202040204" pitchFamily="34" charset="0"/>
                <a:cs typeface="+mj-cs"/>
              </a:rPr>
              <a:t>Key Findings &amp; Initiatives</a:t>
            </a:r>
            <a:endParaRPr lang="en-US" sz="4400" b="0" kern="1200" baseline="30000" dirty="0">
              <a:latin typeface="KPMG Extralight" panose="020B0303030202040204" pitchFamily="34" charset="0"/>
              <a:ea typeface="+mj-ea"/>
              <a:cs typeface="+mj-cs"/>
            </a:endParaRPr>
          </a:p>
        </p:txBody>
      </p:sp>
    </p:spTree>
    <p:extLst>
      <p:ext uri="{BB962C8B-B14F-4D97-AF65-F5344CB8AC3E}">
        <p14:creationId xmlns:p14="http://schemas.microsoft.com/office/powerpoint/2010/main" val="324529916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77997" name="think-cell Slide" r:id="rId6" imgW="663" imgH="659" progId="TCLayout.ActiveDocument.1">
                  <p:embed/>
                </p:oleObj>
              </mc:Choice>
              <mc:Fallback>
                <p:oleObj name="think-cell Slide" r:id="rId6" imgW="663" imgH="659" progId="TCLayout.ActiveDocument.1">
                  <p:embed/>
                  <p:pic>
                    <p:nvPicPr>
                      <p:cNvPr id="0" name=""/>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2" name="Rectangle 1" hidden="1"/>
          <p:cNvSpPr/>
          <p:nvPr>
            <p:custDataLst>
              <p:tags r:id="rId3"/>
            </p:custDataLst>
          </p:nvPr>
        </p:nvSpPr>
        <p:spPr>
          <a:xfrm>
            <a:off x="0" y="0"/>
            <a:ext cx="158750" cy="15875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lnSpc>
                <a:spcPct val="70000"/>
              </a:lnSpc>
              <a:spcBef>
                <a:spcPct val="0"/>
              </a:spcBef>
              <a:spcAft>
                <a:spcPct val="0"/>
              </a:spcAft>
            </a:pPr>
            <a:endParaRPr lang="en-US" sz="3600" dirty="0">
              <a:solidFill>
                <a:srgbClr val="FFFFFF"/>
              </a:solidFill>
              <a:latin typeface="KPMG Extralight" panose="020B0303030202040204" pitchFamily="34" charset="0"/>
              <a:sym typeface="KPMG Extralight" panose="020B0303030202040204" pitchFamily="34" charset="0"/>
            </a:endParaRPr>
          </a:p>
        </p:txBody>
      </p:sp>
      <p:sp>
        <p:nvSpPr>
          <p:cNvPr id="86" name="TextBox 85"/>
          <p:cNvSpPr txBox="1"/>
          <p:nvPr/>
        </p:nvSpPr>
        <p:spPr>
          <a:xfrm>
            <a:off x="88798" y="211341"/>
            <a:ext cx="3172392" cy="615553"/>
          </a:xfrm>
          <a:prstGeom prst="rect">
            <a:avLst/>
          </a:prstGeom>
          <a:noFill/>
        </p:spPr>
        <p:txBody>
          <a:bodyPr wrap="square" lIns="0" tIns="0" rIns="0" bIns="0" rtlCol="0">
            <a:spAutoFit/>
          </a:bodyPr>
          <a:lstStyle/>
          <a:p>
            <a:r>
              <a:rPr lang="en-US" sz="4000" b="1" dirty="0" smtClean="0">
                <a:solidFill>
                  <a:srgbClr val="FFFFFF"/>
                </a:solidFill>
                <a:latin typeface="KPMG Extralight" panose="020B0303030202040204" pitchFamily="34" charset="0"/>
                <a:cs typeface="Arial" pitchFamily="34" charset="0"/>
              </a:rPr>
              <a:t>Technology Enablement</a:t>
            </a:r>
            <a:endParaRPr lang="en-GB" sz="4000" b="1" dirty="0" smtClean="0">
              <a:solidFill>
                <a:srgbClr val="FFFFFF"/>
              </a:solidFill>
              <a:latin typeface="KPMG Extralight" panose="020B0303030202040204" pitchFamily="34" charset="0"/>
              <a:cs typeface="Arial" pitchFamily="34" charset="0"/>
            </a:endParaRPr>
          </a:p>
        </p:txBody>
      </p:sp>
      <p:graphicFrame>
        <p:nvGraphicFramePr>
          <p:cNvPr id="31" name="Table 30"/>
          <p:cNvGraphicFramePr>
            <a:graphicFrameLocks noGrp="1"/>
          </p:cNvGraphicFramePr>
          <p:nvPr>
            <p:extLst>
              <p:ext uri="{D42A27DB-BD31-4B8C-83A1-F6EECF244321}">
                <p14:modId xmlns:p14="http://schemas.microsoft.com/office/powerpoint/2010/main" val="3305041421"/>
              </p:ext>
            </p:extLst>
          </p:nvPr>
        </p:nvGraphicFramePr>
        <p:xfrm>
          <a:off x="112335" y="2841952"/>
          <a:ext cx="3053407" cy="320040"/>
        </p:xfrm>
        <a:graphic>
          <a:graphicData uri="http://schemas.openxmlformats.org/drawingml/2006/table">
            <a:tbl>
              <a:tblPr bandRow="1">
                <a:tableStyleId>{5C22544A-7EE6-4342-B048-85BDC9FD1C3A}</a:tableStyleId>
              </a:tblPr>
              <a:tblGrid>
                <a:gridCol w="3053407"/>
              </a:tblGrid>
              <a:tr h="230385">
                <a:tc>
                  <a:txBody>
                    <a:bodyPr/>
                    <a:lstStyle/>
                    <a:p>
                      <a:endParaRPr lang="en-US" sz="1500" b="1" dirty="0"/>
                    </a:p>
                  </a:txBody>
                  <a:tcPr anchor="ctr">
                    <a:solidFill>
                      <a:srgbClr val="DBCDDB"/>
                    </a:solidFill>
                  </a:tcPr>
                </a:tc>
              </a:tr>
            </a:tbl>
          </a:graphicData>
        </a:graphic>
      </p:graphicFrame>
      <p:sp>
        <p:nvSpPr>
          <p:cNvPr id="32" name="TextBox 31"/>
          <p:cNvSpPr txBox="1"/>
          <p:nvPr/>
        </p:nvSpPr>
        <p:spPr>
          <a:xfrm>
            <a:off x="2795989" y="2950601"/>
            <a:ext cx="382639" cy="116869"/>
          </a:xfrm>
          <a:prstGeom prst="rect">
            <a:avLst/>
          </a:prstGeom>
          <a:noFill/>
        </p:spPr>
        <p:txBody>
          <a:bodyPr wrap="none" lIns="21772" tIns="21772" rIns="21772" bIns="21772" rtlCol="0" anchor="ctr" anchorCtr="0">
            <a:noAutofit/>
          </a:bodyPr>
          <a:lstStyle/>
          <a:p>
            <a:pPr algn="r"/>
            <a:r>
              <a:rPr lang="en-AU" sz="800" b="1" dirty="0">
                <a:solidFill>
                  <a:srgbClr val="000000"/>
                </a:solidFill>
                <a:cs typeface="Arial" panose="020B0604020202020204" pitchFamily="34" charset="0"/>
              </a:rPr>
              <a:t>Innovating</a:t>
            </a:r>
          </a:p>
        </p:txBody>
      </p:sp>
      <p:sp>
        <p:nvSpPr>
          <p:cNvPr id="33" name="TextBox 32"/>
          <p:cNvSpPr txBox="1"/>
          <p:nvPr/>
        </p:nvSpPr>
        <p:spPr>
          <a:xfrm>
            <a:off x="711797" y="2958916"/>
            <a:ext cx="382639" cy="116869"/>
          </a:xfrm>
          <a:prstGeom prst="rect">
            <a:avLst/>
          </a:prstGeom>
          <a:noFill/>
        </p:spPr>
        <p:txBody>
          <a:bodyPr wrap="none" lIns="21772" tIns="21772" rIns="21772" bIns="21772" rtlCol="0" anchor="ctr" anchorCtr="0">
            <a:noAutofit/>
          </a:bodyPr>
          <a:lstStyle/>
          <a:p>
            <a:pPr algn="ctr"/>
            <a:r>
              <a:rPr lang="en-AU" sz="800" b="1" dirty="0">
                <a:solidFill>
                  <a:srgbClr val="000000"/>
                </a:solidFill>
                <a:cs typeface="Arial" panose="020B0604020202020204" pitchFamily="34" charset="0"/>
              </a:rPr>
              <a:t>Basic</a:t>
            </a:r>
          </a:p>
        </p:txBody>
      </p:sp>
      <p:sp>
        <p:nvSpPr>
          <p:cNvPr id="34" name="TextBox 33"/>
          <p:cNvSpPr txBox="1"/>
          <p:nvPr/>
        </p:nvSpPr>
        <p:spPr>
          <a:xfrm>
            <a:off x="1970881" y="2958916"/>
            <a:ext cx="382639" cy="116869"/>
          </a:xfrm>
          <a:prstGeom prst="rect">
            <a:avLst/>
          </a:prstGeom>
          <a:noFill/>
        </p:spPr>
        <p:txBody>
          <a:bodyPr wrap="none" lIns="21772" tIns="21772" rIns="21772" bIns="21772" rtlCol="0" anchor="ctr" anchorCtr="0">
            <a:noAutofit/>
          </a:bodyPr>
          <a:lstStyle/>
          <a:p>
            <a:pPr algn="ctr"/>
            <a:r>
              <a:rPr lang="en-AU" sz="800" b="1" dirty="0">
                <a:solidFill>
                  <a:srgbClr val="000000"/>
                </a:solidFill>
                <a:cs typeface="Arial" panose="020B0604020202020204" pitchFamily="34" charset="0"/>
              </a:rPr>
              <a:t>Leading</a:t>
            </a:r>
          </a:p>
        </p:txBody>
      </p:sp>
      <p:sp>
        <p:nvSpPr>
          <p:cNvPr id="35" name="TextBox 34"/>
          <p:cNvSpPr txBox="1"/>
          <p:nvPr/>
        </p:nvSpPr>
        <p:spPr>
          <a:xfrm>
            <a:off x="112641" y="2958916"/>
            <a:ext cx="382639" cy="116869"/>
          </a:xfrm>
          <a:prstGeom prst="rect">
            <a:avLst/>
          </a:prstGeom>
          <a:noFill/>
        </p:spPr>
        <p:txBody>
          <a:bodyPr wrap="none" lIns="21772" tIns="21772" rIns="21772" bIns="21772" rtlCol="0" anchor="ctr" anchorCtr="0">
            <a:noAutofit/>
          </a:bodyPr>
          <a:lstStyle/>
          <a:p>
            <a:r>
              <a:rPr lang="en-AU" sz="800" b="1" dirty="0">
                <a:solidFill>
                  <a:srgbClr val="000000"/>
                </a:solidFill>
                <a:cs typeface="Arial" panose="020B0604020202020204" pitchFamily="34" charset="0"/>
              </a:rPr>
              <a:t>Lagging</a:t>
            </a:r>
          </a:p>
        </p:txBody>
      </p:sp>
      <p:sp>
        <p:nvSpPr>
          <p:cNvPr id="36" name="TextBox 35"/>
          <p:cNvSpPr txBox="1"/>
          <p:nvPr/>
        </p:nvSpPr>
        <p:spPr>
          <a:xfrm>
            <a:off x="1322592" y="2958916"/>
            <a:ext cx="382639" cy="116869"/>
          </a:xfrm>
          <a:prstGeom prst="rect">
            <a:avLst/>
          </a:prstGeom>
          <a:noFill/>
        </p:spPr>
        <p:txBody>
          <a:bodyPr wrap="none" lIns="21772" tIns="21772" rIns="21772" bIns="21772" rtlCol="0" anchor="ctr" anchorCtr="0">
            <a:noAutofit/>
          </a:bodyPr>
          <a:lstStyle/>
          <a:p>
            <a:pPr algn="ctr"/>
            <a:r>
              <a:rPr lang="en-AU" sz="800" b="1" dirty="0">
                <a:solidFill>
                  <a:srgbClr val="000000"/>
                </a:solidFill>
                <a:cs typeface="Arial" panose="020B0604020202020204" pitchFamily="34" charset="0"/>
              </a:rPr>
              <a:t>Progressed</a:t>
            </a:r>
          </a:p>
        </p:txBody>
      </p:sp>
      <p:sp>
        <p:nvSpPr>
          <p:cNvPr id="3" name="Rectangle 2"/>
          <p:cNvSpPr/>
          <p:nvPr/>
        </p:nvSpPr>
        <p:spPr>
          <a:xfrm>
            <a:off x="11798" y="964056"/>
            <a:ext cx="3249392" cy="1292662"/>
          </a:xfrm>
          <a:prstGeom prst="rect">
            <a:avLst/>
          </a:prstGeom>
        </p:spPr>
        <p:txBody>
          <a:bodyPr wrap="square">
            <a:spAutoFit/>
          </a:bodyPr>
          <a:lstStyle/>
          <a:p>
            <a:r>
              <a:rPr lang="en-US" sz="1300" dirty="0" smtClean="0">
                <a:solidFill>
                  <a:srgbClr val="FFFFFF"/>
                </a:solidFill>
              </a:rPr>
              <a:t>The </a:t>
            </a:r>
            <a:r>
              <a:rPr lang="en-US" sz="1300" dirty="0">
                <a:solidFill>
                  <a:srgbClr val="FFFFFF"/>
                </a:solidFill>
              </a:rPr>
              <a:t>extent to which an </a:t>
            </a:r>
            <a:r>
              <a:rPr lang="en-US" sz="1300" dirty="0" err="1">
                <a:solidFill>
                  <a:srgbClr val="FFFFFF"/>
                </a:solidFill>
              </a:rPr>
              <a:t>organisation</a:t>
            </a:r>
            <a:r>
              <a:rPr lang="en-US" sz="1300" dirty="0">
                <a:solidFill>
                  <a:srgbClr val="FFFFFF"/>
                </a:solidFill>
              </a:rPr>
              <a:t> monitors its own technology footprint in the digital marketplace and reacts to improve and enhance its digital propositions through the implementation and application of technology enablers</a:t>
            </a:r>
            <a:r>
              <a:rPr lang="en-US" sz="1300" dirty="0" smtClean="0">
                <a:solidFill>
                  <a:srgbClr val="FFFFFF"/>
                </a:solidFill>
              </a:rPr>
              <a:t>.</a:t>
            </a:r>
            <a:endParaRPr lang="en-US" sz="1300" dirty="0">
              <a:solidFill>
                <a:srgbClr val="FFFFFF"/>
              </a:solidFill>
            </a:endParaRPr>
          </a:p>
        </p:txBody>
      </p:sp>
      <p:sp>
        <p:nvSpPr>
          <p:cNvPr id="100" name="Rectangle 99"/>
          <p:cNvSpPr/>
          <p:nvPr/>
        </p:nvSpPr>
        <p:spPr>
          <a:xfrm>
            <a:off x="102170" y="2525696"/>
            <a:ext cx="3053407" cy="79604"/>
          </a:xfrm>
          <a:prstGeom prst="rect">
            <a:avLst/>
          </a:prstGeom>
          <a:gradFill>
            <a:gsLst>
              <a:gs pos="26000">
                <a:srgbClr val="F7941E">
                  <a:lumMod val="60000"/>
                  <a:lumOff val="40000"/>
                </a:srgbClr>
              </a:gs>
              <a:gs pos="0">
                <a:srgbClr val="FF0000"/>
              </a:gs>
              <a:gs pos="51000">
                <a:srgbClr val="9E9FA1">
                  <a:lumMod val="40000"/>
                  <a:lumOff val="60000"/>
                </a:srgbClr>
              </a:gs>
              <a:gs pos="76000">
                <a:srgbClr val="00B050"/>
              </a:gs>
              <a:gs pos="100000">
                <a:srgbClr val="00B0F0"/>
              </a:gs>
            </a:gsLst>
            <a:lin ang="0" scaled="0"/>
          </a:gradFill>
          <a:ln w="25400" cap="flat" cmpd="sng" algn="ctr">
            <a:noFill/>
            <a:prstDash val="solid"/>
          </a:ln>
          <a:effectLst/>
        </p:spPr>
        <p:txBody>
          <a:bodyPr lIns="21772" tIns="21772" rIns="21772" bIns="21772" rtlCol="0" anchor="ctr" anchorCtr="0"/>
          <a:lstStyle/>
          <a:p>
            <a:pPr algn="ctr">
              <a:defRPr/>
            </a:pPr>
            <a:endParaRPr lang="en-AU" sz="800" kern="0" dirty="0" err="1" smtClean="0">
              <a:solidFill>
                <a:srgbClr val="FFFFFF"/>
              </a:solidFill>
              <a:latin typeface="Calibri" panose="020F0502020204030204" pitchFamily="34" charset="0"/>
              <a:cs typeface="Arial" panose="020B0604020202020204" pitchFamily="34" charset="0"/>
            </a:endParaRPr>
          </a:p>
        </p:txBody>
      </p:sp>
      <p:cxnSp>
        <p:nvCxnSpPr>
          <p:cNvPr id="102" name="Straight Connector 101"/>
          <p:cNvCxnSpPr/>
          <p:nvPr/>
        </p:nvCxnSpPr>
        <p:spPr>
          <a:xfrm>
            <a:off x="605465" y="2864194"/>
            <a:ext cx="0" cy="27432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a:off x="1193805" y="2857101"/>
            <a:ext cx="0" cy="27432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a:off x="1821118" y="2864194"/>
            <a:ext cx="0" cy="27432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a:off x="2483889" y="2857101"/>
            <a:ext cx="0" cy="27432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15" name="Isosceles Triangle 114"/>
          <p:cNvSpPr/>
          <p:nvPr/>
        </p:nvSpPr>
        <p:spPr>
          <a:xfrm flipV="1">
            <a:off x="1000828" y="2359283"/>
            <a:ext cx="140400" cy="117943"/>
          </a:xfrm>
          <a:prstGeom prst="triangle">
            <a:avLst/>
          </a:prstGeom>
          <a:solidFill>
            <a:srgbClr val="FFC00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21772" tIns="21772" rIns="21772" bIns="21772" rtlCol="0" anchor="ctr" anchorCtr="0"/>
          <a:lstStyle/>
          <a:p>
            <a:pPr algn="ctr"/>
            <a:endParaRPr lang="en-AU" sz="800" dirty="0" err="1">
              <a:solidFill>
                <a:srgbClr val="000000"/>
              </a:solidFill>
              <a:latin typeface="Calibri" panose="020F0502020204030204" pitchFamily="34" charset="0"/>
            </a:endParaRPr>
          </a:p>
        </p:txBody>
      </p:sp>
      <p:sp>
        <p:nvSpPr>
          <p:cNvPr id="116" name="Isosceles Triangle 115"/>
          <p:cNvSpPr/>
          <p:nvPr/>
        </p:nvSpPr>
        <p:spPr>
          <a:xfrm flipV="1">
            <a:off x="930094" y="2359283"/>
            <a:ext cx="140400" cy="117943"/>
          </a:xfrm>
          <a:prstGeom prst="triangle">
            <a:avLst/>
          </a:prstGeom>
          <a:solidFill>
            <a:srgbClr val="00338D"/>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21772" tIns="21772" rIns="21772" bIns="21772" rtlCol="0" anchor="ctr" anchorCtr="0"/>
          <a:lstStyle/>
          <a:p>
            <a:pPr algn="ctr"/>
            <a:endParaRPr lang="en-AU" sz="800" dirty="0" err="1">
              <a:solidFill>
                <a:srgbClr val="000000"/>
              </a:solidFill>
              <a:latin typeface="Calibri" panose="020F0502020204030204" pitchFamily="34" charset="0"/>
            </a:endParaRPr>
          </a:p>
        </p:txBody>
      </p:sp>
      <p:sp>
        <p:nvSpPr>
          <p:cNvPr id="117" name="Isosceles Triangle 116"/>
          <p:cNvSpPr/>
          <p:nvPr/>
        </p:nvSpPr>
        <p:spPr>
          <a:xfrm flipV="1">
            <a:off x="2763348" y="2359283"/>
            <a:ext cx="140400" cy="117943"/>
          </a:xfrm>
          <a:prstGeom prst="triangle">
            <a:avLst/>
          </a:prstGeom>
          <a:solidFill>
            <a:srgbClr val="00B06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21772" tIns="21772" rIns="21772" bIns="21772" rtlCol="0" anchor="ctr" anchorCtr="0"/>
          <a:lstStyle/>
          <a:p>
            <a:pPr algn="ctr"/>
            <a:endParaRPr lang="en-AU" sz="800" dirty="0" err="1">
              <a:solidFill>
                <a:srgbClr val="000000"/>
              </a:solidFill>
              <a:latin typeface="Calibri" panose="020F0502020204030204" pitchFamily="34" charset="0"/>
            </a:endParaRPr>
          </a:p>
        </p:txBody>
      </p:sp>
      <p:sp>
        <p:nvSpPr>
          <p:cNvPr id="118" name="Isosceles Triangle 117"/>
          <p:cNvSpPr/>
          <p:nvPr/>
        </p:nvSpPr>
        <p:spPr>
          <a:xfrm flipV="1">
            <a:off x="2469899" y="2359283"/>
            <a:ext cx="140400" cy="117943"/>
          </a:xfrm>
          <a:prstGeom prst="triangle">
            <a:avLst/>
          </a:prstGeom>
          <a:solidFill>
            <a:srgbClr val="8E258D"/>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21772" tIns="21772" rIns="21772" bIns="21772" rtlCol="0" anchor="ctr" anchorCtr="0"/>
          <a:lstStyle/>
          <a:p>
            <a:pPr algn="ctr"/>
            <a:endParaRPr lang="en-AU" sz="800" dirty="0" err="1">
              <a:solidFill>
                <a:srgbClr val="000000"/>
              </a:solidFill>
              <a:latin typeface="Calibri" panose="020F0502020204030204"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018945700"/>
              </p:ext>
            </p:extLst>
          </p:nvPr>
        </p:nvGraphicFramePr>
        <p:xfrm>
          <a:off x="3793054" y="995656"/>
          <a:ext cx="8154904" cy="2590800"/>
        </p:xfrm>
        <a:graphic>
          <a:graphicData uri="http://schemas.openxmlformats.org/drawingml/2006/table">
            <a:tbl>
              <a:tblPr firstRow="1" bandRow="1">
                <a:tableStyleId>{00A15C55-8517-42AA-B614-E9B94910E393}</a:tableStyleId>
              </a:tblPr>
              <a:tblGrid>
                <a:gridCol w="1857375"/>
                <a:gridCol w="6297529"/>
              </a:tblGrid>
              <a:tr h="370840">
                <a:tc>
                  <a:txBody>
                    <a:bodyPr/>
                    <a:lstStyle/>
                    <a:p>
                      <a:pPr marL="0" marR="0" lvl="0" indent="0" algn="l" defTabSz="890789" rtl="0" eaLnBrk="1" fontAlgn="auto" latinLnBrk="0" hangingPunct="1">
                        <a:lnSpc>
                          <a:spcPct val="100000"/>
                        </a:lnSpc>
                        <a:spcBef>
                          <a:spcPts val="0"/>
                        </a:spcBef>
                        <a:spcAft>
                          <a:spcPts val="0"/>
                        </a:spcAft>
                        <a:buClrTx/>
                        <a:buSzTx/>
                        <a:buFontTx/>
                        <a:buNone/>
                        <a:tabLst/>
                        <a:defRPr/>
                      </a:pPr>
                      <a:r>
                        <a:rPr lang="en-US" sz="1400" b="0" kern="1200" spc="-10" dirty="0" smtClean="0">
                          <a:solidFill>
                            <a:schemeClr val="bg1"/>
                          </a:solidFill>
                          <a:latin typeface="+mn-lt"/>
                          <a:ea typeface="+mn-ea"/>
                          <a:cs typeface="+mn-cs"/>
                        </a:rPr>
                        <a:t>API Management</a:t>
                      </a:r>
                      <a:endParaRPr lang="en-US" sz="1400" b="0" kern="1200" spc="-10" dirty="0">
                        <a:solidFill>
                          <a:schemeClr val="bg1"/>
                        </a:solidFill>
                        <a:latin typeface="+mn-lt"/>
                        <a:ea typeface="+mn-ea"/>
                        <a:cs typeface="+mn-cs"/>
                      </a:endParaRP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2D5491"/>
                    </a:solidFill>
                  </a:tcPr>
                </a:tc>
                <a:tc>
                  <a:txBody>
                    <a:bodyPr/>
                    <a:lstStyle/>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r>
                        <a:rPr lang="en-US" sz="1400" b="0" kern="1200" dirty="0" smtClean="0">
                          <a:solidFill>
                            <a:srgbClr val="00338D"/>
                          </a:solidFill>
                          <a:latin typeface="+mn-lt"/>
                          <a:ea typeface="+mn-ea"/>
                          <a:cs typeface="+mn-cs"/>
                        </a:rPr>
                        <a:t>Implement an API solution manager to better operate </a:t>
                      </a:r>
                      <a:r>
                        <a:rPr lang="en-US" sz="1400" b="0" kern="1200" dirty="0" err="1" smtClean="0">
                          <a:solidFill>
                            <a:srgbClr val="00338D"/>
                          </a:solidFill>
                          <a:latin typeface="+mn-lt"/>
                          <a:ea typeface="+mn-ea"/>
                          <a:cs typeface="+mn-cs"/>
                        </a:rPr>
                        <a:t>FBNQuest’s</a:t>
                      </a:r>
                      <a:r>
                        <a:rPr lang="en-US" sz="1400" b="0" kern="1200" dirty="0" smtClean="0">
                          <a:solidFill>
                            <a:srgbClr val="00338D"/>
                          </a:solidFill>
                          <a:latin typeface="+mn-lt"/>
                          <a:ea typeface="+mn-ea"/>
                          <a:cs typeface="+mn-cs"/>
                        </a:rPr>
                        <a:t> integration architecture</a:t>
                      </a: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D9E3F3"/>
                    </a:solidFill>
                  </a:tcPr>
                </a:tc>
              </a:tr>
              <a:tr h="370840">
                <a:tc>
                  <a:txBody>
                    <a:bodyPr/>
                    <a:lstStyle/>
                    <a:p>
                      <a:pPr marL="0" marR="0" lvl="0" indent="0" algn="l" defTabSz="890789" rtl="0" eaLnBrk="1" fontAlgn="auto" latinLnBrk="0" hangingPunct="1">
                        <a:lnSpc>
                          <a:spcPct val="100000"/>
                        </a:lnSpc>
                        <a:spcBef>
                          <a:spcPts val="0"/>
                        </a:spcBef>
                        <a:spcAft>
                          <a:spcPts val="0"/>
                        </a:spcAft>
                        <a:buClrTx/>
                        <a:buSzTx/>
                        <a:buFontTx/>
                        <a:buNone/>
                        <a:tabLst/>
                        <a:defRPr/>
                      </a:pPr>
                      <a:r>
                        <a:rPr lang="en-US" sz="1400" b="0" kern="1200" spc="-10" dirty="0" smtClean="0">
                          <a:solidFill>
                            <a:schemeClr val="bg1"/>
                          </a:solidFill>
                          <a:latin typeface="+mn-lt"/>
                          <a:ea typeface="+mn-ea"/>
                          <a:cs typeface="+mn-cs"/>
                        </a:rPr>
                        <a:t>API </a:t>
                      </a:r>
                      <a:r>
                        <a:rPr lang="en-US" sz="1400" b="0" kern="1200" spc="-10" dirty="0" err="1" smtClean="0">
                          <a:solidFill>
                            <a:schemeClr val="bg1"/>
                          </a:solidFill>
                          <a:latin typeface="+mn-lt"/>
                          <a:ea typeface="+mn-ea"/>
                          <a:cs typeface="+mn-cs"/>
                        </a:rPr>
                        <a:t>Monetisation</a:t>
                      </a:r>
                      <a:endParaRPr lang="en-US" sz="1400" b="0" kern="1200" spc="-10" dirty="0" smtClean="0">
                        <a:solidFill>
                          <a:schemeClr val="bg1"/>
                        </a:solidFill>
                        <a:latin typeface="+mn-lt"/>
                        <a:ea typeface="+mn-ea"/>
                        <a:cs typeface="+mn-cs"/>
                      </a:endParaRP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2D5491"/>
                    </a:solidFill>
                  </a:tcPr>
                </a:tc>
                <a:tc>
                  <a:txBody>
                    <a:bodyPr/>
                    <a:lstStyle/>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r>
                        <a:rPr lang="en-US" sz="1400" kern="1200" dirty="0" smtClean="0">
                          <a:solidFill>
                            <a:srgbClr val="00338D"/>
                          </a:solidFill>
                          <a:latin typeface="+mn-lt"/>
                          <a:ea typeface="+mn-ea"/>
                          <a:cs typeface="+mn-cs"/>
                        </a:rPr>
                        <a:t>Expose </a:t>
                      </a:r>
                      <a:r>
                        <a:rPr lang="en-US" sz="1400" kern="1200" dirty="0" err="1" smtClean="0">
                          <a:solidFill>
                            <a:srgbClr val="00338D"/>
                          </a:solidFill>
                          <a:latin typeface="+mn-lt"/>
                          <a:ea typeface="+mn-ea"/>
                          <a:cs typeface="+mn-cs"/>
                        </a:rPr>
                        <a:t>FBNQuest’s</a:t>
                      </a:r>
                      <a:r>
                        <a:rPr lang="en-US" sz="1400" kern="1200" dirty="0" smtClean="0">
                          <a:solidFill>
                            <a:srgbClr val="00338D"/>
                          </a:solidFill>
                          <a:latin typeface="+mn-lt"/>
                          <a:ea typeface="+mn-ea"/>
                          <a:cs typeface="+mn-cs"/>
                        </a:rPr>
                        <a:t> strategic products externally via APIs to diversify revenue streams, enable customer growth and support partnerships</a:t>
                      </a: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D9E3F3"/>
                    </a:solidFill>
                  </a:tcPr>
                </a:tc>
              </a:tr>
              <a:tr h="370840">
                <a:tc>
                  <a:txBody>
                    <a:bodyPr/>
                    <a:lstStyle/>
                    <a:p>
                      <a:pPr marL="0" marR="0" lvl="0" indent="0" algn="l" defTabSz="890789" rtl="0" eaLnBrk="1" fontAlgn="auto" latinLnBrk="0" hangingPunct="1">
                        <a:lnSpc>
                          <a:spcPct val="100000"/>
                        </a:lnSpc>
                        <a:spcBef>
                          <a:spcPts val="0"/>
                        </a:spcBef>
                        <a:spcAft>
                          <a:spcPts val="0"/>
                        </a:spcAft>
                        <a:buClrTx/>
                        <a:buSzTx/>
                        <a:buFontTx/>
                        <a:buNone/>
                        <a:tabLst/>
                        <a:defRPr/>
                      </a:pPr>
                      <a:r>
                        <a:rPr lang="en-US" sz="1400" b="0" kern="1200" spc="-10" dirty="0" smtClean="0">
                          <a:solidFill>
                            <a:schemeClr val="bg1"/>
                          </a:solidFill>
                          <a:latin typeface="+mn-lt"/>
                          <a:ea typeface="+mn-ea"/>
                          <a:cs typeface="+mn-cs"/>
                        </a:rPr>
                        <a:t>Cloud Governance</a:t>
                      </a: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2D5491"/>
                    </a:solidFill>
                  </a:tcPr>
                </a:tc>
                <a:tc>
                  <a:txBody>
                    <a:bodyPr/>
                    <a:lstStyle/>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r>
                        <a:rPr lang="en-US" sz="1400" kern="1200" dirty="0" smtClean="0">
                          <a:solidFill>
                            <a:srgbClr val="00338D"/>
                          </a:solidFill>
                          <a:latin typeface="+mn-lt"/>
                          <a:ea typeface="+mn-ea"/>
                          <a:cs typeface="+mn-cs"/>
                        </a:rPr>
                        <a:t>Establish and execute a cloud governance framework to continuously guide the measurement, monitoring, tracking and prediction of cloud take-up</a:t>
                      </a: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D9E3F3"/>
                    </a:solidFill>
                  </a:tcPr>
                </a:tc>
              </a:tr>
              <a:tr h="370840">
                <a:tc>
                  <a:txBody>
                    <a:bodyPr/>
                    <a:lstStyle/>
                    <a:p>
                      <a:pPr marL="0" marR="0" lvl="0" indent="0" algn="l" defTabSz="890789" rtl="0" eaLnBrk="1" fontAlgn="auto" latinLnBrk="0" hangingPunct="1">
                        <a:lnSpc>
                          <a:spcPct val="100000"/>
                        </a:lnSpc>
                        <a:spcBef>
                          <a:spcPts val="0"/>
                        </a:spcBef>
                        <a:spcAft>
                          <a:spcPts val="0"/>
                        </a:spcAft>
                        <a:buClrTx/>
                        <a:buSzTx/>
                        <a:buFontTx/>
                        <a:buNone/>
                        <a:tabLst/>
                        <a:defRPr/>
                      </a:pPr>
                      <a:r>
                        <a:rPr lang="en-US" sz="1400" b="0" kern="1200" spc="-10" dirty="0" smtClean="0">
                          <a:solidFill>
                            <a:schemeClr val="bg1"/>
                          </a:solidFill>
                          <a:latin typeface="+mn-lt"/>
                          <a:ea typeface="+mn-ea"/>
                          <a:cs typeface="+mn-cs"/>
                        </a:rPr>
                        <a:t>Data and Analytics Automation</a:t>
                      </a: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2D5491"/>
                    </a:solidFill>
                  </a:tcPr>
                </a:tc>
                <a:tc>
                  <a:txBody>
                    <a:bodyPr/>
                    <a:lstStyle/>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r>
                        <a:rPr lang="en-US" sz="1400" kern="1200" dirty="0" smtClean="0">
                          <a:solidFill>
                            <a:srgbClr val="00338D"/>
                          </a:solidFill>
                          <a:latin typeface="+mn-lt"/>
                          <a:ea typeface="+mn-ea"/>
                          <a:cs typeface="+mn-cs"/>
                        </a:rPr>
                        <a:t>Develop a business intelligence (BI) and analytics strategy and road map to facilitate the execution of intelligent reporting and analysis</a:t>
                      </a: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D9E3F3"/>
                    </a:solidFill>
                  </a:tcPr>
                </a:tc>
              </a:tr>
              <a:tr h="370840">
                <a:tc>
                  <a:txBody>
                    <a:bodyPr/>
                    <a:lstStyle/>
                    <a:p>
                      <a:pPr marL="0" marR="0" lvl="0" indent="0" algn="l" defTabSz="890789" rtl="0" eaLnBrk="1" fontAlgn="auto" latinLnBrk="0" hangingPunct="1">
                        <a:lnSpc>
                          <a:spcPct val="100000"/>
                        </a:lnSpc>
                        <a:spcBef>
                          <a:spcPts val="0"/>
                        </a:spcBef>
                        <a:spcAft>
                          <a:spcPts val="0"/>
                        </a:spcAft>
                        <a:buClrTx/>
                        <a:buSzTx/>
                        <a:buFontTx/>
                        <a:buNone/>
                        <a:tabLst/>
                        <a:defRPr/>
                      </a:pPr>
                      <a:r>
                        <a:rPr lang="en-US" sz="1400" b="0" kern="1200" spc="-10" dirty="0" smtClean="0">
                          <a:solidFill>
                            <a:schemeClr val="bg1"/>
                          </a:solidFill>
                          <a:latin typeface="+mn-lt"/>
                          <a:ea typeface="+mn-ea"/>
                          <a:cs typeface="+mn-cs"/>
                        </a:rPr>
                        <a:t>User Experience Improvement</a:t>
                      </a: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2D5491"/>
                    </a:solidFill>
                  </a:tcPr>
                </a:tc>
                <a:tc>
                  <a:txBody>
                    <a:bodyPr/>
                    <a:lstStyle/>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r>
                        <a:rPr lang="en-US" sz="1400" kern="1200" dirty="0" smtClean="0">
                          <a:solidFill>
                            <a:srgbClr val="00338D"/>
                          </a:solidFill>
                          <a:latin typeface="+mn-lt"/>
                          <a:ea typeface="+mn-ea"/>
                          <a:cs typeface="+mn-cs"/>
                        </a:rPr>
                        <a:t>Establish and document a framework to guide proactive measurement of user experience and continuous improvement of the process</a:t>
                      </a: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D9E3F3"/>
                    </a:solidFill>
                  </a:tcPr>
                </a:tc>
              </a:tr>
            </a:tbl>
          </a:graphicData>
        </a:graphic>
      </p:graphicFrame>
      <p:pic>
        <p:nvPicPr>
          <p:cNvPr id="449" name="Picture 44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333859" y="995111"/>
            <a:ext cx="405670" cy="405670"/>
          </a:xfrm>
          <a:prstGeom prst="rect">
            <a:avLst/>
          </a:prstGeom>
        </p:spPr>
      </p:pic>
      <p:pic>
        <p:nvPicPr>
          <p:cNvPr id="450" name="Picture 44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333859" y="1451221"/>
            <a:ext cx="405670" cy="405670"/>
          </a:xfrm>
          <a:prstGeom prst="rect">
            <a:avLst/>
          </a:prstGeom>
        </p:spPr>
      </p:pic>
      <p:pic>
        <p:nvPicPr>
          <p:cNvPr id="451" name="Picture 45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333859" y="1974707"/>
            <a:ext cx="405670" cy="405670"/>
          </a:xfrm>
          <a:prstGeom prst="rect">
            <a:avLst/>
          </a:prstGeom>
        </p:spPr>
      </p:pic>
      <p:pic>
        <p:nvPicPr>
          <p:cNvPr id="452" name="Picture 45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333859" y="2430817"/>
            <a:ext cx="405670" cy="405670"/>
          </a:xfrm>
          <a:prstGeom prst="rect">
            <a:avLst/>
          </a:prstGeom>
        </p:spPr>
      </p:pic>
      <p:sp>
        <p:nvSpPr>
          <p:cNvPr id="453" name="Rectangle 452"/>
          <p:cNvSpPr/>
          <p:nvPr/>
        </p:nvSpPr>
        <p:spPr>
          <a:xfrm>
            <a:off x="3323435" y="595736"/>
            <a:ext cx="8595360" cy="307777"/>
          </a:xfrm>
          <a:prstGeom prst="rect">
            <a:avLst/>
          </a:prstGeom>
        </p:spPr>
        <p:txBody>
          <a:bodyPr wrap="square">
            <a:spAutoFit/>
          </a:bodyPr>
          <a:lstStyle/>
          <a:p>
            <a:pPr defTabSz="713603">
              <a:defRPr/>
            </a:pPr>
            <a:r>
              <a:rPr lang="en-US" sz="1400" dirty="0" smtClean="0">
                <a:solidFill>
                  <a:srgbClr val="00338D"/>
                </a:solidFill>
              </a:rPr>
              <a:t>The following key initiatives have been identified for </a:t>
            </a:r>
            <a:r>
              <a:rPr lang="en-US" sz="1400" dirty="0" err="1" smtClean="0">
                <a:solidFill>
                  <a:srgbClr val="00338D"/>
                </a:solidFill>
              </a:rPr>
              <a:t>FBNQuest</a:t>
            </a:r>
            <a:r>
              <a:rPr lang="en-US" sz="1400" dirty="0" smtClean="0">
                <a:solidFill>
                  <a:srgbClr val="00338D"/>
                </a:solidFill>
              </a:rPr>
              <a:t> with respect to Technology Enablement: </a:t>
            </a:r>
            <a:endParaRPr lang="en-US" sz="1400" dirty="0">
              <a:solidFill>
                <a:srgbClr val="00338D"/>
              </a:solidFill>
            </a:endParaRPr>
          </a:p>
        </p:txBody>
      </p:sp>
      <p:grpSp>
        <p:nvGrpSpPr>
          <p:cNvPr id="454" name="Group 453"/>
          <p:cNvGrpSpPr/>
          <p:nvPr/>
        </p:nvGrpSpPr>
        <p:grpSpPr>
          <a:xfrm>
            <a:off x="7347937" y="121697"/>
            <a:ext cx="4568864" cy="274320"/>
            <a:chOff x="7916790" y="356874"/>
            <a:chExt cx="4568864" cy="274320"/>
          </a:xfrm>
        </p:grpSpPr>
        <p:grpSp>
          <p:nvGrpSpPr>
            <p:cNvPr id="455" name="Group 454"/>
            <p:cNvGrpSpPr/>
            <p:nvPr/>
          </p:nvGrpSpPr>
          <p:grpSpPr>
            <a:xfrm>
              <a:off x="7916790" y="356874"/>
              <a:ext cx="2337497" cy="274320"/>
              <a:chOff x="3793151" y="6476333"/>
              <a:chExt cx="2337497" cy="274320"/>
            </a:xfrm>
          </p:grpSpPr>
          <p:sp>
            <p:nvSpPr>
              <p:cNvPr id="460" name="Isosceles Triangle 459"/>
              <p:cNvSpPr/>
              <p:nvPr/>
            </p:nvSpPr>
            <p:spPr>
              <a:xfrm rot="10800000">
                <a:off x="4273393" y="6554522"/>
                <a:ext cx="140400" cy="117943"/>
              </a:xfrm>
              <a:prstGeom prst="triangle">
                <a:avLst/>
              </a:prstGeom>
              <a:solidFill>
                <a:srgbClr val="00338D"/>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21772" tIns="21772" rIns="21772" bIns="21772" rtlCol="0" anchor="ctr" anchorCtr="0"/>
              <a:lstStyle/>
              <a:p>
                <a:pPr algn="ctr"/>
                <a:endParaRPr lang="en-AU" sz="800" dirty="0" err="1">
                  <a:solidFill>
                    <a:srgbClr val="00338D"/>
                  </a:solidFill>
                  <a:latin typeface="Calibri" panose="020F0502020204030204" pitchFamily="34" charset="0"/>
                </a:endParaRPr>
              </a:p>
            </p:txBody>
          </p:sp>
          <p:sp>
            <p:nvSpPr>
              <p:cNvPr id="461" name="TextBox 460"/>
              <p:cNvSpPr txBox="1"/>
              <p:nvPr/>
            </p:nvSpPr>
            <p:spPr>
              <a:xfrm>
                <a:off x="4380552" y="6525841"/>
                <a:ext cx="469141" cy="175304"/>
              </a:xfrm>
              <a:prstGeom prst="rect">
                <a:avLst/>
              </a:prstGeom>
              <a:noFill/>
            </p:spPr>
            <p:txBody>
              <a:bodyPr wrap="none" lIns="21772" tIns="21772" rIns="21772" bIns="21772" rtlCol="0" anchor="ctr" anchorCtr="0">
                <a:noAutofit/>
              </a:bodyPr>
              <a:lstStyle/>
              <a:p>
                <a:pPr algn="ctr"/>
                <a:r>
                  <a:rPr lang="en-AU" sz="800" b="1" dirty="0">
                    <a:solidFill>
                      <a:srgbClr val="00338D"/>
                    </a:solidFill>
                  </a:rPr>
                  <a:t>Current</a:t>
                </a:r>
              </a:p>
            </p:txBody>
          </p:sp>
          <p:sp>
            <p:nvSpPr>
              <p:cNvPr id="462" name="Text Box 81"/>
              <p:cNvSpPr txBox="1">
                <a:spLocks noChangeArrowheads="1"/>
              </p:cNvSpPr>
              <p:nvPr/>
            </p:nvSpPr>
            <p:spPr bwMode="auto">
              <a:xfrm>
                <a:off x="3793151" y="6476333"/>
                <a:ext cx="476639" cy="274320"/>
              </a:xfrm>
              <a:prstGeom prst="rect">
                <a:avLst/>
              </a:prstGeom>
              <a:noFill/>
              <a:ln w="9525">
                <a:noFill/>
                <a:miter lim="800000"/>
                <a:headEnd type="none" w="sm" len="sm"/>
                <a:tailEnd type="none" w="sm" len="sm"/>
              </a:ln>
              <a:effectLst/>
            </p:spPr>
            <p:txBody>
              <a:bodyPr wrap="square" lIns="45720" rIns="45720" anchor="ctr">
                <a:noAutofit/>
              </a:bodyPr>
              <a:lstStyle/>
              <a:p>
                <a:pPr algn="ctr"/>
                <a:r>
                  <a:rPr lang="en-US" sz="1000" b="1" dirty="0">
                    <a:solidFill>
                      <a:srgbClr val="00338D"/>
                    </a:solidFill>
                  </a:rPr>
                  <a:t>Key:</a:t>
                </a:r>
              </a:p>
            </p:txBody>
          </p:sp>
          <p:sp>
            <p:nvSpPr>
              <p:cNvPr id="463" name="object 140"/>
              <p:cNvSpPr txBox="1"/>
              <p:nvPr/>
            </p:nvSpPr>
            <p:spPr>
              <a:xfrm>
                <a:off x="5247374" y="6551939"/>
                <a:ext cx="883274" cy="123111"/>
              </a:xfrm>
              <a:prstGeom prst="rect">
                <a:avLst/>
              </a:prstGeom>
            </p:spPr>
            <p:txBody>
              <a:bodyPr vert="horz" wrap="square" lIns="0" tIns="0" rIns="0" bIns="0" rtlCol="0">
                <a:spAutoFit/>
              </a:bodyPr>
              <a:lstStyle/>
              <a:p>
                <a:pPr marL="12700"/>
                <a:r>
                  <a:rPr lang="en-GB" sz="800" b="1" spc="-10" dirty="0">
                    <a:solidFill>
                      <a:srgbClr val="00338D"/>
                    </a:solidFill>
                    <a:cs typeface="Century Gothic"/>
                  </a:rPr>
                  <a:t>Peer </a:t>
                </a:r>
                <a:r>
                  <a:rPr lang="en-GB" sz="800" b="1" spc="-10" dirty="0" smtClean="0">
                    <a:solidFill>
                      <a:srgbClr val="00338D"/>
                    </a:solidFill>
                    <a:cs typeface="Century Gothic"/>
                  </a:rPr>
                  <a:t>Group</a:t>
                </a:r>
                <a:endParaRPr sz="800" b="1" dirty="0">
                  <a:solidFill>
                    <a:srgbClr val="00338D"/>
                  </a:solidFill>
                  <a:cs typeface="Century Gothic"/>
                </a:endParaRPr>
              </a:p>
            </p:txBody>
          </p:sp>
          <p:sp>
            <p:nvSpPr>
              <p:cNvPr id="464" name="Isosceles Triangle 463"/>
              <p:cNvSpPr/>
              <p:nvPr/>
            </p:nvSpPr>
            <p:spPr>
              <a:xfrm rot="10800000">
                <a:off x="5097444" y="6554522"/>
                <a:ext cx="140400" cy="117943"/>
              </a:xfrm>
              <a:prstGeom prs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21772" tIns="21772" rIns="21772" bIns="21772" rtlCol="0" anchor="ctr" anchorCtr="0"/>
              <a:lstStyle/>
              <a:p>
                <a:pPr algn="ctr"/>
                <a:endParaRPr lang="en-AU" sz="800" dirty="0" err="1">
                  <a:solidFill>
                    <a:srgbClr val="00338D"/>
                  </a:solidFill>
                  <a:latin typeface="Calibri" panose="020F0502020204030204" pitchFamily="34" charset="0"/>
                </a:endParaRPr>
              </a:p>
            </p:txBody>
          </p:sp>
        </p:grpSp>
        <p:sp>
          <p:nvSpPr>
            <p:cNvPr id="456" name="Isosceles Triangle 455"/>
            <p:cNvSpPr/>
            <p:nvPr/>
          </p:nvSpPr>
          <p:spPr>
            <a:xfrm rot="10800000">
              <a:off x="10162847" y="435063"/>
              <a:ext cx="140400" cy="117943"/>
            </a:xfrm>
            <a:prstGeom prst="triangle">
              <a:avLst/>
            </a:prstGeom>
            <a:solidFill>
              <a:srgbClr val="00B060"/>
            </a:solidFill>
            <a:ln>
              <a:noFill/>
            </a:ln>
          </p:spPr>
          <p:style>
            <a:lnRef idx="2">
              <a:schemeClr val="accent1">
                <a:shade val="50000"/>
              </a:schemeClr>
            </a:lnRef>
            <a:fillRef idx="1">
              <a:schemeClr val="accent1"/>
            </a:fillRef>
            <a:effectRef idx="0">
              <a:schemeClr val="accent1"/>
            </a:effectRef>
            <a:fontRef idx="minor">
              <a:schemeClr val="lt1"/>
            </a:fontRef>
          </p:style>
          <p:txBody>
            <a:bodyPr lIns="21772" tIns="21772" rIns="21772" bIns="21772" rtlCol="0" anchor="ctr" anchorCtr="0"/>
            <a:lstStyle/>
            <a:p>
              <a:pPr algn="ctr"/>
              <a:endParaRPr lang="en-AU" sz="800" dirty="0" err="1">
                <a:solidFill>
                  <a:srgbClr val="00338D"/>
                </a:solidFill>
                <a:latin typeface="Calibri" panose="020F0502020204030204" pitchFamily="34" charset="0"/>
              </a:endParaRPr>
            </a:p>
          </p:txBody>
        </p:sp>
        <p:sp>
          <p:nvSpPr>
            <p:cNvPr id="457" name="TextBox 456"/>
            <p:cNvSpPr txBox="1"/>
            <p:nvPr/>
          </p:nvSpPr>
          <p:spPr>
            <a:xfrm>
              <a:off x="10753127" y="406382"/>
              <a:ext cx="469141" cy="175304"/>
            </a:xfrm>
            <a:prstGeom prst="rect">
              <a:avLst/>
            </a:prstGeom>
            <a:noFill/>
          </p:spPr>
          <p:txBody>
            <a:bodyPr wrap="none" lIns="21772" tIns="21772" rIns="21772" bIns="21772" rtlCol="0" anchor="ctr" anchorCtr="0">
              <a:noAutofit/>
            </a:bodyPr>
            <a:lstStyle/>
            <a:p>
              <a:pPr algn="ctr"/>
              <a:r>
                <a:rPr lang="en-AU" sz="800" b="1" dirty="0">
                  <a:solidFill>
                    <a:srgbClr val="00338D"/>
                  </a:solidFill>
                </a:rPr>
                <a:t>Global </a:t>
              </a:r>
              <a:r>
                <a:rPr lang="en-AU" sz="800" b="1" dirty="0" smtClean="0">
                  <a:solidFill>
                    <a:srgbClr val="00338D"/>
                  </a:solidFill>
                </a:rPr>
                <a:t>Industry </a:t>
              </a:r>
              <a:r>
                <a:rPr lang="en-AU" sz="800" b="1" dirty="0">
                  <a:solidFill>
                    <a:srgbClr val="00338D"/>
                  </a:solidFill>
                </a:rPr>
                <a:t>B</a:t>
              </a:r>
              <a:r>
                <a:rPr lang="en-AU" sz="800" b="1" dirty="0" smtClean="0">
                  <a:solidFill>
                    <a:srgbClr val="00338D"/>
                  </a:solidFill>
                </a:rPr>
                <a:t>enchmark</a:t>
              </a:r>
              <a:endParaRPr lang="en-AU" sz="800" b="1" dirty="0">
                <a:solidFill>
                  <a:srgbClr val="00338D"/>
                </a:solidFill>
              </a:endParaRPr>
            </a:p>
          </p:txBody>
        </p:sp>
        <p:sp>
          <p:nvSpPr>
            <p:cNvPr id="458" name="Isosceles Triangle 457"/>
            <p:cNvSpPr/>
            <p:nvPr/>
          </p:nvSpPr>
          <p:spPr>
            <a:xfrm rot="10800000">
              <a:off x="11860573" y="436066"/>
              <a:ext cx="140400" cy="117943"/>
            </a:xfrm>
            <a:prstGeom prst="triangle">
              <a:avLst/>
            </a:prstGeom>
            <a:solidFill>
              <a:srgbClr val="8E258D"/>
            </a:solidFill>
            <a:ln>
              <a:noFill/>
            </a:ln>
          </p:spPr>
          <p:style>
            <a:lnRef idx="2">
              <a:schemeClr val="accent1">
                <a:shade val="50000"/>
              </a:schemeClr>
            </a:lnRef>
            <a:fillRef idx="1">
              <a:schemeClr val="accent1"/>
            </a:fillRef>
            <a:effectRef idx="0">
              <a:schemeClr val="accent1"/>
            </a:effectRef>
            <a:fontRef idx="minor">
              <a:schemeClr val="lt1"/>
            </a:fontRef>
          </p:style>
          <p:txBody>
            <a:bodyPr lIns="21772" tIns="21772" rIns="21772" bIns="21772" rtlCol="0" anchor="ctr" anchorCtr="0"/>
            <a:lstStyle/>
            <a:p>
              <a:pPr algn="ctr"/>
              <a:endParaRPr lang="en-AU" sz="800" dirty="0" err="1">
                <a:solidFill>
                  <a:srgbClr val="00338D"/>
                </a:solidFill>
                <a:latin typeface="Calibri" panose="020F0502020204030204" pitchFamily="34" charset="0"/>
              </a:endParaRPr>
            </a:p>
          </p:txBody>
        </p:sp>
        <p:sp>
          <p:nvSpPr>
            <p:cNvPr id="459" name="TextBox 458"/>
            <p:cNvSpPr txBox="1"/>
            <p:nvPr/>
          </p:nvSpPr>
          <p:spPr>
            <a:xfrm>
              <a:off x="12016513" y="407385"/>
              <a:ext cx="469141" cy="175304"/>
            </a:xfrm>
            <a:prstGeom prst="rect">
              <a:avLst/>
            </a:prstGeom>
            <a:noFill/>
          </p:spPr>
          <p:txBody>
            <a:bodyPr wrap="none" lIns="21772" tIns="21772" rIns="21772" bIns="21772" rtlCol="0" anchor="ctr" anchorCtr="0">
              <a:noAutofit/>
            </a:bodyPr>
            <a:lstStyle/>
            <a:p>
              <a:pPr algn="ctr"/>
              <a:r>
                <a:rPr lang="en-AU" sz="800" b="1" dirty="0">
                  <a:solidFill>
                    <a:srgbClr val="00338D"/>
                  </a:solidFill>
                </a:rPr>
                <a:t>Aspiration</a:t>
              </a:r>
            </a:p>
          </p:txBody>
        </p:sp>
      </p:grpSp>
      <p:pic>
        <p:nvPicPr>
          <p:cNvPr id="465" name="Picture 46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653248" y="20474"/>
            <a:ext cx="548640" cy="155207"/>
          </a:xfrm>
          <a:prstGeom prst="rect">
            <a:avLst/>
          </a:prstGeom>
          <a:solidFill>
            <a:srgbClr val="BFBFBF"/>
          </a:solidFill>
        </p:spPr>
      </p:pic>
      <p:sp>
        <p:nvSpPr>
          <p:cNvPr id="403" name="TextBox 402"/>
          <p:cNvSpPr txBox="1"/>
          <p:nvPr/>
        </p:nvSpPr>
        <p:spPr>
          <a:xfrm>
            <a:off x="70161" y="3397010"/>
            <a:ext cx="3017520" cy="184666"/>
          </a:xfrm>
          <a:prstGeom prst="rect">
            <a:avLst/>
          </a:prstGeom>
          <a:noFill/>
        </p:spPr>
        <p:txBody>
          <a:bodyPr wrap="square" lIns="0" tIns="0" rIns="0" bIns="0" rtlCol="0">
            <a:spAutoFit/>
          </a:bodyPr>
          <a:lstStyle>
            <a:defPPr>
              <a:defRPr lang="en-US"/>
            </a:defPPr>
            <a:lvl1pPr>
              <a:defRPr sz="1200" b="1">
                <a:solidFill>
                  <a:srgbClr val="FFFFFF"/>
                </a:solidFill>
                <a:cs typeface="Arial" pitchFamily="34" charset="0"/>
              </a:defRPr>
            </a:lvl1pPr>
          </a:lstStyle>
          <a:p>
            <a:r>
              <a:rPr lang="en-US" dirty="0" smtClean="0"/>
              <a:t>API </a:t>
            </a:r>
            <a:r>
              <a:rPr lang="en-US" dirty="0"/>
              <a:t>implementation and </a:t>
            </a:r>
            <a:r>
              <a:rPr lang="en-US" dirty="0" smtClean="0"/>
              <a:t>management</a:t>
            </a:r>
            <a:endParaRPr lang="en-US" dirty="0"/>
          </a:p>
        </p:txBody>
      </p:sp>
      <p:sp>
        <p:nvSpPr>
          <p:cNvPr id="404" name="TextBox 403"/>
          <p:cNvSpPr txBox="1"/>
          <p:nvPr/>
        </p:nvSpPr>
        <p:spPr>
          <a:xfrm>
            <a:off x="88888" y="4117529"/>
            <a:ext cx="3174580" cy="184666"/>
          </a:xfrm>
          <a:prstGeom prst="rect">
            <a:avLst/>
          </a:prstGeom>
          <a:noFill/>
        </p:spPr>
        <p:txBody>
          <a:bodyPr wrap="square" lIns="0" tIns="0" rIns="0" bIns="0" rtlCol="0">
            <a:spAutoFit/>
          </a:bodyPr>
          <a:lstStyle/>
          <a:p>
            <a:r>
              <a:rPr lang="en-US" sz="1200" b="1" dirty="0" smtClean="0">
                <a:solidFill>
                  <a:srgbClr val="FFFFFF"/>
                </a:solidFill>
                <a:cs typeface="Arial" pitchFamily="34" charset="0"/>
              </a:rPr>
              <a:t>Scalable </a:t>
            </a:r>
            <a:r>
              <a:rPr lang="en-US" sz="1200" b="1" dirty="0">
                <a:solidFill>
                  <a:srgbClr val="FFFFFF"/>
                </a:solidFill>
                <a:cs typeface="Arial" pitchFamily="34" charset="0"/>
              </a:rPr>
              <a:t>cloud hosting </a:t>
            </a:r>
            <a:r>
              <a:rPr lang="en-US" sz="1200" b="1" dirty="0" smtClean="0">
                <a:solidFill>
                  <a:srgbClr val="FFFFFF"/>
                </a:solidFill>
                <a:cs typeface="Arial" pitchFamily="34" charset="0"/>
              </a:rPr>
              <a:t>models</a:t>
            </a:r>
            <a:endParaRPr lang="en-US" sz="1200" b="1" dirty="0">
              <a:solidFill>
                <a:srgbClr val="FFFFFF"/>
              </a:solidFill>
              <a:cs typeface="Arial" pitchFamily="34" charset="0"/>
            </a:endParaRPr>
          </a:p>
        </p:txBody>
      </p:sp>
      <p:sp>
        <p:nvSpPr>
          <p:cNvPr id="405" name="Rectangle 404"/>
          <p:cNvSpPr/>
          <p:nvPr/>
        </p:nvSpPr>
        <p:spPr>
          <a:xfrm>
            <a:off x="101012" y="3650406"/>
            <a:ext cx="3053407" cy="79604"/>
          </a:xfrm>
          <a:prstGeom prst="rect">
            <a:avLst/>
          </a:prstGeom>
          <a:gradFill>
            <a:gsLst>
              <a:gs pos="26000">
                <a:srgbClr val="F7941E">
                  <a:lumMod val="60000"/>
                  <a:lumOff val="40000"/>
                </a:srgbClr>
              </a:gs>
              <a:gs pos="0">
                <a:srgbClr val="FF0000"/>
              </a:gs>
              <a:gs pos="51000">
                <a:srgbClr val="9E9FA1">
                  <a:lumMod val="40000"/>
                  <a:lumOff val="60000"/>
                </a:srgbClr>
              </a:gs>
              <a:gs pos="76000">
                <a:srgbClr val="00B050"/>
              </a:gs>
              <a:gs pos="100000">
                <a:srgbClr val="00B0F0"/>
              </a:gs>
            </a:gsLst>
            <a:lin ang="0" scaled="0"/>
          </a:gradFill>
          <a:ln w="25400" cap="flat" cmpd="sng" algn="ctr">
            <a:noFill/>
            <a:prstDash val="solid"/>
          </a:ln>
          <a:effectLst/>
        </p:spPr>
        <p:txBody>
          <a:bodyPr lIns="21772" tIns="21772" rIns="21772" bIns="21772" rtlCol="0" anchor="ctr" anchorCtr="0"/>
          <a:lstStyle/>
          <a:p>
            <a:pPr algn="ctr">
              <a:defRPr/>
            </a:pPr>
            <a:endParaRPr lang="en-AU" sz="800" kern="0" dirty="0" err="1" smtClean="0">
              <a:solidFill>
                <a:srgbClr val="FFFFFF"/>
              </a:solidFill>
              <a:latin typeface="Calibri" panose="020F0502020204030204" pitchFamily="34" charset="0"/>
              <a:cs typeface="Arial" panose="020B0604020202020204" pitchFamily="34" charset="0"/>
            </a:endParaRPr>
          </a:p>
        </p:txBody>
      </p:sp>
      <p:sp>
        <p:nvSpPr>
          <p:cNvPr id="406" name="Isosceles Triangle 405"/>
          <p:cNvSpPr/>
          <p:nvPr/>
        </p:nvSpPr>
        <p:spPr>
          <a:xfrm>
            <a:off x="739967" y="3750707"/>
            <a:ext cx="140400" cy="117943"/>
          </a:xfrm>
          <a:prstGeom prst="triangle">
            <a:avLst/>
          </a:prstGeom>
          <a:solidFill>
            <a:srgbClr val="FFC00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21772" tIns="21772" rIns="21772" bIns="21772" rtlCol="0" anchor="ctr" anchorCtr="0"/>
          <a:lstStyle/>
          <a:p>
            <a:pPr algn="ctr"/>
            <a:endParaRPr lang="en-AU" sz="800" dirty="0" err="1">
              <a:solidFill>
                <a:srgbClr val="000000"/>
              </a:solidFill>
              <a:latin typeface="Calibri" panose="020F0502020204030204" pitchFamily="34" charset="0"/>
            </a:endParaRPr>
          </a:p>
        </p:txBody>
      </p:sp>
      <p:sp>
        <p:nvSpPr>
          <p:cNvPr id="407" name="Isosceles Triangle 406"/>
          <p:cNvSpPr/>
          <p:nvPr/>
        </p:nvSpPr>
        <p:spPr>
          <a:xfrm>
            <a:off x="662657" y="3750707"/>
            <a:ext cx="140400" cy="117943"/>
          </a:xfrm>
          <a:prstGeom prst="triangle">
            <a:avLst/>
          </a:prstGeom>
          <a:solidFill>
            <a:srgbClr val="00338D"/>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21772" tIns="21772" rIns="21772" bIns="21772" rtlCol="0" anchor="ctr" anchorCtr="0"/>
          <a:lstStyle/>
          <a:p>
            <a:pPr algn="ctr"/>
            <a:endParaRPr lang="en-AU" sz="800" dirty="0" err="1">
              <a:solidFill>
                <a:srgbClr val="000000"/>
              </a:solidFill>
              <a:latin typeface="Calibri" panose="020F0502020204030204" pitchFamily="34" charset="0"/>
            </a:endParaRPr>
          </a:p>
        </p:txBody>
      </p:sp>
      <p:sp>
        <p:nvSpPr>
          <p:cNvPr id="408" name="Rectangle 407"/>
          <p:cNvSpPr/>
          <p:nvPr/>
        </p:nvSpPr>
        <p:spPr>
          <a:xfrm>
            <a:off x="87900" y="4344853"/>
            <a:ext cx="3053407" cy="79604"/>
          </a:xfrm>
          <a:prstGeom prst="rect">
            <a:avLst/>
          </a:prstGeom>
          <a:gradFill>
            <a:gsLst>
              <a:gs pos="26000">
                <a:srgbClr val="F7941E">
                  <a:lumMod val="60000"/>
                  <a:lumOff val="40000"/>
                </a:srgbClr>
              </a:gs>
              <a:gs pos="0">
                <a:srgbClr val="FF0000"/>
              </a:gs>
              <a:gs pos="51000">
                <a:srgbClr val="9E9FA1">
                  <a:lumMod val="40000"/>
                  <a:lumOff val="60000"/>
                </a:srgbClr>
              </a:gs>
              <a:gs pos="76000">
                <a:srgbClr val="00B050"/>
              </a:gs>
              <a:gs pos="100000">
                <a:srgbClr val="00B0F0"/>
              </a:gs>
            </a:gsLst>
            <a:lin ang="0" scaled="0"/>
          </a:gradFill>
          <a:ln w="25400" cap="flat" cmpd="sng" algn="ctr">
            <a:noFill/>
            <a:prstDash val="solid"/>
          </a:ln>
          <a:effectLst/>
        </p:spPr>
        <p:txBody>
          <a:bodyPr lIns="21772" tIns="21772" rIns="21772" bIns="21772" rtlCol="0" anchor="ctr" anchorCtr="0"/>
          <a:lstStyle/>
          <a:p>
            <a:pPr algn="ctr">
              <a:defRPr/>
            </a:pPr>
            <a:endParaRPr lang="en-AU" sz="800" kern="0" dirty="0" err="1" smtClean="0">
              <a:solidFill>
                <a:srgbClr val="FFFFFF"/>
              </a:solidFill>
              <a:latin typeface="Calibri" panose="020F0502020204030204" pitchFamily="34" charset="0"/>
              <a:cs typeface="Arial" panose="020B0604020202020204" pitchFamily="34" charset="0"/>
            </a:endParaRPr>
          </a:p>
        </p:txBody>
      </p:sp>
      <p:sp>
        <p:nvSpPr>
          <p:cNvPr id="410" name="Isosceles Triangle 409"/>
          <p:cNvSpPr/>
          <p:nvPr/>
        </p:nvSpPr>
        <p:spPr>
          <a:xfrm>
            <a:off x="2689473" y="3750707"/>
            <a:ext cx="140400" cy="117943"/>
          </a:xfrm>
          <a:prstGeom prst="triangle">
            <a:avLst/>
          </a:prstGeom>
          <a:solidFill>
            <a:srgbClr val="00B06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21772" tIns="21772" rIns="21772" bIns="21772" rtlCol="0" anchor="ctr" anchorCtr="0"/>
          <a:lstStyle/>
          <a:p>
            <a:pPr algn="ctr"/>
            <a:endParaRPr lang="en-AU" sz="800" dirty="0" err="1">
              <a:solidFill>
                <a:srgbClr val="000000"/>
              </a:solidFill>
              <a:latin typeface="Calibri" panose="020F0502020204030204" pitchFamily="34" charset="0"/>
            </a:endParaRPr>
          </a:p>
        </p:txBody>
      </p:sp>
      <p:sp>
        <p:nvSpPr>
          <p:cNvPr id="411" name="Isosceles Triangle 410"/>
          <p:cNvSpPr/>
          <p:nvPr/>
        </p:nvSpPr>
        <p:spPr>
          <a:xfrm>
            <a:off x="2295234" y="3750707"/>
            <a:ext cx="140400" cy="117943"/>
          </a:xfrm>
          <a:prstGeom prst="triangle">
            <a:avLst/>
          </a:prstGeom>
          <a:solidFill>
            <a:srgbClr val="8E258D"/>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21772" tIns="21772" rIns="21772" bIns="21772" rtlCol="0" anchor="ctr" anchorCtr="0"/>
          <a:lstStyle/>
          <a:p>
            <a:pPr algn="ctr"/>
            <a:endParaRPr lang="en-AU" sz="800" dirty="0" err="1">
              <a:solidFill>
                <a:srgbClr val="000000"/>
              </a:solidFill>
              <a:latin typeface="Calibri" panose="020F0502020204030204" pitchFamily="34" charset="0"/>
            </a:endParaRPr>
          </a:p>
        </p:txBody>
      </p:sp>
      <p:sp>
        <p:nvSpPr>
          <p:cNvPr id="412" name="Isosceles Triangle 411"/>
          <p:cNvSpPr/>
          <p:nvPr/>
        </p:nvSpPr>
        <p:spPr>
          <a:xfrm>
            <a:off x="805481" y="4442669"/>
            <a:ext cx="140400" cy="117943"/>
          </a:xfrm>
          <a:prstGeom prst="triangle">
            <a:avLst/>
          </a:prstGeom>
          <a:solidFill>
            <a:srgbClr val="FFC00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21772" tIns="21772" rIns="21772" bIns="21772" rtlCol="0" anchor="ctr" anchorCtr="0"/>
          <a:lstStyle/>
          <a:p>
            <a:pPr algn="ctr"/>
            <a:endParaRPr lang="en-AU" sz="800" dirty="0" err="1">
              <a:solidFill>
                <a:srgbClr val="000000"/>
              </a:solidFill>
              <a:latin typeface="Calibri" panose="020F0502020204030204" pitchFamily="34" charset="0"/>
            </a:endParaRPr>
          </a:p>
        </p:txBody>
      </p:sp>
      <p:sp>
        <p:nvSpPr>
          <p:cNvPr id="413" name="Isosceles Triangle 412"/>
          <p:cNvSpPr/>
          <p:nvPr/>
        </p:nvSpPr>
        <p:spPr>
          <a:xfrm>
            <a:off x="2952279" y="4442669"/>
            <a:ext cx="140400" cy="117943"/>
          </a:xfrm>
          <a:prstGeom prst="triangle">
            <a:avLst/>
          </a:prstGeom>
          <a:solidFill>
            <a:srgbClr val="00B06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21772" tIns="21772" rIns="21772" bIns="21772" rtlCol="0" anchor="ctr" anchorCtr="0"/>
          <a:lstStyle/>
          <a:p>
            <a:pPr algn="ctr"/>
            <a:endParaRPr lang="en-AU" sz="800" dirty="0" err="1">
              <a:solidFill>
                <a:srgbClr val="000000"/>
              </a:solidFill>
              <a:latin typeface="Calibri" panose="020F0502020204030204" pitchFamily="34" charset="0"/>
            </a:endParaRPr>
          </a:p>
        </p:txBody>
      </p:sp>
      <p:sp>
        <p:nvSpPr>
          <p:cNvPr id="414" name="Isosceles Triangle 413"/>
          <p:cNvSpPr/>
          <p:nvPr/>
        </p:nvSpPr>
        <p:spPr>
          <a:xfrm>
            <a:off x="2866046" y="4442669"/>
            <a:ext cx="140400" cy="117943"/>
          </a:xfrm>
          <a:prstGeom prst="triangle">
            <a:avLst/>
          </a:prstGeom>
          <a:solidFill>
            <a:srgbClr val="8E258D"/>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21772" tIns="21772" rIns="21772" bIns="21772" rtlCol="0" anchor="ctr" anchorCtr="0"/>
          <a:lstStyle/>
          <a:p>
            <a:pPr algn="ctr"/>
            <a:endParaRPr lang="en-AU" sz="800" dirty="0" err="1">
              <a:solidFill>
                <a:srgbClr val="000000"/>
              </a:solidFill>
              <a:latin typeface="Calibri" panose="020F0502020204030204" pitchFamily="34" charset="0"/>
            </a:endParaRPr>
          </a:p>
        </p:txBody>
      </p:sp>
      <p:sp>
        <p:nvSpPr>
          <p:cNvPr id="415" name="Isosceles Triangle 414"/>
          <p:cNvSpPr/>
          <p:nvPr/>
        </p:nvSpPr>
        <p:spPr>
          <a:xfrm>
            <a:off x="901675" y="4442669"/>
            <a:ext cx="140400" cy="117943"/>
          </a:xfrm>
          <a:prstGeom prst="triangle">
            <a:avLst/>
          </a:prstGeom>
          <a:solidFill>
            <a:srgbClr val="00338D"/>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21772" tIns="21772" rIns="21772" bIns="21772" rtlCol="0" anchor="ctr" anchorCtr="0"/>
          <a:lstStyle/>
          <a:p>
            <a:pPr algn="ctr"/>
            <a:endParaRPr lang="en-AU" sz="800" dirty="0" err="1">
              <a:solidFill>
                <a:srgbClr val="000000"/>
              </a:solidFill>
              <a:latin typeface="Calibri" panose="020F0502020204030204" pitchFamily="34" charset="0"/>
            </a:endParaRPr>
          </a:p>
        </p:txBody>
      </p:sp>
      <p:sp>
        <p:nvSpPr>
          <p:cNvPr id="416" name="TextBox 415"/>
          <p:cNvSpPr txBox="1"/>
          <p:nvPr/>
        </p:nvSpPr>
        <p:spPr>
          <a:xfrm>
            <a:off x="78188" y="4789118"/>
            <a:ext cx="3174580" cy="369332"/>
          </a:xfrm>
          <a:prstGeom prst="rect">
            <a:avLst/>
          </a:prstGeom>
          <a:noFill/>
        </p:spPr>
        <p:txBody>
          <a:bodyPr wrap="square" lIns="0" tIns="0" rIns="0" bIns="0" rtlCol="0">
            <a:spAutoFit/>
          </a:bodyPr>
          <a:lstStyle/>
          <a:p>
            <a:r>
              <a:rPr lang="en-US" sz="1200" b="1" dirty="0" smtClean="0">
                <a:solidFill>
                  <a:srgbClr val="FFFFFF"/>
                </a:solidFill>
                <a:cs typeface="Arial" pitchFamily="34" charset="0"/>
              </a:rPr>
              <a:t>Optimal </a:t>
            </a:r>
            <a:r>
              <a:rPr lang="en-US" sz="1200" b="1" dirty="0" err="1">
                <a:solidFill>
                  <a:srgbClr val="FFFFFF"/>
                </a:solidFill>
                <a:cs typeface="Arial" pitchFamily="34" charset="0"/>
              </a:rPr>
              <a:t>utilisation</a:t>
            </a:r>
            <a:r>
              <a:rPr lang="en-US" sz="1200" b="1" dirty="0">
                <a:solidFill>
                  <a:srgbClr val="FFFFFF"/>
                </a:solidFill>
                <a:cs typeface="Arial" pitchFamily="34" charset="0"/>
              </a:rPr>
              <a:t> of data &amp; analytics and artificial </a:t>
            </a:r>
            <a:r>
              <a:rPr lang="en-US" sz="1200" b="1" dirty="0" smtClean="0">
                <a:solidFill>
                  <a:srgbClr val="FFFFFF"/>
                </a:solidFill>
                <a:cs typeface="Arial" pitchFamily="34" charset="0"/>
              </a:rPr>
              <a:t>intelligence </a:t>
            </a:r>
            <a:endParaRPr lang="en-US" sz="1200" b="1" dirty="0">
              <a:solidFill>
                <a:srgbClr val="FFFFFF"/>
              </a:solidFill>
              <a:cs typeface="Arial" pitchFamily="34" charset="0"/>
            </a:endParaRPr>
          </a:p>
        </p:txBody>
      </p:sp>
      <p:sp>
        <p:nvSpPr>
          <p:cNvPr id="417" name="Rectangle 416"/>
          <p:cNvSpPr/>
          <p:nvPr/>
        </p:nvSpPr>
        <p:spPr>
          <a:xfrm>
            <a:off x="77200" y="5189696"/>
            <a:ext cx="3053407" cy="79604"/>
          </a:xfrm>
          <a:prstGeom prst="rect">
            <a:avLst/>
          </a:prstGeom>
          <a:gradFill>
            <a:gsLst>
              <a:gs pos="26000">
                <a:srgbClr val="F7941E">
                  <a:lumMod val="60000"/>
                  <a:lumOff val="40000"/>
                </a:srgbClr>
              </a:gs>
              <a:gs pos="0">
                <a:srgbClr val="FF0000"/>
              </a:gs>
              <a:gs pos="51000">
                <a:srgbClr val="9E9FA1">
                  <a:lumMod val="40000"/>
                  <a:lumOff val="60000"/>
                </a:srgbClr>
              </a:gs>
              <a:gs pos="76000">
                <a:srgbClr val="00B050"/>
              </a:gs>
              <a:gs pos="100000">
                <a:srgbClr val="00B0F0"/>
              </a:gs>
            </a:gsLst>
            <a:lin ang="0" scaled="0"/>
          </a:gradFill>
          <a:ln w="25400" cap="flat" cmpd="sng" algn="ctr">
            <a:noFill/>
            <a:prstDash val="solid"/>
          </a:ln>
          <a:effectLst/>
        </p:spPr>
        <p:txBody>
          <a:bodyPr lIns="21772" tIns="21772" rIns="21772" bIns="21772" rtlCol="0" anchor="ctr" anchorCtr="0"/>
          <a:lstStyle/>
          <a:p>
            <a:pPr algn="ctr">
              <a:defRPr/>
            </a:pPr>
            <a:endParaRPr lang="en-AU" sz="800" kern="0" dirty="0" err="1" smtClean="0">
              <a:solidFill>
                <a:srgbClr val="FFFFFF"/>
              </a:solidFill>
              <a:latin typeface="Calibri" panose="020F0502020204030204" pitchFamily="34" charset="0"/>
              <a:cs typeface="Arial" panose="020B0604020202020204" pitchFamily="34" charset="0"/>
            </a:endParaRPr>
          </a:p>
        </p:txBody>
      </p:sp>
      <p:sp>
        <p:nvSpPr>
          <p:cNvPr id="418" name="Isosceles Triangle 417"/>
          <p:cNvSpPr/>
          <p:nvPr/>
        </p:nvSpPr>
        <p:spPr>
          <a:xfrm>
            <a:off x="968033" y="5287512"/>
            <a:ext cx="140400" cy="117943"/>
          </a:xfrm>
          <a:prstGeom prst="triangle">
            <a:avLst/>
          </a:prstGeom>
          <a:solidFill>
            <a:srgbClr val="FFC00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21772" tIns="21772" rIns="21772" bIns="21772" rtlCol="0" anchor="ctr" anchorCtr="0"/>
          <a:lstStyle/>
          <a:p>
            <a:pPr algn="ctr"/>
            <a:endParaRPr lang="en-AU" sz="800" dirty="0" err="1">
              <a:solidFill>
                <a:srgbClr val="000000"/>
              </a:solidFill>
              <a:latin typeface="Calibri" panose="020F0502020204030204" pitchFamily="34" charset="0"/>
            </a:endParaRPr>
          </a:p>
        </p:txBody>
      </p:sp>
      <p:sp>
        <p:nvSpPr>
          <p:cNvPr id="419" name="Isosceles Triangle 418"/>
          <p:cNvSpPr/>
          <p:nvPr/>
        </p:nvSpPr>
        <p:spPr>
          <a:xfrm>
            <a:off x="2768323" y="5287512"/>
            <a:ext cx="140400" cy="117943"/>
          </a:xfrm>
          <a:prstGeom prst="triangle">
            <a:avLst/>
          </a:prstGeom>
          <a:solidFill>
            <a:srgbClr val="00B06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21772" tIns="21772" rIns="21772" bIns="21772" rtlCol="0" anchor="ctr" anchorCtr="0"/>
          <a:lstStyle/>
          <a:p>
            <a:pPr algn="ctr"/>
            <a:endParaRPr lang="en-AU" sz="800" dirty="0" err="1">
              <a:solidFill>
                <a:srgbClr val="000000"/>
              </a:solidFill>
              <a:latin typeface="Calibri" panose="020F0502020204030204" pitchFamily="34" charset="0"/>
            </a:endParaRPr>
          </a:p>
        </p:txBody>
      </p:sp>
      <p:sp>
        <p:nvSpPr>
          <p:cNvPr id="420" name="Isosceles Triangle 419"/>
          <p:cNvSpPr/>
          <p:nvPr/>
        </p:nvSpPr>
        <p:spPr>
          <a:xfrm>
            <a:off x="2374092" y="5287512"/>
            <a:ext cx="140400" cy="117943"/>
          </a:xfrm>
          <a:prstGeom prst="triangle">
            <a:avLst/>
          </a:prstGeom>
          <a:solidFill>
            <a:srgbClr val="8E258D"/>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21772" tIns="21772" rIns="21772" bIns="21772" rtlCol="0" anchor="ctr" anchorCtr="0"/>
          <a:lstStyle/>
          <a:p>
            <a:pPr algn="ctr"/>
            <a:endParaRPr lang="en-AU" sz="800" dirty="0" err="1">
              <a:solidFill>
                <a:srgbClr val="000000"/>
              </a:solidFill>
              <a:latin typeface="Calibri" panose="020F0502020204030204" pitchFamily="34" charset="0"/>
            </a:endParaRPr>
          </a:p>
        </p:txBody>
      </p:sp>
      <p:sp>
        <p:nvSpPr>
          <p:cNvPr id="421" name="Isosceles Triangle 420"/>
          <p:cNvSpPr/>
          <p:nvPr/>
        </p:nvSpPr>
        <p:spPr>
          <a:xfrm>
            <a:off x="727345" y="5287512"/>
            <a:ext cx="140400" cy="117943"/>
          </a:xfrm>
          <a:prstGeom prst="triangle">
            <a:avLst/>
          </a:prstGeom>
          <a:solidFill>
            <a:srgbClr val="00338D"/>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21772" tIns="21772" rIns="21772" bIns="21772" rtlCol="0" anchor="ctr" anchorCtr="0"/>
          <a:lstStyle/>
          <a:p>
            <a:pPr algn="ctr"/>
            <a:endParaRPr lang="en-AU" sz="800" dirty="0" err="1">
              <a:solidFill>
                <a:srgbClr val="000000"/>
              </a:solidFill>
              <a:latin typeface="Calibri" panose="020F0502020204030204" pitchFamily="34" charset="0"/>
            </a:endParaRPr>
          </a:p>
        </p:txBody>
      </p:sp>
      <p:sp>
        <p:nvSpPr>
          <p:cNvPr id="422" name="TextBox 421"/>
          <p:cNvSpPr txBox="1"/>
          <p:nvPr/>
        </p:nvSpPr>
        <p:spPr>
          <a:xfrm>
            <a:off x="67740" y="5575163"/>
            <a:ext cx="3174580" cy="369332"/>
          </a:xfrm>
          <a:prstGeom prst="rect">
            <a:avLst/>
          </a:prstGeom>
          <a:noFill/>
        </p:spPr>
        <p:txBody>
          <a:bodyPr wrap="square" lIns="0" tIns="0" rIns="0" bIns="0" rtlCol="0">
            <a:spAutoFit/>
          </a:bodyPr>
          <a:lstStyle/>
          <a:p>
            <a:r>
              <a:rPr lang="en-US" sz="1200" b="1" dirty="0" smtClean="0">
                <a:solidFill>
                  <a:srgbClr val="FFFFFF"/>
                </a:solidFill>
                <a:cs typeface="Arial" pitchFamily="34" charset="0"/>
              </a:rPr>
              <a:t>Application </a:t>
            </a:r>
            <a:r>
              <a:rPr lang="en-US" sz="1200" b="1" dirty="0">
                <a:solidFill>
                  <a:srgbClr val="FFFFFF"/>
                </a:solidFill>
                <a:cs typeface="Arial" pitchFamily="34" charset="0"/>
              </a:rPr>
              <a:t>of best practice user experience </a:t>
            </a:r>
            <a:r>
              <a:rPr lang="en-US" sz="1200" b="1" dirty="0" smtClean="0">
                <a:solidFill>
                  <a:srgbClr val="FFFFFF"/>
                </a:solidFill>
                <a:cs typeface="Arial" pitchFamily="34" charset="0"/>
              </a:rPr>
              <a:t>standards</a:t>
            </a:r>
            <a:endParaRPr lang="en-US" sz="1200" b="1" dirty="0">
              <a:solidFill>
                <a:srgbClr val="FFFFFF"/>
              </a:solidFill>
              <a:cs typeface="Arial" pitchFamily="34" charset="0"/>
            </a:endParaRPr>
          </a:p>
        </p:txBody>
      </p:sp>
      <p:sp>
        <p:nvSpPr>
          <p:cNvPr id="423" name="Rectangle 422"/>
          <p:cNvSpPr/>
          <p:nvPr/>
        </p:nvSpPr>
        <p:spPr>
          <a:xfrm>
            <a:off x="66752" y="5975741"/>
            <a:ext cx="3053407" cy="79604"/>
          </a:xfrm>
          <a:prstGeom prst="rect">
            <a:avLst/>
          </a:prstGeom>
          <a:gradFill>
            <a:gsLst>
              <a:gs pos="26000">
                <a:srgbClr val="F7941E">
                  <a:lumMod val="60000"/>
                  <a:lumOff val="40000"/>
                </a:srgbClr>
              </a:gs>
              <a:gs pos="0">
                <a:srgbClr val="FF0000"/>
              </a:gs>
              <a:gs pos="51000">
                <a:srgbClr val="9E9FA1">
                  <a:lumMod val="40000"/>
                  <a:lumOff val="60000"/>
                </a:srgbClr>
              </a:gs>
              <a:gs pos="76000">
                <a:srgbClr val="00B050"/>
              </a:gs>
              <a:gs pos="100000">
                <a:srgbClr val="00B0F0"/>
              </a:gs>
            </a:gsLst>
            <a:lin ang="0" scaled="0"/>
          </a:gradFill>
          <a:ln w="25400" cap="flat" cmpd="sng" algn="ctr">
            <a:noFill/>
            <a:prstDash val="solid"/>
          </a:ln>
          <a:effectLst/>
        </p:spPr>
        <p:txBody>
          <a:bodyPr lIns="21772" tIns="21772" rIns="21772" bIns="21772" rtlCol="0" anchor="ctr" anchorCtr="0"/>
          <a:lstStyle/>
          <a:p>
            <a:pPr algn="ctr">
              <a:defRPr/>
            </a:pPr>
            <a:endParaRPr lang="en-AU" sz="800" kern="0" dirty="0" err="1" smtClean="0">
              <a:solidFill>
                <a:srgbClr val="FFFFFF"/>
              </a:solidFill>
              <a:latin typeface="Calibri" panose="020F0502020204030204" pitchFamily="34" charset="0"/>
              <a:cs typeface="Arial" panose="020B0604020202020204" pitchFamily="34" charset="0"/>
            </a:endParaRPr>
          </a:p>
        </p:txBody>
      </p:sp>
      <p:sp>
        <p:nvSpPr>
          <p:cNvPr id="424" name="Isosceles Triangle 423"/>
          <p:cNvSpPr/>
          <p:nvPr/>
        </p:nvSpPr>
        <p:spPr>
          <a:xfrm>
            <a:off x="1640977" y="6073557"/>
            <a:ext cx="140400" cy="117943"/>
          </a:xfrm>
          <a:prstGeom prst="triangle">
            <a:avLst/>
          </a:prstGeom>
          <a:solidFill>
            <a:srgbClr val="FFC00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21772" tIns="21772" rIns="21772" bIns="21772" rtlCol="0" anchor="ctr" anchorCtr="0"/>
          <a:lstStyle/>
          <a:p>
            <a:pPr algn="ctr"/>
            <a:endParaRPr lang="en-AU" sz="800" dirty="0" err="1">
              <a:solidFill>
                <a:srgbClr val="000000"/>
              </a:solidFill>
              <a:latin typeface="Calibri" panose="020F0502020204030204" pitchFamily="34" charset="0"/>
            </a:endParaRPr>
          </a:p>
        </p:txBody>
      </p:sp>
      <p:sp>
        <p:nvSpPr>
          <p:cNvPr id="425" name="Isosceles Triangle 424"/>
          <p:cNvSpPr/>
          <p:nvPr/>
        </p:nvSpPr>
        <p:spPr>
          <a:xfrm>
            <a:off x="2748254" y="6073557"/>
            <a:ext cx="140400" cy="117943"/>
          </a:xfrm>
          <a:prstGeom prst="triangle">
            <a:avLst/>
          </a:prstGeom>
          <a:solidFill>
            <a:srgbClr val="00B06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21772" tIns="21772" rIns="21772" bIns="21772" rtlCol="0" anchor="ctr" anchorCtr="0"/>
          <a:lstStyle/>
          <a:p>
            <a:pPr algn="ctr"/>
            <a:endParaRPr lang="en-AU" sz="800" dirty="0" err="1">
              <a:solidFill>
                <a:srgbClr val="000000"/>
              </a:solidFill>
              <a:latin typeface="Calibri" panose="020F0502020204030204" pitchFamily="34" charset="0"/>
            </a:endParaRPr>
          </a:p>
        </p:txBody>
      </p:sp>
      <p:sp>
        <p:nvSpPr>
          <p:cNvPr id="426" name="Isosceles Triangle 425"/>
          <p:cNvSpPr/>
          <p:nvPr/>
        </p:nvSpPr>
        <p:spPr>
          <a:xfrm>
            <a:off x="2642773" y="6073557"/>
            <a:ext cx="140400" cy="117943"/>
          </a:xfrm>
          <a:prstGeom prst="triangle">
            <a:avLst/>
          </a:prstGeom>
          <a:solidFill>
            <a:srgbClr val="8E258D"/>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21772" tIns="21772" rIns="21772" bIns="21772" rtlCol="0" anchor="ctr" anchorCtr="0"/>
          <a:lstStyle/>
          <a:p>
            <a:pPr algn="ctr"/>
            <a:endParaRPr lang="en-AU" sz="800" dirty="0" err="1">
              <a:solidFill>
                <a:srgbClr val="000000"/>
              </a:solidFill>
              <a:latin typeface="Calibri" panose="020F0502020204030204" pitchFamily="34" charset="0"/>
            </a:endParaRPr>
          </a:p>
        </p:txBody>
      </p:sp>
      <p:sp>
        <p:nvSpPr>
          <p:cNvPr id="427" name="Isosceles Triangle 426"/>
          <p:cNvSpPr/>
          <p:nvPr/>
        </p:nvSpPr>
        <p:spPr>
          <a:xfrm>
            <a:off x="1294415" y="6073557"/>
            <a:ext cx="140400" cy="117943"/>
          </a:xfrm>
          <a:prstGeom prst="triangle">
            <a:avLst/>
          </a:prstGeom>
          <a:solidFill>
            <a:srgbClr val="00338D"/>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21772" tIns="21772" rIns="21772" bIns="21772" rtlCol="0" anchor="ctr" anchorCtr="0"/>
          <a:lstStyle/>
          <a:p>
            <a:pPr algn="ctr"/>
            <a:endParaRPr lang="en-AU" sz="800" dirty="0" err="1">
              <a:solidFill>
                <a:srgbClr val="000000"/>
              </a:solidFill>
              <a:latin typeface="Calibri" panose="020F0502020204030204" pitchFamily="34" charset="0"/>
            </a:endParaRPr>
          </a:p>
        </p:txBody>
      </p:sp>
      <p:pic>
        <p:nvPicPr>
          <p:cNvPr id="428" name="Picture 42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333859" y="2931351"/>
            <a:ext cx="405670" cy="405670"/>
          </a:xfrm>
          <a:prstGeom prst="rect">
            <a:avLst/>
          </a:prstGeom>
        </p:spPr>
      </p:pic>
      <p:sp>
        <p:nvSpPr>
          <p:cNvPr id="437" name="Snip Diagonal Corner Rectangle 436"/>
          <p:cNvSpPr/>
          <p:nvPr/>
        </p:nvSpPr>
        <p:spPr>
          <a:xfrm>
            <a:off x="6810046" y="4016169"/>
            <a:ext cx="5106756" cy="2384631"/>
          </a:xfrm>
          <a:prstGeom prst="snip2DiagRect">
            <a:avLst/>
          </a:prstGeom>
          <a:solidFill>
            <a:srgbClr val="2D5491"/>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marL="171450" indent="-171450" defTabSz="890789">
              <a:buFont typeface="Arial" panose="020B0604020202020204" pitchFamily="34" charset="0"/>
              <a:buChar char="•"/>
              <a:defRPr/>
            </a:pPr>
            <a:r>
              <a:rPr lang="en-US" sz="1400" dirty="0">
                <a:solidFill>
                  <a:schemeClr val="bg1"/>
                </a:solidFill>
              </a:rPr>
              <a:t>Global players are adopting robust API and cloud </a:t>
            </a:r>
            <a:r>
              <a:rPr lang="en-US" sz="1400" dirty="0" smtClean="0">
                <a:solidFill>
                  <a:schemeClr val="bg1"/>
                </a:solidFill>
              </a:rPr>
              <a:t>strategies</a:t>
            </a:r>
          </a:p>
          <a:p>
            <a:pPr marL="171450" indent="-171450" defTabSz="890789">
              <a:buFont typeface="Arial" panose="020B0604020202020204" pitchFamily="34" charset="0"/>
              <a:buChar char="•"/>
              <a:defRPr/>
            </a:pPr>
            <a:r>
              <a:rPr lang="en-US" sz="1400" dirty="0" smtClean="0">
                <a:solidFill>
                  <a:schemeClr val="bg1"/>
                </a:solidFill>
              </a:rPr>
              <a:t>90</a:t>
            </a:r>
            <a:r>
              <a:rPr lang="en-US" sz="1400" dirty="0">
                <a:solidFill>
                  <a:schemeClr val="bg1"/>
                </a:solidFill>
              </a:rPr>
              <a:t>% of </a:t>
            </a:r>
            <a:r>
              <a:rPr lang="en-US" sz="1400" b="1" dirty="0">
                <a:solidFill>
                  <a:schemeClr val="bg1"/>
                </a:solidFill>
              </a:rPr>
              <a:t>Goldman Sachs </a:t>
            </a:r>
            <a:r>
              <a:rPr lang="en-US" sz="1400" dirty="0" smtClean="0">
                <a:solidFill>
                  <a:schemeClr val="bg1"/>
                </a:solidFill>
              </a:rPr>
              <a:t>servers </a:t>
            </a:r>
            <a:r>
              <a:rPr lang="en-US" sz="1400" dirty="0">
                <a:solidFill>
                  <a:schemeClr val="bg1"/>
                </a:solidFill>
              </a:rPr>
              <a:t>(over 200,000) </a:t>
            </a:r>
            <a:r>
              <a:rPr lang="en-US" sz="1400" dirty="0" smtClean="0">
                <a:solidFill>
                  <a:schemeClr val="bg1"/>
                </a:solidFill>
              </a:rPr>
              <a:t>are </a:t>
            </a:r>
            <a:r>
              <a:rPr lang="en-US" sz="1400" dirty="0">
                <a:solidFill>
                  <a:schemeClr val="bg1"/>
                </a:solidFill>
              </a:rPr>
              <a:t>cloud hosted </a:t>
            </a:r>
            <a:endParaRPr lang="en-US" sz="1400" dirty="0" smtClean="0">
              <a:solidFill>
                <a:schemeClr val="bg1"/>
              </a:solidFill>
            </a:endParaRPr>
          </a:p>
          <a:p>
            <a:pPr marL="171450" lvl="0" indent="-171450" defTabSz="890789">
              <a:spcAft>
                <a:spcPts val="100"/>
              </a:spcAft>
              <a:buFont typeface="Arial" panose="020B0604020202020204" pitchFamily="34" charset="0"/>
              <a:buChar char="•"/>
              <a:defRPr/>
            </a:pPr>
            <a:r>
              <a:rPr lang="en-US" sz="1400" b="1" dirty="0" smtClean="0">
                <a:solidFill>
                  <a:schemeClr val="bg1"/>
                </a:solidFill>
              </a:rPr>
              <a:t>DBS</a:t>
            </a:r>
            <a:r>
              <a:rPr lang="en-US" sz="1400" dirty="0" smtClean="0">
                <a:solidFill>
                  <a:schemeClr val="bg1"/>
                </a:solidFill>
              </a:rPr>
              <a:t> and </a:t>
            </a:r>
            <a:r>
              <a:rPr lang="en-US" sz="1400" b="1" dirty="0">
                <a:solidFill>
                  <a:schemeClr val="bg1"/>
                </a:solidFill>
              </a:rPr>
              <a:t>JP Morgan </a:t>
            </a:r>
            <a:r>
              <a:rPr lang="en-US" sz="1400" dirty="0">
                <a:solidFill>
                  <a:schemeClr val="bg1"/>
                </a:solidFill>
              </a:rPr>
              <a:t>have exposed over 150 live </a:t>
            </a:r>
            <a:r>
              <a:rPr lang="en-US" sz="1400" dirty="0" smtClean="0">
                <a:solidFill>
                  <a:schemeClr val="bg1"/>
                </a:solidFill>
              </a:rPr>
              <a:t>APIs</a:t>
            </a:r>
          </a:p>
          <a:p>
            <a:pPr marL="171450" lvl="0" indent="-171450" defTabSz="890789">
              <a:spcAft>
                <a:spcPts val="100"/>
              </a:spcAft>
              <a:buFont typeface="Arial" panose="020B0604020202020204" pitchFamily="34" charset="0"/>
              <a:buChar char="•"/>
              <a:defRPr/>
            </a:pPr>
            <a:r>
              <a:rPr lang="en-US" sz="1400" dirty="0" err="1">
                <a:solidFill>
                  <a:schemeClr val="bg1"/>
                </a:solidFill>
              </a:rPr>
              <a:t>H</a:t>
            </a:r>
            <a:r>
              <a:rPr lang="en-US" sz="1400" dirty="0" err="1" smtClean="0">
                <a:solidFill>
                  <a:schemeClr val="bg1"/>
                </a:solidFill>
              </a:rPr>
              <a:t>ackathons</a:t>
            </a:r>
            <a:r>
              <a:rPr lang="en-US" sz="1400" dirty="0" smtClean="0">
                <a:solidFill>
                  <a:schemeClr val="bg1"/>
                </a:solidFill>
              </a:rPr>
              <a:t> are key to driving API adoption by external developers and </a:t>
            </a:r>
            <a:r>
              <a:rPr lang="en-US" sz="1400" dirty="0" err="1" smtClean="0">
                <a:solidFill>
                  <a:schemeClr val="bg1"/>
                </a:solidFill>
              </a:rPr>
              <a:t>Fintechs</a:t>
            </a:r>
            <a:endParaRPr lang="en-US" sz="1400" dirty="0" smtClean="0">
              <a:solidFill>
                <a:schemeClr val="bg1"/>
              </a:solidFill>
            </a:endParaRPr>
          </a:p>
          <a:p>
            <a:pPr marL="171450" indent="-171450" defTabSz="890789">
              <a:buFont typeface="Arial" panose="020B0604020202020204" pitchFamily="34" charset="0"/>
              <a:buChar char="•"/>
              <a:defRPr/>
            </a:pPr>
            <a:r>
              <a:rPr lang="en-US" sz="1400" i="1" dirty="0" smtClean="0">
                <a:solidFill>
                  <a:schemeClr val="bg1"/>
                </a:solidFill>
              </a:rPr>
              <a:t>Refer to Detailed Assessment – Technology Enablement for details.</a:t>
            </a:r>
            <a:endParaRPr lang="en-US" sz="1400" i="1" dirty="0">
              <a:solidFill>
                <a:schemeClr val="bg1"/>
              </a:solidFill>
            </a:endParaRPr>
          </a:p>
        </p:txBody>
      </p:sp>
      <p:grpSp>
        <p:nvGrpSpPr>
          <p:cNvPr id="438" name="Group 437"/>
          <p:cNvGrpSpPr/>
          <p:nvPr/>
        </p:nvGrpSpPr>
        <p:grpSpPr>
          <a:xfrm>
            <a:off x="3814470" y="4026391"/>
            <a:ext cx="2940035" cy="2373244"/>
            <a:chOff x="3542201" y="3302599"/>
            <a:chExt cx="3684601" cy="3098199"/>
          </a:xfrm>
        </p:grpSpPr>
        <p:sp>
          <p:nvSpPr>
            <p:cNvPr id="439" name="Rectangle 438"/>
            <p:cNvSpPr/>
            <p:nvPr/>
          </p:nvSpPr>
          <p:spPr>
            <a:xfrm>
              <a:off x="3542201" y="3302599"/>
              <a:ext cx="3684601" cy="3098199"/>
            </a:xfrm>
            <a:prstGeom prst="rect">
              <a:avLst/>
            </a:prstGeom>
            <a:noFill/>
            <a:ln w="1905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US"/>
            </a:p>
          </p:txBody>
        </p:sp>
        <p:sp>
          <p:nvSpPr>
            <p:cNvPr id="440" name="Freeform 28"/>
            <p:cNvSpPr>
              <a:spLocks/>
            </p:cNvSpPr>
            <p:nvPr/>
          </p:nvSpPr>
          <p:spPr bwMode="auto">
            <a:xfrm>
              <a:off x="3636441" y="3702411"/>
              <a:ext cx="924879" cy="732677"/>
            </a:xfrm>
            <a:custGeom>
              <a:avLst/>
              <a:gdLst>
                <a:gd name="T0" fmla="*/ 27 w 14387"/>
                <a:gd name="T1" fmla="*/ 10280 h 13637"/>
                <a:gd name="T2" fmla="*/ 47 w 14387"/>
                <a:gd name="T3" fmla="*/ 9679 h 13637"/>
                <a:gd name="T4" fmla="*/ 46 w 14387"/>
                <a:gd name="T5" fmla="*/ 9104 h 13637"/>
                <a:gd name="T6" fmla="*/ 85 w 14387"/>
                <a:gd name="T7" fmla="*/ 8599 h 13637"/>
                <a:gd name="T8" fmla="*/ 145 w 14387"/>
                <a:gd name="T9" fmla="*/ 7943 h 13637"/>
                <a:gd name="T10" fmla="*/ 173 w 14387"/>
                <a:gd name="T11" fmla="*/ 7168 h 13637"/>
                <a:gd name="T12" fmla="*/ 735 w 14387"/>
                <a:gd name="T13" fmla="*/ 6372 h 13637"/>
                <a:gd name="T14" fmla="*/ 1085 w 14387"/>
                <a:gd name="T15" fmla="*/ 5576 h 13637"/>
                <a:gd name="T16" fmla="*/ 1306 w 14387"/>
                <a:gd name="T17" fmla="*/ 5168 h 13637"/>
                <a:gd name="T18" fmla="*/ 1420 w 14387"/>
                <a:gd name="T19" fmla="*/ 4292 h 13637"/>
                <a:gd name="T20" fmla="*/ 1138 w 14387"/>
                <a:gd name="T21" fmla="*/ 3442 h 13637"/>
                <a:gd name="T22" fmla="*/ 1262 w 14387"/>
                <a:gd name="T23" fmla="*/ 2953 h 13637"/>
                <a:gd name="T24" fmla="*/ 1245 w 14387"/>
                <a:gd name="T25" fmla="*/ 2311 h 13637"/>
                <a:gd name="T26" fmla="*/ 1486 w 14387"/>
                <a:gd name="T27" fmla="*/ 1710 h 13637"/>
                <a:gd name="T28" fmla="*/ 1959 w 14387"/>
                <a:gd name="T29" fmla="*/ 1064 h 13637"/>
                <a:gd name="T30" fmla="*/ 1975 w 14387"/>
                <a:gd name="T31" fmla="*/ 561 h 13637"/>
                <a:gd name="T32" fmla="*/ 3297 w 14387"/>
                <a:gd name="T33" fmla="*/ 55 h 13637"/>
                <a:gd name="T34" fmla="*/ 4430 w 14387"/>
                <a:gd name="T35" fmla="*/ 360 h 13637"/>
                <a:gd name="T36" fmla="*/ 5116 w 14387"/>
                <a:gd name="T37" fmla="*/ 1009 h 13637"/>
                <a:gd name="T38" fmla="*/ 5881 w 14387"/>
                <a:gd name="T39" fmla="*/ 1050 h 13637"/>
                <a:gd name="T40" fmla="*/ 6805 w 14387"/>
                <a:gd name="T41" fmla="*/ 1048 h 13637"/>
                <a:gd name="T42" fmla="*/ 7701 w 14387"/>
                <a:gd name="T43" fmla="*/ 1563 h 13637"/>
                <a:gd name="T44" fmla="*/ 8779 w 14387"/>
                <a:gd name="T45" fmla="*/ 1265 h 13637"/>
                <a:gd name="T46" fmla="*/ 9583 w 14387"/>
                <a:gd name="T47" fmla="*/ 794 h 13637"/>
                <a:gd name="T48" fmla="*/ 10879 w 14387"/>
                <a:gd name="T49" fmla="*/ 894 h 13637"/>
                <a:gd name="T50" fmla="*/ 11840 w 14387"/>
                <a:gd name="T51" fmla="*/ 1014 h 13637"/>
                <a:gd name="T52" fmla="*/ 12680 w 14387"/>
                <a:gd name="T53" fmla="*/ 357 h 13637"/>
                <a:gd name="T54" fmla="*/ 13485 w 14387"/>
                <a:gd name="T55" fmla="*/ 718 h 13637"/>
                <a:gd name="T56" fmla="*/ 13812 w 14387"/>
                <a:gd name="T57" fmla="*/ 2019 h 13637"/>
                <a:gd name="T58" fmla="*/ 14343 w 14387"/>
                <a:gd name="T59" fmla="*/ 2628 h 13637"/>
                <a:gd name="T60" fmla="*/ 14087 w 14387"/>
                <a:gd name="T61" fmla="*/ 3450 h 13637"/>
                <a:gd name="T62" fmla="*/ 13437 w 14387"/>
                <a:gd name="T63" fmla="*/ 3985 h 13637"/>
                <a:gd name="T64" fmla="*/ 13139 w 14387"/>
                <a:gd name="T65" fmla="*/ 4887 h 13637"/>
                <a:gd name="T66" fmla="*/ 12755 w 14387"/>
                <a:gd name="T67" fmla="*/ 5747 h 13637"/>
                <a:gd name="T68" fmla="*/ 12420 w 14387"/>
                <a:gd name="T69" fmla="*/ 6297 h 13637"/>
                <a:gd name="T70" fmla="*/ 12098 w 14387"/>
                <a:gd name="T71" fmla="*/ 7371 h 13637"/>
                <a:gd name="T72" fmla="*/ 11472 w 14387"/>
                <a:gd name="T73" fmla="*/ 8095 h 13637"/>
                <a:gd name="T74" fmla="*/ 11249 w 14387"/>
                <a:gd name="T75" fmla="*/ 8865 h 13637"/>
                <a:gd name="T76" fmla="*/ 10986 w 14387"/>
                <a:gd name="T77" fmla="*/ 9595 h 13637"/>
                <a:gd name="T78" fmla="*/ 10450 w 14387"/>
                <a:gd name="T79" fmla="*/ 10430 h 13637"/>
                <a:gd name="T80" fmla="*/ 9601 w 14387"/>
                <a:gd name="T81" fmla="*/ 9618 h 13637"/>
                <a:gd name="T82" fmla="*/ 8897 w 14387"/>
                <a:gd name="T83" fmla="*/ 9834 h 13637"/>
                <a:gd name="T84" fmla="*/ 8187 w 14387"/>
                <a:gd name="T85" fmla="*/ 10571 h 13637"/>
                <a:gd name="T86" fmla="*/ 7519 w 14387"/>
                <a:gd name="T87" fmla="*/ 11196 h 13637"/>
                <a:gd name="T88" fmla="*/ 7414 w 14387"/>
                <a:gd name="T89" fmla="*/ 11917 h 13637"/>
                <a:gd name="T90" fmla="*/ 7130 w 14387"/>
                <a:gd name="T91" fmla="*/ 12682 h 13637"/>
                <a:gd name="T92" fmla="*/ 7039 w 14387"/>
                <a:gd name="T93" fmla="*/ 13363 h 13637"/>
                <a:gd name="T94" fmla="*/ 6654 w 14387"/>
                <a:gd name="T95" fmla="*/ 12729 h 13637"/>
                <a:gd name="T96" fmla="*/ 6463 w 14387"/>
                <a:gd name="T97" fmla="*/ 13222 h 13637"/>
                <a:gd name="T98" fmla="*/ 5535 w 14387"/>
                <a:gd name="T99" fmla="*/ 13389 h 13637"/>
                <a:gd name="T100" fmla="*/ 5020 w 14387"/>
                <a:gd name="T101" fmla="*/ 13460 h 13637"/>
                <a:gd name="T102" fmla="*/ 4437 w 14387"/>
                <a:gd name="T103" fmla="*/ 13515 h 13637"/>
                <a:gd name="T104" fmla="*/ 3751 w 14387"/>
                <a:gd name="T105" fmla="*/ 13365 h 13637"/>
                <a:gd name="T106" fmla="*/ 3432 w 14387"/>
                <a:gd name="T107" fmla="*/ 12710 h 13637"/>
                <a:gd name="T108" fmla="*/ 2988 w 14387"/>
                <a:gd name="T109" fmla="*/ 11804 h 13637"/>
                <a:gd name="T110" fmla="*/ 2684 w 14387"/>
                <a:gd name="T111" fmla="*/ 11216 h 13637"/>
                <a:gd name="T112" fmla="*/ 1929 w 14387"/>
                <a:gd name="T113" fmla="*/ 10569 h 13637"/>
                <a:gd name="T114" fmla="*/ 890 w 14387"/>
                <a:gd name="T115" fmla="*/ 10343 h 136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387" h="13637">
                  <a:moveTo>
                    <a:pt x="659" y="10386"/>
                  </a:moveTo>
                  <a:lnTo>
                    <a:pt x="561" y="10435"/>
                  </a:lnTo>
                  <a:lnTo>
                    <a:pt x="294" y="10452"/>
                  </a:lnTo>
                  <a:lnTo>
                    <a:pt x="159" y="10419"/>
                  </a:lnTo>
                  <a:lnTo>
                    <a:pt x="50" y="10435"/>
                  </a:lnTo>
                  <a:lnTo>
                    <a:pt x="0" y="10367"/>
                  </a:lnTo>
                  <a:lnTo>
                    <a:pt x="27" y="10280"/>
                  </a:lnTo>
                  <a:lnTo>
                    <a:pt x="43" y="10181"/>
                  </a:lnTo>
                  <a:lnTo>
                    <a:pt x="43" y="9929"/>
                  </a:lnTo>
                  <a:lnTo>
                    <a:pt x="29" y="9877"/>
                  </a:lnTo>
                  <a:lnTo>
                    <a:pt x="60" y="9839"/>
                  </a:lnTo>
                  <a:lnTo>
                    <a:pt x="40" y="9780"/>
                  </a:lnTo>
                  <a:lnTo>
                    <a:pt x="65" y="9730"/>
                  </a:lnTo>
                  <a:lnTo>
                    <a:pt x="47" y="9679"/>
                  </a:lnTo>
                  <a:lnTo>
                    <a:pt x="32" y="9584"/>
                  </a:lnTo>
                  <a:lnTo>
                    <a:pt x="35" y="9475"/>
                  </a:lnTo>
                  <a:lnTo>
                    <a:pt x="58" y="9374"/>
                  </a:lnTo>
                  <a:lnTo>
                    <a:pt x="62" y="9292"/>
                  </a:lnTo>
                  <a:lnTo>
                    <a:pt x="46" y="9222"/>
                  </a:lnTo>
                  <a:lnTo>
                    <a:pt x="57" y="9146"/>
                  </a:lnTo>
                  <a:lnTo>
                    <a:pt x="46" y="9104"/>
                  </a:lnTo>
                  <a:lnTo>
                    <a:pt x="35" y="9044"/>
                  </a:lnTo>
                  <a:lnTo>
                    <a:pt x="39" y="8985"/>
                  </a:lnTo>
                  <a:lnTo>
                    <a:pt x="50" y="8938"/>
                  </a:lnTo>
                  <a:lnTo>
                    <a:pt x="40" y="8837"/>
                  </a:lnTo>
                  <a:lnTo>
                    <a:pt x="57" y="8745"/>
                  </a:lnTo>
                  <a:lnTo>
                    <a:pt x="85" y="8641"/>
                  </a:lnTo>
                  <a:lnTo>
                    <a:pt x="85" y="8599"/>
                  </a:lnTo>
                  <a:lnTo>
                    <a:pt x="101" y="8492"/>
                  </a:lnTo>
                  <a:lnTo>
                    <a:pt x="104" y="8421"/>
                  </a:lnTo>
                  <a:lnTo>
                    <a:pt x="116" y="8354"/>
                  </a:lnTo>
                  <a:lnTo>
                    <a:pt x="138" y="8302"/>
                  </a:lnTo>
                  <a:lnTo>
                    <a:pt x="148" y="8190"/>
                  </a:lnTo>
                  <a:lnTo>
                    <a:pt x="132" y="8109"/>
                  </a:lnTo>
                  <a:lnTo>
                    <a:pt x="145" y="7943"/>
                  </a:lnTo>
                  <a:lnTo>
                    <a:pt x="140" y="7804"/>
                  </a:lnTo>
                  <a:lnTo>
                    <a:pt x="119" y="7704"/>
                  </a:lnTo>
                  <a:lnTo>
                    <a:pt x="140" y="7603"/>
                  </a:lnTo>
                  <a:lnTo>
                    <a:pt x="141" y="7413"/>
                  </a:lnTo>
                  <a:lnTo>
                    <a:pt x="181" y="7360"/>
                  </a:lnTo>
                  <a:lnTo>
                    <a:pt x="218" y="7214"/>
                  </a:lnTo>
                  <a:lnTo>
                    <a:pt x="173" y="7168"/>
                  </a:lnTo>
                  <a:lnTo>
                    <a:pt x="174" y="7018"/>
                  </a:lnTo>
                  <a:lnTo>
                    <a:pt x="217" y="6870"/>
                  </a:lnTo>
                  <a:lnTo>
                    <a:pt x="267" y="6797"/>
                  </a:lnTo>
                  <a:lnTo>
                    <a:pt x="333" y="6773"/>
                  </a:lnTo>
                  <a:lnTo>
                    <a:pt x="433" y="6772"/>
                  </a:lnTo>
                  <a:lnTo>
                    <a:pt x="688" y="6473"/>
                  </a:lnTo>
                  <a:lnTo>
                    <a:pt x="735" y="6372"/>
                  </a:lnTo>
                  <a:lnTo>
                    <a:pt x="730" y="6175"/>
                  </a:lnTo>
                  <a:lnTo>
                    <a:pt x="777" y="6078"/>
                  </a:lnTo>
                  <a:lnTo>
                    <a:pt x="804" y="5968"/>
                  </a:lnTo>
                  <a:lnTo>
                    <a:pt x="865" y="5927"/>
                  </a:lnTo>
                  <a:lnTo>
                    <a:pt x="912" y="5818"/>
                  </a:lnTo>
                  <a:lnTo>
                    <a:pt x="997" y="5681"/>
                  </a:lnTo>
                  <a:lnTo>
                    <a:pt x="1085" y="5576"/>
                  </a:lnTo>
                  <a:lnTo>
                    <a:pt x="1154" y="5538"/>
                  </a:lnTo>
                  <a:lnTo>
                    <a:pt x="1207" y="5488"/>
                  </a:lnTo>
                  <a:lnTo>
                    <a:pt x="1253" y="5436"/>
                  </a:lnTo>
                  <a:lnTo>
                    <a:pt x="1253" y="5338"/>
                  </a:lnTo>
                  <a:lnTo>
                    <a:pt x="1292" y="5240"/>
                  </a:lnTo>
                  <a:lnTo>
                    <a:pt x="1328" y="5211"/>
                  </a:lnTo>
                  <a:lnTo>
                    <a:pt x="1306" y="5168"/>
                  </a:lnTo>
                  <a:lnTo>
                    <a:pt x="1344" y="5116"/>
                  </a:lnTo>
                  <a:lnTo>
                    <a:pt x="1260" y="5070"/>
                  </a:lnTo>
                  <a:lnTo>
                    <a:pt x="1259" y="4871"/>
                  </a:lnTo>
                  <a:lnTo>
                    <a:pt x="1348" y="4819"/>
                  </a:lnTo>
                  <a:lnTo>
                    <a:pt x="1408" y="4743"/>
                  </a:lnTo>
                  <a:lnTo>
                    <a:pt x="1432" y="4625"/>
                  </a:lnTo>
                  <a:lnTo>
                    <a:pt x="1420" y="4292"/>
                  </a:lnTo>
                  <a:lnTo>
                    <a:pt x="1431" y="4175"/>
                  </a:lnTo>
                  <a:lnTo>
                    <a:pt x="1430" y="4062"/>
                  </a:lnTo>
                  <a:lnTo>
                    <a:pt x="1441" y="3970"/>
                  </a:lnTo>
                  <a:lnTo>
                    <a:pt x="1356" y="3842"/>
                  </a:lnTo>
                  <a:lnTo>
                    <a:pt x="1308" y="3738"/>
                  </a:lnTo>
                  <a:lnTo>
                    <a:pt x="1138" y="3543"/>
                  </a:lnTo>
                  <a:lnTo>
                    <a:pt x="1138" y="3442"/>
                  </a:lnTo>
                  <a:lnTo>
                    <a:pt x="1183" y="3342"/>
                  </a:lnTo>
                  <a:lnTo>
                    <a:pt x="1138" y="3296"/>
                  </a:lnTo>
                  <a:lnTo>
                    <a:pt x="1135" y="3197"/>
                  </a:lnTo>
                  <a:lnTo>
                    <a:pt x="1182" y="3146"/>
                  </a:lnTo>
                  <a:lnTo>
                    <a:pt x="1224" y="3045"/>
                  </a:lnTo>
                  <a:lnTo>
                    <a:pt x="1228" y="2996"/>
                  </a:lnTo>
                  <a:lnTo>
                    <a:pt x="1262" y="2953"/>
                  </a:lnTo>
                  <a:lnTo>
                    <a:pt x="1237" y="2850"/>
                  </a:lnTo>
                  <a:lnTo>
                    <a:pt x="1270" y="2797"/>
                  </a:lnTo>
                  <a:lnTo>
                    <a:pt x="1231" y="2752"/>
                  </a:lnTo>
                  <a:lnTo>
                    <a:pt x="1240" y="2615"/>
                  </a:lnTo>
                  <a:lnTo>
                    <a:pt x="1207" y="2515"/>
                  </a:lnTo>
                  <a:lnTo>
                    <a:pt x="1232" y="2412"/>
                  </a:lnTo>
                  <a:lnTo>
                    <a:pt x="1245" y="2311"/>
                  </a:lnTo>
                  <a:lnTo>
                    <a:pt x="1276" y="2201"/>
                  </a:lnTo>
                  <a:lnTo>
                    <a:pt x="1315" y="2107"/>
                  </a:lnTo>
                  <a:lnTo>
                    <a:pt x="1330" y="2008"/>
                  </a:lnTo>
                  <a:lnTo>
                    <a:pt x="1351" y="1925"/>
                  </a:lnTo>
                  <a:lnTo>
                    <a:pt x="1447" y="1810"/>
                  </a:lnTo>
                  <a:lnTo>
                    <a:pt x="1450" y="1755"/>
                  </a:lnTo>
                  <a:lnTo>
                    <a:pt x="1486" y="1710"/>
                  </a:lnTo>
                  <a:lnTo>
                    <a:pt x="1523" y="1616"/>
                  </a:lnTo>
                  <a:lnTo>
                    <a:pt x="1788" y="1464"/>
                  </a:lnTo>
                  <a:lnTo>
                    <a:pt x="1830" y="1359"/>
                  </a:lnTo>
                  <a:lnTo>
                    <a:pt x="1916" y="1268"/>
                  </a:lnTo>
                  <a:lnTo>
                    <a:pt x="1960" y="1165"/>
                  </a:lnTo>
                  <a:lnTo>
                    <a:pt x="2000" y="1116"/>
                  </a:lnTo>
                  <a:lnTo>
                    <a:pt x="1959" y="1064"/>
                  </a:lnTo>
                  <a:lnTo>
                    <a:pt x="1960" y="868"/>
                  </a:lnTo>
                  <a:lnTo>
                    <a:pt x="1998" y="819"/>
                  </a:lnTo>
                  <a:lnTo>
                    <a:pt x="1934" y="760"/>
                  </a:lnTo>
                  <a:lnTo>
                    <a:pt x="1975" y="708"/>
                  </a:lnTo>
                  <a:lnTo>
                    <a:pt x="1938" y="664"/>
                  </a:lnTo>
                  <a:lnTo>
                    <a:pt x="1975" y="612"/>
                  </a:lnTo>
                  <a:lnTo>
                    <a:pt x="1975" y="561"/>
                  </a:lnTo>
                  <a:lnTo>
                    <a:pt x="2025" y="507"/>
                  </a:lnTo>
                  <a:lnTo>
                    <a:pt x="2189" y="365"/>
                  </a:lnTo>
                  <a:lnTo>
                    <a:pt x="2318" y="316"/>
                  </a:lnTo>
                  <a:lnTo>
                    <a:pt x="2665" y="117"/>
                  </a:lnTo>
                  <a:lnTo>
                    <a:pt x="3101" y="118"/>
                  </a:lnTo>
                  <a:lnTo>
                    <a:pt x="3177" y="63"/>
                  </a:lnTo>
                  <a:lnTo>
                    <a:pt x="3297" y="55"/>
                  </a:lnTo>
                  <a:lnTo>
                    <a:pt x="3406" y="16"/>
                  </a:lnTo>
                  <a:lnTo>
                    <a:pt x="3528" y="15"/>
                  </a:lnTo>
                  <a:lnTo>
                    <a:pt x="3641" y="0"/>
                  </a:lnTo>
                  <a:lnTo>
                    <a:pt x="3748" y="19"/>
                  </a:lnTo>
                  <a:lnTo>
                    <a:pt x="3832" y="118"/>
                  </a:lnTo>
                  <a:lnTo>
                    <a:pt x="3925" y="170"/>
                  </a:lnTo>
                  <a:lnTo>
                    <a:pt x="4430" y="360"/>
                  </a:lnTo>
                  <a:lnTo>
                    <a:pt x="4708" y="474"/>
                  </a:lnTo>
                  <a:lnTo>
                    <a:pt x="4809" y="583"/>
                  </a:lnTo>
                  <a:lnTo>
                    <a:pt x="4813" y="730"/>
                  </a:lnTo>
                  <a:lnTo>
                    <a:pt x="4782" y="835"/>
                  </a:lnTo>
                  <a:lnTo>
                    <a:pt x="4906" y="907"/>
                  </a:lnTo>
                  <a:lnTo>
                    <a:pt x="5041" y="944"/>
                  </a:lnTo>
                  <a:lnTo>
                    <a:pt x="5116" y="1009"/>
                  </a:lnTo>
                  <a:lnTo>
                    <a:pt x="5292" y="1394"/>
                  </a:lnTo>
                  <a:lnTo>
                    <a:pt x="5350" y="1329"/>
                  </a:lnTo>
                  <a:lnTo>
                    <a:pt x="5440" y="1279"/>
                  </a:lnTo>
                  <a:lnTo>
                    <a:pt x="5529" y="1181"/>
                  </a:lnTo>
                  <a:lnTo>
                    <a:pt x="5662" y="1129"/>
                  </a:lnTo>
                  <a:lnTo>
                    <a:pt x="5791" y="1127"/>
                  </a:lnTo>
                  <a:lnTo>
                    <a:pt x="5881" y="1050"/>
                  </a:lnTo>
                  <a:lnTo>
                    <a:pt x="6001" y="933"/>
                  </a:lnTo>
                  <a:lnTo>
                    <a:pt x="6132" y="933"/>
                  </a:lnTo>
                  <a:lnTo>
                    <a:pt x="6394" y="833"/>
                  </a:lnTo>
                  <a:lnTo>
                    <a:pt x="6526" y="833"/>
                  </a:lnTo>
                  <a:lnTo>
                    <a:pt x="6698" y="885"/>
                  </a:lnTo>
                  <a:lnTo>
                    <a:pt x="6740" y="983"/>
                  </a:lnTo>
                  <a:lnTo>
                    <a:pt x="6805" y="1048"/>
                  </a:lnTo>
                  <a:lnTo>
                    <a:pt x="6866" y="1078"/>
                  </a:lnTo>
                  <a:lnTo>
                    <a:pt x="6974" y="1081"/>
                  </a:lnTo>
                  <a:lnTo>
                    <a:pt x="7142" y="1216"/>
                  </a:lnTo>
                  <a:lnTo>
                    <a:pt x="7431" y="1428"/>
                  </a:lnTo>
                  <a:lnTo>
                    <a:pt x="7560" y="1477"/>
                  </a:lnTo>
                  <a:lnTo>
                    <a:pt x="7646" y="1525"/>
                  </a:lnTo>
                  <a:lnTo>
                    <a:pt x="7701" y="1563"/>
                  </a:lnTo>
                  <a:lnTo>
                    <a:pt x="7880" y="1519"/>
                  </a:lnTo>
                  <a:lnTo>
                    <a:pt x="8012" y="1467"/>
                  </a:lnTo>
                  <a:lnTo>
                    <a:pt x="8147" y="1516"/>
                  </a:lnTo>
                  <a:lnTo>
                    <a:pt x="8322" y="1570"/>
                  </a:lnTo>
                  <a:lnTo>
                    <a:pt x="8577" y="1567"/>
                  </a:lnTo>
                  <a:lnTo>
                    <a:pt x="8631" y="1371"/>
                  </a:lnTo>
                  <a:lnTo>
                    <a:pt x="8779" y="1265"/>
                  </a:lnTo>
                  <a:lnTo>
                    <a:pt x="8818" y="1119"/>
                  </a:lnTo>
                  <a:lnTo>
                    <a:pt x="8908" y="1016"/>
                  </a:lnTo>
                  <a:lnTo>
                    <a:pt x="9083" y="915"/>
                  </a:lnTo>
                  <a:lnTo>
                    <a:pt x="9226" y="879"/>
                  </a:lnTo>
                  <a:lnTo>
                    <a:pt x="9346" y="838"/>
                  </a:lnTo>
                  <a:lnTo>
                    <a:pt x="9477" y="853"/>
                  </a:lnTo>
                  <a:lnTo>
                    <a:pt x="9583" y="794"/>
                  </a:lnTo>
                  <a:lnTo>
                    <a:pt x="9677" y="845"/>
                  </a:lnTo>
                  <a:lnTo>
                    <a:pt x="9901" y="791"/>
                  </a:lnTo>
                  <a:lnTo>
                    <a:pt x="10199" y="769"/>
                  </a:lnTo>
                  <a:lnTo>
                    <a:pt x="10370" y="740"/>
                  </a:lnTo>
                  <a:lnTo>
                    <a:pt x="10532" y="778"/>
                  </a:lnTo>
                  <a:lnTo>
                    <a:pt x="10693" y="827"/>
                  </a:lnTo>
                  <a:lnTo>
                    <a:pt x="10879" y="894"/>
                  </a:lnTo>
                  <a:lnTo>
                    <a:pt x="11030" y="996"/>
                  </a:lnTo>
                  <a:lnTo>
                    <a:pt x="11197" y="1065"/>
                  </a:lnTo>
                  <a:lnTo>
                    <a:pt x="11327" y="1165"/>
                  </a:lnTo>
                  <a:lnTo>
                    <a:pt x="11500" y="1117"/>
                  </a:lnTo>
                  <a:lnTo>
                    <a:pt x="11619" y="1092"/>
                  </a:lnTo>
                  <a:lnTo>
                    <a:pt x="11702" y="1108"/>
                  </a:lnTo>
                  <a:lnTo>
                    <a:pt x="11840" y="1014"/>
                  </a:lnTo>
                  <a:lnTo>
                    <a:pt x="11928" y="914"/>
                  </a:lnTo>
                  <a:lnTo>
                    <a:pt x="12061" y="863"/>
                  </a:lnTo>
                  <a:lnTo>
                    <a:pt x="12143" y="762"/>
                  </a:lnTo>
                  <a:lnTo>
                    <a:pt x="12224" y="613"/>
                  </a:lnTo>
                  <a:lnTo>
                    <a:pt x="12378" y="528"/>
                  </a:lnTo>
                  <a:lnTo>
                    <a:pt x="12621" y="473"/>
                  </a:lnTo>
                  <a:lnTo>
                    <a:pt x="12680" y="357"/>
                  </a:lnTo>
                  <a:lnTo>
                    <a:pt x="12755" y="252"/>
                  </a:lnTo>
                  <a:lnTo>
                    <a:pt x="12902" y="225"/>
                  </a:lnTo>
                  <a:lnTo>
                    <a:pt x="13121" y="223"/>
                  </a:lnTo>
                  <a:lnTo>
                    <a:pt x="13227" y="412"/>
                  </a:lnTo>
                  <a:lnTo>
                    <a:pt x="13351" y="568"/>
                  </a:lnTo>
                  <a:lnTo>
                    <a:pt x="13371" y="673"/>
                  </a:lnTo>
                  <a:lnTo>
                    <a:pt x="13485" y="718"/>
                  </a:lnTo>
                  <a:lnTo>
                    <a:pt x="13525" y="865"/>
                  </a:lnTo>
                  <a:lnTo>
                    <a:pt x="13602" y="980"/>
                  </a:lnTo>
                  <a:lnTo>
                    <a:pt x="13646" y="1077"/>
                  </a:lnTo>
                  <a:lnTo>
                    <a:pt x="13736" y="1482"/>
                  </a:lnTo>
                  <a:lnTo>
                    <a:pt x="13781" y="1631"/>
                  </a:lnTo>
                  <a:lnTo>
                    <a:pt x="13817" y="1888"/>
                  </a:lnTo>
                  <a:lnTo>
                    <a:pt x="13812" y="2019"/>
                  </a:lnTo>
                  <a:lnTo>
                    <a:pt x="13871" y="2102"/>
                  </a:lnTo>
                  <a:lnTo>
                    <a:pt x="14089" y="2106"/>
                  </a:lnTo>
                  <a:lnTo>
                    <a:pt x="14209" y="2171"/>
                  </a:lnTo>
                  <a:lnTo>
                    <a:pt x="14326" y="2291"/>
                  </a:lnTo>
                  <a:lnTo>
                    <a:pt x="14359" y="2360"/>
                  </a:lnTo>
                  <a:lnTo>
                    <a:pt x="14387" y="2500"/>
                  </a:lnTo>
                  <a:lnTo>
                    <a:pt x="14343" y="2628"/>
                  </a:lnTo>
                  <a:lnTo>
                    <a:pt x="14343" y="2752"/>
                  </a:lnTo>
                  <a:lnTo>
                    <a:pt x="14290" y="2893"/>
                  </a:lnTo>
                  <a:lnTo>
                    <a:pt x="14313" y="2984"/>
                  </a:lnTo>
                  <a:lnTo>
                    <a:pt x="14370" y="3096"/>
                  </a:lnTo>
                  <a:lnTo>
                    <a:pt x="14343" y="3247"/>
                  </a:lnTo>
                  <a:lnTo>
                    <a:pt x="14189" y="3388"/>
                  </a:lnTo>
                  <a:lnTo>
                    <a:pt x="14087" y="3450"/>
                  </a:lnTo>
                  <a:lnTo>
                    <a:pt x="14012" y="3519"/>
                  </a:lnTo>
                  <a:lnTo>
                    <a:pt x="13856" y="3633"/>
                  </a:lnTo>
                  <a:lnTo>
                    <a:pt x="13735" y="3631"/>
                  </a:lnTo>
                  <a:lnTo>
                    <a:pt x="13623" y="3579"/>
                  </a:lnTo>
                  <a:lnTo>
                    <a:pt x="13510" y="3757"/>
                  </a:lnTo>
                  <a:lnTo>
                    <a:pt x="13452" y="3885"/>
                  </a:lnTo>
                  <a:lnTo>
                    <a:pt x="13437" y="3985"/>
                  </a:lnTo>
                  <a:lnTo>
                    <a:pt x="13287" y="4113"/>
                  </a:lnTo>
                  <a:lnTo>
                    <a:pt x="13362" y="4161"/>
                  </a:lnTo>
                  <a:lnTo>
                    <a:pt x="13317" y="4321"/>
                  </a:lnTo>
                  <a:lnTo>
                    <a:pt x="13308" y="4425"/>
                  </a:lnTo>
                  <a:lnTo>
                    <a:pt x="13146" y="4608"/>
                  </a:lnTo>
                  <a:lnTo>
                    <a:pt x="13104" y="4756"/>
                  </a:lnTo>
                  <a:lnTo>
                    <a:pt x="13139" y="4887"/>
                  </a:lnTo>
                  <a:lnTo>
                    <a:pt x="13146" y="5052"/>
                  </a:lnTo>
                  <a:lnTo>
                    <a:pt x="13076" y="5127"/>
                  </a:lnTo>
                  <a:lnTo>
                    <a:pt x="12999" y="5311"/>
                  </a:lnTo>
                  <a:lnTo>
                    <a:pt x="12885" y="5403"/>
                  </a:lnTo>
                  <a:lnTo>
                    <a:pt x="12810" y="5484"/>
                  </a:lnTo>
                  <a:lnTo>
                    <a:pt x="12797" y="5607"/>
                  </a:lnTo>
                  <a:lnTo>
                    <a:pt x="12755" y="5747"/>
                  </a:lnTo>
                  <a:lnTo>
                    <a:pt x="12807" y="5857"/>
                  </a:lnTo>
                  <a:lnTo>
                    <a:pt x="12807" y="5997"/>
                  </a:lnTo>
                  <a:lnTo>
                    <a:pt x="12819" y="6076"/>
                  </a:lnTo>
                  <a:lnTo>
                    <a:pt x="12756" y="6181"/>
                  </a:lnTo>
                  <a:lnTo>
                    <a:pt x="12627" y="6193"/>
                  </a:lnTo>
                  <a:lnTo>
                    <a:pt x="12507" y="6219"/>
                  </a:lnTo>
                  <a:lnTo>
                    <a:pt x="12420" y="6297"/>
                  </a:lnTo>
                  <a:lnTo>
                    <a:pt x="12363" y="6444"/>
                  </a:lnTo>
                  <a:lnTo>
                    <a:pt x="12365" y="6585"/>
                  </a:lnTo>
                  <a:lnTo>
                    <a:pt x="12323" y="6789"/>
                  </a:lnTo>
                  <a:lnTo>
                    <a:pt x="12323" y="6931"/>
                  </a:lnTo>
                  <a:lnTo>
                    <a:pt x="12299" y="7071"/>
                  </a:lnTo>
                  <a:lnTo>
                    <a:pt x="12153" y="7335"/>
                  </a:lnTo>
                  <a:lnTo>
                    <a:pt x="12098" y="7371"/>
                  </a:lnTo>
                  <a:lnTo>
                    <a:pt x="12018" y="7378"/>
                  </a:lnTo>
                  <a:lnTo>
                    <a:pt x="11879" y="7480"/>
                  </a:lnTo>
                  <a:lnTo>
                    <a:pt x="11750" y="7585"/>
                  </a:lnTo>
                  <a:lnTo>
                    <a:pt x="11630" y="7627"/>
                  </a:lnTo>
                  <a:lnTo>
                    <a:pt x="11541" y="7777"/>
                  </a:lnTo>
                  <a:lnTo>
                    <a:pt x="11529" y="7917"/>
                  </a:lnTo>
                  <a:lnTo>
                    <a:pt x="11472" y="8095"/>
                  </a:lnTo>
                  <a:lnTo>
                    <a:pt x="11429" y="8245"/>
                  </a:lnTo>
                  <a:lnTo>
                    <a:pt x="11414" y="8362"/>
                  </a:lnTo>
                  <a:lnTo>
                    <a:pt x="11411" y="8467"/>
                  </a:lnTo>
                  <a:lnTo>
                    <a:pt x="11357" y="8575"/>
                  </a:lnTo>
                  <a:lnTo>
                    <a:pt x="11363" y="8709"/>
                  </a:lnTo>
                  <a:lnTo>
                    <a:pt x="11357" y="8824"/>
                  </a:lnTo>
                  <a:lnTo>
                    <a:pt x="11249" y="8865"/>
                  </a:lnTo>
                  <a:lnTo>
                    <a:pt x="11155" y="8947"/>
                  </a:lnTo>
                  <a:lnTo>
                    <a:pt x="10984" y="8990"/>
                  </a:lnTo>
                  <a:lnTo>
                    <a:pt x="10984" y="9132"/>
                  </a:lnTo>
                  <a:lnTo>
                    <a:pt x="10974" y="9253"/>
                  </a:lnTo>
                  <a:lnTo>
                    <a:pt x="10944" y="9391"/>
                  </a:lnTo>
                  <a:lnTo>
                    <a:pt x="10989" y="9532"/>
                  </a:lnTo>
                  <a:lnTo>
                    <a:pt x="10986" y="9595"/>
                  </a:lnTo>
                  <a:lnTo>
                    <a:pt x="10896" y="9788"/>
                  </a:lnTo>
                  <a:lnTo>
                    <a:pt x="10725" y="9983"/>
                  </a:lnTo>
                  <a:lnTo>
                    <a:pt x="10680" y="10078"/>
                  </a:lnTo>
                  <a:lnTo>
                    <a:pt x="10681" y="10128"/>
                  </a:lnTo>
                  <a:lnTo>
                    <a:pt x="10593" y="10226"/>
                  </a:lnTo>
                  <a:lnTo>
                    <a:pt x="10555" y="10324"/>
                  </a:lnTo>
                  <a:lnTo>
                    <a:pt x="10450" y="10430"/>
                  </a:lnTo>
                  <a:lnTo>
                    <a:pt x="10340" y="10475"/>
                  </a:lnTo>
                  <a:lnTo>
                    <a:pt x="10259" y="10452"/>
                  </a:lnTo>
                  <a:lnTo>
                    <a:pt x="10201" y="10419"/>
                  </a:lnTo>
                  <a:lnTo>
                    <a:pt x="10119" y="10176"/>
                  </a:lnTo>
                  <a:lnTo>
                    <a:pt x="9987" y="10016"/>
                  </a:lnTo>
                  <a:lnTo>
                    <a:pt x="9819" y="9787"/>
                  </a:lnTo>
                  <a:lnTo>
                    <a:pt x="9601" y="9618"/>
                  </a:lnTo>
                  <a:lnTo>
                    <a:pt x="9502" y="9627"/>
                  </a:lnTo>
                  <a:lnTo>
                    <a:pt x="9357" y="9744"/>
                  </a:lnTo>
                  <a:lnTo>
                    <a:pt x="9305" y="9833"/>
                  </a:lnTo>
                  <a:lnTo>
                    <a:pt x="9211" y="9883"/>
                  </a:lnTo>
                  <a:lnTo>
                    <a:pt x="9043" y="9869"/>
                  </a:lnTo>
                  <a:lnTo>
                    <a:pt x="8982" y="9834"/>
                  </a:lnTo>
                  <a:lnTo>
                    <a:pt x="8897" y="9834"/>
                  </a:lnTo>
                  <a:lnTo>
                    <a:pt x="8796" y="9891"/>
                  </a:lnTo>
                  <a:lnTo>
                    <a:pt x="8740" y="9967"/>
                  </a:lnTo>
                  <a:lnTo>
                    <a:pt x="8653" y="10030"/>
                  </a:lnTo>
                  <a:lnTo>
                    <a:pt x="8569" y="10131"/>
                  </a:lnTo>
                  <a:lnTo>
                    <a:pt x="8429" y="10141"/>
                  </a:lnTo>
                  <a:lnTo>
                    <a:pt x="8325" y="10337"/>
                  </a:lnTo>
                  <a:lnTo>
                    <a:pt x="8187" y="10571"/>
                  </a:lnTo>
                  <a:lnTo>
                    <a:pt x="8117" y="10571"/>
                  </a:lnTo>
                  <a:lnTo>
                    <a:pt x="8004" y="10610"/>
                  </a:lnTo>
                  <a:lnTo>
                    <a:pt x="7929" y="10721"/>
                  </a:lnTo>
                  <a:lnTo>
                    <a:pt x="7908" y="10901"/>
                  </a:lnTo>
                  <a:lnTo>
                    <a:pt x="7720" y="11112"/>
                  </a:lnTo>
                  <a:lnTo>
                    <a:pt x="7624" y="11205"/>
                  </a:lnTo>
                  <a:lnTo>
                    <a:pt x="7519" y="11196"/>
                  </a:lnTo>
                  <a:lnTo>
                    <a:pt x="7439" y="11221"/>
                  </a:lnTo>
                  <a:lnTo>
                    <a:pt x="7434" y="11289"/>
                  </a:lnTo>
                  <a:lnTo>
                    <a:pt x="7389" y="11490"/>
                  </a:lnTo>
                  <a:lnTo>
                    <a:pt x="7334" y="11562"/>
                  </a:lnTo>
                  <a:lnTo>
                    <a:pt x="7304" y="11641"/>
                  </a:lnTo>
                  <a:lnTo>
                    <a:pt x="7473" y="11842"/>
                  </a:lnTo>
                  <a:lnTo>
                    <a:pt x="7414" y="11917"/>
                  </a:lnTo>
                  <a:lnTo>
                    <a:pt x="7345" y="11988"/>
                  </a:lnTo>
                  <a:lnTo>
                    <a:pt x="7334" y="12075"/>
                  </a:lnTo>
                  <a:lnTo>
                    <a:pt x="7387" y="12211"/>
                  </a:lnTo>
                  <a:lnTo>
                    <a:pt x="7384" y="12321"/>
                  </a:lnTo>
                  <a:lnTo>
                    <a:pt x="7318" y="12473"/>
                  </a:lnTo>
                  <a:lnTo>
                    <a:pt x="7261" y="12581"/>
                  </a:lnTo>
                  <a:lnTo>
                    <a:pt x="7130" y="12682"/>
                  </a:lnTo>
                  <a:lnTo>
                    <a:pt x="7136" y="12785"/>
                  </a:lnTo>
                  <a:lnTo>
                    <a:pt x="7087" y="12878"/>
                  </a:lnTo>
                  <a:lnTo>
                    <a:pt x="7043" y="12989"/>
                  </a:lnTo>
                  <a:lnTo>
                    <a:pt x="7086" y="13093"/>
                  </a:lnTo>
                  <a:lnTo>
                    <a:pt x="7130" y="13218"/>
                  </a:lnTo>
                  <a:lnTo>
                    <a:pt x="7131" y="13321"/>
                  </a:lnTo>
                  <a:lnTo>
                    <a:pt x="7039" y="13363"/>
                  </a:lnTo>
                  <a:lnTo>
                    <a:pt x="6911" y="13143"/>
                  </a:lnTo>
                  <a:lnTo>
                    <a:pt x="6880" y="13039"/>
                  </a:lnTo>
                  <a:lnTo>
                    <a:pt x="6842" y="12954"/>
                  </a:lnTo>
                  <a:lnTo>
                    <a:pt x="6797" y="12878"/>
                  </a:lnTo>
                  <a:lnTo>
                    <a:pt x="6740" y="12830"/>
                  </a:lnTo>
                  <a:lnTo>
                    <a:pt x="6712" y="12773"/>
                  </a:lnTo>
                  <a:lnTo>
                    <a:pt x="6654" y="12729"/>
                  </a:lnTo>
                  <a:lnTo>
                    <a:pt x="6599" y="12625"/>
                  </a:lnTo>
                  <a:lnTo>
                    <a:pt x="6483" y="12579"/>
                  </a:lnTo>
                  <a:lnTo>
                    <a:pt x="6507" y="12664"/>
                  </a:lnTo>
                  <a:lnTo>
                    <a:pt x="6577" y="12829"/>
                  </a:lnTo>
                  <a:lnTo>
                    <a:pt x="6646" y="13026"/>
                  </a:lnTo>
                  <a:lnTo>
                    <a:pt x="6615" y="13148"/>
                  </a:lnTo>
                  <a:lnTo>
                    <a:pt x="6463" y="13222"/>
                  </a:lnTo>
                  <a:lnTo>
                    <a:pt x="6243" y="13222"/>
                  </a:lnTo>
                  <a:lnTo>
                    <a:pt x="6154" y="13273"/>
                  </a:lnTo>
                  <a:lnTo>
                    <a:pt x="6072" y="13370"/>
                  </a:lnTo>
                  <a:lnTo>
                    <a:pt x="5852" y="13371"/>
                  </a:lnTo>
                  <a:lnTo>
                    <a:pt x="5716" y="13281"/>
                  </a:lnTo>
                  <a:lnTo>
                    <a:pt x="5629" y="13330"/>
                  </a:lnTo>
                  <a:lnTo>
                    <a:pt x="5535" y="13389"/>
                  </a:lnTo>
                  <a:lnTo>
                    <a:pt x="5480" y="13521"/>
                  </a:lnTo>
                  <a:lnTo>
                    <a:pt x="5422" y="13605"/>
                  </a:lnTo>
                  <a:lnTo>
                    <a:pt x="5317" y="13575"/>
                  </a:lnTo>
                  <a:lnTo>
                    <a:pt x="5253" y="13510"/>
                  </a:lnTo>
                  <a:lnTo>
                    <a:pt x="5163" y="13457"/>
                  </a:lnTo>
                  <a:lnTo>
                    <a:pt x="5079" y="13433"/>
                  </a:lnTo>
                  <a:lnTo>
                    <a:pt x="5020" y="13460"/>
                  </a:lnTo>
                  <a:lnTo>
                    <a:pt x="4918" y="13499"/>
                  </a:lnTo>
                  <a:lnTo>
                    <a:pt x="4834" y="13515"/>
                  </a:lnTo>
                  <a:lnTo>
                    <a:pt x="4771" y="13507"/>
                  </a:lnTo>
                  <a:lnTo>
                    <a:pt x="4647" y="13556"/>
                  </a:lnTo>
                  <a:lnTo>
                    <a:pt x="4609" y="13543"/>
                  </a:lnTo>
                  <a:lnTo>
                    <a:pt x="4536" y="13447"/>
                  </a:lnTo>
                  <a:lnTo>
                    <a:pt x="4437" y="13515"/>
                  </a:lnTo>
                  <a:lnTo>
                    <a:pt x="4281" y="13578"/>
                  </a:lnTo>
                  <a:lnTo>
                    <a:pt x="4211" y="13637"/>
                  </a:lnTo>
                  <a:lnTo>
                    <a:pt x="4107" y="13630"/>
                  </a:lnTo>
                  <a:lnTo>
                    <a:pt x="4004" y="13562"/>
                  </a:lnTo>
                  <a:lnTo>
                    <a:pt x="3880" y="13564"/>
                  </a:lnTo>
                  <a:lnTo>
                    <a:pt x="3806" y="13496"/>
                  </a:lnTo>
                  <a:lnTo>
                    <a:pt x="3751" y="13365"/>
                  </a:lnTo>
                  <a:lnTo>
                    <a:pt x="3665" y="13414"/>
                  </a:lnTo>
                  <a:lnTo>
                    <a:pt x="3577" y="13368"/>
                  </a:lnTo>
                  <a:lnTo>
                    <a:pt x="3548" y="13308"/>
                  </a:lnTo>
                  <a:lnTo>
                    <a:pt x="3542" y="13192"/>
                  </a:lnTo>
                  <a:lnTo>
                    <a:pt x="3505" y="13067"/>
                  </a:lnTo>
                  <a:lnTo>
                    <a:pt x="3506" y="12968"/>
                  </a:lnTo>
                  <a:lnTo>
                    <a:pt x="3432" y="12710"/>
                  </a:lnTo>
                  <a:lnTo>
                    <a:pt x="3300" y="12451"/>
                  </a:lnTo>
                  <a:lnTo>
                    <a:pt x="3250" y="12402"/>
                  </a:lnTo>
                  <a:lnTo>
                    <a:pt x="3155" y="12249"/>
                  </a:lnTo>
                  <a:lnTo>
                    <a:pt x="3115" y="12141"/>
                  </a:lnTo>
                  <a:lnTo>
                    <a:pt x="3051" y="12035"/>
                  </a:lnTo>
                  <a:lnTo>
                    <a:pt x="3045" y="11939"/>
                  </a:lnTo>
                  <a:lnTo>
                    <a:pt x="2988" y="11804"/>
                  </a:lnTo>
                  <a:lnTo>
                    <a:pt x="2922" y="11692"/>
                  </a:lnTo>
                  <a:lnTo>
                    <a:pt x="2883" y="11545"/>
                  </a:lnTo>
                  <a:lnTo>
                    <a:pt x="2824" y="11482"/>
                  </a:lnTo>
                  <a:lnTo>
                    <a:pt x="2778" y="11392"/>
                  </a:lnTo>
                  <a:lnTo>
                    <a:pt x="2780" y="11302"/>
                  </a:lnTo>
                  <a:lnTo>
                    <a:pt x="2735" y="11290"/>
                  </a:lnTo>
                  <a:lnTo>
                    <a:pt x="2684" y="11216"/>
                  </a:lnTo>
                  <a:lnTo>
                    <a:pt x="2630" y="11136"/>
                  </a:lnTo>
                  <a:lnTo>
                    <a:pt x="2594" y="11063"/>
                  </a:lnTo>
                  <a:lnTo>
                    <a:pt x="2403" y="10864"/>
                  </a:lnTo>
                  <a:lnTo>
                    <a:pt x="2337" y="10769"/>
                  </a:lnTo>
                  <a:lnTo>
                    <a:pt x="2226" y="10656"/>
                  </a:lnTo>
                  <a:lnTo>
                    <a:pt x="2088" y="10588"/>
                  </a:lnTo>
                  <a:lnTo>
                    <a:pt x="1929" y="10569"/>
                  </a:lnTo>
                  <a:lnTo>
                    <a:pt x="1808" y="10516"/>
                  </a:lnTo>
                  <a:lnTo>
                    <a:pt x="1767" y="10467"/>
                  </a:lnTo>
                  <a:lnTo>
                    <a:pt x="1579" y="10444"/>
                  </a:lnTo>
                  <a:lnTo>
                    <a:pt x="1322" y="10444"/>
                  </a:lnTo>
                  <a:lnTo>
                    <a:pt x="1246" y="10388"/>
                  </a:lnTo>
                  <a:lnTo>
                    <a:pt x="1152" y="10394"/>
                  </a:lnTo>
                  <a:lnTo>
                    <a:pt x="890" y="10343"/>
                  </a:lnTo>
                  <a:lnTo>
                    <a:pt x="769" y="10395"/>
                  </a:lnTo>
                  <a:lnTo>
                    <a:pt x="659" y="10386"/>
                  </a:lnTo>
                  <a:close/>
                </a:path>
              </a:pathLst>
            </a:custGeom>
            <a:solidFill>
              <a:srgbClr val="B2D4EF"/>
            </a:solidFill>
            <a:ln w="19050" cmpd="sng">
              <a:noFill/>
              <a:prstDash val="solid"/>
              <a:round/>
              <a:headEnd/>
              <a:tailEnd/>
            </a:ln>
            <a:effectLst/>
          </p:spPr>
          <p:txBody>
            <a:bodyPr/>
            <a:lstStyle/>
            <a:p>
              <a:endParaRPr lang="zh-CN" altLang="en-US" kern="0">
                <a:solidFill>
                  <a:sysClr val="windowText" lastClr="000000"/>
                </a:solidFill>
              </a:endParaRPr>
            </a:p>
          </p:txBody>
        </p:sp>
        <p:grpSp>
          <p:nvGrpSpPr>
            <p:cNvPr id="441" name="Group 440"/>
            <p:cNvGrpSpPr/>
            <p:nvPr/>
          </p:nvGrpSpPr>
          <p:grpSpPr>
            <a:xfrm>
              <a:off x="3595082" y="5149682"/>
              <a:ext cx="1220199" cy="995340"/>
              <a:chOff x="473869" y="1392238"/>
              <a:chExt cx="8196263" cy="4073524"/>
            </a:xfrm>
            <a:solidFill>
              <a:srgbClr val="B2D4EF"/>
            </a:solidFill>
          </p:grpSpPr>
          <p:sp>
            <p:nvSpPr>
              <p:cNvPr id="445" name="Freeform 191"/>
              <p:cNvSpPr>
                <a:spLocks/>
              </p:cNvSpPr>
              <p:nvPr/>
            </p:nvSpPr>
            <p:spPr bwMode="auto">
              <a:xfrm>
                <a:off x="5295107" y="4305300"/>
                <a:ext cx="169863" cy="319087"/>
              </a:xfrm>
              <a:custGeom>
                <a:avLst/>
                <a:gdLst/>
                <a:ahLst/>
                <a:cxnLst>
                  <a:cxn ang="0">
                    <a:pos x="11" y="129"/>
                  </a:cxn>
                  <a:cxn ang="0">
                    <a:pos x="11" y="125"/>
                  </a:cxn>
                  <a:cxn ang="0">
                    <a:pos x="16" y="117"/>
                  </a:cxn>
                  <a:cxn ang="0">
                    <a:pos x="18" y="108"/>
                  </a:cxn>
                  <a:cxn ang="0">
                    <a:pos x="21" y="107"/>
                  </a:cxn>
                  <a:cxn ang="0">
                    <a:pos x="19" y="100"/>
                  </a:cxn>
                  <a:cxn ang="0">
                    <a:pos x="18" y="93"/>
                  </a:cxn>
                  <a:cxn ang="0">
                    <a:pos x="14" y="86"/>
                  </a:cxn>
                  <a:cxn ang="0">
                    <a:pos x="14" y="81"/>
                  </a:cxn>
                  <a:cxn ang="0">
                    <a:pos x="14" y="70"/>
                  </a:cxn>
                  <a:cxn ang="0">
                    <a:pos x="16" y="65"/>
                  </a:cxn>
                  <a:cxn ang="0">
                    <a:pos x="19" y="60"/>
                  </a:cxn>
                  <a:cxn ang="0">
                    <a:pos x="25" y="57"/>
                  </a:cxn>
                  <a:cxn ang="0">
                    <a:pos x="33" y="51"/>
                  </a:cxn>
                  <a:cxn ang="0">
                    <a:pos x="47" y="48"/>
                  </a:cxn>
                  <a:cxn ang="0">
                    <a:pos x="55" y="39"/>
                  </a:cxn>
                  <a:cxn ang="0">
                    <a:pos x="66" y="31"/>
                  </a:cxn>
                  <a:cxn ang="0">
                    <a:pos x="74" y="21"/>
                  </a:cxn>
                  <a:cxn ang="0">
                    <a:pos x="83" y="14"/>
                  </a:cxn>
                  <a:cxn ang="0">
                    <a:pos x="83" y="7"/>
                  </a:cxn>
                  <a:cxn ang="0">
                    <a:pos x="85" y="0"/>
                  </a:cxn>
                  <a:cxn ang="0">
                    <a:pos x="93" y="5"/>
                  </a:cxn>
                  <a:cxn ang="0">
                    <a:pos x="100" y="19"/>
                  </a:cxn>
                  <a:cxn ang="0">
                    <a:pos x="102" y="34"/>
                  </a:cxn>
                  <a:cxn ang="0">
                    <a:pos x="107" y="48"/>
                  </a:cxn>
                  <a:cxn ang="0">
                    <a:pos x="107" y="55"/>
                  </a:cxn>
                  <a:cxn ang="0">
                    <a:pos x="100" y="53"/>
                  </a:cxn>
                  <a:cxn ang="0">
                    <a:pos x="98" y="53"/>
                  </a:cxn>
                  <a:cxn ang="0">
                    <a:pos x="97" y="65"/>
                  </a:cxn>
                  <a:cxn ang="0">
                    <a:pos x="95" y="77"/>
                  </a:cxn>
                  <a:cxn ang="0">
                    <a:pos x="92" y="89"/>
                  </a:cxn>
                  <a:cxn ang="0">
                    <a:pos x="90" y="101"/>
                  </a:cxn>
                  <a:cxn ang="0">
                    <a:pos x="85" y="112"/>
                  </a:cxn>
                  <a:cxn ang="0">
                    <a:pos x="81" y="122"/>
                  </a:cxn>
                  <a:cxn ang="0">
                    <a:pos x="78" y="132"/>
                  </a:cxn>
                  <a:cxn ang="0">
                    <a:pos x="74" y="144"/>
                  </a:cxn>
                  <a:cxn ang="0">
                    <a:pos x="69" y="151"/>
                  </a:cxn>
                  <a:cxn ang="0">
                    <a:pos x="66" y="162"/>
                  </a:cxn>
                  <a:cxn ang="0">
                    <a:pos x="62" y="170"/>
                  </a:cxn>
                  <a:cxn ang="0">
                    <a:pos x="59" y="180"/>
                  </a:cxn>
                  <a:cxn ang="0">
                    <a:pos x="52" y="187"/>
                  </a:cxn>
                  <a:cxn ang="0">
                    <a:pos x="47" y="194"/>
                  </a:cxn>
                  <a:cxn ang="0">
                    <a:pos x="38" y="198"/>
                  </a:cxn>
                  <a:cxn ang="0">
                    <a:pos x="30" y="201"/>
                  </a:cxn>
                  <a:cxn ang="0">
                    <a:pos x="19" y="198"/>
                  </a:cxn>
                  <a:cxn ang="0">
                    <a:pos x="12" y="191"/>
                  </a:cxn>
                  <a:cxn ang="0">
                    <a:pos x="6" y="180"/>
                  </a:cxn>
                  <a:cxn ang="0">
                    <a:pos x="6" y="172"/>
                  </a:cxn>
                  <a:cxn ang="0">
                    <a:pos x="6" y="165"/>
                  </a:cxn>
                  <a:cxn ang="0">
                    <a:pos x="7" y="160"/>
                  </a:cxn>
                  <a:cxn ang="0">
                    <a:pos x="0" y="150"/>
                  </a:cxn>
                  <a:cxn ang="0">
                    <a:pos x="0" y="139"/>
                  </a:cxn>
                  <a:cxn ang="0">
                    <a:pos x="6" y="132"/>
                  </a:cxn>
                  <a:cxn ang="0">
                    <a:pos x="11" y="129"/>
                  </a:cxn>
                </a:cxnLst>
                <a:rect l="0" t="0" r="r" b="b"/>
                <a:pathLst>
                  <a:path w="107" h="201">
                    <a:moveTo>
                      <a:pt x="11" y="129"/>
                    </a:moveTo>
                    <a:lnTo>
                      <a:pt x="11" y="125"/>
                    </a:lnTo>
                    <a:lnTo>
                      <a:pt x="16" y="117"/>
                    </a:lnTo>
                    <a:lnTo>
                      <a:pt x="18" y="108"/>
                    </a:lnTo>
                    <a:lnTo>
                      <a:pt x="21" y="107"/>
                    </a:lnTo>
                    <a:lnTo>
                      <a:pt x="19" y="100"/>
                    </a:lnTo>
                    <a:lnTo>
                      <a:pt x="18" y="93"/>
                    </a:lnTo>
                    <a:lnTo>
                      <a:pt x="14" y="86"/>
                    </a:lnTo>
                    <a:lnTo>
                      <a:pt x="14" y="81"/>
                    </a:lnTo>
                    <a:lnTo>
                      <a:pt x="14" y="70"/>
                    </a:lnTo>
                    <a:lnTo>
                      <a:pt x="16" y="65"/>
                    </a:lnTo>
                    <a:lnTo>
                      <a:pt x="19" y="60"/>
                    </a:lnTo>
                    <a:lnTo>
                      <a:pt x="25" y="57"/>
                    </a:lnTo>
                    <a:lnTo>
                      <a:pt x="33" y="51"/>
                    </a:lnTo>
                    <a:lnTo>
                      <a:pt x="47" y="48"/>
                    </a:lnTo>
                    <a:lnTo>
                      <a:pt x="55" y="39"/>
                    </a:lnTo>
                    <a:lnTo>
                      <a:pt x="66" y="31"/>
                    </a:lnTo>
                    <a:lnTo>
                      <a:pt x="74" y="21"/>
                    </a:lnTo>
                    <a:lnTo>
                      <a:pt x="83" y="14"/>
                    </a:lnTo>
                    <a:lnTo>
                      <a:pt x="83" y="7"/>
                    </a:lnTo>
                    <a:lnTo>
                      <a:pt x="85" y="0"/>
                    </a:lnTo>
                    <a:lnTo>
                      <a:pt x="93" y="5"/>
                    </a:lnTo>
                    <a:lnTo>
                      <a:pt x="100" y="19"/>
                    </a:lnTo>
                    <a:lnTo>
                      <a:pt x="102" y="34"/>
                    </a:lnTo>
                    <a:lnTo>
                      <a:pt x="107" y="48"/>
                    </a:lnTo>
                    <a:lnTo>
                      <a:pt x="107" y="55"/>
                    </a:lnTo>
                    <a:lnTo>
                      <a:pt x="100" y="53"/>
                    </a:lnTo>
                    <a:lnTo>
                      <a:pt x="98" y="53"/>
                    </a:lnTo>
                    <a:lnTo>
                      <a:pt x="97" y="65"/>
                    </a:lnTo>
                    <a:lnTo>
                      <a:pt x="95" y="77"/>
                    </a:lnTo>
                    <a:lnTo>
                      <a:pt x="92" y="89"/>
                    </a:lnTo>
                    <a:lnTo>
                      <a:pt x="90" y="101"/>
                    </a:lnTo>
                    <a:lnTo>
                      <a:pt x="85" y="112"/>
                    </a:lnTo>
                    <a:lnTo>
                      <a:pt x="81" y="122"/>
                    </a:lnTo>
                    <a:lnTo>
                      <a:pt x="78" y="132"/>
                    </a:lnTo>
                    <a:lnTo>
                      <a:pt x="74" y="144"/>
                    </a:lnTo>
                    <a:lnTo>
                      <a:pt x="69" y="151"/>
                    </a:lnTo>
                    <a:lnTo>
                      <a:pt x="66" y="162"/>
                    </a:lnTo>
                    <a:lnTo>
                      <a:pt x="62" y="170"/>
                    </a:lnTo>
                    <a:lnTo>
                      <a:pt x="59" y="180"/>
                    </a:lnTo>
                    <a:lnTo>
                      <a:pt x="52" y="187"/>
                    </a:lnTo>
                    <a:lnTo>
                      <a:pt x="47" y="194"/>
                    </a:lnTo>
                    <a:lnTo>
                      <a:pt x="38" y="198"/>
                    </a:lnTo>
                    <a:lnTo>
                      <a:pt x="30" y="201"/>
                    </a:lnTo>
                    <a:lnTo>
                      <a:pt x="19" y="198"/>
                    </a:lnTo>
                    <a:lnTo>
                      <a:pt x="12" y="191"/>
                    </a:lnTo>
                    <a:lnTo>
                      <a:pt x="6" y="180"/>
                    </a:lnTo>
                    <a:lnTo>
                      <a:pt x="6" y="172"/>
                    </a:lnTo>
                    <a:lnTo>
                      <a:pt x="6" y="165"/>
                    </a:lnTo>
                    <a:lnTo>
                      <a:pt x="7" y="160"/>
                    </a:lnTo>
                    <a:lnTo>
                      <a:pt x="0" y="150"/>
                    </a:lnTo>
                    <a:lnTo>
                      <a:pt x="0" y="139"/>
                    </a:lnTo>
                    <a:lnTo>
                      <a:pt x="6" y="132"/>
                    </a:lnTo>
                    <a:lnTo>
                      <a:pt x="11" y="129"/>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446" name="Freeform 192"/>
              <p:cNvSpPr>
                <a:spLocks/>
              </p:cNvSpPr>
              <p:nvPr/>
            </p:nvSpPr>
            <p:spPr bwMode="auto">
              <a:xfrm>
                <a:off x="3920332" y="3114675"/>
                <a:ext cx="1563688" cy="1747837"/>
              </a:xfrm>
              <a:custGeom>
                <a:avLst/>
                <a:gdLst/>
                <a:ahLst/>
                <a:cxnLst>
                  <a:cxn ang="0">
                    <a:pos x="607" y="93"/>
                  </a:cxn>
                  <a:cxn ang="0">
                    <a:pos x="681" y="102"/>
                  </a:cxn>
                  <a:cxn ang="0">
                    <a:pos x="741" y="102"/>
                  </a:cxn>
                  <a:cxn ang="0">
                    <a:pos x="741" y="157"/>
                  </a:cxn>
                  <a:cxn ang="0">
                    <a:pos x="762" y="217"/>
                  </a:cxn>
                  <a:cxn ang="0">
                    <a:pos x="784" y="289"/>
                  </a:cxn>
                  <a:cxn ang="0">
                    <a:pos x="811" y="332"/>
                  </a:cxn>
                  <a:cxn ang="0">
                    <a:pos x="856" y="380"/>
                  </a:cxn>
                  <a:cxn ang="0">
                    <a:pos x="884" y="418"/>
                  </a:cxn>
                  <a:cxn ang="0">
                    <a:pos x="939" y="408"/>
                  </a:cxn>
                  <a:cxn ang="0">
                    <a:pos x="983" y="415"/>
                  </a:cxn>
                  <a:cxn ang="0">
                    <a:pos x="954" y="480"/>
                  </a:cxn>
                  <a:cxn ang="0">
                    <a:pos x="896" y="549"/>
                  </a:cxn>
                  <a:cxn ang="0">
                    <a:pos x="830" y="604"/>
                  </a:cxn>
                  <a:cxn ang="0">
                    <a:pos x="810" y="660"/>
                  </a:cxn>
                  <a:cxn ang="0">
                    <a:pos x="829" y="716"/>
                  </a:cxn>
                  <a:cxn ang="0">
                    <a:pos x="827" y="759"/>
                  </a:cxn>
                  <a:cxn ang="0">
                    <a:pos x="820" y="808"/>
                  </a:cxn>
                  <a:cxn ang="0">
                    <a:pos x="760" y="857"/>
                  </a:cxn>
                  <a:cxn ang="0">
                    <a:pos x="758" y="905"/>
                  </a:cxn>
                  <a:cxn ang="0">
                    <a:pos x="739" y="937"/>
                  </a:cxn>
                  <a:cxn ang="0">
                    <a:pos x="712" y="991"/>
                  </a:cxn>
                  <a:cxn ang="0">
                    <a:pos x="663" y="1058"/>
                  </a:cxn>
                  <a:cxn ang="0">
                    <a:pos x="603" y="1090"/>
                  </a:cxn>
                  <a:cxn ang="0">
                    <a:pos x="536" y="1101"/>
                  </a:cxn>
                  <a:cxn ang="0">
                    <a:pos x="505" y="1066"/>
                  </a:cxn>
                  <a:cxn ang="0">
                    <a:pos x="495" y="1025"/>
                  </a:cxn>
                  <a:cxn ang="0">
                    <a:pos x="457" y="949"/>
                  </a:cxn>
                  <a:cxn ang="0">
                    <a:pos x="443" y="889"/>
                  </a:cxn>
                  <a:cxn ang="0">
                    <a:pos x="414" y="814"/>
                  </a:cxn>
                  <a:cxn ang="0">
                    <a:pos x="447" y="743"/>
                  </a:cxn>
                  <a:cxn ang="0">
                    <a:pos x="433" y="688"/>
                  </a:cxn>
                  <a:cxn ang="0">
                    <a:pos x="392" y="614"/>
                  </a:cxn>
                  <a:cxn ang="0">
                    <a:pos x="388" y="562"/>
                  </a:cxn>
                  <a:cxn ang="0">
                    <a:pos x="393" y="530"/>
                  </a:cxn>
                  <a:cxn ang="0">
                    <a:pos x="340" y="507"/>
                  </a:cxn>
                  <a:cxn ang="0">
                    <a:pos x="282" y="478"/>
                  </a:cxn>
                  <a:cxn ang="0">
                    <a:pos x="218" y="506"/>
                  </a:cxn>
                  <a:cxn ang="0">
                    <a:pos x="141" y="507"/>
                  </a:cxn>
                  <a:cxn ang="0">
                    <a:pos x="70" y="459"/>
                  </a:cxn>
                  <a:cxn ang="0">
                    <a:pos x="29" y="408"/>
                  </a:cxn>
                  <a:cxn ang="0">
                    <a:pos x="8" y="378"/>
                  </a:cxn>
                  <a:cxn ang="0">
                    <a:pos x="17" y="320"/>
                  </a:cxn>
                  <a:cxn ang="0">
                    <a:pos x="17" y="239"/>
                  </a:cxn>
                  <a:cxn ang="0">
                    <a:pos x="72" y="155"/>
                  </a:cxn>
                  <a:cxn ang="0">
                    <a:pos x="113" y="96"/>
                  </a:cxn>
                  <a:cxn ang="0">
                    <a:pos x="161" y="40"/>
                  </a:cxn>
                  <a:cxn ang="0">
                    <a:pos x="215" y="40"/>
                  </a:cxn>
                  <a:cxn ang="0">
                    <a:pos x="273" y="14"/>
                  </a:cxn>
                  <a:cxn ang="0">
                    <a:pos x="332" y="12"/>
                  </a:cxn>
                  <a:cxn ang="0">
                    <a:pos x="388" y="0"/>
                  </a:cxn>
                  <a:cxn ang="0">
                    <a:pos x="404" y="19"/>
                  </a:cxn>
                  <a:cxn ang="0">
                    <a:pos x="411" y="66"/>
                  </a:cxn>
                  <a:cxn ang="0">
                    <a:pos x="462" y="79"/>
                  </a:cxn>
                  <a:cxn ang="0">
                    <a:pos x="522" y="114"/>
                  </a:cxn>
                  <a:cxn ang="0">
                    <a:pos x="540" y="79"/>
                  </a:cxn>
                </a:cxnLst>
                <a:rect l="0" t="0" r="r" b="b"/>
                <a:pathLst>
                  <a:path w="985" h="1101">
                    <a:moveTo>
                      <a:pt x="562" y="76"/>
                    </a:moveTo>
                    <a:lnTo>
                      <a:pt x="574" y="76"/>
                    </a:lnTo>
                    <a:lnTo>
                      <a:pt x="576" y="83"/>
                    </a:lnTo>
                    <a:lnTo>
                      <a:pt x="581" y="88"/>
                    </a:lnTo>
                    <a:lnTo>
                      <a:pt x="591" y="90"/>
                    </a:lnTo>
                    <a:lnTo>
                      <a:pt x="607" y="93"/>
                    </a:lnTo>
                    <a:lnTo>
                      <a:pt x="619" y="96"/>
                    </a:lnTo>
                    <a:lnTo>
                      <a:pt x="633" y="102"/>
                    </a:lnTo>
                    <a:lnTo>
                      <a:pt x="648" y="103"/>
                    </a:lnTo>
                    <a:lnTo>
                      <a:pt x="663" y="107"/>
                    </a:lnTo>
                    <a:lnTo>
                      <a:pt x="672" y="103"/>
                    </a:lnTo>
                    <a:lnTo>
                      <a:pt x="681" y="102"/>
                    </a:lnTo>
                    <a:lnTo>
                      <a:pt x="688" y="98"/>
                    </a:lnTo>
                    <a:lnTo>
                      <a:pt x="700" y="98"/>
                    </a:lnTo>
                    <a:lnTo>
                      <a:pt x="712" y="102"/>
                    </a:lnTo>
                    <a:lnTo>
                      <a:pt x="727" y="105"/>
                    </a:lnTo>
                    <a:lnTo>
                      <a:pt x="734" y="103"/>
                    </a:lnTo>
                    <a:lnTo>
                      <a:pt x="741" y="102"/>
                    </a:lnTo>
                    <a:lnTo>
                      <a:pt x="746" y="114"/>
                    </a:lnTo>
                    <a:lnTo>
                      <a:pt x="751" y="126"/>
                    </a:lnTo>
                    <a:lnTo>
                      <a:pt x="748" y="131"/>
                    </a:lnTo>
                    <a:lnTo>
                      <a:pt x="746" y="139"/>
                    </a:lnTo>
                    <a:lnTo>
                      <a:pt x="743" y="148"/>
                    </a:lnTo>
                    <a:lnTo>
                      <a:pt x="741" y="157"/>
                    </a:lnTo>
                    <a:lnTo>
                      <a:pt x="732" y="152"/>
                    </a:lnTo>
                    <a:lnTo>
                      <a:pt x="725" y="141"/>
                    </a:lnTo>
                    <a:lnTo>
                      <a:pt x="719" y="131"/>
                    </a:lnTo>
                    <a:lnTo>
                      <a:pt x="713" y="122"/>
                    </a:lnTo>
                    <a:lnTo>
                      <a:pt x="713" y="133"/>
                    </a:lnTo>
                    <a:lnTo>
                      <a:pt x="762" y="217"/>
                    </a:lnTo>
                    <a:lnTo>
                      <a:pt x="762" y="225"/>
                    </a:lnTo>
                    <a:lnTo>
                      <a:pt x="767" y="237"/>
                    </a:lnTo>
                    <a:lnTo>
                      <a:pt x="774" y="248"/>
                    </a:lnTo>
                    <a:lnTo>
                      <a:pt x="780" y="256"/>
                    </a:lnTo>
                    <a:lnTo>
                      <a:pt x="780" y="282"/>
                    </a:lnTo>
                    <a:lnTo>
                      <a:pt x="784" y="289"/>
                    </a:lnTo>
                    <a:lnTo>
                      <a:pt x="791" y="294"/>
                    </a:lnTo>
                    <a:lnTo>
                      <a:pt x="796" y="299"/>
                    </a:lnTo>
                    <a:lnTo>
                      <a:pt x="805" y="306"/>
                    </a:lnTo>
                    <a:lnTo>
                      <a:pt x="808" y="315"/>
                    </a:lnTo>
                    <a:lnTo>
                      <a:pt x="810" y="323"/>
                    </a:lnTo>
                    <a:lnTo>
                      <a:pt x="811" y="332"/>
                    </a:lnTo>
                    <a:lnTo>
                      <a:pt x="817" y="341"/>
                    </a:lnTo>
                    <a:lnTo>
                      <a:pt x="827" y="348"/>
                    </a:lnTo>
                    <a:lnTo>
                      <a:pt x="839" y="356"/>
                    </a:lnTo>
                    <a:lnTo>
                      <a:pt x="844" y="363"/>
                    </a:lnTo>
                    <a:lnTo>
                      <a:pt x="851" y="372"/>
                    </a:lnTo>
                    <a:lnTo>
                      <a:pt x="856" y="380"/>
                    </a:lnTo>
                    <a:lnTo>
                      <a:pt x="868" y="384"/>
                    </a:lnTo>
                    <a:lnTo>
                      <a:pt x="870" y="392"/>
                    </a:lnTo>
                    <a:lnTo>
                      <a:pt x="868" y="399"/>
                    </a:lnTo>
                    <a:lnTo>
                      <a:pt x="873" y="403"/>
                    </a:lnTo>
                    <a:lnTo>
                      <a:pt x="878" y="411"/>
                    </a:lnTo>
                    <a:lnTo>
                      <a:pt x="884" y="418"/>
                    </a:lnTo>
                    <a:lnTo>
                      <a:pt x="891" y="421"/>
                    </a:lnTo>
                    <a:lnTo>
                      <a:pt x="897" y="416"/>
                    </a:lnTo>
                    <a:lnTo>
                      <a:pt x="906" y="411"/>
                    </a:lnTo>
                    <a:lnTo>
                      <a:pt x="915" y="411"/>
                    </a:lnTo>
                    <a:lnTo>
                      <a:pt x="925" y="411"/>
                    </a:lnTo>
                    <a:lnTo>
                      <a:pt x="939" y="408"/>
                    </a:lnTo>
                    <a:lnTo>
                      <a:pt x="952" y="404"/>
                    </a:lnTo>
                    <a:lnTo>
                      <a:pt x="966" y="399"/>
                    </a:lnTo>
                    <a:lnTo>
                      <a:pt x="982" y="397"/>
                    </a:lnTo>
                    <a:lnTo>
                      <a:pt x="983" y="401"/>
                    </a:lnTo>
                    <a:lnTo>
                      <a:pt x="985" y="404"/>
                    </a:lnTo>
                    <a:lnTo>
                      <a:pt x="983" y="415"/>
                    </a:lnTo>
                    <a:lnTo>
                      <a:pt x="980" y="427"/>
                    </a:lnTo>
                    <a:lnTo>
                      <a:pt x="975" y="437"/>
                    </a:lnTo>
                    <a:lnTo>
                      <a:pt x="971" y="451"/>
                    </a:lnTo>
                    <a:lnTo>
                      <a:pt x="964" y="461"/>
                    </a:lnTo>
                    <a:lnTo>
                      <a:pt x="959" y="471"/>
                    </a:lnTo>
                    <a:lnTo>
                      <a:pt x="954" y="480"/>
                    </a:lnTo>
                    <a:lnTo>
                      <a:pt x="949" y="489"/>
                    </a:lnTo>
                    <a:lnTo>
                      <a:pt x="937" y="502"/>
                    </a:lnTo>
                    <a:lnTo>
                      <a:pt x="930" y="516"/>
                    </a:lnTo>
                    <a:lnTo>
                      <a:pt x="920" y="528"/>
                    </a:lnTo>
                    <a:lnTo>
                      <a:pt x="909" y="542"/>
                    </a:lnTo>
                    <a:lnTo>
                      <a:pt x="896" y="549"/>
                    </a:lnTo>
                    <a:lnTo>
                      <a:pt x="882" y="557"/>
                    </a:lnTo>
                    <a:lnTo>
                      <a:pt x="870" y="564"/>
                    </a:lnTo>
                    <a:lnTo>
                      <a:pt x="860" y="573"/>
                    </a:lnTo>
                    <a:lnTo>
                      <a:pt x="848" y="581"/>
                    </a:lnTo>
                    <a:lnTo>
                      <a:pt x="839" y="592"/>
                    </a:lnTo>
                    <a:lnTo>
                      <a:pt x="830" y="604"/>
                    </a:lnTo>
                    <a:lnTo>
                      <a:pt x="827" y="621"/>
                    </a:lnTo>
                    <a:lnTo>
                      <a:pt x="822" y="628"/>
                    </a:lnTo>
                    <a:lnTo>
                      <a:pt x="817" y="635"/>
                    </a:lnTo>
                    <a:lnTo>
                      <a:pt x="811" y="640"/>
                    </a:lnTo>
                    <a:lnTo>
                      <a:pt x="810" y="652"/>
                    </a:lnTo>
                    <a:lnTo>
                      <a:pt x="810" y="660"/>
                    </a:lnTo>
                    <a:lnTo>
                      <a:pt x="811" y="671"/>
                    </a:lnTo>
                    <a:lnTo>
                      <a:pt x="811" y="678"/>
                    </a:lnTo>
                    <a:lnTo>
                      <a:pt x="813" y="690"/>
                    </a:lnTo>
                    <a:lnTo>
                      <a:pt x="815" y="700"/>
                    </a:lnTo>
                    <a:lnTo>
                      <a:pt x="822" y="709"/>
                    </a:lnTo>
                    <a:lnTo>
                      <a:pt x="829" y="716"/>
                    </a:lnTo>
                    <a:lnTo>
                      <a:pt x="832" y="724"/>
                    </a:lnTo>
                    <a:lnTo>
                      <a:pt x="830" y="728"/>
                    </a:lnTo>
                    <a:lnTo>
                      <a:pt x="829" y="733"/>
                    </a:lnTo>
                    <a:lnTo>
                      <a:pt x="829" y="745"/>
                    </a:lnTo>
                    <a:lnTo>
                      <a:pt x="827" y="750"/>
                    </a:lnTo>
                    <a:lnTo>
                      <a:pt x="827" y="759"/>
                    </a:lnTo>
                    <a:lnTo>
                      <a:pt x="827" y="767"/>
                    </a:lnTo>
                    <a:lnTo>
                      <a:pt x="827" y="777"/>
                    </a:lnTo>
                    <a:lnTo>
                      <a:pt x="830" y="781"/>
                    </a:lnTo>
                    <a:lnTo>
                      <a:pt x="832" y="788"/>
                    </a:lnTo>
                    <a:lnTo>
                      <a:pt x="829" y="798"/>
                    </a:lnTo>
                    <a:lnTo>
                      <a:pt x="820" y="808"/>
                    </a:lnTo>
                    <a:lnTo>
                      <a:pt x="810" y="815"/>
                    </a:lnTo>
                    <a:lnTo>
                      <a:pt x="798" y="824"/>
                    </a:lnTo>
                    <a:lnTo>
                      <a:pt x="784" y="829"/>
                    </a:lnTo>
                    <a:lnTo>
                      <a:pt x="772" y="836"/>
                    </a:lnTo>
                    <a:lnTo>
                      <a:pt x="763" y="844"/>
                    </a:lnTo>
                    <a:lnTo>
                      <a:pt x="760" y="857"/>
                    </a:lnTo>
                    <a:lnTo>
                      <a:pt x="748" y="860"/>
                    </a:lnTo>
                    <a:lnTo>
                      <a:pt x="744" y="870"/>
                    </a:lnTo>
                    <a:lnTo>
                      <a:pt x="746" y="877"/>
                    </a:lnTo>
                    <a:lnTo>
                      <a:pt x="751" y="886"/>
                    </a:lnTo>
                    <a:lnTo>
                      <a:pt x="755" y="893"/>
                    </a:lnTo>
                    <a:lnTo>
                      <a:pt x="758" y="905"/>
                    </a:lnTo>
                    <a:lnTo>
                      <a:pt x="756" y="912"/>
                    </a:lnTo>
                    <a:lnTo>
                      <a:pt x="756" y="920"/>
                    </a:lnTo>
                    <a:lnTo>
                      <a:pt x="755" y="929"/>
                    </a:lnTo>
                    <a:lnTo>
                      <a:pt x="755" y="934"/>
                    </a:lnTo>
                    <a:lnTo>
                      <a:pt x="746" y="936"/>
                    </a:lnTo>
                    <a:lnTo>
                      <a:pt x="739" y="937"/>
                    </a:lnTo>
                    <a:lnTo>
                      <a:pt x="724" y="946"/>
                    </a:lnTo>
                    <a:lnTo>
                      <a:pt x="713" y="961"/>
                    </a:lnTo>
                    <a:lnTo>
                      <a:pt x="719" y="967"/>
                    </a:lnTo>
                    <a:lnTo>
                      <a:pt x="720" y="972"/>
                    </a:lnTo>
                    <a:lnTo>
                      <a:pt x="717" y="980"/>
                    </a:lnTo>
                    <a:lnTo>
                      <a:pt x="712" y="991"/>
                    </a:lnTo>
                    <a:lnTo>
                      <a:pt x="705" y="998"/>
                    </a:lnTo>
                    <a:lnTo>
                      <a:pt x="701" y="1004"/>
                    </a:lnTo>
                    <a:lnTo>
                      <a:pt x="689" y="1020"/>
                    </a:lnTo>
                    <a:lnTo>
                      <a:pt x="681" y="1037"/>
                    </a:lnTo>
                    <a:lnTo>
                      <a:pt x="670" y="1047"/>
                    </a:lnTo>
                    <a:lnTo>
                      <a:pt x="663" y="1058"/>
                    </a:lnTo>
                    <a:lnTo>
                      <a:pt x="653" y="1066"/>
                    </a:lnTo>
                    <a:lnTo>
                      <a:pt x="641" y="1077"/>
                    </a:lnTo>
                    <a:lnTo>
                      <a:pt x="627" y="1078"/>
                    </a:lnTo>
                    <a:lnTo>
                      <a:pt x="619" y="1087"/>
                    </a:lnTo>
                    <a:lnTo>
                      <a:pt x="610" y="1089"/>
                    </a:lnTo>
                    <a:lnTo>
                      <a:pt x="603" y="1090"/>
                    </a:lnTo>
                    <a:lnTo>
                      <a:pt x="596" y="1087"/>
                    </a:lnTo>
                    <a:lnTo>
                      <a:pt x="590" y="1085"/>
                    </a:lnTo>
                    <a:lnTo>
                      <a:pt x="572" y="1087"/>
                    </a:lnTo>
                    <a:lnTo>
                      <a:pt x="560" y="1092"/>
                    </a:lnTo>
                    <a:lnTo>
                      <a:pt x="548" y="1097"/>
                    </a:lnTo>
                    <a:lnTo>
                      <a:pt x="536" y="1101"/>
                    </a:lnTo>
                    <a:lnTo>
                      <a:pt x="524" y="1097"/>
                    </a:lnTo>
                    <a:lnTo>
                      <a:pt x="519" y="1090"/>
                    </a:lnTo>
                    <a:lnTo>
                      <a:pt x="516" y="1090"/>
                    </a:lnTo>
                    <a:lnTo>
                      <a:pt x="514" y="1092"/>
                    </a:lnTo>
                    <a:lnTo>
                      <a:pt x="510" y="1077"/>
                    </a:lnTo>
                    <a:lnTo>
                      <a:pt x="505" y="1066"/>
                    </a:lnTo>
                    <a:lnTo>
                      <a:pt x="509" y="1059"/>
                    </a:lnTo>
                    <a:lnTo>
                      <a:pt x="512" y="1053"/>
                    </a:lnTo>
                    <a:lnTo>
                      <a:pt x="509" y="1044"/>
                    </a:lnTo>
                    <a:lnTo>
                      <a:pt x="504" y="1037"/>
                    </a:lnTo>
                    <a:lnTo>
                      <a:pt x="498" y="1028"/>
                    </a:lnTo>
                    <a:lnTo>
                      <a:pt x="495" y="1025"/>
                    </a:lnTo>
                    <a:lnTo>
                      <a:pt x="486" y="1013"/>
                    </a:lnTo>
                    <a:lnTo>
                      <a:pt x="481" y="1001"/>
                    </a:lnTo>
                    <a:lnTo>
                      <a:pt x="473" y="989"/>
                    </a:lnTo>
                    <a:lnTo>
                      <a:pt x="467" y="977"/>
                    </a:lnTo>
                    <a:lnTo>
                      <a:pt x="461" y="963"/>
                    </a:lnTo>
                    <a:lnTo>
                      <a:pt x="457" y="949"/>
                    </a:lnTo>
                    <a:lnTo>
                      <a:pt x="454" y="934"/>
                    </a:lnTo>
                    <a:lnTo>
                      <a:pt x="454" y="920"/>
                    </a:lnTo>
                    <a:lnTo>
                      <a:pt x="454" y="910"/>
                    </a:lnTo>
                    <a:lnTo>
                      <a:pt x="454" y="906"/>
                    </a:lnTo>
                    <a:lnTo>
                      <a:pt x="448" y="898"/>
                    </a:lnTo>
                    <a:lnTo>
                      <a:pt x="443" y="889"/>
                    </a:lnTo>
                    <a:lnTo>
                      <a:pt x="431" y="870"/>
                    </a:lnTo>
                    <a:lnTo>
                      <a:pt x="423" y="853"/>
                    </a:lnTo>
                    <a:lnTo>
                      <a:pt x="418" y="843"/>
                    </a:lnTo>
                    <a:lnTo>
                      <a:pt x="416" y="834"/>
                    </a:lnTo>
                    <a:lnTo>
                      <a:pt x="414" y="824"/>
                    </a:lnTo>
                    <a:lnTo>
                      <a:pt x="414" y="814"/>
                    </a:lnTo>
                    <a:lnTo>
                      <a:pt x="414" y="800"/>
                    </a:lnTo>
                    <a:lnTo>
                      <a:pt x="418" y="789"/>
                    </a:lnTo>
                    <a:lnTo>
                      <a:pt x="423" y="781"/>
                    </a:lnTo>
                    <a:lnTo>
                      <a:pt x="430" y="774"/>
                    </a:lnTo>
                    <a:lnTo>
                      <a:pt x="440" y="759"/>
                    </a:lnTo>
                    <a:lnTo>
                      <a:pt x="447" y="743"/>
                    </a:lnTo>
                    <a:lnTo>
                      <a:pt x="445" y="733"/>
                    </a:lnTo>
                    <a:lnTo>
                      <a:pt x="443" y="726"/>
                    </a:lnTo>
                    <a:lnTo>
                      <a:pt x="440" y="719"/>
                    </a:lnTo>
                    <a:lnTo>
                      <a:pt x="440" y="714"/>
                    </a:lnTo>
                    <a:lnTo>
                      <a:pt x="436" y="698"/>
                    </a:lnTo>
                    <a:lnTo>
                      <a:pt x="433" y="688"/>
                    </a:lnTo>
                    <a:lnTo>
                      <a:pt x="430" y="679"/>
                    </a:lnTo>
                    <a:lnTo>
                      <a:pt x="426" y="671"/>
                    </a:lnTo>
                    <a:lnTo>
                      <a:pt x="423" y="655"/>
                    </a:lnTo>
                    <a:lnTo>
                      <a:pt x="418" y="642"/>
                    </a:lnTo>
                    <a:lnTo>
                      <a:pt x="404" y="628"/>
                    </a:lnTo>
                    <a:lnTo>
                      <a:pt x="392" y="614"/>
                    </a:lnTo>
                    <a:lnTo>
                      <a:pt x="380" y="599"/>
                    </a:lnTo>
                    <a:lnTo>
                      <a:pt x="376" y="583"/>
                    </a:lnTo>
                    <a:lnTo>
                      <a:pt x="376" y="576"/>
                    </a:lnTo>
                    <a:lnTo>
                      <a:pt x="380" y="571"/>
                    </a:lnTo>
                    <a:lnTo>
                      <a:pt x="383" y="564"/>
                    </a:lnTo>
                    <a:lnTo>
                      <a:pt x="388" y="562"/>
                    </a:lnTo>
                    <a:lnTo>
                      <a:pt x="387" y="557"/>
                    </a:lnTo>
                    <a:lnTo>
                      <a:pt x="388" y="556"/>
                    </a:lnTo>
                    <a:lnTo>
                      <a:pt x="388" y="547"/>
                    </a:lnTo>
                    <a:lnTo>
                      <a:pt x="388" y="540"/>
                    </a:lnTo>
                    <a:lnTo>
                      <a:pt x="388" y="533"/>
                    </a:lnTo>
                    <a:lnTo>
                      <a:pt x="393" y="530"/>
                    </a:lnTo>
                    <a:lnTo>
                      <a:pt x="387" y="519"/>
                    </a:lnTo>
                    <a:lnTo>
                      <a:pt x="380" y="513"/>
                    </a:lnTo>
                    <a:lnTo>
                      <a:pt x="371" y="507"/>
                    </a:lnTo>
                    <a:lnTo>
                      <a:pt x="361" y="507"/>
                    </a:lnTo>
                    <a:lnTo>
                      <a:pt x="347" y="507"/>
                    </a:lnTo>
                    <a:lnTo>
                      <a:pt x="340" y="507"/>
                    </a:lnTo>
                    <a:lnTo>
                      <a:pt x="328" y="502"/>
                    </a:lnTo>
                    <a:lnTo>
                      <a:pt x="321" y="492"/>
                    </a:lnTo>
                    <a:lnTo>
                      <a:pt x="313" y="482"/>
                    </a:lnTo>
                    <a:lnTo>
                      <a:pt x="301" y="478"/>
                    </a:lnTo>
                    <a:lnTo>
                      <a:pt x="290" y="478"/>
                    </a:lnTo>
                    <a:lnTo>
                      <a:pt x="282" y="478"/>
                    </a:lnTo>
                    <a:lnTo>
                      <a:pt x="273" y="480"/>
                    </a:lnTo>
                    <a:lnTo>
                      <a:pt x="266" y="485"/>
                    </a:lnTo>
                    <a:lnTo>
                      <a:pt x="251" y="490"/>
                    </a:lnTo>
                    <a:lnTo>
                      <a:pt x="237" y="497"/>
                    </a:lnTo>
                    <a:lnTo>
                      <a:pt x="227" y="501"/>
                    </a:lnTo>
                    <a:lnTo>
                      <a:pt x="218" y="506"/>
                    </a:lnTo>
                    <a:lnTo>
                      <a:pt x="204" y="502"/>
                    </a:lnTo>
                    <a:lnTo>
                      <a:pt x="189" y="499"/>
                    </a:lnTo>
                    <a:lnTo>
                      <a:pt x="173" y="499"/>
                    </a:lnTo>
                    <a:lnTo>
                      <a:pt x="163" y="502"/>
                    </a:lnTo>
                    <a:lnTo>
                      <a:pt x="151" y="504"/>
                    </a:lnTo>
                    <a:lnTo>
                      <a:pt x="141" y="507"/>
                    </a:lnTo>
                    <a:lnTo>
                      <a:pt x="130" y="506"/>
                    </a:lnTo>
                    <a:lnTo>
                      <a:pt x="125" y="504"/>
                    </a:lnTo>
                    <a:lnTo>
                      <a:pt x="111" y="494"/>
                    </a:lnTo>
                    <a:lnTo>
                      <a:pt x="96" y="483"/>
                    </a:lnTo>
                    <a:lnTo>
                      <a:pt x="80" y="471"/>
                    </a:lnTo>
                    <a:lnTo>
                      <a:pt x="70" y="459"/>
                    </a:lnTo>
                    <a:lnTo>
                      <a:pt x="63" y="449"/>
                    </a:lnTo>
                    <a:lnTo>
                      <a:pt x="58" y="439"/>
                    </a:lnTo>
                    <a:lnTo>
                      <a:pt x="51" y="430"/>
                    </a:lnTo>
                    <a:lnTo>
                      <a:pt x="46" y="423"/>
                    </a:lnTo>
                    <a:lnTo>
                      <a:pt x="39" y="416"/>
                    </a:lnTo>
                    <a:lnTo>
                      <a:pt x="29" y="408"/>
                    </a:lnTo>
                    <a:lnTo>
                      <a:pt x="19" y="399"/>
                    </a:lnTo>
                    <a:lnTo>
                      <a:pt x="15" y="394"/>
                    </a:lnTo>
                    <a:lnTo>
                      <a:pt x="12" y="391"/>
                    </a:lnTo>
                    <a:lnTo>
                      <a:pt x="8" y="387"/>
                    </a:lnTo>
                    <a:lnTo>
                      <a:pt x="10" y="387"/>
                    </a:lnTo>
                    <a:lnTo>
                      <a:pt x="8" y="378"/>
                    </a:lnTo>
                    <a:lnTo>
                      <a:pt x="6" y="372"/>
                    </a:lnTo>
                    <a:lnTo>
                      <a:pt x="3" y="363"/>
                    </a:lnTo>
                    <a:lnTo>
                      <a:pt x="0" y="354"/>
                    </a:lnTo>
                    <a:lnTo>
                      <a:pt x="6" y="346"/>
                    </a:lnTo>
                    <a:lnTo>
                      <a:pt x="13" y="334"/>
                    </a:lnTo>
                    <a:lnTo>
                      <a:pt x="17" y="320"/>
                    </a:lnTo>
                    <a:lnTo>
                      <a:pt x="20" y="310"/>
                    </a:lnTo>
                    <a:lnTo>
                      <a:pt x="17" y="293"/>
                    </a:lnTo>
                    <a:lnTo>
                      <a:pt x="15" y="280"/>
                    </a:lnTo>
                    <a:lnTo>
                      <a:pt x="12" y="267"/>
                    </a:lnTo>
                    <a:lnTo>
                      <a:pt x="12" y="253"/>
                    </a:lnTo>
                    <a:lnTo>
                      <a:pt x="17" y="239"/>
                    </a:lnTo>
                    <a:lnTo>
                      <a:pt x="25" y="229"/>
                    </a:lnTo>
                    <a:lnTo>
                      <a:pt x="31" y="212"/>
                    </a:lnTo>
                    <a:lnTo>
                      <a:pt x="39" y="195"/>
                    </a:lnTo>
                    <a:lnTo>
                      <a:pt x="49" y="177"/>
                    </a:lnTo>
                    <a:lnTo>
                      <a:pt x="60" y="165"/>
                    </a:lnTo>
                    <a:lnTo>
                      <a:pt x="72" y="155"/>
                    </a:lnTo>
                    <a:lnTo>
                      <a:pt x="89" y="152"/>
                    </a:lnTo>
                    <a:lnTo>
                      <a:pt x="101" y="139"/>
                    </a:lnTo>
                    <a:lnTo>
                      <a:pt x="111" y="127"/>
                    </a:lnTo>
                    <a:lnTo>
                      <a:pt x="111" y="114"/>
                    </a:lnTo>
                    <a:lnTo>
                      <a:pt x="113" y="105"/>
                    </a:lnTo>
                    <a:lnTo>
                      <a:pt x="113" y="96"/>
                    </a:lnTo>
                    <a:lnTo>
                      <a:pt x="120" y="88"/>
                    </a:lnTo>
                    <a:lnTo>
                      <a:pt x="130" y="76"/>
                    </a:lnTo>
                    <a:lnTo>
                      <a:pt x="141" y="64"/>
                    </a:lnTo>
                    <a:lnTo>
                      <a:pt x="151" y="52"/>
                    </a:lnTo>
                    <a:lnTo>
                      <a:pt x="163" y="40"/>
                    </a:lnTo>
                    <a:lnTo>
                      <a:pt x="161" y="40"/>
                    </a:lnTo>
                    <a:lnTo>
                      <a:pt x="166" y="33"/>
                    </a:lnTo>
                    <a:lnTo>
                      <a:pt x="172" y="26"/>
                    </a:lnTo>
                    <a:lnTo>
                      <a:pt x="180" y="31"/>
                    </a:lnTo>
                    <a:lnTo>
                      <a:pt x="191" y="36"/>
                    </a:lnTo>
                    <a:lnTo>
                      <a:pt x="201" y="38"/>
                    </a:lnTo>
                    <a:lnTo>
                      <a:pt x="215" y="40"/>
                    </a:lnTo>
                    <a:lnTo>
                      <a:pt x="227" y="35"/>
                    </a:lnTo>
                    <a:lnTo>
                      <a:pt x="234" y="29"/>
                    </a:lnTo>
                    <a:lnTo>
                      <a:pt x="240" y="24"/>
                    </a:lnTo>
                    <a:lnTo>
                      <a:pt x="251" y="21"/>
                    </a:lnTo>
                    <a:lnTo>
                      <a:pt x="261" y="17"/>
                    </a:lnTo>
                    <a:lnTo>
                      <a:pt x="273" y="14"/>
                    </a:lnTo>
                    <a:lnTo>
                      <a:pt x="283" y="11"/>
                    </a:lnTo>
                    <a:lnTo>
                      <a:pt x="294" y="9"/>
                    </a:lnTo>
                    <a:lnTo>
                      <a:pt x="304" y="7"/>
                    </a:lnTo>
                    <a:lnTo>
                      <a:pt x="314" y="7"/>
                    </a:lnTo>
                    <a:lnTo>
                      <a:pt x="323" y="9"/>
                    </a:lnTo>
                    <a:lnTo>
                      <a:pt x="332" y="12"/>
                    </a:lnTo>
                    <a:lnTo>
                      <a:pt x="340" y="7"/>
                    </a:lnTo>
                    <a:lnTo>
                      <a:pt x="354" y="4"/>
                    </a:lnTo>
                    <a:lnTo>
                      <a:pt x="361" y="5"/>
                    </a:lnTo>
                    <a:lnTo>
                      <a:pt x="368" y="7"/>
                    </a:lnTo>
                    <a:lnTo>
                      <a:pt x="378" y="4"/>
                    </a:lnTo>
                    <a:lnTo>
                      <a:pt x="388" y="0"/>
                    </a:lnTo>
                    <a:lnTo>
                      <a:pt x="395" y="4"/>
                    </a:lnTo>
                    <a:lnTo>
                      <a:pt x="404" y="9"/>
                    </a:lnTo>
                    <a:lnTo>
                      <a:pt x="407" y="7"/>
                    </a:lnTo>
                    <a:lnTo>
                      <a:pt x="412" y="5"/>
                    </a:lnTo>
                    <a:lnTo>
                      <a:pt x="407" y="12"/>
                    </a:lnTo>
                    <a:lnTo>
                      <a:pt x="404" y="19"/>
                    </a:lnTo>
                    <a:lnTo>
                      <a:pt x="407" y="24"/>
                    </a:lnTo>
                    <a:lnTo>
                      <a:pt x="411" y="29"/>
                    </a:lnTo>
                    <a:lnTo>
                      <a:pt x="407" y="40"/>
                    </a:lnTo>
                    <a:lnTo>
                      <a:pt x="404" y="50"/>
                    </a:lnTo>
                    <a:lnTo>
                      <a:pt x="406" y="57"/>
                    </a:lnTo>
                    <a:lnTo>
                      <a:pt x="411" y="66"/>
                    </a:lnTo>
                    <a:lnTo>
                      <a:pt x="418" y="71"/>
                    </a:lnTo>
                    <a:lnTo>
                      <a:pt x="426" y="74"/>
                    </a:lnTo>
                    <a:lnTo>
                      <a:pt x="433" y="74"/>
                    </a:lnTo>
                    <a:lnTo>
                      <a:pt x="442" y="74"/>
                    </a:lnTo>
                    <a:lnTo>
                      <a:pt x="452" y="74"/>
                    </a:lnTo>
                    <a:lnTo>
                      <a:pt x="462" y="79"/>
                    </a:lnTo>
                    <a:lnTo>
                      <a:pt x="471" y="84"/>
                    </a:lnTo>
                    <a:lnTo>
                      <a:pt x="479" y="93"/>
                    </a:lnTo>
                    <a:lnTo>
                      <a:pt x="488" y="100"/>
                    </a:lnTo>
                    <a:lnTo>
                      <a:pt x="498" y="107"/>
                    </a:lnTo>
                    <a:lnTo>
                      <a:pt x="509" y="110"/>
                    </a:lnTo>
                    <a:lnTo>
                      <a:pt x="522" y="114"/>
                    </a:lnTo>
                    <a:lnTo>
                      <a:pt x="529" y="110"/>
                    </a:lnTo>
                    <a:lnTo>
                      <a:pt x="533" y="107"/>
                    </a:lnTo>
                    <a:lnTo>
                      <a:pt x="533" y="102"/>
                    </a:lnTo>
                    <a:lnTo>
                      <a:pt x="533" y="96"/>
                    </a:lnTo>
                    <a:lnTo>
                      <a:pt x="533" y="84"/>
                    </a:lnTo>
                    <a:lnTo>
                      <a:pt x="540" y="79"/>
                    </a:lnTo>
                    <a:lnTo>
                      <a:pt x="548" y="76"/>
                    </a:lnTo>
                    <a:lnTo>
                      <a:pt x="562" y="74"/>
                    </a:lnTo>
                    <a:lnTo>
                      <a:pt x="562" y="76"/>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447" name="Freeform 193"/>
              <p:cNvSpPr>
                <a:spLocks/>
              </p:cNvSpPr>
              <p:nvPr/>
            </p:nvSpPr>
            <p:spPr bwMode="auto">
              <a:xfrm>
                <a:off x="4907757" y="2989263"/>
                <a:ext cx="852488" cy="739775"/>
              </a:xfrm>
              <a:custGeom>
                <a:avLst/>
                <a:gdLst/>
                <a:ahLst/>
                <a:cxnLst>
                  <a:cxn ang="0">
                    <a:pos x="126" y="157"/>
                  </a:cxn>
                  <a:cxn ang="0">
                    <a:pos x="140" y="98"/>
                  </a:cxn>
                  <a:cxn ang="0">
                    <a:pos x="134" y="93"/>
                  </a:cxn>
                  <a:cxn ang="0">
                    <a:pos x="107" y="100"/>
                  </a:cxn>
                  <a:cxn ang="0">
                    <a:pos x="55" y="102"/>
                  </a:cxn>
                  <a:cxn ang="0">
                    <a:pos x="26" y="91"/>
                  </a:cxn>
                  <a:cxn ang="0">
                    <a:pos x="16" y="76"/>
                  </a:cxn>
                  <a:cxn ang="0">
                    <a:pos x="11" y="50"/>
                  </a:cxn>
                  <a:cxn ang="0">
                    <a:pos x="7" y="31"/>
                  </a:cxn>
                  <a:cxn ang="0">
                    <a:pos x="43" y="17"/>
                  </a:cxn>
                  <a:cxn ang="0">
                    <a:pos x="81" y="10"/>
                  </a:cxn>
                  <a:cxn ang="0">
                    <a:pos x="122" y="0"/>
                  </a:cxn>
                  <a:cxn ang="0">
                    <a:pos x="148" y="10"/>
                  </a:cxn>
                  <a:cxn ang="0">
                    <a:pos x="189" y="17"/>
                  </a:cxn>
                  <a:cxn ang="0">
                    <a:pos x="224" y="5"/>
                  </a:cxn>
                  <a:cxn ang="0">
                    <a:pos x="256" y="24"/>
                  </a:cxn>
                  <a:cxn ang="0">
                    <a:pos x="284" y="48"/>
                  </a:cxn>
                  <a:cxn ang="0">
                    <a:pos x="320" y="38"/>
                  </a:cxn>
                  <a:cxn ang="0">
                    <a:pos x="325" y="53"/>
                  </a:cxn>
                  <a:cxn ang="0">
                    <a:pos x="346" y="79"/>
                  </a:cxn>
                  <a:cxn ang="0">
                    <a:pos x="391" y="90"/>
                  </a:cxn>
                  <a:cxn ang="0">
                    <a:pos x="413" y="72"/>
                  </a:cxn>
                  <a:cxn ang="0">
                    <a:pos x="459" y="64"/>
                  </a:cxn>
                  <a:cxn ang="0">
                    <a:pos x="506" y="84"/>
                  </a:cxn>
                  <a:cxn ang="0">
                    <a:pos x="506" y="114"/>
                  </a:cxn>
                  <a:cxn ang="0">
                    <a:pos x="499" y="138"/>
                  </a:cxn>
                  <a:cxn ang="0">
                    <a:pos x="504" y="170"/>
                  </a:cxn>
                  <a:cxn ang="0">
                    <a:pos x="508" y="201"/>
                  </a:cxn>
                  <a:cxn ang="0">
                    <a:pos x="537" y="248"/>
                  </a:cxn>
                  <a:cxn ang="0">
                    <a:pos x="516" y="272"/>
                  </a:cxn>
                  <a:cxn ang="0">
                    <a:pos x="494" y="274"/>
                  </a:cxn>
                  <a:cxn ang="0">
                    <a:pos x="453" y="265"/>
                  </a:cxn>
                  <a:cxn ang="0">
                    <a:pos x="435" y="246"/>
                  </a:cxn>
                  <a:cxn ang="0">
                    <a:pos x="382" y="239"/>
                  </a:cxn>
                  <a:cxn ang="0">
                    <a:pos x="353" y="212"/>
                  </a:cxn>
                  <a:cxn ang="0">
                    <a:pos x="320" y="210"/>
                  </a:cxn>
                  <a:cxn ang="0">
                    <a:pos x="339" y="253"/>
                  </a:cxn>
                  <a:cxn ang="0">
                    <a:pos x="363" y="261"/>
                  </a:cxn>
                  <a:cxn ang="0">
                    <a:pos x="361" y="286"/>
                  </a:cxn>
                  <a:cxn ang="0">
                    <a:pos x="399" y="291"/>
                  </a:cxn>
                  <a:cxn ang="0">
                    <a:pos x="435" y="277"/>
                  </a:cxn>
                  <a:cxn ang="0">
                    <a:pos x="471" y="304"/>
                  </a:cxn>
                  <a:cxn ang="0">
                    <a:pos x="484" y="325"/>
                  </a:cxn>
                  <a:cxn ang="0">
                    <a:pos x="458" y="356"/>
                  </a:cxn>
                  <a:cxn ang="0">
                    <a:pos x="437" y="382"/>
                  </a:cxn>
                  <a:cxn ang="0">
                    <a:pos x="392" y="406"/>
                  </a:cxn>
                  <a:cxn ang="0">
                    <a:pos x="367" y="425"/>
                  </a:cxn>
                  <a:cxn ang="0">
                    <a:pos x="320" y="444"/>
                  </a:cxn>
                  <a:cxn ang="0">
                    <a:pos x="269" y="464"/>
                  </a:cxn>
                  <a:cxn ang="0">
                    <a:pos x="250" y="454"/>
                  </a:cxn>
                  <a:cxn ang="0">
                    <a:pos x="236" y="399"/>
                  </a:cxn>
                  <a:cxn ang="0">
                    <a:pos x="208" y="356"/>
                  </a:cxn>
                  <a:cxn ang="0">
                    <a:pos x="181" y="310"/>
                  </a:cxn>
                  <a:cxn ang="0">
                    <a:pos x="160" y="289"/>
                  </a:cxn>
                  <a:cxn ang="0">
                    <a:pos x="141" y="249"/>
                  </a:cxn>
                  <a:cxn ang="0">
                    <a:pos x="129" y="201"/>
                  </a:cxn>
                </a:cxnLst>
                <a:rect l="0" t="0" r="r" b="b"/>
                <a:pathLst>
                  <a:path w="537" h="466">
                    <a:moveTo>
                      <a:pt x="129" y="205"/>
                    </a:moveTo>
                    <a:lnTo>
                      <a:pt x="117" y="177"/>
                    </a:lnTo>
                    <a:lnTo>
                      <a:pt x="119" y="174"/>
                    </a:lnTo>
                    <a:lnTo>
                      <a:pt x="122" y="172"/>
                    </a:lnTo>
                    <a:lnTo>
                      <a:pt x="126" y="157"/>
                    </a:lnTo>
                    <a:lnTo>
                      <a:pt x="129" y="145"/>
                    </a:lnTo>
                    <a:lnTo>
                      <a:pt x="136" y="133"/>
                    </a:lnTo>
                    <a:lnTo>
                      <a:pt x="143" y="120"/>
                    </a:lnTo>
                    <a:lnTo>
                      <a:pt x="141" y="108"/>
                    </a:lnTo>
                    <a:lnTo>
                      <a:pt x="140" y="98"/>
                    </a:lnTo>
                    <a:lnTo>
                      <a:pt x="141" y="95"/>
                    </a:lnTo>
                    <a:lnTo>
                      <a:pt x="143" y="93"/>
                    </a:lnTo>
                    <a:lnTo>
                      <a:pt x="143" y="88"/>
                    </a:lnTo>
                    <a:lnTo>
                      <a:pt x="138" y="90"/>
                    </a:lnTo>
                    <a:lnTo>
                      <a:pt x="134" y="93"/>
                    </a:lnTo>
                    <a:lnTo>
                      <a:pt x="127" y="91"/>
                    </a:lnTo>
                    <a:lnTo>
                      <a:pt x="124" y="90"/>
                    </a:lnTo>
                    <a:lnTo>
                      <a:pt x="117" y="93"/>
                    </a:lnTo>
                    <a:lnTo>
                      <a:pt x="114" y="96"/>
                    </a:lnTo>
                    <a:lnTo>
                      <a:pt x="107" y="100"/>
                    </a:lnTo>
                    <a:lnTo>
                      <a:pt x="98" y="102"/>
                    </a:lnTo>
                    <a:lnTo>
                      <a:pt x="86" y="95"/>
                    </a:lnTo>
                    <a:lnTo>
                      <a:pt x="74" y="90"/>
                    </a:lnTo>
                    <a:lnTo>
                      <a:pt x="62" y="95"/>
                    </a:lnTo>
                    <a:lnTo>
                      <a:pt x="55" y="102"/>
                    </a:lnTo>
                    <a:lnTo>
                      <a:pt x="48" y="98"/>
                    </a:lnTo>
                    <a:lnTo>
                      <a:pt x="43" y="95"/>
                    </a:lnTo>
                    <a:lnTo>
                      <a:pt x="36" y="90"/>
                    </a:lnTo>
                    <a:lnTo>
                      <a:pt x="31" y="91"/>
                    </a:lnTo>
                    <a:lnTo>
                      <a:pt x="26" y="91"/>
                    </a:lnTo>
                    <a:lnTo>
                      <a:pt x="28" y="90"/>
                    </a:lnTo>
                    <a:lnTo>
                      <a:pt x="29" y="88"/>
                    </a:lnTo>
                    <a:lnTo>
                      <a:pt x="24" y="84"/>
                    </a:lnTo>
                    <a:lnTo>
                      <a:pt x="19" y="81"/>
                    </a:lnTo>
                    <a:lnTo>
                      <a:pt x="16" y="76"/>
                    </a:lnTo>
                    <a:lnTo>
                      <a:pt x="17" y="72"/>
                    </a:lnTo>
                    <a:lnTo>
                      <a:pt x="9" y="65"/>
                    </a:lnTo>
                    <a:lnTo>
                      <a:pt x="0" y="64"/>
                    </a:lnTo>
                    <a:lnTo>
                      <a:pt x="7" y="57"/>
                    </a:lnTo>
                    <a:lnTo>
                      <a:pt x="11" y="50"/>
                    </a:lnTo>
                    <a:lnTo>
                      <a:pt x="9" y="47"/>
                    </a:lnTo>
                    <a:lnTo>
                      <a:pt x="11" y="43"/>
                    </a:lnTo>
                    <a:lnTo>
                      <a:pt x="4" y="41"/>
                    </a:lnTo>
                    <a:lnTo>
                      <a:pt x="2" y="41"/>
                    </a:lnTo>
                    <a:lnTo>
                      <a:pt x="7" y="31"/>
                    </a:lnTo>
                    <a:lnTo>
                      <a:pt x="21" y="28"/>
                    </a:lnTo>
                    <a:lnTo>
                      <a:pt x="35" y="26"/>
                    </a:lnTo>
                    <a:lnTo>
                      <a:pt x="47" y="24"/>
                    </a:lnTo>
                    <a:lnTo>
                      <a:pt x="45" y="19"/>
                    </a:lnTo>
                    <a:lnTo>
                      <a:pt x="43" y="17"/>
                    </a:lnTo>
                    <a:lnTo>
                      <a:pt x="48" y="14"/>
                    </a:lnTo>
                    <a:lnTo>
                      <a:pt x="55" y="16"/>
                    </a:lnTo>
                    <a:lnTo>
                      <a:pt x="66" y="16"/>
                    </a:lnTo>
                    <a:lnTo>
                      <a:pt x="71" y="16"/>
                    </a:lnTo>
                    <a:lnTo>
                      <a:pt x="81" y="10"/>
                    </a:lnTo>
                    <a:lnTo>
                      <a:pt x="91" y="5"/>
                    </a:lnTo>
                    <a:lnTo>
                      <a:pt x="97" y="0"/>
                    </a:lnTo>
                    <a:lnTo>
                      <a:pt x="105" y="0"/>
                    </a:lnTo>
                    <a:lnTo>
                      <a:pt x="114" y="0"/>
                    </a:lnTo>
                    <a:lnTo>
                      <a:pt x="122" y="0"/>
                    </a:lnTo>
                    <a:lnTo>
                      <a:pt x="129" y="0"/>
                    </a:lnTo>
                    <a:lnTo>
                      <a:pt x="134" y="4"/>
                    </a:lnTo>
                    <a:lnTo>
                      <a:pt x="138" y="5"/>
                    </a:lnTo>
                    <a:lnTo>
                      <a:pt x="146" y="9"/>
                    </a:lnTo>
                    <a:lnTo>
                      <a:pt x="148" y="10"/>
                    </a:lnTo>
                    <a:lnTo>
                      <a:pt x="157" y="14"/>
                    </a:lnTo>
                    <a:lnTo>
                      <a:pt x="164" y="16"/>
                    </a:lnTo>
                    <a:lnTo>
                      <a:pt x="172" y="17"/>
                    </a:lnTo>
                    <a:lnTo>
                      <a:pt x="181" y="17"/>
                    </a:lnTo>
                    <a:lnTo>
                      <a:pt x="189" y="17"/>
                    </a:lnTo>
                    <a:lnTo>
                      <a:pt x="195" y="17"/>
                    </a:lnTo>
                    <a:lnTo>
                      <a:pt x="201" y="17"/>
                    </a:lnTo>
                    <a:lnTo>
                      <a:pt x="208" y="14"/>
                    </a:lnTo>
                    <a:lnTo>
                      <a:pt x="217" y="10"/>
                    </a:lnTo>
                    <a:lnTo>
                      <a:pt x="224" y="5"/>
                    </a:lnTo>
                    <a:lnTo>
                      <a:pt x="236" y="4"/>
                    </a:lnTo>
                    <a:lnTo>
                      <a:pt x="244" y="4"/>
                    </a:lnTo>
                    <a:lnTo>
                      <a:pt x="250" y="9"/>
                    </a:lnTo>
                    <a:lnTo>
                      <a:pt x="253" y="16"/>
                    </a:lnTo>
                    <a:lnTo>
                      <a:pt x="256" y="24"/>
                    </a:lnTo>
                    <a:lnTo>
                      <a:pt x="262" y="28"/>
                    </a:lnTo>
                    <a:lnTo>
                      <a:pt x="269" y="33"/>
                    </a:lnTo>
                    <a:lnTo>
                      <a:pt x="274" y="36"/>
                    </a:lnTo>
                    <a:lnTo>
                      <a:pt x="279" y="43"/>
                    </a:lnTo>
                    <a:lnTo>
                      <a:pt x="284" y="48"/>
                    </a:lnTo>
                    <a:lnTo>
                      <a:pt x="294" y="52"/>
                    </a:lnTo>
                    <a:lnTo>
                      <a:pt x="303" y="45"/>
                    </a:lnTo>
                    <a:lnTo>
                      <a:pt x="312" y="40"/>
                    </a:lnTo>
                    <a:lnTo>
                      <a:pt x="315" y="38"/>
                    </a:lnTo>
                    <a:lnTo>
                      <a:pt x="320" y="38"/>
                    </a:lnTo>
                    <a:lnTo>
                      <a:pt x="320" y="41"/>
                    </a:lnTo>
                    <a:lnTo>
                      <a:pt x="324" y="47"/>
                    </a:lnTo>
                    <a:lnTo>
                      <a:pt x="322" y="48"/>
                    </a:lnTo>
                    <a:lnTo>
                      <a:pt x="324" y="50"/>
                    </a:lnTo>
                    <a:lnTo>
                      <a:pt x="325" y="53"/>
                    </a:lnTo>
                    <a:lnTo>
                      <a:pt x="329" y="59"/>
                    </a:lnTo>
                    <a:lnTo>
                      <a:pt x="330" y="65"/>
                    </a:lnTo>
                    <a:lnTo>
                      <a:pt x="332" y="74"/>
                    </a:lnTo>
                    <a:lnTo>
                      <a:pt x="337" y="77"/>
                    </a:lnTo>
                    <a:lnTo>
                      <a:pt x="346" y="79"/>
                    </a:lnTo>
                    <a:lnTo>
                      <a:pt x="351" y="81"/>
                    </a:lnTo>
                    <a:lnTo>
                      <a:pt x="355" y="88"/>
                    </a:lnTo>
                    <a:lnTo>
                      <a:pt x="365" y="90"/>
                    </a:lnTo>
                    <a:lnTo>
                      <a:pt x="379" y="91"/>
                    </a:lnTo>
                    <a:lnTo>
                      <a:pt x="391" y="90"/>
                    </a:lnTo>
                    <a:lnTo>
                      <a:pt x="403" y="88"/>
                    </a:lnTo>
                    <a:lnTo>
                      <a:pt x="403" y="83"/>
                    </a:lnTo>
                    <a:lnTo>
                      <a:pt x="403" y="79"/>
                    </a:lnTo>
                    <a:lnTo>
                      <a:pt x="404" y="74"/>
                    </a:lnTo>
                    <a:lnTo>
                      <a:pt x="413" y="72"/>
                    </a:lnTo>
                    <a:lnTo>
                      <a:pt x="418" y="69"/>
                    </a:lnTo>
                    <a:lnTo>
                      <a:pt x="423" y="65"/>
                    </a:lnTo>
                    <a:lnTo>
                      <a:pt x="434" y="62"/>
                    </a:lnTo>
                    <a:lnTo>
                      <a:pt x="446" y="59"/>
                    </a:lnTo>
                    <a:lnTo>
                      <a:pt x="459" y="64"/>
                    </a:lnTo>
                    <a:lnTo>
                      <a:pt x="475" y="71"/>
                    </a:lnTo>
                    <a:lnTo>
                      <a:pt x="482" y="74"/>
                    </a:lnTo>
                    <a:lnTo>
                      <a:pt x="489" y="77"/>
                    </a:lnTo>
                    <a:lnTo>
                      <a:pt x="494" y="81"/>
                    </a:lnTo>
                    <a:lnTo>
                      <a:pt x="506" y="84"/>
                    </a:lnTo>
                    <a:lnTo>
                      <a:pt x="508" y="88"/>
                    </a:lnTo>
                    <a:lnTo>
                      <a:pt x="509" y="91"/>
                    </a:lnTo>
                    <a:lnTo>
                      <a:pt x="509" y="102"/>
                    </a:lnTo>
                    <a:lnTo>
                      <a:pt x="511" y="110"/>
                    </a:lnTo>
                    <a:lnTo>
                      <a:pt x="506" y="114"/>
                    </a:lnTo>
                    <a:lnTo>
                      <a:pt x="502" y="120"/>
                    </a:lnTo>
                    <a:lnTo>
                      <a:pt x="499" y="127"/>
                    </a:lnTo>
                    <a:lnTo>
                      <a:pt x="499" y="133"/>
                    </a:lnTo>
                    <a:lnTo>
                      <a:pt x="499" y="134"/>
                    </a:lnTo>
                    <a:lnTo>
                      <a:pt x="499" y="138"/>
                    </a:lnTo>
                    <a:lnTo>
                      <a:pt x="501" y="139"/>
                    </a:lnTo>
                    <a:lnTo>
                      <a:pt x="502" y="143"/>
                    </a:lnTo>
                    <a:lnTo>
                      <a:pt x="502" y="158"/>
                    </a:lnTo>
                    <a:lnTo>
                      <a:pt x="502" y="163"/>
                    </a:lnTo>
                    <a:lnTo>
                      <a:pt x="504" y="170"/>
                    </a:lnTo>
                    <a:lnTo>
                      <a:pt x="509" y="172"/>
                    </a:lnTo>
                    <a:lnTo>
                      <a:pt x="516" y="181"/>
                    </a:lnTo>
                    <a:lnTo>
                      <a:pt x="511" y="189"/>
                    </a:lnTo>
                    <a:lnTo>
                      <a:pt x="506" y="198"/>
                    </a:lnTo>
                    <a:lnTo>
                      <a:pt x="508" y="201"/>
                    </a:lnTo>
                    <a:lnTo>
                      <a:pt x="511" y="206"/>
                    </a:lnTo>
                    <a:lnTo>
                      <a:pt x="518" y="215"/>
                    </a:lnTo>
                    <a:lnTo>
                      <a:pt x="527" y="224"/>
                    </a:lnTo>
                    <a:lnTo>
                      <a:pt x="533" y="232"/>
                    </a:lnTo>
                    <a:lnTo>
                      <a:pt x="537" y="248"/>
                    </a:lnTo>
                    <a:lnTo>
                      <a:pt x="527" y="249"/>
                    </a:lnTo>
                    <a:lnTo>
                      <a:pt x="521" y="253"/>
                    </a:lnTo>
                    <a:lnTo>
                      <a:pt x="516" y="256"/>
                    </a:lnTo>
                    <a:lnTo>
                      <a:pt x="516" y="267"/>
                    </a:lnTo>
                    <a:lnTo>
                      <a:pt x="516" y="272"/>
                    </a:lnTo>
                    <a:lnTo>
                      <a:pt x="518" y="277"/>
                    </a:lnTo>
                    <a:lnTo>
                      <a:pt x="516" y="277"/>
                    </a:lnTo>
                    <a:lnTo>
                      <a:pt x="514" y="277"/>
                    </a:lnTo>
                    <a:lnTo>
                      <a:pt x="504" y="275"/>
                    </a:lnTo>
                    <a:lnTo>
                      <a:pt x="494" y="274"/>
                    </a:lnTo>
                    <a:lnTo>
                      <a:pt x="480" y="270"/>
                    </a:lnTo>
                    <a:lnTo>
                      <a:pt x="470" y="270"/>
                    </a:lnTo>
                    <a:lnTo>
                      <a:pt x="465" y="268"/>
                    </a:lnTo>
                    <a:lnTo>
                      <a:pt x="459" y="267"/>
                    </a:lnTo>
                    <a:lnTo>
                      <a:pt x="453" y="265"/>
                    </a:lnTo>
                    <a:lnTo>
                      <a:pt x="451" y="265"/>
                    </a:lnTo>
                    <a:lnTo>
                      <a:pt x="447" y="258"/>
                    </a:lnTo>
                    <a:lnTo>
                      <a:pt x="446" y="253"/>
                    </a:lnTo>
                    <a:lnTo>
                      <a:pt x="441" y="248"/>
                    </a:lnTo>
                    <a:lnTo>
                      <a:pt x="435" y="246"/>
                    </a:lnTo>
                    <a:lnTo>
                      <a:pt x="428" y="248"/>
                    </a:lnTo>
                    <a:lnTo>
                      <a:pt x="425" y="253"/>
                    </a:lnTo>
                    <a:lnTo>
                      <a:pt x="399" y="253"/>
                    </a:lnTo>
                    <a:lnTo>
                      <a:pt x="389" y="246"/>
                    </a:lnTo>
                    <a:lnTo>
                      <a:pt x="382" y="239"/>
                    </a:lnTo>
                    <a:lnTo>
                      <a:pt x="372" y="234"/>
                    </a:lnTo>
                    <a:lnTo>
                      <a:pt x="363" y="231"/>
                    </a:lnTo>
                    <a:lnTo>
                      <a:pt x="360" y="225"/>
                    </a:lnTo>
                    <a:lnTo>
                      <a:pt x="360" y="220"/>
                    </a:lnTo>
                    <a:lnTo>
                      <a:pt x="353" y="212"/>
                    </a:lnTo>
                    <a:lnTo>
                      <a:pt x="348" y="203"/>
                    </a:lnTo>
                    <a:lnTo>
                      <a:pt x="337" y="196"/>
                    </a:lnTo>
                    <a:lnTo>
                      <a:pt x="329" y="194"/>
                    </a:lnTo>
                    <a:lnTo>
                      <a:pt x="322" y="200"/>
                    </a:lnTo>
                    <a:lnTo>
                      <a:pt x="320" y="210"/>
                    </a:lnTo>
                    <a:lnTo>
                      <a:pt x="320" y="215"/>
                    </a:lnTo>
                    <a:lnTo>
                      <a:pt x="320" y="222"/>
                    </a:lnTo>
                    <a:lnTo>
                      <a:pt x="324" y="231"/>
                    </a:lnTo>
                    <a:lnTo>
                      <a:pt x="330" y="243"/>
                    </a:lnTo>
                    <a:lnTo>
                      <a:pt x="339" y="253"/>
                    </a:lnTo>
                    <a:lnTo>
                      <a:pt x="349" y="258"/>
                    </a:lnTo>
                    <a:lnTo>
                      <a:pt x="351" y="263"/>
                    </a:lnTo>
                    <a:lnTo>
                      <a:pt x="353" y="270"/>
                    </a:lnTo>
                    <a:lnTo>
                      <a:pt x="358" y="265"/>
                    </a:lnTo>
                    <a:lnTo>
                      <a:pt x="363" y="261"/>
                    </a:lnTo>
                    <a:lnTo>
                      <a:pt x="363" y="263"/>
                    </a:lnTo>
                    <a:lnTo>
                      <a:pt x="363" y="267"/>
                    </a:lnTo>
                    <a:lnTo>
                      <a:pt x="361" y="274"/>
                    </a:lnTo>
                    <a:lnTo>
                      <a:pt x="360" y="282"/>
                    </a:lnTo>
                    <a:lnTo>
                      <a:pt x="361" y="286"/>
                    </a:lnTo>
                    <a:lnTo>
                      <a:pt x="367" y="291"/>
                    </a:lnTo>
                    <a:lnTo>
                      <a:pt x="373" y="292"/>
                    </a:lnTo>
                    <a:lnTo>
                      <a:pt x="380" y="294"/>
                    </a:lnTo>
                    <a:lnTo>
                      <a:pt x="391" y="292"/>
                    </a:lnTo>
                    <a:lnTo>
                      <a:pt x="399" y="291"/>
                    </a:lnTo>
                    <a:lnTo>
                      <a:pt x="406" y="286"/>
                    </a:lnTo>
                    <a:lnTo>
                      <a:pt x="413" y="282"/>
                    </a:lnTo>
                    <a:lnTo>
                      <a:pt x="422" y="270"/>
                    </a:lnTo>
                    <a:lnTo>
                      <a:pt x="435" y="260"/>
                    </a:lnTo>
                    <a:lnTo>
                      <a:pt x="435" y="277"/>
                    </a:lnTo>
                    <a:lnTo>
                      <a:pt x="441" y="286"/>
                    </a:lnTo>
                    <a:lnTo>
                      <a:pt x="447" y="291"/>
                    </a:lnTo>
                    <a:lnTo>
                      <a:pt x="456" y="294"/>
                    </a:lnTo>
                    <a:lnTo>
                      <a:pt x="466" y="299"/>
                    </a:lnTo>
                    <a:lnTo>
                      <a:pt x="471" y="304"/>
                    </a:lnTo>
                    <a:lnTo>
                      <a:pt x="477" y="311"/>
                    </a:lnTo>
                    <a:lnTo>
                      <a:pt x="477" y="311"/>
                    </a:lnTo>
                    <a:lnTo>
                      <a:pt x="482" y="315"/>
                    </a:lnTo>
                    <a:lnTo>
                      <a:pt x="487" y="320"/>
                    </a:lnTo>
                    <a:lnTo>
                      <a:pt x="484" y="325"/>
                    </a:lnTo>
                    <a:lnTo>
                      <a:pt x="478" y="332"/>
                    </a:lnTo>
                    <a:lnTo>
                      <a:pt x="473" y="339"/>
                    </a:lnTo>
                    <a:lnTo>
                      <a:pt x="471" y="347"/>
                    </a:lnTo>
                    <a:lnTo>
                      <a:pt x="461" y="349"/>
                    </a:lnTo>
                    <a:lnTo>
                      <a:pt x="458" y="356"/>
                    </a:lnTo>
                    <a:lnTo>
                      <a:pt x="454" y="365"/>
                    </a:lnTo>
                    <a:lnTo>
                      <a:pt x="449" y="370"/>
                    </a:lnTo>
                    <a:lnTo>
                      <a:pt x="444" y="372"/>
                    </a:lnTo>
                    <a:lnTo>
                      <a:pt x="441" y="377"/>
                    </a:lnTo>
                    <a:lnTo>
                      <a:pt x="437" y="382"/>
                    </a:lnTo>
                    <a:lnTo>
                      <a:pt x="434" y="385"/>
                    </a:lnTo>
                    <a:lnTo>
                      <a:pt x="425" y="389"/>
                    </a:lnTo>
                    <a:lnTo>
                      <a:pt x="420" y="399"/>
                    </a:lnTo>
                    <a:lnTo>
                      <a:pt x="406" y="401"/>
                    </a:lnTo>
                    <a:lnTo>
                      <a:pt x="392" y="406"/>
                    </a:lnTo>
                    <a:lnTo>
                      <a:pt x="379" y="409"/>
                    </a:lnTo>
                    <a:lnTo>
                      <a:pt x="375" y="418"/>
                    </a:lnTo>
                    <a:lnTo>
                      <a:pt x="375" y="420"/>
                    </a:lnTo>
                    <a:lnTo>
                      <a:pt x="377" y="423"/>
                    </a:lnTo>
                    <a:lnTo>
                      <a:pt x="367" y="425"/>
                    </a:lnTo>
                    <a:lnTo>
                      <a:pt x="358" y="428"/>
                    </a:lnTo>
                    <a:lnTo>
                      <a:pt x="348" y="432"/>
                    </a:lnTo>
                    <a:lnTo>
                      <a:pt x="337" y="435"/>
                    </a:lnTo>
                    <a:lnTo>
                      <a:pt x="329" y="437"/>
                    </a:lnTo>
                    <a:lnTo>
                      <a:pt x="320" y="444"/>
                    </a:lnTo>
                    <a:lnTo>
                      <a:pt x="312" y="449"/>
                    </a:lnTo>
                    <a:lnTo>
                      <a:pt x="305" y="454"/>
                    </a:lnTo>
                    <a:lnTo>
                      <a:pt x="289" y="454"/>
                    </a:lnTo>
                    <a:lnTo>
                      <a:pt x="279" y="461"/>
                    </a:lnTo>
                    <a:lnTo>
                      <a:pt x="269" y="464"/>
                    </a:lnTo>
                    <a:lnTo>
                      <a:pt x="265" y="466"/>
                    </a:lnTo>
                    <a:lnTo>
                      <a:pt x="256" y="463"/>
                    </a:lnTo>
                    <a:lnTo>
                      <a:pt x="250" y="459"/>
                    </a:lnTo>
                    <a:lnTo>
                      <a:pt x="250" y="457"/>
                    </a:lnTo>
                    <a:lnTo>
                      <a:pt x="250" y="454"/>
                    </a:lnTo>
                    <a:lnTo>
                      <a:pt x="241" y="440"/>
                    </a:lnTo>
                    <a:lnTo>
                      <a:pt x="239" y="428"/>
                    </a:lnTo>
                    <a:lnTo>
                      <a:pt x="236" y="421"/>
                    </a:lnTo>
                    <a:lnTo>
                      <a:pt x="239" y="413"/>
                    </a:lnTo>
                    <a:lnTo>
                      <a:pt x="236" y="399"/>
                    </a:lnTo>
                    <a:lnTo>
                      <a:pt x="227" y="392"/>
                    </a:lnTo>
                    <a:lnTo>
                      <a:pt x="220" y="384"/>
                    </a:lnTo>
                    <a:lnTo>
                      <a:pt x="215" y="375"/>
                    </a:lnTo>
                    <a:lnTo>
                      <a:pt x="210" y="365"/>
                    </a:lnTo>
                    <a:lnTo>
                      <a:pt x="208" y="356"/>
                    </a:lnTo>
                    <a:lnTo>
                      <a:pt x="196" y="351"/>
                    </a:lnTo>
                    <a:lnTo>
                      <a:pt x="189" y="344"/>
                    </a:lnTo>
                    <a:lnTo>
                      <a:pt x="186" y="334"/>
                    </a:lnTo>
                    <a:lnTo>
                      <a:pt x="186" y="322"/>
                    </a:lnTo>
                    <a:lnTo>
                      <a:pt x="181" y="310"/>
                    </a:lnTo>
                    <a:lnTo>
                      <a:pt x="177" y="298"/>
                    </a:lnTo>
                    <a:lnTo>
                      <a:pt x="172" y="294"/>
                    </a:lnTo>
                    <a:lnTo>
                      <a:pt x="170" y="292"/>
                    </a:lnTo>
                    <a:lnTo>
                      <a:pt x="165" y="291"/>
                    </a:lnTo>
                    <a:lnTo>
                      <a:pt x="160" y="289"/>
                    </a:lnTo>
                    <a:lnTo>
                      <a:pt x="157" y="282"/>
                    </a:lnTo>
                    <a:lnTo>
                      <a:pt x="157" y="275"/>
                    </a:lnTo>
                    <a:lnTo>
                      <a:pt x="153" y="268"/>
                    </a:lnTo>
                    <a:lnTo>
                      <a:pt x="150" y="263"/>
                    </a:lnTo>
                    <a:lnTo>
                      <a:pt x="141" y="249"/>
                    </a:lnTo>
                    <a:lnTo>
                      <a:pt x="134" y="237"/>
                    </a:lnTo>
                    <a:lnTo>
                      <a:pt x="129" y="231"/>
                    </a:lnTo>
                    <a:lnTo>
                      <a:pt x="126" y="225"/>
                    </a:lnTo>
                    <a:lnTo>
                      <a:pt x="127" y="213"/>
                    </a:lnTo>
                    <a:lnTo>
                      <a:pt x="129" y="201"/>
                    </a:lnTo>
                    <a:lnTo>
                      <a:pt x="129" y="205"/>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448" name="Freeform 194"/>
              <p:cNvSpPr>
                <a:spLocks/>
              </p:cNvSpPr>
              <p:nvPr/>
            </p:nvSpPr>
            <p:spPr bwMode="auto">
              <a:xfrm>
                <a:off x="6136482" y="3794125"/>
                <a:ext cx="44450" cy="87312"/>
              </a:xfrm>
              <a:custGeom>
                <a:avLst/>
                <a:gdLst/>
                <a:ahLst/>
                <a:cxnLst>
                  <a:cxn ang="0">
                    <a:pos x="28" y="35"/>
                  </a:cxn>
                  <a:cxn ang="0">
                    <a:pos x="23" y="47"/>
                  </a:cxn>
                  <a:cxn ang="0">
                    <a:pos x="12" y="55"/>
                  </a:cxn>
                  <a:cxn ang="0">
                    <a:pos x="4" y="50"/>
                  </a:cxn>
                  <a:cxn ang="0">
                    <a:pos x="0" y="42"/>
                  </a:cxn>
                  <a:cxn ang="0">
                    <a:pos x="0" y="30"/>
                  </a:cxn>
                  <a:cxn ang="0">
                    <a:pos x="4" y="19"/>
                  </a:cxn>
                  <a:cxn ang="0">
                    <a:pos x="5" y="9"/>
                  </a:cxn>
                  <a:cxn ang="0">
                    <a:pos x="7" y="0"/>
                  </a:cxn>
                  <a:cxn ang="0">
                    <a:pos x="12" y="7"/>
                  </a:cxn>
                  <a:cxn ang="0">
                    <a:pos x="19" y="14"/>
                  </a:cxn>
                  <a:cxn ang="0">
                    <a:pos x="24" y="23"/>
                  </a:cxn>
                  <a:cxn ang="0">
                    <a:pos x="28" y="35"/>
                  </a:cxn>
                </a:cxnLst>
                <a:rect l="0" t="0" r="r" b="b"/>
                <a:pathLst>
                  <a:path w="28" h="55">
                    <a:moveTo>
                      <a:pt x="28" y="35"/>
                    </a:moveTo>
                    <a:lnTo>
                      <a:pt x="23" y="47"/>
                    </a:lnTo>
                    <a:lnTo>
                      <a:pt x="12" y="55"/>
                    </a:lnTo>
                    <a:lnTo>
                      <a:pt x="4" y="50"/>
                    </a:lnTo>
                    <a:lnTo>
                      <a:pt x="0" y="42"/>
                    </a:lnTo>
                    <a:lnTo>
                      <a:pt x="0" y="30"/>
                    </a:lnTo>
                    <a:lnTo>
                      <a:pt x="4" y="19"/>
                    </a:lnTo>
                    <a:lnTo>
                      <a:pt x="5" y="9"/>
                    </a:lnTo>
                    <a:lnTo>
                      <a:pt x="7" y="0"/>
                    </a:lnTo>
                    <a:lnTo>
                      <a:pt x="12" y="7"/>
                    </a:lnTo>
                    <a:lnTo>
                      <a:pt x="19" y="14"/>
                    </a:lnTo>
                    <a:lnTo>
                      <a:pt x="24" y="23"/>
                    </a:lnTo>
                    <a:lnTo>
                      <a:pt x="28" y="35"/>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466" name="Freeform 195"/>
              <p:cNvSpPr>
                <a:spLocks/>
              </p:cNvSpPr>
              <p:nvPr/>
            </p:nvSpPr>
            <p:spPr bwMode="auto">
              <a:xfrm>
                <a:off x="5699919" y="3082925"/>
                <a:ext cx="930275" cy="747712"/>
              </a:xfrm>
              <a:custGeom>
                <a:avLst/>
                <a:gdLst/>
                <a:ahLst/>
                <a:cxnLst>
                  <a:cxn ang="0">
                    <a:pos x="174" y="325"/>
                  </a:cxn>
                  <a:cxn ang="0">
                    <a:pos x="196" y="374"/>
                  </a:cxn>
                  <a:cxn ang="0">
                    <a:pos x="212" y="417"/>
                  </a:cxn>
                  <a:cxn ang="0">
                    <a:pos x="236" y="466"/>
                  </a:cxn>
                  <a:cxn ang="0">
                    <a:pos x="253" y="457"/>
                  </a:cxn>
                  <a:cxn ang="0">
                    <a:pos x="270" y="438"/>
                  </a:cxn>
                  <a:cxn ang="0">
                    <a:pos x="277" y="407"/>
                  </a:cxn>
                  <a:cxn ang="0">
                    <a:pos x="298" y="354"/>
                  </a:cxn>
                  <a:cxn ang="0">
                    <a:pos x="344" y="306"/>
                  </a:cxn>
                  <a:cxn ang="0">
                    <a:pos x="377" y="276"/>
                  </a:cxn>
                  <a:cxn ang="0">
                    <a:pos x="413" y="266"/>
                  </a:cxn>
                  <a:cxn ang="0">
                    <a:pos x="451" y="263"/>
                  </a:cxn>
                  <a:cxn ang="0">
                    <a:pos x="480" y="309"/>
                  </a:cxn>
                  <a:cxn ang="0">
                    <a:pos x="487" y="347"/>
                  </a:cxn>
                  <a:cxn ang="0">
                    <a:pos x="516" y="342"/>
                  </a:cxn>
                  <a:cxn ang="0">
                    <a:pos x="533" y="347"/>
                  </a:cxn>
                  <a:cxn ang="0">
                    <a:pos x="537" y="380"/>
                  </a:cxn>
                  <a:cxn ang="0">
                    <a:pos x="549" y="441"/>
                  </a:cxn>
                  <a:cxn ang="0">
                    <a:pos x="562" y="404"/>
                  </a:cxn>
                  <a:cxn ang="0">
                    <a:pos x="543" y="368"/>
                  </a:cxn>
                  <a:cxn ang="0">
                    <a:pos x="549" y="354"/>
                  </a:cxn>
                  <a:cxn ang="0">
                    <a:pos x="537" y="304"/>
                  </a:cxn>
                  <a:cxn ang="0">
                    <a:pos x="571" y="280"/>
                  </a:cxn>
                  <a:cxn ang="0">
                    <a:pos x="566" y="257"/>
                  </a:cxn>
                  <a:cxn ang="0">
                    <a:pos x="552" y="230"/>
                  </a:cxn>
                  <a:cxn ang="0">
                    <a:pos x="540" y="213"/>
                  </a:cxn>
                  <a:cxn ang="0">
                    <a:pos x="540" y="165"/>
                  </a:cxn>
                  <a:cxn ang="0">
                    <a:pos x="509" y="144"/>
                  </a:cxn>
                  <a:cxn ang="0">
                    <a:pos x="483" y="156"/>
                  </a:cxn>
                  <a:cxn ang="0">
                    <a:pos x="444" y="168"/>
                  </a:cxn>
                  <a:cxn ang="0">
                    <a:pos x="404" y="166"/>
                  </a:cxn>
                  <a:cxn ang="0">
                    <a:pos x="358" y="165"/>
                  </a:cxn>
                  <a:cxn ang="0">
                    <a:pos x="335" y="146"/>
                  </a:cxn>
                  <a:cxn ang="0">
                    <a:pos x="282" y="127"/>
                  </a:cxn>
                  <a:cxn ang="0">
                    <a:pos x="261" y="103"/>
                  </a:cxn>
                  <a:cxn ang="0">
                    <a:pos x="265" y="79"/>
                  </a:cxn>
                  <a:cxn ang="0">
                    <a:pos x="277" y="44"/>
                  </a:cxn>
                  <a:cxn ang="0">
                    <a:pos x="224" y="39"/>
                  </a:cxn>
                  <a:cxn ang="0">
                    <a:pos x="198" y="17"/>
                  </a:cxn>
                  <a:cxn ang="0">
                    <a:pos x="157" y="12"/>
                  </a:cxn>
                  <a:cxn ang="0">
                    <a:pos x="132" y="12"/>
                  </a:cxn>
                  <a:cxn ang="0">
                    <a:pos x="91" y="20"/>
                  </a:cxn>
                  <a:cxn ang="0">
                    <a:pos x="62" y="22"/>
                  </a:cxn>
                  <a:cxn ang="0">
                    <a:pos x="34" y="49"/>
                  </a:cxn>
                  <a:cxn ang="0">
                    <a:pos x="12" y="51"/>
                  </a:cxn>
                  <a:cxn ang="0">
                    <a:pos x="0" y="75"/>
                  </a:cxn>
                  <a:cxn ang="0">
                    <a:pos x="3" y="104"/>
                  </a:cxn>
                  <a:cxn ang="0">
                    <a:pos x="7" y="139"/>
                  </a:cxn>
                  <a:cxn ang="0">
                    <a:pos x="34" y="173"/>
                  </a:cxn>
                  <a:cxn ang="0">
                    <a:pos x="17" y="208"/>
                  </a:cxn>
                  <a:cxn ang="0">
                    <a:pos x="41" y="213"/>
                  </a:cxn>
                  <a:cxn ang="0">
                    <a:pos x="83" y="213"/>
                  </a:cxn>
                  <a:cxn ang="0">
                    <a:pos x="115" y="247"/>
                  </a:cxn>
                  <a:cxn ang="0">
                    <a:pos x="131" y="259"/>
                  </a:cxn>
                  <a:cxn ang="0">
                    <a:pos x="136" y="282"/>
                  </a:cxn>
                  <a:cxn ang="0">
                    <a:pos x="167" y="261"/>
                  </a:cxn>
                  <a:cxn ang="0">
                    <a:pos x="174" y="288"/>
                  </a:cxn>
                </a:cxnLst>
                <a:rect l="0" t="0" r="r" b="b"/>
                <a:pathLst>
                  <a:path w="586" h="471">
                    <a:moveTo>
                      <a:pt x="174" y="304"/>
                    </a:moveTo>
                    <a:lnTo>
                      <a:pt x="170" y="302"/>
                    </a:lnTo>
                    <a:lnTo>
                      <a:pt x="170" y="306"/>
                    </a:lnTo>
                    <a:lnTo>
                      <a:pt x="172" y="311"/>
                    </a:lnTo>
                    <a:lnTo>
                      <a:pt x="174" y="325"/>
                    </a:lnTo>
                    <a:lnTo>
                      <a:pt x="181" y="338"/>
                    </a:lnTo>
                    <a:lnTo>
                      <a:pt x="182" y="347"/>
                    </a:lnTo>
                    <a:lnTo>
                      <a:pt x="187" y="357"/>
                    </a:lnTo>
                    <a:lnTo>
                      <a:pt x="191" y="366"/>
                    </a:lnTo>
                    <a:lnTo>
                      <a:pt x="196" y="374"/>
                    </a:lnTo>
                    <a:lnTo>
                      <a:pt x="198" y="383"/>
                    </a:lnTo>
                    <a:lnTo>
                      <a:pt x="201" y="392"/>
                    </a:lnTo>
                    <a:lnTo>
                      <a:pt x="203" y="400"/>
                    </a:lnTo>
                    <a:lnTo>
                      <a:pt x="206" y="412"/>
                    </a:lnTo>
                    <a:lnTo>
                      <a:pt x="212" y="417"/>
                    </a:lnTo>
                    <a:lnTo>
                      <a:pt x="218" y="428"/>
                    </a:lnTo>
                    <a:lnTo>
                      <a:pt x="224" y="443"/>
                    </a:lnTo>
                    <a:lnTo>
                      <a:pt x="232" y="460"/>
                    </a:lnTo>
                    <a:lnTo>
                      <a:pt x="232" y="462"/>
                    </a:lnTo>
                    <a:lnTo>
                      <a:pt x="236" y="466"/>
                    </a:lnTo>
                    <a:lnTo>
                      <a:pt x="237" y="469"/>
                    </a:lnTo>
                    <a:lnTo>
                      <a:pt x="244" y="471"/>
                    </a:lnTo>
                    <a:lnTo>
                      <a:pt x="246" y="467"/>
                    </a:lnTo>
                    <a:lnTo>
                      <a:pt x="249" y="460"/>
                    </a:lnTo>
                    <a:lnTo>
                      <a:pt x="253" y="457"/>
                    </a:lnTo>
                    <a:lnTo>
                      <a:pt x="260" y="455"/>
                    </a:lnTo>
                    <a:lnTo>
                      <a:pt x="261" y="450"/>
                    </a:lnTo>
                    <a:lnTo>
                      <a:pt x="263" y="447"/>
                    </a:lnTo>
                    <a:lnTo>
                      <a:pt x="265" y="440"/>
                    </a:lnTo>
                    <a:lnTo>
                      <a:pt x="270" y="438"/>
                    </a:lnTo>
                    <a:lnTo>
                      <a:pt x="272" y="436"/>
                    </a:lnTo>
                    <a:lnTo>
                      <a:pt x="275" y="436"/>
                    </a:lnTo>
                    <a:lnTo>
                      <a:pt x="277" y="435"/>
                    </a:lnTo>
                    <a:lnTo>
                      <a:pt x="275" y="423"/>
                    </a:lnTo>
                    <a:lnTo>
                      <a:pt x="277" y="407"/>
                    </a:lnTo>
                    <a:lnTo>
                      <a:pt x="280" y="392"/>
                    </a:lnTo>
                    <a:lnTo>
                      <a:pt x="279" y="380"/>
                    </a:lnTo>
                    <a:lnTo>
                      <a:pt x="277" y="369"/>
                    </a:lnTo>
                    <a:lnTo>
                      <a:pt x="282" y="359"/>
                    </a:lnTo>
                    <a:lnTo>
                      <a:pt x="298" y="354"/>
                    </a:lnTo>
                    <a:lnTo>
                      <a:pt x="303" y="349"/>
                    </a:lnTo>
                    <a:lnTo>
                      <a:pt x="310" y="343"/>
                    </a:lnTo>
                    <a:lnTo>
                      <a:pt x="323" y="328"/>
                    </a:lnTo>
                    <a:lnTo>
                      <a:pt x="339" y="313"/>
                    </a:lnTo>
                    <a:lnTo>
                      <a:pt x="344" y="306"/>
                    </a:lnTo>
                    <a:lnTo>
                      <a:pt x="354" y="302"/>
                    </a:lnTo>
                    <a:lnTo>
                      <a:pt x="363" y="297"/>
                    </a:lnTo>
                    <a:lnTo>
                      <a:pt x="371" y="294"/>
                    </a:lnTo>
                    <a:lnTo>
                      <a:pt x="373" y="285"/>
                    </a:lnTo>
                    <a:lnTo>
                      <a:pt x="377" y="276"/>
                    </a:lnTo>
                    <a:lnTo>
                      <a:pt x="384" y="270"/>
                    </a:lnTo>
                    <a:lnTo>
                      <a:pt x="392" y="263"/>
                    </a:lnTo>
                    <a:lnTo>
                      <a:pt x="397" y="266"/>
                    </a:lnTo>
                    <a:lnTo>
                      <a:pt x="404" y="268"/>
                    </a:lnTo>
                    <a:lnTo>
                      <a:pt x="413" y="266"/>
                    </a:lnTo>
                    <a:lnTo>
                      <a:pt x="423" y="264"/>
                    </a:lnTo>
                    <a:lnTo>
                      <a:pt x="428" y="259"/>
                    </a:lnTo>
                    <a:lnTo>
                      <a:pt x="432" y="251"/>
                    </a:lnTo>
                    <a:lnTo>
                      <a:pt x="444" y="254"/>
                    </a:lnTo>
                    <a:lnTo>
                      <a:pt x="451" y="263"/>
                    </a:lnTo>
                    <a:lnTo>
                      <a:pt x="452" y="271"/>
                    </a:lnTo>
                    <a:lnTo>
                      <a:pt x="456" y="282"/>
                    </a:lnTo>
                    <a:lnTo>
                      <a:pt x="463" y="290"/>
                    </a:lnTo>
                    <a:lnTo>
                      <a:pt x="473" y="299"/>
                    </a:lnTo>
                    <a:lnTo>
                      <a:pt x="480" y="309"/>
                    </a:lnTo>
                    <a:lnTo>
                      <a:pt x="487" y="325"/>
                    </a:lnTo>
                    <a:lnTo>
                      <a:pt x="488" y="328"/>
                    </a:lnTo>
                    <a:lnTo>
                      <a:pt x="490" y="331"/>
                    </a:lnTo>
                    <a:lnTo>
                      <a:pt x="488" y="338"/>
                    </a:lnTo>
                    <a:lnTo>
                      <a:pt x="487" y="347"/>
                    </a:lnTo>
                    <a:lnTo>
                      <a:pt x="488" y="356"/>
                    </a:lnTo>
                    <a:lnTo>
                      <a:pt x="495" y="359"/>
                    </a:lnTo>
                    <a:lnTo>
                      <a:pt x="502" y="356"/>
                    </a:lnTo>
                    <a:lnTo>
                      <a:pt x="511" y="350"/>
                    </a:lnTo>
                    <a:lnTo>
                      <a:pt x="516" y="342"/>
                    </a:lnTo>
                    <a:lnTo>
                      <a:pt x="521" y="337"/>
                    </a:lnTo>
                    <a:lnTo>
                      <a:pt x="523" y="340"/>
                    </a:lnTo>
                    <a:lnTo>
                      <a:pt x="526" y="345"/>
                    </a:lnTo>
                    <a:lnTo>
                      <a:pt x="530" y="345"/>
                    </a:lnTo>
                    <a:lnTo>
                      <a:pt x="533" y="347"/>
                    </a:lnTo>
                    <a:lnTo>
                      <a:pt x="533" y="352"/>
                    </a:lnTo>
                    <a:lnTo>
                      <a:pt x="533" y="361"/>
                    </a:lnTo>
                    <a:lnTo>
                      <a:pt x="533" y="366"/>
                    </a:lnTo>
                    <a:lnTo>
                      <a:pt x="537" y="369"/>
                    </a:lnTo>
                    <a:lnTo>
                      <a:pt x="537" y="380"/>
                    </a:lnTo>
                    <a:lnTo>
                      <a:pt x="542" y="392"/>
                    </a:lnTo>
                    <a:lnTo>
                      <a:pt x="545" y="404"/>
                    </a:lnTo>
                    <a:lnTo>
                      <a:pt x="549" y="421"/>
                    </a:lnTo>
                    <a:lnTo>
                      <a:pt x="547" y="431"/>
                    </a:lnTo>
                    <a:lnTo>
                      <a:pt x="549" y="441"/>
                    </a:lnTo>
                    <a:lnTo>
                      <a:pt x="554" y="428"/>
                    </a:lnTo>
                    <a:lnTo>
                      <a:pt x="559" y="417"/>
                    </a:lnTo>
                    <a:lnTo>
                      <a:pt x="561" y="414"/>
                    </a:lnTo>
                    <a:lnTo>
                      <a:pt x="564" y="411"/>
                    </a:lnTo>
                    <a:lnTo>
                      <a:pt x="562" y="404"/>
                    </a:lnTo>
                    <a:lnTo>
                      <a:pt x="559" y="395"/>
                    </a:lnTo>
                    <a:lnTo>
                      <a:pt x="556" y="385"/>
                    </a:lnTo>
                    <a:lnTo>
                      <a:pt x="554" y="380"/>
                    </a:lnTo>
                    <a:lnTo>
                      <a:pt x="545" y="374"/>
                    </a:lnTo>
                    <a:lnTo>
                      <a:pt x="543" y="368"/>
                    </a:lnTo>
                    <a:lnTo>
                      <a:pt x="543" y="366"/>
                    </a:lnTo>
                    <a:lnTo>
                      <a:pt x="545" y="364"/>
                    </a:lnTo>
                    <a:lnTo>
                      <a:pt x="545" y="364"/>
                    </a:lnTo>
                    <a:lnTo>
                      <a:pt x="547" y="359"/>
                    </a:lnTo>
                    <a:lnTo>
                      <a:pt x="549" y="354"/>
                    </a:lnTo>
                    <a:lnTo>
                      <a:pt x="547" y="342"/>
                    </a:lnTo>
                    <a:lnTo>
                      <a:pt x="545" y="331"/>
                    </a:lnTo>
                    <a:lnTo>
                      <a:pt x="538" y="325"/>
                    </a:lnTo>
                    <a:lnTo>
                      <a:pt x="535" y="318"/>
                    </a:lnTo>
                    <a:lnTo>
                      <a:pt x="537" y="304"/>
                    </a:lnTo>
                    <a:lnTo>
                      <a:pt x="543" y="297"/>
                    </a:lnTo>
                    <a:lnTo>
                      <a:pt x="549" y="294"/>
                    </a:lnTo>
                    <a:lnTo>
                      <a:pt x="557" y="292"/>
                    </a:lnTo>
                    <a:lnTo>
                      <a:pt x="564" y="285"/>
                    </a:lnTo>
                    <a:lnTo>
                      <a:pt x="571" y="280"/>
                    </a:lnTo>
                    <a:lnTo>
                      <a:pt x="578" y="273"/>
                    </a:lnTo>
                    <a:lnTo>
                      <a:pt x="586" y="264"/>
                    </a:lnTo>
                    <a:lnTo>
                      <a:pt x="581" y="264"/>
                    </a:lnTo>
                    <a:lnTo>
                      <a:pt x="578" y="266"/>
                    </a:lnTo>
                    <a:lnTo>
                      <a:pt x="566" y="257"/>
                    </a:lnTo>
                    <a:lnTo>
                      <a:pt x="562" y="244"/>
                    </a:lnTo>
                    <a:lnTo>
                      <a:pt x="557" y="240"/>
                    </a:lnTo>
                    <a:lnTo>
                      <a:pt x="556" y="237"/>
                    </a:lnTo>
                    <a:lnTo>
                      <a:pt x="554" y="232"/>
                    </a:lnTo>
                    <a:lnTo>
                      <a:pt x="552" y="230"/>
                    </a:lnTo>
                    <a:lnTo>
                      <a:pt x="545" y="230"/>
                    </a:lnTo>
                    <a:lnTo>
                      <a:pt x="540" y="232"/>
                    </a:lnTo>
                    <a:lnTo>
                      <a:pt x="538" y="228"/>
                    </a:lnTo>
                    <a:lnTo>
                      <a:pt x="538" y="227"/>
                    </a:lnTo>
                    <a:lnTo>
                      <a:pt x="540" y="213"/>
                    </a:lnTo>
                    <a:lnTo>
                      <a:pt x="545" y="206"/>
                    </a:lnTo>
                    <a:lnTo>
                      <a:pt x="549" y="199"/>
                    </a:lnTo>
                    <a:lnTo>
                      <a:pt x="552" y="187"/>
                    </a:lnTo>
                    <a:lnTo>
                      <a:pt x="547" y="175"/>
                    </a:lnTo>
                    <a:lnTo>
                      <a:pt x="540" y="165"/>
                    </a:lnTo>
                    <a:lnTo>
                      <a:pt x="530" y="159"/>
                    </a:lnTo>
                    <a:lnTo>
                      <a:pt x="523" y="158"/>
                    </a:lnTo>
                    <a:lnTo>
                      <a:pt x="516" y="151"/>
                    </a:lnTo>
                    <a:lnTo>
                      <a:pt x="513" y="144"/>
                    </a:lnTo>
                    <a:lnTo>
                      <a:pt x="509" y="144"/>
                    </a:lnTo>
                    <a:lnTo>
                      <a:pt x="506" y="149"/>
                    </a:lnTo>
                    <a:lnTo>
                      <a:pt x="495" y="147"/>
                    </a:lnTo>
                    <a:lnTo>
                      <a:pt x="488" y="149"/>
                    </a:lnTo>
                    <a:lnTo>
                      <a:pt x="485" y="151"/>
                    </a:lnTo>
                    <a:lnTo>
                      <a:pt x="483" y="156"/>
                    </a:lnTo>
                    <a:lnTo>
                      <a:pt x="476" y="158"/>
                    </a:lnTo>
                    <a:lnTo>
                      <a:pt x="470" y="163"/>
                    </a:lnTo>
                    <a:lnTo>
                      <a:pt x="461" y="168"/>
                    </a:lnTo>
                    <a:lnTo>
                      <a:pt x="456" y="172"/>
                    </a:lnTo>
                    <a:lnTo>
                      <a:pt x="444" y="168"/>
                    </a:lnTo>
                    <a:lnTo>
                      <a:pt x="430" y="165"/>
                    </a:lnTo>
                    <a:lnTo>
                      <a:pt x="416" y="170"/>
                    </a:lnTo>
                    <a:lnTo>
                      <a:pt x="408" y="178"/>
                    </a:lnTo>
                    <a:lnTo>
                      <a:pt x="406" y="170"/>
                    </a:lnTo>
                    <a:lnTo>
                      <a:pt x="404" y="166"/>
                    </a:lnTo>
                    <a:lnTo>
                      <a:pt x="399" y="168"/>
                    </a:lnTo>
                    <a:lnTo>
                      <a:pt x="394" y="170"/>
                    </a:lnTo>
                    <a:lnTo>
                      <a:pt x="384" y="170"/>
                    </a:lnTo>
                    <a:lnTo>
                      <a:pt x="373" y="170"/>
                    </a:lnTo>
                    <a:lnTo>
                      <a:pt x="358" y="165"/>
                    </a:lnTo>
                    <a:lnTo>
                      <a:pt x="349" y="156"/>
                    </a:lnTo>
                    <a:lnTo>
                      <a:pt x="344" y="156"/>
                    </a:lnTo>
                    <a:lnTo>
                      <a:pt x="341" y="156"/>
                    </a:lnTo>
                    <a:lnTo>
                      <a:pt x="337" y="149"/>
                    </a:lnTo>
                    <a:lnTo>
                      <a:pt x="335" y="146"/>
                    </a:lnTo>
                    <a:lnTo>
                      <a:pt x="323" y="142"/>
                    </a:lnTo>
                    <a:lnTo>
                      <a:pt x="316" y="139"/>
                    </a:lnTo>
                    <a:lnTo>
                      <a:pt x="306" y="134"/>
                    </a:lnTo>
                    <a:lnTo>
                      <a:pt x="294" y="134"/>
                    </a:lnTo>
                    <a:lnTo>
                      <a:pt x="282" y="127"/>
                    </a:lnTo>
                    <a:lnTo>
                      <a:pt x="272" y="122"/>
                    </a:lnTo>
                    <a:lnTo>
                      <a:pt x="267" y="120"/>
                    </a:lnTo>
                    <a:lnTo>
                      <a:pt x="265" y="118"/>
                    </a:lnTo>
                    <a:lnTo>
                      <a:pt x="263" y="110"/>
                    </a:lnTo>
                    <a:lnTo>
                      <a:pt x="261" y="103"/>
                    </a:lnTo>
                    <a:lnTo>
                      <a:pt x="261" y="98"/>
                    </a:lnTo>
                    <a:lnTo>
                      <a:pt x="268" y="96"/>
                    </a:lnTo>
                    <a:lnTo>
                      <a:pt x="273" y="92"/>
                    </a:lnTo>
                    <a:lnTo>
                      <a:pt x="268" y="86"/>
                    </a:lnTo>
                    <a:lnTo>
                      <a:pt x="265" y="79"/>
                    </a:lnTo>
                    <a:lnTo>
                      <a:pt x="267" y="70"/>
                    </a:lnTo>
                    <a:lnTo>
                      <a:pt x="273" y="67"/>
                    </a:lnTo>
                    <a:lnTo>
                      <a:pt x="280" y="61"/>
                    </a:lnTo>
                    <a:lnTo>
                      <a:pt x="284" y="55"/>
                    </a:lnTo>
                    <a:lnTo>
                      <a:pt x="277" y="44"/>
                    </a:lnTo>
                    <a:lnTo>
                      <a:pt x="268" y="41"/>
                    </a:lnTo>
                    <a:lnTo>
                      <a:pt x="258" y="44"/>
                    </a:lnTo>
                    <a:lnTo>
                      <a:pt x="248" y="49"/>
                    </a:lnTo>
                    <a:lnTo>
                      <a:pt x="234" y="44"/>
                    </a:lnTo>
                    <a:lnTo>
                      <a:pt x="224" y="39"/>
                    </a:lnTo>
                    <a:lnTo>
                      <a:pt x="222" y="32"/>
                    </a:lnTo>
                    <a:lnTo>
                      <a:pt x="218" y="27"/>
                    </a:lnTo>
                    <a:lnTo>
                      <a:pt x="208" y="25"/>
                    </a:lnTo>
                    <a:lnTo>
                      <a:pt x="206" y="18"/>
                    </a:lnTo>
                    <a:lnTo>
                      <a:pt x="198" y="17"/>
                    </a:lnTo>
                    <a:lnTo>
                      <a:pt x="189" y="17"/>
                    </a:lnTo>
                    <a:lnTo>
                      <a:pt x="175" y="20"/>
                    </a:lnTo>
                    <a:lnTo>
                      <a:pt x="163" y="25"/>
                    </a:lnTo>
                    <a:lnTo>
                      <a:pt x="157" y="20"/>
                    </a:lnTo>
                    <a:lnTo>
                      <a:pt x="157" y="12"/>
                    </a:lnTo>
                    <a:lnTo>
                      <a:pt x="155" y="3"/>
                    </a:lnTo>
                    <a:lnTo>
                      <a:pt x="151" y="0"/>
                    </a:lnTo>
                    <a:lnTo>
                      <a:pt x="139" y="5"/>
                    </a:lnTo>
                    <a:lnTo>
                      <a:pt x="134" y="12"/>
                    </a:lnTo>
                    <a:lnTo>
                      <a:pt x="132" y="12"/>
                    </a:lnTo>
                    <a:lnTo>
                      <a:pt x="122" y="20"/>
                    </a:lnTo>
                    <a:lnTo>
                      <a:pt x="110" y="24"/>
                    </a:lnTo>
                    <a:lnTo>
                      <a:pt x="105" y="20"/>
                    </a:lnTo>
                    <a:lnTo>
                      <a:pt x="100" y="18"/>
                    </a:lnTo>
                    <a:lnTo>
                      <a:pt x="91" y="20"/>
                    </a:lnTo>
                    <a:lnTo>
                      <a:pt x="84" y="17"/>
                    </a:lnTo>
                    <a:lnTo>
                      <a:pt x="79" y="15"/>
                    </a:lnTo>
                    <a:lnTo>
                      <a:pt x="76" y="15"/>
                    </a:lnTo>
                    <a:lnTo>
                      <a:pt x="67" y="17"/>
                    </a:lnTo>
                    <a:lnTo>
                      <a:pt x="62" y="22"/>
                    </a:lnTo>
                    <a:lnTo>
                      <a:pt x="57" y="29"/>
                    </a:lnTo>
                    <a:lnTo>
                      <a:pt x="53" y="37"/>
                    </a:lnTo>
                    <a:lnTo>
                      <a:pt x="46" y="41"/>
                    </a:lnTo>
                    <a:lnTo>
                      <a:pt x="40" y="44"/>
                    </a:lnTo>
                    <a:lnTo>
                      <a:pt x="34" y="49"/>
                    </a:lnTo>
                    <a:lnTo>
                      <a:pt x="28" y="53"/>
                    </a:lnTo>
                    <a:lnTo>
                      <a:pt x="21" y="51"/>
                    </a:lnTo>
                    <a:lnTo>
                      <a:pt x="15" y="49"/>
                    </a:lnTo>
                    <a:lnTo>
                      <a:pt x="14" y="49"/>
                    </a:lnTo>
                    <a:lnTo>
                      <a:pt x="12" y="51"/>
                    </a:lnTo>
                    <a:lnTo>
                      <a:pt x="7" y="55"/>
                    </a:lnTo>
                    <a:lnTo>
                      <a:pt x="3" y="61"/>
                    </a:lnTo>
                    <a:lnTo>
                      <a:pt x="0" y="68"/>
                    </a:lnTo>
                    <a:lnTo>
                      <a:pt x="0" y="74"/>
                    </a:lnTo>
                    <a:lnTo>
                      <a:pt x="0" y="75"/>
                    </a:lnTo>
                    <a:lnTo>
                      <a:pt x="0" y="79"/>
                    </a:lnTo>
                    <a:lnTo>
                      <a:pt x="2" y="80"/>
                    </a:lnTo>
                    <a:lnTo>
                      <a:pt x="3" y="84"/>
                    </a:lnTo>
                    <a:lnTo>
                      <a:pt x="3" y="99"/>
                    </a:lnTo>
                    <a:lnTo>
                      <a:pt x="3" y="104"/>
                    </a:lnTo>
                    <a:lnTo>
                      <a:pt x="5" y="111"/>
                    </a:lnTo>
                    <a:lnTo>
                      <a:pt x="10" y="113"/>
                    </a:lnTo>
                    <a:lnTo>
                      <a:pt x="17" y="122"/>
                    </a:lnTo>
                    <a:lnTo>
                      <a:pt x="12" y="130"/>
                    </a:lnTo>
                    <a:lnTo>
                      <a:pt x="7" y="139"/>
                    </a:lnTo>
                    <a:lnTo>
                      <a:pt x="9" y="142"/>
                    </a:lnTo>
                    <a:lnTo>
                      <a:pt x="12" y="147"/>
                    </a:lnTo>
                    <a:lnTo>
                      <a:pt x="19" y="156"/>
                    </a:lnTo>
                    <a:lnTo>
                      <a:pt x="28" y="165"/>
                    </a:lnTo>
                    <a:lnTo>
                      <a:pt x="34" y="173"/>
                    </a:lnTo>
                    <a:lnTo>
                      <a:pt x="38" y="189"/>
                    </a:lnTo>
                    <a:lnTo>
                      <a:pt x="28" y="190"/>
                    </a:lnTo>
                    <a:lnTo>
                      <a:pt x="22" y="194"/>
                    </a:lnTo>
                    <a:lnTo>
                      <a:pt x="17" y="197"/>
                    </a:lnTo>
                    <a:lnTo>
                      <a:pt x="17" y="208"/>
                    </a:lnTo>
                    <a:lnTo>
                      <a:pt x="17" y="213"/>
                    </a:lnTo>
                    <a:lnTo>
                      <a:pt x="19" y="218"/>
                    </a:lnTo>
                    <a:lnTo>
                      <a:pt x="36" y="216"/>
                    </a:lnTo>
                    <a:lnTo>
                      <a:pt x="38" y="215"/>
                    </a:lnTo>
                    <a:lnTo>
                      <a:pt x="41" y="213"/>
                    </a:lnTo>
                    <a:lnTo>
                      <a:pt x="55" y="216"/>
                    </a:lnTo>
                    <a:lnTo>
                      <a:pt x="58" y="215"/>
                    </a:lnTo>
                    <a:lnTo>
                      <a:pt x="67" y="213"/>
                    </a:lnTo>
                    <a:lnTo>
                      <a:pt x="74" y="211"/>
                    </a:lnTo>
                    <a:lnTo>
                      <a:pt x="83" y="213"/>
                    </a:lnTo>
                    <a:lnTo>
                      <a:pt x="88" y="220"/>
                    </a:lnTo>
                    <a:lnTo>
                      <a:pt x="95" y="233"/>
                    </a:lnTo>
                    <a:lnTo>
                      <a:pt x="98" y="239"/>
                    </a:lnTo>
                    <a:lnTo>
                      <a:pt x="107" y="244"/>
                    </a:lnTo>
                    <a:lnTo>
                      <a:pt x="115" y="247"/>
                    </a:lnTo>
                    <a:lnTo>
                      <a:pt x="126" y="251"/>
                    </a:lnTo>
                    <a:lnTo>
                      <a:pt x="131" y="251"/>
                    </a:lnTo>
                    <a:lnTo>
                      <a:pt x="138" y="252"/>
                    </a:lnTo>
                    <a:lnTo>
                      <a:pt x="134" y="256"/>
                    </a:lnTo>
                    <a:lnTo>
                      <a:pt x="131" y="259"/>
                    </a:lnTo>
                    <a:lnTo>
                      <a:pt x="124" y="259"/>
                    </a:lnTo>
                    <a:lnTo>
                      <a:pt x="117" y="261"/>
                    </a:lnTo>
                    <a:lnTo>
                      <a:pt x="122" y="268"/>
                    </a:lnTo>
                    <a:lnTo>
                      <a:pt x="129" y="275"/>
                    </a:lnTo>
                    <a:lnTo>
                      <a:pt x="136" y="282"/>
                    </a:lnTo>
                    <a:lnTo>
                      <a:pt x="148" y="285"/>
                    </a:lnTo>
                    <a:lnTo>
                      <a:pt x="153" y="282"/>
                    </a:lnTo>
                    <a:lnTo>
                      <a:pt x="158" y="275"/>
                    </a:lnTo>
                    <a:lnTo>
                      <a:pt x="162" y="266"/>
                    </a:lnTo>
                    <a:lnTo>
                      <a:pt x="167" y="261"/>
                    </a:lnTo>
                    <a:lnTo>
                      <a:pt x="172" y="261"/>
                    </a:lnTo>
                    <a:lnTo>
                      <a:pt x="170" y="264"/>
                    </a:lnTo>
                    <a:lnTo>
                      <a:pt x="169" y="268"/>
                    </a:lnTo>
                    <a:lnTo>
                      <a:pt x="170" y="276"/>
                    </a:lnTo>
                    <a:lnTo>
                      <a:pt x="174" y="288"/>
                    </a:lnTo>
                    <a:lnTo>
                      <a:pt x="172" y="295"/>
                    </a:lnTo>
                    <a:lnTo>
                      <a:pt x="170" y="304"/>
                    </a:lnTo>
                    <a:lnTo>
                      <a:pt x="174" y="304"/>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467" name="Freeform 196"/>
              <p:cNvSpPr>
                <a:spLocks/>
              </p:cNvSpPr>
              <p:nvPr/>
            </p:nvSpPr>
            <p:spPr bwMode="auto">
              <a:xfrm>
                <a:off x="6493669" y="3887788"/>
                <a:ext cx="244475" cy="261937"/>
              </a:xfrm>
              <a:custGeom>
                <a:avLst/>
                <a:gdLst/>
                <a:ahLst/>
                <a:cxnLst>
                  <a:cxn ang="0">
                    <a:pos x="69" y="86"/>
                  </a:cxn>
                  <a:cxn ang="0">
                    <a:pos x="68" y="82"/>
                  </a:cxn>
                  <a:cxn ang="0">
                    <a:pos x="68" y="81"/>
                  </a:cxn>
                  <a:cxn ang="0">
                    <a:pos x="62" y="79"/>
                  </a:cxn>
                  <a:cxn ang="0">
                    <a:pos x="59" y="79"/>
                  </a:cxn>
                  <a:cxn ang="0">
                    <a:pos x="56" y="70"/>
                  </a:cxn>
                  <a:cxn ang="0">
                    <a:pos x="52" y="60"/>
                  </a:cxn>
                  <a:cxn ang="0">
                    <a:pos x="42" y="50"/>
                  </a:cxn>
                  <a:cxn ang="0">
                    <a:pos x="33" y="45"/>
                  </a:cxn>
                  <a:cxn ang="0">
                    <a:pos x="28" y="36"/>
                  </a:cxn>
                  <a:cxn ang="0">
                    <a:pos x="26" y="29"/>
                  </a:cxn>
                  <a:cxn ang="0">
                    <a:pos x="19" y="24"/>
                  </a:cxn>
                  <a:cxn ang="0">
                    <a:pos x="14" y="24"/>
                  </a:cxn>
                  <a:cxn ang="0">
                    <a:pos x="9" y="19"/>
                  </a:cxn>
                  <a:cxn ang="0">
                    <a:pos x="6" y="14"/>
                  </a:cxn>
                  <a:cxn ang="0">
                    <a:pos x="0" y="7"/>
                  </a:cxn>
                  <a:cxn ang="0">
                    <a:pos x="0" y="3"/>
                  </a:cxn>
                  <a:cxn ang="0">
                    <a:pos x="0" y="0"/>
                  </a:cxn>
                  <a:cxn ang="0">
                    <a:pos x="4" y="0"/>
                  </a:cxn>
                  <a:cxn ang="0">
                    <a:pos x="9" y="0"/>
                  </a:cxn>
                  <a:cxn ang="0">
                    <a:pos x="14" y="3"/>
                  </a:cxn>
                  <a:cxn ang="0">
                    <a:pos x="30" y="3"/>
                  </a:cxn>
                  <a:cxn ang="0">
                    <a:pos x="42" y="12"/>
                  </a:cxn>
                  <a:cxn ang="0">
                    <a:pos x="49" y="24"/>
                  </a:cxn>
                  <a:cxn ang="0">
                    <a:pos x="50" y="24"/>
                  </a:cxn>
                  <a:cxn ang="0">
                    <a:pos x="54" y="26"/>
                  </a:cxn>
                  <a:cxn ang="0">
                    <a:pos x="62" y="31"/>
                  </a:cxn>
                  <a:cxn ang="0">
                    <a:pos x="71" y="39"/>
                  </a:cxn>
                  <a:cxn ang="0">
                    <a:pos x="76" y="45"/>
                  </a:cxn>
                  <a:cxn ang="0">
                    <a:pos x="83" y="51"/>
                  </a:cxn>
                  <a:cxn ang="0">
                    <a:pos x="90" y="55"/>
                  </a:cxn>
                  <a:cxn ang="0">
                    <a:pos x="100" y="60"/>
                  </a:cxn>
                  <a:cxn ang="0">
                    <a:pos x="111" y="63"/>
                  </a:cxn>
                  <a:cxn ang="0">
                    <a:pos x="116" y="74"/>
                  </a:cxn>
                  <a:cxn ang="0">
                    <a:pos x="116" y="75"/>
                  </a:cxn>
                  <a:cxn ang="0">
                    <a:pos x="117" y="75"/>
                  </a:cxn>
                  <a:cxn ang="0">
                    <a:pos x="119" y="75"/>
                  </a:cxn>
                  <a:cxn ang="0">
                    <a:pos x="121" y="77"/>
                  </a:cxn>
                  <a:cxn ang="0">
                    <a:pos x="124" y="81"/>
                  </a:cxn>
                  <a:cxn ang="0">
                    <a:pos x="123" y="86"/>
                  </a:cxn>
                  <a:cxn ang="0">
                    <a:pos x="124" y="91"/>
                  </a:cxn>
                  <a:cxn ang="0">
                    <a:pos x="131" y="93"/>
                  </a:cxn>
                  <a:cxn ang="0">
                    <a:pos x="135" y="105"/>
                  </a:cxn>
                  <a:cxn ang="0">
                    <a:pos x="143" y="113"/>
                  </a:cxn>
                  <a:cxn ang="0">
                    <a:pos x="148" y="115"/>
                  </a:cxn>
                  <a:cxn ang="0">
                    <a:pos x="154" y="122"/>
                  </a:cxn>
                  <a:cxn ang="0">
                    <a:pos x="154" y="131"/>
                  </a:cxn>
                  <a:cxn ang="0">
                    <a:pos x="154" y="144"/>
                  </a:cxn>
                  <a:cxn ang="0">
                    <a:pos x="148" y="149"/>
                  </a:cxn>
                  <a:cxn ang="0">
                    <a:pos x="150" y="158"/>
                  </a:cxn>
                  <a:cxn ang="0">
                    <a:pos x="145" y="163"/>
                  </a:cxn>
                  <a:cxn ang="0">
                    <a:pos x="136" y="165"/>
                  </a:cxn>
                  <a:cxn ang="0">
                    <a:pos x="129" y="158"/>
                  </a:cxn>
                  <a:cxn ang="0">
                    <a:pos x="124" y="151"/>
                  </a:cxn>
                  <a:cxn ang="0">
                    <a:pos x="111" y="139"/>
                  </a:cxn>
                  <a:cxn ang="0">
                    <a:pos x="97" y="129"/>
                  </a:cxn>
                  <a:cxn ang="0">
                    <a:pos x="85" y="113"/>
                  </a:cxn>
                  <a:cxn ang="0">
                    <a:pos x="78" y="98"/>
                  </a:cxn>
                  <a:cxn ang="0">
                    <a:pos x="73" y="91"/>
                  </a:cxn>
                  <a:cxn ang="0">
                    <a:pos x="69" y="86"/>
                  </a:cxn>
                </a:cxnLst>
                <a:rect l="0" t="0" r="r" b="b"/>
                <a:pathLst>
                  <a:path w="154" h="165">
                    <a:moveTo>
                      <a:pt x="69" y="86"/>
                    </a:moveTo>
                    <a:lnTo>
                      <a:pt x="68" y="82"/>
                    </a:lnTo>
                    <a:lnTo>
                      <a:pt x="68" y="81"/>
                    </a:lnTo>
                    <a:lnTo>
                      <a:pt x="62" y="79"/>
                    </a:lnTo>
                    <a:lnTo>
                      <a:pt x="59" y="79"/>
                    </a:lnTo>
                    <a:lnTo>
                      <a:pt x="56" y="70"/>
                    </a:lnTo>
                    <a:lnTo>
                      <a:pt x="52" y="60"/>
                    </a:lnTo>
                    <a:lnTo>
                      <a:pt x="42" y="50"/>
                    </a:lnTo>
                    <a:lnTo>
                      <a:pt x="33" y="45"/>
                    </a:lnTo>
                    <a:lnTo>
                      <a:pt x="28" y="36"/>
                    </a:lnTo>
                    <a:lnTo>
                      <a:pt x="26" y="29"/>
                    </a:lnTo>
                    <a:lnTo>
                      <a:pt x="19" y="24"/>
                    </a:lnTo>
                    <a:lnTo>
                      <a:pt x="14" y="24"/>
                    </a:lnTo>
                    <a:lnTo>
                      <a:pt x="9" y="19"/>
                    </a:lnTo>
                    <a:lnTo>
                      <a:pt x="6" y="14"/>
                    </a:lnTo>
                    <a:lnTo>
                      <a:pt x="0" y="7"/>
                    </a:lnTo>
                    <a:lnTo>
                      <a:pt x="0" y="3"/>
                    </a:lnTo>
                    <a:lnTo>
                      <a:pt x="0" y="0"/>
                    </a:lnTo>
                    <a:lnTo>
                      <a:pt x="4" y="0"/>
                    </a:lnTo>
                    <a:lnTo>
                      <a:pt x="9" y="0"/>
                    </a:lnTo>
                    <a:lnTo>
                      <a:pt x="14" y="3"/>
                    </a:lnTo>
                    <a:lnTo>
                      <a:pt x="30" y="3"/>
                    </a:lnTo>
                    <a:lnTo>
                      <a:pt x="42" y="12"/>
                    </a:lnTo>
                    <a:lnTo>
                      <a:pt x="49" y="24"/>
                    </a:lnTo>
                    <a:lnTo>
                      <a:pt x="50" y="24"/>
                    </a:lnTo>
                    <a:lnTo>
                      <a:pt x="54" y="26"/>
                    </a:lnTo>
                    <a:lnTo>
                      <a:pt x="62" y="31"/>
                    </a:lnTo>
                    <a:lnTo>
                      <a:pt x="71" y="39"/>
                    </a:lnTo>
                    <a:lnTo>
                      <a:pt x="76" y="45"/>
                    </a:lnTo>
                    <a:lnTo>
                      <a:pt x="83" y="51"/>
                    </a:lnTo>
                    <a:lnTo>
                      <a:pt x="90" y="55"/>
                    </a:lnTo>
                    <a:lnTo>
                      <a:pt x="100" y="60"/>
                    </a:lnTo>
                    <a:lnTo>
                      <a:pt x="111" y="63"/>
                    </a:lnTo>
                    <a:lnTo>
                      <a:pt x="116" y="74"/>
                    </a:lnTo>
                    <a:lnTo>
                      <a:pt x="116" y="75"/>
                    </a:lnTo>
                    <a:lnTo>
                      <a:pt x="117" y="75"/>
                    </a:lnTo>
                    <a:lnTo>
                      <a:pt x="119" y="75"/>
                    </a:lnTo>
                    <a:lnTo>
                      <a:pt x="121" y="77"/>
                    </a:lnTo>
                    <a:lnTo>
                      <a:pt x="124" y="81"/>
                    </a:lnTo>
                    <a:lnTo>
                      <a:pt x="123" y="86"/>
                    </a:lnTo>
                    <a:lnTo>
                      <a:pt x="124" y="91"/>
                    </a:lnTo>
                    <a:lnTo>
                      <a:pt x="131" y="93"/>
                    </a:lnTo>
                    <a:lnTo>
                      <a:pt x="135" y="105"/>
                    </a:lnTo>
                    <a:lnTo>
                      <a:pt x="143" y="113"/>
                    </a:lnTo>
                    <a:lnTo>
                      <a:pt x="148" y="115"/>
                    </a:lnTo>
                    <a:lnTo>
                      <a:pt x="154" y="122"/>
                    </a:lnTo>
                    <a:lnTo>
                      <a:pt x="154" y="131"/>
                    </a:lnTo>
                    <a:lnTo>
                      <a:pt x="154" y="144"/>
                    </a:lnTo>
                    <a:lnTo>
                      <a:pt x="148" y="149"/>
                    </a:lnTo>
                    <a:lnTo>
                      <a:pt x="150" y="158"/>
                    </a:lnTo>
                    <a:lnTo>
                      <a:pt x="145" y="163"/>
                    </a:lnTo>
                    <a:lnTo>
                      <a:pt x="136" y="165"/>
                    </a:lnTo>
                    <a:lnTo>
                      <a:pt x="129" y="158"/>
                    </a:lnTo>
                    <a:lnTo>
                      <a:pt x="124" y="151"/>
                    </a:lnTo>
                    <a:lnTo>
                      <a:pt x="111" y="139"/>
                    </a:lnTo>
                    <a:lnTo>
                      <a:pt x="97" y="129"/>
                    </a:lnTo>
                    <a:lnTo>
                      <a:pt x="85" y="113"/>
                    </a:lnTo>
                    <a:lnTo>
                      <a:pt x="78" y="98"/>
                    </a:lnTo>
                    <a:lnTo>
                      <a:pt x="73" y="91"/>
                    </a:lnTo>
                    <a:lnTo>
                      <a:pt x="69" y="86"/>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468" name="Freeform 197"/>
              <p:cNvSpPr>
                <a:spLocks/>
              </p:cNvSpPr>
              <p:nvPr/>
            </p:nvSpPr>
            <p:spPr bwMode="auto">
              <a:xfrm>
                <a:off x="6807994" y="3854450"/>
                <a:ext cx="231775" cy="257175"/>
              </a:xfrm>
              <a:custGeom>
                <a:avLst/>
                <a:gdLst/>
                <a:ahLst/>
                <a:cxnLst>
                  <a:cxn ang="0">
                    <a:pos x="42" y="146"/>
                  </a:cxn>
                  <a:cxn ang="0">
                    <a:pos x="36" y="143"/>
                  </a:cxn>
                  <a:cxn ang="0">
                    <a:pos x="21" y="141"/>
                  </a:cxn>
                  <a:cxn ang="0">
                    <a:pos x="16" y="126"/>
                  </a:cxn>
                  <a:cxn ang="0">
                    <a:pos x="14" y="115"/>
                  </a:cxn>
                  <a:cxn ang="0">
                    <a:pos x="11" y="112"/>
                  </a:cxn>
                  <a:cxn ang="0">
                    <a:pos x="4" y="107"/>
                  </a:cxn>
                  <a:cxn ang="0">
                    <a:pos x="0" y="93"/>
                  </a:cxn>
                  <a:cxn ang="0">
                    <a:pos x="5" y="83"/>
                  </a:cxn>
                  <a:cxn ang="0">
                    <a:pos x="24" y="81"/>
                  </a:cxn>
                  <a:cxn ang="0">
                    <a:pos x="33" y="67"/>
                  </a:cxn>
                  <a:cxn ang="0">
                    <a:pos x="43" y="59"/>
                  </a:cxn>
                  <a:cxn ang="0">
                    <a:pos x="59" y="52"/>
                  </a:cxn>
                  <a:cxn ang="0">
                    <a:pos x="64" y="43"/>
                  </a:cxn>
                  <a:cxn ang="0">
                    <a:pos x="69" y="38"/>
                  </a:cxn>
                  <a:cxn ang="0">
                    <a:pos x="74" y="35"/>
                  </a:cxn>
                  <a:cxn ang="0">
                    <a:pos x="86" y="29"/>
                  </a:cxn>
                  <a:cxn ang="0">
                    <a:pos x="98" y="19"/>
                  </a:cxn>
                  <a:cxn ang="0">
                    <a:pos x="110" y="2"/>
                  </a:cxn>
                  <a:cxn ang="0">
                    <a:pos x="124" y="4"/>
                  </a:cxn>
                  <a:cxn ang="0">
                    <a:pos x="128" y="16"/>
                  </a:cxn>
                  <a:cxn ang="0">
                    <a:pos x="143" y="21"/>
                  </a:cxn>
                  <a:cxn ang="0">
                    <a:pos x="141" y="29"/>
                  </a:cxn>
                  <a:cxn ang="0">
                    <a:pos x="136" y="35"/>
                  </a:cxn>
                  <a:cxn ang="0">
                    <a:pos x="133" y="36"/>
                  </a:cxn>
                  <a:cxn ang="0">
                    <a:pos x="124" y="41"/>
                  </a:cxn>
                  <a:cxn ang="0">
                    <a:pos x="122" y="45"/>
                  </a:cxn>
                  <a:cxn ang="0">
                    <a:pos x="122" y="48"/>
                  </a:cxn>
                  <a:cxn ang="0">
                    <a:pos x="122" y="59"/>
                  </a:cxn>
                  <a:cxn ang="0">
                    <a:pos x="136" y="79"/>
                  </a:cxn>
                  <a:cxn ang="0">
                    <a:pos x="140" y="90"/>
                  </a:cxn>
                  <a:cxn ang="0">
                    <a:pos x="129" y="90"/>
                  </a:cxn>
                  <a:cxn ang="0">
                    <a:pos x="126" y="95"/>
                  </a:cxn>
                  <a:cxn ang="0">
                    <a:pos x="119" y="117"/>
                  </a:cxn>
                  <a:cxn ang="0">
                    <a:pos x="107" y="129"/>
                  </a:cxn>
                  <a:cxn ang="0">
                    <a:pos x="110" y="136"/>
                  </a:cxn>
                  <a:cxn ang="0">
                    <a:pos x="103" y="153"/>
                  </a:cxn>
                  <a:cxn ang="0">
                    <a:pos x="88" y="162"/>
                  </a:cxn>
                  <a:cxn ang="0">
                    <a:pos x="81" y="155"/>
                  </a:cxn>
                  <a:cxn ang="0">
                    <a:pos x="59" y="146"/>
                  </a:cxn>
                  <a:cxn ang="0">
                    <a:pos x="47" y="152"/>
                  </a:cxn>
                  <a:cxn ang="0">
                    <a:pos x="43" y="150"/>
                  </a:cxn>
                </a:cxnLst>
                <a:rect l="0" t="0" r="r" b="b"/>
                <a:pathLst>
                  <a:path w="146" h="162">
                    <a:moveTo>
                      <a:pt x="43" y="150"/>
                    </a:moveTo>
                    <a:lnTo>
                      <a:pt x="42" y="146"/>
                    </a:lnTo>
                    <a:lnTo>
                      <a:pt x="42" y="143"/>
                    </a:lnTo>
                    <a:lnTo>
                      <a:pt x="36" y="143"/>
                    </a:lnTo>
                    <a:lnTo>
                      <a:pt x="31" y="145"/>
                    </a:lnTo>
                    <a:lnTo>
                      <a:pt x="21" y="141"/>
                    </a:lnTo>
                    <a:lnTo>
                      <a:pt x="17" y="134"/>
                    </a:lnTo>
                    <a:lnTo>
                      <a:pt x="16" y="126"/>
                    </a:lnTo>
                    <a:lnTo>
                      <a:pt x="14" y="117"/>
                    </a:lnTo>
                    <a:lnTo>
                      <a:pt x="14" y="115"/>
                    </a:lnTo>
                    <a:lnTo>
                      <a:pt x="14" y="114"/>
                    </a:lnTo>
                    <a:lnTo>
                      <a:pt x="11" y="112"/>
                    </a:lnTo>
                    <a:lnTo>
                      <a:pt x="7" y="112"/>
                    </a:lnTo>
                    <a:lnTo>
                      <a:pt x="4" y="107"/>
                    </a:lnTo>
                    <a:lnTo>
                      <a:pt x="2" y="100"/>
                    </a:lnTo>
                    <a:lnTo>
                      <a:pt x="0" y="93"/>
                    </a:lnTo>
                    <a:lnTo>
                      <a:pt x="0" y="90"/>
                    </a:lnTo>
                    <a:lnTo>
                      <a:pt x="5" y="83"/>
                    </a:lnTo>
                    <a:lnTo>
                      <a:pt x="17" y="84"/>
                    </a:lnTo>
                    <a:lnTo>
                      <a:pt x="24" y="81"/>
                    </a:lnTo>
                    <a:lnTo>
                      <a:pt x="30" y="76"/>
                    </a:lnTo>
                    <a:lnTo>
                      <a:pt x="33" y="67"/>
                    </a:lnTo>
                    <a:lnTo>
                      <a:pt x="38" y="62"/>
                    </a:lnTo>
                    <a:lnTo>
                      <a:pt x="43" y="59"/>
                    </a:lnTo>
                    <a:lnTo>
                      <a:pt x="52" y="57"/>
                    </a:lnTo>
                    <a:lnTo>
                      <a:pt x="59" y="52"/>
                    </a:lnTo>
                    <a:lnTo>
                      <a:pt x="64" y="47"/>
                    </a:lnTo>
                    <a:lnTo>
                      <a:pt x="64" y="43"/>
                    </a:lnTo>
                    <a:lnTo>
                      <a:pt x="67" y="41"/>
                    </a:lnTo>
                    <a:lnTo>
                      <a:pt x="69" y="38"/>
                    </a:lnTo>
                    <a:lnTo>
                      <a:pt x="73" y="38"/>
                    </a:lnTo>
                    <a:lnTo>
                      <a:pt x="74" y="35"/>
                    </a:lnTo>
                    <a:lnTo>
                      <a:pt x="76" y="33"/>
                    </a:lnTo>
                    <a:lnTo>
                      <a:pt x="86" y="29"/>
                    </a:lnTo>
                    <a:lnTo>
                      <a:pt x="95" y="28"/>
                    </a:lnTo>
                    <a:lnTo>
                      <a:pt x="98" y="19"/>
                    </a:lnTo>
                    <a:lnTo>
                      <a:pt x="103" y="11"/>
                    </a:lnTo>
                    <a:lnTo>
                      <a:pt x="110" y="2"/>
                    </a:lnTo>
                    <a:lnTo>
                      <a:pt x="117" y="0"/>
                    </a:lnTo>
                    <a:lnTo>
                      <a:pt x="124" y="4"/>
                    </a:lnTo>
                    <a:lnTo>
                      <a:pt x="126" y="12"/>
                    </a:lnTo>
                    <a:lnTo>
                      <a:pt x="128" y="16"/>
                    </a:lnTo>
                    <a:lnTo>
                      <a:pt x="136" y="19"/>
                    </a:lnTo>
                    <a:lnTo>
                      <a:pt x="143" y="21"/>
                    </a:lnTo>
                    <a:lnTo>
                      <a:pt x="146" y="28"/>
                    </a:lnTo>
                    <a:lnTo>
                      <a:pt x="141" y="29"/>
                    </a:lnTo>
                    <a:lnTo>
                      <a:pt x="136" y="33"/>
                    </a:lnTo>
                    <a:lnTo>
                      <a:pt x="136" y="35"/>
                    </a:lnTo>
                    <a:lnTo>
                      <a:pt x="138" y="36"/>
                    </a:lnTo>
                    <a:lnTo>
                      <a:pt x="133" y="36"/>
                    </a:lnTo>
                    <a:lnTo>
                      <a:pt x="129" y="40"/>
                    </a:lnTo>
                    <a:lnTo>
                      <a:pt x="124" y="41"/>
                    </a:lnTo>
                    <a:lnTo>
                      <a:pt x="122" y="43"/>
                    </a:lnTo>
                    <a:lnTo>
                      <a:pt x="122" y="45"/>
                    </a:lnTo>
                    <a:lnTo>
                      <a:pt x="124" y="48"/>
                    </a:lnTo>
                    <a:lnTo>
                      <a:pt x="122" y="48"/>
                    </a:lnTo>
                    <a:lnTo>
                      <a:pt x="121" y="52"/>
                    </a:lnTo>
                    <a:lnTo>
                      <a:pt x="122" y="59"/>
                    </a:lnTo>
                    <a:lnTo>
                      <a:pt x="128" y="71"/>
                    </a:lnTo>
                    <a:lnTo>
                      <a:pt x="136" y="79"/>
                    </a:lnTo>
                    <a:lnTo>
                      <a:pt x="145" y="84"/>
                    </a:lnTo>
                    <a:lnTo>
                      <a:pt x="140" y="90"/>
                    </a:lnTo>
                    <a:lnTo>
                      <a:pt x="133" y="90"/>
                    </a:lnTo>
                    <a:lnTo>
                      <a:pt x="129" y="90"/>
                    </a:lnTo>
                    <a:lnTo>
                      <a:pt x="128" y="90"/>
                    </a:lnTo>
                    <a:lnTo>
                      <a:pt x="126" y="95"/>
                    </a:lnTo>
                    <a:lnTo>
                      <a:pt x="121" y="107"/>
                    </a:lnTo>
                    <a:lnTo>
                      <a:pt x="119" y="117"/>
                    </a:lnTo>
                    <a:lnTo>
                      <a:pt x="110" y="122"/>
                    </a:lnTo>
                    <a:lnTo>
                      <a:pt x="107" y="129"/>
                    </a:lnTo>
                    <a:lnTo>
                      <a:pt x="109" y="133"/>
                    </a:lnTo>
                    <a:lnTo>
                      <a:pt x="110" y="136"/>
                    </a:lnTo>
                    <a:lnTo>
                      <a:pt x="107" y="145"/>
                    </a:lnTo>
                    <a:lnTo>
                      <a:pt x="103" y="153"/>
                    </a:lnTo>
                    <a:lnTo>
                      <a:pt x="95" y="158"/>
                    </a:lnTo>
                    <a:lnTo>
                      <a:pt x="88" y="162"/>
                    </a:lnTo>
                    <a:lnTo>
                      <a:pt x="81" y="158"/>
                    </a:lnTo>
                    <a:lnTo>
                      <a:pt x="81" y="155"/>
                    </a:lnTo>
                    <a:lnTo>
                      <a:pt x="69" y="150"/>
                    </a:lnTo>
                    <a:lnTo>
                      <a:pt x="59" y="146"/>
                    </a:lnTo>
                    <a:lnTo>
                      <a:pt x="52" y="148"/>
                    </a:lnTo>
                    <a:lnTo>
                      <a:pt x="47" y="152"/>
                    </a:lnTo>
                    <a:lnTo>
                      <a:pt x="45" y="150"/>
                    </a:lnTo>
                    <a:lnTo>
                      <a:pt x="43" y="150"/>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469" name="Freeform 198"/>
              <p:cNvSpPr>
                <a:spLocks/>
              </p:cNvSpPr>
              <p:nvPr/>
            </p:nvSpPr>
            <p:spPr bwMode="auto">
              <a:xfrm>
                <a:off x="7031832" y="3978275"/>
                <a:ext cx="147638" cy="168275"/>
              </a:xfrm>
              <a:custGeom>
                <a:avLst/>
                <a:gdLst/>
                <a:ahLst/>
                <a:cxnLst>
                  <a:cxn ang="0">
                    <a:pos x="33" y="41"/>
                  </a:cxn>
                  <a:cxn ang="0">
                    <a:pos x="23" y="36"/>
                  </a:cxn>
                  <a:cxn ang="0">
                    <a:pos x="26" y="18"/>
                  </a:cxn>
                  <a:cxn ang="0">
                    <a:pos x="47" y="17"/>
                  </a:cxn>
                  <a:cxn ang="0">
                    <a:pos x="66" y="18"/>
                  </a:cxn>
                  <a:cxn ang="0">
                    <a:pos x="85" y="13"/>
                  </a:cxn>
                  <a:cxn ang="0">
                    <a:pos x="91" y="1"/>
                  </a:cxn>
                  <a:cxn ang="0">
                    <a:pos x="90" y="0"/>
                  </a:cxn>
                  <a:cxn ang="0">
                    <a:pos x="73" y="12"/>
                  </a:cxn>
                  <a:cxn ang="0">
                    <a:pos x="33" y="5"/>
                  </a:cxn>
                  <a:cxn ang="0">
                    <a:pos x="18" y="13"/>
                  </a:cxn>
                  <a:cxn ang="0">
                    <a:pos x="14" y="34"/>
                  </a:cxn>
                  <a:cxn ang="0">
                    <a:pos x="11" y="41"/>
                  </a:cxn>
                  <a:cxn ang="0">
                    <a:pos x="0" y="68"/>
                  </a:cxn>
                  <a:cxn ang="0">
                    <a:pos x="11" y="75"/>
                  </a:cxn>
                  <a:cxn ang="0">
                    <a:pos x="11" y="99"/>
                  </a:cxn>
                  <a:cxn ang="0">
                    <a:pos x="19" y="106"/>
                  </a:cxn>
                  <a:cxn ang="0">
                    <a:pos x="24" y="96"/>
                  </a:cxn>
                  <a:cxn ang="0">
                    <a:pos x="26" y="86"/>
                  </a:cxn>
                  <a:cxn ang="0">
                    <a:pos x="23" y="70"/>
                  </a:cxn>
                  <a:cxn ang="0">
                    <a:pos x="30" y="63"/>
                  </a:cxn>
                  <a:cxn ang="0">
                    <a:pos x="33" y="63"/>
                  </a:cxn>
                  <a:cxn ang="0">
                    <a:pos x="35" y="80"/>
                  </a:cxn>
                  <a:cxn ang="0">
                    <a:pos x="40" y="91"/>
                  </a:cxn>
                  <a:cxn ang="0">
                    <a:pos x="47" y="94"/>
                  </a:cxn>
                  <a:cxn ang="0">
                    <a:pos x="57" y="84"/>
                  </a:cxn>
                  <a:cxn ang="0">
                    <a:pos x="50" y="74"/>
                  </a:cxn>
                  <a:cxn ang="0">
                    <a:pos x="52" y="72"/>
                  </a:cxn>
                  <a:cxn ang="0">
                    <a:pos x="43" y="60"/>
                  </a:cxn>
                  <a:cxn ang="0">
                    <a:pos x="40" y="49"/>
                  </a:cxn>
                  <a:cxn ang="0">
                    <a:pos x="54" y="43"/>
                  </a:cxn>
                  <a:cxn ang="0">
                    <a:pos x="67" y="36"/>
                  </a:cxn>
                  <a:cxn ang="0">
                    <a:pos x="61" y="31"/>
                  </a:cxn>
                  <a:cxn ang="0">
                    <a:pos x="40" y="37"/>
                  </a:cxn>
                  <a:cxn ang="0">
                    <a:pos x="36" y="39"/>
                  </a:cxn>
                </a:cxnLst>
                <a:rect l="0" t="0" r="r" b="b"/>
                <a:pathLst>
                  <a:path w="93" h="106">
                    <a:moveTo>
                      <a:pt x="36" y="39"/>
                    </a:moveTo>
                    <a:lnTo>
                      <a:pt x="33" y="41"/>
                    </a:lnTo>
                    <a:lnTo>
                      <a:pt x="31" y="43"/>
                    </a:lnTo>
                    <a:lnTo>
                      <a:pt x="23" y="36"/>
                    </a:lnTo>
                    <a:lnTo>
                      <a:pt x="21" y="25"/>
                    </a:lnTo>
                    <a:lnTo>
                      <a:pt x="26" y="18"/>
                    </a:lnTo>
                    <a:lnTo>
                      <a:pt x="38" y="18"/>
                    </a:lnTo>
                    <a:lnTo>
                      <a:pt x="47" y="17"/>
                    </a:lnTo>
                    <a:lnTo>
                      <a:pt x="57" y="17"/>
                    </a:lnTo>
                    <a:lnTo>
                      <a:pt x="66" y="18"/>
                    </a:lnTo>
                    <a:lnTo>
                      <a:pt x="74" y="20"/>
                    </a:lnTo>
                    <a:lnTo>
                      <a:pt x="85" y="13"/>
                    </a:lnTo>
                    <a:lnTo>
                      <a:pt x="90" y="3"/>
                    </a:lnTo>
                    <a:lnTo>
                      <a:pt x="91" y="1"/>
                    </a:lnTo>
                    <a:lnTo>
                      <a:pt x="93" y="0"/>
                    </a:lnTo>
                    <a:lnTo>
                      <a:pt x="90" y="0"/>
                    </a:lnTo>
                    <a:lnTo>
                      <a:pt x="79" y="5"/>
                    </a:lnTo>
                    <a:lnTo>
                      <a:pt x="73" y="12"/>
                    </a:lnTo>
                    <a:lnTo>
                      <a:pt x="69" y="12"/>
                    </a:lnTo>
                    <a:lnTo>
                      <a:pt x="33" y="5"/>
                    </a:lnTo>
                    <a:lnTo>
                      <a:pt x="23" y="6"/>
                    </a:lnTo>
                    <a:lnTo>
                      <a:pt x="18" y="13"/>
                    </a:lnTo>
                    <a:lnTo>
                      <a:pt x="14" y="24"/>
                    </a:lnTo>
                    <a:lnTo>
                      <a:pt x="14" y="34"/>
                    </a:lnTo>
                    <a:lnTo>
                      <a:pt x="12" y="37"/>
                    </a:lnTo>
                    <a:lnTo>
                      <a:pt x="11" y="41"/>
                    </a:lnTo>
                    <a:lnTo>
                      <a:pt x="2" y="55"/>
                    </a:lnTo>
                    <a:lnTo>
                      <a:pt x="0" y="68"/>
                    </a:lnTo>
                    <a:lnTo>
                      <a:pt x="4" y="74"/>
                    </a:lnTo>
                    <a:lnTo>
                      <a:pt x="11" y="75"/>
                    </a:lnTo>
                    <a:lnTo>
                      <a:pt x="11" y="87"/>
                    </a:lnTo>
                    <a:lnTo>
                      <a:pt x="11" y="99"/>
                    </a:lnTo>
                    <a:lnTo>
                      <a:pt x="12" y="103"/>
                    </a:lnTo>
                    <a:lnTo>
                      <a:pt x="19" y="106"/>
                    </a:lnTo>
                    <a:lnTo>
                      <a:pt x="21" y="103"/>
                    </a:lnTo>
                    <a:lnTo>
                      <a:pt x="24" y="96"/>
                    </a:lnTo>
                    <a:lnTo>
                      <a:pt x="24" y="89"/>
                    </a:lnTo>
                    <a:lnTo>
                      <a:pt x="26" y="86"/>
                    </a:lnTo>
                    <a:lnTo>
                      <a:pt x="24" y="77"/>
                    </a:lnTo>
                    <a:lnTo>
                      <a:pt x="23" y="70"/>
                    </a:lnTo>
                    <a:lnTo>
                      <a:pt x="24" y="65"/>
                    </a:lnTo>
                    <a:lnTo>
                      <a:pt x="30" y="63"/>
                    </a:lnTo>
                    <a:lnTo>
                      <a:pt x="31" y="63"/>
                    </a:lnTo>
                    <a:lnTo>
                      <a:pt x="33" y="63"/>
                    </a:lnTo>
                    <a:lnTo>
                      <a:pt x="31" y="74"/>
                    </a:lnTo>
                    <a:lnTo>
                      <a:pt x="35" y="80"/>
                    </a:lnTo>
                    <a:lnTo>
                      <a:pt x="40" y="89"/>
                    </a:lnTo>
                    <a:lnTo>
                      <a:pt x="40" y="91"/>
                    </a:lnTo>
                    <a:lnTo>
                      <a:pt x="40" y="94"/>
                    </a:lnTo>
                    <a:lnTo>
                      <a:pt x="47" y="94"/>
                    </a:lnTo>
                    <a:lnTo>
                      <a:pt x="52" y="89"/>
                    </a:lnTo>
                    <a:lnTo>
                      <a:pt x="57" y="84"/>
                    </a:lnTo>
                    <a:lnTo>
                      <a:pt x="52" y="79"/>
                    </a:lnTo>
                    <a:lnTo>
                      <a:pt x="50" y="74"/>
                    </a:lnTo>
                    <a:lnTo>
                      <a:pt x="50" y="72"/>
                    </a:lnTo>
                    <a:lnTo>
                      <a:pt x="52" y="72"/>
                    </a:lnTo>
                    <a:lnTo>
                      <a:pt x="47" y="67"/>
                    </a:lnTo>
                    <a:lnTo>
                      <a:pt x="43" y="60"/>
                    </a:lnTo>
                    <a:lnTo>
                      <a:pt x="40" y="51"/>
                    </a:lnTo>
                    <a:lnTo>
                      <a:pt x="40" y="49"/>
                    </a:lnTo>
                    <a:lnTo>
                      <a:pt x="47" y="46"/>
                    </a:lnTo>
                    <a:lnTo>
                      <a:pt x="54" y="43"/>
                    </a:lnTo>
                    <a:lnTo>
                      <a:pt x="59" y="39"/>
                    </a:lnTo>
                    <a:lnTo>
                      <a:pt x="67" y="36"/>
                    </a:lnTo>
                    <a:lnTo>
                      <a:pt x="67" y="31"/>
                    </a:lnTo>
                    <a:lnTo>
                      <a:pt x="61" y="31"/>
                    </a:lnTo>
                    <a:lnTo>
                      <a:pt x="50" y="34"/>
                    </a:lnTo>
                    <a:lnTo>
                      <a:pt x="40" y="37"/>
                    </a:lnTo>
                    <a:lnTo>
                      <a:pt x="36" y="41"/>
                    </a:lnTo>
                    <a:lnTo>
                      <a:pt x="36" y="39"/>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470" name="Freeform 199"/>
              <p:cNvSpPr>
                <a:spLocks/>
              </p:cNvSpPr>
              <p:nvPr/>
            </p:nvSpPr>
            <p:spPr bwMode="auto">
              <a:xfrm>
                <a:off x="6728619" y="4149725"/>
                <a:ext cx="233363" cy="68262"/>
              </a:xfrm>
              <a:custGeom>
                <a:avLst/>
                <a:gdLst/>
                <a:ahLst/>
                <a:cxnLst>
                  <a:cxn ang="0">
                    <a:pos x="141" y="41"/>
                  </a:cxn>
                  <a:cxn ang="0">
                    <a:pos x="136" y="39"/>
                  </a:cxn>
                  <a:cxn ang="0">
                    <a:pos x="131" y="38"/>
                  </a:cxn>
                  <a:cxn ang="0">
                    <a:pos x="129" y="39"/>
                  </a:cxn>
                  <a:cxn ang="0">
                    <a:pos x="131" y="43"/>
                  </a:cxn>
                  <a:cxn ang="0">
                    <a:pos x="117" y="38"/>
                  </a:cxn>
                  <a:cxn ang="0">
                    <a:pos x="104" y="36"/>
                  </a:cxn>
                  <a:cxn ang="0">
                    <a:pos x="90" y="36"/>
                  </a:cxn>
                  <a:cxn ang="0">
                    <a:pos x="78" y="36"/>
                  </a:cxn>
                  <a:cxn ang="0">
                    <a:pos x="69" y="33"/>
                  </a:cxn>
                  <a:cxn ang="0">
                    <a:pos x="64" y="29"/>
                  </a:cxn>
                  <a:cxn ang="0">
                    <a:pos x="50" y="27"/>
                  </a:cxn>
                  <a:cxn ang="0">
                    <a:pos x="37" y="26"/>
                  </a:cxn>
                  <a:cxn ang="0">
                    <a:pos x="24" y="24"/>
                  </a:cxn>
                  <a:cxn ang="0">
                    <a:pos x="16" y="24"/>
                  </a:cxn>
                  <a:cxn ang="0">
                    <a:pos x="7" y="15"/>
                  </a:cxn>
                  <a:cxn ang="0">
                    <a:pos x="0" y="12"/>
                  </a:cxn>
                  <a:cxn ang="0">
                    <a:pos x="4" y="5"/>
                  </a:cxn>
                  <a:cxn ang="0">
                    <a:pos x="12" y="2"/>
                  </a:cxn>
                  <a:cxn ang="0">
                    <a:pos x="14" y="2"/>
                  </a:cxn>
                  <a:cxn ang="0">
                    <a:pos x="16" y="3"/>
                  </a:cxn>
                  <a:cxn ang="0">
                    <a:pos x="19" y="2"/>
                  </a:cxn>
                  <a:cxn ang="0">
                    <a:pos x="24" y="0"/>
                  </a:cxn>
                  <a:cxn ang="0">
                    <a:pos x="33" y="2"/>
                  </a:cxn>
                  <a:cxn ang="0">
                    <a:pos x="43" y="8"/>
                  </a:cxn>
                  <a:cxn ang="0">
                    <a:pos x="52" y="14"/>
                  </a:cxn>
                  <a:cxn ang="0">
                    <a:pos x="64" y="17"/>
                  </a:cxn>
                  <a:cxn ang="0">
                    <a:pos x="71" y="12"/>
                  </a:cxn>
                  <a:cxn ang="0">
                    <a:pos x="78" y="8"/>
                  </a:cxn>
                  <a:cxn ang="0">
                    <a:pos x="90" y="14"/>
                  </a:cxn>
                  <a:cxn ang="0">
                    <a:pos x="102" y="19"/>
                  </a:cxn>
                  <a:cxn ang="0">
                    <a:pos x="116" y="15"/>
                  </a:cxn>
                  <a:cxn ang="0">
                    <a:pos x="121" y="15"/>
                  </a:cxn>
                  <a:cxn ang="0">
                    <a:pos x="117" y="17"/>
                  </a:cxn>
                  <a:cxn ang="0">
                    <a:pos x="110" y="19"/>
                  </a:cxn>
                  <a:cxn ang="0">
                    <a:pos x="104" y="19"/>
                  </a:cxn>
                  <a:cxn ang="0">
                    <a:pos x="102" y="19"/>
                  </a:cxn>
                  <a:cxn ang="0">
                    <a:pos x="110" y="24"/>
                  </a:cxn>
                  <a:cxn ang="0">
                    <a:pos x="123" y="26"/>
                  </a:cxn>
                  <a:cxn ang="0">
                    <a:pos x="124" y="27"/>
                  </a:cxn>
                  <a:cxn ang="0">
                    <a:pos x="128" y="31"/>
                  </a:cxn>
                  <a:cxn ang="0">
                    <a:pos x="133" y="31"/>
                  </a:cxn>
                  <a:cxn ang="0">
                    <a:pos x="140" y="33"/>
                  </a:cxn>
                  <a:cxn ang="0">
                    <a:pos x="143" y="33"/>
                  </a:cxn>
                  <a:cxn ang="0">
                    <a:pos x="147" y="36"/>
                  </a:cxn>
                  <a:cxn ang="0">
                    <a:pos x="143" y="38"/>
                  </a:cxn>
                  <a:cxn ang="0">
                    <a:pos x="141" y="41"/>
                  </a:cxn>
                </a:cxnLst>
                <a:rect l="0" t="0" r="r" b="b"/>
                <a:pathLst>
                  <a:path w="147" h="43">
                    <a:moveTo>
                      <a:pt x="141" y="41"/>
                    </a:moveTo>
                    <a:lnTo>
                      <a:pt x="136" y="39"/>
                    </a:lnTo>
                    <a:lnTo>
                      <a:pt x="131" y="38"/>
                    </a:lnTo>
                    <a:lnTo>
                      <a:pt x="129" y="39"/>
                    </a:lnTo>
                    <a:lnTo>
                      <a:pt x="131" y="43"/>
                    </a:lnTo>
                    <a:lnTo>
                      <a:pt x="117" y="38"/>
                    </a:lnTo>
                    <a:lnTo>
                      <a:pt x="104" y="36"/>
                    </a:lnTo>
                    <a:lnTo>
                      <a:pt x="90" y="36"/>
                    </a:lnTo>
                    <a:lnTo>
                      <a:pt x="78" y="36"/>
                    </a:lnTo>
                    <a:lnTo>
                      <a:pt x="69" y="33"/>
                    </a:lnTo>
                    <a:lnTo>
                      <a:pt x="64" y="29"/>
                    </a:lnTo>
                    <a:lnTo>
                      <a:pt x="50" y="27"/>
                    </a:lnTo>
                    <a:lnTo>
                      <a:pt x="37" y="26"/>
                    </a:lnTo>
                    <a:lnTo>
                      <a:pt x="24" y="24"/>
                    </a:lnTo>
                    <a:lnTo>
                      <a:pt x="16" y="24"/>
                    </a:lnTo>
                    <a:lnTo>
                      <a:pt x="7" y="15"/>
                    </a:lnTo>
                    <a:lnTo>
                      <a:pt x="0" y="12"/>
                    </a:lnTo>
                    <a:lnTo>
                      <a:pt x="4" y="5"/>
                    </a:lnTo>
                    <a:lnTo>
                      <a:pt x="12" y="2"/>
                    </a:lnTo>
                    <a:lnTo>
                      <a:pt x="14" y="2"/>
                    </a:lnTo>
                    <a:lnTo>
                      <a:pt x="16" y="3"/>
                    </a:lnTo>
                    <a:lnTo>
                      <a:pt x="19" y="2"/>
                    </a:lnTo>
                    <a:lnTo>
                      <a:pt x="24" y="0"/>
                    </a:lnTo>
                    <a:lnTo>
                      <a:pt x="33" y="2"/>
                    </a:lnTo>
                    <a:lnTo>
                      <a:pt x="43" y="8"/>
                    </a:lnTo>
                    <a:lnTo>
                      <a:pt x="52" y="14"/>
                    </a:lnTo>
                    <a:lnTo>
                      <a:pt x="64" y="17"/>
                    </a:lnTo>
                    <a:lnTo>
                      <a:pt x="71" y="12"/>
                    </a:lnTo>
                    <a:lnTo>
                      <a:pt x="78" y="8"/>
                    </a:lnTo>
                    <a:lnTo>
                      <a:pt x="90" y="14"/>
                    </a:lnTo>
                    <a:lnTo>
                      <a:pt x="102" y="19"/>
                    </a:lnTo>
                    <a:lnTo>
                      <a:pt x="116" y="15"/>
                    </a:lnTo>
                    <a:lnTo>
                      <a:pt x="121" y="15"/>
                    </a:lnTo>
                    <a:lnTo>
                      <a:pt x="117" y="17"/>
                    </a:lnTo>
                    <a:lnTo>
                      <a:pt x="110" y="19"/>
                    </a:lnTo>
                    <a:lnTo>
                      <a:pt x="104" y="19"/>
                    </a:lnTo>
                    <a:lnTo>
                      <a:pt x="102" y="19"/>
                    </a:lnTo>
                    <a:lnTo>
                      <a:pt x="110" y="24"/>
                    </a:lnTo>
                    <a:lnTo>
                      <a:pt x="123" y="26"/>
                    </a:lnTo>
                    <a:lnTo>
                      <a:pt x="124" y="27"/>
                    </a:lnTo>
                    <a:lnTo>
                      <a:pt x="128" y="31"/>
                    </a:lnTo>
                    <a:lnTo>
                      <a:pt x="133" y="31"/>
                    </a:lnTo>
                    <a:lnTo>
                      <a:pt x="140" y="33"/>
                    </a:lnTo>
                    <a:lnTo>
                      <a:pt x="143" y="33"/>
                    </a:lnTo>
                    <a:lnTo>
                      <a:pt x="147" y="36"/>
                    </a:lnTo>
                    <a:lnTo>
                      <a:pt x="143" y="38"/>
                    </a:lnTo>
                    <a:lnTo>
                      <a:pt x="141" y="41"/>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471" name="Freeform 200"/>
              <p:cNvSpPr>
                <a:spLocks/>
              </p:cNvSpPr>
              <p:nvPr/>
            </p:nvSpPr>
            <p:spPr bwMode="auto">
              <a:xfrm>
                <a:off x="7060407" y="4203700"/>
                <a:ext cx="69850" cy="17462"/>
              </a:xfrm>
              <a:custGeom>
                <a:avLst/>
                <a:gdLst/>
                <a:ahLst/>
                <a:cxnLst>
                  <a:cxn ang="0">
                    <a:pos x="29" y="11"/>
                  </a:cxn>
                  <a:cxn ang="0">
                    <a:pos x="18" y="11"/>
                  </a:cxn>
                  <a:cxn ang="0">
                    <a:pos x="10" y="11"/>
                  </a:cxn>
                  <a:cxn ang="0">
                    <a:pos x="3" y="9"/>
                  </a:cxn>
                  <a:cxn ang="0">
                    <a:pos x="0" y="5"/>
                  </a:cxn>
                  <a:cxn ang="0">
                    <a:pos x="1" y="2"/>
                  </a:cxn>
                  <a:cxn ang="0">
                    <a:pos x="8" y="2"/>
                  </a:cxn>
                  <a:cxn ang="0">
                    <a:pos x="18" y="4"/>
                  </a:cxn>
                  <a:cxn ang="0">
                    <a:pos x="29" y="5"/>
                  </a:cxn>
                  <a:cxn ang="0">
                    <a:pos x="36" y="4"/>
                  </a:cxn>
                  <a:cxn ang="0">
                    <a:pos x="44" y="0"/>
                  </a:cxn>
                  <a:cxn ang="0">
                    <a:pos x="37" y="7"/>
                  </a:cxn>
                  <a:cxn ang="0">
                    <a:pos x="29" y="11"/>
                  </a:cxn>
                </a:cxnLst>
                <a:rect l="0" t="0" r="r" b="b"/>
                <a:pathLst>
                  <a:path w="44" h="11">
                    <a:moveTo>
                      <a:pt x="29" y="11"/>
                    </a:moveTo>
                    <a:lnTo>
                      <a:pt x="18" y="11"/>
                    </a:lnTo>
                    <a:lnTo>
                      <a:pt x="10" y="11"/>
                    </a:lnTo>
                    <a:lnTo>
                      <a:pt x="3" y="9"/>
                    </a:lnTo>
                    <a:lnTo>
                      <a:pt x="0" y="5"/>
                    </a:lnTo>
                    <a:lnTo>
                      <a:pt x="1" y="2"/>
                    </a:lnTo>
                    <a:lnTo>
                      <a:pt x="8" y="2"/>
                    </a:lnTo>
                    <a:lnTo>
                      <a:pt x="18" y="4"/>
                    </a:lnTo>
                    <a:lnTo>
                      <a:pt x="29" y="5"/>
                    </a:lnTo>
                    <a:lnTo>
                      <a:pt x="36" y="4"/>
                    </a:lnTo>
                    <a:lnTo>
                      <a:pt x="44" y="0"/>
                    </a:lnTo>
                    <a:lnTo>
                      <a:pt x="37" y="7"/>
                    </a:lnTo>
                    <a:lnTo>
                      <a:pt x="29" y="11"/>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472" name="Freeform 201"/>
              <p:cNvSpPr>
                <a:spLocks/>
              </p:cNvSpPr>
              <p:nvPr/>
            </p:nvSpPr>
            <p:spPr bwMode="auto">
              <a:xfrm>
                <a:off x="6988969" y="4210050"/>
                <a:ext cx="49213" cy="15875"/>
              </a:xfrm>
              <a:custGeom>
                <a:avLst/>
                <a:gdLst/>
                <a:ahLst/>
                <a:cxnLst>
                  <a:cxn ang="0">
                    <a:pos x="31" y="7"/>
                  </a:cxn>
                  <a:cxn ang="0">
                    <a:pos x="27" y="7"/>
                  </a:cxn>
                  <a:cxn ang="0">
                    <a:pos x="22" y="5"/>
                  </a:cxn>
                  <a:cxn ang="0">
                    <a:pos x="15" y="7"/>
                  </a:cxn>
                  <a:cxn ang="0">
                    <a:pos x="10" y="10"/>
                  </a:cxn>
                  <a:cxn ang="0">
                    <a:pos x="3" y="8"/>
                  </a:cxn>
                  <a:cxn ang="0">
                    <a:pos x="0" y="7"/>
                  </a:cxn>
                  <a:cxn ang="0">
                    <a:pos x="2" y="1"/>
                  </a:cxn>
                  <a:cxn ang="0">
                    <a:pos x="8" y="1"/>
                  </a:cxn>
                  <a:cxn ang="0">
                    <a:pos x="14" y="1"/>
                  </a:cxn>
                  <a:cxn ang="0">
                    <a:pos x="19" y="3"/>
                  </a:cxn>
                  <a:cxn ang="0">
                    <a:pos x="19" y="0"/>
                  </a:cxn>
                  <a:cxn ang="0">
                    <a:pos x="31" y="0"/>
                  </a:cxn>
                  <a:cxn ang="0">
                    <a:pos x="31" y="3"/>
                  </a:cxn>
                  <a:cxn ang="0">
                    <a:pos x="31" y="7"/>
                  </a:cxn>
                </a:cxnLst>
                <a:rect l="0" t="0" r="r" b="b"/>
                <a:pathLst>
                  <a:path w="31" h="10">
                    <a:moveTo>
                      <a:pt x="31" y="7"/>
                    </a:moveTo>
                    <a:lnTo>
                      <a:pt x="27" y="7"/>
                    </a:lnTo>
                    <a:lnTo>
                      <a:pt x="22" y="5"/>
                    </a:lnTo>
                    <a:lnTo>
                      <a:pt x="15" y="7"/>
                    </a:lnTo>
                    <a:lnTo>
                      <a:pt x="10" y="10"/>
                    </a:lnTo>
                    <a:lnTo>
                      <a:pt x="3" y="8"/>
                    </a:lnTo>
                    <a:lnTo>
                      <a:pt x="0" y="7"/>
                    </a:lnTo>
                    <a:lnTo>
                      <a:pt x="2" y="1"/>
                    </a:lnTo>
                    <a:lnTo>
                      <a:pt x="8" y="1"/>
                    </a:lnTo>
                    <a:lnTo>
                      <a:pt x="14" y="1"/>
                    </a:lnTo>
                    <a:lnTo>
                      <a:pt x="19" y="3"/>
                    </a:lnTo>
                    <a:lnTo>
                      <a:pt x="19" y="0"/>
                    </a:lnTo>
                    <a:lnTo>
                      <a:pt x="31" y="0"/>
                    </a:lnTo>
                    <a:lnTo>
                      <a:pt x="31" y="3"/>
                    </a:lnTo>
                    <a:lnTo>
                      <a:pt x="31" y="7"/>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473" name="Freeform 202"/>
              <p:cNvSpPr>
                <a:spLocks/>
              </p:cNvSpPr>
              <p:nvPr/>
            </p:nvSpPr>
            <p:spPr bwMode="auto">
              <a:xfrm>
                <a:off x="7039769" y="4229100"/>
                <a:ext cx="36513" cy="26987"/>
              </a:xfrm>
              <a:custGeom>
                <a:avLst/>
                <a:gdLst/>
                <a:ahLst/>
                <a:cxnLst>
                  <a:cxn ang="0">
                    <a:pos x="18" y="17"/>
                  </a:cxn>
                  <a:cxn ang="0">
                    <a:pos x="14" y="14"/>
                  </a:cxn>
                  <a:cxn ang="0">
                    <a:pos x="14" y="10"/>
                  </a:cxn>
                  <a:cxn ang="0">
                    <a:pos x="4" y="8"/>
                  </a:cxn>
                  <a:cxn ang="0">
                    <a:pos x="0" y="5"/>
                  </a:cxn>
                  <a:cxn ang="0">
                    <a:pos x="4" y="0"/>
                  </a:cxn>
                  <a:cxn ang="0">
                    <a:pos x="11" y="1"/>
                  </a:cxn>
                  <a:cxn ang="0">
                    <a:pos x="13" y="1"/>
                  </a:cxn>
                  <a:cxn ang="0">
                    <a:pos x="16" y="1"/>
                  </a:cxn>
                  <a:cxn ang="0">
                    <a:pos x="19" y="7"/>
                  </a:cxn>
                  <a:cxn ang="0">
                    <a:pos x="23" y="14"/>
                  </a:cxn>
                  <a:cxn ang="0">
                    <a:pos x="21" y="15"/>
                  </a:cxn>
                  <a:cxn ang="0">
                    <a:pos x="19" y="17"/>
                  </a:cxn>
                  <a:cxn ang="0">
                    <a:pos x="18" y="17"/>
                  </a:cxn>
                </a:cxnLst>
                <a:rect l="0" t="0" r="r" b="b"/>
                <a:pathLst>
                  <a:path w="23" h="17">
                    <a:moveTo>
                      <a:pt x="18" y="17"/>
                    </a:moveTo>
                    <a:lnTo>
                      <a:pt x="14" y="14"/>
                    </a:lnTo>
                    <a:lnTo>
                      <a:pt x="14" y="10"/>
                    </a:lnTo>
                    <a:lnTo>
                      <a:pt x="4" y="8"/>
                    </a:lnTo>
                    <a:lnTo>
                      <a:pt x="0" y="5"/>
                    </a:lnTo>
                    <a:lnTo>
                      <a:pt x="4" y="0"/>
                    </a:lnTo>
                    <a:lnTo>
                      <a:pt x="11" y="1"/>
                    </a:lnTo>
                    <a:lnTo>
                      <a:pt x="13" y="1"/>
                    </a:lnTo>
                    <a:lnTo>
                      <a:pt x="16" y="1"/>
                    </a:lnTo>
                    <a:lnTo>
                      <a:pt x="19" y="7"/>
                    </a:lnTo>
                    <a:lnTo>
                      <a:pt x="23" y="14"/>
                    </a:lnTo>
                    <a:lnTo>
                      <a:pt x="21" y="15"/>
                    </a:lnTo>
                    <a:lnTo>
                      <a:pt x="19" y="17"/>
                    </a:lnTo>
                    <a:lnTo>
                      <a:pt x="18" y="17"/>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474" name="Freeform 203"/>
              <p:cNvSpPr>
                <a:spLocks/>
              </p:cNvSpPr>
              <p:nvPr/>
            </p:nvSpPr>
            <p:spPr bwMode="auto">
              <a:xfrm>
                <a:off x="6971507" y="4206875"/>
                <a:ext cx="14288" cy="14287"/>
              </a:xfrm>
              <a:custGeom>
                <a:avLst/>
                <a:gdLst/>
                <a:ahLst/>
                <a:cxnLst>
                  <a:cxn ang="0">
                    <a:pos x="0" y="0"/>
                  </a:cxn>
                  <a:cxn ang="0">
                    <a:pos x="4" y="0"/>
                  </a:cxn>
                  <a:cxn ang="0">
                    <a:pos x="6" y="2"/>
                  </a:cxn>
                  <a:cxn ang="0">
                    <a:pos x="9" y="3"/>
                  </a:cxn>
                  <a:cxn ang="0">
                    <a:pos x="6" y="7"/>
                  </a:cxn>
                  <a:cxn ang="0">
                    <a:pos x="4" y="9"/>
                  </a:cxn>
                  <a:cxn ang="0">
                    <a:pos x="0" y="7"/>
                  </a:cxn>
                  <a:cxn ang="0">
                    <a:pos x="0" y="5"/>
                  </a:cxn>
                  <a:cxn ang="0">
                    <a:pos x="0" y="2"/>
                  </a:cxn>
                  <a:cxn ang="0">
                    <a:pos x="0" y="0"/>
                  </a:cxn>
                </a:cxnLst>
                <a:rect l="0" t="0" r="r" b="b"/>
                <a:pathLst>
                  <a:path w="9" h="9">
                    <a:moveTo>
                      <a:pt x="0" y="0"/>
                    </a:moveTo>
                    <a:lnTo>
                      <a:pt x="4" y="0"/>
                    </a:lnTo>
                    <a:lnTo>
                      <a:pt x="6" y="2"/>
                    </a:lnTo>
                    <a:lnTo>
                      <a:pt x="9" y="3"/>
                    </a:lnTo>
                    <a:lnTo>
                      <a:pt x="6" y="7"/>
                    </a:lnTo>
                    <a:lnTo>
                      <a:pt x="4" y="9"/>
                    </a:lnTo>
                    <a:lnTo>
                      <a:pt x="0" y="7"/>
                    </a:lnTo>
                    <a:lnTo>
                      <a:pt x="0" y="5"/>
                    </a:lnTo>
                    <a:lnTo>
                      <a:pt x="0" y="2"/>
                    </a:lnTo>
                    <a:lnTo>
                      <a:pt x="0" y="0"/>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475" name="Freeform 204"/>
              <p:cNvSpPr>
                <a:spLocks/>
              </p:cNvSpPr>
              <p:nvPr/>
            </p:nvSpPr>
            <p:spPr bwMode="auto">
              <a:xfrm>
                <a:off x="7141369" y="4210050"/>
                <a:ext cx="82550" cy="46037"/>
              </a:xfrm>
              <a:custGeom>
                <a:avLst/>
                <a:gdLst/>
                <a:ahLst/>
                <a:cxnLst>
                  <a:cxn ang="0">
                    <a:pos x="22" y="13"/>
                  </a:cxn>
                  <a:cxn ang="0">
                    <a:pos x="21" y="15"/>
                  </a:cxn>
                  <a:cxn ang="0">
                    <a:pos x="21" y="20"/>
                  </a:cxn>
                  <a:cxn ang="0">
                    <a:pos x="14" y="26"/>
                  </a:cxn>
                  <a:cxn ang="0">
                    <a:pos x="4" y="29"/>
                  </a:cxn>
                  <a:cxn ang="0">
                    <a:pos x="0" y="27"/>
                  </a:cxn>
                  <a:cxn ang="0">
                    <a:pos x="0" y="26"/>
                  </a:cxn>
                  <a:cxn ang="0">
                    <a:pos x="5" y="13"/>
                  </a:cxn>
                  <a:cxn ang="0">
                    <a:pos x="17" y="12"/>
                  </a:cxn>
                  <a:cxn ang="0">
                    <a:pos x="19" y="8"/>
                  </a:cxn>
                  <a:cxn ang="0">
                    <a:pos x="21" y="7"/>
                  </a:cxn>
                  <a:cxn ang="0">
                    <a:pos x="26" y="1"/>
                  </a:cxn>
                  <a:cxn ang="0">
                    <a:pos x="36" y="1"/>
                  </a:cxn>
                  <a:cxn ang="0">
                    <a:pos x="45" y="0"/>
                  </a:cxn>
                  <a:cxn ang="0">
                    <a:pos x="52" y="3"/>
                  </a:cxn>
                  <a:cxn ang="0">
                    <a:pos x="45" y="7"/>
                  </a:cxn>
                  <a:cxn ang="0">
                    <a:pos x="38" y="10"/>
                  </a:cxn>
                  <a:cxn ang="0">
                    <a:pos x="29" y="12"/>
                  </a:cxn>
                  <a:cxn ang="0">
                    <a:pos x="22" y="13"/>
                  </a:cxn>
                </a:cxnLst>
                <a:rect l="0" t="0" r="r" b="b"/>
                <a:pathLst>
                  <a:path w="52" h="29">
                    <a:moveTo>
                      <a:pt x="22" y="13"/>
                    </a:moveTo>
                    <a:lnTo>
                      <a:pt x="21" y="15"/>
                    </a:lnTo>
                    <a:lnTo>
                      <a:pt x="21" y="20"/>
                    </a:lnTo>
                    <a:lnTo>
                      <a:pt x="14" y="26"/>
                    </a:lnTo>
                    <a:lnTo>
                      <a:pt x="4" y="29"/>
                    </a:lnTo>
                    <a:lnTo>
                      <a:pt x="0" y="27"/>
                    </a:lnTo>
                    <a:lnTo>
                      <a:pt x="0" y="26"/>
                    </a:lnTo>
                    <a:lnTo>
                      <a:pt x="5" y="13"/>
                    </a:lnTo>
                    <a:lnTo>
                      <a:pt x="17" y="12"/>
                    </a:lnTo>
                    <a:lnTo>
                      <a:pt x="19" y="8"/>
                    </a:lnTo>
                    <a:lnTo>
                      <a:pt x="21" y="7"/>
                    </a:lnTo>
                    <a:lnTo>
                      <a:pt x="26" y="1"/>
                    </a:lnTo>
                    <a:lnTo>
                      <a:pt x="36" y="1"/>
                    </a:lnTo>
                    <a:lnTo>
                      <a:pt x="45" y="0"/>
                    </a:lnTo>
                    <a:lnTo>
                      <a:pt x="52" y="3"/>
                    </a:lnTo>
                    <a:lnTo>
                      <a:pt x="45" y="7"/>
                    </a:lnTo>
                    <a:lnTo>
                      <a:pt x="38" y="10"/>
                    </a:lnTo>
                    <a:lnTo>
                      <a:pt x="29" y="12"/>
                    </a:lnTo>
                    <a:lnTo>
                      <a:pt x="22" y="13"/>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476" name="Freeform 205"/>
              <p:cNvSpPr>
                <a:spLocks/>
              </p:cNvSpPr>
              <p:nvPr/>
            </p:nvSpPr>
            <p:spPr bwMode="auto">
              <a:xfrm>
                <a:off x="7384257" y="4143375"/>
                <a:ext cx="14288" cy="33337"/>
              </a:xfrm>
              <a:custGeom>
                <a:avLst/>
                <a:gdLst/>
                <a:ahLst/>
                <a:cxnLst>
                  <a:cxn ang="0">
                    <a:pos x="7" y="0"/>
                  </a:cxn>
                  <a:cxn ang="0">
                    <a:pos x="7" y="2"/>
                  </a:cxn>
                  <a:cxn ang="0">
                    <a:pos x="9" y="6"/>
                  </a:cxn>
                  <a:cxn ang="0">
                    <a:pos x="7" y="9"/>
                  </a:cxn>
                  <a:cxn ang="0">
                    <a:pos x="5" y="11"/>
                  </a:cxn>
                  <a:cxn ang="0">
                    <a:pos x="5" y="18"/>
                  </a:cxn>
                  <a:cxn ang="0">
                    <a:pos x="2" y="21"/>
                  </a:cxn>
                  <a:cxn ang="0">
                    <a:pos x="0" y="19"/>
                  </a:cxn>
                  <a:cxn ang="0">
                    <a:pos x="0" y="18"/>
                  </a:cxn>
                  <a:cxn ang="0">
                    <a:pos x="2" y="11"/>
                  </a:cxn>
                  <a:cxn ang="0">
                    <a:pos x="4" y="9"/>
                  </a:cxn>
                  <a:cxn ang="0">
                    <a:pos x="4" y="2"/>
                  </a:cxn>
                  <a:cxn ang="0">
                    <a:pos x="7" y="0"/>
                  </a:cxn>
                </a:cxnLst>
                <a:rect l="0" t="0" r="r" b="b"/>
                <a:pathLst>
                  <a:path w="9" h="21">
                    <a:moveTo>
                      <a:pt x="7" y="0"/>
                    </a:moveTo>
                    <a:lnTo>
                      <a:pt x="7" y="2"/>
                    </a:lnTo>
                    <a:lnTo>
                      <a:pt x="9" y="6"/>
                    </a:lnTo>
                    <a:lnTo>
                      <a:pt x="7" y="9"/>
                    </a:lnTo>
                    <a:lnTo>
                      <a:pt x="5" y="11"/>
                    </a:lnTo>
                    <a:lnTo>
                      <a:pt x="5" y="18"/>
                    </a:lnTo>
                    <a:lnTo>
                      <a:pt x="2" y="21"/>
                    </a:lnTo>
                    <a:lnTo>
                      <a:pt x="0" y="19"/>
                    </a:lnTo>
                    <a:lnTo>
                      <a:pt x="0" y="18"/>
                    </a:lnTo>
                    <a:lnTo>
                      <a:pt x="2" y="11"/>
                    </a:lnTo>
                    <a:lnTo>
                      <a:pt x="4" y="9"/>
                    </a:lnTo>
                    <a:lnTo>
                      <a:pt x="4" y="2"/>
                    </a:lnTo>
                    <a:lnTo>
                      <a:pt x="7" y="0"/>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477" name="Freeform 206"/>
              <p:cNvSpPr>
                <a:spLocks/>
              </p:cNvSpPr>
              <p:nvPr/>
            </p:nvSpPr>
            <p:spPr bwMode="auto">
              <a:xfrm>
                <a:off x="7201694" y="4084638"/>
                <a:ext cx="22225" cy="20637"/>
              </a:xfrm>
              <a:custGeom>
                <a:avLst/>
                <a:gdLst/>
                <a:ahLst/>
                <a:cxnLst>
                  <a:cxn ang="0">
                    <a:pos x="14" y="7"/>
                  </a:cxn>
                  <a:cxn ang="0">
                    <a:pos x="10" y="10"/>
                  </a:cxn>
                  <a:cxn ang="0">
                    <a:pos x="9" y="13"/>
                  </a:cxn>
                  <a:cxn ang="0">
                    <a:pos x="2" y="10"/>
                  </a:cxn>
                  <a:cxn ang="0">
                    <a:pos x="0" y="3"/>
                  </a:cxn>
                  <a:cxn ang="0">
                    <a:pos x="2" y="0"/>
                  </a:cxn>
                  <a:cxn ang="0">
                    <a:pos x="7" y="0"/>
                  </a:cxn>
                  <a:cxn ang="0">
                    <a:pos x="10" y="1"/>
                  </a:cxn>
                  <a:cxn ang="0">
                    <a:pos x="14" y="7"/>
                  </a:cxn>
                </a:cxnLst>
                <a:rect l="0" t="0" r="r" b="b"/>
                <a:pathLst>
                  <a:path w="14" h="13">
                    <a:moveTo>
                      <a:pt x="14" y="7"/>
                    </a:moveTo>
                    <a:lnTo>
                      <a:pt x="10" y="10"/>
                    </a:lnTo>
                    <a:lnTo>
                      <a:pt x="9" y="13"/>
                    </a:lnTo>
                    <a:lnTo>
                      <a:pt x="2" y="10"/>
                    </a:lnTo>
                    <a:lnTo>
                      <a:pt x="0" y="3"/>
                    </a:lnTo>
                    <a:lnTo>
                      <a:pt x="2" y="0"/>
                    </a:lnTo>
                    <a:lnTo>
                      <a:pt x="7" y="0"/>
                    </a:lnTo>
                    <a:lnTo>
                      <a:pt x="10" y="1"/>
                    </a:lnTo>
                    <a:lnTo>
                      <a:pt x="14" y="7"/>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478" name="Freeform 207"/>
              <p:cNvSpPr>
                <a:spLocks/>
              </p:cNvSpPr>
              <p:nvPr/>
            </p:nvSpPr>
            <p:spPr bwMode="auto">
              <a:xfrm>
                <a:off x="7242969" y="4084638"/>
                <a:ext cx="65088" cy="19050"/>
              </a:xfrm>
              <a:custGeom>
                <a:avLst/>
                <a:gdLst/>
                <a:ahLst/>
                <a:cxnLst>
                  <a:cxn ang="0">
                    <a:pos x="36" y="1"/>
                  </a:cxn>
                  <a:cxn ang="0">
                    <a:pos x="38" y="5"/>
                  </a:cxn>
                  <a:cxn ang="0">
                    <a:pos x="41" y="10"/>
                  </a:cxn>
                  <a:cxn ang="0">
                    <a:pos x="39" y="10"/>
                  </a:cxn>
                  <a:cxn ang="0">
                    <a:pos x="38" y="12"/>
                  </a:cxn>
                  <a:cxn ang="0">
                    <a:pos x="29" y="8"/>
                  </a:cxn>
                  <a:cxn ang="0">
                    <a:pos x="20" y="7"/>
                  </a:cxn>
                  <a:cxn ang="0">
                    <a:pos x="14" y="7"/>
                  </a:cxn>
                  <a:cxn ang="0">
                    <a:pos x="8" y="7"/>
                  </a:cxn>
                  <a:cxn ang="0">
                    <a:pos x="3" y="5"/>
                  </a:cxn>
                  <a:cxn ang="0">
                    <a:pos x="0" y="3"/>
                  </a:cxn>
                  <a:cxn ang="0">
                    <a:pos x="0" y="0"/>
                  </a:cxn>
                  <a:cxn ang="0">
                    <a:pos x="3" y="0"/>
                  </a:cxn>
                  <a:cxn ang="0">
                    <a:pos x="26" y="0"/>
                  </a:cxn>
                  <a:cxn ang="0">
                    <a:pos x="29" y="1"/>
                  </a:cxn>
                  <a:cxn ang="0">
                    <a:pos x="34" y="1"/>
                  </a:cxn>
                  <a:cxn ang="0">
                    <a:pos x="36" y="1"/>
                  </a:cxn>
                </a:cxnLst>
                <a:rect l="0" t="0" r="r" b="b"/>
                <a:pathLst>
                  <a:path w="41" h="12">
                    <a:moveTo>
                      <a:pt x="36" y="1"/>
                    </a:moveTo>
                    <a:lnTo>
                      <a:pt x="38" y="5"/>
                    </a:lnTo>
                    <a:lnTo>
                      <a:pt x="41" y="10"/>
                    </a:lnTo>
                    <a:lnTo>
                      <a:pt x="39" y="10"/>
                    </a:lnTo>
                    <a:lnTo>
                      <a:pt x="38" y="12"/>
                    </a:lnTo>
                    <a:lnTo>
                      <a:pt x="29" y="8"/>
                    </a:lnTo>
                    <a:lnTo>
                      <a:pt x="20" y="7"/>
                    </a:lnTo>
                    <a:lnTo>
                      <a:pt x="14" y="7"/>
                    </a:lnTo>
                    <a:lnTo>
                      <a:pt x="8" y="7"/>
                    </a:lnTo>
                    <a:lnTo>
                      <a:pt x="3" y="5"/>
                    </a:lnTo>
                    <a:lnTo>
                      <a:pt x="0" y="3"/>
                    </a:lnTo>
                    <a:lnTo>
                      <a:pt x="0" y="0"/>
                    </a:lnTo>
                    <a:lnTo>
                      <a:pt x="3" y="0"/>
                    </a:lnTo>
                    <a:lnTo>
                      <a:pt x="26" y="0"/>
                    </a:lnTo>
                    <a:lnTo>
                      <a:pt x="29" y="1"/>
                    </a:lnTo>
                    <a:lnTo>
                      <a:pt x="34" y="1"/>
                    </a:lnTo>
                    <a:lnTo>
                      <a:pt x="36" y="1"/>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479" name="Freeform 208"/>
              <p:cNvSpPr>
                <a:spLocks/>
              </p:cNvSpPr>
              <p:nvPr/>
            </p:nvSpPr>
            <p:spPr bwMode="auto">
              <a:xfrm>
                <a:off x="7231857" y="3963988"/>
                <a:ext cx="26988" cy="63500"/>
              </a:xfrm>
              <a:custGeom>
                <a:avLst/>
                <a:gdLst/>
                <a:ahLst/>
                <a:cxnLst>
                  <a:cxn ang="0">
                    <a:pos x="5" y="31"/>
                  </a:cxn>
                  <a:cxn ang="0">
                    <a:pos x="5" y="27"/>
                  </a:cxn>
                  <a:cxn ang="0">
                    <a:pos x="10" y="27"/>
                  </a:cxn>
                  <a:cxn ang="0">
                    <a:pos x="17" y="27"/>
                  </a:cxn>
                  <a:cxn ang="0">
                    <a:pos x="14" y="22"/>
                  </a:cxn>
                  <a:cxn ang="0">
                    <a:pos x="12" y="19"/>
                  </a:cxn>
                  <a:cxn ang="0">
                    <a:pos x="14" y="15"/>
                  </a:cxn>
                  <a:cxn ang="0">
                    <a:pos x="17" y="12"/>
                  </a:cxn>
                  <a:cxn ang="0">
                    <a:pos x="7" y="7"/>
                  </a:cxn>
                  <a:cxn ang="0">
                    <a:pos x="5" y="0"/>
                  </a:cxn>
                  <a:cxn ang="0">
                    <a:pos x="0" y="3"/>
                  </a:cxn>
                  <a:cxn ang="0">
                    <a:pos x="0" y="10"/>
                  </a:cxn>
                  <a:cxn ang="0">
                    <a:pos x="2" y="15"/>
                  </a:cxn>
                  <a:cxn ang="0">
                    <a:pos x="3" y="24"/>
                  </a:cxn>
                  <a:cxn ang="0">
                    <a:pos x="3" y="27"/>
                  </a:cxn>
                  <a:cxn ang="0">
                    <a:pos x="3" y="31"/>
                  </a:cxn>
                  <a:cxn ang="0">
                    <a:pos x="3" y="34"/>
                  </a:cxn>
                  <a:cxn ang="0">
                    <a:pos x="10" y="40"/>
                  </a:cxn>
                  <a:cxn ang="0">
                    <a:pos x="7" y="34"/>
                  </a:cxn>
                  <a:cxn ang="0">
                    <a:pos x="5" y="31"/>
                  </a:cxn>
                </a:cxnLst>
                <a:rect l="0" t="0" r="r" b="b"/>
                <a:pathLst>
                  <a:path w="17" h="40">
                    <a:moveTo>
                      <a:pt x="5" y="31"/>
                    </a:moveTo>
                    <a:lnTo>
                      <a:pt x="5" y="27"/>
                    </a:lnTo>
                    <a:lnTo>
                      <a:pt x="10" y="27"/>
                    </a:lnTo>
                    <a:lnTo>
                      <a:pt x="17" y="27"/>
                    </a:lnTo>
                    <a:lnTo>
                      <a:pt x="14" y="22"/>
                    </a:lnTo>
                    <a:lnTo>
                      <a:pt x="12" y="19"/>
                    </a:lnTo>
                    <a:lnTo>
                      <a:pt x="14" y="15"/>
                    </a:lnTo>
                    <a:lnTo>
                      <a:pt x="17" y="12"/>
                    </a:lnTo>
                    <a:lnTo>
                      <a:pt x="7" y="7"/>
                    </a:lnTo>
                    <a:lnTo>
                      <a:pt x="5" y="0"/>
                    </a:lnTo>
                    <a:lnTo>
                      <a:pt x="0" y="3"/>
                    </a:lnTo>
                    <a:lnTo>
                      <a:pt x="0" y="10"/>
                    </a:lnTo>
                    <a:lnTo>
                      <a:pt x="2" y="15"/>
                    </a:lnTo>
                    <a:lnTo>
                      <a:pt x="3" y="24"/>
                    </a:lnTo>
                    <a:lnTo>
                      <a:pt x="3" y="27"/>
                    </a:lnTo>
                    <a:lnTo>
                      <a:pt x="3" y="31"/>
                    </a:lnTo>
                    <a:lnTo>
                      <a:pt x="3" y="34"/>
                    </a:lnTo>
                    <a:lnTo>
                      <a:pt x="10" y="40"/>
                    </a:lnTo>
                    <a:lnTo>
                      <a:pt x="7" y="34"/>
                    </a:lnTo>
                    <a:lnTo>
                      <a:pt x="5" y="31"/>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480" name="Freeform 209"/>
              <p:cNvSpPr>
                <a:spLocks/>
              </p:cNvSpPr>
              <p:nvPr/>
            </p:nvSpPr>
            <p:spPr bwMode="auto">
              <a:xfrm>
                <a:off x="7717632" y="4111625"/>
                <a:ext cx="90488" cy="50800"/>
              </a:xfrm>
              <a:custGeom>
                <a:avLst/>
                <a:gdLst/>
                <a:ahLst/>
                <a:cxnLst>
                  <a:cxn ang="0">
                    <a:pos x="16" y="31"/>
                  </a:cxn>
                  <a:cxn ang="0">
                    <a:pos x="5" y="26"/>
                  </a:cxn>
                  <a:cxn ang="0">
                    <a:pos x="0" y="20"/>
                  </a:cxn>
                  <a:cxn ang="0">
                    <a:pos x="16" y="20"/>
                  </a:cxn>
                  <a:cxn ang="0">
                    <a:pos x="17" y="19"/>
                  </a:cxn>
                  <a:cxn ang="0">
                    <a:pos x="21" y="19"/>
                  </a:cxn>
                  <a:cxn ang="0">
                    <a:pos x="31" y="15"/>
                  </a:cxn>
                  <a:cxn ang="0">
                    <a:pos x="41" y="14"/>
                  </a:cxn>
                  <a:cxn ang="0">
                    <a:pos x="46" y="5"/>
                  </a:cxn>
                  <a:cxn ang="0">
                    <a:pos x="52" y="0"/>
                  </a:cxn>
                  <a:cxn ang="0">
                    <a:pos x="55" y="2"/>
                  </a:cxn>
                  <a:cxn ang="0">
                    <a:pos x="57" y="7"/>
                  </a:cxn>
                  <a:cxn ang="0">
                    <a:pos x="52" y="15"/>
                  </a:cxn>
                  <a:cxn ang="0">
                    <a:pos x="46" y="26"/>
                  </a:cxn>
                  <a:cxn ang="0">
                    <a:pos x="34" y="29"/>
                  </a:cxn>
                  <a:cxn ang="0">
                    <a:pos x="22" y="32"/>
                  </a:cxn>
                  <a:cxn ang="0">
                    <a:pos x="16" y="29"/>
                  </a:cxn>
                  <a:cxn ang="0">
                    <a:pos x="12" y="27"/>
                  </a:cxn>
                  <a:cxn ang="0">
                    <a:pos x="16" y="31"/>
                  </a:cxn>
                </a:cxnLst>
                <a:rect l="0" t="0" r="r" b="b"/>
                <a:pathLst>
                  <a:path w="57" h="32">
                    <a:moveTo>
                      <a:pt x="16" y="31"/>
                    </a:moveTo>
                    <a:lnTo>
                      <a:pt x="5" y="26"/>
                    </a:lnTo>
                    <a:lnTo>
                      <a:pt x="0" y="20"/>
                    </a:lnTo>
                    <a:lnTo>
                      <a:pt x="16" y="20"/>
                    </a:lnTo>
                    <a:lnTo>
                      <a:pt x="17" y="19"/>
                    </a:lnTo>
                    <a:lnTo>
                      <a:pt x="21" y="19"/>
                    </a:lnTo>
                    <a:lnTo>
                      <a:pt x="31" y="15"/>
                    </a:lnTo>
                    <a:lnTo>
                      <a:pt x="41" y="14"/>
                    </a:lnTo>
                    <a:lnTo>
                      <a:pt x="46" y="5"/>
                    </a:lnTo>
                    <a:lnTo>
                      <a:pt x="52" y="0"/>
                    </a:lnTo>
                    <a:lnTo>
                      <a:pt x="55" y="2"/>
                    </a:lnTo>
                    <a:lnTo>
                      <a:pt x="57" y="7"/>
                    </a:lnTo>
                    <a:lnTo>
                      <a:pt x="52" y="15"/>
                    </a:lnTo>
                    <a:lnTo>
                      <a:pt x="46" y="26"/>
                    </a:lnTo>
                    <a:lnTo>
                      <a:pt x="34" y="29"/>
                    </a:lnTo>
                    <a:lnTo>
                      <a:pt x="22" y="32"/>
                    </a:lnTo>
                    <a:lnTo>
                      <a:pt x="16" y="29"/>
                    </a:lnTo>
                    <a:lnTo>
                      <a:pt x="12" y="27"/>
                    </a:lnTo>
                    <a:lnTo>
                      <a:pt x="16" y="31"/>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481" name="Freeform 210"/>
              <p:cNvSpPr>
                <a:spLocks/>
              </p:cNvSpPr>
              <p:nvPr/>
            </p:nvSpPr>
            <p:spPr bwMode="auto">
              <a:xfrm>
                <a:off x="7308057" y="4021138"/>
                <a:ext cx="466725" cy="242887"/>
              </a:xfrm>
              <a:custGeom>
                <a:avLst/>
                <a:gdLst/>
                <a:ahLst/>
                <a:cxnLst>
                  <a:cxn ang="0">
                    <a:pos x="162" y="40"/>
                  </a:cxn>
                  <a:cxn ang="0">
                    <a:pos x="191" y="48"/>
                  </a:cxn>
                  <a:cxn ang="0">
                    <a:pos x="205" y="57"/>
                  </a:cxn>
                  <a:cxn ang="0">
                    <a:pos x="225" y="74"/>
                  </a:cxn>
                  <a:cxn ang="0">
                    <a:pos x="249" y="89"/>
                  </a:cxn>
                  <a:cxn ang="0">
                    <a:pos x="243" y="103"/>
                  </a:cxn>
                  <a:cxn ang="0">
                    <a:pos x="256" y="124"/>
                  </a:cxn>
                  <a:cxn ang="0">
                    <a:pos x="270" y="131"/>
                  </a:cxn>
                  <a:cxn ang="0">
                    <a:pos x="279" y="136"/>
                  </a:cxn>
                  <a:cxn ang="0">
                    <a:pos x="287" y="143"/>
                  </a:cxn>
                  <a:cxn ang="0">
                    <a:pos x="287" y="153"/>
                  </a:cxn>
                  <a:cxn ang="0">
                    <a:pos x="279" y="150"/>
                  </a:cxn>
                  <a:cxn ang="0">
                    <a:pos x="248" y="141"/>
                  </a:cxn>
                  <a:cxn ang="0">
                    <a:pos x="237" y="129"/>
                  </a:cxn>
                  <a:cxn ang="0">
                    <a:pos x="210" y="107"/>
                  </a:cxn>
                  <a:cxn ang="0">
                    <a:pos x="189" y="108"/>
                  </a:cxn>
                  <a:cxn ang="0">
                    <a:pos x="181" y="124"/>
                  </a:cxn>
                  <a:cxn ang="0">
                    <a:pos x="160" y="131"/>
                  </a:cxn>
                  <a:cxn ang="0">
                    <a:pos x="138" y="115"/>
                  </a:cxn>
                  <a:cxn ang="0">
                    <a:pos x="122" y="117"/>
                  </a:cxn>
                  <a:cxn ang="0">
                    <a:pos x="103" y="114"/>
                  </a:cxn>
                  <a:cxn ang="0">
                    <a:pos x="110" y="91"/>
                  </a:cxn>
                  <a:cxn ang="0">
                    <a:pos x="100" y="72"/>
                  </a:cxn>
                  <a:cxn ang="0">
                    <a:pos x="81" y="64"/>
                  </a:cxn>
                  <a:cxn ang="0">
                    <a:pos x="62" y="62"/>
                  </a:cxn>
                  <a:cxn ang="0">
                    <a:pos x="46" y="50"/>
                  </a:cxn>
                  <a:cxn ang="0">
                    <a:pos x="38" y="53"/>
                  </a:cxn>
                  <a:cxn ang="0">
                    <a:pos x="29" y="55"/>
                  </a:cxn>
                  <a:cxn ang="0">
                    <a:pos x="21" y="40"/>
                  </a:cxn>
                  <a:cxn ang="0">
                    <a:pos x="31" y="33"/>
                  </a:cxn>
                  <a:cxn ang="0">
                    <a:pos x="40" y="29"/>
                  </a:cxn>
                  <a:cxn ang="0">
                    <a:pos x="21" y="29"/>
                  </a:cxn>
                  <a:cxn ang="0">
                    <a:pos x="16" y="24"/>
                  </a:cxn>
                  <a:cxn ang="0">
                    <a:pos x="2" y="9"/>
                  </a:cxn>
                  <a:cxn ang="0">
                    <a:pos x="26" y="0"/>
                  </a:cxn>
                  <a:cxn ang="0">
                    <a:pos x="50" y="19"/>
                  </a:cxn>
                  <a:cxn ang="0">
                    <a:pos x="57" y="33"/>
                  </a:cxn>
                  <a:cxn ang="0">
                    <a:pos x="72" y="38"/>
                  </a:cxn>
                  <a:cxn ang="0">
                    <a:pos x="89" y="28"/>
                  </a:cxn>
                  <a:cxn ang="0">
                    <a:pos x="108" y="17"/>
                  </a:cxn>
                  <a:cxn ang="0">
                    <a:pos x="126" y="29"/>
                  </a:cxn>
                  <a:cxn ang="0">
                    <a:pos x="148" y="33"/>
                  </a:cxn>
                </a:cxnLst>
                <a:rect l="0" t="0" r="r" b="b"/>
                <a:pathLst>
                  <a:path w="294" h="153">
                    <a:moveTo>
                      <a:pt x="146" y="31"/>
                    </a:moveTo>
                    <a:lnTo>
                      <a:pt x="151" y="34"/>
                    </a:lnTo>
                    <a:lnTo>
                      <a:pt x="162" y="40"/>
                    </a:lnTo>
                    <a:lnTo>
                      <a:pt x="172" y="43"/>
                    </a:lnTo>
                    <a:lnTo>
                      <a:pt x="184" y="45"/>
                    </a:lnTo>
                    <a:lnTo>
                      <a:pt x="191" y="48"/>
                    </a:lnTo>
                    <a:lnTo>
                      <a:pt x="198" y="52"/>
                    </a:lnTo>
                    <a:lnTo>
                      <a:pt x="200" y="55"/>
                    </a:lnTo>
                    <a:lnTo>
                      <a:pt x="205" y="57"/>
                    </a:lnTo>
                    <a:lnTo>
                      <a:pt x="213" y="60"/>
                    </a:lnTo>
                    <a:lnTo>
                      <a:pt x="220" y="69"/>
                    </a:lnTo>
                    <a:lnTo>
                      <a:pt x="225" y="74"/>
                    </a:lnTo>
                    <a:lnTo>
                      <a:pt x="234" y="81"/>
                    </a:lnTo>
                    <a:lnTo>
                      <a:pt x="243" y="81"/>
                    </a:lnTo>
                    <a:lnTo>
                      <a:pt x="249" y="89"/>
                    </a:lnTo>
                    <a:lnTo>
                      <a:pt x="244" y="93"/>
                    </a:lnTo>
                    <a:lnTo>
                      <a:pt x="239" y="98"/>
                    </a:lnTo>
                    <a:lnTo>
                      <a:pt x="243" y="103"/>
                    </a:lnTo>
                    <a:lnTo>
                      <a:pt x="249" y="110"/>
                    </a:lnTo>
                    <a:lnTo>
                      <a:pt x="253" y="117"/>
                    </a:lnTo>
                    <a:lnTo>
                      <a:pt x="256" y="124"/>
                    </a:lnTo>
                    <a:lnTo>
                      <a:pt x="261" y="127"/>
                    </a:lnTo>
                    <a:lnTo>
                      <a:pt x="268" y="129"/>
                    </a:lnTo>
                    <a:lnTo>
                      <a:pt x="270" y="131"/>
                    </a:lnTo>
                    <a:lnTo>
                      <a:pt x="272" y="136"/>
                    </a:lnTo>
                    <a:lnTo>
                      <a:pt x="275" y="136"/>
                    </a:lnTo>
                    <a:lnTo>
                      <a:pt x="279" y="136"/>
                    </a:lnTo>
                    <a:lnTo>
                      <a:pt x="280" y="138"/>
                    </a:lnTo>
                    <a:lnTo>
                      <a:pt x="284" y="143"/>
                    </a:lnTo>
                    <a:lnTo>
                      <a:pt x="287" y="143"/>
                    </a:lnTo>
                    <a:lnTo>
                      <a:pt x="294" y="145"/>
                    </a:lnTo>
                    <a:lnTo>
                      <a:pt x="289" y="146"/>
                    </a:lnTo>
                    <a:lnTo>
                      <a:pt x="287" y="153"/>
                    </a:lnTo>
                    <a:lnTo>
                      <a:pt x="286" y="153"/>
                    </a:lnTo>
                    <a:lnTo>
                      <a:pt x="284" y="153"/>
                    </a:lnTo>
                    <a:lnTo>
                      <a:pt x="279" y="150"/>
                    </a:lnTo>
                    <a:lnTo>
                      <a:pt x="274" y="146"/>
                    </a:lnTo>
                    <a:lnTo>
                      <a:pt x="261" y="146"/>
                    </a:lnTo>
                    <a:lnTo>
                      <a:pt x="248" y="141"/>
                    </a:lnTo>
                    <a:lnTo>
                      <a:pt x="241" y="134"/>
                    </a:lnTo>
                    <a:lnTo>
                      <a:pt x="239" y="131"/>
                    </a:lnTo>
                    <a:lnTo>
                      <a:pt x="237" y="129"/>
                    </a:lnTo>
                    <a:lnTo>
                      <a:pt x="229" y="120"/>
                    </a:lnTo>
                    <a:lnTo>
                      <a:pt x="220" y="112"/>
                    </a:lnTo>
                    <a:lnTo>
                      <a:pt x="210" y="107"/>
                    </a:lnTo>
                    <a:lnTo>
                      <a:pt x="201" y="105"/>
                    </a:lnTo>
                    <a:lnTo>
                      <a:pt x="193" y="105"/>
                    </a:lnTo>
                    <a:lnTo>
                      <a:pt x="189" y="108"/>
                    </a:lnTo>
                    <a:lnTo>
                      <a:pt x="186" y="114"/>
                    </a:lnTo>
                    <a:lnTo>
                      <a:pt x="182" y="119"/>
                    </a:lnTo>
                    <a:lnTo>
                      <a:pt x="181" y="124"/>
                    </a:lnTo>
                    <a:lnTo>
                      <a:pt x="179" y="131"/>
                    </a:lnTo>
                    <a:lnTo>
                      <a:pt x="167" y="131"/>
                    </a:lnTo>
                    <a:lnTo>
                      <a:pt x="160" y="131"/>
                    </a:lnTo>
                    <a:lnTo>
                      <a:pt x="150" y="127"/>
                    </a:lnTo>
                    <a:lnTo>
                      <a:pt x="145" y="122"/>
                    </a:lnTo>
                    <a:lnTo>
                      <a:pt x="138" y="115"/>
                    </a:lnTo>
                    <a:lnTo>
                      <a:pt x="131" y="114"/>
                    </a:lnTo>
                    <a:lnTo>
                      <a:pt x="124" y="114"/>
                    </a:lnTo>
                    <a:lnTo>
                      <a:pt x="122" y="117"/>
                    </a:lnTo>
                    <a:lnTo>
                      <a:pt x="112" y="117"/>
                    </a:lnTo>
                    <a:lnTo>
                      <a:pt x="105" y="115"/>
                    </a:lnTo>
                    <a:lnTo>
                      <a:pt x="103" y="114"/>
                    </a:lnTo>
                    <a:lnTo>
                      <a:pt x="108" y="105"/>
                    </a:lnTo>
                    <a:lnTo>
                      <a:pt x="117" y="103"/>
                    </a:lnTo>
                    <a:lnTo>
                      <a:pt x="110" y="91"/>
                    </a:lnTo>
                    <a:lnTo>
                      <a:pt x="110" y="81"/>
                    </a:lnTo>
                    <a:lnTo>
                      <a:pt x="105" y="76"/>
                    </a:lnTo>
                    <a:lnTo>
                      <a:pt x="100" y="72"/>
                    </a:lnTo>
                    <a:lnTo>
                      <a:pt x="91" y="69"/>
                    </a:lnTo>
                    <a:lnTo>
                      <a:pt x="88" y="67"/>
                    </a:lnTo>
                    <a:lnTo>
                      <a:pt x="81" y="64"/>
                    </a:lnTo>
                    <a:lnTo>
                      <a:pt x="74" y="64"/>
                    </a:lnTo>
                    <a:lnTo>
                      <a:pt x="67" y="62"/>
                    </a:lnTo>
                    <a:lnTo>
                      <a:pt x="62" y="62"/>
                    </a:lnTo>
                    <a:lnTo>
                      <a:pt x="55" y="59"/>
                    </a:lnTo>
                    <a:lnTo>
                      <a:pt x="52" y="55"/>
                    </a:lnTo>
                    <a:lnTo>
                      <a:pt x="46" y="50"/>
                    </a:lnTo>
                    <a:lnTo>
                      <a:pt x="43" y="52"/>
                    </a:lnTo>
                    <a:lnTo>
                      <a:pt x="43" y="47"/>
                    </a:lnTo>
                    <a:lnTo>
                      <a:pt x="38" y="53"/>
                    </a:lnTo>
                    <a:lnTo>
                      <a:pt x="34" y="57"/>
                    </a:lnTo>
                    <a:lnTo>
                      <a:pt x="31" y="55"/>
                    </a:lnTo>
                    <a:lnTo>
                      <a:pt x="29" y="55"/>
                    </a:lnTo>
                    <a:lnTo>
                      <a:pt x="28" y="48"/>
                    </a:lnTo>
                    <a:lnTo>
                      <a:pt x="28" y="43"/>
                    </a:lnTo>
                    <a:lnTo>
                      <a:pt x="21" y="40"/>
                    </a:lnTo>
                    <a:lnTo>
                      <a:pt x="17" y="38"/>
                    </a:lnTo>
                    <a:lnTo>
                      <a:pt x="22" y="34"/>
                    </a:lnTo>
                    <a:lnTo>
                      <a:pt x="31" y="33"/>
                    </a:lnTo>
                    <a:lnTo>
                      <a:pt x="38" y="31"/>
                    </a:lnTo>
                    <a:lnTo>
                      <a:pt x="43" y="29"/>
                    </a:lnTo>
                    <a:lnTo>
                      <a:pt x="40" y="29"/>
                    </a:lnTo>
                    <a:lnTo>
                      <a:pt x="33" y="29"/>
                    </a:lnTo>
                    <a:lnTo>
                      <a:pt x="26" y="31"/>
                    </a:lnTo>
                    <a:lnTo>
                      <a:pt x="21" y="29"/>
                    </a:lnTo>
                    <a:lnTo>
                      <a:pt x="19" y="29"/>
                    </a:lnTo>
                    <a:lnTo>
                      <a:pt x="16" y="26"/>
                    </a:lnTo>
                    <a:lnTo>
                      <a:pt x="16" y="24"/>
                    </a:lnTo>
                    <a:lnTo>
                      <a:pt x="5" y="19"/>
                    </a:lnTo>
                    <a:lnTo>
                      <a:pt x="0" y="14"/>
                    </a:lnTo>
                    <a:lnTo>
                      <a:pt x="2" y="9"/>
                    </a:lnTo>
                    <a:lnTo>
                      <a:pt x="7" y="9"/>
                    </a:lnTo>
                    <a:lnTo>
                      <a:pt x="14" y="4"/>
                    </a:lnTo>
                    <a:lnTo>
                      <a:pt x="26" y="0"/>
                    </a:lnTo>
                    <a:lnTo>
                      <a:pt x="38" y="4"/>
                    </a:lnTo>
                    <a:lnTo>
                      <a:pt x="50" y="10"/>
                    </a:lnTo>
                    <a:lnTo>
                      <a:pt x="50" y="19"/>
                    </a:lnTo>
                    <a:lnTo>
                      <a:pt x="50" y="29"/>
                    </a:lnTo>
                    <a:lnTo>
                      <a:pt x="52" y="31"/>
                    </a:lnTo>
                    <a:lnTo>
                      <a:pt x="57" y="33"/>
                    </a:lnTo>
                    <a:lnTo>
                      <a:pt x="60" y="38"/>
                    </a:lnTo>
                    <a:lnTo>
                      <a:pt x="67" y="43"/>
                    </a:lnTo>
                    <a:lnTo>
                      <a:pt x="72" y="38"/>
                    </a:lnTo>
                    <a:lnTo>
                      <a:pt x="77" y="34"/>
                    </a:lnTo>
                    <a:lnTo>
                      <a:pt x="81" y="29"/>
                    </a:lnTo>
                    <a:lnTo>
                      <a:pt x="89" y="28"/>
                    </a:lnTo>
                    <a:lnTo>
                      <a:pt x="96" y="21"/>
                    </a:lnTo>
                    <a:lnTo>
                      <a:pt x="105" y="16"/>
                    </a:lnTo>
                    <a:lnTo>
                      <a:pt x="108" y="17"/>
                    </a:lnTo>
                    <a:lnTo>
                      <a:pt x="112" y="19"/>
                    </a:lnTo>
                    <a:lnTo>
                      <a:pt x="119" y="24"/>
                    </a:lnTo>
                    <a:lnTo>
                      <a:pt x="126" y="29"/>
                    </a:lnTo>
                    <a:lnTo>
                      <a:pt x="139" y="29"/>
                    </a:lnTo>
                    <a:lnTo>
                      <a:pt x="143" y="31"/>
                    </a:lnTo>
                    <a:lnTo>
                      <a:pt x="148" y="33"/>
                    </a:lnTo>
                    <a:lnTo>
                      <a:pt x="148" y="34"/>
                    </a:lnTo>
                    <a:lnTo>
                      <a:pt x="146" y="31"/>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482" name="Freeform 211"/>
              <p:cNvSpPr>
                <a:spLocks/>
              </p:cNvSpPr>
              <p:nvPr/>
            </p:nvSpPr>
            <p:spPr bwMode="auto">
              <a:xfrm>
                <a:off x="7781132" y="4075113"/>
                <a:ext cx="46038" cy="44450"/>
              </a:xfrm>
              <a:custGeom>
                <a:avLst/>
                <a:gdLst/>
                <a:ahLst/>
                <a:cxnLst>
                  <a:cxn ang="0">
                    <a:pos x="27" y="28"/>
                  </a:cxn>
                  <a:cxn ang="0">
                    <a:pos x="20" y="23"/>
                  </a:cxn>
                  <a:cxn ang="0">
                    <a:pos x="22" y="18"/>
                  </a:cxn>
                  <a:cxn ang="0">
                    <a:pos x="15" y="11"/>
                  </a:cxn>
                  <a:cxn ang="0">
                    <a:pos x="10" y="6"/>
                  </a:cxn>
                  <a:cxn ang="0">
                    <a:pos x="3" y="2"/>
                  </a:cxn>
                  <a:cxn ang="0">
                    <a:pos x="0" y="0"/>
                  </a:cxn>
                  <a:cxn ang="0">
                    <a:pos x="12" y="6"/>
                  </a:cxn>
                  <a:cxn ang="0">
                    <a:pos x="20" y="14"/>
                  </a:cxn>
                  <a:cxn ang="0">
                    <a:pos x="25" y="18"/>
                  </a:cxn>
                  <a:cxn ang="0">
                    <a:pos x="29" y="25"/>
                  </a:cxn>
                  <a:cxn ang="0">
                    <a:pos x="29" y="26"/>
                  </a:cxn>
                  <a:cxn ang="0">
                    <a:pos x="29" y="28"/>
                  </a:cxn>
                  <a:cxn ang="0">
                    <a:pos x="27" y="28"/>
                  </a:cxn>
                </a:cxnLst>
                <a:rect l="0" t="0" r="r" b="b"/>
                <a:pathLst>
                  <a:path w="29" h="28">
                    <a:moveTo>
                      <a:pt x="27" y="28"/>
                    </a:moveTo>
                    <a:lnTo>
                      <a:pt x="20" y="23"/>
                    </a:lnTo>
                    <a:lnTo>
                      <a:pt x="22" y="18"/>
                    </a:lnTo>
                    <a:lnTo>
                      <a:pt x="15" y="11"/>
                    </a:lnTo>
                    <a:lnTo>
                      <a:pt x="10" y="6"/>
                    </a:lnTo>
                    <a:lnTo>
                      <a:pt x="3" y="2"/>
                    </a:lnTo>
                    <a:lnTo>
                      <a:pt x="0" y="0"/>
                    </a:lnTo>
                    <a:lnTo>
                      <a:pt x="12" y="6"/>
                    </a:lnTo>
                    <a:lnTo>
                      <a:pt x="20" y="14"/>
                    </a:lnTo>
                    <a:lnTo>
                      <a:pt x="25" y="18"/>
                    </a:lnTo>
                    <a:lnTo>
                      <a:pt x="29" y="25"/>
                    </a:lnTo>
                    <a:lnTo>
                      <a:pt x="29" y="26"/>
                    </a:lnTo>
                    <a:lnTo>
                      <a:pt x="29" y="28"/>
                    </a:lnTo>
                    <a:lnTo>
                      <a:pt x="27" y="28"/>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483" name="Freeform 212"/>
              <p:cNvSpPr>
                <a:spLocks/>
              </p:cNvSpPr>
              <p:nvPr/>
            </p:nvSpPr>
            <p:spPr bwMode="auto">
              <a:xfrm>
                <a:off x="7865269" y="4141788"/>
                <a:ext cx="22225" cy="30162"/>
              </a:xfrm>
              <a:custGeom>
                <a:avLst/>
                <a:gdLst/>
                <a:ahLst/>
                <a:cxnLst>
                  <a:cxn ang="0">
                    <a:pos x="7" y="10"/>
                  </a:cxn>
                  <a:cxn ang="0">
                    <a:pos x="0" y="7"/>
                  </a:cxn>
                  <a:cxn ang="0">
                    <a:pos x="0" y="0"/>
                  </a:cxn>
                  <a:cxn ang="0">
                    <a:pos x="7" y="7"/>
                  </a:cxn>
                  <a:cxn ang="0">
                    <a:pos x="14" y="13"/>
                  </a:cxn>
                  <a:cxn ang="0">
                    <a:pos x="12" y="15"/>
                  </a:cxn>
                  <a:cxn ang="0">
                    <a:pos x="10" y="19"/>
                  </a:cxn>
                  <a:cxn ang="0">
                    <a:pos x="7" y="17"/>
                  </a:cxn>
                  <a:cxn ang="0">
                    <a:pos x="7" y="15"/>
                  </a:cxn>
                  <a:cxn ang="0">
                    <a:pos x="7" y="12"/>
                  </a:cxn>
                  <a:cxn ang="0">
                    <a:pos x="7" y="10"/>
                  </a:cxn>
                </a:cxnLst>
                <a:rect l="0" t="0" r="r" b="b"/>
                <a:pathLst>
                  <a:path w="14" h="19">
                    <a:moveTo>
                      <a:pt x="7" y="10"/>
                    </a:moveTo>
                    <a:lnTo>
                      <a:pt x="0" y="7"/>
                    </a:lnTo>
                    <a:lnTo>
                      <a:pt x="0" y="0"/>
                    </a:lnTo>
                    <a:lnTo>
                      <a:pt x="7" y="7"/>
                    </a:lnTo>
                    <a:lnTo>
                      <a:pt x="14" y="13"/>
                    </a:lnTo>
                    <a:lnTo>
                      <a:pt x="12" y="15"/>
                    </a:lnTo>
                    <a:lnTo>
                      <a:pt x="10" y="19"/>
                    </a:lnTo>
                    <a:lnTo>
                      <a:pt x="7" y="17"/>
                    </a:lnTo>
                    <a:lnTo>
                      <a:pt x="7" y="15"/>
                    </a:lnTo>
                    <a:lnTo>
                      <a:pt x="7" y="12"/>
                    </a:lnTo>
                    <a:lnTo>
                      <a:pt x="7" y="10"/>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484" name="Freeform 213"/>
              <p:cNvSpPr>
                <a:spLocks/>
              </p:cNvSpPr>
              <p:nvPr/>
            </p:nvSpPr>
            <p:spPr bwMode="auto">
              <a:xfrm>
                <a:off x="8020844" y="4248150"/>
                <a:ext cx="14288" cy="15875"/>
              </a:xfrm>
              <a:custGeom>
                <a:avLst/>
                <a:gdLst/>
                <a:ahLst/>
                <a:cxnLst>
                  <a:cxn ang="0">
                    <a:pos x="9" y="8"/>
                  </a:cxn>
                  <a:cxn ang="0">
                    <a:pos x="7" y="8"/>
                  </a:cxn>
                  <a:cxn ang="0">
                    <a:pos x="9" y="10"/>
                  </a:cxn>
                  <a:cxn ang="0">
                    <a:pos x="2" y="5"/>
                  </a:cxn>
                  <a:cxn ang="0">
                    <a:pos x="0" y="0"/>
                  </a:cxn>
                  <a:cxn ang="0">
                    <a:pos x="5" y="3"/>
                  </a:cxn>
                  <a:cxn ang="0">
                    <a:pos x="9" y="8"/>
                  </a:cxn>
                </a:cxnLst>
                <a:rect l="0" t="0" r="r" b="b"/>
                <a:pathLst>
                  <a:path w="9" h="10">
                    <a:moveTo>
                      <a:pt x="9" y="8"/>
                    </a:moveTo>
                    <a:lnTo>
                      <a:pt x="7" y="8"/>
                    </a:lnTo>
                    <a:lnTo>
                      <a:pt x="9" y="10"/>
                    </a:lnTo>
                    <a:lnTo>
                      <a:pt x="2" y="5"/>
                    </a:lnTo>
                    <a:lnTo>
                      <a:pt x="0" y="0"/>
                    </a:lnTo>
                    <a:lnTo>
                      <a:pt x="5" y="3"/>
                    </a:lnTo>
                    <a:lnTo>
                      <a:pt x="9" y="8"/>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485" name="Freeform 214"/>
              <p:cNvSpPr>
                <a:spLocks/>
              </p:cNvSpPr>
              <p:nvPr/>
            </p:nvSpPr>
            <p:spPr bwMode="auto">
              <a:xfrm>
                <a:off x="7985919" y="4237038"/>
                <a:ext cx="26988" cy="11112"/>
              </a:xfrm>
              <a:custGeom>
                <a:avLst/>
                <a:gdLst/>
                <a:ahLst/>
                <a:cxnLst>
                  <a:cxn ang="0">
                    <a:pos x="17" y="7"/>
                  </a:cxn>
                  <a:cxn ang="0">
                    <a:pos x="13" y="7"/>
                  </a:cxn>
                  <a:cxn ang="0">
                    <a:pos x="3" y="5"/>
                  </a:cxn>
                  <a:cxn ang="0">
                    <a:pos x="0" y="0"/>
                  </a:cxn>
                  <a:cxn ang="0">
                    <a:pos x="10" y="0"/>
                  </a:cxn>
                  <a:cxn ang="0">
                    <a:pos x="17" y="7"/>
                  </a:cxn>
                </a:cxnLst>
                <a:rect l="0" t="0" r="r" b="b"/>
                <a:pathLst>
                  <a:path w="17" h="7">
                    <a:moveTo>
                      <a:pt x="17" y="7"/>
                    </a:moveTo>
                    <a:lnTo>
                      <a:pt x="13" y="7"/>
                    </a:lnTo>
                    <a:lnTo>
                      <a:pt x="3" y="5"/>
                    </a:lnTo>
                    <a:lnTo>
                      <a:pt x="0" y="0"/>
                    </a:lnTo>
                    <a:lnTo>
                      <a:pt x="10" y="0"/>
                    </a:lnTo>
                    <a:lnTo>
                      <a:pt x="17" y="7"/>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486" name="Freeform 215"/>
              <p:cNvSpPr>
                <a:spLocks/>
              </p:cNvSpPr>
              <p:nvPr/>
            </p:nvSpPr>
            <p:spPr bwMode="auto">
              <a:xfrm>
                <a:off x="7987507" y="4203700"/>
                <a:ext cx="25400" cy="25400"/>
              </a:xfrm>
              <a:custGeom>
                <a:avLst/>
                <a:gdLst/>
                <a:ahLst/>
                <a:cxnLst>
                  <a:cxn ang="0">
                    <a:pos x="16" y="16"/>
                  </a:cxn>
                  <a:cxn ang="0">
                    <a:pos x="5" y="9"/>
                  </a:cxn>
                  <a:cxn ang="0">
                    <a:pos x="0" y="0"/>
                  </a:cxn>
                  <a:cxn ang="0">
                    <a:pos x="9" y="5"/>
                  </a:cxn>
                  <a:cxn ang="0">
                    <a:pos x="16" y="16"/>
                  </a:cxn>
                </a:cxnLst>
                <a:rect l="0" t="0" r="r" b="b"/>
                <a:pathLst>
                  <a:path w="16" h="16">
                    <a:moveTo>
                      <a:pt x="16" y="16"/>
                    </a:moveTo>
                    <a:lnTo>
                      <a:pt x="5" y="9"/>
                    </a:lnTo>
                    <a:lnTo>
                      <a:pt x="0" y="0"/>
                    </a:lnTo>
                    <a:lnTo>
                      <a:pt x="9" y="5"/>
                    </a:lnTo>
                    <a:lnTo>
                      <a:pt x="16" y="16"/>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487" name="Freeform 216"/>
              <p:cNvSpPr>
                <a:spLocks/>
              </p:cNvSpPr>
              <p:nvPr/>
            </p:nvSpPr>
            <p:spPr bwMode="auto">
              <a:xfrm>
                <a:off x="7938294" y="4184650"/>
                <a:ext cx="33338" cy="17462"/>
              </a:xfrm>
              <a:custGeom>
                <a:avLst/>
                <a:gdLst/>
                <a:ahLst/>
                <a:cxnLst>
                  <a:cxn ang="0">
                    <a:pos x="4" y="0"/>
                  </a:cxn>
                  <a:cxn ang="0">
                    <a:pos x="12" y="4"/>
                  </a:cxn>
                  <a:cxn ang="0">
                    <a:pos x="21" y="11"/>
                  </a:cxn>
                  <a:cxn ang="0">
                    <a:pos x="18" y="11"/>
                  </a:cxn>
                  <a:cxn ang="0">
                    <a:pos x="5" y="7"/>
                  </a:cxn>
                  <a:cxn ang="0">
                    <a:pos x="0" y="2"/>
                  </a:cxn>
                  <a:cxn ang="0">
                    <a:pos x="2" y="2"/>
                  </a:cxn>
                  <a:cxn ang="0">
                    <a:pos x="4" y="0"/>
                  </a:cxn>
                </a:cxnLst>
                <a:rect l="0" t="0" r="r" b="b"/>
                <a:pathLst>
                  <a:path w="21" h="11">
                    <a:moveTo>
                      <a:pt x="4" y="0"/>
                    </a:moveTo>
                    <a:lnTo>
                      <a:pt x="12" y="4"/>
                    </a:lnTo>
                    <a:lnTo>
                      <a:pt x="21" y="11"/>
                    </a:lnTo>
                    <a:lnTo>
                      <a:pt x="18" y="11"/>
                    </a:lnTo>
                    <a:lnTo>
                      <a:pt x="5" y="7"/>
                    </a:lnTo>
                    <a:lnTo>
                      <a:pt x="0" y="2"/>
                    </a:lnTo>
                    <a:lnTo>
                      <a:pt x="2" y="2"/>
                    </a:lnTo>
                    <a:lnTo>
                      <a:pt x="4" y="0"/>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488" name="Freeform 217"/>
              <p:cNvSpPr>
                <a:spLocks/>
              </p:cNvSpPr>
              <p:nvPr/>
            </p:nvSpPr>
            <p:spPr bwMode="auto">
              <a:xfrm>
                <a:off x="7903369" y="4165600"/>
                <a:ext cx="19050" cy="11112"/>
              </a:xfrm>
              <a:custGeom>
                <a:avLst/>
                <a:gdLst/>
                <a:ahLst/>
                <a:cxnLst>
                  <a:cxn ang="0">
                    <a:pos x="0" y="0"/>
                  </a:cxn>
                  <a:cxn ang="0">
                    <a:pos x="5" y="2"/>
                  </a:cxn>
                  <a:cxn ang="0">
                    <a:pos x="12" y="7"/>
                  </a:cxn>
                  <a:cxn ang="0">
                    <a:pos x="9" y="7"/>
                  </a:cxn>
                  <a:cxn ang="0">
                    <a:pos x="0" y="2"/>
                  </a:cxn>
                  <a:cxn ang="0">
                    <a:pos x="2" y="0"/>
                  </a:cxn>
                  <a:cxn ang="0">
                    <a:pos x="3" y="0"/>
                  </a:cxn>
                  <a:cxn ang="0">
                    <a:pos x="0" y="0"/>
                  </a:cxn>
                </a:cxnLst>
                <a:rect l="0" t="0" r="r" b="b"/>
                <a:pathLst>
                  <a:path w="12" h="7">
                    <a:moveTo>
                      <a:pt x="0" y="0"/>
                    </a:moveTo>
                    <a:lnTo>
                      <a:pt x="5" y="2"/>
                    </a:lnTo>
                    <a:lnTo>
                      <a:pt x="12" y="7"/>
                    </a:lnTo>
                    <a:lnTo>
                      <a:pt x="9" y="7"/>
                    </a:lnTo>
                    <a:lnTo>
                      <a:pt x="0" y="2"/>
                    </a:lnTo>
                    <a:lnTo>
                      <a:pt x="2" y="0"/>
                    </a:lnTo>
                    <a:lnTo>
                      <a:pt x="3" y="0"/>
                    </a:lnTo>
                    <a:lnTo>
                      <a:pt x="0" y="0"/>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489" name="Freeform 218"/>
              <p:cNvSpPr>
                <a:spLocks/>
              </p:cNvSpPr>
              <p:nvPr/>
            </p:nvSpPr>
            <p:spPr bwMode="auto">
              <a:xfrm>
                <a:off x="7627144" y="5006975"/>
                <a:ext cx="87313" cy="84137"/>
              </a:xfrm>
              <a:custGeom>
                <a:avLst/>
                <a:gdLst/>
                <a:ahLst/>
                <a:cxnLst>
                  <a:cxn ang="0">
                    <a:pos x="28" y="5"/>
                  </a:cxn>
                  <a:cxn ang="0">
                    <a:pos x="38" y="2"/>
                  </a:cxn>
                  <a:cxn ang="0">
                    <a:pos x="50" y="0"/>
                  </a:cxn>
                  <a:cxn ang="0">
                    <a:pos x="52" y="7"/>
                  </a:cxn>
                  <a:cxn ang="0">
                    <a:pos x="55" y="15"/>
                  </a:cxn>
                  <a:cxn ang="0">
                    <a:pos x="52" y="24"/>
                  </a:cxn>
                  <a:cxn ang="0">
                    <a:pos x="47" y="38"/>
                  </a:cxn>
                  <a:cxn ang="0">
                    <a:pos x="38" y="48"/>
                  </a:cxn>
                  <a:cxn ang="0">
                    <a:pos x="31" y="53"/>
                  </a:cxn>
                  <a:cxn ang="0">
                    <a:pos x="19" y="46"/>
                  </a:cxn>
                  <a:cxn ang="0">
                    <a:pos x="9" y="32"/>
                  </a:cxn>
                  <a:cxn ang="0">
                    <a:pos x="2" y="15"/>
                  </a:cxn>
                  <a:cxn ang="0">
                    <a:pos x="0" y="5"/>
                  </a:cxn>
                  <a:cxn ang="0">
                    <a:pos x="4" y="0"/>
                  </a:cxn>
                  <a:cxn ang="0">
                    <a:pos x="12" y="2"/>
                  </a:cxn>
                  <a:cxn ang="0">
                    <a:pos x="21" y="3"/>
                  </a:cxn>
                  <a:cxn ang="0">
                    <a:pos x="28" y="5"/>
                  </a:cxn>
                </a:cxnLst>
                <a:rect l="0" t="0" r="r" b="b"/>
                <a:pathLst>
                  <a:path w="55" h="53">
                    <a:moveTo>
                      <a:pt x="28" y="5"/>
                    </a:moveTo>
                    <a:lnTo>
                      <a:pt x="38" y="2"/>
                    </a:lnTo>
                    <a:lnTo>
                      <a:pt x="50" y="0"/>
                    </a:lnTo>
                    <a:lnTo>
                      <a:pt x="52" y="7"/>
                    </a:lnTo>
                    <a:lnTo>
                      <a:pt x="55" y="15"/>
                    </a:lnTo>
                    <a:lnTo>
                      <a:pt x="52" y="24"/>
                    </a:lnTo>
                    <a:lnTo>
                      <a:pt x="47" y="38"/>
                    </a:lnTo>
                    <a:lnTo>
                      <a:pt x="38" y="48"/>
                    </a:lnTo>
                    <a:lnTo>
                      <a:pt x="31" y="53"/>
                    </a:lnTo>
                    <a:lnTo>
                      <a:pt x="19" y="46"/>
                    </a:lnTo>
                    <a:lnTo>
                      <a:pt x="9" y="32"/>
                    </a:lnTo>
                    <a:lnTo>
                      <a:pt x="2" y="15"/>
                    </a:lnTo>
                    <a:lnTo>
                      <a:pt x="0" y="5"/>
                    </a:lnTo>
                    <a:lnTo>
                      <a:pt x="4" y="0"/>
                    </a:lnTo>
                    <a:lnTo>
                      <a:pt x="12" y="2"/>
                    </a:lnTo>
                    <a:lnTo>
                      <a:pt x="21" y="3"/>
                    </a:lnTo>
                    <a:lnTo>
                      <a:pt x="28" y="5"/>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490" name="Freeform 219"/>
              <p:cNvSpPr>
                <a:spLocks/>
              </p:cNvSpPr>
              <p:nvPr/>
            </p:nvSpPr>
            <p:spPr bwMode="auto">
              <a:xfrm>
                <a:off x="7703344" y="4984750"/>
                <a:ext cx="9525" cy="14287"/>
              </a:xfrm>
              <a:custGeom>
                <a:avLst/>
                <a:gdLst/>
                <a:ahLst/>
                <a:cxnLst>
                  <a:cxn ang="0">
                    <a:pos x="6" y="0"/>
                  </a:cxn>
                  <a:cxn ang="0">
                    <a:pos x="6" y="4"/>
                  </a:cxn>
                  <a:cxn ang="0">
                    <a:pos x="6" y="9"/>
                  </a:cxn>
                  <a:cxn ang="0">
                    <a:pos x="0" y="4"/>
                  </a:cxn>
                  <a:cxn ang="0">
                    <a:pos x="0" y="0"/>
                  </a:cxn>
                  <a:cxn ang="0">
                    <a:pos x="2" y="0"/>
                  </a:cxn>
                  <a:cxn ang="0">
                    <a:pos x="6" y="0"/>
                  </a:cxn>
                </a:cxnLst>
                <a:rect l="0" t="0" r="r" b="b"/>
                <a:pathLst>
                  <a:path w="6" h="9">
                    <a:moveTo>
                      <a:pt x="6" y="0"/>
                    </a:moveTo>
                    <a:lnTo>
                      <a:pt x="6" y="4"/>
                    </a:lnTo>
                    <a:lnTo>
                      <a:pt x="6" y="9"/>
                    </a:lnTo>
                    <a:lnTo>
                      <a:pt x="0" y="4"/>
                    </a:lnTo>
                    <a:lnTo>
                      <a:pt x="0" y="0"/>
                    </a:lnTo>
                    <a:lnTo>
                      <a:pt x="2" y="0"/>
                    </a:lnTo>
                    <a:lnTo>
                      <a:pt x="6" y="0"/>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491" name="Freeform 220"/>
              <p:cNvSpPr>
                <a:spLocks/>
              </p:cNvSpPr>
              <p:nvPr/>
            </p:nvSpPr>
            <p:spPr bwMode="auto">
              <a:xfrm>
                <a:off x="7441407" y="4873625"/>
                <a:ext cx="28575" cy="7937"/>
              </a:xfrm>
              <a:custGeom>
                <a:avLst/>
                <a:gdLst/>
                <a:ahLst/>
                <a:cxnLst>
                  <a:cxn ang="0">
                    <a:pos x="18" y="3"/>
                  </a:cxn>
                  <a:cxn ang="0">
                    <a:pos x="7" y="5"/>
                  </a:cxn>
                  <a:cxn ang="0">
                    <a:pos x="0" y="3"/>
                  </a:cxn>
                  <a:cxn ang="0">
                    <a:pos x="9" y="0"/>
                  </a:cxn>
                  <a:cxn ang="0">
                    <a:pos x="18" y="3"/>
                  </a:cxn>
                </a:cxnLst>
                <a:rect l="0" t="0" r="r" b="b"/>
                <a:pathLst>
                  <a:path w="18" h="5">
                    <a:moveTo>
                      <a:pt x="18" y="3"/>
                    </a:moveTo>
                    <a:lnTo>
                      <a:pt x="7" y="5"/>
                    </a:lnTo>
                    <a:lnTo>
                      <a:pt x="0" y="3"/>
                    </a:lnTo>
                    <a:lnTo>
                      <a:pt x="9" y="0"/>
                    </a:lnTo>
                    <a:lnTo>
                      <a:pt x="18" y="3"/>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492" name="Freeform 221"/>
              <p:cNvSpPr>
                <a:spLocks/>
              </p:cNvSpPr>
              <p:nvPr/>
            </p:nvSpPr>
            <p:spPr bwMode="auto">
              <a:xfrm>
                <a:off x="7292182" y="4278313"/>
                <a:ext cx="30163" cy="11112"/>
              </a:xfrm>
              <a:custGeom>
                <a:avLst/>
                <a:gdLst/>
                <a:ahLst/>
                <a:cxnLst>
                  <a:cxn ang="0">
                    <a:pos x="19" y="0"/>
                  </a:cxn>
                  <a:cxn ang="0">
                    <a:pos x="19" y="7"/>
                  </a:cxn>
                  <a:cxn ang="0">
                    <a:pos x="15" y="7"/>
                  </a:cxn>
                  <a:cxn ang="0">
                    <a:pos x="13" y="7"/>
                  </a:cxn>
                  <a:cxn ang="0">
                    <a:pos x="5" y="5"/>
                  </a:cxn>
                  <a:cxn ang="0">
                    <a:pos x="0" y="1"/>
                  </a:cxn>
                  <a:cxn ang="0">
                    <a:pos x="8" y="0"/>
                  </a:cxn>
                  <a:cxn ang="0">
                    <a:pos x="19" y="0"/>
                  </a:cxn>
                </a:cxnLst>
                <a:rect l="0" t="0" r="r" b="b"/>
                <a:pathLst>
                  <a:path w="19" h="7">
                    <a:moveTo>
                      <a:pt x="19" y="0"/>
                    </a:moveTo>
                    <a:lnTo>
                      <a:pt x="19" y="7"/>
                    </a:lnTo>
                    <a:lnTo>
                      <a:pt x="15" y="7"/>
                    </a:lnTo>
                    <a:lnTo>
                      <a:pt x="13" y="7"/>
                    </a:lnTo>
                    <a:lnTo>
                      <a:pt x="5" y="5"/>
                    </a:lnTo>
                    <a:lnTo>
                      <a:pt x="0" y="1"/>
                    </a:lnTo>
                    <a:lnTo>
                      <a:pt x="8" y="0"/>
                    </a:lnTo>
                    <a:lnTo>
                      <a:pt x="19" y="0"/>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493" name="Freeform 222"/>
              <p:cNvSpPr>
                <a:spLocks/>
              </p:cNvSpPr>
              <p:nvPr/>
            </p:nvSpPr>
            <p:spPr bwMode="auto">
              <a:xfrm>
                <a:off x="6909594" y="4264025"/>
                <a:ext cx="922338" cy="698500"/>
              </a:xfrm>
              <a:custGeom>
                <a:avLst/>
                <a:gdLst/>
                <a:ahLst/>
                <a:cxnLst>
                  <a:cxn ang="0">
                    <a:pos x="580" y="253"/>
                  </a:cxn>
                  <a:cxn ang="0">
                    <a:pos x="576" y="292"/>
                  </a:cxn>
                  <a:cxn ang="0">
                    <a:pos x="571" y="323"/>
                  </a:cxn>
                  <a:cxn ang="0">
                    <a:pos x="547" y="359"/>
                  </a:cxn>
                  <a:cxn ang="0">
                    <a:pos x="533" y="404"/>
                  </a:cxn>
                  <a:cxn ang="0">
                    <a:pos x="488" y="427"/>
                  </a:cxn>
                  <a:cxn ang="0">
                    <a:pos x="457" y="428"/>
                  </a:cxn>
                  <a:cxn ang="0">
                    <a:pos x="418" y="433"/>
                  </a:cxn>
                  <a:cxn ang="0">
                    <a:pos x="380" y="392"/>
                  </a:cxn>
                  <a:cxn ang="0">
                    <a:pos x="365" y="384"/>
                  </a:cxn>
                  <a:cxn ang="0">
                    <a:pos x="359" y="365"/>
                  </a:cxn>
                  <a:cxn ang="0">
                    <a:pos x="351" y="373"/>
                  </a:cxn>
                  <a:cxn ang="0">
                    <a:pos x="344" y="366"/>
                  </a:cxn>
                  <a:cxn ang="0">
                    <a:pos x="346" y="344"/>
                  </a:cxn>
                  <a:cxn ang="0">
                    <a:pos x="316" y="368"/>
                  </a:cxn>
                  <a:cxn ang="0">
                    <a:pos x="303" y="339"/>
                  </a:cxn>
                  <a:cxn ang="0">
                    <a:pos x="256" y="318"/>
                  </a:cxn>
                  <a:cxn ang="0">
                    <a:pos x="217" y="325"/>
                  </a:cxn>
                  <a:cxn ang="0">
                    <a:pos x="179" y="334"/>
                  </a:cxn>
                  <a:cxn ang="0">
                    <a:pos x="151" y="344"/>
                  </a:cxn>
                  <a:cxn ang="0">
                    <a:pos x="110" y="356"/>
                  </a:cxn>
                  <a:cxn ang="0">
                    <a:pos x="69" y="372"/>
                  </a:cxn>
                  <a:cxn ang="0">
                    <a:pos x="26" y="363"/>
                  </a:cxn>
                  <a:cxn ang="0">
                    <a:pos x="33" y="323"/>
                  </a:cxn>
                  <a:cxn ang="0">
                    <a:pos x="19" y="287"/>
                  </a:cxn>
                  <a:cxn ang="0">
                    <a:pos x="3" y="244"/>
                  </a:cxn>
                  <a:cxn ang="0">
                    <a:pos x="5" y="232"/>
                  </a:cxn>
                  <a:cxn ang="0">
                    <a:pos x="5" y="217"/>
                  </a:cxn>
                  <a:cxn ang="0">
                    <a:pos x="2" y="179"/>
                  </a:cxn>
                  <a:cxn ang="0">
                    <a:pos x="7" y="169"/>
                  </a:cxn>
                  <a:cxn ang="0">
                    <a:pos x="39" y="148"/>
                  </a:cxn>
                  <a:cxn ang="0">
                    <a:pos x="76" y="141"/>
                  </a:cxn>
                  <a:cxn ang="0">
                    <a:pos x="113" y="126"/>
                  </a:cxn>
                  <a:cxn ang="0">
                    <a:pos x="129" y="105"/>
                  </a:cxn>
                  <a:cxn ang="0">
                    <a:pos x="139" y="93"/>
                  </a:cxn>
                  <a:cxn ang="0">
                    <a:pos x="153" y="84"/>
                  </a:cxn>
                  <a:cxn ang="0">
                    <a:pos x="167" y="64"/>
                  </a:cxn>
                  <a:cxn ang="0">
                    <a:pos x="189" y="48"/>
                  </a:cxn>
                  <a:cxn ang="0">
                    <a:pos x="217" y="62"/>
                  </a:cxn>
                  <a:cxn ang="0">
                    <a:pos x="232" y="59"/>
                  </a:cxn>
                  <a:cxn ang="0">
                    <a:pos x="242" y="29"/>
                  </a:cxn>
                  <a:cxn ang="0">
                    <a:pos x="273" y="22"/>
                  </a:cxn>
                  <a:cxn ang="0">
                    <a:pos x="279" y="12"/>
                  </a:cxn>
                  <a:cxn ang="0">
                    <a:pos x="322" y="21"/>
                  </a:cxn>
                  <a:cxn ang="0">
                    <a:pos x="334" y="33"/>
                  </a:cxn>
                  <a:cxn ang="0">
                    <a:pos x="332" y="69"/>
                  </a:cxn>
                  <a:cxn ang="0">
                    <a:pos x="353" y="84"/>
                  </a:cxn>
                  <a:cxn ang="0">
                    <a:pos x="390" y="105"/>
                  </a:cxn>
                  <a:cxn ang="0">
                    <a:pos x="411" y="64"/>
                  </a:cxn>
                  <a:cxn ang="0">
                    <a:pos x="425" y="9"/>
                  </a:cxn>
                  <a:cxn ang="0">
                    <a:pos x="437" y="43"/>
                  </a:cxn>
                  <a:cxn ang="0">
                    <a:pos x="461" y="62"/>
                  </a:cxn>
                  <a:cxn ang="0">
                    <a:pos x="468" y="95"/>
                  </a:cxn>
                  <a:cxn ang="0">
                    <a:pos x="483" y="126"/>
                  </a:cxn>
                  <a:cxn ang="0">
                    <a:pos x="519" y="157"/>
                  </a:cxn>
                  <a:cxn ang="0">
                    <a:pos x="542" y="186"/>
                  </a:cxn>
                  <a:cxn ang="0">
                    <a:pos x="568" y="215"/>
                  </a:cxn>
                </a:cxnLst>
                <a:rect l="0" t="0" r="r" b="b"/>
                <a:pathLst>
                  <a:path w="581" h="440">
                    <a:moveTo>
                      <a:pt x="568" y="215"/>
                    </a:moveTo>
                    <a:lnTo>
                      <a:pt x="571" y="224"/>
                    </a:lnTo>
                    <a:lnTo>
                      <a:pt x="576" y="239"/>
                    </a:lnTo>
                    <a:lnTo>
                      <a:pt x="580" y="253"/>
                    </a:lnTo>
                    <a:lnTo>
                      <a:pt x="581" y="268"/>
                    </a:lnTo>
                    <a:lnTo>
                      <a:pt x="580" y="275"/>
                    </a:lnTo>
                    <a:lnTo>
                      <a:pt x="578" y="286"/>
                    </a:lnTo>
                    <a:lnTo>
                      <a:pt x="576" y="292"/>
                    </a:lnTo>
                    <a:lnTo>
                      <a:pt x="574" y="299"/>
                    </a:lnTo>
                    <a:lnTo>
                      <a:pt x="574" y="313"/>
                    </a:lnTo>
                    <a:lnTo>
                      <a:pt x="571" y="318"/>
                    </a:lnTo>
                    <a:lnTo>
                      <a:pt x="571" y="323"/>
                    </a:lnTo>
                    <a:lnTo>
                      <a:pt x="562" y="332"/>
                    </a:lnTo>
                    <a:lnTo>
                      <a:pt x="555" y="341"/>
                    </a:lnTo>
                    <a:lnTo>
                      <a:pt x="550" y="347"/>
                    </a:lnTo>
                    <a:lnTo>
                      <a:pt x="547" y="359"/>
                    </a:lnTo>
                    <a:lnTo>
                      <a:pt x="542" y="368"/>
                    </a:lnTo>
                    <a:lnTo>
                      <a:pt x="538" y="378"/>
                    </a:lnTo>
                    <a:lnTo>
                      <a:pt x="533" y="390"/>
                    </a:lnTo>
                    <a:lnTo>
                      <a:pt x="533" y="404"/>
                    </a:lnTo>
                    <a:lnTo>
                      <a:pt x="533" y="404"/>
                    </a:lnTo>
                    <a:lnTo>
                      <a:pt x="521" y="415"/>
                    </a:lnTo>
                    <a:lnTo>
                      <a:pt x="506" y="421"/>
                    </a:lnTo>
                    <a:lnTo>
                      <a:pt x="488" y="427"/>
                    </a:lnTo>
                    <a:lnTo>
                      <a:pt x="482" y="440"/>
                    </a:lnTo>
                    <a:lnTo>
                      <a:pt x="473" y="437"/>
                    </a:lnTo>
                    <a:lnTo>
                      <a:pt x="466" y="433"/>
                    </a:lnTo>
                    <a:lnTo>
                      <a:pt x="457" y="428"/>
                    </a:lnTo>
                    <a:lnTo>
                      <a:pt x="456" y="425"/>
                    </a:lnTo>
                    <a:lnTo>
                      <a:pt x="445" y="430"/>
                    </a:lnTo>
                    <a:lnTo>
                      <a:pt x="435" y="437"/>
                    </a:lnTo>
                    <a:lnTo>
                      <a:pt x="418" y="433"/>
                    </a:lnTo>
                    <a:lnTo>
                      <a:pt x="401" y="427"/>
                    </a:lnTo>
                    <a:lnTo>
                      <a:pt x="387" y="416"/>
                    </a:lnTo>
                    <a:lnTo>
                      <a:pt x="383" y="402"/>
                    </a:lnTo>
                    <a:lnTo>
                      <a:pt x="380" y="392"/>
                    </a:lnTo>
                    <a:lnTo>
                      <a:pt x="377" y="382"/>
                    </a:lnTo>
                    <a:lnTo>
                      <a:pt x="375" y="380"/>
                    </a:lnTo>
                    <a:lnTo>
                      <a:pt x="370" y="382"/>
                    </a:lnTo>
                    <a:lnTo>
                      <a:pt x="365" y="384"/>
                    </a:lnTo>
                    <a:lnTo>
                      <a:pt x="359" y="384"/>
                    </a:lnTo>
                    <a:lnTo>
                      <a:pt x="361" y="378"/>
                    </a:lnTo>
                    <a:lnTo>
                      <a:pt x="363" y="373"/>
                    </a:lnTo>
                    <a:lnTo>
                      <a:pt x="359" y="365"/>
                    </a:lnTo>
                    <a:lnTo>
                      <a:pt x="358" y="363"/>
                    </a:lnTo>
                    <a:lnTo>
                      <a:pt x="356" y="365"/>
                    </a:lnTo>
                    <a:lnTo>
                      <a:pt x="356" y="368"/>
                    </a:lnTo>
                    <a:lnTo>
                      <a:pt x="351" y="373"/>
                    </a:lnTo>
                    <a:lnTo>
                      <a:pt x="344" y="378"/>
                    </a:lnTo>
                    <a:lnTo>
                      <a:pt x="340" y="377"/>
                    </a:lnTo>
                    <a:lnTo>
                      <a:pt x="339" y="373"/>
                    </a:lnTo>
                    <a:lnTo>
                      <a:pt x="344" y="366"/>
                    </a:lnTo>
                    <a:lnTo>
                      <a:pt x="351" y="356"/>
                    </a:lnTo>
                    <a:lnTo>
                      <a:pt x="353" y="344"/>
                    </a:lnTo>
                    <a:lnTo>
                      <a:pt x="354" y="337"/>
                    </a:lnTo>
                    <a:lnTo>
                      <a:pt x="346" y="344"/>
                    </a:lnTo>
                    <a:lnTo>
                      <a:pt x="337" y="358"/>
                    </a:lnTo>
                    <a:lnTo>
                      <a:pt x="328" y="368"/>
                    </a:lnTo>
                    <a:lnTo>
                      <a:pt x="322" y="373"/>
                    </a:lnTo>
                    <a:lnTo>
                      <a:pt x="316" y="368"/>
                    </a:lnTo>
                    <a:lnTo>
                      <a:pt x="316" y="363"/>
                    </a:lnTo>
                    <a:lnTo>
                      <a:pt x="311" y="358"/>
                    </a:lnTo>
                    <a:lnTo>
                      <a:pt x="308" y="349"/>
                    </a:lnTo>
                    <a:lnTo>
                      <a:pt x="303" y="339"/>
                    </a:lnTo>
                    <a:lnTo>
                      <a:pt x="299" y="334"/>
                    </a:lnTo>
                    <a:lnTo>
                      <a:pt x="287" y="325"/>
                    </a:lnTo>
                    <a:lnTo>
                      <a:pt x="273" y="322"/>
                    </a:lnTo>
                    <a:lnTo>
                      <a:pt x="256" y="318"/>
                    </a:lnTo>
                    <a:lnTo>
                      <a:pt x="244" y="318"/>
                    </a:lnTo>
                    <a:lnTo>
                      <a:pt x="230" y="318"/>
                    </a:lnTo>
                    <a:lnTo>
                      <a:pt x="224" y="322"/>
                    </a:lnTo>
                    <a:lnTo>
                      <a:pt x="217" y="325"/>
                    </a:lnTo>
                    <a:lnTo>
                      <a:pt x="210" y="329"/>
                    </a:lnTo>
                    <a:lnTo>
                      <a:pt x="199" y="330"/>
                    </a:lnTo>
                    <a:lnTo>
                      <a:pt x="189" y="332"/>
                    </a:lnTo>
                    <a:lnTo>
                      <a:pt x="179" y="334"/>
                    </a:lnTo>
                    <a:lnTo>
                      <a:pt x="170" y="335"/>
                    </a:lnTo>
                    <a:lnTo>
                      <a:pt x="162" y="335"/>
                    </a:lnTo>
                    <a:lnTo>
                      <a:pt x="156" y="339"/>
                    </a:lnTo>
                    <a:lnTo>
                      <a:pt x="151" y="344"/>
                    </a:lnTo>
                    <a:lnTo>
                      <a:pt x="150" y="354"/>
                    </a:lnTo>
                    <a:lnTo>
                      <a:pt x="132" y="356"/>
                    </a:lnTo>
                    <a:lnTo>
                      <a:pt x="119" y="358"/>
                    </a:lnTo>
                    <a:lnTo>
                      <a:pt x="110" y="356"/>
                    </a:lnTo>
                    <a:lnTo>
                      <a:pt x="105" y="358"/>
                    </a:lnTo>
                    <a:lnTo>
                      <a:pt x="91" y="359"/>
                    </a:lnTo>
                    <a:lnTo>
                      <a:pt x="81" y="366"/>
                    </a:lnTo>
                    <a:lnTo>
                      <a:pt x="69" y="372"/>
                    </a:lnTo>
                    <a:lnTo>
                      <a:pt x="57" y="375"/>
                    </a:lnTo>
                    <a:lnTo>
                      <a:pt x="46" y="372"/>
                    </a:lnTo>
                    <a:lnTo>
                      <a:pt x="34" y="368"/>
                    </a:lnTo>
                    <a:lnTo>
                      <a:pt x="26" y="363"/>
                    </a:lnTo>
                    <a:lnTo>
                      <a:pt x="22" y="358"/>
                    </a:lnTo>
                    <a:lnTo>
                      <a:pt x="27" y="346"/>
                    </a:lnTo>
                    <a:lnTo>
                      <a:pt x="34" y="334"/>
                    </a:lnTo>
                    <a:lnTo>
                      <a:pt x="33" y="323"/>
                    </a:lnTo>
                    <a:lnTo>
                      <a:pt x="29" y="315"/>
                    </a:lnTo>
                    <a:lnTo>
                      <a:pt x="26" y="308"/>
                    </a:lnTo>
                    <a:lnTo>
                      <a:pt x="24" y="303"/>
                    </a:lnTo>
                    <a:lnTo>
                      <a:pt x="19" y="287"/>
                    </a:lnTo>
                    <a:lnTo>
                      <a:pt x="17" y="277"/>
                    </a:lnTo>
                    <a:lnTo>
                      <a:pt x="14" y="265"/>
                    </a:lnTo>
                    <a:lnTo>
                      <a:pt x="10" y="253"/>
                    </a:lnTo>
                    <a:lnTo>
                      <a:pt x="3" y="244"/>
                    </a:lnTo>
                    <a:lnTo>
                      <a:pt x="0" y="236"/>
                    </a:lnTo>
                    <a:lnTo>
                      <a:pt x="2" y="232"/>
                    </a:lnTo>
                    <a:lnTo>
                      <a:pt x="3" y="229"/>
                    </a:lnTo>
                    <a:lnTo>
                      <a:pt x="5" y="232"/>
                    </a:lnTo>
                    <a:lnTo>
                      <a:pt x="9" y="236"/>
                    </a:lnTo>
                    <a:lnTo>
                      <a:pt x="9" y="232"/>
                    </a:lnTo>
                    <a:lnTo>
                      <a:pt x="9" y="229"/>
                    </a:lnTo>
                    <a:lnTo>
                      <a:pt x="5" y="217"/>
                    </a:lnTo>
                    <a:lnTo>
                      <a:pt x="2" y="203"/>
                    </a:lnTo>
                    <a:lnTo>
                      <a:pt x="2" y="193"/>
                    </a:lnTo>
                    <a:lnTo>
                      <a:pt x="2" y="186"/>
                    </a:lnTo>
                    <a:lnTo>
                      <a:pt x="2" y="179"/>
                    </a:lnTo>
                    <a:lnTo>
                      <a:pt x="2" y="174"/>
                    </a:lnTo>
                    <a:lnTo>
                      <a:pt x="3" y="169"/>
                    </a:lnTo>
                    <a:lnTo>
                      <a:pt x="7" y="167"/>
                    </a:lnTo>
                    <a:lnTo>
                      <a:pt x="7" y="169"/>
                    </a:lnTo>
                    <a:lnTo>
                      <a:pt x="9" y="172"/>
                    </a:lnTo>
                    <a:lnTo>
                      <a:pt x="22" y="163"/>
                    </a:lnTo>
                    <a:lnTo>
                      <a:pt x="34" y="153"/>
                    </a:lnTo>
                    <a:lnTo>
                      <a:pt x="39" y="148"/>
                    </a:lnTo>
                    <a:lnTo>
                      <a:pt x="50" y="146"/>
                    </a:lnTo>
                    <a:lnTo>
                      <a:pt x="58" y="145"/>
                    </a:lnTo>
                    <a:lnTo>
                      <a:pt x="69" y="145"/>
                    </a:lnTo>
                    <a:lnTo>
                      <a:pt x="76" y="141"/>
                    </a:lnTo>
                    <a:lnTo>
                      <a:pt x="84" y="139"/>
                    </a:lnTo>
                    <a:lnTo>
                      <a:pt x="95" y="136"/>
                    </a:lnTo>
                    <a:lnTo>
                      <a:pt x="105" y="133"/>
                    </a:lnTo>
                    <a:lnTo>
                      <a:pt x="113" y="126"/>
                    </a:lnTo>
                    <a:lnTo>
                      <a:pt x="122" y="120"/>
                    </a:lnTo>
                    <a:lnTo>
                      <a:pt x="125" y="115"/>
                    </a:lnTo>
                    <a:lnTo>
                      <a:pt x="129" y="110"/>
                    </a:lnTo>
                    <a:lnTo>
                      <a:pt x="129" y="105"/>
                    </a:lnTo>
                    <a:lnTo>
                      <a:pt x="129" y="102"/>
                    </a:lnTo>
                    <a:lnTo>
                      <a:pt x="129" y="93"/>
                    </a:lnTo>
                    <a:lnTo>
                      <a:pt x="136" y="88"/>
                    </a:lnTo>
                    <a:lnTo>
                      <a:pt x="139" y="93"/>
                    </a:lnTo>
                    <a:lnTo>
                      <a:pt x="143" y="98"/>
                    </a:lnTo>
                    <a:lnTo>
                      <a:pt x="146" y="90"/>
                    </a:lnTo>
                    <a:lnTo>
                      <a:pt x="148" y="83"/>
                    </a:lnTo>
                    <a:lnTo>
                      <a:pt x="153" y="84"/>
                    </a:lnTo>
                    <a:lnTo>
                      <a:pt x="158" y="86"/>
                    </a:lnTo>
                    <a:lnTo>
                      <a:pt x="158" y="76"/>
                    </a:lnTo>
                    <a:lnTo>
                      <a:pt x="163" y="71"/>
                    </a:lnTo>
                    <a:lnTo>
                      <a:pt x="167" y="64"/>
                    </a:lnTo>
                    <a:lnTo>
                      <a:pt x="170" y="59"/>
                    </a:lnTo>
                    <a:lnTo>
                      <a:pt x="177" y="55"/>
                    </a:lnTo>
                    <a:lnTo>
                      <a:pt x="184" y="53"/>
                    </a:lnTo>
                    <a:lnTo>
                      <a:pt x="189" y="48"/>
                    </a:lnTo>
                    <a:lnTo>
                      <a:pt x="198" y="48"/>
                    </a:lnTo>
                    <a:lnTo>
                      <a:pt x="206" y="53"/>
                    </a:lnTo>
                    <a:lnTo>
                      <a:pt x="211" y="67"/>
                    </a:lnTo>
                    <a:lnTo>
                      <a:pt x="217" y="62"/>
                    </a:lnTo>
                    <a:lnTo>
                      <a:pt x="224" y="62"/>
                    </a:lnTo>
                    <a:lnTo>
                      <a:pt x="227" y="64"/>
                    </a:lnTo>
                    <a:lnTo>
                      <a:pt x="230" y="65"/>
                    </a:lnTo>
                    <a:lnTo>
                      <a:pt x="232" y="59"/>
                    </a:lnTo>
                    <a:lnTo>
                      <a:pt x="232" y="53"/>
                    </a:lnTo>
                    <a:lnTo>
                      <a:pt x="236" y="43"/>
                    </a:lnTo>
                    <a:lnTo>
                      <a:pt x="241" y="35"/>
                    </a:lnTo>
                    <a:lnTo>
                      <a:pt x="242" y="29"/>
                    </a:lnTo>
                    <a:lnTo>
                      <a:pt x="251" y="26"/>
                    </a:lnTo>
                    <a:lnTo>
                      <a:pt x="260" y="24"/>
                    </a:lnTo>
                    <a:lnTo>
                      <a:pt x="268" y="24"/>
                    </a:lnTo>
                    <a:lnTo>
                      <a:pt x="273" y="22"/>
                    </a:lnTo>
                    <a:lnTo>
                      <a:pt x="279" y="21"/>
                    </a:lnTo>
                    <a:lnTo>
                      <a:pt x="272" y="14"/>
                    </a:lnTo>
                    <a:lnTo>
                      <a:pt x="268" y="9"/>
                    </a:lnTo>
                    <a:lnTo>
                      <a:pt x="279" y="12"/>
                    </a:lnTo>
                    <a:lnTo>
                      <a:pt x="291" y="17"/>
                    </a:lnTo>
                    <a:lnTo>
                      <a:pt x="301" y="21"/>
                    </a:lnTo>
                    <a:lnTo>
                      <a:pt x="315" y="22"/>
                    </a:lnTo>
                    <a:lnTo>
                      <a:pt x="322" y="21"/>
                    </a:lnTo>
                    <a:lnTo>
                      <a:pt x="328" y="19"/>
                    </a:lnTo>
                    <a:lnTo>
                      <a:pt x="334" y="21"/>
                    </a:lnTo>
                    <a:lnTo>
                      <a:pt x="339" y="28"/>
                    </a:lnTo>
                    <a:lnTo>
                      <a:pt x="334" y="33"/>
                    </a:lnTo>
                    <a:lnTo>
                      <a:pt x="327" y="38"/>
                    </a:lnTo>
                    <a:lnTo>
                      <a:pt x="322" y="64"/>
                    </a:lnTo>
                    <a:lnTo>
                      <a:pt x="325" y="65"/>
                    </a:lnTo>
                    <a:lnTo>
                      <a:pt x="332" y="69"/>
                    </a:lnTo>
                    <a:lnTo>
                      <a:pt x="334" y="74"/>
                    </a:lnTo>
                    <a:lnTo>
                      <a:pt x="337" y="79"/>
                    </a:lnTo>
                    <a:lnTo>
                      <a:pt x="346" y="81"/>
                    </a:lnTo>
                    <a:lnTo>
                      <a:pt x="353" y="84"/>
                    </a:lnTo>
                    <a:lnTo>
                      <a:pt x="359" y="86"/>
                    </a:lnTo>
                    <a:lnTo>
                      <a:pt x="370" y="91"/>
                    </a:lnTo>
                    <a:lnTo>
                      <a:pt x="378" y="98"/>
                    </a:lnTo>
                    <a:lnTo>
                      <a:pt x="390" y="105"/>
                    </a:lnTo>
                    <a:lnTo>
                      <a:pt x="399" y="98"/>
                    </a:lnTo>
                    <a:lnTo>
                      <a:pt x="406" y="88"/>
                    </a:lnTo>
                    <a:lnTo>
                      <a:pt x="408" y="74"/>
                    </a:lnTo>
                    <a:lnTo>
                      <a:pt x="411" y="64"/>
                    </a:lnTo>
                    <a:lnTo>
                      <a:pt x="411" y="17"/>
                    </a:lnTo>
                    <a:lnTo>
                      <a:pt x="418" y="9"/>
                    </a:lnTo>
                    <a:lnTo>
                      <a:pt x="425" y="0"/>
                    </a:lnTo>
                    <a:lnTo>
                      <a:pt x="425" y="9"/>
                    </a:lnTo>
                    <a:lnTo>
                      <a:pt x="430" y="17"/>
                    </a:lnTo>
                    <a:lnTo>
                      <a:pt x="433" y="24"/>
                    </a:lnTo>
                    <a:lnTo>
                      <a:pt x="437" y="33"/>
                    </a:lnTo>
                    <a:lnTo>
                      <a:pt x="437" y="43"/>
                    </a:lnTo>
                    <a:lnTo>
                      <a:pt x="442" y="53"/>
                    </a:lnTo>
                    <a:lnTo>
                      <a:pt x="451" y="55"/>
                    </a:lnTo>
                    <a:lnTo>
                      <a:pt x="457" y="59"/>
                    </a:lnTo>
                    <a:lnTo>
                      <a:pt x="461" y="62"/>
                    </a:lnTo>
                    <a:lnTo>
                      <a:pt x="463" y="71"/>
                    </a:lnTo>
                    <a:lnTo>
                      <a:pt x="464" y="79"/>
                    </a:lnTo>
                    <a:lnTo>
                      <a:pt x="466" y="88"/>
                    </a:lnTo>
                    <a:lnTo>
                      <a:pt x="468" y="95"/>
                    </a:lnTo>
                    <a:lnTo>
                      <a:pt x="473" y="103"/>
                    </a:lnTo>
                    <a:lnTo>
                      <a:pt x="475" y="110"/>
                    </a:lnTo>
                    <a:lnTo>
                      <a:pt x="480" y="120"/>
                    </a:lnTo>
                    <a:lnTo>
                      <a:pt x="483" y="126"/>
                    </a:lnTo>
                    <a:lnTo>
                      <a:pt x="494" y="133"/>
                    </a:lnTo>
                    <a:lnTo>
                      <a:pt x="504" y="138"/>
                    </a:lnTo>
                    <a:lnTo>
                      <a:pt x="514" y="145"/>
                    </a:lnTo>
                    <a:lnTo>
                      <a:pt x="519" y="157"/>
                    </a:lnTo>
                    <a:lnTo>
                      <a:pt x="523" y="169"/>
                    </a:lnTo>
                    <a:lnTo>
                      <a:pt x="528" y="174"/>
                    </a:lnTo>
                    <a:lnTo>
                      <a:pt x="540" y="176"/>
                    </a:lnTo>
                    <a:lnTo>
                      <a:pt x="542" y="186"/>
                    </a:lnTo>
                    <a:lnTo>
                      <a:pt x="550" y="196"/>
                    </a:lnTo>
                    <a:lnTo>
                      <a:pt x="559" y="205"/>
                    </a:lnTo>
                    <a:lnTo>
                      <a:pt x="569" y="213"/>
                    </a:lnTo>
                    <a:lnTo>
                      <a:pt x="568" y="215"/>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494" name="Freeform 223"/>
              <p:cNvSpPr>
                <a:spLocks/>
              </p:cNvSpPr>
              <p:nvPr/>
            </p:nvSpPr>
            <p:spPr bwMode="auto">
              <a:xfrm>
                <a:off x="8149432" y="5181600"/>
                <a:ext cx="15875" cy="12700"/>
              </a:xfrm>
              <a:custGeom>
                <a:avLst/>
                <a:gdLst/>
                <a:ahLst/>
                <a:cxnLst>
                  <a:cxn ang="0">
                    <a:pos x="10" y="0"/>
                  </a:cxn>
                  <a:cxn ang="0">
                    <a:pos x="5" y="5"/>
                  </a:cxn>
                  <a:cxn ang="0">
                    <a:pos x="0" y="8"/>
                  </a:cxn>
                  <a:cxn ang="0">
                    <a:pos x="0" y="3"/>
                  </a:cxn>
                  <a:cxn ang="0">
                    <a:pos x="0" y="0"/>
                  </a:cxn>
                  <a:cxn ang="0">
                    <a:pos x="10" y="0"/>
                  </a:cxn>
                </a:cxnLst>
                <a:rect l="0" t="0" r="r" b="b"/>
                <a:pathLst>
                  <a:path w="10" h="8">
                    <a:moveTo>
                      <a:pt x="10" y="0"/>
                    </a:moveTo>
                    <a:lnTo>
                      <a:pt x="5" y="5"/>
                    </a:lnTo>
                    <a:lnTo>
                      <a:pt x="0" y="8"/>
                    </a:lnTo>
                    <a:lnTo>
                      <a:pt x="0" y="3"/>
                    </a:lnTo>
                    <a:lnTo>
                      <a:pt x="0" y="0"/>
                    </a:lnTo>
                    <a:lnTo>
                      <a:pt x="10" y="0"/>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495" name="Freeform 224"/>
              <p:cNvSpPr>
                <a:spLocks/>
              </p:cNvSpPr>
              <p:nvPr/>
            </p:nvSpPr>
            <p:spPr bwMode="auto">
              <a:xfrm>
                <a:off x="8127207" y="5006975"/>
                <a:ext cx="174625" cy="171450"/>
              </a:xfrm>
              <a:custGeom>
                <a:avLst/>
                <a:gdLst/>
                <a:ahLst/>
                <a:cxnLst>
                  <a:cxn ang="0">
                    <a:pos x="67" y="29"/>
                  </a:cxn>
                  <a:cxn ang="0">
                    <a:pos x="67" y="26"/>
                  </a:cxn>
                  <a:cxn ang="0">
                    <a:pos x="67" y="24"/>
                  </a:cxn>
                  <a:cxn ang="0">
                    <a:pos x="71" y="19"/>
                  </a:cxn>
                  <a:cxn ang="0">
                    <a:pos x="77" y="19"/>
                  </a:cxn>
                  <a:cxn ang="0">
                    <a:pos x="77" y="17"/>
                  </a:cxn>
                  <a:cxn ang="0">
                    <a:pos x="77" y="15"/>
                  </a:cxn>
                  <a:cxn ang="0">
                    <a:pos x="81" y="5"/>
                  </a:cxn>
                  <a:cxn ang="0">
                    <a:pos x="89" y="0"/>
                  </a:cxn>
                  <a:cxn ang="0">
                    <a:pos x="89" y="3"/>
                  </a:cxn>
                  <a:cxn ang="0">
                    <a:pos x="93" y="5"/>
                  </a:cxn>
                  <a:cxn ang="0">
                    <a:pos x="93" y="8"/>
                  </a:cxn>
                  <a:cxn ang="0">
                    <a:pos x="96" y="12"/>
                  </a:cxn>
                  <a:cxn ang="0">
                    <a:pos x="100" y="8"/>
                  </a:cxn>
                  <a:cxn ang="0">
                    <a:pos x="105" y="7"/>
                  </a:cxn>
                  <a:cxn ang="0">
                    <a:pos x="108" y="8"/>
                  </a:cxn>
                  <a:cxn ang="0">
                    <a:pos x="108" y="14"/>
                  </a:cxn>
                  <a:cxn ang="0">
                    <a:pos x="110" y="17"/>
                  </a:cxn>
                  <a:cxn ang="0">
                    <a:pos x="107" y="22"/>
                  </a:cxn>
                  <a:cxn ang="0">
                    <a:pos x="103" y="31"/>
                  </a:cxn>
                  <a:cxn ang="0">
                    <a:pos x="96" y="39"/>
                  </a:cxn>
                  <a:cxn ang="0">
                    <a:pos x="91" y="43"/>
                  </a:cxn>
                  <a:cxn ang="0">
                    <a:pos x="89" y="50"/>
                  </a:cxn>
                  <a:cxn ang="0">
                    <a:pos x="91" y="58"/>
                  </a:cxn>
                  <a:cxn ang="0">
                    <a:pos x="81" y="58"/>
                  </a:cxn>
                  <a:cxn ang="0">
                    <a:pos x="72" y="60"/>
                  </a:cxn>
                  <a:cxn ang="0">
                    <a:pos x="67" y="67"/>
                  </a:cxn>
                  <a:cxn ang="0">
                    <a:pos x="64" y="81"/>
                  </a:cxn>
                  <a:cxn ang="0">
                    <a:pos x="58" y="91"/>
                  </a:cxn>
                  <a:cxn ang="0">
                    <a:pos x="57" y="96"/>
                  </a:cxn>
                  <a:cxn ang="0">
                    <a:pos x="46" y="103"/>
                  </a:cxn>
                  <a:cxn ang="0">
                    <a:pos x="38" y="108"/>
                  </a:cxn>
                  <a:cxn ang="0">
                    <a:pos x="31" y="106"/>
                  </a:cxn>
                  <a:cxn ang="0">
                    <a:pos x="26" y="105"/>
                  </a:cxn>
                  <a:cxn ang="0">
                    <a:pos x="19" y="103"/>
                  </a:cxn>
                  <a:cxn ang="0">
                    <a:pos x="12" y="100"/>
                  </a:cxn>
                  <a:cxn ang="0">
                    <a:pos x="5" y="96"/>
                  </a:cxn>
                  <a:cxn ang="0">
                    <a:pos x="3" y="94"/>
                  </a:cxn>
                  <a:cxn ang="0">
                    <a:pos x="0" y="93"/>
                  </a:cxn>
                  <a:cxn ang="0">
                    <a:pos x="2" y="82"/>
                  </a:cxn>
                  <a:cxn ang="0">
                    <a:pos x="7" y="75"/>
                  </a:cxn>
                  <a:cxn ang="0">
                    <a:pos x="14" y="70"/>
                  </a:cxn>
                  <a:cxn ang="0">
                    <a:pos x="21" y="65"/>
                  </a:cxn>
                  <a:cxn ang="0">
                    <a:pos x="24" y="60"/>
                  </a:cxn>
                  <a:cxn ang="0">
                    <a:pos x="29" y="58"/>
                  </a:cxn>
                  <a:cxn ang="0">
                    <a:pos x="43" y="51"/>
                  </a:cxn>
                  <a:cxn ang="0">
                    <a:pos x="57" y="43"/>
                  </a:cxn>
                  <a:cxn ang="0">
                    <a:pos x="62" y="34"/>
                  </a:cxn>
                  <a:cxn ang="0">
                    <a:pos x="67" y="29"/>
                  </a:cxn>
                </a:cxnLst>
                <a:rect l="0" t="0" r="r" b="b"/>
                <a:pathLst>
                  <a:path w="110" h="108">
                    <a:moveTo>
                      <a:pt x="67" y="29"/>
                    </a:moveTo>
                    <a:lnTo>
                      <a:pt x="67" y="26"/>
                    </a:lnTo>
                    <a:lnTo>
                      <a:pt x="67" y="24"/>
                    </a:lnTo>
                    <a:lnTo>
                      <a:pt x="71" y="19"/>
                    </a:lnTo>
                    <a:lnTo>
                      <a:pt x="77" y="19"/>
                    </a:lnTo>
                    <a:lnTo>
                      <a:pt x="77" y="17"/>
                    </a:lnTo>
                    <a:lnTo>
                      <a:pt x="77" y="15"/>
                    </a:lnTo>
                    <a:lnTo>
                      <a:pt x="81" y="5"/>
                    </a:lnTo>
                    <a:lnTo>
                      <a:pt x="89" y="0"/>
                    </a:lnTo>
                    <a:lnTo>
                      <a:pt x="89" y="3"/>
                    </a:lnTo>
                    <a:lnTo>
                      <a:pt x="93" y="5"/>
                    </a:lnTo>
                    <a:lnTo>
                      <a:pt x="93" y="8"/>
                    </a:lnTo>
                    <a:lnTo>
                      <a:pt x="96" y="12"/>
                    </a:lnTo>
                    <a:lnTo>
                      <a:pt x="100" y="8"/>
                    </a:lnTo>
                    <a:lnTo>
                      <a:pt x="105" y="7"/>
                    </a:lnTo>
                    <a:lnTo>
                      <a:pt x="108" y="8"/>
                    </a:lnTo>
                    <a:lnTo>
                      <a:pt x="108" y="14"/>
                    </a:lnTo>
                    <a:lnTo>
                      <a:pt x="110" y="17"/>
                    </a:lnTo>
                    <a:lnTo>
                      <a:pt x="107" y="22"/>
                    </a:lnTo>
                    <a:lnTo>
                      <a:pt x="103" y="31"/>
                    </a:lnTo>
                    <a:lnTo>
                      <a:pt x="96" y="39"/>
                    </a:lnTo>
                    <a:lnTo>
                      <a:pt x="91" y="43"/>
                    </a:lnTo>
                    <a:lnTo>
                      <a:pt x="89" y="50"/>
                    </a:lnTo>
                    <a:lnTo>
                      <a:pt x="91" y="58"/>
                    </a:lnTo>
                    <a:lnTo>
                      <a:pt x="81" y="58"/>
                    </a:lnTo>
                    <a:lnTo>
                      <a:pt x="72" y="60"/>
                    </a:lnTo>
                    <a:lnTo>
                      <a:pt x="67" y="67"/>
                    </a:lnTo>
                    <a:lnTo>
                      <a:pt x="64" y="81"/>
                    </a:lnTo>
                    <a:lnTo>
                      <a:pt x="58" y="91"/>
                    </a:lnTo>
                    <a:lnTo>
                      <a:pt x="57" y="96"/>
                    </a:lnTo>
                    <a:lnTo>
                      <a:pt x="46" y="103"/>
                    </a:lnTo>
                    <a:lnTo>
                      <a:pt x="38" y="108"/>
                    </a:lnTo>
                    <a:lnTo>
                      <a:pt x="31" y="106"/>
                    </a:lnTo>
                    <a:lnTo>
                      <a:pt x="26" y="105"/>
                    </a:lnTo>
                    <a:lnTo>
                      <a:pt x="19" y="103"/>
                    </a:lnTo>
                    <a:lnTo>
                      <a:pt x="12" y="100"/>
                    </a:lnTo>
                    <a:lnTo>
                      <a:pt x="5" y="96"/>
                    </a:lnTo>
                    <a:lnTo>
                      <a:pt x="3" y="94"/>
                    </a:lnTo>
                    <a:lnTo>
                      <a:pt x="0" y="93"/>
                    </a:lnTo>
                    <a:lnTo>
                      <a:pt x="2" y="82"/>
                    </a:lnTo>
                    <a:lnTo>
                      <a:pt x="7" y="75"/>
                    </a:lnTo>
                    <a:lnTo>
                      <a:pt x="14" y="70"/>
                    </a:lnTo>
                    <a:lnTo>
                      <a:pt x="21" y="65"/>
                    </a:lnTo>
                    <a:lnTo>
                      <a:pt x="24" y="60"/>
                    </a:lnTo>
                    <a:lnTo>
                      <a:pt x="29" y="58"/>
                    </a:lnTo>
                    <a:lnTo>
                      <a:pt x="43" y="51"/>
                    </a:lnTo>
                    <a:lnTo>
                      <a:pt x="57" y="43"/>
                    </a:lnTo>
                    <a:lnTo>
                      <a:pt x="62" y="34"/>
                    </a:lnTo>
                    <a:lnTo>
                      <a:pt x="67" y="29"/>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496" name="Freeform 225"/>
              <p:cNvSpPr>
                <a:spLocks/>
              </p:cNvSpPr>
              <p:nvPr/>
            </p:nvSpPr>
            <p:spPr bwMode="auto">
              <a:xfrm>
                <a:off x="8271669" y="4840288"/>
                <a:ext cx="131763" cy="190500"/>
              </a:xfrm>
              <a:custGeom>
                <a:avLst/>
                <a:gdLst/>
                <a:ahLst/>
                <a:cxnLst>
                  <a:cxn ang="0">
                    <a:pos x="26" y="45"/>
                  </a:cxn>
                  <a:cxn ang="0">
                    <a:pos x="21" y="39"/>
                  </a:cxn>
                  <a:cxn ang="0">
                    <a:pos x="19" y="36"/>
                  </a:cxn>
                  <a:cxn ang="0">
                    <a:pos x="19" y="33"/>
                  </a:cxn>
                  <a:cxn ang="0">
                    <a:pos x="21" y="31"/>
                  </a:cxn>
                  <a:cxn ang="0">
                    <a:pos x="12" y="26"/>
                  </a:cxn>
                  <a:cxn ang="0">
                    <a:pos x="7" y="19"/>
                  </a:cxn>
                  <a:cxn ang="0">
                    <a:pos x="2" y="9"/>
                  </a:cxn>
                  <a:cxn ang="0">
                    <a:pos x="0" y="0"/>
                  </a:cxn>
                  <a:cxn ang="0">
                    <a:pos x="9" y="7"/>
                  </a:cxn>
                  <a:cxn ang="0">
                    <a:pos x="19" y="14"/>
                  </a:cxn>
                  <a:cxn ang="0">
                    <a:pos x="21" y="17"/>
                  </a:cxn>
                  <a:cxn ang="0">
                    <a:pos x="24" y="22"/>
                  </a:cxn>
                  <a:cxn ang="0">
                    <a:pos x="23" y="24"/>
                  </a:cxn>
                  <a:cxn ang="0">
                    <a:pos x="23" y="26"/>
                  </a:cxn>
                  <a:cxn ang="0">
                    <a:pos x="26" y="33"/>
                  </a:cxn>
                  <a:cxn ang="0">
                    <a:pos x="31" y="41"/>
                  </a:cxn>
                  <a:cxn ang="0">
                    <a:pos x="35" y="41"/>
                  </a:cxn>
                  <a:cxn ang="0">
                    <a:pos x="35" y="38"/>
                  </a:cxn>
                  <a:cxn ang="0">
                    <a:pos x="40" y="38"/>
                  </a:cxn>
                  <a:cxn ang="0">
                    <a:pos x="41" y="38"/>
                  </a:cxn>
                  <a:cxn ang="0">
                    <a:pos x="45" y="52"/>
                  </a:cxn>
                  <a:cxn ang="0">
                    <a:pos x="60" y="58"/>
                  </a:cxn>
                  <a:cxn ang="0">
                    <a:pos x="69" y="55"/>
                  </a:cxn>
                  <a:cxn ang="0">
                    <a:pos x="78" y="53"/>
                  </a:cxn>
                  <a:cxn ang="0">
                    <a:pos x="79" y="53"/>
                  </a:cxn>
                  <a:cxn ang="0">
                    <a:pos x="83" y="55"/>
                  </a:cxn>
                  <a:cxn ang="0">
                    <a:pos x="76" y="67"/>
                  </a:cxn>
                  <a:cxn ang="0">
                    <a:pos x="72" y="81"/>
                  </a:cxn>
                  <a:cxn ang="0">
                    <a:pos x="71" y="79"/>
                  </a:cxn>
                  <a:cxn ang="0">
                    <a:pos x="69" y="79"/>
                  </a:cxn>
                  <a:cxn ang="0">
                    <a:pos x="60" y="81"/>
                  </a:cxn>
                  <a:cxn ang="0">
                    <a:pos x="59" y="86"/>
                  </a:cxn>
                  <a:cxn ang="0">
                    <a:pos x="59" y="88"/>
                  </a:cxn>
                  <a:cxn ang="0">
                    <a:pos x="60" y="91"/>
                  </a:cxn>
                  <a:cxn ang="0">
                    <a:pos x="57" y="96"/>
                  </a:cxn>
                  <a:cxn ang="0">
                    <a:pos x="53" y="101"/>
                  </a:cxn>
                  <a:cxn ang="0">
                    <a:pos x="45" y="113"/>
                  </a:cxn>
                  <a:cxn ang="0">
                    <a:pos x="35" y="120"/>
                  </a:cxn>
                  <a:cxn ang="0">
                    <a:pos x="28" y="117"/>
                  </a:cxn>
                  <a:cxn ang="0">
                    <a:pos x="28" y="113"/>
                  </a:cxn>
                  <a:cxn ang="0">
                    <a:pos x="29" y="105"/>
                  </a:cxn>
                  <a:cxn ang="0">
                    <a:pos x="33" y="98"/>
                  </a:cxn>
                  <a:cxn ang="0">
                    <a:pos x="29" y="91"/>
                  </a:cxn>
                  <a:cxn ang="0">
                    <a:pos x="23" y="89"/>
                  </a:cxn>
                  <a:cxn ang="0">
                    <a:pos x="16" y="86"/>
                  </a:cxn>
                  <a:cxn ang="0">
                    <a:pos x="14" y="82"/>
                  </a:cxn>
                  <a:cxn ang="0">
                    <a:pos x="16" y="77"/>
                  </a:cxn>
                  <a:cxn ang="0">
                    <a:pos x="21" y="76"/>
                  </a:cxn>
                  <a:cxn ang="0">
                    <a:pos x="26" y="65"/>
                  </a:cxn>
                  <a:cxn ang="0">
                    <a:pos x="28" y="55"/>
                  </a:cxn>
                  <a:cxn ang="0">
                    <a:pos x="26" y="48"/>
                  </a:cxn>
                  <a:cxn ang="0">
                    <a:pos x="24" y="43"/>
                  </a:cxn>
                  <a:cxn ang="0">
                    <a:pos x="26" y="43"/>
                  </a:cxn>
                  <a:cxn ang="0">
                    <a:pos x="26" y="45"/>
                  </a:cxn>
                </a:cxnLst>
                <a:rect l="0" t="0" r="r" b="b"/>
                <a:pathLst>
                  <a:path w="83" h="120">
                    <a:moveTo>
                      <a:pt x="26" y="45"/>
                    </a:moveTo>
                    <a:lnTo>
                      <a:pt x="21" y="39"/>
                    </a:lnTo>
                    <a:lnTo>
                      <a:pt x="19" y="36"/>
                    </a:lnTo>
                    <a:lnTo>
                      <a:pt x="19" y="33"/>
                    </a:lnTo>
                    <a:lnTo>
                      <a:pt x="21" y="31"/>
                    </a:lnTo>
                    <a:lnTo>
                      <a:pt x="12" y="26"/>
                    </a:lnTo>
                    <a:lnTo>
                      <a:pt x="7" y="19"/>
                    </a:lnTo>
                    <a:lnTo>
                      <a:pt x="2" y="9"/>
                    </a:lnTo>
                    <a:lnTo>
                      <a:pt x="0" y="0"/>
                    </a:lnTo>
                    <a:lnTo>
                      <a:pt x="9" y="7"/>
                    </a:lnTo>
                    <a:lnTo>
                      <a:pt x="19" y="14"/>
                    </a:lnTo>
                    <a:lnTo>
                      <a:pt x="21" y="17"/>
                    </a:lnTo>
                    <a:lnTo>
                      <a:pt x="24" y="22"/>
                    </a:lnTo>
                    <a:lnTo>
                      <a:pt x="23" y="24"/>
                    </a:lnTo>
                    <a:lnTo>
                      <a:pt x="23" y="26"/>
                    </a:lnTo>
                    <a:lnTo>
                      <a:pt x="26" y="33"/>
                    </a:lnTo>
                    <a:lnTo>
                      <a:pt x="31" y="41"/>
                    </a:lnTo>
                    <a:lnTo>
                      <a:pt x="35" y="41"/>
                    </a:lnTo>
                    <a:lnTo>
                      <a:pt x="35" y="38"/>
                    </a:lnTo>
                    <a:lnTo>
                      <a:pt x="40" y="38"/>
                    </a:lnTo>
                    <a:lnTo>
                      <a:pt x="41" y="38"/>
                    </a:lnTo>
                    <a:lnTo>
                      <a:pt x="45" y="52"/>
                    </a:lnTo>
                    <a:lnTo>
                      <a:pt x="60" y="58"/>
                    </a:lnTo>
                    <a:lnTo>
                      <a:pt x="69" y="55"/>
                    </a:lnTo>
                    <a:lnTo>
                      <a:pt x="78" y="53"/>
                    </a:lnTo>
                    <a:lnTo>
                      <a:pt x="79" y="53"/>
                    </a:lnTo>
                    <a:lnTo>
                      <a:pt x="83" y="55"/>
                    </a:lnTo>
                    <a:lnTo>
                      <a:pt x="76" y="67"/>
                    </a:lnTo>
                    <a:lnTo>
                      <a:pt x="72" y="81"/>
                    </a:lnTo>
                    <a:lnTo>
                      <a:pt x="71" y="79"/>
                    </a:lnTo>
                    <a:lnTo>
                      <a:pt x="69" y="79"/>
                    </a:lnTo>
                    <a:lnTo>
                      <a:pt x="60" y="81"/>
                    </a:lnTo>
                    <a:lnTo>
                      <a:pt x="59" y="86"/>
                    </a:lnTo>
                    <a:lnTo>
                      <a:pt x="59" y="88"/>
                    </a:lnTo>
                    <a:lnTo>
                      <a:pt x="60" y="91"/>
                    </a:lnTo>
                    <a:lnTo>
                      <a:pt x="57" y="96"/>
                    </a:lnTo>
                    <a:lnTo>
                      <a:pt x="53" y="101"/>
                    </a:lnTo>
                    <a:lnTo>
                      <a:pt x="45" y="113"/>
                    </a:lnTo>
                    <a:lnTo>
                      <a:pt x="35" y="120"/>
                    </a:lnTo>
                    <a:lnTo>
                      <a:pt x="28" y="117"/>
                    </a:lnTo>
                    <a:lnTo>
                      <a:pt x="28" y="113"/>
                    </a:lnTo>
                    <a:lnTo>
                      <a:pt x="29" y="105"/>
                    </a:lnTo>
                    <a:lnTo>
                      <a:pt x="33" y="98"/>
                    </a:lnTo>
                    <a:lnTo>
                      <a:pt x="29" y="91"/>
                    </a:lnTo>
                    <a:lnTo>
                      <a:pt x="23" y="89"/>
                    </a:lnTo>
                    <a:lnTo>
                      <a:pt x="16" y="86"/>
                    </a:lnTo>
                    <a:lnTo>
                      <a:pt x="14" y="82"/>
                    </a:lnTo>
                    <a:lnTo>
                      <a:pt x="16" y="77"/>
                    </a:lnTo>
                    <a:lnTo>
                      <a:pt x="21" y="76"/>
                    </a:lnTo>
                    <a:lnTo>
                      <a:pt x="26" y="65"/>
                    </a:lnTo>
                    <a:lnTo>
                      <a:pt x="28" y="55"/>
                    </a:lnTo>
                    <a:lnTo>
                      <a:pt x="26" y="48"/>
                    </a:lnTo>
                    <a:lnTo>
                      <a:pt x="24" y="43"/>
                    </a:lnTo>
                    <a:lnTo>
                      <a:pt x="26" y="43"/>
                    </a:lnTo>
                    <a:lnTo>
                      <a:pt x="26" y="45"/>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497" name="Freeform 226"/>
              <p:cNvSpPr>
                <a:spLocks/>
              </p:cNvSpPr>
              <p:nvPr/>
            </p:nvSpPr>
            <p:spPr bwMode="auto">
              <a:xfrm>
                <a:off x="8370094" y="4416425"/>
                <a:ext cx="26988" cy="22225"/>
              </a:xfrm>
              <a:custGeom>
                <a:avLst/>
                <a:gdLst/>
                <a:ahLst/>
                <a:cxnLst>
                  <a:cxn ang="0">
                    <a:pos x="12" y="0"/>
                  </a:cxn>
                  <a:cxn ang="0">
                    <a:pos x="14" y="4"/>
                  </a:cxn>
                  <a:cxn ang="0">
                    <a:pos x="17" y="6"/>
                  </a:cxn>
                  <a:cxn ang="0">
                    <a:pos x="17" y="11"/>
                  </a:cxn>
                  <a:cxn ang="0">
                    <a:pos x="14" y="12"/>
                  </a:cxn>
                  <a:cxn ang="0">
                    <a:pos x="10" y="14"/>
                  </a:cxn>
                  <a:cxn ang="0">
                    <a:pos x="4" y="12"/>
                  </a:cxn>
                  <a:cxn ang="0">
                    <a:pos x="0" y="11"/>
                  </a:cxn>
                  <a:cxn ang="0">
                    <a:pos x="4" y="2"/>
                  </a:cxn>
                  <a:cxn ang="0">
                    <a:pos x="12" y="0"/>
                  </a:cxn>
                </a:cxnLst>
                <a:rect l="0" t="0" r="r" b="b"/>
                <a:pathLst>
                  <a:path w="17" h="14">
                    <a:moveTo>
                      <a:pt x="12" y="0"/>
                    </a:moveTo>
                    <a:lnTo>
                      <a:pt x="14" y="4"/>
                    </a:lnTo>
                    <a:lnTo>
                      <a:pt x="17" y="6"/>
                    </a:lnTo>
                    <a:lnTo>
                      <a:pt x="17" y="11"/>
                    </a:lnTo>
                    <a:lnTo>
                      <a:pt x="14" y="12"/>
                    </a:lnTo>
                    <a:lnTo>
                      <a:pt x="10" y="14"/>
                    </a:lnTo>
                    <a:lnTo>
                      <a:pt x="4" y="12"/>
                    </a:lnTo>
                    <a:lnTo>
                      <a:pt x="0" y="11"/>
                    </a:lnTo>
                    <a:lnTo>
                      <a:pt x="4" y="2"/>
                    </a:lnTo>
                    <a:lnTo>
                      <a:pt x="12" y="0"/>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498" name="Freeform 227"/>
              <p:cNvSpPr>
                <a:spLocks/>
              </p:cNvSpPr>
              <p:nvPr/>
            </p:nvSpPr>
            <p:spPr bwMode="auto">
              <a:xfrm>
                <a:off x="8403432" y="4395788"/>
                <a:ext cx="23813" cy="15875"/>
              </a:xfrm>
              <a:custGeom>
                <a:avLst/>
                <a:gdLst/>
                <a:ahLst/>
                <a:cxnLst>
                  <a:cxn ang="0">
                    <a:pos x="15" y="0"/>
                  </a:cxn>
                  <a:cxn ang="0">
                    <a:pos x="15" y="3"/>
                  </a:cxn>
                  <a:cxn ang="0">
                    <a:pos x="7" y="7"/>
                  </a:cxn>
                  <a:cxn ang="0">
                    <a:pos x="1" y="10"/>
                  </a:cxn>
                  <a:cxn ang="0">
                    <a:pos x="0" y="7"/>
                  </a:cxn>
                  <a:cxn ang="0">
                    <a:pos x="0" y="5"/>
                  </a:cxn>
                  <a:cxn ang="0">
                    <a:pos x="5" y="0"/>
                  </a:cxn>
                  <a:cxn ang="0">
                    <a:pos x="15" y="0"/>
                  </a:cxn>
                </a:cxnLst>
                <a:rect l="0" t="0" r="r" b="b"/>
                <a:pathLst>
                  <a:path w="15" h="10">
                    <a:moveTo>
                      <a:pt x="15" y="0"/>
                    </a:moveTo>
                    <a:lnTo>
                      <a:pt x="15" y="3"/>
                    </a:lnTo>
                    <a:lnTo>
                      <a:pt x="7" y="7"/>
                    </a:lnTo>
                    <a:lnTo>
                      <a:pt x="1" y="10"/>
                    </a:lnTo>
                    <a:lnTo>
                      <a:pt x="0" y="7"/>
                    </a:lnTo>
                    <a:lnTo>
                      <a:pt x="0" y="5"/>
                    </a:lnTo>
                    <a:lnTo>
                      <a:pt x="5" y="0"/>
                    </a:lnTo>
                    <a:lnTo>
                      <a:pt x="15" y="0"/>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499" name="Freeform 228"/>
              <p:cNvSpPr>
                <a:spLocks/>
              </p:cNvSpPr>
              <p:nvPr/>
            </p:nvSpPr>
            <p:spPr bwMode="auto">
              <a:xfrm>
                <a:off x="7114382" y="3789363"/>
                <a:ext cx="101600" cy="98425"/>
              </a:xfrm>
              <a:custGeom>
                <a:avLst/>
                <a:gdLst/>
                <a:ahLst/>
                <a:cxnLst>
                  <a:cxn ang="0">
                    <a:pos x="53" y="43"/>
                  </a:cxn>
                  <a:cxn ang="0">
                    <a:pos x="52" y="41"/>
                  </a:cxn>
                  <a:cxn ang="0">
                    <a:pos x="50" y="39"/>
                  </a:cxn>
                  <a:cxn ang="0">
                    <a:pos x="46" y="43"/>
                  </a:cxn>
                  <a:cxn ang="0">
                    <a:pos x="46" y="46"/>
                  </a:cxn>
                  <a:cxn ang="0">
                    <a:pos x="48" y="48"/>
                  </a:cxn>
                  <a:cxn ang="0">
                    <a:pos x="52" y="55"/>
                  </a:cxn>
                  <a:cxn ang="0">
                    <a:pos x="50" y="58"/>
                  </a:cxn>
                  <a:cxn ang="0">
                    <a:pos x="46" y="62"/>
                  </a:cxn>
                  <a:cxn ang="0">
                    <a:pos x="43" y="60"/>
                  </a:cxn>
                  <a:cxn ang="0">
                    <a:pos x="43" y="58"/>
                  </a:cxn>
                  <a:cxn ang="0">
                    <a:pos x="41" y="58"/>
                  </a:cxn>
                  <a:cxn ang="0">
                    <a:pos x="39" y="58"/>
                  </a:cxn>
                  <a:cxn ang="0">
                    <a:pos x="31" y="53"/>
                  </a:cxn>
                  <a:cxn ang="0">
                    <a:pos x="27" y="43"/>
                  </a:cxn>
                  <a:cxn ang="0">
                    <a:pos x="27" y="38"/>
                  </a:cxn>
                  <a:cxn ang="0">
                    <a:pos x="29" y="38"/>
                  </a:cxn>
                  <a:cxn ang="0">
                    <a:pos x="27" y="34"/>
                  </a:cxn>
                  <a:cxn ang="0">
                    <a:pos x="27" y="33"/>
                  </a:cxn>
                  <a:cxn ang="0">
                    <a:pos x="21" y="33"/>
                  </a:cxn>
                  <a:cxn ang="0">
                    <a:pos x="21" y="34"/>
                  </a:cxn>
                  <a:cxn ang="0">
                    <a:pos x="21" y="36"/>
                  </a:cxn>
                  <a:cxn ang="0">
                    <a:pos x="17" y="34"/>
                  </a:cxn>
                  <a:cxn ang="0">
                    <a:pos x="15" y="34"/>
                  </a:cxn>
                  <a:cxn ang="0">
                    <a:pos x="15" y="36"/>
                  </a:cxn>
                  <a:cxn ang="0">
                    <a:pos x="12" y="34"/>
                  </a:cxn>
                  <a:cxn ang="0">
                    <a:pos x="10" y="33"/>
                  </a:cxn>
                  <a:cxn ang="0">
                    <a:pos x="7" y="36"/>
                  </a:cxn>
                  <a:cxn ang="0">
                    <a:pos x="5" y="43"/>
                  </a:cxn>
                  <a:cxn ang="0">
                    <a:pos x="3" y="48"/>
                  </a:cxn>
                  <a:cxn ang="0">
                    <a:pos x="2" y="52"/>
                  </a:cxn>
                  <a:cxn ang="0">
                    <a:pos x="0" y="46"/>
                  </a:cxn>
                  <a:cxn ang="0">
                    <a:pos x="2" y="41"/>
                  </a:cxn>
                  <a:cxn ang="0">
                    <a:pos x="0" y="38"/>
                  </a:cxn>
                  <a:cxn ang="0">
                    <a:pos x="0" y="36"/>
                  </a:cxn>
                  <a:cxn ang="0">
                    <a:pos x="0" y="31"/>
                  </a:cxn>
                  <a:cxn ang="0">
                    <a:pos x="3" y="26"/>
                  </a:cxn>
                  <a:cxn ang="0">
                    <a:pos x="10" y="21"/>
                  </a:cxn>
                  <a:cxn ang="0">
                    <a:pos x="19" y="15"/>
                  </a:cxn>
                  <a:cxn ang="0">
                    <a:pos x="24" y="19"/>
                  </a:cxn>
                  <a:cxn ang="0">
                    <a:pos x="27" y="22"/>
                  </a:cxn>
                  <a:cxn ang="0">
                    <a:pos x="31" y="22"/>
                  </a:cxn>
                  <a:cxn ang="0">
                    <a:pos x="31" y="19"/>
                  </a:cxn>
                  <a:cxn ang="0">
                    <a:pos x="34" y="17"/>
                  </a:cxn>
                  <a:cxn ang="0">
                    <a:pos x="38" y="12"/>
                  </a:cxn>
                  <a:cxn ang="0">
                    <a:pos x="45" y="10"/>
                  </a:cxn>
                  <a:cxn ang="0">
                    <a:pos x="45" y="3"/>
                  </a:cxn>
                  <a:cxn ang="0">
                    <a:pos x="46" y="0"/>
                  </a:cxn>
                  <a:cxn ang="0">
                    <a:pos x="50" y="0"/>
                  </a:cxn>
                  <a:cxn ang="0">
                    <a:pos x="53" y="3"/>
                  </a:cxn>
                  <a:cxn ang="0">
                    <a:pos x="55" y="9"/>
                  </a:cxn>
                  <a:cxn ang="0">
                    <a:pos x="58" y="21"/>
                  </a:cxn>
                  <a:cxn ang="0">
                    <a:pos x="62" y="31"/>
                  </a:cxn>
                  <a:cxn ang="0">
                    <a:pos x="64" y="38"/>
                  </a:cxn>
                  <a:cxn ang="0">
                    <a:pos x="60" y="43"/>
                  </a:cxn>
                  <a:cxn ang="0">
                    <a:pos x="58" y="53"/>
                  </a:cxn>
                  <a:cxn ang="0">
                    <a:pos x="53" y="46"/>
                  </a:cxn>
                  <a:cxn ang="0">
                    <a:pos x="52" y="41"/>
                  </a:cxn>
                  <a:cxn ang="0">
                    <a:pos x="53" y="43"/>
                  </a:cxn>
                </a:cxnLst>
                <a:rect l="0" t="0" r="r" b="b"/>
                <a:pathLst>
                  <a:path w="64" h="62">
                    <a:moveTo>
                      <a:pt x="53" y="43"/>
                    </a:moveTo>
                    <a:lnTo>
                      <a:pt x="52" y="41"/>
                    </a:lnTo>
                    <a:lnTo>
                      <a:pt x="50" y="39"/>
                    </a:lnTo>
                    <a:lnTo>
                      <a:pt x="46" y="43"/>
                    </a:lnTo>
                    <a:lnTo>
                      <a:pt x="46" y="46"/>
                    </a:lnTo>
                    <a:lnTo>
                      <a:pt x="48" y="48"/>
                    </a:lnTo>
                    <a:lnTo>
                      <a:pt x="52" y="55"/>
                    </a:lnTo>
                    <a:lnTo>
                      <a:pt x="50" y="58"/>
                    </a:lnTo>
                    <a:lnTo>
                      <a:pt x="46" y="62"/>
                    </a:lnTo>
                    <a:lnTo>
                      <a:pt x="43" y="60"/>
                    </a:lnTo>
                    <a:lnTo>
                      <a:pt x="43" y="58"/>
                    </a:lnTo>
                    <a:lnTo>
                      <a:pt x="41" y="58"/>
                    </a:lnTo>
                    <a:lnTo>
                      <a:pt x="39" y="58"/>
                    </a:lnTo>
                    <a:lnTo>
                      <a:pt x="31" y="53"/>
                    </a:lnTo>
                    <a:lnTo>
                      <a:pt x="27" y="43"/>
                    </a:lnTo>
                    <a:lnTo>
                      <a:pt x="27" y="38"/>
                    </a:lnTo>
                    <a:lnTo>
                      <a:pt x="29" y="38"/>
                    </a:lnTo>
                    <a:lnTo>
                      <a:pt x="27" y="34"/>
                    </a:lnTo>
                    <a:lnTo>
                      <a:pt x="27" y="33"/>
                    </a:lnTo>
                    <a:lnTo>
                      <a:pt x="21" y="33"/>
                    </a:lnTo>
                    <a:lnTo>
                      <a:pt x="21" y="34"/>
                    </a:lnTo>
                    <a:lnTo>
                      <a:pt x="21" y="36"/>
                    </a:lnTo>
                    <a:lnTo>
                      <a:pt x="17" y="34"/>
                    </a:lnTo>
                    <a:lnTo>
                      <a:pt x="15" y="34"/>
                    </a:lnTo>
                    <a:lnTo>
                      <a:pt x="15" y="36"/>
                    </a:lnTo>
                    <a:lnTo>
                      <a:pt x="12" y="34"/>
                    </a:lnTo>
                    <a:lnTo>
                      <a:pt x="10" y="33"/>
                    </a:lnTo>
                    <a:lnTo>
                      <a:pt x="7" y="36"/>
                    </a:lnTo>
                    <a:lnTo>
                      <a:pt x="5" y="43"/>
                    </a:lnTo>
                    <a:lnTo>
                      <a:pt x="3" y="48"/>
                    </a:lnTo>
                    <a:lnTo>
                      <a:pt x="2" y="52"/>
                    </a:lnTo>
                    <a:lnTo>
                      <a:pt x="0" y="46"/>
                    </a:lnTo>
                    <a:lnTo>
                      <a:pt x="2" y="41"/>
                    </a:lnTo>
                    <a:lnTo>
                      <a:pt x="0" y="38"/>
                    </a:lnTo>
                    <a:lnTo>
                      <a:pt x="0" y="36"/>
                    </a:lnTo>
                    <a:lnTo>
                      <a:pt x="0" y="31"/>
                    </a:lnTo>
                    <a:lnTo>
                      <a:pt x="3" y="26"/>
                    </a:lnTo>
                    <a:lnTo>
                      <a:pt x="10" y="21"/>
                    </a:lnTo>
                    <a:lnTo>
                      <a:pt x="19" y="15"/>
                    </a:lnTo>
                    <a:lnTo>
                      <a:pt x="24" y="19"/>
                    </a:lnTo>
                    <a:lnTo>
                      <a:pt x="27" y="22"/>
                    </a:lnTo>
                    <a:lnTo>
                      <a:pt x="31" y="22"/>
                    </a:lnTo>
                    <a:lnTo>
                      <a:pt x="31" y="19"/>
                    </a:lnTo>
                    <a:lnTo>
                      <a:pt x="34" y="17"/>
                    </a:lnTo>
                    <a:lnTo>
                      <a:pt x="38" y="12"/>
                    </a:lnTo>
                    <a:lnTo>
                      <a:pt x="45" y="10"/>
                    </a:lnTo>
                    <a:lnTo>
                      <a:pt x="45" y="3"/>
                    </a:lnTo>
                    <a:lnTo>
                      <a:pt x="46" y="0"/>
                    </a:lnTo>
                    <a:lnTo>
                      <a:pt x="50" y="0"/>
                    </a:lnTo>
                    <a:lnTo>
                      <a:pt x="53" y="3"/>
                    </a:lnTo>
                    <a:lnTo>
                      <a:pt x="55" y="9"/>
                    </a:lnTo>
                    <a:lnTo>
                      <a:pt x="58" y="21"/>
                    </a:lnTo>
                    <a:lnTo>
                      <a:pt x="62" y="31"/>
                    </a:lnTo>
                    <a:lnTo>
                      <a:pt x="64" y="38"/>
                    </a:lnTo>
                    <a:lnTo>
                      <a:pt x="60" y="43"/>
                    </a:lnTo>
                    <a:lnTo>
                      <a:pt x="58" y="53"/>
                    </a:lnTo>
                    <a:lnTo>
                      <a:pt x="53" y="46"/>
                    </a:lnTo>
                    <a:lnTo>
                      <a:pt x="52" y="41"/>
                    </a:lnTo>
                    <a:lnTo>
                      <a:pt x="53" y="43"/>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500" name="Freeform 229"/>
              <p:cNvSpPr>
                <a:spLocks/>
              </p:cNvSpPr>
              <p:nvPr/>
            </p:nvSpPr>
            <p:spPr bwMode="auto">
              <a:xfrm>
                <a:off x="7015957" y="3763963"/>
                <a:ext cx="52388" cy="52387"/>
              </a:xfrm>
              <a:custGeom>
                <a:avLst/>
                <a:gdLst/>
                <a:ahLst/>
                <a:cxnLst>
                  <a:cxn ang="0">
                    <a:pos x="3" y="33"/>
                  </a:cxn>
                  <a:cxn ang="0">
                    <a:pos x="0" y="33"/>
                  </a:cxn>
                  <a:cxn ang="0">
                    <a:pos x="3" y="23"/>
                  </a:cxn>
                  <a:cxn ang="0">
                    <a:pos x="12" y="18"/>
                  </a:cxn>
                  <a:cxn ang="0">
                    <a:pos x="19" y="11"/>
                  </a:cxn>
                  <a:cxn ang="0">
                    <a:pos x="26" y="6"/>
                  </a:cxn>
                  <a:cxn ang="0">
                    <a:pos x="26" y="2"/>
                  </a:cxn>
                  <a:cxn ang="0">
                    <a:pos x="28" y="0"/>
                  </a:cxn>
                  <a:cxn ang="0">
                    <a:pos x="29" y="4"/>
                  </a:cxn>
                  <a:cxn ang="0">
                    <a:pos x="33" y="7"/>
                  </a:cxn>
                  <a:cxn ang="0">
                    <a:pos x="29" y="7"/>
                  </a:cxn>
                  <a:cxn ang="0">
                    <a:pos x="28" y="9"/>
                  </a:cxn>
                  <a:cxn ang="0">
                    <a:pos x="22" y="12"/>
                  </a:cxn>
                  <a:cxn ang="0">
                    <a:pos x="19" y="14"/>
                  </a:cxn>
                  <a:cxn ang="0">
                    <a:pos x="12" y="26"/>
                  </a:cxn>
                  <a:cxn ang="0">
                    <a:pos x="3" y="33"/>
                  </a:cxn>
                </a:cxnLst>
                <a:rect l="0" t="0" r="r" b="b"/>
                <a:pathLst>
                  <a:path w="33" h="33">
                    <a:moveTo>
                      <a:pt x="3" y="33"/>
                    </a:moveTo>
                    <a:lnTo>
                      <a:pt x="0" y="33"/>
                    </a:lnTo>
                    <a:lnTo>
                      <a:pt x="3" y="23"/>
                    </a:lnTo>
                    <a:lnTo>
                      <a:pt x="12" y="18"/>
                    </a:lnTo>
                    <a:lnTo>
                      <a:pt x="19" y="11"/>
                    </a:lnTo>
                    <a:lnTo>
                      <a:pt x="26" y="6"/>
                    </a:lnTo>
                    <a:lnTo>
                      <a:pt x="26" y="2"/>
                    </a:lnTo>
                    <a:lnTo>
                      <a:pt x="28" y="0"/>
                    </a:lnTo>
                    <a:lnTo>
                      <a:pt x="29" y="4"/>
                    </a:lnTo>
                    <a:lnTo>
                      <a:pt x="33" y="7"/>
                    </a:lnTo>
                    <a:lnTo>
                      <a:pt x="29" y="7"/>
                    </a:lnTo>
                    <a:lnTo>
                      <a:pt x="28" y="9"/>
                    </a:lnTo>
                    <a:lnTo>
                      <a:pt x="22" y="12"/>
                    </a:lnTo>
                    <a:lnTo>
                      <a:pt x="19" y="14"/>
                    </a:lnTo>
                    <a:lnTo>
                      <a:pt x="12" y="26"/>
                    </a:lnTo>
                    <a:lnTo>
                      <a:pt x="3" y="33"/>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501" name="Freeform 230"/>
              <p:cNvSpPr>
                <a:spLocks/>
              </p:cNvSpPr>
              <p:nvPr/>
            </p:nvSpPr>
            <p:spPr bwMode="auto">
              <a:xfrm>
                <a:off x="7054057" y="3587750"/>
                <a:ext cx="98425" cy="138112"/>
              </a:xfrm>
              <a:custGeom>
                <a:avLst/>
                <a:gdLst/>
                <a:ahLst/>
                <a:cxnLst>
                  <a:cxn ang="0">
                    <a:pos x="4" y="36"/>
                  </a:cxn>
                  <a:cxn ang="0">
                    <a:pos x="5" y="29"/>
                  </a:cxn>
                  <a:cxn ang="0">
                    <a:pos x="7" y="24"/>
                  </a:cxn>
                  <a:cxn ang="0">
                    <a:pos x="5" y="15"/>
                  </a:cxn>
                  <a:cxn ang="0">
                    <a:pos x="5" y="8"/>
                  </a:cxn>
                  <a:cxn ang="0">
                    <a:pos x="5" y="1"/>
                  </a:cxn>
                  <a:cxn ang="0">
                    <a:pos x="10" y="0"/>
                  </a:cxn>
                  <a:cxn ang="0">
                    <a:pos x="14" y="3"/>
                  </a:cxn>
                  <a:cxn ang="0">
                    <a:pos x="17" y="8"/>
                  </a:cxn>
                  <a:cxn ang="0">
                    <a:pos x="21" y="5"/>
                  </a:cxn>
                  <a:cxn ang="0">
                    <a:pos x="24" y="3"/>
                  </a:cxn>
                  <a:cxn ang="0">
                    <a:pos x="24" y="5"/>
                  </a:cxn>
                  <a:cxn ang="0">
                    <a:pos x="26" y="7"/>
                  </a:cxn>
                  <a:cxn ang="0">
                    <a:pos x="26" y="8"/>
                  </a:cxn>
                  <a:cxn ang="0">
                    <a:pos x="28" y="19"/>
                  </a:cxn>
                  <a:cxn ang="0">
                    <a:pos x="31" y="29"/>
                  </a:cxn>
                  <a:cxn ang="0">
                    <a:pos x="26" y="38"/>
                  </a:cxn>
                  <a:cxn ang="0">
                    <a:pos x="22" y="48"/>
                  </a:cxn>
                  <a:cxn ang="0">
                    <a:pos x="26" y="60"/>
                  </a:cxn>
                  <a:cxn ang="0">
                    <a:pos x="34" y="68"/>
                  </a:cxn>
                  <a:cxn ang="0">
                    <a:pos x="34" y="67"/>
                  </a:cxn>
                  <a:cxn ang="0">
                    <a:pos x="34" y="63"/>
                  </a:cxn>
                  <a:cxn ang="0">
                    <a:pos x="40" y="63"/>
                  </a:cxn>
                  <a:cxn ang="0">
                    <a:pos x="45" y="68"/>
                  </a:cxn>
                  <a:cxn ang="0">
                    <a:pos x="48" y="74"/>
                  </a:cxn>
                  <a:cxn ang="0">
                    <a:pos x="50" y="72"/>
                  </a:cxn>
                  <a:cxn ang="0">
                    <a:pos x="53" y="70"/>
                  </a:cxn>
                  <a:cxn ang="0">
                    <a:pos x="55" y="72"/>
                  </a:cxn>
                  <a:cxn ang="0">
                    <a:pos x="53" y="74"/>
                  </a:cxn>
                  <a:cxn ang="0">
                    <a:pos x="53" y="77"/>
                  </a:cxn>
                  <a:cxn ang="0">
                    <a:pos x="57" y="77"/>
                  </a:cxn>
                  <a:cxn ang="0">
                    <a:pos x="57" y="80"/>
                  </a:cxn>
                  <a:cxn ang="0">
                    <a:pos x="62" y="82"/>
                  </a:cxn>
                  <a:cxn ang="0">
                    <a:pos x="62" y="84"/>
                  </a:cxn>
                  <a:cxn ang="0">
                    <a:pos x="62" y="86"/>
                  </a:cxn>
                  <a:cxn ang="0">
                    <a:pos x="60" y="86"/>
                  </a:cxn>
                  <a:cxn ang="0">
                    <a:pos x="60" y="87"/>
                  </a:cxn>
                  <a:cxn ang="0">
                    <a:pos x="59" y="86"/>
                  </a:cxn>
                  <a:cxn ang="0">
                    <a:pos x="59" y="84"/>
                  </a:cxn>
                  <a:cxn ang="0">
                    <a:pos x="50" y="77"/>
                  </a:cxn>
                  <a:cxn ang="0">
                    <a:pos x="41" y="72"/>
                  </a:cxn>
                  <a:cxn ang="0">
                    <a:pos x="40" y="74"/>
                  </a:cxn>
                  <a:cxn ang="0">
                    <a:pos x="41" y="79"/>
                  </a:cxn>
                  <a:cxn ang="0">
                    <a:pos x="34" y="74"/>
                  </a:cxn>
                  <a:cxn ang="0">
                    <a:pos x="29" y="70"/>
                  </a:cxn>
                  <a:cxn ang="0">
                    <a:pos x="24" y="70"/>
                  </a:cxn>
                  <a:cxn ang="0">
                    <a:pos x="21" y="72"/>
                  </a:cxn>
                  <a:cxn ang="0">
                    <a:pos x="16" y="68"/>
                  </a:cxn>
                  <a:cxn ang="0">
                    <a:pos x="14" y="65"/>
                  </a:cxn>
                  <a:cxn ang="0">
                    <a:pos x="14" y="62"/>
                  </a:cxn>
                  <a:cxn ang="0">
                    <a:pos x="17" y="62"/>
                  </a:cxn>
                  <a:cxn ang="0">
                    <a:pos x="17" y="56"/>
                  </a:cxn>
                  <a:cxn ang="0">
                    <a:pos x="14" y="56"/>
                  </a:cxn>
                  <a:cxn ang="0">
                    <a:pos x="12" y="58"/>
                  </a:cxn>
                  <a:cxn ang="0">
                    <a:pos x="10" y="60"/>
                  </a:cxn>
                  <a:cxn ang="0">
                    <a:pos x="5" y="56"/>
                  </a:cxn>
                  <a:cxn ang="0">
                    <a:pos x="2" y="51"/>
                  </a:cxn>
                  <a:cxn ang="0">
                    <a:pos x="0" y="41"/>
                  </a:cxn>
                  <a:cxn ang="0">
                    <a:pos x="4" y="36"/>
                  </a:cxn>
                </a:cxnLst>
                <a:rect l="0" t="0" r="r" b="b"/>
                <a:pathLst>
                  <a:path w="62" h="87">
                    <a:moveTo>
                      <a:pt x="4" y="36"/>
                    </a:moveTo>
                    <a:lnTo>
                      <a:pt x="5" y="29"/>
                    </a:lnTo>
                    <a:lnTo>
                      <a:pt x="7" y="24"/>
                    </a:lnTo>
                    <a:lnTo>
                      <a:pt x="5" y="15"/>
                    </a:lnTo>
                    <a:lnTo>
                      <a:pt x="5" y="8"/>
                    </a:lnTo>
                    <a:lnTo>
                      <a:pt x="5" y="1"/>
                    </a:lnTo>
                    <a:lnTo>
                      <a:pt x="10" y="0"/>
                    </a:lnTo>
                    <a:lnTo>
                      <a:pt x="14" y="3"/>
                    </a:lnTo>
                    <a:lnTo>
                      <a:pt x="17" y="8"/>
                    </a:lnTo>
                    <a:lnTo>
                      <a:pt x="21" y="5"/>
                    </a:lnTo>
                    <a:lnTo>
                      <a:pt x="24" y="3"/>
                    </a:lnTo>
                    <a:lnTo>
                      <a:pt x="24" y="5"/>
                    </a:lnTo>
                    <a:lnTo>
                      <a:pt x="26" y="7"/>
                    </a:lnTo>
                    <a:lnTo>
                      <a:pt x="26" y="8"/>
                    </a:lnTo>
                    <a:lnTo>
                      <a:pt x="28" y="19"/>
                    </a:lnTo>
                    <a:lnTo>
                      <a:pt x="31" y="29"/>
                    </a:lnTo>
                    <a:lnTo>
                      <a:pt x="26" y="38"/>
                    </a:lnTo>
                    <a:lnTo>
                      <a:pt x="22" y="48"/>
                    </a:lnTo>
                    <a:lnTo>
                      <a:pt x="26" y="60"/>
                    </a:lnTo>
                    <a:lnTo>
                      <a:pt x="34" y="68"/>
                    </a:lnTo>
                    <a:lnTo>
                      <a:pt x="34" y="67"/>
                    </a:lnTo>
                    <a:lnTo>
                      <a:pt x="34" y="63"/>
                    </a:lnTo>
                    <a:lnTo>
                      <a:pt x="40" y="63"/>
                    </a:lnTo>
                    <a:lnTo>
                      <a:pt x="45" y="68"/>
                    </a:lnTo>
                    <a:lnTo>
                      <a:pt x="48" y="74"/>
                    </a:lnTo>
                    <a:lnTo>
                      <a:pt x="50" y="72"/>
                    </a:lnTo>
                    <a:lnTo>
                      <a:pt x="53" y="70"/>
                    </a:lnTo>
                    <a:lnTo>
                      <a:pt x="55" y="72"/>
                    </a:lnTo>
                    <a:lnTo>
                      <a:pt x="53" y="74"/>
                    </a:lnTo>
                    <a:lnTo>
                      <a:pt x="53" y="77"/>
                    </a:lnTo>
                    <a:lnTo>
                      <a:pt x="57" y="77"/>
                    </a:lnTo>
                    <a:lnTo>
                      <a:pt x="57" y="80"/>
                    </a:lnTo>
                    <a:lnTo>
                      <a:pt x="62" y="82"/>
                    </a:lnTo>
                    <a:lnTo>
                      <a:pt x="62" y="84"/>
                    </a:lnTo>
                    <a:lnTo>
                      <a:pt x="62" y="86"/>
                    </a:lnTo>
                    <a:lnTo>
                      <a:pt x="60" y="86"/>
                    </a:lnTo>
                    <a:lnTo>
                      <a:pt x="60" y="87"/>
                    </a:lnTo>
                    <a:lnTo>
                      <a:pt x="59" y="86"/>
                    </a:lnTo>
                    <a:lnTo>
                      <a:pt x="59" y="84"/>
                    </a:lnTo>
                    <a:lnTo>
                      <a:pt x="50" y="77"/>
                    </a:lnTo>
                    <a:lnTo>
                      <a:pt x="41" y="72"/>
                    </a:lnTo>
                    <a:lnTo>
                      <a:pt x="40" y="74"/>
                    </a:lnTo>
                    <a:lnTo>
                      <a:pt x="41" y="79"/>
                    </a:lnTo>
                    <a:lnTo>
                      <a:pt x="34" y="74"/>
                    </a:lnTo>
                    <a:lnTo>
                      <a:pt x="29" y="70"/>
                    </a:lnTo>
                    <a:lnTo>
                      <a:pt x="24" y="70"/>
                    </a:lnTo>
                    <a:lnTo>
                      <a:pt x="21" y="72"/>
                    </a:lnTo>
                    <a:lnTo>
                      <a:pt x="16" y="68"/>
                    </a:lnTo>
                    <a:lnTo>
                      <a:pt x="14" y="65"/>
                    </a:lnTo>
                    <a:lnTo>
                      <a:pt x="14" y="62"/>
                    </a:lnTo>
                    <a:lnTo>
                      <a:pt x="17" y="62"/>
                    </a:lnTo>
                    <a:lnTo>
                      <a:pt x="17" y="56"/>
                    </a:lnTo>
                    <a:lnTo>
                      <a:pt x="14" y="56"/>
                    </a:lnTo>
                    <a:lnTo>
                      <a:pt x="12" y="58"/>
                    </a:lnTo>
                    <a:lnTo>
                      <a:pt x="10" y="60"/>
                    </a:lnTo>
                    <a:lnTo>
                      <a:pt x="5" y="56"/>
                    </a:lnTo>
                    <a:lnTo>
                      <a:pt x="2" y="51"/>
                    </a:lnTo>
                    <a:lnTo>
                      <a:pt x="0" y="41"/>
                    </a:lnTo>
                    <a:lnTo>
                      <a:pt x="4" y="36"/>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502" name="Freeform 231"/>
              <p:cNvSpPr>
                <a:spLocks/>
              </p:cNvSpPr>
              <p:nvPr/>
            </p:nvSpPr>
            <p:spPr bwMode="auto">
              <a:xfrm>
                <a:off x="7155657" y="3729038"/>
                <a:ext cx="31750" cy="53975"/>
              </a:xfrm>
              <a:custGeom>
                <a:avLst/>
                <a:gdLst/>
                <a:ahLst/>
                <a:cxnLst>
                  <a:cxn ang="0">
                    <a:pos x="19" y="22"/>
                  </a:cxn>
                  <a:cxn ang="0">
                    <a:pos x="12" y="22"/>
                  </a:cxn>
                  <a:cxn ang="0">
                    <a:pos x="12" y="28"/>
                  </a:cxn>
                  <a:cxn ang="0">
                    <a:pos x="15" y="33"/>
                  </a:cxn>
                  <a:cxn ang="0">
                    <a:pos x="15" y="34"/>
                  </a:cxn>
                  <a:cxn ang="0">
                    <a:pos x="13" y="34"/>
                  </a:cxn>
                  <a:cxn ang="0">
                    <a:pos x="12" y="34"/>
                  </a:cxn>
                  <a:cxn ang="0">
                    <a:pos x="8" y="31"/>
                  </a:cxn>
                  <a:cxn ang="0">
                    <a:pos x="10" y="29"/>
                  </a:cxn>
                  <a:cxn ang="0">
                    <a:pos x="10" y="26"/>
                  </a:cxn>
                  <a:cxn ang="0">
                    <a:pos x="5" y="22"/>
                  </a:cxn>
                  <a:cxn ang="0">
                    <a:pos x="3" y="21"/>
                  </a:cxn>
                  <a:cxn ang="0">
                    <a:pos x="3" y="17"/>
                  </a:cxn>
                  <a:cxn ang="0">
                    <a:pos x="5" y="17"/>
                  </a:cxn>
                  <a:cxn ang="0">
                    <a:pos x="8" y="17"/>
                  </a:cxn>
                  <a:cxn ang="0">
                    <a:pos x="10" y="16"/>
                  </a:cxn>
                  <a:cxn ang="0">
                    <a:pos x="12" y="16"/>
                  </a:cxn>
                  <a:cxn ang="0">
                    <a:pos x="5" y="7"/>
                  </a:cxn>
                  <a:cxn ang="0">
                    <a:pos x="0" y="2"/>
                  </a:cxn>
                  <a:cxn ang="0">
                    <a:pos x="1" y="0"/>
                  </a:cxn>
                  <a:cxn ang="0">
                    <a:pos x="5" y="0"/>
                  </a:cxn>
                  <a:cxn ang="0">
                    <a:pos x="10" y="0"/>
                  </a:cxn>
                  <a:cxn ang="0">
                    <a:pos x="15" y="2"/>
                  </a:cxn>
                  <a:cxn ang="0">
                    <a:pos x="15" y="4"/>
                  </a:cxn>
                  <a:cxn ang="0">
                    <a:pos x="15" y="7"/>
                  </a:cxn>
                  <a:cxn ang="0">
                    <a:pos x="17" y="7"/>
                  </a:cxn>
                  <a:cxn ang="0">
                    <a:pos x="17" y="10"/>
                  </a:cxn>
                  <a:cxn ang="0">
                    <a:pos x="17" y="14"/>
                  </a:cxn>
                  <a:cxn ang="0">
                    <a:pos x="19" y="16"/>
                  </a:cxn>
                  <a:cxn ang="0">
                    <a:pos x="20" y="17"/>
                  </a:cxn>
                  <a:cxn ang="0">
                    <a:pos x="19" y="19"/>
                  </a:cxn>
                  <a:cxn ang="0">
                    <a:pos x="19" y="22"/>
                  </a:cxn>
                </a:cxnLst>
                <a:rect l="0" t="0" r="r" b="b"/>
                <a:pathLst>
                  <a:path w="20" h="34">
                    <a:moveTo>
                      <a:pt x="19" y="22"/>
                    </a:moveTo>
                    <a:lnTo>
                      <a:pt x="12" y="22"/>
                    </a:lnTo>
                    <a:lnTo>
                      <a:pt x="12" y="28"/>
                    </a:lnTo>
                    <a:lnTo>
                      <a:pt x="15" y="33"/>
                    </a:lnTo>
                    <a:lnTo>
                      <a:pt x="15" y="34"/>
                    </a:lnTo>
                    <a:lnTo>
                      <a:pt x="13" y="34"/>
                    </a:lnTo>
                    <a:lnTo>
                      <a:pt x="12" y="34"/>
                    </a:lnTo>
                    <a:lnTo>
                      <a:pt x="8" y="31"/>
                    </a:lnTo>
                    <a:lnTo>
                      <a:pt x="10" y="29"/>
                    </a:lnTo>
                    <a:lnTo>
                      <a:pt x="10" y="26"/>
                    </a:lnTo>
                    <a:lnTo>
                      <a:pt x="5" y="22"/>
                    </a:lnTo>
                    <a:lnTo>
                      <a:pt x="3" y="21"/>
                    </a:lnTo>
                    <a:lnTo>
                      <a:pt x="3" y="17"/>
                    </a:lnTo>
                    <a:lnTo>
                      <a:pt x="5" y="17"/>
                    </a:lnTo>
                    <a:lnTo>
                      <a:pt x="8" y="17"/>
                    </a:lnTo>
                    <a:lnTo>
                      <a:pt x="10" y="16"/>
                    </a:lnTo>
                    <a:lnTo>
                      <a:pt x="12" y="16"/>
                    </a:lnTo>
                    <a:lnTo>
                      <a:pt x="5" y="7"/>
                    </a:lnTo>
                    <a:lnTo>
                      <a:pt x="0" y="2"/>
                    </a:lnTo>
                    <a:lnTo>
                      <a:pt x="1" y="0"/>
                    </a:lnTo>
                    <a:lnTo>
                      <a:pt x="5" y="0"/>
                    </a:lnTo>
                    <a:lnTo>
                      <a:pt x="10" y="0"/>
                    </a:lnTo>
                    <a:lnTo>
                      <a:pt x="15" y="2"/>
                    </a:lnTo>
                    <a:lnTo>
                      <a:pt x="15" y="4"/>
                    </a:lnTo>
                    <a:lnTo>
                      <a:pt x="15" y="7"/>
                    </a:lnTo>
                    <a:lnTo>
                      <a:pt x="17" y="7"/>
                    </a:lnTo>
                    <a:lnTo>
                      <a:pt x="17" y="10"/>
                    </a:lnTo>
                    <a:lnTo>
                      <a:pt x="17" y="14"/>
                    </a:lnTo>
                    <a:lnTo>
                      <a:pt x="19" y="16"/>
                    </a:lnTo>
                    <a:lnTo>
                      <a:pt x="20" y="17"/>
                    </a:lnTo>
                    <a:lnTo>
                      <a:pt x="19" y="19"/>
                    </a:lnTo>
                    <a:lnTo>
                      <a:pt x="19" y="22"/>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503" name="Freeform 232"/>
              <p:cNvSpPr>
                <a:spLocks/>
              </p:cNvSpPr>
              <p:nvPr/>
            </p:nvSpPr>
            <p:spPr bwMode="auto">
              <a:xfrm>
                <a:off x="7108032" y="3743325"/>
                <a:ext cx="25400" cy="34925"/>
              </a:xfrm>
              <a:custGeom>
                <a:avLst/>
                <a:gdLst/>
                <a:ahLst/>
                <a:cxnLst>
                  <a:cxn ang="0">
                    <a:pos x="4" y="1"/>
                  </a:cxn>
                  <a:cxn ang="0">
                    <a:pos x="9" y="3"/>
                  </a:cxn>
                  <a:cxn ang="0">
                    <a:pos x="16" y="8"/>
                  </a:cxn>
                  <a:cxn ang="0">
                    <a:pos x="9" y="17"/>
                  </a:cxn>
                  <a:cxn ang="0">
                    <a:pos x="2" y="22"/>
                  </a:cxn>
                  <a:cxn ang="0">
                    <a:pos x="0" y="10"/>
                  </a:cxn>
                  <a:cxn ang="0">
                    <a:pos x="0" y="3"/>
                  </a:cxn>
                  <a:cxn ang="0">
                    <a:pos x="0" y="0"/>
                  </a:cxn>
                  <a:cxn ang="0">
                    <a:pos x="2" y="0"/>
                  </a:cxn>
                  <a:cxn ang="0">
                    <a:pos x="4" y="0"/>
                  </a:cxn>
                  <a:cxn ang="0">
                    <a:pos x="6" y="3"/>
                  </a:cxn>
                  <a:cxn ang="0">
                    <a:pos x="4" y="1"/>
                  </a:cxn>
                </a:cxnLst>
                <a:rect l="0" t="0" r="r" b="b"/>
                <a:pathLst>
                  <a:path w="16" h="22">
                    <a:moveTo>
                      <a:pt x="4" y="1"/>
                    </a:moveTo>
                    <a:lnTo>
                      <a:pt x="9" y="3"/>
                    </a:lnTo>
                    <a:lnTo>
                      <a:pt x="16" y="8"/>
                    </a:lnTo>
                    <a:lnTo>
                      <a:pt x="9" y="17"/>
                    </a:lnTo>
                    <a:lnTo>
                      <a:pt x="2" y="22"/>
                    </a:lnTo>
                    <a:lnTo>
                      <a:pt x="0" y="10"/>
                    </a:lnTo>
                    <a:lnTo>
                      <a:pt x="0" y="3"/>
                    </a:lnTo>
                    <a:lnTo>
                      <a:pt x="0" y="0"/>
                    </a:lnTo>
                    <a:lnTo>
                      <a:pt x="2" y="0"/>
                    </a:lnTo>
                    <a:lnTo>
                      <a:pt x="4" y="0"/>
                    </a:lnTo>
                    <a:lnTo>
                      <a:pt x="6" y="3"/>
                    </a:lnTo>
                    <a:lnTo>
                      <a:pt x="4" y="1"/>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504" name="Freeform 233"/>
              <p:cNvSpPr>
                <a:spLocks/>
              </p:cNvSpPr>
              <p:nvPr/>
            </p:nvSpPr>
            <p:spPr bwMode="auto">
              <a:xfrm>
                <a:off x="7122319" y="3767138"/>
                <a:ext cx="26988" cy="41275"/>
              </a:xfrm>
              <a:custGeom>
                <a:avLst/>
                <a:gdLst/>
                <a:ahLst/>
                <a:cxnLst>
                  <a:cxn ang="0">
                    <a:pos x="17" y="5"/>
                  </a:cxn>
                  <a:cxn ang="0">
                    <a:pos x="14" y="12"/>
                  </a:cxn>
                  <a:cxn ang="0">
                    <a:pos x="12" y="19"/>
                  </a:cxn>
                  <a:cxn ang="0">
                    <a:pos x="12" y="21"/>
                  </a:cxn>
                  <a:cxn ang="0">
                    <a:pos x="14" y="24"/>
                  </a:cxn>
                  <a:cxn ang="0">
                    <a:pos x="12" y="24"/>
                  </a:cxn>
                  <a:cxn ang="0">
                    <a:pos x="10" y="26"/>
                  </a:cxn>
                  <a:cxn ang="0">
                    <a:pos x="4" y="21"/>
                  </a:cxn>
                  <a:cxn ang="0">
                    <a:pos x="0" y="16"/>
                  </a:cxn>
                  <a:cxn ang="0">
                    <a:pos x="2" y="12"/>
                  </a:cxn>
                  <a:cxn ang="0">
                    <a:pos x="5" y="12"/>
                  </a:cxn>
                  <a:cxn ang="0">
                    <a:pos x="5" y="5"/>
                  </a:cxn>
                  <a:cxn ang="0">
                    <a:pos x="10" y="0"/>
                  </a:cxn>
                  <a:cxn ang="0">
                    <a:pos x="14" y="0"/>
                  </a:cxn>
                  <a:cxn ang="0">
                    <a:pos x="17" y="5"/>
                  </a:cxn>
                </a:cxnLst>
                <a:rect l="0" t="0" r="r" b="b"/>
                <a:pathLst>
                  <a:path w="17" h="26">
                    <a:moveTo>
                      <a:pt x="17" y="5"/>
                    </a:moveTo>
                    <a:lnTo>
                      <a:pt x="14" y="12"/>
                    </a:lnTo>
                    <a:lnTo>
                      <a:pt x="12" y="19"/>
                    </a:lnTo>
                    <a:lnTo>
                      <a:pt x="12" y="21"/>
                    </a:lnTo>
                    <a:lnTo>
                      <a:pt x="14" y="24"/>
                    </a:lnTo>
                    <a:lnTo>
                      <a:pt x="12" y="24"/>
                    </a:lnTo>
                    <a:lnTo>
                      <a:pt x="10" y="26"/>
                    </a:lnTo>
                    <a:lnTo>
                      <a:pt x="4" y="21"/>
                    </a:lnTo>
                    <a:lnTo>
                      <a:pt x="0" y="16"/>
                    </a:lnTo>
                    <a:lnTo>
                      <a:pt x="2" y="12"/>
                    </a:lnTo>
                    <a:lnTo>
                      <a:pt x="5" y="12"/>
                    </a:lnTo>
                    <a:lnTo>
                      <a:pt x="5" y="5"/>
                    </a:lnTo>
                    <a:lnTo>
                      <a:pt x="10" y="0"/>
                    </a:lnTo>
                    <a:lnTo>
                      <a:pt x="14" y="0"/>
                    </a:lnTo>
                    <a:lnTo>
                      <a:pt x="17" y="5"/>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505" name="Freeform 234"/>
              <p:cNvSpPr>
                <a:spLocks/>
              </p:cNvSpPr>
              <p:nvPr/>
            </p:nvSpPr>
            <p:spPr bwMode="auto">
              <a:xfrm>
                <a:off x="7144544" y="3767138"/>
                <a:ext cx="12700" cy="26987"/>
              </a:xfrm>
              <a:custGeom>
                <a:avLst/>
                <a:gdLst/>
                <a:ahLst/>
                <a:cxnLst>
                  <a:cxn ang="0">
                    <a:pos x="8" y="0"/>
                  </a:cxn>
                  <a:cxn ang="0">
                    <a:pos x="5" y="9"/>
                  </a:cxn>
                  <a:cxn ang="0">
                    <a:pos x="3" y="17"/>
                  </a:cxn>
                  <a:cxn ang="0">
                    <a:pos x="0" y="17"/>
                  </a:cxn>
                  <a:cxn ang="0">
                    <a:pos x="2" y="9"/>
                  </a:cxn>
                  <a:cxn ang="0">
                    <a:pos x="5" y="0"/>
                  </a:cxn>
                  <a:cxn ang="0">
                    <a:pos x="7" y="0"/>
                  </a:cxn>
                  <a:cxn ang="0">
                    <a:pos x="8" y="0"/>
                  </a:cxn>
                </a:cxnLst>
                <a:rect l="0" t="0" r="r" b="b"/>
                <a:pathLst>
                  <a:path w="8" h="17">
                    <a:moveTo>
                      <a:pt x="8" y="0"/>
                    </a:moveTo>
                    <a:lnTo>
                      <a:pt x="5" y="9"/>
                    </a:lnTo>
                    <a:lnTo>
                      <a:pt x="3" y="17"/>
                    </a:lnTo>
                    <a:lnTo>
                      <a:pt x="0" y="17"/>
                    </a:lnTo>
                    <a:lnTo>
                      <a:pt x="2" y="9"/>
                    </a:lnTo>
                    <a:lnTo>
                      <a:pt x="5" y="0"/>
                    </a:lnTo>
                    <a:lnTo>
                      <a:pt x="7" y="0"/>
                    </a:lnTo>
                    <a:lnTo>
                      <a:pt x="8" y="0"/>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506" name="Freeform 235"/>
              <p:cNvSpPr>
                <a:spLocks/>
              </p:cNvSpPr>
              <p:nvPr/>
            </p:nvSpPr>
            <p:spPr bwMode="auto">
              <a:xfrm>
                <a:off x="7152482" y="3786188"/>
                <a:ext cx="15875" cy="14287"/>
              </a:xfrm>
              <a:custGeom>
                <a:avLst/>
                <a:gdLst/>
                <a:ahLst/>
                <a:cxnLst>
                  <a:cxn ang="0">
                    <a:pos x="10" y="0"/>
                  </a:cxn>
                  <a:cxn ang="0">
                    <a:pos x="7" y="5"/>
                  </a:cxn>
                  <a:cxn ang="0">
                    <a:pos x="2" y="9"/>
                  </a:cxn>
                  <a:cxn ang="0">
                    <a:pos x="0" y="7"/>
                  </a:cxn>
                  <a:cxn ang="0">
                    <a:pos x="0" y="5"/>
                  </a:cxn>
                  <a:cxn ang="0">
                    <a:pos x="0" y="2"/>
                  </a:cxn>
                  <a:cxn ang="0">
                    <a:pos x="3" y="0"/>
                  </a:cxn>
                  <a:cxn ang="0">
                    <a:pos x="7" y="0"/>
                  </a:cxn>
                  <a:cxn ang="0">
                    <a:pos x="10" y="0"/>
                  </a:cxn>
                </a:cxnLst>
                <a:rect l="0" t="0" r="r" b="b"/>
                <a:pathLst>
                  <a:path w="10" h="9">
                    <a:moveTo>
                      <a:pt x="10" y="0"/>
                    </a:moveTo>
                    <a:lnTo>
                      <a:pt x="7" y="5"/>
                    </a:lnTo>
                    <a:lnTo>
                      <a:pt x="2" y="9"/>
                    </a:lnTo>
                    <a:lnTo>
                      <a:pt x="0" y="7"/>
                    </a:lnTo>
                    <a:lnTo>
                      <a:pt x="0" y="5"/>
                    </a:lnTo>
                    <a:lnTo>
                      <a:pt x="0" y="2"/>
                    </a:lnTo>
                    <a:lnTo>
                      <a:pt x="3" y="0"/>
                    </a:lnTo>
                    <a:lnTo>
                      <a:pt x="7" y="0"/>
                    </a:lnTo>
                    <a:lnTo>
                      <a:pt x="10" y="0"/>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507" name="Freeform 236"/>
              <p:cNvSpPr>
                <a:spLocks/>
              </p:cNvSpPr>
              <p:nvPr/>
            </p:nvSpPr>
            <p:spPr bwMode="auto">
              <a:xfrm>
                <a:off x="7133432" y="3729038"/>
                <a:ext cx="19050" cy="15875"/>
              </a:xfrm>
              <a:custGeom>
                <a:avLst/>
                <a:gdLst/>
                <a:ahLst/>
                <a:cxnLst>
                  <a:cxn ang="0">
                    <a:pos x="0" y="7"/>
                  </a:cxn>
                  <a:cxn ang="0">
                    <a:pos x="0" y="2"/>
                  </a:cxn>
                  <a:cxn ang="0">
                    <a:pos x="0" y="0"/>
                  </a:cxn>
                  <a:cxn ang="0">
                    <a:pos x="5" y="0"/>
                  </a:cxn>
                  <a:cxn ang="0">
                    <a:pos x="9" y="4"/>
                  </a:cxn>
                  <a:cxn ang="0">
                    <a:pos x="12" y="10"/>
                  </a:cxn>
                  <a:cxn ang="0">
                    <a:pos x="9" y="10"/>
                  </a:cxn>
                  <a:cxn ang="0">
                    <a:pos x="7" y="7"/>
                  </a:cxn>
                  <a:cxn ang="0">
                    <a:pos x="3" y="5"/>
                  </a:cxn>
                  <a:cxn ang="0">
                    <a:pos x="0" y="7"/>
                  </a:cxn>
                </a:cxnLst>
                <a:rect l="0" t="0" r="r" b="b"/>
                <a:pathLst>
                  <a:path w="12" h="10">
                    <a:moveTo>
                      <a:pt x="0" y="7"/>
                    </a:moveTo>
                    <a:lnTo>
                      <a:pt x="0" y="2"/>
                    </a:lnTo>
                    <a:lnTo>
                      <a:pt x="0" y="0"/>
                    </a:lnTo>
                    <a:lnTo>
                      <a:pt x="5" y="0"/>
                    </a:lnTo>
                    <a:lnTo>
                      <a:pt x="9" y="4"/>
                    </a:lnTo>
                    <a:lnTo>
                      <a:pt x="12" y="10"/>
                    </a:lnTo>
                    <a:lnTo>
                      <a:pt x="9" y="10"/>
                    </a:lnTo>
                    <a:lnTo>
                      <a:pt x="7" y="7"/>
                    </a:lnTo>
                    <a:lnTo>
                      <a:pt x="3" y="5"/>
                    </a:lnTo>
                    <a:lnTo>
                      <a:pt x="0" y="7"/>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508" name="Freeform 237"/>
              <p:cNvSpPr>
                <a:spLocks/>
              </p:cNvSpPr>
              <p:nvPr/>
            </p:nvSpPr>
            <p:spPr bwMode="auto">
              <a:xfrm>
                <a:off x="7073107" y="3706813"/>
                <a:ext cx="25400" cy="28575"/>
              </a:xfrm>
              <a:custGeom>
                <a:avLst/>
                <a:gdLst/>
                <a:ahLst/>
                <a:cxnLst>
                  <a:cxn ang="0">
                    <a:pos x="12" y="18"/>
                  </a:cxn>
                  <a:cxn ang="0">
                    <a:pos x="9" y="14"/>
                  </a:cxn>
                  <a:cxn ang="0">
                    <a:pos x="5" y="9"/>
                  </a:cxn>
                  <a:cxn ang="0">
                    <a:pos x="0" y="2"/>
                  </a:cxn>
                  <a:cxn ang="0">
                    <a:pos x="0" y="0"/>
                  </a:cxn>
                  <a:cxn ang="0">
                    <a:pos x="4" y="0"/>
                  </a:cxn>
                  <a:cxn ang="0">
                    <a:pos x="12" y="2"/>
                  </a:cxn>
                  <a:cxn ang="0">
                    <a:pos x="16" y="9"/>
                  </a:cxn>
                  <a:cxn ang="0">
                    <a:pos x="16" y="14"/>
                  </a:cxn>
                  <a:cxn ang="0">
                    <a:pos x="12" y="18"/>
                  </a:cxn>
                </a:cxnLst>
                <a:rect l="0" t="0" r="r" b="b"/>
                <a:pathLst>
                  <a:path w="16" h="18">
                    <a:moveTo>
                      <a:pt x="12" y="18"/>
                    </a:moveTo>
                    <a:lnTo>
                      <a:pt x="9" y="14"/>
                    </a:lnTo>
                    <a:lnTo>
                      <a:pt x="5" y="9"/>
                    </a:lnTo>
                    <a:lnTo>
                      <a:pt x="0" y="2"/>
                    </a:lnTo>
                    <a:lnTo>
                      <a:pt x="0" y="0"/>
                    </a:lnTo>
                    <a:lnTo>
                      <a:pt x="4" y="0"/>
                    </a:lnTo>
                    <a:lnTo>
                      <a:pt x="12" y="2"/>
                    </a:lnTo>
                    <a:lnTo>
                      <a:pt x="16" y="9"/>
                    </a:lnTo>
                    <a:lnTo>
                      <a:pt x="16" y="14"/>
                    </a:lnTo>
                    <a:lnTo>
                      <a:pt x="12" y="18"/>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509" name="Freeform 238"/>
              <p:cNvSpPr>
                <a:spLocks/>
              </p:cNvSpPr>
              <p:nvPr/>
            </p:nvSpPr>
            <p:spPr bwMode="auto">
              <a:xfrm>
                <a:off x="7100094" y="3709988"/>
                <a:ext cx="7938" cy="3175"/>
              </a:xfrm>
              <a:custGeom>
                <a:avLst/>
                <a:gdLst/>
                <a:ahLst/>
                <a:cxnLst>
                  <a:cxn ang="0">
                    <a:pos x="0" y="0"/>
                  </a:cxn>
                  <a:cxn ang="0">
                    <a:pos x="2" y="0"/>
                  </a:cxn>
                  <a:cxn ang="0">
                    <a:pos x="5" y="2"/>
                  </a:cxn>
                  <a:cxn ang="0">
                    <a:pos x="2" y="0"/>
                  </a:cxn>
                  <a:cxn ang="0">
                    <a:pos x="0" y="0"/>
                  </a:cxn>
                </a:cxnLst>
                <a:rect l="0" t="0" r="r" b="b"/>
                <a:pathLst>
                  <a:path w="5" h="2">
                    <a:moveTo>
                      <a:pt x="0" y="0"/>
                    </a:moveTo>
                    <a:lnTo>
                      <a:pt x="2" y="0"/>
                    </a:lnTo>
                    <a:lnTo>
                      <a:pt x="5" y="2"/>
                    </a:lnTo>
                    <a:lnTo>
                      <a:pt x="2" y="0"/>
                    </a:lnTo>
                    <a:lnTo>
                      <a:pt x="0" y="0"/>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510" name="Freeform 239"/>
              <p:cNvSpPr>
                <a:spLocks/>
              </p:cNvSpPr>
              <p:nvPr/>
            </p:nvSpPr>
            <p:spPr bwMode="auto">
              <a:xfrm>
                <a:off x="7061994" y="3421063"/>
                <a:ext cx="36513" cy="69850"/>
              </a:xfrm>
              <a:custGeom>
                <a:avLst/>
                <a:gdLst/>
                <a:ahLst/>
                <a:cxnLst>
                  <a:cxn ang="0">
                    <a:pos x="9" y="44"/>
                  </a:cxn>
                  <a:cxn ang="0">
                    <a:pos x="0" y="39"/>
                  </a:cxn>
                  <a:cxn ang="0">
                    <a:pos x="0" y="29"/>
                  </a:cxn>
                  <a:cxn ang="0">
                    <a:pos x="0" y="19"/>
                  </a:cxn>
                  <a:cxn ang="0">
                    <a:pos x="5" y="10"/>
                  </a:cxn>
                  <a:cxn ang="0">
                    <a:pos x="11" y="2"/>
                  </a:cxn>
                  <a:cxn ang="0">
                    <a:pos x="17" y="0"/>
                  </a:cxn>
                  <a:cxn ang="0">
                    <a:pos x="23" y="5"/>
                  </a:cxn>
                  <a:cxn ang="0">
                    <a:pos x="21" y="22"/>
                  </a:cxn>
                  <a:cxn ang="0">
                    <a:pos x="16" y="36"/>
                  </a:cxn>
                  <a:cxn ang="0">
                    <a:pos x="9" y="44"/>
                  </a:cxn>
                </a:cxnLst>
                <a:rect l="0" t="0" r="r" b="b"/>
                <a:pathLst>
                  <a:path w="23" h="44">
                    <a:moveTo>
                      <a:pt x="9" y="44"/>
                    </a:moveTo>
                    <a:lnTo>
                      <a:pt x="0" y="39"/>
                    </a:lnTo>
                    <a:lnTo>
                      <a:pt x="0" y="29"/>
                    </a:lnTo>
                    <a:lnTo>
                      <a:pt x="0" y="19"/>
                    </a:lnTo>
                    <a:lnTo>
                      <a:pt x="5" y="10"/>
                    </a:lnTo>
                    <a:lnTo>
                      <a:pt x="11" y="2"/>
                    </a:lnTo>
                    <a:lnTo>
                      <a:pt x="17" y="0"/>
                    </a:lnTo>
                    <a:lnTo>
                      <a:pt x="23" y="5"/>
                    </a:lnTo>
                    <a:lnTo>
                      <a:pt x="21" y="22"/>
                    </a:lnTo>
                    <a:lnTo>
                      <a:pt x="16" y="36"/>
                    </a:lnTo>
                    <a:lnTo>
                      <a:pt x="9" y="44"/>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511" name="Freeform 240"/>
              <p:cNvSpPr>
                <a:spLocks/>
              </p:cNvSpPr>
              <p:nvPr/>
            </p:nvSpPr>
            <p:spPr bwMode="auto">
              <a:xfrm>
                <a:off x="6796882" y="3543300"/>
                <a:ext cx="55563" cy="49212"/>
              </a:xfrm>
              <a:custGeom>
                <a:avLst/>
                <a:gdLst/>
                <a:ahLst/>
                <a:cxnLst>
                  <a:cxn ang="0">
                    <a:pos x="2" y="14"/>
                  </a:cxn>
                  <a:cxn ang="0">
                    <a:pos x="6" y="10"/>
                  </a:cxn>
                  <a:cxn ang="0">
                    <a:pos x="14" y="7"/>
                  </a:cxn>
                  <a:cxn ang="0">
                    <a:pos x="21" y="2"/>
                  </a:cxn>
                  <a:cxn ang="0">
                    <a:pos x="30" y="0"/>
                  </a:cxn>
                  <a:cxn ang="0">
                    <a:pos x="31" y="2"/>
                  </a:cxn>
                  <a:cxn ang="0">
                    <a:pos x="35" y="9"/>
                  </a:cxn>
                  <a:cxn ang="0">
                    <a:pos x="31" y="14"/>
                  </a:cxn>
                  <a:cxn ang="0">
                    <a:pos x="26" y="23"/>
                  </a:cxn>
                  <a:cxn ang="0">
                    <a:pos x="18" y="28"/>
                  </a:cxn>
                  <a:cxn ang="0">
                    <a:pos x="12" y="31"/>
                  </a:cxn>
                  <a:cxn ang="0">
                    <a:pos x="4" y="28"/>
                  </a:cxn>
                  <a:cxn ang="0">
                    <a:pos x="2" y="21"/>
                  </a:cxn>
                  <a:cxn ang="0">
                    <a:pos x="0" y="16"/>
                  </a:cxn>
                  <a:cxn ang="0">
                    <a:pos x="2" y="14"/>
                  </a:cxn>
                </a:cxnLst>
                <a:rect l="0" t="0" r="r" b="b"/>
                <a:pathLst>
                  <a:path w="35" h="31">
                    <a:moveTo>
                      <a:pt x="2" y="14"/>
                    </a:moveTo>
                    <a:lnTo>
                      <a:pt x="6" y="10"/>
                    </a:lnTo>
                    <a:lnTo>
                      <a:pt x="14" y="7"/>
                    </a:lnTo>
                    <a:lnTo>
                      <a:pt x="21" y="2"/>
                    </a:lnTo>
                    <a:lnTo>
                      <a:pt x="30" y="0"/>
                    </a:lnTo>
                    <a:lnTo>
                      <a:pt x="31" y="2"/>
                    </a:lnTo>
                    <a:lnTo>
                      <a:pt x="35" y="9"/>
                    </a:lnTo>
                    <a:lnTo>
                      <a:pt x="31" y="14"/>
                    </a:lnTo>
                    <a:lnTo>
                      <a:pt x="26" y="23"/>
                    </a:lnTo>
                    <a:lnTo>
                      <a:pt x="18" y="28"/>
                    </a:lnTo>
                    <a:lnTo>
                      <a:pt x="12" y="31"/>
                    </a:lnTo>
                    <a:lnTo>
                      <a:pt x="4" y="28"/>
                    </a:lnTo>
                    <a:lnTo>
                      <a:pt x="2" y="21"/>
                    </a:lnTo>
                    <a:lnTo>
                      <a:pt x="0" y="16"/>
                    </a:lnTo>
                    <a:lnTo>
                      <a:pt x="2" y="14"/>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512" name="Freeform 241"/>
              <p:cNvSpPr>
                <a:spLocks/>
              </p:cNvSpPr>
              <p:nvPr/>
            </p:nvSpPr>
            <p:spPr bwMode="auto">
              <a:xfrm>
                <a:off x="6549232" y="3467100"/>
                <a:ext cx="266700" cy="515937"/>
              </a:xfrm>
              <a:custGeom>
                <a:avLst/>
                <a:gdLst/>
                <a:ahLst/>
                <a:cxnLst>
                  <a:cxn ang="0">
                    <a:pos x="24" y="175"/>
                  </a:cxn>
                  <a:cxn ang="0">
                    <a:pos x="27" y="162"/>
                  </a:cxn>
                  <a:cxn ang="0">
                    <a:pos x="19" y="138"/>
                  </a:cxn>
                  <a:cxn ang="0">
                    <a:pos x="8" y="124"/>
                  </a:cxn>
                  <a:cxn ang="0">
                    <a:pos x="12" y="117"/>
                  </a:cxn>
                  <a:cxn ang="0">
                    <a:pos x="10" y="89"/>
                  </a:cxn>
                  <a:cxn ang="0">
                    <a:pos x="2" y="62"/>
                  </a:cxn>
                  <a:cxn ang="0">
                    <a:pos x="22" y="50"/>
                  </a:cxn>
                  <a:cxn ang="0">
                    <a:pos x="43" y="31"/>
                  </a:cxn>
                  <a:cxn ang="0">
                    <a:pos x="55" y="26"/>
                  </a:cxn>
                  <a:cxn ang="0">
                    <a:pos x="60" y="24"/>
                  </a:cxn>
                  <a:cxn ang="0">
                    <a:pos x="65" y="9"/>
                  </a:cxn>
                  <a:cxn ang="0">
                    <a:pos x="100" y="3"/>
                  </a:cxn>
                  <a:cxn ang="0">
                    <a:pos x="132" y="7"/>
                  </a:cxn>
                  <a:cxn ang="0">
                    <a:pos x="139" y="34"/>
                  </a:cxn>
                  <a:cxn ang="0">
                    <a:pos x="115" y="67"/>
                  </a:cxn>
                  <a:cxn ang="0">
                    <a:pos x="125" y="83"/>
                  </a:cxn>
                  <a:cxn ang="0">
                    <a:pos x="150" y="107"/>
                  </a:cxn>
                  <a:cxn ang="0">
                    <a:pos x="167" y="141"/>
                  </a:cxn>
                  <a:cxn ang="0">
                    <a:pos x="163" y="181"/>
                  </a:cxn>
                  <a:cxn ang="0">
                    <a:pos x="139" y="191"/>
                  </a:cxn>
                  <a:cxn ang="0">
                    <a:pos x="120" y="206"/>
                  </a:cxn>
                  <a:cxn ang="0">
                    <a:pos x="119" y="206"/>
                  </a:cxn>
                  <a:cxn ang="0">
                    <a:pos x="107" y="220"/>
                  </a:cxn>
                  <a:cxn ang="0">
                    <a:pos x="103" y="205"/>
                  </a:cxn>
                  <a:cxn ang="0">
                    <a:pos x="101" y="196"/>
                  </a:cxn>
                  <a:cxn ang="0">
                    <a:pos x="76" y="181"/>
                  </a:cxn>
                  <a:cxn ang="0">
                    <a:pos x="50" y="162"/>
                  </a:cxn>
                  <a:cxn ang="0">
                    <a:pos x="41" y="150"/>
                  </a:cxn>
                  <a:cxn ang="0">
                    <a:pos x="31" y="155"/>
                  </a:cxn>
                  <a:cxn ang="0">
                    <a:pos x="29" y="172"/>
                  </a:cxn>
                  <a:cxn ang="0">
                    <a:pos x="19" y="198"/>
                  </a:cxn>
                  <a:cxn ang="0">
                    <a:pos x="33" y="213"/>
                  </a:cxn>
                  <a:cxn ang="0">
                    <a:pos x="36" y="229"/>
                  </a:cxn>
                  <a:cxn ang="0">
                    <a:pos x="67" y="253"/>
                  </a:cxn>
                  <a:cxn ang="0">
                    <a:pos x="81" y="270"/>
                  </a:cxn>
                  <a:cxn ang="0">
                    <a:pos x="82" y="289"/>
                  </a:cxn>
                  <a:cxn ang="0">
                    <a:pos x="94" y="315"/>
                  </a:cxn>
                  <a:cxn ang="0">
                    <a:pos x="89" y="323"/>
                  </a:cxn>
                  <a:cxn ang="0">
                    <a:pos x="81" y="322"/>
                  </a:cxn>
                  <a:cxn ang="0">
                    <a:pos x="55" y="304"/>
                  </a:cxn>
                  <a:cxn ang="0">
                    <a:pos x="38" y="272"/>
                  </a:cxn>
                  <a:cxn ang="0">
                    <a:pos x="31" y="246"/>
                  </a:cxn>
                  <a:cxn ang="0">
                    <a:pos x="19" y="222"/>
                  </a:cxn>
                  <a:cxn ang="0">
                    <a:pos x="10" y="220"/>
                  </a:cxn>
                  <a:cxn ang="0">
                    <a:pos x="10" y="208"/>
                  </a:cxn>
                </a:cxnLst>
                <a:rect l="0" t="0" r="r" b="b"/>
                <a:pathLst>
                  <a:path w="168" h="325">
                    <a:moveTo>
                      <a:pt x="14" y="199"/>
                    </a:moveTo>
                    <a:lnTo>
                      <a:pt x="19" y="186"/>
                    </a:lnTo>
                    <a:lnTo>
                      <a:pt x="24" y="175"/>
                    </a:lnTo>
                    <a:lnTo>
                      <a:pt x="26" y="172"/>
                    </a:lnTo>
                    <a:lnTo>
                      <a:pt x="29" y="169"/>
                    </a:lnTo>
                    <a:lnTo>
                      <a:pt x="27" y="162"/>
                    </a:lnTo>
                    <a:lnTo>
                      <a:pt x="24" y="153"/>
                    </a:lnTo>
                    <a:lnTo>
                      <a:pt x="21" y="143"/>
                    </a:lnTo>
                    <a:lnTo>
                      <a:pt x="19" y="138"/>
                    </a:lnTo>
                    <a:lnTo>
                      <a:pt x="10" y="132"/>
                    </a:lnTo>
                    <a:lnTo>
                      <a:pt x="8" y="126"/>
                    </a:lnTo>
                    <a:lnTo>
                      <a:pt x="8" y="124"/>
                    </a:lnTo>
                    <a:lnTo>
                      <a:pt x="10" y="122"/>
                    </a:lnTo>
                    <a:lnTo>
                      <a:pt x="10" y="122"/>
                    </a:lnTo>
                    <a:lnTo>
                      <a:pt x="12" y="117"/>
                    </a:lnTo>
                    <a:lnTo>
                      <a:pt x="14" y="112"/>
                    </a:lnTo>
                    <a:lnTo>
                      <a:pt x="12" y="100"/>
                    </a:lnTo>
                    <a:lnTo>
                      <a:pt x="10" y="89"/>
                    </a:lnTo>
                    <a:lnTo>
                      <a:pt x="3" y="83"/>
                    </a:lnTo>
                    <a:lnTo>
                      <a:pt x="0" y="76"/>
                    </a:lnTo>
                    <a:lnTo>
                      <a:pt x="2" y="62"/>
                    </a:lnTo>
                    <a:lnTo>
                      <a:pt x="8" y="55"/>
                    </a:lnTo>
                    <a:lnTo>
                      <a:pt x="14" y="52"/>
                    </a:lnTo>
                    <a:lnTo>
                      <a:pt x="22" y="50"/>
                    </a:lnTo>
                    <a:lnTo>
                      <a:pt x="29" y="43"/>
                    </a:lnTo>
                    <a:lnTo>
                      <a:pt x="36" y="38"/>
                    </a:lnTo>
                    <a:lnTo>
                      <a:pt x="43" y="31"/>
                    </a:lnTo>
                    <a:lnTo>
                      <a:pt x="51" y="22"/>
                    </a:lnTo>
                    <a:lnTo>
                      <a:pt x="55" y="22"/>
                    </a:lnTo>
                    <a:lnTo>
                      <a:pt x="55" y="26"/>
                    </a:lnTo>
                    <a:lnTo>
                      <a:pt x="58" y="28"/>
                    </a:lnTo>
                    <a:lnTo>
                      <a:pt x="58" y="26"/>
                    </a:lnTo>
                    <a:lnTo>
                      <a:pt x="60" y="24"/>
                    </a:lnTo>
                    <a:lnTo>
                      <a:pt x="60" y="17"/>
                    </a:lnTo>
                    <a:lnTo>
                      <a:pt x="60" y="10"/>
                    </a:lnTo>
                    <a:lnTo>
                      <a:pt x="65" y="9"/>
                    </a:lnTo>
                    <a:lnTo>
                      <a:pt x="74" y="7"/>
                    </a:lnTo>
                    <a:lnTo>
                      <a:pt x="89" y="7"/>
                    </a:lnTo>
                    <a:lnTo>
                      <a:pt x="100" y="3"/>
                    </a:lnTo>
                    <a:lnTo>
                      <a:pt x="110" y="0"/>
                    </a:lnTo>
                    <a:lnTo>
                      <a:pt x="120" y="3"/>
                    </a:lnTo>
                    <a:lnTo>
                      <a:pt x="132" y="7"/>
                    </a:lnTo>
                    <a:lnTo>
                      <a:pt x="137" y="19"/>
                    </a:lnTo>
                    <a:lnTo>
                      <a:pt x="150" y="26"/>
                    </a:lnTo>
                    <a:lnTo>
                      <a:pt x="139" y="34"/>
                    </a:lnTo>
                    <a:lnTo>
                      <a:pt x="127" y="43"/>
                    </a:lnTo>
                    <a:lnTo>
                      <a:pt x="119" y="52"/>
                    </a:lnTo>
                    <a:lnTo>
                      <a:pt x="115" y="67"/>
                    </a:lnTo>
                    <a:lnTo>
                      <a:pt x="115" y="71"/>
                    </a:lnTo>
                    <a:lnTo>
                      <a:pt x="119" y="74"/>
                    </a:lnTo>
                    <a:lnTo>
                      <a:pt x="125" y="83"/>
                    </a:lnTo>
                    <a:lnTo>
                      <a:pt x="132" y="91"/>
                    </a:lnTo>
                    <a:lnTo>
                      <a:pt x="139" y="100"/>
                    </a:lnTo>
                    <a:lnTo>
                      <a:pt x="150" y="107"/>
                    </a:lnTo>
                    <a:lnTo>
                      <a:pt x="156" y="114"/>
                    </a:lnTo>
                    <a:lnTo>
                      <a:pt x="163" y="127"/>
                    </a:lnTo>
                    <a:lnTo>
                      <a:pt x="167" y="141"/>
                    </a:lnTo>
                    <a:lnTo>
                      <a:pt x="168" y="155"/>
                    </a:lnTo>
                    <a:lnTo>
                      <a:pt x="165" y="167"/>
                    </a:lnTo>
                    <a:lnTo>
                      <a:pt x="163" y="181"/>
                    </a:lnTo>
                    <a:lnTo>
                      <a:pt x="151" y="182"/>
                    </a:lnTo>
                    <a:lnTo>
                      <a:pt x="146" y="186"/>
                    </a:lnTo>
                    <a:lnTo>
                      <a:pt x="139" y="191"/>
                    </a:lnTo>
                    <a:lnTo>
                      <a:pt x="132" y="196"/>
                    </a:lnTo>
                    <a:lnTo>
                      <a:pt x="125" y="201"/>
                    </a:lnTo>
                    <a:lnTo>
                      <a:pt x="120" y="206"/>
                    </a:lnTo>
                    <a:lnTo>
                      <a:pt x="119" y="205"/>
                    </a:lnTo>
                    <a:lnTo>
                      <a:pt x="119" y="203"/>
                    </a:lnTo>
                    <a:lnTo>
                      <a:pt x="119" y="206"/>
                    </a:lnTo>
                    <a:lnTo>
                      <a:pt x="119" y="208"/>
                    </a:lnTo>
                    <a:lnTo>
                      <a:pt x="113" y="215"/>
                    </a:lnTo>
                    <a:lnTo>
                      <a:pt x="107" y="220"/>
                    </a:lnTo>
                    <a:lnTo>
                      <a:pt x="103" y="215"/>
                    </a:lnTo>
                    <a:lnTo>
                      <a:pt x="103" y="212"/>
                    </a:lnTo>
                    <a:lnTo>
                      <a:pt x="103" y="205"/>
                    </a:lnTo>
                    <a:lnTo>
                      <a:pt x="105" y="203"/>
                    </a:lnTo>
                    <a:lnTo>
                      <a:pt x="101" y="199"/>
                    </a:lnTo>
                    <a:lnTo>
                      <a:pt x="101" y="196"/>
                    </a:lnTo>
                    <a:lnTo>
                      <a:pt x="89" y="193"/>
                    </a:lnTo>
                    <a:lnTo>
                      <a:pt x="84" y="186"/>
                    </a:lnTo>
                    <a:lnTo>
                      <a:pt x="76" y="181"/>
                    </a:lnTo>
                    <a:lnTo>
                      <a:pt x="72" y="172"/>
                    </a:lnTo>
                    <a:lnTo>
                      <a:pt x="60" y="165"/>
                    </a:lnTo>
                    <a:lnTo>
                      <a:pt x="50" y="162"/>
                    </a:lnTo>
                    <a:lnTo>
                      <a:pt x="48" y="158"/>
                    </a:lnTo>
                    <a:lnTo>
                      <a:pt x="48" y="155"/>
                    </a:lnTo>
                    <a:lnTo>
                      <a:pt x="41" y="150"/>
                    </a:lnTo>
                    <a:lnTo>
                      <a:pt x="34" y="150"/>
                    </a:lnTo>
                    <a:lnTo>
                      <a:pt x="31" y="150"/>
                    </a:lnTo>
                    <a:lnTo>
                      <a:pt x="31" y="155"/>
                    </a:lnTo>
                    <a:lnTo>
                      <a:pt x="31" y="158"/>
                    </a:lnTo>
                    <a:lnTo>
                      <a:pt x="33" y="165"/>
                    </a:lnTo>
                    <a:lnTo>
                      <a:pt x="29" y="172"/>
                    </a:lnTo>
                    <a:lnTo>
                      <a:pt x="26" y="181"/>
                    </a:lnTo>
                    <a:lnTo>
                      <a:pt x="21" y="187"/>
                    </a:lnTo>
                    <a:lnTo>
                      <a:pt x="19" y="198"/>
                    </a:lnTo>
                    <a:lnTo>
                      <a:pt x="21" y="205"/>
                    </a:lnTo>
                    <a:lnTo>
                      <a:pt x="27" y="210"/>
                    </a:lnTo>
                    <a:lnTo>
                      <a:pt x="33" y="213"/>
                    </a:lnTo>
                    <a:lnTo>
                      <a:pt x="36" y="222"/>
                    </a:lnTo>
                    <a:lnTo>
                      <a:pt x="34" y="222"/>
                    </a:lnTo>
                    <a:lnTo>
                      <a:pt x="36" y="229"/>
                    </a:lnTo>
                    <a:lnTo>
                      <a:pt x="41" y="237"/>
                    </a:lnTo>
                    <a:lnTo>
                      <a:pt x="53" y="244"/>
                    </a:lnTo>
                    <a:lnTo>
                      <a:pt x="67" y="253"/>
                    </a:lnTo>
                    <a:lnTo>
                      <a:pt x="72" y="258"/>
                    </a:lnTo>
                    <a:lnTo>
                      <a:pt x="77" y="263"/>
                    </a:lnTo>
                    <a:lnTo>
                      <a:pt x="81" y="270"/>
                    </a:lnTo>
                    <a:lnTo>
                      <a:pt x="84" y="280"/>
                    </a:lnTo>
                    <a:lnTo>
                      <a:pt x="82" y="284"/>
                    </a:lnTo>
                    <a:lnTo>
                      <a:pt x="82" y="289"/>
                    </a:lnTo>
                    <a:lnTo>
                      <a:pt x="86" y="299"/>
                    </a:lnTo>
                    <a:lnTo>
                      <a:pt x="93" y="308"/>
                    </a:lnTo>
                    <a:lnTo>
                      <a:pt x="94" y="315"/>
                    </a:lnTo>
                    <a:lnTo>
                      <a:pt x="96" y="323"/>
                    </a:lnTo>
                    <a:lnTo>
                      <a:pt x="93" y="323"/>
                    </a:lnTo>
                    <a:lnTo>
                      <a:pt x="89" y="323"/>
                    </a:lnTo>
                    <a:lnTo>
                      <a:pt x="88" y="323"/>
                    </a:lnTo>
                    <a:lnTo>
                      <a:pt x="86" y="325"/>
                    </a:lnTo>
                    <a:lnTo>
                      <a:pt x="81" y="322"/>
                    </a:lnTo>
                    <a:lnTo>
                      <a:pt x="77" y="320"/>
                    </a:lnTo>
                    <a:lnTo>
                      <a:pt x="65" y="313"/>
                    </a:lnTo>
                    <a:lnTo>
                      <a:pt x="55" y="304"/>
                    </a:lnTo>
                    <a:lnTo>
                      <a:pt x="46" y="294"/>
                    </a:lnTo>
                    <a:lnTo>
                      <a:pt x="43" y="284"/>
                    </a:lnTo>
                    <a:lnTo>
                      <a:pt x="38" y="272"/>
                    </a:lnTo>
                    <a:lnTo>
                      <a:pt x="36" y="263"/>
                    </a:lnTo>
                    <a:lnTo>
                      <a:pt x="33" y="253"/>
                    </a:lnTo>
                    <a:lnTo>
                      <a:pt x="31" y="246"/>
                    </a:lnTo>
                    <a:lnTo>
                      <a:pt x="27" y="237"/>
                    </a:lnTo>
                    <a:lnTo>
                      <a:pt x="24" y="230"/>
                    </a:lnTo>
                    <a:lnTo>
                      <a:pt x="19" y="222"/>
                    </a:lnTo>
                    <a:lnTo>
                      <a:pt x="15" y="220"/>
                    </a:lnTo>
                    <a:lnTo>
                      <a:pt x="12" y="220"/>
                    </a:lnTo>
                    <a:lnTo>
                      <a:pt x="10" y="220"/>
                    </a:lnTo>
                    <a:lnTo>
                      <a:pt x="8" y="218"/>
                    </a:lnTo>
                    <a:lnTo>
                      <a:pt x="10" y="218"/>
                    </a:lnTo>
                    <a:lnTo>
                      <a:pt x="10" y="208"/>
                    </a:lnTo>
                    <a:lnTo>
                      <a:pt x="12" y="199"/>
                    </a:lnTo>
                    <a:lnTo>
                      <a:pt x="14" y="199"/>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513" name="Freeform 242"/>
              <p:cNvSpPr>
                <a:spLocks/>
              </p:cNvSpPr>
              <p:nvPr/>
            </p:nvSpPr>
            <p:spPr bwMode="auto">
              <a:xfrm>
                <a:off x="6723857" y="4048125"/>
                <a:ext cx="34925" cy="36512"/>
              </a:xfrm>
              <a:custGeom>
                <a:avLst/>
                <a:gdLst/>
                <a:ahLst/>
                <a:cxnLst>
                  <a:cxn ang="0">
                    <a:pos x="14" y="19"/>
                  </a:cxn>
                  <a:cxn ang="0">
                    <a:pos x="10" y="16"/>
                  </a:cxn>
                  <a:cxn ang="0">
                    <a:pos x="9" y="12"/>
                  </a:cxn>
                  <a:cxn ang="0">
                    <a:pos x="3" y="9"/>
                  </a:cxn>
                  <a:cxn ang="0">
                    <a:pos x="0" y="7"/>
                  </a:cxn>
                  <a:cxn ang="0">
                    <a:pos x="3" y="2"/>
                  </a:cxn>
                  <a:cxn ang="0">
                    <a:pos x="10" y="0"/>
                  </a:cxn>
                  <a:cxn ang="0">
                    <a:pos x="14" y="11"/>
                  </a:cxn>
                  <a:cxn ang="0">
                    <a:pos x="22" y="17"/>
                  </a:cxn>
                  <a:cxn ang="0">
                    <a:pos x="22" y="19"/>
                  </a:cxn>
                  <a:cxn ang="0">
                    <a:pos x="22" y="23"/>
                  </a:cxn>
                  <a:cxn ang="0">
                    <a:pos x="21" y="23"/>
                  </a:cxn>
                  <a:cxn ang="0">
                    <a:pos x="19" y="23"/>
                  </a:cxn>
                  <a:cxn ang="0">
                    <a:pos x="15" y="21"/>
                  </a:cxn>
                  <a:cxn ang="0">
                    <a:pos x="14" y="19"/>
                  </a:cxn>
                </a:cxnLst>
                <a:rect l="0" t="0" r="r" b="b"/>
                <a:pathLst>
                  <a:path w="22" h="23">
                    <a:moveTo>
                      <a:pt x="14" y="19"/>
                    </a:moveTo>
                    <a:lnTo>
                      <a:pt x="10" y="16"/>
                    </a:lnTo>
                    <a:lnTo>
                      <a:pt x="9" y="12"/>
                    </a:lnTo>
                    <a:lnTo>
                      <a:pt x="3" y="9"/>
                    </a:lnTo>
                    <a:lnTo>
                      <a:pt x="0" y="7"/>
                    </a:lnTo>
                    <a:lnTo>
                      <a:pt x="3" y="2"/>
                    </a:lnTo>
                    <a:lnTo>
                      <a:pt x="10" y="0"/>
                    </a:lnTo>
                    <a:lnTo>
                      <a:pt x="14" y="11"/>
                    </a:lnTo>
                    <a:lnTo>
                      <a:pt x="22" y="17"/>
                    </a:lnTo>
                    <a:lnTo>
                      <a:pt x="22" y="19"/>
                    </a:lnTo>
                    <a:lnTo>
                      <a:pt x="22" y="23"/>
                    </a:lnTo>
                    <a:lnTo>
                      <a:pt x="21" y="23"/>
                    </a:lnTo>
                    <a:lnTo>
                      <a:pt x="19" y="23"/>
                    </a:lnTo>
                    <a:lnTo>
                      <a:pt x="15" y="21"/>
                    </a:lnTo>
                    <a:lnTo>
                      <a:pt x="14" y="19"/>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514" name="Freeform 243"/>
              <p:cNvSpPr>
                <a:spLocks/>
              </p:cNvSpPr>
              <p:nvPr/>
            </p:nvSpPr>
            <p:spPr bwMode="auto">
              <a:xfrm>
                <a:off x="6781007" y="4075113"/>
                <a:ext cx="15875" cy="14287"/>
              </a:xfrm>
              <a:custGeom>
                <a:avLst/>
                <a:gdLst/>
                <a:ahLst/>
                <a:cxnLst>
                  <a:cxn ang="0">
                    <a:pos x="0" y="0"/>
                  </a:cxn>
                  <a:cxn ang="0">
                    <a:pos x="2" y="0"/>
                  </a:cxn>
                  <a:cxn ang="0">
                    <a:pos x="5" y="0"/>
                  </a:cxn>
                  <a:cxn ang="0">
                    <a:pos x="7" y="0"/>
                  </a:cxn>
                  <a:cxn ang="0">
                    <a:pos x="10" y="2"/>
                  </a:cxn>
                  <a:cxn ang="0">
                    <a:pos x="7" y="6"/>
                  </a:cxn>
                  <a:cxn ang="0">
                    <a:pos x="4" y="9"/>
                  </a:cxn>
                  <a:cxn ang="0">
                    <a:pos x="0" y="6"/>
                  </a:cxn>
                  <a:cxn ang="0">
                    <a:pos x="0" y="2"/>
                  </a:cxn>
                  <a:cxn ang="0">
                    <a:pos x="0" y="0"/>
                  </a:cxn>
                </a:cxnLst>
                <a:rect l="0" t="0" r="r" b="b"/>
                <a:pathLst>
                  <a:path w="10" h="9">
                    <a:moveTo>
                      <a:pt x="0" y="0"/>
                    </a:moveTo>
                    <a:lnTo>
                      <a:pt x="2" y="0"/>
                    </a:lnTo>
                    <a:lnTo>
                      <a:pt x="5" y="0"/>
                    </a:lnTo>
                    <a:lnTo>
                      <a:pt x="7" y="0"/>
                    </a:lnTo>
                    <a:lnTo>
                      <a:pt x="10" y="2"/>
                    </a:lnTo>
                    <a:lnTo>
                      <a:pt x="7" y="6"/>
                    </a:lnTo>
                    <a:lnTo>
                      <a:pt x="4" y="9"/>
                    </a:lnTo>
                    <a:lnTo>
                      <a:pt x="0" y="6"/>
                    </a:lnTo>
                    <a:lnTo>
                      <a:pt x="0" y="2"/>
                    </a:lnTo>
                    <a:lnTo>
                      <a:pt x="0" y="0"/>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515" name="Freeform 244"/>
              <p:cNvSpPr>
                <a:spLocks/>
              </p:cNvSpPr>
              <p:nvPr/>
            </p:nvSpPr>
            <p:spPr bwMode="auto">
              <a:xfrm>
                <a:off x="6576219" y="4040188"/>
                <a:ext cx="14288" cy="22225"/>
              </a:xfrm>
              <a:custGeom>
                <a:avLst/>
                <a:gdLst/>
                <a:ahLst/>
                <a:cxnLst>
                  <a:cxn ang="0">
                    <a:pos x="2" y="0"/>
                  </a:cxn>
                  <a:cxn ang="0">
                    <a:pos x="7" y="5"/>
                  </a:cxn>
                  <a:cxn ang="0">
                    <a:pos x="9" y="14"/>
                  </a:cxn>
                  <a:cxn ang="0">
                    <a:pos x="4" y="9"/>
                  </a:cxn>
                  <a:cxn ang="0">
                    <a:pos x="0" y="2"/>
                  </a:cxn>
                  <a:cxn ang="0">
                    <a:pos x="0" y="0"/>
                  </a:cxn>
                  <a:cxn ang="0">
                    <a:pos x="4" y="0"/>
                  </a:cxn>
                  <a:cxn ang="0">
                    <a:pos x="4" y="2"/>
                  </a:cxn>
                  <a:cxn ang="0">
                    <a:pos x="2" y="0"/>
                  </a:cxn>
                </a:cxnLst>
                <a:rect l="0" t="0" r="r" b="b"/>
                <a:pathLst>
                  <a:path w="9" h="14">
                    <a:moveTo>
                      <a:pt x="2" y="0"/>
                    </a:moveTo>
                    <a:lnTo>
                      <a:pt x="7" y="5"/>
                    </a:lnTo>
                    <a:lnTo>
                      <a:pt x="9" y="14"/>
                    </a:lnTo>
                    <a:lnTo>
                      <a:pt x="4" y="9"/>
                    </a:lnTo>
                    <a:lnTo>
                      <a:pt x="0" y="2"/>
                    </a:lnTo>
                    <a:lnTo>
                      <a:pt x="0" y="0"/>
                    </a:lnTo>
                    <a:lnTo>
                      <a:pt x="4" y="0"/>
                    </a:lnTo>
                    <a:lnTo>
                      <a:pt x="4" y="2"/>
                    </a:lnTo>
                    <a:lnTo>
                      <a:pt x="2" y="0"/>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516" name="Freeform 245"/>
              <p:cNvSpPr>
                <a:spLocks/>
              </p:cNvSpPr>
              <p:nvPr/>
            </p:nvSpPr>
            <p:spPr bwMode="auto">
              <a:xfrm>
                <a:off x="6546057" y="3990975"/>
                <a:ext cx="15875" cy="19050"/>
              </a:xfrm>
              <a:custGeom>
                <a:avLst/>
                <a:gdLst/>
                <a:ahLst/>
                <a:cxnLst>
                  <a:cxn ang="0">
                    <a:pos x="4" y="0"/>
                  </a:cxn>
                  <a:cxn ang="0">
                    <a:pos x="9" y="5"/>
                  </a:cxn>
                  <a:cxn ang="0">
                    <a:pos x="10" y="12"/>
                  </a:cxn>
                  <a:cxn ang="0">
                    <a:pos x="5" y="7"/>
                  </a:cxn>
                  <a:cxn ang="0">
                    <a:pos x="2" y="0"/>
                  </a:cxn>
                  <a:cxn ang="0">
                    <a:pos x="0" y="0"/>
                  </a:cxn>
                  <a:cxn ang="0">
                    <a:pos x="4" y="0"/>
                  </a:cxn>
                </a:cxnLst>
                <a:rect l="0" t="0" r="r" b="b"/>
                <a:pathLst>
                  <a:path w="10" h="12">
                    <a:moveTo>
                      <a:pt x="4" y="0"/>
                    </a:moveTo>
                    <a:lnTo>
                      <a:pt x="9" y="5"/>
                    </a:lnTo>
                    <a:lnTo>
                      <a:pt x="10" y="12"/>
                    </a:lnTo>
                    <a:lnTo>
                      <a:pt x="5" y="7"/>
                    </a:lnTo>
                    <a:lnTo>
                      <a:pt x="2" y="0"/>
                    </a:lnTo>
                    <a:lnTo>
                      <a:pt x="0" y="0"/>
                    </a:lnTo>
                    <a:lnTo>
                      <a:pt x="4" y="0"/>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517" name="Freeform 246"/>
              <p:cNvSpPr>
                <a:spLocks/>
              </p:cNvSpPr>
              <p:nvPr/>
            </p:nvSpPr>
            <p:spPr bwMode="auto">
              <a:xfrm>
                <a:off x="7284244" y="3205163"/>
                <a:ext cx="50800" cy="68262"/>
              </a:xfrm>
              <a:custGeom>
                <a:avLst/>
                <a:gdLst/>
                <a:ahLst/>
                <a:cxnLst>
                  <a:cxn ang="0">
                    <a:pos x="12" y="26"/>
                  </a:cxn>
                  <a:cxn ang="0">
                    <a:pos x="15" y="17"/>
                  </a:cxn>
                  <a:cxn ang="0">
                    <a:pos x="10" y="14"/>
                  </a:cxn>
                  <a:cxn ang="0">
                    <a:pos x="10" y="12"/>
                  </a:cxn>
                  <a:cxn ang="0">
                    <a:pos x="10" y="14"/>
                  </a:cxn>
                  <a:cxn ang="0">
                    <a:pos x="10" y="15"/>
                  </a:cxn>
                  <a:cxn ang="0">
                    <a:pos x="6" y="15"/>
                  </a:cxn>
                  <a:cxn ang="0">
                    <a:pos x="5" y="17"/>
                  </a:cxn>
                  <a:cxn ang="0">
                    <a:pos x="0" y="15"/>
                  </a:cxn>
                  <a:cxn ang="0">
                    <a:pos x="0" y="12"/>
                  </a:cxn>
                  <a:cxn ang="0">
                    <a:pos x="1" y="7"/>
                  </a:cxn>
                  <a:cxn ang="0">
                    <a:pos x="6" y="3"/>
                  </a:cxn>
                  <a:cxn ang="0">
                    <a:pos x="10" y="0"/>
                  </a:cxn>
                  <a:cxn ang="0">
                    <a:pos x="15" y="0"/>
                  </a:cxn>
                  <a:cxn ang="0">
                    <a:pos x="20" y="2"/>
                  </a:cxn>
                  <a:cxn ang="0">
                    <a:pos x="27" y="3"/>
                  </a:cxn>
                  <a:cxn ang="0">
                    <a:pos x="27" y="5"/>
                  </a:cxn>
                  <a:cxn ang="0">
                    <a:pos x="29" y="9"/>
                  </a:cxn>
                  <a:cxn ang="0">
                    <a:pos x="32" y="14"/>
                  </a:cxn>
                  <a:cxn ang="0">
                    <a:pos x="32" y="15"/>
                  </a:cxn>
                  <a:cxn ang="0">
                    <a:pos x="32" y="17"/>
                  </a:cxn>
                  <a:cxn ang="0">
                    <a:pos x="31" y="17"/>
                  </a:cxn>
                  <a:cxn ang="0">
                    <a:pos x="29" y="17"/>
                  </a:cxn>
                  <a:cxn ang="0">
                    <a:pos x="25" y="24"/>
                  </a:cxn>
                  <a:cxn ang="0">
                    <a:pos x="24" y="33"/>
                  </a:cxn>
                  <a:cxn ang="0">
                    <a:pos x="18" y="39"/>
                  </a:cxn>
                  <a:cxn ang="0">
                    <a:pos x="15" y="43"/>
                  </a:cxn>
                  <a:cxn ang="0">
                    <a:pos x="15" y="39"/>
                  </a:cxn>
                  <a:cxn ang="0">
                    <a:pos x="15" y="38"/>
                  </a:cxn>
                  <a:cxn ang="0">
                    <a:pos x="15" y="41"/>
                  </a:cxn>
                  <a:cxn ang="0">
                    <a:pos x="8" y="36"/>
                  </a:cxn>
                  <a:cxn ang="0">
                    <a:pos x="6" y="33"/>
                  </a:cxn>
                  <a:cxn ang="0">
                    <a:pos x="8" y="29"/>
                  </a:cxn>
                  <a:cxn ang="0">
                    <a:pos x="12" y="26"/>
                  </a:cxn>
                </a:cxnLst>
                <a:rect l="0" t="0" r="r" b="b"/>
                <a:pathLst>
                  <a:path w="32" h="43">
                    <a:moveTo>
                      <a:pt x="12" y="26"/>
                    </a:moveTo>
                    <a:lnTo>
                      <a:pt x="15" y="17"/>
                    </a:lnTo>
                    <a:lnTo>
                      <a:pt x="10" y="14"/>
                    </a:lnTo>
                    <a:lnTo>
                      <a:pt x="10" y="12"/>
                    </a:lnTo>
                    <a:lnTo>
                      <a:pt x="10" y="14"/>
                    </a:lnTo>
                    <a:lnTo>
                      <a:pt x="10" y="15"/>
                    </a:lnTo>
                    <a:lnTo>
                      <a:pt x="6" y="15"/>
                    </a:lnTo>
                    <a:lnTo>
                      <a:pt x="5" y="17"/>
                    </a:lnTo>
                    <a:lnTo>
                      <a:pt x="0" y="15"/>
                    </a:lnTo>
                    <a:lnTo>
                      <a:pt x="0" y="12"/>
                    </a:lnTo>
                    <a:lnTo>
                      <a:pt x="1" y="7"/>
                    </a:lnTo>
                    <a:lnTo>
                      <a:pt x="6" y="3"/>
                    </a:lnTo>
                    <a:lnTo>
                      <a:pt x="10" y="0"/>
                    </a:lnTo>
                    <a:lnTo>
                      <a:pt x="15" y="0"/>
                    </a:lnTo>
                    <a:lnTo>
                      <a:pt x="20" y="2"/>
                    </a:lnTo>
                    <a:lnTo>
                      <a:pt x="27" y="3"/>
                    </a:lnTo>
                    <a:lnTo>
                      <a:pt x="27" y="5"/>
                    </a:lnTo>
                    <a:lnTo>
                      <a:pt x="29" y="9"/>
                    </a:lnTo>
                    <a:lnTo>
                      <a:pt x="32" y="14"/>
                    </a:lnTo>
                    <a:lnTo>
                      <a:pt x="32" y="15"/>
                    </a:lnTo>
                    <a:lnTo>
                      <a:pt x="32" y="17"/>
                    </a:lnTo>
                    <a:lnTo>
                      <a:pt x="31" y="17"/>
                    </a:lnTo>
                    <a:lnTo>
                      <a:pt x="29" y="17"/>
                    </a:lnTo>
                    <a:lnTo>
                      <a:pt x="25" y="24"/>
                    </a:lnTo>
                    <a:lnTo>
                      <a:pt x="24" y="33"/>
                    </a:lnTo>
                    <a:lnTo>
                      <a:pt x="18" y="39"/>
                    </a:lnTo>
                    <a:lnTo>
                      <a:pt x="15" y="43"/>
                    </a:lnTo>
                    <a:lnTo>
                      <a:pt x="15" y="39"/>
                    </a:lnTo>
                    <a:lnTo>
                      <a:pt x="15" y="38"/>
                    </a:lnTo>
                    <a:lnTo>
                      <a:pt x="15" y="41"/>
                    </a:lnTo>
                    <a:lnTo>
                      <a:pt x="8" y="36"/>
                    </a:lnTo>
                    <a:lnTo>
                      <a:pt x="6" y="33"/>
                    </a:lnTo>
                    <a:lnTo>
                      <a:pt x="8" y="29"/>
                    </a:lnTo>
                    <a:lnTo>
                      <a:pt x="12" y="26"/>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518" name="Freeform 247"/>
              <p:cNvSpPr>
                <a:spLocks/>
              </p:cNvSpPr>
              <p:nvPr/>
            </p:nvSpPr>
            <p:spPr bwMode="auto">
              <a:xfrm>
                <a:off x="7346157" y="3189288"/>
                <a:ext cx="49213" cy="42862"/>
              </a:xfrm>
              <a:custGeom>
                <a:avLst/>
                <a:gdLst/>
                <a:ahLst/>
                <a:cxnLst>
                  <a:cxn ang="0">
                    <a:pos x="26" y="17"/>
                  </a:cxn>
                  <a:cxn ang="0">
                    <a:pos x="21" y="15"/>
                  </a:cxn>
                  <a:cxn ang="0">
                    <a:pos x="19" y="13"/>
                  </a:cxn>
                  <a:cxn ang="0">
                    <a:pos x="12" y="22"/>
                  </a:cxn>
                  <a:cxn ang="0">
                    <a:pos x="7" y="27"/>
                  </a:cxn>
                  <a:cxn ang="0">
                    <a:pos x="4" y="24"/>
                  </a:cxn>
                  <a:cxn ang="0">
                    <a:pos x="4" y="19"/>
                  </a:cxn>
                  <a:cxn ang="0">
                    <a:pos x="0" y="15"/>
                  </a:cxn>
                  <a:cxn ang="0">
                    <a:pos x="0" y="13"/>
                  </a:cxn>
                  <a:cxn ang="0">
                    <a:pos x="4" y="10"/>
                  </a:cxn>
                  <a:cxn ang="0">
                    <a:pos x="9" y="7"/>
                  </a:cxn>
                  <a:cxn ang="0">
                    <a:pos x="17" y="3"/>
                  </a:cxn>
                  <a:cxn ang="0">
                    <a:pos x="26" y="0"/>
                  </a:cxn>
                  <a:cxn ang="0">
                    <a:pos x="31" y="1"/>
                  </a:cxn>
                  <a:cxn ang="0">
                    <a:pos x="31" y="8"/>
                  </a:cxn>
                  <a:cxn ang="0">
                    <a:pos x="28" y="13"/>
                  </a:cxn>
                  <a:cxn ang="0">
                    <a:pos x="26" y="17"/>
                  </a:cxn>
                </a:cxnLst>
                <a:rect l="0" t="0" r="r" b="b"/>
                <a:pathLst>
                  <a:path w="31" h="27">
                    <a:moveTo>
                      <a:pt x="26" y="17"/>
                    </a:moveTo>
                    <a:lnTo>
                      <a:pt x="21" y="15"/>
                    </a:lnTo>
                    <a:lnTo>
                      <a:pt x="19" y="13"/>
                    </a:lnTo>
                    <a:lnTo>
                      <a:pt x="12" y="22"/>
                    </a:lnTo>
                    <a:lnTo>
                      <a:pt x="7" y="27"/>
                    </a:lnTo>
                    <a:lnTo>
                      <a:pt x="4" y="24"/>
                    </a:lnTo>
                    <a:lnTo>
                      <a:pt x="4" y="19"/>
                    </a:lnTo>
                    <a:lnTo>
                      <a:pt x="0" y="15"/>
                    </a:lnTo>
                    <a:lnTo>
                      <a:pt x="0" y="13"/>
                    </a:lnTo>
                    <a:lnTo>
                      <a:pt x="4" y="10"/>
                    </a:lnTo>
                    <a:lnTo>
                      <a:pt x="9" y="7"/>
                    </a:lnTo>
                    <a:lnTo>
                      <a:pt x="17" y="3"/>
                    </a:lnTo>
                    <a:lnTo>
                      <a:pt x="26" y="0"/>
                    </a:lnTo>
                    <a:lnTo>
                      <a:pt x="31" y="1"/>
                    </a:lnTo>
                    <a:lnTo>
                      <a:pt x="31" y="8"/>
                    </a:lnTo>
                    <a:lnTo>
                      <a:pt x="28" y="13"/>
                    </a:lnTo>
                    <a:lnTo>
                      <a:pt x="26" y="17"/>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519" name="Freeform 248"/>
              <p:cNvSpPr>
                <a:spLocks/>
              </p:cNvSpPr>
              <p:nvPr/>
            </p:nvSpPr>
            <p:spPr bwMode="auto">
              <a:xfrm>
                <a:off x="7312819" y="3003550"/>
                <a:ext cx="257175" cy="209550"/>
              </a:xfrm>
              <a:custGeom>
                <a:avLst/>
                <a:gdLst/>
                <a:ahLst/>
                <a:cxnLst>
                  <a:cxn ang="0">
                    <a:pos x="62" y="125"/>
                  </a:cxn>
                  <a:cxn ang="0">
                    <a:pos x="62" y="118"/>
                  </a:cxn>
                  <a:cxn ang="0">
                    <a:pos x="56" y="111"/>
                  </a:cxn>
                  <a:cxn ang="0">
                    <a:pos x="45" y="111"/>
                  </a:cxn>
                  <a:cxn ang="0">
                    <a:pos x="38" y="113"/>
                  </a:cxn>
                  <a:cxn ang="0">
                    <a:pos x="21" y="120"/>
                  </a:cxn>
                  <a:cxn ang="0">
                    <a:pos x="2" y="122"/>
                  </a:cxn>
                  <a:cxn ang="0">
                    <a:pos x="2" y="118"/>
                  </a:cxn>
                  <a:cxn ang="0">
                    <a:pos x="13" y="110"/>
                  </a:cxn>
                  <a:cxn ang="0">
                    <a:pos x="25" y="98"/>
                  </a:cxn>
                  <a:cxn ang="0">
                    <a:pos x="43" y="98"/>
                  </a:cxn>
                  <a:cxn ang="0">
                    <a:pos x="57" y="98"/>
                  </a:cxn>
                  <a:cxn ang="0">
                    <a:pos x="69" y="94"/>
                  </a:cxn>
                  <a:cxn ang="0">
                    <a:pos x="78" y="84"/>
                  </a:cxn>
                  <a:cxn ang="0">
                    <a:pos x="86" y="75"/>
                  </a:cxn>
                  <a:cxn ang="0">
                    <a:pos x="88" y="70"/>
                  </a:cxn>
                  <a:cxn ang="0">
                    <a:pos x="88" y="75"/>
                  </a:cxn>
                  <a:cxn ang="0">
                    <a:pos x="99" y="74"/>
                  </a:cxn>
                  <a:cxn ang="0">
                    <a:pos x="114" y="63"/>
                  </a:cxn>
                  <a:cxn ang="0">
                    <a:pos x="131" y="41"/>
                  </a:cxn>
                  <a:cxn ang="0">
                    <a:pos x="133" y="25"/>
                  </a:cxn>
                  <a:cxn ang="0">
                    <a:pos x="131" y="15"/>
                  </a:cxn>
                  <a:cxn ang="0">
                    <a:pos x="138" y="5"/>
                  </a:cxn>
                  <a:cxn ang="0">
                    <a:pos x="143" y="5"/>
                  </a:cxn>
                  <a:cxn ang="0">
                    <a:pos x="148" y="5"/>
                  </a:cxn>
                  <a:cxn ang="0">
                    <a:pos x="147" y="0"/>
                  </a:cxn>
                  <a:cxn ang="0">
                    <a:pos x="154" y="3"/>
                  </a:cxn>
                  <a:cxn ang="0">
                    <a:pos x="155" y="13"/>
                  </a:cxn>
                  <a:cxn ang="0">
                    <a:pos x="162" y="31"/>
                  </a:cxn>
                  <a:cxn ang="0">
                    <a:pos x="155" y="46"/>
                  </a:cxn>
                  <a:cxn ang="0">
                    <a:pos x="155" y="50"/>
                  </a:cxn>
                  <a:cxn ang="0">
                    <a:pos x="150" y="51"/>
                  </a:cxn>
                  <a:cxn ang="0">
                    <a:pos x="145" y="60"/>
                  </a:cxn>
                  <a:cxn ang="0">
                    <a:pos x="147" y="74"/>
                  </a:cxn>
                  <a:cxn ang="0">
                    <a:pos x="142" y="87"/>
                  </a:cxn>
                  <a:cxn ang="0">
                    <a:pos x="143" y="98"/>
                  </a:cxn>
                  <a:cxn ang="0">
                    <a:pos x="131" y="108"/>
                  </a:cxn>
                  <a:cxn ang="0">
                    <a:pos x="131" y="99"/>
                  </a:cxn>
                  <a:cxn ang="0">
                    <a:pos x="117" y="111"/>
                  </a:cxn>
                  <a:cxn ang="0">
                    <a:pos x="111" y="110"/>
                  </a:cxn>
                  <a:cxn ang="0">
                    <a:pos x="100" y="115"/>
                  </a:cxn>
                  <a:cxn ang="0">
                    <a:pos x="85" y="106"/>
                  </a:cxn>
                  <a:cxn ang="0">
                    <a:pos x="83" y="110"/>
                  </a:cxn>
                  <a:cxn ang="0">
                    <a:pos x="88" y="118"/>
                  </a:cxn>
                  <a:cxn ang="0">
                    <a:pos x="83" y="118"/>
                  </a:cxn>
                  <a:cxn ang="0">
                    <a:pos x="71" y="132"/>
                  </a:cxn>
                  <a:cxn ang="0">
                    <a:pos x="62" y="127"/>
                  </a:cxn>
                </a:cxnLst>
                <a:rect l="0" t="0" r="r" b="b"/>
                <a:pathLst>
                  <a:path w="162" h="132">
                    <a:moveTo>
                      <a:pt x="62" y="127"/>
                    </a:moveTo>
                    <a:lnTo>
                      <a:pt x="62" y="125"/>
                    </a:lnTo>
                    <a:lnTo>
                      <a:pt x="62" y="124"/>
                    </a:lnTo>
                    <a:lnTo>
                      <a:pt x="62" y="118"/>
                    </a:lnTo>
                    <a:lnTo>
                      <a:pt x="64" y="115"/>
                    </a:lnTo>
                    <a:lnTo>
                      <a:pt x="56" y="111"/>
                    </a:lnTo>
                    <a:lnTo>
                      <a:pt x="49" y="110"/>
                    </a:lnTo>
                    <a:lnTo>
                      <a:pt x="45" y="111"/>
                    </a:lnTo>
                    <a:lnTo>
                      <a:pt x="45" y="113"/>
                    </a:lnTo>
                    <a:lnTo>
                      <a:pt x="38" y="113"/>
                    </a:lnTo>
                    <a:lnTo>
                      <a:pt x="33" y="115"/>
                    </a:lnTo>
                    <a:lnTo>
                      <a:pt x="21" y="120"/>
                    </a:lnTo>
                    <a:lnTo>
                      <a:pt x="7" y="124"/>
                    </a:lnTo>
                    <a:lnTo>
                      <a:pt x="2" y="122"/>
                    </a:lnTo>
                    <a:lnTo>
                      <a:pt x="0" y="120"/>
                    </a:lnTo>
                    <a:lnTo>
                      <a:pt x="2" y="118"/>
                    </a:lnTo>
                    <a:lnTo>
                      <a:pt x="6" y="117"/>
                    </a:lnTo>
                    <a:lnTo>
                      <a:pt x="13" y="110"/>
                    </a:lnTo>
                    <a:lnTo>
                      <a:pt x="19" y="105"/>
                    </a:lnTo>
                    <a:lnTo>
                      <a:pt x="25" y="98"/>
                    </a:lnTo>
                    <a:lnTo>
                      <a:pt x="35" y="98"/>
                    </a:lnTo>
                    <a:lnTo>
                      <a:pt x="43" y="98"/>
                    </a:lnTo>
                    <a:lnTo>
                      <a:pt x="50" y="98"/>
                    </a:lnTo>
                    <a:lnTo>
                      <a:pt x="57" y="98"/>
                    </a:lnTo>
                    <a:lnTo>
                      <a:pt x="66" y="98"/>
                    </a:lnTo>
                    <a:lnTo>
                      <a:pt x="69" y="94"/>
                    </a:lnTo>
                    <a:lnTo>
                      <a:pt x="74" y="89"/>
                    </a:lnTo>
                    <a:lnTo>
                      <a:pt x="78" y="84"/>
                    </a:lnTo>
                    <a:lnTo>
                      <a:pt x="83" y="82"/>
                    </a:lnTo>
                    <a:lnTo>
                      <a:pt x="86" y="75"/>
                    </a:lnTo>
                    <a:lnTo>
                      <a:pt x="92" y="68"/>
                    </a:lnTo>
                    <a:lnTo>
                      <a:pt x="88" y="70"/>
                    </a:lnTo>
                    <a:lnTo>
                      <a:pt x="88" y="74"/>
                    </a:lnTo>
                    <a:lnTo>
                      <a:pt x="88" y="75"/>
                    </a:lnTo>
                    <a:lnTo>
                      <a:pt x="92" y="77"/>
                    </a:lnTo>
                    <a:lnTo>
                      <a:pt x="99" y="74"/>
                    </a:lnTo>
                    <a:lnTo>
                      <a:pt x="105" y="70"/>
                    </a:lnTo>
                    <a:lnTo>
                      <a:pt x="114" y="63"/>
                    </a:lnTo>
                    <a:lnTo>
                      <a:pt x="123" y="53"/>
                    </a:lnTo>
                    <a:lnTo>
                      <a:pt x="131" y="41"/>
                    </a:lnTo>
                    <a:lnTo>
                      <a:pt x="135" y="29"/>
                    </a:lnTo>
                    <a:lnTo>
                      <a:pt x="133" y="25"/>
                    </a:lnTo>
                    <a:lnTo>
                      <a:pt x="131" y="22"/>
                    </a:lnTo>
                    <a:lnTo>
                      <a:pt x="131" y="15"/>
                    </a:lnTo>
                    <a:lnTo>
                      <a:pt x="135" y="10"/>
                    </a:lnTo>
                    <a:lnTo>
                      <a:pt x="138" y="5"/>
                    </a:lnTo>
                    <a:lnTo>
                      <a:pt x="143" y="3"/>
                    </a:lnTo>
                    <a:lnTo>
                      <a:pt x="143" y="5"/>
                    </a:lnTo>
                    <a:lnTo>
                      <a:pt x="150" y="5"/>
                    </a:lnTo>
                    <a:lnTo>
                      <a:pt x="148" y="5"/>
                    </a:lnTo>
                    <a:lnTo>
                      <a:pt x="145" y="1"/>
                    </a:lnTo>
                    <a:lnTo>
                      <a:pt x="147" y="0"/>
                    </a:lnTo>
                    <a:lnTo>
                      <a:pt x="152" y="0"/>
                    </a:lnTo>
                    <a:lnTo>
                      <a:pt x="154" y="3"/>
                    </a:lnTo>
                    <a:lnTo>
                      <a:pt x="154" y="8"/>
                    </a:lnTo>
                    <a:lnTo>
                      <a:pt x="155" y="13"/>
                    </a:lnTo>
                    <a:lnTo>
                      <a:pt x="159" y="22"/>
                    </a:lnTo>
                    <a:lnTo>
                      <a:pt x="162" y="31"/>
                    </a:lnTo>
                    <a:lnTo>
                      <a:pt x="159" y="38"/>
                    </a:lnTo>
                    <a:lnTo>
                      <a:pt x="155" y="46"/>
                    </a:lnTo>
                    <a:lnTo>
                      <a:pt x="155" y="48"/>
                    </a:lnTo>
                    <a:lnTo>
                      <a:pt x="155" y="50"/>
                    </a:lnTo>
                    <a:lnTo>
                      <a:pt x="152" y="50"/>
                    </a:lnTo>
                    <a:lnTo>
                      <a:pt x="150" y="51"/>
                    </a:lnTo>
                    <a:lnTo>
                      <a:pt x="147" y="53"/>
                    </a:lnTo>
                    <a:lnTo>
                      <a:pt x="145" y="60"/>
                    </a:lnTo>
                    <a:lnTo>
                      <a:pt x="145" y="67"/>
                    </a:lnTo>
                    <a:lnTo>
                      <a:pt x="147" y="74"/>
                    </a:lnTo>
                    <a:lnTo>
                      <a:pt x="143" y="79"/>
                    </a:lnTo>
                    <a:lnTo>
                      <a:pt x="142" y="87"/>
                    </a:lnTo>
                    <a:lnTo>
                      <a:pt x="142" y="93"/>
                    </a:lnTo>
                    <a:lnTo>
                      <a:pt x="143" y="98"/>
                    </a:lnTo>
                    <a:lnTo>
                      <a:pt x="136" y="101"/>
                    </a:lnTo>
                    <a:lnTo>
                      <a:pt x="131" y="108"/>
                    </a:lnTo>
                    <a:lnTo>
                      <a:pt x="129" y="103"/>
                    </a:lnTo>
                    <a:lnTo>
                      <a:pt x="131" y="99"/>
                    </a:lnTo>
                    <a:lnTo>
                      <a:pt x="123" y="105"/>
                    </a:lnTo>
                    <a:lnTo>
                      <a:pt x="117" y="111"/>
                    </a:lnTo>
                    <a:lnTo>
                      <a:pt x="116" y="110"/>
                    </a:lnTo>
                    <a:lnTo>
                      <a:pt x="111" y="110"/>
                    </a:lnTo>
                    <a:lnTo>
                      <a:pt x="105" y="111"/>
                    </a:lnTo>
                    <a:lnTo>
                      <a:pt x="100" y="115"/>
                    </a:lnTo>
                    <a:lnTo>
                      <a:pt x="90" y="110"/>
                    </a:lnTo>
                    <a:lnTo>
                      <a:pt x="85" y="106"/>
                    </a:lnTo>
                    <a:lnTo>
                      <a:pt x="83" y="108"/>
                    </a:lnTo>
                    <a:lnTo>
                      <a:pt x="83" y="110"/>
                    </a:lnTo>
                    <a:lnTo>
                      <a:pt x="85" y="115"/>
                    </a:lnTo>
                    <a:lnTo>
                      <a:pt x="88" y="118"/>
                    </a:lnTo>
                    <a:lnTo>
                      <a:pt x="85" y="118"/>
                    </a:lnTo>
                    <a:lnTo>
                      <a:pt x="83" y="118"/>
                    </a:lnTo>
                    <a:lnTo>
                      <a:pt x="76" y="122"/>
                    </a:lnTo>
                    <a:lnTo>
                      <a:pt x="71" y="132"/>
                    </a:lnTo>
                    <a:lnTo>
                      <a:pt x="66" y="129"/>
                    </a:lnTo>
                    <a:lnTo>
                      <a:pt x="62" y="127"/>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520" name="Freeform 249"/>
              <p:cNvSpPr>
                <a:spLocks/>
              </p:cNvSpPr>
              <p:nvPr/>
            </p:nvSpPr>
            <p:spPr bwMode="auto">
              <a:xfrm>
                <a:off x="7520782" y="2887663"/>
                <a:ext cx="131763" cy="112712"/>
              </a:xfrm>
              <a:custGeom>
                <a:avLst/>
                <a:gdLst/>
                <a:ahLst/>
                <a:cxnLst>
                  <a:cxn ang="0">
                    <a:pos x="11" y="38"/>
                  </a:cxn>
                  <a:cxn ang="0">
                    <a:pos x="12" y="38"/>
                  </a:cxn>
                  <a:cxn ang="0">
                    <a:pos x="16" y="38"/>
                  </a:cxn>
                  <a:cxn ang="0">
                    <a:pos x="19" y="35"/>
                  </a:cxn>
                  <a:cxn ang="0">
                    <a:pos x="24" y="28"/>
                  </a:cxn>
                  <a:cxn ang="0">
                    <a:pos x="26" y="18"/>
                  </a:cxn>
                  <a:cxn ang="0">
                    <a:pos x="28" y="13"/>
                  </a:cxn>
                  <a:cxn ang="0">
                    <a:pos x="26" y="9"/>
                  </a:cxn>
                  <a:cxn ang="0">
                    <a:pos x="26" y="7"/>
                  </a:cxn>
                  <a:cxn ang="0">
                    <a:pos x="26" y="2"/>
                  </a:cxn>
                  <a:cxn ang="0">
                    <a:pos x="29" y="0"/>
                  </a:cxn>
                  <a:cxn ang="0">
                    <a:pos x="38" y="7"/>
                  </a:cxn>
                  <a:cxn ang="0">
                    <a:pos x="47" y="16"/>
                  </a:cxn>
                  <a:cxn ang="0">
                    <a:pos x="55" y="23"/>
                  </a:cxn>
                  <a:cxn ang="0">
                    <a:pos x="69" y="26"/>
                  </a:cxn>
                  <a:cxn ang="0">
                    <a:pos x="74" y="25"/>
                  </a:cxn>
                  <a:cxn ang="0">
                    <a:pos x="79" y="25"/>
                  </a:cxn>
                  <a:cxn ang="0">
                    <a:pos x="76" y="28"/>
                  </a:cxn>
                  <a:cxn ang="0">
                    <a:pos x="76" y="31"/>
                  </a:cxn>
                  <a:cxn ang="0">
                    <a:pos x="78" y="35"/>
                  </a:cxn>
                  <a:cxn ang="0">
                    <a:pos x="83" y="38"/>
                  </a:cxn>
                  <a:cxn ang="0">
                    <a:pos x="74" y="40"/>
                  </a:cxn>
                  <a:cxn ang="0">
                    <a:pos x="67" y="42"/>
                  </a:cxn>
                  <a:cxn ang="0">
                    <a:pos x="54" y="49"/>
                  </a:cxn>
                  <a:cxn ang="0">
                    <a:pos x="48" y="61"/>
                  </a:cxn>
                  <a:cxn ang="0">
                    <a:pos x="36" y="54"/>
                  </a:cxn>
                  <a:cxn ang="0">
                    <a:pos x="26" y="49"/>
                  </a:cxn>
                  <a:cxn ang="0">
                    <a:pos x="23" y="49"/>
                  </a:cxn>
                  <a:cxn ang="0">
                    <a:pos x="23" y="52"/>
                  </a:cxn>
                  <a:cxn ang="0">
                    <a:pos x="12" y="50"/>
                  </a:cxn>
                  <a:cxn ang="0">
                    <a:pos x="7" y="56"/>
                  </a:cxn>
                  <a:cxn ang="0">
                    <a:pos x="11" y="59"/>
                  </a:cxn>
                  <a:cxn ang="0">
                    <a:pos x="17" y="64"/>
                  </a:cxn>
                  <a:cxn ang="0">
                    <a:pos x="11" y="68"/>
                  </a:cxn>
                  <a:cxn ang="0">
                    <a:pos x="5" y="71"/>
                  </a:cxn>
                  <a:cxn ang="0">
                    <a:pos x="2" y="71"/>
                  </a:cxn>
                  <a:cxn ang="0">
                    <a:pos x="2" y="64"/>
                  </a:cxn>
                  <a:cxn ang="0">
                    <a:pos x="2" y="59"/>
                  </a:cxn>
                  <a:cxn ang="0">
                    <a:pos x="0" y="56"/>
                  </a:cxn>
                  <a:cxn ang="0">
                    <a:pos x="0" y="54"/>
                  </a:cxn>
                  <a:cxn ang="0">
                    <a:pos x="4" y="47"/>
                  </a:cxn>
                  <a:cxn ang="0">
                    <a:pos x="9" y="42"/>
                  </a:cxn>
                  <a:cxn ang="0">
                    <a:pos x="9" y="38"/>
                  </a:cxn>
                  <a:cxn ang="0">
                    <a:pos x="11" y="38"/>
                  </a:cxn>
                  <a:cxn ang="0">
                    <a:pos x="12" y="40"/>
                  </a:cxn>
                  <a:cxn ang="0">
                    <a:pos x="11" y="38"/>
                  </a:cxn>
                </a:cxnLst>
                <a:rect l="0" t="0" r="r" b="b"/>
                <a:pathLst>
                  <a:path w="83" h="71">
                    <a:moveTo>
                      <a:pt x="11" y="38"/>
                    </a:moveTo>
                    <a:lnTo>
                      <a:pt x="12" y="38"/>
                    </a:lnTo>
                    <a:lnTo>
                      <a:pt x="16" y="38"/>
                    </a:lnTo>
                    <a:lnTo>
                      <a:pt x="19" y="35"/>
                    </a:lnTo>
                    <a:lnTo>
                      <a:pt x="24" y="28"/>
                    </a:lnTo>
                    <a:lnTo>
                      <a:pt x="26" y="18"/>
                    </a:lnTo>
                    <a:lnTo>
                      <a:pt x="28" y="13"/>
                    </a:lnTo>
                    <a:lnTo>
                      <a:pt x="26" y="9"/>
                    </a:lnTo>
                    <a:lnTo>
                      <a:pt x="26" y="7"/>
                    </a:lnTo>
                    <a:lnTo>
                      <a:pt x="26" y="2"/>
                    </a:lnTo>
                    <a:lnTo>
                      <a:pt x="29" y="0"/>
                    </a:lnTo>
                    <a:lnTo>
                      <a:pt x="38" y="7"/>
                    </a:lnTo>
                    <a:lnTo>
                      <a:pt x="47" y="16"/>
                    </a:lnTo>
                    <a:lnTo>
                      <a:pt x="55" y="23"/>
                    </a:lnTo>
                    <a:lnTo>
                      <a:pt x="69" y="26"/>
                    </a:lnTo>
                    <a:lnTo>
                      <a:pt x="74" y="25"/>
                    </a:lnTo>
                    <a:lnTo>
                      <a:pt x="79" y="25"/>
                    </a:lnTo>
                    <a:lnTo>
                      <a:pt x="76" y="28"/>
                    </a:lnTo>
                    <a:lnTo>
                      <a:pt x="76" y="31"/>
                    </a:lnTo>
                    <a:lnTo>
                      <a:pt x="78" y="35"/>
                    </a:lnTo>
                    <a:lnTo>
                      <a:pt x="83" y="38"/>
                    </a:lnTo>
                    <a:lnTo>
                      <a:pt x="74" y="40"/>
                    </a:lnTo>
                    <a:lnTo>
                      <a:pt x="67" y="42"/>
                    </a:lnTo>
                    <a:lnTo>
                      <a:pt x="54" y="49"/>
                    </a:lnTo>
                    <a:lnTo>
                      <a:pt x="48" y="61"/>
                    </a:lnTo>
                    <a:lnTo>
                      <a:pt x="36" y="54"/>
                    </a:lnTo>
                    <a:lnTo>
                      <a:pt x="26" y="49"/>
                    </a:lnTo>
                    <a:lnTo>
                      <a:pt x="23" y="49"/>
                    </a:lnTo>
                    <a:lnTo>
                      <a:pt x="23" y="52"/>
                    </a:lnTo>
                    <a:lnTo>
                      <a:pt x="12" y="50"/>
                    </a:lnTo>
                    <a:lnTo>
                      <a:pt x="7" y="56"/>
                    </a:lnTo>
                    <a:lnTo>
                      <a:pt x="11" y="59"/>
                    </a:lnTo>
                    <a:lnTo>
                      <a:pt x="17" y="64"/>
                    </a:lnTo>
                    <a:lnTo>
                      <a:pt x="11" y="68"/>
                    </a:lnTo>
                    <a:lnTo>
                      <a:pt x="5" y="71"/>
                    </a:lnTo>
                    <a:lnTo>
                      <a:pt x="2" y="71"/>
                    </a:lnTo>
                    <a:lnTo>
                      <a:pt x="2" y="64"/>
                    </a:lnTo>
                    <a:lnTo>
                      <a:pt x="2" y="59"/>
                    </a:lnTo>
                    <a:lnTo>
                      <a:pt x="0" y="56"/>
                    </a:lnTo>
                    <a:lnTo>
                      <a:pt x="0" y="54"/>
                    </a:lnTo>
                    <a:lnTo>
                      <a:pt x="4" y="47"/>
                    </a:lnTo>
                    <a:lnTo>
                      <a:pt x="9" y="42"/>
                    </a:lnTo>
                    <a:lnTo>
                      <a:pt x="9" y="38"/>
                    </a:lnTo>
                    <a:lnTo>
                      <a:pt x="11" y="38"/>
                    </a:lnTo>
                    <a:lnTo>
                      <a:pt x="12" y="40"/>
                    </a:lnTo>
                    <a:lnTo>
                      <a:pt x="11" y="38"/>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521" name="Freeform 250"/>
              <p:cNvSpPr>
                <a:spLocks/>
              </p:cNvSpPr>
              <p:nvPr/>
            </p:nvSpPr>
            <p:spPr bwMode="auto">
              <a:xfrm>
                <a:off x="7649369" y="2916238"/>
                <a:ext cx="22225" cy="20637"/>
              </a:xfrm>
              <a:custGeom>
                <a:avLst/>
                <a:gdLst/>
                <a:ahLst/>
                <a:cxnLst>
                  <a:cxn ang="0">
                    <a:pos x="10" y="0"/>
                  </a:cxn>
                  <a:cxn ang="0">
                    <a:pos x="14" y="1"/>
                  </a:cxn>
                  <a:cxn ang="0">
                    <a:pos x="7" y="8"/>
                  </a:cxn>
                  <a:cxn ang="0">
                    <a:pos x="0" y="13"/>
                  </a:cxn>
                  <a:cxn ang="0">
                    <a:pos x="0" y="10"/>
                  </a:cxn>
                  <a:cxn ang="0">
                    <a:pos x="0" y="8"/>
                  </a:cxn>
                  <a:cxn ang="0">
                    <a:pos x="5" y="3"/>
                  </a:cxn>
                  <a:cxn ang="0">
                    <a:pos x="12" y="1"/>
                  </a:cxn>
                  <a:cxn ang="0">
                    <a:pos x="10" y="0"/>
                  </a:cxn>
                </a:cxnLst>
                <a:rect l="0" t="0" r="r" b="b"/>
                <a:pathLst>
                  <a:path w="14" h="13">
                    <a:moveTo>
                      <a:pt x="10" y="0"/>
                    </a:moveTo>
                    <a:lnTo>
                      <a:pt x="14" y="1"/>
                    </a:lnTo>
                    <a:lnTo>
                      <a:pt x="7" y="8"/>
                    </a:lnTo>
                    <a:lnTo>
                      <a:pt x="0" y="13"/>
                    </a:lnTo>
                    <a:lnTo>
                      <a:pt x="0" y="10"/>
                    </a:lnTo>
                    <a:lnTo>
                      <a:pt x="0" y="8"/>
                    </a:lnTo>
                    <a:lnTo>
                      <a:pt x="5" y="3"/>
                    </a:lnTo>
                    <a:lnTo>
                      <a:pt x="12" y="1"/>
                    </a:lnTo>
                    <a:lnTo>
                      <a:pt x="10" y="0"/>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522" name="Freeform 251"/>
              <p:cNvSpPr>
                <a:spLocks/>
              </p:cNvSpPr>
              <p:nvPr/>
            </p:nvSpPr>
            <p:spPr bwMode="auto">
              <a:xfrm>
                <a:off x="7693819" y="2887663"/>
                <a:ext cx="28575" cy="22225"/>
              </a:xfrm>
              <a:custGeom>
                <a:avLst/>
                <a:gdLst/>
                <a:ahLst/>
                <a:cxnLst>
                  <a:cxn ang="0">
                    <a:pos x="18" y="4"/>
                  </a:cxn>
                  <a:cxn ang="0">
                    <a:pos x="8" y="9"/>
                  </a:cxn>
                  <a:cxn ang="0">
                    <a:pos x="0" y="14"/>
                  </a:cxn>
                  <a:cxn ang="0">
                    <a:pos x="0" y="13"/>
                  </a:cxn>
                  <a:cxn ang="0">
                    <a:pos x="0" y="11"/>
                  </a:cxn>
                  <a:cxn ang="0">
                    <a:pos x="3" y="6"/>
                  </a:cxn>
                  <a:cxn ang="0">
                    <a:pos x="12" y="0"/>
                  </a:cxn>
                  <a:cxn ang="0">
                    <a:pos x="15" y="0"/>
                  </a:cxn>
                  <a:cxn ang="0">
                    <a:pos x="18" y="0"/>
                  </a:cxn>
                  <a:cxn ang="0">
                    <a:pos x="18" y="4"/>
                  </a:cxn>
                </a:cxnLst>
                <a:rect l="0" t="0" r="r" b="b"/>
                <a:pathLst>
                  <a:path w="18" h="14">
                    <a:moveTo>
                      <a:pt x="18" y="4"/>
                    </a:moveTo>
                    <a:lnTo>
                      <a:pt x="8" y="9"/>
                    </a:lnTo>
                    <a:lnTo>
                      <a:pt x="0" y="14"/>
                    </a:lnTo>
                    <a:lnTo>
                      <a:pt x="0" y="13"/>
                    </a:lnTo>
                    <a:lnTo>
                      <a:pt x="0" y="11"/>
                    </a:lnTo>
                    <a:lnTo>
                      <a:pt x="3" y="6"/>
                    </a:lnTo>
                    <a:lnTo>
                      <a:pt x="12" y="0"/>
                    </a:lnTo>
                    <a:lnTo>
                      <a:pt x="15" y="0"/>
                    </a:lnTo>
                    <a:lnTo>
                      <a:pt x="18" y="0"/>
                    </a:lnTo>
                    <a:lnTo>
                      <a:pt x="18" y="4"/>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523" name="Freeform 252"/>
              <p:cNvSpPr>
                <a:spLocks/>
              </p:cNvSpPr>
              <p:nvPr/>
            </p:nvSpPr>
            <p:spPr bwMode="auto">
              <a:xfrm>
                <a:off x="7747794" y="2863850"/>
                <a:ext cx="15875" cy="15875"/>
              </a:xfrm>
              <a:custGeom>
                <a:avLst/>
                <a:gdLst/>
                <a:ahLst/>
                <a:cxnLst>
                  <a:cxn ang="0">
                    <a:pos x="2" y="7"/>
                  </a:cxn>
                  <a:cxn ang="0">
                    <a:pos x="2" y="5"/>
                  </a:cxn>
                  <a:cxn ang="0">
                    <a:pos x="2" y="3"/>
                  </a:cxn>
                  <a:cxn ang="0">
                    <a:pos x="5" y="0"/>
                  </a:cxn>
                  <a:cxn ang="0">
                    <a:pos x="10" y="0"/>
                  </a:cxn>
                  <a:cxn ang="0">
                    <a:pos x="5" y="5"/>
                  </a:cxn>
                  <a:cxn ang="0">
                    <a:pos x="2" y="10"/>
                  </a:cxn>
                  <a:cxn ang="0">
                    <a:pos x="0" y="9"/>
                  </a:cxn>
                  <a:cxn ang="0">
                    <a:pos x="2" y="7"/>
                  </a:cxn>
                </a:cxnLst>
                <a:rect l="0" t="0" r="r" b="b"/>
                <a:pathLst>
                  <a:path w="10" h="10">
                    <a:moveTo>
                      <a:pt x="2" y="7"/>
                    </a:moveTo>
                    <a:lnTo>
                      <a:pt x="2" y="5"/>
                    </a:lnTo>
                    <a:lnTo>
                      <a:pt x="2" y="3"/>
                    </a:lnTo>
                    <a:lnTo>
                      <a:pt x="5" y="0"/>
                    </a:lnTo>
                    <a:lnTo>
                      <a:pt x="10" y="0"/>
                    </a:lnTo>
                    <a:lnTo>
                      <a:pt x="5" y="5"/>
                    </a:lnTo>
                    <a:lnTo>
                      <a:pt x="2" y="10"/>
                    </a:lnTo>
                    <a:lnTo>
                      <a:pt x="0" y="9"/>
                    </a:lnTo>
                    <a:lnTo>
                      <a:pt x="2" y="7"/>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524" name="Freeform 253"/>
              <p:cNvSpPr>
                <a:spLocks/>
              </p:cNvSpPr>
              <p:nvPr/>
            </p:nvSpPr>
            <p:spPr bwMode="auto">
              <a:xfrm>
                <a:off x="7562057" y="2617788"/>
                <a:ext cx="65088" cy="250825"/>
              </a:xfrm>
              <a:custGeom>
                <a:avLst/>
                <a:gdLst/>
                <a:ahLst/>
                <a:cxnLst>
                  <a:cxn ang="0">
                    <a:pos x="29" y="98"/>
                  </a:cxn>
                  <a:cxn ang="0">
                    <a:pos x="21" y="100"/>
                  </a:cxn>
                  <a:cxn ang="0">
                    <a:pos x="17" y="107"/>
                  </a:cxn>
                  <a:cxn ang="0">
                    <a:pos x="15" y="115"/>
                  </a:cxn>
                  <a:cxn ang="0">
                    <a:pos x="15" y="127"/>
                  </a:cxn>
                  <a:cxn ang="0">
                    <a:pos x="21" y="140"/>
                  </a:cxn>
                  <a:cxn ang="0">
                    <a:pos x="29" y="153"/>
                  </a:cxn>
                  <a:cxn ang="0">
                    <a:pos x="28" y="153"/>
                  </a:cxn>
                  <a:cxn ang="0">
                    <a:pos x="24" y="150"/>
                  </a:cxn>
                  <a:cxn ang="0">
                    <a:pos x="22" y="148"/>
                  </a:cxn>
                  <a:cxn ang="0">
                    <a:pos x="19" y="148"/>
                  </a:cxn>
                  <a:cxn ang="0">
                    <a:pos x="17" y="148"/>
                  </a:cxn>
                  <a:cxn ang="0">
                    <a:pos x="10" y="153"/>
                  </a:cxn>
                  <a:cxn ang="0">
                    <a:pos x="5" y="158"/>
                  </a:cxn>
                  <a:cxn ang="0">
                    <a:pos x="3" y="152"/>
                  </a:cxn>
                  <a:cxn ang="0">
                    <a:pos x="5" y="145"/>
                  </a:cxn>
                  <a:cxn ang="0">
                    <a:pos x="5" y="133"/>
                  </a:cxn>
                  <a:cxn ang="0">
                    <a:pos x="7" y="122"/>
                  </a:cxn>
                  <a:cxn ang="0">
                    <a:pos x="5" y="114"/>
                  </a:cxn>
                  <a:cxn ang="0">
                    <a:pos x="5" y="107"/>
                  </a:cxn>
                  <a:cxn ang="0">
                    <a:pos x="5" y="98"/>
                  </a:cxn>
                  <a:cxn ang="0">
                    <a:pos x="7" y="91"/>
                  </a:cxn>
                  <a:cxn ang="0">
                    <a:pos x="7" y="76"/>
                  </a:cxn>
                  <a:cxn ang="0">
                    <a:pos x="7" y="62"/>
                  </a:cxn>
                  <a:cxn ang="0">
                    <a:pos x="3" y="52"/>
                  </a:cxn>
                  <a:cxn ang="0">
                    <a:pos x="0" y="43"/>
                  </a:cxn>
                  <a:cxn ang="0">
                    <a:pos x="0" y="35"/>
                  </a:cxn>
                  <a:cxn ang="0">
                    <a:pos x="2" y="26"/>
                  </a:cxn>
                  <a:cxn ang="0">
                    <a:pos x="3" y="19"/>
                  </a:cxn>
                  <a:cxn ang="0">
                    <a:pos x="10" y="17"/>
                  </a:cxn>
                  <a:cxn ang="0">
                    <a:pos x="10" y="14"/>
                  </a:cxn>
                  <a:cxn ang="0">
                    <a:pos x="12" y="11"/>
                  </a:cxn>
                  <a:cxn ang="0">
                    <a:pos x="12" y="5"/>
                  </a:cxn>
                  <a:cxn ang="0">
                    <a:pos x="12" y="0"/>
                  </a:cxn>
                  <a:cxn ang="0">
                    <a:pos x="14" y="0"/>
                  </a:cxn>
                  <a:cxn ang="0">
                    <a:pos x="15" y="0"/>
                  </a:cxn>
                  <a:cxn ang="0">
                    <a:pos x="17" y="12"/>
                  </a:cxn>
                  <a:cxn ang="0">
                    <a:pos x="22" y="24"/>
                  </a:cxn>
                  <a:cxn ang="0">
                    <a:pos x="21" y="33"/>
                  </a:cxn>
                  <a:cxn ang="0">
                    <a:pos x="24" y="43"/>
                  </a:cxn>
                  <a:cxn ang="0">
                    <a:pos x="24" y="55"/>
                  </a:cxn>
                  <a:cxn ang="0">
                    <a:pos x="24" y="62"/>
                  </a:cxn>
                  <a:cxn ang="0">
                    <a:pos x="28" y="69"/>
                  </a:cxn>
                  <a:cxn ang="0">
                    <a:pos x="34" y="86"/>
                  </a:cxn>
                  <a:cxn ang="0">
                    <a:pos x="41" y="103"/>
                  </a:cxn>
                  <a:cxn ang="0">
                    <a:pos x="34" y="98"/>
                  </a:cxn>
                  <a:cxn ang="0">
                    <a:pos x="29" y="98"/>
                  </a:cxn>
                </a:cxnLst>
                <a:rect l="0" t="0" r="r" b="b"/>
                <a:pathLst>
                  <a:path w="41" h="158">
                    <a:moveTo>
                      <a:pt x="29" y="98"/>
                    </a:moveTo>
                    <a:lnTo>
                      <a:pt x="21" y="100"/>
                    </a:lnTo>
                    <a:lnTo>
                      <a:pt x="17" y="107"/>
                    </a:lnTo>
                    <a:lnTo>
                      <a:pt x="15" y="115"/>
                    </a:lnTo>
                    <a:lnTo>
                      <a:pt x="15" y="127"/>
                    </a:lnTo>
                    <a:lnTo>
                      <a:pt x="21" y="140"/>
                    </a:lnTo>
                    <a:lnTo>
                      <a:pt x="29" y="153"/>
                    </a:lnTo>
                    <a:lnTo>
                      <a:pt x="28" y="153"/>
                    </a:lnTo>
                    <a:lnTo>
                      <a:pt x="24" y="150"/>
                    </a:lnTo>
                    <a:lnTo>
                      <a:pt x="22" y="148"/>
                    </a:lnTo>
                    <a:lnTo>
                      <a:pt x="19" y="148"/>
                    </a:lnTo>
                    <a:lnTo>
                      <a:pt x="17" y="148"/>
                    </a:lnTo>
                    <a:lnTo>
                      <a:pt x="10" y="153"/>
                    </a:lnTo>
                    <a:lnTo>
                      <a:pt x="5" y="158"/>
                    </a:lnTo>
                    <a:lnTo>
                      <a:pt x="3" y="152"/>
                    </a:lnTo>
                    <a:lnTo>
                      <a:pt x="5" y="145"/>
                    </a:lnTo>
                    <a:lnTo>
                      <a:pt x="5" y="133"/>
                    </a:lnTo>
                    <a:lnTo>
                      <a:pt x="7" y="122"/>
                    </a:lnTo>
                    <a:lnTo>
                      <a:pt x="5" y="114"/>
                    </a:lnTo>
                    <a:lnTo>
                      <a:pt x="5" y="107"/>
                    </a:lnTo>
                    <a:lnTo>
                      <a:pt x="5" y="98"/>
                    </a:lnTo>
                    <a:lnTo>
                      <a:pt x="7" y="91"/>
                    </a:lnTo>
                    <a:lnTo>
                      <a:pt x="7" y="76"/>
                    </a:lnTo>
                    <a:lnTo>
                      <a:pt x="7" y="62"/>
                    </a:lnTo>
                    <a:lnTo>
                      <a:pt x="3" y="52"/>
                    </a:lnTo>
                    <a:lnTo>
                      <a:pt x="0" y="43"/>
                    </a:lnTo>
                    <a:lnTo>
                      <a:pt x="0" y="35"/>
                    </a:lnTo>
                    <a:lnTo>
                      <a:pt x="2" y="26"/>
                    </a:lnTo>
                    <a:lnTo>
                      <a:pt x="3" y="19"/>
                    </a:lnTo>
                    <a:lnTo>
                      <a:pt x="10" y="17"/>
                    </a:lnTo>
                    <a:lnTo>
                      <a:pt x="10" y="14"/>
                    </a:lnTo>
                    <a:lnTo>
                      <a:pt x="12" y="11"/>
                    </a:lnTo>
                    <a:lnTo>
                      <a:pt x="12" y="5"/>
                    </a:lnTo>
                    <a:lnTo>
                      <a:pt x="12" y="0"/>
                    </a:lnTo>
                    <a:lnTo>
                      <a:pt x="14" y="0"/>
                    </a:lnTo>
                    <a:lnTo>
                      <a:pt x="15" y="0"/>
                    </a:lnTo>
                    <a:lnTo>
                      <a:pt x="17" y="12"/>
                    </a:lnTo>
                    <a:lnTo>
                      <a:pt x="22" y="24"/>
                    </a:lnTo>
                    <a:lnTo>
                      <a:pt x="21" y="33"/>
                    </a:lnTo>
                    <a:lnTo>
                      <a:pt x="24" y="43"/>
                    </a:lnTo>
                    <a:lnTo>
                      <a:pt x="24" y="55"/>
                    </a:lnTo>
                    <a:lnTo>
                      <a:pt x="24" y="62"/>
                    </a:lnTo>
                    <a:lnTo>
                      <a:pt x="28" y="69"/>
                    </a:lnTo>
                    <a:lnTo>
                      <a:pt x="34" y="86"/>
                    </a:lnTo>
                    <a:lnTo>
                      <a:pt x="41" y="103"/>
                    </a:lnTo>
                    <a:lnTo>
                      <a:pt x="34" y="98"/>
                    </a:lnTo>
                    <a:lnTo>
                      <a:pt x="29" y="98"/>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525" name="Freeform 254"/>
              <p:cNvSpPr>
                <a:spLocks/>
              </p:cNvSpPr>
              <p:nvPr/>
            </p:nvSpPr>
            <p:spPr bwMode="auto">
              <a:xfrm>
                <a:off x="5487194" y="1744663"/>
                <a:ext cx="403225" cy="295275"/>
              </a:xfrm>
              <a:custGeom>
                <a:avLst/>
                <a:gdLst/>
                <a:ahLst/>
                <a:cxnLst>
                  <a:cxn ang="0">
                    <a:pos x="77" y="177"/>
                  </a:cxn>
                  <a:cxn ang="0">
                    <a:pos x="60" y="162"/>
                  </a:cxn>
                  <a:cxn ang="0">
                    <a:pos x="58" y="138"/>
                  </a:cxn>
                  <a:cxn ang="0">
                    <a:pos x="69" y="113"/>
                  </a:cxn>
                  <a:cxn ang="0">
                    <a:pos x="88" y="93"/>
                  </a:cxn>
                  <a:cxn ang="0">
                    <a:pos x="108" y="81"/>
                  </a:cxn>
                  <a:cxn ang="0">
                    <a:pos x="124" y="72"/>
                  </a:cxn>
                  <a:cxn ang="0">
                    <a:pos x="134" y="64"/>
                  </a:cxn>
                  <a:cxn ang="0">
                    <a:pos x="149" y="57"/>
                  </a:cxn>
                  <a:cxn ang="0">
                    <a:pos x="167" y="46"/>
                  </a:cxn>
                  <a:cxn ang="0">
                    <a:pos x="189" y="43"/>
                  </a:cxn>
                  <a:cxn ang="0">
                    <a:pos x="206" y="36"/>
                  </a:cxn>
                  <a:cxn ang="0">
                    <a:pos x="223" y="31"/>
                  </a:cxn>
                  <a:cxn ang="0">
                    <a:pos x="248" y="22"/>
                  </a:cxn>
                  <a:cxn ang="0">
                    <a:pos x="251" y="7"/>
                  </a:cxn>
                  <a:cxn ang="0">
                    <a:pos x="239" y="0"/>
                  </a:cxn>
                  <a:cxn ang="0">
                    <a:pos x="223" y="0"/>
                  </a:cxn>
                  <a:cxn ang="0">
                    <a:pos x="205" y="9"/>
                  </a:cxn>
                  <a:cxn ang="0">
                    <a:pos x="186" y="19"/>
                  </a:cxn>
                  <a:cxn ang="0">
                    <a:pos x="167" y="26"/>
                  </a:cxn>
                  <a:cxn ang="0">
                    <a:pos x="149" y="26"/>
                  </a:cxn>
                  <a:cxn ang="0">
                    <a:pos x="132" y="26"/>
                  </a:cxn>
                  <a:cxn ang="0">
                    <a:pos x="112" y="33"/>
                  </a:cxn>
                  <a:cxn ang="0">
                    <a:pos x="89" y="48"/>
                  </a:cxn>
                  <a:cxn ang="0">
                    <a:pos x="70" y="55"/>
                  </a:cxn>
                  <a:cxn ang="0">
                    <a:pos x="55" y="58"/>
                  </a:cxn>
                  <a:cxn ang="0">
                    <a:pos x="57" y="65"/>
                  </a:cxn>
                  <a:cxn ang="0">
                    <a:pos x="53" y="79"/>
                  </a:cxn>
                  <a:cxn ang="0">
                    <a:pos x="36" y="95"/>
                  </a:cxn>
                  <a:cxn ang="0">
                    <a:pos x="36" y="105"/>
                  </a:cxn>
                  <a:cxn ang="0">
                    <a:pos x="31" y="113"/>
                  </a:cxn>
                  <a:cxn ang="0">
                    <a:pos x="17" y="120"/>
                  </a:cxn>
                  <a:cxn ang="0">
                    <a:pos x="15" y="132"/>
                  </a:cxn>
                  <a:cxn ang="0">
                    <a:pos x="12" y="139"/>
                  </a:cxn>
                  <a:cxn ang="0">
                    <a:pos x="2" y="146"/>
                  </a:cxn>
                  <a:cxn ang="0">
                    <a:pos x="5" y="162"/>
                  </a:cxn>
                  <a:cxn ang="0">
                    <a:pos x="12" y="165"/>
                  </a:cxn>
                  <a:cxn ang="0">
                    <a:pos x="20" y="165"/>
                  </a:cxn>
                  <a:cxn ang="0">
                    <a:pos x="31" y="170"/>
                  </a:cxn>
                  <a:cxn ang="0">
                    <a:pos x="38" y="182"/>
                  </a:cxn>
                  <a:cxn ang="0">
                    <a:pos x="46" y="184"/>
                  </a:cxn>
                  <a:cxn ang="0">
                    <a:pos x="88" y="186"/>
                  </a:cxn>
                  <a:cxn ang="0">
                    <a:pos x="82" y="181"/>
                  </a:cxn>
                </a:cxnLst>
                <a:rect l="0" t="0" r="r" b="b"/>
                <a:pathLst>
                  <a:path w="254" h="186">
                    <a:moveTo>
                      <a:pt x="88" y="186"/>
                    </a:moveTo>
                    <a:lnTo>
                      <a:pt x="77" y="177"/>
                    </a:lnTo>
                    <a:lnTo>
                      <a:pt x="69" y="170"/>
                    </a:lnTo>
                    <a:lnTo>
                      <a:pt x="60" y="162"/>
                    </a:lnTo>
                    <a:lnTo>
                      <a:pt x="58" y="151"/>
                    </a:lnTo>
                    <a:lnTo>
                      <a:pt x="58" y="138"/>
                    </a:lnTo>
                    <a:lnTo>
                      <a:pt x="63" y="126"/>
                    </a:lnTo>
                    <a:lnTo>
                      <a:pt x="69" y="113"/>
                    </a:lnTo>
                    <a:lnTo>
                      <a:pt x="79" y="103"/>
                    </a:lnTo>
                    <a:lnTo>
                      <a:pt x="88" y="93"/>
                    </a:lnTo>
                    <a:lnTo>
                      <a:pt x="98" y="86"/>
                    </a:lnTo>
                    <a:lnTo>
                      <a:pt x="108" y="81"/>
                    </a:lnTo>
                    <a:lnTo>
                      <a:pt x="120" y="77"/>
                    </a:lnTo>
                    <a:lnTo>
                      <a:pt x="124" y="72"/>
                    </a:lnTo>
                    <a:lnTo>
                      <a:pt x="129" y="69"/>
                    </a:lnTo>
                    <a:lnTo>
                      <a:pt x="134" y="64"/>
                    </a:lnTo>
                    <a:lnTo>
                      <a:pt x="144" y="64"/>
                    </a:lnTo>
                    <a:lnTo>
                      <a:pt x="149" y="57"/>
                    </a:lnTo>
                    <a:lnTo>
                      <a:pt x="155" y="52"/>
                    </a:lnTo>
                    <a:lnTo>
                      <a:pt x="167" y="46"/>
                    </a:lnTo>
                    <a:lnTo>
                      <a:pt x="179" y="45"/>
                    </a:lnTo>
                    <a:lnTo>
                      <a:pt x="189" y="43"/>
                    </a:lnTo>
                    <a:lnTo>
                      <a:pt x="203" y="40"/>
                    </a:lnTo>
                    <a:lnTo>
                      <a:pt x="206" y="36"/>
                    </a:lnTo>
                    <a:lnTo>
                      <a:pt x="215" y="34"/>
                    </a:lnTo>
                    <a:lnTo>
                      <a:pt x="223" y="31"/>
                    </a:lnTo>
                    <a:lnTo>
                      <a:pt x="232" y="29"/>
                    </a:lnTo>
                    <a:lnTo>
                      <a:pt x="248" y="22"/>
                    </a:lnTo>
                    <a:lnTo>
                      <a:pt x="254" y="12"/>
                    </a:lnTo>
                    <a:lnTo>
                      <a:pt x="251" y="7"/>
                    </a:lnTo>
                    <a:lnTo>
                      <a:pt x="246" y="3"/>
                    </a:lnTo>
                    <a:lnTo>
                      <a:pt x="239" y="0"/>
                    </a:lnTo>
                    <a:lnTo>
                      <a:pt x="234" y="0"/>
                    </a:lnTo>
                    <a:lnTo>
                      <a:pt x="223" y="0"/>
                    </a:lnTo>
                    <a:lnTo>
                      <a:pt x="213" y="3"/>
                    </a:lnTo>
                    <a:lnTo>
                      <a:pt x="205" y="9"/>
                    </a:lnTo>
                    <a:lnTo>
                      <a:pt x="196" y="14"/>
                    </a:lnTo>
                    <a:lnTo>
                      <a:pt x="186" y="19"/>
                    </a:lnTo>
                    <a:lnTo>
                      <a:pt x="177" y="24"/>
                    </a:lnTo>
                    <a:lnTo>
                      <a:pt x="167" y="26"/>
                    </a:lnTo>
                    <a:lnTo>
                      <a:pt x="158" y="29"/>
                    </a:lnTo>
                    <a:lnTo>
                      <a:pt x="149" y="26"/>
                    </a:lnTo>
                    <a:lnTo>
                      <a:pt x="143" y="22"/>
                    </a:lnTo>
                    <a:lnTo>
                      <a:pt x="132" y="26"/>
                    </a:lnTo>
                    <a:lnTo>
                      <a:pt x="127" y="29"/>
                    </a:lnTo>
                    <a:lnTo>
                      <a:pt x="112" y="33"/>
                    </a:lnTo>
                    <a:lnTo>
                      <a:pt x="101" y="41"/>
                    </a:lnTo>
                    <a:lnTo>
                      <a:pt x="89" y="48"/>
                    </a:lnTo>
                    <a:lnTo>
                      <a:pt x="81" y="53"/>
                    </a:lnTo>
                    <a:lnTo>
                      <a:pt x="70" y="55"/>
                    </a:lnTo>
                    <a:lnTo>
                      <a:pt x="60" y="57"/>
                    </a:lnTo>
                    <a:lnTo>
                      <a:pt x="55" y="58"/>
                    </a:lnTo>
                    <a:lnTo>
                      <a:pt x="55" y="62"/>
                    </a:lnTo>
                    <a:lnTo>
                      <a:pt x="57" y="65"/>
                    </a:lnTo>
                    <a:lnTo>
                      <a:pt x="58" y="71"/>
                    </a:lnTo>
                    <a:lnTo>
                      <a:pt x="53" y="79"/>
                    </a:lnTo>
                    <a:lnTo>
                      <a:pt x="45" y="88"/>
                    </a:lnTo>
                    <a:lnTo>
                      <a:pt x="36" y="95"/>
                    </a:lnTo>
                    <a:lnTo>
                      <a:pt x="33" y="101"/>
                    </a:lnTo>
                    <a:lnTo>
                      <a:pt x="36" y="105"/>
                    </a:lnTo>
                    <a:lnTo>
                      <a:pt x="39" y="113"/>
                    </a:lnTo>
                    <a:lnTo>
                      <a:pt x="31" y="113"/>
                    </a:lnTo>
                    <a:lnTo>
                      <a:pt x="24" y="117"/>
                    </a:lnTo>
                    <a:lnTo>
                      <a:pt x="17" y="120"/>
                    </a:lnTo>
                    <a:lnTo>
                      <a:pt x="15" y="127"/>
                    </a:lnTo>
                    <a:lnTo>
                      <a:pt x="15" y="132"/>
                    </a:lnTo>
                    <a:lnTo>
                      <a:pt x="15" y="134"/>
                    </a:lnTo>
                    <a:lnTo>
                      <a:pt x="12" y="139"/>
                    </a:lnTo>
                    <a:lnTo>
                      <a:pt x="7" y="143"/>
                    </a:lnTo>
                    <a:lnTo>
                      <a:pt x="2" y="146"/>
                    </a:lnTo>
                    <a:lnTo>
                      <a:pt x="0" y="155"/>
                    </a:lnTo>
                    <a:lnTo>
                      <a:pt x="5" y="162"/>
                    </a:lnTo>
                    <a:lnTo>
                      <a:pt x="10" y="165"/>
                    </a:lnTo>
                    <a:lnTo>
                      <a:pt x="12" y="165"/>
                    </a:lnTo>
                    <a:lnTo>
                      <a:pt x="17" y="165"/>
                    </a:lnTo>
                    <a:lnTo>
                      <a:pt x="20" y="165"/>
                    </a:lnTo>
                    <a:lnTo>
                      <a:pt x="26" y="165"/>
                    </a:lnTo>
                    <a:lnTo>
                      <a:pt x="31" y="170"/>
                    </a:lnTo>
                    <a:lnTo>
                      <a:pt x="33" y="182"/>
                    </a:lnTo>
                    <a:lnTo>
                      <a:pt x="38" y="182"/>
                    </a:lnTo>
                    <a:lnTo>
                      <a:pt x="45" y="182"/>
                    </a:lnTo>
                    <a:lnTo>
                      <a:pt x="46" y="184"/>
                    </a:lnTo>
                    <a:lnTo>
                      <a:pt x="48" y="186"/>
                    </a:lnTo>
                    <a:lnTo>
                      <a:pt x="88" y="186"/>
                    </a:lnTo>
                    <a:lnTo>
                      <a:pt x="84" y="181"/>
                    </a:lnTo>
                    <a:lnTo>
                      <a:pt x="82" y="181"/>
                    </a:lnTo>
                    <a:lnTo>
                      <a:pt x="88" y="186"/>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526" name="Freeform 255"/>
              <p:cNvSpPr>
                <a:spLocks/>
              </p:cNvSpPr>
              <p:nvPr/>
            </p:nvSpPr>
            <p:spPr bwMode="auto">
              <a:xfrm>
                <a:off x="4102894" y="2519363"/>
                <a:ext cx="884238" cy="633412"/>
              </a:xfrm>
              <a:custGeom>
                <a:avLst/>
                <a:gdLst/>
                <a:ahLst/>
                <a:cxnLst>
                  <a:cxn ang="0">
                    <a:pos x="530" y="291"/>
                  </a:cxn>
                  <a:cxn ang="0">
                    <a:pos x="540" y="313"/>
                  </a:cxn>
                  <a:cxn ang="0">
                    <a:pos x="492" y="315"/>
                  </a:cxn>
                  <a:cxn ang="0">
                    <a:pos x="461" y="325"/>
                  </a:cxn>
                  <a:cxn ang="0">
                    <a:pos x="466" y="349"/>
                  </a:cxn>
                  <a:cxn ang="0">
                    <a:pos x="478" y="367"/>
                  </a:cxn>
                  <a:cxn ang="0">
                    <a:pos x="462" y="370"/>
                  </a:cxn>
                  <a:cxn ang="0">
                    <a:pos x="445" y="380"/>
                  </a:cxn>
                  <a:cxn ang="0">
                    <a:pos x="437" y="358"/>
                  </a:cxn>
                  <a:cxn ang="0">
                    <a:pos x="411" y="312"/>
                  </a:cxn>
                  <a:cxn ang="0">
                    <a:pos x="373" y="274"/>
                  </a:cxn>
                  <a:cxn ang="0">
                    <a:pos x="339" y="245"/>
                  </a:cxn>
                  <a:cxn ang="0">
                    <a:pos x="308" y="241"/>
                  </a:cxn>
                  <a:cxn ang="0">
                    <a:pos x="328" y="270"/>
                  </a:cxn>
                  <a:cxn ang="0">
                    <a:pos x="361" y="300"/>
                  </a:cxn>
                  <a:cxn ang="0">
                    <a:pos x="387" y="329"/>
                  </a:cxn>
                  <a:cxn ang="0">
                    <a:pos x="373" y="349"/>
                  </a:cxn>
                  <a:cxn ang="0">
                    <a:pos x="361" y="356"/>
                  </a:cxn>
                  <a:cxn ang="0">
                    <a:pos x="337" y="317"/>
                  </a:cxn>
                  <a:cxn ang="0">
                    <a:pos x="299" y="293"/>
                  </a:cxn>
                  <a:cxn ang="0">
                    <a:pos x="253" y="258"/>
                  </a:cxn>
                  <a:cxn ang="0">
                    <a:pos x="182" y="275"/>
                  </a:cxn>
                  <a:cxn ang="0">
                    <a:pos x="139" y="325"/>
                  </a:cxn>
                  <a:cxn ang="0">
                    <a:pos x="117" y="375"/>
                  </a:cxn>
                  <a:cxn ang="0">
                    <a:pos x="89" y="387"/>
                  </a:cxn>
                  <a:cxn ang="0">
                    <a:pos x="38" y="382"/>
                  </a:cxn>
                  <a:cxn ang="0">
                    <a:pos x="7" y="367"/>
                  </a:cxn>
                  <a:cxn ang="0">
                    <a:pos x="5" y="330"/>
                  </a:cxn>
                  <a:cxn ang="0">
                    <a:pos x="5" y="277"/>
                  </a:cxn>
                  <a:cxn ang="0">
                    <a:pos x="55" y="270"/>
                  </a:cxn>
                  <a:cxn ang="0">
                    <a:pos x="108" y="274"/>
                  </a:cxn>
                  <a:cxn ang="0">
                    <a:pos x="120" y="238"/>
                  </a:cxn>
                  <a:cxn ang="0">
                    <a:pos x="105" y="205"/>
                  </a:cxn>
                  <a:cxn ang="0">
                    <a:pos x="69" y="186"/>
                  </a:cxn>
                  <a:cxn ang="0">
                    <a:pos x="93" y="179"/>
                  </a:cxn>
                  <a:cxn ang="0">
                    <a:pos x="110" y="164"/>
                  </a:cxn>
                  <a:cxn ang="0">
                    <a:pos x="139" y="160"/>
                  </a:cxn>
                  <a:cxn ang="0">
                    <a:pos x="168" y="134"/>
                  </a:cxn>
                  <a:cxn ang="0">
                    <a:pos x="198" y="107"/>
                  </a:cxn>
                  <a:cxn ang="0">
                    <a:pos x="235" y="86"/>
                  </a:cxn>
                  <a:cxn ang="0">
                    <a:pos x="263" y="74"/>
                  </a:cxn>
                  <a:cxn ang="0">
                    <a:pos x="249" y="31"/>
                  </a:cxn>
                  <a:cxn ang="0">
                    <a:pos x="278" y="12"/>
                  </a:cxn>
                  <a:cxn ang="0">
                    <a:pos x="284" y="30"/>
                  </a:cxn>
                  <a:cxn ang="0">
                    <a:pos x="277" y="64"/>
                  </a:cxn>
                  <a:cxn ang="0">
                    <a:pos x="301" y="73"/>
                  </a:cxn>
                  <a:cxn ang="0">
                    <a:pos x="328" y="74"/>
                  </a:cxn>
                  <a:cxn ang="0">
                    <a:pos x="371" y="61"/>
                  </a:cxn>
                  <a:cxn ang="0">
                    <a:pos x="407" y="64"/>
                  </a:cxn>
                  <a:cxn ang="0">
                    <a:pos x="466" y="64"/>
                  </a:cxn>
                  <a:cxn ang="0">
                    <a:pos x="473" y="122"/>
                  </a:cxn>
                  <a:cxn ang="0">
                    <a:pos x="459" y="183"/>
                  </a:cxn>
                  <a:cxn ang="0">
                    <a:pos x="507" y="181"/>
                  </a:cxn>
                  <a:cxn ang="0">
                    <a:pos x="540" y="227"/>
                  </a:cxn>
                  <a:cxn ang="0">
                    <a:pos x="557" y="234"/>
                  </a:cxn>
                </a:cxnLst>
                <a:rect l="0" t="0" r="r" b="b"/>
                <a:pathLst>
                  <a:path w="557" h="399">
                    <a:moveTo>
                      <a:pt x="547" y="248"/>
                    </a:moveTo>
                    <a:lnTo>
                      <a:pt x="545" y="253"/>
                    </a:lnTo>
                    <a:lnTo>
                      <a:pt x="543" y="255"/>
                    </a:lnTo>
                    <a:lnTo>
                      <a:pt x="543" y="269"/>
                    </a:lnTo>
                    <a:lnTo>
                      <a:pt x="535" y="277"/>
                    </a:lnTo>
                    <a:lnTo>
                      <a:pt x="530" y="291"/>
                    </a:lnTo>
                    <a:lnTo>
                      <a:pt x="531" y="296"/>
                    </a:lnTo>
                    <a:lnTo>
                      <a:pt x="536" y="303"/>
                    </a:lnTo>
                    <a:lnTo>
                      <a:pt x="542" y="306"/>
                    </a:lnTo>
                    <a:lnTo>
                      <a:pt x="547" y="312"/>
                    </a:lnTo>
                    <a:lnTo>
                      <a:pt x="543" y="312"/>
                    </a:lnTo>
                    <a:lnTo>
                      <a:pt x="540" y="313"/>
                    </a:lnTo>
                    <a:lnTo>
                      <a:pt x="533" y="313"/>
                    </a:lnTo>
                    <a:lnTo>
                      <a:pt x="528" y="315"/>
                    </a:lnTo>
                    <a:lnTo>
                      <a:pt x="519" y="320"/>
                    </a:lnTo>
                    <a:lnTo>
                      <a:pt x="512" y="325"/>
                    </a:lnTo>
                    <a:lnTo>
                      <a:pt x="502" y="320"/>
                    </a:lnTo>
                    <a:lnTo>
                      <a:pt x="492" y="315"/>
                    </a:lnTo>
                    <a:lnTo>
                      <a:pt x="481" y="317"/>
                    </a:lnTo>
                    <a:lnTo>
                      <a:pt x="475" y="322"/>
                    </a:lnTo>
                    <a:lnTo>
                      <a:pt x="475" y="327"/>
                    </a:lnTo>
                    <a:lnTo>
                      <a:pt x="475" y="332"/>
                    </a:lnTo>
                    <a:lnTo>
                      <a:pt x="466" y="329"/>
                    </a:lnTo>
                    <a:lnTo>
                      <a:pt x="461" y="325"/>
                    </a:lnTo>
                    <a:lnTo>
                      <a:pt x="457" y="327"/>
                    </a:lnTo>
                    <a:lnTo>
                      <a:pt x="456" y="330"/>
                    </a:lnTo>
                    <a:lnTo>
                      <a:pt x="466" y="343"/>
                    </a:lnTo>
                    <a:lnTo>
                      <a:pt x="464" y="344"/>
                    </a:lnTo>
                    <a:lnTo>
                      <a:pt x="464" y="348"/>
                    </a:lnTo>
                    <a:lnTo>
                      <a:pt x="466" y="349"/>
                    </a:lnTo>
                    <a:lnTo>
                      <a:pt x="471" y="355"/>
                    </a:lnTo>
                    <a:lnTo>
                      <a:pt x="476" y="358"/>
                    </a:lnTo>
                    <a:lnTo>
                      <a:pt x="481" y="361"/>
                    </a:lnTo>
                    <a:lnTo>
                      <a:pt x="481" y="363"/>
                    </a:lnTo>
                    <a:lnTo>
                      <a:pt x="483" y="367"/>
                    </a:lnTo>
                    <a:lnTo>
                      <a:pt x="478" y="367"/>
                    </a:lnTo>
                    <a:lnTo>
                      <a:pt x="475" y="370"/>
                    </a:lnTo>
                    <a:lnTo>
                      <a:pt x="475" y="370"/>
                    </a:lnTo>
                    <a:lnTo>
                      <a:pt x="464" y="365"/>
                    </a:lnTo>
                    <a:lnTo>
                      <a:pt x="461" y="361"/>
                    </a:lnTo>
                    <a:lnTo>
                      <a:pt x="461" y="367"/>
                    </a:lnTo>
                    <a:lnTo>
                      <a:pt x="462" y="370"/>
                    </a:lnTo>
                    <a:lnTo>
                      <a:pt x="464" y="375"/>
                    </a:lnTo>
                    <a:lnTo>
                      <a:pt x="461" y="380"/>
                    </a:lnTo>
                    <a:lnTo>
                      <a:pt x="464" y="387"/>
                    </a:lnTo>
                    <a:lnTo>
                      <a:pt x="459" y="387"/>
                    </a:lnTo>
                    <a:lnTo>
                      <a:pt x="456" y="387"/>
                    </a:lnTo>
                    <a:lnTo>
                      <a:pt x="445" y="380"/>
                    </a:lnTo>
                    <a:lnTo>
                      <a:pt x="442" y="370"/>
                    </a:lnTo>
                    <a:lnTo>
                      <a:pt x="444" y="365"/>
                    </a:lnTo>
                    <a:lnTo>
                      <a:pt x="447" y="361"/>
                    </a:lnTo>
                    <a:lnTo>
                      <a:pt x="442" y="361"/>
                    </a:lnTo>
                    <a:lnTo>
                      <a:pt x="438" y="361"/>
                    </a:lnTo>
                    <a:lnTo>
                      <a:pt x="437" y="358"/>
                    </a:lnTo>
                    <a:lnTo>
                      <a:pt x="437" y="356"/>
                    </a:lnTo>
                    <a:lnTo>
                      <a:pt x="430" y="346"/>
                    </a:lnTo>
                    <a:lnTo>
                      <a:pt x="425" y="341"/>
                    </a:lnTo>
                    <a:lnTo>
                      <a:pt x="414" y="330"/>
                    </a:lnTo>
                    <a:lnTo>
                      <a:pt x="411" y="318"/>
                    </a:lnTo>
                    <a:lnTo>
                      <a:pt x="411" y="312"/>
                    </a:lnTo>
                    <a:lnTo>
                      <a:pt x="411" y="306"/>
                    </a:lnTo>
                    <a:lnTo>
                      <a:pt x="404" y="293"/>
                    </a:lnTo>
                    <a:lnTo>
                      <a:pt x="394" y="284"/>
                    </a:lnTo>
                    <a:lnTo>
                      <a:pt x="382" y="279"/>
                    </a:lnTo>
                    <a:lnTo>
                      <a:pt x="378" y="274"/>
                    </a:lnTo>
                    <a:lnTo>
                      <a:pt x="373" y="274"/>
                    </a:lnTo>
                    <a:lnTo>
                      <a:pt x="371" y="274"/>
                    </a:lnTo>
                    <a:lnTo>
                      <a:pt x="361" y="270"/>
                    </a:lnTo>
                    <a:lnTo>
                      <a:pt x="354" y="263"/>
                    </a:lnTo>
                    <a:lnTo>
                      <a:pt x="347" y="253"/>
                    </a:lnTo>
                    <a:lnTo>
                      <a:pt x="347" y="245"/>
                    </a:lnTo>
                    <a:lnTo>
                      <a:pt x="339" y="245"/>
                    </a:lnTo>
                    <a:lnTo>
                      <a:pt x="332" y="245"/>
                    </a:lnTo>
                    <a:lnTo>
                      <a:pt x="327" y="238"/>
                    </a:lnTo>
                    <a:lnTo>
                      <a:pt x="325" y="231"/>
                    </a:lnTo>
                    <a:lnTo>
                      <a:pt x="313" y="234"/>
                    </a:lnTo>
                    <a:lnTo>
                      <a:pt x="308" y="239"/>
                    </a:lnTo>
                    <a:lnTo>
                      <a:pt x="308" y="241"/>
                    </a:lnTo>
                    <a:lnTo>
                      <a:pt x="311" y="243"/>
                    </a:lnTo>
                    <a:lnTo>
                      <a:pt x="309" y="246"/>
                    </a:lnTo>
                    <a:lnTo>
                      <a:pt x="309" y="251"/>
                    </a:lnTo>
                    <a:lnTo>
                      <a:pt x="311" y="260"/>
                    </a:lnTo>
                    <a:lnTo>
                      <a:pt x="320" y="265"/>
                    </a:lnTo>
                    <a:lnTo>
                      <a:pt x="328" y="270"/>
                    </a:lnTo>
                    <a:lnTo>
                      <a:pt x="332" y="281"/>
                    </a:lnTo>
                    <a:lnTo>
                      <a:pt x="337" y="291"/>
                    </a:lnTo>
                    <a:lnTo>
                      <a:pt x="342" y="298"/>
                    </a:lnTo>
                    <a:lnTo>
                      <a:pt x="352" y="300"/>
                    </a:lnTo>
                    <a:lnTo>
                      <a:pt x="363" y="300"/>
                    </a:lnTo>
                    <a:lnTo>
                      <a:pt x="361" y="300"/>
                    </a:lnTo>
                    <a:lnTo>
                      <a:pt x="361" y="303"/>
                    </a:lnTo>
                    <a:lnTo>
                      <a:pt x="364" y="308"/>
                    </a:lnTo>
                    <a:lnTo>
                      <a:pt x="375" y="313"/>
                    </a:lnTo>
                    <a:lnTo>
                      <a:pt x="389" y="320"/>
                    </a:lnTo>
                    <a:lnTo>
                      <a:pt x="395" y="332"/>
                    </a:lnTo>
                    <a:lnTo>
                      <a:pt x="387" y="329"/>
                    </a:lnTo>
                    <a:lnTo>
                      <a:pt x="380" y="325"/>
                    </a:lnTo>
                    <a:lnTo>
                      <a:pt x="371" y="327"/>
                    </a:lnTo>
                    <a:lnTo>
                      <a:pt x="368" y="334"/>
                    </a:lnTo>
                    <a:lnTo>
                      <a:pt x="371" y="339"/>
                    </a:lnTo>
                    <a:lnTo>
                      <a:pt x="376" y="348"/>
                    </a:lnTo>
                    <a:lnTo>
                      <a:pt x="373" y="349"/>
                    </a:lnTo>
                    <a:lnTo>
                      <a:pt x="371" y="351"/>
                    </a:lnTo>
                    <a:lnTo>
                      <a:pt x="366" y="360"/>
                    </a:lnTo>
                    <a:lnTo>
                      <a:pt x="359" y="367"/>
                    </a:lnTo>
                    <a:lnTo>
                      <a:pt x="354" y="365"/>
                    </a:lnTo>
                    <a:lnTo>
                      <a:pt x="354" y="361"/>
                    </a:lnTo>
                    <a:lnTo>
                      <a:pt x="361" y="356"/>
                    </a:lnTo>
                    <a:lnTo>
                      <a:pt x="363" y="349"/>
                    </a:lnTo>
                    <a:lnTo>
                      <a:pt x="359" y="339"/>
                    </a:lnTo>
                    <a:lnTo>
                      <a:pt x="358" y="334"/>
                    </a:lnTo>
                    <a:lnTo>
                      <a:pt x="349" y="327"/>
                    </a:lnTo>
                    <a:lnTo>
                      <a:pt x="344" y="318"/>
                    </a:lnTo>
                    <a:lnTo>
                      <a:pt x="337" y="317"/>
                    </a:lnTo>
                    <a:lnTo>
                      <a:pt x="333" y="313"/>
                    </a:lnTo>
                    <a:lnTo>
                      <a:pt x="321" y="310"/>
                    </a:lnTo>
                    <a:lnTo>
                      <a:pt x="316" y="306"/>
                    </a:lnTo>
                    <a:lnTo>
                      <a:pt x="311" y="301"/>
                    </a:lnTo>
                    <a:lnTo>
                      <a:pt x="306" y="298"/>
                    </a:lnTo>
                    <a:lnTo>
                      <a:pt x="299" y="293"/>
                    </a:lnTo>
                    <a:lnTo>
                      <a:pt x="294" y="288"/>
                    </a:lnTo>
                    <a:lnTo>
                      <a:pt x="287" y="277"/>
                    </a:lnTo>
                    <a:lnTo>
                      <a:pt x="282" y="267"/>
                    </a:lnTo>
                    <a:lnTo>
                      <a:pt x="273" y="258"/>
                    </a:lnTo>
                    <a:lnTo>
                      <a:pt x="263" y="257"/>
                    </a:lnTo>
                    <a:lnTo>
                      <a:pt x="253" y="258"/>
                    </a:lnTo>
                    <a:lnTo>
                      <a:pt x="249" y="265"/>
                    </a:lnTo>
                    <a:lnTo>
                      <a:pt x="235" y="272"/>
                    </a:lnTo>
                    <a:lnTo>
                      <a:pt x="222" y="279"/>
                    </a:lnTo>
                    <a:lnTo>
                      <a:pt x="206" y="275"/>
                    </a:lnTo>
                    <a:lnTo>
                      <a:pt x="192" y="272"/>
                    </a:lnTo>
                    <a:lnTo>
                      <a:pt x="182" y="275"/>
                    </a:lnTo>
                    <a:lnTo>
                      <a:pt x="177" y="286"/>
                    </a:lnTo>
                    <a:lnTo>
                      <a:pt x="180" y="296"/>
                    </a:lnTo>
                    <a:lnTo>
                      <a:pt x="170" y="306"/>
                    </a:lnTo>
                    <a:lnTo>
                      <a:pt x="155" y="313"/>
                    </a:lnTo>
                    <a:lnTo>
                      <a:pt x="146" y="317"/>
                    </a:lnTo>
                    <a:lnTo>
                      <a:pt x="139" y="325"/>
                    </a:lnTo>
                    <a:lnTo>
                      <a:pt x="132" y="336"/>
                    </a:lnTo>
                    <a:lnTo>
                      <a:pt x="131" y="346"/>
                    </a:lnTo>
                    <a:lnTo>
                      <a:pt x="132" y="351"/>
                    </a:lnTo>
                    <a:lnTo>
                      <a:pt x="136" y="353"/>
                    </a:lnTo>
                    <a:lnTo>
                      <a:pt x="127" y="365"/>
                    </a:lnTo>
                    <a:lnTo>
                      <a:pt x="117" y="375"/>
                    </a:lnTo>
                    <a:lnTo>
                      <a:pt x="112" y="377"/>
                    </a:lnTo>
                    <a:lnTo>
                      <a:pt x="108" y="382"/>
                    </a:lnTo>
                    <a:lnTo>
                      <a:pt x="103" y="386"/>
                    </a:lnTo>
                    <a:lnTo>
                      <a:pt x="98" y="387"/>
                    </a:lnTo>
                    <a:lnTo>
                      <a:pt x="98" y="387"/>
                    </a:lnTo>
                    <a:lnTo>
                      <a:pt x="89" y="387"/>
                    </a:lnTo>
                    <a:lnTo>
                      <a:pt x="82" y="389"/>
                    </a:lnTo>
                    <a:lnTo>
                      <a:pt x="67" y="394"/>
                    </a:lnTo>
                    <a:lnTo>
                      <a:pt x="53" y="399"/>
                    </a:lnTo>
                    <a:lnTo>
                      <a:pt x="48" y="396"/>
                    </a:lnTo>
                    <a:lnTo>
                      <a:pt x="45" y="389"/>
                    </a:lnTo>
                    <a:lnTo>
                      <a:pt x="38" y="382"/>
                    </a:lnTo>
                    <a:lnTo>
                      <a:pt x="33" y="380"/>
                    </a:lnTo>
                    <a:lnTo>
                      <a:pt x="20" y="382"/>
                    </a:lnTo>
                    <a:lnTo>
                      <a:pt x="12" y="384"/>
                    </a:lnTo>
                    <a:lnTo>
                      <a:pt x="7" y="380"/>
                    </a:lnTo>
                    <a:lnTo>
                      <a:pt x="7" y="379"/>
                    </a:lnTo>
                    <a:lnTo>
                      <a:pt x="7" y="367"/>
                    </a:lnTo>
                    <a:lnTo>
                      <a:pt x="7" y="360"/>
                    </a:lnTo>
                    <a:lnTo>
                      <a:pt x="2" y="356"/>
                    </a:lnTo>
                    <a:lnTo>
                      <a:pt x="0" y="353"/>
                    </a:lnTo>
                    <a:lnTo>
                      <a:pt x="2" y="344"/>
                    </a:lnTo>
                    <a:lnTo>
                      <a:pt x="5" y="341"/>
                    </a:lnTo>
                    <a:lnTo>
                      <a:pt x="5" y="330"/>
                    </a:lnTo>
                    <a:lnTo>
                      <a:pt x="7" y="320"/>
                    </a:lnTo>
                    <a:lnTo>
                      <a:pt x="8" y="310"/>
                    </a:lnTo>
                    <a:lnTo>
                      <a:pt x="10" y="301"/>
                    </a:lnTo>
                    <a:lnTo>
                      <a:pt x="7" y="291"/>
                    </a:lnTo>
                    <a:lnTo>
                      <a:pt x="3" y="282"/>
                    </a:lnTo>
                    <a:lnTo>
                      <a:pt x="5" y="277"/>
                    </a:lnTo>
                    <a:lnTo>
                      <a:pt x="12" y="274"/>
                    </a:lnTo>
                    <a:lnTo>
                      <a:pt x="19" y="269"/>
                    </a:lnTo>
                    <a:lnTo>
                      <a:pt x="24" y="269"/>
                    </a:lnTo>
                    <a:lnTo>
                      <a:pt x="27" y="269"/>
                    </a:lnTo>
                    <a:lnTo>
                      <a:pt x="33" y="270"/>
                    </a:lnTo>
                    <a:lnTo>
                      <a:pt x="55" y="270"/>
                    </a:lnTo>
                    <a:lnTo>
                      <a:pt x="58" y="272"/>
                    </a:lnTo>
                    <a:lnTo>
                      <a:pt x="63" y="274"/>
                    </a:lnTo>
                    <a:lnTo>
                      <a:pt x="88" y="274"/>
                    </a:lnTo>
                    <a:lnTo>
                      <a:pt x="94" y="274"/>
                    </a:lnTo>
                    <a:lnTo>
                      <a:pt x="101" y="275"/>
                    </a:lnTo>
                    <a:lnTo>
                      <a:pt x="108" y="274"/>
                    </a:lnTo>
                    <a:lnTo>
                      <a:pt x="115" y="274"/>
                    </a:lnTo>
                    <a:lnTo>
                      <a:pt x="119" y="262"/>
                    </a:lnTo>
                    <a:lnTo>
                      <a:pt x="122" y="250"/>
                    </a:lnTo>
                    <a:lnTo>
                      <a:pt x="120" y="243"/>
                    </a:lnTo>
                    <a:lnTo>
                      <a:pt x="120" y="236"/>
                    </a:lnTo>
                    <a:lnTo>
                      <a:pt x="120" y="238"/>
                    </a:lnTo>
                    <a:lnTo>
                      <a:pt x="120" y="232"/>
                    </a:lnTo>
                    <a:lnTo>
                      <a:pt x="122" y="229"/>
                    </a:lnTo>
                    <a:lnTo>
                      <a:pt x="120" y="226"/>
                    </a:lnTo>
                    <a:lnTo>
                      <a:pt x="119" y="222"/>
                    </a:lnTo>
                    <a:lnTo>
                      <a:pt x="106" y="215"/>
                    </a:lnTo>
                    <a:lnTo>
                      <a:pt x="105" y="205"/>
                    </a:lnTo>
                    <a:lnTo>
                      <a:pt x="101" y="202"/>
                    </a:lnTo>
                    <a:lnTo>
                      <a:pt x="100" y="202"/>
                    </a:lnTo>
                    <a:lnTo>
                      <a:pt x="89" y="198"/>
                    </a:lnTo>
                    <a:lnTo>
                      <a:pt x="81" y="195"/>
                    </a:lnTo>
                    <a:lnTo>
                      <a:pt x="72" y="189"/>
                    </a:lnTo>
                    <a:lnTo>
                      <a:pt x="69" y="186"/>
                    </a:lnTo>
                    <a:lnTo>
                      <a:pt x="69" y="184"/>
                    </a:lnTo>
                    <a:lnTo>
                      <a:pt x="70" y="181"/>
                    </a:lnTo>
                    <a:lnTo>
                      <a:pt x="76" y="179"/>
                    </a:lnTo>
                    <a:lnTo>
                      <a:pt x="81" y="176"/>
                    </a:lnTo>
                    <a:lnTo>
                      <a:pt x="88" y="176"/>
                    </a:lnTo>
                    <a:lnTo>
                      <a:pt x="93" y="179"/>
                    </a:lnTo>
                    <a:lnTo>
                      <a:pt x="101" y="181"/>
                    </a:lnTo>
                    <a:lnTo>
                      <a:pt x="106" y="179"/>
                    </a:lnTo>
                    <a:lnTo>
                      <a:pt x="113" y="177"/>
                    </a:lnTo>
                    <a:lnTo>
                      <a:pt x="113" y="174"/>
                    </a:lnTo>
                    <a:lnTo>
                      <a:pt x="110" y="169"/>
                    </a:lnTo>
                    <a:lnTo>
                      <a:pt x="110" y="164"/>
                    </a:lnTo>
                    <a:lnTo>
                      <a:pt x="110" y="160"/>
                    </a:lnTo>
                    <a:lnTo>
                      <a:pt x="115" y="160"/>
                    </a:lnTo>
                    <a:lnTo>
                      <a:pt x="122" y="164"/>
                    </a:lnTo>
                    <a:lnTo>
                      <a:pt x="131" y="167"/>
                    </a:lnTo>
                    <a:lnTo>
                      <a:pt x="136" y="164"/>
                    </a:lnTo>
                    <a:lnTo>
                      <a:pt x="139" y="160"/>
                    </a:lnTo>
                    <a:lnTo>
                      <a:pt x="148" y="157"/>
                    </a:lnTo>
                    <a:lnTo>
                      <a:pt x="155" y="152"/>
                    </a:lnTo>
                    <a:lnTo>
                      <a:pt x="158" y="143"/>
                    </a:lnTo>
                    <a:lnTo>
                      <a:pt x="162" y="136"/>
                    </a:lnTo>
                    <a:lnTo>
                      <a:pt x="165" y="134"/>
                    </a:lnTo>
                    <a:lnTo>
                      <a:pt x="168" y="134"/>
                    </a:lnTo>
                    <a:lnTo>
                      <a:pt x="172" y="131"/>
                    </a:lnTo>
                    <a:lnTo>
                      <a:pt x="180" y="129"/>
                    </a:lnTo>
                    <a:lnTo>
                      <a:pt x="189" y="126"/>
                    </a:lnTo>
                    <a:lnTo>
                      <a:pt x="194" y="124"/>
                    </a:lnTo>
                    <a:lnTo>
                      <a:pt x="196" y="116"/>
                    </a:lnTo>
                    <a:lnTo>
                      <a:pt x="198" y="107"/>
                    </a:lnTo>
                    <a:lnTo>
                      <a:pt x="199" y="104"/>
                    </a:lnTo>
                    <a:lnTo>
                      <a:pt x="201" y="102"/>
                    </a:lnTo>
                    <a:lnTo>
                      <a:pt x="211" y="91"/>
                    </a:lnTo>
                    <a:lnTo>
                      <a:pt x="229" y="86"/>
                    </a:lnTo>
                    <a:lnTo>
                      <a:pt x="232" y="86"/>
                    </a:lnTo>
                    <a:lnTo>
                      <a:pt x="235" y="86"/>
                    </a:lnTo>
                    <a:lnTo>
                      <a:pt x="235" y="85"/>
                    </a:lnTo>
                    <a:lnTo>
                      <a:pt x="239" y="83"/>
                    </a:lnTo>
                    <a:lnTo>
                      <a:pt x="244" y="81"/>
                    </a:lnTo>
                    <a:lnTo>
                      <a:pt x="251" y="83"/>
                    </a:lnTo>
                    <a:lnTo>
                      <a:pt x="258" y="79"/>
                    </a:lnTo>
                    <a:lnTo>
                      <a:pt x="263" y="74"/>
                    </a:lnTo>
                    <a:lnTo>
                      <a:pt x="261" y="67"/>
                    </a:lnTo>
                    <a:lnTo>
                      <a:pt x="260" y="62"/>
                    </a:lnTo>
                    <a:lnTo>
                      <a:pt x="256" y="52"/>
                    </a:lnTo>
                    <a:lnTo>
                      <a:pt x="253" y="45"/>
                    </a:lnTo>
                    <a:lnTo>
                      <a:pt x="249" y="38"/>
                    </a:lnTo>
                    <a:lnTo>
                      <a:pt x="249" y="31"/>
                    </a:lnTo>
                    <a:lnTo>
                      <a:pt x="251" y="18"/>
                    </a:lnTo>
                    <a:lnTo>
                      <a:pt x="260" y="11"/>
                    </a:lnTo>
                    <a:lnTo>
                      <a:pt x="270" y="6"/>
                    </a:lnTo>
                    <a:lnTo>
                      <a:pt x="282" y="0"/>
                    </a:lnTo>
                    <a:lnTo>
                      <a:pt x="282" y="6"/>
                    </a:lnTo>
                    <a:lnTo>
                      <a:pt x="278" y="12"/>
                    </a:lnTo>
                    <a:lnTo>
                      <a:pt x="278" y="19"/>
                    </a:lnTo>
                    <a:lnTo>
                      <a:pt x="280" y="23"/>
                    </a:lnTo>
                    <a:lnTo>
                      <a:pt x="287" y="24"/>
                    </a:lnTo>
                    <a:lnTo>
                      <a:pt x="287" y="26"/>
                    </a:lnTo>
                    <a:lnTo>
                      <a:pt x="287" y="28"/>
                    </a:lnTo>
                    <a:lnTo>
                      <a:pt x="284" y="30"/>
                    </a:lnTo>
                    <a:lnTo>
                      <a:pt x="282" y="33"/>
                    </a:lnTo>
                    <a:lnTo>
                      <a:pt x="273" y="40"/>
                    </a:lnTo>
                    <a:lnTo>
                      <a:pt x="270" y="52"/>
                    </a:lnTo>
                    <a:lnTo>
                      <a:pt x="272" y="57"/>
                    </a:lnTo>
                    <a:lnTo>
                      <a:pt x="277" y="62"/>
                    </a:lnTo>
                    <a:lnTo>
                      <a:pt x="277" y="64"/>
                    </a:lnTo>
                    <a:lnTo>
                      <a:pt x="277" y="67"/>
                    </a:lnTo>
                    <a:lnTo>
                      <a:pt x="282" y="67"/>
                    </a:lnTo>
                    <a:lnTo>
                      <a:pt x="289" y="69"/>
                    </a:lnTo>
                    <a:lnTo>
                      <a:pt x="289" y="73"/>
                    </a:lnTo>
                    <a:lnTo>
                      <a:pt x="292" y="76"/>
                    </a:lnTo>
                    <a:lnTo>
                      <a:pt x="301" y="73"/>
                    </a:lnTo>
                    <a:lnTo>
                      <a:pt x="309" y="69"/>
                    </a:lnTo>
                    <a:lnTo>
                      <a:pt x="316" y="66"/>
                    </a:lnTo>
                    <a:lnTo>
                      <a:pt x="327" y="66"/>
                    </a:lnTo>
                    <a:lnTo>
                      <a:pt x="325" y="67"/>
                    </a:lnTo>
                    <a:lnTo>
                      <a:pt x="325" y="71"/>
                    </a:lnTo>
                    <a:lnTo>
                      <a:pt x="328" y="74"/>
                    </a:lnTo>
                    <a:lnTo>
                      <a:pt x="332" y="78"/>
                    </a:lnTo>
                    <a:lnTo>
                      <a:pt x="337" y="74"/>
                    </a:lnTo>
                    <a:lnTo>
                      <a:pt x="342" y="73"/>
                    </a:lnTo>
                    <a:lnTo>
                      <a:pt x="352" y="69"/>
                    </a:lnTo>
                    <a:lnTo>
                      <a:pt x="364" y="67"/>
                    </a:lnTo>
                    <a:lnTo>
                      <a:pt x="371" y="61"/>
                    </a:lnTo>
                    <a:lnTo>
                      <a:pt x="383" y="57"/>
                    </a:lnTo>
                    <a:lnTo>
                      <a:pt x="392" y="57"/>
                    </a:lnTo>
                    <a:lnTo>
                      <a:pt x="401" y="59"/>
                    </a:lnTo>
                    <a:lnTo>
                      <a:pt x="399" y="62"/>
                    </a:lnTo>
                    <a:lnTo>
                      <a:pt x="399" y="66"/>
                    </a:lnTo>
                    <a:lnTo>
                      <a:pt x="407" y="64"/>
                    </a:lnTo>
                    <a:lnTo>
                      <a:pt x="416" y="64"/>
                    </a:lnTo>
                    <a:lnTo>
                      <a:pt x="425" y="62"/>
                    </a:lnTo>
                    <a:lnTo>
                      <a:pt x="435" y="62"/>
                    </a:lnTo>
                    <a:lnTo>
                      <a:pt x="447" y="62"/>
                    </a:lnTo>
                    <a:lnTo>
                      <a:pt x="461" y="62"/>
                    </a:lnTo>
                    <a:lnTo>
                      <a:pt x="466" y="64"/>
                    </a:lnTo>
                    <a:lnTo>
                      <a:pt x="471" y="73"/>
                    </a:lnTo>
                    <a:lnTo>
                      <a:pt x="475" y="81"/>
                    </a:lnTo>
                    <a:lnTo>
                      <a:pt x="476" y="91"/>
                    </a:lnTo>
                    <a:lnTo>
                      <a:pt x="473" y="100"/>
                    </a:lnTo>
                    <a:lnTo>
                      <a:pt x="469" y="109"/>
                    </a:lnTo>
                    <a:lnTo>
                      <a:pt x="473" y="122"/>
                    </a:lnTo>
                    <a:lnTo>
                      <a:pt x="478" y="136"/>
                    </a:lnTo>
                    <a:lnTo>
                      <a:pt x="473" y="141"/>
                    </a:lnTo>
                    <a:lnTo>
                      <a:pt x="468" y="147"/>
                    </a:lnTo>
                    <a:lnTo>
                      <a:pt x="461" y="159"/>
                    </a:lnTo>
                    <a:lnTo>
                      <a:pt x="459" y="176"/>
                    </a:lnTo>
                    <a:lnTo>
                      <a:pt x="459" y="183"/>
                    </a:lnTo>
                    <a:lnTo>
                      <a:pt x="464" y="186"/>
                    </a:lnTo>
                    <a:lnTo>
                      <a:pt x="471" y="186"/>
                    </a:lnTo>
                    <a:lnTo>
                      <a:pt x="481" y="188"/>
                    </a:lnTo>
                    <a:lnTo>
                      <a:pt x="490" y="186"/>
                    </a:lnTo>
                    <a:lnTo>
                      <a:pt x="500" y="184"/>
                    </a:lnTo>
                    <a:lnTo>
                      <a:pt x="507" y="181"/>
                    </a:lnTo>
                    <a:lnTo>
                      <a:pt x="518" y="181"/>
                    </a:lnTo>
                    <a:lnTo>
                      <a:pt x="524" y="184"/>
                    </a:lnTo>
                    <a:lnTo>
                      <a:pt x="528" y="193"/>
                    </a:lnTo>
                    <a:lnTo>
                      <a:pt x="531" y="202"/>
                    </a:lnTo>
                    <a:lnTo>
                      <a:pt x="540" y="207"/>
                    </a:lnTo>
                    <a:lnTo>
                      <a:pt x="540" y="227"/>
                    </a:lnTo>
                    <a:lnTo>
                      <a:pt x="540" y="229"/>
                    </a:lnTo>
                    <a:lnTo>
                      <a:pt x="543" y="231"/>
                    </a:lnTo>
                    <a:lnTo>
                      <a:pt x="545" y="234"/>
                    </a:lnTo>
                    <a:lnTo>
                      <a:pt x="550" y="232"/>
                    </a:lnTo>
                    <a:lnTo>
                      <a:pt x="557" y="231"/>
                    </a:lnTo>
                    <a:lnTo>
                      <a:pt x="557" y="234"/>
                    </a:lnTo>
                    <a:lnTo>
                      <a:pt x="557" y="239"/>
                    </a:lnTo>
                    <a:lnTo>
                      <a:pt x="550" y="241"/>
                    </a:lnTo>
                    <a:lnTo>
                      <a:pt x="547" y="248"/>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527" name="Freeform 256"/>
              <p:cNvSpPr>
                <a:spLocks/>
              </p:cNvSpPr>
              <p:nvPr/>
            </p:nvSpPr>
            <p:spPr bwMode="auto">
              <a:xfrm>
                <a:off x="4429919" y="2020888"/>
                <a:ext cx="598488" cy="574675"/>
              </a:xfrm>
              <a:custGeom>
                <a:avLst/>
                <a:gdLst/>
                <a:ahLst/>
                <a:cxnLst>
                  <a:cxn ang="0">
                    <a:pos x="66" y="278"/>
                  </a:cxn>
                  <a:cxn ang="0">
                    <a:pos x="23" y="299"/>
                  </a:cxn>
                  <a:cxn ang="0">
                    <a:pos x="9" y="283"/>
                  </a:cxn>
                  <a:cxn ang="0">
                    <a:pos x="2" y="277"/>
                  </a:cxn>
                  <a:cxn ang="0">
                    <a:pos x="2" y="246"/>
                  </a:cxn>
                  <a:cxn ang="0">
                    <a:pos x="12" y="215"/>
                  </a:cxn>
                  <a:cxn ang="0">
                    <a:pos x="45" y="187"/>
                  </a:cxn>
                  <a:cxn ang="0">
                    <a:pos x="52" y="180"/>
                  </a:cxn>
                  <a:cxn ang="0">
                    <a:pos x="98" y="146"/>
                  </a:cxn>
                  <a:cxn ang="0">
                    <a:pos x="107" y="125"/>
                  </a:cxn>
                  <a:cxn ang="0">
                    <a:pos x="136" y="93"/>
                  </a:cxn>
                  <a:cxn ang="0">
                    <a:pos x="164" y="60"/>
                  </a:cxn>
                  <a:cxn ang="0">
                    <a:pos x="145" y="62"/>
                  </a:cxn>
                  <a:cxn ang="0">
                    <a:pos x="145" y="53"/>
                  </a:cxn>
                  <a:cxn ang="0">
                    <a:pos x="153" y="51"/>
                  </a:cxn>
                  <a:cxn ang="0">
                    <a:pos x="176" y="55"/>
                  </a:cxn>
                  <a:cxn ang="0">
                    <a:pos x="176" y="41"/>
                  </a:cxn>
                  <a:cxn ang="0">
                    <a:pos x="191" y="36"/>
                  </a:cxn>
                  <a:cxn ang="0">
                    <a:pos x="212" y="36"/>
                  </a:cxn>
                  <a:cxn ang="0">
                    <a:pos x="241" y="19"/>
                  </a:cxn>
                  <a:cxn ang="0">
                    <a:pos x="251" y="5"/>
                  </a:cxn>
                  <a:cxn ang="0">
                    <a:pos x="274" y="7"/>
                  </a:cxn>
                  <a:cxn ang="0">
                    <a:pos x="289" y="10"/>
                  </a:cxn>
                  <a:cxn ang="0">
                    <a:pos x="306" y="8"/>
                  </a:cxn>
                  <a:cxn ang="0">
                    <a:pos x="329" y="7"/>
                  </a:cxn>
                  <a:cxn ang="0">
                    <a:pos x="349" y="7"/>
                  </a:cxn>
                  <a:cxn ang="0">
                    <a:pos x="344" y="27"/>
                  </a:cxn>
                  <a:cxn ang="0">
                    <a:pos x="355" y="38"/>
                  </a:cxn>
                  <a:cxn ang="0">
                    <a:pos x="339" y="63"/>
                  </a:cxn>
                  <a:cxn ang="0">
                    <a:pos x="351" y="89"/>
                  </a:cxn>
                  <a:cxn ang="0">
                    <a:pos x="353" y="132"/>
                  </a:cxn>
                  <a:cxn ang="0">
                    <a:pos x="363" y="160"/>
                  </a:cxn>
                  <a:cxn ang="0">
                    <a:pos x="370" y="182"/>
                  </a:cxn>
                  <a:cxn ang="0">
                    <a:pos x="342" y="232"/>
                  </a:cxn>
                  <a:cxn ang="0">
                    <a:pos x="301" y="252"/>
                  </a:cxn>
                  <a:cxn ang="0">
                    <a:pos x="255" y="261"/>
                  </a:cxn>
                  <a:cxn ang="0">
                    <a:pos x="232" y="230"/>
                  </a:cxn>
                  <a:cxn ang="0">
                    <a:pos x="227" y="203"/>
                  </a:cxn>
                  <a:cxn ang="0">
                    <a:pos x="263" y="168"/>
                  </a:cxn>
                  <a:cxn ang="0">
                    <a:pos x="289" y="137"/>
                  </a:cxn>
                  <a:cxn ang="0">
                    <a:pos x="250" y="132"/>
                  </a:cxn>
                  <a:cxn ang="0">
                    <a:pos x="232" y="158"/>
                  </a:cxn>
                  <a:cxn ang="0">
                    <a:pos x="207" y="184"/>
                  </a:cxn>
                  <a:cxn ang="0">
                    <a:pos x="174" y="218"/>
                  </a:cxn>
                  <a:cxn ang="0">
                    <a:pos x="174" y="247"/>
                  </a:cxn>
                  <a:cxn ang="0">
                    <a:pos x="196" y="266"/>
                  </a:cxn>
                  <a:cxn ang="0">
                    <a:pos x="176" y="287"/>
                  </a:cxn>
                  <a:cxn ang="0">
                    <a:pos x="162" y="313"/>
                  </a:cxn>
                  <a:cxn ang="0">
                    <a:pos x="160" y="335"/>
                  </a:cxn>
                  <a:cxn ang="0">
                    <a:pos x="140" y="345"/>
                  </a:cxn>
                  <a:cxn ang="0">
                    <a:pos x="115" y="362"/>
                  </a:cxn>
                  <a:cxn ang="0">
                    <a:pos x="105" y="338"/>
                  </a:cxn>
                  <a:cxn ang="0">
                    <a:pos x="95" y="306"/>
                  </a:cxn>
                  <a:cxn ang="0">
                    <a:pos x="88" y="278"/>
                  </a:cxn>
                </a:cxnLst>
                <a:rect l="0" t="0" r="r" b="b"/>
                <a:pathLst>
                  <a:path w="377" h="362">
                    <a:moveTo>
                      <a:pt x="88" y="280"/>
                    </a:moveTo>
                    <a:lnTo>
                      <a:pt x="81" y="275"/>
                    </a:lnTo>
                    <a:lnTo>
                      <a:pt x="78" y="268"/>
                    </a:lnTo>
                    <a:lnTo>
                      <a:pt x="66" y="278"/>
                    </a:lnTo>
                    <a:lnTo>
                      <a:pt x="55" y="290"/>
                    </a:lnTo>
                    <a:lnTo>
                      <a:pt x="43" y="299"/>
                    </a:lnTo>
                    <a:lnTo>
                      <a:pt x="29" y="302"/>
                    </a:lnTo>
                    <a:lnTo>
                      <a:pt x="23" y="299"/>
                    </a:lnTo>
                    <a:lnTo>
                      <a:pt x="16" y="295"/>
                    </a:lnTo>
                    <a:lnTo>
                      <a:pt x="7" y="290"/>
                    </a:lnTo>
                    <a:lnTo>
                      <a:pt x="5" y="289"/>
                    </a:lnTo>
                    <a:lnTo>
                      <a:pt x="9" y="283"/>
                    </a:lnTo>
                    <a:lnTo>
                      <a:pt x="14" y="280"/>
                    </a:lnTo>
                    <a:lnTo>
                      <a:pt x="14" y="273"/>
                    </a:lnTo>
                    <a:lnTo>
                      <a:pt x="7" y="273"/>
                    </a:lnTo>
                    <a:lnTo>
                      <a:pt x="2" y="277"/>
                    </a:lnTo>
                    <a:lnTo>
                      <a:pt x="4" y="270"/>
                    </a:lnTo>
                    <a:lnTo>
                      <a:pt x="9" y="263"/>
                    </a:lnTo>
                    <a:lnTo>
                      <a:pt x="4" y="254"/>
                    </a:lnTo>
                    <a:lnTo>
                      <a:pt x="2" y="246"/>
                    </a:lnTo>
                    <a:lnTo>
                      <a:pt x="0" y="235"/>
                    </a:lnTo>
                    <a:lnTo>
                      <a:pt x="0" y="227"/>
                    </a:lnTo>
                    <a:lnTo>
                      <a:pt x="4" y="218"/>
                    </a:lnTo>
                    <a:lnTo>
                      <a:pt x="12" y="215"/>
                    </a:lnTo>
                    <a:lnTo>
                      <a:pt x="21" y="203"/>
                    </a:lnTo>
                    <a:lnTo>
                      <a:pt x="35" y="197"/>
                    </a:lnTo>
                    <a:lnTo>
                      <a:pt x="40" y="192"/>
                    </a:lnTo>
                    <a:lnTo>
                      <a:pt x="45" y="187"/>
                    </a:lnTo>
                    <a:lnTo>
                      <a:pt x="52" y="184"/>
                    </a:lnTo>
                    <a:lnTo>
                      <a:pt x="64" y="184"/>
                    </a:lnTo>
                    <a:lnTo>
                      <a:pt x="57" y="182"/>
                    </a:lnTo>
                    <a:lnTo>
                      <a:pt x="52" y="180"/>
                    </a:lnTo>
                    <a:lnTo>
                      <a:pt x="66" y="173"/>
                    </a:lnTo>
                    <a:lnTo>
                      <a:pt x="78" y="165"/>
                    </a:lnTo>
                    <a:lnTo>
                      <a:pt x="86" y="154"/>
                    </a:lnTo>
                    <a:lnTo>
                      <a:pt x="98" y="146"/>
                    </a:lnTo>
                    <a:lnTo>
                      <a:pt x="100" y="139"/>
                    </a:lnTo>
                    <a:lnTo>
                      <a:pt x="103" y="132"/>
                    </a:lnTo>
                    <a:lnTo>
                      <a:pt x="103" y="127"/>
                    </a:lnTo>
                    <a:lnTo>
                      <a:pt x="107" y="125"/>
                    </a:lnTo>
                    <a:lnTo>
                      <a:pt x="109" y="118"/>
                    </a:lnTo>
                    <a:lnTo>
                      <a:pt x="112" y="113"/>
                    </a:lnTo>
                    <a:lnTo>
                      <a:pt x="122" y="99"/>
                    </a:lnTo>
                    <a:lnTo>
                      <a:pt x="136" y="93"/>
                    </a:lnTo>
                    <a:lnTo>
                      <a:pt x="143" y="86"/>
                    </a:lnTo>
                    <a:lnTo>
                      <a:pt x="152" y="77"/>
                    </a:lnTo>
                    <a:lnTo>
                      <a:pt x="158" y="68"/>
                    </a:lnTo>
                    <a:lnTo>
                      <a:pt x="164" y="60"/>
                    </a:lnTo>
                    <a:lnTo>
                      <a:pt x="148" y="65"/>
                    </a:lnTo>
                    <a:lnTo>
                      <a:pt x="134" y="70"/>
                    </a:lnTo>
                    <a:lnTo>
                      <a:pt x="138" y="65"/>
                    </a:lnTo>
                    <a:lnTo>
                      <a:pt x="145" y="62"/>
                    </a:lnTo>
                    <a:lnTo>
                      <a:pt x="138" y="60"/>
                    </a:lnTo>
                    <a:lnTo>
                      <a:pt x="136" y="60"/>
                    </a:lnTo>
                    <a:lnTo>
                      <a:pt x="138" y="55"/>
                    </a:lnTo>
                    <a:lnTo>
                      <a:pt x="145" y="53"/>
                    </a:lnTo>
                    <a:lnTo>
                      <a:pt x="148" y="55"/>
                    </a:lnTo>
                    <a:lnTo>
                      <a:pt x="150" y="50"/>
                    </a:lnTo>
                    <a:lnTo>
                      <a:pt x="153" y="48"/>
                    </a:lnTo>
                    <a:lnTo>
                      <a:pt x="153" y="51"/>
                    </a:lnTo>
                    <a:lnTo>
                      <a:pt x="153" y="56"/>
                    </a:lnTo>
                    <a:lnTo>
                      <a:pt x="162" y="58"/>
                    </a:lnTo>
                    <a:lnTo>
                      <a:pt x="170" y="62"/>
                    </a:lnTo>
                    <a:lnTo>
                      <a:pt x="176" y="55"/>
                    </a:lnTo>
                    <a:lnTo>
                      <a:pt x="179" y="50"/>
                    </a:lnTo>
                    <a:lnTo>
                      <a:pt x="176" y="48"/>
                    </a:lnTo>
                    <a:lnTo>
                      <a:pt x="172" y="48"/>
                    </a:lnTo>
                    <a:lnTo>
                      <a:pt x="176" y="41"/>
                    </a:lnTo>
                    <a:lnTo>
                      <a:pt x="184" y="39"/>
                    </a:lnTo>
                    <a:lnTo>
                      <a:pt x="188" y="39"/>
                    </a:lnTo>
                    <a:lnTo>
                      <a:pt x="193" y="39"/>
                    </a:lnTo>
                    <a:lnTo>
                      <a:pt x="191" y="36"/>
                    </a:lnTo>
                    <a:lnTo>
                      <a:pt x="189" y="36"/>
                    </a:lnTo>
                    <a:lnTo>
                      <a:pt x="198" y="29"/>
                    </a:lnTo>
                    <a:lnTo>
                      <a:pt x="212" y="29"/>
                    </a:lnTo>
                    <a:lnTo>
                      <a:pt x="212" y="36"/>
                    </a:lnTo>
                    <a:lnTo>
                      <a:pt x="219" y="27"/>
                    </a:lnTo>
                    <a:lnTo>
                      <a:pt x="231" y="22"/>
                    </a:lnTo>
                    <a:lnTo>
                      <a:pt x="231" y="29"/>
                    </a:lnTo>
                    <a:lnTo>
                      <a:pt x="241" y="19"/>
                    </a:lnTo>
                    <a:lnTo>
                      <a:pt x="255" y="15"/>
                    </a:lnTo>
                    <a:lnTo>
                      <a:pt x="248" y="12"/>
                    </a:lnTo>
                    <a:lnTo>
                      <a:pt x="246" y="10"/>
                    </a:lnTo>
                    <a:lnTo>
                      <a:pt x="251" y="5"/>
                    </a:lnTo>
                    <a:lnTo>
                      <a:pt x="258" y="1"/>
                    </a:lnTo>
                    <a:lnTo>
                      <a:pt x="262" y="7"/>
                    </a:lnTo>
                    <a:lnTo>
                      <a:pt x="269" y="10"/>
                    </a:lnTo>
                    <a:lnTo>
                      <a:pt x="274" y="7"/>
                    </a:lnTo>
                    <a:lnTo>
                      <a:pt x="284" y="3"/>
                    </a:lnTo>
                    <a:lnTo>
                      <a:pt x="291" y="0"/>
                    </a:lnTo>
                    <a:lnTo>
                      <a:pt x="294" y="3"/>
                    </a:lnTo>
                    <a:lnTo>
                      <a:pt x="289" y="10"/>
                    </a:lnTo>
                    <a:lnTo>
                      <a:pt x="284" y="20"/>
                    </a:lnTo>
                    <a:lnTo>
                      <a:pt x="294" y="13"/>
                    </a:lnTo>
                    <a:lnTo>
                      <a:pt x="306" y="5"/>
                    </a:lnTo>
                    <a:lnTo>
                      <a:pt x="306" y="8"/>
                    </a:lnTo>
                    <a:lnTo>
                      <a:pt x="308" y="13"/>
                    </a:lnTo>
                    <a:lnTo>
                      <a:pt x="318" y="5"/>
                    </a:lnTo>
                    <a:lnTo>
                      <a:pt x="329" y="0"/>
                    </a:lnTo>
                    <a:lnTo>
                      <a:pt x="329" y="7"/>
                    </a:lnTo>
                    <a:lnTo>
                      <a:pt x="334" y="12"/>
                    </a:lnTo>
                    <a:lnTo>
                      <a:pt x="336" y="5"/>
                    </a:lnTo>
                    <a:lnTo>
                      <a:pt x="341" y="3"/>
                    </a:lnTo>
                    <a:lnTo>
                      <a:pt x="349" y="7"/>
                    </a:lnTo>
                    <a:lnTo>
                      <a:pt x="358" y="12"/>
                    </a:lnTo>
                    <a:lnTo>
                      <a:pt x="349" y="20"/>
                    </a:lnTo>
                    <a:lnTo>
                      <a:pt x="337" y="24"/>
                    </a:lnTo>
                    <a:lnTo>
                      <a:pt x="344" y="27"/>
                    </a:lnTo>
                    <a:lnTo>
                      <a:pt x="348" y="31"/>
                    </a:lnTo>
                    <a:lnTo>
                      <a:pt x="355" y="32"/>
                    </a:lnTo>
                    <a:lnTo>
                      <a:pt x="363" y="34"/>
                    </a:lnTo>
                    <a:lnTo>
                      <a:pt x="355" y="38"/>
                    </a:lnTo>
                    <a:lnTo>
                      <a:pt x="348" y="44"/>
                    </a:lnTo>
                    <a:lnTo>
                      <a:pt x="339" y="50"/>
                    </a:lnTo>
                    <a:lnTo>
                      <a:pt x="337" y="60"/>
                    </a:lnTo>
                    <a:lnTo>
                      <a:pt x="339" y="63"/>
                    </a:lnTo>
                    <a:lnTo>
                      <a:pt x="346" y="68"/>
                    </a:lnTo>
                    <a:lnTo>
                      <a:pt x="353" y="72"/>
                    </a:lnTo>
                    <a:lnTo>
                      <a:pt x="356" y="80"/>
                    </a:lnTo>
                    <a:lnTo>
                      <a:pt x="351" y="89"/>
                    </a:lnTo>
                    <a:lnTo>
                      <a:pt x="348" y="101"/>
                    </a:lnTo>
                    <a:lnTo>
                      <a:pt x="351" y="113"/>
                    </a:lnTo>
                    <a:lnTo>
                      <a:pt x="356" y="125"/>
                    </a:lnTo>
                    <a:lnTo>
                      <a:pt x="353" y="132"/>
                    </a:lnTo>
                    <a:lnTo>
                      <a:pt x="351" y="141"/>
                    </a:lnTo>
                    <a:lnTo>
                      <a:pt x="353" y="146"/>
                    </a:lnTo>
                    <a:lnTo>
                      <a:pt x="358" y="153"/>
                    </a:lnTo>
                    <a:lnTo>
                      <a:pt x="363" y="160"/>
                    </a:lnTo>
                    <a:lnTo>
                      <a:pt x="367" y="166"/>
                    </a:lnTo>
                    <a:lnTo>
                      <a:pt x="363" y="170"/>
                    </a:lnTo>
                    <a:lnTo>
                      <a:pt x="361" y="173"/>
                    </a:lnTo>
                    <a:lnTo>
                      <a:pt x="370" y="182"/>
                    </a:lnTo>
                    <a:lnTo>
                      <a:pt x="377" y="194"/>
                    </a:lnTo>
                    <a:lnTo>
                      <a:pt x="370" y="206"/>
                    </a:lnTo>
                    <a:lnTo>
                      <a:pt x="358" y="220"/>
                    </a:lnTo>
                    <a:lnTo>
                      <a:pt x="342" y="232"/>
                    </a:lnTo>
                    <a:lnTo>
                      <a:pt x="332" y="244"/>
                    </a:lnTo>
                    <a:lnTo>
                      <a:pt x="324" y="249"/>
                    </a:lnTo>
                    <a:lnTo>
                      <a:pt x="313" y="252"/>
                    </a:lnTo>
                    <a:lnTo>
                      <a:pt x="301" y="252"/>
                    </a:lnTo>
                    <a:lnTo>
                      <a:pt x="294" y="254"/>
                    </a:lnTo>
                    <a:lnTo>
                      <a:pt x="277" y="259"/>
                    </a:lnTo>
                    <a:lnTo>
                      <a:pt x="263" y="263"/>
                    </a:lnTo>
                    <a:lnTo>
                      <a:pt x="255" y="261"/>
                    </a:lnTo>
                    <a:lnTo>
                      <a:pt x="251" y="256"/>
                    </a:lnTo>
                    <a:lnTo>
                      <a:pt x="236" y="251"/>
                    </a:lnTo>
                    <a:lnTo>
                      <a:pt x="231" y="237"/>
                    </a:lnTo>
                    <a:lnTo>
                      <a:pt x="232" y="230"/>
                    </a:lnTo>
                    <a:lnTo>
                      <a:pt x="238" y="227"/>
                    </a:lnTo>
                    <a:lnTo>
                      <a:pt x="229" y="218"/>
                    </a:lnTo>
                    <a:lnTo>
                      <a:pt x="227" y="208"/>
                    </a:lnTo>
                    <a:lnTo>
                      <a:pt x="227" y="203"/>
                    </a:lnTo>
                    <a:lnTo>
                      <a:pt x="227" y="197"/>
                    </a:lnTo>
                    <a:lnTo>
                      <a:pt x="241" y="192"/>
                    </a:lnTo>
                    <a:lnTo>
                      <a:pt x="253" y="182"/>
                    </a:lnTo>
                    <a:lnTo>
                      <a:pt x="263" y="168"/>
                    </a:lnTo>
                    <a:lnTo>
                      <a:pt x="274" y="161"/>
                    </a:lnTo>
                    <a:lnTo>
                      <a:pt x="286" y="154"/>
                    </a:lnTo>
                    <a:lnTo>
                      <a:pt x="293" y="146"/>
                    </a:lnTo>
                    <a:lnTo>
                      <a:pt x="289" y="137"/>
                    </a:lnTo>
                    <a:lnTo>
                      <a:pt x="282" y="134"/>
                    </a:lnTo>
                    <a:lnTo>
                      <a:pt x="272" y="132"/>
                    </a:lnTo>
                    <a:lnTo>
                      <a:pt x="263" y="132"/>
                    </a:lnTo>
                    <a:lnTo>
                      <a:pt x="250" y="132"/>
                    </a:lnTo>
                    <a:lnTo>
                      <a:pt x="241" y="136"/>
                    </a:lnTo>
                    <a:lnTo>
                      <a:pt x="234" y="141"/>
                    </a:lnTo>
                    <a:lnTo>
                      <a:pt x="232" y="151"/>
                    </a:lnTo>
                    <a:lnTo>
                      <a:pt x="232" y="158"/>
                    </a:lnTo>
                    <a:lnTo>
                      <a:pt x="232" y="163"/>
                    </a:lnTo>
                    <a:lnTo>
                      <a:pt x="227" y="170"/>
                    </a:lnTo>
                    <a:lnTo>
                      <a:pt x="219" y="179"/>
                    </a:lnTo>
                    <a:lnTo>
                      <a:pt x="207" y="184"/>
                    </a:lnTo>
                    <a:lnTo>
                      <a:pt x="198" y="191"/>
                    </a:lnTo>
                    <a:lnTo>
                      <a:pt x="184" y="196"/>
                    </a:lnTo>
                    <a:lnTo>
                      <a:pt x="176" y="208"/>
                    </a:lnTo>
                    <a:lnTo>
                      <a:pt x="174" y="218"/>
                    </a:lnTo>
                    <a:lnTo>
                      <a:pt x="169" y="228"/>
                    </a:lnTo>
                    <a:lnTo>
                      <a:pt x="169" y="237"/>
                    </a:lnTo>
                    <a:lnTo>
                      <a:pt x="172" y="242"/>
                    </a:lnTo>
                    <a:lnTo>
                      <a:pt x="174" y="247"/>
                    </a:lnTo>
                    <a:lnTo>
                      <a:pt x="179" y="249"/>
                    </a:lnTo>
                    <a:lnTo>
                      <a:pt x="188" y="254"/>
                    </a:lnTo>
                    <a:lnTo>
                      <a:pt x="193" y="259"/>
                    </a:lnTo>
                    <a:lnTo>
                      <a:pt x="196" y="266"/>
                    </a:lnTo>
                    <a:lnTo>
                      <a:pt x="193" y="271"/>
                    </a:lnTo>
                    <a:lnTo>
                      <a:pt x="188" y="278"/>
                    </a:lnTo>
                    <a:lnTo>
                      <a:pt x="179" y="283"/>
                    </a:lnTo>
                    <a:lnTo>
                      <a:pt x="176" y="287"/>
                    </a:lnTo>
                    <a:lnTo>
                      <a:pt x="169" y="289"/>
                    </a:lnTo>
                    <a:lnTo>
                      <a:pt x="164" y="295"/>
                    </a:lnTo>
                    <a:lnTo>
                      <a:pt x="162" y="304"/>
                    </a:lnTo>
                    <a:lnTo>
                      <a:pt x="162" y="313"/>
                    </a:lnTo>
                    <a:lnTo>
                      <a:pt x="164" y="320"/>
                    </a:lnTo>
                    <a:lnTo>
                      <a:pt x="169" y="321"/>
                    </a:lnTo>
                    <a:lnTo>
                      <a:pt x="164" y="328"/>
                    </a:lnTo>
                    <a:lnTo>
                      <a:pt x="160" y="335"/>
                    </a:lnTo>
                    <a:lnTo>
                      <a:pt x="155" y="338"/>
                    </a:lnTo>
                    <a:lnTo>
                      <a:pt x="153" y="345"/>
                    </a:lnTo>
                    <a:lnTo>
                      <a:pt x="145" y="345"/>
                    </a:lnTo>
                    <a:lnTo>
                      <a:pt x="140" y="345"/>
                    </a:lnTo>
                    <a:lnTo>
                      <a:pt x="133" y="347"/>
                    </a:lnTo>
                    <a:lnTo>
                      <a:pt x="129" y="354"/>
                    </a:lnTo>
                    <a:lnTo>
                      <a:pt x="122" y="359"/>
                    </a:lnTo>
                    <a:lnTo>
                      <a:pt x="115" y="362"/>
                    </a:lnTo>
                    <a:lnTo>
                      <a:pt x="112" y="357"/>
                    </a:lnTo>
                    <a:lnTo>
                      <a:pt x="109" y="350"/>
                    </a:lnTo>
                    <a:lnTo>
                      <a:pt x="105" y="342"/>
                    </a:lnTo>
                    <a:lnTo>
                      <a:pt x="105" y="338"/>
                    </a:lnTo>
                    <a:lnTo>
                      <a:pt x="105" y="335"/>
                    </a:lnTo>
                    <a:lnTo>
                      <a:pt x="105" y="333"/>
                    </a:lnTo>
                    <a:lnTo>
                      <a:pt x="97" y="320"/>
                    </a:lnTo>
                    <a:lnTo>
                      <a:pt x="95" y="306"/>
                    </a:lnTo>
                    <a:lnTo>
                      <a:pt x="88" y="297"/>
                    </a:lnTo>
                    <a:lnTo>
                      <a:pt x="85" y="287"/>
                    </a:lnTo>
                    <a:lnTo>
                      <a:pt x="86" y="282"/>
                    </a:lnTo>
                    <a:lnTo>
                      <a:pt x="88" y="278"/>
                    </a:lnTo>
                    <a:lnTo>
                      <a:pt x="88" y="280"/>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528" name="Freeform 257"/>
              <p:cNvSpPr>
                <a:spLocks/>
              </p:cNvSpPr>
              <p:nvPr/>
            </p:nvSpPr>
            <p:spPr bwMode="auto">
              <a:xfrm>
                <a:off x="4763294" y="1717675"/>
                <a:ext cx="3906838" cy="1449387"/>
              </a:xfrm>
              <a:custGeom>
                <a:avLst/>
                <a:gdLst/>
                <a:ahLst/>
                <a:cxnLst>
                  <a:cxn ang="0">
                    <a:pos x="1720" y="708"/>
                  </a:cxn>
                  <a:cxn ang="0">
                    <a:pos x="1734" y="571"/>
                  </a:cxn>
                  <a:cxn ang="0">
                    <a:pos x="1744" y="488"/>
                  </a:cxn>
                  <a:cxn ang="0">
                    <a:pos x="1906" y="464"/>
                  </a:cxn>
                  <a:cxn ang="0">
                    <a:pos x="2002" y="416"/>
                  </a:cxn>
                  <a:cxn ang="0">
                    <a:pos x="2086" y="409"/>
                  </a:cxn>
                  <a:cxn ang="0">
                    <a:pos x="1976" y="507"/>
                  </a:cxn>
                  <a:cxn ang="0">
                    <a:pos x="2011" y="584"/>
                  </a:cxn>
                  <a:cxn ang="0">
                    <a:pos x="2091" y="452"/>
                  </a:cxn>
                  <a:cxn ang="0">
                    <a:pos x="2257" y="399"/>
                  </a:cxn>
                  <a:cxn ang="0">
                    <a:pos x="2324" y="328"/>
                  </a:cxn>
                  <a:cxn ang="0">
                    <a:pos x="2425" y="333"/>
                  </a:cxn>
                  <a:cxn ang="0">
                    <a:pos x="2355" y="261"/>
                  </a:cxn>
                  <a:cxn ang="0">
                    <a:pos x="2177" y="234"/>
                  </a:cxn>
                  <a:cxn ang="0">
                    <a:pos x="1978" y="184"/>
                  </a:cxn>
                  <a:cxn ang="0">
                    <a:pos x="1835" y="143"/>
                  </a:cxn>
                  <a:cxn ang="0">
                    <a:pos x="1696" y="179"/>
                  </a:cxn>
                  <a:cxn ang="0">
                    <a:pos x="1582" y="173"/>
                  </a:cxn>
                  <a:cxn ang="0">
                    <a:pos x="1436" y="130"/>
                  </a:cxn>
                  <a:cxn ang="0">
                    <a:pos x="1266" y="122"/>
                  </a:cxn>
                  <a:cxn ang="0">
                    <a:pos x="1233" y="2"/>
                  </a:cxn>
                  <a:cxn ang="0">
                    <a:pos x="1106" y="48"/>
                  </a:cxn>
                  <a:cxn ang="0">
                    <a:pos x="958" y="106"/>
                  </a:cxn>
                  <a:cxn ang="0">
                    <a:pos x="863" y="156"/>
                  </a:cxn>
                  <a:cxn ang="0">
                    <a:pos x="790" y="148"/>
                  </a:cxn>
                  <a:cxn ang="0">
                    <a:pos x="769" y="251"/>
                  </a:cxn>
                  <a:cxn ang="0">
                    <a:pos x="731" y="137"/>
                  </a:cxn>
                  <a:cxn ang="0">
                    <a:pos x="704" y="256"/>
                  </a:cxn>
                  <a:cxn ang="0">
                    <a:pos x="585" y="247"/>
                  </a:cxn>
                  <a:cxn ang="0">
                    <a:pos x="470" y="247"/>
                  </a:cxn>
                  <a:cxn ang="0">
                    <a:pos x="363" y="247"/>
                  </a:cxn>
                  <a:cxn ang="0">
                    <a:pos x="294" y="335"/>
                  </a:cxn>
                  <a:cxn ang="0">
                    <a:pos x="237" y="311"/>
                  </a:cxn>
                  <a:cxn ang="0">
                    <a:pos x="225" y="244"/>
                  </a:cxn>
                  <a:cxn ang="0">
                    <a:pos x="136" y="259"/>
                  </a:cxn>
                  <a:cxn ang="0">
                    <a:pos x="153" y="361"/>
                  </a:cxn>
                  <a:cxn ang="0">
                    <a:pos x="107" y="464"/>
                  </a:cxn>
                  <a:cxn ang="0">
                    <a:pos x="41" y="500"/>
                  </a:cxn>
                  <a:cxn ang="0">
                    <a:pos x="45" y="567"/>
                  </a:cxn>
                  <a:cxn ang="0">
                    <a:pos x="43" y="688"/>
                  </a:cxn>
                  <a:cxn ang="0">
                    <a:pos x="124" y="734"/>
                  </a:cxn>
                  <a:cxn ang="0">
                    <a:pos x="212" y="755"/>
                  </a:cxn>
                  <a:cxn ang="0">
                    <a:pos x="253" y="713"/>
                  </a:cxn>
                  <a:cxn ang="0">
                    <a:pos x="270" y="765"/>
                  </a:cxn>
                  <a:cxn ang="0">
                    <a:pos x="353" y="829"/>
                  </a:cxn>
                  <a:cxn ang="0">
                    <a:pos x="415" y="851"/>
                  </a:cxn>
                  <a:cxn ang="0">
                    <a:pos x="403" y="727"/>
                  </a:cxn>
                  <a:cxn ang="0">
                    <a:pos x="492" y="729"/>
                  </a:cxn>
                  <a:cxn ang="0">
                    <a:pos x="473" y="811"/>
                  </a:cxn>
                  <a:cxn ang="0">
                    <a:pos x="494" y="880"/>
                  </a:cxn>
                  <a:cxn ang="0">
                    <a:pos x="599" y="889"/>
                  </a:cxn>
                  <a:cxn ang="0">
                    <a:pos x="666" y="875"/>
                  </a:cxn>
                  <a:cxn ang="0">
                    <a:pos x="747" y="872"/>
                  </a:cxn>
                  <a:cxn ang="0">
                    <a:pos x="798" y="825"/>
                  </a:cxn>
                  <a:cxn ang="0">
                    <a:pos x="932" y="710"/>
                  </a:cxn>
                  <a:cxn ang="0">
                    <a:pos x="1030" y="648"/>
                  </a:cxn>
                  <a:cxn ang="0">
                    <a:pos x="1152" y="612"/>
                  </a:cxn>
                  <a:cxn ang="0">
                    <a:pos x="1268" y="653"/>
                  </a:cxn>
                  <a:cxn ang="0">
                    <a:pos x="1422" y="653"/>
                  </a:cxn>
                  <a:cxn ang="0">
                    <a:pos x="1546" y="629"/>
                  </a:cxn>
                  <a:cxn ang="0">
                    <a:pos x="1649" y="682"/>
                  </a:cxn>
                  <a:cxn ang="0">
                    <a:pos x="1610" y="780"/>
                  </a:cxn>
                </a:cxnLst>
                <a:rect l="0" t="0" r="r" b="b"/>
                <a:pathLst>
                  <a:path w="2461" h="913">
                    <a:moveTo>
                      <a:pt x="1608" y="786"/>
                    </a:moveTo>
                    <a:lnTo>
                      <a:pt x="1612" y="786"/>
                    </a:lnTo>
                    <a:lnTo>
                      <a:pt x="1620" y="787"/>
                    </a:lnTo>
                    <a:lnTo>
                      <a:pt x="1631" y="789"/>
                    </a:lnTo>
                    <a:lnTo>
                      <a:pt x="1644" y="791"/>
                    </a:lnTo>
                    <a:lnTo>
                      <a:pt x="1653" y="787"/>
                    </a:lnTo>
                    <a:lnTo>
                      <a:pt x="1663" y="780"/>
                    </a:lnTo>
                    <a:lnTo>
                      <a:pt x="1674" y="768"/>
                    </a:lnTo>
                    <a:lnTo>
                      <a:pt x="1684" y="756"/>
                    </a:lnTo>
                    <a:lnTo>
                      <a:pt x="1692" y="743"/>
                    </a:lnTo>
                    <a:lnTo>
                      <a:pt x="1703" y="729"/>
                    </a:lnTo>
                    <a:lnTo>
                      <a:pt x="1711" y="717"/>
                    </a:lnTo>
                    <a:lnTo>
                      <a:pt x="1720" y="708"/>
                    </a:lnTo>
                    <a:lnTo>
                      <a:pt x="1725" y="700"/>
                    </a:lnTo>
                    <a:lnTo>
                      <a:pt x="1734" y="691"/>
                    </a:lnTo>
                    <a:lnTo>
                      <a:pt x="1737" y="681"/>
                    </a:lnTo>
                    <a:lnTo>
                      <a:pt x="1742" y="670"/>
                    </a:lnTo>
                    <a:lnTo>
                      <a:pt x="1742" y="660"/>
                    </a:lnTo>
                    <a:lnTo>
                      <a:pt x="1742" y="652"/>
                    </a:lnTo>
                    <a:lnTo>
                      <a:pt x="1742" y="641"/>
                    </a:lnTo>
                    <a:lnTo>
                      <a:pt x="1748" y="633"/>
                    </a:lnTo>
                    <a:lnTo>
                      <a:pt x="1753" y="621"/>
                    </a:lnTo>
                    <a:lnTo>
                      <a:pt x="1758" y="605"/>
                    </a:lnTo>
                    <a:lnTo>
                      <a:pt x="1753" y="591"/>
                    </a:lnTo>
                    <a:lnTo>
                      <a:pt x="1744" y="579"/>
                    </a:lnTo>
                    <a:lnTo>
                      <a:pt x="1734" y="571"/>
                    </a:lnTo>
                    <a:lnTo>
                      <a:pt x="1725" y="572"/>
                    </a:lnTo>
                    <a:lnTo>
                      <a:pt x="1713" y="578"/>
                    </a:lnTo>
                    <a:lnTo>
                      <a:pt x="1705" y="578"/>
                    </a:lnTo>
                    <a:lnTo>
                      <a:pt x="1694" y="576"/>
                    </a:lnTo>
                    <a:lnTo>
                      <a:pt x="1689" y="574"/>
                    </a:lnTo>
                    <a:lnTo>
                      <a:pt x="1680" y="562"/>
                    </a:lnTo>
                    <a:lnTo>
                      <a:pt x="1679" y="557"/>
                    </a:lnTo>
                    <a:lnTo>
                      <a:pt x="1682" y="545"/>
                    </a:lnTo>
                    <a:lnTo>
                      <a:pt x="1692" y="535"/>
                    </a:lnTo>
                    <a:lnTo>
                      <a:pt x="1705" y="524"/>
                    </a:lnTo>
                    <a:lnTo>
                      <a:pt x="1717" y="516"/>
                    </a:lnTo>
                    <a:lnTo>
                      <a:pt x="1729" y="502"/>
                    </a:lnTo>
                    <a:lnTo>
                      <a:pt x="1744" y="488"/>
                    </a:lnTo>
                    <a:lnTo>
                      <a:pt x="1760" y="474"/>
                    </a:lnTo>
                    <a:lnTo>
                      <a:pt x="1775" y="468"/>
                    </a:lnTo>
                    <a:lnTo>
                      <a:pt x="1784" y="464"/>
                    </a:lnTo>
                    <a:lnTo>
                      <a:pt x="1796" y="464"/>
                    </a:lnTo>
                    <a:lnTo>
                      <a:pt x="1809" y="461"/>
                    </a:lnTo>
                    <a:lnTo>
                      <a:pt x="1825" y="461"/>
                    </a:lnTo>
                    <a:lnTo>
                      <a:pt x="1837" y="459"/>
                    </a:lnTo>
                    <a:lnTo>
                      <a:pt x="1851" y="457"/>
                    </a:lnTo>
                    <a:lnTo>
                      <a:pt x="1861" y="457"/>
                    </a:lnTo>
                    <a:lnTo>
                      <a:pt x="1871" y="457"/>
                    </a:lnTo>
                    <a:lnTo>
                      <a:pt x="1885" y="457"/>
                    </a:lnTo>
                    <a:lnTo>
                      <a:pt x="1895" y="462"/>
                    </a:lnTo>
                    <a:lnTo>
                      <a:pt x="1906" y="464"/>
                    </a:lnTo>
                    <a:lnTo>
                      <a:pt x="1916" y="468"/>
                    </a:lnTo>
                    <a:lnTo>
                      <a:pt x="1920" y="468"/>
                    </a:lnTo>
                    <a:lnTo>
                      <a:pt x="1925" y="468"/>
                    </a:lnTo>
                    <a:lnTo>
                      <a:pt x="1932" y="468"/>
                    </a:lnTo>
                    <a:lnTo>
                      <a:pt x="1944" y="468"/>
                    </a:lnTo>
                    <a:lnTo>
                      <a:pt x="1945" y="454"/>
                    </a:lnTo>
                    <a:lnTo>
                      <a:pt x="1949" y="445"/>
                    </a:lnTo>
                    <a:lnTo>
                      <a:pt x="1954" y="435"/>
                    </a:lnTo>
                    <a:lnTo>
                      <a:pt x="1961" y="428"/>
                    </a:lnTo>
                    <a:lnTo>
                      <a:pt x="1968" y="421"/>
                    </a:lnTo>
                    <a:lnTo>
                      <a:pt x="1978" y="418"/>
                    </a:lnTo>
                    <a:lnTo>
                      <a:pt x="1988" y="416"/>
                    </a:lnTo>
                    <a:lnTo>
                      <a:pt x="2002" y="416"/>
                    </a:lnTo>
                    <a:lnTo>
                      <a:pt x="2007" y="414"/>
                    </a:lnTo>
                    <a:lnTo>
                      <a:pt x="2012" y="414"/>
                    </a:lnTo>
                    <a:lnTo>
                      <a:pt x="2019" y="414"/>
                    </a:lnTo>
                    <a:lnTo>
                      <a:pt x="2031" y="416"/>
                    </a:lnTo>
                    <a:lnTo>
                      <a:pt x="2024" y="423"/>
                    </a:lnTo>
                    <a:lnTo>
                      <a:pt x="2028" y="433"/>
                    </a:lnTo>
                    <a:lnTo>
                      <a:pt x="2031" y="433"/>
                    </a:lnTo>
                    <a:lnTo>
                      <a:pt x="2042" y="428"/>
                    </a:lnTo>
                    <a:lnTo>
                      <a:pt x="2055" y="416"/>
                    </a:lnTo>
                    <a:lnTo>
                      <a:pt x="2074" y="397"/>
                    </a:lnTo>
                    <a:lnTo>
                      <a:pt x="2081" y="397"/>
                    </a:lnTo>
                    <a:lnTo>
                      <a:pt x="2088" y="404"/>
                    </a:lnTo>
                    <a:lnTo>
                      <a:pt x="2086" y="409"/>
                    </a:lnTo>
                    <a:lnTo>
                      <a:pt x="2085" y="416"/>
                    </a:lnTo>
                    <a:lnTo>
                      <a:pt x="2078" y="423"/>
                    </a:lnTo>
                    <a:lnTo>
                      <a:pt x="2067" y="433"/>
                    </a:lnTo>
                    <a:lnTo>
                      <a:pt x="2057" y="437"/>
                    </a:lnTo>
                    <a:lnTo>
                      <a:pt x="2047" y="438"/>
                    </a:lnTo>
                    <a:lnTo>
                      <a:pt x="2038" y="442"/>
                    </a:lnTo>
                    <a:lnTo>
                      <a:pt x="2031" y="450"/>
                    </a:lnTo>
                    <a:lnTo>
                      <a:pt x="2023" y="461"/>
                    </a:lnTo>
                    <a:lnTo>
                      <a:pt x="2016" y="474"/>
                    </a:lnTo>
                    <a:lnTo>
                      <a:pt x="2005" y="483"/>
                    </a:lnTo>
                    <a:lnTo>
                      <a:pt x="1997" y="493"/>
                    </a:lnTo>
                    <a:lnTo>
                      <a:pt x="1985" y="498"/>
                    </a:lnTo>
                    <a:lnTo>
                      <a:pt x="1976" y="507"/>
                    </a:lnTo>
                    <a:lnTo>
                      <a:pt x="1968" y="517"/>
                    </a:lnTo>
                    <a:lnTo>
                      <a:pt x="1966" y="535"/>
                    </a:lnTo>
                    <a:lnTo>
                      <a:pt x="1966" y="541"/>
                    </a:lnTo>
                    <a:lnTo>
                      <a:pt x="1966" y="553"/>
                    </a:lnTo>
                    <a:lnTo>
                      <a:pt x="1968" y="567"/>
                    </a:lnTo>
                    <a:lnTo>
                      <a:pt x="1971" y="583"/>
                    </a:lnTo>
                    <a:lnTo>
                      <a:pt x="1973" y="595"/>
                    </a:lnTo>
                    <a:lnTo>
                      <a:pt x="1976" y="609"/>
                    </a:lnTo>
                    <a:lnTo>
                      <a:pt x="1981" y="617"/>
                    </a:lnTo>
                    <a:lnTo>
                      <a:pt x="1987" y="626"/>
                    </a:lnTo>
                    <a:lnTo>
                      <a:pt x="1993" y="610"/>
                    </a:lnTo>
                    <a:lnTo>
                      <a:pt x="2000" y="596"/>
                    </a:lnTo>
                    <a:lnTo>
                      <a:pt x="2011" y="584"/>
                    </a:lnTo>
                    <a:lnTo>
                      <a:pt x="2024" y="578"/>
                    </a:lnTo>
                    <a:lnTo>
                      <a:pt x="2026" y="567"/>
                    </a:lnTo>
                    <a:lnTo>
                      <a:pt x="2033" y="562"/>
                    </a:lnTo>
                    <a:lnTo>
                      <a:pt x="2040" y="555"/>
                    </a:lnTo>
                    <a:lnTo>
                      <a:pt x="2045" y="550"/>
                    </a:lnTo>
                    <a:lnTo>
                      <a:pt x="2047" y="538"/>
                    </a:lnTo>
                    <a:lnTo>
                      <a:pt x="2054" y="531"/>
                    </a:lnTo>
                    <a:lnTo>
                      <a:pt x="2059" y="524"/>
                    </a:lnTo>
                    <a:lnTo>
                      <a:pt x="2062" y="519"/>
                    </a:lnTo>
                    <a:lnTo>
                      <a:pt x="2059" y="509"/>
                    </a:lnTo>
                    <a:lnTo>
                      <a:pt x="2062" y="497"/>
                    </a:lnTo>
                    <a:lnTo>
                      <a:pt x="2076" y="469"/>
                    </a:lnTo>
                    <a:lnTo>
                      <a:pt x="2091" y="452"/>
                    </a:lnTo>
                    <a:lnTo>
                      <a:pt x="2105" y="443"/>
                    </a:lnTo>
                    <a:lnTo>
                      <a:pt x="2119" y="442"/>
                    </a:lnTo>
                    <a:lnTo>
                      <a:pt x="2129" y="443"/>
                    </a:lnTo>
                    <a:lnTo>
                      <a:pt x="2140" y="449"/>
                    </a:lnTo>
                    <a:lnTo>
                      <a:pt x="2148" y="452"/>
                    </a:lnTo>
                    <a:lnTo>
                      <a:pt x="2157" y="455"/>
                    </a:lnTo>
                    <a:lnTo>
                      <a:pt x="2172" y="452"/>
                    </a:lnTo>
                    <a:lnTo>
                      <a:pt x="2188" y="445"/>
                    </a:lnTo>
                    <a:lnTo>
                      <a:pt x="2202" y="435"/>
                    </a:lnTo>
                    <a:lnTo>
                      <a:pt x="2217" y="426"/>
                    </a:lnTo>
                    <a:lnTo>
                      <a:pt x="2229" y="414"/>
                    </a:lnTo>
                    <a:lnTo>
                      <a:pt x="2243" y="406"/>
                    </a:lnTo>
                    <a:lnTo>
                      <a:pt x="2257" y="399"/>
                    </a:lnTo>
                    <a:lnTo>
                      <a:pt x="2272" y="397"/>
                    </a:lnTo>
                    <a:lnTo>
                      <a:pt x="2293" y="394"/>
                    </a:lnTo>
                    <a:lnTo>
                      <a:pt x="2305" y="390"/>
                    </a:lnTo>
                    <a:lnTo>
                      <a:pt x="2308" y="385"/>
                    </a:lnTo>
                    <a:lnTo>
                      <a:pt x="2308" y="380"/>
                    </a:lnTo>
                    <a:lnTo>
                      <a:pt x="2301" y="373"/>
                    </a:lnTo>
                    <a:lnTo>
                      <a:pt x="2294" y="366"/>
                    </a:lnTo>
                    <a:lnTo>
                      <a:pt x="2289" y="361"/>
                    </a:lnTo>
                    <a:lnTo>
                      <a:pt x="2288" y="359"/>
                    </a:lnTo>
                    <a:lnTo>
                      <a:pt x="2291" y="345"/>
                    </a:lnTo>
                    <a:lnTo>
                      <a:pt x="2303" y="339"/>
                    </a:lnTo>
                    <a:lnTo>
                      <a:pt x="2313" y="333"/>
                    </a:lnTo>
                    <a:lnTo>
                      <a:pt x="2324" y="328"/>
                    </a:lnTo>
                    <a:lnTo>
                      <a:pt x="2324" y="316"/>
                    </a:lnTo>
                    <a:lnTo>
                      <a:pt x="2331" y="311"/>
                    </a:lnTo>
                    <a:lnTo>
                      <a:pt x="2341" y="311"/>
                    </a:lnTo>
                    <a:lnTo>
                      <a:pt x="2353" y="316"/>
                    </a:lnTo>
                    <a:lnTo>
                      <a:pt x="2363" y="323"/>
                    </a:lnTo>
                    <a:lnTo>
                      <a:pt x="2374" y="332"/>
                    </a:lnTo>
                    <a:lnTo>
                      <a:pt x="2382" y="339"/>
                    </a:lnTo>
                    <a:lnTo>
                      <a:pt x="2392" y="345"/>
                    </a:lnTo>
                    <a:lnTo>
                      <a:pt x="2403" y="351"/>
                    </a:lnTo>
                    <a:lnTo>
                      <a:pt x="2413" y="354"/>
                    </a:lnTo>
                    <a:lnTo>
                      <a:pt x="2417" y="351"/>
                    </a:lnTo>
                    <a:lnTo>
                      <a:pt x="2422" y="344"/>
                    </a:lnTo>
                    <a:lnTo>
                      <a:pt x="2425" y="333"/>
                    </a:lnTo>
                    <a:lnTo>
                      <a:pt x="2430" y="328"/>
                    </a:lnTo>
                    <a:lnTo>
                      <a:pt x="2435" y="321"/>
                    </a:lnTo>
                    <a:lnTo>
                      <a:pt x="2442" y="320"/>
                    </a:lnTo>
                    <a:lnTo>
                      <a:pt x="2451" y="316"/>
                    </a:lnTo>
                    <a:lnTo>
                      <a:pt x="2461" y="314"/>
                    </a:lnTo>
                    <a:lnTo>
                      <a:pt x="2451" y="304"/>
                    </a:lnTo>
                    <a:lnTo>
                      <a:pt x="2439" y="297"/>
                    </a:lnTo>
                    <a:lnTo>
                      <a:pt x="2425" y="289"/>
                    </a:lnTo>
                    <a:lnTo>
                      <a:pt x="2411" y="284"/>
                    </a:lnTo>
                    <a:lnTo>
                      <a:pt x="2394" y="277"/>
                    </a:lnTo>
                    <a:lnTo>
                      <a:pt x="2380" y="271"/>
                    </a:lnTo>
                    <a:lnTo>
                      <a:pt x="2365" y="266"/>
                    </a:lnTo>
                    <a:lnTo>
                      <a:pt x="2355" y="261"/>
                    </a:lnTo>
                    <a:lnTo>
                      <a:pt x="2337" y="251"/>
                    </a:lnTo>
                    <a:lnTo>
                      <a:pt x="2320" y="242"/>
                    </a:lnTo>
                    <a:lnTo>
                      <a:pt x="2301" y="234"/>
                    </a:lnTo>
                    <a:lnTo>
                      <a:pt x="2284" y="227"/>
                    </a:lnTo>
                    <a:lnTo>
                      <a:pt x="2263" y="220"/>
                    </a:lnTo>
                    <a:lnTo>
                      <a:pt x="2243" y="216"/>
                    </a:lnTo>
                    <a:lnTo>
                      <a:pt x="2222" y="213"/>
                    </a:lnTo>
                    <a:lnTo>
                      <a:pt x="2202" y="213"/>
                    </a:lnTo>
                    <a:lnTo>
                      <a:pt x="2190" y="213"/>
                    </a:lnTo>
                    <a:lnTo>
                      <a:pt x="2181" y="215"/>
                    </a:lnTo>
                    <a:lnTo>
                      <a:pt x="2176" y="216"/>
                    </a:lnTo>
                    <a:lnTo>
                      <a:pt x="2176" y="222"/>
                    </a:lnTo>
                    <a:lnTo>
                      <a:pt x="2177" y="234"/>
                    </a:lnTo>
                    <a:lnTo>
                      <a:pt x="2177" y="241"/>
                    </a:lnTo>
                    <a:lnTo>
                      <a:pt x="2172" y="242"/>
                    </a:lnTo>
                    <a:lnTo>
                      <a:pt x="2169" y="239"/>
                    </a:lnTo>
                    <a:lnTo>
                      <a:pt x="2153" y="227"/>
                    </a:lnTo>
                    <a:lnTo>
                      <a:pt x="2143" y="222"/>
                    </a:lnTo>
                    <a:lnTo>
                      <a:pt x="2026" y="220"/>
                    </a:lnTo>
                    <a:lnTo>
                      <a:pt x="2023" y="210"/>
                    </a:lnTo>
                    <a:lnTo>
                      <a:pt x="2019" y="203"/>
                    </a:lnTo>
                    <a:lnTo>
                      <a:pt x="2012" y="196"/>
                    </a:lnTo>
                    <a:lnTo>
                      <a:pt x="2007" y="191"/>
                    </a:lnTo>
                    <a:lnTo>
                      <a:pt x="1999" y="186"/>
                    </a:lnTo>
                    <a:lnTo>
                      <a:pt x="1990" y="184"/>
                    </a:lnTo>
                    <a:lnTo>
                      <a:pt x="1978" y="184"/>
                    </a:lnTo>
                    <a:lnTo>
                      <a:pt x="1968" y="184"/>
                    </a:lnTo>
                    <a:lnTo>
                      <a:pt x="1952" y="184"/>
                    </a:lnTo>
                    <a:lnTo>
                      <a:pt x="1937" y="186"/>
                    </a:lnTo>
                    <a:lnTo>
                      <a:pt x="1921" y="186"/>
                    </a:lnTo>
                    <a:lnTo>
                      <a:pt x="1911" y="182"/>
                    </a:lnTo>
                    <a:lnTo>
                      <a:pt x="1904" y="173"/>
                    </a:lnTo>
                    <a:lnTo>
                      <a:pt x="1899" y="167"/>
                    </a:lnTo>
                    <a:lnTo>
                      <a:pt x="1892" y="160"/>
                    </a:lnTo>
                    <a:lnTo>
                      <a:pt x="1885" y="156"/>
                    </a:lnTo>
                    <a:lnTo>
                      <a:pt x="1871" y="151"/>
                    </a:lnTo>
                    <a:lnTo>
                      <a:pt x="1859" y="148"/>
                    </a:lnTo>
                    <a:lnTo>
                      <a:pt x="1847" y="144"/>
                    </a:lnTo>
                    <a:lnTo>
                      <a:pt x="1835" y="143"/>
                    </a:lnTo>
                    <a:lnTo>
                      <a:pt x="1821" y="141"/>
                    </a:lnTo>
                    <a:lnTo>
                      <a:pt x="1808" y="139"/>
                    </a:lnTo>
                    <a:lnTo>
                      <a:pt x="1794" y="139"/>
                    </a:lnTo>
                    <a:lnTo>
                      <a:pt x="1780" y="139"/>
                    </a:lnTo>
                    <a:lnTo>
                      <a:pt x="1765" y="139"/>
                    </a:lnTo>
                    <a:lnTo>
                      <a:pt x="1756" y="143"/>
                    </a:lnTo>
                    <a:lnTo>
                      <a:pt x="1748" y="146"/>
                    </a:lnTo>
                    <a:lnTo>
                      <a:pt x="1742" y="151"/>
                    </a:lnTo>
                    <a:lnTo>
                      <a:pt x="1734" y="163"/>
                    </a:lnTo>
                    <a:lnTo>
                      <a:pt x="1732" y="179"/>
                    </a:lnTo>
                    <a:lnTo>
                      <a:pt x="1717" y="179"/>
                    </a:lnTo>
                    <a:lnTo>
                      <a:pt x="1706" y="179"/>
                    </a:lnTo>
                    <a:lnTo>
                      <a:pt x="1696" y="179"/>
                    </a:lnTo>
                    <a:lnTo>
                      <a:pt x="1687" y="179"/>
                    </a:lnTo>
                    <a:lnTo>
                      <a:pt x="1668" y="179"/>
                    </a:lnTo>
                    <a:lnTo>
                      <a:pt x="1651" y="179"/>
                    </a:lnTo>
                    <a:lnTo>
                      <a:pt x="1641" y="175"/>
                    </a:lnTo>
                    <a:lnTo>
                      <a:pt x="1636" y="172"/>
                    </a:lnTo>
                    <a:lnTo>
                      <a:pt x="1627" y="168"/>
                    </a:lnTo>
                    <a:lnTo>
                      <a:pt x="1619" y="167"/>
                    </a:lnTo>
                    <a:lnTo>
                      <a:pt x="1615" y="172"/>
                    </a:lnTo>
                    <a:lnTo>
                      <a:pt x="1613" y="180"/>
                    </a:lnTo>
                    <a:lnTo>
                      <a:pt x="1610" y="186"/>
                    </a:lnTo>
                    <a:lnTo>
                      <a:pt x="1606" y="189"/>
                    </a:lnTo>
                    <a:lnTo>
                      <a:pt x="1591" y="184"/>
                    </a:lnTo>
                    <a:lnTo>
                      <a:pt x="1582" y="173"/>
                    </a:lnTo>
                    <a:lnTo>
                      <a:pt x="1576" y="160"/>
                    </a:lnTo>
                    <a:lnTo>
                      <a:pt x="1576" y="149"/>
                    </a:lnTo>
                    <a:lnTo>
                      <a:pt x="1579" y="143"/>
                    </a:lnTo>
                    <a:lnTo>
                      <a:pt x="1582" y="132"/>
                    </a:lnTo>
                    <a:lnTo>
                      <a:pt x="1576" y="125"/>
                    </a:lnTo>
                    <a:lnTo>
                      <a:pt x="1565" y="118"/>
                    </a:lnTo>
                    <a:lnTo>
                      <a:pt x="1543" y="113"/>
                    </a:lnTo>
                    <a:lnTo>
                      <a:pt x="1512" y="112"/>
                    </a:lnTo>
                    <a:lnTo>
                      <a:pt x="1502" y="110"/>
                    </a:lnTo>
                    <a:lnTo>
                      <a:pt x="1496" y="113"/>
                    </a:lnTo>
                    <a:lnTo>
                      <a:pt x="1491" y="118"/>
                    </a:lnTo>
                    <a:lnTo>
                      <a:pt x="1491" y="130"/>
                    </a:lnTo>
                    <a:lnTo>
                      <a:pt x="1436" y="130"/>
                    </a:lnTo>
                    <a:lnTo>
                      <a:pt x="1426" y="127"/>
                    </a:lnTo>
                    <a:lnTo>
                      <a:pt x="1410" y="125"/>
                    </a:lnTo>
                    <a:lnTo>
                      <a:pt x="1391" y="122"/>
                    </a:lnTo>
                    <a:lnTo>
                      <a:pt x="1374" y="118"/>
                    </a:lnTo>
                    <a:lnTo>
                      <a:pt x="1355" y="113"/>
                    </a:lnTo>
                    <a:lnTo>
                      <a:pt x="1338" y="108"/>
                    </a:lnTo>
                    <a:lnTo>
                      <a:pt x="1326" y="103"/>
                    </a:lnTo>
                    <a:lnTo>
                      <a:pt x="1319" y="98"/>
                    </a:lnTo>
                    <a:lnTo>
                      <a:pt x="1297" y="113"/>
                    </a:lnTo>
                    <a:lnTo>
                      <a:pt x="1283" y="124"/>
                    </a:lnTo>
                    <a:lnTo>
                      <a:pt x="1273" y="127"/>
                    </a:lnTo>
                    <a:lnTo>
                      <a:pt x="1268" y="129"/>
                    </a:lnTo>
                    <a:lnTo>
                      <a:pt x="1266" y="122"/>
                    </a:lnTo>
                    <a:lnTo>
                      <a:pt x="1268" y="118"/>
                    </a:lnTo>
                    <a:lnTo>
                      <a:pt x="1278" y="108"/>
                    </a:lnTo>
                    <a:lnTo>
                      <a:pt x="1299" y="100"/>
                    </a:lnTo>
                    <a:lnTo>
                      <a:pt x="1321" y="88"/>
                    </a:lnTo>
                    <a:lnTo>
                      <a:pt x="1343" y="75"/>
                    </a:lnTo>
                    <a:lnTo>
                      <a:pt x="1355" y="62"/>
                    </a:lnTo>
                    <a:lnTo>
                      <a:pt x="1359" y="50"/>
                    </a:lnTo>
                    <a:lnTo>
                      <a:pt x="1345" y="38"/>
                    </a:lnTo>
                    <a:lnTo>
                      <a:pt x="1312" y="27"/>
                    </a:lnTo>
                    <a:lnTo>
                      <a:pt x="1257" y="27"/>
                    </a:lnTo>
                    <a:lnTo>
                      <a:pt x="1252" y="17"/>
                    </a:lnTo>
                    <a:lnTo>
                      <a:pt x="1245" y="8"/>
                    </a:lnTo>
                    <a:lnTo>
                      <a:pt x="1233" y="2"/>
                    </a:lnTo>
                    <a:lnTo>
                      <a:pt x="1219" y="0"/>
                    </a:lnTo>
                    <a:lnTo>
                      <a:pt x="1209" y="0"/>
                    </a:lnTo>
                    <a:lnTo>
                      <a:pt x="1201" y="2"/>
                    </a:lnTo>
                    <a:lnTo>
                      <a:pt x="1194" y="5"/>
                    </a:lnTo>
                    <a:lnTo>
                      <a:pt x="1189" y="10"/>
                    </a:lnTo>
                    <a:lnTo>
                      <a:pt x="1178" y="19"/>
                    </a:lnTo>
                    <a:lnTo>
                      <a:pt x="1170" y="29"/>
                    </a:lnTo>
                    <a:lnTo>
                      <a:pt x="1163" y="31"/>
                    </a:lnTo>
                    <a:lnTo>
                      <a:pt x="1152" y="36"/>
                    </a:lnTo>
                    <a:lnTo>
                      <a:pt x="1140" y="41"/>
                    </a:lnTo>
                    <a:lnTo>
                      <a:pt x="1128" y="46"/>
                    </a:lnTo>
                    <a:lnTo>
                      <a:pt x="1115" y="46"/>
                    </a:lnTo>
                    <a:lnTo>
                      <a:pt x="1106" y="48"/>
                    </a:lnTo>
                    <a:lnTo>
                      <a:pt x="1099" y="45"/>
                    </a:lnTo>
                    <a:lnTo>
                      <a:pt x="1099" y="39"/>
                    </a:lnTo>
                    <a:lnTo>
                      <a:pt x="1089" y="39"/>
                    </a:lnTo>
                    <a:lnTo>
                      <a:pt x="1077" y="43"/>
                    </a:lnTo>
                    <a:lnTo>
                      <a:pt x="1060" y="45"/>
                    </a:lnTo>
                    <a:lnTo>
                      <a:pt x="1044" y="50"/>
                    </a:lnTo>
                    <a:lnTo>
                      <a:pt x="1023" y="55"/>
                    </a:lnTo>
                    <a:lnTo>
                      <a:pt x="1006" y="62"/>
                    </a:lnTo>
                    <a:lnTo>
                      <a:pt x="987" y="70"/>
                    </a:lnTo>
                    <a:lnTo>
                      <a:pt x="974" y="82"/>
                    </a:lnTo>
                    <a:lnTo>
                      <a:pt x="968" y="89"/>
                    </a:lnTo>
                    <a:lnTo>
                      <a:pt x="963" y="100"/>
                    </a:lnTo>
                    <a:lnTo>
                      <a:pt x="958" y="106"/>
                    </a:lnTo>
                    <a:lnTo>
                      <a:pt x="953" y="112"/>
                    </a:lnTo>
                    <a:lnTo>
                      <a:pt x="943" y="110"/>
                    </a:lnTo>
                    <a:lnTo>
                      <a:pt x="932" y="110"/>
                    </a:lnTo>
                    <a:lnTo>
                      <a:pt x="919" y="110"/>
                    </a:lnTo>
                    <a:lnTo>
                      <a:pt x="905" y="112"/>
                    </a:lnTo>
                    <a:lnTo>
                      <a:pt x="891" y="112"/>
                    </a:lnTo>
                    <a:lnTo>
                      <a:pt x="881" y="117"/>
                    </a:lnTo>
                    <a:lnTo>
                      <a:pt x="874" y="122"/>
                    </a:lnTo>
                    <a:lnTo>
                      <a:pt x="872" y="134"/>
                    </a:lnTo>
                    <a:lnTo>
                      <a:pt x="874" y="143"/>
                    </a:lnTo>
                    <a:lnTo>
                      <a:pt x="881" y="155"/>
                    </a:lnTo>
                    <a:lnTo>
                      <a:pt x="872" y="156"/>
                    </a:lnTo>
                    <a:lnTo>
                      <a:pt x="863" y="156"/>
                    </a:lnTo>
                    <a:lnTo>
                      <a:pt x="857" y="155"/>
                    </a:lnTo>
                    <a:lnTo>
                      <a:pt x="850" y="155"/>
                    </a:lnTo>
                    <a:lnTo>
                      <a:pt x="839" y="155"/>
                    </a:lnTo>
                    <a:lnTo>
                      <a:pt x="829" y="155"/>
                    </a:lnTo>
                    <a:lnTo>
                      <a:pt x="817" y="163"/>
                    </a:lnTo>
                    <a:lnTo>
                      <a:pt x="810" y="168"/>
                    </a:lnTo>
                    <a:lnTo>
                      <a:pt x="805" y="168"/>
                    </a:lnTo>
                    <a:lnTo>
                      <a:pt x="803" y="165"/>
                    </a:lnTo>
                    <a:lnTo>
                      <a:pt x="798" y="156"/>
                    </a:lnTo>
                    <a:lnTo>
                      <a:pt x="798" y="149"/>
                    </a:lnTo>
                    <a:lnTo>
                      <a:pt x="796" y="143"/>
                    </a:lnTo>
                    <a:lnTo>
                      <a:pt x="795" y="139"/>
                    </a:lnTo>
                    <a:lnTo>
                      <a:pt x="790" y="148"/>
                    </a:lnTo>
                    <a:lnTo>
                      <a:pt x="784" y="156"/>
                    </a:lnTo>
                    <a:lnTo>
                      <a:pt x="776" y="161"/>
                    </a:lnTo>
                    <a:lnTo>
                      <a:pt x="769" y="168"/>
                    </a:lnTo>
                    <a:lnTo>
                      <a:pt x="772" y="179"/>
                    </a:lnTo>
                    <a:lnTo>
                      <a:pt x="781" y="191"/>
                    </a:lnTo>
                    <a:lnTo>
                      <a:pt x="783" y="201"/>
                    </a:lnTo>
                    <a:lnTo>
                      <a:pt x="779" y="215"/>
                    </a:lnTo>
                    <a:lnTo>
                      <a:pt x="776" y="227"/>
                    </a:lnTo>
                    <a:lnTo>
                      <a:pt x="783" y="244"/>
                    </a:lnTo>
                    <a:lnTo>
                      <a:pt x="786" y="258"/>
                    </a:lnTo>
                    <a:lnTo>
                      <a:pt x="783" y="265"/>
                    </a:lnTo>
                    <a:lnTo>
                      <a:pt x="774" y="259"/>
                    </a:lnTo>
                    <a:lnTo>
                      <a:pt x="769" y="251"/>
                    </a:lnTo>
                    <a:lnTo>
                      <a:pt x="764" y="237"/>
                    </a:lnTo>
                    <a:lnTo>
                      <a:pt x="760" y="223"/>
                    </a:lnTo>
                    <a:lnTo>
                      <a:pt x="757" y="206"/>
                    </a:lnTo>
                    <a:lnTo>
                      <a:pt x="755" y="192"/>
                    </a:lnTo>
                    <a:lnTo>
                      <a:pt x="755" y="179"/>
                    </a:lnTo>
                    <a:lnTo>
                      <a:pt x="755" y="172"/>
                    </a:lnTo>
                    <a:lnTo>
                      <a:pt x="759" y="160"/>
                    </a:lnTo>
                    <a:lnTo>
                      <a:pt x="764" y="151"/>
                    </a:lnTo>
                    <a:lnTo>
                      <a:pt x="762" y="146"/>
                    </a:lnTo>
                    <a:lnTo>
                      <a:pt x="760" y="144"/>
                    </a:lnTo>
                    <a:lnTo>
                      <a:pt x="753" y="141"/>
                    </a:lnTo>
                    <a:lnTo>
                      <a:pt x="741" y="139"/>
                    </a:lnTo>
                    <a:lnTo>
                      <a:pt x="731" y="137"/>
                    </a:lnTo>
                    <a:lnTo>
                      <a:pt x="721" y="141"/>
                    </a:lnTo>
                    <a:lnTo>
                      <a:pt x="710" y="146"/>
                    </a:lnTo>
                    <a:lnTo>
                      <a:pt x="700" y="155"/>
                    </a:lnTo>
                    <a:lnTo>
                      <a:pt x="690" y="161"/>
                    </a:lnTo>
                    <a:lnTo>
                      <a:pt x="683" y="172"/>
                    </a:lnTo>
                    <a:lnTo>
                      <a:pt x="678" y="180"/>
                    </a:lnTo>
                    <a:lnTo>
                      <a:pt x="678" y="189"/>
                    </a:lnTo>
                    <a:lnTo>
                      <a:pt x="678" y="204"/>
                    </a:lnTo>
                    <a:lnTo>
                      <a:pt x="683" y="218"/>
                    </a:lnTo>
                    <a:lnTo>
                      <a:pt x="690" y="229"/>
                    </a:lnTo>
                    <a:lnTo>
                      <a:pt x="700" y="241"/>
                    </a:lnTo>
                    <a:lnTo>
                      <a:pt x="705" y="251"/>
                    </a:lnTo>
                    <a:lnTo>
                      <a:pt x="704" y="256"/>
                    </a:lnTo>
                    <a:lnTo>
                      <a:pt x="697" y="256"/>
                    </a:lnTo>
                    <a:lnTo>
                      <a:pt x="686" y="253"/>
                    </a:lnTo>
                    <a:lnTo>
                      <a:pt x="673" y="246"/>
                    </a:lnTo>
                    <a:lnTo>
                      <a:pt x="659" y="239"/>
                    </a:lnTo>
                    <a:lnTo>
                      <a:pt x="643" y="232"/>
                    </a:lnTo>
                    <a:lnTo>
                      <a:pt x="635" y="229"/>
                    </a:lnTo>
                    <a:lnTo>
                      <a:pt x="612" y="222"/>
                    </a:lnTo>
                    <a:lnTo>
                      <a:pt x="597" y="222"/>
                    </a:lnTo>
                    <a:lnTo>
                      <a:pt x="588" y="220"/>
                    </a:lnTo>
                    <a:lnTo>
                      <a:pt x="585" y="225"/>
                    </a:lnTo>
                    <a:lnTo>
                      <a:pt x="585" y="230"/>
                    </a:lnTo>
                    <a:lnTo>
                      <a:pt x="588" y="237"/>
                    </a:lnTo>
                    <a:lnTo>
                      <a:pt x="585" y="247"/>
                    </a:lnTo>
                    <a:lnTo>
                      <a:pt x="583" y="254"/>
                    </a:lnTo>
                    <a:lnTo>
                      <a:pt x="580" y="254"/>
                    </a:lnTo>
                    <a:lnTo>
                      <a:pt x="576" y="256"/>
                    </a:lnTo>
                    <a:lnTo>
                      <a:pt x="568" y="249"/>
                    </a:lnTo>
                    <a:lnTo>
                      <a:pt x="561" y="246"/>
                    </a:lnTo>
                    <a:lnTo>
                      <a:pt x="545" y="247"/>
                    </a:lnTo>
                    <a:lnTo>
                      <a:pt x="528" y="254"/>
                    </a:lnTo>
                    <a:lnTo>
                      <a:pt x="518" y="256"/>
                    </a:lnTo>
                    <a:lnTo>
                      <a:pt x="507" y="258"/>
                    </a:lnTo>
                    <a:lnTo>
                      <a:pt x="497" y="256"/>
                    </a:lnTo>
                    <a:lnTo>
                      <a:pt x="490" y="256"/>
                    </a:lnTo>
                    <a:lnTo>
                      <a:pt x="482" y="247"/>
                    </a:lnTo>
                    <a:lnTo>
                      <a:pt x="470" y="247"/>
                    </a:lnTo>
                    <a:lnTo>
                      <a:pt x="454" y="253"/>
                    </a:lnTo>
                    <a:lnTo>
                      <a:pt x="439" y="263"/>
                    </a:lnTo>
                    <a:lnTo>
                      <a:pt x="420" y="273"/>
                    </a:lnTo>
                    <a:lnTo>
                      <a:pt x="406" y="284"/>
                    </a:lnTo>
                    <a:lnTo>
                      <a:pt x="392" y="290"/>
                    </a:lnTo>
                    <a:lnTo>
                      <a:pt x="384" y="294"/>
                    </a:lnTo>
                    <a:lnTo>
                      <a:pt x="373" y="290"/>
                    </a:lnTo>
                    <a:lnTo>
                      <a:pt x="370" y="284"/>
                    </a:lnTo>
                    <a:lnTo>
                      <a:pt x="370" y="273"/>
                    </a:lnTo>
                    <a:lnTo>
                      <a:pt x="372" y="265"/>
                    </a:lnTo>
                    <a:lnTo>
                      <a:pt x="370" y="254"/>
                    </a:lnTo>
                    <a:lnTo>
                      <a:pt x="368" y="251"/>
                    </a:lnTo>
                    <a:lnTo>
                      <a:pt x="363" y="247"/>
                    </a:lnTo>
                    <a:lnTo>
                      <a:pt x="358" y="253"/>
                    </a:lnTo>
                    <a:lnTo>
                      <a:pt x="351" y="263"/>
                    </a:lnTo>
                    <a:lnTo>
                      <a:pt x="344" y="285"/>
                    </a:lnTo>
                    <a:lnTo>
                      <a:pt x="347" y="290"/>
                    </a:lnTo>
                    <a:lnTo>
                      <a:pt x="353" y="301"/>
                    </a:lnTo>
                    <a:lnTo>
                      <a:pt x="347" y="308"/>
                    </a:lnTo>
                    <a:lnTo>
                      <a:pt x="337" y="311"/>
                    </a:lnTo>
                    <a:lnTo>
                      <a:pt x="323" y="308"/>
                    </a:lnTo>
                    <a:lnTo>
                      <a:pt x="311" y="311"/>
                    </a:lnTo>
                    <a:lnTo>
                      <a:pt x="306" y="313"/>
                    </a:lnTo>
                    <a:lnTo>
                      <a:pt x="303" y="320"/>
                    </a:lnTo>
                    <a:lnTo>
                      <a:pt x="298" y="327"/>
                    </a:lnTo>
                    <a:lnTo>
                      <a:pt x="294" y="335"/>
                    </a:lnTo>
                    <a:lnTo>
                      <a:pt x="287" y="340"/>
                    </a:lnTo>
                    <a:lnTo>
                      <a:pt x="277" y="344"/>
                    </a:lnTo>
                    <a:lnTo>
                      <a:pt x="263" y="344"/>
                    </a:lnTo>
                    <a:lnTo>
                      <a:pt x="246" y="339"/>
                    </a:lnTo>
                    <a:lnTo>
                      <a:pt x="246" y="359"/>
                    </a:lnTo>
                    <a:lnTo>
                      <a:pt x="234" y="356"/>
                    </a:lnTo>
                    <a:lnTo>
                      <a:pt x="227" y="352"/>
                    </a:lnTo>
                    <a:lnTo>
                      <a:pt x="222" y="345"/>
                    </a:lnTo>
                    <a:lnTo>
                      <a:pt x="220" y="340"/>
                    </a:lnTo>
                    <a:lnTo>
                      <a:pt x="215" y="323"/>
                    </a:lnTo>
                    <a:lnTo>
                      <a:pt x="210" y="311"/>
                    </a:lnTo>
                    <a:lnTo>
                      <a:pt x="224" y="311"/>
                    </a:lnTo>
                    <a:lnTo>
                      <a:pt x="237" y="311"/>
                    </a:lnTo>
                    <a:lnTo>
                      <a:pt x="249" y="311"/>
                    </a:lnTo>
                    <a:lnTo>
                      <a:pt x="265" y="316"/>
                    </a:lnTo>
                    <a:lnTo>
                      <a:pt x="275" y="316"/>
                    </a:lnTo>
                    <a:lnTo>
                      <a:pt x="289" y="313"/>
                    </a:lnTo>
                    <a:lnTo>
                      <a:pt x="299" y="308"/>
                    </a:lnTo>
                    <a:lnTo>
                      <a:pt x="308" y="301"/>
                    </a:lnTo>
                    <a:lnTo>
                      <a:pt x="308" y="290"/>
                    </a:lnTo>
                    <a:lnTo>
                      <a:pt x="303" y="282"/>
                    </a:lnTo>
                    <a:lnTo>
                      <a:pt x="287" y="271"/>
                    </a:lnTo>
                    <a:lnTo>
                      <a:pt x="263" y="261"/>
                    </a:lnTo>
                    <a:lnTo>
                      <a:pt x="251" y="256"/>
                    </a:lnTo>
                    <a:lnTo>
                      <a:pt x="239" y="251"/>
                    </a:lnTo>
                    <a:lnTo>
                      <a:pt x="225" y="244"/>
                    </a:lnTo>
                    <a:lnTo>
                      <a:pt x="212" y="239"/>
                    </a:lnTo>
                    <a:lnTo>
                      <a:pt x="196" y="234"/>
                    </a:lnTo>
                    <a:lnTo>
                      <a:pt x="184" y="229"/>
                    </a:lnTo>
                    <a:lnTo>
                      <a:pt x="174" y="225"/>
                    </a:lnTo>
                    <a:lnTo>
                      <a:pt x="167" y="225"/>
                    </a:lnTo>
                    <a:lnTo>
                      <a:pt x="163" y="223"/>
                    </a:lnTo>
                    <a:lnTo>
                      <a:pt x="153" y="225"/>
                    </a:lnTo>
                    <a:lnTo>
                      <a:pt x="145" y="229"/>
                    </a:lnTo>
                    <a:lnTo>
                      <a:pt x="138" y="235"/>
                    </a:lnTo>
                    <a:lnTo>
                      <a:pt x="129" y="241"/>
                    </a:lnTo>
                    <a:lnTo>
                      <a:pt x="127" y="251"/>
                    </a:lnTo>
                    <a:lnTo>
                      <a:pt x="129" y="254"/>
                    </a:lnTo>
                    <a:lnTo>
                      <a:pt x="136" y="259"/>
                    </a:lnTo>
                    <a:lnTo>
                      <a:pt x="143" y="263"/>
                    </a:lnTo>
                    <a:lnTo>
                      <a:pt x="146" y="271"/>
                    </a:lnTo>
                    <a:lnTo>
                      <a:pt x="141" y="280"/>
                    </a:lnTo>
                    <a:lnTo>
                      <a:pt x="138" y="292"/>
                    </a:lnTo>
                    <a:lnTo>
                      <a:pt x="141" y="304"/>
                    </a:lnTo>
                    <a:lnTo>
                      <a:pt x="146" y="316"/>
                    </a:lnTo>
                    <a:lnTo>
                      <a:pt x="143" y="323"/>
                    </a:lnTo>
                    <a:lnTo>
                      <a:pt x="141" y="332"/>
                    </a:lnTo>
                    <a:lnTo>
                      <a:pt x="143" y="337"/>
                    </a:lnTo>
                    <a:lnTo>
                      <a:pt x="148" y="344"/>
                    </a:lnTo>
                    <a:lnTo>
                      <a:pt x="153" y="351"/>
                    </a:lnTo>
                    <a:lnTo>
                      <a:pt x="157" y="357"/>
                    </a:lnTo>
                    <a:lnTo>
                      <a:pt x="153" y="361"/>
                    </a:lnTo>
                    <a:lnTo>
                      <a:pt x="151" y="364"/>
                    </a:lnTo>
                    <a:lnTo>
                      <a:pt x="160" y="373"/>
                    </a:lnTo>
                    <a:lnTo>
                      <a:pt x="167" y="385"/>
                    </a:lnTo>
                    <a:lnTo>
                      <a:pt x="160" y="397"/>
                    </a:lnTo>
                    <a:lnTo>
                      <a:pt x="148" y="411"/>
                    </a:lnTo>
                    <a:lnTo>
                      <a:pt x="132" y="423"/>
                    </a:lnTo>
                    <a:lnTo>
                      <a:pt x="122" y="435"/>
                    </a:lnTo>
                    <a:lnTo>
                      <a:pt x="127" y="442"/>
                    </a:lnTo>
                    <a:lnTo>
                      <a:pt x="134" y="454"/>
                    </a:lnTo>
                    <a:lnTo>
                      <a:pt x="127" y="455"/>
                    </a:lnTo>
                    <a:lnTo>
                      <a:pt x="120" y="459"/>
                    </a:lnTo>
                    <a:lnTo>
                      <a:pt x="112" y="462"/>
                    </a:lnTo>
                    <a:lnTo>
                      <a:pt x="107" y="464"/>
                    </a:lnTo>
                    <a:lnTo>
                      <a:pt x="95" y="462"/>
                    </a:lnTo>
                    <a:lnTo>
                      <a:pt x="81" y="461"/>
                    </a:lnTo>
                    <a:lnTo>
                      <a:pt x="69" y="461"/>
                    </a:lnTo>
                    <a:lnTo>
                      <a:pt x="59" y="466"/>
                    </a:lnTo>
                    <a:lnTo>
                      <a:pt x="50" y="471"/>
                    </a:lnTo>
                    <a:lnTo>
                      <a:pt x="52" y="478"/>
                    </a:lnTo>
                    <a:lnTo>
                      <a:pt x="64" y="493"/>
                    </a:lnTo>
                    <a:lnTo>
                      <a:pt x="65" y="504"/>
                    </a:lnTo>
                    <a:lnTo>
                      <a:pt x="62" y="509"/>
                    </a:lnTo>
                    <a:lnTo>
                      <a:pt x="59" y="512"/>
                    </a:lnTo>
                    <a:lnTo>
                      <a:pt x="52" y="509"/>
                    </a:lnTo>
                    <a:lnTo>
                      <a:pt x="46" y="505"/>
                    </a:lnTo>
                    <a:lnTo>
                      <a:pt x="41" y="500"/>
                    </a:lnTo>
                    <a:lnTo>
                      <a:pt x="38" y="498"/>
                    </a:lnTo>
                    <a:lnTo>
                      <a:pt x="29" y="502"/>
                    </a:lnTo>
                    <a:lnTo>
                      <a:pt x="24" y="511"/>
                    </a:lnTo>
                    <a:lnTo>
                      <a:pt x="17" y="523"/>
                    </a:lnTo>
                    <a:lnTo>
                      <a:pt x="17" y="535"/>
                    </a:lnTo>
                    <a:lnTo>
                      <a:pt x="14" y="545"/>
                    </a:lnTo>
                    <a:lnTo>
                      <a:pt x="9" y="552"/>
                    </a:lnTo>
                    <a:lnTo>
                      <a:pt x="2" y="557"/>
                    </a:lnTo>
                    <a:lnTo>
                      <a:pt x="0" y="569"/>
                    </a:lnTo>
                    <a:lnTo>
                      <a:pt x="9" y="567"/>
                    </a:lnTo>
                    <a:lnTo>
                      <a:pt x="19" y="567"/>
                    </a:lnTo>
                    <a:lnTo>
                      <a:pt x="31" y="567"/>
                    </a:lnTo>
                    <a:lnTo>
                      <a:pt x="45" y="567"/>
                    </a:lnTo>
                    <a:lnTo>
                      <a:pt x="50" y="569"/>
                    </a:lnTo>
                    <a:lnTo>
                      <a:pt x="55" y="578"/>
                    </a:lnTo>
                    <a:lnTo>
                      <a:pt x="59" y="586"/>
                    </a:lnTo>
                    <a:lnTo>
                      <a:pt x="60" y="596"/>
                    </a:lnTo>
                    <a:lnTo>
                      <a:pt x="57" y="605"/>
                    </a:lnTo>
                    <a:lnTo>
                      <a:pt x="53" y="614"/>
                    </a:lnTo>
                    <a:lnTo>
                      <a:pt x="57" y="627"/>
                    </a:lnTo>
                    <a:lnTo>
                      <a:pt x="62" y="641"/>
                    </a:lnTo>
                    <a:lnTo>
                      <a:pt x="57" y="646"/>
                    </a:lnTo>
                    <a:lnTo>
                      <a:pt x="52" y="652"/>
                    </a:lnTo>
                    <a:lnTo>
                      <a:pt x="45" y="664"/>
                    </a:lnTo>
                    <a:lnTo>
                      <a:pt x="43" y="681"/>
                    </a:lnTo>
                    <a:lnTo>
                      <a:pt x="43" y="688"/>
                    </a:lnTo>
                    <a:lnTo>
                      <a:pt x="48" y="691"/>
                    </a:lnTo>
                    <a:lnTo>
                      <a:pt x="55" y="691"/>
                    </a:lnTo>
                    <a:lnTo>
                      <a:pt x="65" y="693"/>
                    </a:lnTo>
                    <a:lnTo>
                      <a:pt x="74" y="691"/>
                    </a:lnTo>
                    <a:lnTo>
                      <a:pt x="84" y="689"/>
                    </a:lnTo>
                    <a:lnTo>
                      <a:pt x="91" y="686"/>
                    </a:lnTo>
                    <a:lnTo>
                      <a:pt x="102" y="686"/>
                    </a:lnTo>
                    <a:lnTo>
                      <a:pt x="108" y="689"/>
                    </a:lnTo>
                    <a:lnTo>
                      <a:pt x="112" y="698"/>
                    </a:lnTo>
                    <a:lnTo>
                      <a:pt x="115" y="707"/>
                    </a:lnTo>
                    <a:lnTo>
                      <a:pt x="124" y="712"/>
                    </a:lnTo>
                    <a:lnTo>
                      <a:pt x="124" y="732"/>
                    </a:lnTo>
                    <a:lnTo>
                      <a:pt x="124" y="734"/>
                    </a:lnTo>
                    <a:lnTo>
                      <a:pt x="127" y="736"/>
                    </a:lnTo>
                    <a:lnTo>
                      <a:pt x="129" y="739"/>
                    </a:lnTo>
                    <a:lnTo>
                      <a:pt x="134" y="737"/>
                    </a:lnTo>
                    <a:lnTo>
                      <a:pt x="141" y="736"/>
                    </a:lnTo>
                    <a:lnTo>
                      <a:pt x="146" y="731"/>
                    </a:lnTo>
                    <a:lnTo>
                      <a:pt x="153" y="727"/>
                    </a:lnTo>
                    <a:lnTo>
                      <a:pt x="157" y="722"/>
                    </a:lnTo>
                    <a:lnTo>
                      <a:pt x="165" y="720"/>
                    </a:lnTo>
                    <a:lnTo>
                      <a:pt x="172" y="725"/>
                    </a:lnTo>
                    <a:lnTo>
                      <a:pt x="184" y="739"/>
                    </a:lnTo>
                    <a:lnTo>
                      <a:pt x="196" y="751"/>
                    </a:lnTo>
                    <a:lnTo>
                      <a:pt x="205" y="758"/>
                    </a:lnTo>
                    <a:lnTo>
                      <a:pt x="212" y="755"/>
                    </a:lnTo>
                    <a:lnTo>
                      <a:pt x="222" y="751"/>
                    </a:lnTo>
                    <a:lnTo>
                      <a:pt x="232" y="746"/>
                    </a:lnTo>
                    <a:lnTo>
                      <a:pt x="239" y="743"/>
                    </a:lnTo>
                    <a:lnTo>
                      <a:pt x="236" y="741"/>
                    </a:lnTo>
                    <a:lnTo>
                      <a:pt x="232" y="741"/>
                    </a:lnTo>
                    <a:lnTo>
                      <a:pt x="227" y="741"/>
                    </a:lnTo>
                    <a:lnTo>
                      <a:pt x="225" y="741"/>
                    </a:lnTo>
                    <a:lnTo>
                      <a:pt x="220" y="739"/>
                    </a:lnTo>
                    <a:lnTo>
                      <a:pt x="217" y="732"/>
                    </a:lnTo>
                    <a:lnTo>
                      <a:pt x="222" y="727"/>
                    </a:lnTo>
                    <a:lnTo>
                      <a:pt x="237" y="720"/>
                    </a:lnTo>
                    <a:lnTo>
                      <a:pt x="244" y="717"/>
                    </a:lnTo>
                    <a:lnTo>
                      <a:pt x="253" y="713"/>
                    </a:lnTo>
                    <a:lnTo>
                      <a:pt x="261" y="710"/>
                    </a:lnTo>
                    <a:lnTo>
                      <a:pt x="268" y="710"/>
                    </a:lnTo>
                    <a:lnTo>
                      <a:pt x="263" y="713"/>
                    </a:lnTo>
                    <a:lnTo>
                      <a:pt x="258" y="719"/>
                    </a:lnTo>
                    <a:lnTo>
                      <a:pt x="260" y="722"/>
                    </a:lnTo>
                    <a:lnTo>
                      <a:pt x="261" y="729"/>
                    </a:lnTo>
                    <a:lnTo>
                      <a:pt x="260" y="732"/>
                    </a:lnTo>
                    <a:lnTo>
                      <a:pt x="258" y="736"/>
                    </a:lnTo>
                    <a:lnTo>
                      <a:pt x="251" y="739"/>
                    </a:lnTo>
                    <a:lnTo>
                      <a:pt x="244" y="743"/>
                    </a:lnTo>
                    <a:lnTo>
                      <a:pt x="248" y="751"/>
                    </a:lnTo>
                    <a:lnTo>
                      <a:pt x="258" y="760"/>
                    </a:lnTo>
                    <a:lnTo>
                      <a:pt x="270" y="765"/>
                    </a:lnTo>
                    <a:lnTo>
                      <a:pt x="284" y="772"/>
                    </a:lnTo>
                    <a:lnTo>
                      <a:pt x="294" y="777"/>
                    </a:lnTo>
                    <a:lnTo>
                      <a:pt x="304" y="784"/>
                    </a:lnTo>
                    <a:lnTo>
                      <a:pt x="311" y="793"/>
                    </a:lnTo>
                    <a:lnTo>
                      <a:pt x="315" y="808"/>
                    </a:lnTo>
                    <a:lnTo>
                      <a:pt x="317" y="808"/>
                    </a:lnTo>
                    <a:lnTo>
                      <a:pt x="322" y="805"/>
                    </a:lnTo>
                    <a:lnTo>
                      <a:pt x="327" y="805"/>
                    </a:lnTo>
                    <a:lnTo>
                      <a:pt x="335" y="805"/>
                    </a:lnTo>
                    <a:lnTo>
                      <a:pt x="341" y="810"/>
                    </a:lnTo>
                    <a:lnTo>
                      <a:pt x="344" y="817"/>
                    </a:lnTo>
                    <a:lnTo>
                      <a:pt x="347" y="825"/>
                    </a:lnTo>
                    <a:lnTo>
                      <a:pt x="353" y="829"/>
                    </a:lnTo>
                    <a:lnTo>
                      <a:pt x="360" y="834"/>
                    </a:lnTo>
                    <a:lnTo>
                      <a:pt x="365" y="837"/>
                    </a:lnTo>
                    <a:lnTo>
                      <a:pt x="370" y="844"/>
                    </a:lnTo>
                    <a:lnTo>
                      <a:pt x="375" y="849"/>
                    </a:lnTo>
                    <a:lnTo>
                      <a:pt x="385" y="853"/>
                    </a:lnTo>
                    <a:lnTo>
                      <a:pt x="394" y="846"/>
                    </a:lnTo>
                    <a:lnTo>
                      <a:pt x="403" y="841"/>
                    </a:lnTo>
                    <a:lnTo>
                      <a:pt x="406" y="839"/>
                    </a:lnTo>
                    <a:lnTo>
                      <a:pt x="411" y="839"/>
                    </a:lnTo>
                    <a:lnTo>
                      <a:pt x="411" y="842"/>
                    </a:lnTo>
                    <a:lnTo>
                      <a:pt x="415" y="848"/>
                    </a:lnTo>
                    <a:lnTo>
                      <a:pt x="413" y="849"/>
                    </a:lnTo>
                    <a:lnTo>
                      <a:pt x="415" y="851"/>
                    </a:lnTo>
                    <a:lnTo>
                      <a:pt x="421" y="853"/>
                    </a:lnTo>
                    <a:lnTo>
                      <a:pt x="427" y="837"/>
                    </a:lnTo>
                    <a:lnTo>
                      <a:pt x="435" y="827"/>
                    </a:lnTo>
                    <a:lnTo>
                      <a:pt x="423" y="817"/>
                    </a:lnTo>
                    <a:lnTo>
                      <a:pt x="413" y="803"/>
                    </a:lnTo>
                    <a:lnTo>
                      <a:pt x="404" y="786"/>
                    </a:lnTo>
                    <a:lnTo>
                      <a:pt x="401" y="772"/>
                    </a:lnTo>
                    <a:lnTo>
                      <a:pt x="394" y="762"/>
                    </a:lnTo>
                    <a:lnTo>
                      <a:pt x="389" y="753"/>
                    </a:lnTo>
                    <a:lnTo>
                      <a:pt x="389" y="746"/>
                    </a:lnTo>
                    <a:lnTo>
                      <a:pt x="394" y="739"/>
                    </a:lnTo>
                    <a:lnTo>
                      <a:pt x="397" y="731"/>
                    </a:lnTo>
                    <a:lnTo>
                      <a:pt x="403" y="727"/>
                    </a:lnTo>
                    <a:lnTo>
                      <a:pt x="404" y="725"/>
                    </a:lnTo>
                    <a:lnTo>
                      <a:pt x="411" y="724"/>
                    </a:lnTo>
                    <a:lnTo>
                      <a:pt x="416" y="720"/>
                    </a:lnTo>
                    <a:lnTo>
                      <a:pt x="421" y="720"/>
                    </a:lnTo>
                    <a:lnTo>
                      <a:pt x="428" y="715"/>
                    </a:lnTo>
                    <a:lnTo>
                      <a:pt x="437" y="713"/>
                    </a:lnTo>
                    <a:lnTo>
                      <a:pt x="447" y="712"/>
                    </a:lnTo>
                    <a:lnTo>
                      <a:pt x="459" y="712"/>
                    </a:lnTo>
                    <a:lnTo>
                      <a:pt x="468" y="712"/>
                    </a:lnTo>
                    <a:lnTo>
                      <a:pt x="475" y="713"/>
                    </a:lnTo>
                    <a:lnTo>
                      <a:pt x="480" y="715"/>
                    </a:lnTo>
                    <a:lnTo>
                      <a:pt x="485" y="720"/>
                    </a:lnTo>
                    <a:lnTo>
                      <a:pt x="492" y="729"/>
                    </a:lnTo>
                    <a:lnTo>
                      <a:pt x="501" y="739"/>
                    </a:lnTo>
                    <a:lnTo>
                      <a:pt x="487" y="743"/>
                    </a:lnTo>
                    <a:lnTo>
                      <a:pt x="475" y="741"/>
                    </a:lnTo>
                    <a:lnTo>
                      <a:pt x="463" y="741"/>
                    </a:lnTo>
                    <a:lnTo>
                      <a:pt x="451" y="746"/>
                    </a:lnTo>
                    <a:lnTo>
                      <a:pt x="442" y="750"/>
                    </a:lnTo>
                    <a:lnTo>
                      <a:pt x="439" y="753"/>
                    </a:lnTo>
                    <a:lnTo>
                      <a:pt x="442" y="762"/>
                    </a:lnTo>
                    <a:lnTo>
                      <a:pt x="451" y="768"/>
                    </a:lnTo>
                    <a:lnTo>
                      <a:pt x="456" y="779"/>
                    </a:lnTo>
                    <a:lnTo>
                      <a:pt x="464" y="789"/>
                    </a:lnTo>
                    <a:lnTo>
                      <a:pt x="470" y="798"/>
                    </a:lnTo>
                    <a:lnTo>
                      <a:pt x="473" y="811"/>
                    </a:lnTo>
                    <a:lnTo>
                      <a:pt x="482" y="806"/>
                    </a:lnTo>
                    <a:lnTo>
                      <a:pt x="490" y="805"/>
                    </a:lnTo>
                    <a:lnTo>
                      <a:pt x="494" y="813"/>
                    </a:lnTo>
                    <a:lnTo>
                      <a:pt x="499" y="823"/>
                    </a:lnTo>
                    <a:lnTo>
                      <a:pt x="485" y="823"/>
                    </a:lnTo>
                    <a:lnTo>
                      <a:pt x="476" y="827"/>
                    </a:lnTo>
                    <a:lnTo>
                      <a:pt x="475" y="835"/>
                    </a:lnTo>
                    <a:lnTo>
                      <a:pt x="487" y="842"/>
                    </a:lnTo>
                    <a:lnTo>
                      <a:pt x="492" y="858"/>
                    </a:lnTo>
                    <a:lnTo>
                      <a:pt x="490" y="863"/>
                    </a:lnTo>
                    <a:lnTo>
                      <a:pt x="489" y="868"/>
                    </a:lnTo>
                    <a:lnTo>
                      <a:pt x="490" y="875"/>
                    </a:lnTo>
                    <a:lnTo>
                      <a:pt x="494" y="880"/>
                    </a:lnTo>
                    <a:lnTo>
                      <a:pt x="495" y="875"/>
                    </a:lnTo>
                    <a:lnTo>
                      <a:pt x="504" y="873"/>
                    </a:lnTo>
                    <a:lnTo>
                      <a:pt x="509" y="870"/>
                    </a:lnTo>
                    <a:lnTo>
                      <a:pt x="514" y="866"/>
                    </a:lnTo>
                    <a:lnTo>
                      <a:pt x="525" y="863"/>
                    </a:lnTo>
                    <a:lnTo>
                      <a:pt x="537" y="860"/>
                    </a:lnTo>
                    <a:lnTo>
                      <a:pt x="550" y="865"/>
                    </a:lnTo>
                    <a:lnTo>
                      <a:pt x="566" y="872"/>
                    </a:lnTo>
                    <a:lnTo>
                      <a:pt x="573" y="875"/>
                    </a:lnTo>
                    <a:lnTo>
                      <a:pt x="580" y="878"/>
                    </a:lnTo>
                    <a:lnTo>
                      <a:pt x="585" y="882"/>
                    </a:lnTo>
                    <a:lnTo>
                      <a:pt x="597" y="885"/>
                    </a:lnTo>
                    <a:lnTo>
                      <a:pt x="599" y="889"/>
                    </a:lnTo>
                    <a:lnTo>
                      <a:pt x="600" y="892"/>
                    </a:lnTo>
                    <a:lnTo>
                      <a:pt x="600" y="901"/>
                    </a:lnTo>
                    <a:lnTo>
                      <a:pt x="602" y="911"/>
                    </a:lnTo>
                    <a:lnTo>
                      <a:pt x="609" y="909"/>
                    </a:lnTo>
                    <a:lnTo>
                      <a:pt x="618" y="913"/>
                    </a:lnTo>
                    <a:lnTo>
                      <a:pt x="624" y="909"/>
                    </a:lnTo>
                    <a:lnTo>
                      <a:pt x="630" y="904"/>
                    </a:lnTo>
                    <a:lnTo>
                      <a:pt x="636" y="901"/>
                    </a:lnTo>
                    <a:lnTo>
                      <a:pt x="643" y="897"/>
                    </a:lnTo>
                    <a:lnTo>
                      <a:pt x="647" y="889"/>
                    </a:lnTo>
                    <a:lnTo>
                      <a:pt x="652" y="882"/>
                    </a:lnTo>
                    <a:lnTo>
                      <a:pt x="657" y="877"/>
                    </a:lnTo>
                    <a:lnTo>
                      <a:pt x="666" y="875"/>
                    </a:lnTo>
                    <a:lnTo>
                      <a:pt x="669" y="875"/>
                    </a:lnTo>
                    <a:lnTo>
                      <a:pt x="674" y="877"/>
                    </a:lnTo>
                    <a:lnTo>
                      <a:pt x="681" y="880"/>
                    </a:lnTo>
                    <a:lnTo>
                      <a:pt x="690" y="878"/>
                    </a:lnTo>
                    <a:lnTo>
                      <a:pt x="695" y="880"/>
                    </a:lnTo>
                    <a:lnTo>
                      <a:pt x="700" y="884"/>
                    </a:lnTo>
                    <a:lnTo>
                      <a:pt x="712" y="880"/>
                    </a:lnTo>
                    <a:lnTo>
                      <a:pt x="722" y="872"/>
                    </a:lnTo>
                    <a:lnTo>
                      <a:pt x="724" y="872"/>
                    </a:lnTo>
                    <a:lnTo>
                      <a:pt x="729" y="865"/>
                    </a:lnTo>
                    <a:lnTo>
                      <a:pt x="741" y="860"/>
                    </a:lnTo>
                    <a:lnTo>
                      <a:pt x="745" y="863"/>
                    </a:lnTo>
                    <a:lnTo>
                      <a:pt x="747" y="872"/>
                    </a:lnTo>
                    <a:lnTo>
                      <a:pt x="747" y="880"/>
                    </a:lnTo>
                    <a:lnTo>
                      <a:pt x="753" y="885"/>
                    </a:lnTo>
                    <a:lnTo>
                      <a:pt x="765" y="880"/>
                    </a:lnTo>
                    <a:lnTo>
                      <a:pt x="779" y="877"/>
                    </a:lnTo>
                    <a:lnTo>
                      <a:pt x="788" y="877"/>
                    </a:lnTo>
                    <a:lnTo>
                      <a:pt x="796" y="878"/>
                    </a:lnTo>
                    <a:lnTo>
                      <a:pt x="796" y="877"/>
                    </a:lnTo>
                    <a:lnTo>
                      <a:pt x="791" y="863"/>
                    </a:lnTo>
                    <a:lnTo>
                      <a:pt x="779" y="858"/>
                    </a:lnTo>
                    <a:lnTo>
                      <a:pt x="781" y="848"/>
                    </a:lnTo>
                    <a:lnTo>
                      <a:pt x="786" y="837"/>
                    </a:lnTo>
                    <a:lnTo>
                      <a:pt x="791" y="829"/>
                    </a:lnTo>
                    <a:lnTo>
                      <a:pt x="798" y="825"/>
                    </a:lnTo>
                    <a:lnTo>
                      <a:pt x="814" y="823"/>
                    </a:lnTo>
                    <a:lnTo>
                      <a:pt x="829" y="820"/>
                    </a:lnTo>
                    <a:lnTo>
                      <a:pt x="843" y="813"/>
                    </a:lnTo>
                    <a:lnTo>
                      <a:pt x="855" y="805"/>
                    </a:lnTo>
                    <a:lnTo>
                      <a:pt x="863" y="793"/>
                    </a:lnTo>
                    <a:lnTo>
                      <a:pt x="870" y="779"/>
                    </a:lnTo>
                    <a:lnTo>
                      <a:pt x="874" y="763"/>
                    </a:lnTo>
                    <a:lnTo>
                      <a:pt x="877" y="744"/>
                    </a:lnTo>
                    <a:lnTo>
                      <a:pt x="891" y="737"/>
                    </a:lnTo>
                    <a:lnTo>
                      <a:pt x="901" y="725"/>
                    </a:lnTo>
                    <a:lnTo>
                      <a:pt x="910" y="713"/>
                    </a:lnTo>
                    <a:lnTo>
                      <a:pt x="920" y="712"/>
                    </a:lnTo>
                    <a:lnTo>
                      <a:pt x="932" y="710"/>
                    </a:lnTo>
                    <a:lnTo>
                      <a:pt x="941" y="708"/>
                    </a:lnTo>
                    <a:lnTo>
                      <a:pt x="944" y="703"/>
                    </a:lnTo>
                    <a:lnTo>
                      <a:pt x="949" y="700"/>
                    </a:lnTo>
                    <a:lnTo>
                      <a:pt x="949" y="688"/>
                    </a:lnTo>
                    <a:lnTo>
                      <a:pt x="953" y="681"/>
                    </a:lnTo>
                    <a:lnTo>
                      <a:pt x="960" y="674"/>
                    </a:lnTo>
                    <a:lnTo>
                      <a:pt x="968" y="669"/>
                    </a:lnTo>
                    <a:lnTo>
                      <a:pt x="979" y="665"/>
                    </a:lnTo>
                    <a:lnTo>
                      <a:pt x="989" y="664"/>
                    </a:lnTo>
                    <a:lnTo>
                      <a:pt x="999" y="658"/>
                    </a:lnTo>
                    <a:lnTo>
                      <a:pt x="1010" y="655"/>
                    </a:lnTo>
                    <a:lnTo>
                      <a:pt x="1020" y="652"/>
                    </a:lnTo>
                    <a:lnTo>
                      <a:pt x="1030" y="648"/>
                    </a:lnTo>
                    <a:lnTo>
                      <a:pt x="1037" y="641"/>
                    </a:lnTo>
                    <a:lnTo>
                      <a:pt x="1049" y="636"/>
                    </a:lnTo>
                    <a:lnTo>
                      <a:pt x="1060" y="638"/>
                    </a:lnTo>
                    <a:lnTo>
                      <a:pt x="1075" y="643"/>
                    </a:lnTo>
                    <a:lnTo>
                      <a:pt x="1089" y="648"/>
                    </a:lnTo>
                    <a:lnTo>
                      <a:pt x="1106" y="652"/>
                    </a:lnTo>
                    <a:lnTo>
                      <a:pt x="1113" y="648"/>
                    </a:lnTo>
                    <a:lnTo>
                      <a:pt x="1120" y="645"/>
                    </a:lnTo>
                    <a:lnTo>
                      <a:pt x="1123" y="638"/>
                    </a:lnTo>
                    <a:lnTo>
                      <a:pt x="1128" y="631"/>
                    </a:lnTo>
                    <a:lnTo>
                      <a:pt x="1133" y="617"/>
                    </a:lnTo>
                    <a:lnTo>
                      <a:pt x="1144" y="612"/>
                    </a:lnTo>
                    <a:lnTo>
                      <a:pt x="1152" y="612"/>
                    </a:lnTo>
                    <a:lnTo>
                      <a:pt x="1168" y="615"/>
                    </a:lnTo>
                    <a:lnTo>
                      <a:pt x="1180" y="619"/>
                    </a:lnTo>
                    <a:lnTo>
                      <a:pt x="1187" y="626"/>
                    </a:lnTo>
                    <a:lnTo>
                      <a:pt x="1190" y="634"/>
                    </a:lnTo>
                    <a:lnTo>
                      <a:pt x="1195" y="639"/>
                    </a:lnTo>
                    <a:lnTo>
                      <a:pt x="1202" y="643"/>
                    </a:lnTo>
                    <a:lnTo>
                      <a:pt x="1209" y="645"/>
                    </a:lnTo>
                    <a:lnTo>
                      <a:pt x="1221" y="643"/>
                    </a:lnTo>
                    <a:lnTo>
                      <a:pt x="1233" y="641"/>
                    </a:lnTo>
                    <a:lnTo>
                      <a:pt x="1242" y="641"/>
                    </a:lnTo>
                    <a:lnTo>
                      <a:pt x="1252" y="645"/>
                    </a:lnTo>
                    <a:lnTo>
                      <a:pt x="1259" y="648"/>
                    </a:lnTo>
                    <a:lnTo>
                      <a:pt x="1268" y="653"/>
                    </a:lnTo>
                    <a:lnTo>
                      <a:pt x="1275" y="657"/>
                    </a:lnTo>
                    <a:lnTo>
                      <a:pt x="1283" y="660"/>
                    </a:lnTo>
                    <a:lnTo>
                      <a:pt x="1293" y="664"/>
                    </a:lnTo>
                    <a:lnTo>
                      <a:pt x="1305" y="665"/>
                    </a:lnTo>
                    <a:lnTo>
                      <a:pt x="1316" y="664"/>
                    </a:lnTo>
                    <a:lnTo>
                      <a:pt x="1328" y="660"/>
                    </a:lnTo>
                    <a:lnTo>
                      <a:pt x="1340" y="657"/>
                    </a:lnTo>
                    <a:lnTo>
                      <a:pt x="1354" y="653"/>
                    </a:lnTo>
                    <a:lnTo>
                      <a:pt x="1366" y="648"/>
                    </a:lnTo>
                    <a:lnTo>
                      <a:pt x="1379" y="648"/>
                    </a:lnTo>
                    <a:lnTo>
                      <a:pt x="1393" y="648"/>
                    </a:lnTo>
                    <a:lnTo>
                      <a:pt x="1409" y="653"/>
                    </a:lnTo>
                    <a:lnTo>
                      <a:pt x="1422" y="653"/>
                    </a:lnTo>
                    <a:lnTo>
                      <a:pt x="1433" y="650"/>
                    </a:lnTo>
                    <a:lnTo>
                      <a:pt x="1440" y="639"/>
                    </a:lnTo>
                    <a:lnTo>
                      <a:pt x="1447" y="627"/>
                    </a:lnTo>
                    <a:lnTo>
                      <a:pt x="1452" y="612"/>
                    </a:lnTo>
                    <a:lnTo>
                      <a:pt x="1460" y="600"/>
                    </a:lnTo>
                    <a:lnTo>
                      <a:pt x="1474" y="591"/>
                    </a:lnTo>
                    <a:lnTo>
                      <a:pt x="1496" y="588"/>
                    </a:lnTo>
                    <a:lnTo>
                      <a:pt x="1510" y="588"/>
                    </a:lnTo>
                    <a:lnTo>
                      <a:pt x="1520" y="593"/>
                    </a:lnTo>
                    <a:lnTo>
                      <a:pt x="1529" y="598"/>
                    </a:lnTo>
                    <a:lnTo>
                      <a:pt x="1536" y="609"/>
                    </a:lnTo>
                    <a:lnTo>
                      <a:pt x="1541" y="617"/>
                    </a:lnTo>
                    <a:lnTo>
                      <a:pt x="1546" y="629"/>
                    </a:lnTo>
                    <a:lnTo>
                      <a:pt x="1551" y="639"/>
                    </a:lnTo>
                    <a:lnTo>
                      <a:pt x="1558" y="652"/>
                    </a:lnTo>
                    <a:lnTo>
                      <a:pt x="1563" y="657"/>
                    </a:lnTo>
                    <a:lnTo>
                      <a:pt x="1576" y="660"/>
                    </a:lnTo>
                    <a:lnTo>
                      <a:pt x="1586" y="664"/>
                    </a:lnTo>
                    <a:lnTo>
                      <a:pt x="1596" y="670"/>
                    </a:lnTo>
                    <a:lnTo>
                      <a:pt x="1600" y="676"/>
                    </a:lnTo>
                    <a:lnTo>
                      <a:pt x="1606" y="686"/>
                    </a:lnTo>
                    <a:lnTo>
                      <a:pt x="1612" y="693"/>
                    </a:lnTo>
                    <a:lnTo>
                      <a:pt x="1624" y="696"/>
                    </a:lnTo>
                    <a:lnTo>
                      <a:pt x="1632" y="693"/>
                    </a:lnTo>
                    <a:lnTo>
                      <a:pt x="1641" y="688"/>
                    </a:lnTo>
                    <a:lnTo>
                      <a:pt x="1649" y="682"/>
                    </a:lnTo>
                    <a:lnTo>
                      <a:pt x="1665" y="681"/>
                    </a:lnTo>
                    <a:lnTo>
                      <a:pt x="1665" y="694"/>
                    </a:lnTo>
                    <a:lnTo>
                      <a:pt x="1656" y="703"/>
                    </a:lnTo>
                    <a:lnTo>
                      <a:pt x="1649" y="717"/>
                    </a:lnTo>
                    <a:lnTo>
                      <a:pt x="1643" y="731"/>
                    </a:lnTo>
                    <a:lnTo>
                      <a:pt x="1636" y="739"/>
                    </a:lnTo>
                    <a:lnTo>
                      <a:pt x="1625" y="743"/>
                    </a:lnTo>
                    <a:lnTo>
                      <a:pt x="1615" y="746"/>
                    </a:lnTo>
                    <a:lnTo>
                      <a:pt x="1608" y="748"/>
                    </a:lnTo>
                    <a:lnTo>
                      <a:pt x="1610" y="753"/>
                    </a:lnTo>
                    <a:lnTo>
                      <a:pt x="1615" y="762"/>
                    </a:lnTo>
                    <a:lnTo>
                      <a:pt x="1615" y="772"/>
                    </a:lnTo>
                    <a:lnTo>
                      <a:pt x="1610" y="780"/>
                    </a:lnTo>
                    <a:lnTo>
                      <a:pt x="1608" y="786"/>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529" name="Freeform 258"/>
              <p:cNvSpPr>
                <a:spLocks/>
              </p:cNvSpPr>
              <p:nvPr/>
            </p:nvSpPr>
            <p:spPr bwMode="auto">
              <a:xfrm>
                <a:off x="5999957" y="2651125"/>
                <a:ext cx="1406525" cy="887412"/>
              </a:xfrm>
              <a:custGeom>
                <a:avLst/>
                <a:gdLst/>
                <a:ahLst/>
                <a:cxnLst>
                  <a:cxn ang="0">
                    <a:pos x="659" y="330"/>
                  </a:cxn>
                  <a:cxn ang="0">
                    <a:pos x="707" y="294"/>
                  </a:cxn>
                  <a:cxn ang="0">
                    <a:pos x="669" y="294"/>
                  </a:cxn>
                  <a:cxn ang="0">
                    <a:pos x="635" y="270"/>
                  </a:cxn>
                  <a:cxn ang="0">
                    <a:pos x="680" y="239"/>
                  </a:cxn>
                  <a:cxn ang="0">
                    <a:pos x="686" y="263"/>
                  </a:cxn>
                  <a:cxn ang="0">
                    <a:pos x="745" y="254"/>
                  </a:cxn>
                  <a:cxn ang="0">
                    <a:pos x="745" y="284"/>
                  </a:cxn>
                  <a:cxn ang="0">
                    <a:pos x="757" y="299"/>
                  </a:cxn>
                  <a:cxn ang="0">
                    <a:pos x="762" y="320"/>
                  </a:cxn>
                  <a:cxn ang="0">
                    <a:pos x="767" y="339"/>
                  </a:cxn>
                  <a:cxn ang="0">
                    <a:pos x="793" y="328"/>
                  </a:cxn>
                  <a:cxn ang="0">
                    <a:pos x="784" y="266"/>
                  </a:cxn>
                  <a:cxn ang="0">
                    <a:pos x="807" y="229"/>
                  </a:cxn>
                  <a:cxn ang="0">
                    <a:pos x="836" y="184"/>
                  </a:cxn>
                  <a:cxn ang="0">
                    <a:pos x="857" y="151"/>
                  </a:cxn>
                  <a:cxn ang="0">
                    <a:pos x="870" y="94"/>
                  </a:cxn>
                  <a:cxn ang="0">
                    <a:pos x="821" y="88"/>
                  </a:cxn>
                  <a:cxn ang="0">
                    <a:pos x="772" y="51"/>
                  </a:cxn>
                  <a:cxn ang="0">
                    <a:pos x="731" y="0"/>
                  </a:cxn>
                  <a:cxn ang="0">
                    <a:pos x="661" y="51"/>
                  </a:cxn>
                  <a:cxn ang="0">
                    <a:pos x="587" y="60"/>
                  </a:cxn>
                  <a:cxn ang="0">
                    <a:pos x="514" y="76"/>
                  </a:cxn>
                  <a:cxn ang="0">
                    <a:pos x="463" y="53"/>
                  </a:cxn>
                  <a:cxn ang="0">
                    <a:pos x="411" y="46"/>
                  </a:cxn>
                  <a:cxn ang="0">
                    <a:pos x="354" y="29"/>
                  </a:cxn>
                  <a:cxn ang="0">
                    <a:pos x="310" y="60"/>
                  </a:cxn>
                  <a:cxn ang="0">
                    <a:pos x="241" y="64"/>
                  </a:cxn>
                  <a:cxn ang="0">
                    <a:pos x="181" y="86"/>
                  </a:cxn>
                  <a:cxn ang="0">
                    <a:pos x="153" y="122"/>
                  </a:cxn>
                  <a:cxn ang="0">
                    <a:pos x="95" y="175"/>
                  </a:cxn>
                  <a:cxn ang="0">
                    <a:pos x="35" y="235"/>
                  </a:cxn>
                  <a:cxn ang="0">
                    <a:pos x="12" y="275"/>
                  </a:cxn>
                  <a:cxn ang="0">
                    <a:pos x="35" y="311"/>
                  </a:cxn>
                  <a:cxn ang="0">
                    <a:pos x="95" y="327"/>
                  </a:cxn>
                  <a:cxn ang="0">
                    <a:pos x="84" y="364"/>
                  </a:cxn>
                  <a:cxn ang="0">
                    <a:pos x="78" y="392"/>
                  </a:cxn>
                  <a:cxn ang="0">
                    <a:pos x="134" y="414"/>
                  </a:cxn>
                  <a:cxn ang="0">
                    <a:pos x="169" y="437"/>
                  </a:cxn>
                  <a:cxn ang="0">
                    <a:pos x="217" y="442"/>
                  </a:cxn>
                  <a:cxn ang="0">
                    <a:pos x="272" y="440"/>
                  </a:cxn>
                  <a:cxn ang="0">
                    <a:pos x="306" y="419"/>
                  </a:cxn>
                  <a:cxn ang="0">
                    <a:pos x="341" y="431"/>
                  </a:cxn>
                  <a:cxn ang="0">
                    <a:pos x="351" y="485"/>
                  </a:cxn>
                  <a:cxn ang="0">
                    <a:pos x="365" y="504"/>
                  </a:cxn>
                  <a:cxn ang="0">
                    <a:pos x="392" y="536"/>
                  </a:cxn>
                  <a:cxn ang="0">
                    <a:pos x="406" y="538"/>
                  </a:cxn>
                  <a:cxn ang="0">
                    <a:pos x="446" y="517"/>
                  </a:cxn>
                  <a:cxn ang="0">
                    <a:pos x="508" y="542"/>
                  </a:cxn>
                  <a:cxn ang="0">
                    <a:pos x="539" y="542"/>
                  </a:cxn>
                  <a:cxn ang="0">
                    <a:pos x="585" y="524"/>
                  </a:cxn>
                  <a:cxn ang="0">
                    <a:pos x="638" y="500"/>
                  </a:cxn>
                  <a:cxn ang="0">
                    <a:pos x="666" y="457"/>
                  </a:cxn>
                  <a:cxn ang="0">
                    <a:pos x="692" y="416"/>
                  </a:cxn>
                  <a:cxn ang="0">
                    <a:pos x="676" y="358"/>
                  </a:cxn>
                </a:cxnLst>
                <a:rect l="0" t="0" r="r" b="b"/>
                <a:pathLst>
                  <a:path w="886" h="559">
                    <a:moveTo>
                      <a:pt x="674" y="352"/>
                    </a:moveTo>
                    <a:lnTo>
                      <a:pt x="673" y="352"/>
                    </a:lnTo>
                    <a:lnTo>
                      <a:pt x="673" y="347"/>
                    </a:lnTo>
                    <a:lnTo>
                      <a:pt x="673" y="342"/>
                    </a:lnTo>
                    <a:lnTo>
                      <a:pt x="664" y="339"/>
                    </a:lnTo>
                    <a:lnTo>
                      <a:pt x="659" y="330"/>
                    </a:lnTo>
                    <a:lnTo>
                      <a:pt x="662" y="323"/>
                    </a:lnTo>
                    <a:lnTo>
                      <a:pt x="669" y="318"/>
                    </a:lnTo>
                    <a:lnTo>
                      <a:pt x="674" y="309"/>
                    </a:lnTo>
                    <a:lnTo>
                      <a:pt x="685" y="304"/>
                    </a:lnTo>
                    <a:lnTo>
                      <a:pt x="697" y="299"/>
                    </a:lnTo>
                    <a:lnTo>
                      <a:pt x="707" y="294"/>
                    </a:lnTo>
                    <a:lnTo>
                      <a:pt x="697" y="290"/>
                    </a:lnTo>
                    <a:lnTo>
                      <a:pt x="688" y="289"/>
                    </a:lnTo>
                    <a:lnTo>
                      <a:pt x="681" y="285"/>
                    </a:lnTo>
                    <a:lnTo>
                      <a:pt x="676" y="284"/>
                    </a:lnTo>
                    <a:lnTo>
                      <a:pt x="673" y="289"/>
                    </a:lnTo>
                    <a:lnTo>
                      <a:pt x="669" y="294"/>
                    </a:lnTo>
                    <a:lnTo>
                      <a:pt x="662" y="294"/>
                    </a:lnTo>
                    <a:lnTo>
                      <a:pt x="655" y="292"/>
                    </a:lnTo>
                    <a:lnTo>
                      <a:pt x="650" y="285"/>
                    </a:lnTo>
                    <a:lnTo>
                      <a:pt x="647" y="278"/>
                    </a:lnTo>
                    <a:lnTo>
                      <a:pt x="638" y="275"/>
                    </a:lnTo>
                    <a:lnTo>
                      <a:pt x="635" y="270"/>
                    </a:lnTo>
                    <a:lnTo>
                      <a:pt x="637" y="263"/>
                    </a:lnTo>
                    <a:lnTo>
                      <a:pt x="643" y="261"/>
                    </a:lnTo>
                    <a:lnTo>
                      <a:pt x="650" y="260"/>
                    </a:lnTo>
                    <a:lnTo>
                      <a:pt x="657" y="258"/>
                    </a:lnTo>
                    <a:lnTo>
                      <a:pt x="668" y="249"/>
                    </a:lnTo>
                    <a:lnTo>
                      <a:pt x="680" y="239"/>
                    </a:lnTo>
                    <a:lnTo>
                      <a:pt x="680" y="235"/>
                    </a:lnTo>
                    <a:lnTo>
                      <a:pt x="686" y="234"/>
                    </a:lnTo>
                    <a:lnTo>
                      <a:pt x="693" y="235"/>
                    </a:lnTo>
                    <a:lnTo>
                      <a:pt x="697" y="242"/>
                    </a:lnTo>
                    <a:lnTo>
                      <a:pt x="692" y="253"/>
                    </a:lnTo>
                    <a:lnTo>
                      <a:pt x="686" y="263"/>
                    </a:lnTo>
                    <a:lnTo>
                      <a:pt x="697" y="260"/>
                    </a:lnTo>
                    <a:lnTo>
                      <a:pt x="707" y="254"/>
                    </a:lnTo>
                    <a:lnTo>
                      <a:pt x="717" y="249"/>
                    </a:lnTo>
                    <a:lnTo>
                      <a:pt x="729" y="247"/>
                    </a:lnTo>
                    <a:lnTo>
                      <a:pt x="736" y="251"/>
                    </a:lnTo>
                    <a:lnTo>
                      <a:pt x="745" y="254"/>
                    </a:lnTo>
                    <a:lnTo>
                      <a:pt x="743" y="260"/>
                    </a:lnTo>
                    <a:lnTo>
                      <a:pt x="745" y="265"/>
                    </a:lnTo>
                    <a:lnTo>
                      <a:pt x="741" y="270"/>
                    </a:lnTo>
                    <a:lnTo>
                      <a:pt x="740" y="275"/>
                    </a:lnTo>
                    <a:lnTo>
                      <a:pt x="740" y="280"/>
                    </a:lnTo>
                    <a:lnTo>
                      <a:pt x="745" y="284"/>
                    </a:lnTo>
                    <a:lnTo>
                      <a:pt x="747" y="282"/>
                    </a:lnTo>
                    <a:lnTo>
                      <a:pt x="752" y="282"/>
                    </a:lnTo>
                    <a:lnTo>
                      <a:pt x="760" y="284"/>
                    </a:lnTo>
                    <a:lnTo>
                      <a:pt x="766" y="292"/>
                    </a:lnTo>
                    <a:lnTo>
                      <a:pt x="762" y="296"/>
                    </a:lnTo>
                    <a:lnTo>
                      <a:pt x="757" y="299"/>
                    </a:lnTo>
                    <a:lnTo>
                      <a:pt x="757" y="304"/>
                    </a:lnTo>
                    <a:lnTo>
                      <a:pt x="759" y="304"/>
                    </a:lnTo>
                    <a:lnTo>
                      <a:pt x="762" y="308"/>
                    </a:lnTo>
                    <a:lnTo>
                      <a:pt x="764" y="311"/>
                    </a:lnTo>
                    <a:lnTo>
                      <a:pt x="766" y="316"/>
                    </a:lnTo>
                    <a:lnTo>
                      <a:pt x="762" y="320"/>
                    </a:lnTo>
                    <a:lnTo>
                      <a:pt x="760" y="327"/>
                    </a:lnTo>
                    <a:lnTo>
                      <a:pt x="760" y="330"/>
                    </a:lnTo>
                    <a:lnTo>
                      <a:pt x="764" y="332"/>
                    </a:lnTo>
                    <a:lnTo>
                      <a:pt x="760" y="335"/>
                    </a:lnTo>
                    <a:lnTo>
                      <a:pt x="760" y="339"/>
                    </a:lnTo>
                    <a:lnTo>
                      <a:pt x="767" y="339"/>
                    </a:lnTo>
                    <a:lnTo>
                      <a:pt x="771" y="335"/>
                    </a:lnTo>
                    <a:lnTo>
                      <a:pt x="778" y="335"/>
                    </a:lnTo>
                    <a:lnTo>
                      <a:pt x="779" y="330"/>
                    </a:lnTo>
                    <a:lnTo>
                      <a:pt x="784" y="330"/>
                    </a:lnTo>
                    <a:lnTo>
                      <a:pt x="788" y="328"/>
                    </a:lnTo>
                    <a:lnTo>
                      <a:pt x="793" y="328"/>
                    </a:lnTo>
                    <a:lnTo>
                      <a:pt x="800" y="321"/>
                    </a:lnTo>
                    <a:lnTo>
                      <a:pt x="803" y="309"/>
                    </a:lnTo>
                    <a:lnTo>
                      <a:pt x="802" y="294"/>
                    </a:lnTo>
                    <a:lnTo>
                      <a:pt x="798" y="284"/>
                    </a:lnTo>
                    <a:lnTo>
                      <a:pt x="791" y="273"/>
                    </a:lnTo>
                    <a:lnTo>
                      <a:pt x="784" y="266"/>
                    </a:lnTo>
                    <a:lnTo>
                      <a:pt x="778" y="258"/>
                    </a:lnTo>
                    <a:lnTo>
                      <a:pt x="776" y="249"/>
                    </a:lnTo>
                    <a:lnTo>
                      <a:pt x="784" y="246"/>
                    </a:lnTo>
                    <a:lnTo>
                      <a:pt x="791" y="241"/>
                    </a:lnTo>
                    <a:lnTo>
                      <a:pt x="798" y="234"/>
                    </a:lnTo>
                    <a:lnTo>
                      <a:pt x="807" y="229"/>
                    </a:lnTo>
                    <a:lnTo>
                      <a:pt x="810" y="218"/>
                    </a:lnTo>
                    <a:lnTo>
                      <a:pt x="815" y="210"/>
                    </a:lnTo>
                    <a:lnTo>
                      <a:pt x="821" y="203"/>
                    </a:lnTo>
                    <a:lnTo>
                      <a:pt x="829" y="198"/>
                    </a:lnTo>
                    <a:lnTo>
                      <a:pt x="831" y="192"/>
                    </a:lnTo>
                    <a:lnTo>
                      <a:pt x="836" y="184"/>
                    </a:lnTo>
                    <a:lnTo>
                      <a:pt x="836" y="174"/>
                    </a:lnTo>
                    <a:lnTo>
                      <a:pt x="831" y="165"/>
                    </a:lnTo>
                    <a:lnTo>
                      <a:pt x="829" y="160"/>
                    </a:lnTo>
                    <a:lnTo>
                      <a:pt x="836" y="158"/>
                    </a:lnTo>
                    <a:lnTo>
                      <a:pt x="846" y="155"/>
                    </a:lnTo>
                    <a:lnTo>
                      <a:pt x="857" y="151"/>
                    </a:lnTo>
                    <a:lnTo>
                      <a:pt x="864" y="143"/>
                    </a:lnTo>
                    <a:lnTo>
                      <a:pt x="870" y="129"/>
                    </a:lnTo>
                    <a:lnTo>
                      <a:pt x="877" y="115"/>
                    </a:lnTo>
                    <a:lnTo>
                      <a:pt x="886" y="106"/>
                    </a:lnTo>
                    <a:lnTo>
                      <a:pt x="886" y="93"/>
                    </a:lnTo>
                    <a:lnTo>
                      <a:pt x="870" y="94"/>
                    </a:lnTo>
                    <a:lnTo>
                      <a:pt x="862" y="100"/>
                    </a:lnTo>
                    <a:lnTo>
                      <a:pt x="853" y="105"/>
                    </a:lnTo>
                    <a:lnTo>
                      <a:pt x="845" y="108"/>
                    </a:lnTo>
                    <a:lnTo>
                      <a:pt x="833" y="105"/>
                    </a:lnTo>
                    <a:lnTo>
                      <a:pt x="827" y="98"/>
                    </a:lnTo>
                    <a:lnTo>
                      <a:pt x="821" y="88"/>
                    </a:lnTo>
                    <a:lnTo>
                      <a:pt x="817" y="82"/>
                    </a:lnTo>
                    <a:lnTo>
                      <a:pt x="807" y="76"/>
                    </a:lnTo>
                    <a:lnTo>
                      <a:pt x="797" y="72"/>
                    </a:lnTo>
                    <a:lnTo>
                      <a:pt x="784" y="69"/>
                    </a:lnTo>
                    <a:lnTo>
                      <a:pt x="779" y="64"/>
                    </a:lnTo>
                    <a:lnTo>
                      <a:pt x="772" y="51"/>
                    </a:lnTo>
                    <a:lnTo>
                      <a:pt x="767" y="41"/>
                    </a:lnTo>
                    <a:lnTo>
                      <a:pt x="762" y="29"/>
                    </a:lnTo>
                    <a:lnTo>
                      <a:pt x="757" y="21"/>
                    </a:lnTo>
                    <a:lnTo>
                      <a:pt x="750" y="10"/>
                    </a:lnTo>
                    <a:lnTo>
                      <a:pt x="741" y="5"/>
                    </a:lnTo>
                    <a:lnTo>
                      <a:pt x="731" y="0"/>
                    </a:lnTo>
                    <a:lnTo>
                      <a:pt x="717" y="0"/>
                    </a:lnTo>
                    <a:lnTo>
                      <a:pt x="695" y="3"/>
                    </a:lnTo>
                    <a:lnTo>
                      <a:pt x="681" y="12"/>
                    </a:lnTo>
                    <a:lnTo>
                      <a:pt x="673" y="24"/>
                    </a:lnTo>
                    <a:lnTo>
                      <a:pt x="668" y="39"/>
                    </a:lnTo>
                    <a:lnTo>
                      <a:pt x="661" y="51"/>
                    </a:lnTo>
                    <a:lnTo>
                      <a:pt x="654" y="62"/>
                    </a:lnTo>
                    <a:lnTo>
                      <a:pt x="643" y="65"/>
                    </a:lnTo>
                    <a:lnTo>
                      <a:pt x="630" y="65"/>
                    </a:lnTo>
                    <a:lnTo>
                      <a:pt x="614" y="60"/>
                    </a:lnTo>
                    <a:lnTo>
                      <a:pt x="600" y="60"/>
                    </a:lnTo>
                    <a:lnTo>
                      <a:pt x="587" y="60"/>
                    </a:lnTo>
                    <a:lnTo>
                      <a:pt x="575" y="65"/>
                    </a:lnTo>
                    <a:lnTo>
                      <a:pt x="561" y="69"/>
                    </a:lnTo>
                    <a:lnTo>
                      <a:pt x="549" y="72"/>
                    </a:lnTo>
                    <a:lnTo>
                      <a:pt x="537" y="76"/>
                    </a:lnTo>
                    <a:lnTo>
                      <a:pt x="526" y="77"/>
                    </a:lnTo>
                    <a:lnTo>
                      <a:pt x="514" y="76"/>
                    </a:lnTo>
                    <a:lnTo>
                      <a:pt x="504" y="72"/>
                    </a:lnTo>
                    <a:lnTo>
                      <a:pt x="496" y="69"/>
                    </a:lnTo>
                    <a:lnTo>
                      <a:pt x="489" y="65"/>
                    </a:lnTo>
                    <a:lnTo>
                      <a:pt x="480" y="60"/>
                    </a:lnTo>
                    <a:lnTo>
                      <a:pt x="473" y="57"/>
                    </a:lnTo>
                    <a:lnTo>
                      <a:pt x="463" y="53"/>
                    </a:lnTo>
                    <a:lnTo>
                      <a:pt x="454" y="53"/>
                    </a:lnTo>
                    <a:lnTo>
                      <a:pt x="442" y="55"/>
                    </a:lnTo>
                    <a:lnTo>
                      <a:pt x="430" y="57"/>
                    </a:lnTo>
                    <a:lnTo>
                      <a:pt x="423" y="55"/>
                    </a:lnTo>
                    <a:lnTo>
                      <a:pt x="416" y="51"/>
                    </a:lnTo>
                    <a:lnTo>
                      <a:pt x="411" y="46"/>
                    </a:lnTo>
                    <a:lnTo>
                      <a:pt x="408" y="38"/>
                    </a:lnTo>
                    <a:lnTo>
                      <a:pt x="401" y="31"/>
                    </a:lnTo>
                    <a:lnTo>
                      <a:pt x="389" y="27"/>
                    </a:lnTo>
                    <a:lnTo>
                      <a:pt x="373" y="24"/>
                    </a:lnTo>
                    <a:lnTo>
                      <a:pt x="365" y="24"/>
                    </a:lnTo>
                    <a:lnTo>
                      <a:pt x="354" y="29"/>
                    </a:lnTo>
                    <a:lnTo>
                      <a:pt x="349" y="43"/>
                    </a:lnTo>
                    <a:lnTo>
                      <a:pt x="344" y="50"/>
                    </a:lnTo>
                    <a:lnTo>
                      <a:pt x="341" y="57"/>
                    </a:lnTo>
                    <a:lnTo>
                      <a:pt x="334" y="60"/>
                    </a:lnTo>
                    <a:lnTo>
                      <a:pt x="327" y="64"/>
                    </a:lnTo>
                    <a:lnTo>
                      <a:pt x="310" y="60"/>
                    </a:lnTo>
                    <a:lnTo>
                      <a:pt x="296" y="55"/>
                    </a:lnTo>
                    <a:lnTo>
                      <a:pt x="281" y="50"/>
                    </a:lnTo>
                    <a:lnTo>
                      <a:pt x="270" y="48"/>
                    </a:lnTo>
                    <a:lnTo>
                      <a:pt x="258" y="53"/>
                    </a:lnTo>
                    <a:lnTo>
                      <a:pt x="251" y="60"/>
                    </a:lnTo>
                    <a:lnTo>
                      <a:pt x="241" y="64"/>
                    </a:lnTo>
                    <a:lnTo>
                      <a:pt x="231" y="67"/>
                    </a:lnTo>
                    <a:lnTo>
                      <a:pt x="220" y="70"/>
                    </a:lnTo>
                    <a:lnTo>
                      <a:pt x="210" y="76"/>
                    </a:lnTo>
                    <a:lnTo>
                      <a:pt x="200" y="77"/>
                    </a:lnTo>
                    <a:lnTo>
                      <a:pt x="189" y="81"/>
                    </a:lnTo>
                    <a:lnTo>
                      <a:pt x="181" y="86"/>
                    </a:lnTo>
                    <a:lnTo>
                      <a:pt x="174" y="93"/>
                    </a:lnTo>
                    <a:lnTo>
                      <a:pt x="170" y="100"/>
                    </a:lnTo>
                    <a:lnTo>
                      <a:pt x="170" y="112"/>
                    </a:lnTo>
                    <a:lnTo>
                      <a:pt x="165" y="115"/>
                    </a:lnTo>
                    <a:lnTo>
                      <a:pt x="162" y="120"/>
                    </a:lnTo>
                    <a:lnTo>
                      <a:pt x="153" y="122"/>
                    </a:lnTo>
                    <a:lnTo>
                      <a:pt x="141" y="124"/>
                    </a:lnTo>
                    <a:lnTo>
                      <a:pt x="131" y="125"/>
                    </a:lnTo>
                    <a:lnTo>
                      <a:pt x="122" y="137"/>
                    </a:lnTo>
                    <a:lnTo>
                      <a:pt x="112" y="149"/>
                    </a:lnTo>
                    <a:lnTo>
                      <a:pt x="98" y="156"/>
                    </a:lnTo>
                    <a:lnTo>
                      <a:pt x="95" y="175"/>
                    </a:lnTo>
                    <a:lnTo>
                      <a:pt x="91" y="191"/>
                    </a:lnTo>
                    <a:lnTo>
                      <a:pt x="84" y="205"/>
                    </a:lnTo>
                    <a:lnTo>
                      <a:pt x="76" y="217"/>
                    </a:lnTo>
                    <a:lnTo>
                      <a:pt x="64" y="225"/>
                    </a:lnTo>
                    <a:lnTo>
                      <a:pt x="50" y="232"/>
                    </a:lnTo>
                    <a:lnTo>
                      <a:pt x="35" y="235"/>
                    </a:lnTo>
                    <a:lnTo>
                      <a:pt x="19" y="237"/>
                    </a:lnTo>
                    <a:lnTo>
                      <a:pt x="12" y="241"/>
                    </a:lnTo>
                    <a:lnTo>
                      <a:pt x="7" y="249"/>
                    </a:lnTo>
                    <a:lnTo>
                      <a:pt x="2" y="260"/>
                    </a:lnTo>
                    <a:lnTo>
                      <a:pt x="0" y="270"/>
                    </a:lnTo>
                    <a:lnTo>
                      <a:pt x="12" y="275"/>
                    </a:lnTo>
                    <a:lnTo>
                      <a:pt x="17" y="289"/>
                    </a:lnTo>
                    <a:lnTo>
                      <a:pt x="17" y="290"/>
                    </a:lnTo>
                    <a:lnTo>
                      <a:pt x="19" y="297"/>
                    </a:lnTo>
                    <a:lnTo>
                      <a:pt x="29" y="299"/>
                    </a:lnTo>
                    <a:lnTo>
                      <a:pt x="33" y="304"/>
                    </a:lnTo>
                    <a:lnTo>
                      <a:pt x="35" y="311"/>
                    </a:lnTo>
                    <a:lnTo>
                      <a:pt x="45" y="316"/>
                    </a:lnTo>
                    <a:lnTo>
                      <a:pt x="59" y="321"/>
                    </a:lnTo>
                    <a:lnTo>
                      <a:pt x="69" y="316"/>
                    </a:lnTo>
                    <a:lnTo>
                      <a:pt x="79" y="313"/>
                    </a:lnTo>
                    <a:lnTo>
                      <a:pt x="88" y="316"/>
                    </a:lnTo>
                    <a:lnTo>
                      <a:pt x="95" y="327"/>
                    </a:lnTo>
                    <a:lnTo>
                      <a:pt x="91" y="333"/>
                    </a:lnTo>
                    <a:lnTo>
                      <a:pt x="84" y="339"/>
                    </a:lnTo>
                    <a:lnTo>
                      <a:pt x="78" y="342"/>
                    </a:lnTo>
                    <a:lnTo>
                      <a:pt x="76" y="351"/>
                    </a:lnTo>
                    <a:lnTo>
                      <a:pt x="79" y="358"/>
                    </a:lnTo>
                    <a:lnTo>
                      <a:pt x="84" y="364"/>
                    </a:lnTo>
                    <a:lnTo>
                      <a:pt x="79" y="368"/>
                    </a:lnTo>
                    <a:lnTo>
                      <a:pt x="72" y="370"/>
                    </a:lnTo>
                    <a:lnTo>
                      <a:pt x="72" y="375"/>
                    </a:lnTo>
                    <a:lnTo>
                      <a:pt x="74" y="382"/>
                    </a:lnTo>
                    <a:lnTo>
                      <a:pt x="76" y="390"/>
                    </a:lnTo>
                    <a:lnTo>
                      <a:pt x="78" y="392"/>
                    </a:lnTo>
                    <a:lnTo>
                      <a:pt x="83" y="394"/>
                    </a:lnTo>
                    <a:lnTo>
                      <a:pt x="93" y="399"/>
                    </a:lnTo>
                    <a:lnTo>
                      <a:pt x="105" y="406"/>
                    </a:lnTo>
                    <a:lnTo>
                      <a:pt x="117" y="406"/>
                    </a:lnTo>
                    <a:lnTo>
                      <a:pt x="127" y="411"/>
                    </a:lnTo>
                    <a:lnTo>
                      <a:pt x="134" y="414"/>
                    </a:lnTo>
                    <a:lnTo>
                      <a:pt x="146" y="418"/>
                    </a:lnTo>
                    <a:lnTo>
                      <a:pt x="148" y="421"/>
                    </a:lnTo>
                    <a:lnTo>
                      <a:pt x="152" y="428"/>
                    </a:lnTo>
                    <a:lnTo>
                      <a:pt x="155" y="428"/>
                    </a:lnTo>
                    <a:lnTo>
                      <a:pt x="160" y="428"/>
                    </a:lnTo>
                    <a:lnTo>
                      <a:pt x="169" y="437"/>
                    </a:lnTo>
                    <a:lnTo>
                      <a:pt x="184" y="442"/>
                    </a:lnTo>
                    <a:lnTo>
                      <a:pt x="195" y="442"/>
                    </a:lnTo>
                    <a:lnTo>
                      <a:pt x="205" y="442"/>
                    </a:lnTo>
                    <a:lnTo>
                      <a:pt x="210" y="440"/>
                    </a:lnTo>
                    <a:lnTo>
                      <a:pt x="215" y="438"/>
                    </a:lnTo>
                    <a:lnTo>
                      <a:pt x="217" y="442"/>
                    </a:lnTo>
                    <a:lnTo>
                      <a:pt x="219" y="450"/>
                    </a:lnTo>
                    <a:lnTo>
                      <a:pt x="227" y="442"/>
                    </a:lnTo>
                    <a:lnTo>
                      <a:pt x="241" y="437"/>
                    </a:lnTo>
                    <a:lnTo>
                      <a:pt x="255" y="440"/>
                    </a:lnTo>
                    <a:lnTo>
                      <a:pt x="267" y="444"/>
                    </a:lnTo>
                    <a:lnTo>
                      <a:pt x="272" y="440"/>
                    </a:lnTo>
                    <a:lnTo>
                      <a:pt x="281" y="435"/>
                    </a:lnTo>
                    <a:lnTo>
                      <a:pt x="287" y="430"/>
                    </a:lnTo>
                    <a:lnTo>
                      <a:pt x="294" y="428"/>
                    </a:lnTo>
                    <a:lnTo>
                      <a:pt x="296" y="423"/>
                    </a:lnTo>
                    <a:lnTo>
                      <a:pt x="299" y="421"/>
                    </a:lnTo>
                    <a:lnTo>
                      <a:pt x="306" y="419"/>
                    </a:lnTo>
                    <a:lnTo>
                      <a:pt x="317" y="421"/>
                    </a:lnTo>
                    <a:lnTo>
                      <a:pt x="320" y="416"/>
                    </a:lnTo>
                    <a:lnTo>
                      <a:pt x="324" y="416"/>
                    </a:lnTo>
                    <a:lnTo>
                      <a:pt x="327" y="423"/>
                    </a:lnTo>
                    <a:lnTo>
                      <a:pt x="334" y="430"/>
                    </a:lnTo>
                    <a:lnTo>
                      <a:pt x="341" y="431"/>
                    </a:lnTo>
                    <a:lnTo>
                      <a:pt x="351" y="437"/>
                    </a:lnTo>
                    <a:lnTo>
                      <a:pt x="358" y="447"/>
                    </a:lnTo>
                    <a:lnTo>
                      <a:pt x="363" y="459"/>
                    </a:lnTo>
                    <a:lnTo>
                      <a:pt x="360" y="471"/>
                    </a:lnTo>
                    <a:lnTo>
                      <a:pt x="356" y="478"/>
                    </a:lnTo>
                    <a:lnTo>
                      <a:pt x="351" y="485"/>
                    </a:lnTo>
                    <a:lnTo>
                      <a:pt x="349" y="499"/>
                    </a:lnTo>
                    <a:lnTo>
                      <a:pt x="349" y="500"/>
                    </a:lnTo>
                    <a:lnTo>
                      <a:pt x="351" y="504"/>
                    </a:lnTo>
                    <a:lnTo>
                      <a:pt x="356" y="502"/>
                    </a:lnTo>
                    <a:lnTo>
                      <a:pt x="363" y="502"/>
                    </a:lnTo>
                    <a:lnTo>
                      <a:pt x="365" y="504"/>
                    </a:lnTo>
                    <a:lnTo>
                      <a:pt x="367" y="509"/>
                    </a:lnTo>
                    <a:lnTo>
                      <a:pt x="368" y="512"/>
                    </a:lnTo>
                    <a:lnTo>
                      <a:pt x="373" y="516"/>
                    </a:lnTo>
                    <a:lnTo>
                      <a:pt x="377" y="529"/>
                    </a:lnTo>
                    <a:lnTo>
                      <a:pt x="389" y="538"/>
                    </a:lnTo>
                    <a:lnTo>
                      <a:pt x="392" y="536"/>
                    </a:lnTo>
                    <a:lnTo>
                      <a:pt x="397" y="536"/>
                    </a:lnTo>
                    <a:lnTo>
                      <a:pt x="401" y="536"/>
                    </a:lnTo>
                    <a:lnTo>
                      <a:pt x="401" y="540"/>
                    </a:lnTo>
                    <a:lnTo>
                      <a:pt x="404" y="542"/>
                    </a:lnTo>
                    <a:lnTo>
                      <a:pt x="404" y="540"/>
                    </a:lnTo>
                    <a:lnTo>
                      <a:pt x="406" y="538"/>
                    </a:lnTo>
                    <a:lnTo>
                      <a:pt x="406" y="531"/>
                    </a:lnTo>
                    <a:lnTo>
                      <a:pt x="406" y="524"/>
                    </a:lnTo>
                    <a:lnTo>
                      <a:pt x="411" y="523"/>
                    </a:lnTo>
                    <a:lnTo>
                      <a:pt x="420" y="521"/>
                    </a:lnTo>
                    <a:lnTo>
                      <a:pt x="435" y="521"/>
                    </a:lnTo>
                    <a:lnTo>
                      <a:pt x="446" y="517"/>
                    </a:lnTo>
                    <a:lnTo>
                      <a:pt x="456" y="514"/>
                    </a:lnTo>
                    <a:lnTo>
                      <a:pt x="466" y="517"/>
                    </a:lnTo>
                    <a:lnTo>
                      <a:pt x="478" y="521"/>
                    </a:lnTo>
                    <a:lnTo>
                      <a:pt x="483" y="533"/>
                    </a:lnTo>
                    <a:lnTo>
                      <a:pt x="496" y="540"/>
                    </a:lnTo>
                    <a:lnTo>
                      <a:pt x="508" y="542"/>
                    </a:lnTo>
                    <a:lnTo>
                      <a:pt x="520" y="545"/>
                    </a:lnTo>
                    <a:lnTo>
                      <a:pt x="518" y="552"/>
                    </a:lnTo>
                    <a:lnTo>
                      <a:pt x="523" y="559"/>
                    </a:lnTo>
                    <a:lnTo>
                      <a:pt x="526" y="554"/>
                    </a:lnTo>
                    <a:lnTo>
                      <a:pt x="530" y="547"/>
                    </a:lnTo>
                    <a:lnTo>
                      <a:pt x="539" y="542"/>
                    </a:lnTo>
                    <a:lnTo>
                      <a:pt x="547" y="540"/>
                    </a:lnTo>
                    <a:lnTo>
                      <a:pt x="561" y="536"/>
                    </a:lnTo>
                    <a:lnTo>
                      <a:pt x="573" y="531"/>
                    </a:lnTo>
                    <a:lnTo>
                      <a:pt x="575" y="526"/>
                    </a:lnTo>
                    <a:lnTo>
                      <a:pt x="578" y="523"/>
                    </a:lnTo>
                    <a:lnTo>
                      <a:pt x="585" y="524"/>
                    </a:lnTo>
                    <a:lnTo>
                      <a:pt x="592" y="526"/>
                    </a:lnTo>
                    <a:lnTo>
                      <a:pt x="604" y="523"/>
                    </a:lnTo>
                    <a:lnTo>
                      <a:pt x="616" y="517"/>
                    </a:lnTo>
                    <a:lnTo>
                      <a:pt x="623" y="509"/>
                    </a:lnTo>
                    <a:lnTo>
                      <a:pt x="635" y="504"/>
                    </a:lnTo>
                    <a:lnTo>
                      <a:pt x="638" y="500"/>
                    </a:lnTo>
                    <a:lnTo>
                      <a:pt x="642" y="495"/>
                    </a:lnTo>
                    <a:lnTo>
                      <a:pt x="647" y="492"/>
                    </a:lnTo>
                    <a:lnTo>
                      <a:pt x="654" y="483"/>
                    </a:lnTo>
                    <a:lnTo>
                      <a:pt x="657" y="474"/>
                    </a:lnTo>
                    <a:lnTo>
                      <a:pt x="662" y="466"/>
                    </a:lnTo>
                    <a:lnTo>
                      <a:pt x="666" y="457"/>
                    </a:lnTo>
                    <a:lnTo>
                      <a:pt x="673" y="450"/>
                    </a:lnTo>
                    <a:lnTo>
                      <a:pt x="680" y="442"/>
                    </a:lnTo>
                    <a:lnTo>
                      <a:pt x="686" y="438"/>
                    </a:lnTo>
                    <a:lnTo>
                      <a:pt x="686" y="430"/>
                    </a:lnTo>
                    <a:lnTo>
                      <a:pt x="690" y="425"/>
                    </a:lnTo>
                    <a:lnTo>
                      <a:pt x="692" y="416"/>
                    </a:lnTo>
                    <a:lnTo>
                      <a:pt x="695" y="407"/>
                    </a:lnTo>
                    <a:lnTo>
                      <a:pt x="693" y="392"/>
                    </a:lnTo>
                    <a:lnTo>
                      <a:pt x="690" y="382"/>
                    </a:lnTo>
                    <a:lnTo>
                      <a:pt x="685" y="373"/>
                    </a:lnTo>
                    <a:lnTo>
                      <a:pt x="680" y="364"/>
                    </a:lnTo>
                    <a:lnTo>
                      <a:pt x="676" y="358"/>
                    </a:lnTo>
                    <a:lnTo>
                      <a:pt x="674" y="352"/>
                    </a:lnTo>
                    <a:lnTo>
                      <a:pt x="674" y="352"/>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530" name="Freeform 259"/>
              <p:cNvSpPr>
                <a:spLocks/>
              </p:cNvSpPr>
              <p:nvPr/>
            </p:nvSpPr>
            <p:spPr bwMode="auto">
              <a:xfrm>
                <a:off x="8405019" y="1987550"/>
                <a:ext cx="82550" cy="34925"/>
              </a:xfrm>
              <a:custGeom>
                <a:avLst/>
                <a:gdLst/>
                <a:ahLst/>
                <a:cxnLst>
                  <a:cxn ang="0">
                    <a:pos x="6" y="22"/>
                  </a:cxn>
                  <a:cxn ang="0">
                    <a:pos x="0" y="19"/>
                  </a:cxn>
                  <a:cxn ang="0">
                    <a:pos x="0" y="17"/>
                  </a:cxn>
                  <a:cxn ang="0">
                    <a:pos x="2" y="10"/>
                  </a:cxn>
                  <a:cxn ang="0">
                    <a:pos x="9" y="5"/>
                  </a:cxn>
                  <a:cxn ang="0">
                    <a:pos x="16" y="0"/>
                  </a:cxn>
                  <a:cxn ang="0">
                    <a:pos x="25" y="0"/>
                  </a:cxn>
                  <a:cxn ang="0">
                    <a:pos x="31" y="0"/>
                  </a:cxn>
                  <a:cxn ang="0">
                    <a:pos x="40" y="3"/>
                  </a:cxn>
                  <a:cxn ang="0">
                    <a:pos x="49" y="7"/>
                  </a:cxn>
                  <a:cxn ang="0">
                    <a:pos x="52" y="12"/>
                  </a:cxn>
                  <a:cxn ang="0">
                    <a:pos x="45" y="16"/>
                  </a:cxn>
                  <a:cxn ang="0">
                    <a:pos x="30" y="19"/>
                  </a:cxn>
                  <a:cxn ang="0">
                    <a:pos x="14" y="21"/>
                  </a:cxn>
                  <a:cxn ang="0">
                    <a:pos x="6" y="22"/>
                  </a:cxn>
                </a:cxnLst>
                <a:rect l="0" t="0" r="r" b="b"/>
                <a:pathLst>
                  <a:path w="52" h="22">
                    <a:moveTo>
                      <a:pt x="6" y="22"/>
                    </a:moveTo>
                    <a:lnTo>
                      <a:pt x="0" y="19"/>
                    </a:lnTo>
                    <a:lnTo>
                      <a:pt x="0" y="17"/>
                    </a:lnTo>
                    <a:lnTo>
                      <a:pt x="2" y="10"/>
                    </a:lnTo>
                    <a:lnTo>
                      <a:pt x="9" y="5"/>
                    </a:lnTo>
                    <a:lnTo>
                      <a:pt x="16" y="0"/>
                    </a:lnTo>
                    <a:lnTo>
                      <a:pt x="25" y="0"/>
                    </a:lnTo>
                    <a:lnTo>
                      <a:pt x="31" y="0"/>
                    </a:lnTo>
                    <a:lnTo>
                      <a:pt x="40" y="3"/>
                    </a:lnTo>
                    <a:lnTo>
                      <a:pt x="49" y="7"/>
                    </a:lnTo>
                    <a:lnTo>
                      <a:pt x="52" y="12"/>
                    </a:lnTo>
                    <a:lnTo>
                      <a:pt x="45" y="16"/>
                    </a:lnTo>
                    <a:lnTo>
                      <a:pt x="30" y="19"/>
                    </a:lnTo>
                    <a:lnTo>
                      <a:pt x="14" y="21"/>
                    </a:lnTo>
                    <a:lnTo>
                      <a:pt x="6" y="22"/>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531" name="Freeform 260"/>
              <p:cNvSpPr>
                <a:spLocks/>
              </p:cNvSpPr>
              <p:nvPr/>
            </p:nvSpPr>
            <p:spPr bwMode="auto">
              <a:xfrm>
                <a:off x="8162132" y="2055813"/>
                <a:ext cx="33338" cy="15875"/>
              </a:xfrm>
              <a:custGeom>
                <a:avLst/>
                <a:gdLst/>
                <a:ahLst/>
                <a:cxnLst>
                  <a:cxn ang="0">
                    <a:pos x="16" y="10"/>
                  </a:cxn>
                  <a:cxn ang="0">
                    <a:pos x="18" y="7"/>
                  </a:cxn>
                  <a:cxn ang="0">
                    <a:pos x="21" y="5"/>
                  </a:cxn>
                  <a:cxn ang="0">
                    <a:pos x="19" y="2"/>
                  </a:cxn>
                  <a:cxn ang="0">
                    <a:pos x="18" y="0"/>
                  </a:cxn>
                  <a:cxn ang="0">
                    <a:pos x="0" y="0"/>
                  </a:cxn>
                  <a:cxn ang="0">
                    <a:pos x="6" y="7"/>
                  </a:cxn>
                  <a:cxn ang="0">
                    <a:pos x="16" y="10"/>
                  </a:cxn>
                </a:cxnLst>
                <a:rect l="0" t="0" r="r" b="b"/>
                <a:pathLst>
                  <a:path w="21" h="10">
                    <a:moveTo>
                      <a:pt x="16" y="10"/>
                    </a:moveTo>
                    <a:lnTo>
                      <a:pt x="18" y="7"/>
                    </a:lnTo>
                    <a:lnTo>
                      <a:pt x="21" y="5"/>
                    </a:lnTo>
                    <a:lnTo>
                      <a:pt x="19" y="2"/>
                    </a:lnTo>
                    <a:lnTo>
                      <a:pt x="18" y="0"/>
                    </a:lnTo>
                    <a:lnTo>
                      <a:pt x="0" y="0"/>
                    </a:lnTo>
                    <a:lnTo>
                      <a:pt x="6" y="7"/>
                    </a:lnTo>
                    <a:lnTo>
                      <a:pt x="16" y="10"/>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532" name="Freeform 261"/>
              <p:cNvSpPr>
                <a:spLocks/>
              </p:cNvSpPr>
              <p:nvPr/>
            </p:nvSpPr>
            <p:spPr bwMode="auto">
              <a:xfrm>
                <a:off x="7411244" y="1798638"/>
                <a:ext cx="17463" cy="19050"/>
              </a:xfrm>
              <a:custGeom>
                <a:avLst/>
                <a:gdLst/>
                <a:ahLst/>
                <a:cxnLst>
                  <a:cxn ang="0">
                    <a:pos x="11" y="6"/>
                  </a:cxn>
                  <a:cxn ang="0">
                    <a:pos x="6" y="0"/>
                  </a:cxn>
                  <a:cxn ang="0">
                    <a:pos x="2" y="2"/>
                  </a:cxn>
                  <a:cxn ang="0">
                    <a:pos x="0" y="7"/>
                  </a:cxn>
                  <a:cxn ang="0">
                    <a:pos x="0" y="11"/>
                  </a:cxn>
                  <a:cxn ang="0">
                    <a:pos x="6" y="12"/>
                  </a:cxn>
                  <a:cxn ang="0">
                    <a:pos x="7" y="9"/>
                  </a:cxn>
                  <a:cxn ang="0">
                    <a:pos x="11" y="4"/>
                  </a:cxn>
                  <a:cxn ang="0">
                    <a:pos x="9" y="4"/>
                  </a:cxn>
                  <a:cxn ang="0">
                    <a:pos x="11" y="6"/>
                  </a:cxn>
                </a:cxnLst>
                <a:rect l="0" t="0" r="r" b="b"/>
                <a:pathLst>
                  <a:path w="11" h="12">
                    <a:moveTo>
                      <a:pt x="11" y="6"/>
                    </a:moveTo>
                    <a:lnTo>
                      <a:pt x="6" y="0"/>
                    </a:lnTo>
                    <a:lnTo>
                      <a:pt x="2" y="2"/>
                    </a:lnTo>
                    <a:lnTo>
                      <a:pt x="0" y="7"/>
                    </a:lnTo>
                    <a:lnTo>
                      <a:pt x="0" y="11"/>
                    </a:lnTo>
                    <a:lnTo>
                      <a:pt x="6" y="12"/>
                    </a:lnTo>
                    <a:lnTo>
                      <a:pt x="7" y="9"/>
                    </a:lnTo>
                    <a:lnTo>
                      <a:pt x="11" y="4"/>
                    </a:lnTo>
                    <a:lnTo>
                      <a:pt x="9" y="4"/>
                    </a:lnTo>
                    <a:lnTo>
                      <a:pt x="11" y="6"/>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533" name="Freeform 262"/>
              <p:cNvSpPr>
                <a:spLocks/>
              </p:cNvSpPr>
              <p:nvPr/>
            </p:nvSpPr>
            <p:spPr bwMode="auto">
              <a:xfrm>
                <a:off x="6871494" y="1857375"/>
                <a:ext cx="34925" cy="20637"/>
              </a:xfrm>
              <a:custGeom>
                <a:avLst/>
                <a:gdLst/>
                <a:ahLst/>
                <a:cxnLst>
                  <a:cxn ang="0">
                    <a:pos x="22" y="10"/>
                  </a:cxn>
                  <a:cxn ang="0">
                    <a:pos x="17" y="12"/>
                  </a:cxn>
                  <a:cxn ang="0">
                    <a:pos x="12" y="13"/>
                  </a:cxn>
                  <a:cxn ang="0">
                    <a:pos x="3" y="12"/>
                  </a:cxn>
                  <a:cxn ang="0">
                    <a:pos x="0" y="8"/>
                  </a:cxn>
                  <a:cxn ang="0">
                    <a:pos x="3" y="1"/>
                  </a:cxn>
                  <a:cxn ang="0">
                    <a:pos x="12" y="0"/>
                  </a:cxn>
                  <a:cxn ang="0">
                    <a:pos x="19" y="1"/>
                  </a:cxn>
                  <a:cxn ang="0">
                    <a:pos x="22" y="8"/>
                  </a:cxn>
                  <a:cxn ang="0">
                    <a:pos x="20" y="10"/>
                  </a:cxn>
                  <a:cxn ang="0">
                    <a:pos x="19" y="13"/>
                  </a:cxn>
                  <a:cxn ang="0">
                    <a:pos x="22" y="10"/>
                  </a:cxn>
                </a:cxnLst>
                <a:rect l="0" t="0" r="r" b="b"/>
                <a:pathLst>
                  <a:path w="22" h="13">
                    <a:moveTo>
                      <a:pt x="22" y="10"/>
                    </a:moveTo>
                    <a:lnTo>
                      <a:pt x="17" y="12"/>
                    </a:lnTo>
                    <a:lnTo>
                      <a:pt x="12" y="13"/>
                    </a:lnTo>
                    <a:lnTo>
                      <a:pt x="3" y="12"/>
                    </a:lnTo>
                    <a:lnTo>
                      <a:pt x="0" y="8"/>
                    </a:lnTo>
                    <a:lnTo>
                      <a:pt x="3" y="1"/>
                    </a:lnTo>
                    <a:lnTo>
                      <a:pt x="12" y="0"/>
                    </a:lnTo>
                    <a:lnTo>
                      <a:pt x="19" y="1"/>
                    </a:lnTo>
                    <a:lnTo>
                      <a:pt x="22" y="8"/>
                    </a:lnTo>
                    <a:lnTo>
                      <a:pt x="20" y="10"/>
                    </a:lnTo>
                    <a:lnTo>
                      <a:pt x="19" y="13"/>
                    </a:lnTo>
                    <a:lnTo>
                      <a:pt x="22" y="10"/>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534" name="Freeform 263"/>
              <p:cNvSpPr>
                <a:spLocks/>
              </p:cNvSpPr>
              <p:nvPr/>
            </p:nvSpPr>
            <p:spPr bwMode="auto">
              <a:xfrm>
                <a:off x="6587332" y="1624013"/>
                <a:ext cx="139700" cy="76200"/>
              </a:xfrm>
              <a:custGeom>
                <a:avLst/>
                <a:gdLst/>
                <a:ahLst/>
                <a:cxnLst>
                  <a:cxn ang="0">
                    <a:pos x="7" y="48"/>
                  </a:cxn>
                  <a:cxn ang="0">
                    <a:pos x="0" y="47"/>
                  </a:cxn>
                  <a:cxn ang="0">
                    <a:pos x="0" y="42"/>
                  </a:cxn>
                  <a:cxn ang="0">
                    <a:pos x="3" y="33"/>
                  </a:cxn>
                  <a:cxn ang="0">
                    <a:pos x="9" y="31"/>
                  </a:cxn>
                  <a:cxn ang="0">
                    <a:pos x="15" y="21"/>
                  </a:cxn>
                  <a:cxn ang="0">
                    <a:pos x="24" y="11"/>
                  </a:cxn>
                  <a:cxn ang="0">
                    <a:pos x="33" y="2"/>
                  </a:cxn>
                  <a:cxn ang="0">
                    <a:pos x="46" y="0"/>
                  </a:cxn>
                  <a:cxn ang="0">
                    <a:pos x="48" y="0"/>
                  </a:cxn>
                  <a:cxn ang="0">
                    <a:pos x="52" y="0"/>
                  </a:cxn>
                  <a:cxn ang="0">
                    <a:pos x="52" y="6"/>
                  </a:cxn>
                  <a:cxn ang="0">
                    <a:pos x="52" y="11"/>
                  </a:cxn>
                  <a:cxn ang="0">
                    <a:pos x="55" y="7"/>
                  </a:cxn>
                  <a:cxn ang="0">
                    <a:pos x="60" y="6"/>
                  </a:cxn>
                  <a:cxn ang="0">
                    <a:pos x="67" y="7"/>
                  </a:cxn>
                  <a:cxn ang="0">
                    <a:pos x="76" y="12"/>
                  </a:cxn>
                  <a:cxn ang="0">
                    <a:pos x="84" y="19"/>
                  </a:cxn>
                  <a:cxn ang="0">
                    <a:pos x="88" y="26"/>
                  </a:cxn>
                  <a:cxn ang="0">
                    <a:pos x="83" y="31"/>
                  </a:cxn>
                  <a:cxn ang="0">
                    <a:pos x="72" y="36"/>
                  </a:cxn>
                  <a:cxn ang="0">
                    <a:pos x="60" y="36"/>
                  </a:cxn>
                  <a:cxn ang="0">
                    <a:pos x="52" y="38"/>
                  </a:cxn>
                  <a:cxn ang="0">
                    <a:pos x="46" y="38"/>
                  </a:cxn>
                  <a:cxn ang="0">
                    <a:pos x="41" y="40"/>
                  </a:cxn>
                  <a:cxn ang="0">
                    <a:pos x="36" y="40"/>
                  </a:cxn>
                  <a:cxn ang="0">
                    <a:pos x="34" y="42"/>
                  </a:cxn>
                  <a:cxn ang="0">
                    <a:pos x="7" y="48"/>
                  </a:cxn>
                </a:cxnLst>
                <a:rect l="0" t="0" r="r" b="b"/>
                <a:pathLst>
                  <a:path w="88" h="48">
                    <a:moveTo>
                      <a:pt x="7" y="48"/>
                    </a:moveTo>
                    <a:lnTo>
                      <a:pt x="0" y="47"/>
                    </a:lnTo>
                    <a:lnTo>
                      <a:pt x="0" y="42"/>
                    </a:lnTo>
                    <a:lnTo>
                      <a:pt x="3" y="33"/>
                    </a:lnTo>
                    <a:lnTo>
                      <a:pt x="9" y="31"/>
                    </a:lnTo>
                    <a:lnTo>
                      <a:pt x="15" y="21"/>
                    </a:lnTo>
                    <a:lnTo>
                      <a:pt x="24" y="11"/>
                    </a:lnTo>
                    <a:lnTo>
                      <a:pt x="33" y="2"/>
                    </a:lnTo>
                    <a:lnTo>
                      <a:pt x="46" y="0"/>
                    </a:lnTo>
                    <a:lnTo>
                      <a:pt x="48" y="0"/>
                    </a:lnTo>
                    <a:lnTo>
                      <a:pt x="52" y="0"/>
                    </a:lnTo>
                    <a:lnTo>
                      <a:pt x="52" y="6"/>
                    </a:lnTo>
                    <a:lnTo>
                      <a:pt x="52" y="11"/>
                    </a:lnTo>
                    <a:lnTo>
                      <a:pt x="55" y="7"/>
                    </a:lnTo>
                    <a:lnTo>
                      <a:pt x="60" y="6"/>
                    </a:lnTo>
                    <a:lnTo>
                      <a:pt x="67" y="7"/>
                    </a:lnTo>
                    <a:lnTo>
                      <a:pt x="76" y="12"/>
                    </a:lnTo>
                    <a:lnTo>
                      <a:pt x="84" y="19"/>
                    </a:lnTo>
                    <a:lnTo>
                      <a:pt x="88" y="26"/>
                    </a:lnTo>
                    <a:lnTo>
                      <a:pt x="83" y="31"/>
                    </a:lnTo>
                    <a:lnTo>
                      <a:pt x="72" y="36"/>
                    </a:lnTo>
                    <a:lnTo>
                      <a:pt x="60" y="36"/>
                    </a:lnTo>
                    <a:lnTo>
                      <a:pt x="52" y="38"/>
                    </a:lnTo>
                    <a:lnTo>
                      <a:pt x="46" y="38"/>
                    </a:lnTo>
                    <a:lnTo>
                      <a:pt x="41" y="40"/>
                    </a:lnTo>
                    <a:lnTo>
                      <a:pt x="36" y="40"/>
                    </a:lnTo>
                    <a:lnTo>
                      <a:pt x="34" y="42"/>
                    </a:lnTo>
                    <a:lnTo>
                      <a:pt x="7" y="48"/>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535" name="Freeform 264"/>
              <p:cNvSpPr>
                <a:spLocks/>
              </p:cNvSpPr>
              <p:nvPr/>
            </p:nvSpPr>
            <p:spPr bwMode="auto">
              <a:xfrm>
                <a:off x="6393657" y="1585913"/>
                <a:ext cx="52388" cy="26987"/>
              </a:xfrm>
              <a:custGeom>
                <a:avLst/>
                <a:gdLst/>
                <a:ahLst/>
                <a:cxnLst>
                  <a:cxn ang="0">
                    <a:pos x="14" y="0"/>
                  </a:cxn>
                  <a:cxn ang="0">
                    <a:pos x="15" y="0"/>
                  </a:cxn>
                  <a:cxn ang="0">
                    <a:pos x="22" y="4"/>
                  </a:cxn>
                  <a:cxn ang="0">
                    <a:pos x="27" y="5"/>
                  </a:cxn>
                  <a:cxn ang="0">
                    <a:pos x="33" y="7"/>
                  </a:cxn>
                  <a:cxn ang="0">
                    <a:pos x="29" y="11"/>
                  </a:cxn>
                  <a:cxn ang="0">
                    <a:pos x="22" y="14"/>
                  </a:cxn>
                  <a:cxn ang="0">
                    <a:pos x="14" y="16"/>
                  </a:cxn>
                  <a:cxn ang="0">
                    <a:pos x="10" y="17"/>
                  </a:cxn>
                  <a:cxn ang="0">
                    <a:pos x="3" y="12"/>
                  </a:cxn>
                  <a:cxn ang="0">
                    <a:pos x="0" y="5"/>
                  </a:cxn>
                  <a:cxn ang="0">
                    <a:pos x="5" y="0"/>
                  </a:cxn>
                  <a:cxn ang="0">
                    <a:pos x="14" y="0"/>
                  </a:cxn>
                </a:cxnLst>
                <a:rect l="0" t="0" r="r" b="b"/>
                <a:pathLst>
                  <a:path w="33" h="17">
                    <a:moveTo>
                      <a:pt x="14" y="0"/>
                    </a:moveTo>
                    <a:lnTo>
                      <a:pt x="15" y="0"/>
                    </a:lnTo>
                    <a:lnTo>
                      <a:pt x="22" y="4"/>
                    </a:lnTo>
                    <a:lnTo>
                      <a:pt x="27" y="5"/>
                    </a:lnTo>
                    <a:lnTo>
                      <a:pt x="33" y="7"/>
                    </a:lnTo>
                    <a:lnTo>
                      <a:pt x="29" y="11"/>
                    </a:lnTo>
                    <a:lnTo>
                      <a:pt x="22" y="14"/>
                    </a:lnTo>
                    <a:lnTo>
                      <a:pt x="14" y="16"/>
                    </a:lnTo>
                    <a:lnTo>
                      <a:pt x="10" y="17"/>
                    </a:lnTo>
                    <a:lnTo>
                      <a:pt x="3" y="12"/>
                    </a:lnTo>
                    <a:lnTo>
                      <a:pt x="0" y="5"/>
                    </a:lnTo>
                    <a:lnTo>
                      <a:pt x="5" y="0"/>
                    </a:lnTo>
                    <a:lnTo>
                      <a:pt x="14" y="0"/>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536" name="Freeform 265"/>
              <p:cNvSpPr>
                <a:spLocks/>
              </p:cNvSpPr>
              <p:nvPr/>
            </p:nvSpPr>
            <p:spPr bwMode="auto">
              <a:xfrm>
                <a:off x="6409532" y="1525588"/>
                <a:ext cx="192088" cy="134937"/>
              </a:xfrm>
              <a:custGeom>
                <a:avLst/>
                <a:gdLst/>
                <a:ahLst/>
                <a:cxnLst>
                  <a:cxn ang="0">
                    <a:pos x="115" y="78"/>
                  </a:cxn>
                  <a:cxn ang="0">
                    <a:pos x="110" y="81"/>
                  </a:cxn>
                  <a:cxn ang="0">
                    <a:pos x="105" y="85"/>
                  </a:cxn>
                  <a:cxn ang="0">
                    <a:pos x="88" y="81"/>
                  </a:cxn>
                  <a:cxn ang="0">
                    <a:pos x="74" y="80"/>
                  </a:cxn>
                  <a:cxn ang="0">
                    <a:pos x="60" y="76"/>
                  </a:cxn>
                  <a:cxn ang="0">
                    <a:pos x="48" y="76"/>
                  </a:cxn>
                  <a:cxn ang="0">
                    <a:pos x="41" y="73"/>
                  </a:cxn>
                  <a:cxn ang="0">
                    <a:pos x="35" y="68"/>
                  </a:cxn>
                  <a:cxn ang="0">
                    <a:pos x="26" y="61"/>
                  </a:cxn>
                  <a:cxn ang="0">
                    <a:pos x="21" y="57"/>
                  </a:cxn>
                  <a:cxn ang="0">
                    <a:pos x="31" y="52"/>
                  </a:cxn>
                  <a:cxn ang="0">
                    <a:pos x="40" y="49"/>
                  </a:cxn>
                  <a:cxn ang="0">
                    <a:pos x="47" y="45"/>
                  </a:cxn>
                  <a:cxn ang="0">
                    <a:pos x="59" y="42"/>
                  </a:cxn>
                  <a:cxn ang="0">
                    <a:pos x="52" y="40"/>
                  </a:cxn>
                  <a:cxn ang="0">
                    <a:pos x="47" y="40"/>
                  </a:cxn>
                  <a:cxn ang="0">
                    <a:pos x="40" y="40"/>
                  </a:cxn>
                  <a:cxn ang="0">
                    <a:pos x="38" y="40"/>
                  </a:cxn>
                  <a:cxn ang="0">
                    <a:pos x="26" y="38"/>
                  </a:cxn>
                  <a:cxn ang="0">
                    <a:pos x="17" y="37"/>
                  </a:cxn>
                  <a:cxn ang="0">
                    <a:pos x="9" y="33"/>
                  </a:cxn>
                  <a:cxn ang="0">
                    <a:pos x="0" y="30"/>
                  </a:cxn>
                  <a:cxn ang="0">
                    <a:pos x="12" y="21"/>
                  </a:cxn>
                  <a:cxn ang="0">
                    <a:pos x="26" y="12"/>
                  </a:cxn>
                  <a:cxn ang="0">
                    <a:pos x="36" y="4"/>
                  </a:cxn>
                  <a:cxn ang="0">
                    <a:pos x="53" y="0"/>
                  </a:cxn>
                  <a:cxn ang="0">
                    <a:pos x="62" y="2"/>
                  </a:cxn>
                  <a:cxn ang="0">
                    <a:pos x="71" y="7"/>
                  </a:cxn>
                  <a:cxn ang="0">
                    <a:pos x="78" y="12"/>
                  </a:cxn>
                  <a:cxn ang="0">
                    <a:pos x="84" y="19"/>
                  </a:cxn>
                  <a:cxn ang="0">
                    <a:pos x="79" y="19"/>
                  </a:cxn>
                  <a:cxn ang="0">
                    <a:pos x="78" y="19"/>
                  </a:cxn>
                  <a:cxn ang="0">
                    <a:pos x="78" y="26"/>
                  </a:cxn>
                  <a:cxn ang="0">
                    <a:pos x="78" y="30"/>
                  </a:cxn>
                  <a:cxn ang="0">
                    <a:pos x="74" y="35"/>
                  </a:cxn>
                  <a:cxn ang="0">
                    <a:pos x="69" y="40"/>
                  </a:cxn>
                  <a:cxn ang="0">
                    <a:pos x="74" y="38"/>
                  </a:cxn>
                  <a:cxn ang="0">
                    <a:pos x="79" y="40"/>
                  </a:cxn>
                  <a:cxn ang="0">
                    <a:pos x="86" y="42"/>
                  </a:cxn>
                  <a:cxn ang="0">
                    <a:pos x="95" y="45"/>
                  </a:cxn>
                  <a:cxn ang="0">
                    <a:pos x="100" y="45"/>
                  </a:cxn>
                  <a:cxn ang="0">
                    <a:pos x="105" y="45"/>
                  </a:cxn>
                  <a:cxn ang="0">
                    <a:pos x="114" y="47"/>
                  </a:cxn>
                  <a:cxn ang="0">
                    <a:pos x="121" y="54"/>
                  </a:cxn>
                  <a:cxn ang="0">
                    <a:pos x="115" y="59"/>
                  </a:cxn>
                  <a:cxn ang="0">
                    <a:pos x="117" y="64"/>
                  </a:cxn>
                  <a:cxn ang="0">
                    <a:pos x="112" y="68"/>
                  </a:cxn>
                  <a:cxn ang="0">
                    <a:pos x="107" y="71"/>
                  </a:cxn>
                  <a:cxn ang="0">
                    <a:pos x="112" y="73"/>
                  </a:cxn>
                  <a:cxn ang="0">
                    <a:pos x="115" y="78"/>
                  </a:cxn>
                </a:cxnLst>
                <a:rect l="0" t="0" r="r" b="b"/>
                <a:pathLst>
                  <a:path w="121" h="85">
                    <a:moveTo>
                      <a:pt x="115" y="78"/>
                    </a:moveTo>
                    <a:lnTo>
                      <a:pt x="110" y="81"/>
                    </a:lnTo>
                    <a:lnTo>
                      <a:pt x="105" y="85"/>
                    </a:lnTo>
                    <a:lnTo>
                      <a:pt x="88" y="81"/>
                    </a:lnTo>
                    <a:lnTo>
                      <a:pt x="74" y="80"/>
                    </a:lnTo>
                    <a:lnTo>
                      <a:pt x="60" y="76"/>
                    </a:lnTo>
                    <a:lnTo>
                      <a:pt x="48" y="76"/>
                    </a:lnTo>
                    <a:lnTo>
                      <a:pt x="41" y="73"/>
                    </a:lnTo>
                    <a:lnTo>
                      <a:pt x="35" y="68"/>
                    </a:lnTo>
                    <a:lnTo>
                      <a:pt x="26" y="61"/>
                    </a:lnTo>
                    <a:lnTo>
                      <a:pt x="21" y="57"/>
                    </a:lnTo>
                    <a:lnTo>
                      <a:pt x="31" y="52"/>
                    </a:lnTo>
                    <a:lnTo>
                      <a:pt x="40" y="49"/>
                    </a:lnTo>
                    <a:lnTo>
                      <a:pt x="47" y="45"/>
                    </a:lnTo>
                    <a:lnTo>
                      <a:pt x="59" y="42"/>
                    </a:lnTo>
                    <a:lnTo>
                      <a:pt x="52" y="40"/>
                    </a:lnTo>
                    <a:lnTo>
                      <a:pt x="47" y="40"/>
                    </a:lnTo>
                    <a:lnTo>
                      <a:pt x="40" y="40"/>
                    </a:lnTo>
                    <a:lnTo>
                      <a:pt x="38" y="40"/>
                    </a:lnTo>
                    <a:lnTo>
                      <a:pt x="26" y="38"/>
                    </a:lnTo>
                    <a:lnTo>
                      <a:pt x="17" y="37"/>
                    </a:lnTo>
                    <a:lnTo>
                      <a:pt x="9" y="33"/>
                    </a:lnTo>
                    <a:lnTo>
                      <a:pt x="0" y="30"/>
                    </a:lnTo>
                    <a:lnTo>
                      <a:pt x="12" y="21"/>
                    </a:lnTo>
                    <a:lnTo>
                      <a:pt x="26" y="12"/>
                    </a:lnTo>
                    <a:lnTo>
                      <a:pt x="36" y="4"/>
                    </a:lnTo>
                    <a:lnTo>
                      <a:pt x="53" y="0"/>
                    </a:lnTo>
                    <a:lnTo>
                      <a:pt x="62" y="2"/>
                    </a:lnTo>
                    <a:lnTo>
                      <a:pt x="71" y="7"/>
                    </a:lnTo>
                    <a:lnTo>
                      <a:pt x="78" y="12"/>
                    </a:lnTo>
                    <a:lnTo>
                      <a:pt x="84" y="19"/>
                    </a:lnTo>
                    <a:lnTo>
                      <a:pt x="79" y="19"/>
                    </a:lnTo>
                    <a:lnTo>
                      <a:pt x="78" y="19"/>
                    </a:lnTo>
                    <a:lnTo>
                      <a:pt x="78" y="26"/>
                    </a:lnTo>
                    <a:lnTo>
                      <a:pt x="78" y="30"/>
                    </a:lnTo>
                    <a:lnTo>
                      <a:pt x="74" y="35"/>
                    </a:lnTo>
                    <a:lnTo>
                      <a:pt x="69" y="40"/>
                    </a:lnTo>
                    <a:lnTo>
                      <a:pt x="74" y="38"/>
                    </a:lnTo>
                    <a:lnTo>
                      <a:pt x="79" y="40"/>
                    </a:lnTo>
                    <a:lnTo>
                      <a:pt x="86" y="42"/>
                    </a:lnTo>
                    <a:lnTo>
                      <a:pt x="95" y="45"/>
                    </a:lnTo>
                    <a:lnTo>
                      <a:pt x="100" y="45"/>
                    </a:lnTo>
                    <a:lnTo>
                      <a:pt x="105" y="45"/>
                    </a:lnTo>
                    <a:lnTo>
                      <a:pt x="114" y="47"/>
                    </a:lnTo>
                    <a:lnTo>
                      <a:pt x="121" y="54"/>
                    </a:lnTo>
                    <a:lnTo>
                      <a:pt x="115" y="59"/>
                    </a:lnTo>
                    <a:lnTo>
                      <a:pt x="117" y="64"/>
                    </a:lnTo>
                    <a:lnTo>
                      <a:pt x="112" y="68"/>
                    </a:lnTo>
                    <a:lnTo>
                      <a:pt x="107" y="71"/>
                    </a:lnTo>
                    <a:lnTo>
                      <a:pt x="112" y="73"/>
                    </a:lnTo>
                    <a:lnTo>
                      <a:pt x="115" y="78"/>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537" name="Freeform 266"/>
              <p:cNvSpPr>
                <a:spLocks/>
              </p:cNvSpPr>
              <p:nvPr/>
            </p:nvSpPr>
            <p:spPr bwMode="auto">
              <a:xfrm>
                <a:off x="6493669" y="1739900"/>
                <a:ext cx="22225" cy="15875"/>
              </a:xfrm>
              <a:custGeom>
                <a:avLst/>
                <a:gdLst/>
                <a:ahLst/>
                <a:cxnLst>
                  <a:cxn ang="0">
                    <a:pos x="0" y="5"/>
                  </a:cxn>
                  <a:cxn ang="0">
                    <a:pos x="4" y="1"/>
                  </a:cxn>
                  <a:cxn ang="0">
                    <a:pos x="7" y="0"/>
                  </a:cxn>
                  <a:cxn ang="0">
                    <a:pos x="14" y="0"/>
                  </a:cxn>
                  <a:cxn ang="0">
                    <a:pos x="11" y="6"/>
                  </a:cxn>
                  <a:cxn ang="0">
                    <a:pos x="4" y="10"/>
                  </a:cxn>
                  <a:cxn ang="0">
                    <a:pos x="0" y="6"/>
                  </a:cxn>
                  <a:cxn ang="0">
                    <a:pos x="0" y="5"/>
                  </a:cxn>
                </a:cxnLst>
                <a:rect l="0" t="0" r="r" b="b"/>
                <a:pathLst>
                  <a:path w="14" h="10">
                    <a:moveTo>
                      <a:pt x="0" y="5"/>
                    </a:moveTo>
                    <a:lnTo>
                      <a:pt x="4" y="1"/>
                    </a:lnTo>
                    <a:lnTo>
                      <a:pt x="7" y="0"/>
                    </a:lnTo>
                    <a:lnTo>
                      <a:pt x="14" y="0"/>
                    </a:lnTo>
                    <a:lnTo>
                      <a:pt x="11" y="6"/>
                    </a:lnTo>
                    <a:lnTo>
                      <a:pt x="4" y="10"/>
                    </a:lnTo>
                    <a:lnTo>
                      <a:pt x="0" y="6"/>
                    </a:lnTo>
                    <a:lnTo>
                      <a:pt x="0" y="5"/>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538" name="Freeform 267"/>
              <p:cNvSpPr>
                <a:spLocks/>
              </p:cNvSpPr>
              <p:nvPr/>
            </p:nvSpPr>
            <p:spPr bwMode="auto">
              <a:xfrm>
                <a:off x="6371432" y="1528763"/>
                <a:ext cx="33338" cy="6350"/>
              </a:xfrm>
              <a:custGeom>
                <a:avLst/>
                <a:gdLst/>
                <a:ahLst/>
                <a:cxnLst>
                  <a:cxn ang="0">
                    <a:pos x="21" y="4"/>
                  </a:cxn>
                  <a:cxn ang="0">
                    <a:pos x="9" y="4"/>
                  </a:cxn>
                  <a:cxn ang="0">
                    <a:pos x="0" y="0"/>
                  </a:cxn>
                  <a:cxn ang="0">
                    <a:pos x="19" y="0"/>
                  </a:cxn>
                  <a:cxn ang="0">
                    <a:pos x="21" y="4"/>
                  </a:cxn>
                </a:cxnLst>
                <a:rect l="0" t="0" r="r" b="b"/>
                <a:pathLst>
                  <a:path w="21" h="4">
                    <a:moveTo>
                      <a:pt x="21" y="4"/>
                    </a:moveTo>
                    <a:lnTo>
                      <a:pt x="9" y="4"/>
                    </a:lnTo>
                    <a:lnTo>
                      <a:pt x="0" y="0"/>
                    </a:lnTo>
                    <a:lnTo>
                      <a:pt x="19" y="0"/>
                    </a:lnTo>
                    <a:lnTo>
                      <a:pt x="21" y="4"/>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539" name="Freeform 268"/>
              <p:cNvSpPr>
                <a:spLocks/>
              </p:cNvSpPr>
              <p:nvPr/>
            </p:nvSpPr>
            <p:spPr bwMode="auto">
              <a:xfrm>
                <a:off x="6754019" y="1684338"/>
                <a:ext cx="23813" cy="11112"/>
              </a:xfrm>
              <a:custGeom>
                <a:avLst/>
                <a:gdLst/>
                <a:ahLst/>
                <a:cxnLst>
                  <a:cxn ang="0">
                    <a:pos x="15" y="0"/>
                  </a:cxn>
                  <a:cxn ang="0">
                    <a:pos x="14" y="4"/>
                  </a:cxn>
                  <a:cxn ang="0">
                    <a:pos x="8" y="7"/>
                  </a:cxn>
                  <a:cxn ang="0">
                    <a:pos x="2" y="4"/>
                  </a:cxn>
                  <a:cxn ang="0">
                    <a:pos x="0" y="2"/>
                  </a:cxn>
                  <a:cxn ang="0">
                    <a:pos x="10" y="0"/>
                  </a:cxn>
                  <a:cxn ang="0">
                    <a:pos x="15" y="0"/>
                  </a:cxn>
                </a:cxnLst>
                <a:rect l="0" t="0" r="r" b="b"/>
                <a:pathLst>
                  <a:path w="15" h="7">
                    <a:moveTo>
                      <a:pt x="15" y="0"/>
                    </a:moveTo>
                    <a:lnTo>
                      <a:pt x="14" y="4"/>
                    </a:lnTo>
                    <a:lnTo>
                      <a:pt x="8" y="7"/>
                    </a:lnTo>
                    <a:lnTo>
                      <a:pt x="2" y="4"/>
                    </a:lnTo>
                    <a:lnTo>
                      <a:pt x="0" y="2"/>
                    </a:lnTo>
                    <a:lnTo>
                      <a:pt x="10" y="0"/>
                    </a:lnTo>
                    <a:lnTo>
                      <a:pt x="15" y="0"/>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540" name="Freeform 269"/>
              <p:cNvSpPr>
                <a:spLocks/>
              </p:cNvSpPr>
              <p:nvPr/>
            </p:nvSpPr>
            <p:spPr bwMode="auto">
              <a:xfrm>
                <a:off x="5320507" y="1547813"/>
                <a:ext cx="163513" cy="49212"/>
              </a:xfrm>
              <a:custGeom>
                <a:avLst/>
                <a:gdLst/>
                <a:ahLst/>
                <a:cxnLst>
                  <a:cxn ang="0">
                    <a:pos x="88" y="16"/>
                  </a:cxn>
                  <a:cxn ang="0">
                    <a:pos x="76" y="17"/>
                  </a:cxn>
                  <a:cxn ang="0">
                    <a:pos x="67" y="21"/>
                  </a:cxn>
                  <a:cxn ang="0">
                    <a:pos x="60" y="26"/>
                  </a:cxn>
                  <a:cxn ang="0">
                    <a:pos x="57" y="31"/>
                  </a:cxn>
                  <a:cxn ang="0">
                    <a:pos x="52" y="28"/>
                  </a:cxn>
                  <a:cxn ang="0">
                    <a:pos x="52" y="26"/>
                  </a:cxn>
                  <a:cxn ang="0">
                    <a:pos x="52" y="26"/>
                  </a:cxn>
                  <a:cxn ang="0">
                    <a:pos x="41" y="24"/>
                  </a:cxn>
                  <a:cxn ang="0">
                    <a:pos x="38" y="21"/>
                  </a:cxn>
                  <a:cxn ang="0">
                    <a:pos x="41" y="17"/>
                  </a:cxn>
                  <a:cxn ang="0">
                    <a:pos x="48" y="16"/>
                  </a:cxn>
                  <a:cxn ang="0">
                    <a:pos x="41" y="16"/>
                  </a:cxn>
                  <a:cxn ang="0">
                    <a:pos x="38" y="16"/>
                  </a:cxn>
                  <a:cxn ang="0">
                    <a:pos x="41" y="12"/>
                  </a:cxn>
                  <a:cxn ang="0">
                    <a:pos x="46" y="11"/>
                  </a:cxn>
                  <a:cxn ang="0">
                    <a:pos x="39" y="7"/>
                  </a:cxn>
                  <a:cxn ang="0">
                    <a:pos x="34" y="5"/>
                  </a:cxn>
                  <a:cxn ang="0">
                    <a:pos x="22" y="9"/>
                  </a:cxn>
                  <a:cxn ang="0">
                    <a:pos x="12" y="12"/>
                  </a:cxn>
                  <a:cxn ang="0">
                    <a:pos x="5" y="11"/>
                  </a:cxn>
                  <a:cxn ang="0">
                    <a:pos x="0" y="11"/>
                  </a:cxn>
                  <a:cxn ang="0">
                    <a:pos x="5" y="4"/>
                  </a:cxn>
                  <a:cxn ang="0">
                    <a:pos x="17" y="2"/>
                  </a:cxn>
                  <a:cxn ang="0">
                    <a:pos x="29" y="0"/>
                  </a:cxn>
                  <a:cxn ang="0">
                    <a:pos x="39" y="0"/>
                  </a:cxn>
                  <a:cxn ang="0">
                    <a:pos x="55" y="4"/>
                  </a:cxn>
                  <a:cxn ang="0">
                    <a:pos x="69" y="7"/>
                  </a:cxn>
                  <a:cxn ang="0">
                    <a:pos x="77" y="4"/>
                  </a:cxn>
                  <a:cxn ang="0">
                    <a:pos x="88" y="0"/>
                  </a:cxn>
                  <a:cxn ang="0">
                    <a:pos x="96" y="2"/>
                  </a:cxn>
                  <a:cxn ang="0">
                    <a:pos x="103" y="5"/>
                  </a:cxn>
                  <a:cxn ang="0">
                    <a:pos x="96" y="12"/>
                  </a:cxn>
                  <a:cxn ang="0">
                    <a:pos x="89" y="16"/>
                  </a:cxn>
                  <a:cxn ang="0">
                    <a:pos x="86" y="16"/>
                  </a:cxn>
                  <a:cxn ang="0">
                    <a:pos x="84" y="16"/>
                  </a:cxn>
                  <a:cxn ang="0">
                    <a:pos x="84" y="21"/>
                  </a:cxn>
                  <a:cxn ang="0">
                    <a:pos x="88" y="16"/>
                  </a:cxn>
                </a:cxnLst>
                <a:rect l="0" t="0" r="r" b="b"/>
                <a:pathLst>
                  <a:path w="103" h="31">
                    <a:moveTo>
                      <a:pt x="88" y="16"/>
                    </a:moveTo>
                    <a:lnTo>
                      <a:pt x="76" y="17"/>
                    </a:lnTo>
                    <a:lnTo>
                      <a:pt x="67" y="21"/>
                    </a:lnTo>
                    <a:lnTo>
                      <a:pt x="60" y="26"/>
                    </a:lnTo>
                    <a:lnTo>
                      <a:pt x="57" y="31"/>
                    </a:lnTo>
                    <a:lnTo>
                      <a:pt x="52" y="28"/>
                    </a:lnTo>
                    <a:lnTo>
                      <a:pt x="52" y="26"/>
                    </a:lnTo>
                    <a:lnTo>
                      <a:pt x="52" y="26"/>
                    </a:lnTo>
                    <a:lnTo>
                      <a:pt x="41" y="24"/>
                    </a:lnTo>
                    <a:lnTo>
                      <a:pt x="38" y="21"/>
                    </a:lnTo>
                    <a:lnTo>
                      <a:pt x="41" y="17"/>
                    </a:lnTo>
                    <a:lnTo>
                      <a:pt x="48" y="16"/>
                    </a:lnTo>
                    <a:lnTo>
                      <a:pt x="41" y="16"/>
                    </a:lnTo>
                    <a:lnTo>
                      <a:pt x="38" y="16"/>
                    </a:lnTo>
                    <a:lnTo>
                      <a:pt x="41" y="12"/>
                    </a:lnTo>
                    <a:lnTo>
                      <a:pt x="46" y="11"/>
                    </a:lnTo>
                    <a:lnTo>
                      <a:pt x="39" y="7"/>
                    </a:lnTo>
                    <a:lnTo>
                      <a:pt x="34" y="5"/>
                    </a:lnTo>
                    <a:lnTo>
                      <a:pt x="22" y="9"/>
                    </a:lnTo>
                    <a:lnTo>
                      <a:pt x="12" y="12"/>
                    </a:lnTo>
                    <a:lnTo>
                      <a:pt x="5" y="11"/>
                    </a:lnTo>
                    <a:lnTo>
                      <a:pt x="0" y="11"/>
                    </a:lnTo>
                    <a:lnTo>
                      <a:pt x="5" y="4"/>
                    </a:lnTo>
                    <a:lnTo>
                      <a:pt x="17" y="2"/>
                    </a:lnTo>
                    <a:lnTo>
                      <a:pt x="29" y="0"/>
                    </a:lnTo>
                    <a:lnTo>
                      <a:pt x="39" y="0"/>
                    </a:lnTo>
                    <a:lnTo>
                      <a:pt x="55" y="4"/>
                    </a:lnTo>
                    <a:lnTo>
                      <a:pt x="69" y="7"/>
                    </a:lnTo>
                    <a:lnTo>
                      <a:pt x="77" y="4"/>
                    </a:lnTo>
                    <a:lnTo>
                      <a:pt x="88" y="0"/>
                    </a:lnTo>
                    <a:lnTo>
                      <a:pt x="96" y="2"/>
                    </a:lnTo>
                    <a:lnTo>
                      <a:pt x="103" y="5"/>
                    </a:lnTo>
                    <a:lnTo>
                      <a:pt x="96" y="12"/>
                    </a:lnTo>
                    <a:lnTo>
                      <a:pt x="89" y="16"/>
                    </a:lnTo>
                    <a:lnTo>
                      <a:pt x="86" y="16"/>
                    </a:lnTo>
                    <a:lnTo>
                      <a:pt x="84" y="16"/>
                    </a:lnTo>
                    <a:lnTo>
                      <a:pt x="84" y="21"/>
                    </a:lnTo>
                    <a:lnTo>
                      <a:pt x="88" y="16"/>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541" name="Freeform 270"/>
              <p:cNvSpPr>
                <a:spLocks/>
              </p:cNvSpPr>
              <p:nvPr/>
            </p:nvSpPr>
            <p:spPr bwMode="auto">
              <a:xfrm>
                <a:off x="5744369" y="1517650"/>
                <a:ext cx="57150" cy="36512"/>
              </a:xfrm>
              <a:custGeom>
                <a:avLst/>
                <a:gdLst/>
                <a:ahLst/>
                <a:cxnLst>
                  <a:cxn ang="0">
                    <a:pos x="8" y="23"/>
                  </a:cxn>
                  <a:cxn ang="0">
                    <a:pos x="1" y="19"/>
                  </a:cxn>
                  <a:cxn ang="0">
                    <a:pos x="0" y="14"/>
                  </a:cxn>
                  <a:cxn ang="0">
                    <a:pos x="1" y="9"/>
                  </a:cxn>
                  <a:cxn ang="0">
                    <a:pos x="10" y="4"/>
                  </a:cxn>
                  <a:cxn ang="0">
                    <a:pos x="18" y="0"/>
                  </a:cxn>
                  <a:cxn ang="0">
                    <a:pos x="29" y="0"/>
                  </a:cxn>
                  <a:cxn ang="0">
                    <a:pos x="36" y="16"/>
                  </a:cxn>
                  <a:cxn ang="0">
                    <a:pos x="29" y="17"/>
                  </a:cxn>
                  <a:cxn ang="0">
                    <a:pos x="22" y="19"/>
                  </a:cxn>
                  <a:cxn ang="0">
                    <a:pos x="12" y="21"/>
                  </a:cxn>
                  <a:cxn ang="0">
                    <a:pos x="8" y="23"/>
                  </a:cxn>
                </a:cxnLst>
                <a:rect l="0" t="0" r="r" b="b"/>
                <a:pathLst>
                  <a:path w="36" h="23">
                    <a:moveTo>
                      <a:pt x="8" y="23"/>
                    </a:moveTo>
                    <a:lnTo>
                      <a:pt x="1" y="19"/>
                    </a:lnTo>
                    <a:lnTo>
                      <a:pt x="0" y="14"/>
                    </a:lnTo>
                    <a:lnTo>
                      <a:pt x="1" y="9"/>
                    </a:lnTo>
                    <a:lnTo>
                      <a:pt x="10" y="4"/>
                    </a:lnTo>
                    <a:lnTo>
                      <a:pt x="18" y="0"/>
                    </a:lnTo>
                    <a:lnTo>
                      <a:pt x="29" y="0"/>
                    </a:lnTo>
                    <a:lnTo>
                      <a:pt x="36" y="16"/>
                    </a:lnTo>
                    <a:lnTo>
                      <a:pt x="29" y="17"/>
                    </a:lnTo>
                    <a:lnTo>
                      <a:pt x="22" y="19"/>
                    </a:lnTo>
                    <a:lnTo>
                      <a:pt x="12" y="21"/>
                    </a:lnTo>
                    <a:lnTo>
                      <a:pt x="8" y="23"/>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542" name="Freeform 271"/>
              <p:cNvSpPr>
                <a:spLocks/>
              </p:cNvSpPr>
              <p:nvPr/>
            </p:nvSpPr>
            <p:spPr bwMode="auto">
              <a:xfrm>
                <a:off x="5669757" y="1539875"/>
                <a:ext cx="60325" cy="34925"/>
              </a:xfrm>
              <a:custGeom>
                <a:avLst/>
                <a:gdLst/>
                <a:ahLst/>
                <a:cxnLst>
                  <a:cxn ang="0">
                    <a:pos x="38" y="5"/>
                  </a:cxn>
                  <a:cxn ang="0">
                    <a:pos x="38" y="9"/>
                  </a:cxn>
                  <a:cxn ang="0">
                    <a:pos x="38" y="12"/>
                  </a:cxn>
                  <a:cxn ang="0">
                    <a:pos x="31" y="16"/>
                  </a:cxn>
                  <a:cxn ang="0">
                    <a:pos x="26" y="16"/>
                  </a:cxn>
                  <a:cxn ang="0">
                    <a:pos x="28" y="21"/>
                  </a:cxn>
                  <a:cxn ang="0">
                    <a:pos x="21" y="21"/>
                  </a:cxn>
                  <a:cxn ang="0">
                    <a:pos x="12" y="22"/>
                  </a:cxn>
                  <a:cxn ang="0">
                    <a:pos x="4" y="21"/>
                  </a:cxn>
                  <a:cxn ang="0">
                    <a:pos x="0" y="21"/>
                  </a:cxn>
                  <a:cxn ang="0">
                    <a:pos x="2" y="10"/>
                  </a:cxn>
                  <a:cxn ang="0">
                    <a:pos x="10" y="7"/>
                  </a:cxn>
                  <a:cxn ang="0">
                    <a:pos x="9" y="2"/>
                  </a:cxn>
                  <a:cxn ang="0">
                    <a:pos x="10" y="0"/>
                  </a:cxn>
                  <a:cxn ang="0">
                    <a:pos x="26" y="0"/>
                  </a:cxn>
                  <a:cxn ang="0">
                    <a:pos x="24" y="3"/>
                  </a:cxn>
                  <a:cxn ang="0">
                    <a:pos x="22" y="5"/>
                  </a:cxn>
                  <a:cxn ang="0">
                    <a:pos x="28" y="5"/>
                  </a:cxn>
                  <a:cxn ang="0">
                    <a:pos x="38" y="5"/>
                  </a:cxn>
                </a:cxnLst>
                <a:rect l="0" t="0" r="r" b="b"/>
                <a:pathLst>
                  <a:path w="38" h="22">
                    <a:moveTo>
                      <a:pt x="38" y="5"/>
                    </a:moveTo>
                    <a:lnTo>
                      <a:pt x="38" y="9"/>
                    </a:lnTo>
                    <a:lnTo>
                      <a:pt x="38" y="12"/>
                    </a:lnTo>
                    <a:lnTo>
                      <a:pt x="31" y="16"/>
                    </a:lnTo>
                    <a:lnTo>
                      <a:pt x="26" y="16"/>
                    </a:lnTo>
                    <a:lnTo>
                      <a:pt x="28" y="21"/>
                    </a:lnTo>
                    <a:lnTo>
                      <a:pt x="21" y="21"/>
                    </a:lnTo>
                    <a:lnTo>
                      <a:pt x="12" y="22"/>
                    </a:lnTo>
                    <a:lnTo>
                      <a:pt x="4" y="21"/>
                    </a:lnTo>
                    <a:lnTo>
                      <a:pt x="0" y="21"/>
                    </a:lnTo>
                    <a:lnTo>
                      <a:pt x="2" y="10"/>
                    </a:lnTo>
                    <a:lnTo>
                      <a:pt x="10" y="7"/>
                    </a:lnTo>
                    <a:lnTo>
                      <a:pt x="9" y="2"/>
                    </a:lnTo>
                    <a:lnTo>
                      <a:pt x="10" y="0"/>
                    </a:lnTo>
                    <a:lnTo>
                      <a:pt x="26" y="0"/>
                    </a:lnTo>
                    <a:lnTo>
                      <a:pt x="24" y="3"/>
                    </a:lnTo>
                    <a:lnTo>
                      <a:pt x="22" y="5"/>
                    </a:lnTo>
                    <a:lnTo>
                      <a:pt x="28" y="5"/>
                    </a:lnTo>
                    <a:lnTo>
                      <a:pt x="38" y="5"/>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543" name="Freeform 272"/>
              <p:cNvSpPr>
                <a:spLocks/>
              </p:cNvSpPr>
              <p:nvPr/>
            </p:nvSpPr>
            <p:spPr bwMode="auto">
              <a:xfrm>
                <a:off x="5587207" y="1573213"/>
                <a:ext cx="63500" cy="20637"/>
              </a:xfrm>
              <a:custGeom>
                <a:avLst/>
                <a:gdLst/>
                <a:ahLst/>
                <a:cxnLst>
                  <a:cxn ang="0">
                    <a:pos x="23" y="13"/>
                  </a:cxn>
                  <a:cxn ang="0">
                    <a:pos x="18" y="10"/>
                  </a:cxn>
                  <a:cxn ang="0">
                    <a:pos x="14" y="8"/>
                  </a:cxn>
                  <a:cxn ang="0">
                    <a:pos x="11" y="12"/>
                  </a:cxn>
                  <a:cxn ang="0">
                    <a:pos x="6" y="13"/>
                  </a:cxn>
                  <a:cxn ang="0">
                    <a:pos x="2" y="12"/>
                  </a:cxn>
                  <a:cxn ang="0">
                    <a:pos x="0" y="10"/>
                  </a:cxn>
                  <a:cxn ang="0">
                    <a:pos x="2" y="3"/>
                  </a:cxn>
                  <a:cxn ang="0">
                    <a:pos x="11" y="1"/>
                  </a:cxn>
                  <a:cxn ang="0">
                    <a:pos x="18" y="0"/>
                  </a:cxn>
                  <a:cxn ang="0">
                    <a:pos x="26" y="0"/>
                  </a:cxn>
                  <a:cxn ang="0">
                    <a:pos x="35" y="0"/>
                  </a:cxn>
                  <a:cxn ang="0">
                    <a:pos x="40" y="5"/>
                  </a:cxn>
                  <a:cxn ang="0">
                    <a:pos x="30" y="8"/>
                  </a:cxn>
                  <a:cxn ang="0">
                    <a:pos x="23" y="13"/>
                  </a:cxn>
                </a:cxnLst>
                <a:rect l="0" t="0" r="r" b="b"/>
                <a:pathLst>
                  <a:path w="40" h="13">
                    <a:moveTo>
                      <a:pt x="23" y="13"/>
                    </a:moveTo>
                    <a:lnTo>
                      <a:pt x="18" y="10"/>
                    </a:lnTo>
                    <a:lnTo>
                      <a:pt x="14" y="8"/>
                    </a:lnTo>
                    <a:lnTo>
                      <a:pt x="11" y="12"/>
                    </a:lnTo>
                    <a:lnTo>
                      <a:pt x="6" y="13"/>
                    </a:lnTo>
                    <a:lnTo>
                      <a:pt x="2" y="12"/>
                    </a:lnTo>
                    <a:lnTo>
                      <a:pt x="0" y="10"/>
                    </a:lnTo>
                    <a:lnTo>
                      <a:pt x="2" y="3"/>
                    </a:lnTo>
                    <a:lnTo>
                      <a:pt x="11" y="1"/>
                    </a:lnTo>
                    <a:lnTo>
                      <a:pt x="18" y="0"/>
                    </a:lnTo>
                    <a:lnTo>
                      <a:pt x="26" y="0"/>
                    </a:lnTo>
                    <a:lnTo>
                      <a:pt x="35" y="0"/>
                    </a:lnTo>
                    <a:lnTo>
                      <a:pt x="40" y="5"/>
                    </a:lnTo>
                    <a:lnTo>
                      <a:pt x="30" y="8"/>
                    </a:lnTo>
                    <a:lnTo>
                      <a:pt x="23" y="13"/>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544" name="Freeform 273"/>
              <p:cNvSpPr>
                <a:spLocks/>
              </p:cNvSpPr>
              <p:nvPr/>
            </p:nvSpPr>
            <p:spPr bwMode="auto">
              <a:xfrm>
                <a:off x="5552282" y="1498600"/>
                <a:ext cx="95250" cy="66675"/>
              </a:xfrm>
              <a:custGeom>
                <a:avLst/>
                <a:gdLst/>
                <a:ahLst/>
                <a:cxnLst>
                  <a:cxn ang="0">
                    <a:pos x="45" y="36"/>
                  </a:cxn>
                  <a:cxn ang="0">
                    <a:pos x="35" y="38"/>
                  </a:cxn>
                  <a:cxn ang="0">
                    <a:pos x="26" y="42"/>
                  </a:cxn>
                  <a:cxn ang="0">
                    <a:pos x="19" y="38"/>
                  </a:cxn>
                  <a:cxn ang="0">
                    <a:pos x="12" y="36"/>
                  </a:cxn>
                  <a:cxn ang="0">
                    <a:pos x="4" y="33"/>
                  </a:cxn>
                  <a:cxn ang="0">
                    <a:pos x="0" y="33"/>
                  </a:cxn>
                  <a:cxn ang="0">
                    <a:pos x="4" y="29"/>
                  </a:cxn>
                  <a:cxn ang="0">
                    <a:pos x="7" y="26"/>
                  </a:cxn>
                  <a:cxn ang="0">
                    <a:pos x="28" y="26"/>
                  </a:cxn>
                  <a:cxn ang="0">
                    <a:pos x="22" y="23"/>
                  </a:cxn>
                  <a:cxn ang="0">
                    <a:pos x="19" y="26"/>
                  </a:cxn>
                  <a:cxn ang="0">
                    <a:pos x="19" y="19"/>
                  </a:cxn>
                  <a:cxn ang="0">
                    <a:pos x="26" y="16"/>
                  </a:cxn>
                  <a:cxn ang="0">
                    <a:pos x="35" y="14"/>
                  </a:cxn>
                  <a:cxn ang="0">
                    <a:pos x="40" y="9"/>
                  </a:cxn>
                  <a:cxn ang="0">
                    <a:pos x="50" y="9"/>
                  </a:cxn>
                  <a:cxn ang="0">
                    <a:pos x="52" y="2"/>
                  </a:cxn>
                  <a:cxn ang="0">
                    <a:pos x="59" y="0"/>
                  </a:cxn>
                  <a:cxn ang="0">
                    <a:pos x="59" y="2"/>
                  </a:cxn>
                  <a:cxn ang="0">
                    <a:pos x="60" y="7"/>
                  </a:cxn>
                  <a:cxn ang="0">
                    <a:pos x="57" y="9"/>
                  </a:cxn>
                  <a:cxn ang="0">
                    <a:pos x="55" y="12"/>
                  </a:cxn>
                  <a:cxn ang="0">
                    <a:pos x="41" y="19"/>
                  </a:cxn>
                  <a:cxn ang="0">
                    <a:pos x="33" y="26"/>
                  </a:cxn>
                  <a:cxn ang="0">
                    <a:pos x="40" y="26"/>
                  </a:cxn>
                  <a:cxn ang="0">
                    <a:pos x="47" y="28"/>
                  </a:cxn>
                  <a:cxn ang="0">
                    <a:pos x="53" y="29"/>
                  </a:cxn>
                  <a:cxn ang="0">
                    <a:pos x="60" y="35"/>
                  </a:cxn>
                  <a:cxn ang="0">
                    <a:pos x="53" y="35"/>
                  </a:cxn>
                  <a:cxn ang="0">
                    <a:pos x="45" y="36"/>
                  </a:cxn>
                </a:cxnLst>
                <a:rect l="0" t="0" r="r" b="b"/>
                <a:pathLst>
                  <a:path w="60" h="42">
                    <a:moveTo>
                      <a:pt x="45" y="36"/>
                    </a:moveTo>
                    <a:lnTo>
                      <a:pt x="35" y="38"/>
                    </a:lnTo>
                    <a:lnTo>
                      <a:pt x="26" y="42"/>
                    </a:lnTo>
                    <a:lnTo>
                      <a:pt x="19" y="38"/>
                    </a:lnTo>
                    <a:lnTo>
                      <a:pt x="12" y="36"/>
                    </a:lnTo>
                    <a:lnTo>
                      <a:pt x="4" y="33"/>
                    </a:lnTo>
                    <a:lnTo>
                      <a:pt x="0" y="33"/>
                    </a:lnTo>
                    <a:lnTo>
                      <a:pt x="4" y="29"/>
                    </a:lnTo>
                    <a:lnTo>
                      <a:pt x="7" y="26"/>
                    </a:lnTo>
                    <a:lnTo>
                      <a:pt x="28" y="26"/>
                    </a:lnTo>
                    <a:lnTo>
                      <a:pt x="22" y="23"/>
                    </a:lnTo>
                    <a:lnTo>
                      <a:pt x="19" y="26"/>
                    </a:lnTo>
                    <a:lnTo>
                      <a:pt x="19" y="19"/>
                    </a:lnTo>
                    <a:lnTo>
                      <a:pt x="26" y="16"/>
                    </a:lnTo>
                    <a:lnTo>
                      <a:pt x="35" y="14"/>
                    </a:lnTo>
                    <a:lnTo>
                      <a:pt x="40" y="9"/>
                    </a:lnTo>
                    <a:lnTo>
                      <a:pt x="50" y="9"/>
                    </a:lnTo>
                    <a:lnTo>
                      <a:pt x="52" y="2"/>
                    </a:lnTo>
                    <a:lnTo>
                      <a:pt x="59" y="0"/>
                    </a:lnTo>
                    <a:lnTo>
                      <a:pt x="59" y="2"/>
                    </a:lnTo>
                    <a:lnTo>
                      <a:pt x="60" y="7"/>
                    </a:lnTo>
                    <a:lnTo>
                      <a:pt x="57" y="9"/>
                    </a:lnTo>
                    <a:lnTo>
                      <a:pt x="55" y="12"/>
                    </a:lnTo>
                    <a:lnTo>
                      <a:pt x="41" y="19"/>
                    </a:lnTo>
                    <a:lnTo>
                      <a:pt x="33" y="26"/>
                    </a:lnTo>
                    <a:lnTo>
                      <a:pt x="40" y="26"/>
                    </a:lnTo>
                    <a:lnTo>
                      <a:pt x="47" y="28"/>
                    </a:lnTo>
                    <a:lnTo>
                      <a:pt x="53" y="29"/>
                    </a:lnTo>
                    <a:lnTo>
                      <a:pt x="60" y="35"/>
                    </a:lnTo>
                    <a:lnTo>
                      <a:pt x="53" y="35"/>
                    </a:lnTo>
                    <a:lnTo>
                      <a:pt x="45" y="36"/>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545" name="Freeform 274"/>
              <p:cNvSpPr>
                <a:spLocks/>
              </p:cNvSpPr>
              <p:nvPr/>
            </p:nvSpPr>
            <p:spPr bwMode="auto">
              <a:xfrm>
                <a:off x="4553744" y="1597025"/>
                <a:ext cx="322263" cy="174625"/>
              </a:xfrm>
              <a:custGeom>
                <a:avLst/>
                <a:gdLst/>
                <a:ahLst/>
                <a:cxnLst>
                  <a:cxn ang="0">
                    <a:pos x="168" y="84"/>
                  </a:cxn>
                  <a:cxn ang="0">
                    <a:pos x="158" y="81"/>
                  </a:cxn>
                  <a:cxn ang="0">
                    <a:pos x="151" y="72"/>
                  </a:cxn>
                  <a:cxn ang="0">
                    <a:pos x="148" y="59"/>
                  </a:cxn>
                  <a:cxn ang="0">
                    <a:pos x="148" y="52"/>
                  </a:cxn>
                  <a:cxn ang="0">
                    <a:pos x="142" y="47"/>
                  </a:cxn>
                  <a:cxn ang="0">
                    <a:pos x="127" y="47"/>
                  </a:cxn>
                  <a:cxn ang="0">
                    <a:pos x="115" y="67"/>
                  </a:cxn>
                  <a:cxn ang="0">
                    <a:pos x="108" y="81"/>
                  </a:cxn>
                  <a:cxn ang="0">
                    <a:pos x="98" y="88"/>
                  </a:cxn>
                  <a:cxn ang="0">
                    <a:pos x="92" y="103"/>
                  </a:cxn>
                  <a:cxn ang="0">
                    <a:pos x="75" y="103"/>
                  </a:cxn>
                  <a:cxn ang="0">
                    <a:pos x="53" y="90"/>
                  </a:cxn>
                  <a:cxn ang="0">
                    <a:pos x="62" y="78"/>
                  </a:cxn>
                  <a:cxn ang="0">
                    <a:pos x="75" y="76"/>
                  </a:cxn>
                  <a:cxn ang="0">
                    <a:pos x="80" y="72"/>
                  </a:cxn>
                  <a:cxn ang="0">
                    <a:pos x="65" y="72"/>
                  </a:cxn>
                  <a:cxn ang="0">
                    <a:pos x="55" y="72"/>
                  </a:cxn>
                  <a:cxn ang="0">
                    <a:pos x="44" y="72"/>
                  </a:cxn>
                  <a:cxn ang="0">
                    <a:pos x="48" y="62"/>
                  </a:cxn>
                  <a:cxn ang="0">
                    <a:pos x="62" y="57"/>
                  </a:cxn>
                  <a:cxn ang="0">
                    <a:pos x="77" y="52"/>
                  </a:cxn>
                  <a:cxn ang="0">
                    <a:pos x="74" y="48"/>
                  </a:cxn>
                  <a:cxn ang="0">
                    <a:pos x="65" y="45"/>
                  </a:cxn>
                  <a:cxn ang="0">
                    <a:pos x="60" y="43"/>
                  </a:cxn>
                  <a:cxn ang="0">
                    <a:pos x="51" y="50"/>
                  </a:cxn>
                  <a:cxn ang="0">
                    <a:pos x="32" y="55"/>
                  </a:cxn>
                  <a:cxn ang="0">
                    <a:pos x="29" y="48"/>
                  </a:cxn>
                  <a:cxn ang="0">
                    <a:pos x="19" y="40"/>
                  </a:cxn>
                  <a:cxn ang="0">
                    <a:pos x="13" y="29"/>
                  </a:cxn>
                  <a:cxn ang="0">
                    <a:pos x="0" y="17"/>
                  </a:cxn>
                  <a:cxn ang="0">
                    <a:pos x="17" y="5"/>
                  </a:cxn>
                  <a:cxn ang="0">
                    <a:pos x="43" y="7"/>
                  </a:cxn>
                  <a:cxn ang="0">
                    <a:pos x="37" y="14"/>
                  </a:cxn>
                  <a:cxn ang="0">
                    <a:pos x="51" y="23"/>
                  </a:cxn>
                  <a:cxn ang="0">
                    <a:pos x="48" y="16"/>
                  </a:cxn>
                  <a:cxn ang="0">
                    <a:pos x="56" y="7"/>
                  </a:cxn>
                  <a:cxn ang="0">
                    <a:pos x="67" y="16"/>
                  </a:cxn>
                  <a:cxn ang="0">
                    <a:pos x="79" y="29"/>
                  </a:cxn>
                  <a:cxn ang="0">
                    <a:pos x="72" y="7"/>
                  </a:cxn>
                  <a:cxn ang="0">
                    <a:pos x="82" y="0"/>
                  </a:cxn>
                  <a:cxn ang="0">
                    <a:pos x="94" y="2"/>
                  </a:cxn>
                  <a:cxn ang="0">
                    <a:pos x="103" y="9"/>
                  </a:cxn>
                  <a:cxn ang="0">
                    <a:pos x="101" y="19"/>
                  </a:cxn>
                  <a:cxn ang="0">
                    <a:pos x="110" y="12"/>
                  </a:cxn>
                  <a:cxn ang="0">
                    <a:pos x="117" y="24"/>
                  </a:cxn>
                  <a:cxn ang="0">
                    <a:pos x="122" y="26"/>
                  </a:cxn>
                  <a:cxn ang="0">
                    <a:pos x="142" y="33"/>
                  </a:cxn>
                  <a:cxn ang="0">
                    <a:pos x="163" y="47"/>
                  </a:cxn>
                  <a:cxn ang="0">
                    <a:pos x="158" y="48"/>
                  </a:cxn>
                  <a:cxn ang="0">
                    <a:pos x="166" y="48"/>
                  </a:cxn>
                  <a:cxn ang="0">
                    <a:pos x="166" y="55"/>
                  </a:cxn>
                  <a:cxn ang="0">
                    <a:pos x="182" y="55"/>
                  </a:cxn>
                  <a:cxn ang="0">
                    <a:pos x="189" y="67"/>
                  </a:cxn>
                  <a:cxn ang="0">
                    <a:pos x="203" y="72"/>
                  </a:cxn>
                  <a:cxn ang="0">
                    <a:pos x="185" y="81"/>
                  </a:cxn>
                  <a:cxn ang="0">
                    <a:pos x="170" y="91"/>
                  </a:cxn>
                </a:cxnLst>
                <a:rect l="0" t="0" r="r" b="b"/>
                <a:pathLst>
                  <a:path w="203" h="110">
                    <a:moveTo>
                      <a:pt x="170" y="91"/>
                    </a:moveTo>
                    <a:lnTo>
                      <a:pt x="168" y="84"/>
                    </a:lnTo>
                    <a:lnTo>
                      <a:pt x="170" y="81"/>
                    </a:lnTo>
                    <a:lnTo>
                      <a:pt x="158" y="81"/>
                    </a:lnTo>
                    <a:lnTo>
                      <a:pt x="148" y="81"/>
                    </a:lnTo>
                    <a:lnTo>
                      <a:pt x="151" y="72"/>
                    </a:lnTo>
                    <a:lnTo>
                      <a:pt x="154" y="65"/>
                    </a:lnTo>
                    <a:lnTo>
                      <a:pt x="148" y="59"/>
                    </a:lnTo>
                    <a:lnTo>
                      <a:pt x="144" y="52"/>
                    </a:lnTo>
                    <a:lnTo>
                      <a:pt x="148" y="52"/>
                    </a:lnTo>
                    <a:lnTo>
                      <a:pt x="151" y="52"/>
                    </a:lnTo>
                    <a:lnTo>
                      <a:pt x="142" y="47"/>
                    </a:lnTo>
                    <a:lnTo>
                      <a:pt x="139" y="43"/>
                    </a:lnTo>
                    <a:lnTo>
                      <a:pt x="127" y="47"/>
                    </a:lnTo>
                    <a:lnTo>
                      <a:pt x="120" y="55"/>
                    </a:lnTo>
                    <a:lnTo>
                      <a:pt x="115" y="67"/>
                    </a:lnTo>
                    <a:lnTo>
                      <a:pt x="111" y="79"/>
                    </a:lnTo>
                    <a:lnTo>
                      <a:pt x="108" y="81"/>
                    </a:lnTo>
                    <a:lnTo>
                      <a:pt x="105" y="83"/>
                    </a:lnTo>
                    <a:lnTo>
                      <a:pt x="98" y="88"/>
                    </a:lnTo>
                    <a:lnTo>
                      <a:pt x="96" y="96"/>
                    </a:lnTo>
                    <a:lnTo>
                      <a:pt x="92" y="103"/>
                    </a:lnTo>
                    <a:lnTo>
                      <a:pt x="89" y="110"/>
                    </a:lnTo>
                    <a:lnTo>
                      <a:pt x="75" y="103"/>
                    </a:lnTo>
                    <a:lnTo>
                      <a:pt x="63" y="98"/>
                    </a:lnTo>
                    <a:lnTo>
                      <a:pt x="53" y="90"/>
                    </a:lnTo>
                    <a:lnTo>
                      <a:pt x="49" y="79"/>
                    </a:lnTo>
                    <a:lnTo>
                      <a:pt x="62" y="78"/>
                    </a:lnTo>
                    <a:lnTo>
                      <a:pt x="68" y="79"/>
                    </a:lnTo>
                    <a:lnTo>
                      <a:pt x="75" y="76"/>
                    </a:lnTo>
                    <a:lnTo>
                      <a:pt x="86" y="76"/>
                    </a:lnTo>
                    <a:lnTo>
                      <a:pt x="80" y="72"/>
                    </a:lnTo>
                    <a:lnTo>
                      <a:pt x="74" y="72"/>
                    </a:lnTo>
                    <a:lnTo>
                      <a:pt x="65" y="72"/>
                    </a:lnTo>
                    <a:lnTo>
                      <a:pt x="62" y="72"/>
                    </a:lnTo>
                    <a:lnTo>
                      <a:pt x="55" y="72"/>
                    </a:lnTo>
                    <a:lnTo>
                      <a:pt x="49" y="74"/>
                    </a:lnTo>
                    <a:lnTo>
                      <a:pt x="44" y="72"/>
                    </a:lnTo>
                    <a:lnTo>
                      <a:pt x="43" y="65"/>
                    </a:lnTo>
                    <a:lnTo>
                      <a:pt x="48" y="62"/>
                    </a:lnTo>
                    <a:lnTo>
                      <a:pt x="58" y="60"/>
                    </a:lnTo>
                    <a:lnTo>
                      <a:pt x="62" y="57"/>
                    </a:lnTo>
                    <a:lnTo>
                      <a:pt x="70" y="55"/>
                    </a:lnTo>
                    <a:lnTo>
                      <a:pt x="77" y="52"/>
                    </a:lnTo>
                    <a:lnTo>
                      <a:pt x="84" y="48"/>
                    </a:lnTo>
                    <a:lnTo>
                      <a:pt x="74" y="48"/>
                    </a:lnTo>
                    <a:lnTo>
                      <a:pt x="70" y="48"/>
                    </a:lnTo>
                    <a:lnTo>
                      <a:pt x="65" y="45"/>
                    </a:lnTo>
                    <a:lnTo>
                      <a:pt x="62" y="43"/>
                    </a:lnTo>
                    <a:lnTo>
                      <a:pt x="60" y="43"/>
                    </a:lnTo>
                    <a:lnTo>
                      <a:pt x="58" y="43"/>
                    </a:lnTo>
                    <a:lnTo>
                      <a:pt x="51" y="50"/>
                    </a:lnTo>
                    <a:lnTo>
                      <a:pt x="43" y="57"/>
                    </a:lnTo>
                    <a:lnTo>
                      <a:pt x="32" y="55"/>
                    </a:lnTo>
                    <a:lnTo>
                      <a:pt x="27" y="50"/>
                    </a:lnTo>
                    <a:lnTo>
                      <a:pt x="29" y="48"/>
                    </a:lnTo>
                    <a:lnTo>
                      <a:pt x="31" y="48"/>
                    </a:lnTo>
                    <a:lnTo>
                      <a:pt x="19" y="40"/>
                    </a:lnTo>
                    <a:lnTo>
                      <a:pt x="17" y="31"/>
                    </a:lnTo>
                    <a:lnTo>
                      <a:pt x="13" y="29"/>
                    </a:lnTo>
                    <a:lnTo>
                      <a:pt x="7" y="24"/>
                    </a:lnTo>
                    <a:lnTo>
                      <a:pt x="0" y="17"/>
                    </a:lnTo>
                    <a:lnTo>
                      <a:pt x="7" y="10"/>
                    </a:lnTo>
                    <a:lnTo>
                      <a:pt x="17" y="5"/>
                    </a:lnTo>
                    <a:lnTo>
                      <a:pt x="27" y="5"/>
                    </a:lnTo>
                    <a:lnTo>
                      <a:pt x="43" y="7"/>
                    </a:lnTo>
                    <a:lnTo>
                      <a:pt x="39" y="10"/>
                    </a:lnTo>
                    <a:lnTo>
                      <a:pt x="37" y="14"/>
                    </a:lnTo>
                    <a:lnTo>
                      <a:pt x="44" y="17"/>
                    </a:lnTo>
                    <a:lnTo>
                      <a:pt x="51" y="23"/>
                    </a:lnTo>
                    <a:lnTo>
                      <a:pt x="48" y="19"/>
                    </a:lnTo>
                    <a:lnTo>
                      <a:pt x="48" y="16"/>
                    </a:lnTo>
                    <a:lnTo>
                      <a:pt x="49" y="9"/>
                    </a:lnTo>
                    <a:lnTo>
                      <a:pt x="56" y="7"/>
                    </a:lnTo>
                    <a:lnTo>
                      <a:pt x="63" y="9"/>
                    </a:lnTo>
                    <a:lnTo>
                      <a:pt x="67" y="16"/>
                    </a:lnTo>
                    <a:lnTo>
                      <a:pt x="70" y="23"/>
                    </a:lnTo>
                    <a:lnTo>
                      <a:pt x="79" y="29"/>
                    </a:lnTo>
                    <a:lnTo>
                      <a:pt x="74" y="17"/>
                    </a:lnTo>
                    <a:lnTo>
                      <a:pt x="72" y="7"/>
                    </a:lnTo>
                    <a:lnTo>
                      <a:pt x="74" y="0"/>
                    </a:lnTo>
                    <a:lnTo>
                      <a:pt x="82" y="0"/>
                    </a:lnTo>
                    <a:lnTo>
                      <a:pt x="87" y="0"/>
                    </a:lnTo>
                    <a:lnTo>
                      <a:pt x="94" y="2"/>
                    </a:lnTo>
                    <a:lnTo>
                      <a:pt x="99" y="4"/>
                    </a:lnTo>
                    <a:lnTo>
                      <a:pt x="103" y="9"/>
                    </a:lnTo>
                    <a:lnTo>
                      <a:pt x="101" y="14"/>
                    </a:lnTo>
                    <a:lnTo>
                      <a:pt x="101" y="19"/>
                    </a:lnTo>
                    <a:lnTo>
                      <a:pt x="105" y="14"/>
                    </a:lnTo>
                    <a:lnTo>
                      <a:pt x="110" y="12"/>
                    </a:lnTo>
                    <a:lnTo>
                      <a:pt x="117" y="16"/>
                    </a:lnTo>
                    <a:lnTo>
                      <a:pt x="117" y="24"/>
                    </a:lnTo>
                    <a:lnTo>
                      <a:pt x="118" y="24"/>
                    </a:lnTo>
                    <a:lnTo>
                      <a:pt x="122" y="26"/>
                    </a:lnTo>
                    <a:lnTo>
                      <a:pt x="129" y="28"/>
                    </a:lnTo>
                    <a:lnTo>
                      <a:pt x="142" y="33"/>
                    </a:lnTo>
                    <a:lnTo>
                      <a:pt x="154" y="40"/>
                    </a:lnTo>
                    <a:lnTo>
                      <a:pt x="163" y="47"/>
                    </a:lnTo>
                    <a:lnTo>
                      <a:pt x="160" y="47"/>
                    </a:lnTo>
                    <a:lnTo>
                      <a:pt x="158" y="48"/>
                    </a:lnTo>
                    <a:lnTo>
                      <a:pt x="161" y="48"/>
                    </a:lnTo>
                    <a:lnTo>
                      <a:pt x="166" y="48"/>
                    </a:lnTo>
                    <a:lnTo>
                      <a:pt x="166" y="52"/>
                    </a:lnTo>
                    <a:lnTo>
                      <a:pt x="166" y="55"/>
                    </a:lnTo>
                    <a:lnTo>
                      <a:pt x="173" y="55"/>
                    </a:lnTo>
                    <a:lnTo>
                      <a:pt x="182" y="55"/>
                    </a:lnTo>
                    <a:lnTo>
                      <a:pt x="184" y="62"/>
                    </a:lnTo>
                    <a:lnTo>
                      <a:pt x="189" y="67"/>
                    </a:lnTo>
                    <a:lnTo>
                      <a:pt x="196" y="69"/>
                    </a:lnTo>
                    <a:lnTo>
                      <a:pt x="203" y="72"/>
                    </a:lnTo>
                    <a:lnTo>
                      <a:pt x="192" y="76"/>
                    </a:lnTo>
                    <a:lnTo>
                      <a:pt x="185" y="81"/>
                    </a:lnTo>
                    <a:lnTo>
                      <a:pt x="177" y="86"/>
                    </a:lnTo>
                    <a:lnTo>
                      <a:pt x="170" y="91"/>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546" name="Freeform 275"/>
              <p:cNvSpPr>
                <a:spLocks/>
              </p:cNvSpPr>
              <p:nvPr/>
            </p:nvSpPr>
            <p:spPr bwMode="auto">
              <a:xfrm>
                <a:off x="4722019" y="1570038"/>
                <a:ext cx="207963" cy="73025"/>
              </a:xfrm>
              <a:custGeom>
                <a:avLst/>
                <a:gdLst/>
                <a:ahLst/>
                <a:cxnLst>
                  <a:cxn ang="0">
                    <a:pos x="131" y="21"/>
                  </a:cxn>
                  <a:cxn ang="0">
                    <a:pos x="119" y="27"/>
                  </a:cxn>
                  <a:cxn ang="0">
                    <a:pos x="105" y="36"/>
                  </a:cxn>
                  <a:cxn ang="0">
                    <a:pos x="90" y="43"/>
                  </a:cxn>
                  <a:cxn ang="0">
                    <a:pos x="79" y="46"/>
                  </a:cxn>
                  <a:cxn ang="0">
                    <a:pos x="67" y="43"/>
                  </a:cxn>
                  <a:cxn ang="0">
                    <a:pos x="62" y="38"/>
                  </a:cxn>
                  <a:cxn ang="0">
                    <a:pos x="33" y="38"/>
                  </a:cxn>
                  <a:cxn ang="0">
                    <a:pos x="26" y="34"/>
                  </a:cxn>
                  <a:cxn ang="0">
                    <a:pos x="26" y="29"/>
                  </a:cxn>
                  <a:cxn ang="0">
                    <a:pos x="31" y="29"/>
                  </a:cxn>
                  <a:cxn ang="0">
                    <a:pos x="36" y="29"/>
                  </a:cxn>
                  <a:cxn ang="0">
                    <a:pos x="42" y="27"/>
                  </a:cxn>
                  <a:cxn ang="0">
                    <a:pos x="48" y="26"/>
                  </a:cxn>
                  <a:cxn ang="0">
                    <a:pos x="43" y="24"/>
                  </a:cxn>
                  <a:cxn ang="0">
                    <a:pos x="36" y="24"/>
                  </a:cxn>
                  <a:cxn ang="0">
                    <a:pos x="28" y="24"/>
                  </a:cxn>
                  <a:cxn ang="0">
                    <a:pos x="24" y="24"/>
                  </a:cxn>
                  <a:cxn ang="0">
                    <a:pos x="11" y="26"/>
                  </a:cxn>
                  <a:cxn ang="0">
                    <a:pos x="7" y="19"/>
                  </a:cxn>
                  <a:cxn ang="0">
                    <a:pos x="2" y="14"/>
                  </a:cxn>
                  <a:cxn ang="0">
                    <a:pos x="0" y="7"/>
                  </a:cxn>
                  <a:cxn ang="0">
                    <a:pos x="7" y="7"/>
                  </a:cxn>
                  <a:cxn ang="0">
                    <a:pos x="12" y="9"/>
                  </a:cxn>
                  <a:cxn ang="0">
                    <a:pos x="17" y="9"/>
                  </a:cxn>
                  <a:cxn ang="0">
                    <a:pos x="17" y="7"/>
                  </a:cxn>
                  <a:cxn ang="0">
                    <a:pos x="26" y="7"/>
                  </a:cxn>
                  <a:cxn ang="0">
                    <a:pos x="23" y="2"/>
                  </a:cxn>
                  <a:cxn ang="0">
                    <a:pos x="38" y="2"/>
                  </a:cxn>
                  <a:cxn ang="0">
                    <a:pos x="40" y="3"/>
                  </a:cxn>
                  <a:cxn ang="0">
                    <a:pos x="47" y="7"/>
                  </a:cxn>
                  <a:cxn ang="0">
                    <a:pos x="52" y="9"/>
                  </a:cxn>
                  <a:cxn ang="0">
                    <a:pos x="57" y="12"/>
                  </a:cxn>
                  <a:cxn ang="0">
                    <a:pos x="64" y="5"/>
                  </a:cxn>
                  <a:cxn ang="0">
                    <a:pos x="71" y="0"/>
                  </a:cxn>
                  <a:cxn ang="0">
                    <a:pos x="76" y="0"/>
                  </a:cxn>
                  <a:cxn ang="0">
                    <a:pos x="76" y="7"/>
                  </a:cxn>
                  <a:cxn ang="0">
                    <a:pos x="76" y="12"/>
                  </a:cxn>
                  <a:cxn ang="0">
                    <a:pos x="83" y="9"/>
                  </a:cxn>
                  <a:cxn ang="0">
                    <a:pos x="91" y="7"/>
                  </a:cxn>
                  <a:cxn ang="0">
                    <a:pos x="102" y="7"/>
                  </a:cxn>
                  <a:cxn ang="0">
                    <a:pos x="109" y="7"/>
                  </a:cxn>
                  <a:cxn ang="0">
                    <a:pos x="122" y="10"/>
                  </a:cxn>
                  <a:cxn ang="0">
                    <a:pos x="131" y="21"/>
                  </a:cxn>
                </a:cxnLst>
                <a:rect l="0" t="0" r="r" b="b"/>
                <a:pathLst>
                  <a:path w="131" h="46">
                    <a:moveTo>
                      <a:pt x="131" y="21"/>
                    </a:moveTo>
                    <a:lnTo>
                      <a:pt x="119" y="27"/>
                    </a:lnTo>
                    <a:lnTo>
                      <a:pt x="105" y="36"/>
                    </a:lnTo>
                    <a:lnTo>
                      <a:pt x="90" y="43"/>
                    </a:lnTo>
                    <a:lnTo>
                      <a:pt x="79" y="46"/>
                    </a:lnTo>
                    <a:lnTo>
                      <a:pt x="67" y="43"/>
                    </a:lnTo>
                    <a:lnTo>
                      <a:pt x="62" y="38"/>
                    </a:lnTo>
                    <a:lnTo>
                      <a:pt x="33" y="38"/>
                    </a:lnTo>
                    <a:lnTo>
                      <a:pt x="26" y="34"/>
                    </a:lnTo>
                    <a:lnTo>
                      <a:pt x="26" y="29"/>
                    </a:lnTo>
                    <a:lnTo>
                      <a:pt x="31" y="29"/>
                    </a:lnTo>
                    <a:lnTo>
                      <a:pt x="36" y="29"/>
                    </a:lnTo>
                    <a:lnTo>
                      <a:pt x="42" y="27"/>
                    </a:lnTo>
                    <a:lnTo>
                      <a:pt x="48" y="26"/>
                    </a:lnTo>
                    <a:lnTo>
                      <a:pt x="43" y="24"/>
                    </a:lnTo>
                    <a:lnTo>
                      <a:pt x="36" y="24"/>
                    </a:lnTo>
                    <a:lnTo>
                      <a:pt x="28" y="24"/>
                    </a:lnTo>
                    <a:lnTo>
                      <a:pt x="24" y="24"/>
                    </a:lnTo>
                    <a:lnTo>
                      <a:pt x="11" y="26"/>
                    </a:lnTo>
                    <a:lnTo>
                      <a:pt x="7" y="19"/>
                    </a:lnTo>
                    <a:lnTo>
                      <a:pt x="2" y="14"/>
                    </a:lnTo>
                    <a:lnTo>
                      <a:pt x="0" y="7"/>
                    </a:lnTo>
                    <a:lnTo>
                      <a:pt x="7" y="7"/>
                    </a:lnTo>
                    <a:lnTo>
                      <a:pt x="12" y="9"/>
                    </a:lnTo>
                    <a:lnTo>
                      <a:pt x="17" y="9"/>
                    </a:lnTo>
                    <a:lnTo>
                      <a:pt x="17" y="7"/>
                    </a:lnTo>
                    <a:lnTo>
                      <a:pt x="26" y="7"/>
                    </a:lnTo>
                    <a:lnTo>
                      <a:pt x="23" y="2"/>
                    </a:lnTo>
                    <a:lnTo>
                      <a:pt x="38" y="2"/>
                    </a:lnTo>
                    <a:lnTo>
                      <a:pt x="40" y="3"/>
                    </a:lnTo>
                    <a:lnTo>
                      <a:pt x="47" y="7"/>
                    </a:lnTo>
                    <a:lnTo>
                      <a:pt x="52" y="9"/>
                    </a:lnTo>
                    <a:lnTo>
                      <a:pt x="57" y="12"/>
                    </a:lnTo>
                    <a:lnTo>
                      <a:pt x="64" y="5"/>
                    </a:lnTo>
                    <a:lnTo>
                      <a:pt x="71" y="0"/>
                    </a:lnTo>
                    <a:lnTo>
                      <a:pt x="76" y="0"/>
                    </a:lnTo>
                    <a:lnTo>
                      <a:pt x="76" y="7"/>
                    </a:lnTo>
                    <a:lnTo>
                      <a:pt x="76" y="12"/>
                    </a:lnTo>
                    <a:lnTo>
                      <a:pt x="83" y="9"/>
                    </a:lnTo>
                    <a:lnTo>
                      <a:pt x="91" y="7"/>
                    </a:lnTo>
                    <a:lnTo>
                      <a:pt x="102" y="7"/>
                    </a:lnTo>
                    <a:lnTo>
                      <a:pt x="109" y="7"/>
                    </a:lnTo>
                    <a:lnTo>
                      <a:pt x="122" y="10"/>
                    </a:lnTo>
                    <a:lnTo>
                      <a:pt x="131" y="21"/>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547" name="Freeform 276"/>
              <p:cNvSpPr>
                <a:spLocks/>
              </p:cNvSpPr>
              <p:nvPr/>
            </p:nvSpPr>
            <p:spPr bwMode="auto">
              <a:xfrm>
                <a:off x="4547394" y="1654175"/>
                <a:ext cx="33338" cy="33337"/>
              </a:xfrm>
              <a:custGeom>
                <a:avLst/>
                <a:gdLst/>
                <a:ahLst/>
                <a:cxnLst>
                  <a:cxn ang="0">
                    <a:pos x="4" y="0"/>
                  </a:cxn>
                  <a:cxn ang="0">
                    <a:pos x="12" y="9"/>
                  </a:cxn>
                  <a:cxn ang="0">
                    <a:pos x="21" y="21"/>
                  </a:cxn>
                  <a:cxn ang="0">
                    <a:pos x="12" y="16"/>
                  </a:cxn>
                  <a:cxn ang="0">
                    <a:pos x="5" y="11"/>
                  </a:cxn>
                  <a:cxn ang="0">
                    <a:pos x="0" y="4"/>
                  </a:cxn>
                  <a:cxn ang="0">
                    <a:pos x="5" y="0"/>
                  </a:cxn>
                  <a:cxn ang="0">
                    <a:pos x="5" y="2"/>
                  </a:cxn>
                  <a:cxn ang="0">
                    <a:pos x="4" y="0"/>
                  </a:cxn>
                </a:cxnLst>
                <a:rect l="0" t="0" r="r" b="b"/>
                <a:pathLst>
                  <a:path w="21" h="21">
                    <a:moveTo>
                      <a:pt x="4" y="0"/>
                    </a:moveTo>
                    <a:lnTo>
                      <a:pt x="12" y="9"/>
                    </a:lnTo>
                    <a:lnTo>
                      <a:pt x="21" y="21"/>
                    </a:lnTo>
                    <a:lnTo>
                      <a:pt x="12" y="16"/>
                    </a:lnTo>
                    <a:lnTo>
                      <a:pt x="5" y="11"/>
                    </a:lnTo>
                    <a:lnTo>
                      <a:pt x="0" y="4"/>
                    </a:lnTo>
                    <a:lnTo>
                      <a:pt x="5" y="0"/>
                    </a:lnTo>
                    <a:lnTo>
                      <a:pt x="5" y="2"/>
                    </a:lnTo>
                    <a:lnTo>
                      <a:pt x="4" y="0"/>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548" name="Freeform 277"/>
              <p:cNvSpPr>
                <a:spLocks/>
              </p:cNvSpPr>
              <p:nvPr/>
            </p:nvSpPr>
            <p:spPr bwMode="auto">
              <a:xfrm>
                <a:off x="4087019" y="2598738"/>
                <a:ext cx="100013" cy="120650"/>
              </a:xfrm>
              <a:custGeom>
                <a:avLst/>
                <a:gdLst/>
                <a:ahLst/>
                <a:cxnLst>
                  <a:cxn ang="0">
                    <a:pos x="10" y="23"/>
                  </a:cxn>
                  <a:cxn ang="0">
                    <a:pos x="17" y="19"/>
                  </a:cxn>
                  <a:cxn ang="0">
                    <a:pos x="25" y="16"/>
                  </a:cxn>
                  <a:cxn ang="0">
                    <a:pos x="22" y="12"/>
                  </a:cxn>
                  <a:cxn ang="0">
                    <a:pos x="22" y="9"/>
                  </a:cxn>
                  <a:cxn ang="0">
                    <a:pos x="27" y="2"/>
                  </a:cxn>
                  <a:cxn ang="0">
                    <a:pos x="37" y="0"/>
                  </a:cxn>
                  <a:cxn ang="0">
                    <a:pos x="41" y="0"/>
                  </a:cxn>
                  <a:cxn ang="0">
                    <a:pos x="46" y="0"/>
                  </a:cxn>
                  <a:cxn ang="0">
                    <a:pos x="58" y="7"/>
                  </a:cxn>
                  <a:cxn ang="0">
                    <a:pos x="63" y="21"/>
                  </a:cxn>
                  <a:cxn ang="0">
                    <a:pos x="58" y="24"/>
                  </a:cxn>
                  <a:cxn ang="0">
                    <a:pos x="53" y="28"/>
                  </a:cxn>
                  <a:cxn ang="0">
                    <a:pos x="53" y="31"/>
                  </a:cxn>
                  <a:cxn ang="0">
                    <a:pos x="53" y="36"/>
                  </a:cxn>
                  <a:cxn ang="0">
                    <a:pos x="53" y="41"/>
                  </a:cxn>
                  <a:cxn ang="0">
                    <a:pos x="53" y="45"/>
                  </a:cxn>
                  <a:cxn ang="0">
                    <a:pos x="53" y="52"/>
                  </a:cxn>
                  <a:cxn ang="0">
                    <a:pos x="53" y="60"/>
                  </a:cxn>
                  <a:cxn ang="0">
                    <a:pos x="46" y="60"/>
                  </a:cxn>
                  <a:cxn ang="0">
                    <a:pos x="39" y="62"/>
                  </a:cxn>
                  <a:cxn ang="0">
                    <a:pos x="29" y="66"/>
                  </a:cxn>
                  <a:cxn ang="0">
                    <a:pos x="22" y="74"/>
                  </a:cxn>
                  <a:cxn ang="0">
                    <a:pos x="17" y="74"/>
                  </a:cxn>
                  <a:cxn ang="0">
                    <a:pos x="12" y="76"/>
                  </a:cxn>
                  <a:cxn ang="0">
                    <a:pos x="3" y="72"/>
                  </a:cxn>
                  <a:cxn ang="0">
                    <a:pos x="0" y="64"/>
                  </a:cxn>
                  <a:cxn ang="0">
                    <a:pos x="5" y="50"/>
                  </a:cxn>
                  <a:cxn ang="0">
                    <a:pos x="13" y="38"/>
                  </a:cxn>
                  <a:cxn ang="0">
                    <a:pos x="6" y="33"/>
                  </a:cxn>
                  <a:cxn ang="0">
                    <a:pos x="5" y="28"/>
                  </a:cxn>
                  <a:cxn ang="0">
                    <a:pos x="6" y="23"/>
                  </a:cxn>
                  <a:cxn ang="0">
                    <a:pos x="10" y="23"/>
                  </a:cxn>
                </a:cxnLst>
                <a:rect l="0" t="0" r="r" b="b"/>
                <a:pathLst>
                  <a:path w="63" h="76">
                    <a:moveTo>
                      <a:pt x="10" y="23"/>
                    </a:moveTo>
                    <a:lnTo>
                      <a:pt x="17" y="19"/>
                    </a:lnTo>
                    <a:lnTo>
                      <a:pt x="25" y="16"/>
                    </a:lnTo>
                    <a:lnTo>
                      <a:pt x="22" y="12"/>
                    </a:lnTo>
                    <a:lnTo>
                      <a:pt x="22" y="9"/>
                    </a:lnTo>
                    <a:lnTo>
                      <a:pt x="27" y="2"/>
                    </a:lnTo>
                    <a:lnTo>
                      <a:pt x="37" y="0"/>
                    </a:lnTo>
                    <a:lnTo>
                      <a:pt x="41" y="0"/>
                    </a:lnTo>
                    <a:lnTo>
                      <a:pt x="46" y="0"/>
                    </a:lnTo>
                    <a:lnTo>
                      <a:pt x="58" y="7"/>
                    </a:lnTo>
                    <a:lnTo>
                      <a:pt x="63" y="21"/>
                    </a:lnTo>
                    <a:lnTo>
                      <a:pt x="58" y="24"/>
                    </a:lnTo>
                    <a:lnTo>
                      <a:pt x="53" y="28"/>
                    </a:lnTo>
                    <a:lnTo>
                      <a:pt x="53" y="31"/>
                    </a:lnTo>
                    <a:lnTo>
                      <a:pt x="53" y="36"/>
                    </a:lnTo>
                    <a:lnTo>
                      <a:pt x="53" y="41"/>
                    </a:lnTo>
                    <a:lnTo>
                      <a:pt x="53" y="45"/>
                    </a:lnTo>
                    <a:lnTo>
                      <a:pt x="53" y="52"/>
                    </a:lnTo>
                    <a:lnTo>
                      <a:pt x="53" y="60"/>
                    </a:lnTo>
                    <a:lnTo>
                      <a:pt x="46" y="60"/>
                    </a:lnTo>
                    <a:lnTo>
                      <a:pt x="39" y="62"/>
                    </a:lnTo>
                    <a:lnTo>
                      <a:pt x="29" y="66"/>
                    </a:lnTo>
                    <a:lnTo>
                      <a:pt x="22" y="74"/>
                    </a:lnTo>
                    <a:lnTo>
                      <a:pt x="17" y="74"/>
                    </a:lnTo>
                    <a:lnTo>
                      <a:pt x="12" y="76"/>
                    </a:lnTo>
                    <a:lnTo>
                      <a:pt x="3" y="72"/>
                    </a:lnTo>
                    <a:lnTo>
                      <a:pt x="0" y="64"/>
                    </a:lnTo>
                    <a:lnTo>
                      <a:pt x="5" y="50"/>
                    </a:lnTo>
                    <a:lnTo>
                      <a:pt x="13" y="38"/>
                    </a:lnTo>
                    <a:lnTo>
                      <a:pt x="6" y="33"/>
                    </a:lnTo>
                    <a:lnTo>
                      <a:pt x="5" y="28"/>
                    </a:lnTo>
                    <a:lnTo>
                      <a:pt x="6" y="23"/>
                    </a:lnTo>
                    <a:lnTo>
                      <a:pt x="10" y="23"/>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549" name="Freeform 278"/>
              <p:cNvSpPr>
                <a:spLocks/>
              </p:cNvSpPr>
              <p:nvPr/>
            </p:nvSpPr>
            <p:spPr bwMode="auto">
              <a:xfrm>
                <a:off x="4155282" y="2495550"/>
                <a:ext cx="19050" cy="19050"/>
              </a:xfrm>
              <a:custGeom>
                <a:avLst/>
                <a:gdLst/>
                <a:ahLst/>
                <a:cxnLst>
                  <a:cxn ang="0">
                    <a:pos x="1" y="12"/>
                  </a:cxn>
                  <a:cxn ang="0">
                    <a:pos x="0" y="8"/>
                  </a:cxn>
                  <a:cxn ang="0">
                    <a:pos x="0" y="7"/>
                  </a:cxn>
                  <a:cxn ang="0">
                    <a:pos x="3" y="2"/>
                  </a:cxn>
                  <a:cxn ang="0">
                    <a:pos x="12" y="0"/>
                  </a:cxn>
                  <a:cxn ang="0">
                    <a:pos x="8" y="8"/>
                  </a:cxn>
                  <a:cxn ang="0">
                    <a:pos x="1" y="12"/>
                  </a:cxn>
                </a:cxnLst>
                <a:rect l="0" t="0" r="r" b="b"/>
                <a:pathLst>
                  <a:path w="12" h="12">
                    <a:moveTo>
                      <a:pt x="1" y="12"/>
                    </a:moveTo>
                    <a:lnTo>
                      <a:pt x="0" y="8"/>
                    </a:lnTo>
                    <a:lnTo>
                      <a:pt x="0" y="7"/>
                    </a:lnTo>
                    <a:lnTo>
                      <a:pt x="3" y="2"/>
                    </a:lnTo>
                    <a:lnTo>
                      <a:pt x="12" y="0"/>
                    </a:lnTo>
                    <a:lnTo>
                      <a:pt x="8" y="8"/>
                    </a:lnTo>
                    <a:lnTo>
                      <a:pt x="1" y="12"/>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550" name="Freeform 279"/>
              <p:cNvSpPr>
                <a:spLocks/>
              </p:cNvSpPr>
              <p:nvPr/>
            </p:nvSpPr>
            <p:spPr bwMode="auto">
              <a:xfrm>
                <a:off x="4164807" y="2487613"/>
                <a:ext cx="192088" cy="274637"/>
              </a:xfrm>
              <a:custGeom>
                <a:avLst/>
                <a:gdLst/>
                <a:ahLst/>
                <a:cxnLst>
                  <a:cxn ang="0">
                    <a:pos x="105" y="115"/>
                  </a:cxn>
                  <a:cxn ang="0">
                    <a:pos x="117" y="118"/>
                  </a:cxn>
                  <a:cxn ang="0">
                    <a:pos x="114" y="136"/>
                  </a:cxn>
                  <a:cxn ang="0">
                    <a:pos x="109" y="146"/>
                  </a:cxn>
                  <a:cxn ang="0">
                    <a:pos x="114" y="151"/>
                  </a:cxn>
                  <a:cxn ang="0">
                    <a:pos x="100" y="160"/>
                  </a:cxn>
                  <a:cxn ang="0">
                    <a:pos x="80" y="160"/>
                  </a:cxn>
                  <a:cxn ang="0">
                    <a:pos x="66" y="161"/>
                  </a:cxn>
                  <a:cxn ang="0">
                    <a:pos x="54" y="163"/>
                  </a:cxn>
                  <a:cxn ang="0">
                    <a:pos x="45" y="161"/>
                  </a:cxn>
                  <a:cxn ang="0">
                    <a:pos x="37" y="170"/>
                  </a:cxn>
                  <a:cxn ang="0">
                    <a:pos x="24" y="170"/>
                  </a:cxn>
                  <a:cxn ang="0">
                    <a:pos x="19" y="173"/>
                  </a:cxn>
                  <a:cxn ang="0">
                    <a:pos x="21" y="165"/>
                  </a:cxn>
                  <a:cxn ang="0">
                    <a:pos x="31" y="153"/>
                  </a:cxn>
                  <a:cxn ang="0">
                    <a:pos x="47" y="149"/>
                  </a:cxn>
                  <a:cxn ang="0">
                    <a:pos x="52" y="142"/>
                  </a:cxn>
                  <a:cxn ang="0">
                    <a:pos x="47" y="144"/>
                  </a:cxn>
                  <a:cxn ang="0">
                    <a:pos x="35" y="142"/>
                  </a:cxn>
                  <a:cxn ang="0">
                    <a:pos x="26" y="141"/>
                  </a:cxn>
                  <a:cxn ang="0">
                    <a:pos x="21" y="141"/>
                  </a:cxn>
                  <a:cxn ang="0">
                    <a:pos x="28" y="132"/>
                  </a:cxn>
                  <a:cxn ang="0">
                    <a:pos x="37" y="125"/>
                  </a:cxn>
                  <a:cxn ang="0">
                    <a:pos x="31" y="110"/>
                  </a:cxn>
                  <a:cxn ang="0">
                    <a:pos x="55" y="101"/>
                  </a:cxn>
                  <a:cxn ang="0">
                    <a:pos x="45" y="91"/>
                  </a:cxn>
                  <a:cxn ang="0">
                    <a:pos x="43" y="82"/>
                  </a:cxn>
                  <a:cxn ang="0">
                    <a:pos x="43" y="79"/>
                  </a:cxn>
                  <a:cxn ang="0">
                    <a:pos x="35" y="81"/>
                  </a:cxn>
                  <a:cxn ang="0">
                    <a:pos x="23" y="81"/>
                  </a:cxn>
                  <a:cxn ang="0">
                    <a:pos x="23" y="72"/>
                  </a:cxn>
                  <a:cxn ang="0">
                    <a:pos x="24" y="62"/>
                  </a:cxn>
                  <a:cxn ang="0">
                    <a:pos x="21" y="56"/>
                  </a:cxn>
                  <a:cxn ang="0">
                    <a:pos x="16" y="60"/>
                  </a:cxn>
                  <a:cxn ang="0">
                    <a:pos x="14" y="63"/>
                  </a:cxn>
                  <a:cxn ang="0">
                    <a:pos x="14" y="55"/>
                  </a:cxn>
                  <a:cxn ang="0">
                    <a:pos x="16" y="51"/>
                  </a:cxn>
                  <a:cxn ang="0">
                    <a:pos x="11" y="44"/>
                  </a:cxn>
                  <a:cxn ang="0">
                    <a:pos x="11" y="38"/>
                  </a:cxn>
                  <a:cxn ang="0">
                    <a:pos x="12" y="32"/>
                  </a:cxn>
                  <a:cxn ang="0">
                    <a:pos x="0" y="22"/>
                  </a:cxn>
                  <a:cxn ang="0">
                    <a:pos x="9" y="26"/>
                  </a:cxn>
                  <a:cxn ang="0">
                    <a:pos x="12" y="26"/>
                  </a:cxn>
                  <a:cxn ang="0">
                    <a:pos x="11" y="22"/>
                  </a:cxn>
                  <a:cxn ang="0">
                    <a:pos x="12" y="15"/>
                  </a:cxn>
                  <a:cxn ang="0">
                    <a:pos x="19" y="8"/>
                  </a:cxn>
                  <a:cxn ang="0">
                    <a:pos x="23" y="1"/>
                  </a:cxn>
                  <a:cxn ang="0">
                    <a:pos x="37" y="0"/>
                  </a:cxn>
                  <a:cxn ang="0">
                    <a:pos x="45" y="1"/>
                  </a:cxn>
                  <a:cxn ang="0">
                    <a:pos x="42" y="10"/>
                  </a:cxn>
                  <a:cxn ang="0">
                    <a:pos x="37" y="19"/>
                  </a:cxn>
                  <a:cxn ang="0">
                    <a:pos x="67" y="20"/>
                  </a:cxn>
                  <a:cxn ang="0">
                    <a:pos x="61" y="38"/>
                  </a:cxn>
                  <a:cxn ang="0">
                    <a:pos x="54" y="51"/>
                  </a:cxn>
                  <a:cxn ang="0">
                    <a:pos x="50" y="56"/>
                  </a:cxn>
                  <a:cxn ang="0">
                    <a:pos x="61" y="56"/>
                  </a:cxn>
                  <a:cxn ang="0">
                    <a:pos x="76" y="79"/>
                  </a:cxn>
                  <a:cxn ang="0">
                    <a:pos x="88" y="87"/>
                  </a:cxn>
                  <a:cxn ang="0">
                    <a:pos x="97" y="101"/>
                  </a:cxn>
                  <a:cxn ang="0">
                    <a:pos x="102" y="113"/>
                  </a:cxn>
                  <a:cxn ang="0">
                    <a:pos x="100" y="117"/>
                  </a:cxn>
                  <a:cxn ang="0">
                    <a:pos x="102" y="117"/>
                  </a:cxn>
                  <a:cxn ang="0">
                    <a:pos x="104" y="118"/>
                  </a:cxn>
                </a:cxnLst>
                <a:rect l="0" t="0" r="r" b="b"/>
                <a:pathLst>
                  <a:path w="121" h="173">
                    <a:moveTo>
                      <a:pt x="104" y="118"/>
                    </a:moveTo>
                    <a:lnTo>
                      <a:pt x="105" y="115"/>
                    </a:lnTo>
                    <a:lnTo>
                      <a:pt x="110" y="117"/>
                    </a:lnTo>
                    <a:lnTo>
                      <a:pt x="117" y="118"/>
                    </a:lnTo>
                    <a:lnTo>
                      <a:pt x="121" y="125"/>
                    </a:lnTo>
                    <a:lnTo>
                      <a:pt x="114" y="136"/>
                    </a:lnTo>
                    <a:lnTo>
                      <a:pt x="104" y="146"/>
                    </a:lnTo>
                    <a:lnTo>
                      <a:pt x="109" y="146"/>
                    </a:lnTo>
                    <a:lnTo>
                      <a:pt x="114" y="148"/>
                    </a:lnTo>
                    <a:lnTo>
                      <a:pt x="114" y="151"/>
                    </a:lnTo>
                    <a:lnTo>
                      <a:pt x="107" y="156"/>
                    </a:lnTo>
                    <a:lnTo>
                      <a:pt x="100" y="160"/>
                    </a:lnTo>
                    <a:lnTo>
                      <a:pt x="88" y="160"/>
                    </a:lnTo>
                    <a:lnTo>
                      <a:pt x="80" y="160"/>
                    </a:lnTo>
                    <a:lnTo>
                      <a:pt x="73" y="160"/>
                    </a:lnTo>
                    <a:lnTo>
                      <a:pt x="66" y="161"/>
                    </a:lnTo>
                    <a:lnTo>
                      <a:pt x="59" y="161"/>
                    </a:lnTo>
                    <a:lnTo>
                      <a:pt x="54" y="163"/>
                    </a:lnTo>
                    <a:lnTo>
                      <a:pt x="49" y="161"/>
                    </a:lnTo>
                    <a:lnTo>
                      <a:pt x="45" y="161"/>
                    </a:lnTo>
                    <a:lnTo>
                      <a:pt x="38" y="163"/>
                    </a:lnTo>
                    <a:lnTo>
                      <a:pt x="37" y="170"/>
                    </a:lnTo>
                    <a:lnTo>
                      <a:pt x="30" y="170"/>
                    </a:lnTo>
                    <a:lnTo>
                      <a:pt x="24" y="170"/>
                    </a:lnTo>
                    <a:lnTo>
                      <a:pt x="23" y="173"/>
                    </a:lnTo>
                    <a:lnTo>
                      <a:pt x="19" y="173"/>
                    </a:lnTo>
                    <a:lnTo>
                      <a:pt x="19" y="170"/>
                    </a:lnTo>
                    <a:lnTo>
                      <a:pt x="21" y="165"/>
                    </a:lnTo>
                    <a:lnTo>
                      <a:pt x="26" y="160"/>
                    </a:lnTo>
                    <a:lnTo>
                      <a:pt x="31" y="153"/>
                    </a:lnTo>
                    <a:lnTo>
                      <a:pt x="37" y="151"/>
                    </a:lnTo>
                    <a:lnTo>
                      <a:pt x="47" y="149"/>
                    </a:lnTo>
                    <a:lnTo>
                      <a:pt x="54" y="144"/>
                    </a:lnTo>
                    <a:lnTo>
                      <a:pt x="52" y="142"/>
                    </a:lnTo>
                    <a:lnTo>
                      <a:pt x="52" y="141"/>
                    </a:lnTo>
                    <a:lnTo>
                      <a:pt x="47" y="144"/>
                    </a:lnTo>
                    <a:lnTo>
                      <a:pt x="43" y="146"/>
                    </a:lnTo>
                    <a:lnTo>
                      <a:pt x="35" y="142"/>
                    </a:lnTo>
                    <a:lnTo>
                      <a:pt x="30" y="141"/>
                    </a:lnTo>
                    <a:lnTo>
                      <a:pt x="26" y="141"/>
                    </a:lnTo>
                    <a:lnTo>
                      <a:pt x="24" y="142"/>
                    </a:lnTo>
                    <a:lnTo>
                      <a:pt x="21" y="141"/>
                    </a:lnTo>
                    <a:lnTo>
                      <a:pt x="23" y="134"/>
                    </a:lnTo>
                    <a:lnTo>
                      <a:pt x="28" y="132"/>
                    </a:lnTo>
                    <a:lnTo>
                      <a:pt x="33" y="129"/>
                    </a:lnTo>
                    <a:lnTo>
                      <a:pt x="37" y="125"/>
                    </a:lnTo>
                    <a:lnTo>
                      <a:pt x="33" y="117"/>
                    </a:lnTo>
                    <a:lnTo>
                      <a:pt x="31" y="110"/>
                    </a:lnTo>
                    <a:lnTo>
                      <a:pt x="45" y="106"/>
                    </a:lnTo>
                    <a:lnTo>
                      <a:pt x="55" y="101"/>
                    </a:lnTo>
                    <a:lnTo>
                      <a:pt x="55" y="93"/>
                    </a:lnTo>
                    <a:lnTo>
                      <a:pt x="45" y="91"/>
                    </a:lnTo>
                    <a:lnTo>
                      <a:pt x="42" y="87"/>
                    </a:lnTo>
                    <a:lnTo>
                      <a:pt x="43" y="82"/>
                    </a:lnTo>
                    <a:lnTo>
                      <a:pt x="47" y="81"/>
                    </a:lnTo>
                    <a:lnTo>
                      <a:pt x="43" y="79"/>
                    </a:lnTo>
                    <a:lnTo>
                      <a:pt x="42" y="79"/>
                    </a:lnTo>
                    <a:lnTo>
                      <a:pt x="35" y="81"/>
                    </a:lnTo>
                    <a:lnTo>
                      <a:pt x="30" y="82"/>
                    </a:lnTo>
                    <a:lnTo>
                      <a:pt x="23" y="81"/>
                    </a:lnTo>
                    <a:lnTo>
                      <a:pt x="21" y="79"/>
                    </a:lnTo>
                    <a:lnTo>
                      <a:pt x="23" y="72"/>
                    </a:lnTo>
                    <a:lnTo>
                      <a:pt x="26" y="67"/>
                    </a:lnTo>
                    <a:lnTo>
                      <a:pt x="24" y="62"/>
                    </a:lnTo>
                    <a:lnTo>
                      <a:pt x="26" y="58"/>
                    </a:lnTo>
                    <a:lnTo>
                      <a:pt x="21" y="56"/>
                    </a:lnTo>
                    <a:lnTo>
                      <a:pt x="18" y="55"/>
                    </a:lnTo>
                    <a:lnTo>
                      <a:pt x="16" y="60"/>
                    </a:lnTo>
                    <a:lnTo>
                      <a:pt x="18" y="63"/>
                    </a:lnTo>
                    <a:lnTo>
                      <a:pt x="14" y="63"/>
                    </a:lnTo>
                    <a:lnTo>
                      <a:pt x="14" y="56"/>
                    </a:lnTo>
                    <a:lnTo>
                      <a:pt x="14" y="55"/>
                    </a:lnTo>
                    <a:lnTo>
                      <a:pt x="14" y="51"/>
                    </a:lnTo>
                    <a:lnTo>
                      <a:pt x="16" y="51"/>
                    </a:lnTo>
                    <a:lnTo>
                      <a:pt x="16" y="46"/>
                    </a:lnTo>
                    <a:lnTo>
                      <a:pt x="11" y="44"/>
                    </a:lnTo>
                    <a:lnTo>
                      <a:pt x="9" y="43"/>
                    </a:lnTo>
                    <a:lnTo>
                      <a:pt x="11" y="38"/>
                    </a:lnTo>
                    <a:lnTo>
                      <a:pt x="12" y="36"/>
                    </a:lnTo>
                    <a:lnTo>
                      <a:pt x="12" y="32"/>
                    </a:lnTo>
                    <a:lnTo>
                      <a:pt x="2" y="29"/>
                    </a:lnTo>
                    <a:lnTo>
                      <a:pt x="0" y="22"/>
                    </a:lnTo>
                    <a:lnTo>
                      <a:pt x="9" y="22"/>
                    </a:lnTo>
                    <a:lnTo>
                      <a:pt x="9" y="26"/>
                    </a:lnTo>
                    <a:lnTo>
                      <a:pt x="12" y="27"/>
                    </a:lnTo>
                    <a:lnTo>
                      <a:pt x="12" y="26"/>
                    </a:lnTo>
                    <a:lnTo>
                      <a:pt x="14" y="24"/>
                    </a:lnTo>
                    <a:lnTo>
                      <a:pt x="11" y="22"/>
                    </a:lnTo>
                    <a:lnTo>
                      <a:pt x="11" y="20"/>
                    </a:lnTo>
                    <a:lnTo>
                      <a:pt x="12" y="15"/>
                    </a:lnTo>
                    <a:lnTo>
                      <a:pt x="19" y="15"/>
                    </a:lnTo>
                    <a:lnTo>
                      <a:pt x="19" y="8"/>
                    </a:lnTo>
                    <a:lnTo>
                      <a:pt x="21" y="7"/>
                    </a:lnTo>
                    <a:lnTo>
                      <a:pt x="23" y="1"/>
                    </a:lnTo>
                    <a:lnTo>
                      <a:pt x="30" y="0"/>
                    </a:lnTo>
                    <a:lnTo>
                      <a:pt x="37" y="0"/>
                    </a:lnTo>
                    <a:lnTo>
                      <a:pt x="43" y="0"/>
                    </a:lnTo>
                    <a:lnTo>
                      <a:pt x="45" y="1"/>
                    </a:lnTo>
                    <a:lnTo>
                      <a:pt x="49" y="3"/>
                    </a:lnTo>
                    <a:lnTo>
                      <a:pt x="42" y="10"/>
                    </a:lnTo>
                    <a:lnTo>
                      <a:pt x="37" y="17"/>
                    </a:lnTo>
                    <a:lnTo>
                      <a:pt x="37" y="19"/>
                    </a:lnTo>
                    <a:lnTo>
                      <a:pt x="38" y="20"/>
                    </a:lnTo>
                    <a:lnTo>
                      <a:pt x="67" y="20"/>
                    </a:lnTo>
                    <a:lnTo>
                      <a:pt x="64" y="29"/>
                    </a:lnTo>
                    <a:lnTo>
                      <a:pt x="61" y="38"/>
                    </a:lnTo>
                    <a:lnTo>
                      <a:pt x="55" y="43"/>
                    </a:lnTo>
                    <a:lnTo>
                      <a:pt x="54" y="51"/>
                    </a:lnTo>
                    <a:lnTo>
                      <a:pt x="50" y="53"/>
                    </a:lnTo>
                    <a:lnTo>
                      <a:pt x="50" y="56"/>
                    </a:lnTo>
                    <a:lnTo>
                      <a:pt x="55" y="56"/>
                    </a:lnTo>
                    <a:lnTo>
                      <a:pt x="61" y="56"/>
                    </a:lnTo>
                    <a:lnTo>
                      <a:pt x="69" y="65"/>
                    </a:lnTo>
                    <a:lnTo>
                      <a:pt x="76" y="79"/>
                    </a:lnTo>
                    <a:lnTo>
                      <a:pt x="81" y="82"/>
                    </a:lnTo>
                    <a:lnTo>
                      <a:pt x="88" y="87"/>
                    </a:lnTo>
                    <a:lnTo>
                      <a:pt x="93" y="93"/>
                    </a:lnTo>
                    <a:lnTo>
                      <a:pt x="97" y="101"/>
                    </a:lnTo>
                    <a:lnTo>
                      <a:pt x="98" y="106"/>
                    </a:lnTo>
                    <a:lnTo>
                      <a:pt x="102" y="113"/>
                    </a:lnTo>
                    <a:lnTo>
                      <a:pt x="100" y="113"/>
                    </a:lnTo>
                    <a:lnTo>
                      <a:pt x="100" y="117"/>
                    </a:lnTo>
                    <a:lnTo>
                      <a:pt x="100" y="120"/>
                    </a:lnTo>
                    <a:lnTo>
                      <a:pt x="102" y="117"/>
                    </a:lnTo>
                    <a:lnTo>
                      <a:pt x="105" y="117"/>
                    </a:lnTo>
                    <a:lnTo>
                      <a:pt x="104" y="118"/>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551" name="Freeform 280"/>
              <p:cNvSpPr>
                <a:spLocks/>
              </p:cNvSpPr>
              <p:nvPr/>
            </p:nvSpPr>
            <p:spPr bwMode="auto">
              <a:xfrm>
                <a:off x="4206082" y="2628900"/>
                <a:ext cx="7938" cy="11112"/>
              </a:xfrm>
              <a:custGeom>
                <a:avLst/>
                <a:gdLst/>
                <a:ahLst/>
                <a:cxnLst>
                  <a:cxn ang="0">
                    <a:pos x="4" y="0"/>
                  </a:cxn>
                  <a:cxn ang="0">
                    <a:pos x="0" y="2"/>
                  </a:cxn>
                  <a:cxn ang="0">
                    <a:pos x="0" y="7"/>
                  </a:cxn>
                  <a:cxn ang="0">
                    <a:pos x="2" y="7"/>
                  </a:cxn>
                  <a:cxn ang="0">
                    <a:pos x="5" y="7"/>
                  </a:cxn>
                  <a:cxn ang="0">
                    <a:pos x="5" y="2"/>
                  </a:cxn>
                  <a:cxn ang="0">
                    <a:pos x="5" y="0"/>
                  </a:cxn>
                  <a:cxn ang="0">
                    <a:pos x="4" y="0"/>
                  </a:cxn>
                </a:cxnLst>
                <a:rect l="0" t="0" r="r" b="b"/>
                <a:pathLst>
                  <a:path w="5" h="7">
                    <a:moveTo>
                      <a:pt x="4" y="0"/>
                    </a:moveTo>
                    <a:lnTo>
                      <a:pt x="0" y="2"/>
                    </a:lnTo>
                    <a:lnTo>
                      <a:pt x="0" y="7"/>
                    </a:lnTo>
                    <a:lnTo>
                      <a:pt x="2" y="7"/>
                    </a:lnTo>
                    <a:lnTo>
                      <a:pt x="5" y="7"/>
                    </a:lnTo>
                    <a:lnTo>
                      <a:pt x="5" y="2"/>
                    </a:lnTo>
                    <a:lnTo>
                      <a:pt x="5" y="0"/>
                    </a:lnTo>
                    <a:lnTo>
                      <a:pt x="4" y="0"/>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552" name="Freeform 282"/>
              <p:cNvSpPr>
                <a:spLocks/>
              </p:cNvSpPr>
              <p:nvPr/>
            </p:nvSpPr>
            <p:spPr bwMode="auto">
              <a:xfrm>
                <a:off x="2374107" y="3482975"/>
                <a:ext cx="238125" cy="82550"/>
              </a:xfrm>
              <a:custGeom>
                <a:avLst/>
                <a:gdLst/>
                <a:ahLst/>
                <a:cxnLst>
                  <a:cxn ang="0">
                    <a:pos x="150" y="47"/>
                  </a:cxn>
                  <a:cxn ang="0">
                    <a:pos x="141" y="50"/>
                  </a:cxn>
                  <a:cxn ang="0">
                    <a:pos x="131" y="52"/>
                  </a:cxn>
                  <a:cxn ang="0">
                    <a:pos x="115" y="50"/>
                  </a:cxn>
                  <a:cxn ang="0">
                    <a:pos x="102" y="48"/>
                  </a:cxn>
                  <a:cxn ang="0">
                    <a:pos x="102" y="47"/>
                  </a:cxn>
                  <a:cxn ang="0">
                    <a:pos x="105" y="45"/>
                  </a:cxn>
                  <a:cxn ang="0">
                    <a:pos x="107" y="42"/>
                  </a:cxn>
                  <a:cxn ang="0">
                    <a:pos x="95" y="36"/>
                  </a:cxn>
                  <a:cxn ang="0">
                    <a:pos x="90" y="31"/>
                  </a:cxn>
                  <a:cxn ang="0">
                    <a:pos x="86" y="28"/>
                  </a:cxn>
                  <a:cxn ang="0">
                    <a:pos x="84" y="26"/>
                  </a:cxn>
                  <a:cxn ang="0">
                    <a:pos x="79" y="24"/>
                  </a:cxn>
                  <a:cxn ang="0">
                    <a:pos x="74" y="26"/>
                  </a:cxn>
                  <a:cxn ang="0">
                    <a:pos x="64" y="21"/>
                  </a:cxn>
                  <a:cxn ang="0">
                    <a:pos x="55" y="18"/>
                  </a:cxn>
                  <a:cxn ang="0">
                    <a:pos x="41" y="18"/>
                  </a:cxn>
                  <a:cxn ang="0">
                    <a:pos x="38" y="14"/>
                  </a:cxn>
                  <a:cxn ang="0">
                    <a:pos x="40" y="12"/>
                  </a:cxn>
                  <a:cxn ang="0">
                    <a:pos x="36" y="11"/>
                  </a:cxn>
                  <a:cxn ang="0">
                    <a:pos x="33" y="11"/>
                  </a:cxn>
                  <a:cxn ang="0">
                    <a:pos x="16" y="14"/>
                  </a:cxn>
                  <a:cxn ang="0">
                    <a:pos x="5" y="23"/>
                  </a:cxn>
                  <a:cxn ang="0">
                    <a:pos x="0" y="23"/>
                  </a:cxn>
                  <a:cxn ang="0">
                    <a:pos x="5" y="12"/>
                  </a:cxn>
                  <a:cxn ang="0">
                    <a:pos x="16" y="5"/>
                  </a:cxn>
                  <a:cxn ang="0">
                    <a:pos x="26" y="0"/>
                  </a:cxn>
                  <a:cxn ang="0">
                    <a:pos x="41" y="0"/>
                  </a:cxn>
                  <a:cxn ang="0">
                    <a:pos x="55" y="2"/>
                  </a:cxn>
                  <a:cxn ang="0">
                    <a:pos x="67" y="7"/>
                  </a:cxn>
                  <a:cxn ang="0">
                    <a:pos x="79" y="11"/>
                  </a:cxn>
                  <a:cxn ang="0">
                    <a:pos x="91" y="14"/>
                  </a:cxn>
                  <a:cxn ang="0">
                    <a:pos x="95" y="16"/>
                  </a:cxn>
                  <a:cxn ang="0">
                    <a:pos x="100" y="19"/>
                  </a:cxn>
                  <a:cxn ang="0">
                    <a:pos x="112" y="28"/>
                  </a:cxn>
                  <a:cxn ang="0">
                    <a:pos x="131" y="33"/>
                  </a:cxn>
                  <a:cxn ang="0">
                    <a:pos x="131" y="36"/>
                  </a:cxn>
                  <a:cxn ang="0">
                    <a:pos x="139" y="36"/>
                  </a:cxn>
                  <a:cxn ang="0">
                    <a:pos x="145" y="42"/>
                  </a:cxn>
                  <a:cxn ang="0">
                    <a:pos x="150" y="47"/>
                  </a:cxn>
                </a:cxnLst>
                <a:rect l="0" t="0" r="r" b="b"/>
                <a:pathLst>
                  <a:path w="150" h="52">
                    <a:moveTo>
                      <a:pt x="150" y="47"/>
                    </a:moveTo>
                    <a:lnTo>
                      <a:pt x="141" y="50"/>
                    </a:lnTo>
                    <a:lnTo>
                      <a:pt x="131" y="52"/>
                    </a:lnTo>
                    <a:lnTo>
                      <a:pt x="115" y="50"/>
                    </a:lnTo>
                    <a:lnTo>
                      <a:pt x="102" y="48"/>
                    </a:lnTo>
                    <a:lnTo>
                      <a:pt x="102" y="47"/>
                    </a:lnTo>
                    <a:lnTo>
                      <a:pt x="105" y="45"/>
                    </a:lnTo>
                    <a:lnTo>
                      <a:pt x="107" y="42"/>
                    </a:lnTo>
                    <a:lnTo>
                      <a:pt x="95" y="36"/>
                    </a:lnTo>
                    <a:lnTo>
                      <a:pt x="90" y="31"/>
                    </a:lnTo>
                    <a:lnTo>
                      <a:pt x="86" y="28"/>
                    </a:lnTo>
                    <a:lnTo>
                      <a:pt x="84" y="26"/>
                    </a:lnTo>
                    <a:lnTo>
                      <a:pt x="79" y="24"/>
                    </a:lnTo>
                    <a:lnTo>
                      <a:pt x="74" y="26"/>
                    </a:lnTo>
                    <a:lnTo>
                      <a:pt x="64" y="21"/>
                    </a:lnTo>
                    <a:lnTo>
                      <a:pt x="55" y="18"/>
                    </a:lnTo>
                    <a:lnTo>
                      <a:pt x="41" y="18"/>
                    </a:lnTo>
                    <a:lnTo>
                      <a:pt x="38" y="14"/>
                    </a:lnTo>
                    <a:lnTo>
                      <a:pt x="40" y="12"/>
                    </a:lnTo>
                    <a:lnTo>
                      <a:pt x="36" y="11"/>
                    </a:lnTo>
                    <a:lnTo>
                      <a:pt x="33" y="11"/>
                    </a:lnTo>
                    <a:lnTo>
                      <a:pt x="16" y="14"/>
                    </a:lnTo>
                    <a:lnTo>
                      <a:pt x="5" y="23"/>
                    </a:lnTo>
                    <a:lnTo>
                      <a:pt x="0" y="23"/>
                    </a:lnTo>
                    <a:lnTo>
                      <a:pt x="5" y="12"/>
                    </a:lnTo>
                    <a:lnTo>
                      <a:pt x="16" y="5"/>
                    </a:lnTo>
                    <a:lnTo>
                      <a:pt x="26" y="0"/>
                    </a:lnTo>
                    <a:lnTo>
                      <a:pt x="41" y="0"/>
                    </a:lnTo>
                    <a:lnTo>
                      <a:pt x="55" y="2"/>
                    </a:lnTo>
                    <a:lnTo>
                      <a:pt x="67" y="7"/>
                    </a:lnTo>
                    <a:lnTo>
                      <a:pt x="79" y="11"/>
                    </a:lnTo>
                    <a:lnTo>
                      <a:pt x="91" y="14"/>
                    </a:lnTo>
                    <a:lnTo>
                      <a:pt x="95" y="16"/>
                    </a:lnTo>
                    <a:lnTo>
                      <a:pt x="100" y="19"/>
                    </a:lnTo>
                    <a:lnTo>
                      <a:pt x="112" y="28"/>
                    </a:lnTo>
                    <a:lnTo>
                      <a:pt x="131" y="33"/>
                    </a:lnTo>
                    <a:lnTo>
                      <a:pt x="131" y="36"/>
                    </a:lnTo>
                    <a:lnTo>
                      <a:pt x="139" y="36"/>
                    </a:lnTo>
                    <a:lnTo>
                      <a:pt x="145" y="42"/>
                    </a:lnTo>
                    <a:lnTo>
                      <a:pt x="150" y="47"/>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553" name="Freeform 283"/>
              <p:cNvSpPr>
                <a:spLocks/>
              </p:cNvSpPr>
              <p:nvPr/>
            </p:nvSpPr>
            <p:spPr bwMode="auto">
              <a:xfrm>
                <a:off x="2407444" y="3516313"/>
                <a:ext cx="11113" cy="11112"/>
              </a:xfrm>
              <a:custGeom>
                <a:avLst/>
                <a:gdLst/>
                <a:ahLst/>
                <a:cxnLst>
                  <a:cxn ang="0">
                    <a:pos x="7" y="0"/>
                  </a:cxn>
                  <a:cxn ang="0">
                    <a:pos x="7" y="3"/>
                  </a:cxn>
                  <a:cxn ang="0">
                    <a:pos x="7" y="7"/>
                  </a:cxn>
                  <a:cxn ang="0">
                    <a:pos x="3" y="7"/>
                  </a:cxn>
                  <a:cxn ang="0">
                    <a:pos x="0" y="7"/>
                  </a:cxn>
                  <a:cxn ang="0">
                    <a:pos x="1" y="3"/>
                  </a:cxn>
                  <a:cxn ang="0">
                    <a:pos x="5" y="3"/>
                  </a:cxn>
                  <a:cxn ang="0">
                    <a:pos x="5" y="0"/>
                  </a:cxn>
                  <a:cxn ang="0">
                    <a:pos x="5" y="0"/>
                  </a:cxn>
                  <a:cxn ang="0">
                    <a:pos x="7" y="0"/>
                  </a:cxn>
                </a:cxnLst>
                <a:rect l="0" t="0" r="r" b="b"/>
                <a:pathLst>
                  <a:path w="7" h="7">
                    <a:moveTo>
                      <a:pt x="7" y="0"/>
                    </a:moveTo>
                    <a:lnTo>
                      <a:pt x="7" y="3"/>
                    </a:lnTo>
                    <a:lnTo>
                      <a:pt x="7" y="7"/>
                    </a:lnTo>
                    <a:lnTo>
                      <a:pt x="3" y="7"/>
                    </a:lnTo>
                    <a:lnTo>
                      <a:pt x="0" y="7"/>
                    </a:lnTo>
                    <a:lnTo>
                      <a:pt x="1" y="3"/>
                    </a:lnTo>
                    <a:lnTo>
                      <a:pt x="5" y="3"/>
                    </a:lnTo>
                    <a:lnTo>
                      <a:pt x="5" y="0"/>
                    </a:lnTo>
                    <a:lnTo>
                      <a:pt x="5" y="0"/>
                    </a:lnTo>
                    <a:lnTo>
                      <a:pt x="7" y="0"/>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554" name="Freeform 284"/>
              <p:cNvSpPr>
                <a:spLocks/>
              </p:cNvSpPr>
              <p:nvPr/>
            </p:nvSpPr>
            <p:spPr bwMode="auto">
              <a:xfrm>
                <a:off x="2526507" y="3595688"/>
                <a:ext cx="39688" cy="19050"/>
              </a:xfrm>
              <a:custGeom>
                <a:avLst/>
                <a:gdLst/>
                <a:ahLst/>
                <a:cxnLst>
                  <a:cxn ang="0">
                    <a:pos x="21" y="3"/>
                  </a:cxn>
                  <a:cxn ang="0">
                    <a:pos x="23" y="5"/>
                  </a:cxn>
                  <a:cxn ang="0">
                    <a:pos x="25" y="8"/>
                  </a:cxn>
                  <a:cxn ang="0">
                    <a:pos x="16" y="10"/>
                  </a:cxn>
                  <a:cxn ang="0">
                    <a:pos x="9" y="12"/>
                  </a:cxn>
                  <a:cxn ang="0">
                    <a:pos x="2" y="8"/>
                  </a:cxn>
                  <a:cxn ang="0">
                    <a:pos x="0" y="3"/>
                  </a:cxn>
                  <a:cxn ang="0">
                    <a:pos x="2" y="0"/>
                  </a:cxn>
                  <a:cxn ang="0">
                    <a:pos x="6" y="0"/>
                  </a:cxn>
                  <a:cxn ang="0">
                    <a:pos x="14" y="2"/>
                  </a:cxn>
                  <a:cxn ang="0">
                    <a:pos x="21" y="5"/>
                  </a:cxn>
                  <a:cxn ang="0">
                    <a:pos x="21" y="3"/>
                  </a:cxn>
                </a:cxnLst>
                <a:rect l="0" t="0" r="r" b="b"/>
                <a:pathLst>
                  <a:path w="25" h="12">
                    <a:moveTo>
                      <a:pt x="21" y="3"/>
                    </a:moveTo>
                    <a:lnTo>
                      <a:pt x="23" y="5"/>
                    </a:lnTo>
                    <a:lnTo>
                      <a:pt x="25" y="8"/>
                    </a:lnTo>
                    <a:lnTo>
                      <a:pt x="16" y="10"/>
                    </a:lnTo>
                    <a:lnTo>
                      <a:pt x="9" y="12"/>
                    </a:lnTo>
                    <a:lnTo>
                      <a:pt x="2" y="8"/>
                    </a:lnTo>
                    <a:lnTo>
                      <a:pt x="0" y="3"/>
                    </a:lnTo>
                    <a:lnTo>
                      <a:pt x="2" y="0"/>
                    </a:lnTo>
                    <a:lnTo>
                      <a:pt x="6" y="0"/>
                    </a:lnTo>
                    <a:lnTo>
                      <a:pt x="14" y="2"/>
                    </a:lnTo>
                    <a:lnTo>
                      <a:pt x="21" y="5"/>
                    </a:lnTo>
                    <a:lnTo>
                      <a:pt x="21" y="3"/>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555" name="Freeform 285"/>
              <p:cNvSpPr>
                <a:spLocks/>
              </p:cNvSpPr>
              <p:nvPr/>
            </p:nvSpPr>
            <p:spPr bwMode="auto">
              <a:xfrm>
                <a:off x="2780507" y="3595688"/>
                <a:ext cx="33338" cy="12700"/>
              </a:xfrm>
              <a:custGeom>
                <a:avLst/>
                <a:gdLst/>
                <a:ahLst/>
                <a:cxnLst>
                  <a:cxn ang="0">
                    <a:pos x="21" y="5"/>
                  </a:cxn>
                  <a:cxn ang="0">
                    <a:pos x="16" y="7"/>
                  </a:cxn>
                  <a:cxn ang="0">
                    <a:pos x="12" y="8"/>
                  </a:cxn>
                  <a:cxn ang="0">
                    <a:pos x="4" y="7"/>
                  </a:cxn>
                  <a:cxn ang="0">
                    <a:pos x="0" y="3"/>
                  </a:cxn>
                  <a:cxn ang="0">
                    <a:pos x="2" y="0"/>
                  </a:cxn>
                  <a:cxn ang="0">
                    <a:pos x="6" y="0"/>
                  </a:cxn>
                  <a:cxn ang="0">
                    <a:pos x="12" y="0"/>
                  </a:cxn>
                  <a:cxn ang="0">
                    <a:pos x="21" y="5"/>
                  </a:cxn>
                </a:cxnLst>
                <a:rect l="0" t="0" r="r" b="b"/>
                <a:pathLst>
                  <a:path w="21" h="8">
                    <a:moveTo>
                      <a:pt x="21" y="5"/>
                    </a:moveTo>
                    <a:lnTo>
                      <a:pt x="16" y="7"/>
                    </a:lnTo>
                    <a:lnTo>
                      <a:pt x="12" y="8"/>
                    </a:lnTo>
                    <a:lnTo>
                      <a:pt x="4" y="7"/>
                    </a:lnTo>
                    <a:lnTo>
                      <a:pt x="0" y="3"/>
                    </a:lnTo>
                    <a:lnTo>
                      <a:pt x="2" y="0"/>
                    </a:lnTo>
                    <a:lnTo>
                      <a:pt x="6" y="0"/>
                    </a:lnTo>
                    <a:lnTo>
                      <a:pt x="12" y="0"/>
                    </a:lnTo>
                    <a:lnTo>
                      <a:pt x="21" y="5"/>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556" name="Freeform 286"/>
              <p:cNvSpPr>
                <a:spLocks/>
              </p:cNvSpPr>
              <p:nvPr/>
            </p:nvSpPr>
            <p:spPr bwMode="auto">
              <a:xfrm>
                <a:off x="2613819" y="3559175"/>
                <a:ext cx="136525" cy="55562"/>
              </a:xfrm>
              <a:custGeom>
                <a:avLst/>
                <a:gdLst/>
                <a:ahLst/>
                <a:cxnLst>
                  <a:cxn ang="0">
                    <a:pos x="73" y="14"/>
                  </a:cxn>
                  <a:cxn ang="0">
                    <a:pos x="80" y="18"/>
                  </a:cxn>
                  <a:cxn ang="0">
                    <a:pos x="86" y="25"/>
                  </a:cxn>
                  <a:cxn ang="0">
                    <a:pos x="68" y="25"/>
                  </a:cxn>
                  <a:cxn ang="0">
                    <a:pos x="62" y="28"/>
                  </a:cxn>
                  <a:cxn ang="0">
                    <a:pos x="59" y="30"/>
                  </a:cxn>
                  <a:cxn ang="0">
                    <a:pos x="56" y="28"/>
                  </a:cxn>
                  <a:cxn ang="0">
                    <a:pos x="54" y="26"/>
                  </a:cxn>
                  <a:cxn ang="0">
                    <a:pos x="47" y="30"/>
                  </a:cxn>
                  <a:cxn ang="0">
                    <a:pos x="42" y="35"/>
                  </a:cxn>
                  <a:cxn ang="0">
                    <a:pos x="38" y="31"/>
                  </a:cxn>
                  <a:cxn ang="0">
                    <a:pos x="37" y="30"/>
                  </a:cxn>
                  <a:cxn ang="0">
                    <a:pos x="25" y="26"/>
                  </a:cxn>
                  <a:cxn ang="0">
                    <a:pos x="13" y="28"/>
                  </a:cxn>
                  <a:cxn ang="0">
                    <a:pos x="9" y="28"/>
                  </a:cxn>
                  <a:cxn ang="0">
                    <a:pos x="7" y="28"/>
                  </a:cxn>
                  <a:cxn ang="0">
                    <a:pos x="7" y="30"/>
                  </a:cxn>
                  <a:cxn ang="0">
                    <a:pos x="7" y="31"/>
                  </a:cxn>
                  <a:cxn ang="0">
                    <a:pos x="2" y="28"/>
                  </a:cxn>
                  <a:cxn ang="0">
                    <a:pos x="0" y="23"/>
                  </a:cxn>
                  <a:cxn ang="0">
                    <a:pos x="2" y="21"/>
                  </a:cxn>
                  <a:cxn ang="0">
                    <a:pos x="4" y="21"/>
                  </a:cxn>
                  <a:cxn ang="0">
                    <a:pos x="16" y="21"/>
                  </a:cxn>
                  <a:cxn ang="0">
                    <a:pos x="26" y="21"/>
                  </a:cxn>
                  <a:cxn ang="0">
                    <a:pos x="23" y="16"/>
                  </a:cxn>
                  <a:cxn ang="0">
                    <a:pos x="23" y="11"/>
                  </a:cxn>
                  <a:cxn ang="0">
                    <a:pos x="18" y="7"/>
                  </a:cxn>
                  <a:cxn ang="0">
                    <a:pos x="16" y="4"/>
                  </a:cxn>
                  <a:cxn ang="0">
                    <a:pos x="18" y="2"/>
                  </a:cxn>
                  <a:cxn ang="0">
                    <a:pos x="19" y="0"/>
                  </a:cxn>
                  <a:cxn ang="0">
                    <a:pos x="25" y="2"/>
                  </a:cxn>
                  <a:cxn ang="0">
                    <a:pos x="31" y="4"/>
                  </a:cxn>
                  <a:cxn ang="0">
                    <a:pos x="38" y="2"/>
                  </a:cxn>
                  <a:cxn ang="0">
                    <a:pos x="47" y="2"/>
                  </a:cxn>
                  <a:cxn ang="0">
                    <a:pos x="57" y="2"/>
                  </a:cxn>
                  <a:cxn ang="0">
                    <a:pos x="64" y="6"/>
                  </a:cxn>
                  <a:cxn ang="0">
                    <a:pos x="69" y="11"/>
                  </a:cxn>
                  <a:cxn ang="0">
                    <a:pos x="76" y="16"/>
                  </a:cxn>
                  <a:cxn ang="0">
                    <a:pos x="73" y="14"/>
                  </a:cxn>
                </a:cxnLst>
                <a:rect l="0" t="0" r="r" b="b"/>
                <a:pathLst>
                  <a:path w="86" h="35">
                    <a:moveTo>
                      <a:pt x="73" y="14"/>
                    </a:moveTo>
                    <a:lnTo>
                      <a:pt x="80" y="18"/>
                    </a:lnTo>
                    <a:lnTo>
                      <a:pt x="86" y="25"/>
                    </a:lnTo>
                    <a:lnTo>
                      <a:pt x="68" y="25"/>
                    </a:lnTo>
                    <a:lnTo>
                      <a:pt x="62" y="28"/>
                    </a:lnTo>
                    <a:lnTo>
                      <a:pt x="59" y="30"/>
                    </a:lnTo>
                    <a:lnTo>
                      <a:pt x="56" y="28"/>
                    </a:lnTo>
                    <a:lnTo>
                      <a:pt x="54" y="26"/>
                    </a:lnTo>
                    <a:lnTo>
                      <a:pt x="47" y="30"/>
                    </a:lnTo>
                    <a:lnTo>
                      <a:pt x="42" y="35"/>
                    </a:lnTo>
                    <a:lnTo>
                      <a:pt x="38" y="31"/>
                    </a:lnTo>
                    <a:lnTo>
                      <a:pt x="37" y="30"/>
                    </a:lnTo>
                    <a:lnTo>
                      <a:pt x="25" y="26"/>
                    </a:lnTo>
                    <a:lnTo>
                      <a:pt x="13" y="28"/>
                    </a:lnTo>
                    <a:lnTo>
                      <a:pt x="9" y="28"/>
                    </a:lnTo>
                    <a:lnTo>
                      <a:pt x="7" y="28"/>
                    </a:lnTo>
                    <a:lnTo>
                      <a:pt x="7" y="30"/>
                    </a:lnTo>
                    <a:lnTo>
                      <a:pt x="7" y="31"/>
                    </a:lnTo>
                    <a:lnTo>
                      <a:pt x="2" y="28"/>
                    </a:lnTo>
                    <a:lnTo>
                      <a:pt x="0" y="23"/>
                    </a:lnTo>
                    <a:lnTo>
                      <a:pt x="2" y="21"/>
                    </a:lnTo>
                    <a:lnTo>
                      <a:pt x="4" y="21"/>
                    </a:lnTo>
                    <a:lnTo>
                      <a:pt x="16" y="21"/>
                    </a:lnTo>
                    <a:lnTo>
                      <a:pt x="26" y="21"/>
                    </a:lnTo>
                    <a:lnTo>
                      <a:pt x="23" y="16"/>
                    </a:lnTo>
                    <a:lnTo>
                      <a:pt x="23" y="11"/>
                    </a:lnTo>
                    <a:lnTo>
                      <a:pt x="18" y="7"/>
                    </a:lnTo>
                    <a:lnTo>
                      <a:pt x="16" y="4"/>
                    </a:lnTo>
                    <a:lnTo>
                      <a:pt x="18" y="2"/>
                    </a:lnTo>
                    <a:lnTo>
                      <a:pt x="19" y="0"/>
                    </a:lnTo>
                    <a:lnTo>
                      <a:pt x="25" y="2"/>
                    </a:lnTo>
                    <a:lnTo>
                      <a:pt x="31" y="4"/>
                    </a:lnTo>
                    <a:lnTo>
                      <a:pt x="38" y="2"/>
                    </a:lnTo>
                    <a:lnTo>
                      <a:pt x="47" y="2"/>
                    </a:lnTo>
                    <a:lnTo>
                      <a:pt x="57" y="2"/>
                    </a:lnTo>
                    <a:lnTo>
                      <a:pt x="64" y="6"/>
                    </a:lnTo>
                    <a:lnTo>
                      <a:pt x="69" y="11"/>
                    </a:lnTo>
                    <a:lnTo>
                      <a:pt x="76" y="16"/>
                    </a:lnTo>
                    <a:lnTo>
                      <a:pt x="73" y="14"/>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557" name="Freeform 287"/>
              <p:cNvSpPr>
                <a:spLocks/>
              </p:cNvSpPr>
              <p:nvPr/>
            </p:nvSpPr>
            <p:spPr bwMode="auto">
              <a:xfrm>
                <a:off x="2907507" y="3781425"/>
                <a:ext cx="15875" cy="15875"/>
              </a:xfrm>
              <a:custGeom>
                <a:avLst/>
                <a:gdLst/>
                <a:ahLst/>
                <a:cxnLst>
                  <a:cxn ang="0">
                    <a:pos x="10" y="3"/>
                  </a:cxn>
                  <a:cxn ang="0">
                    <a:pos x="10" y="0"/>
                  </a:cxn>
                  <a:cxn ang="0">
                    <a:pos x="6" y="0"/>
                  </a:cxn>
                  <a:cxn ang="0">
                    <a:pos x="5" y="0"/>
                  </a:cxn>
                  <a:cxn ang="0">
                    <a:pos x="0" y="1"/>
                  </a:cxn>
                  <a:cxn ang="0">
                    <a:pos x="0" y="10"/>
                  </a:cxn>
                  <a:cxn ang="0">
                    <a:pos x="3" y="10"/>
                  </a:cxn>
                  <a:cxn ang="0">
                    <a:pos x="6" y="7"/>
                  </a:cxn>
                  <a:cxn ang="0">
                    <a:pos x="10" y="3"/>
                  </a:cxn>
                </a:cxnLst>
                <a:rect l="0" t="0" r="r" b="b"/>
                <a:pathLst>
                  <a:path w="10" h="10">
                    <a:moveTo>
                      <a:pt x="10" y="3"/>
                    </a:moveTo>
                    <a:lnTo>
                      <a:pt x="10" y="0"/>
                    </a:lnTo>
                    <a:lnTo>
                      <a:pt x="6" y="0"/>
                    </a:lnTo>
                    <a:lnTo>
                      <a:pt x="5" y="0"/>
                    </a:lnTo>
                    <a:lnTo>
                      <a:pt x="0" y="1"/>
                    </a:lnTo>
                    <a:lnTo>
                      <a:pt x="0" y="10"/>
                    </a:lnTo>
                    <a:lnTo>
                      <a:pt x="3" y="10"/>
                    </a:lnTo>
                    <a:lnTo>
                      <a:pt x="6" y="7"/>
                    </a:lnTo>
                    <a:lnTo>
                      <a:pt x="10" y="3"/>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558" name="Freeform 288"/>
              <p:cNvSpPr>
                <a:spLocks/>
              </p:cNvSpPr>
              <p:nvPr/>
            </p:nvSpPr>
            <p:spPr bwMode="auto">
              <a:xfrm>
                <a:off x="3155157" y="4024313"/>
                <a:ext cx="53975" cy="41275"/>
              </a:xfrm>
              <a:custGeom>
                <a:avLst/>
                <a:gdLst/>
                <a:ahLst/>
                <a:cxnLst>
                  <a:cxn ang="0">
                    <a:pos x="14" y="0"/>
                  </a:cxn>
                  <a:cxn ang="0">
                    <a:pos x="17" y="2"/>
                  </a:cxn>
                  <a:cxn ang="0">
                    <a:pos x="24" y="5"/>
                  </a:cxn>
                  <a:cxn ang="0">
                    <a:pos x="26" y="7"/>
                  </a:cxn>
                  <a:cxn ang="0">
                    <a:pos x="31" y="5"/>
                  </a:cxn>
                  <a:cxn ang="0">
                    <a:pos x="33" y="7"/>
                  </a:cxn>
                  <a:cxn ang="0">
                    <a:pos x="34" y="10"/>
                  </a:cxn>
                  <a:cxn ang="0">
                    <a:pos x="29" y="19"/>
                  </a:cxn>
                  <a:cxn ang="0">
                    <a:pos x="21" y="26"/>
                  </a:cxn>
                  <a:cxn ang="0">
                    <a:pos x="14" y="22"/>
                  </a:cxn>
                  <a:cxn ang="0">
                    <a:pos x="7" y="20"/>
                  </a:cxn>
                  <a:cxn ang="0">
                    <a:pos x="2" y="15"/>
                  </a:cxn>
                  <a:cxn ang="0">
                    <a:pos x="0" y="12"/>
                  </a:cxn>
                  <a:cxn ang="0">
                    <a:pos x="2" y="3"/>
                  </a:cxn>
                  <a:cxn ang="0">
                    <a:pos x="10" y="0"/>
                  </a:cxn>
                  <a:cxn ang="0">
                    <a:pos x="12" y="0"/>
                  </a:cxn>
                  <a:cxn ang="0">
                    <a:pos x="14" y="0"/>
                  </a:cxn>
                </a:cxnLst>
                <a:rect l="0" t="0" r="r" b="b"/>
                <a:pathLst>
                  <a:path w="34" h="26">
                    <a:moveTo>
                      <a:pt x="14" y="0"/>
                    </a:moveTo>
                    <a:lnTo>
                      <a:pt x="17" y="2"/>
                    </a:lnTo>
                    <a:lnTo>
                      <a:pt x="24" y="5"/>
                    </a:lnTo>
                    <a:lnTo>
                      <a:pt x="26" y="7"/>
                    </a:lnTo>
                    <a:lnTo>
                      <a:pt x="31" y="5"/>
                    </a:lnTo>
                    <a:lnTo>
                      <a:pt x="33" y="7"/>
                    </a:lnTo>
                    <a:lnTo>
                      <a:pt x="34" y="10"/>
                    </a:lnTo>
                    <a:lnTo>
                      <a:pt x="29" y="19"/>
                    </a:lnTo>
                    <a:lnTo>
                      <a:pt x="21" y="26"/>
                    </a:lnTo>
                    <a:lnTo>
                      <a:pt x="14" y="22"/>
                    </a:lnTo>
                    <a:lnTo>
                      <a:pt x="7" y="20"/>
                    </a:lnTo>
                    <a:lnTo>
                      <a:pt x="2" y="15"/>
                    </a:lnTo>
                    <a:lnTo>
                      <a:pt x="0" y="12"/>
                    </a:lnTo>
                    <a:lnTo>
                      <a:pt x="2" y="3"/>
                    </a:lnTo>
                    <a:lnTo>
                      <a:pt x="10" y="0"/>
                    </a:lnTo>
                    <a:lnTo>
                      <a:pt x="12" y="0"/>
                    </a:lnTo>
                    <a:lnTo>
                      <a:pt x="14" y="0"/>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559" name="Freeform 289"/>
              <p:cNvSpPr>
                <a:spLocks/>
              </p:cNvSpPr>
              <p:nvPr/>
            </p:nvSpPr>
            <p:spPr bwMode="auto">
              <a:xfrm>
                <a:off x="2961482" y="5340350"/>
                <a:ext cx="38100" cy="23812"/>
              </a:xfrm>
              <a:custGeom>
                <a:avLst/>
                <a:gdLst/>
                <a:ahLst/>
                <a:cxnLst>
                  <a:cxn ang="0">
                    <a:pos x="5" y="3"/>
                  </a:cxn>
                  <a:cxn ang="0">
                    <a:pos x="8" y="1"/>
                  </a:cxn>
                  <a:cxn ang="0">
                    <a:pos x="14" y="0"/>
                  </a:cxn>
                  <a:cxn ang="0">
                    <a:pos x="19" y="0"/>
                  </a:cxn>
                  <a:cxn ang="0">
                    <a:pos x="24" y="0"/>
                  </a:cxn>
                  <a:cxn ang="0">
                    <a:pos x="24" y="1"/>
                  </a:cxn>
                  <a:cxn ang="0">
                    <a:pos x="24" y="3"/>
                  </a:cxn>
                  <a:cxn ang="0">
                    <a:pos x="19" y="8"/>
                  </a:cxn>
                  <a:cxn ang="0">
                    <a:pos x="10" y="10"/>
                  </a:cxn>
                  <a:cxn ang="0">
                    <a:pos x="7" y="13"/>
                  </a:cxn>
                  <a:cxn ang="0">
                    <a:pos x="3" y="15"/>
                  </a:cxn>
                  <a:cxn ang="0">
                    <a:pos x="2" y="15"/>
                  </a:cxn>
                  <a:cxn ang="0">
                    <a:pos x="0" y="15"/>
                  </a:cxn>
                  <a:cxn ang="0">
                    <a:pos x="0" y="10"/>
                  </a:cxn>
                  <a:cxn ang="0">
                    <a:pos x="2" y="6"/>
                  </a:cxn>
                  <a:cxn ang="0">
                    <a:pos x="5" y="3"/>
                  </a:cxn>
                </a:cxnLst>
                <a:rect l="0" t="0" r="r" b="b"/>
                <a:pathLst>
                  <a:path w="24" h="15">
                    <a:moveTo>
                      <a:pt x="5" y="3"/>
                    </a:moveTo>
                    <a:lnTo>
                      <a:pt x="8" y="1"/>
                    </a:lnTo>
                    <a:lnTo>
                      <a:pt x="14" y="0"/>
                    </a:lnTo>
                    <a:lnTo>
                      <a:pt x="19" y="0"/>
                    </a:lnTo>
                    <a:lnTo>
                      <a:pt x="24" y="0"/>
                    </a:lnTo>
                    <a:lnTo>
                      <a:pt x="24" y="1"/>
                    </a:lnTo>
                    <a:lnTo>
                      <a:pt x="24" y="3"/>
                    </a:lnTo>
                    <a:lnTo>
                      <a:pt x="19" y="8"/>
                    </a:lnTo>
                    <a:lnTo>
                      <a:pt x="10" y="10"/>
                    </a:lnTo>
                    <a:lnTo>
                      <a:pt x="7" y="13"/>
                    </a:lnTo>
                    <a:lnTo>
                      <a:pt x="3" y="15"/>
                    </a:lnTo>
                    <a:lnTo>
                      <a:pt x="2" y="15"/>
                    </a:lnTo>
                    <a:lnTo>
                      <a:pt x="0" y="15"/>
                    </a:lnTo>
                    <a:lnTo>
                      <a:pt x="0" y="10"/>
                    </a:lnTo>
                    <a:lnTo>
                      <a:pt x="2" y="6"/>
                    </a:lnTo>
                    <a:lnTo>
                      <a:pt x="5" y="3"/>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560" name="Freeform 290"/>
              <p:cNvSpPr>
                <a:spLocks/>
              </p:cNvSpPr>
              <p:nvPr/>
            </p:nvSpPr>
            <p:spPr bwMode="auto">
              <a:xfrm>
                <a:off x="2934494" y="5334000"/>
                <a:ext cx="31750" cy="26987"/>
              </a:xfrm>
              <a:custGeom>
                <a:avLst/>
                <a:gdLst/>
                <a:ahLst/>
                <a:cxnLst>
                  <a:cxn ang="0">
                    <a:pos x="7" y="5"/>
                  </a:cxn>
                  <a:cxn ang="0">
                    <a:pos x="3" y="2"/>
                  </a:cxn>
                  <a:cxn ang="0">
                    <a:pos x="3" y="0"/>
                  </a:cxn>
                  <a:cxn ang="0">
                    <a:pos x="12" y="0"/>
                  </a:cxn>
                  <a:cxn ang="0">
                    <a:pos x="20" y="0"/>
                  </a:cxn>
                  <a:cxn ang="0">
                    <a:pos x="20" y="2"/>
                  </a:cxn>
                  <a:cxn ang="0">
                    <a:pos x="20" y="5"/>
                  </a:cxn>
                  <a:cxn ang="0">
                    <a:pos x="10" y="10"/>
                  </a:cxn>
                  <a:cxn ang="0">
                    <a:pos x="1" y="17"/>
                  </a:cxn>
                  <a:cxn ang="0">
                    <a:pos x="0" y="16"/>
                  </a:cxn>
                  <a:cxn ang="0">
                    <a:pos x="3" y="10"/>
                  </a:cxn>
                  <a:cxn ang="0">
                    <a:pos x="7" y="5"/>
                  </a:cxn>
                </a:cxnLst>
                <a:rect l="0" t="0" r="r" b="b"/>
                <a:pathLst>
                  <a:path w="20" h="17">
                    <a:moveTo>
                      <a:pt x="7" y="5"/>
                    </a:moveTo>
                    <a:lnTo>
                      <a:pt x="3" y="2"/>
                    </a:lnTo>
                    <a:lnTo>
                      <a:pt x="3" y="0"/>
                    </a:lnTo>
                    <a:lnTo>
                      <a:pt x="12" y="0"/>
                    </a:lnTo>
                    <a:lnTo>
                      <a:pt x="20" y="0"/>
                    </a:lnTo>
                    <a:lnTo>
                      <a:pt x="20" y="2"/>
                    </a:lnTo>
                    <a:lnTo>
                      <a:pt x="20" y="5"/>
                    </a:lnTo>
                    <a:lnTo>
                      <a:pt x="10" y="10"/>
                    </a:lnTo>
                    <a:lnTo>
                      <a:pt x="1" y="17"/>
                    </a:lnTo>
                    <a:lnTo>
                      <a:pt x="0" y="16"/>
                    </a:lnTo>
                    <a:lnTo>
                      <a:pt x="3" y="10"/>
                    </a:lnTo>
                    <a:lnTo>
                      <a:pt x="7" y="5"/>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561" name="Freeform 291"/>
              <p:cNvSpPr>
                <a:spLocks/>
              </p:cNvSpPr>
              <p:nvPr/>
            </p:nvSpPr>
            <p:spPr bwMode="auto">
              <a:xfrm>
                <a:off x="2620169" y="5057775"/>
                <a:ext cx="19050" cy="47625"/>
              </a:xfrm>
              <a:custGeom>
                <a:avLst/>
                <a:gdLst/>
                <a:ahLst/>
                <a:cxnLst>
                  <a:cxn ang="0">
                    <a:pos x="0" y="16"/>
                  </a:cxn>
                  <a:cxn ang="0">
                    <a:pos x="0" y="13"/>
                  </a:cxn>
                  <a:cxn ang="0">
                    <a:pos x="2" y="7"/>
                  </a:cxn>
                  <a:cxn ang="0">
                    <a:pos x="2" y="2"/>
                  </a:cxn>
                  <a:cxn ang="0">
                    <a:pos x="5" y="0"/>
                  </a:cxn>
                  <a:cxn ang="0">
                    <a:pos x="10" y="2"/>
                  </a:cxn>
                  <a:cxn ang="0">
                    <a:pos x="12" y="9"/>
                  </a:cxn>
                  <a:cxn ang="0">
                    <a:pos x="10" y="13"/>
                  </a:cxn>
                  <a:cxn ang="0">
                    <a:pos x="10" y="14"/>
                  </a:cxn>
                  <a:cxn ang="0">
                    <a:pos x="10" y="30"/>
                  </a:cxn>
                  <a:cxn ang="0">
                    <a:pos x="5" y="30"/>
                  </a:cxn>
                  <a:cxn ang="0">
                    <a:pos x="0" y="26"/>
                  </a:cxn>
                  <a:cxn ang="0">
                    <a:pos x="0" y="23"/>
                  </a:cxn>
                  <a:cxn ang="0">
                    <a:pos x="0" y="18"/>
                  </a:cxn>
                  <a:cxn ang="0">
                    <a:pos x="0" y="16"/>
                  </a:cxn>
                </a:cxnLst>
                <a:rect l="0" t="0" r="r" b="b"/>
                <a:pathLst>
                  <a:path w="12" h="30">
                    <a:moveTo>
                      <a:pt x="0" y="16"/>
                    </a:moveTo>
                    <a:lnTo>
                      <a:pt x="0" y="13"/>
                    </a:lnTo>
                    <a:lnTo>
                      <a:pt x="2" y="7"/>
                    </a:lnTo>
                    <a:lnTo>
                      <a:pt x="2" y="2"/>
                    </a:lnTo>
                    <a:lnTo>
                      <a:pt x="5" y="0"/>
                    </a:lnTo>
                    <a:lnTo>
                      <a:pt x="10" y="2"/>
                    </a:lnTo>
                    <a:lnTo>
                      <a:pt x="12" y="9"/>
                    </a:lnTo>
                    <a:lnTo>
                      <a:pt x="10" y="13"/>
                    </a:lnTo>
                    <a:lnTo>
                      <a:pt x="10" y="14"/>
                    </a:lnTo>
                    <a:lnTo>
                      <a:pt x="10" y="30"/>
                    </a:lnTo>
                    <a:lnTo>
                      <a:pt x="5" y="30"/>
                    </a:lnTo>
                    <a:lnTo>
                      <a:pt x="0" y="26"/>
                    </a:lnTo>
                    <a:lnTo>
                      <a:pt x="0" y="23"/>
                    </a:lnTo>
                    <a:lnTo>
                      <a:pt x="0" y="18"/>
                    </a:lnTo>
                    <a:lnTo>
                      <a:pt x="0" y="16"/>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562" name="Freeform 292"/>
              <p:cNvSpPr>
                <a:spLocks/>
              </p:cNvSpPr>
              <p:nvPr/>
            </p:nvSpPr>
            <p:spPr bwMode="auto">
              <a:xfrm>
                <a:off x="2453482" y="3743325"/>
                <a:ext cx="1069975" cy="1722437"/>
              </a:xfrm>
              <a:custGeom>
                <a:avLst/>
                <a:gdLst/>
                <a:ahLst/>
                <a:cxnLst>
                  <a:cxn ang="0">
                    <a:pos x="52" y="79"/>
                  </a:cxn>
                  <a:cxn ang="0">
                    <a:pos x="65" y="55"/>
                  </a:cxn>
                  <a:cxn ang="0">
                    <a:pos x="86" y="22"/>
                  </a:cxn>
                  <a:cxn ang="0">
                    <a:pos x="143" y="0"/>
                  </a:cxn>
                  <a:cxn ang="0">
                    <a:pos x="139" y="41"/>
                  </a:cxn>
                  <a:cxn ang="0">
                    <a:pos x="158" y="13"/>
                  </a:cxn>
                  <a:cxn ang="0">
                    <a:pos x="191" y="22"/>
                  </a:cxn>
                  <a:cxn ang="0">
                    <a:pos x="234" y="32"/>
                  </a:cxn>
                  <a:cxn ang="0">
                    <a:pos x="272" y="24"/>
                  </a:cxn>
                  <a:cxn ang="0">
                    <a:pos x="313" y="56"/>
                  </a:cxn>
                  <a:cxn ang="0">
                    <a:pos x="344" y="87"/>
                  </a:cxn>
                  <a:cxn ang="0">
                    <a:pos x="409" y="101"/>
                  </a:cxn>
                  <a:cxn ang="0">
                    <a:pos x="442" y="134"/>
                  </a:cxn>
                  <a:cxn ang="0">
                    <a:pos x="437" y="177"/>
                  </a:cxn>
                  <a:cxn ang="0">
                    <a:pos x="463" y="208"/>
                  </a:cxn>
                  <a:cxn ang="0">
                    <a:pos x="507" y="192"/>
                  </a:cxn>
                  <a:cxn ang="0">
                    <a:pos x="538" y="218"/>
                  </a:cxn>
                  <a:cxn ang="0">
                    <a:pos x="616" y="227"/>
                  </a:cxn>
                  <a:cxn ang="0">
                    <a:pos x="671" y="261"/>
                  </a:cxn>
                  <a:cxn ang="0">
                    <a:pos x="642" y="345"/>
                  </a:cxn>
                  <a:cxn ang="0">
                    <a:pos x="614" y="395"/>
                  </a:cxn>
                  <a:cxn ang="0">
                    <a:pos x="604" y="447"/>
                  </a:cxn>
                  <a:cxn ang="0">
                    <a:pos x="571" y="510"/>
                  </a:cxn>
                  <a:cxn ang="0">
                    <a:pos x="509" y="533"/>
                  </a:cxn>
                  <a:cxn ang="0">
                    <a:pos x="475" y="602"/>
                  </a:cxn>
                  <a:cxn ang="0">
                    <a:pos x="433" y="655"/>
                  </a:cxn>
                  <a:cxn ang="0">
                    <a:pos x="368" y="706"/>
                  </a:cxn>
                  <a:cxn ang="0">
                    <a:pos x="342" y="710"/>
                  </a:cxn>
                  <a:cxn ang="0">
                    <a:pos x="349" y="758"/>
                  </a:cxn>
                  <a:cxn ang="0">
                    <a:pos x="282" y="777"/>
                  </a:cxn>
                  <a:cxn ang="0">
                    <a:pos x="277" y="811"/>
                  </a:cxn>
                  <a:cxn ang="0">
                    <a:pos x="237" y="822"/>
                  </a:cxn>
                  <a:cxn ang="0">
                    <a:pos x="260" y="839"/>
                  </a:cxn>
                  <a:cxn ang="0">
                    <a:pos x="237" y="861"/>
                  </a:cxn>
                  <a:cxn ang="0">
                    <a:pos x="217" y="918"/>
                  </a:cxn>
                  <a:cxn ang="0">
                    <a:pos x="205" y="961"/>
                  </a:cxn>
                  <a:cxn ang="0">
                    <a:pos x="186" y="1014"/>
                  </a:cxn>
                  <a:cxn ang="0">
                    <a:pos x="229" y="1068"/>
                  </a:cxn>
                  <a:cxn ang="0">
                    <a:pos x="201" y="1083"/>
                  </a:cxn>
                  <a:cxn ang="0">
                    <a:pos x="169" y="1071"/>
                  </a:cxn>
                  <a:cxn ang="0">
                    <a:pos x="132" y="1050"/>
                  </a:cxn>
                  <a:cxn ang="0">
                    <a:pos x="107" y="1026"/>
                  </a:cxn>
                  <a:cxn ang="0">
                    <a:pos x="105" y="1000"/>
                  </a:cxn>
                  <a:cxn ang="0">
                    <a:pos x="91" y="954"/>
                  </a:cxn>
                  <a:cxn ang="0">
                    <a:pos x="96" y="904"/>
                  </a:cxn>
                  <a:cxn ang="0">
                    <a:pos x="127" y="823"/>
                  </a:cxn>
                  <a:cxn ang="0">
                    <a:pos x="115" y="789"/>
                  </a:cxn>
                  <a:cxn ang="0">
                    <a:pos x="115" y="767"/>
                  </a:cxn>
                  <a:cxn ang="0">
                    <a:pos x="138" y="715"/>
                  </a:cxn>
                  <a:cxn ang="0">
                    <a:pos x="151" y="595"/>
                  </a:cxn>
                  <a:cxn ang="0">
                    <a:pos x="162" y="538"/>
                  </a:cxn>
                  <a:cxn ang="0">
                    <a:pos x="165" y="498"/>
                  </a:cxn>
                  <a:cxn ang="0">
                    <a:pos x="129" y="428"/>
                  </a:cxn>
                  <a:cxn ang="0">
                    <a:pos x="74" y="393"/>
                  </a:cxn>
                  <a:cxn ang="0">
                    <a:pos x="40" y="311"/>
                  </a:cxn>
                  <a:cxn ang="0">
                    <a:pos x="14" y="277"/>
                  </a:cxn>
                  <a:cxn ang="0">
                    <a:pos x="17" y="216"/>
                  </a:cxn>
                  <a:cxn ang="0">
                    <a:pos x="17" y="170"/>
                  </a:cxn>
                  <a:cxn ang="0">
                    <a:pos x="55" y="132"/>
                  </a:cxn>
                </a:cxnLst>
                <a:rect l="0" t="0" r="r" b="b"/>
                <a:pathLst>
                  <a:path w="674" h="1085">
                    <a:moveTo>
                      <a:pt x="57" y="118"/>
                    </a:moveTo>
                    <a:lnTo>
                      <a:pt x="57" y="115"/>
                    </a:lnTo>
                    <a:lnTo>
                      <a:pt x="55" y="108"/>
                    </a:lnTo>
                    <a:lnTo>
                      <a:pt x="53" y="103"/>
                    </a:lnTo>
                    <a:lnTo>
                      <a:pt x="55" y="96"/>
                    </a:lnTo>
                    <a:lnTo>
                      <a:pt x="57" y="91"/>
                    </a:lnTo>
                    <a:lnTo>
                      <a:pt x="52" y="79"/>
                    </a:lnTo>
                    <a:lnTo>
                      <a:pt x="48" y="72"/>
                    </a:lnTo>
                    <a:lnTo>
                      <a:pt x="53" y="63"/>
                    </a:lnTo>
                    <a:lnTo>
                      <a:pt x="60" y="58"/>
                    </a:lnTo>
                    <a:lnTo>
                      <a:pt x="62" y="58"/>
                    </a:lnTo>
                    <a:lnTo>
                      <a:pt x="65" y="58"/>
                    </a:lnTo>
                    <a:lnTo>
                      <a:pt x="65" y="56"/>
                    </a:lnTo>
                    <a:lnTo>
                      <a:pt x="65" y="55"/>
                    </a:lnTo>
                    <a:lnTo>
                      <a:pt x="67" y="53"/>
                    </a:lnTo>
                    <a:lnTo>
                      <a:pt x="69" y="53"/>
                    </a:lnTo>
                    <a:lnTo>
                      <a:pt x="71" y="46"/>
                    </a:lnTo>
                    <a:lnTo>
                      <a:pt x="77" y="43"/>
                    </a:lnTo>
                    <a:lnTo>
                      <a:pt x="79" y="36"/>
                    </a:lnTo>
                    <a:lnTo>
                      <a:pt x="83" y="31"/>
                    </a:lnTo>
                    <a:lnTo>
                      <a:pt x="86" y="22"/>
                    </a:lnTo>
                    <a:lnTo>
                      <a:pt x="96" y="19"/>
                    </a:lnTo>
                    <a:lnTo>
                      <a:pt x="103" y="15"/>
                    </a:lnTo>
                    <a:lnTo>
                      <a:pt x="112" y="13"/>
                    </a:lnTo>
                    <a:lnTo>
                      <a:pt x="119" y="10"/>
                    </a:lnTo>
                    <a:lnTo>
                      <a:pt x="129" y="8"/>
                    </a:lnTo>
                    <a:lnTo>
                      <a:pt x="136" y="3"/>
                    </a:lnTo>
                    <a:lnTo>
                      <a:pt x="143" y="0"/>
                    </a:lnTo>
                    <a:lnTo>
                      <a:pt x="146" y="1"/>
                    </a:lnTo>
                    <a:lnTo>
                      <a:pt x="148" y="5"/>
                    </a:lnTo>
                    <a:lnTo>
                      <a:pt x="144" y="10"/>
                    </a:lnTo>
                    <a:lnTo>
                      <a:pt x="143" y="12"/>
                    </a:lnTo>
                    <a:lnTo>
                      <a:pt x="139" y="22"/>
                    </a:lnTo>
                    <a:lnTo>
                      <a:pt x="138" y="32"/>
                    </a:lnTo>
                    <a:lnTo>
                      <a:pt x="139" y="41"/>
                    </a:lnTo>
                    <a:lnTo>
                      <a:pt x="146" y="48"/>
                    </a:lnTo>
                    <a:lnTo>
                      <a:pt x="148" y="43"/>
                    </a:lnTo>
                    <a:lnTo>
                      <a:pt x="151" y="39"/>
                    </a:lnTo>
                    <a:lnTo>
                      <a:pt x="148" y="31"/>
                    </a:lnTo>
                    <a:lnTo>
                      <a:pt x="144" y="24"/>
                    </a:lnTo>
                    <a:lnTo>
                      <a:pt x="148" y="15"/>
                    </a:lnTo>
                    <a:lnTo>
                      <a:pt x="158" y="13"/>
                    </a:lnTo>
                    <a:lnTo>
                      <a:pt x="170" y="13"/>
                    </a:lnTo>
                    <a:lnTo>
                      <a:pt x="163" y="8"/>
                    </a:lnTo>
                    <a:lnTo>
                      <a:pt x="160" y="5"/>
                    </a:lnTo>
                    <a:lnTo>
                      <a:pt x="170" y="5"/>
                    </a:lnTo>
                    <a:lnTo>
                      <a:pt x="177" y="13"/>
                    </a:lnTo>
                    <a:lnTo>
                      <a:pt x="191" y="17"/>
                    </a:lnTo>
                    <a:lnTo>
                      <a:pt x="191" y="22"/>
                    </a:lnTo>
                    <a:lnTo>
                      <a:pt x="196" y="25"/>
                    </a:lnTo>
                    <a:lnTo>
                      <a:pt x="203" y="25"/>
                    </a:lnTo>
                    <a:lnTo>
                      <a:pt x="212" y="25"/>
                    </a:lnTo>
                    <a:lnTo>
                      <a:pt x="218" y="25"/>
                    </a:lnTo>
                    <a:lnTo>
                      <a:pt x="224" y="25"/>
                    </a:lnTo>
                    <a:lnTo>
                      <a:pt x="227" y="31"/>
                    </a:lnTo>
                    <a:lnTo>
                      <a:pt x="234" y="32"/>
                    </a:lnTo>
                    <a:lnTo>
                      <a:pt x="244" y="29"/>
                    </a:lnTo>
                    <a:lnTo>
                      <a:pt x="249" y="25"/>
                    </a:lnTo>
                    <a:lnTo>
                      <a:pt x="256" y="24"/>
                    </a:lnTo>
                    <a:lnTo>
                      <a:pt x="263" y="22"/>
                    </a:lnTo>
                    <a:lnTo>
                      <a:pt x="272" y="22"/>
                    </a:lnTo>
                    <a:lnTo>
                      <a:pt x="277" y="24"/>
                    </a:lnTo>
                    <a:lnTo>
                      <a:pt x="272" y="24"/>
                    </a:lnTo>
                    <a:lnTo>
                      <a:pt x="268" y="25"/>
                    </a:lnTo>
                    <a:lnTo>
                      <a:pt x="268" y="29"/>
                    </a:lnTo>
                    <a:lnTo>
                      <a:pt x="279" y="36"/>
                    </a:lnTo>
                    <a:lnTo>
                      <a:pt x="291" y="39"/>
                    </a:lnTo>
                    <a:lnTo>
                      <a:pt x="296" y="46"/>
                    </a:lnTo>
                    <a:lnTo>
                      <a:pt x="298" y="56"/>
                    </a:lnTo>
                    <a:lnTo>
                      <a:pt x="313" y="56"/>
                    </a:lnTo>
                    <a:lnTo>
                      <a:pt x="318" y="60"/>
                    </a:lnTo>
                    <a:lnTo>
                      <a:pt x="323" y="63"/>
                    </a:lnTo>
                    <a:lnTo>
                      <a:pt x="327" y="68"/>
                    </a:lnTo>
                    <a:lnTo>
                      <a:pt x="332" y="77"/>
                    </a:lnTo>
                    <a:lnTo>
                      <a:pt x="335" y="79"/>
                    </a:lnTo>
                    <a:lnTo>
                      <a:pt x="341" y="81"/>
                    </a:lnTo>
                    <a:lnTo>
                      <a:pt x="344" y="87"/>
                    </a:lnTo>
                    <a:lnTo>
                      <a:pt x="354" y="91"/>
                    </a:lnTo>
                    <a:lnTo>
                      <a:pt x="366" y="93"/>
                    </a:lnTo>
                    <a:lnTo>
                      <a:pt x="378" y="94"/>
                    </a:lnTo>
                    <a:lnTo>
                      <a:pt x="392" y="94"/>
                    </a:lnTo>
                    <a:lnTo>
                      <a:pt x="399" y="98"/>
                    </a:lnTo>
                    <a:lnTo>
                      <a:pt x="409" y="101"/>
                    </a:lnTo>
                    <a:lnTo>
                      <a:pt x="409" y="101"/>
                    </a:lnTo>
                    <a:lnTo>
                      <a:pt x="411" y="101"/>
                    </a:lnTo>
                    <a:lnTo>
                      <a:pt x="416" y="103"/>
                    </a:lnTo>
                    <a:lnTo>
                      <a:pt x="425" y="110"/>
                    </a:lnTo>
                    <a:lnTo>
                      <a:pt x="430" y="115"/>
                    </a:lnTo>
                    <a:lnTo>
                      <a:pt x="439" y="120"/>
                    </a:lnTo>
                    <a:lnTo>
                      <a:pt x="439" y="125"/>
                    </a:lnTo>
                    <a:lnTo>
                      <a:pt x="442" y="134"/>
                    </a:lnTo>
                    <a:lnTo>
                      <a:pt x="445" y="141"/>
                    </a:lnTo>
                    <a:lnTo>
                      <a:pt x="449" y="149"/>
                    </a:lnTo>
                    <a:lnTo>
                      <a:pt x="452" y="153"/>
                    </a:lnTo>
                    <a:lnTo>
                      <a:pt x="457" y="158"/>
                    </a:lnTo>
                    <a:lnTo>
                      <a:pt x="449" y="163"/>
                    </a:lnTo>
                    <a:lnTo>
                      <a:pt x="442" y="170"/>
                    </a:lnTo>
                    <a:lnTo>
                      <a:pt x="437" y="177"/>
                    </a:lnTo>
                    <a:lnTo>
                      <a:pt x="435" y="189"/>
                    </a:lnTo>
                    <a:lnTo>
                      <a:pt x="437" y="192"/>
                    </a:lnTo>
                    <a:lnTo>
                      <a:pt x="442" y="194"/>
                    </a:lnTo>
                    <a:lnTo>
                      <a:pt x="447" y="199"/>
                    </a:lnTo>
                    <a:lnTo>
                      <a:pt x="451" y="206"/>
                    </a:lnTo>
                    <a:lnTo>
                      <a:pt x="463" y="206"/>
                    </a:lnTo>
                    <a:lnTo>
                      <a:pt x="463" y="208"/>
                    </a:lnTo>
                    <a:lnTo>
                      <a:pt x="464" y="211"/>
                    </a:lnTo>
                    <a:lnTo>
                      <a:pt x="468" y="208"/>
                    </a:lnTo>
                    <a:lnTo>
                      <a:pt x="471" y="206"/>
                    </a:lnTo>
                    <a:lnTo>
                      <a:pt x="478" y="192"/>
                    </a:lnTo>
                    <a:lnTo>
                      <a:pt x="490" y="187"/>
                    </a:lnTo>
                    <a:lnTo>
                      <a:pt x="497" y="187"/>
                    </a:lnTo>
                    <a:lnTo>
                      <a:pt x="507" y="192"/>
                    </a:lnTo>
                    <a:lnTo>
                      <a:pt x="516" y="196"/>
                    </a:lnTo>
                    <a:lnTo>
                      <a:pt x="525" y="201"/>
                    </a:lnTo>
                    <a:lnTo>
                      <a:pt x="530" y="203"/>
                    </a:lnTo>
                    <a:lnTo>
                      <a:pt x="533" y="206"/>
                    </a:lnTo>
                    <a:lnTo>
                      <a:pt x="533" y="211"/>
                    </a:lnTo>
                    <a:lnTo>
                      <a:pt x="535" y="218"/>
                    </a:lnTo>
                    <a:lnTo>
                      <a:pt x="538" y="218"/>
                    </a:lnTo>
                    <a:lnTo>
                      <a:pt x="543" y="215"/>
                    </a:lnTo>
                    <a:lnTo>
                      <a:pt x="549" y="213"/>
                    </a:lnTo>
                    <a:lnTo>
                      <a:pt x="561" y="216"/>
                    </a:lnTo>
                    <a:lnTo>
                      <a:pt x="573" y="222"/>
                    </a:lnTo>
                    <a:lnTo>
                      <a:pt x="592" y="218"/>
                    </a:lnTo>
                    <a:lnTo>
                      <a:pt x="604" y="222"/>
                    </a:lnTo>
                    <a:lnTo>
                      <a:pt x="616" y="227"/>
                    </a:lnTo>
                    <a:lnTo>
                      <a:pt x="619" y="232"/>
                    </a:lnTo>
                    <a:lnTo>
                      <a:pt x="626" y="240"/>
                    </a:lnTo>
                    <a:lnTo>
                      <a:pt x="635" y="246"/>
                    </a:lnTo>
                    <a:lnTo>
                      <a:pt x="643" y="251"/>
                    </a:lnTo>
                    <a:lnTo>
                      <a:pt x="652" y="251"/>
                    </a:lnTo>
                    <a:lnTo>
                      <a:pt x="662" y="252"/>
                    </a:lnTo>
                    <a:lnTo>
                      <a:pt x="671" y="261"/>
                    </a:lnTo>
                    <a:lnTo>
                      <a:pt x="674" y="277"/>
                    </a:lnTo>
                    <a:lnTo>
                      <a:pt x="672" y="289"/>
                    </a:lnTo>
                    <a:lnTo>
                      <a:pt x="671" y="299"/>
                    </a:lnTo>
                    <a:lnTo>
                      <a:pt x="666" y="307"/>
                    </a:lnTo>
                    <a:lnTo>
                      <a:pt x="662" y="316"/>
                    </a:lnTo>
                    <a:lnTo>
                      <a:pt x="652" y="330"/>
                    </a:lnTo>
                    <a:lnTo>
                      <a:pt x="642" y="345"/>
                    </a:lnTo>
                    <a:lnTo>
                      <a:pt x="636" y="349"/>
                    </a:lnTo>
                    <a:lnTo>
                      <a:pt x="633" y="356"/>
                    </a:lnTo>
                    <a:lnTo>
                      <a:pt x="624" y="363"/>
                    </a:lnTo>
                    <a:lnTo>
                      <a:pt x="617" y="369"/>
                    </a:lnTo>
                    <a:lnTo>
                      <a:pt x="612" y="375"/>
                    </a:lnTo>
                    <a:lnTo>
                      <a:pt x="612" y="385"/>
                    </a:lnTo>
                    <a:lnTo>
                      <a:pt x="614" y="395"/>
                    </a:lnTo>
                    <a:lnTo>
                      <a:pt x="616" y="405"/>
                    </a:lnTo>
                    <a:lnTo>
                      <a:pt x="614" y="418"/>
                    </a:lnTo>
                    <a:lnTo>
                      <a:pt x="614" y="430"/>
                    </a:lnTo>
                    <a:lnTo>
                      <a:pt x="612" y="431"/>
                    </a:lnTo>
                    <a:lnTo>
                      <a:pt x="611" y="435"/>
                    </a:lnTo>
                    <a:lnTo>
                      <a:pt x="605" y="440"/>
                    </a:lnTo>
                    <a:lnTo>
                      <a:pt x="604" y="447"/>
                    </a:lnTo>
                    <a:lnTo>
                      <a:pt x="602" y="455"/>
                    </a:lnTo>
                    <a:lnTo>
                      <a:pt x="602" y="464"/>
                    </a:lnTo>
                    <a:lnTo>
                      <a:pt x="592" y="478"/>
                    </a:lnTo>
                    <a:lnTo>
                      <a:pt x="583" y="491"/>
                    </a:lnTo>
                    <a:lnTo>
                      <a:pt x="581" y="497"/>
                    </a:lnTo>
                    <a:lnTo>
                      <a:pt x="581" y="502"/>
                    </a:lnTo>
                    <a:lnTo>
                      <a:pt x="571" y="510"/>
                    </a:lnTo>
                    <a:lnTo>
                      <a:pt x="559" y="516"/>
                    </a:lnTo>
                    <a:lnTo>
                      <a:pt x="545" y="516"/>
                    </a:lnTo>
                    <a:lnTo>
                      <a:pt x="535" y="519"/>
                    </a:lnTo>
                    <a:lnTo>
                      <a:pt x="530" y="521"/>
                    </a:lnTo>
                    <a:lnTo>
                      <a:pt x="528" y="524"/>
                    </a:lnTo>
                    <a:lnTo>
                      <a:pt x="518" y="529"/>
                    </a:lnTo>
                    <a:lnTo>
                      <a:pt x="509" y="533"/>
                    </a:lnTo>
                    <a:lnTo>
                      <a:pt x="500" y="534"/>
                    </a:lnTo>
                    <a:lnTo>
                      <a:pt x="495" y="543"/>
                    </a:lnTo>
                    <a:lnTo>
                      <a:pt x="487" y="548"/>
                    </a:lnTo>
                    <a:lnTo>
                      <a:pt x="480" y="553"/>
                    </a:lnTo>
                    <a:lnTo>
                      <a:pt x="475" y="564"/>
                    </a:lnTo>
                    <a:lnTo>
                      <a:pt x="475" y="577"/>
                    </a:lnTo>
                    <a:lnTo>
                      <a:pt x="475" y="602"/>
                    </a:lnTo>
                    <a:lnTo>
                      <a:pt x="461" y="610"/>
                    </a:lnTo>
                    <a:lnTo>
                      <a:pt x="454" y="626"/>
                    </a:lnTo>
                    <a:lnTo>
                      <a:pt x="454" y="626"/>
                    </a:lnTo>
                    <a:lnTo>
                      <a:pt x="451" y="632"/>
                    </a:lnTo>
                    <a:lnTo>
                      <a:pt x="447" y="641"/>
                    </a:lnTo>
                    <a:lnTo>
                      <a:pt x="439" y="648"/>
                    </a:lnTo>
                    <a:lnTo>
                      <a:pt x="433" y="655"/>
                    </a:lnTo>
                    <a:lnTo>
                      <a:pt x="425" y="660"/>
                    </a:lnTo>
                    <a:lnTo>
                      <a:pt x="420" y="670"/>
                    </a:lnTo>
                    <a:lnTo>
                      <a:pt x="413" y="682"/>
                    </a:lnTo>
                    <a:lnTo>
                      <a:pt x="406" y="694"/>
                    </a:lnTo>
                    <a:lnTo>
                      <a:pt x="396" y="705"/>
                    </a:lnTo>
                    <a:lnTo>
                      <a:pt x="382" y="710"/>
                    </a:lnTo>
                    <a:lnTo>
                      <a:pt x="368" y="706"/>
                    </a:lnTo>
                    <a:lnTo>
                      <a:pt x="359" y="705"/>
                    </a:lnTo>
                    <a:lnTo>
                      <a:pt x="347" y="701"/>
                    </a:lnTo>
                    <a:lnTo>
                      <a:pt x="337" y="700"/>
                    </a:lnTo>
                    <a:lnTo>
                      <a:pt x="334" y="700"/>
                    </a:lnTo>
                    <a:lnTo>
                      <a:pt x="334" y="701"/>
                    </a:lnTo>
                    <a:lnTo>
                      <a:pt x="337" y="706"/>
                    </a:lnTo>
                    <a:lnTo>
                      <a:pt x="342" y="710"/>
                    </a:lnTo>
                    <a:lnTo>
                      <a:pt x="346" y="717"/>
                    </a:lnTo>
                    <a:lnTo>
                      <a:pt x="349" y="725"/>
                    </a:lnTo>
                    <a:lnTo>
                      <a:pt x="353" y="730"/>
                    </a:lnTo>
                    <a:lnTo>
                      <a:pt x="358" y="737"/>
                    </a:lnTo>
                    <a:lnTo>
                      <a:pt x="356" y="744"/>
                    </a:lnTo>
                    <a:lnTo>
                      <a:pt x="356" y="751"/>
                    </a:lnTo>
                    <a:lnTo>
                      <a:pt x="349" y="758"/>
                    </a:lnTo>
                    <a:lnTo>
                      <a:pt x="342" y="767"/>
                    </a:lnTo>
                    <a:lnTo>
                      <a:pt x="327" y="772"/>
                    </a:lnTo>
                    <a:lnTo>
                      <a:pt x="311" y="777"/>
                    </a:lnTo>
                    <a:lnTo>
                      <a:pt x="303" y="775"/>
                    </a:lnTo>
                    <a:lnTo>
                      <a:pt x="294" y="775"/>
                    </a:lnTo>
                    <a:lnTo>
                      <a:pt x="286" y="775"/>
                    </a:lnTo>
                    <a:lnTo>
                      <a:pt x="282" y="777"/>
                    </a:lnTo>
                    <a:lnTo>
                      <a:pt x="277" y="782"/>
                    </a:lnTo>
                    <a:lnTo>
                      <a:pt x="277" y="791"/>
                    </a:lnTo>
                    <a:lnTo>
                      <a:pt x="277" y="798"/>
                    </a:lnTo>
                    <a:lnTo>
                      <a:pt x="277" y="806"/>
                    </a:lnTo>
                    <a:lnTo>
                      <a:pt x="277" y="806"/>
                    </a:lnTo>
                    <a:lnTo>
                      <a:pt x="277" y="808"/>
                    </a:lnTo>
                    <a:lnTo>
                      <a:pt x="277" y="811"/>
                    </a:lnTo>
                    <a:lnTo>
                      <a:pt x="272" y="815"/>
                    </a:lnTo>
                    <a:lnTo>
                      <a:pt x="265" y="818"/>
                    </a:lnTo>
                    <a:lnTo>
                      <a:pt x="253" y="815"/>
                    </a:lnTo>
                    <a:lnTo>
                      <a:pt x="243" y="811"/>
                    </a:lnTo>
                    <a:lnTo>
                      <a:pt x="237" y="813"/>
                    </a:lnTo>
                    <a:lnTo>
                      <a:pt x="237" y="816"/>
                    </a:lnTo>
                    <a:lnTo>
                      <a:pt x="237" y="822"/>
                    </a:lnTo>
                    <a:lnTo>
                      <a:pt x="239" y="828"/>
                    </a:lnTo>
                    <a:lnTo>
                      <a:pt x="243" y="834"/>
                    </a:lnTo>
                    <a:lnTo>
                      <a:pt x="248" y="837"/>
                    </a:lnTo>
                    <a:lnTo>
                      <a:pt x="251" y="835"/>
                    </a:lnTo>
                    <a:lnTo>
                      <a:pt x="255" y="834"/>
                    </a:lnTo>
                    <a:lnTo>
                      <a:pt x="256" y="835"/>
                    </a:lnTo>
                    <a:lnTo>
                      <a:pt x="260" y="839"/>
                    </a:lnTo>
                    <a:lnTo>
                      <a:pt x="256" y="842"/>
                    </a:lnTo>
                    <a:lnTo>
                      <a:pt x="255" y="846"/>
                    </a:lnTo>
                    <a:lnTo>
                      <a:pt x="246" y="842"/>
                    </a:lnTo>
                    <a:lnTo>
                      <a:pt x="241" y="841"/>
                    </a:lnTo>
                    <a:lnTo>
                      <a:pt x="243" y="846"/>
                    </a:lnTo>
                    <a:lnTo>
                      <a:pt x="248" y="847"/>
                    </a:lnTo>
                    <a:lnTo>
                      <a:pt x="237" y="861"/>
                    </a:lnTo>
                    <a:lnTo>
                      <a:pt x="234" y="878"/>
                    </a:lnTo>
                    <a:lnTo>
                      <a:pt x="227" y="884"/>
                    </a:lnTo>
                    <a:lnTo>
                      <a:pt x="220" y="885"/>
                    </a:lnTo>
                    <a:lnTo>
                      <a:pt x="210" y="890"/>
                    </a:lnTo>
                    <a:lnTo>
                      <a:pt x="206" y="904"/>
                    </a:lnTo>
                    <a:lnTo>
                      <a:pt x="208" y="913"/>
                    </a:lnTo>
                    <a:lnTo>
                      <a:pt x="217" y="918"/>
                    </a:lnTo>
                    <a:lnTo>
                      <a:pt x="224" y="921"/>
                    </a:lnTo>
                    <a:lnTo>
                      <a:pt x="229" y="932"/>
                    </a:lnTo>
                    <a:lnTo>
                      <a:pt x="225" y="939"/>
                    </a:lnTo>
                    <a:lnTo>
                      <a:pt x="220" y="945"/>
                    </a:lnTo>
                    <a:lnTo>
                      <a:pt x="213" y="949"/>
                    </a:lnTo>
                    <a:lnTo>
                      <a:pt x="208" y="954"/>
                    </a:lnTo>
                    <a:lnTo>
                      <a:pt x="205" y="961"/>
                    </a:lnTo>
                    <a:lnTo>
                      <a:pt x="203" y="971"/>
                    </a:lnTo>
                    <a:lnTo>
                      <a:pt x="194" y="976"/>
                    </a:lnTo>
                    <a:lnTo>
                      <a:pt x="187" y="980"/>
                    </a:lnTo>
                    <a:lnTo>
                      <a:pt x="181" y="990"/>
                    </a:lnTo>
                    <a:lnTo>
                      <a:pt x="179" y="1004"/>
                    </a:lnTo>
                    <a:lnTo>
                      <a:pt x="181" y="1009"/>
                    </a:lnTo>
                    <a:lnTo>
                      <a:pt x="186" y="1014"/>
                    </a:lnTo>
                    <a:lnTo>
                      <a:pt x="189" y="1019"/>
                    </a:lnTo>
                    <a:lnTo>
                      <a:pt x="193" y="1031"/>
                    </a:lnTo>
                    <a:lnTo>
                      <a:pt x="196" y="1042"/>
                    </a:lnTo>
                    <a:lnTo>
                      <a:pt x="201" y="1050"/>
                    </a:lnTo>
                    <a:lnTo>
                      <a:pt x="208" y="1055"/>
                    </a:lnTo>
                    <a:lnTo>
                      <a:pt x="218" y="1062"/>
                    </a:lnTo>
                    <a:lnTo>
                      <a:pt x="229" y="1068"/>
                    </a:lnTo>
                    <a:lnTo>
                      <a:pt x="239" y="1073"/>
                    </a:lnTo>
                    <a:lnTo>
                      <a:pt x="236" y="1073"/>
                    </a:lnTo>
                    <a:lnTo>
                      <a:pt x="232" y="1073"/>
                    </a:lnTo>
                    <a:lnTo>
                      <a:pt x="217" y="1078"/>
                    </a:lnTo>
                    <a:lnTo>
                      <a:pt x="206" y="1083"/>
                    </a:lnTo>
                    <a:lnTo>
                      <a:pt x="203" y="1083"/>
                    </a:lnTo>
                    <a:lnTo>
                      <a:pt x="201" y="1083"/>
                    </a:lnTo>
                    <a:lnTo>
                      <a:pt x="198" y="1083"/>
                    </a:lnTo>
                    <a:lnTo>
                      <a:pt x="196" y="1085"/>
                    </a:lnTo>
                    <a:lnTo>
                      <a:pt x="189" y="1085"/>
                    </a:lnTo>
                    <a:lnTo>
                      <a:pt x="182" y="1085"/>
                    </a:lnTo>
                    <a:lnTo>
                      <a:pt x="174" y="1081"/>
                    </a:lnTo>
                    <a:lnTo>
                      <a:pt x="172" y="1076"/>
                    </a:lnTo>
                    <a:lnTo>
                      <a:pt x="169" y="1071"/>
                    </a:lnTo>
                    <a:lnTo>
                      <a:pt x="167" y="1069"/>
                    </a:lnTo>
                    <a:lnTo>
                      <a:pt x="153" y="1064"/>
                    </a:lnTo>
                    <a:lnTo>
                      <a:pt x="148" y="1057"/>
                    </a:lnTo>
                    <a:lnTo>
                      <a:pt x="141" y="1057"/>
                    </a:lnTo>
                    <a:lnTo>
                      <a:pt x="138" y="1057"/>
                    </a:lnTo>
                    <a:lnTo>
                      <a:pt x="132" y="1054"/>
                    </a:lnTo>
                    <a:lnTo>
                      <a:pt x="132" y="1050"/>
                    </a:lnTo>
                    <a:lnTo>
                      <a:pt x="120" y="1049"/>
                    </a:lnTo>
                    <a:lnTo>
                      <a:pt x="115" y="1045"/>
                    </a:lnTo>
                    <a:lnTo>
                      <a:pt x="110" y="1040"/>
                    </a:lnTo>
                    <a:lnTo>
                      <a:pt x="107" y="1037"/>
                    </a:lnTo>
                    <a:lnTo>
                      <a:pt x="105" y="1033"/>
                    </a:lnTo>
                    <a:lnTo>
                      <a:pt x="103" y="1031"/>
                    </a:lnTo>
                    <a:lnTo>
                      <a:pt x="107" y="1026"/>
                    </a:lnTo>
                    <a:lnTo>
                      <a:pt x="112" y="1023"/>
                    </a:lnTo>
                    <a:lnTo>
                      <a:pt x="110" y="1021"/>
                    </a:lnTo>
                    <a:lnTo>
                      <a:pt x="108" y="1021"/>
                    </a:lnTo>
                    <a:lnTo>
                      <a:pt x="110" y="1016"/>
                    </a:lnTo>
                    <a:lnTo>
                      <a:pt x="112" y="1012"/>
                    </a:lnTo>
                    <a:lnTo>
                      <a:pt x="108" y="1004"/>
                    </a:lnTo>
                    <a:lnTo>
                      <a:pt x="105" y="1000"/>
                    </a:lnTo>
                    <a:lnTo>
                      <a:pt x="100" y="997"/>
                    </a:lnTo>
                    <a:lnTo>
                      <a:pt x="98" y="992"/>
                    </a:lnTo>
                    <a:lnTo>
                      <a:pt x="98" y="987"/>
                    </a:lnTo>
                    <a:lnTo>
                      <a:pt x="98" y="985"/>
                    </a:lnTo>
                    <a:lnTo>
                      <a:pt x="96" y="975"/>
                    </a:lnTo>
                    <a:lnTo>
                      <a:pt x="95" y="964"/>
                    </a:lnTo>
                    <a:lnTo>
                      <a:pt x="91" y="954"/>
                    </a:lnTo>
                    <a:lnTo>
                      <a:pt x="91" y="947"/>
                    </a:lnTo>
                    <a:lnTo>
                      <a:pt x="96" y="937"/>
                    </a:lnTo>
                    <a:lnTo>
                      <a:pt x="101" y="927"/>
                    </a:lnTo>
                    <a:lnTo>
                      <a:pt x="98" y="916"/>
                    </a:lnTo>
                    <a:lnTo>
                      <a:pt x="95" y="908"/>
                    </a:lnTo>
                    <a:lnTo>
                      <a:pt x="95" y="904"/>
                    </a:lnTo>
                    <a:lnTo>
                      <a:pt x="96" y="904"/>
                    </a:lnTo>
                    <a:lnTo>
                      <a:pt x="96" y="899"/>
                    </a:lnTo>
                    <a:lnTo>
                      <a:pt x="100" y="897"/>
                    </a:lnTo>
                    <a:lnTo>
                      <a:pt x="107" y="902"/>
                    </a:lnTo>
                    <a:lnTo>
                      <a:pt x="114" y="908"/>
                    </a:lnTo>
                    <a:lnTo>
                      <a:pt x="131" y="832"/>
                    </a:lnTo>
                    <a:lnTo>
                      <a:pt x="131" y="825"/>
                    </a:lnTo>
                    <a:lnTo>
                      <a:pt x="127" y="823"/>
                    </a:lnTo>
                    <a:lnTo>
                      <a:pt x="126" y="825"/>
                    </a:lnTo>
                    <a:lnTo>
                      <a:pt x="120" y="827"/>
                    </a:lnTo>
                    <a:lnTo>
                      <a:pt x="117" y="830"/>
                    </a:lnTo>
                    <a:lnTo>
                      <a:pt x="112" y="823"/>
                    </a:lnTo>
                    <a:lnTo>
                      <a:pt x="110" y="813"/>
                    </a:lnTo>
                    <a:lnTo>
                      <a:pt x="112" y="801"/>
                    </a:lnTo>
                    <a:lnTo>
                      <a:pt x="115" y="789"/>
                    </a:lnTo>
                    <a:lnTo>
                      <a:pt x="119" y="787"/>
                    </a:lnTo>
                    <a:lnTo>
                      <a:pt x="120" y="787"/>
                    </a:lnTo>
                    <a:lnTo>
                      <a:pt x="119" y="782"/>
                    </a:lnTo>
                    <a:lnTo>
                      <a:pt x="117" y="780"/>
                    </a:lnTo>
                    <a:lnTo>
                      <a:pt x="115" y="777"/>
                    </a:lnTo>
                    <a:lnTo>
                      <a:pt x="115" y="772"/>
                    </a:lnTo>
                    <a:lnTo>
                      <a:pt x="115" y="767"/>
                    </a:lnTo>
                    <a:lnTo>
                      <a:pt x="115" y="763"/>
                    </a:lnTo>
                    <a:lnTo>
                      <a:pt x="119" y="744"/>
                    </a:lnTo>
                    <a:lnTo>
                      <a:pt x="127" y="732"/>
                    </a:lnTo>
                    <a:lnTo>
                      <a:pt x="129" y="725"/>
                    </a:lnTo>
                    <a:lnTo>
                      <a:pt x="132" y="718"/>
                    </a:lnTo>
                    <a:lnTo>
                      <a:pt x="134" y="717"/>
                    </a:lnTo>
                    <a:lnTo>
                      <a:pt x="138" y="715"/>
                    </a:lnTo>
                    <a:lnTo>
                      <a:pt x="141" y="698"/>
                    </a:lnTo>
                    <a:lnTo>
                      <a:pt x="144" y="682"/>
                    </a:lnTo>
                    <a:lnTo>
                      <a:pt x="143" y="645"/>
                    </a:lnTo>
                    <a:lnTo>
                      <a:pt x="143" y="632"/>
                    </a:lnTo>
                    <a:lnTo>
                      <a:pt x="146" y="620"/>
                    </a:lnTo>
                    <a:lnTo>
                      <a:pt x="146" y="605"/>
                    </a:lnTo>
                    <a:lnTo>
                      <a:pt x="151" y="595"/>
                    </a:lnTo>
                    <a:lnTo>
                      <a:pt x="155" y="583"/>
                    </a:lnTo>
                    <a:lnTo>
                      <a:pt x="158" y="571"/>
                    </a:lnTo>
                    <a:lnTo>
                      <a:pt x="158" y="569"/>
                    </a:lnTo>
                    <a:lnTo>
                      <a:pt x="158" y="567"/>
                    </a:lnTo>
                    <a:lnTo>
                      <a:pt x="158" y="557"/>
                    </a:lnTo>
                    <a:lnTo>
                      <a:pt x="162" y="548"/>
                    </a:lnTo>
                    <a:lnTo>
                      <a:pt x="162" y="538"/>
                    </a:lnTo>
                    <a:lnTo>
                      <a:pt x="162" y="533"/>
                    </a:lnTo>
                    <a:lnTo>
                      <a:pt x="162" y="529"/>
                    </a:lnTo>
                    <a:lnTo>
                      <a:pt x="162" y="526"/>
                    </a:lnTo>
                    <a:lnTo>
                      <a:pt x="162" y="519"/>
                    </a:lnTo>
                    <a:lnTo>
                      <a:pt x="163" y="512"/>
                    </a:lnTo>
                    <a:lnTo>
                      <a:pt x="163" y="504"/>
                    </a:lnTo>
                    <a:lnTo>
                      <a:pt x="165" y="498"/>
                    </a:lnTo>
                    <a:lnTo>
                      <a:pt x="163" y="490"/>
                    </a:lnTo>
                    <a:lnTo>
                      <a:pt x="163" y="478"/>
                    </a:lnTo>
                    <a:lnTo>
                      <a:pt x="162" y="464"/>
                    </a:lnTo>
                    <a:lnTo>
                      <a:pt x="162" y="457"/>
                    </a:lnTo>
                    <a:lnTo>
                      <a:pt x="151" y="442"/>
                    </a:lnTo>
                    <a:lnTo>
                      <a:pt x="139" y="433"/>
                    </a:lnTo>
                    <a:lnTo>
                      <a:pt x="129" y="428"/>
                    </a:lnTo>
                    <a:lnTo>
                      <a:pt x="120" y="424"/>
                    </a:lnTo>
                    <a:lnTo>
                      <a:pt x="112" y="418"/>
                    </a:lnTo>
                    <a:lnTo>
                      <a:pt x="105" y="414"/>
                    </a:lnTo>
                    <a:lnTo>
                      <a:pt x="95" y="409"/>
                    </a:lnTo>
                    <a:lnTo>
                      <a:pt x="86" y="405"/>
                    </a:lnTo>
                    <a:lnTo>
                      <a:pt x="79" y="399"/>
                    </a:lnTo>
                    <a:lnTo>
                      <a:pt x="74" y="393"/>
                    </a:lnTo>
                    <a:lnTo>
                      <a:pt x="71" y="387"/>
                    </a:lnTo>
                    <a:lnTo>
                      <a:pt x="72" y="378"/>
                    </a:lnTo>
                    <a:lnTo>
                      <a:pt x="67" y="368"/>
                    </a:lnTo>
                    <a:lnTo>
                      <a:pt x="62" y="359"/>
                    </a:lnTo>
                    <a:lnTo>
                      <a:pt x="53" y="342"/>
                    </a:lnTo>
                    <a:lnTo>
                      <a:pt x="45" y="326"/>
                    </a:lnTo>
                    <a:lnTo>
                      <a:pt x="40" y="311"/>
                    </a:lnTo>
                    <a:lnTo>
                      <a:pt x="34" y="299"/>
                    </a:lnTo>
                    <a:lnTo>
                      <a:pt x="31" y="295"/>
                    </a:lnTo>
                    <a:lnTo>
                      <a:pt x="28" y="295"/>
                    </a:lnTo>
                    <a:lnTo>
                      <a:pt x="22" y="287"/>
                    </a:lnTo>
                    <a:lnTo>
                      <a:pt x="21" y="280"/>
                    </a:lnTo>
                    <a:lnTo>
                      <a:pt x="17" y="278"/>
                    </a:lnTo>
                    <a:lnTo>
                      <a:pt x="14" y="277"/>
                    </a:lnTo>
                    <a:lnTo>
                      <a:pt x="3" y="264"/>
                    </a:lnTo>
                    <a:lnTo>
                      <a:pt x="0" y="252"/>
                    </a:lnTo>
                    <a:lnTo>
                      <a:pt x="2" y="242"/>
                    </a:lnTo>
                    <a:lnTo>
                      <a:pt x="7" y="237"/>
                    </a:lnTo>
                    <a:lnTo>
                      <a:pt x="14" y="227"/>
                    </a:lnTo>
                    <a:lnTo>
                      <a:pt x="22" y="218"/>
                    </a:lnTo>
                    <a:lnTo>
                      <a:pt x="17" y="216"/>
                    </a:lnTo>
                    <a:lnTo>
                      <a:pt x="14" y="218"/>
                    </a:lnTo>
                    <a:lnTo>
                      <a:pt x="7" y="211"/>
                    </a:lnTo>
                    <a:lnTo>
                      <a:pt x="7" y="201"/>
                    </a:lnTo>
                    <a:lnTo>
                      <a:pt x="7" y="192"/>
                    </a:lnTo>
                    <a:lnTo>
                      <a:pt x="12" y="187"/>
                    </a:lnTo>
                    <a:lnTo>
                      <a:pt x="15" y="180"/>
                    </a:lnTo>
                    <a:lnTo>
                      <a:pt x="17" y="170"/>
                    </a:lnTo>
                    <a:lnTo>
                      <a:pt x="24" y="166"/>
                    </a:lnTo>
                    <a:lnTo>
                      <a:pt x="31" y="161"/>
                    </a:lnTo>
                    <a:lnTo>
                      <a:pt x="34" y="153"/>
                    </a:lnTo>
                    <a:lnTo>
                      <a:pt x="38" y="148"/>
                    </a:lnTo>
                    <a:lnTo>
                      <a:pt x="43" y="139"/>
                    </a:lnTo>
                    <a:lnTo>
                      <a:pt x="50" y="136"/>
                    </a:lnTo>
                    <a:lnTo>
                      <a:pt x="55" y="132"/>
                    </a:lnTo>
                    <a:lnTo>
                      <a:pt x="60" y="125"/>
                    </a:lnTo>
                    <a:lnTo>
                      <a:pt x="57" y="123"/>
                    </a:lnTo>
                    <a:lnTo>
                      <a:pt x="55" y="122"/>
                    </a:lnTo>
                    <a:lnTo>
                      <a:pt x="57" y="117"/>
                    </a:lnTo>
                    <a:lnTo>
                      <a:pt x="57" y="118"/>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563" name="Freeform 293"/>
              <p:cNvSpPr>
                <a:spLocks/>
              </p:cNvSpPr>
              <p:nvPr/>
            </p:nvSpPr>
            <p:spPr bwMode="auto">
              <a:xfrm>
                <a:off x="2518569" y="3440113"/>
                <a:ext cx="14288" cy="15875"/>
              </a:xfrm>
              <a:custGeom>
                <a:avLst/>
                <a:gdLst/>
                <a:ahLst/>
                <a:cxnLst>
                  <a:cxn ang="0">
                    <a:pos x="4" y="0"/>
                  </a:cxn>
                  <a:cxn ang="0">
                    <a:pos x="7" y="2"/>
                  </a:cxn>
                  <a:cxn ang="0">
                    <a:pos x="9" y="7"/>
                  </a:cxn>
                  <a:cxn ang="0">
                    <a:pos x="7" y="8"/>
                  </a:cxn>
                  <a:cxn ang="0">
                    <a:pos x="5" y="10"/>
                  </a:cxn>
                  <a:cxn ang="0">
                    <a:pos x="0" y="7"/>
                  </a:cxn>
                  <a:cxn ang="0">
                    <a:pos x="0" y="0"/>
                  </a:cxn>
                  <a:cxn ang="0">
                    <a:pos x="4" y="0"/>
                  </a:cxn>
                </a:cxnLst>
                <a:rect l="0" t="0" r="r" b="b"/>
                <a:pathLst>
                  <a:path w="9" h="10">
                    <a:moveTo>
                      <a:pt x="4" y="0"/>
                    </a:moveTo>
                    <a:lnTo>
                      <a:pt x="7" y="2"/>
                    </a:lnTo>
                    <a:lnTo>
                      <a:pt x="9" y="7"/>
                    </a:lnTo>
                    <a:lnTo>
                      <a:pt x="7" y="8"/>
                    </a:lnTo>
                    <a:lnTo>
                      <a:pt x="5" y="10"/>
                    </a:lnTo>
                    <a:lnTo>
                      <a:pt x="0" y="7"/>
                    </a:lnTo>
                    <a:lnTo>
                      <a:pt x="0" y="0"/>
                    </a:lnTo>
                    <a:lnTo>
                      <a:pt x="4" y="0"/>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564" name="Freeform 294"/>
              <p:cNvSpPr>
                <a:spLocks/>
              </p:cNvSpPr>
              <p:nvPr/>
            </p:nvSpPr>
            <p:spPr bwMode="auto">
              <a:xfrm>
                <a:off x="2507457" y="3394075"/>
                <a:ext cx="22225" cy="7937"/>
              </a:xfrm>
              <a:custGeom>
                <a:avLst/>
                <a:gdLst/>
                <a:ahLst/>
                <a:cxnLst>
                  <a:cxn ang="0">
                    <a:pos x="0" y="5"/>
                  </a:cxn>
                  <a:cxn ang="0">
                    <a:pos x="2" y="1"/>
                  </a:cxn>
                  <a:cxn ang="0">
                    <a:pos x="7" y="0"/>
                  </a:cxn>
                  <a:cxn ang="0">
                    <a:pos x="11" y="1"/>
                  </a:cxn>
                  <a:cxn ang="0">
                    <a:pos x="14" y="5"/>
                  </a:cxn>
                  <a:cxn ang="0">
                    <a:pos x="6" y="5"/>
                  </a:cxn>
                  <a:cxn ang="0">
                    <a:pos x="0" y="5"/>
                  </a:cxn>
                </a:cxnLst>
                <a:rect l="0" t="0" r="r" b="b"/>
                <a:pathLst>
                  <a:path w="14" h="5">
                    <a:moveTo>
                      <a:pt x="0" y="5"/>
                    </a:moveTo>
                    <a:lnTo>
                      <a:pt x="2" y="1"/>
                    </a:lnTo>
                    <a:lnTo>
                      <a:pt x="7" y="0"/>
                    </a:lnTo>
                    <a:lnTo>
                      <a:pt x="11" y="1"/>
                    </a:lnTo>
                    <a:lnTo>
                      <a:pt x="14" y="5"/>
                    </a:lnTo>
                    <a:lnTo>
                      <a:pt x="6" y="5"/>
                    </a:lnTo>
                    <a:lnTo>
                      <a:pt x="0" y="5"/>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565" name="Freeform 295"/>
              <p:cNvSpPr>
                <a:spLocks/>
              </p:cNvSpPr>
              <p:nvPr/>
            </p:nvSpPr>
            <p:spPr bwMode="auto">
              <a:xfrm>
                <a:off x="2543969" y="3403600"/>
                <a:ext cx="4763" cy="6350"/>
              </a:xfrm>
              <a:custGeom>
                <a:avLst/>
                <a:gdLst/>
                <a:ahLst/>
                <a:cxnLst>
                  <a:cxn ang="0">
                    <a:pos x="3" y="4"/>
                  </a:cxn>
                  <a:cxn ang="0">
                    <a:pos x="0" y="2"/>
                  </a:cxn>
                  <a:cxn ang="0">
                    <a:pos x="0" y="0"/>
                  </a:cxn>
                  <a:cxn ang="0">
                    <a:pos x="3" y="4"/>
                  </a:cxn>
                </a:cxnLst>
                <a:rect l="0" t="0" r="r" b="b"/>
                <a:pathLst>
                  <a:path w="3" h="4">
                    <a:moveTo>
                      <a:pt x="3" y="4"/>
                    </a:moveTo>
                    <a:lnTo>
                      <a:pt x="0" y="2"/>
                    </a:lnTo>
                    <a:lnTo>
                      <a:pt x="0" y="0"/>
                    </a:lnTo>
                    <a:lnTo>
                      <a:pt x="3" y="4"/>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566" name="Freeform 296"/>
              <p:cNvSpPr>
                <a:spLocks/>
              </p:cNvSpPr>
              <p:nvPr/>
            </p:nvSpPr>
            <p:spPr bwMode="auto">
              <a:xfrm>
                <a:off x="2624932" y="3524250"/>
                <a:ext cx="17463" cy="14287"/>
              </a:xfrm>
              <a:custGeom>
                <a:avLst/>
                <a:gdLst/>
                <a:ahLst/>
                <a:cxnLst>
                  <a:cxn ang="0">
                    <a:pos x="0" y="5"/>
                  </a:cxn>
                  <a:cxn ang="0">
                    <a:pos x="0" y="9"/>
                  </a:cxn>
                  <a:cxn ang="0">
                    <a:pos x="2" y="9"/>
                  </a:cxn>
                  <a:cxn ang="0">
                    <a:pos x="6" y="7"/>
                  </a:cxn>
                  <a:cxn ang="0">
                    <a:pos x="11" y="5"/>
                  </a:cxn>
                  <a:cxn ang="0">
                    <a:pos x="11" y="0"/>
                  </a:cxn>
                  <a:cxn ang="0">
                    <a:pos x="6" y="4"/>
                  </a:cxn>
                  <a:cxn ang="0">
                    <a:pos x="0" y="5"/>
                  </a:cxn>
                </a:cxnLst>
                <a:rect l="0" t="0" r="r" b="b"/>
                <a:pathLst>
                  <a:path w="11" h="9">
                    <a:moveTo>
                      <a:pt x="0" y="5"/>
                    </a:moveTo>
                    <a:lnTo>
                      <a:pt x="0" y="9"/>
                    </a:lnTo>
                    <a:lnTo>
                      <a:pt x="2" y="9"/>
                    </a:lnTo>
                    <a:lnTo>
                      <a:pt x="6" y="7"/>
                    </a:lnTo>
                    <a:lnTo>
                      <a:pt x="11" y="5"/>
                    </a:lnTo>
                    <a:lnTo>
                      <a:pt x="11" y="0"/>
                    </a:lnTo>
                    <a:lnTo>
                      <a:pt x="6" y="4"/>
                    </a:lnTo>
                    <a:lnTo>
                      <a:pt x="0" y="5"/>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567" name="Freeform 297"/>
              <p:cNvSpPr>
                <a:spLocks/>
              </p:cNvSpPr>
              <p:nvPr/>
            </p:nvSpPr>
            <p:spPr bwMode="auto">
              <a:xfrm>
                <a:off x="1456532" y="2787650"/>
                <a:ext cx="1323975" cy="649287"/>
              </a:xfrm>
              <a:custGeom>
                <a:avLst/>
                <a:gdLst/>
                <a:ahLst/>
                <a:cxnLst>
                  <a:cxn ang="0">
                    <a:pos x="642" y="289"/>
                  </a:cxn>
                  <a:cxn ang="0">
                    <a:pos x="626" y="337"/>
                  </a:cxn>
                  <a:cxn ang="0">
                    <a:pos x="638" y="368"/>
                  </a:cxn>
                  <a:cxn ang="0">
                    <a:pos x="626" y="404"/>
                  </a:cxn>
                  <a:cxn ang="0">
                    <a:pos x="600" y="347"/>
                  </a:cxn>
                  <a:cxn ang="0">
                    <a:pos x="559" y="330"/>
                  </a:cxn>
                  <a:cxn ang="0">
                    <a:pos x="530" y="325"/>
                  </a:cxn>
                  <a:cxn ang="0">
                    <a:pos x="506" y="339"/>
                  </a:cxn>
                  <a:cxn ang="0">
                    <a:pos x="473" y="335"/>
                  </a:cxn>
                  <a:cxn ang="0">
                    <a:pos x="441" y="335"/>
                  </a:cxn>
                  <a:cxn ang="0">
                    <a:pos x="410" y="356"/>
                  </a:cxn>
                  <a:cxn ang="0">
                    <a:pos x="392" y="390"/>
                  </a:cxn>
                  <a:cxn ang="0">
                    <a:pos x="358" y="370"/>
                  </a:cxn>
                  <a:cxn ang="0">
                    <a:pos x="332" y="332"/>
                  </a:cxn>
                  <a:cxn ang="0">
                    <a:pos x="306" y="347"/>
                  </a:cxn>
                  <a:cxn ang="0">
                    <a:pos x="275" y="313"/>
                  </a:cxn>
                  <a:cxn ang="0">
                    <a:pos x="238" y="308"/>
                  </a:cxn>
                  <a:cxn ang="0">
                    <a:pos x="86" y="270"/>
                  </a:cxn>
                  <a:cxn ang="0">
                    <a:pos x="47" y="234"/>
                  </a:cxn>
                  <a:cxn ang="0">
                    <a:pos x="17" y="186"/>
                  </a:cxn>
                  <a:cxn ang="0">
                    <a:pos x="5" y="141"/>
                  </a:cxn>
                  <a:cxn ang="0">
                    <a:pos x="5" y="82"/>
                  </a:cxn>
                  <a:cxn ang="0">
                    <a:pos x="2" y="22"/>
                  </a:cxn>
                  <a:cxn ang="0">
                    <a:pos x="29" y="17"/>
                  </a:cxn>
                  <a:cxn ang="0">
                    <a:pos x="435" y="5"/>
                  </a:cxn>
                  <a:cxn ang="0">
                    <a:pos x="494" y="20"/>
                  </a:cxn>
                  <a:cxn ang="0">
                    <a:pos x="470" y="51"/>
                  </a:cxn>
                  <a:cxn ang="0">
                    <a:pos x="494" y="53"/>
                  </a:cxn>
                  <a:cxn ang="0">
                    <a:pos x="527" y="41"/>
                  </a:cxn>
                  <a:cxn ang="0">
                    <a:pos x="551" y="50"/>
                  </a:cxn>
                  <a:cxn ang="0">
                    <a:pos x="573" y="62"/>
                  </a:cxn>
                  <a:cxn ang="0">
                    <a:pos x="530" y="86"/>
                  </a:cxn>
                  <a:cxn ang="0">
                    <a:pos x="530" y="115"/>
                  </a:cxn>
                  <a:cxn ang="0">
                    <a:pos x="549" y="131"/>
                  </a:cxn>
                  <a:cxn ang="0">
                    <a:pos x="552" y="94"/>
                  </a:cxn>
                  <a:cxn ang="0">
                    <a:pos x="570" y="70"/>
                  </a:cxn>
                  <a:cxn ang="0">
                    <a:pos x="595" y="74"/>
                  </a:cxn>
                  <a:cxn ang="0">
                    <a:pos x="604" y="96"/>
                  </a:cxn>
                  <a:cxn ang="0">
                    <a:pos x="599" y="136"/>
                  </a:cxn>
                  <a:cxn ang="0">
                    <a:pos x="654" y="124"/>
                  </a:cxn>
                  <a:cxn ang="0">
                    <a:pos x="668" y="110"/>
                  </a:cxn>
                  <a:cxn ang="0">
                    <a:pos x="712" y="86"/>
                  </a:cxn>
                  <a:cxn ang="0">
                    <a:pos x="757" y="74"/>
                  </a:cxn>
                  <a:cxn ang="0">
                    <a:pos x="783" y="67"/>
                  </a:cxn>
                  <a:cxn ang="0">
                    <a:pos x="814" y="34"/>
                  </a:cxn>
                  <a:cxn ang="0">
                    <a:pos x="834" y="82"/>
                  </a:cxn>
                  <a:cxn ang="0">
                    <a:pos x="798" y="96"/>
                  </a:cxn>
                  <a:cxn ang="0">
                    <a:pos x="783" y="129"/>
                  </a:cxn>
                  <a:cxn ang="0">
                    <a:pos x="795" y="139"/>
                  </a:cxn>
                  <a:cxn ang="0">
                    <a:pos x="748" y="146"/>
                  </a:cxn>
                  <a:cxn ang="0">
                    <a:pos x="747" y="151"/>
                  </a:cxn>
                  <a:cxn ang="0">
                    <a:pos x="733" y="160"/>
                  </a:cxn>
                  <a:cxn ang="0">
                    <a:pos x="721" y="184"/>
                  </a:cxn>
                  <a:cxn ang="0">
                    <a:pos x="719" y="192"/>
                  </a:cxn>
                  <a:cxn ang="0">
                    <a:pos x="705" y="211"/>
                  </a:cxn>
                  <a:cxn ang="0">
                    <a:pos x="700" y="187"/>
                  </a:cxn>
                  <a:cxn ang="0">
                    <a:pos x="700" y="217"/>
                  </a:cxn>
                  <a:cxn ang="0">
                    <a:pos x="705" y="225"/>
                  </a:cxn>
                  <a:cxn ang="0">
                    <a:pos x="704" y="239"/>
                  </a:cxn>
                  <a:cxn ang="0">
                    <a:pos x="699" y="254"/>
                  </a:cxn>
                  <a:cxn ang="0">
                    <a:pos x="678" y="268"/>
                  </a:cxn>
                </a:cxnLst>
                <a:rect l="0" t="0" r="r" b="b"/>
                <a:pathLst>
                  <a:path w="834" h="409">
                    <a:moveTo>
                      <a:pt x="678" y="268"/>
                    </a:moveTo>
                    <a:lnTo>
                      <a:pt x="668" y="272"/>
                    </a:lnTo>
                    <a:lnTo>
                      <a:pt x="659" y="277"/>
                    </a:lnTo>
                    <a:lnTo>
                      <a:pt x="649" y="282"/>
                    </a:lnTo>
                    <a:lnTo>
                      <a:pt x="642" y="289"/>
                    </a:lnTo>
                    <a:lnTo>
                      <a:pt x="633" y="294"/>
                    </a:lnTo>
                    <a:lnTo>
                      <a:pt x="628" y="304"/>
                    </a:lnTo>
                    <a:lnTo>
                      <a:pt x="625" y="315"/>
                    </a:lnTo>
                    <a:lnTo>
                      <a:pt x="625" y="328"/>
                    </a:lnTo>
                    <a:lnTo>
                      <a:pt x="626" y="337"/>
                    </a:lnTo>
                    <a:lnTo>
                      <a:pt x="631" y="345"/>
                    </a:lnTo>
                    <a:lnTo>
                      <a:pt x="635" y="354"/>
                    </a:lnTo>
                    <a:lnTo>
                      <a:pt x="638" y="366"/>
                    </a:lnTo>
                    <a:lnTo>
                      <a:pt x="638" y="364"/>
                    </a:lnTo>
                    <a:lnTo>
                      <a:pt x="638" y="368"/>
                    </a:lnTo>
                    <a:lnTo>
                      <a:pt x="642" y="376"/>
                    </a:lnTo>
                    <a:lnTo>
                      <a:pt x="645" y="388"/>
                    </a:lnTo>
                    <a:lnTo>
                      <a:pt x="642" y="402"/>
                    </a:lnTo>
                    <a:lnTo>
                      <a:pt x="633" y="409"/>
                    </a:lnTo>
                    <a:lnTo>
                      <a:pt x="626" y="404"/>
                    </a:lnTo>
                    <a:lnTo>
                      <a:pt x="623" y="395"/>
                    </a:lnTo>
                    <a:lnTo>
                      <a:pt x="614" y="385"/>
                    </a:lnTo>
                    <a:lnTo>
                      <a:pt x="607" y="376"/>
                    </a:lnTo>
                    <a:lnTo>
                      <a:pt x="602" y="361"/>
                    </a:lnTo>
                    <a:lnTo>
                      <a:pt x="600" y="347"/>
                    </a:lnTo>
                    <a:lnTo>
                      <a:pt x="594" y="333"/>
                    </a:lnTo>
                    <a:lnTo>
                      <a:pt x="583" y="330"/>
                    </a:lnTo>
                    <a:lnTo>
                      <a:pt x="578" y="333"/>
                    </a:lnTo>
                    <a:lnTo>
                      <a:pt x="573" y="337"/>
                    </a:lnTo>
                    <a:lnTo>
                      <a:pt x="559" y="330"/>
                    </a:lnTo>
                    <a:lnTo>
                      <a:pt x="545" y="325"/>
                    </a:lnTo>
                    <a:lnTo>
                      <a:pt x="537" y="327"/>
                    </a:lnTo>
                    <a:lnTo>
                      <a:pt x="533" y="328"/>
                    </a:lnTo>
                    <a:lnTo>
                      <a:pt x="530" y="327"/>
                    </a:lnTo>
                    <a:lnTo>
                      <a:pt x="530" y="325"/>
                    </a:lnTo>
                    <a:lnTo>
                      <a:pt x="516" y="327"/>
                    </a:lnTo>
                    <a:lnTo>
                      <a:pt x="502" y="328"/>
                    </a:lnTo>
                    <a:lnTo>
                      <a:pt x="506" y="328"/>
                    </a:lnTo>
                    <a:lnTo>
                      <a:pt x="509" y="328"/>
                    </a:lnTo>
                    <a:lnTo>
                      <a:pt x="506" y="339"/>
                    </a:lnTo>
                    <a:lnTo>
                      <a:pt x="509" y="345"/>
                    </a:lnTo>
                    <a:lnTo>
                      <a:pt x="499" y="345"/>
                    </a:lnTo>
                    <a:lnTo>
                      <a:pt x="489" y="342"/>
                    </a:lnTo>
                    <a:lnTo>
                      <a:pt x="480" y="337"/>
                    </a:lnTo>
                    <a:lnTo>
                      <a:pt x="473" y="335"/>
                    </a:lnTo>
                    <a:lnTo>
                      <a:pt x="468" y="337"/>
                    </a:lnTo>
                    <a:lnTo>
                      <a:pt x="466" y="339"/>
                    </a:lnTo>
                    <a:lnTo>
                      <a:pt x="458" y="335"/>
                    </a:lnTo>
                    <a:lnTo>
                      <a:pt x="451" y="333"/>
                    </a:lnTo>
                    <a:lnTo>
                      <a:pt x="441" y="335"/>
                    </a:lnTo>
                    <a:lnTo>
                      <a:pt x="434" y="340"/>
                    </a:lnTo>
                    <a:lnTo>
                      <a:pt x="428" y="345"/>
                    </a:lnTo>
                    <a:lnTo>
                      <a:pt x="423" y="352"/>
                    </a:lnTo>
                    <a:lnTo>
                      <a:pt x="416" y="354"/>
                    </a:lnTo>
                    <a:lnTo>
                      <a:pt x="410" y="356"/>
                    </a:lnTo>
                    <a:lnTo>
                      <a:pt x="401" y="359"/>
                    </a:lnTo>
                    <a:lnTo>
                      <a:pt x="396" y="366"/>
                    </a:lnTo>
                    <a:lnTo>
                      <a:pt x="392" y="376"/>
                    </a:lnTo>
                    <a:lnTo>
                      <a:pt x="392" y="388"/>
                    </a:lnTo>
                    <a:lnTo>
                      <a:pt x="392" y="390"/>
                    </a:lnTo>
                    <a:lnTo>
                      <a:pt x="394" y="394"/>
                    </a:lnTo>
                    <a:lnTo>
                      <a:pt x="379" y="390"/>
                    </a:lnTo>
                    <a:lnTo>
                      <a:pt x="370" y="387"/>
                    </a:lnTo>
                    <a:lnTo>
                      <a:pt x="363" y="378"/>
                    </a:lnTo>
                    <a:lnTo>
                      <a:pt x="358" y="370"/>
                    </a:lnTo>
                    <a:lnTo>
                      <a:pt x="355" y="361"/>
                    </a:lnTo>
                    <a:lnTo>
                      <a:pt x="351" y="352"/>
                    </a:lnTo>
                    <a:lnTo>
                      <a:pt x="346" y="342"/>
                    </a:lnTo>
                    <a:lnTo>
                      <a:pt x="341" y="337"/>
                    </a:lnTo>
                    <a:lnTo>
                      <a:pt x="332" y="332"/>
                    </a:lnTo>
                    <a:lnTo>
                      <a:pt x="324" y="332"/>
                    </a:lnTo>
                    <a:lnTo>
                      <a:pt x="317" y="333"/>
                    </a:lnTo>
                    <a:lnTo>
                      <a:pt x="313" y="339"/>
                    </a:lnTo>
                    <a:lnTo>
                      <a:pt x="310" y="344"/>
                    </a:lnTo>
                    <a:lnTo>
                      <a:pt x="306" y="347"/>
                    </a:lnTo>
                    <a:lnTo>
                      <a:pt x="298" y="344"/>
                    </a:lnTo>
                    <a:lnTo>
                      <a:pt x="291" y="337"/>
                    </a:lnTo>
                    <a:lnTo>
                      <a:pt x="286" y="328"/>
                    </a:lnTo>
                    <a:lnTo>
                      <a:pt x="282" y="323"/>
                    </a:lnTo>
                    <a:lnTo>
                      <a:pt x="275" y="313"/>
                    </a:lnTo>
                    <a:lnTo>
                      <a:pt x="269" y="308"/>
                    </a:lnTo>
                    <a:lnTo>
                      <a:pt x="258" y="302"/>
                    </a:lnTo>
                    <a:lnTo>
                      <a:pt x="248" y="301"/>
                    </a:lnTo>
                    <a:lnTo>
                      <a:pt x="238" y="301"/>
                    </a:lnTo>
                    <a:lnTo>
                      <a:pt x="238" y="308"/>
                    </a:lnTo>
                    <a:lnTo>
                      <a:pt x="196" y="308"/>
                    </a:lnTo>
                    <a:lnTo>
                      <a:pt x="141" y="290"/>
                    </a:lnTo>
                    <a:lnTo>
                      <a:pt x="109" y="290"/>
                    </a:lnTo>
                    <a:lnTo>
                      <a:pt x="100" y="278"/>
                    </a:lnTo>
                    <a:lnTo>
                      <a:pt x="86" y="270"/>
                    </a:lnTo>
                    <a:lnTo>
                      <a:pt x="71" y="261"/>
                    </a:lnTo>
                    <a:lnTo>
                      <a:pt x="57" y="256"/>
                    </a:lnTo>
                    <a:lnTo>
                      <a:pt x="54" y="251"/>
                    </a:lnTo>
                    <a:lnTo>
                      <a:pt x="54" y="246"/>
                    </a:lnTo>
                    <a:lnTo>
                      <a:pt x="47" y="234"/>
                    </a:lnTo>
                    <a:lnTo>
                      <a:pt x="40" y="223"/>
                    </a:lnTo>
                    <a:lnTo>
                      <a:pt x="35" y="213"/>
                    </a:lnTo>
                    <a:lnTo>
                      <a:pt x="35" y="201"/>
                    </a:lnTo>
                    <a:lnTo>
                      <a:pt x="26" y="196"/>
                    </a:lnTo>
                    <a:lnTo>
                      <a:pt x="17" y="186"/>
                    </a:lnTo>
                    <a:lnTo>
                      <a:pt x="9" y="174"/>
                    </a:lnTo>
                    <a:lnTo>
                      <a:pt x="4" y="161"/>
                    </a:lnTo>
                    <a:lnTo>
                      <a:pt x="4" y="156"/>
                    </a:lnTo>
                    <a:lnTo>
                      <a:pt x="9" y="153"/>
                    </a:lnTo>
                    <a:lnTo>
                      <a:pt x="5" y="141"/>
                    </a:lnTo>
                    <a:lnTo>
                      <a:pt x="5" y="131"/>
                    </a:lnTo>
                    <a:lnTo>
                      <a:pt x="4" y="119"/>
                    </a:lnTo>
                    <a:lnTo>
                      <a:pt x="4" y="110"/>
                    </a:lnTo>
                    <a:lnTo>
                      <a:pt x="2" y="96"/>
                    </a:lnTo>
                    <a:lnTo>
                      <a:pt x="5" y="82"/>
                    </a:lnTo>
                    <a:lnTo>
                      <a:pt x="9" y="65"/>
                    </a:lnTo>
                    <a:lnTo>
                      <a:pt x="12" y="53"/>
                    </a:lnTo>
                    <a:lnTo>
                      <a:pt x="5" y="39"/>
                    </a:lnTo>
                    <a:lnTo>
                      <a:pt x="0" y="26"/>
                    </a:lnTo>
                    <a:lnTo>
                      <a:pt x="2" y="22"/>
                    </a:lnTo>
                    <a:lnTo>
                      <a:pt x="7" y="22"/>
                    </a:lnTo>
                    <a:lnTo>
                      <a:pt x="16" y="24"/>
                    </a:lnTo>
                    <a:lnTo>
                      <a:pt x="23" y="31"/>
                    </a:lnTo>
                    <a:lnTo>
                      <a:pt x="26" y="24"/>
                    </a:lnTo>
                    <a:lnTo>
                      <a:pt x="29" y="17"/>
                    </a:lnTo>
                    <a:lnTo>
                      <a:pt x="26" y="10"/>
                    </a:lnTo>
                    <a:lnTo>
                      <a:pt x="23" y="5"/>
                    </a:lnTo>
                    <a:lnTo>
                      <a:pt x="428" y="5"/>
                    </a:lnTo>
                    <a:lnTo>
                      <a:pt x="428" y="0"/>
                    </a:lnTo>
                    <a:lnTo>
                      <a:pt x="435" y="5"/>
                    </a:lnTo>
                    <a:lnTo>
                      <a:pt x="442" y="12"/>
                    </a:lnTo>
                    <a:lnTo>
                      <a:pt x="466" y="12"/>
                    </a:lnTo>
                    <a:lnTo>
                      <a:pt x="473" y="17"/>
                    </a:lnTo>
                    <a:lnTo>
                      <a:pt x="484" y="20"/>
                    </a:lnTo>
                    <a:lnTo>
                      <a:pt x="494" y="20"/>
                    </a:lnTo>
                    <a:lnTo>
                      <a:pt x="509" y="22"/>
                    </a:lnTo>
                    <a:lnTo>
                      <a:pt x="499" y="27"/>
                    </a:lnTo>
                    <a:lnTo>
                      <a:pt x="489" y="34"/>
                    </a:lnTo>
                    <a:lnTo>
                      <a:pt x="478" y="39"/>
                    </a:lnTo>
                    <a:lnTo>
                      <a:pt x="470" y="51"/>
                    </a:lnTo>
                    <a:lnTo>
                      <a:pt x="477" y="51"/>
                    </a:lnTo>
                    <a:lnTo>
                      <a:pt x="480" y="48"/>
                    </a:lnTo>
                    <a:lnTo>
                      <a:pt x="487" y="48"/>
                    </a:lnTo>
                    <a:lnTo>
                      <a:pt x="489" y="51"/>
                    </a:lnTo>
                    <a:lnTo>
                      <a:pt x="494" y="53"/>
                    </a:lnTo>
                    <a:lnTo>
                      <a:pt x="501" y="50"/>
                    </a:lnTo>
                    <a:lnTo>
                      <a:pt x="508" y="46"/>
                    </a:lnTo>
                    <a:lnTo>
                      <a:pt x="516" y="39"/>
                    </a:lnTo>
                    <a:lnTo>
                      <a:pt x="530" y="34"/>
                    </a:lnTo>
                    <a:lnTo>
                      <a:pt x="527" y="41"/>
                    </a:lnTo>
                    <a:lnTo>
                      <a:pt x="525" y="48"/>
                    </a:lnTo>
                    <a:lnTo>
                      <a:pt x="535" y="48"/>
                    </a:lnTo>
                    <a:lnTo>
                      <a:pt x="537" y="51"/>
                    </a:lnTo>
                    <a:lnTo>
                      <a:pt x="544" y="53"/>
                    </a:lnTo>
                    <a:lnTo>
                      <a:pt x="551" y="50"/>
                    </a:lnTo>
                    <a:lnTo>
                      <a:pt x="557" y="48"/>
                    </a:lnTo>
                    <a:lnTo>
                      <a:pt x="571" y="51"/>
                    </a:lnTo>
                    <a:lnTo>
                      <a:pt x="587" y="55"/>
                    </a:lnTo>
                    <a:lnTo>
                      <a:pt x="587" y="62"/>
                    </a:lnTo>
                    <a:lnTo>
                      <a:pt x="573" y="62"/>
                    </a:lnTo>
                    <a:lnTo>
                      <a:pt x="563" y="62"/>
                    </a:lnTo>
                    <a:lnTo>
                      <a:pt x="552" y="63"/>
                    </a:lnTo>
                    <a:lnTo>
                      <a:pt x="542" y="69"/>
                    </a:lnTo>
                    <a:lnTo>
                      <a:pt x="533" y="77"/>
                    </a:lnTo>
                    <a:lnTo>
                      <a:pt x="530" y="86"/>
                    </a:lnTo>
                    <a:lnTo>
                      <a:pt x="537" y="81"/>
                    </a:lnTo>
                    <a:lnTo>
                      <a:pt x="544" y="79"/>
                    </a:lnTo>
                    <a:lnTo>
                      <a:pt x="537" y="88"/>
                    </a:lnTo>
                    <a:lnTo>
                      <a:pt x="533" y="101"/>
                    </a:lnTo>
                    <a:lnTo>
                      <a:pt x="530" y="115"/>
                    </a:lnTo>
                    <a:lnTo>
                      <a:pt x="530" y="129"/>
                    </a:lnTo>
                    <a:lnTo>
                      <a:pt x="533" y="136"/>
                    </a:lnTo>
                    <a:lnTo>
                      <a:pt x="542" y="139"/>
                    </a:lnTo>
                    <a:lnTo>
                      <a:pt x="545" y="136"/>
                    </a:lnTo>
                    <a:lnTo>
                      <a:pt x="549" y="131"/>
                    </a:lnTo>
                    <a:lnTo>
                      <a:pt x="551" y="122"/>
                    </a:lnTo>
                    <a:lnTo>
                      <a:pt x="552" y="117"/>
                    </a:lnTo>
                    <a:lnTo>
                      <a:pt x="552" y="106"/>
                    </a:lnTo>
                    <a:lnTo>
                      <a:pt x="552" y="101"/>
                    </a:lnTo>
                    <a:lnTo>
                      <a:pt x="552" y="94"/>
                    </a:lnTo>
                    <a:lnTo>
                      <a:pt x="552" y="88"/>
                    </a:lnTo>
                    <a:lnTo>
                      <a:pt x="552" y="81"/>
                    </a:lnTo>
                    <a:lnTo>
                      <a:pt x="557" y="79"/>
                    </a:lnTo>
                    <a:lnTo>
                      <a:pt x="566" y="74"/>
                    </a:lnTo>
                    <a:lnTo>
                      <a:pt x="570" y="70"/>
                    </a:lnTo>
                    <a:lnTo>
                      <a:pt x="571" y="65"/>
                    </a:lnTo>
                    <a:lnTo>
                      <a:pt x="576" y="65"/>
                    </a:lnTo>
                    <a:lnTo>
                      <a:pt x="580" y="65"/>
                    </a:lnTo>
                    <a:lnTo>
                      <a:pt x="588" y="70"/>
                    </a:lnTo>
                    <a:lnTo>
                      <a:pt x="595" y="74"/>
                    </a:lnTo>
                    <a:lnTo>
                      <a:pt x="599" y="81"/>
                    </a:lnTo>
                    <a:lnTo>
                      <a:pt x="595" y="89"/>
                    </a:lnTo>
                    <a:lnTo>
                      <a:pt x="594" y="100"/>
                    </a:lnTo>
                    <a:lnTo>
                      <a:pt x="599" y="98"/>
                    </a:lnTo>
                    <a:lnTo>
                      <a:pt x="604" y="96"/>
                    </a:lnTo>
                    <a:lnTo>
                      <a:pt x="606" y="105"/>
                    </a:lnTo>
                    <a:lnTo>
                      <a:pt x="611" y="112"/>
                    </a:lnTo>
                    <a:lnTo>
                      <a:pt x="602" y="120"/>
                    </a:lnTo>
                    <a:lnTo>
                      <a:pt x="599" y="129"/>
                    </a:lnTo>
                    <a:lnTo>
                      <a:pt x="599" y="136"/>
                    </a:lnTo>
                    <a:lnTo>
                      <a:pt x="606" y="141"/>
                    </a:lnTo>
                    <a:lnTo>
                      <a:pt x="616" y="137"/>
                    </a:lnTo>
                    <a:lnTo>
                      <a:pt x="630" y="134"/>
                    </a:lnTo>
                    <a:lnTo>
                      <a:pt x="643" y="127"/>
                    </a:lnTo>
                    <a:lnTo>
                      <a:pt x="654" y="124"/>
                    </a:lnTo>
                    <a:lnTo>
                      <a:pt x="650" y="115"/>
                    </a:lnTo>
                    <a:lnTo>
                      <a:pt x="649" y="112"/>
                    </a:lnTo>
                    <a:lnTo>
                      <a:pt x="652" y="112"/>
                    </a:lnTo>
                    <a:lnTo>
                      <a:pt x="656" y="112"/>
                    </a:lnTo>
                    <a:lnTo>
                      <a:pt x="668" y="110"/>
                    </a:lnTo>
                    <a:lnTo>
                      <a:pt x="683" y="110"/>
                    </a:lnTo>
                    <a:lnTo>
                      <a:pt x="695" y="105"/>
                    </a:lnTo>
                    <a:lnTo>
                      <a:pt x="702" y="96"/>
                    </a:lnTo>
                    <a:lnTo>
                      <a:pt x="704" y="93"/>
                    </a:lnTo>
                    <a:lnTo>
                      <a:pt x="712" y="86"/>
                    </a:lnTo>
                    <a:lnTo>
                      <a:pt x="719" y="77"/>
                    </a:lnTo>
                    <a:lnTo>
                      <a:pt x="724" y="76"/>
                    </a:lnTo>
                    <a:lnTo>
                      <a:pt x="735" y="74"/>
                    </a:lnTo>
                    <a:lnTo>
                      <a:pt x="752" y="74"/>
                    </a:lnTo>
                    <a:lnTo>
                      <a:pt x="757" y="74"/>
                    </a:lnTo>
                    <a:lnTo>
                      <a:pt x="764" y="74"/>
                    </a:lnTo>
                    <a:lnTo>
                      <a:pt x="769" y="72"/>
                    </a:lnTo>
                    <a:lnTo>
                      <a:pt x="776" y="72"/>
                    </a:lnTo>
                    <a:lnTo>
                      <a:pt x="779" y="70"/>
                    </a:lnTo>
                    <a:lnTo>
                      <a:pt x="783" y="67"/>
                    </a:lnTo>
                    <a:lnTo>
                      <a:pt x="786" y="58"/>
                    </a:lnTo>
                    <a:lnTo>
                      <a:pt x="791" y="50"/>
                    </a:lnTo>
                    <a:lnTo>
                      <a:pt x="795" y="39"/>
                    </a:lnTo>
                    <a:lnTo>
                      <a:pt x="803" y="33"/>
                    </a:lnTo>
                    <a:lnTo>
                      <a:pt x="814" y="34"/>
                    </a:lnTo>
                    <a:lnTo>
                      <a:pt x="824" y="36"/>
                    </a:lnTo>
                    <a:lnTo>
                      <a:pt x="826" y="46"/>
                    </a:lnTo>
                    <a:lnTo>
                      <a:pt x="828" y="58"/>
                    </a:lnTo>
                    <a:lnTo>
                      <a:pt x="829" y="70"/>
                    </a:lnTo>
                    <a:lnTo>
                      <a:pt x="834" y="82"/>
                    </a:lnTo>
                    <a:lnTo>
                      <a:pt x="828" y="89"/>
                    </a:lnTo>
                    <a:lnTo>
                      <a:pt x="819" y="91"/>
                    </a:lnTo>
                    <a:lnTo>
                      <a:pt x="812" y="89"/>
                    </a:lnTo>
                    <a:lnTo>
                      <a:pt x="807" y="91"/>
                    </a:lnTo>
                    <a:lnTo>
                      <a:pt x="798" y="96"/>
                    </a:lnTo>
                    <a:lnTo>
                      <a:pt x="790" y="103"/>
                    </a:lnTo>
                    <a:lnTo>
                      <a:pt x="783" y="112"/>
                    </a:lnTo>
                    <a:lnTo>
                      <a:pt x="781" y="125"/>
                    </a:lnTo>
                    <a:lnTo>
                      <a:pt x="781" y="127"/>
                    </a:lnTo>
                    <a:lnTo>
                      <a:pt x="783" y="129"/>
                    </a:lnTo>
                    <a:lnTo>
                      <a:pt x="785" y="134"/>
                    </a:lnTo>
                    <a:lnTo>
                      <a:pt x="788" y="139"/>
                    </a:lnTo>
                    <a:lnTo>
                      <a:pt x="791" y="137"/>
                    </a:lnTo>
                    <a:lnTo>
                      <a:pt x="795" y="136"/>
                    </a:lnTo>
                    <a:lnTo>
                      <a:pt x="795" y="139"/>
                    </a:lnTo>
                    <a:lnTo>
                      <a:pt x="783" y="139"/>
                    </a:lnTo>
                    <a:lnTo>
                      <a:pt x="778" y="139"/>
                    </a:lnTo>
                    <a:lnTo>
                      <a:pt x="767" y="143"/>
                    </a:lnTo>
                    <a:lnTo>
                      <a:pt x="759" y="144"/>
                    </a:lnTo>
                    <a:lnTo>
                      <a:pt x="748" y="146"/>
                    </a:lnTo>
                    <a:lnTo>
                      <a:pt x="740" y="151"/>
                    </a:lnTo>
                    <a:lnTo>
                      <a:pt x="745" y="151"/>
                    </a:lnTo>
                    <a:lnTo>
                      <a:pt x="750" y="149"/>
                    </a:lnTo>
                    <a:lnTo>
                      <a:pt x="757" y="151"/>
                    </a:lnTo>
                    <a:lnTo>
                      <a:pt x="747" y="151"/>
                    </a:lnTo>
                    <a:lnTo>
                      <a:pt x="738" y="153"/>
                    </a:lnTo>
                    <a:lnTo>
                      <a:pt x="735" y="153"/>
                    </a:lnTo>
                    <a:lnTo>
                      <a:pt x="731" y="153"/>
                    </a:lnTo>
                    <a:lnTo>
                      <a:pt x="731" y="156"/>
                    </a:lnTo>
                    <a:lnTo>
                      <a:pt x="733" y="160"/>
                    </a:lnTo>
                    <a:lnTo>
                      <a:pt x="735" y="163"/>
                    </a:lnTo>
                    <a:lnTo>
                      <a:pt x="731" y="167"/>
                    </a:lnTo>
                    <a:lnTo>
                      <a:pt x="728" y="174"/>
                    </a:lnTo>
                    <a:lnTo>
                      <a:pt x="724" y="180"/>
                    </a:lnTo>
                    <a:lnTo>
                      <a:pt x="721" y="184"/>
                    </a:lnTo>
                    <a:lnTo>
                      <a:pt x="719" y="182"/>
                    </a:lnTo>
                    <a:lnTo>
                      <a:pt x="717" y="180"/>
                    </a:lnTo>
                    <a:lnTo>
                      <a:pt x="716" y="184"/>
                    </a:lnTo>
                    <a:lnTo>
                      <a:pt x="717" y="187"/>
                    </a:lnTo>
                    <a:lnTo>
                      <a:pt x="719" y="192"/>
                    </a:lnTo>
                    <a:lnTo>
                      <a:pt x="716" y="196"/>
                    </a:lnTo>
                    <a:lnTo>
                      <a:pt x="712" y="203"/>
                    </a:lnTo>
                    <a:lnTo>
                      <a:pt x="709" y="210"/>
                    </a:lnTo>
                    <a:lnTo>
                      <a:pt x="707" y="213"/>
                    </a:lnTo>
                    <a:lnTo>
                      <a:pt x="705" y="211"/>
                    </a:lnTo>
                    <a:lnTo>
                      <a:pt x="705" y="210"/>
                    </a:lnTo>
                    <a:lnTo>
                      <a:pt x="705" y="206"/>
                    </a:lnTo>
                    <a:lnTo>
                      <a:pt x="705" y="204"/>
                    </a:lnTo>
                    <a:lnTo>
                      <a:pt x="702" y="196"/>
                    </a:lnTo>
                    <a:lnTo>
                      <a:pt x="700" y="187"/>
                    </a:lnTo>
                    <a:lnTo>
                      <a:pt x="699" y="191"/>
                    </a:lnTo>
                    <a:lnTo>
                      <a:pt x="700" y="194"/>
                    </a:lnTo>
                    <a:lnTo>
                      <a:pt x="700" y="203"/>
                    </a:lnTo>
                    <a:lnTo>
                      <a:pt x="702" y="213"/>
                    </a:lnTo>
                    <a:lnTo>
                      <a:pt x="700" y="217"/>
                    </a:lnTo>
                    <a:lnTo>
                      <a:pt x="702" y="220"/>
                    </a:lnTo>
                    <a:lnTo>
                      <a:pt x="704" y="220"/>
                    </a:lnTo>
                    <a:lnTo>
                      <a:pt x="705" y="220"/>
                    </a:lnTo>
                    <a:lnTo>
                      <a:pt x="705" y="222"/>
                    </a:lnTo>
                    <a:lnTo>
                      <a:pt x="705" y="225"/>
                    </a:lnTo>
                    <a:lnTo>
                      <a:pt x="702" y="229"/>
                    </a:lnTo>
                    <a:lnTo>
                      <a:pt x="699" y="232"/>
                    </a:lnTo>
                    <a:lnTo>
                      <a:pt x="702" y="234"/>
                    </a:lnTo>
                    <a:lnTo>
                      <a:pt x="705" y="235"/>
                    </a:lnTo>
                    <a:lnTo>
                      <a:pt x="704" y="239"/>
                    </a:lnTo>
                    <a:lnTo>
                      <a:pt x="699" y="241"/>
                    </a:lnTo>
                    <a:lnTo>
                      <a:pt x="699" y="246"/>
                    </a:lnTo>
                    <a:lnTo>
                      <a:pt x="704" y="249"/>
                    </a:lnTo>
                    <a:lnTo>
                      <a:pt x="700" y="251"/>
                    </a:lnTo>
                    <a:lnTo>
                      <a:pt x="699" y="254"/>
                    </a:lnTo>
                    <a:lnTo>
                      <a:pt x="690" y="256"/>
                    </a:lnTo>
                    <a:lnTo>
                      <a:pt x="686" y="260"/>
                    </a:lnTo>
                    <a:lnTo>
                      <a:pt x="680" y="263"/>
                    </a:lnTo>
                    <a:lnTo>
                      <a:pt x="676" y="266"/>
                    </a:lnTo>
                    <a:lnTo>
                      <a:pt x="678" y="268"/>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568" name="Freeform 298"/>
              <p:cNvSpPr>
                <a:spLocks/>
              </p:cNvSpPr>
              <p:nvPr/>
            </p:nvSpPr>
            <p:spPr bwMode="auto">
              <a:xfrm>
                <a:off x="1085057" y="1992313"/>
                <a:ext cx="1955800" cy="1011237"/>
              </a:xfrm>
              <a:custGeom>
                <a:avLst/>
                <a:gdLst/>
                <a:ahLst/>
                <a:cxnLst>
                  <a:cxn ang="0">
                    <a:pos x="1096" y="570"/>
                  </a:cxn>
                  <a:cxn ang="0">
                    <a:pos x="1091" y="607"/>
                  </a:cxn>
                  <a:cxn ang="0">
                    <a:pos x="1149" y="568"/>
                  </a:cxn>
                  <a:cxn ang="0">
                    <a:pos x="1103" y="527"/>
                  </a:cxn>
                  <a:cxn ang="0">
                    <a:pos x="1092" y="499"/>
                  </a:cxn>
                  <a:cxn ang="0">
                    <a:pos x="1067" y="499"/>
                  </a:cxn>
                  <a:cxn ang="0">
                    <a:pos x="1172" y="479"/>
                  </a:cxn>
                  <a:cxn ang="0">
                    <a:pos x="1218" y="410"/>
                  </a:cxn>
                  <a:cxn ang="0">
                    <a:pos x="1187" y="408"/>
                  </a:cxn>
                  <a:cxn ang="0">
                    <a:pos x="1165" y="370"/>
                  </a:cxn>
                  <a:cxn ang="0">
                    <a:pos x="1127" y="319"/>
                  </a:cxn>
                  <a:cxn ang="0">
                    <a:pos x="1089" y="293"/>
                  </a:cxn>
                  <a:cxn ang="0">
                    <a:pos x="1031" y="281"/>
                  </a:cxn>
                  <a:cxn ang="0">
                    <a:pos x="969" y="231"/>
                  </a:cxn>
                  <a:cxn ang="0">
                    <a:pos x="903" y="243"/>
                  </a:cxn>
                  <a:cxn ang="0">
                    <a:pos x="907" y="300"/>
                  </a:cxn>
                  <a:cxn ang="0">
                    <a:pos x="917" y="374"/>
                  </a:cxn>
                  <a:cxn ang="0">
                    <a:pos x="891" y="458"/>
                  </a:cxn>
                  <a:cxn ang="0">
                    <a:pos x="841" y="391"/>
                  </a:cxn>
                  <a:cxn ang="0">
                    <a:pos x="705" y="348"/>
                  </a:cxn>
                  <a:cxn ang="0">
                    <a:pos x="666" y="308"/>
                  </a:cxn>
                  <a:cxn ang="0">
                    <a:pos x="695" y="227"/>
                  </a:cxn>
                  <a:cxn ang="0">
                    <a:pos x="697" y="202"/>
                  </a:cxn>
                  <a:cxn ang="0">
                    <a:pos x="738" y="195"/>
                  </a:cxn>
                  <a:cxn ang="0">
                    <a:pos x="733" y="152"/>
                  </a:cxn>
                  <a:cxn ang="0">
                    <a:pos x="785" y="140"/>
                  </a:cxn>
                  <a:cxn ang="0">
                    <a:pos x="845" y="131"/>
                  </a:cxn>
                  <a:cxn ang="0">
                    <a:pos x="857" y="78"/>
                  </a:cxn>
                  <a:cxn ang="0">
                    <a:pos x="798" y="64"/>
                  </a:cxn>
                  <a:cxn ang="0">
                    <a:pos x="757" y="104"/>
                  </a:cxn>
                  <a:cxn ang="0">
                    <a:pos x="735" y="78"/>
                  </a:cxn>
                  <a:cxn ang="0">
                    <a:pos x="700" y="50"/>
                  </a:cxn>
                  <a:cxn ang="0">
                    <a:pos x="659" y="0"/>
                  </a:cxn>
                  <a:cxn ang="0">
                    <a:pos x="642" y="52"/>
                  </a:cxn>
                  <a:cxn ang="0">
                    <a:pos x="668" y="93"/>
                  </a:cxn>
                  <a:cxn ang="0">
                    <a:pos x="638" y="92"/>
                  </a:cxn>
                  <a:cxn ang="0">
                    <a:pos x="582" y="105"/>
                  </a:cxn>
                  <a:cxn ang="0">
                    <a:pos x="487" y="76"/>
                  </a:cxn>
                  <a:cxn ang="0">
                    <a:pos x="482" y="97"/>
                  </a:cxn>
                  <a:cxn ang="0">
                    <a:pos x="427" y="102"/>
                  </a:cxn>
                  <a:cxn ang="0">
                    <a:pos x="367" y="95"/>
                  </a:cxn>
                  <a:cxn ang="0">
                    <a:pos x="343" y="80"/>
                  </a:cxn>
                  <a:cxn ang="0">
                    <a:pos x="253" y="59"/>
                  </a:cxn>
                  <a:cxn ang="0">
                    <a:pos x="184" y="40"/>
                  </a:cxn>
                  <a:cxn ang="0">
                    <a:pos x="131" y="52"/>
                  </a:cxn>
                  <a:cxn ang="0">
                    <a:pos x="85" y="68"/>
                  </a:cxn>
                  <a:cxn ang="0">
                    <a:pos x="28" y="71"/>
                  </a:cxn>
                  <a:cxn ang="0">
                    <a:pos x="19" y="281"/>
                  </a:cxn>
                  <a:cxn ang="0">
                    <a:pos x="78" y="291"/>
                  </a:cxn>
                  <a:cxn ang="0">
                    <a:pos x="134" y="360"/>
                  </a:cxn>
                  <a:cxn ang="0">
                    <a:pos x="150" y="411"/>
                  </a:cxn>
                  <a:cxn ang="0">
                    <a:pos x="183" y="448"/>
                  </a:cxn>
                  <a:cxn ang="0">
                    <a:pos x="232" y="492"/>
                  </a:cxn>
                  <a:cxn ang="0">
                    <a:pos x="700" y="513"/>
                  </a:cxn>
                  <a:cxn ang="0">
                    <a:pos x="771" y="515"/>
                  </a:cxn>
                  <a:cxn ang="0">
                    <a:pos x="807" y="540"/>
                  </a:cxn>
                  <a:cxn ang="0">
                    <a:pos x="876" y="587"/>
                  </a:cxn>
                  <a:cxn ang="0">
                    <a:pos x="833" y="630"/>
                  </a:cxn>
                  <a:cxn ang="0">
                    <a:pos x="883" y="626"/>
                  </a:cxn>
                  <a:cxn ang="0">
                    <a:pos x="912" y="601"/>
                  </a:cxn>
                  <a:cxn ang="0">
                    <a:pos x="991" y="575"/>
                  </a:cxn>
                  <a:cxn ang="0">
                    <a:pos x="1037" y="534"/>
                  </a:cxn>
                </a:cxnLst>
                <a:rect l="0" t="0" r="r" b="b"/>
                <a:pathLst>
                  <a:path w="1232" h="637">
                    <a:moveTo>
                      <a:pt x="1067" y="580"/>
                    </a:moveTo>
                    <a:lnTo>
                      <a:pt x="1067" y="578"/>
                    </a:lnTo>
                    <a:lnTo>
                      <a:pt x="1068" y="578"/>
                    </a:lnTo>
                    <a:lnTo>
                      <a:pt x="1072" y="578"/>
                    </a:lnTo>
                    <a:lnTo>
                      <a:pt x="1074" y="578"/>
                    </a:lnTo>
                    <a:lnTo>
                      <a:pt x="1080" y="578"/>
                    </a:lnTo>
                    <a:lnTo>
                      <a:pt x="1086" y="577"/>
                    </a:lnTo>
                    <a:lnTo>
                      <a:pt x="1091" y="577"/>
                    </a:lnTo>
                    <a:lnTo>
                      <a:pt x="1096" y="570"/>
                    </a:lnTo>
                    <a:lnTo>
                      <a:pt x="1105" y="566"/>
                    </a:lnTo>
                    <a:lnTo>
                      <a:pt x="1105" y="573"/>
                    </a:lnTo>
                    <a:lnTo>
                      <a:pt x="1111" y="575"/>
                    </a:lnTo>
                    <a:lnTo>
                      <a:pt x="1101" y="575"/>
                    </a:lnTo>
                    <a:lnTo>
                      <a:pt x="1091" y="580"/>
                    </a:lnTo>
                    <a:lnTo>
                      <a:pt x="1084" y="585"/>
                    </a:lnTo>
                    <a:lnTo>
                      <a:pt x="1082" y="594"/>
                    </a:lnTo>
                    <a:lnTo>
                      <a:pt x="1086" y="602"/>
                    </a:lnTo>
                    <a:lnTo>
                      <a:pt x="1091" y="607"/>
                    </a:lnTo>
                    <a:lnTo>
                      <a:pt x="1094" y="604"/>
                    </a:lnTo>
                    <a:lnTo>
                      <a:pt x="1099" y="599"/>
                    </a:lnTo>
                    <a:lnTo>
                      <a:pt x="1106" y="594"/>
                    </a:lnTo>
                    <a:lnTo>
                      <a:pt x="1115" y="590"/>
                    </a:lnTo>
                    <a:lnTo>
                      <a:pt x="1122" y="587"/>
                    </a:lnTo>
                    <a:lnTo>
                      <a:pt x="1134" y="582"/>
                    </a:lnTo>
                    <a:lnTo>
                      <a:pt x="1146" y="577"/>
                    </a:lnTo>
                    <a:lnTo>
                      <a:pt x="1153" y="573"/>
                    </a:lnTo>
                    <a:lnTo>
                      <a:pt x="1149" y="568"/>
                    </a:lnTo>
                    <a:lnTo>
                      <a:pt x="1144" y="566"/>
                    </a:lnTo>
                    <a:lnTo>
                      <a:pt x="1139" y="566"/>
                    </a:lnTo>
                    <a:lnTo>
                      <a:pt x="1135" y="566"/>
                    </a:lnTo>
                    <a:lnTo>
                      <a:pt x="1123" y="563"/>
                    </a:lnTo>
                    <a:lnTo>
                      <a:pt x="1111" y="558"/>
                    </a:lnTo>
                    <a:lnTo>
                      <a:pt x="1101" y="549"/>
                    </a:lnTo>
                    <a:lnTo>
                      <a:pt x="1098" y="540"/>
                    </a:lnTo>
                    <a:lnTo>
                      <a:pt x="1099" y="534"/>
                    </a:lnTo>
                    <a:lnTo>
                      <a:pt x="1103" y="527"/>
                    </a:lnTo>
                    <a:lnTo>
                      <a:pt x="1098" y="527"/>
                    </a:lnTo>
                    <a:lnTo>
                      <a:pt x="1091" y="527"/>
                    </a:lnTo>
                    <a:lnTo>
                      <a:pt x="1094" y="521"/>
                    </a:lnTo>
                    <a:lnTo>
                      <a:pt x="1101" y="520"/>
                    </a:lnTo>
                    <a:lnTo>
                      <a:pt x="1108" y="515"/>
                    </a:lnTo>
                    <a:lnTo>
                      <a:pt x="1111" y="509"/>
                    </a:lnTo>
                    <a:lnTo>
                      <a:pt x="1108" y="503"/>
                    </a:lnTo>
                    <a:lnTo>
                      <a:pt x="1101" y="501"/>
                    </a:lnTo>
                    <a:lnTo>
                      <a:pt x="1092" y="499"/>
                    </a:lnTo>
                    <a:lnTo>
                      <a:pt x="1086" y="501"/>
                    </a:lnTo>
                    <a:lnTo>
                      <a:pt x="1068" y="503"/>
                    </a:lnTo>
                    <a:lnTo>
                      <a:pt x="1058" y="509"/>
                    </a:lnTo>
                    <a:lnTo>
                      <a:pt x="1048" y="515"/>
                    </a:lnTo>
                    <a:lnTo>
                      <a:pt x="1037" y="520"/>
                    </a:lnTo>
                    <a:lnTo>
                      <a:pt x="1043" y="511"/>
                    </a:lnTo>
                    <a:lnTo>
                      <a:pt x="1049" y="508"/>
                    </a:lnTo>
                    <a:lnTo>
                      <a:pt x="1056" y="504"/>
                    </a:lnTo>
                    <a:lnTo>
                      <a:pt x="1067" y="499"/>
                    </a:lnTo>
                    <a:lnTo>
                      <a:pt x="1070" y="489"/>
                    </a:lnTo>
                    <a:lnTo>
                      <a:pt x="1079" y="484"/>
                    </a:lnTo>
                    <a:lnTo>
                      <a:pt x="1091" y="480"/>
                    </a:lnTo>
                    <a:lnTo>
                      <a:pt x="1103" y="480"/>
                    </a:lnTo>
                    <a:lnTo>
                      <a:pt x="1115" y="480"/>
                    </a:lnTo>
                    <a:lnTo>
                      <a:pt x="1129" y="482"/>
                    </a:lnTo>
                    <a:lnTo>
                      <a:pt x="1144" y="482"/>
                    </a:lnTo>
                    <a:lnTo>
                      <a:pt x="1160" y="482"/>
                    </a:lnTo>
                    <a:lnTo>
                      <a:pt x="1172" y="479"/>
                    </a:lnTo>
                    <a:lnTo>
                      <a:pt x="1184" y="470"/>
                    </a:lnTo>
                    <a:lnTo>
                      <a:pt x="1194" y="463"/>
                    </a:lnTo>
                    <a:lnTo>
                      <a:pt x="1209" y="458"/>
                    </a:lnTo>
                    <a:lnTo>
                      <a:pt x="1225" y="451"/>
                    </a:lnTo>
                    <a:lnTo>
                      <a:pt x="1232" y="442"/>
                    </a:lnTo>
                    <a:lnTo>
                      <a:pt x="1228" y="427"/>
                    </a:lnTo>
                    <a:lnTo>
                      <a:pt x="1223" y="418"/>
                    </a:lnTo>
                    <a:lnTo>
                      <a:pt x="1220" y="415"/>
                    </a:lnTo>
                    <a:lnTo>
                      <a:pt x="1218" y="410"/>
                    </a:lnTo>
                    <a:lnTo>
                      <a:pt x="1218" y="405"/>
                    </a:lnTo>
                    <a:lnTo>
                      <a:pt x="1206" y="410"/>
                    </a:lnTo>
                    <a:lnTo>
                      <a:pt x="1194" y="415"/>
                    </a:lnTo>
                    <a:lnTo>
                      <a:pt x="1178" y="417"/>
                    </a:lnTo>
                    <a:lnTo>
                      <a:pt x="1170" y="420"/>
                    </a:lnTo>
                    <a:lnTo>
                      <a:pt x="1166" y="418"/>
                    </a:lnTo>
                    <a:lnTo>
                      <a:pt x="1165" y="417"/>
                    </a:lnTo>
                    <a:lnTo>
                      <a:pt x="1173" y="411"/>
                    </a:lnTo>
                    <a:lnTo>
                      <a:pt x="1187" y="408"/>
                    </a:lnTo>
                    <a:lnTo>
                      <a:pt x="1199" y="403"/>
                    </a:lnTo>
                    <a:lnTo>
                      <a:pt x="1206" y="398"/>
                    </a:lnTo>
                    <a:lnTo>
                      <a:pt x="1204" y="394"/>
                    </a:lnTo>
                    <a:lnTo>
                      <a:pt x="1203" y="393"/>
                    </a:lnTo>
                    <a:lnTo>
                      <a:pt x="1190" y="391"/>
                    </a:lnTo>
                    <a:lnTo>
                      <a:pt x="1178" y="389"/>
                    </a:lnTo>
                    <a:lnTo>
                      <a:pt x="1168" y="382"/>
                    </a:lnTo>
                    <a:lnTo>
                      <a:pt x="1165" y="372"/>
                    </a:lnTo>
                    <a:lnTo>
                      <a:pt x="1165" y="370"/>
                    </a:lnTo>
                    <a:lnTo>
                      <a:pt x="1149" y="365"/>
                    </a:lnTo>
                    <a:lnTo>
                      <a:pt x="1139" y="358"/>
                    </a:lnTo>
                    <a:lnTo>
                      <a:pt x="1144" y="355"/>
                    </a:lnTo>
                    <a:lnTo>
                      <a:pt x="1148" y="348"/>
                    </a:lnTo>
                    <a:lnTo>
                      <a:pt x="1144" y="341"/>
                    </a:lnTo>
                    <a:lnTo>
                      <a:pt x="1144" y="334"/>
                    </a:lnTo>
                    <a:lnTo>
                      <a:pt x="1137" y="329"/>
                    </a:lnTo>
                    <a:lnTo>
                      <a:pt x="1132" y="325"/>
                    </a:lnTo>
                    <a:lnTo>
                      <a:pt x="1127" y="319"/>
                    </a:lnTo>
                    <a:lnTo>
                      <a:pt x="1127" y="313"/>
                    </a:lnTo>
                    <a:lnTo>
                      <a:pt x="1125" y="305"/>
                    </a:lnTo>
                    <a:lnTo>
                      <a:pt x="1120" y="298"/>
                    </a:lnTo>
                    <a:lnTo>
                      <a:pt x="1111" y="291"/>
                    </a:lnTo>
                    <a:lnTo>
                      <a:pt x="1110" y="284"/>
                    </a:lnTo>
                    <a:lnTo>
                      <a:pt x="1105" y="281"/>
                    </a:lnTo>
                    <a:lnTo>
                      <a:pt x="1101" y="279"/>
                    </a:lnTo>
                    <a:lnTo>
                      <a:pt x="1092" y="282"/>
                    </a:lnTo>
                    <a:lnTo>
                      <a:pt x="1089" y="293"/>
                    </a:lnTo>
                    <a:lnTo>
                      <a:pt x="1086" y="298"/>
                    </a:lnTo>
                    <a:lnTo>
                      <a:pt x="1079" y="308"/>
                    </a:lnTo>
                    <a:lnTo>
                      <a:pt x="1068" y="315"/>
                    </a:lnTo>
                    <a:lnTo>
                      <a:pt x="1060" y="319"/>
                    </a:lnTo>
                    <a:lnTo>
                      <a:pt x="1049" y="313"/>
                    </a:lnTo>
                    <a:lnTo>
                      <a:pt x="1043" y="308"/>
                    </a:lnTo>
                    <a:lnTo>
                      <a:pt x="1036" y="303"/>
                    </a:lnTo>
                    <a:lnTo>
                      <a:pt x="1032" y="293"/>
                    </a:lnTo>
                    <a:lnTo>
                      <a:pt x="1031" y="281"/>
                    </a:lnTo>
                    <a:lnTo>
                      <a:pt x="1031" y="272"/>
                    </a:lnTo>
                    <a:lnTo>
                      <a:pt x="1024" y="264"/>
                    </a:lnTo>
                    <a:lnTo>
                      <a:pt x="1013" y="262"/>
                    </a:lnTo>
                    <a:lnTo>
                      <a:pt x="1003" y="258"/>
                    </a:lnTo>
                    <a:lnTo>
                      <a:pt x="1000" y="250"/>
                    </a:lnTo>
                    <a:lnTo>
                      <a:pt x="989" y="245"/>
                    </a:lnTo>
                    <a:lnTo>
                      <a:pt x="984" y="239"/>
                    </a:lnTo>
                    <a:lnTo>
                      <a:pt x="976" y="233"/>
                    </a:lnTo>
                    <a:lnTo>
                      <a:pt x="969" y="231"/>
                    </a:lnTo>
                    <a:lnTo>
                      <a:pt x="962" y="233"/>
                    </a:lnTo>
                    <a:lnTo>
                      <a:pt x="955" y="236"/>
                    </a:lnTo>
                    <a:lnTo>
                      <a:pt x="943" y="233"/>
                    </a:lnTo>
                    <a:lnTo>
                      <a:pt x="934" y="231"/>
                    </a:lnTo>
                    <a:lnTo>
                      <a:pt x="926" y="227"/>
                    </a:lnTo>
                    <a:lnTo>
                      <a:pt x="917" y="227"/>
                    </a:lnTo>
                    <a:lnTo>
                      <a:pt x="905" y="229"/>
                    </a:lnTo>
                    <a:lnTo>
                      <a:pt x="902" y="239"/>
                    </a:lnTo>
                    <a:lnTo>
                      <a:pt x="903" y="243"/>
                    </a:lnTo>
                    <a:lnTo>
                      <a:pt x="907" y="248"/>
                    </a:lnTo>
                    <a:lnTo>
                      <a:pt x="908" y="253"/>
                    </a:lnTo>
                    <a:lnTo>
                      <a:pt x="903" y="262"/>
                    </a:lnTo>
                    <a:lnTo>
                      <a:pt x="902" y="265"/>
                    </a:lnTo>
                    <a:lnTo>
                      <a:pt x="905" y="272"/>
                    </a:lnTo>
                    <a:lnTo>
                      <a:pt x="908" y="277"/>
                    </a:lnTo>
                    <a:lnTo>
                      <a:pt x="914" y="284"/>
                    </a:lnTo>
                    <a:lnTo>
                      <a:pt x="910" y="293"/>
                    </a:lnTo>
                    <a:lnTo>
                      <a:pt x="907" y="300"/>
                    </a:lnTo>
                    <a:lnTo>
                      <a:pt x="898" y="303"/>
                    </a:lnTo>
                    <a:lnTo>
                      <a:pt x="895" y="307"/>
                    </a:lnTo>
                    <a:lnTo>
                      <a:pt x="903" y="319"/>
                    </a:lnTo>
                    <a:lnTo>
                      <a:pt x="912" y="331"/>
                    </a:lnTo>
                    <a:lnTo>
                      <a:pt x="915" y="336"/>
                    </a:lnTo>
                    <a:lnTo>
                      <a:pt x="920" y="344"/>
                    </a:lnTo>
                    <a:lnTo>
                      <a:pt x="922" y="355"/>
                    </a:lnTo>
                    <a:lnTo>
                      <a:pt x="924" y="367"/>
                    </a:lnTo>
                    <a:lnTo>
                      <a:pt x="917" y="374"/>
                    </a:lnTo>
                    <a:lnTo>
                      <a:pt x="907" y="386"/>
                    </a:lnTo>
                    <a:lnTo>
                      <a:pt x="893" y="394"/>
                    </a:lnTo>
                    <a:lnTo>
                      <a:pt x="883" y="399"/>
                    </a:lnTo>
                    <a:lnTo>
                      <a:pt x="891" y="408"/>
                    </a:lnTo>
                    <a:lnTo>
                      <a:pt x="895" y="422"/>
                    </a:lnTo>
                    <a:lnTo>
                      <a:pt x="896" y="436"/>
                    </a:lnTo>
                    <a:lnTo>
                      <a:pt x="900" y="446"/>
                    </a:lnTo>
                    <a:lnTo>
                      <a:pt x="895" y="449"/>
                    </a:lnTo>
                    <a:lnTo>
                      <a:pt x="891" y="458"/>
                    </a:lnTo>
                    <a:lnTo>
                      <a:pt x="883" y="461"/>
                    </a:lnTo>
                    <a:lnTo>
                      <a:pt x="876" y="463"/>
                    </a:lnTo>
                    <a:lnTo>
                      <a:pt x="865" y="453"/>
                    </a:lnTo>
                    <a:lnTo>
                      <a:pt x="855" y="444"/>
                    </a:lnTo>
                    <a:lnTo>
                      <a:pt x="847" y="434"/>
                    </a:lnTo>
                    <a:lnTo>
                      <a:pt x="845" y="423"/>
                    </a:lnTo>
                    <a:lnTo>
                      <a:pt x="845" y="410"/>
                    </a:lnTo>
                    <a:lnTo>
                      <a:pt x="845" y="401"/>
                    </a:lnTo>
                    <a:lnTo>
                      <a:pt x="841" y="391"/>
                    </a:lnTo>
                    <a:lnTo>
                      <a:pt x="834" y="386"/>
                    </a:lnTo>
                    <a:lnTo>
                      <a:pt x="802" y="386"/>
                    </a:lnTo>
                    <a:lnTo>
                      <a:pt x="786" y="375"/>
                    </a:lnTo>
                    <a:lnTo>
                      <a:pt x="771" y="367"/>
                    </a:lnTo>
                    <a:lnTo>
                      <a:pt x="754" y="360"/>
                    </a:lnTo>
                    <a:lnTo>
                      <a:pt x="738" y="355"/>
                    </a:lnTo>
                    <a:lnTo>
                      <a:pt x="728" y="348"/>
                    </a:lnTo>
                    <a:lnTo>
                      <a:pt x="716" y="344"/>
                    </a:lnTo>
                    <a:lnTo>
                      <a:pt x="705" y="348"/>
                    </a:lnTo>
                    <a:lnTo>
                      <a:pt x="697" y="351"/>
                    </a:lnTo>
                    <a:lnTo>
                      <a:pt x="695" y="338"/>
                    </a:lnTo>
                    <a:lnTo>
                      <a:pt x="692" y="325"/>
                    </a:lnTo>
                    <a:lnTo>
                      <a:pt x="685" y="315"/>
                    </a:lnTo>
                    <a:lnTo>
                      <a:pt x="678" y="312"/>
                    </a:lnTo>
                    <a:lnTo>
                      <a:pt x="671" y="313"/>
                    </a:lnTo>
                    <a:lnTo>
                      <a:pt x="666" y="317"/>
                    </a:lnTo>
                    <a:lnTo>
                      <a:pt x="666" y="312"/>
                    </a:lnTo>
                    <a:lnTo>
                      <a:pt x="666" y="308"/>
                    </a:lnTo>
                    <a:lnTo>
                      <a:pt x="666" y="301"/>
                    </a:lnTo>
                    <a:lnTo>
                      <a:pt x="666" y="295"/>
                    </a:lnTo>
                    <a:lnTo>
                      <a:pt x="666" y="279"/>
                    </a:lnTo>
                    <a:lnTo>
                      <a:pt x="669" y="269"/>
                    </a:lnTo>
                    <a:lnTo>
                      <a:pt x="675" y="258"/>
                    </a:lnTo>
                    <a:lnTo>
                      <a:pt x="683" y="250"/>
                    </a:lnTo>
                    <a:lnTo>
                      <a:pt x="685" y="243"/>
                    </a:lnTo>
                    <a:lnTo>
                      <a:pt x="690" y="236"/>
                    </a:lnTo>
                    <a:lnTo>
                      <a:pt x="695" y="227"/>
                    </a:lnTo>
                    <a:lnTo>
                      <a:pt x="700" y="224"/>
                    </a:lnTo>
                    <a:lnTo>
                      <a:pt x="707" y="222"/>
                    </a:lnTo>
                    <a:lnTo>
                      <a:pt x="714" y="221"/>
                    </a:lnTo>
                    <a:lnTo>
                      <a:pt x="721" y="219"/>
                    </a:lnTo>
                    <a:lnTo>
                      <a:pt x="724" y="214"/>
                    </a:lnTo>
                    <a:lnTo>
                      <a:pt x="721" y="209"/>
                    </a:lnTo>
                    <a:lnTo>
                      <a:pt x="712" y="205"/>
                    </a:lnTo>
                    <a:lnTo>
                      <a:pt x="704" y="203"/>
                    </a:lnTo>
                    <a:lnTo>
                      <a:pt x="697" y="202"/>
                    </a:lnTo>
                    <a:lnTo>
                      <a:pt x="697" y="200"/>
                    </a:lnTo>
                    <a:lnTo>
                      <a:pt x="699" y="198"/>
                    </a:lnTo>
                    <a:lnTo>
                      <a:pt x="705" y="198"/>
                    </a:lnTo>
                    <a:lnTo>
                      <a:pt x="714" y="200"/>
                    </a:lnTo>
                    <a:lnTo>
                      <a:pt x="728" y="205"/>
                    </a:lnTo>
                    <a:lnTo>
                      <a:pt x="731" y="203"/>
                    </a:lnTo>
                    <a:lnTo>
                      <a:pt x="733" y="200"/>
                    </a:lnTo>
                    <a:lnTo>
                      <a:pt x="735" y="197"/>
                    </a:lnTo>
                    <a:lnTo>
                      <a:pt x="738" y="195"/>
                    </a:lnTo>
                    <a:lnTo>
                      <a:pt x="740" y="195"/>
                    </a:lnTo>
                    <a:lnTo>
                      <a:pt x="748" y="195"/>
                    </a:lnTo>
                    <a:lnTo>
                      <a:pt x="762" y="188"/>
                    </a:lnTo>
                    <a:lnTo>
                      <a:pt x="776" y="176"/>
                    </a:lnTo>
                    <a:lnTo>
                      <a:pt x="776" y="169"/>
                    </a:lnTo>
                    <a:lnTo>
                      <a:pt x="762" y="166"/>
                    </a:lnTo>
                    <a:lnTo>
                      <a:pt x="750" y="164"/>
                    </a:lnTo>
                    <a:lnTo>
                      <a:pt x="740" y="159"/>
                    </a:lnTo>
                    <a:lnTo>
                      <a:pt x="733" y="152"/>
                    </a:lnTo>
                    <a:lnTo>
                      <a:pt x="736" y="152"/>
                    </a:lnTo>
                    <a:lnTo>
                      <a:pt x="743" y="152"/>
                    </a:lnTo>
                    <a:lnTo>
                      <a:pt x="752" y="159"/>
                    </a:lnTo>
                    <a:lnTo>
                      <a:pt x="766" y="164"/>
                    </a:lnTo>
                    <a:lnTo>
                      <a:pt x="771" y="160"/>
                    </a:lnTo>
                    <a:lnTo>
                      <a:pt x="779" y="157"/>
                    </a:lnTo>
                    <a:lnTo>
                      <a:pt x="785" y="152"/>
                    </a:lnTo>
                    <a:lnTo>
                      <a:pt x="788" y="147"/>
                    </a:lnTo>
                    <a:lnTo>
                      <a:pt x="785" y="140"/>
                    </a:lnTo>
                    <a:lnTo>
                      <a:pt x="785" y="136"/>
                    </a:lnTo>
                    <a:lnTo>
                      <a:pt x="797" y="141"/>
                    </a:lnTo>
                    <a:lnTo>
                      <a:pt x="807" y="147"/>
                    </a:lnTo>
                    <a:lnTo>
                      <a:pt x="814" y="143"/>
                    </a:lnTo>
                    <a:lnTo>
                      <a:pt x="824" y="141"/>
                    </a:lnTo>
                    <a:lnTo>
                      <a:pt x="824" y="135"/>
                    </a:lnTo>
                    <a:lnTo>
                      <a:pt x="831" y="140"/>
                    </a:lnTo>
                    <a:lnTo>
                      <a:pt x="834" y="138"/>
                    </a:lnTo>
                    <a:lnTo>
                      <a:pt x="845" y="131"/>
                    </a:lnTo>
                    <a:lnTo>
                      <a:pt x="855" y="123"/>
                    </a:lnTo>
                    <a:lnTo>
                      <a:pt x="860" y="116"/>
                    </a:lnTo>
                    <a:lnTo>
                      <a:pt x="853" y="107"/>
                    </a:lnTo>
                    <a:lnTo>
                      <a:pt x="848" y="102"/>
                    </a:lnTo>
                    <a:lnTo>
                      <a:pt x="847" y="97"/>
                    </a:lnTo>
                    <a:lnTo>
                      <a:pt x="847" y="93"/>
                    </a:lnTo>
                    <a:lnTo>
                      <a:pt x="848" y="88"/>
                    </a:lnTo>
                    <a:lnTo>
                      <a:pt x="857" y="83"/>
                    </a:lnTo>
                    <a:lnTo>
                      <a:pt x="857" y="78"/>
                    </a:lnTo>
                    <a:lnTo>
                      <a:pt x="857" y="71"/>
                    </a:lnTo>
                    <a:lnTo>
                      <a:pt x="847" y="68"/>
                    </a:lnTo>
                    <a:lnTo>
                      <a:pt x="841" y="64"/>
                    </a:lnTo>
                    <a:lnTo>
                      <a:pt x="834" y="59"/>
                    </a:lnTo>
                    <a:lnTo>
                      <a:pt x="824" y="57"/>
                    </a:lnTo>
                    <a:lnTo>
                      <a:pt x="817" y="56"/>
                    </a:lnTo>
                    <a:lnTo>
                      <a:pt x="812" y="54"/>
                    </a:lnTo>
                    <a:lnTo>
                      <a:pt x="802" y="56"/>
                    </a:lnTo>
                    <a:lnTo>
                      <a:pt x="798" y="64"/>
                    </a:lnTo>
                    <a:lnTo>
                      <a:pt x="802" y="71"/>
                    </a:lnTo>
                    <a:lnTo>
                      <a:pt x="807" y="78"/>
                    </a:lnTo>
                    <a:lnTo>
                      <a:pt x="800" y="83"/>
                    </a:lnTo>
                    <a:lnTo>
                      <a:pt x="791" y="88"/>
                    </a:lnTo>
                    <a:lnTo>
                      <a:pt x="788" y="100"/>
                    </a:lnTo>
                    <a:lnTo>
                      <a:pt x="783" y="114"/>
                    </a:lnTo>
                    <a:lnTo>
                      <a:pt x="773" y="117"/>
                    </a:lnTo>
                    <a:lnTo>
                      <a:pt x="764" y="112"/>
                    </a:lnTo>
                    <a:lnTo>
                      <a:pt x="757" y="104"/>
                    </a:lnTo>
                    <a:lnTo>
                      <a:pt x="755" y="98"/>
                    </a:lnTo>
                    <a:lnTo>
                      <a:pt x="759" y="92"/>
                    </a:lnTo>
                    <a:lnTo>
                      <a:pt x="764" y="86"/>
                    </a:lnTo>
                    <a:lnTo>
                      <a:pt x="761" y="81"/>
                    </a:lnTo>
                    <a:lnTo>
                      <a:pt x="755" y="74"/>
                    </a:lnTo>
                    <a:lnTo>
                      <a:pt x="748" y="69"/>
                    </a:lnTo>
                    <a:lnTo>
                      <a:pt x="745" y="68"/>
                    </a:lnTo>
                    <a:lnTo>
                      <a:pt x="736" y="69"/>
                    </a:lnTo>
                    <a:lnTo>
                      <a:pt x="735" y="78"/>
                    </a:lnTo>
                    <a:lnTo>
                      <a:pt x="731" y="85"/>
                    </a:lnTo>
                    <a:lnTo>
                      <a:pt x="724" y="90"/>
                    </a:lnTo>
                    <a:lnTo>
                      <a:pt x="723" y="78"/>
                    </a:lnTo>
                    <a:lnTo>
                      <a:pt x="714" y="71"/>
                    </a:lnTo>
                    <a:lnTo>
                      <a:pt x="716" y="66"/>
                    </a:lnTo>
                    <a:lnTo>
                      <a:pt x="719" y="64"/>
                    </a:lnTo>
                    <a:lnTo>
                      <a:pt x="704" y="61"/>
                    </a:lnTo>
                    <a:lnTo>
                      <a:pt x="693" y="57"/>
                    </a:lnTo>
                    <a:lnTo>
                      <a:pt x="700" y="50"/>
                    </a:lnTo>
                    <a:lnTo>
                      <a:pt x="705" y="43"/>
                    </a:lnTo>
                    <a:lnTo>
                      <a:pt x="702" y="37"/>
                    </a:lnTo>
                    <a:lnTo>
                      <a:pt x="697" y="35"/>
                    </a:lnTo>
                    <a:lnTo>
                      <a:pt x="692" y="31"/>
                    </a:lnTo>
                    <a:lnTo>
                      <a:pt x="690" y="28"/>
                    </a:lnTo>
                    <a:lnTo>
                      <a:pt x="687" y="16"/>
                    </a:lnTo>
                    <a:lnTo>
                      <a:pt x="681" y="9"/>
                    </a:lnTo>
                    <a:lnTo>
                      <a:pt x="671" y="2"/>
                    </a:lnTo>
                    <a:lnTo>
                      <a:pt x="659" y="0"/>
                    </a:lnTo>
                    <a:lnTo>
                      <a:pt x="652" y="4"/>
                    </a:lnTo>
                    <a:lnTo>
                      <a:pt x="654" y="13"/>
                    </a:lnTo>
                    <a:lnTo>
                      <a:pt x="644" y="13"/>
                    </a:lnTo>
                    <a:lnTo>
                      <a:pt x="640" y="19"/>
                    </a:lnTo>
                    <a:lnTo>
                      <a:pt x="642" y="26"/>
                    </a:lnTo>
                    <a:lnTo>
                      <a:pt x="644" y="33"/>
                    </a:lnTo>
                    <a:lnTo>
                      <a:pt x="640" y="37"/>
                    </a:lnTo>
                    <a:lnTo>
                      <a:pt x="637" y="43"/>
                    </a:lnTo>
                    <a:lnTo>
                      <a:pt x="642" y="52"/>
                    </a:lnTo>
                    <a:lnTo>
                      <a:pt x="654" y="56"/>
                    </a:lnTo>
                    <a:lnTo>
                      <a:pt x="664" y="59"/>
                    </a:lnTo>
                    <a:lnTo>
                      <a:pt x="671" y="68"/>
                    </a:lnTo>
                    <a:lnTo>
                      <a:pt x="669" y="76"/>
                    </a:lnTo>
                    <a:lnTo>
                      <a:pt x="668" y="83"/>
                    </a:lnTo>
                    <a:lnTo>
                      <a:pt x="673" y="80"/>
                    </a:lnTo>
                    <a:lnTo>
                      <a:pt x="678" y="78"/>
                    </a:lnTo>
                    <a:lnTo>
                      <a:pt x="676" y="88"/>
                    </a:lnTo>
                    <a:lnTo>
                      <a:pt x="668" y="93"/>
                    </a:lnTo>
                    <a:lnTo>
                      <a:pt x="661" y="95"/>
                    </a:lnTo>
                    <a:lnTo>
                      <a:pt x="656" y="98"/>
                    </a:lnTo>
                    <a:lnTo>
                      <a:pt x="652" y="104"/>
                    </a:lnTo>
                    <a:lnTo>
                      <a:pt x="652" y="114"/>
                    </a:lnTo>
                    <a:lnTo>
                      <a:pt x="644" y="112"/>
                    </a:lnTo>
                    <a:lnTo>
                      <a:pt x="642" y="107"/>
                    </a:lnTo>
                    <a:lnTo>
                      <a:pt x="644" y="100"/>
                    </a:lnTo>
                    <a:lnTo>
                      <a:pt x="644" y="95"/>
                    </a:lnTo>
                    <a:lnTo>
                      <a:pt x="638" y="92"/>
                    </a:lnTo>
                    <a:lnTo>
                      <a:pt x="633" y="92"/>
                    </a:lnTo>
                    <a:lnTo>
                      <a:pt x="626" y="90"/>
                    </a:lnTo>
                    <a:lnTo>
                      <a:pt x="621" y="90"/>
                    </a:lnTo>
                    <a:lnTo>
                      <a:pt x="611" y="93"/>
                    </a:lnTo>
                    <a:lnTo>
                      <a:pt x="609" y="105"/>
                    </a:lnTo>
                    <a:lnTo>
                      <a:pt x="601" y="105"/>
                    </a:lnTo>
                    <a:lnTo>
                      <a:pt x="594" y="105"/>
                    </a:lnTo>
                    <a:lnTo>
                      <a:pt x="587" y="105"/>
                    </a:lnTo>
                    <a:lnTo>
                      <a:pt x="582" y="105"/>
                    </a:lnTo>
                    <a:lnTo>
                      <a:pt x="573" y="105"/>
                    </a:lnTo>
                    <a:lnTo>
                      <a:pt x="564" y="105"/>
                    </a:lnTo>
                    <a:lnTo>
                      <a:pt x="554" y="104"/>
                    </a:lnTo>
                    <a:lnTo>
                      <a:pt x="544" y="102"/>
                    </a:lnTo>
                    <a:lnTo>
                      <a:pt x="533" y="100"/>
                    </a:lnTo>
                    <a:lnTo>
                      <a:pt x="523" y="98"/>
                    </a:lnTo>
                    <a:lnTo>
                      <a:pt x="508" y="88"/>
                    </a:lnTo>
                    <a:lnTo>
                      <a:pt x="499" y="76"/>
                    </a:lnTo>
                    <a:lnTo>
                      <a:pt x="487" y="76"/>
                    </a:lnTo>
                    <a:lnTo>
                      <a:pt x="475" y="78"/>
                    </a:lnTo>
                    <a:lnTo>
                      <a:pt x="463" y="81"/>
                    </a:lnTo>
                    <a:lnTo>
                      <a:pt x="460" y="90"/>
                    </a:lnTo>
                    <a:lnTo>
                      <a:pt x="461" y="93"/>
                    </a:lnTo>
                    <a:lnTo>
                      <a:pt x="466" y="95"/>
                    </a:lnTo>
                    <a:lnTo>
                      <a:pt x="480" y="92"/>
                    </a:lnTo>
                    <a:lnTo>
                      <a:pt x="494" y="88"/>
                    </a:lnTo>
                    <a:lnTo>
                      <a:pt x="490" y="93"/>
                    </a:lnTo>
                    <a:lnTo>
                      <a:pt x="482" y="97"/>
                    </a:lnTo>
                    <a:lnTo>
                      <a:pt x="473" y="98"/>
                    </a:lnTo>
                    <a:lnTo>
                      <a:pt x="470" y="107"/>
                    </a:lnTo>
                    <a:lnTo>
                      <a:pt x="472" y="116"/>
                    </a:lnTo>
                    <a:lnTo>
                      <a:pt x="473" y="123"/>
                    </a:lnTo>
                    <a:lnTo>
                      <a:pt x="461" y="116"/>
                    </a:lnTo>
                    <a:lnTo>
                      <a:pt x="453" y="105"/>
                    </a:lnTo>
                    <a:lnTo>
                      <a:pt x="444" y="102"/>
                    </a:lnTo>
                    <a:lnTo>
                      <a:pt x="434" y="102"/>
                    </a:lnTo>
                    <a:lnTo>
                      <a:pt x="427" y="102"/>
                    </a:lnTo>
                    <a:lnTo>
                      <a:pt x="420" y="102"/>
                    </a:lnTo>
                    <a:lnTo>
                      <a:pt x="411" y="102"/>
                    </a:lnTo>
                    <a:lnTo>
                      <a:pt x="398" y="104"/>
                    </a:lnTo>
                    <a:lnTo>
                      <a:pt x="384" y="107"/>
                    </a:lnTo>
                    <a:lnTo>
                      <a:pt x="372" y="105"/>
                    </a:lnTo>
                    <a:lnTo>
                      <a:pt x="367" y="104"/>
                    </a:lnTo>
                    <a:lnTo>
                      <a:pt x="365" y="100"/>
                    </a:lnTo>
                    <a:lnTo>
                      <a:pt x="365" y="98"/>
                    </a:lnTo>
                    <a:lnTo>
                      <a:pt x="367" y="95"/>
                    </a:lnTo>
                    <a:lnTo>
                      <a:pt x="372" y="95"/>
                    </a:lnTo>
                    <a:lnTo>
                      <a:pt x="377" y="93"/>
                    </a:lnTo>
                    <a:lnTo>
                      <a:pt x="382" y="93"/>
                    </a:lnTo>
                    <a:lnTo>
                      <a:pt x="374" y="81"/>
                    </a:lnTo>
                    <a:lnTo>
                      <a:pt x="367" y="78"/>
                    </a:lnTo>
                    <a:lnTo>
                      <a:pt x="361" y="76"/>
                    </a:lnTo>
                    <a:lnTo>
                      <a:pt x="358" y="76"/>
                    </a:lnTo>
                    <a:lnTo>
                      <a:pt x="351" y="78"/>
                    </a:lnTo>
                    <a:lnTo>
                      <a:pt x="343" y="80"/>
                    </a:lnTo>
                    <a:lnTo>
                      <a:pt x="331" y="78"/>
                    </a:lnTo>
                    <a:lnTo>
                      <a:pt x="320" y="76"/>
                    </a:lnTo>
                    <a:lnTo>
                      <a:pt x="312" y="71"/>
                    </a:lnTo>
                    <a:lnTo>
                      <a:pt x="303" y="68"/>
                    </a:lnTo>
                    <a:lnTo>
                      <a:pt x="293" y="62"/>
                    </a:lnTo>
                    <a:lnTo>
                      <a:pt x="284" y="59"/>
                    </a:lnTo>
                    <a:lnTo>
                      <a:pt x="274" y="57"/>
                    </a:lnTo>
                    <a:lnTo>
                      <a:pt x="265" y="57"/>
                    </a:lnTo>
                    <a:lnTo>
                      <a:pt x="253" y="59"/>
                    </a:lnTo>
                    <a:lnTo>
                      <a:pt x="243" y="62"/>
                    </a:lnTo>
                    <a:lnTo>
                      <a:pt x="234" y="57"/>
                    </a:lnTo>
                    <a:lnTo>
                      <a:pt x="231" y="49"/>
                    </a:lnTo>
                    <a:lnTo>
                      <a:pt x="220" y="56"/>
                    </a:lnTo>
                    <a:lnTo>
                      <a:pt x="212" y="62"/>
                    </a:lnTo>
                    <a:lnTo>
                      <a:pt x="203" y="57"/>
                    </a:lnTo>
                    <a:lnTo>
                      <a:pt x="195" y="50"/>
                    </a:lnTo>
                    <a:lnTo>
                      <a:pt x="188" y="42"/>
                    </a:lnTo>
                    <a:lnTo>
                      <a:pt x="184" y="40"/>
                    </a:lnTo>
                    <a:lnTo>
                      <a:pt x="177" y="42"/>
                    </a:lnTo>
                    <a:lnTo>
                      <a:pt x="176" y="47"/>
                    </a:lnTo>
                    <a:lnTo>
                      <a:pt x="172" y="50"/>
                    </a:lnTo>
                    <a:lnTo>
                      <a:pt x="167" y="54"/>
                    </a:lnTo>
                    <a:lnTo>
                      <a:pt x="162" y="52"/>
                    </a:lnTo>
                    <a:lnTo>
                      <a:pt x="159" y="47"/>
                    </a:lnTo>
                    <a:lnTo>
                      <a:pt x="146" y="49"/>
                    </a:lnTo>
                    <a:lnTo>
                      <a:pt x="140" y="50"/>
                    </a:lnTo>
                    <a:lnTo>
                      <a:pt x="131" y="52"/>
                    </a:lnTo>
                    <a:lnTo>
                      <a:pt x="122" y="57"/>
                    </a:lnTo>
                    <a:lnTo>
                      <a:pt x="116" y="59"/>
                    </a:lnTo>
                    <a:lnTo>
                      <a:pt x="110" y="62"/>
                    </a:lnTo>
                    <a:lnTo>
                      <a:pt x="104" y="64"/>
                    </a:lnTo>
                    <a:lnTo>
                      <a:pt x="100" y="64"/>
                    </a:lnTo>
                    <a:lnTo>
                      <a:pt x="91" y="59"/>
                    </a:lnTo>
                    <a:lnTo>
                      <a:pt x="88" y="61"/>
                    </a:lnTo>
                    <a:lnTo>
                      <a:pt x="86" y="64"/>
                    </a:lnTo>
                    <a:lnTo>
                      <a:pt x="85" y="68"/>
                    </a:lnTo>
                    <a:lnTo>
                      <a:pt x="73" y="68"/>
                    </a:lnTo>
                    <a:lnTo>
                      <a:pt x="67" y="69"/>
                    </a:lnTo>
                    <a:lnTo>
                      <a:pt x="64" y="71"/>
                    </a:lnTo>
                    <a:lnTo>
                      <a:pt x="66" y="74"/>
                    </a:lnTo>
                    <a:lnTo>
                      <a:pt x="67" y="78"/>
                    </a:lnTo>
                    <a:lnTo>
                      <a:pt x="69" y="81"/>
                    </a:lnTo>
                    <a:lnTo>
                      <a:pt x="57" y="80"/>
                    </a:lnTo>
                    <a:lnTo>
                      <a:pt x="43" y="78"/>
                    </a:lnTo>
                    <a:lnTo>
                      <a:pt x="28" y="71"/>
                    </a:lnTo>
                    <a:lnTo>
                      <a:pt x="12" y="66"/>
                    </a:lnTo>
                    <a:lnTo>
                      <a:pt x="9" y="62"/>
                    </a:lnTo>
                    <a:lnTo>
                      <a:pt x="5" y="59"/>
                    </a:lnTo>
                    <a:lnTo>
                      <a:pt x="2" y="59"/>
                    </a:lnTo>
                    <a:lnTo>
                      <a:pt x="0" y="59"/>
                    </a:lnTo>
                    <a:lnTo>
                      <a:pt x="0" y="279"/>
                    </a:lnTo>
                    <a:lnTo>
                      <a:pt x="4" y="279"/>
                    </a:lnTo>
                    <a:lnTo>
                      <a:pt x="12" y="281"/>
                    </a:lnTo>
                    <a:lnTo>
                      <a:pt x="19" y="281"/>
                    </a:lnTo>
                    <a:lnTo>
                      <a:pt x="28" y="286"/>
                    </a:lnTo>
                    <a:lnTo>
                      <a:pt x="31" y="291"/>
                    </a:lnTo>
                    <a:lnTo>
                      <a:pt x="38" y="298"/>
                    </a:lnTo>
                    <a:lnTo>
                      <a:pt x="45" y="303"/>
                    </a:lnTo>
                    <a:lnTo>
                      <a:pt x="54" y="307"/>
                    </a:lnTo>
                    <a:lnTo>
                      <a:pt x="61" y="300"/>
                    </a:lnTo>
                    <a:lnTo>
                      <a:pt x="67" y="295"/>
                    </a:lnTo>
                    <a:lnTo>
                      <a:pt x="71" y="293"/>
                    </a:lnTo>
                    <a:lnTo>
                      <a:pt x="78" y="291"/>
                    </a:lnTo>
                    <a:lnTo>
                      <a:pt x="86" y="300"/>
                    </a:lnTo>
                    <a:lnTo>
                      <a:pt x="95" y="308"/>
                    </a:lnTo>
                    <a:lnTo>
                      <a:pt x="102" y="319"/>
                    </a:lnTo>
                    <a:lnTo>
                      <a:pt x="112" y="332"/>
                    </a:lnTo>
                    <a:lnTo>
                      <a:pt x="116" y="334"/>
                    </a:lnTo>
                    <a:lnTo>
                      <a:pt x="119" y="339"/>
                    </a:lnTo>
                    <a:lnTo>
                      <a:pt x="122" y="348"/>
                    </a:lnTo>
                    <a:lnTo>
                      <a:pt x="129" y="358"/>
                    </a:lnTo>
                    <a:lnTo>
                      <a:pt x="134" y="360"/>
                    </a:lnTo>
                    <a:lnTo>
                      <a:pt x="141" y="363"/>
                    </a:lnTo>
                    <a:lnTo>
                      <a:pt x="150" y="370"/>
                    </a:lnTo>
                    <a:lnTo>
                      <a:pt x="155" y="382"/>
                    </a:lnTo>
                    <a:lnTo>
                      <a:pt x="152" y="387"/>
                    </a:lnTo>
                    <a:lnTo>
                      <a:pt x="148" y="393"/>
                    </a:lnTo>
                    <a:lnTo>
                      <a:pt x="148" y="394"/>
                    </a:lnTo>
                    <a:lnTo>
                      <a:pt x="150" y="399"/>
                    </a:lnTo>
                    <a:lnTo>
                      <a:pt x="148" y="405"/>
                    </a:lnTo>
                    <a:lnTo>
                      <a:pt x="150" y="411"/>
                    </a:lnTo>
                    <a:lnTo>
                      <a:pt x="150" y="417"/>
                    </a:lnTo>
                    <a:lnTo>
                      <a:pt x="157" y="422"/>
                    </a:lnTo>
                    <a:lnTo>
                      <a:pt x="162" y="422"/>
                    </a:lnTo>
                    <a:lnTo>
                      <a:pt x="167" y="425"/>
                    </a:lnTo>
                    <a:lnTo>
                      <a:pt x="169" y="432"/>
                    </a:lnTo>
                    <a:lnTo>
                      <a:pt x="172" y="441"/>
                    </a:lnTo>
                    <a:lnTo>
                      <a:pt x="174" y="441"/>
                    </a:lnTo>
                    <a:lnTo>
                      <a:pt x="179" y="444"/>
                    </a:lnTo>
                    <a:lnTo>
                      <a:pt x="183" y="448"/>
                    </a:lnTo>
                    <a:lnTo>
                      <a:pt x="186" y="451"/>
                    </a:lnTo>
                    <a:lnTo>
                      <a:pt x="188" y="458"/>
                    </a:lnTo>
                    <a:lnTo>
                      <a:pt x="191" y="466"/>
                    </a:lnTo>
                    <a:lnTo>
                      <a:pt x="196" y="472"/>
                    </a:lnTo>
                    <a:lnTo>
                      <a:pt x="208" y="475"/>
                    </a:lnTo>
                    <a:lnTo>
                      <a:pt x="210" y="479"/>
                    </a:lnTo>
                    <a:lnTo>
                      <a:pt x="219" y="482"/>
                    </a:lnTo>
                    <a:lnTo>
                      <a:pt x="226" y="484"/>
                    </a:lnTo>
                    <a:lnTo>
                      <a:pt x="232" y="492"/>
                    </a:lnTo>
                    <a:lnTo>
                      <a:pt x="239" y="497"/>
                    </a:lnTo>
                    <a:lnTo>
                      <a:pt x="251" y="504"/>
                    </a:lnTo>
                    <a:lnTo>
                      <a:pt x="253" y="504"/>
                    </a:lnTo>
                    <a:lnTo>
                      <a:pt x="257" y="506"/>
                    </a:lnTo>
                    <a:lnTo>
                      <a:pt x="662" y="506"/>
                    </a:lnTo>
                    <a:lnTo>
                      <a:pt x="662" y="501"/>
                    </a:lnTo>
                    <a:lnTo>
                      <a:pt x="669" y="506"/>
                    </a:lnTo>
                    <a:lnTo>
                      <a:pt x="676" y="513"/>
                    </a:lnTo>
                    <a:lnTo>
                      <a:pt x="700" y="513"/>
                    </a:lnTo>
                    <a:lnTo>
                      <a:pt x="707" y="518"/>
                    </a:lnTo>
                    <a:lnTo>
                      <a:pt x="718" y="521"/>
                    </a:lnTo>
                    <a:lnTo>
                      <a:pt x="728" y="521"/>
                    </a:lnTo>
                    <a:lnTo>
                      <a:pt x="743" y="523"/>
                    </a:lnTo>
                    <a:lnTo>
                      <a:pt x="748" y="521"/>
                    </a:lnTo>
                    <a:lnTo>
                      <a:pt x="755" y="521"/>
                    </a:lnTo>
                    <a:lnTo>
                      <a:pt x="759" y="513"/>
                    </a:lnTo>
                    <a:lnTo>
                      <a:pt x="764" y="509"/>
                    </a:lnTo>
                    <a:lnTo>
                      <a:pt x="771" y="515"/>
                    </a:lnTo>
                    <a:lnTo>
                      <a:pt x="776" y="521"/>
                    </a:lnTo>
                    <a:lnTo>
                      <a:pt x="776" y="516"/>
                    </a:lnTo>
                    <a:lnTo>
                      <a:pt x="778" y="515"/>
                    </a:lnTo>
                    <a:lnTo>
                      <a:pt x="781" y="515"/>
                    </a:lnTo>
                    <a:lnTo>
                      <a:pt x="785" y="516"/>
                    </a:lnTo>
                    <a:lnTo>
                      <a:pt x="793" y="523"/>
                    </a:lnTo>
                    <a:lnTo>
                      <a:pt x="802" y="528"/>
                    </a:lnTo>
                    <a:lnTo>
                      <a:pt x="807" y="534"/>
                    </a:lnTo>
                    <a:lnTo>
                      <a:pt x="807" y="540"/>
                    </a:lnTo>
                    <a:lnTo>
                      <a:pt x="810" y="549"/>
                    </a:lnTo>
                    <a:lnTo>
                      <a:pt x="819" y="554"/>
                    </a:lnTo>
                    <a:lnTo>
                      <a:pt x="829" y="558"/>
                    </a:lnTo>
                    <a:lnTo>
                      <a:pt x="840" y="559"/>
                    </a:lnTo>
                    <a:lnTo>
                      <a:pt x="850" y="566"/>
                    </a:lnTo>
                    <a:lnTo>
                      <a:pt x="864" y="566"/>
                    </a:lnTo>
                    <a:lnTo>
                      <a:pt x="872" y="571"/>
                    </a:lnTo>
                    <a:lnTo>
                      <a:pt x="877" y="583"/>
                    </a:lnTo>
                    <a:lnTo>
                      <a:pt x="876" y="587"/>
                    </a:lnTo>
                    <a:lnTo>
                      <a:pt x="872" y="589"/>
                    </a:lnTo>
                    <a:lnTo>
                      <a:pt x="862" y="583"/>
                    </a:lnTo>
                    <a:lnTo>
                      <a:pt x="859" y="580"/>
                    </a:lnTo>
                    <a:lnTo>
                      <a:pt x="855" y="587"/>
                    </a:lnTo>
                    <a:lnTo>
                      <a:pt x="853" y="599"/>
                    </a:lnTo>
                    <a:lnTo>
                      <a:pt x="848" y="607"/>
                    </a:lnTo>
                    <a:lnTo>
                      <a:pt x="845" y="613"/>
                    </a:lnTo>
                    <a:lnTo>
                      <a:pt x="836" y="621"/>
                    </a:lnTo>
                    <a:lnTo>
                      <a:pt x="833" y="630"/>
                    </a:lnTo>
                    <a:lnTo>
                      <a:pt x="836" y="633"/>
                    </a:lnTo>
                    <a:lnTo>
                      <a:pt x="841" y="637"/>
                    </a:lnTo>
                    <a:lnTo>
                      <a:pt x="845" y="633"/>
                    </a:lnTo>
                    <a:lnTo>
                      <a:pt x="848" y="632"/>
                    </a:lnTo>
                    <a:lnTo>
                      <a:pt x="855" y="626"/>
                    </a:lnTo>
                    <a:lnTo>
                      <a:pt x="867" y="626"/>
                    </a:lnTo>
                    <a:lnTo>
                      <a:pt x="874" y="626"/>
                    </a:lnTo>
                    <a:lnTo>
                      <a:pt x="879" y="628"/>
                    </a:lnTo>
                    <a:lnTo>
                      <a:pt x="883" y="626"/>
                    </a:lnTo>
                    <a:lnTo>
                      <a:pt x="888" y="625"/>
                    </a:lnTo>
                    <a:lnTo>
                      <a:pt x="886" y="620"/>
                    </a:lnTo>
                    <a:lnTo>
                      <a:pt x="884" y="616"/>
                    </a:lnTo>
                    <a:lnTo>
                      <a:pt x="883" y="613"/>
                    </a:lnTo>
                    <a:lnTo>
                      <a:pt x="881" y="611"/>
                    </a:lnTo>
                    <a:lnTo>
                      <a:pt x="883" y="607"/>
                    </a:lnTo>
                    <a:lnTo>
                      <a:pt x="888" y="607"/>
                    </a:lnTo>
                    <a:lnTo>
                      <a:pt x="896" y="604"/>
                    </a:lnTo>
                    <a:lnTo>
                      <a:pt x="912" y="601"/>
                    </a:lnTo>
                    <a:lnTo>
                      <a:pt x="924" y="597"/>
                    </a:lnTo>
                    <a:lnTo>
                      <a:pt x="936" y="597"/>
                    </a:lnTo>
                    <a:lnTo>
                      <a:pt x="938" y="594"/>
                    </a:lnTo>
                    <a:lnTo>
                      <a:pt x="946" y="587"/>
                    </a:lnTo>
                    <a:lnTo>
                      <a:pt x="953" y="578"/>
                    </a:lnTo>
                    <a:lnTo>
                      <a:pt x="958" y="577"/>
                    </a:lnTo>
                    <a:lnTo>
                      <a:pt x="969" y="575"/>
                    </a:lnTo>
                    <a:lnTo>
                      <a:pt x="986" y="575"/>
                    </a:lnTo>
                    <a:lnTo>
                      <a:pt x="991" y="575"/>
                    </a:lnTo>
                    <a:lnTo>
                      <a:pt x="998" y="575"/>
                    </a:lnTo>
                    <a:lnTo>
                      <a:pt x="1003" y="573"/>
                    </a:lnTo>
                    <a:lnTo>
                      <a:pt x="1010" y="573"/>
                    </a:lnTo>
                    <a:lnTo>
                      <a:pt x="1013" y="571"/>
                    </a:lnTo>
                    <a:lnTo>
                      <a:pt x="1017" y="568"/>
                    </a:lnTo>
                    <a:lnTo>
                      <a:pt x="1020" y="559"/>
                    </a:lnTo>
                    <a:lnTo>
                      <a:pt x="1025" y="551"/>
                    </a:lnTo>
                    <a:lnTo>
                      <a:pt x="1029" y="540"/>
                    </a:lnTo>
                    <a:lnTo>
                      <a:pt x="1037" y="534"/>
                    </a:lnTo>
                    <a:lnTo>
                      <a:pt x="1048" y="535"/>
                    </a:lnTo>
                    <a:lnTo>
                      <a:pt x="1058" y="537"/>
                    </a:lnTo>
                    <a:lnTo>
                      <a:pt x="1060" y="547"/>
                    </a:lnTo>
                    <a:lnTo>
                      <a:pt x="1062" y="558"/>
                    </a:lnTo>
                    <a:lnTo>
                      <a:pt x="1062" y="568"/>
                    </a:lnTo>
                    <a:lnTo>
                      <a:pt x="1067" y="580"/>
                    </a:lnTo>
                    <a:lnTo>
                      <a:pt x="1067" y="580"/>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569" name="Freeform 299"/>
              <p:cNvSpPr>
                <a:spLocks/>
              </p:cNvSpPr>
              <p:nvPr/>
            </p:nvSpPr>
            <p:spPr bwMode="auto">
              <a:xfrm>
                <a:off x="473869" y="2020888"/>
                <a:ext cx="857250" cy="614362"/>
              </a:xfrm>
              <a:custGeom>
                <a:avLst/>
                <a:gdLst/>
                <a:ahLst/>
                <a:cxnLst>
                  <a:cxn ang="0">
                    <a:pos x="397" y="263"/>
                  </a:cxn>
                  <a:cxn ang="0">
                    <a:pos x="423" y="280"/>
                  </a:cxn>
                  <a:cxn ang="0">
                    <a:pos x="452" y="277"/>
                  </a:cxn>
                  <a:cxn ang="0">
                    <a:pos x="480" y="290"/>
                  </a:cxn>
                  <a:cxn ang="0">
                    <a:pos x="504" y="321"/>
                  </a:cxn>
                  <a:cxn ang="0">
                    <a:pos x="526" y="345"/>
                  </a:cxn>
                  <a:cxn ang="0">
                    <a:pos x="533" y="375"/>
                  </a:cxn>
                  <a:cxn ang="0">
                    <a:pos x="513" y="368"/>
                  </a:cxn>
                  <a:cxn ang="0">
                    <a:pos x="506" y="352"/>
                  </a:cxn>
                  <a:cxn ang="0">
                    <a:pos x="482" y="337"/>
                  </a:cxn>
                  <a:cxn ang="0">
                    <a:pos x="490" y="321"/>
                  </a:cxn>
                  <a:cxn ang="0">
                    <a:pos x="468" y="321"/>
                  </a:cxn>
                  <a:cxn ang="0">
                    <a:pos x="464" y="306"/>
                  </a:cxn>
                  <a:cxn ang="0">
                    <a:pos x="442" y="307"/>
                  </a:cxn>
                  <a:cxn ang="0">
                    <a:pos x="418" y="289"/>
                  </a:cxn>
                  <a:cxn ang="0">
                    <a:pos x="372" y="271"/>
                  </a:cxn>
                  <a:cxn ang="0">
                    <a:pos x="303" y="254"/>
                  </a:cxn>
                  <a:cxn ang="0">
                    <a:pos x="277" y="256"/>
                  </a:cxn>
                  <a:cxn ang="0">
                    <a:pos x="241" y="285"/>
                  </a:cxn>
                  <a:cxn ang="0">
                    <a:pos x="225" y="282"/>
                  </a:cxn>
                  <a:cxn ang="0">
                    <a:pos x="229" y="264"/>
                  </a:cxn>
                  <a:cxn ang="0">
                    <a:pos x="251" y="247"/>
                  </a:cxn>
                  <a:cxn ang="0">
                    <a:pos x="231" y="249"/>
                  </a:cxn>
                  <a:cxn ang="0">
                    <a:pos x="200" y="294"/>
                  </a:cxn>
                  <a:cxn ang="0">
                    <a:pos x="169" y="323"/>
                  </a:cxn>
                  <a:cxn ang="0">
                    <a:pos x="138" y="347"/>
                  </a:cxn>
                  <a:cxn ang="0">
                    <a:pos x="100" y="366"/>
                  </a:cxn>
                  <a:cxn ang="0">
                    <a:pos x="53" y="385"/>
                  </a:cxn>
                  <a:cxn ang="0">
                    <a:pos x="72" y="368"/>
                  </a:cxn>
                  <a:cxn ang="0">
                    <a:pos x="112" y="342"/>
                  </a:cxn>
                  <a:cxn ang="0">
                    <a:pos x="151" y="316"/>
                  </a:cxn>
                  <a:cxn ang="0">
                    <a:pos x="162" y="294"/>
                  </a:cxn>
                  <a:cxn ang="0">
                    <a:pos x="131" y="295"/>
                  </a:cxn>
                  <a:cxn ang="0">
                    <a:pos x="112" y="297"/>
                  </a:cxn>
                  <a:cxn ang="0">
                    <a:pos x="102" y="299"/>
                  </a:cxn>
                  <a:cxn ang="0">
                    <a:pos x="83" y="297"/>
                  </a:cxn>
                  <a:cxn ang="0">
                    <a:pos x="81" y="275"/>
                  </a:cxn>
                  <a:cxn ang="0">
                    <a:pos x="60" y="277"/>
                  </a:cxn>
                  <a:cxn ang="0">
                    <a:pos x="38" y="256"/>
                  </a:cxn>
                  <a:cxn ang="0">
                    <a:pos x="24" y="239"/>
                  </a:cxn>
                  <a:cxn ang="0">
                    <a:pos x="48" y="206"/>
                  </a:cxn>
                  <a:cxn ang="0">
                    <a:pos x="93" y="191"/>
                  </a:cxn>
                  <a:cxn ang="0">
                    <a:pos x="95" y="170"/>
                  </a:cxn>
                  <a:cxn ang="0">
                    <a:pos x="89" y="166"/>
                  </a:cxn>
                  <a:cxn ang="0">
                    <a:pos x="46" y="170"/>
                  </a:cxn>
                  <a:cxn ang="0">
                    <a:pos x="14" y="156"/>
                  </a:cxn>
                  <a:cxn ang="0">
                    <a:pos x="0" y="144"/>
                  </a:cxn>
                  <a:cxn ang="0">
                    <a:pos x="46" y="122"/>
                  </a:cxn>
                  <a:cxn ang="0">
                    <a:pos x="65" y="132"/>
                  </a:cxn>
                  <a:cxn ang="0">
                    <a:pos x="81" y="122"/>
                  </a:cxn>
                  <a:cxn ang="0">
                    <a:pos x="52" y="103"/>
                  </a:cxn>
                  <a:cxn ang="0">
                    <a:pos x="33" y="84"/>
                  </a:cxn>
                  <a:cxn ang="0">
                    <a:pos x="19" y="70"/>
                  </a:cxn>
                  <a:cxn ang="0">
                    <a:pos x="77" y="34"/>
                  </a:cxn>
                  <a:cxn ang="0">
                    <a:pos x="115" y="15"/>
                  </a:cxn>
                  <a:cxn ang="0">
                    <a:pos x="157" y="0"/>
                  </a:cxn>
                  <a:cxn ang="0">
                    <a:pos x="167" y="13"/>
                  </a:cxn>
                  <a:cxn ang="0">
                    <a:pos x="193" y="12"/>
                  </a:cxn>
                  <a:cxn ang="0">
                    <a:pos x="272" y="22"/>
                  </a:cxn>
                  <a:cxn ang="0">
                    <a:pos x="329" y="36"/>
                  </a:cxn>
                  <a:cxn ang="0">
                    <a:pos x="368" y="34"/>
                  </a:cxn>
                  <a:cxn ang="0">
                    <a:pos x="385" y="41"/>
                  </a:cxn>
                </a:cxnLst>
                <a:rect l="0" t="0" r="r" b="b"/>
                <a:pathLst>
                  <a:path w="540" h="387">
                    <a:moveTo>
                      <a:pt x="385" y="41"/>
                    </a:moveTo>
                    <a:lnTo>
                      <a:pt x="385" y="261"/>
                    </a:lnTo>
                    <a:lnTo>
                      <a:pt x="389" y="261"/>
                    </a:lnTo>
                    <a:lnTo>
                      <a:pt x="397" y="263"/>
                    </a:lnTo>
                    <a:lnTo>
                      <a:pt x="404" y="263"/>
                    </a:lnTo>
                    <a:lnTo>
                      <a:pt x="413" y="268"/>
                    </a:lnTo>
                    <a:lnTo>
                      <a:pt x="416" y="273"/>
                    </a:lnTo>
                    <a:lnTo>
                      <a:pt x="423" y="280"/>
                    </a:lnTo>
                    <a:lnTo>
                      <a:pt x="430" y="285"/>
                    </a:lnTo>
                    <a:lnTo>
                      <a:pt x="439" y="289"/>
                    </a:lnTo>
                    <a:lnTo>
                      <a:pt x="446" y="282"/>
                    </a:lnTo>
                    <a:lnTo>
                      <a:pt x="452" y="277"/>
                    </a:lnTo>
                    <a:lnTo>
                      <a:pt x="456" y="275"/>
                    </a:lnTo>
                    <a:lnTo>
                      <a:pt x="463" y="273"/>
                    </a:lnTo>
                    <a:lnTo>
                      <a:pt x="471" y="282"/>
                    </a:lnTo>
                    <a:lnTo>
                      <a:pt x="480" y="290"/>
                    </a:lnTo>
                    <a:lnTo>
                      <a:pt x="487" y="301"/>
                    </a:lnTo>
                    <a:lnTo>
                      <a:pt x="497" y="314"/>
                    </a:lnTo>
                    <a:lnTo>
                      <a:pt x="501" y="316"/>
                    </a:lnTo>
                    <a:lnTo>
                      <a:pt x="504" y="321"/>
                    </a:lnTo>
                    <a:lnTo>
                      <a:pt x="507" y="330"/>
                    </a:lnTo>
                    <a:lnTo>
                      <a:pt x="514" y="340"/>
                    </a:lnTo>
                    <a:lnTo>
                      <a:pt x="519" y="342"/>
                    </a:lnTo>
                    <a:lnTo>
                      <a:pt x="526" y="345"/>
                    </a:lnTo>
                    <a:lnTo>
                      <a:pt x="535" y="352"/>
                    </a:lnTo>
                    <a:lnTo>
                      <a:pt x="540" y="364"/>
                    </a:lnTo>
                    <a:lnTo>
                      <a:pt x="537" y="369"/>
                    </a:lnTo>
                    <a:lnTo>
                      <a:pt x="533" y="375"/>
                    </a:lnTo>
                    <a:lnTo>
                      <a:pt x="530" y="375"/>
                    </a:lnTo>
                    <a:lnTo>
                      <a:pt x="528" y="375"/>
                    </a:lnTo>
                    <a:lnTo>
                      <a:pt x="519" y="371"/>
                    </a:lnTo>
                    <a:lnTo>
                      <a:pt x="513" y="368"/>
                    </a:lnTo>
                    <a:lnTo>
                      <a:pt x="507" y="362"/>
                    </a:lnTo>
                    <a:lnTo>
                      <a:pt x="506" y="359"/>
                    </a:lnTo>
                    <a:lnTo>
                      <a:pt x="506" y="356"/>
                    </a:lnTo>
                    <a:lnTo>
                      <a:pt x="506" y="352"/>
                    </a:lnTo>
                    <a:lnTo>
                      <a:pt x="501" y="344"/>
                    </a:lnTo>
                    <a:lnTo>
                      <a:pt x="492" y="344"/>
                    </a:lnTo>
                    <a:lnTo>
                      <a:pt x="483" y="340"/>
                    </a:lnTo>
                    <a:lnTo>
                      <a:pt x="482" y="337"/>
                    </a:lnTo>
                    <a:lnTo>
                      <a:pt x="485" y="332"/>
                    </a:lnTo>
                    <a:lnTo>
                      <a:pt x="490" y="328"/>
                    </a:lnTo>
                    <a:lnTo>
                      <a:pt x="490" y="323"/>
                    </a:lnTo>
                    <a:lnTo>
                      <a:pt x="490" y="321"/>
                    </a:lnTo>
                    <a:lnTo>
                      <a:pt x="482" y="325"/>
                    </a:lnTo>
                    <a:lnTo>
                      <a:pt x="476" y="328"/>
                    </a:lnTo>
                    <a:lnTo>
                      <a:pt x="471" y="325"/>
                    </a:lnTo>
                    <a:lnTo>
                      <a:pt x="468" y="321"/>
                    </a:lnTo>
                    <a:lnTo>
                      <a:pt x="470" y="313"/>
                    </a:lnTo>
                    <a:lnTo>
                      <a:pt x="473" y="309"/>
                    </a:lnTo>
                    <a:lnTo>
                      <a:pt x="468" y="304"/>
                    </a:lnTo>
                    <a:lnTo>
                      <a:pt x="464" y="306"/>
                    </a:lnTo>
                    <a:lnTo>
                      <a:pt x="454" y="302"/>
                    </a:lnTo>
                    <a:lnTo>
                      <a:pt x="449" y="299"/>
                    </a:lnTo>
                    <a:lnTo>
                      <a:pt x="446" y="304"/>
                    </a:lnTo>
                    <a:lnTo>
                      <a:pt x="442" y="307"/>
                    </a:lnTo>
                    <a:lnTo>
                      <a:pt x="432" y="304"/>
                    </a:lnTo>
                    <a:lnTo>
                      <a:pt x="427" y="299"/>
                    </a:lnTo>
                    <a:lnTo>
                      <a:pt x="421" y="292"/>
                    </a:lnTo>
                    <a:lnTo>
                      <a:pt x="418" y="289"/>
                    </a:lnTo>
                    <a:lnTo>
                      <a:pt x="406" y="282"/>
                    </a:lnTo>
                    <a:lnTo>
                      <a:pt x="394" y="278"/>
                    </a:lnTo>
                    <a:lnTo>
                      <a:pt x="382" y="275"/>
                    </a:lnTo>
                    <a:lnTo>
                      <a:pt x="372" y="271"/>
                    </a:lnTo>
                    <a:lnTo>
                      <a:pt x="344" y="271"/>
                    </a:lnTo>
                    <a:lnTo>
                      <a:pt x="330" y="266"/>
                    </a:lnTo>
                    <a:lnTo>
                      <a:pt x="317" y="261"/>
                    </a:lnTo>
                    <a:lnTo>
                      <a:pt x="303" y="254"/>
                    </a:lnTo>
                    <a:lnTo>
                      <a:pt x="296" y="246"/>
                    </a:lnTo>
                    <a:lnTo>
                      <a:pt x="286" y="249"/>
                    </a:lnTo>
                    <a:lnTo>
                      <a:pt x="275" y="252"/>
                    </a:lnTo>
                    <a:lnTo>
                      <a:pt x="277" y="256"/>
                    </a:lnTo>
                    <a:lnTo>
                      <a:pt x="280" y="259"/>
                    </a:lnTo>
                    <a:lnTo>
                      <a:pt x="270" y="268"/>
                    </a:lnTo>
                    <a:lnTo>
                      <a:pt x="256" y="277"/>
                    </a:lnTo>
                    <a:lnTo>
                      <a:pt x="241" y="285"/>
                    </a:lnTo>
                    <a:lnTo>
                      <a:pt x="231" y="289"/>
                    </a:lnTo>
                    <a:lnTo>
                      <a:pt x="225" y="287"/>
                    </a:lnTo>
                    <a:lnTo>
                      <a:pt x="225" y="285"/>
                    </a:lnTo>
                    <a:lnTo>
                      <a:pt x="225" y="282"/>
                    </a:lnTo>
                    <a:lnTo>
                      <a:pt x="229" y="280"/>
                    </a:lnTo>
                    <a:lnTo>
                      <a:pt x="227" y="277"/>
                    </a:lnTo>
                    <a:lnTo>
                      <a:pt x="229" y="275"/>
                    </a:lnTo>
                    <a:lnTo>
                      <a:pt x="229" y="264"/>
                    </a:lnTo>
                    <a:lnTo>
                      <a:pt x="234" y="259"/>
                    </a:lnTo>
                    <a:lnTo>
                      <a:pt x="239" y="252"/>
                    </a:lnTo>
                    <a:lnTo>
                      <a:pt x="251" y="251"/>
                    </a:lnTo>
                    <a:lnTo>
                      <a:pt x="251" y="247"/>
                    </a:lnTo>
                    <a:lnTo>
                      <a:pt x="251" y="246"/>
                    </a:lnTo>
                    <a:lnTo>
                      <a:pt x="246" y="246"/>
                    </a:lnTo>
                    <a:lnTo>
                      <a:pt x="244" y="246"/>
                    </a:lnTo>
                    <a:lnTo>
                      <a:pt x="231" y="249"/>
                    </a:lnTo>
                    <a:lnTo>
                      <a:pt x="217" y="261"/>
                    </a:lnTo>
                    <a:lnTo>
                      <a:pt x="203" y="275"/>
                    </a:lnTo>
                    <a:lnTo>
                      <a:pt x="200" y="290"/>
                    </a:lnTo>
                    <a:lnTo>
                      <a:pt x="200" y="294"/>
                    </a:lnTo>
                    <a:lnTo>
                      <a:pt x="200" y="297"/>
                    </a:lnTo>
                    <a:lnTo>
                      <a:pt x="193" y="309"/>
                    </a:lnTo>
                    <a:lnTo>
                      <a:pt x="177" y="318"/>
                    </a:lnTo>
                    <a:lnTo>
                      <a:pt x="169" y="323"/>
                    </a:lnTo>
                    <a:lnTo>
                      <a:pt x="163" y="330"/>
                    </a:lnTo>
                    <a:lnTo>
                      <a:pt x="155" y="335"/>
                    </a:lnTo>
                    <a:lnTo>
                      <a:pt x="146" y="342"/>
                    </a:lnTo>
                    <a:lnTo>
                      <a:pt x="138" y="347"/>
                    </a:lnTo>
                    <a:lnTo>
                      <a:pt x="131" y="354"/>
                    </a:lnTo>
                    <a:lnTo>
                      <a:pt x="122" y="357"/>
                    </a:lnTo>
                    <a:lnTo>
                      <a:pt x="112" y="362"/>
                    </a:lnTo>
                    <a:lnTo>
                      <a:pt x="100" y="366"/>
                    </a:lnTo>
                    <a:lnTo>
                      <a:pt x="89" y="369"/>
                    </a:lnTo>
                    <a:lnTo>
                      <a:pt x="77" y="373"/>
                    </a:lnTo>
                    <a:lnTo>
                      <a:pt x="65" y="380"/>
                    </a:lnTo>
                    <a:lnTo>
                      <a:pt x="53" y="385"/>
                    </a:lnTo>
                    <a:lnTo>
                      <a:pt x="41" y="387"/>
                    </a:lnTo>
                    <a:lnTo>
                      <a:pt x="52" y="378"/>
                    </a:lnTo>
                    <a:lnTo>
                      <a:pt x="65" y="376"/>
                    </a:lnTo>
                    <a:lnTo>
                      <a:pt x="72" y="368"/>
                    </a:lnTo>
                    <a:lnTo>
                      <a:pt x="81" y="359"/>
                    </a:lnTo>
                    <a:lnTo>
                      <a:pt x="93" y="356"/>
                    </a:lnTo>
                    <a:lnTo>
                      <a:pt x="105" y="352"/>
                    </a:lnTo>
                    <a:lnTo>
                      <a:pt x="112" y="342"/>
                    </a:lnTo>
                    <a:lnTo>
                      <a:pt x="124" y="335"/>
                    </a:lnTo>
                    <a:lnTo>
                      <a:pt x="134" y="330"/>
                    </a:lnTo>
                    <a:lnTo>
                      <a:pt x="146" y="325"/>
                    </a:lnTo>
                    <a:lnTo>
                      <a:pt x="151" y="316"/>
                    </a:lnTo>
                    <a:lnTo>
                      <a:pt x="158" y="307"/>
                    </a:lnTo>
                    <a:lnTo>
                      <a:pt x="162" y="299"/>
                    </a:lnTo>
                    <a:lnTo>
                      <a:pt x="170" y="294"/>
                    </a:lnTo>
                    <a:lnTo>
                      <a:pt x="162" y="294"/>
                    </a:lnTo>
                    <a:lnTo>
                      <a:pt x="153" y="297"/>
                    </a:lnTo>
                    <a:lnTo>
                      <a:pt x="145" y="301"/>
                    </a:lnTo>
                    <a:lnTo>
                      <a:pt x="136" y="297"/>
                    </a:lnTo>
                    <a:lnTo>
                      <a:pt x="131" y="295"/>
                    </a:lnTo>
                    <a:lnTo>
                      <a:pt x="127" y="301"/>
                    </a:lnTo>
                    <a:lnTo>
                      <a:pt x="127" y="306"/>
                    </a:lnTo>
                    <a:lnTo>
                      <a:pt x="117" y="301"/>
                    </a:lnTo>
                    <a:lnTo>
                      <a:pt x="112" y="297"/>
                    </a:lnTo>
                    <a:lnTo>
                      <a:pt x="107" y="294"/>
                    </a:lnTo>
                    <a:lnTo>
                      <a:pt x="102" y="290"/>
                    </a:lnTo>
                    <a:lnTo>
                      <a:pt x="102" y="294"/>
                    </a:lnTo>
                    <a:lnTo>
                      <a:pt x="102" y="299"/>
                    </a:lnTo>
                    <a:lnTo>
                      <a:pt x="96" y="299"/>
                    </a:lnTo>
                    <a:lnTo>
                      <a:pt x="91" y="301"/>
                    </a:lnTo>
                    <a:lnTo>
                      <a:pt x="88" y="302"/>
                    </a:lnTo>
                    <a:lnTo>
                      <a:pt x="83" y="297"/>
                    </a:lnTo>
                    <a:lnTo>
                      <a:pt x="83" y="290"/>
                    </a:lnTo>
                    <a:lnTo>
                      <a:pt x="83" y="283"/>
                    </a:lnTo>
                    <a:lnTo>
                      <a:pt x="83" y="280"/>
                    </a:lnTo>
                    <a:lnTo>
                      <a:pt x="81" y="275"/>
                    </a:lnTo>
                    <a:lnTo>
                      <a:pt x="79" y="273"/>
                    </a:lnTo>
                    <a:lnTo>
                      <a:pt x="72" y="277"/>
                    </a:lnTo>
                    <a:lnTo>
                      <a:pt x="69" y="280"/>
                    </a:lnTo>
                    <a:lnTo>
                      <a:pt x="60" y="277"/>
                    </a:lnTo>
                    <a:lnTo>
                      <a:pt x="50" y="270"/>
                    </a:lnTo>
                    <a:lnTo>
                      <a:pt x="40" y="261"/>
                    </a:lnTo>
                    <a:lnTo>
                      <a:pt x="34" y="258"/>
                    </a:lnTo>
                    <a:lnTo>
                      <a:pt x="38" y="256"/>
                    </a:lnTo>
                    <a:lnTo>
                      <a:pt x="41" y="256"/>
                    </a:lnTo>
                    <a:lnTo>
                      <a:pt x="36" y="249"/>
                    </a:lnTo>
                    <a:lnTo>
                      <a:pt x="29" y="244"/>
                    </a:lnTo>
                    <a:lnTo>
                      <a:pt x="24" y="239"/>
                    </a:lnTo>
                    <a:lnTo>
                      <a:pt x="22" y="234"/>
                    </a:lnTo>
                    <a:lnTo>
                      <a:pt x="26" y="221"/>
                    </a:lnTo>
                    <a:lnTo>
                      <a:pt x="36" y="213"/>
                    </a:lnTo>
                    <a:lnTo>
                      <a:pt x="48" y="206"/>
                    </a:lnTo>
                    <a:lnTo>
                      <a:pt x="60" y="206"/>
                    </a:lnTo>
                    <a:lnTo>
                      <a:pt x="67" y="203"/>
                    </a:lnTo>
                    <a:lnTo>
                      <a:pt x="81" y="197"/>
                    </a:lnTo>
                    <a:lnTo>
                      <a:pt x="93" y="191"/>
                    </a:lnTo>
                    <a:lnTo>
                      <a:pt x="100" y="185"/>
                    </a:lnTo>
                    <a:lnTo>
                      <a:pt x="95" y="179"/>
                    </a:lnTo>
                    <a:lnTo>
                      <a:pt x="89" y="173"/>
                    </a:lnTo>
                    <a:lnTo>
                      <a:pt x="95" y="170"/>
                    </a:lnTo>
                    <a:lnTo>
                      <a:pt x="98" y="173"/>
                    </a:lnTo>
                    <a:lnTo>
                      <a:pt x="98" y="166"/>
                    </a:lnTo>
                    <a:lnTo>
                      <a:pt x="93" y="165"/>
                    </a:lnTo>
                    <a:lnTo>
                      <a:pt x="89" y="166"/>
                    </a:lnTo>
                    <a:lnTo>
                      <a:pt x="79" y="170"/>
                    </a:lnTo>
                    <a:lnTo>
                      <a:pt x="69" y="175"/>
                    </a:lnTo>
                    <a:lnTo>
                      <a:pt x="57" y="172"/>
                    </a:lnTo>
                    <a:lnTo>
                      <a:pt x="46" y="170"/>
                    </a:lnTo>
                    <a:lnTo>
                      <a:pt x="31" y="170"/>
                    </a:lnTo>
                    <a:lnTo>
                      <a:pt x="21" y="170"/>
                    </a:lnTo>
                    <a:lnTo>
                      <a:pt x="17" y="161"/>
                    </a:lnTo>
                    <a:lnTo>
                      <a:pt x="14" y="156"/>
                    </a:lnTo>
                    <a:lnTo>
                      <a:pt x="14" y="153"/>
                    </a:lnTo>
                    <a:lnTo>
                      <a:pt x="16" y="151"/>
                    </a:lnTo>
                    <a:lnTo>
                      <a:pt x="5" y="149"/>
                    </a:lnTo>
                    <a:lnTo>
                      <a:pt x="0" y="144"/>
                    </a:lnTo>
                    <a:lnTo>
                      <a:pt x="9" y="137"/>
                    </a:lnTo>
                    <a:lnTo>
                      <a:pt x="22" y="132"/>
                    </a:lnTo>
                    <a:lnTo>
                      <a:pt x="34" y="127"/>
                    </a:lnTo>
                    <a:lnTo>
                      <a:pt x="46" y="122"/>
                    </a:lnTo>
                    <a:lnTo>
                      <a:pt x="55" y="122"/>
                    </a:lnTo>
                    <a:lnTo>
                      <a:pt x="55" y="129"/>
                    </a:lnTo>
                    <a:lnTo>
                      <a:pt x="60" y="132"/>
                    </a:lnTo>
                    <a:lnTo>
                      <a:pt x="65" y="132"/>
                    </a:lnTo>
                    <a:lnTo>
                      <a:pt x="74" y="132"/>
                    </a:lnTo>
                    <a:lnTo>
                      <a:pt x="81" y="132"/>
                    </a:lnTo>
                    <a:lnTo>
                      <a:pt x="88" y="132"/>
                    </a:lnTo>
                    <a:lnTo>
                      <a:pt x="81" y="122"/>
                    </a:lnTo>
                    <a:lnTo>
                      <a:pt x="76" y="117"/>
                    </a:lnTo>
                    <a:lnTo>
                      <a:pt x="65" y="111"/>
                    </a:lnTo>
                    <a:lnTo>
                      <a:pt x="57" y="108"/>
                    </a:lnTo>
                    <a:lnTo>
                      <a:pt x="52" y="103"/>
                    </a:lnTo>
                    <a:lnTo>
                      <a:pt x="48" y="98"/>
                    </a:lnTo>
                    <a:lnTo>
                      <a:pt x="45" y="91"/>
                    </a:lnTo>
                    <a:lnTo>
                      <a:pt x="41" y="87"/>
                    </a:lnTo>
                    <a:lnTo>
                      <a:pt x="33" y="84"/>
                    </a:lnTo>
                    <a:lnTo>
                      <a:pt x="26" y="82"/>
                    </a:lnTo>
                    <a:lnTo>
                      <a:pt x="17" y="79"/>
                    </a:lnTo>
                    <a:lnTo>
                      <a:pt x="16" y="77"/>
                    </a:lnTo>
                    <a:lnTo>
                      <a:pt x="19" y="70"/>
                    </a:lnTo>
                    <a:lnTo>
                      <a:pt x="22" y="63"/>
                    </a:lnTo>
                    <a:lnTo>
                      <a:pt x="52" y="63"/>
                    </a:lnTo>
                    <a:lnTo>
                      <a:pt x="62" y="48"/>
                    </a:lnTo>
                    <a:lnTo>
                      <a:pt x="77" y="34"/>
                    </a:lnTo>
                    <a:lnTo>
                      <a:pt x="86" y="27"/>
                    </a:lnTo>
                    <a:lnTo>
                      <a:pt x="95" y="22"/>
                    </a:lnTo>
                    <a:lnTo>
                      <a:pt x="105" y="17"/>
                    </a:lnTo>
                    <a:lnTo>
                      <a:pt x="115" y="15"/>
                    </a:lnTo>
                    <a:lnTo>
                      <a:pt x="124" y="13"/>
                    </a:lnTo>
                    <a:lnTo>
                      <a:pt x="134" y="13"/>
                    </a:lnTo>
                    <a:lnTo>
                      <a:pt x="145" y="5"/>
                    </a:lnTo>
                    <a:lnTo>
                      <a:pt x="157" y="0"/>
                    </a:lnTo>
                    <a:lnTo>
                      <a:pt x="163" y="1"/>
                    </a:lnTo>
                    <a:lnTo>
                      <a:pt x="172" y="7"/>
                    </a:lnTo>
                    <a:lnTo>
                      <a:pt x="169" y="10"/>
                    </a:lnTo>
                    <a:lnTo>
                      <a:pt x="167" y="13"/>
                    </a:lnTo>
                    <a:lnTo>
                      <a:pt x="174" y="12"/>
                    </a:lnTo>
                    <a:lnTo>
                      <a:pt x="181" y="7"/>
                    </a:lnTo>
                    <a:lnTo>
                      <a:pt x="186" y="8"/>
                    </a:lnTo>
                    <a:lnTo>
                      <a:pt x="193" y="12"/>
                    </a:lnTo>
                    <a:lnTo>
                      <a:pt x="217" y="12"/>
                    </a:lnTo>
                    <a:lnTo>
                      <a:pt x="224" y="17"/>
                    </a:lnTo>
                    <a:lnTo>
                      <a:pt x="232" y="22"/>
                    </a:lnTo>
                    <a:lnTo>
                      <a:pt x="272" y="22"/>
                    </a:lnTo>
                    <a:lnTo>
                      <a:pt x="282" y="27"/>
                    </a:lnTo>
                    <a:lnTo>
                      <a:pt x="298" y="32"/>
                    </a:lnTo>
                    <a:lnTo>
                      <a:pt x="313" y="34"/>
                    </a:lnTo>
                    <a:lnTo>
                      <a:pt x="329" y="36"/>
                    </a:lnTo>
                    <a:lnTo>
                      <a:pt x="341" y="32"/>
                    </a:lnTo>
                    <a:lnTo>
                      <a:pt x="353" y="31"/>
                    </a:lnTo>
                    <a:lnTo>
                      <a:pt x="361" y="31"/>
                    </a:lnTo>
                    <a:lnTo>
                      <a:pt x="368" y="34"/>
                    </a:lnTo>
                    <a:lnTo>
                      <a:pt x="375" y="38"/>
                    </a:lnTo>
                    <a:lnTo>
                      <a:pt x="385" y="41"/>
                    </a:lnTo>
                    <a:lnTo>
                      <a:pt x="385" y="39"/>
                    </a:lnTo>
                    <a:lnTo>
                      <a:pt x="385" y="41"/>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570" name="Freeform 300"/>
              <p:cNvSpPr>
                <a:spLocks/>
              </p:cNvSpPr>
              <p:nvPr/>
            </p:nvSpPr>
            <p:spPr bwMode="auto">
              <a:xfrm>
                <a:off x="1246982" y="2568575"/>
                <a:ext cx="38100" cy="55562"/>
              </a:xfrm>
              <a:custGeom>
                <a:avLst/>
                <a:gdLst/>
                <a:ahLst/>
                <a:cxnLst>
                  <a:cxn ang="0">
                    <a:pos x="10" y="14"/>
                  </a:cxn>
                  <a:cxn ang="0">
                    <a:pos x="3" y="11"/>
                  </a:cxn>
                  <a:cxn ang="0">
                    <a:pos x="0" y="14"/>
                  </a:cxn>
                  <a:cxn ang="0">
                    <a:pos x="0" y="5"/>
                  </a:cxn>
                  <a:cxn ang="0">
                    <a:pos x="2" y="2"/>
                  </a:cxn>
                  <a:cxn ang="0">
                    <a:pos x="5" y="0"/>
                  </a:cxn>
                  <a:cxn ang="0">
                    <a:pos x="12" y="4"/>
                  </a:cxn>
                  <a:cxn ang="0">
                    <a:pos x="12" y="11"/>
                  </a:cxn>
                  <a:cxn ang="0">
                    <a:pos x="17" y="17"/>
                  </a:cxn>
                  <a:cxn ang="0">
                    <a:pos x="20" y="23"/>
                  </a:cxn>
                  <a:cxn ang="0">
                    <a:pos x="24" y="30"/>
                  </a:cxn>
                  <a:cxn ang="0">
                    <a:pos x="22" y="33"/>
                  </a:cxn>
                  <a:cxn ang="0">
                    <a:pos x="20" y="35"/>
                  </a:cxn>
                  <a:cxn ang="0">
                    <a:pos x="12" y="30"/>
                  </a:cxn>
                  <a:cxn ang="0">
                    <a:pos x="10" y="24"/>
                  </a:cxn>
                  <a:cxn ang="0">
                    <a:pos x="8" y="17"/>
                  </a:cxn>
                  <a:cxn ang="0">
                    <a:pos x="10" y="14"/>
                  </a:cxn>
                </a:cxnLst>
                <a:rect l="0" t="0" r="r" b="b"/>
                <a:pathLst>
                  <a:path w="24" h="35">
                    <a:moveTo>
                      <a:pt x="10" y="14"/>
                    </a:moveTo>
                    <a:lnTo>
                      <a:pt x="3" y="11"/>
                    </a:lnTo>
                    <a:lnTo>
                      <a:pt x="0" y="14"/>
                    </a:lnTo>
                    <a:lnTo>
                      <a:pt x="0" y="5"/>
                    </a:lnTo>
                    <a:lnTo>
                      <a:pt x="2" y="2"/>
                    </a:lnTo>
                    <a:lnTo>
                      <a:pt x="5" y="0"/>
                    </a:lnTo>
                    <a:lnTo>
                      <a:pt x="12" y="4"/>
                    </a:lnTo>
                    <a:lnTo>
                      <a:pt x="12" y="11"/>
                    </a:lnTo>
                    <a:lnTo>
                      <a:pt x="17" y="17"/>
                    </a:lnTo>
                    <a:lnTo>
                      <a:pt x="20" y="23"/>
                    </a:lnTo>
                    <a:lnTo>
                      <a:pt x="24" y="30"/>
                    </a:lnTo>
                    <a:lnTo>
                      <a:pt x="22" y="33"/>
                    </a:lnTo>
                    <a:lnTo>
                      <a:pt x="20" y="35"/>
                    </a:lnTo>
                    <a:lnTo>
                      <a:pt x="12" y="30"/>
                    </a:lnTo>
                    <a:lnTo>
                      <a:pt x="10" y="24"/>
                    </a:lnTo>
                    <a:lnTo>
                      <a:pt x="8" y="17"/>
                    </a:lnTo>
                    <a:lnTo>
                      <a:pt x="10" y="14"/>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571" name="Freeform 301"/>
              <p:cNvSpPr>
                <a:spLocks/>
              </p:cNvSpPr>
              <p:nvPr/>
            </p:nvSpPr>
            <p:spPr bwMode="auto">
              <a:xfrm>
                <a:off x="1186657" y="2508250"/>
                <a:ext cx="34925" cy="66675"/>
              </a:xfrm>
              <a:custGeom>
                <a:avLst/>
                <a:gdLst/>
                <a:ahLst/>
                <a:cxnLst>
                  <a:cxn ang="0">
                    <a:pos x="17" y="21"/>
                  </a:cxn>
                  <a:cxn ang="0">
                    <a:pos x="19" y="21"/>
                  </a:cxn>
                  <a:cxn ang="0">
                    <a:pos x="22" y="21"/>
                  </a:cxn>
                  <a:cxn ang="0">
                    <a:pos x="22" y="31"/>
                  </a:cxn>
                  <a:cxn ang="0">
                    <a:pos x="21" y="42"/>
                  </a:cxn>
                  <a:cxn ang="0">
                    <a:pos x="14" y="31"/>
                  </a:cxn>
                  <a:cxn ang="0">
                    <a:pos x="14" y="21"/>
                  </a:cxn>
                  <a:cxn ang="0">
                    <a:pos x="3" y="16"/>
                  </a:cxn>
                  <a:cxn ang="0">
                    <a:pos x="0" y="6"/>
                  </a:cxn>
                  <a:cxn ang="0">
                    <a:pos x="2" y="0"/>
                  </a:cxn>
                  <a:cxn ang="0">
                    <a:pos x="5" y="0"/>
                  </a:cxn>
                  <a:cxn ang="0">
                    <a:pos x="10" y="0"/>
                  </a:cxn>
                  <a:cxn ang="0">
                    <a:pos x="17" y="0"/>
                  </a:cxn>
                  <a:cxn ang="0">
                    <a:pos x="15" y="7"/>
                  </a:cxn>
                  <a:cxn ang="0">
                    <a:pos x="15" y="13"/>
                  </a:cxn>
                  <a:cxn ang="0">
                    <a:pos x="15" y="16"/>
                  </a:cxn>
                  <a:cxn ang="0">
                    <a:pos x="17" y="21"/>
                  </a:cxn>
                </a:cxnLst>
                <a:rect l="0" t="0" r="r" b="b"/>
                <a:pathLst>
                  <a:path w="22" h="42">
                    <a:moveTo>
                      <a:pt x="17" y="21"/>
                    </a:moveTo>
                    <a:lnTo>
                      <a:pt x="19" y="21"/>
                    </a:lnTo>
                    <a:lnTo>
                      <a:pt x="22" y="21"/>
                    </a:lnTo>
                    <a:lnTo>
                      <a:pt x="22" y="31"/>
                    </a:lnTo>
                    <a:lnTo>
                      <a:pt x="21" y="42"/>
                    </a:lnTo>
                    <a:lnTo>
                      <a:pt x="14" y="31"/>
                    </a:lnTo>
                    <a:lnTo>
                      <a:pt x="14" y="21"/>
                    </a:lnTo>
                    <a:lnTo>
                      <a:pt x="3" y="16"/>
                    </a:lnTo>
                    <a:lnTo>
                      <a:pt x="0" y="6"/>
                    </a:lnTo>
                    <a:lnTo>
                      <a:pt x="2" y="0"/>
                    </a:lnTo>
                    <a:lnTo>
                      <a:pt x="5" y="0"/>
                    </a:lnTo>
                    <a:lnTo>
                      <a:pt x="10" y="0"/>
                    </a:lnTo>
                    <a:lnTo>
                      <a:pt x="17" y="0"/>
                    </a:lnTo>
                    <a:lnTo>
                      <a:pt x="15" y="7"/>
                    </a:lnTo>
                    <a:lnTo>
                      <a:pt x="15" y="13"/>
                    </a:lnTo>
                    <a:lnTo>
                      <a:pt x="15" y="16"/>
                    </a:lnTo>
                    <a:lnTo>
                      <a:pt x="17" y="21"/>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572" name="Freeform 302"/>
              <p:cNvSpPr>
                <a:spLocks/>
              </p:cNvSpPr>
              <p:nvPr/>
            </p:nvSpPr>
            <p:spPr bwMode="auto">
              <a:xfrm>
                <a:off x="1577182" y="1905000"/>
                <a:ext cx="420688" cy="222250"/>
              </a:xfrm>
              <a:custGeom>
                <a:avLst/>
                <a:gdLst/>
                <a:ahLst/>
                <a:cxnLst>
                  <a:cxn ang="0">
                    <a:pos x="239" y="111"/>
                  </a:cxn>
                  <a:cxn ang="0">
                    <a:pos x="241" y="117"/>
                  </a:cxn>
                  <a:cxn ang="0">
                    <a:pos x="248" y="124"/>
                  </a:cxn>
                  <a:cxn ang="0">
                    <a:pos x="246" y="131"/>
                  </a:cxn>
                  <a:cxn ang="0">
                    <a:pos x="230" y="135"/>
                  </a:cxn>
                  <a:cxn ang="0">
                    <a:pos x="208" y="133"/>
                  </a:cxn>
                  <a:cxn ang="0">
                    <a:pos x="189" y="123"/>
                  </a:cxn>
                  <a:cxn ang="0">
                    <a:pos x="174" y="123"/>
                  </a:cxn>
                  <a:cxn ang="0">
                    <a:pos x="158" y="131"/>
                  </a:cxn>
                  <a:cxn ang="0">
                    <a:pos x="137" y="135"/>
                  </a:cxn>
                  <a:cxn ang="0">
                    <a:pos x="115" y="140"/>
                  </a:cxn>
                  <a:cxn ang="0">
                    <a:pos x="94" y="140"/>
                  </a:cxn>
                  <a:cxn ang="0">
                    <a:pos x="79" y="135"/>
                  </a:cxn>
                  <a:cxn ang="0">
                    <a:pos x="69" y="124"/>
                  </a:cxn>
                  <a:cxn ang="0">
                    <a:pos x="53" y="123"/>
                  </a:cxn>
                  <a:cxn ang="0">
                    <a:pos x="33" y="117"/>
                  </a:cxn>
                  <a:cxn ang="0">
                    <a:pos x="33" y="100"/>
                  </a:cxn>
                  <a:cxn ang="0">
                    <a:pos x="58" y="95"/>
                  </a:cxn>
                  <a:cxn ang="0">
                    <a:pos x="82" y="95"/>
                  </a:cxn>
                  <a:cxn ang="0">
                    <a:pos x="84" y="90"/>
                  </a:cxn>
                  <a:cxn ang="0">
                    <a:pos x="62" y="90"/>
                  </a:cxn>
                  <a:cxn ang="0">
                    <a:pos x="38" y="90"/>
                  </a:cxn>
                  <a:cxn ang="0">
                    <a:pos x="15" y="86"/>
                  </a:cxn>
                  <a:cxn ang="0">
                    <a:pos x="14" y="73"/>
                  </a:cxn>
                  <a:cxn ang="0">
                    <a:pos x="26" y="69"/>
                  </a:cxn>
                  <a:cxn ang="0">
                    <a:pos x="22" y="68"/>
                  </a:cxn>
                  <a:cxn ang="0">
                    <a:pos x="3" y="64"/>
                  </a:cxn>
                  <a:cxn ang="0">
                    <a:pos x="0" y="49"/>
                  </a:cxn>
                  <a:cxn ang="0">
                    <a:pos x="14" y="31"/>
                  </a:cxn>
                  <a:cxn ang="0">
                    <a:pos x="34" y="21"/>
                  </a:cxn>
                  <a:cxn ang="0">
                    <a:pos x="53" y="16"/>
                  </a:cxn>
                  <a:cxn ang="0">
                    <a:pos x="67" y="18"/>
                  </a:cxn>
                  <a:cxn ang="0">
                    <a:pos x="70" y="28"/>
                  </a:cxn>
                  <a:cxn ang="0">
                    <a:pos x="77" y="28"/>
                  </a:cxn>
                  <a:cxn ang="0">
                    <a:pos x="94" y="25"/>
                  </a:cxn>
                  <a:cxn ang="0">
                    <a:pos x="105" y="31"/>
                  </a:cxn>
                  <a:cxn ang="0">
                    <a:pos x="117" y="37"/>
                  </a:cxn>
                  <a:cxn ang="0">
                    <a:pos x="124" y="30"/>
                  </a:cxn>
                  <a:cxn ang="0">
                    <a:pos x="134" y="26"/>
                  </a:cxn>
                  <a:cxn ang="0">
                    <a:pos x="151" y="42"/>
                  </a:cxn>
                  <a:cxn ang="0">
                    <a:pos x="153" y="52"/>
                  </a:cxn>
                  <a:cxn ang="0">
                    <a:pos x="160" y="61"/>
                  </a:cxn>
                  <a:cxn ang="0">
                    <a:pos x="167" y="55"/>
                  </a:cxn>
                  <a:cxn ang="0">
                    <a:pos x="158" y="37"/>
                  </a:cxn>
                  <a:cxn ang="0">
                    <a:pos x="155" y="21"/>
                  </a:cxn>
                  <a:cxn ang="0">
                    <a:pos x="163" y="14"/>
                  </a:cxn>
                  <a:cxn ang="0">
                    <a:pos x="179" y="14"/>
                  </a:cxn>
                  <a:cxn ang="0">
                    <a:pos x="177" y="9"/>
                  </a:cxn>
                  <a:cxn ang="0">
                    <a:pos x="193" y="0"/>
                  </a:cxn>
                  <a:cxn ang="0">
                    <a:pos x="211" y="12"/>
                  </a:cxn>
                  <a:cxn ang="0">
                    <a:pos x="199" y="28"/>
                  </a:cxn>
                  <a:cxn ang="0">
                    <a:pos x="206" y="52"/>
                  </a:cxn>
                  <a:cxn ang="0">
                    <a:pos x="213" y="71"/>
                  </a:cxn>
                  <a:cxn ang="0">
                    <a:pos x="236" y="92"/>
                  </a:cxn>
                  <a:cxn ang="0">
                    <a:pos x="265" y="107"/>
                  </a:cxn>
                  <a:cxn ang="0">
                    <a:pos x="246" y="111"/>
                  </a:cxn>
                </a:cxnLst>
                <a:rect l="0" t="0" r="r" b="b"/>
                <a:pathLst>
                  <a:path w="265" h="140">
                    <a:moveTo>
                      <a:pt x="246" y="111"/>
                    </a:moveTo>
                    <a:lnTo>
                      <a:pt x="239" y="111"/>
                    </a:lnTo>
                    <a:lnTo>
                      <a:pt x="239" y="116"/>
                    </a:lnTo>
                    <a:lnTo>
                      <a:pt x="241" y="117"/>
                    </a:lnTo>
                    <a:lnTo>
                      <a:pt x="246" y="119"/>
                    </a:lnTo>
                    <a:lnTo>
                      <a:pt x="248" y="124"/>
                    </a:lnTo>
                    <a:lnTo>
                      <a:pt x="251" y="126"/>
                    </a:lnTo>
                    <a:lnTo>
                      <a:pt x="246" y="131"/>
                    </a:lnTo>
                    <a:lnTo>
                      <a:pt x="239" y="135"/>
                    </a:lnTo>
                    <a:lnTo>
                      <a:pt x="230" y="135"/>
                    </a:lnTo>
                    <a:lnTo>
                      <a:pt x="222" y="136"/>
                    </a:lnTo>
                    <a:lnTo>
                      <a:pt x="208" y="133"/>
                    </a:lnTo>
                    <a:lnTo>
                      <a:pt x="199" y="128"/>
                    </a:lnTo>
                    <a:lnTo>
                      <a:pt x="189" y="123"/>
                    </a:lnTo>
                    <a:lnTo>
                      <a:pt x="180" y="121"/>
                    </a:lnTo>
                    <a:lnTo>
                      <a:pt x="174" y="123"/>
                    </a:lnTo>
                    <a:lnTo>
                      <a:pt x="168" y="129"/>
                    </a:lnTo>
                    <a:lnTo>
                      <a:pt x="158" y="131"/>
                    </a:lnTo>
                    <a:lnTo>
                      <a:pt x="148" y="135"/>
                    </a:lnTo>
                    <a:lnTo>
                      <a:pt x="137" y="135"/>
                    </a:lnTo>
                    <a:lnTo>
                      <a:pt x="131" y="140"/>
                    </a:lnTo>
                    <a:lnTo>
                      <a:pt x="115" y="140"/>
                    </a:lnTo>
                    <a:lnTo>
                      <a:pt x="105" y="140"/>
                    </a:lnTo>
                    <a:lnTo>
                      <a:pt x="94" y="140"/>
                    </a:lnTo>
                    <a:lnTo>
                      <a:pt x="86" y="140"/>
                    </a:lnTo>
                    <a:lnTo>
                      <a:pt x="79" y="135"/>
                    </a:lnTo>
                    <a:lnTo>
                      <a:pt x="76" y="128"/>
                    </a:lnTo>
                    <a:lnTo>
                      <a:pt x="69" y="124"/>
                    </a:lnTo>
                    <a:lnTo>
                      <a:pt x="62" y="123"/>
                    </a:lnTo>
                    <a:lnTo>
                      <a:pt x="53" y="123"/>
                    </a:lnTo>
                    <a:lnTo>
                      <a:pt x="48" y="124"/>
                    </a:lnTo>
                    <a:lnTo>
                      <a:pt x="33" y="117"/>
                    </a:lnTo>
                    <a:lnTo>
                      <a:pt x="24" y="107"/>
                    </a:lnTo>
                    <a:lnTo>
                      <a:pt x="33" y="100"/>
                    </a:lnTo>
                    <a:lnTo>
                      <a:pt x="45" y="97"/>
                    </a:lnTo>
                    <a:lnTo>
                      <a:pt x="58" y="95"/>
                    </a:lnTo>
                    <a:lnTo>
                      <a:pt x="74" y="95"/>
                    </a:lnTo>
                    <a:lnTo>
                      <a:pt x="82" y="95"/>
                    </a:lnTo>
                    <a:lnTo>
                      <a:pt x="91" y="95"/>
                    </a:lnTo>
                    <a:lnTo>
                      <a:pt x="84" y="90"/>
                    </a:lnTo>
                    <a:lnTo>
                      <a:pt x="77" y="90"/>
                    </a:lnTo>
                    <a:lnTo>
                      <a:pt x="62" y="90"/>
                    </a:lnTo>
                    <a:lnTo>
                      <a:pt x="51" y="90"/>
                    </a:lnTo>
                    <a:lnTo>
                      <a:pt x="38" y="90"/>
                    </a:lnTo>
                    <a:lnTo>
                      <a:pt x="26" y="90"/>
                    </a:lnTo>
                    <a:lnTo>
                      <a:pt x="15" y="86"/>
                    </a:lnTo>
                    <a:lnTo>
                      <a:pt x="12" y="80"/>
                    </a:lnTo>
                    <a:lnTo>
                      <a:pt x="14" y="73"/>
                    </a:lnTo>
                    <a:lnTo>
                      <a:pt x="19" y="71"/>
                    </a:lnTo>
                    <a:lnTo>
                      <a:pt x="26" y="69"/>
                    </a:lnTo>
                    <a:lnTo>
                      <a:pt x="33" y="69"/>
                    </a:lnTo>
                    <a:lnTo>
                      <a:pt x="22" y="68"/>
                    </a:lnTo>
                    <a:lnTo>
                      <a:pt x="14" y="69"/>
                    </a:lnTo>
                    <a:lnTo>
                      <a:pt x="3" y="64"/>
                    </a:lnTo>
                    <a:lnTo>
                      <a:pt x="0" y="59"/>
                    </a:lnTo>
                    <a:lnTo>
                      <a:pt x="0" y="49"/>
                    </a:lnTo>
                    <a:lnTo>
                      <a:pt x="7" y="40"/>
                    </a:lnTo>
                    <a:lnTo>
                      <a:pt x="14" y="31"/>
                    </a:lnTo>
                    <a:lnTo>
                      <a:pt x="24" y="26"/>
                    </a:lnTo>
                    <a:lnTo>
                      <a:pt x="34" y="21"/>
                    </a:lnTo>
                    <a:lnTo>
                      <a:pt x="45" y="18"/>
                    </a:lnTo>
                    <a:lnTo>
                      <a:pt x="53" y="16"/>
                    </a:lnTo>
                    <a:lnTo>
                      <a:pt x="64" y="16"/>
                    </a:lnTo>
                    <a:lnTo>
                      <a:pt x="67" y="18"/>
                    </a:lnTo>
                    <a:lnTo>
                      <a:pt x="69" y="23"/>
                    </a:lnTo>
                    <a:lnTo>
                      <a:pt x="70" y="28"/>
                    </a:lnTo>
                    <a:lnTo>
                      <a:pt x="72" y="33"/>
                    </a:lnTo>
                    <a:lnTo>
                      <a:pt x="77" y="28"/>
                    </a:lnTo>
                    <a:lnTo>
                      <a:pt x="88" y="25"/>
                    </a:lnTo>
                    <a:lnTo>
                      <a:pt x="94" y="25"/>
                    </a:lnTo>
                    <a:lnTo>
                      <a:pt x="101" y="28"/>
                    </a:lnTo>
                    <a:lnTo>
                      <a:pt x="105" y="31"/>
                    </a:lnTo>
                    <a:lnTo>
                      <a:pt x="110" y="40"/>
                    </a:lnTo>
                    <a:lnTo>
                      <a:pt x="117" y="37"/>
                    </a:lnTo>
                    <a:lnTo>
                      <a:pt x="125" y="37"/>
                    </a:lnTo>
                    <a:lnTo>
                      <a:pt x="124" y="30"/>
                    </a:lnTo>
                    <a:lnTo>
                      <a:pt x="124" y="26"/>
                    </a:lnTo>
                    <a:lnTo>
                      <a:pt x="134" y="26"/>
                    </a:lnTo>
                    <a:lnTo>
                      <a:pt x="144" y="31"/>
                    </a:lnTo>
                    <a:lnTo>
                      <a:pt x="151" y="42"/>
                    </a:lnTo>
                    <a:lnTo>
                      <a:pt x="151" y="45"/>
                    </a:lnTo>
                    <a:lnTo>
                      <a:pt x="153" y="52"/>
                    </a:lnTo>
                    <a:lnTo>
                      <a:pt x="153" y="57"/>
                    </a:lnTo>
                    <a:lnTo>
                      <a:pt x="160" y="61"/>
                    </a:lnTo>
                    <a:lnTo>
                      <a:pt x="163" y="57"/>
                    </a:lnTo>
                    <a:lnTo>
                      <a:pt x="167" y="55"/>
                    </a:lnTo>
                    <a:lnTo>
                      <a:pt x="162" y="47"/>
                    </a:lnTo>
                    <a:lnTo>
                      <a:pt x="158" y="37"/>
                    </a:lnTo>
                    <a:lnTo>
                      <a:pt x="155" y="26"/>
                    </a:lnTo>
                    <a:lnTo>
                      <a:pt x="155" y="21"/>
                    </a:lnTo>
                    <a:lnTo>
                      <a:pt x="156" y="14"/>
                    </a:lnTo>
                    <a:lnTo>
                      <a:pt x="163" y="14"/>
                    </a:lnTo>
                    <a:lnTo>
                      <a:pt x="170" y="14"/>
                    </a:lnTo>
                    <a:lnTo>
                      <a:pt x="179" y="14"/>
                    </a:lnTo>
                    <a:lnTo>
                      <a:pt x="177" y="11"/>
                    </a:lnTo>
                    <a:lnTo>
                      <a:pt x="177" y="9"/>
                    </a:lnTo>
                    <a:lnTo>
                      <a:pt x="182" y="2"/>
                    </a:lnTo>
                    <a:lnTo>
                      <a:pt x="193" y="0"/>
                    </a:lnTo>
                    <a:lnTo>
                      <a:pt x="205" y="2"/>
                    </a:lnTo>
                    <a:lnTo>
                      <a:pt x="211" y="12"/>
                    </a:lnTo>
                    <a:lnTo>
                      <a:pt x="205" y="19"/>
                    </a:lnTo>
                    <a:lnTo>
                      <a:pt x="199" y="28"/>
                    </a:lnTo>
                    <a:lnTo>
                      <a:pt x="201" y="40"/>
                    </a:lnTo>
                    <a:lnTo>
                      <a:pt x="206" y="52"/>
                    </a:lnTo>
                    <a:lnTo>
                      <a:pt x="210" y="61"/>
                    </a:lnTo>
                    <a:lnTo>
                      <a:pt x="213" y="71"/>
                    </a:lnTo>
                    <a:lnTo>
                      <a:pt x="218" y="81"/>
                    </a:lnTo>
                    <a:lnTo>
                      <a:pt x="236" y="92"/>
                    </a:lnTo>
                    <a:lnTo>
                      <a:pt x="253" y="98"/>
                    </a:lnTo>
                    <a:lnTo>
                      <a:pt x="265" y="107"/>
                    </a:lnTo>
                    <a:lnTo>
                      <a:pt x="254" y="111"/>
                    </a:lnTo>
                    <a:lnTo>
                      <a:pt x="246" y="111"/>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573" name="Freeform 303"/>
              <p:cNvSpPr>
                <a:spLocks/>
              </p:cNvSpPr>
              <p:nvPr/>
            </p:nvSpPr>
            <p:spPr bwMode="auto">
              <a:xfrm>
                <a:off x="1421607" y="1873250"/>
                <a:ext cx="234950" cy="152400"/>
              </a:xfrm>
              <a:custGeom>
                <a:avLst/>
                <a:gdLst/>
                <a:ahLst/>
                <a:cxnLst>
                  <a:cxn ang="0">
                    <a:pos x="31" y="91"/>
                  </a:cxn>
                  <a:cxn ang="0">
                    <a:pos x="27" y="86"/>
                  </a:cxn>
                  <a:cxn ang="0">
                    <a:pos x="24" y="81"/>
                  </a:cxn>
                  <a:cxn ang="0">
                    <a:pos x="17" y="77"/>
                  </a:cxn>
                  <a:cxn ang="0">
                    <a:pos x="10" y="75"/>
                  </a:cxn>
                  <a:cxn ang="0">
                    <a:pos x="2" y="72"/>
                  </a:cxn>
                  <a:cxn ang="0">
                    <a:pos x="0" y="70"/>
                  </a:cxn>
                  <a:cxn ang="0">
                    <a:pos x="3" y="57"/>
                  </a:cxn>
                  <a:cxn ang="0">
                    <a:pos x="12" y="46"/>
                  </a:cxn>
                  <a:cxn ang="0">
                    <a:pos x="19" y="34"/>
                  </a:cxn>
                  <a:cxn ang="0">
                    <a:pos x="24" y="22"/>
                  </a:cxn>
                  <a:cxn ang="0">
                    <a:pos x="20" y="12"/>
                  </a:cxn>
                  <a:cxn ang="0">
                    <a:pos x="17" y="3"/>
                  </a:cxn>
                  <a:cxn ang="0">
                    <a:pos x="33" y="0"/>
                  </a:cxn>
                  <a:cxn ang="0">
                    <a:pos x="48" y="3"/>
                  </a:cxn>
                  <a:cxn ang="0">
                    <a:pos x="55" y="0"/>
                  </a:cxn>
                  <a:cxn ang="0">
                    <a:pos x="69" y="0"/>
                  </a:cxn>
                  <a:cxn ang="0">
                    <a:pos x="81" y="5"/>
                  </a:cxn>
                  <a:cxn ang="0">
                    <a:pos x="94" y="10"/>
                  </a:cxn>
                  <a:cxn ang="0">
                    <a:pos x="103" y="10"/>
                  </a:cxn>
                  <a:cxn ang="0">
                    <a:pos x="112" y="8"/>
                  </a:cxn>
                  <a:cxn ang="0">
                    <a:pos x="120" y="8"/>
                  </a:cxn>
                  <a:cxn ang="0">
                    <a:pos x="134" y="14"/>
                  </a:cxn>
                  <a:cxn ang="0">
                    <a:pos x="143" y="20"/>
                  </a:cxn>
                  <a:cxn ang="0">
                    <a:pos x="148" y="31"/>
                  </a:cxn>
                  <a:cxn ang="0">
                    <a:pos x="143" y="32"/>
                  </a:cxn>
                  <a:cxn ang="0">
                    <a:pos x="132" y="36"/>
                  </a:cxn>
                  <a:cxn ang="0">
                    <a:pos x="122" y="38"/>
                  </a:cxn>
                  <a:cxn ang="0">
                    <a:pos x="117" y="41"/>
                  </a:cxn>
                  <a:cxn ang="0">
                    <a:pos x="103" y="46"/>
                  </a:cxn>
                  <a:cxn ang="0">
                    <a:pos x="89" y="58"/>
                  </a:cxn>
                  <a:cxn ang="0">
                    <a:pos x="81" y="69"/>
                  </a:cxn>
                  <a:cxn ang="0">
                    <a:pos x="77" y="81"/>
                  </a:cxn>
                  <a:cxn ang="0">
                    <a:pos x="70" y="84"/>
                  </a:cxn>
                  <a:cxn ang="0">
                    <a:pos x="58" y="89"/>
                  </a:cxn>
                  <a:cxn ang="0">
                    <a:pos x="46" y="93"/>
                  </a:cxn>
                  <a:cxn ang="0">
                    <a:pos x="39" y="96"/>
                  </a:cxn>
                  <a:cxn ang="0">
                    <a:pos x="34" y="93"/>
                  </a:cxn>
                  <a:cxn ang="0">
                    <a:pos x="31" y="91"/>
                  </a:cxn>
                </a:cxnLst>
                <a:rect l="0" t="0" r="r" b="b"/>
                <a:pathLst>
                  <a:path w="148" h="96">
                    <a:moveTo>
                      <a:pt x="31" y="91"/>
                    </a:moveTo>
                    <a:lnTo>
                      <a:pt x="27" y="86"/>
                    </a:lnTo>
                    <a:lnTo>
                      <a:pt x="24" y="81"/>
                    </a:lnTo>
                    <a:lnTo>
                      <a:pt x="17" y="77"/>
                    </a:lnTo>
                    <a:lnTo>
                      <a:pt x="10" y="75"/>
                    </a:lnTo>
                    <a:lnTo>
                      <a:pt x="2" y="72"/>
                    </a:lnTo>
                    <a:lnTo>
                      <a:pt x="0" y="70"/>
                    </a:lnTo>
                    <a:lnTo>
                      <a:pt x="3" y="57"/>
                    </a:lnTo>
                    <a:lnTo>
                      <a:pt x="12" y="46"/>
                    </a:lnTo>
                    <a:lnTo>
                      <a:pt x="19" y="34"/>
                    </a:lnTo>
                    <a:lnTo>
                      <a:pt x="24" y="22"/>
                    </a:lnTo>
                    <a:lnTo>
                      <a:pt x="20" y="12"/>
                    </a:lnTo>
                    <a:lnTo>
                      <a:pt x="17" y="3"/>
                    </a:lnTo>
                    <a:lnTo>
                      <a:pt x="33" y="0"/>
                    </a:lnTo>
                    <a:lnTo>
                      <a:pt x="48" y="3"/>
                    </a:lnTo>
                    <a:lnTo>
                      <a:pt x="55" y="0"/>
                    </a:lnTo>
                    <a:lnTo>
                      <a:pt x="69" y="0"/>
                    </a:lnTo>
                    <a:lnTo>
                      <a:pt x="81" y="5"/>
                    </a:lnTo>
                    <a:lnTo>
                      <a:pt x="94" y="10"/>
                    </a:lnTo>
                    <a:lnTo>
                      <a:pt x="103" y="10"/>
                    </a:lnTo>
                    <a:lnTo>
                      <a:pt x="112" y="8"/>
                    </a:lnTo>
                    <a:lnTo>
                      <a:pt x="120" y="8"/>
                    </a:lnTo>
                    <a:lnTo>
                      <a:pt x="134" y="14"/>
                    </a:lnTo>
                    <a:lnTo>
                      <a:pt x="143" y="20"/>
                    </a:lnTo>
                    <a:lnTo>
                      <a:pt x="148" y="31"/>
                    </a:lnTo>
                    <a:lnTo>
                      <a:pt x="143" y="32"/>
                    </a:lnTo>
                    <a:lnTo>
                      <a:pt x="132" y="36"/>
                    </a:lnTo>
                    <a:lnTo>
                      <a:pt x="122" y="38"/>
                    </a:lnTo>
                    <a:lnTo>
                      <a:pt x="117" y="41"/>
                    </a:lnTo>
                    <a:lnTo>
                      <a:pt x="103" y="46"/>
                    </a:lnTo>
                    <a:lnTo>
                      <a:pt x="89" y="58"/>
                    </a:lnTo>
                    <a:lnTo>
                      <a:pt x="81" y="69"/>
                    </a:lnTo>
                    <a:lnTo>
                      <a:pt x="77" y="81"/>
                    </a:lnTo>
                    <a:lnTo>
                      <a:pt x="70" y="84"/>
                    </a:lnTo>
                    <a:lnTo>
                      <a:pt x="58" y="89"/>
                    </a:lnTo>
                    <a:lnTo>
                      <a:pt x="46" y="93"/>
                    </a:lnTo>
                    <a:lnTo>
                      <a:pt x="39" y="96"/>
                    </a:lnTo>
                    <a:lnTo>
                      <a:pt x="34" y="93"/>
                    </a:lnTo>
                    <a:lnTo>
                      <a:pt x="31" y="91"/>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574" name="Freeform 304"/>
              <p:cNvSpPr>
                <a:spLocks/>
              </p:cNvSpPr>
              <p:nvPr/>
            </p:nvSpPr>
            <p:spPr bwMode="auto">
              <a:xfrm>
                <a:off x="1607344" y="1760538"/>
                <a:ext cx="284163" cy="117475"/>
              </a:xfrm>
              <a:custGeom>
                <a:avLst/>
                <a:gdLst/>
                <a:ahLst/>
                <a:cxnLst>
                  <a:cxn ang="0">
                    <a:pos x="51" y="71"/>
                  </a:cxn>
                  <a:cxn ang="0">
                    <a:pos x="51" y="61"/>
                  </a:cxn>
                  <a:cxn ang="0">
                    <a:pos x="55" y="55"/>
                  </a:cxn>
                  <a:cxn ang="0">
                    <a:pos x="48" y="52"/>
                  </a:cxn>
                  <a:cxn ang="0">
                    <a:pos x="34" y="57"/>
                  </a:cxn>
                  <a:cxn ang="0">
                    <a:pos x="15" y="57"/>
                  </a:cxn>
                  <a:cxn ang="0">
                    <a:pos x="2" y="52"/>
                  </a:cxn>
                  <a:cxn ang="0">
                    <a:pos x="0" y="43"/>
                  </a:cxn>
                  <a:cxn ang="0">
                    <a:pos x="7" y="38"/>
                  </a:cxn>
                  <a:cxn ang="0">
                    <a:pos x="26" y="38"/>
                  </a:cxn>
                  <a:cxn ang="0">
                    <a:pos x="24" y="38"/>
                  </a:cxn>
                  <a:cxn ang="0">
                    <a:pos x="14" y="26"/>
                  </a:cxn>
                  <a:cxn ang="0">
                    <a:pos x="22" y="26"/>
                  </a:cxn>
                  <a:cxn ang="0">
                    <a:pos x="31" y="28"/>
                  </a:cxn>
                  <a:cxn ang="0">
                    <a:pos x="45" y="30"/>
                  </a:cxn>
                  <a:cxn ang="0">
                    <a:pos x="19" y="24"/>
                  </a:cxn>
                  <a:cxn ang="0">
                    <a:pos x="29" y="19"/>
                  </a:cxn>
                  <a:cxn ang="0">
                    <a:pos x="43" y="21"/>
                  </a:cxn>
                  <a:cxn ang="0">
                    <a:pos x="27" y="14"/>
                  </a:cxn>
                  <a:cxn ang="0">
                    <a:pos x="43" y="14"/>
                  </a:cxn>
                  <a:cxn ang="0">
                    <a:pos x="51" y="21"/>
                  </a:cxn>
                  <a:cxn ang="0">
                    <a:pos x="63" y="21"/>
                  </a:cxn>
                  <a:cxn ang="0">
                    <a:pos x="84" y="31"/>
                  </a:cxn>
                  <a:cxn ang="0">
                    <a:pos x="112" y="42"/>
                  </a:cxn>
                  <a:cxn ang="0">
                    <a:pos x="124" y="35"/>
                  </a:cxn>
                  <a:cxn ang="0">
                    <a:pos x="113" y="33"/>
                  </a:cxn>
                  <a:cxn ang="0">
                    <a:pos x="118" y="31"/>
                  </a:cxn>
                  <a:cxn ang="0">
                    <a:pos x="110" y="21"/>
                  </a:cxn>
                  <a:cxn ang="0">
                    <a:pos x="106" y="11"/>
                  </a:cxn>
                  <a:cxn ang="0">
                    <a:pos x="117" y="2"/>
                  </a:cxn>
                  <a:cxn ang="0">
                    <a:pos x="129" y="2"/>
                  </a:cxn>
                  <a:cxn ang="0">
                    <a:pos x="132" y="7"/>
                  </a:cxn>
                  <a:cxn ang="0">
                    <a:pos x="139" y="23"/>
                  </a:cxn>
                  <a:cxn ang="0">
                    <a:pos x="158" y="26"/>
                  </a:cxn>
                  <a:cxn ang="0">
                    <a:pos x="174" y="26"/>
                  </a:cxn>
                  <a:cxn ang="0">
                    <a:pos x="175" y="42"/>
                  </a:cxn>
                  <a:cxn ang="0">
                    <a:pos x="165" y="55"/>
                  </a:cxn>
                  <a:cxn ang="0">
                    <a:pos x="155" y="59"/>
                  </a:cxn>
                  <a:cxn ang="0">
                    <a:pos x="132" y="57"/>
                  </a:cxn>
                  <a:cxn ang="0">
                    <a:pos x="122" y="59"/>
                  </a:cxn>
                  <a:cxn ang="0">
                    <a:pos x="100" y="64"/>
                  </a:cxn>
                  <a:cxn ang="0">
                    <a:pos x="77" y="71"/>
                  </a:cxn>
                </a:cxnLst>
                <a:rect l="0" t="0" r="r" b="b"/>
                <a:pathLst>
                  <a:path w="179" h="74">
                    <a:moveTo>
                      <a:pt x="62" y="74"/>
                    </a:moveTo>
                    <a:lnTo>
                      <a:pt x="51" y="71"/>
                    </a:lnTo>
                    <a:lnTo>
                      <a:pt x="48" y="67"/>
                    </a:lnTo>
                    <a:lnTo>
                      <a:pt x="51" y="61"/>
                    </a:lnTo>
                    <a:lnTo>
                      <a:pt x="62" y="61"/>
                    </a:lnTo>
                    <a:lnTo>
                      <a:pt x="55" y="55"/>
                    </a:lnTo>
                    <a:lnTo>
                      <a:pt x="53" y="48"/>
                    </a:lnTo>
                    <a:lnTo>
                      <a:pt x="48" y="52"/>
                    </a:lnTo>
                    <a:lnTo>
                      <a:pt x="48" y="55"/>
                    </a:lnTo>
                    <a:lnTo>
                      <a:pt x="34" y="57"/>
                    </a:lnTo>
                    <a:lnTo>
                      <a:pt x="26" y="59"/>
                    </a:lnTo>
                    <a:lnTo>
                      <a:pt x="15" y="57"/>
                    </a:lnTo>
                    <a:lnTo>
                      <a:pt x="8" y="55"/>
                    </a:lnTo>
                    <a:lnTo>
                      <a:pt x="2" y="52"/>
                    </a:lnTo>
                    <a:lnTo>
                      <a:pt x="0" y="48"/>
                    </a:lnTo>
                    <a:lnTo>
                      <a:pt x="0" y="43"/>
                    </a:lnTo>
                    <a:lnTo>
                      <a:pt x="0" y="42"/>
                    </a:lnTo>
                    <a:lnTo>
                      <a:pt x="7" y="38"/>
                    </a:lnTo>
                    <a:lnTo>
                      <a:pt x="14" y="36"/>
                    </a:lnTo>
                    <a:lnTo>
                      <a:pt x="26" y="38"/>
                    </a:lnTo>
                    <a:lnTo>
                      <a:pt x="36" y="42"/>
                    </a:lnTo>
                    <a:lnTo>
                      <a:pt x="24" y="38"/>
                    </a:lnTo>
                    <a:lnTo>
                      <a:pt x="14" y="35"/>
                    </a:lnTo>
                    <a:lnTo>
                      <a:pt x="14" y="26"/>
                    </a:lnTo>
                    <a:lnTo>
                      <a:pt x="19" y="26"/>
                    </a:lnTo>
                    <a:lnTo>
                      <a:pt x="22" y="26"/>
                    </a:lnTo>
                    <a:lnTo>
                      <a:pt x="24" y="26"/>
                    </a:lnTo>
                    <a:lnTo>
                      <a:pt x="31" y="28"/>
                    </a:lnTo>
                    <a:lnTo>
                      <a:pt x="38" y="28"/>
                    </a:lnTo>
                    <a:lnTo>
                      <a:pt x="45" y="30"/>
                    </a:lnTo>
                    <a:lnTo>
                      <a:pt x="29" y="28"/>
                    </a:lnTo>
                    <a:lnTo>
                      <a:pt x="19" y="24"/>
                    </a:lnTo>
                    <a:lnTo>
                      <a:pt x="22" y="19"/>
                    </a:lnTo>
                    <a:lnTo>
                      <a:pt x="29" y="19"/>
                    </a:lnTo>
                    <a:lnTo>
                      <a:pt x="36" y="19"/>
                    </a:lnTo>
                    <a:lnTo>
                      <a:pt x="43" y="21"/>
                    </a:lnTo>
                    <a:lnTo>
                      <a:pt x="32" y="19"/>
                    </a:lnTo>
                    <a:lnTo>
                      <a:pt x="27" y="14"/>
                    </a:lnTo>
                    <a:lnTo>
                      <a:pt x="36" y="12"/>
                    </a:lnTo>
                    <a:lnTo>
                      <a:pt x="43" y="14"/>
                    </a:lnTo>
                    <a:lnTo>
                      <a:pt x="48" y="14"/>
                    </a:lnTo>
                    <a:lnTo>
                      <a:pt x="51" y="21"/>
                    </a:lnTo>
                    <a:lnTo>
                      <a:pt x="60" y="21"/>
                    </a:lnTo>
                    <a:lnTo>
                      <a:pt x="63" y="21"/>
                    </a:lnTo>
                    <a:lnTo>
                      <a:pt x="74" y="23"/>
                    </a:lnTo>
                    <a:lnTo>
                      <a:pt x="84" y="31"/>
                    </a:lnTo>
                    <a:lnTo>
                      <a:pt x="94" y="38"/>
                    </a:lnTo>
                    <a:lnTo>
                      <a:pt x="112" y="42"/>
                    </a:lnTo>
                    <a:lnTo>
                      <a:pt x="118" y="38"/>
                    </a:lnTo>
                    <a:lnTo>
                      <a:pt x="124" y="35"/>
                    </a:lnTo>
                    <a:lnTo>
                      <a:pt x="117" y="33"/>
                    </a:lnTo>
                    <a:lnTo>
                      <a:pt x="113" y="33"/>
                    </a:lnTo>
                    <a:lnTo>
                      <a:pt x="115" y="31"/>
                    </a:lnTo>
                    <a:lnTo>
                      <a:pt x="118" y="31"/>
                    </a:lnTo>
                    <a:lnTo>
                      <a:pt x="118" y="24"/>
                    </a:lnTo>
                    <a:lnTo>
                      <a:pt x="110" y="21"/>
                    </a:lnTo>
                    <a:lnTo>
                      <a:pt x="105" y="16"/>
                    </a:lnTo>
                    <a:lnTo>
                      <a:pt x="106" y="11"/>
                    </a:lnTo>
                    <a:lnTo>
                      <a:pt x="112" y="5"/>
                    </a:lnTo>
                    <a:lnTo>
                      <a:pt x="117" y="2"/>
                    </a:lnTo>
                    <a:lnTo>
                      <a:pt x="124" y="0"/>
                    </a:lnTo>
                    <a:lnTo>
                      <a:pt x="129" y="2"/>
                    </a:lnTo>
                    <a:lnTo>
                      <a:pt x="134" y="4"/>
                    </a:lnTo>
                    <a:lnTo>
                      <a:pt x="132" y="7"/>
                    </a:lnTo>
                    <a:lnTo>
                      <a:pt x="134" y="11"/>
                    </a:lnTo>
                    <a:lnTo>
                      <a:pt x="139" y="23"/>
                    </a:lnTo>
                    <a:lnTo>
                      <a:pt x="153" y="30"/>
                    </a:lnTo>
                    <a:lnTo>
                      <a:pt x="158" y="26"/>
                    </a:lnTo>
                    <a:lnTo>
                      <a:pt x="167" y="23"/>
                    </a:lnTo>
                    <a:lnTo>
                      <a:pt x="174" y="26"/>
                    </a:lnTo>
                    <a:lnTo>
                      <a:pt x="179" y="36"/>
                    </a:lnTo>
                    <a:lnTo>
                      <a:pt x="175" y="42"/>
                    </a:lnTo>
                    <a:lnTo>
                      <a:pt x="172" y="50"/>
                    </a:lnTo>
                    <a:lnTo>
                      <a:pt x="165" y="55"/>
                    </a:lnTo>
                    <a:lnTo>
                      <a:pt x="161" y="59"/>
                    </a:lnTo>
                    <a:lnTo>
                      <a:pt x="155" y="59"/>
                    </a:lnTo>
                    <a:lnTo>
                      <a:pt x="143" y="59"/>
                    </a:lnTo>
                    <a:lnTo>
                      <a:pt x="132" y="57"/>
                    </a:lnTo>
                    <a:lnTo>
                      <a:pt x="129" y="59"/>
                    </a:lnTo>
                    <a:lnTo>
                      <a:pt x="122" y="59"/>
                    </a:lnTo>
                    <a:lnTo>
                      <a:pt x="112" y="62"/>
                    </a:lnTo>
                    <a:lnTo>
                      <a:pt x="100" y="64"/>
                    </a:lnTo>
                    <a:lnTo>
                      <a:pt x="94" y="67"/>
                    </a:lnTo>
                    <a:lnTo>
                      <a:pt x="77" y="71"/>
                    </a:lnTo>
                    <a:lnTo>
                      <a:pt x="62" y="74"/>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575" name="Freeform 305"/>
              <p:cNvSpPr>
                <a:spLocks/>
              </p:cNvSpPr>
              <p:nvPr/>
            </p:nvSpPr>
            <p:spPr bwMode="auto">
              <a:xfrm>
                <a:off x="1569244" y="1801813"/>
                <a:ext cx="38100" cy="30162"/>
              </a:xfrm>
              <a:custGeom>
                <a:avLst/>
                <a:gdLst/>
                <a:ahLst/>
                <a:cxnLst>
                  <a:cxn ang="0">
                    <a:pos x="8" y="19"/>
                  </a:cxn>
                  <a:cxn ang="0">
                    <a:pos x="1" y="16"/>
                  </a:cxn>
                  <a:cxn ang="0">
                    <a:pos x="0" y="12"/>
                  </a:cxn>
                  <a:cxn ang="0">
                    <a:pos x="1" y="5"/>
                  </a:cxn>
                  <a:cxn ang="0">
                    <a:pos x="8" y="2"/>
                  </a:cxn>
                  <a:cxn ang="0">
                    <a:pos x="17" y="0"/>
                  </a:cxn>
                  <a:cxn ang="0">
                    <a:pos x="24" y="0"/>
                  </a:cxn>
                  <a:cxn ang="0">
                    <a:pos x="17" y="12"/>
                  </a:cxn>
                  <a:cxn ang="0">
                    <a:pos x="8" y="19"/>
                  </a:cxn>
                </a:cxnLst>
                <a:rect l="0" t="0" r="r" b="b"/>
                <a:pathLst>
                  <a:path w="24" h="19">
                    <a:moveTo>
                      <a:pt x="8" y="19"/>
                    </a:moveTo>
                    <a:lnTo>
                      <a:pt x="1" y="16"/>
                    </a:lnTo>
                    <a:lnTo>
                      <a:pt x="0" y="12"/>
                    </a:lnTo>
                    <a:lnTo>
                      <a:pt x="1" y="5"/>
                    </a:lnTo>
                    <a:lnTo>
                      <a:pt x="8" y="2"/>
                    </a:lnTo>
                    <a:lnTo>
                      <a:pt x="17" y="0"/>
                    </a:lnTo>
                    <a:lnTo>
                      <a:pt x="24" y="0"/>
                    </a:lnTo>
                    <a:lnTo>
                      <a:pt x="17" y="12"/>
                    </a:lnTo>
                    <a:lnTo>
                      <a:pt x="8" y="19"/>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576" name="Freeform 306"/>
              <p:cNvSpPr>
                <a:spLocks/>
              </p:cNvSpPr>
              <p:nvPr/>
            </p:nvSpPr>
            <p:spPr bwMode="auto">
              <a:xfrm>
                <a:off x="1669257" y="1760538"/>
                <a:ext cx="28575" cy="11112"/>
              </a:xfrm>
              <a:custGeom>
                <a:avLst/>
                <a:gdLst/>
                <a:ahLst/>
                <a:cxnLst>
                  <a:cxn ang="0">
                    <a:pos x="7" y="7"/>
                  </a:cxn>
                  <a:cxn ang="0">
                    <a:pos x="2" y="5"/>
                  </a:cxn>
                  <a:cxn ang="0">
                    <a:pos x="0" y="0"/>
                  </a:cxn>
                  <a:cxn ang="0">
                    <a:pos x="18" y="0"/>
                  </a:cxn>
                  <a:cxn ang="0">
                    <a:pos x="18" y="7"/>
                  </a:cxn>
                  <a:cxn ang="0">
                    <a:pos x="11" y="7"/>
                  </a:cxn>
                  <a:cxn ang="0">
                    <a:pos x="7" y="7"/>
                  </a:cxn>
                </a:cxnLst>
                <a:rect l="0" t="0" r="r" b="b"/>
                <a:pathLst>
                  <a:path w="18" h="7">
                    <a:moveTo>
                      <a:pt x="7" y="7"/>
                    </a:moveTo>
                    <a:lnTo>
                      <a:pt x="2" y="5"/>
                    </a:lnTo>
                    <a:lnTo>
                      <a:pt x="0" y="0"/>
                    </a:lnTo>
                    <a:lnTo>
                      <a:pt x="18" y="0"/>
                    </a:lnTo>
                    <a:lnTo>
                      <a:pt x="18" y="7"/>
                    </a:lnTo>
                    <a:lnTo>
                      <a:pt x="11" y="7"/>
                    </a:lnTo>
                    <a:lnTo>
                      <a:pt x="7" y="7"/>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577" name="Freeform 307"/>
              <p:cNvSpPr>
                <a:spLocks/>
              </p:cNvSpPr>
              <p:nvPr/>
            </p:nvSpPr>
            <p:spPr bwMode="auto">
              <a:xfrm>
                <a:off x="1486694" y="1730375"/>
                <a:ext cx="161925" cy="85725"/>
              </a:xfrm>
              <a:custGeom>
                <a:avLst/>
                <a:gdLst/>
                <a:ahLst/>
                <a:cxnLst>
                  <a:cxn ang="0">
                    <a:pos x="102" y="6"/>
                  </a:cxn>
                  <a:cxn ang="0">
                    <a:pos x="98" y="9"/>
                  </a:cxn>
                  <a:cxn ang="0">
                    <a:pos x="95" y="14"/>
                  </a:cxn>
                  <a:cxn ang="0">
                    <a:pos x="96" y="19"/>
                  </a:cxn>
                  <a:cxn ang="0">
                    <a:pos x="100" y="24"/>
                  </a:cxn>
                  <a:cxn ang="0">
                    <a:pos x="78" y="40"/>
                  </a:cxn>
                  <a:cxn ang="0">
                    <a:pos x="69" y="33"/>
                  </a:cxn>
                  <a:cxn ang="0">
                    <a:pos x="65" y="26"/>
                  </a:cxn>
                  <a:cxn ang="0">
                    <a:pos x="59" y="37"/>
                  </a:cxn>
                  <a:cxn ang="0">
                    <a:pos x="48" y="42"/>
                  </a:cxn>
                  <a:cxn ang="0">
                    <a:pos x="43" y="49"/>
                  </a:cxn>
                  <a:cxn ang="0">
                    <a:pos x="36" y="54"/>
                  </a:cxn>
                  <a:cxn ang="0">
                    <a:pos x="31" y="49"/>
                  </a:cxn>
                  <a:cxn ang="0">
                    <a:pos x="28" y="45"/>
                  </a:cxn>
                  <a:cxn ang="0">
                    <a:pos x="21" y="45"/>
                  </a:cxn>
                  <a:cxn ang="0">
                    <a:pos x="14" y="45"/>
                  </a:cxn>
                  <a:cxn ang="0">
                    <a:pos x="9" y="47"/>
                  </a:cxn>
                  <a:cxn ang="0">
                    <a:pos x="5" y="50"/>
                  </a:cxn>
                  <a:cxn ang="0">
                    <a:pos x="2" y="45"/>
                  </a:cxn>
                  <a:cxn ang="0">
                    <a:pos x="0" y="42"/>
                  </a:cxn>
                  <a:cxn ang="0">
                    <a:pos x="4" y="37"/>
                  </a:cxn>
                  <a:cxn ang="0">
                    <a:pos x="12" y="33"/>
                  </a:cxn>
                  <a:cxn ang="0">
                    <a:pos x="22" y="28"/>
                  </a:cxn>
                  <a:cxn ang="0">
                    <a:pos x="36" y="23"/>
                  </a:cxn>
                  <a:cxn ang="0">
                    <a:pos x="41" y="16"/>
                  </a:cxn>
                  <a:cxn ang="0">
                    <a:pos x="47" y="11"/>
                  </a:cxn>
                  <a:cxn ang="0">
                    <a:pos x="52" y="6"/>
                  </a:cxn>
                  <a:cxn ang="0">
                    <a:pos x="62" y="4"/>
                  </a:cxn>
                  <a:cxn ang="0">
                    <a:pos x="65" y="4"/>
                  </a:cxn>
                  <a:cxn ang="0">
                    <a:pos x="71" y="6"/>
                  </a:cxn>
                  <a:cxn ang="0">
                    <a:pos x="74" y="4"/>
                  </a:cxn>
                  <a:cxn ang="0">
                    <a:pos x="86" y="2"/>
                  </a:cxn>
                  <a:cxn ang="0">
                    <a:pos x="96" y="0"/>
                  </a:cxn>
                  <a:cxn ang="0">
                    <a:pos x="102" y="6"/>
                  </a:cxn>
                </a:cxnLst>
                <a:rect l="0" t="0" r="r" b="b"/>
                <a:pathLst>
                  <a:path w="102" h="54">
                    <a:moveTo>
                      <a:pt x="102" y="6"/>
                    </a:moveTo>
                    <a:lnTo>
                      <a:pt x="98" y="9"/>
                    </a:lnTo>
                    <a:lnTo>
                      <a:pt x="95" y="14"/>
                    </a:lnTo>
                    <a:lnTo>
                      <a:pt x="96" y="19"/>
                    </a:lnTo>
                    <a:lnTo>
                      <a:pt x="100" y="24"/>
                    </a:lnTo>
                    <a:lnTo>
                      <a:pt x="78" y="40"/>
                    </a:lnTo>
                    <a:lnTo>
                      <a:pt x="69" y="33"/>
                    </a:lnTo>
                    <a:lnTo>
                      <a:pt x="65" y="26"/>
                    </a:lnTo>
                    <a:lnTo>
                      <a:pt x="59" y="37"/>
                    </a:lnTo>
                    <a:lnTo>
                      <a:pt x="48" y="42"/>
                    </a:lnTo>
                    <a:lnTo>
                      <a:pt x="43" y="49"/>
                    </a:lnTo>
                    <a:lnTo>
                      <a:pt x="36" y="54"/>
                    </a:lnTo>
                    <a:lnTo>
                      <a:pt x="31" y="49"/>
                    </a:lnTo>
                    <a:lnTo>
                      <a:pt x="28" y="45"/>
                    </a:lnTo>
                    <a:lnTo>
                      <a:pt x="21" y="45"/>
                    </a:lnTo>
                    <a:lnTo>
                      <a:pt x="14" y="45"/>
                    </a:lnTo>
                    <a:lnTo>
                      <a:pt x="9" y="47"/>
                    </a:lnTo>
                    <a:lnTo>
                      <a:pt x="5" y="50"/>
                    </a:lnTo>
                    <a:lnTo>
                      <a:pt x="2" y="45"/>
                    </a:lnTo>
                    <a:lnTo>
                      <a:pt x="0" y="42"/>
                    </a:lnTo>
                    <a:lnTo>
                      <a:pt x="4" y="37"/>
                    </a:lnTo>
                    <a:lnTo>
                      <a:pt x="12" y="33"/>
                    </a:lnTo>
                    <a:lnTo>
                      <a:pt x="22" y="28"/>
                    </a:lnTo>
                    <a:lnTo>
                      <a:pt x="36" y="23"/>
                    </a:lnTo>
                    <a:lnTo>
                      <a:pt x="41" y="16"/>
                    </a:lnTo>
                    <a:lnTo>
                      <a:pt x="47" y="11"/>
                    </a:lnTo>
                    <a:lnTo>
                      <a:pt x="52" y="6"/>
                    </a:lnTo>
                    <a:lnTo>
                      <a:pt x="62" y="4"/>
                    </a:lnTo>
                    <a:lnTo>
                      <a:pt x="65" y="4"/>
                    </a:lnTo>
                    <a:lnTo>
                      <a:pt x="71" y="6"/>
                    </a:lnTo>
                    <a:lnTo>
                      <a:pt x="74" y="4"/>
                    </a:lnTo>
                    <a:lnTo>
                      <a:pt x="86" y="2"/>
                    </a:lnTo>
                    <a:lnTo>
                      <a:pt x="96" y="0"/>
                    </a:lnTo>
                    <a:lnTo>
                      <a:pt x="102" y="6"/>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578" name="Freeform 308"/>
              <p:cNvSpPr>
                <a:spLocks/>
              </p:cNvSpPr>
              <p:nvPr/>
            </p:nvSpPr>
            <p:spPr bwMode="auto">
              <a:xfrm>
                <a:off x="1702594" y="1668463"/>
                <a:ext cx="92075" cy="26987"/>
              </a:xfrm>
              <a:custGeom>
                <a:avLst/>
                <a:gdLst/>
                <a:ahLst/>
                <a:cxnLst>
                  <a:cxn ang="0">
                    <a:pos x="22" y="17"/>
                  </a:cxn>
                  <a:cxn ang="0">
                    <a:pos x="15" y="15"/>
                  </a:cxn>
                  <a:cxn ang="0">
                    <a:pos x="10" y="14"/>
                  </a:cxn>
                  <a:cxn ang="0">
                    <a:pos x="3" y="15"/>
                  </a:cxn>
                  <a:cxn ang="0">
                    <a:pos x="0" y="17"/>
                  </a:cxn>
                  <a:cxn ang="0">
                    <a:pos x="3" y="10"/>
                  </a:cxn>
                  <a:cxn ang="0">
                    <a:pos x="15" y="5"/>
                  </a:cxn>
                  <a:cxn ang="0">
                    <a:pos x="28" y="0"/>
                  </a:cxn>
                  <a:cxn ang="0">
                    <a:pos x="36" y="0"/>
                  </a:cxn>
                  <a:cxn ang="0">
                    <a:pos x="50" y="3"/>
                  </a:cxn>
                  <a:cxn ang="0">
                    <a:pos x="58" y="12"/>
                  </a:cxn>
                  <a:cxn ang="0">
                    <a:pos x="52" y="15"/>
                  </a:cxn>
                  <a:cxn ang="0">
                    <a:pos x="45" y="17"/>
                  </a:cxn>
                  <a:cxn ang="0">
                    <a:pos x="36" y="17"/>
                  </a:cxn>
                  <a:cxn ang="0">
                    <a:pos x="33" y="17"/>
                  </a:cxn>
                  <a:cxn ang="0">
                    <a:pos x="28" y="17"/>
                  </a:cxn>
                  <a:cxn ang="0">
                    <a:pos x="22" y="17"/>
                  </a:cxn>
                </a:cxnLst>
                <a:rect l="0" t="0" r="r" b="b"/>
                <a:pathLst>
                  <a:path w="58" h="17">
                    <a:moveTo>
                      <a:pt x="22" y="17"/>
                    </a:moveTo>
                    <a:lnTo>
                      <a:pt x="15" y="15"/>
                    </a:lnTo>
                    <a:lnTo>
                      <a:pt x="10" y="14"/>
                    </a:lnTo>
                    <a:lnTo>
                      <a:pt x="3" y="15"/>
                    </a:lnTo>
                    <a:lnTo>
                      <a:pt x="0" y="17"/>
                    </a:lnTo>
                    <a:lnTo>
                      <a:pt x="3" y="10"/>
                    </a:lnTo>
                    <a:lnTo>
                      <a:pt x="15" y="5"/>
                    </a:lnTo>
                    <a:lnTo>
                      <a:pt x="28" y="0"/>
                    </a:lnTo>
                    <a:lnTo>
                      <a:pt x="36" y="0"/>
                    </a:lnTo>
                    <a:lnTo>
                      <a:pt x="50" y="3"/>
                    </a:lnTo>
                    <a:lnTo>
                      <a:pt x="58" y="12"/>
                    </a:lnTo>
                    <a:lnTo>
                      <a:pt x="52" y="15"/>
                    </a:lnTo>
                    <a:lnTo>
                      <a:pt x="45" y="17"/>
                    </a:lnTo>
                    <a:lnTo>
                      <a:pt x="36" y="17"/>
                    </a:lnTo>
                    <a:lnTo>
                      <a:pt x="33" y="17"/>
                    </a:lnTo>
                    <a:lnTo>
                      <a:pt x="28" y="17"/>
                    </a:lnTo>
                    <a:lnTo>
                      <a:pt x="22" y="17"/>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579" name="Freeform 309"/>
              <p:cNvSpPr>
                <a:spLocks/>
              </p:cNvSpPr>
              <p:nvPr/>
            </p:nvSpPr>
            <p:spPr bwMode="auto">
              <a:xfrm>
                <a:off x="1705769" y="1700213"/>
                <a:ext cx="79375" cy="41275"/>
              </a:xfrm>
              <a:custGeom>
                <a:avLst/>
                <a:gdLst/>
                <a:ahLst/>
                <a:cxnLst>
                  <a:cxn ang="0">
                    <a:pos x="43" y="11"/>
                  </a:cxn>
                  <a:cxn ang="0">
                    <a:pos x="39" y="16"/>
                  </a:cxn>
                  <a:cxn ang="0">
                    <a:pos x="32" y="21"/>
                  </a:cxn>
                  <a:cxn ang="0">
                    <a:pos x="24" y="25"/>
                  </a:cxn>
                  <a:cxn ang="0">
                    <a:pos x="15" y="26"/>
                  </a:cxn>
                  <a:cxn ang="0">
                    <a:pos x="5" y="21"/>
                  </a:cxn>
                  <a:cxn ang="0">
                    <a:pos x="0" y="13"/>
                  </a:cxn>
                  <a:cxn ang="0">
                    <a:pos x="3" y="4"/>
                  </a:cxn>
                  <a:cxn ang="0">
                    <a:pos x="15" y="0"/>
                  </a:cxn>
                  <a:cxn ang="0">
                    <a:pos x="29" y="0"/>
                  </a:cxn>
                  <a:cxn ang="0">
                    <a:pos x="41" y="0"/>
                  </a:cxn>
                  <a:cxn ang="0">
                    <a:pos x="46" y="2"/>
                  </a:cxn>
                  <a:cxn ang="0">
                    <a:pos x="50" y="6"/>
                  </a:cxn>
                  <a:cxn ang="0">
                    <a:pos x="39" y="9"/>
                  </a:cxn>
                  <a:cxn ang="0">
                    <a:pos x="29" y="11"/>
                  </a:cxn>
                  <a:cxn ang="0">
                    <a:pos x="43" y="11"/>
                  </a:cxn>
                </a:cxnLst>
                <a:rect l="0" t="0" r="r" b="b"/>
                <a:pathLst>
                  <a:path w="50" h="26">
                    <a:moveTo>
                      <a:pt x="43" y="11"/>
                    </a:moveTo>
                    <a:lnTo>
                      <a:pt x="39" y="16"/>
                    </a:lnTo>
                    <a:lnTo>
                      <a:pt x="32" y="21"/>
                    </a:lnTo>
                    <a:lnTo>
                      <a:pt x="24" y="25"/>
                    </a:lnTo>
                    <a:lnTo>
                      <a:pt x="15" y="26"/>
                    </a:lnTo>
                    <a:lnTo>
                      <a:pt x="5" y="21"/>
                    </a:lnTo>
                    <a:lnTo>
                      <a:pt x="0" y="13"/>
                    </a:lnTo>
                    <a:lnTo>
                      <a:pt x="3" y="4"/>
                    </a:lnTo>
                    <a:lnTo>
                      <a:pt x="15" y="0"/>
                    </a:lnTo>
                    <a:lnTo>
                      <a:pt x="29" y="0"/>
                    </a:lnTo>
                    <a:lnTo>
                      <a:pt x="41" y="0"/>
                    </a:lnTo>
                    <a:lnTo>
                      <a:pt x="46" y="2"/>
                    </a:lnTo>
                    <a:lnTo>
                      <a:pt x="50" y="6"/>
                    </a:lnTo>
                    <a:lnTo>
                      <a:pt x="39" y="9"/>
                    </a:lnTo>
                    <a:lnTo>
                      <a:pt x="29" y="11"/>
                    </a:lnTo>
                    <a:lnTo>
                      <a:pt x="43" y="11"/>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580" name="Freeform 310"/>
              <p:cNvSpPr>
                <a:spLocks/>
              </p:cNvSpPr>
              <p:nvPr/>
            </p:nvSpPr>
            <p:spPr bwMode="auto">
              <a:xfrm>
                <a:off x="1667669" y="1703388"/>
                <a:ext cx="26988" cy="22225"/>
              </a:xfrm>
              <a:custGeom>
                <a:avLst/>
                <a:gdLst/>
                <a:ahLst/>
                <a:cxnLst>
                  <a:cxn ang="0">
                    <a:pos x="17" y="9"/>
                  </a:cxn>
                  <a:cxn ang="0">
                    <a:pos x="13" y="12"/>
                  </a:cxn>
                  <a:cxn ang="0">
                    <a:pos x="10" y="14"/>
                  </a:cxn>
                  <a:cxn ang="0">
                    <a:pos x="1" y="11"/>
                  </a:cxn>
                  <a:cxn ang="0">
                    <a:pos x="0" y="7"/>
                  </a:cxn>
                  <a:cxn ang="0">
                    <a:pos x="1" y="0"/>
                  </a:cxn>
                  <a:cxn ang="0">
                    <a:pos x="7" y="2"/>
                  </a:cxn>
                  <a:cxn ang="0">
                    <a:pos x="12" y="5"/>
                  </a:cxn>
                  <a:cxn ang="0">
                    <a:pos x="17" y="9"/>
                  </a:cxn>
                </a:cxnLst>
                <a:rect l="0" t="0" r="r" b="b"/>
                <a:pathLst>
                  <a:path w="17" h="14">
                    <a:moveTo>
                      <a:pt x="17" y="9"/>
                    </a:moveTo>
                    <a:lnTo>
                      <a:pt x="13" y="12"/>
                    </a:lnTo>
                    <a:lnTo>
                      <a:pt x="10" y="14"/>
                    </a:lnTo>
                    <a:lnTo>
                      <a:pt x="1" y="11"/>
                    </a:lnTo>
                    <a:lnTo>
                      <a:pt x="0" y="7"/>
                    </a:lnTo>
                    <a:lnTo>
                      <a:pt x="1" y="0"/>
                    </a:lnTo>
                    <a:lnTo>
                      <a:pt x="7" y="2"/>
                    </a:lnTo>
                    <a:lnTo>
                      <a:pt x="12" y="5"/>
                    </a:lnTo>
                    <a:lnTo>
                      <a:pt x="17" y="9"/>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581" name="Freeform 311"/>
              <p:cNvSpPr>
                <a:spLocks/>
              </p:cNvSpPr>
              <p:nvPr/>
            </p:nvSpPr>
            <p:spPr bwMode="auto">
              <a:xfrm>
                <a:off x="1964532" y="1905000"/>
                <a:ext cx="136525" cy="109537"/>
              </a:xfrm>
              <a:custGeom>
                <a:avLst/>
                <a:gdLst/>
                <a:ahLst/>
                <a:cxnLst>
                  <a:cxn ang="0">
                    <a:pos x="76" y="26"/>
                  </a:cxn>
                  <a:cxn ang="0">
                    <a:pos x="74" y="30"/>
                  </a:cxn>
                  <a:cxn ang="0">
                    <a:pos x="74" y="33"/>
                  </a:cxn>
                  <a:cxn ang="0">
                    <a:pos x="79" y="33"/>
                  </a:cxn>
                  <a:cxn ang="0">
                    <a:pos x="86" y="37"/>
                  </a:cxn>
                  <a:cxn ang="0">
                    <a:pos x="84" y="43"/>
                  </a:cxn>
                  <a:cxn ang="0">
                    <a:pos x="83" y="50"/>
                  </a:cxn>
                  <a:cxn ang="0">
                    <a:pos x="81" y="54"/>
                  </a:cxn>
                  <a:cxn ang="0">
                    <a:pos x="81" y="57"/>
                  </a:cxn>
                  <a:cxn ang="0">
                    <a:pos x="74" y="59"/>
                  </a:cxn>
                  <a:cxn ang="0">
                    <a:pos x="65" y="62"/>
                  </a:cxn>
                  <a:cxn ang="0">
                    <a:pos x="60" y="66"/>
                  </a:cxn>
                  <a:cxn ang="0">
                    <a:pos x="55" y="69"/>
                  </a:cxn>
                  <a:cxn ang="0">
                    <a:pos x="48" y="66"/>
                  </a:cxn>
                  <a:cxn ang="0">
                    <a:pos x="45" y="61"/>
                  </a:cxn>
                  <a:cxn ang="0">
                    <a:pos x="33" y="52"/>
                  </a:cxn>
                  <a:cxn ang="0">
                    <a:pos x="22" y="47"/>
                  </a:cxn>
                  <a:cxn ang="0">
                    <a:pos x="10" y="42"/>
                  </a:cxn>
                  <a:cxn ang="0">
                    <a:pos x="0" y="35"/>
                  </a:cxn>
                  <a:cxn ang="0">
                    <a:pos x="0" y="26"/>
                  </a:cxn>
                  <a:cxn ang="0">
                    <a:pos x="10" y="28"/>
                  </a:cxn>
                  <a:cxn ang="0">
                    <a:pos x="22" y="31"/>
                  </a:cxn>
                  <a:cxn ang="0">
                    <a:pos x="26" y="31"/>
                  </a:cxn>
                  <a:cxn ang="0">
                    <a:pos x="31" y="31"/>
                  </a:cxn>
                  <a:cxn ang="0">
                    <a:pos x="31" y="18"/>
                  </a:cxn>
                  <a:cxn ang="0">
                    <a:pos x="19" y="16"/>
                  </a:cxn>
                  <a:cxn ang="0">
                    <a:pos x="14" y="12"/>
                  </a:cxn>
                  <a:cxn ang="0">
                    <a:pos x="16" y="9"/>
                  </a:cxn>
                  <a:cxn ang="0">
                    <a:pos x="17" y="7"/>
                  </a:cxn>
                  <a:cxn ang="0">
                    <a:pos x="31" y="0"/>
                  </a:cxn>
                  <a:cxn ang="0">
                    <a:pos x="48" y="2"/>
                  </a:cxn>
                  <a:cxn ang="0">
                    <a:pos x="60" y="2"/>
                  </a:cxn>
                  <a:cxn ang="0">
                    <a:pos x="69" y="2"/>
                  </a:cxn>
                  <a:cxn ang="0">
                    <a:pos x="71" y="2"/>
                  </a:cxn>
                  <a:cxn ang="0">
                    <a:pos x="72" y="6"/>
                  </a:cxn>
                  <a:cxn ang="0">
                    <a:pos x="65" y="18"/>
                  </a:cxn>
                  <a:cxn ang="0">
                    <a:pos x="57" y="25"/>
                  </a:cxn>
                  <a:cxn ang="0">
                    <a:pos x="60" y="23"/>
                  </a:cxn>
                  <a:cxn ang="0">
                    <a:pos x="67" y="23"/>
                  </a:cxn>
                  <a:cxn ang="0">
                    <a:pos x="72" y="21"/>
                  </a:cxn>
                  <a:cxn ang="0">
                    <a:pos x="76" y="26"/>
                  </a:cxn>
                </a:cxnLst>
                <a:rect l="0" t="0" r="r" b="b"/>
                <a:pathLst>
                  <a:path w="86" h="69">
                    <a:moveTo>
                      <a:pt x="76" y="26"/>
                    </a:moveTo>
                    <a:lnTo>
                      <a:pt x="74" y="30"/>
                    </a:lnTo>
                    <a:lnTo>
                      <a:pt x="74" y="33"/>
                    </a:lnTo>
                    <a:lnTo>
                      <a:pt x="79" y="33"/>
                    </a:lnTo>
                    <a:lnTo>
                      <a:pt x="86" y="37"/>
                    </a:lnTo>
                    <a:lnTo>
                      <a:pt x="84" y="43"/>
                    </a:lnTo>
                    <a:lnTo>
                      <a:pt x="83" y="50"/>
                    </a:lnTo>
                    <a:lnTo>
                      <a:pt x="81" y="54"/>
                    </a:lnTo>
                    <a:lnTo>
                      <a:pt x="81" y="57"/>
                    </a:lnTo>
                    <a:lnTo>
                      <a:pt x="74" y="59"/>
                    </a:lnTo>
                    <a:lnTo>
                      <a:pt x="65" y="62"/>
                    </a:lnTo>
                    <a:lnTo>
                      <a:pt x="60" y="66"/>
                    </a:lnTo>
                    <a:lnTo>
                      <a:pt x="55" y="69"/>
                    </a:lnTo>
                    <a:lnTo>
                      <a:pt x="48" y="66"/>
                    </a:lnTo>
                    <a:lnTo>
                      <a:pt x="45" y="61"/>
                    </a:lnTo>
                    <a:lnTo>
                      <a:pt x="33" y="52"/>
                    </a:lnTo>
                    <a:lnTo>
                      <a:pt x="22" y="47"/>
                    </a:lnTo>
                    <a:lnTo>
                      <a:pt x="10" y="42"/>
                    </a:lnTo>
                    <a:lnTo>
                      <a:pt x="0" y="35"/>
                    </a:lnTo>
                    <a:lnTo>
                      <a:pt x="0" y="26"/>
                    </a:lnTo>
                    <a:lnTo>
                      <a:pt x="10" y="28"/>
                    </a:lnTo>
                    <a:lnTo>
                      <a:pt x="22" y="31"/>
                    </a:lnTo>
                    <a:lnTo>
                      <a:pt x="26" y="31"/>
                    </a:lnTo>
                    <a:lnTo>
                      <a:pt x="31" y="31"/>
                    </a:lnTo>
                    <a:lnTo>
                      <a:pt x="31" y="18"/>
                    </a:lnTo>
                    <a:lnTo>
                      <a:pt x="19" y="16"/>
                    </a:lnTo>
                    <a:lnTo>
                      <a:pt x="14" y="12"/>
                    </a:lnTo>
                    <a:lnTo>
                      <a:pt x="16" y="9"/>
                    </a:lnTo>
                    <a:lnTo>
                      <a:pt x="17" y="7"/>
                    </a:lnTo>
                    <a:lnTo>
                      <a:pt x="31" y="0"/>
                    </a:lnTo>
                    <a:lnTo>
                      <a:pt x="48" y="2"/>
                    </a:lnTo>
                    <a:lnTo>
                      <a:pt x="60" y="2"/>
                    </a:lnTo>
                    <a:lnTo>
                      <a:pt x="69" y="2"/>
                    </a:lnTo>
                    <a:lnTo>
                      <a:pt x="71" y="2"/>
                    </a:lnTo>
                    <a:lnTo>
                      <a:pt x="72" y="6"/>
                    </a:lnTo>
                    <a:lnTo>
                      <a:pt x="65" y="18"/>
                    </a:lnTo>
                    <a:lnTo>
                      <a:pt x="57" y="25"/>
                    </a:lnTo>
                    <a:lnTo>
                      <a:pt x="60" y="23"/>
                    </a:lnTo>
                    <a:lnTo>
                      <a:pt x="67" y="23"/>
                    </a:lnTo>
                    <a:lnTo>
                      <a:pt x="72" y="21"/>
                    </a:lnTo>
                    <a:lnTo>
                      <a:pt x="76" y="26"/>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582" name="Freeform 312"/>
              <p:cNvSpPr>
                <a:spLocks/>
              </p:cNvSpPr>
              <p:nvPr/>
            </p:nvSpPr>
            <p:spPr bwMode="auto">
              <a:xfrm>
                <a:off x="1915319" y="1771650"/>
                <a:ext cx="152400" cy="76200"/>
              </a:xfrm>
              <a:custGeom>
                <a:avLst/>
                <a:gdLst/>
                <a:ahLst/>
                <a:cxnLst>
                  <a:cxn ang="0">
                    <a:pos x="4" y="12"/>
                  </a:cxn>
                  <a:cxn ang="0">
                    <a:pos x="0" y="7"/>
                  </a:cxn>
                  <a:cxn ang="0">
                    <a:pos x="0" y="2"/>
                  </a:cxn>
                  <a:cxn ang="0">
                    <a:pos x="2" y="2"/>
                  </a:cxn>
                  <a:cxn ang="0">
                    <a:pos x="5" y="2"/>
                  </a:cxn>
                  <a:cxn ang="0">
                    <a:pos x="14" y="5"/>
                  </a:cxn>
                  <a:cxn ang="0">
                    <a:pos x="24" y="14"/>
                  </a:cxn>
                  <a:cxn ang="0">
                    <a:pos x="31" y="21"/>
                  </a:cxn>
                  <a:cxn ang="0">
                    <a:pos x="43" y="23"/>
                  </a:cxn>
                  <a:cxn ang="0">
                    <a:pos x="36" y="17"/>
                  </a:cxn>
                  <a:cxn ang="0">
                    <a:pos x="33" y="14"/>
                  </a:cxn>
                  <a:cxn ang="0">
                    <a:pos x="33" y="9"/>
                  </a:cxn>
                  <a:cxn ang="0">
                    <a:pos x="40" y="9"/>
                  </a:cxn>
                  <a:cxn ang="0">
                    <a:pos x="47" y="14"/>
                  </a:cxn>
                  <a:cxn ang="0">
                    <a:pos x="52" y="16"/>
                  </a:cxn>
                  <a:cxn ang="0">
                    <a:pos x="62" y="19"/>
                  </a:cxn>
                  <a:cxn ang="0">
                    <a:pos x="62" y="9"/>
                  </a:cxn>
                  <a:cxn ang="0">
                    <a:pos x="48" y="7"/>
                  </a:cxn>
                  <a:cxn ang="0">
                    <a:pos x="43" y="2"/>
                  </a:cxn>
                  <a:cxn ang="0">
                    <a:pos x="47" y="0"/>
                  </a:cxn>
                  <a:cxn ang="0">
                    <a:pos x="52" y="0"/>
                  </a:cxn>
                  <a:cxn ang="0">
                    <a:pos x="62" y="2"/>
                  </a:cxn>
                  <a:cxn ang="0">
                    <a:pos x="76" y="5"/>
                  </a:cxn>
                  <a:cxn ang="0">
                    <a:pos x="79" y="4"/>
                  </a:cxn>
                  <a:cxn ang="0">
                    <a:pos x="86" y="2"/>
                  </a:cxn>
                  <a:cxn ang="0">
                    <a:pos x="93" y="5"/>
                  </a:cxn>
                  <a:cxn ang="0">
                    <a:pos x="96" y="14"/>
                  </a:cxn>
                  <a:cxn ang="0">
                    <a:pos x="95" y="21"/>
                  </a:cxn>
                  <a:cxn ang="0">
                    <a:pos x="93" y="29"/>
                  </a:cxn>
                  <a:cxn ang="0">
                    <a:pos x="90" y="36"/>
                  </a:cxn>
                  <a:cxn ang="0">
                    <a:pos x="91" y="47"/>
                  </a:cxn>
                  <a:cxn ang="0">
                    <a:pos x="78" y="47"/>
                  </a:cxn>
                  <a:cxn ang="0">
                    <a:pos x="71" y="48"/>
                  </a:cxn>
                  <a:cxn ang="0">
                    <a:pos x="66" y="48"/>
                  </a:cxn>
                  <a:cxn ang="0">
                    <a:pos x="62" y="48"/>
                  </a:cxn>
                  <a:cxn ang="0">
                    <a:pos x="57" y="47"/>
                  </a:cxn>
                  <a:cxn ang="0">
                    <a:pos x="55" y="47"/>
                  </a:cxn>
                  <a:cxn ang="0">
                    <a:pos x="55" y="43"/>
                  </a:cxn>
                  <a:cxn ang="0">
                    <a:pos x="59" y="41"/>
                  </a:cxn>
                  <a:cxn ang="0">
                    <a:pos x="59" y="38"/>
                  </a:cxn>
                  <a:cxn ang="0">
                    <a:pos x="59" y="36"/>
                  </a:cxn>
                  <a:cxn ang="0">
                    <a:pos x="64" y="31"/>
                  </a:cxn>
                  <a:cxn ang="0">
                    <a:pos x="71" y="29"/>
                  </a:cxn>
                  <a:cxn ang="0">
                    <a:pos x="67" y="28"/>
                  </a:cxn>
                  <a:cxn ang="0">
                    <a:pos x="66" y="28"/>
                  </a:cxn>
                  <a:cxn ang="0">
                    <a:pos x="55" y="28"/>
                  </a:cxn>
                  <a:cxn ang="0">
                    <a:pos x="47" y="29"/>
                  </a:cxn>
                  <a:cxn ang="0">
                    <a:pos x="36" y="31"/>
                  </a:cxn>
                  <a:cxn ang="0">
                    <a:pos x="28" y="33"/>
                  </a:cxn>
                  <a:cxn ang="0">
                    <a:pos x="23" y="29"/>
                  </a:cxn>
                  <a:cxn ang="0">
                    <a:pos x="23" y="26"/>
                  </a:cxn>
                  <a:cxn ang="0">
                    <a:pos x="14" y="26"/>
                  </a:cxn>
                  <a:cxn ang="0">
                    <a:pos x="14" y="21"/>
                  </a:cxn>
                  <a:cxn ang="0">
                    <a:pos x="5" y="19"/>
                  </a:cxn>
                  <a:cxn ang="0">
                    <a:pos x="0" y="16"/>
                  </a:cxn>
                  <a:cxn ang="0">
                    <a:pos x="0" y="7"/>
                  </a:cxn>
                  <a:cxn ang="0">
                    <a:pos x="4" y="12"/>
                  </a:cxn>
                </a:cxnLst>
                <a:rect l="0" t="0" r="r" b="b"/>
                <a:pathLst>
                  <a:path w="96" h="48">
                    <a:moveTo>
                      <a:pt x="4" y="12"/>
                    </a:moveTo>
                    <a:lnTo>
                      <a:pt x="0" y="7"/>
                    </a:lnTo>
                    <a:lnTo>
                      <a:pt x="0" y="2"/>
                    </a:lnTo>
                    <a:lnTo>
                      <a:pt x="2" y="2"/>
                    </a:lnTo>
                    <a:lnTo>
                      <a:pt x="5" y="2"/>
                    </a:lnTo>
                    <a:lnTo>
                      <a:pt x="14" y="5"/>
                    </a:lnTo>
                    <a:lnTo>
                      <a:pt x="24" y="14"/>
                    </a:lnTo>
                    <a:lnTo>
                      <a:pt x="31" y="21"/>
                    </a:lnTo>
                    <a:lnTo>
                      <a:pt x="43" y="23"/>
                    </a:lnTo>
                    <a:lnTo>
                      <a:pt x="36" y="17"/>
                    </a:lnTo>
                    <a:lnTo>
                      <a:pt x="33" y="14"/>
                    </a:lnTo>
                    <a:lnTo>
                      <a:pt x="33" y="9"/>
                    </a:lnTo>
                    <a:lnTo>
                      <a:pt x="40" y="9"/>
                    </a:lnTo>
                    <a:lnTo>
                      <a:pt x="47" y="14"/>
                    </a:lnTo>
                    <a:lnTo>
                      <a:pt x="52" y="16"/>
                    </a:lnTo>
                    <a:lnTo>
                      <a:pt x="62" y="19"/>
                    </a:lnTo>
                    <a:lnTo>
                      <a:pt x="62" y="9"/>
                    </a:lnTo>
                    <a:lnTo>
                      <a:pt x="48" y="7"/>
                    </a:lnTo>
                    <a:lnTo>
                      <a:pt x="43" y="2"/>
                    </a:lnTo>
                    <a:lnTo>
                      <a:pt x="47" y="0"/>
                    </a:lnTo>
                    <a:lnTo>
                      <a:pt x="52" y="0"/>
                    </a:lnTo>
                    <a:lnTo>
                      <a:pt x="62" y="2"/>
                    </a:lnTo>
                    <a:lnTo>
                      <a:pt x="76" y="5"/>
                    </a:lnTo>
                    <a:lnTo>
                      <a:pt x="79" y="4"/>
                    </a:lnTo>
                    <a:lnTo>
                      <a:pt x="86" y="2"/>
                    </a:lnTo>
                    <a:lnTo>
                      <a:pt x="93" y="5"/>
                    </a:lnTo>
                    <a:lnTo>
                      <a:pt x="96" y="14"/>
                    </a:lnTo>
                    <a:lnTo>
                      <a:pt x="95" y="21"/>
                    </a:lnTo>
                    <a:lnTo>
                      <a:pt x="93" y="29"/>
                    </a:lnTo>
                    <a:lnTo>
                      <a:pt x="90" y="36"/>
                    </a:lnTo>
                    <a:lnTo>
                      <a:pt x="91" y="47"/>
                    </a:lnTo>
                    <a:lnTo>
                      <a:pt x="78" y="47"/>
                    </a:lnTo>
                    <a:lnTo>
                      <a:pt x="71" y="48"/>
                    </a:lnTo>
                    <a:lnTo>
                      <a:pt x="66" y="48"/>
                    </a:lnTo>
                    <a:lnTo>
                      <a:pt x="62" y="48"/>
                    </a:lnTo>
                    <a:lnTo>
                      <a:pt x="57" y="47"/>
                    </a:lnTo>
                    <a:lnTo>
                      <a:pt x="55" y="47"/>
                    </a:lnTo>
                    <a:lnTo>
                      <a:pt x="55" y="43"/>
                    </a:lnTo>
                    <a:lnTo>
                      <a:pt x="59" y="41"/>
                    </a:lnTo>
                    <a:lnTo>
                      <a:pt x="59" y="38"/>
                    </a:lnTo>
                    <a:lnTo>
                      <a:pt x="59" y="36"/>
                    </a:lnTo>
                    <a:lnTo>
                      <a:pt x="64" y="31"/>
                    </a:lnTo>
                    <a:lnTo>
                      <a:pt x="71" y="29"/>
                    </a:lnTo>
                    <a:lnTo>
                      <a:pt x="67" y="28"/>
                    </a:lnTo>
                    <a:lnTo>
                      <a:pt x="66" y="28"/>
                    </a:lnTo>
                    <a:lnTo>
                      <a:pt x="55" y="28"/>
                    </a:lnTo>
                    <a:lnTo>
                      <a:pt x="47" y="29"/>
                    </a:lnTo>
                    <a:lnTo>
                      <a:pt x="36" y="31"/>
                    </a:lnTo>
                    <a:lnTo>
                      <a:pt x="28" y="33"/>
                    </a:lnTo>
                    <a:lnTo>
                      <a:pt x="23" y="29"/>
                    </a:lnTo>
                    <a:lnTo>
                      <a:pt x="23" y="26"/>
                    </a:lnTo>
                    <a:lnTo>
                      <a:pt x="14" y="26"/>
                    </a:lnTo>
                    <a:lnTo>
                      <a:pt x="14" y="21"/>
                    </a:lnTo>
                    <a:lnTo>
                      <a:pt x="5" y="19"/>
                    </a:lnTo>
                    <a:lnTo>
                      <a:pt x="0" y="16"/>
                    </a:lnTo>
                    <a:lnTo>
                      <a:pt x="0" y="7"/>
                    </a:lnTo>
                    <a:lnTo>
                      <a:pt x="4" y="12"/>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583" name="Freeform 313"/>
              <p:cNvSpPr>
                <a:spLocks/>
              </p:cNvSpPr>
              <p:nvPr/>
            </p:nvSpPr>
            <p:spPr bwMode="auto">
              <a:xfrm>
                <a:off x="2029619" y="2078038"/>
                <a:ext cx="90488" cy="53975"/>
              </a:xfrm>
              <a:custGeom>
                <a:avLst/>
                <a:gdLst/>
                <a:ahLst/>
                <a:cxnLst>
                  <a:cxn ang="0">
                    <a:pos x="45" y="34"/>
                  </a:cxn>
                  <a:cxn ang="0">
                    <a:pos x="35" y="31"/>
                  </a:cxn>
                  <a:cxn ang="0">
                    <a:pos x="19" y="26"/>
                  </a:cxn>
                  <a:cxn ang="0">
                    <a:pos x="6" y="20"/>
                  </a:cxn>
                  <a:cxn ang="0">
                    <a:pos x="0" y="19"/>
                  </a:cxn>
                  <a:cxn ang="0">
                    <a:pos x="6" y="15"/>
                  </a:cxn>
                  <a:cxn ang="0">
                    <a:pos x="12" y="17"/>
                  </a:cxn>
                  <a:cxn ang="0">
                    <a:pos x="14" y="12"/>
                  </a:cxn>
                  <a:cxn ang="0">
                    <a:pos x="16" y="7"/>
                  </a:cxn>
                  <a:cxn ang="0">
                    <a:pos x="19" y="2"/>
                  </a:cxn>
                  <a:cxn ang="0">
                    <a:pos x="26" y="0"/>
                  </a:cxn>
                  <a:cxn ang="0">
                    <a:pos x="33" y="2"/>
                  </a:cxn>
                  <a:cxn ang="0">
                    <a:pos x="43" y="10"/>
                  </a:cxn>
                  <a:cxn ang="0">
                    <a:pos x="52" y="17"/>
                  </a:cxn>
                  <a:cxn ang="0">
                    <a:pos x="57" y="26"/>
                  </a:cxn>
                  <a:cxn ang="0">
                    <a:pos x="50" y="31"/>
                  </a:cxn>
                  <a:cxn ang="0">
                    <a:pos x="45" y="34"/>
                  </a:cxn>
                </a:cxnLst>
                <a:rect l="0" t="0" r="r" b="b"/>
                <a:pathLst>
                  <a:path w="57" h="34">
                    <a:moveTo>
                      <a:pt x="45" y="34"/>
                    </a:moveTo>
                    <a:lnTo>
                      <a:pt x="35" y="31"/>
                    </a:lnTo>
                    <a:lnTo>
                      <a:pt x="19" y="26"/>
                    </a:lnTo>
                    <a:lnTo>
                      <a:pt x="6" y="20"/>
                    </a:lnTo>
                    <a:lnTo>
                      <a:pt x="0" y="19"/>
                    </a:lnTo>
                    <a:lnTo>
                      <a:pt x="6" y="15"/>
                    </a:lnTo>
                    <a:lnTo>
                      <a:pt x="12" y="17"/>
                    </a:lnTo>
                    <a:lnTo>
                      <a:pt x="14" y="12"/>
                    </a:lnTo>
                    <a:lnTo>
                      <a:pt x="16" y="7"/>
                    </a:lnTo>
                    <a:lnTo>
                      <a:pt x="19" y="2"/>
                    </a:lnTo>
                    <a:lnTo>
                      <a:pt x="26" y="0"/>
                    </a:lnTo>
                    <a:lnTo>
                      <a:pt x="33" y="2"/>
                    </a:lnTo>
                    <a:lnTo>
                      <a:pt x="43" y="10"/>
                    </a:lnTo>
                    <a:lnTo>
                      <a:pt x="52" y="17"/>
                    </a:lnTo>
                    <a:lnTo>
                      <a:pt x="57" y="26"/>
                    </a:lnTo>
                    <a:lnTo>
                      <a:pt x="50" y="31"/>
                    </a:lnTo>
                    <a:lnTo>
                      <a:pt x="45" y="34"/>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584" name="Freeform 314"/>
              <p:cNvSpPr>
                <a:spLocks/>
              </p:cNvSpPr>
              <p:nvPr/>
            </p:nvSpPr>
            <p:spPr bwMode="auto">
              <a:xfrm>
                <a:off x="2116932" y="1889125"/>
                <a:ext cx="117475" cy="95250"/>
              </a:xfrm>
              <a:custGeom>
                <a:avLst/>
                <a:gdLst/>
                <a:ahLst/>
                <a:cxnLst>
                  <a:cxn ang="0">
                    <a:pos x="74" y="12"/>
                  </a:cxn>
                  <a:cxn ang="0">
                    <a:pos x="69" y="16"/>
                  </a:cxn>
                  <a:cxn ang="0">
                    <a:pos x="66" y="21"/>
                  </a:cxn>
                  <a:cxn ang="0">
                    <a:pos x="59" y="26"/>
                  </a:cxn>
                  <a:cxn ang="0">
                    <a:pos x="54" y="33"/>
                  </a:cxn>
                  <a:cxn ang="0">
                    <a:pos x="45" y="38"/>
                  </a:cxn>
                  <a:cxn ang="0">
                    <a:pos x="37" y="41"/>
                  </a:cxn>
                  <a:cxn ang="0">
                    <a:pos x="26" y="38"/>
                  </a:cxn>
                  <a:cxn ang="0">
                    <a:pos x="23" y="45"/>
                  </a:cxn>
                  <a:cxn ang="0">
                    <a:pos x="30" y="45"/>
                  </a:cxn>
                  <a:cxn ang="0">
                    <a:pos x="25" y="53"/>
                  </a:cxn>
                  <a:cxn ang="0">
                    <a:pos x="18" y="60"/>
                  </a:cxn>
                  <a:cxn ang="0">
                    <a:pos x="7" y="60"/>
                  </a:cxn>
                  <a:cxn ang="0">
                    <a:pos x="7" y="52"/>
                  </a:cxn>
                  <a:cxn ang="0">
                    <a:pos x="7" y="47"/>
                  </a:cxn>
                  <a:cxn ang="0">
                    <a:pos x="2" y="35"/>
                  </a:cxn>
                  <a:cxn ang="0">
                    <a:pos x="0" y="22"/>
                  </a:cxn>
                  <a:cxn ang="0">
                    <a:pos x="0" y="12"/>
                  </a:cxn>
                  <a:cxn ang="0">
                    <a:pos x="6" y="12"/>
                  </a:cxn>
                  <a:cxn ang="0">
                    <a:pos x="12" y="12"/>
                  </a:cxn>
                  <a:cxn ang="0">
                    <a:pos x="11" y="10"/>
                  </a:cxn>
                  <a:cxn ang="0">
                    <a:pos x="12" y="9"/>
                  </a:cxn>
                  <a:cxn ang="0">
                    <a:pos x="14" y="4"/>
                  </a:cxn>
                  <a:cxn ang="0">
                    <a:pos x="26" y="0"/>
                  </a:cxn>
                  <a:cxn ang="0">
                    <a:pos x="38" y="0"/>
                  </a:cxn>
                  <a:cxn ang="0">
                    <a:pos x="50" y="4"/>
                  </a:cxn>
                  <a:cxn ang="0">
                    <a:pos x="61" y="5"/>
                  </a:cxn>
                  <a:cxn ang="0">
                    <a:pos x="74" y="7"/>
                  </a:cxn>
                  <a:cxn ang="0">
                    <a:pos x="74" y="9"/>
                  </a:cxn>
                  <a:cxn ang="0">
                    <a:pos x="74" y="12"/>
                  </a:cxn>
                </a:cxnLst>
                <a:rect l="0" t="0" r="r" b="b"/>
                <a:pathLst>
                  <a:path w="74" h="60">
                    <a:moveTo>
                      <a:pt x="74" y="12"/>
                    </a:moveTo>
                    <a:lnTo>
                      <a:pt x="69" y="16"/>
                    </a:lnTo>
                    <a:lnTo>
                      <a:pt x="66" y="21"/>
                    </a:lnTo>
                    <a:lnTo>
                      <a:pt x="59" y="26"/>
                    </a:lnTo>
                    <a:lnTo>
                      <a:pt x="54" y="33"/>
                    </a:lnTo>
                    <a:lnTo>
                      <a:pt x="45" y="38"/>
                    </a:lnTo>
                    <a:lnTo>
                      <a:pt x="37" y="41"/>
                    </a:lnTo>
                    <a:lnTo>
                      <a:pt x="26" y="38"/>
                    </a:lnTo>
                    <a:lnTo>
                      <a:pt x="23" y="45"/>
                    </a:lnTo>
                    <a:lnTo>
                      <a:pt x="30" y="45"/>
                    </a:lnTo>
                    <a:lnTo>
                      <a:pt x="25" y="53"/>
                    </a:lnTo>
                    <a:lnTo>
                      <a:pt x="18" y="60"/>
                    </a:lnTo>
                    <a:lnTo>
                      <a:pt x="7" y="60"/>
                    </a:lnTo>
                    <a:lnTo>
                      <a:pt x="7" y="52"/>
                    </a:lnTo>
                    <a:lnTo>
                      <a:pt x="7" y="47"/>
                    </a:lnTo>
                    <a:lnTo>
                      <a:pt x="2" y="35"/>
                    </a:lnTo>
                    <a:lnTo>
                      <a:pt x="0" y="22"/>
                    </a:lnTo>
                    <a:lnTo>
                      <a:pt x="0" y="12"/>
                    </a:lnTo>
                    <a:lnTo>
                      <a:pt x="6" y="12"/>
                    </a:lnTo>
                    <a:lnTo>
                      <a:pt x="12" y="12"/>
                    </a:lnTo>
                    <a:lnTo>
                      <a:pt x="11" y="10"/>
                    </a:lnTo>
                    <a:lnTo>
                      <a:pt x="12" y="9"/>
                    </a:lnTo>
                    <a:lnTo>
                      <a:pt x="14" y="4"/>
                    </a:lnTo>
                    <a:lnTo>
                      <a:pt x="26" y="0"/>
                    </a:lnTo>
                    <a:lnTo>
                      <a:pt x="38" y="0"/>
                    </a:lnTo>
                    <a:lnTo>
                      <a:pt x="50" y="4"/>
                    </a:lnTo>
                    <a:lnTo>
                      <a:pt x="61" y="5"/>
                    </a:lnTo>
                    <a:lnTo>
                      <a:pt x="74" y="7"/>
                    </a:lnTo>
                    <a:lnTo>
                      <a:pt x="74" y="9"/>
                    </a:lnTo>
                    <a:lnTo>
                      <a:pt x="74" y="12"/>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585" name="Freeform 315"/>
              <p:cNvSpPr>
                <a:spLocks/>
              </p:cNvSpPr>
              <p:nvPr/>
            </p:nvSpPr>
            <p:spPr bwMode="auto">
              <a:xfrm>
                <a:off x="1874044" y="1717675"/>
                <a:ext cx="41275" cy="31750"/>
              </a:xfrm>
              <a:custGeom>
                <a:avLst/>
                <a:gdLst/>
                <a:ahLst/>
                <a:cxnLst>
                  <a:cxn ang="0">
                    <a:pos x="26" y="15"/>
                  </a:cxn>
                  <a:cxn ang="0">
                    <a:pos x="23" y="19"/>
                  </a:cxn>
                  <a:cxn ang="0">
                    <a:pos x="19" y="20"/>
                  </a:cxn>
                  <a:cxn ang="0">
                    <a:pos x="12" y="17"/>
                  </a:cxn>
                  <a:cxn ang="0">
                    <a:pos x="7" y="12"/>
                  </a:cxn>
                  <a:cxn ang="0">
                    <a:pos x="0" y="5"/>
                  </a:cxn>
                  <a:cxn ang="0">
                    <a:pos x="0" y="0"/>
                  </a:cxn>
                  <a:cxn ang="0">
                    <a:pos x="7" y="0"/>
                  </a:cxn>
                  <a:cxn ang="0">
                    <a:pos x="14" y="5"/>
                  </a:cxn>
                  <a:cxn ang="0">
                    <a:pos x="19" y="10"/>
                  </a:cxn>
                  <a:cxn ang="0">
                    <a:pos x="26" y="15"/>
                  </a:cxn>
                </a:cxnLst>
                <a:rect l="0" t="0" r="r" b="b"/>
                <a:pathLst>
                  <a:path w="26" h="20">
                    <a:moveTo>
                      <a:pt x="26" y="15"/>
                    </a:moveTo>
                    <a:lnTo>
                      <a:pt x="23" y="19"/>
                    </a:lnTo>
                    <a:lnTo>
                      <a:pt x="19" y="20"/>
                    </a:lnTo>
                    <a:lnTo>
                      <a:pt x="12" y="17"/>
                    </a:lnTo>
                    <a:lnTo>
                      <a:pt x="7" y="12"/>
                    </a:lnTo>
                    <a:lnTo>
                      <a:pt x="0" y="5"/>
                    </a:lnTo>
                    <a:lnTo>
                      <a:pt x="0" y="0"/>
                    </a:lnTo>
                    <a:lnTo>
                      <a:pt x="7" y="0"/>
                    </a:lnTo>
                    <a:lnTo>
                      <a:pt x="14" y="5"/>
                    </a:lnTo>
                    <a:lnTo>
                      <a:pt x="19" y="10"/>
                    </a:lnTo>
                    <a:lnTo>
                      <a:pt x="26" y="15"/>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586" name="Freeform 316"/>
              <p:cNvSpPr>
                <a:spLocks/>
              </p:cNvSpPr>
              <p:nvPr/>
            </p:nvSpPr>
            <p:spPr bwMode="auto">
              <a:xfrm>
                <a:off x="1899444" y="1827213"/>
                <a:ext cx="26988" cy="20637"/>
              </a:xfrm>
              <a:custGeom>
                <a:avLst/>
                <a:gdLst/>
                <a:ahLst/>
                <a:cxnLst>
                  <a:cxn ang="0">
                    <a:pos x="14" y="0"/>
                  </a:cxn>
                  <a:cxn ang="0">
                    <a:pos x="15" y="3"/>
                  </a:cxn>
                  <a:cxn ang="0">
                    <a:pos x="17" y="6"/>
                  </a:cxn>
                  <a:cxn ang="0">
                    <a:pos x="14" y="12"/>
                  </a:cxn>
                  <a:cxn ang="0">
                    <a:pos x="10" y="13"/>
                  </a:cxn>
                  <a:cxn ang="0">
                    <a:pos x="3" y="13"/>
                  </a:cxn>
                  <a:cxn ang="0">
                    <a:pos x="0" y="13"/>
                  </a:cxn>
                  <a:cxn ang="0">
                    <a:pos x="3" y="3"/>
                  </a:cxn>
                  <a:cxn ang="0">
                    <a:pos x="14" y="0"/>
                  </a:cxn>
                </a:cxnLst>
                <a:rect l="0" t="0" r="r" b="b"/>
                <a:pathLst>
                  <a:path w="17" h="13">
                    <a:moveTo>
                      <a:pt x="14" y="0"/>
                    </a:moveTo>
                    <a:lnTo>
                      <a:pt x="15" y="3"/>
                    </a:lnTo>
                    <a:lnTo>
                      <a:pt x="17" y="6"/>
                    </a:lnTo>
                    <a:lnTo>
                      <a:pt x="14" y="12"/>
                    </a:lnTo>
                    <a:lnTo>
                      <a:pt x="10" y="13"/>
                    </a:lnTo>
                    <a:lnTo>
                      <a:pt x="3" y="13"/>
                    </a:lnTo>
                    <a:lnTo>
                      <a:pt x="0" y="13"/>
                    </a:lnTo>
                    <a:lnTo>
                      <a:pt x="3" y="3"/>
                    </a:lnTo>
                    <a:lnTo>
                      <a:pt x="14" y="0"/>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587" name="Freeform 317"/>
              <p:cNvSpPr>
                <a:spLocks/>
              </p:cNvSpPr>
              <p:nvPr/>
            </p:nvSpPr>
            <p:spPr bwMode="auto">
              <a:xfrm>
                <a:off x="1885157" y="1638300"/>
                <a:ext cx="150813" cy="79375"/>
              </a:xfrm>
              <a:custGeom>
                <a:avLst/>
                <a:gdLst/>
                <a:ahLst/>
                <a:cxnLst>
                  <a:cxn ang="0">
                    <a:pos x="62" y="36"/>
                  </a:cxn>
                  <a:cxn ang="0">
                    <a:pos x="50" y="34"/>
                  </a:cxn>
                  <a:cxn ang="0">
                    <a:pos x="38" y="34"/>
                  </a:cxn>
                  <a:cxn ang="0">
                    <a:pos x="31" y="31"/>
                  </a:cxn>
                  <a:cxn ang="0">
                    <a:pos x="23" y="33"/>
                  </a:cxn>
                  <a:cxn ang="0">
                    <a:pos x="12" y="31"/>
                  </a:cxn>
                  <a:cxn ang="0">
                    <a:pos x="9" y="29"/>
                  </a:cxn>
                  <a:cxn ang="0">
                    <a:pos x="14" y="24"/>
                  </a:cxn>
                  <a:cxn ang="0">
                    <a:pos x="23" y="22"/>
                  </a:cxn>
                  <a:cxn ang="0">
                    <a:pos x="23" y="19"/>
                  </a:cxn>
                  <a:cxn ang="0">
                    <a:pos x="23" y="17"/>
                  </a:cxn>
                  <a:cxn ang="0">
                    <a:pos x="11" y="17"/>
                  </a:cxn>
                  <a:cxn ang="0">
                    <a:pos x="5" y="17"/>
                  </a:cxn>
                  <a:cxn ang="0">
                    <a:pos x="7" y="14"/>
                  </a:cxn>
                  <a:cxn ang="0">
                    <a:pos x="9" y="12"/>
                  </a:cxn>
                  <a:cxn ang="0">
                    <a:pos x="2" y="10"/>
                  </a:cxn>
                  <a:cxn ang="0">
                    <a:pos x="0" y="3"/>
                  </a:cxn>
                  <a:cxn ang="0">
                    <a:pos x="9" y="2"/>
                  </a:cxn>
                  <a:cxn ang="0">
                    <a:pos x="17" y="0"/>
                  </a:cxn>
                  <a:cxn ang="0">
                    <a:pos x="28" y="3"/>
                  </a:cxn>
                  <a:cxn ang="0">
                    <a:pos x="36" y="9"/>
                  </a:cxn>
                  <a:cxn ang="0">
                    <a:pos x="40" y="7"/>
                  </a:cxn>
                  <a:cxn ang="0">
                    <a:pos x="47" y="5"/>
                  </a:cxn>
                  <a:cxn ang="0">
                    <a:pos x="55" y="10"/>
                  </a:cxn>
                  <a:cxn ang="0">
                    <a:pos x="60" y="17"/>
                  </a:cxn>
                  <a:cxn ang="0">
                    <a:pos x="64" y="14"/>
                  </a:cxn>
                  <a:cxn ang="0">
                    <a:pos x="69" y="12"/>
                  </a:cxn>
                  <a:cxn ang="0">
                    <a:pos x="78" y="17"/>
                  </a:cxn>
                  <a:cxn ang="0">
                    <a:pos x="85" y="24"/>
                  </a:cxn>
                  <a:cxn ang="0">
                    <a:pos x="81" y="26"/>
                  </a:cxn>
                  <a:cxn ang="0">
                    <a:pos x="81" y="29"/>
                  </a:cxn>
                  <a:cxn ang="0">
                    <a:pos x="88" y="34"/>
                  </a:cxn>
                  <a:cxn ang="0">
                    <a:pos x="95" y="43"/>
                  </a:cxn>
                  <a:cxn ang="0">
                    <a:pos x="91" y="48"/>
                  </a:cxn>
                  <a:cxn ang="0">
                    <a:pos x="85" y="50"/>
                  </a:cxn>
                  <a:cxn ang="0">
                    <a:pos x="76" y="46"/>
                  </a:cxn>
                  <a:cxn ang="0">
                    <a:pos x="72" y="43"/>
                  </a:cxn>
                  <a:cxn ang="0">
                    <a:pos x="67" y="38"/>
                  </a:cxn>
                  <a:cxn ang="0">
                    <a:pos x="62" y="36"/>
                  </a:cxn>
                </a:cxnLst>
                <a:rect l="0" t="0" r="r" b="b"/>
                <a:pathLst>
                  <a:path w="95" h="50">
                    <a:moveTo>
                      <a:pt x="62" y="36"/>
                    </a:moveTo>
                    <a:lnTo>
                      <a:pt x="50" y="34"/>
                    </a:lnTo>
                    <a:lnTo>
                      <a:pt x="38" y="34"/>
                    </a:lnTo>
                    <a:lnTo>
                      <a:pt x="31" y="31"/>
                    </a:lnTo>
                    <a:lnTo>
                      <a:pt x="23" y="33"/>
                    </a:lnTo>
                    <a:lnTo>
                      <a:pt x="12" y="31"/>
                    </a:lnTo>
                    <a:lnTo>
                      <a:pt x="9" y="29"/>
                    </a:lnTo>
                    <a:lnTo>
                      <a:pt x="14" y="24"/>
                    </a:lnTo>
                    <a:lnTo>
                      <a:pt x="23" y="22"/>
                    </a:lnTo>
                    <a:lnTo>
                      <a:pt x="23" y="19"/>
                    </a:lnTo>
                    <a:lnTo>
                      <a:pt x="23" y="17"/>
                    </a:lnTo>
                    <a:lnTo>
                      <a:pt x="11" y="17"/>
                    </a:lnTo>
                    <a:lnTo>
                      <a:pt x="5" y="17"/>
                    </a:lnTo>
                    <a:lnTo>
                      <a:pt x="7" y="14"/>
                    </a:lnTo>
                    <a:lnTo>
                      <a:pt x="9" y="12"/>
                    </a:lnTo>
                    <a:lnTo>
                      <a:pt x="2" y="10"/>
                    </a:lnTo>
                    <a:lnTo>
                      <a:pt x="0" y="3"/>
                    </a:lnTo>
                    <a:lnTo>
                      <a:pt x="9" y="2"/>
                    </a:lnTo>
                    <a:lnTo>
                      <a:pt x="17" y="0"/>
                    </a:lnTo>
                    <a:lnTo>
                      <a:pt x="28" y="3"/>
                    </a:lnTo>
                    <a:lnTo>
                      <a:pt x="36" y="9"/>
                    </a:lnTo>
                    <a:lnTo>
                      <a:pt x="40" y="7"/>
                    </a:lnTo>
                    <a:lnTo>
                      <a:pt x="47" y="5"/>
                    </a:lnTo>
                    <a:lnTo>
                      <a:pt x="55" y="10"/>
                    </a:lnTo>
                    <a:lnTo>
                      <a:pt x="60" y="17"/>
                    </a:lnTo>
                    <a:lnTo>
                      <a:pt x="64" y="14"/>
                    </a:lnTo>
                    <a:lnTo>
                      <a:pt x="69" y="12"/>
                    </a:lnTo>
                    <a:lnTo>
                      <a:pt x="78" y="17"/>
                    </a:lnTo>
                    <a:lnTo>
                      <a:pt x="85" y="24"/>
                    </a:lnTo>
                    <a:lnTo>
                      <a:pt x="81" y="26"/>
                    </a:lnTo>
                    <a:lnTo>
                      <a:pt x="81" y="29"/>
                    </a:lnTo>
                    <a:lnTo>
                      <a:pt x="88" y="34"/>
                    </a:lnTo>
                    <a:lnTo>
                      <a:pt x="95" y="43"/>
                    </a:lnTo>
                    <a:lnTo>
                      <a:pt x="91" y="48"/>
                    </a:lnTo>
                    <a:lnTo>
                      <a:pt x="85" y="50"/>
                    </a:lnTo>
                    <a:lnTo>
                      <a:pt x="76" y="46"/>
                    </a:lnTo>
                    <a:lnTo>
                      <a:pt x="72" y="43"/>
                    </a:lnTo>
                    <a:lnTo>
                      <a:pt x="67" y="38"/>
                    </a:lnTo>
                    <a:lnTo>
                      <a:pt x="62" y="36"/>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588" name="Freeform 318"/>
              <p:cNvSpPr>
                <a:spLocks/>
              </p:cNvSpPr>
              <p:nvPr/>
            </p:nvSpPr>
            <p:spPr bwMode="auto">
              <a:xfrm>
                <a:off x="1956594" y="1706563"/>
                <a:ext cx="30163" cy="11112"/>
              </a:xfrm>
              <a:custGeom>
                <a:avLst/>
                <a:gdLst/>
                <a:ahLst/>
                <a:cxnLst>
                  <a:cxn ang="0">
                    <a:pos x="2" y="7"/>
                  </a:cxn>
                  <a:cxn ang="0">
                    <a:pos x="0" y="3"/>
                  </a:cxn>
                  <a:cxn ang="0">
                    <a:pos x="7" y="0"/>
                  </a:cxn>
                  <a:cxn ang="0">
                    <a:pos x="12" y="0"/>
                  </a:cxn>
                  <a:cxn ang="0">
                    <a:pos x="19" y="3"/>
                  </a:cxn>
                  <a:cxn ang="0">
                    <a:pos x="10" y="5"/>
                  </a:cxn>
                  <a:cxn ang="0">
                    <a:pos x="2" y="7"/>
                  </a:cxn>
                </a:cxnLst>
                <a:rect l="0" t="0" r="r" b="b"/>
                <a:pathLst>
                  <a:path w="19" h="7">
                    <a:moveTo>
                      <a:pt x="2" y="7"/>
                    </a:moveTo>
                    <a:lnTo>
                      <a:pt x="0" y="3"/>
                    </a:lnTo>
                    <a:lnTo>
                      <a:pt x="7" y="0"/>
                    </a:lnTo>
                    <a:lnTo>
                      <a:pt x="12" y="0"/>
                    </a:lnTo>
                    <a:lnTo>
                      <a:pt x="19" y="3"/>
                    </a:lnTo>
                    <a:lnTo>
                      <a:pt x="10" y="5"/>
                    </a:lnTo>
                    <a:lnTo>
                      <a:pt x="2" y="7"/>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589" name="Freeform 319"/>
              <p:cNvSpPr>
                <a:spLocks/>
              </p:cNvSpPr>
              <p:nvPr/>
            </p:nvSpPr>
            <p:spPr bwMode="auto">
              <a:xfrm>
                <a:off x="2089944" y="1752600"/>
                <a:ext cx="396875" cy="123825"/>
              </a:xfrm>
              <a:custGeom>
                <a:avLst/>
                <a:gdLst/>
                <a:ahLst/>
                <a:cxnLst>
                  <a:cxn ang="0">
                    <a:pos x="244" y="53"/>
                  </a:cxn>
                  <a:cxn ang="0">
                    <a:pos x="246" y="59"/>
                  </a:cxn>
                  <a:cxn ang="0">
                    <a:pos x="244" y="69"/>
                  </a:cxn>
                  <a:cxn ang="0">
                    <a:pos x="220" y="76"/>
                  </a:cxn>
                  <a:cxn ang="0">
                    <a:pos x="200" y="74"/>
                  </a:cxn>
                  <a:cxn ang="0">
                    <a:pos x="189" y="71"/>
                  </a:cxn>
                  <a:cxn ang="0">
                    <a:pos x="145" y="76"/>
                  </a:cxn>
                  <a:cxn ang="0">
                    <a:pos x="126" y="76"/>
                  </a:cxn>
                  <a:cxn ang="0">
                    <a:pos x="119" y="69"/>
                  </a:cxn>
                  <a:cxn ang="0">
                    <a:pos x="105" y="72"/>
                  </a:cxn>
                  <a:cxn ang="0">
                    <a:pos x="86" y="74"/>
                  </a:cxn>
                  <a:cxn ang="0">
                    <a:pos x="66" y="60"/>
                  </a:cxn>
                  <a:cxn ang="0">
                    <a:pos x="64" y="48"/>
                  </a:cxn>
                  <a:cxn ang="0">
                    <a:pos x="57" y="33"/>
                  </a:cxn>
                  <a:cxn ang="0">
                    <a:pos x="43" y="23"/>
                  </a:cxn>
                  <a:cxn ang="0">
                    <a:pos x="28" y="23"/>
                  </a:cxn>
                  <a:cxn ang="0">
                    <a:pos x="4" y="10"/>
                  </a:cxn>
                  <a:cxn ang="0">
                    <a:pos x="5" y="0"/>
                  </a:cxn>
                  <a:cxn ang="0">
                    <a:pos x="28" y="2"/>
                  </a:cxn>
                  <a:cxn ang="0">
                    <a:pos x="48" y="14"/>
                  </a:cxn>
                  <a:cxn ang="0">
                    <a:pos x="66" y="16"/>
                  </a:cxn>
                  <a:cxn ang="0">
                    <a:pos x="76" y="14"/>
                  </a:cxn>
                  <a:cxn ang="0">
                    <a:pos x="79" y="19"/>
                  </a:cxn>
                  <a:cxn ang="0">
                    <a:pos x="95" y="24"/>
                  </a:cxn>
                  <a:cxn ang="0">
                    <a:pos x="83" y="29"/>
                  </a:cxn>
                  <a:cxn ang="0">
                    <a:pos x="91" y="38"/>
                  </a:cxn>
                  <a:cxn ang="0">
                    <a:pos x="105" y="41"/>
                  </a:cxn>
                  <a:cxn ang="0">
                    <a:pos x="102" y="43"/>
                  </a:cxn>
                  <a:cxn ang="0">
                    <a:pos x="110" y="47"/>
                  </a:cxn>
                  <a:cxn ang="0">
                    <a:pos x="145" y="52"/>
                  </a:cxn>
                  <a:cxn ang="0">
                    <a:pos x="162" y="48"/>
                  </a:cxn>
                  <a:cxn ang="0">
                    <a:pos x="177" y="45"/>
                  </a:cxn>
                  <a:cxn ang="0">
                    <a:pos x="189" y="40"/>
                  </a:cxn>
                  <a:cxn ang="0">
                    <a:pos x="208" y="40"/>
                  </a:cxn>
                  <a:cxn ang="0">
                    <a:pos x="234" y="41"/>
                  </a:cxn>
                  <a:cxn ang="0">
                    <a:pos x="250" y="53"/>
                  </a:cxn>
                  <a:cxn ang="0">
                    <a:pos x="244" y="53"/>
                  </a:cxn>
                </a:cxnLst>
                <a:rect l="0" t="0" r="r" b="b"/>
                <a:pathLst>
                  <a:path w="250" h="78">
                    <a:moveTo>
                      <a:pt x="248" y="52"/>
                    </a:moveTo>
                    <a:lnTo>
                      <a:pt x="244" y="53"/>
                    </a:lnTo>
                    <a:lnTo>
                      <a:pt x="243" y="59"/>
                    </a:lnTo>
                    <a:lnTo>
                      <a:pt x="246" y="59"/>
                    </a:lnTo>
                    <a:lnTo>
                      <a:pt x="250" y="60"/>
                    </a:lnTo>
                    <a:lnTo>
                      <a:pt x="244" y="69"/>
                    </a:lnTo>
                    <a:lnTo>
                      <a:pt x="234" y="74"/>
                    </a:lnTo>
                    <a:lnTo>
                      <a:pt x="220" y="76"/>
                    </a:lnTo>
                    <a:lnTo>
                      <a:pt x="207" y="78"/>
                    </a:lnTo>
                    <a:lnTo>
                      <a:pt x="200" y="74"/>
                    </a:lnTo>
                    <a:lnTo>
                      <a:pt x="198" y="69"/>
                    </a:lnTo>
                    <a:lnTo>
                      <a:pt x="189" y="71"/>
                    </a:lnTo>
                    <a:lnTo>
                      <a:pt x="184" y="76"/>
                    </a:lnTo>
                    <a:lnTo>
                      <a:pt x="145" y="76"/>
                    </a:lnTo>
                    <a:lnTo>
                      <a:pt x="134" y="76"/>
                    </a:lnTo>
                    <a:lnTo>
                      <a:pt x="126" y="76"/>
                    </a:lnTo>
                    <a:lnTo>
                      <a:pt x="119" y="72"/>
                    </a:lnTo>
                    <a:lnTo>
                      <a:pt x="119" y="69"/>
                    </a:lnTo>
                    <a:lnTo>
                      <a:pt x="112" y="69"/>
                    </a:lnTo>
                    <a:lnTo>
                      <a:pt x="105" y="72"/>
                    </a:lnTo>
                    <a:lnTo>
                      <a:pt x="98" y="78"/>
                    </a:lnTo>
                    <a:lnTo>
                      <a:pt x="86" y="74"/>
                    </a:lnTo>
                    <a:lnTo>
                      <a:pt x="76" y="69"/>
                    </a:lnTo>
                    <a:lnTo>
                      <a:pt x="66" y="60"/>
                    </a:lnTo>
                    <a:lnTo>
                      <a:pt x="62" y="53"/>
                    </a:lnTo>
                    <a:lnTo>
                      <a:pt x="64" y="48"/>
                    </a:lnTo>
                    <a:lnTo>
                      <a:pt x="67" y="47"/>
                    </a:lnTo>
                    <a:lnTo>
                      <a:pt x="57" y="33"/>
                    </a:lnTo>
                    <a:lnTo>
                      <a:pt x="48" y="21"/>
                    </a:lnTo>
                    <a:lnTo>
                      <a:pt x="43" y="23"/>
                    </a:lnTo>
                    <a:lnTo>
                      <a:pt x="38" y="26"/>
                    </a:lnTo>
                    <a:lnTo>
                      <a:pt x="28" y="23"/>
                    </a:lnTo>
                    <a:lnTo>
                      <a:pt x="16" y="17"/>
                    </a:lnTo>
                    <a:lnTo>
                      <a:pt x="4" y="10"/>
                    </a:lnTo>
                    <a:lnTo>
                      <a:pt x="0" y="7"/>
                    </a:lnTo>
                    <a:lnTo>
                      <a:pt x="5" y="0"/>
                    </a:lnTo>
                    <a:lnTo>
                      <a:pt x="16" y="0"/>
                    </a:lnTo>
                    <a:lnTo>
                      <a:pt x="28" y="2"/>
                    </a:lnTo>
                    <a:lnTo>
                      <a:pt x="40" y="9"/>
                    </a:lnTo>
                    <a:lnTo>
                      <a:pt x="48" y="14"/>
                    </a:lnTo>
                    <a:lnTo>
                      <a:pt x="60" y="17"/>
                    </a:lnTo>
                    <a:lnTo>
                      <a:pt x="66" y="16"/>
                    </a:lnTo>
                    <a:lnTo>
                      <a:pt x="71" y="14"/>
                    </a:lnTo>
                    <a:lnTo>
                      <a:pt x="76" y="14"/>
                    </a:lnTo>
                    <a:lnTo>
                      <a:pt x="79" y="14"/>
                    </a:lnTo>
                    <a:lnTo>
                      <a:pt x="79" y="19"/>
                    </a:lnTo>
                    <a:lnTo>
                      <a:pt x="88" y="23"/>
                    </a:lnTo>
                    <a:lnTo>
                      <a:pt x="95" y="24"/>
                    </a:lnTo>
                    <a:lnTo>
                      <a:pt x="103" y="29"/>
                    </a:lnTo>
                    <a:lnTo>
                      <a:pt x="83" y="29"/>
                    </a:lnTo>
                    <a:lnTo>
                      <a:pt x="86" y="35"/>
                    </a:lnTo>
                    <a:lnTo>
                      <a:pt x="91" y="38"/>
                    </a:lnTo>
                    <a:lnTo>
                      <a:pt x="98" y="38"/>
                    </a:lnTo>
                    <a:lnTo>
                      <a:pt x="105" y="41"/>
                    </a:lnTo>
                    <a:lnTo>
                      <a:pt x="103" y="41"/>
                    </a:lnTo>
                    <a:lnTo>
                      <a:pt x="102" y="43"/>
                    </a:lnTo>
                    <a:lnTo>
                      <a:pt x="105" y="47"/>
                    </a:lnTo>
                    <a:lnTo>
                      <a:pt x="110" y="47"/>
                    </a:lnTo>
                    <a:lnTo>
                      <a:pt x="128" y="48"/>
                    </a:lnTo>
                    <a:lnTo>
                      <a:pt x="145" y="52"/>
                    </a:lnTo>
                    <a:lnTo>
                      <a:pt x="153" y="50"/>
                    </a:lnTo>
                    <a:lnTo>
                      <a:pt x="162" y="48"/>
                    </a:lnTo>
                    <a:lnTo>
                      <a:pt x="169" y="47"/>
                    </a:lnTo>
                    <a:lnTo>
                      <a:pt x="177" y="45"/>
                    </a:lnTo>
                    <a:lnTo>
                      <a:pt x="183" y="41"/>
                    </a:lnTo>
                    <a:lnTo>
                      <a:pt x="189" y="40"/>
                    </a:lnTo>
                    <a:lnTo>
                      <a:pt x="198" y="40"/>
                    </a:lnTo>
                    <a:lnTo>
                      <a:pt x="208" y="40"/>
                    </a:lnTo>
                    <a:lnTo>
                      <a:pt x="222" y="40"/>
                    </a:lnTo>
                    <a:lnTo>
                      <a:pt x="234" y="41"/>
                    </a:lnTo>
                    <a:lnTo>
                      <a:pt x="243" y="45"/>
                    </a:lnTo>
                    <a:lnTo>
                      <a:pt x="250" y="53"/>
                    </a:lnTo>
                    <a:lnTo>
                      <a:pt x="246" y="53"/>
                    </a:lnTo>
                    <a:lnTo>
                      <a:pt x="244" y="53"/>
                    </a:lnTo>
                    <a:lnTo>
                      <a:pt x="248" y="52"/>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590" name="Freeform 320"/>
              <p:cNvSpPr>
                <a:spLocks/>
              </p:cNvSpPr>
              <p:nvPr/>
            </p:nvSpPr>
            <p:spPr bwMode="auto">
              <a:xfrm>
                <a:off x="2096294" y="1817688"/>
                <a:ext cx="69850" cy="52387"/>
              </a:xfrm>
              <a:custGeom>
                <a:avLst/>
                <a:gdLst/>
                <a:ahLst/>
                <a:cxnLst>
                  <a:cxn ang="0">
                    <a:pos x="7" y="12"/>
                  </a:cxn>
                  <a:cxn ang="0">
                    <a:pos x="12" y="6"/>
                  </a:cxn>
                  <a:cxn ang="0">
                    <a:pos x="22" y="0"/>
                  </a:cxn>
                  <a:cxn ang="0">
                    <a:pos x="27" y="0"/>
                  </a:cxn>
                  <a:cxn ang="0">
                    <a:pos x="36" y="6"/>
                  </a:cxn>
                  <a:cxn ang="0">
                    <a:pos x="41" y="11"/>
                  </a:cxn>
                  <a:cxn ang="0">
                    <a:pos x="44" y="18"/>
                  </a:cxn>
                  <a:cxn ang="0">
                    <a:pos x="41" y="28"/>
                  </a:cxn>
                  <a:cxn ang="0">
                    <a:pos x="34" y="33"/>
                  </a:cxn>
                  <a:cxn ang="0">
                    <a:pos x="27" y="30"/>
                  </a:cxn>
                  <a:cxn ang="0">
                    <a:pos x="15" y="26"/>
                  </a:cxn>
                  <a:cxn ang="0">
                    <a:pos x="3" y="21"/>
                  </a:cxn>
                  <a:cxn ang="0">
                    <a:pos x="0" y="19"/>
                  </a:cxn>
                  <a:cxn ang="0">
                    <a:pos x="3" y="12"/>
                  </a:cxn>
                  <a:cxn ang="0">
                    <a:pos x="7" y="12"/>
                  </a:cxn>
                </a:cxnLst>
                <a:rect l="0" t="0" r="r" b="b"/>
                <a:pathLst>
                  <a:path w="44" h="33">
                    <a:moveTo>
                      <a:pt x="7" y="12"/>
                    </a:moveTo>
                    <a:lnTo>
                      <a:pt x="12" y="6"/>
                    </a:lnTo>
                    <a:lnTo>
                      <a:pt x="22" y="0"/>
                    </a:lnTo>
                    <a:lnTo>
                      <a:pt x="27" y="0"/>
                    </a:lnTo>
                    <a:lnTo>
                      <a:pt x="36" y="6"/>
                    </a:lnTo>
                    <a:lnTo>
                      <a:pt x="41" y="11"/>
                    </a:lnTo>
                    <a:lnTo>
                      <a:pt x="44" y="18"/>
                    </a:lnTo>
                    <a:lnTo>
                      <a:pt x="41" y="28"/>
                    </a:lnTo>
                    <a:lnTo>
                      <a:pt x="34" y="33"/>
                    </a:lnTo>
                    <a:lnTo>
                      <a:pt x="27" y="30"/>
                    </a:lnTo>
                    <a:lnTo>
                      <a:pt x="15" y="26"/>
                    </a:lnTo>
                    <a:lnTo>
                      <a:pt x="3" y="21"/>
                    </a:lnTo>
                    <a:lnTo>
                      <a:pt x="0" y="19"/>
                    </a:lnTo>
                    <a:lnTo>
                      <a:pt x="3" y="12"/>
                    </a:lnTo>
                    <a:lnTo>
                      <a:pt x="7" y="12"/>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591" name="Freeform 321"/>
              <p:cNvSpPr>
                <a:spLocks/>
              </p:cNvSpPr>
              <p:nvPr/>
            </p:nvSpPr>
            <p:spPr bwMode="auto">
              <a:xfrm>
                <a:off x="2104232" y="1717675"/>
                <a:ext cx="61913" cy="19050"/>
              </a:xfrm>
              <a:custGeom>
                <a:avLst/>
                <a:gdLst/>
                <a:ahLst/>
                <a:cxnLst>
                  <a:cxn ang="0">
                    <a:pos x="34" y="0"/>
                  </a:cxn>
                  <a:cxn ang="0">
                    <a:pos x="36" y="0"/>
                  </a:cxn>
                  <a:cxn ang="0">
                    <a:pos x="39" y="0"/>
                  </a:cxn>
                  <a:cxn ang="0">
                    <a:pos x="39" y="3"/>
                  </a:cxn>
                  <a:cxn ang="0">
                    <a:pos x="39" y="7"/>
                  </a:cxn>
                  <a:cxn ang="0">
                    <a:pos x="38" y="10"/>
                  </a:cxn>
                  <a:cxn ang="0">
                    <a:pos x="33" y="12"/>
                  </a:cxn>
                  <a:cxn ang="0">
                    <a:pos x="26" y="10"/>
                  </a:cxn>
                  <a:cxn ang="0">
                    <a:pos x="14" y="8"/>
                  </a:cxn>
                  <a:cxn ang="0">
                    <a:pos x="3" y="7"/>
                  </a:cxn>
                  <a:cxn ang="0">
                    <a:pos x="0" y="7"/>
                  </a:cxn>
                  <a:cxn ang="0">
                    <a:pos x="5" y="2"/>
                  </a:cxn>
                  <a:cxn ang="0">
                    <a:pos x="14" y="0"/>
                  </a:cxn>
                  <a:cxn ang="0">
                    <a:pos x="24" y="0"/>
                  </a:cxn>
                  <a:cxn ang="0">
                    <a:pos x="34" y="0"/>
                  </a:cxn>
                </a:cxnLst>
                <a:rect l="0" t="0" r="r" b="b"/>
                <a:pathLst>
                  <a:path w="39" h="12">
                    <a:moveTo>
                      <a:pt x="34" y="0"/>
                    </a:moveTo>
                    <a:lnTo>
                      <a:pt x="36" y="0"/>
                    </a:lnTo>
                    <a:lnTo>
                      <a:pt x="39" y="0"/>
                    </a:lnTo>
                    <a:lnTo>
                      <a:pt x="39" y="3"/>
                    </a:lnTo>
                    <a:lnTo>
                      <a:pt x="39" y="7"/>
                    </a:lnTo>
                    <a:lnTo>
                      <a:pt x="38" y="10"/>
                    </a:lnTo>
                    <a:lnTo>
                      <a:pt x="33" y="12"/>
                    </a:lnTo>
                    <a:lnTo>
                      <a:pt x="26" y="10"/>
                    </a:lnTo>
                    <a:lnTo>
                      <a:pt x="14" y="8"/>
                    </a:lnTo>
                    <a:lnTo>
                      <a:pt x="3" y="7"/>
                    </a:lnTo>
                    <a:lnTo>
                      <a:pt x="0" y="7"/>
                    </a:lnTo>
                    <a:lnTo>
                      <a:pt x="5" y="2"/>
                    </a:lnTo>
                    <a:lnTo>
                      <a:pt x="14" y="0"/>
                    </a:lnTo>
                    <a:lnTo>
                      <a:pt x="24" y="0"/>
                    </a:lnTo>
                    <a:lnTo>
                      <a:pt x="34" y="0"/>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592" name="Freeform 322"/>
              <p:cNvSpPr>
                <a:spLocks/>
              </p:cNvSpPr>
              <p:nvPr/>
            </p:nvSpPr>
            <p:spPr bwMode="auto">
              <a:xfrm>
                <a:off x="2058194" y="1657350"/>
                <a:ext cx="73025" cy="53975"/>
              </a:xfrm>
              <a:custGeom>
                <a:avLst/>
                <a:gdLst/>
                <a:ahLst/>
                <a:cxnLst>
                  <a:cxn ang="0">
                    <a:pos x="10" y="33"/>
                  </a:cxn>
                  <a:cxn ang="0">
                    <a:pos x="12" y="27"/>
                  </a:cxn>
                  <a:cxn ang="0">
                    <a:pos x="15" y="27"/>
                  </a:cxn>
                  <a:cxn ang="0">
                    <a:pos x="5" y="17"/>
                  </a:cxn>
                  <a:cxn ang="0">
                    <a:pos x="0" y="9"/>
                  </a:cxn>
                  <a:cxn ang="0">
                    <a:pos x="3" y="2"/>
                  </a:cxn>
                  <a:cxn ang="0">
                    <a:pos x="10" y="0"/>
                  </a:cxn>
                  <a:cxn ang="0">
                    <a:pos x="17" y="5"/>
                  </a:cxn>
                  <a:cxn ang="0">
                    <a:pos x="29" y="9"/>
                  </a:cxn>
                  <a:cxn ang="0">
                    <a:pos x="31" y="12"/>
                  </a:cxn>
                  <a:cxn ang="0">
                    <a:pos x="37" y="14"/>
                  </a:cxn>
                  <a:cxn ang="0">
                    <a:pos x="43" y="14"/>
                  </a:cxn>
                  <a:cxn ang="0">
                    <a:pos x="46" y="19"/>
                  </a:cxn>
                  <a:cxn ang="0">
                    <a:pos x="44" y="24"/>
                  </a:cxn>
                  <a:cxn ang="0">
                    <a:pos x="46" y="33"/>
                  </a:cxn>
                  <a:cxn ang="0">
                    <a:pos x="32" y="33"/>
                  </a:cxn>
                  <a:cxn ang="0">
                    <a:pos x="20" y="34"/>
                  </a:cxn>
                  <a:cxn ang="0">
                    <a:pos x="12" y="34"/>
                  </a:cxn>
                  <a:cxn ang="0">
                    <a:pos x="10" y="33"/>
                  </a:cxn>
                </a:cxnLst>
                <a:rect l="0" t="0" r="r" b="b"/>
                <a:pathLst>
                  <a:path w="46" h="34">
                    <a:moveTo>
                      <a:pt x="10" y="33"/>
                    </a:moveTo>
                    <a:lnTo>
                      <a:pt x="12" y="27"/>
                    </a:lnTo>
                    <a:lnTo>
                      <a:pt x="15" y="27"/>
                    </a:lnTo>
                    <a:lnTo>
                      <a:pt x="5" y="17"/>
                    </a:lnTo>
                    <a:lnTo>
                      <a:pt x="0" y="9"/>
                    </a:lnTo>
                    <a:lnTo>
                      <a:pt x="3" y="2"/>
                    </a:lnTo>
                    <a:lnTo>
                      <a:pt x="10" y="0"/>
                    </a:lnTo>
                    <a:lnTo>
                      <a:pt x="17" y="5"/>
                    </a:lnTo>
                    <a:lnTo>
                      <a:pt x="29" y="9"/>
                    </a:lnTo>
                    <a:lnTo>
                      <a:pt x="31" y="12"/>
                    </a:lnTo>
                    <a:lnTo>
                      <a:pt x="37" y="14"/>
                    </a:lnTo>
                    <a:lnTo>
                      <a:pt x="43" y="14"/>
                    </a:lnTo>
                    <a:lnTo>
                      <a:pt x="46" y="19"/>
                    </a:lnTo>
                    <a:lnTo>
                      <a:pt x="44" y="24"/>
                    </a:lnTo>
                    <a:lnTo>
                      <a:pt x="46" y="33"/>
                    </a:lnTo>
                    <a:lnTo>
                      <a:pt x="32" y="33"/>
                    </a:lnTo>
                    <a:lnTo>
                      <a:pt x="20" y="34"/>
                    </a:lnTo>
                    <a:lnTo>
                      <a:pt x="12" y="34"/>
                    </a:lnTo>
                    <a:lnTo>
                      <a:pt x="10" y="33"/>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593" name="Freeform 323"/>
              <p:cNvSpPr>
                <a:spLocks/>
              </p:cNvSpPr>
              <p:nvPr/>
            </p:nvSpPr>
            <p:spPr bwMode="auto">
              <a:xfrm>
                <a:off x="2028032" y="1603375"/>
                <a:ext cx="30163" cy="15875"/>
              </a:xfrm>
              <a:custGeom>
                <a:avLst/>
                <a:gdLst/>
                <a:ahLst/>
                <a:cxnLst>
                  <a:cxn ang="0">
                    <a:pos x="19" y="0"/>
                  </a:cxn>
                  <a:cxn ang="0">
                    <a:pos x="19" y="10"/>
                  </a:cxn>
                  <a:cxn ang="0">
                    <a:pos x="10" y="10"/>
                  </a:cxn>
                  <a:cxn ang="0">
                    <a:pos x="3" y="6"/>
                  </a:cxn>
                  <a:cxn ang="0">
                    <a:pos x="0" y="0"/>
                  </a:cxn>
                  <a:cxn ang="0">
                    <a:pos x="10" y="0"/>
                  </a:cxn>
                  <a:cxn ang="0">
                    <a:pos x="19" y="0"/>
                  </a:cxn>
                </a:cxnLst>
                <a:rect l="0" t="0" r="r" b="b"/>
                <a:pathLst>
                  <a:path w="19" h="10">
                    <a:moveTo>
                      <a:pt x="19" y="0"/>
                    </a:moveTo>
                    <a:lnTo>
                      <a:pt x="19" y="10"/>
                    </a:lnTo>
                    <a:lnTo>
                      <a:pt x="10" y="10"/>
                    </a:lnTo>
                    <a:lnTo>
                      <a:pt x="3" y="6"/>
                    </a:lnTo>
                    <a:lnTo>
                      <a:pt x="0" y="0"/>
                    </a:lnTo>
                    <a:lnTo>
                      <a:pt x="10" y="0"/>
                    </a:lnTo>
                    <a:lnTo>
                      <a:pt x="19" y="0"/>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594" name="Freeform 324"/>
              <p:cNvSpPr>
                <a:spLocks/>
              </p:cNvSpPr>
              <p:nvPr/>
            </p:nvSpPr>
            <p:spPr bwMode="auto">
              <a:xfrm>
                <a:off x="2108994" y="1531938"/>
                <a:ext cx="249238" cy="168275"/>
              </a:xfrm>
              <a:custGeom>
                <a:avLst/>
                <a:gdLst/>
                <a:ahLst/>
                <a:cxnLst>
                  <a:cxn ang="0">
                    <a:pos x="112" y="43"/>
                  </a:cxn>
                  <a:cxn ang="0">
                    <a:pos x="109" y="33"/>
                  </a:cxn>
                  <a:cxn ang="0">
                    <a:pos x="114" y="33"/>
                  </a:cxn>
                  <a:cxn ang="0">
                    <a:pos x="121" y="41"/>
                  </a:cxn>
                  <a:cxn ang="0">
                    <a:pos x="128" y="48"/>
                  </a:cxn>
                  <a:cxn ang="0">
                    <a:pos x="124" y="57"/>
                  </a:cxn>
                  <a:cxn ang="0">
                    <a:pos x="133" y="57"/>
                  </a:cxn>
                  <a:cxn ang="0">
                    <a:pos x="157" y="64"/>
                  </a:cxn>
                  <a:cxn ang="0">
                    <a:pos x="157" y="70"/>
                  </a:cxn>
                  <a:cxn ang="0">
                    <a:pos x="145" y="74"/>
                  </a:cxn>
                  <a:cxn ang="0">
                    <a:pos x="131" y="81"/>
                  </a:cxn>
                  <a:cxn ang="0">
                    <a:pos x="121" y="89"/>
                  </a:cxn>
                  <a:cxn ang="0">
                    <a:pos x="112" y="79"/>
                  </a:cxn>
                  <a:cxn ang="0">
                    <a:pos x="107" y="88"/>
                  </a:cxn>
                  <a:cxn ang="0">
                    <a:pos x="114" y="96"/>
                  </a:cxn>
                  <a:cxn ang="0">
                    <a:pos x="103" y="103"/>
                  </a:cxn>
                  <a:cxn ang="0">
                    <a:pos x="86" y="94"/>
                  </a:cxn>
                  <a:cxn ang="0">
                    <a:pos x="74" y="106"/>
                  </a:cxn>
                  <a:cxn ang="0">
                    <a:pos x="54" y="96"/>
                  </a:cxn>
                  <a:cxn ang="0">
                    <a:pos x="60" y="93"/>
                  </a:cxn>
                  <a:cxn ang="0">
                    <a:pos x="45" y="89"/>
                  </a:cxn>
                  <a:cxn ang="0">
                    <a:pos x="36" y="81"/>
                  </a:cxn>
                  <a:cxn ang="0">
                    <a:pos x="54" y="72"/>
                  </a:cxn>
                  <a:cxn ang="0">
                    <a:pos x="76" y="70"/>
                  </a:cxn>
                  <a:cxn ang="0">
                    <a:pos x="55" y="67"/>
                  </a:cxn>
                  <a:cxn ang="0">
                    <a:pos x="40" y="70"/>
                  </a:cxn>
                  <a:cxn ang="0">
                    <a:pos x="33" y="64"/>
                  </a:cxn>
                  <a:cxn ang="0">
                    <a:pos x="23" y="69"/>
                  </a:cxn>
                  <a:cxn ang="0">
                    <a:pos x="17" y="64"/>
                  </a:cxn>
                  <a:cxn ang="0">
                    <a:pos x="30" y="57"/>
                  </a:cxn>
                  <a:cxn ang="0">
                    <a:pos x="9" y="53"/>
                  </a:cxn>
                  <a:cxn ang="0">
                    <a:pos x="0" y="41"/>
                  </a:cxn>
                  <a:cxn ang="0">
                    <a:pos x="14" y="43"/>
                  </a:cxn>
                  <a:cxn ang="0">
                    <a:pos x="24" y="43"/>
                  </a:cxn>
                  <a:cxn ang="0">
                    <a:pos x="21" y="38"/>
                  </a:cxn>
                  <a:cxn ang="0">
                    <a:pos x="7" y="33"/>
                  </a:cxn>
                  <a:cxn ang="0">
                    <a:pos x="9" y="26"/>
                  </a:cxn>
                  <a:cxn ang="0">
                    <a:pos x="24" y="27"/>
                  </a:cxn>
                  <a:cxn ang="0">
                    <a:pos x="33" y="26"/>
                  </a:cxn>
                  <a:cxn ang="0">
                    <a:pos x="28" y="22"/>
                  </a:cxn>
                  <a:cxn ang="0">
                    <a:pos x="17" y="19"/>
                  </a:cxn>
                  <a:cxn ang="0">
                    <a:pos x="23" y="10"/>
                  </a:cxn>
                  <a:cxn ang="0">
                    <a:pos x="43" y="10"/>
                  </a:cxn>
                  <a:cxn ang="0">
                    <a:pos x="28" y="0"/>
                  </a:cxn>
                  <a:cxn ang="0">
                    <a:pos x="60" y="5"/>
                  </a:cxn>
                  <a:cxn ang="0">
                    <a:pos x="67" y="15"/>
                  </a:cxn>
                  <a:cxn ang="0">
                    <a:pos x="76" y="27"/>
                  </a:cxn>
                  <a:cxn ang="0">
                    <a:pos x="97" y="29"/>
                  </a:cxn>
                  <a:cxn ang="0">
                    <a:pos x="105" y="43"/>
                  </a:cxn>
                </a:cxnLst>
                <a:rect l="0" t="0" r="r" b="b"/>
                <a:pathLst>
                  <a:path w="157" h="106">
                    <a:moveTo>
                      <a:pt x="105" y="43"/>
                    </a:moveTo>
                    <a:lnTo>
                      <a:pt x="112" y="43"/>
                    </a:lnTo>
                    <a:lnTo>
                      <a:pt x="112" y="36"/>
                    </a:lnTo>
                    <a:lnTo>
                      <a:pt x="109" y="33"/>
                    </a:lnTo>
                    <a:lnTo>
                      <a:pt x="110" y="33"/>
                    </a:lnTo>
                    <a:lnTo>
                      <a:pt x="114" y="33"/>
                    </a:lnTo>
                    <a:lnTo>
                      <a:pt x="119" y="34"/>
                    </a:lnTo>
                    <a:lnTo>
                      <a:pt x="121" y="41"/>
                    </a:lnTo>
                    <a:lnTo>
                      <a:pt x="124" y="45"/>
                    </a:lnTo>
                    <a:lnTo>
                      <a:pt x="128" y="48"/>
                    </a:lnTo>
                    <a:lnTo>
                      <a:pt x="126" y="51"/>
                    </a:lnTo>
                    <a:lnTo>
                      <a:pt x="124" y="57"/>
                    </a:lnTo>
                    <a:lnTo>
                      <a:pt x="128" y="58"/>
                    </a:lnTo>
                    <a:lnTo>
                      <a:pt x="133" y="57"/>
                    </a:lnTo>
                    <a:lnTo>
                      <a:pt x="143" y="58"/>
                    </a:lnTo>
                    <a:lnTo>
                      <a:pt x="157" y="64"/>
                    </a:lnTo>
                    <a:lnTo>
                      <a:pt x="157" y="67"/>
                    </a:lnTo>
                    <a:lnTo>
                      <a:pt x="157" y="70"/>
                    </a:lnTo>
                    <a:lnTo>
                      <a:pt x="150" y="72"/>
                    </a:lnTo>
                    <a:lnTo>
                      <a:pt x="145" y="74"/>
                    </a:lnTo>
                    <a:lnTo>
                      <a:pt x="136" y="76"/>
                    </a:lnTo>
                    <a:lnTo>
                      <a:pt x="131" y="81"/>
                    </a:lnTo>
                    <a:lnTo>
                      <a:pt x="126" y="86"/>
                    </a:lnTo>
                    <a:lnTo>
                      <a:pt x="121" y="89"/>
                    </a:lnTo>
                    <a:lnTo>
                      <a:pt x="114" y="86"/>
                    </a:lnTo>
                    <a:lnTo>
                      <a:pt x="112" y="79"/>
                    </a:lnTo>
                    <a:lnTo>
                      <a:pt x="109" y="82"/>
                    </a:lnTo>
                    <a:lnTo>
                      <a:pt x="107" y="88"/>
                    </a:lnTo>
                    <a:lnTo>
                      <a:pt x="110" y="91"/>
                    </a:lnTo>
                    <a:lnTo>
                      <a:pt x="114" y="96"/>
                    </a:lnTo>
                    <a:lnTo>
                      <a:pt x="103" y="96"/>
                    </a:lnTo>
                    <a:lnTo>
                      <a:pt x="103" y="103"/>
                    </a:lnTo>
                    <a:lnTo>
                      <a:pt x="95" y="100"/>
                    </a:lnTo>
                    <a:lnTo>
                      <a:pt x="86" y="94"/>
                    </a:lnTo>
                    <a:lnTo>
                      <a:pt x="83" y="103"/>
                    </a:lnTo>
                    <a:lnTo>
                      <a:pt x="74" y="106"/>
                    </a:lnTo>
                    <a:lnTo>
                      <a:pt x="60" y="103"/>
                    </a:lnTo>
                    <a:lnTo>
                      <a:pt x="54" y="96"/>
                    </a:lnTo>
                    <a:lnTo>
                      <a:pt x="57" y="94"/>
                    </a:lnTo>
                    <a:lnTo>
                      <a:pt x="60" y="93"/>
                    </a:lnTo>
                    <a:lnTo>
                      <a:pt x="52" y="91"/>
                    </a:lnTo>
                    <a:lnTo>
                      <a:pt x="45" y="89"/>
                    </a:lnTo>
                    <a:lnTo>
                      <a:pt x="38" y="84"/>
                    </a:lnTo>
                    <a:lnTo>
                      <a:pt x="36" y="81"/>
                    </a:lnTo>
                    <a:lnTo>
                      <a:pt x="40" y="74"/>
                    </a:lnTo>
                    <a:lnTo>
                      <a:pt x="54" y="72"/>
                    </a:lnTo>
                    <a:lnTo>
                      <a:pt x="66" y="70"/>
                    </a:lnTo>
                    <a:lnTo>
                      <a:pt x="76" y="70"/>
                    </a:lnTo>
                    <a:lnTo>
                      <a:pt x="64" y="67"/>
                    </a:lnTo>
                    <a:lnTo>
                      <a:pt x="55" y="67"/>
                    </a:lnTo>
                    <a:lnTo>
                      <a:pt x="45" y="69"/>
                    </a:lnTo>
                    <a:lnTo>
                      <a:pt x="40" y="70"/>
                    </a:lnTo>
                    <a:lnTo>
                      <a:pt x="35" y="67"/>
                    </a:lnTo>
                    <a:lnTo>
                      <a:pt x="33" y="64"/>
                    </a:lnTo>
                    <a:lnTo>
                      <a:pt x="26" y="65"/>
                    </a:lnTo>
                    <a:lnTo>
                      <a:pt x="23" y="69"/>
                    </a:lnTo>
                    <a:lnTo>
                      <a:pt x="17" y="65"/>
                    </a:lnTo>
                    <a:lnTo>
                      <a:pt x="17" y="64"/>
                    </a:lnTo>
                    <a:lnTo>
                      <a:pt x="23" y="60"/>
                    </a:lnTo>
                    <a:lnTo>
                      <a:pt x="30" y="57"/>
                    </a:lnTo>
                    <a:lnTo>
                      <a:pt x="17" y="55"/>
                    </a:lnTo>
                    <a:lnTo>
                      <a:pt x="9" y="53"/>
                    </a:lnTo>
                    <a:lnTo>
                      <a:pt x="2" y="48"/>
                    </a:lnTo>
                    <a:lnTo>
                      <a:pt x="0" y="41"/>
                    </a:lnTo>
                    <a:lnTo>
                      <a:pt x="7" y="41"/>
                    </a:lnTo>
                    <a:lnTo>
                      <a:pt x="14" y="43"/>
                    </a:lnTo>
                    <a:lnTo>
                      <a:pt x="23" y="45"/>
                    </a:lnTo>
                    <a:lnTo>
                      <a:pt x="24" y="43"/>
                    </a:lnTo>
                    <a:lnTo>
                      <a:pt x="28" y="41"/>
                    </a:lnTo>
                    <a:lnTo>
                      <a:pt x="21" y="38"/>
                    </a:lnTo>
                    <a:lnTo>
                      <a:pt x="14" y="36"/>
                    </a:lnTo>
                    <a:lnTo>
                      <a:pt x="7" y="33"/>
                    </a:lnTo>
                    <a:lnTo>
                      <a:pt x="5" y="31"/>
                    </a:lnTo>
                    <a:lnTo>
                      <a:pt x="9" y="26"/>
                    </a:lnTo>
                    <a:lnTo>
                      <a:pt x="17" y="26"/>
                    </a:lnTo>
                    <a:lnTo>
                      <a:pt x="24" y="27"/>
                    </a:lnTo>
                    <a:lnTo>
                      <a:pt x="31" y="29"/>
                    </a:lnTo>
                    <a:lnTo>
                      <a:pt x="33" y="26"/>
                    </a:lnTo>
                    <a:lnTo>
                      <a:pt x="36" y="24"/>
                    </a:lnTo>
                    <a:lnTo>
                      <a:pt x="28" y="22"/>
                    </a:lnTo>
                    <a:lnTo>
                      <a:pt x="23" y="24"/>
                    </a:lnTo>
                    <a:lnTo>
                      <a:pt x="17" y="19"/>
                    </a:lnTo>
                    <a:lnTo>
                      <a:pt x="16" y="15"/>
                    </a:lnTo>
                    <a:lnTo>
                      <a:pt x="23" y="10"/>
                    </a:lnTo>
                    <a:lnTo>
                      <a:pt x="35" y="10"/>
                    </a:lnTo>
                    <a:lnTo>
                      <a:pt x="43" y="10"/>
                    </a:lnTo>
                    <a:lnTo>
                      <a:pt x="33" y="7"/>
                    </a:lnTo>
                    <a:lnTo>
                      <a:pt x="28" y="0"/>
                    </a:lnTo>
                    <a:lnTo>
                      <a:pt x="43" y="2"/>
                    </a:lnTo>
                    <a:lnTo>
                      <a:pt x="60" y="5"/>
                    </a:lnTo>
                    <a:lnTo>
                      <a:pt x="66" y="8"/>
                    </a:lnTo>
                    <a:lnTo>
                      <a:pt x="67" y="15"/>
                    </a:lnTo>
                    <a:lnTo>
                      <a:pt x="69" y="22"/>
                    </a:lnTo>
                    <a:lnTo>
                      <a:pt x="76" y="27"/>
                    </a:lnTo>
                    <a:lnTo>
                      <a:pt x="86" y="27"/>
                    </a:lnTo>
                    <a:lnTo>
                      <a:pt x="97" y="29"/>
                    </a:lnTo>
                    <a:lnTo>
                      <a:pt x="102" y="34"/>
                    </a:lnTo>
                    <a:lnTo>
                      <a:pt x="105" y="43"/>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595" name="Freeform 325"/>
              <p:cNvSpPr>
                <a:spLocks/>
              </p:cNvSpPr>
              <p:nvPr/>
            </p:nvSpPr>
            <p:spPr bwMode="auto">
              <a:xfrm>
                <a:off x="2312194" y="2233613"/>
                <a:ext cx="163513" cy="103187"/>
              </a:xfrm>
              <a:custGeom>
                <a:avLst/>
                <a:gdLst/>
                <a:ahLst/>
                <a:cxnLst>
                  <a:cxn ang="0">
                    <a:pos x="6" y="45"/>
                  </a:cxn>
                  <a:cxn ang="0">
                    <a:pos x="10" y="41"/>
                  </a:cxn>
                  <a:cxn ang="0">
                    <a:pos x="12" y="38"/>
                  </a:cxn>
                  <a:cxn ang="0">
                    <a:pos x="12" y="32"/>
                  </a:cxn>
                  <a:cxn ang="0">
                    <a:pos x="12" y="31"/>
                  </a:cxn>
                  <a:cxn ang="0">
                    <a:pos x="12" y="20"/>
                  </a:cxn>
                  <a:cxn ang="0">
                    <a:pos x="13" y="12"/>
                  </a:cxn>
                  <a:cxn ang="0">
                    <a:pos x="18" y="3"/>
                  </a:cxn>
                  <a:cxn ang="0">
                    <a:pos x="29" y="0"/>
                  </a:cxn>
                  <a:cxn ang="0">
                    <a:pos x="32" y="7"/>
                  </a:cxn>
                  <a:cxn ang="0">
                    <a:pos x="36" y="14"/>
                  </a:cxn>
                  <a:cxn ang="0">
                    <a:pos x="37" y="12"/>
                  </a:cxn>
                  <a:cxn ang="0">
                    <a:pos x="41" y="10"/>
                  </a:cxn>
                  <a:cxn ang="0">
                    <a:pos x="48" y="15"/>
                  </a:cxn>
                  <a:cxn ang="0">
                    <a:pos x="58" y="20"/>
                  </a:cxn>
                  <a:cxn ang="0">
                    <a:pos x="67" y="22"/>
                  </a:cxn>
                  <a:cxn ang="0">
                    <a:pos x="77" y="31"/>
                  </a:cxn>
                  <a:cxn ang="0">
                    <a:pos x="77" y="34"/>
                  </a:cxn>
                  <a:cxn ang="0">
                    <a:pos x="80" y="39"/>
                  </a:cxn>
                  <a:cxn ang="0">
                    <a:pos x="92" y="45"/>
                  </a:cxn>
                  <a:cxn ang="0">
                    <a:pos x="103" y="50"/>
                  </a:cxn>
                  <a:cxn ang="0">
                    <a:pos x="94" y="53"/>
                  </a:cxn>
                  <a:cxn ang="0">
                    <a:pos x="86" y="55"/>
                  </a:cxn>
                  <a:cxn ang="0">
                    <a:pos x="77" y="55"/>
                  </a:cxn>
                  <a:cxn ang="0">
                    <a:pos x="72" y="55"/>
                  </a:cxn>
                  <a:cxn ang="0">
                    <a:pos x="68" y="51"/>
                  </a:cxn>
                  <a:cxn ang="0">
                    <a:pos x="61" y="48"/>
                  </a:cxn>
                  <a:cxn ang="0">
                    <a:pos x="55" y="43"/>
                  </a:cxn>
                  <a:cxn ang="0">
                    <a:pos x="53" y="43"/>
                  </a:cxn>
                  <a:cxn ang="0">
                    <a:pos x="49" y="50"/>
                  </a:cxn>
                  <a:cxn ang="0">
                    <a:pos x="43" y="57"/>
                  </a:cxn>
                  <a:cxn ang="0">
                    <a:pos x="34" y="60"/>
                  </a:cxn>
                  <a:cxn ang="0">
                    <a:pos x="29" y="60"/>
                  </a:cxn>
                  <a:cxn ang="0">
                    <a:pos x="25" y="63"/>
                  </a:cxn>
                  <a:cxn ang="0">
                    <a:pos x="24" y="65"/>
                  </a:cxn>
                  <a:cxn ang="0">
                    <a:pos x="18" y="62"/>
                  </a:cxn>
                  <a:cxn ang="0">
                    <a:pos x="20" y="55"/>
                  </a:cxn>
                  <a:cxn ang="0">
                    <a:pos x="8" y="53"/>
                  </a:cxn>
                  <a:cxn ang="0">
                    <a:pos x="0" y="55"/>
                  </a:cxn>
                  <a:cxn ang="0">
                    <a:pos x="1" y="46"/>
                  </a:cxn>
                  <a:cxn ang="0">
                    <a:pos x="6" y="45"/>
                  </a:cxn>
                </a:cxnLst>
                <a:rect l="0" t="0" r="r" b="b"/>
                <a:pathLst>
                  <a:path w="103" h="65">
                    <a:moveTo>
                      <a:pt x="6" y="45"/>
                    </a:moveTo>
                    <a:lnTo>
                      <a:pt x="10" y="41"/>
                    </a:lnTo>
                    <a:lnTo>
                      <a:pt x="12" y="38"/>
                    </a:lnTo>
                    <a:lnTo>
                      <a:pt x="12" y="32"/>
                    </a:lnTo>
                    <a:lnTo>
                      <a:pt x="12" y="31"/>
                    </a:lnTo>
                    <a:lnTo>
                      <a:pt x="12" y="20"/>
                    </a:lnTo>
                    <a:lnTo>
                      <a:pt x="13" y="12"/>
                    </a:lnTo>
                    <a:lnTo>
                      <a:pt x="18" y="3"/>
                    </a:lnTo>
                    <a:lnTo>
                      <a:pt x="29" y="0"/>
                    </a:lnTo>
                    <a:lnTo>
                      <a:pt x="32" y="7"/>
                    </a:lnTo>
                    <a:lnTo>
                      <a:pt x="36" y="14"/>
                    </a:lnTo>
                    <a:lnTo>
                      <a:pt x="37" y="12"/>
                    </a:lnTo>
                    <a:lnTo>
                      <a:pt x="41" y="10"/>
                    </a:lnTo>
                    <a:lnTo>
                      <a:pt x="48" y="15"/>
                    </a:lnTo>
                    <a:lnTo>
                      <a:pt x="58" y="20"/>
                    </a:lnTo>
                    <a:lnTo>
                      <a:pt x="67" y="22"/>
                    </a:lnTo>
                    <a:lnTo>
                      <a:pt x="77" y="31"/>
                    </a:lnTo>
                    <a:lnTo>
                      <a:pt x="77" y="34"/>
                    </a:lnTo>
                    <a:lnTo>
                      <a:pt x="80" y="39"/>
                    </a:lnTo>
                    <a:lnTo>
                      <a:pt x="92" y="45"/>
                    </a:lnTo>
                    <a:lnTo>
                      <a:pt x="103" y="50"/>
                    </a:lnTo>
                    <a:lnTo>
                      <a:pt x="94" y="53"/>
                    </a:lnTo>
                    <a:lnTo>
                      <a:pt x="86" y="55"/>
                    </a:lnTo>
                    <a:lnTo>
                      <a:pt x="77" y="55"/>
                    </a:lnTo>
                    <a:lnTo>
                      <a:pt x="72" y="55"/>
                    </a:lnTo>
                    <a:lnTo>
                      <a:pt x="68" y="51"/>
                    </a:lnTo>
                    <a:lnTo>
                      <a:pt x="61" y="48"/>
                    </a:lnTo>
                    <a:lnTo>
                      <a:pt x="55" y="43"/>
                    </a:lnTo>
                    <a:lnTo>
                      <a:pt x="53" y="43"/>
                    </a:lnTo>
                    <a:lnTo>
                      <a:pt x="49" y="50"/>
                    </a:lnTo>
                    <a:lnTo>
                      <a:pt x="43" y="57"/>
                    </a:lnTo>
                    <a:lnTo>
                      <a:pt x="34" y="60"/>
                    </a:lnTo>
                    <a:lnTo>
                      <a:pt x="29" y="60"/>
                    </a:lnTo>
                    <a:lnTo>
                      <a:pt x="25" y="63"/>
                    </a:lnTo>
                    <a:lnTo>
                      <a:pt x="24" y="65"/>
                    </a:lnTo>
                    <a:lnTo>
                      <a:pt x="18" y="62"/>
                    </a:lnTo>
                    <a:lnTo>
                      <a:pt x="20" y="55"/>
                    </a:lnTo>
                    <a:lnTo>
                      <a:pt x="8" y="53"/>
                    </a:lnTo>
                    <a:lnTo>
                      <a:pt x="0" y="55"/>
                    </a:lnTo>
                    <a:lnTo>
                      <a:pt x="1" y="46"/>
                    </a:lnTo>
                    <a:lnTo>
                      <a:pt x="6" y="45"/>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596" name="Freeform 326"/>
              <p:cNvSpPr>
                <a:spLocks/>
              </p:cNvSpPr>
              <p:nvPr/>
            </p:nvSpPr>
            <p:spPr bwMode="auto">
              <a:xfrm>
                <a:off x="2543969" y="2139950"/>
                <a:ext cx="49213" cy="41275"/>
              </a:xfrm>
              <a:custGeom>
                <a:avLst/>
                <a:gdLst/>
                <a:ahLst/>
                <a:cxnLst>
                  <a:cxn ang="0">
                    <a:pos x="31" y="14"/>
                  </a:cxn>
                  <a:cxn ang="0">
                    <a:pos x="24" y="23"/>
                  </a:cxn>
                  <a:cxn ang="0">
                    <a:pos x="12" y="26"/>
                  </a:cxn>
                  <a:cxn ang="0">
                    <a:pos x="3" y="23"/>
                  </a:cxn>
                  <a:cxn ang="0">
                    <a:pos x="0" y="14"/>
                  </a:cxn>
                  <a:cxn ang="0">
                    <a:pos x="3" y="2"/>
                  </a:cxn>
                  <a:cxn ang="0">
                    <a:pos x="15" y="0"/>
                  </a:cxn>
                  <a:cxn ang="0">
                    <a:pos x="26" y="4"/>
                  </a:cxn>
                  <a:cxn ang="0">
                    <a:pos x="31" y="14"/>
                  </a:cxn>
                </a:cxnLst>
                <a:rect l="0" t="0" r="r" b="b"/>
                <a:pathLst>
                  <a:path w="31" h="26">
                    <a:moveTo>
                      <a:pt x="31" y="14"/>
                    </a:moveTo>
                    <a:lnTo>
                      <a:pt x="24" y="23"/>
                    </a:lnTo>
                    <a:lnTo>
                      <a:pt x="12" y="26"/>
                    </a:lnTo>
                    <a:lnTo>
                      <a:pt x="3" y="23"/>
                    </a:lnTo>
                    <a:lnTo>
                      <a:pt x="0" y="14"/>
                    </a:lnTo>
                    <a:lnTo>
                      <a:pt x="3" y="2"/>
                    </a:lnTo>
                    <a:lnTo>
                      <a:pt x="15" y="0"/>
                    </a:lnTo>
                    <a:lnTo>
                      <a:pt x="26" y="4"/>
                    </a:lnTo>
                    <a:lnTo>
                      <a:pt x="31" y="14"/>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597" name="Freeform 327"/>
              <p:cNvSpPr>
                <a:spLocks/>
              </p:cNvSpPr>
              <p:nvPr/>
            </p:nvSpPr>
            <p:spPr bwMode="auto">
              <a:xfrm>
                <a:off x="2393157" y="2339975"/>
                <a:ext cx="41275" cy="31750"/>
              </a:xfrm>
              <a:custGeom>
                <a:avLst/>
                <a:gdLst/>
                <a:ahLst/>
                <a:cxnLst>
                  <a:cxn ang="0">
                    <a:pos x="10" y="2"/>
                  </a:cxn>
                  <a:cxn ang="0">
                    <a:pos x="19" y="0"/>
                  </a:cxn>
                  <a:cxn ang="0">
                    <a:pos x="26" y="3"/>
                  </a:cxn>
                  <a:cxn ang="0">
                    <a:pos x="14" y="14"/>
                  </a:cxn>
                  <a:cxn ang="0">
                    <a:pos x="0" y="20"/>
                  </a:cxn>
                  <a:cxn ang="0">
                    <a:pos x="0" y="14"/>
                  </a:cxn>
                  <a:cxn ang="0">
                    <a:pos x="5" y="7"/>
                  </a:cxn>
                  <a:cxn ang="0">
                    <a:pos x="10" y="2"/>
                  </a:cxn>
                </a:cxnLst>
                <a:rect l="0" t="0" r="r" b="b"/>
                <a:pathLst>
                  <a:path w="26" h="20">
                    <a:moveTo>
                      <a:pt x="10" y="2"/>
                    </a:moveTo>
                    <a:lnTo>
                      <a:pt x="19" y="0"/>
                    </a:lnTo>
                    <a:lnTo>
                      <a:pt x="26" y="3"/>
                    </a:lnTo>
                    <a:lnTo>
                      <a:pt x="14" y="14"/>
                    </a:lnTo>
                    <a:lnTo>
                      <a:pt x="0" y="20"/>
                    </a:lnTo>
                    <a:lnTo>
                      <a:pt x="0" y="14"/>
                    </a:lnTo>
                    <a:lnTo>
                      <a:pt x="5" y="7"/>
                    </a:lnTo>
                    <a:lnTo>
                      <a:pt x="10" y="2"/>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598" name="Freeform 328"/>
              <p:cNvSpPr>
                <a:spLocks/>
              </p:cNvSpPr>
              <p:nvPr/>
            </p:nvSpPr>
            <p:spPr bwMode="auto">
              <a:xfrm>
                <a:off x="2458244" y="1908175"/>
                <a:ext cx="107950" cy="46037"/>
              </a:xfrm>
              <a:custGeom>
                <a:avLst/>
                <a:gdLst/>
                <a:ahLst/>
                <a:cxnLst>
                  <a:cxn ang="0">
                    <a:pos x="25" y="29"/>
                  </a:cxn>
                  <a:cxn ang="0">
                    <a:pos x="11" y="26"/>
                  </a:cxn>
                  <a:cxn ang="0">
                    <a:pos x="11" y="17"/>
                  </a:cxn>
                  <a:cxn ang="0">
                    <a:pos x="2" y="12"/>
                  </a:cxn>
                  <a:cxn ang="0">
                    <a:pos x="0" y="7"/>
                  </a:cxn>
                  <a:cxn ang="0">
                    <a:pos x="2" y="0"/>
                  </a:cxn>
                  <a:cxn ang="0">
                    <a:pos x="9" y="0"/>
                  </a:cxn>
                  <a:cxn ang="0">
                    <a:pos x="21" y="2"/>
                  </a:cxn>
                  <a:cxn ang="0">
                    <a:pos x="33" y="4"/>
                  </a:cxn>
                  <a:cxn ang="0">
                    <a:pos x="42" y="4"/>
                  </a:cxn>
                  <a:cxn ang="0">
                    <a:pos x="52" y="9"/>
                  </a:cxn>
                  <a:cxn ang="0">
                    <a:pos x="59" y="14"/>
                  </a:cxn>
                  <a:cxn ang="0">
                    <a:pos x="68" y="19"/>
                  </a:cxn>
                  <a:cxn ang="0">
                    <a:pos x="64" y="24"/>
                  </a:cxn>
                  <a:cxn ang="0">
                    <a:pos x="59" y="28"/>
                  </a:cxn>
                  <a:cxn ang="0">
                    <a:pos x="50" y="26"/>
                  </a:cxn>
                  <a:cxn ang="0">
                    <a:pos x="43" y="24"/>
                  </a:cxn>
                  <a:cxn ang="0">
                    <a:pos x="35" y="26"/>
                  </a:cxn>
                  <a:cxn ang="0">
                    <a:pos x="25" y="29"/>
                  </a:cxn>
                </a:cxnLst>
                <a:rect l="0" t="0" r="r" b="b"/>
                <a:pathLst>
                  <a:path w="68" h="29">
                    <a:moveTo>
                      <a:pt x="25" y="29"/>
                    </a:moveTo>
                    <a:lnTo>
                      <a:pt x="11" y="26"/>
                    </a:lnTo>
                    <a:lnTo>
                      <a:pt x="11" y="17"/>
                    </a:lnTo>
                    <a:lnTo>
                      <a:pt x="2" y="12"/>
                    </a:lnTo>
                    <a:lnTo>
                      <a:pt x="0" y="7"/>
                    </a:lnTo>
                    <a:lnTo>
                      <a:pt x="2" y="0"/>
                    </a:lnTo>
                    <a:lnTo>
                      <a:pt x="9" y="0"/>
                    </a:lnTo>
                    <a:lnTo>
                      <a:pt x="21" y="2"/>
                    </a:lnTo>
                    <a:lnTo>
                      <a:pt x="33" y="4"/>
                    </a:lnTo>
                    <a:lnTo>
                      <a:pt x="42" y="4"/>
                    </a:lnTo>
                    <a:lnTo>
                      <a:pt x="52" y="9"/>
                    </a:lnTo>
                    <a:lnTo>
                      <a:pt x="59" y="14"/>
                    </a:lnTo>
                    <a:lnTo>
                      <a:pt x="68" y="19"/>
                    </a:lnTo>
                    <a:lnTo>
                      <a:pt x="64" y="24"/>
                    </a:lnTo>
                    <a:lnTo>
                      <a:pt x="59" y="28"/>
                    </a:lnTo>
                    <a:lnTo>
                      <a:pt x="50" y="26"/>
                    </a:lnTo>
                    <a:lnTo>
                      <a:pt x="43" y="24"/>
                    </a:lnTo>
                    <a:lnTo>
                      <a:pt x="35" y="26"/>
                    </a:lnTo>
                    <a:lnTo>
                      <a:pt x="25" y="29"/>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599" name="Freeform 329"/>
              <p:cNvSpPr>
                <a:spLocks/>
              </p:cNvSpPr>
              <p:nvPr/>
            </p:nvSpPr>
            <p:spPr bwMode="auto">
              <a:xfrm>
                <a:off x="2467769" y="2363788"/>
                <a:ext cx="26988" cy="25400"/>
              </a:xfrm>
              <a:custGeom>
                <a:avLst/>
                <a:gdLst/>
                <a:ahLst/>
                <a:cxnLst>
                  <a:cxn ang="0">
                    <a:pos x="17" y="4"/>
                  </a:cxn>
                  <a:cxn ang="0">
                    <a:pos x="12" y="11"/>
                  </a:cxn>
                  <a:cxn ang="0">
                    <a:pos x="8" y="16"/>
                  </a:cxn>
                  <a:cxn ang="0">
                    <a:pos x="3" y="12"/>
                  </a:cxn>
                  <a:cxn ang="0">
                    <a:pos x="0" y="9"/>
                  </a:cxn>
                  <a:cxn ang="0">
                    <a:pos x="5" y="0"/>
                  </a:cxn>
                  <a:cxn ang="0">
                    <a:pos x="17" y="4"/>
                  </a:cxn>
                </a:cxnLst>
                <a:rect l="0" t="0" r="r" b="b"/>
                <a:pathLst>
                  <a:path w="17" h="16">
                    <a:moveTo>
                      <a:pt x="17" y="4"/>
                    </a:moveTo>
                    <a:lnTo>
                      <a:pt x="12" y="11"/>
                    </a:lnTo>
                    <a:lnTo>
                      <a:pt x="8" y="16"/>
                    </a:lnTo>
                    <a:lnTo>
                      <a:pt x="3" y="12"/>
                    </a:lnTo>
                    <a:lnTo>
                      <a:pt x="0" y="9"/>
                    </a:lnTo>
                    <a:lnTo>
                      <a:pt x="5" y="0"/>
                    </a:lnTo>
                    <a:lnTo>
                      <a:pt x="17" y="4"/>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600" name="Freeform 330"/>
              <p:cNvSpPr>
                <a:spLocks/>
              </p:cNvSpPr>
              <p:nvPr/>
            </p:nvSpPr>
            <p:spPr bwMode="auto">
              <a:xfrm>
                <a:off x="2601119" y="2143125"/>
                <a:ext cx="26988" cy="15875"/>
              </a:xfrm>
              <a:custGeom>
                <a:avLst/>
                <a:gdLst/>
                <a:ahLst/>
                <a:cxnLst>
                  <a:cxn ang="0">
                    <a:pos x="7" y="10"/>
                  </a:cxn>
                  <a:cxn ang="0">
                    <a:pos x="2" y="9"/>
                  </a:cxn>
                  <a:cxn ang="0">
                    <a:pos x="0" y="7"/>
                  </a:cxn>
                  <a:cxn ang="0">
                    <a:pos x="2" y="2"/>
                  </a:cxn>
                  <a:cxn ang="0">
                    <a:pos x="7" y="0"/>
                  </a:cxn>
                  <a:cxn ang="0">
                    <a:pos x="12" y="3"/>
                  </a:cxn>
                  <a:cxn ang="0">
                    <a:pos x="17" y="9"/>
                  </a:cxn>
                  <a:cxn ang="0">
                    <a:pos x="10" y="9"/>
                  </a:cxn>
                  <a:cxn ang="0">
                    <a:pos x="7" y="10"/>
                  </a:cxn>
                </a:cxnLst>
                <a:rect l="0" t="0" r="r" b="b"/>
                <a:pathLst>
                  <a:path w="17" h="10">
                    <a:moveTo>
                      <a:pt x="7" y="10"/>
                    </a:moveTo>
                    <a:lnTo>
                      <a:pt x="2" y="9"/>
                    </a:lnTo>
                    <a:lnTo>
                      <a:pt x="0" y="7"/>
                    </a:lnTo>
                    <a:lnTo>
                      <a:pt x="2" y="2"/>
                    </a:lnTo>
                    <a:lnTo>
                      <a:pt x="7" y="0"/>
                    </a:lnTo>
                    <a:lnTo>
                      <a:pt x="12" y="3"/>
                    </a:lnTo>
                    <a:lnTo>
                      <a:pt x="17" y="9"/>
                    </a:lnTo>
                    <a:lnTo>
                      <a:pt x="10" y="9"/>
                    </a:lnTo>
                    <a:lnTo>
                      <a:pt x="7" y="10"/>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601" name="Freeform 331"/>
              <p:cNvSpPr>
                <a:spLocks/>
              </p:cNvSpPr>
              <p:nvPr/>
            </p:nvSpPr>
            <p:spPr bwMode="auto">
              <a:xfrm>
                <a:off x="2497932" y="2100263"/>
                <a:ext cx="15875" cy="15875"/>
              </a:xfrm>
              <a:custGeom>
                <a:avLst/>
                <a:gdLst/>
                <a:ahLst/>
                <a:cxnLst>
                  <a:cxn ang="0">
                    <a:pos x="0" y="10"/>
                  </a:cxn>
                  <a:cxn ang="0">
                    <a:pos x="0" y="5"/>
                  </a:cxn>
                  <a:cxn ang="0">
                    <a:pos x="10" y="0"/>
                  </a:cxn>
                  <a:cxn ang="0">
                    <a:pos x="5" y="6"/>
                  </a:cxn>
                  <a:cxn ang="0">
                    <a:pos x="0" y="10"/>
                  </a:cxn>
                </a:cxnLst>
                <a:rect l="0" t="0" r="r" b="b"/>
                <a:pathLst>
                  <a:path w="10" h="10">
                    <a:moveTo>
                      <a:pt x="0" y="10"/>
                    </a:moveTo>
                    <a:lnTo>
                      <a:pt x="0" y="5"/>
                    </a:lnTo>
                    <a:lnTo>
                      <a:pt x="10" y="0"/>
                    </a:lnTo>
                    <a:lnTo>
                      <a:pt x="5" y="6"/>
                    </a:lnTo>
                    <a:lnTo>
                      <a:pt x="0" y="10"/>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602" name="Freeform 332"/>
              <p:cNvSpPr>
                <a:spLocks/>
              </p:cNvSpPr>
              <p:nvPr/>
            </p:nvSpPr>
            <p:spPr bwMode="auto">
              <a:xfrm>
                <a:off x="2243932" y="1905000"/>
                <a:ext cx="663575" cy="477837"/>
              </a:xfrm>
              <a:custGeom>
                <a:avLst/>
                <a:gdLst/>
                <a:ahLst/>
                <a:cxnLst>
                  <a:cxn ang="0">
                    <a:pos x="375" y="222"/>
                  </a:cxn>
                  <a:cxn ang="0">
                    <a:pos x="347" y="196"/>
                  </a:cxn>
                  <a:cxn ang="0">
                    <a:pos x="328" y="198"/>
                  </a:cxn>
                  <a:cxn ang="0">
                    <a:pos x="326" y="205"/>
                  </a:cxn>
                  <a:cxn ang="0">
                    <a:pos x="344" y="231"/>
                  </a:cxn>
                  <a:cxn ang="0">
                    <a:pos x="366" y="238"/>
                  </a:cxn>
                  <a:cxn ang="0">
                    <a:pos x="376" y="258"/>
                  </a:cxn>
                  <a:cxn ang="0">
                    <a:pos x="342" y="270"/>
                  </a:cxn>
                  <a:cxn ang="0">
                    <a:pos x="321" y="265"/>
                  </a:cxn>
                  <a:cxn ang="0">
                    <a:pos x="347" y="298"/>
                  </a:cxn>
                  <a:cxn ang="0">
                    <a:pos x="328" y="289"/>
                  </a:cxn>
                  <a:cxn ang="0">
                    <a:pos x="290" y="277"/>
                  </a:cxn>
                  <a:cxn ang="0">
                    <a:pos x="258" y="253"/>
                  </a:cxn>
                  <a:cxn ang="0">
                    <a:pos x="225" y="239"/>
                  </a:cxn>
                  <a:cxn ang="0">
                    <a:pos x="203" y="243"/>
                  </a:cxn>
                  <a:cxn ang="0">
                    <a:pos x="175" y="236"/>
                  </a:cxn>
                  <a:cxn ang="0">
                    <a:pos x="187" y="219"/>
                  </a:cxn>
                  <a:cxn ang="0">
                    <a:pos x="227" y="215"/>
                  </a:cxn>
                  <a:cxn ang="0">
                    <a:pos x="233" y="195"/>
                  </a:cxn>
                  <a:cxn ang="0">
                    <a:pos x="251" y="159"/>
                  </a:cxn>
                  <a:cxn ang="0">
                    <a:pos x="206" y="135"/>
                  </a:cxn>
                  <a:cxn ang="0">
                    <a:pos x="197" y="126"/>
                  </a:cxn>
                  <a:cxn ang="0">
                    <a:pos x="175" y="100"/>
                  </a:cxn>
                  <a:cxn ang="0">
                    <a:pos x="151" y="114"/>
                  </a:cxn>
                  <a:cxn ang="0">
                    <a:pos x="132" y="104"/>
                  </a:cxn>
                  <a:cxn ang="0">
                    <a:pos x="92" y="104"/>
                  </a:cxn>
                  <a:cxn ang="0">
                    <a:pos x="55" y="100"/>
                  </a:cxn>
                  <a:cxn ang="0">
                    <a:pos x="13" y="80"/>
                  </a:cxn>
                  <a:cxn ang="0">
                    <a:pos x="27" y="71"/>
                  </a:cxn>
                  <a:cxn ang="0">
                    <a:pos x="3" y="64"/>
                  </a:cxn>
                  <a:cxn ang="0">
                    <a:pos x="5" y="35"/>
                  </a:cxn>
                  <a:cxn ang="0">
                    <a:pos x="20" y="11"/>
                  </a:cxn>
                  <a:cxn ang="0">
                    <a:pos x="56" y="0"/>
                  </a:cxn>
                  <a:cxn ang="0">
                    <a:pos x="65" y="11"/>
                  </a:cxn>
                  <a:cxn ang="0">
                    <a:pos x="49" y="35"/>
                  </a:cxn>
                  <a:cxn ang="0">
                    <a:pos x="53" y="50"/>
                  </a:cxn>
                  <a:cxn ang="0">
                    <a:pos x="65" y="38"/>
                  </a:cxn>
                  <a:cxn ang="0">
                    <a:pos x="91" y="7"/>
                  </a:cxn>
                  <a:cxn ang="0">
                    <a:pos x="127" y="7"/>
                  </a:cxn>
                  <a:cxn ang="0">
                    <a:pos x="137" y="40"/>
                  </a:cxn>
                  <a:cxn ang="0">
                    <a:pos x="154" y="42"/>
                  </a:cxn>
                  <a:cxn ang="0">
                    <a:pos x="173" y="33"/>
                  </a:cxn>
                  <a:cxn ang="0">
                    <a:pos x="209" y="35"/>
                  </a:cxn>
                  <a:cxn ang="0">
                    <a:pos x="237" y="61"/>
                  </a:cxn>
                  <a:cxn ang="0">
                    <a:pos x="266" y="64"/>
                  </a:cxn>
                  <a:cxn ang="0">
                    <a:pos x="289" y="78"/>
                  </a:cxn>
                  <a:cxn ang="0">
                    <a:pos x="314" y="98"/>
                  </a:cxn>
                  <a:cxn ang="0">
                    <a:pos x="338" y="111"/>
                  </a:cxn>
                  <a:cxn ang="0">
                    <a:pos x="335" y="117"/>
                  </a:cxn>
                  <a:cxn ang="0">
                    <a:pos x="326" y="135"/>
                  </a:cxn>
                  <a:cxn ang="0">
                    <a:pos x="349" y="150"/>
                  </a:cxn>
                  <a:cxn ang="0">
                    <a:pos x="376" y="174"/>
                  </a:cxn>
                  <a:cxn ang="0">
                    <a:pos x="404" y="179"/>
                  </a:cxn>
                  <a:cxn ang="0">
                    <a:pos x="402" y="198"/>
                  </a:cxn>
                  <a:cxn ang="0">
                    <a:pos x="392" y="212"/>
                  </a:cxn>
                </a:cxnLst>
                <a:rect l="0" t="0" r="r" b="b"/>
                <a:pathLst>
                  <a:path w="418" h="301">
                    <a:moveTo>
                      <a:pt x="392" y="212"/>
                    </a:moveTo>
                    <a:lnTo>
                      <a:pt x="390" y="221"/>
                    </a:lnTo>
                    <a:lnTo>
                      <a:pt x="385" y="226"/>
                    </a:lnTo>
                    <a:lnTo>
                      <a:pt x="375" y="222"/>
                    </a:lnTo>
                    <a:lnTo>
                      <a:pt x="368" y="219"/>
                    </a:lnTo>
                    <a:lnTo>
                      <a:pt x="362" y="214"/>
                    </a:lnTo>
                    <a:lnTo>
                      <a:pt x="357" y="209"/>
                    </a:lnTo>
                    <a:lnTo>
                      <a:pt x="347" y="196"/>
                    </a:lnTo>
                    <a:lnTo>
                      <a:pt x="333" y="191"/>
                    </a:lnTo>
                    <a:lnTo>
                      <a:pt x="328" y="193"/>
                    </a:lnTo>
                    <a:lnTo>
                      <a:pt x="323" y="196"/>
                    </a:lnTo>
                    <a:lnTo>
                      <a:pt x="328" y="198"/>
                    </a:lnTo>
                    <a:lnTo>
                      <a:pt x="333" y="198"/>
                    </a:lnTo>
                    <a:lnTo>
                      <a:pt x="333" y="205"/>
                    </a:lnTo>
                    <a:lnTo>
                      <a:pt x="330" y="205"/>
                    </a:lnTo>
                    <a:lnTo>
                      <a:pt x="326" y="205"/>
                    </a:lnTo>
                    <a:lnTo>
                      <a:pt x="326" y="212"/>
                    </a:lnTo>
                    <a:lnTo>
                      <a:pt x="333" y="212"/>
                    </a:lnTo>
                    <a:lnTo>
                      <a:pt x="337" y="222"/>
                    </a:lnTo>
                    <a:lnTo>
                      <a:pt x="344" y="231"/>
                    </a:lnTo>
                    <a:lnTo>
                      <a:pt x="354" y="231"/>
                    </a:lnTo>
                    <a:lnTo>
                      <a:pt x="357" y="238"/>
                    </a:lnTo>
                    <a:lnTo>
                      <a:pt x="361" y="238"/>
                    </a:lnTo>
                    <a:lnTo>
                      <a:pt x="366" y="238"/>
                    </a:lnTo>
                    <a:lnTo>
                      <a:pt x="366" y="243"/>
                    </a:lnTo>
                    <a:lnTo>
                      <a:pt x="366" y="248"/>
                    </a:lnTo>
                    <a:lnTo>
                      <a:pt x="371" y="252"/>
                    </a:lnTo>
                    <a:lnTo>
                      <a:pt x="376" y="258"/>
                    </a:lnTo>
                    <a:lnTo>
                      <a:pt x="371" y="269"/>
                    </a:lnTo>
                    <a:lnTo>
                      <a:pt x="368" y="279"/>
                    </a:lnTo>
                    <a:lnTo>
                      <a:pt x="356" y="276"/>
                    </a:lnTo>
                    <a:lnTo>
                      <a:pt x="342" y="270"/>
                    </a:lnTo>
                    <a:lnTo>
                      <a:pt x="328" y="264"/>
                    </a:lnTo>
                    <a:lnTo>
                      <a:pt x="321" y="258"/>
                    </a:lnTo>
                    <a:lnTo>
                      <a:pt x="313" y="258"/>
                    </a:lnTo>
                    <a:lnTo>
                      <a:pt x="321" y="265"/>
                    </a:lnTo>
                    <a:lnTo>
                      <a:pt x="333" y="276"/>
                    </a:lnTo>
                    <a:lnTo>
                      <a:pt x="344" y="284"/>
                    </a:lnTo>
                    <a:lnTo>
                      <a:pt x="350" y="294"/>
                    </a:lnTo>
                    <a:lnTo>
                      <a:pt x="347" y="298"/>
                    </a:lnTo>
                    <a:lnTo>
                      <a:pt x="345" y="301"/>
                    </a:lnTo>
                    <a:lnTo>
                      <a:pt x="342" y="298"/>
                    </a:lnTo>
                    <a:lnTo>
                      <a:pt x="340" y="294"/>
                    </a:lnTo>
                    <a:lnTo>
                      <a:pt x="328" y="289"/>
                    </a:lnTo>
                    <a:lnTo>
                      <a:pt x="319" y="288"/>
                    </a:lnTo>
                    <a:lnTo>
                      <a:pt x="311" y="286"/>
                    </a:lnTo>
                    <a:lnTo>
                      <a:pt x="304" y="282"/>
                    </a:lnTo>
                    <a:lnTo>
                      <a:pt x="290" y="277"/>
                    </a:lnTo>
                    <a:lnTo>
                      <a:pt x="278" y="274"/>
                    </a:lnTo>
                    <a:lnTo>
                      <a:pt x="268" y="267"/>
                    </a:lnTo>
                    <a:lnTo>
                      <a:pt x="270" y="260"/>
                    </a:lnTo>
                    <a:lnTo>
                      <a:pt x="258" y="253"/>
                    </a:lnTo>
                    <a:lnTo>
                      <a:pt x="247" y="246"/>
                    </a:lnTo>
                    <a:lnTo>
                      <a:pt x="239" y="239"/>
                    </a:lnTo>
                    <a:lnTo>
                      <a:pt x="230" y="234"/>
                    </a:lnTo>
                    <a:lnTo>
                      <a:pt x="225" y="239"/>
                    </a:lnTo>
                    <a:lnTo>
                      <a:pt x="220" y="243"/>
                    </a:lnTo>
                    <a:lnTo>
                      <a:pt x="215" y="241"/>
                    </a:lnTo>
                    <a:lnTo>
                      <a:pt x="211" y="239"/>
                    </a:lnTo>
                    <a:lnTo>
                      <a:pt x="203" y="243"/>
                    </a:lnTo>
                    <a:lnTo>
                      <a:pt x="196" y="246"/>
                    </a:lnTo>
                    <a:lnTo>
                      <a:pt x="189" y="245"/>
                    </a:lnTo>
                    <a:lnTo>
                      <a:pt x="182" y="241"/>
                    </a:lnTo>
                    <a:lnTo>
                      <a:pt x="175" y="236"/>
                    </a:lnTo>
                    <a:lnTo>
                      <a:pt x="173" y="233"/>
                    </a:lnTo>
                    <a:lnTo>
                      <a:pt x="175" y="227"/>
                    </a:lnTo>
                    <a:lnTo>
                      <a:pt x="180" y="222"/>
                    </a:lnTo>
                    <a:lnTo>
                      <a:pt x="187" y="219"/>
                    </a:lnTo>
                    <a:lnTo>
                      <a:pt x="194" y="219"/>
                    </a:lnTo>
                    <a:lnTo>
                      <a:pt x="206" y="219"/>
                    </a:lnTo>
                    <a:lnTo>
                      <a:pt x="216" y="219"/>
                    </a:lnTo>
                    <a:lnTo>
                      <a:pt x="227" y="215"/>
                    </a:lnTo>
                    <a:lnTo>
                      <a:pt x="239" y="212"/>
                    </a:lnTo>
                    <a:lnTo>
                      <a:pt x="233" y="207"/>
                    </a:lnTo>
                    <a:lnTo>
                      <a:pt x="230" y="202"/>
                    </a:lnTo>
                    <a:lnTo>
                      <a:pt x="233" y="195"/>
                    </a:lnTo>
                    <a:lnTo>
                      <a:pt x="242" y="193"/>
                    </a:lnTo>
                    <a:lnTo>
                      <a:pt x="251" y="181"/>
                    </a:lnTo>
                    <a:lnTo>
                      <a:pt x="258" y="171"/>
                    </a:lnTo>
                    <a:lnTo>
                      <a:pt x="251" y="159"/>
                    </a:lnTo>
                    <a:lnTo>
                      <a:pt x="239" y="147"/>
                    </a:lnTo>
                    <a:lnTo>
                      <a:pt x="225" y="136"/>
                    </a:lnTo>
                    <a:lnTo>
                      <a:pt x="215" y="133"/>
                    </a:lnTo>
                    <a:lnTo>
                      <a:pt x="206" y="135"/>
                    </a:lnTo>
                    <a:lnTo>
                      <a:pt x="197" y="138"/>
                    </a:lnTo>
                    <a:lnTo>
                      <a:pt x="194" y="135"/>
                    </a:lnTo>
                    <a:lnTo>
                      <a:pt x="194" y="133"/>
                    </a:lnTo>
                    <a:lnTo>
                      <a:pt x="197" y="126"/>
                    </a:lnTo>
                    <a:lnTo>
                      <a:pt x="206" y="126"/>
                    </a:lnTo>
                    <a:lnTo>
                      <a:pt x="197" y="117"/>
                    </a:lnTo>
                    <a:lnTo>
                      <a:pt x="187" y="109"/>
                    </a:lnTo>
                    <a:lnTo>
                      <a:pt x="175" y="100"/>
                    </a:lnTo>
                    <a:lnTo>
                      <a:pt x="168" y="98"/>
                    </a:lnTo>
                    <a:lnTo>
                      <a:pt x="163" y="100"/>
                    </a:lnTo>
                    <a:lnTo>
                      <a:pt x="158" y="107"/>
                    </a:lnTo>
                    <a:lnTo>
                      <a:pt x="151" y="114"/>
                    </a:lnTo>
                    <a:lnTo>
                      <a:pt x="146" y="117"/>
                    </a:lnTo>
                    <a:lnTo>
                      <a:pt x="141" y="112"/>
                    </a:lnTo>
                    <a:lnTo>
                      <a:pt x="141" y="105"/>
                    </a:lnTo>
                    <a:lnTo>
                      <a:pt x="132" y="104"/>
                    </a:lnTo>
                    <a:lnTo>
                      <a:pt x="123" y="104"/>
                    </a:lnTo>
                    <a:lnTo>
                      <a:pt x="113" y="104"/>
                    </a:lnTo>
                    <a:lnTo>
                      <a:pt x="104" y="104"/>
                    </a:lnTo>
                    <a:lnTo>
                      <a:pt x="92" y="104"/>
                    </a:lnTo>
                    <a:lnTo>
                      <a:pt x="82" y="104"/>
                    </a:lnTo>
                    <a:lnTo>
                      <a:pt x="72" y="104"/>
                    </a:lnTo>
                    <a:lnTo>
                      <a:pt x="63" y="105"/>
                    </a:lnTo>
                    <a:lnTo>
                      <a:pt x="55" y="100"/>
                    </a:lnTo>
                    <a:lnTo>
                      <a:pt x="48" y="95"/>
                    </a:lnTo>
                    <a:lnTo>
                      <a:pt x="24" y="95"/>
                    </a:lnTo>
                    <a:lnTo>
                      <a:pt x="17" y="86"/>
                    </a:lnTo>
                    <a:lnTo>
                      <a:pt x="13" y="80"/>
                    </a:lnTo>
                    <a:lnTo>
                      <a:pt x="24" y="80"/>
                    </a:lnTo>
                    <a:lnTo>
                      <a:pt x="36" y="81"/>
                    </a:lnTo>
                    <a:lnTo>
                      <a:pt x="36" y="74"/>
                    </a:lnTo>
                    <a:lnTo>
                      <a:pt x="27" y="71"/>
                    </a:lnTo>
                    <a:lnTo>
                      <a:pt x="18" y="71"/>
                    </a:lnTo>
                    <a:lnTo>
                      <a:pt x="10" y="69"/>
                    </a:lnTo>
                    <a:lnTo>
                      <a:pt x="8" y="69"/>
                    </a:lnTo>
                    <a:lnTo>
                      <a:pt x="3" y="64"/>
                    </a:lnTo>
                    <a:lnTo>
                      <a:pt x="0" y="55"/>
                    </a:lnTo>
                    <a:lnTo>
                      <a:pt x="0" y="45"/>
                    </a:lnTo>
                    <a:lnTo>
                      <a:pt x="1" y="40"/>
                    </a:lnTo>
                    <a:lnTo>
                      <a:pt x="5" y="35"/>
                    </a:lnTo>
                    <a:lnTo>
                      <a:pt x="10" y="33"/>
                    </a:lnTo>
                    <a:lnTo>
                      <a:pt x="12" y="25"/>
                    </a:lnTo>
                    <a:lnTo>
                      <a:pt x="13" y="19"/>
                    </a:lnTo>
                    <a:lnTo>
                      <a:pt x="20" y="11"/>
                    </a:lnTo>
                    <a:lnTo>
                      <a:pt x="31" y="6"/>
                    </a:lnTo>
                    <a:lnTo>
                      <a:pt x="41" y="0"/>
                    </a:lnTo>
                    <a:lnTo>
                      <a:pt x="55" y="0"/>
                    </a:lnTo>
                    <a:lnTo>
                      <a:pt x="56" y="0"/>
                    </a:lnTo>
                    <a:lnTo>
                      <a:pt x="61" y="2"/>
                    </a:lnTo>
                    <a:lnTo>
                      <a:pt x="67" y="4"/>
                    </a:lnTo>
                    <a:lnTo>
                      <a:pt x="72" y="6"/>
                    </a:lnTo>
                    <a:lnTo>
                      <a:pt x="65" y="11"/>
                    </a:lnTo>
                    <a:lnTo>
                      <a:pt x="58" y="16"/>
                    </a:lnTo>
                    <a:lnTo>
                      <a:pt x="51" y="21"/>
                    </a:lnTo>
                    <a:lnTo>
                      <a:pt x="49" y="31"/>
                    </a:lnTo>
                    <a:lnTo>
                      <a:pt x="49" y="35"/>
                    </a:lnTo>
                    <a:lnTo>
                      <a:pt x="53" y="37"/>
                    </a:lnTo>
                    <a:lnTo>
                      <a:pt x="53" y="42"/>
                    </a:lnTo>
                    <a:lnTo>
                      <a:pt x="53" y="47"/>
                    </a:lnTo>
                    <a:lnTo>
                      <a:pt x="53" y="50"/>
                    </a:lnTo>
                    <a:lnTo>
                      <a:pt x="58" y="54"/>
                    </a:lnTo>
                    <a:lnTo>
                      <a:pt x="63" y="50"/>
                    </a:lnTo>
                    <a:lnTo>
                      <a:pt x="68" y="45"/>
                    </a:lnTo>
                    <a:lnTo>
                      <a:pt x="65" y="38"/>
                    </a:lnTo>
                    <a:lnTo>
                      <a:pt x="63" y="31"/>
                    </a:lnTo>
                    <a:lnTo>
                      <a:pt x="68" y="18"/>
                    </a:lnTo>
                    <a:lnTo>
                      <a:pt x="82" y="11"/>
                    </a:lnTo>
                    <a:lnTo>
                      <a:pt x="91" y="7"/>
                    </a:lnTo>
                    <a:lnTo>
                      <a:pt x="99" y="6"/>
                    </a:lnTo>
                    <a:lnTo>
                      <a:pt x="108" y="6"/>
                    </a:lnTo>
                    <a:lnTo>
                      <a:pt x="118" y="6"/>
                    </a:lnTo>
                    <a:lnTo>
                      <a:pt x="127" y="7"/>
                    </a:lnTo>
                    <a:lnTo>
                      <a:pt x="134" y="14"/>
                    </a:lnTo>
                    <a:lnTo>
                      <a:pt x="137" y="25"/>
                    </a:lnTo>
                    <a:lnTo>
                      <a:pt x="139" y="35"/>
                    </a:lnTo>
                    <a:lnTo>
                      <a:pt x="137" y="40"/>
                    </a:lnTo>
                    <a:lnTo>
                      <a:pt x="139" y="45"/>
                    </a:lnTo>
                    <a:lnTo>
                      <a:pt x="142" y="42"/>
                    </a:lnTo>
                    <a:lnTo>
                      <a:pt x="149" y="40"/>
                    </a:lnTo>
                    <a:lnTo>
                      <a:pt x="154" y="42"/>
                    </a:lnTo>
                    <a:lnTo>
                      <a:pt x="160" y="45"/>
                    </a:lnTo>
                    <a:lnTo>
                      <a:pt x="165" y="42"/>
                    </a:lnTo>
                    <a:lnTo>
                      <a:pt x="170" y="38"/>
                    </a:lnTo>
                    <a:lnTo>
                      <a:pt x="173" y="33"/>
                    </a:lnTo>
                    <a:lnTo>
                      <a:pt x="180" y="31"/>
                    </a:lnTo>
                    <a:lnTo>
                      <a:pt x="189" y="31"/>
                    </a:lnTo>
                    <a:lnTo>
                      <a:pt x="199" y="33"/>
                    </a:lnTo>
                    <a:lnTo>
                      <a:pt x="209" y="35"/>
                    </a:lnTo>
                    <a:lnTo>
                      <a:pt x="218" y="40"/>
                    </a:lnTo>
                    <a:lnTo>
                      <a:pt x="225" y="45"/>
                    </a:lnTo>
                    <a:lnTo>
                      <a:pt x="232" y="54"/>
                    </a:lnTo>
                    <a:lnTo>
                      <a:pt x="237" y="61"/>
                    </a:lnTo>
                    <a:lnTo>
                      <a:pt x="249" y="64"/>
                    </a:lnTo>
                    <a:lnTo>
                      <a:pt x="258" y="64"/>
                    </a:lnTo>
                    <a:lnTo>
                      <a:pt x="263" y="64"/>
                    </a:lnTo>
                    <a:lnTo>
                      <a:pt x="266" y="64"/>
                    </a:lnTo>
                    <a:lnTo>
                      <a:pt x="273" y="66"/>
                    </a:lnTo>
                    <a:lnTo>
                      <a:pt x="276" y="68"/>
                    </a:lnTo>
                    <a:lnTo>
                      <a:pt x="280" y="74"/>
                    </a:lnTo>
                    <a:lnTo>
                      <a:pt x="289" y="78"/>
                    </a:lnTo>
                    <a:lnTo>
                      <a:pt x="297" y="83"/>
                    </a:lnTo>
                    <a:lnTo>
                      <a:pt x="304" y="86"/>
                    </a:lnTo>
                    <a:lnTo>
                      <a:pt x="314" y="90"/>
                    </a:lnTo>
                    <a:lnTo>
                      <a:pt x="314" y="98"/>
                    </a:lnTo>
                    <a:lnTo>
                      <a:pt x="319" y="98"/>
                    </a:lnTo>
                    <a:lnTo>
                      <a:pt x="323" y="98"/>
                    </a:lnTo>
                    <a:lnTo>
                      <a:pt x="332" y="100"/>
                    </a:lnTo>
                    <a:lnTo>
                      <a:pt x="338" y="111"/>
                    </a:lnTo>
                    <a:lnTo>
                      <a:pt x="328" y="111"/>
                    </a:lnTo>
                    <a:lnTo>
                      <a:pt x="319" y="117"/>
                    </a:lnTo>
                    <a:lnTo>
                      <a:pt x="328" y="117"/>
                    </a:lnTo>
                    <a:lnTo>
                      <a:pt x="335" y="117"/>
                    </a:lnTo>
                    <a:lnTo>
                      <a:pt x="338" y="117"/>
                    </a:lnTo>
                    <a:lnTo>
                      <a:pt x="344" y="123"/>
                    </a:lnTo>
                    <a:lnTo>
                      <a:pt x="333" y="126"/>
                    </a:lnTo>
                    <a:lnTo>
                      <a:pt x="326" y="135"/>
                    </a:lnTo>
                    <a:lnTo>
                      <a:pt x="332" y="136"/>
                    </a:lnTo>
                    <a:lnTo>
                      <a:pt x="340" y="138"/>
                    </a:lnTo>
                    <a:lnTo>
                      <a:pt x="342" y="145"/>
                    </a:lnTo>
                    <a:lnTo>
                      <a:pt x="349" y="150"/>
                    </a:lnTo>
                    <a:lnTo>
                      <a:pt x="357" y="153"/>
                    </a:lnTo>
                    <a:lnTo>
                      <a:pt x="366" y="157"/>
                    </a:lnTo>
                    <a:lnTo>
                      <a:pt x="368" y="167"/>
                    </a:lnTo>
                    <a:lnTo>
                      <a:pt x="376" y="174"/>
                    </a:lnTo>
                    <a:lnTo>
                      <a:pt x="388" y="171"/>
                    </a:lnTo>
                    <a:lnTo>
                      <a:pt x="395" y="176"/>
                    </a:lnTo>
                    <a:lnTo>
                      <a:pt x="399" y="178"/>
                    </a:lnTo>
                    <a:lnTo>
                      <a:pt x="404" y="179"/>
                    </a:lnTo>
                    <a:lnTo>
                      <a:pt x="414" y="181"/>
                    </a:lnTo>
                    <a:lnTo>
                      <a:pt x="418" y="191"/>
                    </a:lnTo>
                    <a:lnTo>
                      <a:pt x="412" y="196"/>
                    </a:lnTo>
                    <a:lnTo>
                      <a:pt x="402" y="198"/>
                    </a:lnTo>
                    <a:lnTo>
                      <a:pt x="402" y="203"/>
                    </a:lnTo>
                    <a:lnTo>
                      <a:pt x="402" y="205"/>
                    </a:lnTo>
                    <a:lnTo>
                      <a:pt x="399" y="209"/>
                    </a:lnTo>
                    <a:lnTo>
                      <a:pt x="392" y="212"/>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603" name="Freeform 333"/>
              <p:cNvSpPr>
                <a:spLocks/>
              </p:cNvSpPr>
              <p:nvPr/>
            </p:nvSpPr>
            <p:spPr bwMode="auto">
              <a:xfrm>
                <a:off x="2516982" y="2320925"/>
                <a:ext cx="19050" cy="11112"/>
              </a:xfrm>
              <a:custGeom>
                <a:avLst/>
                <a:gdLst/>
                <a:ahLst/>
                <a:cxnLst>
                  <a:cxn ang="0">
                    <a:pos x="12" y="5"/>
                  </a:cxn>
                  <a:cxn ang="0">
                    <a:pos x="5" y="7"/>
                  </a:cxn>
                  <a:cxn ang="0">
                    <a:pos x="0" y="5"/>
                  </a:cxn>
                  <a:cxn ang="0">
                    <a:pos x="5" y="0"/>
                  </a:cxn>
                  <a:cxn ang="0">
                    <a:pos x="12" y="5"/>
                  </a:cxn>
                </a:cxnLst>
                <a:rect l="0" t="0" r="r" b="b"/>
                <a:pathLst>
                  <a:path w="12" h="7">
                    <a:moveTo>
                      <a:pt x="12" y="5"/>
                    </a:moveTo>
                    <a:lnTo>
                      <a:pt x="5" y="7"/>
                    </a:lnTo>
                    <a:lnTo>
                      <a:pt x="0" y="5"/>
                    </a:lnTo>
                    <a:lnTo>
                      <a:pt x="5" y="0"/>
                    </a:lnTo>
                    <a:lnTo>
                      <a:pt x="12" y="5"/>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604" name="Freeform 334"/>
              <p:cNvSpPr>
                <a:spLocks/>
              </p:cNvSpPr>
              <p:nvPr/>
            </p:nvSpPr>
            <p:spPr bwMode="auto">
              <a:xfrm>
                <a:off x="2382044" y="2230438"/>
                <a:ext cx="14288" cy="11112"/>
              </a:xfrm>
              <a:custGeom>
                <a:avLst/>
                <a:gdLst/>
                <a:ahLst/>
                <a:cxnLst>
                  <a:cxn ang="0">
                    <a:pos x="0" y="0"/>
                  </a:cxn>
                  <a:cxn ang="0">
                    <a:pos x="4" y="0"/>
                  </a:cxn>
                  <a:cxn ang="0">
                    <a:pos x="9" y="7"/>
                  </a:cxn>
                  <a:cxn ang="0">
                    <a:pos x="2" y="4"/>
                  </a:cxn>
                  <a:cxn ang="0">
                    <a:pos x="0" y="0"/>
                  </a:cxn>
                </a:cxnLst>
                <a:rect l="0" t="0" r="r" b="b"/>
                <a:pathLst>
                  <a:path w="9" h="7">
                    <a:moveTo>
                      <a:pt x="0" y="0"/>
                    </a:moveTo>
                    <a:lnTo>
                      <a:pt x="4" y="0"/>
                    </a:lnTo>
                    <a:lnTo>
                      <a:pt x="9" y="7"/>
                    </a:lnTo>
                    <a:lnTo>
                      <a:pt x="2" y="4"/>
                    </a:lnTo>
                    <a:lnTo>
                      <a:pt x="0" y="0"/>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605" name="Freeform 335"/>
              <p:cNvSpPr>
                <a:spLocks/>
              </p:cNvSpPr>
              <p:nvPr/>
            </p:nvSpPr>
            <p:spPr bwMode="auto">
              <a:xfrm>
                <a:off x="2204244" y="1428750"/>
                <a:ext cx="704850" cy="368300"/>
              </a:xfrm>
              <a:custGeom>
                <a:avLst/>
                <a:gdLst/>
                <a:ahLst/>
                <a:cxnLst>
                  <a:cxn ang="0">
                    <a:pos x="394" y="5"/>
                  </a:cxn>
                  <a:cxn ang="0">
                    <a:pos x="412" y="17"/>
                  </a:cxn>
                  <a:cxn ang="0">
                    <a:pos x="444" y="30"/>
                  </a:cxn>
                  <a:cxn ang="0">
                    <a:pos x="398" y="48"/>
                  </a:cxn>
                  <a:cxn ang="0">
                    <a:pos x="360" y="56"/>
                  </a:cxn>
                  <a:cxn ang="0">
                    <a:pos x="398" y="58"/>
                  </a:cxn>
                  <a:cxn ang="0">
                    <a:pos x="339" y="84"/>
                  </a:cxn>
                  <a:cxn ang="0">
                    <a:pos x="293" y="122"/>
                  </a:cxn>
                  <a:cxn ang="0">
                    <a:pos x="234" y="134"/>
                  </a:cxn>
                  <a:cxn ang="0">
                    <a:pos x="241" y="147"/>
                  </a:cxn>
                  <a:cxn ang="0">
                    <a:pos x="212" y="178"/>
                  </a:cxn>
                  <a:cxn ang="0">
                    <a:pos x="202" y="182"/>
                  </a:cxn>
                  <a:cxn ang="0">
                    <a:pos x="185" y="201"/>
                  </a:cxn>
                  <a:cxn ang="0">
                    <a:pos x="198" y="209"/>
                  </a:cxn>
                  <a:cxn ang="0">
                    <a:pos x="172" y="228"/>
                  </a:cxn>
                  <a:cxn ang="0">
                    <a:pos x="135" y="225"/>
                  </a:cxn>
                  <a:cxn ang="0">
                    <a:pos x="100" y="227"/>
                  </a:cxn>
                  <a:cxn ang="0">
                    <a:pos x="56" y="223"/>
                  </a:cxn>
                  <a:cxn ang="0">
                    <a:pos x="33" y="221"/>
                  </a:cxn>
                  <a:cxn ang="0">
                    <a:pos x="57" y="202"/>
                  </a:cxn>
                  <a:cxn ang="0">
                    <a:pos x="57" y="180"/>
                  </a:cxn>
                  <a:cxn ang="0">
                    <a:pos x="90" y="189"/>
                  </a:cxn>
                  <a:cxn ang="0">
                    <a:pos x="92" y="182"/>
                  </a:cxn>
                  <a:cxn ang="0">
                    <a:pos x="73" y="170"/>
                  </a:cxn>
                  <a:cxn ang="0">
                    <a:pos x="69" y="154"/>
                  </a:cxn>
                  <a:cxn ang="0">
                    <a:pos x="104" y="142"/>
                  </a:cxn>
                  <a:cxn ang="0">
                    <a:pos x="78" y="115"/>
                  </a:cxn>
                  <a:cxn ang="0">
                    <a:pos x="78" y="104"/>
                  </a:cxn>
                  <a:cxn ang="0">
                    <a:pos x="95" y="99"/>
                  </a:cxn>
                  <a:cxn ang="0">
                    <a:pos x="133" y="115"/>
                  </a:cxn>
                  <a:cxn ang="0">
                    <a:pos x="126" y="106"/>
                  </a:cxn>
                  <a:cxn ang="0">
                    <a:pos x="154" y="98"/>
                  </a:cxn>
                  <a:cxn ang="0">
                    <a:pos x="162" y="87"/>
                  </a:cxn>
                  <a:cxn ang="0">
                    <a:pos x="121" y="92"/>
                  </a:cxn>
                  <a:cxn ang="0">
                    <a:pos x="88" y="92"/>
                  </a:cxn>
                  <a:cxn ang="0">
                    <a:pos x="66" y="91"/>
                  </a:cxn>
                  <a:cxn ang="0">
                    <a:pos x="38" y="80"/>
                  </a:cxn>
                  <a:cxn ang="0">
                    <a:pos x="28" y="75"/>
                  </a:cxn>
                  <a:cxn ang="0">
                    <a:pos x="59" y="60"/>
                  </a:cxn>
                  <a:cxn ang="0">
                    <a:pos x="28" y="67"/>
                  </a:cxn>
                  <a:cxn ang="0">
                    <a:pos x="33" y="55"/>
                  </a:cxn>
                  <a:cxn ang="0">
                    <a:pos x="6" y="58"/>
                  </a:cxn>
                  <a:cxn ang="0">
                    <a:pos x="37" y="39"/>
                  </a:cxn>
                  <a:cxn ang="0">
                    <a:pos x="64" y="37"/>
                  </a:cxn>
                  <a:cxn ang="0">
                    <a:pos x="80" y="24"/>
                  </a:cxn>
                  <a:cxn ang="0">
                    <a:pos x="112" y="32"/>
                  </a:cxn>
                  <a:cxn ang="0">
                    <a:pos x="135" y="13"/>
                  </a:cxn>
                  <a:cxn ang="0">
                    <a:pos x="160" y="5"/>
                  </a:cxn>
                  <a:cxn ang="0">
                    <a:pos x="202" y="5"/>
                  </a:cxn>
                  <a:cxn ang="0">
                    <a:pos x="228" y="1"/>
                  </a:cxn>
                  <a:cxn ang="0">
                    <a:pos x="258" y="3"/>
                  </a:cxn>
                  <a:cxn ang="0">
                    <a:pos x="289" y="3"/>
                  </a:cxn>
                  <a:cxn ang="0">
                    <a:pos x="319" y="1"/>
                  </a:cxn>
                  <a:cxn ang="0">
                    <a:pos x="357" y="6"/>
                  </a:cxn>
                </a:cxnLst>
                <a:rect l="0" t="0" r="r" b="b"/>
                <a:pathLst>
                  <a:path w="444" h="232">
                    <a:moveTo>
                      <a:pt x="363" y="12"/>
                    </a:moveTo>
                    <a:lnTo>
                      <a:pt x="358" y="13"/>
                    </a:lnTo>
                    <a:lnTo>
                      <a:pt x="353" y="17"/>
                    </a:lnTo>
                    <a:lnTo>
                      <a:pt x="394" y="5"/>
                    </a:lnTo>
                    <a:lnTo>
                      <a:pt x="398" y="6"/>
                    </a:lnTo>
                    <a:lnTo>
                      <a:pt x="403" y="8"/>
                    </a:lnTo>
                    <a:lnTo>
                      <a:pt x="406" y="12"/>
                    </a:lnTo>
                    <a:lnTo>
                      <a:pt x="412" y="17"/>
                    </a:lnTo>
                    <a:lnTo>
                      <a:pt x="418" y="18"/>
                    </a:lnTo>
                    <a:lnTo>
                      <a:pt x="430" y="22"/>
                    </a:lnTo>
                    <a:lnTo>
                      <a:pt x="439" y="24"/>
                    </a:lnTo>
                    <a:lnTo>
                      <a:pt x="444" y="30"/>
                    </a:lnTo>
                    <a:lnTo>
                      <a:pt x="439" y="36"/>
                    </a:lnTo>
                    <a:lnTo>
                      <a:pt x="432" y="37"/>
                    </a:lnTo>
                    <a:lnTo>
                      <a:pt x="415" y="44"/>
                    </a:lnTo>
                    <a:lnTo>
                      <a:pt x="398" y="48"/>
                    </a:lnTo>
                    <a:lnTo>
                      <a:pt x="387" y="48"/>
                    </a:lnTo>
                    <a:lnTo>
                      <a:pt x="379" y="49"/>
                    </a:lnTo>
                    <a:lnTo>
                      <a:pt x="369" y="51"/>
                    </a:lnTo>
                    <a:lnTo>
                      <a:pt x="360" y="56"/>
                    </a:lnTo>
                    <a:lnTo>
                      <a:pt x="365" y="56"/>
                    </a:lnTo>
                    <a:lnTo>
                      <a:pt x="375" y="58"/>
                    </a:lnTo>
                    <a:lnTo>
                      <a:pt x="386" y="58"/>
                    </a:lnTo>
                    <a:lnTo>
                      <a:pt x="398" y="58"/>
                    </a:lnTo>
                    <a:lnTo>
                      <a:pt x="384" y="65"/>
                    </a:lnTo>
                    <a:lnTo>
                      <a:pt x="370" y="72"/>
                    </a:lnTo>
                    <a:lnTo>
                      <a:pt x="353" y="77"/>
                    </a:lnTo>
                    <a:lnTo>
                      <a:pt x="339" y="84"/>
                    </a:lnTo>
                    <a:lnTo>
                      <a:pt x="324" y="89"/>
                    </a:lnTo>
                    <a:lnTo>
                      <a:pt x="314" y="99"/>
                    </a:lnTo>
                    <a:lnTo>
                      <a:pt x="303" y="110"/>
                    </a:lnTo>
                    <a:lnTo>
                      <a:pt x="293" y="122"/>
                    </a:lnTo>
                    <a:lnTo>
                      <a:pt x="279" y="122"/>
                    </a:lnTo>
                    <a:lnTo>
                      <a:pt x="267" y="123"/>
                    </a:lnTo>
                    <a:lnTo>
                      <a:pt x="248" y="127"/>
                    </a:lnTo>
                    <a:lnTo>
                      <a:pt x="234" y="134"/>
                    </a:lnTo>
                    <a:lnTo>
                      <a:pt x="248" y="134"/>
                    </a:lnTo>
                    <a:lnTo>
                      <a:pt x="245" y="142"/>
                    </a:lnTo>
                    <a:lnTo>
                      <a:pt x="234" y="144"/>
                    </a:lnTo>
                    <a:lnTo>
                      <a:pt x="241" y="147"/>
                    </a:lnTo>
                    <a:lnTo>
                      <a:pt x="248" y="156"/>
                    </a:lnTo>
                    <a:lnTo>
                      <a:pt x="236" y="166"/>
                    </a:lnTo>
                    <a:lnTo>
                      <a:pt x="226" y="178"/>
                    </a:lnTo>
                    <a:lnTo>
                      <a:pt x="212" y="178"/>
                    </a:lnTo>
                    <a:lnTo>
                      <a:pt x="205" y="178"/>
                    </a:lnTo>
                    <a:lnTo>
                      <a:pt x="202" y="178"/>
                    </a:lnTo>
                    <a:lnTo>
                      <a:pt x="200" y="178"/>
                    </a:lnTo>
                    <a:lnTo>
                      <a:pt x="202" y="182"/>
                    </a:lnTo>
                    <a:lnTo>
                      <a:pt x="203" y="187"/>
                    </a:lnTo>
                    <a:lnTo>
                      <a:pt x="200" y="194"/>
                    </a:lnTo>
                    <a:lnTo>
                      <a:pt x="193" y="197"/>
                    </a:lnTo>
                    <a:lnTo>
                      <a:pt x="185" y="201"/>
                    </a:lnTo>
                    <a:lnTo>
                      <a:pt x="183" y="209"/>
                    </a:lnTo>
                    <a:lnTo>
                      <a:pt x="190" y="209"/>
                    </a:lnTo>
                    <a:lnTo>
                      <a:pt x="195" y="209"/>
                    </a:lnTo>
                    <a:lnTo>
                      <a:pt x="198" y="209"/>
                    </a:lnTo>
                    <a:lnTo>
                      <a:pt x="203" y="214"/>
                    </a:lnTo>
                    <a:lnTo>
                      <a:pt x="197" y="220"/>
                    </a:lnTo>
                    <a:lnTo>
                      <a:pt x="186" y="225"/>
                    </a:lnTo>
                    <a:lnTo>
                      <a:pt x="172" y="228"/>
                    </a:lnTo>
                    <a:lnTo>
                      <a:pt x="162" y="232"/>
                    </a:lnTo>
                    <a:lnTo>
                      <a:pt x="152" y="228"/>
                    </a:lnTo>
                    <a:lnTo>
                      <a:pt x="145" y="225"/>
                    </a:lnTo>
                    <a:lnTo>
                      <a:pt x="135" y="225"/>
                    </a:lnTo>
                    <a:lnTo>
                      <a:pt x="126" y="225"/>
                    </a:lnTo>
                    <a:lnTo>
                      <a:pt x="116" y="225"/>
                    </a:lnTo>
                    <a:lnTo>
                      <a:pt x="107" y="225"/>
                    </a:lnTo>
                    <a:lnTo>
                      <a:pt x="100" y="227"/>
                    </a:lnTo>
                    <a:lnTo>
                      <a:pt x="92" y="230"/>
                    </a:lnTo>
                    <a:lnTo>
                      <a:pt x="80" y="228"/>
                    </a:lnTo>
                    <a:lnTo>
                      <a:pt x="68" y="227"/>
                    </a:lnTo>
                    <a:lnTo>
                      <a:pt x="56" y="223"/>
                    </a:lnTo>
                    <a:lnTo>
                      <a:pt x="43" y="220"/>
                    </a:lnTo>
                    <a:lnTo>
                      <a:pt x="40" y="221"/>
                    </a:lnTo>
                    <a:lnTo>
                      <a:pt x="38" y="225"/>
                    </a:lnTo>
                    <a:lnTo>
                      <a:pt x="33" y="221"/>
                    </a:lnTo>
                    <a:lnTo>
                      <a:pt x="33" y="220"/>
                    </a:lnTo>
                    <a:lnTo>
                      <a:pt x="37" y="208"/>
                    </a:lnTo>
                    <a:lnTo>
                      <a:pt x="47" y="204"/>
                    </a:lnTo>
                    <a:lnTo>
                      <a:pt x="57" y="202"/>
                    </a:lnTo>
                    <a:lnTo>
                      <a:pt x="69" y="201"/>
                    </a:lnTo>
                    <a:lnTo>
                      <a:pt x="59" y="194"/>
                    </a:lnTo>
                    <a:lnTo>
                      <a:pt x="54" y="185"/>
                    </a:lnTo>
                    <a:lnTo>
                      <a:pt x="57" y="180"/>
                    </a:lnTo>
                    <a:lnTo>
                      <a:pt x="66" y="180"/>
                    </a:lnTo>
                    <a:lnTo>
                      <a:pt x="74" y="180"/>
                    </a:lnTo>
                    <a:lnTo>
                      <a:pt x="83" y="184"/>
                    </a:lnTo>
                    <a:lnTo>
                      <a:pt x="90" y="189"/>
                    </a:lnTo>
                    <a:lnTo>
                      <a:pt x="97" y="194"/>
                    </a:lnTo>
                    <a:lnTo>
                      <a:pt x="107" y="194"/>
                    </a:lnTo>
                    <a:lnTo>
                      <a:pt x="99" y="187"/>
                    </a:lnTo>
                    <a:lnTo>
                      <a:pt x="92" y="182"/>
                    </a:lnTo>
                    <a:lnTo>
                      <a:pt x="85" y="175"/>
                    </a:lnTo>
                    <a:lnTo>
                      <a:pt x="83" y="168"/>
                    </a:lnTo>
                    <a:lnTo>
                      <a:pt x="76" y="168"/>
                    </a:lnTo>
                    <a:lnTo>
                      <a:pt x="73" y="170"/>
                    </a:lnTo>
                    <a:lnTo>
                      <a:pt x="71" y="171"/>
                    </a:lnTo>
                    <a:lnTo>
                      <a:pt x="64" y="171"/>
                    </a:lnTo>
                    <a:lnTo>
                      <a:pt x="64" y="166"/>
                    </a:lnTo>
                    <a:lnTo>
                      <a:pt x="69" y="154"/>
                    </a:lnTo>
                    <a:lnTo>
                      <a:pt x="78" y="149"/>
                    </a:lnTo>
                    <a:lnTo>
                      <a:pt x="86" y="147"/>
                    </a:lnTo>
                    <a:lnTo>
                      <a:pt x="97" y="146"/>
                    </a:lnTo>
                    <a:lnTo>
                      <a:pt x="104" y="142"/>
                    </a:lnTo>
                    <a:lnTo>
                      <a:pt x="107" y="135"/>
                    </a:lnTo>
                    <a:lnTo>
                      <a:pt x="100" y="125"/>
                    </a:lnTo>
                    <a:lnTo>
                      <a:pt x="90" y="120"/>
                    </a:lnTo>
                    <a:lnTo>
                      <a:pt x="78" y="115"/>
                    </a:lnTo>
                    <a:lnTo>
                      <a:pt x="73" y="110"/>
                    </a:lnTo>
                    <a:lnTo>
                      <a:pt x="76" y="106"/>
                    </a:lnTo>
                    <a:lnTo>
                      <a:pt x="85" y="106"/>
                    </a:lnTo>
                    <a:lnTo>
                      <a:pt x="78" y="104"/>
                    </a:lnTo>
                    <a:lnTo>
                      <a:pt x="78" y="101"/>
                    </a:lnTo>
                    <a:lnTo>
                      <a:pt x="80" y="99"/>
                    </a:lnTo>
                    <a:lnTo>
                      <a:pt x="85" y="101"/>
                    </a:lnTo>
                    <a:lnTo>
                      <a:pt x="95" y="99"/>
                    </a:lnTo>
                    <a:lnTo>
                      <a:pt x="112" y="101"/>
                    </a:lnTo>
                    <a:lnTo>
                      <a:pt x="119" y="104"/>
                    </a:lnTo>
                    <a:lnTo>
                      <a:pt x="126" y="111"/>
                    </a:lnTo>
                    <a:lnTo>
                      <a:pt x="133" y="115"/>
                    </a:lnTo>
                    <a:lnTo>
                      <a:pt x="143" y="118"/>
                    </a:lnTo>
                    <a:lnTo>
                      <a:pt x="138" y="113"/>
                    </a:lnTo>
                    <a:lnTo>
                      <a:pt x="131" y="110"/>
                    </a:lnTo>
                    <a:lnTo>
                      <a:pt x="126" y="106"/>
                    </a:lnTo>
                    <a:lnTo>
                      <a:pt x="124" y="103"/>
                    </a:lnTo>
                    <a:lnTo>
                      <a:pt x="124" y="99"/>
                    </a:lnTo>
                    <a:lnTo>
                      <a:pt x="128" y="98"/>
                    </a:lnTo>
                    <a:lnTo>
                      <a:pt x="154" y="98"/>
                    </a:lnTo>
                    <a:lnTo>
                      <a:pt x="166" y="91"/>
                    </a:lnTo>
                    <a:lnTo>
                      <a:pt x="178" y="84"/>
                    </a:lnTo>
                    <a:lnTo>
                      <a:pt x="171" y="84"/>
                    </a:lnTo>
                    <a:lnTo>
                      <a:pt x="162" y="87"/>
                    </a:lnTo>
                    <a:lnTo>
                      <a:pt x="154" y="92"/>
                    </a:lnTo>
                    <a:lnTo>
                      <a:pt x="142" y="94"/>
                    </a:lnTo>
                    <a:lnTo>
                      <a:pt x="131" y="96"/>
                    </a:lnTo>
                    <a:lnTo>
                      <a:pt x="121" y="92"/>
                    </a:lnTo>
                    <a:lnTo>
                      <a:pt x="114" y="91"/>
                    </a:lnTo>
                    <a:lnTo>
                      <a:pt x="109" y="92"/>
                    </a:lnTo>
                    <a:lnTo>
                      <a:pt x="104" y="96"/>
                    </a:lnTo>
                    <a:lnTo>
                      <a:pt x="88" y="92"/>
                    </a:lnTo>
                    <a:lnTo>
                      <a:pt x="83" y="86"/>
                    </a:lnTo>
                    <a:lnTo>
                      <a:pt x="78" y="86"/>
                    </a:lnTo>
                    <a:lnTo>
                      <a:pt x="71" y="89"/>
                    </a:lnTo>
                    <a:lnTo>
                      <a:pt x="66" y="91"/>
                    </a:lnTo>
                    <a:lnTo>
                      <a:pt x="57" y="89"/>
                    </a:lnTo>
                    <a:lnTo>
                      <a:pt x="49" y="87"/>
                    </a:lnTo>
                    <a:lnTo>
                      <a:pt x="42" y="84"/>
                    </a:lnTo>
                    <a:lnTo>
                      <a:pt x="38" y="80"/>
                    </a:lnTo>
                    <a:lnTo>
                      <a:pt x="43" y="77"/>
                    </a:lnTo>
                    <a:lnTo>
                      <a:pt x="52" y="75"/>
                    </a:lnTo>
                    <a:lnTo>
                      <a:pt x="37" y="75"/>
                    </a:lnTo>
                    <a:lnTo>
                      <a:pt x="28" y="75"/>
                    </a:lnTo>
                    <a:lnTo>
                      <a:pt x="31" y="67"/>
                    </a:lnTo>
                    <a:lnTo>
                      <a:pt x="40" y="63"/>
                    </a:lnTo>
                    <a:lnTo>
                      <a:pt x="49" y="61"/>
                    </a:lnTo>
                    <a:lnTo>
                      <a:pt x="59" y="60"/>
                    </a:lnTo>
                    <a:lnTo>
                      <a:pt x="54" y="58"/>
                    </a:lnTo>
                    <a:lnTo>
                      <a:pt x="49" y="58"/>
                    </a:lnTo>
                    <a:lnTo>
                      <a:pt x="38" y="61"/>
                    </a:lnTo>
                    <a:lnTo>
                      <a:pt x="28" y="67"/>
                    </a:lnTo>
                    <a:lnTo>
                      <a:pt x="23" y="65"/>
                    </a:lnTo>
                    <a:lnTo>
                      <a:pt x="19" y="63"/>
                    </a:lnTo>
                    <a:lnTo>
                      <a:pt x="26" y="56"/>
                    </a:lnTo>
                    <a:lnTo>
                      <a:pt x="33" y="55"/>
                    </a:lnTo>
                    <a:lnTo>
                      <a:pt x="19" y="55"/>
                    </a:lnTo>
                    <a:lnTo>
                      <a:pt x="14" y="56"/>
                    </a:lnTo>
                    <a:lnTo>
                      <a:pt x="11" y="58"/>
                    </a:lnTo>
                    <a:lnTo>
                      <a:pt x="6" y="58"/>
                    </a:lnTo>
                    <a:lnTo>
                      <a:pt x="0" y="58"/>
                    </a:lnTo>
                    <a:lnTo>
                      <a:pt x="6" y="48"/>
                    </a:lnTo>
                    <a:lnTo>
                      <a:pt x="19" y="43"/>
                    </a:lnTo>
                    <a:lnTo>
                      <a:pt x="37" y="39"/>
                    </a:lnTo>
                    <a:lnTo>
                      <a:pt x="50" y="39"/>
                    </a:lnTo>
                    <a:lnTo>
                      <a:pt x="57" y="39"/>
                    </a:lnTo>
                    <a:lnTo>
                      <a:pt x="62" y="39"/>
                    </a:lnTo>
                    <a:lnTo>
                      <a:pt x="64" y="37"/>
                    </a:lnTo>
                    <a:lnTo>
                      <a:pt x="66" y="36"/>
                    </a:lnTo>
                    <a:lnTo>
                      <a:pt x="73" y="32"/>
                    </a:lnTo>
                    <a:lnTo>
                      <a:pt x="78" y="29"/>
                    </a:lnTo>
                    <a:lnTo>
                      <a:pt x="80" y="24"/>
                    </a:lnTo>
                    <a:lnTo>
                      <a:pt x="86" y="24"/>
                    </a:lnTo>
                    <a:lnTo>
                      <a:pt x="93" y="24"/>
                    </a:lnTo>
                    <a:lnTo>
                      <a:pt x="104" y="29"/>
                    </a:lnTo>
                    <a:lnTo>
                      <a:pt x="112" y="32"/>
                    </a:lnTo>
                    <a:lnTo>
                      <a:pt x="121" y="36"/>
                    </a:lnTo>
                    <a:lnTo>
                      <a:pt x="123" y="25"/>
                    </a:lnTo>
                    <a:lnTo>
                      <a:pt x="128" y="18"/>
                    </a:lnTo>
                    <a:lnTo>
                      <a:pt x="135" y="13"/>
                    </a:lnTo>
                    <a:lnTo>
                      <a:pt x="145" y="13"/>
                    </a:lnTo>
                    <a:lnTo>
                      <a:pt x="150" y="13"/>
                    </a:lnTo>
                    <a:lnTo>
                      <a:pt x="155" y="12"/>
                    </a:lnTo>
                    <a:lnTo>
                      <a:pt x="160" y="5"/>
                    </a:lnTo>
                    <a:lnTo>
                      <a:pt x="167" y="5"/>
                    </a:lnTo>
                    <a:lnTo>
                      <a:pt x="183" y="5"/>
                    </a:lnTo>
                    <a:lnTo>
                      <a:pt x="197" y="5"/>
                    </a:lnTo>
                    <a:lnTo>
                      <a:pt x="202" y="5"/>
                    </a:lnTo>
                    <a:lnTo>
                      <a:pt x="209" y="5"/>
                    </a:lnTo>
                    <a:lnTo>
                      <a:pt x="215" y="5"/>
                    </a:lnTo>
                    <a:lnTo>
                      <a:pt x="226" y="5"/>
                    </a:lnTo>
                    <a:lnTo>
                      <a:pt x="228" y="1"/>
                    </a:lnTo>
                    <a:lnTo>
                      <a:pt x="233" y="1"/>
                    </a:lnTo>
                    <a:lnTo>
                      <a:pt x="241" y="5"/>
                    </a:lnTo>
                    <a:lnTo>
                      <a:pt x="252" y="8"/>
                    </a:lnTo>
                    <a:lnTo>
                      <a:pt x="258" y="3"/>
                    </a:lnTo>
                    <a:lnTo>
                      <a:pt x="267" y="0"/>
                    </a:lnTo>
                    <a:lnTo>
                      <a:pt x="274" y="1"/>
                    </a:lnTo>
                    <a:lnTo>
                      <a:pt x="283" y="3"/>
                    </a:lnTo>
                    <a:lnTo>
                      <a:pt x="289" y="3"/>
                    </a:lnTo>
                    <a:lnTo>
                      <a:pt x="296" y="3"/>
                    </a:lnTo>
                    <a:lnTo>
                      <a:pt x="300" y="1"/>
                    </a:lnTo>
                    <a:lnTo>
                      <a:pt x="308" y="1"/>
                    </a:lnTo>
                    <a:lnTo>
                      <a:pt x="319" y="1"/>
                    </a:lnTo>
                    <a:lnTo>
                      <a:pt x="329" y="3"/>
                    </a:lnTo>
                    <a:lnTo>
                      <a:pt x="339" y="3"/>
                    </a:lnTo>
                    <a:lnTo>
                      <a:pt x="350" y="5"/>
                    </a:lnTo>
                    <a:lnTo>
                      <a:pt x="357" y="6"/>
                    </a:lnTo>
                    <a:lnTo>
                      <a:pt x="363" y="12"/>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606" name="Freeform 336"/>
              <p:cNvSpPr>
                <a:spLocks/>
              </p:cNvSpPr>
              <p:nvPr/>
            </p:nvSpPr>
            <p:spPr bwMode="auto">
              <a:xfrm>
                <a:off x="2647157" y="1392238"/>
                <a:ext cx="1381125" cy="1047750"/>
              </a:xfrm>
              <a:custGeom>
                <a:avLst/>
                <a:gdLst/>
                <a:ahLst/>
                <a:cxnLst>
                  <a:cxn ang="0">
                    <a:pos x="322" y="427"/>
                  </a:cxn>
                  <a:cxn ang="0">
                    <a:pos x="291" y="409"/>
                  </a:cxn>
                  <a:cxn ang="0">
                    <a:pos x="275" y="377"/>
                  </a:cxn>
                  <a:cxn ang="0">
                    <a:pos x="255" y="348"/>
                  </a:cxn>
                  <a:cxn ang="0">
                    <a:pos x="193" y="265"/>
                  </a:cxn>
                  <a:cxn ang="0">
                    <a:pos x="108" y="258"/>
                  </a:cxn>
                  <a:cxn ang="0">
                    <a:pos x="86" y="262"/>
                  </a:cxn>
                  <a:cxn ang="0">
                    <a:pos x="59" y="241"/>
                  </a:cxn>
                  <a:cxn ang="0">
                    <a:pos x="43" y="222"/>
                  </a:cxn>
                  <a:cxn ang="0">
                    <a:pos x="74" y="207"/>
                  </a:cxn>
                  <a:cxn ang="0">
                    <a:pos x="7" y="194"/>
                  </a:cxn>
                  <a:cxn ang="0">
                    <a:pos x="53" y="165"/>
                  </a:cxn>
                  <a:cxn ang="0">
                    <a:pos x="100" y="133"/>
                  </a:cxn>
                  <a:cxn ang="0">
                    <a:pos x="110" y="103"/>
                  </a:cxn>
                  <a:cxn ang="0">
                    <a:pos x="157" y="71"/>
                  </a:cxn>
                  <a:cxn ang="0">
                    <a:pos x="232" y="52"/>
                  </a:cxn>
                  <a:cxn ang="0">
                    <a:pos x="270" y="59"/>
                  </a:cxn>
                  <a:cxn ang="0">
                    <a:pos x="305" y="55"/>
                  </a:cxn>
                  <a:cxn ang="0">
                    <a:pos x="361" y="60"/>
                  </a:cxn>
                  <a:cxn ang="0">
                    <a:pos x="363" y="35"/>
                  </a:cxn>
                  <a:cxn ang="0">
                    <a:pos x="396" y="17"/>
                  </a:cxn>
                  <a:cxn ang="0">
                    <a:pos x="470" y="14"/>
                  </a:cxn>
                  <a:cxn ang="0">
                    <a:pos x="549" y="0"/>
                  </a:cxn>
                  <a:cxn ang="0">
                    <a:pos x="614" y="0"/>
                  </a:cxn>
                  <a:cxn ang="0">
                    <a:pos x="700" y="29"/>
                  </a:cxn>
                  <a:cxn ang="0">
                    <a:pos x="683" y="55"/>
                  </a:cxn>
                  <a:cxn ang="0">
                    <a:pos x="655" y="59"/>
                  </a:cxn>
                  <a:cxn ang="0">
                    <a:pos x="666" y="81"/>
                  </a:cxn>
                  <a:cxn ang="0">
                    <a:pos x="710" y="95"/>
                  </a:cxn>
                  <a:cxn ang="0">
                    <a:pos x="750" y="74"/>
                  </a:cxn>
                  <a:cxn ang="0">
                    <a:pos x="805" y="66"/>
                  </a:cxn>
                  <a:cxn ang="0">
                    <a:pos x="870" y="76"/>
                  </a:cxn>
                  <a:cxn ang="0">
                    <a:pos x="812" y="109"/>
                  </a:cxn>
                  <a:cxn ang="0">
                    <a:pos x="795" y="131"/>
                  </a:cxn>
                  <a:cxn ang="0">
                    <a:pos x="747" y="182"/>
                  </a:cxn>
                  <a:cxn ang="0">
                    <a:pos x="769" y="207"/>
                  </a:cxn>
                  <a:cxn ang="0">
                    <a:pos x="764" y="232"/>
                  </a:cxn>
                  <a:cxn ang="0">
                    <a:pos x="769" y="270"/>
                  </a:cxn>
                  <a:cxn ang="0">
                    <a:pos x="767" y="296"/>
                  </a:cxn>
                  <a:cxn ang="0">
                    <a:pos x="741" y="330"/>
                  </a:cxn>
                  <a:cxn ang="0">
                    <a:pos x="721" y="337"/>
                  </a:cxn>
                  <a:cxn ang="0">
                    <a:pos x="700" y="348"/>
                  </a:cxn>
                  <a:cxn ang="0">
                    <a:pos x="735" y="385"/>
                  </a:cxn>
                  <a:cxn ang="0">
                    <a:pos x="698" y="389"/>
                  </a:cxn>
                  <a:cxn ang="0">
                    <a:pos x="674" y="404"/>
                  </a:cxn>
                  <a:cxn ang="0">
                    <a:pos x="724" y="420"/>
                  </a:cxn>
                  <a:cxn ang="0">
                    <a:pos x="673" y="456"/>
                  </a:cxn>
                  <a:cxn ang="0">
                    <a:pos x="587" y="476"/>
                  </a:cxn>
                  <a:cxn ang="0">
                    <a:pos x="518" y="526"/>
                  </a:cxn>
                  <a:cxn ang="0">
                    <a:pos x="464" y="542"/>
                  </a:cxn>
                  <a:cxn ang="0">
                    <a:pos x="464" y="575"/>
                  </a:cxn>
                  <a:cxn ang="0">
                    <a:pos x="434" y="635"/>
                  </a:cxn>
                  <a:cxn ang="0">
                    <a:pos x="406" y="659"/>
                  </a:cxn>
                  <a:cxn ang="0">
                    <a:pos x="353" y="633"/>
                  </a:cxn>
                  <a:cxn ang="0">
                    <a:pos x="310" y="573"/>
                  </a:cxn>
                  <a:cxn ang="0">
                    <a:pos x="289" y="537"/>
                  </a:cxn>
                  <a:cxn ang="0">
                    <a:pos x="272" y="504"/>
                  </a:cxn>
                </a:cxnLst>
                <a:rect l="0" t="0" r="r" b="b"/>
                <a:pathLst>
                  <a:path w="870" h="660">
                    <a:moveTo>
                      <a:pt x="292" y="463"/>
                    </a:moveTo>
                    <a:lnTo>
                      <a:pt x="299" y="459"/>
                    </a:lnTo>
                    <a:lnTo>
                      <a:pt x="306" y="463"/>
                    </a:lnTo>
                    <a:lnTo>
                      <a:pt x="308" y="451"/>
                    </a:lnTo>
                    <a:lnTo>
                      <a:pt x="313" y="444"/>
                    </a:lnTo>
                    <a:lnTo>
                      <a:pt x="317" y="435"/>
                    </a:lnTo>
                    <a:lnTo>
                      <a:pt x="322" y="427"/>
                    </a:lnTo>
                    <a:lnTo>
                      <a:pt x="306" y="421"/>
                    </a:lnTo>
                    <a:lnTo>
                      <a:pt x="289" y="418"/>
                    </a:lnTo>
                    <a:lnTo>
                      <a:pt x="274" y="413"/>
                    </a:lnTo>
                    <a:lnTo>
                      <a:pt x="267" y="406"/>
                    </a:lnTo>
                    <a:lnTo>
                      <a:pt x="272" y="404"/>
                    </a:lnTo>
                    <a:lnTo>
                      <a:pt x="277" y="406"/>
                    </a:lnTo>
                    <a:lnTo>
                      <a:pt x="291" y="409"/>
                    </a:lnTo>
                    <a:lnTo>
                      <a:pt x="306" y="413"/>
                    </a:lnTo>
                    <a:lnTo>
                      <a:pt x="310" y="409"/>
                    </a:lnTo>
                    <a:lnTo>
                      <a:pt x="311" y="406"/>
                    </a:lnTo>
                    <a:lnTo>
                      <a:pt x="299" y="397"/>
                    </a:lnTo>
                    <a:lnTo>
                      <a:pt x="292" y="389"/>
                    </a:lnTo>
                    <a:lnTo>
                      <a:pt x="286" y="380"/>
                    </a:lnTo>
                    <a:lnTo>
                      <a:pt x="275" y="377"/>
                    </a:lnTo>
                    <a:lnTo>
                      <a:pt x="268" y="380"/>
                    </a:lnTo>
                    <a:lnTo>
                      <a:pt x="262" y="385"/>
                    </a:lnTo>
                    <a:lnTo>
                      <a:pt x="251" y="384"/>
                    </a:lnTo>
                    <a:lnTo>
                      <a:pt x="248" y="377"/>
                    </a:lnTo>
                    <a:lnTo>
                      <a:pt x="253" y="365"/>
                    </a:lnTo>
                    <a:lnTo>
                      <a:pt x="260" y="354"/>
                    </a:lnTo>
                    <a:lnTo>
                      <a:pt x="255" y="348"/>
                    </a:lnTo>
                    <a:lnTo>
                      <a:pt x="248" y="346"/>
                    </a:lnTo>
                    <a:lnTo>
                      <a:pt x="248" y="339"/>
                    </a:lnTo>
                    <a:lnTo>
                      <a:pt x="239" y="322"/>
                    </a:lnTo>
                    <a:lnTo>
                      <a:pt x="231" y="305"/>
                    </a:lnTo>
                    <a:lnTo>
                      <a:pt x="220" y="289"/>
                    </a:lnTo>
                    <a:lnTo>
                      <a:pt x="210" y="277"/>
                    </a:lnTo>
                    <a:lnTo>
                      <a:pt x="193" y="265"/>
                    </a:lnTo>
                    <a:lnTo>
                      <a:pt x="177" y="258"/>
                    </a:lnTo>
                    <a:lnTo>
                      <a:pt x="160" y="251"/>
                    </a:lnTo>
                    <a:lnTo>
                      <a:pt x="141" y="251"/>
                    </a:lnTo>
                    <a:lnTo>
                      <a:pt x="131" y="251"/>
                    </a:lnTo>
                    <a:lnTo>
                      <a:pt x="126" y="251"/>
                    </a:lnTo>
                    <a:lnTo>
                      <a:pt x="117" y="255"/>
                    </a:lnTo>
                    <a:lnTo>
                      <a:pt x="108" y="258"/>
                    </a:lnTo>
                    <a:lnTo>
                      <a:pt x="102" y="255"/>
                    </a:lnTo>
                    <a:lnTo>
                      <a:pt x="95" y="253"/>
                    </a:lnTo>
                    <a:lnTo>
                      <a:pt x="86" y="253"/>
                    </a:lnTo>
                    <a:lnTo>
                      <a:pt x="84" y="256"/>
                    </a:lnTo>
                    <a:lnTo>
                      <a:pt x="86" y="258"/>
                    </a:lnTo>
                    <a:lnTo>
                      <a:pt x="90" y="260"/>
                    </a:lnTo>
                    <a:lnTo>
                      <a:pt x="86" y="262"/>
                    </a:lnTo>
                    <a:lnTo>
                      <a:pt x="83" y="262"/>
                    </a:lnTo>
                    <a:lnTo>
                      <a:pt x="72" y="260"/>
                    </a:lnTo>
                    <a:lnTo>
                      <a:pt x="64" y="258"/>
                    </a:lnTo>
                    <a:lnTo>
                      <a:pt x="53" y="253"/>
                    </a:lnTo>
                    <a:lnTo>
                      <a:pt x="50" y="250"/>
                    </a:lnTo>
                    <a:lnTo>
                      <a:pt x="53" y="244"/>
                    </a:lnTo>
                    <a:lnTo>
                      <a:pt x="59" y="241"/>
                    </a:lnTo>
                    <a:lnTo>
                      <a:pt x="48" y="234"/>
                    </a:lnTo>
                    <a:lnTo>
                      <a:pt x="40" y="232"/>
                    </a:lnTo>
                    <a:lnTo>
                      <a:pt x="29" y="232"/>
                    </a:lnTo>
                    <a:lnTo>
                      <a:pt x="21" y="232"/>
                    </a:lnTo>
                    <a:lnTo>
                      <a:pt x="28" y="224"/>
                    </a:lnTo>
                    <a:lnTo>
                      <a:pt x="36" y="222"/>
                    </a:lnTo>
                    <a:lnTo>
                      <a:pt x="43" y="222"/>
                    </a:lnTo>
                    <a:lnTo>
                      <a:pt x="50" y="222"/>
                    </a:lnTo>
                    <a:lnTo>
                      <a:pt x="53" y="220"/>
                    </a:lnTo>
                    <a:lnTo>
                      <a:pt x="59" y="219"/>
                    </a:lnTo>
                    <a:lnTo>
                      <a:pt x="88" y="219"/>
                    </a:lnTo>
                    <a:lnTo>
                      <a:pt x="91" y="212"/>
                    </a:lnTo>
                    <a:lnTo>
                      <a:pt x="95" y="207"/>
                    </a:lnTo>
                    <a:lnTo>
                      <a:pt x="74" y="207"/>
                    </a:lnTo>
                    <a:lnTo>
                      <a:pt x="71" y="210"/>
                    </a:lnTo>
                    <a:lnTo>
                      <a:pt x="69" y="212"/>
                    </a:lnTo>
                    <a:lnTo>
                      <a:pt x="59" y="212"/>
                    </a:lnTo>
                    <a:lnTo>
                      <a:pt x="50" y="212"/>
                    </a:lnTo>
                    <a:lnTo>
                      <a:pt x="40" y="208"/>
                    </a:lnTo>
                    <a:lnTo>
                      <a:pt x="24" y="203"/>
                    </a:lnTo>
                    <a:lnTo>
                      <a:pt x="7" y="194"/>
                    </a:lnTo>
                    <a:lnTo>
                      <a:pt x="0" y="189"/>
                    </a:lnTo>
                    <a:lnTo>
                      <a:pt x="2" y="181"/>
                    </a:lnTo>
                    <a:lnTo>
                      <a:pt x="9" y="177"/>
                    </a:lnTo>
                    <a:lnTo>
                      <a:pt x="19" y="177"/>
                    </a:lnTo>
                    <a:lnTo>
                      <a:pt x="29" y="177"/>
                    </a:lnTo>
                    <a:lnTo>
                      <a:pt x="40" y="170"/>
                    </a:lnTo>
                    <a:lnTo>
                      <a:pt x="53" y="165"/>
                    </a:lnTo>
                    <a:lnTo>
                      <a:pt x="64" y="162"/>
                    </a:lnTo>
                    <a:lnTo>
                      <a:pt x="74" y="164"/>
                    </a:lnTo>
                    <a:lnTo>
                      <a:pt x="84" y="162"/>
                    </a:lnTo>
                    <a:lnTo>
                      <a:pt x="96" y="162"/>
                    </a:lnTo>
                    <a:lnTo>
                      <a:pt x="105" y="150"/>
                    </a:lnTo>
                    <a:lnTo>
                      <a:pt x="110" y="134"/>
                    </a:lnTo>
                    <a:lnTo>
                      <a:pt x="100" y="133"/>
                    </a:lnTo>
                    <a:lnTo>
                      <a:pt x="88" y="131"/>
                    </a:lnTo>
                    <a:lnTo>
                      <a:pt x="76" y="129"/>
                    </a:lnTo>
                    <a:lnTo>
                      <a:pt x="72" y="124"/>
                    </a:lnTo>
                    <a:lnTo>
                      <a:pt x="76" y="117"/>
                    </a:lnTo>
                    <a:lnTo>
                      <a:pt x="83" y="117"/>
                    </a:lnTo>
                    <a:lnTo>
                      <a:pt x="95" y="110"/>
                    </a:lnTo>
                    <a:lnTo>
                      <a:pt x="110" y="103"/>
                    </a:lnTo>
                    <a:lnTo>
                      <a:pt x="122" y="95"/>
                    </a:lnTo>
                    <a:lnTo>
                      <a:pt x="133" y="88"/>
                    </a:lnTo>
                    <a:lnTo>
                      <a:pt x="138" y="91"/>
                    </a:lnTo>
                    <a:lnTo>
                      <a:pt x="146" y="93"/>
                    </a:lnTo>
                    <a:lnTo>
                      <a:pt x="153" y="88"/>
                    </a:lnTo>
                    <a:lnTo>
                      <a:pt x="155" y="79"/>
                    </a:lnTo>
                    <a:lnTo>
                      <a:pt x="157" y="71"/>
                    </a:lnTo>
                    <a:lnTo>
                      <a:pt x="165" y="67"/>
                    </a:lnTo>
                    <a:lnTo>
                      <a:pt x="177" y="64"/>
                    </a:lnTo>
                    <a:lnTo>
                      <a:pt x="189" y="62"/>
                    </a:lnTo>
                    <a:lnTo>
                      <a:pt x="200" y="60"/>
                    </a:lnTo>
                    <a:lnTo>
                      <a:pt x="213" y="60"/>
                    </a:lnTo>
                    <a:lnTo>
                      <a:pt x="222" y="55"/>
                    </a:lnTo>
                    <a:lnTo>
                      <a:pt x="232" y="52"/>
                    </a:lnTo>
                    <a:lnTo>
                      <a:pt x="241" y="48"/>
                    </a:lnTo>
                    <a:lnTo>
                      <a:pt x="251" y="48"/>
                    </a:lnTo>
                    <a:lnTo>
                      <a:pt x="256" y="50"/>
                    </a:lnTo>
                    <a:lnTo>
                      <a:pt x="262" y="55"/>
                    </a:lnTo>
                    <a:lnTo>
                      <a:pt x="265" y="60"/>
                    </a:lnTo>
                    <a:lnTo>
                      <a:pt x="272" y="64"/>
                    </a:lnTo>
                    <a:lnTo>
                      <a:pt x="270" y="59"/>
                    </a:lnTo>
                    <a:lnTo>
                      <a:pt x="270" y="53"/>
                    </a:lnTo>
                    <a:lnTo>
                      <a:pt x="275" y="48"/>
                    </a:lnTo>
                    <a:lnTo>
                      <a:pt x="284" y="55"/>
                    </a:lnTo>
                    <a:lnTo>
                      <a:pt x="299" y="60"/>
                    </a:lnTo>
                    <a:lnTo>
                      <a:pt x="303" y="60"/>
                    </a:lnTo>
                    <a:lnTo>
                      <a:pt x="306" y="60"/>
                    </a:lnTo>
                    <a:lnTo>
                      <a:pt x="305" y="55"/>
                    </a:lnTo>
                    <a:lnTo>
                      <a:pt x="303" y="50"/>
                    </a:lnTo>
                    <a:lnTo>
                      <a:pt x="306" y="43"/>
                    </a:lnTo>
                    <a:lnTo>
                      <a:pt x="315" y="43"/>
                    </a:lnTo>
                    <a:lnTo>
                      <a:pt x="329" y="43"/>
                    </a:lnTo>
                    <a:lnTo>
                      <a:pt x="341" y="48"/>
                    </a:lnTo>
                    <a:lnTo>
                      <a:pt x="351" y="53"/>
                    </a:lnTo>
                    <a:lnTo>
                      <a:pt x="361" y="60"/>
                    </a:lnTo>
                    <a:lnTo>
                      <a:pt x="384" y="60"/>
                    </a:lnTo>
                    <a:lnTo>
                      <a:pt x="373" y="55"/>
                    </a:lnTo>
                    <a:lnTo>
                      <a:pt x="365" y="52"/>
                    </a:lnTo>
                    <a:lnTo>
                      <a:pt x="356" y="45"/>
                    </a:lnTo>
                    <a:lnTo>
                      <a:pt x="354" y="40"/>
                    </a:lnTo>
                    <a:lnTo>
                      <a:pt x="356" y="35"/>
                    </a:lnTo>
                    <a:lnTo>
                      <a:pt x="363" y="35"/>
                    </a:lnTo>
                    <a:lnTo>
                      <a:pt x="370" y="35"/>
                    </a:lnTo>
                    <a:lnTo>
                      <a:pt x="375" y="35"/>
                    </a:lnTo>
                    <a:lnTo>
                      <a:pt x="370" y="31"/>
                    </a:lnTo>
                    <a:lnTo>
                      <a:pt x="365" y="28"/>
                    </a:lnTo>
                    <a:lnTo>
                      <a:pt x="375" y="23"/>
                    </a:lnTo>
                    <a:lnTo>
                      <a:pt x="385" y="19"/>
                    </a:lnTo>
                    <a:lnTo>
                      <a:pt x="396" y="17"/>
                    </a:lnTo>
                    <a:lnTo>
                      <a:pt x="408" y="17"/>
                    </a:lnTo>
                    <a:lnTo>
                      <a:pt x="423" y="16"/>
                    </a:lnTo>
                    <a:lnTo>
                      <a:pt x="440" y="21"/>
                    </a:lnTo>
                    <a:lnTo>
                      <a:pt x="451" y="21"/>
                    </a:lnTo>
                    <a:lnTo>
                      <a:pt x="451" y="14"/>
                    </a:lnTo>
                    <a:lnTo>
                      <a:pt x="459" y="14"/>
                    </a:lnTo>
                    <a:lnTo>
                      <a:pt x="470" y="14"/>
                    </a:lnTo>
                    <a:lnTo>
                      <a:pt x="487" y="11"/>
                    </a:lnTo>
                    <a:lnTo>
                      <a:pt x="504" y="7"/>
                    </a:lnTo>
                    <a:lnTo>
                      <a:pt x="511" y="4"/>
                    </a:lnTo>
                    <a:lnTo>
                      <a:pt x="521" y="2"/>
                    </a:lnTo>
                    <a:lnTo>
                      <a:pt x="530" y="0"/>
                    </a:lnTo>
                    <a:lnTo>
                      <a:pt x="540" y="0"/>
                    </a:lnTo>
                    <a:lnTo>
                      <a:pt x="549" y="0"/>
                    </a:lnTo>
                    <a:lnTo>
                      <a:pt x="559" y="0"/>
                    </a:lnTo>
                    <a:lnTo>
                      <a:pt x="568" y="0"/>
                    </a:lnTo>
                    <a:lnTo>
                      <a:pt x="578" y="0"/>
                    </a:lnTo>
                    <a:lnTo>
                      <a:pt x="585" y="0"/>
                    </a:lnTo>
                    <a:lnTo>
                      <a:pt x="595" y="0"/>
                    </a:lnTo>
                    <a:lnTo>
                      <a:pt x="604" y="0"/>
                    </a:lnTo>
                    <a:lnTo>
                      <a:pt x="614" y="0"/>
                    </a:lnTo>
                    <a:lnTo>
                      <a:pt x="623" y="0"/>
                    </a:lnTo>
                    <a:lnTo>
                      <a:pt x="633" y="2"/>
                    </a:lnTo>
                    <a:lnTo>
                      <a:pt x="643" y="5"/>
                    </a:lnTo>
                    <a:lnTo>
                      <a:pt x="654" y="11"/>
                    </a:lnTo>
                    <a:lnTo>
                      <a:pt x="671" y="19"/>
                    </a:lnTo>
                    <a:lnTo>
                      <a:pt x="690" y="29"/>
                    </a:lnTo>
                    <a:lnTo>
                      <a:pt x="700" y="29"/>
                    </a:lnTo>
                    <a:lnTo>
                      <a:pt x="712" y="31"/>
                    </a:lnTo>
                    <a:lnTo>
                      <a:pt x="722" y="33"/>
                    </a:lnTo>
                    <a:lnTo>
                      <a:pt x="735" y="35"/>
                    </a:lnTo>
                    <a:lnTo>
                      <a:pt x="726" y="43"/>
                    </a:lnTo>
                    <a:lnTo>
                      <a:pt x="712" y="48"/>
                    </a:lnTo>
                    <a:lnTo>
                      <a:pt x="695" y="52"/>
                    </a:lnTo>
                    <a:lnTo>
                      <a:pt x="683" y="55"/>
                    </a:lnTo>
                    <a:lnTo>
                      <a:pt x="571" y="60"/>
                    </a:lnTo>
                    <a:lnTo>
                      <a:pt x="576" y="60"/>
                    </a:lnTo>
                    <a:lnTo>
                      <a:pt x="588" y="62"/>
                    </a:lnTo>
                    <a:lnTo>
                      <a:pt x="604" y="60"/>
                    </a:lnTo>
                    <a:lnTo>
                      <a:pt x="623" y="60"/>
                    </a:lnTo>
                    <a:lnTo>
                      <a:pt x="638" y="59"/>
                    </a:lnTo>
                    <a:lnTo>
                      <a:pt x="655" y="59"/>
                    </a:lnTo>
                    <a:lnTo>
                      <a:pt x="666" y="59"/>
                    </a:lnTo>
                    <a:lnTo>
                      <a:pt x="674" y="60"/>
                    </a:lnTo>
                    <a:lnTo>
                      <a:pt x="669" y="66"/>
                    </a:lnTo>
                    <a:lnTo>
                      <a:pt x="662" y="74"/>
                    </a:lnTo>
                    <a:lnTo>
                      <a:pt x="655" y="83"/>
                    </a:lnTo>
                    <a:lnTo>
                      <a:pt x="655" y="86"/>
                    </a:lnTo>
                    <a:lnTo>
                      <a:pt x="666" y="81"/>
                    </a:lnTo>
                    <a:lnTo>
                      <a:pt x="683" y="71"/>
                    </a:lnTo>
                    <a:lnTo>
                      <a:pt x="700" y="60"/>
                    </a:lnTo>
                    <a:lnTo>
                      <a:pt x="716" y="57"/>
                    </a:lnTo>
                    <a:lnTo>
                      <a:pt x="724" y="62"/>
                    </a:lnTo>
                    <a:lnTo>
                      <a:pt x="728" y="72"/>
                    </a:lnTo>
                    <a:lnTo>
                      <a:pt x="721" y="79"/>
                    </a:lnTo>
                    <a:lnTo>
                      <a:pt x="710" y="95"/>
                    </a:lnTo>
                    <a:lnTo>
                      <a:pt x="698" y="107"/>
                    </a:lnTo>
                    <a:lnTo>
                      <a:pt x="693" y="117"/>
                    </a:lnTo>
                    <a:lnTo>
                      <a:pt x="704" y="109"/>
                    </a:lnTo>
                    <a:lnTo>
                      <a:pt x="719" y="95"/>
                    </a:lnTo>
                    <a:lnTo>
                      <a:pt x="731" y="81"/>
                    </a:lnTo>
                    <a:lnTo>
                      <a:pt x="741" y="74"/>
                    </a:lnTo>
                    <a:lnTo>
                      <a:pt x="750" y="74"/>
                    </a:lnTo>
                    <a:lnTo>
                      <a:pt x="762" y="74"/>
                    </a:lnTo>
                    <a:lnTo>
                      <a:pt x="771" y="74"/>
                    </a:lnTo>
                    <a:lnTo>
                      <a:pt x="774" y="74"/>
                    </a:lnTo>
                    <a:lnTo>
                      <a:pt x="779" y="74"/>
                    </a:lnTo>
                    <a:lnTo>
                      <a:pt x="786" y="76"/>
                    </a:lnTo>
                    <a:lnTo>
                      <a:pt x="795" y="69"/>
                    </a:lnTo>
                    <a:lnTo>
                      <a:pt x="805" y="66"/>
                    </a:lnTo>
                    <a:lnTo>
                      <a:pt x="829" y="66"/>
                    </a:lnTo>
                    <a:lnTo>
                      <a:pt x="833" y="59"/>
                    </a:lnTo>
                    <a:lnTo>
                      <a:pt x="839" y="59"/>
                    </a:lnTo>
                    <a:lnTo>
                      <a:pt x="846" y="59"/>
                    </a:lnTo>
                    <a:lnTo>
                      <a:pt x="857" y="64"/>
                    </a:lnTo>
                    <a:lnTo>
                      <a:pt x="865" y="69"/>
                    </a:lnTo>
                    <a:lnTo>
                      <a:pt x="870" y="76"/>
                    </a:lnTo>
                    <a:lnTo>
                      <a:pt x="864" y="83"/>
                    </a:lnTo>
                    <a:lnTo>
                      <a:pt x="858" y="88"/>
                    </a:lnTo>
                    <a:lnTo>
                      <a:pt x="846" y="91"/>
                    </a:lnTo>
                    <a:lnTo>
                      <a:pt x="834" y="100"/>
                    </a:lnTo>
                    <a:lnTo>
                      <a:pt x="822" y="105"/>
                    </a:lnTo>
                    <a:lnTo>
                      <a:pt x="807" y="109"/>
                    </a:lnTo>
                    <a:lnTo>
                      <a:pt x="812" y="109"/>
                    </a:lnTo>
                    <a:lnTo>
                      <a:pt x="817" y="109"/>
                    </a:lnTo>
                    <a:lnTo>
                      <a:pt x="814" y="115"/>
                    </a:lnTo>
                    <a:lnTo>
                      <a:pt x="808" y="121"/>
                    </a:lnTo>
                    <a:lnTo>
                      <a:pt x="800" y="122"/>
                    </a:lnTo>
                    <a:lnTo>
                      <a:pt x="795" y="124"/>
                    </a:lnTo>
                    <a:lnTo>
                      <a:pt x="795" y="127"/>
                    </a:lnTo>
                    <a:lnTo>
                      <a:pt x="795" y="131"/>
                    </a:lnTo>
                    <a:lnTo>
                      <a:pt x="786" y="139"/>
                    </a:lnTo>
                    <a:lnTo>
                      <a:pt x="772" y="143"/>
                    </a:lnTo>
                    <a:lnTo>
                      <a:pt x="772" y="148"/>
                    </a:lnTo>
                    <a:lnTo>
                      <a:pt x="772" y="152"/>
                    </a:lnTo>
                    <a:lnTo>
                      <a:pt x="765" y="162"/>
                    </a:lnTo>
                    <a:lnTo>
                      <a:pt x="752" y="172"/>
                    </a:lnTo>
                    <a:lnTo>
                      <a:pt x="747" y="182"/>
                    </a:lnTo>
                    <a:lnTo>
                      <a:pt x="743" y="194"/>
                    </a:lnTo>
                    <a:lnTo>
                      <a:pt x="750" y="194"/>
                    </a:lnTo>
                    <a:lnTo>
                      <a:pt x="759" y="194"/>
                    </a:lnTo>
                    <a:lnTo>
                      <a:pt x="769" y="196"/>
                    </a:lnTo>
                    <a:lnTo>
                      <a:pt x="779" y="203"/>
                    </a:lnTo>
                    <a:lnTo>
                      <a:pt x="774" y="205"/>
                    </a:lnTo>
                    <a:lnTo>
                      <a:pt x="769" y="207"/>
                    </a:lnTo>
                    <a:lnTo>
                      <a:pt x="772" y="210"/>
                    </a:lnTo>
                    <a:lnTo>
                      <a:pt x="781" y="213"/>
                    </a:lnTo>
                    <a:lnTo>
                      <a:pt x="788" y="217"/>
                    </a:lnTo>
                    <a:lnTo>
                      <a:pt x="791" y="225"/>
                    </a:lnTo>
                    <a:lnTo>
                      <a:pt x="786" y="231"/>
                    </a:lnTo>
                    <a:lnTo>
                      <a:pt x="776" y="232"/>
                    </a:lnTo>
                    <a:lnTo>
                      <a:pt x="764" y="232"/>
                    </a:lnTo>
                    <a:lnTo>
                      <a:pt x="755" y="232"/>
                    </a:lnTo>
                    <a:lnTo>
                      <a:pt x="748" y="234"/>
                    </a:lnTo>
                    <a:lnTo>
                      <a:pt x="747" y="239"/>
                    </a:lnTo>
                    <a:lnTo>
                      <a:pt x="752" y="246"/>
                    </a:lnTo>
                    <a:lnTo>
                      <a:pt x="762" y="248"/>
                    </a:lnTo>
                    <a:lnTo>
                      <a:pt x="765" y="260"/>
                    </a:lnTo>
                    <a:lnTo>
                      <a:pt x="769" y="270"/>
                    </a:lnTo>
                    <a:lnTo>
                      <a:pt x="767" y="275"/>
                    </a:lnTo>
                    <a:lnTo>
                      <a:pt x="769" y="280"/>
                    </a:lnTo>
                    <a:lnTo>
                      <a:pt x="759" y="280"/>
                    </a:lnTo>
                    <a:lnTo>
                      <a:pt x="753" y="287"/>
                    </a:lnTo>
                    <a:lnTo>
                      <a:pt x="755" y="291"/>
                    </a:lnTo>
                    <a:lnTo>
                      <a:pt x="760" y="294"/>
                    </a:lnTo>
                    <a:lnTo>
                      <a:pt x="767" y="296"/>
                    </a:lnTo>
                    <a:lnTo>
                      <a:pt x="774" y="298"/>
                    </a:lnTo>
                    <a:lnTo>
                      <a:pt x="764" y="306"/>
                    </a:lnTo>
                    <a:lnTo>
                      <a:pt x="752" y="311"/>
                    </a:lnTo>
                    <a:lnTo>
                      <a:pt x="752" y="315"/>
                    </a:lnTo>
                    <a:lnTo>
                      <a:pt x="755" y="320"/>
                    </a:lnTo>
                    <a:lnTo>
                      <a:pt x="748" y="327"/>
                    </a:lnTo>
                    <a:lnTo>
                      <a:pt x="741" y="330"/>
                    </a:lnTo>
                    <a:lnTo>
                      <a:pt x="733" y="332"/>
                    </a:lnTo>
                    <a:lnTo>
                      <a:pt x="728" y="339"/>
                    </a:lnTo>
                    <a:lnTo>
                      <a:pt x="719" y="332"/>
                    </a:lnTo>
                    <a:lnTo>
                      <a:pt x="712" y="327"/>
                    </a:lnTo>
                    <a:lnTo>
                      <a:pt x="705" y="327"/>
                    </a:lnTo>
                    <a:lnTo>
                      <a:pt x="710" y="334"/>
                    </a:lnTo>
                    <a:lnTo>
                      <a:pt x="721" y="337"/>
                    </a:lnTo>
                    <a:lnTo>
                      <a:pt x="728" y="341"/>
                    </a:lnTo>
                    <a:lnTo>
                      <a:pt x="733" y="349"/>
                    </a:lnTo>
                    <a:lnTo>
                      <a:pt x="731" y="360"/>
                    </a:lnTo>
                    <a:lnTo>
                      <a:pt x="726" y="365"/>
                    </a:lnTo>
                    <a:lnTo>
                      <a:pt x="717" y="361"/>
                    </a:lnTo>
                    <a:lnTo>
                      <a:pt x="709" y="356"/>
                    </a:lnTo>
                    <a:lnTo>
                      <a:pt x="700" y="348"/>
                    </a:lnTo>
                    <a:lnTo>
                      <a:pt x="697" y="341"/>
                    </a:lnTo>
                    <a:lnTo>
                      <a:pt x="692" y="341"/>
                    </a:lnTo>
                    <a:lnTo>
                      <a:pt x="692" y="349"/>
                    </a:lnTo>
                    <a:lnTo>
                      <a:pt x="705" y="360"/>
                    </a:lnTo>
                    <a:lnTo>
                      <a:pt x="722" y="372"/>
                    </a:lnTo>
                    <a:lnTo>
                      <a:pt x="728" y="377"/>
                    </a:lnTo>
                    <a:lnTo>
                      <a:pt x="735" y="385"/>
                    </a:lnTo>
                    <a:lnTo>
                      <a:pt x="738" y="392"/>
                    </a:lnTo>
                    <a:lnTo>
                      <a:pt x="741" y="404"/>
                    </a:lnTo>
                    <a:lnTo>
                      <a:pt x="736" y="409"/>
                    </a:lnTo>
                    <a:lnTo>
                      <a:pt x="728" y="411"/>
                    </a:lnTo>
                    <a:lnTo>
                      <a:pt x="714" y="406"/>
                    </a:lnTo>
                    <a:lnTo>
                      <a:pt x="705" y="397"/>
                    </a:lnTo>
                    <a:lnTo>
                      <a:pt x="698" y="389"/>
                    </a:lnTo>
                    <a:lnTo>
                      <a:pt x="688" y="385"/>
                    </a:lnTo>
                    <a:lnTo>
                      <a:pt x="685" y="385"/>
                    </a:lnTo>
                    <a:lnTo>
                      <a:pt x="681" y="385"/>
                    </a:lnTo>
                    <a:lnTo>
                      <a:pt x="683" y="392"/>
                    </a:lnTo>
                    <a:lnTo>
                      <a:pt x="686" y="397"/>
                    </a:lnTo>
                    <a:lnTo>
                      <a:pt x="681" y="403"/>
                    </a:lnTo>
                    <a:lnTo>
                      <a:pt x="674" y="404"/>
                    </a:lnTo>
                    <a:lnTo>
                      <a:pt x="674" y="408"/>
                    </a:lnTo>
                    <a:lnTo>
                      <a:pt x="681" y="411"/>
                    </a:lnTo>
                    <a:lnTo>
                      <a:pt x="688" y="413"/>
                    </a:lnTo>
                    <a:lnTo>
                      <a:pt x="698" y="416"/>
                    </a:lnTo>
                    <a:lnTo>
                      <a:pt x="707" y="416"/>
                    </a:lnTo>
                    <a:lnTo>
                      <a:pt x="717" y="418"/>
                    </a:lnTo>
                    <a:lnTo>
                      <a:pt x="724" y="420"/>
                    </a:lnTo>
                    <a:lnTo>
                      <a:pt x="731" y="421"/>
                    </a:lnTo>
                    <a:lnTo>
                      <a:pt x="719" y="427"/>
                    </a:lnTo>
                    <a:lnTo>
                      <a:pt x="709" y="432"/>
                    </a:lnTo>
                    <a:lnTo>
                      <a:pt x="697" y="435"/>
                    </a:lnTo>
                    <a:lnTo>
                      <a:pt x="688" y="444"/>
                    </a:lnTo>
                    <a:lnTo>
                      <a:pt x="679" y="449"/>
                    </a:lnTo>
                    <a:lnTo>
                      <a:pt x="673" y="456"/>
                    </a:lnTo>
                    <a:lnTo>
                      <a:pt x="657" y="458"/>
                    </a:lnTo>
                    <a:lnTo>
                      <a:pt x="645" y="459"/>
                    </a:lnTo>
                    <a:lnTo>
                      <a:pt x="633" y="461"/>
                    </a:lnTo>
                    <a:lnTo>
                      <a:pt x="619" y="468"/>
                    </a:lnTo>
                    <a:lnTo>
                      <a:pt x="597" y="468"/>
                    </a:lnTo>
                    <a:lnTo>
                      <a:pt x="588" y="471"/>
                    </a:lnTo>
                    <a:lnTo>
                      <a:pt x="587" y="476"/>
                    </a:lnTo>
                    <a:lnTo>
                      <a:pt x="573" y="485"/>
                    </a:lnTo>
                    <a:lnTo>
                      <a:pt x="563" y="497"/>
                    </a:lnTo>
                    <a:lnTo>
                      <a:pt x="556" y="511"/>
                    </a:lnTo>
                    <a:lnTo>
                      <a:pt x="545" y="516"/>
                    </a:lnTo>
                    <a:lnTo>
                      <a:pt x="537" y="518"/>
                    </a:lnTo>
                    <a:lnTo>
                      <a:pt x="526" y="519"/>
                    </a:lnTo>
                    <a:lnTo>
                      <a:pt x="518" y="526"/>
                    </a:lnTo>
                    <a:lnTo>
                      <a:pt x="509" y="526"/>
                    </a:lnTo>
                    <a:lnTo>
                      <a:pt x="509" y="516"/>
                    </a:lnTo>
                    <a:lnTo>
                      <a:pt x="502" y="521"/>
                    </a:lnTo>
                    <a:lnTo>
                      <a:pt x="499" y="528"/>
                    </a:lnTo>
                    <a:lnTo>
                      <a:pt x="487" y="533"/>
                    </a:lnTo>
                    <a:lnTo>
                      <a:pt x="475" y="537"/>
                    </a:lnTo>
                    <a:lnTo>
                      <a:pt x="464" y="542"/>
                    </a:lnTo>
                    <a:lnTo>
                      <a:pt x="461" y="552"/>
                    </a:lnTo>
                    <a:lnTo>
                      <a:pt x="461" y="554"/>
                    </a:lnTo>
                    <a:lnTo>
                      <a:pt x="463" y="557"/>
                    </a:lnTo>
                    <a:lnTo>
                      <a:pt x="459" y="559"/>
                    </a:lnTo>
                    <a:lnTo>
                      <a:pt x="459" y="562"/>
                    </a:lnTo>
                    <a:lnTo>
                      <a:pt x="461" y="568"/>
                    </a:lnTo>
                    <a:lnTo>
                      <a:pt x="464" y="575"/>
                    </a:lnTo>
                    <a:lnTo>
                      <a:pt x="459" y="583"/>
                    </a:lnTo>
                    <a:lnTo>
                      <a:pt x="452" y="588"/>
                    </a:lnTo>
                    <a:lnTo>
                      <a:pt x="444" y="592"/>
                    </a:lnTo>
                    <a:lnTo>
                      <a:pt x="442" y="600"/>
                    </a:lnTo>
                    <a:lnTo>
                      <a:pt x="440" y="616"/>
                    </a:lnTo>
                    <a:lnTo>
                      <a:pt x="442" y="628"/>
                    </a:lnTo>
                    <a:lnTo>
                      <a:pt x="434" y="635"/>
                    </a:lnTo>
                    <a:lnTo>
                      <a:pt x="432" y="647"/>
                    </a:lnTo>
                    <a:lnTo>
                      <a:pt x="428" y="655"/>
                    </a:lnTo>
                    <a:lnTo>
                      <a:pt x="421" y="660"/>
                    </a:lnTo>
                    <a:lnTo>
                      <a:pt x="416" y="659"/>
                    </a:lnTo>
                    <a:lnTo>
                      <a:pt x="416" y="655"/>
                    </a:lnTo>
                    <a:lnTo>
                      <a:pt x="409" y="657"/>
                    </a:lnTo>
                    <a:lnTo>
                      <a:pt x="406" y="659"/>
                    </a:lnTo>
                    <a:lnTo>
                      <a:pt x="397" y="654"/>
                    </a:lnTo>
                    <a:lnTo>
                      <a:pt x="392" y="647"/>
                    </a:lnTo>
                    <a:lnTo>
                      <a:pt x="387" y="638"/>
                    </a:lnTo>
                    <a:lnTo>
                      <a:pt x="382" y="636"/>
                    </a:lnTo>
                    <a:lnTo>
                      <a:pt x="370" y="638"/>
                    </a:lnTo>
                    <a:lnTo>
                      <a:pt x="360" y="643"/>
                    </a:lnTo>
                    <a:lnTo>
                      <a:pt x="353" y="633"/>
                    </a:lnTo>
                    <a:lnTo>
                      <a:pt x="344" y="628"/>
                    </a:lnTo>
                    <a:lnTo>
                      <a:pt x="341" y="623"/>
                    </a:lnTo>
                    <a:lnTo>
                      <a:pt x="341" y="619"/>
                    </a:lnTo>
                    <a:lnTo>
                      <a:pt x="330" y="609"/>
                    </a:lnTo>
                    <a:lnTo>
                      <a:pt x="320" y="599"/>
                    </a:lnTo>
                    <a:lnTo>
                      <a:pt x="311" y="585"/>
                    </a:lnTo>
                    <a:lnTo>
                      <a:pt x="310" y="573"/>
                    </a:lnTo>
                    <a:lnTo>
                      <a:pt x="311" y="566"/>
                    </a:lnTo>
                    <a:lnTo>
                      <a:pt x="318" y="562"/>
                    </a:lnTo>
                    <a:lnTo>
                      <a:pt x="308" y="559"/>
                    </a:lnTo>
                    <a:lnTo>
                      <a:pt x="299" y="562"/>
                    </a:lnTo>
                    <a:lnTo>
                      <a:pt x="296" y="554"/>
                    </a:lnTo>
                    <a:lnTo>
                      <a:pt x="294" y="545"/>
                    </a:lnTo>
                    <a:lnTo>
                      <a:pt x="289" y="537"/>
                    </a:lnTo>
                    <a:lnTo>
                      <a:pt x="284" y="532"/>
                    </a:lnTo>
                    <a:lnTo>
                      <a:pt x="279" y="523"/>
                    </a:lnTo>
                    <a:lnTo>
                      <a:pt x="277" y="516"/>
                    </a:lnTo>
                    <a:lnTo>
                      <a:pt x="279" y="509"/>
                    </a:lnTo>
                    <a:lnTo>
                      <a:pt x="282" y="504"/>
                    </a:lnTo>
                    <a:lnTo>
                      <a:pt x="277" y="501"/>
                    </a:lnTo>
                    <a:lnTo>
                      <a:pt x="272" y="504"/>
                    </a:lnTo>
                    <a:lnTo>
                      <a:pt x="272" y="492"/>
                    </a:lnTo>
                    <a:lnTo>
                      <a:pt x="280" y="476"/>
                    </a:lnTo>
                    <a:lnTo>
                      <a:pt x="292" y="464"/>
                    </a:lnTo>
                    <a:lnTo>
                      <a:pt x="292" y="463"/>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607" name="Freeform 337"/>
              <p:cNvSpPr>
                <a:spLocks/>
              </p:cNvSpPr>
              <p:nvPr/>
            </p:nvSpPr>
            <p:spPr bwMode="auto">
              <a:xfrm>
                <a:off x="3056732" y="2052638"/>
                <a:ext cx="68263" cy="44450"/>
              </a:xfrm>
              <a:custGeom>
                <a:avLst/>
                <a:gdLst/>
                <a:ahLst/>
                <a:cxnLst>
                  <a:cxn ang="0">
                    <a:pos x="10" y="28"/>
                  </a:cxn>
                  <a:cxn ang="0">
                    <a:pos x="4" y="21"/>
                  </a:cxn>
                  <a:cxn ang="0">
                    <a:pos x="0" y="9"/>
                  </a:cxn>
                  <a:cxn ang="0">
                    <a:pos x="4" y="2"/>
                  </a:cxn>
                  <a:cxn ang="0">
                    <a:pos x="12" y="0"/>
                  </a:cxn>
                  <a:cxn ang="0">
                    <a:pos x="19" y="2"/>
                  </a:cxn>
                  <a:cxn ang="0">
                    <a:pos x="26" y="7"/>
                  </a:cxn>
                  <a:cxn ang="0">
                    <a:pos x="33" y="12"/>
                  </a:cxn>
                  <a:cxn ang="0">
                    <a:pos x="43" y="18"/>
                  </a:cxn>
                  <a:cxn ang="0">
                    <a:pos x="34" y="24"/>
                  </a:cxn>
                  <a:cxn ang="0">
                    <a:pos x="22" y="28"/>
                  </a:cxn>
                  <a:cxn ang="0">
                    <a:pos x="10" y="28"/>
                  </a:cxn>
                </a:cxnLst>
                <a:rect l="0" t="0" r="r" b="b"/>
                <a:pathLst>
                  <a:path w="43" h="28">
                    <a:moveTo>
                      <a:pt x="10" y="28"/>
                    </a:moveTo>
                    <a:lnTo>
                      <a:pt x="4" y="21"/>
                    </a:lnTo>
                    <a:lnTo>
                      <a:pt x="0" y="9"/>
                    </a:lnTo>
                    <a:lnTo>
                      <a:pt x="4" y="2"/>
                    </a:lnTo>
                    <a:lnTo>
                      <a:pt x="12" y="0"/>
                    </a:lnTo>
                    <a:lnTo>
                      <a:pt x="19" y="2"/>
                    </a:lnTo>
                    <a:lnTo>
                      <a:pt x="26" y="7"/>
                    </a:lnTo>
                    <a:lnTo>
                      <a:pt x="33" y="12"/>
                    </a:lnTo>
                    <a:lnTo>
                      <a:pt x="43" y="18"/>
                    </a:lnTo>
                    <a:lnTo>
                      <a:pt x="34" y="24"/>
                    </a:lnTo>
                    <a:lnTo>
                      <a:pt x="22" y="28"/>
                    </a:lnTo>
                    <a:lnTo>
                      <a:pt x="10" y="28"/>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608" name="Freeform 338"/>
              <p:cNvSpPr>
                <a:spLocks/>
              </p:cNvSpPr>
              <p:nvPr/>
            </p:nvSpPr>
            <p:spPr bwMode="auto">
              <a:xfrm>
                <a:off x="3882232" y="1827213"/>
                <a:ext cx="34925" cy="20637"/>
              </a:xfrm>
              <a:custGeom>
                <a:avLst/>
                <a:gdLst/>
                <a:ahLst/>
                <a:cxnLst>
                  <a:cxn ang="0">
                    <a:pos x="6" y="13"/>
                  </a:cxn>
                  <a:cxn ang="0">
                    <a:pos x="1" y="10"/>
                  </a:cxn>
                  <a:cxn ang="0">
                    <a:pos x="0" y="6"/>
                  </a:cxn>
                  <a:cxn ang="0">
                    <a:pos x="1" y="1"/>
                  </a:cxn>
                  <a:cxn ang="0">
                    <a:pos x="5" y="0"/>
                  </a:cxn>
                  <a:cxn ang="0">
                    <a:pos x="13" y="0"/>
                  </a:cxn>
                  <a:cxn ang="0">
                    <a:pos x="13" y="3"/>
                  </a:cxn>
                  <a:cxn ang="0">
                    <a:pos x="13" y="6"/>
                  </a:cxn>
                  <a:cxn ang="0">
                    <a:pos x="22" y="6"/>
                  </a:cxn>
                  <a:cxn ang="0">
                    <a:pos x="15" y="10"/>
                  </a:cxn>
                  <a:cxn ang="0">
                    <a:pos x="6" y="13"/>
                  </a:cxn>
                </a:cxnLst>
                <a:rect l="0" t="0" r="r" b="b"/>
                <a:pathLst>
                  <a:path w="22" h="13">
                    <a:moveTo>
                      <a:pt x="6" y="13"/>
                    </a:moveTo>
                    <a:lnTo>
                      <a:pt x="1" y="10"/>
                    </a:lnTo>
                    <a:lnTo>
                      <a:pt x="0" y="6"/>
                    </a:lnTo>
                    <a:lnTo>
                      <a:pt x="1" y="1"/>
                    </a:lnTo>
                    <a:lnTo>
                      <a:pt x="5" y="0"/>
                    </a:lnTo>
                    <a:lnTo>
                      <a:pt x="13" y="0"/>
                    </a:lnTo>
                    <a:lnTo>
                      <a:pt x="13" y="3"/>
                    </a:lnTo>
                    <a:lnTo>
                      <a:pt x="13" y="6"/>
                    </a:lnTo>
                    <a:lnTo>
                      <a:pt x="22" y="6"/>
                    </a:lnTo>
                    <a:lnTo>
                      <a:pt x="15" y="10"/>
                    </a:lnTo>
                    <a:lnTo>
                      <a:pt x="6" y="13"/>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609" name="Freeform 339"/>
              <p:cNvSpPr>
                <a:spLocks/>
              </p:cNvSpPr>
              <p:nvPr/>
            </p:nvSpPr>
            <p:spPr bwMode="auto">
              <a:xfrm>
                <a:off x="2958307" y="2716213"/>
                <a:ext cx="150813" cy="147637"/>
              </a:xfrm>
              <a:custGeom>
                <a:avLst/>
                <a:gdLst/>
                <a:ahLst/>
                <a:cxnLst>
                  <a:cxn ang="0">
                    <a:pos x="2" y="74"/>
                  </a:cxn>
                  <a:cxn ang="0">
                    <a:pos x="4" y="67"/>
                  </a:cxn>
                  <a:cxn ang="0">
                    <a:pos x="9" y="60"/>
                  </a:cxn>
                  <a:cxn ang="0">
                    <a:pos x="5" y="59"/>
                  </a:cxn>
                  <a:cxn ang="0">
                    <a:pos x="21" y="38"/>
                  </a:cxn>
                  <a:cxn ang="0">
                    <a:pos x="33" y="16"/>
                  </a:cxn>
                  <a:cxn ang="0">
                    <a:pos x="48" y="0"/>
                  </a:cxn>
                  <a:cxn ang="0">
                    <a:pos x="52" y="5"/>
                  </a:cxn>
                  <a:cxn ang="0">
                    <a:pos x="38" y="31"/>
                  </a:cxn>
                  <a:cxn ang="0">
                    <a:pos x="41" y="35"/>
                  </a:cxn>
                  <a:cxn ang="0">
                    <a:pos x="48" y="33"/>
                  </a:cxn>
                  <a:cxn ang="0">
                    <a:pos x="52" y="38"/>
                  </a:cxn>
                  <a:cxn ang="0">
                    <a:pos x="60" y="41"/>
                  </a:cxn>
                  <a:cxn ang="0">
                    <a:pos x="60" y="45"/>
                  </a:cxn>
                  <a:cxn ang="0">
                    <a:pos x="74" y="43"/>
                  </a:cxn>
                  <a:cxn ang="0">
                    <a:pos x="81" y="48"/>
                  </a:cxn>
                  <a:cxn ang="0">
                    <a:pos x="83" y="59"/>
                  </a:cxn>
                  <a:cxn ang="0">
                    <a:pos x="83" y="62"/>
                  </a:cxn>
                  <a:cxn ang="0">
                    <a:pos x="83" y="69"/>
                  </a:cxn>
                  <a:cxn ang="0">
                    <a:pos x="88" y="72"/>
                  </a:cxn>
                  <a:cxn ang="0">
                    <a:pos x="93" y="76"/>
                  </a:cxn>
                  <a:cxn ang="0">
                    <a:pos x="91" y="90"/>
                  </a:cxn>
                  <a:cxn ang="0">
                    <a:pos x="83" y="90"/>
                  </a:cxn>
                  <a:cxn ang="0">
                    <a:pos x="79" y="86"/>
                  </a:cxn>
                  <a:cxn ang="0">
                    <a:pos x="74" y="79"/>
                  </a:cxn>
                  <a:cxn ang="0">
                    <a:pos x="66" y="81"/>
                  </a:cxn>
                  <a:cxn ang="0">
                    <a:pos x="55" y="86"/>
                  </a:cxn>
                  <a:cxn ang="0">
                    <a:pos x="60" y="78"/>
                  </a:cxn>
                  <a:cxn ang="0">
                    <a:pos x="47" y="76"/>
                  </a:cxn>
                  <a:cxn ang="0">
                    <a:pos x="36" y="79"/>
                  </a:cxn>
                  <a:cxn ang="0">
                    <a:pos x="21" y="76"/>
                  </a:cxn>
                  <a:cxn ang="0">
                    <a:pos x="5" y="78"/>
                  </a:cxn>
                </a:cxnLst>
                <a:rect l="0" t="0" r="r" b="b"/>
                <a:pathLst>
                  <a:path w="95" h="93">
                    <a:moveTo>
                      <a:pt x="5" y="78"/>
                    </a:moveTo>
                    <a:lnTo>
                      <a:pt x="2" y="74"/>
                    </a:lnTo>
                    <a:lnTo>
                      <a:pt x="0" y="72"/>
                    </a:lnTo>
                    <a:lnTo>
                      <a:pt x="4" y="67"/>
                    </a:lnTo>
                    <a:lnTo>
                      <a:pt x="9" y="64"/>
                    </a:lnTo>
                    <a:lnTo>
                      <a:pt x="9" y="60"/>
                    </a:lnTo>
                    <a:lnTo>
                      <a:pt x="7" y="59"/>
                    </a:lnTo>
                    <a:lnTo>
                      <a:pt x="5" y="59"/>
                    </a:lnTo>
                    <a:lnTo>
                      <a:pt x="14" y="48"/>
                    </a:lnTo>
                    <a:lnTo>
                      <a:pt x="21" y="38"/>
                    </a:lnTo>
                    <a:lnTo>
                      <a:pt x="26" y="24"/>
                    </a:lnTo>
                    <a:lnTo>
                      <a:pt x="33" y="16"/>
                    </a:lnTo>
                    <a:lnTo>
                      <a:pt x="38" y="5"/>
                    </a:lnTo>
                    <a:lnTo>
                      <a:pt x="48" y="0"/>
                    </a:lnTo>
                    <a:lnTo>
                      <a:pt x="50" y="2"/>
                    </a:lnTo>
                    <a:lnTo>
                      <a:pt x="52" y="5"/>
                    </a:lnTo>
                    <a:lnTo>
                      <a:pt x="45" y="19"/>
                    </a:lnTo>
                    <a:lnTo>
                      <a:pt x="38" y="31"/>
                    </a:lnTo>
                    <a:lnTo>
                      <a:pt x="38" y="36"/>
                    </a:lnTo>
                    <a:lnTo>
                      <a:pt x="41" y="35"/>
                    </a:lnTo>
                    <a:lnTo>
                      <a:pt x="45" y="33"/>
                    </a:lnTo>
                    <a:lnTo>
                      <a:pt x="48" y="33"/>
                    </a:lnTo>
                    <a:lnTo>
                      <a:pt x="53" y="35"/>
                    </a:lnTo>
                    <a:lnTo>
                      <a:pt x="52" y="38"/>
                    </a:lnTo>
                    <a:lnTo>
                      <a:pt x="52" y="41"/>
                    </a:lnTo>
                    <a:lnTo>
                      <a:pt x="60" y="41"/>
                    </a:lnTo>
                    <a:lnTo>
                      <a:pt x="60" y="43"/>
                    </a:lnTo>
                    <a:lnTo>
                      <a:pt x="60" y="45"/>
                    </a:lnTo>
                    <a:lnTo>
                      <a:pt x="66" y="43"/>
                    </a:lnTo>
                    <a:lnTo>
                      <a:pt x="74" y="43"/>
                    </a:lnTo>
                    <a:lnTo>
                      <a:pt x="81" y="43"/>
                    </a:lnTo>
                    <a:lnTo>
                      <a:pt x="81" y="48"/>
                    </a:lnTo>
                    <a:lnTo>
                      <a:pt x="81" y="59"/>
                    </a:lnTo>
                    <a:lnTo>
                      <a:pt x="83" y="59"/>
                    </a:lnTo>
                    <a:lnTo>
                      <a:pt x="86" y="59"/>
                    </a:lnTo>
                    <a:lnTo>
                      <a:pt x="83" y="62"/>
                    </a:lnTo>
                    <a:lnTo>
                      <a:pt x="81" y="65"/>
                    </a:lnTo>
                    <a:lnTo>
                      <a:pt x="83" y="69"/>
                    </a:lnTo>
                    <a:lnTo>
                      <a:pt x="84" y="74"/>
                    </a:lnTo>
                    <a:lnTo>
                      <a:pt x="88" y="72"/>
                    </a:lnTo>
                    <a:lnTo>
                      <a:pt x="91" y="71"/>
                    </a:lnTo>
                    <a:lnTo>
                      <a:pt x="93" y="76"/>
                    </a:lnTo>
                    <a:lnTo>
                      <a:pt x="95" y="81"/>
                    </a:lnTo>
                    <a:lnTo>
                      <a:pt x="91" y="90"/>
                    </a:lnTo>
                    <a:lnTo>
                      <a:pt x="86" y="93"/>
                    </a:lnTo>
                    <a:lnTo>
                      <a:pt x="83" y="90"/>
                    </a:lnTo>
                    <a:lnTo>
                      <a:pt x="83" y="88"/>
                    </a:lnTo>
                    <a:lnTo>
                      <a:pt x="79" y="86"/>
                    </a:lnTo>
                    <a:lnTo>
                      <a:pt x="78" y="86"/>
                    </a:lnTo>
                    <a:lnTo>
                      <a:pt x="74" y="79"/>
                    </a:lnTo>
                    <a:lnTo>
                      <a:pt x="72" y="72"/>
                    </a:lnTo>
                    <a:lnTo>
                      <a:pt x="66" y="81"/>
                    </a:lnTo>
                    <a:lnTo>
                      <a:pt x="59" y="86"/>
                    </a:lnTo>
                    <a:lnTo>
                      <a:pt x="55" y="86"/>
                    </a:lnTo>
                    <a:lnTo>
                      <a:pt x="57" y="81"/>
                    </a:lnTo>
                    <a:lnTo>
                      <a:pt x="60" y="78"/>
                    </a:lnTo>
                    <a:lnTo>
                      <a:pt x="52" y="78"/>
                    </a:lnTo>
                    <a:lnTo>
                      <a:pt x="47" y="76"/>
                    </a:lnTo>
                    <a:lnTo>
                      <a:pt x="41" y="78"/>
                    </a:lnTo>
                    <a:lnTo>
                      <a:pt x="36" y="79"/>
                    </a:lnTo>
                    <a:lnTo>
                      <a:pt x="28" y="78"/>
                    </a:lnTo>
                    <a:lnTo>
                      <a:pt x="21" y="76"/>
                    </a:lnTo>
                    <a:lnTo>
                      <a:pt x="12" y="76"/>
                    </a:lnTo>
                    <a:lnTo>
                      <a:pt x="5" y="78"/>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610" name="Freeform 340"/>
              <p:cNvSpPr>
                <a:spLocks/>
              </p:cNvSpPr>
              <p:nvPr/>
            </p:nvSpPr>
            <p:spPr bwMode="auto">
              <a:xfrm>
                <a:off x="7455694" y="1779588"/>
                <a:ext cx="177800" cy="68262"/>
              </a:xfrm>
              <a:custGeom>
                <a:avLst/>
                <a:gdLst/>
                <a:ahLst/>
                <a:cxnLst>
                  <a:cxn ang="0">
                    <a:pos x="89" y="33"/>
                  </a:cxn>
                  <a:cxn ang="0">
                    <a:pos x="82" y="35"/>
                  </a:cxn>
                  <a:cxn ang="0">
                    <a:pos x="76" y="38"/>
                  </a:cxn>
                  <a:cxn ang="0">
                    <a:pos x="70" y="35"/>
                  </a:cxn>
                  <a:cxn ang="0">
                    <a:pos x="67" y="33"/>
                  </a:cxn>
                  <a:cxn ang="0">
                    <a:pos x="62" y="35"/>
                  </a:cxn>
                  <a:cxn ang="0">
                    <a:pos x="57" y="36"/>
                  </a:cxn>
                  <a:cxn ang="0">
                    <a:pos x="52" y="38"/>
                  </a:cxn>
                  <a:cxn ang="0">
                    <a:pos x="46" y="42"/>
                  </a:cxn>
                  <a:cxn ang="0">
                    <a:pos x="39" y="40"/>
                  </a:cxn>
                  <a:cxn ang="0">
                    <a:pos x="36" y="36"/>
                  </a:cxn>
                  <a:cxn ang="0">
                    <a:pos x="31" y="40"/>
                  </a:cxn>
                  <a:cxn ang="0">
                    <a:pos x="26" y="43"/>
                  </a:cxn>
                  <a:cxn ang="0">
                    <a:pos x="15" y="40"/>
                  </a:cxn>
                  <a:cxn ang="0">
                    <a:pos x="7" y="36"/>
                  </a:cxn>
                  <a:cxn ang="0">
                    <a:pos x="0" y="28"/>
                  </a:cxn>
                  <a:cxn ang="0">
                    <a:pos x="0" y="21"/>
                  </a:cxn>
                  <a:cxn ang="0">
                    <a:pos x="7" y="6"/>
                  </a:cxn>
                  <a:cxn ang="0">
                    <a:pos x="22" y="0"/>
                  </a:cxn>
                  <a:cxn ang="0">
                    <a:pos x="31" y="2"/>
                  </a:cxn>
                  <a:cxn ang="0">
                    <a:pos x="38" y="9"/>
                  </a:cxn>
                  <a:cxn ang="0">
                    <a:pos x="43" y="14"/>
                  </a:cxn>
                  <a:cxn ang="0">
                    <a:pos x="53" y="18"/>
                  </a:cxn>
                  <a:cxn ang="0">
                    <a:pos x="55" y="7"/>
                  </a:cxn>
                  <a:cxn ang="0">
                    <a:pos x="62" y="4"/>
                  </a:cxn>
                  <a:cxn ang="0">
                    <a:pos x="70" y="4"/>
                  </a:cxn>
                  <a:cxn ang="0">
                    <a:pos x="86" y="9"/>
                  </a:cxn>
                  <a:cxn ang="0">
                    <a:pos x="100" y="12"/>
                  </a:cxn>
                  <a:cxn ang="0">
                    <a:pos x="112" y="18"/>
                  </a:cxn>
                  <a:cxn ang="0">
                    <a:pos x="107" y="26"/>
                  </a:cxn>
                  <a:cxn ang="0">
                    <a:pos x="103" y="33"/>
                  </a:cxn>
                  <a:cxn ang="0">
                    <a:pos x="89" y="33"/>
                  </a:cxn>
                </a:cxnLst>
                <a:rect l="0" t="0" r="r" b="b"/>
                <a:pathLst>
                  <a:path w="112" h="43">
                    <a:moveTo>
                      <a:pt x="89" y="33"/>
                    </a:moveTo>
                    <a:lnTo>
                      <a:pt x="82" y="35"/>
                    </a:lnTo>
                    <a:lnTo>
                      <a:pt x="76" y="38"/>
                    </a:lnTo>
                    <a:lnTo>
                      <a:pt x="70" y="35"/>
                    </a:lnTo>
                    <a:lnTo>
                      <a:pt x="67" y="33"/>
                    </a:lnTo>
                    <a:lnTo>
                      <a:pt x="62" y="35"/>
                    </a:lnTo>
                    <a:lnTo>
                      <a:pt x="57" y="36"/>
                    </a:lnTo>
                    <a:lnTo>
                      <a:pt x="52" y="38"/>
                    </a:lnTo>
                    <a:lnTo>
                      <a:pt x="46" y="42"/>
                    </a:lnTo>
                    <a:lnTo>
                      <a:pt x="39" y="40"/>
                    </a:lnTo>
                    <a:lnTo>
                      <a:pt x="36" y="36"/>
                    </a:lnTo>
                    <a:lnTo>
                      <a:pt x="31" y="40"/>
                    </a:lnTo>
                    <a:lnTo>
                      <a:pt x="26" y="43"/>
                    </a:lnTo>
                    <a:lnTo>
                      <a:pt x="15" y="40"/>
                    </a:lnTo>
                    <a:lnTo>
                      <a:pt x="7" y="36"/>
                    </a:lnTo>
                    <a:lnTo>
                      <a:pt x="0" y="28"/>
                    </a:lnTo>
                    <a:lnTo>
                      <a:pt x="0" y="21"/>
                    </a:lnTo>
                    <a:lnTo>
                      <a:pt x="7" y="6"/>
                    </a:lnTo>
                    <a:lnTo>
                      <a:pt x="22" y="0"/>
                    </a:lnTo>
                    <a:lnTo>
                      <a:pt x="31" y="2"/>
                    </a:lnTo>
                    <a:lnTo>
                      <a:pt x="38" y="9"/>
                    </a:lnTo>
                    <a:lnTo>
                      <a:pt x="43" y="14"/>
                    </a:lnTo>
                    <a:lnTo>
                      <a:pt x="53" y="18"/>
                    </a:lnTo>
                    <a:lnTo>
                      <a:pt x="55" y="7"/>
                    </a:lnTo>
                    <a:lnTo>
                      <a:pt x="62" y="4"/>
                    </a:lnTo>
                    <a:lnTo>
                      <a:pt x="70" y="4"/>
                    </a:lnTo>
                    <a:lnTo>
                      <a:pt x="86" y="9"/>
                    </a:lnTo>
                    <a:lnTo>
                      <a:pt x="100" y="12"/>
                    </a:lnTo>
                    <a:lnTo>
                      <a:pt x="112" y="18"/>
                    </a:lnTo>
                    <a:lnTo>
                      <a:pt x="107" y="26"/>
                    </a:lnTo>
                    <a:lnTo>
                      <a:pt x="103" y="33"/>
                    </a:lnTo>
                    <a:lnTo>
                      <a:pt x="89" y="33"/>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611" name="Freeform 341"/>
              <p:cNvSpPr>
                <a:spLocks/>
              </p:cNvSpPr>
              <p:nvPr/>
            </p:nvSpPr>
            <p:spPr bwMode="auto">
              <a:xfrm>
                <a:off x="1629569" y="3248025"/>
                <a:ext cx="919163" cy="617537"/>
              </a:xfrm>
              <a:custGeom>
                <a:avLst/>
                <a:gdLst/>
                <a:ahLst/>
                <a:cxnLst>
                  <a:cxn ang="0">
                    <a:pos x="283" y="123"/>
                  </a:cxn>
                  <a:cxn ang="0">
                    <a:pos x="285" y="171"/>
                  </a:cxn>
                  <a:cxn ang="0">
                    <a:pos x="299" y="198"/>
                  </a:cxn>
                  <a:cxn ang="0">
                    <a:pos x="330" y="226"/>
                  </a:cxn>
                  <a:cxn ang="0">
                    <a:pos x="368" y="222"/>
                  </a:cxn>
                  <a:cxn ang="0">
                    <a:pos x="387" y="193"/>
                  </a:cxn>
                  <a:cxn ang="0">
                    <a:pos x="416" y="174"/>
                  </a:cxn>
                  <a:cxn ang="0">
                    <a:pos x="438" y="176"/>
                  </a:cxn>
                  <a:cxn ang="0">
                    <a:pos x="430" y="207"/>
                  </a:cxn>
                  <a:cxn ang="0">
                    <a:pos x="421" y="221"/>
                  </a:cxn>
                  <a:cxn ang="0">
                    <a:pos x="414" y="250"/>
                  </a:cxn>
                  <a:cxn ang="0">
                    <a:pos x="416" y="262"/>
                  </a:cxn>
                  <a:cxn ang="0">
                    <a:pos x="464" y="260"/>
                  </a:cxn>
                  <a:cxn ang="0">
                    <a:pos x="488" y="277"/>
                  </a:cxn>
                  <a:cxn ang="0">
                    <a:pos x="485" y="331"/>
                  </a:cxn>
                  <a:cxn ang="0">
                    <a:pos x="519" y="363"/>
                  </a:cxn>
                  <a:cxn ang="0">
                    <a:pos x="565" y="358"/>
                  </a:cxn>
                  <a:cxn ang="0">
                    <a:pos x="565" y="380"/>
                  </a:cxn>
                  <a:cxn ang="0">
                    <a:pos x="564" y="372"/>
                  </a:cxn>
                  <a:cxn ang="0">
                    <a:pos x="540" y="368"/>
                  </a:cxn>
                  <a:cxn ang="0">
                    <a:pos x="536" y="380"/>
                  </a:cxn>
                  <a:cxn ang="0">
                    <a:pos x="512" y="375"/>
                  </a:cxn>
                  <a:cxn ang="0">
                    <a:pos x="488" y="367"/>
                  </a:cxn>
                  <a:cxn ang="0">
                    <a:pos x="467" y="346"/>
                  </a:cxn>
                  <a:cxn ang="0">
                    <a:pos x="461" y="351"/>
                  </a:cxn>
                  <a:cxn ang="0">
                    <a:pos x="448" y="324"/>
                  </a:cxn>
                  <a:cxn ang="0">
                    <a:pos x="426" y="298"/>
                  </a:cxn>
                  <a:cxn ang="0">
                    <a:pos x="395" y="293"/>
                  </a:cxn>
                  <a:cxn ang="0">
                    <a:pos x="350" y="270"/>
                  </a:cxn>
                  <a:cxn ang="0">
                    <a:pos x="328" y="255"/>
                  </a:cxn>
                  <a:cxn ang="0">
                    <a:pos x="297" y="262"/>
                  </a:cxn>
                  <a:cxn ang="0">
                    <a:pos x="275" y="257"/>
                  </a:cxn>
                  <a:cxn ang="0">
                    <a:pos x="246" y="243"/>
                  </a:cxn>
                  <a:cxn ang="0">
                    <a:pos x="215" y="229"/>
                  </a:cxn>
                  <a:cxn ang="0">
                    <a:pos x="192" y="219"/>
                  </a:cxn>
                  <a:cxn ang="0">
                    <a:pos x="172" y="203"/>
                  </a:cxn>
                  <a:cxn ang="0">
                    <a:pos x="172" y="176"/>
                  </a:cxn>
                  <a:cxn ang="0">
                    <a:pos x="144" y="135"/>
                  </a:cxn>
                  <a:cxn ang="0">
                    <a:pos x="115" y="107"/>
                  </a:cxn>
                  <a:cxn ang="0">
                    <a:pos x="96" y="83"/>
                  </a:cxn>
                  <a:cxn ang="0">
                    <a:pos x="79" y="68"/>
                  </a:cxn>
                  <a:cxn ang="0">
                    <a:pos x="58" y="31"/>
                  </a:cxn>
                  <a:cxn ang="0">
                    <a:pos x="31" y="18"/>
                  </a:cxn>
                  <a:cxn ang="0">
                    <a:pos x="48" y="54"/>
                  </a:cxn>
                  <a:cxn ang="0">
                    <a:pos x="75" y="95"/>
                  </a:cxn>
                  <a:cxn ang="0">
                    <a:pos x="92" y="133"/>
                  </a:cxn>
                  <a:cxn ang="0">
                    <a:pos x="108" y="153"/>
                  </a:cxn>
                  <a:cxn ang="0">
                    <a:pos x="86" y="138"/>
                  </a:cxn>
                  <a:cxn ang="0">
                    <a:pos x="74" y="112"/>
                  </a:cxn>
                  <a:cxn ang="0">
                    <a:pos x="36" y="83"/>
                  </a:cxn>
                  <a:cxn ang="0">
                    <a:pos x="20" y="50"/>
                  </a:cxn>
                  <a:cxn ang="0">
                    <a:pos x="12" y="26"/>
                  </a:cxn>
                  <a:cxn ang="0">
                    <a:pos x="32" y="0"/>
                  </a:cxn>
                  <a:cxn ang="0">
                    <a:pos x="139" y="11"/>
                  </a:cxn>
                  <a:cxn ang="0">
                    <a:pos x="173" y="33"/>
                  </a:cxn>
                  <a:cxn ang="0">
                    <a:pos x="197" y="57"/>
                  </a:cxn>
                  <a:cxn ang="0">
                    <a:pos x="215" y="42"/>
                  </a:cxn>
                  <a:cxn ang="0">
                    <a:pos x="242" y="62"/>
                  </a:cxn>
                  <a:cxn ang="0">
                    <a:pos x="261" y="97"/>
                  </a:cxn>
                  <a:cxn ang="0">
                    <a:pos x="283" y="98"/>
                  </a:cxn>
                </a:cxnLst>
                <a:rect l="0" t="0" r="r" b="b"/>
                <a:pathLst>
                  <a:path w="579" h="389">
                    <a:moveTo>
                      <a:pt x="285" y="104"/>
                    </a:moveTo>
                    <a:lnTo>
                      <a:pt x="285" y="107"/>
                    </a:lnTo>
                    <a:lnTo>
                      <a:pt x="287" y="112"/>
                    </a:lnTo>
                    <a:lnTo>
                      <a:pt x="283" y="123"/>
                    </a:lnTo>
                    <a:lnTo>
                      <a:pt x="282" y="133"/>
                    </a:lnTo>
                    <a:lnTo>
                      <a:pt x="282" y="162"/>
                    </a:lnTo>
                    <a:lnTo>
                      <a:pt x="282" y="166"/>
                    </a:lnTo>
                    <a:lnTo>
                      <a:pt x="285" y="171"/>
                    </a:lnTo>
                    <a:lnTo>
                      <a:pt x="285" y="176"/>
                    </a:lnTo>
                    <a:lnTo>
                      <a:pt x="287" y="183"/>
                    </a:lnTo>
                    <a:lnTo>
                      <a:pt x="292" y="190"/>
                    </a:lnTo>
                    <a:lnTo>
                      <a:pt x="299" y="198"/>
                    </a:lnTo>
                    <a:lnTo>
                      <a:pt x="309" y="210"/>
                    </a:lnTo>
                    <a:lnTo>
                      <a:pt x="321" y="221"/>
                    </a:lnTo>
                    <a:lnTo>
                      <a:pt x="325" y="222"/>
                    </a:lnTo>
                    <a:lnTo>
                      <a:pt x="330" y="226"/>
                    </a:lnTo>
                    <a:lnTo>
                      <a:pt x="344" y="222"/>
                    </a:lnTo>
                    <a:lnTo>
                      <a:pt x="359" y="219"/>
                    </a:lnTo>
                    <a:lnTo>
                      <a:pt x="364" y="221"/>
                    </a:lnTo>
                    <a:lnTo>
                      <a:pt x="368" y="222"/>
                    </a:lnTo>
                    <a:lnTo>
                      <a:pt x="373" y="217"/>
                    </a:lnTo>
                    <a:lnTo>
                      <a:pt x="375" y="214"/>
                    </a:lnTo>
                    <a:lnTo>
                      <a:pt x="381" y="203"/>
                    </a:lnTo>
                    <a:lnTo>
                      <a:pt x="387" y="193"/>
                    </a:lnTo>
                    <a:lnTo>
                      <a:pt x="388" y="183"/>
                    </a:lnTo>
                    <a:lnTo>
                      <a:pt x="395" y="178"/>
                    </a:lnTo>
                    <a:lnTo>
                      <a:pt x="404" y="174"/>
                    </a:lnTo>
                    <a:lnTo>
                      <a:pt x="416" y="174"/>
                    </a:lnTo>
                    <a:lnTo>
                      <a:pt x="421" y="174"/>
                    </a:lnTo>
                    <a:lnTo>
                      <a:pt x="426" y="176"/>
                    </a:lnTo>
                    <a:lnTo>
                      <a:pt x="431" y="176"/>
                    </a:lnTo>
                    <a:lnTo>
                      <a:pt x="438" y="176"/>
                    </a:lnTo>
                    <a:lnTo>
                      <a:pt x="438" y="178"/>
                    </a:lnTo>
                    <a:lnTo>
                      <a:pt x="438" y="181"/>
                    </a:lnTo>
                    <a:lnTo>
                      <a:pt x="433" y="191"/>
                    </a:lnTo>
                    <a:lnTo>
                      <a:pt x="430" y="207"/>
                    </a:lnTo>
                    <a:lnTo>
                      <a:pt x="426" y="215"/>
                    </a:lnTo>
                    <a:lnTo>
                      <a:pt x="423" y="224"/>
                    </a:lnTo>
                    <a:lnTo>
                      <a:pt x="423" y="221"/>
                    </a:lnTo>
                    <a:lnTo>
                      <a:pt x="421" y="221"/>
                    </a:lnTo>
                    <a:lnTo>
                      <a:pt x="419" y="221"/>
                    </a:lnTo>
                    <a:lnTo>
                      <a:pt x="419" y="231"/>
                    </a:lnTo>
                    <a:lnTo>
                      <a:pt x="419" y="245"/>
                    </a:lnTo>
                    <a:lnTo>
                      <a:pt x="414" y="250"/>
                    </a:lnTo>
                    <a:lnTo>
                      <a:pt x="411" y="255"/>
                    </a:lnTo>
                    <a:lnTo>
                      <a:pt x="411" y="257"/>
                    </a:lnTo>
                    <a:lnTo>
                      <a:pt x="411" y="260"/>
                    </a:lnTo>
                    <a:lnTo>
                      <a:pt x="416" y="262"/>
                    </a:lnTo>
                    <a:lnTo>
                      <a:pt x="428" y="260"/>
                    </a:lnTo>
                    <a:lnTo>
                      <a:pt x="440" y="260"/>
                    </a:lnTo>
                    <a:lnTo>
                      <a:pt x="450" y="260"/>
                    </a:lnTo>
                    <a:lnTo>
                      <a:pt x="464" y="260"/>
                    </a:lnTo>
                    <a:lnTo>
                      <a:pt x="476" y="264"/>
                    </a:lnTo>
                    <a:lnTo>
                      <a:pt x="488" y="270"/>
                    </a:lnTo>
                    <a:lnTo>
                      <a:pt x="488" y="274"/>
                    </a:lnTo>
                    <a:lnTo>
                      <a:pt x="488" y="277"/>
                    </a:lnTo>
                    <a:lnTo>
                      <a:pt x="486" y="288"/>
                    </a:lnTo>
                    <a:lnTo>
                      <a:pt x="485" y="300"/>
                    </a:lnTo>
                    <a:lnTo>
                      <a:pt x="485" y="317"/>
                    </a:lnTo>
                    <a:lnTo>
                      <a:pt x="485" y="331"/>
                    </a:lnTo>
                    <a:lnTo>
                      <a:pt x="491" y="343"/>
                    </a:lnTo>
                    <a:lnTo>
                      <a:pt x="504" y="351"/>
                    </a:lnTo>
                    <a:lnTo>
                      <a:pt x="509" y="356"/>
                    </a:lnTo>
                    <a:lnTo>
                      <a:pt x="519" y="363"/>
                    </a:lnTo>
                    <a:lnTo>
                      <a:pt x="534" y="358"/>
                    </a:lnTo>
                    <a:lnTo>
                      <a:pt x="550" y="353"/>
                    </a:lnTo>
                    <a:lnTo>
                      <a:pt x="559" y="353"/>
                    </a:lnTo>
                    <a:lnTo>
                      <a:pt x="565" y="358"/>
                    </a:lnTo>
                    <a:lnTo>
                      <a:pt x="572" y="363"/>
                    </a:lnTo>
                    <a:lnTo>
                      <a:pt x="579" y="368"/>
                    </a:lnTo>
                    <a:lnTo>
                      <a:pt x="572" y="375"/>
                    </a:lnTo>
                    <a:lnTo>
                      <a:pt x="565" y="380"/>
                    </a:lnTo>
                    <a:lnTo>
                      <a:pt x="562" y="379"/>
                    </a:lnTo>
                    <a:lnTo>
                      <a:pt x="560" y="377"/>
                    </a:lnTo>
                    <a:lnTo>
                      <a:pt x="560" y="374"/>
                    </a:lnTo>
                    <a:lnTo>
                      <a:pt x="564" y="372"/>
                    </a:lnTo>
                    <a:lnTo>
                      <a:pt x="557" y="367"/>
                    </a:lnTo>
                    <a:lnTo>
                      <a:pt x="550" y="363"/>
                    </a:lnTo>
                    <a:lnTo>
                      <a:pt x="545" y="363"/>
                    </a:lnTo>
                    <a:lnTo>
                      <a:pt x="540" y="368"/>
                    </a:lnTo>
                    <a:lnTo>
                      <a:pt x="534" y="372"/>
                    </a:lnTo>
                    <a:lnTo>
                      <a:pt x="533" y="375"/>
                    </a:lnTo>
                    <a:lnTo>
                      <a:pt x="534" y="379"/>
                    </a:lnTo>
                    <a:lnTo>
                      <a:pt x="536" y="380"/>
                    </a:lnTo>
                    <a:lnTo>
                      <a:pt x="533" y="386"/>
                    </a:lnTo>
                    <a:lnTo>
                      <a:pt x="529" y="389"/>
                    </a:lnTo>
                    <a:lnTo>
                      <a:pt x="517" y="382"/>
                    </a:lnTo>
                    <a:lnTo>
                      <a:pt x="512" y="375"/>
                    </a:lnTo>
                    <a:lnTo>
                      <a:pt x="504" y="372"/>
                    </a:lnTo>
                    <a:lnTo>
                      <a:pt x="497" y="374"/>
                    </a:lnTo>
                    <a:lnTo>
                      <a:pt x="495" y="372"/>
                    </a:lnTo>
                    <a:lnTo>
                      <a:pt x="488" y="367"/>
                    </a:lnTo>
                    <a:lnTo>
                      <a:pt x="485" y="360"/>
                    </a:lnTo>
                    <a:lnTo>
                      <a:pt x="479" y="355"/>
                    </a:lnTo>
                    <a:lnTo>
                      <a:pt x="474" y="351"/>
                    </a:lnTo>
                    <a:lnTo>
                      <a:pt x="467" y="346"/>
                    </a:lnTo>
                    <a:lnTo>
                      <a:pt x="466" y="346"/>
                    </a:lnTo>
                    <a:lnTo>
                      <a:pt x="466" y="348"/>
                    </a:lnTo>
                    <a:lnTo>
                      <a:pt x="466" y="351"/>
                    </a:lnTo>
                    <a:lnTo>
                      <a:pt x="461" y="351"/>
                    </a:lnTo>
                    <a:lnTo>
                      <a:pt x="455" y="341"/>
                    </a:lnTo>
                    <a:lnTo>
                      <a:pt x="455" y="332"/>
                    </a:lnTo>
                    <a:lnTo>
                      <a:pt x="452" y="325"/>
                    </a:lnTo>
                    <a:lnTo>
                      <a:pt x="448" y="324"/>
                    </a:lnTo>
                    <a:lnTo>
                      <a:pt x="436" y="312"/>
                    </a:lnTo>
                    <a:lnTo>
                      <a:pt x="430" y="298"/>
                    </a:lnTo>
                    <a:lnTo>
                      <a:pt x="428" y="298"/>
                    </a:lnTo>
                    <a:lnTo>
                      <a:pt x="426" y="298"/>
                    </a:lnTo>
                    <a:lnTo>
                      <a:pt x="421" y="300"/>
                    </a:lnTo>
                    <a:lnTo>
                      <a:pt x="418" y="301"/>
                    </a:lnTo>
                    <a:lnTo>
                      <a:pt x="404" y="296"/>
                    </a:lnTo>
                    <a:lnTo>
                      <a:pt x="395" y="293"/>
                    </a:lnTo>
                    <a:lnTo>
                      <a:pt x="381" y="288"/>
                    </a:lnTo>
                    <a:lnTo>
                      <a:pt x="369" y="286"/>
                    </a:lnTo>
                    <a:lnTo>
                      <a:pt x="357" y="277"/>
                    </a:lnTo>
                    <a:lnTo>
                      <a:pt x="350" y="270"/>
                    </a:lnTo>
                    <a:lnTo>
                      <a:pt x="344" y="264"/>
                    </a:lnTo>
                    <a:lnTo>
                      <a:pt x="337" y="258"/>
                    </a:lnTo>
                    <a:lnTo>
                      <a:pt x="333" y="258"/>
                    </a:lnTo>
                    <a:lnTo>
                      <a:pt x="328" y="255"/>
                    </a:lnTo>
                    <a:lnTo>
                      <a:pt x="323" y="255"/>
                    </a:lnTo>
                    <a:lnTo>
                      <a:pt x="313" y="260"/>
                    </a:lnTo>
                    <a:lnTo>
                      <a:pt x="304" y="265"/>
                    </a:lnTo>
                    <a:lnTo>
                      <a:pt x="297" y="262"/>
                    </a:lnTo>
                    <a:lnTo>
                      <a:pt x="294" y="260"/>
                    </a:lnTo>
                    <a:lnTo>
                      <a:pt x="287" y="258"/>
                    </a:lnTo>
                    <a:lnTo>
                      <a:pt x="282" y="260"/>
                    </a:lnTo>
                    <a:lnTo>
                      <a:pt x="275" y="257"/>
                    </a:lnTo>
                    <a:lnTo>
                      <a:pt x="266" y="253"/>
                    </a:lnTo>
                    <a:lnTo>
                      <a:pt x="258" y="248"/>
                    </a:lnTo>
                    <a:lnTo>
                      <a:pt x="252" y="245"/>
                    </a:lnTo>
                    <a:lnTo>
                      <a:pt x="246" y="243"/>
                    </a:lnTo>
                    <a:lnTo>
                      <a:pt x="239" y="245"/>
                    </a:lnTo>
                    <a:lnTo>
                      <a:pt x="230" y="238"/>
                    </a:lnTo>
                    <a:lnTo>
                      <a:pt x="223" y="233"/>
                    </a:lnTo>
                    <a:lnTo>
                      <a:pt x="215" y="229"/>
                    </a:lnTo>
                    <a:lnTo>
                      <a:pt x="206" y="227"/>
                    </a:lnTo>
                    <a:lnTo>
                      <a:pt x="203" y="226"/>
                    </a:lnTo>
                    <a:lnTo>
                      <a:pt x="201" y="224"/>
                    </a:lnTo>
                    <a:lnTo>
                      <a:pt x="192" y="219"/>
                    </a:lnTo>
                    <a:lnTo>
                      <a:pt x="185" y="215"/>
                    </a:lnTo>
                    <a:lnTo>
                      <a:pt x="178" y="210"/>
                    </a:lnTo>
                    <a:lnTo>
                      <a:pt x="177" y="207"/>
                    </a:lnTo>
                    <a:lnTo>
                      <a:pt x="172" y="203"/>
                    </a:lnTo>
                    <a:lnTo>
                      <a:pt x="170" y="196"/>
                    </a:lnTo>
                    <a:lnTo>
                      <a:pt x="172" y="190"/>
                    </a:lnTo>
                    <a:lnTo>
                      <a:pt x="175" y="183"/>
                    </a:lnTo>
                    <a:lnTo>
                      <a:pt x="172" y="176"/>
                    </a:lnTo>
                    <a:lnTo>
                      <a:pt x="170" y="171"/>
                    </a:lnTo>
                    <a:lnTo>
                      <a:pt x="161" y="157"/>
                    </a:lnTo>
                    <a:lnTo>
                      <a:pt x="153" y="147"/>
                    </a:lnTo>
                    <a:lnTo>
                      <a:pt x="144" y="135"/>
                    </a:lnTo>
                    <a:lnTo>
                      <a:pt x="135" y="128"/>
                    </a:lnTo>
                    <a:lnTo>
                      <a:pt x="125" y="121"/>
                    </a:lnTo>
                    <a:lnTo>
                      <a:pt x="117" y="116"/>
                    </a:lnTo>
                    <a:lnTo>
                      <a:pt x="115" y="107"/>
                    </a:lnTo>
                    <a:lnTo>
                      <a:pt x="113" y="100"/>
                    </a:lnTo>
                    <a:lnTo>
                      <a:pt x="108" y="93"/>
                    </a:lnTo>
                    <a:lnTo>
                      <a:pt x="101" y="90"/>
                    </a:lnTo>
                    <a:lnTo>
                      <a:pt x="96" y="83"/>
                    </a:lnTo>
                    <a:lnTo>
                      <a:pt x="94" y="78"/>
                    </a:lnTo>
                    <a:lnTo>
                      <a:pt x="89" y="76"/>
                    </a:lnTo>
                    <a:lnTo>
                      <a:pt x="87" y="78"/>
                    </a:lnTo>
                    <a:lnTo>
                      <a:pt x="79" y="68"/>
                    </a:lnTo>
                    <a:lnTo>
                      <a:pt x="70" y="61"/>
                    </a:lnTo>
                    <a:lnTo>
                      <a:pt x="67" y="50"/>
                    </a:lnTo>
                    <a:lnTo>
                      <a:pt x="63" y="42"/>
                    </a:lnTo>
                    <a:lnTo>
                      <a:pt x="58" y="31"/>
                    </a:lnTo>
                    <a:lnTo>
                      <a:pt x="56" y="25"/>
                    </a:lnTo>
                    <a:lnTo>
                      <a:pt x="43" y="19"/>
                    </a:lnTo>
                    <a:lnTo>
                      <a:pt x="32" y="14"/>
                    </a:lnTo>
                    <a:lnTo>
                      <a:pt x="31" y="18"/>
                    </a:lnTo>
                    <a:lnTo>
                      <a:pt x="31" y="21"/>
                    </a:lnTo>
                    <a:lnTo>
                      <a:pt x="32" y="33"/>
                    </a:lnTo>
                    <a:lnTo>
                      <a:pt x="41" y="47"/>
                    </a:lnTo>
                    <a:lnTo>
                      <a:pt x="48" y="54"/>
                    </a:lnTo>
                    <a:lnTo>
                      <a:pt x="56" y="61"/>
                    </a:lnTo>
                    <a:lnTo>
                      <a:pt x="61" y="69"/>
                    </a:lnTo>
                    <a:lnTo>
                      <a:pt x="67" y="81"/>
                    </a:lnTo>
                    <a:lnTo>
                      <a:pt x="75" y="95"/>
                    </a:lnTo>
                    <a:lnTo>
                      <a:pt x="84" y="109"/>
                    </a:lnTo>
                    <a:lnTo>
                      <a:pt x="86" y="117"/>
                    </a:lnTo>
                    <a:lnTo>
                      <a:pt x="89" y="126"/>
                    </a:lnTo>
                    <a:lnTo>
                      <a:pt x="92" y="133"/>
                    </a:lnTo>
                    <a:lnTo>
                      <a:pt x="99" y="140"/>
                    </a:lnTo>
                    <a:lnTo>
                      <a:pt x="106" y="141"/>
                    </a:lnTo>
                    <a:lnTo>
                      <a:pt x="110" y="148"/>
                    </a:lnTo>
                    <a:lnTo>
                      <a:pt x="108" y="153"/>
                    </a:lnTo>
                    <a:lnTo>
                      <a:pt x="106" y="157"/>
                    </a:lnTo>
                    <a:lnTo>
                      <a:pt x="101" y="150"/>
                    </a:lnTo>
                    <a:lnTo>
                      <a:pt x="98" y="145"/>
                    </a:lnTo>
                    <a:lnTo>
                      <a:pt x="86" y="138"/>
                    </a:lnTo>
                    <a:lnTo>
                      <a:pt x="79" y="129"/>
                    </a:lnTo>
                    <a:lnTo>
                      <a:pt x="75" y="128"/>
                    </a:lnTo>
                    <a:lnTo>
                      <a:pt x="74" y="126"/>
                    </a:lnTo>
                    <a:lnTo>
                      <a:pt x="74" y="112"/>
                    </a:lnTo>
                    <a:lnTo>
                      <a:pt x="65" y="104"/>
                    </a:lnTo>
                    <a:lnTo>
                      <a:pt x="58" y="97"/>
                    </a:lnTo>
                    <a:lnTo>
                      <a:pt x="46" y="88"/>
                    </a:lnTo>
                    <a:lnTo>
                      <a:pt x="36" y="83"/>
                    </a:lnTo>
                    <a:lnTo>
                      <a:pt x="43" y="83"/>
                    </a:lnTo>
                    <a:lnTo>
                      <a:pt x="46" y="78"/>
                    </a:lnTo>
                    <a:lnTo>
                      <a:pt x="32" y="62"/>
                    </a:lnTo>
                    <a:lnTo>
                      <a:pt x="20" y="50"/>
                    </a:lnTo>
                    <a:lnTo>
                      <a:pt x="15" y="45"/>
                    </a:lnTo>
                    <a:lnTo>
                      <a:pt x="15" y="38"/>
                    </a:lnTo>
                    <a:lnTo>
                      <a:pt x="13" y="31"/>
                    </a:lnTo>
                    <a:lnTo>
                      <a:pt x="12" y="26"/>
                    </a:lnTo>
                    <a:lnTo>
                      <a:pt x="5" y="14"/>
                    </a:lnTo>
                    <a:lnTo>
                      <a:pt x="0" y="4"/>
                    </a:lnTo>
                    <a:lnTo>
                      <a:pt x="0" y="0"/>
                    </a:lnTo>
                    <a:lnTo>
                      <a:pt x="32" y="0"/>
                    </a:lnTo>
                    <a:lnTo>
                      <a:pt x="87" y="18"/>
                    </a:lnTo>
                    <a:lnTo>
                      <a:pt x="129" y="18"/>
                    </a:lnTo>
                    <a:lnTo>
                      <a:pt x="129" y="11"/>
                    </a:lnTo>
                    <a:lnTo>
                      <a:pt x="139" y="11"/>
                    </a:lnTo>
                    <a:lnTo>
                      <a:pt x="149" y="12"/>
                    </a:lnTo>
                    <a:lnTo>
                      <a:pt x="160" y="18"/>
                    </a:lnTo>
                    <a:lnTo>
                      <a:pt x="166" y="23"/>
                    </a:lnTo>
                    <a:lnTo>
                      <a:pt x="173" y="33"/>
                    </a:lnTo>
                    <a:lnTo>
                      <a:pt x="177" y="38"/>
                    </a:lnTo>
                    <a:lnTo>
                      <a:pt x="182" y="47"/>
                    </a:lnTo>
                    <a:lnTo>
                      <a:pt x="189" y="54"/>
                    </a:lnTo>
                    <a:lnTo>
                      <a:pt x="197" y="57"/>
                    </a:lnTo>
                    <a:lnTo>
                      <a:pt x="201" y="54"/>
                    </a:lnTo>
                    <a:lnTo>
                      <a:pt x="204" y="49"/>
                    </a:lnTo>
                    <a:lnTo>
                      <a:pt x="208" y="43"/>
                    </a:lnTo>
                    <a:lnTo>
                      <a:pt x="215" y="42"/>
                    </a:lnTo>
                    <a:lnTo>
                      <a:pt x="223" y="42"/>
                    </a:lnTo>
                    <a:lnTo>
                      <a:pt x="232" y="47"/>
                    </a:lnTo>
                    <a:lnTo>
                      <a:pt x="237" y="52"/>
                    </a:lnTo>
                    <a:lnTo>
                      <a:pt x="242" y="62"/>
                    </a:lnTo>
                    <a:lnTo>
                      <a:pt x="246" y="71"/>
                    </a:lnTo>
                    <a:lnTo>
                      <a:pt x="249" y="80"/>
                    </a:lnTo>
                    <a:lnTo>
                      <a:pt x="254" y="88"/>
                    </a:lnTo>
                    <a:lnTo>
                      <a:pt x="261" y="97"/>
                    </a:lnTo>
                    <a:lnTo>
                      <a:pt x="270" y="100"/>
                    </a:lnTo>
                    <a:lnTo>
                      <a:pt x="285" y="104"/>
                    </a:lnTo>
                    <a:lnTo>
                      <a:pt x="283" y="100"/>
                    </a:lnTo>
                    <a:lnTo>
                      <a:pt x="283" y="98"/>
                    </a:lnTo>
                    <a:lnTo>
                      <a:pt x="285" y="104"/>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612" name="Freeform 342"/>
              <p:cNvSpPr>
                <a:spLocks/>
              </p:cNvSpPr>
              <p:nvPr/>
            </p:nvSpPr>
            <p:spPr bwMode="auto">
              <a:xfrm>
                <a:off x="2437607" y="2673350"/>
                <a:ext cx="26988" cy="12700"/>
              </a:xfrm>
              <a:custGeom>
                <a:avLst/>
                <a:gdLst/>
                <a:ahLst/>
                <a:cxnLst>
                  <a:cxn ang="0">
                    <a:pos x="0" y="0"/>
                  </a:cxn>
                  <a:cxn ang="0">
                    <a:pos x="10" y="1"/>
                  </a:cxn>
                  <a:cxn ang="0">
                    <a:pos x="17" y="8"/>
                  </a:cxn>
                  <a:cxn ang="0">
                    <a:pos x="15" y="8"/>
                  </a:cxn>
                  <a:cxn ang="0">
                    <a:pos x="13" y="8"/>
                  </a:cxn>
                  <a:cxn ang="0">
                    <a:pos x="5" y="7"/>
                  </a:cxn>
                  <a:cxn ang="0">
                    <a:pos x="0" y="3"/>
                  </a:cxn>
                  <a:cxn ang="0">
                    <a:pos x="0" y="0"/>
                  </a:cxn>
                </a:cxnLst>
                <a:rect l="0" t="0" r="r" b="b"/>
                <a:pathLst>
                  <a:path w="17" h="8">
                    <a:moveTo>
                      <a:pt x="0" y="0"/>
                    </a:moveTo>
                    <a:lnTo>
                      <a:pt x="10" y="1"/>
                    </a:lnTo>
                    <a:lnTo>
                      <a:pt x="17" y="8"/>
                    </a:lnTo>
                    <a:lnTo>
                      <a:pt x="15" y="8"/>
                    </a:lnTo>
                    <a:lnTo>
                      <a:pt x="13" y="8"/>
                    </a:lnTo>
                    <a:lnTo>
                      <a:pt x="5" y="7"/>
                    </a:lnTo>
                    <a:lnTo>
                      <a:pt x="0" y="3"/>
                    </a:lnTo>
                    <a:lnTo>
                      <a:pt x="0" y="0"/>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613" name="Freeform 343"/>
              <p:cNvSpPr>
                <a:spLocks/>
              </p:cNvSpPr>
              <p:nvPr/>
            </p:nvSpPr>
            <p:spPr bwMode="auto">
              <a:xfrm>
                <a:off x="1372394" y="2749550"/>
                <a:ext cx="109538" cy="68262"/>
              </a:xfrm>
              <a:custGeom>
                <a:avLst/>
                <a:gdLst/>
                <a:ahLst/>
                <a:cxnLst>
                  <a:cxn ang="0">
                    <a:pos x="0" y="2"/>
                  </a:cxn>
                  <a:cxn ang="0">
                    <a:pos x="3" y="0"/>
                  </a:cxn>
                  <a:cxn ang="0">
                    <a:pos x="7" y="0"/>
                  </a:cxn>
                  <a:cxn ang="0">
                    <a:pos x="14" y="2"/>
                  </a:cxn>
                  <a:cxn ang="0">
                    <a:pos x="21" y="7"/>
                  </a:cxn>
                  <a:cxn ang="0">
                    <a:pos x="34" y="12"/>
                  </a:cxn>
                  <a:cxn ang="0">
                    <a:pos x="46" y="20"/>
                  </a:cxn>
                  <a:cxn ang="0">
                    <a:pos x="57" y="29"/>
                  </a:cxn>
                  <a:cxn ang="0">
                    <a:pos x="69" y="39"/>
                  </a:cxn>
                  <a:cxn ang="0">
                    <a:pos x="69" y="43"/>
                  </a:cxn>
                  <a:cxn ang="0">
                    <a:pos x="65" y="43"/>
                  </a:cxn>
                  <a:cxn ang="0">
                    <a:pos x="64" y="43"/>
                  </a:cxn>
                  <a:cxn ang="0">
                    <a:pos x="53" y="39"/>
                  </a:cxn>
                  <a:cxn ang="0">
                    <a:pos x="43" y="34"/>
                  </a:cxn>
                  <a:cxn ang="0">
                    <a:pos x="33" y="27"/>
                  </a:cxn>
                  <a:cxn ang="0">
                    <a:pos x="26" y="24"/>
                  </a:cxn>
                  <a:cxn ang="0">
                    <a:pos x="27" y="20"/>
                  </a:cxn>
                  <a:cxn ang="0">
                    <a:pos x="31" y="19"/>
                  </a:cxn>
                  <a:cxn ang="0">
                    <a:pos x="22" y="17"/>
                  </a:cxn>
                  <a:cxn ang="0">
                    <a:pos x="14" y="15"/>
                  </a:cxn>
                  <a:cxn ang="0">
                    <a:pos x="7" y="12"/>
                  </a:cxn>
                  <a:cxn ang="0">
                    <a:pos x="5" y="8"/>
                  </a:cxn>
                  <a:cxn ang="0">
                    <a:pos x="7" y="5"/>
                  </a:cxn>
                  <a:cxn ang="0">
                    <a:pos x="10" y="3"/>
                  </a:cxn>
                  <a:cxn ang="0">
                    <a:pos x="3" y="2"/>
                  </a:cxn>
                  <a:cxn ang="0">
                    <a:pos x="2" y="2"/>
                  </a:cxn>
                  <a:cxn ang="0">
                    <a:pos x="0" y="2"/>
                  </a:cxn>
                </a:cxnLst>
                <a:rect l="0" t="0" r="r" b="b"/>
                <a:pathLst>
                  <a:path w="69" h="43">
                    <a:moveTo>
                      <a:pt x="0" y="2"/>
                    </a:moveTo>
                    <a:lnTo>
                      <a:pt x="3" y="0"/>
                    </a:lnTo>
                    <a:lnTo>
                      <a:pt x="7" y="0"/>
                    </a:lnTo>
                    <a:lnTo>
                      <a:pt x="14" y="2"/>
                    </a:lnTo>
                    <a:lnTo>
                      <a:pt x="21" y="7"/>
                    </a:lnTo>
                    <a:lnTo>
                      <a:pt x="34" y="12"/>
                    </a:lnTo>
                    <a:lnTo>
                      <a:pt x="46" y="20"/>
                    </a:lnTo>
                    <a:lnTo>
                      <a:pt x="57" y="29"/>
                    </a:lnTo>
                    <a:lnTo>
                      <a:pt x="69" y="39"/>
                    </a:lnTo>
                    <a:lnTo>
                      <a:pt x="69" y="43"/>
                    </a:lnTo>
                    <a:lnTo>
                      <a:pt x="65" y="43"/>
                    </a:lnTo>
                    <a:lnTo>
                      <a:pt x="64" y="43"/>
                    </a:lnTo>
                    <a:lnTo>
                      <a:pt x="53" y="39"/>
                    </a:lnTo>
                    <a:lnTo>
                      <a:pt x="43" y="34"/>
                    </a:lnTo>
                    <a:lnTo>
                      <a:pt x="33" y="27"/>
                    </a:lnTo>
                    <a:lnTo>
                      <a:pt x="26" y="24"/>
                    </a:lnTo>
                    <a:lnTo>
                      <a:pt x="27" y="20"/>
                    </a:lnTo>
                    <a:lnTo>
                      <a:pt x="31" y="19"/>
                    </a:lnTo>
                    <a:lnTo>
                      <a:pt x="22" y="17"/>
                    </a:lnTo>
                    <a:lnTo>
                      <a:pt x="14" y="15"/>
                    </a:lnTo>
                    <a:lnTo>
                      <a:pt x="7" y="12"/>
                    </a:lnTo>
                    <a:lnTo>
                      <a:pt x="5" y="8"/>
                    </a:lnTo>
                    <a:lnTo>
                      <a:pt x="7" y="5"/>
                    </a:lnTo>
                    <a:lnTo>
                      <a:pt x="10" y="3"/>
                    </a:lnTo>
                    <a:lnTo>
                      <a:pt x="3" y="2"/>
                    </a:lnTo>
                    <a:lnTo>
                      <a:pt x="2" y="2"/>
                    </a:lnTo>
                    <a:lnTo>
                      <a:pt x="0" y="2"/>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614" name="Freeform 344"/>
              <p:cNvSpPr>
                <a:spLocks/>
              </p:cNvSpPr>
              <p:nvPr/>
            </p:nvSpPr>
            <p:spPr bwMode="auto">
              <a:xfrm>
                <a:off x="1262857" y="2647950"/>
                <a:ext cx="33338" cy="55562"/>
              </a:xfrm>
              <a:custGeom>
                <a:avLst/>
                <a:gdLst/>
                <a:ahLst/>
                <a:cxnLst>
                  <a:cxn ang="0">
                    <a:pos x="7" y="12"/>
                  </a:cxn>
                  <a:cxn ang="0">
                    <a:pos x="4" y="9"/>
                  </a:cxn>
                  <a:cxn ang="0">
                    <a:pos x="0" y="4"/>
                  </a:cxn>
                  <a:cxn ang="0">
                    <a:pos x="0" y="0"/>
                  </a:cxn>
                  <a:cxn ang="0">
                    <a:pos x="5" y="0"/>
                  </a:cxn>
                  <a:cxn ang="0">
                    <a:pos x="12" y="4"/>
                  </a:cxn>
                  <a:cxn ang="0">
                    <a:pos x="9" y="5"/>
                  </a:cxn>
                  <a:cxn ang="0">
                    <a:pos x="9" y="9"/>
                  </a:cxn>
                  <a:cxn ang="0">
                    <a:pos x="14" y="5"/>
                  </a:cxn>
                  <a:cxn ang="0">
                    <a:pos x="16" y="2"/>
                  </a:cxn>
                  <a:cxn ang="0">
                    <a:pos x="16" y="7"/>
                  </a:cxn>
                  <a:cxn ang="0">
                    <a:pos x="16" y="14"/>
                  </a:cxn>
                  <a:cxn ang="0">
                    <a:pos x="17" y="16"/>
                  </a:cxn>
                  <a:cxn ang="0">
                    <a:pos x="19" y="19"/>
                  </a:cxn>
                  <a:cxn ang="0">
                    <a:pos x="17" y="21"/>
                  </a:cxn>
                  <a:cxn ang="0">
                    <a:pos x="16" y="24"/>
                  </a:cxn>
                  <a:cxn ang="0">
                    <a:pos x="19" y="29"/>
                  </a:cxn>
                  <a:cxn ang="0">
                    <a:pos x="21" y="35"/>
                  </a:cxn>
                  <a:cxn ang="0">
                    <a:pos x="14" y="31"/>
                  </a:cxn>
                  <a:cxn ang="0">
                    <a:pos x="14" y="24"/>
                  </a:cxn>
                  <a:cxn ang="0">
                    <a:pos x="14" y="21"/>
                  </a:cxn>
                  <a:cxn ang="0">
                    <a:pos x="16" y="19"/>
                  </a:cxn>
                  <a:cxn ang="0">
                    <a:pos x="10" y="14"/>
                  </a:cxn>
                  <a:cxn ang="0">
                    <a:pos x="7" y="12"/>
                  </a:cxn>
                </a:cxnLst>
                <a:rect l="0" t="0" r="r" b="b"/>
                <a:pathLst>
                  <a:path w="21" h="35">
                    <a:moveTo>
                      <a:pt x="7" y="12"/>
                    </a:moveTo>
                    <a:lnTo>
                      <a:pt x="4" y="9"/>
                    </a:lnTo>
                    <a:lnTo>
                      <a:pt x="0" y="4"/>
                    </a:lnTo>
                    <a:lnTo>
                      <a:pt x="0" y="0"/>
                    </a:lnTo>
                    <a:lnTo>
                      <a:pt x="5" y="0"/>
                    </a:lnTo>
                    <a:lnTo>
                      <a:pt x="12" y="4"/>
                    </a:lnTo>
                    <a:lnTo>
                      <a:pt x="9" y="5"/>
                    </a:lnTo>
                    <a:lnTo>
                      <a:pt x="9" y="9"/>
                    </a:lnTo>
                    <a:lnTo>
                      <a:pt x="14" y="5"/>
                    </a:lnTo>
                    <a:lnTo>
                      <a:pt x="16" y="2"/>
                    </a:lnTo>
                    <a:lnTo>
                      <a:pt x="16" y="7"/>
                    </a:lnTo>
                    <a:lnTo>
                      <a:pt x="16" y="14"/>
                    </a:lnTo>
                    <a:lnTo>
                      <a:pt x="17" y="16"/>
                    </a:lnTo>
                    <a:lnTo>
                      <a:pt x="19" y="19"/>
                    </a:lnTo>
                    <a:lnTo>
                      <a:pt x="17" y="21"/>
                    </a:lnTo>
                    <a:lnTo>
                      <a:pt x="16" y="24"/>
                    </a:lnTo>
                    <a:lnTo>
                      <a:pt x="19" y="29"/>
                    </a:lnTo>
                    <a:lnTo>
                      <a:pt x="21" y="35"/>
                    </a:lnTo>
                    <a:lnTo>
                      <a:pt x="14" y="31"/>
                    </a:lnTo>
                    <a:lnTo>
                      <a:pt x="14" y="24"/>
                    </a:lnTo>
                    <a:lnTo>
                      <a:pt x="14" y="21"/>
                    </a:lnTo>
                    <a:lnTo>
                      <a:pt x="16" y="19"/>
                    </a:lnTo>
                    <a:lnTo>
                      <a:pt x="10" y="14"/>
                    </a:lnTo>
                    <a:lnTo>
                      <a:pt x="7" y="12"/>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615" name="Freeform 345"/>
              <p:cNvSpPr>
                <a:spLocks/>
              </p:cNvSpPr>
              <p:nvPr/>
            </p:nvSpPr>
            <p:spPr bwMode="auto">
              <a:xfrm>
                <a:off x="772319" y="2525713"/>
                <a:ext cx="47625" cy="31750"/>
              </a:xfrm>
              <a:custGeom>
                <a:avLst/>
                <a:gdLst/>
                <a:ahLst/>
                <a:cxnLst>
                  <a:cxn ang="0">
                    <a:pos x="24" y="0"/>
                  </a:cxn>
                  <a:cxn ang="0">
                    <a:pos x="27" y="0"/>
                  </a:cxn>
                  <a:cxn ang="0">
                    <a:pos x="30" y="0"/>
                  </a:cxn>
                  <a:cxn ang="0">
                    <a:pos x="30" y="7"/>
                  </a:cxn>
                  <a:cxn ang="0">
                    <a:pos x="20" y="12"/>
                  </a:cxn>
                  <a:cxn ang="0">
                    <a:pos x="10" y="20"/>
                  </a:cxn>
                  <a:cxn ang="0">
                    <a:pos x="5" y="15"/>
                  </a:cxn>
                  <a:cxn ang="0">
                    <a:pos x="0" y="14"/>
                  </a:cxn>
                  <a:cxn ang="0">
                    <a:pos x="0" y="7"/>
                  </a:cxn>
                  <a:cxn ang="0">
                    <a:pos x="12" y="2"/>
                  </a:cxn>
                  <a:cxn ang="0">
                    <a:pos x="24" y="0"/>
                  </a:cxn>
                </a:cxnLst>
                <a:rect l="0" t="0" r="r" b="b"/>
                <a:pathLst>
                  <a:path w="30" h="20">
                    <a:moveTo>
                      <a:pt x="24" y="0"/>
                    </a:moveTo>
                    <a:lnTo>
                      <a:pt x="27" y="0"/>
                    </a:lnTo>
                    <a:lnTo>
                      <a:pt x="30" y="0"/>
                    </a:lnTo>
                    <a:lnTo>
                      <a:pt x="30" y="7"/>
                    </a:lnTo>
                    <a:lnTo>
                      <a:pt x="20" y="12"/>
                    </a:lnTo>
                    <a:lnTo>
                      <a:pt x="10" y="20"/>
                    </a:lnTo>
                    <a:lnTo>
                      <a:pt x="5" y="15"/>
                    </a:lnTo>
                    <a:lnTo>
                      <a:pt x="0" y="14"/>
                    </a:lnTo>
                    <a:lnTo>
                      <a:pt x="0" y="7"/>
                    </a:lnTo>
                    <a:lnTo>
                      <a:pt x="12" y="2"/>
                    </a:lnTo>
                    <a:lnTo>
                      <a:pt x="24" y="0"/>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616" name="Freeform 346"/>
              <p:cNvSpPr>
                <a:spLocks/>
              </p:cNvSpPr>
              <p:nvPr/>
            </p:nvSpPr>
            <p:spPr bwMode="auto">
              <a:xfrm>
                <a:off x="4596607" y="3098800"/>
                <a:ext cx="63500" cy="38100"/>
              </a:xfrm>
              <a:custGeom>
                <a:avLst/>
                <a:gdLst/>
                <a:ahLst/>
                <a:cxnLst>
                  <a:cxn ang="0">
                    <a:pos x="0" y="2"/>
                  </a:cxn>
                  <a:cxn ang="0">
                    <a:pos x="0" y="5"/>
                  </a:cxn>
                  <a:cxn ang="0">
                    <a:pos x="4" y="7"/>
                  </a:cxn>
                  <a:cxn ang="0">
                    <a:pos x="9" y="8"/>
                  </a:cxn>
                  <a:cxn ang="0">
                    <a:pos x="19" y="14"/>
                  </a:cxn>
                  <a:cxn ang="0">
                    <a:pos x="31" y="22"/>
                  </a:cxn>
                  <a:cxn ang="0">
                    <a:pos x="33" y="22"/>
                  </a:cxn>
                  <a:cxn ang="0">
                    <a:pos x="35" y="24"/>
                  </a:cxn>
                  <a:cxn ang="0">
                    <a:pos x="36" y="22"/>
                  </a:cxn>
                  <a:cxn ang="0">
                    <a:pos x="38" y="21"/>
                  </a:cxn>
                  <a:cxn ang="0">
                    <a:pos x="36" y="15"/>
                  </a:cxn>
                  <a:cxn ang="0">
                    <a:pos x="36" y="12"/>
                  </a:cxn>
                  <a:cxn ang="0">
                    <a:pos x="36" y="8"/>
                  </a:cxn>
                  <a:cxn ang="0">
                    <a:pos x="38" y="7"/>
                  </a:cxn>
                  <a:cxn ang="0">
                    <a:pos x="40" y="0"/>
                  </a:cxn>
                  <a:cxn ang="0">
                    <a:pos x="31" y="2"/>
                  </a:cxn>
                  <a:cxn ang="0">
                    <a:pos x="22" y="3"/>
                  </a:cxn>
                  <a:cxn ang="0">
                    <a:pos x="12" y="0"/>
                  </a:cxn>
                  <a:cxn ang="0">
                    <a:pos x="0" y="2"/>
                  </a:cxn>
                </a:cxnLst>
                <a:rect l="0" t="0" r="r" b="b"/>
                <a:pathLst>
                  <a:path w="40" h="24">
                    <a:moveTo>
                      <a:pt x="0" y="2"/>
                    </a:moveTo>
                    <a:lnTo>
                      <a:pt x="0" y="5"/>
                    </a:lnTo>
                    <a:lnTo>
                      <a:pt x="4" y="7"/>
                    </a:lnTo>
                    <a:lnTo>
                      <a:pt x="9" y="8"/>
                    </a:lnTo>
                    <a:lnTo>
                      <a:pt x="19" y="14"/>
                    </a:lnTo>
                    <a:lnTo>
                      <a:pt x="31" y="22"/>
                    </a:lnTo>
                    <a:lnTo>
                      <a:pt x="33" y="22"/>
                    </a:lnTo>
                    <a:lnTo>
                      <a:pt x="35" y="24"/>
                    </a:lnTo>
                    <a:lnTo>
                      <a:pt x="36" y="22"/>
                    </a:lnTo>
                    <a:lnTo>
                      <a:pt x="38" y="21"/>
                    </a:lnTo>
                    <a:lnTo>
                      <a:pt x="36" y="15"/>
                    </a:lnTo>
                    <a:lnTo>
                      <a:pt x="36" y="12"/>
                    </a:lnTo>
                    <a:lnTo>
                      <a:pt x="36" y="8"/>
                    </a:lnTo>
                    <a:lnTo>
                      <a:pt x="38" y="7"/>
                    </a:lnTo>
                    <a:lnTo>
                      <a:pt x="40" y="0"/>
                    </a:lnTo>
                    <a:lnTo>
                      <a:pt x="31" y="2"/>
                    </a:lnTo>
                    <a:lnTo>
                      <a:pt x="22" y="3"/>
                    </a:lnTo>
                    <a:lnTo>
                      <a:pt x="12" y="0"/>
                    </a:lnTo>
                    <a:lnTo>
                      <a:pt x="0" y="2"/>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617" name="Freeform 347"/>
              <p:cNvSpPr>
                <a:spLocks/>
              </p:cNvSpPr>
              <p:nvPr/>
            </p:nvSpPr>
            <p:spPr bwMode="auto">
              <a:xfrm>
                <a:off x="4509294" y="2967038"/>
                <a:ext cx="22225" cy="41275"/>
              </a:xfrm>
              <a:custGeom>
                <a:avLst/>
                <a:gdLst/>
                <a:ahLst/>
                <a:cxnLst>
                  <a:cxn ang="0">
                    <a:pos x="4" y="6"/>
                  </a:cxn>
                  <a:cxn ang="0">
                    <a:pos x="7" y="2"/>
                  </a:cxn>
                  <a:cxn ang="0">
                    <a:pos x="12" y="0"/>
                  </a:cxn>
                  <a:cxn ang="0">
                    <a:pos x="12" y="4"/>
                  </a:cxn>
                  <a:cxn ang="0">
                    <a:pos x="14" y="7"/>
                  </a:cxn>
                  <a:cxn ang="0">
                    <a:pos x="10" y="18"/>
                  </a:cxn>
                  <a:cxn ang="0">
                    <a:pos x="10" y="26"/>
                  </a:cxn>
                  <a:cxn ang="0">
                    <a:pos x="5" y="23"/>
                  </a:cxn>
                  <a:cxn ang="0">
                    <a:pos x="4" y="18"/>
                  </a:cxn>
                  <a:cxn ang="0">
                    <a:pos x="2" y="11"/>
                  </a:cxn>
                  <a:cxn ang="0">
                    <a:pos x="0" y="7"/>
                  </a:cxn>
                  <a:cxn ang="0">
                    <a:pos x="2" y="6"/>
                  </a:cxn>
                  <a:cxn ang="0">
                    <a:pos x="4" y="6"/>
                  </a:cxn>
                </a:cxnLst>
                <a:rect l="0" t="0" r="r" b="b"/>
                <a:pathLst>
                  <a:path w="14" h="26">
                    <a:moveTo>
                      <a:pt x="4" y="6"/>
                    </a:moveTo>
                    <a:lnTo>
                      <a:pt x="7" y="2"/>
                    </a:lnTo>
                    <a:lnTo>
                      <a:pt x="12" y="0"/>
                    </a:lnTo>
                    <a:lnTo>
                      <a:pt x="12" y="4"/>
                    </a:lnTo>
                    <a:lnTo>
                      <a:pt x="14" y="7"/>
                    </a:lnTo>
                    <a:lnTo>
                      <a:pt x="10" y="18"/>
                    </a:lnTo>
                    <a:lnTo>
                      <a:pt x="10" y="26"/>
                    </a:lnTo>
                    <a:lnTo>
                      <a:pt x="5" y="23"/>
                    </a:lnTo>
                    <a:lnTo>
                      <a:pt x="4" y="18"/>
                    </a:lnTo>
                    <a:lnTo>
                      <a:pt x="2" y="11"/>
                    </a:lnTo>
                    <a:lnTo>
                      <a:pt x="0" y="7"/>
                    </a:lnTo>
                    <a:lnTo>
                      <a:pt x="2" y="6"/>
                    </a:lnTo>
                    <a:lnTo>
                      <a:pt x="4" y="6"/>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618" name="Freeform 348"/>
              <p:cNvSpPr>
                <a:spLocks/>
              </p:cNvSpPr>
              <p:nvPr/>
            </p:nvSpPr>
            <p:spPr bwMode="auto">
              <a:xfrm>
                <a:off x="4504532" y="3016250"/>
                <a:ext cx="31750" cy="60325"/>
              </a:xfrm>
              <a:custGeom>
                <a:avLst/>
                <a:gdLst/>
                <a:ahLst/>
                <a:cxnLst>
                  <a:cxn ang="0">
                    <a:pos x="5" y="17"/>
                  </a:cxn>
                  <a:cxn ang="0">
                    <a:pos x="1" y="11"/>
                  </a:cxn>
                  <a:cxn ang="0">
                    <a:pos x="0" y="5"/>
                  </a:cxn>
                  <a:cxn ang="0">
                    <a:pos x="5" y="2"/>
                  </a:cxn>
                  <a:cxn ang="0">
                    <a:pos x="10" y="0"/>
                  </a:cxn>
                  <a:cxn ang="0">
                    <a:pos x="13" y="0"/>
                  </a:cxn>
                  <a:cxn ang="0">
                    <a:pos x="17" y="2"/>
                  </a:cxn>
                  <a:cxn ang="0">
                    <a:pos x="20" y="12"/>
                  </a:cxn>
                  <a:cxn ang="0">
                    <a:pos x="20" y="23"/>
                  </a:cxn>
                  <a:cxn ang="0">
                    <a:pos x="15" y="33"/>
                  </a:cxn>
                  <a:cxn ang="0">
                    <a:pos x="7" y="38"/>
                  </a:cxn>
                  <a:cxn ang="0">
                    <a:pos x="1" y="33"/>
                  </a:cxn>
                  <a:cxn ang="0">
                    <a:pos x="1" y="26"/>
                  </a:cxn>
                  <a:cxn ang="0">
                    <a:pos x="3" y="21"/>
                  </a:cxn>
                  <a:cxn ang="0">
                    <a:pos x="5" y="17"/>
                  </a:cxn>
                </a:cxnLst>
                <a:rect l="0" t="0" r="r" b="b"/>
                <a:pathLst>
                  <a:path w="20" h="38">
                    <a:moveTo>
                      <a:pt x="5" y="17"/>
                    </a:moveTo>
                    <a:lnTo>
                      <a:pt x="1" y="11"/>
                    </a:lnTo>
                    <a:lnTo>
                      <a:pt x="0" y="5"/>
                    </a:lnTo>
                    <a:lnTo>
                      <a:pt x="5" y="2"/>
                    </a:lnTo>
                    <a:lnTo>
                      <a:pt x="10" y="0"/>
                    </a:lnTo>
                    <a:lnTo>
                      <a:pt x="13" y="0"/>
                    </a:lnTo>
                    <a:lnTo>
                      <a:pt x="17" y="2"/>
                    </a:lnTo>
                    <a:lnTo>
                      <a:pt x="20" y="12"/>
                    </a:lnTo>
                    <a:lnTo>
                      <a:pt x="20" y="23"/>
                    </a:lnTo>
                    <a:lnTo>
                      <a:pt x="15" y="33"/>
                    </a:lnTo>
                    <a:lnTo>
                      <a:pt x="7" y="38"/>
                    </a:lnTo>
                    <a:lnTo>
                      <a:pt x="1" y="33"/>
                    </a:lnTo>
                    <a:lnTo>
                      <a:pt x="1" y="26"/>
                    </a:lnTo>
                    <a:lnTo>
                      <a:pt x="3" y="21"/>
                    </a:lnTo>
                    <a:lnTo>
                      <a:pt x="5" y="17"/>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619" name="Freeform 349"/>
              <p:cNvSpPr>
                <a:spLocks/>
              </p:cNvSpPr>
              <p:nvPr/>
            </p:nvSpPr>
            <p:spPr bwMode="auto">
              <a:xfrm>
                <a:off x="4375944" y="3052763"/>
                <a:ext cx="15875" cy="12700"/>
              </a:xfrm>
              <a:custGeom>
                <a:avLst/>
                <a:gdLst/>
                <a:ahLst/>
                <a:cxnLst>
                  <a:cxn ang="0">
                    <a:pos x="10" y="5"/>
                  </a:cxn>
                  <a:cxn ang="0">
                    <a:pos x="7" y="7"/>
                  </a:cxn>
                  <a:cxn ang="0">
                    <a:pos x="5" y="8"/>
                  </a:cxn>
                  <a:cxn ang="0">
                    <a:pos x="2" y="5"/>
                  </a:cxn>
                  <a:cxn ang="0">
                    <a:pos x="0" y="3"/>
                  </a:cxn>
                  <a:cxn ang="0">
                    <a:pos x="3" y="0"/>
                  </a:cxn>
                  <a:cxn ang="0">
                    <a:pos x="7" y="0"/>
                  </a:cxn>
                  <a:cxn ang="0">
                    <a:pos x="8" y="1"/>
                  </a:cxn>
                  <a:cxn ang="0">
                    <a:pos x="10" y="5"/>
                  </a:cxn>
                </a:cxnLst>
                <a:rect l="0" t="0" r="r" b="b"/>
                <a:pathLst>
                  <a:path w="10" h="8">
                    <a:moveTo>
                      <a:pt x="10" y="5"/>
                    </a:moveTo>
                    <a:lnTo>
                      <a:pt x="7" y="7"/>
                    </a:lnTo>
                    <a:lnTo>
                      <a:pt x="5" y="8"/>
                    </a:lnTo>
                    <a:lnTo>
                      <a:pt x="2" y="5"/>
                    </a:lnTo>
                    <a:lnTo>
                      <a:pt x="0" y="3"/>
                    </a:lnTo>
                    <a:lnTo>
                      <a:pt x="3" y="0"/>
                    </a:lnTo>
                    <a:lnTo>
                      <a:pt x="7" y="0"/>
                    </a:lnTo>
                    <a:lnTo>
                      <a:pt x="8" y="1"/>
                    </a:lnTo>
                    <a:lnTo>
                      <a:pt x="10" y="5"/>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620" name="Freeform 350"/>
              <p:cNvSpPr>
                <a:spLocks/>
              </p:cNvSpPr>
              <p:nvPr/>
            </p:nvSpPr>
            <p:spPr bwMode="auto">
              <a:xfrm>
                <a:off x="4542632" y="2587625"/>
                <a:ext cx="19050" cy="25400"/>
              </a:xfrm>
              <a:custGeom>
                <a:avLst/>
                <a:gdLst/>
                <a:ahLst/>
                <a:cxnLst>
                  <a:cxn ang="0">
                    <a:pos x="10" y="12"/>
                  </a:cxn>
                  <a:cxn ang="0">
                    <a:pos x="1" y="11"/>
                  </a:cxn>
                  <a:cxn ang="0">
                    <a:pos x="0" y="5"/>
                  </a:cxn>
                  <a:cxn ang="0">
                    <a:pos x="0" y="2"/>
                  </a:cxn>
                  <a:cxn ang="0">
                    <a:pos x="0" y="0"/>
                  </a:cxn>
                  <a:cxn ang="0">
                    <a:pos x="8" y="0"/>
                  </a:cxn>
                  <a:cxn ang="0">
                    <a:pos x="10" y="5"/>
                  </a:cxn>
                  <a:cxn ang="0">
                    <a:pos x="12" y="11"/>
                  </a:cxn>
                  <a:cxn ang="0">
                    <a:pos x="10" y="14"/>
                  </a:cxn>
                  <a:cxn ang="0">
                    <a:pos x="10" y="16"/>
                  </a:cxn>
                  <a:cxn ang="0">
                    <a:pos x="10" y="14"/>
                  </a:cxn>
                  <a:cxn ang="0">
                    <a:pos x="10" y="12"/>
                  </a:cxn>
                </a:cxnLst>
                <a:rect l="0" t="0" r="r" b="b"/>
                <a:pathLst>
                  <a:path w="12" h="16">
                    <a:moveTo>
                      <a:pt x="10" y="12"/>
                    </a:moveTo>
                    <a:lnTo>
                      <a:pt x="1" y="11"/>
                    </a:lnTo>
                    <a:lnTo>
                      <a:pt x="0" y="5"/>
                    </a:lnTo>
                    <a:lnTo>
                      <a:pt x="0" y="2"/>
                    </a:lnTo>
                    <a:lnTo>
                      <a:pt x="0" y="0"/>
                    </a:lnTo>
                    <a:lnTo>
                      <a:pt x="8" y="0"/>
                    </a:lnTo>
                    <a:lnTo>
                      <a:pt x="10" y="5"/>
                    </a:lnTo>
                    <a:lnTo>
                      <a:pt x="12" y="11"/>
                    </a:lnTo>
                    <a:lnTo>
                      <a:pt x="10" y="14"/>
                    </a:lnTo>
                    <a:lnTo>
                      <a:pt x="10" y="16"/>
                    </a:lnTo>
                    <a:lnTo>
                      <a:pt x="10" y="14"/>
                    </a:lnTo>
                    <a:lnTo>
                      <a:pt x="10" y="12"/>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621" name="Freeform 351"/>
              <p:cNvSpPr>
                <a:spLocks/>
              </p:cNvSpPr>
              <p:nvPr/>
            </p:nvSpPr>
            <p:spPr bwMode="auto">
              <a:xfrm>
                <a:off x="4566444" y="2566988"/>
                <a:ext cx="36513" cy="50800"/>
              </a:xfrm>
              <a:custGeom>
                <a:avLst/>
                <a:gdLst/>
                <a:ahLst/>
                <a:cxnLst>
                  <a:cxn ang="0">
                    <a:pos x="4" y="29"/>
                  </a:cxn>
                  <a:cxn ang="0">
                    <a:pos x="7" y="25"/>
                  </a:cxn>
                  <a:cxn ang="0">
                    <a:pos x="11" y="22"/>
                  </a:cxn>
                  <a:cxn ang="0">
                    <a:pos x="2" y="18"/>
                  </a:cxn>
                  <a:cxn ang="0">
                    <a:pos x="0" y="15"/>
                  </a:cxn>
                  <a:cxn ang="0">
                    <a:pos x="2" y="5"/>
                  </a:cxn>
                  <a:cxn ang="0">
                    <a:pos x="9" y="0"/>
                  </a:cxn>
                  <a:cxn ang="0">
                    <a:pos x="17" y="1"/>
                  </a:cxn>
                  <a:cxn ang="0">
                    <a:pos x="23" y="12"/>
                  </a:cxn>
                  <a:cxn ang="0">
                    <a:pos x="17" y="15"/>
                  </a:cxn>
                  <a:cxn ang="0">
                    <a:pos x="16" y="22"/>
                  </a:cxn>
                  <a:cxn ang="0">
                    <a:pos x="12" y="29"/>
                  </a:cxn>
                  <a:cxn ang="0">
                    <a:pos x="7" y="32"/>
                  </a:cxn>
                  <a:cxn ang="0">
                    <a:pos x="2" y="31"/>
                  </a:cxn>
                  <a:cxn ang="0">
                    <a:pos x="0" y="29"/>
                  </a:cxn>
                  <a:cxn ang="0">
                    <a:pos x="0" y="27"/>
                  </a:cxn>
                  <a:cxn ang="0">
                    <a:pos x="2" y="27"/>
                  </a:cxn>
                  <a:cxn ang="0">
                    <a:pos x="4" y="29"/>
                  </a:cxn>
                </a:cxnLst>
                <a:rect l="0" t="0" r="r" b="b"/>
                <a:pathLst>
                  <a:path w="23" h="32">
                    <a:moveTo>
                      <a:pt x="4" y="29"/>
                    </a:moveTo>
                    <a:lnTo>
                      <a:pt x="7" y="25"/>
                    </a:lnTo>
                    <a:lnTo>
                      <a:pt x="11" y="22"/>
                    </a:lnTo>
                    <a:lnTo>
                      <a:pt x="2" y="18"/>
                    </a:lnTo>
                    <a:lnTo>
                      <a:pt x="0" y="15"/>
                    </a:lnTo>
                    <a:lnTo>
                      <a:pt x="2" y="5"/>
                    </a:lnTo>
                    <a:lnTo>
                      <a:pt x="9" y="0"/>
                    </a:lnTo>
                    <a:lnTo>
                      <a:pt x="17" y="1"/>
                    </a:lnTo>
                    <a:lnTo>
                      <a:pt x="23" y="12"/>
                    </a:lnTo>
                    <a:lnTo>
                      <a:pt x="17" y="15"/>
                    </a:lnTo>
                    <a:lnTo>
                      <a:pt x="16" y="22"/>
                    </a:lnTo>
                    <a:lnTo>
                      <a:pt x="12" y="29"/>
                    </a:lnTo>
                    <a:lnTo>
                      <a:pt x="7" y="32"/>
                    </a:lnTo>
                    <a:lnTo>
                      <a:pt x="2" y="31"/>
                    </a:lnTo>
                    <a:lnTo>
                      <a:pt x="0" y="29"/>
                    </a:lnTo>
                    <a:lnTo>
                      <a:pt x="0" y="27"/>
                    </a:lnTo>
                    <a:lnTo>
                      <a:pt x="2" y="27"/>
                    </a:lnTo>
                    <a:lnTo>
                      <a:pt x="4" y="29"/>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622" name="Freeform 352"/>
              <p:cNvSpPr>
                <a:spLocks/>
              </p:cNvSpPr>
              <p:nvPr/>
            </p:nvSpPr>
            <p:spPr bwMode="auto">
              <a:xfrm>
                <a:off x="4725194" y="2506663"/>
                <a:ext cx="19050" cy="30162"/>
              </a:xfrm>
              <a:custGeom>
                <a:avLst/>
                <a:gdLst/>
                <a:ahLst/>
                <a:cxnLst>
                  <a:cxn ang="0">
                    <a:pos x="9" y="7"/>
                  </a:cxn>
                  <a:cxn ang="0">
                    <a:pos x="5" y="12"/>
                  </a:cxn>
                  <a:cxn ang="0">
                    <a:pos x="2" y="19"/>
                  </a:cxn>
                  <a:cxn ang="0">
                    <a:pos x="0" y="15"/>
                  </a:cxn>
                  <a:cxn ang="0">
                    <a:pos x="2" y="14"/>
                  </a:cxn>
                  <a:cxn ang="0">
                    <a:pos x="3" y="5"/>
                  </a:cxn>
                  <a:cxn ang="0">
                    <a:pos x="12" y="0"/>
                  </a:cxn>
                  <a:cxn ang="0">
                    <a:pos x="10" y="3"/>
                  </a:cxn>
                  <a:cxn ang="0">
                    <a:pos x="9" y="7"/>
                  </a:cxn>
                </a:cxnLst>
                <a:rect l="0" t="0" r="r" b="b"/>
                <a:pathLst>
                  <a:path w="12" h="19">
                    <a:moveTo>
                      <a:pt x="9" y="7"/>
                    </a:moveTo>
                    <a:lnTo>
                      <a:pt x="5" y="12"/>
                    </a:lnTo>
                    <a:lnTo>
                      <a:pt x="2" y="19"/>
                    </a:lnTo>
                    <a:lnTo>
                      <a:pt x="0" y="15"/>
                    </a:lnTo>
                    <a:lnTo>
                      <a:pt x="2" y="14"/>
                    </a:lnTo>
                    <a:lnTo>
                      <a:pt x="3" y="5"/>
                    </a:lnTo>
                    <a:lnTo>
                      <a:pt x="12" y="0"/>
                    </a:lnTo>
                    <a:lnTo>
                      <a:pt x="10" y="3"/>
                    </a:lnTo>
                    <a:lnTo>
                      <a:pt x="9" y="7"/>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623" name="Freeform 353"/>
              <p:cNvSpPr>
                <a:spLocks/>
              </p:cNvSpPr>
              <p:nvPr/>
            </p:nvSpPr>
            <p:spPr bwMode="auto">
              <a:xfrm>
                <a:off x="4809332" y="2465388"/>
                <a:ext cx="26988" cy="38100"/>
              </a:xfrm>
              <a:custGeom>
                <a:avLst/>
                <a:gdLst/>
                <a:ahLst/>
                <a:cxnLst>
                  <a:cxn ang="0">
                    <a:pos x="14" y="12"/>
                  </a:cxn>
                  <a:cxn ang="0">
                    <a:pos x="14" y="15"/>
                  </a:cxn>
                  <a:cxn ang="0">
                    <a:pos x="14" y="19"/>
                  </a:cxn>
                  <a:cxn ang="0">
                    <a:pos x="9" y="21"/>
                  </a:cxn>
                  <a:cxn ang="0">
                    <a:pos x="5" y="24"/>
                  </a:cxn>
                  <a:cxn ang="0">
                    <a:pos x="0" y="21"/>
                  </a:cxn>
                  <a:cxn ang="0">
                    <a:pos x="0" y="15"/>
                  </a:cxn>
                  <a:cxn ang="0">
                    <a:pos x="5" y="14"/>
                  </a:cxn>
                  <a:cxn ang="0">
                    <a:pos x="11" y="12"/>
                  </a:cxn>
                  <a:cxn ang="0">
                    <a:pos x="9" y="9"/>
                  </a:cxn>
                  <a:cxn ang="0">
                    <a:pos x="7" y="5"/>
                  </a:cxn>
                  <a:cxn ang="0">
                    <a:pos x="9" y="2"/>
                  </a:cxn>
                  <a:cxn ang="0">
                    <a:pos x="12" y="0"/>
                  </a:cxn>
                  <a:cxn ang="0">
                    <a:pos x="14" y="3"/>
                  </a:cxn>
                  <a:cxn ang="0">
                    <a:pos x="17" y="5"/>
                  </a:cxn>
                  <a:cxn ang="0">
                    <a:pos x="16" y="9"/>
                  </a:cxn>
                  <a:cxn ang="0">
                    <a:pos x="14" y="12"/>
                  </a:cxn>
                </a:cxnLst>
                <a:rect l="0" t="0" r="r" b="b"/>
                <a:pathLst>
                  <a:path w="17" h="24">
                    <a:moveTo>
                      <a:pt x="14" y="12"/>
                    </a:moveTo>
                    <a:lnTo>
                      <a:pt x="14" y="15"/>
                    </a:lnTo>
                    <a:lnTo>
                      <a:pt x="14" y="19"/>
                    </a:lnTo>
                    <a:lnTo>
                      <a:pt x="9" y="21"/>
                    </a:lnTo>
                    <a:lnTo>
                      <a:pt x="5" y="24"/>
                    </a:lnTo>
                    <a:lnTo>
                      <a:pt x="0" y="21"/>
                    </a:lnTo>
                    <a:lnTo>
                      <a:pt x="0" y="15"/>
                    </a:lnTo>
                    <a:lnTo>
                      <a:pt x="5" y="14"/>
                    </a:lnTo>
                    <a:lnTo>
                      <a:pt x="11" y="12"/>
                    </a:lnTo>
                    <a:lnTo>
                      <a:pt x="9" y="9"/>
                    </a:lnTo>
                    <a:lnTo>
                      <a:pt x="7" y="5"/>
                    </a:lnTo>
                    <a:lnTo>
                      <a:pt x="9" y="2"/>
                    </a:lnTo>
                    <a:lnTo>
                      <a:pt x="12" y="0"/>
                    </a:lnTo>
                    <a:lnTo>
                      <a:pt x="14" y="3"/>
                    </a:lnTo>
                    <a:lnTo>
                      <a:pt x="17" y="5"/>
                    </a:lnTo>
                    <a:lnTo>
                      <a:pt x="16" y="9"/>
                    </a:lnTo>
                    <a:lnTo>
                      <a:pt x="14" y="12"/>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624" name="Freeform 354"/>
              <p:cNvSpPr>
                <a:spLocks/>
              </p:cNvSpPr>
              <p:nvPr/>
            </p:nvSpPr>
            <p:spPr bwMode="auto">
              <a:xfrm>
                <a:off x="4858544" y="3170238"/>
                <a:ext cx="52388" cy="7937"/>
              </a:xfrm>
              <a:custGeom>
                <a:avLst/>
                <a:gdLst/>
                <a:ahLst/>
                <a:cxnLst>
                  <a:cxn ang="0">
                    <a:pos x="33" y="5"/>
                  </a:cxn>
                  <a:cxn ang="0">
                    <a:pos x="24" y="5"/>
                  </a:cxn>
                  <a:cxn ang="0">
                    <a:pos x="19" y="5"/>
                  </a:cxn>
                  <a:cxn ang="0">
                    <a:pos x="11" y="3"/>
                  </a:cxn>
                  <a:cxn ang="0">
                    <a:pos x="0" y="1"/>
                  </a:cxn>
                  <a:cxn ang="0">
                    <a:pos x="17" y="0"/>
                  </a:cxn>
                  <a:cxn ang="0">
                    <a:pos x="33" y="5"/>
                  </a:cxn>
                </a:cxnLst>
                <a:rect l="0" t="0" r="r" b="b"/>
                <a:pathLst>
                  <a:path w="33" h="5">
                    <a:moveTo>
                      <a:pt x="33" y="5"/>
                    </a:moveTo>
                    <a:lnTo>
                      <a:pt x="24" y="5"/>
                    </a:lnTo>
                    <a:lnTo>
                      <a:pt x="19" y="5"/>
                    </a:lnTo>
                    <a:lnTo>
                      <a:pt x="11" y="3"/>
                    </a:lnTo>
                    <a:lnTo>
                      <a:pt x="0" y="1"/>
                    </a:lnTo>
                    <a:lnTo>
                      <a:pt x="17" y="0"/>
                    </a:lnTo>
                    <a:lnTo>
                      <a:pt x="33" y="5"/>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625" name="Freeform 355"/>
              <p:cNvSpPr>
                <a:spLocks/>
              </p:cNvSpPr>
              <p:nvPr/>
            </p:nvSpPr>
            <p:spPr bwMode="auto">
              <a:xfrm>
                <a:off x="5052219" y="3160713"/>
                <a:ext cx="49213" cy="25400"/>
              </a:xfrm>
              <a:custGeom>
                <a:avLst/>
                <a:gdLst/>
                <a:ahLst/>
                <a:cxnLst>
                  <a:cxn ang="0">
                    <a:pos x="7" y="16"/>
                  </a:cxn>
                  <a:cxn ang="0">
                    <a:pos x="4" y="14"/>
                  </a:cxn>
                  <a:cxn ang="0">
                    <a:pos x="0" y="12"/>
                  </a:cxn>
                  <a:cxn ang="0">
                    <a:pos x="0" y="11"/>
                  </a:cxn>
                  <a:cxn ang="0">
                    <a:pos x="14" y="4"/>
                  </a:cxn>
                  <a:cxn ang="0">
                    <a:pos x="31" y="0"/>
                  </a:cxn>
                  <a:cxn ang="0">
                    <a:pos x="28" y="4"/>
                  </a:cxn>
                  <a:cxn ang="0">
                    <a:pos x="24" y="6"/>
                  </a:cxn>
                  <a:cxn ang="0">
                    <a:pos x="23" y="7"/>
                  </a:cxn>
                  <a:cxn ang="0">
                    <a:pos x="23" y="11"/>
                  </a:cxn>
                  <a:cxn ang="0">
                    <a:pos x="16" y="14"/>
                  </a:cxn>
                  <a:cxn ang="0">
                    <a:pos x="7" y="16"/>
                  </a:cxn>
                </a:cxnLst>
                <a:rect l="0" t="0" r="r" b="b"/>
                <a:pathLst>
                  <a:path w="31" h="16">
                    <a:moveTo>
                      <a:pt x="7" y="16"/>
                    </a:moveTo>
                    <a:lnTo>
                      <a:pt x="4" y="14"/>
                    </a:lnTo>
                    <a:lnTo>
                      <a:pt x="0" y="12"/>
                    </a:lnTo>
                    <a:lnTo>
                      <a:pt x="0" y="11"/>
                    </a:lnTo>
                    <a:lnTo>
                      <a:pt x="14" y="4"/>
                    </a:lnTo>
                    <a:lnTo>
                      <a:pt x="31" y="0"/>
                    </a:lnTo>
                    <a:lnTo>
                      <a:pt x="28" y="4"/>
                    </a:lnTo>
                    <a:lnTo>
                      <a:pt x="24" y="6"/>
                    </a:lnTo>
                    <a:lnTo>
                      <a:pt x="23" y="7"/>
                    </a:lnTo>
                    <a:lnTo>
                      <a:pt x="23" y="11"/>
                    </a:lnTo>
                    <a:lnTo>
                      <a:pt x="16" y="14"/>
                    </a:lnTo>
                    <a:lnTo>
                      <a:pt x="7" y="16"/>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626" name="Freeform 356"/>
              <p:cNvSpPr>
                <a:spLocks/>
              </p:cNvSpPr>
              <p:nvPr/>
            </p:nvSpPr>
            <p:spPr bwMode="auto">
              <a:xfrm>
                <a:off x="5530057" y="3729038"/>
                <a:ext cx="25400" cy="11112"/>
              </a:xfrm>
              <a:custGeom>
                <a:avLst/>
                <a:gdLst/>
                <a:ahLst/>
                <a:cxnLst>
                  <a:cxn ang="0">
                    <a:pos x="0" y="4"/>
                  </a:cxn>
                  <a:cxn ang="0">
                    <a:pos x="4" y="5"/>
                  </a:cxn>
                  <a:cxn ang="0">
                    <a:pos x="7" y="7"/>
                  </a:cxn>
                  <a:cxn ang="0">
                    <a:pos x="11" y="4"/>
                  </a:cxn>
                  <a:cxn ang="0">
                    <a:pos x="16" y="0"/>
                  </a:cxn>
                  <a:cxn ang="0">
                    <a:pos x="7" y="0"/>
                  </a:cxn>
                  <a:cxn ang="0">
                    <a:pos x="0" y="4"/>
                  </a:cxn>
                </a:cxnLst>
                <a:rect l="0" t="0" r="r" b="b"/>
                <a:pathLst>
                  <a:path w="16" h="7">
                    <a:moveTo>
                      <a:pt x="0" y="4"/>
                    </a:moveTo>
                    <a:lnTo>
                      <a:pt x="4" y="5"/>
                    </a:lnTo>
                    <a:lnTo>
                      <a:pt x="7" y="7"/>
                    </a:lnTo>
                    <a:lnTo>
                      <a:pt x="11" y="4"/>
                    </a:lnTo>
                    <a:lnTo>
                      <a:pt x="16" y="0"/>
                    </a:lnTo>
                    <a:lnTo>
                      <a:pt x="7" y="0"/>
                    </a:lnTo>
                    <a:lnTo>
                      <a:pt x="0" y="4"/>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627" name="Freeform 357"/>
              <p:cNvSpPr>
                <a:spLocks/>
              </p:cNvSpPr>
              <p:nvPr/>
            </p:nvSpPr>
            <p:spPr bwMode="auto">
              <a:xfrm>
                <a:off x="5407819" y="2081213"/>
                <a:ext cx="49213" cy="34925"/>
              </a:xfrm>
              <a:custGeom>
                <a:avLst/>
                <a:gdLst/>
                <a:ahLst/>
                <a:cxnLst>
                  <a:cxn ang="0">
                    <a:pos x="7" y="5"/>
                  </a:cxn>
                  <a:cxn ang="0">
                    <a:pos x="9" y="1"/>
                  </a:cxn>
                  <a:cxn ang="0">
                    <a:pos x="12" y="0"/>
                  </a:cxn>
                  <a:cxn ang="0">
                    <a:pos x="21" y="3"/>
                  </a:cxn>
                  <a:cxn ang="0">
                    <a:pos x="31" y="6"/>
                  </a:cxn>
                  <a:cxn ang="0">
                    <a:pos x="31" y="13"/>
                  </a:cxn>
                  <a:cxn ang="0">
                    <a:pos x="19" y="18"/>
                  </a:cxn>
                  <a:cxn ang="0">
                    <a:pos x="9" y="22"/>
                  </a:cxn>
                  <a:cxn ang="0">
                    <a:pos x="2" y="20"/>
                  </a:cxn>
                  <a:cxn ang="0">
                    <a:pos x="0" y="17"/>
                  </a:cxn>
                  <a:cxn ang="0">
                    <a:pos x="2" y="10"/>
                  </a:cxn>
                  <a:cxn ang="0">
                    <a:pos x="7" y="5"/>
                  </a:cxn>
                </a:cxnLst>
                <a:rect l="0" t="0" r="r" b="b"/>
                <a:pathLst>
                  <a:path w="31" h="22">
                    <a:moveTo>
                      <a:pt x="7" y="5"/>
                    </a:moveTo>
                    <a:lnTo>
                      <a:pt x="9" y="1"/>
                    </a:lnTo>
                    <a:lnTo>
                      <a:pt x="12" y="0"/>
                    </a:lnTo>
                    <a:lnTo>
                      <a:pt x="21" y="3"/>
                    </a:lnTo>
                    <a:lnTo>
                      <a:pt x="31" y="6"/>
                    </a:lnTo>
                    <a:lnTo>
                      <a:pt x="31" y="13"/>
                    </a:lnTo>
                    <a:lnTo>
                      <a:pt x="19" y="18"/>
                    </a:lnTo>
                    <a:lnTo>
                      <a:pt x="9" y="22"/>
                    </a:lnTo>
                    <a:lnTo>
                      <a:pt x="2" y="20"/>
                    </a:lnTo>
                    <a:lnTo>
                      <a:pt x="0" y="17"/>
                    </a:lnTo>
                    <a:lnTo>
                      <a:pt x="2" y="10"/>
                    </a:lnTo>
                    <a:lnTo>
                      <a:pt x="7" y="5"/>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628" name="Freeform 358"/>
              <p:cNvSpPr>
                <a:spLocks/>
              </p:cNvSpPr>
              <p:nvPr/>
            </p:nvSpPr>
            <p:spPr bwMode="auto">
              <a:xfrm>
                <a:off x="5647532" y="2047875"/>
                <a:ext cx="41275" cy="26987"/>
              </a:xfrm>
              <a:custGeom>
                <a:avLst/>
                <a:gdLst/>
                <a:ahLst/>
                <a:cxnLst>
                  <a:cxn ang="0">
                    <a:pos x="26" y="14"/>
                  </a:cxn>
                  <a:cxn ang="0">
                    <a:pos x="23" y="17"/>
                  </a:cxn>
                  <a:cxn ang="0">
                    <a:pos x="19" y="17"/>
                  </a:cxn>
                  <a:cxn ang="0">
                    <a:pos x="7" y="12"/>
                  </a:cxn>
                  <a:cxn ang="0">
                    <a:pos x="0" y="5"/>
                  </a:cxn>
                  <a:cxn ang="0">
                    <a:pos x="4" y="0"/>
                  </a:cxn>
                  <a:cxn ang="0">
                    <a:pos x="12" y="2"/>
                  </a:cxn>
                  <a:cxn ang="0">
                    <a:pos x="21" y="5"/>
                  </a:cxn>
                  <a:cxn ang="0">
                    <a:pos x="26" y="14"/>
                  </a:cxn>
                </a:cxnLst>
                <a:rect l="0" t="0" r="r" b="b"/>
                <a:pathLst>
                  <a:path w="26" h="17">
                    <a:moveTo>
                      <a:pt x="26" y="14"/>
                    </a:moveTo>
                    <a:lnTo>
                      <a:pt x="23" y="17"/>
                    </a:lnTo>
                    <a:lnTo>
                      <a:pt x="19" y="17"/>
                    </a:lnTo>
                    <a:lnTo>
                      <a:pt x="7" y="12"/>
                    </a:lnTo>
                    <a:lnTo>
                      <a:pt x="0" y="5"/>
                    </a:lnTo>
                    <a:lnTo>
                      <a:pt x="4" y="0"/>
                    </a:lnTo>
                    <a:lnTo>
                      <a:pt x="12" y="2"/>
                    </a:lnTo>
                    <a:lnTo>
                      <a:pt x="21" y="5"/>
                    </a:lnTo>
                    <a:lnTo>
                      <a:pt x="26" y="14"/>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629" name="Freeform 359"/>
              <p:cNvSpPr>
                <a:spLocks/>
              </p:cNvSpPr>
              <p:nvPr/>
            </p:nvSpPr>
            <p:spPr bwMode="auto">
              <a:xfrm>
                <a:off x="5909469" y="1908175"/>
                <a:ext cx="36513" cy="25400"/>
              </a:xfrm>
              <a:custGeom>
                <a:avLst/>
                <a:gdLst/>
                <a:ahLst/>
                <a:cxnLst>
                  <a:cxn ang="0">
                    <a:pos x="2" y="16"/>
                  </a:cxn>
                  <a:cxn ang="0">
                    <a:pos x="12" y="12"/>
                  </a:cxn>
                  <a:cxn ang="0">
                    <a:pos x="23" y="10"/>
                  </a:cxn>
                  <a:cxn ang="0">
                    <a:pos x="16" y="4"/>
                  </a:cxn>
                  <a:cxn ang="0">
                    <a:pos x="11" y="0"/>
                  </a:cxn>
                  <a:cxn ang="0">
                    <a:pos x="4" y="4"/>
                  </a:cxn>
                  <a:cxn ang="0">
                    <a:pos x="2" y="10"/>
                  </a:cxn>
                  <a:cxn ang="0">
                    <a:pos x="0" y="12"/>
                  </a:cxn>
                  <a:cxn ang="0">
                    <a:pos x="2" y="16"/>
                  </a:cxn>
                </a:cxnLst>
                <a:rect l="0" t="0" r="r" b="b"/>
                <a:pathLst>
                  <a:path w="23" h="16">
                    <a:moveTo>
                      <a:pt x="2" y="16"/>
                    </a:moveTo>
                    <a:lnTo>
                      <a:pt x="12" y="12"/>
                    </a:lnTo>
                    <a:lnTo>
                      <a:pt x="23" y="10"/>
                    </a:lnTo>
                    <a:lnTo>
                      <a:pt x="16" y="4"/>
                    </a:lnTo>
                    <a:lnTo>
                      <a:pt x="11" y="0"/>
                    </a:lnTo>
                    <a:lnTo>
                      <a:pt x="4" y="4"/>
                    </a:lnTo>
                    <a:lnTo>
                      <a:pt x="2" y="10"/>
                    </a:lnTo>
                    <a:lnTo>
                      <a:pt x="0" y="12"/>
                    </a:lnTo>
                    <a:lnTo>
                      <a:pt x="2" y="16"/>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630" name="Freeform 360"/>
              <p:cNvSpPr>
                <a:spLocks/>
              </p:cNvSpPr>
              <p:nvPr/>
            </p:nvSpPr>
            <p:spPr bwMode="auto">
              <a:xfrm>
                <a:off x="7527132" y="1885950"/>
                <a:ext cx="76200" cy="30162"/>
              </a:xfrm>
              <a:custGeom>
                <a:avLst/>
                <a:gdLst/>
                <a:ahLst/>
                <a:cxnLst>
                  <a:cxn ang="0">
                    <a:pos x="0" y="14"/>
                  </a:cxn>
                  <a:cxn ang="0">
                    <a:pos x="8" y="4"/>
                  </a:cxn>
                  <a:cxn ang="0">
                    <a:pos x="24" y="0"/>
                  </a:cxn>
                  <a:cxn ang="0">
                    <a:pos x="32" y="0"/>
                  </a:cxn>
                  <a:cxn ang="0">
                    <a:pos x="41" y="6"/>
                  </a:cxn>
                  <a:cxn ang="0">
                    <a:pos x="44" y="11"/>
                  </a:cxn>
                  <a:cxn ang="0">
                    <a:pos x="48" y="19"/>
                  </a:cxn>
                  <a:cxn ang="0">
                    <a:pos x="32" y="19"/>
                  </a:cxn>
                  <a:cxn ang="0">
                    <a:pos x="17" y="14"/>
                  </a:cxn>
                  <a:cxn ang="0">
                    <a:pos x="1" y="12"/>
                  </a:cxn>
                  <a:cxn ang="0">
                    <a:pos x="0" y="14"/>
                  </a:cxn>
                </a:cxnLst>
                <a:rect l="0" t="0" r="r" b="b"/>
                <a:pathLst>
                  <a:path w="48" h="19">
                    <a:moveTo>
                      <a:pt x="0" y="14"/>
                    </a:moveTo>
                    <a:lnTo>
                      <a:pt x="8" y="4"/>
                    </a:lnTo>
                    <a:lnTo>
                      <a:pt x="24" y="0"/>
                    </a:lnTo>
                    <a:lnTo>
                      <a:pt x="32" y="0"/>
                    </a:lnTo>
                    <a:lnTo>
                      <a:pt x="41" y="6"/>
                    </a:lnTo>
                    <a:lnTo>
                      <a:pt x="44" y="11"/>
                    </a:lnTo>
                    <a:lnTo>
                      <a:pt x="48" y="19"/>
                    </a:lnTo>
                    <a:lnTo>
                      <a:pt x="32" y="19"/>
                    </a:lnTo>
                    <a:lnTo>
                      <a:pt x="17" y="14"/>
                    </a:lnTo>
                    <a:lnTo>
                      <a:pt x="1" y="12"/>
                    </a:lnTo>
                    <a:lnTo>
                      <a:pt x="0" y="14"/>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631" name="Freeform 361"/>
              <p:cNvSpPr>
                <a:spLocks/>
              </p:cNvSpPr>
              <p:nvPr/>
            </p:nvSpPr>
            <p:spPr bwMode="auto">
              <a:xfrm>
                <a:off x="7671594" y="1809750"/>
                <a:ext cx="103188" cy="38100"/>
              </a:xfrm>
              <a:custGeom>
                <a:avLst/>
                <a:gdLst/>
                <a:ahLst/>
                <a:cxnLst>
                  <a:cxn ang="0">
                    <a:pos x="0" y="0"/>
                  </a:cxn>
                  <a:cxn ang="0">
                    <a:pos x="2" y="0"/>
                  </a:cxn>
                  <a:cxn ang="0">
                    <a:pos x="8" y="2"/>
                  </a:cxn>
                  <a:cxn ang="0">
                    <a:pos x="19" y="4"/>
                  </a:cxn>
                  <a:cxn ang="0">
                    <a:pos x="29" y="5"/>
                  </a:cxn>
                  <a:cxn ang="0">
                    <a:pos x="39" y="7"/>
                  </a:cxn>
                  <a:cxn ang="0">
                    <a:pos x="50" y="9"/>
                  </a:cxn>
                  <a:cxn ang="0">
                    <a:pos x="55" y="9"/>
                  </a:cxn>
                  <a:cxn ang="0">
                    <a:pos x="60" y="11"/>
                  </a:cxn>
                  <a:cxn ang="0">
                    <a:pos x="62" y="12"/>
                  </a:cxn>
                  <a:cxn ang="0">
                    <a:pos x="65" y="16"/>
                  </a:cxn>
                  <a:cxn ang="0">
                    <a:pos x="62" y="17"/>
                  </a:cxn>
                  <a:cxn ang="0">
                    <a:pos x="55" y="21"/>
                  </a:cxn>
                  <a:cxn ang="0">
                    <a:pos x="48" y="23"/>
                  </a:cxn>
                  <a:cxn ang="0">
                    <a:pos x="41" y="24"/>
                  </a:cxn>
                  <a:cxn ang="0">
                    <a:pos x="29" y="23"/>
                  </a:cxn>
                  <a:cxn ang="0">
                    <a:pos x="17" y="19"/>
                  </a:cxn>
                  <a:cxn ang="0">
                    <a:pos x="8" y="12"/>
                  </a:cxn>
                  <a:cxn ang="0">
                    <a:pos x="5" y="5"/>
                  </a:cxn>
                  <a:cxn ang="0">
                    <a:pos x="0" y="0"/>
                  </a:cxn>
                </a:cxnLst>
                <a:rect l="0" t="0" r="r" b="b"/>
                <a:pathLst>
                  <a:path w="65" h="24">
                    <a:moveTo>
                      <a:pt x="0" y="0"/>
                    </a:moveTo>
                    <a:lnTo>
                      <a:pt x="2" y="0"/>
                    </a:lnTo>
                    <a:lnTo>
                      <a:pt x="8" y="2"/>
                    </a:lnTo>
                    <a:lnTo>
                      <a:pt x="19" y="4"/>
                    </a:lnTo>
                    <a:lnTo>
                      <a:pt x="29" y="5"/>
                    </a:lnTo>
                    <a:lnTo>
                      <a:pt x="39" y="7"/>
                    </a:lnTo>
                    <a:lnTo>
                      <a:pt x="50" y="9"/>
                    </a:lnTo>
                    <a:lnTo>
                      <a:pt x="55" y="9"/>
                    </a:lnTo>
                    <a:lnTo>
                      <a:pt x="60" y="11"/>
                    </a:lnTo>
                    <a:lnTo>
                      <a:pt x="62" y="12"/>
                    </a:lnTo>
                    <a:lnTo>
                      <a:pt x="65" y="16"/>
                    </a:lnTo>
                    <a:lnTo>
                      <a:pt x="62" y="17"/>
                    </a:lnTo>
                    <a:lnTo>
                      <a:pt x="55" y="21"/>
                    </a:lnTo>
                    <a:lnTo>
                      <a:pt x="48" y="23"/>
                    </a:lnTo>
                    <a:lnTo>
                      <a:pt x="41" y="24"/>
                    </a:lnTo>
                    <a:lnTo>
                      <a:pt x="29" y="23"/>
                    </a:lnTo>
                    <a:lnTo>
                      <a:pt x="17" y="19"/>
                    </a:lnTo>
                    <a:lnTo>
                      <a:pt x="8" y="12"/>
                    </a:lnTo>
                    <a:lnTo>
                      <a:pt x="5" y="5"/>
                    </a:lnTo>
                    <a:lnTo>
                      <a:pt x="0" y="0"/>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632" name="Freeform 362"/>
              <p:cNvSpPr>
                <a:spLocks/>
              </p:cNvSpPr>
              <p:nvPr/>
            </p:nvSpPr>
            <p:spPr bwMode="auto">
              <a:xfrm>
                <a:off x="7523957" y="1865313"/>
                <a:ext cx="22225" cy="20637"/>
              </a:xfrm>
              <a:custGeom>
                <a:avLst/>
                <a:gdLst/>
                <a:ahLst/>
                <a:cxnLst>
                  <a:cxn ang="0">
                    <a:pos x="14" y="7"/>
                  </a:cxn>
                  <a:cxn ang="0">
                    <a:pos x="10" y="10"/>
                  </a:cxn>
                  <a:cxn ang="0">
                    <a:pos x="7" y="13"/>
                  </a:cxn>
                  <a:cxn ang="0">
                    <a:pos x="0" y="10"/>
                  </a:cxn>
                  <a:cxn ang="0">
                    <a:pos x="0" y="7"/>
                  </a:cxn>
                  <a:cxn ang="0">
                    <a:pos x="2" y="0"/>
                  </a:cxn>
                  <a:cxn ang="0">
                    <a:pos x="7" y="0"/>
                  </a:cxn>
                  <a:cxn ang="0">
                    <a:pos x="10" y="1"/>
                  </a:cxn>
                  <a:cxn ang="0">
                    <a:pos x="14" y="7"/>
                  </a:cxn>
                </a:cxnLst>
                <a:rect l="0" t="0" r="r" b="b"/>
                <a:pathLst>
                  <a:path w="14" h="13">
                    <a:moveTo>
                      <a:pt x="14" y="7"/>
                    </a:moveTo>
                    <a:lnTo>
                      <a:pt x="10" y="10"/>
                    </a:lnTo>
                    <a:lnTo>
                      <a:pt x="7" y="13"/>
                    </a:lnTo>
                    <a:lnTo>
                      <a:pt x="0" y="10"/>
                    </a:lnTo>
                    <a:lnTo>
                      <a:pt x="0" y="7"/>
                    </a:lnTo>
                    <a:lnTo>
                      <a:pt x="2" y="0"/>
                    </a:lnTo>
                    <a:lnTo>
                      <a:pt x="7" y="0"/>
                    </a:lnTo>
                    <a:lnTo>
                      <a:pt x="10" y="1"/>
                    </a:lnTo>
                    <a:lnTo>
                      <a:pt x="14" y="7"/>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633" name="Freeform 363"/>
              <p:cNvSpPr>
                <a:spLocks/>
              </p:cNvSpPr>
              <p:nvPr/>
            </p:nvSpPr>
            <p:spPr bwMode="auto">
              <a:xfrm>
                <a:off x="2840832" y="2768600"/>
                <a:ext cx="57150" cy="26987"/>
              </a:xfrm>
              <a:custGeom>
                <a:avLst/>
                <a:gdLst/>
                <a:ahLst/>
                <a:cxnLst>
                  <a:cxn ang="0">
                    <a:pos x="29" y="17"/>
                  </a:cxn>
                  <a:cxn ang="0">
                    <a:pos x="33" y="15"/>
                  </a:cxn>
                  <a:cxn ang="0">
                    <a:pos x="36" y="14"/>
                  </a:cxn>
                  <a:cxn ang="0">
                    <a:pos x="28" y="8"/>
                  </a:cxn>
                  <a:cxn ang="0">
                    <a:pos x="19" y="3"/>
                  </a:cxn>
                  <a:cxn ang="0">
                    <a:pos x="9" y="0"/>
                  </a:cxn>
                  <a:cxn ang="0">
                    <a:pos x="0" y="2"/>
                  </a:cxn>
                  <a:cxn ang="0">
                    <a:pos x="5" y="5"/>
                  </a:cxn>
                  <a:cxn ang="0">
                    <a:pos x="14" y="10"/>
                  </a:cxn>
                  <a:cxn ang="0">
                    <a:pos x="21" y="14"/>
                  </a:cxn>
                  <a:cxn ang="0">
                    <a:pos x="29" y="17"/>
                  </a:cxn>
                </a:cxnLst>
                <a:rect l="0" t="0" r="r" b="b"/>
                <a:pathLst>
                  <a:path w="36" h="17">
                    <a:moveTo>
                      <a:pt x="29" y="17"/>
                    </a:moveTo>
                    <a:lnTo>
                      <a:pt x="33" y="15"/>
                    </a:lnTo>
                    <a:lnTo>
                      <a:pt x="36" y="14"/>
                    </a:lnTo>
                    <a:lnTo>
                      <a:pt x="28" y="8"/>
                    </a:lnTo>
                    <a:lnTo>
                      <a:pt x="19" y="3"/>
                    </a:lnTo>
                    <a:lnTo>
                      <a:pt x="9" y="0"/>
                    </a:lnTo>
                    <a:lnTo>
                      <a:pt x="0" y="2"/>
                    </a:lnTo>
                    <a:lnTo>
                      <a:pt x="5" y="5"/>
                    </a:lnTo>
                    <a:lnTo>
                      <a:pt x="14" y="10"/>
                    </a:lnTo>
                    <a:lnTo>
                      <a:pt x="21" y="14"/>
                    </a:lnTo>
                    <a:lnTo>
                      <a:pt x="29" y="17"/>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634" name="Freeform 364"/>
              <p:cNvSpPr>
                <a:spLocks/>
              </p:cNvSpPr>
              <p:nvPr/>
            </p:nvSpPr>
            <p:spPr bwMode="auto">
              <a:xfrm>
                <a:off x="2847182" y="2859088"/>
                <a:ext cx="42863" cy="26987"/>
              </a:xfrm>
              <a:custGeom>
                <a:avLst/>
                <a:gdLst/>
                <a:ahLst/>
                <a:cxnLst>
                  <a:cxn ang="0">
                    <a:pos x="1" y="0"/>
                  </a:cxn>
                  <a:cxn ang="0">
                    <a:pos x="5" y="5"/>
                  </a:cxn>
                  <a:cxn ang="0">
                    <a:pos x="12" y="8"/>
                  </a:cxn>
                  <a:cxn ang="0">
                    <a:pos x="27" y="8"/>
                  </a:cxn>
                  <a:cxn ang="0">
                    <a:pos x="27" y="12"/>
                  </a:cxn>
                  <a:cxn ang="0">
                    <a:pos x="24" y="13"/>
                  </a:cxn>
                  <a:cxn ang="0">
                    <a:pos x="20" y="17"/>
                  </a:cxn>
                  <a:cxn ang="0">
                    <a:pos x="15" y="13"/>
                  </a:cxn>
                  <a:cxn ang="0">
                    <a:pos x="8" y="10"/>
                  </a:cxn>
                  <a:cxn ang="0">
                    <a:pos x="1" y="6"/>
                  </a:cxn>
                  <a:cxn ang="0">
                    <a:pos x="0" y="3"/>
                  </a:cxn>
                  <a:cxn ang="0">
                    <a:pos x="0" y="0"/>
                  </a:cxn>
                  <a:cxn ang="0">
                    <a:pos x="1" y="0"/>
                  </a:cxn>
                </a:cxnLst>
                <a:rect l="0" t="0" r="r" b="b"/>
                <a:pathLst>
                  <a:path w="27" h="17">
                    <a:moveTo>
                      <a:pt x="1" y="0"/>
                    </a:moveTo>
                    <a:lnTo>
                      <a:pt x="5" y="5"/>
                    </a:lnTo>
                    <a:lnTo>
                      <a:pt x="12" y="8"/>
                    </a:lnTo>
                    <a:lnTo>
                      <a:pt x="27" y="8"/>
                    </a:lnTo>
                    <a:lnTo>
                      <a:pt x="27" y="12"/>
                    </a:lnTo>
                    <a:lnTo>
                      <a:pt x="24" y="13"/>
                    </a:lnTo>
                    <a:lnTo>
                      <a:pt x="20" y="17"/>
                    </a:lnTo>
                    <a:lnTo>
                      <a:pt x="15" y="13"/>
                    </a:lnTo>
                    <a:lnTo>
                      <a:pt x="8" y="10"/>
                    </a:lnTo>
                    <a:lnTo>
                      <a:pt x="1" y="6"/>
                    </a:lnTo>
                    <a:lnTo>
                      <a:pt x="0" y="3"/>
                    </a:lnTo>
                    <a:lnTo>
                      <a:pt x="0" y="0"/>
                    </a:lnTo>
                    <a:lnTo>
                      <a:pt x="1" y="0"/>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635" name="Freeform 365"/>
              <p:cNvSpPr>
                <a:spLocks/>
              </p:cNvSpPr>
              <p:nvPr/>
            </p:nvSpPr>
            <p:spPr bwMode="auto">
              <a:xfrm>
                <a:off x="2909094" y="2859088"/>
                <a:ext cx="33338" cy="38100"/>
              </a:xfrm>
              <a:custGeom>
                <a:avLst/>
                <a:gdLst/>
                <a:ahLst/>
                <a:cxnLst>
                  <a:cxn ang="0">
                    <a:pos x="21" y="13"/>
                  </a:cxn>
                  <a:cxn ang="0">
                    <a:pos x="21" y="17"/>
                  </a:cxn>
                  <a:cxn ang="0">
                    <a:pos x="16" y="20"/>
                  </a:cxn>
                  <a:cxn ang="0">
                    <a:pos x="9" y="24"/>
                  </a:cxn>
                  <a:cxn ang="0">
                    <a:pos x="2" y="20"/>
                  </a:cxn>
                  <a:cxn ang="0">
                    <a:pos x="0" y="17"/>
                  </a:cxn>
                  <a:cxn ang="0">
                    <a:pos x="0" y="12"/>
                  </a:cxn>
                  <a:cxn ang="0">
                    <a:pos x="4" y="8"/>
                  </a:cxn>
                  <a:cxn ang="0">
                    <a:pos x="7" y="1"/>
                  </a:cxn>
                  <a:cxn ang="0">
                    <a:pos x="12" y="0"/>
                  </a:cxn>
                  <a:cxn ang="0">
                    <a:pos x="14" y="1"/>
                  </a:cxn>
                  <a:cxn ang="0">
                    <a:pos x="16" y="5"/>
                  </a:cxn>
                  <a:cxn ang="0">
                    <a:pos x="12" y="10"/>
                  </a:cxn>
                  <a:cxn ang="0">
                    <a:pos x="21" y="13"/>
                  </a:cxn>
                </a:cxnLst>
                <a:rect l="0" t="0" r="r" b="b"/>
                <a:pathLst>
                  <a:path w="21" h="24">
                    <a:moveTo>
                      <a:pt x="21" y="13"/>
                    </a:moveTo>
                    <a:lnTo>
                      <a:pt x="21" y="17"/>
                    </a:lnTo>
                    <a:lnTo>
                      <a:pt x="16" y="20"/>
                    </a:lnTo>
                    <a:lnTo>
                      <a:pt x="9" y="24"/>
                    </a:lnTo>
                    <a:lnTo>
                      <a:pt x="2" y="20"/>
                    </a:lnTo>
                    <a:lnTo>
                      <a:pt x="0" y="17"/>
                    </a:lnTo>
                    <a:lnTo>
                      <a:pt x="0" y="12"/>
                    </a:lnTo>
                    <a:lnTo>
                      <a:pt x="4" y="8"/>
                    </a:lnTo>
                    <a:lnTo>
                      <a:pt x="7" y="1"/>
                    </a:lnTo>
                    <a:lnTo>
                      <a:pt x="12" y="0"/>
                    </a:lnTo>
                    <a:lnTo>
                      <a:pt x="14" y="1"/>
                    </a:lnTo>
                    <a:lnTo>
                      <a:pt x="16" y="5"/>
                    </a:lnTo>
                    <a:lnTo>
                      <a:pt x="12" y="10"/>
                    </a:lnTo>
                    <a:lnTo>
                      <a:pt x="21" y="13"/>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636" name="Freeform 366"/>
              <p:cNvSpPr>
                <a:spLocks/>
              </p:cNvSpPr>
              <p:nvPr/>
            </p:nvSpPr>
            <p:spPr bwMode="auto">
              <a:xfrm>
                <a:off x="484982" y="2438400"/>
                <a:ext cx="34925" cy="15875"/>
              </a:xfrm>
              <a:custGeom>
                <a:avLst/>
                <a:gdLst/>
                <a:ahLst/>
                <a:cxnLst>
                  <a:cxn ang="0">
                    <a:pos x="7" y="5"/>
                  </a:cxn>
                  <a:cxn ang="0">
                    <a:pos x="9" y="0"/>
                  </a:cxn>
                  <a:cxn ang="0">
                    <a:pos x="15" y="1"/>
                  </a:cxn>
                  <a:cxn ang="0">
                    <a:pos x="21" y="3"/>
                  </a:cxn>
                  <a:cxn ang="0">
                    <a:pos x="22" y="10"/>
                  </a:cxn>
                  <a:cxn ang="0">
                    <a:pos x="5" y="10"/>
                  </a:cxn>
                  <a:cxn ang="0">
                    <a:pos x="2" y="7"/>
                  </a:cxn>
                  <a:cxn ang="0">
                    <a:pos x="0" y="5"/>
                  </a:cxn>
                  <a:cxn ang="0">
                    <a:pos x="7" y="5"/>
                  </a:cxn>
                </a:cxnLst>
                <a:rect l="0" t="0" r="r" b="b"/>
                <a:pathLst>
                  <a:path w="22" h="10">
                    <a:moveTo>
                      <a:pt x="7" y="5"/>
                    </a:moveTo>
                    <a:lnTo>
                      <a:pt x="9" y="0"/>
                    </a:lnTo>
                    <a:lnTo>
                      <a:pt x="15" y="1"/>
                    </a:lnTo>
                    <a:lnTo>
                      <a:pt x="21" y="3"/>
                    </a:lnTo>
                    <a:lnTo>
                      <a:pt x="22" y="10"/>
                    </a:lnTo>
                    <a:lnTo>
                      <a:pt x="5" y="10"/>
                    </a:lnTo>
                    <a:lnTo>
                      <a:pt x="2" y="7"/>
                    </a:lnTo>
                    <a:lnTo>
                      <a:pt x="0" y="5"/>
                    </a:lnTo>
                    <a:lnTo>
                      <a:pt x="7" y="5"/>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637" name="Freeform 367"/>
              <p:cNvSpPr>
                <a:spLocks/>
              </p:cNvSpPr>
              <p:nvPr/>
            </p:nvSpPr>
            <p:spPr bwMode="auto">
              <a:xfrm>
                <a:off x="751682" y="3579813"/>
                <a:ext cx="20638" cy="15875"/>
              </a:xfrm>
              <a:custGeom>
                <a:avLst/>
                <a:gdLst/>
                <a:ahLst/>
                <a:cxnLst>
                  <a:cxn ang="0">
                    <a:pos x="13" y="5"/>
                  </a:cxn>
                  <a:cxn ang="0">
                    <a:pos x="13" y="8"/>
                  </a:cxn>
                  <a:cxn ang="0">
                    <a:pos x="6" y="8"/>
                  </a:cxn>
                  <a:cxn ang="0">
                    <a:pos x="2" y="10"/>
                  </a:cxn>
                  <a:cxn ang="0">
                    <a:pos x="0" y="8"/>
                  </a:cxn>
                  <a:cxn ang="0">
                    <a:pos x="0" y="6"/>
                  </a:cxn>
                  <a:cxn ang="0">
                    <a:pos x="0" y="3"/>
                  </a:cxn>
                  <a:cxn ang="0">
                    <a:pos x="0" y="0"/>
                  </a:cxn>
                  <a:cxn ang="0">
                    <a:pos x="6" y="0"/>
                  </a:cxn>
                  <a:cxn ang="0">
                    <a:pos x="13" y="5"/>
                  </a:cxn>
                </a:cxnLst>
                <a:rect l="0" t="0" r="r" b="b"/>
                <a:pathLst>
                  <a:path w="13" h="10">
                    <a:moveTo>
                      <a:pt x="13" y="5"/>
                    </a:moveTo>
                    <a:lnTo>
                      <a:pt x="13" y="8"/>
                    </a:lnTo>
                    <a:lnTo>
                      <a:pt x="6" y="8"/>
                    </a:lnTo>
                    <a:lnTo>
                      <a:pt x="2" y="10"/>
                    </a:lnTo>
                    <a:lnTo>
                      <a:pt x="0" y="8"/>
                    </a:lnTo>
                    <a:lnTo>
                      <a:pt x="0" y="6"/>
                    </a:lnTo>
                    <a:lnTo>
                      <a:pt x="0" y="3"/>
                    </a:lnTo>
                    <a:lnTo>
                      <a:pt x="0" y="0"/>
                    </a:lnTo>
                    <a:lnTo>
                      <a:pt x="6" y="0"/>
                    </a:lnTo>
                    <a:lnTo>
                      <a:pt x="13" y="5"/>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638" name="Freeform 368"/>
              <p:cNvSpPr>
                <a:spLocks/>
              </p:cNvSpPr>
              <p:nvPr/>
            </p:nvSpPr>
            <p:spPr bwMode="auto">
              <a:xfrm>
                <a:off x="735807" y="3551238"/>
                <a:ext cx="11113" cy="7937"/>
              </a:xfrm>
              <a:custGeom>
                <a:avLst/>
                <a:gdLst/>
                <a:ahLst/>
                <a:cxnLst>
                  <a:cxn ang="0">
                    <a:pos x="7" y="5"/>
                  </a:cxn>
                  <a:cxn ang="0">
                    <a:pos x="5" y="5"/>
                  </a:cxn>
                  <a:cxn ang="0">
                    <a:pos x="4" y="5"/>
                  </a:cxn>
                  <a:cxn ang="0">
                    <a:pos x="2" y="2"/>
                  </a:cxn>
                  <a:cxn ang="0">
                    <a:pos x="0" y="0"/>
                  </a:cxn>
                  <a:cxn ang="0">
                    <a:pos x="4" y="0"/>
                  </a:cxn>
                  <a:cxn ang="0">
                    <a:pos x="7" y="5"/>
                  </a:cxn>
                </a:cxnLst>
                <a:rect l="0" t="0" r="r" b="b"/>
                <a:pathLst>
                  <a:path w="7" h="5">
                    <a:moveTo>
                      <a:pt x="7" y="5"/>
                    </a:moveTo>
                    <a:lnTo>
                      <a:pt x="5" y="5"/>
                    </a:lnTo>
                    <a:lnTo>
                      <a:pt x="4" y="5"/>
                    </a:lnTo>
                    <a:lnTo>
                      <a:pt x="2" y="2"/>
                    </a:lnTo>
                    <a:lnTo>
                      <a:pt x="0" y="0"/>
                    </a:lnTo>
                    <a:lnTo>
                      <a:pt x="4" y="0"/>
                    </a:lnTo>
                    <a:lnTo>
                      <a:pt x="7" y="5"/>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639" name="Freeform 369"/>
              <p:cNvSpPr>
                <a:spLocks/>
              </p:cNvSpPr>
              <p:nvPr/>
            </p:nvSpPr>
            <p:spPr bwMode="auto">
              <a:xfrm>
                <a:off x="713582" y="3543300"/>
                <a:ext cx="17463" cy="7937"/>
              </a:xfrm>
              <a:custGeom>
                <a:avLst/>
                <a:gdLst/>
                <a:ahLst/>
                <a:cxnLst>
                  <a:cxn ang="0">
                    <a:pos x="11" y="0"/>
                  </a:cxn>
                  <a:cxn ang="0">
                    <a:pos x="7" y="4"/>
                  </a:cxn>
                  <a:cxn ang="0">
                    <a:pos x="4" y="5"/>
                  </a:cxn>
                  <a:cxn ang="0">
                    <a:pos x="0" y="2"/>
                  </a:cxn>
                  <a:cxn ang="0">
                    <a:pos x="0" y="0"/>
                  </a:cxn>
                  <a:cxn ang="0">
                    <a:pos x="11" y="0"/>
                  </a:cxn>
                </a:cxnLst>
                <a:rect l="0" t="0" r="r" b="b"/>
                <a:pathLst>
                  <a:path w="11" h="5">
                    <a:moveTo>
                      <a:pt x="11" y="0"/>
                    </a:moveTo>
                    <a:lnTo>
                      <a:pt x="7" y="4"/>
                    </a:lnTo>
                    <a:lnTo>
                      <a:pt x="4" y="5"/>
                    </a:lnTo>
                    <a:lnTo>
                      <a:pt x="0" y="2"/>
                    </a:lnTo>
                    <a:lnTo>
                      <a:pt x="0" y="0"/>
                    </a:lnTo>
                    <a:lnTo>
                      <a:pt x="11" y="0"/>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640" name="Freeform 370"/>
              <p:cNvSpPr>
                <a:spLocks/>
              </p:cNvSpPr>
              <p:nvPr/>
            </p:nvSpPr>
            <p:spPr bwMode="auto">
              <a:xfrm>
                <a:off x="694532" y="3535363"/>
                <a:ext cx="14288" cy="7937"/>
              </a:xfrm>
              <a:custGeom>
                <a:avLst/>
                <a:gdLst/>
                <a:ahLst/>
                <a:cxnLst>
                  <a:cxn ang="0">
                    <a:pos x="4" y="0"/>
                  </a:cxn>
                  <a:cxn ang="0">
                    <a:pos x="6" y="0"/>
                  </a:cxn>
                  <a:cxn ang="0">
                    <a:pos x="9" y="0"/>
                  </a:cxn>
                  <a:cxn ang="0">
                    <a:pos x="9" y="2"/>
                  </a:cxn>
                  <a:cxn ang="0">
                    <a:pos x="7" y="3"/>
                  </a:cxn>
                  <a:cxn ang="0">
                    <a:pos x="6" y="5"/>
                  </a:cxn>
                  <a:cxn ang="0">
                    <a:pos x="2" y="3"/>
                  </a:cxn>
                  <a:cxn ang="0">
                    <a:pos x="0" y="2"/>
                  </a:cxn>
                  <a:cxn ang="0">
                    <a:pos x="2" y="0"/>
                  </a:cxn>
                  <a:cxn ang="0">
                    <a:pos x="6" y="0"/>
                  </a:cxn>
                  <a:cxn ang="0">
                    <a:pos x="4" y="0"/>
                  </a:cxn>
                </a:cxnLst>
                <a:rect l="0" t="0" r="r" b="b"/>
                <a:pathLst>
                  <a:path w="9" h="5">
                    <a:moveTo>
                      <a:pt x="4" y="0"/>
                    </a:moveTo>
                    <a:lnTo>
                      <a:pt x="6" y="0"/>
                    </a:lnTo>
                    <a:lnTo>
                      <a:pt x="9" y="0"/>
                    </a:lnTo>
                    <a:lnTo>
                      <a:pt x="9" y="2"/>
                    </a:lnTo>
                    <a:lnTo>
                      <a:pt x="7" y="3"/>
                    </a:lnTo>
                    <a:lnTo>
                      <a:pt x="6" y="5"/>
                    </a:lnTo>
                    <a:lnTo>
                      <a:pt x="2" y="3"/>
                    </a:lnTo>
                    <a:lnTo>
                      <a:pt x="0" y="2"/>
                    </a:lnTo>
                    <a:lnTo>
                      <a:pt x="2" y="0"/>
                    </a:lnTo>
                    <a:lnTo>
                      <a:pt x="6" y="0"/>
                    </a:lnTo>
                    <a:lnTo>
                      <a:pt x="4" y="0"/>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641" name="Freeform 371"/>
              <p:cNvSpPr>
                <a:spLocks/>
              </p:cNvSpPr>
              <p:nvPr/>
            </p:nvSpPr>
            <p:spPr bwMode="auto">
              <a:xfrm>
                <a:off x="662782" y="3516313"/>
                <a:ext cx="12700" cy="11112"/>
              </a:xfrm>
              <a:custGeom>
                <a:avLst/>
                <a:gdLst/>
                <a:ahLst/>
                <a:cxnLst>
                  <a:cxn ang="0">
                    <a:pos x="8" y="2"/>
                  </a:cxn>
                  <a:cxn ang="0">
                    <a:pos x="8" y="3"/>
                  </a:cxn>
                  <a:cxn ang="0">
                    <a:pos x="8" y="7"/>
                  </a:cxn>
                  <a:cxn ang="0">
                    <a:pos x="5" y="7"/>
                  </a:cxn>
                  <a:cxn ang="0">
                    <a:pos x="1" y="5"/>
                  </a:cxn>
                  <a:cxn ang="0">
                    <a:pos x="0" y="3"/>
                  </a:cxn>
                  <a:cxn ang="0">
                    <a:pos x="1" y="2"/>
                  </a:cxn>
                  <a:cxn ang="0">
                    <a:pos x="3" y="0"/>
                  </a:cxn>
                  <a:cxn ang="0">
                    <a:pos x="5" y="0"/>
                  </a:cxn>
                  <a:cxn ang="0">
                    <a:pos x="8" y="2"/>
                  </a:cxn>
                </a:cxnLst>
                <a:rect l="0" t="0" r="r" b="b"/>
                <a:pathLst>
                  <a:path w="8" h="7">
                    <a:moveTo>
                      <a:pt x="8" y="2"/>
                    </a:moveTo>
                    <a:lnTo>
                      <a:pt x="8" y="3"/>
                    </a:lnTo>
                    <a:lnTo>
                      <a:pt x="8" y="7"/>
                    </a:lnTo>
                    <a:lnTo>
                      <a:pt x="5" y="7"/>
                    </a:lnTo>
                    <a:lnTo>
                      <a:pt x="1" y="5"/>
                    </a:lnTo>
                    <a:lnTo>
                      <a:pt x="0" y="3"/>
                    </a:lnTo>
                    <a:lnTo>
                      <a:pt x="1" y="2"/>
                    </a:lnTo>
                    <a:lnTo>
                      <a:pt x="3" y="0"/>
                    </a:lnTo>
                    <a:lnTo>
                      <a:pt x="5" y="0"/>
                    </a:lnTo>
                    <a:lnTo>
                      <a:pt x="8" y="2"/>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grpSp>
        <p:cxnSp>
          <p:nvCxnSpPr>
            <p:cNvPr id="442" name="Straight Connector 441"/>
            <p:cNvCxnSpPr>
              <a:stCxn id="439" idx="1"/>
              <a:endCxn id="439" idx="3"/>
            </p:cNvCxnSpPr>
            <p:nvPr/>
          </p:nvCxnSpPr>
          <p:spPr>
            <a:xfrm>
              <a:off x="3542201" y="4851699"/>
              <a:ext cx="3684601" cy="0"/>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grpSp>
      <p:pic>
        <p:nvPicPr>
          <p:cNvPr id="642" name="Picture 18" descr="Related image"/>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1361920" y="3837379"/>
            <a:ext cx="529148" cy="589460"/>
          </a:xfrm>
          <a:prstGeom prst="rect">
            <a:avLst/>
          </a:prstGeom>
          <a:noFill/>
          <a:extLst>
            <a:ext uri="{909E8E84-426E-40DD-AFC4-6F175D3DCCD1}">
              <a14:hiddenFill xmlns:a14="http://schemas.microsoft.com/office/drawing/2010/main">
                <a:solidFill>
                  <a:srgbClr val="FFFFFF"/>
                </a:solidFill>
              </a14:hiddenFill>
            </a:ext>
          </a:extLst>
        </p:spPr>
      </p:pic>
      <p:pic>
        <p:nvPicPr>
          <p:cNvPr id="649" name="Picture 648"/>
          <p:cNvPicPr>
            <a:picLocks noChangeAspect="1"/>
          </p:cNvPicPr>
          <p:nvPr/>
        </p:nvPicPr>
        <p:blipFill rotWithShape="1">
          <a:blip r:embed="rId11" cstate="print">
            <a:extLst>
              <a:ext uri="{28A0092B-C50C-407E-A947-70E740481C1C}">
                <a14:useLocalDpi xmlns:a14="http://schemas.microsoft.com/office/drawing/2010/main" val="0"/>
              </a:ext>
            </a:extLst>
          </a:blip>
          <a:srcRect r="7198"/>
          <a:stretch/>
        </p:blipFill>
        <p:spPr>
          <a:xfrm>
            <a:off x="5756767" y="4203425"/>
            <a:ext cx="794442" cy="481538"/>
          </a:xfrm>
          <a:prstGeom prst="rect">
            <a:avLst/>
          </a:prstGeom>
        </p:spPr>
      </p:pic>
      <p:pic>
        <p:nvPicPr>
          <p:cNvPr id="650" name="Picture 12" descr="Image result for nova merchant bank"/>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4596826" y="4134336"/>
            <a:ext cx="1000452" cy="474995"/>
          </a:xfrm>
          <a:prstGeom prst="rect">
            <a:avLst/>
          </a:prstGeom>
          <a:noFill/>
          <a:extLst>
            <a:ext uri="{909E8E84-426E-40DD-AFC4-6F175D3DCCD1}">
              <a14:hiddenFill xmlns:a14="http://schemas.microsoft.com/office/drawing/2010/main">
                <a:solidFill>
                  <a:srgbClr val="FFFFFF"/>
                </a:solidFill>
              </a14:hiddenFill>
            </a:ext>
          </a:extLst>
        </p:spPr>
      </p:pic>
      <p:pic>
        <p:nvPicPr>
          <p:cNvPr id="651" name="Picture 2" descr="Image result for axa mansard logo"/>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4699849" y="4624095"/>
            <a:ext cx="1056918" cy="310245"/>
          </a:xfrm>
          <a:prstGeom prst="rect">
            <a:avLst/>
          </a:prstGeom>
          <a:noFill/>
          <a:extLst>
            <a:ext uri="{909E8E84-426E-40DD-AFC4-6F175D3DCCD1}">
              <a14:hiddenFill xmlns:a14="http://schemas.microsoft.com/office/drawing/2010/main">
                <a:solidFill>
                  <a:srgbClr val="FFFFFF"/>
                </a:solidFill>
              </a14:hiddenFill>
            </a:ext>
          </a:extLst>
        </p:spPr>
      </p:pic>
      <p:pic>
        <p:nvPicPr>
          <p:cNvPr id="652" name="Picture 651"/>
          <p:cNvPicPr>
            <a:picLocks noChangeAspect="1"/>
          </p:cNvPicPr>
          <p:nvPr/>
        </p:nvPicPr>
        <p:blipFill>
          <a:blip r:embed="rId14"/>
          <a:stretch>
            <a:fillRect/>
          </a:stretch>
        </p:blipFill>
        <p:spPr>
          <a:xfrm>
            <a:off x="5954025" y="4683338"/>
            <a:ext cx="676995" cy="262022"/>
          </a:xfrm>
          <a:prstGeom prst="rect">
            <a:avLst/>
          </a:prstGeom>
        </p:spPr>
      </p:pic>
      <p:pic>
        <p:nvPicPr>
          <p:cNvPr id="653" name="Picture 4" descr="Image result for jpmorgan logo"/>
          <p:cNvPicPr>
            <a:picLocks noChangeAspect="1" noChangeArrowheads="1"/>
          </p:cNvPicPr>
          <p:nvPr/>
        </p:nvPicPr>
        <p:blipFill rotWithShape="1">
          <a:blip r:embed="rId15" cstate="print">
            <a:extLst>
              <a:ext uri="{28A0092B-C50C-407E-A947-70E740481C1C}">
                <a14:useLocalDpi xmlns:a14="http://schemas.microsoft.com/office/drawing/2010/main" val="0"/>
              </a:ext>
            </a:extLst>
          </a:blip>
          <a:srcRect t="35128" b="38205"/>
          <a:stretch/>
        </p:blipFill>
        <p:spPr bwMode="auto">
          <a:xfrm>
            <a:off x="5427012" y="5281754"/>
            <a:ext cx="1011521" cy="273940"/>
          </a:xfrm>
          <a:prstGeom prst="rect">
            <a:avLst/>
          </a:prstGeom>
          <a:noFill/>
          <a:ln>
            <a:solidFill>
              <a:schemeClr val="bg1">
                <a:lumMod val="95000"/>
              </a:schemeClr>
            </a:solidFill>
          </a:ln>
          <a:extLst>
            <a:ext uri="{909E8E84-426E-40DD-AFC4-6F175D3DCCD1}">
              <a14:hiddenFill xmlns:a14="http://schemas.microsoft.com/office/drawing/2010/main">
                <a:solidFill>
                  <a:srgbClr val="FFFFFF"/>
                </a:solidFill>
              </a14:hiddenFill>
            </a:ext>
          </a:extLst>
        </p:spPr>
      </p:pic>
      <p:pic>
        <p:nvPicPr>
          <p:cNvPr id="654" name="Picture 14" descr="Related image"/>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5846165" y="5593846"/>
            <a:ext cx="771356" cy="259066"/>
          </a:xfrm>
          <a:prstGeom prst="rect">
            <a:avLst/>
          </a:prstGeom>
          <a:noFill/>
          <a:ln>
            <a:solidFill>
              <a:schemeClr val="bg1">
                <a:lumMod val="95000"/>
              </a:schemeClr>
            </a:solidFill>
          </a:ln>
          <a:extLst>
            <a:ext uri="{909E8E84-426E-40DD-AFC4-6F175D3DCCD1}">
              <a14:hiddenFill xmlns:a14="http://schemas.microsoft.com/office/drawing/2010/main">
                <a:solidFill>
                  <a:srgbClr val="FFFFFF"/>
                </a:solidFill>
              </a14:hiddenFill>
            </a:ext>
          </a:extLst>
        </p:spPr>
      </p:pic>
      <p:pic>
        <p:nvPicPr>
          <p:cNvPr id="655" name="Picture 654"/>
          <p:cNvPicPr>
            <a:picLocks noChangeAspect="1"/>
          </p:cNvPicPr>
          <p:nvPr/>
        </p:nvPicPr>
        <p:blipFill>
          <a:blip r:embed="rId17" cstate="email">
            <a:extLst>
              <a:ext uri="{28A0092B-C50C-407E-A947-70E740481C1C}">
                <a14:useLocalDpi xmlns:a14="http://schemas.microsoft.com/office/drawing/2010/main"/>
              </a:ext>
            </a:extLst>
          </a:blip>
          <a:stretch>
            <a:fillRect/>
          </a:stretch>
        </p:blipFill>
        <p:spPr>
          <a:xfrm>
            <a:off x="4709527" y="6083904"/>
            <a:ext cx="1373487" cy="230585"/>
          </a:xfrm>
          <a:prstGeom prst="rect">
            <a:avLst/>
          </a:prstGeom>
          <a:ln>
            <a:solidFill>
              <a:schemeClr val="bg1">
                <a:lumMod val="95000"/>
              </a:schemeClr>
            </a:solidFill>
          </a:ln>
        </p:spPr>
      </p:pic>
      <p:pic>
        <p:nvPicPr>
          <p:cNvPr id="656" name="Picture 12" descr="Image result for charles schwab"/>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6227501" y="5877790"/>
            <a:ext cx="449857" cy="449857"/>
          </a:xfrm>
          <a:prstGeom prst="rect">
            <a:avLst/>
          </a:prstGeom>
          <a:noFill/>
          <a:extLst>
            <a:ext uri="{909E8E84-426E-40DD-AFC4-6F175D3DCCD1}">
              <a14:hiddenFill xmlns:a14="http://schemas.microsoft.com/office/drawing/2010/main">
                <a:solidFill>
                  <a:srgbClr val="FFFFFF"/>
                </a:solidFill>
              </a14:hiddenFill>
            </a:ext>
          </a:extLst>
        </p:spPr>
      </p:pic>
      <p:pic>
        <p:nvPicPr>
          <p:cNvPr id="657" name="Picture 656"/>
          <p:cNvPicPr>
            <a:picLocks noChangeAspect="1"/>
          </p:cNvPicPr>
          <p:nvPr/>
        </p:nvPicPr>
        <p:blipFill rotWithShape="1">
          <a:blip r:embed="rId19" cstate="print">
            <a:extLst>
              <a:ext uri="{28A0092B-C50C-407E-A947-70E740481C1C}">
                <a14:useLocalDpi xmlns:a14="http://schemas.microsoft.com/office/drawing/2010/main" val="0"/>
              </a:ext>
            </a:extLst>
          </a:blip>
          <a:srcRect l="3544"/>
          <a:stretch/>
        </p:blipFill>
        <p:spPr>
          <a:xfrm>
            <a:off x="4903033" y="5664415"/>
            <a:ext cx="829397" cy="306444"/>
          </a:xfrm>
          <a:prstGeom prst="rect">
            <a:avLst/>
          </a:prstGeom>
        </p:spPr>
      </p:pic>
      <p:pic>
        <p:nvPicPr>
          <p:cNvPr id="658" name="Picture 8" descr="Related image"/>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4971625" y="5275784"/>
            <a:ext cx="351916" cy="351057"/>
          </a:xfrm>
          <a:prstGeom prst="rect">
            <a:avLst/>
          </a:prstGeom>
          <a:solidFill>
            <a:schemeClr val="bg1"/>
          </a:solidFill>
        </p:spPr>
      </p:pic>
      <p:sp>
        <p:nvSpPr>
          <p:cNvPr id="262" name="Title 2"/>
          <p:cNvSpPr txBox="1">
            <a:spLocks/>
          </p:cNvSpPr>
          <p:nvPr/>
        </p:nvSpPr>
        <p:spPr>
          <a:xfrm>
            <a:off x="3379898" y="56206"/>
            <a:ext cx="3383280" cy="364003"/>
          </a:xfrm>
          <a:prstGeom prst="rect">
            <a:avLst/>
          </a:prstGeom>
          <a:noFill/>
        </p:spPr>
        <p:txBody>
          <a:bodyPr vert="horz" lIns="0" tIns="0" rIns="0" bIns="0" rtlCol="0" anchor="t" anchorCtr="0">
            <a:noAutofit/>
          </a:bodyPr>
          <a:lstStyle>
            <a:defPPr>
              <a:defRPr lang="en-US"/>
            </a:defPPr>
            <a:lvl1pPr>
              <a:lnSpc>
                <a:spcPct val="70000"/>
              </a:lnSpc>
              <a:defRPr sz="2800" b="1" i="0" kern="0">
                <a:solidFill>
                  <a:srgbClr val="00338D"/>
                </a:solidFill>
                <a:latin typeface="Univers 47 CondensedLight" panose="00000400000000000000" pitchFamily="2" charset="0"/>
                <a:cs typeface="KPMG Extralight"/>
              </a:defRPr>
            </a:lvl1pPr>
          </a:lstStyle>
          <a:p>
            <a:pPr>
              <a:defRPr/>
            </a:pPr>
            <a:r>
              <a:rPr lang="en-US" sz="4400" b="0" kern="1200" dirty="0" smtClean="0">
                <a:latin typeface="KPMG Extralight" panose="020B0303030202040204" pitchFamily="34" charset="0"/>
                <a:cs typeface="+mj-cs"/>
              </a:rPr>
              <a:t>Key Findings &amp; Initiatives</a:t>
            </a:r>
            <a:endParaRPr lang="en-US" sz="4400" b="0" kern="1200" baseline="30000" dirty="0">
              <a:latin typeface="KPMG Extralight" panose="020B0303030202040204" pitchFamily="34" charset="0"/>
              <a:ea typeface="+mj-ea"/>
              <a:cs typeface="+mj-cs"/>
            </a:endParaRPr>
          </a:p>
        </p:txBody>
      </p:sp>
    </p:spTree>
    <p:extLst>
      <p:ext uri="{BB962C8B-B14F-4D97-AF65-F5344CB8AC3E}">
        <p14:creationId xmlns:p14="http://schemas.microsoft.com/office/powerpoint/2010/main" val="414844020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79009" name="think-cell Slide" r:id="rId6" imgW="663" imgH="659" progId="TCLayout.ActiveDocument.1">
                  <p:embed/>
                </p:oleObj>
              </mc:Choice>
              <mc:Fallback>
                <p:oleObj name="think-cell Slide" r:id="rId6" imgW="663" imgH="659" progId="TCLayout.ActiveDocument.1">
                  <p:embed/>
                  <p:pic>
                    <p:nvPicPr>
                      <p:cNvPr id="0" name=""/>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2" name="Rectangle 1" hidden="1"/>
          <p:cNvSpPr/>
          <p:nvPr>
            <p:custDataLst>
              <p:tags r:id="rId3"/>
            </p:custDataLst>
          </p:nvPr>
        </p:nvSpPr>
        <p:spPr>
          <a:xfrm>
            <a:off x="0" y="0"/>
            <a:ext cx="158750" cy="15875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lnSpc>
                <a:spcPct val="70000"/>
              </a:lnSpc>
              <a:spcBef>
                <a:spcPct val="0"/>
              </a:spcBef>
              <a:spcAft>
                <a:spcPct val="0"/>
              </a:spcAft>
            </a:pPr>
            <a:endParaRPr lang="en-US" sz="3600" dirty="0">
              <a:solidFill>
                <a:srgbClr val="FFFFFF"/>
              </a:solidFill>
              <a:latin typeface="KPMG Extralight" panose="020B0303030202040204" pitchFamily="34" charset="0"/>
              <a:sym typeface="KPMG Extralight" panose="020B0303030202040204" pitchFamily="34" charset="0"/>
            </a:endParaRPr>
          </a:p>
        </p:txBody>
      </p:sp>
      <p:sp>
        <p:nvSpPr>
          <p:cNvPr id="86" name="TextBox 85"/>
          <p:cNvSpPr txBox="1"/>
          <p:nvPr/>
        </p:nvSpPr>
        <p:spPr>
          <a:xfrm>
            <a:off x="88798" y="211341"/>
            <a:ext cx="3172392" cy="615553"/>
          </a:xfrm>
          <a:prstGeom prst="rect">
            <a:avLst/>
          </a:prstGeom>
          <a:noFill/>
        </p:spPr>
        <p:txBody>
          <a:bodyPr wrap="square" lIns="0" tIns="0" rIns="0" bIns="0" rtlCol="0">
            <a:spAutoFit/>
          </a:bodyPr>
          <a:lstStyle/>
          <a:p>
            <a:r>
              <a:rPr lang="en-US" sz="4000" b="1" dirty="0" smtClean="0">
                <a:solidFill>
                  <a:srgbClr val="FFFFFF"/>
                </a:solidFill>
                <a:latin typeface="KPMG Extralight" panose="020B0303030202040204" pitchFamily="34" charset="0"/>
                <a:cs typeface="Arial" pitchFamily="34" charset="0"/>
              </a:rPr>
              <a:t>Co-creation Model</a:t>
            </a:r>
            <a:endParaRPr lang="en-GB" sz="4000" b="1" dirty="0" smtClean="0">
              <a:solidFill>
                <a:srgbClr val="FFFFFF"/>
              </a:solidFill>
              <a:latin typeface="KPMG Extralight" panose="020B0303030202040204" pitchFamily="34" charset="0"/>
              <a:cs typeface="Arial" pitchFamily="34" charset="0"/>
            </a:endParaRPr>
          </a:p>
        </p:txBody>
      </p:sp>
      <p:graphicFrame>
        <p:nvGraphicFramePr>
          <p:cNvPr id="31" name="Table 30"/>
          <p:cNvGraphicFramePr>
            <a:graphicFrameLocks noGrp="1"/>
          </p:cNvGraphicFramePr>
          <p:nvPr>
            <p:extLst>
              <p:ext uri="{D42A27DB-BD31-4B8C-83A1-F6EECF244321}">
                <p14:modId xmlns:p14="http://schemas.microsoft.com/office/powerpoint/2010/main" val="3305041421"/>
              </p:ext>
            </p:extLst>
          </p:nvPr>
        </p:nvGraphicFramePr>
        <p:xfrm>
          <a:off x="112335" y="2841952"/>
          <a:ext cx="3053407" cy="320040"/>
        </p:xfrm>
        <a:graphic>
          <a:graphicData uri="http://schemas.openxmlformats.org/drawingml/2006/table">
            <a:tbl>
              <a:tblPr bandRow="1">
                <a:tableStyleId>{5C22544A-7EE6-4342-B048-85BDC9FD1C3A}</a:tableStyleId>
              </a:tblPr>
              <a:tblGrid>
                <a:gridCol w="3053407"/>
              </a:tblGrid>
              <a:tr h="230385">
                <a:tc>
                  <a:txBody>
                    <a:bodyPr/>
                    <a:lstStyle/>
                    <a:p>
                      <a:endParaRPr lang="en-US" sz="1500" b="1" dirty="0"/>
                    </a:p>
                  </a:txBody>
                  <a:tcPr anchor="ctr">
                    <a:solidFill>
                      <a:srgbClr val="DBCDDB"/>
                    </a:solidFill>
                  </a:tcPr>
                </a:tc>
              </a:tr>
            </a:tbl>
          </a:graphicData>
        </a:graphic>
      </p:graphicFrame>
      <p:sp>
        <p:nvSpPr>
          <p:cNvPr id="32" name="TextBox 31"/>
          <p:cNvSpPr txBox="1"/>
          <p:nvPr/>
        </p:nvSpPr>
        <p:spPr>
          <a:xfrm>
            <a:off x="2795989" y="2950601"/>
            <a:ext cx="382639" cy="116869"/>
          </a:xfrm>
          <a:prstGeom prst="rect">
            <a:avLst/>
          </a:prstGeom>
          <a:noFill/>
        </p:spPr>
        <p:txBody>
          <a:bodyPr wrap="none" lIns="21772" tIns="21772" rIns="21772" bIns="21772" rtlCol="0" anchor="ctr" anchorCtr="0">
            <a:noAutofit/>
          </a:bodyPr>
          <a:lstStyle/>
          <a:p>
            <a:pPr algn="r"/>
            <a:r>
              <a:rPr lang="en-AU" sz="800" b="1" dirty="0">
                <a:solidFill>
                  <a:srgbClr val="000000"/>
                </a:solidFill>
                <a:cs typeface="Arial" panose="020B0604020202020204" pitchFamily="34" charset="0"/>
              </a:rPr>
              <a:t>Innovating</a:t>
            </a:r>
          </a:p>
        </p:txBody>
      </p:sp>
      <p:sp>
        <p:nvSpPr>
          <p:cNvPr id="33" name="TextBox 32"/>
          <p:cNvSpPr txBox="1"/>
          <p:nvPr/>
        </p:nvSpPr>
        <p:spPr>
          <a:xfrm>
            <a:off x="711797" y="2958916"/>
            <a:ext cx="382639" cy="116869"/>
          </a:xfrm>
          <a:prstGeom prst="rect">
            <a:avLst/>
          </a:prstGeom>
          <a:noFill/>
        </p:spPr>
        <p:txBody>
          <a:bodyPr wrap="none" lIns="21772" tIns="21772" rIns="21772" bIns="21772" rtlCol="0" anchor="ctr" anchorCtr="0">
            <a:noAutofit/>
          </a:bodyPr>
          <a:lstStyle/>
          <a:p>
            <a:pPr algn="ctr"/>
            <a:r>
              <a:rPr lang="en-AU" sz="800" b="1" dirty="0">
                <a:solidFill>
                  <a:srgbClr val="000000"/>
                </a:solidFill>
                <a:cs typeface="Arial" panose="020B0604020202020204" pitchFamily="34" charset="0"/>
              </a:rPr>
              <a:t>Basic</a:t>
            </a:r>
          </a:p>
        </p:txBody>
      </p:sp>
      <p:sp>
        <p:nvSpPr>
          <p:cNvPr id="34" name="TextBox 33"/>
          <p:cNvSpPr txBox="1"/>
          <p:nvPr/>
        </p:nvSpPr>
        <p:spPr>
          <a:xfrm>
            <a:off x="1970881" y="2958916"/>
            <a:ext cx="382639" cy="116869"/>
          </a:xfrm>
          <a:prstGeom prst="rect">
            <a:avLst/>
          </a:prstGeom>
          <a:noFill/>
        </p:spPr>
        <p:txBody>
          <a:bodyPr wrap="none" lIns="21772" tIns="21772" rIns="21772" bIns="21772" rtlCol="0" anchor="ctr" anchorCtr="0">
            <a:noAutofit/>
          </a:bodyPr>
          <a:lstStyle/>
          <a:p>
            <a:pPr algn="ctr"/>
            <a:r>
              <a:rPr lang="en-AU" sz="800" b="1" dirty="0">
                <a:solidFill>
                  <a:srgbClr val="000000"/>
                </a:solidFill>
                <a:cs typeface="Arial" panose="020B0604020202020204" pitchFamily="34" charset="0"/>
              </a:rPr>
              <a:t>Leading</a:t>
            </a:r>
          </a:p>
        </p:txBody>
      </p:sp>
      <p:sp>
        <p:nvSpPr>
          <p:cNvPr id="35" name="TextBox 34"/>
          <p:cNvSpPr txBox="1"/>
          <p:nvPr/>
        </p:nvSpPr>
        <p:spPr>
          <a:xfrm>
            <a:off x="112641" y="2958916"/>
            <a:ext cx="382639" cy="116869"/>
          </a:xfrm>
          <a:prstGeom prst="rect">
            <a:avLst/>
          </a:prstGeom>
          <a:noFill/>
        </p:spPr>
        <p:txBody>
          <a:bodyPr wrap="none" lIns="21772" tIns="21772" rIns="21772" bIns="21772" rtlCol="0" anchor="ctr" anchorCtr="0">
            <a:noAutofit/>
          </a:bodyPr>
          <a:lstStyle/>
          <a:p>
            <a:r>
              <a:rPr lang="en-AU" sz="800" b="1" dirty="0">
                <a:solidFill>
                  <a:srgbClr val="000000"/>
                </a:solidFill>
                <a:cs typeface="Arial" panose="020B0604020202020204" pitchFamily="34" charset="0"/>
              </a:rPr>
              <a:t>Lagging</a:t>
            </a:r>
          </a:p>
        </p:txBody>
      </p:sp>
      <p:sp>
        <p:nvSpPr>
          <p:cNvPr id="36" name="TextBox 35"/>
          <p:cNvSpPr txBox="1"/>
          <p:nvPr/>
        </p:nvSpPr>
        <p:spPr>
          <a:xfrm>
            <a:off x="1322592" y="2958916"/>
            <a:ext cx="382639" cy="116869"/>
          </a:xfrm>
          <a:prstGeom prst="rect">
            <a:avLst/>
          </a:prstGeom>
          <a:noFill/>
        </p:spPr>
        <p:txBody>
          <a:bodyPr wrap="none" lIns="21772" tIns="21772" rIns="21772" bIns="21772" rtlCol="0" anchor="ctr" anchorCtr="0">
            <a:noAutofit/>
          </a:bodyPr>
          <a:lstStyle/>
          <a:p>
            <a:pPr algn="ctr"/>
            <a:r>
              <a:rPr lang="en-AU" sz="800" b="1" dirty="0">
                <a:solidFill>
                  <a:srgbClr val="000000"/>
                </a:solidFill>
                <a:cs typeface="Arial" panose="020B0604020202020204" pitchFamily="34" charset="0"/>
              </a:rPr>
              <a:t>Progressed</a:t>
            </a:r>
          </a:p>
        </p:txBody>
      </p:sp>
      <p:sp>
        <p:nvSpPr>
          <p:cNvPr id="3" name="Rectangle 2"/>
          <p:cNvSpPr/>
          <p:nvPr/>
        </p:nvSpPr>
        <p:spPr>
          <a:xfrm>
            <a:off x="11798" y="964056"/>
            <a:ext cx="3249392" cy="1292662"/>
          </a:xfrm>
          <a:prstGeom prst="rect">
            <a:avLst/>
          </a:prstGeom>
        </p:spPr>
        <p:txBody>
          <a:bodyPr wrap="square">
            <a:spAutoFit/>
          </a:bodyPr>
          <a:lstStyle/>
          <a:p>
            <a:r>
              <a:rPr lang="en-US" sz="1300" dirty="0" smtClean="0">
                <a:solidFill>
                  <a:srgbClr val="FFFFFF"/>
                </a:solidFill>
              </a:rPr>
              <a:t>The </a:t>
            </a:r>
            <a:r>
              <a:rPr lang="en-US" sz="1300" dirty="0">
                <a:solidFill>
                  <a:srgbClr val="FFFFFF"/>
                </a:solidFill>
              </a:rPr>
              <a:t>extent to which an </a:t>
            </a:r>
            <a:r>
              <a:rPr lang="en-US" sz="1300" dirty="0" err="1">
                <a:solidFill>
                  <a:srgbClr val="FFFFFF"/>
                </a:solidFill>
              </a:rPr>
              <a:t>organisation</a:t>
            </a:r>
            <a:r>
              <a:rPr lang="en-US" sz="1300" dirty="0">
                <a:solidFill>
                  <a:srgbClr val="FFFFFF"/>
                </a:solidFill>
              </a:rPr>
              <a:t> monitors its own technology footprint in the digital marketplace and reacts to improve and enhance its digital propositions through the implementation and application of technology enablers</a:t>
            </a:r>
            <a:r>
              <a:rPr lang="en-US" sz="1300" dirty="0" smtClean="0">
                <a:solidFill>
                  <a:srgbClr val="FFFFFF"/>
                </a:solidFill>
              </a:rPr>
              <a:t>.</a:t>
            </a:r>
            <a:endParaRPr lang="en-US" sz="1300" dirty="0">
              <a:solidFill>
                <a:srgbClr val="FFFFFF"/>
              </a:solidFill>
            </a:endParaRPr>
          </a:p>
        </p:txBody>
      </p:sp>
      <p:sp>
        <p:nvSpPr>
          <p:cNvPr id="100" name="Rectangle 99"/>
          <p:cNvSpPr/>
          <p:nvPr/>
        </p:nvSpPr>
        <p:spPr>
          <a:xfrm>
            <a:off x="102170" y="2525696"/>
            <a:ext cx="3053407" cy="79604"/>
          </a:xfrm>
          <a:prstGeom prst="rect">
            <a:avLst/>
          </a:prstGeom>
          <a:gradFill>
            <a:gsLst>
              <a:gs pos="26000">
                <a:srgbClr val="F7941E">
                  <a:lumMod val="60000"/>
                  <a:lumOff val="40000"/>
                </a:srgbClr>
              </a:gs>
              <a:gs pos="0">
                <a:srgbClr val="FF0000"/>
              </a:gs>
              <a:gs pos="51000">
                <a:srgbClr val="9E9FA1">
                  <a:lumMod val="40000"/>
                  <a:lumOff val="60000"/>
                </a:srgbClr>
              </a:gs>
              <a:gs pos="76000">
                <a:srgbClr val="00B050"/>
              </a:gs>
              <a:gs pos="100000">
                <a:srgbClr val="00B0F0"/>
              </a:gs>
            </a:gsLst>
            <a:lin ang="0" scaled="0"/>
          </a:gradFill>
          <a:ln w="25400" cap="flat" cmpd="sng" algn="ctr">
            <a:noFill/>
            <a:prstDash val="solid"/>
          </a:ln>
          <a:effectLst/>
        </p:spPr>
        <p:txBody>
          <a:bodyPr lIns="21772" tIns="21772" rIns="21772" bIns="21772" rtlCol="0" anchor="ctr" anchorCtr="0"/>
          <a:lstStyle/>
          <a:p>
            <a:pPr algn="ctr">
              <a:defRPr/>
            </a:pPr>
            <a:endParaRPr lang="en-AU" sz="800" kern="0" dirty="0" err="1" smtClean="0">
              <a:solidFill>
                <a:srgbClr val="FFFFFF"/>
              </a:solidFill>
              <a:latin typeface="Calibri" panose="020F0502020204030204" pitchFamily="34" charset="0"/>
              <a:cs typeface="Arial" panose="020B0604020202020204" pitchFamily="34" charset="0"/>
            </a:endParaRPr>
          </a:p>
        </p:txBody>
      </p:sp>
      <p:cxnSp>
        <p:nvCxnSpPr>
          <p:cNvPr id="102" name="Straight Connector 101"/>
          <p:cNvCxnSpPr/>
          <p:nvPr/>
        </p:nvCxnSpPr>
        <p:spPr>
          <a:xfrm>
            <a:off x="605465" y="2864194"/>
            <a:ext cx="0" cy="27432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a:off x="1193805" y="2857101"/>
            <a:ext cx="0" cy="27432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a:off x="1821118" y="2864194"/>
            <a:ext cx="0" cy="27432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a:off x="2483889" y="2857101"/>
            <a:ext cx="0" cy="27432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15" name="Isosceles Triangle 114"/>
          <p:cNvSpPr/>
          <p:nvPr/>
        </p:nvSpPr>
        <p:spPr>
          <a:xfrm flipV="1">
            <a:off x="1241460" y="2359283"/>
            <a:ext cx="140400" cy="117943"/>
          </a:xfrm>
          <a:prstGeom prst="triangle">
            <a:avLst/>
          </a:prstGeom>
          <a:solidFill>
            <a:srgbClr val="FFC00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21772" tIns="21772" rIns="21772" bIns="21772" rtlCol="0" anchor="ctr" anchorCtr="0"/>
          <a:lstStyle/>
          <a:p>
            <a:pPr algn="ctr"/>
            <a:endParaRPr lang="en-AU" sz="800" dirty="0" err="1">
              <a:solidFill>
                <a:srgbClr val="000000"/>
              </a:solidFill>
              <a:latin typeface="Calibri" panose="020F0502020204030204" pitchFamily="34" charset="0"/>
            </a:endParaRPr>
          </a:p>
        </p:txBody>
      </p:sp>
      <p:sp>
        <p:nvSpPr>
          <p:cNvPr id="116" name="Isosceles Triangle 115"/>
          <p:cNvSpPr/>
          <p:nvPr/>
        </p:nvSpPr>
        <p:spPr>
          <a:xfrm flipV="1">
            <a:off x="573960" y="2359283"/>
            <a:ext cx="140400" cy="117943"/>
          </a:xfrm>
          <a:prstGeom prst="triangle">
            <a:avLst/>
          </a:prstGeom>
          <a:solidFill>
            <a:srgbClr val="00338D"/>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21772" tIns="21772" rIns="21772" bIns="21772" rtlCol="0" anchor="ctr" anchorCtr="0"/>
          <a:lstStyle/>
          <a:p>
            <a:pPr algn="ctr"/>
            <a:endParaRPr lang="en-AU" sz="800" dirty="0" err="1">
              <a:solidFill>
                <a:srgbClr val="000000"/>
              </a:solidFill>
              <a:latin typeface="Calibri" panose="020F0502020204030204" pitchFamily="34" charset="0"/>
            </a:endParaRPr>
          </a:p>
        </p:txBody>
      </p:sp>
      <p:sp>
        <p:nvSpPr>
          <p:cNvPr id="117" name="Isosceles Triangle 116"/>
          <p:cNvSpPr/>
          <p:nvPr/>
        </p:nvSpPr>
        <p:spPr>
          <a:xfrm flipV="1">
            <a:off x="2788975" y="2359283"/>
            <a:ext cx="140400" cy="117943"/>
          </a:xfrm>
          <a:prstGeom prst="triangle">
            <a:avLst/>
          </a:prstGeom>
          <a:solidFill>
            <a:srgbClr val="00B06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21772" tIns="21772" rIns="21772" bIns="21772" rtlCol="0" anchor="ctr" anchorCtr="0"/>
          <a:lstStyle/>
          <a:p>
            <a:pPr algn="ctr"/>
            <a:endParaRPr lang="en-AU" sz="800" dirty="0" err="1">
              <a:solidFill>
                <a:srgbClr val="000000"/>
              </a:solidFill>
              <a:latin typeface="Calibri" panose="020F0502020204030204" pitchFamily="34" charset="0"/>
            </a:endParaRPr>
          </a:p>
        </p:txBody>
      </p:sp>
      <p:sp>
        <p:nvSpPr>
          <p:cNvPr id="118" name="Isosceles Triangle 117"/>
          <p:cNvSpPr/>
          <p:nvPr/>
        </p:nvSpPr>
        <p:spPr>
          <a:xfrm flipV="1">
            <a:off x="2083887" y="2359283"/>
            <a:ext cx="140400" cy="117943"/>
          </a:xfrm>
          <a:prstGeom prst="triangle">
            <a:avLst/>
          </a:prstGeom>
          <a:solidFill>
            <a:srgbClr val="8E258D"/>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21772" tIns="21772" rIns="21772" bIns="21772" rtlCol="0" anchor="ctr" anchorCtr="0"/>
          <a:lstStyle/>
          <a:p>
            <a:pPr algn="ctr"/>
            <a:endParaRPr lang="en-AU" sz="800" dirty="0" err="1">
              <a:solidFill>
                <a:srgbClr val="000000"/>
              </a:solidFill>
              <a:latin typeface="Calibri" panose="020F0502020204030204"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4181157204"/>
              </p:ext>
            </p:extLst>
          </p:nvPr>
        </p:nvGraphicFramePr>
        <p:xfrm>
          <a:off x="3793054" y="995656"/>
          <a:ext cx="8154904" cy="1767840"/>
        </p:xfrm>
        <a:graphic>
          <a:graphicData uri="http://schemas.openxmlformats.org/drawingml/2006/table">
            <a:tbl>
              <a:tblPr firstRow="1" bandRow="1">
                <a:tableStyleId>{00A15C55-8517-42AA-B614-E9B94910E393}</a:tableStyleId>
              </a:tblPr>
              <a:tblGrid>
                <a:gridCol w="1857375"/>
                <a:gridCol w="6297529"/>
              </a:tblGrid>
              <a:tr h="370840">
                <a:tc>
                  <a:txBody>
                    <a:bodyPr/>
                    <a:lstStyle/>
                    <a:p>
                      <a:pPr marL="0" marR="0" lvl="0" indent="0" algn="l" defTabSz="890789" rtl="0" eaLnBrk="1" fontAlgn="auto" latinLnBrk="0" hangingPunct="1">
                        <a:lnSpc>
                          <a:spcPct val="100000"/>
                        </a:lnSpc>
                        <a:spcBef>
                          <a:spcPts val="0"/>
                        </a:spcBef>
                        <a:spcAft>
                          <a:spcPts val="0"/>
                        </a:spcAft>
                        <a:buClrTx/>
                        <a:buSzTx/>
                        <a:buFontTx/>
                        <a:buNone/>
                        <a:tabLst/>
                        <a:defRPr/>
                      </a:pPr>
                      <a:r>
                        <a:rPr lang="en-GB" sz="1400" b="0" kern="1200" spc="-10" dirty="0" smtClean="0">
                          <a:solidFill>
                            <a:schemeClr val="bg1"/>
                          </a:solidFill>
                          <a:latin typeface="+mn-lt"/>
                          <a:ea typeface="+mn-ea"/>
                          <a:cs typeface="+mn-cs"/>
                        </a:rPr>
                        <a:t>Innovation Strategy</a:t>
                      </a:r>
                      <a:endParaRPr lang="en-GB" sz="1400" b="0" kern="1200" spc="-10" dirty="0">
                        <a:solidFill>
                          <a:schemeClr val="bg1"/>
                        </a:solidFill>
                        <a:latin typeface="+mn-lt"/>
                        <a:ea typeface="+mn-ea"/>
                        <a:cs typeface="+mn-cs"/>
                      </a:endParaRP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2D5491"/>
                    </a:solidFill>
                  </a:tcPr>
                </a:tc>
                <a:tc>
                  <a:txBody>
                    <a:bodyPr/>
                    <a:lstStyle/>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r>
                        <a:rPr lang="en-US" sz="1400" b="0" kern="1200" dirty="0" smtClean="0">
                          <a:solidFill>
                            <a:srgbClr val="00338D"/>
                          </a:solidFill>
                          <a:latin typeface="+mn-lt"/>
                          <a:ea typeface="+mn-ea"/>
                          <a:cs typeface="+mn-cs"/>
                        </a:rPr>
                        <a:t>Develop an innovation strategy that is aligned with the business strategy, and clearly communicated to all </a:t>
                      </a:r>
                      <a:r>
                        <a:rPr lang="en-US" sz="1400" b="0" kern="1200" dirty="0" err="1" smtClean="0">
                          <a:solidFill>
                            <a:srgbClr val="00338D"/>
                          </a:solidFill>
                          <a:latin typeface="+mn-lt"/>
                          <a:ea typeface="+mn-ea"/>
                          <a:cs typeface="+mn-cs"/>
                        </a:rPr>
                        <a:t>FBNQuest</a:t>
                      </a:r>
                      <a:r>
                        <a:rPr lang="en-US" sz="1400" b="0" kern="1200" dirty="0" smtClean="0">
                          <a:solidFill>
                            <a:srgbClr val="00338D"/>
                          </a:solidFill>
                          <a:latin typeface="+mn-lt"/>
                          <a:ea typeface="+mn-ea"/>
                          <a:cs typeface="+mn-cs"/>
                        </a:rPr>
                        <a:t> staff. This should define the strategy for internal and external innovation sourcing</a:t>
                      </a: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D9E3F3"/>
                    </a:solidFill>
                  </a:tcPr>
                </a:tc>
              </a:tr>
              <a:tr h="370840">
                <a:tc>
                  <a:txBody>
                    <a:bodyPr/>
                    <a:lstStyle/>
                    <a:p>
                      <a:pPr marL="0" marR="0" lvl="0" indent="0" algn="l" defTabSz="890789" rtl="0" eaLnBrk="1" fontAlgn="auto" latinLnBrk="0" hangingPunct="1">
                        <a:lnSpc>
                          <a:spcPct val="100000"/>
                        </a:lnSpc>
                        <a:spcBef>
                          <a:spcPts val="0"/>
                        </a:spcBef>
                        <a:spcAft>
                          <a:spcPts val="0"/>
                        </a:spcAft>
                        <a:buClrTx/>
                        <a:buSzTx/>
                        <a:buFontTx/>
                        <a:buNone/>
                        <a:tabLst/>
                        <a:defRPr/>
                      </a:pPr>
                      <a:r>
                        <a:rPr lang="en-GB" sz="1400" b="0" kern="1200" spc="-10" dirty="0" smtClean="0">
                          <a:solidFill>
                            <a:schemeClr val="bg1"/>
                          </a:solidFill>
                          <a:latin typeface="+mn-lt"/>
                          <a:ea typeface="+mn-ea"/>
                          <a:cs typeface="+mn-cs"/>
                        </a:rPr>
                        <a:t>Innovation Sourcing Platform</a:t>
                      </a:r>
                      <a:endParaRPr lang="en-GB" sz="1400" b="0" kern="1200" spc="-10" dirty="0">
                        <a:solidFill>
                          <a:schemeClr val="bg1"/>
                        </a:solidFill>
                        <a:latin typeface="+mn-lt"/>
                        <a:ea typeface="+mn-ea"/>
                        <a:cs typeface="+mn-cs"/>
                      </a:endParaRP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2D5491"/>
                    </a:solidFill>
                  </a:tcPr>
                </a:tc>
                <a:tc>
                  <a:txBody>
                    <a:bodyPr/>
                    <a:lstStyle/>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r>
                        <a:rPr lang="en-US" sz="1400" b="0" kern="1200" dirty="0" smtClean="0">
                          <a:solidFill>
                            <a:srgbClr val="00338D"/>
                          </a:solidFill>
                          <a:latin typeface="+mn-lt"/>
                          <a:ea typeface="+mn-ea"/>
                          <a:cs typeface="+mn-cs"/>
                        </a:rPr>
                        <a:t>Develop a platform to streamline and reward generation of innovative initiatives by </a:t>
                      </a:r>
                      <a:r>
                        <a:rPr lang="en-US" sz="1400" b="0" kern="1200" dirty="0" err="1" smtClean="0">
                          <a:solidFill>
                            <a:srgbClr val="00338D"/>
                          </a:solidFill>
                          <a:latin typeface="+mn-lt"/>
                          <a:ea typeface="+mn-ea"/>
                          <a:cs typeface="+mn-cs"/>
                        </a:rPr>
                        <a:t>FBNQuest</a:t>
                      </a:r>
                      <a:r>
                        <a:rPr lang="en-US" sz="1400" b="0" kern="1200" dirty="0" smtClean="0">
                          <a:solidFill>
                            <a:srgbClr val="00338D"/>
                          </a:solidFill>
                          <a:latin typeface="+mn-lt"/>
                          <a:ea typeface="+mn-ea"/>
                          <a:cs typeface="+mn-cs"/>
                        </a:rPr>
                        <a:t> staff</a:t>
                      </a: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D9E3F3"/>
                    </a:solidFill>
                  </a:tcPr>
                </a:tc>
              </a:tr>
              <a:tr h="370840">
                <a:tc>
                  <a:txBody>
                    <a:bodyPr/>
                    <a:lstStyle/>
                    <a:p>
                      <a:pPr marL="0" marR="0" lvl="0" indent="0" algn="l" defTabSz="890789" rtl="0" eaLnBrk="1" fontAlgn="auto" latinLnBrk="0" hangingPunct="1">
                        <a:lnSpc>
                          <a:spcPct val="100000"/>
                        </a:lnSpc>
                        <a:spcBef>
                          <a:spcPts val="0"/>
                        </a:spcBef>
                        <a:spcAft>
                          <a:spcPts val="0"/>
                        </a:spcAft>
                        <a:buClrTx/>
                        <a:buSzTx/>
                        <a:buFontTx/>
                        <a:buNone/>
                        <a:tabLst/>
                        <a:defRPr/>
                      </a:pPr>
                      <a:r>
                        <a:rPr lang="en-GB" sz="1400" b="0" kern="1200" spc="-10" dirty="0" smtClean="0">
                          <a:solidFill>
                            <a:schemeClr val="bg1"/>
                          </a:solidFill>
                          <a:latin typeface="+mn-lt"/>
                          <a:ea typeface="+mn-ea"/>
                          <a:cs typeface="+mn-cs"/>
                        </a:rPr>
                        <a:t>Partnership Assessment Metrics</a:t>
                      </a:r>
                      <a:endParaRPr lang="en-GB" sz="1400" b="0" kern="1200" spc="-10" dirty="0">
                        <a:solidFill>
                          <a:schemeClr val="bg1"/>
                        </a:solidFill>
                        <a:latin typeface="+mn-lt"/>
                        <a:ea typeface="+mn-ea"/>
                        <a:cs typeface="+mn-cs"/>
                      </a:endParaRP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2D5491"/>
                    </a:solidFill>
                  </a:tcPr>
                </a:tc>
                <a:tc>
                  <a:txBody>
                    <a:bodyPr/>
                    <a:lstStyle/>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r>
                        <a:rPr lang="en-US" sz="1400" b="0" kern="1200" dirty="0" smtClean="0">
                          <a:solidFill>
                            <a:srgbClr val="00338D"/>
                          </a:solidFill>
                          <a:latin typeface="+mn-lt"/>
                          <a:ea typeface="+mn-ea"/>
                          <a:cs typeface="+mn-cs"/>
                        </a:rPr>
                        <a:t>Establish and measure performance metrics to ensure that alliances and partnerships regularly add value to </a:t>
                      </a:r>
                      <a:r>
                        <a:rPr lang="en-US" sz="1400" b="0" kern="1200" dirty="0" err="1" smtClean="0">
                          <a:solidFill>
                            <a:srgbClr val="00338D"/>
                          </a:solidFill>
                          <a:latin typeface="+mn-lt"/>
                          <a:ea typeface="+mn-ea"/>
                          <a:cs typeface="+mn-cs"/>
                        </a:rPr>
                        <a:t>FBNQuest</a:t>
                      </a:r>
                      <a:endParaRPr lang="en-US" sz="1400" b="0" kern="1200" dirty="0" smtClean="0">
                        <a:solidFill>
                          <a:srgbClr val="00338D"/>
                        </a:solidFill>
                        <a:latin typeface="+mn-lt"/>
                        <a:ea typeface="+mn-ea"/>
                        <a:cs typeface="+mn-cs"/>
                      </a:endParaRP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D9E3F3"/>
                    </a:solidFill>
                  </a:tcPr>
                </a:tc>
              </a:tr>
            </a:tbl>
          </a:graphicData>
        </a:graphic>
      </p:graphicFrame>
      <p:pic>
        <p:nvPicPr>
          <p:cNvPr id="449" name="Picture 44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325139" y="1004736"/>
            <a:ext cx="405670" cy="405670"/>
          </a:xfrm>
          <a:prstGeom prst="rect">
            <a:avLst/>
          </a:prstGeom>
        </p:spPr>
      </p:pic>
      <p:pic>
        <p:nvPicPr>
          <p:cNvPr id="450" name="Picture 44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325139" y="1653353"/>
            <a:ext cx="405670" cy="405670"/>
          </a:xfrm>
          <a:prstGeom prst="rect">
            <a:avLst/>
          </a:prstGeom>
        </p:spPr>
      </p:pic>
      <p:pic>
        <p:nvPicPr>
          <p:cNvPr id="451" name="Picture 45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325139" y="2138338"/>
            <a:ext cx="405670" cy="405670"/>
          </a:xfrm>
          <a:prstGeom prst="rect">
            <a:avLst/>
          </a:prstGeom>
        </p:spPr>
      </p:pic>
      <p:sp>
        <p:nvSpPr>
          <p:cNvPr id="453" name="Rectangle 452"/>
          <p:cNvSpPr/>
          <p:nvPr/>
        </p:nvSpPr>
        <p:spPr>
          <a:xfrm>
            <a:off x="3323435" y="595736"/>
            <a:ext cx="8595360" cy="307777"/>
          </a:xfrm>
          <a:prstGeom prst="rect">
            <a:avLst/>
          </a:prstGeom>
        </p:spPr>
        <p:txBody>
          <a:bodyPr wrap="square">
            <a:spAutoFit/>
          </a:bodyPr>
          <a:lstStyle/>
          <a:p>
            <a:pPr defTabSz="713603">
              <a:defRPr/>
            </a:pPr>
            <a:r>
              <a:rPr lang="en-US" sz="1400" dirty="0" smtClean="0">
                <a:solidFill>
                  <a:srgbClr val="00338D"/>
                </a:solidFill>
              </a:rPr>
              <a:t>The following key initiatives have been identified for </a:t>
            </a:r>
            <a:r>
              <a:rPr lang="en-US" sz="1400" dirty="0" err="1" smtClean="0">
                <a:solidFill>
                  <a:srgbClr val="00338D"/>
                </a:solidFill>
              </a:rPr>
              <a:t>FBNQuest</a:t>
            </a:r>
            <a:r>
              <a:rPr lang="en-US" sz="1400" dirty="0" smtClean="0">
                <a:solidFill>
                  <a:srgbClr val="00338D"/>
                </a:solidFill>
              </a:rPr>
              <a:t> with respect to Co-creation Model: </a:t>
            </a:r>
            <a:endParaRPr lang="en-US" sz="1400" dirty="0">
              <a:solidFill>
                <a:srgbClr val="00338D"/>
              </a:solidFill>
            </a:endParaRPr>
          </a:p>
        </p:txBody>
      </p:sp>
      <p:grpSp>
        <p:nvGrpSpPr>
          <p:cNvPr id="454" name="Group 453"/>
          <p:cNvGrpSpPr/>
          <p:nvPr/>
        </p:nvGrpSpPr>
        <p:grpSpPr>
          <a:xfrm>
            <a:off x="7347937" y="121697"/>
            <a:ext cx="4568864" cy="274320"/>
            <a:chOff x="7916790" y="356874"/>
            <a:chExt cx="4568864" cy="274320"/>
          </a:xfrm>
        </p:grpSpPr>
        <p:grpSp>
          <p:nvGrpSpPr>
            <p:cNvPr id="455" name="Group 454"/>
            <p:cNvGrpSpPr/>
            <p:nvPr/>
          </p:nvGrpSpPr>
          <p:grpSpPr>
            <a:xfrm>
              <a:off x="7916790" y="356874"/>
              <a:ext cx="2337497" cy="274320"/>
              <a:chOff x="3793151" y="6476333"/>
              <a:chExt cx="2337497" cy="274320"/>
            </a:xfrm>
          </p:grpSpPr>
          <p:sp>
            <p:nvSpPr>
              <p:cNvPr id="460" name="Isosceles Triangle 459"/>
              <p:cNvSpPr/>
              <p:nvPr/>
            </p:nvSpPr>
            <p:spPr>
              <a:xfrm rot="10800000">
                <a:off x="4273393" y="6554522"/>
                <a:ext cx="140400" cy="117943"/>
              </a:xfrm>
              <a:prstGeom prst="triangle">
                <a:avLst/>
              </a:prstGeom>
              <a:solidFill>
                <a:srgbClr val="00338D"/>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21772" tIns="21772" rIns="21772" bIns="21772" rtlCol="0" anchor="ctr" anchorCtr="0"/>
              <a:lstStyle/>
              <a:p>
                <a:pPr algn="ctr"/>
                <a:endParaRPr lang="en-AU" sz="800" dirty="0" err="1">
                  <a:solidFill>
                    <a:srgbClr val="00338D"/>
                  </a:solidFill>
                  <a:latin typeface="Calibri" panose="020F0502020204030204" pitchFamily="34" charset="0"/>
                </a:endParaRPr>
              </a:p>
            </p:txBody>
          </p:sp>
          <p:sp>
            <p:nvSpPr>
              <p:cNvPr id="461" name="TextBox 460"/>
              <p:cNvSpPr txBox="1"/>
              <p:nvPr/>
            </p:nvSpPr>
            <p:spPr>
              <a:xfrm>
                <a:off x="4380552" y="6525841"/>
                <a:ext cx="469141" cy="175304"/>
              </a:xfrm>
              <a:prstGeom prst="rect">
                <a:avLst/>
              </a:prstGeom>
              <a:noFill/>
            </p:spPr>
            <p:txBody>
              <a:bodyPr wrap="none" lIns="21772" tIns="21772" rIns="21772" bIns="21772" rtlCol="0" anchor="ctr" anchorCtr="0">
                <a:noAutofit/>
              </a:bodyPr>
              <a:lstStyle/>
              <a:p>
                <a:pPr algn="ctr"/>
                <a:r>
                  <a:rPr lang="en-AU" sz="800" b="1" dirty="0">
                    <a:solidFill>
                      <a:srgbClr val="00338D"/>
                    </a:solidFill>
                  </a:rPr>
                  <a:t>Current</a:t>
                </a:r>
              </a:p>
            </p:txBody>
          </p:sp>
          <p:sp>
            <p:nvSpPr>
              <p:cNvPr id="462" name="Text Box 81"/>
              <p:cNvSpPr txBox="1">
                <a:spLocks noChangeArrowheads="1"/>
              </p:cNvSpPr>
              <p:nvPr/>
            </p:nvSpPr>
            <p:spPr bwMode="auto">
              <a:xfrm>
                <a:off x="3793151" y="6476333"/>
                <a:ext cx="476639" cy="274320"/>
              </a:xfrm>
              <a:prstGeom prst="rect">
                <a:avLst/>
              </a:prstGeom>
              <a:noFill/>
              <a:ln w="9525">
                <a:noFill/>
                <a:miter lim="800000"/>
                <a:headEnd type="none" w="sm" len="sm"/>
                <a:tailEnd type="none" w="sm" len="sm"/>
              </a:ln>
              <a:effectLst/>
            </p:spPr>
            <p:txBody>
              <a:bodyPr wrap="square" lIns="45720" rIns="45720" anchor="ctr">
                <a:noAutofit/>
              </a:bodyPr>
              <a:lstStyle/>
              <a:p>
                <a:pPr algn="ctr"/>
                <a:r>
                  <a:rPr lang="en-US" sz="1000" b="1" dirty="0">
                    <a:solidFill>
                      <a:srgbClr val="00338D"/>
                    </a:solidFill>
                  </a:rPr>
                  <a:t>Key:</a:t>
                </a:r>
              </a:p>
            </p:txBody>
          </p:sp>
          <p:sp>
            <p:nvSpPr>
              <p:cNvPr id="463" name="object 140"/>
              <p:cNvSpPr txBox="1"/>
              <p:nvPr/>
            </p:nvSpPr>
            <p:spPr>
              <a:xfrm>
                <a:off x="5247374" y="6551939"/>
                <a:ext cx="883274" cy="123111"/>
              </a:xfrm>
              <a:prstGeom prst="rect">
                <a:avLst/>
              </a:prstGeom>
            </p:spPr>
            <p:txBody>
              <a:bodyPr vert="horz" wrap="square" lIns="0" tIns="0" rIns="0" bIns="0" rtlCol="0">
                <a:spAutoFit/>
              </a:bodyPr>
              <a:lstStyle/>
              <a:p>
                <a:pPr marL="12700"/>
                <a:r>
                  <a:rPr lang="en-GB" sz="800" b="1" spc="-10" dirty="0">
                    <a:solidFill>
                      <a:srgbClr val="00338D"/>
                    </a:solidFill>
                    <a:cs typeface="Century Gothic"/>
                  </a:rPr>
                  <a:t>Peer </a:t>
                </a:r>
                <a:r>
                  <a:rPr lang="en-GB" sz="800" b="1" spc="-10" dirty="0" smtClean="0">
                    <a:solidFill>
                      <a:srgbClr val="00338D"/>
                    </a:solidFill>
                    <a:cs typeface="Century Gothic"/>
                  </a:rPr>
                  <a:t>Group</a:t>
                </a:r>
                <a:endParaRPr sz="800" b="1" dirty="0">
                  <a:solidFill>
                    <a:srgbClr val="00338D"/>
                  </a:solidFill>
                  <a:cs typeface="Century Gothic"/>
                </a:endParaRPr>
              </a:p>
            </p:txBody>
          </p:sp>
          <p:sp>
            <p:nvSpPr>
              <p:cNvPr id="464" name="Isosceles Triangle 463"/>
              <p:cNvSpPr/>
              <p:nvPr/>
            </p:nvSpPr>
            <p:spPr>
              <a:xfrm rot="10800000">
                <a:off x="5097444" y="6554522"/>
                <a:ext cx="140400" cy="117943"/>
              </a:xfrm>
              <a:prstGeom prs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21772" tIns="21772" rIns="21772" bIns="21772" rtlCol="0" anchor="ctr" anchorCtr="0"/>
              <a:lstStyle/>
              <a:p>
                <a:pPr algn="ctr"/>
                <a:endParaRPr lang="en-AU" sz="800" dirty="0" err="1">
                  <a:solidFill>
                    <a:srgbClr val="00338D"/>
                  </a:solidFill>
                  <a:latin typeface="Calibri" panose="020F0502020204030204" pitchFamily="34" charset="0"/>
                </a:endParaRPr>
              </a:p>
            </p:txBody>
          </p:sp>
        </p:grpSp>
        <p:sp>
          <p:nvSpPr>
            <p:cNvPr id="456" name="Isosceles Triangle 455"/>
            <p:cNvSpPr/>
            <p:nvPr/>
          </p:nvSpPr>
          <p:spPr>
            <a:xfrm rot="10800000">
              <a:off x="10162847" y="435063"/>
              <a:ext cx="140400" cy="117943"/>
            </a:xfrm>
            <a:prstGeom prst="triangle">
              <a:avLst/>
            </a:prstGeom>
            <a:solidFill>
              <a:srgbClr val="00B060"/>
            </a:solidFill>
            <a:ln>
              <a:noFill/>
            </a:ln>
          </p:spPr>
          <p:style>
            <a:lnRef idx="2">
              <a:schemeClr val="accent1">
                <a:shade val="50000"/>
              </a:schemeClr>
            </a:lnRef>
            <a:fillRef idx="1">
              <a:schemeClr val="accent1"/>
            </a:fillRef>
            <a:effectRef idx="0">
              <a:schemeClr val="accent1"/>
            </a:effectRef>
            <a:fontRef idx="minor">
              <a:schemeClr val="lt1"/>
            </a:fontRef>
          </p:style>
          <p:txBody>
            <a:bodyPr lIns="21772" tIns="21772" rIns="21772" bIns="21772" rtlCol="0" anchor="ctr" anchorCtr="0"/>
            <a:lstStyle/>
            <a:p>
              <a:pPr algn="ctr"/>
              <a:endParaRPr lang="en-AU" sz="800" dirty="0" err="1">
                <a:solidFill>
                  <a:srgbClr val="00338D"/>
                </a:solidFill>
                <a:latin typeface="Calibri" panose="020F0502020204030204" pitchFamily="34" charset="0"/>
              </a:endParaRPr>
            </a:p>
          </p:txBody>
        </p:sp>
        <p:sp>
          <p:nvSpPr>
            <p:cNvPr id="457" name="TextBox 456"/>
            <p:cNvSpPr txBox="1"/>
            <p:nvPr/>
          </p:nvSpPr>
          <p:spPr>
            <a:xfrm>
              <a:off x="10753127" y="406382"/>
              <a:ext cx="469141" cy="175304"/>
            </a:xfrm>
            <a:prstGeom prst="rect">
              <a:avLst/>
            </a:prstGeom>
            <a:noFill/>
          </p:spPr>
          <p:txBody>
            <a:bodyPr wrap="none" lIns="21772" tIns="21772" rIns="21772" bIns="21772" rtlCol="0" anchor="ctr" anchorCtr="0">
              <a:noAutofit/>
            </a:bodyPr>
            <a:lstStyle/>
            <a:p>
              <a:pPr algn="ctr"/>
              <a:r>
                <a:rPr lang="en-AU" sz="800" b="1" dirty="0">
                  <a:solidFill>
                    <a:srgbClr val="00338D"/>
                  </a:solidFill>
                </a:rPr>
                <a:t>Global </a:t>
              </a:r>
              <a:r>
                <a:rPr lang="en-AU" sz="800" b="1" dirty="0" smtClean="0">
                  <a:solidFill>
                    <a:srgbClr val="00338D"/>
                  </a:solidFill>
                </a:rPr>
                <a:t>Industry </a:t>
              </a:r>
              <a:r>
                <a:rPr lang="en-AU" sz="800" b="1" dirty="0">
                  <a:solidFill>
                    <a:srgbClr val="00338D"/>
                  </a:solidFill>
                </a:rPr>
                <a:t>B</a:t>
              </a:r>
              <a:r>
                <a:rPr lang="en-AU" sz="800" b="1" dirty="0" smtClean="0">
                  <a:solidFill>
                    <a:srgbClr val="00338D"/>
                  </a:solidFill>
                </a:rPr>
                <a:t>enchmark</a:t>
              </a:r>
              <a:endParaRPr lang="en-AU" sz="800" b="1" dirty="0">
                <a:solidFill>
                  <a:srgbClr val="00338D"/>
                </a:solidFill>
              </a:endParaRPr>
            </a:p>
          </p:txBody>
        </p:sp>
        <p:sp>
          <p:nvSpPr>
            <p:cNvPr id="458" name="Isosceles Triangle 457"/>
            <p:cNvSpPr/>
            <p:nvPr/>
          </p:nvSpPr>
          <p:spPr>
            <a:xfrm rot="10800000">
              <a:off x="11860573" y="436066"/>
              <a:ext cx="140400" cy="117943"/>
            </a:xfrm>
            <a:prstGeom prst="triangle">
              <a:avLst/>
            </a:prstGeom>
            <a:solidFill>
              <a:srgbClr val="8E258D"/>
            </a:solidFill>
            <a:ln>
              <a:noFill/>
            </a:ln>
          </p:spPr>
          <p:style>
            <a:lnRef idx="2">
              <a:schemeClr val="accent1">
                <a:shade val="50000"/>
              </a:schemeClr>
            </a:lnRef>
            <a:fillRef idx="1">
              <a:schemeClr val="accent1"/>
            </a:fillRef>
            <a:effectRef idx="0">
              <a:schemeClr val="accent1"/>
            </a:effectRef>
            <a:fontRef idx="minor">
              <a:schemeClr val="lt1"/>
            </a:fontRef>
          </p:style>
          <p:txBody>
            <a:bodyPr lIns="21772" tIns="21772" rIns="21772" bIns="21772" rtlCol="0" anchor="ctr" anchorCtr="0"/>
            <a:lstStyle/>
            <a:p>
              <a:pPr algn="ctr"/>
              <a:endParaRPr lang="en-AU" sz="800" dirty="0" err="1">
                <a:solidFill>
                  <a:srgbClr val="00338D"/>
                </a:solidFill>
                <a:latin typeface="Calibri" panose="020F0502020204030204" pitchFamily="34" charset="0"/>
              </a:endParaRPr>
            </a:p>
          </p:txBody>
        </p:sp>
        <p:sp>
          <p:nvSpPr>
            <p:cNvPr id="459" name="TextBox 458"/>
            <p:cNvSpPr txBox="1"/>
            <p:nvPr/>
          </p:nvSpPr>
          <p:spPr>
            <a:xfrm>
              <a:off x="12016513" y="407385"/>
              <a:ext cx="469141" cy="175304"/>
            </a:xfrm>
            <a:prstGeom prst="rect">
              <a:avLst/>
            </a:prstGeom>
            <a:noFill/>
          </p:spPr>
          <p:txBody>
            <a:bodyPr wrap="none" lIns="21772" tIns="21772" rIns="21772" bIns="21772" rtlCol="0" anchor="ctr" anchorCtr="0">
              <a:noAutofit/>
            </a:bodyPr>
            <a:lstStyle/>
            <a:p>
              <a:pPr algn="ctr"/>
              <a:r>
                <a:rPr lang="en-AU" sz="800" b="1" dirty="0">
                  <a:solidFill>
                    <a:srgbClr val="00338D"/>
                  </a:solidFill>
                </a:rPr>
                <a:t>Aspiration</a:t>
              </a:r>
            </a:p>
          </p:txBody>
        </p:sp>
      </p:grpSp>
      <p:pic>
        <p:nvPicPr>
          <p:cNvPr id="465" name="Picture 46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653248" y="20474"/>
            <a:ext cx="548640" cy="155207"/>
          </a:xfrm>
          <a:prstGeom prst="rect">
            <a:avLst/>
          </a:prstGeom>
          <a:solidFill>
            <a:srgbClr val="BFBFBF"/>
          </a:solidFill>
        </p:spPr>
      </p:pic>
      <p:sp>
        <p:nvSpPr>
          <p:cNvPr id="403" name="TextBox 402"/>
          <p:cNvSpPr txBox="1"/>
          <p:nvPr/>
        </p:nvSpPr>
        <p:spPr>
          <a:xfrm>
            <a:off x="70161" y="3397010"/>
            <a:ext cx="3017520" cy="184666"/>
          </a:xfrm>
          <a:prstGeom prst="rect">
            <a:avLst/>
          </a:prstGeom>
          <a:noFill/>
        </p:spPr>
        <p:txBody>
          <a:bodyPr wrap="square" lIns="0" tIns="0" rIns="0" bIns="0" rtlCol="0">
            <a:spAutoFit/>
          </a:bodyPr>
          <a:lstStyle>
            <a:defPPr>
              <a:defRPr lang="en-US"/>
            </a:defPPr>
            <a:lvl1pPr>
              <a:defRPr sz="1200" b="1">
                <a:solidFill>
                  <a:srgbClr val="FFFFFF"/>
                </a:solidFill>
                <a:cs typeface="Arial" pitchFamily="34" charset="0"/>
              </a:defRPr>
            </a:lvl1pPr>
          </a:lstStyle>
          <a:p>
            <a:r>
              <a:rPr lang="en-US" dirty="0" smtClean="0"/>
              <a:t>Establishment </a:t>
            </a:r>
            <a:r>
              <a:rPr lang="en-US" dirty="0"/>
              <a:t>of Innovation </a:t>
            </a:r>
            <a:r>
              <a:rPr lang="en-US" dirty="0" smtClean="0"/>
              <a:t>Strategy</a:t>
            </a:r>
            <a:endParaRPr lang="en-US" dirty="0"/>
          </a:p>
        </p:txBody>
      </p:sp>
      <p:sp>
        <p:nvSpPr>
          <p:cNvPr id="404" name="TextBox 403"/>
          <p:cNvSpPr txBox="1"/>
          <p:nvPr/>
        </p:nvSpPr>
        <p:spPr>
          <a:xfrm>
            <a:off x="88888" y="4050150"/>
            <a:ext cx="3174580" cy="369332"/>
          </a:xfrm>
          <a:prstGeom prst="rect">
            <a:avLst/>
          </a:prstGeom>
          <a:noFill/>
        </p:spPr>
        <p:txBody>
          <a:bodyPr wrap="square" lIns="0" tIns="0" rIns="0" bIns="0" rtlCol="0">
            <a:spAutoFit/>
          </a:bodyPr>
          <a:lstStyle/>
          <a:p>
            <a:r>
              <a:rPr lang="en-US" sz="1200" b="1" dirty="0" smtClean="0">
                <a:solidFill>
                  <a:srgbClr val="FFFFFF"/>
                </a:solidFill>
                <a:cs typeface="Arial" pitchFamily="34" charset="0"/>
              </a:rPr>
              <a:t>Mature </a:t>
            </a:r>
            <a:r>
              <a:rPr lang="en-US" sz="1200" b="1" dirty="0">
                <a:solidFill>
                  <a:srgbClr val="FFFFFF"/>
                </a:solidFill>
                <a:cs typeface="Arial" pitchFamily="34" charset="0"/>
              </a:rPr>
              <a:t>internal innovation sourcing processes and </a:t>
            </a:r>
            <a:r>
              <a:rPr lang="en-US" sz="1200" b="1" dirty="0" smtClean="0">
                <a:solidFill>
                  <a:srgbClr val="FFFFFF"/>
                </a:solidFill>
                <a:cs typeface="Arial" pitchFamily="34" charset="0"/>
              </a:rPr>
              <a:t>platforms</a:t>
            </a:r>
            <a:endParaRPr lang="en-US" sz="1200" b="1" dirty="0">
              <a:solidFill>
                <a:srgbClr val="FFFFFF"/>
              </a:solidFill>
              <a:cs typeface="Arial" pitchFamily="34" charset="0"/>
            </a:endParaRPr>
          </a:p>
        </p:txBody>
      </p:sp>
      <p:sp>
        <p:nvSpPr>
          <p:cNvPr id="405" name="Rectangle 404"/>
          <p:cNvSpPr/>
          <p:nvPr/>
        </p:nvSpPr>
        <p:spPr>
          <a:xfrm>
            <a:off x="101012" y="3650406"/>
            <a:ext cx="3053407" cy="79604"/>
          </a:xfrm>
          <a:prstGeom prst="rect">
            <a:avLst/>
          </a:prstGeom>
          <a:gradFill>
            <a:gsLst>
              <a:gs pos="26000">
                <a:srgbClr val="F7941E">
                  <a:lumMod val="60000"/>
                  <a:lumOff val="40000"/>
                </a:srgbClr>
              </a:gs>
              <a:gs pos="0">
                <a:srgbClr val="FF0000"/>
              </a:gs>
              <a:gs pos="51000">
                <a:srgbClr val="9E9FA1">
                  <a:lumMod val="40000"/>
                  <a:lumOff val="60000"/>
                </a:srgbClr>
              </a:gs>
              <a:gs pos="76000">
                <a:srgbClr val="00B050"/>
              </a:gs>
              <a:gs pos="100000">
                <a:srgbClr val="00B0F0"/>
              </a:gs>
            </a:gsLst>
            <a:lin ang="0" scaled="0"/>
          </a:gradFill>
          <a:ln w="25400" cap="flat" cmpd="sng" algn="ctr">
            <a:noFill/>
            <a:prstDash val="solid"/>
          </a:ln>
          <a:effectLst/>
        </p:spPr>
        <p:txBody>
          <a:bodyPr lIns="21772" tIns="21772" rIns="21772" bIns="21772" rtlCol="0" anchor="ctr" anchorCtr="0"/>
          <a:lstStyle/>
          <a:p>
            <a:pPr algn="ctr">
              <a:defRPr/>
            </a:pPr>
            <a:endParaRPr lang="en-AU" sz="800" kern="0" dirty="0" err="1" smtClean="0">
              <a:solidFill>
                <a:srgbClr val="FFFFFF"/>
              </a:solidFill>
              <a:latin typeface="Calibri" panose="020F0502020204030204" pitchFamily="34" charset="0"/>
              <a:cs typeface="Arial" panose="020B0604020202020204" pitchFamily="34" charset="0"/>
            </a:endParaRPr>
          </a:p>
        </p:txBody>
      </p:sp>
      <p:sp>
        <p:nvSpPr>
          <p:cNvPr id="406" name="Isosceles Triangle 405"/>
          <p:cNvSpPr/>
          <p:nvPr/>
        </p:nvSpPr>
        <p:spPr>
          <a:xfrm>
            <a:off x="990223" y="3750707"/>
            <a:ext cx="140400" cy="117943"/>
          </a:xfrm>
          <a:prstGeom prst="triangle">
            <a:avLst/>
          </a:prstGeom>
          <a:solidFill>
            <a:srgbClr val="FFC00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21772" tIns="21772" rIns="21772" bIns="21772" rtlCol="0" anchor="ctr" anchorCtr="0"/>
          <a:lstStyle/>
          <a:p>
            <a:pPr algn="ctr"/>
            <a:endParaRPr lang="en-AU" sz="800" dirty="0" err="1">
              <a:solidFill>
                <a:srgbClr val="000000"/>
              </a:solidFill>
              <a:latin typeface="Calibri" panose="020F0502020204030204" pitchFamily="34" charset="0"/>
            </a:endParaRPr>
          </a:p>
        </p:txBody>
      </p:sp>
      <p:sp>
        <p:nvSpPr>
          <p:cNvPr id="407" name="Isosceles Triangle 406"/>
          <p:cNvSpPr/>
          <p:nvPr/>
        </p:nvSpPr>
        <p:spPr>
          <a:xfrm>
            <a:off x="720408" y="3750707"/>
            <a:ext cx="140400" cy="117943"/>
          </a:xfrm>
          <a:prstGeom prst="triangle">
            <a:avLst/>
          </a:prstGeom>
          <a:solidFill>
            <a:srgbClr val="00338D"/>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21772" tIns="21772" rIns="21772" bIns="21772" rtlCol="0" anchor="ctr" anchorCtr="0"/>
          <a:lstStyle/>
          <a:p>
            <a:pPr algn="ctr"/>
            <a:endParaRPr lang="en-AU" sz="800" dirty="0" err="1">
              <a:solidFill>
                <a:srgbClr val="000000"/>
              </a:solidFill>
              <a:latin typeface="Calibri" panose="020F0502020204030204" pitchFamily="34" charset="0"/>
            </a:endParaRPr>
          </a:p>
        </p:txBody>
      </p:sp>
      <p:sp>
        <p:nvSpPr>
          <p:cNvPr id="408" name="Rectangle 407"/>
          <p:cNvSpPr/>
          <p:nvPr/>
        </p:nvSpPr>
        <p:spPr>
          <a:xfrm>
            <a:off x="87900" y="4460356"/>
            <a:ext cx="3053407" cy="79604"/>
          </a:xfrm>
          <a:prstGeom prst="rect">
            <a:avLst/>
          </a:prstGeom>
          <a:gradFill>
            <a:gsLst>
              <a:gs pos="26000">
                <a:srgbClr val="F7941E">
                  <a:lumMod val="60000"/>
                  <a:lumOff val="40000"/>
                </a:srgbClr>
              </a:gs>
              <a:gs pos="0">
                <a:srgbClr val="FF0000"/>
              </a:gs>
              <a:gs pos="51000">
                <a:srgbClr val="9E9FA1">
                  <a:lumMod val="40000"/>
                  <a:lumOff val="60000"/>
                </a:srgbClr>
              </a:gs>
              <a:gs pos="76000">
                <a:srgbClr val="00B050"/>
              </a:gs>
              <a:gs pos="100000">
                <a:srgbClr val="00B0F0"/>
              </a:gs>
            </a:gsLst>
            <a:lin ang="0" scaled="0"/>
          </a:gradFill>
          <a:ln w="25400" cap="flat" cmpd="sng" algn="ctr">
            <a:noFill/>
            <a:prstDash val="solid"/>
          </a:ln>
          <a:effectLst/>
        </p:spPr>
        <p:txBody>
          <a:bodyPr lIns="21772" tIns="21772" rIns="21772" bIns="21772" rtlCol="0" anchor="ctr" anchorCtr="0"/>
          <a:lstStyle/>
          <a:p>
            <a:pPr algn="ctr">
              <a:defRPr/>
            </a:pPr>
            <a:endParaRPr lang="en-AU" sz="800" kern="0" dirty="0" err="1" smtClean="0">
              <a:solidFill>
                <a:srgbClr val="FFFFFF"/>
              </a:solidFill>
              <a:latin typeface="Calibri" panose="020F0502020204030204" pitchFamily="34" charset="0"/>
              <a:cs typeface="Arial" panose="020B0604020202020204" pitchFamily="34" charset="0"/>
            </a:endParaRPr>
          </a:p>
        </p:txBody>
      </p:sp>
      <p:sp>
        <p:nvSpPr>
          <p:cNvPr id="410" name="Isosceles Triangle 409"/>
          <p:cNvSpPr/>
          <p:nvPr/>
        </p:nvSpPr>
        <p:spPr>
          <a:xfrm>
            <a:off x="2788975" y="3750707"/>
            <a:ext cx="140400" cy="117943"/>
          </a:xfrm>
          <a:prstGeom prst="triangle">
            <a:avLst/>
          </a:prstGeom>
          <a:solidFill>
            <a:srgbClr val="00B06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21772" tIns="21772" rIns="21772" bIns="21772" rtlCol="0" anchor="ctr" anchorCtr="0"/>
          <a:lstStyle/>
          <a:p>
            <a:pPr algn="ctr"/>
            <a:endParaRPr lang="en-AU" sz="800" dirty="0" err="1">
              <a:solidFill>
                <a:srgbClr val="000000"/>
              </a:solidFill>
              <a:latin typeface="Calibri" panose="020F0502020204030204" pitchFamily="34" charset="0"/>
            </a:endParaRPr>
          </a:p>
        </p:txBody>
      </p:sp>
      <p:sp>
        <p:nvSpPr>
          <p:cNvPr id="411" name="Isosceles Triangle 410"/>
          <p:cNvSpPr/>
          <p:nvPr/>
        </p:nvSpPr>
        <p:spPr>
          <a:xfrm>
            <a:off x="2083887" y="3750707"/>
            <a:ext cx="140400" cy="117943"/>
          </a:xfrm>
          <a:prstGeom prst="triangle">
            <a:avLst/>
          </a:prstGeom>
          <a:solidFill>
            <a:srgbClr val="8E258D"/>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21772" tIns="21772" rIns="21772" bIns="21772" rtlCol="0" anchor="ctr" anchorCtr="0"/>
          <a:lstStyle/>
          <a:p>
            <a:pPr algn="ctr"/>
            <a:endParaRPr lang="en-AU" sz="800" dirty="0" err="1">
              <a:solidFill>
                <a:srgbClr val="000000"/>
              </a:solidFill>
              <a:latin typeface="Calibri" panose="020F0502020204030204" pitchFamily="34" charset="0"/>
            </a:endParaRPr>
          </a:p>
        </p:txBody>
      </p:sp>
      <p:sp>
        <p:nvSpPr>
          <p:cNvPr id="412" name="Isosceles Triangle 411"/>
          <p:cNvSpPr/>
          <p:nvPr/>
        </p:nvSpPr>
        <p:spPr>
          <a:xfrm>
            <a:off x="1556252" y="4558172"/>
            <a:ext cx="140400" cy="117943"/>
          </a:xfrm>
          <a:prstGeom prst="triangle">
            <a:avLst/>
          </a:prstGeom>
          <a:solidFill>
            <a:srgbClr val="FFC00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21772" tIns="21772" rIns="21772" bIns="21772" rtlCol="0" anchor="ctr" anchorCtr="0"/>
          <a:lstStyle/>
          <a:p>
            <a:pPr algn="ctr"/>
            <a:endParaRPr lang="en-AU" sz="800" dirty="0" err="1">
              <a:solidFill>
                <a:srgbClr val="000000"/>
              </a:solidFill>
              <a:latin typeface="Calibri" panose="020F0502020204030204" pitchFamily="34" charset="0"/>
            </a:endParaRPr>
          </a:p>
        </p:txBody>
      </p:sp>
      <p:sp>
        <p:nvSpPr>
          <p:cNvPr id="415" name="Isosceles Triangle 414"/>
          <p:cNvSpPr/>
          <p:nvPr/>
        </p:nvSpPr>
        <p:spPr>
          <a:xfrm>
            <a:off x="757299" y="4558172"/>
            <a:ext cx="140400" cy="117943"/>
          </a:xfrm>
          <a:prstGeom prst="triangle">
            <a:avLst/>
          </a:prstGeom>
          <a:solidFill>
            <a:srgbClr val="00338D"/>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21772" tIns="21772" rIns="21772" bIns="21772" rtlCol="0" anchor="ctr" anchorCtr="0"/>
          <a:lstStyle/>
          <a:p>
            <a:pPr algn="ctr"/>
            <a:endParaRPr lang="en-AU" sz="800" dirty="0" err="1">
              <a:solidFill>
                <a:srgbClr val="000000"/>
              </a:solidFill>
              <a:latin typeface="Calibri" panose="020F0502020204030204" pitchFamily="34" charset="0"/>
            </a:endParaRPr>
          </a:p>
        </p:txBody>
      </p:sp>
      <p:sp>
        <p:nvSpPr>
          <p:cNvPr id="416" name="TextBox 415"/>
          <p:cNvSpPr txBox="1"/>
          <p:nvPr/>
        </p:nvSpPr>
        <p:spPr>
          <a:xfrm>
            <a:off x="78188" y="4904621"/>
            <a:ext cx="3174580" cy="369332"/>
          </a:xfrm>
          <a:prstGeom prst="rect">
            <a:avLst/>
          </a:prstGeom>
          <a:noFill/>
        </p:spPr>
        <p:txBody>
          <a:bodyPr wrap="square" lIns="0" tIns="0" rIns="0" bIns="0" rtlCol="0">
            <a:spAutoFit/>
          </a:bodyPr>
          <a:lstStyle/>
          <a:p>
            <a:r>
              <a:rPr lang="en-US" sz="1200" b="1" dirty="0" smtClean="0">
                <a:solidFill>
                  <a:srgbClr val="FFFFFF"/>
                </a:solidFill>
                <a:cs typeface="Arial" pitchFamily="34" charset="0"/>
              </a:rPr>
              <a:t>Measured </a:t>
            </a:r>
            <a:r>
              <a:rPr lang="en-US" sz="1200" b="1" dirty="0">
                <a:solidFill>
                  <a:srgbClr val="FFFFFF"/>
                </a:solidFill>
                <a:cs typeface="Arial" pitchFamily="34" charset="0"/>
              </a:rPr>
              <a:t>and value-driven digital partnerships &amp; </a:t>
            </a:r>
            <a:r>
              <a:rPr lang="en-US" sz="1200" b="1" dirty="0" smtClean="0">
                <a:solidFill>
                  <a:srgbClr val="FFFFFF"/>
                </a:solidFill>
                <a:cs typeface="Arial" pitchFamily="34" charset="0"/>
              </a:rPr>
              <a:t>collaborations</a:t>
            </a:r>
            <a:endParaRPr lang="en-US" sz="1200" b="1" dirty="0">
              <a:solidFill>
                <a:srgbClr val="FFFFFF"/>
              </a:solidFill>
              <a:cs typeface="Arial" pitchFamily="34" charset="0"/>
            </a:endParaRPr>
          </a:p>
        </p:txBody>
      </p:sp>
      <p:sp>
        <p:nvSpPr>
          <p:cNvPr id="417" name="Rectangle 416"/>
          <p:cNvSpPr/>
          <p:nvPr/>
        </p:nvSpPr>
        <p:spPr>
          <a:xfrm>
            <a:off x="77200" y="5305199"/>
            <a:ext cx="3053407" cy="79604"/>
          </a:xfrm>
          <a:prstGeom prst="rect">
            <a:avLst/>
          </a:prstGeom>
          <a:gradFill>
            <a:gsLst>
              <a:gs pos="26000">
                <a:srgbClr val="F7941E">
                  <a:lumMod val="60000"/>
                  <a:lumOff val="40000"/>
                </a:srgbClr>
              </a:gs>
              <a:gs pos="0">
                <a:srgbClr val="FF0000"/>
              </a:gs>
              <a:gs pos="51000">
                <a:srgbClr val="9E9FA1">
                  <a:lumMod val="40000"/>
                  <a:lumOff val="60000"/>
                </a:srgbClr>
              </a:gs>
              <a:gs pos="76000">
                <a:srgbClr val="00B050"/>
              </a:gs>
              <a:gs pos="100000">
                <a:srgbClr val="00B0F0"/>
              </a:gs>
            </a:gsLst>
            <a:lin ang="0" scaled="0"/>
          </a:gradFill>
          <a:ln w="25400" cap="flat" cmpd="sng" algn="ctr">
            <a:noFill/>
            <a:prstDash val="solid"/>
          </a:ln>
          <a:effectLst/>
        </p:spPr>
        <p:txBody>
          <a:bodyPr lIns="21772" tIns="21772" rIns="21772" bIns="21772" rtlCol="0" anchor="ctr" anchorCtr="0"/>
          <a:lstStyle/>
          <a:p>
            <a:pPr algn="ctr">
              <a:defRPr/>
            </a:pPr>
            <a:endParaRPr lang="en-AU" sz="800" kern="0" dirty="0" err="1" smtClean="0">
              <a:solidFill>
                <a:srgbClr val="FFFFFF"/>
              </a:solidFill>
              <a:latin typeface="Calibri" panose="020F0502020204030204" pitchFamily="34" charset="0"/>
              <a:cs typeface="Arial" panose="020B0604020202020204" pitchFamily="34" charset="0"/>
            </a:endParaRPr>
          </a:p>
        </p:txBody>
      </p:sp>
      <p:sp>
        <p:nvSpPr>
          <p:cNvPr id="418" name="Isosceles Triangle 417"/>
          <p:cNvSpPr/>
          <p:nvPr/>
        </p:nvSpPr>
        <p:spPr>
          <a:xfrm>
            <a:off x="1439668" y="5403015"/>
            <a:ext cx="140400" cy="117943"/>
          </a:xfrm>
          <a:prstGeom prst="triangle">
            <a:avLst/>
          </a:prstGeom>
          <a:solidFill>
            <a:srgbClr val="FFC00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21772" tIns="21772" rIns="21772" bIns="21772" rtlCol="0" anchor="ctr" anchorCtr="0"/>
          <a:lstStyle/>
          <a:p>
            <a:pPr algn="ctr"/>
            <a:endParaRPr lang="en-AU" sz="800" dirty="0" err="1">
              <a:solidFill>
                <a:srgbClr val="000000"/>
              </a:solidFill>
              <a:latin typeface="Calibri" panose="020F0502020204030204" pitchFamily="34" charset="0"/>
            </a:endParaRPr>
          </a:p>
        </p:txBody>
      </p:sp>
      <p:sp>
        <p:nvSpPr>
          <p:cNvPr id="421" name="Isosceles Triangle 420"/>
          <p:cNvSpPr/>
          <p:nvPr/>
        </p:nvSpPr>
        <p:spPr>
          <a:xfrm>
            <a:off x="534843" y="5403015"/>
            <a:ext cx="140400" cy="117943"/>
          </a:xfrm>
          <a:prstGeom prst="triangle">
            <a:avLst/>
          </a:prstGeom>
          <a:solidFill>
            <a:srgbClr val="00338D"/>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21772" tIns="21772" rIns="21772" bIns="21772" rtlCol="0" anchor="ctr" anchorCtr="0"/>
          <a:lstStyle/>
          <a:p>
            <a:pPr algn="ctr"/>
            <a:endParaRPr lang="en-AU" sz="800" dirty="0" err="1">
              <a:solidFill>
                <a:srgbClr val="000000"/>
              </a:solidFill>
              <a:latin typeface="Calibri" panose="020F0502020204030204" pitchFamily="34" charset="0"/>
            </a:endParaRPr>
          </a:p>
        </p:txBody>
      </p:sp>
      <p:sp>
        <p:nvSpPr>
          <p:cNvPr id="428" name="Isosceles Triangle 427"/>
          <p:cNvSpPr/>
          <p:nvPr/>
        </p:nvSpPr>
        <p:spPr>
          <a:xfrm>
            <a:off x="2788975" y="4558172"/>
            <a:ext cx="140400" cy="117943"/>
          </a:xfrm>
          <a:prstGeom prst="triangle">
            <a:avLst/>
          </a:prstGeom>
          <a:solidFill>
            <a:srgbClr val="00B06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21772" tIns="21772" rIns="21772" bIns="21772" rtlCol="0" anchor="ctr" anchorCtr="0"/>
          <a:lstStyle/>
          <a:p>
            <a:pPr algn="ctr"/>
            <a:endParaRPr lang="en-AU" sz="800" dirty="0" err="1">
              <a:solidFill>
                <a:srgbClr val="000000"/>
              </a:solidFill>
              <a:latin typeface="Calibri" panose="020F0502020204030204" pitchFamily="34" charset="0"/>
            </a:endParaRPr>
          </a:p>
        </p:txBody>
      </p:sp>
      <p:sp>
        <p:nvSpPr>
          <p:cNvPr id="429" name="Isosceles Triangle 428"/>
          <p:cNvSpPr/>
          <p:nvPr/>
        </p:nvSpPr>
        <p:spPr>
          <a:xfrm>
            <a:off x="2083887" y="4558172"/>
            <a:ext cx="140400" cy="117943"/>
          </a:xfrm>
          <a:prstGeom prst="triangle">
            <a:avLst/>
          </a:prstGeom>
          <a:solidFill>
            <a:srgbClr val="8E258D"/>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21772" tIns="21772" rIns="21772" bIns="21772" rtlCol="0" anchor="ctr" anchorCtr="0"/>
          <a:lstStyle/>
          <a:p>
            <a:pPr algn="ctr"/>
            <a:endParaRPr lang="en-AU" sz="800" dirty="0" err="1">
              <a:solidFill>
                <a:srgbClr val="000000"/>
              </a:solidFill>
              <a:latin typeface="Calibri" panose="020F0502020204030204" pitchFamily="34" charset="0"/>
            </a:endParaRPr>
          </a:p>
        </p:txBody>
      </p:sp>
      <p:sp>
        <p:nvSpPr>
          <p:cNvPr id="430" name="Isosceles Triangle 429"/>
          <p:cNvSpPr/>
          <p:nvPr/>
        </p:nvSpPr>
        <p:spPr>
          <a:xfrm>
            <a:off x="2788975" y="5403015"/>
            <a:ext cx="140400" cy="117943"/>
          </a:xfrm>
          <a:prstGeom prst="triangle">
            <a:avLst/>
          </a:prstGeom>
          <a:solidFill>
            <a:srgbClr val="00B06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21772" tIns="21772" rIns="21772" bIns="21772" rtlCol="0" anchor="ctr" anchorCtr="0"/>
          <a:lstStyle/>
          <a:p>
            <a:pPr algn="ctr"/>
            <a:endParaRPr lang="en-AU" sz="800" dirty="0" err="1">
              <a:solidFill>
                <a:srgbClr val="000000"/>
              </a:solidFill>
              <a:latin typeface="Calibri" panose="020F0502020204030204" pitchFamily="34" charset="0"/>
            </a:endParaRPr>
          </a:p>
        </p:txBody>
      </p:sp>
      <p:sp>
        <p:nvSpPr>
          <p:cNvPr id="431" name="Isosceles Triangle 430"/>
          <p:cNvSpPr/>
          <p:nvPr/>
        </p:nvSpPr>
        <p:spPr>
          <a:xfrm>
            <a:off x="2083887" y="5403015"/>
            <a:ext cx="140400" cy="117943"/>
          </a:xfrm>
          <a:prstGeom prst="triangle">
            <a:avLst/>
          </a:prstGeom>
          <a:solidFill>
            <a:srgbClr val="8E258D"/>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21772" tIns="21772" rIns="21772" bIns="21772" rtlCol="0" anchor="ctr" anchorCtr="0"/>
          <a:lstStyle/>
          <a:p>
            <a:pPr algn="ctr"/>
            <a:endParaRPr lang="en-AU" sz="800" dirty="0" err="1">
              <a:solidFill>
                <a:srgbClr val="000000"/>
              </a:solidFill>
              <a:latin typeface="Calibri" panose="020F0502020204030204" pitchFamily="34" charset="0"/>
            </a:endParaRPr>
          </a:p>
        </p:txBody>
      </p:sp>
      <p:sp>
        <p:nvSpPr>
          <p:cNvPr id="432" name="Snip Diagonal Corner Rectangle 431"/>
          <p:cNvSpPr/>
          <p:nvPr/>
        </p:nvSpPr>
        <p:spPr>
          <a:xfrm>
            <a:off x="6810046" y="4016169"/>
            <a:ext cx="5106756" cy="2384631"/>
          </a:xfrm>
          <a:prstGeom prst="snip2DiagRect">
            <a:avLst/>
          </a:prstGeom>
          <a:solidFill>
            <a:srgbClr val="2D5491"/>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marL="171450" indent="-171450" defTabSz="890789">
              <a:spcAft>
                <a:spcPts val="100"/>
              </a:spcAft>
              <a:buFont typeface="Arial" panose="020B0604020202020204" pitchFamily="34" charset="0"/>
              <a:buChar char="•"/>
              <a:defRPr/>
            </a:pPr>
            <a:r>
              <a:rPr lang="en-US" sz="1400" b="1" dirty="0">
                <a:solidFill>
                  <a:schemeClr val="bg1"/>
                </a:solidFill>
              </a:rPr>
              <a:t>Goldman Sachs </a:t>
            </a:r>
            <a:r>
              <a:rPr lang="en-US" sz="1400" dirty="0">
                <a:solidFill>
                  <a:schemeClr val="bg1"/>
                </a:solidFill>
              </a:rPr>
              <a:t>has launched an in-house incubator, dubbed GS Accelerate, aimed at encouraging employees to develop new innovative solutions.</a:t>
            </a:r>
          </a:p>
          <a:p>
            <a:pPr marL="171450" indent="-171450" defTabSz="890789">
              <a:spcAft>
                <a:spcPts val="100"/>
              </a:spcAft>
              <a:buFont typeface="Arial" panose="020B0604020202020204" pitchFamily="34" charset="0"/>
              <a:buChar char="•"/>
              <a:defRPr/>
            </a:pPr>
            <a:r>
              <a:rPr lang="en-US" sz="1400" b="1" dirty="0">
                <a:solidFill>
                  <a:schemeClr val="bg1"/>
                </a:solidFill>
              </a:rPr>
              <a:t>Citi</a:t>
            </a:r>
            <a:r>
              <a:rPr lang="en-US" sz="1400" dirty="0">
                <a:solidFill>
                  <a:schemeClr val="bg1"/>
                </a:solidFill>
              </a:rPr>
              <a:t> is expanding the network of its Global Innovation Labs with the opening of a new hub in London.</a:t>
            </a:r>
          </a:p>
          <a:p>
            <a:pPr marL="171450" indent="-171450" defTabSz="890789">
              <a:buFont typeface="Arial" panose="020B0604020202020204" pitchFamily="34" charset="0"/>
              <a:buChar char="•"/>
              <a:defRPr/>
            </a:pPr>
            <a:r>
              <a:rPr lang="en-US" sz="1400" i="1" dirty="0" smtClean="0">
                <a:solidFill>
                  <a:schemeClr val="bg1"/>
                </a:solidFill>
              </a:rPr>
              <a:t>Refer to Detailed Assessment – Co-creation Model for details.</a:t>
            </a:r>
            <a:endParaRPr lang="en-US" sz="1400" i="1" dirty="0">
              <a:solidFill>
                <a:schemeClr val="bg1"/>
              </a:solidFill>
            </a:endParaRPr>
          </a:p>
        </p:txBody>
      </p:sp>
      <p:grpSp>
        <p:nvGrpSpPr>
          <p:cNvPr id="433" name="Group 432"/>
          <p:cNvGrpSpPr/>
          <p:nvPr/>
        </p:nvGrpSpPr>
        <p:grpSpPr>
          <a:xfrm>
            <a:off x="3814470" y="4026391"/>
            <a:ext cx="2940035" cy="2373244"/>
            <a:chOff x="3542201" y="3302599"/>
            <a:chExt cx="3684601" cy="3098199"/>
          </a:xfrm>
        </p:grpSpPr>
        <p:sp>
          <p:nvSpPr>
            <p:cNvPr id="434" name="Rectangle 433"/>
            <p:cNvSpPr/>
            <p:nvPr/>
          </p:nvSpPr>
          <p:spPr>
            <a:xfrm>
              <a:off x="3542201" y="3302599"/>
              <a:ext cx="3684601" cy="3098199"/>
            </a:xfrm>
            <a:prstGeom prst="rect">
              <a:avLst/>
            </a:prstGeom>
            <a:noFill/>
            <a:ln w="1905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US"/>
            </a:p>
          </p:txBody>
        </p:sp>
        <p:sp>
          <p:nvSpPr>
            <p:cNvPr id="435" name="Freeform 28"/>
            <p:cNvSpPr>
              <a:spLocks/>
            </p:cNvSpPr>
            <p:nvPr/>
          </p:nvSpPr>
          <p:spPr bwMode="auto">
            <a:xfrm>
              <a:off x="3636441" y="3702411"/>
              <a:ext cx="924879" cy="732677"/>
            </a:xfrm>
            <a:custGeom>
              <a:avLst/>
              <a:gdLst>
                <a:gd name="T0" fmla="*/ 27 w 14387"/>
                <a:gd name="T1" fmla="*/ 10280 h 13637"/>
                <a:gd name="T2" fmla="*/ 47 w 14387"/>
                <a:gd name="T3" fmla="*/ 9679 h 13637"/>
                <a:gd name="T4" fmla="*/ 46 w 14387"/>
                <a:gd name="T5" fmla="*/ 9104 h 13637"/>
                <a:gd name="T6" fmla="*/ 85 w 14387"/>
                <a:gd name="T7" fmla="*/ 8599 h 13637"/>
                <a:gd name="T8" fmla="*/ 145 w 14387"/>
                <a:gd name="T9" fmla="*/ 7943 h 13637"/>
                <a:gd name="T10" fmla="*/ 173 w 14387"/>
                <a:gd name="T11" fmla="*/ 7168 h 13637"/>
                <a:gd name="T12" fmla="*/ 735 w 14387"/>
                <a:gd name="T13" fmla="*/ 6372 h 13637"/>
                <a:gd name="T14" fmla="*/ 1085 w 14387"/>
                <a:gd name="T15" fmla="*/ 5576 h 13637"/>
                <a:gd name="T16" fmla="*/ 1306 w 14387"/>
                <a:gd name="T17" fmla="*/ 5168 h 13637"/>
                <a:gd name="T18" fmla="*/ 1420 w 14387"/>
                <a:gd name="T19" fmla="*/ 4292 h 13637"/>
                <a:gd name="T20" fmla="*/ 1138 w 14387"/>
                <a:gd name="T21" fmla="*/ 3442 h 13637"/>
                <a:gd name="T22" fmla="*/ 1262 w 14387"/>
                <a:gd name="T23" fmla="*/ 2953 h 13637"/>
                <a:gd name="T24" fmla="*/ 1245 w 14387"/>
                <a:gd name="T25" fmla="*/ 2311 h 13637"/>
                <a:gd name="T26" fmla="*/ 1486 w 14387"/>
                <a:gd name="T27" fmla="*/ 1710 h 13637"/>
                <a:gd name="T28" fmla="*/ 1959 w 14387"/>
                <a:gd name="T29" fmla="*/ 1064 h 13637"/>
                <a:gd name="T30" fmla="*/ 1975 w 14387"/>
                <a:gd name="T31" fmla="*/ 561 h 13637"/>
                <a:gd name="T32" fmla="*/ 3297 w 14387"/>
                <a:gd name="T33" fmla="*/ 55 h 13637"/>
                <a:gd name="T34" fmla="*/ 4430 w 14387"/>
                <a:gd name="T35" fmla="*/ 360 h 13637"/>
                <a:gd name="T36" fmla="*/ 5116 w 14387"/>
                <a:gd name="T37" fmla="*/ 1009 h 13637"/>
                <a:gd name="T38" fmla="*/ 5881 w 14387"/>
                <a:gd name="T39" fmla="*/ 1050 h 13637"/>
                <a:gd name="T40" fmla="*/ 6805 w 14387"/>
                <a:gd name="T41" fmla="*/ 1048 h 13637"/>
                <a:gd name="T42" fmla="*/ 7701 w 14387"/>
                <a:gd name="T43" fmla="*/ 1563 h 13637"/>
                <a:gd name="T44" fmla="*/ 8779 w 14387"/>
                <a:gd name="T45" fmla="*/ 1265 h 13637"/>
                <a:gd name="T46" fmla="*/ 9583 w 14387"/>
                <a:gd name="T47" fmla="*/ 794 h 13637"/>
                <a:gd name="T48" fmla="*/ 10879 w 14387"/>
                <a:gd name="T49" fmla="*/ 894 h 13637"/>
                <a:gd name="T50" fmla="*/ 11840 w 14387"/>
                <a:gd name="T51" fmla="*/ 1014 h 13637"/>
                <a:gd name="T52" fmla="*/ 12680 w 14387"/>
                <a:gd name="T53" fmla="*/ 357 h 13637"/>
                <a:gd name="T54" fmla="*/ 13485 w 14387"/>
                <a:gd name="T55" fmla="*/ 718 h 13637"/>
                <a:gd name="T56" fmla="*/ 13812 w 14387"/>
                <a:gd name="T57" fmla="*/ 2019 h 13637"/>
                <a:gd name="T58" fmla="*/ 14343 w 14387"/>
                <a:gd name="T59" fmla="*/ 2628 h 13637"/>
                <a:gd name="T60" fmla="*/ 14087 w 14387"/>
                <a:gd name="T61" fmla="*/ 3450 h 13637"/>
                <a:gd name="T62" fmla="*/ 13437 w 14387"/>
                <a:gd name="T63" fmla="*/ 3985 h 13637"/>
                <a:gd name="T64" fmla="*/ 13139 w 14387"/>
                <a:gd name="T65" fmla="*/ 4887 h 13637"/>
                <a:gd name="T66" fmla="*/ 12755 w 14387"/>
                <a:gd name="T67" fmla="*/ 5747 h 13637"/>
                <a:gd name="T68" fmla="*/ 12420 w 14387"/>
                <a:gd name="T69" fmla="*/ 6297 h 13637"/>
                <a:gd name="T70" fmla="*/ 12098 w 14387"/>
                <a:gd name="T71" fmla="*/ 7371 h 13637"/>
                <a:gd name="T72" fmla="*/ 11472 w 14387"/>
                <a:gd name="T73" fmla="*/ 8095 h 13637"/>
                <a:gd name="T74" fmla="*/ 11249 w 14387"/>
                <a:gd name="T75" fmla="*/ 8865 h 13637"/>
                <a:gd name="T76" fmla="*/ 10986 w 14387"/>
                <a:gd name="T77" fmla="*/ 9595 h 13637"/>
                <a:gd name="T78" fmla="*/ 10450 w 14387"/>
                <a:gd name="T79" fmla="*/ 10430 h 13637"/>
                <a:gd name="T80" fmla="*/ 9601 w 14387"/>
                <a:gd name="T81" fmla="*/ 9618 h 13637"/>
                <a:gd name="T82" fmla="*/ 8897 w 14387"/>
                <a:gd name="T83" fmla="*/ 9834 h 13637"/>
                <a:gd name="T84" fmla="*/ 8187 w 14387"/>
                <a:gd name="T85" fmla="*/ 10571 h 13637"/>
                <a:gd name="T86" fmla="*/ 7519 w 14387"/>
                <a:gd name="T87" fmla="*/ 11196 h 13637"/>
                <a:gd name="T88" fmla="*/ 7414 w 14387"/>
                <a:gd name="T89" fmla="*/ 11917 h 13637"/>
                <a:gd name="T90" fmla="*/ 7130 w 14387"/>
                <a:gd name="T91" fmla="*/ 12682 h 13637"/>
                <a:gd name="T92" fmla="*/ 7039 w 14387"/>
                <a:gd name="T93" fmla="*/ 13363 h 13637"/>
                <a:gd name="T94" fmla="*/ 6654 w 14387"/>
                <a:gd name="T95" fmla="*/ 12729 h 13637"/>
                <a:gd name="T96" fmla="*/ 6463 w 14387"/>
                <a:gd name="T97" fmla="*/ 13222 h 13637"/>
                <a:gd name="T98" fmla="*/ 5535 w 14387"/>
                <a:gd name="T99" fmla="*/ 13389 h 13637"/>
                <a:gd name="T100" fmla="*/ 5020 w 14387"/>
                <a:gd name="T101" fmla="*/ 13460 h 13637"/>
                <a:gd name="T102" fmla="*/ 4437 w 14387"/>
                <a:gd name="T103" fmla="*/ 13515 h 13637"/>
                <a:gd name="T104" fmla="*/ 3751 w 14387"/>
                <a:gd name="T105" fmla="*/ 13365 h 13637"/>
                <a:gd name="T106" fmla="*/ 3432 w 14387"/>
                <a:gd name="T107" fmla="*/ 12710 h 13637"/>
                <a:gd name="T108" fmla="*/ 2988 w 14387"/>
                <a:gd name="T109" fmla="*/ 11804 h 13637"/>
                <a:gd name="T110" fmla="*/ 2684 w 14387"/>
                <a:gd name="T111" fmla="*/ 11216 h 13637"/>
                <a:gd name="T112" fmla="*/ 1929 w 14387"/>
                <a:gd name="T113" fmla="*/ 10569 h 13637"/>
                <a:gd name="T114" fmla="*/ 890 w 14387"/>
                <a:gd name="T115" fmla="*/ 10343 h 136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387" h="13637">
                  <a:moveTo>
                    <a:pt x="659" y="10386"/>
                  </a:moveTo>
                  <a:lnTo>
                    <a:pt x="561" y="10435"/>
                  </a:lnTo>
                  <a:lnTo>
                    <a:pt x="294" y="10452"/>
                  </a:lnTo>
                  <a:lnTo>
                    <a:pt x="159" y="10419"/>
                  </a:lnTo>
                  <a:lnTo>
                    <a:pt x="50" y="10435"/>
                  </a:lnTo>
                  <a:lnTo>
                    <a:pt x="0" y="10367"/>
                  </a:lnTo>
                  <a:lnTo>
                    <a:pt x="27" y="10280"/>
                  </a:lnTo>
                  <a:lnTo>
                    <a:pt x="43" y="10181"/>
                  </a:lnTo>
                  <a:lnTo>
                    <a:pt x="43" y="9929"/>
                  </a:lnTo>
                  <a:lnTo>
                    <a:pt x="29" y="9877"/>
                  </a:lnTo>
                  <a:lnTo>
                    <a:pt x="60" y="9839"/>
                  </a:lnTo>
                  <a:lnTo>
                    <a:pt x="40" y="9780"/>
                  </a:lnTo>
                  <a:lnTo>
                    <a:pt x="65" y="9730"/>
                  </a:lnTo>
                  <a:lnTo>
                    <a:pt x="47" y="9679"/>
                  </a:lnTo>
                  <a:lnTo>
                    <a:pt x="32" y="9584"/>
                  </a:lnTo>
                  <a:lnTo>
                    <a:pt x="35" y="9475"/>
                  </a:lnTo>
                  <a:lnTo>
                    <a:pt x="58" y="9374"/>
                  </a:lnTo>
                  <a:lnTo>
                    <a:pt x="62" y="9292"/>
                  </a:lnTo>
                  <a:lnTo>
                    <a:pt x="46" y="9222"/>
                  </a:lnTo>
                  <a:lnTo>
                    <a:pt x="57" y="9146"/>
                  </a:lnTo>
                  <a:lnTo>
                    <a:pt x="46" y="9104"/>
                  </a:lnTo>
                  <a:lnTo>
                    <a:pt x="35" y="9044"/>
                  </a:lnTo>
                  <a:lnTo>
                    <a:pt x="39" y="8985"/>
                  </a:lnTo>
                  <a:lnTo>
                    <a:pt x="50" y="8938"/>
                  </a:lnTo>
                  <a:lnTo>
                    <a:pt x="40" y="8837"/>
                  </a:lnTo>
                  <a:lnTo>
                    <a:pt x="57" y="8745"/>
                  </a:lnTo>
                  <a:lnTo>
                    <a:pt x="85" y="8641"/>
                  </a:lnTo>
                  <a:lnTo>
                    <a:pt x="85" y="8599"/>
                  </a:lnTo>
                  <a:lnTo>
                    <a:pt x="101" y="8492"/>
                  </a:lnTo>
                  <a:lnTo>
                    <a:pt x="104" y="8421"/>
                  </a:lnTo>
                  <a:lnTo>
                    <a:pt x="116" y="8354"/>
                  </a:lnTo>
                  <a:lnTo>
                    <a:pt x="138" y="8302"/>
                  </a:lnTo>
                  <a:lnTo>
                    <a:pt x="148" y="8190"/>
                  </a:lnTo>
                  <a:lnTo>
                    <a:pt x="132" y="8109"/>
                  </a:lnTo>
                  <a:lnTo>
                    <a:pt x="145" y="7943"/>
                  </a:lnTo>
                  <a:lnTo>
                    <a:pt x="140" y="7804"/>
                  </a:lnTo>
                  <a:lnTo>
                    <a:pt x="119" y="7704"/>
                  </a:lnTo>
                  <a:lnTo>
                    <a:pt x="140" y="7603"/>
                  </a:lnTo>
                  <a:lnTo>
                    <a:pt x="141" y="7413"/>
                  </a:lnTo>
                  <a:lnTo>
                    <a:pt x="181" y="7360"/>
                  </a:lnTo>
                  <a:lnTo>
                    <a:pt x="218" y="7214"/>
                  </a:lnTo>
                  <a:lnTo>
                    <a:pt x="173" y="7168"/>
                  </a:lnTo>
                  <a:lnTo>
                    <a:pt x="174" y="7018"/>
                  </a:lnTo>
                  <a:lnTo>
                    <a:pt x="217" y="6870"/>
                  </a:lnTo>
                  <a:lnTo>
                    <a:pt x="267" y="6797"/>
                  </a:lnTo>
                  <a:lnTo>
                    <a:pt x="333" y="6773"/>
                  </a:lnTo>
                  <a:lnTo>
                    <a:pt x="433" y="6772"/>
                  </a:lnTo>
                  <a:lnTo>
                    <a:pt x="688" y="6473"/>
                  </a:lnTo>
                  <a:lnTo>
                    <a:pt x="735" y="6372"/>
                  </a:lnTo>
                  <a:lnTo>
                    <a:pt x="730" y="6175"/>
                  </a:lnTo>
                  <a:lnTo>
                    <a:pt x="777" y="6078"/>
                  </a:lnTo>
                  <a:lnTo>
                    <a:pt x="804" y="5968"/>
                  </a:lnTo>
                  <a:lnTo>
                    <a:pt x="865" y="5927"/>
                  </a:lnTo>
                  <a:lnTo>
                    <a:pt x="912" y="5818"/>
                  </a:lnTo>
                  <a:lnTo>
                    <a:pt x="997" y="5681"/>
                  </a:lnTo>
                  <a:lnTo>
                    <a:pt x="1085" y="5576"/>
                  </a:lnTo>
                  <a:lnTo>
                    <a:pt x="1154" y="5538"/>
                  </a:lnTo>
                  <a:lnTo>
                    <a:pt x="1207" y="5488"/>
                  </a:lnTo>
                  <a:lnTo>
                    <a:pt x="1253" y="5436"/>
                  </a:lnTo>
                  <a:lnTo>
                    <a:pt x="1253" y="5338"/>
                  </a:lnTo>
                  <a:lnTo>
                    <a:pt x="1292" y="5240"/>
                  </a:lnTo>
                  <a:lnTo>
                    <a:pt x="1328" y="5211"/>
                  </a:lnTo>
                  <a:lnTo>
                    <a:pt x="1306" y="5168"/>
                  </a:lnTo>
                  <a:lnTo>
                    <a:pt x="1344" y="5116"/>
                  </a:lnTo>
                  <a:lnTo>
                    <a:pt x="1260" y="5070"/>
                  </a:lnTo>
                  <a:lnTo>
                    <a:pt x="1259" y="4871"/>
                  </a:lnTo>
                  <a:lnTo>
                    <a:pt x="1348" y="4819"/>
                  </a:lnTo>
                  <a:lnTo>
                    <a:pt x="1408" y="4743"/>
                  </a:lnTo>
                  <a:lnTo>
                    <a:pt x="1432" y="4625"/>
                  </a:lnTo>
                  <a:lnTo>
                    <a:pt x="1420" y="4292"/>
                  </a:lnTo>
                  <a:lnTo>
                    <a:pt x="1431" y="4175"/>
                  </a:lnTo>
                  <a:lnTo>
                    <a:pt x="1430" y="4062"/>
                  </a:lnTo>
                  <a:lnTo>
                    <a:pt x="1441" y="3970"/>
                  </a:lnTo>
                  <a:lnTo>
                    <a:pt x="1356" y="3842"/>
                  </a:lnTo>
                  <a:lnTo>
                    <a:pt x="1308" y="3738"/>
                  </a:lnTo>
                  <a:lnTo>
                    <a:pt x="1138" y="3543"/>
                  </a:lnTo>
                  <a:lnTo>
                    <a:pt x="1138" y="3442"/>
                  </a:lnTo>
                  <a:lnTo>
                    <a:pt x="1183" y="3342"/>
                  </a:lnTo>
                  <a:lnTo>
                    <a:pt x="1138" y="3296"/>
                  </a:lnTo>
                  <a:lnTo>
                    <a:pt x="1135" y="3197"/>
                  </a:lnTo>
                  <a:lnTo>
                    <a:pt x="1182" y="3146"/>
                  </a:lnTo>
                  <a:lnTo>
                    <a:pt x="1224" y="3045"/>
                  </a:lnTo>
                  <a:lnTo>
                    <a:pt x="1228" y="2996"/>
                  </a:lnTo>
                  <a:lnTo>
                    <a:pt x="1262" y="2953"/>
                  </a:lnTo>
                  <a:lnTo>
                    <a:pt x="1237" y="2850"/>
                  </a:lnTo>
                  <a:lnTo>
                    <a:pt x="1270" y="2797"/>
                  </a:lnTo>
                  <a:lnTo>
                    <a:pt x="1231" y="2752"/>
                  </a:lnTo>
                  <a:lnTo>
                    <a:pt x="1240" y="2615"/>
                  </a:lnTo>
                  <a:lnTo>
                    <a:pt x="1207" y="2515"/>
                  </a:lnTo>
                  <a:lnTo>
                    <a:pt x="1232" y="2412"/>
                  </a:lnTo>
                  <a:lnTo>
                    <a:pt x="1245" y="2311"/>
                  </a:lnTo>
                  <a:lnTo>
                    <a:pt x="1276" y="2201"/>
                  </a:lnTo>
                  <a:lnTo>
                    <a:pt x="1315" y="2107"/>
                  </a:lnTo>
                  <a:lnTo>
                    <a:pt x="1330" y="2008"/>
                  </a:lnTo>
                  <a:lnTo>
                    <a:pt x="1351" y="1925"/>
                  </a:lnTo>
                  <a:lnTo>
                    <a:pt x="1447" y="1810"/>
                  </a:lnTo>
                  <a:lnTo>
                    <a:pt x="1450" y="1755"/>
                  </a:lnTo>
                  <a:lnTo>
                    <a:pt x="1486" y="1710"/>
                  </a:lnTo>
                  <a:lnTo>
                    <a:pt x="1523" y="1616"/>
                  </a:lnTo>
                  <a:lnTo>
                    <a:pt x="1788" y="1464"/>
                  </a:lnTo>
                  <a:lnTo>
                    <a:pt x="1830" y="1359"/>
                  </a:lnTo>
                  <a:lnTo>
                    <a:pt x="1916" y="1268"/>
                  </a:lnTo>
                  <a:lnTo>
                    <a:pt x="1960" y="1165"/>
                  </a:lnTo>
                  <a:lnTo>
                    <a:pt x="2000" y="1116"/>
                  </a:lnTo>
                  <a:lnTo>
                    <a:pt x="1959" y="1064"/>
                  </a:lnTo>
                  <a:lnTo>
                    <a:pt x="1960" y="868"/>
                  </a:lnTo>
                  <a:lnTo>
                    <a:pt x="1998" y="819"/>
                  </a:lnTo>
                  <a:lnTo>
                    <a:pt x="1934" y="760"/>
                  </a:lnTo>
                  <a:lnTo>
                    <a:pt x="1975" y="708"/>
                  </a:lnTo>
                  <a:lnTo>
                    <a:pt x="1938" y="664"/>
                  </a:lnTo>
                  <a:lnTo>
                    <a:pt x="1975" y="612"/>
                  </a:lnTo>
                  <a:lnTo>
                    <a:pt x="1975" y="561"/>
                  </a:lnTo>
                  <a:lnTo>
                    <a:pt x="2025" y="507"/>
                  </a:lnTo>
                  <a:lnTo>
                    <a:pt x="2189" y="365"/>
                  </a:lnTo>
                  <a:lnTo>
                    <a:pt x="2318" y="316"/>
                  </a:lnTo>
                  <a:lnTo>
                    <a:pt x="2665" y="117"/>
                  </a:lnTo>
                  <a:lnTo>
                    <a:pt x="3101" y="118"/>
                  </a:lnTo>
                  <a:lnTo>
                    <a:pt x="3177" y="63"/>
                  </a:lnTo>
                  <a:lnTo>
                    <a:pt x="3297" y="55"/>
                  </a:lnTo>
                  <a:lnTo>
                    <a:pt x="3406" y="16"/>
                  </a:lnTo>
                  <a:lnTo>
                    <a:pt x="3528" y="15"/>
                  </a:lnTo>
                  <a:lnTo>
                    <a:pt x="3641" y="0"/>
                  </a:lnTo>
                  <a:lnTo>
                    <a:pt x="3748" y="19"/>
                  </a:lnTo>
                  <a:lnTo>
                    <a:pt x="3832" y="118"/>
                  </a:lnTo>
                  <a:lnTo>
                    <a:pt x="3925" y="170"/>
                  </a:lnTo>
                  <a:lnTo>
                    <a:pt x="4430" y="360"/>
                  </a:lnTo>
                  <a:lnTo>
                    <a:pt x="4708" y="474"/>
                  </a:lnTo>
                  <a:lnTo>
                    <a:pt x="4809" y="583"/>
                  </a:lnTo>
                  <a:lnTo>
                    <a:pt x="4813" y="730"/>
                  </a:lnTo>
                  <a:lnTo>
                    <a:pt x="4782" y="835"/>
                  </a:lnTo>
                  <a:lnTo>
                    <a:pt x="4906" y="907"/>
                  </a:lnTo>
                  <a:lnTo>
                    <a:pt x="5041" y="944"/>
                  </a:lnTo>
                  <a:lnTo>
                    <a:pt x="5116" y="1009"/>
                  </a:lnTo>
                  <a:lnTo>
                    <a:pt x="5292" y="1394"/>
                  </a:lnTo>
                  <a:lnTo>
                    <a:pt x="5350" y="1329"/>
                  </a:lnTo>
                  <a:lnTo>
                    <a:pt x="5440" y="1279"/>
                  </a:lnTo>
                  <a:lnTo>
                    <a:pt x="5529" y="1181"/>
                  </a:lnTo>
                  <a:lnTo>
                    <a:pt x="5662" y="1129"/>
                  </a:lnTo>
                  <a:lnTo>
                    <a:pt x="5791" y="1127"/>
                  </a:lnTo>
                  <a:lnTo>
                    <a:pt x="5881" y="1050"/>
                  </a:lnTo>
                  <a:lnTo>
                    <a:pt x="6001" y="933"/>
                  </a:lnTo>
                  <a:lnTo>
                    <a:pt x="6132" y="933"/>
                  </a:lnTo>
                  <a:lnTo>
                    <a:pt x="6394" y="833"/>
                  </a:lnTo>
                  <a:lnTo>
                    <a:pt x="6526" y="833"/>
                  </a:lnTo>
                  <a:lnTo>
                    <a:pt x="6698" y="885"/>
                  </a:lnTo>
                  <a:lnTo>
                    <a:pt x="6740" y="983"/>
                  </a:lnTo>
                  <a:lnTo>
                    <a:pt x="6805" y="1048"/>
                  </a:lnTo>
                  <a:lnTo>
                    <a:pt x="6866" y="1078"/>
                  </a:lnTo>
                  <a:lnTo>
                    <a:pt x="6974" y="1081"/>
                  </a:lnTo>
                  <a:lnTo>
                    <a:pt x="7142" y="1216"/>
                  </a:lnTo>
                  <a:lnTo>
                    <a:pt x="7431" y="1428"/>
                  </a:lnTo>
                  <a:lnTo>
                    <a:pt x="7560" y="1477"/>
                  </a:lnTo>
                  <a:lnTo>
                    <a:pt x="7646" y="1525"/>
                  </a:lnTo>
                  <a:lnTo>
                    <a:pt x="7701" y="1563"/>
                  </a:lnTo>
                  <a:lnTo>
                    <a:pt x="7880" y="1519"/>
                  </a:lnTo>
                  <a:lnTo>
                    <a:pt x="8012" y="1467"/>
                  </a:lnTo>
                  <a:lnTo>
                    <a:pt x="8147" y="1516"/>
                  </a:lnTo>
                  <a:lnTo>
                    <a:pt x="8322" y="1570"/>
                  </a:lnTo>
                  <a:lnTo>
                    <a:pt x="8577" y="1567"/>
                  </a:lnTo>
                  <a:lnTo>
                    <a:pt x="8631" y="1371"/>
                  </a:lnTo>
                  <a:lnTo>
                    <a:pt x="8779" y="1265"/>
                  </a:lnTo>
                  <a:lnTo>
                    <a:pt x="8818" y="1119"/>
                  </a:lnTo>
                  <a:lnTo>
                    <a:pt x="8908" y="1016"/>
                  </a:lnTo>
                  <a:lnTo>
                    <a:pt x="9083" y="915"/>
                  </a:lnTo>
                  <a:lnTo>
                    <a:pt x="9226" y="879"/>
                  </a:lnTo>
                  <a:lnTo>
                    <a:pt x="9346" y="838"/>
                  </a:lnTo>
                  <a:lnTo>
                    <a:pt x="9477" y="853"/>
                  </a:lnTo>
                  <a:lnTo>
                    <a:pt x="9583" y="794"/>
                  </a:lnTo>
                  <a:lnTo>
                    <a:pt x="9677" y="845"/>
                  </a:lnTo>
                  <a:lnTo>
                    <a:pt x="9901" y="791"/>
                  </a:lnTo>
                  <a:lnTo>
                    <a:pt x="10199" y="769"/>
                  </a:lnTo>
                  <a:lnTo>
                    <a:pt x="10370" y="740"/>
                  </a:lnTo>
                  <a:lnTo>
                    <a:pt x="10532" y="778"/>
                  </a:lnTo>
                  <a:lnTo>
                    <a:pt x="10693" y="827"/>
                  </a:lnTo>
                  <a:lnTo>
                    <a:pt x="10879" y="894"/>
                  </a:lnTo>
                  <a:lnTo>
                    <a:pt x="11030" y="996"/>
                  </a:lnTo>
                  <a:lnTo>
                    <a:pt x="11197" y="1065"/>
                  </a:lnTo>
                  <a:lnTo>
                    <a:pt x="11327" y="1165"/>
                  </a:lnTo>
                  <a:lnTo>
                    <a:pt x="11500" y="1117"/>
                  </a:lnTo>
                  <a:lnTo>
                    <a:pt x="11619" y="1092"/>
                  </a:lnTo>
                  <a:lnTo>
                    <a:pt x="11702" y="1108"/>
                  </a:lnTo>
                  <a:lnTo>
                    <a:pt x="11840" y="1014"/>
                  </a:lnTo>
                  <a:lnTo>
                    <a:pt x="11928" y="914"/>
                  </a:lnTo>
                  <a:lnTo>
                    <a:pt x="12061" y="863"/>
                  </a:lnTo>
                  <a:lnTo>
                    <a:pt x="12143" y="762"/>
                  </a:lnTo>
                  <a:lnTo>
                    <a:pt x="12224" y="613"/>
                  </a:lnTo>
                  <a:lnTo>
                    <a:pt x="12378" y="528"/>
                  </a:lnTo>
                  <a:lnTo>
                    <a:pt x="12621" y="473"/>
                  </a:lnTo>
                  <a:lnTo>
                    <a:pt x="12680" y="357"/>
                  </a:lnTo>
                  <a:lnTo>
                    <a:pt x="12755" y="252"/>
                  </a:lnTo>
                  <a:lnTo>
                    <a:pt x="12902" y="225"/>
                  </a:lnTo>
                  <a:lnTo>
                    <a:pt x="13121" y="223"/>
                  </a:lnTo>
                  <a:lnTo>
                    <a:pt x="13227" y="412"/>
                  </a:lnTo>
                  <a:lnTo>
                    <a:pt x="13351" y="568"/>
                  </a:lnTo>
                  <a:lnTo>
                    <a:pt x="13371" y="673"/>
                  </a:lnTo>
                  <a:lnTo>
                    <a:pt x="13485" y="718"/>
                  </a:lnTo>
                  <a:lnTo>
                    <a:pt x="13525" y="865"/>
                  </a:lnTo>
                  <a:lnTo>
                    <a:pt x="13602" y="980"/>
                  </a:lnTo>
                  <a:lnTo>
                    <a:pt x="13646" y="1077"/>
                  </a:lnTo>
                  <a:lnTo>
                    <a:pt x="13736" y="1482"/>
                  </a:lnTo>
                  <a:lnTo>
                    <a:pt x="13781" y="1631"/>
                  </a:lnTo>
                  <a:lnTo>
                    <a:pt x="13817" y="1888"/>
                  </a:lnTo>
                  <a:lnTo>
                    <a:pt x="13812" y="2019"/>
                  </a:lnTo>
                  <a:lnTo>
                    <a:pt x="13871" y="2102"/>
                  </a:lnTo>
                  <a:lnTo>
                    <a:pt x="14089" y="2106"/>
                  </a:lnTo>
                  <a:lnTo>
                    <a:pt x="14209" y="2171"/>
                  </a:lnTo>
                  <a:lnTo>
                    <a:pt x="14326" y="2291"/>
                  </a:lnTo>
                  <a:lnTo>
                    <a:pt x="14359" y="2360"/>
                  </a:lnTo>
                  <a:lnTo>
                    <a:pt x="14387" y="2500"/>
                  </a:lnTo>
                  <a:lnTo>
                    <a:pt x="14343" y="2628"/>
                  </a:lnTo>
                  <a:lnTo>
                    <a:pt x="14343" y="2752"/>
                  </a:lnTo>
                  <a:lnTo>
                    <a:pt x="14290" y="2893"/>
                  </a:lnTo>
                  <a:lnTo>
                    <a:pt x="14313" y="2984"/>
                  </a:lnTo>
                  <a:lnTo>
                    <a:pt x="14370" y="3096"/>
                  </a:lnTo>
                  <a:lnTo>
                    <a:pt x="14343" y="3247"/>
                  </a:lnTo>
                  <a:lnTo>
                    <a:pt x="14189" y="3388"/>
                  </a:lnTo>
                  <a:lnTo>
                    <a:pt x="14087" y="3450"/>
                  </a:lnTo>
                  <a:lnTo>
                    <a:pt x="14012" y="3519"/>
                  </a:lnTo>
                  <a:lnTo>
                    <a:pt x="13856" y="3633"/>
                  </a:lnTo>
                  <a:lnTo>
                    <a:pt x="13735" y="3631"/>
                  </a:lnTo>
                  <a:lnTo>
                    <a:pt x="13623" y="3579"/>
                  </a:lnTo>
                  <a:lnTo>
                    <a:pt x="13510" y="3757"/>
                  </a:lnTo>
                  <a:lnTo>
                    <a:pt x="13452" y="3885"/>
                  </a:lnTo>
                  <a:lnTo>
                    <a:pt x="13437" y="3985"/>
                  </a:lnTo>
                  <a:lnTo>
                    <a:pt x="13287" y="4113"/>
                  </a:lnTo>
                  <a:lnTo>
                    <a:pt x="13362" y="4161"/>
                  </a:lnTo>
                  <a:lnTo>
                    <a:pt x="13317" y="4321"/>
                  </a:lnTo>
                  <a:lnTo>
                    <a:pt x="13308" y="4425"/>
                  </a:lnTo>
                  <a:lnTo>
                    <a:pt x="13146" y="4608"/>
                  </a:lnTo>
                  <a:lnTo>
                    <a:pt x="13104" y="4756"/>
                  </a:lnTo>
                  <a:lnTo>
                    <a:pt x="13139" y="4887"/>
                  </a:lnTo>
                  <a:lnTo>
                    <a:pt x="13146" y="5052"/>
                  </a:lnTo>
                  <a:lnTo>
                    <a:pt x="13076" y="5127"/>
                  </a:lnTo>
                  <a:lnTo>
                    <a:pt x="12999" y="5311"/>
                  </a:lnTo>
                  <a:lnTo>
                    <a:pt x="12885" y="5403"/>
                  </a:lnTo>
                  <a:lnTo>
                    <a:pt x="12810" y="5484"/>
                  </a:lnTo>
                  <a:lnTo>
                    <a:pt x="12797" y="5607"/>
                  </a:lnTo>
                  <a:lnTo>
                    <a:pt x="12755" y="5747"/>
                  </a:lnTo>
                  <a:lnTo>
                    <a:pt x="12807" y="5857"/>
                  </a:lnTo>
                  <a:lnTo>
                    <a:pt x="12807" y="5997"/>
                  </a:lnTo>
                  <a:lnTo>
                    <a:pt x="12819" y="6076"/>
                  </a:lnTo>
                  <a:lnTo>
                    <a:pt x="12756" y="6181"/>
                  </a:lnTo>
                  <a:lnTo>
                    <a:pt x="12627" y="6193"/>
                  </a:lnTo>
                  <a:lnTo>
                    <a:pt x="12507" y="6219"/>
                  </a:lnTo>
                  <a:lnTo>
                    <a:pt x="12420" y="6297"/>
                  </a:lnTo>
                  <a:lnTo>
                    <a:pt x="12363" y="6444"/>
                  </a:lnTo>
                  <a:lnTo>
                    <a:pt x="12365" y="6585"/>
                  </a:lnTo>
                  <a:lnTo>
                    <a:pt x="12323" y="6789"/>
                  </a:lnTo>
                  <a:lnTo>
                    <a:pt x="12323" y="6931"/>
                  </a:lnTo>
                  <a:lnTo>
                    <a:pt x="12299" y="7071"/>
                  </a:lnTo>
                  <a:lnTo>
                    <a:pt x="12153" y="7335"/>
                  </a:lnTo>
                  <a:lnTo>
                    <a:pt x="12098" y="7371"/>
                  </a:lnTo>
                  <a:lnTo>
                    <a:pt x="12018" y="7378"/>
                  </a:lnTo>
                  <a:lnTo>
                    <a:pt x="11879" y="7480"/>
                  </a:lnTo>
                  <a:lnTo>
                    <a:pt x="11750" y="7585"/>
                  </a:lnTo>
                  <a:lnTo>
                    <a:pt x="11630" y="7627"/>
                  </a:lnTo>
                  <a:lnTo>
                    <a:pt x="11541" y="7777"/>
                  </a:lnTo>
                  <a:lnTo>
                    <a:pt x="11529" y="7917"/>
                  </a:lnTo>
                  <a:lnTo>
                    <a:pt x="11472" y="8095"/>
                  </a:lnTo>
                  <a:lnTo>
                    <a:pt x="11429" y="8245"/>
                  </a:lnTo>
                  <a:lnTo>
                    <a:pt x="11414" y="8362"/>
                  </a:lnTo>
                  <a:lnTo>
                    <a:pt x="11411" y="8467"/>
                  </a:lnTo>
                  <a:lnTo>
                    <a:pt x="11357" y="8575"/>
                  </a:lnTo>
                  <a:lnTo>
                    <a:pt x="11363" y="8709"/>
                  </a:lnTo>
                  <a:lnTo>
                    <a:pt x="11357" y="8824"/>
                  </a:lnTo>
                  <a:lnTo>
                    <a:pt x="11249" y="8865"/>
                  </a:lnTo>
                  <a:lnTo>
                    <a:pt x="11155" y="8947"/>
                  </a:lnTo>
                  <a:lnTo>
                    <a:pt x="10984" y="8990"/>
                  </a:lnTo>
                  <a:lnTo>
                    <a:pt x="10984" y="9132"/>
                  </a:lnTo>
                  <a:lnTo>
                    <a:pt x="10974" y="9253"/>
                  </a:lnTo>
                  <a:lnTo>
                    <a:pt x="10944" y="9391"/>
                  </a:lnTo>
                  <a:lnTo>
                    <a:pt x="10989" y="9532"/>
                  </a:lnTo>
                  <a:lnTo>
                    <a:pt x="10986" y="9595"/>
                  </a:lnTo>
                  <a:lnTo>
                    <a:pt x="10896" y="9788"/>
                  </a:lnTo>
                  <a:lnTo>
                    <a:pt x="10725" y="9983"/>
                  </a:lnTo>
                  <a:lnTo>
                    <a:pt x="10680" y="10078"/>
                  </a:lnTo>
                  <a:lnTo>
                    <a:pt x="10681" y="10128"/>
                  </a:lnTo>
                  <a:lnTo>
                    <a:pt x="10593" y="10226"/>
                  </a:lnTo>
                  <a:lnTo>
                    <a:pt x="10555" y="10324"/>
                  </a:lnTo>
                  <a:lnTo>
                    <a:pt x="10450" y="10430"/>
                  </a:lnTo>
                  <a:lnTo>
                    <a:pt x="10340" y="10475"/>
                  </a:lnTo>
                  <a:lnTo>
                    <a:pt x="10259" y="10452"/>
                  </a:lnTo>
                  <a:lnTo>
                    <a:pt x="10201" y="10419"/>
                  </a:lnTo>
                  <a:lnTo>
                    <a:pt x="10119" y="10176"/>
                  </a:lnTo>
                  <a:lnTo>
                    <a:pt x="9987" y="10016"/>
                  </a:lnTo>
                  <a:lnTo>
                    <a:pt x="9819" y="9787"/>
                  </a:lnTo>
                  <a:lnTo>
                    <a:pt x="9601" y="9618"/>
                  </a:lnTo>
                  <a:lnTo>
                    <a:pt x="9502" y="9627"/>
                  </a:lnTo>
                  <a:lnTo>
                    <a:pt x="9357" y="9744"/>
                  </a:lnTo>
                  <a:lnTo>
                    <a:pt x="9305" y="9833"/>
                  </a:lnTo>
                  <a:lnTo>
                    <a:pt x="9211" y="9883"/>
                  </a:lnTo>
                  <a:lnTo>
                    <a:pt x="9043" y="9869"/>
                  </a:lnTo>
                  <a:lnTo>
                    <a:pt x="8982" y="9834"/>
                  </a:lnTo>
                  <a:lnTo>
                    <a:pt x="8897" y="9834"/>
                  </a:lnTo>
                  <a:lnTo>
                    <a:pt x="8796" y="9891"/>
                  </a:lnTo>
                  <a:lnTo>
                    <a:pt x="8740" y="9967"/>
                  </a:lnTo>
                  <a:lnTo>
                    <a:pt x="8653" y="10030"/>
                  </a:lnTo>
                  <a:lnTo>
                    <a:pt x="8569" y="10131"/>
                  </a:lnTo>
                  <a:lnTo>
                    <a:pt x="8429" y="10141"/>
                  </a:lnTo>
                  <a:lnTo>
                    <a:pt x="8325" y="10337"/>
                  </a:lnTo>
                  <a:lnTo>
                    <a:pt x="8187" y="10571"/>
                  </a:lnTo>
                  <a:lnTo>
                    <a:pt x="8117" y="10571"/>
                  </a:lnTo>
                  <a:lnTo>
                    <a:pt x="8004" y="10610"/>
                  </a:lnTo>
                  <a:lnTo>
                    <a:pt x="7929" y="10721"/>
                  </a:lnTo>
                  <a:lnTo>
                    <a:pt x="7908" y="10901"/>
                  </a:lnTo>
                  <a:lnTo>
                    <a:pt x="7720" y="11112"/>
                  </a:lnTo>
                  <a:lnTo>
                    <a:pt x="7624" y="11205"/>
                  </a:lnTo>
                  <a:lnTo>
                    <a:pt x="7519" y="11196"/>
                  </a:lnTo>
                  <a:lnTo>
                    <a:pt x="7439" y="11221"/>
                  </a:lnTo>
                  <a:lnTo>
                    <a:pt x="7434" y="11289"/>
                  </a:lnTo>
                  <a:lnTo>
                    <a:pt x="7389" y="11490"/>
                  </a:lnTo>
                  <a:lnTo>
                    <a:pt x="7334" y="11562"/>
                  </a:lnTo>
                  <a:lnTo>
                    <a:pt x="7304" y="11641"/>
                  </a:lnTo>
                  <a:lnTo>
                    <a:pt x="7473" y="11842"/>
                  </a:lnTo>
                  <a:lnTo>
                    <a:pt x="7414" y="11917"/>
                  </a:lnTo>
                  <a:lnTo>
                    <a:pt x="7345" y="11988"/>
                  </a:lnTo>
                  <a:lnTo>
                    <a:pt x="7334" y="12075"/>
                  </a:lnTo>
                  <a:lnTo>
                    <a:pt x="7387" y="12211"/>
                  </a:lnTo>
                  <a:lnTo>
                    <a:pt x="7384" y="12321"/>
                  </a:lnTo>
                  <a:lnTo>
                    <a:pt x="7318" y="12473"/>
                  </a:lnTo>
                  <a:lnTo>
                    <a:pt x="7261" y="12581"/>
                  </a:lnTo>
                  <a:lnTo>
                    <a:pt x="7130" y="12682"/>
                  </a:lnTo>
                  <a:lnTo>
                    <a:pt x="7136" y="12785"/>
                  </a:lnTo>
                  <a:lnTo>
                    <a:pt x="7087" y="12878"/>
                  </a:lnTo>
                  <a:lnTo>
                    <a:pt x="7043" y="12989"/>
                  </a:lnTo>
                  <a:lnTo>
                    <a:pt x="7086" y="13093"/>
                  </a:lnTo>
                  <a:lnTo>
                    <a:pt x="7130" y="13218"/>
                  </a:lnTo>
                  <a:lnTo>
                    <a:pt x="7131" y="13321"/>
                  </a:lnTo>
                  <a:lnTo>
                    <a:pt x="7039" y="13363"/>
                  </a:lnTo>
                  <a:lnTo>
                    <a:pt x="6911" y="13143"/>
                  </a:lnTo>
                  <a:lnTo>
                    <a:pt x="6880" y="13039"/>
                  </a:lnTo>
                  <a:lnTo>
                    <a:pt x="6842" y="12954"/>
                  </a:lnTo>
                  <a:lnTo>
                    <a:pt x="6797" y="12878"/>
                  </a:lnTo>
                  <a:lnTo>
                    <a:pt x="6740" y="12830"/>
                  </a:lnTo>
                  <a:lnTo>
                    <a:pt x="6712" y="12773"/>
                  </a:lnTo>
                  <a:lnTo>
                    <a:pt x="6654" y="12729"/>
                  </a:lnTo>
                  <a:lnTo>
                    <a:pt x="6599" y="12625"/>
                  </a:lnTo>
                  <a:lnTo>
                    <a:pt x="6483" y="12579"/>
                  </a:lnTo>
                  <a:lnTo>
                    <a:pt x="6507" y="12664"/>
                  </a:lnTo>
                  <a:lnTo>
                    <a:pt x="6577" y="12829"/>
                  </a:lnTo>
                  <a:lnTo>
                    <a:pt x="6646" y="13026"/>
                  </a:lnTo>
                  <a:lnTo>
                    <a:pt x="6615" y="13148"/>
                  </a:lnTo>
                  <a:lnTo>
                    <a:pt x="6463" y="13222"/>
                  </a:lnTo>
                  <a:lnTo>
                    <a:pt x="6243" y="13222"/>
                  </a:lnTo>
                  <a:lnTo>
                    <a:pt x="6154" y="13273"/>
                  </a:lnTo>
                  <a:lnTo>
                    <a:pt x="6072" y="13370"/>
                  </a:lnTo>
                  <a:lnTo>
                    <a:pt x="5852" y="13371"/>
                  </a:lnTo>
                  <a:lnTo>
                    <a:pt x="5716" y="13281"/>
                  </a:lnTo>
                  <a:lnTo>
                    <a:pt x="5629" y="13330"/>
                  </a:lnTo>
                  <a:lnTo>
                    <a:pt x="5535" y="13389"/>
                  </a:lnTo>
                  <a:lnTo>
                    <a:pt x="5480" y="13521"/>
                  </a:lnTo>
                  <a:lnTo>
                    <a:pt x="5422" y="13605"/>
                  </a:lnTo>
                  <a:lnTo>
                    <a:pt x="5317" y="13575"/>
                  </a:lnTo>
                  <a:lnTo>
                    <a:pt x="5253" y="13510"/>
                  </a:lnTo>
                  <a:lnTo>
                    <a:pt x="5163" y="13457"/>
                  </a:lnTo>
                  <a:lnTo>
                    <a:pt x="5079" y="13433"/>
                  </a:lnTo>
                  <a:lnTo>
                    <a:pt x="5020" y="13460"/>
                  </a:lnTo>
                  <a:lnTo>
                    <a:pt x="4918" y="13499"/>
                  </a:lnTo>
                  <a:lnTo>
                    <a:pt x="4834" y="13515"/>
                  </a:lnTo>
                  <a:lnTo>
                    <a:pt x="4771" y="13507"/>
                  </a:lnTo>
                  <a:lnTo>
                    <a:pt x="4647" y="13556"/>
                  </a:lnTo>
                  <a:lnTo>
                    <a:pt x="4609" y="13543"/>
                  </a:lnTo>
                  <a:lnTo>
                    <a:pt x="4536" y="13447"/>
                  </a:lnTo>
                  <a:lnTo>
                    <a:pt x="4437" y="13515"/>
                  </a:lnTo>
                  <a:lnTo>
                    <a:pt x="4281" y="13578"/>
                  </a:lnTo>
                  <a:lnTo>
                    <a:pt x="4211" y="13637"/>
                  </a:lnTo>
                  <a:lnTo>
                    <a:pt x="4107" y="13630"/>
                  </a:lnTo>
                  <a:lnTo>
                    <a:pt x="4004" y="13562"/>
                  </a:lnTo>
                  <a:lnTo>
                    <a:pt x="3880" y="13564"/>
                  </a:lnTo>
                  <a:lnTo>
                    <a:pt x="3806" y="13496"/>
                  </a:lnTo>
                  <a:lnTo>
                    <a:pt x="3751" y="13365"/>
                  </a:lnTo>
                  <a:lnTo>
                    <a:pt x="3665" y="13414"/>
                  </a:lnTo>
                  <a:lnTo>
                    <a:pt x="3577" y="13368"/>
                  </a:lnTo>
                  <a:lnTo>
                    <a:pt x="3548" y="13308"/>
                  </a:lnTo>
                  <a:lnTo>
                    <a:pt x="3542" y="13192"/>
                  </a:lnTo>
                  <a:lnTo>
                    <a:pt x="3505" y="13067"/>
                  </a:lnTo>
                  <a:lnTo>
                    <a:pt x="3506" y="12968"/>
                  </a:lnTo>
                  <a:lnTo>
                    <a:pt x="3432" y="12710"/>
                  </a:lnTo>
                  <a:lnTo>
                    <a:pt x="3300" y="12451"/>
                  </a:lnTo>
                  <a:lnTo>
                    <a:pt x="3250" y="12402"/>
                  </a:lnTo>
                  <a:lnTo>
                    <a:pt x="3155" y="12249"/>
                  </a:lnTo>
                  <a:lnTo>
                    <a:pt x="3115" y="12141"/>
                  </a:lnTo>
                  <a:lnTo>
                    <a:pt x="3051" y="12035"/>
                  </a:lnTo>
                  <a:lnTo>
                    <a:pt x="3045" y="11939"/>
                  </a:lnTo>
                  <a:lnTo>
                    <a:pt x="2988" y="11804"/>
                  </a:lnTo>
                  <a:lnTo>
                    <a:pt x="2922" y="11692"/>
                  </a:lnTo>
                  <a:lnTo>
                    <a:pt x="2883" y="11545"/>
                  </a:lnTo>
                  <a:lnTo>
                    <a:pt x="2824" y="11482"/>
                  </a:lnTo>
                  <a:lnTo>
                    <a:pt x="2778" y="11392"/>
                  </a:lnTo>
                  <a:lnTo>
                    <a:pt x="2780" y="11302"/>
                  </a:lnTo>
                  <a:lnTo>
                    <a:pt x="2735" y="11290"/>
                  </a:lnTo>
                  <a:lnTo>
                    <a:pt x="2684" y="11216"/>
                  </a:lnTo>
                  <a:lnTo>
                    <a:pt x="2630" y="11136"/>
                  </a:lnTo>
                  <a:lnTo>
                    <a:pt x="2594" y="11063"/>
                  </a:lnTo>
                  <a:lnTo>
                    <a:pt x="2403" y="10864"/>
                  </a:lnTo>
                  <a:lnTo>
                    <a:pt x="2337" y="10769"/>
                  </a:lnTo>
                  <a:lnTo>
                    <a:pt x="2226" y="10656"/>
                  </a:lnTo>
                  <a:lnTo>
                    <a:pt x="2088" y="10588"/>
                  </a:lnTo>
                  <a:lnTo>
                    <a:pt x="1929" y="10569"/>
                  </a:lnTo>
                  <a:lnTo>
                    <a:pt x="1808" y="10516"/>
                  </a:lnTo>
                  <a:lnTo>
                    <a:pt x="1767" y="10467"/>
                  </a:lnTo>
                  <a:lnTo>
                    <a:pt x="1579" y="10444"/>
                  </a:lnTo>
                  <a:lnTo>
                    <a:pt x="1322" y="10444"/>
                  </a:lnTo>
                  <a:lnTo>
                    <a:pt x="1246" y="10388"/>
                  </a:lnTo>
                  <a:lnTo>
                    <a:pt x="1152" y="10394"/>
                  </a:lnTo>
                  <a:lnTo>
                    <a:pt x="890" y="10343"/>
                  </a:lnTo>
                  <a:lnTo>
                    <a:pt x="769" y="10395"/>
                  </a:lnTo>
                  <a:lnTo>
                    <a:pt x="659" y="10386"/>
                  </a:lnTo>
                  <a:close/>
                </a:path>
              </a:pathLst>
            </a:custGeom>
            <a:solidFill>
              <a:srgbClr val="B2D4EF"/>
            </a:solidFill>
            <a:ln w="19050" cmpd="sng">
              <a:noFill/>
              <a:prstDash val="solid"/>
              <a:round/>
              <a:headEnd/>
              <a:tailEnd/>
            </a:ln>
            <a:effectLst/>
          </p:spPr>
          <p:txBody>
            <a:bodyPr/>
            <a:lstStyle/>
            <a:p>
              <a:endParaRPr lang="zh-CN" altLang="en-US" kern="0">
                <a:solidFill>
                  <a:sysClr val="windowText" lastClr="000000"/>
                </a:solidFill>
              </a:endParaRPr>
            </a:p>
          </p:txBody>
        </p:sp>
        <p:grpSp>
          <p:nvGrpSpPr>
            <p:cNvPr id="436" name="Group 435"/>
            <p:cNvGrpSpPr/>
            <p:nvPr/>
          </p:nvGrpSpPr>
          <p:grpSpPr>
            <a:xfrm>
              <a:off x="3595082" y="5149682"/>
              <a:ext cx="1220199" cy="995340"/>
              <a:chOff x="473869" y="1392238"/>
              <a:chExt cx="8196263" cy="4073524"/>
            </a:xfrm>
            <a:solidFill>
              <a:srgbClr val="B2D4EF"/>
            </a:solidFill>
          </p:grpSpPr>
          <p:sp>
            <p:nvSpPr>
              <p:cNvPr id="438" name="Freeform 191"/>
              <p:cNvSpPr>
                <a:spLocks/>
              </p:cNvSpPr>
              <p:nvPr/>
            </p:nvSpPr>
            <p:spPr bwMode="auto">
              <a:xfrm>
                <a:off x="5295107" y="4305300"/>
                <a:ext cx="169863" cy="319087"/>
              </a:xfrm>
              <a:custGeom>
                <a:avLst/>
                <a:gdLst/>
                <a:ahLst/>
                <a:cxnLst>
                  <a:cxn ang="0">
                    <a:pos x="11" y="129"/>
                  </a:cxn>
                  <a:cxn ang="0">
                    <a:pos x="11" y="125"/>
                  </a:cxn>
                  <a:cxn ang="0">
                    <a:pos x="16" y="117"/>
                  </a:cxn>
                  <a:cxn ang="0">
                    <a:pos x="18" y="108"/>
                  </a:cxn>
                  <a:cxn ang="0">
                    <a:pos x="21" y="107"/>
                  </a:cxn>
                  <a:cxn ang="0">
                    <a:pos x="19" y="100"/>
                  </a:cxn>
                  <a:cxn ang="0">
                    <a:pos x="18" y="93"/>
                  </a:cxn>
                  <a:cxn ang="0">
                    <a:pos x="14" y="86"/>
                  </a:cxn>
                  <a:cxn ang="0">
                    <a:pos x="14" y="81"/>
                  </a:cxn>
                  <a:cxn ang="0">
                    <a:pos x="14" y="70"/>
                  </a:cxn>
                  <a:cxn ang="0">
                    <a:pos x="16" y="65"/>
                  </a:cxn>
                  <a:cxn ang="0">
                    <a:pos x="19" y="60"/>
                  </a:cxn>
                  <a:cxn ang="0">
                    <a:pos x="25" y="57"/>
                  </a:cxn>
                  <a:cxn ang="0">
                    <a:pos x="33" y="51"/>
                  </a:cxn>
                  <a:cxn ang="0">
                    <a:pos x="47" y="48"/>
                  </a:cxn>
                  <a:cxn ang="0">
                    <a:pos x="55" y="39"/>
                  </a:cxn>
                  <a:cxn ang="0">
                    <a:pos x="66" y="31"/>
                  </a:cxn>
                  <a:cxn ang="0">
                    <a:pos x="74" y="21"/>
                  </a:cxn>
                  <a:cxn ang="0">
                    <a:pos x="83" y="14"/>
                  </a:cxn>
                  <a:cxn ang="0">
                    <a:pos x="83" y="7"/>
                  </a:cxn>
                  <a:cxn ang="0">
                    <a:pos x="85" y="0"/>
                  </a:cxn>
                  <a:cxn ang="0">
                    <a:pos x="93" y="5"/>
                  </a:cxn>
                  <a:cxn ang="0">
                    <a:pos x="100" y="19"/>
                  </a:cxn>
                  <a:cxn ang="0">
                    <a:pos x="102" y="34"/>
                  </a:cxn>
                  <a:cxn ang="0">
                    <a:pos x="107" y="48"/>
                  </a:cxn>
                  <a:cxn ang="0">
                    <a:pos x="107" y="55"/>
                  </a:cxn>
                  <a:cxn ang="0">
                    <a:pos x="100" y="53"/>
                  </a:cxn>
                  <a:cxn ang="0">
                    <a:pos x="98" y="53"/>
                  </a:cxn>
                  <a:cxn ang="0">
                    <a:pos x="97" y="65"/>
                  </a:cxn>
                  <a:cxn ang="0">
                    <a:pos x="95" y="77"/>
                  </a:cxn>
                  <a:cxn ang="0">
                    <a:pos x="92" y="89"/>
                  </a:cxn>
                  <a:cxn ang="0">
                    <a:pos x="90" y="101"/>
                  </a:cxn>
                  <a:cxn ang="0">
                    <a:pos x="85" y="112"/>
                  </a:cxn>
                  <a:cxn ang="0">
                    <a:pos x="81" y="122"/>
                  </a:cxn>
                  <a:cxn ang="0">
                    <a:pos x="78" y="132"/>
                  </a:cxn>
                  <a:cxn ang="0">
                    <a:pos x="74" y="144"/>
                  </a:cxn>
                  <a:cxn ang="0">
                    <a:pos x="69" y="151"/>
                  </a:cxn>
                  <a:cxn ang="0">
                    <a:pos x="66" y="162"/>
                  </a:cxn>
                  <a:cxn ang="0">
                    <a:pos x="62" y="170"/>
                  </a:cxn>
                  <a:cxn ang="0">
                    <a:pos x="59" y="180"/>
                  </a:cxn>
                  <a:cxn ang="0">
                    <a:pos x="52" y="187"/>
                  </a:cxn>
                  <a:cxn ang="0">
                    <a:pos x="47" y="194"/>
                  </a:cxn>
                  <a:cxn ang="0">
                    <a:pos x="38" y="198"/>
                  </a:cxn>
                  <a:cxn ang="0">
                    <a:pos x="30" y="201"/>
                  </a:cxn>
                  <a:cxn ang="0">
                    <a:pos x="19" y="198"/>
                  </a:cxn>
                  <a:cxn ang="0">
                    <a:pos x="12" y="191"/>
                  </a:cxn>
                  <a:cxn ang="0">
                    <a:pos x="6" y="180"/>
                  </a:cxn>
                  <a:cxn ang="0">
                    <a:pos x="6" y="172"/>
                  </a:cxn>
                  <a:cxn ang="0">
                    <a:pos x="6" y="165"/>
                  </a:cxn>
                  <a:cxn ang="0">
                    <a:pos x="7" y="160"/>
                  </a:cxn>
                  <a:cxn ang="0">
                    <a:pos x="0" y="150"/>
                  </a:cxn>
                  <a:cxn ang="0">
                    <a:pos x="0" y="139"/>
                  </a:cxn>
                  <a:cxn ang="0">
                    <a:pos x="6" y="132"/>
                  </a:cxn>
                  <a:cxn ang="0">
                    <a:pos x="11" y="129"/>
                  </a:cxn>
                </a:cxnLst>
                <a:rect l="0" t="0" r="r" b="b"/>
                <a:pathLst>
                  <a:path w="107" h="201">
                    <a:moveTo>
                      <a:pt x="11" y="129"/>
                    </a:moveTo>
                    <a:lnTo>
                      <a:pt x="11" y="125"/>
                    </a:lnTo>
                    <a:lnTo>
                      <a:pt x="16" y="117"/>
                    </a:lnTo>
                    <a:lnTo>
                      <a:pt x="18" y="108"/>
                    </a:lnTo>
                    <a:lnTo>
                      <a:pt x="21" y="107"/>
                    </a:lnTo>
                    <a:lnTo>
                      <a:pt x="19" y="100"/>
                    </a:lnTo>
                    <a:lnTo>
                      <a:pt x="18" y="93"/>
                    </a:lnTo>
                    <a:lnTo>
                      <a:pt x="14" y="86"/>
                    </a:lnTo>
                    <a:lnTo>
                      <a:pt x="14" y="81"/>
                    </a:lnTo>
                    <a:lnTo>
                      <a:pt x="14" y="70"/>
                    </a:lnTo>
                    <a:lnTo>
                      <a:pt x="16" y="65"/>
                    </a:lnTo>
                    <a:lnTo>
                      <a:pt x="19" y="60"/>
                    </a:lnTo>
                    <a:lnTo>
                      <a:pt x="25" y="57"/>
                    </a:lnTo>
                    <a:lnTo>
                      <a:pt x="33" y="51"/>
                    </a:lnTo>
                    <a:lnTo>
                      <a:pt x="47" y="48"/>
                    </a:lnTo>
                    <a:lnTo>
                      <a:pt x="55" y="39"/>
                    </a:lnTo>
                    <a:lnTo>
                      <a:pt x="66" y="31"/>
                    </a:lnTo>
                    <a:lnTo>
                      <a:pt x="74" y="21"/>
                    </a:lnTo>
                    <a:lnTo>
                      <a:pt x="83" y="14"/>
                    </a:lnTo>
                    <a:lnTo>
                      <a:pt x="83" y="7"/>
                    </a:lnTo>
                    <a:lnTo>
                      <a:pt x="85" y="0"/>
                    </a:lnTo>
                    <a:lnTo>
                      <a:pt x="93" y="5"/>
                    </a:lnTo>
                    <a:lnTo>
                      <a:pt x="100" y="19"/>
                    </a:lnTo>
                    <a:lnTo>
                      <a:pt x="102" y="34"/>
                    </a:lnTo>
                    <a:lnTo>
                      <a:pt x="107" y="48"/>
                    </a:lnTo>
                    <a:lnTo>
                      <a:pt x="107" y="55"/>
                    </a:lnTo>
                    <a:lnTo>
                      <a:pt x="100" y="53"/>
                    </a:lnTo>
                    <a:lnTo>
                      <a:pt x="98" y="53"/>
                    </a:lnTo>
                    <a:lnTo>
                      <a:pt x="97" y="65"/>
                    </a:lnTo>
                    <a:lnTo>
                      <a:pt x="95" y="77"/>
                    </a:lnTo>
                    <a:lnTo>
                      <a:pt x="92" y="89"/>
                    </a:lnTo>
                    <a:lnTo>
                      <a:pt x="90" y="101"/>
                    </a:lnTo>
                    <a:lnTo>
                      <a:pt x="85" y="112"/>
                    </a:lnTo>
                    <a:lnTo>
                      <a:pt x="81" y="122"/>
                    </a:lnTo>
                    <a:lnTo>
                      <a:pt x="78" y="132"/>
                    </a:lnTo>
                    <a:lnTo>
                      <a:pt x="74" y="144"/>
                    </a:lnTo>
                    <a:lnTo>
                      <a:pt x="69" y="151"/>
                    </a:lnTo>
                    <a:lnTo>
                      <a:pt x="66" y="162"/>
                    </a:lnTo>
                    <a:lnTo>
                      <a:pt x="62" y="170"/>
                    </a:lnTo>
                    <a:lnTo>
                      <a:pt x="59" y="180"/>
                    </a:lnTo>
                    <a:lnTo>
                      <a:pt x="52" y="187"/>
                    </a:lnTo>
                    <a:lnTo>
                      <a:pt x="47" y="194"/>
                    </a:lnTo>
                    <a:lnTo>
                      <a:pt x="38" y="198"/>
                    </a:lnTo>
                    <a:lnTo>
                      <a:pt x="30" y="201"/>
                    </a:lnTo>
                    <a:lnTo>
                      <a:pt x="19" y="198"/>
                    </a:lnTo>
                    <a:lnTo>
                      <a:pt x="12" y="191"/>
                    </a:lnTo>
                    <a:lnTo>
                      <a:pt x="6" y="180"/>
                    </a:lnTo>
                    <a:lnTo>
                      <a:pt x="6" y="172"/>
                    </a:lnTo>
                    <a:lnTo>
                      <a:pt x="6" y="165"/>
                    </a:lnTo>
                    <a:lnTo>
                      <a:pt x="7" y="160"/>
                    </a:lnTo>
                    <a:lnTo>
                      <a:pt x="0" y="150"/>
                    </a:lnTo>
                    <a:lnTo>
                      <a:pt x="0" y="139"/>
                    </a:lnTo>
                    <a:lnTo>
                      <a:pt x="6" y="132"/>
                    </a:lnTo>
                    <a:lnTo>
                      <a:pt x="11" y="129"/>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439" name="Freeform 192"/>
              <p:cNvSpPr>
                <a:spLocks/>
              </p:cNvSpPr>
              <p:nvPr/>
            </p:nvSpPr>
            <p:spPr bwMode="auto">
              <a:xfrm>
                <a:off x="3920332" y="3114675"/>
                <a:ext cx="1563688" cy="1747837"/>
              </a:xfrm>
              <a:custGeom>
                <a:avLst/>
                <a:gdLst/>
                <a:ahLst/>
                <a:cxnLst>
                  <a:cxn ang="0">
                    <a:pos x="607" y="93"/>
                  </a:cxn>
                  <a:cxn ang="0">
                    <a:pos x="681" y="102"/>
                  </a:cxn>
                  <a:cxn ang="0">
                    <a:pos x="741" y="102"/>
                  </a:cxn>
                  <a:cxn ang="0">
                    <a:pos x="741" y="157"/>
                  </a:cxn>
                  <a:cxn ang="0">
                    <a:pos x="762" y="217"/>
                  </a:cxn>
                  <a:cxn ang="0">
                    <a:pos x="784" y="289"/>
                  </a:cxn>
                  <a:cxn ang="0">
                    <a:pos x="811" y="332"/>
                  </a:cxn>
                  <a:cxn ang="0">
                    <a:pos x="856" y="380"/>
                  </a:cxn>
                  <a:cxn ang="0">
                    <a:pos x="884" y="418"/>
                  </a:cxn>
                  <a:cxn ang="0">
                    <a:pos x="939" y="408"/>
                  </a:cxn>
                  <a:cxn ang="0">
                    <a:pos x="983" y="415"/>
                  </a:cxn>
                  <a:cxn ang="0">
                    <a:pos x="954" y="480"/>
                  </a:cxn>
                  <a:cxn ang="0">
                    <a:pos x="896" y="549"/>
                  </a:cxn>
                  <a:cxn ang="0">
                    <a:pos x="830" y="604"/>
                  </a:cxn>
                  <a:cxn ang="0">
                    <a:pos x="810" y="660"/>
                  </a:cxn>
                  <a:cxn ang="0">
                    <a:pos x="829" y="716"/>
                  </a:cxn>
                  <a:cxn ang="0">
                    <a:pos x="827" y="759"/>
                  </a:cxn>
                  <a:cxn ang="0">
                    <a:pos x="820" y="808"/>
                  </a:cxn>
                  <a:cxn ang="0">
                    <a:pos x="760" y="857"/>
                  </a:cxn>
                  <a:cxn ang="0">
                    <a:pos x="758" y="905"/>
                  </a:cxn>
                  <a:cxn ang="0">
                    <a:pos x="739" y="937"/>
                  </a:cxn>
                  <a:cxn ang="0">
                    <a:pos x="712" y="991"/>
                  </a:cxn>
                  <a:cxn ang="0">
                    <a:pos x="663" y="1058"/>
                  </a:cxn>
                  <a:cxn ang="0">
                    <a:pos x="603" y="1090"/>
                  </a:cxn>
                  <a:cxn ang="0">
                    <a:pos x="536" y="1101"/>
                  </a:cxn>
                  <a:cxn ang="0">
                    <a:pos x="505" y="1066"/>
                  </a:cxn>
                  <a:cxn ang="0">
                    <a:pos x="495" y="1025"/>
                  </a:cxn>
                  <a:cxn ang="0">
                    <a:pos x="457" y="949"/>
                  </a:cxn>
                  <a:cxn ang="0">
                    <a:pos x="443" y="889"/>
                  </a:cxn>
                  <a:cxn ang="0">
                    <a:pos x="414" y="814"/>
                  </a:cxn>
                  <a:cxn ang="0">
                    <a:pos x="447" y="743"/>
                  </a:cxn>
                  <a:cxn ang="0">
                    <a:pos x="433" y="688"/>
                  </a:cxn>
                  <a:cxn ang="0">
                    <a:pos x="392" y="614"/>
                  </a:cxn>
                  <a:cxn ang="0">
                    <a:pos x="388" y="562"/>
                  </a:cxn>
                  <a:cxn ang="0">
                    <a:pos x="393" y="530"/>
                  </a:cxn>
                  <a:cxn ang="0">
                    <a:pos x="340" y="507"/>
                  </a:cxn>
                  <a:cxn ang="0">
                    <a:pos x="282" y="478"/>
                  </a:cxn>
                  <a:cxn ang="0">
                    <a:pos x="218" y="506"/>
                  </a:cxn>
                  <a:cxn ang="0">
                    <a:pos x="141" y="507"/>
                  </a:cxn>
                  <a:cxn ang="0">
                    <a:pos x="70" y="459"/>
                  </a:cxn>
                  <a:cxn ang="0">
                    <a:pos x="29" y="408"/>
                  </a:cxn>
                  <a:cxn ang="0">
                    <a:pos x="8" y="378"/>
                  </a:cxn>
                  <a:cxn ang="0">
                    <a:pos x="17" y="320"/>
                  </a:cxn>
                  <a:cxn ang="0">
                    <a:pos x="17" y="239"/>
                  </a:cxn>
                  <a:cxn ang="0">
                    <a:pos x="72" y="155"/>
                  </a:cxn>
                  <a:cxn ang="0">
                    <a:pos x="113" y="96"/>
                  </a:cxn>
                  <a:cxn ang="0">
                    <a:pos x="161" y="40"/>
                  </a:cxn>
                  <a:cxn ang="0">
                    <a:pos x="215" y="40"/>
                  </a:cxn>
                  <a:cxn ang="0">
                    <a:pos x="273" y="14"/>
                  </a:cxn>
                  <a:cxn ang="0">
                    <a:pos x="332" y="12"/>
                  </a:cxn>
                  <a:cxn ang="0">
                    <a:pos x="388" y="0"/>
                  </a:cxn>
                  <a:cxn ang="0">
                    <a:pos x="404" y="19"/>
                  </a:cxn>
                  <a:cxn ang="0">
                    <a:pos x="411" y="66"/>
                  </a:cxn>
                  <a:cxn ang="0">
                    <a:pos x="462" y="79"/>
                  </a:cxn>
                  <a:cxn ang="0">
                    <a:pos x="522" y="114"/>
                  </a:cxn>
                  <a:cxn ang="0">
                    <a:pos x="540" y="79"/>
                  </a:cxn>
                </a:cxnLst>
                <a:rect l="0" t="0" r="r" b="b"/>
                <a:pathLst>
                  <a:path w="985" h="1101">
                    <a:moveTo>
                      <a:pt x="562" y="76"/>
                    </a:moveTo>
                    <a:lnTo>
                      <a:pt x="574" y="76"/>
                    </a:lnTo>
                    <a:lnTo>
                      <a:pt x="576" y="83"/>
                    </a:lnTo>
                    <a:lnTo>
                      <a:pt x="581" y="88"/>
                    </a:lnTo>
                    <a:lnTo>
                      <a:pt x="591" y="90"/>
                    </a:lnTo>
                    <a:lnTo>
                      <a:pt x="607" y="93"/>
                    </a:lnTo>
                    <a:lnTo>
                      <a:pt x="619" y="96"/>
                    </a:lnTo>
                    <a:lnTo>
                      <a:pt x="633" y="102"/>
                    </a:lnTo>
                    <a:lnTo>
                      <a:pt x="648" y="103"/>
                    </a:lnTo>
                    <a:lnTo>
                      <a:pt x="663" y="107"/>
                    </a:lnTo>
                    <a:lnTo>
                      <a:pt x="672" y="103"/>
                    </a:lnTo>
                    <a:lnTo>
                      <a:pt x="681" y="102"/>
                    </a:lnTo>
                    <a:lnTo>
                      <a:pt x="688" y="98"/>
                    </a:lnTo>
                    <a:lnTo>
                      <a:pt x="700" y="98"/>
                    </a:lnTo>
                    <a:lnTo>
                      <a:pt x="712" y="102"/>
                    </a:lnTo>
                    <a:lnTo>
                      <a:pt x="727" y="105"/>
                    </a:lnTo>
                    <a:lnTo>
                      <a:pt x="734" y="103"/>
                    </a:lnTo>
                    <a:lnTo>
                      <a:pt x="741" y="102"/>
                    </a:lnTo>
                    <a:lnTo>
                      <a:pt x="746" y="114"/>
                    </a:lnTo>
                    <a:lnTo>
                      <a:pt x="751" y="126"/>
                    </a:lnTo>
                    <a:lnTo>
                      <a:pt x="748" y="131"/>
                    </a:lnTo>
                    <a:lnTo>
                      <a:pt x="746" y="139"/>
                    </a:lnTo>
                    <a:lnTo>
                      <a:pt x="743" y="148"/>
                    </a:lnTo>
                    <a:lnTo>
                      <a:pt x="741" y="157"/>
                    </a:lnTo>
                    <a:lnTo>
                      <a:pt x="732" y="152"/>
                    </a:lnTo>
                    <a:lnTo>
                      <a:pt x="725" y="141"/>
                    </a:lnTo>
                    <a:lnTo>
                      <a:pt x="719" y="131"/>
                    </a:lnTo>
                    <a:lnTo>
                      <a:pt x="713" y="122"/>
                    </a:lnTo>
                    <a:lnTo>
                      <a:pt x="713" y="133"/>
                    </a:lnTo>
                    <a:lnTo>
                      <a:pt x="762" y="217"/>
                    </a:lnTo>
                    <a:lnTo>
                      <a:pt x="762" y="225"/>
                    </a:lnTo>
                    <a:lnTo>
                      <a:pt x="767" y="237"/>
                    </a:lnTo>
                    <a:lnTo>
                      <a:pt x="774" y="248"/>
                    </a:lnTo>
                    <a:lnTo>
                      <a:pt x="780" y="256"/>
                    </a:lnTo>
                    <a:lnTo>
                      <a:pt x="780" y="282"/>
                    </a:lnTo>
                    <a:lnTo>
                      <a:pt x="784" y="289"/>
                    </a:lnTo>
                    <a:lnTo>
                      <a:pt x="791" y="294"/>
                    </a:lnTo>
                    <a:lnTo>
                      <a:pt x="796" y="299"/>
                    </a:lnTo>
                    <a:lnTo>
                      <a:pt x="805" y="306"/>
                    </a:lnTo>
                    <a:lnTo>
                      <a:pt x="808" y="315"/>
                    </a:lnTo>
                    <a:lnTo>
                      <a:pt x="810" y="323"/>
                    </a:lnTo>
                    <a:lnTo>
                      <a:pt x="811" y="332"/>
                    </a:lnTo>
                    <a:lnTo>
                      <a:pt x="817" y="341"/>
                    </a:lnTo>
                    <a:lnTo>
                      <a:pt x="827" y="348"/>
                    </a:lnTo>
                    <a:lnTo>
                      <a:pt x="839" y="356"/>
                    </a:lnTo>
                    <a:lnTo>
                      <a:pt x="844" y="363"/>
                    </a:lnTo>
                    <a:lnTo>
                      <a:pt x="851" y="372"/>
                    </a:lnTo>
                    <a:lnTo>
                      <a:pt x="856" y="380"/>
                    </a:lnTo>
                    <a:lnTo>
                      <a:pt x="868" y="384"/>
                    </a:lnTo>
                    <a:lnTo>
                      <a:pt x="870" y="392"/>
                    </a:lnTo>
                    <a:lnTo>
                      <a:pt x="868" y="399"/>
                    </a:lnTo>
                    <a:lnTo>
                      <a:pt x="873" y="403"/>
                    </a:lnTo>
                    <a:lnTo>
                      <a:pt x="878" y="411"/>
                    </a:lnTo>
                    <a:lnTo>
                      <a:pt x="884" y="418"/>
                    </a:lnTo>
                    <a:lnTo>
                      <a:pt x="891" y="421"/>
                    </a:lnTo>
                    <a:lnTo>
                      <a:pt x="897" y="416"/>
                    </a:lnTo>
                    <a:lnTo>
                      <a:pt x="906" y="411"/>
                    </a:lnTo>
                    <a:lnTo>
                      <a:pt x="915" y="411"/>
                    </a:lnTo>
                    <a:lnTo>
                      <a:pt x="925" y="411"/>
                    </a:lnTo>
                    <a:lnTo>
                      <a:pt x="939" y="408"/>
                    </a:lnTo>
                    <a:lnTo>
                      <a:pt x="952" y="404"/>
                    </a:lnTo>
                    <a:lnTo>
                      <a:pt x="966" y="399"/>
                    </a:lnTo>
                    <a:lnTo>
                      <a:pt x="982" y="397"/>
                    </a:lnTo>
                    <a:lnTo>
                      <a:pt x="983" y="401"/>
                    </a:lnTo>
                    <a:lnTo>
                      <a:pt x="985" y="404"/>
                    </a:lnTo>
                    <a:lnTo>
                      <a:pt x="983" y="415"/>
                    </a:lnTo>
                    <a:lnTo>
                      <a:pt x="980" y="427"/>
                    </a:lnTo>
                    <a:lnTo>
                      <a:pt x="975" y="437"/>
                    </a:lnTo>
                    <a:lnTo>
                      <a:pt x="971" y="451"/>
                    </a:lnTo>
                    <a:lnTo>
                      <a:pt x="964" y="461"/>
                    </a:lnTo>
                    <a:lnTo>
                      <a:pt x="959" y="471"/>
                    </a:lnTo>
                    <a:lnTo>
                      <a:pt x="954" y="480"/>
                    </a:lnTo>
                    <a:lnTo>
                      <a:pt x="949" y="489"/>
                    </a:lnTo>
                    <a:lnTo>
                      <a:pt x="937" y="502"/>
                    </a:lnTo>
                    <a:lnTo>
                      <a:pt x="930" y="516"/>
                    </a:lnTo>
                    <a:lnTo>
                      <a:pt x="920" y="528"/>
                    </a:lnTo>
                    <a:lnTo>
                      <a:pt x="909" y="542"/>
                    </a:lnTo>
                    <a:lnTo>
                      <a:pt x="896" y="549"/>
                    </a:lnTo>
                    <a:lnTo>
                      <a:pt x="882" y="557"/>
                    </a:lnTo>
                    <a:lnTo>
                      <a:pt x="870" y="564"/>
                    </a:lnTo>
                    <a:lnTo>
                      <a:pt x="860" y="573"/>
                    </a:lnTo>
                    <a:lnTo>
                      <a:pt x="848" y="581"/>
                    </a:lnTo>
                    <a:lnTo>
                      <a:pt x="839" y="592"/>
                    </a:lnTo>
                    <a:lnTo>
                      <a:pt x="830" y="604"/>
                    </a:lnTo>
                    <a:lnTo>
                      <a:pt x="827" y="621"/>
                    </a:lnTo>
                    <a:lnTo>
                      <a:pt x="822" y="628"/>
                    </a:lnTo>
                    <a:lnTo>
                      <a:pt x="817" y="635"/>
                    </a:lnTo>
                    <a:lnTo>
                      <a:pt x="811" y="640"/>
                    </a:lnTo>
                    <a:lnTo>
                      <a:pt x="810" y="652"/>
                    </a:lnTo>
                    <a:lnTo>
                      <a:pt x="810" y="660"/>
                    </a:lnTo>
                    <a:lnTo>
                      <a:pt x="811" y="671"/>
                    </a:lnTo>
                    <a:lnTo>
                      <a:pt x="811" y="678"/>
                    </a:lnTo>
                    <a:lnTo>
                      <a:pt x="813" y="690"/>
                    </a:lnTo>
                    <a:lnTo>
                      <a:pt x="815" y="700"/>
                    </a:lnTo>
                    <a:lnTo>
                      <a:pt x="822" y="709"/>
                    </a:lnTo>
                    <a:lnTo>
                      <a:pt x="829" y="716"/>
                    </a:lnTo>
                    <a:lnTo>
                      <a:pt x="832" y="724"/>
                    </a:lnTo>
                    <a:lnTo>
                      <a:pt x="830" y="728"/>
                    </a:lnTo>
                    <a:lnTo>
                      <a:pt x="829" y="733"/>
                    </a:lnTo>
                    <a:lnTo>
                      <a:pt x="829" y="745"/>
                    </a:lnTo>
                    <a:lnTo>
                      <a:pt x="827" y="750"/>
                    </a:lnTo>
                    <a:lnTo>
                      <a:pt x="827" y="759"/>
                    </a:lnTo>
                    <a:lnTo>
                      <a:pt x="827" y="767"/>
                    </a:lnTo>
                    <a:lnTo>
                      <a:pt x="827" y="777"/>
                    </a:lnTo>
                    <a:lnTo>
                      <a:pt x="830" y="781"/>
                    </a:lnTo>
                    <a:lnTo>
                      <a:pt x="832" y="788"/>
                    </a:lnTo>
                    <a:lnTo>
                      <a:pt x="829" y="798"/>
                    </a:lnTo>
                    <a:lnTo>
                      <a:pt x="820" y="808"/>
                    </a:lnTo>
                    <a:lnTo>
                      <a:pt x="810" y="815"/>
                    </a:lnTo>
                    <a:lnTo>
                      <a:pt x="798" y="824"/>
                    </a:lnTo>
                    <a:lnTo>
                      <a:pt x="784" y="829"/>
                    </a:lnTo>
                    <a:lnTo>
                      <a:pt x="772" y="836"/>
                    </a:lnTo>
                    <a:lnTo>
                      <a:pt x="763" y="844"/>
                    </a:lnTo>
                    <a:lnTo>
                      <a:pt x="760" y="857"/>
                    </a:lnTo>
                    <a:lnTo>
                      <a:pt x="748" y="860"/>
                    </a:lnTo>
                    <a:lnTo>
                      <a:pt x="744" y="870"/>
                    </a:lnTo>
                    <a:lnTo>
                      <a:pt x="746" y="877"/>
                    </a:lnTo>
                    <a:lnTo>
                      <a:pt x="751" y="886"/>
                    </a:lnTo>
                    <a:lnTo>
                      <a:pt x="755" y="893"/>
                    </a:lnTo>
                    <a:lnTo>
                      <a:pt x="758" y="905"/>
                    </a:lnTo>
                    <a:lnTo>
                      <a:pt x="756" y="912"/>
                    </a:lnTo>
                    <a:lnTo>
                      <a:pt x="756" y="920"/>
                    </a:lnTo>
                    <a:lnTo>
                      <a:pt x="755" y="929"/>
                    </a:lnTo>
                    <a:lnTo>
                      <a:pt x="755" y="934"/>
                    </a:lnTo>
                    <a:lnTo>
                      <a:pt x="746" y="936"/>
                    </a:lnTo>
                    <a:lnTo>
                      <a:pt x="739" y="937"/>
                    </a:lnTo>
                    <a:lnTo>
                      <a:pt x="724" y="946"/>
                    </a:lnTo>
                    <a:lnTo>
                      <a:pt x="713" y="961"/>
                    </a:lnTo>
                    <a:lnTo>
                      <a:pt x="719" y="967"/>
                    </a:lnTo>
                    <a:lnTo>
                      <a:pt x="720" y="972"/>
                    </a:lnTo>
                    <a:lnTo>
                      <a:pt x="717" y="980"/>
                    </a:lnTo>
                    <a:lnTo>
                      <a:pt x="712" y="991"/>
                    </a:lnTo>
                    <a:lnTo>
                      <a:pt x="705" y="998"/>
                    </a:lnTo>
                    <a:lnTo>
                      <a:pt x="701" y="1004"/>
                    </a:lnTo>
                    <a:lnTo>
                      <a:pt x="689" y="1020"/>
                    </a:lnTo>
                    <a:lnTo>
                      <a:pt x="681" y="1037"/>
                    </a:lnTo>
                    <a:lnTo>
                      <a:pt x="670" y="1047"/>
                    </a:lnTo>
                    <a:lnTo>
                      <a:pt x="663" y="1058"/>
                    </a:lnTo>
                    <a:lnTo>
                      <a:pt x="653" y="1066"/>
                    </a:lnTo>
                    <a:lnTo>
                      <a:pt x="641" y="1077"/>
                    </a:lnTo>
                    <a:lnTo>
                      <a:pt x="627" y="1078"/>
                    </a:lnTo>
                    <a:lnTo>
                      <a:pt x="619" y="1087"/>
                    </a:lnTo>
                    <a:lnTo>
                      <a:pt x="610" y="1089"/>
                    </a:lnTo>
                    <a:lnTo>
                      <a:pt x="603" y="1090"/>
                    </a:lnTo>
                    <a:lnTo>
                      <a:pt x="596" y="1087"/>
                    </a:lnTo>
                    <a:lnTo>
                      <a:pt x="590" y="1085"/>
                    </a:lnTo>
                    <a:lnTo>
                      <a:pt x="572" y="1087"/>
                    </a:lnTo>
                    <a:lnTo>
                      <a:pt x="560" y="1092"/>
                    </a:lnTo>
                    <a:lnTo>
                      <a:pt x="548" y="1097"/>
                    </a:lnTo>
                    <a:lnTo>
                      <a:pt x="536" y="1101"/>
                    </a:lnTo>
                    <a:lnTo>
                      <a:pt x="524" y="1097"/>
                    </a:lnTo>
                    <a:lnTo>
                      <a:pt x="519" y="1090"/>
                    </a:lnTo>
                    <a:lnTo>
                      <a:pt x="516" y="1090"/>
                    </a:lnTo>
                    <a:lnTo>
                      <a:pt x="514" y="1092"/>
                    </a:lnTo>
                    <a:lnTo>
                      <a:pt x="510" y="1077"/>
                    </a:lnTo>
                    <a:lnTo>
                      <a:pt x="505" y="1066"/>
                    </a:lnTo>
                    <a:lnTo>
                      <a:pt x="509" y="1059"/>
                    </a:lnTo>
                    <a:lnTo>
                      <a:pt x="512" y="1053"/>
                    </a:lnTo>
                    <a:lnTo>
                      <a:pt x="509" y="1044"/>
                    </a:lnTo>
                    <a:lnTo>
                      <a:pt x="504" y="1037"/>
                    </a:lnTo>
                    <a:lnTo>
                      <a:pt x="498" y="1028"/>
                    </a:lnTo>
                    <a:lnTo>
                      <a:pt x="495" y="1025"/>
                    </a:lnTo>
                    <a:lnTo>
                      <a:pt x="486" y="1013"/>
                    </a:lnTo>
                    <a:lnTo>
                      <a:pt x="481" y="1001"/>
                    </a:lnTo>
                    <a:lnTo>
                      <a:pt x="473" y="989"/>
                    </a:lnTo>
                    <a:lnTo>
                      <a:pt x="467" y="977"/>
                    </a:lnTo>
                    <a:lnTo>
                      <a:pt x="461" y="963"/>
                    </a:lnTo>
                    <a:lnTo>
                      <a:pt x="457" y="949"/>
                    </a:lnTo>
                    <a:lnTo>
                      <a:pt x="454" y="934"/>
                    </a:lnTo>
                    <a:lnTo>
                      <a:pt x="454" y="920"/>
                    </a:lnTo>
                    <a:lnTo>
                      <a:pt x="454" y="910"/>
                    </a:lnTo>
                    <a:lnTo>
                      <a:pt x="454" y="906"/>
                    </a:lnTo>
                    <a:lnTo>
                      <a:pt x="448" y="898"/>
                    </a:lnTo>
                    <a:lnTo>
                      <a:pt x="443" y="889"/>
                    </a:lnTo>
                    <a:lnTo>
                      <a:pt x="431" y="870"/>
                    </a:lnTo>
                    <a:lnTo>
                      <a:pt x="423" y="853"/>
                    </a:lnTo>
                    <a:lnTo>
                      <a:pt x="418" y="843"/>
                    </a:lnTo>
                    <a:lnTo>
                      <a:pt x="416" y="834"/>
                    </a:lnTo>
                    <a:lnTo>
                      <a:pt x="414" y="824"/>
                    </a:lnTo>
                    <a:lnTo>
                      <a:pt x="414" y="814"/>
                    </a:lnTo>
                    <a:lnTo>
                      <a:pt x="414" y="800"/>
                    </a:lnTo>
                    <a:lnTo>
                      <a:pt x="418" y="789"/>
                    </a:lnTo>
                    <a:lnTo>
                      <a:pt x="423" y="781"/>
                    </a:lnTo>
                    <a:lnTo>
                      <a:pt x="430" y="774"/>
                    </a:lnTo>
                    <a:lnTo>
                      <a:pt x="440" y="759"/>
                    </a:lnTo>
                    <a:lnTo>
                      <a:pt x="447" y="743"/>
                    </a:lnTo>
                    <a:lnTo>
                      <a:pt x="445" y="733"/>
                    </a:lnTo>
                    <a:lnTo>
                      <a:pt x="443" y="726"/>
                    </a:lnTo>
                    <a:lnTo>
                      <a:pt x="440" y="719"/>
                    </a:lnTo>
                    <a:lnTo>
                      <a:pt x="440" y="714"/>
                    </a:lnTo>
                    <a:lnTo>
                      <a:pt x="436" y="698"/>
                    </a:lnTo>
                    <a:lnTo>
                      <a:pt x="433" y="688"/>
                    </a:lnTo>
                    <a:lnTo>
                      <a:pt x="430" y="679"/>
                    </a:lnTo>
                    <a:lnTo>
                      <a:pt x="426" y="671"/>
                    </a:lnTo>
                    <a:lnTo>
                      <a:pt x="423" y="655"/>
                    </a:lnTo>
                    <a:lnTo>
                      <a:pt x="418" y="642"/>
                    </a:lnTo>
                    <a:lnTo>
                      <a:pt x="404" y="628"/>
                    </a:lnTo>
                    <a:lnTo>
                      <a:pt x="392" y="614"/>
                    </a:lnTo>
                    <a:lnTo>
                      <a:pt x="380" y="599"/>
                    </a:lnTo>
                    <a:lnTo>
                      <a:pt x="376" y="583"/>
                    </a:lnTo>
                    <a:lnTo>
                      <a:pt x="376" y="576"/>
                    </a:lnTo>
                    <a:lnTo>
                      <a:pt x="380" y="571"/>
                    </a:lnTo>
                    <a:lnTo>
                      <a:pt x="383" y="564"/>
                    </a:lnTo>
                    <a:lnTo>
                      <a:pt x="388" y="562"/>
                    </a:lnTo>
                    <a:lnTo>
                      <a:pt x="387" y="557"/>
                    </a:lnTo>
                    <a:lnTo>
                      <a:pt x="388" y="556"/>
                    </a:lnTo>
                    <a:lnTo>
                      <a:pt x="388" y="547"/>
                    </a:lnTo>
                    <a:lnTo>
                      <a:pt x="388" y="540"/>
                    </a:lnTo>
                    <a:lnTo>
                      <a:pt x="388" y="533"/>
                    </a:lnTo>
                    <a:lnTo>
                      <a:pt x="393" y="530"/>
                    </a:lnTo>
                    <a:lnTo>
                      <a:pt x="387" y="519"/>
                    </a:lnTo>
                    <a:lnTo>
                      <a:pt x="380" y="513"/>
                    </a:lnTo>
                    <a:lnTo>
                      <a:pt x="371" y="507"/>
                    </a:lnTo>
                    <a:lnTo>
                      <a:pt x="361" y="507"/>
                    </a:lnTo>
                    <a:lnTo>
                      <a:pt x="347" y="507"/>
                    </a:lnTo>
                    <a:lnTo>
                      <a:pt x="340" y="507"/>
                    </a:lnTo>
                    <a:lnTo>
                      <a:pt x="328" y="502"/>
                    </a:lnTo>
                    <a:lnTo>
                      <a:pt x="321" y="492"/>
                    </a:lnTo>
                    <a:lnTo>
                      <a:pt x="313" y="482"/>
                    </a:lnTo>
                    <a:lnTo>
                      <a:pt x="301" y="478"/>
                    </a:lnTo>
                    <a:lnTo>
                      <a:pt x="290" y="478"/>
                    </a:lnTo>
                    <a:lnTo>
                      <a:pt x="282" y="478"/>
                    </a:lnTo>
                    <a:lnTo>
                      <a:pt x="273" y="480"/>
                    </a:lnTo>
                    <a:lnTo>
                      <a:pt x="266" y="485"/>
                    </a:lnTo>
                    <a:lnTo>
                      <a:pt x="251" y="490"/>
                    </a:lnTo>
                    <a:lnTo>
                      <a:pt x="237" y="497"/>
                    </a:lnTo>
                    <a:lnTo>
                      <a:pt x="227" y="501"/>
                    </a:lnTo>
                    <a:lnTo>
                      <a:pt x="218" y="506"/>
                    </a:lnTo>
                    <a:lnTo>
                      <a:pt x="204" y="502"/>
                    </a:lnTo>
                    <a:lnTo>
                      <a:pt x="189" y="499"/>
                    </a:lnTo>
                    <a:lnTo>
                      <a:pt x="173" y="499"/>
                    </a:lnTo>
                    <a:lnTo>
                      <a:pt x="163" y="502"/>
                    </a:lnTo>
                    <a:lnTo>
                      <a:pt x="151" y="504"/>
                    </a:lnTo>
                    <a:lnTo>
                      <a:pt x="141" y="507"/>
                    </a:lnTo>
                    <a:lnTo>
                      <a:pt x="130" y="506"/>
                    </a:lnTo>
                    <a:lnTo>
                      <a:pt x="125" y="504"/>
                    </a:lnTo>
                    <a:lnTo>
                      <a:pt x="111" y="494"/>
                    </a:lnTo>
                    <a:lnTo>
                      <a:pt x="96" y="483"/>
                    </a:lnTo>
                    <a:lnTo>
                      <a:pt x="80" y="471"/>
                    </a:lnTo>
                    <a:lnTo>
                      <a:pt x="70" y="459"/>
                    </a:lnTo>
                    <a:lnTo>
                      <a:pt x="63" y="449"/>
                    </a:lnTo>
                    <a:lnTo>
                      <a:pt x="58" y="439"/>
                    </a:lnTo>
                    <a:lnTo>
                      <a:pt x="51" y="430"/>
                    </a:lnTo>
                    <a:lnTo>
                      <a:pt x="46" y="423"/>
                    </a:lnTo>
                    <a:lnTo>
                      <a:pt x="39" y="416"/>
                    </a:lnTo>
                    <a:lnTo>
                      <a:pt x="29" y="408"/>
                    </a:lnTo>
                    <a:lnTo>
                      <a:pt x="19" y="399"/>
                    </a:lnTo>
                    <a:lnTo>
                      <a:pt x="15" y="394"/>
                    </a:lnTo>
                    <a:lnTo>
                      <a:pt x="12" y="391"/>
                    </a:lnTo>
                    <a:lnTo>
                      <a:pt x="8" y="387"/>
                    </a:lnTo>
                    <a:lnTo>
                      <a:pt x="10" y="387"/>
                    </a:lnTo>
                    <a:lnTo>
                      <a:pt x="8" y="378"/>
                    </a:lnTo>
                    <a:lnTo>
                      <a:pt x="6" y="372"/>
                    </a:lnTo>
                    <a:lnTo>
                      <a:pt x="3" y="363"/>
                    </a:lnTo>
                    <a:lnTo>
                      <a:pt x="0" y="354"/>
                    </a:lnTo>
                    <a:lnTo>
                      <a:pt x="6" y="346"/>
                    </a:lnTo>
                    <a:lnTo>
                      <a:pt x="13" y="334"/>
                    </a:lnTo>
                    <a:lnTo>
                      <a:pt x="17" y="320"/>
                    </a:lnTo>
                    <a:lnTo>
                      <a:pt x="20" y="310"/>
                    </a:lnTo>
                    <a:lnTo>
                      <a:pt x="17" y="293"/>
                    </a:lnTo>
                    <a:lnTo>
                      <a:pt x="15" y="280"/>
                    </a:lnTo>
                    <a:lnTo>
                      <a:pt x="12" y="267"/>
                    </a:lnTo>
                    <a:lnTo>
                      <a:pt x="12" y="253"/>
                    </a:lnTo>
                    <a:lnTo>
                      <a:pt x="17" y="239"/>
                    </a:lnTo>
                    <a:lnTo>
                      <a:pt x="25" y="229"/>
                    </a:lnTo>
                    <a:lnTo>
                      <a:pt x="31" y="212"/>
                    </a:lnTo>
                    <a:lnTo>
                      <a:pt x="39" y="195"/>
                    </a:lnTo>
                    <a:lnTo>
                      <a:pt x="49" y="177"/>
                    </a:lnTo>
                    <a:lnTo>
                      <a:pt x="60" y="165"/>
                    </a:lnTo>
                    <a:lnTo>
                      <a:pt x="72" y="155"/>
                    </a:lnTo>
                    <a:lnTo>
                      <a:pt x="89" y="152"/>
                    </a:lnTo>
                    <a:lnTo>
                      <a:pt x="101" y="139"/>
                    </a:lnTo>
                    <a:lnTo>
                      <a:pt x="111" y="127"/>
                    </a:lnTo>
                    <a:lnTo>
                      <a:pt x="111" y="114"/>
                    </a:lnTo>
                    <a:lnTo>
                      <a:pt x="113" y="105"/>
                    </a:lnTo>
                    <a:lnTo>
                      <a:pt x="113" y="96"/>
                    </a:lnTo>
                    <a:lnTo>
                      <a:pt x="120" y="88"/>
                    </a:lnTo>
                    <a:lnTo>
                      <a:pt x="130" y="76"/>
                    </a:lnTo>
                    <a:lnTo>
                      <a:pt x="141" y="64"/>
                    </a:lnTo>
                    <a:lnTo>
                      <a:pt x="151" y="52"/>
                    </a:lnTo>
                    <a:lnTo>
                      <a:pt x="163" y="40"/>
                    </a:lnTo>
                    <a:lnTo>
                      <a:pt x="161" y="40"/>
                    </a:lnTo>
                    <a:lnTo>
                      <a:pt x="166" y="33"/>
                    </a:lnTo>
                    <a:lnTo>
                      <a:pt x="172" y="26"/>
                    </a:lnTo>
                    <a:lnTo>
                      <a:pt x="180" y="31"/>
                    </a:lnTo>
                    <a:lnTo>
                      <a:pt x="191" y="36"/>
                    </a:lnTo>
                    <a:lnTo>
                      <a:pt x="201" y="38"/>
                    </a:lnTo>
                    <a:lnTo>
                      <a:pt x="215" y="40"/>
                    </a:lnTo>
                    <a:lnTo>
                      <a:pt x="227" y="35"/>
                    </a:lnTo>
                    <a:lnTo>
                      <a:pt x="234" y="29"/>
                    </a:lnTo>
                    <a:lnTo>
                      <a:pt x="240" y="24"/>
                    </a:lnTo>
                    <a:lnTo>
                      <a:pt x="251" y="21"/>
                    </a:lnTo>
                    <a:lnTo>
                      <a:pt x="261" y="17"/>
                    </a:lnTo>
                    <a:lnTo>
                      <a:pt x="273" y="14"/>
                    </a:lnTo>
                    <a:lnTo>
                      <a:pt x="283" y="11"/>
                    </a:lnTo>
                    <a:lnTo>
                      <a:pt x="294" y="9"/>
                    </a:lnTo>
                    <a:lnTo>
                      <a:pt x="304" y="7"/>
                    </a:lnTo>
                    <a:lnTo>
                      <a:pt x="314" y="7"/>
                    </a:lnTo>
                    <a:lnTo>
                      <a:pt x="323" y="9"/>
                    </a:lnTo>
                    <a:lnTo>
                      <a:pt x="332" y="12"/>
                    </a:lnTo>
                    <a:lnTo>
                      <a:pt x="340" y="7"/>
                    </a:lnTo>
                    <a:lnTo>
                      <a:pt x="354" y="4"/>
                    </a:lnTo>
                    <a:lnTo>
                      <a:pt x="361" y="5"/>
                    </a:lnTo>
                    <a:lnTo>
                      <a:pt x="368" y="7"/>
                    </a:lnTo>
                    <a:lnTo>
                      <a:pt x="378" y="4"/>
                    </a:lnTo>
                    <a:lnTo>
                      <a:pt x="388" y="0"/>
                    </a:lnTo>
                    <a:lnTo>
                      <a:pt x="395" y="4"/>
                    </a:lnTo>
                    <a:lnTo>
                      <a:pt x="404" y="9"/>
                    </a:lnTo>
                    <a:lnTo>
                      <a:pt x="407" y="7"/>
                    </a:lnTo>
                    <a:lnTo>
                      <a:pt x="412" y="5"/>
                    </a:lnTo>
                    <a:lnTo>
                      <a:pt x="407" y="12"/>
                    </a:lnTo>
                    <a:lnTo>
                      <a:pt x="404" y="19"/>
                    </a:lnTo>
                    <a:lnTo>
                      <a:pt x="407" y="24"/>
                    </a:lnTo>
                    <a:lnTo>
                      <a:pt x="411" y="29"/>
                    </a:lnTo>
                    <a:lnTo>
                      <a:pt x="407" y="40"/>
                    </a:lnTo>
                    <a:lnTo>
                      <a:pt x="404" y="50"/>
                    </a:lnTo>
                    <a:lnTo>
                      <a:pt x="406" y="57"/>
                    </a:lnTo>
                    <a:lnTo>
                      <a:pt x="411" y="66"/>
                    </a:lnTo>
                    <a:lnTo>
                      <a:pt x="418" y="71"/>
                    </a:lnTo>
                    <a:lnTo>
                      <a:pt x="426" y="74"/>
                    </a:lnTo>
                    <a:lnTo>
                      <a:pt x="433" y="74"/>
                    </a:lnTo>
                    <a:lnTo>
                      <a:pt x="442" y="74"/>
                    </a:lnTo>
                    <a:lnTo>
                      <a:pt x="452" y="74"/>
                    </a:lnTo>
                    <a:lnTo>
                      <a:pt x="462" y="79"/>
                    </a:lnTo>
                    <a:lnTo>
                      <a:pt x="471" y="84"/>
                    </a:lnTo>
                    <a:lnTo>
                      <a:pt x="479" y="93"/>
                    </a:lnTo>
                    <a:lnTo>
                      <a:pt x="488" y="100"/>
                    </a:lnTo>
                    <a:lnTo>
                      <a:pt x="498" y="107"/>
                    </a:lnTo>
                    <a:lnTo>
                      <a:pt x="509" y="110"/>
                    </a:lnTo>
                    <a:lnTo>
                      <a:pt x="522" y="114"/>
                    </a:lnTo>
                    <a:lnTo>
                      <a:pt x="529" y="110"/>
                    </a:lnTo>
                    <a:lnTo>
                      <a:pt x="533" y="107"/>
                    </a:lnTo>
                    <a:lnTo>
                      <a:pt x="533" y="102"/>
                    </a:lnTo>
                    <a:lnTo>
                      <a:pt x="533" y="96"/>
                    </a:lnTo>
                    <a:lnTo>
                      <a:pt x="533" y="84"/>
                    </a:lnTo>
                    <a:lnTo>
                      <a:pt x="540" y="79"/>
                    </a:lnTo>
                    <a:lnTo>
                      <a:pt x="548" y="76"/>
                    </a:lnTo>
                    <a:lnTo>
                      <a:pt x="562" y="74"/>
                    </a:lnTo>
                    <a:lnTo>
                      <a:pt x="562" y="76"/>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440" name="Freeform 193"/>
              <p:cNvSpPr>
                <a:spLocks/>
              </p:cNvSpPr>
              <p:nvPr/>
            </p:nvSpPr>
            <p:spPr bwMode="auto">
              <a:xfrm>
                <a:off x="4907757" y="2989263"/>
                <a:ext cx="852488" cy="739775"/>
              </a:xfrm>
              <a:custGeom>
                <a:avLst/>
                <a:gdLst/>
                <a:ahLst/>
                <a:cxnLst>
                  <a:cxn ang="0">
                    <a:pos x="126" y="157"/>
                  </a:cxn>
                  <a:cxn ang="0">
                    <a:pos x="140" y="98"/>
                  </a:cxn>
                  <a:cxn ang="0">
                    <a:pos x="134" y="93"/>
                  </a:cxn>
                  <a:cxn ang="0">
                    <a:pos x="107" y="100"/>
                  </a:cxn>
                  <a:cxn ang="0">
                    <a:pos x="55" y="102"/>
                  </a:cxn>
                  <a:cxn ang="0">
                    <a:pos x="26" y="91"/>
                  </a:cxn>
                  <a:cxn ang="0">
                    <a:pos x="16" y="76"/>
                  </a:cxn>
                  <a:cxn ang="0">
                    <a:pos x="11" y="50"/>
                  </a:cxn>
                  <a:cxn ang="0">
                    <a:pos x="7" y="31"/>
                  </a:cxn>
                  <a:cxn ang="0">
                    <a:pos x="43" y="17"/>
                  </a:cxn>
                  <a:cxn ang="0">
                    <a:pos x="81" y="10"/>
                  </a:cxn>
                  <a:cxn ang="0">
                    <a:pos x="122" y="0"/>
                  </a:cxn>
                  <a:cxn ang="0">
                    <a:pos x="148" y="10"/>
                  </a:cxn>
                  <a:cxn ang="0">
                    <a:pos x="189" y="17"/>
                  </a:cxn>
                  <a:cxn ang="0">
                    <a:pos x="224" y="5"/>
                  </a:cxn>
                  <a:cxn ang="0">
                    <a:pos x="256" y="24"/>
                  </a:cxn>
                  <a:cxn ang="0">
                    <a:pos x="284" y="48"/>
                  </a:cxn>
                  <a:cxn ang="0">
                    <a:pos x="320" y="38"/>
                  </a:cxn>
                  <a:cxn ang="0">
                    <a:pos x="325" y="53"/>
                  </a:cxn>
                  <a:cxn ang="0">
                    <a:pos x="346" y="79"/>
                  </a:cxn>
                  <a:cxn ang="0">
                    <a:pos x="391" y="90"/>
                  </a:cxn>
                  <a:cxn ang="0">
                    <a:pos x="413" y="72"/>
                  </a:cxn>
                  <a:cxn ang="0">
                    <a:pos x="459" y="64"/>
                  </a:cxn>
                  <a:cxn ang="0">
                    <a:pos x="506" y="84"/>
                  </a:cxn>
                  <a:cxn ang="0">
                    <a:pos x="506" y="114"/>
                  </a:cxn>
                  <a:cxn ang="0">
                    <a:pos x="499" y="138"/>
                  </a:cxn>
                  <a:cxn ang="0">
                    <a:pos x="504" y="170"/>
                  </a:cxn>
                  <a:cxn ang="0">
                    <a:pos x="508" y="201"/>
                  </a:cxn>
                  <a:cxn ang="0">
                    <a:pos x="537" y="248"/>
                  </a:cxn>
                  <a:cxn ang="0">
                    <a:pos x="516" y="272"/>
                  </a:cxn>
                  <a:cxn ang="0">
                    <a:pos x="494" y="274"/>
                  </a:cxn>
                  <a:cxn ang="0">
                    <a:pos x="453" y="265"/>
                  </a:cxn>
                  <a:cxn ang="0">
                    <a:pos x="435" y="246"/>
                  </a:cxn>
                  <a:cxn ang="0">
                    <a:pos x="382" y="239"/>
                  </a:cxn>
                  <a:cxn ang="0">
                    <a:pos x="353" y="212"/>
                  </a:cxn>
                  <a:cxn ang="0">
                    <a:pos x="320" y="210"/>
                  </a:cxn>
                  <a:cxn ang="0">
                    <a:pos x="339" y="253"/>
                  </a:cxn>
                  <a:cxn ang="0">
                    <a:pos x="363" y="261"/>
                  </a:cxn>
                  <a:cxn ang="0">
                    <a:pos x="361" y="286"/>
                  </a:cxn>
                  <a:cxn ang="0">
                    <a:pos x="399" y="291"/>
                  </a:cxn>
                  <a:cxn ang="0">
                    <a:pos x="435" y="277"/>
                  </a:cxn>
                  <a:cxn ang="0">
                    <a:pos x="471" y="304"/>
                  </a:cxn>
                  <a:cxn ang="0">
                    <a:pos x="484" y="325"/>
                  </a:cxn>
                  <a:cxn ang="0">
                    <a:pos x="458" y="356"/>
                  </a:cxn>
                  <a:cxn ang="0">
                    <a:pos x="437" y="382"/>
                  </a:cxn>
                  <a:cxn ang="0">
                    <a:pos x="392" y="406"/>
                  </a:cxn>
                  <a:cxn ang="0">
                    <a:pos x="367" y="425"/>
                  </a:cxn>
                  <a:cxn ang="0">
                    <a:pos x="320" y="444"/>
                  </a:cxn>
                  <a:cxn ang="0">
                    <a:pos x="269" y="464"/>
                  </a:cxn>
                  <a:cxn ang="0">
                    <a:pos x="250" y="454"/>
                  </a:cxn>
                  <a:cxn ang="0">
                    <a:pos x="236" y="399"/>
                  </a:cxn>
                  <a:cxn ang="0">
                    <a:pos x="208" y="356"/>
                  </a:cxn>
                  <a:cxn ang="0">
                    <a:pos x="181" y="310"/>
                  </a:cxn>
                  <a:cxn ang="0">
                    <a:pos x="160" y="289"/>
                  </a:cxn>
                  <a:cxn ang="0">
                    <a:pos x="141" y="249"/>
                  </a:cxn>
                  <a:cxn ang="0">
                    <a:pos x="129" y="201"/>
                  </a:cxn>
                </a:cxnLst>
                <a:rect l="0" t="0" r="r" b="b"/>
                <a:pathLst>
                  <a:path w="537" h="466">
                    <a:moveTo>
                      <a:pt x="129" y="205"/>
                    </a:moveTo>
                    <a:lnTo>
                      <a:pt x="117" y="177"/>
                    </a:lnTo>
                    <a:lnTo>
                      <a:pt x="119" y="174"/>
                    </a:lnTo>
                    <a:lnTo>
                      <a:pt x="122" y="172"/>
                    </a:lnTo>
                    <a:lnTo>
                      <a:pt x="126" y="157"/>
                    </a:lnTo>
                    <a:lnTo>
                      <a:pt x="129" y="145"/>
                    </a:lnTo>
                    <a:lnTo>
                      <a:pt x="136" y="133"/>
                    </a:lnTo>
                    <a:lnTo>
                      <a:pt x="143" y="120"/>
                    </a:lnTo>
                    <a:lnTo>
                      <a:pt x="141" y="108"/>
                    </a:lnTo>
                    <a:lnTo>
                      <a:pt x="140" y="98"/>
                    </a:lnTo>
                    <a:lnTo>
                      <a:pt x="141" y="95"/>
                    </a:lnTo>
                    <a:lnTo>
                      <a:pt x="143" y="93"/>
                    </a:lnTo>
                    <a:lnTo>
                      <a:pt x="143" y="88"/>
                    </a:lnTo>
                    <a:lnTo>
                      <a:pt x="138" y="90"/>
                    </a:lnTo>
                    <a:lnTo>
                      <a:pt x="134" y="93"/>
                    </a:lnTo>
                    <a:lnTo>
                      <a:pt x="127" y="91"/>
                    </a:lnTo>
                    <a:lnTo>
                      <a:pt x="124" y="90"/>
                    </a:lnTo>
                    <a:lnTo>
                      <a:pt x="117" y="93"/>
                    </a:lnTo>
                    <a:lnTo>
                      <a:pt x="114" y="96"/>
                    </a:lnTo>
                    <a:lnTo>
                      <a:pt x="107" y="100"/>
                    </a:lnTo>
                    <a:lnTo>
                      <a:pt x="98" y="102"/>
                    </a:lnTo>
                    <a:lnTo>
                      <a:pt x="86" y="95"/>
                    </a:lnTo>
                    <a:lnTo>
                      <a:pt x="74" y="90"/>
                    </a:lnTo>
                    <a:lnTo>
                      <a:pt x="62" y="95"/>
                    </a:lnTo>
                    <a:lnTo>
                      <a:pt x="55" y="102"/>
                    </a:lnTo>
                    <a:lnTo>
                      <a:pt x="48" y="98"/>
                    </a:lnTo>
                    <a:lnTo>
                      <a:pt x="43" y="95"/>
                    </a:lnTo>
                    <a:lnTo>
                      <a:pt x="36" y="90"/>
                    </a:lnTo>
                    <a:lnTo>
                      <a:pt x="31" y="91"/>
                    </a:lnTo>
                    <a:lnTo>
                      <a:pt x="26" y="91"/>
                    </a:lnTo>
                    <a:lnTo>
                      <a:pt x="28" y="90"/>
                    </a:lnTo>
                    <a:lnTo>
                      <a:pt x="29" y="88"/>
                    </a:lnTo>
                    <a:lnTo>
                      <a:pt x="24" y="84"/>
                    </a:lnTo>
                    <a:lnTo>
                      <a:pt x="19" y="81"/>
                    </a:lnTo>
                    <a:lnTo>
                      <a:pt x="16" y="76"/>
                    </a:lnTo>
                    <a:lnTo>
                      <a:pt x="17" y="72"/>
                    </a:lnTo>
                    <a:lnTo>
                      <a:pt x="9" y="65"/>
                    </a:lnTo>
                    <a:lnTo>
                      <a:pt x="0" y="64"/>
                    </a:lnTo>
                    <a:lnTo>
                      <a:pt x="7" y="57"/>
                    </a:lnTo>
                    <a:lnTo>
                      <a:pt x="11" y="50"/>
                    </a:lnTo>
                    <a:lnTo>
                      <a:pt x="9" y="47"/>
                    </a:lnTo>
                    <a:lnTo>
                      <a:pt x="11" y="43"/>
                    </a:lnTo>
                    <a:lnTo>
                      <a:pt x="4" y="41"/>
                    </a:lnTo>
                    <a:lnTo>
                      <a:pt x="2" y="41"/>
                    </a:lnTo>
                    <a:lnTo>
                      <a:pt x="7" y="31"/>
                    </a:lnTo>
                    <a:lnTo>
                      <a:pt x="21" y="28"/>
                    </a:lnTo>
                    <a:lnTo>
                      <a:pt x="35" y="26"/>
                    </a:lnTo>
                    <a:lnTo>
                      <a:pt x="47" y="24"/>
                    </a:lnTo>
                    <a:lnTo>
                      <a:pt x="45" y="19"/>
                    </a:lnTo>
                    <a:lnTo>
                      <a:pt x="43" y="17"/>
                    </a:lnTo>
                    <a:lnTo>
                      <a:pt x="48" y="14"/>
                    </a:lnTo>
                    <a:lnTo>
                      <a:pt x="55" y="16"/>
                    </a:lnTo>
                    <a:lnTo>
                      <a:pt x="66" y="16"/>
                    </a:lnTo>
                    <a:lnTo>
                      <a:pt x="71" y="16"/>
                    </a:lnTo>
                    <a:lnTo>
                      <a:pt x="81" y="10"/>
                    </a:lnTo>
                    <a:lnTo>
                      <a:pt x="91" y="5"/>
                    </a:lnTo>
                    <a:lnTo>
                      <a:pt x="97" y="0"/>
                    </a:lnTo>
                    <a:lnTo>
                      <a:pt x="105" y="0"/>
                    </a:lnTo>
                    <a:lnTo>
                      <a:pt x="114" y="0"/>
                    </a:lnTo>
                    <a:lnTo>
                      <a:pt x="122" y="0"/>
                    </a:lnTo>
                    <a:lnTo>
                      <a:pt x="129" y="0"/>
                    </a:lnTo>
                    <a:lnTo>
                      <a:pt x="134" y="4"/>
                    </a:lnTo>
                    <a:lnTo>
                      <a:pt x="138" y="5"/>
                    </a:lnTo>
                    <a:lnTo>
                      <a:pt x="146" y="9"/>
                    </a:lnTo>
                    <a:lnTo>
                      <a:pt x="148" y="10"/>
                    </a:lnTo>
                    <a:lnTo>
                      <a:pt x="157" y="14"/>
                    </a:lnTo>
                    <a:lnTo>
                      <a:pt x="164" y="16"/>
                    </a:lnTo>
                    <a:lnTo>
                      <a:pt x="172" y="17"/>
                    </a:lnTo>
                    <a:lnTo>
                      <a:pt x="181" y="17"/>
                    </a:lnTo>
                    <a:lnTo>
                      <a:pt x="189" y="17"/>
                    </a:lnTo>
                    <a:lnTo>
                      <a:pt x="195" y="17"/>
                    </a:lnTo>
                    <a:lnTo>
                      <a:pt x="201" y="17"/>
                    </a:lnTo>
                    <a:lnTo>
                      <a:pt x="208" y="14"/>
                    </a:lnTo>
                    <a:lnTo>
                      <a:pt x="217" y="10"/>
                    </a:lnTo>
                    <a:lnTo>
                      <a:pt x="224" y="5"/>
                    </a:lnTo>
                    <a:lnTo>
                      <a:pt x="236" y="4"/>
                    </a:lnTo>
                    <a:lnTo>
                      <a:pt x="244" y="4"/>
                    </a:lnTo>
                    <a:lnTo>
                      <a:pt x="250" y="9"/>
                    </a:lnTo>
                    <a:lnTo>
                      <a:pt x="253" y="16"/>
                    </a:lnTo>
                    <a:lnTo>
                      <a:pt x="256" y="24"/>
                    </a:lnTo>
                    <a:lnTo>
                      <a:pt x="262" y="28"/>
                    </a:lnTo>
                    <a:lnTo>
                      <a:pt x="269" y="33"/>
                    </a:lnTo>
                    <a:lnTo>
                      <a:pt x="274" y="36"/>
                    </a:lnTo>
                    <a:lnTo>
                      <a:pt x="279" y="43"/>
                    </a:lnTo>
                    <a:lnTo>
                      <a:pt x="284" y="48"/>
                    </a:lnTo>
                    <a:lnTo>
                      <a:pt x="294" y="52"/>
                    </a:lnTo>
                    <a:lnTo>
                      <a:pt x="303" y="45"/>
                    </a:lnTo>
                    <a:lnTo>
                      <a:pt x="312" y="40"/>
                    </a:lnTo>
                    <a:lnTo>
                      <a:pt x="315" y="38"/>
                    </a:lnTo>
                    <a:lnTo>
                      <a:pt x="320" y="38"/>
                    </a:lnTo>
                    <a:lnTo>
                      <a:pt x="320" y="41"/>
                    </a:lnTo>
                    <a:lnTo>
                      <a:pt x="324" y="47"/>
                    </a:lnTo>
                    <a:lnTo>
                      <a:pt x="322" y="48"/>
                    </a:lnTo>
                    <a:lnTo>
                      <a:pt x="324" y="50"/>
                    </a:lnTo>
                    <a:lnTo>
                      <a:pt x="325" y="53"/>
                    </a:lnTo>
                    <a:lnTo>
                      <a:pt x="329" y="59"/>
                    </a:lnTo>
                    <a:lnTo>
                      <a:pt x="330" y="65"/>
                    </a:lnTo>
                    <a:lnTo>
                      <a:pt x="332" y="74"/>
                    </a:lnTo>
                    <a:lnTo>
                      <a:pt x="337" y="77"/>
                    </a:lnTo>
                    <a:lnTo>
                      <a:pt x="346" y="79"/>
                    </a:lnTo>
                    <a:lnTo>
                      <a:pt x="351" y="81"/>
                    </a:lnTo>
                    <a:lnTo>
                      <a:pt x="355" y="88"/>
                    </a:lnTo>
                    <a:lnTo>
                      <a:pt x="365" y="90"/>
                    </a:lnTo>
                    <a:lnTo>
                      <a:pt x="379" y="91"/>
                    </a:lnTo>
                    <a:lnTo>
                      <a:pt x="391" y="90"/>
                    </a:lnTo>
                    <a:lnTo>
                      <a:pt x="403" y="88"/>
                    </a:lnTo>
                    <a:lnTo>
                      <a:pt x="403" y="83"/>
                    </a:lnTo>
                    <a:lnTo>
                      <a:pt x="403" y="79"/>
                    </a:lnTo>
                    <a:lnTo>
                      <a:pt x="404" y="74"/>
                    </a:lnTo>
                    <a:lnTo>
                      <a:pt x="413" y="72"/>
                    </a:lnTo>
                    <a:lnTo>
                      <a:pt x="418" y="69"/>
                    </a:lnTo>
                    <a:lnTo>
                      <a:pt x="423" y="65"/>
                    </a:lnTo>
                    <a:lnTo>
                      <a:pt x="434" y="62"/>
                    </a:lnTo>
                    <a:lnTo>
                      <a:pt x="446" y="59"/>
                    </a:lnTo>
                    <a:lnTo>
                      <a:pt x="459" y="64"/>
                    </a:lnTo>
                    <a:lnTo>
                      <a:pt x="475" y="71"/>
                    </a:lnTo>
                    <a:lnTo>
                      <a:pt x="482" y="74"/>
                    </a:lnTo>
                    <a:lnTo>
                      <a:pt x="489" y="77"/>
                    </a:lnTo>
                    <a:lnTo>
                      <a:pt x="494" y="81"/>
                    </a:lnTo>
                    <a:lnTo>
                      <a:pt x="506" y="84"/>
                    </a:lnTo>
                    <a:lnTo>
                      <a:pt x="508" y="88"/>
                    </a:lnTo>
                    <a:lnTo>
                      <a:pt x="509" y="91"/>
                    </a:lnTo>
                    <a:lnTo>
                      <a:pt x="509" y="102"/>
                    </a:lnTo>
                    <a:lnTo>
                      <a:pt x="511" y="110"/>
                    </a:lnTo>
                    <a:lnTo>
                      <a:pt x="506" y="114"/>
                    </a:lnTo>
                    <a:lnTo>
                      <a:pt x="502" y="120"/>
                    </a:lnTo>
                    <a:lnTo>
                      <a:pt x="499" y="127"/>
                    </a:lnTo>
                    <a:lnTo>
                      <a:pt x="499" y="133"/>
                    </a:lnTo>
                    <a:lnTo>
                      <a:pt x="499" y="134"/>
                    </a:lnTo>
                    <a:lnTo>
                      <a:pt x="499" y="138"/>
                    </a:lnTo>
                    <a:lnTo>
                      <a:pt x="501" y="139"/>
                    </a:lnTo>
                    <a:lnTo>
                      <a:pt x="502" y="143"/>
                    </a:lnTo>
                    <a:lnTo>
                      <a:pt x="502" y="158"/>
                    </a:lnTo>
                    <a:lnTo>
                      <a:pt x="502" y="163"/>
                    </a:lnTo>
                    <a:lnTo>
                      <a:pt x="504" y="170"/>
                    </a:lnTo>
                    <a:lnTo>
                      <a:pt x="509" y="172"/>
                    </a:lnTo>
                    <a:lnTo>
                      <a:pt x="516" y="181"/>
                    </a:lnTo>
                    <a:lnTo>
                      <a:pt x="511" y="189"/>
                    </a:lnTo>
                    <a:lnTo>
                      <a:pt x="506" y="198"/>
                    </a:lnTo>
                    <a:lnTo>
                      <a:pt x="508" y="201"/>
                    </a:lnTo>
                    <a:lnTo>
                      <a:pt x="511" y="206"/>
                    </a:lnTo>
                    <a:lnTo>
                      <a:pt x="518" y="215"/>
                    </a:lnTo>
                    <a:lnTo>
                      <a:pt x="527" y="224"/>
                    </a:lnTo>
                    <a:lnTo>
                      <a:pt x="533" y="232"/>
                    </a:lnTo>
                    <a:lnTo>
                      <a:pt x="537" y="248"/>
                    </a:lnTo>
                    <a:lnTo>
                      <a:pt x="527" y="249"/>
                    </a:lnTo>
                    <a:lnTo>
                      <a:pt x="521" y="253"/>
                    </a:lnTo>
                    <a:lnTo>
                      <a:pt x="516" y="256"/>
                    </a:lnTo>
                    <a:lnTo>
                      <a:pt x="516" y="267"/>
                    </a:lnTo>
                    <a:lnTo>
                      <a:pt x="516" y="272"/>
                    </a:lnTo>
                    <a:lnTo>
                      <a:pt x="518" y="277"/>
                    </a:lnTo>
                    <a:lnTo>
                      <a:pt x="516" y="277"/>
                    </a:lnTo>
                    <a:lnTo>
                      <a:pt x="514" y="277"/>
                    </a:lnTo>
                    <a:lnTo>
                      <a:pt x="504" y="275"/>
                    </a:lnTo>
                    <a:lnTo>
                      <a:pt x="494" y="274"/>
                    </a:lnTo>
                    <a:lnTo>
                      <a:pt x="480" y="270"/>
                    </a:lnTo>
                    <a:lnTo>
                      <a:pt x="470" y="270"/>
                    </a:lnTo>
                    <a:lnTo>
                      <a:pt x="465" y="268"/>
                    </a:lnTo>
                    <a:lnTo>
                      <a:pt x="459" y="267"/>
                    </a:lnTo>
                    <a:lnTo>
                      <a:pt x="453" y="265"/>
                    </a:lnTo>
                    <a:lnTo>
                      <a:pt x="451" y="265"/>
                    </a:lnTo>
                    <a:lnTo>
                      <a:pt x="447" y="258"/>
                    </a:lnTo>
                    <a:lnTo>
                      <a:pt x="446" y="253"/>
                    </a:lnTo>
                    <a:lnTo>
                      <a:pt x="441" y="248"/>
                    </a:lnTo>
                    <a:lnTo>
                      <a:pt x="435" y="246"/>
                    </a:lnTo>
                    <a:lnTo>
                      <a:pt x="428" y="248"/>
                    </a:lnTo>
                    <a:lnTo>
                      <a:pt x="425" y="253"/>
                    </a:lnTo>
                    <a:lnTo>
                      <a:pt x="399" y="253"/>
                    </a:lnTo>
                    <a:lnTo>
                      <a:pt x="389" y="246"/>
                    </a:lnTo>
                    <a:lnTo>
                      <a:pt x="382" y="239"/>
                    </a:lnTo>
                    <a:lnTo>
                      <a:pt x="372" y="234"/>
                    </a:lnTo>
                    <a:lnTo>
                      <a:pt x="363" y="231"/>
                    </a:lnTo>
                    <a:lnTo>
                      <a:pt x="360" y="225"/>
                    </a:lnTo>
                    <a:lnTo>
                      <a:pt x="360" y="220"/>
                    </a:lnTo>
                    <a:lnTo>
                      <a:pt x="353" y="212"/>
                    </a:lnTo>
                    <a:lnTo>
                      <a:pt x="348" y="203"/>
                    </a:lnTo>
                    <a:lnTo>
                      <a:pt x="337" y="196"/>
                    </a:lnTo>
                    <a:lnTo>
                      <a:pt x="329" y="194"/>
                    </a:lnTo>
                    <a:lnTo>
                      <a:pt x="322" y="200"/>
                    </a:lnTo>
                    <a:lnTo>
                      <a:pt x="320" y="210"/>
                    </a:lnTo>
                    <a:lnTo>
                      <a:pt x="320" y="215"/>
                    </a:lnTo>
                    <a:lnTo>
                      <a:pt x="320" y="222"/>
                    </a:lnTo>
                    <a:lnTo>
                      <a:pt x="324" y="231"/>
                    </a:lnTo>
                    <a:lnTo>
                      <a:pt x="330" y="243"/>
                    </a:lnTo>
                    <a:lnTo>
                      <a:pt x="339" y="253"/>
                    </a:lnTo>
                    <a:lnTo>
                      <a:pt x="349" y="258"/>
                    </a:lnTo>
                    <a:lnTo>
                      <a:pt x="351" y="263"/>
                    </a:lnTo>
                    <a:lnTo>
                      <a:pt x="353" y="270"/>
                    </a:lnTo>
                    <a:lnTo>
                      <a:pt x="358" y="265"/>
                    </a:lnTo>
                    <a:lnTo>
                      <a:pt x="363" y="261"/>
                    </a:lnTo>
                    <a:lnTo>
                      <a:pt x="363" y="263"/>
                    </a:lnTo>
                    <a:lnTo>
                      <a:pt x="363" y="267"/>
                    </a:lnTo>
                    <a:lnTo>
                      <a:pt x="361" y="274"/>
                    </a:lnTo>
                    <a:lnTo>
                      <a:pt x="360" y="282"/>
                    </a:lnTo>
                    <a:lnTo>
                      <a:pt x="361" y="286"/>
                    </a:lnTo>
                    <a:lnTo>
                      <a:pt x="367" y="291"/>
                    </a:lnTo>
                    <a:lnTo>
                      <a:pt x="373" y="292"/>
                    </a:lnTo>
                    <a:lnTo>
                      <a:pt x="380" y="294"/>
                    </a:lnTo>
                    <a:lnTo>
                      <a:pt x="391" y="292"/>
                    </a:lnTo>
                    <a:lnTo>
                      <a:pt x="399" y="291"/>
                    </a:lnTo>
                    <a:lnTo>
                      <a:pt x="406" y="286"/>
                    </a:lnTo>
                    <a:lnTo>
                      <a:pt x="413" y="282"/>
                    </a:lnTo>
                    <a:lnTo>
                      <a:pt x="422" y="270"/>
                    </a:lnTo>
                    <a:lnTo>
                      <a:pt x="435" y="260"/>
                    </a:lnTo>
                    <a:lnTo>
                      <a:pt x="435" y="277"/>
                    </a:lnTo>
                    <a:lnTo>
                      <a:pt x="441" y="286"/>
                    </a:lnTo>
                    <a:lnTo>
                      <a:pt x="447" y="291"/>
                    </a:lnTo>
                    <a:lnTo>
                      <a:pt x="456" y="294"/>
                    </a:lnTo>
                    <a:lnTo>
                      <a:pt x="466" y="299"/>
                    </a:lnTo>
                    <a:lnTo>
                      <a:pt x="471" y="304"/>
                    </a:lnTo>
                    <a:lnTo>
                      <a:pt x="477" y="311"/>
                    </a:lnTo>
                    <a:lnTo>
                      <a:pt x="477" y="311"/>
                    </a:lnTo>
                    <a:lnTo>
                      <a:pt x="482" y="315"/>
                    </a:lnTo>
                    <a:lnTo>
                      <a:pt x="487" y="320"/>
                    </a:lnTo>
                    <a:lnTo>
                      <a:pt x="484" y="325"/>
                    </a:lnTo>
                    <a:lnTo>
                      <a:pt x="478" y="332"/>
                    </a:lnTo>
                    <a:lnTo>
                      <a:pt x="473" y="339"/>
                    </a:lnTo>
                    <a:lnTo>
                      <a:pt x="471" y="347"/>
                    </a:lnTo>
                    <a:lnTo>
                      <a:pt x="461" y="349"/>
                    </a:lnTo>
                    <a:lnTo>
                      <a:pt x="458" y="356"/>
                    </a:lnTo>
                    <a:lnTo>
                      <a:pt x="454" y="365"/>
                    </a:lnTo>
                    <a:lnTo>
                      <a:pt x="449" y="370"/>
                    </a:lnTo>
                    <a:lnTo>
                      <a:pt x="444" y="372"/>
                    </a:lnTo>
                    <a:lnTo>
                      <a:pt x="441" y="377"/>
                    </a:lnTo>
                    <a:lnTo>
                      <a:pt x="437" y="382"/>
                    </a:lnTo>
                    <a:lnTo>
                      <a:pt x="434" y="385"/>
                    </a:lnTo>
                    <a:lnTo>
                      <a:pt x="425" y="389"/>
                    </a:lnTo>
                    <a:lnTo>
                      <a:pt x="420" y="399"/>
                    </a:lnTo>
                    <a:lnTo>
                      <a:pt x="406" y="401"/>
                    </a:lnTo>
                    <a:lnTo>
                      <a:pt x="392" y="406"/>
                    </a:lnTo>
                    <a:lnTo>
                      <a:pt x="379" y="409"/>
                    </a:lnTo>
                    <a:lnTo>
                      <a:pt x="375" y="418"/>
                    </a:lnTo>
                    <a:lnTo>
                      <a:pt x="375" y="420"/>
                    </a:lnTo>
                    <a:lnTo>
                      <a:pt x="377" y="423"/>
                    </a:lnTo>
                    <a:lnTo>
                      <a:pt x="367" y="425"/>
                    </a:lnTo>
                    <a:lnTo>
                      <a:pt x="358" y="428"/>
                    </a:lnTo>
                    <a:lnTo>
                      <a:pt x="348" y="432"/>
                    </a:lnTo>
                    <a:lnTo>
                      <a:pt x="337" y="435"/>
                    </a:lnTo>
                    <a:lnTo>
                      <a:pt x="329" y="437"/>
                    </a:lnTo>
                    <a:lnTo>
                      <a:pt x="320" y="444"/>
                    </a:lnTo>
                    <a:lnTo>
                      <a:pt x="312" y="449"/>
                    </a:lnTo>
                    <a:lnTo>
                      <a:pt x="305" y="454"/>
                    </a:lnTo>
                    <a:lnTo>
                      <a:pt x="289" y="454"/>
                    </a:lnTo>
                    <a:lnTo>
                      <a:pt x="279" y="461"/>
                    </a:lnTo>
                    <a:lnTo>
                      <a:pt x="269" y="464"/>
                    </a:lnTo>
                    <a:lnTo>
                      <a:pt x="265" y="466"/>
                    </a:lnTo>
                    <a:lnTo>
                      <a:pt x="256" y="463"/>
                    </a:lnTo>
                    <a:lnTo>
                      <a:pt x="250" y="459"/>
                    </a:lnTo>
                    <a:lnTo>
                      <a:pt x="250" y="457"/>
                    </a:lnTo>
                    <a:lnTo>
                      <a:pt x="250" y="454"/>
                    </a:lnTo>
                    <a:lnTo>
                      <a:pt x="241" y="440"/>
                    </a:lnTo>
                    <a:lnTo>
                      <a:pt x="239" y="428"/>
                    </a:lnTo>
                    <a:lnTo>
                      <a:pt x="236" y="421"/>
                    </a:lnTo>
                    <a:lnTo>
                      <a:pt x="239" y="413"/>
                    </a:lnTo>
                    <a:lnTo>
                      <a:pt x="236" y="399"/>
                    </a:lnTo>
                    <a:lnTo>
                      <a:pt x="227" y="392"/>
                    </a:lnTo>
                    <a:lnTo>
                      <a:pt x="220" y="384"/>
                    </a:lnTo>
                    <a:lnTo>
                      <a:pt x="215" y="375"/>
                    </a:lnTo>
                    <a:lnTo>
                      <a:pt x="210" y="365"/>
                    </a:lnTo>
                    <a:lnTo>
                      <a:pt x="208" y="356"/>
                    </a:lnTo>
                    <a:lnTo>
                      <a:pt x="196" y="351"/>
                    </a:lnTo>
                    <a:lnTo>
                      <a:pt x="189" y="344"/>
                    </a:lnTo>
                    <a:lnTo>
                      <a:pt x="186" y="334"/>
                    </a:lnTo>
                    <a:lnTo>
                      <a:pt x="186" y="322"/>
                    </a:lnTo>
                    <a:lnTo>
                      <a:pt x="181" y="310"/>
                    </a:lnTo>
                    <a:lnTo>
                      <a:pt x="177" y="298"/>
                    </a:lnTo>
                    <a:lnTo>
                      <a:pt x="172" y="294"/>
                    </a:lnTo>
                    <a:lnTo>
                      <a:pt x="170" y="292"/>
                    </a:lnTo>
                    <a:lnTo>
                      <a:pt x="165" y="291"/>
                    </a:lnTo>
                    <a:lnTo>
                      <a:pt x="160" y="289"/>
                    </a:lnTo>
                    <a:lnTo>
                      <a:pt x="157" y="282"/>
                    </a:lnTo>
                    <a:lnTo>
                      <a:pt x="157" y="275"/>
                    </a:lnTo>
                    <a:lnTo>
                      <a:pt x="153" y="268"/>
                    </a:lnTo>
                    <a:lnTo>
                      <a:pt x="150" y="263"/>
                    </a:lnTo>
                    <a:lnTo>
                      <a:pt x="141" y="249"/>
                    </a:lnTo>
                    <a:lnTo>
                      <a:pt x="134" y="237"/>
                    </a:lnTo>
                    <a:lnTo>
                      <a:pt x="129" y="231"/>
                    </a:lnTo>
                    <a:lnTo>
                      <a:pt x="126" y="225"/>
                    </a:lnTo>
                    <a:lnTo>
                      <a:pt x="127" y="213"/>
                    </a:lnTo>
                    <a:lnTo>
                      <a:pt x="129" y="201"/>
                    </a:lnTo>
                    <a:lnTo>
                      <a:pt x="129" y="205"/>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441" name="Freeform 194"/>
              <p:cNvSpPr>
                <a:spLocks/>
              </p:cNvSpPr>
              <p:nvPr/>
            </p:nvSpPr>
            <p:spPr bwMode="auto">
              <a:xfrm>
                <a:off x="6136482" y="3794125"/>
                <a:ext cx="44450" cy="87312"/>
              </a:xfrm>
              <a:custGeom>
                <a:avLst/>
                <a:gdLst/>
                <a:ahLst/>
                <a:cxnLst>
                  <a:cxn ang="0">
                    <a:pos x="28" y="35"/>
                  </a:cxn>
                  <a:cxn ang="0">
                    <a:pos x="23" y="47"/>
                  </a:cxn>
                  <a:cxn ang="0">
                    <a:pos x="12" y="55"/>
                  </a:cxn>
                  <a:cxn ang="0">
                    <a:pos x="4" y="50"/>
                  </a:cxn>
                  <a:cxn ang="0">
                    <a:pos x="0" y="42"/>
                  </a:cxn>
                  <a:cxn ang="0">
                    <a:pos x="0" y="30"/>
                  </a:cxn>
                  <a:cxn ang="0">
                    <a:pos x="4" y="19"/>
                  </a:cxn>
                  <a:cxn ang="0">
                    <a:pos x="5" y="9"/>
                  </a:cxn>
                  <a:cxn ang="0">
                    <a:pos x="7" y="0"/>
                  </a:cxn>
                  <a:cxn ang="0">
                    <a:pos x="12" y="7"/>
                  </a:cxn>
                  <a:cxn ang="0">
                    <a:pos x="19" y="14"/>
                  </a:cxn>
                  <a:cxn ang="0">
                    <a:pos x="24" y="23"/>
                  </a:cxn>
                  <a:cxn ang="0">
                    <a:pos x="28" y="35"/>
                  </a:cxn>
                </a:cxnLst>
                <a:rect l="0" t="0" r="r" b="b"/>
                <a:pathLst>
                  <a:path w="28" h="55">
                    <a:moveTo>
                      <a:pt x="28" y="35"/>
                    </a:moveTo>
                    <a:lnTo>
                      <a:pt x="23" y="47"/>
                    </a:lnTo>
                    <a:lnTo>
                      <a:pt x="12" y="55"/>
                    </a:lnTo>
                    <a:lnTo>
                      <a:pt x="4" y="50"/>
                    </a:lnTo>
                    <a:lnTo>
                      <a:pt x="0" y="42"/>
                    </a:lnTo>
                    <a:lnTo>
                      <a:pt x="0" y="30"/>
                    </a:lnTo>
                    <a:lnTo>
                      <a:pt x="4" y="19"/>
                    </a:lnTo>
                    <a:lnTo>
                      <a:pt x="5" y="9"/>
                    </a:lnTo>
                    <a:lnTo>
                      <a:pt x="7" y="0"/>
                    </a:lnTo>
                    <a:lnTo>
                      <a:pt x="12" y="7"/>
                    </a:lnTo>
                    <a:lnTo>
                      <a:pt x="19" y="14"/>
                    </a:lnTo>
                    <a:lnTo>
                      <a:pt x="24" y="23"/>
                    </a:lnTo>
                    <a:lnTo>
                      <a:pt x="28" y="35"/>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442" name="Freeform 195"/>
              <p:cNvSpPr>
                <a:spLocks/>
              </p:cNvSpPr>
              <p:nvPr/>
            </p:nvSpPr>
            <p:spPr bwMode="auto">
              <a:xfrm>
                <a:off x="5699919" y="3082925"/>
                <a:ext cx="930275" cy="747712"/>
              </a:xfrm>
              <a:custGeom>
                <a:avLst/>
                <a:gdLst/>
                <a:ahLst/>
                <a:cxnLst>
                  <a:cxn ang="0">
                    <a:pos x="174" y="325"/>
                  </a:cxn>
                  <a:cxn ang="0">
                    <a:pos x="196" y="374"/>
                  </a:cxn>
                  <a:cxn ang="0">
                    <a:pos x="212" y="417"/>
                  </a:cxn>
                  <a:cxn ang="0">
                    <a:pos x="236" y="466"/>
                  </a:cxn>
                  <a:cxn ang="0">
                    <a:pos x="253" y="457"/>
                  </a:cxn>
                  <a:cxn ang="0">
                    <a:pos x="270" y="438"/>
                  </a:cxn>
                  <a:cxn ang="0">
                    <a:pos x="277" y="407"/>
                  </a:cxn>
                  <a:cxn ang="0">
                    <a:pos x="298" y="354"/>
                  </a:cxn>
                  <a:cxn ang="0">
                    <a:pos x="344" y="306"/>
                  </a:cxn>
                  <a:cxn ang="0">
                    <a:pos x="377" y="276"/>
                  </a:cxn>
                  <a:cxn ang="0">
                    <a:pos x="413" y="266"/>
                  </a:cxn>
                  <a:cxn ang="0">
                    <a:pos x="451" y="263"/>
                  </a:cxn>
                  <a:cxn ang="0">
                    <a:pos x="480" y="309"/>
                  </a:cxn>
                  <a:cxn ang="0">
                    <a:pos x="487" y="347"/>
                  </a:cxn>
                  <a:cxn ang="0">
                    <a:pos x="516" y="342"/>
                  </a:cxn>
                  <a:cxn ang="0">
                    <a:pos x="533" y="347"/>
                  </a:cxn>
                  <a:cxn ang="0">
                    <a:pos x="537" y="380"/>
                  </a:cxn>
                  <a:cxn ang="0">
                    <a:pos x="549" y="441"/>
                  </a:cxn>
                  <a:cxn ang="0">
                    <a:pos x="562" y="404"/>
                  </a:cxn>
                  <a:cxn ang="0">
                    <a:pos x="543" y="368"/>
                  </a:cxn>
                  <a:cxn ang="0">
                    <a:pos x="549" y="354"/>
                  </a:cxn>
                  <a:cxn ang="0">
                    <a:pos x="537" y="304"/>
                  </a:cxn>
                  <a:cxn ang="0">
                    <a:pos x="571" y="280"/>
                  </a:cxn>
                  <a:cxn ang="0">
                    <a:pos x="566" y="257"/>
                  </a:cxn>
                  <a:cxn ang="0">
                    <a:pos x="552" y="230"/>
                  </a:cxn>
                  <a:cxn ang="0">
                    <a:pos x="540" y="213"/>
                  </a:cxn>
                  <a:cxn ang="0">
                    <a:pos x="540" y="165"/>
                  </a:cxn>
                  <a:cxn ang="0">
                    <a:pos x="509" y="144"/>
                  </a:cxn>
                  <a:cxn ang="0">
                    <a:pos x="483" y="156"/>
                  </a:cxn>
                  <a:cxn ang="0">
                    <a:pos x="444" y="168"/>
                  </a:cxn>
                  <a:cxn ang="0">
                    <a:pos x="404" y="166"/>
                  </a:cxn>
                  <a:cxn ang="0">
                    <a:pos x="358" y="165"/>
                  </a:cxn>
                  <a:cxn ang="0">
                    <a:pos x="335" y="146"/>
                  </a:cxn>
                  <a:cxn ang="0">
                    <a:pos x="282" y="127"/>
                  </a:cxn>
                  <a:cxn ang="0">
                    <a:pos x="261" y="103"/>
                  </a:cxn>
                  <a:cxn ang="0">
                    <a:pos x="265" y="79"/>
                  </a:cxn>
                  <a:cxn ang="0">
                    <a:pos x="277" y="44"/>
                  </a:cxn>
                  <a:cxn ang="0">
                    <a:pos x="224" y="39"/>
                  </a:cxn>
                  <a:cxn ang="0">
                    <a:pos x="198" y="17"/>
                  </a:cxn>
                  <a:cxn ang="0">
                    <a:pos x="157" y="12"/>
                  </a:cxn>
                  <a:cxn ang="0">
                    <a:pos x="132" y="12"/>
                  </a:cxn>
                  <a:cxn ang="0">
                    <a:pos x="91" y="20"/>
                  </a:cxn>
                  <a:cxn ang="0">
                    <a:pos x="62" y="22"/>
                  </a:cxn>
                  <a:cxn ang="0">
                    <a:pos x="34" y="49"/>
                  </a:cxn>
                  <a:cxn ang="0">
                    <a:pos x="12" y="51"/>
                  </a:cxn>
                  <a:cxn ang="0">
                    <a:pos x="0" y="75"/>
                  </a:cxn>
                  <a:cxn ang="0">
                    <a:pos x="3" y="104"/>
                  </a:cxn>
                  <a:cxn ang="0">
                    <a:pos x="7" y="139"/>
                  </a:cxn>
                  <a:cxn ang="0">
                    <a:pos x="34" y="173"/>
                  </a:cxn>
                  <a:cxn ang="0">
                    <a:pos x="17" y="208"/>
                  </a:cxn>
                  <a:cxn ang="0">
                    <a:pos x="41" y="213"/>
                  </a:cxn>
                  <a:cxn ang="0">
                    <a:pos x="83" y="213"/>
                  </a:cxn>
                  <a:cxn ang="0">
                    <a:pos x="115" y="247"/>
                  </a:cxn>
                  <a:cxn ang="0">
                    <a:pos x="131" y="259"/>
                  </a:cxn>
                  <a:cxn ang="0">
                    <a:pos x="136" y="282"/>
                  </a:cxn>
                  <a:cxn ang="0">
                    <a:pos x="167" y="261"/>
                  </a:cxn>
                  <a:cxn ang="0">
                    <a:pos x="174" y="288"/>
                  </a:cxn>
                </a:cxnLst>
                <a:rect l="0" t="0" r="r" b="b"/>
                <a:pathLst>
                  <a:path w="586" h="471">
                    <a:moveTo>
                      <a:pt x="174" y="304"/>
                    </a:moveTo>
                    <a:lnTo>
                      <a:pt x="170" y="302"/>
                    </a:lnTo>
                    <a:lnTo>
                      <a:pt x="170" y="306"/>
                    </a:lnTo>
                    <a:lnTo>
                      <a:pt x="172" y="311"/>
                    </a:lnTo>
                    <a:lnTo>
                      <a:pt x="174" y="325"/>
                    </a:lnTo>
                    <a:lnTo>
                      <a:pt x="181" y="338"/>
                    </a:lnTo>
                    <a:lnTo>
                      <a:pt x="182" y="347"/>
                    </a:lnTo>
                    <a:lnTo>
                      <a:pt x="187" y="357"/>
                    </a:lnTo>
                    <a:lnTo>
                      <a:pt x="191" y="366"/>
                    </a:lnTo>
                    <a:lnTo>
                      <a:pt x="196" y="374"/>
                    </a:lnTo>
                    <a:lnTo>
                      <a:pt x="198" y="383"/>
                    </a:lnTo>
                    <a:lnTo>
                      <a:pt x="201" y="392"/>
                    </a:lnTo>
                    <a:lnTo>
                      <a:pt x="203" y="400"/>
                    </a:lnTo>
                    <a:lnTo>
                      <a:pt x="206" y="412"/>
                    </a:lnTo>
                    <a:lnTo>
                      <a:pt x="212" y="417"/>
                    </a:lnTo>
                    <a:lnTo>
                      <a:pt x="218" y="428"/>
                    </a:lnTo>
                    <a:lnTo>
                      <a:pt x="224" y="443"/>
                    </a:lnTo>
                    <a:lnTo>
                      <a:pt x="232" y="460"/>
                    </a:lnTo>
                    <a:lnTo>
                      <a:pt x="232" y="462"/>
                    </a:lnTo>
                    <a:lnTo>
                      <a:pt x="236" y="466"/>
                    </a:lnTo>
                    <a:lnTo>
                      <a:pt x="237" y="469"/>
                    </a:lnTo>
                    <a:lnTo>
                      <a:pt x="244" y="471"/>
                    </a:lnTo>
                    <a:lnTo>
                      <a:pt x="246" y="467"/>
                    </a:lnTo>
                    <a:lnTo>
                      <a:pt x="249" y="460"/>
                    </a:lnTo>
                    <a:lnTo>
                      <a:pt x="253" y="457"/>
                    </a:lnTo>
                    <a:lnTo>
                      <a:pt x="260" y="455"/>
                    </a:lnTo>
                    <a:lnTo>
                      <a:pt x="261" y="450"/>
                    </a:lnTo>
                    <a:lnTo>
                      <a:pt x="263" y="447"/>
                    </a:lnTo>
                    <a:lnTo>
                      <a:pt x="265" y="440"/>
                    </a:lnTo>
                    <a:lnTo>
                      <a:pt x="270" y="438"/>
                    </a:lnTo>
                    <a:lnTo>
                      <a:pt x="272" y="436"/>
                    </a:lnTo>
                    <a:lnTo>
                      <a:pt x="275" y="436"/>
                    </a:lnTo>
                    <a:lnTo>
                      <a:pt x="277" y="435"/>
                    </a:lnTo>
                    <a:lnTo>
                      <a:pt x="275" y="423"/>
                    </a:lnTo>
                    <a:lnTo>
                      <a:pt x="277" y="407"/>
                    </a:lnTo>
                    <a:lnTo>
                      <a:pt x="280" y="392"/>
                    </a:lnTo>
                    <a:lnTo>
                      <a:pt x="279" y="380"/>
                    </a:lnTo>
                    <a:lnTo>
                      <a:pt x="277" y="369"/>
                    </a:lnTo>
                    <a:lnTo>
                      <a:pt x="282" y="359"/>
                    </a:lnTo>
                    <a:lnTo>
                      <a:pt x="298" y="354"/>
                    </a:lnTo>
                    <a:lnTo>
                      <a:pt x="303" y="349"/>
                    </a:lnTo>
                    <a:lnTo>
                      <a:pt x="310" y="343"/>
                    </a:lnTo>
                    <a:lnTo>
                      <a:pt x="323" y="328"/>
                    </a:lnTo>
                    <a:lnTo>
                      <a:pt x="339" y="313"/>
                    </a:lnTo>
                    <a:lnTo>
                      <a:pt x="344" y="306"/>
                    </a:lnTo>
                    <a:lnTo>
                      <a:pt x="354" y="302"/>
                    </a:lnTo>
                    <a:lnTo>
                      <a:pt x="363" y="297"/>
                    </a:lnTo>
                    <a:lnTo>
                      <a:pt x="371" y="294"/>
                    </a:lnTo>
                    <a:lnTo>
                      <a:pt x="373" y="285"/>
                    </a:lnTo>
                    <a:lnTo>
                      <a:pt x="377" y="276"/>
                    </a:lnTo>
                    <a:lnTo>
                      <a:pt x="384" y="270"/>
                    </a:lnTo>
                    <a:lnTo>
                      <a:pt x="392" y="263"/>
                    </a:lnTo>
                    <a:lnTo>
                      <a:pt x="397" y="266"/>
                    </a:lnTo>
                    <a:lnTo>
                      <a:pt x="404" y="268"/>
                    </a:lnTo>
                    <a:lnTo>
                      <a:pt x="413" y="266"/>
                    </a:lnTo>
                    <a:lnTo>
                      <a:pt x="423" y="264"/>
                    </a:lnTo>
                    <a:lnTo>
                      <a:pt x="428" y="259"/>
                    </a:lnTo>
                    <a:lnTo>
                      <a:pt x="432" y="251"/>
                    </a:lnTo>
                    <a:lnTo>
                      <a:pt x="444" y="254"/>
                    </a:lnTo>
                    <a:lnTo>
                      <a:pt x="451" y="263"/>
                    </a:lnTo>
                    <a:lnTo>
                      <a:pt x="452" y="271"/>
                    </a:lnTo>
                    <a:lnTo>
                      <a:pt x="456" y="282"/>
                    </a:lnTo>
                    <a:lnTo>
                      <a:pt x="463" y="290"/>
                    </a:lnTo>
                    <a:lnTo>
                      <a:pt x="473" y="299"/>
                    </a:lnTo>
                    <a:lnTo>
                      <a:pt x="480" y="309"/>
                    </a:lnTo>
                    <a:lnTo>
                      <a:pt x="487" y="325"/>
                    </a:lnTo>
                    <a:lnTo>
                      <a:pt x="488" y="328"/>
                    </a:lnTo>
                    <a:lnTo>
                      <a:pt x="490" y="331"/>
                    </a:lnTo>
                    <a:lnTo>
                      <a:pt x="488" y="338"/>
                    </a:lnTo>
                    <a:lnTo>
                      <a:pt x="487" y="347"/>
                    </a:lnTo>
                    <a:lnTo>
                      <a:pt x="488" y="356"/>
                    </a:lnTo>
                    <a:lnTo>
                      <a:pt x="495" y="359"/>
                    </a:lnTo>
                    <a:lnTo>
                      <a:pt x="502" y="356"/>
                    </a:lnTo>
                    <a:lnTo>
                      <a:pt x="511" y="350"/>
                    </a:lnTo>
                    <a:lnTo>
                      <a:pt x="516" y="342"/>
                    </a:lnTo>
                    <a:lnTo>
                      <a:pt x="521" y="337"/>
                    </a:lnTo>
                    <a:lnTo>
                      <a:pt x="523" y="340"/>
                    </a:lnTo>
                    <a:lnTo>
                      <a:pt x="526" y="345"/>
                    </a:lnTo>
                    <a:lnTo>
                      <a:pt x="530" y="345"/>
                    </a:lnTo>
                    <a:lnTo>
                      <a:pt x="533" y="347"/>
                    </a:lnTo>
                    <a:lnTo>
                      <a:pt x="533" y="352"/>
                    </a:lnTo>
                    <a:lnTo>
                      <a:pt x="533" y="361"/>
                    </a:lnTo>
                    <a:lnTo>
                      <a:pt x="533" y="366"/>
                    </a:lnTo>
                    <a:lnTo>
                      <a:pt x="537" y="369"/>
                    </a:lnTo>
                    <a:lnTo>
                      <a:pt x="537" y="380"/>
                    </a:lnTo>
                    <a:lnTo>
                      <a:pt x="542" y="392"/>
                    </a:lnTo>
                    <a:lnTo>
                      <a:pt x="545" y="404"/>
                    </a:lnTo>
                    <a:lnTo>
                      <a:pt x="549" y="421"/>
                    </a:lnTo>
                    <a:lnTo>
                      <a:pt x="547" y="431"/>
                    </a:lnTo>
                    <a:lnTo>
                      <a:pt x="549" y="441"/>
                    </a:lnTo>
                    <a:lnTo>
                      <a:pt x="554" y="428"/>
                    </a:lnTo>
                    <a:lnTo>
                      <a:pt x="559" y="417"/>
                    </a:lnTo>
                    <a:lnTo>
                      <a:pt x="561" y="414"/>
                    </a:lnTo>
                    <a:lnTo>
                      <a:pt x="564" y="411"/>
                    </a:lnTo>
                    <a:lnTo>
                      <a:pt x="562" y="404"/>
                    </a:lnTo>
                    <a:lnTo>
                      <a:pt x="559" y="395"/>
                    </a:lnTo>
                    <a:lnTo>
                      <a:pt x="556" y="385"/>
                    </a:lnTo>
                    <a:lnTo>
                      <a:pt x="554" y="380"/>
                    </a:lnTo>
                    <a:lnTo>
                      <a:pt x="545" y="374"/>
                    </a:lnTo>
                    <a:lnTo>
                      <a:pt x="543" y="368"/>
                    </a:lnTo>
                    <a:lnTo>
                      <a:pt x="543" y="366"/>
                    </a:lnTo>
                    <a:lnTo>
                      <a:pt x="545" y="364"/>
                    </a:lnTo>
                    <a:lnTo>
                      <a:pt x="545" y="364"/>
                    </a:lnTo>
                    <a:lnTo>
                      <a:pt x="547" y="359"/>
                    </a:lnTo>
                    <a:lnTo>
                      <a:pt x="549" y="354"/>
                    </a:lnTo>
                    <a:lnTo>
                      <a:pt x="547" y="342"/>
                    </a:lnTo>
                    <a:lnTo>
                      <a:pt x="545" y="331"/>
                    </a:lnTo>
                    <a:lnTo>
                      <a:pt x="538" y="325"/>
                    </a:lnTo>
                    <a:lnTo>
                      <a:pt x="535" y="318"/>
                    </a:lnTo>
                    <a:lnTo>
                      <a:pt x="537" y="304"/>
                    </a:lnTo>
                    <a:lnTo>
                      <a:pt x="543" y="297"/>
                    </a:lnTo>
                    <a:lnTo>
                      <a:pt x="549" y="294"/>
                    </a:lnTo>
                    <a:lnTo>
                      <a:pt x="557" y="292"/>
                    </a:lnTo>
                    <a:lnTo>
                      <a:pt x="564" y="285"/>
                    </a:lnTo>
                    <a:lnTo>
                      <a:pt x="571" y="280"/>
                    </a:lnTo>
                    <a:lnTo>
                      <a:pt x="578" y="273"/>
                    </a:lnTo>
                    <a:lnTo>
                      <a:pt x="586" y="264"/>
                    </a:lnTo>
                    <a:lnTo>
                      <a:pt x="581" y="264"/>
                    </a:lnTo>
                    <a:lnTo>
                      <a:pt x="578" y="266"/>
                    </a:lnTo>
                    <a:lnTo>
                      <a:pt x="566" y="257"/>
                    </a:lnTo>
                    <a:lnTo>
                      <a:pt x="562" y="244"/>
                    </a:lnTo>
                    <a:lnTo>
                      <a:pt x="557" y="240"/>
                    </a:lnTo>
                    <a:lnTo>
                      <a:pt x="556" y="237"/>
                    </a:lnTo>
                    <a:lnTo>
                      <a:pt x="554" y="232"/>
                    </a:lnTo>
                    <a:lnTo>
                      <a:pt x="552" y="230"/>
                    </a:lnTo>
                    <a:lnTo>
                      <a:pt x="545" y="230"/>
                    </a:lnTo>
                    <a:lnTo>
                      <a:pt x="540" y="232"/>
                    </a:lnTo>
                    <a:lnTo>
                      <a:pt x="538" y="228"/>
                    </a:lnTo>
                    <a:lnTo>
                      <a:pt x="538" y="227"/>
                    </a:lnTo>
                    <a:lnTo>
                      <a:pt x="540" y="213"/>
                    </a:lnTo>
                    <a:lnTo>
                      <a:pt x="545" y="206"/>
                    </a:lnTo>
                    <a:lnTo>
                      <a:pt x="549" y="199"/>
                    </a:lnTo>
                    <a:lnTo>
                      <a:pt x="552" y="187"/>
                    </a:lnTo>
                    <a:lnTo>
                      <a:pt x="547" y="175"/>
                    </a:lnTo>
                    <a:lnTo>
                      <a:pt x="540" y="165"/>
                    </a:lnTo>
                    <a:lnTo>
                      <a:pt x="530" y="159"/>
                    </a:lnTo>
                    <a:lnTo>
                      <a:pt x="523" y="158"/>
                    </a:lnTo>
                    <a:lnTo>
                      <a:pt x="516" y="151"/>
                    </a:lnTo>
                    <a:lnTo>
                      <a:pt x="513" y="144"/>
                    </a:lnTo>
                    <a:lnTo>
                      <a:pt x="509" y="144"/>
                    </a:lnTo>
                    <a:lnTo>
                      <a:pt x="506" y="149"/>
                    </a:lnTo>
                    <a:lnTo>
                      <a:pt x="495" y="147"/>
                    </a:lnTo>
                    <a:lnTo>
                      <a:pt x="488" y="149"/>
                    </a:lnTo>
                    <a:lnTo>
                      <a:pt x="485" y="151"/>
                    </a:lnTo>
                    <a:lnTo>
                      <a:pt x="483" y="156"/>
                    </a:lnTo>
                    <a:lnTo>
                      <a:pt x="476" y="158"/>
                    </a:lnTo>
                    <a:lnTo>
                      <a:pt x="470" y="163"/>
                    </a:lnTo>
                    <a:lnTo>
                      <a:pt x="461" y="168"/>
                    </a:lnTo>
                    <a:lnTo>
                      <a:pt x="456" y="172"/>
                    </a:lnTo>
                    <a:lnTo>
                      <a:pt x="444" y="168"/>
                    </a:lnTo>
                    <a:lnTo>
                      <a:pt x="430" y="165"/>
                    </a:lnTo>
                    <a:lnTo>
                      <a:pt x="416" y="170"/>
                    </a:lnTo>
                    <a:lnTo>
                      <a:pt x="408" y="178"/>
                    </a:lnTo>
                    <a:lnTo>
                      <a:pt x="406" y="170"/>
                    </a:lnTo>
                    <a:lnTo>
                      <a:pt x="404" y="166"/>
                    </a:lnTo>
                    <a:lnTo>
                      <a:pt x="399" y="168"/>
                    </a:lnTo>
                    <a:lnTo>
                      <a:pt x="394" y="170"/>
                    </a:lnTo>
                    <a:lnTo>
                      <a:pt x="384" y="170"/>
                    </a:lnTo>
                    <a:lnTo>
                      <a:pt x="373" y="170"/>
                    </a:lnTo>
                    <a:lnTo>
                      <a:pt x="358" y="165"/>
                    </a:lnTo>
                    <a:lnTo>
                      <a:pt x="349" y="156"/>
                    </a:lnTo>
                    <a:lnTo>
                      <a:pt x="344" y="156"/>
                    </a:lnTo>
                    <a:lnTo>
                      <a:pt x="341" y="156"/>
                    </a:lnTo>
                    <a:lnTo>
                      <a:pt x="337" y="149"/>
                    </a:lnTo>
                    <a:lnTo>
                      <a:pt x="335" y="146"/>
                    </a:lnTo>
                    <a:lnTo>
                      <a:pt x="323" y="142"/>
                    </a:lnTo>
                    <a:lnTo>
                      <a:pt x="316" y="139"/>
                    </a:lnTo>
                    <a:lnTo>
                      <a:pt x="306" y="134"/>
                    </a:lnTo>
                    <a:lnTo>
                      <a:pt x="294" y="134"/>
                    </a:lnTo>
                    <a:lnTo>
                      <a:pt x="282" y="127"/>
                    </a:lnTo>
                    <a:lnTo>
                      <a:pt x="272" y="122"/>
                    </a:lnTo>
                    <a:lnTo>
                      <a:pt x="267" y="120"/>
                    </a:lnTo>
                    <a:lnTo>
                      <a:pt x="265" y="118"/>
                    </a:lnTo>
                    <a:lnTo>
                      <a:pt x="263" y="110"/>
                    </a:lnTo>
                    <a:lnTo>
                      <a:pt x="261" y="103"/>
                    </a:lnTo>
                    <a:lnTo>
                      <a:pt x="261" y="98"/>
                    </a:lnTo>
                    <a:lnTo>
                      <a:pt x="268" y="96"/>
                    </a:lnTo>
                    <a:lnTo>
                      <a:pt x="273" y="92"/>
                    </a:lnTo>
                    <a:lnTo>
                      <a:pt x="268" y="86"/>
                    </a:lnTo>
                    <a:lnTo>
                      <a:pt x="265" y="79"/>
                    </a:lnTo>
                    <a:lnTo>
                      <a:pt x="267" y="70"/>
                    </a:lnTo>
                    <a:lnTo>
                      <a:pt x="273" y="67"/>
                    </a:lnTo>
                    <a:lnTo>
                      <a:pt x="280" y="61"/>
                    </a:lnTo>
                    <a:lnTo>
                      <a:pt x="284" y="55"/>
                    </a:lnTo>
                    <a:lnTo>
                      <a:pt x="277" y="44"/>
                    </a:lnTo>
                    <a:lnTo>
                      <a:pt x="268" y="41"/>
                    </a:lnTo>
                    <a:lnTo>
                      <a:pt x="258" y="44"/>
                    </a:lnTo>
                    <a:lnTo>
                      <a:pt x="248" y="49"/>
                    </a:lnTo>
                    <a:lnTo>
                      <a:pt x="234" y="44"/>
                    </a:lnTo>
                    <a:lnTo>
                      <a:pt x="224" y="39"/>
                    </a:lnTo>
                    <a:lnTo>
                      <a:pt x="222" y="32"/>
                    </a:lnTo>
                    <a:lnTo>
                      <a:pt x="218" y="27"/>
                    </a:lnTo>
                    <a:lnTo>
                      <a:pt x="208" y="25"/>
                    </a:lnTo>
                    <a:lnTo>
                      <a:pt x="206" y="18"/>
                    </a:lnTo>
                    <a:lnTo>
                      <a:pt x="198" y="17"/>
                    </a:lnTo>
                    <a:lnTo>
                      <a:pt x="189" y="17"/>
                    </a:lnTo>
                    <a:lnTo>
                      <a:pt x="175" y="20"/>
                    </a:lnTo>
                    <a:lnTo>
                      <a:pt x="163" y="25"/>
                    </a:lnTo>
                    <a:lnTo>
                      <a:pt x="157" y="20"/>
                    </a:lnTo>
                    <a:lnTo>
                      <a:pt x="157" y="12"/>
                    </a:lnTo>
                    <a:lnTo>
                      <a:pt x="155" y="3"/>
                    </a:lnTo>
                    <a:lnTo>
                      <a:pt x="151" y="0"/>
                    </a:lnTo>
                    <a:lnTo>
                      <a:pt x="139" y="5"/>
                    </a:lnTo>
                    <a:lnTo>
                      <a:pt x="134" y="12"/>
                    </a:lnTo>
                    <a:lnTo>
                      <a:pt x="132" y="12"/>
                    </a:lnTo>
                    <a:lnTo>
                      <a:pt x="122" y="20"/>
                    </a:lnTo>
                    <a:lnTo>
                      <a:pt x="110" y="24"/>
                    </a:lnTo>
                    <a:lnTo>
                      <a:pt x="105" y="20"/>
                    </a:lnTo>
                    <a:lnTo>
                      <a:pt x="100" y="18"/>
                    </a:lnTo>
                    <a:lnTo>
                      <a:pt x="91" y="20"/>
                    </a:lnTo>
                    <a:lnTo>
                      <a:pt x="84" y="17"/>
                    </a:lnTo>
                    <a:lnTo>
                      <a:pt x="79" y="15"/>
                    </a:lnTo>
                    <a:lnTo>
                      <a:pt x="76" y="15"/>
                    </a:lnTo>
                    <a:lnTo>
                      <a:pt x="67" y="17"/>
                    </a:lnTo>
                    <a:lnTo>
                      <a:pt x="62" y="22"/>
                    </a:lnTo>
                    <a:lnTo>
                      <a:pt x="57" y="29"/>
                    </a:lnTo>
                    <a:lnTo>
                      <a:pt x="53" y="37"/>
                    </a:lnTo>
                    <a:lnTo>
                      <a:pt x="46" y="41"/>
                    </a:lnTo>
                    <a:lnTo>
                      <a:pt x="40" y="44"/>
                    </a:lnTo>
                    <a:lnTo>
                      <a:pt x="34" y="49"/>
                    </a:lnTo>
                    <a:lnTo>
                      <a:pt x="28" y="53"/>
                    </a:lnTo>
                    <a:lnTo>
                      <a:pt x="21" y="51"/>
                    </a:lnTo>
                    <a:lnTo>
                      <a:pt x="15" y="49"/>
                    </a:lnTo>
                    <a:lnTo>
                      <a:pt x="14" y="49"/>
                    </a:lnTo>
                    <a:lnTo>
                      <a:pt x="12" y="51"/>
                    </a:lnTo>
                    <a:lnTo>
                      <a:pt x="7" y="55"/>
                    </a:lnTo>
                    <a:lnTo>
                      <a:pt x="3" y="61"/>
                    </a:lnTo>
                    <a:lnTo>
                      <a:pt x="0" y="68"/>
                    </a:lnTo>
                    <a:lnTo>
                      <a:pt x="0" y="74"/>
                    </a:lnTo>
                    <a:lnTo>
                      <a:pt x="0" y="75"/>
                    </a:lnTo>
                    <a:lnTo>
                      <a:pt x="0" y="79"/>
                    </a:lnTo>
                    <a:lnTo>
                      <a:pt x="2" y="80"/>
                    </a:lnTo>
                    <a:lnTo>
                      <a:pt x="3" y="84"/>
                    </a:lnTo>
                    <a:lnTo>
                      <a:pt x="3" y="99"/>
                    </a:lnTo>
                    <a:lnTo>
                      <a:pt x="3" y="104"/>
                    </a:lnTo>
                    <a:lnTo>
                      <a:pt x="5" y="111"/>
                    </a:lnTo>
                    <a:lnTo>
                      <a:pt x="10" y="113"/>
                    </a:lnTo>
                    <a:lnTo>
                      <a:pt x="17" y="122"/>
                    </a:lnTo>
                    <a:lnTo>
                      <a:pt x="12" y="130"/>
                    </a:lnTo>
                    <a:lnTo>
                      <a:pt x="7" y="139"/>
                    </a:lnTo>
                    <a:lnTo>
                      <a:pt x="9" y="142"/>
                    </a:lnTo>
                    <a:lnTo>
                      <a:pt x="12" y="147"/>
                    </a:lnTo>
                    <a:lnTo>
                      <a:pt x="19" y="156"/>
                    </a:lnTo>
                    <a:lnTo>
                      <a:pt x="28" y="165"/>
                    </a:lnTo>
                    <a:lnTo>
                      <a:pt x="34" y="173"/>
                    </a:lnTo>
                    <a:lnTo>
                      <a:pt x="38" y="189"/>
                    </a:lnTo>
                    <a:lnTo>
                      <a:pt x="28" y="190"/>
                    </a:lnTo>
                    <a:lnTo>
                      <a:pt x="22" y="194"/>
                    </a:lnTo>
                    <a:lnTo>
                      <a:pt x="17" y="197"/>
                    </a:lnTo>
                    <a:lnTo>
                      <a:pt x="17" y="208"/>
                    </a:lnTo>
                    <a:lnTo>
                      <a:pt x="17" y="213"/>
                    </a:lnTo>
                    <a:lnTo>
                      <a:pt x="19" y="218"/>
                    </a:lnTo>
                    <a:lnTo>
                      <a:pt x="36" y="216"/>
                    </a:lnTo>
                    <a:lnTo>
                      <a:pt x="38" y="215"/>
                    </a:lnTo>
                    <a:lnTo>
                      <a:pt x="41" y="213"/>
                    </a:lnTo>
                    <a:lnTo>
                      <a:pt x="55" y="216"/>
                    </a:lnTo>
                    <a:lnTo>
                      <a:pt x="58" y="215"/>
                    </a:lnTo>
                    <a:lnTo>
                      <a:pt x="67" y="213"/>
                    </a:lnTo>
                    <a:lnTo>
                      <a:pt x="74" y="211"/>
                    </a:lnTo>
                    <a:lnTo>
                      <a:pt x="83" y="213"/>
                    </a:lnTo>
                    <a:lnTo>
                      <a:pt x="88" y="220"/>
                    </a:lnTo>
                    <a:lnTo>
                      <a:pt x="95" y="233"/>
                    </a:lnTo>
                    <a:lnTo>
                      <a:pt x="98" y="239"/>
                    </a:lnTo>
                    <a:lnTo>
                      <a:pt x="107" y="244"/>
                    </a:lnTo>
                    <a:lnTo>
                      <a:pt x="115" y="247"/>
                    </a:lnTo>
                    <a:lnTo>
                      <a:pt x="126" y="251"/>
                    </a:lnTo>
                    <a:lnTo>
                      <a:pt x="131" y="251"/>
                    </a:lnTo>
                    <a:lnTo>
                      <a:pt x="138" y="252"/>
                    </a:lnTo>
                    <a:lnTo>
                      <a:pt x="134" y="256"/>
                    </a:lnTo>
                    <a:lnTo>
                      <a:pt x="131" y="259"/>
                    </a:lnTo>
                    <a:lnTo>
                      <a:pt x="124" y="259"/>
                    </a:lnTo>
                    <a:lnTo>
                      <a:pt x="117" y="261"/>
                    </a:lnTo>
                    <a:lnTo>
                      <a:pt x="122" y="268"/>
                    </a:lnTo>
                    <a:lnTo>
                      <a:pt x="129" y="275"/>
                    </a:lnTo>
                    <a:lnTo>
                      <a:pt x="136" y="282"/>
                    </a:lnTo>
                    <a:lnTo>
                      <a:pt x="148" y="285"/>
                    </a:lnTo>
                    <a:lnTo>
                      <a:pt x="153" y="282"/>
                    </a:lnTo>
                    <a:lnTo>
                      <a:pt x="158" y="275"/>
                    </a:lnTo>
                    <a:lnTo>
                      <a:pt x="162" y="266"/>
                    </a:lnTo>
                    <a:lnTo>
                      <a:pt x="167" y="261"/>
                    </a:lnTo>
                    <a:lnTo>
                      <a:pt x="172" y="261"/>
                    </a:lnTo>
                    <a:lnTo>
                      <a:pt x="170" y="264"/>
                    </a:lnTo>
                    <a:lnTo>
                      <a:pt x="169" y="268"/>
                    </a:lnTo>
                    <a:lnTo>
                      <a:pt x="170" y="276"/>
                    </a:lnTo>
                    <a:lnTo>
                      <a:pt x="174" y="288"/>
                    </a:lnTo>
                    <a:lnTo>
                      <a:pt x="172" y="295"/>
                    </a:lnTo>
                    <a:lnTo>
                      <a:pt x="170" y="304"/>
                    </a:lnTo>
                    <a:lnTo>
                      <a:pt x="174" y="304"/>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443" name="Freeform 196"/>
              <p:cNvSpPr>
                <a:spLocks/>
              </p:cNvSpPr>
              <p:nvPr/>
            </p:nvSpPr>
            <p:spPr bwMode="auto">
              <a:xfrm>
                <a:off x="6493669" y="3887788"/>
                <a:ext cx="244475" cy="261937"/>
              </a:xfrm>
              <a:custGeom>
                <a:avLst/>
                <a:gdLst/>
                <a:ahLst/>
                <a:cxnLst>
                  <a:cxn ang="0">
                    <a:pos x="69" y="86"/>
                  </a:cxn>
                  <a:cxn ang="0">
                    <a:pos x="68" y="82"/>
                  </a:cxn>
                  <a:cxn ang="0">
                    <a:pos x="68" y="81"/>
                  </a:cxn>
                  <a:cxn ang="0">
                    <a:pos x="62" y="79"/>
                  </a:cxn>
                  <a:cxn ang="0">
                    <a:pos x="59" y="79"/>
                  </a:cxn>
                  <a:cxn ang="0">
                    <a:pos x="56" y="70"/>
                  </a:cxn>
                  <a:cxn ang="0">
                    <a:pos x="52" y="60"/>
                  </a:cxn>
                  <a:cxn ang="0">
                    <a:pos x="42" y="50"/>
                  </a:cxn>
                  <a:cxn ang="0">
                    <a:pos x="33" y="45"/>
                  </a:cxn>
                  <a:cxn ang="0">
                    <a:pos x="28" y="36"/>
                  </a:cxn>
                  <a:cxn ang="0">
                    <a:pos x="26" y="29"/>
                  </a:cxn>
                  <a:cxn ang="0">
                    <a:pos x="19" y="24"/>
                  </a:cxn>
                  <a:cxn ang="0">
                    <a:pos x="14" y="24"/>
                  </a:cxn>
                  <a:cxn ang="0">
                    <a:pos x="9" y="19"/>
                  </a:cxn>
                  <a:cxn ang="0">
                    <a:pos x="6" y="14"/>
                  </a:cxn>
                  <a:cxn ang="0">
                    <a:pos x="0" y="7"/>
                  </a:cxn>
                  <a:cxn ang="0">
                    <a:pos x="0" y="3"/>
                  </a:cxn>
                  <a:cxn ang="0">
                    <a:pos x="0" y="0"/>
                  </a:cxn>
                  <a:cxn ang="0">
                    <a:pos x="4" y="0"/>
                  </a:cxn>
                  <a:cxn ang="0">
                    <a:pos x="9" y="0"/>
                  </a:cxn>
                  <a:cxn ang="0">
                    <a:pos x="14" y="3"/>
                  </a:cxn>
                  <a:cxn ang="0">
                    <a:pos x="30" y="3"/>
                  </a:cxn>
                  <a:cxn ang="0">
                    <a:pos x="42" y="12"/>
                  </a:cxn>
                  <a:cxn ang="0">
                    <a:pos x="49" y="24"/>
                  </a:cxn>
                  <a:cxn ang="0">
                    <a:pos x="50" y="24"/>
                  </a:cxn>
                  <a:cxn ang="0">
                    <a:pos x="54" y="26"/>
                  </a:cxn>
                  <a:cxn ang="0">
                    <a:pos x="62" y="31"/>
                  </a:cxn>
                  <a:cxn ang="0">
                    <a:pos x="71" y="39"/>
                  </a:cxn>
                  <a:cxn ang="0">
                    <a:pos x="76" y="45"/>
                  </a:cxn>
                  <a:cxn ang="0">
                    <a:pos x="83" y="51"/>
                  </a:cxn>
                  <a:cxn ang="0">
                    <a:pos x="90" y="55"/>
                  </a:cxn>
                  <a:cxn ang="0">
                    <a:pos x="100" y="60"/>
                  </a:cxn>
                  <a:cxn ang="0">
                    <a:pos x="111" y="63"/>
                  </a:cxn>
                  <a:cxn ang="0">
                    <a:pos x="116" y="74"/>
                  </a:cxn>
                  <a:cxn ang="0">
                    <a:pos x="116" y="75"/>
                  </a:cxn>
                  <a:cxn ang="0">
                    <a:pos x="117" y="75"/>
                  </a:cxn>
                  <a:cxn ang="0">
                    <a:pos x="119" y="75"/>
                  </a:cxn>
                  <a:cxn ang="0">
                    <a:pos x="121" y="77"/>
                  </a:cxn>
                  <a:cxn ang="0">
                    <a:pos x="124" y="81"/>
                  </a:cxn>
                  <a:cxn ang="0">
                    <a:pos x="123" y="86"/>
                  </a:cxn>
                  <a:cxn ang="0">
                    <a:pos x="124" y="91"/>
                  </a:cxn>
                  <a:cxn ang="0">
                    <a:pos x="131" y="93"/>
                  </a:cxn>
                  <a:cxn ang="0">
                    <a:pos x="135" y="105"/>
                  </a:cxn>
                  <a:cxn ang="0">
                    <a:pos x="143" y="113"/>
                  </a:cxn>
                  <a:cxn ang="0">
                    <a:pos x="148" y="115"/>
                  </a:cxn>
                  <a:cxn ang="0">
                    <a:pos x="154" y="122"/>
                  </a:cxn>
                  <a:cxn ang="0">
                    <a:pos x="154" y="131"/>
                  </a:cxn>
                  <a:cxn ang="0">
                    <a:pos x="154" y="144"/>
                  </a:cxn>
                  <a:cxn ang="0">
                    <a:pos x="148" y="149"/>
                  </a:cxn>
                  <a:cxn ang="0">
                    <a:pos x="150" y="158"/>
                  </a:cxn>
                  <a:cxn ang="0">
                    <a:pos x="145" y="163"/>
                  </a:cxn>
                  <a:cxn ang="0">
                    <a:pos x="136" y="165"/>
                  </a:cxn>
                  <a:cxn ang="0">
                    <a:pos x="129" y="158"/>
                  </a:cxn>
                  <a:cxn ang="0">
                    <a:pos x="124" y="151"/>
                  </a:cxn>
                  <a:cxn ang="0">
                    <a:pos x="111" y="139"/>
                  </a:cxn>
                  <a:cxn ang="0">
                    <a:pos x="97" y="129"/>
                  </a:cxn>
                  <a:cxn ang="0">
                    <a:pos x="85" y="113"/>
                  </a:cxn>
                  <a:cxn ang="0">
                    <a:pos x="78" y="98"/>
                  </a:cxn>
                  <a:cxn ang="0">
                    <a:pos x="73" y="91"/>
                  </a:cxn>
                  <a:cxn ang="0">
                    <a:pos x="69" y="86"/>
                  </a:cxn>
                </a:cxnLst>
                <a:rect l="0" t="0" r="r" b="b"/>
                <a:pathLst>
                  <a:path w="154" h="165">
                    <a:moveTo>
                      <a:pt x="69" y="86"/>
                    </a:moveTo>
                    <a:lnTo>
                      <a:pt x="68" y="82"/>
                    </a:lnTo>
                    <a:lnTo>
                      <a:pt x="68" y="81"/>
                    </a:lnTo>
                    <a:lnTo>
                      <a:pt x="62" y="79"/>
                    </a:lnTo>
                    <a:lnTo>
                      <a:pt x="59" y="79"/>
                    </a:lnTo>
                    <a:lnTo>
                      <a:pt x="56" y="70"/>
                    </a:lnTo>
                    <a:lnTo>
                      <a:pt x="52" y="60"/>
                    </a:lnTo>
                    <a:lnTo>
                      <a:pt x="42" y="50"/>
                    </a:lnTo>
                    <a:lnTo>
                      <a:pt x="33" y="45"/>
                    </a:lnTo>
                    <a:lnTo>
                      <a:pt x="28" y="36"/>
                    </a:lnTo>
                    <a:lnTo>
                      <a:pt x="26" y="29"/>
                    </a:lnTo>
                    <a:lnTo>
                      <a:pt x="19" y="24"/>
                    </a:lnTo>
                    <a:lnTo>
                      <a:pt x="14" y="24"/>
                    </a:lnTo>
                    <a:lnTo>
                      <a:pt x="9" y="19"/>
                    </a:lnTo>
                    <a:lnTo>
                      <a:pt x="6" y="14"/>
                    </a:lnTo>
                    <a:lnTo>
                      <a:pt x="0" y="7"/>
                    </a:lnTo>
                    <a:lnTo>
                      <a:pt x="0" y="3"/>
                    </a:lnTo>
                    <a:lnTo>
                      <a:pt x="0" y="0"/>
                    </a:lnTo>
                    <a:lnTo>
                      <a:pt x="4" y="0"/>
                    </a:lnTo>
                    <a:lnTo>
                      <a:pt x="9" y="0"/>
                    </a:lnTo>
                    <a:lnTo>
                      <a:pt x="14" y="3"/>
                    </a:lnTo>
                    <a:lnTo>
                      <a:pt x="30" y="3"/>
                    </a:lnTo>
                    <a:lnTo>
                      <a:pt x="42" y="12"/>
                    </a:lnTo>
                    <a:lnTo>
                      <a:pt x="49" y="24"/>
                    </a:lnTo>
                    <a:lnTo>
                      <a:pt x="50" y="24"/>
                    </a:lnTo>
                    <a:lnTo>
                      <a:pt x="54" y="26"/>
                    </a:lnTo>
                    <a:lnTo>
                      <a:pt x="62" y="31"/>
                    </a:lnTo>
                    <a:lnTo>
                      <a:pt x="71" y="39"/>
                    </a:lnTo>
                    <a:lnTo>
                      <a:pt x="76" y="45"/>
                    </a:lnTo>
                    <a:lnTo>
                      <a:pt x="83" y="51"/>
                    </a:lnTo>
                    <a:lnTo>
                      <a:pt x="90" y="55"/>
                    </a:lnTo>
                    <a:lnTo>
                      <a:pt x="100" y="60"/>
                    </a:lnTo>
                    <a:lnTo>
                      <a:pt x="111" y="63"/>
                    </a:lnTo>
                    <a:lnTo>
                      <a:pt x="116" y="74"/>
                    </a:lnTo>
                    <a:lnTo>
                      <a:pt x="116" y="75"/>
                    </a:lnTo>
                    <a:lnTo>
                      <a:pt x="117" y="75"/>
                    </a:lnTo>
                    <a:lnTo>
                      <a:pt x="119" y="75"/>
                    </a:lnTo>
                    <a:lnTo>
                      <a:pt x="121" y="77"/>
                    </a:lnTo>
                    <a:lnTo>
                      <a:pt x="124" y="81"/>
                    </a:lnTo>
                    <a:lnTo>
                      <a:pt x="123" y="86"/>
                    </a:lnTo>
                    <a:lnTo>
                      <a:pt x="124" y="91"/>
                    </a:lnTo>
                    <a:lnTo>
                      <a:pt x="131" y="93"/>
                    </a:lnTo>
                    <a:lnTo>
                      <a:pt x="135" y="105"/>
                    </a:lnTo>
                    <a:lnTo>
                      <a:pt x="143" y="113"/>
                    </a:lnTo>
                    <a:lnTo>
                      <a:pt x="148" y="115"/>
                    </a:lnTo>
                    <a:lnTo>
                      <a:pt x="154" y="122"/>
                    </a:lnTo>
                    <a:lnTo>
                      <a:pt x="154" y="131"/>
                    </a:lnTo>
                    <a:lnTo>
                      <a:pt x="154" y="144"/>
                    </a:lnTo>
                    <a:lnTo>
                      <a:pt x="148" y="149"/>
                    </a:lnTo>
                    <a:lnTo>
                      <a:pt x="150" y="158"/>
                    </a:lnTo>
                    <a:lnTo>
                      <a:pt x="145" y="163"/>
                    </a:lnTo>
                    <a:lnTo>
                      <a:pt x="136" y="165"/>
                    </a:lnTo>
                    <a:lnTo>
                      <a:pt x="129" y="158"/>
                    </a:lnTo>
                    <a:lnTo>
                      <a:pt x="124" y="151"/>
                    </a:lnTo>
                    <a:lnTo>
                      <a:pt x="111" y="139"/>
                    </a:lnTo>
                    <a:lnTo>
                      <a:pt x="97" y="129"/>
                    </a:lnTo>
                    <a:lnTo>
                      <a:pt x="85" y="113"/>
                    </a:lnTo>
                    <a:lnTo>
                      <a:pt x="78" y="98"/>
                    </a:lnTo>
                    <a:lnTo>
                      <a:pt x="73" y="91"/>
                    </a:lnTo>
                    <a:lnTo>
                      <a:pt x="69" y="86"/>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444" name="Freeform 197"/>
              <p:cNvSpPr>
                <a:spLocks/>
              </p:cNvSpPr>
              <p:nvPr/>
            </p:nvSpPr>
            <p:spPr bwMode="auto">
              <a:xfrm>
                <a:off x="6807994" y="3854450"/>
                <a:ext cx="231775" cy="257175"/>
              </a:xfrm>
              <a:custGeom>
                <a:avLst/>
                <a:gdLst/>
                <a:ahLst/>
                <a:cxnLst>
                  <a:cxn ang="0">
                    <a:pos x="42" y="146"/>
                  </a:cxn>
                  <a:cxn ang="0">
                    <a:pos x="36" y="143"/>
                  </a:cxn>
                  <a:cxn ang="0">
                    <a:pos x="21" y="141"/>
                  </a:cxn>
                  <a:cxn ang="0">
                    <a:pos x="16" y="126"/>
                  </a:cxn>
                  <a:cxn ang="0">
                    <a:pos x="14" y="115"/>
                  </a:cxn>
                  <a:cxn ang="0">
                    <a:pos x="11" y="112"/>
                  </a:cxn>
                  <a:cxn ang="0">
                    <a:pos x="4" y="107"/>
                  </a:cxn>
                  <a:cxn ang="0">
                    <a:pos x="0" y="93"/>
                  </a:cxn>
                  <a:cxn ang="0">
                    <a:pos x="5" y="83"/>
                  </a:cxn>
                  <a:cxn ang="0">
                    <a:pos x="24" y="81"/>
                  </a:cxn>
                  <a:cxn ang="0">
                    <a:pos x="33" y="67"/>
                  </a:cxn>
                  <a:cxn ang="0">
                    <a:pos x="43" y="59"/>
                  </a:cxn>
                  <a:cxn ang="0">
                    <a:pos x="59" y="52"/>
                  </a:cxn>
                  <a:cxn ang="0">
                    <a:pos x="64" y="43"/>
                  </a:cxn>
                  <a:cxn ang="0">
                    <a:pos x="69" y="38"/>
                  </a:cxn>
                  <a:cxn ang="0">
                    <a:pos x="74" y="35"/>
                  </a:cxn>
                  <a:cxn ang="0">
                    <a:pos x="86" y="29"/>
                  </a:cxn>
                  <a:cxn ang="0">
                    <a:pos x="98" y="19"/>
                  </a:cxn>
                  <a:cxn ang="0">
                    <a:pos x="110" y="2"/>
                  </a:cxn>
                  <a:cxn ang="0">
                    <a:pos x="124" y="4"/>
                  </a:cxn>
                  <a:cxn ang="0">
                    <a:pos x="128" y="16"/>
                  </a:cxn>
                  <a:cxn ang="0">
                    <a:pos x="143" y="21"/>
                  </a:cxn>
                  <a:cxn ang="0">
                    <a:pos x="141" y="29"/>
                  </a:cxn>
                  <a:cxn ang="0">
                    <a:pos x="136" y="35"/>
                  </a:cxn>
                  <a:cxn ang="0">
                    <a:pos x="133" y="36"/>
                  </a:cxn>
                  <a:cxn ang="0">
                    <a:pos x="124" y="41"/>
                  </a:cxn>
                  <a:cxn ang="0">
                    <a:pos x="122" y="45"/>
                  </a:cxn>
                  <a:cxn ang="0">
                    <a:pos x="122" y="48"/>
                  </a:cxn>
                  <a:cxn ang="0">
                    <a:pos x="122" y="59"/>
                  </a:cxn>
                  <a:cxn ang="0">
                    <a:pos x="136" y="79"/>
                  </a:cxn>
                  <a:cxn ang="0">
                    <a:pos x="140" y="90"/>
                  </a:cxn>
                  <a:cxn ang="0">
                    <a:pos x="129" y="90"/>
                  </a:cxn>
                  <a:cxn ang="0">
                    <a:pos x="126" y="95"/>
                  </a:cxn>
                  <a:cxn ang="0">
                    <a:pos x="119" y="117"/>
                  </a:cxn>
                  <a:cxn ang="0">
                    <a:pos x="107" y="129"/>
                  </a:cxn>
                  <a:cxn ang="0">
                    <a:pos x="110" y="136"/>
                  </a:cxn>
                  <a:cxn ang="0">
                    <a:pos x="103" y="153"/>
                  </a:cxn>
                  <a:cxn ang="0">
                    <a:pos x="88" y="162"/>
                  </a:cxn>
                  <a:cxn ang="0">
                    <a:pos x="81" y="155"/>
                  </a:cxn>
                  <a:cxn ang="0">
                    <a:pos x="59" y="146"/>
                  </a:cxn>
                  <a:cxn ang="0">
                    <a:pos x="47" y="152"/>
                  </a:cxn>
                  <a:cxn ang="0">
                    <a:pos x="43" y="150"/>
                  </a:cxn>
                </a:cxnLst>
                <a:rect l="0" t="0" r="r" b="b"/>
                <a:pathLst>
                  <a:path w="146" h="162">
                    <a:moveTo>
                      <a:pt x="43" y="150"/>
                    </a:moveTo>
                    <a:lnTo>
                      <a:pt x="42" y="146"/>
                    </a:lnTo>
                    <a:lnTo>
                      <a:pt x="42" y="143"/>
                    </a:lnTo>
                    <a:lnTo>
                      <a:pt x="36" y="143"/>
                    </a:lnTo>
                    <a:lnTo>
                      <a:pt x="31" y="145"/>
                    </a:lnTo>
                    <a:lnTo>
                      <a:pt x="21" y="141"/>
                    </a:lnTo>
                    <a:lnTo>
                      <a:pt x="17" y="134"/>
                    </a:lnTo>
                    <a:lnTo>
                      <a:pt x="16" y="126"/>
                    </a:lnTo>
                    <a:lnTo>
                      <a:pt x="14" y="117"/>
                    </a:lnTo>
                    <a:lnTo>
                      <a:pt x="14" y="115"/>
                    </a:lnTo>
                    <a:lnTo>
                      <a:pt x="14" y="114"/>
                    </a:lnTo>
                    <a:lnTo>
                      <a:pt x="11" y="112"/>
                    </a:lnTo>
                    <a:lnTo>
                      <a:pt x="7" y="112"/>
                    </a:lnTo>
                    <a:lnTo>
                      <a:pt x="4" y="107"/>
                    </a:lnTo>
                    <a:lnTo>
                      <a:pt x="2" y="100"/>
                    </a:lnTo>
                    <a:lnTo>
                      <a:pt x="0" y="93"/>
                    </a:lnTo>
                    <a:lnTo>
                      <a:pt x="0" y="90"/>
                    </a:lnTo>
                    <a:lnTo>
                      <a:pt x="5" y="83"/>
                    </a:lnTo>
                    <a:lnTo>
                      <a:pt x="17" y="84"/>
                    </a:lnTo>
                    <a:lnTo>
                      <a:pt x="24" y="81"/>
                    </a:lnTo>
                    <a:lnTo>
                      <a:pt x="30" y="76"/>
                    </a:lnTo>
                    <a:lnTo>
                      <a:pt x="33" y="67"/>
                    </a:lnTo>
                    <a:lnTo>
                      <a:pt x="38" y="62"/>
                    </a:lnTo>
                    <a:lnTo>
                      <a:pt x="43" y="59"/>
                    </a:lnTo>
                    <a:lnTo>
                      <a:pt x="52" y="57"/>
                    </a:lnTo>
                    <a:lnTo>
                      <a:pt x="59" y="52"/>
                    </a:lnTo>
                    <a:lnTo>
                      <a:pt x="64" y="47"/>
                    </a:lnTo>
                    <a:lnTo>
                      <a:pt x="64" y="43"/>
                    </a:lnTo>
                    <a:lnTo>
                      <a:pt x="67" y="41"/>
                    </a:lnTo>
                    <a:lnTo>
                      <a:pt x="69" y="38"/>
                    </a:lnTo>
                    <a:lnTo>
                      <a:pt x="73" y="38"/>
                    </a:lnTo>
                    <a:lnTo>
                      <a:pt x="74" y="35"/>
                    </a:lnTo>
                    <a:lnTo>
                      <a:pt x="76" y="33"/>
                    </a:lnTo>
                    <a:lnTo>
                      <a:pt x="86" y="29"/>
                    </a:lnTo>
                    <a:lnTo>
                      <a:pt x="95" y="28"/>
                    </a:lnTo>
                    <a:lnTo>
                      <a:pt x="98" y="19"/>
                    </a:lnTo>
                    <a:lnTo>
                      <a:pt x="103" y="11"/>
                    </a:lnTo>
                    <a:lnTo>
                      <a:pt x="110" y="2"/>
                    </a:lnTo>
                    <a:lnTo>
                      <a:pt x="117" y="0"/>
                    </a:lnTo>
                    <a:lnTo>
                      <a:pt x="124" y="4"/>
                    </a:lnTo>
                    <a:lnTo>
                      <a:pt x="126" y="12"/>
                    </a:lnTo>
                    <a:lnTo>
                      <a:pt x="128" y="16"/>
                    </a:lnTo>
                    <a:lnTo>
                      <a:pt x="136" y="19"/>
                    </a:lnTo>
                    <a:lnTo>
                      <a:pt x="143" y="21"/>
                    </a:lnTo>
                    <a:lnTo>
                      <a:pt x="146" y="28"/>
                    </a:lnTo>
                    <a:lnTo>
                      <a:pt x="141" y="29"/>
                    </a:lnTo>
                    <a:lnTo>
                      <a:pt x="136" y="33"/>
                    </a:lnTo>
                    <a:lnTo>
                      <a:pt x="136" y="35"/>
                    </a:lnTo>
                    <a:lnTo>
                      <a:pt x="138" y="36"/>
                    </a:lnTo>
                    <a:lnTo>
                      <a:pt x="133" y="36"/>
                    </a:lnTo>
                    <a:lnTo>
                      <a:pt x="129" y="40"/>
                    </a:lnTo>
                    <a:lnTo>
                      <a:pt x="124" y="41"/>
                    </a:lnTo>
                    <a:lnTo>
                      <a:pt x="122" y="43"/>
                    </a:lnTo>
                    <a:lnTo>
                      <a:pt x="122" y="45"/>
                    </a:lnTo>
                    <a:lnTo>
                      <a:pt x="124" y="48"/>
                    </a:lnTo>
                    <a:lnTo>
                      <a:pt x="122" y="48"/>
                    </a:lnTo>
                    <a:lnTo>
                      <a:pt x="121" y="52"/>
                    </a:lnTo>
                    <a:lnTo>
                      <a:pt x="122" y="59"/>
                    </a:lnTo>
                    <a:lnTo>
                      <a:pt x="128" y="71"/>
                    </a:lnTo>
                    <a:lnTo>
                      <a:pt x="136" y="79"/>
                    </a:lnTo>
                    <a:lnTo>
                      <a:pt x="145" y="84"/>
                    </a:lnTo>
                    <a:lnTo>
                      <a:pt x="140" y="90"/>
                    </a:lnTo>
                    <a:lnTo>
                      <a:pt x="133" y="90"/>
                    </a:lnTo>
                    <a:lnTo>
                      <a:pt x="129" y="90"/>
                    </a:lnTo>
                    <a:lnTo>
                      <a:pt x="128" y="90"/>
                    </a:lnTo>
                    <a:lnTo>
                      <a:pt x="126" y="95"/>
                    </a:lnTo>
                    <a:lnTo>
                      <a:pt x="121" y="107"/>
                    </a:lnTo>
                    <a:lnTo>
                      <a:pt x="119" y="117"/>
                    </a:lnTo>
                    <a:lnTo>
                      <a:pt x="110" y="122"/>
                    </a:lnTo>
                    <a:lnTo>
                      <a:pt x="107" y="129"/>
                    </a:lnTo>
                    <a:lnTo>
                      <a:pt x="109" y="133"/>
                    </a:lnTo>
                    <a:lnTo>
                      <a:pt x="110" y="136"/>
                    </a:lnTo>
                    <a:lnTo>
                      <a:pt x="107" y="145"/>
                    </a:lnTo>
                    <a:lnTo>
                      <a:pt x="103" y="153"/>
                    </a:lnTo>
                    <a:lnTo>
                      <a:pt x="95" y="158"/>
                    </a:lnTo>
                    <a:lnTo>
                      <a:pt x="88" y="162"/>
                    </a:lnTo>
                    <a:lnTo>
                      <a:pt x="81" y="158"/>
                    </a:lnTo>
                    <a:lnTo>
                      <a:pt x="81" y="155"/>
                    </a:lnTo>
                    <a:lnTo>
                      <a:pt x="69" y="150"/>
                    </a:lnTo>
                    <a:lnTo>
                      <a:pt x="59" y="146"/>
                    </a:lnTo>
                    <a:lnTo>
                      <a:pt x="52" y="148"/>
                    </a:lnTo>
                    <a:lnTo>
                      <a:pt x="47" y="152"/>
                    </a:lnTo>
                    <a:lnTo>
                      <a:pt x="45" y="150"/>
                    </a:lnTo>
                    <a:lnTo>
                      <a:pt x="43" y="150"/>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445" name="Freeform 198"/>
              <p:cNvSpPr>
                <a:spLocks/>
              </p:cNvSpPr>
              <p:nvPr/>
            </p:nvSpPr>
            <p:spPr bwMode="auto">
              <a:xfrm>
                <a:off x="7031832" y="3978275"/>
                <a:ext cx="147638" cy="168275"/>
              </a:xfrm>
              <a:custGeom>
                <a:avLst/>
                <a:gdLst/>
                <a:ahLst/>
                <a:cxnLst>
                  <a:cxn ang="0">
                    <a:pos x="33" y="41"/>
                  </a:cxn>
                  <a:cxn ang="0">
                    <a:pos x="23" y="36"/>
                  </a:cxn>
                  <a:cxn ang="0">
                    <a:pos x="26" y="18"/>
                  </a:cxn>
                  <a:cxn ang="0">
                    <a:pos x="47" y="17"/>
                  </a:cxn>
                  <a:cxn ang="0">
                    <a:pos x="66" y="18"/>
                  </a:cxn>
                  <a:cxn ang="0">
                    <a:pos x="85" y="13"/>
                  </a:cxn>
                  <a:cxn ang="0">
                    <a:pos x="91" y="1"/>
                  </a:cxn>
                  <a:cxn ang="0">
                    <a:pos x="90" y="0"/>
                  </a:cxn>
                  <a:cxn ang="0">
                    <a:pos x="73" y="12"/>
                  </a:cxn>
                  <a:cxn ang="0">
                    <a:pos x="33" y="5"/>
                  </a:cxn>
                  <a:cxn ang="0">
                    <a:pos x="18" y="13"/>
                  </a:cxn>
                  <a:cxn ang="0">
                    <a:pos x="14" y="34"/>
                  </a:cxn>
                  <a:cxn ang="0">
                    <a:pos x="11" y="41"/>
                  </a:cxn>
                  <a:cxn ang="0">
                    <a:pos x="0" y="68"/>
                  </a:cxn>
                  <a:cxn ang="0">
                    <a:pos x="11" y="75"/>
                  </a:cxn>
                  <a:cxn ang="0">
                    <a:pos x="11" y="99"/>
                  </a:cxn>
                  <a:cxn ang="0">
                    <a:pos x="19" y="106"/>
                  </a:cxn>
                  <a:cxn ang="0">
                    <a:pos x="24" y="96"/>
                  </a:cxn>
                  <a:cxn ang="0">
                    <a:pos x="26" y="86"/>
                  </a:cxn>
                  <a:cxn ang="0">
                    <a:pos x="23" y="70"/>
                  </a:cxn>
                  <a:cxn ang="0">
                    <a:pos x="30" y="63"/>
                  </a:cxn>
                  <a:cxn ang="0">
                    <a:pos x="33" y="63"/>
                  </a:cxn>
                  <a:cxn ang="0">
                    <a:pos x="35" y="80"/>
                  </a:cxn>
                  <a:cxn ang="0">
                    <a:pos x="40" y="91"/>
                  </a:cxn>
                  <a:cxn ang="0">
                    <a:pos x="47" y="94"/>
                  </a:cxn>
                  <a:cxn ang="0">
                    <a:pos x="57" y="84"/>
                  </a:cxn>
                  <a:cxn ang="0">
                    <a:pos x="50" y="74"/>
                  </a:cxn>
                  <a:cxn ang="0">
                    <a:pos x="52" y="72"/>
                  </a:cxn>
                  <a:cxn ang="0">
                    <a:pos x="43" y="60"/>
                  </a:cxn>
                  <a:cxn ang="0">
                    <a:pos x="40" y="49"/>
                  </a:cxn>
                  <a:cxn ang="0">
                    <a:pos x="54" y="43"/>
                  </a:cxn>
                  <a:cxn ang="0">
                    <a:pos x="67" y="36"/>
                  </a:cxn>
                  <a:cxn ang="0">
                    <a:pos x="61" y="31"/>
                  </a:cxn>
                  <a:cxn ang="0">
                    <a:pos x="40" y="37"/>
                  </a:cxn>
                  <a:cxn ang="0">
                    <a:pos x="36" y="39"/>
                  </a:cxn>
                </a:cxnLst>
                <a:rect l="0" t="0" r="r" b="b"/>
                <a:pathLst>
                  <a:path w="93" h="106">
                    <a:moveTo>
                      <a:pt x="36" y="39"/>
                    </a:moveTo>
                    <a:lnTo>
                      <a:pt x="33" y="41"/>
                    </a:lnTo>
                    <a:lnTo>
                      <a:pt x="31" y="43"/>
                    </a:lnTo>
                    <a:lnTo>
                      <a:pt x="23" y="36"/>
                    </a:lnTo>
                    <a:lnTo>
                      <a:pt x="21" y="25"/>
                    </a:lnTo>
                    <a:lnTo>
                      <a:pt x="26" y="18"/>
                    </a:lnTo>
                    <a:lnTo>
                      <a:pt x="38" y="18"/>
                    </a:lnTo>
                    <a:lnTo>
                      <a:pt x="47" y="17"/>
                    </a:lnTo>
                    <a:lnTo>
                      <a:pt x="57" y="17"/>
                    </a:lnTo>
                    <a:lnTo>
                      <a:pt x="66" y="18"/>
                    </a:lnTo>
                    <a:lnTo>
                      <a:pt x="74" y="20"/>
                    </a:lnTo>
                    <a:lnTo>
                      <a:pt x="85" y="13"/>
                    </a:lnTo>
                    <a:lnTo>
                      <a:pt x="90" y="3"/>
                    </a:lnTo>
                    <a:lnTo>
                      <a:pt x="91" y="1"/>
                    </a:lnTo>
                    <a:lnTo>
                      <a:pt x="93" y="0"/>
                    </a:lnTo>
                    <a:lnTo>
                      <a:pt x="90" y="0"/>
                    </a:lnTo>
                    <a:lnTo>
                      <a:pt x="79" y="5"/>
                    </a:lnTo>
                    <a:lnTo>
                      <a:pt x="73" y="12"/>
                    </a:lnTo>
                    <a:lnTo>
                      <a:pt x="69" y="12"/>
                    </a:lnTo>
                    <a:lnTo>
                      <a:pt x="33" y="5"/>
                    </a:lnTo>
                    <a:lnTo>
                      <a:pt x="23" y="6"/>
                    </a:lnTo>
                    <a:lnTo>
                      <a:pt x="18" y="13"/>
                    </a:lnTo>
                    <a:lnTo>
                      <a:pt x="14" y="24"/>
                    </a:lnTo>
                    <a:lnTo>
                      <a:pt x="14" y="34"/>
                    </a:lnTo>
                    <a:lnTo>
                      <a:pt x="12" y="37"/>
                    </a:lnTo>
                    <a:lnTo>
                      <a:pt x="11" y="41"/>
                    </a:lnTo>
                    <a:lnTo>
                      <a:pt x="2" y="55"/>
                    </a:lnTo>
                    <a:lnTo>
                      <a:pt x="0" y="68"/>
                    </a:lnTo>
                    <a:lnTo>
                      <a:pt x="4" y="74"/>
                    </a:lnTo>
                    <a:lnTo>
                      <a:pt x="11" y="75"/>
                    </a:lnTo>
                    <a:lnTo>
                      <a:pt x="11" y="87"/>
                    </a:lnTo>
                    <a:lnTo>
                      <a:pt x="11" y="99"/>
                    </a:lnTo>
                    <a:lnTo>
                      <a:pt x="12" y="103"/>
                    </a:lnTo>
                    <a:lnTo>
                      <a:pt x="19" y="106"/>
                    </a:lnTo>
                    <a:lnTo>
                      <a:pt x="21" y="103"/>
                    </a:lnTo>
                    <a:lnTo>
                      <a:pt x="24" y="96"/>
                    </a:lnTo>
                    <a:lnTo>
                      <a:pt x="24" y="89"/>
                    </a:lnTo>
                    <a:lnTo>
                      <a:pt x="26" y="86"/>
                    </a:lnTo>
                    <a:lnTo>
                      <a:pt x="24" y="77"/>
                    </a:lnTo>
                    <a:lnTo>
                      <a:pt x="23" y="70"/>
                    </a:lnTo>
                    <a:lnTo>
                      <a:pt x="24" y="65"/>
                    </a:lnTo>
                    <a:lnTo>
                      <a:pt x="30" y="63"/>
                    </a:lnTo>
                    <a:lnTo>
                      <a:pt x="31" y="63"/>
                    </a:lnTo>
                    <a:lnTo>
                      <a:pt x="33" y="63"/>
                    </a:lnTo>
                    <a:lnTo>
                      <a:pt x="31" y="74"/>
                    </a:lnTo>
                    <a:lnTo>
                      <a:pt x="35" y="80"/>
                    </a:lnTo>
                    <a:lnTo>
                      <a:pt x="40" y="89"/>
                    </a:lnTo>
                    <a:lnTo>
                      <a:pt x="40" y="91"/>
                    </a:lnTo>
                    <a:lnTo>
                      <a:pt x="40" y="94"/>
                    </a:lnTo>
                    <a:lnTo>
                      <a:pt x="47" y="94"/>
                    </a:lnTo>
                    <a:lnTo>
                      <a:pt x="52" y="89"/>
                    </a:lnTo>
                    <a:lnTo>
                      <a:pt x="57" y="84"/>
                    </a:lnTo>
                    <a:lnTo>
                      <a:pt x="52" y="79"/>
                    </a:lnTo>
                    <a:lnTo>
                      <a:pt x="50" y="74"/>
                    </a:lnTo>
                    <a:lnTo>
                      <a:pt x="50" y="72"/>
                    </a:lnTo>
                    <a:lnTo>
                      <a:pt x="52" y="72"/>
                    </a:lnTo>
                    <a:lnTo>
                      <a:pt x="47" y="67"/>
                    </a:lnTo>
                    <a:lnTo>
                      <a:pt x="43" y="60"/>
                    </a:lnTo>
                    <a:lnTo>
                      <a:pt x="40" y="51"/>
                    </a:lnTo>
                    <a:lnTo>
                      <a:pt x="40" y="49"/>
                    </a:lnTo>
                    <a:lnTo>
                      <a:pt x="47" y="46"/>
                    </a:lnTo>
                    <a:lnTo>
                      <a:pt x="54" y="43"/>
                    </a:lnTo>
                    <a:lnTo>
                      <a:pt x="59" y="39"/>
                    </a:lnTo>
                    <a:lnTo>
                      <a:pt x="67" y="36"/>
                    </a:lnTo>
                    <a:lnTo>
                      <a:pt x="67" y="31"/>
                    </a:lnTo>
                    <a:lnTo>
                      <a:pt x="61" y="31"/>
                    </a:lnTo>
                    <a:lnTo>
                      <a:pt x="50" y="34"/>
                    </a:lnTo>
                    <a:lnTo>
                      <a:pt x="40" y="37"/>
                    </a:lnTo>
                    <a:lnTo>
                      <a:pt x="36" y="41"/>
                    </a:lnTo>
                    <a:lnTo>
                      <a:pt x="36" y="39"/>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446" name="Freeform 199"/>
              <p:cNvSpPr>
                <a:spLocks/>
              </p:cNvSpPr>
              <p:nvPr/>
            </p:nvSpPr>
            <p:spPr bwMode="auto">
              <a:xfrm>
                <a:off x="6728619" y="4149725"/>
                <a:ext cx="233363" cy="68262"/>
              </a:xfrm>
              <a:custGeom>
                <a:avLst/>
                <a:gdLst/>
                <a:ahLst/>
                <a:cxnLst>
                  <a:cxn ang="0">
                    <a:pos x="141" y="41"/>
                  </a:cxn>
                  <a:cxn ang="0">
                    <a:pos x="136" y="39"/>
                  </a:cxn>
                  <a:cxn ang="0">
                    <a:pos x="131" y="38"/>
                  </a:cxn>
                  <a:cxn ang="0">
                    <a:pos x="129" y="39"/>
                  </a:cxn>
                  <a:cxn ang="0">
                    <a:pos x="131" y="43"/>
                  </a:cxn>
                  <a:cxn ang="0">
                    <a:pos x="117" y="38"/>
                  </a:cxn>
                  <a:cxn ang="0">
                    <a:pos x="104" y="36"/>
                  </a:cxn>
                  <a:cxn ang="0">
                    <a:pos x="90" y="36"/>
                  </a:cxn>
                  <a:cxn ang="0">
                    <a:pos x="78" y="36"/>
                  </a:cxn>
                  <a:cxn ang="0">
                    <a:pos x="69" y="33"/>
                  </a:cxn>
                  <a:cxn ang="0">
                    <a:pos x="64" y="29"/>
                  </a:cxn>
                  <a:cxn ang="0">
                    <a:pos x="50" y="27"/>
                  </a:cxn>
                  <a:cxn ang="0">
                    <a:pos x="37" y="26"/>
                  </a:cxn>
                  <a:cxn ang="0">
                    <a:pos x="24" y="24"/>
                  </a:cxn>
                  <a:cxn ang="0">
                    <a:pos x="16" y="24"/>
                  </a:cxn>
                  <a:cxn ang="0">
                    <a:pos x="7" y="15"/>
                  </a:cxn>
                  <a:cxn ang="0">
                    <a:pos x="0" y="12"/>
                  </a:cxn>
                  <a:cxn ang="0">
                    <a:pos x="4" y="5"/>
                  </a:cxn>
                  <a:cxn ang="0">
                    <a:pos x="12" y="2"/>
                  </a:cxn>
                  <a:cxn ang="0">
                    <a:pos x="14" y="2"/>
                  </a:cxn>
                  <a:cxn ang="0">
                    <a:pos x="16" y="3"/>
                  </a:cxn>
                  <a:cxn ang="0">
                    <a:pos x="19" y="2"/>
                  </a:cxn>
                  <a:cxn ang="0">
                    <a:pos x="24" y="0"/>
                  </a:cxn>
                  <a:cxn ang="0">
                    <a:pos x="33" y="2"/>
                  </a:cxn>
                  <a:cxn ang="0">
                    <a:pos x="43" y="8"/>
                  </a:cxn>
                  <a:cxn ang="0">
                    <a:pos x="52" y="14"/>
                  </a:cxn>
                  <a:cxn ang="0">
                    <a:pos x="64" y="17"/>
                  </a:cxn>
                  <a:cxn ang="0">
                    <a:pos x="71" y="12"/>
                  </a:cxn>
                  <a:cxn ang="0">
                    <a:pos x="78" y="8"/>
                  </a:cxn>
                  <a:cxn ang="0">
                    <a:pos x="90" y="14"/>
                  </a:cxn>
                  <a:cxn ang="0">
                    <a:pos x="102" y="19"/>
                  </a:cxn>
                  <a:cxn ang="0">
                    <a:pos x="116" y="15"/>
                  </a:cxn>
                  <a:cxn ang="0">
                    <a:pos x="121" y="15"/>
                  </a:cxn>
                  <a:cxn ang="0">
                    <a:pos x="117" y="17"/>
                  </a:cxn>
                  <a:cxn ang="0">
                    <a:pos x="110" y="19"/>
                  </a:cxn>
                  <a:cxn ang="0">
                    <a:pos x="104" y="19"/>
                  </a:cxn>
                  <a:cxn ang="0">
                    <a:pos x="102" y="19"/>
                  </a:cxn>
                  <a:cxn ang="0">
                    <a:pos x="110" y="24"/>
                  </a:cxn>
                  <a:cxn ang="0">
                    <a:pos x="123" y="26"/>
                  </a:cxn>
                  <a:cxn ang="0">
                    <a:pos x="124" y="27"/>
                  </a:cxn>
                  <a:cxn ang="0">
                    <a:pos x="128" y="31"/>
                  </a:cxn>
                  <a:cxn ang="0">
                    <a:pos x="133" y="31"/>
                  </a:cxn>
                  <a:cxn ang="0">
                    <a:pos x="140" y="33"/>
                  </a:cxn>
                  <a:cxn ang="0">
                    <a:pos x="143" y="33"/>
                  </a:cxn>
                  <a:cxn ang="0">
                    <a:pos x="147" y="36"/>
                  </a:cxn>
                  <a:cxn ang="0">
                    <a:pos x="143" y="38"/>
                  </a:cxn>
                  <a:cxn ang="0">
                    <a:pos x="141" y="41"/>
                  </a:cxn>
                </a:cxnLst>
                <a:rect l="0" t="0" r="r" b="b"/>
                <a:pathLst>
                  <a:path w="147" h="43">
                    <a:moveTo>
                      <a:pt x="141" y="41"/>
                    </a:moveTo>
                    <a:lnTo>
                      <a:pt x="136" y="39"/>
                    </a:lnTo>
                    <a:lnTo>
                      <a:pt x="131" y="38"/>
                    </a:lnTo>
                    <a:lnTo>
                      <a:pt x="129" y="39"/>
                    </a:lnTo>
                    <a:lnTo>
                      <a:pt x="131" y="43"/>
                    </a:lnTo>
                    <a:lnTo>
                      <a:pt x="117" y="38"/>
                    </a:lnTo>
                    <a:lnTo>
                      <a:pt x="104" y="36"/>
                    </a:lnTo>
                    <a:lnTo>
                      <a:pt x="90" y="36"/>
                    </a:lnTo>
                    <a:lnTo>
                      <a:pt x="78" y="36"/>
                    </a:lnTo>
                    <a:lnTo>
                      <a:pt x="69" y="33"/>
                    </a:lnTo>
                    <a:lnTo>
                      <a:pt x="64" y="29"/>
                    </a:lnTo>
                    <a:lnTo>
                      <a:pt x="50" y="27"/>
                    </a:lnTo>
                    <a:lnTo>
                      <a:pt x="37" y="26"/>
                    </a:lnTo>
                    <a:lnTo>
                      <a:pt x="24" y="24"/>
                    </a:lnTo>
                    <a:lnTo>
                      <a:pt x="16" y="24"/>
                    </a:lnTo>
                    <a:lnTo>
                      <a:pt x="7" y="15"/>
                    </a:lnTo>
                    <a:lnTo>
                      <a:pt x="0" y="12"/>
                    </a:lnTo>
                    <a:lnTo>
                      <a:pt x="4" y="5"/>
                    </a:lnTo>
                    <a:lnTo>
                      <a:pt x="12" y="2"/>
                    </a:lnTo>
                    <a:lnTo>
                      <a:pt x="14" y="2"/>
                    </a:lnTo>
                    <a:lnTo>
                      <a:pt x="16" y="3"/>
                    </a:lnTo>
                    <a:lnTo>
                      <a:pt x="19" y="2"/>
                    </a:lnTo>
                    <a:lnTo>
                      <a:pt x="24" y="0"/>
                    </a:lnTo>
                    <a:lnTo>
                      <a:pt x="33" y="2"/>
                    </a:lnTo>
                    <a:lnTo>
                      <a:pt x="43" y="8"/>
                    </a:lnTo>
                    <a:lnTo>
                      <a:pt x="52" y="14"/>
                    </a:lnTo>
                    <a:lnTo>
                      <a:pt x="64" y="17"/>
                    </a:lnTo>
                    <a:lnTo>
                      <a:pt x="71" y="12"/>
                    </a:lnTo>
                    <a:lnTo>
                      <a:pt x="78" y="8"/>
                    </a:lnTo>
                    <a:lnTo>
                      <a:pt x="90" y="14"/>
                    </a:lnTo>
                    <a:lnTo>
                      <a:pt x="102" y="19"/>
                    </a:lnTo>
                    <a:lnTo>
                      <a:pt x="116" y="15"/>
                    </a:lnTo>
                    <a:lnTo>
                      <a:pt x="121" y="15"/>
                    </a:lnTo>
                    <a:lnTo>
                      <a:pt x="117" y="17"/>
                    </a:lnTo>
                    <a:lnTo>
                      <a:pt x="110" y="19"/>
                    </a:lnTo>
                    <a:lnTo>
                      <a:pt x="104" y="19"/>
                    </a:lnTo>
                    <a:lnTo>
                      <a:pt x="102" y="19"/>
                    </a:lnTo>
                    <a:lnTo>
                      <a:pt x="110" y="24"/>
                    </a:lnTo>
                    <a:lnTo>
                      <a:pt x="123" y="26"/>
                    </a:lnTo>
                    <a:lnTo>
                      <a:pt x="124" y="27"/>
                    </a:lnTo>
                    <a:lnTo>
                      <a:pt x="128" y="31"/>
                    </a:lnTo>
                    <a:lnTo>
                      <a:pt x="133" y="31"/>
                    </a:lnTo>
                    <a:lnTo>
                      <a:pt x="140" y="33"/>
                    </a:lnTo>
                    <a:lnTo>
                      <a:pt x="143" y="33"/>
                    </a:lnTo>
                    <a:lnTo>
                      <a:pt x="147" y="36"/>
                    </a:lnTo>
                    <a:lnTo>
                      <a:pt x="143" y="38"/>
                    </a:lnTo>
                    <a:lnTo>
                      <a:pt x="141" y="41"/>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447" name="Freeform 200"/>
              <p:cNvSpPr>
                <a:spLocks/>
              </p:cNvSpPr>
              <p:nvPr/>
            </p:nvSpPr>
            <p:spPr bwMode="auto">
              <a:xfrm>
                <a:off x="7060407" y="4203700"/>
                <a:ext cx="69850" cy="17462"/>
              </a:xfrm>
              <a:custGeom>
                <a:avLst/>
                <a:gdLst/>
                <a:ahLst/>
                <a:cxnLst>
                  <a:cxn ang="0">
                    <a:pos x="29" y="11"/>
                  </a:cxn>
                  <a:cxn ang="0">
                    <a:pos x="18" y="11"/>
                  </a:cxn>
                  <a:cxn ang="0">
                    <a:pos x="10" y="11"/>
                  </a:cxn>
                  <a:cxn ang="0">
                    <a:pos x="3" y="9"/>
                  </a:cxn>
                  <a:cxn ang="0">
                    <a:pos x="0" y="5"/>
                  </a:cxn>
                  <a:cxn ang="0">
                    <a:pos x="1" y="2"/>
                  </a:cxn>
                  <a:cxn ang="0">
                    <a:pos x="8" y="2"/>
                  </a:cxn>
                  <a:cxn ang="0">
                    <a:pos x="18" y="4"/>
                  </a:cxn>
                  <a:cxn ang="0">
                    <a:pos x="29" y="5"/>
                  </a:cxn>
                  <a:cxn ang="0">
                    <a:pos x="36" y="4"/>
                  </a:cxn>
                  <a:cxn ang="0">
                    <a:pos x="44" y="0"/>
                  </a:cxn>
                  <a:cxn ang="0">
                    <a:pos x="37" y="7"/>
                  </a:cxn>
                  <a:cxn ang="0">
                    <a:pos x="29" y="11"/>
                  </a:cxn>
                </a:cxnLst>
                <a:rect l="0" t="0" r="r" b="b"/>
                <a:pathLst>
                  <a:path w="44" h="11">
                    <a:moveTo>
                      <a:pt x="29" y="11"/>
                    </a:moveTo>
                    <a:lnTo>
                      <a:pt x="18" y="11"/>
                    </a:lnTo>
                    <a:lnTo>
                      <a:pt x="10" y="11"/>
                    </a:lnTo>
                    <a:lnTo>
                      <a:pt x="3" y="9"/>
                    </a:lnTo>
                    <a:lnTo>
                      <a:pt x="0" y="5"/>
                    </a:lnTo>
                    <a:lnTo>
                      <a:pt x="1" y="2"/>
                    </a:lnTo>
                    <a:lnTo>
                      <a:pt x="8" y="2"/>
                    </a:lnTo>
                    <a:lnTo>
                      <a:pt x="18" y="4"/>
                    </a:lnTo>
                    <a:lnTo>
                      <a:pt x="29" y="5"/>
                    </a:lnTo>
                    <a:lnTo>
                      <a:pt x="36" y="4"/>
                    </a:lnTo>
                    <a:lnTo>
                      <a:pt x="44" y="0"/>
                    </a:lnTo>
                    <a:lnTo>
                      <a:pt x="37" y="7"/>
                    </a:lnTo>
                    <a:lnTo>
                      <a:pt x="29" y="11"/>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448" name="Freeform 201"/>
              <p:cNvSpPr>
                <a:spLocks/>
              </p:cNvSpPr>
              <p:nvPr/>
            </p:nvSpPr>
            <p:spPr bwMode="auto">
              <a:xfrm>
                <a:off x="6988969" y="4210050"/>
                <a:ext cx="49213" cy="15875"/>
              </a:xfrm>
              <a:custGeom>
                <a:avLst/>
                <a:gdLst/>
                <a:ahLst/>
                <a:cxnLst>
                  <a:cxn ang="0">
                    <a:pos x="31" y="7"/>
                  </a:cxn>
                  <a:cxn ang="0">
                    <a:pos x="27" y="7"/>
                  </a:cxn>
                  <a:cxn ang="0">
                    <a:pos x="22" y="5"/>
                  </a:cxn>
                  <a:cxn ang="0">
                    <a:pos x="15" y="7"/>
                  </a:cxn>
                  <a:cxn ang="0">
                    <a:pos x="10" y="10"/>
                  </a:cxn>
                  <a:cxn ang="0">
                    <a:pos x="3" y="8"/>
                  </a:cxn>
                  <a:cxn ang="0">
                    <a:pos x="0" y="7"/>
                  </a:cxn>
                  <a:cxn ang="0">
                    <a:pos x="2" y="1"/>
                  </a:cxn>
                  <a:cxn ang="0">
                    <a:pos x="8" y="1"/>
                  </a:cxn>
                  <a:cxn ang="0">
                    <a:pos x="14" y="1"/>
                  </a:cxn>
                  <a:cxn ang="0">
                    <a:pos x="19" y="3"/>
                  </a:cxn>
                  <a:cxn ang="0">
                    <a:pos x="19" y="0"/>
                  </a:cxn>
                  <a:cxn ang="0">
                    <a:pos x="31" y="0"/>
                  </a:cxn>
                  <a:cxn ang="0">
                    <a:pos x="31" y="3"/>
                  </a:cxn>
                  <a:cxn ang="0">
                    <a:pos x="31" y="7"/>
                  </a:cxn>
                </a:cxnLst>
                <a:rect l="0" t="0" r="r" b="b"/>
                <a:pathLst>
                  <a:path w="31" h="10">
                    <a:moveTo>
                      <a:pt x="31" y="7"/>
                    </a:moveTo>
                    <a:lnTo>
                      <a:pt x="27" y="7"/>
                    </a:lnTo>
                    <a:lnTo>
                      <a:pt x="22" y="5"/>
                    </a:lnTo>
                    <a:lnTo>
                      <a:pt x="15" y="7"/>
                    </a:lnTo>
                    <a:lnTo>
                      <a:pt x="10" y="10"/>
                    </a:lnTo>
                    <a:lnTo>
                      <a:pt x="3" y="8"/>
                    </a:lnTo>
                    <a:lnTo>
                      <a:pt x="0" y="7"/>
                    </a:lnTo>
                    <a:lnTo>
                      <a:pt x="2" y="1"/>
                    </a:lnTo>
                    <a:lnTo>
                      <a:pt x="8" y="1"/>
                    </a:lnTo>
                    <a:lnTo>
                      <a:pt x="14" y="1"/>
                    </a:lnTo>
                    <a:lnTo>
                      <a:pt x="19" y="3"/>
                    </a:lnTo>
                    <a:lnTo>
                      <a:pt x="19" y="0"/>
                    </a:lnTo>
                    <a:lnTo>
                      <a:pt x="31" y="0"/>
                    </a:lnTo>
                    <a:lnTo>
                      <a:pt x="31" y="3"/>
                    </a:lnTo>
                    <a:lnTo>
                      <a:pt x="31" y="7"/>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466" name="Freeform 202"/>
              <p:cNvSpPr>
                <a:spLocks/>
              </p:cNvSpPr>
              <p:nvPr/>
            </p:nvSpPr>
            <p:spPr bwMode="auto">
              <a:xfrm>
                <a:off x="7039769" y="4229100"/>
                <a:ext cx="36513" cy="26987"/>
              </a:xfrm>
              <a:custGeom>
                <a:avLst/>
                <a:gdLst/>
                <a:ahLst/>
                <a:cxnLst>
                  <a:cxn ang="0">
                    <a:pos x="18" y="17"/>
                  </a:cxn>
                  <a:cxn ang="0">
                    <a:pos x="14" y="14"/>
                  </a:cxn>
                  <a:cxn ang="0">
                    <a:pos x="14" y="10"/>
                  </a:cxn>
                  <a:cxn ang="0">
                    <a:pos x="4" y="8"/>
                  </a:cxn>
                  <a:cxn ang="0">
                    <a:pos x="0" y="5"/>
                  </a:cxn>
                  <a:cxn ang="0">
                    <a:pos x="4" y="0"/>
                  </a:cxn>
                  <a:cxn ang="0">
                    <a:pos x="11" y="1"/>
                  </a:cxn>
                  <a:cxn ang="0">
                    <a:pos x="13" y="1"/>
                  </a:cxn>
                  <a:cxn ang="0">
                    <a:pos x="16" y="1"/>
                  </a:cxn>
                  <a:cxn ang="0">
                    <a:pos x="19" y="7"/>
                  </a:cxn>
                  <a:cxn ang="0">
                    <a:pos x="23" y="14"/>
                  </a:cxn>
                  <a:cxn ang="0">
                    <a:pos x="21" y="15"/>
                  </a:cxn>
                  <a:cxn ang="0">
                    <a:pos x="19" y="17"/>
                  </a:cxn>
                  <a:cxn ang="0">
                    <a:pos x="18" y="17"/>
                  </a:cxn>
                </a:cxnLst>
                <a:rect l="0" t="0" r="r" b="b"/>
                <a:pathLst>
                  <a:path w="23" h="17">
                    <a:moveTo>
                      <a:pt x="18" y="17"/>
                    </a:moveTo>
                    <a:lnTo>
                      <a:pt x="14" y="14"/>
                    </a:lnTo>
                    <a:lnTo>
                      <a:pt x="14" y="10"/>
                    </a:lnTo>
                    <a:lnTo>
                      <a:pt x="4" y="8"/>
                    </a:lnTo>
                    <a:lnTo>
                      <a:pt x="0" y="5"/>
                    </a:lnTo>
                    <a:lnTo>
                      <a:pt x="4" y="0"/>
                    </a:lnTo>
                    <a:lnTo>
                      <a:pt x="11" y="1"/>
                    </a:lnTo>
                    <a:lnTo>
                      <a:pt x="13" y="1"/>
                    </a:lnTo>
                    <a:lnTo>
                      <a:pt x="16" y="1"/>
                    </a:lnTo>
                    <a:lnTo>
                      <a:pt x="19" y="7"/>
                    </a:lnTo>
                    <a:lnTo>
                      <a:pt x="23" y="14"/>
                    </a:lnTo>
                    <a:lnTo>
                      <a:pt x="21" y="15"/>
                    </a:lnTo>
                    <a:lnTo>
                      <a:pt x="19" y="17"/>
                    </a:lnTo>
                    <a:lnTo>
                      <a:pt x="18" y="17"/>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467" name="Freeform 203"/>
              <p:cNvSpPr>
                <a:spLocks/>
              </p:cNvSpPr>
              <p:nvPr/>
            </p:nvSpPr>
            <p:spPr bwMode="auto">
              <a:xfrm>
                <a:off x="6971507" y="4206875"/>
                <a:ext cx="14288" cy="14287"/>
              </a:xfrm>
              <a:custGeom>
                <a:avLst/>
                <a:gdLst/>
                <a:ahLst/>
                <a:cxnLst>
                  <a:cxn ang="0">
                    <a:pos x="0" y="0"/>
                  </a:cxn>
                  <a:cxn ang="0">
                    <a:pos x="4" y="0"/>
                  </a:cxn>
                  <a:cxn ang="0">
                    <a:pos x="6" y="2"/>
                  </a:cxn>
                  <a:cxn ang="0">
                    <a:pos x="9" y="3"/>
                  </a:cxn>
                  <a:cxn ang="0">
                    <a:pos x="6" y="7"/>
                  </a:cxn>
                  <a:cxn ang="0">
                    <a:pos x="4" y="9"/>
                  </a:cxn>
                  <a:cxn ang="0">
                    <a:pos x="0" y="7"/>
                  </a:cxn>
                  <a:cxn ang="0">
                    <a:pos x="0" y="5"/>
                  </a:cxn>
                  <a:cxn ang="0">
                    <a:pos x="0" y="2"/>
                  </a:cxn>
                  <a:cxn ang="0">
                    <a:pos x="0" y="0"/>
                  </a:cxn>
                </a:cxnLst>
                <a:rect l="0" t="0" r="r" b="b"/>
                <a:pathLst>
                  <a:path w="9" h="9">
                    <a:moveTo>
                      <a:pt x="0" y="0"/>
                    </a:moveTo>
                    <a:lnTo>
                      <a:pt x="4" y="0"/>
                    </a:lnTo>
                    <a:lnTo>
                      <a:pt x="6" y="2"/>
                    </a:lnTo>
                    <a:lnTo>
                      <a:pt x="9" y="3"/>
                    </a:lnTo>
                    <a:lnTo>
                      <a:pt x="6" y="7"/>
                    </a:lnTo>
                    <a:lnTo>
                      <a:pt x="4" y="9"/>
                    </a:lnTo>
                    <a:lnTo>
                      <a:pt x="0" y="7"/>
                    </a:lnTo>
                    <a:lnTo>
                      <a:pt x="0" y="5"/>
                    </a:lnTo>
                    <a:lnTo>
                      <a:pt x="0" y="2"/>
                    </a:lnTo>
                    <a:lnTo>
                      <a:pt x="0" y="0"/>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468" name="Freeform 204"/>
              <p:cNvSpPr>
                <a:spLocks/>
              </p:cNvSpPr>
              <p:nvPr/>
            </p:nvSpPr>
            <p:spPr bwMode="auto">
              <a:xfrm>
                <a:off x="7141369" y="4210050"/>
                <a:ext cx="82550" cy="46037"/>
              </a:xfrm>
              <a:custGeom>
                <a:avLst/>
                <a:gdLst/>
                <a:ahLst/>
                <a:cxnLst>
                  <a:cxn ang="0">
                    <a:pos x="22" y="13"/>
                  </a:cxn>
                  <a:cxn ang="0">
                    <a:pos x="21" y="15"/>
                  </a:cxn>
                  <a:cxn ang="0">
                    <a:pos x="21" y="20"/>
                  </a:cxn>
                  <a:cxn ang="0">
                    <a:pos x="14" y="26"/>
                  </a:cxn>
                  <a:cxn ang="0">
                    <a:pos x="4" y="29"/>
                  </a:cxn>
                  <a:cxn ang="0">
                    <a:pos x="0" y="27"/>
                  </a:cxn>
                  <a:cxn ang="0">
                    <a:pos x="0" y="26"/>
                  </a:cxn>
                  <a:cxn ang="0">
                    <a:pos x="5" y="13"/>
                  </a:cxn>
                  <a:cxn ang="0">
                    <a:pos x="17" y="12"/>
                  </a:cxn>
                  <a:cxn ang="0">
                    <a:pos x="19" y="8"/>
                  </a:cxn>
                  <a:cxn ang="0">
                    <a:pos x="21" y="7"/>
                  </a:cxn>
                  <a:cxn ang="0">
                    <a:pos x="26" y="1"/>
                  </a:cxn>
                  <a:cxn ang="0">
                    <a:pos x="36" y="1"/>
                  </a:cxn>
                  <a:cxn ang="0">
                    <a:pos x="45" y="0"/>
                  </a:cxn>
                  <a:cxn ang="0">
                    <a:pos x="52" y="3"/>
                  </a:cxn>
                  <a:cxn ang="0">
                    <a:pos x="45" y="7"/>
                  </a:cxn>
                  <a:cxn ang="0">
                    <a:pos x="38" y="10"/>
                  </a:cxn>
                  <a:cxn ang="0">
                    <a:pos x="29" y="12"/>
                  </a:cxn>
                  <a:cxn ang="0">
                    <a:pos x="22" y="13"/>
                  </a:cxn>
                </a:cxnLst>
                <a:rect l="0" t="0" r="r" b="b"/>
                <a:pathLst>
                  <a:path w="52" h="29">
                    <a:moveTo>
                      <a:pt x="22" y="13"/>
                    </a:moveTo>
                    <a:lnTo>
                      <a:pt x="21" y="15"/>
                    </a:lnTo>
                    <a:lnTo>
                      <a:pt x="21" y="20"/>
                    </a:lnTo>
                    <a:lnTo>
                      <a:pt x="14" y="26"/>
                    </a:lnTo>
                    <a:lnTo>
                      <a:pt x="4" y="29"/>
                    </a:lnTo>
                    <a:lnTo>
                      <a:pt x="0" y="27"/>
                    </a:lnTo>
                    <a:lnTo>
                      <a:pt x="0" y="26"/>
                    </a:lnTo>
                    <a:lnTo>
                      <a:pt x="5" y="13"/>
                    </a:lnTo>
                    <a:lnTo>
                      <a:pt x="17" y="12"/>
                    </a:lnTo>
                    <a:lnTo>
                      <a:pt x="19" y="8"/>
                    </a:lnTo>
                    <a:lnTo>
                      <a:pt x="21" y="7"/>
                    </a:lnTo>
                    <a:lnTo>
                      <a:pt x="26" y="1"/>
                    </a:lnTo>
                    <a:lnTo>
                      <a:pt x="36" y="1"/>
                    </a:lnTo>
                    <a:lnTo>
                      <a:pt x="45" y="0"/>
                    </a:lnTo>
                    <a:lnTo>
                      <a:pt x="52" y="3"/>
                    </a:lnTo>
                    <a:lnTo>
                      <a:pt x="45" y="7"/>
                    </a:lnTo>
                    <a:lnTo>
                      <a:pt x="38" y="10"/>
                    </a:lnTo>
                    <a:lnTo>
                      <a:pt x="29" y="12"/>
                    </a:lnTo>
                    <a:lnTo>
                      <a:pt x="22" y="13"/>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469" name="Freeform 205"/>
              <p:cNvSpPr>
                <a:spLocks/>
              </p:cNvSpPr>
              <p:nvPr/>
            </p:nvSpPr>
            <p:spPr bwMode="auto">
              <a:xfrm>
                <a:off x="7384257" y="4143375"/>
                <a:ext cx="14288" cy="33337"/>
              </a:xfrm>
              <a:custGeom>
                <a:avLst/>
                <a:gdLst/>
                <a:ahLst/>
                <a:cxnLst>
                  <a:cxn ang="0">
                    <a:pos x="7" y="0"/>
                  </a:cxn>
                  <a:cxn ang="0">
                    <a:pos x="7" y="2"/>
                  </a:cxn>
                  <a:cxn ang="0">
                    <a:pos x="9" y="6"/>
                  </a:cxn>
                  <a:cxn ang="0">
                    <a:pos x="7" y="9"/>
                  </a:cxn>
                  <a:cxn ang="0">
                    <a:pos x="5" y="11"/>
                  </a:cxn>
                  <a:cxn ang="0">
                    <a:pos x="5" y="18"/>
                  </a:cxn>
                  <a:cxn ang="0">
                    <a:pos x="2" y="21"/>
                  </a:cxn>
                  <a:cxn ang="0">
                    <a:pos x="0" y="19"/>
                  </a:cxn>
                  <a:cxn ang="0">
                    <a:pos x="0" y="18"/>
                  </a:cxn>
                  <a:cxn ang="0">
                    <a:pos x="2" y="11"/>
                  </a:cxn>
                  <a:cxn ang="0">
                    <a:pos x="4" y="9"/>
                  </a:cxn>
                  <a:cxn ang="0">
                    <a:pos x="4" y="2"/>
                  </a:cxn>
                  <a:cxn ang="0">
                    <a:pos x="7" y="0"/>
                  </a:cxn>
                </a:cxnLst>
                <a:rect l="0" t="0" r="r" b="b"/>
                <a:pathLst>
                  <a:path w="9" h="21">
                    <a:moveTo>
                      <a:pt x="7" y="0"/>
                    </a:moveTo>
                    <a:lnTo>
                      <a:pt x="7" y="2"/>
                    </a:lnTo>
                    <a:lnTo>
                      <a:pt x="9" y="6"/>
                    </a:lnTo>
                    <a:lnTo>
                      <a:pt x="7" y="9"/>
                    </a:lnTo>
                    <a:lnTo>
                      <a:pt x="5" y="11"/>
                    </a:lnTo>
                    <a:lnTo>
                      <a:pt x="5" y="18"/>
                    </a:lnTo>
                    <a:lnTo>
                      <a:pt x="2" y="21"/>
                    </a:lnTo>
                    <a:lnTo>
                      <a:pt x="0" y="19"/>
                    </a:lnTo>
                    <a:lnTo>
                      <a:pt x="0" y="18"/>
                    </a:lnTo>
                    <a:lnTo>
                      <a:pt x="2" y="11"/>
                    </a:lnTo>
                    <a:lnTo>
                      <a:pt x="4" y="9"/>
                    </a:lnTo>
                    <a:lnTo>
                      <a:pt x="4" y="2"/>
                    </a:lnTo>
                    <a:lnTo>
                      <a:pt x="7" y="0"/>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470" name="Freeform 206"/>
              <p:cNvSpPr>
                <a:spLocks/>
              </p:cNvSpPr>
              <p:nvPr/>
            </p:nvSpPr>
            <p:spPr bwMode="auto">
              <a:xfrm>
                <a:off x="7201694" y="4084638"/>
                <a:ext cx="22225" cy="20637"/>
              </a:xfrm>
              <a:custGeom>
                <a:avLst/>
                <a:gdLst/>
                <a:ahLst/>
                <a:cxnLst>
                  <a:cxn ang="0">
                    <a:pos x="14" y="7"/>
                  </a:cxn>
                  <a:cxn ang="0">
                    <a:pos x="10" y="10"/>
                  </a:cxn>
                  <a:cxn ang="0">
                    <a:pos x="9" y="13"/>
                  </a:cxn>
                  <a:cxn ang="0">
                    <a:pos x="2" y="10"/>
                  </a:cxn>
                  <a:cxn ang="0">
                    <a:pos x="0" y="3"/>
                  </a:cxn>
                  <a:cxn ang="0">
                    <a:pos x="2" y="0"/>
                  </a:cxn>
                  <a:cxn ang="0">
                    <a:pos x="7" y="0"/>
                  </a:cxn>
                  <a:cxn ang="0">
                    <a:pos x="10" y="1"/>
                  </a:cxn>
                  <a:cxn ang="0">
                    <a:pos x="14" y="7"/>
                  </a:cxn>
                </a:cxnLst>
                <a:rect l="0" t="0" r="r" b="b"/>
                <a:pathLst>
                  <a:path w="14" h="13">
                    <a:moveTo>
                      <a:pt x="14" y="7"/>
                    </a:moveTo>
                    <a:lnTo>
                      <a:pt x="10" y="10"/>
                    </a:lnTo>
                    <a:lnTo>
                      <a:pt x="9" y="13"/>
                    </a:lnTo>
                    <a:lnTo>
                      <a:pt x="2" y="10"/>
                    </a:lnTo>
                    <a:lnTo>
                      <a:pt x="0" y="3"/>
                    </a:lnTo>
                    <a:lnTo>
                      <a:pt x="2" y="0"/>
                    </a:lnTo>
                    <a:lnTo>
                      <a:pt x="7" y="0"/>
                    </a:lnTo>
                    <a:lnTo>
                      <a:pt x="10" y="1"/>
                    </a:lnTo>
                    <a:lnTo>
                      <a:pt x="14" y="7"/>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471" name="Freeform 207"/>
              <p:cNvSpPr>
                <a:spLocks/>
              </p:cNvSpPr>
              <p:nvPr/>
            </p:nvSpPr>
            <p:spPr bwMode="auto">
              <a:xfrm>
                <a:off x="7242969" y="4084638"/>
                <a:ext cx="65088" cy="19050"/>
              </a:xfrm>
              <a:custGeom>
                <a:avLst/>
                <a:gdLst/>
                <a:ahLst/>
                <a:cxnLst>
                  <a:cxn ang="0">
                    <a:pos x="36" y="1"/>
                  </a:cxn>
                  <a:cxn ang="0">
                    <a:pos x="38" y="5"/>
                  </a:cxn>
                  <a:cxn ang="0">
                    <a:pos x="41" y="10"/>
                  </a:cxn>
                  <a:cxn ang="0">
                    <a:pos x="39" y="10"/>
                  </a:cxn>
                  <a:cxn ang="0">
                    <a:pos x="38" y="12"/>
                  </a:cxn>
                  <a:cxn ang="0">
                    <a:pos x="29" y="8"/>
                  </a:cxn>
                  <a:cxn ang="0">
                    <a:pos x="20" y="7"/>
                  </a:cxn>
                  <a:cxn ang="0">
                    <a:pos x="14" y="7"/>
                  </a:cxn>
                  <a:cxn ang="0">
                    <a:pos x="8" y="7"/>
                  </a:cxn>
                  <a:cxn ang="0">
                    <a:pos x="3" y="5"/>
                  </a:cxn>
                  <a:cxn ang="0">
                    <a:pos x="0" y="3"/>
                  </a:cxn>
                  <a:cxn ang="0">
                    <a:pos x="0" y="0"/>
                  </a:cxn>
                  <a:cxn ang="0">
                    <a:pos x="3" y="0"/>
                  </a:cxn>
                  <a:cxn ang="0">
                    <a:pos x="26" y="0"/>
                  </a:cxn>
                  <a:cxn ang="0">
                    <a:pos x="29" y="1"/>
                  </a:cxn>
                  <a:cxn ang="0">
                    <a:pos x="34" y="1"/>
                  </a:cxn>
                  <a:cxn ang="0">
                    <a:pos x="36" y="1"/>
                  </a:cxn>
                </a:cxnLst>
                <a:rect l="0" t="0" r="r" b="b"/>
                <a:pathLst>
                  <a:path w="41" h="12">
                    <a:moveTo>
                      <a:pt x="36" y="1"/>
                    </a:moveTo>
                    <a:lnTo>
                      <a:pt x="38" y="5"/>
                    </a:lnTo>
                    <a:lnTo>
                      <a:pt x="41" y="10"/>
                    </a:lnTo>
                    <a:lnTo>
                      <a:pt x="39" y="10"/>
                    </a:lnTo>
                    <a:lnTo>
                      <a:pt x="38" y="12"/>
                    </a:lnTo>
                    <a:lnTo>
                      <a:pt x="29" y="8"/>
                    </a:lnTo>
                    <a:lnTo>
                      <a:pt x="20" y="7"/>
                    </a:lnTo>
                    <a:lnTo>
                      <a:pt x="14" y="7"/>
                    </a:lnTo>
                    <a:lnTo>
                      <a:pt x="8" y="7"/>
                    </a:lnTo>
                    <a:lnTo>
                      <a:pt x="3" y="5"/>
                    </a:lnTo>
                    <a:lnTo>
                      <a:pt x="0" y="3"/>
                    </a:lnTo>
                    <a:lnTo>
                      <a:pt x="0" y="0"/>
                    </a:lnTo>
                    <a:lnTo>
                      <a:pt x="3" y="0"/>
                    </a:lnTo>
                    <a:lnTo>
                      <a:pt x="26" y="0"/>
                    </a:lnTo>
                    <a:lnTo>
                      <a:pt x="29" y="1"/>
                    </a:lnTo>
                    <a:lnTo>
                      <a:pt x="34" y="1"/>
                    </a:lnTo>
                    <a:lnTo>
                      <a:pt x="36" y="1"/>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472" name="Freeform 208"/>
              <p:cNvSpPr>
                <a:spLocks/>
              </p:cNvSpPr>
              <p:nvPr/>
            </p:nvSpPr>
            <p:spPr bwMode="auto">
              <a:xfrm>
                <a:off x="7231857" y="3963988"/>
                <a:ext cx="26988" cy="63500"/>
              </a:xfrm>
              <a:custGeom>
                <a:avLst/>
                <a:gdLst/>
                <a:ahLst/>
                <a:cxnLst>
                  <a:cxn ang="0">
                    <a:pos x="5" y="31"/>
                  </a:cxn>
                  <a:cxn ang="0">
                    <a:pos x="5" y="27"/>
                  </a:cxn>
                  <a:cxn ang="0">
                    <a:pos x="10" y="27"/>
                  </a:cxn>
                  <a:cxn ang="0">
                    <a:pos x="17" y="27"/>
                  </a:cxn>
                  <a:cxn ang="0">
                    <a:pos x="14" y="22"/>
                  </a:cxn>
                  <a:cxn ang="0">
                    <a:pos x="12" y="19"/>
                  </a:cxn>
                  <a:cxn ang="0">
                    <a:pos x="14" y="15"/>
                  </a:cxn>
                  <a:cxn ang="0">
                    <a:pos x="17" y="12"/>
                  </a:cxn>
                  <a:cxn ang="0">
                    <a:pos x="7" y="7"/>
                  </a:cxn>
                  <a:cxn ang="0">
                    <a:pos x="5" y="0"/>
                  </a:cxn>
                  <a:cxn ang="0">
                    <a:pos x="0" y="3"/>
                  </a:cxn>
                  <a:cxn ang="0">
                    <a:pos x="0" y="10"/>
                  </a:cxn>
                  <a:cxn ang="0">
                    <a:pos x="2" y="15"/>
                  </a:cxn>
                  <a:cxn ang="0">
                    <a:pos x="3" y="24"/>
                  </a:cxn>
                  <a:cxn ang="0">
                    <a:pos x="3" y="27"/>
                  </a:cxn>
                  <a:cxn ang="0">
                    <a:pos x="3" y="31"/>
                  </a:cxn>
                  <a:cxn ang="0">
                    <a:pos x="3" y="34"/>
                  </a:cxn>
                  <a:cxn ang="0">
                    <a:pos x="10" y="40"/>
                  </a:cxn>
                  <a:cxn ang="0">
                    <a:pos x="7" y="34"/>
                  </a:cxn>
                  <a:cxn ang="0">
                    <a:pos x="5" y="31"/>
                  </a:cxn>
                </a:cxnLst>
                <a:rect l="0" t="0" r="r" b="b"/>
                <a:pathLst>
                  <a:path w="17" h="40">
                    <a:moveTo>
                      <a:pt x="5" y="31"/>
                    </a:moveTo>
                    <a:lnTo>
                      <a:pt x="5" y="27"/>
                    </a:lnTo>
                    <a:lnTo>
                      <a:pt x="10" y="27"/>
                    </a:lnTo>
                    <a:lnTo>
                      <a:pt x="17" y="27"/>
                    </a:lnTo>
                    <a:lnTo>
                      <a:pt x="14" y="22"/>
                    </a:lnTo>
                    <a:lnTo>
                      <a:pt x="12" y="19"/>
                    </a:lnTo>
                    <a:lnTo>
                      <a:pt x="14" y="15"/>
                    </a:lnTo>
                    <a:lnTo>
                      <a:pt x="17" y="12"/>
                    </a:lnTo>
                    <a:lnTo>
                      <a:pt x="7" y="7"/>
                    </a:lnTo>
                    <a:lnTo>
                      <a:pt x="5" y="0"/>
                    </a:lnTo>
                    <a:lnTo>
                      <a:pt x="0" y="3"/>
                    </a:lnTo>
                    <a:lnTo>
                      <a:pt x="0" y="10"/>
                    </a:lnTo>
                    <a:lnTo>
                      <a:pt x="2" y="15"/>
                    </a:lnTo>
                    <a:lnTo>
                      <a:pt x="3" y="24"/>
                    </a:lnTo>
                    <a:lnTo>
                      <a:pt x="3" y="27"/>
                    </a:lnTo>
                    <a:lnTo>
                      <a:pt x="3" y="31"/>
                    </a:lnTo>
                    <a:lnTo>
                      <a:pt x="3" y="34"/>
                    </a:lnTo>
                    <a:lnTo>
                      <a:pt x="10" y="40"/>
                    </a:lnTo>
                    <a:lnTo>
                      <a:pt x="7" y="34"/>
                    </a:lnTo>
                    <a:lnTo>
                      <a:pt x="5" y="31"/>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473" name="Freeform 209"/>
              <p:cNvSpPr>
                <a:spLocks/>
              </p:cNvSpPr>
              <p:nvPr/>
            </p:nvSpPr>
            <p:spPr bwMode="auto">
              <a:xfrm>
                <a:off x="7717632" y="4111625"/>
                <a:ext cx="90488" cy="50800"/>
              </a:xfrm>
              <a:custGeom>
                <a:avLst/>
                <a:gdLst/>
                <a:ahLst/>
                <a:cxnLst>
                  <a:cxn ang="0">
                    <a:pos x="16" y="31"/>
                  </a:cxn>
                  <a:cxn ang="0">
                    <a:pos x="5" y="26"/>
                  </a:cxn>
                  <a:cxn ang="0">
                    <a:pos x="0" y="20"/>
                  </a:cxn>
                  <a:cxn ang="0">
                    <a:pos x="16" y="20"/>
                  </a:cxn>
                  <a:cxn ang="0">
                    <a:pos x="17" y="19"/>
                  </a:cxn>
                  <a:cxn ang="0">
                    <a:pos x="21" y="19"/>
                  </a:cxn>
                  <a:cxn ang="0">
                    <a:pos x="31" y="15"/>
                  </a:cxn>
                  <a:cxn ang="0">
                    <a:pos x="41" y="14"/>
                  </a:cxn>
                  <a:cxn ang="0">
                    <a:pos x="46" y="5"/>
                  </a:cxn>
                  <a:cxn ang="0">
                    <a:pos x="52" y="0"/>
                  </a:cxn>
                  <a:cxn ang="0">
                    <a:pos x="55" y="2"/>
                  </a:cxn>
                  <a:cxn ang="0">
                    <a:pos x="57" y="7"/>
                  </a:cxn>
                  <a:cxn ang="0">
                    <a:pos x="52" y="15"/>
                  </a:cxn>
                  <a:cxn ang="0">
                    <a:pos x="46" y="26"/>
                  </a:cxn>
                  <a:cxn ang="0">
                    <a:pos x="34" y="29"/>
                  </a:cxn>
                  <a:cxn ang="0">
                    <a:pos x="22" y="32"/>
                  </a:cxn>
                  <a:cxn ang="0">
                    <a:pos x="16" y="29"/>
                  </a:cxn>
                  <a:cxn ang="0">
                    <a:pos x="12" y="27"/>
                  </a:cxn>
                  <a:cxn ang="0">
                    <a:pos x="16" y="31"/>
                  </a:cxn>
                </a:cxnLst>
                <a:rect l="0" t="0" r="r" b="b"/>
                <a:pathLst>
                  <a:path w="57" h="32">
                    <a:moveTo>
                      <a:pt x="16" y="31"/>
                    </a:moveTo>
                    <a:lnTo>
                      <a:pt x="5" y="26"/>
                    </a:lnTo>
                    <a:lnTo>
                      <a:pt x="0" y="20"/>
                    </a:lnTo>
                    <a:lnTo>
                      <a:pt x="16" y="20"/>
                    </a:lnTo>
                    <a:lnTo>
                      <a:pt x="17" y="19"/>
                    </a:lnTo>
                    <a:lnTo>
                      <a:pt x="21" y="19"/>
                    </a:lnTo>
                    <a:lnTo>
                      <a:pt x="31" y="15"/>
                    </a:lnTo>
                    <a:lnTo>
                      <a:pt x="41" y="14"/>
                    </a:lnTo>
                    <a:lnTo>
                      <a:pt x="46" y="5"/>
                    </a:lnTo>
                    <a:lnTo>
                      <a:pt x="52" y="0"/>
                    </a:lnTo>
                    <a:lnTo>
                      <a:pt x="55" y="2"/>
                    </a:lnTo>
                    <a:lnTo>
                      <a:pt x="57" y="7"/>
                    </a:lnTo>
                    <a:lnTo>
                      <a:pt x="52" y="15"/>
                    </a:lnTo>
                    <a:lnTo>
                      <a:pt x="46" y="26"/>
                    </a:lnTo>
                    <a:lnTo>
                      <a:pt x="34" y="29"/>
                    </a:lnTo>
                    <a:lnTo>
                      <a:pt x="22" y="32"/>
                    </a:lnTo>
                    <a:lnTo>
                      <a:pt x="16" y="29"/>
                    </a:lnTo>
                    <a:lnTo>
                      <a:pt x="12" y="27"/>
                    </a:lnTo>
                    <a:lnTo>
                      <a:pt x="16" y="31"/>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474" name="Freeform 210"/>
              <p:cNvSpPr>
                <a:spLocks/>
              </p:cNvSpPr>
              <p:nvPr/>
            </p:nvSpPr>
            <p:spPr bwMode="auto">
              <a:xfrm>
                <a:off x="7308057" y="4021138"/>
                <a:ext cx="466725" cy="242887"/>
              </a:xfrm>
              <a:custGeom>
                <a:avLst/>
                <a:gdLst/>
                <a:ahLst/>
                <a:cxnLst>
                  <a:cxn ang="0">
                    <a:pos x="162" y="40"/>
                  </a:cxn>
                  <a:cxn ang="0">
                    <a:pos x="191" y="48"/>
                  </a:cxn>
                  <a:cxn ang="0">
                    <a:pos x="205" y="57"/>
                  </a:cxn>
                  <a:cxn ang="0">
                    <a:pos x="225" y="74"/>
                  </a:cxn>
                  <a:cxn ang="0">
                    <a:pos x="249" y="89"/>
                  </a:cxn>
                  <a:cxn ang="0">
                    <a:pos x="243" y="103"/>
                  </a:cxn>
                  <a:cxn ang="0">
                    <a:pos x="256" y="124"/>
                  </a:cxn>
                  <a:cxn ang="0">
                    <a:pos x="270" y="131"/>
                  </a:cxn>
                  <a:cxn ang="0">
                    <a:pos x="279" y="136"/>
                  </a:cxn>
                  <a:cxn ang="0">
                    <a:pos x="287" y="143"/>
                  </a:cxn>
                  <a:cxn ang="0">
                    <a:pos x="287" y="153"/>
                  </a:cxn>
                  <a:cxn ang="0">
                    <a:pos x="279" y="150"/>
                  </a:cxn>
                  <a:cxn ang="0">
                    <a:pos x="248" y="141"/>
                  </a:cxn>
                  <a:cxn ang="0">
                    <a:pos x="237" y="129"/>
                  </a:cxn>
                  <a:cxn ang="0">
                    <a:pos x="210" y="107"/>
                  </a:cxn>
                  <a:cxn ang="0">
                    <a:pos x="189" y="108"/>
                  </a:cxn>
                  <a:cxn ang="0">
                    <a:pos x="181" y="124"/>
                  </a:cxn>
                  <a:cxn ang="0">
                    <a:pos x="160" y="131"/>
                  </a:cxn>
                  <a:cxn ang="0">
                    <a:pos x="138" y="115"/>
                  </a:cxn>
                  <a:cxn ang="0">
                    <a:pos x="122" y="117"/>
                  </a:cxn>
                  <a:cxn ang="0">
                    <a:pos x="103" y="114"/>
                  </a:cxn>
                  <a:cxn ang="0">
                    <a:pos x="110" y="91"/>
                  </a:cxn>
                  <a:cxn ang="0">
                    <a:pos x="100" y="72"/>
                  </a:cxn>
                  <a:cxn ang="0">
                    <a:pos x="81" y="64"/>
                  </a:cxn>
                  <a:cxn ang="0">
                    <a:pos x="62" y="62"/>
                  </a:cxn>
                  <a:cxn ang="0">
                    <a:pos x="46" y="50"/>
                  </a:cxn>
                  <a:cxn ang="0">
                    <a:pos x="38" y="53"/>
                  </a:cxn>
                  <a:cxn ang="0">
                    <a:pos x="29" y="55"/>
                  </a:cxn>
                  <a:cxn ang="0">
                    <a:pos x="21" y="40"/>
                  </a:cxn>
                  <a:cxn ang="0">
                    <a:pos x="31" y="33"/>
                  </a:cxn>
                  <a:cxn ang="0">
                    <a:pos x="40" y="29"/>
                  </a:cxn>
                  <a:cxn ang="0">
                    <a:pos x="21" y="29"/>
                  </a:cxn>
                  <a:cxn ang="0">
                    <a:pos x="16" y="24"/>
                  </a:cxn>
                  <a:cxn ang="0">
                    <a:pos x="2" y="9"/>
                  </a:cxn>
                  <a:cxn ang="0">
                    <a:pos x="26" y="0"/>
                  </a:cxn>
                  <a:cxn ang="0">
                    <a:pos x="50" y="19"/>
                  </a:cxn>
                  <a:cxn ang="0">
                    <a:pos x="57" y="33"/>
                  </a:cxn>
                  <a:cxn ang="0">
                    <a:pos x="72" y="38"/>
                  </a:cxn>
                  <a:cxn ang="0">
                    <a:pos x="89" y="28"/>
                  </a:cxn>
                  <a:cxn ang="0">
                    <a:pos x="108" y="17"/>
                  </a:cxn>
                  <a:cxn ang="0">
                    <a:pos x="126" y="29"/>
                  </a:cxn>
                  <a:cxn ang="0">
                    <a:pos x="148" y="33"/>
                  </a:cxn>
                </a:cxnLst>
                <a:rect l="0" t="0" r="r" b="b"/>
                <a:pathLst>
                  <a:path w="294" h="153">
                    <a:moveTo>
                      <a:pt x="146" y="31"/>
                    </a:moveTo>
                    <a:lnTo>
                      <a:pt x="151" y="34"/>
                    </a:lnTo>
                    <a:lnTo>
                      <a:pt x="162" y="40"/>
                    </a:lnTo>
                    <a:lnTo>
                      <a:pt x="172" y="43"/>
                    </a:lnTo>
                    <a:lnTo>
                      <a:pt x="184" y="45"/>
                    </a:lnTo>
                    <a:lnTo>
                      <a:pt x="191" y="48"/>
                    </a:lnTo>
                    <a:lnTo>
                      <a:pt x="198" y="52"/>
                    </a:lnTo>
                    <a:lnTo>
                      <a:pt x="200" y="55"/>
                    </a:lnTo>
                    <a:lnTo>
                      <a:pt x="205" y="57"/>
                    </a:lnTo>
                    <a:lnTo>
                      <a:pt x="213" y="60"/>
                    </a:lnTo>
                    <a:lnTo>
                      <a:pt x="220" y="69"/>
                    </a:lnTo>
                    <a:lnTo>
                      <a:pt x="225" y="74"/>
                    </a:lnTo>
                    <a:lnTo>
                      <a:pt x="234" y="81"/>
                    </a:lnTo>
                    <a:lnTo>
                      <a:pt x="243" y="81"/>
                    </a:lnTo>
                    <a:lnTo>
                      <a:pt x="249" y="89"/>
                    </a:lnTo>
                    <a:lnTo>
                      <a:pt x="244" y="93"/>
                    </a:lnTo>
                    <a:lnTo>
                      <a:pt x="239" y="98"/>
                    </a:lnTo>
                    <a:lnTo>
                      <a:pt x="243" y="103"/>
                    </a:lnTo>
                    <a:lnTo>
                      <a:pt x="249" y="110"/>
                    </a:lnTo>
                    <a:lnTo>
                      <a:pt x="253" y="117"/>
                    </a:lnTo>
                    <a:lnTo>
                      <a:pt x="256" y="124"/>
                    </a:lnTo>
                    <a:lnTo>
                      <a:pt x="261" y="127"/>
                    </a:lnTo>
                    <a:lnTo>
                      <a:pt x="268" y="129"/>
                    </a:lnTo>
                    <a:lnTo>
                      <a:pt x="270" y="131"/>
                    </a:lnTo>
                    <a:lnTo>
                      <a:pt x="272" y="136"/>
                    </a:lnTo>
                    <a:lnTo>
                      <a:pt x="275" y="136"/>
                    </a:lnTo>
                    <a:lnTo>
                      <a:pt x="279" y="136"/>
                    </a:lnTo>
                    <a:lnTo>
                      <a:pt x="280" y="138"/>
                    </a:lnTo>
                    <a:lnTo>
                      <a:pt x="284" y="143"/>
                    </a:lnTo>
                    <a:lnTo>
                      <a:pt x="287" y="143"/>
                    </a:lnTo>
                    <a:lnTo>
                      <a:pt x="294" y="145"/>
                    </a:lnTo>
                    <a:lnTo>
                      <a:pt x="289" y="146"/>
                    </a:lnTo>
                    <a:lnTo>
                      <a:pt x="287" y="153"/>
                    </a:lnTo>
                    <a:lnTo>
                      <a:pt x="286" y="153"/>
                    </a:lnTo>
                    <a:lnTo>
                      <a:pt x="284" y="153"/>
                    </a:lnTo>
                    <a:lnTo>
                      <a:pt x="279" y="150"/>
                    </a:lnTo>
                    <a:lnTo>
                      <a:pt x="274" y="146"/>
                    </a:lnTo>
                    <a:lnTo>
                      <a:pt x="261" y="146"/>
                    </a:lnTo>
                    <a:lnTo>
                      <a:pt x="248" y="141"/>
                    </a:lnTo>
                    <a:lnTo>
                      <a:pt x="241" y="134"/>
                    </a:lnTo>
                    <a:lnTo>
                      <a:pt x="239" y="131"/>
                    </a:lnTo>
                    <a:lnTo>
                      <a:pt x="237" y="129"/>
                    </a:lnTo>
                    <a:lnTo>
                      <a:pt x="229" y="120"/>
                    </a:lnTo>
                    <a:lnTo>
                      <a:pt x="220" y="112"/>
                    </a:lnTo>
                    <a:lnTo>
                      <a:pt x="210" y="107"/>
                    </a:lnTo>
                    <a:lnTo>
                      <a:pt x="201" y="105"/>
                    </a:lnTo>
                    <a:lnTo>
                      <a:pt x="193" y="105"/>
                    </a:lnTo>
                    <a:lnTo>
                      <a:pt x="189" y="108"/>
                    </a:lnTo>
                    <a:lnTo>
                      <a:pt x="186" y="114"/>
                    </a:lnTo>
                    <a:lnTo>
                      <a:pt x="182" y="119"/>
                    </a:lnTo>
                    <a:lnTo>
                      <a:pt x="181" y="124"/>
                    </a:lnTo>
                    <a:lnTo>
                      <a:pt x="179" y="131"/>
                    </a:lnTo>
                    <a:lnTo>
                      <a:pt x="167" y="131"/>
                    </a:lnTo>
                    <a:lnTo>
                      <a:pt x="160" y="131"/>
                    </a:lnTo>
                    <a:lnTo>
                      <a:pt x="150" y="127"/>
                    </a:lnTo>
                    <a:lnTo>
                      <a:pt x="145" y="122"/>
                    </a:lnTo>
                    <a:lnTo>
                      <a:pt x="138" y="115"/>
                    </a:lnTo>
                    <a:lnTo>
                      <a:pt x="131" y="114"/>
                    </a:lnTo>
                    <a:lnTo>
                      <a:pt x="124" y="114"/>
                    </a:lnTo>
                    <a:lnTo>
                      <a:pt x="122" y="117"/>
                    </a:lnTo>
                    <a:lnTo>
                      <a:pt x="112" y="117"/>
                    </a:lnTo>
                    <a:lnTo>
                      <a:pt x="105" y="115"/>
                    </a:lnTo>
                    <a:lnTo>
                      <a:pt x="103" y="114"/>
                    </a:lnTo>
                    <a:lnTo>
                      <a:pt x="108" y="105"/>
                    </a:lnTo>
                    <a:lnTo>
                      <a:pt x="117" y="103"/>
                    </a:lnTo>
                    <a:lnTo>
                      <a:pt x="110" y="91"/>
                    </a:lnTo>
                    <a:lnTo>
                      <a:pt x="110" y="81"/>
                    </a:lnTo>
                    <a:lnTo>
                      <a:pt x="105" y="76"/>
                    </a:lnTo>
                    <a:lnTo>
                      <a:pt x="100" y="72"/>
                    </a:lnTo>
                    <a:lnTo>
                      <a:pt x="91" y="69"/>
                    </a:lnTo>
                    <a:lnTo>
                      <a:pt x="88" y="67"/>
                    </a:lnTo>
                    <a:lnTo>
                      <a:pt x="81" y="64"/>
                    </a:lnTo>
                    <a:lnTo>
                      <a:pt x="74" y="64"/>
                    </a:lnTo>
                    <a:lnTo>
                      <a:pt x="67" y="62"/>
                    </a:lnTo>
                    <a:lnTo>
                      <a:pt x="62" y="62"/>
                    </a:lnTo>
                    <a:lnTo>
                      <a:pt x="55" y="59"/>
                    </a:lnTo>
                    <a:lnTo>
                      <a:pt x="52" y="55"/>
                    </a:lnTo>
                    <a:lnTo>
                      <a:pt x="46" y="50"/>
                    </a:lnTo>
                    <a:lnTo>
                      <a:pt x="43" y="52"/>
                    </a:lnTo>
                    <a:lnTo>
                      <a:pt x="43" y="47"/>
                    </a:lnTo>
                    <a:lnTo>
                      <a:pt x="38" y="53"/>
                    </a:lnTo>
                    <a:lnTo>
                      <a:pt x="34" y="57"/>
                    </a:lnTo>
                    <a:lnTo>
                      <a:pt x="31" y="55"/>
                    </a:lnTo>
                    <a:lnTo>
                      <a:pt x="29" y="55"/>
                    </a:lnTo>
                    <a:lnTo>
                      <a:pt x="28" y="48"/>
                    </a:lnTo>
                    <a:lnTo>
                      <a:pt x="28" y="43"/>
                    </a:lnTo>
                    <a:lnTo>
                      <a:pt x="21" y="40"/>
                    </a:lnTo>
                    <a:lnTo>
                      <a:pt x="17" y="38"/>
                    </a:lnTo>
                    <a:lnTo>
                      <a:pt x="22" y="34"/>
                    </a:lnTo>
                    <a:lnTo>
                      <a:pt x="31" y="33"/>
                    </a:lnTo>
                    <a:lnTo>
                      <a:pt x="38" y="31"/>
                    </a:lnTo>
                    <a:lnTo>
                      <a:pt x="43" y="29"/>
                    </a:lnTo>
                    <a:lnTo>
                      <a:pt x="40" y="29"/>
                    </a:lnTo>
                    <a:lnTo>
                      <a:pt x="33" y="29"/>
                    </a:lnTo>
                    <a:lnTo>
                      <a:pt x="26" y="31"/>
                    </a:lnTo>
                    <a:lnTo>
                      <a:pt x="21" y="29"/>
                    </a:lnTo>
                    <a:lnTo>
                      <a:pt x="19" y="29"/>
                    </a:lnTo>
                    <a:lnTo>
                      <a:pt x="16" y="26"/>
                    </a:lnTo>
                    <a:lnTo>
                      <a:pt x="16" y="24"/>
                    </a:lnTo>
                    <a:lnTo>
                      <a:pt x="5" y="19"/>
                    </a:lnTo>
                    <a:lnTo>
                      <a:pt x="0" y="14"/>
                    </a:lnTo>
                    <a:lnTo>
                      <a:pt x="2" y="9"/>
                    </a:lnTo>
                    <a:lnTo>
                      <a:pt x="7" y="9"/>
                    </a:lnTo>
                    <a:lnTo>
                      <a:pt x="14" y="4"/>
                    </a:lnTo>
                    <a:lnTo>
                      <a:pt x="26" y="0"/>
                    </a:lnTo>
                    <a:lnTo>
                      <a:pt x="38" y="4"/>
                    </a:lnTo>
                    <a:lnTo>
                      <a:pt x="50" y="10"/>
                    </a:lnTo>
                    <a:lnTo>
                      <a:pt x="50" y="19"/>
                    </a:lnTo>
                    <a:lnTo>
                      <a:pt x="50" y="29"/>
                    </a:lnTo>
                    <a:lnTo>
                      <a:pt x="52" y="31"/>
                    </a:lnTo>
                    <a:lnTo>
                      <a:pt x="57" y="33"/>
                    </a:lnTo>
                    <a:lnTo>
                      <a:pt x="60" y="38"/>
                    </a:lnTo>
                    <a:lnTo>
                      <a:pt x="67" y="43"/>
                    </a:lnTo>
                    <a:lnTo>
                      <a:pt x="72" y="38"/>
                    </a:lnTo>
                    <a:lnTo>
                      <a:pt x="77" y="34"/>
                    </a:lnTo>
                    <a:lnTo>
                      <a:pt x="81" y="29"/>
                    </a:lnTo>
                    <a:lnTo>
                      <a:pt x="89" y="28"/>
                    </a:lnTo>
                    <a:lnTo>
                      <a:pt x="96" y="21"/>
                    </a:lnTo>
                    <a:lnTo>
                      <a:pt x="105" y="16"/>
                    </a:lnTo>
                    <a:lnTo>
                      <a:pt x="108" y="17"/>
                    </a:lnTo>
                    <a:lnTo>
                      <a:pt x="112" y="19"/>
                    </a:lnTo>
                    <a:lnTo>
                      <a:pt x="119" y="24"/>
                    </a:lnTo>
                    <a:lnTo>
                      <a:pt x="126" y="29"/>
                    </a:lnTo>
                    <a:lnTo>
                      <a:pt x="139" y="29"/>
                    </a:lnTo>
                    <a:lnTo>
                      <a:pt x="143" y="31"/>
                    </a:lnTo>
                    <a:lnTo>
                      <a:pt x="148" y="33"/>
                    </a:lnTo>
                    <a:lnTo>
                      <a:pt x="148" y="34"/>
                    </a:lnTo>
                    <a:lnTo>
                      <a:pt x="146" y="31"/>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475" name="Freeform 211"/>
              <p:cNvSpPr>
                <a:spLocks/>
              </p:cNvSpPr>
              <p:nvPr/>
            </p:nvSpPr>
            <p:spPr bwMode="auto">
              <a:xfrm>
                <a:off x="7781132" y="4075113"/>
                <a:ext cx="46038" cy="44450"/>
              </a:xfrm>
              <a:custGeom>
                <a:avLst/>
                <a:gdLst/>
                <a:ahLst/>
                <a:cxnLst>
                  <a:cxn ang="0">
                    <a:pos x="27" y="28"/>
                  </a:cxn>
                  <a:cxn ang="0">
                    <a:pos x="20" y="23"/>
                  </a:cxn>
                  <a:cxn ang="0">
                    <a:pos x="22" y="18"/>
                  </a:cxn>
                  <a:cxn ang="0">
                    <a:pos x="15" y="11"/>
                  </a:cxn>
                  <a:cxn ang="0">
                    <a:pos x="10" y="6"/>
                  </a:cxn>
                  <a:cxn ang="0">
                    <a:pos x="3" y="2"/>
                  </a:cxn>
                  <a:cxn ang="0">
                    <a:pos x="0" y="0"/>
                  </a:cxn>
                  <a:cxn ang="0">
                    <a:pos x="12" y="6"/>
                  </a:cxn>
                  <a:cxn ang="0">
                    <a:pos x="20" y="14"/>
                  </a:cxn>
                  <a:cxn ang="0">
                    <a:pos x="25" y="18"/>
                  </a:cxn>
                  <a:cxn ang="0">
                    <a:pos x="29" y="25"/>
                  </a:cxn>
                  <a:cxn ang="0">
                    <a:pos x="29" y="26"/>
                  </a:cxn>
                  <a:cxn ang="0">
                    <a:pos x="29" y="28"/>
                  </a:cxn>
                  <a:cxn ang="0">
                    <a:pos x="27" y="28"/>
                  </a:cxn>
                </a:cxnLst>
                <a:rect l="0" t="0" r="r" b="b"/>
                <a:pathLst>
                  <a:path w="29" h="28">
                    <a:moveTo>
                      <a:pt x="27" y="28"/>
                    </a:moveTo>
                    <a:lnTo>
                      <a:pt x="20" y="23"/>
                    </a:lnTo>
                    <a:lnTo>
                      <a:pt x="22" y="18"/>
                    </a:lnTo>
                    <a:lnTo>
                      <a:pt x="15" y="11"/>
                    </a:lnTo>
                    <a:lnTo>
                      <a:pt x="10" y="6"/>
                    </a:lnTo>
                    <a:lnTo>
                      <a:pt x="3" y="2"/>
                    </a:lnTo>
                    <a:lnTo>
                      <a:pt x="0" y="0"/>
                    </a:lnTo>
                    <a:lnTo>
                      <a:pt x="12" y="6"/>
                    </a:lnTo>
                    <a:lnTo>
                      <a:pt x="20" y="14"/>
                    </a:lnTo>
                    <a:lnTo>
                      <a:pt x="25" y="18"/>
                    </a:lnTo>
                    <a:lnTo>
                      <a:pt x="29" y="25"/>
                    </a:lnTo>
                    <a:lnTo>
                      <a:pt x="29" y="26"/>
                    </a:lnTo>
                    <a:lnTo>
                      <a:pt x="29" y="28"/>
                    </a:lnTo>
                    <a:lnTo>
                      <a:pt x="27" y="28"/>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476" name="Freeform 212"/>
              <p:cNvSpPr>
                <a:spLocks/>
              </p:cNvSpPr>
              <p:nvPr/>
            </p:nvSpPr>
            <p:spPr bwMode="auto">
              <a:xfrm>
                <a:off x="7865269" y="4141788"/>
                <a:ext cx="22225" cy="30162"/>
              </a:xfrm>
              <a:custGeom>
                <a:avLst/>
                <a:gdLst/>
                <a:ahLst/>
                <a:cxnLst>
                  <a:cxn ang="0">
                    <a:pos x="7" y="10"/>
                  </a:cxn>
                  <a:cxn ang="0">
                    <a:pos x="0" y="7"/>
                  </a:cxn>
                  <a:cxn ang="0">
                    <a:pos x="0" y="0"/>
                  </a:cxn>
                  <a:cxn ang="0">
                    <a:pos x="7" y="7"/>
                  </a:cxn>
                  <a:cxn ang="0">
                    <a:pos x="14" y="13"/>
                  </a:cxn>
                  <a:cxn ang="0">
                    <a:pos x="12" y="15"/>
                  </a:cxn>
                  <a:cxn ang="0">
                    <a:pos x="10" y="19"/>
                  </a:cxn>
                  <a:cxn ang="0">
                    <a:pos x="7" y="17"/>
                  </a:cxn>
                  <a:cxn ang="0">
                    <a:pos x="7" y="15"/>
                  </a:cxn>
                  <a:cxn ang="0">
                    <a:pos x="7" y="12"/>
                  </a:cxn>
                  <a:cxn ang="0">
                    <a:pos x="7" y="10"/>
                  </a:cxn>
                </a:cxnLst>
                <a:rect l="0" t="0" r="r" b="b"/>
                <a:pathLst>
                  <a:path w="14" h="19">
                    <a:moveTo>
                      <a:pt x="7" y="10"/>
                    </a:moveTo>
                    <a:lnTo>
                      <a:pt x="0" y="7"/>
                    </a:lnTo>
                    <a:lnTo>
                      <a:pt x="0" y="0"/>
                    </a:lnTo>
                    <a:lnTo>
                      <a:pt x="7" y="7"/>
                    </a:lnTo>
                    <a:lnTo>
                      <a:pt x="14" y="13"/>
                    </a:lnTo>
                    <a:lnTo>
                      <a:pt x="12" y="15"/>
                    </a:lnTo>
                    <a:lnTo>
                      <a:pt x="10" y="19"/>
                    </a:lnTo>
                    <a:lnTo>
                      <a:pt x="7" y="17"/>
                    </a:lnTo>
                    <a:lnTo>
                      <a:pt x="7" y="15"/>
                    </a:lnTo>
                    <a:lnTo>
                      <a:pt x="7" y="12"/>
                    </a:lnTo>
                    <a:lnTo>
                      <a:pt x="7" y="10"/>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477" name="Freeform 213"/>
              <p:cNvSpPr>
                <a:spLocks/>
              </p:cNvSpPr>
              <p:nvPr/>
            </p:nvSpPr>
            <p:spPr bwMode="auto">
              <a:xfrm>
                <a:off x="8020844" y="4248150"/>
                <a:ext cx="14288" cy="15875"/>
              </a:xfrm>
              <a:custGeom>
                <a:avLst/>
                <a:gdLst/>
                <a:ahLst/>
                <a:cxnLst>
                  <a:cxn ang="0">
                    <a:pos x="9" y="8"/>
                  </a:cxn>
                  <a:cxn ang="0">
                    <a:pos x="7" y="8"/>
                  </a:cxn>
                  <a:cxn ang="0">
                    <a:pos x="9" y="10"/>
                  </a:cxn>
                  <a:cxn ang="0">
                    <a:pos x="2" y="5"/>
                  </a:cxn>
                  <a:cxn ang="0">
                    <a:pos x="0" y="0"/>
                  </a:cxn>
                  <a:cxn ang="0">
                    <a:pos x="5" y="3"/>
                  </a:cxn>
                  <a:cxn ang="0">
                    <a:pos x="9" y="8"/>
                  </a:cxn>
                </a:cxnLst>
                <a:rect l="0" t="0" r="r" b="b"/>
                <a:pathLst>
                  <a:path w="9" h="10">
                    <a:moveTo>
                      <a:pt x="9" y="8"/>
                    </a:moveTo>
                    <a:lnTo>
                      <a:pt x="7" y="8"/>
                    </a:lnTo>
                    <a:lnTo>
                      <a:pt x="9" y="10"/>
                    </a:lnTo>
                    <a:lnTo>
                      <a:pt x="2" y="5"/>
                    </a:lnTo>
                    <a:lnTo>
                      <a:pt x="0" y="0"/>
                    </a:lnTo>
                    <a:lnTo>
                      <a:pt x="5" y="3"/>
                    </a:lnTo>
                    <a:lnTo>
                      <a:pt x="9" y="8"/>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478" name="Freeform 214"/>
              <p:cNvSpPr>
                <a:spLocks/>
              </p:cNvSpPr>
              <p:nvPr/>
            </p:nvSpPr>
            <p:spPr bwMode="auto">
              <a:xfrm>
                <a:off x="7985919" y="4237038"/>
                <a:ext cx="26988" cy="11112"/>
              </a:xfrm>
              <a:custGeom>
                <a:avLst/>
                <a:gdLst/>
                <a:ahLst/>
                <a:cxnLst>
                  <a:cxn ang="0">
                    <a:pos x="17" y="7"/>
                  </a:cxn>
                  <a:cxn ang="0">
                    <a:pos x="13" y="7"/>
                  </a:cxn>
                  <a:cxn ang="0">
                    <a:pos x="3" y="5"/>
                  </a:cxn>
                  <a:cxn ang="0">
                    <a:pos x="0" y="0"/>
                  </a:cxn>
                  <a:cxn ang="0">
                    <a:pos x="10" y="0"/>
                  </a:cxn>
                  <a:cxn ang="0">
                    <a:pos x="17" y="7"/>
                  </a:cxn>
                </a:cxnLst>
                <a:rect l="0" t="0" r="r" b="b"/>
                <a:pathLst>
                  <a:path w="17" h="7">
                    <a:moveTo>
                      <a:pt x="17" y="7"/>
                    </a:moveTo>
                    <a:lnTo>
                      <a:pt x="13" y="7"/>
                    </a:lnTo>
                    <a:lnTo>
                      <a:pt x="3" y="5"/>
                    </a:lnTo>
                    <a:lnTo>
                      <a:pt x="0" y="0"/>
                    </a:lnTo>
                    <a:lnTo>
                      <a:pt x="10" y="0"/>
                    </a:lnTo>
                    <a:lnTo>
                      <a:pt x="17" y="7"/>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479" name="Freeform 215"/>
              <p:cNvSpPr>
                <a:spLocks/>
              </p:cNvSpPr>
              <p:nvPr/>
            </p:nvSpPr>
            <p:spPr bwMode="auto">
              <a:xfrm>
                <a:off x="7987507" y="4203700"/>
                <a:ext cx="25400" cy="25400"/>
              </a:xfrm>
              <a:custGeom>
                <a:avLst/>
                <a:gdLst/>
                <a:ahLst/>
                <a:cxnLst>
                  <a:cxn ang="0">
                    <a:pos x="16" y="16"/>
                  </a:cxn>
                  <a:cxn ang="0">
                    <a:pos x="5" y="9"/>
                  </a:cxn>
                  <a:cxn ang="0">
                    <a:pos x="0" y="0"/>
                  </a:cxn>
                  <a:cxn ang="0">
                    <a:pos x="9" y="5"/>
                  </a:cxn>
                  <a:cxn ang="0">
                    <a:pos x="16" y="16"/>
                  </a:cxn>
                </a:cxnLst>
                <a:rect l="0" t="0" r="r" b="b"/>
                <a:pathLst>
                  <a:path w="16" h="16">
                    <a:moveTo>
                      <a:pt x="16" y="16"/>
                    </a:moveTo>
                    <a:lnTo>
                      <a:pt x="5" y="9"/>
                    </a:lnTo>
                    <a:lnTo>
                      <a:pt x="0" y="0"/>
                    </a:lnTo>
                    <a:lnTo>
                      <a:pt x="9" y="5"/>
                    </a:lnTo>
                    <a:lnTo>
                      <a:pt x="16" y="16"/>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480" name="Freeform 216"/>
              <p:cNvSpPr>
                <a:spLocks/>
              </p:cNvSpPr>
              <p:nvPr/>
            </p:nvSpPr>
            <p:spPr bwMode="auto">
              <a:xfrm>
                <a:off x="7938294" y="4184650"/>
                <a:ext cx="33338" cy="17462"/>
              </a:xfrm>
              <a:custGeom>
                <a:avLst/>
                <a:gdLst/>
                <a:ahLst/>
                <a:cxnLst>
                  <a:cxn ang="0">
                    <a:pos x="4" y="0"/>
                  </a:cxn>
                  <a:cxn ang="0">
                    <a:pos x="12" y="4"/>
                  </a:cxn>
                  <a:cxn ang="0">
                    <a:pos x="21" y="11"/>
                  </a:cxn>
                  <a:cxn ang="0">
                    <a:pos x="18" y="11"/>
                  </a:cxn>
                  <a:cxn ang="0">
                    <a:pos x="5" y="7"/>
                  </a:cxn>
                  <a:cxn ang="0">
                    <a:pos x="0" y="2"/>
                  </a:cxn>
                  <a:cxn ang="0">
                    <a:pos x="2" y="2"/>
                  </a:cxn>
                  <a:cxn ang="0">
                    <a:pos x="4" y="0"/>
                  </a:cxn>
                </a:cxnLst>
                <a:rect l="0" t="0" r="r" b="b"/>
                <a:pathLst>
                  <a:path w="21" h="11">
                    <a:moveTo>
                      <a:pt x="4" y="0"/>
                    </a:moveTo>
                    <a:lnTo>
                      <a:pt x="12" y="4"/>
                    </a:lnTo>
                    <a:lnTo>
                      <a:pt x="21" y="11"/>
                    </a:lnTo>
                    <a:lnTo>
                      <a:pt x="18" y="11"/>
                    </a:lnTo>
                    <a:lnTo>
                      <a:pt x="5" y="7"/>
                    </a:lnTo>
                    <a:lnTo>
                      <a:pt x="0" y="2"/>
                    </a:lnTo>
                    <a:lnTo>
                      <a:pt x="2" y="2"/>
                    </a:lnTo>
                    <a:lnTo>
                      <a:pt x="4" y="0"/>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481" name="Freeform 217"/>
              <p:cNvSpPr>
                <a:spLocks/>
              </p:cNvSpPr>
              <p:nvPr/>
            </p:nvSpPr>
            <p:spPr bwMode="auto">
              <a:xfrm>
                <a:off x="7903369" y="4165600"/>
                <a:ext cx="19050" cy="11112"/>
              </a:xfrm>
              <a:custGeom>
                <a:avLst/>
                <a:gdLst/>
                <a:ahLst/>
                <a:cxnLst>
                  <a:cxn ang="0">
                    <a:pos x="0" y="0"/>
                  </a:cxn>
                  <a:cxn ang="0">
                    <a:pos x="5" y="2"/>
                  </a:cxn>
                  <a:cxn ang="0">
                    <a:pos x="12" y="7"/>
                  </a:cxn>
                  <a:cxn ang="0">
                    <a:pos x="9" y="7"/>
                  </a:cxn>
                  <a:cxn ang="0">
                    <a:pos x="0" y="2"/>
                  </a:cxn>
                  <a:cxn ang="0">
                    <a:pos x="2" y="0"/>
                  </a:cxn>
                  <a:cxn ang="0">
                    <a:pos x="3" y="0"/>
                  </a:cxn>
                  <a:cxn ang="0">
                    <a:pos x="0" y="0"/>
                  </a:cxn>
                </a:cxnLst>
                <a:rect l="0" t="0" r="r" b="b"/>
                <a:pathLst>
                  <a:path w="12" h="7">
                    <a:moveTo>
                      <a:pt x="0" y="0"/>
                    </a:moveTo>
                    <a:lnTo>
                      <a:pt x="5" y="2"/>
                    </a:lnTo>
                    <a:lnTo>
                      <a:pt x="12" y="7"/>
                    </a:lnTo>
                    <a:lnTo>
                      <a:pt x="9" y="7"/>
                    </a:lnTo>
                    <a:lnTo>
                      <a:pt x="0" y="2"/>
                    </a:lnTo>
                    <a:lnTo>
                      <a:pt x="2" y="0"/>
                    </a:lnTo>
                    <a:lnTo>
                      <a:pt x="3" y="0"/>
                    </a:lnTo>
                    <a:lnTo>
                      <a:pt x="0" y="0"/>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482" name="Freeform 218"/>
              <p:cNvSpPr>
                <a:spLocks/>
              </p:cNvSpPr>
              <p:nvPr/>
            </p:nvSpPr>
            <p:spPr bwMode="auto">
              <a:xfrm>
                <a:off x="7627144" y="5006975"/>
                <a:ext cx="87313" cy="84137"/>
              </a:xfrm>
              <a:custGeom>
                <a:avLst/>
                <a:gdLst/>
                <a:ahLst/>
                <a:cxnLst>
                  <a:cxn ang="0">
                    <a:pos x="28" y="5"/>
                  </a:cxn>
                  <a:cxn ang="0">
                    <a:pos x="38" y="2"/>
                  </a:cxn>
                  <a:cxn ang="0">
                    <a:pos x="50" y="0"/>
                  </a:cxn>
                  <a:cxn ang="0">
                    <a:pos x="52" y="7"/>
                  </a:cxn>
                  <a:cxn ang="0">
                    <a:pos x="55" y="15"/>
                  </a:cxn>
                  <a:cxn ang="0">
                    <a:pos x="52" y="24"/>
                  </a:cxn>
                  <a:cxn ang="0">
                    <a:pos x="47" y="38"/>
                  </a:cxn>
                  <a:cxn ang="0">
                    <a:pos x="38" y="48"/>
                  </a:cxn>
                  <a:cxn ang="0">
                    <a:pos x="31" y="53"/>
                  </a:cxn>
                  <a:cxn ang="0">
                    <a:pos x="19" y="46"/>
                  </a:cxn>
                  <a:cxn ang="0">
                    <a:pos x="9" y="32"/>
                  </a:cxn>
                  <a:cxn ang="0">
                    <a:pos x="2" y="15"/>
                  </a:cxn>
                  <a:cxn ang="0">
                    <a:pos x="0" y="5"/>
                  </a:cxn>
                  <a:cxn ang="0">
                    <a:pos x="4" y="0"/>
                  </a:cxn>
                  <a:cxn ang="0">
                    <a:pos x="12" y="2"/>
                  </a:cxn>
                  <a:cxn ang="0">
                    <a:pos x="21" y="3"/>
                  </a:cxn>
                  <a:cxn ang="0">
                    <a:pos x="28" y="5"/>
                  </a:cxn>
                </a:cxnLst>
                <a:rect l="0" t="0" r="r" b="b"/>
                <a:pathLst>
                  <a:path w="55" h="53">
                    <a:moveTo>
                      <a:pt x="28" y="5"/>
                    </a:moveTo>
                    <a:lnTo>
                      <a:pt x="38" y="2"/>
                    </a:lnTo>
                    <a:lnTo>
                      <a:pt x="50" y="0"/>
                    </a:lnTo>
                    <a:lnTo>
                      <a:pt x="52" y="7"/>
                    </a:lnTo>
                    <a:lnTo>
                      <a:pt x="55" y="15"/>
                    </a:lnTo>
                    <a:lnTo>
                      <a:pt x="52" y="24"/>
                    </a:lnTo>
                    <a:lnTo>
                      <a:pt x="47" y="38"/>
                    </a:lnTo>
                    <a:lnTo>
                      <a:pt x="38" y="48"/>
                    </a:lnTo>
                    <a:lnTo>
                      <a:pt x="31" y="53"/>
                    </a:lnTo>
                    <a:lnTo>
                      <a:pt x="19" y="46"/>
                    </a:lnTo>
                    <a:lnTo>
                      <a:pt x="9" y="32"/>
                    </a:lnTo>
                    <a:lnTo>
                      <a:pt x="2" y="15"/>
                    </a:lnTo>
                    <a:lnTo>
                      <a:pt x="0" y="5"/>
                    </a:lnTo>
                    <a:lnTo>
                      <a:pt x="4" y="0"/>
                    </a:lnTo>
                    <a:lnTo>
                      <a:pt x="12" y="2"/>
                    </a:lnTo>
                    <a:lnTo>
                      <a:pt x="21" y="3"/>
                    </a:lnTo>
                    <a:lnTo>
                      <a:pt x="28" y="5"/>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483" name="Freeform 219"/>
              <p:cNvSpPr>
                <a:spLocks/>
              </p:cNvSpPr>
              <p:nvPr/>
            </p:nvSpPr>
            <p:spPr bwMode="auto">
              <a:xfrm>
                <a:off x="7703344" y="4984750"/>
                <a:ext cx="9525" cy="14287"/>
              </a:xfrm>
              <a:custGeom>
                <a:avLst/>
                <a:gdLst/>
                <a:ahLst/>
                <a:cxnLst>
                  <a:cxn ang="0">
                    <a:pos x="6" y="0"/>
                  </a:cxn>
                  <a:cxn ang="0">
                    <a:pos x="6" y="4"/>
                  </a:cxn>
                  <a:cxn ang="0">
                    <a:pos x="6" y="9"/>
                  </a:cxn>
                  <a:cxn ang="0">
                    <a:pos x="0" y="4"/>
                  </a:cxn>
                  <a:cxn ang="0">
                    <a:pos x="0" y="0"/>
                  </a:cxn>
                  <a:cxn ang="0">
                    <a:pos x="2" y="0"/>
                  </a:cxn>
                  <a:cxn ang="0">
                    <a:pos x="6" y="0"/>
                  </a:cxn>
                </a:cxnLst>
                <a:rect l="0" t="0" r="r" b="b"/>
                <a:pathLst>
                  <a:path w="6" h="9">
                    <a:moveTo>
                      <a:pt x="6" y="0"/>
                    </a:moveTo>
                    <a:lnTo>
                      <a:pt x="6" y="4"/>
                    </a:lnTo>
                    <a:lnTo>
                      <a:pt x="6" y="9"/>
                    </a:lnTo>
                    <a:lnTo>
                      <a:pt x="0" y="4"/>
                    </a:lnTo>
                    <a:lnTo>
                      <a:pt x="0" y="0"/>
                    </a:lnTo>
                    <a:lnTo>
                      <a:pt x="2" y="0"/>
                    </a:lnTo>
                    <a:lnTo>
                      <a:pt x="6" y="0"/>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484" name="Freeform 220"/>
              <p:cNvSpPr>
                <a:spLocks/>
              </p:cNvSpPr>
              <p:nvPr/>
            </p:nvSpPr>
            <p:spPr bwMode="auto">
              <a:xfrm>
                <a:off x="7441407" y="4873625"/>
                <a:ext cx="28575" cy="7937"/>
              </a:xfrm>
              <a:custGeom>
                <a:avLst/>
                <a:gdLst/>
                <a:ahLst/>
                <a:cxnLst>
                  <a:cxn ang="0">
                    <a:pos x="18" y="3"/>
                  </a:cxn>
                  <a:cxn ang="0">
                    <a:pos x="7" y="5"/>
                  </a:cxn>
                  <a:cxn ang="0">
                    <a:pos x="0" y="3"/>
                  </a:cxn>
                  <a:cxn ang="0">
                    <a:pos x="9" y="0"/>
                  </a:cxn>
                  <a:cxn ang="0">
                    <a:pos x="18" y="3"/>
                  </a:cxn>
                </a:cxnLst>
                <a:rect l="0" t="0" r="r" b="b"/>
                <a:pathLst>
                  <a:path w="18" h="5">
                    <a:moveTo>
                      <a:pt x="18" y="3"/>
                    </a:moveTo>
                    <a:lnTo>
                      <a:pt x="7" y="5"/>
                    </a:lnTo>
                    <a:lnTo>
                      <a:pt x="0" y="3"/>
                    </a:lnTo>
                    <a:lnTo>
                      <a:pt x="9" y="0"/>
                    </a:lnTo>
                    <a:lnTo>
                      <a:pt x="18" y="3"/>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485" name="Freeform 221"/>
              <p:cNvSpPr>
                <a:spLocks/>
              </p:cNvSpPr>
              <p:nvPr/>
            </p:nvSpPr>
            <p:spPr bwMode="auto">
              <a:xfrm>
                <a:off x="7292182" y="4278313"/>
                <a:ext cx="30163" cy="11112"/>
              </a:xfrm>
              <a:custGeom>
                <a:avLst/>
                <a:gdLst/>
                <a:ahLst/>
                <a:cxnLst>
                  <a:cxn ang="0">
                    <a:pos x="19" y="0"/>
                  </a:cxn>
                  <a:cxn ang="0">
                    <a:pos x="19" y="7"/>
                  </a:cxn>
                  <a:cxn ang="0">
                    <a:pos x="15" y="7"/>
                  </a:cxn>
                  <a:cxn ang="0">
                    <a:pos x="13" y="7"/>
                  </a:cxn>
                  <a:cxn ang="0">
                    <a:pos x="5" y="5"/>
                  </a:cxn>
                  <a:cxn ang="0">
                    <a:pos x="0" y="1"/>
                  </a:cxn>
                  <a:cxn ang="0">
                    <a:pos x="8" y="0"/>
                  </a:cxn>
                  <a:cxn ang="0">
                    <a:pos x="19" y="0"/>
                  </a:cxn>
                </a:cxnLst>
                <a:rect l="0" t="0" r="r" b="b"/>
                <a:pathLst>
                  <a:path w="19" h="7">
                    <a:moveTo>
                      <a:pt x="19" y="0"/>
                    </a:moveTo>
                    <a:lnTo>
                      <a:pt x="19" y="7"/>
                    </a:lnTo>
                    <a:lnTo>
                      <a:pt x="15" y="7"/>
                    </a:lnTo>
                    <a:lnTo>
                      <a:pt x="13" y="7"/>
                    </a:lnTo>
                    <a:lnTo>
                      <a:pt x="5" y="5"/>
                    </a:lnTo>
                    <a:lnTo>
                      <a:pt x="0" y="1"/>
                    </a:lnTo>
                    <a:lnTo>
                      <a:pt x="8" y="0"/>
                    </a:lnTo>
                    <a:lnTo>
                      <a:pt x="19" y="0"/>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486" name="Freeform 222"/>
              <p:cNvSpPr>
                <a:spLocks/>
              </p:cNvSpPr>
              <p:nvPr/>
            </p:nvSpPr>
            <p:spPr bwMode="auto">
              <a:xfrm>
                <a:off x="6909594" y="4264025"/>
                <a:ext cx="922338" cy="698500"/>
              </a:xfrm>
              <a:custGeom>
                <a:avLst/>
                <a:gdLst/>
                <a:ahLst/>
                <a:cxnLst>
                  <a:cxn ang="0">
                    <a:pos x="580" y="253"/>
                  </a:cxn>
                  <a:cxn ang="0">
                    <a:pos x="576" y="292"/>
                  </a:cxn>
                  <a:cxn ang="0">
                    <a:pos x="571" y="323"/>
                  </a:cxn>
                  <a:cxn ang="0">
                    <a:pos x="547" y="359"/>
                  </a:cxn>
                  <a:cxn ang="0">
                    <a:pos x="533" y="404"/>
                  </a:cxn>
                  <a:cxn ang="0">
                    <a:pos x="488" y="427"/>
                  </a:cxn>
                  <a:cxn ang="0">
                    <a:pos x="457" y="428"/>
                  </a:cxn>
                  <a:cxn ang="0">
                    <a:pos x="418" y="433"/>
                  </a:cxn>
                  <a:cxn ang="0">
                    <a:pos x="380" y="392"/>
                  </a:cxn>
                  <a:cxn ang="0">
                    <a:pos x="365" y="384"/>
                  </a:cxn>
                  <a:cxn ang="0">
                    <a:pos x="359" y="365"/>
                  </a:cxn>
                  <a:cxn ang="0">
                    <a:pos x="351" y="373"/>
                  </a:cxn>
                  <a:cxn ang="0">
                    <a:pos x="344" y="366"/>
                  </a:cxn>
                  <a:cxn ang="0">
                    <a:pos x="346" y="344"/>
                  </a:cxn>
                  <a:cxn ang="0">
                    <a:pos x="316" y="368"/>
                  </a:cxn>
                  <a:cxn ang="0">
                    <a:pos x="303" y="339"/>
                  </a:cxn>
                  <a:cxn ang="0">
                    <a:pos x="256" y="318"/>
                  </a:cxn>
                  <a:cxn ang="0">
                    <a:pos x="217" y="325"/>
                  </a:cxn>
                  <a:cxn ang="0">
                    <a:pos x="179" y="334"/>
                  </a:cxn>
                  <a:cxn ang="0">
                    <a:pos x="151" y="344"/>
                  </a:cxn>
                  <a:cxn ang="0">
                    <a:pos x="110" y="356"/>
                  </a:cxn>
                  <a:cxn ang="0">
                    <a:pos x="69" y="372"/>
                  </a:cxn>
                  <a:cxn ang="0">
                    <a:pos x="26" y="363"/>
                  </a:cxn>
                  <a:cxn ang="0">
                    <a:pos x="33" y="323"/>
                  </a:cxn>
                  <a:cxn ang="0">
                    <a:pos x="19" y="287"/>
                  </a:cxn>
                  <a:cxn ang="0">
                    <a:pos x="3" y="244"/>
                  </a:cxn>
                  <a:cxn ang="0">
                    <a:pos x="5" y="232"/>
                  </a:cxn>
                  <a:cxn ang="0">
                    <a:pos x="5" y="217"/>
                  </a:cxn>
                  <a:cxn ang="0">
                    <a:pos x="2" y="179"/>
                  </a:cxn>
                  <a:cxn ang="0">
                    <a:pos x="7" y="169"/>
                  </a:cxn>
                  <a:cxn ang="0">
                    <a:pos x="39" y="148"/>
                  </a:cxn>
                  <a:cxn ang="0">
                    <a:pos x="76" y="141"/>
                  </a:cxn>
                  <a:cxn ang="0">
                    <a:pos x="113" y="126"/>
                  </a:cxn>
                  <a:cxn ang="0">
                    <a:pos x="129" y="105"/>
                  </a:cxn>
                  <a:cxn ang="0">
                    <a:pos x="139" y="93"/>
                  </a:cxn>
                  <a:cxn ang="0">
                    <a:pos x="153" y="84"/>
                  </a:cxn>
                  <a:cxn ang="0">
                    <a:pos x="167" y="64"/>
                  </a:cxn>
                  <a:cxn ang="0">
                    <a:pos x="189" y="48"/>
                  </a:cxn>
                  <a:cxn ang="0">
                    <a:pos x="217" y="62"/>
                  </a:cxn>
                  <a:cxn ang="0">
                    <a:pos x="232" y="59"/>
                  </a:cxn>
                  <a:cxn ang="0">
                    <a:pos x="242" y="29"/>
                  </a:cxn>
                  <a:cxn ang="0">
                    <a:pos x="273" y="22"/>
                  </a:cxn>
                  <a:cxn ang="0">
                    <a:pos x="279" y="12"/>
                  </a:cxn>
                  <a:cxn ang="0">
                    <a:pos x="322" y="21"/>
                  </a:cxn>
                  <a:cxn ang="0">
                    <a:pos x="334" y="33"/>
                  </a:cxn>
                  <a:cxn ang="0">
                    <a:pos x="332" y="69"/>
                  </a:cxn>
                  <a:cxn ang="0">
                    <a:pos x="353" y="84"/>
                  </a:cxn>
                  <a:cxn ang="0">
                    <a:pos x="390" y="105"/>
                  </a:cxn>
                  <a:cxn ang="0">
                    <a:pos x="411" y="64"/>
                  </a:cxn>
                  <a:cxn ang="0">
                    <a:pos x="425" y="9"/>
                  </a:cxn>
                  <a:cxn ang="0">
                    <a:pos x="437" y="43"/>
                  </a:cxn>
                  <a:cxn ang="0">
                    <a:pos x="461" y="62"/>
                  </a:cxn>
                  <a:cxn ang="0">
                    <a:pos x="468" y="95"/>
                  </a:cxn>
                  <a:cxn ang="0">
                    <a:pos x="483" y="126"/>
                  </a:cxn>
                  <a:cxn ang="0">
                    <a:pos x="519" y="157"/>
                  </a:cxn>
                  <a:cxn ang="0">
                    <a:pos x="542" y="186"/>
                  </a:cxn>
                  <a:cxn ang="0">
                    <a:pos x="568" y="215"/>
                  </a:cxn>
                </a:cxnLst>
                <a:rect l="0" t="0" r="r" b="b"/>
                <a:pathLst>
                  <a:path w="581" h="440">
                    <a:moveTo>
                      <a:pt x="568" y="215"/>
                    </a:moveTo>
                    <a:lnTo>
                      <a:pt x="571" y="224"/>
                    </a:lnTo>
                    <a:lnTo>
                      <a:pt x="576" y="239"/>
                    </a:lnTo>
                    <a:lnTo>
                      <a:pt x="580" y="253"/>
                    </a:lnTo>
                    <a:lnTo>
                      <a:pt x="581" y="268"/>
                    </a:lnTo>
                    <a:lnTo>
                      <a:pt x="580" y="275"/>
                    </a:lnTo>
                    <a:lnTo>
                      <a:pt x="578" y="286"/>
                    </a:lnTo>
                    <a:lnTo>
                      <a:pt x="576" y="292"/>
                    </a:lnTo>
                    <a:lnTo>
                      <a:pt x="574" y="299"/>
                    </a:lnTo>
                    <a:lnTo>
                      <a:pt x="574" y="313"/>
                    </a:lnTo>
                    <a:lnTo>
                      <a:pt x="571" y="318"/>
                    </a:lnTo>
                    <a:lnTo>
                      <a:pt x="571" y="323"/>
                    </a:lnTo>
                    <a:lnTo>
                      <a:pt x="562" y="332"/>
                    </a:lnTo>
                    <a:lnTo>
                      <a:pt x="555" y="341"/>
                    </a:lnTo>
                    <a:lnTo>
                      <a:pt x="550" y="347"/>
                    </a:lnTo>
                    <a:lnTo>
                      <a:pt x="547" y="359"/>
                    </a:lnTo>
                    <a:lnTo>
                      <a:pt x="542" y="368"/>
                    </a:lnTo>
                    <a:lnTo>
                      <a:pt x="538" y="378"/>
                    </a:lnTo>
                    <a:lnTo>
                      <a:pt x="533" y="390"/>
                    </a:lnTo>
                    <a:lnTo>
                      <a:pt x="533" y="404"/>
                    </a:lnTo>
                    <a:lnTo>
                      <a:pt x="533" y="404"/>
                    </a:lnTo>
                    <a:lnTo>
                      <a:pt x="521" y="415"/>
                    </a:lnTo>
                    <a:lnTo>
                      <a:pt x="506" y="421"/>
                    </a:lnTo>
                    <a:lnTo>
                      <a:pt x="488" y="427"/>
                    </a:lnTo>
                    <a:lnTo>
                      <a:pt x="482" y="440"/>
                    </a:lnTo>
                    <a:lnTo>
                      <a:pt x="473" y="437"/>
                    </a:lnTo>
                    <a:lnTo>
                      <a:pt x="466" y="433"/>
                    </a:lnTo>
                    <a:lnTo>
                      <a:pt x="457" y="428"/>
                    </a:lnTo>
                    <a:lnTo>
                      <a:pt x="456" y="425"/>
                    </a:lnTo>
                    <a:lnTo>
                      <a:pt x="445" y="430"/>
                    </a:lnTo>
                    <a:lnTo>
                      <a:pt x="435" y="437"/>
                    </a:lnTo>
                    <a:lnTo>
                      <a:pt x="418" y="433"/>
                    </a:lnTo>
                    <a:lnTo>
                      <a:pt x="401" y="427"/>
                    </a:lnTo>
                    <a:lnTo>
                      <a:pt x="387" y="416"/>
                    </a:lnTo>
                    <a:lnTo>
                      <a:pt x="383" y="402"/>
                    </a:lnTo>
                    <a:lnTo>
                      <a:pt x="380" y="392"/>
                    </a:lnTo>
                    <a:lnTo>
                      <a:pt x="377" y="382"/>
                    </a:lnTo>
                    <a:lnTo>
                      <a:pt x="375" y="380"/>
                    </a:lnTo>
                    <a:lnTo>
                      <a:pt x="370" y="382"/>
                    </a:lnTo>
                    <a:lnTo>
                      <a:pt x="365" y="384"/>
                    </a:lnTo>
                    <a:lnTo>
                      <a:pt x="359" y="384"/>
                    </a:lnTo>
                    <a:lnTo>
                      <a:pt x="361" y="378"/>
                    </a:lnTo>
                    <a:lnTo>
                      <a:pt x="363" y="373"/>
                    </a:lnTo>
                    <a:lnTo>
                      <a:pt x="359" y="365"/>
                    </a:lnTo>
                    <a:lnTo>
                      <a:pt x="358" y="363"/>
                    </a:lnTo>
                    <a:lnTo>
                      <a:pt x="356" y="365"/>
                    </a:lnTo>
                    <a:lnTo>
                      <a:pt x="356" y="368"/>
                    </a:lnTo>
                    <a:lnTo>
                      <a:pt x="351" y="373"/>
                    </a:lnTo>
                    <a:lnTo>
                      <a:pt x="344" y="378"/>
                    </a:lnTo>
                    <a:lnTo>
                      <a:pt x="340" y="377"/>
                    </a:lnTo>
                    <a:lnTo>
                      <a:pt x="339" y="373"/>
                    </a:lnTo>
                    <a:lnTo>
                      <a:pt x="344" y="366"/>
                    </a:lnTo>
                    <a:lnTo>
                      <a:pt x="351" y="356"/>
                    </a:lnTo>
                    <a:lnTo>
                      <a:pt x="353" y="344"/>
                    </a:lnTo>
                    <a:lnTo>
                      <a:pt x="354" y="337"/>
                    </a:lnTo>
                    <a:lnTo>
                      <a:pt x="346" y="344"/>
                    </a:lnTo>
                    <a:lnTo>
                      <a:pt x="337" y="358"/>
                    </a:lnTo>
                    <a:lnTo>
                      <a:pt x="328" y="368"/>
                    </a:lnTo>
                    <a:lnTo>
                      <a:pt x="322" y="373"/>
                    </a:lnTo>
                    <a:lnTo>
                      <a:pt x="316" y="368"/>
                    </a:lnTo>
                    <a:lnTo>
                      <a:pt x="316" y="363"/>
                    </a:lnTo>
                    <a:lnTo>
                      <a:pt x="311" y="358"/>
                    </a:lnTo>
                    <a:lnTo>
                      <a:pt x="308" y="349"/>
                    </a:lnTo>
                    <a:lnTo>
                      <a:pt x="303" y="339"/>
                    </a:lnTo>
                    <a:lnTo>
                      <a:pt x="299" y="334"/>
                    </a:lnTo>
                    <a:lnTo>
                      <a:pt x="287" y="325"/>
                    </a:lnTo>
                    <a:lnTo>
                      <a:pt x="273" y="322"/>
                    </a:lnTo>
                    <a:lnTo>
                      <a:pt x="256" y="318"/>
                    </a:lnTo>
                    <a:lnTo>
                      <a:pt x="244" y="318"/>
                    </a:lnTo>
                    <a:lnTo>
                      <a:pt x="230" y="318"/>
                    </a:lnTo>
                    <a:lnTo>
                      <a:pt x="224" y="322"/>
                    </a:lnTo>
                    <a:lnTo>
                      <a:pt x="217" y="325"/>
                    </a:lnTo>
                    <a:lnTo>
                      <a:pt x="210" y="329"/>
                    </a:lnTo>
                    <a:lnTo>
                      <a:pt x="199" y="330"/>
                    </a:lnTo>
                    <a:lnTo>
                      <a:pt x="189" y="332"/>
                    </a:lnTo>
                    <a:lnTo>
                      <a:pt x="179" y="334"/>
                    </a:lnTo>
                    <a:lnTo>
                      <a:pt x="170" y="335"/>
                    </a:lnTo>
                    <a:lnTo>
                      <a:pt x="162" y="335"/>
                    </a:lnTo>
                    <a:lnTo>
                      <a:pt x="156" y="339"/>
                    </a:lnTo>
                    <a:lnTo>
                      <a:pt x="151" y="344"/>
                    </a:lnTo>
                    <a:lnTo>
                      <a:pt x="150" y="354"/>
                    </a:lnTo>
                    <a:lnTo>
                      <a:pt x="132" y="356"/>
                    </a:lnTo>
                    <a:lnTo>
                      <a:pt x="119" y="358"/>
                    </a:lnTo>
                    <a:lnTo>
                      <a:pt x="110" y="356"/>
                    </a:lnTo>
                    <a:lnTo>
                      <a:pt x="105" y="358"/>
                    </a:lnTo>
                    <a:lnTo>
                      <a:pt x="91" y="359"/>
                    </a:lnTo>
                    <a:lnTo>
                      <a:pt x="81" y="366"/>
                    </a:lnTo>
                    <a:lnTo>
                      <a:pt x="69" y="372"/>
                    </a:lnTo>
                    <a:lnTo>
                      <a:pt x="57" y="375"/>
                    </a:lnTo>
                    <a:lnTo>
                      <a:pt x="46" y="372"/>
                    </a:lnTo>
                    <a:lnTo>
                      <a:pt x="34" y="368"/>
                    </a:lnTo>
                    <a:lnTo>
                      <a:pt x="26" y="363"/>
                    </a:lnTo>
                    <a:lnTo>
                      <a:pt x="22" y="358"/>
                    </a:lnTo>
                    <a:lnTo>
                      <a:pt x="27" y="346"/>
                    </a:lnTo>
                    <a:lnTo>
                      <a:pt x="34" y="334"/>
                    </a:lnTo>
                    <a:lnTo>
                      <a:pt x="33" y="323"/>
                    </a:lnTo>
                    <a:lnTo>
                      <a:pt x="29" y="315"/>
                    </a:lnTo>
                    <a:lnTo>
                      <a:pt x="26" y="308"/>
                    </a:lnTo>
                    <a:lnTo>
                      <a:pt x="24" y="303"/>
                    </a:lnTo>
                    <a:lnTo>
                      <a:pt x="19" y="287"/>
                    </a:lnTo>
                    <a:lnTo>
                      <a:pt x="17" y="277"/>
                    </a:lnTo>
                    <a:lnTo>
                      <a:pt x="14" y="265"/>
                    </a:lnTo>
                    <a:lnTo>
                      <a:pt x="10" y="253"/>
                    </a:lnTo>
                    <a:lnTo>
                      <a:pt x="3" y="244"/>
                    </a:lnTo>
                    <a:lnTo>
                      <a:pt x="0" y="236"/>
                    </a:lnTo>
                    <a:lnTo>
                      <a:pt x="2" y="232"/>
                    </a:lnTo>
                    <a:lnTo>
                      <a:pt x="3" y="229"/>
                    </a:lnTo>
                    <a:lnTo>
                      <a:pt x="5" y="232"/>
                    </a:lnTo>
                    <a:lnTo>
                      <a:pt x="9" y="236"/>
                    </a:lnTo>
                    <a:lnTo>
                      <a:pt x="9" y="232"/>
                    </a:lnTo>
                    <a:lnTo>
                      <a:pt x="9" y="229"/>
                    </a:lnTo>
                    <a:lnTo>
                      <a:pt x="5" y="217"/>
                    </a:lnTo>
                    <a:lnTo>
                      <a:pt x="2" y="203"/>
                    </a:lnTo>
                    <a:lnTo>
                      <a:pt x="2" y="193"/>
                    </a:lnTo>
                    <a:lnTo>
                      <a:pt x="2" y="186"/>
                    </a:lnTo>
                    <a:lnTo>
                      <a:pt x="2" y="179"/>
                    </a:lnTo>
                    <a:lnTo>
                      <a:pt x="2" y="174"/>
                    </a:lnTo>
                    <a:lnTo>
                      <a:pt x="3" y="169"/>
                    </a:lnTo>
                    <a:lnTo>
                      <a:pt x="7" y="167"/>
                    </a:lnTo>
                    <a:lnTo>
                      <a:pt x="7" y="169"/>
                    </a:lnTo>
                    <a:lnTo>
                      <a:pt x="9" y="172"/>
                    </a:lnTo>
                    <a:lnTo>
                      <a:pt x="22" y="163"/>
                    </a:lnTo>
                    <a:lnTo>
                      <a:pt x="34" y="153"/>
                    </a:lnTo>
                    <a:lnTo>
                      <a:pt x="39" y="148"/>
                    </a:lnTo>
                    <a:lnTo>
                      <a:pt x="50" y="146"/>
                    </a:lnTo>
                    <a:lnTo>
                      <a:pt x="58" y="145"/>
                    </a:lnTo>
                    <a:lnTo>
                      <a:pt x="69" y="145"/>
                    </a:lnTo>
                    <a:lnTo>
                      <a:pt x="76" y="141"/>
                    </a:lnTo>
                    <a:lnTo>
                      <a:pt x="84" y="139"/>
                    </a:lnTo>
                    <a:lnTo>
                      <a:pt x="95" y="136"/>
                    </a:lnTo>
                    <a:lnTo>
                      <a:pt x="105" y="133"/>
                    </a:lnTo>
                    <a:lnTo>
                      <a:pt x="113" y="126"/>
                    </a:lnTo>
                    <a:lnTo>
                      <a:pt x="122" y="120"/>
                    </a:lnTo>
                    <a:lnTo>
                      <a:pt x="125" y="115"/>
                    </a:lnTo>
                    <a:lnTo>
                      <a:pt x="129" y="110"/>
                    </a:lnTo>
                    <a:lnTo>
                      <a:pt x="129" y="105"/>
                    </a:lnTo>
                    <a:lnTo>
                      <a:pt x="129" y="102"/>
                    </a:lnTo>
                    <a:lnTo>
                      <a:pt x="129" y="93"/>
                    </a:lnTo>
                    <a:lnTo>
                      <a:pt x="136" y="88"/>
                    </a:lnTo>
                    <a:lnTo>
                      <a:pt x="139" y="93"/>
                    </a:lnTo>
                    <a:lnTo>
                      <a:pt x="143" y="98"/>
                    </a:lnTo>
                    <a:lnTo>
                      <a:pt x="146" y="90"/>
                    </a:lnTo>
                    <a:lnTo>
                      <a:pt x="148" y="83"/>
                    </a:lnTo>
                    <a:lnTo>
                      <a:pt x="153" y="84"/>
                    </a:lnTo>
                    <a:lnTo>
                      <a:pt x="158" y="86"/>
                    </a:lnTo>
                    <a:lnTo>
                      <a:pt x="158" y="76"/>
                    </a:lnTo>
                    <a:lnTo>
                      <a:pt x="163" y="71"/>
                    </a:lnTo>
                    <a:lnTo>
                      <a:pt x="167" y="64"/>
                    </a:lnTo>
                    <a:lnTo>
                      <a:pt x="170" y="59"/>
                    </a:lnTo>
                    <a:lnTo>
                      <a:pt x="177" y="55"/>
                    </a:lnTo>
                    <a:lnTo>
                      <a:pt x="184" y="53"/>
                    </a:lnTo>
                    <a:lnTo>
                      <a:pt x="189" y="48"/>
                    </a:lnTo>
                    <a:lnTo>
                      <a:pt x="198" y="48"/>
                    </a:lnTo>
                    <a:lnTo>
                      <a:pt x="206" y="53"/>
                    </a:lnTo>
                    <a:lnTo>
                      <a:pt x="211" y="67"/>
                    </a:lnTo>
                    <a:lnTo>
                      <a:pt x="217" y="62"/>
                    </a:lnTo>
                    <a:lnTo>
                      <a:pt x="224" y="62"/>
                    </a:lnTo>
                    <a:lnTo>
                      <a:pt x="227" y="64"/>
                    </a:lnTo>
                    <a:lnTo>
                      <a:pt x="230" y="65"/>
                    </a:lnTo>
                    <a:lnTo>
                      <a:pt x="232" y="59"/>
                    </a:lnTo>
                    <a:lnTo>
                      <a:pt x="232" y="53"/>
                    </a:lnTo>
                    <a:lnTo>
                      <a:pt x="236" y="43"/>
                    </a:lnTo>
                    <a:lnTo>
                      <a:pt x="241" y="35"/>
                    </a:lnTo>
                    <a:lnTo>
                      <a:pt x="242" y="29"/>
                    </a:lnTo>
                    <a:lnTo>
                      <a:pt x="251" y="26"/>
                    </a:lnTo>
                    <a:lnTo>
                      <a:pt x="260" y="24"/>
                    </a:lnTo>
                    <a:lnTo>
                      <a:pt x="268" y="24"/>
                    </a:lnTo>
                    <a:lnTo>
                      <a:pt x="273" y="22"/>
                    </a:lnTo>
                    <a:lnTo>
                      <a:pt x="279" y="21"/>
                    </a:lnTo>
                    <a:lnTo>
                      <a:pt x="272" y="14"/>
                    </a:lnTo>
                    <a:lnTo>
                      <a:pt x="268" y="9"/>
                    </a:lnTo>
                    <a:lnTo>
                      <a:pt x="279" y="12"/>
                    </a:lnTo>
                    <a:lnTo>
                      <a:pt x="291" y="17"/>
                    </a:lnTo>
                    <a:lnTo>
                      <a:pt x="301" y="21"/>
                    </a:lnTo>
                    <a:lnTo>
                      <a:pt x="315" y="22"/>
                    </a:lnTo>
                    <a:lnTo>
                      <a:pt x="322" y="21"/>
                    </a:lnTo>
                    <a:lnTo>
                      <a:pt x="328" y="19"/>
                    </a:lnTo>
                    <a:lnTo>
                      <a:pt x="334" y="21"/>
                    </a:lnTo>
                    <a:lnTo>
                      <a:pt x="339" y="28"/>
                    </a:lnTo>
                    <a:lnTo>
                      <a:pt x="334" y="33"/>
                    </a:lnTo>
                    <a:lnTo>
                      <a:pt x="327" y="38"/>
                    </a:lnTo>
                    <a:lnTo>
                      <a:pt x="322" y="64"/>
                    </a:lnTo>
                    <a:lnTo>
                      <a:pt x="325" y="65"/>
                    </a:lnTo>
                    <a:lnTo>
                      <a:pt x="332" y="69"/>
                    </a:lnTo>
                    <a:lnTo>
                      <a:pt x="334" y="74"/>
                    </a:lnTo>
                    <a:lnTo>
                      <a:pt x="337" y="79"/>
                    </a:lnTo>
                    <a:lnTo>
                      <a:pt x="346" y="81"/>
                    </a:lnTo>
                    <a:lnTo>
                      <a:pt x="353" y="84"/>
                    </a:lnTo>
                    <a:lnTo>
                      <a:pt x="359" y="86"/>
                    </a:lnTo>
                    <a:lnTo>
                      <a:pt x="370" y="91"/>
                    </a:lnTo>
                    <a:lnTo>
                      <a:pt x="378" y="98"/>
                    </a:lnTo>
                    <a:lnTo>
                      <a:pt x="390" y="105"/>
                    </a:lnTo>
                    <a:lnTo>
                      <a:pt x="399" y="98"/>
                    </a:lnTo>
                    <a:lnTo>
                      <a:pt x="406" y="88"/>
                    </a:lnTo>
                    <a:lnTo>
                      <a:pt x="408" y="74"/>
                    </a:lnTo>
                    <a:lnTo>
                      <a:pt x="411" y="64"/>
                    </a:lnTo>
                    <a:lnTo>
                      <a:pt x="411" y="17"/>
                    </a:lnTo>
                    <a:lnTo>
                      <a:pt x="418" y="9"/>
                    </a:lnTo>
                    <a:lnTo>
                      <a:pt x="425" y="0"/>
                    </a:lnTo>
                    <a:lnTo>
                      <a:pt x="425" y="9"/>
                    </a:lnTo>
                    <a:lnTo>
                      <a:pt x="430" y="17"/>
                    </a:lnTo>
                    <a:lnTo>
                      <a:pt x="433" y="24"/>
                    </a:lnTo>
                    <a:lnTo>
                      <a:pt x="437" y="33"/>
                    </a:lnTo>
                    <a:lnTo>
                      <a:pt x="437" y="43"/>
                    </a:lnTo>
                    <a:lnTo>
                      <a:pt x="442" y="53"/>
                    </a:lnTo>
                    <a:lnTo>
                      <a:pt x="451" y="55"/>
                    </a:lnTo>
                    <a:lnTo>
                      <a:pt x="457" y="59"/>
                    </a:lnTo>
                    <a:lnTo>
                      <a:pt x="461" y="62"/>
                    </a:lnTo>
                    <a:lnTo>
                      <a:pt x="463" y="71"/>
                    </a:lnTo>
                    <a:lnTo>
                      <a:pt x="464" y="79"/>
                    </a:lnTo>
                    <a:lnTo>
                      <a:pt x="466" y="88"/>
                    </a:lnTo>
                    <a:lnTo>
                      <a:pt x="468" y="95"/>
                    </a:lnTo>
                    <a:lnTo>
                      <a:pt x="473" y="103"/>
                    </a:lnTo>
                    <a:lnTo>
                      <a:pt x="475" y="110"/>
                    </a:lnTo>
                    <a:lnTo>
                      <a:pt x="480" y="120"/>
                    </a:lnTo>
                    <a:lnTo>
                      <a:pt x="483" y="126"/>
                    </a:lnTo>
                    <a:lnTo>
                      <a:pt x="494" y="133"/>
                    </a:lnTo>
                    <a:lnTo>
                      <a:pt x="504" y="138"/>
                    </a:lnTo>
                    <a:lnTo>
                      <a:pt x="514" y="145"/>
                    </a:lnTo>
                    <a:lnTo>
                      <a:pt x="519" y="157"/>
                    </a:lnTo>
                    <a:lnTo>
                      <a:pt x="523" y="169"/>
                    </a:lnTo>
                    <a:lnTo>
                      <a:pt x="528" y="174"/>
                    </a:lnTo>
                    <a:lnTo>
                      <a:pt x="540" y="176"/>
                    </a:lnTo>
                    <a:lnTo>
                      <a:pt x="542" y="186"/>
                    </a:lnTo>
                    <a:lnTo>
                      <a:pt x="550" y="196"/>
                    </a:lnTo>
                    <a:lnTo>
                      <a:pt x="559" y="205"/>
                    </a:lnTo>
                    <a:lnTo>
                      <a:pt x="569" y="213"/>
                    </a:lnTo>
                    <a:lnTo>
                      <a:pt x="568" y="215"/>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487" name="Freeform 223"/>
              <p:cNvSpPr>
                <a:spLocks/>
              </p:cNvSpPr>
              <p:nvPr/>
            </p:nvSpPr>
            <p:spPr bwMode="auto">
              <a:xfrm>
                <a:off x="8149432" y="5181600"/>
                <a:ext cx="15875" cy="12700"/>
              </a:xfrm>
              <a:custGeom>
                <a:avLst/>
                <a:gdLst/>
                <a:ahLst/>
                <a:cxnLst>
                  <a:cxn ang="0">
                    <a:pos x="10" y="0"/>
                  </a:cxn>
                  <a:cxn ang="0">
                    <a:pos x="5" y="5"/>
                  </a:cxn>
                  <a:cxn ang="0">
                    <a:pos x="0" y="8"/>
                  </a:cxn>
                  <a:cxn ang="0">
                    <a:pos x="0" y="3"/>
                  </a:cxn>
                  <a:cxn ang="0">
                    <a:pos x="0" y="0"/>
                  </a:cxn>
                  <a:cxn ang="0">
                    <a:pos x="10" y="0"/>
                  </a:cxn>
                </a:cxnLst>
                <a:rect l="0" t="0" r="r" b="b"/>
                <a:pathLst>
                  <a:path w="10" h="8">
                    <a:moveTo>
                      <a:pt x="10" y="0"/>
                    </a:moveTo>
                    <a:lnTo>
                      <a:pt x="5" y="5"/>
                    </a:lnTo>
                    <a:lnTo>
                      <a:pt x="0" y="8"/>
                    </a:lnTo>
                    <a:lnTo>
                      <a:pt x="0" y="3"/>
                    </a:lnTo>
                    <a:lnTo>
                      <a:pt x="0" y="0"/>
                    </a:lnTo>
                    <a:lnTo>
                      <a:pt x="10" y="0"/>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488" name="Freeform 224"/>
              <p:cNvSpPr>
                <a:spLocks/>
              </p:cNvSpPr>
              <p:nvPr/>
            </p:nvSpPr>
            <p:spPr bwMode="auto">
              <a:xfrm>
                <a:off x="8127207" y="5006975"/>
                <a:ext cx="174625" cy="171450"/>
              </a:xfrm>
              <a:custGeom>
                <a:avLst/>
                <a:gdLst/>
                <a:ahLst/>
                <a:cxnLst>
                  <a:cxn ang="0">
                    <a:pos x="67" y="29"/>
                  </a:cxn>
                  <a:cxn ang="0">
                    <a:pos x="67" y="26"/>
                  </a:cxn>
                  <a:cxn ang="0">
                    <a:pos x="67" y="24"/>
                  </a:cxn>
                  <a:cxn ang="0">
                    <a:pos x="71" y="19"/>
                  </a:cxn>
                  <a:cxn ang="0">
                    <a:pos x="77" y="19"/>
                  </a:cxn>
                  <a:cxn ang="0">
                    <a:pos x="77" y="17"/>
                  </a:cxn>
                  <a:cxn ang="0">
                    <a:pos x="77" y="15"/>
                  </a:cxn>
                  <a:cxn ang="0">
                    <a:pos x="81" y="5"/>
                  </a:cxn>
                  <a:cxn ang="0">
                    <a:pos x="89" y="0"/>
                  </a:cxn>
                  <a:cxn ang="0">
                    <a:pos x="89" y="3"/>
                  </a:cxn>
                  <a:cxn ang="0">
                    <a:pos x="93" y="5"/>
                  </a:cxn>
                  <a:cxn ang="0">
                    <a:pos x="93" y="8"/>
                  </a:cxn>
                  <a:cxn ang="0">
                    <a:pos x="96" y="12"/>
                  </a:cxn>
                  <a:cxn ang="0">
                    <a:pos x="100" y="8"/>
                  </a:cxn>
                  <a:cxn ang="0">
                    <a:pos x="105" y="7"/>
                  </a:cxn>
                  <a:cxn ang="0">
                    <a:pos x="108" y="8"/>
                  </a:cxn>
                  <a:cxn ang="0">
                    <a:pos x="108" y="14"/>
                  </a:cxn>
                  <a:cxn ang="0">
                    <a:pos x="110" y="17"/>
                  </a:cxn>
                  <a:cxn ang="0">
                    <a:pos x="107" y="22"/>
                  </a:cxn>
                  <a:cxn ang="0">
                    <a:pos x="103" y="31"/>
                  </a:cxn>
                  <a:cxn ang="0">
                    <a:pos x="96" y="39"/>
                  </a:cxn>
                  <a:cxn ang="0">
                    <a:pos x="91" y="43"/>
                  </a:cxn>
                  <a:cxn ang="0">
                    <a:pos x="89" y="50"/>
                  </a:cxn>
                  <a:cxn ang="0">
                    <a:pos x="91" y="58"/>
                  </a:cxn>
                  <a:cxn ang="0">
                    <a:pos x="81" y="58"/>
                  </a:cxn>
                  <a:cxn ang="0">
                    <a:pos x="72" y="60"/>
                  </a:cxn>
                  <a:cxn ang="0">
                    <a:pos x="67" y="67"/>
                  </a:cxn>
                  <a:cxn ang="0">
                    <a:pos x="64" y="81"/>
                  </a:cxn>
                  <a:cxn ang="0">
                    <a:pos x="58" y="91"/>
                  </a:cxn>
                  <a:cxn ang="0">
                    <a:pos x="57" y="96"/>
                  </a:cxn>
                  <a:cxn ang="0">
                    <a:pos x="46" y="103"/>
                  </a:cxn>
                  <a:cxn ang="0">
                    <a:pos x="38" y="108"/>
                  </a:cxn>
                  <a:cxn ang="0">
                    <a:pos x="31" y="106"/>
                  </a:cxn>
                  <a:cxn ang="0">
                    <a:pos x="26" y="105"/>
                  </a:cxn>
                  <a:cxn ang="0">
                    <a:pos x="19" y="103"/>
                  </a:cxn>
                  <a:cxn ang="0">
                    <a:pos x="12" y="100"/>
                  </a:cxn>
                  <a:cxn ang="0">
                    <a:pos x="5" y="96"/>
                  </a:cxn>
                  <a:cxn ang="0">
                    <a:pos x="3" y="94"/>
                  </a:cxn>
                  <a:cxn ang="0">
                    <a:pos x="0" y="93"/>
                  </a:cxn>
                  <a:cxn ang="0">
                    <a:pos x="2" y="82"/>
                  </a:cxn>
                  <a:cxn ang="0">
                    <a:pos x="7" y="75"/>
                  </a:cxn>
                  <a:cxn ang="0">
                    <a:pos x="14" y="70"/>
                  </a:cxn>
                  <a:cxn ang="0">
                    <a:pos x="21" y="65"/>
                  </a:cxn>
                  <a:cxn ang="0">
                    <a:pos x="24" y="60"/>
                  </a:cxn>
                  <a:cxn ang="0">
                    <a:pos x="29" y="58"/>
                  </a:cxn>
                  <a:cxn ang="0">
                    <a:pos x="43" y="51"/>
                  </a:cxn>
                  <a:cxn ang="0">
                    <a:pos x="57" y="43"/>
                  </a:cxn>
                  <a:cxn ang="0">
                    <a:pos x="62" y="34"/>
                  </a:cxn>
                  <a:cxn ang="0">
                    <a:pos x="67" y="29"/>
                  </a:cxn>
                </a:cxnLst>
                <a:rect l="0" t="0" r="r" b="b"/>
                <a:pathLst>
                  <a:path w="110" h="108">
                    <a:moveTo>
                      <a:pt x="67" y="29"/>
                    </a:moveTo>
                    <a:lnTo>
                      <a:pt x="67" y="26"/>
                    </a:lnTo>
                    <a:lnTo>
                      <a:pt x="67" y="24"/>
                    </a:lnTo>
                    <a:lnTo>
                      <a:pt x="71" y="19"/>
                    </a:lnTo>
                    <a:lnTo>
                      <a:pt x="77" y="19"/>
                    </a:lnTo>
                    <a:lnTo>
                      <a:pt x="77" y="17"/>
                    </a:lnTo>
                    <a:lnTo>
                      <a:pt x="77" y="15"/>
                    </a:lnTo>
                    <a:lnTo>
                      <a:pt x="81" y="5"/>
                    </a:lnTo>
                    <a:lnTo>
                      <a:pt x="89" y="0"/>
                    </a:lnTo>
                    <a:lnTo>
                      <a:pt x="89" y="3"/>
                    </a:lnTo>
                    <a:lnTo>
                      <a:pt x="93" y="5"/>
                    </a:lnTo>
                    <a:lnTo>
                      <a:pt x="93" y="8"/>
                    </a:lnTo>
                    <a:lnTo>
                      <a:pt x="96" y="12"/>
                    </a:lnTo>
                    <a:lnTo>
                      <a:pt x="100" y="8"/>
                    </a:lnTo>
                    <a:lnTo>
                      <a:pt x="105" y="7"/>
                    </a:lnTo>
                    <a:lnTo>
                      <a:pt x="108" y="8"/>
                    </a:lnTo>
                    <a:lnTo>
                      <a:pt x="108" y="14"/>
                    </a:lnTo>
                    <a:lnTo>
                      <a:pt x="110" y="17"/>
                    </a:lnTo>
                    <a:lnTo>
                      <a:pt x="107" y="22"/>
                    </a:lnTo>
                    <a:lnTo>
                      <a:pt x="103" y="31"/>
                    </a:lnTo>
                    <a:lnTo>
                      <a:pt x="96" y="39"/>
                    </a:lnTo>
                    <a:lnTo>
                      <a:pt x="91" y="43"/>
                    </a:lnTo>
                    <a:lnTo>
                      <a:pt x="89" y="50"/>
                    </a:lnTo>
                    <a:lnTo>
                      <a:pt x="91" y="58"/>
                    </a:lnTo>
                    <a:lnTo>
                      <a:pt x="81" y="58"/>
                    </a:lnTo>
                    <a:lnTo>
                      <a:pt x="72" y="60"/>
                    </a:lnTo>
                    <a:lnTo>
                      <a:pt x="67" y="67"/>
                    </a:lnTo>
                    <a:lnTo>
                      <a:pt x="64" y="81"/>
                    </a:lnTo>
                    <a:lnTo>
                      <a:pt x="58" y="91"/>
                    </a:lnTo>
                    <a:lnTo>
                      <a:pt x="57" y="96"/>
                    </a:lnTo>
                    <a:lnTo>
                      <a:pt x="46" y="103"/>
                    </a:lnTo>
                    <a:lnTo>
                      <a:pt x="38" y="108"/>
                    </a:lnTo>
                    <a:lnTo>
                      <a:pt x="31" y="106"/>
                    </a:lnTo>
                    <a:lnTo>
                      <a:pt x="26" y="105"/>
                    </a:lnTo>
                    <a:lnTo>
                      <a:pt x="19" y="103"/>
                    </a:lnTo>
                    <a:lnTo>
                      <a:pt x="12" y="100"/>
                    </a:lnTo>
                    <a:lnTo>
                      <a:pt x="5" y="96"/>
                    </a:lnTo>
                    <a:lnTo>
                      <a:pt x="3" y="94"/>
                    </a:lnTo>
                    <a:lnTo>
                      <a:pt x="0" y="93"/>
                    </a:lnTo>
                    <a:lnTo>
                      <a:pt x="2" y="82"/>
                    </a:lnTo>
                    <a:lnTo>
                      <a:pt x="7" y="75"/>
                    </a:lnTo>
                    <a:lnTo>
                      <a:pt x="14" y="70"/>
                    </a:lnTo>
                    <a:lnTo>
                      <a:pt x="21" y="65"/>
                    </a:lnTo>
                    <a:lnTo>
                      <a:pt x="24" y="60"/>
                    </a:lnTo>
                    <a:lnTo>
                      <a:pt x="29" y="58"/>
                    </a:lnTo>
                    <a:lnTo>
                      <a:pt x="43" y="51"/>
                    </a:lnTo>
                    <a:lnTo>
                      <a:pt x="57" y="43"/>
                    </a:lnTo>
                    <a:lnTo>
                      <a:pt x="62" y="34"/>
                    </a:lnTo>
                    <a:lnTo>
                      <a:pt x="67" y="29"/>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489" name="Freeform 225"/>
              <p:cNvSpPr>
                <a:spLocks/>
              </p:cNvSpPr>
              <p:nvPr/>
            </p:nvSpPr>
            <p:spPr bwMode="auto">
              <a:xfrm>
                <a:off x="8271669" y="4840288"/>
                <a:ext cx="131763" cy="190500"/>
              </a:xfrm>
              <a:custGeom>
                <a:avLst/>
                <a:gdLst/>
                <a:ahLst/>
                <a:cxnLst>
                  <a:cxn ang="0">
                    <a:pos x="26" y="45"/>
                  </a:cxn>
                  <a:cxn ang="0">
                    <a:pos x="21" y="39"/>
                  </a:cxn>
                  <a:cxn ang="0">
                    <a:pos x="19" y="36"/>
                  </a:cxn>
                  <a:cxn ang="0">
                    <a:pos x="19" y="33"/>
                  </a:cxn>
                  <a:cxn ang="0">
                    <a:pos x="21" y="31"/>
                  </a:cxn>
                  <a:cxn ang="0">
                    <a:pos x="12" y="26"/>
                  </a:cxn>
                  <a:cxn ang="0">
                    <a:pos x="7" y="19"/>
                  </a:cxn>
                  <a:cxn ang="0">
                    <a:pos x="2" y="9"/>
                  </a:cxn>
                  <a:cxn ang="0">
                    <a:pos x="0" y="0"/>
                  </a:cxn>
                  <a:cxn ang="0">
                    <a:pos x="9" y="7"/>
                  </a:cxn>
                  <a:cxn ang="0">
                    <a:pos x="19" y="14"/>
                  </a:cxn>
                  <a:cxn ang="0">
                    <a:pos x="21" y="17"/>
                  </a:cxn>
                  <a:cxn ang="0">
                    <a:pos x="24" y="22"/>
                  </a:cxn>
                  <a:cxn ang="0">
                    <a:pos x="23" y="24"/>
                  </a:cxn>
                  <a:cxn ang="0">
                    <a:pos x="23" y="26"/>
                  </a:cxn>
                  <a:cxn ang="0">
                    <a:pos x="26" y="33"/>
                  </a:cxn>
                  <a:cxn ang="0">
                    <a:pos x="31" y="41"/>
                  </a:cxn>
                  <a:cxn ang="0">
                    <a:pos x="35" y="41"/>
                  </a:cxn>
                  <a:cxn ang="0">
                    <a:pos x="35" y="38"/>
                  </a:cxn>
                  <a:cxn ang="0">
                    <a:pos x="40" y="38"/>
                  </a:cxn>
                  <a:cxn ang="0">
                    <a:pos x="41" y="38"/>
                  </a:cxn>
                  <a:cxn ang="0">
                    <a:pos x="45" y="52"/>
                  </a:cxn>
                  <a:cxn ang="0">
                    <a:pos x="60" y="58"/>
                  </a:cxn>
                  <a:cxn ang="0">
                    <a:pos x="69" y="55"/>
                  </a:cxn>
                  <a:cxn ang="0">
                    <a:pos x="78" y="53"/>
                  </a:cxn>
                  <a:cxn ang="0">
                    <a:pos x="79" y="53"/>
                  </a:cxn>
                  <a:cxn ang="0">
                    <a:pos x="83" y="55"/>
                  </a:cxn>
                  <a:cxn ang="0">
                    <a:pos x="76" y="67"/>
                  </a:cxn>
                  <a:cxn ang="0">
                    <a:pos x="72" y="81"/>
                  </a:cxn>
                  <a:cxn ang="0">
                    <a:pos x="71" y="79"/>
                  </a:cxn>
                  <a:cxn ang="0">
                    <a:pos x="69" y="79"/>
                  </a:cxn>
                  <a:cxn ang="0">
                    <a:pos x="60" y="81"/>
                  </a:cxn>
                  <a:cxn ang="0">
                    <a:pos x="59" y="86"/>
                  </a:cxn>
                  <a:cxn ang="0">
                    <a:pos x="59" y="88"/>
                  </a:cxn>
                  <a:cxn ang="0">
                    <a:pos x="60" y="91"/>
                  </a:cxn>
                  <a:cxn ang="0">
                    <a:pos x="57" y="96"/>
                  </a:cxn>
                  <a:cxn ang="0">
                    <a:pos x="53" y="101"/>
                  </a:cxn>
                  <a:cxn ang="0">
                    <a:pos x="45" y="113"/>
                  </a:cxn>
                  <a:cxn ang="0">
                    <a:pos x="35" y="120"/>
                  </a:cxn>
                  <a:cxn ang="0">
                    <a:pos x="28" y="117"/>
                  </a:cxn>
                  <a:cxn ang="0">
                    <a:pos x="28" y="113"/>
                  </a:cxn>
                  <a:cxn ang="0">
                    <a:pos x="29" y="105"/>
                  </a:cxn>
                  <a:cxn ang="0">
                    <a:pos x="33" y="98"/>
                  </a:cxn>
                  <a:cxn ang="0">
                    <a:pos x="29" y="91"/>
                  </a:cxn>
                  <a:cxn ang="0">
                    <a:pos x="23" y="89"/>
                  </a:cxn>
                  <a:cxn ang="0">
                    <a:pos x="16" y="86"/>
                  </a:cxn>
                  <a:cxn ang="0">
                    <a:pos x="14" y="82"/>
                  </a:cxn>
                  <a:cxn ang="0">
                    <a:pos x="16" y="77"/>
                  </a:cxn>
                  <a:cxn ang="0">
                    <a:pos x="21" y="76"/>
                  </a:cxn>
                  <a:cxn ang="0">
                    <a:pos x="26" y="65"/>
                  </a:cxn>
                  <a:cxn ang="0">
                    <a:pos x="28" y="55"/>
                  </a:cxn>
                  <a:cxn ang="0">
                    <a:pos x="26" y="48"/>
                  </a:cxn>
                  <a:cxn ang="0">
                    <a:pos x="24" y="43"/>
                  </a:cxn>
                  <a:cxn ang="0">
                    <a:pos x="26" y="43"/>
                  </a:cxn>
                  <a:cxn ang="0">
                    <a:pos x="26" y="45"/>
                  </a:cxn>
                </a:cxnLst>
                <a:rect l="0" t="0" r="r" b="b"/>
                <a:pathLst>
                  <a:path w="83" h="120">
                    <a:moveTo>
                      <a:pt x="26" y="45"/>
                    </a:moveTo>
                    <a:lnTo>
                      <a:pt x="21" y="39"/>
                    </a:lnTo>
                    <a:lnTo>
                      <a:pt x="19" y="36"/>
                    </a:lnTo>
                    <a:lnTo>
                      <a:pt x="19" y="33"/>
                    </a:lnTo>
                    <a:lnTo>
                      <a:pt x="21" y="31"/>
                    </a:lnTo>
                    <a:lnTo>
                      <a:pt x="12" y="26"/>
                    </a:lnTo>
                    <a:lnTo>
                      <a:pt x="7" y="19"/>
                    </a:lnTo>
                    <a:lnTo>
                      <a:pt x="2" y="9"/>
                    </a:lnTo>
                    <a:lnTo>
                      <a:pt x="0" y="0"/>
                    </a:lnTo>
                    <a:lnTo>
                      <a:pt x="9" y="7"/>
                    </a:lnTo>
                    <a:lnTo>
                      <a:pt x="19" y="14"/>
                    </a:lnTo>
                    <a:lnTo>
                      <a:pt x="21" y="17"/>
                    </a:lnTo>
                    <a:lnTo>
                      <a:pt x="24" y="22"/>
                    </a:lnTo>
                    <a:lnTo>
                      <a:pt x="23" y="24"/>
                    </a:lnTo>
                    <a:lnTo>
                      <a:pt x="23" y="26"/>
                    </a:lnTo>
                    <a:lnTo>
                      <a:pt x="26" y="33"/>
                    </a:lnTo>
                    <a:lnTo>
                      <a:pt x="31" y="41"/>
                    </a:lnTo>
                    <a:lnTo>
                      <a:pt x="35" y="41"/>
                    </a:lnTo>
                    <a:lnTo>
                      <a:pt x="35" y="38"/>
                    </a:lnTo>
                    <a:lnTo>
                      <a:pt x="40" y="38"/>
                    </a:lnTo>
                    <a:lnTo>
                      <a:pt x="41" y="38"/>
                    </a:lnTo>
                    <a:lnTo>
                      <a:pt x="45" y="52"/>
                    </a:lnTo>
                    <a:lnTo>
                      <a:pt x="60" y="58"/>
                    </a:lnTo>
                    <a:lnTo>
                      <a:pt x="69" y="55"/>
                    </a:lnTo>
                    <a:lnTo>
                      <a:pt x="78" y="53"/>
                    </a:lnTo>
                    <a:lnTo>
                      <a:pt x="79" y="53"/>
                    </a:lnTo>
                    <a:lnTo>
                      <a:pt x="83" y="55"/>
                    </a:lnTo>
                    <a:lnTo>
                      <a:pt x="76" y="67"/>
                    </a:lnTo>
                    <a:lnTo>
                      <a:pt x="72" y="81"/>
                    </a:lnTo>
                    <a:lnTo>
                      <a:pt x="71" y="79"/>
                    </a:lnTo>
                    <a:lnTo>
                      <a:pt x="69" y="79"/>
                    </a:lnTo>
                    <a:lnTo>
                      <a:pt x="60" y="81"/>
                    </a:lnTo>
                    <a:lnTo>
                      <a:pt x="59" y="86"/>
                    </a:lnTo>
                    <a:lnTo>
                      <a:pt x="59" y="88"/>
                    </a:lnTo>
                    <a:lnTo>
                      <a:pt x="60" y="91"/>
                    </a:lnTo>
                    <a:lnTo>
                      <a:pt x="57" y="96"/>
                    </a:lnTo>
                    <a:lnTo>
                      <a:pt x="53" y="101"/>
                    </a:lnTo>
                    <a:lnTo>
                      <a:pt x="45" y="113"/>
                    </a:lnTo>
                    <a:lnTo>
                      <a:pt x="35" y="120"/>
                    </a:lnTo>
                    <a:lnTo>
                      <a:pt x="28" y="117"/>
                    </a:lnTo>
                    <a:lnTo>
                      <a:pt x="28" y="113"/>
                    </a:lnTo>
                    <a:lnTo>
                      <a:pt x="29" y="105"/>
                    </a:lnTo>
                    <a:lnTo>
                      <a:pt x="33" y="98"/>
                    </a:lnTo>
                    <a:lnTo>
                      <a:pt x="29" y="91"/>
                    </a:lnTo>
                    <a:lnTo>
                      <a:pt x="23" y="89"/>
                    </a:lnTo>
                    <a:lnTo>
                      <a:pt x="16" y="86"/>
                    </a:lnTo>
                    <a:lnTo>
                      <a:pt x="14" y="82"/>
                    </a:lnTo>
                    <a:lnTo>
                      <a:pt x="16" y="77"/>
                    </a:lnTo>
                    <a:lnTo>
                      <a:pt x="21" y="76"/>
                    </a:lnTo>
                    <a:lnTo>
                      <a:pt x="26" y="65"/>
                    </a:lnTo>
                    <a:lnTo>
                      <a:pt x="28" y="55"/>
                    </a:lnTo>
                    <a:lnTo>
                      <a:pt x="26" y="48"/>
                    </a:lnTo>
                    <a:lnTo>
                      <a:pt x="24" y="43"/>
                    </a:lnTo>
                    <a:lnTo>
                      <a:pt x="26" y="43"/>
                    </a:lnTo>
                    <a:lnTo>
                      <a:pt x="26" y="45"/>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490" name="Freeform 226"/>
              <p:cNvSpPr>
                <a:spLocks/>
              </p:cNvSpPr>
              <p:nvPr/>
            </p:nvSpPr>
            <p:spPr bwMode="auto">
              <a:xfrm>
                <a:off x="8370094" y="4416425"/>
                <a:ext cx="26988" cy="22225"/>
              </a:xfrm>
              <a:custGeom>
                <a:avLst/>
                <a:gdLst/>
                <a:ahLst/>
                <a:cxnLst>
                  <a:cxn ang="0">
                    <a:pos x="12" y="0"/>
                  </a:cxn>
                  <a:cxn ang="0">
                    <a:pos x="14" y="4"/>
                  </a:cxn>
                  <a:cxn ang="0">
                    <a:pos x="17" y="6"/>
                  </a:cxn>
                  <a:cxn ang="0">
                    <a:pos x="17" y="11"/>
                  </a:cxn>
                  <a:cxn ang="0">
                    <a:pos x="14" y="12"/>
                  </a:cxn>
                  <a:cxn ang="0">
                    <a:pos x="10" y="14"/>
                  </a:cxn>
                  <a:cxn ang="0">
                    <a:pos x="4" y="12"/>
                  </a:cxn>
                  <a:cxn ang="0">
                    <a:pos x="0" y="11"/>
                  </a:cxn>
                  <a:cxn ang="0">
                    <a:pos x="4" y="2"/>
                  </a:cxn>
                  <a:cxn ang="0">
                    <a:pos x="12" y="0"/>
                  </a:cxn>
                </a:cxnLst>
                <a:rect l="0" t="0" r="r" b="b"/>
                <a:pathLst>
                  <a:path w="17" h="14">
                    <a:moveTo>
                      <a:pt x="12" y="0"/>
                    </a:moveTo>
                    <a:lnTo>
                      <a:pt x="14" y="4"/>
                    </a:lnTo>
                    <a:lnTo>
                      <a:pt x="17" y="6"/>
                    </a:lnTo>
                    <a:lnTo>
                      <a:pt x="17" y="11"/>
                    </a:lnTo>
                    <a:lnTo>
                      <a:pt x="14" y="12"/>
                    </a:lnTo>
                    <a:lnTo>
                      <a:pt x="10" y="14"/>
                    </a:lnTo>
                    <a:lnTo>
                      <a:pt x="4" y="12"/>
                    </a:lnTo>
                    <a:lnTo>
                      <a:pt x="0" y="11"/>
                    </a:lnTo>
                    <a:lnTo>
                      <a:pt x="4" y="2"/>
                    </a:lnTo>
                    <a:lnTo>
                      <a:pt x="12" y="0"/>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491" name="Freeform 227"/>
              <p:cNvSpPr>
                <a:spLocks/>
              </p:cNvSpPr>
              <p:nvPr/>
            </p:nvSpPr>
            <p:spPr bwMode="auto">
              <a:xfrm>
                <a:off x="8403432" y="4395788"/>
                <a:ext cx="23813" cy="15875"/>
              </a:xfrm>
              <a:custGeom>
                <a:avLst/>
                <a:gdLst/>
                <a:ahLst/>
                <a:cxnLst>
                  <a:cxn ang="0">
                    <a:pos x="15" y="0"/>
                  </a:cxn>
                  <a:cxn ang="0">
                    <a:pos x="15" y="3"/>
                  </a:cxn>
                  <a:cxn ang="0">
                    <a:pos x="7" y="7"/>
                  </a:cxn>
                  <a:cxn ang="0">
                    <a:pos x="1" y="10"/>
                  </a:cxn>
                  <a:cxn ang="0">
                    <a:pos x="0" y="7"/>
                  </a:cxn>
                  <a:cxn ang="0">
                    <a:pos x="0" y="5"/>
                  </a:cxn>
                  <a:cxn ang="0">
                    <a:pos x="5" y="0"/>
                  </a:cxn>
                  <a:cxn ang="0">
                    <a:pos x="15" y="0"/>
                  </a:cxn>
                </a:cxnLst>
                <a:rect l="0" t="0" r="r" b="b"/>
                <a:pathLst>
                  <a:path w="15" h="10">
                    <a:moveTo>
                      <a:pt x="15" y="0"/>
                    </a:moveTo>
                    <a:lnTo>
                      <a:pt x="15" y="3"/>
                    </a:lnTo>
                    <a:lnTo>
                      <a:pt x="7" y="7"/>
                    </a:lnTo>
                    <a:lnTo>
                      <a:pt x="1" y="10"/>
                    </a:lnTo>
                    <a:lnTo>
                      <a:pt x="0" y="7"/>
                    </a:lnTo>
                    <a:lnTo>
                      <a:pt x="0" y="5"/>
                    </a:lnTo>
                    <a:lnTo>
                      <a:pt x="5" y="0"/>
                    </a:lnTo>
                    <a:lnTo>
                      <a:pt x="15" y="0"/>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492" name="Freeform 228"/>
              <p:cNvSpPr>
                <a:spLocks/>
              </p:cNvSpPr>
              <p:nvPr/>
            </p:nvSpPr>
            <p:spPr bwMode="auto">
              <a:xfrm>
                <a:off x="7114382" y="3789363"/>
                <a:ext cx="101600" cy="98425"/>
              </a:xfrm>
              <a:custGeom>
                <a:avLst/>
                <a:gdLst/>
                <a:ahLst/>
                <a:cxnLst>
                  <a:cxn ang="0">
                    <a:pos x="53" y="43"/>
                  </a:cxn>
                  <a:cxn ang="0">
                    <a:pos x="52" y="41"/>
                  </a:cxn>
                  <a:cxn ang="0">
                    <a:pos x="50" y="39"/>
                  </a:cxn>
                  <a:cxn ang="0">
                    <a:pos x="46" y="43"/>
                  </a:cxn>
                  <a:cxn ang="0">
                    <a:pos x="46" y="46"/>
                  </a:cxn>
                  <a:cxn ang="0">
                    <a:pos x="48" y="48"/>
                  </a:cxn>
                  <a:cxn ang="0">
                    <a:pos x="52" y="55"/>
                  </a:cxn>
                  <a:cxn ang="0">
                    <a:pos x="50" y="58"/>
                  </a:cxn>
                  <a:cxn ang="0">
                    <a:pos x="46" y="62"/>
                  </a:cxn>
                  <a:cxn ang="0">
                    <a:pos x="43" y="60"/>
                  </a:cxn>
                  <a:cxn ang="0">
                    <a:pos x="43" y="58"/>
                  </a:cxn>
                  <a:cxn ang="0">
                    <a:pos x="41" y="58"/>
                  </a:cxn>
                  <a:cxn ang="0">
                    <a:pos x="39" y="58"/>
                  </a:cxn>
                  <a:cxn ang="0">
                    <a:pos x="31" y="53"/>
                  </a:cxn>
                  <a:cxn ang="0">
                    <a:pos x="27" y="43"/>
                  </a:cxn>
                  <a:cxn ang="0">
                    <a:pos x="27" y="38"/>
                  </a:cxn>
                  <a:cxn ang="0">
                    <a:pos x="29" y="38"/>
                  </a:cxn>
                  <a:cxn ang="0">
                    <a:pos x="27" y="34"/>
                  </a:cxn>
                  <a:cxn ang="0">
                    <a:pos x="27" y="33"/>
                  </a:cxn>
                  <a:cxn ang="0">
                    <a:pos x="21" y="33"/>
                  </a:cxn>
                  <a:cxn ang="0">
                    <a:pos x="21" y="34"/>
                  </a:cxn>
                  <a:cxn ang="0">
                    <a:pos x="21" y="36"/>
                  </a:cxn>
                  <a:cxn ang="0">
                    <a:pos x="17" y="34"/>
                  </a:cxn>
                  <a:cxn ang="0">
                    <a:pos x="15" y="34"/>
                  </a:cxn>
                  <a:cxn ang="0">
                    <a:pos x="15" y="36"/>
                  </a:cxn>
                  <a:cxn ang="0">
                    <a:pos x="12" y="34"/>
                  </a:cxn>
                  <a:cxn ang="0">
                    <a:pos x="10" y="33"/>
                  </a:cxn>
                  <a:cxn ang="0">
                    <a:pos x="7" y="36"/>
                  </a:cxn>
                  <a:cxn ang="0">
                    <a:pos x="5" y="43"/>
                  </a:cxn>
                  <a:cxn ang="0">
                    <a:pos x="3" y="48"/>
                  </a:cxn>
                  <a:cxn ang="0">
                    <a:pos x="2" y="52"/>
                  </a:cxn>
                  <a:cxn ang="0">
                    <a:pos x="0" y="46"/>
                  </a:cxn>
                  <a:cxn ang="0">
                    <a:pos x="2" y="41"/>
                  </a:cxn>
                  <a:cxn ang="0">
                    <a:pos x="0" y="38"/>
                  </a:cxn>
                  <a:cxn ang="0">
                    <a:pos x="0" y="36"/>
                  </a:cxn>
                  <a:cxn ang="0">
                    <a:pos x="0" y="31"/>
                  </a:cxn>
                  <a:cxn ang="0">
                    <a:pos x="3" y="26"/>
                  </a:cxn>
                  <a:cxn ang="0">
                    <a:pos x="10" y="21"/>
                  </a:cxn>
                  <a:cxn ang="0">
                    <a:pos x="19" y="15"/>
                  </a:cxn>
                  <a:cxn ang="0">
                    <a:pos x="24" y="19"/>
                  </a:cxn>
                  <a:cxn ang="0">
                    <a:pos x="27" y="22"/>
                  </a:cxn>
                  <a:cxn ang="0">
                    <a:pos x="31" y="22"/>
                  </a:cxn>
                  <a:cxn ang="0">
                    <a:pos x="31" y="19"/>
                  </a:cxn>
                  <a:cxn ang="0">
                    <a:pos x="34" y="17"/>
                  </a:cxn>
                  <a:cxn ang="0">
                    <a:pos x="38" y="12"/>
                  </a:cxn>
                  <a:cxn ang="0">
                    <a:pos x="45" y="10"/>
                  </a:cxn>
                  <a:cxn ang="0">
                    <a:pos x="45" y="3"/>
                  </a:cxn>
                  <a:cxn ang="0">
                    <a:pos x="46" y="0"/>
                  </a:cxn>
                  <a:cxn ang="0">
                    <a:pos x="50" y="0"/>
                  </a:cxn>
                  <a:cxn ang="0">
                    <a:pos x="53" y="3"/>
                  </a:cxn>
                  <a:cxn ang="0">
                    <a:pos x="55" y="9"/>
                  </a:cxn>
                  <a:cxn ang="0">
                    <a:pos x="58" y="21"/>
                  </a:cxn>
                  <a:cxn ang="0">
                    <a:pos x="62" y="31"/>
                  </a:cxn>
                  <a:cxn ang="0">
                    <a:pos x="64" y="38"/>
                  </a:cxn>
                  <a:cxn ang="0">
                    <a:pos x="60" y="43"/>
                  </a:cxn>
                  <a:cxn ang="0">
                    <a:pos x="58" y="53"/>
                  </a:cxn>
                  <a:cxn ang="0">
                    <a:pos x="53" y="46"/>
                  </a:cxn>
                  <a:cxn ang="0">
                    <a:pos x="52" y="41"/>
                  </a:cxn>
                  <a:cxn ang="0">
                    <a:pos x="53" y="43"/>
                  </a:cxn>
                </a:cxnLst>
                <a:rect l="0" t="0" r="r" b="b"/>
                <a:pathLst>
                  <a:path w="64" h="62">
                    <a:moveTo>
                      <a:pt x="53" y="43"/>
                    </a:moveTo>
                    <a:lnTo>
                      <a:pt x="52" y="41"/>
                    </a:lnTo>
                    <a:lnTo>
                      <a:pt x="50" y="39"/>
                    </a:lnTo>
                    <a:lnTo>
                      <a:pt x="46" y="43"/>
                    </a:lnTo>
                    <a:lnTo>
                      <a:pt x="46" y="46"/>
                    </a:lnTo>
                    <a:lnTo>
                      <a:pt x="48" y="48"/>
                    </a:lnTo>
                    <a:lnTo>
                      <a:pt x="52" y="55"/>
                    </a:lnTo>
                    <a:lnTo>
                      <a:pt x="50" y="58"/>
                    </a:lnTo>
                    <a:lnTo>
                      <a:pt x="46" y="62"/>
                    </a:lnTo>
                    <a:lnTo>
                      <a:pt x="43" y="60"/>
                    </a:lnTo>
                    <a:lnTo>
                      <a:pt x="43" y="58"/>
                    </a:lnTo>
                    <a:lnTo>
                      <a:pt x="41" y="58"/>
                    </a:lnTo>
                    <a:lnTo>
                      <a:pt x="39" y="58"/>
                    </a:lnTo>
                    <a:lnTo>
                      <a:pt x="31" y="53"/>
                    </a:lnTo>
                    <a:lnTo>
                      <a:pt x="27" y="43"/>
                    </a:lnTo>
                    <a:lnTo>
                      <a:pt x="27" y="38"/>
                    </a:lnTo>
                    <a:lnTo>
                      <a:pt x="29" y="38"/>
                    </a:lnTo>
                    <a:lnTo>
                      <a:pt x="27" y="34"/>
                    </a:lnTo>
                    <a:lnTo>
                      <a:pt x="27" y="33"/>
                    </a:lnTo>
                    <a:lnTo>
                      <a:pt x="21" y="33"/>
                    </a:lnTo>
                    <a:lnTo>
                      <a:pt x="21" y="34"/>
                    </a:lnTo>
                    <a:lnTo>
                      <a:pt x="21" y="36"/>
                    </a:lnTo>
                    <a:lnTo>
                      <a:pt x="17" y="34"/>
                    </a:lnTo>
                    <a:lnTo>
                      <a:pt x="15" y="34"/>
                    </a:lnTo>
                    <a:lnTo>
                      <a:pt x="15" y="36"/>
                    </a:lnTo>
                    <a:lnTo>
                      <a:pt x="12" y="34"/>
                    </a:lnTo>
                    <a:lnTo>
                      <a:pt x="10" y="33"/>
                    </a:lnTo>
                    <a:lnTo>
                      <a:pt x="7" y="36"/>
                    </a:lnTo>
                    <a:lnTo>
                      <a:pt x="5" y="43"/>
                    </a:lnTo>
                    <a:lnTo>
                      <a:pt x="3" y="48"/>
                    </a:lnTo>
                    <a:lnTo>
                      <a:pt x="2" y="52"/>
                    </a:lnTo>
                    <a:lnTo>
                      <a:pt x="0" y="46"/>
                    </a:lnTo>
                    <a:lnTo>
                      <a:pt x="2" y="41"/>
                    </a:lnTo>
                    <a:lnTo>
                      <a:pt x="0" y="38"/>
                    </a:lnTo>
                    <a:lnTo>
                      <a:pt x="0" y="36"/>
                    </a:lnTo>
                    <a:lnTo>
                      <a:pt x="0" y="31"/>
                    </a:lnTo>
                    <a:lnTo>
                      <a:pt x="3" y="26"/>
                    </a:lnTo>
                    <a:lnTo>
                      <a:pt x="10" y="21"/>
                    </a:lnTo>
                    <a:lnTo>
                      <a:pt x="19" y="15"/>
                    </a:lnTo>
                    <a:lnTo>
                      <a:pt x="24" y="19"/>
                    </a:lnTo>
                    <a:lnTo>
                      <a:pt x="27" y="22"/>
                    </a:lnTo>
                    <a:lnTo>
                      <a:pt x="31" y="22"/>
                    </a:lnTo>
                    <a:lnTo>
                      <a:pt x="31" y="19"/>
                    </a:lnTo>
                    <a:lnTo>
                      <a:pt x="34" y="17"/>
                    </a:lnTo>
                    <a:lnTo>
                      <a:pt x="38" y="12"/>
                    </a:lnTo>
                    <a:lnTo>
                      <a:pt x="45" y="10"/>
                    </a:lnTo>
                    <a:lnTo>
                      <a:pt x="45" y="3"/>
                    </a:lnTo>
                    <a:lnTo>
                      <a:pt x="46" y="0"/>
                    </a:lnTo>
                    <a:lnTo>
                      <a:pt x="50" y="0"/>
                    </a:lnTo>
                    <a:lnTo>
                      <a:pt x="53" y="3"/>
                    </a:lnTo>
                    <a:lnTo>
                      <a:pt x="55" y="9"/>
                    </a:lnTo>
                    <a:lnTo>
                      <a:pt x="58" y="21"/>
                    </a:lnTo>
                    <a:lnTo>
                      <a:pt x="62" y="31"/>
                    </a:lnTo>
                    <a:lnTo>
                      <a:pt x="64" y="38"/>
                    </a:lnTo>
                    <a:lnTo>
                      <a:pt x="60" y="43"/>
                    </a:lnTo>
                    <a:lnTo>
                      <a:pt x="58" y="53"/>
                    </a:lnTo>
                    <a:lnTo>
                      <a:pt x="53" y="46"/>
                    </a:lnTo>
                    <a:lnTo>
                      <a:pt x="52" y="41"/>
                    </a:lnTo>
                    <a:lnTo>
                      <a:pt x="53" y="43"/>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493" name="Freeform 229"/>
              <p:cNvSpPr>
                <a:spLocks/>
              </p:cNvSpPr>
              <p:nvPr/>
            </p:nvSpPr>
            <p:spPr bwMode="auto">
              <a:xfrm>
                <a:off x="7015957" y="3763963"/>
                <a:ext cx="52388" cy="52387"/>
              </a:xfrm>
              <a:custGeom>
                <a:avLst/>
                <a:gdLst/>
                <a:ahLst/>
                <a:cxnLst>
                  <a:cxn ang="0">
                    <a:pos x="3" y="33"/>
                  </a:cxn>
                  <a:cxn ang="0">
                    <a:pos x="0" y="33"/>
                  </a:cxn>
                  <a:cxn ang="0">
                    <a:pos x="3" y="23"/>
                  </a:cxn>
                  <a:cxn ang="0">
                    <a:pos x="12" y="18"/>
                  </a:cxn>
                  <a:cxn ang="0">
                    <a:pos x="19" y="11"/>
                  </a:cxn>
                  <a:cxn ang="0">
                    <a:pos x="26" y="6"/>
                  </a:cxn>
                  <a:cxn ang="0">
                    <a:pos x="26" y="2"/>
                  </a:cxn>
                  <a:cxn ang="0">
                    <a:pos x="28" y="0"/>
                  </a:cxn>
                  <a:cxn ang="0">
                    <a:pos x="29" y="4"/>
                  </a:cxn>
                  <a:cxn ang="0">
                    <a:pos x="33" y="7"/>
                  </a:cxn>
                  <a:cxn ang="0">
                    <a:pos x="29" y="7"/>
                  </a:cxn>
                  <a:cxn ang="0">
                    <a:pos x="28" y="9"/>
                  </a:cxn>
                  <a:cxn ang="0">
                    <a:pos x="22" y="12"/>
                  </a:cxn>
                  <a:cxn ang="0">
                    <a:pos x="19" y="14"/>
                  </a:cxn>
                  <a:cxn ang="0">
                    <a:pos x="12" y="26"/>
                  </a:cxn>
                  <a:cxn ang="0">
                    <a:pos x="3" y="33"/>
                  </a:cxn>
                </a:cxnLst>
                <a:rect l="0" t="0" r="r" b="b"/>
                <a:pathLst>
                  <a:path w="33" h="33">
                    <a:moveTo>
                      <a:pt x="3" y="33"/>
                    </a:moveTo>
                    <a:lnTo>
                      <a:pt x="0" y="33"/>
                    </a:lnTo>
                    <a:lnTo>
                      <a:pt x="3" y="23"/>
                    </a:lnTo>
                    <a:lnTo>
                      <a:pt x="12" y="18"/>
                    </a:lnTo>
                    <a:lnTo>
                      <a:pt x="19" y="11"/>
                    </a:lnTo>
                    <a:lnTo>
                      <a:pt x="26" y="6"/>
                    </a:lnTo>
                    <a:lnTo>
                      <a:pt x="26" y="2"/>
                    </a:lnTo>
                    <a:lnTo>
                      <a:pt x="28" y="0"/>
                    </a:lnTo>
                    <a:lnTo>
                      <a:pt x="29" y="4"/>
                    </a:lnTo>
                    <a:lnTo>
                      <a:pt x="33" y="7"/>
                    </a:lnTo>
                    <a:lnTo>
                      <a:pt x="29" y="7"/>
                    </a:lnTo>
                    <a:lnTo>
                      <a:pt x="28" y="9"/>
                    </a:lnTo>
                    <a:lnTo>
                      <a:pt x="22" y="12"/>
                    </a:lnTo>
                    <a:lnTo>
                      <a:pt x="19" y="14"/>
                    </a:lnTo>
                    <a:lnTo>
                      <a:pt x="12" y="26"/>
                    </a:lnTo>
                    <a:lnTo>
                      <a:pt x="3" y="33"/>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494" name="Freeform 230"/>
              <p:cNvSpPr>
                <a:spLocks/>
              </p:cNvSpPr>
              <p:nvPr/>
            </p:nvSpPr>
            <p:spPr bwMode="auto">
              <a:xfrm>
                <a:off x="7054057" y="3587750"/>
                <a:ext cx="98425" cy="138112"/>
              </a:xfrm>
              <a:custGeom>
                <a:avLst/>
                <a:gdLst/>
                <a:ahLst/>
                <a:cxnLst>
                  <a:cxn ang="0">
                    <a:pos x="4" y="36"/>
                  </a:cxn>
                  <a:cxn ang="0">
                    <a:pos x="5" y="29"/>
                  </a:cxn>
                  <a:cxn ang="0">
                    <a:pos x="7" y="24"/>
                  </a:cxn>
                  <a:cxn ang="0">
                    <a:pos x="5" y="15"/>
                  </a:cxn>
                  <a:cxn ang="0">
                    <a:pos x="5" y="8"/>
                  </a:cxn>
                  <a:cxn ang="0">
                    <a:pos x="5" y="1"/>
                  </a:cxn>
                  <a:cxn ang="0">
                    <a:pos x="10" y="0"/>
                  </a:cxn>
                  <a:cxn ang="0">
                    <a:pos x="14" y="3"/>
                  </a:cxn>
                  <a:cxn ang="0">
                    <a:pos x="17" y="8"/>
                  </a:cxn>
                  <a:cxn ang="0">
                    <a:pos x="21" y="5"/>
                  </a:cxn>
                  <a:cxn ang="0">
                    <a:pos x="24" y="3"/>
                  </a:cxn>
                  <a:cxn ang="0">
                    <a:pos x="24" y="5"/>
                  </a:cxn>
                  <a:cxn ang="0">
                    <a:pos x="26" y="7"/>
                  </a:cxn>
                  <a:cxn ang="0">
                    <a:pos x="26" y="8"/>
                  </a:cxn>
                  <a:cxn ang="0">
                    <a:pos x="28" y="19"/>
                  </a:cxn>
                  <a:cxn ang="0">
                    <a:pos x="31" y="29"/>
                  </a:cxn>
                  <a:cxn ang="0">
                    <a:pos x="26" y="38"/>
                  </a:cxn>
                  <a:cxn ang="0">
                    <a:pos x="22" y="48"/>
                  </a:cxn>
                  <a:cxn ang="0">
                    <a:pos x="26" y="60"/>
                  </a:cxn>
                  <a:cxn ang="0">
                    <a:pos x="34" y="68"/>
                  </a:cxn>
                  <a:cxn ang="0">
                    <a:pos x="34" y="67"/>
                  </a:cxn>
                  <a:cxn ang="0">
                    <a:pos x="34" y="63"/>
                  </a:cxn>
                  <a:cxn ang="0">
                    <a:pos x="40" y="63"/>
                  </a:cxn>
                  <a:cxn ang="0">
                    <a:pos x="45" y="68"/>
                  </a:cxn>
                  <a:cxn ang="0">
                    <a:pos x="48" y="74"/>
                  </a:cxn>
                  <a:cxn ang="0">
                    <a:pos x="50" y="72"/>
                  </a:cxn>
                  <a:cxn ang="0">
                    <a:pos x="53" y="70"/>
                  </a:cxn>
                  <a:cxn ang="0">
                    <a:pos x="55" y="72"/>
                  </a:cxn>
                  <a:cxn ang="0">
                    <a:pos x="53" y="74"/>
                  </a:cxn>
                  <a:cxn ang="0">
                    <a:pos x="53" y="77"/>
                  </a:cxn>
                  <a:cxn ang="0">
                    <a:pos x="57" y="77"/>
                  </a:cxn>
                  <a:cxn ang="0">
                    <a:pos x="57" y="80"/>
                  </a:cxn>
                  <a:cxn ang="0">
                    <a:pos x="62" y="82"/>
                  </a:cxn>
                  <a:cxn ang="0">
                    <a:pos x="62" y="84"/>
                  </a:cxn>
                  <a:cxn ang="0">
                    <a:pos x="62" y="86"/>
                  </a:cxn>
                  <a:cxn ang="0">
                    <a:pos x="60" y="86"/>
                  </a:cxn>
                  <a:cxn ang="0">
                    <a:pos x="60" y="87"/>
                  </a:cxn>
                  <a:cxn ang="0">
                    <a:pos x="59" y="86"/>
                  </a:cxn>
                  <a:cxn ang="0">
                    <a:pos x="59" y="84"/>
                  </a:cxn>
                  <a:cxn ang="0">
                    <a:pos x="50" y="77"/>
                  </a:cxn>
                  <a:cxn ang="0">
                    <a:pos x="41" y="72"/>
                  </a:cxn>
                  <a:cxn ang="0">
                    <a:pos x="40" y="74"/>
                  </a:cxn>
                  <a:cxn ang="0">
                    <a:pos x="41" y="79"/>
                  </a:cxn>
                  <a:cxn ang="0">
                    <a:pos x="34" y="74"/>
                  </a:cxn>
                  <a:cxn ang="0">
                    <a:pos x="29" y="70"/>
                  </a:cxn>
                  <a:cxn ang="0">
                    <a:pos x="24" y="70"/>
                  </a:cxn>
                  <a:cxn ang="0">
                    <a:pos x="21" y="72"/>
                  </a:cxn>
                  <a:cxn ang="0">
                    <a:pos x="16" y="68"/>
                  </a:cxn>
                  <a:cxn ang="0">
                    <a:pos x="14" y="65"/>
                  </a:cxn>
                  <a:cxn ang="0">
                    <a:pos x="14" y="62"/>
                  </a:cxn>
                  <a:cxn ang="0">
                    <a:pos x="17" y="62"/>
                  </a:cxn>
                  <a:cxn ang="0">
                    <a:pos x="17" y="56"/>
                  </a:cxn>
                  <a:cxn ang="0">
                    <a:pos x="14" y="56"/>
                  </a:cxn>
                  <a:cxn ang="0">
                    <a:pos x="12" y="58"/>
                  </a:cxn>
                  <a:cxn ang="0">
                    <a:pos x="10" y="60"/>
                  </a:cxn>
                  <a:cxn ang="0">
                    <a:pos x="5" y="56"/>
                  </a:cxn>
                  <a:cxn ang="0">
                    <a:pos x="2" y="51"/>
                  </a:cxn>
                  <a:cxn ang="0">
                    <a:pos x="0" y="41"/>
                  </a:cxn>
                  <a:cxn ang="0">
                    <a:pos x="4" y="36"/>
                  </a:cxn>
                </a:cxnLst>
                <a:rect l="0" t="0" r="r" b="b"/>
                <a:pathLst>
                  <a:path w="62" h="87">
                    <a:moveTo>
                      <a:pt x="4" y="36"/>
                    </a:moveTo>
                    <a:lnTo>
                      <a:pt x="5" y="29"/>
                    </a:lnTo>
                    <a:lnTo>
                      <a:pt x="7" y="24"/>
                    </a:lnTo>
                    <a:lnTo>
                      <a:pt x="5" y="15"/>
                    </a:lnTo>
                    <a:lnTo>
                      <a:pt x="5" y="8"/>
                    </a:lnTo>
                    <a:lnTo>
                      <a:pt x="5" y="1"/>
                    </a:lnTo>
                    <a:lnTo>
                      <a:pt x="10" y="0"/>
                    </a:lnTo>
                    <a:lnTo>
                      <a:pt x="14" y="3"/>
                    </a:lnTo>
                    <a:lnTo>
                      <a:pt x="17" y="8"/>
                    </a:lnTo>
                    <a:lnTo>
                      <a:pt x="21" y="5"/>
                    </a:lnTo>
                    <a:lnTo>
                      <a:pt x="24" y="3"/>
                    </a:lnTo>
                    <a:lnTo>
                      <a:pt x="24" y="5"/>
                    </a:lnTo>
                    <a:lnTo>
                      <a:pt x="26" y="7"/>
                    </a:lnTo>
                    <a:lnTo>
                      <a:pt x="26" y="8"/>
                    </a:lnTo>
                    <a:lnTo>
                      <a:pt x="28" y="19"/>
                    </a:lnTo>
                    <a:lnTo>
                      <a:pt x="31" y="29"/>
                    </a:lnTo>
                    <a:lnTo>
                      <a:pt x="26" y="38"/>
                    </a:lnTo>
                    <a:lnTo>
                      <a:pt x="22" y="48"/>
                    </a:lnTo>
                    <a:lnTo>
                      <a:pt x="26" y="60"/>
                    </a:lnTo>
                    <a:lnTo>
                      <a:pt x="34" y="68"/>
                    </a:lnTo>
                    <a:lnTo>
                      <a:pt x="34" y="67"/>
                    </a:lnTo>
                    <a:lnTo>
                      <a:pt x="34" y="63"/>
                    </a:lnTo>
                    <a:lnTo>
                      <a:pt x="40" y="63"/>
                    </a:lnTo>
                    <a:lnTo>
                      <a:pt x="45" y="68"/>
                    </a:lnTo>
                    <a:lnTo>
                      <a:pt x="48" y="74"/>
                    </a:lnTo>
                    <a:lnTo>
                      <a:pt x="50" y="72"/>
                    </a:lnTo>
                    <a:lnTo>
                      <a:pt x="53" y="70"/>
                    </a:lnTo>
                    <a:lnTo>
                      <a:pt x="55" y="72"/>
                    </a:lnTo>
                    <a:lnTo>
                      <a:pt x="53" y="74"/>
                    </a:lnTo>
                    <a:lnTo>
                      <a:pt x="53" y="77"/>
                    </a:lnTo>
                    <a:lnTo>
                      <a:pt x="57" y="77"/>
                    </a:lnTo>
                    <a:lnTo>
                      <a:pt x="57" y="80"/>
                    </a:lnTo>
                    <a:lnTo>
                      <a:pt x="62" y="82"/>
                    </a:lnTo>
                    <a:lnTo>
                      <a:pt x="62" y="84"/>
                    </a:lnTo>
                    <a:lnTo>
                      <a:pt x="62" y="86"/>
                    </a:lnTo>
                    <a:lnTo>
                      <a:pt x="60" y="86"/>
                    </a:lnTo>
                    <a:lnTo>
                      <a:pt x="60" y="87"/>
                    </a:lnTo>
                    <a:lnTo>
                      <a:pt x="59" y="86"/>
                    </a:lnTo>
                    <a:lnTo>
                      <a:pt x="59" y="84"/>
                    </a:lnTo>
                    <a:lnTo>
                      <a:pt x="50" y="77"/>
                    </a:lnTo>
                    <a:lnTo>
                      <a:pt x="41" y="72"/>
                    </a:lnTo>
                    <a:lnTo>
                      <a:pt x="40" y="74"/>
                    </a:lnTo>
                    <a:lnTo>
                      <a:pt x="41" y="79"/>
                    </a:lnTo>
                    <a:lnTo>
                      <a:pt x="34" y="74"/>
                    </a:lnTo>
                    <a:lnTo>
                      <a:pt x="29" y="70"/>
                    </a:lnTo>
                    <a:lnTo>
                      <a:pt x="24" y="70"/>
                    </a:lnTo>
                    <a:lnTo>
                      <a:pt x="21" y="72"/>
                    </a:lnTo>
                    <a:lnTo>
                      <a:pt x="16" y="68"/>
                    </a:lnTo>
                    <a:lnTo>
                      <a:pt x="14" y="65"/>
                    </a:lnTo>
                    <a:lnTo>
                      <a:pt x="14" y="62"/>
                    </a:lnTo>
                    <a:lnTo>
                      <a:pt x="17" y="62"/>
                    </a:lnTo>
                    <a:lnTo>
                      <a:pt x="17" y="56"/>
                    </a:lnTo>
                    <a:lnTo>
                      <a:pt x="14" y="56"/>
                    </a:lnTo>
                    <a:lnTo>
                      <a:pt x="12" y="58"/>
                    </a:lnTo>
                    <a:lnTo>
                      <a:pt x="10" y="60"/>
                    </a:lnTo>
                    <a:lnTo>
                      <a:pt x="5" y="56"/>
                    </a:lnTo>
                    <a:lnTo>
                      <a:pt x="2" y="51"/>
                    </a:lnTo>
                    <a:lnTo>
                      <a:pt x="0" y="41"/>
                    </a:lnTo>
                    <a:lnTo>
                      <a:pt x="4" y="36"/>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495" name="Freeform 231"/>
              <p:cNvSpPr>
                <a:spLocks/>
              </p:cNvSpPr>
              <p:nvPr/>
            </p:nvSpPr>
            <p:spPr bwMode="auto">
              <a:xfrm>
                <a:off x="7155657" y="3729038"/>
                <a:ext cx="31750" cy="53975"/>
              </a:xfrm>
              <a:custGeom>
                <a:avLst/>
                <a:gdLst/>
                <a:ahLst/>
                <a:cxnLst>
                  <a:cxn ang="0">
                    <a:pos x="19" y="22"/>
                  </a:cxn>
                  <a:cxn ang="0">
                    <a:pos x="12" y="22"/>
                  </a:cxn>
                  <a:cxn ang="0">
                    <a:pos x="12" y="28"/>
                  </a:cxn>
                  <a:cxn ang="0">
                    <a:pos x="15" y="33"/>
                  </a:cxn>
                  <a:cxn ang="0">
                    <a:pos x="15" y="34"/>
                  </a:cxn>
                  <a:cxn ang="0">
                    <a:pos x="13" y="34"/>
                  </a:cxn>
                  <a:cxn ang="0">
                    <a:pos x="12" y="34"/>
                  </a:cxn>
                  <a:cxn ang="0">
                    <a:pos x="8" y="31"/>
                  </a:cxn>
                  <a:cxn ang="0">
                    <a:pos x="10" y="29"/>
                  </a:cxn>
                  <a:cxn ang="0">
                    <a:pos x="10" y="26"/>
                  </a:cxn>
                  <a:cxn ang="0">
                    <a:pos x="5" y="22"/>
                  </a:cxn>
                  <a:cxn ang="0">
                    <a:pos x="3" y="21"/>
                  </a:cxn>
                  <a:cxn ang="0">
                    <a:pos x="3" y="17"/>
                  </a:cxn>
                  <a:cxn ang="0">
                    <a:pos x="5" y="17"/>
                  </a:cxn>
                  <a:cxn ang="0">
                    <a:pos x="8" y="17"/>
                  </a:cxn>
                  <a:cxn ang="0">
                    <a:pos x="10" y="16"/>
                  </a:cxn>
                  <a:cxn ang="0">
                    <a:pos x="12" y="16"/>
                  </a:cxn>
                  <a:cxn ang="0">
                    <a:pos x="5" y="7"/>
                  </a:cxn>
                  <a:cxn ang="0">
                    <a:pos x="0" y="2"/>
                  </a:cxn>
                  <a:cxn ang="0">
                    <a:pos x="1" y="0"/>
                  </a:cxn>
                  <a:cxn ang="0">
                    <a:pos x="5" y="0"/>
                  </a:cxn>
                  <a:cxn ang="0">
                    <a:pos x="10" y="0"/>
                  </a:cxn>
                  <a:cxn ang="0">
                    <a:pos x="15" y="2"/>
                  </a:cxn>
                  <a:cxn ang="0">
                    <a:pos x="15" y="4"/>
                  </a:cxn>
                  <a:cxn ang="0">
                    <a:pos x="15" y="7"/>
                  </a:cxn>
                  <a:cxn ang="0">
                    <a:pos x="17" y="7"/>
                  </a:cxn>
                  <a:cxn ang="0">
                    <a:pos x="17" y="10"/>
                  </a:cxn>
                  <a:cxn ang="0">
                    <a:pos x="17" y="14"/>
                  </a:cxn>
                  <a:cxn ang="0">
                    <a:pos x="19" y="16"/>
                  </a:cxn>
                  <a:cxn ang="0">
                    <a:pos x="20" y="17"/>
                  </a:cxn>
                  <a:cxn ang="0">
                    <a:pos x="19" y="19"/>
                  </a:cxn>
                  <a:cxn ang="0">
                    <a:pos x="19" y="22"/>
                  </a:cxn>
                </a:cxnLst>
                <a:rect l="0" t="0" r="r" b="b"/>
                <a:pathLst>
                  <a:path w="20" h="34">
                    <a:moveTo>
                      <a:pt x="19" y="22"/>
                    </a:moveTo>
                    <a:lnTo>
                      <a:pt x="12" y="22"/>
                    </a:lnTo>
                    <a:lnTo>
                      <a:pt x="12" y="28"/>
                    </a:lnTo>
                    <a:lnTo>
                      <a:pt x="15" y="33"/>
                    </a:lnTo>
                    <a:lnTo>
                      <a:pt x="15" y="34"/>
                    </a:lnTo>
                    <a:lnTo>
                      <a:pt x="13" y="34"/>
                    </a:lnTo>
                    <a:lnTo>
                      <a:pt x="12" y="34"/>
                    </a:lnTo>
                    <a:lnTo>
                      <a:pt x="8" y="31"/>
                    </a:lnTo>
                    <a:lnTo>
                      <a:pt x="10" y="29"/>
                    </a:lnTo>
                    <a:lnTo>
                      <a:pt x="10" y="26"/>
                    </a:lnTo>
                    <a:lnTo>
                      <a:pt x="5" y="22"/>
                    </a:lnTo>
                    <a:lnTo>
                      <a:pt x="3" y="21"/>
                    </a:lnTo>
                    <a:lnTo>
                      <a:pt x="3" y="17"/>
                    </a:lnTo>
                    <a:lnTo>
                      <a:pt x="5" y="17"/>
                    </a:lnTo>
                    <a:lnTo>
                      <a:pt x="8" y="17"/>
                    </a:lnTo>
                    <a:lnTo>
                      <a:pt x="10" y="16"/>
                    </a:lnTo>
                    <a:lnTo>
                      <a:pt x="12" y="16"/>
                    </a:lnTo>
                    <a:lnTo>
                      <a:pt x="5" y="7"/>
                    </a:lnTo>
                    <a:lnTo>
                      <a:pt x="0" y="2"/>
                    </a:lnTo>
                    <a:lnTo>
                      <a:pt x="1" y="0"/>
                    </a:lnTo>
                    <a:lnTo>
                      <a:pt x="5" y="0"/>
                    </a:lnTo>
                    <a:lnTo>
                      <a:pt x="10" y="0"/>
                    </a:lnTo>
                    <a:lnTo>
                      <a:pt x="15" y="2"/>
                    </a:lnTo>
                    <a:lnTo>
                      <a:pt x="15" y="4"/>
                    </a:lnTo>
                    <a:lnTo>
                      <a:pt x="15" y="7"/>
                    </a:lnTo>
                    <a:lnTo>
                      <a:pt x="17" y="7"/>
                    </a:lnTo>
                    <a:lnTo>
                      <a:pt x="17" y="10"/>
                    </a:lnTo>
                    <a:lnTo>
                      <a:pt x="17" y="14"/>
                    </a:lnTo>
                    <a:lnTo>
                      <a:pt x="19" y="16"/>
                    </a:lnTo>
                    <a:lnTo>
                      <a:pt x="20" y="17"/>
                    </a:lnTo>
                    <a:lnTo>
                      <a:pt x="19" y="19"/>
                    </a:lnTo>
                    <a:lnTo>
                      <a:pt x="19" y="22"/>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496" name="Freeform 232"/>
              <p:cNvSpPr>
                <a:spLocks/>
              </p:cNvSpPr>
              <p:nvPr/>
            </p:nvSpPr>
            <p:spPr bwMode="auto">
              <a:xfrm>
                <a:off x="7108032" y="3743325"/>
                <a:ext cx="25400" cy="34925"/>
              </a:xfrm>
              <a:custGeom>
                <a:avLst/>
                <a:gdLst/>
                <a:ahLst/>
                <a:cxnLst>
                  <a:cxn ang="0">
                    <a:pos x="4" y="1"/>
                  </a:cxn>
                  <a:cxn ang="0">
                    <a:pos x="9" y="3"/>
                  </a:cxn>
                  <a:cxn ang="0">
                    <a:pos x="16" y="8"/>
                  </a:cxn>
                  <a:cxn ang="0">
                    <a:pos x="9" y="17"/>
                  </a:cxn>
                  <a:cxn ang="0">
                    <a:pos x="2" y="22"/>
                  </a:cxn>
                  <a:cxn ang="0">
                    <a:pos x="0" y="10"/>
                  </a:cxn>
                  <a:cxn ang="0">
                    <a:pos x="0" y="3"/>
                  </a:cxn>
                  <a:cxn ang="0">
                    <a:pos x="0" y="0"/>
                  </a:cxn>
                  <a:cxn ang="0">
                    <a:pos x="2" y="0"/>
                  </a:cxn>
                  <a:cxn ang="0">
                    <a:pos x="4" y="0"/>
                  </a:cxn>
                  <a:cxn ang="0">
                    <a:pos x="6" y="3"/>
                  </a:cxn>
                  <a:cxn ang="0">
                    <a:pos x="4" y="1"/>
                  </a:cxn>
                </a:cxnLst>
                <a:rect l="0" t="0" r="r" b="b"/>
                <a:pathLst>
                  <a:path w="16" h="22">
                    <a:moveTo>
                      <a:pt x="4" y="1"/>
                    </a:moveTo>
                    <a:lnTo>
                      <a:pt x="9" y="3"/>
                    </a:lnTo>
                    <a:lnTo>
                      <a:pt x="16" y="8"/>
                    </a:lnTo>
                    <a:lnTo>
                      <a:pt x="9" y="17"/>
                    </a:lnTo>
                    <a:lnTo>
                      <a:pt x="2" y="22"/>
                    </a:lnTo>
                    <a:lnTo>
                      <a:pt x="0" y="10"/>
                    </a:lnTo>
                    <a:lnTo>
                      <a:pt x="0" y="3"/>
                    </a:lnTo>
                    <a:lnTo>
                      <a:pt x="0" y="0"/>
                    </a:lnTo>
                    <a:lnTo>
                      <a:pt x="2" y="0"/>
                    </a:lnTo>
                    <a:lnTo>
                      <a:pt x="4" y="0"/>
                    </a:lnTo>
                    <a:lnTo>
                      <a:pt x="6" y="3"/>
                    </a:lnTo>
                    <a:lnTo>
                      <a:pt x="4" y="1"/>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497" name="Freeform 233"/>
              <p:cNvSpPr>
                <a:spLocks/>
              </p:cNvSpPr>
              <p:nvPr/>
            </p:nvSpPr>
            <p:spPr bwMode="auto">
              <a:xfrm>
                <a:off x="7122319" y="3767138"/>
                <a:ext cx="26988" cy="41275"/>
              </a:xfrm>
              <a:custGeom>
                <a:avLst/>
                <a:gdLst/>
                <a:ahLst/>
                <a:cxnLst>
                  <a:cxn ang="0">
                    <a:pos x="17" y="5"/>
                  </a:cxn>
                  <a:cxn ang="0">
                    <a:pos x="14" y="12"/>
                  </a:cxn>
                  <a:cxn ang="0">
                    <a:pos x="12" y="19"/>
                  </a:cxn>
                  <a:cxn ang="0">
                    <a:pos x="12" y="21"/>
                  </a:cxn>
                  <a:cxn ang="0">
                    <a:pos x="14" y="24"/>
                  </a:cxn>
                  <a:cxn ang="0">
                    <a:pos x="12" y="24"/>
                  </a:cxn>
                  <a:cxn ang="0">
                    <a:pos x="10" y="26"/>
                  </a:cxn>
                  <a:cxn ang="0">
                    <a:pos x="4" y="21"/>
                  </a:cxn>
                  <a:cxn ang="0">
                    <a:pos x="0" y="16"/>
                  </a:cxn>
                  <a:cxn ang="0">
                    <a:pos x="2" y="12"/>
                  </a:cxn>
                  <a:cxn ang="0">
                    <a:pos x="5" y="12"/>
                  </a:cxn>
                  <a:cxn ang="0">
                    <a:pos x="5" y="5"/>
                  </a:cxn>
                  <a:cxn ang="0">
                    <a:pos x="10" y="0"/>
                  </a:cxn>
                  <a:cxn ang="0">
                    <a:pos x="14" y="0"/>
                  </a:cxn>
                  <a:cxn ang="0">
                    <a:pos x="17" y="5"/>
                  </a:cxn>
                </a:cxnLst>
                <a:rect l="0" t="0" r="r" b="b"/>
                <a:pathLst>
                  <a:path w="17" h="26">
                    <a:moveTo>
                      <a:pt x="17" y="5"/>
                    </a:moveTo>
                    <a:lnTo>
                      <a:pt x="14" y="12"/>
                    </a:lnTo>
                    <a:lnTo>
                      <a:pt x="12" y="19"/>
                    </a:lnTo>
                    <a:lnTo>
                      <a:pt x="12" y="21"/>
                    </a:lnTo>
                    <a:lnTo>
                      <a:pt x="14" y="24"/>
                    </a:lnTo>
                    <a:lnTo>
                      <a:pt x="12" y="24"/>
                    </a:lnTo>
                    <a:lnTo>
                      <a:pt x="10" y="26"/>
                    </a:lnTo>
                    <a:lnTo>
                      <a:pt x="4" y="21"/>
                    </a:lnTo>
                    <a:lnTo>
                      <a:pt x="0" y="16"/>
                    </a:lnTo>
                    <a:lnTo>
                      <a:pt x="2" y="12"/>
                    </a:lnTo>
                    <a:lnTo>
                      <a:pt x="5" y="12"/>
                    </a:lnTo>
                    <a:lnTo>
                      <a:pt x="5" y="5"/>
                    </a:lnTo>
                    <a:lnTo>
                      <a:pt x="10" y="0"/>
                    </a:lnTo>
                    <a:lnTo>
                      <a:pt x="14" y="0"/>
                    </a:lnTo>
                    <a:lnTo>
                      <a:pt x="17" y="5"/>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498" name="Freeform 234"/>
              <p:cNvSpPr>
                <a:spLocks/>
              </p:cNvSpPr>
              <p:nvPr/>
            </p:nvSpPr>
            <p:spPr bwMode="auto">
              <a:xfrm>
                <a:off x="7144544" y="3767138"/>
                <a:ext cx="12700" cy="26987"/>
              </a:xfrm>
              <a:custGeom>
                <a:avLst/>
                <a:gdLst/>
                <a:ahLst/>
                <a:cxnLst>
                  <a:cxn ang="0">
                    <a:pos x="8" y="0"/>
                  </a:cxn>
                  <a:cxn ang="0">
                    <a:pos x="5" y="9"/>
                  </a:cxn>
                  <a:cxn ang="0">
                    <a:pos x="3" y="17"/>
                  </a:cxn>
                  <a:cxn ang="0">
                    <a:pos x="0" y="17"/>
                  </a:cxn>
                  <a:cxn ang="0">
                    <a:pos x="2" y="9"/>
                  </a:cxn>
                  <a:cxn ang="0">
                    <a:pos x="5" y="0"/>
                  </a:cxn>
                  <a:cxn ang="0">
                    <a:pos x="7" y="0"/>
                  </a:cxn>
                  <a:cxn ang="0">
                    <a:pos x="8" y="0"/>
                  </a:cxn>
                </a:cxnLst>
                <a:rect l="0" t="0" r="r" b="b"/>
                <a:pathLst>
                  <a:path w="8" h="17">
                    <a:moveTo>
                      <a:pt x="8" y="0"/>
                    </a:moveTo>
                    <a:lnTo>
                      <a:pt x="5" y="9"/>
                    </a:lnTo>
                    <a:lnTo>
                      <a:pt x="3" y="17"/>
                    </a:lnTo>
                    <a:lnTo>
                      <a:pt x="0" y="17"/>
                    </a:lnTo>
                    <a:lnTo>
                      <a:pt x="2" y="9"/>
                    </a:lnTo>
                    <a:lnTo>
                      <a:pt x="5" y="0"/>
                    </a:lnTo>
                    <a:lnTo>
                      <a:pt x="7" y="0"/>
                    </a:lnTo>
                    <a:lnTo>
                      <a:pt x="8" y="0"/>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499" name="Freeform 235"/>
              <p:cNvSpPr>
                <a:spLocks/>
              </p:cNvSpPr>
              <p:nvPr/>
            </p:nvSpPr>
            <p:spPr bwMode="auto">
              <a:xfrm>
                <a:off x="7152482" y="3786188"/>
                <a:ext cx="15875" cy="14287"/>
              </a:xfrm>
              <a:custGeom>
                <a:avLst/>
                <a:gdLst/>
                <a:ahLst/>
                <a:cxnLst>
                  <a:cxn ang="0">
                    <a:pos x="10" y="0"/>
                  </a:cxn>
                  <a:cxn ang="0">
                    <a:pos x="7" y="5"/>
                  </a:cxn>
                  <a:cxn ang="0">
                    <a:pos x="2" y="9"/>
                  </a:cxn>
                  <a:cxn ang="0">
                    <a:pos x="0" y="7"/>
                  </a:cxn>
                  <a:cxn ang="0">
                    <a:pos x="0" y="5"/>
                  </a:cxn>
                  <a:cxn ang="0">
                    <a:pos x="0" y="2"/>
                  </a:cxn>
                  <a:cxn ang="0">
                    <a:pos x="3" y="0"/>
                  </a:cxn>
                  <a:cxn ang="0">
                    <a:pos x="7" y="0"/>
                  </a:cxn>
                  <a:cxn ang="0">
                    <a:pos x="10" y="0"/>
                  </a:cxn>
                </a:cxnLst>
                <a:rect l="0" t="0" r="r" b="b"/>
                <a:pathLst>
                  <a:path w="10" h="9">
                    <a:moveTo>
                      <a:pt x="10" y="0"/>
                    </a:moveTo>
                    <a:lnTo>
                      <a:pt x="7" y="5"/>
                    </a:lnTo>
                    <a:lnTo>
                      <a:pt x="2" y="9"/>
                    </a:lnTo>
                    <a:lnTo>
                      <a:pt x="0" y="7"/>
                    </a:lnTo>
                    <a:lnTo>
                      <a:pt x="0" y="5"/>
                    </a:lnTo>
                    <a:lnTo>
                      <a:pt x="0" y="2"/>
                    </a:lnTo>
                    <a:lnTo>
                      <a:pt x="3" y="0"/>
                    </a:lnTo>
                    <a:lnTo>
                      <a:pt x="7" y="0"/>
                    </a:lnTo>
                    <a:lnTo>
                      <a:pt x="10" y="0"/>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500" name="Freeform 236"/>
              <p:cNvSpPr>
                <a:spLocks/>
              </p:cNvSpPr>
              <p:nvPr/>
            </p:nvSpPr>
            <p:spPr bwMode="auto">
              <a:xfrm>
                <a:off x="7133432" y="3729038"/>
                <a:ext cx="19050" cy="15875"/>
              </a:xfrm>
              <a:custGeom>
                <a:avLst/>
                <a:gdLst/>
                <a:ahLst/>
                <a:cxnLst>
                  <a:cxn ang="0">
                    <a:pos x="0" y="7"/>
                  </a:cxn>
                  <a:cxn ang="0">
                    <a:pos x="0" y="2"/>
                  </a:cxn>
                  <a:cxn ang="0">
                    <a:pos x="0" y="0"/>
                  </a:cxn>
                  <a:cxn ang="0">
                    <a:pos x="5" y="0"/>
                  </a:cxn>
                  <a:cxn ang="0">
                    <a:pos x="9" y="4"/>
                  </a:cxn>
                  <a:cxn ang="0">
                    <a:pos x="12" y="10"/>
                  </a:cxn>
                  <a:cxn ang="0">
                    <a:pos x="9" y="10"/>
                  </a:cxn>
                  <a:cxn ang="0">
                    <a:pos x="7" y="7"/>
                  </a:cxn>
                  <a:cxn ang="0">
                    <a:pos x="3" y="5"/>
                  </a:cxn>
                  <a:cxn ang="0">
                    <a:pos x="0" y="7"/>
                  </a:cxn>
                </a:cxnLst>
                <a:rect l="0" t="0" r="r" b="b"/>
                <a:pathLst>
                  <a:path w="12" h="10">
                    <a:moveTo>
                      <a:pt x="0" y="7"/>
                    </a:moveTo>
                    <a:lnTo>
                      <a:pt x="0" y="2"/>
                    </a:lnTo>
                    <a:lnTo>
                      <a:pt x="0" y="0"/>
                    </a:lnTo>
                    <a:lnTo>
                      <a:pt x="5" y="0"/>
                    </a:lnTo>
                    <a:lnTo>
                      <a:pt x="9" y="4"/>
                    </a:lnTo>
                    <a:lnTo>
                      <a:pt x="12" y="10"/>
                    </a:lnTo>
                    <a:lnTo>
                      <a:pt x="9" y="10"/>
                    </a:lnTo>
                    <a:lnTo>
                      <a:pt x="7" y="7"/>
                    </a:lnTo>
                    <a:lnTo>
                      <a:pt x="3" y="5"/>
                    </a:lnTo>
                    <a:lnTo>
                      <a:pt x="0" y="7"/>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501" name="Freeform 237"/>
              <p:cNvSpPr>
                <a:spLocks/>
              </p:cNvSpPr>
              <p:nvPr/>
            </p:nvSpPr>
            <p:spPr bwMode="auto">
              <a:xfrm>
                <a:off x="7073107" y="3706813"/>
                <a:ext cx="25400" cy="28575"/>
              </a:xfrm>
              <a:custGeom>
                <a:avLst/>
                <a:gdLst/>
                <a:ahLst/>
                <a:cxnLst>
                  <a:cxn ang="0">
                    <a:pos x="12" y="18"/>
                  </a:cxn>
                  <a:cxn ang="0">
                    <a:pos x="9" y="14"/>
                  </a:cxn>
                  <a:cxn ang="0">
                    <a:pos x="5" y="9"/>
                  </a:cxn>
                  <a:cxn ang="0">
                    <a:pos x="0" y="2"/>
                  </a:cxn>
                  <a:cxn ang="0">
                    <a:pos x="0" y="0"/>
                  </a:cxn>
                  <a:cxn ang="0">
                    <a:pos x="4" y="0"/>
                  </a:cxn>
                  <a:cxn ang="0">
                    <a:pos x="12" y="2"/>
                  </a:cxn>
                  <a:cxn ang="0">
                    <a:pos x="16" y="9"/>
                  </a:cxn>
                  <a:cxn ang="0">
                    <a:pos x="16" y="14"/>
                  </a:cxn>
                  <a:cxn ang="0">
                    <a:pos x="12" y="18"/>
                  </a:cxn>
                </a:cxnLst>
                <a:rect l="0" t="0" r="r" b="b"/>
                <a:pathLst>
                  <a:path w="16" h="18">
                    <a:moveTo>
                      <a:pt x="12" y="18"/>
                    </a:moveTo>
                    <a:lnTo>
                      <a:pt x="9" y="14"/>
                    </a:lnTo>
                    <a:lnTo>
                      <a:pt x="5" y="9"/>
                    </a:lnTo>
                    <a:lnTo>
                      <a:pt x="0" y="2"/>
                    </a:lnTo>
                    <a:lnTo>
                      <a:pt x="0" y="0"/>
                    </a:lnTo>
                    <a:lnTo>
                      <a:pt x="4" y="0"/>
                    </a:lnTo>
                    <a:lnTo>
                      <a:pt x="12" y="2"/>
                    </a:lnTo>
                    <a:lnTo>
                      <a:pt x="16" y="9"/>
                    </a:lnTo>
                    <a:lnTo>
                      <a:pt x="16" y="14"/>
                    </a:lnTo>
                    <a:lnTo>
                      <a:pt x="12" y="18"/>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502" name="Freeform 238"/>
              <p:cNvSpPr>
                <a:spLocks/>
              </p:cNvSpPr>
              <p:nvPr/>
            </p:nvSpPr>
            <p:spPr bwMode="auto">
              <a:xfrm>
                <a:off x="7100094" y="3709988"/>
                <a:ext cx="7938" cy="3175"/>
              </a:xfrm>
              <a:custGeom>
                <a:avLst/>
                <a:gdLst/>
                <a:ahLst/>
                <a:cxnLst>
                  <a:cxn ang="0">
                    <a:pos x="0" y="0"/>
                  </a:cxn>
                  <a:cxn ang="0">
                    <a:pos x="2" y="0"/>
                  </a:cxn>
                  <a:cxn ang="0">
                    <a:pos x="5" y="2"/>
                  </a:cxn>
                  <a:cxn ang="0">
                    <a:pos x="2" y="0"/>
                  </a:cxn>
                  <a:cxn ang="0">
                    <a:pos x="0" y="0"/>
                  </a:cxn>
                </a:cxnLst>
                <a:rect l="0" t="0" r="r" b="b"/>
                <a:pathLst>
                  <a:path w="5" h="2">
                    <a:moveTo>
                      <a:pt x="0" y="0"/>
                    </a:moveTo>
                    <a:lnTo>
                      <a:pt x="2" y="0"/>
                    </a:lnTo>
                    <a:lnTo>
                      <a:pt x="5" y="2"/>
                    </a:lnTo>
                    <a:lnTo>
                      <a:pt x="2" y="0"/>
                    </a:lnTo>
                    <a:lnTo>
                      <a:pt x="0" y="0"/>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503" name="Freeform 239"/>
              <p:cNvSpPr>
                <a:spLocks/>
              </p:cNvSpPr>
              <p:nvPr/>
            </p:nvSpPr>
            <p:spPr bwMode="auto">
              <a:xfrm>
                <a:off x="7061994" y="3421063"/>
                <a:ext cx="36513" cy="69850"/>
              </a:xfrm>
              <a:custGeom>
                <a:avLst/>
                <a:gdLst/>
                <a:ahLst/>
                <a:cxnLst>
                  <a:cxn ang="0">
                    <a:pos x="9" y="44"/>
                  </a:cxn>
                  <a:cxn ang="0">
                    <a:pos x="0" y="39"/>
                  </a:cxn>
                  <a:cxn ang="0">
                    <a:pos x="0" y="29"/>
                  </a:cxn>
                  <a:cxn ang="0">
                    <a:pos x="0" y="19"/>
                  </a:cxn>
                  <a:cxn ang="0">
                    <a:pos x="5" y="10"/>
                  </a:cxn>
                  <a:cxn ang="0">
                    <a:pos x="11" y="2"/>
                  </a:cxn>
                  <a:cxn ang="0">
                    <a:pos x="17" y="0"/>
                  </a:cxn>
                  <a:cxn ang="0">
                    <a:pos x="23" y="5"/>
                  </a:cxn>
                  <a:cxn ang="0">
                    <a:pos x="21" y="22"/>
                  </a:cxn>
                  <a:cxn ang="0">
                    <a:pos x="16" y="36"/>
                  </a:cxn>
                  <a:cxn ang="0">
                    <a:pos x="9" y="44"/>
                  </a:cxn>
                </a:cxnLst>
                <a:rect l="0" t="0" r="r" b="b"/>
                <a:pathLst>
                  <a:path w="23" h="44">
                    <a:moveTo>
                      <a:pt x="9" y="44"/>
                    </a:moveTo>
                    <a:lnTo>
                      <a:pt x="0" y="39"/>
                    </a:lnTo>
                    <a:lnTo>
                      <a:pt x="0" y="29"/>
                    </a:lnTo>
                    <a:lnTo>
                      <a:pt x="0" y="19"/>
                    </a:lnTo>
                    <a:lnTo>
                      <a:pt x="5" y="10"/>
                    </a:lnTo>
                    <a:lnTo>
                      <a:pt x="11" y="2"/>
                    </a:lnTo>
                    <a:lnTo>
                      <a:pt x="17" y="0"/>
                    </a:lnTo>
                    <a:lnTo>
                      <a:pt x="23" y="5"/>
                    </a:lnTo>
                    <a:lnTo>
                      <a:pt x="21" y="22"/>
                    </a:lnTo>
                    <a:lnTo>
                      <a:pt x="16" y="36"/>
                    </a:lnTo>
                    <a:lnTo>
                      <a:pt x="9" y="44"/>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504" name="Freeform 240"/>
              <p:cNvSpPr>
                <a:spLocks/>
              </p:cNvSpPr>
              <p:nvPr/>
            </p:nvSpPr>
            <p:spPr bwMode="auto">
              <a:xfrm>
                <a:off x="6796882" y="3543300"/>
                <a:ext cx="55563" cy="49212"/>
              </a:xfrm>
              <a:custGeom>
                <a:avLst/>
                <a:gdLst/>
                <a:ahLst/>
                <a:cxnLst>
                  <a:cxn ang="0">
                    <a:pos x="2" y="14"/>
                  </a:cxn>
                  <a:cxn ang="0">
                    <a:pos x="6" y="10"/>
                  </a:cxn>
                  <a:cxn ang="0">
                    <a:pos x="14" y="7"/>
                  </a:cxn>
                  <a:cxn ang="0">
                    <a:pos x="21" y="2"/>
                  </a:cxn>
                  <a:cxn ang="0">
                    <a:pos x="30" y="0"/>
                  </a:cxn>
                  <a:cxn ang="0">
                    <a:pos x="31" y="2"/>
                  </a:cxn>
                  <a:cxn ang="0">
                    <a:pos x="35" y="9"/>
                  </a:cxn>
                  <a:cxn ang="0">
                    <a:pos x="31" y="14"/>
                  </a:cxn>
                  <a:cxn ang="0">
                    <a:pos x="26" y="23"/>
                  </a:cxn>
                  <a:cxn ang="0">
                    <a:pos x="18" y="28"/>
                  </a:cxn>
                  <a:cxn ang="0">
                    <a:pos x="12" y="31"/>
                  </a:cxn>
                  <a:cxn ang="0">
                    <a:pos x="4" y="28"/>
                  </a:cxn>
                  <a:cxn ang="0">
                    <a:pos x="2" y="21"/>
                  </a:cxn>
                  <a:cxn ang="0">
                    <a:pos x="0" y="16"/>
                  </a:cxn>
                  <a:cxn ang="0">
                    <a:pos x="2" y="14"/>
                  </a:cxn>
                </a:cxnLst>
                <a:rect l="0" t="0" r="r" b="b"/>
                <a:pathLst>
                  <a:path w="35" h="31">
                    <a:moveTo>
                      <a:pt x="2" y="14"/>
                    </a:moveTo>
                    <a:lnTo>
                      <a:pt x="6" y="10"/>
                    </a:lnTo>
                    <a:lnTo>
                      <a:pt x="14" y="7"/>
                    </a:lnTo>
                    <a:lnTo>
                      <a:pt x="21" y="2"/>
                    </a:lnTo>
                    <a:lnTo>
                      <a:pt x="30" y="0"/>
                    </a:lnTo>
                    <a:lnTo>
                      <a:pt x="31" y="2"/>
                    </a:lnTo>
                    <a:lnTo>
                      <a:pt x="35" y="9"/>
                    </a:lnTo>
                    <a:lnTo>
                      <a:pt x="31" y="14"/>
                    </a:lnTo>
                    <a:lnTo>
                      <a:pt x="26" y="23"/>
                    </a:lnTo>
                    <a:lnTo>
                      <a:pt x="18" y="28"/>
                    </a:lnTo>
                    <a:lnTo>
                      <a:pt x="12" y="31"/>
                    </a:lnTo>
                    <a:lnTo>
                      <a:pt x="4" y="28"/>
                    </a:lnTo>
                    <a:lnTo>
                      <a:pt x="2" y="21"/>
                    </a:lnTo>
                    <a:lnTo>
                      <a:pt x="0" y="16"/>
                    </a:lnTo>
                    <a:lnTo>
                      <a:pt x="2" y="14"/>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505" name="Freeform 241"/>
              <p:cNvSpPr>
                <a:spLocks/>
              </p:cNvSpPr>
              <p:nvPr/>
            </p:nvSpPr>
            <p:spPr bwMode="auto">
              <a:xfrm>
                <a:off x="6549232" y="3467100"/>
                <a:ext cx="266700" cy="515937"/>
              </a:xfrm>
              <a:custGeom>
                <a:avLst/>
                <a:gdLst/>
                <a:ahLst/>
                <a:cxnLst>
                  <a:cxn ang="0">
                    <a:pos x="24" y="175"/>
                  </a:cxn>
                  <a:cxn ang="0">
                    <a:pos x="27" y="162"/>
                  </a:cxn>
                  <a:cxn ang="0">
                    <a:pos x="19" y="138"/>
                  </a:cxn>
                  <a:cxn ang="0">
                    <a:pos x="8" y="124"/>
                  </a:cxn>
                  <a:cxn ang="0">
                    <a:pos x="12" y="117"/>
                  </a:cxn>
                  <a:cxn ang="0">
                    <a:pos x="10" y="89"/>
                  </a:cxn>
                  <a:cxn ang="0">
                    <a:pos x="2" y="62"/>
                  </a:cxn>
                  <a:cxn ang="0">
                    <a:pos x="22" y="50"/>
                  </a:cxn>
                  <a:cxn ang="0">
                    <a:pos x="43" y="31"/>
                  </a:cxn>
                  <a:cxn ang="0">
                    <a:pos x="55" y="26"/>
                  </a:cxn>
                  <a:cxn ang="0">
                    <a:pos x="60" y="24"/>
                  </a:cxn>
                  <a:cxn ang="0">
                    <a:pos x="65" y="9"/>
                  </a:cxn>
                  <a:cxn ang="0">
                    <a:pos x="100" y="3"/>
                  </a:cxn>
                  <a:cxn ang="0">
                    <a:pos x="132" y="7"/>
                  </a:cxn>
                  <a:cxn ang="0">
                    <a:pos x="139" y="34"/>
                  </a:cxn>
                  <a:cxn ang="0">
                    <a:pos x="115" y="67"/>
                  </a:cxn>
                  <a:cxn ang="0">
                    <a:pos x="125" y="83"/>
                  </a:cxn>
                  <a:cxn ang="0">
                    <a:pos x="150" y="107"/>
                  </a:cxn>
                  <a:cxn ang="0">
                    <a:pos x="167" y="141"/>
                  </a:cxn>
                  <a:cxn ang="0">
                    <a:pos x="163" y="181"/>
                  </a:cxn>
                  <a:cxn ang="0">
                    <a:pos x="139" y="191"/>
                  </a:cxn>
                  <a:cxn ang="0">
                    <a:pos x="120" y="206"/>
                  </a:cxn>
                  <a:cxn ang="0">
                    <a:pos x="119" y="206"/>
                  </a:cxn>
                  <a:cxn ang="0">
                    <a:pos x="107" y="220"/>
                  </a:cxn>
                  <a:cxn ang="0">
                    <a:pos x="103" y="205"/>
                  </a:cxn>
                  <a:cxn ang="0">
                    <a:pos x="101" y="196"/>
                  </a:cxn>
                  <a:cxn ang="0">
                    <a:pos x="76" y="181"/>
                  </a:cxn>
                  <a:cxn ang="0">
                    <a:pos x="50" y="162"/>
                  </a:cxn>
                  <a:cxn ang="0">
                    <a:pos x="41" y="150"/>
                  </a:cxn>
                  <a:cxn ang="0">
                    <a:pos x="31" y="155"/>
                  </a:cxn>
                  <a:cxn ang="0">
                    <a:pos x="29" y="172"/>
                  </a:cxn>
                  <a:cxn ang="0">
                    <a:pos x="19" y="198"/>
                  </a:cxn>
                  <a:cxn ang="0">
                    <a:pos x="33" y="213"/>
                  </a:cxn>
                  <a:cxn ang="0">
                    <a:pos x="36" y="229"/>
                  </a:cxn>
                  <a:cxn ang="0">
                    <a:pos x="67" y="253"/>
                  </a:cxn>
                  <a:cxn ang="0">
                    <a:pos x="81" y="270"/>
                  </a:cxn>
                  <a:cxn ang="0">
                    <a:pos x="82" y="289"/>
                  </a:cxn>
                  <a:cxn ang="0">
                    <a:pos x="94" y="315"/>
                  </a:cxn>
                  <a:cxn ang="0">
                    <a:pos x="89" y="323"/>
                  </a:cxn>
                  <a:cxn ang="0">
                    <a:pos x="81" y="322"/>
                  </a:cxn>
                  <a:cxn ang="0">
                    <a:pos x="55" y="304"/>
                  </a:cxn>
                  <a:cxn ang="0">
                    <a:pos x="38" y="272"/>
                  </a:cxn>
                  <a:cxn ang="0">
                    <a:pos x="31" y="246"/>
                  </a:cxn>
                  <a:cxn ang="0">
                    <a:pos x="19" y="222"/>
                  </a:cxn>
                  <a:cxn ang="0">
                    <a:pos x="10" y="220"/>
                  </a:cxn>
                  <a:cxn ang="0">
                    <a:pos x="10" y="208"/>
                  </a:cxn>
                </a:cxnLst>
                <a:rect l="0" t="0" r="r" b="b"/>
                <a:pathLst>
                  <a:path w="168" h="325">
                    <a:moveTo>
                      <a:pt x="14" y="199"/>
                    </a:moveTo>
                    <a:lnTo>
                      <a:pt x="19" y="186"/>
                    </a:lnTo>
                    <a:lnTo>
                      <a:pt x="24" y="175"/>
                    </a:lnTo>
                    <a:lnTo>
                      <a:pt x="26" y="172"/>
                    </a:lnTo>
                    <a:lnTo>
                      <a:pt x="29" y="169"/>
                    </a:lnTo>
                    <a:lnTo>
                      <a:pt x="27" y="162"/>
                    </a:lnTo>
                    <a:lnTo>
                      <a:pt x="24" y="153"/>
                    </a:lnTo>
                    <a:lnTo>
                      <a:pt x="21" y="143"/>
                    </a:lnTo>
                    <a:lnTo>
                      <a:pt x="19" y="138"/>
                    </a:lnTo>
                    <a:lnTo>
                      <a:pt x="10" y="132"/>
                    </a:lnTo>
                    <a:lnTo>
                      <a:pt x="8" y="126"/>
                    </a:lnTo>
                    <a:lnTo>
                      <a:pt x="8" y="124"/>
                    </a:lnTo>
                    <a:lnTo>
                      <a:pt x="10" y="122"/>
                    </a:lnTo>
                    <a:lnTo>
                      <a:pt x="10" y="122"/>
                    </a:lnTo>
                    <a:lnTo>
                      <a:pt x="12" y="117"/>
                    </a:lnTo>
                    <a:lnTo>
                      <a:pt x="14" y="112"/>
                    </a:lnTo>
                    <a:lnTo>
                      <a:pt x="12" y="100"/>
                    </a:lnTo>
                    <a:lnTo>
                      <a:pt x="10" y="89"/>
                    </a:lnTo>
                    <a:lnTo>
                      <a:pt x="3" y="83"/>
                    </a:lnTo>
                    <a:lnTo>
                      <a:pt x="0" y="76"/>
                    </a:lnTo>
                    <a:lnTo>
                      <a:pt x="2" y="62"/>
                    </a:lnTo>
                    <a:lnTo>
                      <a:pt x="8" y="55"/>
                    </a:lnTo>
                    <a:lnTo>
                      <a:pt x="14" y="52"/>
                    </a:lnTo>
                    <a:lnTo>
                      <a:pt x="22" y="50"/>
                    </a:lnTo>
                    <a:lnTo>
                      <a:pt x="29" y="43"/>
                    </a:lnTo>
                    <a:lnTo>
                      <a:pt x="36" y="38"/>
                    </a:lnTo>
                    <a:lnTo>
                      <a:pt x="43" y="31"/>
                    </a:lnTo>
                    <a:lnTo>
                      <a:pt x="51" y="22"/>
                    </a:lnTo>
                    <a:lnTo>
                      <a:pt x="55" y="22"/>
                    </a:lnTo>
                    <a:lnTo>
                      <a:pt x="55" y="26"/>
                    </a:lnTo>
                    <a:lnTo>
                      <a:pt x="58" y="28"/>
                    </a:lnTo>
                    <a:lnTo>
                      <a:pt x="58" y="26"/>
                    </a:lnTo>
                    <a:lnTo>
                      <a:pt x="60" y="24"/>
                    </a:lnTo>
                    <a:lnTo>
                      <a:pt x="60" y="17"/>
                    </a:lnTo>
                    <a:lnTo>
                      <a:pt x="60" y="10"/>
                    </a:lnTo>
                    <a:lnTo>
                      <a:pt x="65" y="9"/>
                    </a:lnTo>
                    <a:lnTo>
                      <a:pt x="74" y="7"/>
                    </a:lnTo>
                    <a:lnTo>
                      <a:pt x="89" y="7"/>
                    </a:lnTo>
                    <a:lnTo>
                      <a:pt x="100" y="3"/>
                    </a:lnTo>
                    <a:lnTo>
                      <a:pt x="110" y="0"/>
                    </a:lnTo>
                    <a:lnTo>
                      <a:pt x="120" y="3"/>
                    </a:lnTo>
                    <a:lnTo>
                      <a:pt x="132" y="7"/>
                    </a:lnTo>
                    <a:lnTo>
                      <a:pt x="137" y="19"/>
                    </a:lnTo>
                    <a:lnTo>
                      <a:pt x="150" y="26"/>
                    </a:lnTo>
                    <a:lnTo>
                      <a:pt x="139" y="34"/>
                    </a:lnTo>
                    <a:lnTo>
                      <a:pt x="127" y="43"/>
                    </a:lnTo>
                    <a:lnTo>
                      <a:pt x="119" y="52"/>
                    </a:lnTo>
                    <a:lnTo>
                      <a:pt x="115" y="67"/>
                    </a:lnTo>
                    <a:lnTo>
                      <a:pt x="115" y="71"/>
                    </a:lnTo>
                    <a:lnTo>
                      <a:pt x="119" y="74"/>
                    </a:lnTo>
                    <a:lnTo>
                      <a:pt x="125" y="83"/>
                    </a:lnTo>
                    <a:lnTo>
                      <a:pt x="132" y="91"/>
                    </a:lnTo>
                    <a:lnTo>
                      <a:pt x="139" y="100"/>
                    </a:lnTo>
                    <a:lnTo>
                      <a:pt x="150" y="107"/>
                    </a:lnTo>
                    <a:lnTo>
                      <a:pt x="156" y="114"/>
                    </a:lnTo>
                    <a:lnTo>
                      <a:pt x="163" y="127"/>
                    </a:lnTo>
                    <a:lnTo>
                      <a:pt x="167" y="141"/>
                    </a:lnTo>
                    <a:lnTo>
                      <a:pt x="168" y="155"/>
                    </a:lnTo>
                    <a:lnTo>
                      <a:pt x="165" y="167"/>
                    </a:lnTo>
                    <a:lnTo>
                      <a:pt x="163" y="181"/>
                    </a:lnTo>
                    <a:lnTo>
                      <a:pt x="151" y="182"/>
                    </a:lnTo>
                    <a:lnTo>
                      <a:pt x="146" y="186"/>
                    </a:lnTo>
                    <a:lnTo>
                      <a:pt x="139" y="191"/>
                    </a:lnTo>
                    <a:lnTo>
                      <a:pt x="132" y="196"/>
                    </a:lnTo>
                    <a:lnTo>
                      <a:pt x="125" y="201"/>
                    </a:lnTo>
                    <a:lnTo>
                      <a:pt x="120" y="206"/>
                    </a:lnTo>
                    <a:lnTo>
                      <a:pt x="119" y="205"/>
                    </a:lnTo>
                    <a:lnTo>
                      <a:pt x="119" y="203"/>
                    </a:lnTo>
                    <a:lnTo>
                      <a:pt x="119" y="206"/>
                    </a:lnTo>
                    <a:lnTo>
                      <a:pt x="119" y="208"/>
                    </a:lnTo>
                    <a:lnTo>
                      <a:pt x="113" y="215"/>
                    </a:lnTo>
                    <a:lnTo>
                      <a:pt x="107" y="220"/>
                    </a:lnTo>
                    <a:lnTo>
                      <a:pt x="103" y="215"/>
                    </a:lnTo>
                    <a:lnTo>
                      <a:pt x="103" y="212"/>
                    </a:lnTo>
                    <a:lnTo>
                      <a:pt x="103" y="205"/>
                    </a:lnTo>
                    <a:lnTo>
                      <a:pt x="105" y="203"/>
                    </a:lnTo>
                    <a:lnTo>
                      <a:pt x="101" y="199"/>
                    </a:lnTo>
                    <a:lnTo>
                      <a:pt x="101" y="196"/>
                    </a:lnTo>
                    <a:lnTo>
                      <a:pt x="89" y="193"/>
                    </a:lnTo>
                    <a:lnTo>
                      <a:pt x="84" y="186"/>
                    </a:lnTo>
                    <a:lnTo>
                      <a:pt x="76" y="181"/>
                    </a:lnTo>
                    <a:lnTo>
                      <a:pt x="72" y="172"/>
                    </a:lnTo>
                    <a:lnTo>
                      <a:pt x="60" y="165"/>
                    </a:lnTo>
                    <a:lnTo>
                      <a:pt x="50" y="162"/>
                    </a:lnTo>
                    <a:lnTo>
                      <a:pt x="48" y="158"/>
                    </a:lnTo>
                    <a:lnTo>
                      <a:pt x="48" y="155"/>
                    </a:lnTo>
                    <a:lnTo>
                      <a:pt x="41" y="150"/>
                    </a:lnTo>
                    <a:lnTo>
                      <a:pt x="34" y="150"/>
                    </a:lnTo>
                    <a:lnTo>
                      <a:pt x="31" y="150"/>
                    </a:lnTo>
                    <a:lnTo>
                      <a:pt x="31" y="155"/>
                    </a:lnTo>
                    <a:lnTo>
                      <a:pt x="31" y="158"/>
                    </a:lnTo>
                    <a:lnTo>
                      <a:pt x="33" y="165"/>
                    </a:lnTo>
                    <a:lnTo>
                      <a:pt x="29" y="172"/>
                    </a:lnTo>
                    <a:lnTo>
                      <a:pt x="26" y="181"/>
                    </a:lnTo>
                    <a:lnTo>
                      <a:pt x="21" y="187"/>
                    </a:lnTo>
                    <a:lnTo>
                      <a:pt x="19" y="198"/>
                    </a:lnTo>
                    <a:lnTo>
                      <a:pt x="21" y="205"/>
                    </a:lnTo>
                    <a:lnTo>
                      <a:pt x="27" y="210"/>
                    </a:lnTo>
                    <a:lnTo>
                      <a:pt x="33" y="213"/>
                    </a:lnTo>
                    <a:lnTo>
                      <a:pt x="36" y="222"/>
                    </a:lnTo>
                    <a:lnTo>
                      <a:pt x="34" y="222"/>
                    </a:lnTo>
                    <a:lnTo>
                      <a:pt x="36" y="229"/>
                    </a:lnTo>
                    <a:lnTo>
                      <a:pt x="41" y="237"/>
                    </a:lnTo>
                    <a:lnTo>
                      <a:pt x="53" y="244"/>
                    </a:lnTo>
                    <a:lnTo>
                      <a:pt x="67" y="253"/>
                    </a:lnTo>
                    <a:lnTo>
                      <a:pt x="72" y="258"/>
                    </a:lnTo>
                    <a:lnTo>
                      <a:pt x="77" y="263"/>
                    </a:lnTo>
                    <a:lnTo>
                      <a:pt x="81" y="270"/>
                    </a:lnTo>
                    <a:lnTo>
                      <a:pt x="84" y="280"/>
                    </a:lnTo>
                    <a:lnTo>
                      <a:pt x="82" y="284"/>
                    </a:lnTo>
                    <a:lnTo>
                      <a:pt x="82" y="289"/>
                    </a:lnTo>
                    <a:lnTo>
                      <a:pt x="86" y="299"/>
                    </a:lnTo>
                    <a:lnTo>
                      <a:pt x="93" y="308"/>
                    </a:lnTo>
                    <a:lnTo>
                      <a:pt x="94" y="315"/>
                    </a:lnTo>
                    <a:lnTo>
                      <a:pt x="96" y="323"/>
                    </a:lnTo>
                    <a:lnTo>
                      <a:pt x="93" y="323"/>
                    </a:lnTo>
                    <a:lnTo>
                      <a:pt x="89" y="323"/>
                    </a:lnTo>
                    <a:lnTo>
                      <a:pt x="88" y="323"/>
                    </a:lnTo>
                    <a:lnTo>
                      <a:pt x="86" y="325"/>
                    </a:lnTo>
                    <a:lnTo>
                      <a:pt x="81" y="322"/>
                    </a:lnTo>
                    <a:lnTo>
                      <a:pt x="77" y="320"/>
                    </a:lnTo>
                    <a:lnTo>
                      <a:pt x="65" y="313"/>
                    </a:lnTo>
                    <a:lnTo>
                      <a:pt x="55" y="304"/>
                    </a:lnTo>
                    <a:lnTo>
                      <a:pt x="46" y="294"/>
                    </a:lnTo>
                    <a:lnTo>
                      <a:pt x="43" y="284"/>
                    </a:lnTo>
                    <a:lnTo>
                      <a:pt x="38" y="272"/>
                    </a:lnTo>
                    <a:lnTo>
                      <a:pt x="36" y="263"/>
                    </a:lnTo>
                    <a:lnTo>
                      <a:pt x="33" y="253"/>
                    </a:lnTo>
                    <a:lnTo>
                      <a:pt x="31" y="246"/>
                    </a:lnTo>
                    <a:lnTo>
                      <a:pt x="27" y="237"/>
                    </a:lnTo>
                    <a:lnTo>
                      <a:pt x="24" y="230"/>
                    </a:lnTo>
                    <a:lnTo>
                      <a:pt x="19" y="222"/>
                    </a:lnTo>
                    <a:lnTo>
                      <a:pt x="15" y="220"/>
                    </a:lnTo>
                    <a:lnTo>
                      <a:pt x="12" y="220"/>
                    </a:lnTo>
                    <a:lnTo>
                      <a:pt x="10" y="220"/>
                    </a:lnTo>
                    <a:lnTo>
                      <a:pt x="8" y="218"/>
                    </a:lnTo>
                    <a:lnTo>
                      <a:pt x="10" y="218"/>
                    </a:lnTo>
                    <a:lnTo>
                      <a:pt x="10" y="208"/>
                    </a:lnTo>
                    <a:lnTo>
                      <a:pt x="12" y="199"/>
                    </a:lnTo>
                    <a:lnTo>
                      <a:pt x="14" y="199"/>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506" name="Freeform 242"/>
              <p:cNvSpPr>
                <a:spLocks/>
              </p:cNvSpPr>
              <p:nvPr/>
            </p:nvSpPr>
            <p:spPr bwMode="auto">
              <a:xfrm>
                <a:off x="6723857" y="4048125"/>
                <a:ext cx="34925" cy="36512"/>
              </a:xfrm>
              <a:custGeom>
                <a:avLst/>
                <a:gdLst/>
                <a:ahLst/>
                <a:cxnLst>
                  <a:cxn ang="0">
                    <a:pos x="14" y="19"/>
                  </a:cxn>
                  <a:cxn ang="0">
                    <a:pos x="10" y="16"/>
                  </a:cxn>
                  <a:cxn ang="0">
                    <a:pos x="9" y="12"/>
                  </a:cxn>
                  <a:cxn ang="0">
                    <a:pos x="3" y="9"/>
                  </a:cxn>
                  <a:cxn ang="0">
                    <a:pos x="0" y="7"/>
                  </a:cxn>
                  <a:cxn ang="0">
                    <a:pos x="3" y="2"/>
                  </a:cxn>
                  <a:cxn ang="0">
                    <a:pos x="10" y="0"/>
                  </a:cxn>
                  <a:cxn ang="0">
                    <a:pos x="14" y="11"/>
                  </a:cxn>
                  <a:cxn ang="0">
                    <a:pos x="22" y="17"/>
                  </a:cxn>
                  <a:cxn ang="0">
                    <a:pos x="22" y="19"/>
                  </a:cxn>
                  <a:cxn ang="0">
                    <a:pos x="22" y="23"/>
                  </a:cxn>
                  <a:cxn ang="0">
                    <a:pos x="21" y="23"/>
                  </a:cxn>
                  <a:cxn ang="0">
                    <a:pos x="19" y="23"/>
                  </a:cxn>
                  <a:cxn ang="0">
                    <a:pos x="15" y="21"/>
                  </a:cxn>
                  <a:cxn ang="0">
                    <a:pos x="14" y="19"/>
                  </a:cxn>
                </a:cxnLst>
                <a:rect l="0" t="0" r="r" b="b"/>
                <a:pathLst>
                  <a:path w="22" h="23">
                    <a:moveTo>
                      <a:pt x="14" y="19"/>
                    </a:moveTo>
                    <a:lnTo>
                      <a:pt x="10" y="16"/>
                    </a:lnTo>
                    <a:lnTo>
                      <a:pt x="9" y="12"/>
                    </a:lnTo>
                    <a:lnTo>
                      <a:pt x="3" y="9"/>
                    </a:lnTo>
                    <a:lnTo>
                      <a:pt x="0" y="7"/>
                    </a:lnTo>
                    <a:lnTo>
                      <a:pt x="3" y="2"/>
                    </a:lnTo>
                    <a:lnTo>
                      <a:pt x="10" y="0"/>
                    </a:lnTo>
                    <a:lnTo>
                      <a:pt x="14" y="11"/>
                    </a:lnTo>
                    <a:lnTo>
                      <a:pt x="22" y="17"/>
                    </a:lnTo>
                    <a:lnTo>
                      <a:pt x="22" y="19"/>
                    </a:lnTo>
                    <a:lnTo>
                      <a:pt x="22" y="23"/>
                    </a:lnTo>
                    <a:lnTo>
                      <a:pt x="21" y="23"/>
                    </a:lnTo>
                    <a:lnTo>
                      <a:pt x="19" y="23"/>
                    </a:lnTo>
                    <a:lnTo>
                      <a:pt x="15" y="21"/>
                    </a:lnTo>
                    <a:lnTo>
                      <a:pt x="14" y="19"/>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507" name="Freeform 243"/>
              <p:cNvSpPr>
                <a:spLocks/>
              </p:cNvSpPr>
              <p:nvPr/>
            </p:nvSpPr>
            <p:spPr bwMode="auto">
              <a:xfrm>
                <a:off x="6781007" y="4075113"/>
                <a:ext cx="15875" cy="14287"/>
              </a:xfrm>
              <a:custGeom>
                <a:avLst/>
                <a:gdLst/>
                <a:ahLst/>
                <a:cxnLst>
                  <a:cxn ang="0">
                    <a:pos x="0" y="0"/>
                  </a:cxn>
                  <a:cxn ang="0">
                    <a:pos x="2" y="0"/>
                  </a:cxn>
                  <a:cxn ang="0">
                    <a:pos x="5" y="0"/>
                  </a:cxn>
                  <a:cxn ang="0">
                    <a:pos x="7" y="0"/>
                  </a:cxn>
                  <a:cxn ang="0">
                    <a:pos x="10" y="2"/>
                  </a:cxn>
                  <a:cxn ang="0">
                    <a:pos x="7" y="6"/>
                  </a:cxn>
                  <a:cxn ang="0">
                    <a:pos x="4" y="9"/>
                  </a:cxn>
                  <a:cxn ang="0">
                    <a:pos x="0" y="6"/>
                  </a:cxn>
                  <a:cxn ang="0">
                    <a:pos x="0" y="2"/>
                  </a:cxn>
                  <a:cxn ang="0">
                    <a:pos x="0" y="0"/>
                  </a:cxn>
                </a:cxnLst>
                <a:rect l="0" t="0" r="r" b="b"/>
                <a:pathLst>
                  <a:path w="10" h="9">
                    <a:moveTo>
                      <a:pt x="0" y="0"/>
                    </a:moveTo>
                    <a:lnTo>
                      <a:pt x="2" y="0"/>
                    </a:lnTo>
                    <a:lnTo>
                      <a:pt x="5" y="0"/>
                    </a:lnTo>
                    <a:lnTo>
                      <a:pt x="7" y="0"/>
                    </a:lnTo>
                    <a:lnTo>
                      <a:pt x="10" y="2"/>
                    </a:lnTo>
                    <a:lnTo>
                      <a:pt x="7" y="6"/>
                    </a:lnTo>
                    <a:lnTo>
                      <a:pt x="4" y="9"/>
                    </a:lnTo>
                    <a:lnTo>
                      <a:pt x="0" y="6"/>
                    </a:lnTo>
                    <a:lnTo>
                      <a:pt x="0" y="2"/>
                    </a:lnTo>
                    <a:lnTo>
                      <a:pt x="0" y="0"/>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508" name="Freeform 244"/>
              <p:cNvSpPr>
                <a:spLocks/>
              </p:cNvSpPr>
              <p:nvPr/>
            </p:nvSpPr>
            <p:spPr bwMode="auto">
              <a:xfrm>
                <a:off x="6576219" y="4040188"/>
                <a:ext cx="14288" cy="22225"/>
              </a:xfrm>
              <a:custGeom>
                <a:avLst/>
                <a:gdLst/>
                <a:ahLst/>
                <a:cxnLst>
                  <a:cxn ang="0">
                    <a:pos x="2" y="0"/>
                  </a:cxn>
                  <a:cxn ang="0">
                    <a:pos x="7" y="5"/>
                  </a:cxn>
                  <a:cxn ang="0">
                    <a:pos x="9" y="14"/>
                  </a:cxn>
                  <a:cxn ang="0">
                    <a:pos x="4" y="9"/>
                  </a:cxn>
                  <a:cxn ang="0">
                    <a:pos x="0" y="2"/>
                  </a:cxn>
                  <a:cxn ang="0">
                    <a:pos x="0" y="0"/>
                  </a:cxn>
                  <a:cxn ang="0">
                    <a:pos x="4" y="0"/>
                  </a:cxn>
                  <a:cxn ang="0">
                    <a:pos x="4" y="2"/>
                  </a:cxn>
                  <a:cxn ang="0">
                    <a:pos x="2" y="0"/>
                  </a:cxn>
                </a:cxnLst>
                <a:rect l="0" t="0" r="r" b="b"/>
                <a:pathLst>
                  <a:path w="9" h="14">
                    <a:moveTo>
                      <a:pt x="2" y="0"/>
                    </a:moveTo>
                    <a:lnTo>
                      <a:pt x="7" y="5"/>
                    </a:lnTo>
                    <a:lnTo>
                      <a:pt x="9" y="14"/>
                    </a:lnTo>
                    <a:lnTo>
                      <a:pt x="4" y="9"/>
                    </a:lnTo>
                    <a:lnTo>
                      <a:pt x="0" y="2"/>
                    </a:lnTo>
                    <a:lnTo>
                      <a:pt x="0" y="0"/>
                    </a:lnTo>
                    <a:lnTo>
                      <a:pt x="4" y="0"/>
                    </a:lnTo>
                    <a:lnTo>
                      <a:pt x="4" y="2"/>
                    </a:lnTo>
                    <a:lnTo>
                      <a:pt x="2" y="0"/>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509" name="Freeform 245"/>
              <p:cNvSpPr>
                <a:spLocks/>
              </p:cNvSpPr>
              <p:nvPr/>
            </p:nvSpPr>
            <p:spPr bwMode="auto">
              <a:xfrm>
                <a:off x="6546057" y="3990975"/>
                <a:ext cx="15875" cy="19050"/>
              </a:xfrm>
              <a:custGeom>
                <a:avLst/>
                <a:gdLst/>
                <a:ahLst/>
                <a:cxnLst>
                  <a:cxn ang="0">
                    <a:pos x="4" y="0"/>
                  </a:cxn>
                  <a:cxn ang="0">
                    <a:pos x="9" y="5"/>
                  </a:cxn>
                  <a:cxn ang="0">
                    <a:pos x="10" y="12"/>
                  </a:cxn>
                  <a:cxn ang="0">
                    <a:pos x="5" y="7"/>
                  </a:cxn>
                  <a:cxn ang="0">
                    <a:pos x="2" y="0"/>
                  </a:cxn>
                  <a:cxn ang="0">
                    <a:pos x="0" y="0"/>
                  </a:cxn>
                  <a:cxn ang="0">
                    <a:pos x="4" y="0"/>
                  </a:cxn>
                </a:cxnLst>
                <a:rect l="0" t="0" r="r" b="b"/>
                <a:pathLst>
                  <a:path w="10" h="12">
                    <a:moveTo>
                      <a:pt x="4" y="0"/>
                    </a:moveTo>
                    <a:lnTo>
                      <a:pt x="9" y="5"/>
                    </a:lnTo>
                    <a:lnTo>
                      <a:pt x="10" y="12"/>
                    </a:lnTo>
                    <a:lnTo>
                      <a:pt x="5" y="7"/>
                    </a:lnTo>
                    <a:lnTo>
                      <a:pt x="2" y="0"/>
                    </a:lnTo>
                    <a:lnTo>
                      <a:pt x="0" y="0"/>
                    </a:lnTo>
                    <a:lnTo>
                      <a:pt x="4" y="0"/>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510" name="Freeform 246"/>
              <p:cNvSpPr>
                <a:spLocks/>
              </p:cNvSpPr>
              <p:nvPr/>
            </p:nvSpPr>
            <p:spPr bwMode="auto">
              <a:xfrm>
                <a:off x="7284244" y="3205163"/>
                <a:ext cx="50800" cy="68262"/>
              </a:xfrm>
              <a:custGeom>
                <a:avLst/>
                <a:gdLst/>
                <a:ahLst/>
                <a:cxnLst>
                  <a:cxn ang="0">
                    <a:pos x="12" y="26"/>
                  </a:cxn>
                  <a:cxn ang="0">
                    <a:pos x="15" y="17"/>
                  </a:cxn>
                  <a:cxn ang="0">
                    <a:pos x="10" y="14"/>
                  </a:cxn>
                  <a:cxn ang="0">
                    <a:pos x="10" y="12"/>
                  </a:cxn>
                  <a:cxn ang="0">
                    <a:pos x="10" y="14"/>
                  </a:cxn>
                  <a:cxn ang="0">
                    <a:pos x="10" y="15"/>
                  </a:cxn>
                  <a:cxn ang="0">
                    <a:pos x="6" y="15"/>
                  </a:cxn>
                  <a:cxn ang="0">
                    <a:pos x="5" y="17"/>
                  </a:cxn>
                  <a:cxn ang="0">
                    <a:pos x="0" y="15"/>
                  </a:cxn>
                  <a:cxn ang="0">
                    <a:pos x="0" y="12"/>
                  </a:cxn>
                  <a:cxn ang="0">
                    <a:pos x="1" y="7"/>
                  </a:cxn>
                  <a:cxn ang="0">
                    <a:pos x="6" y="3"/>
                  </a:cxn>
                  <a:cxn ang="0">
                    <a:pos x="10" y="0"/>
                  </a:cxn>
                  <a:cxn ang="0">
                    <a:pos x="15" y="0"/>
                  </a:cxn>
                  <a:cxn ang="0">
                    <a:pos x="20" y="2"/>
                  </a:cxn>
                  <a:cxn ang="0">
                    <a:pos x="27" y="3"/>
                  </a:cxn>
                  <a:cxn ang="0">
                    <a:pos x="27" y="5"/>
                  </a:cxn>
                  <a:cxn ang="0">
                    <a:pos x="29" y="9"/>
                  </a:cxn>
                  <a:cxn ang="0">
                    <a:pos x="32" y="14"/>
                  </a:cxn>
                  <a:cxn ang="0">
                    <a:pos x="32" y="15"/>
                  </a:cxn>
                  <a:cxn ang="0">
                    <a:pos x="32" y="17"/>
                  </a:cxn>
                  <a:cxn ang="0">
                    <a:pos x="31" y="17"/>
                  </a:cxn>
                  <a:cxn ang="0">
                    <a:pos x="29" y="17"/>
                  </a:cxn>
                  <a:cxn ang="0">
                    <a:pos x="25" y="24"/>
                  </a:cxn>
                  <a:cxn ang="0">
                    <a:pos x="24" y="33"/>
                  </a:cxn>
                  <a:cxn ang="0">
                    <a:pos x="18" y="39"/>
                  </a:cxn>
                  <a:cxn ang="0">
                    <a:pos x="15" y="43"/>
                  </a:cxn>
                  <a:cxn ang="0">
                    <a:pos x="15" y="39"/>
                  </a:cxn>
                  <a:cxn ang="0">
                    <a:pos x="15" y="38"/>
                  </a:cxn>
                  <a:cxn ang="0">
                    <a:pos x="15" y="41"/>
                  </a:cxn>
                  <a:cxn ang="0">
                    <a:pos x="8" y="36"/>
                  </a:cxn>
                  <a:cxn ang="0">
                    <a:pos x="6" y="33"/>
                  </a:cxn>
                  <a:cxn ang="0">
                    <a:pos x="8" y="29"/>
                  </a:cxn>
                  <a:cxn ang="0">
                    <a:pos x="12" y="26"/>
                  </a:cxn>
                </a:cxnLst>
                <a:rect l="0" t="0" r="r" b="b"/>
                <a:pathLst>
                  <a:path w="32" h="43">
                    <a:moveTo>
                      <a:pt x="12" y="26"/>
                    </a:moveTo>
                    <a:lnTo>
                      <a:pt x="15" y="17"/>
                    </a:lnTo>
                    <a:lnTo>
                      <a:pt x="10" y="14"/>
                    </a:lnTo>
                    <a:lnTo>
                      <a:pt x="10" y="12"/>
                    </a:lnTo>
                    <a:lnTo>
                      <a:pt x="10" y="14"/>
                    </a:lnTo>
                    <a:lnTo>
                      <a:pt x="10" y="15"/>
                    </a:lnTo>
                    <a:lnTo>
                      <a:pt x="6" y="15"/>
                    </a:lnTo>
                    <a:lnTo>
                      <a:pt x="5" y="17"/>
                    </a:lnTo>
                    <a:lnTo>
                      <a:pt x="0" y="15"/>
                    </a:lnTo>
                    <a:lnTo>
                      <a:pt x="0" y="12"/>
                    </a:lnTo>
                    <a:lnTo>
                      <a:pt x="1" y="7"/>
                    </a:lnTo>
                    <a:lnTo>
                      <a:pt x="6" y="3"/>
                    </a:lnTo>
                    <a:lnTo>
                      <a:pt x="10" y="0"/>
                    </a:lnTo>
                    <a:lnTo>
                      <a:pt x="15" y="0"/>
                    </a:lnTo>
                    <a:lnTo>
                      <a:pt x="20" y="2"/>
                    </a:lnTo>
                    <a:lnTo>
                      <a:pt x="27" y="3"/>
                    </a:lnTo>
                    <a:lnTo>
                      <a:pt x="27" y="5"/>
                    </a:lnTo>
                    <a:lnTo>
                      <a:pt x="29" y="9"/>
                    </a:lnTo>
                    <a:lnTo>
                      <a:pt x="32" y="14"/>
                    </a:lnTo>
                    <a:lnTo>
                      <a:pt x="32" y="15"/>
                    </a:lnTo>
                    <a:lnTo>
                      <a:pt x="32" y="17"/>
                    </a:lnTo>
                    <a:lnTo>
                      <a:pt x="31" y="17"/>
                    </a:lnTo>
                    <a:lnTo>
                      <a:pt x="29" y="17"/>
                    </a:lnTo>
                    <a:lnTo>
                      <a:pt x="25" y="24"/>
                    </a:lnTo>
                    <a:lnTo>
                      <a:pt x="24" y="33"/>
                    </a:lnTo>
                    <a:lnTo>
                      <a:pt x="18" y="39"/>
                    </a:lnTo>
                    <a:lnTo>
                      <a:pt x="15" y="43"/>
                    </a:lnTo>
                    <a:lnTo>
                      <a:pt x="15" y="39"/>
                    </a:lnTo>
                    <a:lnTo>
                      <a:pt x="15" y="38"/>
                    </a:lnTo>
                    <a:lnTo>
                      <a:pt x="15" y="41"/>
                    </a:lnTo>
                    <a:lnTo>
                      <a:pt x="8" y="36"/>
                    </a:lnTo>
                    <a:lnTo>
                      <a:pt x="6" y="33"/>
                    </a:lnTo>
                    <a:lnTo>
                      <a:pt x="8" y="29"/>
                    </a:lnTo>
                    <a:lnTo>
                      <a:pt x="12" y="26"/>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511" name="Freeform 247"/>
              <p:cNvSpPr>
                <a:spLocks/>
              </p:cNvSpPr>
              <p:nvPr/>
            </p:nvSpPr>
            <p:spPr bwMode="auto">
              <a:xfrm>
                <a:off x="7346157" y="3189288"/>
                <a:ext cx="49213" cy="42862"/>
              </a:xfrm>
              <a:custGeom>
                <a:avLst/>
                <a:gdLst/>
                <a:ahLst/>
                <a:cxnLst>
                  <a:cxn ang="0">
                    <a:pos x="26" y="17"/>
                  </a:cxn>
                  <a:cxn ang="0">
                    <a:pos x="21" y="15"/>
                  </a:cxn>
                  <a:cxn ang="0">
                    <a:pos x="19" y="13"/>
                  </a:cxn>
                  <a:cxn ang="0">
                    <a:pos x="12" y="22"/>
                  </a:cxn>
                  <a:cxn ang="0">
                    <a:pos x="7" y="27"/>
                  </a:cxn>
                  <a:cxn ang="0">
                    <a:pos x="4" y="24"/>
                  </a:cxn>
                  <a:cxn ang="0">
                    <a:pos x="4" y="19"/>
                  </a:cxn>
                  <a:cxn ang="0">
                    <a:pos x="0" y="15"/>
                  </a:cxn>
                  <a:cxn ang="0">
                    <a:pos x="0" y="13"/>
                  </a:cxn>
                  <a:cxn ang="0">
                    <a:pos x="4" y="10"/>
                  </a:cxn>
                  <a:cxn ang="0">
                    <a:pos x="9" y="7"/>
                  </a:cxn>
                  <a:cxn ang="0">
                    <a:pos x="17" y="3"/>
                  </a:cxn>
                  <a:cxn ang="0">
                    <a:pos x="26" y="0"/>
                  </a:cxn>
                  <a:cxn ang="0">
                    <a:pos x="31" y="1"/>
                  </a:cxn>
                  <a:cxn ang="0">
                    <a:pos x="31" y="8"/>
                  </a:cxn>
                  <a:cxn ang="0">
                    <a:pos x="28" y="13"/>
                  </a:cxn>
                  <a:cxn ang="0">
                    <a:pos x="26" y="17"/>
                  </a:cxn>
                </a:cxnLst>
                <a:rect l="0" t="0" r="r" b="b"/>
                <a:pathLst>
                  <a:path w="31" h="27">
                    <a:moveTo>
                      <a:pt x="26" y="17"/>
                    </a:moveTo>
                    <a:lnTo>
                      <a:pt x="21" y="15"/>
                    </a:lnTo>
                    <a:lnTo>
                      <a:pt x="19" y="13"/>
                    </a:lnTo>
                    <a:lnTo>
                      <a:pt x="12" y="22"/>
                    </a:lnTo>
                    <a:lnTo>
                      <a:pt x="7" y="27"/>
                    </a:lnTo>
                    <a:lnTo>
                      <a:pt x="4" y="24"/>
                    </a:lnTo>
                    <a:lnTo>
                      <a:pt x="4" y="19"/>
                    </a:lnTo>
                    <a:lnTo>
                      <a:pt x="0" y="15"/>
                    </a:lnTo>
                    <a:lnTo>
                      <a:pt x="0" y="13"/>
                    </a:lnTo>
                    <a:lnTo>
                      <a:pt x="4" y="10"/>
                    </a:lnTo>
                    <a:lnTo>
                      <a:pt x="9" y="7"/>
                    </a:lnTo>
                    <a:lnTo>
                      <a:pt x="17" y="3"/>
                    </a:lnTo>
                    <a:lnTo>
                      <a:pt x="26" y="0"/>
                    </a:lnTo>
                    <a:lnTo>
                      <a:pt x="31" y="1"/>
                    </a:lnTo>
                    <a:lnTo>
                      <a:pt x="31" y="8"/>
                    </a:lnTo>
                    <a:lnTo>
                      <a:pt x="28" y="13"/>
                    </a:lnTo>
                    <a:lnTo>
                      <a:pt x="26" y="17"/>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512" name="Freeform 248"/>
              <p:cNvSpPr>
                <a:spLocks/>
              </p:cNvSpPr>
              <p:nvPr/>
            </p:nvSpPr>
            <p:spPr bwMode="auto">
              <a:xfrm>
                <a:off x="7312819" y="3003550"/>
                <a:ext cx="257175" cy="209550"/>
              </a:xfrm>
              <a:custGeom>
                <a:avLst/>
                <a:gdLst/>
                <a:ahLst/>
                <a:cxnLst>
                  <a:cxn ang="0">
                    <a:pos x="62" y="125"/>
                  </a:cxn>
                  <a:cxn ang="0">
                    <a:pos x="62" y="118"/>
                  </a:cxn>
                  <a:cxn ang="0">
                    <a:pos x="56" y="111"/>
                  </a:cxn>
                  <a:cxn ang="0">
                    <a:pos x="45" y="111"/>
                  </a:cxn>
                  <a:cxn ang="0">
                    <a:pos x="38" y="113"/>
                  </a:cxn>
                  <a:cxn ang="0">
                    <a:pos x="21" y="120"/>
                  </a:cxn>
                  <a:cxn ang="0">
                    <a:pos x="2" y="122"/>
                  </a:cxn>
                  <a:cxn ang="0">
                    <a:pos x="2" y="118"/>
                  </a:cxn>
                  <a:cxn ang="0">
                    <a:pos x="13" y="110"/>
                  </a:cxn>
                  <a:cxn ang="0">
                    <a:pos x="25" y="98"/>
                  </a:cxn>
                  <a:cxn ang="0">
                    <a:pos x="43" y="98"/>
                  </a:cxn>
                  <a:cxn ang="0">
                    <a:pos x="57" y="98"/>
                  </a:cxn>
                  <a:cxn ang="0">
                    <a:pos x="69" y="94"/>
                  </a:cxn>
                  <a:cxn ang="0">
                    <a:pos x="78" y="84"/>
                  </a:cxn>
                  <a:cxn ang="0">
                    <a:pos x="86" y="75"/>
                  </a:cxn>
                  <a:cxn ang="0">
                    <a:pos x="88" y="70"/>
                  </a:cxn>
                  <a:cxn ang="0">
                    <a:pos x="88" y="75"/>
                  </a:cxn>
                  <a:cxn ang="0">
                    <a:pos x="99" y="74"/>
                  </a:cxn>
                  <a:cxn ang="0">
                    <a:pos x="114" y="63"/>
                  </a:cxn>
                  <a:cxn ang="0">
                    <a:pos x="131" y="41"/>
                  </a:cxn>
                  <a:cxn ang="0">
                    <a:pos x="133" y="25"/>
                  </a:cxn>
                  <a:cxn ang="0">
                    <a:pos x="131" y="15"/>
                  </a:cxn>
                  <a:cxn ang="0">
                    <a:pos x="138" y="5"/>
                  </a:cxn>
                  <a:cxn ang="0">
                    <a:pos x="143" y="5"/>
                  </a:cxn>
                  <a:cxn ang="0">
                    <a:pos x="148" y="5"/>
                  </a:cxn>
                  <a:cxn ang="0">
                    <a:pos x="147" y="0"/>
                  </a:cxn>
                  <a:cxn ang="0">
                    <a:pos x="154" y="3"/>
                  </a:cxn>
                  <a:cxn ang="0">
                    <a:pos x="155" y="13"/>
                  </a:cxn>
                  <a:cxn ang="0">
                    <a:pos x="162" y="31"/>
                  </a:cxn>
                  <a:cxn ang="0">
                    <a:pos x="155" y="46"/>
                  </a:cxn>
                  <a:cxn ang="0">
                    <a:pos x="155" y="50"/>
                  </a:cxn>
                  <a:cxn ang="0">
                    <a:pos x="150" y="51"/>
                  </a:cxn>
                  <a:cxn ang="0">
                    <a:pos x="145" y="60"/>
                  </a:cxn>
                  <a:cxn ang="0">
                    <a:pos x="147" y="74"/>
                  </a:cxn>
                  <a:cxn ang="0">
                    <a:pos x="142" y="87"/>
                  </a:cxn>
                  <a:cxn ang="0">
                    <a:pos x="143" y="98"/>
                  </a:cxn>
                  <a:cxn ang="0">
                    <a:pos x="131" y="108"/>
                  </a:cxn>
                  <a:cxn ang="0">
                    <a:pos x="131" y="99"/>
                  </a:cxn>
                  <a:cxn ang="0">
                    <a:pos x="117" y="111"/>
                  </a:cxn>
                  <a:cxn ang="0">
                    <a:pos x="111" y="110"/>
                  </a:cxn>
                  <a:cxn ang="0">
                    <a:pos x="100" y="115"/>
                  </a:cxn>
                  <a:cxn ang="0">
                    <a:pos x="85" y="106"/>
                  </a:cxn>
                  <a:cxn ang="0">
                    <a:pos x="83" y="110"/>
                  </a:cxn>
                  <a:cxn ang="0">
                    <a:pos x="88" y="118"/>
                  </a:cxn>
                  <a:cxn ang="0">
                    <a:pos x="83" y="118"/>
                  </a:cxn>
                  <a:cxn ang="0">
                    <a:pos x="71" y="132"/>
                  </a:cxn>
                  <a:cxn ang="0">
                    <a:pos x="62" y="127"/>
                  </a:cxn>
                </a:cxnLst>
                <a:rect l="0" t="0" r="r" b="b"/>
                <a:pathLst>
                  <a:path w="162" h="132">
                    <a:moveTo>
                      <a:pt x="62" y="127"/>
                    </a:moveTo>
                    <a:lnTo>
                      <a:pt x="62" y="125"/>
                    </a:lnTo>
                    <a:lnTo>
                      <a:pt x="62" y="124"/>
                    </a:lnTo>
                    <a:lnTo>
                      <a:pt x="62" y="118"/>
                    </a:lnTo>
                    <a:lnTo>
                      <a:pt x="64" y="115"/>
                    </a:lnTo>
                    <a:lnTo>
                      <a:pt x="56" y="111"/>
                    </a:lnTo>
                    <a:lnTo>
                      <a:pt x="49" y="110"/>
                    </a:lnTo>
                    <a:lnTo>
                      <a:pt x="45" y="111"/>
                    </a:lnTo>
                    <a:lnTo>
                      <a:pt x="45" y="113"/>
                    </a:lnTo>
                    <a:lnTo>
                      <a:pt x="38" y="113"/>
                    </a:lnTo>
                    <a:lnTo>
                      <a:pt x="33" y="115"/>
                    </a:lnTo>
                    <a:lnTo>
                      <a:pt x="21" y="120"/>
                    </a:lnTo>
                    <a:lnTo>
                      <a:pt x="7" y="124"/>
                    </a:lnTo>
                    <a:lnTo>
                      <a:pt x="2" y="122"/>
                    </a:lnTo>
                    <a:lnTo>
                      <a:pt x="0" y="120"/>
                    </a:lnTo>
                    <a:lnTo>
                      <a:pt x="2" y="118"/>
                    </a:lnTo>
                    <a:lnTo>
                      <a:pt x="6" y="117"/>
                    </a:lnTo>
                    <a:lnTo>
                      <a:pt x="13" y="110"/>
                    </a:lnTo>
                    <a:lnTo>
                      <a:pt x="19" y="105"/>
                    </a:lnTo>
                    <a:lnTo>
                      <a:pt x="25" y="98"/>
                    </a:lnTo>
                    <a:lnTo>
                      <a:pt x="35" y="98"/>
                    </a:lnTo>
                    <a:lnTo>
                      <a:pt x="43" y="98"/>
                    </a:lnTo>
                    <a:lnTo>
                      <a:pt x="50" y="98"/>
                    </a:lnTo>
                    <a:lnTo>
                      <a:pt x="57" y="98"/>
                    </a:lnTo>
                    <a:lnTo>
                      <a:pt x="66" y="98"/>
                    </a:lnTo>
                    <a:lnTo>
                      <a:pt x="69" y="94"/>
                    </a:lnTo>
                    <a:lnTo>
                      <a:pt x="74" y="89"/>
                    </a:lnTo>
                    <a:lnTo>
                      <a:pt x="78" y="84"/>
                    </a:lnTo>
                    <a:lnTo>
                      <a:pt x="83" y="82"/>
                    </a:lnTo>
                    <a:lnTo>
                      <a:pt x="86" y="75"/>
                    </a:lnTo>
                    <a:lnTo>
                      <a:pt x="92" y="68"/>
                    </a:lnTo>
                    <a:lnTo>
                      <a:pt x="88" y="70"/>
                    </a:lnTo>
                    <a:lnTo>
                      <a:pt x="88" y="74"/>
                    </a:lnTo>
                    <a:lnTo>
                      <a:pt x="88" y="75"/>
                    </a:lnTo>
                    <a:lnTo>
                      <a:pt x="92" y="77"/>
                    </a:lnTo>
                    <a:lnTo>
                      <a:pt x="99" y="74"/>
                    </a:lnTo>
                    <a:lnTo>
                      <a:pt x="105" y="70"/>
                    </a:lnTo>
                    <a:lnTo>
                      <a:pt x="114" y="63"/>
                    </a:lnTo>
                    <a:lnTo>
                      <a:pt x="123" y="53"/>
                    </a:lnTo>
                    <a:lnTo>
                      <a:pt x="131" y="41"/>
                    </a:lnTo>
                    <a:lnTo>
                      <a:pt x="135" y="29"/>
                    </a:lnTo>
                    <a:lnTo>
                      <a:pt x="133" y="25"/>
                    </a:lnTo>
                    <a:lnTo>
                      <a:pt x="131" y="22"/>
                    </a:lnTo>
                    <a:lnTo>
                      <a:pt x="131" y="15"/>
                    </a:lnTo>
                    <a:lnTo>
                      <a:pt x="135" y="10"/>
                    </a:lnTo>
                    <a:lnTo>
                      <a:pt x="138" y="5"/>
                    </a:lnTo>
                    <a:lnTo>
                      <a:pt x="143" y="3"/>
                    </a:lnTo>
                    <a:lnTo>
                      <a:pt x="143" y="5"/>
                    </a:lnTo>
                    <a:lnTo>
                      <a:pt x="150" y="5"/>
                    </a:lnTo>
                    <a:lnTo>
                      <a:pt x="148" y="5"/>
                    </a:lnTo>
                    <a:lnTo>
                      <a:pt x="145" y="1"/>
                    </a:lnTo>
                    <a:lnTo>
                      <a:pt x="147" y="0"/>
                    </a:lnTo>
                    <a:lnTo>
                      <a:pt x="152" y="0"/>
                    </a:lnTo>
                    <a:lnTo>
                      <a:pt x="154" y="3"/>
                    </a:lnTo>
                    <a:lnTo>
                      <a:pt x="154" y="8"/>
                    </a:lnTo>
                    <a:lnTo>
                      <a:pt x="155" y="13"/>
                    </a:lnTo>
                    <a:lnTo>
                      <a:pt x="159" y="22"/>
                    </a:lnTo>
                    <a:lnTo>
                      <a:pt x="162" y="31"/>
                    </a:lnTo>
                    <a:lnTo>
                      <a:pt x="159" y="38"/>
                    </a:lnTo>
                    <a:lnTo>
                      <a:pt x="155" y="46"/>
                    </a:lnTo>
                    <a:lnTo>
                      <a:pt x="155" y="48"/>
                    </a:lnTo>
                    <a:lnTo>
                      <a:pt x="155" y="50"/>
                    </a:lnTo>
                    <a:lnTo>
                      <a:pt x="152" y="50"/>
                    </a:lnTo>
                    <a:lnTo>
                      <a:pt x="150" y="51"/>
                    </a:lnTo>
                    <a:lnTo>
                      <a:pt x="147" y="53"/>
                    </a:lnTo>
                    <a:lnTo>
                      <a:pt x="145" y="60"/>
                    </a:lnTo>
                    <a:lnTo>
                      <a:pt x="145" y="67"/>
                    </a:lnTo>
                    <a:lnTo>
                      <a:pt x="147" y="74"/>
                    </a:lnTo>
                    <a:lnTo>
                      <a:pt x="143" y="79"/>
                    </a:lnTo>
                    <a:lnTo>
                      <a:pt x="142" y="87"/>
                    </a:lnTo>
                    <a:lnTo>
                      <a:pt x="142" y="93"/>
                    </a:lnTo>
                    <a:lnTo>
                      <a:pt x="143" y="98"/>
                    </a:lnTo>
                    <a:lnTo>
                      <a:pt x="136" y="101"/>
                    </a:lnTo>
                    <a:lnTo>
                      <a:pt x="131" y="108"/>
                    </a:lnTo>
                    <a:lnTo>
                      <a:pt x="129" y="103"/>
                    </a:lnTo>
                    <a:lnTo>
                      <a:pt x="131" y="99"/>
                    </a:lnTo>
                    <a:lnTo>
                      <a:pt x="123" y="105"/>
                    </a:lnTo>
                    <a:lnTo>
                      <a:pt x="117" y="111"/>
                    </a:lnTo>
                    <a:lnTo>
                      <a:pt x="116" y="110"/>
                    </a:lnTo>
                    <a:lnTo>
                      <a:pt x="111" y="110"/>
                    </a:lnTo>
                    <a:lnTo>
                      <a:pt x="105" y="111"/>
                    </a:lnTo>
                    <a:lnTo>
                      <a:pt x="100" y="115"/>
                    </a:lnTo>
                    <a:lnTo>
                      <a:pt x="90" y="110"/>
                    </a:lnTo>
                    <a:lnTo>
                      <a:pt x="85" y="106"/>
                    </a:lnTo>
                    <a:lnTo>
                      <a:pt x="83" y="108"/>
                    </a:lnTo>
                    <a:lnTo>
                      <a:pt x="83" y="110"/>
                    </a:lnTo>
                    <a:lnTo>
                      <a:pt x="85" y="115"/>
                    </a:lnTo>
                    <a:lnTo>
                      <a:pt x="88" y="118"/>
                    </a:lnTo>
                    <a:lnTo>
                      <a:pt x="85" y="118"/>
                    </a:lnTo>
                    <a:lnTo>
                      <a:pt x="83" y="118"/>
                    </a:lnTo>
                    <a:lnTo>
                      <a:pt x="76" y="122"/>
                    </a:lnTo>
                    <a:lnTo>
                      <a:pt x="71" y="132"/>
                    </a:lnTo>
                    <a:lnTo>
                      <a:pt x="66" y="129"/>
                    </a:lnTo>
                    <a:lnTo>
                      <a:pt x="62" y="127"/>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513" name="Freeform 249"/>
              <p:cNvSpPr>
                <a:spLocks/>
              </p:cNvSpPr>
              <p:nvPr/>
            </p:nvSpPr>
            <p:spPr bwMode="auto">
              <a:xfrm>
                <a:off x="7520782" y="2887663"/>
                <a:ext cx="131763" cy="112712"/>
              </a:xfrm>
              <a:custGeom>
                <a:avLst/>
                <a:gdLst/>
                <a:ahLst/>
                <a:cxnLst>
                  <a:cxn ang="0">
                    <a:pos x="11" y="38"/>
                  </a:cxn>
                  <a:cxn ang="0">
                    <a:pos x="12" y="38"/>
                  </a:cxn>
                  <a:cxn ang="0">
                    <a:pos x="16" y="38"/>
                  </a:cxn>
                  <a:cxn ang="0">
                    <a:pos x="19" y="35"/>
                  </a:cxn>
                  <a:cxn ang="0">
                    <a:pos x="24" y="28"/>
                  </a:cxn>
                  <a:cxn ang="0">
                    <a:pos x="26" y="18"/>
                  </a:cxn>
                  <a:cxn ang="0">
                    <a:pos x="28" y="13"/>
                  </a:cxn>
                  <a:cxn ang="0">
                    <a:pos x="26" y="9"/>
                  </a:cxn>
                  <a:cxn ang="0">
                    <a:pos x="26" y="7"/>
                  </a:cxn>
                  <a:cxn ang="0">
                    <a:pos x="26" y="2"/>
                  </a:cxn>
                  <a:cxn ang="0">
                    <a:pos x="29" y="0"/>
                  </a:cxn>
                  <a:cxn ang="0">
                    <a:pos x="38" y="7"/>
                  </a:cxn>
                  <a:cxn ang="0">
                    <a:pos x="47" y="16"/>
                  </a:cxn>
                  <a:cxn ang="0">
                    <a:pos x="55" y="23"/>
                  </a:cxn>
                  <a:cxn ang="0">
                    <a:pos x="69" y="26"/>
                  </a:cxn>
                  <a:cxn ang="0">
                    <a:pos x="74" y="25"/>
                  </a:cxn>
                  <a:cxn ang="0">
                    <a:pos x="79" y="25"/>
                  </a:cxn>
                  <a:cxn ang="0">
                    <a:pos x="76" y="28"/>
                  </a:cxn>
                  <a:cxn ang="0">
                    <a:pos x="76" y="31"/>
                  </a:cxn>
                  <a:cxn ang="0">
                    <a:pos x="78" y="35"/>
                  </a:cxn>
                  <a:cxn ang="0">
                    <a:pos x="83" y="38"/>
                  </a:cxn>
                  <a:cxn ang="0">
                    <a:pos x="74" y="40"/>
                  </a:cxn>
                  <a:cxn ang="0">
                    <a:pos x="67" y="42"/>
                  </a:cxn>
                  <a:cxn ang="0">
                    <a:pos x="54" y="49"/>
                  </a:cxn>
                  <a:cxn ang="0">
                    <a:pos x="48" y="61"/>
                  </a:cxn>
                  <a:cxn ang="0">
                    <a:pos x="36" y="54"/>
                  </a:cxn>
                  <a:cxn ang="0">
                    <a:pos x="26" y="49"/>
                  </a:cxn>
                  <a:cxn ang="0">
                    <a:pos x="23" y="49"/>
                  </a:cxn>
                  <a:cxn ang="0">
                    <a:pos x="23" y="52"/>
                  </a:cxn>
                  <a:cxn ang="0">
                    <a:pos x="12" y="50"/>
                  </a:cxn>
                  <a:cxn ang="0">
                    <a:pos x="7" y="56"/>
                  </a:cxn>
                  <a:cxn ang="0">
                    <a:pos x="11" y="59"/>
                  </a:cxn>
                  <a:cxn ang="0">
                    <a:pos x="17" y="64"/>
                  </a:cxn>
                  <a:cxn ang="0">
                    <a:pos x="11" y="68"/>
                  </a:cxn>
                  <a:cxn ang="0">
                    <a:pos x="5" y="71"/>
                  </a:cxn>
                  <a:cxn ang="0">
                    <a:pos x="2" y="71"/>
                  </a:cxn>
                  <a:cxn ang="0">
                    <a:pos x="2" y="64"/>
                  </a:cxn>
                  <a:cxn ang="0">
                    <a:pos x="2" y="59"/>
                  </a:cxn>
                  <a:cxn ang="0">
                    <a:pos x="0" y="56"/>
                  </a:cxn>
                  <a:cxn ang="0">
                    <a:pos x="0" y="54"/>
                  </a:cxn>
                  <a:cxn ang="0">
                    <a:pos x="4" y="47"/>
                  </a:cxn>
                  <a:cxn ang="0">
                    <a:pos x="9" y="42"/>
                  </a:cxn>
                  <a:cxn ang="0">
                    <a:pos x="9" y="38"/>
                  </a:cxn>
                  <a:cxn ang="0">
                    <a:pos x="11" y="38"/>
                  </a:cxn>
                  <a:cxn ang="0">
                    <a:pos x="12" y="40"/>
                  </a:cxn>
                  <a:cxn ang="0">
                    <a:pos x="11" y="38"/>
                  </a:cxn>
                </a:cxnLst>
                <a:rect l="0" t="0" r="r" b="b"/>
                <a:pathLst>
                  <a:path w="83" h="71">
                    <a:moveTo>
                      <a:pt x="11" y="38"/>
                    </a:moveTo>
                    <a:lnTo>
                      <a:pt x="12" y="38"/>
                    </a:lnTo>
                    <a:lnTo>
                      <a:pt x="16" y="38"/>
                    </a:lnTo>
                    <a:lnTo>
                      <a:pt x="19" y="35"/>
                    </a:lnTo>
                    <a:lnTo>
                      <a:pt x="24" y="28"/>
                    </a:lnTo>
                    <a:lnTo>
                      <a:pt x="26" y="18"/>
                    </a:lnTo>
                    <a:lnTo>
                      <a:pt x="28" y="13"/>
                    </a:lnTo>
                    <a:lnTo>
                      <a:pt x="26" y="9"/>
                    </a:lnTo>
                    <a:lnTo>
                      <a:pt x="26" y="7"/>
                    </a:lnTo>
                    <a:lnTo>
                      <a:pt x="26" y="2"/>
                    </a:lnTo>
                    <a:lnTo>
                      <a:pt x="29" y="0"/>
                    </a:lnTo>
                    <a:lnTo>
                      <a:pt x="38" y="7"/>
                    </a:lnTo>
                    <a:lnTo>
                      <a:pt x="47" y="16"/>
                    </a:lnTo>
                    <a:lnTo>
                      <a:pt x="55" y="23"/>
                    </a:lnTo>
                    <a:lnTo>
                      <a:pt x="69" y="26"/>
                    </a:lnTo>
                    <a:lnTo>
                      <a:pt x="74" y="25"/>
                    </a:lnTo>
                    <a:lnTo>
                      <a:pt x="79" y="25"/>
                    </a:lnTo>
                    <a:lnTo>
                      <a:pt x="76" y="28"/>
                    </a:lnTo>
                    <a:lnTo>
                      <a:pt x="76" y="31"/>
                    </a:lnTo>
                    <a:lnTo>
                      <a:pt x="78" y="35"/>
                    </a:lnTo>
                    <a:lnTo>
                      <a:pt x="83" y="38"/>
                    </a:lnTo>
                    <a:lnTo>
                      <a:pt x="74" y="40"/>
                    </a:lnTo>
                    <a:lnTo>
                      <a:pt x="67" y="42"/>
                    </a:lnTo>
                    <a:lnTo>
                      <a:pt x="54" y="49"/>
                    </a:lnTo>
                    <a:lnTo>
                      <a:pt x="48" y="61"/>
                    </a:lnTo>
                    <a:lnTo>
                      <a:pt x="36" y="54"/>
                    </a:lnTo>
                    <a:lnTo>
                      <a:pt x="26" y="49"/>
                    </a:lnTo>
                    <a:lnTo>
                      <a:pt x="23" y="49"/>
                    </a:lnTo>
                    <a:lnTo>
                      <a:pt x="23" y="52"/>
                    </a:lnTo>
                    <a:lnTo>
                      <a:pt x="12" y="50"/>
                    </a:lnTo>
                    <a:lnTo>
                      <a:pt x="7" y="56"/>
                    </a:lnTo>
                    <a:lnTo>
                      <a:pt x="11" y="59"/>
                    </a:lnTo>
                    <a:lnTo>
                      <a:pt x="17" y="64"/>
                    </a:lnTo>
                    <a:lnTo>
                      <a:pt x="11" y="68"/>
                    </a:lnTo>
                    <a:lnTo>
                      <a:pt x="5" y="71"/>
                    </a:lnTo>
                    <a:lnTo>
                      <a:pt x="2" y="71"/>
                    </a:lnTo>
                    <a:lnTo>
                      <a:pt x="2" y="64"/>
                    </a:lnTo>
                    <a:lnTo>
                      <a:pt x="2" y="59"/>
                    </a:lnTo>
                    <a:lnTo>
                      <a:pt x="0" y="56"/>
                    </a:lnTo>
                    <a:lnTo>
                      <a:pt x="0" y="54"/>
                    </a:lnTo>
                    <a:lnTo>
                      <a:pt x="4" y="47"/>
                    </a:lnTo>
                    <a:lnTo>
                      <a:pt x="9" y="42"/>
                    </a:lnTo>
                    <a:lnTo>
                      <a:pt x="9" y="38"/>
                    </a:lnTo>
                    <a:lnTo>
                      <a:pt x="11" y="38"/>
                    </a:lnTo>
                    <a:lnTo>
                      <a:pt x="12" y="40"/>
                    </a:lnTo>
                    <a:lnTo>
                      <a:pt x="11" y="38"/>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514" name="Freeform 250"/>
              <p:cNvSpPr>
                <a:spLocks/>
              </p:cNvSpPr>
              <p:nvPr/>
            </p:nvSpPr>
            <p:spPr bwMode="auto">
              <a:xfrm>
                <a:off x="7649369" y="2916238"/>
                <a:ext cx="22225" cy="20637"/>
              </a:xfrm>
              <a:custGeom>
                <a:avLst/>
                <a:gdLst/>
                <a:ahLst/>
                <a:cxnLst>
                  <a:cxn ang="0">
                    <a:pos x="10" y="0"/>
                  </a:cxn>
                  <a:cxn ang="0">
                    <a:pos x="14" y="1"/>
                  </a:cxn>
                  <a:cxn ang="0">
                    <a:pos x="7" y="8"/>
                  </a:cxn>
                  <a:cxn ang="0">
                    <a:pos x="0" y="13"/>
                  </a:cxn>
                  <a:cxn ang="0">
                    <a:pos x="0" y="10"/>
                  </a:cxn>
                  <a:cxn ang="0">
                    <a:pos x="0" y="8"/>
                  </a:cxn>
                  <a:cxn ang="0">
                    <a:pos x="5" y="3"/>
                  </a:cxn>
                  <a:cxn ang="0">
                    <a:pos x="12" y="1"/>
                  </a:cxn>
                  <a:cxn ang="0">
                    <a:pos x="10" y="0"/>
                  </a:cxn>
                </a:cxnLst>
                <a:rect l="0" t="0" r="r" b="b"/>
                <a:pathLst>
                  <a:path w="14" h="13">
                    <a:moveTo>
                      <a:pt x="10" y="0"/>
                    </a:moveTo>
                    <a:lnTo>
                      <a:pt x="14" y="1"/>
                    </a:lnTo>
                    <a:lnTo>
                      <a:pt x="7" y="8"/>
                    </a:lnTo>
                    <a:lnTo>
                      <a:pt x="0" y="13"/>
                    </a:lnTo>
                    <a:lnTo>
                      <a:pt x="0" y="10"/>
                    </a:lnTo>
                    <a:lnTo>
                      <a:pt x="0" y="8"/>
                    </a:lnTo>
                    <a:lnTo>
                      <a:pt x="5" y="3"/>
                    </a:lnTo>
                    <a:lnTo>
                      <a:pt x="12" y="1"/>
                    </a:lnTo>
                    <a:lnTo>
                      <a:pt x="10" y="0"/>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515" name="Freeform 251"/>
              <p:cNvSpPr>
                <a:spLocks/>
              </p:cNvSpPr>
              <p:nvPr/>
            </p:nvSpPr>
            <p:spPr bwMode="auto">
              <a:xfrm>
                <a:off x="7693819" y="2887663"/>
                <a:ext cx="28575" cy="22225"/>
              </a:xfrm>
              <a:custGeom>
                <a:avLst/>
                <a:gdLst/>
                <a:ahLst/>
                <a:cxnLst>
                  <a:cxn ang="0">
                    <a:pos x="18" y="4"/>
                  </a:cxn>
                  <a:cxn ang="0">
                    <a:pos x="8" y="9"/>
                  </a:cxn>
                  <a:cxn ang="0">
                    <a:pos x="0" y="14"/>
                  </a:cxn>
                  <a:cxn ang="0">
                    <a:pos x="0" y="13"/>
                  </a:cxn>
                  <a:cxn ang="0">
                    <a:pos x="0" y="11"/>
                  </a:cxn>
                  <a:cxn ang="0">
                    <a:pos x="3" y="6"/>
                  </a:cxn>
                  <a:cxn ang="0">
                    <a:pos x="12" y="0"/>
                  </a:cxn>
                  <a:cxn ang="0">
                    <a:pos x="15" y="0"/>
                  </a:cxn>
                  <a:cxn ang="0">
                    <a:pos x="18" y="0"/>
                  </a:cxn>
                  <a:cxn ang="0">
                    <a:pos x="18" y="4"/>
                  </a:cxn>
                </a:cxnLst>
                <a:rect l="0" t="0" r="r" b="b"/>
                <a:pathLst>
                  <a:path w="18" h="14">
                    <a:moveTo>
                      <a:pt x="18" y="4"/>
                    </a:moveTo>
                    <a:lnTo>
                      <a:pt x="8" y="9"/>
                    </a:lnTo>
                    <a:lnTo>
                      <a:pt x="0" y="14"/>
                    </a:lnTo>
                    <a:lnTo>
                      <a:pt x="0" y="13"/>
                    </a:lnTo>
                    <a:lnTo>
                      <a:pt x="0" y="11"/>
                    </a:lnTo>
                    <a:lnTo>
                      <a:pt x="3" y="6"/>
                    </a:lnTo>
                    <a:lnTo>
                      <a:pt x="12" y="0"/>
                    </a:lnTo>
                    <a:lnTo>
                      <a:pt x="15" y="0"/>
                    </a:lnTo>
                    <a:lnTo>
                      <a:pt x="18" y="0"/>
                    </a:lnTo>
                    <a:lnTo>
                      <a:pt x="18" y="4"/>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516" name="Freeform 252"/>
              <p:cNvSpPr>
                <a:spLocks/>
              </p:cNvSpPr>
              <p:nvPr/>
            </p:nvSpPr>
            <p:spPr bwMode="auto">
              <a:xfrm>
                <a:off x="7747794" y="2863850"/>
                <a:ext cx="15875" cy="15875"/>
              </a:xfrm>
              <a:custGeom>
                <a:avLst/>
                <a:gdLst/>
                <a:ahLst/>
                <a:cxnLst>
                  <a:cxn ang="0">
                    <a:pos x="2" y="7"/>
                  </a:cxn>
                  <a:cxn ang="0">
                    <a:pos x="2" y="5"/>
                  </a:cxn>
                  <a:cxn ang="0">
                    <a:pos x="2" y="3"/>
                  </a:cxn>
                  <a:cxn ang="0">
                    <a:pos x="5" y="0"/>
                  </a:cxn>
                  <a:cxn ang="0">
                    <a:pos x="10" y="0"/>
                  </a:cxn>
                  <a:cxn ang="0">
                    <a:pos x="5" y="5"/>
                  </a:cxn>
                  <a:cxn ang="0">
                    <a:pos x="2" y="10"/>
                  </a:cxn>
                  <a:cxn ang="0">
                    <a:pos x="0" y="9"/>
                  </a:cxn>
                  <a:cxn ang="0">
                    <a:pos x="2" y="7"/>
                  </a:cxn>
                </a:cxnLst>
                <a:rect l="0" t="0" r="r" b="b"/>
                <a:pathLst>
                  <a:path w="10" h="10">
                    <a:moveTo>
                      <a:pt x="2" y="7"/>
                    </a:moveTo>
                    <a:lnTo>
                      <a:pt x="2" y="5"/>
                    </a:lnTo>
                    <a:lnTo>
                      <a:pt x="2" y="3"/>
                    </a:lnTo>
                    <a:lnTo>
                      <a:pt x="5" y="0"/>
                    </a:lnTo>
                    <a:lnTo>
                      <a:pt x="10" y="0"/>
                    </a:lnTo>
                    <a:lnTo>
                      <a:pt x="5" y="5"/>
                    </a:lnTo>
                    <a:lnTo>
                      <a:pt x="2" y="10"/>
                    </a:lnTo>
                    <a:lnTo>
                      <a:pt x="0" y="9"/>
                    </a:lnTo>
                    <a:lnTo>
                      <a:pt x="2" y="7"/>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517" name="Freeform 253"/>
              <p:cNvSpPr>
                <a:spLocks/>
              </p:cNvSpPr>
              <p:nvPr/>
            </p:nvSpPr>
            <p:spPr bwMode="auto">
              <a:xfrm>
                <a:off x="7562057" y="2617788"/>
                <a:ext cx="65088" cy="250825"/>
              </a:xfrm>
              <a:custGeom>
                <a:avLst/>
                <a:gdLst/>
                <a:ahLst/>
                <a:cxnLst>
                  <a:cxn ang="0">
                    <a:pos x="29" y="98"/>
                  </a:cxn>
                  <a:cxn ang="0">
                    <a:pos x="21" y="100"/>
                  </a:cxn>
                  <a:cxn ang="0">
                    <a:pos x="17" y="107"/>
                  </a:cxn>
                  <a:cxn ang="0">
                    <a:pos x="15" y="115"/>
                  </a:cxn>
                  <a:cxn ang="0">
                    <a:pos x="15" y="127"/>
                  </a:cxn>
                  <a:cxn ang="0">
                    <a:pos x="21" y="140"/>
                  </a:cxn>
                  <a:cxn ang="0">
                    <a:pos x="29" y="153"/>
                  </a:cxn>
                  <a:cxn ang="0">
                    <a:pos x="28" y="153"/>
                  </a:cxn>
                  <a:cxn ang="0">
                    <a:pos x="24" y="150"/>
                  </a:cxn>
                  <a:cxn ang="0">
                    <a:pos x="22" y="148"/>
                  </a:cxn>
                  <a:cxn ang="0">
                    <a:pos x="19" y="148"/>
                  </a:cxn>
                  <a:cxn ang="0">
                    <a:pos x="17" y="148"/>
                  </a:cxn>
                  <a:cxn ang="0">
                    <a:pos x="10" y="153"/>
                  </a:cxn>
                  <a:cxn ang="0">
                    <a:pos x="5" y="158"/>
                  </a:cxn>
                  <a:cxn ang="0">
                    <a:pos x="3" y="152"/>
                  </a:cxn>
                  <a:cxn ang="0">
                    <a:pos x="5" y="145"/>
                  </a:cxn>
                  <a:cxn ang="0">
                    <a:pos x="5" y="133"/>
                  </a:cxn>
                  <a:cxn ang="0">
                    <a:pos x="7" y="122"/>
                  </a:cxn>
                  <a:cxn ang="0">
                    <a:pos x="5" y="114"/>
                  </a:cxn>
                  <a:cxn ang="0">
                    <a:pos x="5" y="107"/>
                  </a:cxn>
                  <a:cxn ang="0">
                    <a:pos x="5" y="98"/>
                  </a:cxn>
                  <a:cxn ang="0">
                    <a:pos x="7" y="91"/>
                  </a:cxn>
                  <a:cxn ang="0">
                    <a:pos x="7" y="76"/>
                  </a:cxn>
                  <a:cxn ang="0">
                    <a:pos x="7" y="62"/>
                  </a:cxn>
                  <a:cxn ang="0">
                    <a:pos x="3" y="52"/>
                  </a:cxn>
                  <a:cxn ang="0">
                    <a:pos x="0" y="43"/>
                  </a:cxn>
                  <a:cxn ang="0">
                    <a:pos x="0" y="35"/>
                  </a:cxn>
                  <a:cxn ang="0">
                    <a:pos x="2" y="26"/>
                  </a:cxn>
                  <a:cxn ang="0">
                    <a:pos x="3" y="19"/>
                  </a:cxn>
                  <a:cxn ang="0">
                    <a:pos x="10" y="17"/>
                  </a:cxn>
                  <a:cxn ang="0">
                    <a:pos x="10" y="14"/>
                  </a:cxn>
                  <a:cxn ang="0">
                    <a:pos x="12" y="11"/>
                  </a:cxn>
                  <a:cxn ang="0">
                    <a:pos x="12" y="5"/>
                  </a:cxn>
                  <a:cxn ang="0">
                    <a:pos x="12" y="0"/>
                  </a:cxn>
                  <a:cxn ang="0">
                    <a:pos x="14" y="0"/>
                  </a:cxn>
                  <a:cxn ang="0">
                    <a:pos x="15" y="0"/>
                  </a:cxn>
                  <a:cxn ang="0">
                    <a:pos x="17" y="12"/>
                  </a:cxn>
                  <a:cxn ang="0">
                    <a:pos x="22" y="24"/>
                  </a:cxn>
                  <a:cxn ang="0">
                    <a:pos x="21" y="33"/>
                  </a:cxn>
                  <a:cxn ang="0">
                    <a:pos x="24" y="43"/>
                  </a:cxn>
                  <a:cxn ang="0">
                    <a:pos x="24" y="55"/>
                  </a:cxn>
                  <a:cxn ang="0">
                    <a:pos x="24" y="62"/>
                  </a:cxn>
                  <a:cxn ang="0">
                    <a:pos x="28" y="69"/>
                  </a:cxn>
                  <a:cxn ang="0">
                    <a:pos x="34" y="86"/>
                  </a:cxn>
                  <a:cxn ang="0">
                    <a:pos x="41" y="103"/>
                  </a:cxn>
                  <a:cxn ang="0">
                    <a:pos x="34" y="98"/>
                  </a:cxn>
                  <a:cxn ang="0">
                    <a:pos x="29" y="98"/>
                  </a:cxn>
                </a:cxnLst>
                <a:rect l="0" t="0" r="r" b="b"/>
                <a:pathLst>
                  <a:path w="41" h="158">
                    <a:moveTo>
                      <a:pt x="29" y="98"/>
                    </a:moveTo>
                    <a:lnTo>
                      <a:pt x="21" y="100"/>
                    </a:lnTo>
                    <a:lnTo>
                      <a:pt x="17" y="107"/>
                    </a:lnTo>
                    <a:lnTo>
                      <a:pt x="15" y="115"/>
                    </a:lnTo>
                    <a:lnTo>
                      <a:pt x="15" y="127"/>
                    </a:lnTo>
                    <a:lnTo>
                      <a:pt x="21" y="140"/>
                    </a:lnTo>
                    <a:lnTo>
                      <a:pt x="29" y="153"/>
                    </a:lnTo>
                    <a:lnTo>
                      <a:pt x="28" y="153"/>
                    </a:lnTo>
                    <a:lnTo>
                      <a:pt x="24" y="150"/>
                    </a:lnTo>
                    <a:lnTo>
                      <a:pt x="22" y="148"/>
                    </a:lnTo>
                    <a:lnTo>
                      <a:pt x="19" y="148"/>
                    </a:lnTo>
                    <a:lnTo>
                      <a:pt x="17" y="148"/>
                    </a:lnTo>
                    <a:lnTo>
                      <a:pt x="10" y="153"/>
                    </a:lnTo>
                    <a:lnTo>
                      <a:pt x="5" y="158"/>
                    </a:lnTo>
                    <a:lnTo>
                      <a:pt x="3" y="152"/>
                    </a:lnTo>
                    <a:lnTo>
                      <a:pt x="5" y="145"/>
                    </a:lnTo>
                    <a:lnTo>
                      <a:pt x="5" y="133"/>
                    </a:lnTo>
                    <a:lnTo>
                      <a:pt x="7" y="122"/>
                    </a:lnTo>
                    <a:lnTo>
                      <a:pt x="5" y="114"/>
                    </a:lnTo>
                    <a:lnTo>
                      <a:pt x="5" y="107"/>
                    </a:lnTo>
                    <a:lnTo>
                      <a:pt x="5" y="98"/>
                    </a:lnTo>
                    <a:lnTo>
                      <a:pt x="7" y="91"/>
                    </a:lnTo>
                    <a:lnTo>
                      <a:pt x="7" y="76"/>
                    </a:lnTo>
                    <a:lnTo>
                      <a:pt x="7" y="62"/>
                    </a:lnTo>
                    <a:lnTo>
                      <a:pt x="3" y="52"/>
                    </a:lnTo>
                    <a:lnTo>
                      <a:pt x="0" y="43"/>
                    </a:lnTo>
                    <a:lnTo>
                      <a:pt x="0" y="35"/>
                    </a:lnTo>
                    <a:lnTo>
                      <a:pt x="2" y="26"/>
                    </a:lnTo>
                    <a:lnTo>
                      <a:pt x="3" y="19"/>
                    </a:lnTo>
                    <a:lnTo>
                      <a:pt x="10" y="17"/>
                    </a:lnTo>
                    <a:lnTo>
                      <a:pt x="10" y="14"/>
                    </a:lnTo>
                    <a:lnTo>
                      <a:pt x="12" y="11"/>
                    </a:lnTo>
                    <a:lnTo>
                      <a:pt x="12" y="5"/>
                    </a:lnTo>
                    <a:lnTo>
                      <a:pt x="12" y="0"/>
                    </a:lnTo>
                    <a:lnTo>
                      <a:pt x="14" y="0"/>
                    </a:lnTo>
                    <a:lnTo>
                      <a:pt x="15" y="0"/>
                    </a:lnTo>
                    <a:lnTo>
                      <a:pt x="17" y="12"/>
                    </a:lnTo>
                    <a:lnTo>
                      <a:pt x="22" y="24"/>
                    </a:lnTo>
                    <a:lnTo>
                      <a:pt x="21" y="33"/>
                    </a:lnTo>
                    <a:lnTo>
                      <a:pt x="24" y="43"/>
                    </a:lnTo>
                    <a:lnTo>
                      <a:pt x="24" y="55"/>
                    </a:lnTo>
                    <a:lnTo>
                      <a:pt x="24" y="62"/>
                    </a:lnTo>
                    <a:lnTo>
                      <a:pt x="28" y="69"/>
                    </a:lnTo>
                    <a:lnTo>
                      <a:pt x="34" y="86"/>
                    </a:lnTo>
                    <a:lnTo>
                      <a:pt x="41" y="103"/>
                    </a:lnTo>
                    <a:lnTo>
                      <a:pt x="34" y="98"/>
                    </a:lnTo>
                    <a:lnTo>
                      <a:pt x="29" y="98"/>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518" name="Freeform 254"/>
              <p:cNvSpPr>
                <a:spLocks/>
              </p:cNvSpPr>
              <p:nvPr/>
            </p:nvSpPr>
            <p:spPr bwMode="auto">
              <a:xfrm>
                <a:off x="5487194" y="1744663"/>
                <a:ext cx="403225" cy="295275"/>
              </a:xfrm>
              <a:custGeom>
                <a:avLst/>
                <a:gdLst/>
                <a:ahLst/>
                <a:cxnLst>
                  <a:cxn ang="0">
                    <a:pos x="77" y="177"/>
                  </a:cxn>
                  <a:cxn ang="0">
                    <a:pos x="60" y="162"/>
                  </a:cxn>
                  <a:cxn ang="0">
                    <a:pos x="58" y="138"/>
                  </a:cxn>
                  <a:cxn ang="0">
                    <a:pos x="69" y="113"/>
                  </a:cxn>
                  <a:cxn ang="0">
                    <a:pos x="88" y="93"/>
                  </a:cxn>
                  <a:cxn ang="0">
                    <a:pos x="108" y="81"/>
                  </a:cxn>
                  <a:cxn ang="0">
                    <a:pos x="124" y="72"/>
                  </a:cxn>
                  <a:cxn ang="0">
                    <a:pos x="134" y="64"/>
                  </a:cxn>
                  <a:cxn ang="0">
                    <a:pos x="149" y="57"/>
                  </a:cxn>
                  <a:cxn ang="0">
                    <a:pos x="167" y="46"/>
                  </a:cxn>
                  <a:cxn ang="0">
                    <a:pos x="189" y="43"/>
                  </a:cxn>
                  <a:cxn ang="0">
                    <a:pos x="206" y="36"/>
                  </a:cxn>
                  <a:cxn ang="0">
                    <a:pos x="223" y="31"/>
                  </a:cxn>
                  <a:cxn ang="0">
                    <a:pos x="248" y="22"/>
                  </a:cxn>
                  <a:cxn ang="0">
                    <a:pos x="251" y="7"/>
                  </a:cxn>
                  <a:cxn ang="0">
                    <a:pos x="239" y="0"/>
                  </a:cxn>
                  <a:cxn ang="0">
                    <a:pos x="223" y="0"/>
                  </a:cxn>
                  <a:cxn ang="0">
                    <a:pos x="205" y="9"/>
                  </a:cxn>
                  <a:cxn ang="0">
                    <a:pos x="186" y="19"/>
                  </a:cxn>
                  <a:cxn ang="0">
                    <a:pos x="167" y="26"/>
                  </a:cxn>
                  <a:cxn ang="0">
                    <a:pos x="149" y="26"/>
                  </a:cxn>
                  <a:cxn ang="0">
                    <a:pos x="132" y="26"/>
                  </a:cxn>
                  <a:cxn ang="0">
                    <a:pos x="112" y="33"/>
                  </a:cxn>
                  <a:cxn ang="0">
                    <a:pos x="89" y="48"/>
                  </a:cxn>
                  <a:cxn ang="0">
                    <a:pos x="70" y="55"/>
                  </a:cxn>
                  <a:cxn ang="0">
                    <a:pos x="55" y="58"/>
                  </a:cxn>
                  <a:cxn ang="0">
                    <a:pos x="57" y="65"/>
                  </a:cxn>
                  <a:cxn ang="0">
                    <a:pos x="53" y="79"/>
                  </a:cxn>
                  <a:cxn ang="0">
                    <a:pos x="36" y="95"/>
                  </a:cxn>
                  <a:cxn ang="0">
                    <a:pos x="36" y="105"/>
                  </a:cxn>
                  <a:cxn ang="0">
                    <a:pos x="31" y="113"/>
                  </a:cxn>
                  <a:cxn ang="0">
                    <a:pos x="17" y="120"/>
                  </a:cxn>
                  <a:cxn ang="0">
                    <a:pos x="15" y="132"/>
                  </a:cxn>
                  <a:cxn ang="0">
                    <a:pos x="12" y="139"/>
                  </a:cxn>
                  <a:cxn ang="0">
                    <a:pos x="2" y="146"/>
                  </a:cxn>
                  <a:cxn ang="0">
                    <a:pos x="5" y="162"/>
                  </a:cxn>
                  <a:cxn ang="0">
                    <a:pos x="12" y="165"/>
                  </a:cxn>
                  <a:cxn ang="0">
                    <a:pos x="20" y="165"/>
                  </a:cxn>
                  <a:cxn ang="0">
                    <a:pos x="31" y="170"/>
                  </a:cxn>
                  <a:cxn ang="0">
                    <a:pos x="38" y="182"/>
                  </a:cxn>
                  <a:cxn ang="0">
                    <a:pos x="46" y="184"/>
                  </a:cxn>
                  <a:cxn ang="0">
                    <a:pos x="88" y="186"/>
                  </a:cxn>
                  <a:cxn ang="0">
                    <a:pos x="82" y="181"/>
                  </a:cxn>
                </a:cxnLst>
                <a:rect l="0" t="0" r="r" b="b"/>
                <a:pathLst>
                  <a:path w="254" h="186">
                    <a:moveTo>
                      <a:pt x="88" y="186"/>
                    </a:moveTo>
                    <a:lnTo>
                      <a:pt x="77" y="177"/>
                    </a:lnTo>
                    <a:lnTo>
                      <a:pt x="69" y="170"/>
                    </a:lnTo>
                    <a:lnTo>
                      <a:pt x="60" y="162"/>
                    </a:lnTo>
                    <a:lnTo>
                      <a:pt x="58" y="151"/>
                    </a:lnTo>
                    <a:lnTo>
                      <a:pt x="58" y="138"/>
                    </a:lnTo>
                    <a:lnTo>
                      <a:pt x="63" y="126"/>
                    </a:lnTo>
                    <a:lnTo>
                      <a:pt x="69" y="113"/>
                    </a:lnTo>
                    <a:lnTo>
                      <a:pt x="79" y="103"/>
                    </a:lnTo>
                    <a:lnTo>
                      <a:pt x="88" y="93"/>
                    </a:lnTo>
                    <a:lnTo>
                      <a:pt x="98" y="86"/>
                    </a:lnTo>
                    <a:lnTo>
                      <a:pt x="108" y="81"/>
                    </a:lnTo>
                    <a:lnTo>
                      <a:pt x="120" y="77"/>
                    </a:lnTo>
                    <a:lnTo>
                      <a:pt x="124" y="72"/>
                    </a:lnTo>
                    <a:lnTo>
                      <a:pt x="129" y="69"/>
                    </a:lnTo>
                    <a:lnTo>
                      <a:pt x="134" y="64"/>
                    </a:lnTo>
                    <a:lnTo>
                      <a:pt x="144" y="64"/>
                    </a:lnTo>
                    <a:lnTo>
                      <a:pt x="149" y="57"/>
                    </a:lnTo>
                    <a:lnTo>
                      <a:pt x="155" y="52"/>
                    </a:lnTo>
                    <a:lnTo>
                      <a:pt x="167" y="46"/>
                    </a:lnTo>
                    <a:lnTo>
                      <a:pt x="179" y="45"/>
                    </a:lnTo>
                    <a:lnTo>
                      <a:pt x="189" y="43"/>
                    </a:lnTo>
                    <a:lnTo>
                      <a:pt x="203" y="40"/>
                    </a:lnTo>
                    <a:lnTo>
                      <a:pt x="206" y="36"/>
                    </a:lnTo>
                    <a:lnTo>
                      <a:pt x="215" y="34"/>
                    </a:lnTo>
                    <a:lnTo>
                      <a:pt x="223" y="31"/>
                    </a:lnTo>
                    <a:lnTo>
                      <a:pt x="232" y="29"/>
                    </a:lnTo>
                    <a:lnTo>
                      <a:pt x="248" y="22"/>
                    </a:lnTo>
                    <a:lnTo>
                      <a:pt x="254" y="12"/>
                    </a:lnTo>
                    <a:lnTo>
                      <a:pt x="251" y="7"/>
                    </a:lnTo>
                    <a:lnTo>
                      <a:pt x="246" y="3"/>
                    </a:lnTo>
                    <a:lnTo>
                      <a:pt x="239" y="0"/>
                    </a:lnTo>
                    <a:lnTo>
                      <a:pt x="234" y="0"/>
                    </a:lnTo>
                    <a:lnTo>
                      <a:pt x="223" y="0"/>
                    </a:lnTo>
                    <a:lnTo>
                      <a:pt x="213" y="3"/>
                    </a:lnTo>
                    <a:lnTo>
                      <a:pt x="205" y="9"/>
                    </a:lnTo>
                    <a:lnTo>
                      <a:pt x="196" y="14"/>
                    </a:lnTo>
                    <a:lnTo>
                      <a:pt x="186" y="19"/>
                    </a:lnTo>
                    <a:lnTo>
                      <a:pt x="177" y="24"/>
                    </a:lnTo>
                    <a:lnTo>
                      <a:pt x="167" y="26"/>
                    </a:lnTo>
                    <a:lnTo>
                      <a:pt x="158" y="29"/>
                    </a:lnTo>
                    <a:lnTo>
                      <a:pt x="149" y="26"/>
                    </a:lnTo>
                    <a:lnTo>
                      <a:pt x="143" y="22"/>
                    </a:lnTo>
                    <a:lnTo>
                      <a:pt x="132" y="26"/>
                    </a:lnTo>
                    <a:lnTo>
                      <a:pt x="127" y="29"/>
                    </a:lnTo>
                    <a:lnTo>
                      <a:pt x="112" y="33"/>
                    </a:lnTo>
                    <a:lnTo>
                      <a:pt x="101" y="41"/>
                    </a:lnTo>
                    <a:lnTo>
                      <a:pt x="89" y="48"/>
                    </a:lnTo>
                    <a:lnTo>
                      <a:pt x="81" y="53"/>
                    </a:lnTo>
                    <a:lnTo>
                      <a:pt x="70" y="55"/>
                    </a:lnTo>
                    <a:lnTo>
                      <a:pt x="60" y="57"/>
                    </a:lnTo>
                    <a:lnTo>
                      <a:pt x="55" y="58"/>
                    </a:lnTo>
                    <a:lnTo>
                      <a:pt x="55" y="62"/>
                    </a:lnTo>
                    <a:lnTo>
                      <a:pt x="57" y="65"/>
                    </a:lnTo>
                    <a:lnTo>
                      <a:pt x="58" y="71"/>
                    </a:lnTo>
                    <a:lnTo>
                      <a:pt x="53" y="79"/>
                    </a:lnTo>
                    <a:lnTo>
                      <a:pt x="45" y="88"/>
                    </a:lnTo>
                    <a:lnTo>
                      <a:pt x="36" y="95"/>
                    </a:lnTo>
                    <a:lnTo>
                      <a:pt x="33" y="101"/>
                    </a:lnTo>
                    <a:lnTo>
                      <a:pt x="36" y="105"/>
                    </a:lnTo>
                    <a:lnTo>
                      <a:pt x="39" y="113"/>
                    </a:lnTo>
                    <a:lnTo>
                      <a:pt x="31" y="113"/>
                    </a:lnTo>
                    <a:lnTo>
                      <a:pt x="24" y="117"/>
                    </a:lnTo>
                    <a:lnTo>
                      <a:pt x="17" y="120"/>
                    </a:lnTo>
                    <a:lnTo>
                      <a:pt x="15" y="127"/>
                    </a:lnTo>
                    <a:lnTo>
                      <a:pt x="15" y="132"/>
                    </a:lnTo>
                    <a:lnTo>
                      <a:pt x="15" y="134"/>
                    </a:lnTo>
                    <a:lnTo>
                      <a:pt x="12" y="139"/>
                    </a:lnTo>
                    <a:lnTo>
                      <a:pt x="7" y="143"/>
                    </a:lnTo>
                    <a:lnTo>
                      <a:pt x="2" y="146"/>
                    </a:lnTo>
                    <a:lnTo>
                      <a:pt x="0" y="155"/>
                    </a:lnTo>
                    <a:lnTo>
                      <a:pt x="5" y="162"/>
                    </a:lnTo>
                    <a:lnTo>
                      <a:pt x="10" y="165"/>
                    </a:lnTo>
                    <a:lnTo>
                      <a:pt x="12" y="165"/>
                    </a:lnTo>
                    <a:lnTo>
                      <a:pt x="17" y="165"/>
                    </a:lnTo>
                    <a:lnTo>
                      <a:pt x="20" y="165"/>
                    </a:lnTo>
                    <a:lnTo>
                      <a:pt x="26" y="165"/>
                    </a:lnTo>
                    <a:lnTo>
                      <a:pt x="31" y="170"/>
                    </a:lnTo>
                    <a:lnTo>
                      <a:pt x="33" y="182"/>
                    </a:lnTo>
                    <a:lnTo>
                      <a:pt x="38" y="182"/>
                    </a:lnTo>
                    <a:lnTo>
                      <a:pt x="45" y="182"/>
                    </a:lnTo>
                    <a:lnTo>
                      <a:pt x="46" y="184"/>
                    </a:lnTo>
                    <a:lnTo>
                      <a:pt x="48" y="186"/>
                    </a:lnTo>
                    <a:lnTo>
                      <a:pt x="88" y="186"/>
                    </a:lnTo>
                    <a:lnTo>
                      <a:pt x="84" y="181"/>
                    </a:lnTo>
                    <a:lnTo>
                      <a:pt x="82" y="181"/>
                    </a:lnTo>
                    <a:lnTo>
                      <a:pt x="88" y="186"/>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519" name="Freeform 255"/>
              <p:cNvSpPr>
                <a:spLocks/>
              </p:cNvSpPr>
              <p:nvPr/>
            </p:nvSpPr>
            <p:spPr bwMode="auto">
              <a:xfrm>
                <a:off x="4102894" y="2519363"/>
                <a:ext cx="884238" cy="633412"/>
              </a:xfrm>
              <a:custGeom>
                <a:avLst/>
                <a:gdLst/>
                <a:ahLst/>
                <a:cxnLst>
                  <a:cxn ang="0">
                    <a:pos x="530" y="291"/>
                  </a:cxn>
                  <a:cxn ang="0">
                    <a:pos x="540" y="313"/>
                  </a:cxn>
                  <a:cxn ang="0">
                    <a:pos x="492" y="315"/>
                  </a:cxn>
                  <a:cxn ang="0">
                    <a:pos x="461" y="325"/>
                  </a:cxn>
                  <a:cxn ang="0">
                    <a:pos x="466" y="349"/>
                  </a:cxn>
                  <a:cxn ang="0">
                    <a:pos x="478" y="367"/>
                  </a:cxn>
                  <a:cxn ang="0">
                    <a:pos x="462" y="370"/>
                  </a:cxn>
                  <a:cxn ang="0">
                    <a:pos x="445" y="380"/>
                  </a:cxn>
                  <a:cxn ang="0">
                    <a:pos x="437" y="358"/>
                  </a:cxn>
                  <a:cxn ang="0">
                    <a:pos x="411" y="312"/>
                  </a:cxn>
                  <a:cxn ang="0">
                    <a:pos x="373" y="274"/>
                  </a:cxn>
                  <a:cxn ang="0">
                    <a:pos x="339" y="245"/>
                  </a:cxn>
                  <a:cxn ang="0">
                    <a:pos x="308" y="241"/>
                  </a:cxn>
                  <a:cxn ang="0">
                    <a:pos x="328" y="270"/>
                  </a:cxn>
                  <a:cxn ang="0">
                    <a:pos x="361" y="300"/>
                  </a:cxn>
                  <a:cxn ang="0">
                    <a:pos x="387" y="329"/>
                  </a:cxn>
                  <a:cxn ang="0">
                    <a:pos x="373" y="349"/>
                  </a:cxn>
                  <a:cxn ang="0">
                    <a:pos x="361" y="356"/>
                  </a:cxn>
                  <a:cxn ang="0">
                    <a:pos x="337" y="317"/>
                  </a:cxn>
                  <a:cxn ang="0">
                    <a:pos x="299" y="293"/>
                  </a:cxn>
                  <a:cxn ang="0">
                    <a:pos x="253" y="258"/>
                  </a:cxn>
                  <a:cxn ang="0">
                    <a:pos x="182" y="275"/>
                  </a:cxn>
                  <a:cxn ang="0">
                    <a:pos x="139" y="325"/>
                  </a:cxn>
                  <a:cxn ang="0">
                    <a:pos x="117" y="375"/>
                  </a:cxn>
                  <a:cxn ang="0">
                    <a:pos x="89" y="387"/>
                  </a:cxn>
                  <a:cxn ang="0">
                    <a:pos x="38" y="382"/>
                  </a:cxn>
                  <a:cxn ang="0">
                    <a:pos x="7" y="367"/>
                  </a:cxn>
                  <a:cxn ang="0">
                    <a:pos x="5" y="330"/>
                  </a:cxn>
                  <a:cxn ang="0">
                    <a:pos x="5" y="277"/>
                  </a:cxn>
                  <a:cxn ang="0">
                    <a:pos x="55" y="270"/>
                  </a:cxn>
                  <a:cxn ang="0">
                    <a:pos x="108" y="274"/>
                  </a:cxn>
                  <a:cxn ang="0">
                    <a:pos x="120" y="238"/>
                  </a:cxn>
                  <a:cxn ang="0">
                    <a:pos x="105" y="205"/>
                  </a:cxn>
                  <a:cxn ang="0">
                    <a:pos x="69" y="186"/>
                  </a:cxn>
                  <a:cxn ang="0">
                    <a:pos x="93" y="179"/>
                  </a:cxn>
                  <a:cxn ang="0">
                    <a:pos x="110" y="164"/>
                  </a:cxn>
                  <a:cxn ang="0">
                    <a:pos x="139" y="160"/>
                  </a:cxn>
                  <a:cxn ang="0">
                    <a:pos x="168" y="134"/>
                  </a:cxn>
                  <a:cxn ang="0">
                    <a:pos x="198" y="107"/>
                  </a:cxn>
                  <a:cxn ang="0">
                    <a:pos x="235" y="86"/>
                  </a:cxn>
                  <a:cxn ang="0">
                    <a:pos x="263" y="74"/>
                  </a:cxn>
                  <a:cxn ang="0">
                    <a:pos x="249" y="31"/>
                  </a:cxn>
                  <a:cxn ang="0">
                    <a:pos x="278" y="12"/>
                  </a:cxn>
                  <a:cxn ang="0">
                    <a:pos x="284" y="30"/>
                  </a:cxn>
                  <a:cxn ang="0">
                    <a:pos x="277" y="64"/>
                  </a:cxn>
                  <a:cxn ang="0">
                    <a:pos x="301" y="73"/>
                  </a:cxn>
                  <a:cxn ang="0">
                    <a:pos x="328" y="74"/>
                  </a:cxn>
                  <a:cxn ang="0">
                    <a:pos x="371" y="61"/>
                  </a:cxn>
                  <a:cxn ang="0">
                    <a:pos x="407" y="64"/>
                  </a:cxn>
                  <a:cxn ang="0">
                    <a:pos x="466" y="64"/>
                  </a:cxn>
                  <a:cxn ang="0">
                    <a:pos x="473" y="122"/>
                  </a:cxn>
                  <a:cxn ang="0">
                    <a:pos x="459" y="183"/>
                  </a:cxn>
                  <a:cxn ang="0">
                    <a:pos x="507" y="181"/>
                  </a:cxn>
                  <a:cxn ang="0">
                    <a:pos x="540" y="227"/>
                  </a:cxn>
                  <a:cxn ang="0">
                    <a:pos x="557" y="234"/>
                  </a:cxn>
                </a:cxnLst>
                <a:rect l="0" t="0" r="r" b="b"/>
                <a:pathLst>
                  <a:path w="557" h="399">
                    <a:moveTo>
                      <a:pt x="547" y="248"/>
                    </a:moveTo>
                    <a:lnTo>
                      <a:pt x="545" y="253"/>
                    </a:lnTo>
                    <a:lnTo>
                      <a:pt x="543" y="255"/>
                    </a:lnTo>
                    <a:lnTo>
                      <a:pt x="543" y="269"/>
                    </a:lnTo>
                    <a:lnTo>
                      <a:pt x="535" y="277"/>
                    </a:lnTo>
                    <a:lnTo>
                      <a:pt x="530" y="291"/>
                    </a:lnTo>
                    <a:lnTo>
                      <a:pt x="531" y="296"/>
                    </a:lnTo>
                    <a:lnTo>
                      <a:pt x="536" y="303"/>
                    </a:lnTo>
                    <a:lnTo>
                      <a:pt x="542" y="306"/>
                    </a:lnTo>
                    <a:lnTo>
                      <a:pt x="547" y="312"/>
                    </a:lnTo>
                    <a:lnTo>
                      <a:pt x="543" y="312"/>
                    </a:lnTo>
                    <a:lnTo>
                      <a:pt x="540" y="313"/>
                    </a:lnTo>
                    <a:lnTo>
                      <a:pt x="533" y="313"/>
                    </a:lnTo>
                    <a:lnTo>
                      <a:pt x="528" y="315"/>
                    </a:lnTo>
                    <a:lnTo>
                      <a:pt x="519" y="320"/>
                    </a:lnTo>
                    <a:lnTo>
                      <a:pt x="512" y="325"/>
                    </a:lnTo>
                    <a:lnTo>
                      <a:pt x="502" y="320"/>
                    </a:lnTo>
                    <a:lnTo>
                      <a:pt x="492" y="315"/>
                    </a:lnTo>
                    <a:lnTo>
                      <a:pt x="481" y="317"/>
                    </a:lnTo>
                    <a:lnTo>
                      <a:pt x="475" y="322"/>
                    </a:lnTo>
                    <a:lnTo>
                      <a:pt x="475" y="327"/>
                    </a:lnTo>
                    <a:lnTo>
                      <a:pt x="475" y="332"/>
                    </a:lnTo>
                    <a:lnTo>
                      <a:pt x="466" y="329"/>
                    </a:lnTo>
                    <a:lnTo>
                      <a:pt x="461" y="325"/>
                    </a:lnTo>
                    <a:lnTo>
                      <a:pt x="457" y="327"/>
                    </a:lnTo>
                    <a:lnTo>
                      <a:pt x="456" y="330"/>
                    </a:lnTo>
                    <a:lnTo>
                      <a:pt x="466" y="343"/>
                    </a:lnTo>
                    <a:lnTo>
                      <a:pt x="464" y="344"/>
                    </a:lnTo>
                    <a:lnTo>
                      <a:pt x="464" y="348"/>
                    </a:lnTo>
                    <a:lnTo>
                      <a:pt x="466" y="349"/>
                    </a:lnTo>
                    <a:lnTo>
                      <a:pt x="471" y="355"/>
                    </a:lnTo>
                    <a:lnTo>
                      <a:pt x="476" y="358"/>
                    </a:lnTo>
                    <a:lnTo>
                      <a:pt x="481" y="361"/>
                    </a:lnTo>
                    <a:lnTo>
                      <a:pt x="481" y="363"/>
                    </a:lnTo>
                    <a:lnTo>
                      <a:pt x="483" y="367"/>
                    </a:lnTo>
                    <a:lnTo>
                      <a:pt x="478" y="367"/>
                    </a:lnTo>
                    <a:lnTo>
                      <a:pt x="475" y="370"/>
                    </a:lnTo>
                    <a:lnTo>
                      <a:pt x="475" y="370"/>
                    </a:lnTo>
                    <a:lnTo>
                      <a:pt x="464" y="365"/>
                    </a:lnTo>
                    <a:lnTo>
                      <a:pt x="461" y="361"/>
                    </a:lnTo>
                    <a:lnTo>
                      <a:pt x="461" y="367"/>
                    </a:lnTo>
                    <a:lnTo>
                      <a:pt x="462" y="370"/>
                    </a:lnTo>
                    <a:lnTo>
                      <a:pt x="464" y="375"/>
                    </a:lnTo>
                    <a:lnTo>
                      <a:pt x="461" y="380"/>
                    </a:lnTo>
                    <a:lnTo>
                      <a:pt x="464" y="387"/>
                    </a:lnTo>
                    <a:lnTo>
                      <a:pt x="459" y="387"/>
                    </a:lnTo>
                    <a:lnTo>
                      <a:pt x="456" y="387"/>
                    </a:lnTo>
                    <a:lnTo>
                      <a:pt x="445" y="380"/>
                    </a:lnTo>
                    <a:lnTo>
                      <a:pt x="442" y="370"/>
                    </a:lnTo>
                    <a:lnTo>
                      <a:pt x="444" y="365"/>
                    </a:lnTo>
                    <a:lnTo>
                      <a:pt x="447" y="361"/>
                    </a:lnTo>
                    <a:lnTo>
                      <a:pt x="442" y="361"/>
                    </a:lnTo>
                    <a:lnTo>
                      <a:pt x="438" y="361"/>
                    </a:lnTo>
                    <a:lnTo>
                      <a:pt x="437" y="358"/>
                    </a:lnTo>
                    <a:lnTo>
                      <a:pt x="437" y="356"/>
                    </a:lnTo>
                    <a:lnTo>
                      <a:pt x="430" y="346"/>
                    </a:lnTo>
                    <a:lnTo>
                      <a:pt x="425" y="341"/>
                    </a:lnTo>
                    <a:lnTo>
                      <a:pt x="414" y="330"/>
                    </a:lnTo>
                    <a:lnTo>
                      <a:pt x="411" y="318"/>
                    </a:lnTo>
                    <a:lnTo>
                      <a:pt x="411" y="312"/>
                    </a:lnTo>
                    <a:lnTo>
                      <a:pt x="411" y="306"/>
                    </a:lnTo>
                    <a:lnTo>
                      <a:pt x="404" y="293"/>
                    </a:lnTo>
                    <a:lnTo>
                      <a:pt x="394" y="284"/>
                    </a:lnTo>
                    <a:lnTo>
                      <a:pt x="382" y="279"/>
                    </a:lnTo>
                    <a:lnTo>
                      <a:pt x="378" y="274"/>
                    </a:lnTo>
                    <a:lnTo>
                      <a:pt x="373" y="274"/>
                    </a:lnTo>
                    <a:lnTo>
                      <a:pt x="371" y="274"/>
                    </a:lnTo>
                    <a:lnTo>
                      <a:pt x="361" y="270"/>
                    </a:lnTo>
                    <a:lnTo>
                      <a:pt x="354" y="263"/>
                    </a:lnTo>
                    <a:lnTo>
                      <a:pt x="347" y="253"/>
                    </a:lnTo>
                    <a:lnTo>
                      <a:pt x="347" y="245"/>
                    </a:lnTo>
                    <a:lnTo>
                      <a:pt x="339" y="245"/>
                    </a:lnTo>
                    <a:lnTo>
                      <a:pt x="332" y="245"/>
                    </a:lnTo>
                    <a:lnTo>
                      <a:pt x="327" y="238"/>
                    </a:lnTo>
                    <a:lnTo>
                      <a:pt x="325" y="231"/>
                    </a:lnTo>
                    <a:lnTo>
                      <a:pt x="313" y="234"/>
                    </a:lnTo>
                    <a:lnTo>
                      <a:pt x="308" y="239"/>
                    </a:lnTo>
                    <a:lnTo>
                      <a:pt x="308" y="241"/>
                    </a:lnTo>
                    <a:lnTo>
                      <a:pt x="311" y="243"/>
                    </a:lnTo>
                    <a:lnTo>
                      <a:pt x="309" y="246"/>
                    </a:lnTo>
                    <a:lnTo>
                      <a:pt x="309" y="251"/>
                    </a:lnTo>
                    <a:lnTo>
                      <a:pt x="311" y="260"/>
                    </a:lnTo>
                    <a:lnTo>
                      <a:pt x="320" y="265"/>
                    </a:lnTo>
                    <a:lnTo>
                      <a:pt x="328" y="270"/>
                    </a:lnTo>
                    <a:lnTo>
                      <a:pt x="332" y="281"/>
                    </a:lnTo>
                    <a:lnTo>
                      <a:pt x="337" y="291"/>
                    </a:lnTo>
                    <a:lnTo>
                      <a:pt x="342" y="298"/>
                    </a:lnTo>
                    <a:lnTo>
                      <a:pt x="352" y="300"/>
                    </a:lnTo>
                    <a:lnTo>
                      <a:pt x="363" y="300"/>
                    </a:lnTo>
                    <a:lnTo>
                      <a:pt x="361" y="300"/>
                    </a:lnTo>
                    <a:lnTo>
                      <a:pt x="361" y="303"/>
                    </a:lnTo>
                    <a:lnTo>
                      <a:pt x="364" y="308"/>
                    </a:lnTo>
                    <a:lnTo>
                      <a:pt x="375" y="313"/>
                    </a:lnTo>
                    <a:lnTo>
                      <a:pt x="389" y="320"/>
                    </a:lnTo>
                    <a:lnTo>
                      <a:pt x="395" y="332"/>
                    </a:lnTo>
                    <a:lnTo>
                      <a:pt x="387" y="329"/>
                    </a:lnTo>
                    <a:lnTo>
                      <a:pt x="380" y="325"/>
                    </a:lnTo>
                    <a:lnTo>
                      <a:pt x="371" y="327"/>
                    </a:lnTo>
                    <a:lnTo>
                      <a:pt x="368" y="334"/>
                    </a:lnTo>
                    <a:lnTo>
                      <a:pt x="371" y="339"/>
                    </a:lnTo>
                    <a:lnTo>
                      <a:pt x="376" y="348"/>
                    </a:lnTo>
                    <a:lnTo>
                      <a:pt x="373" y="349"/>
                    </a:lnTo>
                    <a:lnTo>
                      <a:pt x="371" y="351"/>
                    </a:lnTo>
                    <a:lnTo>
                      <a:pt x="366" y="360"/>
                    </a:lnTo>
                    <a:lnTo>
                      <a:pt x="359" y="367"/>
                    </a:lnTo>
                    <a:lnTo>
                      <a:pt x="354" y="365"/>
                    </a:lnTo>
                    <a:lnTo>
                      <a:pt x="354" y="361"/>
                    </a:lnTo>
                    <a:lnTo>
                      <a:pt x="361" y="356"/>
                    </a:lnTo>
                    <a:lnTo>
                      <a:pt x="363" y="349"/>
                    </a:lnTo>
                    <a:lnTo>
                      <a:pt x="359" y="339"/>
                    </a:lnTo>
                    <a:lnTo>
                      <a:pt x="358" y="334"/>
                    </a:lnTo>
                    <a:lnTo>
                      <a:pt x="349" y="327"/>
                    </a:lnTo>
                    <a:lnTo>
                      <a:pt x="344" y="318"/>
                    </a:lnTo>
                    <a:lnTo>
                      <a:pt x="337" y="317"/>
                    </a:lnTo>
                    <a:lnTo>
                      <a:pt x="333" y="313"/>
                    </a:lnTo>
                    <a:lnTo>
                      <a:pt x="321" y="310"/>
                    </a:lnTo>
                    <a:lnTo>
                      <a:pt x="316" y="306"/>
                    </a:lnTo>
                    <a:lnTo>
                      <a:pt x="311" y="301"/>
                    </a:lnTo>
                    <a:lnTo>
                      <a:pt x="306" y="298"/>
                    </a:lnTo>
                    <a:lnTo>
                      <a:pt x="299" y="293"/>
                    </a:lnTo>
                    <a:lnTo>
                      <a:pt x="294" y="288"/>
                    </a:lnTo>
                    <a:lnTo>
                      <a:pt x="287" y="277"/>
                    </a:lnTo>
                    <a:lnTo>
                      <a:pt x="282" y="267"/>
                    </a:lnTo>
                    <a:lnTo>
                      <a:pt x="273" y="258"/>
                    </a:lnTo>
                    <a:lnTo>
                      <a:pt x="263" y="257"/>
                    </a:lnTo>
                    <a:lnTo>
                      <a:pt x="253" y="258"/>
                    </a:lnTo>
                    <a:lnTo>
                      <a:pt x="249" y="265"/>
                    </a:lnTo>
                    <a:lnTo>
                      <a:pt x="235" y="272"/>
                    </a:lnTo>
                    <a:lnTo>
                      <a:pt x="222" y="279"/>
                    </a:lnTo>
                    <a:lnTo>
                      <a:pt x="206" y="275"/>
                    </a:lnTo>
                    <a:lnTo>
                      <a:pt x="192" y="272"/>
                    </a:lnTo>
                    <a:lnTo>
                      <a:pt x="182" y="275"/>
                    </a:lnTo>
                    <a:lnTo>
                      <a:pt x="177" y="286"/>
                    </a:lnTo>
                    <a:lnTo>
                      <a:pt x="180" y="296"/>
                    </a:lnTo>
                    <a:lnTo>
                      <a:pt x="170" y="306"/>
                    </a:lnTo>
                    <a:lnTo>
                      <a:pt x="155" y="313"/>
                    </a:lnTo>
                    <a:lnTo>
                      <a:pt x="146" y="317"/>
                    </a:lnTo>
                    <a:lnTo>
                      <a:pt x="139" y="325"/>
                    </a:lnTo>
                    <a:lnTo>
                      <a:pt x="132" y="336"/>
                    </a:lnTo>
                    <a:lnTo>
                      <a:pt x="131" y="346"/>
                    </a:lnTo>
                    <a:lnTo>
                      <a:pt x="132" y="351"/>
                    </a:lnTo>
                    <a:lnTo>
                      <a:pt x="136" y="353"/>
                    </a:lnTo>
                    <a:lnTo>
                      <a:pt x="127" y="365"/>
                    </a:lnTo>
                    <a:lnTo>
                      <a:pt x="117" y="375"/>
                    </a:lnTo>
                    <a:lnTo>
                      <a:pt x="112" y="377"/>
                    </a:lnTo>
                    <a:lnTo>
                      <a:pt x="108" y="382"/>
                    </a:lnTo>
                    <a:lnTo>
                      <a:pt x="103" y="386"/>
                    </a:lnTo>
                    <a:lnTo>
                      <a:pt x="98" y="387"/>
                    </a:lnTo>
                    <a:lnTo>
                      <a:pt x="98" y="387"/>
                    </a:lnTo>
                    <a:lnTo>
                      <a:pt x="89" y="387"/>
                    </a:lnTo>
                    <a:lnTo>
                      <a:pt x="82" y="389"/>
                    </a:lnTo>
                    <a:lnTo>
                      <a:pt x="67" y="394"/>
                    </a:lnTo>
                    <a:lnTo>
                      <a:pt x="53" y="399"/>
                    </a:lnTo>
                    <a:lnTo>
                      <a:pt x="48" y="396"/>
                    </a:lnTo>
                    <a:lnTo>
                      <a:pt x="45" y="389"/>
                    </a:lnTo>
                    <a:lnTo>
                      <a:pt x="38" y="382"/>
                    </a:lnTo>
                    <a:lnTo>
                      <a:pt x="33" y="380"/>
                    </a:lnTo>
                    <a:lnTo>
                      <a:pt x="20" y="382"/>
                    </a:lnTo>
                    <a:lnTo>
                      <a:pt x="12" y="384"/>
                    </a:lnTo>
                    <a:lnTo>
                      <a:pt x="7" y="380"/>
                    </a:lnTo>
                    <a:lnTo>
                      <a:pt x="7" y="379"/>
                    </a:lnTo>
                    <a:lnTo>
                      <a:pt x="7" y="367"/>
                    </a:lnTo>
                    <a:lnTo>
                      <a:pt x="7" y="360"/>
                    </a:lnTo>
                    <a:lnTo>
                      <a:pt x="2" y="356"/>
                    </a:lnTo>
                    <a:lnTo>
                      <a:pt x="0" y="353"/>
                    </a:lnTo>
                    <a:lnTo>
                      <a:pt x="2" y="344"/>
                    </a:lnTo>
                    <a:lnTo>
                      <a:pt x="5" y="341"/>
                    </a:lnTo>
                    <a:lnTo>
                      <a:pt x="5" y="330"/>
                    </a:lnTo>
                    <a:lnTo>
                      <a:pt x="7" y="320"/>
                    </a:lnTo>
                    <a:lnTo>
                      <a:pt x="8" y="310"/>
                    </a:lnTo>
                    <a:lnTo>
                      <a:pt x="10" y="301"/>
                    </a:lnTo>
                    <a:lnTo>
                      <a:pt x="7" y="291"/>
                    </a:lnTo>
                    <a:lnTo>
                      <a:pt x="3" y="282"/>
                    </a:lnTo>
                    <a:lnTo>
                      <a:pt x="5" y="277"/>
                    </a:lnTo>
                    <a:lnTo>
                      <a:pt x="12" y="274"/>
                    </a:lnTo>
                    <a:lnTo>
                      <a:pt x="19" y="269"/>
                    </a:lnTo>
                    <a:lnTo>
                      <a:pt x="24" y="269"/>
                    </a:lnTo>
                    <a:lnTo>
                      <a:pt x="27" y="269"/>
                    </a:lnTo>
                    <a:lnTo>
                      <a:pt x="33" y="270"/>
                    </a:lnTo>
                    <a:lnTo>
                      <a:pt x="55" y="270"/>
                    </a:lnTo>
                    <a:lnTo>
                      <a:pt x="58" y="272"/>
                    </a:lnTo>
                    <a:lnTo>
                      <a:pt x="63" y="274"/>
                    </a:lnTo>
                    <a:lnTo>
                      <a:pt x="88" y="274"/>
                    </a:lnTo>
                    <a:lnTo>
                      <a:pt x="94" y="274"/>
                    </a:lnTo>
                    <a:lnTo>
                      <a:pt x="101" y="275"/>
                    </a:lnTo>
                    <a:lnTo>
                      <a:pt x="108" y="274"/>
                    </a:lnTo>
                    <a:lnTo>
                      <a:pt x="115" y="274"/>
                    </a:lnTo>
                    <a:lnTo>
                      <a:pt x="119" y="262"/>
                    </a:lnTo>
                    <a:lnTo>
                      <a:pt x="122" y="250"/>
                    </a:lnTo>
                    <a:lnTo>
                      <a:pt x="120" y="243"/>
                    </a:lnTo>
                    <a:lnTo>
                      <a:pt x="120" y="236"/>
                    </a:lnTo>
                    <a:lnTo>
                      <a:pt x="120" y="238"/>
                    </a:lnTo>
                    <a:lnTo>
                      <a:pt x="120" y="232"/>
                    </a:lnTo>
                    <a:lnTo>
                      <a:pt x="122" y="229"/>
                    </a:lnTo>
                    <a:lnTo>
                      <a:pt x="120" y="226"/>
                    </a:lnTo>
                    <a:lnTo>
                      <a:pt x="119" y="222"/>
                    </a:lnTo>
                    <a:lnTo>
                      <a:pt x="106" y="215"/>
                    </a:lnTo>
                    <a:lnTo>
                      <a:pt x="105" y="205"/>
                    </a:lnTo>
                    <a:lnTo>
                      <a:pt x="101" y="202"/>
                    </a:lnTo>
                    <a:lnTo>
                      <a:pt x="100" y="202"/>
                    </a:lnTo>
                    <a:lnTo>
                      <a:pt x="89" y="198"/>
                    </a:lnTo>
                    <a:lnTo>
                      <a:pt x="81" y="195"/>
                    </a:lnTo>
                    <a:lnTo>
                      <a:pt x="72" y="189"/>
                    </a:lnTo>
                    <a:lnTo>
                      <a:pt x="69" y="186"/>
                    </a:lnTo>
                    <a:lnTo>
                      <a:pt x="69" y="184"/>
                    </a:lnTo>
                    <a:lnTo>
                      <a:pt x="70" y="181"/>
                    </a:lnTo>
                    <a:lnTo>
                      <a:pt x="76" y="179"/>
                    </a:lnTo>
                    <a:lnTo>
                      <a:pt x="81" y="176"/>
                    </a:lnTo>
                    <a:lnTo>
                      <a:pt x="88" y="176"/>
                    </a:lnTo>
                    <a:lnTo>
                      <a:pt x="93" y="179"/>
                    </a:lnTo>
                    <a:lnTo>
                      <a:pt x="101" y="181"/>
                    </a:lnTo>
                    <a:lnTo>
                      <a:pt x="106" y="179"/>
                    </a:lnTo>
                    <a:lnTo>
                      <a:pt x="113" y="177"/>
                    </a:lnTo>
                    <a:lnTo>
                      <a:pt x="113" y="174"/>
                    </a:lnTo>
                    <a:lnTo>
                      <a:pt x="110" y="169"/>
                    </a:lnTo>
                    <a:lnTo>
                      <a:pt x="110" y="164"/>
                    </a:lnTo>
                    <a:lnTo>
                      <a:pt x="110" y="160"/>
                    </a:lnTo>
                    <a:lnTo>
                      <a:pt x="115" y="160"/>
                    </a:lnTo>
                    <a:lnTo>
                      <a:pt x="122" y="164"/>
                    </a:lnTo>
                    <a:lnTo>
                      <a:pt x="131" y="167"/>
                    </a:lnTo>
                    <a:lnTo>
                      <a:pt x="136" y="164"/>
                    </a:lnTo>
                    <a:lnTo>
                      <a:pt x="139" y="160"/>
                    </a:lnTo>
                    <a:lnTo>
                      <a:pt x="148" y="157"/>
                    </a:lnTo>
                    <a:lnTo>
                      <a:pt x="155" y="152"/>
                    </a:lnTo>
                    <a:lnTo>
                      <a:pt x="158" y="143"/>
                    </a:lnTo>
                    <a:lnTo>
                      <a:pt x="162" y="136"/>
                    </a:lnTo>
                    <a:lnTo>
                      <a:pt x="165" y="134"/>
                    </a:lnTo>
                    <a:lnTo>
                      <a:pt x="168" y="134"/>
                    </a:lnTo>
                    <a:lnTo>
                      <a:pt x="172" y="131"/>
                    </a:lnTo>
                    <a:lnTo>
                      <a:pt x="180" y="129"/>
                    </a:lnTo>
                    <a:lnTo>
                      <a:pt x="189" y="126"/>
                    </a:lnTo>
                    <a:lnTo>
                      <a:pt x="194" y="124"/>
                    </a:lnTo>
                    <a:lnTo>
                      <a:pt x="196" y="116"/>
                    </a:lnTo>
                    <a:lnTo>
                      <a:pt x="198" y="107"/>
                    </a:lnTo>
                    <a:lnTo>
                      <a:pt x="199" y="104"/>
                    </a:lnTo>
                    <a:lnTo>
                      <a:pt x="201" y="102"/>
                    </a:lnTo>
                    <a:lnTo>
                      <a:pt x="211" y="91"/>
                    </a:lnTo>
                    <a:lnTo>
                      <a:pt x="229" y="86"/>
                    </a:lnTo>
                    <a:lnTo>
                      <a:pt x="232" y="86"/>
                    </a:lnTo>
                    <a:lnTo>
                      <a:pt x="235" y="86"/>
                    </a:lnTo>
                    <a:lnTo>
                      <a:pt x="235" y="85"/>
                    </a:lnTo>
                    <a:lnTo>
                      <a:pt x="239" y="83"/>
                    </a:lnTo>
                    <a:lnTo>
                      <a:pt x="244" y="81"/>
                    </a:lnTo>
                    <a:lnTo>
                      <a:pt x="251" y="83"/>
                    </a:lnTo>
                    <a:lnTo>
                      <a:pt x="258" y="79"/>
                    </a:lnTo>
                    <a:lnTo>
                      <a:pt x="263" y="74"/>
                    </a:lnTo>
                    <a:lnTo>
                      <a:pt x="261" y="67"/>
                    </a:lnTo>
                    <a:lnTo>
                      <a:pt x="260" y="62"/>
                    </a:lnTo>
                    <a:lnTo>
                      <a:pt x="256" y="52"/>
                    </a:lnTo>
                    <a:lnTo>
                      <a:pt x="253" y="45"/>
                    </a:lnTo>
                    <a:lnTo>
                      <a:pt x="249" y="38"/>
                    </a:lnTo>
                    <a:lnTo>
                      <a:pt x="249" y="31"/>
                    </a:lnTo>
                    <a:lnTo>
                      <a:pt x="251" y="18"/>
                    </a:lnTo>
                    <a:lnTo>
                      <a:pt x="260" y="11"/>
                    </a:lnTo>
                    <a:lnTo>
                      <a:pt x="270" y="6"/>
                    </a:lnTo>
                    <a:lnTo>
                      <a:pt x="282" y="0"/>
                    </a:lnTo>
                    <a:lnTo>
                      <a:pt x="282" y="6"/>
                    </a:lnTo>
                    <a:lnTo>
                      <a:pt x="278" y="12"/>
                    </a:lnTo>
                    <a:lnTo>
                      <a:pt x="278" y="19"/>
                    </a:lnTo>
                    <a:lnTo>
                      <a:pt x="280" y="23"/>
                    </a:lnTo>
                    <a:lnTo>
                      <a:pt x="287" y="24"/>
                    </a:lnTo>
                    <a:lnTo>
                      <a:pt x="287" y="26"/>
                    </a:lnTo>
                    <a:lnTo>
                      <a:pt x="287" y="28"/>
                    </a:lnTo>
                    <a:lnTo>
                      <a:pt x="284" y="30"/>
                    </a:lnTo>
                    <a:lnTo>
                      <a:pt x="282" y="33"/>
                    </a:lnTo>
                    <a:lnTo>
                      <a:pt x="273" y="40"/>
                    </a:lnTo>
                    <a:lnTo>
                      <a:pt x="270" y="52"/>
                    </a:lnTo>
                    <a:lnTo>
                      <a:pt x="272" y="57"/>
                    </a:lnTo>
                    <a:lnTo>
                      <a:pt x="277" y="62"/>
                    </a:lnTo>
                    <a:lnTo>
                      <a:pt x="277" y="64"/>
                    </a:lnTo>
                    <a:lnTo>
                      <a:pt x="277" y="67"/>
                    </a:lnTo>
                    <a:lnTo>
                      <a:pt x="282" y="67"/>
                    </a:lnTo>
                    <a:lnTo>
                      <a:pt x="289" y="69"/>
                    </a:lnTo>
                    <a:lnTo>
                      <a:pt x="289" y="73"/>
                    </a:lnTo>
                    <a:lnTo>
                      <a:pt x="292" y="76"/>
                    </a:lnTo>
                    <a:lnTo>
                      <a:pt x="301" y="73"/>
                    </a:lnTo>
                    <a:lnTo>
                      <a:pt x="309" y="69"/>
                    </a:lnTo>
                    <a:lnTo>
                      <a:pt x="316" y="66"/>
                    </a:lnTo>
                    <a:lnTo>
                      <a:pt x="327" y="66"/>
                    </a:lnTo>
                    <a:lnTo>
                      <a:pt x="325" y="67"/>
                    </a:lnTo>
                    <a:lnTo>
                      <a:pt x="325" y="71"/>
                    </a:lnTo>
                    <a:lnTo>
                      <a:pt x="328" y="74"/>
                    </a:lnTo>
                    <a:lnTo>
                      <a:pt x="332" y="78"/>
                    </a:lnTo>
                    <a:lnTo>
                      <a:pt x="337" y="74"/>
                    </a:lnTo>
                    <a:lnTo>
                      <a:pt x="342" y="73"/>
                    </a:lnTo>
                    <a:lnTo>
                      <a:pt x="352" y="69"/>
                    </a:lnTo>
                    <a:lnTo>
                      <a:pt x="364" y="67"/>
                    </a:lnTo>
                    <a:lnTo>
                      <a:pt x="371" y="61"/>
                    </a:lnTo>
                    <a:lnTo>
                      <a:pt x="383" y="57"/>
                    </a:lnTo>
                    <a:lnTo>
                      <a:pt x="392" y="57"/>
                    </a:lnTo>
                    <a:lnTo>
                      <a:pt x="401" y="59"/>
                    </a:lnTo>
                    <a:lnTo>
                      <a:pt x="399" y="62"/>
                    </a:lnTo>
                    <a:lnTo>
                      <a:pt x="399" y="66"/>
                    </a:lnTo>
                    <a:lnTo>
                      <a:pt x="407" y="64"/>
                    </a:lnTo>
                    <a:lnTo>
                      <a:pt x="416" y="64"/>
                    </a:lnTo>
                    <a:lnTo>
                      <a:pt x="425" y="62"/>
                    </a:lnTo>
                    <a:lnTo>
                      <a:pt x="435" y="62"/>
                    </a:lnTo>
                    <a:lnTo>
                      <a:pt x="447" y="62"/>
                    </a:lnTo>
                    <a:lnTo>
                      <a:pt x="461" y="62"/>
                    </a:lnTo>
                    <a:lnTo>
                      <a:pt x="466" y="64"/>
                    </a:lnTo>
                    <a:lnTo>
                      <a:pt x="471" y="73"/>
                    </a:lnTo>
                    <a:lnTo>
                      <a:pt x="475" y="81"/>
                    </a:lnTo>
                    <a:lnTo>
                      <a:pt x="476" y="91"/>
                    </a:lnTo>
                    <a:lnTo>
                      <a:pt x="473" y="100"/>
                    </a:lnTo>
                    <a:lnTo>
                      <a:pt x="469" y="109"/>
                    </a:lnTo>
                    <a:lnTo>
                      <a:pt x="473" y="122"/>
                    </a:lnTo>
                    <a:lnTo>
                      <a:pt x="478" y="136"/>
                    </a:lnTo>
                    <a:lnTo>
                      <a:pt x="473" y="141"/>
                    </a:lnTo>
                    <a:lnTo>
                      <a:pt x="468" y="147"/>
                    </a:lnTo>
                    <a:lnTo>
                      <a:pt x="461" y="159"/>
                    </a:lnTo>
                    <a:lnTo>
                      <a:pt x="459" y="176"/>
                    </a:lnTo>
                    <a:lnTo>
                      <a:pt x="459" y="183"/>
                    </a:lnTo>
                    <a:lnTo>
                      <a:pt x="464" y="186"/>
                    </a:lnTo>
                    <a:lnTo>
                      <a:pt x="471" y="186"/>
                    </a:lnTo>
                    <a:lnTo>
                      <a:pt x="481" y="188"/>
                    </a:lnTo>
                    <a:lnTo>
                      <a:pt x="490" y="186"/>
                    </a:lnTo>
                    <a:lnTo>
                      <a:pt x="500" y="184"/>
                    </a:lnTo>
                    <a:lnTo>
                      <a:pt x="507" y="181"/>
                    </a:lnTo>
                    <a:lnTo>
                      <a:pt x="518" y="181"/>
                    </a:lnTo>
                    <a:lnTo>
                      <a:pt x="524" y="184"/>
                    </a:lnTo>
                    <a:lnTo>
                      <a:pt x="528" y="193"/>
                    </a:lnTo>
                    <a:lnTo>
                      <a:pt x="531" y="202"/>
                    </a:lnTo>
                    <a:lnTo>
                      <a:pt x="540" y="207"/>
                    </a:lnTo>
                    <a:lnTo>
                      <a:pt x="540" y="227"/>
                    </a:lnTo>
                    <a:lnTo>
                      <a:pt x="540" y="229"/>
                    </a:lnTo>
                    <a:lnTo>
                      <a:pt x="543" y="231"/>
                    </a:lnTo>
                    <a:lnTo>
                      <a:pt x="545" y="234"/>
                    </a:lnTo>
                    <a:lnTo>
                      <a:pt x="550" y="232"/>
                    </a:lnTo>
                    <a:lnTo>
                      <a:pt x="557" y="231"/>
                    </a:lnTo>
                    <a:lnTo>
                      <a:pt x="557" y="234"/>
                    </a:lnTo>
                    <a:lnTo>
                      <a:pt x="557" y="239"/>
                    </a:lnTo>
                    <a:lnTo>
                      <a:pt x="550" y="241"/>
                    </a:lnTo>
                    <a:lnTo>
                      <a:pt x="547" y="248"/>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520" name="Freeform 256"/>
              <p:cNvSpPr>
                <a:spLocks/>
              </p:cNvSpPr>
              <p:nvPr/>
            </p:nvSpPr>
            <p:spPr bwMode="auto">
              <a:xfrm>
                <a:off x="4429919" y="2020888"/>
                <a:ext cx="598488" cy="574675"/>
              </a:xfrm>
              <a:custGeom>
                <a:avLst/>
                <a:gdLst/>
                <a:ahLst/>
                <a:cxnLst>
                  <a:cxn ang="0">
                    <a:pos x="66" y="278"/>
                  </a:cxn>
                  <a:cxn ang="0">
                    <a:pos x="23" y="299"/>
                  </a:cxn>
                  <a:cxn ang="0">
                    <a:pos x="9" y="283"/>
                  </a:cxn>
                  <a:cxn ang="0">
                    <a:pos x="2" y="277"/>
                  </a:cxn>
                  <a:cxn ang="0">
                    <a:pos x="2" y="246"/>
                  </a:cxn>
                  <a:cxn ang="0">
                    <a:pos x="12" y="215"/>
                  </a:cxn>
                  <a:cxn ang="0">
                    <a:pos x="45" y="187"/>
                  </a:cxn>
                  <a:cxn ang="0">
                    <a:pos x="52" y="180"/>
                  </a:cxn>
                  <a:cxn ang="0">
                    <a:pos x="98" y="146"/>
                  </a:cxn>
                  <a:cxn ang="0">
                    <a:pos x="107" y="125"/>
                  </a:cxn>
                  <a:cxn ang="0">
                    <a:pos x="136" y="93"/>
                  </a:cxn>
                  <a:cxn ang="0">
                    <a:pos x="164" y="60"/>
                  </a:cxn>
                  <a:cxn ang="0">
                    <a:pos x="145" y="62"/>
                  </a:cxn>
                  <a:cxn ang="0">
                    <a:pos x="145" y="53"/>
                  </a:cxn>
                  <a:cxn ang="0">
                    <a:pos x="153" y="51"/>
                  </a:cxn>
                  <a:cxn ang="0">
                    <a:pos x="176" y="55"/>
                  </a:cxn>
                  <a:cxn ang="0">
                    <a:pos x="176" y="41"/>
                  </a:cxn>
                  <a:cxn ang="0">
                    <a:pos x="191" y="36"/>
                  </a:cxn>
                  <a:cxn ang="0">
                    <a:pos x="212" y="36"/>
                  </a:cxn>
                  <a:cxn ang="0">
                    <a:pos x="241" y="19"/>
                  </a:cxn>
                  <a:cxn ang="0">
                    <a:pos x="251" y="5"/>
                  </a:cxn>
                  <a:cxn ang="0">
                    <a:pos x="274" y="7"/>
                  </a:cxn>
                  <a:cxn ang="0">
                    <a:pos x="289" y="10"/>
                  </a:cxn>
                  <a:cxn ang="0">
                    <a:pos x="306" y="8"/>
                  </a:cxn>
                  <a:cxn ang="0">
                    <a:pos x="329" y="7"/>
                  </a:cxn>
                  <a:cxn ang="0">
                    <a:pos x="349" y="7"/>
                  </a:cxn>
                  <a:cxn ang="0">
                    <a:pos x="344" y="27"/>
                  </a:cxn>
                  <a:cxn ang="0">
                    <a:pos x="355" y="38"/>
                  </a:cxn>
                  <a:cxn ang="0">
                    <a:pos x="339" y="63"/>
                  </a:cxn>
                  <a:cxn ang="0">
                    <a:pos x="351" y="89"/>
                  </a:cxn>
                  <a:cxn ang="0">
                    <a:pos x="353" y="132"/>
                  </a:cxn>
                  <a:cxn ang="0">
                    <a:pos x="363" y="160"/>
                  </a:cxn>
                  <a:cxn ang="0">
                    <a:pos x="370" y="182"/>
                  </a:cxn>
                  <a:cxn ang="0">
                    <a:pos x="342" y="232"/>
                  </a:cxn>
                  <a:cxn ang="0">
                    <a:pos x="301" y="252"/>
                  </a:cxn>
                  <a:cxn ang="0">
                    <a:pos x="255" y="261"/>
                  </a:cxn>
                  <a:cxn ang="0">
                    <a:pos x="232" y="230"/>
                  </a:cxn>
                  <a:cxn ang="0">
                    <a:pos x="227" y="203"/>
                  </a:cxn>
                  <a:cxn ang="0">
                    <a:pos x="263" y="168"/>
                  </a:cxn>
                  <a:cxn ang="0">
                    <a:pos x="289" y="137"/>
                  </a:cxn>
                  <a:cxn ang="0">
                    <a:pos x="250" y="132"/>
                  </a:cxn>
                  <a:cxn ang="0">
                    <a:pos x="232" y="158"/>
                  </a:cxn>
                  <a:cxn ang="0">
                    <a:pos x="207" y="184"/>
                  </a:cxn>
                  <a:cxn ang="0">
                    <a:pos x="174" y="218"/>
                  </a:cxn>
                  <a:cxn ang="0">
                    <a:pos x="174" y="247"/>
                  </a:cxn>
                  <a:cxn ang="0">
                    <a:pos x="196" y="266"/>
                  </a:cxn>
                  <a:cxn ang="0">
                    <a:pos x="176" y="287"/>
                  </a:cxn>
                  <a:cxn ang="0">
                    <a:pos x="162" y="313"/>
                  </a:cxn>
                  <a:cxn ang="0">
                    <a:pos x="160" y="335"/>
                  </a:cxn>
                  <a:cxn ang="0">
                    <a:pos x="140" y="345"/>
                  </a:cxn>
                  <a:cxn ang="0">
                    <a:pos x="115" y="362"/>
                  </a:cxn>
                  <a:cxn ang="0">
                    <a:pos x="105" y="338"/>
                  </a:cxn>
                  <a:cxn ang="0">
                    <a:pos x="95" y="306"/>
                  </a:cxn>
                  <a:cxn ang="0">
                    <a:pos x="88" y="278"/>
                  </a:cxn>
                </a:cxnLst>
                <a:rect l="0" t="0" r="r" b="b"/>
                <a:pathLst>
                  <a:path w="377" h="362">
                    <a:moveTo>
                      <a:pt x="88" y="280"/>
                    </a:moveTo>
                    <a:lnTo>
                      <a:pt x="81" y="275"/>
                    </a:lnTo>
                    <a:lnTo>
                      <a:pt x="78" y="268"/>
                    </a:lnTo>
                    <a:lnTo>
                      <a:pt x="66" y="278"/>
                    </a:lnTo>
                    <a:lnTo>
                      <a:pt x="55" y="290"/>
                    </a:lnTo>
                    <a:lnTo>
                      <a:pt x="43" y="299"/>
                    </a:lnTo>
                    <a:lnTo>
                      <a:pt x="29" y="302"/>
                    </a:lnTo>
                    <a:lnTo>
                      <a:pt x="23" y="299"/>
                    </a:lnTo>
                    <a:lnTo>
                      <a:pt x="16" y="295"/>
                    </a:lnTo>
                    <a:lnTo>
                      <a:pt x="7" y="290"/>
                    </a:lnTo>
                    <a:lnTo>
                      <a:pt x="5" y="289"/>
                    </a:lnTo>
                    <a:lnTo>
                      <a:pt x="9" y="283"/>
                    </a:lnTo>
                    <a:lnTo>
                      <a:pt x="14" y="280"/>
                    </a:lnTo>
                    <a:lnTo>
                      <a:pt x="14" y="273"/>
                    </a:lnTo>
                    <a:lnTo>
                      <a:pt x="7" y="273"/>
                    </a:lnTo>
                    <a:lnTo>
                      <a:pt x="2" y="277"/>
                    </a:lnTo>
                    <a:lnTo>
                      <a:pt x="4" y="270"/>
                    </a:lnTo>
                    <a:lnTo>
                      <a:pt x="9" y="263"/>
                    </a:lnTo>
                    <a:lnTo>
                      <a:pt x="4" y="254"/>
                    </a:lnTo>
                    <a:lnTo>
                      <a:pt x="2" y="246"/>
                    </a:lnTo>
                    <a:lnTo>
                      <a:pt x="0" y="235"/>
                    </a:lnTo>
                    <a:lnTo>
                      <a:pt x="0" y="227"/>
                    </a:lnTo>
                    <a:lnTo>
                      <a:pt x="4" y="218"/>
                    </a:lnTo>
                    <a:lnTo>
                      <a:pt x="12" y="215"/>
                    </a:lnTo>
                    <a:lnTo>
                      <a:pt x="21" y="203"/>
                    </a:lnTo>
                    <a:lnTo>
                      <a:pt x="35" y="197"/>
                    </a:lnTo>
                    <a:lnTo>
                      <a:pt x="40" y="192"/>
                    </a:lnTo>
                    <a:lnTo>
                      <a:pt x="45" y="187"/>
                    </a:lnTo>
                    <a:lnTo>
                      <a:pt x="52" y="184"/>
                    </a:lnTo>
                    <a:lnTo>
                      <a:pt x="64" y="184"/>
                    </a:lnTo>
                    <a:lnTo>
                      <a:pt x="57" y="182"/>
                    </a:lnTo>
                    <a:lnTo>
                      <a:pt x="52" y="180"/>
                    </a:lnTo>
                    <a:lnTo>
                      <a:pt x="66" y="173"/>
                    </a:lnTo>
                    <a:lnTo>
                      <a:pt x="78" y="165"/>
                    </a:lnTo>
                    <a:lnTo>
                      <a:pt x="86" y="154"/>
                    </a:lnTo>
                    <a:lnTo>
                      <a:pt x="98" y="146"/>
                    </a:lnTo>
                    <a:lnTo>
                      <a:pt x="100" y="139"/>
                    </a:lnTo>
                    <a:lnTo>
                      <a:pt x="103" y="132"/>
                    </a:lnTo>
                    <a:lnTo>
                      <a:pt x="103" y="127"/>
                    </a:lnTo>
                    <a:lnTo>
                      <a:pt x="107" y="125"/>
                    </a:lnTo>
                    <a:lnTo>
                      <a:pt x="109" y="118"/>
                    </a:lnTo>
                    <a:lnTo>
                      <a:pt x="112" y="113"/>
                    </a:lnTo>
                    <a:lnTo>
                      <a:pt x="122" y="99"/>
                    </a:lnTo>
                    <a:lnTo>
                      <a:pt x="136" y="93"/>
                    </a:lnTo>
                    <a:lnTo>
                      <a:pt x="143" y="86"/>
                    </a:lnTo>
                    <a:lnTo>
                      <a:pt x="152" y="77"/>
                    </a:lnTo>
                    <a:lnTo>
                      <a:pt x="158" y="68"/>
                    </a:lnTo>
                    <a:lnTo>
                      <a:pt x="164" y="60"/>
                    </a:lnTo>
                    <a:lnTo>
                      <a:pt x="148" y="65"/>
                    </a:lnTo>
                    <a:lnTo>
                      <a:pt x="134" y="70"/>
                    </a:lnTo>
                    <a:lnTo>
                      <a:pt x="138" y="65"/>
                    </a:lnTo>
                    <a:lnTo>
                      <a:pt x="145" y="62"/>
                    </a:lnTo>
                    <a:lnTo>
                      <a:pt x="138" y="60"/>
                    </a:lnTo>
                    <a:lnTo>
                      <a:pt x="136" y="60"/>
                    </a:lnTo>
                    <a:lnTo>
                      <a:pt x="138" y="55"/>
                    </a:lnTo>
                    <a:lnTo>
                      <a:pt x="145" y="53"/>
                    </a:lnTo>
                    <a:lnTo>
                      <a:pt x="148" y="55"/>
                    </a:lnTo>
                    <a:lnTo>
                      <a:pt x="150" y="50"/>
                    </a:lnTo>
                    <a:lnTo>
                      <a:pt x="153" y="48"/>
                    </a:lnTo>
                    <a:lnTo>
                      <a:pt x="153" y="51"/>
                    </a:lnTo>
                    <a:lnTo>
                      <a:pt x="153" y="56"/>
                    </a:lnTo>
                    <a:lnTo>
                      <a:pt x="162" y="58"/>
                    </a:lnTo>
                    <a:lnTo>
                      <a:pt x="170" y="62"/>
                    </a:lnTo>
                    <a:lnTo>
                      <a:pt x="176" y="55"/>
                    </a:lnTo>
                    <a:lnTo>
                      <a:pt x="179" y="50"/>
                    </a:lnTo>
                    <a:lnTo>
                      <a:pt x="176" y="48"/>
                    </a:lnTo>
                    <a:lnTo>
                      <a:pt x="172" y="48"/>
                    </a:lnTo>
                    <a:lnTo>
                      <a:pt x="176" y="41"/>
                    </a:lnTo>
                    <a:lnTo>
                      <a:pt x="184" y="39"/>
                    </a:lnTo>
                    <a:lnTo>
                      <a:pt x="188" y="39"/>
                    </a:lnTo>
                    <a:lnTo>
                      <a:pt x="193" y="39"/>
                    </a:lnTo>
                    <a:lnTo>
                      <a:pt x="191" y="36"/>
                    </a:lnTo>
                    <a:lnTo>
                      <a:pt x="189" y="36"/>
                    </a:lnTo>
                    <a:lnTo>
                      <a:pt x="198" y="29"/>
                    </a:lnTo>
                    <a:lnTo>
                      <a:pt x="212" y="29"/>
                    </a:lnTo>
                    <a:lnTo>
                      <a:pt x="212" y="36"/>
                    </a:lnTo>
                    <a:lnTo>
                      <a:pt x="219" y="27"/>
                    </a:lnTo>
                    <a:lnTo>
                      <a:pt x="231" y="22"/>
                    </a:lnTo>
                    <a:lnTo>
                      <a:pt x="231" y="29"/>
                    </a:lnTo>
                    <a:lnTo>
                      <a:pt x="241" y="19"/>
                    </a:lnTo>
                    <a:lnTo>
                      <a:pt x="255" y="15"/>
                    </a:lnTo>
                    <a:lnTo>
                      <a:pt x="248" y="12"/>
                    </a:lnTo>
                    <a:lnTo>
                      <a:pt x="246" y="10"/>
                    </a:lnTo>
                    <a:lnTo>
                      <a:pt x="251" y="5"/>
                    </a:lnTo>
                    <a:lnTo>
                      <a:pt x="258" y="1"/>
                    </a:lnTo>
                    <a:lnTo>
                      <a:pt x="262" y="7"/>
                    </a:lnTo>
                    <a:lnTo>
                      <a:pt x="269" y="10"/>
                    </a:lnTo>
                    <a:lnTo>
                      <a:pt x="274" y="7"/>
                    </a:lnTo>
                    <a:lnTo>
                      <a:pt x="284" y="3"/>
                    </a:lnTo>
                    <a:lnTo>
                      <a:pt x="291" y="0"/>
                    </a:lnTo>
                    <a:lnTo>
                      <a:pt x="294" y="3"/>
                    </a:lnTo>
                    <a:lnTo>
                      <a:pt x="289" y="10"/>
                    </a:lnTo>
                    <a:lnTo>
                      <a:pt x="284" y="20"/>
                    </a:lnTo>
                    <a:lnTo>
                      <a:pt x="294" y="13"/>
                    </a:lnTo>
                    <a:lnTo>
                      <a:pt x="306" y="5"/>
                    </a:lnTo>
                    <a:lnTo>
                      <a:pt x="306" y="8"/>
                    </a:lnTo>
                    <a:lnTo>
                      <a:pt x="308" y="13"/>
                    </a:lnTo>
                    <a:lnTo>
                      <a:pt x="318" y="5"/>
                    </a:lnTo>
                    <a:lnTo>
                      <a:pt x="329" y="0"/>
                    </a:lnTo>
                    <a:lnTo>
                      <a:pt x="329" y="7"/>
                    </a:lnTo>
                    <a:lnTo>
                      <a:pt x="334" y="12"/>
                    </a:lnTo>
                    <a:lnTo>
                      <a:pt x="336" y="5"/>
                    </a:lnTo>
                    <a:lnTo>
                      <a:pt x="341" y="3"/>
                    </a:lnTo>
                    <a:lnTo>
                      <a:pt x="349" y="7"/>
                    </a:lnTo>
                    <a:lnTo>
                      <a:pt x="358" y="12"/>
                    </a:lnTo>
                    <a:lnTo>
                      <a:pt x="349" y="20"/>
                    </a:lnTo>
                    <a:lnTo>
                      <a:pt x="337" y="24"/>
                    </a:lnTo>
                    <a:lnTo>
                      <a:pt x="344" y="27"/>
                    </a:lnTo>
                    <a:lnTo>
                      <a:pt x="348" y="31"/>
                    </a:lnTo>
                    <a:lnTo>
                      <a:pt x="355" y="32"/>
                    </a:lnTo>
                    <a:lnTo>
                      <a:pt x="363" y="34"/>
                    </a:lnTo>
                    <a:lnTo>
                      <a:pt x="355" y="38"/>
                    </a:lnTo>
                    <a:lnTo>
                      <a:pt x="348" y="44"/>
                    </a:lnTo>
                    <a:lnTo>
                      <a:pt x="339" y="50"/>
                    </a:lnTo>
                    <a:lnTo>
                      <a:pt x="337" y="60"/>
                    </a:lnTo>
                    <a:lnTo>
                      <a:pt x="339" y="63"/>
                    </a:lnTo>
                    <a:lnTo>
                      <a:pt x="346" y="68"/>
                    </a:lnTo>
                    <a:lnTo>
                      <a:pt x="353" y="72"/>
                    </a:lnTo>
                    <a:lnTo>
                      <a:pt x="356" y="80"/>
                    </a:lnTo>
                    <a:lnTo>
                      <a:pt x="351" y="89"/>
                    </a:lnTo>
                    <a:lnTo>
                      <a:pt x="348" y="101"/>
                    </a:lnTo>
                    <a:lnTo>
                      <a:pt x="351" y="113"/>
                    </a:lnTo>
                    <a:lnTo>
                      <a:pt x="356" y="125"/>
                    </a:lnTo>
                    <a:lnTo>
                      <a:pt x="353" y="132"/>
                    </a:lnTo>
                    <a:lnTo>
                      <a:pt x="351" y="141"/>
                    </a:lnTo>
                    <a:lnTo>
                      <a:pt x="353" y="146"/>
                    </a:lnTo>
                    <a:lnTo>
                      <a:pt x="358" y="153"/>
                    </a:lnTo>
                    <a:lnTo>
                      <a:pt x="363" y="160"/>
                    </a:lnTo>
                    <a:lnTo>
                      <a:pt x="367" y="166"/>
                    </a:lnTo>
                    <a:lnTo>
                      <a:pt x="363" y="170"/>
                    </a:lnTo>
                    <a:lnTo>
                      <a:pt x="361" y="173"/>
                    </a:lnTo>
                    <a:lnTo>
                      <a:pt x="370" y="182"/>
                    </a:lnTo>
                    <a:lnTo>
                      <a:pt x="377" y="194"/>
                    </a:lnTo>
                    <a:lnTo>
                      <a:pt x="370" y="206"/>
                    </a:lnTo>
                    <a:lnTo>
                      <a:pt x="358" y="220"/>
                    </a:lnTo>
                    <a:lnTo>
                      <a:pt x="342" y="232"/>
                    </a:lnTo>
                    <a:lnTo>
                      <a:pt x="332" y="244"/>
                    </a:lnTo>
                    <a:lnTo>
                      <a:pt x="324" y="249"/>
                    </a:lnTo>
                    <a:lnTo>
                      <a:pt x="313" y="252"/>
                    </a:lnTo>
                    <a:lnTo>
                      <a:pt x="301" y="252"/>
                    </a:lnTo>
                    <a:lnTo>
                      <a:pt x="294" y="254"/>
                    </a:lnTo>
                    <a:lnTo>
                      <a:pt x="277" y="259"/>
                    </a:lnTo>
                    <a:lnTo>
                      <a:pt x="263" y="263"/>
                    </a:lnTo>
                    <a:lnTo>
                      <a:pt x="255" y="261"/>
                    </a:lnTo>
                    <a:lnTo>
                      <a:pt x="251" y="256"/>
                    </a:lnTo>
                    <a:lnTo>
                      <a:pt x="236" y="251"/>
                    </a:lnTo>
                    <a:lnTo>
                      <a:pt x="231" y="237"/>
                    </a:lnTo>
                    <a:lnTo>
                      <a:pt x="232" y="230"/>
                    </a:lnTo>
                    <a:lnTo>
                      <a:pt x="238" y="227"/>
                    </a:lnTo>
                    <a:lnTo>
                      <a:pt x="229" y="218"/>
                    </a:lnTo>
                    <a:lnTo>
                      <a:pt x="227" y="208"/>
                    </a:lnTo>
                    <a:lnTo>
                      <a:pt x="227" y="203"/>
                    </a:lnTo>
                    <a:lnTo>
                      <a:pt x="227" y="197"/>
                    </a:lnTo>
                    <a:lnTo>
                      <a:pt x="241" y="192"/>
                    </a:lnTo>
                    <a:lnTo>
                      <a:pt x="253" y="182"/>
                    </a:lnTo>
                    <a:lnTo>
                      <a:pt x="263" y="168"/>
                    </a:lnTo>
                    <a:lnTo>
                      <a:pt x="274" y="161"/>
                    </a:lnTo>
                    <a:lnTo>
                      <a:pt x="286" y="154"/>
                    </a:lnTo>
                    <a:lnTo>
                      <a:pt x="293" y="146"/>
                    </a:lnTo>
                    <a:lnTo>
                      <a:pt x="289" y="137"/>
                    </a:lnTo>
                    <a:lnTo>
                      <a:pt x="282" y="134"/>
                    </a:lnTo>
                    <a:lnTo>
                      <a:pt x="272" y="132"/>
                    </a:lnTo>
                    <a:lnTo>
                      <a:pt x="263" y="132"/>
                    </a:lnTo>
                    <a:lnTo>
                      <a:pt x="250" y="132"/>
                    </a:lnTo>
                    <a:lnTo>
                      <a:pt x="241" y="136"/>
                    </a:lnTo>
                    <a:lnTo>
                      <a:pt x="234" y="141"/>
                    </a:lnTo>
                    <a:lnTo>
                      <a:pt x="232" y="151"/>
                    </a:lnTo>
                    <a:lnTo>
                      <a:pt x="232" y="158"/>
                    </a:lnTo>
                    <a:lnTo>
                      <a:pt x="232" y="163"/>
                    </a:lnTo>
                    <a:lnTo>
                      <a:pt x="227" y="170"/>
                    </a:lnTo>
                    <a:lnTo>
                      <a:pt x="219" y="179"/>
                    </a:lnTo>
                    <a:lnTo>
                      <a:pt x="207" y="184"/>
                    </a:lnTo>
                    <a:lnTo>
                      <a:pt x="198" y="191"/>
                    </a:lnTo>
                    <a:lnTo>
                      <a:pt x="184" y="196"/>
                    </a:lnTo>
                    <a:lnTo>
                      <a:pt x="176" y="208"/>
                    </a:lnTo>
                    <a:lnTo>
                      <a:pt x="174" y="218"/>
                    </a:lnTo>
                    <a:lnTo>
                      <a:pt x="169" y="228"/>
                    </a:lnTo>
                    <a:lnTo>
                      <a:pt x="169" y="237"/>
                    </a:lnTo>
                    <a:lnTo>
                      <a:pt x="172" y="242"/>
                    </a:lnTo>
                    <a:lnTo>
                      <a:pt x="174" y="247"/>
                    </a:lnTo>
                    <a:lnTo>
                      <a:pt x="179" y="249"/>
                    </a:lnTo>
                    <a:lnTo>
                      <a:pt x="188" y="254"/>
                    </a:lnTo>
                    <a:lnTo>
                      <a:pt x="193" y="259"/>
                    </a:lnTo>
                    <a:lnTo>
                      <a:pt x="196" y="266"/>
                    </a:lnTo>
                    <a:lnTo>
                      <a:pt x="193" y="271"/>
                    </a:lnTo>
                    <a:lnTo>
                      <a:pt x="188" y="278"/>
                    </a:lnTo>
                    <a:lnTo>
                      <a:pt x="179" y="283"/>
                    </a:lnTo>
                    <a:lnTo>
                      <a:pt x="176" y="287"/>
                    </a:lnTo>
                    <a:lnTo>
                      <a:pt x="169" y="289"/>
                    </a:lnTo>
                    <a:lnTo>
                      <a:pt x="164" y="295"/>
                    </a:lnTo>
                    <a:lnTo>
                      <a:pt x="162" y="304"/>
                    </a:lnTo>
                    <a:lnTo>
                      <a:pt x="162" y="313"/>
                    </a:lnTo>
                    <a:lnTo>
                      <a:pt x="164" y="320"/>
                    </a:lnTo>
                    <a:lnTo>
                      <a:pt x="169" y="321"/>
                    </a:lnTo>
                    <a:lnTo>
                      <a:pt x="164" y="328"/>
                    </a:lnTo>
                    <a:lnTo>
                      <a:pt x="160" y="335"/>
                    </a:lnTo>
                    <a:lnTo>
                      <a:pt x="155" y="338"/>
                    </a:lnTo>
                    <a:lnTo>
                      <a:pt x="153" y="345"/>
                    </a:lnTo>
                    <a:lnTo>
                      <a:pt x="145" y="345"/>
                    </a:lnTo>
                    <a:lnTo>
                      <a:pt x="140" y="345"/>
                    </a:lnTo>
                    <a:lnTo>
                      <a:pt x="133" y="347"/>
                    </a:lnTo>
                    <a:lnTo>
                      <a:pt x="129" y="354"/>
                    </a:lnTo>
                    <a:lnTo>
                      <a:pt x="122" y="359"/>
                    </a:lnTo>
                    <a:lnTo>
                      <a:pt x="115" y="362"/>
                    </a:lnTo>
                    <a:lnTo>
                      <a:pt x="112" y="357"/>
                    </a:lnTo>
                    <a:lnTo>
                      <a:pt x="109" y="350"/>
                    </a:lnTo>
                    <a:lnTo>
                      <a:pt x="105" y="342"/>
                    </a:lnTo>
                    <a:lnTo>
                      <a:pt x="105" y="338"/>
                    </a:lnTo>
                    <a:lnTo>
                      <a:pt x="105" y="335"/>
                    </a:lnTo>
                    <a:lnTo>
                      <a:pt x="105" y="333"/>
                    </a:lnTo>
                    <a:lnTo>
                      <a:pt x="97" y="320"/>
                    </a:lnTo>
                    <a:lnTo>
                      <a:pt x="95" y="306"/>
                    </a:lnTo>
                    <a:lnTo>
                      <a:pt x="88" y="297"/>
                    </a:lnTo>
                    <a:lnTo>
                      <a:pt x="85" y="287"/>
                    </a:lnTo>
                    <a:lnTo>
                      <a:pt x="86" y="282"/>
                    </a:lnTo>
                    <a:lnTo>
                      <a:pt x="88" y="278"/>
                    </a:lnTo>
                    <a:lnTo>
                      <a:pt x="88" y="280"/>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521" name="Freeform 257"/>
              <p:cNvSpPr>
                <a:spLocks/>
              </p:cNvSpPr>
              <p:nvPr/>
            </p:nvSpPr>
            <p:spPr bwMode="auto">
              <a:xfrm>
                <a:off x="4763294" y="1717675"/>
                <a:ext cx="3906838" cy="1449387"/>
              </a:xfrm>
              <a:custGeom>
                <a:avLst/>
                <a:gdLst/>
                <a:ahLst/>
                <a:cxnLst>
                  <a:cxn ang="0">
                    <a:pos x="1720" y="708"/>
                  </a:cxn>
                  <a:cxn ang="0">
                    <a:pos x="1734" y="571"/>
                  </a:cxn>
                  <a:cxn ang="0">
                    <a:pos x="1744" y="488"/>
                  </a:cxn>
                  <a:cxn ang="0">
                    <a:pos x="1906" y="464"/>
                  </a:cxn>
                  <a:cxn ang="0">
                    <a:pos x="2002" y="416"/>
                  </a:cxn>
                  <a:cxn ang="0">
                    <a:pos x="2086" y="409"/>
                  </a:cxn>
                  <a:cxn ang="0">
                    <a:pos x="1976" y="507"/>
                  </a:cxn>
                  <a:cxn ang="0">
                    <a:pos x="2011" y="584"/>
                  </a:cxn>
                  <a:cxn ang="0">
                    <a:pos x="2091" y="452"/>
                  </a:cxn>
                  <a:cxn ang="0">
                    <a:pos x="2257" y="399"/>
                  </a:cxn>
                  <a:cxn ang="0">
                    <a:pos x="2324" y="328"/>
                  </a:cxn>
                  <a:cxn ang="0">
                    <a:pos x="2425" y="333"/>
                  </a:cxn>
                  <a:cxn ang="0">
                    <a:pos x="2355" y="261"/>
                  </a:cxn>
                  <a:cxn ang="0">
                    <a:pos x="2177" y="234"/>
                  </a:cxn>
                  <a:cxn ang="0">
                    <a:pos x="1978" y="184"/>
                  </a:cxn>
                  <a:cxn ang="0">
                    <a:pos x="1835" y="143"/>
                  </a:cxn>
                  <a:cxn ang="0">
                    <a:pos x="1696" y="179"/>
                  </a:cxn>
                  <a:cxn ang="0">
                    <a:pos x="1582" y="173"/>
                  </a:cxn>
                  <a:cxn ang="0">
                    <a:pos x="1436" y="130"/>
                  </a:cxn>
                  <a:cxn ang="0">
                    <a:pos x="1266" y="122"/>
                  </a:cxn>
                  <a:cxn ang="0">
                    <a:pos x="1233" y="2"/>
                  </a:cxn>
                  <a:cxn ang="0">
                    <a:pos x="1106" y="48"/>
                  </a:cxn>
                  <a:cxn ang="0">
                    <a:pos x="958" y="106"/>
                  </a:cxn>
                  <a:cxn ang="0">
                    <a:pos x="863" y="156"/>
                  </a:cxn>
                  <a:cxn ang="0">
                    <a:pos x="790" y="148"/>
                  </a:cxn>
                  <a:cxn ang="0">
                    <a:pos x="769" y="251"/>
                  </a:cxn>
                  <a:cxn ang="0">
                    <a:pos x="731" y="137"/>
                  </a:cxn>
                  <a:cxn ang="0">
                    <a:pos x="704" y="256"/>
                  </a:cxn>
                  <a:cxn ang="0">
                    <a:pos x="585" y="247"/>
                  </a:cxn>
                  <a:cxn ang="0">
                    <a:pos x="470" y="247"/>
                  </a:cxn>
                  <a:cxn ang="0">
                    <a:pos x="363" y="247"/>
                  </a:cxn>
                  <a:cxn ang="0">
                    <a:pos x="294" y="335"/>
                  </a:cxn>
                  <a:cxn ang="0">
                    <a:pos x="237" y="311"/>
                  </a:cxn>
                  <a:cxn ang="0">
                    <a:pos x="225" y="244"/>
                  </a:cxn>
                  <a:cxn ang="0">
                    <a:pos x="136" y="259"/>
                  </a:cxn>
                  <a:cxn ang="0">
                    <a:pos x="153" y="361"/>
                  </a:cxn>
                  <a:cxn ang="0">
                    <a:pos x="107" y="464"/>
                  </a:cxn>
                  <a:cxn ang="0">
                    <a:pos x="41" y="500"/>
                  </a:cxn>
                  <a:cxn ang="0">
                    <a:pos x="45" y="567"/>
                  </a:cxn>
                  <a:cxn ang="0">
                    <a:pos x="43" y="688"/>
                  </a:cxn>
                  <a:cxn ang="0">
                    <a:pos x="124" y="734"/>
                  </a:cxn>
                  <a:cxn ang="0">
                    <a:pos x="212" y="755"/>
                  </a:cxn>
                  <a:cxn ang="0">
                    <a:pos x="253" y="713"/>
                  </a:cxn>
                  <a:cxn ang="0">
                    <a:pos x="270" y="765"/>
                  </a:cxn>
                  <a:cxn ang="0">
                    <a:pos x="353" y="829"/>
                  </a:cxn>
                  <a:cxn ang="0">
                    <a:pos x="415" y="851"/>
                  </a:cxn>
                  <a:cxn ang="0">
                    <a:pos x="403" y="727"/>
                  </a:cxn>
                  <a:cxn ang="0">
                    <a:pos x="492" y="729"/>
                  </a:cxn>
                  <a:cxn ang="0">
                    <a:pos x="473" y="811"/>
                  </a:cxn>
                  <a:cxn ang="0">
                    <a:pos x="494" y="880"/>
                  </a:cxn>
                  <a:cxn ang="0">
                    <a:pos x="599" y="889"/>
                  </a:cxn>
                  <a:cxn ang="0">
                    <a:pos x="666" y="875"/>
                  </a:cxn>
                  <a:cxn ang="0">
                    <a:pos x="747" y="872"/>
                  </a:cxn>
                  <a:cxn ang="0">
                    <a:pos x="798" y="825"/>
                  </a:cxn>
                  <a:cxn ang="0">
                    <a:pos x="932" y="710"/>
                  </a:cxn>
                  <a:cxn ang="0">
                    <a:pos x="1030" y="648"/>
                  </a:cxn>
                  <a:cxn ang="0">
                    <a:pos x="1152" y="612"/>
                  </a:cxn>
                  <a:cxn ang="0">
                    <a:pos x="1268" y="653"/>
                  </a:cxn>
                  <a:cxn ang="0">
                    <a:pos x="1422" y="653"/>
                  </a:cxn>
                  <a:cxn ang="0">
                    <a:pos x="1546" y="629"/>
                  </a:cxn>
                  <a:cxn ang="0">
                    <a:pos x="1649" y="682"/>
                  </a:cxn>
                  <a:cxn ang="0">
                    <a:pos x="1610" y="780"/>
                  </a:cxn>
                </a:cxnLst>
                <a:rect l="0" t="0" r="r" b="b"/>
                <a:pathLst>
                  <a:path w="2461" h="913">
                    <a:moveTo>
                      <a:pt x="1608" y="786"/>
                    </a:moveTo>
                    <a:lnTo>
                      <a:pt x="1612" y="786"/>
                    </a:lnTo>
                    <a:lnTo>
                      <a:pt x="1620" y="787"/>
                    </a:lnTo>
                    <a:lnTo>
                      <a:pt x="1631" y="789"/>
                    </a:lnTo>
                    <a:lnTo>
                      <a:pt x="1644" y="791"/>
                    </a:lnTo>
                    <a:lnTo>
                      <a:pt x="1653" y="787"/>
                    </a:lnTo>
                    <a:lnTo>
                      <a:pt x="1663" y="780"/>
                    </a:lnTo>
                    <a:lnTo>
                      <a:pt x="1674" y="768"/>
                    </a:lnTo>
                    <a:lnTo>
                      <a:pt x="1684" y="756"/>
                    </a:lnTo>
                    <a:lnTo>
                      <a:pt x="1692" y="743"/>
                    </a:lnTo>
                    <a:lnTo>
                      <a:pt x="1703" y="729"/>
                    </a:lnTo>
                    <a:lnTo>
                      <a:pt x="1711" y="717"/>
                    </a:lnTo>
                    <a:lnTo>
                      <a:pt x="1720" y="708"/>
                    </a:lnTo>
                    <a:lnTo>
                      <a:pt x="1725" y="700"/>
                    </a:lnTo>
                    <a:lnTo>
                      <a:pt x="1734" y="691"/>
                    </a:lnTo>
                    <a:lnTo>
                      <a:pt x="1737" y="681"/>
                    </a:lnTo>
                    <a:lnTo>
                      <a:pt x="1742" y="670"/>
                    </a:lnTo>
                    <a:lnTo>
                      <a:pt x="1742" y="660"/>
                    </a:lnTo>
                    <a:lnTo>
                      <a:pt x="1742" y="652"/>
                    </a:lnTo>
                    <a:lnTo>
                      <a:pt x="1742" y="641"/>
                    </a:lnTo>
                    <a:lnTo>
                      <a:pt x="1748" y="633"/>
                    </a:lnTo>
                    <a:lnTo>
                      <a:pt x="1753" y="621"/>
                    </a:lnTo>
                    <a:lnTo>
                      <a:pt x="1758" y="605"/>
                    </a:lnTo>
                    <a:lnTo>
                      <a:pt x="1753" y="591"/>
                    </a:lnTo>
                    <a:lnTo>
                      <a:pt x="1744" y="579"/>
                    </a:lnTo>
                    <a:lnTo>
                      <a:pt x="1734" y="571"/>
                    </a:lnTo>
                    <a:lnTo>
                      <a:pt x="1725" y="572"/>
                    </a:lnTo>
                    <a:lnTo>
                      <a:pt x="1713" y="578"/>
                    </a:lnTo>
                    <a:lnTo>
                      <a:pt x="1705" y="578"/>
                    </a:lnTo>
                    <a:lnTo>
                      <a:pt x="1694" y="576"/>
                    </a:lnTo>
                    <a:lnTo>
                      <a:pt x="1689" y="574"/>
                    </a:lnTo>
                    <a:lnTo>
                      <a:pt x="1680" y="562"/>
                    </a:lnTo>
                    <a:lnTo>
                      <a:pt x="1679" y="557"/>
                    </a:lnTo>
                    <a:lnTo>
                      <a:pt x="1682" y="545"/>
                    </a:lnTo>
                    <a:lnTo>
                      <a:pt x="1692" y="535"/>
                    </a:lnTo>
                    <a:lnTo>
                      <a:pt x="1705" y="524"/>
                    </a:lnTo>
                    <a:lnTo>
                      <a:pt x="1717" y="516"/>
                    </a:lnTo>
                    <a:lnTo>
                      <a:pt x="1729" y="502"/>
                    </a:lnTo>
                    <a:lnTo>
                      <a:pt x="1744" y="488"/>
                    </a:lnTo>
                    <a:lnTo>
                      <a:pt x="1760" y="474"/>
                    </a:lnTo>
                    <a:lnTo>
                      <a:pt x="1775" y="468"/>
                    </a:lnTo>
                    <a:lnTo>
                      <a:pt x="1784" y="464"/>
                    </a:lnTo>
                    <a:lnTo>
                      <a:pt x="1796" y="464"/>
                    </a:lnTo>
                    <a:lnTo>
                      <a:pt x="1809" y="461"/>
                    </a:lnTo>
                    <a:lnTo>
                      <a:pt x="1825" y="461"/>
                    </a:lnTo>
                    <a:lnTo>
                      <a:pt x="1837" y="459"/>
                    </a:lnTo>
                    <a:lnTo>
                      <a:pt x="1851" y="457"/>
                    </a:lnTo>
                    <a:lnTo>
                      <a:pt x="1861" y="457"/>
                    </a:lnTo>
                    <a:lnTo>
                      <a:pt x="1871" y="457"/>
                    </a:lnTo>
                    <a:lnTo>
                      <a:pt x="1885" y="457"/>
                    </a:lnTo>
                    <a:lnTo>
                      <a:pt x="1895" y="462"/>
                    </a:lnTo>
                    <a:lnTo>
                      <a:pt x="1906" y="464"/>
                    </a:lnTo>
                    <a:lnTo>
                      <a:pt x="1916" y="468"/>
                    </a:lnTo>
                    <a:lnTo>
                      <a:pt x="1920" y="468"/>
                    </a:lnTo>
                    <a:lnTo>
                      <a:pt x="1925" y="468"/>
                    </a:lnTo>
                    <a:lnTo>
                      <a:pt x="1932" y="468"/>
                    </a:lnTo>
                    <a:lnTo>
                      <a:pt x="1944" y="468"/>
                    </a:lnTo>
                    <a:lnTo>
                      <a:pt x="1945" y="454"/>
                    </a:lnTo>
                    <a:lnTo>
                      <a:pt x="1949" y="445"/>
                    </a:lnTo>
                    <a:lnTo>
                      <a:pt x="1954" y="435"/>
                    </a:lnTo>
                    <a:lnTo>
                      <a:pt x="1961" y="428"/>
                    </a:lnTo>
                    <a:lnTo>
                      <a:pt x="1968" y="421"/>
                    </a:lnTo>
                    <a:lnTo>
                      <a:pt x="1978" y="418"/>
                    </a:lnTo>
                    <a:lnTo>
                      <a:pt x="1988" y="416"/>
                    </a:lnTo>
                    <a:lnTo>
                      <a:pt x="2002" y="416"/>
                    </a:lnTo>
                    <a:lnTo>
                      <a:pt x="2007" y="414"/>
                    </a:lnTo>
                    <a:lnTo>
                      <a:pt x="2012" y="414"/>
                    </a:lnTo>
                    <a:lnTo>
                      <a:pt x="2019" y="414"/>
                    </a:lnTo>
                    <a:lnTo>
                      <a:pt x="2031" y="416"/>
                    </a:lnTo>
                    <a:lnTo>
                      <a:pt x="2024" y="423"/>
                    </a:lnTo>
                    <a:lnTo>
                      <a:pt x="2028" y="433"/>
                    </a:lnTo>
                    <a:lnTo>
                      <a:pt x="2031" y="433"/>
                    </a:lnTo>
                    <a:lnTo>
                      <a:pt x="2042" y="428"/>
                    </a:lnTo>
                    <a:lnTo>
                      <a:pt x="2055" y="416"/>
                    </a:lnTo>
                    <a:lnTo>
                      <a:pt x="2074" y="397"/>
                    </a:lnTo>
                    <a:lnTo>
                      <a:pt x="2081" y="397"/>
                    </a:lnTo>
                    <a:lnTo>
                      <a:pt x="2088" y="404"/>
                    </a:lnTo>
                    <a:lnTo>
                      <a:pt x="2086" y="409"/>
                    </a:lnTo>
                    <a:lnTo>
                      <a:pt x="2085" y="416"/>
                    </a:lnTo>
                    <a:lnTo>
                      <a:pt x="2078" y="423"/>
                    </a:lnTo>
                    <a:lnTo>
                      <a:pt x="2067" y="433"/>
                    </a:lnTo>
                    <a:lnTo>
                      <a:pt x="2057" y="437"/>
                    </a:lnTo>
                    <a:lnTo>
                      <a:pt x="2047" y="438"/>
                    </a:lnTo>
                    <a:lnTo>
                      <a:pt x="2038" y="442"/>
                    </a:lnTo>
                    <a:lnTo>
                      <a:pt x="2031" y="450"/>
                    </a:lnTo>
                    <a:lnTo>
                      <a:pt x="2023" y="461"/>
                    </a:lnTo>
                    <a:lnTo>
                      <a:pt x="2016" y="474"/>
                    </a:lnTo>
                    <a:lnTo>
                      <a:pt x="2005" y="483"/>
                    </a:lnTo>
                    <a:lnTo>
                      <a:pt x="1997" y="493"/>
                    </a:lnTo>
                    <a:lnTo>
                      <a:pt x="1985" y="498"/>
                    </a:lnTo>
                    <a:lnTo>
                      <a:pt x="1976" y="507"/>
                    </a:lnTo>
                    <a:lnTo>
                      <a:pt x="1968" y="517"/>
                    </a:lnTo>
                    <a:lnTo>
                      <a:pt x="1966" y="535"/>
                    </a:lnTo>
                    <a:lnTo>
                      <a:pt x="1966" y="541"/>
                    </a:lnTo>
                    <a:lnTo>
                      <a:pt x="1966" y="553"/>
                    </a:lnTo>
                    <a:lnTo>
                      <a:pt x="1968" y="567"/>
                    </a:lnTo>
                    <a:lnTo>
                      <a:pt x="1971" y="583"/>
                    </a:lnTo>
                    <a:lnTo>
                      <a:pt x="1973" y="595"/>
                    </a:lnTo>
                    <a:lnTo>
                      <a:pt x="1976" y="609"/>
                    </a:lnTo>
                    <a:lnTo>
                      <a:pt x="1981" y="617"/>
                    </a:lnTo>
                    <a:lnTo>
                      <a:pt x="1987" y="626"/>
                    </a:lnTo>
                    <a:lnTo>
                      <a:pt x="1993" y="610"/>
                    </a:lnTo>
                    <a:lnTo>
                      <a:pt x="2000" y="596"/>
                    </a:lnTo>
                    <a:lnTo>
                      <a:pt x="2011" y="584"/>
                    </a:lnTo>
                    <a:lnTo>
                      <a:pt x="2024" y="578"/>
                    </a:lnTo>
                    <a:lnTo>
                      <a:pt x="2026" y="567"/>
                    </a:lnTo>
                    <a:lnTo>
                      <a:pt x="2033" y="562"/>
                    </a:lnTo>
                    <a:lnTo>
                      <a:pt x="2040" y="555"/>
                    </a:lnTo>
                    <a:lnTo>
                      <a:pt x="2045" y="550"/>
                    </a:lnTo>
                    <a:lnTo>
                      <a:pt x="2047" y="538"/>
                    </a:lnTo>
                    <a:lnTo>
                      <a:pt x="2054" y="531"/>
                    </a:lnTo>
                    <a:lnTo>
                      <a:pt x="2059" y="524"/>
                    </a:lnTo>
                    <a:lnTo>
                      <a:pt x="2062" y="519"/>
                    </a:lnTo>
                    <a:lnTo>
                      <a:pt x="2059" y="509"/>
                    </a:lnTo>
                    <a:lnTo>
                      <a:pt x="2062" y="497"/>
                    </a:lnTo>
                    <a:lnTo>
                      <a:pt x="2076" y="469"/>
                    </a:lnTo>
                    <a:lnTo>
                      <a:pt x="2091" y="452"/>
                    </a:lnTo>
                    <a:lnTo>
                      <a:pt x="2105" y="443"/>
                    </a:lnTo>
                    <a:lnTo>
                      <a:pt x="2119" y="442"/>
                    </a:lnTo>
                    <a:lnTo>
                      <a:pt x="2129" y="443"/>
                    </a:lnTo>
                    <a:lnTo>
                      <a:pt x="2140" y="449"/>
                    </a:lnTo>
                    <a:lnTo>
                      <a:pt x="2148" y="452"/>
                    </a:lnTo>
                    <a:lnTo>
                      <a:pt x="2157" y="455"/>
                    </a:lnTo>
                    <a:lnTo>
                      <a:pt x="2172" y="452"/>
                    </a:lnTo>
                    <a:lnTo>
                      <a:pt x="2188" y="445"/>
                    </a:lnTo>
                    <a:lnTo>
                      <a:pt x="2202" y="435"/>
                    </a:lnTo>
                    <a:lnTo>
                      <a:pt x="2217" y="426"/>
                    </a:lnTo>
                    <a:lnTo>
                      <a:pt x="2229" y="414"/>
                    </a:lnTo>
                    <a:lnTo>
                      <a:pt x="2243" y="406"/>
                    </a:lnTo>
                    <a:lnTo>
                      <a:pt x="2257" y="399"/>
                    </a:lnTo>
                    <a:lnTo>
                      <a:pt x="2272" y="397"/>
                    </a:lnTo>
                    <a:lnTo>
                      <a:pt x="2293" y="394"/>
                    </a:lnTo>
                    <a:lnTo>
                      <a:pt x="2305" y="390"/>
                    </a:lnTo>
                    <a:lnTo>
                      <a:pt x="2308" y="385"/>
                    </a:lnTo>
                    <a:lnTo>
                      <a:pt x="2308" y="380"/>
                    </a:lnTo>
                    <a:lnTo>
                      <a:pt x="2301" y="373"/>
                    </a:lnTo>
                    <a:lnTo>
                      <a:pt x="2294" y="366"/>
                    </a:lnTo>
                    <a:lnTo>
                      <a:pt x="2289" y="361"/>
                    </a:lnTo>
                    <a:lnTo>
                      <a:pt x="2288" y="359"/>
                    </a:lnTo>
                    <a:lnTo>
                      <a:pt x="2291" y="345"/>
                    </a:lnTo>
                    <a:lnTo>
                      <a:pt x="2303" y="339"/>
                    </a:lnTo>
                    <a:lnTo>
                      <a:pt x="2313" y="333"/>
                    </a:lnTo>
                    <a:lnTo>
                      <a:pt x="2324" y="328"/>
                    </a:lnTo>
                    <a:lnTo>
                      <a:pt x="2324" y="316"/>
                    </a:lnTo>
                    <a:lnTo>
                      <a:pt x="2331" y="311"/>
                    </a:lnTo>
                    <a:lnTo>
                      <a:pt x="2341" y="311"/>
                    </a:lnTo>
                    <a:lnTo>
                      <a:pt x="2353" y="316"/>
                    </a:lnTo>
                    <a:lnTo>
                      <a:pt x="2363" y="323"/>
                    </a:lnTo>
                    <a:lnTo>
                      <a:pt x="2374" y="332"/>
                    </a:lnTo>
                    <a:lnTo>
                      <a:pt x="2382" y="339"/>
                    </a:lnTo>
                    <a:lnTo>
                      <a:pt x="2392" y="345"/>
                    </a:lnTo>
                    <a:lnTo>
                      <a:pt x="2403" y="351"/>
                    </a:lnTo>
                    <a:lnTo>
                      <a:pt x="2413" y="354"/>
                    </a:lnTo>
                    <a:lnTo>
                      <a:pt x="2417" y="351"/>
                    </a:lnTo>
                    <a:lnTo>
                      <a:pt x="2422" y="344"/>
                    </a:lnTo>
                    <a:lnTo>
                      <a:pt x="2425" y="333"/>
                    </a:lnTo>
                    <a:lnTo>
                      <a:pt x="2430" y="328"/>
                    </a:lnTo>
                    <a:lnTo>
                      <a:pt x="2435" y="321"/>
                    </a:lnTo>
                    <a:lnTo>
                      <a:pt x="2442" y="320"/>
                    </a:lnTo>
                    <a:lnTo>
                      <a:pt x="2451" y="316"/>
                    </a:lnTo>
                    <a:lnTo>
                      <a:pt x="2461" y="314"/>
                    </a:lnTo>
                    <a:lnTo>
                      <a:pt x="2451" y="304"/>
                    </a:lnTo>
                    <a:lnTo>
                      <a:pt x="2439" y="297"/>
                    </a:lnTo>
                    <a:lnTo>
                      <a:pt x="2425" y="289"/>
                    </a:lnTo>
                    <a:lnTo>
                      <a:pt x="2411" y="284"/>
                    </a:lnTo>
                    <a:lnTo>
                      <a:pt x="2394" y="277"/>
                    </a:lnTo>
                    <a:lnTo>
                      <a:pt x="2380" y="271"/>
                    </a:lnTo>
                    <a:lnTo>
                      <a:pt x="2365" y="266"/>
                    </a:lnTo>
                    <a:lnTo>
                      <a:pt x="2355" y="261"/>
                    </a:lnTo>
                    <a:lnTo>
                      <a:pt x="2337" y="251"/>
                    </a:lnTo>
                    <a:lnTo>
                      <a:pt x="2320" y="242"/>
                    </a:lnTo>
                    <a:lnTo>
                      <a:pt x="2301" y="234"/>
                    </a:lnTo>
                    <a:lnTo>
                      <a:pt x="2284" y="227"/>
                    </a:lnTo>
                    <a:lnTo>
                      <a:pt x="2263" y="220"/>
                    </a:lnTo>
                    <a:lnTo>
                      <a:pt x="2243" y="216"/>
                    </a:lnTo>
                    <a:lnTo>
                      <a:pt x="2222" y="213"/>
                    </a:lnTo>
                    <a:lnTo>
                      <a:pt x="2202" y="213"/>
                    </a:lnTo>
                    <a:lnTo>
                      <a:pt x="2190" y="213"/>
                    </a:lnTo>
                    <a:lnTo>
                      <a:pt x="2181" y="215"/>
                    </a:lnTo>
                    <a:lnTo>
                      <a:pt x="2176" y="216"/>
                    </a:lnTo>
                    <a:lnTo>
                      <a:pt x="2176" y="222"/>
                    </a:lnTo>
                    <a:lnTo>
                      <a:pt x="2177" y="234"/>
                    </a:lnTo>
                    <a:lnTo>
                      <a:pt x="2177" y="241"/>
                    </a:lnTo>
                    <a:lnTo>
                      <a:pt x="2172" y="242"/>
                    </a:lnTo>
                    <a:lnTo>
                      <a:pt x="2169" y="239"/>
                    </a:lnTo>
                    <a:lnTo>
                      <a:pt x="2153" y="227"/>
                    </a:lnTo>
                    <a:lnTo>
                      <a:pt x="2143" y="222"/>
                    </a:lnTo>
                    <a:lnTo>
                      <a:pt x="2026" y="220"/>
                    </a:lnTo>
                    <a:lnTo>
                      <a:pt x="2023" y="210"/>
                    </a:lnTo>
                    <a:lnTo>
                      <a:pt x="2019" y="203"/>
                    </a:lnTo>
                    <a:lnTo>
                      <a:pt x="2012" y="196"/>
                    </a:lnTo>
                    <a:lnTo>
                      <a:pt x="2007" y="191"/>
                    </a:lnTo>
                    <a:lnTo>
                      <a:pt x="1999" y="186"/>
                    </a:lnTo>
                    <a:lnTo>
                      <a:pt x="1990" y="184"/>
                    </a:lnTo>
                    <a:lnTo>
                      <a:pt x="1978" y="184"/>
                    </a:lnTo>
                    <a:lnTo>
                      <a:pt x="1968" y="184"/>
                    </a:lnTo>
                    <a:lnTo>
                      <a:pt x="1952" y="184"/>
                    </a:lnTo>
                    <a:lnTo>
                      <a:pt x="1937" y="186"/>
                    </a:lnTo>
                    <a:lnTo>
                      <a:pt x="1921" y="186"/>
                    </a:lnTo>
                    <a:lnTo>
                      <a:pt x="1911" y="182"/>
                    </a:lnTo>
                    <a:lnTo>
                      <a:pt x="1904" y="173"/>
                    </a:lnTo>
                    <a:lnTo>
                      <a:pt x="1899" y="167"/>
                    </a:lnTo>
                    <a:lnTo>
                      <a:pt x="1892" y="160"/>
                    </a:lnTo>
                    <a:lnTo>
                      <a:pt x="1885" y="156"/>
                    </a:lnTo>
                    <a:lnTo>
                      <a:pt x="1871" y="151"/>
                    </a:lnTo>
                    <a:lnTo>
                      <a:pt x="1859" y="148"/>
                    </a:lnTo>
                    <a:lnTo>
                      <a:pt x="1847" y="144"/>
                    </a:lnTo>
                    <a:lnTo>
                      <a:pt x="1835" y="143"/>
                    </a:lnTo>
                    <a:lnTo>
                      <a:pt x="1821" y="141"/>
                    </a:lnTo>
                    <a:lnTo>
                      <a:pt x="1808" y="139"/>
                    </a:lnTo>
                    <a:lnTo>
                      <a:pt x="1794" y="139"/>
                    </a:lnTo>
                    <a:lnTo>
                      <a:pt x="1780" y="139"/>
                    </a:lnTo>
                    <a:lnTo>
                      <a:pt x="1765" y="139"/>
                    </a:lnTo>
                    <a:lnTo>
                      <a:pt x="1756" y="143"/>
                    </a:lnTo>
                    <a:lnTo>
                      <a:pt x="1748" y="146"/>
                    </a:lnTo>
                    <a:lnTo>
                      <a:pt x="1742" y="151"/>
                    </a:lnTo>
                    <a:lnTo>
                      <a:pt x="1734" y="163"/>
                    </a:lnTo>
                    <a:lnTo>
                      <a:pt x="1732" y="179"/>
                    </a:lnTo>
                    <a:lnTo>
                      <a:pt x="1717" y="179"/>
                    </a:lnTo>
                    <a:lnTo>
                      <a:pt x="1706" y="179"/>
                    </a:lnTo>
                    <a:lnTo>
                      <a:pt x="1696" y="179"/>
                    </a:lnTo>
                    <a:lnTo>
                      <a:pt x="1687" y="179"/>
                    </a:lnTo>
                    <a:lnTo>
                      <a:pt x="1668" y="179"/>
                    </a:lnTo>
                    <a:lnTo>
                      <a:pt x="1651" y="179"/>
                    </a:lnTo>
                    <a:lnTo>
                      <a:pt x="1641" y="175"/>
                    </a:lnTo>
                    <a:lnTo>
                      <a:pt x="1636" y="172"/>
                    </a:lnTo>
                    <a:lnTo>
                      <a:pt x="1627" y="168"/>
                    </a:lnTo>
                    <a:lnTo>
                      <a:pt x="1619" y="167"/>
                    </a:lnTo>
                    <a:lnTo>
                      <a:pt x="1615" y="172"/>
                    </a:lnTo>
                    <a:lnTo>
                      <a:pt x="1613" y="180"/>
                    </a:lnTo>
                    <a:lnTo>
                      <a:pt x="1610" y="186"/>
                    </a:lnTo>
                    <a:lnTo>
                      <a:pt x="1606" y="189"/>
                    </a:lnTo>
                    <a:lnTo>
                      <a:pt x="1591" y="184"/>
                    </a:lnTo>
                    <a:lnTo>
                      <a:pt x="1582" y="173"/>
                    </a:lnTo>
                    <a:lnTo>
                      <a:pt x="1576" y="160"/>
                    </a:lnTo>
                    <a:lnTo>
                      <a:pt x="1576" y="149"/>
                    </a:lnTo>
                    <a:lnTo>
                      <a:pt x="1579" y="143"/>
                    </a:lnTo>
                    <a:lnTo>
                      <a:pt x="1582" y="132"/>
                    </a:lnTo>
                    <a:lnTo>
                      <a:pt x="1576" y="125"/>
                    </a:lnTo>
                    <a:lnTo>
                      <a:pt x="1565" y="118"/>
                    </a:lnTo>
                    <a:lnTo>
                      <a:pt x="1543" y="113"/>
                    </a:lnTo>
                    <a:lnTo>
                      <a:pt x="1512" y="112"/>
                    </a:lnTo>
                    <a:lnTo>
                      <a:pt x="1502" y="110"/>
                    </a:lnTo>
                    <a:lnTo>
                      <a:pt x="1496" y="113"/>
                    </a:lnTo>
                    <a:lnTo>
                      <a:pt x="1491" y="118"/>
                    </a:lnTo>
                    <a:lnTo>
                      <a:pt x="1491" y="130"/>
                    </a:lnTo>
                    <a:lnTo>
                      <a:pt x="1436" y="130"/>
                    </a:lnTo>
                    <a:lnTo>
                      <a:pt x="1426" y="127"/>
                    </a:lnTo>
                    <a:lnTo>
                      <a:pt x="1410" y="125"/>
                    </a:lnTo>
                    <a:lnTo>
                      <a:pt x="1391" y="122"/>
                    </a:lnTo>
                    <a:lnTo>
                      <a:pt x="1374" y="118"/>
                    </a:lnTo>
                    <a:lnTo>
                      <a:pt x="1355" y="113"/>
                    </a:lnTo>
                    <a:lnTo>
                      <a:pt x="1338" y="108"/>
                    </a:lnTo>
                    <a:lnTo>
                      <a:pt x="1326" y="103"/>
                    </a:lnTo>
                    <a:lnTo>
                      <a:pt x="1319" y="98"/>
                    </a:lnTo>
                    <a:lnTo>
                      <a:pt x="1297" y="113"/>
                    </a:lnTo>
                    <a:lnTo>
                      <a:pt x="1283" y="124"/>
                    </a:lnTo>
                    <a:lnTo>
                      <a:pt x="1273" y="127"/>
                    </a:lnTo>
                    <a:lnTo>
                      <a:pt x="1268" y="129"/>
                    </a:lnTo>
                    <a:lnTo>
                      <a:pt x="1266" y="122"/>
                    </a:lnTo>
                    <a:lnTo>
                      <a:pt x="1268" y="118"/>
                    </a:lnTo>
                    <a:lnTo>
                      <a:pt x="1278" y="108"/>
                    </a:lnTo>
                    <a:lnTo>
                      <a:pt x="1299" y="100"/>
                    </a:lnTo>
                    <a:lnTo>
                      <a:pt x="1321" y="88"/>
                    </a:lnTo>
                    <a:lnTo>
                      <a:pt x="1343" y="75"/>
                    </a:lnTo>
                    <a:lnTo>
                      <a:pt x="1355" y="62"/>
                    </a:lnTo>
                    <a:lnTo>
                      <a:pt x="1359" y="50"/>
                    </a:lnTo>
                    <a:lnTo>
                      <a:pt x="1345" y="38"/>
                    </a:lnTo>
                    <a:lnTo>
                      <a:pt x="1312" y="27"/>
                    </a:lnTo>
                    <a:lnTo>
                      <a:pt x="1257" y="27"/>
                    </a:lnTo>
                    <a:lnTo>
                      <a:pt x="1252" y="17"/>
                    </a:lnTo>
                    <a:lnTo>
                      <a:pt x="1245" y="8"/>
                    </a:lnTo>
                    <a:lnTo>
                      <a:pt x="1233" y="2"/>
                    </a:lnTo>
                    <a:lnTo>
                      <a:pt x="1219" y="0"/>
                    </a:lnTo>
                    <a:lnTo>
                      <a:pt x="1209" y="0"/>
                    </a:lnTo>
                    <a:lnTo>
                      <a:pt x="1201" y="2"/>
                    </a:lnTo>
                    <a:lnTo>
                      <a:pt x="1194" y="5"/>
                    </a:lnTo>
                    <a:lnTo>
                      <a:pt x="1189" y="10"/>
                    </a:lnTo>
                    <a:lnTo>
                      <a:pt x="1178" y="19"/>
                    </a:lnTo>
                    <a:lnTo>
                      <a:pt x="1170" y="29"/>
                    </a:lnTo>
                    <a:lnTo>
                      <a:pt x="1163" y="31"/>
                    </a:lnTo>
                    <a:lnTo>
                      <a:pt x="1152" y="36"/>
                    </a:lnTo>
                    <a:lnTo>
                      <a:pt x="1140" y="41"/>
                    </a:lnTo>
                    <a:lnTo>
                      <a:pt x="1128" y="46"/>
                    </a:lnTo>
                    <a:lnTo>
                      <a:pt x="1115" y="46"/>
                    </a:lnTo>
                    <a:lnTo>
                      <a:pt x="1106" y="48"/>
                    </a:lnTo>
                    <a:lnTo>
                      <a:pt x="1099" y="45"/>
                    </a:lnTo>
                    <a:lnTo>
                      <a:pt x="1099" y="39"/>
                    </a:lnTo>
                    <a:lnTo>
                      <a:pt x="1089" y="39"/>
                    </a:lnTo>
                    <a:lnTo>
                      <a:pt x="1077" y="43"/>
                    </a:lnTo>
                    <a:lnTo>
                      <a:pt x="1060" y="45"/>
                    </a:lnTo>
                    <a:lnTo>
                      <a:pt x="1044" y="50"/>
                    </a:lnTo>
                    <a:lnTo>
                      <a:pt x="1023" y="55"/>
                    </a:lnTo>
                    <a:lnTo>
                      <a:pt x="1006" y="62"/>
                    </a:lnTo>
                    <a:lnTo>
                      <a:pt x="987" y="70"/>
                    </a:lnTo>
                    <a:lnTo>
                      <a:pt x="974" y="82"/>
                    </a:lnTo>
                    <a:lnTo>
                      <a:pt x="968" y="89"/>
                    </a:lnTo>
                    <a:lnTo>
                      <a:pt x="963" y="100"/>
                    </a:lnTo>
                    <a:lnTo>
                      <a:pt x="958" y="106"/>
                    </a:lnTo>
                    <a:lnTo>
                      <a:pt x="953" y="112"/>
                    </a:lnTo>
                    <a:lnTo>
                      <a:pt x="943" y="110"/>
                    </a:lnTo>
                    <a:lnTo>
                      <a:pt x="932" y="110"/>
                    </a:lnTo>
                    <a:lnTo>
                      <a:pt x="919" y="110"/>
                    </a:lnTo>
                    <a:lnTo>
                      <a:pt x="905" y="112"/>
                    </a:lnTo>
                    <a:lnTo>
                      <a:pt x="891" y="112"/>
                    </a:lnTo>
                    <a:lnTo>
                      <a:pt x="881" y="117"/>
                    </a:lnTo>
                    <a:lnTo>
                      <a:pt x="874" y="122"/>
                    </a:lnTo>
                    <a:lnTo>
                      <a:pt x="872" y="134"/>
                    </a:lnTo>
                    <a:lnTo>
                      <a:pt x="874" y="143"/>
                    </a:lnTo>
                    <a:lnTo>
                      <a:pt x="881" y="155"/>
                    </a:lnTo>
                    <a:lnTo>
                      <a:pt x="872" y="156"/>
                    </a:lnTo>
                    <a:lnTo>
                      <a:pt x="863" y="156"/>
                    </a:lnTo>
                    <a:lnTo>
                      <a:pt x="857" y="155"/>
                    </a:lnTo>
                    <a:lnTo>
                      <a:pt x="850" y="155"/>
                    </a:lnTo>
                    <a:lnTo>
                      <a:pt x="839" y="155"/>
                    </a:lnTo>
                    <a:lnTo>
                      <a:pt x="829" y="155"/>
                    </a:lnTo>
                    <a:lnTo>
                      <a:pt x="817" y="163"/>
                    </a:lnTo>
                    <a:lnTo>
                      <a:pt x="810" y="168"/>
                    </a:lnTo>
                    <a:lnTo>
                      <a:pt x="805" y="168"/>
                    </a:lnTo>
                    <a:lnTo>
                      <a:pt x="803" y="165"/>
                    </a:lnTo>
                    <a:lnTo>
                      <a:pt x="798" y="156"/>
                    </a:lnTo>
                    <a:lnTo>
                      <a:pt x="798" y="149"/>
                    </a:lnTo>
                    <a:lnTo>
                      <a:pt x="796" y="143"/>
                    </a:lnTo>
                    <a:lnTo>
                      <a:pt x="795" y="139"/>
                    </a:lnTo>
                    <a:lnTo>
                      <a:pt x="790" y="148"/>
                    </a:lnTo>
                    <a:lnTo>
                      <a:pt x="784" y="156"/>
                    </a:lnTo>
                    <a:lnTo>
                      <a:pt x="776" y="161"/>
                    </a:lnTo>
                    <a:lnTo>
                      <a:pt x="769" y="168"/>
                    </a:lnTo>
                    <a:lnTo>
                      <a:pt x="772" y="179"/>
                    </a:lnTo>
                    <a:lnTo>
                      <a:pt x="781" y="191"/>
                    </a:lnTo>
                    <a:lnTo>
                      <a:pt x="783" y="201"/>
                    </a:lnTo>
                    <a:lnTo>
                      <a:pt x="779" y="215"/>
                    </a:lnTo>
                    <a:lnTo>
                      <a:pt x="776" y="227"/>
                    </a:lnTo>
                    <a:lnTo>
                      <a:pt x="783" y="244"/>
                    </a:lnTo>
                    <a:lnTo>
                      <a:pt x="786" y="258"/>
                    </a:lnTo>
                    <a:lnTo>
                      <a:pt x="783" y="265"/>
                    </a:lnTo>
                    <a:lnTo>
                      <a:pt x="774" y="259"/>
                    </a:lnTo>
                    <a:lnTo>
                      <a:pt x="769" y="251"/>
                    </a:lnTo>
                    <a:lnTo>
                      <a:pt x="764" y="237"/>
                    </a:lnTo>
                    <a:lnTo>
                      <a:pt x="760" y="223"/>
                    </a:lnTo>
                    <a:lnTo>
                      <a:pt x="757" y="206"/>
                    </a:lnTo>
                    <a:lnTo>
                      <a:pt x="755" y="192"/>
                    </a:lnTo>
                    <a:lnTo>
                      <a:pt x="755" y="179"/>
                    </a:lnTo>
                    <a:lnTo>
                      <a:pt x="755" y="172"/>
                    </a:lnTo>
                    <a:lnTo>
                      <a:pt x="759" y="160"/>
                    </a:lnTo>
                    <a:lnTo>
                      <a:pt x="764" y="151"/>
                    </a:lnTo>
                    <a:lnTo>
                      <a:pt x="762" y="146"/>
                    </a:lnTo>
                    <a:lnTo>
                      <a:pt x="760" y="144"/>
                    </a:lnTo>
                    <a:lnTo>
                      <a:pt x="753" y="141"/>
                    </a:lnTo>
                    <a:lnTo>
                      <a:pt x="741" y="139"/>
                    </a:lnTo>
                    <a:lnTo>
                      <a:pt x="731" y="137"/>
                    </a:lnTo>
                    <a:lnTo>
                      <a:pt x="721" y="141"/>
                    </a:lnTo>
                    <a:lnTo>
                      <a:pt x="710" y="146"/>
                    </a:lnTo>
                    <a:lnTo>
                      <a:pt x="700" y="155"/>
                    </a:lnTo>
                    <a:lnTo>
                      <a:pt x="690" y="161"/>
                    </a:lnTo>
                    <a:lnTo>
                      <a:pt x="683" y="172"/>
                    </a:lnTo>
                    <a:lnTo>
                      <a:pt x="678" y="180"/>
                    </a:lnTo>
                    <a:lnTo>
                      <a:pt x="678" y="189"/>
                    </a:lnTo>
                    <a:lnTo>
                      <a:pt x="678" y="204"/>
                    </a:lnTo>
                    <a:lnTo>
                      <a:pt x="683" y="218"/>
                    </a:lnTo>
                    <a:lnTo>
                      <a:pt x="690" y="229"/>
                    </a:lnTo>
                    <a:lnTo>
                      <a:pt x="700" y="241"/>
                    </a:lnTo>
                    <a:lnTo>
                      <a:pt x="705" y="251"/>
                    </a:lnTo>
                    <a:lnTo>
                      <a:pt x="704" y="256"/>
                    </a:lnTo>
                    <a:lnTo>
                      <a:pt x="697" y="256"/>
                    </a:lnTo>
                    <a:lnTo>
                      <a:pt x="686" y="253"/>
                    </a:lnTo>
                    <a:lnTo>
                      <a:pt x="673" y="246"/>
                    </a:lnTo>
                    <a:lnTo>
                      <a:pt x="659" y="239"/>
                    </a:lnTo>
                    <a:lnTo>
                      <a:pt x="643" y="232"/>
                    </a:lnTo>
                    <a:lnTo>
                      <a:pt x="635" y="229"/>
                    </a:lnTo>
                    <a:lnTo>
                      <a:pt x="612" y="222"/>
                    </a:lnTo>
                    <a:lnTo>
                      <a:pt x="597" y="222"/>
                    </a:lnTo>
                    <a:lnTo>
                      <a:pt x="588" y="220"/>
                    </a:lnTo>
                    <a:lnTo>
                      <a:pt x="585" y="225"/>
                    </a:lnTo>
                    <a:lnTo>
                      <a:pt x="585" y="230"/>
                    </a:lnTo>
                    <a:lnTo>
                      <a:pt x="588" y="237"/>
                    </a:lnTo>
                    <a:lnTo>
                      <a:pt x="585" y="247"/>
                    </a:lnTo>
                    <a:lnTo>
                      <a:pt x="583" y="254"/>
                    </a:lnTo>
                    <a:lnTo>
                      <a:pt x="580" y="254"/>
                    </a:lnTo>
                    <a:lnTo>
                      <a:pt x="576" y="256"/>
                    </a:lnTo>
                    <a:lnTo>
                      <a:pt x="568" y="249"/>
                    </a:lnTo>
                    <a:lnTo>
                      <a:pt x="561" y="246"/>
                    </a:lnTo>
                    <a:lnTo>
                      <a:pt x="545" y="247"/>
                    </a:lnTo>
                    <a:lnTo>
                      <a:pt x="528" y="254"/>
                    </a:lnTo>
                    <a:lnTo>
                      <a:pt x="518" y="256"/>
                    </a:lnTo>
                    <a:lnTo>
                      <a:pt x="507" y="258"/>
                    </a:lnTo>
                    <a:lnTo>
                      <a:pt x="497" y="256"/>
                    </a:lnTo>
                    <a:lnTo>
                      <a:pt x="490" y="256"/>
                    </a:lnTo>
                    <a:lnTo>
                      <a:pt x="482" y="247"/>
                    </a:lnTo>
                    <a:lnTo>
                      <a:pt x="470" y="247"/>
                    </a:lnTo>
                    <a:lnTo>
                      <a:pt x="454" y="253"/>
                    </a:lnTo>
                    <a:lnTo>
                      <a:pt x="439" y="263"/>
                    </a:lnTo>
                    <a:lnTo>
                      <a:pt x="420" y="273"/>
                    </a:lnTo>
                    <a:lnTo>
                      <a:pt x="406" y="284"/>
                    </a:lnTo>
                    <a:lnTo>
                      <a:pt x="392" y="290"/>
                    </a:lnTo>
                    <a:lnTo>
                      <a:pt x="384" y="294"/>
                    </a:lnTo>
                    <a:lnTo>
                      <a:pt x="373" y="290"/>
                    </a:lnTo>
                    <a:lnTo>
                      <a:pt x="370" y="284"/>
                    </a:lnTo>
                    <a:lnTo>
                      <a:pt x="370" y="273"/>
                    </a:lnTo>
                    <a:lnTo>
                      <a:pt x="372" y="265"/>
                    </a:lnTo>
                    <a:lnTo>
                      <a:pt x="370" y="254"/>
                    </a:lnTo>
                    <a:lnTo>
                      <a:pt x="368" y="251"/>
                    </a:lnTo>
                    <a:lnTo>
                      <a:pt x="363" y="247"/>
                    </a:lnTo>
                    <a:lnTo>
                      <a:pt x="358" y="253"/>
                    </a:lnTo>
                    <a:lnTo>
                      <a:pt x="351" y="263"/>
                    </a:lnTo>
                    <a:lnTo>
                      <a:pt x="344" y="285"/>
                    </a:lnTo>
                    <a:lnTo>
                      <a:pt x="347" y="290"/>
                    </a:lnTo>
                    <a:lnTo>
                      <a:pt x="353" y="301"/>
                    </a:lnTo>
                    <a:lnTo>
                      <a:pt x="347" y="308"/>
                    </a:lnTo>
                    <a:lnTo>
                      <a:pt x="337" y="311"/>
                    </a:lnTo>
                    <a:lnTo>
                      <a:pt x="323" y="308"/>
                    </a:lnTo>
                    <a:lnTo>
                      <a:pt x="311" y="311"/>
                    </a:lnTo>
                    <a:lnTo>
                      <a:pt x="306" y="313"/>
                    </a:lnTo>
                    <a:lnTo>
                      <a:pt x="303" y="320"/>
                    </a:lnTo>
                    <a:lnTo>
                      <a:pt x="298" y="327"/>
                    </a:lnTo>
                    <a:lnTo>
                      <a:pt x="294" y="335"/>
                    </a:lnTo>
                    <a:lnTo>
                      <a:pt x="287" y="340"/>
                    </a:lnTo>
                    <a:lnTo>
                      <a:pt x="277" y="344"/>
                    </a:lnTo>
                    <a:lnTo>
                      <a:pt x="263" y="344"/>
                    </a:lnTo>
                    <a:lnTo>
                      <a:pt x="246" y="339"/>
                    </a:lnTo>
                    <a:lnTo>
                      <a:pt x="246" y="359"/>
                    </a:lnTo>
                    <a:lnTo>
                      <a:pt x="234" y="356"/>
                    </a:lnTo>
                    <a:lnTo>
                      <a:pt x="227" y="352"/>
                    </a:lnTo>
                    <a:lnTo>
                      <a:pt x="222" y="345"/>
                    </a:lnTo>
                    <a:lnTo>
                      <a:pt x="220" y="340"/>
                    </a:lnTo>
                    <a:lnTo>
                      <a:pt x="215" y="323"/>
                    </a:lnTo>
                    <a:lnTo>
                      <a:pt x="210" y="311"/>
                    </a:lnTo>
                    <a:lnTo>
                      <a:pt x="224" y="311"/>
                    </a:lnTo>
                    <a:lnTo>
                      <a:pt x="237" y="311"/>
                    </a:lnTo>
                    <a:lnTo>
                      <a:pt x="249" y="311"/>
                    </a:lnTo>
                    <a:lnTo>
                      <a:pt x="265" y="316"/>
                    </a:lnTo>
                    <a:lnTo>
                      <a:pt x="275" y="316"/>
                    </a:lnTo>
                    <a:lnTo>
                      <a:pt x="289" y="313"/>
                    </a:lnTo>
                    <a:lnTo>
                      <a:pt x="299" y="308"/>
                    </a:lnTo>
                    <a:lnTo>
                      <a:pt x="308" y="301"/>
                    </a:lnTo>
                    <a:lnTo>
                      <a:pt x="308" y="290"/>
                    </a:lnTo>
                    <a:lnTo>
                      <a:pt x="303" y="282"/>
                    </a:lnTo>
                    <a:lnTo>
                      <a:pt x="287" y="271"/>
                    </a:lnTo>
                    <a:lnTo>
                      <a:pt x="263" y="261"/>
                    </a:lnTo>
                    <a:lnTo>
                      <a:pt x="251" y="256"/>
                    </a:lnTo>
                    <a:lnTo>
                      <a:pt x="239" y="251"/>
                    </a:lnTo>
                    <a:lnTo>
                      <a:pt x="225" y="244"/>
                    </a:lnTo>
                    <a:lnTo>
                      <a:pt x="212" y="239"/>
                    </a:lnTo>
                    <a:lnTo>
                      <a:pt x="196" y="234"/>
                    </a:lnTo>
                    <a:lnTo>
                      <a:pt x="184" y="229"/>
                    </a:lnTo>
                    <a:lnTo>
                      <a:pt x="174" y="225"/>
                    </a:lnTo>
                    <a:lnTo>
                      <a:pt x="167" y="225"/>
                    </a:lnTo>
                    <a:lnTo>
                      <a:pt x="163" y="223"/>
                    </a:lnTo>
                    <a:lnTo>
                      <a:pt x="153" y="225"/>
                    </a:lnTo>
                    <a:lnTo>
                      <a:pt x="145" y="229"/>
                    </a:lnTo>
                    <a:lnTo>
                      <a:pt x="138" y="235"/>
                    </a:lnTo>
                    <a:lnTo>
                      <a:pt x="129" y="241"/>
                    </a:lnTo>
                    <a:lnTo>
                      <a:pt x="127" y="251"/>
                    </a:lnTo>
                    <a:lnTo>
                      <a:pt x="129" y="254"/>
                    </a:lnTo>
                    <a:lnTo>
                      <a:pt x="136" y="259"/>
                    </a:lnTo>
                    <a:lnTo>
                      <a:pt x="143" y="263"/>
                    </a:lnTo>
                    <a:lnTo>
                      <a:pt x="146" y="271"/>
                    </a:lnTo>
                    <a:lnTo>
                      <a:pt x="141" y="280"/>
                    </a:lnTo>
                    <a:lnTo>
                      <a:pt x="138" y="292"/>
                    </a:lnTo>
                    <a:lnTo>
                      <a:pt x="141" y="304"/>
                    </a:lnTo>
                    <a:lnTo>
                      <a:pt x="146" y="316"/>
                    </a:lnTo>
                    <a:lnTo>
                      <a:pt x="143" y="323"/>
                    </a:lnTo>
                    <a:lnTo>
                      <a:pt x="141" y="332"/>
                    </a:lnTo>
                    <a:lnTo>
                      <a:pt x="143" y="337"/>
                    </a:lnTo>
                    <a:lnTo>
                      <a:pt x="148" y="344"/>
                    </a:lnTo>
                    <a:lnTo>
                      <a:pt x="153" y="351"/>
                    </a:lnTo>
                    <a:lnTo>
                      <a:pt x="157" y="357"/>
                    </a:lnTo>
                    <a:lnTo>
                      <a:pt x="153" y="361"/>
                    </a:lnTo>
                    <a:lnTo>
                      <a:pt x="151" y="364"/>
                    </a:lnTo>
                    <a:lnTo>
                      <a:pt x="160" y="373"/>
                    </a:lnTo>
                    <a:lnTo>
                      <a:pt x="167" y="385"/>
                    </a:lnTo>
                    <a:lnTo>
                      <a:pt x="160" y="397"/>
                    </a:lnTo>
                    <a:lnTo>
                      <a:pt x="148" y="411"/>
                    </a:lnTo>
                    <a:lnTo>
                      <a:pt x="132" y="423"/>
                    </a:lnTo>
                    <a:lnTo>
                      <a:pt x="122" y="435"/>
                    </a:lnTo>
                    <a:lnTo>
                      <a:pt x="127" y="442"/>
                    </a:lnTo>
                    <a:lnTo>
                      <a:pt x="134" y="454"/>
                    </a:lnTo>
                    <a:lnTo>
                      <a:pt x="127" y="455"/>
                    </a:lnTo>
                    <a:lnTo>
                      <a:pt x="120" y="459"/>
                    </a:lnTo>
                    <a:lnTo>
                      <a:pt x="112" y="462"/>
                    </a:lnTo>
                    <a:lnTo>
                      <a:pt x="107" y="464"/>
                    </a:lnTo>
                    <a:lnTo>
                      <a:pt x="95" y="462"/>
                    </a:lnTo>
                    <a:lnTo>
                      <a:pt x="81" y="461"/>
                    </a:lnTo>
                    <a:lnTo>
                      <a:pt x="69" y="461"/>
                    </a:lnTo>
                    <a:lnTo>
                      <a:pt x="59" y="466"/>
                    </a:lnTo>
                    <a:lnTo>
                      <a:pt x="50" y="471"/>
                    </a:lnTo>
                    <a:lnTo>
                      <a:pt x="52" y="478"/>
                    </a:lnTo>
                    <a:lnTo>
                      <a:pt x="64" y="493"/>
                    </a:lnTo>
                    <a:lnTo>
                      <a:pt x="65" y="504"/>
                    </a:lnTo>
                    <a:lnTo>
                      <a:pt x="62" y="509"/>
                    </a:lnTo>
                    <a:lnTo>
                      <a:pt x="59" y="512"/>
                    </a:lnTo>
                    <a:lnTo>
                      <a:pt x="52" y="509"/>
                    </a:lnTo>
                    <a:lnTo>
                      <a:pt x="46" y="505"/>
                    </a:lnTo>
                    <a:lnTo>
                      <a:pt x="41" y="500"/>
                    </a:lnTo>
                    <a:lnTo>
                      <a:pt x="38" y="498"/>
                    </a:lnTo>
                    <a:lnTo>
                      <a:pt x="29" y="502"/>
                    </a:lnTo>
                    <a:lnTo>
                      <a:pt x="24" y="511"/>
                    </a:lnTo>
                    <a:lnTo>
                      <a:pt x="17" y="523"/>
                    </a:lnTo>
                    <a:lnTo>
                      <a:pt x="17" y="535"/>
                    </a:lnTo>
                    <a:lnTo>
                      <a:pt x="14" y="545"/>
                    </a:lnTo>
                    <a:lnTo>
                      <a:pt x="9" y="552"/>
                    </a:lnTo>
                    <a:lnTo>
                      <a:pt x="2" y="557"/>
                    </a:lnTo>
                    <a:lnTo>
                      <a:pt x="0" y="569"/>
                    </a:lnTo>
                    <a:lnTo>
                      <a:pt x="9" y="567"/>
                    </a:lnTo>
                    <a:lnTo>
                      <a:pt x="19" y="567"/>
                    </a:lnTo>
                    <a:lnTo>
                      <a:pt x="31" y="567"/>
                    </a:lnTo>
                    <a:lnTo>
                      <a:pt x="45" y="567"/>
                    </a:lnTo>
                    <a:lnTo>
                      <a:pt x="50" y="569"/>
                    </a:lnTo>
                    <a:lnTo>
                      <a:pt x="55" y="578"/>
                    </a:lnTo>
                    <a:lnTo>
                      <a:pt x="59" y="586"/>
                    </a:lnTo>
                    <a:lnTo>
                      <a:pt x="60" y="596"/>
                    </a:lnTo>
                    <a:lnTo>
                      <a:pt x="57" y="605"/>
                    </a:lnTo>
                    <a:lnTo>
                      <a:pt x="53" y="614"/>
                    </a:lnTo>
                    <a:lnTo>
                      <a:pt x="57" y="627"/>
                    </a:lnTo>
                    <a:lnTo>
                      <a:pt x="62" y="641"/>
                    </a:lnTo>
                    <a:lnTo>
                      <a:pt x="57" y="646"/>
                    </a:lnTo>
                    <a:lnTo>
                      <a:pt x="52" y="652"/>
                    </a:lnTo>
                    <a:lnTo>
                      <a:pt x="45" y="664"/>
                    </a:lnTo>
                    <a:lnTo>
                      <a:pt x="43" y="681"/>
                    </a:lnTo>
                    <a:lnTo>
                      <a:pt x="43" y="688"/>
                    </a:lnTo>
                    <a:lnTo>
                      <a:pt x="48" y="691"/>
                    </a:lnTo>
                    <a:lnTo>
                      <a:pt x="55" y="691"/>
                    </a:lnTo>
                    <a:lnTo>
                      <a:pt x="65" y="693"/>
                    </a:lnTo>
                    <a:lnTo>
                      <a:pt x="74" y="691"/>
                    </a:lnTo>
                    <a:lnTo>
                      <a:pt x="84" y="689"/>
                    </a:lnTo>
                    <a:lnTo>
                      <a:pt x="91" y="686"/>
                    </a:lnTo>
                    <a:lnTo>
                      <a:pt x="102" y="686"/>
                    </a:lnTo>
                    <a:lnTo>
                      <a:pt x="108" y="689"/>
                    </a:lnTo>
                    <a:lnTo>
                      <a:pt x="112" y="698"/>
                    </a:lnTo>
                    <a:lnTo>
                      <a:pt x="115" y="707"/>
                    </a:lnTo>
                    <a:lnTo>
                      <a:pt x="124" y="712"/>
                    </a:lnTo>
                    <a:lnTo>
                      <a:pt x="124" y="732"/>
                    </a:lnTo>
                    <a:lnTo>
                      <a:pt x="124" y="734"/>
                    </a:lnTo>
                    <a:lnTo>
                      <a:pt x="127" y="736"/>
                    </a:lnTo>
                    <a:lnTo>
                      <a:pt x="129" y="739"/>
                    </a:lnTo>
                    <a:lnTo>
                      <a:pt x="134" y="737"/>
                    </a:lnTo>
                    <a:lnTo>
                      <a:pt x="141" y="736"/>
                    </a:lnTo>
                    <a:lnTo>
                      <a:pt x="146" y="731"/>
                    </a:lnTo>
                    <a:lnTo>
                      <a:pt x="153" y="727"/>
                    </a:lnTo>
                    <a:lnTo>
                      <a:pt x="157" y="722"/>
                    </a:lnTo>
                    <a:lnTo>
                      <a:pt x="165" y="720"/>
                    </a:lnTo>
                    <a:lnTo>
                      <a:pt x="172" y="725"/>
                    </a:lnTo>
                    <a:lnTo>
                      <a:pt x="184" y="739"/>
                    </a:lnTo>
                    <a:lnTo>
                      <a:pt x="196" y="751"/>
                    </a:lnTo>
                    <a:lnTo>
                      <a:pt x="205" y="758"/>
                    </a:lnTo>
                    <a:lnTo>
                      <a:pt x="212" y="755"/>
                    </a:lnTo>
                    <a:lnTo>
                      <a:pt x="222" y="751"/>
                    </a:lnTo>
                    <a:lnTo>
                      <a:pt x="232" y="746"/>
                    </a:lnTo>
                    <a:lnTo>
                      <a:pt x="239" y="743"/>
                    </a:lnTo>
                    <a:lnTo>
                      <a:pt x="236" y="741"/>
                    </a:lnTo>
                    <a:lnTo>
                      <a:pt x="232" y="741"/>
                    </a:lnTo>
                    <a:lnTo>
                      <a:pt x="227" y="741"/>
                    </a:lnTo>
                    <a:lnTo>
                      <a:pt x="225" y="741"/>
                    </a:lnTo>
                    <a:lnTo>
                      <a:pt x="220" y="739"/>
                    </a:lnTo>
                    <a:lnTo>
                      <a:pt x="217" y="732"/>
                    </a:lnTo>
                    <a:lnTo>
                      <a:pt x="222" y="727"/>
                    </a:lnTo>
                    <a:lnTo>
                      <a:pt x="237" y="720"/>
                    </a:lnTo>
                    <a:lnTo>
                      <a:pt x="244" y="717"/>
                    </a:lnTo>
                    <a:lnTo>
                      <a:pt x="253" y="713"/>
                    </a:lnTo>
                    <a:lnTo>
                      <a:pt x="261" y="710"/>
                    </a:lnTo>
                    <a:lnTo>
                      <a:pt x="268" y="710"/>
                    </a:lnTo>
                    <a:lnTo>
                      <a:pt x="263" y="713"/>
                    </a:lnTo>
                    <a:lnTo>
                      <a:pt x="258" y="719"/>
                    </a:lnTo>
                    <a:lnTo>
                      <a:pt x="260" y="722"/>
                    </a:lnTo>
                    <a:lnTo>
                      <a:pt x="261" y="729"/>
                    </a:lnTo>
                    <a:lnTo>
                      <a:pt x="260" y="732"/>
                    </a:lnTo>
                    <a:lnTo>
                      <a:pt x="258" y="736"/>
                    </a:lnTo>
                    <a:lnTo>
                      <a:pt x="251" y="739"/>
                    </a:lnTo>
                    <a:lnTo>
                      <a:pt x="244" y="743"/>
                    </a:lnTo>
                    <a:lnTo>
                      <a:pt x="248" y="751"/>
                    </a:lnTo>
                    <a:lnTo>
                      <a:pt x="258" y="760"/>
                    </a:lnTo>
                    <a:lnTo>
                      <a:pt x="270" y="765"/>
                    </a:lnTo>
                    <a:lnTo>
                      <a:pt x="284" y="772"/>
                    </a:lnTo>
                    <a:lnTo>
                      <a:pt x="294" y="777"/>
                    </a:lnTo>
                    <a:lnTo>
                      <a:pt x="304" y="784"/>
                    </a:lnTo>
                    <a:lnTo>
                      <a:pt x="311" y="793"/>
                    </a:lnTo>
                    <a:lnTo>
                      <a:pt x="315" y="808"/>
                    </a:lnTo>
                    <a:lnTo>
                      <a:pt x="317" y="808"/>
                    </a:lnTo>
                    <a:lnTo>
                      <a:pt x="322" y="805"/>
                    </a:lnTo>
                    <a:lnTo>
                      <a:pt x="327" y="805"/>
                    </a:lnTo>
                    <a:lnTo>
                      <a:pt x="335" y="805"/>
                    </a:lnTo>
                    <a:lnTo>
                      <a:pt x="341" y="810"/>
                    </a:lnTo>
                    <a:lnTo>
                      <a:pt x="344" y="817"/>
                    </a:lnTo>
                    <a:lnTo>
                      <a:pt x="347" y="825"/>
                    </a:lnTo>
                    <a:lnTo>
                      <a:pt x="353" y="829"/>
                    </a:lnTo>
                    <a:lnTo>
                      <a:pt x="360" y="834"/>
                    </a:lnTo>
                    <a:lnTo>
                      <a:pt x="365" y="837"/>
                    </a:lnTo>
                    <a:lnTo>
                      <a:pt x="370" y="844"/>
                    </a:lnTo>
                    <a:lnTo>
                      <a:pt x="375" y="849"/>
                    </a:lnTo>
                    <a:lnTo>
                      <a:pt x="385" y="853"/>
                    </a:lnTo>
                    <a:lnTo>
                      <a:pt x="394" y="846"/>
                    </a:lnTo>
                    <a:lnTo>
                      <a:pt x="403" y="841"/>
                    </a:lnTo>
                    <a:lnTo>
                      <a:pt x="406" y="839"/>
                    </a:lnTo>
                    <a:lnTo>
                      <a:pt x="411" y="839"/>
                    </a:lnTo>
                    <a:lnTo>
                      <a:pt x="411" y="842"/>
                    </a:lnTo>
                    <a:lnTo>
                      <a:pt x="415" y="848"/>
                    </a:lnTo>
                    <a:lnTo>
                      <a:pt x="413" y="849"/>
                    </a:lnTo>
                    <a:lnTo>
                      <a:pt x="415" y="851"/>
                    </a:lnTo>
                    <a:lnTo>
                      <a:pt x="421" y="853"/>
                    </a:lnTo>
                    <a:lnTo>
                      <a:pt x="427" y="837"/>
                    </a:lnTo>
                    <a:lnTo>
                      <a:pt x="435" y="827"/>
                    </a:lnTo>
                    <a:lnTo>
                      <a:pt x="423" y="817"/>
                    </a:lnTo>
                    <a:lnTo>
                      <a:pt x="413" y="803"/>
                    </a:lnTo>
                    <a:lnTo>
                      <a:pt x="404" y="786"/>
                    </a:lnTo>
                    <a:lnTo>
                      <a:pt x="401" y="772"/>
                    </a:lnTo>
                    <a:lnTo>
                      <a:pt x="394" y="762"/>
                    </a:lnTo>
                    <a:lnTo>
                      <a:pt x="389" y="753"/>
                    </a:lnTo>
                    <a:lnTo>
                      <a:pt x="389" y="746"/>
                    </a:lnTo>
                    <a:lnTo>
                      <a:pt x="394" y="739"/>
                    </a:lnTo>
                    <a:lnTo>
                      <a:pt x="397" y="731"/>
                    </a:lnTo>
                    <a:lnTo>
                      <a:pt x="403" y="727"/>
                    </a:lnTo>
                    <a:lnTo>
                      <a:pt x="404" y="725"/>
                    </a:lnTo>
                    <a:lnTo>
                      <a:pt x="411" y="724"/>
                    </a:lnTo>
                    <a:lnTo>
                      <a:pt x="416" y="720"/>
                    </a:lnTo>
                    <a:lnTo>
                      <a:pt x="421" y="720"/>
                    </a:lnTo>
                    <a:lnTo>
                      <a:pt x="428" y="715"/>
                    </a:lnTo>
                    <a:lnTo>
                      <a:pt x="437" y="713"/>
                    </a:lnTo>
                    <a:lnTo>
                      <a:pt x="447" y="712"/>
                    </a:lnTo>
                    <a:lnTo>
                      <a:pt x="459" y="712"/>
                    </a:lnTo>
                    <a:lnTo>
                      <a:pt x="468" y="712"/>
                    </a:lnTo>
                    <a:lnTo>
                      <a:pt x="475" y="713"/>
                    </a:lnTo>
                    <a:lnTo>
                      <a:pt x="480" y="715"/>
                    </a:lnTo>
                    <a:lnTo>
                      <a:pt x="485" y="720"/>
                    </a:lnTo>
                    <a:lnTo>
                      <a:pt x="492" y="729"/>
                    </a:lnTo>
                    <a:lnTo>
                      <a:pt x="501" y="739"/>
                    </a:lnTo>
                    <a:lnTo>
                      <a:pt x="487" y="743"/>
                    </a:lnTo>
                    <a:lnTo>
                      <a:pt x="475" y="741"/>
                    </a:lnTo>
                    <a:lnTo>
                      <a:pt x="463" y="741"/>
                    </a:lnTo>
                    <a:lnTo>
                      <a:pt x="451" y="746"/>
                    </a:lnTo>
                    <a:lnTo>
                      <a:pt x="442" y="750"/>
                    </a:lnTo>
                    <a:lnTo>
                      <a:pt x="439" y="753"/>
                    </a:lnTo>
                    <a:lnTo>
                      <a:pt x="442" y="762"/>
                    </a:lnTo>
                    <a:lnTo>
                      <a:pt x="451" y="768"/>
                    </a:lnTo>
                    <a:lnTo>
                      <a:pt x="456" y="779"/>
                    </a:lnTo>
                    <a:lnTo>
                      <a:pt x="464" y="789"/>
                    </a:lnTo>
                    <a:lnTo>
                      <a:pt x="470" y="798"/>
                    </a:lnTo>
                    <a:lnTo>
                      <a:pt x="473" y="811"/>
                    </a:lnTo>
                    <a:lnTo>
                      <a:pt x="482" y="806"/>
                    </a:lnTo>
                    <a:lnTo>
                      <a:pt x="490" y="805"/>
                    </a:lnTo>
                    <a:lnTo>
                      <a:pt x="494" y="813"/>
                    </a:lnTo>
                    <a:lnTo>
                      <a:pt x="499" y="823"/>
                    </a:lnTo>
                    <a:lnTo>
                      <a:pt x="485" y="823"/>
                    </a:lnTo>
                    <a:lnTo>
                      <a:pt x="476" y="827"/>
                    </a:lnTo>
                    <a:lnTo>
                      <a:pt x="475" y="835"/>
                    </a:lnTo>
                    <a:lnTo>
                      <a:pt x="487" y="842"/>
                    </a:lnTo>
                    <a:lnTo>
                      <a:pt x="492" y="858"/>
                    </a:lnTo>
                    <a:lnTo>
                      <a:pt x="490" y="863"/>
                    </a:lnTo>
                    <a:lnTo>
                      <a:pt x="489" y="868"/>
                    </a:lnTo>
                    <a:lnTo>
                      <a:pt x="490" y="875"/>
                    </a:lnTo>
                    <a:lnTo>
                      <a:pt x="494" y="880"/>
                    </a:lnTo>
                    <a:lnTo>
                      <a:pt x="495" y="875"/>
                    </a:lnTo>
                    <a:lnTo>
                      <a:pt x="504" y="873"/>
                    </a:lnTo>
                    <a:lnTo>
                      <a:pt x="509" y="870"/>
                    </a:lnTo>
                    <a:lnTo>
                      <a:pt x="514" y="866"/>
                    </a:lnTo>
                    <a:lnTo>
                      <a:pt x="525" y="863"/>
                    </a:lnTo>
                    <a:lnTo>
                      <a:pt x="537" y="860"/>
                    </a:lnTo>
                    <a:lnTo>
                      <a:pt x="550" y="865"/>
                    </a:lnTo>
                    <a:lnTo>
                      <a:pt x="566" y="872"/>
                    </a:lnTo>
                    <a:lnTo>
                      <a:pt x="573" y="875"/>
                    </a:lnTo>
                    <a:lnTo>
                      <a:pt x="580" y="878"/>
                    </a:lnTo>
                    <a:lnTo>
                      <a:pt x="585" y="882"/>
                    </a:lnTo>
                    <a:lnTo>
                      <a:pt x="597" y="885"/>
                    </a:lnTo>
                    <a:lnTo>
                      <a:pt x="599" y="889"/>
                    </a:lnTo>
                    <a:lnTo>
                      <a:pt x="600" y="892"/>
                    </a:lnTo>
                    <a:lnTo>
                      <a:pt x="600" y="901"/>
                    </a:lnTo>
                    <a:lnTo>
                      <a:pt x="602" y="911"/>
                    </a:lnTo>
                    <a:lnTo>
                      <a:pt x="609" y="909"/>
                    </a:lnTo>
                    <a:lnTo>
                      <a:pt x="618" y="913"/>
                    </a:lnTo>
                    <a:lnTo>
                      <a:pt x="624" y="909"/>
                    </a:lnTo>
                    <a:lnTo>
                      <a:pt x="630" y="904"/>
                    </a:lnTo>
                    <a:lnTo>
                      <a:pt x="636" y="901"/>
                    </a:lnTo>
                    <a:lnTo>
                      <a:pt x="643" y="897"/>
                    </a:lnTo>
                    <a:lnTo>
                      <a:pt x="647" y="889"/>
                    </a:lnTo>
                    <a:lnTo>
                      <a:pt x="652" y="882"/>
                    </a:lnTo>
                    <a:lnTo>
                      <a:pt x="657" y="877"/>
                    </a:lnTo>
                    <a:lnTo>
                      <a:pt x="666" y="875"/>
                    </a:lnTo>
                    <a:lnTo>
                      <a:pt x="669" y="875"/>
                    </a:lnTo>
                    <a:lnTo>
                      <a:pt x="674" y="877"/>
                    </a:lnTo>
                    <a:lnTo>
                      <a:pt x="681" y="880"/>
                    </a:lnTo>
                    <a:lnTo>
                      <a:pt x="690" y="878"/>
                    </a:lnTo>
                    <a:lnTo>
                      <a:pt x="695" y="880"/>
                    </a:lnTo>
                    <a:lnTo>
                      <a:pt x="700" y="884"/>
                    </a:lnTo>
                    <a:lnTo>
                      <a:pt x="712" y="880"/>
                    </a:lnTo>
                    <a:lnTo>
                      <a:pt x="722" y="872"/>
                    </a:lnTo>
                    <a:lnTo>
                      <a:pt x="724" y="872"/>
                    </a:lnTo>
                    <a:lnTo>
                      <a:pt x="729" y="865"/>
                    </a:lnTo>
                    <a:lnTo>
                      <a:pt x="741" y="860"/>
                    </a:lnTo>
                    <a:lnTo>
                      <a:pt x="745" y="863"/>
                    </a:lnTo>
                    <a:lnTo>
                      <a:pt x="747" y="872"/>
                    </a:lnTo>
                    <a:lnTo>
                      <a:pt x="747" y="880"/>
                    </a:lnTo>
                    <a:lnTo>
                      <a:pt x="753" y="885"/>
                    </a:lnTo>
                    <a:lnTo>
                      <a:pt x="765" y="880"/>
                    </a:lnTo>
                    <a:lnTo>
                      <a:pt x="779" y="877"/>
                    </a:lnTo>
                    <a:lnTo>
                      <a:pt x="788" y="877"/>
                    </a:lnTo>
                    <a:lnTo>
                      <a:pt x="796" y="878"/>
                    </a:lnTo>
                    <a:lnTo>
                      <a:pt x="796" y="877"/>
                    </a:lnTo>
                    <a:lnTo>
                      <a:pt x="791" y="863"/>
                    </a:lnTo>
                    <a:lnTo>
                      <a:pt x="779" y="858"/>
                    </a:lnTo>
                    <a:lnTo>
                      <a:pt x="781" y="848"/>
                    </a:lnTo>
                    <a:lnTo>
                      <a:pt x="786" y="837"/>
                    </a:lnTo>
                    <a:lnTo>
                      <a:pt x="791" y="829"/>
                    </a:lnTo>
                    <a:lnTo>
                      <a:pt x="798" y="825"/>
                    </a:lnTo>
                    <a:lnTo>
                      <a:pt x="814" y="823"/>
                    </a:lnTo>
                    <a:lnTo>
                      <a:pt x="829" y="820"/>
                    </a:lnTo>
                    <a:lnTo>
                      <a:pt x="843" y="813"/>
                    </a:lnTo>
                    <a:lnTo>
                      <a:pt x="855" y="805"/>
                    </a:lnTo>
                    <a:lnTo>
                      <a:pt x="863" y="793"/>
                    </a:lnTo>
                    <a:lnTo>
                      <a:pt x="870" y="779"/>
                    </a:lnTo>
                    <a:lnTo>
                      <a:pt x="874" y="763"/>
                    </a:lnTo>
                    <a:lnTo>
                      <a:pt x="877" y="744"/>
                    </a:lnTo>
                    <a:lnTo>
                      <a:pt x="891" y="737"/>
                    </a:lnTo>
                    <a:lnTo>
                      <a:pt x="901" y="725"/>
                    </a:lnTo>
                    <a:lnTo>
                      <a:pt x="910" y="713"/>
                    </a:lnTo>
                    <a:lnTo>
                      <a:pt x="920" y="712"/>
                    </a:lnTo>
                    <a:lnTo>
                      <a:pt x="932" y="710"/>
                    </a:lnTo>
                    <a:lnTo>
                      <a:pt x="941" y="708"/>
                    </a:lnTo>
                    <a:lnTo>
                      <a:pt x="944" y="703"/>
                    </a:lnTo>
                    <a:lnTo>
                      <a:pt x="949" y="700"/>
                    </a:lnTo>
                    <a:lnTo>
                      <a:pt x="949" y="688"/>
                    </a:lnTo>
                    <a:lnTo>
                      <a:pt x="953" y="681"/>
                    </a:lnTo>
                    <a:lnTo>
                      <a:pt x="960" y="674"/>
                    </a:lnTo>
                    <a:lnTo>
                      <a:pt x="968" y="669"/>
                    </a:lnTo>
                    <a:lnTo>
                      <a:pt x="979" y="665"/>
                    </a:lnTo>
                    <a:lnTo>
                      <a:pt x="989" y="664"/>
                    </a:lnTo>
                    <a:lnTo>
                      <a:pt x="999" y="658"/>
                    </a:lnTo>
                    <a:lnTo>
                      <a:pt x="1010" y="655"/>
                    </a:lnTo>
                    <a:lnTo>
                      <a:pt x="1020" y="652"/>
                    </a:lnTo>
                    <a:lnTo>
                      <a:pt x="1030" y="648"/>
                    </a:lnTo>
                    <a:lnTo>
                      <a:pt x="1037" y="641"/>
                    </a:lnTo>
                    <a:lnTo>
                      <a:pt x="1049" y="636"/>
                    </a:lnTo>
                    <a:lnTo>
                      <a:pt x="1060" y="638"/>
                    </a:lnTo>
                    <a:lnTo>
                      <a:pt x="1075" y="643"/>
                    </a:lnTo>
                    <a:lnTo>
                      <a:pt x="1089" y="648"/>
                    </a:lnTo>
                    <a:lnTo>
                      <a:pt x="1106" y="652"/>
                    </a:lnTo>
                    <a:lnTo>
                      <a:pt x="1113" y="648"/>
                    </a:lnTo>
                    <a:lnTo>
                      <a:pt x="1120" y="645"/>
                    </a:lnTo>
                    <a:lnTo>
                      <a:pt x="1123" y="638"/>
                    </a:lnTo>
                    <a:lnTo>
                      <a:pt x="1128" y="631"/>
                    </a:lnTo>
                    <a:lnTo>
                      <a:pt x="1133" y="617"/>
                    </a:lnTo>
                    <a:lnTo>
                      <a:pt x="1144" y="612"/>
                    </a:lnTo>
                    <a:lnTo>
                      <a:pt x="1152" y="612"/>
                    </a:lnTo>
                    <a:lnTo>
                      <a:pt x="1168" y="615"/>
                    </a:lnTo>
                    <a:lnTo>
                      <a:pt x="1180" y="619"/>
                    </a:lnTo>
                    <a:lnTo>
                      <a:pt x="1187" y="626"/>
                    </a:lnTo>
                    <a:lnTo>
                      <a:pt x="1190" y="634"/>
                    </a:lnTo>
                    <a:lnTo>
                      <a:pt x="1195" y="639"/>
                    </a:lnTo>
                    <a:lnTo>
                      <a:pt x="1202" y="643"/>
                    </a:lnTo>
                    <a:lnTo>
                      <a:pt x="1209" y="645"/>
                    </a:lnTo>
                    <a:lnTo>
                      <a:pt x="1221" y="643"/>
                    </a:lnTo>
                    <a:lnTo>
                      <a:pt x="1233" y="641"/>
                    </a:lnTo>
                    <a:lnTo>
                      <a:pt x="1242" y="641"/>
                    </a:lnTo>
                    <a:lnTo>
                      <a:pt x="1252" y="645"/>
                    </a:lnTo>
                    <a:lnTo>
                      <a:pt x="1259" y="648"/>
                    </a:lnTo>
                    <a:lnTo>
                      <a:pt x="1268" y="653"/>
                    </a:lnTo>
                    <a:lnTo>
                      <a:pt x="1275" y="657"/>
                    </a:lnTo>
                    <a:lnTo>
                      <a:pt x="1283" y="660"/>
                    </a:lnTo>
                    <a:lnTo>
                      <a:pt x="1293" y="664"/>
                    </a:lnTo>
                    <a:lnTo>
                      <a:pt x="1305" y="665"/>
                    </a:lnTo>
                    <a:lnTo>
                      <a:pt x="1316" y="664"/>
                    </a:lnTo>
                    <a:lnTo>
                      <a:pt x="1328" y="660"/>
                    </a:lnTo>
                    <a:lnTo>
                      <a:pt x="1340" y="657"/>
                    </a:lnTo>
                    <a:lnTo>
                      <a:pt x="1354" y="653"/>
                    </a:lnTo>
                    <a:lnTo>
                      <a:pt x="1366" y="648"/>
                    </a:lnTo>
                    <a:lnTo>
                      <a:pt x="1379" y="648"/>
                    </a:lnTo>
                    <a:lnTo>
                      <a:pt x="1393" y="648"/>
                    </a:lnTo>
                    <a:lnTo>
                      <a:pt x="1409" y="653"/>
                    </a:lnTo>
                    <a:lnTo>
                      <a:pt x="1422" y="653"/>
                    </a:lnTo>
                    <a:lnTo>
                      <a:pt x="1433" y="650"/>
                    </a:lnTo>
                    <a:lnTo>
                      <a:pt x="1440" y="639"/>
                    </a:lnTo>
                    <a:lnTo>
                      <a:pt x="1447" y="627"/>
                    </a:lnTo>
                    <a:lnTo>
                      <a:pt x="1452" y="612"/>
                    </a:lnTo>
                    <a:lnTo>
                      <a:pt x="1460" y="600"/>
                    </a:lnTo>
                    <a:lnTo>
                      <a:pt x="1474" y="591"/>
                    </a:lnTo>
                    <a:lnTo>
                      <a:pt x="1496" y="588"/>
                    </a:lnTo>
                    <a:lnTo>
                      <a:pt x="1510" y="588"/>
                    </a:lnTo>
                    <a:lnTo>
                      <a:pt x="1520" y="593"/>
                    </a:lnTo>
                    <a:lnTo>
                      <a:pt x="1529" y="598"/>
                    </a:lnTo>
                    <a:lnTo>
                      <a:pt x="1536" y="609"/>
                    </a:lnTo>
                    <a:lnTo>
                      <a:pt x="1541" y="617"/>
                    </a:lnTo>
                    <a:lnTo>
                      <a:pt x="1546" y="629"/>
                    </a:lnTo>
                    <a:lnTo>
                      <a:pt x="1551" y="639"/>
                    </a:lnTo>
                    <a:lnTo>
                      <a:pt x="1558" y="652"/>
                    </a:lnTo>
                    <a:lnTo>
                      <a:pt x="1563" y="657"/>
                    </a:lnTo>
                    <a:lnTo>
                      <a:pt x="1576" y="660"/>
                    </a:lnTo>
                    <a:lnTo>
                      <a:pt x="1586" y="664"/>
                    </a:lnTo>
                    <a:lnTo>
                      <a:pt x="1596" y="670"/>
                    </a:lnTo>
                    <a:lnTo>
                      <a:pt x="1600" y="676"/>
                    </a:lnTo>
                    <a:lnTo>
                      <a:pt x="1606" y="686"/>
                    </a:lnTo>
                    <a:lnTo>
                      <a:pt x="1612" y="693"/>
                    </a:lnTo>
                    <a:lnTo>
                      <a:pt x="1624" y="696"/>
                    </a:lnTo>
                    <a:lnTo>
                      <a:pt x="1632" y="693"/>
                    </a:lnTo>
                    <a:lnTo>
                      <a:pt x="1641" y="688"/>
                    </a:lnTo>
                    <a:lnTo>
                      <a:pt x="1649" y="682"/>
                    </a:lnTo>
                    <a:lnTo>
                      <a:pt x="1665" y="681"/>
                    </a:lnTo>
                    <a:lnTo>
                      <a:pt x="1665" y="694"/>
                    </a:lnTo>
                    <a:lnTo>
                      <a:pt x="1656" y="703"/>
                    </a:lnTo>
                    <a:lnTo>
                      <a:pt x="1649" y="717"/>
                    </a:lnTo>
                    <a:lnTo>
                      <a:pt x="1643" y="731"/>
                    </a:lnTo>
                    <a:lnTo>
                      <a:pt x="1636" y="739"/>
                    </a:lnTo>
                    <a:lnTo>
                      <a:pt x="1625" y="743"/>
                    </a:lnTo>
                    <a:lnTo>
                      <a:pt x="1615" y="746"/>
                    </a:lnTo>
                    <a:lnTo>
                      <a:pt x="1608" y="748"/>
                    </a:lnTo>
                    <a:lnTo>
                      <a:pt x="1610" y="753"/>
                    </a:lnTo>
                    <a:lnTo>
                      <a:pt x="1615" y="762"/>
                    </a:lnTo>
                    <a:lnTo>
                      <a:pt x="1615" y="772"/>
                    </a:lnTo>
                    <a:lnTo>
                      <a:pt x="1610" y="780"/>
                    </a:lnTo>
                    <a:lnTo>
                      <a:pt x="1608" y="786"/>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522" name="Freeform 258"/>
              <p:cNvSpPr>
                <a:spLocks/>
              </p:cNvSpPr>
              <p:nvPr/>
            </p:nvSpPr>
            <p:spPr bwMode="auto">
              <a:xfrm>
                <a:off x="5999957" y="2651125"/>
                <a:ext cx="1406525" cy="887412"/>
              </a:xfrm>
              <a:custGeom>
                <a:avLst/>
                <a:gdLst/>
                <a:ahLst/>
                <a:cxnLst>
                  <a:cxn ang="0">
                    <a:pos x="659" y="330"/>
                  </a:cxn>
                  <a:cxn ang="0">
                    <a:pos x="707" y="294"/>
                  </a:cxn>
                  <a:cxn ang="0">
                    <a:pos x="669" y="294"/>
                  </a:cxn>
                  <a:cxn ang="0">
                    <a:pos x="635" y="270"/>
                  </a:cxn>
                  <a:cxn ang="0">
                    <a:pos x="680" y="239"/>
                  </a:cxn>
                  <a:cxn ang="0">
                    <a:pos x="686" y="263"/>
                  </a:cxn>
                  <a:cxn ang="0">
                    <a:pos x="745" y="254"/>
                  </a:cxn>
                  <a:cxn ang="0">
                    <a:pos x="745" y="284"/>
                  </a:cxn>
                  <a:cxn ang="0">
                    <a:pos x="757" y="299"/>
                  </a:cxn>
                  <a:cxn ang="0">
                    <a:pos x="762" y="320"/>
                  </a:cxn>
                  <a:cxn ang="0">
                    <a:pos x="767" y="339"/>
                  </a:cxn>
                  <a:cxn ang="0">
                    <a:pos x="793" y="328"/>
                  </a:cxn>
                  <a:cxn ang="0">
                    <a:pos x="784" y="266"/>
                  </a:cxn>
                  <a:cxn ang="0">
                    <a:pos x="807" y="229"/>
                  </a:cxn>
                  <a:cxn ang="0">
                    <a:pos x="836" y="184"/>
                  </a:cxn>
                  <a:cxn ang="0">
                    <a:pos x="857" y="151"/>
                  </a:cxn>
                  <a:cxn ang="0">
                    <a:pos x="870" y="94"/>
                  </a:cxn>
                  <a:cxn ang="0">
                    <a:pos x="821" y="88"/>
                  </a:cxn>
                  <a:cxn ang="0">
                    <a:pos x="772" y="51"/>
                  </a:cxn>
                  <a:cxn ang="0">
                    <a:pos x="731" y="0"/>
                  </a:cxn>
                  <a:cxn ang="0">
                    <a:pos x="661" y="51"/>
                  </a:cxn>
                  <a:cxn ang="0">
                    <a:pos x="587" y="60"/>
                  </a:cxn>
                  <a:cxn ang="0">
                    <a:pos x="514" y="76"/>
                  </a:cxn>
                  <a:cxn ang="0">
                    <a:pos x="463" y="53"/>
                  </a:cxn>
                  <a:cxn ang="0">
                    <a:pos x="411" y="46"/>
                  </a:cxn>
                  <a:cxn ang="0">
                    <a:pos x="354" y="29"/>
                  </a:cxn>
                  <a:cxn ang="0">
                    <a:pos x="310" y="60"/>
                  </a:cxn>
                  <a:cxn ang="0">
                    <a:pos x="241" y="64"/>
                  </a:cxn>
                  <a:cxn ang="0">
                    <a:pos x="181" y="86"/>
                  </a:cxn>
                  <a:cxn ang="0">
                    <a:pos x="153" y="122"/>
                  </a:cxn>
                  <a:cxn ang="0">
                    <a:pos x="95" y="175"/>
                  </a:cxn>
                  <a:cxn ang="0">
                    <a:pos x="35" y="235"/>
                  </a:cxn>
                  <a:cxn ang="0">
                    <a:pos x="12" y="275"/>
                  </a:cxn>
                  <a:cxn ang="0">
                    <a:pos x="35" y="311"/>
                  </a:cxn>
                  <a:cxn ang="0">
                    <a:pos x="95" y="327"/>
                  </a:cxn>
                  <a:cxn ang="0">
                    <a:pos x="84" y="364"/>
                  </a:cxn>
                  <a:cxn ang="0">
                    <a:pos x="78" y="392"/>
                  </a:cxn>
                  <a:cxn ang="0">
                    <a:pos x="134" y="414"/>
                  </a:cxn>
                  <a:cxn ang="0">
                    <a:pos x="169" y="437"/>
                  </a:cxn>
                  <a:cxn ang="0">
                    <a:pos x="217" y="442"/>
                  </a:cxn>
                  <a:cxn ang="0">
                    <a:pos x="272" y="440"/>
                  </a:cxn>
                  <a:cxn ang="0">
                    <a:pos x="306" y="419"/>
                  </a:cxn>
                  <a:cxn ang="0">
                    <a:pos x="341" y="431"/>
                  </a:cxn>
                  <a:cxn ang="0">
                    <a:pos x="351" y="485"/>
                  </a:cxn>
                  <a:cxn ang="0">
                    <a:pos x="365" y="504"/>
                  </a:cxn>
                  <a:cxn ang="0">
                    <a:pos x="392" y="536"/>
                  </a:cxn>
                  <a:cxn ang="0">
                    <a:pos x="406" y="538"/>
                  </a:cxn>
                  <a:cxn ang="0">
                    <a:pos x="446" y="517"/>
                  </a:cxn>
                  <a:cxn ang="0">
                    <a:pos x="508" y="542"/>
                  </a:cxn>
                  <a:cxn ang="0">
                    <a:pos x="539" y="542"/>
                  </a:cxn>
                  <a:cxn ang="0">
                    <a:pos x="585" y="524"/>
                  </a:cxn>
                  <a:cxn ang="0">
                    <a:pos x="638" y="500"/>
                  </a:cxn>
                  <a:cxn ang="0">
                    <a:pos x="666" y="457"/>
                  </a:cxn>
                  <a:cxn ang="0">
                    <a:pos x="692" y="416"/>
                  </a:cxn>
                  <a:cxn ang="0">
                    <a:pos x="676" y="358"/>
                  </a:cxn>
                </a:cxnLst>
                <a:rect l="0" t="0" r="r" b="b"/>
                <a:pathLst>
                  <a:path w="886" h="559">
                    <a:moveTo>
                      <a:pt x="674" y="352"/>
                    </a:moveTo>
                    <a:lnTo>
                      <a:pt x="673" y="352"/>
                    </a:lnTo>
                    <a:lnTo>
                      <a:pt x="673" y="347"/>
                    </a:lnTo>
                    <a:lnTo>
                      <a:pt x="673" y="342"/>
                    </a:lnTo>
                    <a:lnTo>
                      <a:pt x="664" y="339"/>
                    </a:lnTo>
                    <a:lnTo>
                      <a:pt x="659" y="330"/>
                    </a:lnTo>
                    <a:lnTo>
                      <a:pt x="662" y="323"/>
                    </a:lnTo>
                    <a:lnTo>
                      <a:pt x="669" y="318"/>
                    </a:lnTo>
                    <a:lnTo>
                      <a:pt x="674" y="309"/>
                    </a:lnTo>
                    <a:lnTo>
                      <a:pt x="685" y="304"/>
                    </a:lnTo>
                    <a:lnTo>
                      <a:pt x="697" y="299"/>
                    </a:lnTo>
                    <a:lnTo>
                      <a:pt x="707" y="294"/>
                    </a:lnTo>
                    <a:lnTo>
                      <a:pt x="697" y="290"/>
                    </a:lnTo>
                    <a:lnTo>
                      <a:pt x="688" y="289"/>
                    </a:lnTo>
                    <a:lnTo>
                      <a:pt x="681" y="285"/>
                    </a:lnTo>
                    <a:lnTo>
                      <a:pt x="676" y="284"/>
                    </a:lnTo>
                    <a:lnTo>
                      <a:pt x="673" y="289"/>
                    </a:lnTo>
                    <a:lnTo>
                      <a:pt x="669" y="294"/>
                    </a:lnTo>
                    <a:lnTo>
                      <a:pt x="662" y="294"/>
                    </a:lnTo>
                    <a:lnTo>
                      <a:pt x="655" y="292"/>
                    </a:lnTo>
                    <a:lnTo>
                      <a:pt x="650" y="285"/>
                    </a:lnTo>
                    <a:lnTo>
                      <a:pt x="647" y="278"/>
                    </a:lnTo>
                    <a:lnTo>
                      <a:pt x="638" y="275"/>
                    </a:lnTo>
                    <a:lnTo>
                      <a:pt x="635" y="270"/>
                    </a:lnTo>
                    <a:lnTo>
                      <a:pt x="637" y="263"/>
                    </a:lnTo>
                    <a:lnTo>
                      <a:pt x="643" y="261"/>
                    </a:lnTo>
                    <a:lnTo>
                      <a:pt x="650" y="260"/>
                    </a:lnTo>
                    <a:lnTo>
                      <a:pt x="657" y="258"/>
                    </a:lnTo>
                    <a:lnTo>
                      <a:pt x="668" y="249"/>
                    </a:lnTo>
                    <a:lnTo>
                      <a:pt x="680" y="239"/>
                    </a:lnTo>
                    <a:lnTo>
                      <a:pt x="680" y="235"/>
                    </a:lnTo>
                    <a:lnTo>
                      <a:pt x="686" y="234"/>
                    </a:lnTo>
                    <a:lnTo>
                      <a:pt x="693" y="235"/>
                    </a:lnTo>
                    <a:lnTo>
                      <a:pt x="697" y="242"/>
                    </a:lnTo>
                    <a:lnTo>
                      <a:pt x="692" y="253"/>
                    </a:lnTo>
                    <a:lnTo>
                      <a:pt x="686" y="263"/>
                    </a:lnTo>
                    <a:lnTo>
                      <a:pt x="697" y="260"/>
                    </a:lnTo>
                    <a:lnTo>
                      <a:pt x="707" y="254"/>
                    </a:lnTo>
                    <a:lnTo>
                      <a:pt x="717" y="249"/>
                    </a:lnTo>
                    <a:lnTo>
                      <a:pt x="729" y="247"/>
                    </a:lnTo>
                    <a:lnTo>
                      <a:pt x="736" y="251"/>
                    </a:lnTo>
                    <a:lnTo>
                      <a:pt x="745" y="254"/>
                    </a:lnTo>
                    <a:lnTo>
                      <a:pt x="743" y="260"/>
                    </a:lnTo>
                    <a:lnTo>
                      <a:pt x="745" y="265"/>
                    </a:lnTo>
                    <a:lnTo>
                      <a:pt x="741" y="270"/>
                    </a:lnTo>
                    <a:lnTo>
                      <a:pt x="740" y="275"/>
                    </a:lnTo>
                    <a:lnTo>
                      <a:pt x="740" y="280"/>
                    </a:lnTo>
                    <a:lnTo>
                      <a:pt x="745" y="284"/>
                    </a:lnTo>
                    <a:lnTo>
                      <a:pt x="747" y="282"/>
                    </a:lnTo>
                    <a:lnTo>
                      <a:pt x="752" y="282"/>
                    </a:lnTo>
                    <a:lnTo>
                      <a:pt x="760" y="284"/>
                    </a:lnTo>
                    <a:lnTo>
                      <a:pt x="766" y="292"/>
                    </a:lnTo>
                    <a:lnTo>
                      <a:pt x="762" y="296"/>
                    </a:lnTo>
                    <a:lnTo>
                      <a:pt x="757" y="299"/>
                    </a:lnTo>
                    <a:lnTo>
                      <a:pt x="757" y="304"/>
                    </a:lnTo>
                    <a:lnTo>
                      <a:pt x="759" y="304"/>
                    </a:lnTo>
                    <a:lnTo>
                      <a:pt x="762" y="308"/>
                    </a:lnTo>
                    <a:lnTo>
                      <a:pt x="764" y="311"/>
                    </a:lnTo>
                    <a:lnTo>
                      <a:pt x="766" y="316"/>
                    </a:lnTo>
                    <a:lnTo>
                      <a:pt x="762" y="320"/>
                    </a:lnTo>
                    <a:lnTo>
                      <a:pt x="760" y="327"/>
                    </a:lnTo>
                    <a:lnTo>
                      <a:pt x="760" y="330"/>
                    </a:lnTo>
                    <a:lnTo>
                      <a:pt x="764" y="332"/>
                    </a:lnTo>
                    <a:lnTo>
                      <a:pt x="760" y="335"/>
                    </a:lnTo>
                    <a:lnTo>
                      <a:pt x="760" y="339"/>
                    </a:lnTo>
                    <a:lnTo>
                      <a:pt x="767" y="339"/>
                    </a:lnTo>
                    <a:lnTo>
                      <a:pt x="771" y="335"/>
                    </a:lnTo>
                    <a:lnTo>
                      <a:pt x="778" y="335"/>
                    </a:lnTo>
                    <a:lnTo>
                      <a:pt x="779" y="330"/>
                    </a:lnTo>
                    <a:lnTo>
                      <a:pt x="784" y="330"/>
                    </a:lnTo>
                    <a:lnTo>
                      <a:pt x="788" y="328"/>
                    </a:lnTo>
                    <a:lnTo>
                      <a:pt x="793" y="328"/>
                    </a:lnTo>
                    <a:lnTo>
                      <a:pt x="800" y="321"/>
                    </a:lnTo>
                    <a:lnTo>
                      <a:pt x="803" y="309"/>
                    </a:lnTo>
                    <a:lnTo>
                      <a:pt x="802" y="294"/>
                    </a:lnTo>
                    <a:lnTo>
                      <a:pt x="798" y="284"/>
                    </a:lnTo>
                    <a:lnTo>
                      <a:pt x="791" y="273"/>
                    </a:lnTo>
                    <a:lnTo>
                      <a:pt x="784" y="266"/>
                    </a:lnTo>
                    <a:lnTo>
                      <a:pt x="778" y="258"/>
                    </a:lnTo>
                    <a:lnTo>
                      <a:pt x="776" y="249"/>
                    </a:lnTo>
                    <a:lnTo>
                      <a:pt x="784" y="246"/>
                    </a:lnTo>
                    <a:lnTo>
                      <a:pt x="791" y="241"/>
                    </a:lnTo>
                    <a:lnTo>
                      <a:pt x="798" y="234"/>
                    </a:lnTo>
                    <a:lnTo>
                      <a:pt x="807" y="229"/>
                    </a:lnTo>
                    <a:lnTo>
                      <a:pt x="810" y="218"/>
                    </a:lnTo>
                    <a:lnTo>
                      <a:pt x="815" y="210"/>
                    </a:lnTo>
                    <a:lnTo>
                      <a:pt x="821" y="203"/>
                    </a:lnTo>
                    <a:lnTo>
                      <a:pt x="829" y="198"/>
                    </a:lnTo>
                    <a:lnTo>
                      <a:pt x="831" y="192"/>
                    </a:lnTo>
                    <a:lnTo>
                      <a:pt x="836" y="184"/>
                    </a:lnTo>
                    <a:lnTo>
                      <a:pt x="836" y="174"/>
                    </a:lnTo>
                    <a:lnTo>
                      <a:pt x="831" y="165"/>
                    </a:lnTo>
                    <a:lnTo>
                      <a:pt x="829" y="160"/>
                    </a:lnTo>
                    <a:lnTo>
                      <a:pt x="836" y="158"/>
                    </a:lnTo>
                    <a:lnTo>
                      <a:pt x="846" y="155"/>
                    </a:lnTo>
                    <a:lnTo>
                      <a:pt x="857" y="151"/>
                    </a:lnTo>
                    <a:lnTo>
                      <a:pt x="864" y="143"/>
                    </a:lnTo>
                    <a:lnTo>
                      <a:pt x="870" y="129"/>
                    </a:lnTo>
                    <a:lnTo>
                      <a:pt x="877" y="115"/>
                    </a:lnTo>
                    <a:lnTo>
                      <a:pt x="886" y="106"/>
                    </a:lnTo>
                    <a:lnTo>
                      <a:pt x="886" y="93"/>
                    </a:lnTo>
                    <a:lnTo>
                      <a:pt x="870" y="94"/>
                    </a:lnTo>
                    <a:lnTo>
                      <a:pt x="862" y="100"/>
                    </a:lnTo>
                    <a:lnTo>
                      <a:pt x="853" y="105"/>
                    </a:lnTo>
                    <a:lnTo>
                      <a:pt x="845" y="108"/>
                    </a:lnTo>
                    <a:lnTo>
                      <a:pt x="833" y="105"/>
                    </a:lnTo>
                    <a:lnTo>
                      <a:pt x="827" y="98"/>
                    </a:lnTo>
                    <a:lnTo>
                      <a:pt x="821" y="88"/>
                    </a:lnTo>
                    <a:lnTo>
                      <a:pt x="817" y="82"/>
                    </a:lnTo>
                    <a:lnTo>
                      <a:pt x="807" y="76"/>
                    </a:lnTo>
                    <a:lnTo>
                      <a:pt x="797" y="72"/>
                    </a:lnTo>
                    <a:lnTo>
                      <a:pt x="784" y="69"/>
                    </a:lnTo>
                    <a:lnTo>
                      <a:pt x="779" y="64"/>
                    </a:lnTo>
                    <a:lnTo>
                      <a:pt x="772" y="51"/>
                    </a:lnTo>
                    <a:lnTo>
                      <a:pt x="767" y="41"/>
                    </a:lnTo>
                    <a:lnTo>
                      <a:pt x="762" y="29"/>
                    </a:lnTo>
                    <a:lnTo>
                      <a:pt x="757" y="21"/>
                    </a:lnTo>
                    <a:lnTo>
                      <a:pt x="750" y="10"/>
                    </a:lnTo>
                    <a:lnTo>
                      <a:pt x="741" y="5"/>
                    </a:lnTo>
                    <a:lnTo>
                      <a:pt x="731" y="0"/>
                    </a:lnTo>
                    <a:lnTo>
                      <a:pt x="717" y="0"/>
                    </a:lnTo>
                    <a:lnTo>
                      <a:pt x="695" y="3"/>
                    </a:lnTo>
                    <a:lnTo>
                      <a:pt x="681" y="12"/>
                    </a:lnTo>
                    <a:lnTo>
                      <a:pt x="673" y="24"/>
                    </a:lnTo>
                    <a:lnTo>
                      <a:pt x="668" y="39"/>
                    </a:lnTo>
                    <a:lnTo>
                      <a:pt x="661" y="51"/>
                    </a:lnTo>
                    <a:lnTo>
                      <a:pt x="654" y="62"/>
                    </a:lnTo>
                    <a:lnTo>
                      <a:pt x="643" y="65"/>
                    </a:lnTo>
                    <a:lnTo>
                      <a:pt x="630" y="65"/>
                    </a:lnTo>
                    <a:lnTo>
                      <a:pt x="614" y="60"/>
                    </a:lnTo>
                    <a:lnTo>
                      <a:pt x="600" y="60"/>
                    </a:lnTo>
                    <a:lnTo>
                      <a:pt x="587" y="60"/>
                    </a:lnTo>
                    <a:lnTo>
                      <a:pt x="575" y="65"/>
                    </a:lnTo>
                    <a:lnTo>
                      <a:pt x="561" y="69"/>
                    </a:lnTo>
                    <a:lnTo>
                      <a:pt x="549" y="72"/>
                    </a:lnTo>
                    <a:lnTo>
                      <a:pt x="537" y="76"/>
                    </a:lnTo>
                    <a:lnTo>
                      <a:pt x="526" y="77"/>
                    </a:lnTo>
                    <a:lnTo>
                      <a:pt x="514" y="76"/>
                    </a:lnTo>
                    <a:lnTo>
                      <a:pt x="504" y="72"/>
                    </a:lnTo>
                    <a:lnTo>
                      <a:pt x="496" y="69"/>
                    </a:lnTo>
                    <a:lnTo>
                      <a:pt x="489" y="65"/>
                    </a:lnTo>
                    <a:lnTo>
                      <a:pt x="480" y="60"/>
                    </a:lnTo>
                    <a:lnTo>
                      <a:pt x="473" y="57"/>
                    </a:lnTo>
                    <a:lnTo>
                      <a:pt x="463" y="53"/>
                    </a:lnTo>
                    <a:lnTo>
                      <a:pt x="454" y="53"/>
                    </a:lnTo>
                    <a:lnTo>
                      <a:pt x="442" y="55"/>
                    </a:lnTo>
                    <a:lnTo>
                      <a:pt x="430" y="57"/>
                    </a:lnTo>
                    <a:lnTo>
                      <a:pt x="423" y="55"/>
                    </a:lnTo>
                    <a:lnTo>
                      <a:pt x="416" y="51"/>
                    </a:lnTo>
                    <a:lnTo>
                      <a:pt x="411" y="46"/>
                    </a:lnTo>
                    <a:lnTo>
                      <a:pt x="408" y="38"/>
                    </a:lnTo>
                    <a:lnTo>
                      <a:pt x="401" y="31"/>
                    </a:lnTo>
                    <a:lnTo>
                      <a:pt x="389" y="27"/>
                    </a:lnTo>
                    <a:lnTo>
                      <a:pt x="373" y="24"/>
                    </a:lnTo>
                    <a:lnTo>
                      <a:pt x="365" y="24"/>
                    </a:lnTo>
                    <a:lnTo>
                      <a:pt x="354" y="29"/>
                    </a:lnTo>
                    <a:lnTo>
                      <a:pt x="349" y="43"/>
                    </a:lnTo>
                    <a:lnTo>
                      <a:pt x="344" y="50"/>
                    </a:lnTo>
                    <a:lnTo>
                      <a:pt x="341" y="57"/>
                    </a:lnTo>
                    <a:lnTo>
                      <a:pt x="334" y="60"/>
                    </a:lnTo>
                    <a:lnTo>
                      <a:pt x="327" y="64"/>
                    </a:lnTo>
                    <a:lnTo>
                      <a:pt x="310" y="60"/>
                    </a:lnTo>
                    <a:lnTo>
                      <a:pt x="296" y="55"/>
                    </a:lnTo>
                    <a:lnTo>
                      <a:pt x="281" y="50"/>
                    </a:lnTo>
                    <a:lnTo>
                      <a:pt x="270" y="48"/>
                    </a:lnTo>
                    <a:lnTo>
                      <a:pt x="258" y="53"/>
                    </a:lnTo>
                    <a:lnTo>
                      <a:pt x="251" y="60"/>
                    </a:lnTo>
                    <a:lnTo>
                      <a:pt x="241" y="64"/>
                    </a:lnTo>
                    <a:lnTo>
                      <a:pt x="231" y="67"/>
                    </a:lnTo>
                    <a:lnTo>
                      <a:pt x="220" y="70"/>
                    </a:lnTo>
                    <a:lnTo>
                      <a:pt x="210" y="76"/>
                    </a:lnTo>
                    <a:lnTo>
                      <a:pt x="200" y="77"/>
                    </a:lnTo>
                    <a:lnTo>
                      <a:pt x="189" y="81"/>
                    </a:lnTo>
                    <a:lnTo>
                      <a:pt x="181" y="86"/>
                    </a:lnTo>
                    <a:lnTo>
                      <a:pt x="174" y="93"/>
                    </a:lnTo>
                    <a:lnTo>
                      <a:pt x="170" y="100"/>
                    </a:lnTo>
                    <a:lnTo>
                      <a:pt x="170" y="112"/>
                    </a:lnTo>
                    <a:lnTo>
                      <a:pt x="165" y="115"/>
                    </a:lnTo>
                    <a:lnTo>
                      <a:pt x="162" y="120"/>
                    </a:lnTo>
                    <a:lnTo>
                      <a:pt x="153" y="122"/>
                    </a:lnTo>
                    <a:lnTo>
                      <a:pt x="141" y="124"/>
                    </a:lnTo>
                    <a:lnTo>
                      <a:pt x="131" y="125"/>
                    </a:lnTo>
                    <a:lnTo>
                      <a:pt x="122" y="137"/>
                    </a:lnTo>
                    <a:lnTo>
                      <a:pt x="112" y="149"/>
                    </a:lnTo>
                    <a:lnTo>
                      <a:pt x="98" y="156"/>
                    </a:lnTo>
                    <a:lnTo>
                      <a:pt x="95" y="175"/>
                    </a:lnTo>
                    <a:lnTo>
                      <a:pt x="91" y="191"/>
                    </a:lnTo>
                    <a:lnTo>
                      <a:pt x="84" y="205"/>
                    </a:lnTo>
                    <a:lnTo>
                      <a:pt x="76" y="217"/>
                    </a:lnTo>
                    <a:lnTo>
                      <a:pt x="64" y="225"/>
                    </a:lnTo>
                    <a:lnTo>
                      <a:pt x="50" y="232"/>
                    </a:lnTo>
                    <a:lnTo>
                      <a:pt x="35" y="235"/>
                    </a:lnTo>
                    <a:lnTo>
                      <a:pt x="19" y="237"/>
                    </a:lnTo>
                    <a:lnTo>
                      <a:pt x="12" y="241"/>
                    </a:lnTo>
                    <a:lnTo>
                      <a:pt x="7" y="249"/>
                    </a:lnTo>
                    <a:lnTo>
                      <a:pt x="2" y="260"/>
                    </a:lnTo>
                    <a:lnTo>
                      <a:pt x="0" y="270"/>
                    </a:lnTo>
                    <a:lnTo>
                      <a:pt x="12" y="275"/>
                    </a:lnTo>
                    <a:lnTo>
                      <a:pt x="17" y="289"/>
                    </a:lnTo>
                    <a:lnTo>
                      <a:pt x="17" y="290"/>
                    </a:lnTo>
                    <a:lnTo>
                      <a:pt x="19" y="297"/>
                    </a:lnTo>
                    <a:lnTo>
                      <a:pt x="29" y="299"/>
                    </a:lnTo>
                    <a:lnTo>
                      <a:pt x="33" y="304"/>
                    </a:lnTo>
                    <a:lnTo>
                      <a:pt x="35" y="311"/>
                    </a:lnTo>
                    <a:lnTo>
                      <a:pt x="45" y="316"/>
                    </a:lnTo>
                    <a:lnTo>
                      <a:pt x="59" y="321"/>
                    </a:lnTo>
                    <a:lnTo>
                      <a:pt x="69" y="316"/>
                    </a:lnTo>
                    <a:lnTo>
                      <a:pt x="79" y="313"/>
                    </a:lnTo>
                    <a:lnTo>
                      <a:pt x="88" y="316"/>
                    </a:lnTo>
                    <a:lnTo>
                      <a:pt x="95" y="327"/>
                    </a:lnTo>
                    <a:lnTo>
                      <a:pt x="91" y="333"/>
                    </a:lnTo>
                    <a:lnTo>
                      <a:pt x="84" y="339"/>
                    </a:lnTo>
                    <a:lnTo>
                      <a:pt x="78" y="342"/>
                    </a:lnTo>
                    <a:lnTo>
                      <a:pt x="76" y="351"/>
                    </a:lnTo>
                    <a:lnTo>
                      <a:pt x="79" y="358"/>
                    </a:lnTo>
                    <a:lnTo>
                      <a:pt x="84" y="364"/>
                    </a:lnTo>
                    <a:lnTo>
                      <a:pt x="79" y="368"/>
                    </a:lnTo>
                    <a:lnTo>
                      <a:pt x="72" y="370"/>
                    </a:lnTo>
                    <a:lnTo>
                      <a:pt x="72" y="375"/>
                    </a:lnTo>
                    <a:lnTo>
                      <a:pt x="74" y="382"/>
                    </a:lnTo>
                    <a:lnTo>
                      <a:pt x="76" y="390"/>
                    </a:lnTo>
                    <a:lnTo>
                      <a:pt x="78" y="392"/>
                    </a:lnTo>
                    <a:lnTo>
                      <a:pt x="83" y="394"/>
                    </a:lnTo>
                    <a:lnTo>
                      <a:pt x="93" y="399"/>
                    </a:lnTo>
                    <a:lnTo>
                      <a:pt x="105" y="406"/>
                    </a:lnTo>
                    <a:lnTo>
                      <a:pt x="117" y="406"/>
                    </a:lnTo>
                    <a:lnTo>
                      <a:pt x="127" y="411"/>
                    </a:lnTo>
                    <a:lnTo>
                      <a:pt x="134" y="414"/>
                    </a:lnTo>
                    <a:lnTo>
                      <a:pt x="146" y="418"/>
                    </a:lnTo>
                    <a:lnTo>
                      <a:pt x="148" y="421"/>
                    </a:lnTo>
                    <a:lnTo>
                      <a:pt x="152" y="428"/>
                    </a:lnTo>
                    <a:lnTo>
                      <a:pt x="155" y="428"/>
                    </a:lnTo>
                    <a:lnTo>
                      <a:pt x="160" y="428"/>
                    </a:lnTo>
                    <a:lnTo>
                      <a:pt x="169" y="437"/>
                    </a:lnTo>
                    <a:lnTo>
                      <a:pt x="184" y="442"/>
                    </a:lnTo>
                    <a:lnTo>
                      <a:pt x="195" y="442"/>
                    </a:lnTo>
                    <a:lnTo>
                      <a:pt x="205" y="442"/>
                    </a:lnTo>
                    <a:lnTo>
                      <a:pt x="210" y="440"/>
                    </a:lnTo>
                    <a:lnTo>
                      <a:pt x="215" y="438"/>
                    </a:lnTo>
                    <a:lnTo>
                      <a:pt x="217" y="442"/>
                    </a:lnTo>
                    <a:lnTo>
                      <a:pt x="219" y="450"/>
                    </a:lnTo>
                    <a:lnTo>
                      <a:pt x="227" y="442"/>
                    </a:lnTo>
                    <a:lnTo>
                      <a:pt x="241" y="437"/>
                    </a:lnTo>
                    <a:lnTo>
                      <a:pt x="255" y="440"/>
                    </a:lnTo>
                    <a:lnTo>
                      <a:pt x="267" y="444"/>
                    </a:lnTo>
                    <a:lnTo>
                      <a:pt x="272" y="440"/>
                    </a:lnTo>
                    <a:lnTo>
                      <a:pt x="281" y="435"/>
                    </a:lnTo>
                    <a:lnTo>
                      <a:pt x="287" y="430"/>
                    </a:lnTo>
                    <a:lnTo>
                      <a:pt x="294" y="428"/>
                    </a:lnTo>
                    <a:lnTo>
                      <a:pt x="296" y="423"/>
                    </a:lnTo>
                    <a:lnTo>
                      <a:pt x="299" y="421"/>
                    </a:lnTo>
                    <a:lnTo>
                      <a:pt x="306" y="419"/>
                    </a:lnTo>
                    <a:lnTo>
                      <a:pt x="317" y="421"/>
                    </a:lnTo>
                    <a:lnTo>
                      <a:pt x="320" y="416"/>
                    </a:lnTo>
                    <a:lnTo>
                      <a:pt x="324" y="416"/>
                    </a:lnTo>
                    <a:lnTo>
                      <a:pt x="327" y="423"/>
                    </a:lnTo>
                    <a:lnTo>
                      <a:pt x="334" y="430"/>
                    </a:lnTo>
                    <a:lnTo>
                      <a:pt x="341" y="431"/>
                    </a:lnTo>
                    <a:lnTo>
                      <a:pt x="351" y="437"/>
                    </a:lnTo>
                    <a:lnTo>
                      <a:pt x="358" y="447"/>
                    </a:lnTo>
                    <a:lnTo>
                      <a:pt x="363" y="459"/>
                    </a:lnTo>
                    <a:lnTo>
                      <a:pt x="360" y="471"/>
                    </a:lnTo>
                    <a:lnTo>
                      <a:pt x="356" y="478"/>
                    </a:lnTo>
                    <a:lnTo>
                      <a:pt x="351" y="485"/>
                    </a:lnTo>
                    <a:lnTo>
                      <a:pt x="349" y="499"/>
                    </a:lnTo>
                    <a:lnTo>
                      <a:pt x="349" y="500"/>
                    </a:lnTo>
                    <a:lnTo>
                      <a:pt x="351" y="504"/>
                    </a:lnTo>
                    <a:lnTo>
                      <a:pt x="356" y="502"/>
                    </a:lnTo>
                    <a:lnTo>
                      <a:pt x="363" y="502"/>
                    </a:lnTo>
                    <a:lnTo>
                      <a:pt x="365" y="504"/>
                    </a:lnTo>
                    <a:lnTo>
                      <a:pt x="367" y="509"/>
                    </a:lnTo>
                    <a:lnTo>
                      <a:pt x="368" y="512"/>
                    </a:lnTo>
                    <a:lnTo>
                      <a:pt x="373" y="516"/>
                    </a:lnTo>
                    <a:lnTo>
                      <a:pt x="377" y="529"/>
                    </a:lnTo>
                    <a:lnTo>
                      <a:pt x="389" y="538"/>
                    </a:lnTo>
                    <a:lnTo>
                      <a:pt x="392" y="536"/>
                    </a:lnTo>
                    <a:lnTo>
                      <a:pt x="397" y="536"/>
                    </a:lnTo>
                    <a:lnTo>
                      <a:pt x="401" y="536"/>
                    </a:lnTo>
                    <a:lnTo>
                      <a:pt x="401" y="540"/>
                    </a:lnTo>
                    <a:lnTo>
                      <a:pt x="404" y="542"/>
                    </a:lnTo>
                    <a:lnTo>
                      <a:pt x="404" y="540"/>
                    </a:lnTo>
                    <a:lnTo>
                      <a:pt x="406" y="538"/>
                    </a:lnTo>
                    <a:lnTo>
                      <a:pt x="406" y="531"/>
                    </a:lnTo>
                    <a:lnTo>
                      <a:pt x="406" y="524"/>
                    </a:lnTo>
                    <a:lnTo>
                      <a:pt x="411" y="523"/>
                    </a:lnTo>
                    <a:lnTo>
                      <a:pt x="420" y="521"/>
                    </a:lnTo>
                    <a:lnTo>
                      <a:pt x="435" y="521"/>
                    </a:lnTo>
                    <a:lnTo>
                      <a:pt x="446" y="517"/>
                    </a:lnTo>
                    <a:lnTo>
                      <a:pt x="456" y="514"/>
                    </a:lnTo>
                    <a:lnTo>
                      <a:pt x="466" y="517"/>
                    </a:lnTo>
                    <a:lnTo>
                      <a:pt x="478" y="521"/>
                    </a:lnTo>
                    <a:lnTo>
                      <a:pt x="483" y="533"/>
                    </a:lnTo>
                    <a:lnTo>
                      <a:pt x="496" y="540"/>
                    </a:lnTo>
                    <a:lnTo>
                      <a:pt x="508" y="542"/>
                    </a:lnTo>
                    <a:lnTo>
                      <a:pt x="520" y="545"/>
                    </a:lnTo>
                    <a:lnTo>
                      <a:pt x="518" y="552"/>
                    </a:lnTo>
                    <a:lnTo>
                      <a:pt x="523" y="559"/>
                    </a:lnTo>
                    <a:lnTo>
                      <a:pt x="526" y="554"/>
                    </a:lnTo>
                    <a:lnTo>
                      <a:pt x="530" y="547"/>
                    </a:lnTo>
                    <a:lnTo>
                      <a:pt x="539" y="542"/>
                    </a:lnTo>
                    <a:lnTo>
                      <a:pt x="547" y="540"/>
                    </a:lnTo>
                    <a:lnTo>
                      <a:pt x="561" y="536"/>
                    </a:lnTo>
                    <a:lnTo>
                      <a:pt x="573" y="531"/>
                    </a:lnTo>
                    <a:lnTo>
                      <a:pt x="575" y="526"/>
                    </a:lnTo>
                    <a:lnTo>
                      <a:pt x="578" y="523"/>
                    </a:lnTo>
                    <a:lnTo>
                      <a:pt x="585" y="524"/>
                    </a:lnTo>
                    <a:lnTo>
                      <a:pt x="592" y="526"/>
                    </a:lnTo>
                    <a:lnTo>
                      <a:pt x="604" y="523"/>
                    </a:lnTo>
                    <a:lnTo>
                      <a:pt x="616" y="517"/>
                    </a:lnTo>
                    <a:lnTo>
                      <a:pt x="623" y="509"/>
                    </a:lnTo>
                    <a:lnTo>
                      <a:pt x="635" y="504"/>
                    </a:lnTo>
                    <a:lnTo>
                      <a:pt x="638" y="500"/>
                    </a:lnTo>
                    <a:lnTo>
                      <a:pt x="642" y="495"/>
                    </a:lnTo>
                    <a:lnTo>
                      <a:pt x="647" y="492"/>
                    </a:lnTo>
                    <a:lnTo>
                      <a:pt x="654" y="483"/>
                    </a:lnTo>
                    <a:lnTo>
                      <a:pt x="657" y="474"/>
                    </a:lnTo>
                    <a:lnTo>
                      <a:pt x="662" y="466"/>
                    </a:lnTo>
                    <a:lnTo>
                      <a:pt x="666" y="457"/>
                    </a:lnTo>
                    <a:lnTo>
                      <a:pt x="673" y="450"/>
                    </a:lnTo>
                    <a:lnTo>
                      <a:pt x="680" y="442"/>
                    </a:lnTo>
                    <a:lnTo>
                      <a:pt x="686" y="438"/>
                    </a:lnTo>
                    <a:lnTo>
                      <a:pt x="686" y="430"/>
                    </a:lnTo>
                    <a:lnTo>
                      <a:pt x="690" y="425"/>
                    </a:lnTo>
                    <a:lnTo>
                      <a:pt x="692" y="416"/>
                    </a:lnTo>
                    <a:lnTo>
                      <a:pt x="695" y="407"/>
                    </a:lnTo>
                    <a:lnTo>
                      <a:pt x="693" y="392"/>
                    </a:lnTo>
                    <a:lnTo>
                      <a:pt x="690" y="382"/>
                    </a:lnTo>
                    <a:lnTo>
                      <a:pt x="685" y="373"/>
                    </a:lnTo>
                    <a:lnTo>
                      <a:pt x="680" y="364"/>
                    </a:lnTo>
                    <a:lnTo>
                      <a:pt x="676" y="358"/>
                    </a:lnTo>
                    <a:lnTo>
                      <a:pt x="674" y="352"/>
                    </a:lnTo>
                    <a:lnTo>
                      <a:pt x="674" y="352"/>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523" name="Freeform 259"/>
              <p:cNvSpPr>
                <a:spLocks/>
              </p:cNvSpPr>
              <p:nvPr/>
            </p:nvSpPr>
            <p:spPr bwMode="auto">
              <a:xfrm>
                <a:off x="8405019" y="1987550"/>
                <a:ext cx="82550" cy="34925"/>
              </a:xfrm>
              <a:custGeom>
                <a:avLst/>
                <a:gdLst/>
                <a:ahLst/>
                <a:cxnLst>
                  <a:cxn ang="0">
                    <a:pos x="6" y="22"/>
                  </a:cxn>
                  <a:cxn ang="0">
                    <a:pos x="0" y="19"/>
                  </a:cxn>
                  <a:cxn ang="0">
                    <a:pos x="0" y="17"/>
                  </a:cxn>
                  <a:cxn ang="0">
                    <a:pos x="2" y="10"/>
                  </a:cxn>
                  <a:cxn ang="0">
                    <a:pos x="9" y="5"/>
                  </a:cxn>
                  <a:cxn ang="0">
                    <a:pos x="16" y="0"/>
                  </a:cxn>
                  <a:cxn ang="0">
                    <a:pos x="25" y="0"/>
                  </a:cxn>
                  <a:cxn ang="0">
                    <a:pos x="31" y="0"/>
                  </a:cxn>
                  <a:cxn ang="0">
                    <a:pos x="40" y="3"/>
                  </a:cxn>
                  <a:cxn ang="0">
                    <a:pos x="49" y="7"/>
                  </a:cxn>
                  <a:cxn ang="0">
                    <a:pos x="52" y="12"/>
                  </a:cxn>
                  <a:cxn ang="0">
                    <a:pos x="45" y="16"/>
                  </a:cxn>
                  <a:cxn ang="0">
                    <a:pos x="30" y="19"/>
                  </a:cxn>
                  <a:cxn ang="0">
                    <a:pos x="14" y="21"/>
                  </a:cxn>
                  <a:cxn ang="0">
                    <a:pos x="6" y="22"/>
                  </a:cxn>
                </a:cxnLst>
                <a:rect l="0" t="0" r="r" b="b"/>
                <a:pathLst>
                  <a:path w="52" h="22">
                    <a:moveTo>
                      <a:pt x="6" y="22"/>
                    </a:moveTo>
                    <a:lnTo>
                      <a:pt x="0" y="19"/>
                    </a:lnTo>
                    <a:lnTo>
                      <a:pt x="0" y="17"/>
                    </a:lnTo>
                    <a:lnTo>
                      <a:pt x="2" y="10"/>
                    </a:lnTo>
                    <a:lnTo>
                      <a:pt x="9" y="5"/>
                    </a:lnTo>
                    <a:lnTo>
                      <a:pt x="16" y="0"/>
                    </a:lnTo>
                    <a:lnTo>
                      <a:pt x="25" y="0"/>
                    </a:lnTo>
                    <a:lnTo>
                      <a:pt x="31" y="0"/>
                    </a:lnTo>
                    <a:lnTo>
                      <a:pt x="40" y="3"/>
                    </a:lnTo>
                    <a:lnTo>
                      <a:pt x="49" y="7"/>
                    </a:lnTo>
                    <a:lnTo>
                      <a:pt x="52" y="12"/>
                    </a:lnTo>
                    <a:lnTo>
                      <a:pt x="45" y="16"/>
                    </a:lnTo>
                    <a:lnTo>
                      <a:pt x="30" y="19"/>
                    </a:lnTo>
                    <a:lnTo>
                      <a:pt x="14" y="21"/>
                    </a:lnTo>
                    <a:lnTo>
                      <a:pt x="6" y="22"/>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524" name="Freeform 260"/>
              <p:cNvSpPr>
                <a:spLocks/>
              </p:cNvSpPr>
              <p:nvPr/>
            </p:nvSpPr>
            <p:spPr bwMode="auto">
              <a:xfrm>
                <a:off x="8162132" y="2055813"/>
                <a:ext cx="33338" cy="15875"/>
              </a:xfrm>
              <a:custGeom>
                <a:avLst/>
                <a:gdLst/>
                <a:ahLst/>
                <a:cxnLst>
                  <a:cxn ang="0">
                    <a:pos x="16" y="10"/>
                  </a:cxn>
                  <a:cxn ang="0">
                    <a:pos x="18" y="7"/>
                  </a:cxn>
                  <a:cxn ang="0">
                    <a:pos x="21" y="5"/>
                  </a:cxn>
                  <a:cxn ang="0">
                    <a:pos x="19" y="2"/>
                  </a:cxn>
                  <a:cxn ang="0">
                    <a:pos x="18" y="0"/>
                  </a:cxn>
                  <a:cxn ang="0">
                    <a:pos x="0" y="0"/>
                  </a:cxn>
                  <a:cxn ang="0">
                    <a:pos x="6" y="7"/>
                  </a:cxn>
                  <a:cxn ang="0">
                    <a:pos x="16" y="10"/>
                  </a:cxn>
                </a:cxnLst>
                <a:rect l="0" t="0" r="r" b="b"/>
                <a:pathLst>
                  <a:path w="21" h="10">
                    <a:moveTo>
                      <a:pt x="16" y="10"/>
                    </a:moveTo>
                    <a:lnTo>
                      <a:pt x="18" y="7"/>
                    </a:lnTo>
                    <a:lnTo>
                      <a:pt x="21" y="5"/>
                    </a:lnTo>
                    <a:lnTo>
                      <a:pt x="19" y="2"/>
                    </a:lnTo>
                    <a:lnTo>
                      <a:pt x="18" y="0"/>
                    </a:lnTo>
                    <a:lnTo>
                      <a:pt x="0" y="0"/>
                    </a:lnTo>
                    <a:lnTo>
                      <a:pt x="6" y="7"/>
                    </a:lnTo>
                    <a:lnTo>
                      <a:pt x="16" y="10"/>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525" name="Freeform 261"/>
              <p:cNvSpPr>
                <a:spLocks/>
              </p:cNvSpPr>
              <p:nvPr/>
            </p:nvSpPr>
            <p:spPr bwMode="auto">
              <a:xfrm>
                <a:off x="7411244" y="1798638"/>
                <a:ext cx="17463" cy="19050"/>
              </a:xfrm>
              <a:custGeom>
                <a:avLst/>
                <a:gdLst/>
                <a:ahLst/>
                <a:cxnLst>
                  <a:cxn ang="0">
                    <a:pos x="11" y="6"/>
                  </a:cxn>
                  <a:cxn ang="0">
                    <a:pos x="6" y="0"/>
                  </a:cxn>
                  <a:cxn ang="0">
                    <a:pos x="2" y="2"/>
                  </a:cxn>
                  <a:cxn ang="0">
                    <a:pos x="0" y="7"/>
                  </a:cxn>
                  <a:cxn ang="0">
                    <a:pos x="0" y="11"/>
                  </a:cxn>
                  <a:cxn ang="0">
                    <a:pos x="6" y="12"/>
                  </a:cxn>
                  <a:cxn ang="0">
                    <a:pos x="7" y="9"/>
                  </a:cxn>
                  <a:cxn ang="0">
                    <a:pos x="11" y="4"/>
                  </a:cxn>
                  <a:cxn ang="0">
                    <a:pos x="9" y="4"/>
                  </a:cxn>
                  <a:cxn ang="0">
                    <a:pos x="11" y="6"/>
                  </a:cxn>
                </a:cxnLst>
                <a:rect l="0" t="0" r="r" b="b"/>
                <a:pathLst>
                  <a:path w="11" h="12">
                    <a:moveTo>
                      <a:pt x="11" y="6"/>
                    </a:moveTo>
                    <a:lnTo>
                      <a:pt x="6" y="0"/>
                    </a:lnTo>
                    <a:lnTo>
                      <a:pt x="2" y="2"/>
                    </a:lnTo>
                    <a:lnTo>
                      <a:pt x="0" y="7"/>
                    </a:lnTo>
                    <a:lnTo>
                      <a:pt x="0" y="11"/>
                    </a:lnTo>
                    <a:lnTo>
                      <a:pt x="6" y="12"/>
                    </a:lnTo>
                    <a:lnTo>
                      <a:pt x="7" y="9"/>
                    </a:lnTo>
                    <a:lnTo>
                      <a:pt x="11" y="4"/>
                    </a:lnTo>
                    <a:lnTo>
                      <a:pt x="9" y="4"/>
                    </a:lnTo>
                    <a:lnTo>
                      <a:pt x="11" y="6"/>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526" name="Freeform 262"/>
              <p:cNvSpPr>
                <a:spLocks/>
              </p:cNvSpPr>
              <p:nvPr/>
            </p:nvSpPr>
            <p:spPr bwMode="auto">
              <a:xfrm>
                <a:off x="6871494" y="1857375"/>
                <a:ext cx="34925" cy="20637"/>
              </a:xfrm>
              <a:custGeom>
                <a:avLst/>
                <a:gdLst/>
                <a:ahLst/>
                <a:cxnLst>
                  <a:cxn ang="0">
                    <a:pos x="22" y="10"/>
                  </a:cxn>
                  <a:cxn ang="0">
                    <a:pos x="17" y="12"/>
                  </a:cxn>
                  <a:cxn ang="0">
                    <a:pos x="12" y="13"/>
                  </a:cxn>
                  <a:cxn ang="0">
                    <a:pos x="3" y="12"/>
                  </a:cxn>
                  <a:cxn ang="0">
                    <a:pos x="0" y="8"/>
                  </a:cxn>
                  <a:cxn ang="0">
                    <a:pos x="3" y="1"/>
                  </a:cxn>
                  <a:cxn ang="0">
                    <a:pos x="12" y="0"/>
                  </a:cxn>
                  <a:cxn ang="0">
                    <a:pos x="19" y="1"/>
                  </a:cxn>
                  <a:cxn ang="0">
                    <a:pos x="22" y="8"/>
                  </a:cxn>
                  <a:cxn ang="0">
                    <a:pos x="20" y="10"/>
                  </a:cxn>
                  <a:cxn ang="0">
                    <a:pos x="19" y="13"/>
                  </a:cxn>
                  <a:cxn ang="0">
                    <a:pos x="22" y="10"/>
                  </a:cxn>
                </a:cxnLst>
                <a:rect l="0" t="0" r="r" b="b"/>
                <a:pathLst>
                  <a:path w="22" h="13">
                    <a:moveTo>
                      <a:pt x="22" y="10"/>
                    </a:moveTo>
                    <a:lnTo>
                      <a:pt x="17" y="12"/>
                    </a:lnTo>
                    <a:lnTo>
                      <a:pt x="12" y="13"/>
                    </a:lnTo>
                    <a:lnTo>
                      <a:pt x="3" y="12"/>
                    </a:lnTo>
                    <a:lnTo>
                      <a:pt x="0" y="8"/>
                    </a:lnTo>
                    <a:lnTo>
                      <a:pt x="3" y="1"/>
                    </a:lnTo>
                    <a:lnTo>
                      <a:pt x="12" y="0"/>
                    </a:lnTo>
                    <a:lnTo>
                      <a:pt x="19" y="1"/>
                    </a:lnTo>
                    <a:lnTo>
                      <a:pt x="22" y="8"/>
                    </a:lnTo>
                    <a:lnTo>
                      <a:pt x="20" y="10"/>
                    </a:lnTo>
                    <a:lnTo>
                      <a:pt x="19" y="13"/>
                    </a:lnTo>
                    <a:lnTo>
                      <a:pt x="22" y="10"/>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527" name="Freeform 263"/>
              <p:cNvSpPr>
                <a:spLocks/>
              </p:cNvSpPr>
              <p:nvPr/>
            </p:nvSpPr>
            <p:spPr bwMode="auto">
              <a:xfrm>
                <a:off x="6587332" y="1624013"/>
                <a:ext cx="139700" cy="76200"/>
              </a:xfrm>
              <a:custGeom>
                <a:avLst/>
                <a:gdLst/>
                <a:ahLst/>
                <a:cxnLst>
                  <a:cxn ang="0">
                    <a:pos x="7" y="48"/>
                  </a:cxn>
                  <a:cxn ang="0">
                    <a:pos x="0" y="47"/>
                  </a:cxn>
                  <a:cxn ang="0">
                    <a:pos x="0" y="42"/>
                  </a:cxn>
                  <a:cxn ang="0">
                    <a:pos x="3" y="33"/>
                  </a:cxn>
                  <a:cxn ang="0">
                    <a:pos x="9" y="31"/>
                  </a:cxn>
                  <a:cxn ang="0">
                    <a:pos x="15" y="21"/>
                  </a:cxn>
                  <a:cxn ang="0">
                    <a:pos x="24" y="11"/>
                  </a:cxn>
                  <a:cxn ang="0">
                    <a:pos x="33" y="2"/>
                  </a:cxn>
                  <a:cxn ang="0">
                    <a:pos x="46" y="0"/>
                  </a:cxn>
                  <a:cxn ang="0">
                    <a:pos x="48" y="0"/>
                  </a:cxn>
                  <a:cxn ang="0">
                    <a:pos x="52" y="0"/>
                  </a:cxn>
                  <a:cxn ang="0">
                    <a:pos x="52" y="6"/>
                  </a:cxn>
                  <a:cxn ang="0">
                    <a:pos x="52" y="11"/>
                  </a:cxn>
                  <a:cxn ang="0">
                    <a:pos x="55" y="7"/>
                  </a:cxn>
                  <a:cxn ang="0">
                    <a:pos x="60" y="6"/>
                  </a:cxn>
                  <a:cxn ang="0">
                    <a:pos x="67" y="7"/>
                  </a:cxn>
                  <a:cxn ang="0">
                    <a:pos x="76" y="12"/>
                  </a:cxn>
                  <a:cxn ang="0">
                    <a:pos x="84" y="19"/>
                  </a:cxn>
                  <a:cxn ang="0">
                    <a:pos x="88" y="26"/>
                  </a:cxn>
                  <a:cxn ang="0">
                    <a:pos x="83" y="31"/>
                  </a:cxn>
                  <a:cxn ang="0">
                    <a:pos x="72" y="36"/>
                  </a:cxn>
                  <a:cxn ang="0">
                    <a:pos x="60" y="36"/>
                  </a:cxn>
                  <a:cxn ang="0">
                    <a:pos x="52" y="38"/>
                  </a:cxn>
                  <a:cxn ang="0">
                    <a:pos x="46" y="38"/>
                  </a:cxn>
                  <a:cxn ang="0">
                    <a:pos x="41" y="40"/>
                  </a:cxn>
                  <a:cxn ang="0">
                    <a:pos x="36" y="40"/>
                  </a:cxn>
                  <a:cxn ang="0">
                    <a:pos x="34" y="42"/>
                  </a:cxn>
                  <a:cxn ang="0">
                    <a:pos x="7" y="48"/>
                  </a:cxn>
                </a:cxnLst>
                <a:rect l="0" t="0" r="r" b="b"/>
                <a:pathLst>
                  <a:path w="88" h="48">
                    <a:moveTo>
                      <a:pt x="7" y="48"/>
                    </a:moveTo>
                    <a:lnTo>
                      <a:pt x="0" y="47"/>
                    </a:lnTo>
                    <a:lnTo>
                      <a:pt x="0" y="42"/>
                    </a:lnTo>
                    <a:lnTo>
                      <a:pt x="3" y="33"/>
                    </a:lnTo>
                    <a:lnTo>
                      <a:pt x="9" y="31"/>
                    </a:lnTo>
                    <a:lnTo>
                      <a:pt x="15" y="21"/>
                    </a:lnTo>
                    <a:lnTo>
                      <a:pt x="24" y="11"/>
                    </a:lnTo>
                    <a:lnTo>
                      <a:pt x="33" y="2"/>
                    </a:lnTo>
                    <a:lnTo>
                      <a:pt x="46" y="0"/>
                    </a:lnTo>
                    <a:lnTo>
                      <a:pt x="48" y="0"/>
                    </a:lnTo>
                    <a:lnTo>
                      <a:pt x="52" y="0"/>
                    </a:lnTo>
                    <a:lnTo>
                      <a:pt x="52" y="6"/>
                    </a:lnTo>
                    <a:lnTo>
                      <a:pt x="52" y="11"/>
                    </a:lnTo>
                    <a:lnTo>
                      <a:pt x="55" y="7"/>
                    </a:lnTo>
                    <a:lnTo>
                      <a:pt x="60" y="6"/>
                    </a:lnTo>
                    <a:lnTo>
                      <a:pt x="67" y="7"/>
                    </a:lnTo>
                    <a:lnTo>
                      <a:pt x="76" y="12"/>
                    </a:lnTo>
                    <a:lnTo>
                      <a:pt x="84" y="19"/>
                    </a:lnTo>
                    <a:lnTo>
                      <a:pt x="88" y="26"/>
                    </a:lnTo>
                    <a:lnTo>
                      <a:pt x="83" y="31"/>
                    </a:lnTo>
                    <a:lnTo>
                      <a:pt x="72" y="36"/>
                    </a:lnTo>
                    <a:lnTo>
                      <a:pt x="60" y="36"/>
                    </a:lnTo>
                    <a:lnTo>
                      <a:pt x="52" y="38"/>
                    </a:lnTo>
                    <a:lnTo>
                      <a:pt x="46" y="38"/>
                    </a:lnTo>
                    <a:lnTo>
                      <a:pt x="41" y="40"/>
                    </a:lnTo>
                    <a:lnTo>
                      <a:pt x="36" y="40"/>
                    </a:lnTo>
                    <a:lnTo>
                      <a:pt x="34" y="42"/>
                    </a:lnTo>
                    <a:lnTo>
                      <a:pt x="7" y="48"/>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528" name="Freeform 264"/>
              <p:cNvSpPr>
                <a:spLocks/>
              </p:cNvSpPr>
              <p:nvPr/>
            </p:nvSpPr>
            <p:spPr bwMode="auto">
              <a:xfrm>
                <a:off x="6393657" y="1585913"/>
                <a:ext cx="52388" cy="26987"/>
              </a:xfrm>
              <a:custGeom>
                <a:avLst/>
                <a:gdLst/>
                <a:ahLst/>
                <a:cxnLst>
                  <a:cxn ang="0">
                    <a:pos x="14" y="0"/>
                  </a:cxn>
                  <a:cxn ang="0">
                    <a:pos x="15" y="0"/>
                  </a:cxn>
                  <a:cxn ang="0">
                    <a:pos x="22" y="4"/>
                  </a:cxn>
                  <a:cxn ang="0">
                    <a:pos x="27" y="5"/>
                  </a:cxn>
                  <a:cxn ang="0">
                    <a:pos x="33" y="7"/>
                  </a:cxn>
                  <a:cxn ang="0">
                    <a:pos x="29" y="11"/>
                  </a:cxn>
                  <a:cxn ang="0">
                    <a:pos x="22" y="14"/>
                  </a:cxn>
                  <a:cxn ang="0">
                    <a:pos x="14" y="16"/>
                  </a:cxn>
                  <a:cxn ang="0">
                    <a:pos x="10" y="17"/>
                  </a:cxn>
                  <a:cxn ang="0">
                    <a:pos x="3" y="12"/>
                  </a:cxn>
                  <a:cxn ang="0">
                    <a:pos x="0" y="5"/>
                  </a:cxn>
                  <a:cxn ang="0">
                    <a:pos x="5" y="0"/>
                  </a:cxn>
                  <a:cxn ang="0">
                    <a:pos x="14" y="0"/>
                  </a:cxn>
                </a:cxnLst>
                <a:rect l="0" t="0" r="r" b="b"/>
                <a:pathLst>
                  <a:path w="33" h="17">
                    <a:moveTo>
                      <a:pt x="14" y="0"/>
                    </a:moveTo>
                    <a:lnTo>
                      <a:pt x="15" y="0"/>
                    </a:lnTo>
                    <a:lnTo>
                      <a:pt x="22" y="4"/>
                    </a:lnTo>
                    <a:lnTo>
                      <a:pt x="27" y="5"/>
                    </a:lnTo>
                    <a:lnTo>
                      <a:pt x="33" y="7"/>
                    </a:lnTo>
                    <a:lnTo>
                      <a:pt x="29" y="11"/>
                    </a:lnTo>
                    <a:lnTo>
                      <a:pt x="22" y="14"/>
                    </a:lnTo>
                    <a:lnTo>
                      <a:pt x="14" y="16"/>
                    </a:lnTo>
                    <a:lnTo>
                      <a:pt x="10" y="17"/>
                    </a:lnTo>
                    <a:lnTo>
                      <a:pt x="3" y="12"/>
                    </a:lnTo>
                    <a:lnTo>
                      <a:pt x="0" y="5"/>
                    </a:lnTo>
                    <a:lnTo>
                      <a:pt x="5" y="0"/>
                    </a:lnTo>
                    <a:lnTo>
                      <a:pt x="14" y="0"/>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529" name="Freeform 265"/>
              <p:cNvSpPr>
                <a:spLocks/>
              </p:cNvSpPr>
              <p:nvPr/>
            </p:nvSpPr>
            <p:spPr bwMode="auto">
              <a:xfrm>
                <a:off x="6409532" y="1525588"/>
                <a:ext cx="192088" cy="134937"/>
              </a:xfrm>
              <a:custGeom>
                <a:avLst/>
                <a:gdLst/>
                <a:ahLst/>
                <a:cxnLst>
                  <a:cxn ang="0">
                    <a:pos x="115" y="78"/>
                  </a:cxn>
                  <a:cxn ang="0">
                    <a:pos x="110" y="81"/>
                  </a:cxn>
                  <a:cxn ang="0">
                    <a:pos x="105" y="85"/>
                  </a:cxn>
                  <a:cxn ang="0">
                    <a:pos x="88" y="81"/>
                  </a:cxn>
                  <a:cxn ang="0">
                    <a:pos x="74" y="80"/>
                  </a:cxn>
                  <a:cxn ang="0">
                    <a:pos x="60" y="76"/>
                  </a:cxn>
                  <a:cxn ang="0">
                    <a:pos x="48" y="76"/>
                  </a:cxn>
                  <a:cxn ang="0">
                    <a:pos x="41" y="73"/>
                  </a:cxn>
                  <a:cxn ang="0">
                    <a:pos x="35" y="68"/>
                  </a:cxn>
                  <a:cxn ang="0">
                    <a:pos x="26" y="61"/>
                  </a:cxn>
                  <a:cxn ang="0">
                    <a:pos x="21" y="57"/>
                  </a:cxn>
                  <a:cxn ang="0">
                    <a:pos x="31" y="52"/>
                  </a:cxn>
                  <a:cxn ang="0">
                    <a:pos x="40" y="49"/>
                  </a:cxn>
                  <a:cxn ang="0">
                    <a:pos x="47" y="45"/>
                  </a:cxn>
                  <a:cxn ang="0">
                    <a:pos x="59" y="42"/>
                  </a:cxn>
                  <a:cxn ang="0">
                    <a:pos x="52" y="40"/>
                  </a:cxn>
                  <a:cxn ang="0">
                    <a:pos x="47" y="40"/>
                  </a:cxn>
                  <a:cxn ang="0">
                    <a:pos x="40" y="40"/>
                  </a:cxn>
                  <a:cxn ang="0">
                    <a:pos x="38" y="40"/>
                  </a:cxn>
                  <a:cxn ang="0">
                    <a:pos x="26" y="38"/>
                  </a:cxn>
                  <a:cxn ang="0">
                    <a:pos x="17" y="37"/>
                  </a:cxn>
                  <a:cxn ang="0">
                    <a:pos x="9" y="33"/>
                  </a:cxn>
                  <a:cxn ang="0">
                    <a:pos x="0" y="30"/>
                  </a:cxn>
                  <a:cxn ang="0">
                    <a:pos x="12" y="21"/>
                  </a:cxn>
                  <a:cxn ang="0">
                    <a:pos x="26" y="12"/>
                  </a:cxn>
                  <a:cxn ang="0">
                    <a:pos x="36" y="4"/>
                  </a:cxn>
                  <a:cxn ang="0">
                    <a:pos x="53" y="0"/>
                  </a:cxn>
                  <a:cxn ang="0">
                    <a:pos x="62" y="2"/>
                  </a:cxn>
                  <a:cxn ang="0">
                    <a:pos x="71" y="7"/>
                  </a:cxn>
                  <a:cxn ang="0">
                    <a:pos x="78" y="12"/>
                  </a:cxn>
                  <a:cxn ang="0">
                    <a:pos x="84" y="19"/>
                  </a:cxn>
                  <a:cxn ang="0">
                    <a:pos x="79" y="19"/>
                  </a:cxn>
                  <a:cxn ang="0">
                    <a:pos x="78" y="19"/>
                  </a:cxn>
                  <a:cxn ang="0">
                    <a:pos x="78" y="26"/>
                  </a:cxn>
                  <a:cxn ang="0">
                    <a:pos x="78" y="30"/>
                  </a:cxn>
                  <a:cxn ang="0">
                    <a:pos x="74" y="35"/>
                  </a:cxn>
                  <a:cxn ang="0">
                    <a:pos x="69" y="40"/>
                  </a:cxn>
                  <a:cxn ang="0">
                    <a:pos x="74" y="38"/>
                  </a:cxn>
                  <a:cxn ang="0">
                    <a:pos x="79" y="40"/>
                  </a:cxn>
                  <a:cxn ang="0">
                    <a:pos x="86" y="42"/>
                  </a:cxn>
                  <a:cxn ang="0">
                    <a:pos x="95" y="45"/>
                  </a:cxn>
                  <a:cxn ang="0">
                    <a:pos x="100" y="45"/>
                  </a:cxn>
                  <a:cxn ang="0">
                    <a:pos x="105" y="45"/>
                  </a:cxn>
                  <a:cxn ang="0">
                    <a:pos x="114" y="47"/>
                  </a:cxn>
                  <a:cxn ang="0">
                    <a:pos x="121" y="54"/>
                  </a:cxn>
                  <a:cxn ang="0">
                    <a:pos x="115" y="59"/>
                  </a:cxn>
                  <a:cxn ang="0">
                    <a:pos x="117" y="64"/>
                  </a:cxn>
                  <a:cxn ang="0">
                    <a:pos x="112" y="68"/>
                  </a:cxn>
                  <a:cxn ang="0">
                    <a:pos x="107" y="71"/>
                  </a:cxn>
                  <a:cxn ang="0">
                    <a:pos x="112" y="73"/>
                  </a:cxn>
                  <a:cxn ang="0">
                    <a:pos x="115" y="78"/>
                  </a:cxn>
                </a:cxnLst>
                <a:rect l="0" t="0" r="r" b="b"/>
                <a:pathLst>
                  <a:path w="121" h="85">
                    <a:moveTo>
                      <a:pt x="115" y="78"/>
                    </a:moveTo>
                    <a:lnTo>
                      <a:pt x="110" y="81"/>
                    </a:lnTo>
                    <a:lnTo>
                      <a:pt x="105" y="85"/>
                    </a:lnTo>
                    <a:lnTo>
                      <a:pt x="88" y="81"/>
                    </a:lnTo>
                    <a:lnTo>
                      <a:pt x="74" y="80"/>
                    </a:lnTo>
                    <a:lnTo>
                      <a:pt x="60" y="76"/>
                    </a:lnTo>
                    <a:lnTo>
                      <a:pt x="48" y="76"/>
                    </a:lnTo>
                    <a:lnTo>
                      <a:pt x="41" y="73"/>
                    </a:lnTo>
                    <a:lnTo>
                      <a:pt x="35" y="68"/>
                    </a:lnTo>
                    <a:lnTo>
                      <a:pt x="26" y="61"/>
                    </a:lnTo>
                    <a:lnTo>
                      <a:pt x="21" y="57"/>
                    </a:lnTo>
                    <a:lnTo>
                      <a:pt x="31" y="52"/>
                    </a:lnTo>
                    <a:lnTo>
                      <a:pt x="40" y="49"/>
                    </a:lnTo>
                    <a:lnTo>
                      <a:pt x="47" y="45"/>
                    </a:lnTo>
                    <a:lnTo>
                      <a:pt x="59" y="42"/>
                    </a:lnTo>
                    <a:lnTo>
                      <a:pt x="52" y="40"/>
                    </a:lnTo>
                    <a:lnTo>
                      <a:pt x="47" y="40"/>
                    </a:lnTo>
                    <a:lnTo>
                      <a:pt x="40" y="40"/>
                    </a:lnTo>
                    <a:lnTo>
                      <a:pt x="38" y="40"/>
                    </a:lnTo>
                    <a:lnTo>
                      <a:pt x="26" y="38"/>
                    </a:lnTo>
                    <a:lnTo>
                      <a:pt x="17" y="37"/>
                    </a:lnTo>
                    <a:lnTo>
                      <a:pt x="9" y="33"/>
                    </a:lnTo>
                    <a:lnTo>
                      <a:pt x="0" y="30"/>
                    </a:lnTo>
                    <a:lnTo>
                      <a:pt x="12" y="21"/>
                    </a:lnTo>
                    <a:lnTo>
                      <a:pt x="26" y="12"/>
                    </a:lnTo>
                    <a:lnTo>
                      <a:pt x="36" y="4"/>
                    </a:lnTo>
                    <a:lnTo>
                      <a:pt x="53" y="0"/>
                    </a:lnTo>
                    <a:lnTo>
                      <a:pt x="62" y="2"/>
                    </a:lnTo>
                    <a:lnTo>
                      <a:pt x="71" y="7"/>
                    </a:lnTo>
                    <a:lnTo>
                      <a:pt x="78" y="12"/>
                    </a:lnTo>
                    <a:lnTo>
                      <a:pt x="84" y="19"/>
                    </a:lnTo>
                    <a:lnTo>
                      <a:pt x="79" y="19"/>
                    </a:lnTo>
                    <a:lnTo>
                      <a:pt x="78" y="19"/>
                    </a:lnTo>
                    <a:lnTo>
                      <a:pt x="78" y="26"/>
                    </a:lnTo>
                    <a:lnTo>
                      <a:pt x="78" y="30"/>
                    </a:lnTo>
                    <a:lnTo>
                      <a:pt x="74" y="35"/>
                    </a:lnTo>
                    <a:lnTo>
                      <a:pt x="69" y="40"/>
                    </a:lnTo>
                    <a:lnTo>
                      <a:pt x="74" y="38"/>
                    </a:lnTo>
                    <a:lnTo>
                      <a:pt x="79" y="40"/>
                    </a:lnTo>
                    <a:lnTo>
                      <a:pt x="86" y="42"/>
                    </a:lnTo>
                    <a:lnTo>
                      <a:pt x="95" y="45"/>
                    </a:lnTo>
                    <a:lnTo>
                      <a:pt x="100" y="45"/>
                    </a:lnTo>
                    <a:lnTo>
                      <a:pt x="105" y="45"/>
                    </a:lnTo>
                    <a:lnTo>
                      <a:pt x="114" y="47"/>
                    </a:lnTo>
                    <a:lnTo>
                      <a:pt x="121" y="54"/>
                    </a:lnTo>
                    <a:lnTo>
                      <a:pt x="115" y="59"/>
                    </a:lnTo>
                    <a:lnTo>
                      <a:pt x="117" y="64"/>
                    </a:lnTo>
                    <a:lnTo>
                      <a:pt x="112" y="68"/>
                    </a:lnTo>
                    <a:lnTo>
                      <a:pt x="107" y="71"/>
                    </a:lnTo>
                    <a:lnTo>
                      <a:pt x="112" y="73"/>
                    </a:lnTo>
                    <a:lnTo>
                      <a:pt x="115" y="78"/>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530" name="Freeform 266"/>
              <p:cNvSpPr>
                <a:spLocks/>
              </p:cNvSpPr>
              <p:nvPr/>
            </p:nvSpPr>
            <p:spPr bwMode="auto">
              <a:xfrm>
                <a:off x="6493669" y="1739900"/>
                <a:ext cx="22225" cy="15875"/>
              </a:xfrm>
              <a:custGeom>
                <a:avLst/>
                <a:gdLst/>
                <a:ahLst/>
                <a:cxnLst>
                  <a:cxn ang="0">
                    <a:pos x="0" y="5"/>
                  </a:cxn>
                  <a:cxn ang="0">
                    <a:pos x="4" y="1"/>
                  </a:cxn>
                  <a:cxn ang="0">
                    <a:pos x="7" y="0"/>
                  </a:cxn>
                  <a:cxn ang="0">
                    <a:pos x="14" y="0"/>
                  </a:cxn>
                  <a:cxn ang="0">
                    <a:pos x="11" y="6"/>
                  </a:cxn>
                  <a:cxn ang="0">
                    <a:pos x="4" y="10"/>
                  </a:cxn>
                  <a:cxn ang="0">
                    <a:pos x="0" y="6"/>
                  </a:cxn>
                  <a:cxn ang="0">
                    <a:pos x="0" y="5"/>
                  </a:cxn>
                </a:cxnLst>
                <a:rect l="0" t="0" r="r" b="b"/>
                <a:pathLst>
                  <a:path w="14" h="10">
                    <a:moveTo>
                      <a:pt x="0" y="5"/>
                    </a:moveTo>
                    <a:lnTo>
                      <a:pt x="4" y="1"/>
                    </a:lnTo>
                    <a:lnTo>
                      <a:pt x="7" y="0"/>
                    </a:lnTo>
                    <a:lnTo>
                      <a:pt x="14" y="0"/>
                    </a:lnTo>
                    <a:lnTo>
                      <a:pt x="11" y="6"/>
                    </a:lnTo>
                    <a:lnTo>
                      <a:pt x="4" y="10"/>
                    </a:lnTo>
                    <a:lnTo>
                      <a:pt x="0" y="6"/>
                    </a:lnTo>
                    <a:lnTo>
                      <a:pt x="0" y="5"/>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531" name="Freeform 267"/>
              <p:cNvSpPr>
                <a:spLocks/>
              </p:cNvSpPr>
              <p:nvPr/>
            </p:nvSpPr>
            <p:spPr bwMode="auto">
              <a:xfrm>
                <a:off x="6371432" y="1528763"/>
                <a:ext cx="33338" cy="6350"/>
              </a:xfrm>
              <a:custGeom>
                <a:avLst/>
                <a:gdLst/>
                <a:ahLst/>
                <a:cxnLst>
                  <a:cxn ang="0">
                    <a:pos x="21" y="4"/>
                  </a:cxn>
                  <a:cxn ang="0">
                    <a:pos x="9" y="4"/>
                  </a:cxn>
                  <a:cxn ang="0">
                    <a:pos x="0" y="0"/>
                  </a:cxn>
                  <a:cxn ang="0">
                    <a:pos x="19" y="0"/>
                  </a:cxn>
                  <a:cxn ang="0">
                    <a:pos x="21" y="4"/>
                  </a:cxn>
                </a:cxnLst>
                <a:rect l="0" t="0" r="r" b="b"/>
                <a:pathLst>
                  <a:path w="21" h="4">
                    <a:moveTo>
                      <a:pt x="21" y="4"/>
                    </a:moveTo>
                    <a:lnTo>
                      <a:pt x="9" y="4"/>
                    </a:lnTo>
                    <a:lnTo>
                      <a:pt x="0" y="0"/>
                    </a:lnTo>
                    <a:lnTo>
                      <a:pt x="19" y="0"/>
                    </a:lnTo>
                    <a:lnTo>
                      <a:pt x="21" y="4"/>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532" name="Freeform 268"/>
              <p:cNvSpPr>
                <a:spLocks/>
              </p:cNvSpPr>
              <p:nvPr/>
            </p:nvSpPr>
            <p:spPr bwMode="auto">
              <a:xfrm>
                <a:off x="6754019" y="1684338"/>
                <a:ext cx="23813" cy="11112"/>
              </a:xfrm>
              <a:custGeom>
                <a:avLst/>
                <a:gdLst/>
                <a:ahLst/>
                <a:cxnLst>
                  <a:cxn ang="0">
                    <a:pos x="15" y="0"/>
                  </a:cxn>
                  <a:cxn ang="0">
                    <a:pos x="14" y="4"/>
                  </a:cxn>
                  <a:cxn ang="0">
                    <a:pos x="8" y="7"/>
                  </a:cxn>
                  <a:cxn ang="0">
                    <a:pos x="2" y="4"/>
                  </a:cxn>
                  <a:cxn ang="0">
                    <a:pos x="0" y="2"/>
                  </a:cxn>
                  <a:cxn ang="0">
                    <a:pos x="10" y="0"/>
                  </a:cxn>
                  <a:cxn ang="0">
                    <a:pos x="15" y="0"/>
                  </a:cxn>
                </a:cxnLst>
                <a:rect l="0" t="0" r="r" b="b"/>
                <a:pathLst>
                  <a:path w="15" h="7">
                    <a:moveTo>
                      <a:pt x="15" y="0"/>
                    </a:moveTo>
                    <a:lnTo>
                      <a:pt x="14" y="4"/>
                    </a:lnTo>
                    <a:lnTo>
                      <a:pt x="8" y="7"/>
                    </a:lnTo>
                    <a:lnTo>
                      <a:pt x="2" y="4"/>
                    </a:lnTo>
                    <a:lnTo>
                      <a:pt x="0" y="2"/>
                    </a:lnTo>
                    <a:lnTo>
                      <a:pt x="10" y="0"/>
                    </a:lnTo>
                    <a:lnTo>
                      <a:pt x="15" y="0"/>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533" name="Freeform 269"/>
              <p:cNvSpPr>
                <a:spLocks/>
              </p:cNvSpPr>
              <p:nvPr/>
            </p:nvSpPr>
            <p:spPr bwMode="auto">
              <a:xfrm>
                <a:off x="5320507" y="1547813"/>
                <a:ext cx="163513" cy="49212"/>
              </a:xfrm>
              <a:custGeom>
                <a:avLst/>
                <a:gdLst/>
                <a:ahLst/>
                <a:cxnLst>
                  <a:cxn ang="0">
                    <a:pos x="88" y="16"/>
                  </a:cxn>
                  <a:cxn ang="0">
                    <a:pos x="76" y="17"/>
                  </a:cxn>
                  <a:cxn ang="0">
                    <a:pos x="67" y="21"/>
                  </a:cxn>
                  <a:cxn ang="0">
                    <a:pos x="60" y="26"/>
                  </a:cxn>
                  <a:cxn ang="0">
                    <a:pos x="57" y="31"/>
                  </a:cxn>
                  <a:cxn ang="0">
                    <a:pos x="52" y="28"/>
                  </a:cxn>
                  <a:cxn ang="0">
                    <a:pos x="52" y="26"/>
                  </a:cxn>
                  <a:cxn ang="0">
                    <a:pos x="52" y="26"/>
                  </a:cxn>
                  <a:cxn ang="0">
                    <a:pos x="41" y="24"/>
                  </a:cxn>
                  <a:cxn ang="0">
                    <a:pos x="38" y="21"/>
                  </a:cxn>
                  <a:cxn ang="0">
                    <a:pos x="41" y="17"/>
                  </a:cxn>
                  <a:cxn ang="0">
                    <a:pos x="48" y="16"/>
                  </a:cxn>
                  <a:cxn ang="0">
                    <a:pos x="41" y="16"/>
                  </a:cxn>
                  <a:cxn ang="0">
                    <a:pos x="38" y="16"/>
                  </a:cxn>
                  <a:cxn ang="0">
                    <a:pos x="41" y="12"/>
                  </a:cxn>
                  <a:cxn ang="0">
                    <a:pos x="46" y="11"/>
                  </a:cxn>
                  <a:cxn ang="0">
                    <a:pos x="39" y="7"/>
                  </a:cxn>
                  <a:cxn ang="0">
                    <a:pos x="34" y="5"/>
                  </a:cxn>
                  <a:cxn ang="0">
                    <a:pos x="22" y="9"/>
                  </a:cxn>
                  <a:cxn ang="0">
                    <a:pos x="12" y="12"/>
                  </a:cxn>
                  <a:cxn ang="0">
                    <a:pos x="5" y="11"/>
                  </a:cxn>
                  <a:cxn ang="0">
                    <a:pos x="0" y="11"/>
                  </a:cxn>
                  <a:cxn ang="0">
                    <a:pos x="5" y="4"/>
                  </a:cxn>
                  <a:cxn ang="0">
                    <a:pos x="17" y="2"/>
                  </a:cxn>
                  <a:cxn ang="0">
                    <a:pos x="29" y="0"/>
                  </a:cxn>
                  <a:cxn ang="0">
                    <a:pos x="39" y="0"/>
                  </a:cxn>
                  <a:cxn ang="0">
                    <a:pos x="55" y="4"/>
                  </a:cxn>
                  <a:cxn ang="0">
                    <a:pos x="69" y="7"/>
                  </a:cxn>
                  <a:cxn ang="0">
                    <a:pos x="77" y="4"/>
                  </a:cxn>
                  <a:cxn ang="0">
                    <a:pos x="88" y="0"/>
                  </a:cxn>
                  <a:cxn ang="0">
                    <a:pos x="96" y="2"/>
                  </a:cxn>
                  <a:cxn ang="0">
                    <a:pos x="103" y="5"/>
                  </a:cxn>
                  <a:cxn ang="0">
                    <a:pos x="96" y="12"/>
                  </a:cxn>
                  <a:cxn ang="0">
                    <a:pos x="89" y="16"/>
                  </a:cxn>
                  <a:cxn ang="0">
                    <a:pos x="86" y="16"/>
                  </a:cxn>
                  <a:cxn ang="0">
                    <a:pos x="84" y="16"/>
                  </a:cxn>
                  <a:cxn ang="0">
                    <a:pos x="84" y="21"/>
                  </a:cxn>
                  <a:cxn ang="0">
                    <a:pos x="88" y="16"/>
                  </a:cxn>
                </a:cxnLst>
                <a:rect l="0" t="0" r="r" b="b"/>
                <a:pathLst>
                  <a:path w="103" h="31">
                    <a:moveTo>
                      <a:pt x="88" y="16"/>
                    </a:moveTo>
                    <a:lnTo>
                      <a:pt x="76" y="17"/>
                    </a:lnTo>
                    <a:lnTo>
                      <a:pt x="67" y="21"/>
                    </a:lnTo>
                    <a:lnTo>
                      <a:pt x="60" y="26"/>
                    </a:lnTo>
                    <a:lnTo>
                      <a:pt x="57" y="31"/>
                    </a:lnTo>
                    <a:lnTo>
                      <a:pt x="52" y="28"/>
                    </a:lnTo>
                    <a:lnTo>
                      <a:pt x="52" y="26"/>
                    </a:lnTo>
                    <a:lnTo>
                      <a:pt x="52" y="26"/>
                    </a:lnTo>
                    <a:lnTo>
                      <a:pt x="41" y="24"/>
                    </a:lnTo>
                    <a:lnTo>
                      <a:pt x="38" y="21"/>
                    </a:lnTo>
                    <a:lnTo>
                      <a:pt x="41" y="17"/>
                    </a:lnTo>
                    <a:lnTo>
                      <a:pt x="48" y="16"/>
                    </a:lnTo>
                    <a:lnTo>
                      <a:pt x="41" y="16"/>
                    </a:lnTo>
                    <a:lnTo>
                      <a:pt x="38" y="16"/>
                    </a:lnTo>
                    <a:lnTo>
                      <a:pt x="41" y="12"/>
                    </a:lnTo>
                    <a:lnTo>
                      <a:pt x="46" y="11"/>
                    </a:lnTo>
                    <a:lnTo>
                      <a:pt x="39" y="7"/>
                    </a:lnTo>
                    <a:lnTo>
                      <a:pt x="34" y="5"/>
                    </a:lnTo>
                    <a:lnTo>
                      <a:pt x="22" y="9"/>
                    </a:lnTo>
                    <a:lnTo>
                      <a:pt x="12" y="12"/>
                    </a:lnTo>
                    <a:lnTo>
                      <a:pt x="5" y="11"/>
                    </a:lnTo>
                    <a:lnTo>
                      <a:pt x="0" y="11"/>
                    </a:lnTo>
                    <a:lnTo>
                      <a:pt x="5" y="4"/>
                    </a:lnTo>
                    <a:lnTo>
                      <a:pt x="17" y="2"/>
                    </a:lnTo>
                    <a:lnTo>
                      <a:pt x="29" y="0"/>
                    </a:lnTo>
                    <a:lnTo>
                      <a:pt x="39" y="0"/>
                    </a:lnTo>
                    <a:lnTo>
                      <a:pt x="55" y="4"/>
                    </a:lnTo>
                    <a:lnTo>
                      <a:pt x="69" y="7"/>
                    </a:lnTo>
                    <a:lnTo>
                      <a:pt x="77" y="4"/>
                    </a:lnTo>
                    <a:lnTo>
                      <a:pt x="88" y="0"/>
                    </a:lnTo>
                    <a:lnTo>
                      <a:pt x="96" y="2"/>
                    </a:lnTo>
                    <a:lnTo>
                      <a:pt x="103" y="5"/>
                    </a:lnTo>
                    <a:lnTo>
                      <a:pt x="96" y="12"/>
                    </a:lnTo>
                    <a:lnTo>
                      <a:pt x="89" y="16"/>
                    </a:lnTo>
                    <a:lnTo>
                      <a:pt x="86" y="16"/>
                    </a:lnTo>
                    <a:lnTo>
                      <a:pt x="84" y="16"/>
                    </a:lnTo>
                    <a:lnTo>
                      <a:pt x="84" y="21"/>
                    </a:lnTo>
                    <a:lnTo>
                      <a:pt x="88" y="16"/>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534" name="Freeform 270"/>
              <p:cNvSpPr>
                <a:spLocks/>
              </p:cNvSpPr>
              <p:nvPr/>
            </p:nvSpPr>
            <p:spPr bwMode="auto">
              <a:xfrm>
                <a:off x="5744369" y="1517650"/>
                <a:ext cx="57150" cy="36512"/>
              </a:xfrm>
              <a:custGeom>
                <a:avLst/>
                <a:gdLst/>
                <a:ahLst/>
                <a:cxnLst>
                  <a:cxn ang="0">
                    <a:pos x="8" y="23"/>
                  </a:cxn>
                  <a:cxn ang="0">
                    <a:pos x="1" y="19"/>
                  </a:cxn>
                  <a:cxn ang="0">
                    <a:pos x="0" y="14"/>
                  </a:cxn>
                  <a:cxn ang="0">
                    <a:pos x="1" y="9"/>
                  </a:cxn>
                  <a:cxn ang="0">
                    <a:pos x="10" y="4"/>
                  </a:cxn>
                  <a:cxn ang="0">
                    <a:pos x="18" y="0"/>
                  </a:cxn>
                  <a:cxn ang="0">
                    <a:pos x="29" y="0"/>
                  </a:cxn>
                  <a:cxn ang="0">
                    <a:pos x="36" y="16"/>
                  </a:cxn>
                  <a:cxn ang="0">
                    <a:pos x="29" y="17"/>
                  </a:cxn>
                  <a:cxn ang="0">
                    <a:pos x="22" y="19"/>
                  </a:cxn>
                  <a:cxn ang="0">
                    <a:pos x="12" y="21"/>
                  </a:cxn>
                  <a:cxn ang="0">
                    <a:pos x="8" y="23"/>
                  </a:cxn>
                </a:cxnLst>
                <a:rect l="0" t="0" r="r" b="b"/>
                <a:pathLst>
                  <a:path w="36" h="23">
                    <a:moveTo>
                      <a:pt x="8" y="23"/>
                    </a:moveTo>
                    <a:lnTo>
                      <a:pt x="1" y="19"/>
                    </a:lnTo>
                    <a:lnTo>
                      <a:pt x="0" y="14"/>
                    </a:lnTo>
                    <a:lnTo>
                      <a:pt x="1" y="9"/>
                    </a:lnTo>
                    <a:lnTo>
                      <a:pt x="10" y="4"/>
                    </a:lnTo>
                    <a:lnTo>
                      <a:pt x="18" y="0"/>
                    </a:lnTo>
                    <a:lnTo>
                      <a:pt x="29" y="0"/>
                    </a:lnTo>
                    <a:lnTo>
                      <a:pt x="36" y="16"/>
                    </a:lnTo>
                    <a:lnTo>
                      <a:pt x="29" y="17"/>
                    </a:lnTo>
                    <a:lnTo>
                      <a:pt x="22" y="19"/>
                    </a:lnTo>
                    <a:lnTo>
                      <a:pt x="12" y="21"/>
                    </a:lnTo>
                    <a:lnTo>
                      <a:pt x="8" y="23"/>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535" name="Freeform 271"/>
              <p:cNvSpPr>
                <a:spLocks/>
              </p:cNvSpPr>
              <p:nvPr/>
            </p:nvSpPr>
            <p:spPr bwMode="auto">
              <a:xfrm>
                <a:off x="5669757" y="1539875"/>
                <a:ext cx="60325" cy="34925"/>
              </a:xfrm>
              <a:custGeom>
                <a:avLst/>
                <a:gdLst/>
                <a:ahLst/>
                <a:cxnLst>
                  <a:cxn ang="0">
                    <a:pos x="38" y="5"/>
                  </a:cxn>
                  <a:cxn ang="0">
                    <a:pos x="38" y="9"/>
                  </a:cxn>
                  <a:cxn ang="0">
                    <a:pos x="38" y="12"/>
                  </a:cxn>
                  <a:cxn ang="0">
                    <a:pos x="31" y="16"/>
                  </a:cxn>
                  <a:cxn ang="0">
                    <a:pos x="26" y="16"/>
                  </a:cxn>
                  <a:cxn ang="0">
                    <a:pos x="28" y="21"/>
                  </a:cxn>
                  <a:cxn ang="0">
                    <a:pos x="21" y="21"/>
                  </a:cxn>
                  <a:cxn ang="0">
                    <a:pos x="12" y="22"/>
                  </a:cxn>
                  <a:cxn ang="0">
                    <a:pos x="4" y="21"/>
                  </a:cxn>
                  <a:cxn ang="0">
                    <a:pos x="0" y="21"/>
                  </a:cxn>
                  <a:cxn ang="0">
                    <a:pos x="2" y="10"/>
                  </a:cxn>
                  <a:cxn ang="0">
                    <a:pos x="10" y="7"/>
                  </a:cxn>
                  <a:cxn ang="0">
                    <a:pos x="9" y="2"/>
                  </a:cxn>
                  <a:cxn ang="0">
                    <a:pos x="10" y="0"/>
                  </a:cxn>
                  <a:cxn ang="0">
                    <a:pos x="26" y="0"/>
                  </a:cxn>
                  <a:cxn ang="0">
                    <a:pos x="24" y="3"/>
                  </a:cxn>
                  <a:cxn ang="0">
                    <a:pos x="22" y="5"/>
                  </a:cxn>
                  <a:cxn ang="0">
                    <a:pos x="28" y="5"/>
                  </a:cxn>
                  <a:cxn ang="0">
                    <a:pos x="38" y="5"/>
                  </a:cxn>
                </a:cxnLst>
                <a:rect l="0" t="0" r="r" b="b"/>
                <a:pathLst>
                  <a:path w="38" h="22">
                    <a:moveTo>
                      <a:pt x="38" y="5"/>
                    </a:moveTo>
                    <a:lnTo>
                      <a:pt x="38" y="9"/>
                    </a:lnTo>
                    <a:lnTo>
                      <a:pt x="38" y="12"/>
                    </a:lnTo>
                    <a:lnTo>
                      <a:pt x="31" y="16"/>
                    </a:lnTo>
                    <a:lnTo>
                      <a:pt x="26" y="16"/>
                    </a:lnTo>
                    <a:lnTo>
                      <a:pt x="28" y="21"/>
                    </a:lnTo>
                    <a:lnTo>
                      <a:pt x="21" y="21"/>
                    </a:lnTo>
                    <a:lnTo>
                      <a:pt x="12" y="22"/>
                    </a:lnTo>
                    <a:lnTo>
                      <a:pt x="4" y="21"/>
                    </a:lnTo>
                    <a:lnTo>
                      <a:pt x="0" y="21"/>
                    </a:lnTo>
                    <a:lnTo>
                      <a:pt x="2" y="10"/>
                    </a:lnTo>
                    <a:lnTo>
                      <a:pt x="10" y="7"/>
                    </a:lnTo>
                    <a:lnTo>
                      <a:pt x="9" y="2"/>
                    </a:lnTo>
                    <a:lnTo>
                      <a:pt x="10" y="0"/>
                    </a:lnTo>
                    <a:lnTo>
                      <a:pt x="26" y="0"/>
                    </a:lnTo>
                    <a:lnTo>
                      <a:pt x="24" y="3"/>
                    </a:lnTo>
                    <a:lnTo>
                      <a:pt x="22" y="5"/>
                    </a:lnTo>
                    <a:lnTo>
                      <a:pt x="28" y="5"/>
                    </a:lnTo>
                    <a:lnTo>
                      <a:pt x="38" y="5"/>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536" name="Freeform 272"/>
              <p:cNvSpPr>
                <a:spLocks/>
              </p:cNvSpPr>
              <p:nvPr/>
            </p:nvSpPr>
            <p:spPr bwMode="auto">
              <a:xfrm>
                <a:off x="5587207" y="1573213"/>
                <a:ext cx="63500" cy="20637"/>
              </a:xfrm>
              <a:custGeom>
                <a:avLst/>
                <a:gdLst/>
                <a:ahLst/>
                <a:cxnLst>
                  <a:cxn ang="0">
                    <a:pos x="23" y="13"/>
                  </a:cxn>
                  <a:cxn ang="0">
                    <a:pos x="18" y="10"/>
                  </a:cxn>
                  <a:cxn ang="0">
                    <a:pos x="14" y="8"/>
                  </a:cxn>
                  <a:cxn ang="0">
                    <a:pos x="11" y="12"/>
                  </a:cxn>
                  <a:cxn ang="0">
                    <a:pos x="6" y="13"/>
                  </a:cxn>
                  <a:cxn ang="0">
                    <a:pos x="2" y="12"/>
                  </a:cxn>
                  <a:cxn ang="0">
                    <a:pos x="0" y="10"/>
                  </a:cxn>
                  <a:cxn ang="0">
                    <a:pos x="2" y="3"/>
                  </a:cxn>
                  <a:cxn ang="0">
                    <a:pos x="11" y="1"/>
                  </a:cxn>
                  <a:cxn ang="0">
                    <a:pos x="18" y="0"/>
                  </a:cxn>
                  <a:cxn ang="0">
                    <a:pos x="26" y="0"/>
                  </a:cxn>
                  <a:cxn ang="0">
                    <a:pos x="35" y="0"/>
                  </a:cxn>
                  <a:cxn ang="0">
                    <a:pos x="40" y="5"/>
                  </a:cxn>
                  <a:cxn ang="0">
                    <a:pos x="30" y="8"/>
                  </a:cxn>
                  <a:cxn ang="0">
                    <a:pos x="23" y="13"/>
                  </a:cxn>
                </a:cxnLst>
                <a:rect l="0" t="0" r="r" b="b"/>
                <a:pathLst>
                  <a:path w="40" h="13">
                    <a:moveTo>
                      <a:pt x="23" y="13"/>
                    </a:moveTo>
                    <a:lnTo>
                      <a:pt x="18" y="10"/>
                    </a:lnTo>
                    <a:lnTo>
                      <a:pt x="14" y="8"/>
                    </a:lnTo>
                    <a:lnTo>
                      <a:pt x="11" y="12"/>
                    </a:lnTo>
                    <a:lnTo>
                      <a:pt x="6" y="13"/>
                    </a:lnTo>
                    <a:lnTo>
                      <a:pt x="2" y="12"/>
                    </a:lnTo>
                    <a:lnTo>
                      <a:pt x="0" y="10"/>
                    </a:lnTo>
                    <a:lnTo>
                      <a:pt x="2" y="3"/>
                    </a:lnTo>
                    <a:lnTo>
                      <a:pt x="11" y="1"/>
                    </a:lnTo>
                    <a:lnTo>
                      <a:pt x="18" y="0"/>
                    </a:lnTo>
                    <a:lnTo>
                      <a:pt x="26" y="0"/>
                    </a:lnTo>
                    <a:lnTo>
                      <a:pt x="35" y="0"/>
                    </a:lnTo>
                    <a:lnTo>
                      <a:pt x="40" y="5"/>
                    </a:lnTo>
                    <a:lnTo>
                      <a:pt x="30" y="8"/>
                    </a:lnTo>
                    <a:lnTo>
                      <a:pt x="23" y="13"/>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537" name="Freeform 273"/>
              <p:cNvSpPr>
                <a:spLocks/>
              </p:cNvSpPr>
              <p:nvPr/>
            </p:nvSpPr>
            <p:spPr bwMode="auto">
              <a:xfrm>
                <a:off x="5552282" y="1498600"/>
                <a:ext cx="95250" cy="66675"/>
              </a:xfrm>
              <a:custGeom>
                <a:avLst/>
                <a:gdLst/>
                <a:ahLst/>
                <a:cxnLst>
                  <a:cxn ang="0">
                    <a:pos x="45" y="36"/>
                  </a:cxn>
                  <a:cxn ang="0">
                    <a:pos x="35" y="38"/>
                  </a:cxn>
                  <a:cxn ang="0">
                    <a:pos x="26" y="42"/>
                  </a:cxn>
                  <a:cxn ang="0">
                    <a:pos x="19" y="38"/>
                  </a:cxn>
                  <a:cxn ang="0">
                    <a:pos x="12" y="36"/>
                  </a:cxn>
                  <a:cxn ang="0">
                    <a:pos x="4" y="33"/>
                  </a:cxn>
                  <a:cxn ang="0">
                    <a:pos x="0" y="33"/>
                  </a:cxn>
                  <a:cxn ang="0">
                    <a:pos x="4" y="29"/>
                  </a:cxn>
                  <a:cxn ang="0">
                    <a:pos x="7" y="26"/>
                  </a:cxn>
                  <a:cxn ang="0">
                    <a:pos x="28" y="26"/>
                  </a:cxn>
                  <a:cxn ang="0">
                    <a:pos x="22" y="23"/>
                  </a:cxn>
                  <a:cxn ang="0">
                    <a:pos x="19" y="26"/>
                  </a:cxn>
                  <a:cxn ang="0">
                    <a:pos x="19" y="19"/>
                  </a:cxn>
                  <a:cxn ang="0">
                    <a:pos x="26" y="16"/>
                  </a:cxn>
                  <a:cxn ang="0">
                    <a:pos x="35" y="14"/>
                  </a:cxn>
                  <a:cxn ang="0">
                    <a:pos x="40" y="9"/>
                  </a:cxn>
                  <a:cxn ang="0">
                    <a:pos x="50" y="9"/>
                  </a:cxn>
                  <a:cxn ang="0">
                    <a:pos x="52" y="2"/>
                  </a:cxn>
                  <a:cxn ang="0">
                    <a:pos x="59" y="0"/>
                  </a:cxn>
                  <a:cxn ang="0">
                    <a:pos x="59" y="2"/>
                  </a:cxn>
                  <a:cxn ang="0">
                    <a:pos x="60" y="7"/>
                  </a:cxn>
                  <a:cxn ang="0">
                    <a:pos x="57" y="9"/>
                  </a:cxn>
                  <a:cxn ang="0">
                    <a:pos x="55" y="12"/>
                  </a:cxn>
                  <a:cxn ang="0">
                    <a:pos x="41" y="19"/>
                  </a:cxn>
                  <a:cxn ang="0">
                    <a:pos x="33" y="26"/>
                  </a:cxn>
                  <a:cxn ang="0">
                    <a:pos x="40" y="26"/>
                  </a:cxn>
                  <a:cxn ang="0">
                    <a:pos x="47" y="28"/>
                  </a:cxn>
                  <a:cxn ang="0">
                    <a:pos x="53" y="29"/>
                  </a:cxn>
                  <a:cxn ang="0">
                    <a:pos x="60" y="35"/>
                  </a:cxn>
                  <a:cxn ang="0">
                    <a:pos x="53" y="35"/>
                  </a:cxn>
                  <a:cxn ang="0">
                    <a:pos x="45" y="36"/>
                  </a:cxn>
                </a:cxnLst>
                <a:rect l="0" t="0" r="r" b="b"/>
                <a:pathLst>
                  <a:path w="60" h="42">
                    <a:moveTo>
                      <a:pt x="45" y="36"/>
                    </a:moveTo>
                    <a:lnTo>
                      <a:pt x="35" y="38"/>
                    </a:lnTo>
                    <a:lnTo>
                      <a:pt x="26" y="42"/>
                    </a:lnTo>
                    <a:lnTo>
                      <a:pt x="19" y="38"/>
                    </a:lnTo>
                    <a:lnTo>
                      <a:pt x="12" y="36"/>
                    </a:lnTo>
                    <a:lnTo>
                      <a:pt x="4" y="33"/>
                    </a:lnTo>
                    <a:lnTo>
                      <a:pt x="0" y="33"/>
                    </a:lnTo>
                    <a:lnTo>
                      <a:pt x="4" y="29"/>
                    </a:lnTo>
                    <a:lnTo>
                      <a:pt x="7" y="26"/>
                    </a:lnTo>
                    <a:lnTo>
                      <a:pt x="28" y="26"/>
                    </a:lnTo>
                    <a:lnTo>
                      <a:pt x="22" y="23"/>
                    </a:lnTo>
                    <a:lnTo>
                      <a:pt x="19" y="26"/>
                    </a:lnTo>
                    <a:lnTo>
                      <a:pt x="19" y="19"/>
                    </a:lnTo>
                    <a:lnTo>
                      <a:pt x="26" y="16"/>
                    </a:lnTo>
                    <a:lnTo>
                      <a:pt x="35" y="14"/>
                    </a:lnTo>
                    <a:lnTo>
                      <a:pt x="40" y="9"/>
                    </a:lnTo>
                    <a:lnTo>
                      <a:pt x="50" y="9"/>
                    </a:lnTo>
                    <a:lnTo>
                      <a:pt x="52" y="2"/>
                    </a:lnTo>
                    <a:lnTo>
                      <a:pt x="59" y="0"/>
                    </a:lnTo>
                    <a:lnTo>
                      <a:pt x="59" y="2"/>
                    </a:lnTo>
                    <a:lnTo>
                      <a:pt x="60" y="7"/>
                    </a:lnTo>
                    <a:lnTo>
                      <a:pt x="57" y="9"/>
                    </a:lnTo>
                    <a:lnTo>
                      <a:pt x="55" y="12"/>
                    </a:lnTo>
                    <a:lnTo>
                      <a:pt x="41" y="19"/>
                    </a:lnTo>
                    <a:lnTo>
                      <a:pt x="33" y="26"/>
                    </a:lnTo>
                    <a:lnTo>
                      <a:pt x="40" y="26"/>
                    </a:lnTo>
                    <a:lnTo>
                      <a:pt x="47" y="28"/>
                    </a:lnTo>
                    <a:lnTo>
                      <a:pt x="53" y="29"/>
                    </a:lnTo>
                    <a:lnTo>
                      <a:pt x="60" y="35"/>
                    </a:lnTo>
                    <a:lnTo>
                      <a:pt x="53" y="35"/>
                    </a:lnTo>
                    <a:lnTo>
                      <a:pt x="45" y="36"/>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538" name="Freeform 274"/>
              <p:cNvSpPr>
                <a:spLocks/>
              </p:cNvSpPr>
              <p:nvPr/>
            </p:nvSpPr>
            <p:spPr bwMode="auto">
              <a:xfrm>
                <a:off x="4553744" y="1597025"/>
                <a:ext cx="322263" cy="174625"/>
              </a:xfrm>
              <a:custGeom>
                <a:avLst/>
                <a:gdLst/>
                <a:ahLst/>
                <a:cxnLst>
                  <a:cxn ang="0">
                    <a:pos x="168" y="84"/>
                  </a:cxn>
                  <a:cxn ang="0">
                    <a:pos x="158" y="81"/>
                  </a:cxn>
                  <a:cxn ang="0">
                    <a:pos x="151" y="72"/>
                  </a:cxn>
                  <a:cxn ang="0">
                    <a:pos x="148" y="59"/>
                  </a:cxn>
                  <a:cxn ang="0">
                    <a:pos x="148" y="52"/>
                  </a:cxn>
                  <a:cxn ang="0">
                    <a:pos x="142" y="47"/>
                  </a:cxn>
                  <a:cxn ang="0">
                    <a:pos x="127" y="47"/>
                  </a:cxn>
                  <a:cxn ang="0">
                    <a:pos x="115" y="67"/>
                  </a:cxn>
                  <a:cxn ang="0">
                    <a:pos x="108" y="81"/>
                  </a:cxn>
                  <a:cxn ang="0">
                    <a:pos x="98" y="88"/>
                  </a:cxn>
                  <a:cxn ang="0">
                    <a:pos x="92" y="103"/>
                  </a:cxn>
                  <a:cxn ang="0">
                    <a:pos x="75" y="103"/>
                  </a:cxn>
                  <a:cxn ang="0">
                    <a:pos x="53" y="90"/>
                  </a:cxn>
                  <a:cxn ang="0">
                    <a:pos x="62" y="78"/>
                  </a:cxn>
                  <a:cxn ang="0">
                    <a:pos x="75" y="76"/>
                  </a:cxn>
                  <a:cxn ang="0">
                    <a:pos x="80" y="72"/>
                  </a:cxn>
                  <a:cxn ang="0">
                    <a:pos x="65" y="72"/>
                  </a:cxn>
                  <a:cxn ang="0">
                    <a:pos x="55" y="72"/>
                  </a:cxn>
                  <a:cxn ang="0">
                    <a:pos x="44" y="72"/>
                  </a:cxn>
                  <a:cxn ang="0">
                    <a:pos x="48" y="62"/>
                  </a:cxn>
                  <a:cxn ang="0">
                    <a:pos x="62" y="57"/>
                  </a:cxn>
                  <a:cxn ang="0">
                    <a:pos x="77" y="52"/>
                  </a:cxn>
                  <a:cxn ang="0">
                    <a:pos x="74" y="48"/>
                  </a:cxn>
                  <a:cxn ang="0">
                    <a:pos x="65" y="45"/>
                  </a:cxn>
                  <a:cxn ang="0">
                    <a:pos x="60" y="43"/>
                  </a:cxn>
                  <a:cxn ang="0">
                    <a:pos x="51" y="50"/>
                  </a:cxn>
                  <a:cxn ang="0">
                    <a:pos x="32" y="55"/>
                  </a:cxn>
                  <a:cxn ang="0">
                    <a:pos x="29" y="48"/>
                  </a:cxn>
                  <a:cxn ang="0">
                    <a:pos x="19" y="40"/>
                  </a:cxn>
                  <a:cxn ang="0">
                    <a:pos x="13" y="29"/>
                  </a:cxn>
                  <a:cxn ang="0">
                    <a:pos x="0" y="17"/>
                  </a:cxn>
                  <a:cxn ang="0">
                    <a:pos x="17" y="5"/>
                  </a:cxn>
                  <a:cxn ang="0">
                    <a:pos x="43" y="7"/>
                  </a:cxn>
                  <a:cxn ang="0">
                    <a:pos x="37" y="14"/>
                  </a:cxn>
                  <a:cxn ang="0">
                    <a:pos x="51" y="23"/>
                  </a:cxn>
                  <a:cxn ang="0">
                    <a:pos x="48" y="16"/>
                  </a:cxn>
                  <a:cxn ang="0">
                    <a:pos x="56" y="7"/>
                  </a:cxn>
                  <a:cxn ang="0">
                    <a:pos x="67" y="16"/>
                  </a:cxn>
                  <a:cxn ang="0">
                    <a:pos x="79" y="29"/>
                  </a:cxn>
                  <a:cxn ang="0">
                    <a:pos x="72" y="7"/>
                  </a:cxn>
                  <a:cxn ang="0">
                    <a:pos x="82" y="0"/>
                  </a:cxn>
                  <a:cxn ang="0">
                    <a:pos x="94" y="2"/>
                  </a:cxn>
                  <a:cxn ang="0">
                    <a:pos x="103" y="9"/>
                  </a:cxn>
                  <a:cxn ang="0">
                    <a:pos x="101" y="19"/>
                  </a:cxn>
                  <a:cxn ang="0">
                    <a:pos x="110" y="12"/>
                  </a:cxn>
                  <a:cxn ang="0">
                    <a:pos x="117" y="24"/>
                  </a:cxn>
                  <a:cxn ang="0">
                    <a:pos x="122" y="26"/>
                  </a:cxn>
                  <a:cxn ang="0">
                    <a:pos x="142" y="33"/>
                  </a:cxn>
                  <a:cxn ang="0">
                    <a:pos x="163" y="47"/>
                  </a:cxn>
                  <a:cxn ang="0">
                    <a:pos x="158" y="48"/>
                  </a:cxn>
                  <a:cxn ang="0">
                    <a:pos x="166" y="48"/>
                  </a:cxn>
                  <a:cxn ang="0">
                    <a:pos x="166" y="55"/>
                  </a:cxn>
                  <a:cxn ang="0">
                    <a:pos x="182" y="55"/>
                  </a:cxn>
                  <a:cxn ang="0">
                    <a:pos x="189" y="67"/>
                  </a:cxn>
                  <a:cxn ang="0">
                    <a:pos x="203" y="72"/>
                  </a:cxn>
                  <a:cxn ang="0">
                    <a:pos x="185" y="81"/>
                  </a:cxn>
                  <a:cxn ang="0">
                    <a:pos x="170" y="91"/>
                  </a:cxn>
                </a:cxnLst>
                <a:rect l="0" t="0" r="r" b="b"/>
                <a:pathLst>
                  <a:path w="203" h="110">
                    <a:moveTo>
                      <a:pt x="170" y="91"/>
                    </a:moveTo>
                    <a:lnTo>
                      <a:pt x="168" y="84"/>
                    </a:lnTo>
                    <a:lnTo>
                      <a:pt x="170" y="81"/>
                    </a:lnTo>
                    <a:lnTo>
                      <a:pt x="158" y="81"/>
                    </a:lnTo>
                    <a:lnTo>
                      <a:pt x="148" y="81"/>
                    </a:lnTo>
                    <a:lnTo>
                      <a:pt x="151" y="72"/>
                    </a:lnTo>
                    <a:lnTo>
                      <a:pt x="154" y="65"/>
                    </a:lnTo>
                    <a:lnTo>
                      <a:pt x="148" y="59"/>
                    </a:lnTo>
                    <a:lnTo>
                      <a:pt x="144" y="52"/>
                    </a:lnTo>
                    <a:lnTo>
                      <a:pt x="148" y="52"/>
                    </a:lnTo>
                    <a:lnTo>
                      <a:pt x="151" y="52"/>
                    </a:lnTo>
                    <a:lnTo>
                      <a:pt x="142" y="47"/>
                    </a:lnTo>
                    <a:lnTo>
                      <a:pt x="139" y="43"/>
                    </a:lnTo>
                    <a:lnTo>
                      <a:pt x="127" y="47"/>
                    </a:lnTo>
                    <a:lnTo>
                      <a:pt x="120" y="55"/>
                    </a:lnTo>
                    <a:lnTo>
                      <a:pt x="115" y="67"/>
                    </a:lnTo>
                    <a:lnTo>
                      <a:pt x="111" y="79"/>
                    </a:lnTo>
                    <a:lnTo>
                      <a:pt x="108" y="81"/>
                    </a:lnTo>
                    <a:lnTo>
                      <a:pt x="105" y="83"/>
                    </a:lnTo>
                    <a:lnTo>
                      <a:pt x="98" y="88"/>
                    </a:lnTo>
                    <a:lnTo>
                      <a:pt x="96" y="96"/>
                    </a:lnTo>
                    <a:lnTo>
                      <a:pt x="92" y="103"/>
                    </a:lnTo>
                    <a:lnTo>
                      <a:pt x="89" y="110"/>
                    </a:lnTo>
                    <a:lnTo>
                      <a:pt x="75" y="103"/>
                    </a:lnTo>
                    <a:lnTo>
                      <a:pt x="63" y="98"/>
                    </a:lnTo>
                    <a:lnTo>
                      <a:pt x="53" y="90"/>
                    </a:lnTo>
                    <a:lnTo>
                      <a:pt x="49" y="79"/>
                    </a:lnTo>
                    <a:lnTo>
                      <a:pt x="62" y="78"/>
                    </a:lnTo>
                    <a:lnTo>
                      <a:pt x="68" y="79"/>
                    </a:lnTo>
                    <a:lnTo>
                      <a:pt x="75" y="76"/>
                    </a:lnTo>
                    <a:lnTo>
                      <a:pt x="86" y="76"/>
                    </a:lnTo>
                    <a:lnTo>
                      <a:pt x="80" y="72"/>
                    </a:lnTo>
                    <a:lnTo>
                      <a:pt x="74" y="72"/>
                    </a:lnTo>
                    <a:lnTo>
                      <a:pt x="65" y="72"/>
                    </a:lnTo>
                    <a:lnTo>
                      <a:pt x="62" y="72"/>
                    </a:lnTo>
                    <a:lnTo>
                      <a:pt x="55" y="72"/>
                    </a:lnTo>
                    <a:lnTo>
                      <a:pt x="49" y="74"/>
                    </a:lnTo>
                    <a:lnTo>
                      <a:pt x="44" y="72"/>
                    </a:lnTo>
                    <a:lnTo>
                      <a:pt x="43" y="65"/>
                    </a:lnTo>
                    <a:lnTo>
                      <a:pt x="48" y="62"/>
                    </a:lnTo>
                    <a:lnTo>
                      <a:pt x="58" y="60"/>
                    </a:lnTo>
                    <a:lnTo>
                      <a:pt x="62" y="57"/>
                    </a:lnTo>
                    <a:lnTo>
                      <a:pt x="70" y="55"/>
                    </a:lnTo>
                    <a:lnTo>
                      <a:pt x="77" y="52"/>
                    </a:lnTo>
                    <a:lnTo>
                      <a:pt x="84" y="48"/>
                    </a:lnTo>
                    <a:lnTo>
                      <a:pt x="74" y="48"/>
                    </a:lnTo>
                    <a:lnTo>
                      <a:pt x="70" y="48"/>
                    </a:lnTo>
                    <a:lnTo>
                      <a:pt x="65" y="45"/>
                    </a:lnTo>
                    <a:lnTo>
                      <a:pt x="62" y="43"/>
                    </a:lnTo>
                    <a:lnTo>
                      <a:pt x="60" y="43"/>
                    </a:lnTo>
                    <a:lnTo>
                      <a:pt x="58" y="43"/>
                    </a:lnTo>
                    <a:lnTo>
                      <a:pt x="51" y="50"/>
                    </a:lnTo>
                    <a:lnTo>
                      <a:pt x="43" y="57"/>
                    </a:lnTo>
                    <a:lnTo>
                      <a:pt x="32" y="55"/>
                    </a:lnTo>
                    <a:lnTo>
                      <a:pt x="27" y="50"/>
                    </a:lnTo>
                    <a:lnTo>
                      <a:pt x="29" y="48"/>
                    </a:lnTo>
                    <a:lnTo>
                      <a:pt x="31" y="48"/>
                    </a:lnTo>
                    <a:lnTo>
                      <a:pt x="19" y="40"/>
                    </a:lnTo>
                    <a:lnTo>
                      <a:pt x="17" y="31"/>
                    </a:lnTo>
                    <a:lnTo>
                      <a:pt x="13" y="29"/>
                    </a:lnTo>
                    <a:lnTo>
                      <a:pt x="7" y="24"/>
                    </a:lnTo>
                    <a:lnTo>
                      <a:pt x="0" y="17"/>
                    </a:lnTo>
                    <a:lnTo>
                      <a:pt x="7" y="10"/>
                    </a:lnTo>
                    <a:lnTo>
                      <a:pt x="17" y="5"/>
                    </a:lnTo>
                    <a:lnTo>
                      <a:pt x="27" y="5"/>
                    </a:lnTo>
                    <a:lnTo>
                      <a:pt x="43" y="7"/>
                    </a:lnTo>
                    <a:lnTo>
                      <a:pt x="39" y="10"/>
                    </a:lnTo>
                    <a:lnTo>
                      <a:pt x="37" y="14"/>
                    </a:lnTo>
                    <a:lnTo>
                      <a:pt x="44" y="17"/>
                    </a:lnTo>
                    <a:lnTo>
                      <a:pt x="51" y="23"/>
                    </a:lnTo>
                    <a:lnTo>
                      <a:pt x="48" y="19"/>
                    </a:lnTo>
                    <a:lnTo>
                      <a:pt x="48" y="16"/>
                    </a:lnTo>
                    <a:lnTo>
                      <a:pt x="49" y="9"/>
                    </a:lnTo>
                    <a:lnTo>
                      <a:pt x="56" y="7"/>
                    </a:lnTo>
                    <a:lnTo>
                      <a:pt x="63" y="9"/>
                    </a:lnTo>
                    <a:lnTo>
                      <a:pt x="67" y="16"/>
                    </a:lnTo>
                    <a:lnTo>
                      <a:pt x="70" y="23"/>
                    </a:lnTo>
                    <a:lnTo>
                      <a:pt x="79" y="29"/>
                    </a:lnTo>
                    <a:lnTo>
                      <a:pt x="74" y="17"/>
                    </a:lnTo>
                    <a:lnTo>
                      <a:pt x="72" y="7"/>
                    </a:lnTo>
                    <a:lnTo>
                      <a:pt x="74" y="0"/>
                    </a:lnTo>
                    <a:lnTo>
                      <a:pt x="82" y="0"/>
                    </a:lnTo>
                    <a:lnTo>
                      <a:pt x="87" y="0"/>
                    </a:lnTo>
                    <a:lnTo>
                      <a:pt x="94" y="2"/>
                    </a:lnTo>
                    <a:lnTo>
                      <a:pt x="99" y="4"/>
                    </a:lnTo>
                    <a:lnTo>
                      <a:pt x="103" y="9"/>
                    </a:lnTo>
                    <a:lnTo>
                      <a:pt x="101" y="14"/>
                    </a:lnTo>
                    <a:lnTo>
                      <a:pt x="101" y="19"/>
                    </a:lnTo>
                    <a:lnTo>
                      <a:pt x="105" y="14"/>
                    </a:lnTo>
                    <a:lnTo>
                      <a:pt x="110" y="12"/>
                    </a:lnTo>
                    <a:lnTo>
                      <a:pt x="117" y="16"/>
                    </a:lnTo>
                    <a:lnTo>
                      <a:pt x="117" y="24"/>
                    </a:lnTo>
                    <a:lnTo>
                      <a:pt x="118" y="24"/>
                    </a:lnTo>
                    <a:lnTo>
                      <a:pt x="122" y="26"/>
                    </a:lnTo>
                    <a:lnTo>
                      <a:pt x="129" y="28"/>
                    </a:lnTo>
                    <a:lnTo>
                      <a:pt x="142" y="33"/>
                    </a:lnTo>
                    <a:lnTo>
                      <a:pt x="154" y="40"/>
                    </a:lnTo>
                    <a:lnTo>
                      <a:pt x="163" y="47"/>
                    </a:lnTo>
                    <a:lnTo>
                      <a:pt x="160" y="47"/>
                    </a:lnTo>
                    <a:lnTo>
                      <a:pt x="158" y="48"/>
                    </a:lnTo>
                    <a:lnTo>
                      <a:pt x="161" y="48"/>
                    </a:lnTo>
                    <a:lnTo>
                      <a:pt x="166" y="48"/>
                    </a:lnTo>
                    <a:lnTo>
                      <a:pt x="166" y="52"/>
                    </a:lnTo>
                    <a:lnTo>
                      <a:pt x="166" y="55"/>
                    </a:lnTo>
                    <a:lnTo>
                      <a:pt x="173" y="55"/>
                    </a:lnTo>
                    <a:lnTo>
                      <a:pt x="182" y="55"/>
                    </a:lnTo>
                    <a:lnTo>
                      <a:pt x="184" y="62"/>
                    </a:lnTo>
                    <a:lnTo>
                      <a:pt x="189" y="67"/>
                    </a:lnTo>
                    <a:lnTo>
                      <a:pt x="196" y="69"/>
                    </a:lnTo>
                    <a:lnTo>
                      <a:pt x="203" y="72"/>
                    </a:lnTo>
                    <a:lnTo>
                      <a:pt x="192" y="76"/>
                    </a:lnTo>
                    <a:lnTo>
                      <a:pt x="185" y="81"/>
                    </a:lnTo>
                    <a:lnTo>
                      <a:pt x="177" y="86"/>
                    </a:lnTo>
                    <a:lnTo>
                      <a:pt x="170" y="91"/>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539" name="Freeform 275"/>
              <p:cNvSpPr>
                <a:spLocks/>
              </p:cNvSpPr>
              <p:nvPr/>
            </p:nvSpPr>
            <p:spPr bwMode="auto">
              <a:xfrm>
                <a:off x="4722019" y="1570038"/>
                <a:ext cx="207963" cy="73025"/>
              </a:xfrm>
              <a:custGeom>
                <a:avLst/>
                <a:gdLst/>
                <a:ahLst/>
                <a:cxnLst>
                  <a:cxn ang="0">
                    <a:pos x="131" y="21"/>
                  </a:cxn>
                  <a:cxn ang="0">
                    <a:pos x="119" y="27"/>
                  </a:cxn>
                  <a:cxn ang="0">
                    <a:pos x="105" y="36"/>
                  </a:cxn>
                  <a:cxn ang="0">
                    <a:pos x="90" y="43"/>
                  </a:cxn>
                  <a:cxn ang="0">
                    <a:pos x="79" y="46"/>
                  </a:cxn>
                  <a:cxn ang="0">
                    <a:pos x="67" y="43"/>
                  </a:cxn>
                  <a:cxn ang="0">
                    <a:pos x="62" y="38"/>
                  </a:cxn>
                  <a:cxn ang="0">
                    <a:pos x="33" y="38"/>
                  </a:cxn>
                  <a:cxn ang="0">
                    <a:pos x="26" y="34"/>
                  </a:cxn>
                  <a:cxn ang="0">
                    <a:pos x="26" y="29"/>
                  </a:cxn>
                  <a:cxn ang="0">
                    <a:pos x="31" y="29"/>
                  </a:cxn>
                  <a:cxn ang="0">
                    <a:pos x="36" y="29"/>
                  </a:cxn>
                  <a:cxn ang="0">
                    <a:pos x="42" y="27"/>
                  </a:cxn>
                  <a:cxn ang="0">
                    <a:pos x="48" y="26"/>
                  </a:cxn>
                  <a:cxn ang="0">
                    <a:pos x="43" y="24"/>
                  </a:cxn>
                  <a:cxn ang="0">
                    <a:pos x="36" y="24"/>
                  </a:cxn>
                  <a:cxn ang="0">
                    <a:pos x="28" y="24"/>
                  </a:cxn>
                  <a:cxn ang="0">
                    <a:pos x="24" y="24"/>
                  </a:cxn>
                  <a:cxn ang="0">
                    <a:pos x="11" y="26"/>
                  </a:cxn>
                  <a:cxn ang="0">
                    <a:pos x="7" y="19"/>
                  </a:cxn>
                  <a:cxn ang="0">
                    <a:pos x="2" y="14"/>
                  </a:cxn>
                  <a:cxn ang="0">
                    <a:pos x="0" y="7"/>
                  </a:cxn>
                  <a:cxn ang="0">
                    <a:pos x="7" y="7"/>
                  </a:cxn>
                  <a:cxn ang="0">
                    <a:pos x="12" y="9"/>
                  </a:cxn>
                  <a:cxn ang="0">
                    <a:pos x="17" y="9"/>
                  </a:cxn>
                  <a:cxn ang="0">
                    <a:pos x="17" y="7"/>
                  </a:cxn>
                  <a:cxn ang="0">
                    <a:pos x="26" y="7"/>
                  </a:cxn>
                  <a:cxn ang="0">
                    <a:pos x="23" y="2"/>
                  </a:cxn>
                  <a:cxn ang="0">
                    <a:pos x="38" y="2"/>
                  </a:cxn>
                  <a:cxn ang="0">
                    <a:pos x="40" y="3"/>
                  </a:cxn>
                  <a:cxn ang="0">
                    <a:pos x="47" y="7"/>
                  </a:cxn>
                  <a:cxn ang="0">
                    <a:pos x="52" y="9"/>
                  </a:cxn>
                  <a:cxn ang="0">
                    <a:pos x="57" y="12"/>
                  </a:cxn>
                  <a:cxn ang="0">
                    <a:pos x="64" y="5"/>
                  </a:cxn>
                  <a:cxn ang="0">
                    <a:pos x="71" y="0"/>
                  </a:cxn>
                  <a:cxn ang="0">
                    <a:pos x="76" y="0"/>
                  </a:cxn>
                  <a:cxn ang="0">
                    <a:pos x="76" y="7"/>
                  </a:cxn>
                  <a:cxn ang="0">
                    <a:pos x="76" y="12"/>
                  </a:cxn>
                  <a:cxn ang="0">
                    <a:pos x="83" y="9"/>
                  </a:cxn>
                  <a:cxn ang="0">
                    <a:pos x="91" y="7"/>
                  </a:cxn>
                  <a:cxn ang="0">
                    <a:pos x="102" y="7"/>
                  </a:cxn>
                  <a:cxn ang="0">
                    <a:pos x="109" y="7"/>
                  </a:cxn>
                  <a:cxn ang="0">
                    <a:pos x="122" y="10"/>
                  </a:cxn>
                  <a:cxn ang="0">
                    <a:pos x="131" y="21"/>
                  </a:cxn>
                </a:cxnLst>
                <a:rect l="0" t="0" r="r" b="b"/>
                <a:pathLst>
                  <a:path w="131" h="46">
                    <a:moveTo>
                      <a:pt x="131" y="21"/>
                    </a:moveTo>
                    <a:lnTo>
                      <a:pt x="119" y="27"/>
                    </a:lnTo>
                    <a:lnTo>
                      <a:pt x="105" y="36"/>
                    </a:lnTo>
                    <a:lnTo>
                      <a:pt x="90" y="43"/>
                    </a:lnTo>
                    <a:lnTo>
                      <a:pt x="79" y="46"/>
                    </a:lnTo>
                    <a:lnTo>
                      <a:pt x="67" y="43"/>
                    </a:lnTo>
                    <a:lnTo>
                      <a:pt x="62" y="38"/>
                    </a:lnTo>
                    <a:lnTo>
                      <a:pt x="33" y="38"/>
                    </a:lnTo>
                    <a:lnTo>
                      <a:pt x="26" y="34"/>
                    </a:lnTo>
                    <a:lnTo>
                      <a:pt x="26" y="29"/>
                    </a:lnTo>
                    <a:lnTo>
                      <a:pt x="31" y="29"/>
                    </a:lnTo>
                    <a:lnTo>
                      <a:pt x="36" y="29"/>
                    </a:lnTo>
                    <a:lnTo>
                      <a:pt x="42" y="27"/>
                    </a:lnTo>
                    <a:lnTo>
                      <a:pt x="48" y="26"/>
                    </a:lnTo>
                    <a:lnTo>
                      <a:pt x="43" y="24"/>
                    </a:lnTo>
                    <a:lnTo>
                      <a:pt x="36" y="24"/>
                    </a:lnTo>
                    <a:lnTo>
                      <a:pt x="28" y="24"/>
                    </a:lnTo>
                    <a:lnTo>
                      <a:pt x="24" y="24"/>
                    </a:lnTo>
                    <a:lnTo>
                      <a:pt x="11" y="26"/>
                    </a:lnTo>
                    <a:lnTo>
                      <a:pt x="7" y="19"/>
                    </a:lnTo>
                    <a:lnTo>
                      <a:pt x="2" y="14"/>
                    </a:lnTo>
                    <a:lnTo>
                      <a:pt x="0" y="7"/>
                    </a:lnTo>
                    <a:lnTo>
                      <a:pt x="7" y="7"/>
                    </a:lnTo>
                    <a:lnTo>
                      <a:pt x="12" y="9"/>
                    </a:lnTo>
                    <a:lnTo>
                      <a:pt x="17" y="9"/>
                    </a:lnTo>
                    <a:lnTo>
                      <a:pt x="17" y="7"/>
                    </a:lnTo>
                    <a:lnTo>
                      <a:pt x="26" y="7"/>
                    </a:lnTo>
                    <a:lnTo>
                      <a:pt x="23" y="2"/>
                    </a:lnTo>
                    <a:lnTo>
                      <a:pt x="38" y="2"/>
                    </a:lnTo>
                    <a:lnTo>
                      <a:pt x="40" y="3"/>
                    </a:lnTo>
                    <a:lnTo>
                      <a:pt x="47" y="7"/>
                    </a:lnTo>
                    <a:lnTo>
                      <a:pt x="52" y="9"/>
                    </a:lnTo>
                    <a:lnTo>
                      <a:pt x="57" y="12"/>
                    </a:lnTo>
                    <a:lnTo>
                      <a:pt x="64" y="5"/>
                    </a:lnTo>
                    <a:lnTo>
                      <a:pt x="71" y="0"/>
                    </a:lnTo>
                    <a:lnTo>
                      <a:pt x="76" y="0"/>
                    </a:lnTo>
                    <a:lnTo>
                      <a:pt x="76" y="7"/>
                    </a:lnTo>
                    <a:lnTo>
                      <a:pt x="76" y="12"/>
                    </a:lnTo>
                    <a:lnTo>
                      <a:pt x="83" y="9"/>
                    </a:lnTo>
                    <a:lnTo>
                      <a:pt x="91" y="7"/>
                    </a:lnTo>
                    <a:lnTo>
                      <a:pt x="102" y="7"/>
                    </a:lnTo>
                    <a:lnTo>
                      <a:pt x="109" y="7"/>
                    </a:lnTo>
                    <a:lnTo>
                      <a:pt x="122" y="10"/>
                    </a:lnTo>
                    <a:lnTo>
                      <a:pt x="131" y="21"/>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540" name="Freeform 276"/>
              <p:cNvSpPr>
                <a:spLocks/>
              </p:cNvSpPr>
              <p:nvPr/>
            </p:nvSpPr>
            <p:spPr bwMode="auto">
              <a:xfrm>
                <a:off x="4547394" y="1654175"/>
                <a:ext cx="33338" cy="33337"/>
              </a:xfrm>
              <a:custGeom>
                <a:avLst/>
                <a:gdLst/>
                <a:ahLst/>
                <a:cxnLst>
                  <a:cxn ang="0">
                    <a:pos x="4" y="0"/>
                  </a:cxn>
                  <a:cxn ang="0">
                    <a:pos x="12" y="9"/>
                  </a:cxn>
                  <a:cxn ang="0">
                    <a:pos x="21" y="21"/>
                  </a:cxn>
                  <a:cxn ang="0">
                    <a:pos x="12" y="16"/>
                  </a:cxn>
                  <a:cxn ang="0">
                    <a:pos x="5" y="11"/>
                  </a:cxn>
                  <a:cxn ang="0">
                    <a:pos x="0" y="4"/>
                  </a:cxn>
                  <a:cxn ang="0">
                    <a:pos x="5" y="0"/>
                  </a:cxn>
                  <a:cxn ang="0">
                    <a:pos x="5" y="2"/>
                  </a:cxn>
                  <a:cxn ang="0">
                    <a:pos x="4" y="0"/>
                  </a:cxn>
                </a:cxnLst>
                <a:rect l="0" t="0" r="r" b="b"/>
                <a:pathLst>
                  <a:path w="21" h="21">
                    <a:moveTo>
                      <a:pt x="4" y="0"/>
                    </a:moveTo>
                    <a:lnTo>
                      <a:pt x="12" y="9"/>
                    </a:lnTo>
                    <a:lnTo>
                      <a:pt x="21" y="21"/>
                    </a:lnTo>
                    <a:lnTo>
                      <a:pt x="12" y="16"/>
                    </a:lnTo>
                    <a:lnTo>
                      <a:pt x="5" y="11"/>
                    </a:lnTo>
                    <a:lnTo>
                      <a:pt x="0" y="4"/>
                    </a:lnTo>
                    <a:lnTo>
                      <a:pt x="5" y="0"/>
                    </a:lnTo>
                    <a:lnTo>
                      <a:pt x="5" y="2"/>
                    </a:lnTo>
                    <a:lnTo>
                      <a:pt x="4" y="0"/>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541" name="Freeform 277"/>
              <p:cNvSpPr>
                <a:spLocks/>
              </p:cNvSpPr>
              <p:nvPr/>
            </p:nvSpPr>
            <p:spPr bwMode="auto">
              <a:xfrm>
                <a:off x="4087019" y="2598738"/>
                <a:ext cx="100013" cy="120650"/>
              </a:xfrm>
              <a:custGeom>
                <a:avLst/>
                <a:gdLst/>
                <a:ahLst/>
                <a:cxnLst>
                  <a:cxn ang="0">
                    <a:pos x="10" y="23"/>
                  </a:cxn>
                  <a:cxn ang="0">
                    <a:pos x="17" y="19"/>
                  </a:cxn>
                  <a:cxn ang="0">
                    <a:pos x="25" y="16"/>
                  </a:cxn>
                  <a:cxn ang="0">
                    <a:pos x="22" y="12"/>
                  </a:cxn>
                  <a:cxn ang="0">
                    <a:pos x="22" y="9"/>
                  </a:cxn>
                  <a:cxn ang="0">
                    <a:pos x="27" y="2"/>
                  </a:cxn>
                  <a:cxn ang="0">
                    <a:pos x="37" y="0"/>
                  </a:cxn>
                  <a:cxn ang="0">
                    <a:pos x="41" y="0"/>
                  </a:cxn>
                  <a:cxn ang="0">
                    <a:pos x="46" y="0"/>
                  </a:cxn>
                  <a:cxn ang="0">
                    <a:pos x="58" y="7"/>
                  </a:cxn>
                  <a:cxn ang="0">
                    <a:pos x="63" y="21"/>
                  </a:cxn>
                  <a:cxn ang="0">
                    <a:pos x="58" y="24"/>
                  </a:cxn>
                  <a:cxn ang="0">
                    <a:pos x="53" y="28"/>
                  </a:cxn>
                  <a:cxn ang="0">
                    <a:pos x="53" y="31"/>
                  </a:cxn>
                  <a:cxn ang="0">
                    <a:pos x="53" y="36"/>
                  </a:cxn>
                  <a:cxn ang="0">
                    <a:pos x="53" y="41"/>
                  </a:cxn>
                  <a:cxn ang="0">
                    <a:pos x="53" y="45"/>
                  </a:cxn>
                  <a:cxn ang="0">
                    <a:pos x="53" y="52"/>
                  </a:cxn>
                  <a:cxn ang="0">
                    <a:pos x="53" y="60"/>
                  </a:cxn>
                  <a:cxn ang="0">
                    <a:pos x="46" y="60"/>
                  </a:cxn>
                  <a:cxn ang="0">
                    <a:pos x="39" y="62"/>
                  </a:cxn>
                  <a:cxn ang="0">
                    <a:pos x="29" y="66"/>
                  </a:cxn>
                  <a:cxn ang="0">
                    <a:pos x="22" y="74"/>
                  </a:cxn>
                  <a:cxn ang="0">
                    <a:pos x="17" y="74"/>
                  </a:cxn>
                  <a:cxn ang="0">
                    <a:pos x="12" y="76"/>
                  </a:cxn>
                  <a:cxn ang="0">
                    <a:pos x="3" y="72"/>
                  </a:cxn>
                  <a:cxn ang="0">
                    <a:pos x="0" y="64"/>
                  </a:cxn>
                  <a:cxn ang="0">
                    <a:pos x="5" y="50"/>
                  </a:cxn>
                  <a:cxn ang="0">
                    <a:pos x="13" y="38"/>
                  </a:cxn>
                  <a:cxn ang="0">
                    <a:pos x="6" y="33"/>
                  </a:cxn>
                  <a:cxn ang="0">
                    <a:pos x="5" y="28"/>
                  </a:cxn>
                  <a:cxn ang="0">
                    <a:pos x="6" y="23"/>
                  </a:cxn>
                  <a:cxn ang="0">
                    <a:pos x="10" y="23"/>
                  </a:cxn>
                </a:cxnLst>
                <a:rect l="0" t="0" r="r" b="b"/>
                <a:pathLst>
                  <a:path w="63" h="76">
                    <a:moveTo>
                      <a:pt x="10" y="23"/>
                    </a:moveTo>
                    <a:lnTo>
                      <a:pt x="17" y="19"/>
                    </a:lnTo>
                    <a:lnTo>
                      <a:pt x="25" y="16"/>
                    </a:lnTo>
                    <a:lnTo>
                      <a:pt x="22" y="12"/>
                    </a:lnTo>
                    <a:lnTo>
                      <a:pt x="22" y="9"/>
                    </a:lnTo>
                    <a:lnTo>
                      <a:pt x="27" y="2"/>
                    </a:lnTo>
                    <a:lnTo>
                      <a:pt x="37" y="0"/>
                    </a:lnTo>
                    <a:lnTo>
                      <a:pt x="41" y="0"/>
                    </a:lnTo>
                    <a:lnTo>
                      <a:pt x="46" y="0"/>
                    </a:lnTo>
                    <a:lnTo>
                      <a:pt x="58" y="7"/>
                    </a:lnTo>
                    <a:lnTo>
                      <a:pt x="63" y="21"/>
                    </a:lnTo>
                    <a:lnTo>
                      <a:pt x="58" y="24"/>
                    </a:lnTo>
                    <a:lnTo>
                      <a:pt x="53" y="28"/>
                    </a:lnTo>
                    <a:lnTo>
                      <a:pt x="53" y="31"/>
                    </a:lnTo>
                    <a:lnTo>
                      <a:pt x="53" y="36"/>
                    </a:lnTo>
                    <a:lnTo>
                      <a:pt x="53" y="41"/>
                    </a:lnTo>
                    <a:lnTo>
                      <a:pt x="53" y="45"/>
                    </a:lnTo>
                    <a:lnTo>
                      <a:pt x="53" y="52"/>
                    </a:lnTo>
                    <a:lnTo>
                      <a:pt x="53" y="60"/>
                    </a:lnTo>
                    <a:lnTo>
                      <a:pt x="46" y="60"/>
                    </a:lnTo>
                    <a:lnTo>
                      <a:pt x="39" y="62"/>
                    </a:lnTo>
                    <a:lnTo>
                      <a:pt x="29" y="66"/>
                    </a:lnTo>
                    <a:lnTo>
                      <a:pt x="22" y="74"/>
                    </a:lnTo>
                    <a:lnTo>
                      <a:pt x="17" y="74"/>
                    </a:lnTo>
                    <a:lnTo>
                      <a:pt x="12" y="76"/>
                    </a:lnTo>
                    <a:lnTo>
                      <a:pt x="3" y="72"/>
                    </a:lnTo>
                    <a:lnTo>
                      <a:pt x="0" y="64"/>
                    </a:lnTo>
                    <a:lnTo>
                      <a:pt x="5" y="50"/>
                    </a:lnTo>
                    <a:lnTo>
                      <a:pt x="13" y="38"/>
                    </a:lnTo>
                    <a:lnTo>
                      <a:pt x="6" y="33"/>
                    </a:lnTo>
                    <a:lnTo>
                      <a:pt x="5" y="28"/>
                    </a:lnTo>
                    <a:lnTo>
                      <a:pt x="6" y="23"/>
                    </a:lnTo>
                    <a:lnTo>
                      <a:pt x="10" y="23"/>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542" name="Freeform 278"/>
              <p:cNvSpPr>
                <a:spLocks/>
              </p:cNvSpPr>
              <p:nvPr/>
            </p:nvSpPr>
            <p:spPr bwMode="auto">
              <a:xfrm>
                <a:off x="4155282" y="2495550"/>
                <a:ext cx="19050" cy="19050"/>
              </a:xfrm>
              <a:custGeom>
                <a:avLst/>
                <a:gdLst/>
                <a:ahLst/>
                <a:cxnLst>
                  <a:cxn ang="0">
                    <a:pos x="1" y="12"/>
                  </a:cxn>
                  <a:cxn ang="0">
                    <a:pos x="0" y="8"/>
                  </a:cxn>
                  <a:cxn ang="0">
                    <a:pos x="0" y="7"/>
                  </a:cxn>
                  <a:cxn ang="0">
                    <a:pos x="3" y="2"/>
                  </a:cxn>
                  <a:cxn ang="0">
                    <a:pos x="12" y="0"/>
                  </a:cxn>
                  <a:cxn ang="0">
                    <a:pos x="8" y="8"/>
                  </a:cxn>
                  <a:cxn ang="0">
                    <a:pos x="1" y="12"/>
                  </a:cxn>
                </a:cxnLst>
                <a:rect l="0" t="0" r="r" b="b"/>
                <a:pathLst>
                  <a:path w="12" h="12">
                    <a:moveTo>
                      <a:pt x="1" y="12"/>
                    </a:moveTo>
                    <a:lnTo>
                      <a:pt x="0" y="8"/>
                    </a:lnTo>
                    <a:lnTo>
                      <a:pt x="0" y="7"/>
                    </a:lnTo>
                    <a:lnTo>
                      <a:pt x="3" y="2"/>
                    </a:lnTo>
                    <a:lnTo>
                      <a:pt x="12" y="0"/>
                    </a:lnTo>
                    <a:lnTo>
                      <a:pt x="8" y="8"/>
                    </a:lnTo>
                    <a:lnTo>
                      <a:pt x="1" y="12"/>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543" name="Freeform 279"/>
              <p:cNvSpPr>
                <a:spLocks/>
              </p:cNvSpPr>
              <p:nvPr/>
            </p:nvSpPr>
            <p:spPr bwMode="auto">
              <a:xfrm>
                <a:off x="4164807" y="2487613"/>
                <a:ext cx="192088" cy="274637"/>
              </a:xfrm>
              <a:custGeom>
                <a:avLst/>
                <a:gdLst/>
                <a:ahLst/>
                <a:cxnLst>
                  <a:cxn ang="0">
                    <a:pos x="105" y="115"/>
                  </a:cxn>
                  <a:cxn ang="0">
                    <a:pos x="117" y="118"/>
                  </a:cxn>
                  <a:cxn ang="0">
                    <a:pos x="114" y="136"/>
                  </a:cxn>
                  <a:cxn ang="0">
                    <a:pos x="109" y="146"/>
                  </a:cxn>
                  <a:cxn ang="0">
                    <a:pos x="114" y="151"/>
                  </a:cxn>
                  <a:cxn ang="0">
                    <a:pos x="100" y="160"/>
                  </a:cxn>
                  <a:cxn ang="0">
                    <a:pos x="80" y="160"/>
                  </a:cxn>
                  <a:cxn ang="0">
                    <a:pos x="66" y="161"/>
                  </a:cxn>
                  <a:cxn ang="0">
                    <a:pos x="54" y="163"/>
                  </a:cxn>
                  <a:cxn ang="0">
                    <a:pos x="45" y="161"/>
                  </a:cxn>
                  <a:cxn ang="0">
                    <a:pos x="37" y="170"/>
                  </a:cxn>
                  <a:cxn ang="0">
                    <a:pos x="24" y="170"/>
                  </a:cxn>
                  <a:cxn ang="0">
                    <a:pos x="19" y="173"/>
                  </a:cxn>
                  <a:cxn ang="0">
                    <a:pos x="21" y="165"/>
                  </a:cxn>
                  <a:cxn ang="0">
                    <a:pos x="31" y="153"/>
                  </a:cxn>
                  <a:cxn ang="0">
                    <a:pos x="47" y="149"/>
                  </a:cxn>
                  <a:cxn ang="0">
                    <a:pos x="52" y="142"/>
                  </a:cxn>
                  <a:cxn ang="0">
                    <a:pos x="47" y="144"/>
                  </a:cxn>
                  <a:cxn ang="0">
                    <a:pos x="35" y="142"/>
                  </a:cxn>
                  <a:cxn ang="0">
                    <a:pos x="26" y="141"/>
                  </a:cxn>
                  <a:cxn ang="0">
                    <a:pos x="21" y="141"/>
                  </a:cxn>
                  <a:cxn ang="0">
                    <a:pos x="28" y="132"/>
                  </a:cxn>
                  <a:cxn ang="0">
                    <a:pos x="37" y="125"/>
                  </a:cxn>
                  <a:cxn ang="0">
                    <a:pos x="31" y="110"/>
                  </a:cxn>
                  <a:cxn ang="0">
                    <a:pos x="55" y="101"/>
                  </a:cxn>
                  <a:cxn ang="0">
                    <a:pos x="45" y="91"/>
                  </a:cxn>
                  <a:cxn ang="0">
                    <a:pos x="43" y="82"/>
                  </a:cxn>
                  <a:cxn ang="0">
                    <a:pos x="43" y="79"/>
                  </a:cxn>
                  <a:cxn ang="0">
                    <a:pos x="35" y="81"/>
                  </a:cxn>
                  <a:cxn ang="0">
                    <a:pos x="23" y="81"/>
                  </a:cxn>
                  <a:cxn ang="0">
                    <a:pos x="23" y="72"/>
                  </a:cxn>
                  <a:cxn ang="0">
                    <a:pos x="24" y="62"/>
                  </a:cxn>
                  <a:cxn ang="0">
                    <a:pos x="21" y="56"/>
                  </a:cxn>
                  <a:cxn ang="0">
                    <a:pos x="16" y="60"/>
                  </a:cxn>
                  <a:cxn ang="0">
                    <a:pos x="14" y="63"/>
                  </a:cxn>
                  <a:cxn ang="0">
                    <a:pos x="14" y="55"/>
                  </a:cxn>
                  <a:cxn ang="0">
                    <a:pos x="16" y="51"/>
                  </a:cxn>
                  <a:cxn ang="0">
                    <a:pos x="11" y="44"/>
                  </a:cxn>
                  <a:cxn ang="0">
                    <a:pos x="11" y="38"/>
                  </a:cxn>
                  <a:cxn ang="0">
                    <a:pos x="12" y="32"/>
                  </a:cxn>
                  <a:cxn ang="0">
                    <a:pos x="0" y="22"/>
                  </a:cxn>
                  <a:cxn ang="0">
                    <a:pos x="9" y="26"/>
                  </a:cxn>
                  <a:cxn ang="0">
                    <a:pos x="12" y="26"/>
                  </a:cxn>
                  <a:cxn ang="0">
                    <a:pos x="11" y="22"/>
                  </a:cxn>
                  <a:cxn ang="0">
                    <a:pos x="12" y="15"/>
                  </a:cxn>
                  <a:cxn ang="0">
                    <a:pos x="19" y="8"/>
                  </a:cxn>
                  <a:cxn ang="0">
                    <a:pos x="23" y="1"/>
                  </a:cxn>
                  <a:cxn ang="0">
                    <a:pos x="37" y="0"/>
                  </a:cxn>
                  <a:cxn ang="0">
                    <a:pos x="45" y="1"/>
                  </a:cxn>
                  <a:cxn ang="0">
                    <a:pos x="42" y="10"/>
                  </a:cxn>
                  <a:cxn ang="0">
                    <a:pos x="37" y="19"/>
                  </a:cxn>
                  <a:cxn ang="0">
                    <a:pos x="67" y="20"/>
                  </a:cxn>
                  <a:cxn ang="0">
                    <a:pos x="61" y="38"/>
                  </a:cxn>
                  <a:cxn ang="0">
                    <a:pos x="54" y="51"/>
                  </a:cxn>
                  <a:cxn ang="0">
                    <a:pos x="50" y="56"/>
                  </a:cxn>
                  <a:cxn ang="0">
                    <a:pos x="61" y="56"/>
                  </a:cxn>
                  <a:cxn ang="0">
                    <a:pos x="76" y="79"/>
                  </a:cxn>
                  <a:cxn ang="0">
                    <a:pos x="88" y="87"/>
                  </a:cxn>
                  <a:cxn ang="0">
                    <a:pos x="97" y="101"/>
                  </a:cxn>
                  <a:cxn ang="0">
                    <a:pos x="102" y="113"/>
                  </a:cxn>
                  <a:cxn ang="0">
                    <a:pos x="100" y="117"/>
                  </a:cxn>
                  <a:cxn ang="0">
                    <a:pos x="102" y="117"/>
                  </a:cxn>
                  <a:cxn ang="0">
                    <a:pos x="104" y="118"/>
                  </a:cxn>
                </a:cxnLst>
                <a:rect l="0" t="0" r="r" b="b"/>
                <a:pathLst>
                  <a:path w="121" h="173">
                    <a:moveTo>
                      <a:pt x="104" y="118"/>
                    </a:moveTo>
                    <a:lnTo>
                      <a:pt x="105" y="115"/>
                    </a:lnTo>
                    <a:lnTo>
                      <a:pt x="110" y="117"/>
                    </a:lnTo>
                    <a:lnTo>
                      <a:pt x="117" y="118"/>
                    </a:lnTo>
                    <a:lnTo>
                      <a:pt x="121" y="125"/>
                    </a:lnTo>
                    <a:lnTo>
                      <a:pt x="114" y="136"/>
                    </a:lnTo>
                    <a:lnTo>
                      <a:pt x="104" y="146"/>
                    </a:lnTo>
                    <a:lnTo>
                      <a:pt x="109" y="146"/>
                    </a:lnTo>
                    <a:lnTo>
                      <a:pt x="114" y="148"/>
                    </a:lnTo>
                    <a:lnTo>
                      <a:pt x="114" y="151"/>
                    </a:lnTo>
                    <a:lnTo>
                      <a:pt x="107" y="156"/>
                    </a:lnTo>
                    <a:lnTo>
                      <a:pt x="100" y="160"/>
                    </a:lnTo>
                    <a:lnTo>
                      <a:pt x="88" y="160"/>
                    </a:lnTo>
                    <a:lnTo>
                      <a:pt x="80" y="160"/>
                    </a:lnTo>
                    <a:lnTo>
                      <a:pt x="73" y="160"/>
                    </a:lnTo>
                    <a:lnTo>
                      <a:pt x="66" y="161"/>
                    </a:lnTo>
                    <a:lnTo>
                      <a:pt x="59" y="161"/>
                    </a:lnTo>
                    <a:lnTo>
                      <a:pt x="54" y="163"/>
                    </a:lnTo>
                    <a:lnTo>
                      <a:pt x="49" y="161"/>
                    </a:lnTo>
                    <a:lnTo>
                      <a:pt x="45" y="161"/>
                    </a:lnTo>
                    <a:lnTo>
                      <a:pt x="38" y="163"/>
                    </a:lnTo>
                    <a:lnTo>
                      <a:pt x="37" y="170"/>
                    </a:lnTo>
                    <a:lnTo>
                      <a:pt x="30" y="170"/>
                    </a:lnTo>
                    <a:lnTo>
                      <a:pt x="24" y="170"/>
                    </a:lnTo>
                    <a:lnTo>
                      <a:pt x="23" y="173"/>
                    </a:lnTo>
                    <a:lnTo>
                      <a:pt x="19" y="173"/>
                    </a:lnTo>
                    <a:lnTo>
                      <a:pt x="19" y="170"/>
                    </a:lnTo>
                    <a:lnTo>
                      <a:pt x="21" y="165"/>
                    </a:lnTo>
                    <a:lnTo>
                      <a:pt x="26" y="160"/>
                    </a:lnTo>
                    <a:lnTo>
                      <a:pt x="31" y="153"/>
                    </a:lnTo>
                    <a:lnTo>
                      <a:pt x="37" y="151"/>
                    </a:lnTo>
                    <a:lnTo>
                      <a:pt x="47" y="149"/>
                    </a:lnTo>
                    <a:lnTo>
                      <a:pt x="54" y="144"/>
                    </a:lnTo>
                    <a:lnTo>
                      <a:pt x="52" y="142"/>
                    </a:lnTo>
                    <a:lnTo>
                      <a:pt x="52" y="141"/>
                    </a:lnTo>
                    <a:lnTo>
                      <a:pt x="47" y="144"/>
                    </a:lnTo>
                    <a:lnTo>
                      <a:pt x="43" y="146"/>
                    </a:lnTo>
                    <a:lnTo>
                      <a:pt x="35" y="142"/>
                    </a:lnTo>
                    <a:lnTo>
                      <a:pt x="30" y="141"/>
                    </a:lnTo>
                    <a:lnTo>
                      <a:pt x="26" y="141"/>
                    </a:lnTo>
                    <a:lnTo>
                      <a:pt x="24" y="142"/>
                    </a:lnTo>
                    <a:lnTo>
                      <a:pt x="21" y="141"/>
                    </a:lnTo>
                    <a:lnTo>
                      <a:pt x="23" y="134"/>
                    </a:lnTo>
                    <a:lnTo>
                      <a:pt x="28" y="132"/>
                    </a:lnTo>
                    <a:lnTo>
                      <a:pt x="33" y="129"/>
                    </a:lnTo>
                    <a:lnTo>
                      <a:pt x="37" y="125"/>
                    </a:lnTo>
                    <a:lnTo>
                      <a:pt x="33" y="117"/>
                    </a:lnTo>
                    <a:lnTo>
                      <a:pt x="31" y="110"/>
                    </a:lnTo>
                    <a:lnTo>
                      <a:pt x="45" y="106"/>
                    </a:lnTo>
                    <a:lnTo>
                      <a:pt x="55" y="101"/>
                    </a:lnTo>
                    <a:lnTo>
                      <a:pt x="55" y="93"/>
                    </a:lnTo>
                    <a:lnTo>
                      <a:pt x="45" y="91"/>
                    </a:lnTo>
                    <a:lnTo>
                      <a:pt x="42" y="87"/>
                    </a:lnTo>
                    <a:lnTo>
                      <a:pt x="43" y="82"/>
                    </a:lnTo>
                    <a:lnTo>
                      <a:pt x="47" y="81"/>
                    </a:lnTo>
                    <a:lnTo>
                      <a:pt x="43" y="79"/>
                    </a:lnTo>
                    <a:lnTo>
                      <a:pt x="42" y="79"/>
                    </a:lnTo>
                    <a:lnTo>
                      <a:pt x="35" y="81"/>
                    </a:lnTo>
                    <a:lnTo>
                      <a:pt x="30" y="82"/>
                    </a:lnTo>
                    <a:lnTo>
                      <a:pt x="23" y="81"/>
                    </a:lnTo>
                    <a:lnTo>
                      <a:pt x="21" y="79"/>
                    </a:lnTo>
                    <a:lnTo>
                      <a:pt x="23" y="72"/>
                    </a:lnTo>
                    <a:lnTo>
                      <a:pt x="26" y="67"/>
                    </a:lnTo>
                    <a:lnTo>
                      <a:pt x="24" y="62"/>
                    </a:lnTo>
                    <a:lnTo>
                      <a:pt x="26" y="58"/>
                    </a:lnTo>
                    <a:lnTo>
                      <a:pt x="21" y="56"/>
                    </a:lnTo>
                    <a:lnTo>
                      <a:pt x="18" y="55"/>
                    </a:lnTo>
                    <a:lnTo>
                      <a:pt x="16" y="60"/>
                    </a:lnTo>
                    <a:lnTo>
                      <a:pt x="18" y="63"/>
                    </a:lnTo>
                    <a:lnTo>
                      <a:pt x="14" y="63"/>
                    </a:lnTo>
                    <a:lnTo>
                      <a:pt x="14" y="56"/>
                    </a:lnTo>
                    <a:lnTo>
                      <a:pt x="14" y="55"/>
                    </a:lnTo>
                    <a:lnTo>
                      <a:pt x="14" y="51"/>
                    </a:lnTo>
                    <a:lnTo>
                      <a:pt x="16" y="51"/>
                    </a:lnTo>
                    <a:lnTo>
                      <a:pt x="16" y="46"/>
                    </a:lnTo>
                    <a:lnTo>
                      <a:pt x="11" y="44"/>
                    </a:lnTo>
                    <a:lnTo>
                      <a:pt x="9" y="43"/>
                    </a:lnTo>
                    <a:lnTo>
                      <a:pt x="11" y="38"/>
                    </a:lnTo>
                    <a:lnTo>
                      <a:pt x="12" y="36"/>
                    </a:lnTo>
                    <a:lnTo>
                      <a:pt x="12" y="32"/>
                    </a:lnTo>
                    <a:lnTo>
                      <a:pt x="2" y="29"/>
                    </a:lnTo>
                    <a:lnTo>
                      <a:pt x="0" y="22"/>
                    </a:lnTo>
                    <a:lnTo>
                      <a:pt x="9" y="22"/>
                    </a:lnTo>
                    <a:lnTo>
                      <a:pt x="9" y="26"/>
                    </a:lnTo>
                    <a:lnTo>
                      <a:pt x="12" y="27"/>
                    </a:lnTo>
                    <a:lnTo>
                      <a:pt x="12" y="26"/>
                    </a:lnTo>
                    <a:lnTo>
                      <a:pt x="14" y="24"/>
                    </a:lnTo>
                    <a:lnTo>
                      <a:pt x="11" y="22"/>
                    </a:lnTo>
                    <a:lnTo>
                      <a:pt x="11" y="20"/>
                    </a:lnTo>
                    <a:lnTo>
                      <a:pt x="12" y="15"/>
                    </a:lnTo>
                    <a:lnTo>
                      <a:pt x="19" y="15"/>
                    </a:lnTo>
                    <a:lnTo>
                      <a:pt x="19" y="8"/>
                    </a:lnTo>
                    <a:lnTo>
                      <a:pt x="21" y="7"/>
                    </a:lnTo>
                    <a:lnTo>
                      <a:pt x="23" y="1"/>
                    </a:lnTo>
                    <a:lnTo>
                      <a:pt x="30" y="0"/>
                    </a:lnTo>
                    <a:lnTo>
                      <a:pt x="37" y="0"/>
                    </a:lnTo>
                    <a:lnTo>
                      <a:pt x="43" y="0"/>
                    </a:lnTo>
                    <a:lnTo>
                      <a:pt x="45" y="1"/>
                    </a:lnTo>
                    <a:lnTo>
                      <a:pt x="49" y="3"/>
                    </a:lnTo>
                    <a:lnTo>
                      <a:pt x="42" y="10"/>
                    </a:lnTo>
                    <a:lnTo>
                      <a:pt x="37" y="17"/>
                    </a:lnTo>
                    <a:lnTo>
                      <a:pt x="37" y="19"/>
                    </a:lnTo>
                    <a:lnTo>
                      <a:pt x="38" y="20"/>
                    </a:lnTo>
                    <a:lnTo>
                      <a:pt x="67" y="20"/>
                    </a:lnTo>
                    <a:lnTo>
                      <a:pt x="64" y="29"/>
                    </a:lnTo>
                    <a:lnTo>
                      <a:pt x="61" y="38"/>
                    </a:lnTo>
                    <a:lnTo>
                      <a:pt x="55" y="43"/>
                    </a:lnTo>
                    <a:lnTo>
                      <a:pt x="54" y="51"/>
                    </a:lnTo>
                    <a:lnTo>
                      <a:pt x="50" y="53"/>
                    </a:lnTo>
                    <a:lnTo>
                      <a:pt x="50" y="56"/>
                    </a:lnTo>
                    <a:lnTo>
                      <a:pt x="55" y="56"/>
                    </a:lnTo>
                    <a:lnTo>
                      <a:pt x="61" y="56"/>
                    </a:lnTo>
                    <a:lnTo>
                      <a:pt x="69" y="65"/>
                    </a:lnTo>
                    <a:lnTo>
                      <a:pt x="76" y="79"/>
                    </a:lnTo>
                    <a:lnTo>
                      <a:pt x="81" y="82"/>
                    </a:lnTo>
                    <a:lnTo>
                      <a:pt x="88" y="87"/>
                    </a:lnTo>
                    <a:lnTo>
                      <a:pt x="93" y="93"/>
                    </a:lnTo>
                    <a:lnTo>
                      <a:pt x="97" y="101"/>
                    </a:lnTo>
                    <a:lnTo>
                      <a:pt x="98" y="106"/>
                    </a:lnTo>
                    <a:lnTo>
                      <a:pt x="102" y="113"/>
                    </a:lnTo>
                    <a:lnTo>
                      <a:pt x="100" y="113"/>
                    </a:lnTo>
                    <a:lnTo>
                      <a:pt x="100" y="117"/>
                    </a:lnTo>
                    <a:lnTo>
                      <a:pt x="100" y="120"/>
                    </a:lnTo>
                    <a:lnTo>
                      <a:pt x="102" y="117"/>
                    </a:lnTo>
                    <a:lnTo>
                      <a:pt x="105" y="117"/>
                    </a:lnTo>
                    <a:lnTo>
                      <a:pt x="104" y="118"/>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544" name="Freeform 280"/>
              <p:cNvSpPr>
                <a:spLocks/>
              </p:cNvSpPr>
              <p:nvPr/>
            </p:nvSpPr>
            <p:spPr bwMode="auto">
              <a:xfrm>
                <a:off x="4206082" y="2628900"/>
                <a:ext cx="7938" cy="11112"/>
              </a:xfrm>
              <a:custGeom>
                <a:avLst/>
                <a:gdLst/>
                <a:ahLst/>
                <a:cxnLst>
                  <a:cxn ang="0">
                    <a:pos x="4" y="0"/>
                  </a:cxn>
                  <a:cxn ang="0">
                    <a:pos x="0" y="2"/>
                  </a:cxn>
                  <a:cxn ang="0">
                    <a:pos x="0" y="7"/>
                  </a:cxn>
                  <a:cxn ang="0">
                    <a:pos x="2" y="7"/>
                  </a:cxn>
                  <a:cxn ang="0">
                    <a:pos x="5" y="7"/>
                  </a:cxn>
                  <a:cxn ang="0">
                    <a:pos x="5" y="2"/>
                  </a:cxn>
                  <a:cxn ang="0">
                    <a:pos x="5" y="0"/>
                  </a:cxn>
                  <a:cxn ang="0">
                    <a:pos x="4" y="0"/>
                  </a:cxn>
                </a:cxnLst>
                <a:rect l="0" t="0" r="r" b="b"/>
                <a:pathLst>
                  <a:path w="5" h="7">
                    <a:moveTo>
                      <a:pt x="4" y="0"/>
                    </a:moveTo>
                    <a:lnTo>
                      <a:pt x="0" y="2"/>
                    </a:lnTo>
                    <a:lnTo>
                      <a:pt x="0" y="7"/>
                    </a:lnTo>
                    <a:lnTo>
                      <a:pt x="2" y="7"/>
                    </a:lnTo>
                    <a:lnTo>
                      <a:pt x="5" y="7"/>
                    </a:lnTo>
                    <a:lnTo>
                      <a:pt x="5" y="2"/>
                    </a:lnTo>
                    <a:lnTo>
                      <a:pt x="5" y="0"/>
                    </a:lnTo>
                    <a:lnTo>
                      <a:pt x="4" y="0"/>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545" name="Freeform 282"/>
              <p:cNvSpPr>
                <a:spLocks/>
              </p:cNvSpPr>
              <p:nvPr/>
            </p:nvSpPr>
            <p:spPr bwMode="auto">
              <a:xfrm>
                <a:off x="2374107" y="3482975"/>
                <a:ext cx="238125" cy="82550"/>
              </a:xfrm>
              <a:custGeom>
                <a:avLst/>
                <a:gdLst/>
                <a:ahLst/>
                <a:cxnLst>
                  <a:cxn ang="0">
                    <a:pos x="150" y="47"/>
                  </a:cxn>
                  <a:cxn ang="0">
                    <a:pos x="141" y="50"/>
                  </a:cxn>
                  <a:cxn ang="0">
                    <a:pos x="131" y="52"/>
                  </a:cxn>
                  <a:cxn ang="0">
                    <a:pos x="115" y="50"/>
                  </a:cxn>
                  <a:cxn ang="0">
                    <a:pos x="102" y="48"/>
                  </a:cxn>
                  <a:cxn ang="0">
                    <a:pos x="102" y="47"/>
                  </a:cxn>
                  <a:cxn ang="0">
                    <a:pos x="105" y="45"/>
                  </a:cxn>
                  <a:cxn ang="0">
                    <a:pos x="107" y="42"/>
                  </a:cxn>
                  <a:cxn ang="0">
                    <a:pos x="95" y="36"/>
                  </a:cxn>
                  <a:cxn ang="0">
                    <a:pos x="90" y="31"/>
                  </a:cxn>
                  <a:cxn ang="0">
                    <a:pos x="86" y="28"/>
                  </a:cxn>
                  <a:cxn ang="0">
                    <a:pos x="84" y="26"/>
                  </a:cxn>
                  <a:cxn ang="0">
                    <a:pos x="79" y="24"/>
                  </a:cxn>
                  <a:cxn ang="0">
                    <a:pos x="74" y="26"/>
                  </a:cxn>
                  <a:cxn ang="0">
                    <a:pos x="64" y="21"/>
                  </a:cxn>
                  <a:cxn ang="0">
                    <a:pos x="55" y="18"/>
                  </a:cxn>
                  <a:cxn ang="0">
                    <a:pos x="41" y="18"/>
                  </a:cxn>
                  <a:cxn ang="0">
                    <a:pos x="38" y="14"/>
                  </a:cxn>
                  <a:cxn ang="0">
                    <a:pos x="40" y="12"/>
                  </a:cxn>
                  <a:cxn ang="0">
                    <a:pos x="36" y="11"/>
                  </a:cxn>
                  <a:cxn ang="0">
                    <a:pos x="33" y="11"/>
                  </a:cxn>
                  <a:cxn ang="0">
                    <a:pos x="16" y="14"/>
                  </a:cxn>
                  <a:cxn ang="0">
                    <a:pos x="5" y="23"/>
                  </a:cxn>
                  <a:cxn ang="0">
                    <a:pos x="0" y="23"/>
                  </a:cxn>
                  <a:cxn ang="0">
                    <a:pos x="5" y="12"/>
                  </a:cxn>
                  <a:cxn ang="0">
                    <a:pos x="16" y="5"/>
                  </a:cxn>
                  <a:cxn ang="0">
                    <a:pos x="26" y="0"/>
                  </a:cxn>
                  <a:cxn ang="0">
                    <a:pos x="41" y="0"/>
                  </a:cxn>
                  <a:cxn ang="0">
                    <a:pos x="55" y="2"/>
                  </a:cxn>
                  <a:cxn ang="0">
                    <a:pos x="67" y="7"/>
                  </a:cxn>
                  <a:cxn ang="0">
                    <a:pos x="79" y="11"/>
                  </a:cxn>
                  <a:cxn ang="0">
                    <a:pos x="91" y="14"/>
                  </a:cxn>
                  <a:cxn ang="0">
                    <a:pos x="95" y="16"/>
                  </a:cxn>
                  <a:cxn ang="0">
                    <a:pos x="100" y="19"/>
                  </a:cxn>
                  <a:cxn ang="0">
                    <a:pos x="112" y="28"/>
                  </a:cxn>
                  <a:cxn ang="0">
                    <a:pos x="131" y="33"/>
                  </a:cxn>
                  <a:cxn ang="0">
                    <a:pos x="131" y="36"/>
                  </a:cxn>
                  <a:cxn ang="0">
                    <a:pos x="139" y="36"/>
                  </a:cxn>
                  <a:cxn ang="0">
                    <a:pos x="145" y="42"/>
                  </a:cxn>
                  <a:cxn ang="0">
                    <a:pos x="150" y="47"/>
                  </a:cxn>
                </a:cxnLst>
                <a:rect l="0" t="0" r="r" b="b"/>
                <a:pathLst>
                  <a:path w="150" h="52">
                    <a:moveTo>
                      <a:pt x="150" y="47"/>
                    </a:moveTo>
                    <a:lnTo>
                      <a:pt x="141" y="50"/>
                    </a:lnTo>
                    <a:lnTo>
                      <a:pt x="131" y="52"/>
                    </a:lnTo>
                    <a:lnTo>
                      <a:pt x="115" y="50"/>
                    </a:lnTo>
                    <a:lnTo>
                      <a:pt x="102" y="48"/>
                    </a:lnTo>
                    <a:lnTo>
                      <a:pt x="102" y="47"/>
                    </a:lnTo>
                    <a:lnTo>
                      <a:pt x="105" y="45"/>
                    </a:lnTo>
                    <a:lnTo>
                      <a:pt x="107" y="42"/>
                    </a:lnTo>
                    <a:lnTo>
                      <a:pt x="95" y="36"/>
                    </a:lnTo>
                    <a:lnTo>
                      <a:pt x="90" y="31"/>
                    </a:lnTo>
                    <a:lnTo>
                      <a:pt x="86" y="28"/>
                    </a:lnTo>
                    <a:lnTo>
                      <a:pt x="84" y="26"/>
                    </a:lnTo>
                    <a:lnTo>
                      <a:pt x="79" y="24"/>
                    </a:lnTo>
                    <a:lnTo>
                      <a:pt x="74" y="26"/>
                    </a:lnTo>
                    <a:lnTo>
                      <a:pt x="64" y="21"/>
                    </a:lnTo>
                    <a:lnTo>
                      <a:pt x="55" y="18"/>
                    </a:lnTo>
                    <a:lnTo>
                      <a:pt x="41" y="18"/>
                    </a:lnTo>
                    <a:lnTo>
                      <a:pt x="38" y="14"/>
                    </a:lnTo>
                    <a:lnTo>
                      <a:pt x="40" y="12"/>
                    </a:lnTo>
                    <a:lnTo>
                      <a:pt x="36" y="11"/>
                    </a:lnTo>
                    <a:lnTo>
                      <a:pt x="33" y="11"/>
                    </a:lnTo>
                    <a:lnTo>
                      <a:pt x="16" y="14"/>
                    </a:lnTo>
                    <a:lnTo>
                      <a:pt x="5" y="23"/>
                    </a:lnTo>
                    <a:lnTo>
                      <a:pt x="0" y="23"/>
                    </a:lnTo>
                    <a:lnTo>
                      <a:pt x="5" y="12"/>
                    </a:lnTo>
                    <a:lnTo>
                      <a:pt x="16" y="5"/>
                    </a:lnTo>
                    <a:lnTo>
                      <a:pt x="26" y="0"/>
                    </a:lnTo>
                    <a:lnTo>
                      <a:pt x="41" y="0"/>
                    </a:lnTo>
                    <a:lnTo>
                      <a:pt x="55" y="2"/>
                    </a:lnTo>
                    <a:lnTo>
                      <a:pt x="67" y="7"/>
                    </a:lnTo>
                    <a:lnTo>
                      <a:pt x="79" y="11"/>
                    </a:lnTo>
                    <a:lnTo>
                      <a:pt x="91" y="14"/>
                    </a:lnTo>
                    <a:lnTo>
                      <a:pt x="95" y="16"/>
                    </a:lnTo>
                    <a:lnTo>
                      <a:pt x="100" y="19"/>
                    </a:lnTo>
                    <a:lnTo>
                      <a:pt x="112" y="28"/>
                    </a:lnTo>
                    <a:lnTo>
                      <a:pt x="131" y="33"/>
                    </a:lnTo>
                    <a:lnTo>
                      <a:pt x="131" y="36"/>
                    </a:lnTo>
                    <a:lnTo>
                      <a:pt x="139" y="36"/>
                    </a:lnTo>
                    <a:lnTo>
                      <a:pt x="145" y="42"/>
                    </a:lnTo>
                    <a:lnTo>
                      <a:pt x="150" y="47"/>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546" name="Freeform 283"/>
              <p:cNvSpPr>
                <a:spLocks/>
              </p:cNvSpPr>
              <p:nvPr/>
            </p:nvSpPr>
            <p:spPr bwMode="auto">
              <a:xfrm>
                <a:off x="2407444" y="3516313"/>
                <a:ext cx="11113" cy="11112"/>
              </a:xfrm>
              <a:custGeom>
                <a:avLst/>
                <a:gdLst/>
                <a:ahLst/>
                <a:cxnLst>
                  <a:cxn ang="0">
                    <a:pos x="7" y="0"/>
                  </a:cxn>
                  <a:cxn ang="0">
                    <a:pos x="7" y="3"/>
                  </a:cxn>
                  <a:cxn ang="0">
                    <a:pos x="7" y="7"/>
                  </a:cxn>
                  <a:cxn ang="0">
                    <a:pos x="3" y="7"/>
                  </a:cxn>
                  <a:cxn ang="0">
                    <a:pos x="0" y="7"/>
                  </a:cxn>
                  <a:cxn ang="0">
                    <a:pos x="1" y="3"/>
                  </a:cxn>
                  <a:cxn ang="0">
                    <a:pos x="5" y="3"/>
                  </a:cxn>
                  <a:cxn ang="0">
                    <a:pos x="5" y="0"/>
                  </a:cxn>
                  <a:cxn ang="0">
                    <a:pos x="5" y="0"/>
                  </a:cxn>
                  <a:cxn ang="0">
                    <a:pos x="7" y="0"/>
                  </a:cxn>
                </a:cxnLst>
                <a:rect l="0" t="0" r="r" b="b"/>
                <a:pathLst>
                  <a:path w="7" h="7">
                    <a:moveTo>
                      <a:pt x="7" y="0"/>
                    </a:moveTo>
                    <a:lnTo>
                      <a:pt x="7" y="3"/>
                    </a:lnTo>
                    <a:lnTo>
                      <a:pt x="7" y="7"/>
                    </a:lnTo>
                    <a:lnTo>
                      <a:pt x="3" y="7"/>
                    </a:lnTo>
                    <a:lnTo>
                      <a:pt x="0" y="7"/>
                    </a:lnTo>
                    <a:lnTo>
                      <a:pt x="1" y="3"/>
                    </a:lnTo>
                    <a:lnTo>
                      <a:pt x="5" y="3"/>
                    </a:lnTo>
                    <a:lnTo>
                      <a:pt x="5" y="0"/>
                    </a:lnTo>
                    <a:lnTo>
                      <a:pt x="5" y="0"/>
                    </a:lnTo>
                    <a:lnTo>
                      <a:pt x="7" y="0"/>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547" name="Freeform 284"/>
              <p:cNvSpPr>
                <a:spLocks/>
              </p:cNvSpPr>
              <p:nvPr/>
            </p:nvSpPr>
            <p:spPr bwMode="auto">
              <a:xfrm>
                <a:off x="2526507" y="3595688"/>
                <a:ext cx="39688" cy="19050"/>
              </a:xfrm>
              <a:custGeom>
                <a:avLst/>
                <a:gdLst/>
                <a:ahLst/>
                <a:cxnLst>
                  <a:cxn ang="0">
                    <a:pos x="21" y="3"/>
                  </a:cxn>
                  <a:cxn ang="0">
                    <a:pos x="23" y="5"/>
                  </a:cxn>
                  <a:cxn ang="0">
                    <a:pos x="25" y="8"/>
                  </a:cxn>
                  <a:cxn ang="0">
                    <a:pos x="16" y="10"/>
                  </a:cxn>
                  <a:cxn ang="0">
                    <a:pos x="9" y="12"/>
                  </a:cxn>
                  <a:cxn ang="0">
                    <a:pos x="2" y="8"/>
                  </a:cxn>
                  <a:cxn ang="0">
                    <a:pos x="0" y="3"/>
                  </a:cxn>
                  <a:cxn ang="0">
                    <a:pos x="2" y="0"/>
                  </a:cxn>
                  <a:cxn ang="0">
                    <a:pos x="6" y="0"/>
                  </a:cxn>
                  <a:cxn ang="0">
                    <a:pos x="14" y="2"/>
                  </a:cxn>
                  <a:cxn ang="0">
                    <a:pos x="21" y="5"/>
                  </a:cxn>
                  <a:cxn ang="0">
                    <a:pos x="21" y="3"/>
                  </a:cxn>
                </a:cxnLst>
                <a:rect l="0" t="0" r="r" b="b"/>
                <a:pathLst>
                  <a:path w="25" h="12">
                    <a:moveTo>
                      <a:pt x="21" y="3"/>
                    </a:moveTo>
                    <a:lnTo>
                      <a:pt x="23" y="5"/>
                    </a:lnTo>
                    <a:lnTo>
                      <a:pt x="25" y="8"/>
                    </a:lnTo>
                    <a:lnTo>
                      <a:pt x="16" y="10"/>
                    </a:lnTo>
                    <a:lnTo>
                      <a:pt x="9" y="12"/>
                    </a:lnTo>
                    <a:lnTo>
                      <a:pt x="2" y="8"/>
                    </a:lnTo>
                    <a:lnTo>
                      <a:pt x="0" y="3"/>
                    </a:lnTo>
                    <a:lnTo>
                      <a:pt x="2" y="0"/>
                    </a:lnTo>
                    <a:lnTo>
                      <a:pt x="6" y="0"/>
                    </a:lnTo>
                    <a:lnTo>
                      <a:pt x="14" y="2"/>
                    </a:lnTo>
                    <a:lnTo>
                      <a:pt x="21" y="5"/>
                    </a:lnTo>
                    <a:lnTo>
                      <a:pt x="21" y="3"/>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548" name="Freeform 285"/>
              <p:cNvSpPr>
                <a:spLocks/>
              </p:cNvSpPr>
              <p:nvPr/>
            </p:nvSpPr>
            <p:spPr bwMode="auto">
              <a:xfrm>
                <a:off x="2780507" y="3595688"/>
                <a:ext cx="33338" cy="12700"/>
              </a:xfrm>
              <a:custGeom>
                <a:avLst/>
                <a:gdLst/>
                <a:ahLst/>
                <a:cxnLst>
                  <a:cxn ang="0">
                    <a:pos x="21" y="5"/>
                  </a:cxn>
                  <a:cxn ang="0">
                    <a:pos x="16" y="7"/>
                  </a:cxn>
                  <a:cxn ang="0">
                    <a:pos x="12" y="8"/>
                  </a:cxn>
                  <a:cxn ang="0">
                    <a:pos x="4" y="7"/>
                  </a:cxn>
                  <a:cxn ang="0">
                    <a:pos x="0" y="3"/>
                  </a:cxn>
                  <a:cxn ang="0">
                    <a:pos x="2" y="0"/>
                  </a:cxn>
                  <a:cxn ang="0">
                    <a:pos x="6" y="0"/>
                  </a:cxn>
                  <a:cxn ang="0">
                    <a:pos x="12" y="0"/>
                  </a:cxn>
                  <a:cxn ang="0">
                    <a:pos x="21" y="5"/>
                  </a:cxn>
                </a:cxnLst>
                <a:rect l="0" t="0" r="r" b="b"/>
                <a:pathLst>
                  <a:path w="21" h="8">
                    <a:moveTo>
                      <a:pt x="21" y="5"/>
                    </a:moveTo>
                    <a:lnTo>
                      <a:pt x="16" y="7"/>
                    </a:lnTo>
                    <a:lnTo>
                      <a:pt x="12" y="8"/>
                    </a:lnTo>
                    <a:lnTo>
                      <a:pt x="4" y="7"/>
                    </a:lnTo>
                    <a:lnTo>
                      <a:pt x="0" y="3"/>
                    </a:lnTo>
                    <a:lnTo>
                      <a:pt x="2" y="0"/>
                    </a:lnTo>
                    <a:lnTo>
                      <a:pt x="6" y="0"/>
                    </a:lnTo>
                    <a:lnTo>
                      <a:pt x="12" y="0"/>
                    </a:lnTo>
                    <a:lnTo>
                      <a:pt x="21" y="5"/>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549" name="Freeform 286"/>
              <p:cNvSpPr>
                <a:spLocks/>
              </p:cNvSpPr>
              <p:nvPr/>
            </p:nvSpPr>
            <p:spPr bwMode="auto">
              <a:xfrm>
                <a:off x="2613819" y="3559175"/>
                <a:ext cx="136525" cy="55562"/>
              </a:xfrm>
              <a:custGeom>
                <a:avLst/>
                <a:gdLst/>
                <a:ahLst/>
                <a:cxnLst>
                  <a:cxn ang="0">
                    <a:pos x="73" y="14"/>
                  </a:cxn>
                  <a:cxn ang="0">
                    <a:pos x="80" y="18"/>
                  </a:cxn>
                  <a:cxn ang="0">
                    <a:pos x="86" y="25"/>
                  </a:cxn>
                  <a:cxn ang="0">
                    <a:pos x="68" y="25"/>
                  </a:cxn>
                  <a:cxn ang="0">
                    <a:pos x="62" y="28"/>
                  </a:cxn>
                  <a:cxn ang="0">
                    <a:pos x="59" y="30"/>
                  </a:cxn>
                  <a:cxn ang="0">
                    <a:pos x="56" y="28"/>
                  </a:cxn>
                  <a:cxn ang="0">
                    <a:pos x="54" y="26"/>
                  </a:cxn>
                  <a:cxn ang="0">
                    <a:pos x="47" y="30"/>
                  </a:cxn>
                  <a:cxn ang="0">
                    <a:pos x="42" y="35"/>
                  </a:cxn>
                  <a:cxn ang="0">
                    <a:pos x="38" y="31"/>
                  </a:cxn>
                  <a:cxn ang="0">
                    <a:pos x="37" y="30"/>
                  </a:cxn>
                  <a:cxn ang="0">
                    <a:pos x="25" y="26"/>
                  </a:cxn>
                  <a:cxn ang="0">
                    <a:pos x="13" y="28"/>
                  </a:cxn>
                  <a:cxn ang="0">
                    <a:pos x="9" y="28"/>
                  </a:cxn>
                  <a:cxn ang="0">
                    <a:pos x="7" y="28"/>
                  </a:cxn>
                  <a:cxn ang="0">
                    <a:pos x="7" y="30"/>
                  </a:cxn>
                  <a:cxn ang="0">
                    <a:pos x="7" y="31"/>
                  </a:cxn>
                  <a:cxn ang="0">
                    <a:pos x="2" y="28"/>
                  </a:cxn>
                  <a:cxn ang="0">
                    <a:pos x="0" y="23"/>
                  </a:cxn>
                  <a:cxn ang="0">
                    <a:pos x="2" y="21"/>
                  </a:cxn>
                  <a:cxn ang="0">
                    <a:pos x="4" y="21"/>
                  </a:cxn>
                  <a:cxn ang="0">
                    <a:pos x="16" y="21"/>
                  </a:cxn>
                  <a:cxn ang="0">
                    <a:pos x="26" y="21"/>
                  </a:cxn>
                  <a:cxn ang="0">
                    <a:pos x="23" y="16"/>
                  </a:cxn>
                  <a:cxn ang="0">
                    <a:pos x="23" y="11"/>
                  </a:cxn>
                  <a:cxn ang="0">
                    <a:pos x="18" y="7"/>
                  </a:cxn>
                  <a:cxn ang="0">
                    <a:pos x="16" y="4"/>
                  </a:cxn>
                  <a:cxn ang="0">
                    <a:pos x="18" y="2"/>
                  </a:cxn>
                  <a:cxn ang="0">
                    <a:pos x="19" y="0"/>
                  </a:cxn>
                  <a:cxn ang="0">
                    <a:pos x="25" y="2"/>
                  </a:cxn>
                  <a:cxn ang="0">
                    <a:pos x="31" y="4"/>
                  </a:cxn>
                  <a:cxn ang="0">
                    <a:pos x="38" y="2"/>
                  </a:cxn>
                  <a:cxn ang="0">
                    <a:pos x="47" y="2"/>
                  </a:cxn>
                  <a:cxn ang="0">
                    <a:pos x="57" y="2"/>
                  </a:cxn>
                  <a:cxn ang="0">
                    <a:pos x="64" y="6"/>
                  </a:cxn>
                  <a:cxn ang="0">
                    <a:pos x="69" y="11"/>
                  </a:cxn>
                  <a:cxn ang="0">
                    <a:pos x="76" y="16"/>
                  </a:cxn>
                  <a:cxn ang="0">
                    <a:pos x="73" y="14"/>
                  </a:cxn>
                </a:cxnLst>
                <a:rect l="0" t="0" r="r" b="b"/>
                <a:pathLst>
                  <a:path w="86" h="35">
                    <a:moveTo>
                      <a:pt x="73" y="14"/>
                    </a:moveTo>
                    <a:lnTo>
                      <a:pt x="80" y="18"/>
                    </a:lnTo>
                    <a:lnTo>
                      <a:pt x="86" y="25"/>
                    </a:lnTo>
                    <a:lnTo>
                      <a:pt x="68" y="25"/>
                    </a:lnTo>
                    <a:lnTo>
                      <a:pt x="62" y="28"/>
                    </a:lnTo>
                    <a:lnTo>
                      <a:pt x="59" y="30"/>
                    </a:lnTo>
                    <a:lnTo>
                      <a:pt x="56" y="28"/>
                    </a:lnTo>
                    <a:lnTo>
                      <a:pt x="54" y="26"/>
                    </a:lnTo>
                    <a:lnTo>
                      <a:pt x="47" y="30"/>
                    </a:lnTo>
                    <a:lnTo>
                      <a:pt x="42" y="35"/>
                    </a:lnTo>
                    <a:lnTo>
                      <a:pt x="38" y="31"/>
                    </a:lnTo>
                    <a:lnTo>
                      <a:pt x="37" y="30"/>
                    </a:lnTo>
                    <a:lnTo>
                      <a:pt x="25" y="26"/>
                    </a:lnTo>
                    <a:lnTo>
                      <a:pt x="13" y="28"/>
                    </a:lnTo>
                    <a:lnTo>
                      <a:pt x="9" y="28"/>
                    </a:lnTo>
                    <a:lnTo>
                      <a:pt x="7" y="28"/>
                    </a:lnTo>
                    <a:lnTo>
                      <a:pt x="7" y="30"/>
                    </a:lnTo>
                    <a:lnTo>
                      <a:pt x="7" y="31"/>
                    </a:lnTo>
                    <a:lnTo>
                      <a:pt x="2" y="28"/>
                    </a:lnTo>
                    <a:lnTo>
                      <a:pt x="0" y="23"/>
                    </a:lnTo>
                    <a:lnTo>
                      <a:pt x="2" y="21"/>
                    </a:lnTo>
                    <a:lnTo>
                      <a:pt x="4" y="21"/>
                    </a:lnTo>
                    <a:lnTo>
                      <a:pt x="16" y="21"/>
                    </a:lnTo>
                    <a:lnTo>
                      <a:pt x="26" y="21"/>
                    </a:lnTo>
                    <a:lnTo>
                      <a:pt x="23" y="16"/>
                    </a:lnTo>
                    <a:lnTo>
                      <a:pt x="23" y="11"/>
                    </a:lnTo>
                    <a:lnTo>
                      <a:pt x="18" y="7"/>
                    </a:lnTo>
                    <a:lnTo>
                      <a:pt x="16" y="4"/>
                    </a:lnTo>
                    <a:lnTo>
                      <a:pt x="18" y="2"/>
                    </a:lnTo>
                    <a:lnTo>
                      <a:pt x="19" y="0"/>
                    </a:lnTo>
                    <a:lnTo>
                      <a:pt x="25" y="2"/>
                    </a:lnTo>
                    <a:lnTo>
                      <a:pt x="31" y="4"/>
                    </a:lnTo>
                    <a:lnTo>
                      <a:pt x="38" y="2"/>
                    </a:lnTo>
                    <a:lnTo>
                      <a:pt x="47" y="2"/>
                    </a:lnTo>
                    <a:lnTo>
                      <a:pt x="57" y="2"/>
                    </a:lnTo>
                    <a:lnTo>
                      <a:pt x="64" y="6"/>
                    </a:lnTo>
                    <a:lnTo>
                      <a:pt x="69" y="11"/>
                    </a:lnTo>
                    <a:lnTo>
                      <a:pt x="76" y="16"/>
                    </a:lnTo>
                    <a:lnTo>
                      <a:pt x="73" y="14"/>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550" name="Freeform 287"/>
              <p:cNvSpPr>
                <a:spLocks/>
              </p:cNvSpPr>
              <p:nvPr/>
            </p:nvSpPr>
            <p:spPr bwMode="auto">
              <a:xfrm>
                <a:off x="2907507" y="3781425"/>
                <a:ext cx="15875" cy="15875"/>
              </a:xfrm>
              <a:custGeom>
                <a:avLst/>
                <a:gdLst/>
                <a:ahLst/>
                <a:cxnLst>
                  <a:cxn ang="0">
                    <a:pos x="10" y="3"/>
                  </a:cxn>
                  <a:cxn ang="0">
                    <a:pos x="10" y="0"/>
                  </a:cxn>
                  <a:cxn ang="0">
                    <a:pos x="6" y="0"/>
                  </a:cxn>
                  <a:cxn ang="0">
                    <a:pos x="5" y="0"/>
                  </a:cxn>
                  <a:cxn ang="0">
                    <a:pos x="0" y="1"/>
                  </a:cxn>
                  <a:cxn ang="0">
                    <a:pos x="0" y="10"/>
                  </a:cxn>
                  <a:cxn ang="0">
                    <a:pos x="3" y="10"/>
                  </a:cxn>
                  <a:cxn ang="0">
                    <a:pos x="6" y="7"/>
                  </a:cxn>
                  <a:cxn ang="0">
                    <a:pos x="10" y="3"/>
                  </a:cxn>
                </a:cxnLst>
                <a:rect l="0" t="0" r="r" b="b"/>
                <a:pathLst>
                  <a:path w="10" h="10">
                    <a:moveTo>
                      <a:pt x="10" y="3"/>
                    </a:moveTo>
                    <a:lnTo>
                      <a:pt x="10" y="0"/>
                    </a:lnTo>
                    <a:lnTo>
                      <a:pt x="6" y="0"/>
                    </a:lnTo>
                    <a:lnTo>
                      <a:pt x="5" y="0"/>
                    </a:lnTo>
                    <a:lnTo>
                      <a:pt x="0" y="1"/>
                    </a:lnTo>
                    <a:lnTo>
                      <a:pt x="0" y="10"/>
                    </a:lnTo>
                    <a:lnTo>
                      <a:pt x="3" y="10"/>
                    </a:lnTo>
                    <a:lnTo>
                      <a:pt x="6" y="7"/>
                    </a:lnTo>
                    <a:lnTo>
                      <a:pt x="10" y="3"/>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551" name="Freeform 288"/>
              <p:cNvSpPr>
                <a:spLocks/>
              </p:cNvSpPr>
              <p:nvPr/>
            </p:nvSpPr>
            <p:spPr bwMode="auto">
              <a:xfrm>
                <a:off x="3155157" y="4024313"/>
                <a:ext cx="53975" cy="41275"/>
              </a:xfrm>
              <a:custGeom>
                <a:avLst/>
                <a:gdLst/>
                <a:ahLst/>
                <a:cxnLst>
                  <a:cxn ang="0">
                    <a:pos x="14" y="0"/>
                  </a:cxn>
                  <a:cxn ang="0">
                    <a:pos x="17" y="2"/>
                  </a:cxn>
                  <a:cxn ang="0">
                    <a:pos x="24" y="5"/>
                  </a:cxn>
                  <a:cxn ang="0">
                    <a:pos x="26" y="7"/>
                  </a:cxn>
                  <a:cxn ang="0">
                    <a:pos x="31" y="5"/>
                  </a:cxn>
                  <a:cxn ang="0">
                    <a:pos x="33" y="7"/>
                  </a:cxn>
                  <a:cxn ang="0">
                    <a:pos x="34" y="10"/>
                  </a:cxn>
                  <a:cxn ang="0">
                    <a:pos x="29" y="19"/>
                  </a:cxn>
                  <a:cxn ang="0">
                    <a:pos x="21" y="26"/>
                  </a:cxn>
                  <a:cxn ang="0">
                    <a:pos x="14" y="22"/>
                  </a:cxn>
                  <a:cxn ang="0">
                    <a:pos x="7" y="20"/>
                  </a:cxn>
                  <a:cxn ang="0">
                    <a:pos x="2" y="15"/>
                  </a:cxn>
                  <a:cxn ang="0">
                    <a:pos x="0" y="12"/>
                  </a:cxn>
                  <a:cxn ang="0">
                    <a:pos x="2" y="3"/>
                  </a:cxn>
                  <a:cxn ang="0">
                    <a:pos x="10" y="0"/>
                  </a:cxn>
                  <a:cxn ang="0">
                    <a:pos x="12" y="0"/>
                  </a:cxn>
                  <a:cxn ang="0">
                    <a:pos x="14" y="0"/>
                  </a:cxn>
                </a:cxnLst>
                <a:rect l="0" t="0" r="r" b="b"/>
                <a:pathLst>
                  <a:path w="34" h="26">
                    <a:moveTo>
                      <a:pt x="14" y="0"/>
                    </a:moveTo>
                    <a:lnTo>
                      <a:pt x="17" y="2"/>
                    </a:lnTo>
                    <a:lnTo>
                      <a:pt x="24" y="5"/>
                    </a:lnTo>
                    <a:lnTo>
                      <a:pt x="26" y="7"/>
                    </a:lnTo>
                    <a:lnTo>
                      <a:pt x="31" y="5"/>
                    </a:lnTo>
                    <a:lnTo>
                      <a:pt x="33" y="7"/>
                    </a:lnTo>
                    <a:lnTo>
                      <a:pt x="34" y="10"/>
                    </a:lnTo>
                    <a:lnTo>
                      <a:pt x="29" y="19"/>
                    </a:lnTo>
                    <a:lnTo>
                      <a:pt x="21" y="26"/>
                    </a:lnTo>
                    <a:lnTo>
                      <a:pt x="14" y="22"/>
                    </a:lnTo>
                    <a:lnTo>
                      <a:pt x="7" y="20"/>
                    </a:lnTo>
                    <a:lnTo>
                      <a:pt x="2" y="15"/>
                    </a:lnTo>
                    <a:lnTo>
                      <a:pt x="0" y="12"/>
                    </a:lnTo>
                    <a:lnTo>
                      <a:pt x="2" y="3"/>
                    </a:lnTo>
                    <a:lnTo>
                      <a:pt x="10" y="0"/>
                    </a:lnTo>
                    <a:lnTo>
                      <a:pt x="12" y="0"/>
                    </a:lnTo>
                    <a:lnTo>
                      <a:pt x="14" y="0"/>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552" name="Freeform 289"/>
              <p:cNvSpPr>
                <a:spLocks/>
              </p:cNvSpPr>
              <p:nvPr/>
            </p:nvSpPr>
            <p:spPr bwMode="auto">
              <a:xfrm>
                <a:off x="2961482" y="5340350"/>
                <a:ext cx="38100" cy="23812"/>
              </a:xfrm>
              <a:custGeom>
                <a:avLst/>
                <a:gdLst/>
                <a:ahLst/>
                <a:cxnLst>
                  <a:cxn ang="0">
                    <a:pos x="5" y="3"/>
                  </a:cxn>
                  <a:cxn ang="0">
                    <a:pos x="8" y="1"/>
                  </a:cxn>
                  <a:cxn ang="0">
                    <a:pos x="14" y="0"/>
                  </a:cxn>
                  <a:cxn ang="0">
                    <a:pos x="19" y="0"/>
                  </a:cxn>
                  <a:cxn ang="0">
                    <a:pos x="24" y="0"/>
                  </a:cxn>
                  <a:cxn ang="0">
                    <a:pos x="24" y="1"/>
                  </a:cxn>
                  <a:cxn ang="0">
                    <a:pos x="24" y="3"/>
                  </a:cxn>
                  <a:cxn ang="0">
                    <a:pos x="19" y="8"/>
                  </a:cxn>
                  <a:cxn ang="0">
                    <a:pos x="10" y="10"/>
                  </a:cxn>
                  <a:cxn ang="0">
                    <a:pos x="7" y="13"/>
                  </a:cxn>
                  <a:cxn ang="0">
                    <a:pos x="3" y="15"/>
                  </a:cxn>
                  <a:cxn ang="0">
                    <a:pos x="2" y="15"/>
                  </a:cxn>
                  <a:cxn ang="0">
                    <a:pos x="0" y="15"/>
                  </a:cxn>
                  <a:cxn ang="0">
                    <a:pos x="0" y="10"/>
                  </a:cxn>
                  <a:cxn ang="0">
                    <a:pos x="2" y="6"/>
                  </a:cxn>
                  <a:cxn ang="0">
                    <a:pos x="5" y="3"/>
                  </a:cxn>
                </a:cxnLst>
                <a:rect l="0" t="0" r="r" b="b"/>
                <a:pathLst>
                  <a:path w="24" h="15">
                    <a:moveTo>
                      <a:pt x="5" y="3"/>
                    </a:moveTo>
                    <a:lnTo>
                      <a:pt x="8" y="1"/>
                    </a:lnTo>
                    <a:lnTo>
                      <a:pt x="14" y="0"/>
                    </a:lnTo>
                    <a:lnTo>
                      <a:pt x="19" y="0"/>
                    </a:lnTo>
                    <a:lnTo>
                      <a:pt x="24" y="0"/>
                    </a:lnTo>
                    <a:lnTo>
                      <a:pt x="24" y="1"/>
                    </a:lnTo>
                    <a:lnTo>
                      <a:pt x="24" y="3"/>
                    </a:lnTo>
                    <a:lnTo>
                      <a:pt x="19" y="8"/>
                    </a:lnTo>
                    <a:lnTo>
                      <a:pt x="10" y="10"/>
                    </a:lnTo>
                    <a:lnTo>
                      <a:pt x="7" y="13"/>
                    </a:lnTo>
                    <a:lnTo>
                      <a:pt x="3" y="15"/>
                    </a:lnTo>
                    <a:lnTo>
                      <a:pt x="2" y="15"/>
                    </a:lnTo>
                    <a:lnTo>
                      <a:pt x="0" y="15"/>
                    </a:lnTo>
                    <a:lnTo>
                      <a:pt x="0" y="10"/>
                    </a:lnTo>
                    <a:lnTo>
                      <a:pt x="2" y="6"/>
                    </a:lnTo>
                    <a:lnTo>
                      <a:pt x="5" y="3"/>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553" name="Freeform 290"/>
              <p:cNvSpPr>
                <a:spLocks/>
              </p:cNvSpPr>
              <p:nvPr/>
            </p:nvSpPr>
            <p:spPr bwMode="auto">
              <a:xfrm>
                <a:off x="2934494" y="5334000"/>
                <a:ext cx="31750" cy="26987"/>
              </a:xfrm>
              <a:custGeom>
                <a:avLst/>
                <a:gdLst/>
                <a:ahLst/>
                <a:cxnLst>
                  <a:cxn ang="0">
                    <a:pos x="7" y="5"/>
                  </a:cxn>
                  <a:cxn ang="0">
                    <a:pos x="3" y="2"/>
                  </a:cxn>
                  <a:cxn ang="0">
                    <a:pos x="3" y="0"/>
                  </a:cxn>
                  <a:cxn ang="0">
                    <a:pos x="12" y="0"/>
                  </a:cxn>
                  <a:cxn ang="0">
                    <a:pos x="20" y="0"/>
                  </a:cxn>
                  <a:cxn ang="0">
                    <a:pos x="20" y="2"/>
                  </a:cxn>
                  <a:cxn ang="0">
                    <a:pos x="20" y="5"/>
                  </a:cxn>
                  <a:cxn ang="0">
                    <a:pos x="10" y="10"/>
                  </a:cxn>
                  <a:cxn ang="0">
                    <a:pos x="1" y="17"/>
                  </a:cxn>
                  <a:cxn ang="0">
                    <a:pos x="0" y="16"/>
                  </a:cxn>
                  <a:cxn ang="0">
                    <a:pos x="3" y="10"/>
                  </a:cxn>
                  <a:cxn ang="0">
                    <a:pos x="7" y="5"/>
                  </a:cxn>
                </a:cxnLst>
                <a:rect l="0" t="0" r="r" b="b"/>
                <a:pathLst>
                  <a:path w="20" h="17">
                    <a:moveTo>
                      <a:pt x="7" y="5"/>
                    </a:moveTo>
                    <a:lnTo>
                      <a:pt x="3" y="2"/>
                    </a:lnTo>
                    <a:lnTo>
                      <a:pt x="3" y="0"/>
                    </a:lnTo>
                    <a:lnTo>
                      <a:pt x="12" y="0"/>
                    </a:lnTo>
                    <a:lnTo>
                      <a:pt x="20" y="0"/>
                    </a:lnTo>
                    <a:lnTo>
                      <a:pt x="20" y="2"/>
                    </a:lnTo>
                    <a:lnTo>
                      <a:pt x="20" y="5"/>
                    </a:lnTo>
                    <a:lnTo>
                      <a:pt x="10" y="10"/>
                    </a:lnTo>
                    <a:lnTo>
                      <a:pt x="1" y="17"/>
                    </a:lnTo>
                    <a:lnTo>
                      <a:pt x="0" y="16"/>
                    </a:lnTo>
                    <a:lnTo>
                      <a:pt x="3" y="10"/>
                    </a:lnTo>
                    <a:lnTo>
                      <a:pt x="7" y="5"/>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554" name="Freeform 291"/>
              <p:cNvSpPr>
                <a:spLocks/>
              </p:cNvSpPr>
              <p:nvPr/>
            </p:nvSpPr>
            <p:spPr bwMode="auto">
              <a:xfrm>
                <a:off x="2620169" y="5057775"/>
                <a:ext cx="19050" cy="47625"/>
              </a:xfrm>
              <a:custGeom>
                <a:avLst/>
                <a:gdLst/>
                <a:ahLst/>
                <a:cxnLst>
                  <a:cxn ang="0">
                    <a:pos x="0" y="16"/>
                  </a:cxn>
                  <a:cxn ang="0">
                    <a:pos x="0" y="13"/>
                  </a:cxn>
                  <a:cxn ang="0">
                    <a:pos x="2" y="7"/>
                  </a:cxn>
                  <a:cxn ang="0">
                    <a:pos x="2" y="2"/>
                  </a:cxn>
                  <a:cxn ang="0">
                    <a:pos x="5" y="0"/>
                  </a:cxn>
                  <a:cxn ang="0">
                    <a:pos x="10" y="2"/>
                  </a:cxn>
                  <a:cxn ang="0">
                    <a:pos x="12" y="9"/>
                  </a:cxn>
                  <a:cxn ang="0">
                    <a:pos x="10" y="13"/>
                  </a:cxn>
                  <a:cxn ang="0">
                    <a:pos x="10" y="14"/>
                  </a:cxn>
                  <a:cxn ang="0">
                    <a:pos x="10" y="30"/>
                  </a:cxn>
                  <a:cxn ang="0">
                    <a:pos x="5" y="30"/>
                  </a:cxn>
                  <a:cxn ang="0">
                    <a:pos x="0" y="26"/>
                  </a:cxn>
                  <a:cxn ang="0">
                    <a:pos x="0" y="23"/>
                  </a:cxn>
                  <a:cxn ang="0">
                    <a:pos x="0" y="18"/>
                  </a:cxn>
                  <a:cxn ang="0">
                    <a:pos x="0" y="16"/>
                  </a:cxn>
                </a:cxnLst>
                <a:rect l="0" t="0" r="r" b="b"/>
                <a:pathLst>
                  <a:path w="12" h="30">
                    <a:moveTo>
                      <a:pt x="0" y="16"/>
                    </a:moveTo>
                    <a:lnTo>
                      <a:pt x="0" y="13"/>
                    </a:lnTo>
                    <a:lnTo>
                      <a:pt x="2" y="7"/>
                    </a:lnTo>
                    <a:lnTo>
                      <a:pt x="2" y="2"/>
                    </a:lnTo>
                    <a:lnTo>
                      <a:pt x="5" y="0"/>
                    </a:lnTo>
                    <a:lnTo>
                      <a:pt x="10" y="2"/>
                    </a:lnTo>
                    <a:lnTo>
                      <a:pt x="12" y="9"/>
                    </a:lnTo>
                    <a:lnTo>
                      <a:pt x="10" y="13"/>
                    </a:lnTo>
                    <a:lnTo>
                      <a:pt x="10" y="14"/>
                    </a:lnTo>
                    <a:lnTo>
                      <a:pt x="10" y="30"/>
                    </a:lnTo>
                    <a:lnTo>
                      <a:pt x="5" y="30"/>
                    </a:lnTo>
                    <a:lnTo>
                      <a:pt x="0" y="26"/>
                    </a:lnTo>
                    <a:lnTo>
                      <a:pt x="0" y="23"/>
                    </a:lnTo>
                    <a:lnTo>
                      <a:pt x="0" y="18"/>
                    </a:lnTo>
                    <a:lnTo>
                      <a:pt x="0" y="16"/>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555" name="Freeform 292"/>
              <p:cNvSpPr>
                <a:spLocks/>
              </p:cNvSpPr>
              <p:nvPr/>
            </p:nvSpPr>
            <p:spPr bwMode="auto">
              <a:xfrm>
                <a:off x="2453482" y="3743325"/>
                <a:ext cx="1069975" cy="1722437"/>
              </a:xfrm>
              <a:custGeom>
                <a:avLst/>
                <a:gdLst/>
                <a:ahLst/>
                <a:cxnLst>
                  <a:cxn ang="0">
                    <a:pos x="52" y="79"/>
                  </a:cxn>
                  <a:cxn ang="0">
                    <a:pos x="65" y="55"/>
                  </a:cxn>
                  <a:cxn ang="0">
                    <a:pos x="86" y="22"/>
                  </a:cxn>
                  <a:cxn ang="0">
                    <a:pos x="143" y="0"/>
                  </a:cxn>
                  <a:cxn ang="0">
                    <a:pos x="139" y="41"/>
                  </a:cxn>
                  <a:cxn ang="0">
                    <a:pos x="158" y="13"/>
                  </a:cxn>
                  <a:cxn ang="0">
                    <a:pos x="191" y="22"/>
                  </a:cxn>
                  <a:cxn ang="0">
                    <a:pos x="234" y="32"/>
                  </a:cxn>
                  <a:cxn ang="0">
                    <a:pos x="272" y="24"/>
                  </a:cxn>
                  <a:cxn ang="0">
                    <a:pos x="313" y="56"/>
                  </a:cxn>
                  <a:cxn ang="0">
                    <a:pos x="344" y="87"/>
                  </a:cxn>
                  <a:cxn ang="0">
                    <a:pos x="409" y="101"/>
                  </a:cxn>
                  <a:cxn ang="0">
                    <a:pos x="442" y="134"/>
                  </a:cxn>
                  <a:cxn ang="0">
                    <a:pos x="437" y="177"/>
                  </a:cxn>
                  <a:cxn ang="0">
                    <a:pos x="463" y="208"/>
                  </a:cxn>
                  <a:cxn ang="0">
                    <a:pos x="507" y="192"/>
                  </a:cxn>
                  <a:cxn ang="0">
                    <a:pos x="538" y="218"/>
                  </a:cxn>
                  <a:cxn ang="0">
                    <a:pos x="616" y="227"/>
                  </a:cxn>
                  <a:cxn ang="0">
                    <a:pos x="671" y="261"/>
                  </a:cxn>
                  <a:cxn ang="0">
                    <a:pos x="642" y="345"/>
                  </a:cxn>
                  <a:cxn ang="0">
                    <a:pos x="614" y="395"/>
                  </a:cxn>
                  <a:cxn ang="0">
                    <a:pos x="604" y="447"/>
                  </a:cxn>
                  <a:cxn ang="0">
                    <a:pos x="571" y="510"/>
                  </a:cxn>
                  <a:cxn ang="0">
                    <a:pos x="509" y="533"/>
                  </a:cxn>
                  <a:cxn ang="0">
                    <a:pos x="475" y="602"/>
                  </a:cxn>
                  <a:cxn ang="0">
                    <a:pos x="433" y="655"/>
                  </a:cxn>
                  <a:cxn ang="0">
                    <a:pos x="368" y="706"/>
                  </a:cxn>
                  <a:cxn ang="0">
                    <a:pos x="342" y="710"/>
                  </a:cxn>
                  <a:cxn ang="0">
                    <a:pos x="349" y="758"/>
                  </a:cxn>
                  <a:cxn ang="0">
                    <a:pos x="282" y="777"/>
                  </a:cxn>
                  <a:cxn ang="0">
                    <a:pos x="277" y="811"/>
                  </a:cxn>
                  <a:cxn ang="0">
                    <a:pos x="237" y="822"/>
                  </a:cxn>
                  <a:cxn ang="0">
                    <a:pos x="260" y="839"/>
                  </a:cxn>
                  <a:cxn ang="0">
                    <a:pos x="237" y="861"/>
                  </a:cxn>
                  <a:cxn ang="0">
                    <a:pos x="217" y="918"/>
                  </a:cxn>
                  <a:cxn ang="0">
                    <a:pos x="205" y="961"/>
                  </a:cxn>
                  <a:cxn ang="0">
                    <a:pos x="186" y="1014"/>
                  </a:cxn>
                  <a:cxn ang="0">
                    <a:pos x="229" y="1068"/>
                  </a:cxn>
                  <a:cxn ang="0">
                    <a:pos x="201" y="1083"/>
                  </a:cxn>
                  <a:cxn ang="0">
                    <a:pos x="169" y="1071"/>
                  </a:cxn>
                  <a:cxn ang="0">
                    <a:pos x="132" y="1050"/>
                  </a:cxn>
                  <a:cxn ang="0">
                    <a:pos x="107" y="1026"/>
                  </a:cxn>
                  <a:cxn ang="0">
                    <a:pos x="105" y="1000"/>
                  </a:cxn>
                  <a:cxn ang="0">
                    <a:pos x="91" y="954"/>
                  </a:cxn>
                  <a:cxn ang="0">
                    <a:pos x="96" y="904"/>
                  </a:cxn>
                  <a:cxn ang="0">
                    <a:pos x="127" y="823"/>
                  </a:cxn>
                  <a:cxn ang="0">
                    <a:pos x="115" y="789"/>
                  </a:cxn>
                  <a:cxn ang="0">
                    <a:pos x="115" y="767"/>
                  </a:cxn>
                  <a:cxn ang="0">
                    <a:pos x="138" y="715"/>
                  </a:cxn>
                  <a:cxn ang="0">
                    <a:pos x="151" y="595"/>
                  </a:cxn>
                  <a:cxn ang="0">
                    <a:pos x="162" y="538"/>
                  </a:cxn>
                  <a:cxn ang="0">
                    <a:pos x="165" y="498"/>
                  </a:cxn>
                  <a:cxn ang="0">
                    <a:pos x="129" y="428"/>
                  </a:cxn>
                  <a:cxn ang="0">
                    <a:pos x="74" y="393"/>
                  </a:cxn>
                  <a:cxn ang="0">
                    <a:pos x="40" y="311"/>
                  </a:cxn>
                  <a:cxn ang="0">
                    <a:pos x="14" y="277"/>
                  </a:cxn>
                  <a:cxn ang="0">
                    <a:pos x="17" y="216"/>
                  </a:cxn>
                  <a:cxn ang="0">
                    <a:pos x="17" y="170"/>
                  </a:cxn>
                  <a:cxn ang="0">
                    <a:pos x="55" y="132"/>
                  </a:cxn>
                </a:cxnLst>
                <a:rect l="0" t="0" r="r" b="b"/>
                <a:pathLst>
                  <a:path w="674" h="1085">
                    <a:moveTo>
                      <a:pt x="57" y="118"/>
                    </a:moveTo>
                    <a:lnTo>
                      <a:pt x="57" y="115"/>
                    </a:lnTo>
                    <a:lnTo>
                      <a:pt x="55" y="108"/>
                    </a:lnTo>
                    <a:lnTo>
                      <a:pt x="53" y="103"/>
                    </a:lnTo>
                    <a:lnTo>
                      <a:pt x="55" y="96"/>
                    </a:lnTo>
                    <a:lnTo>
                      <a:pt x="57" y="91"/>
                    </a:lnTo>
                    <a:lnTo>
                      <a:pt x="52" y="79"/>
                    </a:lnTo>
                    <a:lnTo>
                      <a:pt x="48" y="72"/>
                    </a:lnTo>
                    <a:lnTo>
                      <a:pt x="53" y="63"/>
                    </a:lnTo>
                    <a:lnTo>
                      <a:pt x="60" y="58"/>
                    </a:lnTo>
                    <a:lnTo>
                      <a:pt x="62" y="58"/>
                    </a:lnTo>
                    <a:lnTo>
                      <a:pt x="65" y="58"/>
                    </a:lnTo>
                    <a:lnTo>
                      <a:pt x="65" y="56"/>
                    </a:lnTo>
                    <a:lnTo>
                      <a:pt x="65" y="55"/>
                    </a:lnTo>
                    <a:lnTo>
                      <a:pt x="67" y="53"/>
                    </a:lnTo>
                    <a:lnTo>
                      <a:pt x="69" y="53"/>
                    </a:lnTo>
                    <a:lnTo>
                      <a:pt x="71" y="46"/>
                    </a:lnTo>
                    <a:lnTo>
                      <a:pt x="77" y="43"/>
                    </a:lnTo>
                    <a:lnTo>
                      <a:pt x="79" y="36"/>
                    </a:lnTo>
                    <a:lnTo>
                      <a:pt x="83" y="31"/>
                    </a:lnTo>
                    <a:lnTo>
                      <a:pt x="86" y="22"/>
                    </a:lnTo>
                    <a:lnTo>
                      <a:pt x="96" y="19"/>
                    </a:lnTo>
                    <a:lnTo>
                      <a:pt x="103" y="15"/>
                    </a:lnTo>
                    <a:lnTo>
                      <a:pt x="112" y="13"/>
                    </a:lnTo>
                    <a:lnTo>
                      <a:pt x="119" y="10"/>
                    </a:lnTo>
                    <a:lnTo>
                      <a:pt x="129" y="8"/>
                    </a:lnTo>
                    <a:lnTo>
                      <a:pt x="136" y="3"/>
                    </a:lnTo>
                    <a:lnTo>
                      <a:pt x="143" y="0"/>
                    </a:lnTo>
                    <a:lnTo>
                      <a:pt x="146" y="1"/>
                    </a:lnTo>
                    <a:lnTo>
                      <a:pt x="148" y="5"/>
                    </a:lnTo>
                    <a:lnTo>
                      <a:pt x="144" y="10"/>
                    </a:lnTo>
                    <a:lnTo>
                      <a:pt x="143" y="12"/>
                    </a:lnTo>
                    <a:lnTo>
                      <a:pt x="139" y="22"/>
                    </a:lnTo>
                    <a:lnTo>
                      <a:pt x="138" y="32"/>
                    </a:lnTo>
                    <a:lnTo>
                      <a:pt x="139" y="41"/>
                    </a:lnTo>
                    <a:lnTo>
                      <a:pt x="146" y="48"/>
                    </a:lnTo>
                    <a:lnTo>
                      <a:pt x="148" y="43"/>
                    </a:lnTo>
                    <a:lnTo>
                      <a:pt x="151" y="39"/>
                    </a:lnTo>
                    <a:lnTo>
                      <a:pt x="148" y="31"/>
                    </a:lnTo>
                    <a:lnTo>
                      <a:pt x="144" y="24"/>
                    </a:lnTo>
                    <a:lnTo>
                      <a:pt x="148" y="15"/>
                    </a:lnTo>
                    <a:lnTo>
                      <a:pt x="158" y="13"/>
                    </a:lnTo>
                    <a:lnTo>
                      <a:pt x="170" y="13"/>
                    </a:lnTo>
                    <a:lnTo>
                      <a:pt x="163" y="8"/>
                    </a:lnTo>
                    <a:lnTo>
                      <a:pt x="160" y="5"/>
                    </a:lnTo>
                    <a:lnTo>
                      <a:pt x="170" y="5"/>
                    </a:lnTo>
                    <a:lnTo>
                      <a:pt x="177" y="13"/>
                    </a:lnTo>
                    <a:lnTo>
                      <a:pt x="191" y="17"/>
                    </a:lnTo>
                    <a:lnTo>
                      <a:pt x="191" y="22"/>
                    </a:lnTo>
                    <a:lnTo>
                      <a:pt x="196" y="25"/>
                    </a:lnTo>
                    <a:lnTo>
                      <a:pt x="203" y="25"/>
                    </a:lnTo>
                    <a:lnTo>
                      <a:pt x="212" y="25"/>
                    </a:lnTo>
                    <a:lnTo>
                      <a:pt x="218" y="25"/>
                    </a:lnTo>
                    <a:lnTo>
                      <a:pt x="224" y="25"/>
                    </a:lnTo>
                    <a:lnTo>
                      <a:pt x="227" y="31"/>
                    </a:lnTo>
                    <a:lnTo>
                      <a:pt x="234" y="32"/>
                    </a:lnTo>
                    <a:lnTo>
                      <a:pt x="244" y="29"/>
                    </a:lnTo>
                    <a:lnTo>
                      <a:pt x="249" y="25"/>
                    </a:lnTo>
                    <a:lnTo>
                      <a:pt x="256" y="24"/>
                    </a:lnTo>
                    <a:lnTo>
                      <a:pt x="263" y="22"/>
                    </a:lnTo>
                    <a:lnTo>
                      <a:pt x="272" y="22"/>
                    </a:lnTo>
                    <a:lnTo>
                      <a:pt x="277" y="24"/>
                    </a:lnTo>
                    <a:lnTo>
                      <a:pt x="272" y="24"/>
                    </a:lnTo>
                    <a:lnTo>
                      <a:pt x="268" y="25"/>
                    </a:lnTo>
                    <a:lnTo>
                      <a:pt x="268" y="29"/>
                    </a:lnTo>
                    <a:lnTo>
                      <a:pt x="279" y="36"/>
                    </a:lnTo>
                    <a:lnTo>
                      <a:pt x="291" y="39"/>
                    </a:lnTo>
                    <a:lnTo>
                      <a:pt x="296" y="46"/>
                    </a:lnTo>
                    <a:lnTo>
                      <a:pt x="298" y="56"/>
                    </a:lnTo>
                    <a:lnTo>
                      <a:pt x="313" y="56"/>
                    </a:lnTo>
                    <a:lnTo>
                      <a:pt x="318" y="60"/>
                    </a:lnTo>
                    <a:lnTo>
                      <a:pt x="323" y="63"/>
                    </a:lnTo>
                    <a:lnTo>
                      <a:pt x="327" y="68"/>
                    </a:lnTo>
                    <a:lnTo>
                      <a:pt x="332" y="77"/>
                    </a:lnTo>
                    <a:lnTo>
                      <a:pt x="335" y="79"/>
                    </a:lnTo>
                    <a:lnTo>
                      <a:pt x="341" y="81"/>
                    </a:lnTo>
                    <a:lnTo>
                      <a:pt x="344" y="87"/>
                    </a:lnTo>
                    <a:lnTo>
                      <a:pt x="354" y="91"/>
                    </a:lnTo>
                    <a:lnTo>
                      <a:pt x="366" y="93"/>
                    </a:lnTo>
                    <a:lnTo>
                      <a:pt x="378" y="94"/>
                    </a:lnTo>
                    <a:lnTo>
                      <a:pt x="392" y="94"/>
                    </a:lnTo>
                    <a:lnTo>
                      <a:pt x="399" y="98"/>
                    </a:lnTo>
                    <a:lnTo>
                      <a:pt x="409" y="101"/>
                    </a:lnTo>
                    <a:lnTo>
                      <a:pt x="409" y="101"/>
                    </a:lnTo>
                    <a:lnTo>
                      <a:pt x="411" y="101"/>
                    </a:lnTo>
                    <a:lnTo>
                      <a:pt x="416" y="103"/>
                    </a:lnTo>
                    <a:lnTo>
                      <a:pt x="425" y="110"/>
                    </a:lnTo>
                    <a:lnTo>
                      <a:pt x="430" y="115"/>
                    </a:lnTo>
                    <a:lnTo>
                      <a:pt x="439" y="120"/>
                    </a:lnTo>
                    <a:lnTo>
                      <a:pt x="439" y="125"/>
                    </a:lnTo>
                    <a:lnTo>
                      <a:pt x="442" y="134"/>
                    </a:lnTo>
                    <a:lnTo>
                      <a:pt x="445" y="141"/>
                    </a:lnTo>
                    <a:lnTo>
                      <a:pt x="449" y="149"/>
                    </a:lnTo>
                    <a:lnTo>
                      <a:pt x="452" y="153"/>
                    </a:lnTo>
                    <a:lnTo>
                      <a:pt x="457" y="158"/>
                    </a:lnTo>
                    <a:lnTo>
                      <a:pt x="449" y="163"/>
                    </a:lnTo>
                    <a:lnTo>
                      <a:pt x="442" y="170"/>
                    </a:lnTo>
                    <a:lnTo>
                      <a:pt x="437" y="177"/>
                    </a:lnTo>
                    <a:lnTo>
                      <a:pt x="435" y="189"/>
                    </a:lnTo>
                    <a:lnTo>
                      <a:pt x="437" y="192"/>
                    </a:lnTo>
                    <a:lnTo>
                      <a:pt x="442" y="194"/>
                    </a:lnTo>
                    <a:lnTo>
                      <a:pt x="447" y="199"/>
                    </a:lnTo>
                    <a:lnTo>
                      <a:pt x="451" y="206"/>
                    </a:lnTo>
                    <a:lnTo>
                      <a:pt x="463" y="206"/>
                    </a:lnTo>
                    <a:lnTo>
                      <a:pt x="463" y="208"/>
                    </a:lnTo>
                    <a:lnTo>
                      <a:pt x="464" y="211"/>
                    </a:lnTo>
                    <a:lnTo>
                      <a:pt x="468" y="208"/>
                    </a:lnTo>
                    <a:lnTo>
                      <a:pt x="471" y="206"/>
                    </a:lnTo>
                    <a:lnTo>
                      <a:pt x="478" y="192"/>
                    </a:lnTo>
                    <a:lnTo>
                      <a:pt x="490" y="187"/>
                    </a:lnTo>
                    <a:lnTo>
                      <a:pt x="497" y="187"/>
                    </a:lnTo>
                    <a:lnTo>
                      <a:pt x="507" y="192"/>
                    </a:lnTo>
                    <a:lnTo>
                      <a:pt x="516" y="196"/>
                    </a:lnTo>
                    <a:lnTo>
                      <a:pt x="525" y="201"/>
                    </a:lnTo>
                    <a:lnTo>
                      <a:pt x="530" y="203"/>
                    </a:lnTo>
                    <a:lnTo>
                      <a:pt x="533" y="206"/>
                    </a:lnTo>
                    <a:lnTo>
                      <a:pt x="533" y="211"/>
                    </a:lnTo>
                    <a:lnTo>
                      <a:pt x="535" y="218"/>
                    </a:lnTo>
                    <a:lnTo>
                      <a:pt x="538" y="218"/>
                    </a:lnTo>
                    <a:lnTo>
                      <a:pt x="543" y="215"/>
                    </a:lnTo>
                    <a:lnTo>
                      <a:pt x="549" y="213"/>
                    </a:lnTo>
                    <a:lnTo>
                      <a:pt x="561" y="216"/>
                    </a:lnTo>
                    <a:lnTo>
                      <a:pt x="573" y="222"/>
                    </a:lnTo>
                    <a:lnTo>
                      <a:pt x="592" y="218"/>
                    </a:lnTo>
                    <a:lnTo>
                      <a:pt x="604" y="222"/>
                    </a:lnTo>
                    <a:lnTo>
                      <a:pt x="616" y="227"/>
                    </a:lnTo>
                    <a:lnTo>
                      <a:pt x="619" y="232"/>
                    </a:lnTo>
                    <a:lnTo>
                      <a:pt x="626" y="240"/>
                    </a:lnTo>
                    <a:lnTo>
                      <a:pt x="635" y="246"/>
                    </a:lnTo>
                    <a:lnTo>
                      <a:pt x="643" y="251"/>
                    </a:lnTo>
                    <a:lnTo>
                      <a:pt x="652" y="251"/>
                    </a:lnTo>
                    <a:lnTo>
                      <a:pt x="662" y="252"/>
                    </a:lnTo>
                    <a:lnTo>
                      <a:pt x="671" y="261"/>
                    </a:lnTo>
                    <a:lnTo>
                      <a:pt x="674" y="277"/>
                    </a:lnTo>
                    <a:lnTo>
                      <a:pt x="672" y="289"/>
                    </a:lnTo>
                    <a:lnTo>
                      <a:pt x="671" y="299"/>
                    </a:lnTo>
                    <a:lnTo>
                      <a:pt x="666" y="307"/>
                    </a:lnTo>
                    <a:lnTo>
                      <a:pt x="662" y="316"/>
                    </a:lnTo>
                    <a:lnTo>
                      <a:pt x="652" y="330"/>
                    </a:lnTo>
                    <a:lnTo>
                      <a:pt x="642" y="345"/>
                    </a:lnTo>
                    <a:lnTo>
                      <a:pt x="636" y="349"/>
                    </a:lnTo>
                    <a:lnTo>
                      <a:pt x="633" y="356"/>
                    </a:lnTo>
                    <a:lnTo>
                      <a:pt x="624" y="363"/>
                    </a:lnTo>
                    <a:lnTo>
                      <a:pt x="617" y="369"/>
                    </a:lnTo>
                    <a:lnTo>
                      <a:pt x="612" y="375"/>
                    </a:lnTo>
                    <a:lnTo>
                      <a:pt x="612" y="385"/>
                    </a:lnTo>
                    <a:lnTo>
                      <a:pt x="614" y="395"/>
                    </a:lnTo>
                    <a:lnTo>
                      <a:pt x="616" y="405"/>
                    </a:lnTo>
                    <a:lnTo>
                      <a:pt x="614" y="418"/>
                    </a:lnTo>
                    <a:lnTo>
                      <a:pt x="614" y="430"/>
                    </a:lnTo>
                    <a:lnTo>
                      <a:pt x="612" y="431"/>
                    </a:lnTo>
                    <a:lnTo>
                      <a:pt x="611" y="435"/>
                    </a:lnTo>
                    <a:lnTo>
                      <a:pt x="605" y="440"/>
                    </a:lnTo>
                    <a:lnTo>
                      <a:pt x="604" y="447"/>
                    </a:lnTo>
                    <a:lnTo>
                      <a:pt x="602" y="455"/>
                    </a:lnTo>
                    <a:lnTo>
                      <a:pt x="602" y="464"/>
                    </a:lnTo>
                    <a:lnTo>
                      <a:pt x="592" y="478"/>
                    </a:lnTo>
                    <a:lnTo>
                      <a:pt x="583" y="491"/>
                    </a:lnTo>
                    <a:lnTo>
                      <a:pt x="581" y="497"/>
                    </a:lnTo>
                    <a:lnTo>
                      <a:pt x="581" y="502"/>
                    </a:lnTo>
                    <a:lnTo>
                      <a:pt x="571" y="510"/>
                    </a:lnTo>
                    <a:lnTo>
                      <a:pt x="559" y="516"/>
                    </a:lnTo>
                    <a:lnTo>
                      <a:pt x="545" y="516"/>
                    </a:lnTo>
                    <a:lnTo>
                      <a:pt x="535" y="519"/>
                    </a:lnTo>
                    <a:lnTo>
                      <a:pt x="530" y="521"/>
                    </a:lnTo>
                    <a:lnTo>
                      <a:pt x="528" y="524"/>
                    </a:lnTo>
                    <a:lnTo>
                      <a:pt x="518" y="529"/>
                    </a:lnTo>
                    <a:lnTo>
                      <a:pt x="509" y="533"/>
                    </a:lnTo>
                    <a:lnTo>
                      <a:pt x="500" y="534"/>
                    </a:lnTo>
                    <a:lnTo>
                      <a:pt x="495" y="543"/>
                    </a:lnTo>
                    <a:lnTo>
                      <a:pt x="487" y="548"/>
                    </a:lnTo>
                    <a:lnTo>
                      <a:pt x="480" y="553"/>
                    </a:lnTo>
                    <a:lnTo>
                      <a:pt x="475" y="564"/>
                    </a:lnTo>
                    <a:lnTo>
                      <a:pt x="475" y="577"/>
                    </a:lnTo>
                    <a:lnTo>
                      <a:pt x="475" y="602"/>
                    </a:lnTo>
                    <a:lnTo>
                      <a:pt x="461" y="610"/>
                    </a:lnTo>
                    <a:lnTo>
                      <a:pt x="454" y="626"/>
                    </a:lnTo>
                    <a:lnTo>
                      <a:pt x="454" y="626"/>
                    </a:lnTo>
                    <a:lnTo>
                      <a:pt x="451" y="632"/>
                    </a:lnTo>
                    <a:lnTo>
                      <a:pt x="447" y="641"/>
                    </a:lnTo>
                    <a:lnTo>
                      <a:pt x="439" y="648"/>
                    </a:lnTo>
                    <a:lnTo>
                      <a:pt x="433" y="655"/>
                    </a:lnTo>
                    <a:lnTo>
                      <a:pt x="425" y="660"/>
                    </a:lnTo>
                    <a:lnTo>
                      <a:pt x="420" y="670"/>
                    </a:lnTo>
                    <a:lnTo>
                      <a:pt x="413" y="682"/>
                    </a:lnTo>
                    <a:lnTo>
                      <a:pt x="406" y="694"/>
                    </a:lnTo>
                    <a:lnTo>
                      <a:pt x="396" y="705"/>
                    </a:lnTo>
                    <a:lnTo>
                      <a:pt x="382" y="710"/>
                    </a:lnTo>
                    <a:lnTo>
                      <a:pt x="368" y="706"/>
                    </a:lnTo>
                    <a:lnTo>
                      <a:pt x="359" y="705"/>
                    </a:lnTo>
                    <a:lnTo>
                      <a:pt x="347" y="701"/>
                    </a:lnTo>
                    <a:lnTo>
                      <a:pt x="337" y="700"/>
                    </a:lnTo>
                    <a:lnTo>
                      <a:pt x="334" y="700"/>
                    </a:lnTo>
                    <a:lnTo>
                      <a:pt x="334" y="701"/>
                    </a:lnTo>
                    <a:lnTo>
                      <a:pt x="337" y="706"/>
                    </a:lnTo>
                    <a:lnTo>
                      <a:pt x="342" y="710"/>
                    </a:lnTo>
                    <a:lnTo>
                      <a:pt x="346" y="717"/>
                    </a:lnTo>
                    <a:lnTo>
                      <a:pt x="349" y="725"/>
                    </a:lnTo>
                    <a:lnTo>
                      <a:pt x="353" y="730"/>
                    </a:lnTo>
                    <a:lnTo>
                      <a:pt x="358" y="737"/>
                    </a:lnTo>
                    <a:lnTo>
                      <a:pt x="356" y="744"/>
                    </a:lnTo>
                    <a:lnTo>
                      <a:pt x="356" y="751"/>
                    </a:lnTo>
                    <a:lnTo>
                      <a:pt x="349" y="758"/>
                    </a:lnTo>
                    <a:lnTo>
                      <a:pt x="342" y="767"/>
                    </a:lnTo>
                    <a:lnTo>
                      <a:pt x="327" y="772"/>
                    </a:lnTo>
                    <a:lnTo>
                      <a:pt x="311" y="777"/>
                    </a:lnTo>
                    <a:lnTo>
                      <a:pt x="303" y="775"/>
                    </a:lnTo>
                    <a:lnTo>
                      <a:pt x="294" y="775"/>
                    </a:lnTo>
                    <a:lnTo>
                      <a:pt x="286" y="775"/>
                    </a:lnTo>
                    <a:lnTo>
                      <a:pt x="282" y="777"/>
                    </a:lnTo>
                    <a:lnTo>
                      <a:pt x="277" y="782"/>
                    </a:lnTo>
                    <a:lnTo>
                      <a:pt x="277" y="791"/>
                    </a:lnTo>
                    <a:lnTo>
                      <a:pt x="277" y="798"/>
                    </a:lnTo>
                    <a:lnTo>
                      <a:pt x="277" y="806"/>
                    </a:lnTo>
                    <a:lnTo>
                      <a:pt x="277" y="806"/>
                    </a:lnTo>
                    <a:lnTo>
                      <a:pt x="277" y="808"/>
                    </a:lnTo>
                    <a:lnTo>
                      <a:pt x="277" y="811"/>
                    </a:lnTo>
                    <a:lnTo>
                      <a:pt x="272" y="815"/>
                    </a:lnTo>
                    <a:lnTo>
                      <a:pt x="265" y="818"/>
                    </a:lnTo>
                    <a:lnTo>
                      <a:pt x="253" y="815"/>
                    </a:lnTo>
                    <a:lnTo>
                      <a:pt x="243" y="811"/>
                    </a:lnTo>
                    <a:lnTo>
                      <a:pt x="237" y="813"/>
                    </a:lnTo>
                    <a:lnTo>
                      <a:pt x="237" y="816"/>
                    </a:lnTo>
                    <a:lnTo>
                      <a:pt x="237" y="822"/>
                    </a:lnTo>
                    <a:lnTo>
                      <a:pt x="239" y="828"/>
                    </a:lnTo>
                    <a:lnTo>
                      <a:pt x="243" y="834"/>
                    </a:lnTo>
                    <a:lnTo>
                      <a:pt x="248" y="837"/>
                    </a:lnTo>
                    <a:lnTo>
                      <a:pt x="251" y="835"/>
                    </a:lnTo>
                    <a:lnTo>
                      <a:pt x="255" y="834"/>
                    </a:lnTo>
                    <a:lnTo>
                      <a:pt x="256" y="835"/>
                    </a:lnTo>
                    <a:lnTo>
                      <a:pt x="260" y="839"/>
                    </a:lnTo>
                    <a:lnTo>
                      <a:pt x="256" y="842"/>
                    </a:lnTo>
                    <a:lnTo>
                      <a:pt x="255" y="846"/>
                    </a:lnTo>
                    <a:lnTo>
                      <a:pt x="246" y="842"/>
                    </a:lnTo>
                    <a:lnTo>
                      <a:pt x="241" y="841"/>
                    </a:lnTo>
                    <a:lnTo>
                      <a:pt x="243" y="846"/>
                    </a:lnTo>
                    <a:lnTo>
                      <a:pt x="248" y="847"/>
                    </a:lnTo>
                    <a:lnTo>
                      <a:pt x="237" y="861"/>
                    </a:lnTo>
                    <a:lnTo>
                      <a:pt x="234" y="878"/>
                    </a:lnTo>
                    <a:lnTo>
                      <a:pt x="227" y="884"/>
                    </a:lnTo>
                    <a:lnTo>
                      <a:pt x="220" y="885"/>
                    </a:lnTo>
                    <a:lnTo>
                      <a:pt x="210" y="890"/>
                    </a:lnTo>
                    <a:lnTo>
                      <a:pt x="206" y="904"/>
                    </a:lnTo>
                    <a:lnTo>
                      <a:pt x="208" y="913"/>
                    </a:lnTo>
                    <a:lnTo>
                      <a:pt x="217" y="918"/>
                    </a:lnTo>
                    <a:lnTo>
                      <a:pt x="224" y="921"/>
                    </a:lnTo>
                    <a:lnTo>
                      <a:pt x="229" y="932"/>
                    </a:lnTo>
                    <a:lnTo>
                      <a:pt x="225" y="939"/>
                    </a:lnTo>
                    <a:lnTo>
                      <a:pt x="220" y="945"/>
                    </a:lnTo>
                    <a:lnTo>
                      <a:pt x="213" y="949"/>
                    </a:lnTo>
                    <a:lnTo>
                      <a:pt x="208" y="954"/>
                    </a:lnTo>
                    <a:lnTo>
                      <a:pt x="205" y="961"/>
                    </a:lnTo>
                    <a:lnTo>
                      <a:pt x="203" y="971"/>
                    </a:lnTo>
                    <a:lnTo>
                      <a:pt x="194" y="976"/>
                    </a:lnTo>
                    <a:lnTo>
                      <a:pt x="187" y="980"/>
                    </a:lnTo>
                    <a:lnTo>
                      <a:pt x="181" y="990"/>
                    </a:lnTo>
                    <a:lnTo>
                      <a:pt x="179" y="1004"/>
                    </a:lnTo>
                    <a:lnTo>
                      <a:pt x="181" y="1009"/>
                    </a:lnTo>
                    <a:lnTo>
                      <a:pt x="186" y="1014"/>
                    </a:lnTo>
                    <a:lnTo>
                      <a:pt x="189" y="1019"/>
                    </a:lnTo>
                    <a:lnTo>
                      <a:pt x="193" y="1031"/>
                    </a:lnTo>
                    <a:lnTo>
                      <a:pt x="196" y="1042"/>
                    </a:lnTo>
                    <a:lnTo>
                      <a:pt x="201" y="1050"/>
                    </a:lnTo>
                    <a:lnTo>
                      <a:pt x="208" y="1055"/>
                    </a:lnTo>
                    <a:lnTo>
                      <a:pt x="218" y="1062"/>
                    </a:lnTo>
                    <a:lnTo>
                      <a:pt x="229" y="1068"/>
                    </a:lnTo>
                    <a:lnTo>
                      <a:pt x="239" y="1073"/>
                    </a:lnTo>
                    <a:lnTo>
                      <a:pt x="236" y="1073"/>
                    </a:lnTo>
                    <a:lnTo>
                      <a:pt x="232" y="1073"/>
                    </a:lnTo>
                    <a:lnTo>
                      <a:pt x="217" y="1078"/>
                    </a:lnTo>
                    <a:lnTo>
                      <a:pt x="206" y="1083"/>
                    </a:lnTo>
                    <a:lnTo>
                      <a:pt x="203" y="1083"/>
                    </a:lnTo>
                    <a:lnTo>
                      <a:pt x="201" y="1083"/>
                    </a:lnTo>
                    <a:lnTo>
                      <a:pt x="198" y="1083"/>
                    </a:lnTo>
                    <a:lnTo>
                      <a:pt x="196" y="1085"/>
                    </a:lnTo>
                    <a:lnTo>
                      <a:pt x="189" y="1085"/>
                    </a:lnTo>
                    <a:lnTo>
                      <a:pt x="182" y="1085"/>
                    </a:lnTo>
                    <a:lnTo>
                      <a:pt x="174" y="1081"/>
                    </a:lnTo>
                    <a:lnTo>
                      <a:pt x="172" y="1076"/>
                    </a:lnTo>
                    <a:lnTo>
                      <a:pt x="169" y="1071"/>
                    </a:lnTo>
                    <a:lnTo>
                      <a:pt x="167" y="1069"/>
                    </a:lnTo>
                    <a:lnTo>
                      <a:pt x="153" y="1064"/>
                    </a:lnTo>
                    <a:lnTo>
                      <a:pt x="148" y="1057"/>
                    </a:lnTo>
                    <a:lnTo>
                      <a:pt x="141" y="1057"/>
                    </a:lnTo>
                    <a:lnTo>
                      <a:pt x="138" y="1057"/>
                    </a:lnTo>
                    <a:lnTo>
                      <a:pt x="132" y="1054"/>
                    </a:lnTo>
                    <a:lnTo>
                      <a:pt x="132" y="1050"/>
                    </a:lnTo>
                    <a:lnTo>
                      <a:pt x="120" y="1049"/>
                    </a:lnTo>
                    <a:lnTo>
                      <a:pt x="115" y="1045"/>
                    </a:lnTo>
                    <a:lnTo>
                      <a:pt x="110" y="1040"/>
                    </a:lnTo>
                    <a:lnTo>
                      <a:pt x="107" y="1037"/>
                    </a:lnTo>
                    <a:lnTo>
                      <a:pt x="105" y="1033"/>
                    </a:lnTo>
                    <a:lnTo>
                      <a:pt x="103" y="1031"/>
                    </a:lnTo>
                    <a:lnTo>
                      <a:pt x="107" y="1026"/>
                    </a:lnTo>
                    <a:lnTo>
                      <a:pt x="112" y="1023"/>
                    </a:lnTo>
                    <a:lnTo>
                      <a:pt x="110" y="1021"/>
                    </a:lnTo>
                    <a:lnTo>
                      <a:pt x="108" y="1021"/>
                    </a:lnTo>
                    <a:lnTo>
                      <a:pt x="110" y="1016"/>
                    </a:lnTo>
                    <a:lnTo>
                      <a:pt x="112" y="1012"/>
                    </a:lnTo>
                    <a:lnTo>
                      <a:pt x="108" y="1004"/>
                    </a:lnTo>
                    <a:lnTo>
                      <a:pt x="105" y="1000"/>
                    </a:lnTo>
                    <a:lnTo>
                      <a:pt x="100" y="997"/>
                    </a:lnTo>
                    <a:lnTo>
                      <a:pt x="98" y="992"/>
                    </a:lnTo>
                    <a:lnTo>
                      <a:pt x="98" y="987"/>
                    </a:lnTo>
                    <a:lnTo>
                      <a:pt x="98" y="985"/>
                    </a:lnTo>
                    <a:lnTo>
                      <a:pt x="96" y="975"/>
                    </a:lnTo>
                    <a:lnTo>
                      <a:pt x="95" y="964"/>
                    </a:lnTo>
                    <a:lnTo>
                      <a:pt x="91" y="954"/>
                    </a:lnTo>
                    <a:lnTo>
                      <a:pt x="91" y="947"/>
                    </a:lnTo>
                    <a:lnTo>
                      <a:pt x="96" y="937"/>
                    </a:lnTo>
                    <a:lnTo>
                      <a:pt x="101" y="927"/>
                    </a:lnTo>
                    <a:lnTo>
                      <a:pt x="98" y="916"/>
                    </a:lnTo>
                    <a:lnTo>
                      <a:pt x="95" y="908"/>
                    </a:lnTo>
                    <a:lnTo>
                      <a:pt x="95" y="904"/>
                    </a:lnTo>
                    <a:lnTo>
                      <a:pt x="96" y="904"/>
                    </a:lnTo>
                    <a:lnTo>
                      <a:pt x="96" y="899"/>
                    </a:lnTo>
                    <a:lnTo>
                      <a:pt x="100" y="897"/>
                    </a:lnTo>
                    <a:lnTo>
                      <a:pt x="107" y="902"/>
                    </a:lnTo>
                    <a:lnTo>
                      <a:pt x="114" y="908"/>
                    </a:lnTo>
                    <a:lnTo>
                      <a:pt x="131" y="832"/>
                    </a:lnTo>
                    <a:lnTo>
                      <a:pt x="131" y="825"/>
                    </a:lnTo>
                    <a:lnTo>
                      <a:pt x="127" y="823"/>
                    </a:lnTo>
                    <a:lnTo>
                      <a:pt x="126" y="825"/>
                    </a:lnTo>
                    <a:lnTo>
                      <a:pt x="120" y="827"/>
                    </a:lnTo>
                    <a:lnTo>
                      <a:pt x="117" y="830"/>
                    </a:lnTo>
                    <a:lnTo>
                      <a:pt x="112" y="823"/>
                    </a:lnTo>
                    <a:lnTo>
                      <a:pt x="110" y="813"/>
                    </a:lnTo>
                    <a:lnTo>
                      <a:pt x="112" y="801"/>
                    </a:lnTo>
                    <a:lnTo>
                      <a:pt x="115" y="789"/>
                    </a:lnTo>
                    <a:lnTo>
                      <a:pt x="119" y="787"/>
                    </a:lnTo>
                    <a:lnTo>
                      <a:pt x="120" y="787"/>
                    </a:lnTo>
                    <a:lnTo>
                      <a:pt x="119" y="782"/>
                    </a:lnTo>
                    <a:lnTo>
                      <a:pt x="117" y="780"/>
                    </a:lnTo>
                    <a:lnTo>
                      <a:pt x="115" y="777"/>
                    </a:lnTo>
                    <a:lnTo>
                      <a:pt x="115" y="772"/>
                    </a:lnTo>
                    <a:lnTo>
                      <a:pt x="115" y="767"/>
                    </a:lnTo>
                    <a:lnTo>
                      <a:pt x="115" y="763"/>
                    </a:lnTo>
                    <a:lnTo>
                      <a:pt x="119" y="744"/>
                    </a:lnTo>
                    <a:lnTo>
                      <a:pt x="127" y="732"/>
                    </a:lnTo>
                    <a:lnTo>
                      <a:pt x="129" y="725"/>
                    </a:lnTo>
                    <a:lnTo>
                      <a:pt x="132" y="718"/>
                    </a:lnTo>
                    <a:lnTo>
                      <a:pt x="134" y="717"/>
                    </a:lnTo>
                    <a:lnTo>
                      <a:pt x="138" y="715"/>
                    </a:lnTo>
                    <a:lnTo>
                      <a:pt x="141" y="698"/>
                    </a:lnTo>
                    <a:lnTo>
                      <a:pt x="144" y="682"/>
                    </a:lnTo>
                    <a:lnTo>
                      <a:pt x="143" y="645"/>
                    </a:lnTo>
                    <a:lnTo>
                      <a:pt x="143" y="632"/>
                    </a:lnTo>
                    <a:lnTo>
                      <a:pt x="146" y="620"/>
                    </a:lnTo>
                    <a:lnTo>
                      <a:pt x="146" y="605"/>
                    </a:lnTo>
                    <a:lnTo>
                      <a:pt x="151" y="595"/>
                    </a:lnTo>
                    <a:lnTo>
                      <a:pt x="155" y="583"/>
                    </a:lnTo>
                    <a:lnTo>
                      <a:pt x="158" y="571"/>
                    </a:lnTo>
                    <a:lnTo>
                      <a:pt x="158" y="569"/>
                    </a:lnTo>
                    <a:lnTo>
                      <a:pt x="158" y="567"/>
                    </a:lnTo>
                    <a:lnTo>
                      <a:pt x="158" y="557"/>
                    </a:lnTo>
                    <a:lnTo>
                      <a:pt x="162" y="548"/>
                    </a:lnTo>
                    <a:lnTo>
                      <a:pt x="162" y="538"/>
                    </a:lnTo>
                    <a:lnTo>
                      <a:pt x="162" y="533"/>
                    </a:lnTo>
                    <a:lnTo>
                      <a:pt x="162" y="529"/>
                    </a:lnTo>
                    <a:lnTo>
                      <a:pt x="162" y="526"/>
                    </a:lnTo>
                    <a:lnTo>
                      <a:pt x="162" y="519"/>
                    </a:lnTo>
                    <a:lnTo>
                      <a:pt x="163" y="512"/>
                    </a:lnTo>
                    <a:lnTo>
                      <a:pt x="163" y="504"/>
                    </a:lnTo>
                    <a:lnTo>
                      <a:pt x="165" y="498"/>
                    </a:lnTo>
                    <a:lnTo>
                      <a:pt x="163" y="490"/>
                    </a:lnTo>
                    <a:lnTo>
                      <a:pt x="163" y="478"/>
                    </a:lnTo>
                    <a:lnTo>
                      <a:pt x="162" y="464"/>
                    </a:lnTo>
                    <a:lnTo>
                      <a:pt x="162" y="457"/>
                    </a:lnTo>
                    <a:lnTo>
                      <a:pt x="151" y="442"/>
                    </a:lnTo>
                    <a:lnTo>
                      <a:pt x="139" y="433"/>
                    </a:lnTo>
                    <a:lnTo>
                      <a:pt x="129" y="428"/>
                    </a:lnTo>
                    <a:lnTo>
                      <a:pt x="120" y="424"/>
                    </a:lnTo>
                    <a:lnTo>
                      <a:pt x="112" y="418"/>
                    </a:lnTo>
                    <a:lnTo>
                      <a:pt x="105" y="414"/>
                    </a:lnTo>
                    <a:lnTo>
                      <a:pt x="95" y="409"/>
                    </a:lnTo>
                    <a:lnTo>
                      <a:pt x="86" y="405"/>
                    </a:lnTo>
                    <a:lnTo>
                      <a:pt x="79" y="399"/>
                    </a:lnTo>
                    <a:lnTo>
                      <a:pt x="74" y="393"/>
                    </a:lnTo>
                    <a:lnTo>
                      <a:pt x="71" y="387"/>
                    </a:lnTo>
                    <a:lnTo>
                      <a:pt x="72" y="378"/>
                    </a:lnTo>
                    <a:lnTo>
                      <a:pt x="67" y="368"/>
                    </a:lnTo>
                    <a:lnTo>
                      <a:pt x="62" y="359"/>
                    </a:lnTo>
                    <a:lnTo>
                      <a:pt x="53" y="342"/>
                    </a:lnTo>
                    <a:lnTo>
                      <a:pt x="45" y="326"/>
                    </a:lnTo>
                    <a:lnTo>
                      <a:pt x="40" y="311"/>
                    </a:lnTo>
                    <a:lnTo>
                      <a:pt x="34" y="299"/>
                    </a:lnTo>
                    <a:lnTo>
                      <a:pt x="31" y="295"/>
                    </a:lnTo>
                    <a:lnTo>
                      <a:pt x="28" y="295"/>
                    </a:lnTo>
                    <a:lnTo>
                      <a:pt x="22" y="287"/>
                    </a:lnTo>
                    <a:lnTo>
                      <a:pt x="21" y="280"/>
                    </a:lnTo>
                    <a:lnTo>
                      <a:pt x="17" y="278"/>
                    </a:lnTo>
                    <a:lnTo>
                      <a:pt x="14" y="277"/>
                    </a:lnTo>
                    <a:lnTo>
                      <a:pt x="3" y="264"/>
                    </a:lnTo>
                    <a:lnTo>
                      <a:pt x="0" y="252"/>
                    </a:lnTo>
                    <a:lnTo>
                      <a:pt x="2" y="242"/>
                    </a:lnTo>
                    <a:lnTo>
                      <a:pt x="7" y="237"/>
                    </a:lnTo>
                    <a:lnTo>
                      <a:pt x="14" y="227"/>
                    </a:lnTo>
                    <a:lnTo>
                      <a:pt x="22" y="218"/>
                    </a:lnTo>
                    <a:lnTo>
                      <a:pt x="17" y="216"/>
                    </a:lnTo>
                    <a:lnTo>
                      <a:pt x="14" y="218"/>
                    </a:lnTo>
                    <a:lnTo>
                      <a:pt x="7" y="211"/>
                    </a:lnTo>
                    <a:lnTo>
                      <a:pt x="7" y="201"/>
                    </a:lnTo>
                    <a:lnTo>
                      <a:pt x="7" y="192"/>
                    </a:lnTo>
                    <a:lnTo>
                      <a:pt x="12" y="187"/>
                    </a:lnTo>
                    <a:lnTo>
                      <a:pt x="15" y="180"/>
                    </a:lnTo>
                    <a:lnTo>
                      <a:pt x="17" y="170"/>
                    </a:lnTo>
                    <a:lnTo>
                      <a:pt x="24" y="166"/>
                    </a:lnTo>
                    <a:lnTo>
                      <a:pt x="31" y="161"/>
                    </a:lnTo>
                    <a:lnTo>
                      <a:pt x="34" y="153"/>
                    </a:lnTo>
                    <a:lnTo>
                      <a:pt x="38" y="148"/>
                    </a:lnTo>
                    <a:lnTo>
                      <a:pt x="43" y="139"/>
                    </a:lnTo>
                    <a:lnTo>
                      <a:pt x="50" y="136"/>
                    </a:lnTo>
                    <a:lnTo>
                      <a:pt x="55" y="132"/>
                    </a:lnTo>
                    <a:lnTo>
                      <a:pt x="60" y="125"/>
                    </a:lnTo>
                    <a:lnTo>
                      <a:pt x="57" y="123"/>
                    </a:lnTo>
                    <a:lnTo>
                      <a:pt x="55" y="122"/>
                    </a:lnTo>
                    <a:lnTo>
                      <a:pt x="57" y="117"/>
                    </a:lnTo>
                    <a:lnTo>
                      <a:pt x="57" y="118"/>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556" name="Freeform 293"/>
              <p:cNvSpPr>
                <a:spLocks/>
              </p:cNvSpPr>
              <p:nvPr/>
            </p:nvSpPr>
            <p:spPr bwMode="auto">
              <a:xfrm>
                <a:off x="2518569" y="3440113"/>
                <a:ext cx="14288" cy="15875"/>
              </a:xfrm>
              <a:custGeom>
                <a:avLst/>
                <a:gdLst/>
                <a:ahLst/>
                <a:cxnLst>
                  <a:cxn ang="0">
                    <a:pos x="4" y="0"/>
                  </a:cxn>
                  <a:cxn ang="0">
                    <a:pos x="7" y="2"/>
                  </a:cxn>
                  <a:cxn ang="0">
                    <a:pos x="9" y="7"/>
                  </a:cxn>
                  <a:cxn ang="0">
                    <a:pos x="7" y="8"/>
                  </a:cxn>
                  <a:cxn ang="0">
                    <a:pos x="5" y="10"/>
                  </a:cxn>
                  <a:cxn ang="0">
                    <a:pos x="0" y="7"/>
                  </a:cxn>
                  <a:cxn ang="0">
                    <a:pos x="0" y="0"/>
                  </a:cxn>
                  <a:cxn ang="0">
                    <a:pos x="4" y="0"/>
                  </a:cxn>
                </a:cxnLst>
                <a:rect l="0" t="0" r="r" b="b"/>
                <a:pathLst>
                  <a:path w="9" h="10">
                    <a:moveTo>
                      <a:pt x="4" y="0"/>
                    </a:moveTo>
                    <a:lnTo>
                      <a:pt x="7" y="2"/>
                    </a:lnTo>
                    <a:lnTo>
                      <a:pt x="9" y="7"/>
                    </a:lnTo>
                    <a:lnTo>
                      <a:pt x="7" y="8"/>
                    </a:lnTo>
                    <a:lnTo>
                      <a:pt x="5" y="10"/>
                    </a:lnTo>
                    <a:lnTo>
                      <a:pt x="0" y="7"/>
                    </a:lnTo>
                    <a:lnTo>
                      <a:pt x="0" y="0"/>
                    </a:lnTo>
                    <a:lnTo>
                      <a:pt x="4" y="0"/>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557" name="Freeform 294"/>
              <p:cNvSpPr>
                <a:spLocks/>
              </p:cNvSpPr>
              <p:nvPr/>
            </p:nvSpPr>
            <p:spPr bwMode="auto">
              <a:xfrm>
                <a:off x="2507457" y="3394075"/>
                <a:ext cx="22225" cy="7937"/>
              </a:xfrm>
              <a:custGeom>
                <a:avLst/>
                <a:gdLst/>
                <a:ahLst/>
                <a:cxnLst>
                  <a:cxn ang="0">
                    <a:pos x="0" y="5"/>
                  </a:cxn>
                  <a:cxn ang="0">
                    <a:pos x="2" y="1"/>
                  </a:cxn>
                  <a:cxn ang="0">
                    <a:pos x="7" y="0"/>
                  </a:cxn>
                  <a:cxn ang="0">
                    <a:pos x="11" y="1"/>
                  </a:cxn>
                  <a:cxn ang="0">
                    <a:pos x="14" y="5"/>
                  </a:cxn>
                  <a:cxn ang="0">
                    <a:pos x="6" y="5"/>
                  </a:cxn>
                  <a:cxn ang="0">
                    <a:pos x="0" y="5"/>
                  </a:cxn>
                </a:cxnLst>
                <a:rect l="0" t="0" r="r" b="b"/>
                <a:pathLst>
                  <a:path w="14" h="5">
                    <a:moveTo>
                      <a:pt x="0" y="5"/>
                    </a:moveTo>
                    <a:lnTo>
                      <a:pt x="2" y="1"/>
                    </a:lnTo>
                    <a:lnTo>
                      <a:pt x="7" y="0"/>
                    </a:lnTo>
                    <a:lnTo>
                      <a:pt x="11" y="1"/>
                    </a:lnTo>
                    <a:lnTo>
                      <a:pt x="14" y="5"/>
                    </a:lnTo>
                    <a:lnTo>
                      <a:pt x="6" y="5"/>
                    </a:lnTo>
                    <a:lnTo>
                      <a:pt x="0" y="5"/>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558" name="Freeform 295"/>
              <p:cNvSpPr>
                <a:spLocks/>
              </p:cNvSpPr>
              <p:nvPr/>
            </p:nvSpPr>
            <p:spPr bwMode="auto">
              <a:xfrm>
                <a:off x="2543969" y="3403600"/>
                <a:ext cx="4763" cy="6350"/>
              </a:xfrm>
              <a:custGeom>
                <a:avLst/>
                <a:gdLst/>
                <a:ahLst/>
                <a:cxnLst>
                  <a:cxn ang="0">
                    <a:pos x="3" y="4"/>
                  </a:cxn>
                  <a:cxn ang="0">
                    <a:pos x="0" y="2"/>
                  </a:cxn>
                  <a:cxn ang="0">
                    <a:pos x="0" y="0"/>
                  </a:cxn>
                  <a:cxn ang="0">
                    <a:pos x="3" y="4"/>
                  </a:cxn>
                </a:cxnLst>
                <a:rect l="0" t="0" r="r" b="b"/>
                <a:pathLst>
                  <a:path w="3" h="4">
                    <a:moveTo>
                      <a:pt x="3" y="4"/>
                    </a:moveTo>
                    <a:lnTo>
                      <a:pt x="0" y="2"/>
                    </a:lnTo>
                    <a:lnTo>
                      <a:pt x="0" y="0"/>
                    </a:lnTo>
                    <a:lnTo>
                      <a:pt x="3" y="4"/>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559" name="Freeform 296"/>
              <p:cNvSpPr>
                <a:spLocks/>
              </p:cNvSpPr>
              <p:nvPr/>
            </p:nvSpPr>
            <p:spPr bwMode="auto">
              <a:xfrm>
                <a:off x="2624932" y="3524250"/>
                <a:ext cx="17463" cy="14287"/>
              </a:xfrm>
              <a:custGeom>
                <a:avLst/>
                <a:gdLst/>
                <a:ahLst/>
                <a:cxnLst>
                  <a:cxn ang="0">
                    <a:pos x="0" y="5"/>
                  </a:cxn>
                  <a:cxn ang="0">
                    <a:pos x="0" y="9"/>
                  </a:cxn>
                  <a:cxn ang="0">
                    <a:pos x="2" y="9"/>
                  </a:cxn>
                  <a:cxn ang="0">
                    <a:pos x="6" y="7"/>
                  </a:cxn>
                  <a:cxn ang="0">
                    <a:pos x="11" y="5"/>
                  </a:cxn>
                  <a:cxn ang="0">
                    <a:pos x="11" y="0"/>
                  </a:cxn>
                  <a:cxn ang="0">
                    <a:pos x="6" y="4"/>
                  </a:cxn>
                  <a:cxn ang="0">
                    <a:pos x="0" y="5"/>
                  </a:cxn>
                </a:cxnLst>
                <a:rect l="0" t="0" r="r" b="b"/>
                <a:pathLst>
                  <a:path w="11" h="9">
                    <a:moveTo>
                      <a:pt x="0" y="5"/>
                    </a:moveTo>
                    <a:lnTo>
                      <a:pt x="0" y="9"/>
                    </a:lnTo>
                    <a:lnTo>
                      <a:pt x="2" y="9"/>
                    </a:lnTo>
                    <a:lnTo>
                      <a:pt x="6" y="7"/>
                    </a:lnTo>
                    <a:lnTo>
                      <a:pt x="11" y="5"/>
                    </a:lnTo>
                    <a:lnTo>
                      <a:pt x="11" y="0"/>
                    </a:lnTo>
                    <a:lnTo>
                      <a:pt x="6" y="4"/>
                    </a:lnTo>
                    <a:lnTo>
                      <a:pt x="0" y="5"/>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560" name="Freeform 297"/>
              <p:cNvSpPr>
                <a:spLocks/>
              </p:cNvSpPr>
              <p:nvPr/>
            </p:nvSpPr>
            <p:spPr bwMode="auto">
              <a:xfrm>
                <a:off x="1456532" y="2787650"/>
                <a:ext cx="1323975" cy="649287"/>
              </a:xfrm>
              <a:custGeom>
                <a:avLst/>
                <a:gdLst/>
                <a:ahLst/>
                <a:cxnLst>
                  <a:cxn ang="0">
                    <a:pos x="642" y="289"/>
                  </a:cxn>
                  <a:cxn ang="0">
                    <a:pos x="626" y="337"/>
                  </a:cxn>
                  <a:cxn ang="0">
                    <a:pos x="638" y="368"/>
                  </a:cxn>
                  <a:cxn ang="0">
                    <a:pos x="626" y="404"/>
                  </a:cxn>
                  <a:cxn ang="0">
                    <a:pos x="600" y="347"/>
                  </a:cxn>
                  <a:cxn ang="0">
                    <a:pos x="559" y="330"/>
                  </a:cxn>
                  <a:cxn ang="0">
                    <a:pos x="530" y="325"/>
                  </a:cxn>
                  <a:cxn ang="0">
                    <a:pos x="506" y="339"/>
                  </a:cxn>
                  <a:cxn ang="0">
                    <a:pos x="473" y="335"/>
                  </a:cxn>
                  <a:cxn ang="0">
                    <a:pos x="441" y="335"/>
                  </a:cxn>
                  <a:cxn ang="0">
                    <a:pos x="410" y="356"/>
                  </a:cxn>
                  <a:cxn ang="0">
                    <a:pos x="392" y="390"/>
                  </a:cxn>
                  <a:cxn ang="0">
                    <a:pos x="358" y="370"/>
                  </a:cxn>
                  <a:cxn ang="0">
                    <a:pos x="332" y="332"/>
                  </a:cxn>
                  <a:cxn ang="0">
                    <a:pos x="306" y="347"/>
                  </a:cxn>
                  <a:cxn ang="0">
                    <a:pos x="275" y="313"/>
                  </a:cxn>
                  <a:cxn ang="0">
                    <a:pos x="238" y="308"/>
                  </a:cxn>
                  <a:cxn ang="0">
                    <a:pos x="86" y="270"/>
                  </a:cxn>
                  <a:cxn ang="0">
                    <a:pos x="47" y="234"/>
                  </a:cxn>
                  <a:cxn ang="0">
                    <a:pos x="17" y="186"/>
                  </a:cxn>
                  <a:cxn ang="0">
                    <a:pos x="5" y="141"/>
                  </a:cxn>
                  <a:cxn ang="0">
                    <a:pos x="5" y="82"/>
                  </a:cxn>
                  <a:cxn ang="0">
                    <a:pos x="2" y="22"/>
                  </a:cxn>
                  <a:cxn ang="0">
                    <a:pos x="29" y="17"/>
                  </a:cxn>
                  <a:cxn ang="0">
                    <a:pos x="435" y="5"/>
                  </a:cxn>
                  <a:cxn ang="0">
                    <a:pos x="494" y="20"/>
                  </a:cxn>
                  <a:cxn ang="0">
                    <a:pos x="470" y="51"/>
                  </a:cxn>
                  <a:cxn ang="0">
                    <a:pos x="494" y="53"/>
                  </a:cxn>
                  <a:cxn ang="0">
                    <a:pos x="527" y="41"/>
                  </a:cxn>
                  <a:cxn ang="0">
                    <a:pos x="551" y="50"/>
                  </a:cxn>
                  <a:cxn ang="0">
                    <a:pos x="573" y="62"/>
                  </a:cxn>
                  <a:cxn ang="0">
                    <a:pos x="530" y="86"/>
                  </a:cxn>
                  <a:cxn ang="0">
                    <a:pos x="530" y="115"/>
                  </a:cxn>
                  <a:cxn ang="0">
                    <a:pos x="549" y="131"/>
                  </a:cxn>
                  <a:cxn ang="0">
                    <a:pos x="552" y="94"/>
                  </a:cxn>
                  <a:cxn ang="0">
                    <a:pos x="570" y="70"/>
                  </a:cxn>
                  <a:cxn ang="0">
                    <a:pos x="595" y="74"/>
                  </a:cxn>
                  <a:cxn ang="0">
                    <a:pos x="604" y="96"/>
                  </a:cxn>
                  <a:cxn ang="0">
                    <a:pos x="599" y="136"/>
                  </a:cxn>
                  <a:cxn ang="0">
                    <a:pos x="654" y="124"/>
                  </a:cxn>
                  <a:cxn ang="0">
                    <a:pos x="668" y="110"/>
                  </a:cxn>
                  <a:cxn ang="0">
                    <a:pos x="712" y="86"/>
                  </a:cxn>
                  <a:cxn ang="0">
                    <a:pos x="757" y="74"/>
                  </a:cxn>
                  <a:cxn ang="0">
                    <a:pos x="783" y="67"/>
                  </a:cxn>
                  <a:cxn ang="0">
                    <a:pos x="814" y="34"/>
                  </a:cxn>
                  <a:cxn ang="0">
                    <a:pos x="834" y="82"/>
                  </a:cxn>
                  <a:cxn ang="0">
                    <a:pos x="798" y="96"/>
                  </a:cxn>
                  <a:cxn ang="0">
                    <a:pos x="783" y="129"/>
                  </a:cxn>
                  <a:cxn ang="0">
                    <a:pos x="795" y="139"/>
                  </a:cxn>
                  <a:cxn ang="0">
                    <a:pos x="748" y="146"/>
                  </a:cxn>
                  <a:cxn ang="0">
                    <a:pos x="747" y="151"/>
                  </a:cxn>
                  <a:cxn ang="0">
                    <a:pos x="733" y="160"/>
                  </a:cxn>
                  <a:cxn ang="0">
                    <a:pos x="721" y="184"/>
                  </a:cxn>
                  <a:cxn ang="0">
                    <a:pos x="719" y="192"/>
                  </a:cxn>
                  <a:cxn ang="0">
                    <a:pos x="705" y="211"/>
                  </a:cxn>
                  <a:cxn ang="0">
                    <a:pos x="700" y="187"/>
                  </a:cxn>
                  <a:cxn ang="0">
                    <a:pos x="700" y="217"/>
                  </a:cxn>
                  <a:cxn ang="0">
                    <a:pos x="705" y="225"/>
                  </a:cxn>
                  <a:cxn ang="0">
                    <a:pos x="704" y="239"/>
                  </a:cxn>
                  <a:cxn ang="0">
                    <a:pos x="699" y="254"/>
                  </a:cxn>
                  <a:cxn ang="0">
                    <a:pos x="678" y="268"/>
                  </a:cxn>
                </a:cxnLst>
                <a:rect l="0" t="0" r="r" b="b"/>
                <a:pathLst>
                  <a:path w="834" h="409">
                    <a:moveTo>
                      <a:pt x="678" y="268"/>
                    </a:moveTo>
                    <a:lnTo>
                      <a:pt x="668" y="272"/>
                    </a:lnTo>
                    <a:lnTo>
                      <a:pt x="659" y="277"/>
                    </a:lnTo>
                    <a:lnTo>
                      <a:pt x="649" y="282"/>
                    </a:lnTo>
                    <a:lnTo>
                      <a:pt x="642" y="289"/>
                    </a:lnTo>
                    <a:lnTo>
                      <a:pt x="633" y="294"/>
                    </a:lnTo>
                    <a:lnTo>
                      <a:pt x="628" y="304"/>
                    </a:lnTo>
                    <a:lnTo>
                      <a:pt x="625" y="315"/>
                    </a:lnTo>
                    <a:lnTo>
                      <a:pt x="625" y="328"/>
                    </a:lnTo>
                    <a:lnTo>
                      <a:pt x="626" y="337"/>
                    </a:lnTo>
                    <a:lnTo>
                      <a:pt x="631" y="345"/>
                    </a:lnTo>
                    <a:lnTo>
                      <a:pt x="635" y="354"/>
                    </a:lnTo>
                    <a:lnTo>
                      <a:pt x="638" y="366"/>
                    </a:lnTo>
                    <a:lnTo>
                      <a:pt x="638" y="364"/>
                    </a:lnTo>
                    <a:lnTo>
                      <a:pt x="638" y="368"/>
                    </a:lnTo>
                    <a:lnTo>
                      <a:pt x="642" y="376"/>
                    </a:lnTo>
                    <a:lnTo>
                      <a:pt x="645" y="388"/>
                    </a:lnTo>
                    <a:lnTo>
                      <a:pt x="642" y="402"/>
                    </a:lnTo>
                    <a:lnTo>
                      <a:pt x="633" y="409"/>
                    </a:lnTo>
                    <a:lnTo>
                      <a:pt x="626" y="404"/>
                    </a:lnTo>
                    <a:lnTo>
                      <a:pt x="623" y="395"/>
                    </a:lnTo>
                    <a:lnTo>
                      <a:pt x="614" y="385"/>
                    </a:lnTo>
                    <a:lnTo>
                      <a:pt x="607" y="376"/>
                    </a:lnTo>
                    <a:lnTo>
                      <a:pt x="602" y="361"/>
                    </a:lnTo>
                    <a:lnTo>
                      <a:pt x="600" y="347"/>
                    </a:lnTo>
                    <a:lnTo>
                      <a:pt x="594" y="333"/>
                    </a:lnTo>
                    <a:lnTo>
                      <a:pt x="583" y="330"/>
                    </a:lnTo>
                    <a:lnTo>
                      <a:pt x="578" y="333"/>
                    </a:lnTo>
                    <a:lnTo>
                      <a:pt x="573" y="337"/>
                    </a:lnTo>
                    <a:lnTo>
                      <a:pt x="559" y="330"/>
                    </a:lnTo>
                    <a:lnTo>
                      <a:pt x="545" y="325"/>
                    </a:lnTo>
                    <a:lnTo>
                      <a:pt x="537" y="327"/>
                    </a:lnTo>
                    <a:lnTo>
                      <a:pt x="533" y="328"/>
                    </a:lnTo>
                    <a:lnTo>
                      <a:pt x="530" y="327"/>
                    </a:lnTo>
                    <a:lnTo>
                      <a:pt x="530" y="325"/>
                    </a:lnTo>
                    <a:lnTo>
                      <a:pt x="516" y="327"/>
                    </a:lnTo>
                    <a:lnTo>
                      <a:pt x="502" y="328"/>
                    </a:lnTo>
                    <a:lnTo>
                      <a:pt x="506" y="328"/>
                    </a:lnTo>
                    <a:lnTo>
                      <a:pt x="509" y="328"/>
                    </a:lnTo>
                    <a:lnTo>
                      <a:pt x="506" y="339"/>
                    </a:lnTo>
                    <a:lnTo>
                      <a:pt x="509" y="345"/>
                    </a:lnTo>
                    <a:lnTo>
                      <a:pt x="499" y="345"/>
                    </a:lnTo>
                    <a:lnTo>
                      <a:pt x="489" y="342"/>
                    </a:lnTo>
                    <a:lnTo>
                      <a:pt x="480" y="337"/>
                    </a:lnTo>
                    <a:lnTo>
                      <a:pt x="473" y="335"/>
                    </a:lnTo>
                    <a:lnTo>
                      <a:pt x="468" y="337"/>
                    </a:lnTo>
                    <a:lnTo>
                      <a:pt x="466" y="339"/>
                    </a:lnTo>
                    <a:lnTo>
                      <a:pt x="458" y="335"/>
                    </a:lnTo>
                    <a:lnTo>
                      <a:pt x="451" y="333"/>
                    </a:lnTo>
                    <a:lnTo>
                      <a:pt x="441" y="335"/>
                    </a:lnTo>
                    <a:lnTo>
                      <a:pt x="434" y="340"/>
                    </a:lnTo>
                    <a:lnTo>
                      <a:pt x="428" y="345"/>
                    </a:lnTo>
                    <a:lnTo>
                      <a:pt x="423" y="352"/>
                    </a:lnTo>
                    <a:lnTo>
                      <a:pt x="416" y="354"/>
                    </a:lnTo>
                    <a:lnTo>
                      <a:pt x="410" y="356"/>
                    </a:lnTo>
                    <a:lnTo>
                      <a:pt x="401" y="359"/>
                    </a:lnTo>
                    <a:lnTo>
                      <a:pt x="396" y="366"/>
                    </a:lnTo>
                    <a:lnTo>
                      <a:pt x="392" y="376"/>
                    </a:lnTo>
                    <a:lnTo>
                      <a:pt x="392" y="388"/>
                    </a:lnTo>
                    <a:lnTo>
                      <a:pt x="392" y="390"/>
                    </a:lnTo>
                    <a:lnTo>
                      <a:pt x="394" y="394"/>
                    </a:lnTo>
                    <a:lnTo>
                      <a:pt x="379" y="390"/>
                    </a:lnTo>
                    <a:lnTo>
                      <a:pt x="370" y="387"/>
                    </a:lnTo>
                    <a:lnTo>
                      <a:pt x="363" y="378"/>
                    </a:lnTo>
                    <a:lnTo>
                      <a:pt x="358" y="370"/>
                    </a:lnTo>
                    <a:lnTo>
                      <a:pt x="355" y="361"/>
                    </a:lnTo>
                    <a:lnTo>
                      <a:pt x="351" y="352"/>
                    </a:lnTo>
                    <a:lnTo>
                      <a:pt x="346" y="342"/>
                    </a:lnTo>
                    <a:lnTo>
                      <a:pt x="341" y="337"/>
                    </a:lnTo>
                    <a:lnTo>
                      <a:pt x="332" y="332"/>
                    </a:lnTo>
                    <a:lnTo>
                      <a:pt x="324" y="332"/>
                    </a:lnTo>
                    <a:lnTo>
                      <a:pt x="317" y="333"/>
                    </a:lnTo>
                    <a:lnTo>
                      <a:pt x="313" y="339"/>
                    </a:lnTo>
                    <a:lnTo>
                      <a:pt x="310" y="344"/>
                    </a:lnTo>
                    <a:lnTo>
                      <a:pt x="306" y="347"/>
                    </a:lnTo>
                    <a:lnTo>
                      <a:pt x="298" y="344"/>
                    </a:lnTo>
                    <a:lnTo>
                      <a:pt x="291" y="337"/>
                    </a:lnTo>
                    <a:lnTo>
                      <a:pt x="286" y="328"/>
                    </a:lnTo>
                    <a:lnTo>
                      <a:pt x="282" y="323"/>
                    </a:lnTo>
                    <a:lnTo>
                      <a:pt x="275" y="313"/>
                    </a:lnTo>
                    <a:lnTo>
                      <a:pt x="269" y="308"/>
                    </a:lnTo>
                    <a:lnTo>
                      <a:pt x="258" y="302"/>
                    </a:lnTo>
                    <a:lnTo>
                      <a:pt x="248" y="301"/>
                    </a:lnTo>
                    <a:lnTo>
                      <a:pt x="238" y="301"/>
                    </a:lnTo>
                    <a:lnTo>
                      <a:pt x="238" y="308"/>
                    </a:lnTo>
                    <a:lnTo>
                      <a:pt x="196" y="308"/>
                    </a:lnTo>
                    <a:lnTo>
                      <a:pt x="141" y="290"/>
                    </a:lnTo>
                    <a:lnTo>
                      <a:pt x="109" y="290"/>
                    </a:lnTo>
                    <a:lnTo>
                      <a:pt x="100" y="278"/>
                    </a:lnTo>
                    <a:lnTo>
                      <a:pt x="86" y="270"/>
                    </a:lnTo>
                    <a:lnTo>
                      <a:pt x="71" y="261"/>
                    </a:lnTo>
                    <a:lnTo>
                      <a:pt x="57" y="256"/>
                    </a:lnTo>
                    <a:lnTo>
                      <a:pt x="54" y="251"/>
                    </a:lnTo>
                    <a:lnTo>
                      <a:pt x="54" y="246"/>
                    </a:lnTo>
                    <a:lnTo>
                      <a:pt x="47" y="234"/>
                    </a:lnTo>
                    <a:lnTo>
                      <a:pt x="40" y="223"/>
                    </a:lnTo>
                    <a:lnTo>
                      <a:pt x="35" y="213"/>
                    </a:lnTo>
                    <a:lnTo>
                      <a:pt x="35" y="201"/>
                    </a:lnTo>
                    <a:lnTo>
                      <a:pt x="26" y="196"/>
                    </a:lnTo>
                    <a:lnTo>
                      <a:pt x="17" y="186"/>
                    </a:lnTo>
                    <a:lnTo>
                      <a:pt x="9" y="174"/>
                    </a:lnTo>
                    <a:lnTo>
                      <a:pt x="4" y="161"/>
                    </a:lnTo>
                    <a:lnTo>
                      <a:pt x="4" y="156"/>
                    </a:lnTo>
                    <a:lnTo>
                      <a:pt x="9" y="153"/>
                    </a:lnTo>
                    <a:lnTo>
                      <a:pt x="5" y="141"/>
                    </a:lnTo>
                    <a:lnTo>
                      <a:pt x="5" y="131"/>
                    </a:lnTo>
                    <a:lnTo>
                      <a:pt x="4" y="119"/>
                    </a:lnTo>
                    <a:lnTo>
                      <a:pt x="4" y="110"/>
                    </a:lnTo>
                    <a:lnTo>
                      <a:pt x="2" y="96"/>
                    </a:lnTo>
                    <a:lnTo>
                      <a:pt x="5" y="82"/>
                    </a:lnTo>
                    <a:lnTo>
                      <a:pt x="9" y="65"/>
                    </a:lnTo>
                    <a:lnTo>
                      <a:pt x="12" y="53"/>
                    </a:lnTo>
                    <a:lnTo>
                      <a:pt x="5" y="39"/>
                    </a:lnTo>
                    <a:lnTo>
                      <a:pt x="0" y="26"/>
                    </a:lnTo>
                    <a:lnTo>
                      <a:pt x="2" y="22"/>
                    </a:lnTo>
                    <a:lnTo>
                      <a:pt x="7" y="22"/>
                    </a:lnTo>
                    <a:lnTo>
                      <a:pt x="16" y="24"/>
                    </a:lnTo>
                    <a:lnTo>
                      <a:pt x="23" y="31"/>
                    </a:lnTo>
                    <a:lnTo>
                      <a:pt x="26" y="24"/>
                    </a:lnTo>
                    <a:lnTo>
                      <a:pt x="29" y="17"/>
                    </a:lnTo>
                    <a:lnTo>
                      <a:pt x="26" y="10"/>
                    </a:lnTo>
                    <a:lnTo>
                      <a:pt x="23" y="5"/>
                    </a:lnTo>
                    <a:lnTo>
                      <a:pt x="428" y="5"/>
                    </a:lnTo>
                    <a:lnTo>
                      <a:pt x="428" y="0"/>
                    </a:lnTo>
                    <a:lnTo>
                      <a:pt x="435" y="5"/>
                    </a:lnTo>
                    <a:lnTo>
                      <a:pt x="442" y="12"/>
                    </a:lnTo>
                    <a:lnTo>
                      <a:pt x="466" y="12"/>
                    </a:lnTo>
                    <a:lnTo>
                      <a:pt x="473" y="17"/>
                    </a:lnTo>
                    <a:lnTo>
                      <a:pt x="484" y="20"/>
                    </a:lnTo>
                    <a:lnTo>
                      <a:pt x="494" y="20"/>
                    </a:lnTo>
                    <a:lnTo>
                      <a:pt x="509" y="22"/>
                    </a:lnTo>
                    <a:lnTo>
                      <a:pt x="499" y="27"/>
                    </a:lnTo>
                    <a:lnTo>
                      <a:pt x="489" y="34"/>
                    </a:lnTo>
                    <a:lnTo>
                      <a:pt x="478" y="39"/>
                    </a:lnTo>
                    <a:lnTo>
                      <a:pt x="470" y="51"/>
                    </a:lnTo>
                    <a:lnTo>
                      <a:pt x="477" y="51"/>
                    </a:lnTo>
                    <a:lnTo>
                      <a:pt x="480" y="48"/>
                    </a:lnTo>
                    <a:lnTo>
                      <a:pt x="487" y="48"/>
                    </a:lnTo>
                    <a:lnTo>
                      <a:pt x="489" y="51"/>
                    </a:lnTo>
                    <a:lnTo>
                      <a:pt x="494" y="53"/>
                    </a:lnTo>
                    <a:lnTo>
                      <a:pt x="501" y="50"/>
                    </a:lnTo>
                    <a:lnTo>
                      <a:pt x="508" y="46"/>
                    </a:lnTo>
                    <a:lnTo>
                      <a:pt x="516" y="39"/>
                    </a:lnTo>
                    <a:lnTo>
                      <a:pt x="530" y="34"/>
                    </a:lnTo>
                    <a:lnTo>
                      <a:pt x="527" y="41"/>
                    </a:lnTo>
                    <a:lnTo>
                      <a:pt x="525" y="48"/>
                    </a:lnTo>
                    <a:lnTo>
                      <a:pt x="535" y="48"/>
                    </a:lnTo>
                    <a:lnTo>
                      <a:pt x="537" y="51"/>
                    </a:lnTo>
                    <a:lnTo>
                      <a:pt x="544" y="53"/>
                    </a:lnTo>
                    <a:lnTo>
                      <a:pt x="551" y="50"/>
                    </a:lnTo>
                    <a:lnTo>
                      <a:pt x="557" y="48"/>
                    </a:lnTo>
                    <a:lnTo>
                      <a:pt x="571" y="51"/>
                    </a:lnTo>
                    <a:lnTo>
                      <a:pt x="587" y="55"/>
                    </a:lnTo>
                    <a:lnTo>
                      <a:pt x="587" y="62"/>
                    </a:lnTo>
                    <a:lnTo>
                      <a:pt x="573" y="62"/>
                    </a:lnTo>
                    <a:lnTo>
                      <a:pt x="563" y="62"/>
                    </a:lnTo>
                    <a:lnTo>
                      <a:pt x="552" y="63"/>
                    </a:lnTo>
                    <a:lnTo>
                      <a:pt x="542" y="69"/>
                    </a:lnTo>
                    <a:lnTo>
                      <a:pt x="533" y="77"/>
                    </a:lnTo>
                    <a:lnTo>
                      <a:pt x="530" y="86"/>
                    </a:lnTo>
                    <a:lnTo>
                      <a:pt x="537" y="81"/>
                    </a:lnTo>
                    <a:lnTo>
                      <a:pt x="544" y="79"/>
                    </a:lnTo>
                    <a:lnTo>
                      <a:pt x="537" y="88"/>
                    </a:lnTo>
                    <a:lnTo>
                      <a:pt x="533" y="101"/>
                    </a:lnTo>
                    <a:lnTo>
                      <a:pt x="530" y="115"/>
                    </a:lnTo>
                    <a:lnTo>
                      <a:pt x="530" y="129"/>
                    </a:lnTo>
                    <a:lnTo>
                      <a:pt x="533" y="136"/>
                    </a:lnTo>
                    <a:lnTo>
                      <a:pt x="542" y="139"/>
                    </a:lnTo>
                    <a:lnTo>
                      <a:pt x="545" y="136"/>
                    </a:lnTo>
                    <a:lnTo>
                      <a:pt x="549" y="131"/>
                    </a:lnTo>
                    <a:lnTo>
                      <a:pt x="551" y="122"/>
                    </a:lnTo>
                    <a:lnTo>
                      <a:pt x="552" y="117"/>
                    </a:lnTo>
                    <a:lnTo>
                      <a:pt x="552" y="106"/>
                    </a:lnTo>
                    <a:lnTo>
                      <a:pt x="552" y="101"/>
                    </a:lnTo>
                    <a:lnTo>
                      <a:pt x="552" y="94"/>
                    </a:lnTo>
                    <a:lnTo>
                      <a:pt x="552" y="88"/>
                    </a:lnTo>
                    <a:lnTo>
                      <a:pt x="552" y="81"/>
                    </a:lnTo>
                    <a:lnTo>
                      <a:pt x="557" y="79"/>
                    </a:lnTo>
                    <a:lnTo>
                      <a:pt x="566" y="74"/>
                    </a:lnTo>
                    <a:lnTo>
                      <a:pt x="570" y="70"/>
                    </a:lnTo>
                    <a:lnTo>
                      <a:pt x="571" y="65"/>
                    </a:lnTo>
                    <a:lnTo>
                      <a:pt x="576" y="65"/>
                    </a:lnTo>
                    <a:lnTo>
                      <a:pt x="580" y="65"/>
                    </a:lnTo>
                    <a:lnTo>
                      <a:pt x="588" y="70"/>
                    </a:lnTo>
                    <a:lnTo>
                      <a:pt x="595" y="74"/>
                    </a:lnTo>
                    <a:lnTo>
                      <a:pt x="599" y="81"/>
                    </a:lnTo>
                    <a:lnTo>
                      <a:pt x="595" y="89"/>
                    </a:lnTo>
                    <a:lnTo>
                      <a:pt x="594" y="100"/>
                    </a:lnTo>
                    <a:lnTo>
                      <a:pt x="599" y="98"/>
                    </a:lnTo>
                    <a:lnTo>
                      <a:pt x="604" y="96"/>
                    </a:lnTo>
                    <a:lnTo>
                      <a:pt x="606" y="105"/>
                    </a:lnTo>
                    <a:lnTo>
                      <a:pt x="611" y="112"/>
                    </a:lnTo>
                    <a:lnTo>
                      <a:pt x="602" y="120"/>
                    </a:lnTo>
                    <a:lnTo>
                      <a:pt x="599" y="129"/>
                    </a:lnTo>
                    <a:lnTo>
                      <a:pt x="599" y="136"/>
                    </a:lnTo>
                    <a:lnTo>
                      <a:pt x="606" y="141"/>
                    </a:lnTo>
                    <a:lnTo>
                      <a:pt x="616" y="137"/>
                    </a:lnTo>
                    <a:lnTo>
                      <a:pt x="630" y="134"/>
                    </a:lnTo>
                    <a:lnTo>
                      <a:pt x="643" y="127"/>
                    </a:lnTo>
                    <a:lnTo>
                      <a:pt x="654" y="124"/>
                    </a:lnTo>
                    <a:lnTo>
                      <a:pt x="650" y="115"/>
                    </a:lnTo>
                    <a:lnTo>
                      <a:pt x="649" y="112"/>
                    </a:lnTo>
                    <a:lnTo>
                      <a:pt x="652" y="112"/>
                    </a:lnTo>
                    <a:lnTo>
                      <a:pt x="656" y="112"/>
                    </a:lnTo>
                    <a:lnTo>
                      <a:pt x="668" y="110"/>
                    </a:lnTo>
                    <a:lnTo>
                      <a:pt x="683" y="110"/>
                    </a:lnTo>
                    <a:lnTo>
                      <a:pt x="695" y="105"/>
                    </a:lnTo>
                    <a:lnTo>
                      <a:pt x="702" y="96"/>
                    </a:lnTo>
                    <a:lnTo>
                      <a:pt x="704" y="93"/>
                    </a:lnTo>
                    <a:lnTo>
                      <a:pt x="712" y="86"/>
                    </a:lnTo>
                    <a:lnTo>
                      <a:pt x="719" y="77"/>
                    </a:lnTo>
                    <a:lnTo>
                      <a:pt x="724" y="76"/>
                    </a:lnTo>
                    <a:lnTo>
                      <a:pt x="735" y="74"/>
                    </a:lnTo>
                    <a:lnTo>
                      <a:pt x="752" y="74"/>
                    </a:lnTo>
                    <a:lnTo>
                      <a:pt x="757" y="74"/>
                    </a:lnTo>
                    <a:lnTo>
                      <a:pt x="764" y="74"/>
                    </a:lnTo>
                    <a:lnTo>
                      <a:pt x="769" y="72"/>
                    </a:lnTo>
                    <a:lnTo>
                      <a:pt x="776" y="72"/>
                    </a:lnTo>
                    <a:lnTo>
                      <a:pt x="779" y="70"/>
                    </a:lnTo>
                    <a:lnTo>
                      <a:pt x="783" y="67"/>
                    </a:lnTo>
                    <a:lnTo>
                      <a:pt x="786" y="58"/>
                    </a:lnTo>
                    <a:lnTo>
                      <a:pt x="791" y="50"/>
                    </a:lnTo>
                    <a:lnTo>
                      <a:pt x="795" y="39"/>
                    </a:lnTo>
                    <a:lnTo>
                      <a:pt x="803" y="33"/>
                    </a:lnTo>
                    <a:lnTo>
                      <a:pt x="814" y="34"/>
                    </a:lnTo>
                    <a:lnTo>
                      <a:pt x="824" y="36"/>
                    </a:lnTo>
                    <a:lnTo>
                      <a:pt x="826" y="46"/>
                    </a:lnTo>
                    <a:lnTo>
                      <a:pt x="828" y="58"/>
                    </a:lnTo>
                    <a:lnTo>
                      <a:pt x="829" y="70"/>
                    </a:lnTo>
                    <a:lnTo>
                      <a:pt x="834" y="82"/>
                    </a:lnTo>
                    <a:lnTo>
                      <a:pt x="828" y="89"/>
                    </a:lnTo>
                    <a:lnTo>
                      <a:pt x="819" y="91"/>
                    </a:lnTo>
                    <a:lnTo>
                      <a:pt x="812" y="89"/>
                    </a:lnTo>
                    <a:lnTo>
                      <a:pt x="807" y="91"/>
                    </a:lnTo>
                    <a:lnTo>
                      <a:pt x="798" y="96"/>
                    </a:lnTo>
                    <a:lnTo>
                      <a:pt x="790" y="103"/>
                    </a:lnTo>
                    <a:lnTo>
                      <a:pt x="783" y="112"/>
                    </a:lnTo>
                    <a:lnTo>
                      <a:pt x="781" y="125"/>
                    </a:lnTo>
                    <a:lnTo>
                      <a:pt x="781" y="127"/>
                    </a:lnTo>
                    <a:lnTo>
                      <a:pt x="783" y="129"/>
                    </a:lnTo>
                    <a:lnTo>
                      <a:pt x="785" y="134"/>
                    </a:lnTo>
                    <a:lnTo>
                      <a:pt x="788" y="139"/>
                    </a:lnTo>
                    <a:lnTo>
                      <a:pt x="791" y="137"/>
                    </a:lnTo>
                    <a:lnTo>
                      <a:pt x="795" y="136"/>
                    </a:lnTo>
                    <a:lnTo>
                      <a:pt x="795" y="139"/>
                    </a:lnTo>
                    <a:lnTo>
                      <a:pt x="783" y="139"/>
                    </a:lnTo>
                    <a:lnTo>
                      <a:pt x="778" y="139"/>
                    </a:lnTo>
                    <a:lnTo>
                      <a:pt x="767" y="143"/>
                    </a:lnTo>
                    <a:lnTo>
                      <a:pt x="759" y="144"/>
                    </a:lnTo>
                    <a:lnTo>
                      <a:pt x="748" y="146"/>
                    </a:lnTo>
                    <a:lnTo>
                      <a:pt x="740" y="151"/>
                    </a:lnTo>
                    <a:lnTo>
                      <a:pt x="745" y="151"/>
                    </a:lnTo>
                    <a:lnTo>
                      <a:pt x="750" y="149"/>
                    </a:lnTo>
                    <a:lnTo>
                      <a:pt x="757" y="151"/>
                    </a:lnTo>
                    <a:lnTo>
                      <a:pt x="747" y="151"/>
                    </a:lnTo>
                    <a:lnTo>
                      <a:pt x="738" y="153"/>
                    </a:lnTo>
                    <a:lnTo>
                      <a:pt x="735" y="153"/>
                    </a:lnTo>
                    <a:lnTo>
                      <a:pt x="731" y="153"/>
                    </a:lnTo>
                    <a:lnTo>
                      <a:pt x="731" y="156"/>
                    </a:lnTo>
                    <a:lnTo>
                      <a:pt x="733" y="160"/>
                    </a:lnTo>
                    <a:lnTo>
                      <a:pt x="735" y="163"/>
                    </a:lnTo>
                    <a:lnTo>
                      <a:pt x="731" y="167"/>
                    </a:lnTo>
                    <a:lnTo>
                      <a:pt x="728" y="174"/>
                    </a:lnTo>
                    <a:lnTo>
                      <a:pt x="724" y="180"/>
                    </a:lnTo>
                    <a:lnTo>
                      <a:pt x="721" y="184"/>
                    </a:lnTo>
                    <a:lnTo>
                      <a:pt x="719" y="182"/>
                    </a:lnTo>
                    <a:lnTo>
                      <a:pt x="717" y="180"/>
                    </a:lnTo>
                    <a:lnTo>
                      <a:pt x="716" y="184"/>
                    </a:lnTo>
                    <a:lnTo>
                      <a:pt x="717" y="187"/>
                    </a:lnTo>
                    <a:lnTo>
                      <a:pt x="719" y="192"/>
                    </a:lnTo>
                    <a:lnTo>
                      <a:pt x="716" y="196"/>
                    </a:lnTo>
                    <a:lnTo>
                      <a:pt x="712" y="203"/>
                    </a:lnTo>
                    <a:lnTo>
                      <a:pt x="709" y="210"/>
                    </a:lnTo>
                    <a:lnTo>
                      <a:pt x="707" y="213"/>
                    </a:lnTo>
                    <a:lnTo>
                      <a:pt x="705" y="211"/>
                    </a:lnTo>
                    <a:lnTo>
                      <a:pt x="705" y="210"/>
                    </a:lnTo>
                    <a:lnTo>
                      <a:pt x="705" y="206"/>
                    </a:lnTo>
                    <a:lnTo>
                      <a:pt x="705" y="204"/>
                    </a:lnTo>
                    <a:lnTo>
                      <a:pt x="702" y="196"/>
                    </a:lnTo>
                    <a:lnTo>
                      <a:pt x="700" y="187"/>
                    </a:lnTo>
                    <a:lnTo>
                      <a:pt x="699" y="191"/>
                    </a:lnTo>
                    <a:lnTo>
                      <a:pt x="700" y="194"/>
                    </a:lnTo>
                    <a:lnTo>
                      <a:pt x="700" y="203"/>
                    </a:lnTo>
                    <a:lnTo>
                      <a:pt x="702" y="213"/>
                    </a:lnTo>
                    <a:lnTo>
                      <a:pt x="700" y="217"/>
                    </a:lnTo>
                    <a:lnTo>
                      <a:pt x="702" y="220"/>
                    </a:lnTo>
                    <a:lnTo>
                      <a:pt x="704" y="220"/>
                    </a:lnTo>
                    <a:lnTo>
                      <a:pt x="705" y="220"/>
                    </a:lnTo>
                    <a:lnTo>
                      <a:pt x="705" y="222"/>
                    </a:lnTo>
                    <a:lnTo>
                      <a:pt x="705" y="225"/>
                    </a:lnTo>
                    <a:lnTo>
                      <a:pt x="702" y="229"/>
                    </a:lnTo>
                    <a:lnTo>
                      <a:pt x="699" y="232"/>
                    </a:lnTo>
                    <a:lnTo>
                      <a:pt x="702" y="234"/>
                    </a:lnTo>
                    <a:lnTo>
                      <a:pt x="705" y="235"/>
                    </a:lnTo>
                    <a:lnTo>
                      <a:pt x="704" y="239"/>
                    </a:lnTo>
                    <a:lnTo>
                      <a:pt x="699" y="241"/>
                    </a:lnTo>
                    <a:lnTo>
                      <a:pt x="699" y="246"/>
                    </a:lnTo>
                    <a:lnTo>
                      <a:pt x="704" y="249"/>
                    </a:lnTo>
                    <a:lnTo>
                      <a:pt x="700" y="251"/>
                    </a:lnTo>
                    <a:lnTo>
                      <a:pt x="699" y="254"/>
                    </a:lnTo>
                    <a:lnTo>
                      <a:pt x="690" y="256"/>
                    </a:lnTo>
                    <a:lnTo>
                      <a:pt x="686" y="260"/>
                    </a:lnTo>
                    <a:lnTo>
                      <a:pt x="680" y="263"/>
                    </a:lnTo>
                    <a:lnTo>
                      <a:pt x="676" y="266"/>
                    </a:lnTo>
                    <a:lnTo>
                      <a:pt x="678" y="268"/>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561" name="Freeform 298"/>
              <p:cNvSpPr>
                <a:spLocks/>
              </p:cNvSpPr>
              <p:nvPr/>
            </p:nvSpPr>
            <p:spPr bwMode="auto">
              <a:xfrm>
                <a:off x="1085057" y="1992313"/>
                <a:ext cx="1955800" cy="1011237"/>
              </a:xfrm>
              <a:custGeom>
                <a:avLst/>
                <a:gdLst/>
                <a:ahLst/>
                <a:cxnLst>
                  <a:cxn ang="0">
                    <a:pos x="1096" y="570"/>
                  </a:cxn>
                  <a:cxn ang="0">
                    <a:pos x="1091" y="607"/>
                  </a:cxn>
                  <a:cxn ang="0">
                    <a:pos x="1149" y="568"/>
                  </a:cxn>
                  <a:cxn ang="0">
                    <a:pos x="1103" y="527"/>
                  </a:cxn>
                  <a:cxn ang="0">
                    <a:pos x="1092" y="499"/>
                  </a:cxn>
                  <a:cxn ang="0">
                    <a:pos x="1067" y="499"/>
                  </a:cxn>
                  <a:cxn ang="0">
                    <a:pos x="1172" y="479"/>
                  </a:cxn>
                  <a:cxn ang="0">
                    <a:pos x="1218" y="410"/>
                  </a:cxn>
                  <a:cxn ang="0">
                    <a:pos x="1187" y="408"/>
                  </a:cxn>
                  <a:cxn ang="0">
                    <a:pos x="1165" y="370"/>
                  </a:cxn>
                  <a:cxn ang="0">
                    <a:pos x="1127" y="319"/>
                  </a:cxn>
                  <a:cxn ang="0">
                    <a:pos x="1089" y="293"/>
                  </a:cxn>
                  <a:cxn ang="0">
                    <a:pos x="1031" y="281"/>
                  </a:cxn>
                  <a:cxn ang="0">
                    <a:pos x="969" y="231"/>
                  </a:cxn>
                  <a:cxn ang="0">
                    <a:pos x="903" y="243"/>
                  </a:cxn>
                  <a:cxn ang="0">
                    <a:pos x="907" y="300"/>
                  </a:cxn>
                  <a:cxn ang="0">
                    <a:pos x="917" y="374"/>
                  </a:cxn>
                  <a:cxn ang="0">
                    <a:pos x="891" y="458"/>
                  </a:cxn>
                  <a:cxn ang="0">
                    <a:pos x="841" y="391"/>
                  </a:cxn>
                  <a:cxn ang="0">
                    <a:pos x="705" y="348"/>
                  </a:cxn>
                  <a:cxn ang="0">
                    <a:pos x="666" y="308"/>
                  </a:cxn>
                  <a:cxn ang="0">
                    <a:pos x="695" y="227"/>
                  </a:cxn>
                  <a:cxn ang="0">
                    <a:pos x="697" y="202"/>
                  </a:cxn>
                  <a:cxn ang="0">
                    <a:pos x="738" y="195"/>
                  </a:cxn>
                  <a:cxn ang="0">
                    <a:pos x="733" y="152"/>
                  </a:cxn>
                  <a:cxn ang="0">
                    <a:pos x="785" y="140"/>
                  </a:cxn>
                  <a:cxn ang="0">
                    <a:pos x="845" y="131"/>
                  </a:cxn>
                  <a:cxn ang="0">
                    <a:pos x="857" y="78"/>
                  </a:cxn>
                  <a:cxn ang="0">
                    <a:pos x="798" y="64"/>
                  </a:cxn>
                  <a:cxn ang="0">
                    <a:pos x="757" y="104"/>
                  </a:cxn>
                  <a:cxn ang="0">
                    <a:pos x="735" y="78"/>
                  </a:cxn>
                  <a:cxn ang="0">
                    <a:pos x="700" y="50"/>
                  </a:cxn>
                  <a:cxn ang="0">
                    <a:pos x="659" y="0"/>
                  </a:cxn>
                  <a:cxn ang="0">
                    <a:pos x="642" y="52"/>
                  </a:cxn>
                  <a:cxn ang="0">
                    <a:pos x="668" y="93"/>
                  </a:cxn>
                  <a:cxn ang="0">
                    <a:pos x="638" y="92"/>
                  </a:cxn>
                  <a:cxn ang="0">
                    <a:pos x="582" y="105"/>
                  </a:cxn>
                  <a:cxn ang="0">
                    <a:pos x="487" y="76"/>
                  </a:cxn>
                  <a:cxn ang="0">
                    <a:pos x="482" y="97"/>
                  </a:cxn>
                  <a:cxn ang="0">
                    <a:pos x="427" y="102"/>
                  </a:cxn>
                  <a:cxn ang="0">
                    <a:pos x="367" y="95"/>
                  </a:cxn>
                  <a:cxn ang="0">
                    <a:pos x="343" y="80"/>
                  </a:cxn>
                  <a:cxn ang="0">
                    <a:pos x="253" y="59"/>
                  </a:cxn>
                  <a:cxn ang="0">
                    <a:pos x="184" y="40"/>
                  </a:cxn>
                  <a:cxn ang="0">
                    <a:pos x="131" y="52"/>
                  </a:cxn>
                  <a:cxn ang="0">
                    <a:pos x="85" y="68"/>
                  </a:cxn>
                  <a:cxn ang="0">
                    <a:pos x="28" y="71"/>
                  </a:cxn>
                  <a:cxn ang="0">
                    <a:pos x="19" y="281"/>
                  </a:cxn>
                  <a:cxn ang="0">
                    <a:pos x="78" y="291"/>
                  </a:cxn>
                  <a:cxn ang="0">
                    <a:pos x="134" y="360"/>
                  </a:cxn>
                  <a:cxn ang="0">
                    <a:pos x="150" y="411"/>
                  </a:cxn>
                  <a:cxn ang="0">
                    <a:pos x="183" y="448"/>
                  </a:cxn>
                  <a:cxn ang="0">
                    <a:pos x="232" y="492"/>
                  </a:cxn>
                  <a:cxn ang="0">
                    <a:pos x="700" y="513"/>
                  </a:cxn>
                  <a:cxn ang="0">
                    <a:pos x="771" y="515"/>
                  </a:cxn>
                  <a:cxn ang="0">
                    <a:pos x="807" y="540"/>
                  </a:cxn>
                  <a:cxn ang="0">
                    <a:pos x="876" y="587"/>
                  </a:cxn>
                  <a:cxn ang="0">
                    <a:pos x="833" y="630"/>
                  </a:cxn>
                  <a:cxn ang="0">
                    <a:pos x="883" y="626"/>
                  </a:cxn>
                  <a:cxn ang="0">
                    <a:pos x="912" y="601"/>
                  </a:cxn>
                  <a:cxn ang="0">
                    <a:pos x="991" y="575"/>
                  </a:cxn>
                  <a:cxn ang="0">
                    <a:pos x="1037" y="534"/>
                  </a:cxn>
                </a:cxnLst>
                <a:rect l="0" t="0" r="r" b="b"/>
                <a:pathLst>
                  <a:path w="1232" h="637">
                    <a:moveTo>
                      <a:pt x="1067" y="580"/>
                    </a:moveTo>
                    <a:lnTo>
                      <a:pt x="1067" y="578"/>
                    </a:lnTo>
                    <a:lnTo>
                      <a:pt x="1068" y="578"/>
                    </a:lnTo>
                    <a:lnTo>
                      <a:pt x="1072" y="578"/>
                    </a:lnTo>
                    <a:lnTo>
                      <a:pt x="1074" y="578"/>
                    </a:lnTo>
                    <a:lnTo>
                      <a:pt x="1080" y="578"/>
                    </a:lnTo>
                    <a:lnTo>
                      <a:pt x="1086" y="577"/>
                    </a:lnTo>
                    <a:lnTo>
                      <a:pt x="1091" y="577"/>
                    </a:lnTo>
                    <a:lnTo>
                      <a:pt x="1096" y="570"/>
                    </a:lnTo>
                    <a:lnTo>
                      <a:pt x="1105" y="566"/>
                    </a:lnTo>
                    <a:lnTo>
                      <a:pt x="1105" y="573"/>
                    </a:lnTo>
                    <a:lnTo>
                      <a:pt x="1111" y="575"/>
                    </a:lnTo>
                    <a:lnTo>
                      <a:pt x="1101" y="575"/>
                    </a:lnTo>
                    <a:lnTo>
                      <a:pt x="1091" y="580"/>
                    </a:lnTo>
                    <a:lnTo>
                      <a:pt x="1084" y="585"/>
                    </a:lnTo>
                    <a:lnTo>
                      <a:pt x="1082" y="594"/>
                    </a:lnTo>
                    <a:lnTo>
                      <a:pt x="1086" y="602"/>
                    </a:lnTo>
                    <a:lnTo>
                      <a:pt x="1091" y="607"/>
                    </a:lnTo>
                    <a:lnTo>
                      <a:pt x="1094" y="604"/>
                    </a:lnTo>
                    <a:lnTo>
                      <a:pt x="1099" y="599"/>
                    </a:lnTo>
                    <a:lnTo>
                      <a:pt x="1106" y="594"/>
                    </a:lnTo>
                    <a:lnTo>
                      <a:pt x="1115" y="590"/>
                    </a:lnTo>
                    <a:lnTo>
                      <a:pt x="1122" y="587"/>
                    </a:lnTo>
                    <a:lnTo>
                      <a:pt x="1134" y="582"/>
                    </a:lnTo>
                    <a:lnTo>
                      <a:pt x="1146" y="577"/>
                    </a:lnTo>
                    <a:lnTo>
                      <a:pt x="1153" y="573"/>
                    </a:lnTo>
                    <a:lnTo>
                      <a:pt x="1149" y="568"/>
                    </a:lnTo>
                    <a:lnTo>
                      <a:pt x="1144" y="566"/>
                    </a:lnTo>
                    <a:lnTo>
                      <a:pt x="1139" y="566"/>
                    </a:lnTo>
                    <a:lnTo>
                      <a:pt x="1135" y="566"/>
                    </a:lnTo>
                    <a:lnTo>
                      <a:pt x="1123" y="563"/>
                    </a:lnTo>
                    <a:lnTo>
                      <a:pt x="1111" y="558"/>
                    </a:lnTo>
                    <a:lnTo>
                      <a:pt x="1101" y="549"/>
                    </a:lnTo>
                    <a:lnTo>
                      <a:pt x="1098" y="540"/>
                    </a:lnTo>
                    <a:lnTo>
                      <a:pt x="1099" y="534"/>
                    </a:lnTo>
                    <a:lnTo>
                      <a:pt x="1103" y="527"/>
                    </a:lnTo>
                    <a:lnTo>
                      <a:pt x="1098" y="527"/>
                    </a:lnTo>
                    <a:lnTo>
                      <a:pt x="1091" y="527"/>
                    </a:lnTo>
                    <a:lnTo>
                      <a:pt x="1094" y="521"/>
                    </a:lnTo>
                    <a:lnTo>
                      <a:pt x="1101" y="520"/>
                    </a:lnTo>
                    <a:lnTo>
                      <a:pt x="1108" y="515"/>
                    </a:lnTo>
                    <a:lnTo>
                      <a:pt x="1111" y="509"/>
                    </a:lnTo>
                    <a:lnTo>
                      <a:pt x="1108" y="503"/>
                    </a:lnTo>
                    <a:lnTo>
                      <a:pt x="1101" y="501"/>
                    </a:lnTo>
                    <a:lnTo>
                      <a:pt x="1092" y="499"/>
                    </a:lnTo>
                    <a:lnTo>
                      <a:pt x="1086" y="501"/>
                    </a:lnTo>
                    <a:lnTo>
                      <a:pt x="1068" y="503"/>
                    </a:lnTo>
                    <a:lnTo>
                      <a:pt x="1058" y="509"/>
                    </a:lnTo>
                    <a:lnTo>
                      <a:pt x="1048" y="515"/>
                    </a:lnTo>
                    <a:lnTo>
                      <a:pt x="1037" y="520"/>
                    </a:lnTo>
                    <a:lnTo>
                      <a:pt x="1043" y="511"/>
                    </a:lnTo>
                    <a:lnTo>
                      <a:pt x="1049" y="508"/>
                    </a:lnTo>
                    <a:lnTo>
                      <a:pt x="1056" y="504"/>
                    </a:lnTo>
                    <a:lnTo>
                      <a:pt x="1067" y="499"/>
                    </a:lnTo>
                    <a:lnTo>
                      <a:pt x="1070" y="489"/>
                    </a:lnTo>
                    <a:lnTo>
                      <a:pt x="1079" y="484"/>
                    </a:lnTo>
                    <a:lnTo>
                      <a:pt x="1091" y="480"/>
                    </a:lnTo>
                    <a:lnTo>
                      <a:pt x="1103" y="480"/>
                    </a:lnTo>
                    <a:lnTo>
                      <a:pt x="1115" y="480"/>
                    </a:lnTo>
                    <a:lnTo>
                      <a:pt x="1129" y="482"/>
                    </a:lnTo>
                    <a:lnTo>
                      <a:pt x="1144" y="482"/>
                    </a:lnTo>
                    <a:lnTo>
                      <a:pt x="1160" y="482"/>
                    </a:lnTo>
                    <a:lnTo>
                      <a:pt x="1172" y="479"/>
                    </a:lnTo>
                    <a:lnTo>
                      <a:pt x="1184" y="470"/>
                    </a:lnTo>
                    <a:lnTo>
                      <a:pt x="1194" y="463"/>
                    </a:lnTo>
                    <a:lnTo>
                      <a:pt x="1209" y="458"/>
                    </a:lnTo>
                    <a:lnTo>
                      <a:pt x="1225" y="451"/>
                    </a:lnTo>
                    <a:lnTo>
                      <a:pt x="1232" y="442"/>
                    </a:lnTo>
                    <a:lnTo>
                      <a:pt x="1228" y="427"/>
                    </a:lnTo>
                    <a:lnTo>
                      <a:pt x="1223" y="418"/>
                    </a:lnTo>
                    <a:lnTo>
                      <a:pt x="1220" y="415"/>
                    </a:lnTo>
                    <a:lnTo>
                      <a:pt x="1218" y="410"/>
                    </a:lnTo>
                    <a:lnTo>
                      <a:pt x="1218" y="405"/>
                    </a:lnTo>
                    <a:lnTo>
                      <a:pt x="1206" y="410"/>
                    </a:lnTo>
                    <a:lnTo>
                      <a:pt x="1194" y="415"/>
                    </a:lnTo>
                    <a:lnTo>
                      <a:pt x="1178" y="417"/>
                    </a:lnTo>
                    <a:lnTo>
                      <a:pt x="1170" y="420"/>
                    </a:lnTo>
                    <a:lnTo>
                      <a:pt x="1166" y="418"/>
                    </a:lnTo>
                    <a:lnTo>
                      <a:pt x="1165" y="417"/>
                    </a:lnTo>
                    <a:lnTo>
                      <a:pt x="1173" y="411"/>
                    </a:lnTo>
                    <a:lnTo>
                      <a:pt x="1187" y="408"/>
                    </a:lnTo>
                    <a:lnTo>
                      <a:pt x="1199" y="403"/>
                    </a:lnTo>
                    <a:lnTo>
                      <a:pt x="1206" y="398"/>
                    </a:lnTo>
                    <a:lnTo>
                      <a:pt x="1204" y="394"/>
                    </a:lnTo>
                    <a:lnTo>
                      <a:pt x="1203" y="393"/>
                    </a:lnTo>
                    <a:lnTo>
                      <a:pt x="1190" y="391"/>
                    </a:lnTo>
                    <a:lnTo>
                      <a:pt x="1178" y="389"/>
                    </a:lnTo>
                    <a:lnTo>
                      <a:pt x="1168" y="382"/>
                    </a:lnTo>
                    <a:lnTo>
                      <a:pt x="1165" y="372"/>
                    </a:lnTo>
                    <a:lnTo>
                      <a:pt x="1165" y="370"/>
                    </a:lnTo>
                    <a:lnTo>
                      <a:pt x="1149" y="365"/>
                    </a:lnTo>
                    <a:lnTo>
                      <a:pt x="1139" y="358"/>
                    </a:lnTo>
                    <a:lnTo>
                      <a:pt x="1144" y="355"/>
                    </a:lnTo>
                    <a:lnTo>
                      <a:pt x="1148" y="348"/>
                    </a:lnTo>
                    <a:lnTo>
                      <a:pt x="1144" y="341"/>
                    </a:lnTo>
                    <a:lnTo>
                      <a:pt x="1144" y="334"/>
                    </a:lnTo>
                    <a:lnTo>
                      <a:pt x="1137" y="329"/>
                    </a:lnTo>
                    <a:lnTo>
                      <a:pt x="1132" y="325"/>
                    </a:lnTo>
                    <a:lnTo>
                      <a:pt x="1127" y="319"/>
                    </a:lnTo>
                    <a:lnTo>
                      <a:pt x="1127" y="313"/>
                    </a:lnTo>
                    <a:lnTo>
                      <a:pt x="1125" y="305"/>
                    </a:lnTo>
                    <a:lnTo>
                      <a:pt x="1120" y="298"/>
                    </a:lnTo>
                    <a:lnTo>
                      <a:pt x="1111" y="291"/>
                    </a:lnTo>
                    <a:lnTo>
                      <a:pt x="1110" y="284"/>
                    </a:lnTo>
                    <a:lnTo>
                      <a:pt x="1105" y="281"/>
                    </a:lnTo>
                    <a:lnTo>
                      <a:pt x="1101" y="279"/>
                    </a:lnTo>
                    <a:lnTo>
                      <a:pt x="1092" y="282"/>
                    </a:lnTo>
                    <a:lnTo>
                      <a:pt x="1089" y="293"/>
                    </a:lnTo>
                    <a:lnTo>
                      <a:pt x="1086" y="298"/>
                    </a:lnTo>
                    <a:lnTo>
                      <a:pt x="1079" y="308"/>
                    </a:lnTo>
                    <a:lnTo>
                      <a:pt x="1068" y="315"/>
                    </a:lnTo>
                    <a:lnTo>
                      <a:pt x="1060" y="319"/>
                    </a:lnTo>
                    <a:lnTo>
                      <a:pt x="1049" y="313"/>
                    </a:lnTo>
                    <a:lnTo>
                      <a:pt x="1043" y="308"/>
                    </a:lnTo>
                    <a:lnTo>
                      <a:pt x="1036" y="303"/>
                    </a:lnTo>
                    <a:lnTo>
                      <a:pt x="1032" y="293"/>
                    </a:lnTo>
                    <a:lnTo>
                      <a:pt x="1031" y="281"/>
                    </a:lnTo>
                    <a:lnTo>
                      <a:pt x="1031" y="272"/>
                    </a:lnTo>
                    <a:lnTo>
                      <a:pt x="1024" y="264"/>
                    </a:lnTo>
                    <a:lnTo>
                      <a:pt x="1013" y="262"/>
                    </a:lnTo>
                    <a:lnTo>
                      <a:pt x="1003" y="258"/>
                    </a:lnTo>
                    <a:lnTo>
                      <a:pt x="1000" y="250"/>
                    </a:lnTo>
                    <a:lnTo>
                      <a:pt x="989" y="245"/>
                    </a:lnTo>
                    <a:lnTo>
                      <a:pt x="984" y="239"/>
                    </a:lnTo>
                    <a:lnTo>
                      <a:pt x="976" y="233"/>
                    </a:lnTo>
                    <a:lnTo>
                      <a:pt x="969" y="231"/>
                    </a:lnTo>
                    <a:lnTo>
                      <a:pt x="962" y="233"/>
                    </a:lnTo>
                    <a:lnTo>
                      <a:pt x="955" y="236"/>
                    </a:lnTo>
                    <a:lnTo>
                      <a:pt x="943" y="233"/>
                    </a:lnTo>
                    <a:lnTo>
                      <a:pt x="934" y="231"/>
                    </a:lnTo>
                    <a:lnTo>
                      <a:pt x="926" y="227"/>
                    </a:lnTo>
                    <a:lnTo>
                      <a:pt x="917" y="227"/>
                    </a:lnTo>
                    <a:lnTo>
                      <a:pt x="905" y="229"/>
                    </a:lnTo>
                    <a:lnTo>
                      <a:pt x="902" y="239"/>
                    </a:lnTo>
                    <a:lnTo>
                      <a:pt x="903" y="243"/>
                    </a:lnTo>
                    <a:lnTo>
                      <a:pt x="907" y="248"/>
                    </a:lnTo>
                    <a:lnTo>
                      <a:pt x="908" y="253"/>
                    </a:lnTo>
                    <a:lnTo>
                      <a:pt x="903" y="262"/>
                    </a:lnTo>
                    <a:lnTo>
                      <a:pt x="902" y="265"/>
                    </a:lnTo>
                    <a:lnTo>
                      <a:pt x="905" y="272"/>
                    </a:lnTo>
                    <a:lnTo>
                      <a:pt x="908" y="277"/>
                    </a:lnTo>
                    <a:lnTo>
                      <a:pt x="914" y="284"/>
                    </a:lnTo>
                    <a:lnTo>
                      <a:pt x="910" y="293"/>
                    </a:lnTo>
                    <a:lnTo>
                      <a:pt x="907" y="300"/>
                    </a:lnTo>
                    <a:lnTo>
                      <a:pt x="898" y="303"/>
                    </a:lnTo>
                    <a:lnTo>
                      <a:pt x="895" y="307"/>
                    </a:lnTo>
                    <a:lnTo>
                      <a:pt x="903" y="319"/>
                    </a:lnTo>
                    <a:lnTo>
                      <a:pt x="912" y="331"/>
                    </a:lnTo>
                    <a:lnTo>
                      <a:pt x="915" y="336"/>
                    </a:lnTo>
                    <a:lnTo>
                      <a:pt x="920" y="344"/>
                    </a:lnTo>
                    <a:lnTo>
                      <a:pt x="922" y="355"/>
                    </a:lnTo>
                    <a:lnTo>
                      <a:pt x="924" y="367"/>
                    </a:lnTo>
                    <a:lnTo>
                      <a:pt x="917" y="374"/>
                    </a:lnTo>
                    <a:lnTo>
                      <a:pt x="907" y="386"/>
                    </a:lnTo>
                    <a:lnTo>
                      <a:pt x="893" y="394"/>
                    </a:lnTo>
                    <a:lnTo>
                      <a:pt x="883" y="399"/>
                    </a:lnTo>
                    <a:lnTo>
                      <a:pt x="891" y="408"/>
                    </a:lnTo>
                    <a:lnTo>
                      <a:pt x="895" y="422"/>
                    </a:lnTo>
                    <a:lnTo>
                      <a:pt x="896" y="436"/>
                    </a:lnTo>
                    <a:lnTo>
                      <a:pt x="900" y="446"/>
                    </a:lnTo>
                    <a:lnTo>
                      <a:pt x="895" y="449"/>
                    </a:lnTo>
                    <a:lnTo>
                      <a:pt x="891" y="458"/>
                    </a:lnTo>
                    <a:lnTo>
                      <a:pt x="883" y="461"/>
                    </a:lnTo>
                    <a:lnTo>
                      <a:pt x="876" y="463"/>
                    </a:lnTo>
                    <a:lnTo>
                      <a:pt x="865" y="453"/>
                    </a:lnTo>
                    <a:lnTo>
                      <a:pt x="855" y="444"/>
                    </a:lnTo>
                    <a:lnTo>
                      <a:pt x="847" y="434"/>
                    </a:lnTo>
                    <a:lnTo>
                      <a:pt x="845" y="423"/>
                    </a:lnTo>
                    <a:lnTo>
                      <a:pt x="845" y="410"/>
                    </a:lnTo>
                    <a:lnTo>
                      <a:pt x="845" y="401"/>
                    </a:lnTo>
                    <a:lnTo>
                      <a:pt x="841" y="391"/>
                    </a:lnTo>
                    <a:lnTo>
                      <a:pt x="834" y="386"/>
                    </a:lnTo>
                    <a:lnTo>
                      <a:pt x="802" y="386"/>
                    </a:lnTo>
                    <a:lnTo>
                      <a:pt x="786" y="375"/>
                    </a:lnTo>
                    <a:lnTo>
                      <a:pt x="771" y="367"/>
                    </a:lnTo>
                    <a:lnTo>
                      <a:pt x="754" y="360"/>
                    </a:lnTo>
                    <a:lnTo>
                      <a:pt x="738" y="355"/>
                    </a:lnTo>
                    <a:lnTo>
                      <a:pt x="728" y="348"/>
                    </a:lnTo>
                    <a:lnTo>
                      <a:pt x="716" y="344"/>
                    </a:lnTo>
                    <a:lnTo>
                      <a:pt x="705" y="348"/>
                    </a:lnTo>
                    <a:lnTo>
                      <a:pt x="697" y="351"/>
                    </a:lnTo>
                    <a:lnTo>
                      <a:pt x="695" y="338"/>
                    </a:lnTo>
                    <a:lnTo>
                      <a:pt x="692" y="325"/>
                    </a:lnTo>
                    <a:lnTo>
                      <a:pt x="685" y="315"/>
                    </a:lnTo>
                    <a:lnTo>
                      <a:pt x="678" y="312"/>
                    </a:lnTo>
                    <a:lnTo>
                      <a:pt x="671" y="313"/>
                    </a:lnTo>
                    <a:lnTo>
                      <a:pt x="666" y="317"/>
                    </a:lnTo>
                    <a:lnTo>
                      <a:pt x="666" y="312"/>
                    </a:lnTo>
                    <a:lnTo>
                      <a:pt x="666" y="308"/>
                    </a:lnTo>
                    <a:lnTo>
                      <a:pt x="666" y="301"/>
                    </a:lnTo>
                    <a:lnTo>
                      <a:pt x="666" y="295"/>
                    </a:lnTo>
                    <a:lnTo>
                      <a:pt x="666" y="279"/>
                    </a:lnTo>
                    <a:lnTo>
                      <a:pt x="669" y="269"/>
                    </a:lnTo>
                    <a:lnTo>
                      <a:pt x="675" y="258"/>
                    </a:lnTo>
                    <a:lnTo>
                      <a:pt x="683" y="250"/>
                    </a:lnTo>
                    <a:lnTo>
                      <a:pt x="685" y="243"/>
                    </a:lnTo>
                    <a:lnTo>
                      <a:pt x="690" y="236"/>
                    </a:lnTo>
                    <a:lnTo>
                      <a:pt x="695" y="227"/>
                    </a:lnTo>
                    <a:lnTo>
                      <a:pt x="700" y="224"/>
                    </a:lnTo>
                    <a:lnTo>
                      <a:pt x="707" y="222"/>
                    </a:lnTo>
                    <a:lnTo>
                      <a:pt x="714" y="221"/>
                    </a:lnTo>
                    <a:lnTo>
                      <a:pt x="721" y="219"/>
                    </a:lnTo>
                    <a:lnTo>
                      <a:pt x="724" y="214"/>
                    </a:lnTo>
                    <a:lnTo>
                      <a:pt x="721" y="209"/>
                    </a:lnTo>
                    <a:lnTo>
                      <a:pt x="712" y="205"/>
                    </a:lnTo>
                    <a:lnTo>
                      <a:pt x="704" y="203"/>
                    </a:lnTo>
                    <a:lnTo>
                      <a:pt x="697" y="202"/>
                    </a:lnTo>
                    <a:lnTo>
                      <a:pt x="697" y="200"/>
                    </a:lnTo>
                    <a:lnTo>
                      <a:pt x="699" y="198"/>
                    </a:lnTo>
                    <a:lnTo>
                      <a:pt x="705" y="198"/>
                    </a:lnTo>
                    <a:lnTo>
                      <a:pt x="714" y="200"/>
                    </a:lnTo>
                    <a:lnTo>
                      <a:pt x="728" y="205"/>
                    </a:lnTo>
                    <a:lnTo>
                      <a:pt x="731" y="203"/>
                    </a:lnTo>
                    <a:lnTo>
                      <a:pt x="733" y="200"/>
                    </a:lnTo>
                    <a:lnTo>
                      <a:pt x="735" y="197"/>
                    </a:lnTo>
                    <a:lnTo>
                      <a:pt x="738" y="195"/>
                    </a:lnTo>
                    <a:lnTo>
                      <a:pt x="740" y="195"/>
                    </a:lnTo>
                    <a:lnTo>
                      <a:pt x="748" y="195"/>
                    </a:lnTo>
                    <a:lnTo>
                      <a:pt x="762" y="188"/>
                    </a:lnTo>
                    <a:lnTo>
                      <a:pt x="776" y="176"/>
                    </a:lnTo>
                    <a:lnTo>
                      <a:pt x="776" y="169"/>
                    </a:lnTo>
                    <a:lnTo>
                      <a:pt x="762" y="166"/>
                    </a:lnTo>
                    <a:lnTo>
                      <a:pt x="750" y="164"/>
                    </a:lnTo>
                    <a:lnTo>
                      <a:pt x="740" y="159"/>
                    </a:lnTo>
                    <a:lnTo>
                      <a:pt x="733" y="152"/>
                    </a:lnTo>
                    <a:lnTo>
                      <a:pt x="736" y="152"/>
                    </a:lnTo>
                    <a:lnTo>
                      <a:pt x="743" y="152"/>
                    </a:lnTo>
                    <a:lnTo>
                      <a:pt x="752" y="159"/>
                    </a:lnTo>
                    <a:lnTo>
                      <a:pt x="766" y="164"/>
                    </a:lnTo>
                    <a:lnTo>
                      <a:pt x="771" y="160"/>
                    </a:lnTo>
                    <a:lnTo>
                      <a:pt x="779" y="157"/>
                    </a:lnTo>
                    <a:lnTo>
                      <a:pt x="785" y="152"/>
                    </a:lnTo>
                    <a:lnTo>
                      <a:pt x="788" y="147"/>
                    </a:lnTo>
                    <a:lnTo>
                      <a:pt x="785" y="140"/>
                    </a:lnTo>
                    <a:lnTo>
                      <a:pt x="785" y="136"/>
                    </a:lnTo>
                    <a:lnTo>
                      <a:pt x="797" y="141"/>
                    </a:lnTo>
                    <a:lnTo>
                      <a:pt x="807" y="147"/>
                    </a:lnTo>
                    <a:lnTo>
                      <a:pt x="814" y="143"/>
                    </a:lnTo>
                    <a:lnTo>
                      <a:pt x="824" y="141"/>
                    </a:lnTo>
                    <a:lnTo>
                      <a:pt x="824" y="135"/>
                    </a:lnTo>
                    <a:lnTo>
                      <a:pt x="831" y="140"/>
                    </a:lnTo>
                    <a:lnTo>
                      <a:pt x="834" y="138"/>
                    </a:lnTo>
                    <a:lnTo>
                      <a:pt x="845" y="131"/>
                    </a:lnTo>
                    <a:lnTo>
                      <a:pt x="855" y="123"/>
                    </a:lnTo>
                    <a:lnTo>
                      <a:pt x="860" y="116"/>
                    </a:lnTo>
                    <a:lnTo>
                      <a:pt x="853" y="107"/>
                    </a:lnTo>
                    <a:lnTo>
                      <a:pt x="848" y="102"/>
                    </a:lnTo>
                    <a:lnTo>
                      <a:pt x="847" y="97"/>
                    </a:lnTo>
                    <a:lnTo>
                      <a:pt x="847" y="93"/>
                    </a:lnTo>
                    <a:lnTo>
                      <a:pt x="848" y="88"/>
                    </a:lnTo>
                    <a:lnTo>
                      <a:pt x="857" y="83"/>
                    </a:lnTo>
                    <a:lnTo>
                      <a:pt x="857" y="78"/>
                    </a:lnTo>
                    <a:lnTo>
                      <a:pt x="857" y="71"/>
                    </a:lnTo>
                    <a:lnTo>
                      <a:pt x="847" y="68"/>
                    </a:lnTo>
                    <a:lnTo>
                      <a:pt x="841" y="64"/>
                    </a:lnTo>
                    <a:lnTo>
                      <a:pt x="834" y="59"/>
                    </a:lnTo>
                    <a:lnTo>
                      <a:pt x="824" y="57"/>
                    </a:lnTo>
                    <a:lnTo>
                      <a:pt x="817" y="56"/>
                    </a:lnTo>
                    <a:lnTo>
                      <a:pt x="812" y="54"/>
                    </a:lnTo>
                    <a:lnTo>
                      <a:pt x="802" y="56"/>
                    </a:lnTo>
                    <a:lnTo>
                      <a:pt x="798" y="64"/>
                    </a:lnTo>
                    <a:lnTo>
                      <a:pt x="802" y="71"/>
                    </a:lnTo>
                    <a:lnTo>
                      <a:pt x="807" y="78"/>
                    </a:lnTo>
                    <a:lnTo>
                      <a:pt x="800" y="83"/>
                    </a:lnTo>
                    <a:lnTo>
                      <a:pt x="791" y="88"/>
                    </a:lnTo>
                    <a:lnTo>
                      <a:pt x="788" y="100"/>
                    </a:lnTo>
                    <a:lnTo>
                      <a:pt x="783" y="114"/>
                    </a:lnTo>
                    <a:lnTo>
                      <a:pt x="773" y="117"/>
                    </a:lnTo>
                    <a:lnTo>
                      <a:pt x="764" y="112"/>
                    </a:lnTo>
                    <a:lnTo>
                      <a:pt x="757" y="104"/>
                    </a:lnTo>
                    <a:lnTo>
                      <a:pt x="755" y="98"/>
                    </a:lnTo>
                    <a:lnTo>
                      <a:pt x="759" y="92"/>
                    </a:lnTo>
                    <a:lnTo>
                      <a:pt x="764" y="86"/>
                    </a:lnTo>
                    <a:lnTo>
                      <a:pt x="761" y="81"/>
                    </a:lnTo>
                    <a:lnTo>
                      <a:pt x="755" y="74"/>
                    </a:lnTo>
                    <a:lnTo>
                      <a:pt x="748" y="69"/>
                    </a:lnTo>
                    <a:lnTo>
                      <a:pt x="745" y="68"/>
                    </a:lnTo>
                    <a:lnTo>
                      <a:pt x="736" y="69"/>
                    </a:lnTo>
                    <a:lnTo>
                      <a:pt x="735" y="78"/>
                    </a:lnTo>
                    <a:lnTo>
                      <a:pt x="731" y="85"/>
                    </a:lnTo>
                    <a:lnTo>
                      <a:pt x="724" y="90"/>
                    </a:lnTo>
                    <a:lnTo>
                      <a:pt x="723" y="78"/>
                    </a:lnTo>
                    <a:lnTo>
                      <a:pt x="714" y="71"/>
                    </a:lnTo>
                    <a:lnTo>
                      <a:pt x="716" y="66"/>
                    </a:lnTo>
                    <a:lnTo>
                      <a:pt x="719" y="64"/>
                    </a:lnTo>
                    <a:lnTo>
                      <a:pt x="704" y="61"/>
                    </a:lnTo>
                    <a:lnTo>
                      <a:pt x="693" y="57"/>
                    </a:lnTo>
                    <a:lnTo>
                      <a:pt x="700" y="50"/>
                    </a:lnTo>
                    <a:lnTo>
                      <a:pt x="705" y="43"/>
                    </a:lnTo>
                    <a:lnTo>
                      <a:pt x="702" y="37"/>
                    </a:lnTo>
                    <a:lnTo>
                      <a:pt x="697" y="35"/>
                    </a:lnTo>
                    <a:lnTo>
                      <a:pt x="692" y="31"/>
                    </a:lnTo>
                    <a:lnTo>
                      <a:pt x="690" y="28"/>
                    </a:lnTo>
                    <a:lnTo>
                      <a:pt x="687" y="16"/>
                    </a:lnTo>
                    <a:lnTo>
                      <a:pt x="681" y="9"/>
                    </a:lnTo>
                    <a:lnTo>
                      <a:pt x="671" y="2"/>
                    </a:lnTo>
                    <a:lnTo>
                      <a:pt x="659" y="0"/>
                    </a:lnTo>
                    <a:lnTo>
                      <a:pt x="652" y="4"/>
                    </a:lnTo>
                    <a:lnTo>
                      <a:pt x="654" y="13"/>
                    </a:lnTo>
                    <a:lnTo>
                      <a:pt x="644" y="13"/>
                    </a:lnTo>
                    <a:lnTo>
                      <a:pt x="640" y="19"/>
                    </a:lnTo>
                    <a:lnTo>
                      <a:pt x="642" y="26"/>
                    </a:lnTo>
                    <a:lnTo>
                      <a:pt x="644" y="33"/>
                    </a:lnTo>
                    <a:lnTo>
                      <a:pt x="640" y="37"/>
                    </a:lnTo>
                    <a:lnTo>
                      <a:pt x="637" y="43"/>
                    </a:lnTo>
                    <a:lnTo>
                      <a:pt x="642" y="52"/>
                    </a:lnTo>
                    <a:lnTo>
                      <a:pt x="654" y="56"/>
                    </a:lnTo>
                    <a:lnTo>
                      <a:pt x="664" y="59"/>
                    </a:lnTo>
                    <a:lnTo>
                      <a:pt x="671" y="68"/>
                    </a:lnTo>
                    <a:lnTo>
                      <a:pt x="669" y="76"/>
                    </a:lnTo>
                    <a:lnTo>
                      <a:pt x="668" y="83"/>
                    </a:lnTo>
                    <a:lnTo>
                      <a:pt x="673" y="80"/>
                    </a:lnTo>
                    <a:lnTo>
                      <a:pt x="678" y="78"/>
                    </a:lnTo>
                    <a:lnTo>
                      <a:pt x="676" y="88"/>
                    </a:lnTo>
                    <a:lnTo>
                      <a:pt x="668" y="93"/>
                    </a:lnTo>
                    <a:lnTo>
                      <a:pt x="661" y="95"/>
                    </a:lnTo>
                    <a:lnTo>
                      <a:pt x="656" y="98"/>
                    </a:lnTo>
                    <a:lnTo>
                      <a:pt x="652" y="104"/>
                    </a:lnTo>
                    <a:lnTo>
                      <a:pt x="652" y="114"/>
                    </a:lnTo>
                    <a:lnTo>
                      <a:pt x="644" y="112"/>
                    </a:lnTo>
                    <a:lnTo>
                      <a:pt x="642" y="107"/>
                    </a:lnTo>
                    <a:lnTo>
                      <a:pt x="644" y="100"/>
                    </a:lnTo>
                    <a:lnTo>
                      <a:pt x="644" y="95"/>
                    </a:lnTo>
                    <a:lnTo>
                      <a:pt x="638" y="92"/>
                    </a:lnTo>
                    <a:lnTo>
                      <a:pt x="633" y="92"/>
                    </a:lnTo>
                    <a:lnTo>
                      <a:pt x="626" y="90"/>
                    </a:lnTo>
                    <a:lnTo>
                      <a:pt x="621" y="90"/>
                    </a:lnTo>
                    <a:lnTo>
                      <a:pt x="611" y="93"/>
                    </a:lnTo>
                    <a:lnTo>
                      <a:pt x="609" y="105"/>
                    </a:lnTo>
                    <a:lnTo>
                      <a:pt x="601" y="105"/>
                    </a:lnTo>
                    <a:lnTo>
                      <a:pt x="594" y="105"/>
                    </a:lnTo>
                    <a:lnTo>
                      <a:pt x="587" y="105"/>
                    </a:lnTo>
                    <a:lnTo>
                      <a:pt x="582" y="105"/>
                    </a:lnTo>
                    <a:lnTo>
                      <a:pt x="573" y="105"/>
                    </a:lnTo>
                    <a:lnTo>
                      <a:pt x="564" y="105"/>
                    </a:lnTo>
                    <a:lnTo>
                      <a:pt x="554" y="104"/>
                    </a:lnTo>
                    <a:lnTo>
                      <a:pt x="544" y="102"/>
                    </a:lnTo>
                    <a:lnTo>
                      <a:pt x="533" y="100"/>
                    </a:lnTo>
                    <a:lnTo>
                      <a:pt x="523" y="98"/>
                    </a:lnTo>
                    <a:lnTo>
                      <a:pt x="508" y="88"/>
                    </a:lnTo>
                    <a:lnTo>
                      <a:pt x="499" y="76"/>
                    </a:lnTo>
                    <a:lnTo>
                      <a:pt x="487" y="76"/>
                    </a:lnTo>
                    <a:lnTo>
                      <a:pt x="475" y="78"/>
                    </a:lnTo>
                    <a:lnTo>
                      <a:pt x="463" y="81"/>
                    </a:lnTo>
                    <a:lnTo>
                      <a:pt x="460" y="90"/>
                    </a:lnTo>
                    <a:lnTo>
                      <a:pt x="461" y="93"/>
                    </a:lnTo>
                    <a:lnTo>
                      <a:pt x="466" y="95"/>
                    </a:lnTo>
                    <a:lnTo>
                      <a:pt x="480" y="92"/>
                    </a:lnTo>
                    <a:lnTo>
                      <a:pt x="494" y="88"/>
                    </a:lnTo>
                    <a:lnTo>
                      <a:pt x="490" y="93"/>
                    </a:lnTo>
                    <a:lnTo>
                      <a:pt x="482" y="97"/>
                    </a:lnTo>
                    <a:lnTo>
                      <a:pt x="473" y="98"/>
                    </a:lnTo>
                    <a:lnTo>
                      <a:pt x="470" y="107"/>
                    </a:lnTo>
                    <a:lnTo>
                      <a:pt x="472" y="116"/>
                    </a:lnTo>
                    <a:lnTo>
                      <a:pt x="473" y="123"/>
                    </a:lnTo>
                    <a:lnTo>
                      <a:pt x="461" y="116"/>
                    </a:lnTo>
                    <a:lnTo>
                      <a:pt x="453" y="105"/>
                    </a:lnTo>
                    <a:lnTo>
                      <a:pt x="444" y="102"/>
                    </a:lnTo>
                    <a:lnTo>
                      <a:pt x="434" y="102"/>
                    </a:lnTo>
                    <a:lnTo>
                      <a:pt x="427" y="102"/>
                    </a:lnTo>
                    <a:lnTo>
                      <a:pt x="420" y="102"/>
                    </a:lnTo>
                    <a:lnTo>
                      <a:pt x="411" y="102"/>
                    </a:lnTo>
                    <a:lnTo>
                      <a:pt x="398" y="104"/>
                    </a:lnTo>
                    <a:lnTo>
                      <a:pt x="384" y="107"/>
                    </a:lnTo>
                    <a:lnTo>
                      <a:pt x="372" y="105"/>
                    </a:lnTo>
                    <a:lnTo>
                      <a:pt x="367" y="104"/>
                    </a:lnTo>
                    <a:lnTo>
                      <a:pt x="365" y="100"/>
                    </a:lnTo>
                    <a:lnTo>
                      <a:pt x="365" y="98"/>
                    </a:lnTo>
                    <a:lnTo>
                      <a:pt x="367" y="95"/>
                    </a:lnTo>
                    <a:lnTo>
                      <a:pt x="372" y="95"/>
                    </a:lnTo>
                    <a:lnTo>
                      <a:pt x="377" y="93"/>
                    </a:lnTo>
                    <a:lnTo>
                      <a:pt x="382" y="93"/>
                    </a:lnTo>
                    <a:lnTo>
                      <a:pt x="374" y="81"/>
                    </a:lnTo>
                    <a:lnTo>
                      <a:pt x="367" y="78"/>
                    </a:lnTo>
                    <a:lnTo>
                      <a:pt x="361" y="76"/>
                    </a:lnTo>
                    <a:lnTo>
                      <a:pt x="358" y="76"/>
                    </a:lnTo>
                    <a:lnTo>
                      <a:pt x="351" y="78"/>
                    </a:lnTo>
                    <a:lnTo>
                      <a:pt x="343" y="80"/>
                    </a:lnTo>
                    <a:lnTo>
                      <a:pt x="331" y="78"/>
                    </a:lnTo>
                    <a:lnTo>
                      <a:pt x="320" y="76"/>
                    </a:lnTo>
                    <a:lnTo>
                      <a:pt x="312" y="71"/>
                    </a:lnTo>
                    <a:lnTo>
                      <a:pt x="303" y="68"/>
                    </a:lnTo>
                    <a:lnTo>
                      <a:pt x="293" y="62"/>
                    </a:lnTo>
                    <a:lnTo>
                      <a:pt x="284" y="59"/>
                    </a:lnTo>
                    <a:lnTo>
                      <a:pt x="274" y="57"/>
                    </a:lnTo>
                    <a:lnTo>
                      <a:pt x="265" y="57"/>
                    </a:lnTo>
                    <a:lnTo>
                      <a:pt x="253" y="59"/>
                    </a:lnTo>
                    <a:lnTo>
                      <a:pt x="243" y="62"/>
                    </a:lnTo>
                    <a:lnTo>
                      <a:pt x="234" y="57"/>
                    </a:lnTo>
                    <a:lnTo>
                      <a:pt x="231" y="49"/>
                    </a:lnTo>
                    <a:lnTo>
                      <a:pt x="220" y="56"/>
                    </a:lnTo>
                    <a:lnTo>
                      <a:pt x="212" y="62"/>
                    </a:lnTo>
                    <a:lnTo>
                      <a:pt x="203" y="57"/>
                    </a:lnTo>
                    <a:lnTo>
                      <a:pt x="195" y="50"/>
                    </a:lnTo>
                    <a:lnTo>
                      <a:pt x="188" y="42"/>
                    </a:lnTo>
                    <a:lnTo>
                      <a:pt x="184" y="40"/>
                    </a:lnTo>
                    <a:lnTo>
                      <a:pt x="177" y="42"/>
                    </a:lnTo>
                    <a:lnTo>
                      <a:pt x="176" y="47"/>
                    </a:lnTo>
                    <a:lnTo>
                      <a:pt x="172" y="50"/>
                    </a:lnTo>
                    <a:lnTo>
                      <a:pt x="167" y="54"/>
                    </a:lnTo>
                    <a:lnTo>
                      <a:pt x="162" y="52"/>
                    </a:lnTo>
                    <a:lnTo>
                      <a:pt x="159" y="47"/>
                    </a:lnTo>
                    <a:lnTo>
                      <a:pt x="146" y="49"/>
                    </a:lnTo>
                    <a:lnTo>
                      <a:pt x="140" y="50"/>
                    </a:lnTo>
                    <a:lnTo>
                      <a:pt x="131" y="52"/>
                    </a:lnTo>
                    <a:lnTo>
                      <a:pt x="122" y="57"/>
                    </a:lnTo>
                    <a:lnTo>
                      <a:pt x="116" y="59"/>
                    </a:lnTo>
                    <a:lnTo>
                      <a:pt x="110" y="62"/>
                    </a:lnTo>
                    <a:lnTo>
                      <a:pt x="104" y="64"/>
                    </a:lnTo>
                    <a:lnTo>
                      <a:pt x="100" y="64"/>
                    </a:lnTo>
                    <a:lnTo>
                      <a:pt x="91" y="59"/>
                    </a:lnTo>
                    <a:lnTo>
                      <a:pt x="88" y="61"/>
                    </a:lnTo>
                    <a:lnTo>
                      <a:pt x="86" y="64"/>
                    </a:lnTo>
                    <a:lnTo>
                      <a:pt x="85" y="68"/>
                    </a:lnTo>
                    <a:lnTo>
                      <a:pt x="73" y="68"/>
                    </a:lnTo>
                    <a:lnTo>
                      <a:pt x="67" y="69"/>
                    </a:lnTo>
                    <a:lnTo>
                      <a:pt x="64" y="71"/>
                    </a:lnTo>
                    <a:lnTo>
                      <a:pt x="66" y="74"/>
                    </a:lnTo>
                    <a:lnTo>
                      <a:pt x="67" y="78"/>
                    </a:lnTo>
                    <a:lnTo>
                      <a:pt x="69" y="81"/>
                    </a:lnTo>
                    <a:lnTo>
                      <a:pt x="57" y="80"/>
                    </a:lnTo>
                    <a:lnTo>
                      <a:pt x="43" y="78"/>
                    </a:lnTo>
                    <a:lnTo>
                      <a:pt x="28" y="71"/>
                    </a:lnTo>
                    <a:lnTo>
                      <a:pt x="12" y="66"/>
                    </a:lnTo>
                    <a:lnTo>
                      <a:pt x="9" y="62"/>
                    </a:lnTo>
                    <a:lnTo>
                      <a:pt x="5" y="59"/>
                    </a:lnTo>
                    <a:lnTo>
                      <a:pt x="2" y="59"/>
                    </a:lnTo>
                    <a:lnTo>
                      <a:pt x="0" y="59"/>
                    </a:lnTo>
                    <a:lnTo>
                      <a:pt x="0" y="279"/>
                    </a:lnTo>
                    <a:lnTo>
                      <a:pt x="4" y="279"/>
                    </a:lnTo>
                    <a:lnTo>
                      <a:pt x="12" y="281"/>
                    </a:lnTo>
                    <a:lnTo>
                      <a:pt x="19" y="281"/>
                    </a:lnTo>
                    <a:lnTo>
                      <a:pt x="28" y="286"/>
                    </a:lnTo>
                    <a:lnTo>
                      <a:pt x="31" y="291"/>
                    </a:lnTo>
                    <a:lnTo>
                      <a:pt x="38" y="298"/>
                    </a:lnTo>
                    <a:lnTo>
                      <a:pt x="45" y="303"/>
                    </a:lnTo>
                    <a:lnTo>
                      <a:pt x="54" y="307"/>
                    </a:lnTo>
                    <a:lnTo>
                      <a:pt x="61" y="300"/>
                    </a:lnTo>
                    <a:lnTo>
                      <a:pt x="67" y="295"/>
                    </a:lnTo>
                    <a:lnTo>
                      <a:pt x="71" y="293"/>
                    </a:lnTo>
                    <a:lnTo>
                      <a:pt x="78" y="291"/>
                    </a:lnTo>
                    <a:lnTo>
                      <a:pt x="86" y="300"/>
                    </a:lnTo>
                    <a:lnTo>
                      <a:pt x="95" y="308"/>
                    </a:lnTo>
                    <a:lnTo>
                      <a:pt x="102" y="319"/>
                    </a:lnTo>
                    <a:lnTo>
                      <a:pt x="112" y="332"/>
                    </a:lnTo>
                    <a:lnTo>
                      <a:pt x="116" y="334"/>
                    </a:lnTo>
                    <a:lnTo>
                      <a:pt x="119" y="339"/>
                    </a:lnTo>
                    <a:lnTo>
                      <a:pt x="122" y="348"/>
                    </a:lnTo>
                    <a:lnTo>
                      <a:pt x="129" y="358"/>
                    </a:lnTo>
                    <a:lnTo>
                      <a:pt x="134" y="360"/>
                    </a:lnTo>
                    <a:lnTo>
                      <a:pt x="141" y="363"/>
                    </a:lnTo>
                    <a:lnTo>
                      <a:pt x="150" y="370"/>
                    </a:lnTo>
                    <a:lnTo>
                      <a:pt x="155" y="382"/>
                    </a:lnTo>
                    <a:lnTo>
                      <a:pt x="152" y="387"/>
                    </a:lnTo>
                    <a:lnTo>
                      <a:pt x="148" y="393"/>
                    </a:lnTo>
                    <a:lnTo>
                      <a:pt x="148" y="394"/>
                    </a:lnTo>
                    <a:lnTo>
                      <a:pt x="150" y="399"/>
                    </a:lnTo>
                    <a:lnTo>
                      <a:pt x="148" y="405"/>
                    </a:lnTo>
                    <a:lnTo>
                      <a:pt x="150" y="411"/>
                    </a:lnTo>
                    <a:lnTo>
                      <a:pt x="150" y="417"/>
                    </a:lnTo>
                    <a:lnTo>
                      <a:pt x="157" y="422"/>
                    </a:lnTo>
                    <a:lnTo>
                      <a:pt x="162" y="422"/>
                    </a:lnTo>
                    <a:lnTo>
                      <a:pt x="167" y="425"/>
                    </a:lnTo>
                    <a:lnTo>
                      <a:pt x="169" y="432"/>
                    </a:lnTo>
                    <a:lnTo>
                      <a:pt x="172" y="441"/>
                    </a:lnTo>
                    <a:lnTo>
                      <a:pt x="174" y="441"/>
                    </a:lnTo>
                    <a:lnTo>
                      <a:pt x="179" y="444"/>
                    </a:lnTo>
                    <a:lnTo>
                      <a:pt x="183" y="448"/>
                    </a:lnTo>
                    <a:lnTo>
                      <a:pt x="186" y="451"/>
                    </a:lnTo>
                    <a:lnTo>
                      <a:pt x="188" y="458"/>
                    </a:lnTo>
                    <a:lnTo>
                      <a:pt x="191" y="466"/>
                    </a:lnTo>
                    <a:lnTo>
                      <a:pt x="196" y="472"/>
                    </a:lnTo>
                    <a:lnTo>
                      <a:pt x="208" y="475"/>
                    </a:lnTo>
                    <a:lnTo>
                      <a:pt x="210" y="479"/>
                    </a:lnTo>
                    <a:lnTo>
                      <a:pt x="219" y="482"/>
                    </a:lnTo>
                    <a:lnTo>
                      <a:pt x="226" y="484"/>
                    </a:lnTo>
                    <a:lnTo>
                      <a:pt x="232" y="492"/>
                    </a:lnTo>
                    <a:lnTo>
                      <a:pt x="239" y="497"/>
                    </a:lnTo>
                    <a:lnTo>
                      <a:pt x="251" y="504"/>
                    </a:lnTo>
                    <a:lnTo>
                      <a:pt x="253" y="504"/>
                    </a:lnTo>
                    <a:lnTo>
                      <a:pt x="257" y="506"/>
                    </a:lnTo>
                    <a:lnTo>
                      <a:pt x="662" y="506"/>
                    </a:lnTo>
                    <a:lnTo>
                      <a:pt x="662" y="501"/>
                    </a:lnTo>
                    <a:lnTo>
                      <a:pt x="669" y="506"/>
                    </a:lnTo>
                    <a:lnTo>
                      <a:pt x="676" y="513"/>
                    </a:lnTo>
                    <a:lnTo>
                      <a:pt x="700" y="513"/>
                    </a:lnTo>
                    <a:lnTo>
                      <a:pt x="707" y="518"/>
                    </a:lnTo>
                    <a:lnTo>
                      <a:pt x="718" y="521"/>
                    </a:lnTo>
                    <a:lnTo>
                      <a:pt x="728" y="521"/>
                    </a:lnTo>
                    <a:lnTo>
                      <a:pt x="743" y="523"/>
                    </a:lnTo>
                    <a:lnTo>
                      <a:pt x="748" y="521"/>
                    </a:lnTo>
                    <a:lnTo>
                      <a:pt x="755" y="521"/>
                    </a:lnTo>
                    <a:lnTo>
                      <a:pt x="759" y="513"/>
                    </a:lnTo>
                    <a:lnTo>
                      <a:pt x="764" y="509"/>
                    </a:lnTo>
                    <a:lnTo>
                      <a:pt x="771" y="515"/>
                    </a:lnTo>
                    <a:lnTo>
                      <a:pt x="776" y="521"/>
                    </a:lnTo>
                    <a:lnTo>
                      <a:pt x="776" y="516"/>
                    </a:lnTo>
                    <a:lnTo>
                      <a:pt x="778" y="515"/>
                    </a:lnTo>
                    <a:lnTo>
                      <a:pt x="781" y="515"/>
                    </a:lnTo>
                    <a:lnTo>
                      <a:pt x="785" y="516"/>
                    </a:lnTo>
                    <a:lnTo>
                      <a:pt x="793" y="523"/>
                    </a:lnTo>
                    <a:lnTo>
                      <a:pt x="802" y="528"/>
                    </a:lnTo>
                    <a:lnTo>
                      <a:pt x="807" y="534"/>
                    </a:lnTo>
                    <a:lnTo>
                      <a:pt x="807" y="540"/>
                    </a:lnTo>
                    <a:lnTo>
                      <a:pt x="810" y="549"/>
                    </a:lnTo>
                    <a:lnTo>
                      <a:pt x="819" y="554"/>
                    </a:lnTo>
                    <a:lnTo>
                      <a:pt x="829" y="558"/>
                    </a:lnTo>
                    <a:lnTo>
                      <a:pt x="840" y="559"/>
                    </a:lnTo>
                    <a:lnTo>
                      <a:pt x="850" y="566"/>
                    </a:lnTo>
                    <a:lnTo>
                      <a:pt x="864" y="566"/>
                    </a:lnTo>
                    <a:lnTo>
                      <a:pt x="872" y="571"/>
                    </a:lnTo>
                    <a:lnTo>
                      <a:pt x="877" y="583"/>
                    </a:lnTo>
                    <a:lnTo>
                      <a:pt x="876" y="587"/>
                    </a:lnTo>
                    <a:lnTo>
                      <a:pt x="872" y="589"/>
                    </a:lnTo>
                    <a:lnTo>
                      <a:pt x="862" y="583"/>
                    </a:lnTo>
                    <a:lnTo>
                      <a:pt x="859" y="580"/>
                    </a:lnTo>
                    <a:lnTo>
                      <a:pt x="855" y="587"/>
                    </a:lnTo>
                    <a:lnTo>
                      <a:pt x="853" y="599"/>
                    </a:lnTo>
                    <a:lnTo>
                      <a:pt x="848" y="607"/>
                    </a:lnTo>
                    <a:lnTo>
                      <a:pt x="845" y="613"/>
                    </a:lnTo>
                    <a:lnTo>
                      <a:pt x="836" y="621"/>
                    </a:lnTo>
                    <a:lnTo>
                      <a:pt x="833" y="630"/>
                    </a:lnTo>
                    <a:lnTo>
                      <a:pt x="836" y="633"/>
                    </a:lnTo>
                    <a:lnTo>
                      <a:pt x="841" y="637"/>
                    </a:lnTo>
                    <a:lnTo>
                      <a:pt x="845" y="633"/>
                    </a:lnTo>
                    <a:lnTo>
                      <a:pt x="848" y="632"/>
                    </a:lnTo>
                    <a:lnTo>
                      <a:pt x="855" y="626"/>
                    </a:lnTo>
                    <a:lnTo>
                      <a:pt x="867" y="626"/>
                    </a:lnTo>
                    <a:lnTo>
                      <a:pt x="874" y="626"/>
                    </a:lnTo>
                    <a:lnTo>
                      <a:pt x="879" y="628"/>
                    </a:lnTo>
                    <a:lnTo>
                      <a:pt x="883" y="626"/>
                    </a:lnTo>
                    <a:lnTo>
                      <a:pt x="888" y="625"/>
                    </a:lnTo>
                    <a:lnTo>
                      <a:pt x="886" y="620"/>
                    </a:lnTo>
                    <a:lnTo>
                      <a:pt x="884" y="616"/>
                    </a:lnTo>
                    <a:lnTo>
                      <a:pt x="883" y="613"/>
                    </a:lnTo>
                    <a:lnTo>
                      <a:pt x="881" y="611"/>
                    </a:lnTo>
                    <a:lnTo>
                      <a:pt x="883" y="607"/>
                    </a:lnTo>
                    <a:lnTo>
                      <a:pt x="888" y="607"/>
                    </a:lnTo>
                    <a:lnTo>
                      <a:pt x="896" y="604"/>
                    </a:lnTo>
                    <a:lnTo>
                      <a:pt x="912" y="601"/>
                    </a:lnTo>
                    <a:lnTo>
                      <a:pt x="924" y="597"/>
                    </a:lnTo>
                    <a:lnTo>
                      <a:pt x="936" y="597"/>
                    </a:lnTo>
                    <a:lnTo>
                      <a:pt x="938" y="594"/>
                    </a:lnTo>
                    <a:lnTo>
                      <a:pt x="946" y="587"/>
                    </a:lnTo>
                    <a:lnTo>
                      <a:pt x="953" y="578"/>
                    </a:lnTo>
                    <a:lnTo>
                      <a:pt x="958" y="577"/>
                    </a:lnTo>
                    <a:lnTo>
                      <a:pt x="969" y="575"/>
                    </a:lnTo>
                    <a:lnTo>
                      <a:pt x="986" y="575"/>
                    </a:lnTo>
                    <a:lnTo>
                      <a:pt x="991" y="575"/>
                    </a:lnTo>
                    <a:lnTo>
                      <a:pt x="998" y="575"/>
                    </a:lnTo>
                    <a:lnTo>
                      <a:pt x="1003" y="573"/>
                    </a:lnTo>
                    <a:lnTo>
                      <a:pt x="1010" y="573"/>
                    </a:lnTo>
                    <a:lnTo>
                      <a:pt x="1013" y="571"/>
                    </a:lnTo>
                    <a:lnTo>
                      <a:pt x="1017" y="568"/>
                    </a:lnTo>
                    <a:lnTo>
                      <a:pt x="1020" y="559"/>
                    </a:lnTo>
                    <a:lnTo>
                      <a:pt x="1025" y="551"/>
                    </a:lnTo>
                    <a:lnTo>
                      <a:pt x="1029" y="540"/>
                    </a:lnTo>
                    <a:lnTo>
                      <a:pt x="1037" y="534"/>
                    </a:lnTo>
                    <a:lnTo>
                      <a:pt x="1048" y="535"/>
                    </a:lnTo>
                    <a:lnTo>
                      <a:pt x="1058" y="537"/>
                    </a:lnTo>
                    <a:lnTo>
                      <a:pt x="1060" y="547"/>
                    </a:lnTo>
                    <a:lnTo>
                      <a:pt x="1062" y="558"/>
                    </a:lnTo>
                    <a:lnTo>
                      <a:pt x="1062" y="568"/>
                    </a:lnTo>
                    <a:lnTo>
                      <a:pt x="1067" y="580"/>
                    </a:lnTo>
                    <a:lnTo>
                      <a:pt x="1067" y="580"/>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562" name="Freeform 299"/>
              <p:cNvSpPr>
                <a:spLocks/>
              </p:cNvSpPr>
              <p:nvPr/>
            </p:nvSpPr>
            <p:spPr bwMode="auto">
              <a:xfrm>
                <a:off x="473869" y="2020888"/>
                <a:ext cx="857250" cy="614362"/>
              </a:xfrm>
              <a:custGeom>
                <a:avLst/>
                <a:gdLst/>
                <a:ahLst/>
                <a:cxnLst>
                  <a:cxn ang="0">
                    <a:pos x="397" y="263"/>
                  </a:cxn>
                  <a:cxn ang="0">
                    <a:pos x="423" y="280"/>
                  </a:cxn>
                  <a:cxn ang="0">
                    <a:pos x="452" y="277"/>
                  </a:cxn>
                  <a:cxn ang="0">
                    <a:pos x="480" y="290"/>
                  </a:cxn>
                  <a:cxn ang="0">
                    <a:pos x="504" y="321"/>
                  </a:cxn>
                  <a:cxn ang="0">
                    <a:pos x="526" y="345"/>
                  </a:cxn>
                  <a:cxn ang="0">
                    <a:pos x="533" y="375"/>
                  </a:cxn>
                  <a:cxn ang="0">
                    <a:pos x="513" y="368"/>
                  </a:cxn>
                  <a:cxn ang="0">
                    <a:pos x="506" y="352"/>
                  </a:cxn>
                  <a:cxn ang="0">
                    <a:pos x="482" y="337"/>
                  </a:cxn>
                  <a:cxn ang="0">
                    <a:pos x="490" y="321"/>
                  </a:cxn>
                  <a:cxn ang="0">
                    <a:pos x="468" y="321"/>
                  </a:cxn>
                  <a:cxn ang="0">
                    <a:pos x="464" y="306"/>
                  </a:cxn>
                  <a:cxn ang="0">
                    <a:pos x="442" y="307"/>
                  </a:cxn>
                  <a:cxn ang="0">
                    <a:pos x="418" y="289"/>
                  </a:cxn>
                  <a:cxn ang="0">
                    <a:pos x="372" y="271"/>
                  </a:cxn>
                  <a:cxn ang="0">
                    <a:pos x="303" y="254"/>
                  </a:cxn>
                  <a:cxn ang="0">
                    <a:pos x="277" y="256"/>
                  </a:cxn>
                  <a:cxn ang="0">
                    <a:pos x="241" y="285"/>
                  </a:cxn>
                  <a:cxn ang="0">
                    <a:pos x="225" y="282"/>
                  </a:cxn>
                  <a:cxn ang="0">
                    <a:pos x="229" y="264"/>
                  </a:cxn>
                  <a:cxn ang="0">
                    <a:pos x="251" y="247"/>
                  </a:cxn>
                  <a:cxn ang="0">
                    <a:pos x="231" y="249"/>
                  </a:cxn>
                  <a:cxn ang="0">
                    <a:pos x="200" y="294"/>
                  </a:cxn>
                  <a:cxn ang="0">
                    <a:pos x="169" y="323"/>
                  </a:cxn>
                  <a:cxn ang="0">
                    <a:pos x="138" y="347"/>
                  </a:cxn>
                  <a:cxn ang="0">
                    <a:pos x="100" y="366"/>
                  </a:cxn>
                  <a:cxn ang="0">
                    <a:pos x="53" y="385"/>
                  </a:cxn>
                  <a:cxn ang="0">
                    <a:pos x="72" y="368"/>
                  </a:cxn>
                  <a:cxn ang="0">
                    <a:pos x="112" y="342"/>
                  </a:cxn>
                  <a:cxn ang="0">
                    <a:pos x="151" y="316"/>
                  </a:cxn>
                  <a:cxn ang="0">
                    <a:pos x="162" y="294"/>
                  </a:cxn>
                  <a:cxn ang="0">
                    <a:pos x="131" y="295"/>
                  </a:cxn>
                  <a:cxn ang="0">
                    <a:pos x="112" y="297"/>
                  </a:cxn>
                  <a:cxn ang="0">
                    <a:pos x="102" y="299"/>
                  </a:cxn>
                  <a:cxn ang="0">
                    <a:pos x="83" y="297"/>
                  </a:cxn>
                  <a:cxn ang="0">
                    <a:pos x="81" y="275"/>
                  </a:cxn>
                  <a:cxn ang="0">
                    <a:pos x="60" y="277"/>
                  </a:cxn>
                  <a:cxn ang="0">
                    <a:pos x="38" y="256"/>
                  </a:cxn>
                  <a:cxn ang="0">
                    <a:pos x="24" y="239"/>
                  </a:cxn>
                  <a:cxn ang="0">
                    <a:pos x="48" y="206"/>
                  </a:cxn>
                  <a:cxn ang="0">
                    <a:pos x="93" y="191"/>
                  </a:cxn>
                  <a:cxn ang="0">
                    <a:pos x="95" y="170"/>
                  </a:cxn>
                  <a:cxn ang="0">
                    <a:pos x="89" y="166"/>
                  </a:cxn>
                  <a:cxn ang="0">
                    <a:pos x="46" y="170"/>
                  </a:cxn>
                  <a:cxn ang="0">
                    <a:pos x="14" y="156"/>
                  </a:cxn>
                  <a:cxn ang="0">
                    <a:pos x="0" y="144"/>
                  </a:cxn>
                  <a:cxn ang="0">
                    <a:pos x="46" y="122"/>
                  </a:cxn>
                  <a:cxn ang="0">
                    <a:pos x="65" y="132"/>
                  </a:cxn>
                  <a:cxn ang="0">
                    <a:pos x="81" y="122"/>
                  </a:cxn>
                  <a:cxn ang="0">
                    <a:pos x="52" y="103"/>
                  </a:cxn>
                  <a:cxn ang="0">
                    <a:pos x="33" y="84"/>
                  </a:cxn>
                  <a:cxn ang="0">
                    <a:pos x="19" y="70"/>
                  </a:cxn>
                  <a:cxn ang="0">
                    <a:pos x="77" y="34"/>
                  </a:cxn>
                  <a:cxn ang="0">
                    <a:pos x="115" y="15"/>
                  </a:cxn>
                  <a:cxn ang="0">
                    <a:pos x="157" y="0"/>
                  </a:cxn>
                  <a:cxn ang="0">
                    <a:pos x="167" y="13"/>
                  </a:cxn>
                  <a:cxn ang="0">
                    <a:pos x="193" y="12"/>
                  </a:cxn>
                  <a:cxn ang="0">
                    <a:pos x="272" y="22"/>
                  </a:cxn>
                  <a:cxn ang="0">
                    <a:pos x="329" y="36"/>
                  </a:cxn>
                  <a:cxn ang="0">
                    <a:pos x="368" y="34"/>
                  </a:cxn>
                  <a:cxn ang="0">
                    <a:pos x="385" y="41"/>
                  </a:cxn>
                </a:cxnLst>
                <a:rect l="0" t="0" r="r" b="b"/>
                <a:pathLst>
                  <a:path w="540" h="387">
                    <a:moveTo>
                      <a:pt x="385" y="41"/>
                    </a:moveTo>
                    <a:lnTo>
                      <a:pt x="385" y="261"/>
                    </a:lnTo>
                    <a:lnTo>
                      <a:pt x="389" y="261"/>
                    </a:lnTo>
                    <a:lnTo>
                      <a:pt x="397" y="263"/>
                    </a:lnTo>
                    <a:lnTo>
                      <a:pt x="404" y="263"/>
                    </a:lnTo>
                    <a:lnTo>
                      <a:pt x="413" y="268"/>
                    </a:lnTo>
                    <a:lnTo>
                      <a:pt x="416" y="273"/>
                    </a:lnTo>
                    <a:lnTo>
                      <a:pt x="423" y="280"/>
                    </a:lnTo>
                    <a:lnTo>
                      <a:pt x="430" y="285"/>
                    </a:lnTo>
                    <a:lnTo>
                      <a:pt x="439" y="289"/>
                    </a:lnTo>
                    <a:lnTo>
                      <a:pt x="446" y="282"/>
                    </a:lnTo>
                    <a:lnTo>
                      <a:pt x="452" y="277"/>
                    </a:lnTo>
                    <a:lnTo>
                      <a:pt x="456" y="275"/>
                    </a:lnTo>
                    <a:lnTo>
                      <a:pt x="463" y="273"/>
                    </a:lnTo>
                    <a:lnTo>
                      <a:pt x="471" y="282"/>
                    </a:lnTo>
                    <a:lnTo>
                      <a:pt x="480" y="290"/>
                    </a:lnTo>
                    <a:lnTo>
                      <a:pt x="487" y="301"/>
                    </a:lnTo>
                    <a:lnTo>
                      <a:pt x="497" y="314"/>
                    </a:lnTo>
                    <a:lnTo>
                      <a:pt x="501" y="316"/>
                    </a:lnTo>
                    <a:lnTo>
                      <a:pt x="504" y="321"/>
                    </a:lnTo>
                    <a:lnTo>
                      <a:pt x="507" y="330"/>
                    </a:lnTo>
                    <a:lnTo>
                      <a:pt x="514" y="340"/>
                    </a:lnTo>
                    <a:lnTo>
                      <a:pt x="519" y="342"/>
                    </a:lnTo>
                    <a:lnTo>
                      <a:pt x="526" y="345"/>
                    </a:lnTo>
                    <a:lnTo>
                      <a:pt x="535" y="352"/>
                    </a:lnTo>
                    <a:lnTo>
                      <a:pt x="540" y="364"/>
                    </a:lnTo>
                    <a:lnTo>
                      <a:pt x="537" y="369"/>
                    </a:lnTo>
                    <a:lnTo>
                      <a:pt x="533" y="375"/>
                    </a:lnTo>
                    <a:lnTo>
                      <a:pt x="530" y="375"/>
                    </a:lnTo>
                    <a:lnTo>
                      <a:pt x="528" y="375"/>
                    </a:lnTo>
                    <a:lnTo>
                      <a:pt x="519" y="371"/>
                    </a:lnTo>
                    <a:lnTo>
                      <a:pt x="513" y="368"/>
                    </a:lnTo>
                    <a:lnTo>
                      <a:pt x="507" y="362"/>
                    </a:lnTo>
                    <a:lnTo>
                      <a:pt x="506" y="359"/>
                    </a:lnTo>
                    <a:lnTo>
                      <a:pt x="506" y="356"/>
                    </a:lnTo>
                    <a:lnTo>
                      <a:pt x="506" y="352"/>
                    </a:lnTo>
                    <a:lnTo>
                      <a:pt x="501" y="344"/>
                    </a:lnTo>
                    <a:lnTo>
                      <a:pt x="492" y="344"/>
                    </a:lnTo>
                    <a:lnTo>
                      <a:pt x="483" y="340"/>
                    </a:lnTo>
                    <a:lnTo>
                      <a:pt x="482" y="337"/>
                    </a:lnTo>
                    <a:lnTo>
                      <a:pt x="485" y="332"/>
                    </a:lnTo>
                    <a:lnTo>
                      <a:pt x="490" y="328"/>
                    </a:lnTo>
                    <a:lnTo>
                      <a:pt x="490" y="323"/>
                    </a:lnTo>
                    <a:lnTo>
                      <a:pt x="490" y="321"/>
                    </a:lnTo>
                    <a:lnTo>
                      <a:pt x="482" y="325"/>
                    </a:lnTo>
                    <a:lnTo>
                      <a:pt x="476" y="328"/>
                    </a:lnTo>
                    <a:lnTo>
                      <a:pt x="471" y="325"/>
                    </a:lnTo>
                    <a:lnTo>
                      <a:pt x="468" y="321"/>
                    </a:lnTo>
                    <a:lnTo>
                      <a:pt x="470" y="313"/>
                    </a:lnTo>
                    <a:lnTo>
                      <a:pt x="473" y="309"/>
                    </a:lnTo>
                    <a:lnTo>
                      <a:pt x="468" y="304"/>
                    </a:lnTo>
                    <a:lnTo>
                      <a:pt x="464" y="306"/>
                    </a:lnTo>
                    <a:lnTo>
                      <a:pt x="454" y="302"/>
                    </a:lnTo>
                    <a:lnTo>
                      <a:pt x="449" y="299"/>
                    </a:lnTo>
                    <a:lnTo>
                      <a:pt x="446" y="304"/>
                    </a:lnTo>
                    <a:lnTo>
                      <a:pt x="442" y="307"/>
                    </a:lnTo>
                    <a:lnTo>
                      <a:pt x="432" y="304"/>
                    </a:lnTo>
                    <a:lnTo>
                      <a:pt x="427" y="299"/>
                    </a:lnTo>
                    <a:lnTo>
                      <a:pt x="421" y="292"/>
                    </a:lnTo>
                    <a:lnTo>
                      <a:pt x="418" y="289"/>
                    </a:lnTo>
                    <a:lnTo>
                      <a:pt x="406" y="282"/>
                    </a:lnTo>
                    <a:lnTo>
                      <a:pt x="394" y="278"/>
                    </a:lnTo>
                    <a:lnTo>
                      <a:pt x="382" y="275"/>
                    </a:lnTo>
                    <a:lnTo>
                      <a:pt x="372" y="271"/>
                    </a:lnTo>
                    <a:lnTo>
                      <a:pt x="344" y="271"/>
                    </a:lnTo>
                    <a:lnTo>
                      <a:pt x="330" y="266"/>
                    </a:lnTo>
                    <a:lnTo>
                      <a:pt x="317" y="261"/>
                    </a:lnTo>
                    <a:lnTo>
                      <a:pt x="303" y="254"/>
                    </a:lnTo>
                    <a:lnTo>
                      <a:pt x="296" y="246"/>
                    </a:lnTo>
                    <a:lnTo>
                      <a:pt x="286" y="249"/>
                    </a:lnTo>
                    <a:lnTo>
                      <a:pt x="275" y="252"/>
                    </a:lnTo>
                    <a:lnTo>
                      <a:pt x="277" y="256"/>
                    </a:lnTo>
                    <a:lnTo>
                      <a:pt x="280" y="259"/>
                    </a:lnTo>
                    <a:lnTo>
                      <a:pt x="270" y="268"/>
                    </a:lnTo>
                    <a:lnTo>
                      <a:pt x="256" y="277"/>
                    </a:lnTo>
                    <a:lnTo>
                      <a:pt x="241" y="285"/>
                    </a:lnTo>
                    <a:lnTo>
                      <a:pt x="231" y="289"/>
                    </a:lnTo>
                    <a:lnTo>
                      <a:pt x="225" y="287"/>
                    </a:lnTo>
                    <a:lnTo>
                      <a:pt x="225" y="285"/>
                    </a:lnTo>
                    <a:lnTo>
                      <a:pt x="225" y="282"/>
                    </a:lnTo>
                    <a:lnTo>
                      <a:pt x="229" y="280"/>
                    </a:lnTo>
                    <a:lnTo>
                      <a:pt x="227" y="277"/>
                    </a:lnTo>
                    <a:lnTo>
                      <a:pt x="229" y="275"/>
                    </a:lnTo>
                    <a:lnTo>
                      <a:pt x="229" y="264"/>
                    </a:lnTo>
                    <a:lnTo>
                      <a:pt x="234" y="259"/>
                    </a:lnTo>
                    <a:lnTo>
                      <a:pt x="239" y="252"/>
                    </a:lnTo>
                    <a:lnTo>
                      <a:pt x="251" y="251"/>
                    </a:lnTo>
                    <a:lnTo>
                      <a:pt x="251" y="247"/>
                    </a:lnTo>
                    <a:lnTo>
                      <a:pt x="251" y="246"/>
                    </a:lnTo>
                    <a:lnTo>
                      <a:pt x="246" y="246"/>
                    </a:lnTo>
                    <a:lnTo>
                      <a:pt x="244" y="246"/>
                    </a:lnTo>
                    <a:lnTo>
                      <a:pt x="231" y="249"/>
                    </a:lnTo>
                    <a:lnTo>
                      <a:pt x="217" y="261"/>
                    </a:lnTo>
                    <a:lnTo>
                      <a:pt x="203" y="275"/>
                    </a:lnTo>
                    <a:lnTo>
                      <a:pt x="200" y="290"/>
                    </a:lnTo>
                    <a:lnTo>
                      <a:pt x="200" y="294"/>
                    </a:lnTo>
                    <a:lnTo>
                      <a:pt x="200" y="297"/>
                    </a:lnTo>
                    <a:lnTo>
                      <a:pt x="193" y="309"/>
                    </a:lnTo>
                    <a:lnTo>
                      <a:pt x="177" y="318"/>
                    </a:lnTo>
                    <a:lnTo>
                      <a:pt x="169" y="323"/>
                    </a:lnTo>
                    <a:lnTo>
                      <a:pt x="163" y="330"/>
                    </a:lnTo>
                    <a:lnTo>
                      <a:pt x="155" y="335"/>
                    </a:lnTo>
                    <a:lnTo>
                      <a:pt x="146" y="342"/>
                    </a:lnTo>
                    <a:lnTo>
                      <a:pt x="138" y="347"/>
                    </a:lnTo>
                    <a:lnTo>
                      <a:pt x="131" y="354"/>
                    </a:lnTo>
                    <a:lnTo>
                      <a:pt x="122" y="357"/>
                    </a:lnTo>
                    <a:lnTo>
                      <a:pt x="112" y="362"/>
                    </a:lnTo>
                    <a:lnTo>
                      <a:pt x="100" y="366"/>
                    </a:lnTo>
                    <a:lnTo>
                      <a:pt x="89" y="369"/>
                    </a:lnTo>
                    <a:lnTo>
                      <a:pt x="77" y="373"/>
                    </a:lnTo>
                    <a:lnTo>
                      <a:pt x="65" y="380"/>
                    </a:lnTo>
                    <a:lnTo>
                      <a:pt x="53" y="385"/>
                    </a:lnTo>
                    <a:lnTo>
                      <a:pt x="41" y="387"/>
                    </a:lnTo>
                    <a:lnTo>
                      <a:pt x="52" y="378"/>
                    </a:lnTo>
                    <a:lnTo>
                      <a:pt x="65" y="376"/>
                    </a:lnTo>
                    <a:lnTo>
                      <a:pt x="72" y="368"/>
                    </a:lnTo>
                    <a:lnTo>
                      <a:pt x="81" y="359"/>
                    </a:lnTo>
                    <a:lnTo>
                      <a:pt x="93" y="356"/>
                    </a:lnTo>
                    <a:lnTo>
                      <a:pt x="105" y="352"/>
                    </a:lnTo>
                    <a:lnTo>
                      <a:pt x="112" y="342"/>
                    </a:lnTo>
                    <a:lnTo>
                      <a:pt x="124" y="335"/>
                    </a:lnTo>
                    <a:lnTo>
                      <a:pt x="134" y="330"/>
                    </a:lnTo>
                    <a:lnTo>
                      <a:pt x="146" y="325"/>
                    </a:lnTo>
                    <a:lnTo>
                      <a:pt x="151" y="316"/>
                    </a:lnTo>
                    <a:lnTo>
                      <a:pt x="158" y="307"/>
                    </a:lnTo>
                    <a:lnTo>
                      <a:pt x="162" y="299"/>
                    </a:lnTo>
                    <a:lnTo>
                      <a:pt x="170" y="294"/>
                    </a:lnTo>
                    <a:lnTo>
                      <a:pt x="162" y="294"/>
                    </a:lnTo>
                    <a:lnTo>
                      <a:pt x="153" y="297"/>
                    </a:lnTo>
                    <a:lnTo>
                      <a:pt x="145" y="301"/>
                    </a:lnTo>
                    <a:lnTo>
                      <a:pt x="136" y="297"/>
                    </a:lnTo>
                    <a:lnTo>
                      <a:pt x="131" y="295"/>
                    </a:lnTo>
                    <a:lnTo>
                      <a:pt x="127" y="301"/>
                    </a:lnTo>
                    <a:lnTo>
                      <a:pt x="127" y="306"/>
                    </a:lnTo>
                    <a:lnTo>
                      <a:pt x="117" y="301"/>
                    </a:lnTo>
                    <a:lnTo>
                      <a:pt x="112" y="297"/>
                    </a:lnTo>
                    <a:lnTo>
                      <a:pt x="107" y="294"/>
                    </a:lnTo>
                    <a:lnTo>
                      <a:pt x="102" y="290"/>
                    </a:lnTo>
                    <a:lnTo>
                      <a:pt x="102" y="294"/>
                    </a:lnTo>
                    <a:lnTo>
                      <a:pt x="102" y="299"/>
                    </a:lnTo>
                    <a:lnTo>
                      <a:pt x="96" y="299"/>
                    </a:lnTo>
                    <a:lnTo>
                      <a:pt x="91" y="301"/>
                    </a:lnTo>
                    <a:lnTo>
                      <a:pt x="88" y="302"/>
                    </a:lnTo>
                    <a:lnTo>
                      <a:pt x="83" y="297"/>
                    </a:lnTo>
                    <a:lnTo>
                      <a:pt x="83" y="290"/>
                    </a:lnTo>
                    <a:lnTo>
                      <a:pt x="83" y="283"/>
                    </a:lnTo>
                    <a:lnTo>
                      <a:pt x="83" y="280"/>
                    </a:lnTo>
                    <a:lnTo>
                      <a:pt x="81" y="275"/>
                    </a:lnTo>
                    <a:lnTo>
                      <a:pt x="79" y="273"/>
                    </a:lnTo>
                    <a:lnTo>
                      <a:pt x="72" y="277"/>
                    </a:lnTo>
                    <a:lnTo>
                      <a:pt x="69" y="280"/>
                    </a:lnTo>
                    <a:lnTo>
                      <a:pt x="60" y="277"/>
                    </a:lnTo>
                    <a:lnTo>
                      <a:pt x="50" y="270"/>
                    </a:lnTo>
                    <a:lnTo>
                      <a:pt x="40" y="261"/>
                    </a:lnTo>
                    <a:lnTo>
                      <a:pt x="34" y="258"/>
                    </a:lnTo>
                    <a:lnTo>
                      <a:pt x="38" y="256"/>
                    </a:lnTo>
                    <a:lnTo>
                      <a:pt x="41" y="256"/>
                    </a:lnTo>
                    <a:lnTo>
                      <a:pt x="36" y="249"/>
                    </a:lnTo>
                    <a:lnTo>
                      <a:pt x="29" y="244"/>
                    </a:lnTo>
                    <a:lnTo>
                      <a:pt x="24" y="239"/>
                    </a:lnTo>
                    <a:lnTo>
                      <a:pt x="22" y="234"/>
                    </a:lnTo>
                    <a:lnTo>
                      <a:pt x="26" y="221"/>
                    </a:lnTo>
                    <a:lnTo>
                      <a:pt x="36" y="213"/>
                    </a:lnTo>
                    <a:lnTo>
                      <a:pt x="48" y="206"/>
                    </a:lnTo>
                    <a:lnTo>
                      <a:pt x="60" y="206"/>
                    </a:lnTo>
                    <a:lnTo>
                      <a:pt x="67" y="203"/>
                    </a:lnTo>
                    <a:lnTo>
                      <a:pt x="81" y="197"/>
                    </a:lnTo>
                    <a:lnTo>
                      <a:pt x="93" y="191"/>
                    </a:lnTo>
                    <a:lnTo>
                      <a:pt x="100" y="185"/>
                    </a:lnTo>
                    <a:lnTo>
                      <a:pt x="95" y="179"/>
                    </a:lnTo>
                    <a:lnTo>
                      <a:pt x="89" y="173"/>
                    </a:lnTo>
                    <a:lnTo>
                      <a:pt x="95" y="170"/>
                    </a:lnTo>
                    <a:lnTo>
                      <a:pt x="98" y="173"/>
                    </a:lnTo>
                    <a:lnTo>
                      <a:pt x="98" y="166"/>
                    </a:lnTo>
                    <a:lnTo>
                      <a:pt x="93" y="165"/>
                    </a:lnTo>
                    <a:lnTo>
                      <a:pt x="89" y="166"/>
                    </a:lnTo>
                    <a:lnTo>
                      <a:pt x="79" y="170"/>
                    </a:lnTo>
                    <a:lnTo>
                      <a:pt x="69" y="175"/>
                    </a:lnTo>
                    <a:lnTo>
                      <a:pt x="57" y="172"/>
                    </a:lnTo>
                    <a:lnTo>
                      <a:pt x="46" y="170"/>
                    </a:lnTo>
                    <a:lnTo>
                      <a:pt x="31" y="170"/>
                    </a:lnTo>
                    <a:lnTo>
                      <a:pt x="21" y="170"/>
                    </a:lnTo>
                    <a:lnTo>
                      <a:pt x="17" y="161"/>
                    </a:lnTo>
                    <a:lnTo>
                      <a:pt x="14" y="156"/>
                    </a:lnTo>
                    <a:lnTo>
                      <a:pt x="14" y="153"/>
                    </a:lnTo>
                    <a:lnTo>
                      <a:pt x="16" y="151"/>
                    </a:lnTo>
                    <a:lnTo>
                      <a:pt x="5" y="149"/>
                    </a:lnTo>
                    <a:lnTo>
                      <a:pt x="0" y="144"/>
                    </a:lnTo>
                    <a:lnTo>
                      <a:pt x="9" y="137"/>
                    </a:lnTo>
                    <a:lnTo>
                      <a:pt x="22" y="132"/>
                    </a:lnTo>
                    <a:lnTo>
                      <a:pt x="34" y="127"/>
                    </a:lnTo>
                    <a:lnTo>
                      <a:pt x="46" y="122"/>
                    </a:lnTo>
                    <a:lnTo>
                      <a:pt x="55" y="122"/>
                    </a:lnTo>
                    <a:lnTo>
                      <a:pt x="55" y="129"/>
                    </a:lnTo>
                    <a:lnTo>
                      <a:pt x="60" y="132"/>
                    </a:lnTo>
                    <a:lnTo>
                      <a:pt x="65" y="132"/>
                    </a:lnTo>
                    <a:lnTo>
                      <a:pt x="74" y="132"/>
                    </a:lnTo>
                    <a:lnTo>
                      <a:pt x="81" y="132"/>
                    </a:lnTo>
                    <a:lnTo>
                      <a:pt x="88" y="132"/>
                    </a:lnTo>
                    <a:lnTo>
                      <a:pt x="81" y="122"/>
                    </a:lnTo>
                    <a:lnTo>
                      <a:pt x="76" y="117"/>
                    </a:lnTo>
                    <a:lnTo>
                      <a:pt x="65" y="111"/>
                    </a:lnTo>
                    <a:lnTo>
                      <a:pt x="57" y="108"/>
                    </a:lnTo>
                    <a:lnTo>
                      <a:pt x="52" y="103"/>
                    </a:lnTo>
                    <a:lnTo>
                      <a:pt x="48" y="98"/>
                    </a:lnTo>
                    <a:lnTo>
                      <a:pt x="45" y="91"/>
                    </a:lnTo>
                    <a:lnTo>
                      <a:pt x="41" y="87"/>
                    </a:lnTo>
                    <a:lnTo>
                      <a:pt x="33" y="84"/>
                    </a:lnTo>
                    <a:lnTo>
                      <a:pt x="26" y="82"/>
                    </a:lnTo>
                    <a:lnTo>
                      <a:pt x="17" y="79"/>
                    </a:lnTo>
                    <a:lnTo>
                      <a:pt x="16" y="77"/>
                    </a:lnTo>
                    <a:lnTo>
                      <a:pt x="19" y="70"/>
                    </a:lnTo>
                    <a:lnTo>
                      <a:pt x="22" y="63"/>
                    </a:lnTo>
                    <a:lnTo>
                      <a:pt x="52" y="63"/>
                    </a:lnTo>
                    <a:lnTo>
                      <a:pt x="62" y="48"/>
                    </a:lnTo>
                    <a:lnTo>
                      <a:pt x="77" y="34"/>
                    </a:lnTo>
                    <a:lnTo>
                      <a:pt x="86" y="27"/>
                    </a:lnTo>
                    <a:lnTo>
                      <a:pt x="95" y="22"/>
                    </a:lnTo>
                    <a:lnTo>
                      <a:pt x="105" y="17"/>
                    </a:lnTo>
                    <a:lnTo>
                      <a:pt x="115" y="15"/>
                    </a:lnTo>
                    <a:lnTo>
                      <a:pt x="124" y="13"/>
                    </a:lnTo>
                    <a:lnTo>
                      <a:pt x="134" y="13"/>
                    </a:lnTo>
                    <a:lnTo>
                      <a:pt x="145" y="5"/>
                    </a:lnTo>
                    <a:lnTo>
                      <a:pt x="157" y="0"/>
                    </a:lnTo>
                    <a:lnTo>
                      <a:pt x="163" y="1"/>
                    </a:lnTo>
                    <a:lnTo>
                      <a:pt x="172" y="7"/>
                    </a:lnTo>
                    <a:lnTo>
                      <a:pt x="169" y="10"/>
                    </a:lnTo>
                    <a:lnTo>
                      <a:pt x="167" y="13"/>
                    </a:lnTo>
                    <a:lnTo>
                      <a:pt x="174" y="12"/>
                    </a:lnTo>
                    <a:lnTo>
                      <a:pt x="181" y="7"/>
                    </a:lnTo>
                    <a:lnTo>
                      <a:pt x="186" y="8"/>
                    </a:lnTo>
                    <a:lnTo>
                      <a:pt x="193" y="12"/>
                    </a:lnTo>
                    <a:lnTo>
                      <a:pt x="217" y="12"/>
                    </a:lnTo>
                    <a:lnTo>
                      <a:pt x="224" y="17"/>
                    </a:lnTo>
                    <a:lnTo>
                      <a:pt x="232" y="22"/>
                    </a:lnTo>
                    <a:lnTo>
                      <a:pt x="272" y="22"/>
                    </a:lnTo>
                    <a:lnTo>
                      <a:pt x="282" y="27"/>
                    </a:lnTo>
                    <a:lnTo>
                      <a:pt x="298" y="32"/>
                    </a:lnTo>
                    <a:lnTo>
                      <a:pt x="313" y="34"/>
                    </a:lnTo>
                    <a:lnTo>
                      <a:pt x="329" y="36"/>
                    </a:lnTo>
                    <a:lnTo>
                      <a:pt x="341" y="32"/>
                    </a:lnTo>
                    <a:lnTo>
                      <a:pt x="353" y="31"/>
                    </a:lnTo>
                    <a:lnTo>
                      <a:pt x="361" y="31"/>
                    </a:lnTo>
                    <a:lnTo>
                      <a:pt x="368" y="34"/>
                    </a:lnTo>
                    <a:lnTo>
                      <a:pt x="375" y="38"/>
                    </a:lnTo>
                    <a:lnTo>
                      <a:pt x="385" y="41"/>
                    </a:lnTo>
                    <a:lnTo>
                      <a:pt x="385" y="39"/>
                    </a:lnTo>
                    <a:lnTo>
                      <a:pt x="385" y="41"/>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563" name="Freeform 300"/>
              <p:cNvSpPr>
                <a:spLocks/>
              </p:cNvSpPr>
              <p:nvPr/>
            </p:nvSpPr>
            <p:spPr bwMode="auto">
              <a:xfrm>
                <a:off x="1246982" y="2568575"/>
                <a:ext cx="38100" cy="55562"/>
              </a:xfrm>
              <a:custGeom>
                <a:avLst/>
                <a:gdLst/>
                <a:ahLst/>
                <a:cxnLst>
                  <a:cxn ang="0">
                    <a:pos x="10" y="14"/>
                  </a:cxn>
                  <a:cxn ang="0">
                    <a:pos x="3" y="11"/>
                  </a:cxn>
                  <a:cxn ang="0">
                    <a:pos x="0" y="14"/>
                  </a:cxn>
                  <a:cxn ang="0">
                    <a:pos x="0" y="5"/>
                  </a:cxn>
                  <a:cxn ang="0">
                    <a:pos x="2" y="2"/>
                  </a:cxn>
                  <a:cxn ang="0">
                    <a:pos x="5" y="0"/>
                  </a:cxn>
                  <a:cxn ang="0">
                    <a:pos x="12" y="4"/>
                  </a:cxn>
                  <a:cxn ang="0">
                    <a:pos x="12" y="11"/>
                  </a:cxn>
                  <a:cxn ang="0">
                    <a:pos x="17" y="17"/>
                  </a:cxn>
                  <a:cxn ang="0">
                    <a:pos x="20" y="23"/>
                  </a:cxn>
                  <a:cxn ang="0">
                    <a:pos x="24" y="30"/>
                  </a:cxn>
                  <a:cxn ang="0">
                    <a:pos x="22" y="33"/>
                  </a:cxn>
                  <a:cxn ang="0">
                    <a:pos x="20" y="35"/>
                  </a:cxn>
                  <a:cxn ang="0">
                    <a:pos x="12" y="30"/>
                  </a:cxn>
                  <a:cxn ang="0">
                    <a:pos x="10" y="24"/>
                  </a:cxn>
                  <a:cxn ang="0">
                    <a:pos x="8" y="17"/>
                  </a:cxn>
                  <a:cxn ang="0">
                    <a:pos x="10" y="14"/>
                  </a:cxn>
                </a:cxnLst>
                <a:rect l="0" t="0" r="r" b="b"/>
                <a:pathLst>
                  <a:path w="24" h="35">
                    <a:moveTo>
                      <a:pt x="10" y="14"/>
                    </a:moveTo>
                    <a:lnTo>
                      <a:pt x="3" y="11"/>
                    </a:lnTo>
                    <a:lnTo>
                      <a:pt x="0" y="14"/>
                    </a:lnTo>
                    <a:lnTo>
                      <a:pt x="0" y="5"/>
                    </a:lnTo>
                    <a:lnTo>
                      <a:pt x="2" y="2"/>
                    </a:lnTo>
                    <a:lnTo>
                      <a:pt x="5" y="0"/>
                    </a:lnTo>
                    <a:lnTo>
                      <a:pt x="12" y="4"/>
                    </a:lnTo>
                    <a:lnTo>
                      <a:pt x="12" y="11"/>
                    </a:lnTo>
                    <a:lnTo>
                      <a:pt x="17" y="17"/>
                    </a:lnTo>
                    <a:lnTo>
                      <a:pt x="20" y="23"/>
                    </a:lnTo>
                    <a:lnTo>
                      <a:pt x="24" y="30"/>
                    </a:lnTo>
                    <a:lnTo>
                      <a:pt x="22" y="33"/>
                    </a:lnTo>
                    <a:lnTo>
                      <a:pt x="20" y="35"/>
                    </a:lnTo>
                    <a:lnTo>
                      <a:pt x="12" y="30"/>
                    </a:lnTo>
                    <a:lnTo>
                      <a:pt x="10" y="24"/>
                    </a:lnTo>
                    <a:lnTo>
                      <a:pt x="8" y="17"/>
                    </a:lnTo>
                    <a:lnTo>
                      <a:pt x="10" y="14"/>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564" name="Freeform 301"/>
              <p:cNvSpPr>
                <a:spLocks/>
              </p:cNvSpPr>
              <p:nvPr/>
            </p:nvSpPr>
            <p:spPr bwMode="auto">
              <a:xfrm>
                <a:off x="1186657" y="2508250"/>
                <a:ext cx="34925" cy="66675"/>
              </a:xfrm>
              <a:custGeom>
                <a:avLst/>
                <a:gdLst/>
                <a:ahLst/>
                <a:cxnLst>
                  <a:cxn ang="0">
                    <a:pos x="17" y="21"/>
                  </a:cxn>
                  <a:cxn ang="0">
                    <a:pos x="19" y="21"/>
                  </a:cxn>
                  <a:cxn ang="0">
                    <a:pos x="22" y="21"/>
                  </a:cxn>
                  <a:cxn ang="0">
                    <a:pos x="22" y="31"/>
                  </a:cxn>
                  <a:cxn ang="0">
                    <a:pos x="21" y="42"/>
                  </a:cxn>
                  <a:cxn ang="0">
                    <a:pos x="14" y="31"/>
                  </a:cxn>
                  <a:cxn ang="0">
                    <a:pos x="14" y="21"/>
                  </a:cxn>
                  <a:cxn ang="0">
                    <a:pos x="3" y="16"/>
                  </a:cxn>
                  <a:cxn ang="0">
                    <a:pos x="0" y="6"/>
                  </a:cxn>
                  <a:cxn ang="0">
                    <a:pos x="2" y="0"/>
                  </a:cxn>
                  <a:cxn ang="0">
                    <a:pos x="5" y="0"/>
                  </a:cxn>
                  <a:cxn ang="0">
                    <a:pos x="10" y="0"/>
                  </a:cxn>
                  <a:cxn ang="0">
                    <a:pos x="17" y="0"/>
                  </a:cxn>
                  <a:cxn ang="0">
                    <a:pos x="15" y="7"/>
                  </a:cxn>
                  <a:cxn ang="0">
                    <a:pos x="15" y="13"/>
                  </a:cxn>
                  <a:cxn ang="0">
                    <a:pos x="15" y="16"/>
                  </a:cxn>
                  <a:cxn ang="0">
                    <a:pos x="17" y="21"/>
                  </a:cxn>
                </a:cxnLst>
                <a:rect l="0" t="0" r="r" b="b"/>
                <a:pathLst>
                  <a:path w="22" h="42">
                    <a:moveTo>
                      <a:pt x="17" y="21"/>
                    </a:moveTo>
                    <a:lnTo>
                      <a:pt x="19" y="21"/>
                    </a:lnTo>
                    <a:lnTo>
                      <a:pt x="22" y="21"/>
                    </a:lnTo>
                    <a:lnTo>
                      <a:pt x="22" y="31"/>
                    </a:lnTo>
                    <a:lnTo>
                      <a:pt x="21" y="42"/>
                    </a:lnTo>
                    <a:lnTo>
                      <a:pt x="14" y="31"/>
                    </a:lnTo>
                    <a:lnTo>
                      <a:pt x="14" y="21"/>
                    </a:lnTo>
                    <a:lnTo>
                      <a:pt x="3" y="16"/>
                    </a:lnTo>
                    <a:lnTo>
                      <a:pt x="0" y="6"/>
                    </a:lnTo>
                    <a:lnTo>
                      <a:pt x="2" y="0"/>
                    </a:lnTo>
                    <a:lnTo>
                      <a:pt x="5" y="0"/>
                    </a:lnTo>
                    <a:lnTo>
                      <a:pt x="10" y="0"/>
                    </a:lnTo>
                    <a:lnTo>
                      <a:pt x="17" y="0"/>
                    </a:lnTo>
                    <a:lnTo>
                      <a:pt x="15" y="7"/>
                    </a:lnTo>
                    <a:lnTo>
                      <a:pt x="15" y="13"/>
                    </a:lnTo>
                    <a:lnTo>
                      <a:pt x="15" y="16"/>
                    </a:lnTo>
                    <a:lnTo>
                      <a:pt x="17" y="21"/>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565" name="Freeform 302"/>
              <p:cNvSpPr>
                <a:spLocks/>
              </p:cNvSpPr>
              <p:nvPr/>
            </p:nvSpPr>
            <p:spPr bwMode="auto">
              <a:xfrm>
                <a:off x="1577182" y="1905000"/>
                <a:ext cx="420688" cy="222250"/>
              </a:xfrm>
              <a:custGeom>
                <a:avLst/>
                <a:gdLst/>
                <a:ahLst/>
                <a:cxnLst>
                  <a:cxn ang="0">
                    <a:pos x="239" y="111"/>
                  </a:cxn>
                  <a:cxn ang="0">
                    <a:pos x="241" y="117"/>
                  </a:cxn>
                  <a:cxn ang="0">
                    <a:pos x="248" y="124"/>
                  </a:cxn>
                  <a:cxn ang="0">
                    <a:pos x="246" y="131"/>
                  </a:cxn>
                  <a:cxn ang="0">
                    <a:pos x="230" y="135"/>
                  </a:cxn>
                  <a:cxn ang="0">
                    <a:pos x="208" y="133"/>
                  </a:cxn>
                  <a:cxn ang="0">
                    <a:pos x="189" y="123"/>
                  </a:cxn>
                  <a:cxn ang="0">
                    <a:pos x="174" y="123"/>
                  </a:cxn>
                  <a:cxn ang="0">
                    <a:pos x="158" y="131"/>
                  </a:cxn>
                  <a:cxn ang="0">
                    <a:pos x="137" y="135"/>
                  </a:cxn>
                  <a:cxn ang="0">
                    <a:pos x="115" y="140"/>
                  </a:cxn>
                  <a:cxn ang="0">
                    <a:pos x="94" y="140"/>
                  </a:cxn>
                  <a:cxn ang="0">
                    <a:pos x="79" y="135"/>
                  </a:cxn>
                  <a:cxn ang="0">
                    <a:pos x="69" y="124"/>
                  </a:cxn>
                  <a:cxn ang="0">
                    <a:pos x="53" y="123"/>
                  </a:cxn>
                  <a:cxn ang="0">
                    <a:pos x="33" y="117"/>
                  </a:cxn>
                  <a:cxn ang="0">
                    <a:pos x="33" y="100"/>
                  </a:cxn>
                  <a:cxn ang="0">
                    <a:pos x="58" y="95"/>
                  </a:cxn>
                  <a:cxn ang="0">
                    <a:pos x="82" y="95"/>
                  </a:cxn>
                  <a:cxn ang="0">
                    <a:pos x="84" y="90"/>
                  </a:cxn>
                  <a:cxn ang="0">
                    <a:pos x="62" y="90"/>
                  </a:cxn>
                  <a:cxn ang="0">
                    <a:pos x="38" y="90"/>
                  </a:cxn>
                  <a:cxn ang="0">
                    <a:pos x="15" y="86"/>
                  </a:cxn>
                  <a:cxn ang="0">
                    <a:pos x="14" y="73"/>
                  </a:cxn>
                  <a:cxn ang="0">
                    <a:pos x="26" y="69"/>
                  </a:cxn>
                  <a:cxn ang="0">
                    <a:pos x="22" y="68"/>
                  </a:cxn>
                  <a:cxn ang="0">
                    <a:pos x="3" y="64"/>
                  </a:cxn>
                  <a:cxn ang="0">
                    <a:pos x="0" y="49"/>
                  </a:cxn>
                  <a:cxn ang="0">
                    <a:pos x="14" y="31"/>
                  </a:cxn>
                  <a:cxn ang="0">
                    <a:pos x="34" y="21"/>
                  </a:cxn>
                  <a:cxn ang="0">
                    <a:pos x="53" y="16"/>
                  </a:cxn>
                  <a:cxn ang="0">
                    <a:pos x="67" y="18"/>
                  </a:cxn>
                  <a:cxn ang="0">
                    <a:pos x="70" y="28"/>
                  </a:cxn>
                  <a:cxn ang="0">
                    <a:pos x="77" y="28"/>
                  </a:cxn>
                  <a:cxn ang="0">
                    <a:pos x="94" y="25"/>
                  </a:cxn>
                  <a:cxn ang="0">
                    <a:pos x="105" y="31"/>
                  </a:cxn>
                  <a:cxn ang="0">
                    <a:pos x="117" y="37"/>
                  </a:cxn>
                  <a:cxn ang="0">
                    <a:pos x="124" y="30"/>
                  </a:cxn>
                  <a:cxn ang="0">
                    <a:pos x="134" y="26"/>
                  </a:cxn>
                  <a:cxn ang="0">
                    <a:pos x="151" y="42"/>
                  </a:cxn>
                  <a:cxn ang="0">
                    <a:pos x="153" y="52"/>
                  </a:cxn>
                  <a:cxn ang="0">
                    <a:pos x="160" y="61"/>
                  </a:cxn>
                  <a:cxn ang="0">
                    <a:pos x="167" y="55"/>
                  </a:cxn>
                  <a:cxn ang="0">
                    <a:pos x="158" y="37"/>
                  </a:cxn>
                  <a:cxn ang="0">
                    <a:pos x="155" y="21"/>
                  </a:cxn>
                  <a:cxn ang="0">
                    <a:pos x="163" y="14"/>
                  </a:cxn>
                  <a:cxn ang="0">
                    <a:pos x="179" y="14"/>
                  </a:cxn>
                  <a:cxn ang="0">
                    <a:pos x="177" y="9"/>
                  </a:cxn>
                  <a:cxn ang="0">
                    <a:pos x="193" y="0"/>
                  </a:cxn>
                  <a:cxn ang="0">
                    <a:pos x="211" y="12"/>
                  </a:cxn>
                  <a:cxn ang="0">
                    <a:pos x="199" y="28"/>
                  </a:cxn>
                  <a:cxn ang="0">
                    <a:pos x="206" y="52"/>
                  </a:cxn>
                  <a:cxn ang="0">
                    <a:pos x="213" y="71"/>
                  </a:cxn>
                  <a:cxn ang="0">
                    <a:pos x="236" y="92"/>
                  </a:cxn>
                  <a:cxn ang="0">
                    <a:pos x="265" y="107"/>
                  </a:cxn>
                  <a:cxn ang="0">
                    <a:pos x="246" y="111"/>
                  </a:cxn>
                </a:cxnLst>
                <a:rect l="0" t="0" r="r" b="b"/>
                <a:pathLst>
                  <a:path w="265" h="140">
                    <a:moveTo>
                      <a:pt x="246" y="111"/>
                    </a:moveTo>
                    <a:lnTo>
                      <a:pt x="239" y="111"/>
                    </a:lnTo>
                    <a:lnTo>
                      <a:pt x="239" y="116"/>
                    </a:lnTo>
                    <a:lnTo>
                      <a:pt x="241" y="117"/>
                    </a:lnTo>
                    <a:lnTo>
                      <a:pt x="246" y="119"/>
                    </a:lnTo>
                    <a:lnTo>
                      <a:pt x="248" y="124"/>
                    </a:lnTo>
                    <a:lnTo>
                      <a:pt x="251" y="126"/>
                    </a:lnTo>
                    <a:lnTo>
                      <a:pt x="246" y="131"/>
                    </a:lnTo>
                    <a:lnTo>
                      <a:pt x="239" y="135"/>
                    </a:lnTo>
                    <a:lnTo>
                      <a:pt x="230" y="135"/>
                    </a:lnTo>
                    <a:lnTo>
                      <a:pt x="222" y="136"/>
                    </a:lnTo>
                    <a:lnTo>
                      <a:pt x="208" y="133"/>
                    </a:lnTo>
                    <a:lnTo>
                      <a:pt x="199" y="128"/>
                    </a:lnTo>
                    <a:lnTo>
                      <a:pt x="189" y="123"/>
                    </a:lnTo>
                    <a:lnTo>
                      <a:pt x="180" y="121"/>
                    </a:lnTo>
                    <a:lnTo>
                      <a:pt x="174" y="123"/>
                    </a:lnTo>
                    <a:lnTo>
                      <a:pt x="168" y="129"/>
                    </a:lnTo>
                    <a:lnTo>
                      <a:pt x="158" y="131"/>
                    </a:lnTo>
                    <a:lnTo>
                      <a:pt x="148" y="135"/>
                    </a:lnTo>
                    <a:lnTo>
                      <a:pt x="137" y="135"/>
                    </a:lnTo>
                    <a:lnTo>
                      <a:pt x="131" y="140"/>
                    </a:lnTo>
                    <a:lnTo>
                      <a:pt x="115" y="140"/>
                    </a:lnTo>
                    <a:lnTo>
                      <a:pt x="105" y="140"/>
                    </a:lnTo>
                    <a:lnTo>
                      <a:pt x="94" y="140"/>
                    </a:lnTo>
                    <a:lnTo>
                      <a:pt x="86" y="140"/>
                    </a:lnTo>
                    <a:lnTo>
                      <a:pt x="79" y="135"/>
                    </a:lnTo>
                    <a:lnTo>
                      <a:pt x="76" y="128"/>
                    </a:lnTo>
                    <a:lnTo>
                      <a:pt x="69" y="124"/>
                    </a:lnTo>
                    <a:lnTo>
                      <a:pt x="62" y="123"/>
                    </a:lnTo>
                    <a:lnTo>
                      <a:pt x="53" y="123"/>
                    </a:lnTo>
                    <a:lnTo>
                      <a:pt x="48" y="124"/>
                    </a:lnTo>
                    <a:lnTo>
                      <a:pt x="33" y="117"/>
                    </a:lnTo>
                    <a:lnTo>
                      <a:pt x="24" y="107"/>
                    </a:lnTo>
                    <a:lnTo>
                      <a:pt x="33" y="100"/>
                    </a:lnTo>
                    <a:lnTo>
                      <a:pt x="45" y="97"/>
                    </a:lnTo>
                    <a:lnTo>
                      <a:pt x="58" y="95"/>
                    </a:lnTo>
                    <a:lnTo>
                      <a:pt x="74" y="95"/>
                    </a:lnTo>
                    <a:lnTo>
                      <a:pt x="82" y="95"/>
                    </a:lnTo>
                    <a:lnTo>
                      <a:pt x="91" y="95"/>
                    </a:lnTo>
                    <a:lnTo>
                      <a:pt x="84" y="90"/>
                    </a:lnTo>
                    <a:lnTo>
                      <a:pt x="77" y="90"/>
                    </a:lnTo>
                    <a:lnTo>
                      <a:pt x="62" y="90"/>
                    </a:lnTo>
                    <a:lnTo>
                      <a:pt x="51" y="90"/>
                    </a:lnTo>
                    <a:lnTo>
                      <a:pt x="38" y="90"/>
                    </a:lnTo>
                    <a:lnTo>
                      <a:pt x="26" y="90"/>
                    </a:lnTo>
                    <a:lnTo>
                      <a:pt x="15" y="86"/>
                    </a:lnTo>
                    <a:lnTo>
                      <a:pt x="12" y="80"/>
                    </a:lnTo>
                    <a:lnTo>
                      <a:pt x="14" y="73"/>
                    </a:lnTo>
                    <a:lnTo>
                      <a:pt x="19" y="71"/>
                    </a:lnTo>
                    <a:lnTo>
                      <a:pt x="26" y="69"/>
                    </a:lnTo>
                    <a:lnTo>
                      <a:pt x="33" y="69"/>
                    </a:lnTo>
                    <a:lnTo>
                      <a:pt x="22" y="68"/>
                    </a:lnTo>
                    <a:lnTo>
                      <a:pt x="14" y="69"/>
                    </a:lnTo>
                    <a:lnTo>
                      <a:pt x="3" y="64"/>
                    </a:lnTo>
                    <a:lnTo>
                      <a:pt x="0" y="59"/>
                    </a:lnTo>
                    <a:lnTo>
                      <a:pt x="0" y="49"/>
                    </a:lnTo>
                    <a:lnTo>
                      <a:pt x="7" y="40"/>
                    </a:lnTo>
                    <a:lnTo>
                      <a:pt x="14" y="31"/>
                    </a:lnTo>
                    <a:lnTo>
                      <a:pt x="24" y="26"/>
                    </a:lnTo>
                    <a:lnTo>
                      <a:pt x="34" y="21"/>
                    </a:lnTo>
                    <a:lnTo>
                      <a:pt x="45" y="18"/>
                    </a:lnTo>
                    <a:lnTo>
                      <a:pt x="53" y="16"/>
                    </a:lnTo>
                    <a:lnTo>
                      <a:pt x="64" y="16"/>
                    </a:lnTo>
                    <a:lnTo>
                      <a:pt x="67" y="18"/>
                    </a:lnTo>
                    <a:lnTo>
                      <a:pt x="69" y="23"/>
                    </a:lnTo>
                    <a:lnTo>
                      <a:pt x="70" y="28"/>
                    </a:lnTo>
                    <a:lnTo>
                      <a:pt x="72" y="33"/>
                    </a:lnTo>
                    <a:lnTo>
                      <a:pt x="77" y="28"/>
                    </a:lnTo>
                    <a:lnTo>
                      <a:pt x="88" y="25"/>
                    </a:lnTo>
                    <a:lnTo>
                      <a:pt x="94" y="25"/>
                    </a:lnTo>
                    <a:lnTo>
                      <a:pt x="101" y="28"/>
                    </a:lnTo>
                    <a:lnTo>
                      <a:pt x="105" y="31"/>
                    </a:lnTo>
                    <a:lnTo>
                      <a:pt x="110" y="40"/>
                    </a:lnTo>
                    <a:lnTo>
                      <a:pt x="117" y="37"/>
                    </a:lnTo>
                    <a:lnTo>
                      <a:pt x="125" y="37"/>
                    </a:lnTo>
                    <a:lnTo>
                      <a:pt x="124" y="30"/>
                    </a:lnTo>
                    <a:lnTo>
                      <a:pt x="124" y="26"/>
                    </a:lnTo>
                    <a:lnTo>
                      <a:pt x="134" y="26"/>
                    </a:lnTo>
                    <a:lnTo>
                      <a:pt x="144" y="31"/>
                    </a:lnTo>
                    <a:lnTo>
                      <a:pt x="151" y="42"/>
                    </a:lnTo>
                    <a:lnTo>
                      <a:pt x="151" y="45"/>
                    </a:lnTo>
                    <a:lnTo>
                      <a:pt x="153" y="52"/>
                    </a:lnTo>
                    <a:lnTo>
                      <a:pt x="153" y="57"/>
                    </a:lnTo>
                    <a:lnTo>
                      <a:pt x="160" y="61"/>
                    </a:lnTo>
                    <a:lnTo>
                      <a:pt x="163" y="57"/>
                    </a:lnTo>
                    <a:lnTo>
                      <a:pt x="167" y="55"/>
                    </a:lnTo>
                    <a:lnTo>
                      <a:pt x="162" y="47"/>
                    </a:lnTo>
                    <a:lnTo>
                      <a:pt x="158" y="37"/>
                    </a:lnTo>
                    <a:lnTo>
                      <a:pt x="155" y="26"/>
                    </a:lnTo>
                    <a:lnTo>
                      <a:pt x="155" y="21"/>
                    </a:lnTo>
                    <a:lnTo>
                      <a:pt x="156" y="14"/>
                    </a:lnTo>
                    <a:lnTo>
                      <a:pt x="163" y="14"/>
                    </a:lnTo>
                    <a:lnTo>
                      <a:pt x="170" y="14"/>
                    </a:lnTo>
                    <a:lnTo>
                      <a:pt x="179" y="14"/>
                    </a:lnTo>
                    <a:lnTo>
                      <a:pt x="177" y="11"/>
                    </a:lnTo>
                    <a:lnTo>
                      <a:pt x="177" y="9"/>
                    </a:lnTo>
                    <a:lnTo>
                      <a:pt x="182" y="2"/>
                    </a:lnTo>
                    <a:lnTo>
                      <a:pt x="193" y="0"/>
                    </a:lnTo>
                    <a:lnTo>
                      <a:pt x="205" y="2"/>
                    </a:lnTo>
                    <a:lnTo>
                      <a:pt x="211" y="12"/>
                    </a:lnTo>
                    <a:lnTo>
                      <a:pt x="205" y="19"/>
                    </a:lnTo>
                    <a:lnTo>
                      <a:pt x="199" y="28"/>
                    </a:lnTo>
                    <a:lnTo>
                      <a:pt x="201" y="40"/>
                    </a:lnTo>
                    <a:lnTo>
                      <a:pt x="206" y="52"/>
                    </a:lnTo>
                    <a:lnTo>
                      <a:pt x="210" y="61"/>
                    </a:lnTo>
                    <a:lnTo>
                      <a:pt x="213" y="71"/>
                    </a:lnTo>
                    <a:lnTo>
                      <a:pt x="218" y="81"/>
                    </a:lnTo>
                    <a:lnTo>
                      <a:pt x="236" y="92"/>
                    </a:lnTo>
                    <a:lnTo>
                      <a:pt x="253" y="98"/>
                    </a:lnTo>
                    <a:lnTo>
                      <a:pt x="265" y="107"/>
                    </a:lnTo>
                    <a:lnTo>
                      <a:pt x="254" y="111"/>
                    </a:lnTo>
                    <a:lnTo>
                      <a:pt x="246" y="111"/>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566" name="Freeform 303"/>
              <p:cNvSpPr>
                <a:spLocks/>
              </p:cNvSpPr>
              <p:nvPr/>
            </p:nvSpPr>
            <p:spPr bwMode="auto">
              <a:xfrm>
                <a:off x="1421607" y="1873250"/>
                <a:ext cx="234950" cy="152400"/>
              </a:xfrm>
              <a:custGeom>
                <a:avLst/>
                <a:gdLst/>
                <a:ahLst/>
                <a:cxnLst>
                  <a:cxn ang="0">
                    <a:pos x="31" y="91"/>
                  </a:cxn>
                  <a:cxn ang="0">
                    <a:pos x="27" y="86"/>
                  </a:cxn>
                  <a:cxn ang="0">
                    <a:pos x="24" y="81"/>
                  </a:cxn>
                  <a:cxn ang="0">
                    <a:pos x="17" y="77"/>
                  </a:cxn>
                  <a:cxn ang="0">
                    <a:pos x="10" y="75"/>
                  </a:cxn>
                  <a:cxn ang="0">
                    <a:pos x="2" y="72"/>
                  </a:cxn>
                  <a:cxn ang="0">
                    <a:pos x="0" y="70"/>
                  </a:cxn>
                  <a:cxn ang="0">
                    <a:pos x="3" y="57"/>
                  </a:cxn>
                  <a:cxn ang="0">
                    <a:pos x="12" y="46"/>
                  </a:cxn>
                  <a:cxn ang="0">
                    <a:pos x="19" y="34"/>
                  </a:cxn>
                  <a:cxn ang="0">
                    <a:pos x="24" y="22"/>
                  </a:cxn>
                  <a:cxn ang="0">
                    <a:pos x="20" y="12"/>
                  </a:cxn>
                  <a:cxn ang="0">
                    <a:pos x="17" y="3"/>
                  </a:cxn>
                  <a:cxn ang="0">
                    <a:pos x="33" y="0"/>
                  </a:cxn>
                  <a:cxn ang="0">
                    <a:pos x="48" y="3"/>
                  </a:cxn>
                  <a:cxn ang="0">
                    <a:pos x="55" y="0"/>
                  </a:cxn>
                  <a:cxn ang="0">
                    <a:pos x="69" y="0"/>
                  </a:cxn>
                  <a:cxn ang="0">
                    <a:pos x="81" y="5"/>
                  </a:cxn>
                  <a:cxn ang="0">
                    <a:pos x="94" y="10"/>
                  </a:cxn>
                  <a:cxn ang="0">
                    <a:pos x="103" y="10"/>
                  </a:cxn>
                  <a:cxn ang="0">
                    <a:pos x="112" y="8"/>
                  </a:cxn>
                  <a:cxn ang="0">
                    <a:pos x="120" y="8"/>
                  </a:cxn>
                  <a:cxn ang="0">
                    <a:pos x="134" y="14"/>
                  </a:cxn>
                  <a:cxn ang="0">
                    <a:pos x="143" y="20"/>
                  </a:cxn>
                  <a:cxn ang="0">
                    <a:pos x="148" y="31"/>
                  </a:cxn>
                  <a:cxn ang="0">
                    <a:pos x="143" y="32"/>
                  </a:cxn>
                  <a:cxn ang="0">
                    <a:pos x="132" y="36"/>
                  </a:cxn>
                  <a:cxn ang="0">
                    <a:pos x="122" y="38"/>
                  </a:cxn>
                  <a:cxn ang="0">
                    <a:pos x="117" y="41"/>
                  </a:cxn>
                  <a:cxn ang="0">
                    <a:pos x="103" y="46"/>
                  </a:cxn>
                  <a:cxn ang="0">
                    <a:pos x="89" y="58"/>
                  </a:cxn>
                  <a:cxn ang="0">
                    <a:pos x="81" y="69"/>
                  </a:cxn>
                  <a:cxn ang="0">
                    <a:pos x="77" y="81"/>
                  </a:cxn>
                  <a:cxn ang="0">
                    <a:pos x="70" y="84"/>
                  </a:cxn>
                  <a:cxn ang="0">
                    <a:pos x="58" y="89"/>
                  </a:cxn>
                  <a:cxn ang="0">
                    <a:pos x="46" y="93"/>
                  </a:cxn>
                  <a:cxn ang="0">
                    <a:pos x="39" y="96"/>
                  </a:cxn>
                  <a:cxn ang="0">
                    <a:pos x="34" y="93"/>
                  </a:cxn>
                  <a:cxn ang="0">
                    <a:pos x="31" y="91"/>
                  </a:cxn>
                </a:cxnLst>
                <a:rect l="0" t="0" r="r" b="b"/>
                <a:pathLst>
                  <a:path w="148" h="96">
                    <a:moveTo>
                      <a:pt x="31" y="91"/>
                    </a:moveTo>
                    <a:lnTo>
                      <a:pt x="27" y="86"/>
                    </a:lnTo>
                    <a:lnTo>
                      <a:pt x="24" y="81"/>
                    </a:lnTo>
                    <a:lnTo>
                      <a:pt x="17" y="77"/>
                    </a:lnTo>
                    <a:lnTo>
                      <a:pt x="10" y="75"/>
                    </a:lnTo>
                    <a:lnTo>
                      <a:pt x="2" y="72"/>
                    </a:lnTo>
                    <a:lnTo>
                      <a:pt x="0" y="70"/>
                    </a:lnTo>
                    <a:lnTo>
                      <a:pt x="3" y="57"/>
                    </a:lnTo>
                    <a:lnTo>
                      <a:pt x="12" y="46"/>
                    </a:lnTo>
                    <a:lnTo>
                      <a:pt x="19" y="34"/>
                    </a:lnTo>
                    <a:lnTo>
                      <a:pt x="24" y="22"/>
                    </a:lnTo>
                    <a:lnTo>
                      <a:pt x="20" y="12"/>
                    </a:lnTo>
                    <a:lnTo>
                      <a:pt x="17" y="3"/>
                    </a:lnTo>
                    <a:lnTo>
                      <a:pt x="33" y="0"/>
                    </a:lnTo>
                    <a:lnTo>
                      <a:pt x="48" y="3"/>
                    </a:lnTo>
                    <a:lnTo>
                      <a:pt x="55" y="0"/>
                    </a:lnTo>
                    <a:lnTo>
                      <a:pt x="69" y="0"/>
                    </a:lnTo>
                    <a:lnTo>
                      <a:pt x="81" y="5"/>
                    </a:lnTo>
                    <a:lnTo>
                      <a:pt x="94" y="10"/>
                    </a:lnTo>
                    <a:lnTo>
                      <a:pt x="103" y="10"/>
                    </a:lnTo>
                    <a:lnTo>
                      <a:pt x="112" y="8"/>
                    </a:lnTo>
                    <a:lnTo>
                      <a:pt x="120" y="8"/>
                    </a:lnTo>
                    <a:lnTo>
                      <a:pt x="134" y="14"/>
                    </a:lnTo>
                    <a:lnTo>
                      <a:pt x="143" y="20"/>
                    </a:lnTo>
                    <a:lnTo>
                      <a:pt x="148" y="31"/>
                    </a:lnTo>
                    <a:lnTo>
                      <a:pt x="143" y="32"/>
                    </a:lnTo>
                    <a:lnTo>
                      <a:pt x="132" y="36"/>
                    </a:lnTo>
                    <a:lnTo>
                      <a:pt x="122" y="38"/>
                    </a:lnTo>
                    <a:lnTo>
                      <a:pt x="117" y="41"/>
                    </a:lnTo>
                    <a:lnTo>
                      <a:pt x="103" y="46"/>
                    </a:lnTo>
                    <a:lnTo>
                      <a:pt x="89" y="58"/>
                    </a:lnTo>
                    <a:lnTo>
                      <a:pt x="81" y="69"/>
                    </a:lnTo>
                    <a:lnTo>
                      <a:pt x="77" y="81"/>
                    </a:lnTo>
                    <a:lnTo>
                      <a:pt x="70" y="84"/>
                    </a:lnTo>
                    <a:lnTo>
                      <a:pt x="58" y="89"/>
                    </a:lnTo>
                    <a:lnTo>
                      <a:pt x="46" y="93"/>
                    </a:lnTo>
                    <a:lnTo>
                      <a:pt x="39" y="96"/>
                    </a:lnTo>
                    <a:lnTo>
                      <a:pt x="34" y="93"/>
                    </a:lnTo>
                    <a:lnTo>
                      <a:pt x="31" y="91"/>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567" name="Freeform 304"/>
              <p:cNvSpPr>
                <a:spLocks/>
              </p:cNvSpPr>
              <p:nvPr/>
            </p:nvSpPr>
            <p:spPr bwMode="auto">
              <a:xfrm>
                <a:off x="1607344" y="1760538"/>
                <a:ext cx="284163" cy="117475"/>
              </a:xfrm>
              <a:custGeom>
                <a:avLst/>
                <a:gdLst/>
                <a:ahLst/>
                <a:cxnLst>
                  <a:cxn ang="0">
                    <a:pos x="51" y="71"/>
                  </a:cxn>
                  <a:cxn ang="0">
                    <a:pos x="51" y="61"/>
                  </a:cxn>
                  <a:cxn ang="0">
                    <a:pos x="55" y="55"/>
                  </a:cxn>
                  <a:cxn ang="0">
                    <a:pos x="48" y="52"/>
                  </a:cxn>
                  <a:cxn ang="0">
                    <a:pos x="34" y="57"/>
                  </a:cxn>
                  <a:cxn ang="0">
                    <a:pos x="15" y="57"/>
                  </a:cxn>
                  <a:cxn ang="0">
                    <a:pos x="2" y="52"/>
                  </a:cxn>
                  <a:cxn ang="0">
                    <a:pos x="0" y="43"/>
                  </a:cxn>
                  <a:cxn ang="0">
                    <a:pos x="7" y="38"/>
                  </a:cxn>
                  <a:cxn ang="0">
                    <a:pos x="26" y="38"/>
                  </a:cxn>
                  <a:cxn ang="0">
                    <a:pos x="24" y="38"/>
                  </a:cxn>
                  <a:cxn ang="0">
                    <a:pos x="14" y="26"/>
                  </a:cxn>
                  <a:cxn ang="0">
                    <a:pos x="22" y="26"/>
                  </a:cxn>
                  <a:cxn ang="0">
                    <a:pos x="31" y="28"/>
                  </a:cxn>
                  <a:cxn ang="0">
                    <a:pos x="45" y="30"/>
                  </a:cxn>
                  <a:cxn ang="0">
                    <a:pos x="19" y="24"/>
                  </a:cxn>
                  <a:cxn ang="0">
                    <a:pos x="29" y="19"/>
                  </a:cxn>
                  <a:cxn ang="0">
                    <a:pos x="43" y="21"/>
                  </a:cxn>
                  <a:cxn ang="0">
                    <a:pos x="27" y="14"/>
                  </a:cxn>
                  <a:cxn ang="0">
                    <a:pos x="43" y="14"/>
                  </a:cxn>
                  <a:cxn ang="0">
                    <a:pos x="51" y="21"/>
                  </a:cxn>
                  <a:cxn ang="0">
                    <a:pos x="63" y="21"/>
                  </a:cxn>
                  <a:cxn ang="0">
                    <a:pos x="84" y="31"/>
                  </a:cxn>
                  <a:cxn ang="0">
                    <a:pos x="112" y="42"/>
                  </a:cxn>
                  <a:cxn ang="0">
                    <a:pos x="124" y="35"/>
                  </a:cxn>
                  <a:cxn ang="0">
                    <a:pos x="113" y="33"/>
                  </a:cxn>
                  <a:cxn ang="0">
                    <a:pos x="118" y="31"/>
                  </a:cxn>
                  <a:cxn ang="0">
                    <a:pos x="110" y="21"/>
                  </a:cxn>
                  <a:cxn ang="0">
                    <a:pos x="106" y="11"/>
                  </a:cxn>
                  <a:cxn ang="0">
                    <a:pos x="117" y="2"/>
                  </a:cxn>
                  <a:cxn ang="0">
                    <a:pos x="129" y="2"/>
                  </a:cxn>
                  <a:cxn ang="0">
                    <a:pos x="132" y="7"/>
                  </a:cxn>
                  <a:cxn ang="0">
                    <a:pos x="139" y="23"/>
                  </a:cxn>
                  <a:cxn ang="0">
                    <a:pos x="158" y="26"/>
                  </a:cxn>
                  <a:cxn ang="0">
                    <a:pos x="174" y="26"/>
                  </a:cxn>
                  <a:cxn ang="0">
                    <a:pos x="175" y="42"/>
                  </a:cxn>
                  <a:cxn ang="0">
                    <a:pos x="165" y="55"/>
                  </a:cxn>
                  <a:cxn ang="0">
                    <a:pos x="155" y="59"/>
                  </a:cxn>
                  <a:cxn ang="0">
                    <a:pos x="132" y="57"/>
                  </a:cxn>
                  <a:cxn ang="0">
                    <a:pos x="122" y="59"/>
                  </a:cxn>
                  <a:cxn ang="0">
                    <a:pos x="100" y="64"/>
                  </a:cxn>
                  <a:cxn ang="0">
                    <a:pos x="77" y="71"/>
                  </a:cxn>
                </a:cxnLst>
                <a:rect l="0" t="0" r="r" b="b"/>
                <a:pathLst>
                  <a:path w="179" h="74">
                    <a:moveTo>
                      <a:pt x="62" y="74"/>
                    </a:moveTo>
                    <a:lnTo>
                      <a:pt x="51" y="71"/>
                    </a:lnTo>
                    <a:lnTo>
                      <a:pt x="48" y="67"/>
                    </a:lnTo>
                    <a:lnTo>
                      <a:pt x="51" y="61"/>
                    </a:lnTo>
                    <a:lnTo>
                      <a:pt x="62" y="61"/>
                    </a:lnTo>
                    <a:lnTo>
                      <a:pt x="55" y="55"/>
                    </a:lnTo>
                    <a:lnTo>
                      <a:pt x="53" y="48"/>
                    </a:lnTo>
                    <a:lnTo>
                      <a:pt x="48" y="52"/>
                    </a:lnTo>
                    <a:lnTo>
                      <a:pt x="48" y="55"/>
                    </a:lnTo>
                    <a:lnTo>
                      <a:pt x="34" y="57"/>
                    </a:lnTo>
                    <a:lnTo>
                      <a:pt x="26" y="59"/>
                    </a:lnTo>
                    <a:lnTo>
                      <a:pt x="15" y="57"/>
                    </a:lnTo>
                    <a:lnTo>
                      <a:pt x="8" y="55"/>
                    </a:lnTo>
                    <a:lnTo>
                      <a:pt x="2" y="52"/>
                    </a:lnTo>
                    <a:lnTo>
                      <a:pt x="0" y="48"/>
                    </a:lnTo>
                    <a:lnTo>
                      <a:pt x="0" y="43"/>
                    </a:lnTo>
                    <a:lnTo>
                      <a:pt x="0" y="42"/>
                    </a:lnTo>
                    <a:lnTo>
                      <a:pt x="7" y="38"/>
                    </a:lnTo>
                    <a:lnTo>
                      <a:pt x="14" y="36"/>
                    </a:lnTo>
                    <a:lnTo>
                      <a:pt x="26" y="38"/>
                    </a:lnTo>
                    <a:lnTo>
                      <a:pt x="36" y="42"/>
                    </a:lnTo>
                    <a:lnTo>
                      <a:pt x="24" y="38"/>
                    </a:lnTo>
                    <a:lnTo>
                      <a:pt x="14" y="35"/>
                    </a:lnTo>
                    <a:lnTo>
                      <a:pt x="14" y="26"/>
                    </a:lnTo>
                    <a:lnTo>
                      <a:pt x="19" y="26"/>
                    </a:lnTo>
                    <a:lnTo>
                      <a:pt x="22" y="26"/>
                    </a:lnTo>
                    <a:lnTo>
                      <a:pt x="24" y="26"/>
                    </a:lnTo>
                    <a:lnTo>
                      <a:pt x="31" y="28"/>
                    </a:lnTo>
                    <a:lnTo>
                      <a:pt x="38" y="28"/>
                    </a:lnTo>
                    <a:lnTo>
                      <a:pt x="45" y="30"/>
                    </a:lnTo>
                    <a:lnTo>
                      <a:pt x="29" y="28"/>
                    </a:lnTo>
                    <a:lnTo>
                      <a:pt x="19" y="24"/>
                    </a:lnTo>
                    <a:lnTo>
                      <a:pt x="22" y="19"/>
                    </a:lnTo>
                    <a:lnTo>
                      <a:pt x="29" y="19"/>
                    </a:lnTo>
                    <a:lnTo>
                      <a:pt x="36" y="19"/>
                    </a:lnTo>
                    <a:lnTo>
                      <a:pt x="43" y="21"/>
                    </a:lnTo>
                    <a:lnTo>
                      <a:pt x="32" y="19"/>
                    </a:lnTo>
                    <a:lnTo>
                      <a:pt x="27" y="14"/>
                    </a:lnTo>
                    <a:lnTo>
                      <a:pt x="36" y="12"/>
                    </a:lnTo>
                    <a:lnTo>
                      <a:pt x="43" y="14"/>
                    </a:lnTo>
                    <a:lnTo>
                      <a:pt x="48" y="14"/>
                    </a:lnTo>
                    <a:lnTo>
                      <a:pt x="51" y="21"/>
                    </a:lnTo>
                    <a:lnTo>
                      <a:pt x="60" y="21"/>
                    </a:lnTo>
                    <a:lnTo>
                      <a:pt x="63" y="21"/>
                    </a:lnTo>
                    <a:lnTo>
                      <a:pt x="74" y="23"/>
                    </a:lnTo>
                    <a:lnTo>
                      <a:pt x="84" y="31"/>
                    </a:lnTo>
                    <a:lnTo>
                      <a:pt x="94" y="38"/>
                    </a:lnTo>
                    <a:lnTo>
                      <a:pt x="112" y="42"/>
                    </a:lnTo>
                    <a:lnTo>
                      <a:pt x="118" y="38"/>
                    </a:lnTo>
                    <a:lnTo>
                      <a:pt x="124" y="35"/>
                    </a:lnTo>
                    <a:lnTo>
                      <a:pt x="117" y="33"/>
                    </a:lnTo>
                    <a:lnTo>
                      <a:pt x="113" y="33"/>
                    </a:lnTo>
                    <a:lnTo>
                      <a:pt x="115" y="31"/>
                    </a:lnTo>
                    <a:lnTo>
                      <a:pt x="118" y="31"/>
                    </a:lnTo>
                    <a:lnTo>
                      <a:pt x="118" y="24"/>
                    </a:lnTo>
                    <a:lnTo>
                      <a:pt x="110" y="21"/>
                    </a:lnTo>
                    <a:lnTo>
                      <a:pt x="105" y="16"/>
                    </a:lnTo>
                    <a:lnTo>
                      <a:pt x="106" y="11"/>
                    </a:lnTo>
                    <a:lnTo>
                      <a:pt x="112" y="5"/>
                    </a:lnTo>
                    <a:lnTo>
                      <a:pt x="117" y="2"/>
                    </a:lnTo>
                    <a:lnTo>
                      <a:pt x="124" y="0"/>
                    </a:lnTo>
                    <a:lnTo>
                      <a:pt x="129" y="2"/>
                    </a:lnTo>
                    <a:lnTo>
                      <a:pt x="134" y="4"/>
                    </a:lnTo>
                    <a:lnTo>
                      <a:pt x="132" y="7"/>
                    </a:lnTo>
                    <a:lnTo>
                      <a:pt x="134" y="11"/>
                    </a:lnTo>
                    <a:lnTo>
                      <a:pt x="139" y="23"/>
                    </a:lnTo>
                    <a:lnTo>
                      <a:pt x="153" y="30"/>
                    </a:lnTo>
                    <a:lnTo>
                      <a:pt x="158" y="26"/>
                    </a:lnTo>
                    <a:lnTo>
                      <a:pt x="167" y="23"/>
                    </a:lnTo>
                    <a:lnTo>
                      <a:pt x="174" y="26"/>
                    </a:lnTo>
                    <a:lnTo>
                      <a:pt x="179" y="36"/>
                    </a:lnTo>
                    <a:lnTo>
                      <a:pt x="175" y="42"/>
                    </a:lnTo>
                    <a:lnTo>
                      <a:pt x="172" y="50"/>
                    </a:lnTo>
                    <a:lnTo>
                      <a:pt x="165" y="55"/>
                    </a:lnTo>
                    <a:lnTo>
                      <a:pt x="161" y="59"/>
                    </a:lnTo>
                    <a:lnTo>
                      <a:pt x="155" y="59"/>
                    </a:lnTo>
                    <a:lnTo>
                      <a:pt x="143" y="59"/>
                    </a:lnTo>
                    <a:lnTo>
                      <a:pt x="132" y="57"/>
                    </a:lnTo>
                    <a:lnTo>
                      <a:pt x="129" y="59"/>
                    </a:lnTo>
                    <a:lnTo>
                      <a:pt x="122" y="59"/>
                    </a:lnTo>
                    <a:lnTo>
                      <a:pt x="112" y="62"/>
                    </a:lnTo>
                    <a:lnTo>
                      <a:pt x="100" y="64"/>
                    </a:lnTo>
                    <a:lnTo>
                      <a:pt x="94" y="67"/>
                    </a:lnTo>
                    <a:lnTo>
                      <a:pt x="77" y="71"/>
                    </a:lnTo>
                    <a:lnTo>
                      <a:pt x="62" y="74"/>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568" name="Freeform 305"/>
              <p:cNvSpPr>
                <a:spLocks/>
              </p:cNvSpPr>
              <p:nvPr/>
            </p:nvSpPr>
            <p:spPr bwMode="auto">
              <a:xfrm>
                <a:off x="1569244" y="1801813"/>
                <a:ext cx="38100" cy="30162"/>
              </a:xfrm>
              <a:custGeom>
                <a:avLst/>
                <a:gdLst/>
                <a:ahLst/>
                <a:cxnLst>
                  <a:cxn ang="0">
                    <a:pos x="8" y="19"/>
                  </a:cxn>
                  <a:cxn ang="0">
                    <a:pos x="1" y="16"/>
                  </a:cxn>
                  <a:cxn ang="0">
                    <a:pos x="0" y="12"/>
                  </a:cxn>
                  <a:cxn ang="0">
                    <a:pos x="1" y="5"/>
                  </a:cxn>
                  <a:cxn ang="0">
                    <a:pos x="8" y="2"/>
                  </a:cxn>
                  <a:cxn ang="0">
                    <a:pos x="17" y="0"/>
                  </a:cxn>
                  <a:cxn ang="0">
                    <a:pos x="24" y="0"/>
                  </a:cxn>
                  <a:cxn ang="0">
                    <a:pos x="17" y="12"/>
                  </a:cxn>
                  <a:cxn ang="0">
                    <a:pos x="8" y="19"/>
                  </a:cxn>
                </a:cxnLst>
                <a:rect l="0" t="0" r="r" b="b"/>
                <a:pathLst>
                  <a:path w="24" h="19">
                    <a:moveTo>
                      <a:pt x="8" y="19"/>
                    </a:moveTo>
                    <a:lnTo>
                      <a:pt x="1" y="16"/>
                    </a:lnTo>
                    <a:lnTo>
                      <a:pt x="0" y="12"/>
                    </a:lnTo>
                    <a:lnTo>
                      <a:pt x="1" y="5"/>
                    </a:lnTo>
                    <a:lnTo>
                      <a:pt x="8" y="2"/>
                    </a:lnTo>
                    <a:lnTo>
                      <a:pt x="17" y="0"/>
                    </a:lnTo>
                    <a:lnTo>
                      <a:pt x="24" y="0"/>
                    </a:lnTo>
                    <a:lnTo>
                      <a:pt x="17" y="12"/>
                    </a:lnTo>
                    <a:lnTo>
                      <a:pt x="8" y="19"/>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569" name="Freeform 306"/>
              <p:cNvSpPr>
                <a:spLocks/>
              </p:cNvSpPr>
              <p:nvPr/>
            </p:nvSpPr>
            <p:spPr bwMode="auto">
              <a:xfrm>
                <a:off x="1669257" y="1760538"/>
                <a:ext cx="28575" cy="11112"/>
              </a:xfrm>
              <a:custGeom>
                <a:avLst/>
                <a:gdLst/>
                <a:ahLst/>
                <a:cxnLst>
                  <a:cxn ang="0">
                    <a:pos x="7" y="7"/>
                  </a:cxn>
                  <a:cxn ang="0">
                    <a:pos x="2" y="5"/>
                  </a:cxn>
                  <a:cxn ang="0">
                    <a:pos x="0" y="0"/>
                  </a:cxn>
                  <a:cxn ang="0">
                    <a:pos x="18" y="0"/>
                  </a:cxn>
                  <a:cxn ang="0">
                    <a:pos x="18" y="7"/>
                  </a:cxn>
                  <a:cxn ang="0">
                    <a:pos x="11" y="7"/>
                  </a:cxn>
                  <a:cxn ang="0">
                    <a:pos x="7" y="7"/>
                  </a:cxn>
                </a:cxnLst>
                <a:rect l="0" t="0" r="r" b="b"/>
                <a:pathLst>
                  <a:path w="18" h="7">
                    <a:moveTo>
                      <a:pt x="7" y="7"/>
                    </a:moveTo>
                    <a:lnTo>
                      <a:pt x="2" y="5"/>
                    </a:lnTo>
                    <a:lnTo>
                      <a:pt x="0" y="0"/>
                    </a:lnTo>
                    <a:lnTo>
                      <a:pt x="18" y="0"/>
                    </a:lnTo>
                    <a:lnTo>
                      <a:pt x="18" y="7"/>
                    </a:lnTo>
                    <a:lnTo>
                      <a:pt x="11" y="7"/>
                    </a:lnTo>
                    <a:lnTo>
                      <a:pt x="7" y="7"/>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570" name="Freeform 307"/>
              <p:cNvSpPr>
                <a:spLocks/>
              </p:cNvSpPr>
              <p:nvPr/>
            </p:nvSpPr>
            <p:spPr bwMode="auto">
              <a:xfrm>
                <a:off x="1486694" y="1730375"/>
                <a:ext cx="161925" cy="85725"/>
              </a:xfrm>
              <a:custGeom>
                <a:avLst/>
                <a:gdLst/>
                <a:ahLst/>
                <a:cxnLst>
                  <a:cxn ang="0">
                    <a:pos x="102" y="6"/>
                  </a:cxn>
                  <a:cxn ang="0">
                    <a:pos x="98" y="9"/>
                  </a:cxn>
                  <a:cxn ang="0">
                    <a:pos x="95" y="14"/>
                  </a:cxn>
                  <a:cxn ang="0">
                    <a:pos x="96" y="19"/>
                  </a:cxn>
                  <a:cxn ang="0">
                    <a:pos x="100" y="24"/>
                  </a:cxn>
                  <a:cxn ang="0">
                    <a:pos x="78" y="40"/>
                  </a:cxn>
                  <a:cxn ang="0">
                    <a:pos x="69" y="33"/>
                  </a:cxn>
                  <a:cxn ang="0">
                    <a:pos x="65" y="26"/>
                  </a:cxn>
                  <a:cxn ang="0">
                    <a:pos x="59" y="37"/>
                  </a:cxn>
                  <a:cxn ang="0">
                    <a:pos x="48" y="42"/>
                  </a:cxn>
                  <a:cxn ang="0">
                    <a:pos x="43" y="49"/>
                  </a:cxn>
                  <a:cxn ang="0">
                    <a:pos x="36" y="54"/>
                  </a:cxn>
                  <a:cxn ang="0">
                    <a:pos x="31" y="49"/>
                  </a:cxn>
                  <a:cxn ang="0">
                    <a:pos x="28" y="45"/>
                  </a:cxn>
                  <a:cxn ang="0">
                    <a:pos x="21" y="45"/>
                  </a:cxn>
                  <a:cxn ang="0">
                    <a:pos x="14" y="45"/>
                  </a:cxn>
                  <a:cxn ang="0">
                    <a:pos x="9" y="47"/>
                  </a:cxn>
                  <a:cxn ang="0">
                    <a:pos x="5" y="50"/>
                  </a:cxn>
                  <a:cxn ang="0">
                    <a:pos x="2" y="45"/>
                  </a:cxn>
                  <a:cxn ang="0">
                    <a:pos x="0" y="42"/>
                  </a:cxn>
                  <a:cxn ang="0">
                    <a:pos x="4" y="37"/>
                  </a:cxn>
                  <a:cxn ang="0">
                    <a:pos x="12" y="33"/>
                  </a:cxn>
                  <a:cxn ang="0">
                    <a:pos x="22" y="28"/>
                  </a:cxn>
                  <a:cxn ang="0">
                    <a:pos x="36" y="23"/>
                  </a:cxn>
                  <a:cxn ang="0">
                    <a:pos x="41" y="16"/>
                  </a:cxn>
                  <a:cxn ang="0">
                    <a:pos x="47" y="11"/>
                  </a:cxn>
                  <a:cxn ang="0">
                    <a:pos x="52" y="6"/>
                  </a:cxn>
                  <a:cxn ang="0">
                    <a:pos x="62" y="4"/>
                  </a:cxn>
                  <a:cxn ang="0">
                    <a:pos x="65" y="4"/>
                  </a:cxn>
                  <a:cxn ang="0">
                    <a:pos x="71" y="6"/>
                  </a:cxn>
                  <a:cxn ang="0">
                    <a:pos x="74" y="4"/>
                  </a:cxn>
                  <a:cxn ang="0">
                    <a:pos x="86" y="2"/>
                  </a:cxn>
                  <a:cxn ang="0">
                    <a:pos x="96" y="0"/>
                  </a:cxn>
                  <a:cxn ang="0">
                    <a:pos x="102" y="6"/>
                  </a:cxn>
                </a:cxnLst>
                <a:rect l="0" t="0" r="r" b="b"/>
                <a:pathLst>
                  <a:path w="102" h="54">
                    <a:moveTo>
                      <a:pt x="102" y="6"/>
                    </a:moveTo>
                    <a:lnTo>
                      <a:pt x="98" y="9"/>
                    </a:lnTo>
                    <a:lnTo>
                      <a:pt x="95" y="14"/>
                    </a:lnTo>
                    <a:lnTo>
                      <a:pt x="96" y="19"/>
                    </a:lnTo>
                    <a:lnTo>
                      <a:pt x="100" y="24"/>
                    </a:lnTo>
                    <a:lnTo>
                      <a:pt x="78" y="40"/>
                    </a:lnTo>
                    <a:lnTo>
                      <a:pt x="69" y="33"/>
                    </a:lnTo>
                    <a:lnTo>
                      <a:pt x="65" y="26"/>
                    </a:lnTo>
                    <a:lnTo>
                      <a:pt x="59" y="37"/>
                    </a:lnTo>
                    <a:lnTo>
                      <a:pt x="48" y="42"/>
                    </a:lnTo>
                    <a:lnTo>
                      <a:pt x="43" y="49"/>
                    </a:lnTo>
                    <a:lnTo>
                      <a:pt x="36" y="54"/>
                    </a:lnTo>
                    <a:lnTo>
                      <a:pt x="31" y="49"/>
                    </a:lnTo>
                    <a:lnTo>
                      <a:pt x="28" y="45"/>
                    </a:lnTo>
                    <a:lnTo>
                      <a:pt x="21" y="45"/>
                    </a:lnTo>
                    <a:lnTo>
                      <a:pt x="14" y="45"/>
                    </a:lnTo>
                    <a:lnTo>
                      <a:pt x="9" y="47"/>
                    </a:lnTo>
                    <a:lnTo>
                      <a:pt x="5" y="50"/>
                    </a:lnTo>
                    <a:lnTo>
                      <a:pt x="2" y="45"/>
                    </a:lnTo>
                    <a:lnTo>
                      <a:pt x="0" y="42"/>
                    </a:lnTo>
                    <a:lnTo>
                      <a:pt x="4" y="37"/>
                    </a:lnTo>
                    <a:lnTo>
                      <a:pt x="12" y="33"/>
                    </a:lnTo>
                    <a:lnTo>
                      <a:pt x="22" y="28"/>
                    </a:lnTo>
                    <a:lnTo>
                      <a:pt x="36" y="23"/>
                    </a:lnTo>
                    <a:lnTo>
                      <a:pt x="41" y="16"/>
                    </a:lnTo>
                    <a:lnTo>
                      <a:pt x="47" y="11"/>
                    </a:lnTo>
                    <a:lnTo>
                      <a:pt x="52" y="6"/>
                    </a:lnTo>
                    <a:lnTo>
                      <a:pt x="62" y="4"/>
                    </a:lnTo>
                    <a:lnTo>
                      <a:pt x="65" y="4"/>
                    </a:lnTo>
                    <a:lnTo>
                      <a:pt x="71" y="6"/>
                    </a:lnTo>
                    <a:lnTo>
                      <a:pt x="74" y="4"/>
                    </a:lnTo>
                    <a:lnTo>
                      <a:pt x="86" y="2"/>
                    </a:lnTo>
                    <a:lnTo>
                      <a:pt x="96" y="0"/>
                    </a:lnTo>
                    <a:lnTo>
                      <a:pt x="102" y="6"/>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571" name="Freeform 308"/>
              <p:cNvSpPr>
                <a:spLocks/>
              </p:cNvSpPr>
              <p:nvPr/>
            </p:nvSpPr>
            <p:spPr bwMode="auto">
              <a:xfrm>
                <a:off x="1702594" y="1668463"/>
                <a:ext cx="92075" cy="26987"/>
              </a:xfrm>
              <a:custGeom>
                <a:avLst/>
                <a:gdLst/>
                <a:ahLst/>
                <a:cxnLst>
                  <a:cxn ang="0">
                    <a:pos x="22" y="17"/>
                  </a:cxn>
                  <a:cxn ang="0">
                    <a:pos x="15" y="15"/>
                  </a:cxn>
                  <a:cxn ang="0">
                    <a:pos x="10" y="14"/>
                  </a:cxn>
                  <a:cxn ang="0">
                    <a:pos x="3" y="15"/>
                  </a:cxn>
                  <a:cxn ang="0">
                    <a:pos x="0" y="17"/>
                  </a:cxn>
                  <a:cxn ang="0">
                    <a:pos x="3" y="10"/>
                  </a:cxn>
                  <a:cxn ang="0">
                    <a:pos x="15" y="5"/>
                  </a:cxn>
                  <a:cxn ang="0">
                    <a:pos x="28" y="0"/>
                  </a:cxn>
                  <a:cxn ang="0">
                    <a:pos x="36" y="0"/>
                  </a:cxn>
                  <a:cxn ang="0">
                    <a:pos x="50" y="3"/>
                  </a:cxn>
                  <a:cxn ang="0">
                    <a:pos x="58" y="12"/>
                  </a:cxn>
                  <a:cxn ang="0">
                    <a:pos x="52" y="15"/>
                  </a:cxn>
                  <a:cxn ang="0">
                    <a:pos x="45" y="17"/>
                  </a:cxn>
                  <a:cxn ang="0">
                    <a:pos x="36" y="17"/>
                  </a:cxn>
                  <a:cxn ang="0">
                    <a:pos x="33" y="17"/>
                  </a:cxn>
                  <a:cxn ang="0">
                    <a:pos x="28" y="17"/>
                  </a:cxn>
                  <a:cxn ang="0">
                    <a:pos x="22" y="17"/>
                  </a:cxn>
                </a:cxnLst>
                <a:rect l="0" t="0" r="r" b="b"/>
                <a:pathLst>
                  <a:path w="58" h="17">
                    <a:moveTo>
                      <a:pt x="22" y="17"/>
                    </a:moveTo>
                    <a:lnTo>
                      <a:pt x="15" y="15"/>
                    </a:lnTo>
                    <a:lnTo>
                      <a:pt x="10" y="14"/>
                    </a:lnTo>
                    <a:lnTo>
                      <a:pt x="3" y="15"/>
                    </a:lnTo>
                    <a:lnTo>
                      <a:pt x="0" y="17"/>
                    </a:lnTo>
                    <a:lnTo>
                      <a:pt x="3" y="10"/>
                    </a:lnTo>
                    <a:lnTo>
                      <a:pt x="15" y="5"/>
                    </a:lnTo>
                    <a:lnTo>
                      <a:pt x="28" y="0"/>
                    </a:lnTo>
                    <a:lnTo>
                      <a:pt x="36" y="0"/>
                    </a:lnTo>
                    <a:lnTo>
                      <a:pt x="50" y="3"/>
                    </a:lnTo>
                    <a:lnTo>
                      <a:pt x="58" y="12"/>
                    </a:lnTo>
                    <a:lnTo>
                      <a:pt x="52" y="15"/>
                    </a:lnTo>
                    <a:lnTo>
                      <a:pt x="45" y="17"/>
                    </a:lnTo>
                    <a:lnTo>
                      <a:pt x="36" y="17"/>
                    </a:lnTo>
                    <a:lnTo>
                      <a:pt x="33" y="17"/>
                    </a:lnTo>
                    <a:lnTo>
                      <a:pt x="28" y="17"/>
                    </a:lnTo>
                    <a:lnTo>
                      <a:pt x="22" y="17"/>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572" name="Freeform 309"/>
              <p:cNvSpPr>
                <a:spLocks/>
              </p:cNvSpPr>
              <p:nvPr/>
            </p:nvSpPr>
            <p:spPr bwMode="auto">
              <a:xfrm>
                <a:off x="1705769" y="1700213"/>
                <a:ext cx="79375" cy="41275"/>
              </a:xfrm>
              <a:custGeom>
                <a:avLst/>
                <a:gdLst/>
                <a:ahLst/>
                <a:cxnLst>
                  <a:cxn ang="0">
                    <a:pos x="43" y="11"/>
                  </a:cxn>
                  <a:cxn ang="0">
                    <a:pos x="39" y="16"/>
                  </a:cxn>
                  <a:cxn ang="0">
                    <a:pos x="32" y="21"/>
                  </a:cxn>
                  <a:cxn ang="0">
                    <a:pos x="24" y="25"/>
                  </a:cxn>
                  <a:cxn ang="0">
                    <a:pos x="15" y="26"/>
                  </a:cxn>
                  <a:cxn ang="0">
                    <a:pos x="5" y="21"/>
                  </a:cxn>
                  <a:cxn ang="0">
                    <a:pos x="0" y="13"/>
                  </a:cxn>
                  <a:cxn ang="0">
                    <a:pos x="3" y="4"/>
                  </a:cxn>
                  <a:cxn ang="0">
                    <a:pos x="15" y="0"/>
                  </a:cxn>
                  <a:cxn ang="0">
                    <a:pos x="29" y="0"/>
                  </a:cxn>
                  <a:cxn ang="0">
                    <a:pos x="41" y="0"/>
                  </a:cxn>
                  <a:cxn ang="0">
                    <a:pos x="46" y="2"/>
                  </a:cxn>
                  <a:cxn ang="0">
                    <a:pos x="50" y="6"/>
                  </a:cxn>
                  <a:cxn ang="0">
                    <a:pos x="39" y="9"/>
                  </a:cxn>
                  <a:cxn ang="0">
                    <a:pos x="29" y="11"/>
                  </a:cxn>
                  <a:cxn ang="0">
                    <a:pos x="43" y="11"/>
                  </a:cxn>
                </a:cxnLst>
                <a:rect l="0" t="0" r="r" b="b"/>
                <a:pathLst>
                  <a:path w="50" h="26">
                    <a:moveTo>
                      <a:pt x="43" y="11"/>
                    </a:moveTo>
                    <a:lnTo>
                      <a:pt x="39" y="16"/>
                    </a:lnTo>
                    <a:lnTo>
                      <a:pt x="32" y="21"/>
                    </a:lnTo>
                    <a:lnTo>
                      <a:pt x="24" y="25"/>
                    </a:lnTo>
                    <a:lnTo>
                      <a:pt x="15" y="26"/>
                    </a:lnTo>
                    <a:lnTo>
                      <a:pt x="5" y="21"/>
                    </a:lnTo>
                    <a:lnTo>
                      <a:pt x="0" y="13"/>
                    </a:lnTo>
                    <a:lnTo>
                      <a:pt x="3" y="4"/>
                    </a:lnTo>
                    <a:lnTo>
                      <a:pt x="15" y="0"/>
                    </a:lnTo>
                    <a:lnTo>
                      <a:pt x="29" y="0"/>
                    </a:lnTo>
                    <a:lnTo>
                      <a:pt x="41" y="0"/>
                    </a:lnTo>
                    <a:lnTo>
                      <a:pt x="46" y="2"/>
                    </a:lnTo>
                    <a:lnTo>
                      <a:pt x="50" y="6"/>
                    </a:lnTo>
                    <a:lnTo>
                      <a:pt x="39" y="9"/>
                    </a:lnTo>
                    <a:lnTo>
                      <a:pt x="29" y="11"/>
                    </a:lnTo>
                    <a:lnTo>
                      <a:pt x="43" y="11"/>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573" name="Freeform 310"/>
              <p:cNvSpPr>
                <a:spLocks/>
              </p:cNvSpPr>
              <p:nvPr/>
            </p:nvSpPr>
            <p:spPr bwMode="auto">
              <a:xfrm>
                <a:off x="1667669" y="1703388"/>
                <a:ext cx="26988" cy="22225"/>
              </a:xfrm>
              <a:custGeom>
                <a:avLst/>
                <a:gdLst/>
                <a:ahLst/>
                <a:cxnLst>
                  <a:cxn ang="0">
                    <a:pos x="17" y="9"/>
                  </a:cxn>
                  <a:cxn ang="0">
                    <a:pos x="13" y="12"/>
                  </a:cxn>
                  <a:cxn ang="0">
                    <a:pos x="10" y="14"/>
                  </a:cxn>
                  <a:cxn ang="0">
                    <a:pos x="1" y="11"/>
                  </a:cxn>
                  <a:cxn ang="0">
                    <a:pos x="0" y="7"/>
                  </a:cxn>
                  <a:cxn ang="0">
                    <a:pos x="1" y="0"/>
                  </a:cxn>
                  <a:cxn ang="0">
                    <a:pos x="7" y="2"/>
                  </a:cxn>
                  <a:cxn ang="0">
                    <a:pos x="12" y="5"/>
                  </a:cxn>
                  <a:cxn ang="0">
                    <a:pos x="17" y="9"/>
                  </a:cxn>
                </a:cxnLst>
                <a:rect l="0" t="0" r="r" b="b"/>
                <a:pathLst>
                  <a:path w="17" h="14">
                    <a:moveTo>
                      <a:pt x="17" y="9"/>
                    </a:moveTo>
                    <a:lnTo>
                      <a:pt x="13" y="12"/>
                    </a:lnTo>
                    <a:lnTo>
                      <a:pt x="10" y="14"/>
                    </a:lnTo>
                    <a:lnTo>
                      <a:pt x="1" y="11"/>
                    </a:lnTo>
                    <a:lnTo>
                      <a:pt x="0" y="7"/>
                    </a:lnTo>
                    <a:lnTo>
                      <a:pt x="1" y="0"/>
                    </a:lnTo>
                    <a:lnTo>
                      <a:pt x="7" y="2"/>
                    </a:lnTo>
                    <a:lnTo>
                      <a:pt x="12" y="5"/>
                    </a:lnTo>
                    <a:lnTo>
                      <a:pt x="17" y="9"/>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574" name="Freeform 311"/>
              <p:cNvSpPr>
                <a:spLocks/>
              </p:cNvSpPr>
              <p:nvPr/>
            </p:nvSpPr>
            <p:spPr bwMode="auto">
              <a:xfrm>
                <a:off x="1964532" y="1905000"/>
                <a:ext cx="136525" cy="109537"/>
              </a:xfrm>
              <a:custGeom>
                <a:avLst/>
                <a:gdLst/>
                <a:ahLst/>
                <a:cxnLst>
                  <a:cxn ang="0">
                    <a:pos x="76" y="26"/>
                  </a:cxn>
                  <a:cxn ang="0">
                    <a:pos x="74" y="30"/>
                  </a:cxn>
                  <a:cxn ang="0">
                    <a:pos x="74" y="33"/>
                  </a:cxn>
                  <a:cxn ang="0">
                    <a:pos x="79" y="33"/>
                  </a:cxn>
                  <a:cxn ang="0">
                    <a:pos x="86" y="37"/>
                  </a:cxn>
                  <a:cxn ang="0">
                    <a:pos x="84" y="43"/>
                  </a:cxn>
                  <a:cxn ang="0">
                    <a:pos x="83" y="50"/>
                  </a:cxn>
                  <a:cxn ang="0">
                    <a:pos x="81" y="54"/>
                  </a:cxn>
                  <a:cxn ang="0">
                    <a:pos x="81" y="57"/>
                  </a:cxn>
                  <a:cxn ang="0">
                    <a:pos x="74" y="59"/>
                  </a:cxn>
                  <a:cxn ang="0">
                    <a:pos x="65" y="62"/>
                  </a:cxn>
                  <a:cxn ang="0">
                    <a:pos x="60" y="66"/>
                  </a:cxn>
                  <a:cxn ang="0">
                    <a:pos x="55" y="69"/>
                  </a:cxn>
                  <a:cxn ang="0">
                    <a:pos x="48" y="66"/>
                  </a:cxn>
                  <a:cxn ang="0">
                    <a:pos x="45" y="61"/>
                  </a:cxn>
                  <a:cxn ang="0">
                    <a:pos x="33" y="52"/>
                  </a:cxn>
                  <a:cxn ang="0">
                    <a:pos x="22" y="47"/>
                  </a:cxn>
                  <a:cxn ang="0">
                    <a:pos x="10" y="42"/>
                  </a:cxn>
                  <a:cxn ang="0">
                    <a:pos x="0" y="35"/>
                  </a:cxn>
                  <a:cxn ang="0">
                    <a:pos x="0" y="26"/>
                  </a:cxn>
                  <a:cxn ang="0">
                    <a:pos x="10" y="28"/>
                  </a:cxn>
                  <a:cxn ang="0">
                    <a:pos x="22" y="31"/>
                  </a:cxn>
                  <a:cxn ang="0">
                    <a:pos x="26" y="31"/>
                  </a:cxn>
                  <a:cxn ang="0">
                    <a:pos x="31" y="31"/>
                  </a:cxn>
                  <a:cxn ang="0">
                    <a:pos x="31" y="18"/>
                  </a:cxn>
                  <a:cxn ang="0">
                    <a:pos x="19" y="16"/>
                  </a:cxn>
                  <a:cxn ang="0">
                    <a:pos x="14" y="12"/>
                  </a:cxn>
                  <a:cxn ang="0">
                    <a:pos x="16" y="9"/>
                  </a:cxn>
                  <a:cxn ang="0">
                    <a:pos x="17" y="7"/>
                  </a:cxn>
                  <a:cxn ang="0">
                    <a:pos x="31" y="0"/>
                  </a:cxn>
                  <a:cxn ang="0">
                    <a:pos x="48" y="2"/>
                  </a:cxn>
                  <a:cxn ang="0">
                    <a:pos x="60" y="2"/>
                  </a:cxn>
                  <a:cxn ang="0">
                    <a:pos x="69" y="2"/>
                  </a:cxn>
                  <a:cxn ang="0">
                    <a:pos x="71" y="2"/>
                  </a:cxn>
                  <a:cxn ang="0">
                    <a:pos x="72" y="6"/>
                  </a:cxn>
                  <a:cxn ang="0">
                    <a:pos x="65" y="18"/>
                  </a:cxn>
                  <a:cxn ang="0">
                    <a:pos x="57" y="25"/>
                  </a:cxn>
                  <a:cxn ang="0">
                    <a:pos x="60" y="23"/>
                  </a:cxn>
                  <a:cxn ang="0">
                    <a:pos x="67" y="23"/>
                  </a:cxn>
                  <a:cxn ang="0">
                    <a:pos x="72" y="21"/>
                  </a:cxn>
                  <a:cxn ang="0">
                    <a:pos x="76" y="26"/>
                  </a:cxn>
                </a:cxnLst>
                <a:rect l="0" t="0" r="r" b="b"/>
                <a:pathLst>
                  <a:path w="86" h="69">
                    <a:moveTo>
                      <a:pt x="76" y="26"/>
                    </a:moveTo>
                    <a:lnTo>
                      <a:pt x="74" y="30"/>
                    </a:lnTo>
                    <a:lnTo>
                      <a:pt x="74" y="33"/>
                    </a:lnTo>
                    <a:lnTo>
                      <a:pt x="79" y="33"/>
                    </a:lnTo>
                    <a:lnTo>
                      <a:pt x="86" y="37"/>
                    </a:lnTo>
                    <a:lnTo>
                      <a:pt x="84" y="43"/>
                    </a:lnTo>
                    <a:lnTo>
                      <a:pt x="83" y="50"/>
                    </a:lnTo>
                    <a:lnTo>
                      <a:pt x="81" y="54"/>
                    </a:lnTo>
                    <a:lnTo>
                      <a:pt x="81" y="57"/>
                    </a:lnTo>
                    <a:lnTo>
                      <a:pt x="74" y="59"/>
                    </a:lnTo>
                    <a:lnTo>
                      <a:pt x="65" y="62"/>
                    </a:lnTo>
                    <a:lnTo>
                      <a:pt x="60" y="66"/>
                    </a:lnTo>
                    <a:lnTo>
                      <a:pt x="55" y="69"/>
                    </a:lnTo>
                    <a:lnTo>
                      <a:pt x="48" y="66"/>
                    </a:lnTo>
                    <a:lnTo>
                      <a:pt x="45" y="61"/>
                    </a:lnTo>
                    <a:lnTo>
                      <a:pt x="33" y="52"/>
                    </a:lnTo>
                    <a:lnTo>
                      <a:pt x="22" y="47"/>
                    </a:lnTo>
                    <a:lnTo>
                      <a:pt x="10" y="42"/>
                    </a:lnTo>
                    <a:lnTo>
                      <a:pt x="0" y="35"/>
                    </a:lnTo>
                    <a:lnTo>
                      <a:pt x="0" y="26"/>
                    </a:lnTo>
                    <a:lnTo>
                      <a:pt x="10" y="28"/>
                    </a:lnTo>
                    <a:lnTo>
                      <a:pt x="22" y="31"/>
                    </a:lnTo>
                    <a:lnTo>
                      <a:pt x="26" y="31"/>
                    </a:lnTo>
                    <a:lnTo>
                      <a:pt x="31" y="31"/>
                    </a:lnTo>
                    <a:lnTo>
                      <a:pt x="31" y="18"/>
                    </a:lnTo>
                    <a:lnTo>
                      <a:pt x="19" y="16"/>
                    </a:lnTo>
                    <a:lnTo>
                      <a:pt x="14" y="12"/>
                    </a:lnTo>
                    <a:lnTo>
                      <a:pt x="16" y="9"/>
                    </a:lnTo>
                    <a:lnTo>
                      <a:pt x="17" y="7"/>
                    </a:lnTo>
                    <a:lnTo>
                      <a:pt x="31" y="0"/>
                    </a:lnTo>
                    <a:lnTo>
                      <a:pt x="48" y="2"/>
                    </a:lnTo>
                    <a:lnTo>
                      <a:pt x="60" y="2"/>
                    </a:lnTo>
                    <a:lnTo>
                      <a:pt x="69" y="2"/>
                    </a:lnTo>
                    <a:lnTo>
                      <a:pt x="71" y="2"/>
                    </a:lnTo>
                    <a:lnTo>
                      <a:pt x="72" y="6"/>
                    </a:lnTo>
                    <a:lnTo>
                      <a:pt x="65" y="18"/>
                    </a:lnTo>
                    <a:lnTo>
                      <a:pt x="57" y="25"/>
                    </a:lnTo>
                    <a:lnTo>
                      <a:pt x="60" y="23"/>
                    </a:lnTo>
                    <a:lnTo>
                      <a:pt x="67" y="23"/>
                    </a:lnTo>
                    <a:lnTo>
                      <a:pt x="72" y="21"/>
                    </a:lnTo>
                    <a:lnTo>
                      <a:pt x="76" y="26"/>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575" name="Freeform 312"/>
              <p:cNvSpPr>
                <a:spLocks/>
              </p:cNvSpPr>
              <p:nvPr/>
            </p:nvSpPr>
            <p:spPr bwMode="auto">
              <a:xfrm>
                <a:off x="1915319" y="1771650"/>
                <a:ext cx="152400" cy="76200"/>
              </a:xfrm>
              <a:custGeom>
                <a:avLst/>
                <a:gdLst/>
                <a:ahLst/>
                <a:cxnLst>
                  <a:cxn ang="0">
                    <a:pos x="4" y="12"/>
                  </a:cxn>
                  <a:cxn ang="0">
                    <a:pos x="0" y="7"/>
                  </a:cxn>
                  <a:cxn ang="0">
                    <a:pos x="0" y="2"/>
                  </a:cxn>
                  <a:cxn ang="0">
                    <a:pos x="2" y="2"/>
                  </a:cxn>
                  <a:cxn ang="0">
                    <a:pos x="5" y="2"/>
                  </a:cxn>
                  <a:cxn ang="0">
                    <a:pos x="14" y="5"/>
                  </a:cxn>
                  <a:cxn ang="0">
                    <a:pos x="24" y="14"/>
                  </a:cxn>
                  <a:cxn ang="0">
                    <a:pos x="31" y="21"/>
                  </a:cxn>
                  <a:cxn ang="0">
                    <a:pos x="43" y="23"/>
                  </a:cxn>
                  <a:cxn ang="0">
                    <a:pos x="36" y="17"/>
                  </a:cxn>
                  <a:cxn ang="0">
                    <a:pos x="33" y="14"/>
                  </a:cxn>
                  <a:cxn ang="0">
                    <a:pos x="33" y="9"/>
                  </a:cxn>
                  <a:cxn ang="0">
                    <a:pos x="40" y="9"/>
                  </a:cxn>
                  <a:cxn ang="0">
                    <a:pos x="47" y="14"/>
                  </a:cxn>
                  <a:cxn ang="0">
                    <a:pos x="52" y="16"/>
                  </a:cxn>
                  <a:cxn ang="0">
                    <a:pos x="62" y="19"/>
                  </a:cxn>
                  <a:cxn ang="0">
                    <a:pos x="62" y="9"/>
                  </a:cxn>
                  <a:cxn ang="0">
                    <a:pos x="48" y="7"/>
                  </a:cxn>
                  <a:cxn ang="0">
                    <a:pos x="43" y="2"/>
                  </a:cxn>
                  <a:cxn ang="0">
                    <a:pos x="47" y="0"/>
                  </a:cxn>
                  <a:cxn ang="0">
                    <a:pos x="52" y="0"/>
                  </a:cxn>
                  <a:cxn ang="0">
                    <a:pos x="62" y="2"/>
                  </a:cxn>
                  <a:cxn ang="0">
                    <a:pos x="76" y="5"/>
                  </a:cxn>
                  <a:cxn ang="0">
                    <a:pos x="79" y="4"/>
                  </a:cxn>
                  <a:cxn ang="0">
                    <a:pos x="86" y="2"/>
                  </a:cxn>
                  <a:cxn ang="0">
                    <a:pos x="93" y="5"/>
                  </a:cxn>
                  <a:cxn ang="0">
                    <a:pos x="96" y="14"/>
                  </a:cxn>
                  <a:cxn ang="0">
                    <a:pos x="95" y="21"/>
                  </a:cxn>
                  <a:cxn ang="0">
                    <a:pos x="93" y="29"/>
                  </a:cxn>
                  <a:cxn ang="0">
                    <a:pos x="90" y="36"/>
                  </a:cxn>
                  <a:cxn ang="0">
                    <a:pos x="91" y="47"/>
                  </a:cxn>
                  <a:cxn ang="0">
                    <a:pos x="78" y="47"/>
                  </a:cxn>
                  <a:cxn ang="0">
                    <a:pos x="71" y="48"/>
                  </a:cxn>
                  <a:cxn ang="0">
                    <a:pos x="66" y="48"/>
                  </a:cxn>
                  <a:cxn ang="0">
                    <a:pos x="62" y="48"/>
                  </a:cxn>
                  <a:cxn ang="0">
                    <a:pos x="57" y="47"/>
                  </a:cxn>
                  <a:cxn ang="0">
                    <a:pos x="55" y="47"/>
                  </a:cxn>
                  <a:cxn ang="0">
                    <a:pos x="55" y="43"/>
                  </a:cxn>
                  <a:cxn ang="0">
                    <a:pos x="59" y="41"/>
                  </a:cxn>
                  <a:cxn ang="0">
                    <a:pos x="59" y="38"/>
                  </a:cxn>
                  <a:cxn ang="0">
                    <a:pos x="59" y="36"/>
                  </a:cxn>
                  <a:cxn ang="0">
                    <a:pos x="64" y="31"/>
                  </a:cxn>
                  <a:cxn ang="0">
                    <a:pos x="71" y="29"/>
                  </a:cxn>
                  <a:cxn ang="0">
                    <a:pos x="67" y="28"/>
                  </a:cxn>
                  <a:cxn ang="0">
                    <a:pos x="66" y="28"/>
                  </a:cxn>
                  <a:cxn ang="0">
                    <a:pos x="55" y="28"/>
                  </a:cxn>
                  <a:cxn ang="0">
                    <a:pos x="47" y="29"/>
                  </a:cxn>
                  <a:cxn ang="0">
                    <a:pos x="36" y="31"/>
                  </a:cxn>
                  <a:cxn ang="0">
                    <a:pos x="28" y="33"/>
                  </a:cxn>
                  <a:cxn ang="0">
                    <a:pos x="23" y="29"/>
                  </a:cxn>
                  <a:cxn ang="0">
                    <a:pos x="23" y="26"/>
                  </a:cxn>
                  <a:cxn ang="0">
                    <a:pos x="14" y="26"/>
                  </a:cxn>
                  <a:cxn ang="0">
                    <a:pos x="14" y="21"/>
                  </a:cxn>
                  <a:cxn ang="0">
                    <a:pos x="5" y="19"/>
                  </a:cxn>
                  <a:cxn ang="0">
                    <a:pos x="0" y="16"/>
                  </a:cxn>
                  <a:cxn ang="0">
                    <a:pos x="0" y="7"/>
                  </a:cxn>
                  <a:cxn ang="0">
                    <a:pos x="4" y="12"/>
                  </a:cxn>
                </a:cxnLst>
                <a:rect l="0" t="0" r="r" b="b"/>
                <a:pathLst>
                  <a:path w="96" h="48">
                    <a:moveTo>
                      <a:pt x="4" y="12"/>
                    </a:moveTo>
                    <a:lnTo>
                      <a:pt x="0" y="7"/>
                    </a:lnTo>
                    <a:lnTo>
                      <a:pt x="0" y="2"/>
                    </a:lnTo>
                    <a:lnTo>
                      <a:pt x="2" y="2"/>
                    </a:lnTo>
                    <a:lnTo>
                      <a:pt x="5" y="2"/>
                    </a:lnTo>
                    <a:lnTo>
                      <a:pt x="14" y="5"/>
                    </a:lnTo>
                    <a:lnTo>
                      <a:pt x="24" y="14"/>
                    </a:lnTo>
                    <a:lnTo>
                      <a:pt x="31" y="21"/>
                    </a:lnTo>
                    <a:lnTo>
                      <a:pt x="43" y="23"/>
                    </a:lnTo>
                    <a:lnTo>
                      <a:pt x="36" y="17"/>
                    </a:lnTo>
                    <a:lnTo>
                      <a:pt x="33" y="14"/>
                    </a:lnTo>
                    <a:lnTo>
                      <a:pt x="33" y="9"/>
                    </a:lnTo>
                    <a:lnTo>
                      <a:pt x="40" y="9"/>
                    </a:lnTo>
                    <a:lnTo>
                      <a:pt x="47" y="14"/>
                    </a:lnTo>
                    <a:lnTo>
                      <a:pt x="52" y="16"/>
                    </a:lnTo>
                    <a:lnTo>
                      <a:pt x="62" y="19"/>
                    </a:lnTo>
                    <a:lnTo>
                      <a:pt x="62" y="9"/>
                    </a:lnTo>
                    <a:lnTo>
                      <a:pt x="48" y="7"/>
                    </a:lnTo>
                    <a:lnTo>
                      <a:pt x="43" y="2"/>
                    </a:lnTo>
                    <a:lnTo>
                      <a:pt x="47" y="0"/>
                    </a:lnTo>
                    <a:lnTo>
                      <a:pt x="52" y="0"/>
                    </a:lnTo>
                    <a:lnTo>
                      <a:pt x="62" y="2"/>
                    </a:lnTo>
                    <a:lnTo>
                      <a:pt x="76" y="5"/>
                    </a:lnTo>
                    <a:lnTo>
                      <a:pt x="79" y="4"/>
                    </a:lnTo>
                    <a:lnTo>
                      <a:pt x="86" y="2"/>
                    </a:lnTo>
                    <a:lnTo>
                      <a:pt x="93" y="5"/>
                    </a:lnTo>
                    <a:lnTo>
                      <a:pt x="96" y="14"/>
                    </a:lnTo>
                    <a:lnTo>
                      <a:pt x="95" y="21"/>
                    </a:lnTo>
                    <a:lnTo>
                      <a:pt x="93" y="29"/>
                    </a:lnTo>
                    <a:lnTo>
                      <a:pt x="90" y="36"/>
                    </a:lnTo>
                    <a:lnTo>
                      <a:pt x="91" y="47"/>
                    </a:lnTo>
                    <a:lnTo>
                      <a:pt x="78" y="47"/>
                    </a:lnTo>
                    <a:lnTo>
                      <a:pt x="71" y="48"/>
                    </a:lnTo>
                    <a:lnTo>
                      <a:pt x="66" y="48"/>
                    </a:lnTo>
                    <a:lnTo>
                      <a:pt x="62" y="48"/>
                    </a:lnTo>
                    <a:lnTo>
                      <a:pt x="57" y="47"/>
                    </a:lnTo>
                    <a:lnTo>
                      <a:pt x="55" y="47"/>
                    </a:lnTo>
                    <a:lnTo>
                      <a:pt x="55" y="43"/>
                    </a:lnTo>
                    <a:lnTo>
                      <a:pt x="59" y="41"/>
                    </a:lnTo>
                    <a:lnTo>
                      <a:pt x="59" y="38"/>
                    </a:lnTo>
                    <a:lnTo>
                      <a:pt x="59" y="36"/>
                    </a:lnTo>
                    <a:lnTo>
                      <a:pt x="64" y="31"/>
                    </a:lnTo>
                    <a:lnTo>
                      <a:pt x="71" y="29"/>
                    </a:lnTo>
                    <a:lnTo>
                      <a:pt x="67" y="28"/>
                    </a:lnTo>
                    <a:lnTo>
                      <a:pt x="66" y="28"/>
                    </a:lnTo>
                    <a:lnTo>
                      <a:pt x="55" y="28"/>
                    </a:lnTo>
                    <a:lnTo>
                      <a:pt x="47" y="29"/>
                    </a:lnTo>
                    <a:lnTo>
                      <a:pt x="36" y="31"/>
                    </a:lnTo>
                    <a:lnTo>
                      <a:pt x="28" y="33"/>
                    </a:lnTo>
                    <a:lnTo>
                      <a:pt x="23" y="29"/>
                    </a:lnTo>
                    <a:lnTo>
                      <a:pt x="23" y="26"/>
                    </a:lnTo>
                    <a:lnTo>
                      <a:pt x="14" y="26"/>
                    </a:lnTo>
                    <a:lnTo>
                      <a:pt x="14" y="21"/>
                    </a:lnTo>
                    <a:lnTo>
                      <a:pt x="5" y="19"/>
                    </a:lnTo>
                    <a:lnTo>
                      <a:pt x="0" y="16"/>
                    </a:lnTo>
                    <a:lnTo>
                      <a:pt x="0" y="7"/>
                    </a:lnTo>
                    <a:lnTo>
                      <a:pt x="4" y="12"/>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576" name="Freeform 313"/>
              <p:cNvSpPr>
                <a:spLocks/>
              </p:cNvSpPr>
              <p:nvPr/>
            </p:nvSpPr>
            <p:spPr bwMode="auto">
              <a:xfrm>
                <a:off x="2029619" y="2078038"/>
                <a:ext cx="90488" cy="53975"/>
              </a:xfrm>
              <a:custGeom>
                <a:avLst/>
                <a:gdLst/>
                <a:ahLst/>
                <a:cxnLst>
                  <a:cxn ang="0">
                    <a:pos x="45" y="34"/>
                  </a:cxn>
                  <a:cxn ang="0">
                    <a:pos x="35" y="31"/>
                  </a:cxn>
                  <a:cxn ang="0">
                    <a:pos x="19" y="26"/>
                  </a:cxn>
                  <a:cxn ang="0">
                    <a:pos x="6" y="20"/>
                  </a:cxn>
                  <a:cxn ang="0">
                    <a:pos x="0" y="19"/>
                  </a:cxn>
                  <a:cxn ang="0">
                    <a:pos x="6" y="15"/>
                  </a:cxn>
                  <a:cxn ang="0">
                    <a:pos x="12" y="17"/>
                  </a:cxn>
                  <a:cxn ang="0">
                    <a:pos x="14" y="12"/>
                  </a:cxn>
                  <a:cxn ang="0">
                    <a:pos x="16" y="7"/>
                  </a:cxn>
                  <a:cxn ang="0">
                    <a:pos x="19" y="2"/>
                  </a:cxn>
                  <a:cxn ang="0">
                    <a:pos x="26" y="0"/>
                  </a:cxn>
                  <a:cxn ang="0">
                    <a:pos x="33" y="2"/>
                  </a:cxn>
                  <a:cxn ang="0">
                    <a:pos x="43" y="10"/>
                  </a:cxn>
                  <a:cxn ang="0">
                    <a:pos x="52" y="17"/>
                  </a:cxn>
                  <a:cxn ang="0">
                    <a:pos x="57" y="26"/>
                  </a:cxn>
                  <a:cxn ang="0">
                    <a:pos x="50" y="31"/>
                  </a:cxn>
                  <a:cxn ang="0">
                    <a:pos x="45" y="34"/>
                  </a:cxn>
                </a:cxnLst>
                <a:rect l="0" t="0" r="r" b="b"/>
                <a:pathLst>
                  <a:path w="57" h="34">
                    <a:moveTo>
                      <a:pt x="45" y="34"/>
                    </a:moveTo>
                    <a:lnTo>
                      <a:pt x="35" y="31"/>
                    </a:lnTo>
                    <a:lnTo>
                      <a:pt x="19" y="26"/>
                    </a:lnTo>
                    <a:lnTo>
                      <a:pt x="6" y="20"/>
                    </a:lnTo>
                    <a:lnTo>
                      <a:pt x="0" y="19"/>
                    </a:lnTo>
                    <a:lnTo>
                      <a:pt x="6" y="15"/>
                    </a:lnTo>
                    <a:lnTo>
                      <a:pt x="12" y="17"/>
                    </a:lnTo>
                    <a:lnTo>
                      <a:pt x="14" y="12"/>
                    </a:lnTo>
                    <a:lnTo>
                      <a:pt x="16" y="7"/>
                    </a:lnTo>
                    <a:lnTo>
                      <a:pt x="19" y="2"/>
                    </a:lnTo>
                    <a:lnTo>
                      <a:pt x="26" y="0"/>
                    </a:lnTo>
                    <a:lnTo>
                      <a:pt x="33" y="2"/>
                    </a:lnTo>
                    <a:lnTo>
                      <a:pt x="43" y="10"/>
                    </a:lnTo>
                    <a:lnTo>
                      <a:pt x="52" y="17"/>
                    </a:lnTo>
                    <a:lnTo>
                      <a:pt x="57" y="26"/>
                    </a:lnTo>
                    <a:lnTo>
                      <a:pt x="50" y="31"/>
                    </a:lnTo>
                    <a:lnTo>
                      <a:pt x="45" y="34"/>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577" name="Freeform 314"/>
              <p:cNvSpPr>
                <a:spLocks/>
              </p:cNvSpPr>
              <p:nvPr/>
            </p:nvSpPr>
            <p:spPr bwMode="auto">
              <a:xfrm>
                <a:off x="2116932" y="1889125"/>
                <a:ext cx="117475" cy="95250"/>
              </a:xfrm>
              <a:custGeom>
                <a:avLst/>
                <a:gdLst/>
                <a:ahLst/>
                <a:cxnLst>
                  <a:cxn ang="0">
                    <a:pos x="74" y="12"/>
                  </a:cxn>
                  <a:cxn ang="0">
                    <a:pos x="69" y="16"/>
                  </a:cxn>
                  <a:cxn ang="0">
                    <a:pos x="66" y="21"/>
                  </a:cxn>
                  <a:cxn ang="0">
                    <a:pos x="59" y="26"/>
                  </a:cxn>
                  <a:cxn ang="0">
                    <a:pos x="54" y="33"/>
                  </a:cxn>
                  <a:cxn ang="0">
                    <a:pos x="45" y="38"/>
                  </a:cxn>
                  <a:cxn ang="0">
                    <a:pos x="37" y="41"/>
                  </a:cxn>
                  <a:cxn ang="0">
                    <a:pos x="26" y="38"/>
                  </a:cxn>
                  <a:cxn ang="0">
                    <a:pos x="23" y="45"/>
                  </a:cxn>
                  <a:cxn ang="0">
                    <a:pos x="30" y="45"/>
                  </a:cxn>
                  <a:cxn ang="0">
                    <a:pos x="25" y="53"/>
                  </a:cxn>
                  <a:cxn ang="0">
                    <a:pos x="18" y="60"/>
                  </a:cxn>
                  <a:cxn ang="0">
                    <a:pos x="7" y="60"/>
                  </a:cxn>
                  <a:cxn ang="0">
                    <a:pos x="7" y="52"/>
                  </a:cxn>
                  <a:cxn ang="0">
                    <a:pos x="7" y="47"/>
                  </a:cxn>
                  <a:cxn ang="0">
                    <a:pos x="2" y="35"/>
                  </a:cxn>
                  <a:cxn ang="0">
                    <a:pos x="0" y="22"/>
                  </a:cxn>
                  <a:cxn ang="0">
                    <a:pos x="0" y="12"/>
                  </a:cxn>
                  <a:cxn ang="0">
                    <a:pos x="6" y="12"/>
                  </a:cxn>
                  <a:cxn ang="0">
                    <a:pos x="12" y="12"/>
                  </a:cxn>
                  <a:cxn ang="0">
                    <a:pos x="11" y="10"/>
                  </a:cxn>
                  <a:cxn ang="0">
                    <a:pos x="12" y="9"/>
                  </a:cxn>
                  <a:cxn ang="0">
                    <a:pos x="14" y="4"/>
                  </a:cxn>
                  <a:cxn ang="0">
                    <a:pos x="26" y="0"/>
                  </a:cxn>
                  <a:cxn ang="0">
                    <a:pos x="38" y="0"/>
                  </a:cxn>
                  <a:cxn ang="0">
                    <a:pos x="50" y="4"/>
                  </a:cxn>
                  <a:cxn ang="0">
                    <a:pos x="61" y="5"/>
                  </a:cxn>
                  <a:cxn ang="0">
                    <a:pos x="74" y="7"/>
                  </a:cxn>
                  <a:cxn ang="0">
                    <a:pos x="74" y="9"/>
                  </a:cxn>
                  <a:cxn ang="0">
                    <a:pos x="74" y="12"/>
                  </a:cxn>
                </a:cxnLst>
                <a:rect l="0" t="0" r="r" b="b"/>
                <a:pathLst>
                  <a:path w="74" h="60">
                    <a:moveTo>
                      <a:pt x="74" y="12"/>
                    </a:moveTo>
                    <a:lnTo>
                      <a:pt x="69" y="16"/>
                    </a:lnTo>
                    <a:lnTo>
                      <a:pt x="66" y="21"/>
                    </a:lnTo>
                    <a:lnTo>
                      <a:pt x="59" y="26"/>
                    </a:lnTo>
                    <a:lnTo>
                      <a:pt x="54" y="33"/>
                    </a:lnTo>
                    <a:lnTo>
                      <a:pt x="45" y="38"/>
                    </a:lnTo>
                    <a:lnTo>
                      <a:pt x="37" y="41"/>
                    </a:lnTo>
                    <a:lnTo>
                      <a:pt x="26" y="38"/>
                    </a:lnTo>
                    <a:lnTo>
                      <a:pt x="23" y="45"/>
                    </a:lnTo>
                    <a:lnTo>
                      <a:pt x="30" y="45"/>
                    </a:lnTo>
                    <a:lnTo>
                      <a:pt x="25" y="53"/>
                    </a:lnTo>
                    <a:lnTo>
                      <a:pt x="18" y="60"/>
                    </a:lnTo>
                    <a:lnTo>
                      <a:pt x="7" y="60"/>
                    </a:lnTo>
                    <a:lnTo>
                      <a:pt x="7" y="52"/>
                    </a:lnTo>
                    <a:lnTo>
                      <a:pt x="7" y="47"/>
                    </a:lnTo>
                    <a:lnTo>
                      <a:pt x="2" y="35"/>
                    </a:lnTo>
                    <a:lnTo>
                      <a:pt x="0" y="22"/>
                    </a:lnTo>
                    <a:lnTo>
                      <a:pt x="0" y="12"/>
                    </a:lnTo>
                    <a:lnTo>
                      <a:pt x="6" y="12"/>
                    </a:lnTo>
                    <a:lnTo>
                      <a:pt x="12" y="12"/>
                    </a:lnTo>
                    <a:lnTo>
                      <a:pt x="11" y="10"/>
                    </a:lnTo>
                    <a:lnTo>
                      <a:pt x="12" y="9"/>
                    </a:lnTo>
                    <a:lnTo>
                      <a:pt x="14" y="4"/>
                    </a:lnTo>
                    <a:lnTo>
                      <a:pt x="26" y="0"/>
                    </a:lnTo>
                    <a:lnTo>
                      <a:pt x="38" y="0"/>
                    </a:lnTo>
                    <a:lnTo>
                      <a:pt x="50" y="4"/>
                    </a:lnTo>
                    <a:lnTo>
                      <a:pt x="61" y="5"/>
                    </a:lnTo>
                    <a:lnTo>
                      <a:pt x="74" y="7"/>
                    </a:lnTo>
                    <a:lnTo>
                      <a:pt x="74" y="9"/>
                    </a:lnTo>
                    <a:lnTo>
                      <a:pt x="74" y="12"/>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578" name="Freeform 315"/>
              <p:cNvSpPr>
                <a:spLocks/>
              </p:cNvSpPr>
              <p:nvPr/>
            </p:nvSpPr>
            <p:spPr bwMode="auto">
              <a:xfrm>
                <a:off x="1874044" y="1717675"/>
                <a:ext cx="41275" cy="31750"/>
              </a:xfrm>
              <a:custGeom>
                <a:avLst/>
                <a:gdLst/>
                <a:ahLst/>
                <a:cxnLst>
                  <a:cxn ang="0">
                    <a:pos x="26" y="15"/>
                  </a:cxn>
                  <a:cxn ang="0">
                    <a:pos x="23" y="19"/>
                  </a:cxn>
                  <a:cxn ang="0">
                    <a:pos x="19" y="20"/>
                  </a:cxn>
                  <a:cxn ang="0">
                    <a:pos x="12" y="17"/>
                  </a:cxn>
                  <a:cxn ang="0">
                    <a:pos x="7" y="12"/>
                  </a:cxn>
                  <a:cxn ang="0">
                    <a:pos x="0" y="5"/>
                  </a:cxn>
                  <a:cxn ang="0">
                    <a:pos x="0" y="0"/>
                  </a:cxn>
                  <a:cxn ang="0">
                    <a:pos x="7" y="0"/>
                  </a:cxn>
                  <a:cxn ang="0">
                    <a:pos x="14" y="5"/>
                  </a:cxn>
                  <a:cxn ang="0">
                    <a:pos x="19" y="10"/>
                  </a:cxn>
                  <a:cxn ang="0">
                    <a:pos x="26" y="15"/>
                  </a:cxn>
                </a:cxnLst>
                <a:rect l="0" t="0" r="r" b="b"/>
                <a:pathLst>
                  <a:path w="26" h="20">
                    <a:moveTo>
                      <a:pt x="26" y="15"/>
                    </a:moveTo>
                    <a:lnTo>
                      <a:pt x="23" y="19"/>
                    </a:lnTo>
                    <a:lnTo>
                      <a:pt x="19" y="20"/>
                    </a:lnTo>
                    <a:lnTo>
                      <a:pt x="12" y="17"/>
                    </a:lnTo>
                    <a:lnTo>
                      <a:pt x="7" y="12"/>
                    </a:lnTo>
                    <a:lnTo>
                      <a:pt x="0" y="5"/>
                    </a:lnTo>
                    <a:lnTo>
                      <a:pt x="0" y="0"/>
                    </a:lnTo>
                    <a:lnTo>
                      <a:pt x="7" y="0"/>
                    </a:lnTo>
                    <a:lnTo>
                      <a:pt x="14" y="5"/>
                    </a:lnTo>
                    <a:lnTo>
                      <a:pt x="19" y="10"/>
                    </a:lnTo>
                    <a:lnTo>
                      <a:pt x="26" y="15"/>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579" name="Freeform 316"/>
              <p:cNvSpPr>
                <a:spLocks/>
              </p:cNvSpPr>
              <p:nvPr/>
            </p:nvSpPr>
            <p:spPr bwMode="auto">
              <a:xfrm>
                <a:off x="1899444" y="1827213"/>
                <a:ext cx="26988" cy="20637"/>
              </a:xfrm>
              <a:custGeom>
                <a:avLst/>
                <a:gdLst/>
                <a:ahLst/>
                <a:cxnLst>
                  <a:cxn ang="0">
                    <a:pos x="14" y="0"/>
                  </a:cxn>
                  <a:cxn ang="0">
                    <a:pos x="15" y="3"/>
                  </a:cxn>
                  <a:cxn ang="0">
                    <a:pos x="17" y="6"/>
                  </a:cxn>
                  <a:cxn ang="0">
                    <a:pos x="14" y="12"/>
                  </a:cxn>
                  <a:cxn ang="0">
                    <a:pos x="10" y="13"/>
                  </a:cxn>
                  <a:cxn ang="0">
                    <a:pos x="3" y="13"/>
                  </a:cxn>
                  <a:cxn ang="0">
                    <a:pos x="0" y="13"/>
                  </a:cxn>
                  <a:cxn ang="0">
                    <a:pos x="3" y="3"/>
                  </a:cxn>
                  <a:cxn ang="0">
                    <a:pos x="14" y="0"/>
                  </a:cxn>
                </a:cxnLst>
                <a:rect l="0" t="0" r="r" b="b"/>
                <a:pathLst>
                  <a:path w="17" h="13">
                    <a:moveTo>
                      <a:pt x="14" y="0"/>
                    </a:moveTo>
                    <a:lnTo>
                      <a:pt x="15" y="3"/>
                    </a:lnTo>
                    <a:lnTo>
                      <a:pt x="17" y="6"/>
                    </a:lnTo>
                    <a:lnTo>
                      <a:pt x="14" y="12"/>
                    </a:lnTo>
                    <a:lnTo>
                      <a:pt x="10" y="13"/>
                    </a:lnTo>
                    <a:lnTo>
                      <a:pt x="3" y="13"/>
                    </a:lnTo>
                    <a:lnTo>
                      <a:pt x="0" y="13"/>
                    </a:lnTo>
                    <a:lnTo>
                      <a:pt x="3" y="3"/>
                    </a:lnTo>
                    <a:lnTo>
                      <a:pt x="14" y="0"/>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580" name="Freeform 317"/>
              <p:cNvSpPr>
                <a:spLocks/>
              </p:cNvSpPr>
              <p:nvPr/>
            </p:nvSpPr>
            <p:spPr bwMode="auto">
              <a:xfrm>
                <a:off x="1885157" y="1638300"/>
                <a:ext cx="150813" cy="79375"/>
              </a:xfrm>
              <a:custGeom>
                <a:avLst/>
                <a:gdLst/>
                <a:ahLst/>
                <a:cxnLst>
                  <a:cxn ang="0">
                    <a:pos x="62" y="36"/>
                  </a:cxn>
                  <a:cxn ang="0">
                    <a:pos x="50" y="34"/>
                  </a:cxn>
                  <a:cxn ang="0">
                    <a:pos x="38" y="34"/>
                  </a:cxn>
                  <a:cxn ang="0">
                    <a:pos x="31" y="31"/>
                  </a:cxn>
                  <a:cxn ang="0">
                    <a:pos x="23" y="33"/>
                  </a:cxn>
                  <a:cxn ang="0">
                    <a:pos x="12" y="31"/>
                  </a:cxn>
                  <a:cxn ang="0">
                    <a:pos x="9" y="29"/>
                  </a:cxn>
                  <a:cxn ang="0">
                    <a:pos x="14" y="24"/>
                  </a:cxn>
                  <a:cxn ang="0">
                    <a:pos x="23" y="22"/>
                  </a:cxn>
                  <a:cxn ang="0">
                    <a:pos x="23" y="19"/>
                  </a:cxn>
                  <a:cxn ang="0">
                    <a:pos x="23" y="17"/>
                  </a:cxn>
                  <a:cxn ang="0">
                    <a:pos x="11" y="17"/>
                  </a:cxn>
                  <a:cxn ang="0">
                    <a:pos x="5" y="17"/>
                  </a:cxn>
                  <a:cxn ang="0">
                    <a:pos x="7" y="14"/>
                  </a:cxn>
                  <a:cxn ang="0">
                    <a:pos x="9" y="12"/>
                  </a:cxn>
                  <a:cxn ang="0">
                    <a:pos x="2" y="10"/>
                  </a:cxn>
                  <a:cxn ang="0">
                    <a:pos x="0" y="3"/>
                  </a:cxn>
                  <a:cxn ang="0">
                    <a:pos x="9" y="2"/>
                  </a:cxn>
                  <a:cxn ang="0">
                    <a:pos x="17" y="0"/>
                  </a:cxn>
                  <a:cxn ang="0">
                    <a:pos x="28" y="3"/>
                  </a:cxn>
                  <a:cxn ang="0">
                    <a:pos x="36" y="9"/>
                  </a:cxn>
                  <a:cxn ang="0">
                    <a:pos x="40" y="7"/>
                  </a:cxn>
                  <a:cxn ang="0">
                    <a:pos x="47" y="5"/>
                  </a:cxn>
                  <a:cxn ang="0">
                    <a:pos x="55" y="10"/>
                  </a:cxn>
                  <a:cxn ang="0">
                    <a:pos x="60" y="17"/>
                  </a:cxn>
                  <a:cxn ang="0">
                    <a:pos x="64" y="14"/>
                  </a:cxn>
                  <a:cxn ang="0">
                    <a:pos x="69" y="12"/>
                  </a:cxn>
                  <a:cxn ang="0">
                    <a:pos x="78" y="17"/>
                  </a:cxn>
                  <a:cxn ang="0">
                    <a:pos x="85" y="24"/>
                  </a:cxn>
                  <a:cxn ang="0">
                    <a:pos x="81" y="26"/>
                  </a:cxn>
                  <a:cxn ang="0">
                    <a:pos x="81" y="29"/>
                  </a:cxn>
                  <a:cxn ang="0">
                    <a:pos x="88" y="34"/>
                  </a:cxn>
                  <a:cxn ang="0">
                    <a:pos x="95" y="43"/>
                  </a:cxn>
                  <a:cxn ang="0">
                    <a:pos x="91" y="48"/>
                  </a:cxn>
                  <a:cxn ang="0">
                    <a:pos x="85" y="50"/>
                  </a:cxn>
                  <a:cxn ang="0">
                    <a:pos x="76" y="46"/>
                  </a:cxn>
                  <a:cxn ang="0">
                    <a:pos x="72" y="43"/>
                  </a:cxn>
                  <a:cxn ang="0">
                    <a:pos x="67" y="38"/>
                  </a:cxn>
                  <a:cxn ang="0">
                    <a:pos x="62" y="36"/>
                  </a:cxn>
                </a:cxnLst>
                <a:rect l="0" t="0" r="r" b="b"/>
                <a:pathLst>
                  <a:path w="95" h="50">
                    <a:moveTo>
                      <a:pt x="62" y="36"/>
                    </a:moveTo>
                    <a:lnTo>
                      <a:pt x="50" y="34"/>
                    </a:lnTo>
                    <a:lnTo>
                      <a:pt x="38" y="34"/>
                    </a:lnTo>
                    <a:lnTo>
                      <a:pt x="31" y="31"/>
                    </a:lnTo>
                    <a:lnTo>
                      <a:pt x="23" y="33"/>
                    </a:lnTo>
                    <a:lnTo>
                      <a:pt x="12" y="31"/>
                    </a:lnTo>
                    <a:lnTo>
                      <a:pt x="9" y="29"/>
                    </a:lnTo>
                    <a:lnTo>
                      <a:pt x="14" y="24"/>
                    </a:lnTo>
                    <a:lnTo>
                      <a:pt x="23" y="22"/>
                    </a:lnTo>
                    <a:lnTo>
                      <a:pt x="23" y="19"/>
                    </a:lnTo>
                    <a:lnTo>
                      <a:pt x="23" y="17"/>
                    </a:lnTo>
                    <a:lnTo>
                      <a:pt x="11" y="17"/>
                    </a:lnTo>
                    <a:lnTo>
                      <a:pt x="5" y="17"/>
                    </a:lnTo>
                    <a:lnTo>
                      <a:pt x="7" y="14"/>
                    </a:lnTo>
                    <a:lnTo>
                      <a:pt x="9" y="12"/>
                    </a:lnTo>
                    <a:lnTo>
                      <a:pt x="2" y="10"/>
                    </a:lnTo>
                    <a:lnTo>
                      <a:pt x="0" y="3"/>
                    </a:lnTo>
                    <a:lnTo>
                      <a:pt x="9" y="2"/>
                    </a:lnTo>
                    <a:lnTo>
                      <a:pt x="17" y="0"/>
                    </a:lnTo>
                    <a:lnTo>
                      <a:pt x="28" y="3"/>
                    </a:lnTo>
                    <a:lnTo>
                      <a:pt x="36" y="9"/>
                    </a:lnTo>
                    <a:lnTo>
                      <a:pt x="40" y="7"/>
                    </a:lnTo>
                    <a:lnTo>
                      <a:pt x="47" y="5"/>
                    </a:lnTo>
                    <a:lnTo>
                      <a:pt x="55" y="10"/>
                    </a:lnTo>
                    <a:lnTo>
                      <a:pt x="60" y="17"/>
                    </a:lnTo>
                    <a:lnTo>
                      <a:pt x="64" y="14"/>
                    </a:lnTo>
                    <a:lnTo>
                      <a:pt x="69" y="12"/>
                    </a:lnTo>
                    <a:lnTo>
                      <a:pt x="78" y="17"/>
                    </a:lnTo>
                    <a:lnTo>
                      <a:pt x="85" y="24"/>
                    </a:lnTo>
                    <a:lnTo>
                      <a:pt x="81" y="26"/>
                    </a:lnTo>
                    <a:lnTo>
                      <a:pt x="81" y="29"/>
                    </a:lnTo>
                    <a:lnTo>
                      <a:pt x="88" y="34"/>
                    </a:lnTo>
                    <a:lnTo>
                      <a:pt x="95" y="43"/>
                    </a:lnTo>
                    <a:lnTo>
                      <a:pt x="91" y="48"/>
                    </a:lnTo>
                    <a:lnTo>
                      <a:pt x="85" y="50"/>
                    </a:lnTo>
                    <a:lnTo>
                      <a:pt x="76" y="46"/>
                    </a:lnTo>
                    <a:lnTo>
                      <a:pt x="72" y="43"/>
                    </a:lnTo>
                    <a:lnTo>
                      <a:pt x="67" y="38"/>
                    </a:lnTo>
                    <a:lnTo>
                      <a:pt x="62" y="36"/>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581" name="Freeform 318"/>
              <p:cNvSpPr>
                <a:spLocks/>
              </p:cNvSpPr>
              <p:nvPr/>
            </p:nvSpPr>
            <p:spPr bwMode="auto">
              <a:xfrm>
                <a:off x="1956594" y="1706563"/>
                <a:ext cx="30163" cy="11112"/>
              </a:xfrm>
              <a:custGeom>
                <a:avLst/>
                <a:gdLst/>
                <a:ahLst/>
                <a:cxnLst>
                  <a:cxn ang="0">
                    <a:pos x="2" y="7"/>
                  </a:cxn>
                  <a:cxn ang="0">
                    <a:pos x="0" y="3"/>
                  </a:cxn>
                  <a:cxn ang="0">
                    <a:pos x="7" y="0"/>
                  </a:cxn>
                  <a:cxn ang="0">
                    <a:pos x="12" y="0"/>
                  </a:cxn>
                  <a:cxn ang="0">
                    <a:pos x="19" y="3"/>
                  </a:cxn>
                  <a:cxn ang="0">
                    <a:pos x="10" y="5"/>
                  </a:cxn>
                  <a:cxn ang="0">
                    <a:pos x="2" y="7"/>
                  </a:cxn>
                </a:cxnLst>
                <a:rect l="0" t="0" r="r" b="b"/>
                <a:pathLst>
                  <a:path w="19" h="7">
                    <a:moveTo>
                      <a:pt x="2" y="7"/>
                    </a:moveTo>
                    <a:lnTo>
                      <a:pt x="0" y="3"/>
                    </a:lnTo>
                    <a:lnTo>
                      <a:pt x="7" y="0"/>
                    </a:lnTo>
                    <a:lnTo>
                      <a:pt x="12" y="0"/>
                    </a:lnTo>
                    <a:lnTo>
                      <a:pt x="19" y="3"/>
                    </a:lnTo>
                    <a:lnTo>
                      <a:pt x="10" y="5"/>
                    </a:lnTo>
                    <a:lnTo>
                      <a:pt x="2" y="7"/>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582" name="Freeform 319"/>
              <p:cNvSpPr>
                <a:spLocks/>
              </p:cNvSpPr>
              <p:nvPr/>
            </p:nvSpPr>
            <p:spPr bwMode="auto">
              <a:xfrm>
                <a:off x="2089944" y="1752600"/>
                <a:ext cx="396875" cy="123825"/>
              </a:xfrm>
              <a:custGeom>
                <a:avLst/>
                <a:gdLst/>
                <a:ahLst/>
                <a:cxnLst>
                  <a:cxn ang="0">
                    <a:pos x="244" y="53"/>
                  </a:cxn>
                  <a:cxn ang="0">
                    <a:pos x="246" y="59"/>
                  </a:cxn>
                  <a:cxn ang="0">
                    <a:pos x="244" y="69"/>
                  </a:cxn>
                  <a:cxn ang="0">
                    <a:pos x="220" y="76"/>
                  </a:cxn>
                  <a:cxn ang="0">
                    <a:pos x="200" y="74"/>
                  </a:cxn>
                  <a:cxn ang="0">
                    <a:pos x="189" y="71"/>
                  </a:cxn>
                  <a:cxn ang="0">
                    <a:pos x="145" y="76"/>
                  </a:cxn>
                  <a:cxn ang="0">
                    <a:pos x="126" y="76"/>
                  </a:cxn>
                  <a:cxn ang="0">
                    <a:pos x="119" y="69"/>
                  </a:cxn>
                  <a:cxn ang="0">
                    <a:pos x="105" y="72"/>
                  </a:cxn>
                  <a:cxn ang="0">
                    <a:pos x="86" y="74"/>
                  </a:cxn>
                  <a:cxn ang="0">
                    <a:pos x="66" y="60"/>
                  </a:cxn>
                  <a:cxn ang="0">
                    <a:pos x="64" y="48"/>
                  </a:cxn>
                  <a:cxn ang="0">
                    <a:pos x="57" y="33"/>
                  </a:cxn>
                  <a:cxn ang="0">
                    <a:pos x="43" y="23"/>
                  </a:cxn>
                  <a:cxn ang="0">
                    <a:pos x="28" y="23"/>
                  </a:cxn>
                  <a:cxn ang="0">
                    <a:pos x="4" y="10"/>
                  </a:cxn>
                  <a:cxn ang="0">
                    <a:pos x="5" y="0"/>
                  </a:cxn>
                  <a:cxn ang="0">
                    <a:pos x="28" y="2"/>
                  </a:cxn>
                  <a:cxn ang="0">
                    <a:pos x="48" y="14"/>
                  </a:cxn>
                  <a:cxn ang="0">
                    <a:pos x="66" y="16"/>
                  </a:cxn>
                  <a:cxn ang="0">
                    <a:pos x="76" y="14"/>
                  </a:cxn>
                  <a:cxn ang="0">
                    <a:pos x="79" y="19"/>
                  </a:cxn>
                  <a:cxn ang="0">
                    <a:pos x="95" y="24"/>
                  </a:cxn>
                  <a:cxn ang="0">
                    <a:pos x="83" y="29"/>
                  </a:cxn>
                  <a:cxn ang="0">
                    <a:pos x="91" y="38"/>
                  </a:cxn>
                  <a:cxn ang="0">
                    <a:pos x="105" y="41"/>
                  </a:cxn>
                  <a:cxn ang="0">
                    <a:pos x="102" y="43"/>
                  </a:cxn>
                  <a:cxn ang="0">
                    <a:pos x="110" y="47"/>
                  </a:cxn>
                  <a:cxn ang="0">
                    <a:pos x="145" y="52"/>
                  </a:cxn>
                  <a:cxn ang="0">
                    <a:pos x="162" y="48"/>
                  </a:cxn>
                  <a:cxn ang="0">
                    <a:pos x="177" y="45"/>
                  </a:cxn>
                  <a:cxn ang="0">
                    <a:pos x="189" y="40"/>
                  </a:cxn>
                  <a:cxn ang="0">
                    <a:pos x="208" y="40"/>
                  </a:cxn>
                  <a:cxn ang="0">
                    <a:pos x="234" y="41"/>
                  </a:cxn>
                  <a:cxn ang="0">
                    <a:pos x="250" y="53"/>
                  </a:cxn>
                  <a:cxn ang="0">
                    <a:pos x="244" y="53"/>
                  </a:cxn>
                </a:cxnLst>
                <a:rect l="0" t="0" r="r" b="b"/>
                <a:pathLst>
                  <a:path w="250" h="78">
                    <a:moveTo>
                      <a:pt x="248" y="52"/>
                    </a:moveTo>
                    <a:lnTo>
                      <a:pt x="244" y="53"/>
                    </a:lnTo>
                    <a:lnTo>
                      <a:pt x="243" y="59"/>
                    </a:lnTo>
                    <a:lnTo>
                      <a:pt x="246" y="59"/>
                    </a:lnTo>
                    <a:lnTo>
                      <a:pt x="250" y="60"/>
                    </a:lnTo>
                    <a:lnTo>
                      <a:pt x="244" y="69"/>
                    </a:lnTo>
                    <a:lnTo>
                      <a:pt x="234" y="74"/>
                    </a:lnTo>
                    <a:lnTo>
                      <a:pt x="220" y="76"/>
                    </a:lnTo>
                    <a:lnTo>
                      <a:pt x="207" y="78"/>
                    </a:lnTo>
                    <a:lnTo>
                      <a:pt x="200" y="74"/>
                    </a:lnTo>
                    <a:lnTo>
                      <a:pt x="198" y="69"/>
                    </a:lnTo>
                    <a:lnTo>
                      <a:pt x="189" y="71"/>
                    </a:lnTo>
                    <a:lnTo>
                      <a:pt x="184" y="76"/>
                    </a:lnTo>
                    <a:lnTo>
                      <a:pt x="145" y="76"/>
                    </a:lnTo>
                    <a:lnTo>
                      <a:pt x="134" y="76"/>
                    </a:lnTo>
                    <a:lnTo>
                      <a:pt x="126" y="76"/>
                    </a:lnTo>
                    <a:lnTo>
                      <a:pt x="119" y="72"/>
                    </a:lnTo>
                    <a:lnTo>
                      <a:pt x="119" y="69"/>
                    </a:lnTo>
                    <a:lnTo>
                      <a:pt x="112" y="69"/>
                    </a:lnTo>
                    <a:lnTo>
                      <a:pt x="105" y="72"/>
                    </a:lnTo>
                    <a:lnTo>
                      <a:pt x="98" y="78"/>
                    </a:lnTo>
                    <a:lnTo>
                      <a:pt x="86" y="74"/>
                    </a:lnTo>
                    <a:lnTo>
                      <a:pt x="76" y="69"/>
                    </a:lnTo>
                    <a:lnTo>
                      <a:pt x="66" y="60"/>
                    </a:lnTo>
                    <a:lnTo>
                      <a:pt x="62" y="53"/>
                    </a:lnTo>
                    <a:lnTo>
                      <a:pt x="64" y="48"/>
                    </a:lnTo>
                    <a:lnTo>
                      <a:pt x="67" y="47"/>
                    </a:lnTo>
                    <a:lnTo>
                      <a:pt x="57" y="33"/>
                    </a:lnTo>
                    <a:lnTo>
                      <a:pt x="48" y="21"/>
                    </a:lnTo>
                    <a:lnTo>
                      <a:pt x="43" y="23"/>
                    </a:lnTo>
                    <a:lnTo>
                      <a:pt x="38" y="26"/>
                    </a:lnTo>
                    <a:lnTo>
                      <a:pt x="28" y="23"/>
                    </a:lnTo>
                    <a:lnTo>
                      <a:pt x="16" y="17"/>
                    </a:lnTo>
                    <a:lnTo>
                      <a:pt x="4" y="10"/>
                    </a:lnTo>
                    <a:lnTo>
                      <a:pt x="0" y="7"/>
                    </a:lnTo>
                    <a:lnTo>
                      <a:pt x="5" y="0"/>
                    </a:lnTo>
                    <a:lnTo>
                      <a:pt x="16" y="0"/>
                    </a:lnTo>
                    <a:lnTo>
                      <a:pt x="28" y="2"/>
                    </a:lnTo>
                    <a:lnTo>
                      <a:pt x="40" y="9"/>
                    </a:lnTo>
                    <a:lnTo>
                      <a:pt x="48" y="14"/>
                    </a:lnTo>
                    <a:lnTo>
                      <a:pt x="60" y="17"/>
                    </a:lnTo>
                    <a:lnTo>
                      <a:pt x="66" y="16"/>
                    </a:lnTo>
                    <a:lnTo>
                      <a:pt x="71" y="14"/>
                    </a:lnTo>
                    <a:lnTo>
                      <a:pt x="76" y="14"/>
                    </a:lnTo>
                    <a:lnTo>
                      <a:pt x="79" y="14"/>
                    </a:lnTo>
                    <a:lnTo>
                      <a:pt x="79" y="19"/>
                    </a:lnTo>
                    <a:lnTo>
                      <a:pt x="88" y="23"/>
                    </a:lnTo>
                    <a:lnTo>
                      <a:pt x="95" y="24"/>
                    </a:lnTo>
                    <a:lnTo>
                      <a:pt x="103" y="29"/>
                    </a:lnTo>
                    <a:lnTo>
                      <a:pt x="83" y="29"/>
                    </a:lnTo>
                    <a:lnTo>
                      <a:pt x="86" y="35"/>
                    </a:lnTo>
                    <a:lnTo>
                      <a:pt x="91" y="38"/>
                    </a:lnTo>
                    <a:lnTo>
                      <a:pt x="98" y="38"/>
                    </a:lnTo>
                    <a:lnTo>
                      <a:pt x="105" y="41"/>
                    </a:lnTo>
                    <a:lnTo>
                      <a:pt x="103" y="41"/>
                    </a:lnTo>
                    <a:lnTo>
                      <a:pt x="102" y="43"/>
                    </a:lnTo>
                    <a:lnTo>
                      <a:pt x="105" y="47"/>
                    </a:lnTo>
                    <a:lnTo>
                      <a:pt x="110" y="47"/>
                    </a:lnTo>
                    <a:lnTo>
                      <a:pt x="128" y="48"/>
                    </a:lnTo>
                    <a:lnTo>
                      <a:pt x="145" y="52"/>
                    </a:lnTo>
                    <a:lnTo>
                      <a:pt x="153" y="50"/>
                    </a:lnTo>
                    <a:lnTo>
                      <a:pt x="162" y="48"/>
                    </a:lnTo>
                    <a:lnTo>
                      <a:pt x="169" y="47"/>
                    </a:lnTo>
                    <a:lnTo>
                      <a:pt x="177" y="45"/>
                    </a:lnTo>
                    <a:lnTo>
                      <a:pt x="183" y="41"/>
                    </a:lnTo>
                    <a:lnTo>
                      <a:pt x="189" y="40"/>
                    </a:lnTo>
                    <a:lnTo>
                      <a:pt x="198" y="40"/>
                    </a:lnTo>
                    <a:lnTo>
                      <a:pt x="208" y="40"/>
                    </a:lnTo>
                    <a:lnTo>
                      <a:pt x="222" y="40"/>
                    </a:lnTo>
                    <a:lnTo>
                      <a:pt x="234" y="41"/>
                    </a:lnTo>
                    <a:lnTo>
                      <a:pt x="243" y="45"/>
                    </a:lnTo>
                    <a:lnTo>
                      <a:pt x="250" y="53"/>
                    </a:lnTo>
                    <a:lnTo>
                      <a:pt x="246" y="53"/>
                    </a:lnTo>
                    <a:lnTo>
                      <a:pt x="244" y="53"/>
                    </a:lnTo>
                    <a:lnTo>
                      <a:pt x="248" y="52"/>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583" name="Freeform 320"/>
              <p:cNvSpPr>
                <a:spLocks/>
              </p:cNvSpPr>
              <p:nvPr/>
            </p:nvSpPr>
            <p:spPr bwMode="auto">
              <a:xfrm>
                <a:off x="2096294" y="1817688"/>
                <a:ext cx="69850" cy="52387"/>
              </a:xfrm>
              <a:custGeom>
                <a:avLst/>
                <a:gdLst/>
                <a:ahLst/>
                <a:cxnLst>
                  <a:cxn ang="0">
                    <a:pos x="7" y="12"/>
                  </a:cxn>
                  <a:cxn ang="0">
                    <a:pos x="12" y="6"/>
                  </a:cxn>
                  <a:cxn ang="0">
                    <a:pos x="22" y="0"/>
                  </a:cxn>
                  <a:cxn ang="0">
                    <a:pos x="27" y="0"/>
                  </a:cxn>
                  <a:cxn ang="0">
                    <a:pos x="36" y="6"/>
                  </a:cxn>
                  <a:cxn ang="0">
                    <a:pos x="41" y="11"/>
                  </a:cxn>
                  <a:cxn ang="0">
                    <a:pos x="44" y="18"/>
                  </a:cxn>
                  <a:cxn ang="0">
                    <a:pos x="41" y="28"/>
                  </a:cxn>
                  <a:cxn ang="0">
                    <a:pos x="34" y="33"/>
                  </a:cxn>
                  <a:cxn ang="0">
                    <a:pos x="27" y="30"/>
                  </a:cxn>
                  <a:cxn ang="0">
                    <a:pos x="15" y="26"/>
                  </a:cxn>
                  <a:cxn ang="0">
                    <a:pos x="3" y="21"/>
                  </a:cxn>
                  <a:cxn ang="0">
                    <a:pos x="0" y="19"/>
                  </a:cxn>
                  <a:cxn ang="0">
                    <a:pos x="3" y="12"/>
                  </a:cxn>
                  <a:cxn ang="0">
                    <a:pos x="7" y="12"/>
                  </a:cxn>
                </a:cxnLst>
                <a:rect l="0" t="0" r="r" b="b"/>
                <a:pathLst>
                  <a:path w="44" h="33">
                    <a:moveTo>
                      <a:pt x="7" y="12"/>
                    </a:moveTo>
                    <a:lnTo>
                      <a:pt x="12" y="6"/>
                    </a:lnTo>
                    <a:lnTo>
                      <a:pt x="22" y="0"/>
                    </a:lnTo>
                    <a:lnTo>
                      <a:pt x="27" y="0"/>
                    </a:lnTo>
                    <a:lnTo>
                      <a:pt x="36" y="6"/>
                    </a:lnTo>
                    <a:lnTo>
                      <a:pt x="41" y="11"/>
                    </a:lnTo>
                    <a:lnTo>
                      <a:pt x="44" y="18"/>
                    </a:lnTo>
                    <a:lnTo>
                      <a:pt x="41" y="28"/>
                    </a:lnTo>
                    <a:lnTo>
                      <a:pt x="34" y="33"/>
                    </a:lnTo>
                    <a:lnTo>
                      <a:pt x="27" y="30"/>
                    </a:lnTo>
                    <a:lnTo>
                      <a:pt x="15" y="26"/>
                    </a:lnTo>
                    <a:lnTo>
                      <a:pt x="3" y="21"/>
                    </a:lnTo>
                    <a:lnTo>
                      <a:pt x="0" y="19"/>
                    </a:lnTo>
                    <a:lnTo>
                      <a:pt x="3" y="12"/>
                    </a:lnTo>
                    <a:lnTo>
                      <a:pt x="7" y="12"/>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584" name="Freeform 321"/>
              <p:cNvSpPr>
                <a:spLocks/>
              </p:cNvSpPr>
              <p:nvPr/>
            </p:nvSpPr>
            <p:spPr bwMode="auto">
              <a:xfrm>
                <a:off x="2104232" y="1717675"/>
                <a:ext cx="61913" cy="19050"/>
              </a:xfrm>
              <a:custGeom>
                <a:avLst/>
                <a:gdLst/>
                <a:ahLst/>
                <a:cxnLst>
                  <a:cxn ang="0">
                    <a:pos x="34" y="0"/>
                  </a:cxn>
                  <a:cxn ang="0">
                    <a:pos x="36" y="0"/>
                  </a:cxn>
                  <a:cxn ang="0">
                    <a:pos x="39" y="0"/>
                  </a:cxn>
                  <a:cxn ang="0">
                    <a:pos x="39" y="3"/>
                  </a:cxn>
                  <a:cxn ang="0">
                    <a:pos x="39" y="7"/>
                  </a:cxn>
                  <a:cxn ang="0">
                    <a:pos x="38" y="10"/>
                  </a:cxn>
                  <a:cxn ang="0">
                    <a:pos x="33" y="12"/>
                  </a:cxn>
                  <a:cxn ang="0">
                    <a:pos x="26" y="10"/>
                  </a:cxn>
                  <a:cxn ang="0">
                    <a:pos x="14" y="8"/>
                  </a:cxn>
                  <a:cxn ang="0">
                    <a:pos x="3" y="7"/>
                  </a:cxn>
                  <a:cxn ang="0">
                    <a:pos x="0" y="7"/>
                  </a:cxn>
                  <a:cxn ang="0">
                    <a:pos x="5" y="2"/>
                  </a:cxn>
                  <a:cxn ang="0">
                    <a:pos x="14" y="0"/>
                  </a:cxn>
                  <a:cxn ang="0">
                    <a:pos x="24" y="0"/>
                  </a:cxn>
                  <a:cxn ang="0">
                    <a:pos x="34" y="0"/>
                  </a:cxn>
                </a:cxnLst>
                <a:rect l="0" t="0" r="r" b="b"/>
                <a:pathLst>
                  <a:path w="39" h="12">
                    <a:moveTo>
                      <a:pt x="34" y="0"/>
                    </a:moveTo>
                    <a:lnTo>
                      <a:pt x="36" y="0"/>
                    </a:lnTo>
                    <a:lnTo>
                      <a:pt x="39" y="0"/>
                    </a:lnTo>
                    <a:lnTo>
                      <a:pt x="39" y="3"/>
                    </a:lnTo>
                    <a:lnTo>
                      <a:pt x="39" y="7"/>
                    </a:lnTo>
                    <a:lnTo>
                      <a:pt x="38" y="10"/>
                    </a:lnTo>
                    <a:lnTo>
                      <a:pt x="33" y="12"/>
                    </a:lnTo>
                    <a:lnTo>
                      <a:pt x="26" y="10"/>
                    </a:lnTo>
                    <a:lnTo>
                      <a:pt x="14" y="8"/>
                    </a:lnTo>
                    <a:lnTo>
                      <a:pt x="3" y="7"/>
                    </a:lnTo>
                    <a:lnTo>
                      <a:pt x="0" y="7"/>
                    </a:lnTo>
                    <a:lnTo>
                      <a:pt x="5" y="2"/>
                    </a:lnTo>
                    <a:lnTo>
                      <a:pt x="14" y="0"/>
                    </a:lnTo>
                    <a:lnTo>
                      <a:pt x="24" y="0"/>
                    </a:lnTo>
                    <a:lnTo>
                      <a:pt x="34" y="0"/>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585" name="Freeform 322"/>
              <p:cNvSpPr>
                <a:spLocks/>
              </p:cNvSpPr>
              <p:nvPr/>
            </p:nvSpPr>
            <p:spPr bwMode="auto">
              <a:xfrm>
                <a:off x="2058194" y="1657350"/>
                <a:ext cx="73025" cy="53975"/>
              </a:xfrm>
              <a:custGeom>
                <a:avLst/>
                <a:gdLst/>
                <a:ahLst/>
                <a:cxnLst>
                  <a:cxn ang="0">
                    <a:pos x="10" y="33"/>
                  </a:cxn>
                  <a:cxn ang="0">
                    <a:pos x="12" y="27"/>
                  </a:cxn>
                  <a:cxn ang="0">
                    <a:pos x="15" y="27"/>
                  </a:cxn>
                  <a:cxn ang="0">
                    <a:pos x="5" y="17"/>
                  </a:cxn>
                  <a:cxn ang="0">
                    <a:pos x="0" y="9"/>
                  </a:cxn>
                  <a:cxn ang="0">
                    <a:pos x="3" y="2"/>
                  </a:cxn>
                  <a:cxn ang="0">
                    <a:pos x="10" y="0"/>
                  </a:cxn>
                  <a:cxn ang="0">
                    <a:pos x="17" y="5"/>
                  </a:cxn>
                  <a:cxn ang="0">
                    <a:pos x="29" y="9"/>
                  </a:cxn>
                  <a:cxn ang="0">
                    <a:pos x="31" y="12"/>
                  </a:cxn>
                  <a:cxn ang="0">
                    <a:pos x="37" y="14"/>
                  </a:cxn>
                  <a:cxn ang="0">
                    <a:pos x="43" y="14"/>
                  </a:cxn>
                  <a:cxn ang="0">
                    <a:pos x="46" y="19"/>
                  </a:cxn>
                  <a:cxn ang="0">
                    <a:pos x="44" y="24"/>
                  </a:cxn>
                  <a:cxn ang="0">
                    <a:pos x="46" y="33"/>
                  </a:cxn>
                  <a:cxn ang="0">
                    <a:pos x="32" y="33"/>
                  </a:cxn>
                  <a:cxn ang="0">
                    <a:pos x="20" y="34"/>
                  </a:cxn>
                  <a:cxn ang="0">
                    <a:pos x="12" y="34"/>
                  </a:cxn>
                  <a:cxn ang="0">
                    <a:pos x="10" y="33"/>
                  </a:cxn>
                </a:cxnLst>
                <a:rect l="0" t="0" r="r" b="b"/>
                <a:pathLst>
                  <a:path w="46" h="34">
                    <a:moveTo>
                      <a:pt x="10" y="33"/>
                    </a:moveTo>
                    <a:lnTo>
                      <a:pt x="12" y="27"/>
                    </a:lnTo>
                    <a:lnTo>
                      <a:pt x="15" y="27"/>
                    </a:lnTo>
                    <a:lnTo>
                      <a:pt x="5" y="17"/>
                    </a:lnTo>
                    <a:lnTo>
                      <a:pt x="0" y="9"/>
                    </a:lnTo>
                    <a:lnTo>
                      <a:pt x="3" y="2"/>
                    </a:lnTo>
                    <a:lnTo>
                      <a:pt x="10" y="0"/>
                    </a:lnTo>
                    <a:lnTo>
                      <a:pt x="17" y="5"/>
                    </a:lnTo>
                    <a:lnTo>
                      <a:pt x="29" y="9"/>
                    </a:lnTo>
                    <a:lnTo>
                      <a:pt x="31" y="12"/>
                    </a:lnTo>
                    <a:lnTo>
                      <a:pt x="37" y="14"/>
                    </a:lnTo>
                    <a:lnTo>
                      <a:pt x="43" y="14"/>
                    </a:lnTo>
                    <a:lnTo>
                      <a:pt x="46" y="19"/>
                    </a:lnTo>
                    <a:lnTo>
                      <a:pt x="44" y="24"/>
                    </a:lnTo>
                    <a:lnTo>
                      <a:pt x="46" y="33"/>
                    </a:lnTo>
                    <a:lnTo>
                      <a:pt x="32" y="33"/>
                    </a:lnTo>
                    <a:lnTo>
                      <a:pt x="20" y="34"/>
                    </a:lnTo>
                    <a:lnTo>
                      <a:pt x="12" y="34"/>
                    </a:lnTo>
                    <a:lnTo>
                      <a:pt x="10" y="33"/>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586" name="Freeform 323"/>
              <p:cNvSpPr>
                <a:spLocks/>
              </p:cNvSpPr>
              <p:nvPr/>
            </p:nvSpPr>
            <p:spPr bwMode="auto">
              <a:xfrm>
                <a:off x="2028032" y="1603375"/>
                <a:ext cx="30163" cy="15875"/>
              </a:xfrm>
              <a:custGeom>
                <a:avLst/>
                <a:gdLst/>
                <a:ahLst/>
                <a:cxnLst>
                  <a:cxn ang="0">
                    <a:pos x="19" y="0"/>
                  </a:cxn>
                  <a:cxn ang="0">
                    <a:pos x="19" y="10"/>
                  </a:cxn>
                  <a:cxn ang="0">
                    <a:pos x="10" y="10"/>
                  </a:cxn>
                  <a:cxn ang="0">
                    <a:pos x="3" y="6"/>
                  </a:cxn>
                  <a:cxn ang="0">
                    <a:pos x="0" y="0"/>
                  </a:cxn>
                  <a:cxn ang="0">
                    <a:pos x="10" y="0"/>
                  </a:cxn>
                  <a:cxn ang="0">
                    <a:pos x="19" y="0"/>
                  </a:cxn>
                </a:cxnLst>
                <a:rect l="0" t="0" r="r" b="b"/>
                <a:pathLst>
                  <a:path w="19" h="10">
                    <a:moveTo>
                      <a:pt x="19" y="0"/>
                    </a:moveTo>
                    <a:lnTo>
                      <a:pt x="19" y="10"/>
                    </a:lnTo>
                    <a:lnTo>
                      <a:pt x="10" y="10"/>
                    </a:lnTo>
                    <a:lnTo>
                      <a:pt x="3" y="6"/>
                    </a:lnTo>
                    <a:lnTo>
                      <a:pt x="0" y="0"/>
                    </a:lnTo>
                    <a:lnTo>
                      <a:pt x="10" y="0"/>
                    </a:lnTo>
                    <a:lnTo>
                      <a:pt x="19" y="0"/>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587" name="Freeform 324"/>
              <p:cNvSpPr>
                <a:spLocks/>
              </p:cNvSpPr>
              <p:nvPr/>
            </p:nvSpPr>
            <p:spPr bwMode="auto">
              <a:xfrm>
                <a:off x="2108994" y="1531938"/>
                <a:ext cx="249238" cy="168275"/>
              </a:xfrm>
              <a:custGeom>
                <a:avLst/>
                <a:gdLst/>
                <a:ahLst/>
                <a:cxnLst>
                  <a:cxn ang="0">
                    <a:pos x="112" y="43"/>
                  </a:cxn>
                  <a:cxn ang="0">
                    <a:pos x="109" y="33"/>
                  </a:cxn>
                  <a:cxn ang="0">
                    <a:pos x="114" y="33"/>
                  </a:cxn>
                  <a:cxn ang="0">
                    <a:pos x="121" y="41"/>
                  </a:cxn>
                  <a:cxn ang="0">
                    <a:pos x="128" y="48"/>
                  </a:cxn>
                  <a:cxn ang="0">
                    <a:pos x="124" y="57"/>
                  </a:cxn>
                  <a:cxn ang="0">
                    <a:pos x="133" y="57"/>
                  </a:cxn>
                  <a:cxn ang="0">
                    <a:pos x="157" y="64"/>
                  </a:cxn>
                  <a:cxn ang="0">
                    <a:pos x="157" y="70"/>
                  </a:cxn>
                  <a:cxn ang="0">
                    <a:pos x="145" y="74"/>
                  </a:cxn>
                  <a:cxn ang="0">
                    <a:pos x="131" y="81"/>
                  </a:cxn>
                  <a:cxn ang="0">
                    <a:pos x="121" y="89"/>
                  </a:cxn>
                  <a:cxn ang="0">
                    <a:pos x="112" y="79"/>
                  </a:cxn>
                  <a:cxn ang="0">
                    <a:pos x="107" y="88"/>
                  </a:cxn>
                  <a:cxn ang="0">
                    <a:pos x="114" y="96"/>
                  </a:cxn>
                  <a:cxn ang="0">
                    <a:pos x="103" y="103"/>
                  </a:cxn>
                  <a:cxn ang="0">
                    <a:pos x="86" y="94"/>
                  </a:cxn>
                  <a:cxn ang="0">
                    <a:pos x="74" y="106"/>
                  </a:cxn>
                  <a:cxn ang="0">
                    <a:pos x="54" y="96"/>
                  </a:cxn>
                  <a:cxn ang="0">
                    <a:pos x="60" y="93"/>
                  </a:cxn>
                  <a:cxn ang="0">
                    <a:pos x="45" y="89"/>
                  </a:cxn>
                  <a:cxn ang="0">
                    <a:pos x="36" y="81"/>
                  </a:cxn>
                  <a:cxn ang="0">
                    <a:pos x="54" y="72"/>
                  </a:cxn>
                  <a:cxn ang="0">
                    <a:pos x="76" y="70"/>
                  </a:cxn>
                  <a:cxn ang="0">
                    <a:pos x="55" y="67"/>
                  </a:cxn>
                  <a:cxn ang="0">
                    <a:pos x="40" y="70"/>
                  </a:cxn>
                  <a:cxn ang="0">
                    <a:pos x="33" y="64"/>
                  </a:cxn>
                  <a:cxn ang="0">
                    <a:pos x="23" y="69"/>
                  </a:cxn>
                  <a:cxn ang="0">
                    <a:pos x="17" y="64"/>
                  </a:cxn>
                  <a:cxn ang="0">
                    <a:pos x="30" y="57"/>
                  </a:cxn>
                  <a:cxn ang="0">
                    <a:pos x="9" y="53"/>
                  </a:cxn>
                  <a:cxn ang="0">
                    <a:pos x="0" y="41"/>
                  </a:cxn>
                  <a:cxn ang="0">
                    <a:pos x="14" y="43"/>
                  </a:cxn>
                  <a:cxn ang="0">
                    <a:pos x="24" y="43"/>
                  </a:cxn>
                  <a:cxn ang="0">
                    <a:pos x="21" y="38"/>
                  </a:cxn>
                  <a:cxn ang="0">
                    <a:pos x="7" y="33"/>
                  </a:cxn>
                  <a:cxn ang="0">
                    <a:pos x="9" y="26"/>
                  </a:cxn>
                  <a:cxn ang="0">
                    <a:pos x="24" y="27"/>
                  </a:cxn>
                  <a:cxn ang="0">
                    <a:pos x="33" y="26"/>
                  </a:cxn>
                  <a:cxn ang="0">
                    <a:pos x="28" y="22"/>
                  </a:cxn>
                  <a:cxn ang="0">
                    <a:pos x="17" y="19"/>
                  </a:cxn>
                  <a:cxn ang="0">
                    <a:pos x="23" y="10"/>
                  </a:cxn>
                  <a:cxn ang="0">
                    <a:pos x="43" y="10"/>
                  </a:cxn>
                  <a:cxn ang="0">
                    <a:pos x="28" y="0"/>
                  </a:cxn>
                  <a:cxn ang="0">
                    <a:pos x="60" y="5"/>
                  </a:cxn>
                  <a:cxn ang="0">
                    <a:pos x="67" y="15"/>
                  </a:cxn>
                  <a:cxn ang="0">
                    <a:pos x="76" y="27"/>
                  </a:cxn>
                  <a:cxn ang="0">
                    <a:pos x="97" y="29"/>
                  </a:cxn>
                  <a:cxn ang="0">
                    <a:pos x="105" y="43"/>
                  </a:cxn>
                </a:cxnLst>
                <a:rect l="0" t="0" r="r" b="b"/>
                <a:pathLst>
                  <a:path w="157" h="106">
                    <a:moveTo>
                      <a:pt x="105" y="43"/>
                    </a:moveTo>
                    <a:lnTo>
                      <a:pt x="112" y="43"/>
                    </a:lnTo>
                    <a:lnTo>
                      <a:pt x="112" y="36"/>
                    </a:lnTo>
                    <a:lnTo>
                      <a:pt x="109" y="33"/>
                    </a:lnTo>
                    <a:lnTo>
                      <a:pt x="110" y="33"/>
                    </a:lnTo>
                    <a:lnTo>
                      <a:pt x="114" y="33"/>
                    </a:lnTo>
                    <a:lnTo>
                      <a:pt x="119" y="34"/>
                    </a:lnTo>
                    <a:lnTo>
                      <a:pt x="121" y="41"/>
                    </a:lnTo>
                    <a:lnTo>
                      <a:pt x="124" y="45"/>
                    </a:lnTo>
                    <a:lnTo>
                      <a:pt x="128" y="48"/>
                    </a:lnTo>
                    <a:lnTo>
                      <a:pt x="126" y="51"/>
                    </a:lnTo>
                    <a:lnTo>
                      <a:pt x="124" y="57"/>
                    </a:lnTo>
                    <a:lnTo>
                      <a:pt x="128" y="58"/>
                    </a:lnTo>
                    <a:lnTo>
                      <a:pt x="133" y="57"/>
                    </a:lnTo>
                    <a:lnTo>
                      <a:pt x="143" y="58"/>
                    </a:lnTo>
                    <a:lnTo>
                      <a:pt x="157" y="64"/>
                    </a:lnTo>
                    <a:lnTo>
                      <a:pt x="157" y="67"/>
                    </a:lnTo>
                    <a:lnTo>
                      <a:pt x="157" y="70"/>
                    </a:lnTo>
                    <a:lnTo>
                      <a:pt x="150" y="72"/>
                    </a:lnTo>
                    <a:lnTo>
                      <a:pt x="145" y="74"/>
                    </a:lnTo>
                    <a:lnTo>
                      <a:pt x="136" y="76"/>
                    </a:lnTo>
                    <a:lnTo>
                      <a:pt x="131" y="81"/>
                    </a:lnTo>
                    <a:lnTo>
                      <a:pt x="126" y="86"/>
                    </a:lnTo>
                    <a:lnTo>
                      <a:pt x="121" y="89"/>
                    </a:lnTo>
                    <a:lnTo>
                      <a:pt x="114" y="86"/>
                    </a:lnTo>
                    <a:lnTo>
                      <a:pt x="112" y="79"/>
                    </a:lnTo>
                    <a:lnTo>
                      <a:pt x="109" y="82"/>
                    </a:lnTo>
                    <a:lnTo>
                      <a:pt x="107" y="88"/>
                    </a:lnTo>
                    <a:lnTo>
                      <a:pt x="110" y="91"/>
                    </a:lnTo>
                    <a:lnTo>
                      <a:pt x="114" y="96"/>
                    </a:lnTo>
                    <a:lnTo>
                      <a:pt x="103" y="96"/>
                    </a:lnTo>
                    <a:lnTo>
                      <a:pt x="103" y="103"/>
                    </a:lnTo>
                    <a:lnTo>
                      <a:pt x="95" y="100"/>
                    </a:lnTo>
                    <a:lnTo>
                      <a:pt x="86" y="94"/>
                    </a:lnTo>
                    <a:lnTo>
                      <a:pt x="83" y="103"/>
                    </a:lnTo>
                    <a:lnTo>
                      <a:pt x="74" y="106"/>
                    </a:lnTo>
                    <a:lnTo>
                      <a:pt x="60" y="103"/>
                    </a:lnTo>
                    <a:lnTo>
                      <a:pt x="54" y="96"/>
                    </a:lnTo>
                    <a:lnTo>
                      <a:pt x="57" y="94"/>
                    </a:lnTo>
                    <a:lnTo>
                      <a:pt x="60" y="93"/>
                    </a:lnTo>
                    <a:lnTo>
                      <a:pt x="52" y="91"/>
                    </a:lnTo>
                    <a:lnTo>
                      <a:pt x="45" y="89"/>
                    </a:lnTo>
                    <a:lnTo>
                      <a:pt x="38" y="84"/>
                    </a:lnTo>
                    <a:lnTo>
                      <a:pt x="36" y="81"/>
                    </a:lnTo>
                    <a:lnTo>
                      <a:pt x="40" y="74"/>
                    </a:lnTo>
                    <a:lnTo>
                      <a:pt x="54" y="72"/>
                    </a:lnTo>
                    <a:lnTo>
                      <a:pt x="66" y="70"/>
                    </a:lnTo>
                    <a:lnTo>
                      <a:pt x="76" y="70"/>
                    </a:lnTo>
                    <a:lnTo>
                      <a:pt x="64" y="67"/>
                    </a:lnTo>
                    <a:lnTo>
                      <a:pt x="55" y="67"/>
                    </a:lnTo>
                    <a:lnTo>
                      <a:pt x="45" y="69"/>
                    </a:lnTo>
                    <a:lnTo>
                      <a:pt x="40" y="70"/>
                    </a:lnTo>
                    <a:lnTo>
                      <a:pt x="35" y="67"/>
                    </a:lnTo>
                    <a:lnTo>
                      <a:pt x="33" y="64"/>
                    </a:lnTo>
                    <a:lnTo>
                      <a:pt x="26" y="65"/>
                    </a:lnTo>
                    <a:lnTo>
                      <a:pt x="23" y="69"/>
                    </a:lnTo>
                    <a:lnTo>
                      <a:pt x="17" y="65"/>
                    </a:lnTo>
                    <a:lnTo>
                      <a:pt x="17" y="64"/>
                    </a:lnTo>
                    <a:lnTo>
                      <a:pt x="23" y="60"/>
                    </a:lnTo>
                    <a:lnTo>
                      <a:pt x="30" y="57"/>
                    </a:lnTo>
                    <a:lnTo>
                      <a:pt x="17" y="55"/>
                    </a:lnTo>
                    <a:lnTo>
                      <a:pt x="9" y="53"/>
                    </a:lnTo>
                    <a:lnTo>
                      <a:pt x="2" y="48"/>
                    </a:lnTo>
                    <a:lnTo>
                      <a:pt x="0" y="41"/>
                    </a:lnTo>
                    <a:lnTo>
                      <a:pt x="7" y="41"/>
                    </a:lnTo>
                    <a:lnTo>
                      <a:pt x="14" y="43"/>
                    </a:lnTo>
                    <a:lnTo>
                      <a:pt x="23" y="45"/>
                    </a:lnTo>
                    <a:lnTo>
                      <a:pt x="24" y="43"/>
                    </a:lnTo>
                    <a:lnTo>
                      <a:pt x="28" y="41"/>
                    </a:lnTo>
                    <a:lnTo>
                      <a:pt x="21" y="38"/>
                    </a:lnTo>
                    <a:lnTo>
                      <a:pt x="14" y="36"/>
                    </a:lnTo>
                    <a:lnTo>
                      <a:pt x="7" y="33"/>
                    </a:lnTo>
                    <a:lnTo>
                      <a:pt x="5" y="31"/>
                    </a:lnTo>
                    <a:lnTo>
                      <a:pt x="9" y="26"/>
                    </a:lnTo>
                    <a:lnTo>
                      <a:pt x="17" y="26"/>
                    </a:lnTo>
                    <a:lnTo>
                      <a:pt x="24" y="27"/>
                    </a:lnTo>
                    <a:lnTo>
                      <a:pt x="31" y="29"/>
                    </a:lnTo>
                    <a:lnTo>
                      <a:pt x="33" y="26"/>
                    </a:lnTo>
                    <a:lnTo>
                      <a:pt x="36" y="24"/>
                    </a:lnTo>
                    <a:lnTo>
                      <a:pt x="28" y="22"/>
                    </a:lnTo>
                    <a:lnTo>
                      <a:pt x="23" y="24"/>
                    </a:lnTo>
                    <a:lnTo>
                      <a:pt x="17" y="19"/>
                    </a:lnTo>
                    <a:lnTo>
                      <a:pt x="16" y="15"/>
                    </a:lnTo>
                    <a:lnTo>
                      <a:pt x="23" y="10"/>
                    </a:lnTo>
                    <a:lnTo>
                      <a:pt x="35" y="10"/>
                    </a:lnTo>
                    <a:lnTo>
                      <a:pt x="43" y="10"/>
                    </a:lnTo>
                    <a:lnTo>
                      <a:pt x="33" y="7"/>
                    </a:lnTo>
                    <a:lnTo>
                      <a:pt x="28" y="0"/>
                    </a:lnTo>
                    <a:lnTo>
                      <a:pt x="43" y="2"/>
                    </a:lnTo>
                    <a:lnTo>
                      <a:pt x="60" y="5"/>
                    </a:lnTo>
                    <a:lnTo>
                      <a:pt x="66" y="8"/>
                    </a:lnTo>
                    <a:lnTo>
                      <a:pt x="67" y="15"/>
                    </a:lnTo>
                    <a:lnTo>
                      <a:pt x="69" y="22"/>
                    </a:lnTo>
                    <a:lnTo>
                      <a:pt x="76" y="27"/>
                    </a:lnTo>
                    <a:lnTo>
                      <a:pt x="86" y="27"/>
                    </a:lnTo>
                    <a:lnTo>
                      <a:pt x="97" y="29"/>
                    </a:lnTo>
                    <a:lnTo>
                      <a:pt x="102" y="34"/>
                    </a:lnTo>
                    <a:lnTo>
                      <a:pt x="105" y="43"/>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588" name="Freeform 325"/>
              <p:cNvSpPr>
                <a:spLocks/>
              </p:cNvSpPr>
              <p:nvPr/>
            </p:nvSpPr>
            <p:spPr bwMode="auto">
              <a:xfrm>
                <a:off x="2312194" y="2233613"/>
                <a:ext cx="163513" cy="103187"/>
              </a:xfrm>
              <a:custGeom>
                <a:avLst/>
                <a:gdLst/>
                <a:ahLst/>
                <a:cxnLst>
                  <a:cxn ang="0">
                    <a:pos x="6" y="45"/>
                  </a:cxn>
                  <a:cxn ang="0">
                    <a:pos x="10" y="41"/>
                  </a:cxn>
                  <a:cxn ang="0">
                    <a:pos x="12" y="38"/>
                  </a:cxn>
                  <a:cxn ang="0">
                    <a:pos x="12" y="32"/>
                  </a:cxn>
                  <a:cxn ang="0">
                    <a:pos x="12" y="31"/>
                  </a:cxn>
                  <a:cxn ang="0">
                    <a:pos x="12" y="20"/>
                  </a:cxn>
                  <a:cxn ang="0">
                    <a:pos x="13" y="12"/>
                  </a:cxn>
                  <a:cxn ang="0">
                    <a:pos x="18" y="3"/>
                  </a:cxn>
                  <a:cxn ang="0">
                    <a:pos x="29" y="0"/>
                  </a:cxn>
                  <a:cxn ang="0">
                    <a:pos x="32" y="7"/>
                  </a:cxn>
                  <a:cxn ang="0">
                    <a:pos x="36" y="14"/>
                  </a:cxn>
                  <a:cxn ang="0">
                    <a:pos x="37" y="12"/>
                  </a:cxn>
                  <a:cxn ang="0">
                    <a:pos x="41" y="10"/>
                  </a:cxn>
                  <a:cxn ang="0">
                    <a:pos x="48" y="15"/>
                  </a:cxn>
                  <a:cxn ang="0">
                    <a:pos x="58" y="20"/>
                  </a:cxn>
                  <a:cxn ang="0">
                    <a:pos x="67" y="22"/>
                  </a:cxn>
                  <a:cxn ang="0">
                    <a:pos x="77" y="31"/>
                  </a:cxn>
                  <a:cxn ang="0">
                    <a:pos x="77" y="34"/>
                  </a:cxn>
                  <a:cxn ang="0">
                    <a:pos x="80" y="39"/>
                  </a:cxn>
                  <a:cxn ang="0">
                    <a:pos x="92" y="45"/>
                  </a:cxn>
                  <a:cxn ang="0">
                    <a:pos x="103" y="50"/>
                  </a:cxn>
                  <a:cxn ang="0">
                    <a:pos x="94" y="53"/>
                  </a:cxn>
                  <a:cxn ang="0">
                    <a:pos x="86" y="55"/>
                  </a:cxn>
                  <a:cxn ang="0">
                    <a:pos x="77" y="55"/>
                  </a:cxn>
                  <a:cxn ang="0">
                    <a:pos x="72" y="55"/>
                  </a:cxn>
                  <a:cxn ang="0">
                    <a:pos x="68" y="51"/>
                  </a:cxn>
                  <a:cxn ang="0">
                    <a:pos x="61" y="48"/>
                  </a:cxn>
                  <a:cxn ang="0">
                    <a:pos x="55" y="43"/>
                  </a:cxn>
                  <a:cxn ang="0">
                    <a:pos x="53" y="43"/>
                  </a:cxn>
                  <a:cxn ang="0">
                    <a:pos x="49" y="50"/>
                  </a:cxn>
                  <a:cxn ang="0">
                    <a:pos x="43" y="57"/>
                  </a:cxn>
                  <a:cxn ang="0">
                    <a:pos x="34" y="60"/>
                  </a:cxn>
                  <a:cxn ang="0">
                    <a:pos x="29" y="60"/>
                  </a:cxn>
                  <a:cxn ang="0">
                    <a:pos x="25" y="63"/>
                  </a:cxn>
                  <a:cxn ang="0">
                    <a:pos x="24" y="65"/>
                  </a:cxn>
                  <a:cxn ang="0">
                    <a:pos x="18" y="62"/>
                  </a:cxn>
                  <a:cxn ang="0">
                    <a:pos x="20" y="55"/>
                  </a:cxn>
                  <a:cxn ang="0">
                    <a:pos x="8" y="53"/>
                  </a:cxn>
                  <a:cxn ang="0">
                    <a:pos x="0" y="55"/>
                  </a:cxn>
                  <a:cxn ang="0">
                    <a:pos x="1" y="46"/>
                  </a:cxn>
                  <a:cxn ang="0">
                    <a:pos x="6" y="45"/>
                  </a:cxn>
                </a:cxnLst>
                <a:rect l="0" t="0" r="r" b="b"/>
                <a:pathLst>
                  <a:path w="103" h="65">
                    <a:moveTo>
                      <a:pt x="6" y="45"/>
                    </a:moveTo>
                    <a:lnTo>
                      <a:pt x="10" y="41"/>
                    </a:lnTo>
                    <a:lnTo>
                      <a:pt x="12" y="38"/>
                    </a:lnTo>
                    <a:lnTo>
                      <a:pt x="12" y="32"/>
                    </a:lnTo>
                    <a:lnTo>
                      <a:pt x="12" y="31"/>
                    </a:lnTo>
                    <a:lnTo>
                      <a:pt x="12" y="20"/>
                    </a:lnTo>
                    <a:lnTo>
                      <a:pt x="13" y="12"/>
                    </a:lnTo>
                    <a:lnTo>
                      <a:pt x="18" y="3"/>
                    </a:lnTo>
                    <a:lnTo>
                      <a:pt x="29" y="0"/>
                    </a:lnTo>
                    <a:lnTo>
                      <a:pt x="32" y="7"/>
                    </a:lnTo>
                    <a:lnTo>
                      <a:pt x="36" y="14"/>
                    </a:lnTo>
                    <a:lnTo>
                      <a:pt x="37" y="12"/>
                    </a:lnTo>
                    <a:lnTo>
                      <a:pt x="41" y="10"/>
                    </a:lnTo>
                    <a:lnTo>
                      <a:pt x="48" y="15"/>
                    </a:lnTo>
                    <a:lnTo>
                      <a:pt x="58" y="20"/>
                    </a:lnTo>
                    <a:lnTo>
                      <a:pt x="67" y="22"/>
                    </a:lnTo>
                    <a:lnTo>
                      <a:pt x="77" y="31"/>
                    </a:lnTo>
                    <a:lnTo>
                      <a:pt x="77" y="34"/>
                    </a:lnTo>
                    <a:lnTo>
                      <a:pt x="80" y="39"/>
                    </a:lnTo>
                    <a:lnTo>
                      <a:pt x="92" y="45"/>
                    </a:lnTo>
                    <a:lnTo>
                      <a:pt x="103" y="50"/>
                    </a:lnTo>
                    <a:lnTo>
                      <a:pt x="94" y="53"/>
                    </a:lnTo>
                    <a:lnTo>
                      <a:pt x="86" y="55"/>
                    </a:lnTo>
                    <a:lnTo>
                      <a:pt x="77" y="55"/>
                    </a:lnTo>
                    <a:lnTo>
                      <a:pt x="72" y="55"/>
                    </a:lnTo>
                    <a:lnTo>
                      <a:pt x="68" y="51"/>
                    </a:lnTo>
                    <a:lnTo>
                      <a:pt x="61" y="48"/>
                    </a:lnTo>
                    <a:lnTo>
                      <a:pt x="55" y="43"/>
                    </a:lnTo>
                    <a:lnTo>
                      <a:pt x="53" y="43"/>
                    </a:lnTo>
                    <a:lnTo>
                      <a:pt x="49" y="50"/>
                    </a:lnTo>
                    <a:lnTo>
                      <a:pt x="43" y="57"/>
                    </a:lnTo>
                    <a:lnTo>
                      <a:pt x="34" y="60"/>
                    </a:lnTo>
                    <a:lnTo>
                      <a:pt x="29" y="60"/>
                    </a:lnTo>
                    <a:lnTo>
                      <a:pt x="25" y="63"/>
                    </a:lnTo>
                    <a:lnTo>
                      <a:pt x="24" y="65"/>
                    </a:lnTo>
                    <a:lnTo>
                      <a:pt x="18" y="62"/>
                    </a:lnTo>
                    <a:lnTo>
                      <a:pt x="20" y="55"/>
                    </a:lnTo>
                    <a:lnTo>
                      <a:pt x="8" y="53"/>
                    </a:lnTo>
                    <a:lnTo>
                      <a:pt x="0" y="55"/>
                    </a:lnTo>
                    <a:lnTo>
                      <a:pt x="1" y="46"/>
                    </a:lnTo>
                    <a:lnTo>
                      <a:pt x="6" y="45"/>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589" name="Freeform 326"/>
              <p:cNvSpPr>
                <a:spLocks/>
              </p:cNvSpPr>
              <p:nvPr/>
            </p:nvSpPr>
            <p:spPr bwMode="auto">
              <a:xfrm>
                <a:off x="2543969" y="2139950"/>
                <a:ext cx="49213" cy="41275"/>
              </a:xfrm>
              <a:custGeom>
                <a:avLst/>
                <a:gdLst/>
                <a:ahLst/>
                <a:cxnLst>
                  <a:cxn ang="0">
                    <a:pos x="31" y="14"/>
                  </a:cxn>
                  <a:cxn ang="0">
                    <a:pos x="24" y="23"/>
                  </a:cxn>
                  <a:cxn ang="0">
                    <a:pos x="12" y="26"/>
                  </a:cxn>
                  <a:cxn ang="0">
                    <a:pos x="3" y="23"/>
                  </a:cxn>
                  <a:cxn ang="0">
                    <a:pos x="0" y="14"/>
                  </a:cxn>
                  <a:cxn ang="0">
                    <a:pos x="3" y="2"/>
                  </a:cxn>
                  <a:cxn ang="0">
                    <a:pos x="15" y="0"/>
                  </a:cxn>
                  <a:cxn ang="0">
                    <a:pos x="26" y="4"/>
                  </a:cxn>
                  <a:cxn ang="0">
                    <a:pos x="31" y="14"/>
                  </a:cxn>
                </a:cxnLst>
                <a:rect l="0" t="0" r="r" b="b"/>
                <a:pathLst>
                  <a:path w="31" h="26">
                    <a:moveTo>
                      <a:pt x="31" y="14"/>
                    </a:moveTo>
                    <a:lnTo>
                      <a:pt x="24" y="23"/>
                    </a:lnTo>
                    <a:lnTo>
                      <a:pt x="12" y="26"/>
                    </a:lnTo>
                    <a:lnTo>
                      <a:pt x="3" y="23"/>
                    </a:lnTo>
                    <a:lnTo>
                      <a:pt x="0" y="14"/>
                    </a:lnTo>
                    <a:lnTo>
                      <a:pt x="3" y="2"/>
                    </a:lnTo>
                    <a:lnTo>
                      <a:pt x="15" y="0"/>
                    </a:lnTo>
                    <a:lnTo>
                      <a:pt x="26" y="4"/>
                    </a:lnTo>
                    <a:lnTo>
                      <a:pt x="31" y="14"/>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590" name="Freeform 327"/>
              <p:cNvSpPr>
                <a:spLocks/>
              </p:cNvSpPr>
              <p:nvPr/>
            </p:nvSpPr>
            <p:spPr bwMode="auto">
              <a:xfrm>
                <a:off x="2393157" y="2339975"/>
                <a:ext cx="41275" cy="31750"/>
              </a:xfrm>
              <a:custGeom>
                <a:avLst/>
                <a:gdLst/>
                <a:ahLst/>
                <a:cxnLst>
                  <a:cxn ang="0">
                    <a:pos x="10" y="2"/>
                  </a:cxn>
                  <a:cxn ang="0">
                    <a:pos x="19" y="0"/>
                  </a:cxn>
                  <a:cxn ang="0">
                    <a:pos x="26" y="3"/>
                  </a:cxn>
                  <a:cxn ang="0">
                    <a:pos x="14" y="14"/>
                  </a:cxn>
                  <a:cxn ang="0">
                    <a:pos x="0" y="20"/>
                  </a:cxn>
                  <a:cxn ang="0">
                    <a:pos x="0" y="14"/>
                  </a:cxn>
                  <a:cxn ang="0">
                    <a:pos x="5" y="7"/>
                  </a:cxn>
                  <a:cxn ang="0">
                    <a:pos x="10" y="2"/>
                  </a:cxn>
                </a:cxnLst>
                <a:rect l="0" t="0" r="r" b="b"/>
                <a:pathLst>
                  <a:path w="26" h="20">
                    <a:moveTo>
                      <a:pt x="10" y="2"/>
                    </a:moveTo>
                    <a:lnTo>
                      <a:pt x="19" y="0"/>
                    </a:lnTo>
                    <a:lnTo>
                      <a:pt x="26" y="3"/>
                    </a:lnTo>
                    <a:lnTo>
                      <a:pt x="14" y="14"/>
                    </a:lnTo>
                    <a:lnTo>
                      <a:pt x="0" y="20"/>
                    </a:lnTo>
                    <a:lnTo>
                      <a:pt x="0" y="14"/>
                    </a:lnTo>
                    <a:lnTo>
                      <a:pt x="5" y="7"/>
                    </a:lnTo>
                    <a:lnTo>
                      <a:pt x="10" y="2"/>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591" name="Freeform 328"/>
              <p:cNvSpPr>
                <a:spLocks/>
              </p:cNvSpPr>
              <p:nvPr/>
            </p:nvSpPr>
            <p:spPr bwMode="auto">
              <a:xfrm>
                <a:off x="2458244" y="1908175"/>
                <a:ext cx="107950" cy="46037"/>
              </a:xfrm>
              <a:custGeom>
                <a:avLst/>
                <a:gdLst/>
                <a:ahLst/>
                <a:cxnLst>
                  <a:cxn ang="0">
                    <a:pos x="25" y="29"/>
                  </a:cxn>
                  <a:cxn ang="0">
                    <a:pos x="11" y="26"/>
                  </a:cxn>
                  <a:cxn ang="0">
                    <a:pos x="11" y="17"/>
                  </a:cxn>
                  <a:cxn ang="0">
                    <a:pos x="2" y="12"/>
                  </a:cxn>
                  <a:cxn ang="0">
                    <a:pos x="0" y="7"/>
                  </a:cxn>
                  <a:cxn ang="0">
                    <a:pos x="2" y="0"/>
                  </a:cxn>
                  <a:cxn ang="0">
                    <a:pos x="9" y="0"/>
                  </a:cxn>
                  <a:cxn ang="0">
                    <a:pos x="21" y="2"/>
                  </a:cxn>
                  <a:cxn ang="0">
                    <a:pos x="33" y="4"/>
                  </a:cxn>
                  <a:cxn ang="0">
                    <a:pos x="42" y="4"/>
                  </a:cxn>
                  <a:cxn ang="0">
                    <a:pos x="52" y="9"/>
                  </a:cxn>
                  <a:cxn ang="0">
                    <a:pos x="59" y="14"/>
                  </a:cxn>
                  <a:cxn ang="0">
                    <a:pos x="68" y="19"/>
                  </a:cxn>
                  <a:cxn ang="0">
                    <a:pos x="64" y="24"/>
                  </a:cxn>
                  <a:cxn ang="0">
                    <a:pos x="59" y="28"/>
                  </a:cxn>
                  <a:cxn ang="0">
                    <a:pos x="50" y="26"/>
                  </a:cxn>
                  <a:cxn ang="0">
                    <a:pos x="43" y="24"/>
                  </a:cxn>
                  <a:cxn ang="0">
                    <a:pos x="35" y="26"/>
                  </a:cxn>
                  <a:cxn ang="0">
                    <a:pos x="25" y="29"/>
                  </a:cxn>
                </a:cxnLst>
                <a:rect l="0" t="0" r="r" b="b"/>
                <a:pathLst>
                  <a:path w="68" h="29">
                    <a:moveTo>
                      <a:pt x="25" y="29"/>
                    </a:moveTo>
                    <a:lnTo>
                      <a:pt x="11" y="26"/>
                    </a:lnTo>
                    <a:lnTo>
                      <a:pt x="11" y="17"/>
                    </a:lnTo>
                    <a:lnTo>
                      <a:pt x="2" y="12"/>
                    </a:lnTo>
                    <a:lnTo>
                      <a:pt x="0" y="7"/>
                    </a:lnTo>
                    <a:lnTo>
                      <a:pt x="2" y="0"/>
                    </a:lnTo>
                    <a:lnTo>
                      <a:pt x="9" y="0"/>
                    </a:lnTo>
                    <a:lnTo>
                      <a:pt x="21" y="2"/>
                    </a:lnTo>
                    <a:lnTo>
                      <a:pt x="33" y="4"/>
                    </a:lnTo>
                    <a:lnTo>
                      <a:pt x="42" y="4"/>
                    </a:lnTo>
                    <a:lnTo>
                      <a:pt x="52" y="9"/>
                    </a:lnTo>
                    <a:lnTo>
                      <a:pt x="59" y="14"/>
                    </a:lnTo>
                    <a:lnTo>
                      <a:pt x="68" y="19"/>
                    </a:lnTo>
                    <a:lnTo>
                      <a:pt x="64" y="24"/>
                    </a:lnTo>
                    <a:lnTo>
                      <a:pt x="59" y="28"/>
                    </a:lnTo>
                    <a:lnTo>
                      <a:pt x="50" y="26"/>
                    </a:lnTo>
                    <a:lnTo>
                      <a:pt x="43" y="24"/>
                    </a:lnTo>
                    <a:lnTo>
                      <a:pt x="35" y="26"/>
                    </a:lnTo>
                    <a:lnTo>
                      <a:pt x="25" y="29"/>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592" name="Freeform 329"/>
              <p:cNvSpPr>
                <a:spLocks/>
              </p:cNvSpPr>
              <p:nvPr/>
            </p:nvSpPr>
            <p:spPr bwMode="auto">
              <a:xfrm>
                <a:off x="2467769" y="2363788"/>
                <a:ext cx="26988" cy="25400"/>
              </a:xfrm>
              <a:custGeom>
                <a:avLst/>
                <a:gdLst/>
                <a:ahLst/>
                <a:cxnLst>
                  <a:cxn ang="0">
                    <a:pos x="17" y="4"/>
                  </a:cxn>
                  <a:cxn ang="0">
                    <a:pos x="12" y="11"/>
                  </a:cxn>
                  <a:cxn ang="0">
                    <a:pos x="8" y="16"/>
                  </a:cxn>
                  <a:cxn ang="0">
                    <a:pos x="3" y="12"/>
                  </a:cxn>
                  <a:cxn ang="0">
                    <a:pos x="0" y="9"/>
                  </a:cxn>
                  <a:cxn ang="0">
                    <a:pos x="5" y="0"/>
                  </a:cxn>
                  <a:cxn ang="0">
                    <a:pos x="17" y="4"/>
                  </a:cxn>
                </a:cxnLst>
                <a:rect l="0" t="0" r="r" b="b"/>
                <a:pathLst>
                  <a:path w="17" h="16">
                    <a:moveTo>
                      <a:pt x="17" y="4"/>
                    </a:moveTo>
                    <a:lnTo>
                      <a:pt x="12" y="11"/>
                    </a:lnTo>
                    <a:lnTo>
                      <a:pt x="8" y="16"/>
                    </a:lnTo>
                    <a:lnTo>
                      <a:pt x="3" y="12"/>
                    </a:lnTo>
                    <a:lnTo>
                      <a:pt x="0" y="9"/>
                    </a:lnTo>
                    <a:lnTo>
                      <a:pt x="5" y="0"/>
                    </a:lnTo>
                    <a:lnTo>
                      <a:pt x="17" y="4"/>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593" name="Freeform 330"/>
              <p:cNvSpPr>
                <a:spLocks/>
              </p:cNvSpPr>
              <p:nvPr/>
            </p:nvSpPr>
            <p:spPr bwMode="auto">
              <a:xfrm>
                <a:off x="2601119" y="2143125"/>
                <a:ext cx="26988" cy="15875"/>
              </a:xfrm>
              <a:custGeom>
                <a:avLst/>
                <a:gdLst/>
                <a:ahLst/>
                <a:cxnLst>
                  <a:cxn ang="0">
                    <a:pos x="7" y="10"/>
                  </a:cxn>
                  <a:cxn ang="0">
                    <a:pos x="2" y="9"/>
                  </a:cxn>
                  <a:cxn ang="0">
                    <a:pos x="0" y="7"/>
                  </a:cxn>
                  <a:cxn ang="0">
                    <a:pos x="2" y="2"/>
                  </a:cxn>
                  <a:cxn ang="0">
                    <a:pos x="7" y="0"/>
                  </a:cxn>
                  <a:cxn ang="0">
                    <a:pos x="12" y="3"/>
                  </a:cxn>
                  <a:cxn ang="0">
                    <a:pos x="17" y="9"/>
                  </a:cxn>
                  <a:cxn ang="0">
                    <a:pos x="10" y="9"/>
                  </a:cxn>
                  <a:cxn ang="0">
                    <a:pos x="7" y="10"/>
                  </a:cxn>
                </a:cxnLst>
                <a:rect l="0" t="0" r="r" b="b"/>
                <a:pathLst>
                  <a:path w="17" h="10">
                    <a:moveTo>
                      <a:pt x="7" y="10"/>
                    </a:moveTo>
                    <a:lnTo>
                      <a:pt x="2" y="9"/>
                    </a:lnTo>
                    <a:lnTo>
                      <a:pt x="0" y="7"/>
                    </a:lnTo>
                    <a:lnTo>
                      <a:pt x="2" y="2"/>
                    </a:lnTo>
                    <a:lnTo>
                      <a:pt x="7" y="0"/>
                    </a:lnTo>
                    <a:lnTo>
                      <a:pt x="12" y="3"/>
                    </a:lnTo>
                    <a:lnTo>
                      <a:pt x="17" y="9"/>
                    </a:lnTo>
                    <a:lnTo>
                      <a:pt x="10" y="9"/>
                    </a:lnTo>
                    <a:lnTo>
                      <a:pt x="7" y="10"/>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594" name="Freeform 331"/>
              <p:cNvSpPr>
                <a:spLocks/>
              </p:cNvSpPr>
              <p:nvPr/>
            </p:nvSpPr>
            <p:spPr bwMode="auto">
              <a:xfrm>
                <a:off x="2497932" y="2100263"/>
                <a:ext cx="15875" cy="15875"/>
              </a:xfrm>
              <a:custGeom>
                <a:avLst/>
                <a:gdLst/>
                <a:ahLst/>
                <a:cxnLst>
                  <a:cxn ang="0">
                    <a:pos x="0" y="10"/>
                  </a:cxn>
                  <a:cxn ang="0">
                    <a:pos x="0" y="5"/>
                  </a:cxn>
                  <a:cxn ang="0">
                    <a:pos x="10" y="0"/>
                  </a:cxn>
                  <a:cxn ang="0">
                    <a:pos x="5" y="6"/>
                  </a:cxn>
                  <a:cxn ang="0">
                    <a:pos x="0" y="10"/>
                  </a:cxn>
                </a:cxnLst>
                <a:rect l="0" t="0" r="r" b="b"/>
                <a:pathLst>
                  <a:path w="10" h="10">
                    <a:moveTo>
                      <a:pt x="0" y="10"/>
                    </a:moveTo>
                    <a:lnTo>
                      <a:pt x="0" y="5"/>
                    </a:lnTo>
                    <a:lnTo>
                      <a:pt x="10" y="0"/>
                    </a:lnTo>
                    <a:lnTo>
                      <a:pt x="5" y="6"/>
                    </a:lnTo>
                    <a:lnTo>
                      <a:pt x="0" y="10"/>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595" name="Freeform 332"/>
              <p:cNvSpPr>
                <a:spLocks/>
              </p:cNvSpPr>
              <p:nvPr/>
            </p:nvSpPr>
            <p:spPr bwMode="auto">
              <a:xfrm>
                <a:off x="2243932" y="1905000"/>
                <a:ext cx="663575" cy="477837"/>
              </a:xfrm>
              <a:custGeom>
                <a:avLst/>
                <a:gdLst/>
                <a:ahLst/>
                <a:cxnLst>
                  <a:cxn ang="0">
                    <a:pos x="375" y="222"/>
                  </a:cxn>
                  <a:cxn ang="0">
                    <a:pos x="347" y="196"/>
                  </a:cxn>
                  <a:cxn ang="0">
                    <a:pos x="328" y="198"/>
                  </a:cxn>
                  <a:cxn ang="0">
                    <a:pos x="326" y="205"/>
                  </a:cxn>
                  <a:cxn ang="0">
                    <a:pos x="344" y="231"/>
                  </a:cxn>
                  <a:cxn ang="0">
                    <a:pos x="366" y="238"/>
                  </a:cxn>
                  <a:cxn ang="0">
                    <a:pos x="376" y="258"/>
                  </a:cxn>
                  <a:cxn ang="0">
                    <a:pos x="342" y="270"/>
                  </a:cxn>
                  <a:cxn ang="0">
                    <a:pos x="321" y="265"/>
                  </a:cxn>
                  <a:cxn ang="0">
                    <a:pos x="347" y="298"/>
                  </a:cxn>
                  <a:cxn ang="0">
                    <a:pos x="328" y="289"/>
                  </a:cxn>
                  <a:cxn ang="0">
                    <a:pos x="290" y="277"/>
                  </a:cxn>
                  <a:cxn ang="0">
                    <a:pos x="258" y="253"/>
                  </a:cxn>
                  <a:cxn ang="0">
                    <a:pos x="225" y="239"/>
                  </a:cxn>
                  <a:cxn ang="0">
                    <a:pos x="203" y="243"/>
                  </a:cxn>
                  <a:cxn ang="0">
                    <a:pos x="175" y="236"/>
                  </a:cxn>
                  <a:cxn ang="0">
                    <a:pos x="187" y="219"/>
                  </a:cxn>
                  <a:cxn ang="0">
                    <a:pos x="227" y="215"/>
                  </a:cxn>
                  <a:cxn ang="0">
                    <a:pos x="233" y="195"/>
                  </a:cxn>
                  <a:cxn ang="0">
                    <a:pos x="251" y="159"/>
                  </a:cxn>
                  <a:cxn ang="0">
                    <a:pos x="206" y="135"/>
                  </a:cxn>
                  <a:cxn ang="0">
                    <a:pos x="197" y="126"/>
                  </a:cxn>
                  <a:cxn ang="0">
                    <a:pos x="175" y="100"/>
                  </a:cxn>
                  <a:cxn ang="0">
                    <a:pos x="151" y="114"/>
                  </a:cxn>
                  <a:cxn ang="0">
                    <a:pos x="132" y="104"/>
                  </a:cxn>
                  <a:cxn ang="0">
                    <a:pos x="92" y="104"/>
                  </a:cxn>
                  <a:cxn ang="0">
                    <a:pos x="55" y="100"/>
                  </a:cxn>
                  <a:cxn ang="0">
                    <a:pos x="13" y="80"/>
                  </a:cxn>
                  <a:cxn ang="0">
                    <a:pos x="27" y="71"/>
                  </a:cxn>
                  <a:cxn ang="0">
                    <a:pos x="3" y="64"/>
                  </a:cxn>
                  <a:cxn ang="0">
                    <a:pos x="5" y="35"/>
                  </a:cxn>
                  <a:cxn ang="0">
                    <a:pos x="20" y="11"/>
                  </a:cxn>
                  <a:cxn ang="0">
                    <a:pos x="56" y="0"/>
                  </a:cxn>
                  <a:cxn ang="0">
                    <a:pos x="65" y="11"/>
                  </a:cxn>
                  <a:cxn ang="0">
                    <a:pos x="49" y="35"/>
                  </a:cxn>
                  <a:cxn ang="0">
                    <a:pos x="53" y="50"/>
                  </a:cxn>
                  <a:cxn ang="0">
                    <a:pos x="65" y="38"/>
                  </a:cxn>
                  <a:cxn ang="0">
                    <a:pos x="91" y="7"/>
                  </a:cxn>
                  <a:cxn ang="0">
                    <a:pos x="127" y="7"/>
                  </a:cxn>
                  <a:cxn ang="0">
                    <a:pos x="137" y="40"/>
                  </a:cxn>
                  <a:cxn ang="0">
                    <a:pos x="154" y="42"/>
                  </a:cxn>
                  <a:cxn ang="0">
                    <a:pos x="173" y="33"/>
                  </a:cxn>
                  <a:cxn ang="0">
                    <a:pos x="209" y="35"/>
                  </a:cxn>
                  <a:cxn ang="0">
                    <a:pos x="237" y="61"/>
                  </a:cxn>
                  <a:cxn ang="0">
                    <a:pos x="266" y="64"/>
                  </a:cxn>
                  <a:cxn ang="0">
                    <a:pos x="289" y="78"/>
                  </a:cxn>
                  <a:cxn ang="0">
                    <a:pos x="314" y="98"/>
                  </a:cxn>
                  <a:cxn ang="0">
                    <a:pos x="338" y="111"/>
                  </a:cxn>
                  <a:cxn ang="0">
                    <a:pos x="335" y="117"/>
                  </a:cxn>
                  <a:cxn ang="0">
                    <a:pos x="326" y="135"/>
                  </a:cxn>
                  <a:cxn ang="0">
                    <a:pos x="349" y="150"/>
                  </a:cxn>
                  <a:cxn ang="0">
                    <a:pos x="376" y="174"/>
                  </a:cxn>
                  <a:cxn ang="0">
                    <a:pos x="404" y="179"/>
                  </a:cxn>
                  <a:cxn ang="0">
                    <a:pos x="402" y="198"/>
                  </a:cxn>
                  <a:cxn ang="0">
                    <a:pos x="392" y="212"/>
                  </a:cxn>
                </a:cxnLst>
                <a:rect l="0" t="0" r="r" b="b"/>
                <a:pathLst>
                  <a:path w="418" h="301">
                    <a:moveTo>
                      <a:pt x="392" y="212"/>
                    </a:moveTo>
                    <a:lnTo>
                      <a:pt x="390" y="221"/>
                    </a:lnTo>
                    <a:lnTo>
                      <a:pt x="385" y="226"/>
                    </a:lnTo>
                    <a:lnTo>
                      <a:pt x="375" y="222"/>
                    </a:lnTo>
                    <a:lnTo>
                      <a:pt x="368" y="219"/>
                    </a:lnTo>
                    <a:lnTo>
                      <a:pt x="362" y="214"/>
                    </a:lnTo>
                    <a:lnTo>
                      <a:pt x="357" y="209"/>
                    </a:lnTo>
                    <a:lnTo>
                      <a:pt x="347" y="196"/>
                    </a:lnTo>
                    <a:lnTo>
                      <a:pt x="333" y="191"/>
                    </a:lnTo>
                    <a:lnTo>
                      <a:pt x="328" y="193"/>
                    </a:lnTo>
                    <a:lnTo>
                      <a:pt x="323" y="196"/>
                    </a:lnTo>
                    <a:lnTo>
                      <a:pt x="328" y="198"/>
                    </a:lnTo>
                    <a:lnTo>
                      <a:pt x="333" y="198"/>
                    </a:lnTo>
                    <a:lnTo>
                      <a:pt x="333" y="205"/>
                    </a:lnTo>
                    <a:lnTo>
                      <a:pt x="330" y="205"/>
                    </a:lnTo>
                    <a:lnTo>
                      <a:pt x="326" y="205"/>
                    </a:lnTo>
                    <a:lnTo>
                      <a:pt x="326" y="212"/>
                    </a:lnTo>
                    <a:lnTo>
                      <a:pt x="333" y="212"/>
                    </a:lnTo>
                    <a:lnTo>
                      <a:pt x="337" y="222"/>
                    </a:lnTo>
                    <a:lnTo>
                      <a:pt x="344" y="231"/>
                    </a:lnTo>
                    <a:lnTo>
                      <a:pt x="354" y="231"/>
                    </a:lnTo>
                    <a:lnTo>
                      <a:pt x="357" y="238"/>
                    </a:lnTo>
                    <a:lnTo>
                      <a:pt x="361" y="238"/>
                    </a:lnTo>
                    <a:lnTo>
                      <a:pt x="366" y="238"/>
                    </a:lnTo>
                    <a:lnTo>
                      <a:pt x="366" y="243"/>
                    </a:lnTo>
                    <a:lnTo>
                      <a:pt x="366" y="248"/>
                    </a:lnTo>
                    <a:lnTo>
                      <a:pt x="371" y="252"/>
                    </a:lnTo>
                    <a:lnTo>
                      <a:pt x="376" y="258"/>
                    </a:lnTo>
                    <a:lnTo>
                      <a:pt x="371" y="269"/>
                    </a:lnTo>
                    <a:lnTo>
                      <a:pt x="368" y="279"/>
                    </a:lnTo>
                    <a:lnTo>
                      <a:pt x="356" y="276"/>
                    </a:lnTo>
                    <a:lnTo>
                      <a:pt x="342" y="270"/>
                    </a:lnTo>
                    <a:lnTo>
                      <a:pt x="328" y="264"/>
                    </a:lnTo>
                    <a:lnTo>
                      <a:pt x="321" y="258"/>
                    </a:lnTo>
                    <a:lnTo>
                      <a:pt x="313" y="258"/>
                    </a:lnTo>
                    <a:lnTo>
                      <a:pt x="321" y="265"/>
                    </a:lnTo>
                    <a:lnTo>
                      <a:pt x="333" y="276"/>
                    </a:lnTo>
                    <a:lnTo>
                      <a:pt x="344" y="284"/>
                    </a:lnTo>
                    <a:lnTo>
                      <a:pt x="350" y="294"/>
                    </a:lnTo>
                    <a:lnTo>
                      <a:pt x="347" y="298"/>
                    </a:lnTo>
                    <a:lnTo>
                      <a:pt x="345" y="301"/>
                    </a:lnTo>
                    <a:lnTo>
                      <a:pt x="342" y="298"/>
                    </a:lnTo>
                    <a:lnTo>
                      <a:pt x="340" y="294"/>
                    </a:lnTo>
                    <a:lnTo>
                      <a:pt x="328" y="289"/>
                    </a:lnTo>
                    <a:lnTo>
                      <a:pt x="319" y="288"/>
                    </a:lnTo>
                    <a:lnTo>
                      <a:pt x="311" y="286"/>
                    </a:lnTo>
                    <a:lnTo>
                      <a:pt x="304" y="282"/>
                    </a:lnTo>
                    <a:lnTo>
                      <a:pt x="290" y="277"/>
                    </a:lnTo>
                    <a:lnTo>
                      <a:pt x="278" y="274"/>
                    </a:lnTo>
                    <a:lnTo>
                      <a:pt x="268" y="267"/>
                    </a:lnTo>
                    <a:lnTo>
                      <a:pt x="270" y="260"/>
                    </a:lnTo>
                    <a:lnTo>
                      <a:pt x="258" y="253"/>
                    </a:lnTo>
                    <a:lnTo>
                      <a:pt x="247" y="246"/>
                    </a:lnTo>
                    <a:lnTo>
                      <a:pt x="239" y="239"/>
                    </a:lnTo>
                    <a:lnTo>
                      <a:pt x="230" y="234"/>
                    </a:lnTo>
                    <a:lnTo>
                      <a:pt x="225" y="239"/>
                    </a:lnTo>
                    <a:lnTo>
                      <a:pt x="220" y="243"/>
                    </a:lnTo>
                    <a:lnTo>
                      <a:pt x="215" y="241"/>
                    </a:lnTo>
                    <a:lnTo>
                      <a:pt x="211" y="239"/>
                    </a:lnTo>
                    <a:lnTo>
                      <a:pt x="203" y="243"/>
                    </a:lnTo>
                    <a:lnTo>
                      <a:pt x="196" y="246"/>
                    </a:lnTo>
                    <a:lnTo>
                      <a:pt x="189" y="245"/>
                    </a:lnTo>
                    <a:lnTo>
                      <a:pt x="182" y="241"/>
                    </a:lnTo>
                    <a:lnTo>
                      <a:pt x="175" y="236"/>
                    </a:lnTo>
                    <a:lnTo>
                      <a:pt x="173" y="233"/>
                    </a:lnTo>
                    <a:lnTo>
                      <a:pt x="175" y="227"/>
                    </a:lnTo>
                    <a:lnTo>
                      <a:pt x="180" y="222"/>
                    </a:lnTo>
                    <a:lnTo>
                      <a:pt x="187" y="219"/>
                    </a:lnTo>
                    <a:lnTo>
                      <a:pt x="194" y="219"/>
                    </a:lnTo>
                    <a:lnTo>
                      <a:pt x="206" y="219"/>
                    </a:lnTo>
                    <a:lnTo>
                      <a:pt x="216" y="219"/>
                    </a:lnTo>
                    <a:lnTo>
                      <a:pt x="227" y="215"/>
                    </a:lnTo>
                    <a:lnTo>
                      <a:pt x="239" y="212"/>
                    </a:lnTo>
                    <a:lnTo>
                      <a:pt x="233" y="207"/>
                    </a:lnTo>
                    <a:lnTo>
                      <a:pt x="230" y="202"/>
                    </a:lnTo>
                    <a:lnTo>
                      <a:pt x="233" y="195"/>
                    </a:lnTo>
                    <a:lnTo>
                      <a:pt x="242" y="193"/>
                    </a:lnTo>
                    <a:lnTo>
                      <a:pt x="251" y="181"/>
                    </a:lnTo>
                    <a:lnTo>
                      <a:pt x="258" y="171"/>
                    </a:lnTo>
                    <a:lnTo>
                      <a:pt x="251" y="159"/>
                    </a:lnTo>
                    <a:lnTo>
                      <a:pt x="239" y="147"/>
                    </a:lnTo>
                    <a:lnTo>
                      <a:pt x="225" y="136"/>
                    </a:lnTo>
                    <a:lnTo>
                      <a:pt x="215" y="133"/>
                    </a:lnTo>
                    <a:lnTo>
                      <a:pt x="206" y="135"/>
                    </a:lnTo>
                    <a:lnTo>
                      <a:pt x="197" y="138"/>
                    </a:lnTo>
                    <a:lnTo>
                      <a:pt x="194" y="135"/>
                    </a:lnTo>
                    <a:lnTo>
                      <a:pt x="194" y="133"/>
                    </a:lnTo>
                    <a:lnTo>
                      <a:pt x="197" y="126"/>
                    </a:lnTo>
                    <a:lnTo>
                      <a:pt x="206" y="126"/>
                    </a:lnTo>
                    <a:lnTo>
                      <a:pt x="197" y="117"/>
                    </a:lnTo>
                    <a:lnTo>
                      <a:pt x="187" y="109"/>
                    </a:lnTo>
                    <a:lnTo>
                      <a:pt x="175" y="100"/>
                    </a:lnTo>
                    <a:lnTo>
                      <a:pt x="168" y="98"/>
                    </a:lnTo>
                    <a:lnTo>
                      <a:pt x="163" y="100"/>
                    </a:lnTo>
                    <a:lnTo>
                      <a:pt x="158" y="107"/>
                    </a:lnTo>
                    <a:lnTo>
                      <a:pt x="151" y="114"/>
                    </a:lnTo>
                    <a:lnTo>
                      <a:pt x="146" y="117"/>
                    </a:lnTo>
                    <a:lnTo>
                      <a:pt x="141" y="112"/>
                    </a:lnTo>
                    <a:lnTo>
                      <a:pt x="141" y="105"/>
                    </a:lnTo>
                    <a:lnTo>
                      <a:pt x="132" y="104"/>
                    </a:lnTo>
                    <a:lnTo>
                      <a:pt x="123" y="104"/>
                    </a:lnTo>
                    <a:lnTo>
                      <a:pt x="113" y="104"/>
                    </a:lnTo>
                    <a:lnTo>
                      <a:pt x="104" y="104"/>
                    </a:lnTo>
                    <a:lnTo>
                      <a:pt x="92" y="104"/>
                    </a:lnTo>
                    <a:lnTo>
                      <a:pt x="82" y="104"/>
                    </a:lnTo>
                    <a:lnTo>
                      <a:pt x="72" y="104"/>
                    </a:lnTo>
                    <a:lnTo>
                      <a:pt x="63" y="105"/>
                    </a:lnTo>
                    <a:lnTo>
                      <a:pt x="55" y="100"/>
                    </a:lnTo>
                    <a:lnTo>
                      <a:pt x="48" y="95"/>
                    </a:lnTo>
                    <a:lnTo>
                      <a:pt x="24" y="95"/>
                    </a:lnTo>
                    <a:lnTo>
                      <a:pt x="17" y="86"/>
                    </a:lnTo>
                    <a:lnTo>
                      <a:pt x="13" y="80"/>
                    </a:lnTo>
                    <a:lnTo>
                      <a:pt x="24" y="80"/>
                    </a:lnTo>
                    <a:lnTo>
                      <a:pt x="36" y="81"/>
                    </a:lnTo>
                    <a:lnTo>
                      <a:pt x="36" y="74"/>
                    </a:lnTo>
                    <a:lnTo>
                      <a:pt x="27" y="71"/>
                    </a:lnTo>
                    <a:lnTo>
                      <a:pt x="18" y="71"/>
                    </a:lnTo>
                    <a:lnTo>
                      <a:pt x="10" y="69"/>
                    </a:lnTo>
                    <a:lnTo>
                      <a:pt x="8" y="69"/>
                    </a:lnTo>
                    <a:lnTo>
                      <a:pt x="3" y="64"/>
                    </a:lnTo>
                    <a:lnTo>
                      <a:pt x="0" y="55"/>
                    </a:lnTo>
                    <a:lnTo>
                      <a:pt x="0" y="45"/>
                    </a:lnTo>
                    <a:lnTo>
                      <a:pt x="1" y="40"/>
                    </a:lnTo>
                    <a:lnTo>
                      <a:pt x="5" y="35"/>
                    </a:lnTo>
                    <a:lnTo>
                      <a:pt x="10" y="33"/>
                    </a:lnTo>
                    <a:lnTo>
                      <a:pt x="12" y="25"/>
                    </a:lnTo>
                    <a:lnTo>
                      <a:pt x="13" y="19"/>
                    </a:lnTo>
                    <a:lnTo>
                      <a:pt x="20" y="11"/>
                    </a:lnTo>
                    <a:lnTo>
                      <a:pt x="31" y="6"/>
                    </a:lnTo>
                    <a:lnTo>
                      <a:pt x="41" y="0"/>
                    </a:lnTo>
                    <a:lnTo>
                      <a:pt x="55" y="0"/>
                    </a:lnTo>
                    <a:lnTo>
                      <a:pt x="56" y="0"/>
                    </a:lnTo>
                    <a:lnTo>
                      <a:pt x="61" y="2"/>
                    </a:lnTo>
                    <a:lnTo>
                      <a:pt x="67" y="4"/>
                    </a:lnTo>
                    <a:lnTo>
                      <a:pt x="72" y="6"/>
                    </a:lnTo>
                    <a:lnTo>
                      <a:pt x="65" y="11"/>
                    </a:lnTo>
                    <a:lnTo>
                      <a:pt x="58" y="16"/>
                    </a:lnTo>
                    <a:lnTo>
                      <a:pt x="51" y="21"/>
                    </a:lnTo>
                    <a:lnTo>
                      <a:pt x="49" y="31"/>
                    </a:lnTo>
                    <a:lnTo>
                      <a:pt x="49" y="35"/>
                    </a:lnTo>
                    <a:lnTo>
                      <a:pt x="53" y="37"/>
                    </a:lnTo>
                    <a:lnTo>
                      <a:pt x="53" y="42"/>
                    </a:lnTo>
                    <a:lnTo>
                      <a:pt x="53" y="47"/>
                    </a:lnTo>
                    <a:lnTo>
                      <a:pt x="53" y="50"/>
                    </a:lnTo>
                    <a:lnTo>
                      <a:pt x="58" y="54"/>
                    </a:lnTo>
                    <a:lnTo>
                      <a:pt x="63" y="50"/>
                    </a:lnTo>
                    <a:lnTo>
                      <a:pt x="68" y="45"/>
                    </a:lnTo>
                    <a:lnTo>
                      <a:pt x="65" y="38"/>
                    </a:lnTo>
                    <a:lnTo>
                      <a:pt x="63" y="31"/>
                    </a:lnTo>
                    <a:lnTo>
                      <a:pt x="68" y="18"/>
                    </a:lnTo>
                    <a:lnTo>
                      <a:pt x="82" y="11"/>
                    </a:lnTo>
                    <a:lnTo>
                      <a:pt x="91" y="7"/>
                    </a:lnTo>
                    <a:lnTo>
                      <a:pt x="99" y="6"/>
                    </a:lnTo>
                    <a:lnTo>
                      <a:pt x="108" y="6"/>
                    </a:lnTo>
                    <a:lnTo>
                      <a:pt x="118" y="6"/>
                    </a:lnTo>
                    <a:lnTo>
                      <a:pt x="127" y="7"/>
                    </a:lnTo>
                    <a:lnTo>
                      <a:pt x="134" y="14"/>
                    </a:lnTo>
                    <a:lnTo>
                      <a:pt x="137" y="25"/>
                    </a:lnTo>
                    <a:lnTo>
                      <a:pt x="139" y="35"/>
                    </a:lnTo>
                    <a:lnTo>
                      <a:pt x="137" y="40"/>
                    </a:lnTo>
                    <a:lnTo>
                      <a:pt x="139" y="45"/>
                    </a:lnTo>
                    <a:lnTo>
                      <a:pt x="142" y="42"/>
                    </a:lnTo>
                    <a:lnTo>
                      <a:pt x="149" y="40"/>
                    </a:lnTo>
                    <a:lnTo>
                      <a:pt x="154" y="42"/>
                    </a:lnTo>
                    <a:lnTo>
                      <a:pt x="160" y="45"/>
                    </a:lnTo>
                    <a:lnTo>
                      <a:pt x="165" y="42"/>
                    </a:lnTo>
                    <a:lnTo>
                      <a:pt x="170" y="38"/>
                    </a:lnTo>
                    <a:lnTo>
                      <a:pt x="173" y="33"/>
                    </a:lnTo>
                    <a:lnTo>
                      <a:pt x="180" y="31"/>
                    </a:lnTo>
                    <a:lnTo>
                      <a:pt x="189" y="31"/>
                    </a:lnTo>
                    <a:lnTo>
                      <a:pt x="199" y="33"/>
                    </a:lnTo>
                    <a:lnTo>
                      <a:pt x="209" y="35"/>
                    </a:lnTo>
                    <a:lnTo>
                      <a:pt x="218" y="40"/>
                    </a:lnTo>
                    <a:lnTo>
                      <a:pt x="225" y="45"/>
                    </a:lnTo>
                    <a:lnTo>
                      <a:pt x="232" y="54"/>
                    </a:lnTo>
                    <a:lnTo>
                      <a:pt x="237" y="61"/>
                    </a:lnTo>
                    <a:lnTo>
                      <a:pt x="249" y="64"/>
                    </a:lnTo>
                    <a:lnTo>
                      <a:pt x="258" y="64"/>
                    </a:lnTo>
                    <a:lnTo>
                      <a:pt x="263" y="64"/>
                    </a:lnTo>
                    <a:lnTo>
                      <a:pt x="266" y="64"/>
                    </a:lnTo>
                    <a:lnTo>
                      <a:pt x="273" y="66"/>
                    </a:lnTo>
                    <a:lnTo>
                      <a:pt x="276" y="68"/>
                    </a:lnTo>
                    <a:lnTo>
                      <a:pt x="280" y="74"/>
                    </a:lnTo>
                    <a:lnTo>
                      <a:pt x="289" y="78"/>
                    </a:lnTo>
                    <a:lnTo>
                      <a:pt x="297" y="83"/>
                    </a:lnTo>
                    <a:lnTo>
                      <a:pt x="304" y="86"/>
                    </a:lnTo>
                    <a:lnTo>
                      <a:pt x="314" y="90"/>
                    </a:lnTo>
                    <a:lnTo>
                      <a:pt x="314" y="98"/>
                    </a:lnTo>
                    <a:lnTo>
                      <a:pt x="319" y="98"/>
                    </a:lnTo>
                    <a:lnTo>
                      <a:pt x="323" y="98"/>
                    </a:lnTo>
                    <a:lnTo>
                      <a:pt x="332" y="100"/>
                    </a:lnTo>
                    <a:lnTo>
                      <a:pt x="338" y="111"/>
                    </a:lnTo>
                    <a:lnTo>
                      <a:pt x="328" y="111"/>
                    </a:lnTo>
                    <a:lnTo>
                      <a:pt x="319" y="117"/>
                    </a:lnTo>
                    <a:lnTo>
                      <a:pt x="328" y="117"/>
                    </a:lnTo>
                    <a:lnTo>
                      <a:pt x="335" y="117"/>
                    </a:lnTo>
                    <a:lnTo>
                      <a:pt x="338" y="117"/>
                    </a:lnTo>
                    <a:lnTo>
                      <a:pt x="344" y="123"/>
                    </a:lnTo>
                    <a:lnTo>
                      <a:pt x="333" y="126"/>
                    </a:lnTo>
                    <a:lnTo>
                      <a:pt x="326" y="135"/>
                    </a:lnTo>
                    <a:lnTo>
                      <a:pt x="332" y="136"/>
                    </a:lnTo>
                    <a:lnTo>
                      <a:pt x="340" y="138"/>
                    </a:lnTo>
                    <a:lnTo>
                      <a:pt x="342" y="145"/>
                    </a:lnTo>
                    <a:lnTo>
                      <a:pt x="349" y="150"/>
                    </a:lnTo>
                    <a:lnTo>
                      <a:pt x="357" y="153"/>
                    </a:lnTo>
                    <a:lnTo>
                      <a:pt x="366" y="157"/>
                    </a:lnTo>
                    <a:lnTo>
                      <a:pt x="368" y="167"/>
                    </a:lnTo>
                    <a:lnTo>
                      <a:pt x="376" y="174"/>
                    </a:lnTo>
                    <a:lnTo>
                      <a:pt x="388" y="171"/>
                    </a:lnTo>
                    <a:lnTo>
                      <a:pt x="395" y="176"/>
                    </a:lnTo>
                    <a:lnTo>
                      <a:pt x="399" y="178"/>
                    </a:lnTo>
                    <a:lnTo>
                      <a:pt x="404" y="179"/>
                    </a:lnTo>
                    <a:lnTo>
                      <a:pt x="414" y="181"/>
                    </a:lnTo>
                    <a:lnTo>
                      <a:pt x="418" y="191"/>
                    </a:lnTo>
                    <a:lnTo>
                      <a:pt x="412" y="196"/>
                    </a:lnTo>
                    <a:lnTo>
                      <a:pt x="402" y="198"/>
                    </a:lnTo>
                    <a:lnTo>
                      <a:pt x="402" y="203"/>
                    </a:lnTo>
                    <a:lnTo>
                      <a:pt x="402" y="205"/>
                    </a:lnTo>
                    <a:lnTo>
                      <a:pt x="399" y="209"/>
                    </a:lnTo>
                    <a:lnTo>
                      <a:pt x="392" y="212"/>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596" name="Freeform 333"/>
              <p:cNvSpPr>
                <a:spLocks/>
              </p:cNvSpPr>
              <p:nvPr/>
            </p:nvSpPr>
            <p:spPr bwMode="auto">
              <a:xfrm>
                <a:off x="2516982" y="2320925"/>
                <a:ext cx="19050" cy="11112"/>
              </a:xfrm>
              <a:custGeom>
                <a:avLst/>
                <a:gdLst/>
                <a:ahLst/>
                <a:cxnLst>
                  <a:cxn ang="0">
                    <a:pos x="12" y="5"/>
                  </a:cxn>
                  <a:cxn ang="0">
                    <a:pos x="5" y="7"/>
                  </a:cxn>
                  <a:cxn ang="0">
                    <a:pos x="0" y="5"/>
                  </a:cxn>
                  <a:cxn ang="0">
                    <a:pos x="5" y="0"/>
                  </a:cxn>
                  <a:cxn ang="0">
                    <a:pos x="12" y="5"/>
                  </a:cxn>
                </a:cxnLst>
                <a:rect l="0" t="0" r="r" b="b"/>
                <a:pathLst>
                  <a:path w="12" h="7">
                    <a:moveTo>
                      <a:pt x="12" y="5"/>
                    </a:moveTo>
                    <a:lnTo>
                      <a:pt x="5" y="7"/>
                    </a:lnTo>
                    <a:lnTo>
                      <a:pt x="0" y="5"/>
                    </a:lnTo>
                    <a:lnTo>
                      <a:pt x="5" y="0"/>
                    </a:lnTo>
                    <a:lnTo>
                      <a:pt x="12" y="5"/>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597" name="Freeform 334"/>
              <p:cNvSpPr>
                <a:spLocks/>
              </p:cNvSpPr>
              <p:nvPr/>
            </p:nvSpPr>
            <p:spPr bwMode="auto">
              <a:xfrm>
                <a:off x="2382044" y="2230438"/>
                <a:ext cx="14288" cy="11112"/>
              </a:xfrm>
              <a:custGeom>
                <a:avLst/>
                <a:gdLst/>
                <a:ahLst/>
                <a:cxnLst>
                  <a:cxn ang="0">
                    <a:pos x="0" y="0"/>
                  </a:cxn>
                  <a:cxn ang="0">
                    <a:pos x="4" y="0"/>
                  </a:cxn>
                  <a:cxn ang="0">
                    <a:pos x="9" y="7"/>
                  </a:cxn>
                  <a:cxn ang="0">
                    <a:pos x="2" y="4"/>
                  </a:cxn>
                  <a:cxn ang="0">
                    <a:pos x="0" y="0"/>
                  </a:cxn>
                </a:cxnLst>
                <a:rect l="0" t="0" r="r" b="b"/>
                <a:pathLst>
                  <a:path w="9" h="7">
                    <a:moveTo>
                      <a:pt x="0" y="0"/>
                    </a:moveTo>
                    <a:lnTo>
                      <a:pt x="4" y="0"/>
                    </a:lnTo>
                    <a:lnTo>
                      <a:pt x="9" y="7"/>
                    </a:lnTo>
                    <a:lnTo>
                      <a:pt x="2" y="4"/>
                    </a:lnTo>
                    <a:lnTo>
                      <a:pt x="0" y="0"/>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598" name="Freeform 335"/>
              <p:cNvSpPr>
                <a:spLocks/>
              </p:cNvSpPr>
              <p:nvPr/>
            </p:nvSpPr>
            <p:spPr bwMode="auto">
              <a:xfrm>
                <a:off x="2204244" y="1428750"/>
                <a:ext cx="704850" cy="368300"/>
              </a:xfrm>
              <a:custGeom>
                <a:avLst/>
                <a:gdLst/>
                <a:ahLst/>
                <a:cxnLst>
                  <a:cxn ang="0">
                    <a:pos x="394" y="5"/>
                  </a:cxn>
                  <a:cxn ang="0">
                    <a:pos x="412" y="17"/>
                  </a:cxn>
                  <a:cxn ang="0">
                    <a:pos x="444" y="30"/>
                  </a:cxn>
                  <a:cxn ang="0">
                    <a:pos x="398" y="48"/>
                  </a:cxn>
                  <a:cxn ang="0">
                    <a:pos x="360" y="56"/>
                  </a:cxn>
                  <a:cxn ang="0">
                    <a:pos x="398" y="58"/>
                  </a:cxn>
                  <a:cxn ang="0">
                    <a:pos x="339" y="84"/>
                  </a:cxn>
                  <a:cxn ang="0">
                    <a:pos x="293" y="122"/>
                  </a:cxn>
                  <a:cxn ang="0">
                    <a:pos x="234" y="134"/>
                  </a:cxn>
                  <a:cxn ang="0">
                    <a:pos x="241" y="147"/>
                  </a:cxn>
                  <a:cxn ang="0">
                    <a:pos x="212" y="178"/>
                  </a:cxn>
                  <a:cxn ang="0">
                    <a:pos x="202" y="182"/>
                  </a:cxn>
                  <a:cxn ang="0">
                    <a:pos x="185" y="201"/>
                  </a:cxn>
                  <a:cxn ang="0">
                    <a:pos x="198" y="209"/>
                  </a:cxn>
                  <a:cxn ang="0">
                    <a:pos x="172" y="228"/>
                  </a:cxn>
                  <a:cxn ang="0">
                    <a:pos x="135" y="225"/>
                  </a:cxn>
                  <a:cxn ang="0">
                    <a:pos x="100" y="227"/>
                  </a:cxn>
                  <a:cxn ang="0">
                    <a:pos x="56" y="223"/>
                  </a:cxn>
                  <a:cxn ang="0">
                    <a:pos x="33" y="221"/>
                  </a:cxn>
                  <a:cxn ang="0">
                    <a:pos x="57" y="202"/>
                  </a:cxn>
                  <a:cxn ang="0">
                    <a:pos x="57" y="180"/>
                  </a:cxn>
                  <a:cxn ang="0">
                    <a:pos x="90" y="189"/>
                  </a:cxn>
                  <a:cxn ang="0">
                    <a:pos x="92" y="182"/>
                  </a:cxn>
                  <a:cxn ang="0">
                    <a:pos x="73" y="170"/>
                  </a:cxn>
                  <a:cxn ang="0">
                    <a:pos x="69" y="154"/>
                  </a:cxn>
                  <a:cxn ang="0">
                    <a:pos x="104" y="142"/>
                  </a:cxn>
                  <a:cxn ang="0">
                    <a:pos x="78" y="115"/>
                  </a:cxn>
                  <a:cxn ang="0">
                    <a:pos x="78" y="104"/>
                  </a:cxn>
                  <a:cxn ang="0">
                    <a:pos x="95" y="99"/>
                  </a:cxn>
                  <a:cxn ang="0">
                    <a:pos x="133" y="115"/>
                  </a:cxn>
                  <a:cxn ang="0">
                    <a:pos x="126" y="106"/>
                  </a:cxn>
                  <a:cxn ang="0">
                    <a:pos x="154" y="98"/>
                  </a:cxn>
                  <a:cxn ang="0">
                    <a:pos x="162" y="87"/>
                  </a:cxn>
                  <a:cxn ang="0">
                    <a:pos x="121" y="92"/>
                  </a:cxn>
                  <a:cxn ang="0">
                    <a:pos x="88" y="92"/>
                  </a:cxn>
                  <a:cxn ang="0">
                    <a:pos x="66" y="91"/>
                  </a:cxn>
                  <a:cxn ang="0">
                    <a:pos x="38" y="80"/>
                  </a:cxn>
                  <a:cxn ang="0">
                    <a:pos x="28" y="75"/>
                  </a:cxn>
                  <a:cxn ang="0">
                    <a:pos x="59" y="60"/>
                  </a:cxn>
                  <a:cxn ang="0">
                    <a:pos x="28" y="67"/>
                  </a:cxn>
                  <a:cxn ang="0">
                    <a:pos x="33" y="55"/>
                  </a:cxn>
                  <a:cxn ang="0">
                    <a:pos x="6" y="58"/>
                  </a:cxn>
                  <a:cxn ang="0">
                    <a:pos x="37" y="39"/>
                  </a:cxn>
                  <a:cxn ang="0">
                    <a:pos x="64" y="37"/>
                  </a:cxn>
                  <a:cxn ang="0">
                    <a:pos x="80" y="24"/>
                  </a:cxn>
                  <a:cxn ang="0">
                    <a:pos x="112" y="32"/>
                  </a:cxn>
                  <a:cxn ang="0">
                    <a:pos x="135" y="13"/>
                  </a:cxn>
                  <a:cxn ang="0">
                    <a:pos x="160" y="5"/>
                  </a:cxn>
                  <a:cxn ang="0">
                    <a:pos x="202" y="5"/>
                  </a:cxn>
                  <a:cxn ang="0">
                    <a:pos x="228" y="1"/>
                  </a:cxn>
                  <a:cxn ang="0">
                    <a:pos x="258" y="3"/>
                  </a:cxn>
                  <a:cxn ang="0">
                    <a:pos x="289" y="3"/>
                  </a:cxn>
                  <a:cxn ang="0">
                    <a:pos x="319" y="1"/>
                  </a:cxn>
                  <a:cxn ang="0">
                    <a:pos x="357" y="6"/>
                  </a:cxn>
                </a:cxnLst>
                <a:rect l="0" t="0" r="r" b="b"/>
                <a:pathLst>
                  <a:path w="444" h="232">
                    <a:moveTo>
                      <a:pt x="363" y="12"/>
                    </a:moveTo>
                    <a:lnTo>
                      <a:pt x="358" y="13"/>
                    </a:lnTo>
                    <a:lnTo>
                      <a:pt x="353" y="17"/>
                    </a:lnTo>
                    <a:lnTo>
                      <a:pt x="394" y="5"/>
                    </a:lnTo>
                    <a:lnTo>
                      <a:pt x="398" y="6"/>
                    </a:lnTo>
                    <a:lnTo>
                      <a:pt x="403" y="8"/>
                    </a:lnTo>
                    <a:lnTo>
                      <a:pt x="406" y="12"/>
                    </a:lnTo>
                    <a:lnTo>
                      <a:pt x="412" y="17"/>
                    </a:lnTo>
                    <a:lnTo>
                      <a:pt x="418" y="18"/>
                    </a:lnTo>
                    <a:lnTo>
                      <a:pt x="430" y="22"/>
                    </a:lnTo>
                    <a:lnTo>
                      <a:pt x="439" y="24"/>
                    </a:lnTo>
                    <a:lnTo>
                      <a:pt x="444" y="30"/>
                    </a:lnTo>
                    <a:lnTo>
                      <a:pt x="439" y="36"/>
                    </a:lnTo>
                    <a:lnTo>
                      <a:pt x="432" y="37"/>
                    </a:lnTo>
                    <a:lnTo>
                      <a:pt x="415" y="44"/>
                    </a:lnTo>
                    <a:lnTo>
                      <a:pt x="398" y="48"/>
                    </a:lnTo>
                    <a:lnTo>
                      <a:pt x="387" y="48"/>
                    </a:lnTo>
                    <a:lnTo>
                      <a:pt x="379" y="49"/>
                    </a:lnTo>
                    <a:lnTo>
                      <a:pt x="369" y="51"/>
                    </a:lnTo>
                    <a:lnTo>
                      <a:pt x="360" y="56"/>
                    </a:lnTo>
                    <a:lnTo>
                      <a:pt x="365" y="56"/>
                    </a:lnTo>
                    <a:lnTo>
                      <a:pt x="375" y="58"/>
                    </a:lnTo>
                    <a:lnTo>
                      <a:pt x="386" y="58"/>
                    </a:lnTo>
                    <a:lnTo>
                      <a:pt x="398" y="58"/>
                    </a:lnTo>
                    <a:lnTo>
                      <a:pt x="384" y="65"/>
                    </a:lnTo>
                    <a:lnTo>
                      <a:pt x="370" y="72"/>
                    </a:lnTo>
                    <a:lnTo>
                      <a:pt x="353" y="77"/>
                    </a:lnTo>
                    <a:lnTo>
                      <a:pt x="339" y="84"/>
                    </a:lnTo>
                    <a:lnTo>
                      <a:pt x="324" y="89"/>
                    </a:lnTo>
                    <a:lnTo>
                      <a:pt x="314" y="99"/>
                    </a:lnTo>
                    <a:lnTo>
                      <a:pt x="303" y="110"/>
                    </a:lnTo>
                    <a:lnTo>
                      <a:pt x="293" y="122"/>
                    </a:lnTo>
                    <a:lnTo>
                      <a:pt x="279" y="122"/>
                    </a:lnTo>
                    <a:lnTo>
                      <a:pt x="267" y="123"/>
                    </a:lnTo>
                    <a:lnTo>
                      <a:pt x="248" y="127"/>
                    </a:lnTo>
                    <a:lnTo>
                      <a:pt x="234" y="134"/>
                    </a:lnTo>
                    <a:lnTo>
                      <a:pt x="248" y="134"/>
                    </a:lnTo>
                    <a:lnTo>
                      <a:pt x="245" y="142"/>
                    </a:lnTo>
                    <a:lnTo>
                      <a:pt x="234" y="144"/>
                    </a:lnTo>
                    <a:lnTo>
                      <a:pt x="241" y="147"/>
                    </a:lnTo>
                    <a:lnTo>
                      <a:pt x="248" y="156"/>
                    </a:lnTo>
                    <a:lnTo>
                      <a:pt x="236" y="166"/>
                    </a:lnTo>
                    <a:lnTo>
                      <a:pt x="226" y="178"/>
                    </a:lnTo>
                    <a:lnTo>
                      <a:pt x="212" y="178"/>
                    </a:lnTo>
                    <a:lnTo>
                      <a:pt x="205" y="178"/>
                    </a:lnTo>
                    <a:lnTo>
                      <a:pt x="202" y="178"/>
                    </a:lnTo>
                    <a:lnTo>
                      <a:pt x="200" y="178"/>
                    </a:lnTo>
                    <a:lnTo>
                      <a:pt x="202" y="182"/>
                    </a:lnTo>
                    <a:lnTo>
                      <a:pt x="203" y="187"/>
                    </a:lnTo>
                    <a:lnTo>
                      <a:pt x="200" y="194"/>
                    </a:lnTo>
                    <a:lnTo>
                      <a:pt x="193" y="197"/>
                    </a:lnTo>
                    <a:lnTo>
                      <a:pt x="185" y="201"/>
                    </a:lnTo>
                    <a:lnTo>
                      <a:pt x="183" y="209"/>
                    </a:lnTo>
                    <a:lnTo>
                      <a:pt x="190" y="209"/>
                    </a:lnTo>
                    <a:lnTo>
                      <a:pt x="195" y="209"/>
                    </a:lnTo>
                    <a:lnTo>
                      <a:pt x="198" y="209"/>
                    </a:lnTo>
                    <a:lnTo>
                      <a:pt x="203" y="214"/>
                    </a:lnTo>
                    <a:lnTo>
                      <a:pt x="197" y="220"/>
                    </a:lnTo>
                    <a:lnTo>
                      <a:pt x="186" y="225"/>
                    </a:lnTo>
                    <a:lnTo>
                      <a:pt x="172" y="228"/>
                    </a:lnTo>
                    <a:lnTo>
                      <a:pt x="162" y="232"/>
                    </a:lnTo>
                    <a:lnTo>
                      <a:pt x="152" y="228"/>
                    </a:lnTo>
                    <a:lnTo>
                      <a:pt x="145" y="225"/>
                    </a:lnTo>
                    <a:lnTo>
                      <a:pt x="135" y="225"/>
                    </a:lnTo>
                    <a:lnTo>
                      <a:pt x="126" y="225"/>
                    </a:lnTo>
                    <a:lnTo>
                      <a:pt x="116" y="225"/>
                    </a:lnTo>
                    <a:lnTo>
                      <a:pt x="107" y="225"/>
                    </a:lnTo>
                    <a:lnTo>
                      <a:pt x="100" y="227"/>
                    </a:lnTo>
                    <a:lnTo>
                      <a:pt x="92" y="230"/>
                    </a:lnTo>
                    <a:lnTo>
                      <a:pt x="80" y="228"/>
                    </a:lnTo>
                    <a:lnTo>
                      <a:pt x="68" y="227"/>
                    </a:lnTo>
                    <a:lnTo>
                      <a:pt x="56" y="223"/>
                    </a:lnTo>
                    <a:lnTo>
                      <a:pt x="43" y="220"/>
                    </a:lnTo>
                    <a:lnTo>
                      <a:pt x="40" y="221"/>
                    </a:lnTo>
                    <a:lnTo>
                      <a:pt x="38" y="225"/>
                    </a:lnTo>
                    <a:lnTo>
                      <a:pt x="33" y="221"/>
                    </a:lnTo>
                    <a:lnTo>
                      <a:pt x="33" y="220"/>
                    </a:lnTo>
                    <a:lnTo>
                      <a:pt x="37" y="208"/>
                    </a:lnTo>
                    <a:lnTo>
                      <a:pt x="47" y="204"/>
                    </a:lnTo>
                    <a:lnTo>
                      <a:pt x="57" y="202"/>
                    </a:lnTo>
                    <a:lnTo>
                      <a:pt x="69" y="201"/>
                    </a:lnTo>
                    <a:lnTo>
                      <a:pt x="59" y="194"/>
                    </a:lnTo>
                    <a:lnTo>
                      <a:pt x="54" y="185"/>
                    </a:lnTo>
                    <a:lnTo>
                      <a:pt x="57" y="180"/>
                    </a:lnTo>
                    <a:lnTo>
                      <a:pt x="66" y="180"/>
                    </a:lnTo>
                    <a:lnTo>
                      <a:pt x="74" y="180"/>
                    </a:lnTo>
                    <a:lnTo>
                      <a:pt x="83" y="184"/>
                    </a:lnTo>
                    <a:lnTo>
                      <a:pt x="90" y="189"/>
                    </a:lnTo>
                    <a:lnTo>
                      <a:pt x="97" y="194"/>
                    </a:lnTo>
                    <a:lnTo>
                      <a:pt x="107" y="194"/>
                    </a:lnTo>
                    <a:lnTo>
                      <a:pt x="99" y="187"/>
                    </a:lnTo>
                    <a:lnTo>
                      <a:pt x="92" y="182"/>
                    </a:lnTo>
                    <a:lnTo>
                      <a:pt x="85" y="175"/>
                    </a:lnTo>
                    <a:lnTo>
                      <a:pt x="83" y="168"/>
                    </a:lnTo>
                    <a:lnTo>
                      <a:pt x="76" y="168"/>
                    </a:lnTo>
                    <a:lnTo>
                      <a:pt x="73" y="170"/>
                    </a:lnTo>
                    <a:lnTo>
                      <a:pt x="71" y="171"/>
                    </a:lnTo>
                    <a:lnTo>
                      <a:pt x="64" y="171"/>
                    </a:lnTo>
                    <a:lnTo>
                      <a:pt x="64" y="166"/>
                    </a:lnTo>
                    <a:lnTo>
                      <a:pt x="69" y="154"/>
                    </a:lnTo>
                    <a:lnTo>
                      <a:pt x="78" y="149"/>
                    </a:lnTo>
                    <a:lnTo>
                      <a:pt x="86" y="147"/>
                    </a:lnTo>
                    <a:lnTo>
                      <a:pt x="97" y="146"/>
                    </a:lnTo>
                    <a:lnTo>
                      <a:pt x="104" y="142"/>
                    </a:lnTo>
                    <a:lnTo>
                      <a:pt x="107" y="135"/>
                    </a:lnTo>
                    <a:lnTo>
                      <a:pt x="100" y="125"/>
                    </a:lnTo>
                    <a:lnTo>
                      <a:pt x="90" y="120"/>
                    </a:lnTo>
                    <a:lnTo>
                      <a:pt x="78" y="115"/>
                    </a:lnTo>
                    <a:lnTo>
                      <a:pt x="73" y="110"/>
                    </a:lnTo>
                    <a:lnTo>
                      <a:pt x="76" y="106"/>
                    </a:lnTo>
                    <a:lnTo>
                      <a:pt x="85" y="106"/>
                    </a:lnTo>
                    <a:lnTo>
                      <a:pt x="78" y="104"/>
                    </a:lnTo>
                    <a:lnTo>
                      <a:pt x="78" y="101"/>
                    </a:lnTo>
                    <a:lnTo>
                      <a:pt x="80" y="99"/>
                    </a:lnTo>
                    <a:lnTo>
                      <a:pt x="85" y="101"/>
                    </a:lnTo>
                    <a:lnTo>
                      <a:pt x="95" y="99"/>
                    </a:lnTo>
                    <a:lnTo>
                      <a:pt x="112" y="101"/>
                    </a:lnTo>
                    <a:lnTo>
                      <a:pt x="119" y="104"/>
                    </a:lnTo>
                    <a:lnTo>
                      <a:pt x="126" y="111"/>
                    </a:lnTo>
                    <a:lnTo>
                      <a:pt x="133" y="115"/>
                    </a:lnTo>
                    <a:lnTo>
                      <a:pt x="143" y="118"/>
                    </a:lnTo>
                    <a:lnTo>
                      <a:pt x="138" y="113"/>
                    </a:lnTo>
                    <a:lnTo>
                      <a:pt x="131" y="110"/>
                    </a:lnTo>
                    <a:lnTo>
                      <a:pt x="126" y="106"/>
                    </a:lnTo>
                    <a:lnTo>
                      <a:pt x="124" y="103"/>
                    </a:lnTo>
                    <a:lnTo>
                      <a:pt x="124" y="99"/>
                    </a:lnTo>
                    <a:lnTo>
                      <a:pt x="128" y="98"/>
                    </a:lnTo>
                    <a:lnTo>
                      <a:pt x="154" y="98"/>
                    </a:lnTo>
                    <a:lnTo>
                      <a:pt x="166" y="91"/>
                    </a:lnTo>
                    <a:lnTo>
                      <a:pt x="178" y="84"/>
                    </a:lnTo>
                    <a:lnTo>
                      <a:pt x="171" y="84"/>
                    </a:lnTo>
                    <a:lnTo>
                      <a:pt x="162" y="87"/>
                    </a:lnTo>
                    <a:lnTo>
                      <a:pt x="154" y="92"/>
                    </a:lnTo>
                    <a:lnTo>
                      <a:pt x="142" y="94"/>
                    </a:lnTo>
                    <a:lnTo>
                      <a:pt x="131" y="96"/>
                    </a:lnTo>
                    <a:lnTo>
                      <a:pt x="121" y="92"/>
                    </a:lnTo>
                    <a:lnTo>
                      <a:pt x="114" y="91"/>
                    </a:lnTo>
                    <a:lnTo>
                      <a:pt x="109" y="92"/>
                    </a:lnTo>
                    <a:lnTo>
                      <a:pt x="104" y="96"/>
                    </a:lnTo>
                    <a:lnTo>
                      <a:pt x="88" y="92"/>
                    </a:lnTo>
                    <a:lnTo>
                      <a:pt x="83" y="86"/>
                    </a:lnTo>
                    <a:lnTo>
                      <a:pt x="78" y="86"/>
                    </a:lnTo>
                    <a:lnTo>
                      <a:pt x="71" y="89"/>
                    </a:lnTo>
                    <a:lnTo>
                      <a:pt x="66" y="91"/>
                    </a:lnTo>
                    <a:lnTo>
                      <a:pt x="57" y="89"/>
                    </a:lnTo>
                    <a:lnTo>
                      <a:pt x="49" y="87"/>
                    </a:lnTo>
                    <a:lnTo>
                      <a:pt x="42" y="84"/>
                    </a:lnTo>
                    <a:lnTo>
                      <a:pt x="38" y="80"/>
                    </a:lnTo>
                    <a:lnTo>
                      <a:pt x="43" y="77"/>
                    </a:lnTo>
                    <a:lnTo>
                      <a:pt x="52" y="75"/>
                    </a:lnTo>
                    <a:lnTo>
                      <a:pt x="37" y="75"/>
                    </a:lnTo>
                    <a:lnTo>
                      <a:pt x="28" y="75"/>
                    </a:lnTo>
                    <a:lnTo>
                      <a:pt x="31" y="67"/>
                    </a:lnTo>
                    <a:lnTo>
                      <a:pt x="40" y="63"/>
                    </a:lnTo>
                    <a:lnTo>
                      <a:pt x="49" y="61"/>
                    </a:lnTo>
                    <a:lnTo>
                      <a:pt x="59" y="60"/>
                    </a:lnTo>
                    <a:lnTo>
                      <a:pt x="54" y="58"/>
                    </a:lnTo>
                    <a:lnTo>
                      <a:pt x="49" y="58"/>
                    </a:lnTo>
                    <a:lnTo>
                      <a:pt x="38" y="61"/>
                    </a:lnTo>
                    <a:lnTo>
                      <a:pt x="28" y="67"/>
                    </a:lnTo>
                    <a:lnTo>
                      <a:pt x="23" y="65"/>
                    </a:lnTo>
                    <a:lnTo>
                      <a:pt x="19" y="63"/>
                    </a:lnTo>
                    <a:lnTo>
                      <a:pt x="26" y="56"/>
                    </a:lnTo>
                    <a:lnTo>
                      <a:pt x="33" y="55"/>
                    </a:lnTo>
                    <a:lnTo>
                      <a:pt x="19" y="55"/>
                    </a:lnTo>
                    <a:lnTo>
                      <a:pt x="14" y="56"/>
                    </a:lnTo>
                    <a:lnTo>
                      <a:pt x="11" y="58"/>
                    </a:lnTo>
                    <a:lnTo>
                      <a:pt x="6" y="58"/>
                    </a:lnTo>
                    <a:lnTo>
                      <a:pt x="0" y="58"/>
                    </a:lnTo>
                    <a:lnTo>
                      <a:pt x="6" y="48"/>
                    </a:lnTo>
                    <a:lnTo>
                      <a:pt x="19" y="43"/>
                    </a:lnTo>
                    <a:lnTo>
                      <a:pt x="37" y="39"/>
                    </a:lnTo>
                    <a:lnTo>
                      <a:pt x="50" y="39"/>
                    </a:lnTo>
                    <a:lnTo>
                      <a:pt x="57" y="39"/>
                    </a:lnTo>
                    <a:lnTo>
                      <a:pt x="62" y="39"/>
                    </a:lnTo>
                    <a:lnTo>
                      <a:pt x="64" y="37"/>
                    </a:lnTo>
                    <a:lnTo>
                      <a:pt x="66" y="36"/>
                    </a:lnTo>
                    <a:lnTo>
                      <a:pt x="73" y="32"/>
                    </a:lnTo>
                    <a:lnTo>
                      <a:pt x="78" y="29"/>
                    </a:lnTo>
                    <a:lnTo>
                      <a:pt x="80" y="24"/>
                    </a:lnTo>
                    <a:lnTo>
                      <a:pt x="86" y="24"/>
                    </a:lnTo>
                    <a:lnTo>
                      <a:pt x="93" y="24"/>
                    </a:lnTo>
                    <a:lnTo>
                      <a:pt x="104" y="29"/>
                    </a:lnTo>
                    <a:lnTo>
                      <a:pt x="112" y="32"/>
                    </a:lnTo>
                    <a:lnTo>
                      <a:pt x="121" y="36"/>
                    </a:lnTo>
                    <a:lnTo>
                      <a:pt x="123" y="25"/>
                    </a:lnTo>
                    <a:lnTo>
                      <a:pt x="128" y="18"/>
                    </a:lnTo>
                    <a:lnTo>
                      <a:pt x="135" y="13"/>
                    </a:lnTo>
                    <a:lnTo>
                      <a:pt x="145" y="13"/>
                    </a:lnTo>
                    <a:lnTo>
                      <a:pt x="150" y="13"/>
                    </a:lnTo>
                    <a:lnTo>
                      <a:pt x="155" y="12"/>
                    </a:lnTo>
                    <a:lnTo>
                      <a:pt x="160" y="5"/>
                    </a:lnTo>
                    <a:lnTo>
                      <a:pt x="167" y="5"/>
                    </a:lnTo>
                    <a:lnTo>
                      <a:pt x="183" y="5"/>
                    </a:lnTo>
                    <a:lnTo>
                      <a:pt x="197" y="5"/>
                    </a:lnTo>
                    <a:lnTo>
                      <a:pt x="202" y="5"/>
                    </a:lnTo>
                    <a:lnTo>
                      <a:pt x="209" y="5"/>
                    </a:lnTo>
                    <a:lnTo>
                      <a:pt x="215" y="5"/>
                    </a:lnTo>
                    <a:lnTo>
                      <a:pt x="226" y="5"/>
                    </a:lnTo>
                    <a:lnTo>
                      <a:pt x="228" y="1"/>
                    </a:lnTo>
                    <a:lnTo>
                      <a:pt x="233" y="1"/>
                    </a:lnTo>
                    <a:lnTo>
                      <a:pt x="241" y="5"/>
                    </a:lnTo>
                    <a:lnTo>
                      <a:pt x="252" y="8"/>
                    </a:lnTo>
                    <a:lnTo>
                      <a:pt x="258" y="3"/>
                    </a:lnTo>
                    <a:lnTo>
                      <a:pt x="267" y="0"/>
                    </a:lnTo>
                    <a:lnTo>
                      <a:pt x="274" y="1"/>
                    </a:lnTo>
                    <a:lnTo>
                      <a:pt x="283" y="3"/>
                    </a:lnTo>
                    <a:lnTo>
                      <a:pt x="289" y="3"/>
                    </a:lnTo>
                    <a:lnTo>
                      <a:pt x="296" y="3"/>
                    </a:lnTo>
                    <a:lnTo>
                      <a:pt x="300" y="1"/>
                    </a:lnTo>
                    <a:lnTo>
                      <a:pt x="308" y="1"/>
                    </a:lnTo>
                    <a:lnTo>
                      <a:pt x="319" y="1"/>
                    </a:lnTo>
                    <a:lnTo>
                      <a:pt x="329" y="3"/>
                    </a:lnTo>
                    <a:lnTo>
                      <a:pt x="339" y="3"/>
                    </a:lnTo>
                    <a:lnTo>
                      <a:pt x="350" y="5"/>
                    </a:lnTo>
                    <a:lnTo>
                      <a:pt x="357" y="6"/>
                    </a:lnTo>
                    <a:lnTo>
                      <a:pt x="363" y="12"/>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599" name="Freeform 336"/>
              <p:cNvSpPr>
                <a:spLocks/>
              </p:cNvSpPr>
              <p:nvPr/>
            </p:nvSpPr>
            <p:spPr bwMode="auto">
              <a:xfrm>
                <a:off x="2647157" y="1392238"/>
                <a:ext cx="1381125" cy="1047750"/>
              </a:xfrm>
              <a:custGeom>
                <a:avLst/>
                <a:gdLst/>
                <a:ahLst/>
                <a:cxnLst>
                  <a:cxn ang="0">
                    <a:pos x="322" y="427"/>
                  </a:cxn>
                  <a:cxn ang="0">
                    <a:pos x="291" y="409"/>
                  </a:cxn>
                  <a:cxn ang="0">
                    <a:pos x="275" y="377"/>
                  </a:cxn>
                  <a:cxn ang="0">
                    <a:pos x="255" y="348"/>
                  </a:cxn>
                  <a:cxn ang="0">
                    <a:pos x="193" y="265"/>
                  </a:cxn>
                  <a:cxn ang="0">
                    <a:pos x="108" y="258"/>
                  </a:cxn>
                  <a:cxn ang="0">
                    <a:pos x="86" y="262"/>
                  </a:cxn>
                  <a:cxn ang="0">
                    <a:pos x="59" y="241"/>
                  </a:cxn>
                  <a:cxn ang="0">
                    <a:pos x="43" y="222"/>
                  </a:cxn>
                  <a:cxn ang="0">
                    <a:pos x="74" y="207"/>
                  </a:cxn>
                  <a:cxn ang="0">
                    <a:pos x="7" y="194"/>
                  </a:cxn>
                  <a:cxn ang="0">
                    <a:pos x="53" y="165"/>
                  </a:cxn>
                  <a:cxn ang="0">
                    <a:pos x="100" y="133"/>
                  </a:cxn>
                  <a:cxn ang="0">
                    <a:pos x="110" y="103"/>
                  </a:cxn>
                  <a:cxn ang="0">
                    <a:pos x="157" y="71"/>
                  </a:cxn>
                  <a:cxn ang="0">
                    <a:pos x="232" y="52"/>
                  </a:cxn>
                  <a:cxn ang="0">
                    <a:pos x="270" y="59"/>
                  </a:cxn>
                  <a:cxn ang="0">
                    <a:pos x="305" y="55"/>
                  </a:cxn>
                  <a:cxn ang="0">
                    <a:pos x="361" y="60"/>
                  </a:cxn>
                  <a:cxn ang="0">
                    <a:pos x="363" y="35"/>
                  </a:cxn>
                  <a:cxn ang="0">
                    <a:pos x="396" y="17"/>
                  </a:cxn>
                  <a:cxn ang="0">
                    <a:pos x="470" y="14"/>
                  </a:cxn>
                  <a:cxn ang="0">
                    <a:pos x="549" y="0"/>
                  </a:cxn>
                  <a:cxn ang="0">
                    <a:pos x="614" y="0"/>
                  </a:cxn>
                  <a:cxn ang="0">
                    <a:pos x="700" y="29"/>
                  </a:cxn>
                  <a:cxn ang="0">
                    <a:pos x="683" y="55"/>
                  </a:cxn>
                  <a:cxn ang="0">
                    <a:pos x="655" y="59"/>
                  </a:cxn>
                  <a:cxn ang="0">
                    <a:pos x="666" y="81"/>
                  </a:cxn>
                  <a:cxn ang="0">
                    <a:pos x="710" y="95"/>
                  </a:cxn>
                  <a:cxn ang="0">
                    <a:pos x="750" y="74"/>
                  </a:cxn>
                  <a:cxn ang="0">
                    <a:pos x="805" y="66"/>
                  </a:cxn>
                  <a:cxn ang="0">
                    <a:pos x="870" y="76"/>
                  </a:cxn>
                  <a:cxn ang="0">
                    <a:pos x="812" y="109"/>
                  </a:cxn>
                  <a:cxn ang="0">
                    <a:pos x="795" y="131"/>
                  </a:cxn>
                  <a:cxn ang="0">
                    <a:pos x="747" y="182"/>
                  </a:cxn>
                  <a:cxn ang="0">
                    <a:pos x="769" y="207"/>
                  </a:cxn>
                  <a:cxn ang="0">
                    <a:pos x="764" y="232"/>
                  </a:cxn>
                  <a:cxn ang="0">
                    <a:pos x="769" y="270"/>
                  </a:cxn>
                  <a:cxn ang="0">
                    <a:pos x="767" y="296"/>
                  </a:cxn>
                  <a:cxn ang="0">
                    <a:pos x="741" y="330"/>
                  </a:cxn>
                  <a:cxn ang="0">
                    <a:pos x="721" y="337"/>
                  </a:cxn>
                  <a:cxn ang="0">
                    <a:pos x="700" y="348"/>
                  </a:cxn>
                  <a:cxn ang="0">
                    <a:pos x="735" y="385"/>
                  </a:cxn>
                  <a:cxn ang="0">
                    <a:pos x="698" y="389"/>
                  </a:cxn>
                  <a:cxn ang="0">
                    <a:pos x="674" y="404"/>
                  </a:cxn>
                  <a:cxn ang="0">
                    <a:pos x="724" y="420"/>
                  </a:cxn>
                  <a:cxn ang="0">
                    <a:pos x="673" y="456"/>
                  </a:cxn>
                  <a:cxn ang="0">
                    <a:pos x="587" y="476"/>
                  </a:cxn>
                  <a:cxn ang="0">
                    <a:pos x="518" y="526"/>
                  </a:cxn>
                  <a:cxn ang="0">
                    <a:pos x="464" y="542"/>
                  </a:cxn>
                  <a:cxn ang="0">
                    <a:pos x="464" y="575"/>
                  </a:cxn>
                  <a:cxn ang="0">
                    <a:pos x="434" y="635"/>
                  </a:cxn>
                  <a:cxn ang="0">
                    <a:pos x="406" y="659"/>
                  </a:cxn>
                  <a:cxn ang="0">
                    <a:pos x="353" y="633"/>
                  </a:cxn>
                  <a:cxn ang="0">
                    <a:pos x="310" y="573"/>
                  </a:cxn>
                  <a:cxn ang="0">
                    <a:pos x="289" y="537"/>
                  </a:cxn>
                  <a:cxn ang="0">
                    <a:pos x="272" y="504"/>
                  </a:cxn>
                </a:cxnLst>
                <a:rect l="0" t="0" r="r" b="b"/>
                <a:pathLst>
                  <a:path w="870" h="660">
                    <a:moveTo>
                      <a:pt x="292" y="463"/>
                    </a:moveTo>
                    <a:lnTo>
                      <a:pt x="299" y="459"/>
                    </a:lnTo>
                    <a:lnTo>
                      <a:pt x="306" y="463"/>
                    </a:lnTo>
                    <a:lnTo>
                      <a:pt x="308" y="451"/>
                    </a:lnTo>
                    <a:lnTo>
                      <a:pt x="313" y="444"/>
                    </a:lnTo>
                    <a:lnTo>
                      <a:pt x="317" y="435"/>
                    </a:lnTo>
                    <a:lnTo>
                      <a:pt x="322" y="427"/>
                    </a:lnTo>
                    <a:lnTo>
                      <a:pt x="306" y="421"/>
                    </a:lnTo>
                    <a:lnTo>
                      <a:pt x="289" y="418"/>
                    </a:lnTo>
                    <a:lnTo>
                      <a:pt x="274" y="413"/>
                    </a:lnTo>
                    <a:lnTo>
                      <a:pt x="267" y="406"/>
                    </a:lnTo>
                    <a:lnTo>
                      <a:pt x="272" y="404"/>
                    </a:lnTo>
                    <a:lnTo>
                      <a:pt x="277" y="406"/>
                    </a:lnTo>
                    <a:lnTo>
                      <a:pt x="291" y="409"/>
                    </a:lnTo>
                    <a:lnTo>
                      <a:pt x="306" y="413"/>
                    </a:lnTo>
                    <a:lnTo>
                      <a:pt x="310" y="409"/>
                    </a:lnTo>
                    <a:lnTo>
                      <a:pt x="311" y="406"/>
                    </a:lnTo>
                    <a:lnTo>
                      <a:pt x="299" y="397"/>
                    </a:lnTo>
                    <a:lnTo>
                      <a:pt x="292" y="389"/>
                    </a:lnTo>
                    <a:lnTo>
                      <a:pt x="286" y="380"/>
                    </a:lnTo>
                    <a:lnTo>
                      <a:pt x="275" y="377"/>
                    </a:lnTo>
                    <a:lnTo>
                      <a:pt x="268" y="380"/>
                    </a:lnTo>
                    <a:lnTo>
                      <a:pt x="262" y="385"/>
                    </a:lnTo>
                    <a:lnTo>
                      <a:pt x="251" y="384"/>
                    </a:lnTo>
                    <a:lnTo>
                      <a:pt x="248" y="377"/>
                    </a:lnTo>
                    <a:lnTo>
                      <a:pt x="253" y="365"/>
                    </a:lnTo>
                    <a:lnTo>
                      <a:pt x="260" y="354"/>
                    </a:lnTo>
                    <a:lnTo>
                      <a:pt x="255" y="348"/>
                    </a:lnTo>
                    <a:lnTo>
                      <a:pt x="248" y="346"/>
                    </a:lnTo>
                    <a:lnTo>
                      <a:pt x="248" y="339"/>
                    </a:lnTo>
                    <a:lnTo>
                      <a:pt x="239" y="322"/>
                    </a:lnTo>
                    <a:lnTo>
                      <a:pt x="231" y="305"/>
                    </a:lnTo>
                    <a:lnTo>
                      <a:pt x="220" y="289"/>
                    </a:lnTo>
                    <a:lnTo>
                      <a:pt x="210" y="277"/>
                    </a:lnTo>
                    <a:lnTo>
                      <a:pt x="193" y="265"/>
                    </a:lnTo>
                    <a:lnTo>
                      <a:pt x="177" y="258"/>
                    </a:lnTo>
                    <a:lnTo>
                      <a:pt x="160" y="251"/>
                    </a:lnTo>
                    <a:lnTo>
                      <a:pt x="141" y="251"/>
                    </a:lnTo>
                    <a:lnTo>
                      <a:pt x="131" y="251"/>
                    </a:lnTo>
                    <a:lnTo>
                      <a:pt x="126" y="251"/>
                    </a:lnTo>
                    <a:lnTo>
                      <a:pt x="117" y="255"/>
                    </a:lnTo>
                    <a:lnTo>
                      <a:pt x="108" y="258"/>
                    </a:lnTo>
                    <a:lnTo>
                      <a:pt x="102" y="255"/>
                    </a:lnTo>
                    <a:lnTo>
                      <a:pt x="95" y="253"/>
                    </a:lnTo>
                    <a:lnTo>
                      <a:pt x="86" y="253"/>
                    </a:lnTo>
                    <a:lnTo>
                      <a:pt x="84" y="256"/>
                    </a:lnTo>
                    <a:lnTo>
                      <a:pt x="86" y="258"/>
                    </a:lnTo>
                    <a:lnTo>
                      <a:pt x="90" y="260"/>
                    </a:lnTo>
                    <a:lnTo>
                      <a:pt x="86" y="262"/>
                    </a:lnTo>
                    <a:lnTo>
                      <a:pt x="83" y="262"/>
                    </a:lnTo>
                    <a:lnTo>
                      <a:pt x="72" y="260"/>
                    </a:lnTo>
                    <a:lnTo>
                      <a:pt x="64" y="258"/>
                    </a:lnTo>
                    <a:lnTo>
                      <a:pt x="53" y="253"/>
                    </a:lnTo>
                    <a:lnTo>
                      <a:pt x="50" y="250"/>
                    </a:lnTo>
                    <a:lnTo>
                      <a:pt x="53" y="244"/>
                    </a:lnTo>
                    <a:lnTo>
                      <a:pt x="59" y="241"/>
                    </a:lnTo>
                    <a:lnTo>
                      <a:pt x="48" y="234"/>
                    </a:lnTo>
                    <a:lnTo>
                      <a:pt x="40" y="232"/>
                    </a:lnTo>
                    <a:lnTo>
                      <a:pt x="29" y="232"/>
                    </a:lnTo>
                    <a:lnTo>
                      <a:pt x="21" y="232"/>
                    </a:lnTo>
                    <a:lnTo>
                      <a:pt x="28" y="224"/>
                    </a:lnTo>
                    <a:lnTo>
                      <a:pt x="36" y="222"/>
                    </a:lnTo>
                    <a:lnTo>
                      <a:pt x="43" y="222"/>
                    </a:lnTo>
                    <a:lnTo>
                      <a:pt x="50" y="222"/>
                    </a:lnTo>
                    <a:lnTo>
                      <a:pt x="53" y="220"/>
                    </a:lnTo>
                    <a:lnTo>
                      <a:pt x="59" y="219"/>
                    </a:lnTo>
                    <a:lnTo>
                      <a:pt x="88" y="219"/>
                    </a:lnTo>
                    <a:lnTo>
                      <a:pt x="91" y="212"/>
                    </a:lnTo>
                    <a:lnTo>
                      <a:pt x="95" y="207"/>
                    </a:lnTo>
                    <a:lnTo>
                      <a:pt x="74" y="207"/>
                    </a:lnTo>
                    <a:lnTo>
                      <a:pt x="71" y="210"/>
                    </a:lnTo>
                    <a:lnTo>
                      <a:pt x="69" y="212"/>
                    </a:lnTo>
                    <a:lnTo>
                      <a:pt x="59" y="212"/>
                    </a:lnTo>
                    <a:lnTo>
                      <a:pt x="50" y="212"/>
                    </a:lnTo>
                    <a:lnTo>
                      <a:pt x="40" y="208"/>
                    </a:lnTo>
                    <a:lnTo>
                      <a:pt x="24" y="203"/>
                    </a:lnTo>
                    <a:lnTo>
                      <a:pt x="7" y="194"/>
                    </a:lnTo>
                    <a:lnTo>
                      <a:pt x="0" y="189"/>
                    </a:lnTo>
                    <a:lnTo>
                      <a:pt x="2" y="181"/>
                    </a:lnTo>
                    <a:lnTo>
                      <a:pt x="9" y="177"/>
                    </a:lnTo>
                    <a:lnTo>
                      <a:pt x="19" y="177"/>
                    </a:lnTo>
                    <a:lnTo>
                      <a:pt x="29" y="177"/>
                    </a:lnTo>
                    <a:lnTo>
                      <a:pt x="40" y="170"/>
                    </a:lnTo>
                    <a:lnTo>
                      <a:pt x="53" y="165"/>
                    </a:lnTo>
                    <a:lnTo>
                      <a:pt x="64" y="162"/>
                    </a:lnTo>
                    <a:lnTo>
                      <a:pt x="74" y="164"/>
                    </a:lnTo>
                    <a:lnTo>
                      <a:pt x="84" y="162"/>
                    </a:lnTo>
                    <a:lnTo>
                      <a:pt x="96" y="162"/>
                    </a:lnTo>
                    <a:lnTo>
                      <a:pt x="105" y="150"/>
                    </a:lnTo>
                    <a:lnTo>
                      <a:pt x="110" y="134"/>
                    </a:lnTo>
                    <a:lnTo>
                      <a:pt x="100" y="133"/>
                    </a:lnTo>
                    <a:lnTo>
                      <a:pt x="88" y="131"/>
                    </a:lnTo>
                    <a:lnTo>
                      <a:pt x="76" y="129"/>
                    </a:lnTo>
                    <a:lnTo>
                      <a:pt x="72" y="124"/>
                    </a:lnTo>
                    <a:lnTo>
                      <a:pt x="76" y="117"/>
                    </a:lnTo>
                    <a:lnTo>
                      <a:pt x="83" y="117"/>
                    </a:lnTo>
                    <a:lnTo>
                      <a:pt x="95" y="110"/>
                    </a:lnTo>
                    <a:lnTo>
                      <a:pt x="110" y="103"/>
                    </a:lnTo>
                    <a:lnTo>
                      <a:pt x="122" y="95"/>
                    </a:lnTo>
                    <a:lnTo>
                      <a:pt x="133" y="88"/>
                    </a:lnTo>
                    <a:lnTo>
                      <a:pt x="138" y="91"/>
                    </a:lnTo>
                    <a:lnTo>
                      <a:pt x="146" y="93"/>
                    </a:lnTo>
                    <a:lnTo>
                      <a:pt x="153" y="88"/>
                    </a:lnTo>
                    <a:lnTo>
                      <a:pt x="155" y="79"/>
                    </a:lnTo>
                    <a:lnTo>
                      <a:pt x="157" y="71"/>
                    </a:lnTo>
                    <a:lnTo>
                      <a:pt x="165" y="67"/>
                    </a:lnTo>
                    <a:lnTo>
                      <a:pt x="177" y="64"/>
                    </a:lnTo>
                    <a:lnTo>
                      <a:pt x="189" y="62"/>
                    </a:lnTo>
                    <a:lnTo>
                      <a:pt x="200" y="60"/>
                    </a:lnTo>
                    <a:lnTo>
                      <a:pt x="213" y="60"/>
                    </a:lnTo>
                    <a:lnTo>
                      <a:pt x="222" y="55"/>
                    </a:lnTo>
                    <a:lnTo>
                      <a:pt x="232" y="52"/>
                    </a:lnTo>
                    <a:lnTo>
                      <a:pt x="241" y="48"/>
                    </a:lnTo>
                    <a:lnTo>
                      <a:pt x="251" y="48"/>
                    </a:lnTo>
                    <a:lnTo>
                      <a:pt x="256" y="50"/>
                    </a:lnTo>
                    <a:lnTo>
                      <a:pt x="262" y="55"/>
                    </a:lnTo>
                    <a:lnTo>
                      <a:pt x="265" y="60"/>
                    </a:lnTo>
                    <a:lnTo>
                      <a:pt x="272" y="64"/>
                    </a:lnTo>
                    <a:lnTo>
                      <a:pt x="270" y="59"/>
                    </a:lnTo>
                    <a:lnTo>
                      <a:pt x="270" y="53"/>
                    </a:lnTo>
                    <a:lnTo>
                      <a:pt x="275" y="48"/>
                    </a:lnTo>
                    <a:lnTo>
                      <a:pt x="284" y="55"/>
                    </a:lnTo>
                    <a:lnTo>
                      <a:pt x="299" y="60"/>
                    </a:lnTo>
                    <a:lnTo>
                      <a:pt x="303" y="60"/>
                    </a:lnTo>
                    <a:lnTo>
                      <a:pt x="306" y="60"/>
                    </a:lnTo>
                    <a:lnTo>
                      <a:pt x="305" y="55"/>
                    </a:lnTo>
                    <a:lnTo>
                      <a:pt x="303" y="50"/>
                    </a:lnTo>
                    <a:lnTo>
                      <a:pt x="306" y="43"/>
                    </a:lnTo>
                    <a:lnTo>
                      <a:pt x="315" y="43"/>
                    </a:lnTo>
                    <a:lnTo>
                      <a:pt x="329" y="43"/>
                    </a:lnTo>
                    <a:lnTo>
                      <a:pt x="341" y="48"/>
                    </a:lnTo>
                    <a:lnTo>
                      <a:pt x="351" y="53"/>
                    </a:lnTo>
                    <a:lnTo>
                      <a:pt x="361" y="60"/>
                    </a:lnTo>
                    <a:lnTo>
                      <a:pt x="384" y="60"/>
                    </a:lnTo>
                    <a:lnTo>
                      <a:pt x="373" y="55"/>
                    </a:lnTo>
                    <a:lnTo>
                      <a:pt x="365" y="52"/>
                    </a:lnTo>
                    <a:lnTo>
                      <a:pt x="356" y="45"/>
                    </a:lnTo>
                    <a:lnTo>
                      <a:pt x="354" y="40"/>
                    </a:lnTo>
                    <a:lnTo>
                      <a:pt x="356" y="35"/>
                    </a:lnTo>
                    <a:lnTo>
                      <a:pt x="363" y="35"/>
                    </a:lnTo>
                    <a:lnTo>
                      <a:pt x="370" y="35"/>
                    </a:lnTo>
                    <a:lnTo>
                      <a:pt x="375" y="35"/>
                    </a:lnTo>
                    <a:lnTo>
                      <a:pt x="370" y="31"/>
                    </a:lnTo>
                    <a:lnTo>
                      <a:pt x="365" y="28"/>
                    </a:lnTo>
                    <a:lnTo>
                      <a:pt x="375" y="23"/>
                    </a:lnTo>
                    <a:lnTo>
                      <a:pt x="385" y="19"/>
                    </a:lnTo>
                    <a:lnTo>
                      <a:pt x="396" y="17"/>
                    </a:lnTo>
                    <a:lnTo>
                      <a:pt x="408" y="17"/>
                    </a:lnTo>
                    <a:lnTo>
                      <a:pt x="423" y="16"/>
                    </a:lnTo>
                    <a:lnTo>
                      <a:pt x="440" y="21"/>
                    </a:lnTo>
                    <a:lnTo>
                      <a:pt x="451" y="21"/>
                    </a:lnTo>
                    <a:lnTo>
                      <a:pt x="451" y="14"/>
                    </a:lnTo>
                    <a:lnTo>
                      <a:pt x="459" y="14"/>
                    </a:lnTo>
                    <a:lnTo>
                      <a:pt x="470" y="14"/>
                    </a:lnTo>
                    <a:lnTo>
                      <a:pt x="487" y="11"/>
                    </a:lnTo>
                    <a:lnTo>
                      <a:pt x="504" y="7"/>
                    </a:lnTo>
                    <a:lnTo>
                      <a:pt x="511" y="4"/>
                    </a:lnTo>
                    <a:lnTo>
                      <a:pt x="521" y="2"/>
                    </a:lnTo>
                    <a:lnTo>
                      <a:pt x="530" y="0"/>
                    </a:lnTo>
                    <a:lnTo>
                      <a:pt x="540" y="0"/>
                    </a:lnTo>
                    <a:lnTo>
                      <a:pt x="549" y="0"/>
                    </a:lnTo>
                    <a:lnTo>
                      <a:pt x="559" y="0"/>
                    </a:lnTo>
                    <a:lnTo>
                      <a:pt x="568" y="0"/>
                    </a:lnTo>
                    <a:lnTo>
                      <a:pt x="578" y="0"/>
                    </a:lnTo>
                    <a:lnTo>
                      <a:pt x="585" y="0"/>
                    </a:lnTo>
                    <a:lnTo>
                      <a:pt x="595" y="0"/>
                    </a:lnTo>
                    <a:lnTo>
                      <a:pt x="604" y="0"/>
                    </a:lnTo>
                    <a:lnTo>
                      <a:pt x="614" y="0"/>
                    </a:lnTo>
                    <a:lnTo>
                      <a:pt x="623" y="0"/>
                    </a:lnTo>
                    <a:lnTo>
                      <a:pt x="633" y="2"/>
                    </a:lnTo>
                    <a:lnTo>
                      <a:pt x="643" y="5"/>
                    </a:lnTo>
                    <a:lnTo>
                      <a:pt x="654" y="11"/>
                    </a:lnTo>
                    <a:lnTo>
                      <a:pt x="671" y="19"/>
                    </a:lnTo>
                    <a:lnTo>
                      <a:pt x="690" y="29"/>
                    </a:lnTo>
                    <a:lnTo>
                      <a:pt x="700" y="29"/>
                    </a:lnTo>
                    <a:lnTo>
                      <a:pt x="712" y="31"/>
                    </a:lnTo>
                    <a:lnTo>
                      <a:pt x="722" y="33"/>
                    </a:lnTo>
                    <a:lnTo>
                      <a:pt x="735" y="35"/>
                    </a:lnTo>
                    <a:lnTo>
                      <a:pt x="726" y="43"/>
                    </a:lnTo>
                    <a:lnTo>
                      <a:pt x="712" y="48"/>
                    </a:lnTo>
                    <a:lnTo>
                      <a:pt x="695" y="52"/>
                    </a:lnTo>
                    <a:lnTo>
                      <a:pt x="683" y="55"/>
                    </a:lnTo>
                    <a:lnTo>
                      <a:pt x="571" y="60"/>
                    </a:lnTo>
                    <a:lnTo>
                      <a:pt x="576" y="60"/>
                    </a:lnTo>
                    <a:lnTo>
                      <a:pt x="588" y="62"/>
                    </a:lnTo>
                    <a:lnTo>
                      <a:pt x="604" y="60"/>
                    </a:lnTo>
                    <a:lnTo>
                      <a:pt x="623" y="60"/>
                    </a:lnTo>
                    <a:lnTo>
                      <a:pt x="638" y="59"/>
                    </a:lnTo>
                    <a:lnTo>
                      <a:pt x="655" y="59"/>
                    </a:lnTo>
                    <a:lnTo>
                      <a:pt x="666" y="59"/>
                    </a:lnTo>
                    <a:lnTo>
                      <a:pt x="674" y="60"/>
                    </a:lnTo>
                    <a:lnTo>
                      <a:pt x="669" y="66"/>
                    </a:lnTo>
                    <a:lnTo>
                      <a:pt x="662" y="74"/>
                    </a:lnTo>
                    <a:lnTo>
                      <a:pt x="655" y="83"/>
                    </a:lnTo>
                    <a:lnTo>
                      <a:pt x="655" y="86"/>
                    </a:lnTo>
                    <a:lnTo>
                      <a:pt x="666" y="81"/>
                    </a:lnTo>
                    <a:lnTo>
                      <a:pt x="683" y="71"/>
                    </a:lnTo>
                    <a:lnTo>
                      <a:pt x="700" y="60"/>
                    </a:lnTo>
                    <a:lnTo>
                      <a:pt x="716" y="57"/>
                    </a:lnTo>
                    <a:lnTo>
                      <a:pt x="724" y="62"/>
                    </a:lnTo>
                    <a:lnTo>
                      <a:pt x="728" y="72"/>
                    </a:lnTo>
                    <a:lnTo>
                      <a:pt x="721" y="79"/>
                    </a:lnTo>
                    <a:lnTo>
                      <a:pt x="710" y="95"/>
                    </a:lnTo>
                    <a:lnTo>
                      <a:pt x="698" y="107"/>
                    </a:lnTo>
                    <a:lnTo>
                      <a:pt x="693" y="117"/>
                    </a:lnTo>
                    <a:lnTo>
                      <a:pt x="704" y="109"/>
                    </a:lnTo>
                    <a:lnTo>
                      <a:pt x="719" y="95"/>
                    </a:lnTo>
                    <a:lnTo>
                      <a:pt x="731" y="81"/>
                    </a:lnTo>
                    <a:lnTo>
                      <a:pt x="741" y="74"/>
                    </a:lnTo>
                    <a:lnTo>
                      <a:pt x="750" y="74"/>
                    </a:lnTo>
                    <a:lnTo>
                      <a:pt x="762" y="74"/>
                    </a:lnTo>
                    <a:lnTo>
                      <a:pt x="771" y="74"/>
                    </a:lnTo>
                    <a:lnTo>
                      <a:pt x="774" y="74"/>
                    </a:lnTo>
                    <a:lnTo>
                      <a:pt x="779" y="74"/>
                    </a:lnTo>
                    <a:lnTo>
                      <a:pt x="786" y="76"/>
                    </a:lnTo>
                    <a:lnTo>
                      <a:pt x="795" y="69"/>
                    </a:lnTo>
                    <a:lnTo>
                      <a:pt x="805" y="66"/>
                    </a:lnTo>
                    <a:lnTo>
                      <a:pt x="829" y="66"/>
                    </a:lnTo>
                    <a:lnTo>
                      <a:pt x="833" y="59"/>
                    </a:lnTo>
                    <a:lnTo>
                      <a:pt x="839" y="59"/>
                    </a:lnTo>
                    <a:lnTo>
                      <a:pt x="846" y="59"/>
                    </a:lnTo>
                    <a:lnTo>
                      <a:pt x="857" y="64"/>
                    </a:lnTo>
                    <a:lnTo>
                      <a:pt x="865" y="69"/>
                    </a:lnTo>
                    <a:lnTo>
                      <a:pt x="870" y="76"/>
                    </a:lnTo>
                    <a:lnTo>
                      <a:pt x="864" y="83"/>
                    </a:lnTo>
                    <a:lnTo>
                      <a:pt x="858" y="88"/>
                    </a:lnTo>
                    <a:lnTo>
                      <a:pt x="846" y="91"/>
                    </a:lnTo>
                    <a:lnTo>
                      <a:pt x="834" y="100"/>
                    </a:lnTo>
                    <a:lnTo>
                      <a:pt x="822" y="105"/>
                    </a:lnTo>
                    <a:lnTo>
                      <a:pt x="807" y="109"/>
                    </a:lnTo>
                    <a:lnTo>
                      <a:pt x="812" y="109"/>
                    </a:lnTo>
                    <a:lnTo>
                      <a:pt x="817" y="109"/>
                    </a:lnTo>
                    <a:lnTo>
                      <a:pt x="814" y="115"/>
                    </a:lnTo>
                    <a:lnTo>
                      <a:pt x="808" y="121"/>
                    </a:lnTo>
                    <a:lnTo>
                      <a:pt x="800" y="122"/>
                    </a:lnTo>
                    <a:lnTo>
                      <a:pt x="795" y="124"/>
                    </a:lnTo>
                    <a:lnTo>
                      <a:pt x="795" y="127"/>
                    </a:lnTo>
                    <a:lnTo>
                      <a:pt x="795" y="131"/>
                    </a:lnTo>
                    <a:lnTo>
                      <a:pt x="786" y="139"/>
                    </a:lnTo>
                    <a:lnTo>
                      <a:pt x="772" y="143"/>
                    </a:lnTo>
                    <a:lnTo>
                      <a:pt x="772" y="148"/>
                    </a:lnTo>
                    <a:lnTo>
                      <a:pt x="772" y="152"/>
                    </a:lnTo>
                    <a:lnTo>
                      <a:pt x="765" y="162"/>
                    </a:lnTo>
                    <a:lnTo>
                      <a:pt x="752" y="172"/>
                    </a:lnTo>
                    <a:lnTo>
                      <a:pt x="747" y="182"/>
                    </a:lnTo>
                    <a:lnTo>
                      <a:pt x="743" y="194"/>
                    </a:lnTo>
                    <a:lnTo>
                      <a:pt x="750" y="194"/>
                    </a:lnTo>
                    <a:lnTo>
                      <a:pt x="759" y="194"/>
                    </a:lnTo>
                    <a:lnTo>
                      <a:pt x="769" y="196"/>
                    </a:lnTo>
                    <a:lnTo>
                      <a:pt x="779" y="203"/>
                    </a:lnTo>
                    <a:lnTo>
                      <a:pt x="774" y="205"/>
                    </a:lnTo>
                    <a:lnTo>
                      <a:pt x="769" y="207"/>
                    </a:lnTo>
                    <a:lnTo>
                      <a:pt x="772" y="210"/>
                    </a:lnTo>
                    <a:lnTo>
                      <a:pt x="781" y="213"/>
                    </a:lnTo>
                    <a:lnTo>
                      <a:pt x="788" y="217"/>
                    </a:lnTo>
                    <a:lnTo>
                      <a:pt x="791" y="225"/>
                    </a:lnTo>
                    <a:lnTo>
                      <a:pt x="786" y="231"/>
                    </a:lnTo>
                    <a:lnTo>
                      <a:pt x="776" y="232"/>
                    </a:lnTo>
                    <a:lnTo>
                      <a:pt x="764" y="232"/>
                    </a:lnTo>
                    <a:lnTo>
                      <a:pt x="755" y="232"/>
                    </a:lnTo>
                    <a:lnTo>
                      <a:pt x="748" y="234"/>
                    </a:lnTo>
                    <a:lnTo>
                      <a:pt x="747" y="239"/>
                    </a:lnTo>
                    <a:lnTo>
                      <a:pt x="752" y="246"/>
                    </a:lnTo>
                    <a:lnTo>
                      <a:pt x="762" y="248"/>
                    </a:lnTo>
                    <a:lnTo>
                      <a:pt x="765" y="260"/>
                    </a:lnTo>
                    <a:lnTo>
                      <a:pt x="769" y="270"/>
                    </a:lnTo>
                    <a:lnTo>
                      <a:pt x="767" y="275"/>
                    </a:lnTo>
                    <a:lnTo>
                      <a:pt x="769" y="280"/>
                    </a:lnTo>
                    <a:lnTo>
                      <a:pt x="759" y="280"/>
                    </a:lnTo>
                    <a:lnTo>
                      <a:pt x="753" y="287"/>
                    </a:lnTo>
                    <a:lnTo>
                      <a:pt x="755" y="291"/>
                    </a:lnTo>
                    <a:lnTo>
                      <a:pt x="760" y="294"/>
                    </a:lnTo>
                    <a:lnTo>
                      <a:pt x="767" y="296"/>
                    </a:lnTo>
                    <a:lnTo>
                      <a:pt x="774" y="298"/>
                    </a:lnTo>
                    <a:lnTo>
                      <a:pt x="764" y="306"/>
                    </a:lnTo>
                    <a:lnTo>
                      <a:pt x="752" y="311"/>
                    </a:lnTo>
                    <a:lnTo>
                      <a:pt x="752" y="315"/>
                    </a:lnTo>
                    <a:lnTo>
                      <a:pt x="755" y="320"/>
                    </a:lnTo>
                    <a:lnTo>
                      <a:pt x="748" y="327"/>
                    </a:lnTo>
                    <a:lnTo>
                      <a:pt x="741" y="330"/>
                    </a:lnTo>
                    <a:lnTo>
                      <a:pt x="733" y="332"/>
                    </a:lnTo>
                    <a:lnTo>
                      <a:pt x="728" y="339"/>
                    </a:lnTo>
                    <a:lnTo>
                      <a:pt x="719" y="332"/>
                    </a:lnTo>
                    <a:lnTo>
                      <a:pt x="712" y="327"/>
                    </a:lnTo>
                    <a:lnTo>
                      <a:pt x="705" y="327"/>
                    </a:lnTo>
                    <a:lnTo>
                      <a:pt x="710" y="334"/>
                    </a:lnTo>
                    <a:lnTo>
                      <a:pt x="721" y="337"/>
                    </a:lnTo>
                    <a:lnTo>
                      <a:pt x="728" y="341"/>
                    </a:lnTo>
                    <a:lnTo>
                      <a:pt x="733" y="349"/>
                    </a:lnTo>
                    <a:lnTo>
                      <a:pt x="731" y="360"/>
                    </a:lnTo>
                    <a:lnTo>
                      <a:pt x="726" y="365"/>
                    </a:lnTo>
                    <a:lnTo>
                      <a:pt x="717" y="361"/>
                    </a:lnTo>
                    <a:lnTo>
                      <a:pt x="709" y="356"/>
                    </a:lnTo>
                    <a:lnTo>
                      <a:pt x="700" y="348"/>
                    </a:lnTo>
                    <a:lnTo>
                      <a:pt x="697" y="341"/>
                    </a:lnTo>
                    <a:lnTo>
                      <a:pt x="692" y="341"/>
                    </a:lnTo>
                    <a:lnTo>
                      <a:pt x="692" y="349"/>
                    </a:lnTo>
                    <a:lnTo>
                      <a:pt x="705" y="360"/>
                    </a:lnTo>
                    <a:lnTo>
                      <a:pt x="722" y="372"/>
                    </a:lnTo>
                    <a:lnTo>
                      <a:pt x="728" y="377"/>
                    </a:lnTo>
                    <a:lnTo>
                      <a:pt x="735" y="385"/>
                    </a:lnTo>
                    <a:lnTo>
                      <a:pt x="738" y="392"/>
                    </a:lnTo>
                    <a:lnTo>
                      <a:pt x="741" y="404"/>
                    </a:lnTo>
                    <a:lnTo>
                      <a:pt x="736" y="409"/>
                    </a:lnTo>
                    <a:lnTo>
                      <a:pt x="728" y="411"/>
                    </a:lnTo>
                    <a:lnTo>
                      <a:pt x="714" y="406"/>
                    </a:lnTo>
                    <a:lnTo>
                      <a:pt x="705" y="397"/>
                    </a:lnTo>
                    <a:lnTo>
                      <a:pt x="698" y="389"/>
                    </a:lnTo>
                    <a:lnTo>
                      <a:pt x="688" y="385"/>
                    </a:lnTo>
                    <a:lnTo>
                      <a:pt x="685" y="385"/>
                    </a:lnTo>
                    <a:lnTo>
                      <a:pt x="681" y="385"/>
                    </a:lnTo>
                    <a:lnTo>
                      <a:pt x="683" y="392"/>
                    </a:lnTo>
                    <a:lnTo>
                      <a:pt x="686" y="397"/>
                    </a:lnTo>
                    <a:lnTo>
                      <a:pt x="681" y="403"/>
                    </a:lnTo>
                    <a:lnTo>
                      <a:pt x="674" y="404"/>
                    </a:lnTo>
                    <a:lnTo>
                      <a:pt x="674" y="408"/>
                    </a:lnTo>
                    <a:lnTo>
                      <a:pt x="681" y="411"/>
                    </a:lnTo>
                    <a:lnTo>
                      <a:pt x="688" y="413"/>
                    </a:lnTo>
                    <a:lnTo>
                      <a:pt x="698" y="416"/>
                    </a:lnTo>
                    <a:lnTo>
                      <a:pt x="707" y="416"/>
                    </a:lnTo>
                    <a:lnTo>
                      <a:pt x="717" y="418"/>
                    </a:lnTo>
                    <a:lnTo>
                      <a:pt x="724" y="420"/>
                    </a:lnTo>
                    <a:lnTo>
                      <a:pt x="731" y="421"/>
                    </a:lnTo>
                    <a:lnTo>
                      <a:pt x="719" y="427"/>
                    </a:lnTo>
                    <a:lnTo>
                      <a:pt x="709" y="432"/>
                    </a:lnTo>
                    <a:lnTo>
                      <a:pt x="697" y="435"/>
                    </a:lnTo>
                    <a:lnTo>
                      <a:pt x="688" y="444"/>
                    </a:lnTo>
                    <a:lnTo>
                      <a:pt x="679" y="449"/>
                    </a:lnTo>
                    <a:lnTo>
                      <a:pt x="673" y="456"/>
                    </a:lnTo>
                    <a:lnTo>
                      <a:pt x="657" y="458"/>
                    </a:lnTo>
                    <a:lnTo>
                      <a:pt x="645" y="459"/>
                    </a:lnTo>
                    <a:lnTo>
                      <a:pt x="633" y="461"/>
                    </a:lnTo>
                    <a:lnTo>
                      <a:pt x="619" y="468"/>
                    </a:lnTo>
                    <a:lnTo>
                      <a:pt x="597" y="468"/>
                    </a:lnTo>
                    <a:lnTo>
                      <a:pt x="588" y="471"/>
                    </a:lnTo>
                    <a:lnTo>
                      <a:pt x="587" y="476"/>
                    </a:lnTo>
                    <a:lnTo>
                      <a:pt x="573" y="485"/>
                    </a:lnTo>
                    <a:lnTo>
                      <a:pt x="563" y="497"/>
                    </a:lnTo>
                    <a:lnTo>
                      <a:pt x="556" y="511"/>
                    </a:lnTo>
                    <a:lnTo>
                      <a:pt x="545" y="516"/>
                    </a:lnTo>
                    <a:lnTo>
                      <a:pt x="537" y="518"/>
                    </a:lnTo>
                    <a:lnTo>
                      <a:pt x="526" y="519"/>
                    </a:lnTo>
                    <a:lnTo>
                      <a:pt x="518" y="526"/>
                    </a:lnTo>
                    <a:lnTo>
                      <a:pt x="509" y="526"/>
                    </a:lnTo>
                    <a:lnTo>
                      <a:pt x="509" y="516"/>
                    </a:lnTo>
                    <a:lnTo>
                      <a:pt x="502" y="521"/>
                    </a:lnTo>
                    <a:lnTo>
                      <a:pt x="499" y="528"/>
                    </a:lnTo>
                    <a:lnTo>
                      <a:pt x="487" y="533"/>
                    </a:lnTo>
                    <a:lnTo>
                      <a:pt x="475" y="537"/>
                    </a:lnTo>
                    <a:lnTo>
                      <a:pt x="464" y="542"/>
                    </a:lnTo>
                    <a:lnTo>
                      <a:pt x="461" y="552"/>
                    </a:lnTo>
                    <a:lnTo>
                      <a:pt x="461" y="554"/>
                    </a:lnTo>
                    <a:lnTo>
                      <a:pt x="463" y="557"/>
                    </a:lnTo>
                    <a:lnTo>
                      <a:pt x="459" y="559"/>
                    </a:lnTo>
                    <a:lnTo>
                      <a:pt x="459" y="562"/>
                    </a:lnTo>
                    <a:lnTo>
                      <a:pt x="461" y="568"/>
                    </a:lnTo>
                    <a:lnTo>
                      <a:pt x="464" y="575"/>
                    </a:lnTo>
                    <a:lnTo>
                      <a:pt x="459" y="583"/>
                    </a:lnTo>
                    <a:lnTo>
                      <a:pt x="452" y="588"/>
                    </a:lnTo>
                    <a:lnTo>
                      <a:pt x="444" y="592"/>
                    </a:lnTo>
                    <a:lnTo>
                      <a:pt x="442" y="600"/>
                    </a:lnTo>
                    <a:lnTo>
                      <a:pt x="440" y="616"/>
                    </a:lnTo>
                    <a:lnTo>
                      <a:pt x="442" y="628"/>
                    </a:lnTo>
                    <a:lnTo>
                      <a:pt x="434" y="635"/>
                    </a:lnTo>
                    <a:lnTo>
                      <a:pt x="432" y="647"/>
                    </a:lnTo>
                    <a:lnTo>
                      <a:pt x="428" y="655"/>
                    </a:lnTo>
                    <a:lnTo>
                      <a:pt x="421" y="660"/>
                    </a:lnTo>
                    <a:lnTo>
                      <a:pt x="416" y="659"/>
                    </a:lnTo>
                    <a:lnTo>
                      <a:pt x="416" y="655"/>
                    </a:lnTo>
                    <a:lnTo>
                      <a:pt x="409" y="657"/>
                    </a:lnTo>
                    <a:lnTo>
                      <a:pt x="406" y="659"/>
                    </a:lnTo>
                    <a:lnTo>
                      <a:pt x="397" y="654"/>
                    </a:lnTo>
                    <a:lnTo>
                      <a:pt x="392" y="647"/>
                    </a:lnTo>
                    <a:lnTo>
                      <a:pt x="387" y="638"/>
                    </a:lnTo>
                    <a:lnTo>
                      <a:pt x="382" y="636"/>
                    </a:lnTo>
                    <a:lnTo>
                      <a:pt x="370" y="638"/>
                    </a:lnTo>
                    <a:lnTo>
                      <a:pt x="360" y="643"/>
                    </a:lnTo>
                    <a:lnTo>
                      <a:pt x="353" y="633"/>
                    </a:lnTo>
                    <a:lnTo>
                      <a:pt x="344" y="628"/>
                    </a:lnTo>
                    <a:lnTo>
                      <a:pt x="341" y="623"/>
                    </a:lnTo>
                    <a:lnTo>
                      <a:pt x="341" y="619"/>
                    </a:lnTo>
                    <a:lnTo>
                      <a:pt x="330" y="609"/>
                    </a:lnTo>
                    <a:lnTo>
                      <a:pt x="320" y="599"/>
                    </a:lnTo>
                    <a:lnTo>
                      <a:pt x="311" y="585"/>
                    </a:lnTo>
                    <a:lnTo>
                      <a:pt x="310" y="573"/>
                    </a:lnTo>
                    <a:lnTo>
                      <a:pt x="311" y="566"/>
                    </a:lnTo>
                    <a:lnTo>
                      <a:pt x="318" y="562"/>
                    </a:lnTo>
                    <a:lnTo>
                      <a:pt x="308" y="559"/>
                    </a:lnTo>
                    <a:lnTo>
                      <a:pt x="299" y="562"/>
                    </a:lnTo>
                    <a:lnTo>
                      <a:pt x="296" y="554"/>
                    </a:lnTo>
                    <a:lnTo>
                      <a:pt x="294" y="545"/>
                    </a:lnTo>
                    <a:lnTo>
                      <a:pt x="289" y="537"/>
                    </a:lnTo>
                    <a:lnTo>
                      <a:pt x="284" y="532"/>
                    </a:lnTo>
                    <a:lnTo>
                      <a:pt x="279" y="523"/>
                    </a:lnTo>
                    <a:lnTo>
                      <a:pt x="277" y="516"/>
                    </a:lnTo>
                    <a:lnTo>
                      <a:pt x="279" y="509"/>
                    </a:lnTo>
                    <a:lnTo>
                      <a:pt x="282" y="504"/>
                    </a:lnTo>
                    <a:lnTo>
                      <a:pt x="277" y="501"/>
                    </a:lnTo>
                    <a:lnTo>
                      <a:pt x="272" y="504"/>
                    </a:lnTo>
                    <a:lnTo>
                      <a:pt x="272" y="492"/>
                    </a:lnTo>
                    <a:lnTo>
                      <a:pt x="280" y="476"/>
                    </a:lnTo>
                    <a:lnTo>
                      <a:pt x="292" y="464"/>
                    </a:lnTo>
                    <a:lnTo>
                      <a:pt x="292" y="463"/>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600" name="Freeform 337"/>
              <p:cNvSpPr>
                <a:spLocks/>
              </p:cNvSpPr>
              <p:nvPr/>
            </p:nvSpPr>
            <p:spPr bwMode="auto">
              <a:xfrm>
                <a:off x="3056732" y="2052638"/>
                <a:ext cx="68263" cy="44450"/>
              </a:xfrm>
              <a:custGeom>
                <a:avLst/>
                <a:gdLst/>
                <a:ahLst/>
                <a:cxnLst>
                  <a:cxn ang="0">
                    <a:pos x="10" y="28"/>
                  </a:cxn>
                  <a:cxn ang="0">
                    <a:pos x="4" y="21"/>
                  </a:cxn>
                  <a:cxn ang="0">
                    <a:pos x="0" y="9"/>
                  </a:cxn>
                  <a:cxn ang="0">
                    <a:pos x="4" y="2"/>
                  </a:cxn>
                  <a:cxn ang="0">
                    <a:pos x="12" y="0"/>
                  </a:cxn>
                  <a:cxn ang="0">
                    <a:pos x="19" y="2"/>
                  </a:cxn>
                  <a:cxn ang="0">
                    <a:pos x="26" y="7"/>
                  </a:cxn>
                  <a:cxn ang="0">
                    <a:pos x="33" y="12"/>
                  </a:cxn>
                  <a:cxn ang="0">
                    <a:pos x="43" y="18"/>
                  </a:cxn>
                  <a:cxn ang="0">
                    <a:pos x="34" y="24"/>
                  </a:cxn>
                  <a:cxn ang="0">
                    <a:pos x="22" y="28"/>
                  </a:cxn>
                  <a:cxn ang="0">
                    <a:pos x="10" y="28"/>
                  </a:cxn>
                </a:cxnLst>
                <a:rect l="0" t="0" r="r" b="b"/>
                <a:pathLst>
                  <a:path w="43" h="28">
                    <a:moveTo>
                      <a:pt x="10" y="28"/>
                    </a:moveTo>
                    <a:lnTo>
                      <a:pt x="4" y="21"/>
                    </a:lnTo>
                    <a:lnTo>
                      <a:pt x="0" y="9"/>
                    </a:lnTo>
                    <a:lnTo>
                      <a:pt x="4" y="2"/>
                    </a:lnTo>
                    <a:lnTo>
                      <a:pt x="12" y="0"/>
                    </a:lnTo>
                    <a:lnTo>
                      <a:pt x="19" y="2"/>
                    </a:lnTo>
                    <a:lnTo>
                      <a:pt x="26" y="7"/>
                    </a:lnTo>
                    <a:lnTo>
                      <a:pt x="33" y="12"/>
                    </a:lnTo>
                    <a:lnTo>
                      <a:pt x="43" y="18"/>
                    </a:lnTo>
                    <a:lnTo>
                      <a:pt x="34" y="24"/>
                    </a:lnTo>
                    <a:lnTo>
                      <a:pt x="22" y="28"/>
                    </a:lnTo>
                    <a:lnTo>
                      <a:pt x="10" y="28"/>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601" name="Freeform 338"/>
              <p:cNvSpPr>
                <a:spLocks/>
              </p:cNvSpPr>
              <p:nvPr/>
            </p:nvSpPr>
            <p:spPr bwMode="auto">
              <a:xfrm>
                <a:off x="3882232" y="1827213"/>
                <a:ext cx="34925" cy="20637"/>
              </a:xfrm>
              <a:custGeom>
                <a:avLst/>
                <a:gdLst/>
                <a:ahLst/>
                <a:cxnLst>
                  <a:cxn ang="0">
                    <a:pos x="6" y="13"/>
                  </a:cxn>
                  <a:cxn ang="0">
                    <a:pos x="1" y="10"/>
                  </a:cxn>
                  <a:cxn ang="0">
                    <a:pos x="0" y="6"/>
                  </a:cxn>
                  <a:cxn ang="0">
                    <a:pos x="1" y="1"/>
                  </a:cxn>
                  <a:cxn ang="0">
                    <a:pos x="5" y="0"/>
                  </a:cxn>
                  <a:cxn ang="0">
                    <a:pos x="13" y="0"/>
                  </a:cxn>
                  <a:cxn ang="0">
                    <a:pos x="13" y="3"/>
                  </a:cxn>
                  <a:cxn ang="0">
                    <a:pos x="13" y="6"/>
                  </a:cxn>
                  <a:cxn ang="0">
                    <a:pos x="22" y="6"/>
                  </a:cxn>
                  <a:cxn ang="0">
                    <a:pos x="15" y="10"/>
                  </a:cxn>
                  <a:cxn ang="0">
                    <a:pos x="6" y="13"/>
                  </a:cxn>
                </a:cxnLst>
                <a:rect l="0" t="0" r="r" b="b"/>
                <a:pathLst>
                  <a:path w="22" h="13">
                    <a:moveTo>
                      <a:pt x="6" y="13"/>
                    </a:moveTo>
                    <a:lnTo>
                      <a:pt x="1" y="10"/>
                    </a:lnTo>
                    <a:lnTo>
                      <a:pt x="0" y="6"/>
                    </a:lnTo>
                    <a:lnTo>
                      <a:pt x="1" y="1"/>
                    </a:lnTo>
                    <a:lnTo>
                      <a:pt x="5" y="0"/>
                    </a:lnTo>
                    <a:lnTo>
                      <a:pt x="13" y="0"/>
                    </a:lnTo>
                    <a:lnTo>
                      <a:pt x="13" y="3"/>
                    </a:lnTo>
                    <a:lnTo>
                      <a:pt x="13" y="6"/>
                    </a:lnTo>
                    <a:lnTo>
                      <a:pt x="22" y="6"/>
                    </a:lnTo>
                    <a:lnTo>
                      <a:pt x="15" y="10"/>
                    </a:lnTo>
                    <a:lnTo>
                      <a:pt x="6" y="13"/>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602" name="Freeform 339"/>
              <p:cNvSpPr>
                <a:spLocks/>
              </p:cNvSpPr>
              <p:nvPr/>
            </p:nvSpPr>
            <p:spPr bwMode="auto">
              <a:xfrm>
                <a:off x="2958307" y="2716213"/>
                <a:ext cx="150813" cy="147637"/>
              </a:xfrm>
              <a:custGeom>
                <a:avLst/>
                <a:gdLst/>
                <a:ahLst/>
                <a:cxnLst>
                  <a:cxn ang="0">
                    <a:pos x="2" y="74"/>
                  </a:cxn>
                  <a:cxn ang="0">
                    <a:pos x="4" y="67"/>
                  </a:cxn>
                  <a:cxn ang="0">
                    <a:pos x="9" y="60"/>
                  </a:cxn>
                  <a:cxn ang="0">
                    <a:pos x="5" y="59"/>
                  </a:cxn>
                  <a:cxn ang="0">
                    <a:pos x="21" y="38"/>
                  </a:cxn>
                  <a:cxn ang="0">
                    <a:pos x="33" y="16"/>
                  </a:cxn>
                  <a:cxn ang="0">
                    <a:pos x="48" y="0"/>
                  </a:cxn>
                  <a:cxn ang="0">
                    <a:pos x="52" y="5"/>
                  </a:cxn>
                  <a:cxn ang="0">
                    <a:pos x="38" y="31"/>
                  </a:cxn>
                  <a:cxn ang="0">
                    <a:pos x="41" y="35"/>
                  </a:cxn>
                  <a:cxn ang="0">
                    <a:pos x="48" y="33"/>
                  </a:cxn>
                  <a:cxn ang="0">
                    <a:pos x="52" y="38"/>
                  </a:cxn>
                  <a:cxn ang="0">
                    <a:pos x="60" y="41"/>
                  </a:cxn>
                  <a:cxn ang="0">
                    <a:pos x="60" y="45"/>
                  </a:cxn>
                  <a:cxn ang="0">
                    <a:pos x="74" y="43"/>
                  </a:cxn>
                  <a:cxn ang="0">
                    <a:pos x="81" y="48"/>
                  </a:cxn>
                  <a:cxn ang="0">
                    <a:pos x="83" y="59"/>
                  </a:cxn>
                  <a:cxn ang="0">
                    <a:pos x="83" y="62"/>
                  </a:cxn>
                  <a:cxn ang="0">
                    <a:pos x="83" y="69"/>
                  </a:cxn>
                  <a:cxn ang="0">
                    <a:pos x="88" y="72"/>
                  </a:cxn>
                  <a:cxn ang="0">
                    <a:pos x="93" y="76"/>
                  </a:cxn>
                  <a:cxn ang="0">
                    <a:pos x="91" y="90"/>
                  </a:cxn>
                  <a:cxn ang="0">
                    <a:pos x="83" y="90"/>
                  </a:cxn>
                  <a:cxn ang="0">
                    <a:pos x="79" y="86"/>
                  </a:cxn>
                  <a:cxn ang="0">
                    <a:pos x="74" y="79"/>
                  </a:cxn>
                  <a:cxn ang="0">
                    <a:pos x="66" y="81"/>
                  </a:cxn>
                  <a:cxn ang="0">
                    <a:pos x="55" y="86"/>
                  </a:cxn>
                  <a:cxn ang="0">
                    <a:pos x="60" y="78"/>
                  </a:cxn>
                  <a:cxn ang="0">
                    <a:pos x="47" y="76"/>
                  </a:cxn>
                  <a:cxn ang="0">
                    <a:pos x="36" y="79"/>
                  </a:cxn>
                  <a:cxn ang="0">
                    <a:pos x="21" y="76"/>
                  </a:cxn>
                  <a:cxn ang="0">
                    <a:pos x="5" y="78"/>
                  </a:cxn>
                </a:cxnLst>
                <a:rect l="0" t="0" r="r" b="b"/>
                <a:pathLst>
                  <a:path w="95" h="93">
                    <a:moveTo>
                      <a:pt x="5" y="78"/>
                    </a:moveTo>
                    <a:lnTo>
                      <a:pt x="2" y="74"/>
                    </a:lnTo>
                    <a:lnTo>
                      <a:pt x="0" y="72"/>
                    </a:lnTo>
                    <a:lnTo>
                      <a:pt x="4" y="67"/>
                    </a:lnTo>
                    <a:lnTo>
                      <a:pt x="9" y="64"/>
                    </a:lnTo>
                    <a:lnTo>
                      <a:pt x="9" y="60"/>
                    </a:lnTo>
                    <a:lnTo>
                      <a:pt x="7" y="59"/>
                    </a:lnTo>
                    <a:lnTo>
                      <a:pt x="5" y="59"/>
                    </a:lnTo>
                    <a:lnTo>
                      <a:pt x="14" y="48"/>
                    </a:lnTo>
                    <a:lnTo>
                      <a:pt x="21" y="38"/>
                    </a:lnTo>
                    <a:lnTo>
                      <a:pt x="26" y="24"/>
                    </a:lnTo>
                    <a:lnTo>
                      <a:pt x="33" y="16"/>
                    </a:lnTo>
                    <a:lnTo>
                      <a:pt x="38" y="5"/>
                    </a:lnTo>
                    <a:lnTo>
                      <a:pt x="48" y="0"/>
                    </a:lnTo>
                    <a:lnTo>
                      <a:pt x="50" y="2"/>
                    </a:lnTo>
                    <a:lnTo>
                      <a:pt x="52" y="5"/>
                    </a:lnTo>
                    <a:lnTo>
                      <a:pt x="45" y="19"/>
                    </a:lnTo>
                    <a:lnTo>
                      <a:pt x="38" y="31"/>
                    </a:lnTo>
                    <a:lnTo>
                      <a:pt x="38" y="36"/>
                    </a:lnTo>
                    <a:lnTo>
                      <a:pt x="41" y="35"/>
                    </a:lnTo>
                    <a:lnTo>
                      <a:pt x="45" y="33"/>
                    </a:lnTo>
                    <a:lnTo>
                      <a:pt x="48" y="33"/>
                    </a:lnTo>
                    <a:lnTo>
                      <a:pt x="53" y="35"/>
                    </a:lnTo>
                    <a:lnTo>
                      <a:pt x="52" y="38"/>
                    </a:lnTo>
                    <a:lnTo>
                      <a:pt x="52" y="41"/>
                    </a:lnTo>
                    <a:lnTo>
                      <a:pt x="60" y="41"/>
                    </a:lnTo>
                    <a:lnTo>
                      <a:pt x="60" y="43"/>
                    </a:lnTo>
                    <a:lnTo>
                      <a:pt x="60" y="45"/>
                    </a:lnTo>
                    <a:lnTo>
                      <a:pt x="66" y="43"/>
                    </a:lnTo>
                    <a:lnTo>
                      <a:pt x="74" y="43"/>
                    </a:lnTo>
                    <a:lnTo>
                      <a:pt x="81" y="43"/>
                    </a:lnTo>
                    <a:lnTo>
                      <a:pt x="81" y="48"/>
                    </a:lnTo>
                    <a:lnTo>
                      <a:pt x="81" y="59"/>
                    </a:lnTo>
                    <a:lnTo>
                      <a:pt x="83" y="59"/>
                    </a:lnTo>
                    <a:lnTo>
                      <a:pt x="86" y="59"/>
                    </a:lnTo>
                    <a:lnTo>
                      <a:pt x="83" y="62"/>
                    </a:lnTo>
                    <a:lnTo>
                      <a:pt x="81" y="65"/>
                    </a:lnTo>
                    <a:lnTo>
                      <a:pt x="83" y="69"/>
                    </a:lnTo>
                    <a:lnTo>
                      <a:pt x="84" y="74"/>
                    </a:lnTo>
                    <a:lnTo>
                      <a:pt x="88" y="72"/>
                    </a:lnTo>
                    <a:lnTo>
                      <a:pt x="91" y="71"/>
                    </a:lnTo>
                    <a:lnTo>
                      <a:pt x="93" y="76"/>
                    </a:lnTo>
                    <a:lnTo>
                      <a:pt x="95" y="81"/>
                    </a:lnTo>
                    <a:lnTo>
                      <a:pt x="91" y="90"/>
                    </a:lnTo>
                    <a:lnTo>
                      <a:pt x="86" y="93"/>
                    </a:lnTo>
                    <a:lnTo>
                      <a:pt x="83" y="90"/>
                    </a:lnTo>
                    <a:lnTo>
                      <a:pt x="83" y="88"/>
                    </a:lnTo>
                    <a:lnTo>
                      <a:pt x="79" y="86"/>
                    </a:lnTo>
                    <a:lnTo>
                      <a:pt x="78" y="86"/>
                    </a:lnTo>
                    <a:lnTo>
                      <a:pt x="74" y="79"/>
                    </a:lnTo>
                    <a:lnTo>
                      <a:pt x="72" y="72"/>
                    </a:lnTo>
                    <a:lnTo>
                      <a:pt x="66" y="81"/>
                    </a:lnTo>
                    <a:lnTo>
                      <a:pt x="59" y="86"/>
                    </a:lnTo>
                    <a:lnTo>
                      <a:pt x="55" y="86"/>
                    </a:lnTo>
                    <a:lnTo>
                      <a:pt x="57" y="81"/>
                    </a:lnTo>
                    <a:lnTo>
                      <a:pt x="60" y="78"/>
                    </a:lnTo>
                    <a:lnTo>
                      <a:pt x="52" y="78"/>
                    </a:lnTo>
                    <a:lnTo>
                      <a:pt x="47" y="76"/>
                    </a:lnTo>
                    <a:lnTo>
                      <a:pt x="41" y="78"/>
                    </a:lnTo>
                    <a:lnTo>
                      <a:pt x="36" y="79"/>
                    </a:lnTo>
                    <a:lnTo>
                      <a:pt x="28" y="78"/>
                    </a:lnTo>
                    <a:lnTo>
                      <a:pt x="21" y="76"/>
                    </a:lnTo>
                    <a:lnTo>
                      <a:pt x="12" y="76"/>
                    </a:lnTo>
                    <a:lnTo>
                      <a:pt x="5" y="78"/>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603" name="Freeform 340"/>
              <p:cNvSpPr>
                <a:spLocks/>
              </p:cNvSpPr>
              <p:nvPr/>
            </p:nvSpPr>
            <p:spPr bwMode="auto">
              <a:xfrm>
                <a:off x="7455694" y="1779588"/>
                <a:ext cx="177800" cy="68262"/>
              </a:xfrm>
              <a:custGeom>
                <a:avLst/>
                <a:gdLst/>
                <a:ahLst/>
                <a:cxnLst>
                  <a:cxn ang="0">
                    <a:pos x="89" y="33"/>
                  </a:cxn>
                  <a:cxn ang="0">
                    <a:pos x="82" y="35"/>
                  </a:cxn>
                  <a:cxn ang="0">
                    <a:pos x="76" y="38"/>
                  </a:cxn>
                  <a:cxn ang="0">
                    <a:pos x="70" y="35"/>
                  </a:cxn>
                  <a:cxn ang="0">
                    <a:pos x="67" y="33"/>
                  </a:cxn>
                  <a:cxn ang="0">
                    <a:pos x="62" y="35"/>
                  </a:cxn>
                  <a:cxn ang="0">
                    <a:pos x="57" y="36"/>
                  </a:cxn>
                  <a:cxn ang="0">
                    <a:pos x="52" y="38"/>
                  </a:cxn>
                  <a:cxn ang="0">
                    <a:pos x="46" y="42"/>
                  </a:cxn>
                  <a:cxn ang="0">
                    <a:pos x="39" y="40"/>
                  </a:cxn>
                  <a:cxn ang="0">
                    <a:pos x="36" y="36"/>
                  </a:cxn>
                  <a:cxn ang="0">
                    <a:pos x="31" y="40"/>
                  </a:cxn>
                  <a:cxn ang="0">
                    <a:pos x="26" y="43"/>
                  </a:cxn>
                  <a:cxn ang="0">
                    <a:pos x="15" y="40"/>
                  </a:cxn>
                  <a:cxn ang="0">
                    <a:pos x="7" y="36"/>
                  </a:cxn>
                  <a:cxn ang="0">
                    <a:pos x="0" y="28"/>
                  </a:cxn>
                  <a:cxn ang="0">
                    <a:pos x="0" y="21"/>
                  </a:cxn>
                  <a:cxn ang="0">
                    <a:pos x="7" y="6"/>
                  </a:cxn>
                  <a:cxn ang="0">
                    <a:pos x="22" y="0"/>
                  </a:cxn>
                  <a:cxn ang="0">
                    <a:pos x="31" y="2"/>
                  </a:cxn>
                  <a:cxn ang="0">
                    <a:pos x="38" y="9"/>
                  </a:cxn>
                  <a:cxn ang="0">
                    <a:pos x="43" y="14"/>
                  </a:cxn>
                  <a:cxn ang="0">
                    <a:pos x="53" y="18"/>
                  </a:cxn>
                  <a:cxn ang="0">
                    <a:pos x="55" y="7"/>
                  </a:cxn>
                  <a:cxn ang="0">
                    <a:pos x="62" y="4"/>
                  </a:cxn>
                  <a:cxn ang="0">
                    <a:pos x="70" y="4"/>
                  </a:cxn>
                  <a:cxn ang="0">
                    <a:pos x="86" y="9"/>
                  </a:cxn>
                  <a:cxn ang="0">
                    <a:pos x="100" y="12"/>
                  </a:cxn>
                  <a:cxn ang="0">
                    <a:pos x="112" y="18"/>
                  </a:cxn>
                  <a:cxn ang="0">
                    <a:pos x="107" y="26"/>
                  </a:cxn>
                  <a:cxn ang="0">
                    <a:pos x="103" y="33"/>
                  </a:cxn>
                  <a:cxn ang="0">
                    <a:pos x="89" y="33"/>
                  </a:cxn>
                </a:cxnLst>
                <a:rect l="0" t="0" r="r" b="b"/>
                <a:pathLst>
                  <a:path w="112" h="43">
                    <a:moveTo>
                      <a:pt x="89" y="33"/>
                    </a:moveTo>
                    <a:lnTo>
                      <a:pt x="82" y="35"/>
                    </a:lnTo>
                    <a:lnTo>
                      <a:pt x="76" y="38"/>
                    </a:lnTo>
                    <a:lnTo>
                      <a:pt x="70" y="35"/>
                    </a:lnTo>
                    <a:lnTo>
                      <a:pt x="67" y="33"/>
                    </a:lnTo>
                    <a:lnTo>
                      <a:pt x="62" y="35"/>
                    </a:lnTo>
                    <a:lnTo>
                      <a:pt x="57" y="36"/>
                    </a:lnTo>
                    <a:lnTo>
                      <a:pt x="52" y="38"/>
                    </a:lnTo>
                    <a:lnTo>
                      <a:pt x="46" y="42"/>
                    </a:lnTo>
                    <a:lnTo>
                      <a:pt x="39" y="40"/>
                    </a:lnTo>
                    <a:lnTo>
                      <a:pt x="36" y="36"/>
                    </a:lnTo>
                    <a:lnTo>
                      <a:pt x="31" y="40"/>
                    </a:lnTo>
                    <a:lnTo>
                      <a:pt x="26" y="43"/>
                    </a:lnTo>
                    <a:lnTo>
                      <a:pt x="15" y="40"/>
                    </a:lnTo>
                    <a:lnTo>
                      <a:pt x="7" y="36"/>
                    </a:lnTo>
                    <a:lnTo>
                      <a:pt x="0" y="28"/>
                    </a:lnTo>
                    <a:lnTo>
                      <a:pt x="0" y="21"/>
                    </a:lnTo>
                    <a:lnTo>
                      <a:pt x="7" y="6"/>
                    </a:lnTo>
                    <a:lnTo>
                      <a:pt x="22" y="0"/>
                    </a:lnTo>
                    <a:lnTo>
                      <a:pt x="31" y="2"/>
                    </a:lnTo>
                    <a:lnTo>
                      <a:pt x="38" y="9"/>
                    </a:lnTo>
                    <a:lnTo>
                      <a:pt x="43" y="14"/>
                    </a:lnTo>
                    <a:lnTo>
                      <a:pt x="53" y="18"/>
                    </a:lnTo>
                    <a:lnTo>
                      <a:pt x="55" y="7"/>
                    </a:lnTo>
                    <a:lnTo>
                      <a:pt x="62" y="4"/>
                    </a:lnTo>
                    <a:lnTo>
                      <a:pt x="70" y="4"/>
                    </a:lnTo>
                    <a:lnTo>
                      <a:pt x="86" y="9"/>
                    </a:lnTo>
                    <a:lnTo>
                      <a:pt x="100" y="12"/>
                    </a:lnTo>
                    <a:lnTo>
                      <a:pt x="112" y="18"/>
                    </a:lnTo>
                    <a:lnTo>
                      <a:pt x="107" y="26"/>
                    </a:lnTo>
                    <a:lnTo>
                      <a:pt x="103" y="33"/>
                    </a:lnTo>
                    <a:lnTo>
                      <a:pt x="89" y="33"/>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604" name="Freeform 341"/>
              <p:cNvSpPr>
                <a:spLocks/>
              </p:cNvSpPr>
              <p:nvPr/>
            </p:nvSpPr>
            <p:spPr bwMode="auto">
              <a:xfrm>
                <a:off x="1629569" y="3248025"/>
                <a:ext cx="919163" cy="617537"/>
              </a:xfrm>
              <a:custGeom>
                <a:avLst/>
                <a:gdLst/>
                <a:ahLst/>
                <a:cxnLst>
                  <a:cxn ang="0">
                    <a:pos x="283" y="123"/>
                  </a:cxn>
                  <a:cxn ang="0">
                    <a:pos x="285" y="171"/>
                  </a:cxn>
                  <a:cxn ang="0">
                    <a:pos x="299" y="198"/>
                  </a:cxn>
                  <a:cxn ang="0">
                    <a:pos x="330" y="226"/>
                  </a:cxn>
                  <a:cxn ang="0">
                    <a:pos x="368" y="222"/>
                  </a:cxn>
                  <a:cxn ang="0">
                    <a:pos x="387" y="193"/>
                  </a:cxn>
                  <a:cxn ang="0">
                    <a:pos x="416" y="174"/>
                  </a:cxn>
                  <a:cxn ang="0">
                    <a:pos x="438" y="176"/>
                  </a:cxn>
                  <a:cxn ang="0">
                    <a:pos x="430" y="207"/>
                  </a:cxn>
                  <a:cxn ang="0">
                    <a:pos x="421" y="221"/>
                  </a:cxn>
                  <a:cxn ang="0">
                    <a:pos x="414" y="250"/>
                  </a:cxn>
                  <a:cxn ang="0">
                    <a:pos x="416" y="262"/>
                  </a:cxn>
                  <a:cxn ang="0">
                    <a:pos x="464" y="260"/>
                  </a:cxn>
                  <a:cxn ang="0">
                    <a:pos x="488" y="277"/>
                  </a:cxn>
                  <a:cxn ang="0">
                    <a:pos x="485" y="331"/>
                  </a:cxn>
                  <a:cxn ang="0">
                    <a:pos x="519" y="363"/>
                  </a:cxn>
                  <a:cxn ang="0">
                    <a:pos x="565" y="358"/>
                  </a:cxn>
                  <a:cxn ang="0">
                    <a:pos x="565" y="380"/>
                  </a:cxn>
                  <a:cxn ang="0">
                    <a:pos x="564" y="372"/>
                  </a:cxn>
                  <a:cxn ang="0">
                    <a:pos x="540" y="368"/>
                  </a:cxn>
                  <a:cxn ang="0">
                    <a:pos x="536" y="380"/>
                  </a:cxn>
                  <a:cxn ang="0">
                    <a:pos x="512" y="375"/>
                  </a:cxn>
                  <a:cxn ang="0">
                    <a:pos x="488" y="367"/>
                  </a:cxn>
                  <a:cxn ang="0">
                    <a:pos x="467" y="346"/>
                  </a:cxn>
                  <a:cxn ang="0">
                    <a:pos x="461" y="351"/>
                  </a:cxn>
                  <a:cxn ang="0">
                    <a:pos x="448" y="324"/>
                  </a:cxn>
                  <a:cxn ang="0">
                    <a:pos x="426" y="298"/>
                  </a:cxn>
                  <a:cxn ang="0">
                    <a:pos x="395" y="293"/>
                  </a:cxn>
                  <a:cxn ang="0">
                    <a:pos x="350" y="270"/>
                  </a:cxn>
                  <a:cxn ang="0">
                    <a:pos x="328" y="255"/>
                  </a:cxn>
                  <a:cxn ang="0">
                    <a:pos x="297" y="262"/>
                  </a:cxn>
                  <a:cxn ang="0">
                    <a:pos x="275" y="257"/>
                  </a:cxn>
                  <a:cxn ang="0">
                    <a:pos x="246" y="243"/>
                  </a:cxn>
                  <a:cxn ang="0">
                    <a:pos x="215" y="229"/>
                  </a:cxn>
                  <a:cxn ang="0">
                    <a:pos x="192" y="219"/>
                  </a:cxn>
                  <a:cxn ang="0">
                    <a:pos x="172" y="203"/>
                  </a:cxn>
                  <a:cxn ang="0">
                    <a:pos x="172" y="176"/>
                  </a:cxn>
                  <a:cxn ang="0">
                    <a:pos x="144" y="135"/>
                  </a:cxn>
                  <a:cxn ang="0">
                    <a:pos x="115" y="107"/>
                  </a:cxn>
                  <a:cxn ang="0">
                    <a:pos x="96" y="83"/>
                  </a:cxn>
                  <a:cxn ang="0">
                    <a:pos x="79" y="68"/>
                  </a:cxn>
                  <a:cxn ang="0">
                    <a:pos x="58" y="31"/>
                  </a:cxn>
                  <a:cxn ang="0">
                    <a:pos x="31" y="18"/>
                  </a:cxn>
                  <a:cxn ang="0">
                    <a:pos x="48" y="54"/>
                  </a:cxn>
                  <a:cxn ang="0">
                    <a:pos x="75" y="95"/>
                  </a:cxn>
                  <a:cxn ang="0">
                    <a:pos x="92" y="133"/>
                  </a:cxn>
                  <a:cxn ang="0">
                    <a:pos x="108" y="153"/>
                  </a:cxn>
                  <a:cxn ang="0">
                    <a:pos x="86" y="138"/>
                  </a:cxn>
                  <a:cxn ang="0">
                    <a:pos x="74" y="112"/>
                  </a:cxn>
                  <a:cxn ang="0">
                    <a:pos x="36" y="83"/>
                  </a:cxn>
                  <a:cxn ang="0">
                    <a:pos x="20" y="50"/>
                  </a:cxn>
                  <a:cxn ang="0">
                    <a:pos x="12" y="26"/>
                  </a:cxn>
                  <a:cxn ang="0">
                    <a:pos x="32" y="0"/>
                  </a:cxn>
                  <a:cxn ang="0">
                    <a:pos x="139" y="11"/>
                  </a:cxn>
                  <a:cxn ang="0">
                    <a:pos x="173" y="33"/>
                  </a:cxn>
                  <a:cxn ang="0">
                    <a:pos x="197" y="57"/>
                  </a:cxn>
                  <a:cxn ang="0">
                    <a:pos x="215" y="42"/>
                  </a:cxn>
                  <a:cxn ang="0">
                    <a:pos x="242" y="62"/>
                  </a:cxn>
                  <a:cxn ang="0">
                    <a:pos x="261" y="97"/>
                  </a:cxn>
                  <a:cxn ang="0">
                    <a:pos x="283" y="98"/>
                  </a:cxn>
                </a:cxnLst>
                <a:rect l="0" t="0" r="r" b="b"/>
                <a:pathLst>
                  <a:path w="579" h="389">
                    <a:moveTo>
                      <a:pt x="285" y="104"/>
                    </a:moveTo>
                    <a:lnTo>
                      <a:pt x="285" y="107"/>
                    </a:lnTo>
                    <a:lnTo>
                      <a:pt x="287" y="112"/>
                    </a:lnTo>
                    <a:lnTo>
                      <a:pt x="283" y="123"/>
                    </a:lnTo>
                    <a:lnTo>
                      <a:pt x="282" y="133"/>
                    </a:lnTo>
                    <a:lnTo>
                      <a:pt x="282" y="162"/>
                    </a:lnTo>
                    <a:lnTo>
                      <a:pt x="282" y="166"/>
                    </a:lnTo>
                    <a:lnTo>
                      <a:pt x="285" y="171"/>
                    </a:lnTo>
                    <a:lnTo>
                      <a:pt x="285" y="176"/>
                    </a:lnTo>
                    <a:lnTo>
                      <a:pt x="287" y="183"/>
                    </a:lnTo>
                    <a:lnTo>
                      <a:pt x="292" y="190"/>
                    </a:lnTo>
                    <a:lnTo>
                      <a:pt x="299" y="198"/>
                    </a:lnTo>
                    <a:lnTo>
                      <a:pt x="309" y="210"/>
                    </a:lnTo>
                    <a:lnTo>
                      <a:pt x="321" y="221"/>
                    </a:lnTo>
                    <a:lnTo>
                      <a:pt x="325" y="222"/>
                    </a:lnTo>
                    <a:lnTo>
                      <a:pt x="330" y="226"/>
                    </a:lnTo>
                    <a:lnTo>
                      <a:pt x="344" y="222"/>
                    </a:lnTo>
                    <a:lnTo>
                      <a:pt x="359" y="219"/>
                    </a:lnTo>
                    <a:lnTo>
                      <a:pt x="364" y="221"/>
                    </a:lnTo>
                    <a:lnTo>
                      <a:pt x="368" y="222"/>
                    </a:lnTo>
                    <a:lnTo>
                      <a:pt x="373" y="217"/>
                    </a:lnTo>
                    <a:lnTo>
                      <a:pt x="375" y="214"/>
                    </a:lnTo>
                    <a:lnTo>
                      <a:pt x="381" y="203"/>
                    </a:lnTo>
                    <a:lnTo>
                      <a:pt x="387" y="193"/>
                    </a:lnTo>
                    <a:lnTo>
                      <a:pt x="388" y="183"/>
                    </a:lnTo>
                    <a:lnTo>
                      <a:pt x="395" y="178"/>
                    </a:lnTo>
                    <a:lnTo>
                      <a:pt x="404" y="174"/>
                    </a:lnTo>
                    <a:lnTo>
                      <a:pt x="416" y="174"/>
                    </a:lnTo>
                    <a:lnTo>
                      <a:pt x="421" y="174"/>
                    </a:lnTo>
                    <a:lnTo>
                      <a:pt x="426" y="176"/>
                    </a:lnTo>
                    <a:lnTo>
                      <a:pt x="431" y="176"/>
                    </a:lnTo>
                    <a:lnTo>
                      <a:pt x="438" y="176"/>
                    </a:lnTo>
                    <a:lnTo>
                      <a:pt x="438" y="178"/>
                    </a:lnTo>
                    <a:lnTo>
                      <a:pt x="438" y="181"/>
                    </a:lnTo>
                    <a:lnTo>
                      <a:pt x="433" y="191"/>
                    </a:lnTo>
                    <a:lnTo>
                      <a:pt x="430" y="207"/>
                    </a:lnTo>
                    <a:lnTo>
                      <a:pt x="426" y="215"/>
                    </a:lnTo>
                    <a:lnTo>
                      <a:pt x="423" y="224"/>
                    </a:lnTo>
                    <a:lnTo>
                      <a:pt x="423" y="221"/>
                    </a:lnTo>
                    <a:lnTo>
                      <a:pt x="421" y="221"/>
                    </a:lnTo>
                    <a:lnTo>
                      <a:pt x="419" y="221"/>
                    </a:lnTo>
                    <a:lnTo>
                      <a:pt x="419" y="231"/>
                    </a:lnTo>
                    <a:lnTo>
                      <a:pt x="419" y="245"/>
                    </a:lnTo>
                    <a:lnTo>
                      <a:pt x="414" y="250"/>
                    </a:lnTo>
                    <a:lnTo>
                      <a:pt x="411" y="255"/>
                    </a:lnTo>
                    <a:lnTo>
                      <a:pt x="411" y="257"/>
                    </a:lnTo>
                    <a:lnTo>
                      <a:pt x="411" y="260"/>
                    </a:lnTo>
                    <a:lnTo>
                      <a:pt x="416" y="262"/>
                    </a:lnTo>
                    <a:lnTo>
                      <a:pt x="428" y="260"/>
                    </a:lnTo>
                    <a:lnTo>
                      <a:pt x="440" y="260"/>
                    </a:lnTo>
                    <a:lnTo>
                      <a:pt x="450" y="260"/>
                    </a:lnTo>
                    <a:lnTo>
                      <a:pt x="464" y="260"/>
                    </a:lnTo>
                    <a:lnTo>
                      <a:pt x="476" y="264"/>
                    </a:lnTo>
                    <a:lnTo>
                      <a:pt x="488" y="270"/>
                    </a:lnTo>
                    <a:lnTo>
                      <a:pt x="488" y="274"/>
                    </a:lnTo>
                    <a:lnTo>
                      <a:pt x="488" y="277"/>
                    </a:lnTo>
                    <a:lnTo>
                      <a:pt x="486" y="288"/>
                    </a:lnTo>
                    <a:lnTo>
                      <a:pt x="485" y="300"/>
                    </a:lnTo>
                    <a:lnTo>
                      <a:pt x="485" y="317"/>
                    </a:lnTo>
                    <a:lnTo>
                      <a:pt x="485" y="331"/>
                    </a:lnTo>
                    <a:lnTo>
                      <a:pt x="491" y="343"/>
                    </a:lnTo>
                    <a:lnTo>
                      <a:pt x="504" y="351"/>
                    </a:lnTo>
                    <a:lnTo>
                      <a:pt x="509" y="356"/>
                    </a:lnTo>
                    <a:lnTo>
                      <a:pt x="519" y="363"/>
                    </a:lnTo>
                    <a:lnTo>
                      <a:pt x="534" y="358"/>
                    </a:lnTo>
                    <a:lnTo>
                      <a:pt x="550" y="353"/>
                    </a:lnTo>
                    <a:lnTo>
                      <a:pt x="559" y="353"/>
                    </a:lnTo>
                    <a:lnTo>
                      <a:pt x="565" y="358"/>
                    </a:lnTo>
                    <a:lnTo>
                      <a:pt x="572" y="363"/>
                    </a:lnTo>
                    <a:lnTo>
                      <a:pt x="579" y="368"/>
                    </a:lnTo>
                    <a:lnTo>
                      <a:pt x="572" y="375"/>
                    </a:lnTo>
                    <a:lnTo>
                      <a:pt x="565" y="380"/>
                    </a:lnTo>
                    <a:lnTo>
                      <a:pt x="562" y="379"/>
                    </a:lnTo>
                    <a:lnTo>
                      <a:pt x="560" y="377"/>
                    </a:lnTo>
                    <a:lnTo>
                      <a:pt x="560" y="374"/>
                    </a:lnTo>
                    <a:lnTo>
                      <a:pt x="564" y="372"/>
                    </a:lnTo>
                    <a:lnTo>
                      <a:pt x="557" y="367"/>
                    </a:lnTo>
                    <a:lnTo>
                      <a:pt x="550" y="363"/>
                    </a:lnTo>
                    <a:lnTo>
                      <a:pt x="545" y="363"/>
                    </a:lnTo>
                    <a:lnTo>
                      <a:pt x="540" y="368"/>
                    </a:lnTo>
                    <a:lnTo>
                      <a:pt x="534" y="372"/>
                    </a:lnTo>
                    <a:lnTo>
                      <a:pt x="533" y="375"/>
                    </a:lnTo>
                    <a:lnTo>
                      <a:pt x="534" y="379"/>
                    </a:lnTo>
                    <a:lnTo>
                      <a:pt x="536" y="380"/>
                    </a:lnTo>
                    <a:lnTo>
                      <a:pt x="533" y="386"/>
                    </a:lnTo>
                    <a:lnTo>
                      <a:pt x="529" y="389"/>
                    </a:lnTo>
                    <a:lnTo>
                      <a:pt x="517" y="382"/>
                    </a:lnTo>
                    <a:lnTo>
                      <a:pt x="512" y="375"/>
                    </a:lnTo>
                    <a:lnTo>
                      <a:pt x="504" y="372"/>
                    </a:lnTo>
                    <a:lnTo>
                      <a:pt x="497" y="374"/>
                    </a:lnTo>
                    <a:lnTo>
                      <a:pt x="495" y="372"/>
                    </a:lnTo>
                    <a:lnTo>
                      <a:pt x="488" y="367"/>
                    </a:lnTo>
                    <a:lnTo>
                      <a:pt x="485" y="360"/>
                    </a:lnTo>
                    <a:lnTo>
                      <a:pt x="479" y="355"/>
                    </a:lnTo>
                    <a:lnTo>
                      <a:pt x="474" y="351"/>
                    </a:lnTo>
                    <a:lnTo>
                      <a:pt x="467" y="346"/>
                    </a:lnTo>
                    <a:lnTo>
                      <a:pt x="466" y="346"/>
                    </a:lnTo>
                    <a:lnTo>
                      <a:pt x="466" y="348"/>
                    </a:lnTo>
                    <a:lnTo>
                      <a:pt x="466" y="351"/>
                    </a:lnTo>
                    <a:lnTo>
                      <a:pt x="461" y="351"/>
                    </a:lnTo>
                    <a:lnTo>
                      <a:pt x="455" y="341"/>
                    </a:lnTo>
                    <a:lnTo>
                      <a:pt x="455" y="332"/>
                    </a:lnTo>
                    <a:lnTo>
                      <a:pt x="452" y="325"/>
                    </a:lnTo>
                    <a:lnTo>
                      <a:pt x="448" y="324"/>
                    </a:lnTo>
                    <a:lnTo>
                      <a:pt x="436" y="312"/>
                    </a:lnTo>
                    <a:lnTo>
                      <a:pt x="430" y="298"/>
                    </a:lnTo>
                    <a:lnTo>
                      <a:pt x="428" y="298"/>
                    </a:lnTo>
                    <a:lnTo>
                      <a:pt x="426" y="298"/>
                    </a:lnTo>
                    <a:lnTo>
                      <a:pt x="421" y="300"/>
                    </a:lnTo>
                    <a:lnTo>
                      <a:pt x="418" y="301"/>
                    </a:lnTo>
                    <a:lnTo>
                      <a:pt x="404" y="296"/>
                    </a:lnTo>
                    <a:lnTo>
                      <a:pt x="395" y="293"/>
                    </a:lnTo>
                    <a:lnTo>
                      <a:pt x="381" y="288"/>
                    </a:lnTo>
                    <a:lnTo>
                      <a:pt x="369" y="286"/>
                    </a:lnTo>
                    <a:lnTo>
                      <a:pt x="357" y="277"/>
                    </a:lnTo>
                    <a:lnTo>
                      <a:pt x="350" y="270"/>
                    </a:lnTo>
                    <a:lnTo>
                      <a:pt x="344" y="264"/>
                    </a:lnTo>
                    <a:lnTo>
                      <a:pt x="337" y="258"/>
                    </a:lnTo>
                    <a:lnTo>
                      <a:pt x="333" y="258"/>
                    </a:lnTo>
                    <a:lnTo>
                      <a:pt x="328" y="255"/>
                    </a:lnTo>
                    <a:lnTo>
                      <a:pt x="323" y="255"/>
                    </a:lnTo>
                    <a:lnTo>
                      <a:pt x="313" y="260"/>
                    </a:lnTo>
                    <a:lnTo>
                      <a:pt x="304" y="265"/>
                    </a:lnTo>
                    <a:lnTo>
                      <a:pt x="297" y="262"/>
                    </a:lnTo>
                    <a:lnTo>
                      <a:pt x="294" y="260"/>
                    </a:lnTo>
                    <a:lnTo>
                      <a:pt x="287" y="258"/>
                    </a:lnTo>
                    <a:lnTo>
                      <a:pt x="282" y="260"/>
                    </a:lnTo>
                    <a:lnTo>
                      <a:pt x="275" y="257"/>
                    </a:lnTo>
                    <a:lnTo>
                      <a:pt x="266" y="253"/>
                    </a:lnTo>
                    <a:lnTo>
                      <a:pt x="258" y="248"/>
                    </a:lnTo>
                    <a:lnTo>
                      <a:pt x="252" y="245"/>
                    </a:lnTo>
                    <a:lnTo>
                      <a:pt x="246" y="243"/>
                    </a:lnTo>
                    <a:lnTo>
                      <a:pt x="239" y="245"/>
                    </a:lnTo>
                    <a:lnTo>
                      <a:pt x="230" y="238"/>
                    </a:lnTo>
                    <a:lnTo>
                      <a:pt x="223" y="233"/>
                    </a:lnTo>
                    <a:lnTo>
                      <a:pt x="215" y="229"/>
                    </a:lnTo>
                    <a:lnTo>
                      <a:pt x="206" y="227"/>
                    </a:lnTo>
                    <a:lnTo>
                      <a:pt x="203" y="226"/>
                    </a:lnTo>
                    <a:lnTo>
                      <a:pt x="201" y="224"/>
                    </a:lnTo>
                    <a:lnTo>
                      <a:pt x="192" y="219"/>
                    </a:lnTo>
                    <a:lnTo>
                      <a:pt x="185" y="215"/>
                    </a:lnTo>
                    <a:lnTo>
                      <a:pt x="178" y="210"/>
                    </a:lnTo>
                    <a:lnTo>
                      <a:pt x="177" y="207"/>
                    </a:lnTo>
                    <a:lnTo>
                      <a:pt x="172" y="203"/>
                    </a:lnTo>
                    <a:lnTo>
                      <a:pt x="170" y="196"/>
                    </a:lnTo>
                    <a:lnTo>
                      <a:pt x="172" y="190"/>
                    </a:lnTo>
                    <a:lnTo>
                      <a:pt x="175" y="183"/>
                    </a:lnTo>
                    <a:lnTo>
                      <a:pt x="172" y="176"/>
                    </a:lnTo>
                    <a:lnTo>
                      <a:pt x="170" y="171"/>
                    </a:lnTo>
                    <a:lnTo>
                      <a:pt x="161" y="157"/>
                    </a:lnTo>
                    <a:lnTo>
                      <a:pt x="153" y="147"/>
                    </a:lnTo>
                    <a:lnTo>
                      <a:pt x="144" y="135"/>
                    </a:lnTo>
                    <a:lnTo>
                      <a:pt x="135" y="128"/>
                    </a:lnTo>
                    <a:lnTo>
                      <a:pt x="125" y="121"/>
                    </a:lnTo>
                    <a:lnTo>
                      <a:pt x="117" y="116"/>
                    </a:lnTo>
                    <a:lnTo>
                      <a:pt x="115" y="107"/>
                    </a:lnTo>
                    <a:lnTo>
                      <a:pt x="113" y="100"/>
                    </a:lnTo>
                    <a:lnTo>
                      <a:pt x="108" y="93"/>
                    </a:lnTo>
                    <a:lnTo>
                      <a:pt x="101" y="90"/>
                    </a:lnTo>
                    <a:lnTo>
                      <a:pt x="96" y="83"/>
                    </a:lnTo>
                    <a:lnTo>
                      <a:pt x="94" y="78"/>
                    </a:lnTo>
                    <a:lnTo>
                      <a:pt x="89" y="76"/>
                    </a:lnTo>
                    <a:lnTo>
                      <a:pt x="87" y="78"/>
                    </a:lnTo>
                    <a:lnTo>
                      <a:pt x="79" y="68"/>
                    </a:lnTo>
                    <a:lnTo>
                      <a:pt x="70" y="61"/>
                    </a:lnTo>
                    <a:lnTo>
                      <a:pt x="67" y="50"/>
                    </a:lnTo>
                    <a:lnTo>
                      <a:pt x="63" y="42"/>
                    </a:lnTo>
                    <a:lnTo>
                      <a:pt x="58" y="31"/>
                    </a:lnTo>
                    <a:lnTo>
                      <a:pt x="56" y="25"/>
                    </a:lnTo>
                    <a:lnTo>
                      <a:pt x="43" y="19"/>
                    </a:lnTo>
                    <a:lnTo>
                      <a:pt x="32" y="14"/>
                    </a:lnTo>
                    <a:lnTo>
                      <a:pt x="31" y="18"/>
                    </a:lnTo>
                    <a:lnTo>
                      <a:pt x="31" y="21"/>
                    </a:lnTo>
                    <a:lnTo>
                      <a:pt x="32" y="33"/>
                    </a:lnTo>
                    <a:lnTo>
                      <a:pt x="41" y="47"/>
                    </a:lnTo>
                    <a:lnTo>
                      <a:pt x="48" y="54"/>
                    </a:lnTo>
                    <a:lnTo>
                      <a:pt x="56" y="61"/>
                    </a:lnTo>
                    <a:lnTo>
                      <a:pt x="61" y="69"/>
                    </a:lnTo>
                    <a:lnTo>
                      <a:pt x="67" y="81"/>
                    </a:lnTo>
                    <a:lnTo>
                      <a:pt x="75" y="95"/>
                    </a:lnTo>
                    <a:lnTo>
                      <a:pt x="84" y="109"/>
                    </a:lnTo>
                    <a:lnTo>
                      <a:pt x="86" y="117"/>
                    </a:lnTo>
                    <a:lnTo>
                      <a:pt x="89" y="126"/>
                    </a:lnTo>
                    <a:lnTo>
                      <a:pt x="92" y="133"/>
                    </a:lnTo>
                    <a:lnTo>
                      <a:pt x="99" y="140"/>
                    </a:lnTo>
                    <a:lnTo>
                      <a:pt x="106" y="141"/>
                    </a:lnTo>
                    <a:lnTo>
                      <a:pt x="110" y="148"/>
                    </a:lnTo>
                    <a:lnTo>
                      <a:pt x="108" y="153"/>
                    </a:lnTo>
                    <a:lnTo>
                      <a:pt x="106" y="157"/>
                    </a:lnTo>
                    <a:lnTo>
                      <a:pt x="101" y="150"/>
                    </a:lnTo>
                    <a:lnTo>
                      <a:pt x="98" y="145"/>
                    </a:lnTo>
                    <a:lnTo>
                      <a:pt x="86" y="138"/>
                    </a:lnTo>
                    <a:lnTo>
                      <a:pt x="79" y="129"/>
                    </a:lnTo>
                    <a:lnTo>
                      <a:pt x="75" y="128"/>
                    </a:lnTo>
                    <a:lnTo>
                      <a:pt x="74" y="126"/>
                    </a:lnTo>
                    <a:lnTo>
                      <a:pt x="74" y="112"/>
                    </a:lnTo>
                    <a:lnTo>
                      <a:pt x="65" y="104"/>
                    </a:lnTo>
                    <a:lnTo>
                      <a:pt x="58" y="97"/>
                    </a:lnTo>
                    <a:lnTo>
                      <a:pt x="46" y="88"/>
                    </a:lnTo>
                    <a:lnTo>
                      <a:pt x="36" y="83"/>
                    </a:lnTo>
                    <a:lnTo>
                      <a:pt x="43" y="83"/>
                    </a:lnTo>
                    <a:lnTo>
                      <a:pt x="46" y="78"/>
                    </a:lnTo>
                    <a:lnTo>
                      <a:pt x="32" y="62"/>
                    </a:lnTo>
                    <a:lnTo>
                      <a:pt x="20" y="50"/>
                    </a:lnTo>
                    <a:lnTo>
                      <a:pt x="15" y="45"/>
                    </a:lnTo>
                    <a:lnTo>
                      <a:pt x="15" y="38"/>
                    </a:lnTo>
                    <a:lnTo>
                      <a:pt x="13" y="31"/>
                    </a:lnTo>
                    <a:lnTo>
                      <a:pt x="12" y="26"/>
                    </a:lnTo>
                    <a:lnTo>
                      <a:pt x="5" y="14"/>
                    </a:lnTo>
                    <a:lnTo>
                      <a:pt x="0" y="4"/>
                    </a:lnTo>
                    <a:lnTo>
                      <a:pt x="0" y="0"/>
                    </a:lnTo>
                    <a:lnTo>
                      <a:pt x="32" y="0"/>
                    </a:lnTo>
                    <a:lnTo>
                      <a:pt x="87" y="18"/>
                    </a:lnTo>
                    <a:lnTo>
                      <a:pt x="129" y="18"/>
                    </a:lnTo>
                    <a:lnTo>
                      <a:pt x="129" y="11"/>
                    </a:lnTo>
                    <a:lnTo>
                      <a:pt x="139" y="11"/>
                    </a:lnTo>
                    <a:lnTo>
                      <a:pt x="149" y="12"/>
                    </a:lnTo>
                    <a:lnTo>
                      <a:pt x="160" y="18"/>
                    </a:lnTo>
                    <a:lnTo>
                      <a:pt x="166" y="23"/>
                    </a:lnTo>
                    <a:lnTo>
                      <a:pt x="173" y="33"/>
                    </a:lnTo>
                    <a:lnTo>
                      <a:pt x="177" y="38"/>
                    </a:lnTo>
                    <a:lnTo>
                      <a:pt x="182" y="47"/>
                    </a:lnTo>
                    <a:lnTo>
                      <a:pt x="189" y="54"/>
                    </a:lnTo>
                    <a:lnTo>
                      <a:pt x="197" y="57"/>
                    </a:lnTo>
                    <a:lnTo>
                      <a:pt x="201" y="54"/>
                    </a:lnTo>
                    <a:lnTo>
                      <a:pt x="204" y="49"/>
                    </a:lnTo>
                    <a:lnTo>
                      <a:pt x="208" y="43"/>
                    </a:lnTo>
                    <a:lnTo>
                      <a:pt x="215" y="42"/>
                    </a:lnTo>
                    <a:lnTo>
                      <a:pt x="223" y="42"/>
                    </a:lnTo>
                    <a:lnTo>
                      <a:pt x="232" y="47"/>
                    </a:lnTo>
                    <a:lnTo>
                      <a:pt x="237" y="52"/>
                    </a:lnTo>
                    <a:lnTo>
                      <a:pt x="242" y="62"/>
                    </a:lnTo>
                    <a:lnTo>
                      <a:pt x="246" y="71"/>
                    </a:lnTo>
                    <a:lnTo>
                      <a:pt x="249" y="80"/>
                    </a:lnTo>
                    <a:lnTo>
                      <a:pt x="254" y="88"/>
                    </a:lnTo>
                    <a:lnTo>
                      <a:pt x="261" y="97"/>
                    </a:lnTo>
                    <a:lnTo>
                      <a:pt x="270" y="100"/>
                    </a:lnTo>
                    <a:lnTo>
                      <a:pt x="285" y="104"/>
                    </a:lnTo>
                    <a:lnTo>
                      <a:pt x="283" y="100"/>
                    </a:lnTo>
                    <a:lnTo>
                      <a:pt x="283" y="98"/>
                    </a:lnTo>
                    <a:lnTo>
                      <a:pt x="285" y="104"/>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605" name="Freeform 342"/>
              <p:cNvSpPr>
                <a:spLocks/>
              </p:cNvSpPr>
              <p:nvPr/>
            </p:nvSpPr>
            <p:spPr bwMode="auto">
              <a:xfrm>
                <a:off x="2437607" y="2673350"/>
                <a:ext cx="26988" cy="12700"/>
              </a:xfrm>
              <a:custGeom>
                <a:avLst/>
                <a:gdLst/>
                <a:ahLst/>
                <a:cxnLst>
                  <a:cxn ang="0">
                    <a:pos x="0" y="0"/>
                  </a:cxn>
                  <a:cxn ang="0">
                    <a:pos x="10" y="1"/>
                  </a:cxn>
                  <a:cxn ang="0">
                    <a:pos x="17" y="8"/>
                  </a:cxn>
                  <a:cxn ang="0">
                    <a:pos x="15" y="8"/>
                  </a:cxn>
                  <a:cxn ang="0">
                    <a:pos x="13" y="8"/>
                  </a:cxn>
                  <a:cxn ang="0">
                    <a:pos x="5" y="7"/>
                  </a:cxn>
                  <a:cxn ang="0">
                    <a:pos x="0" y="3"/>
                  </a:cxn>
                  <a:cxn ang="0">
                    <a:pos x="0" y="0"/>
                  </a:cxn>
                </a:cxnLst>
                <a:rect l="0" t="0" r="r" b="b"/>
                <a:pathLst>
                  <a:path w="17" h="8">
                    <a:moveTo>
                      <a:pt x="0" y="0"/>
                    </a:moveTo>
                    <a:lnTo>
                      <a:pt x="10" y="1"/>
                    </a:lnTo>
                    <a:lnTo>
                      <a:pt x="17" y="8"/>
                    </a:lnTo>
                    <a:lnTo>
                      <a:pt x="15" y="8"/>
                    </a:lnTo>
                    <a:lnTo>
                      <a:pt x="13" y="8"/>
                    </a:lnTo>
                    <a:lnTo>
                      <a:pt x="5" y="7"/>
                    </a:lnTo>
                    <a:lnTo>
                      <a:pt x="0" y="3"/>
                    </a:lnTo>
                    <a:lnTo>
                      <a:pt x="0" y="0"/>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606" name="Freeform 343"/>
              <p:cNvSpPr>
                <a:spLocks/>
              </p:cNvSpPr>
              <p:nvPr/>
            </p:nvSpPr>
            <p:spPr bwMode="auto">
              <a:xfrm>
                <a:off x="1372394" y="2749550"/>
                <a:ext cx="109538" cy="68262"/>
              </a:xfrm>
              <a:custGeom>
                <a:avLst/>
                <a:gdLst/>
                <a:ahLst/>
                <a:cxnLst>
                  <a:cxn ang="0">
                    <a:pos x="0" y="2"/>
                  </a:cxn>
                  <a:cxn ang="0">
                    <a:pos x="3" y="0"/>
                  </a:cxn>
                  <a:cxn ang="0">
                    <a:pos x="7" y="0"/>
                  </a:cxn>
                  <a:cxn ang="0">
                    <a:pos x="14" y="2"/>
                  </a:cxn>
                  <a:cxn ang="0">
                    <a:pos x="21" y="7"/>
                  </a:cxn>
                  <a:cxn ang="0">
                    <a:pos x="34" y="12"/>
                  </a:cxn>
                  <a:cxn ang="0">
                    <a:pos x="46" y="20"/>
                  </a:cxn>
                  <a:cxn ang="0">
                    <a:pos x="57" y="29"/>
                  </a:cxn>
                  <a:cxn ang="0">
                    <a:pos x="69" y="39"/>
                  </a:cxn>
                  <a:cxn ang="0">
                    <a:pos x="69" y="43"/>
                  </a:cxn>
                  <a:cxn ang="0">
                    <a:pos x="65" y="43"/>
                  </a:cxn>
                  <a:cxn ang="0">
                    <a:pos x="64" y="43"/>
                  </a:cxn>
                  <a:cxn ang="0">
                    <a:pos x="53" y="39"/>
                  </a:cxn>
                  <a:cxn ang="0">
                    <a:pos x="43" y="34"/>
                  </a:cxn>
                  <a:cxn ang="0">
                    <a:pos x="33" y="27"/>
                  </a:cxn>
                  <a:cxn ang="0">
                    <a:pos x="26" y="24"/>
                  </a:cxn>
                  <a:cxn ang="0">
                    <a:pos x="27" y="20"/>
                  </a:cxn>
                  <a:cxn ang="0">
                    <a:pos x="31" y="19"/>
                  </a:cxn>
                  <a:cxn ang="0">
                    <a:pos x="22" y="17"/>
                  </a:cxn>
                  <a:cxn ang="0">
                    <a:pos x="14" y="15"/>
                  </a:cxn>
                  <a:cxn ang="0">
                    <a:pos x="7" y="12"/>
                  </a:cxn>
                  <a:cxn ang="0">
                    <a:pos x="5" y="8"/>
                  </a:cxn>
                  <a:cxn ang="0">
                    <a:pos x="7" y="5"/>
                  </a:cxn>
                  <a:cxn ang="0">
                    <a:pos x="10" y="3"/>
                  </a:cxn>
                  <a:cxn ang="0">
                    <a:pos x="3" y="2"/>
                  </a:cxn>
                  <a:cxn ang="0">
                    <a:pos x="2" y="2"/>
                  </a:cxn>
                  <a:cxn ang="0">
                    <a:pos x="0" y="2"/>
                  </a:cxn>
                </a:cxnLst>
                <a:rect l="0" t="0" r="r" b="b"/>
                <a:pathLst>
                  <a:path w="69" h="43">
                    <a:moveTo>
                      <a:pt x="0" y="2"/>
                    </a:moveTo>
                    <a:lnTo>
                      <a:pt x="3" y="0"/>
                    </a:lnTo>
                    <a:lnTo>
                      <a:pt x="7" y="0"/>
                    </a:lnTo>
                    <a:lnTo>
                      <a:pt x="14" y="2"/>
                    </a:lnTo>
                    <a:lnTo>
                      <a:pt x="21" y="7"/>
                    </a:lnTo>
                    <a:lnTo>
                      <a:pt x="34" y="12"/>
                    </a:lnTo>
                    <a:lnTo>
                      <a:pt x="46" y="20"/>
                    </a:lnTo>
                    <a:lnTo>
                      <a:pt x="57" y="29"/>
                    </a:lnTo>
                    <a:lnTo>
                      <a:pt x="69" y="39"/>
                    </a:lnTo>
                    <a:lnTo>
                      <a:pt x="69" y="43"/>
                    </a:lnTo>
                    <a:lnTo>
                      <a:pt x="65" y="43"/>
                    </a:lnTo>
                    <a:lnTo>
                      <a:pt x="64" y="43"/>
                    </a:lnTo>
                    <a:lnTo>
                      <a:pt x="53" y="39"/>
                    </a:lnTo>
                    <a:lnTo>
                      <a:pt x="43" y="34"/>
                    </a:lnTo>
                    <a:lnTo>
                      <a:pt x="33" y="27"/>
                    </a:lnTo>
                    <a:lnTo>
                      <a:pt x="26" y="24"/>
                    </a:lnTo>
                    <a:lnTo>
                      <a:pt x="27" y="20"/>
                    </a:lnTo>
                    <a:lnTo>
                      <a:pt x="31" y="19"/>
                    </a:lnTo>
                    <a:lnTo>
                      <a:pt x="22" y="17"/>
                    </a:lnTo>
                    <a:lnTo>
                      <a:pt x="14" y="15"/>
                    </a:lnTo>
                    <a:lnTo>
                      <a:pt x="7" y="12"/>
                    </a:lnTo>
                    <a:lnTo>
                      <a:pt x="5" y="8"/>
                    </a:lnTo>
                    <a:lnTo>
                      <a:pt x="7" y="5"/>
                    </a:lnTo>
                    <a:lnTo>
                      <a:pt x="10" y="3"/>
                    </a:lnTo>
                    <a:lnTo>
                      <a:pt x="3" y="2"/>
                    </a:lnTo>
                    <a:lnTo>
                      <a:pt x="2" y="2"/>
                    </a:lnTo>
                    <a:lnTo>
                      <a:pt x="0" y="2"/>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607" name="Freeform 344"/>
              <p:cNvSpPr>
                <a:spLocks/>
              </p:cNvSpPr>
              <p:nvPr/>
            </p:nvSpPr>
            <p:spPr bwMode="auto">
              <a:xfrm>
                <a:off x="1262857" y="2647950"/>
                <a:ext cx="33338" cy="55562"/>
              </a:xfrm>
              <a:custGeom>
                <a:avLst/>
                <a:gdLst/>
                <a:ahLst/>
                <a:cxnLst>
                  <a:cxn ang="0">
                    <a:pos x="7" y="12"/>
                  </a:cxn>
                  <a:cxn ang="0">
                    <a:pos x="4" y="9"/>
                  </a:cxn>
                  <a:cxn ang="0">
                    <a:pos x="0" y="4"/>
                  </a:cxn>
                  <a:cxn ang="0">
                    <a:pos x="0" y="0"/>
                  </a:cxn>
                  <a:cxn ang="0">
                    <a:pos x="5" y="0"/>
                  </a:cxn>
                  <a:cxn ang="0">
                    <a:pos x="12" y="4"/>
                  </a:cxn>
                  <a:cxn ang="0">
                    <a:pos x="9" y="5"/>
                  </a:cxn>
                  <a:cxn ang="0">
                    <a:pos x="9" y="9"/>
                  </a:cxn>
                  <a:cxn ang="0">
                    <a:pos x="14" y="5"/>
                  </a:cxn>
                  <a:cxn ang="0">
                    <a:pos x="16" y="2"/>
                  </a:cxn>
                  <a:cxn ang="0">
                    <a:pos x="16" y="7"/>
                  </a:cxn>
                  <a:cxn ang="0">
                    <a:pos x="16" y="14"/>
                  </a:cxn>
                  <a:cxn ang="0">
                    <a:pos x="17" y="16"/>
                  </a:cxn>
                  <a:cxn ang="0">
                    <a:pos x="19" y="19"/>
                  </a:cxn>
                  <a:cxn ang="0">
                    <a:pos x="17" y="21"/>
                  </a:cxn>
                  <a:cxn ang="0">
                    <a:pos x="16" y="24"/>
                  </a:cxn>
                  <a:cxn ang="0">
                    <a:pos x="19" y="29"/>
                  </a:cxn>
                  <a:cxn ang="0">
                    <a:pos x="21" y="35"/>
                  </a:cxn>
                  <a:cxn ang="0">
                    <a:pos x="14" y="31"/>
                  </a:cxn>
                  <a:cxn ang="0">
                    <a:pos x="14" y="24"/>
                  </a:cxn>
                  <a:cxn ang="0">
                    <a:pos x="14" y="21"/>
                  </a:cxn>
                  <a:cxn ang="0">
                    <a:pos x="16" y="19"/>
                  </a:cxn>
                  <a:cxn ang="0">
                    <a:pos x="10" y="14"/>
                  </a:cxn>
                  <a:cxn ang="0">
                    <a:pos x="7" y="12"/>
                  </a:cxn>
                </a:cxnLst>
                <a:rect l="0" t="0" r="r" b="b"/>
                <a:pathLst>
                  <a:path w="21" h="35">
                    <a:moveTo>
                      <a:pt x="7" y="12"/>
                    </a:moveTo>
                    <a:lnTo>
                      <a:pt x="4" y="9"/>
                    </a:lnTo>
                    <a:lnTo>
                      <a:pt x="0" y="4"/>
                    </a:lnTo>
                    <a:lnTo>
                      <a:pt x="0" y="0"/>
                    </a:lnTo>
                    <a:lnTo>
                      <a:pt x="5" y="0"/>
                    </a:lnTo>
                    <a:lnTo>
                      <a:pt x="12" y="4"/>
                    </a:lnTo>
                    <a:lnTo>
                      <a:pt x="9" y="5"/>
                    </a:lnTo>
                    <a:lnTo>
                      <a:pt x="9" y="9"/>
                    </a:lnTo>
                    <a:lnTo>
                      <a:pt x="14" y="5"/>
                    </a:lnTo>
                    <a:lnTo>
                      <a:pt x="16" y="2"/>
                    </a:lnTo>
                    <a:lnTo>
                      <a:pt x="16" y="7"/>
                    </a:lnTo>
                    <a:lnTo>
                      <a:pt x="16" y="14"/>
                    </a:lnTo>
                    <a:lnTo>
                      <a:pt x="17" y="16"/>
                    </a:lnTo>
                    <a:lnTo>
                      <a:pt x="19" y="19"/>
                    </a:lnTo>
                    <a:lnTo>
                      <a:pt x="17" y="21"/>
                    </a:lnTo>
                    <a:lnTo>
                      <a:pt x="16" y="24"/>
                    </a:lnTo>
                    <a:lnTo>
                      <a:pt x="19" y="29"/>
                    </a:lnTo>
                    <a:lnTo>
                      <a:pt x="21" y="35"/>
                    </a:lnTo>
                    <a:lnTo>
                      <a:pt x="14" y="31"/>
                    </a:lnTo>
                    <a:lnTo>
                      <a:pt x="14" y="24"/>
                    </a:lnTo>
                    <a:lnTo>
                      <a:pt x="14" y="21"/>
                    </a:lnTo>
                    <a:lnTo>
                      <a:pt x="16" y="19"/>
                    </a:lnTo>
                    <a:lnTo>
                      <a:pt x="10" y="14"/>
                    </a:lnTo>
                    <a:lnTo>
                      <a:pt x="7" y="12"/>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608" name="Freeform 345"/>
              <p:cNvSpPr>
                <a:spLocks/>
              </p:cNvSpPr>
              <p:nvPr/>
            </p:nvSpPr>
            <p:spPr bwMode="auto">
              <a:xfrm>
                <a:off x="772319" y="2525713"/>
                <a:ext cx="47625" cy="31750"/>
              </a:xfrm>
              <a:custGeom>
                <a:avLst/>
                <a:gdLst/>
                <a:ahLst/>
                <a:cxnLst>
                  <a:cxn ang="0">
                    <a:pos x="24" y="0"/>
                  </a:cxn>
                  <a:cxn ang="0">
                    <a:pos x="27" y="0"/>
                  </a:cxn>
                  <a:cxn ang="0">
                    <a:pos x="30" y="0"/>
                  </a:cxn>
                  <a:cxn ang="0">
                    <a:pos x="30" y="7"/>
                  </a:cxn>
                  <a:cxn ang="0">
                    <a:pos x="20" y="12"/>
                  </a:cxn>
                  <a:cxn ang="0">
                    <a:pos x="10" y="20"/>
                  </a:cxn>
                  <a:cxn ang="0">
                    <a:pos x="5" y="15"/>
                  </a:cxn>
                  <a:cxn ang="0">
                    <a:pos x="0" y="14"/>
                  </a:cxn>
                  <a:cxn ang="0">
                    <a:pos x="0" y="7"/>
                  </a:cxn>
                  <a:cxn ang="0">
                    <a:pos x="12" y="2"/>
                  </a:cxn>
                  <a:cxn ang="0">
                    <a:pos x="24" y="0"/>
                  </a:cxn>
                </a:cxnLst>
                <a:rect l="0" t="0" r="r" b="b"/>
                <a:pathLst>
                  <a:path w="30" h="20">
                    <a:moveTo>
                      <a:pt x="24" y="0"/>
                    </a:moveTo>
                    <a:lnTo>
                      <a:pt x="27" y="0"/>
                    </a:lnTo>
                    <a:lnTo>
                      <a:pt x="30" y="0"/>
                    </a:lnTo>
                    <a:lnTo>
                      <a:pt x="30" y="7"/>
                    </a:lnTo>
                    <a:lnTo>
                      <a:pt x="20" y="12"/>
                    </a:lnTo>
                    <a:lnTo>
                      <a:pt x="10" y="20"/>
                    </a:lnTo>
                    <a:lnTo>
                      <a:pt x="5" y="15"/>
                    </a:lnTo>
                    <a:lnTo>
                      <a:pt x="0" y="14"/>
                    </a:lnTo>
                    <a:lnTo>
                      <a:pt x="0" y="7"/>
                    </a:lnTo>
                    <a:lnTo>
                      <a:pt x="12" y="2"/>
                    </a:lnTo>
                    <a:lnTo>
                      <a:pt x="24" y="0"/>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609" name="Freeform 346"/>
              <p:cNvSpPr>
                <a:spLocks/>
              </p:cNvSpPr>
              <p:nvPr/>
            </p:nvSpPr>
            <p:spPr bwMode="auto">
              <a:xfrm>
                <a:off x="4596607" y="3098800"/>
                <a:ext cx="63500" cy="38100"/>
              </a:xfrm>
              <a:custGeom>
                <a:avLst/>
                <a:gdLst/>
                <a:ahLst/>
                <a:cxnLst>
                  <a:cxn ang="0">
                    <a:pos x="0" y="2"/>
                  </a:cxn>
                  <a:cxn ang="0">
                    <a:pos x="0" y="5"/>
                  </a:cxn>
                  <a:cxn ang="0">
                    <a:pos x="4" y="7"/>
                  </a:cxn>
                  <a:cxn ang="0">
                    <a:pos x="9" y="8"/>
                  </a:cxn>
                  <a:cxn ang="0">
                    <a:pos x="19" y="14"/>
                  </a:cxn>
                  <a:cxn ang="0">
                    <a:pos x="31" y="22"/>
                  </a:cxn>
                  <a:cxn ang="0">
                    <a:pos x="33" y="22"/>
                  </a:cxn>
                  <a:cxn ang="0">
                    <a:pos x="35" y="24"/>
                  </a:cxn>
                  <a:cxn ang="0">
                    <a:pos x="36" y="22"/>
                  </a:cxn>
                  <a:cxn ang="0">
                    <a:pos x="38" y="21"/>
                  </a:cxn>
                  <a:cxn ang="0">
                    <a:pos x="36" y="15"/>
                  </a:cxn>
                  <a:cxn ang="0">
                    <a:pos x="36" y="12"/>
                  </a:cxn>
                  <a:cxn ang="0">
                    <a:pos x="36" y="8"/>
                  </a:cxn>
                  <a:cxn ang="0">
                    <a:pos x="38" y="7"/>
                  </a:cxn>
                  <a:cxn ang="0">
                    <a:pos x="40" y="0"/>
                  </a:cxn>
                  <a:cxn ang="0">
                    <a:pos x="31" y="2"/>
                  </a:cxn>
                  <a:cxn ang="0">
                    <a:pos x="22" y="3"/>
                  </a:cxn>
                  <a:cxn ang="0">
                    <a:pos x="12" y="0"/>
                  </a:cxn>
                  <a:cxn ang="0">
                    <a:pos x="0" y="2"/>
                  </a:cxn>
                </a:cxnLst>
                <a:rect l="0" t="0" r="r" b="b"/>
                <a:pathLst>
                  <a:path w="40" h="24">
                    <a:moveTo>
                      <a:pt x="0" y="2"/>
                    </a:moveTo>
                    <a:lnTo>
                      <a:pt x="0" y="5"/>
                    </a:lnTo>
                    <a:lnTo>
                      <a:pt x="4" y="7"/>
                    </a:lnTo>
                    <a:lnTo>
                      <a:pt x="9" y="8"/>
                    </a:lnTo>
                    <a:lnTo>
                      <a:pt x="19" y="14"/>
                    </a:lnTo>
                    <a:lnTo>
                      <a:pt x="31" y="22"/>
                    </a:lnTo>
                    <a:lnTo>
                      <a:pt x="33" y="22"/>
                    </a:lnTo>
                    <a:lnTo>
                      <a:pt x="35" y="24"/>
                    </a:lnTo>
                    <a:lnTo>
                      <a:pt x="36" y="22"/>
                    </a:lnTo>
                    <a:lnTo>
                      <a:pt x="38" y="21"/>
                    </a:lnTo>
                    <a:lnTo>
                      <a:pt x="36" y="15"/>
                    </a:lnTo>
                    <a:lnTo>
                      <a:pt x="36" y="12"/>
                    </a:lnTo>
                    <a:lnTo>
                      <a:pt x="36" y="8"/>
                    </a:lnTo>
                    <a:lnTo>
                      <a:pt x="38" y="7"/>
                    </a:lnTo>
                    <a:lnTo>
                      <a:pt x="40" y="0"/>
                    </a:lnTo>
                    <a:lnTo>
                      <a:pt x="31" y="2"/>
                    </a:lnTo>
                    <a:lnTo>
                      <a:pt x="22" y="3"/>
                    </a:lnTo>
                    <a:lnTo>
                      <a:pt x="12" y="0"/>
                    </a:lnTo>
                    <a:lnTo>
                      <a:pt x="0" y="2"/>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610" name="Freeform 347"/>
              <p:cNvSpPr>
                <a:spLocks/>
              </p:cNvSpPr>
              <p:nvPr/>
            </p:nvSpPr>
            <p:spPr bwMode="auto">
              <a:xfrm>
                <a:off x="4509294" y="2967038"/>
                <a:ext cx="22225" cy="41275"/>
              </a:xfrm>
              <a:custGeom>
                <a:avLst/>
                <a:gdLst/>
                <a:ahLst/>
                <a:cxnLst>
                  <a:cxn ang="0">
                    <a:pos x="4" y="6"/>
                  </a:cxn>
                  <a:cxn ang="0">
                    <a:pos x="7" y="2"/>
                  </a:cxn>
                  <a:cxn ang="0">
                    <a:pos x="12" y="0"/>
                  </a:cxn>
                  <a:cxn ang="0">
                    <a:pos x="12" y="4"/>
                  </a:cxn>
                  <a:cxn ang="0">
                    <a:pos x="14" y="7"/>
                  </a:cxn>
                  <a:cxn ang="0">
                    <a:pos x="10" y="18"/>
                  </a:cxn>
                  <a:cxn ang="0">
                    <a:pos x="10" y="26"/>
                  </a:cxn>
                  <a:cxn ang="0">
                    <a:pos x="5" y="23"/>
                  </a:cxn>
                  <a:cxn ang="0">
                    <a:pos x="4" y="18"/>
                  </a:cxn>
                  <a:cxn ang="0">
                    <a:pos x="2" y="11"/>
                  </a:cxn>
                  <a:cxn ang="0">
                    <a:pos x="0" y="7"/>
                  </a:cxn>
                  <a:cxn ang="0">
                    <a:pos x="2" y="6"/>
                  </a:cxn>
                  <a:cxn ang="0">
                    <a:pos x="4" y="6"/>
                  </a:cxn>
                </a:cxnLst>
                <a:rect l="0" t="0" r="r" b="b"/>
                <a:pathLst>
                  <a:path w="14" h="26">
                    <a:moveTo>
                      <a:pt x="4" y="6"/>
                    </a:moveTo>
                    <a:lnTo>
                      <a:pt x="7" y="2"/>
                    </a:lnTo>
                    <a:lnTo>
                      <a:pt x="12" y="0"/>
                    </a:lnTo>
                    <a:lnTo>
                      <a:pt x="12" y="4"/>
                    </a:lnTo>
                    <a:lnTo>
                      <a:pt x="14" y="7"/>
                    </a:lnTo>
                    <a:lnTo>
                      <a:pt x="10" y="18"/>
                    </a:lnTo>
                    <a:lnTo>
                      <a:pt x="10" y="26"/>
                    </a:lnTo>
                    <a:lnTo>
                      <a:pt x="5" y="23"/>
                    </a:lnTo>
                    <a:lnTo>
                      <a:pt x="4" y="18"/>
                    </a:lnTo>
                    <a:lnTo>
                      <a:pt x="2" y="11"/>
                    </a:lnTo>
                    <a:lnTo>
                      <a:pt x="0" y="7"/>
                    </a:lnTo>
                    <a:lnTo>
                      <a:pt x="2" y="6"/>
                    </a:lnTo>
                    <a:lnTo>
                      <a:pt x="4" y="6"/>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611" name="Freeform 348"/>
              <p:cNvSpPr>
                <a:spLocks/>
              </p:cNvSpPr>
              <p:nvPr/>
            </p:nvSpPr>
            <p:spPr bwMode="auto">
              <a:xfrm>
                <a:off x="4504532" y="3016250"/>
                <a:ext cx="31750" cy="60325"/>
              </a:xfrm>
              <a:custGeom>
                <a:avLst/>
                <a:gdLst/>
                <a:ahLst/>
                <a:cxnLst>
                  <a:cxn ang="0">
                    <a:pos x="5" y="17"/>
                  </a:cxn>
                  <a:cxn ang="0">
                    <a:pos x="1" y="11"/>
                  </a:cxn>
                  <a:cxn ang="0">
                    <a:pos x="0" y="5"/>
                  </a:cxn>
                  <a:cxn ang="0">
                    <a:pos x="5" y="2"/>
                  </a:cxn>
                  <a:cxn ang="0">
                    <a:pos x="10" y="0"/>
                  </a:cxn>
                  <a:cxn ang="0">
                    <a:pos x="13" y="0"/>
                  </a:cxn>
                  <a:cxn ang="0">
                    <a:pos x="17" y="2"/>
                  </a:cxn>
                  <a:cxn ang="0">
                    <a:pos x="20" y="12"/>
                  </a:cxn>
                  <a:cxn ang="0">
                    <a:pos x="20" y="23"/>
                  </a:cxn>
                  <a:cxn ang="0">
                    <a:pos x="15" y="33"/>
                  </a:cxn>
                  <a:cxn ang="0">
                    <a:pos x="7" y="38"/>
                  </a:cxn>
                  <a:cxn ang="0">
                    <a:pos x="1" y="33"/>
                  </a:cxn>
                  <a:cxn ang="0">
                    <a:pos x="1" y="26"/>
                  </a:cxn>
                  <a:cxn ang="0">
                    <a:pos x="3" y="21"/>
                  </a:cxn>
                  <a:cxn ang="0">
                    <a:pos x="5" y="17"/>
                  </a:cxn>
                </a:cxnLst>
                <a:rect l="0" t="0" r="r" b="b"/>
                <a:pathLst>
                  <a:path w="20" h="38">
                    <a:moveTo>
                      <a:pt x="5" y="17"/>
                    </a:moveTo>
                    <a:lnTo>
                      <a:pt x="1" y="11"/>
                    </a:lnTo>
                    <a:lnTo>
                      <a:pt x="0" y="5"/>
                    </a:lnTo>
                    <a:lnTo>
                      <a:pt x="5" y="2"/>
                    </a:lnTo>
                    <a:lnTo>
                      <a:pt x="10" y="0"/>
                    </a:lnTo>
                    <a:lnTo>
                      <a:pt x="13" y="0"/>
                    </a:lnTo>
                    <a:lnTo>
                      <a:pt x="17" y="2"/>
                    </a:lnTo>
                    <a:lnTo>
                      <a:pt x="20" y="12"/>
                    </a:lnTo>
                    <a:lnTo>
                      <a:pt x="20" y="23"/>
                    </a:lnTo>
                    <a:lnTo>
                      <a:pt x="15" y="33"/>
                    </a:lnTo>
                    <a:lnTo>
                      <a:pt x="7" y="38"/>
                    </a:lnTo>
                    <a:lnTo>
                      <a:pt x="1" y="33"/>
                    </a:lnTo>
                    <a:lnTo>
                      <a:pt x="1" y="26"/>
                    </a:lnTo>
                    <a:lnTo>
                      <a:pt x="3" y="21"/>
                    </a:lnTo>
                    <a:lnTo>
                      <a:pt x="5" y="17"/>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612" name="Freeform 349"/>
              <p:cNvSpPr>
                <a:spLocks/>
              </p:cNvSpPr>
              <p:nvPr/>
            </p:nvSpPr>
            <p:spPr bwMode="auto">
              <a:xfrm>
                <a:off x="4375944" y="3052763"/>
                <a:ext cx="15875" cy="12700"/>
              </a:xfrm>
              <a:custGeom>
                <a:avLst/>
                <a:gdLst/>
                <a:ahLst/>
                <a:cxnLst>
                  <a:cxn ang="0">
                    <a:pos x="10" y="5"/>
                  </a:cxn>
                  <a:cxn ang="0">
                    <a:pos x="7" y="7"/>
                  </a:cxn>
                  <a:cxn ang="0">
                    <a:pos x="5" y="8"/>
                  </a:cxn>
                  <a:cxn ang="0">
                    <a:pos x="2" y="5"/>
                  </a:cxn>
                  <a:cxn ang="0">
                    <a:pos x="0" y="3"/>
                  </a:cxn>
                  <a:cxn ang="0">
                    <a:pos x="3" y="0"/>
                  </a:cxn>
                  <a:cxn ang="0">
                    <a:pos x="7" y="0"/>
                  </a:cxn>
                  <a:cxn ang="0">
                    <a:pos x="8" y="1"/>
                  </a:cxn>
                  <a:cxn ang="0">
                    <a:pos x="10" y="5"/>
                  </a:cxn>
                </a:cxnLst>
                <a:rect l="0" t="0" r="r" b="b"/>
                <a:pathLst>
                  <a:path w="10" h="8">
                    <a:moveTo>
                      <a:pt x="10" y="5"/>
                    </a:moveTo>
                    <a:lnTo>
                      <a:pt x="7" y="7"/>
                    </a:lnTo>
                    <a:lnTo>
                      <a:pt x="5" y="8"/>
                    </a:lnTo>
                    <a:lnTo>
                      <a:pt x="2" y="5"/>
                    </a:lnTo>
                    <a:lnTo>
                      <a:pt x="0" y="3"/>
                    </a:lnTo>
                    <a:lnTo>
                      <a:pt x="3" y="0"/>
                    </a:lnTo>
                    <a:lnTo>
                      <a:pt x="7" y="0"/>
                    </a:lnTo>
                    <a:lnTo>
                      <a:pt x="8" y="1"/>
                    </a:lnTo>
                    <a:lnTo>
                      <a:pt x="10" y="5"/>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613" name="Freeform 350"/>
              <p:cNvSpPr>
                <a:spLocks/>
              </p:cNvSpPr>
              <p:nvPr/>
            </p:nvSpPr>
            <p:spPr bwMode="auto">
              <a:xfrm>
                <a:off x="4542632" y="2587625"/>
                <a:ext cx="19050" cy="25400"/>
              </a:xfrm>
              <a:custGeom>
                <a:avLst/>
                <a:gdLst/>
                <a:ahLst/>
                <a:cxnLst>
                  <a:cxn ang="0">
                    <a:pos x="10" y="12"/>
                  </a:cxn>
                  <a:cxn ang="0">
                    <a:pos x="1" y="11"/>
                  </a:cxn>
                  <a:cxn ang="0">
                    <a:pos x="0" y="5"/>
                  </a:cxn>
                  <a:cxn ang="0">
                    <a:pos x="0" y="2"/>
                  </a:cxn>
                  <a:cxn ang="0">
                    <a:pos x="0" y="0"/>
                  </a:cxn>
                  <a:cxn ang="0">
                    <a:pos x="8" y="0"/>
                  </a:cxn>
                  <a:cxn ang="0">
                    <a:pos x="10" y="5"/>
                  </a:cxn>
                  <a:cxn ang="0">
                    <a:pos x="12" y="11"/>
                  </a:cxn>
                  <a:cxn ang="0">
                    <a:pos x="10" y="14"/>
                  </a:cxn>
                  <a:cxn ang="0">
                    <a:pos x="10" y="16"/>
                  </a:cxn>
                  <a:cxn ang="0">
                    <a:pos x="10" y="14"/>
                  </a:cxn>
                  <a:cxn ang="0">
                    <a:pos x="10" y="12"/>
                  </a:cxn>
                </a:cxnLst>
                <a:rect l="0" t="0" r="r" b="b"/>
                <a:pathLst>
                  <a:path w="12" h="16">
                    <a:moveTo>
                      <a:pt x="10" y="12"/>
                    </a:moveTo>
                    <a:lnTo>
                      <a:pt x="1" y="11"/>
                    </a:lnTo>
                    <a:lnTo>
                      <a:pt x="0" y="5"/>
                    </a:lnTo>
                    <a:lnTo>
                      <a:pt x="0" y="2"/>
                    </a:lnTo>
                    <a:lnTo>
                      <a:pt x="0" y="0"/>
                    </a:lnTo>
                    <a:lnTo>
                      <a:pt x="8" y="0"/>
                    </a:lnTo>
                    <a:lnTo>
                      <a:pt x="10" y="5"/>
                    </a:lnTo>
                    <a:lnTo>
                      <a:pt x="12" y="11"/>
                    </a:lnTo>
                    <a:lnTo>
                      <a:pt x="10" y="14"/>
                    </a:lnTo>
                    <a:lnTo>
                      <a:pt x="10" y="16"/>
                    </a:lnTo>
                    <a:lnTo>
                      <a:pt x="10" y="14"/>
                    </a:lnTo>
                    <a:lnTo>
                      <a:pt x="10" y="12"/>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614" name="Freeform 351"/>
              <p:cNvSpPr>
                <a:spLocks/>
              </p:cNvSpPr>
              <p:nvPr/>
            </p:nvSpPr>
            <p:spPr bwMode="auto">
              <a:xfrm>
                <a:off x="4566444" y="2566988"/>
                <a:ext cx="36513" cy="50800"/>
              </a:xfrm>
              <a:custGeom>
                <a:avLst/>
                <a:gdLst/>
                <a:ahLst/>
                <a:cxnLst>
                  <a:cxn ang="0">
                    <a:pos x="4" y="29"/>
                  </a:cxn>
                  <a:cxn ang="0">
                    <a:pos x="7" y="25"/>
                  </a:cxn>
                  <a:cxn ang="0">
                    <a:pos x="11" y="22"/>
                  </a:cxn>
                  <a:cxn ang="0">
                    <a:pos x="2" y="18"/>
                  </a:cxn>
                  <a:cxn ang="0">
                    <a:pos x="0" y="15"/>
                  </a:cxn>
                  <a:cxn ang="0">
                    <a:pos x="2" y="5"/>
                  </a:cxn>
                  <a:cxn ang="0">
                    <a:pos x="9" y="0"/>
                  </a:cxn>
                  <a:cxn ang="0">
                    <a:pos x="17" y="1"/>
                  </a:cxn>
                  <a:cxn ang="0">
                    <a:pos x="23" y="12"/>
                  </a:cxn>
                  <a:cxn ang="0">
                    <a:pos x="17" y="15"/>
                  </a:cxn>
                  <a:cxn ang="0">
                    <a:pos x="16" y="22"/>
                  </a:cxn>
                  <a:cxn ang="0">
                    <a:pos x="12" y="29"/>
                  </a:cxn>
                  <a:cxn ang="0">
                    <a:pos x="7" y="32"/>
                  </a:cxn>
                  <a:cxn ang="0">
                    <a:pos x="2" y="31"/>
                  </a:cxn>
                  <a:cxn ang="0">
                    <a:pos x="0" y="29"/>
                  </a:cxn>
                  <a:cxn ang="0">
                    <a:pos x="0" y="27"/>
                  </a:cxn>
                  <a:cxn ang="0">
                    <a:pos x="2" y="27"/>
                  </a:cxn>
                  <a:cxn ang="0">
                    <a:pos x="4" y="29"/>
                  </a:cxn>
                </a:cxnLst>
                <a:rect l="0" t="0" r="r" b="b"/>
                <a:pathLst>
                  <a:path w="23" h="32">
                    <a:moveTo>
                      <a:pt x="4" y="29"/>
                    </a:moveTo>
                    <a:lnTo>
                      <a:pt x="7" y="25"/>
                    </a:lnTo>
                    <a:lnTo>
                      <a:pt x="11" y="22"/>
                    </a:lnTo>
                    <a:lnTo>
                      <a:pt x="2" y="18"/>
                    </a:lnTo>
                    <a:lnTo>
                      <a:pt x="0" y="15"/>
                    </a:lnTo>
                    <a:lnTo>
                      <a:pt x="2" y="5"/>
                    </a:lnTo>
                    <a:lnTo>
                      <a:pt x="9" y="0"/>
                    </a:lnTo>
                    <a:lnTo>
                      <a:pt x="17" y="1"/>
                    </a:lnTo>
                    <a:lnTo>
                      <a:pt x="23" y="12"/>
                    </a:lnTo>
                    <a:lnTo>
                      <a:pt x="17" y="15"/>
                    </a:lnTo>
                    <a:lnTo>
                      <a:pt x="16" y="22"/>
                    </a:lnTo>
                    <a:lnTo>
                      <a:pt x="12" y="29"/>
                    </a:lnTo>
                    <a:lnTo>
                      <a:pt x="7" y="32"/>
                    </a:lnTo>
                    <a:lnTo>
                      <a:pt x="2" y="31"/>
                    </a:lnTo>
                    <a:lnTo>
                      <a:pt x="0" y="29"/>
                    </a:lnTo>
                    <a:lnTo>
                      <a:pt x="0" y="27"/>
                    </a:lnTo>
                    <a:lnTo>
                      <a:pt x="2" y="27"/>
                    </a:lnTo>
                    <a:lnTo>
                      <a:pt x="4" y="29"/>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615" name="Freeform 352"/>
              <p:cNvSpPr>
                <a:spLocks/>
              </p:cNvSpPr>
              <p:nvPr/>
            </p:nvSpPr>
            <p:spPr bwMode="auto">
              <a:xfrm>
                <a:off x="4725194" y="2506663"/>
                <a:ext cx="19050" cy="30162"/>
              </a:xfrm>
              <a:custGeom>
                <a:avLst/>
                <a:gdLst/>
                <a:ahLst/>
                <a:cxnLst>
                  <a:cxn ang="0">
                    <a:pos x="9" y="7"/>
                  </a:cxn>
                  <a:cxn ang="0">
                    <a:pos x="5" y="12"/>
                  </a:cxn>
                  <a:cxn ang="0">
                    <a:pos x="2" y="19"/>
                  </a:cxn>
                  <a:cxn ang="0">
                    <a:pos x="0" y="15"/>
                  </a:cxn>
                  <a:cxn ang="0">
                    <a:pos x="2" y="14"/>
                  </a:cxn>
                  <a:cxn ang="0">
                    <a:pos x="3" y="5"/>
                  </a:cxn>
                  <a:cxn ang="0">
                    <a:pos x="12" y="0"/>
                  </a:cxn>
                  <a:cxn ang="0">
                    <a:pos x="10" y="3"/>
                  </a:cxn>
                  <a:cxn ang="0">
                    <a:pos x="9" y="7"/>
                  </a:cxn>
                </a:cxnLst>
                <a:rect l="0" t="0" r="r" b="b"/>
                <a:pathLst>
                  <a:path w="12" h="19">
                    <a:moveTo>
                      <a:pt x="9" y="7"/>
                    </a:moveTo>
                    <a:lnTo>
                      <a:pt x="5" y="12"/>
                    </a:lnTo>
                    <a:lnTo>
                      <a:pt x="2" y="19"/>
                    </a:lnTo>
                    <a:lnTo>
                      <a:pt x="0" y="15"/>
                    </a:lnTo>
                    <a:lnTo>
                      <a:pt x="2" y="14"/>
                    </a:lnTo>
                    <a:lnTo>
                      <a:pt x="3" y="5"/>
                    </a:lnTo>
                    <a:lnTo>
                      <a:pt x="12" y="0"/>
                    </a:lnTo>
                    <a:lnTo>
                      <a:pt x="10" y="3"/>
                    </a:lnTo>
                    <a:lnTo>
                      <a:pt x="9" y="7"/>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616" name="Freeform 353"/>
              <p:cNvSpPr>
                <a:spLocks/>
              </p:cNvSpPr>
              <p:nvPr/>
            </p:nvSpPr>
            <p:spPr bwMode="auto">
              <a:xfrm>
                <a:off x="4809332" y="2465388"/>
                <a:ext cx="26988" cy="38100"/>
              </a:xfrm>
              <a:custGeom>
                <a:avLst/>
                <a:gdLst/>
                <a:ahLst/>
                <a:cxnLst>
                  <a:cxn ang="0">
                    <a:pos x="14" y="12"/>
                  </a:cxn>
                  <a:cxn ang="0">
                    <a:pos x="14" y="15"/>
                  </a:cxn>
                  <a:cxn ang="0">
                    <a:pos x="14" y="19"/>
                  </a:cxn>
                  <a:cxn ang="0">
                    <a:pos x="9" y="21"/>
                  </a:cxn>
                  <a:cxn ang="0">
                    <a:pos x="5" y="24"/>
                  </a:cxn>
                  <a:cxn ang="0">
                    <a:pos x="0" y="21"/>
                  </a:cxn>
                  <a:cxn ang="0">
                    <a:pos x="0" y="15"/>
                  </a:cxn>
                  <a:cxn ang="0">
                    <a:pos x="5" y="14"/>
                  </a:cxn>
                  <a:cxn ang="0">
                    <a:pos x="11" y="12"/>
                  </a:cxn>
                  <a:cxn ang="0">
                    <a:pos x="9" y="9"/>
                  </a:cxn>
                  <a:cxn ang="0">
                    <a:pos x="7" y="5"/>
                  </a:cxn>
                  <a:cxn ang="0">
                    <a:pos x="9" y="2"/>
                  </a:cxn>
                  <a:cxn ang="0">
                    <a:pos x="12" y="0"/>
                  </a:cxn>
                  <a:cxn ang="0">
                    <a:pos x="14" y="3"/>
                  </a:cxn>
                  <a:cxn ang="0">
                    <a:pos x="17" y="5"/>
                  </a:cxn>
                  <a:cxn ang="0">
                    <a:pos x="16" y="9"/>
                  </a:cxn>
                  <a:cxn ang="0">
                    <a:pos x="14" y="12"/>
                  </a:cxn>
                </a:cxnLst>
                <a:rect l="0" t="0" r="r" b="b"/>
                <a:pathLst>
                  <a:path w="17" h="24">
                    <a:moveTo>
                      <a:pt x="14" y="12"/>
                    </a:moveTo>
                    <a:lnTo>
                      <a:pt x="14" y="15"/>
                    </a:lnTo>
                    <a:lnTo>
                      <a:pt x="14" y="19"/>
                    </a:lnTo>
                    <a:lnTo>
                      <a:pt x="9" y="21"/>
                    </a:lnTo>
                    <a:lnTo>
                      <a:pt x="5" y="24"/>
                    </a:lnTo>
                    <a:lnTo>
                      <a:pt x="0" y="21"/>
                    </a:lnTo>
                    <a:lnTo>
                      <a:pt x="0" y="15"/>
                    </a:lnTo>
                    <a:lnTo>
                      <a:pt x="5" y="14"/>
                    </a:lnTo>
                    <a:lnTo>
                      <a:pt x="11" y="12"/>
                    </a:lnTo>
                    <a:lnTo>
                      <a:pt x="9" y="9"/>
                    </a:lnTo>
                    <a:lnTo>
                      <a:pt x="7" y="5"/>
                    </a:lnTo>
                    <a:lnTo>
                      <a:pt x="9" y="2"/>
                    </a:lnTo>
                    <a:lnTo>
                      <a:pt x="12" y="0"/>
                    </a:lnTo>
                    <a:lnTo>
                      <a:pt x="14" y="3"/>
                    </a:lnTo>
                    <a:lnTo>
                      <a:pt x="17" y="5"/>
                    </a:lnTo>
                    <a:lnTo>
                      <a:pt x="16" y="9"/>
                    </a:lnTo>
                    <a:lnTo>
                      <a:pt x="14" y="12"/>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617" name="Freeform 354"/>
              <p:cNvSpPr>
                <a:spLocks/>
              </p:cNvSpPr>
              <p:nvPr/>
            </p:nvSpPr>
            <p:spPr bwMode="auto">
              <a:xfrm>
                <a:off x="4858544" y="3170238"/>
                <a:ext cx="52388" cy="7937"/>
              </a:xfrm>
              <a:custGeom>
                <a:avLst/>
                <a:gdLst/>
                <a:ahLst/>
                <a:cxnLst>
                  <a:cxn ang="0">
                    <a:pos x="33" y="5"/>
                  </a:cxn>
                  <a:cxn ang="0">
                    <a:pos x="24" y="5"/>
                  </a:cxn>
                  <a:cxn ang="0">
                    <a:pos x="19" y="5"/>
                  </a:cxn>
                  <a:cxn ang="0">
                    <a:pos x="11" y="3"/>
                  </a:cxn>
                  <a:cxn ang="0">
                    <a:pos x="0" y="1"/>
                  </a:cxn>
                  <a:cxn ang="0">
                    <a:pos x="17" y="0"/>
                  </a:cxn>
                  <a:cxn ang="0">
                    <a:pos x="33" y="5"/>
                  </a:cxn>
                </a:cxnLst>
                <a:rect l="0" t="0" r="r" b="b"/>
                <a:pathLst>
                  <a:path w="33" h="5">
                    <a:moveTo>
                      <a:pt x="33" y="5"/>
                    </a:moveTo>
                    <a:lnTo>
                      <a:pt x="24" y="5"/>
                    </a:lnTo>
                    <a:lnTo>
                      <a:pt x="19" y="5"/>
                    </a:lnTo>
                    <a:lnTo>
                      <a:pt x="11" y="3"/>
                    </a:lnTo>
                    <a:lnTo>
                      <a:pt x="0" y="1"/>
                    </a:lnTo>
                    <a:lnTo>
                      <a:pt x="17" y="0"/>
                    </a:lnTo>
                    <a:lnTo>
                      <a:pt x="33" y="5"/>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618" name="Freeform 355"/>
              <p:cNvSpPr>
                <a:spLocks/>
              </p:cNvSpPr>
              <p:nvPr/>
            </p:nvSpPr>
            <p:spPr bwMode="auto">
              <a:xfrm>
                <a:off x="5052219" y="3160713"/>
                <a:ext cx="49213" cy="25400"/>
              </a:xfrm>
              <a:custGeom>
                <a:avLst/>
                <a:gdLst/>
                <a:ahLst/>
                <a:cxnLst>
                  <a:cxn ang="0">
                    <a:pos x="7" y="16"/>
                  </a:cxn>
                  <a:cxn ang="0">
                    <a:pos x="4" y="14"/>
                  </a:cxn>
                  <a:cxn ang="0">
                    <a:pos x="0" y="12"/>
                  </a:cxn>
                  <a:cxn ang="0">
                    <a:pos x="0" y="11"/>
                  </a:cxn>
                  <a:cxn ang="0">
                    <a:pos x="14" y="4"/>
                  </a:cxn>
                  <a:cxn ang="0">
                    <a:pos x="31" y="0"/>
                  </a:cxn>
                  <a:cxn ang="0">
                    <a:pos x="28" y="4"/>
                  </a:cxn>
                  <a:cxn ang="0">
                    <a:pos x="24" y="6"/>
                  </a:cxn>
                  <a:cxn ang="0">
                    <a:pos x="23" y="7"/>
                  </a:cxn>
                  <a:cxn ang="0">
                    <a:pos x="23" y="11"/>
                  </a:cxn>
                  <a:cxn ang="0">
                    <a:pos x="16" y="14"/>
                  </a:cxn>
                  <a:cxn ang="0">
                    <a:pos x="7" y="16"/>
                  </a:cxn>
                </a:cxnLst>
                <a:rect l="0" t="0" r="r" b="b"/>
                <a:pathLst>
                  <a:path w="31" h="16">
                    <a:moveTo>
                      <a:pt x="7" y="16"/>
                    </a:moveTo>
                    <a:lnTo>
                      <a:pt x="4" y="14"/>
                    </a:lnTo>
                    <a:lnTo>
                      <a:pt x="0" y="12"/>
                    </a:lnTo>
                    <a:lnTo>
                      <a:pt x="0" y="11"/>
                    </a:lnTo>
                    <a:lnTo>
                      <a:pt x="14" y="4"/>
                    </a:lnTo>
                    <a:lnTo>
                      <a:pt x="31" y="0"/>
                    </a:lnTo>
                    <a:lnTo>
                      <a:pt x="28" y="4"/>
                    </a:lnTo>
                    <a:lnTo>
                      <a:pt x="24" y="6"/>
                    </a:lnTo>
                    <a:lnTo>
                      <a:pt x="23" y="7"/>
                    </a:lnTo>
                    <a:lnTo>
                      <a:pt x="23" y="11"/>
                    </a:lnTo>
                    <a:lnTo>
                      <a:pt x="16" y="14"/>
                    </a:lnTo>
                    <a:lnTo>
                      <a:pt x="7" y="16"/>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619" name="Freeform 356"/>
              <p:cNvSpPr>
                <a:spLocks/>
              </p:cNvSpPr>
              <p:nvPr/>
            </p:nvSpPr>
            <p:spPr bwMode="auto">
              <a:xfrm>
                <a:off x="5530057" y="3729038"/>
                <a:ext cx="25400" cy="11112"/>
              </a:xfrm>
              <a:custGeom>
                <a:avLst/>
                <a:gdLst/>
                <a:ahLst/>
                <a:cxnLst>
                  <a:cxn ang="0">
                    <a:pos x="0" y="4"/>
                  </a:cxn>
                  <a:cxn ang="0">
                    <a:pos x="4" y="5"/>
                  </a:cxn>
                  <a:cxn ang="0">
                    <a:pos x="7" y="7"/>
                  </a:cxn>
                  <a:cxn ang="0">
                    <a:pos x="11" y="4"/>
                  </a:cxn>
                  <a:cxn ang="0">
                    <a:pos x="16" y="0"/>
                  </a:cxn>
                  <a:cxn ang="0">
                    <a:pos x="7" y="0"/>
                  </a:cxn>
                  <a:cxn ang="0">
                    <a:pos x="0" y="4"/>
                  </a:cxn>
                </a:cxnLst>
                <a:rect l="0" t="0" r="r" b="b"/>
                <a:pathLst>
                  <a:path w="16" h="7">
                    <a:moveTo>
                      <a:pt x="0" y="4"/>
                    </a:moveTo>
                    <a:lnTo>
                      <a:pt x="4" y="5"/>
                    </a:lnTo>
                    <a:lnTo>
                      <a:pt x="7" y="7"/>
                    </a:lnTo>
                    <a:lnTo>
                      <a:pt x="11" y="4"/>
                    </a:lnTo>
                    <a:lnTo>
                      <a:pt x="16" y="0"/>
                    </a:lnTo>
                    <a:lnTo>
                      <a:pt x="7" y="0"/>
                    </a:lnTo>
                    <a:lnTo>
                      <a:pt x="0" y="4"/>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620" name="Freeform 357"/>
              <p:cNvSpPr>
                <a:spLocks/>
              </p:cNvSpPr>
              <p:nvPr/>
            </p:nvSpPr>
            <p:spPr bwMode="auto">
              <a:xfrm>
                <a:off x="5407819" y="2081213"/>
                <a:ext cx="49213" cy="34925"/>
              </a:xfrm>
              <a:custGeom>
                <a:avLst/>
                <a:gdLst/>
                <a:ahLst/>
                <a:cxnLst>
                  <a:cxn ang="0">
                    <a:pos x="7" y="5"/>
                  </a:cxn>
                  <a:cxn ang="0">
                    <a:pos x="9" y="1"/>
                  </a:cxn>
                  <a:cxn ang="0">
                    <a:pos x="12" y="0"/>
                  </a:cxn>
                  <a:cxn ang="0">
                    <a:pos x="21" y="3"/>
                  </a:cxn>
                  <a:cxn ang="0">
                    <a:pos x="31" y="6"/>
                  </a:cxn>
                  <a:cxn ang="0">
                    <a:pos x="31" y="13"/>
                  </a:cxn>
                  <a:cxn ang="0">
                    <a:pos x="19" y="18"/>
                  </a:cxn>
                  <a:cxn ang="0">
                    <a:pos x="9" y="22"/>
                  </a:cxn>
                  <a:cxn ang="0">
                    <a:pos x="2" y="20"/>
                  </a:cxn>
                  <a:cxn ang="0">
                    <a:pos x="0" y="17"/>
                  </a:cxn>
                  <a:cxn ang="0">
                    <a:pos x="2" y="10"/>
                  </a:cxn>
                  <a:cxn ang="0">
                    <a:pos x="7" y="5"/>
                  </a:cxn>
                </a:cxnLst>
                <a:rect l="0" t="0" r="r" b="b"/>
                <a:pathLst>
                  <a:path w="31" h="22">
                    <a:moveTo>
                      <a:pt x="7" y="5"/>
                    </a:moveTo>
                    <a:lnTo>
                      <a:pt x="9" y="1"/>
                    </a:lnTo>
                    <a:lnTo>
                      <a:pt x="12" y="0"/>
                    </a:lnTo>
                    <a:lnTo>
                      <a:pt x="21" y="3"/>
                    </a:lnTo>
                    <a:lnTo>
                      <a:pt x="31" y="6"/>
                    </a:lnTo>
                    <a:lnTo>
                      <a:pt x="31" y="13"/>
                    </a:lnTo>
                    <a:lnTo>
                      <a:pt x="19" y="18"/>
                    </a:lnTo>
                    <a:lnTo>
                      <a:pt x="9" y="22"/>
                    </a:lnTo>
                    <a:lnTo>
                      <a:pt x="2" y="20"/>
                    </a:lnTo>
                    <a:lnTo>
                      <a:pt x="0" y="17"/>
                    </a:lnTo>
                    <a:lnTo>
                      <a:pt x="2" y="10"/>
                    </a:lnTo>
                    <a:lnTo>
                      <a:pt x="7" y="5"/>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621" name="Freeform 358"/>
              <p:cNvSpPr>
                <a:spLocks/>
              </p:cNvSpPr>
              <p:nvPr/>
            </p:nvSpPr>
            <p:spPr bwMode="auto">
              <a:xfrm>
                <a:off x="5647532" y="2047875"/>
                <a:ext cx="41275" cy="26987"/>
              </a:xfrm>
              <a:custGeom>
                <a:avLst/>
                <a:gdLst/>
                <a:ahLst/>
                <a:cxnLst>
                  <a:cxn ang="0">
                    <a:pos x="26" y="14"/>
                  </a:cxn>
                  <a:cxn ang="0">
                    <a:pos x="23" y="17"/>
                  </a:cxn>
                  <a:cxn ang="0">
                    <a:pos x="19" y="17"/>
                  </a:cxn>
                  <a:cxn ang="0">
                    <a:pos x="7" y="12"/>
                  </a:cxn>
                  <a:cxn ang="0">
                    <a:pos x="0" y="5"/>
                  </a:cxn>
                  <a:cxn ang="0">
                    <a:pos x="4" y="0"/>
                  </a:cxn>
                  <a:cxn ang="0">
                    <a:pos x="12" y="2"/>
                  </a:cxn>
                  <a:cxn ang="0">
                    <a:pos x="21" y="5"/>
                  </a:cxn>
                  <a:cxn ang="0">
                    <a:pos x="26" y="14"/>
                  </a:cxn>
                </a:cxnLst>
                <a:rect l="0" t="0" r="r" b="b"/>
                <a:pathLst>
                  <a:path w="26" h="17">
                    <a:moveTo>
                      <a:pt x="26" y="14"/>
                    </a:moveTo>
                    <a:lnTo>
                      <a:pt x="23" y="17"/>
                    </a:lnTo>
                    <a:lnTo>
                      <a:pt x="19" y="17"/>
                    </a:lnTo>
                    <a:lnTo>
                      <a:pt x="7" y="12"/>
                    </a:lnTo>
                    <a:lnTo>
                      <a:pt x="0" y="5"/>
                    </a:lnTo>
                    <a:lnTo>
                      <a:pt x="4" y="0"/>
                    </a:lnTo>
                    <a:lnTo>
                      <a:pt x="12" y="2"/>
                    </a:lnTo>
                    <a:lnTo>
                      <a:pt x="21" y="5"/>
                    </a:lnTo>
                    <a:lnTo>
                      <a:pt x="26" y="14"/>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622" name="Freeform 359"/>
              <p:cNvSpPr>
                <a:spLocks/>
              </p:cNvSpPr>
              <p:nvPr/>
            </p:nvSpPr>
            <p:spPr bwMode="auto">
              <a:xfrm>
                <a:off x="5909469" y="1908175"/>
                <a:ext cx="36513" cy="25400"/>
              </a:xfrm>
              <a:custGeom>
                <a:avLst/>
                <a:gdLst/>
                <a:ahLst/>
                <a:cxnLst>
                  <a:cxn ang="0">
                    <a:pos x="2" y="16"/>
                  </a:cxn>
                  <a:cxn ang="0">
                    <a:pos x="12" y="12"/>
                  </a:cxn>
                  <a:cxn ang="0">
                    <a:pos x="23" y="10"/>
                  </a:cxn>
                  <a:cxn ang="0">
                    <a:pos x="16" y="4"/>
                  </a:cxn>
                  <a:cxn ang="0">
                    <a:pos x="11" y="0"/>
                  </a:cxn>
                  <a:cxn ang="0">
                    <a:pos x="4" y="4"/>
                  </a:cxn>
                  <a:cxn ang="0">
                    <a:pos x="2" y="10"/>
                  </a:cxn>
                  <a:cxn ang="0">
                    <a:pos x="0" y="12"/>
                  </a:cxn>
                  <a:cxn ang="0">
                    <a:pos x="2" y="16"/>
                  </a:cxn>
                </a:cxnLst>
                <a:rect l="0" t="0" r="r" b="b"/>
                <a:pathLst>
                  <a:path w="23" h="16">
                    <a:moveTo>
                      <a:pt x="2" y="16"/>
                    </a:moveTo>
                    <a:lnTo>
                      <a:pt x="12" y="12"/>
                    </a:lnTo>
                    <a:lnTo>
                      <a:pt x="23" y="10"/>
                    </a:lnTo>
                    <a:lnTo>
                      <a:pt x="16" y="4"/>
                    </a:lnTo>
                    <a:lnTo>
                      <a:pt x="11" y="0"/>
                    </a:lnTo>
                    <a:lnTo>
                      <a:pt x="4" y="4"/>
                    </a:lnTo>
                    <a:lnTo>
                      <a:pt x="2" y="10"/>
                    </a:lnTo>
                    <a:lnTo>
                      <a:pt x="0" y="12"/>
                    </a:lnTo>
                    <a:lnTo>
                      <a:pt x="2" y="16"/>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623" name="Freeform 360"/>
              <p:cNvSpPr>
                <a:spLocks/>
              </p:cNvSpPr>
              <p:nvPr/>
            </p:nvSpPr>
            <p:spPr bwMode="auto">
              <a:xfrm>
                <a:off x="7527132" y="1885950"/>
                <a:ext cx="76200" cy="30162"/>
              </a:xfrm>
              <a:custGeom>
                <a:avLst/>
                <a:gdLst/>
                <a:ahLst/>
                <a:cxnLst>
                  <a:cxn ang="0">
                    <a:pos x="0" y="14"/>
                  </a:cxn>
                  <a:cxn ang="0">
                    <a:pos x="8" y="4"/>
                  </a:cxn>
                  <a:cxn ang="0">
                    <a:pos x="24" y="0"/>
                  </a:cxn>
                  <a:cxn ang="0">
                    <a:pos x="32" y="0"/>
                  </a:cxn>
                  <a:cxn ang="0">
                    <a:pos x="41" y="6"/>
                  </a:cxn>
                  <a:cxn ang="0">
                    <a:pos x="44" y="11"/>
                  </a:cxn>
                  <a:cxn ang="0">
                    <a:pos x="48" y="19"/>
                  </a:cxn>
                  <a:cxn ang="0">
                    <a:pos x="32" y="19"/>
                  </a:cxn>
                  <a:cxn ang="0">
                    <a:pos x="17" y="14"/>
                  </a:cxn>
                  <a:cxn ang="0">
                    <a:pos x="1" y="12"/>
                  </a:cxn>
                  <a:cxn ang="0">
                    <a:pos x="0" y="14"/>
                  </a:cxn>
                </a:cxnLst>
                <a:rect l="0" t="0" r="r" b="b"/>
                <a:pathLst>
                  <a:path w="48" h="19">
                    <a:moveTo>
                      <a:pt x="0" y="14"/>
                    </a:moveTo>
                    <a:lnTo>
                      <a:pt x="8" y="4"/>
                    </a:lnTo>
                    <a:lnTo>
                      <a:pt x="24" y="0"/>
                    </a:lnTo>
                    <a:lnTo>
                      <a:pt x="32" y="0"/>
                    </a:lnTo>
                    <a:lnTo>
                      <a:pt x="41" y="6"/>
                    </a:lnTo>
                    <a:lnTo>
                      <a:pt x="44" y="11"/>
                    </a:lnTo>
                    <a:lnTo>
                      <a:pt x="48" y="19"/>
                    </a:lnTo>
                    <a:lnTo>
                      <a:pt x="32" y="19"/>
                    </a:lnTo>
                    <a:lnTo>
                      <a:pt x="17" y="14"/>
                    </a:lnTo>
                    <a:lnTo>
                      <a:pt x="1" y="12"/>
                    </a:lnTo>
                    <a:lnTo>
                      <a:pt x="0" y="14"/>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624" name="Freeform 361"/>
              <p:cNvSpPr>
                <a:spLocks/>
              </p:cNvSpPr>
              <p:nvPr/>
            </p:nvSpPr>
            <p:spPr bwMode="auto">
              <a:xfrm>
                <a:off x="7671594" y="1809750"/>
                <a:ext cx="103188" cy="38100"/>
              </a:xfrm>
              <a:custGeom>
                <a:avLst/>
                <a:gdLst/>
                <a:ahLst/>
                <a:cxnLst>
                  <a:cxn ang="0">
                    <a:pos x="0" y="0"/>
                  </a:cxn>
                  <a:cxn ang="0">
                    <a:pos x="2" y="0"/>
                  </a:cxn>
                  <a:cxn ang="0">
                    <a:pos x="8" y="2"/>
                  </a:cxn>
                  <a:cxn ang="0">
                    <a:pos x="19" y="4"/>
                  </a:cxn>
                  <a:cxn ang="0">
                    <a:pos x="29" y="5"/>
                  </a:cxn>
                  <a:cxn ang="0">
                    <a:pos x="39" y="7"/>
                  </a:cxn>
                  <a:cxn ang="0">
                    <a:pos x="50" y="9"/>
                  </a:cxn>
                  <a:cxn ang="0">
                    <a:pos x="55" y="9"/>
                  </a:cxn>
                  <a:cxn ang="0">
                    <a:pos x="60" y="11"/>
                  </a:cxn>
                  <a:cxn ang="0">
                    <a:pos x="62" y="12"/>
                  </a:cxn>
                  <a:cxn ang="0">
                    <a:pos x="65" y="16"/>
                  </a:cxn>
                  <a:cxn ang="0">
                    <a:pos x="62" y="17"/>
                  </a:cxn>
                  <a:cxn ang="0">
                    <a:pos x="55" y="21"/>
                  </a:cxn>
                  <a:cxn ang="0">
                    <a:pos x="48" y="23"/>
                  </a:cxn>
                  <a:cxn ang="0">
                    <a:pos x="41" y="24"/>
                  </a:cxn>
                  <a:cxn ang="0">
                    <a:pos x="29" y="23"/>
                  </a:cxn>
                  <a:cxn ang="0">
                    <a:pos x="17" y="19"/>
                  </a:cxn>
                  <a:cxn ang="0">
                    <a:pos x="8" y="12"/>
                  </a:cxn>
                  <a:cxn ang="0">
                    <a:pos x="5" y="5"/>
                  </a:cxn>
                  <a:cxn ang="0">
                    <a:pos x="0" y="0"/>
                  </a:cxn>
                </a:cxnLst>
                <a:rect l="0" t="0" r="r" b="b"/>
                <a:pathLst>
                  <a:path w="65" h="24">
                    <a:moveTo>
                      <a:pt x="0" y="0"/>
                    </a:moveTo>
                    <a:lnTo>
                      <a:pt x="2" y="0"/>
                    </a:lnTo>
                    <a:lnTo>
                      <a:pt x="8" y="2"/>
                    </a:lnTo>
                    <a:lnTo>
                      <a:pt x="19" y="4"/>
                    </a:lnTo>
                    <a:lnTo>
                      <a:pt x="29" y="5"/>
                    </a:lnTo>
                    <a:lnTo>
                      <a:pt x="39" y="7"/>
                    </a:lnTo>
                    <a:lnTo>
                      <a:pt x="50" y="9"/>
                    </a:lnTo>
                    <a:lnTo>
                      <a:pt x="55" y="9"/>
                    </a:lnTo>
                    <a:lnTo>
                      <a:pt x="60" y="11"/>
                    </a:lnTo>
                    <a:lnTo>
                      <a:pt x="62" y="12"/>
                    </a:lnTo>
                    <a:lnTo>
                      <a:pt x="65" y="16"/>
                    </a:lnTo>
                    <a:lnTo>
                      <a:pt x="62" y="17"/>
                    </a:lnTo>
                    <a:lnTo>
                      <a:pt x="55" y="21"/>
                    </a:lnTo>
                    <a:lnTo>
                      <a:pt x="48" y="23"/>
                    </a:lnTo>
                    <a:lnTo>
                      <a:pt x="41" y="24"/>
                    </a:lnTo>
                    <a:lnTo>
                      <a:pt x="29" y="23"/>
                    </a:lnTo>
                    <a:lnTo>
                      <a:pt x="17" y="19"/>
                    </a:lnTo>
                    <a:lnTo>
                      <a:pt x="8" y="12"/>
                    </a:lnTo>
                    <a:lnTo>
                      <a:pt x="5" y="5"/>
                    </a:lnTo>
                    <a:lnTo>
                      <a:pt x="0" y="0"/>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625" name="Freeform 362"/>
              <p:cNvSpPr>
                <a:spLocks/>
              </p:cNvSpPr>
              <p:nvPr/>
            </p:nvSpPr>
            <p:spPr bwMode="auto">
              <a:xfrm>
                <a:off x="7523957" y="1865313"/>
                <a:ext cx="22225" cy="20637"/>
              </a:xfrm>
              <a:custGeom>
                <a:avLst/>
                <a:gdLst/>
                <a:ahLst/>
                <a:cxnLst>
                  <a:cxn ang="0">
                    <a:pos x="14" y="7"/>
                  </a:cxn>
                  <a:cxn ang="0">
                    <a:pos x="10" y="10"/>
                  </a:cxn>
                  <a:cxn ang="0">
                    <a:pos x="7" y="13"/>
                  </a:cxn>
                  <a:cxn ang="0">
                    <a:pos x="0" y="10"/>
                  </a:cxn>
                  <a:cxn ang="0">
                    <a:pos x="0" y="7"/>
                  </a:cxn>
                  <a:cxn ang="0">
                    <a:pos x="2" y="0"/>
                  </a:cxn>
                  <a:cxn ang="0">
                    <a:pos x="7" y="0"/>
                  </a:cxn>
                  <a:cxn ang="0">
                    <a:pos x="10" y="1"/>
                  </a:cxn>
                  <a:cxn ang="0">
                    <a:pos x="14" y="7"/>
                  </a:cxn>
                </a:cxnLst>
                <a:rect l="0" t="0" r="r" b="b"/>
                <a:pathLst>
                  <a:path w="14" h="13">
                    <a:moveTo>
                      <a:pt x="14" y="7"/>
                    </a:moveTo>
                    <a:lnTo>
                      <a:pt x="10" y="10"/>
                    </a:lnTo>
                    <a:lnTo>
                      <a:pt x="7" y="13"/>
                    </a:lnTo>
                    <a:lnTo>
                      <a:pt x="0" y="10"/>
                    </a:lnTo>
                    <a:lnTo>
                      <a:pt x="0" y="7"/>
                    </a:lnTo>
                    <a:lnTo>
                      <a:pt x="2" y="0"/>
                    </a:lnTo>
                    <a:lnTo>
                      <a:pt x="7" y="0"/>
                    </a:lnTo>
                    <a:lnTo>
                      <a:pt x="10" y="1"/>
                    </a:lnTo>
                    <a:lnTo>
                      <a:pt x="14" y="7"/>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626" name="Freeform 363"/>
              <p:cNvSpPr>
                <a:spLocks/>
              </p:cNvSpPr>
              <p:nvPr/>
            </p:nvSpPr>
            <p:spPr bwMode="auto">
              <a:xfrm>
                <a:off x="2840832" y="2768600"/>
                <a:ext cx="57150" cy="26987"/>
              </a:xfrm>
              <a:custGeom>
                <a:avLst/>
                <a:gdLst/>
                <a:ahLst/>
                <a:cxnLst>
                  <a:cxn ang="0">
                    <a:pos x="29" y="17"/>
                  </a:cxn>
                  <a:cxn ang="0">
                    <a:pos x="33" y="15"/>
                  </a:cxn>
                  <a:cxn ang="0">
                    <a:pos x="36" y="14"/>
                  </a:cxn>
                  <a:cxn ang="0">
                    <a:pos x="28" y="8"/>
                  </a:cxn>
                  <a:cxn ang="0">
                    <a:pos x="19" y="3"/>
                  </a:cxn>
                  <a:cxn ang="0">
                    <a:pos x="9" y="0"/>
                  </a:cxn>
                  <a:cxn ang="0">
                    <a:pos x="0" y="2"/>
                  </a:cxn>
                  <a:cxn ang="0">
                    <a:pos x="5" y="5"/>
                  </a:cxn>
                  <a:cxn ang="0">
                    <a:pos x="14" y="10"/>
                  </a:cxn>
                  <a:cxn ang="0">
                    <a:pos x="21" y="14"/>
                  </a:cxn>
                  <a:cxn ang="0">
                    <a:pos x="29" y="17"/>
                  </a:cxn>
                </a:cxnLst>
                <a:rect l="0" t="0" r="r" b="b"/>
                <a:pathLst>
                  <a:path w="36" h="17">
                    <a:moveTo>
                      <a:pt x="29" y="17"/>
                    </a:moveTo>
                    <a:lnTo>
                      <a:pt x="33" y="15"/>
                    </a:lnTo>
                    <a:lnTo>
                      <a:pt x="36" y="14"/>
                    </a:lnTo>
                    <a:lnTo>
                      <a:pt x="28" y="8"/>
                    </a:lnTo>
                    <a:lnTo>
                      <a:pt x="19" y="3"/>
                    </a:lnTo>
                    <a:lnTo>
                      <a:pt x="9" y="0"/>
                    </a:lnTo>
                    <a:lnTo>
                      <a:pt x="0" y="2"/>
                    </a:lnTo>
                    <a:lnTo>
                      <a:pt x="5" y="5"/>
                    </a:lnTo>
                    <a:lnTo>
                      <a:pt x="14" y="10"/>
                    </a:lnTo>
                    <a:lnTo>
                      <a:pt x="21" y="14"/>
                    </a:lnTo>
                    <a:lnTo>
                      <a:pt x="29" y="17"/>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627" name="Freeform 364"/>
              <p:cNvSpPr>
                <a:spLocks/>
              </p:cNvSpPr>
              <p:nvPr/>
            </p:nvSpPr>
            <p:spPr bwMode="auto">
              <a:xfrm>
                <a:off x="2847182" y="2859088"/>
                <a:ext cx="42863" cy="26987"/>
              </a:xfrm>
              <a:custGeom>
                <a:avLst/>
                <a:gdLst/>
                <a:ahLst/>
                <a:cxnLst>
                  <a:cxn ang="0">
                    <a:pos x="1" y="0"/>
                  </a:cxn>
                  <a:cxn ang="0">
                    <a:pos x="5" y="5"/>
                  </a:cxn>
                  <a:cxn ang="0">
                    <a:pos x="12" y="8"/>
                  </a:cxn>
                  <a:cxn ang="0">
                    <a:pos x="27" y="8"/>
                  </a:cxn>
                  <a:cxn ang="0">
                    <a:pos x="27" y="12"/>
                  </a:cxn>
                  <a:cxn ang="0">
                    <a:pos x="24" y="13"/>
                  </a:cxn>
                  <a:cxn ang="0">
                    <a:pos x="20" y="17"/>
                  </a:cxn>
                  <a:cxn ang="0">
                    <a:pos x="15" y="13"/>
                  </a:cxn>
                  <a:cxn ang="0">
                    <a:pos x="8" y="10"/>
                  </a:cxn>
                  <a:cxn ang="0">
                    <a:pos x="1" y="6"/>
                  </a:cxn>
                  <a:cxn ang="0">
                    <a:pos x="0" y="3"/>
                  </a:cxn>
                  <a:cxn ang="0">
                    <a:pos x="0" y="0"/>
                  </a:cxn>
                  <a:cxn ang="0">
                    <a:pos x="1" y="0"/>
                  </a:cxn>
                </a:cxnLst>
                <a:rect l="0" t="0" r="r" b="b"/>
                <a:pathLst>
                  <a:path w="27" h="17">
                    <a:moveTo>
                      <a:pt x="1" y="0"/>
                    </a:moveTo>
                    <a:lnTo>
                      <a:pt x="5" y="5"/>
                    </a:lnTo>
                    <a:lnTo>
                      <a:pt x="12" y="8"/>
                    </a:lnTo>
                    <a:lnTo>
                      <a:pt x="27" y="8"/>
                    </a:lnTo>
                    <a:lnTo>
                      <a:pt x="27" y="12"/>
                    </a:lnTo>
                    <a:lnTo>
                      <a:pt x="24" y="13"/>
                    </a:lnTo>
                    <a:lnTo>
                      <a:pt x="20" y="17"/>
                    </a:lnTo>
                    <a:lnTo>
                      <a:pt x="15" y="13"/>
                    </a:lnTo>
                    <a:lnTo>
                      <a:pt x="8" y="10"/>
                    </a:lnTo>
                    <a:lnTo>
                      <a:pt x="1" y="6"/>
                    </a:lnTo>
                    <a:lnTo>
                      <a:pt x="0" y="3"/>
                    </a:lnTo>
                    <a:lnTo>
                      <a:pt x="0" y="0"/>
                    </a:lnTo>
                    <a:lnTo>
                      <a:pt x="1" y="0"/>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628" name="Freeform 365"/>
              <p:cNvSpPr>
                <a:spLocks/>
              </p:cNvSpPr>
              <p:nvPr/>
            </p:nvSpPr>
            <p:spPr bwMode="auto">
              <a:xfrm>
                <a:off x="2909094" y="2859088"/>
                <a:ext cx="33338" cy="38100"/>
              </a:xfrm>
              <a:custGeom>
                <a:avLst/>
                <a:gdLst/>
                <a:ahLst/>
                <a:cxnLst>
                  <a:cxn ang="0">
                    <a:pos x="21" y="13"/>
                  </a:cxn>
                  <a:cxn ang="0">
                    <a:pos x="21" y="17"/>
                  </a:cxn>
                  <a:cxn ang="0">
                    <a:pos x="16" y="20"/>
                  </a:cxn>
                  <a:cxn ang="0">
                    <a:pos x="9" y="24"/>
                  </a:cxn>
                  <a:cxn ang="0">
                    <a:pos x="2" y="20"/>
                  </a:cxn>
                  <a:cxn ang="0">
                    <a:pos x="0" y="17"/>
                  </a:cxn>
                  <a:cxn ang="0">
                    <a:pos x="0" y="12"/>
                  </a:cxn>
                  <a:cxn ang="0">
                    <a:pos x="4" y="8"/>
                  </a:cxn>
                  <a:cxn ang="0">
                    <a:pos x="7" y="1"/>
                  </a:cxn>
                  <a:cxn ang="0">
                    <a:pos x="12" y="0"/>
                  </a:cxn>
                  <a:cxn ang="0">
                    <a:pos x="14" y="1"/>
                  </a:cxn>
                  <a:cxn ang="0">
                    <a:pos x="16" y="5"/>
                  </a:cxn>
                  <a:cxn ang="0">
                    <a:pos x="12" y="10"/>
                  </a:cxn>
                  <a:cxn ang="0">
                    <a:pos x="21" y="13"/>
                  </a:cxn>
                </a:cxnLst>
                <a:rect l="0" t="0" r="r" b="b"/>
                <a:pathLst>
                  <a:path w="21" h="24">
                    <a:moveTo>
                      <a:pt x="21" y="13"/>
                    </a:moveTo>
                    <a:lnTo>
                      <a:pt x="21" y="17"/>
                    </a:lnTo>
                    <a:lnTo>
                      <a:pt x="16" y="20"/>
                    </a:lnTo>
                    <a:lnTo>
                      <a:pt x="9" y="24"/>
                    </a:lnTo>
                    <a:lnTo>
                      <a:pt x="2" y="20"/>
                    </a:lnTo>
                    <a:lnTo>
                      <a:pt x="0" y="17"/>
                    </a:lnTo>
                    <a:lnTo>
                      <a:pt x="0" y="12"/>
                    </a:lnTo>
                    <a:lnTo>
                      <a:pt x="4" y="8"/>
                    </a:lnTo>
                    <a:lnTo>
                      <a:pt x="7" y="1"/>
                    </a:lnTo>
                    <a:lnTo>
                      <a:pt x="12" y="0"/>
                    </a:lnTo>
                    <a:lnTo>
                      <a:pt x="14" y="1"/>
                    </a:lnTo>
                    <a:lnTo>
                      <a:pt x="16" y="5"/>
                    </a:lnTo>
                    <a:lnTo>
                      <a:pt x="12" y="10"/>
                    </a:lnTo>
                    <a:lnTo>
                      <a:pt x="21" y="13"/>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629" name="Freeform 366"/>
              <p:cNvSpPr>
                <a:spLocks/>
              </p:cNvSpPr>
              <p:nvPr/>
            </p:nvSpPr>
            <p:spPr bwMode="auto">
              <a:xfrm>
                <a:off x="484982" y="2438400"/>
                <a:ext cx="34925" cy="15875"/>
              </a:xfrm>
              <a:custGeom>
                <a:avLst/>
                <a:gdLst/>
                <a:ahLst/>
                <a:cxnLst>
                  <a:cxn ang="0">
                    <a:pos x="7" y="5"/>
                  </a:cxn>
                  <a:cxn ang="0">
                    <a:pos x="9" y="0"/>
                  </a:cxn>
                  <a:cxn ang="0">
                    <a:pos x="15" y="1"/>
                  </a:cxn>
                  <a:cxn ang="0">
                    <a:pos x="21" y="3"/>
                  </a:cxn>
                  <a:cxn ang="0">
                    <a:pos x="22" y="10"/>
                  </a:cxn>
                  <a:cxn ang="0">
                    <a:pos x="5" y="10"/>
                  </a:cxn>
                  <a:cxn ang="0">
                    <a:pos x="2" y="7"/>
                  </a:cxn>
                  <a:cxn ang="0">
                    <a:pos x="0" y="5"/>
                  </a:cxn>
                  <a:cxn ang="0">
                    <a:pos x="7" y="5"/>
                  </a:cxn>
                </a:cxnLst>
                <a:rect l="0" t="0" r="r" b="b"/>
                <a:pathLst>
                  <a:path w="22" h="10">
                    <a:moveTo>
                      <a:pt x="7" y="5"/>
                    </a:moveTo>
                    <a:lnTo>
                      <a:pt x="9" y="0"/>
                    </a:lnTo>
                    <a:lnTo>
                      <a:pt x="15" y="1"/>
                    </a:lnTo>
                    <a:lnTo>
                      <a:pt x="21" y="3"/>
                    </a:lnTo>
                    <a:lnTo>
                      <a:pt x="22" y="10"/>
                    </a:lnTo>
                    <a:lnTo>
                      <a:pt x="5" y="10"/>
                    </a:lnTo>
                    <a:lnTo>
                      <a:pt x="2" y="7"/>
                    </a:lnTo>
                    <a:lnTo>
                      <a:pt x="0" y="5"/>
                    </a:lnTo>
                    <a:lnTo>
                      <a:pt x="7" y="5"/>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630" name="Freeform 367"/>
              <p:cNvSpPr>
                <a:spLocks/>
              </p:cNvSpPr>
              <p:nvPr/>
            </p:nvSpPr>
            <p:spPr bwMode="auto">
              <a:xfrm>
                <a:off x="751682" y="3579813"/>
                <a:ext cx="20638" cy="15875"/>
              </a:xfrm>
              <a:custGeom>
                <a:avLst/>
                <a:gdLst/>
                <a:ahLst/>
                <a:cxnLst>
                  <a:cxn ang="0">
                    <a:pos x="13" y="5"/>
                  </a:cxn>
                  <a:cxn ang="0">
                    <a:pos x="13" y="8"/>
                  </a:cxn>
                  <a:cxn ang="0">
                    <a:pos x="6" y="8"/>
                  </a:cxn>
                  <a:cxn ang="0">
                    <a:pos x="2" y="10"/>
                  </a:cxn>
                  <a:cxn ang="0">
                    <a:pos x="0" y="8"/>
                  </a:cxn>
                  <a:cxn ang="0">
                    <a:pos x="0" y="6"/>
                  </a:cxn>
                  <a:cxn ang="0">
                    <a:pos x="0" y="3"/>
                  </a:cxn>
                  <a:cxn ang="0">
                    <a:pos x="0" y="0"/>
                  </a:cxn>
                  <a:cxn ang="0">
                    <a:pos x="6" y="0"/>
                  </a:cxn>
                  <a:cxn ang="0">
                    <a:pos x="13" y="5"/>
                  </a:cxn>
                </a:cxnLst>
                <a:rect l="0" t="0" r="r" b="b"/>
                <a:pathLst>
                  <a:path w="13" h="10">
                    <a:moveTo>
                      <a:pt x="13" y="5"/>
                    </a:moveTo>
                    <a:lnTo>
                      <a:pt x="13" y="8"/>
                    </a:lnTo>
                    <a:lnTo>
                      <a:pt x="6" y="8"/>
                    </a:lnTo>
                    <a:lnTo>
                      <a:pt x="2" y="10"/>
                    </a:lnTo>
                    <a:lnTo>
                      <a:pt x="0" y="8"/>
                    </a:lnTo>
                    <a:lnTo>
                      <a:pt x="0" y="6"/>
                    </a:lnTo>
                    <a:lnTo>
                      <a:pt x="0" y="3"/>
                    </a:lnTo>
                    <a:lnTo>
                      <a:pt x="0" y="0"/>
                    </a:lnTo>
                    <a:lnTo>
                      <a:pt x="6" y="0"/>
                    </a:lnTo>
                    <a:lnTo>
                      <a:pt x="13" y="5"/>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631" name="Freeform 368"/>
              <p:cNvSpPr>
                <a:spLocks/>
              </p:cNvSpPr>
              <p:nvPr/>
            </p:nvSpPr>
            <p:spPr bwMode="auto">
              <a:xfrm>
                <a:off x="735807" y="3551238"/>
                <a:ext cx="11113" cy="7937"/>
              </a:xfrm>
              <a:custGeom>
                <a:avLst/>
                <a:gdLst/>
                <a:ahLst/>
                <a:cxnLst>
                  <a:cxn ang="0">
                    <a:pos x="7" y="5"/>
                  </a:cxn>
                  <a:cxn ang="0">
                    <a:pos x="5" y="5"/>
                  </a:cxn>
                  <a:cxn ang="0">
                    <a:pos x="4" y="5"/>
                  </a:cxn>
                  <a:cxn ang="0">
                    <a:pos x="2" y="2"/>
                  </a:cxn>
                  <a:cxn ang="0">
                    <a:pos x="0" y="0"/>
                  </a:cxn>
                  <a:cxn ang="0">
                    <a:pos x="4" y="0"/>
                  </a:cxn>
                  <a:cxn ang="0">
                    <a:pos x="7" y="5"/>
                  </a:cxn>
                </a:cxnLst>
                <a:rect l="0" t="0" r="r" b="b"/>
                <a:pathLst>
                  <a:path w="7" h="5">
                    <a:moveTo>
                      <a:pt x="7" y="5"/>
                    </a:moveTo>
                    <a:lnTo>
                      <a:pt x="5" y="5"/>
                    </a:lnTo>
                    <a:lnTo>
                      <a:pt x="4" y="5"/>
                    </a:lnTo>
                    <a:lnTo>
                      <a:pt x="2" y="2"/>
                    </a:lnTo>
                    <a:lnTo>
                      <a:pt x="0" y="0"/>
                    </a:lnTo>
                    <a:lnTo>
                      <a:pt x="4" y="0"/>
                    </a:lnTo>
                    <a:lnTo>
                      <a:pt x="7" y="5"/>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632" name="Freeform 369"/>
              <p:cNvSpPr>
                <a:spLocks/>
              </p:cNvSpPr>
              <p:nvPr/>
            </p:nvSpPr>
            <p:spPr bwMode="auto">
              <a:xfrm>
                <a:off x="713582" y="3543300"/>
                <a:ext cx="17463" cy="7937"/>
              </a:xfrm>
              <a:custGeom>
                <a:avLst/>
                <a:gdLst/>
                <a:ahLst/>
                <a:cxnLst>
                  <a:cxn ang="0">
                    <a:pos x="11" y="0"/>
                  </a:cxn>
                  <a:cxn ang="0">
                    <a:pos x="7" y="4"/>
                  </a:cxn>
                  <a:cxn ang="0">
                    <a:pos x="4" y="5"/>
                  </a:cxn>
                  <a:cxn ang="0">
                    <a:pos x="0" y="2"/>
                  </a:cxn>
                  <a:cxn ang="0">
                    <a:pos x="0" y="0"/>
                  </a:cxn>
                  <a:cxn ang="0">
                    <a:pos x="11" y="0"/>
                  </a:cxn>
                </a:cxnLst>
                <a:rect l="0" t="0" r="r" b="b"/>
                <a:pathLst>
                  <a:path w="11" h="5">
                    <a:moveTo>
                      <a:pt x="11" y="0"/>
                    </a:moveTo>
                    <a:lnTo>
                      <a:pt x="7" y="4"/>
                    </a:lnTo>
                    <a:lnTo>
                      <a:pt x="4" y="5"/>
                    </a:lnTo>
                    <a:lnTo>
                      <a:pt x="0" y="2"/>
                    </a:lnTo>
                    <a:lnTo>
                      <a:pt x="0" y="0"/>
                    </a:lnTo>
                    <a:lnTo>
                      <a:pt x="11" y="0"/>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633" name="Freeform 370"/>
              <p:cNvSpPr>
                <a:spLocks/>
              </p:cNvSpPr>
              <p:nvPr/>
            </p:nvSpPr>
            <p:spPr bwMode="auto">
              <a:xfrm>
                <a:off x="694532" y="3535363"/>
                <a:ext cx="14288" cy="7937"/>
              </a:xfrm>
              <a:custGeom>
                <a:avLst/>
                <a:gdLst/>
                <a:ahLst/>
                <a:cxnLst>
                  <a:cxn ang="0">
                    <a:pos x="4" y="0"/>
                  </a:cxn>
                  <a:cxn ang="0">
                    <a:pos x="6" y="0"/>
                  </a:cxn>
                  <a:cxn ang="0">
                    <a:pos x="9" y="0"/>
                  </a:cxn>
                  <a:cxn ang="0">
                    <a:pos x="9" y="2"/>
                  </a:cxn>
                  <a:cxn ang="0">
                    <a:pos x="7" y="3"/>
                  </a:cxn>
                  <a:cxn ang="0">
                    <a:pos x="6" y="5"/>
                  </a:cxn>
                  <a:cxn ang="0">
                    <a:pos x="2" y="3"/>
                  </a:cxn>
                  <a:cxn ang="0">
                    <a:pos x="0" y="2"/>
                  </a:cxn>
                  <a:cxn ang="0">
                    <a:pos x="2" y="0"/>
                  </a:cxn>
                  <a:cxn ang="0">
                    <a:pos x="6" y="0"/>
                  </a:cxn>
                  <a:cxn ang="0">
                    <a:pos x="4" y="0"/>
                  </a:cxn>
                </a:cxnLst>
                <a:rect l="0" t="0" r="r" b="b"/>
                <a:pathLst>
                  <a:path w="9" h="5">
                    <a:moveTo>
                      <a:pt x="4" y="0"/>
                    </a:moveTo>
                    <a:lnTo>
                      <a:pt x="6" y="0"/>
                    </a:lnTo>
                    <a:lnTo>
                      <a:pt x="9" y="0"/>
                    </a:lnTo>
                    <a:lnTo>
                      <a:pt x="9" y="2"/>
                    </a:lnTo>
                    <a:lnTo>
                      <a:pt x="7" y="3"/>
                    </a:lnTo>
                    <a:lnTo>
                      <a:pt x="6" y="5"/>
                    </a:lnTo>
                    <a:lnTo>
                      <a:pt x="2" y="3"/>
                    </a:lnTo>
                    <a:lnTo>
                      <a:pt x="0" y="2"/>
                    </a:lnTo>
                    <a:lnTo>
                      <a:pt x="2" y="0"/>
                    </a:lnTo>
                    <a:lnTo>
                      <a:pt x="6" y="0"/>
                    </a:lnTo>
                    <a:lnTo>
                      <a:pt x="4" y="0"/>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634" name="Freeform 371"/>
              <p:cNvSpPr>
                <a:spLocks/>
              </p:cNvSpPr>
              <p:nvPr/>
            </p:nvSpPr>
            <p:spPr bwMode="auto">
              <a:xfrm>
                <a:off x="662782" y="3516313"/>
                <a:ext cx="12700" cy="11112"/>
              </a:xfrm>
              <a:custGeom>
                <a:avLst/>
                <a:gdLst/>
                <a:ahLst/>
                <a:cxnLst>
                  <a:cxn ang="0">
                    <a:pos x="8" y="2"/>
                  </a:cxn>
                  <a:cxn ang="0">
                    <a:pos x="8" y="3"/>
                  </a:cxn>
                  <a:cxn ang="0">
                    <a:pos x="8" y="7"/>
                  </a:cxn>
                  <a:cxn ang="0">
                    <a:pos x="5" y="7"/>
                  </a:cxn>
                  <a:cxn ang="0">
                    <a:pos x="1" y="5"/>
                  </a:cxn>
                  <a:cxn ang="0">
                    <a:pos x="0" y="3"/>
                  </a:cxn>
                  <a:cxn ang="0">
                    <a:pos x="1" y="2"/>
                  </a:cxn>
                  <a:cxn ang="0">
                    <a:pos x="3" y="0"/>
                  </a:cxn>
                  <a:cxn ang="0">
                    <a:pos x="5" y="0"/>
                  </a:cxn>
                  <a:cxn ang="0">
                    <a:pos x="8" y="2"/>
                  </a:cxn>
                </a:cxnLst>
                <a:rect l="0" t="0" r="r" b="b"/>
                <a:pathLst>
                  <a:path w="8" h="7">
                    <a:moveTo>
                      <a:pt x="8" y="2"/>
                    </a:moveTo>
                    <a:lnTo>
                      <a:pt x="8" y="3"/>
                    </a:lnTo>
                    <a:lnTo>
                      <a:pt x="8" y="7"/>
                    </a:lnTo>
                    <a:lnTo>
                      <a:pt x="5" y="7"/>
                    </a:lnTo>
                    <a:lnTo>
                      <a:pt x="1" y="5"/>
                    </a:lnTo>
                    <a:lnTo>
                      <a:pt x="0" y="3"/>
                    </a:lnTo>
                    <a:lnTo>
                      <a:pt x="1" y="2"/>
                    </a:lnTo>
                    <a:lnTo>
                      <a:pt x="3" y="0"/>
                    </a:lnTo>
                    <a:lnTo>
                      <a:pt x="5" y="0"/>
                    </a:lnTo>
                    <a:lnTo>
                      <a:pt x="8" y="2"/>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grpSp>
        <p:cxnSp>
          <p:nvCxnSpPr>
            <p:cNvPr id="437" name="Straight Connector 436"/>
            <p:cNvCxnSpPr>
              <a:stCxn id="434" idx="1"/>
              <a:endCxn id="434" idx="3"/>
            </p:cNvCxnSpPr>
            <p:nvPr/>
          </p:nvCxnSpPr>
          <p:spPr>
            <a:xfrm>
              <a:off x="3542201" y="4851699"/>
              <a:ext cx="3684601" cy="0"/>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grpSp>
      <p:pic>
        <p:nvPicPr>
          <p:cNvPr id="635" name="Picture 18" descr="Related image"/>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1361920" y="3837379"/>
            <a:ext cx="529148" cy="589460"/>
          </a:xfrm>
          <a:prstGeom prst="rect">
            <a:avLst/>
          </a:prstGeom>
          <a:noFill/>
          <a:extLst>
            <a:ext uri="{909E8E84-426E-40DD-AFC4-6F175D3DCCD1}">
              <a14:hiddenFill xmlns:a14="http://schemas.microsoft.com/office/drawing/2010/main">
                <a:solidFill>
                  <a:srgbClr val="FFFFFF"/>
                </a:solidFill>
              </a14:hiddenFill>
            </a:ext>
          </a:extLst>
        </p:spPr>
      </p:pic>
      <p:pic>
        <p:nvPicPr>
          <p:cNvPr id="636" name="Picture 635"/>
          <p:cNvPicPr>
            <a:picLocks noChangeAspect="1"/>
          </p:cNvPicPr>
          <p:nvPr/>
        </p:nvPicPr>
        <p:blipFill rotWithShape="1">
          <a:blip r:embed="rId11" cstate="print">
            <a:extLst>
              <a:ext uri="{28A0092B-C50C-407E-A947-70E740481C1C}">
                <a14:useLocalDpi xmlns:a14="http://schemas.microsoft.com/office/drawing/2010/main" val="0"/>
              </a:ext>
            </a:extLst>
          </a:blip>
          <a:srcRect r="7198"/>
          <a:stretch/>
        </p:blipFill>
        <p:spPr>
          <a:xfrm>
            <a:off x="5756767" y="4203425"/>
            <a:ext cx="794442" cy="481538"/>
          </a:xfrm>
          <a:prstGeom prst="rect">
            <a:avLst/>
          </a:prstGeom>
        </p:spPr>
      </p:pic>
      <p:pic>
        <p:nvPicPr>
          <p:cNvPr id="637" name="Picture 12" descr="Image result for nova merchant bank"/>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4624675" y="4037889"/>
            <a:ext cx="1000452" cy="474995"/>
          </a:xfrm>
          <a:prstGeom prst="rect">
            <a:avLst/>
          </a:prstGeom>
          <a:noFill/>
          <a:extLst>
            <a:ext uri="{909E8E84-426E-40DD-AFC4-6F175D3DCCD1}">
              <a14:hiddenFill xmlns:a14="http://schemas.microsoft.com/office/drawing/2010/main">
                <a:solidFill>
                  <a:srgbClr val="FFFFFF"/>
                </a:solidFill>
              </a14:hiddenFill>
            </a:ext>
          </a:extLst>
        </p:spPr>
      </p:pic>
      <p:pic>
        <p:nvPicPr>
          <p:cNvPr id="638" name="Picture 2" descr="Image result for axa mansard logo"/>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4699849" y="4479486"/>
            <a:ext cx="1056918" cy="310245"/>
          </a:xfrm>
          <a:prstGeom prst="rect">
            <a:avLst/>
          </a:prstGeom>
          <a:noFill/>
          <a:extLst>
            <a:ext uri="{909E8E84-426E-40DD-AFC4-6F175D3DCCD1}">
              <a14:hiddenFill xmlns:a14="http://schemas.microsoft.com/office/drawing/2010/main">
                <a:solidFill>
                  <a:srgbClr val="FFFFFF"/>
                </a:solidFill>
              </a14:hiddenFill>
            </a:ext>
          </a:extLst>
        </p:spPr>
      </p:pic>
      <p:pic>
        <p:nvPicPr>
          <p:cNvPr id="639" name="Picture 638"/>
          <p:cNvPicPr>
            <a:picLocks noChangeAspect="1"/>
          </p:cNvPicPr>
          <p:nvPr/>
        </p:nvPicPr>
        <p:blipFill>
          <a:blip r:embed="rId14"/>
          <a:stretch>
            <a:fillRect/>
          </a:stretch>
        </p:blipFill>
        <p:spPr>
          <a:xfrm>
            <a:off x="5954025" y="4683338"/>
            <a:ext cx="676995" cy="262022"/>
          </a:xfrm>
          <a:prstGeom prst="rect">
            <a:avLst/>
          </a:prstGeom>
        </p:spPr>
      </p:pic>
      <p:pic>
        <p:nvPicPr>
          <p:cNvPr id="640" name="Picture 4" descr="Image result for jpmorgan logo"/>
          <p:cNvPicPr>
            <a:picLocks noChangeAspect="1" noChangeArrowheads="1"/>
          </p:cNvPicPr>
          <p:nvPr/>
        </p:nvPicPr>
        <p:blipFill rotWithShape="1">
          <a:blip r:embed="rId15" cstate="print">
            <a:extLst>
              <a:ext uri="{28A0092B-C50C-407E-A947-70E740481C1C}">
                <a14:useLocalDpi xmlns:a14="http://schemas.microsoft.com/office/drawing/2010/main" val="0"/>
              </a:ext>
            </a:extLst>
          </a:blip>
          <a:srcRect t="35128" b="38205"/>
          <a:stretch/>
        </p:blipFill>
        <p:spPr bwMode="auto">
          <a:xfrm>
            <a:off x="5427012" y="5281754"/>
            <a:ext cx="1011521" cy="273940"/>
          </a:xfrm>
          <a:prstGeom prst="rect">
            <a:avLst/>
          </a:prstGeom>
          <a:noFill/>
          <a:ln>
            <a:solidFill>
              <a:schemeClr val="bg1">
                <a:lumMod val="95000"/>
              </a:schemeClr>
            </a:solidFill>
          </a:ln>
          <a:extLst>
            <a:ext uri="{909E8E84-426E-40DD-AFC4-6F175D3DCCD1}">
              <a14:hiddenFill xmlns:a14="http://schemas.microsoft.com/office/drawing/2010/main">
                <a:solidFill>
                  <a:srgbClr val="FFFFFF"/>
                </a:solidFill>
              </a14:hiddenFill>
            </a:ext>
          </a:extLst>
        </p:spPr>
      </p:pic>
      <p:pic>
        <p:nvPicPr>
          <p:cNvPr id="641" name="Picture 14" descr="Related image"/>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5846165" y="5593846"/>
            <a:ext cx="771356" cy="259066"/>
          </a:xfrm>
          <a:prstGeom prst="rect">
            <a:avLst/>
          </a:prstGeom>
          <a:noFill/>
          <a:ln>
            <a:solidFill>
              <a:schemeClr val="bg1">
                <a:lumMod val="95000"/>
              </a:schemeClr>
            </a:solidFill>
          </a:ln>
          <a:extLst>
            <a:ext uri="{909E8E84-426E-40DD-AFC4-6F175D3DCCD1}">
              <a14:hiddenFill xmlns:a14="http://schemas.microsoft.com/office/drawing/2010/main">
                <a:solidFill>
                  <a:srgbClr val="FFFFFF"/>
                </a:solidFill>
              </a14:hiddenFill>
            </a:ext>
          </a:extLst>
        </p:spPr>
      </p:pic>
      <p:pic>
        <p:nvPicPr>
          <p:cNvPr id="644" name="Picture 8" descr="Related image"/>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4913430" y="5458149"/>
            <a:ext cx="462988" cy="461858"/>
          </a:xfrm>
          <a:prstGeom prst="rect">
            <a:avLst/>
          </a:prstGeom>
          <a:solidFill>
            <a:schemeClr val="bg1"/>
          </a:solidFill>
        </p:spPr>
      </p:pic>
      <p:pic>
        <p:nvPicPr>
          <p:cNvPr id="645" name="Picture 644"/>
          <p:cNvPicPr>
            <a:picLocks noChangeAspect="1"/>
          </p:cNvPicPr>
          <p:nvPr/>
        </p:nvPicPr>
        <p:blipFill rotWithShape="1">
          <a:blip r:embed="rId18">
            <a:extLst>
              <a:ext uri="{28A0092B-C50C-407E-A947-70E740481C1C}">
                <a14:useLocalDpi xmlns:a14="http://schemas.microsoft.com/office/drawing/2010/main" val="0"/>
              </a:ext>
            </a:extLst>
          </a:blip>
          <a:srcRect t="32902" b="25103"/>
          <a:stretch/>
        </p:blipFill>
        <p:spPr>
          <a:xfrm>
            <a:off x="4708298" y="4857464"/>
            <a:ext cx="811971" cy="300464"/>
          </a:xfrm>
          <a:prstGeom prst="rect">
            <a:avLst/>
          </a:prstGeom>
        </p:spPr>
      </p:pic>
      <p:sp>
        <p:nvSpPr>
          <p:cNvPr id="252" name="Title 2"/>
          <p:cNvSpPr txBox="1">
            <a:spLocks/>
          </p:cNvSpPr>
          <p:nvPr/>
        </p:nvSpPr>
        <p:spPr>
          <a:xfrm>
            <a:off x="3379898" y="56206"/>
            <a:ext cx="3383280" cy="364003"/>
          </a:xfrm>
          <a:prstGeom prst="rect">
            <a:avLst/>
          </a:prstGeom>
          <a:noFill/>
        </p:spPr>
        <p:txBody>
          <a:bodyPr vert="horz" lIns="0" tIns="0" rIns="0" bIns="0" rtlCol="0" anchor="t" anchorCtr="0">
            <a:noAutofit/>
          </a:bodyPr>
          <a:lstStyle>
            <a:defPPr>
              <a:defRPr lang="en-US"/>
            </a:defPPr>
            <a:lvl1pPr>
              <a:lnSpc>
                <a:spcPct val="70000"/>
              </a:lnSpc>
              <a:defRPr sz="2800" b="1" i="0" kern="0">
                <a:solidFill>
                  <a:srgbClr val="00338D"/>
                </a:solidFill>
                <a:latin typeface="Univers 47 CondensedLight" panose="00000400000000000000" pitchFamily="2" charset="0"/>
                <a:cs typeface="KPMG Extralight"/>
              </a:defRPr>
            </a:lvl1pPr>
          </a:lstStyle>
          <a:p>
            <a:pPr>
              <a:defRPr/>
            </a:pPr>
            <a:r>
              <a:rPr lang="en-US" sz="4400" b="0" kern="1200" dirty="0" smtClean="0">
                <a:latin typeface="KPMG Extralight" panose="020B0303030202040204" pitchFamily="34" charset="0"/>
                <a:cs typeface="+mj-cs"/>
              </a:rPr>
              <a:t>Key Findings &amp; Initiatives</a:t>
            </a:r>
            <a:endParaRPr lang="en-US" sz="4400" b="0" kern="1200" baseline="30000" dirty="0">
              <a:latin typeface="KPMG Extralight" panose="020B0303030202040204" pitchFamily="34" charset="0"/>
              <a:ea typeface="+mj-ea"/>
              <a:cs typeface="+mj-cs"/>
            </a:endParaRPr>
          </a:p>
        </p:txBody>
      </p:sp>
    </p:spTree>
    <p:extLst>
      <p:ext uri="{BB962C8B-B14F-4D97-AF65-F5344CB8AC3E}">
        <p14:creationId xmlns:p14="http://schemas.microsoft.com/office/powerpoint/2010/main" val="305006083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80025" name="think-cell Slide" r:id="rId6" imgW="663" imgH="659" progId="TCLayout.ActiveDocument.1">
                  <p:embed/>
                </p:oleObj>
              </mc:Choice>
              <mc:Fallback>
                <p:oleObj name="think-cell Slide" r:id="rId6" imgW="663" imgH="659" progId="TCLayout.ActiveDocument.1">
                  <p:embed/>
                  <p:pic>
                    <p:nvPicPr>
                      <p:cNvPr id="0" name=""/>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2" name="Rectangle 1" hidden="1"/>
          <p:cNvSpPr/>
          <p:nvPr>
            <p:custDataLst>
              <p:tags r:id="rId3"/>
            </p:custDataLst>
          </p:nvPr>
        </p:nvSpPr>
        <p:spPr>
          <a:xfrm>
            <a:off x="0" y="0"/>
            <a:ext cx="158750" cy="15875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lnSpc>
                <a:spcPct val="70000"/>
              </a:lnSpc>
              <a:spcBef>
                <a:spcPct val="0"/>
              </a:spcBef>
              <a:spcAft>
                <a:spcPct val="0"/>
              </a:spcAft>
            </a:pPr>
            <a:endParaRPr lang="en-US" sz="3600" dirty="0">
              <a:solidFill>
                <a:srgbClr val="FFFFFF"/>
              </a:solidFill>
              <a:latin typeface="KPMG Extralight" panose="020B0303030202040204" pitchFamily="34" charset="0"/>
              <a:sym typeface="KPMG Extralight" panose="020B0303030202040204" pitchFamily="34" charset="0"/>
            </a:endParaRPr>
          </a:p>
        </p:txBody>
      </p:sp>
      <p:sp>
        <p:nvSpPr>
          <p:cNvPr id="86" name="TextBox 85"/>
          <p:cNvSpPr txBox="1"/>
          <p:nvPr/>
        </p:nvSpPr>
        <p:spPr>
          <a:xfrm>
            <a:off x="88798" y="211341"/>
            <a:ext cx="3172392" cy="615553"/>
          </a:xfrm>
          <a:prstGeom prst="rect">
            <a:avLst/>
          </a:prstGeom>
          <a:noFill/>
        </p:spPr>
        <p:txBody>
          <a:bodyPr wrap="square" lIns="0" tIns="0" rIns="0" bIns="0" rtlCol="0">
            <a:spAutoFit/>
          </a:bodyPr>
          <a:lstStyle/>
          <a:p>
            <a:r>
              <a:rPr lang="en-US" sz="4000" b="1" dirty="0" smtClean="0">
                <a:solidFill>
                  <a:srgbClr val="FFFFFF"/>
                </a:solidFill>
                <a:latin typeface="KPMG Extralight" panose="020B0303030202040204" pitchFamily="34" charset="0"/>
                <a:cs typeface="Arial" pitchFamily="34" charset="0"/>
              </a:rPr>
              <a:t>Risk Model</a:t>
            </a:r>
            <a:endParaRPr lang="en-GB" sz="4000" b="1" dirty="0" smtClean="0">
              <a:solidFill>
                <a:srgbClr val="FFFFFF"/>
              </a:solidFill>
              <a:latin typeface="KPMG Extralight" panose="020B0303030202040204" pitchFamily="34" charset="0"/>
              <a:cs typeface="Arial" pitchFamily="34" charset="0"/>
            </a:endParaRPr>
          </a:p>
        </p:txBody>
      </p:sp>
      <p:graphicFrame>
        <p:nvGraphicFramePr>
          <p:cNvPr id="31" name="Table 30"/>
          <p:cNvGraphicFramePr>
            <a:graphicFrameLocks noGrp="1"/>
          </p:cNvGraphicFramePr>
          <p:nvPr>
            <p:extLst>
              <p:ext uri="{D42A27DB-BD31-4B8C-83A1-F6EECF244321}">
                <p14:modId xmlns:p14="http://schemas.microsoft.com/office/powerpoint/2010/main" val="3305041421"/>
              </p:ext>
            </p:extLst>
          </p:nvPr>
        </p:nvGraphicFramePr>
        <p:xfrm>
          <a:off x="112335" y="2841952"/>
          <a:ext cx="3053407" cy="320040"/>
        </p:xfrm>
        <a:graphic>
          <a:graphicData uri="http://schemas.openxmlformats.org/drawingml/2006/table">
            <a:tbl>
              <a:tblPr bandRow="1">
                <a:tableStyleId>{5C22544A-7EE6-4342-B048-85BDC9FD1C3A}</a:tableStyleId>
              </a:tblPr>
              <a:tblGrid>
                <a:gridCol w="3053407"/>
              </a:tblGrid>
              <a:tr h="230385">
                <a:tc>
                  <a:txBody>
                    <a:bodyPr/>
                    <a:lstStyle/>
                    <a:p>
                      <a:endParaRPr lang="en-US" sz="1500" b="1" dirty="0"/>
                    </a:p>
                  </a:txBody>
                  <a:tcPr anchor="ctr">
                    <a:solidFill>
                      <a:srgbClr val="DBCDDB"/>
                    </a:solidFill>
                  </a:tcPr>
                </a:tc>
              </a:tr>
            </a:tbl>
          </a:graphicData>
        </a:graphic>
      </p:graphicFrame>
      <p:sp>
        <p:nvSpPr>
          <p:cNvPr id="32" name="TextBox 31"/>
          <p:cNvSpPr txBox="1"/>
          <p:nvPr/>
        </p:nvSpPr>
        <p:spPr>
          <a:xfrm>
            <a:off x="2795989" y="2950601"/>
            <a:ext cx="382639" cy="116869"/>
          </a:xfrm>
          <a:prstGeom prst="rect">
            <a:avLst/>
          </a:prstGeom>
          <a:noFill/>
        </p:spPr>
        <p:txBody>
          <a:bodyPr wrap="none" lIns="21772" tIns="21772" rIns="21772" bIns="21772" rtlCol="0" anchor="ctr" anchorCtr="0">
            <a:noAutofit/>
          </a:bodyPr>
          <a:lstStyle/>
          <a:p>
            <a:pPr algn="r"/>
            <a:r>
              <a:rPr lang="en-AU" sz="800" b="1" dirty="0">
                <a:solidFill>
                  <a:srgbClr val="000000"/>
                </a:solidFill>
                <a:cs typeface="Arial" panose="020B0604020202020204" pitchFamily="34" charset="0"/>
              </a:rPr>
              <a:t>Innovating</a:t>
            </a:r>
          </a:p>
        </p:txBody>
      </p:sp>
      <p:sp>
        <p:nvSpPr>
          <p:cNvPr id="33" name="TextBox 32"/>
          <p:cNvSpPr txBox="1"/>
          <p:nvPr/>
        </p:nvSpPr>
        <p:spPr>
          <a:xfrm>
            <a:off x="711797" y="2958916"/>
            <a:ext cx="382639" cy="116869"/>
          </a:xfrm>
          <a:prstGeom prst="rect">
            <a:avLst/>
          </a:prstGeom>
          <a:noFill/>
        </p:spPr>
        <p:txBody>
          <a:bodyPr wrap="none" lIns="21772" tIns="21772" rIns="21772" bIns="21772" rtlCol="0" anchor="ctr" anchorCtr="0">
            <a:noAutofit/>
          </a:bodyPr>
          <a:lstStyle/>
          <a:p>
            <a:pPr algn="ctr"/>
            <a:r>
              <a:rPr lang="en-AU" sz="800" b="1" dirty="0">
                <a:solidFill>
                  <a:srgbClr val="000000"/>
                </a:solidFill>
                <a:cs typeface="Arial" panose="020B0604020202020204" pitchFamily="34" charset="0"/>
              </a:rPr>
              <a:t>Basic</a:t>
            </a:r>
          </a:p>
        </p:txBody>
      </p:sp>
      <p:sp>
        <p:nvSpPr>
          <p:cNvPr id="34" name="TextBox 33"/>
          <p:cNvSpPr txBox="1"/>
          <p:nvPr/>
        </p:nvSpPr>
        <p:spPr>
          <a:xfrm>
            <a:off x="1970881" y="2958916"/>
            <a:ext cx="382639" cy="116869"/>
          </a:xfrm>
          <a:prstGeom prst="rect">
            <a:avLst/>
          </a:prstGeom>
          <a:noFill/>
        </p:spPr>
        <p:txBody>
          <a:bodyPr wrap="none" lIns="21772" tIns="21772" rIns="21772" bIns="21772" rtlCol="0" anchor="ctr" anchorCtr="0">
            <a:noAutofit/>
          </a:bodyPr>
          <a:lstStyle/>
          <a:p>
            <a:pPr algn="ctr"/>
            <a:r>
              <a:rPr lang="en-AU" sz="800" b="1" dirty="0">
                <a:solidFill>
                  <a:srgbClr val="000000"/>
                </a:solidFill>
                <a:cs typeface="Arial" panose="020B0604020202020204" pitchFamily="34" charset="0"/>
              </a:rPr>
              <a:t>Leading</a:t>
            </a:r>
          </a:p>
        </p:txBody>
      </p:sp>
      <p:sp>
        <p:nvSpPr>
          <p:cNvPr id="35" name="TextBox 34"/>
          <p:cNvSpPr txBox="1"/>
          <p:nvPr/>
        </p:nvSpPr>
        <p:spPr>
          <a:xfrm>
            <a:off x="112641" y="2958916"/>
            <a:ext cx="382639" cy="116869"/>
          </a:xfrm>
          <a:prstGeom prst="rect">
            <a:avLst/>
          </a:prstGeom>
          <a:noFill/>
        </p:spPr>
        <p:txBody>
          <a:bodyPr wrap="none" lIns="21772" tIns="21772" rIns="21772" bIns="21772" rtlCol="0" anchor="ctr" anchorCtr="0">
            <a:noAutofit/>
          </a:bodyPr>
          <a:lstStyle/>
          <a:p>
            <a:r>
              <a:rPr lang="en-AU" sz="800" b="1" dirty="0">
                <a:solidFill>
                  <a:srgbClr val="000000"/>
                </a:solidFill>
                <a:cs typeface="Arial" panose="020B0604020202020204" pitchFamily="34" charset="0"/>
              </a:rPr>
              <a:t>Lagging</a:t>
            </a:r>
          </a:p>
        </p:txBody>
      </p:sp>
      <p:sp>
        <p:nvSpPr>
          <p:cNvPr id="36" name="TextBox 35"/>
          <p:cNvSpPr txBox="1"/>
          <p:nvPr/>
        </p:nvSpPr>
        <p:spPr>
          <a:xfrm>
            <a:off x="1322592" y="2958916"/>
            <a:ext cx="382639" cy="116869"/>
          </a:xfrm>
          <a:prstGeom prst="rect">
            <a:avLst/>
          </a:prstGeom>
          <a:noFill/>
        </p:spPr>
        <p:txBody>
          <a:bodyPr wrap="none" lIns="21772" tIns="21772" rIns="21772" bIns="21772" rtlCol="0" anchor="ctr" anchorCtr="0">
            <a:noAutofit/>
          </a:bodyPr>
          <a:lstStyle/>
          <a:p>
            <a:pPr algn="ctr"/>
            <a:r>
              <a:rPr lang="en-AU" sz="800" b="1" dirty="0">
                <a:solidFill>
                  <a:srgbClr val="000000"/>
                </a:solidFill>
                <a:cs typeface="Arial" panose="020B0604020202020204" pitchFamily="34" charset="0"/>
              </a:rPr>
              <a:t>Progressed</a:t>
            </a:r>
          </a:p>
        </p:txBody>
      </p:sp>
      <p:sp>
        <p:nvSpPr>
          <p:cNvPr id="3" name="Rectangle 2"/>
          <p:cNvSpPr/>
          <p:nvPr/>
        </p:nvSpPr>
        <p:spPr>
          <a:xfrm>
            <a:off x="11798" y="964056"/>
            <a:ext cx="3249392" cy="1092607"/>
          </a:xfrm>
          <a:prstGeom prst="rect">
            <a:avLst/>
          </a:prstGeom>
        </p:spPr>
        <p:txBody>
          <a:bodyPr wrap="square">
            <a:spAutoFit/>
          </a:bodyPr>
          <a:lstStyle/>
          <a:p>
            <a:r>
              <a:rPr lang="en-US" sz="1300" dirty="0" smtClean="0">
                <a:solidFill>
                  <a:srgbClr val="FFFFFF"/>
                </a:solidFill>
              </a:rPr>
              <a:t>The </a:t>
            </a:r>
            <a:r>
              <a:rPr lang="en-US" sz="1300" dirty="0">
                <a:solidFill>
                  <a:srgbClr val="FFFFFF"/>
                </a:solidFill>
              </a:rPr>
              <a:t>extent to which an </a:t>
            </a:r>
            <a:r>
              <a:rPr lang="en-US" sz="1300" dirty="0" err="1" smtClean="0">
                <a:solidFill>
                  <a:srgbClr val="FFFFFF"/>
                </a:solidFill>
              </a:rPr>
              <a:t>organisation</a:t>
            </a:r>
            <a:r>
              <a:rPr lang="en-US" sz="1300" dirty="0" smtClean="0">
                <a:solidFill>
                  <a:srgbClr val="FFFFFF"/>
                </a:solidFill>
              </a:rPr>
              <a:t> </a:t>
            </a:r>
            <a:r>
              <a:rPr lang="en-US" sz="1300" dirty="0">
                <a:solidFill>
                  <a:srgbClr val="FFFFFF"/>
                </a:solidFill>
              </a:rPr>
              <a:t>monitors the inherent risks in its operating environment and the risks that it will be exposed to upon the commencement of the digital </a:t>
            </a:r>
            <a:r>
              <a:rPr lang="en-US" sz="1300" dirty="0" smtClean="0">
                <a:solidFill>
                  <a:srgbClr val="FFFFFF"/>
                </a:solidFill>
              </a:rPr>
              <a:t>journey</a:t>
            </a:r>
            <a:endParaRPr lang="en-US" sz="1300" dirty="0">
              <a:solidFill>
                <a:srgbClr val="FFFFFF"/>
              </a:solidFill>
            </a:endParaRPr>
          </a:p>
        </p:txBody>
      </p:sp>
      <p:sp>
        <p:nvSpPr>
          <p:cNvPr id="100" name="Rectangle 99"/>
          <p:cNvSpPr/>
          <p:nvPr/>
        </p:nvSpPr>
        <p:spPr>
          <a:xfrm>
            <a:off x="102170" y="2525696"/>
            <a:ext cx="3053407" cy="79604"/>
          </a:xfrm>
          <a:prstGeom prst="rect">
            <a:avLst/>
          </a:prstGeom>
          <a:gradFill>
            <a:gsLst>
              <a:gs pos="26000">
                <a:srgbClr val="F7941E">
                  <a:lumMod val="60000"/>
                  <a:lumOff val="40000"/>
                </a:srgbClr>
              </a:gs>
              <a:gs pos="0">
                <a:srgbClr val="FF0000"/>
              </a:gs>
              <a:gs pos="51000">
                <a:srgbClr val="9E9FA1">
                  <a:lumMod val="40000"/>
                  <a:lumOff val="60000"/>
                </a:srgbClr>
              </a:gs>
              <a:gs pos="76000">
                <a:srgbClr val="00B050"/>
              </a:gs>
              <a:gs pos="100000">
                <a:srgbClr val="00B0F0"/>
              </a:gs>
            </a:gsLst>
            <a:lin ang="0" scaled="0"/>
          </a:gradFill>
          <a:ln w="25400" cap="flat" cmpd="sng" algn="ctr">
            <a:noFill/>
            <a:prstDash val="solid"/>
          </a:ln>
          <a:effectLst/>
        </p:spPr>
        <p:txBody>
          <a:bodyPr lIns="21772" tIns="21772" rIns="21772" bIns="21772" rtlCol="0" anchor="ctr" anchorCtr="0"/>
          <a:lstStyle/>
          <a:p>
            <a:pPr algn="ctr">
              <a:defRPr/>
            </a:pPr>
            <a:endParaRPr lang="en-AU" sz="800" kern="0" dirty="0" err="1" smtClean="0">
              <a:solidFill>
                <a:srgbClr val="FFFFFF"/>
              </a:solidFill>
              <a:latin typeface="Calibri" panose="020F0502020204030204" pitchFamily="34" charset="0"/>
              <a:cs typeface="Arial" panose="020B0604020202020204" pitchFamily="34" charset="0"/>
            </a:endParaRPr>
          </a:p>
        </p:txBody>
      </p:sp>
      <p:cxnSp>
        <p:nvCxnSpPr>
          <p:cNvPr id="102" name="Straight Connector 101"/>
          <p:cNvCxnSpPr/>
          <p:nvPr/>
        </p:nvCxnSpPr>
        <p:spPr>
          <a:xfrm>
            <a:off x="605465" y="2864194"/>
            <a:ext cx="0" cy="27432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a:off x="1193805" y="2857101"/>
            <a:ext cx="0" cy="27432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a:off x="1821118" y="2864194"/>
            <a:ext cx="0" cy="27432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a:off x="2483889" y="2857101"/>
            <a:ext cx="0" cy="27432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15" name="Isosceles Triangle 114"/>
          <p:cNvSpPr/>
          <p:nvPr/>
        </p:nvSpPr>
        <p:spPr>
          <a:xfrm flipV="1">
            <a:off x="1655343" y="2359283"/>
            <a:ext cx="140400" cy="117943"/>
          </a:xfrm>
          <a:prstGeom prst="triangle">
            <a:avLst/>
          </a:prstGeom>
          <a:solidFill>
            <a:srgbClr val="FFC00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21772" tIns="21772" rIns="21772" bIns="21772" rtlCol="0" anchor="ctr" anchorCtr="0"/>
          <a:lstStyle/>
          <a:p>
            <a:pPr algn="ctr"/>
            <a:endParaRPr lang="en-AU" sz="800" dirty="0" err="1">
              <a:solidFill>
                <a:srgbClr val="000000"/>
              </a:solidFill>
              <a:latin typeface="Calibri" panose="020F0502020204030204" pitchFamily="34" charset="0"/>
            </a:endParaRPr>
          </a:p>
        </p:txBody>
      </p:sp>
      <p:sp>
        <p:nvSpPr>
          <p:cNvPr id="116" name="Isosceles Triangle 115"/>
          <p:cNvSpPr/>
          <p:nvPr/>
        </p:nvSpPr>
        <p:spPr>
          <a:xfrm flipV="1">
            <a:off x="1238095" y="2359283"/>
            <a:ext cx="140400" cy="117943"/>
          </a:xfrm>
          <a:prstGeom prst="triangle">
            <a:avLst/>
          </a:prstGeom>
          <a:solidFill>
            <a:srgbClr val="00338D"/>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21772" tIns="21772" rIns="21772" bIns="21772" rtlCol="0" anchor="ctr" anchorCtr="0"/>
          <a:lstStyle/>
          <a:p>
            <a:pPr algn="ctr"/>
            <a:endParaRPr lang="en-AU" sz="800" dirty="0" err="1">
              <a:solidFill>
                <a:srgbClr val="000000"/>
              </a:solidFill>
              <a:latin typeface="Calibri" panose="020F0502020204030204" pitchFamily="34" charset="0"/>
            </a:endParaRPr>
          </a:p>
        </p:txBody>
      </p:sp>
      <p:sp>
        <p:nvSpPr>
          <p:cNvPr id="117" name="Isosceles Triangle 116"/>
          <p:cNvSpPr/>
          <p:nvPr/>
        </p:nvSpPr>
        <p:spPr>
          <a:xfrm flipV="1">
            <a:off x="2801848" y="2359283"/>
            <a:ext cx="140400" cy="117943"/>
          </a:xfrm>
          <a:prstGeom prst="triangle">
            <a:avLst/>
          </a:prstGeom>
          <a:solidFill>
            <a:srgbClr val="00B06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21772" tIns="21772" rIns="21772" bIns="21772" rtlCol="0" anchor="ctr" anchorCtr="0"/>
          <a:lstStyle/>
          <a:p>
            <a:pPr algn="ctr"/>
            <a:endParaRPr lang="en-AU" sz="800" dirty="0" err="1">
              <a:solidFill>
                <a:srgbClr val="000000"/>
              </a:solidFill>
              <a:latin typeface="Calibri" panose="020F0502020204030204" pitchFamily="34" charset="0"/>
            </a:endParaRPr>
          </a:p>
        </p:txBody>
      </p:sp>
      <p:sp>
        <p:nvSpPr>
          <p:cNvPr id="118" name="Isosceles Triangle 117"/>
          <p:cNvSpPr/>
          <p:nvPr/>
        </p:nvSpPr>
        <p:spPr>
          <a:xfrm flipV="1">
            <a:off x="2200397" y="2359283"/>
            <a:ext cx="140400" cy="117943"/>
          </a:xfrm>
          <a:prstGeom prst="triangle">
            <a:avLst/>
          </a:prstGeom>
          <a:solidFill>
            <a:srgbClr val="8E258D"/>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21772" tIns="21772" rIns="21772" bIns="21772" rtlCol="0" anchor="ctr" anchorCtr="0"/>
          <a:lstStyle/>
          <a:p>
            <a:pPr algn="ctr"/>
            <a:endParaRPr lang="en-AU" sz="800" dirty="0" err="1">
              <a:solidFill>
                <a:srgbClr val="000000"/>
              </a:solidFill>
              <a:latin typeface="Calibri" panose="020F0502020204030204"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4150109639"/>
              </p:ext>
            </p:extLst>
          </p:nvPr>
        </p:nvGraphicFramePr>
        <p:xfrm>
          <a:off x="3793054" y="995656"/>
          <a:ext cx="8154904" cy="3017520"/>
        </p:xfrm>
        <a:graphic>
          <a:graphicData uri="http://schemas.openxmlformats.org/drawingml/2006/table">
            <a:tbl>
              <a:tblPr firstRow="1" bandRow="1">
                <a:tableStyleId>{00A15C55-8517-42AA-B614-E9B94910E393}</a:tableStyleId>
              </a:tblPr>
              <a:tblGrid>
                <a:gridCol w="1857375"/>
                <a:gridCol w="6297529"/>
              </a:tblGrid>
              <a:tr h="370840">
                <a:tc>
                  <a:txBody>
                    <a:bodyPr/>
                    <a:lstStyle/>
                    <a:p>
                      <a:pPr marL="0" marR="0" lvl="0" indent="0" algn="l" defTabSz="890789" rtl="0" eaLnBrk="1" fontAlgn="auto" latinLnBrk="0" hangingPunct="1">
                        <a:lnSpc>
                          <a:spcPct val="100000"/>
                        </a:lnSpc>
                        <a:spcBef>
                          <a:spcPts val="0"/>
                        </a:spcBef>
                        <a:spcAft>
                          <a:spcPts val="0"/>
                        </a:spcAft>
                        <a:buClrTx/>
                        <a:buSzTx/>
                        <a:buFontTx/>
                        <a:buNone/>
                        <a:tabLst/>
                        <a:defRPr/>
                      </a:pPr>
                      <a:r>
                        <a:rPr lang="en-US" sz="1400" b="0" kern="1200" spc="-10" dirty="0" smtClean="0">
                          <a:solidFill>
                            <a:schemeClr val="bg1"/>
                          </a:solidFill>
                          <a:latin typeface="+mn-lt"/>
                          <a:ea typeface="+mn-ea"/>
                          <a:cs typeface="+mn-cs"/>
                        </a:rPr>
                        <a:t>Digital Risk Strategy and Framework</a:t>
                      </a:r>
                      <a:endParaRPr lang="en-US" sz="1400" b="0" kern="1200" spc="-10" dirty="0">
                        <a:solidFill>
                          <a:schemeClr val="bg1"/>
                        </a:solidFill>
                        <a:latin typeface="+mn-lt"/>
                        <a:ea typeface="+mn-ea"/>
                        <a:cs typeface="+mn-cs"/>
                      </a:endParaRP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2D5491"/>
                    </a:solidFill>
                  </a:tcPr>
                </a:tc>
                <a:tc>
                  <a:txBody>
                    <a:bodyPr/>
                    <a:lstStyle/>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r>
                        <a:rPr lang="en-US" sz="1400" b="0" kern="1200" dirty="0" smtClean="0">
                          <a:solidFill>
                            <a:srgbClr val="00338D"/>
                          </a:solidFill>
                          <a:latin typeface="+mn-lt"/>
                          <a:ea typeface="+mn-ea"/>
                          <a:cs typeface="+mn-cs"/>
                        </a:rPr>
                        <a:t>Develop a robust digital risk strategy and framework for adequate management and mitigation of digital risks</a:t>
                      </a:r>
                      <a:endParaRPr lang="en-US" sz="1400" b="0" kern="1200" dirty="0">
                        <a:solidFill>
                          <a:srgbClr val="00338D"/>
                        </a:solidFill>
                        <a:latin typeface="+mn-lt"/>
                        <a:ea typeface="+mn-ea"/>
                        <a:cs typeface="+mn-cs"/>
                      </a:endParaRP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D9E3F3"/>
                    </a:solidFill>
                  </a:tcPr>
                </a:tc>
              </a:tr>
              <a:tr h="370840">
                <a:tc>
                  <a:txBody>
                    <a:bodyPr/>
                    <a:lstStyle/>
                    <a:p>
                      <a:pPr marL="0" marR="0" lvl="0" indent="0" algn="l" defTabSz="890789" rtl="0" eaLnBrk="1" fontAlgn="auto" latinLnBrk="0" hangingPunct="1">
                        <a:lnSpc>
                          <a:spcPct val="100000"/>
                        </a:lnSpc>
                        <a:spcBef>
                          <a:spcPts val="0"/>
                        </a:spcBef>
                        <a:spcAft>
                          <a:spcPts val="0"/>
                        </a:spcAft>
                        <a:buClrTx/>
                        <a:buSzTx/>
                        <a:buFontTx/>
                        <a:buNone/>
                        <a:tabLst/>
                        <a:defRPr/>
                      </a:pPr>
                      <a:r>
                        <a:rPr lang="en-US" sz="1400" b="0" kern="1200" spc="-10" dirty="0" smtClean="0">
                          <a:solidFill>
                            <a:schemeClr val="bg1"/>
                          </a:solidFill>
                          <a:latin typeface="+mn-lt"/>
                          <a:ea typeface="+mn-ea"/>
                          <a:cs typeface="+mn-cs"/>
                        </a:rPr>
                        <a:t>Cybersecurity Governance</a:t>
                      </a:r>
                      <a:endParaRPr lang="en-US" sz="1400" b="0" kern="1200" spc="-10" dirty="0">
                        <a:solidFill>
                          <a:schemeClr val="bg1"/>
                        </a:solidFill>
                        <a:latin typeface="+mn-lt"/>
                        <a:ea typeface="+mn-ea"/>
                        <a:cs typeface="+mn-cs"/>
                      </a:endParaRP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2D5491"/>
                    </a:solidFill>
                  </a:tcPr>
                </a:tc>
                <a:tc>
                  <a:txBody>
                    <a:bodyPr/>
                    <a:lstStyle/>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r>
                        <a:rPr lang="en-US" sz="1400" b="0" kern="1200" dirty="0" smtClean="0">
                          <a:solidFill>
                            <a:srgbClr val="00338D"/>
                          </a:solidFill>
                          <a:latin typeface="+mn-lt"/>
                          <a:ea typeface="+mn-ea"/>
                          <a:cs typeface="+mn-cs"/>
                        </a:rPr>
                        <a:t>Adequate staffing of cybersecurity function to ensure security activities are carried out by personnel within the dedicated function</a:t>
                      </a:r>
                      <a:endParaRPr lang="en-US" sz="1400" b="0" kern="1200" dirty="0">
                        <a:solidFill>
                          <a:srgbClr val="00338D"/>
                        </a:solidFill>
                        <a:latin typeface="+mn-lt"/>
                        <a:ea typeface="+mn-ea"/>
                        <a:cs typeface="+mn-cs"/>
                      </a:endParaRP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D9E3F3"/>
                    </a:solidFill>
                  </a:tcPr>
                </a:tc>
              </a:tr>
              <a:tr h="370840">
                <a:tc>
                  <a:txBody>
                    <a:bodyPr/>
                    <a:lstStyle/>
                    <a:p>
                      <a:pPr marL="0" marR="0" lvl="0" indent="0" algn="l" defTabSz="890789" rtl="0" eaLnBrk="1" fontAlgn="auto" latinLnBrk="0" hangingPunct="1">
                        <a:lnSpc>
                          <a:spcPct val="100000"/>
                        </a:lnSpc>
                        <a:spcBef>
                          <a:spcPts val="0"/>
                        </a:spcBef>
                        <a:spcAft>
                          <a:spcPts val="0"/>
                        </a:spcAft>
                        <a:buClrTx/>
                        <a:buSzTx/>
                        <a:buFontTx/>
                        <a:buNone/>
                        <a:tabLst/>
                        <a:defRPr/>
                      </a:pPr>
                      <a:r>
                        <a:rPr lang="en-US" sz="1400" b="0" kern="1200" spc="-10" dirty="0" smtClean="0">
                          <a:solidFill>
                            <a:schemeClr val="bg1"/>
                          </a:solidFill>
                          <a:latin typeface="+mn-lt"/>
                          <a:ea typeface="+mn-ea"/>
                          <a:cs typeface="+mn-cs"/>
                        </a:rPr>
                        <a:t>Cybersecurity Strategy and Framework</a:t>
                      </a:r>
                      <a:endParaRPr lang="en-US" sz="1400" b="0" kern="1200" spc="-10" dirty="0">
                        <a:solidFill>
                          <a:schemeClr val="bg1"/>
                        </a:solidFill>
                        <a:latin typeface="+mn-lt"/>
                        <a:ea typeface="+mn-ea"/>
                        <a:cs typeface="+mn-cs"/>
                      </a:endParaRP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2D5491"/>
                    </a:solidFill>
                  </a:tcPr>
                </a:tc>
                <a:tc>
                  <a:txBody>
                    <a:bodyPr/>
                    <a:lstStyle/>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r>
                        <a:rPr lang="en-US" sz="1400" b="0" kern="1200" dirty="0" smtClean="0">
                          <a:solidFill>
                            <a:srgbClr val="00338D"/>
                          </a:solidFill>
                          <a:latin typeface="+mn-lt"/>
                          <a:ea typeface="+mn-ea"/>
                          <a:cs typeface="+mn-cs"/>
                        </a:rPr>
                        <a:t>Develop a cybersecurity strategy with initiatives that align with business and IT strategy. Develop a framework to guide implementation of cybersecurity initiatives</a:t>
                      </a:r>
                      <a:endParaRPr lang="en-US" sz="1400" b="0" kern="1200" dirty="0">
                        <a:solidFill>
                          <a:srgbClr val="00338D"/>
                        </a:solidFill>
                        <a:latin typeface="+mn-lt"/>
                        <a:ea typeface="+mn-ea"/>
                        <a:cs typeface="+mn-cs"/>
                      </a:endParaRP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D9E3F3"/>
                    </a:solidFill>
                  </a:tcPr>
                </a:tc>
              </a:tr>
              <a:tr h="370840">
                <a:tc>
                  <a:txBody>
                    <a:bodyPr/>
                    <a:lstStyle/>
                    <a:p>
                      <a:pPr marL="0" marR="0" lvl="0" indent="0" algn="l" defTabSz="890789" rtl="0" eaLnBrk="1" fontAlgn="auto" latinLnBrk="0" hangingPunct="1">
                        <a:lnSpc>
                          <a:spcPct val="100000"/>
                        </a:lnSpc>
                        <a:spcBef>
                          <a:spcPts val="0"/>
                        </a:spcBef>
                        <a:spcAft>
                          <a:spcPts val="0"/>
                        </a:spcAft>
                        <a:buClrTx/>
                        <a:buSzTx/>
                        <a:buFontTx/>
                        <a:buNone/>
                        <a:tabLst/>
                        <a:defRPr/>
                      </a:pPr>
                      <a:r>
                        <a:rPr lang="en-US" sz="1400" b="0" kern="1200" spc="-10" dirty="0" smtClean="0">
                          <a:solidFill>
                            <a:schemeClr val="bg1"/>
                          </a:solidFill>
                          <a:latin typeface="+mn-lt"/>
                          <a:ea typeface="+mn-ea"/>
                          <a:cs typeface="+mn-cs"/>
                        </a:rPr>
                        <a:t>Vulnerability  Management</a:t>
                      </a:r>
                      <a:endParaRPr lang="en-US" sz="1400" b="0" kern="1200" spc="-10" dirty="0">
                        <a:solidFill>
                          <a:schemeClr val="bg1"/>
                        </a:solidFill>
                        <a:latin typeface="+mn-lt"/>
                        <a:ea typeface="+mn-ea"/>
                        <a:cs typeface="+mn-cs"/>
                      </a:endParaRP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2D5491"/>
                    </a:solidFill>
                  </a:tcPr>
                </a:tc>
                <a:tc>
                  <a:txBody>
                    <a:bodyPr/>
                    <a:lstStyle/>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r>
                        <a:rPr lang="en-US" sz="1400" b="0" kern="1200" dirty="0" smtClean="0">
                          <a:solidFill>
                            <a:srgbClr val="00338D"/>
                          </a:solidFill>
                          <a:latin typeface="+mn-lt"/>
                          <a:ea typeface="+mn-ea"/>
                          <a:cs typeface="+mn-cs"/>
                        </a:rPr>
                        <a:t>Perform periodic credentialed scan of IT assets (operating system, web applications, network devices and databases) to ensure completeness of scan scope</a:t>
                      </a:r>
                      <a:endParaRPr lang="en-US" sz="1400" b="0" kern="1200" dirty="0">
                        <a:solidFill>
                          <a:srgbClr val="00338D"/>
                        </a:solidFill>
                        <a:latin typeface="+mn-lt"/>
                        <a:ea typeface="+mn-ea"/>
                        <a:cs typeface="+mn-cs"/>
                      </a:endParaRP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D9E3F3"/>
                    </a:solidFill>
                  </a:tcPr>
                </a:tc>
              </a:tr>
              <a:tr h="370840">
                <a:tc>
                  <a:txBody>
                    <a:bodyPr/>
                    <a:lstStyle/>
                    <a:p>
                      <a:pPr marL="0" marR="0" lvl="0" indent="0" algn="l" defTabSz="890789" rtl="0" eaLnBrk="1" fontAlgn="auto" latinLnBrk="0" hangingPunct="1">
                        <a:lnSpc>
                          <a:spcPct val="100000"/>
                        </a:lnSpc>
                        <a:spcBef>
                          <a:spcPts val="0"/>
                        </a:spcBef>
                        <a:spcAft>
                          <a:spcPts val="0"/>
                        </a:spcAft>
                        <a:buClrTx/>
                        <a:buSzTx/>
                        <a:buFontTx/>
                        <a:buNone/>
                        <a:tabLst/>
                        <a:defRPr/>
                      </a:pPr>
                      <a:r>
                        <a:rPr lang="en-US" sz="1400" b="0" kern="1200" spc="-10" dirty="0" smtClean="0">
                          <a:solidFill>
                            <a:schemeClr val="bg1"/>
                          </a:solidFill>
                          <a:latin typeface="+mn-lt"/>
                          <a:ea typeface="+mn-ea"/>
                          <a:cs typeface="+mn-cs"/>
                        </a:rPr>
                        <a:t>Security Monitoring</a:t>
                      </a:r>
                      <a:endParaRPr lang="en-US" sz="1400" b="0" kern="1200" spc="-10" dirty="0">
                        <a:solidFill>
                          <a:schemeClr val="bg1"/>
                        </a:solidFill>
                        <a:latin typeface="+mn-lt"/>
                        <a:ea typeface="+mn-ea"/>
                        <a:cs typeface="+mn-cs"/>
                      </a:endParaRP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2D5491"/>
                    </a:solidFill>
                  </a:tcPr>
                </a:tc>
                <a:tc>
                  <a:txBody>
                    <a:bodyPr/>
                    <a:lstStyle/>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r>
                        <a:rPr lang="en-US" sz="1400" b="0" kern="1200" dirty="0" smtClean="0">
                          <a:solidFill>
                            <a:srgbClr val="00338D"/>
                          </a:solidFill>
                          <a:latin typeface="+mn-lt"/>
                          <a:ea typeface="+mn-ea"/>
                          <a:cs typeface="+mn-cs"/>
                        </a:rPr>
                        <a:t>Implement adequate monitoring of IT infrastructure for prompt identification and resolution of security events</a:t>
                      </a:r>
                      <a:endParaRPr lang="en-US" sz="1400" b="0" kern="1200" dirty="0">
                        <a:solidFill>
                          <a:srgbClr val="00338D"/>
                        </a:solidFill>
                        <a:latin typeface="+mn-lt"/>
                        <a:ea typeface="+mn-ea"/>
                        <a:cs typeface="+mn-cs"/>
                      </a:endParaRP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D9E3F3"/>
                    </a:solidFill>
                  </a:tcPr>
                </a:tc>
              </a:tr>
            </a:tbl>
          </a:graphicData>
        </a:graphic>
      </p:graphicFrame>
      <p:pic>
        <p:nvPicPr>
          <p:cNvPr id="449" name="Picture 44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353162" y="1004736"/>
            <a:ext cx="405670" cy="405670"/>
          </a:xfrm>
          <a:prstGeom prst="rect">
            <a:avLst/>
          </a:prstGeom>
        </p:spPr>
      </p:pic>
      <p:pic>
        <p:nvPicPr>
          <p:cNvPr id="450" name="Picture 44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353162" y="1470471"/>
            <a:ext cx="405670" cy="405670"/>
          </a:xfrm>
          <a:prstGeom prst="rect">
            <a:avLst/>
          </a:prstGeom>
        </p:spPr>
      </p:pic>
      <p:pic>
        <p:nvPicPr>
          <p:cNvPr id="451" name="Picture 45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353162" y="1955458"/>
            <a:ext cx="405670" cy="405670"/>
          </a:xfrm>
          <a:prstGeom prst="rect">
            <a:avLst/>
          </a:prstGeom>
        </p:spPr>
      </p:pic>
      <p:pic>
        <p:nvPicPr>
          <p:cNvPr id="452" name="Picture 45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353162" y="2652196"/>
            <a:ext cx="405670" cy="405670"/>
          </a:xfrm>
          <a:prstGeom prst="rect">
            <a:avLst/>
          </a:prstGeom>
        </p:spPr>
      </p:pic>
      <p:sp>
        <p:nvSpPr>
          <p:cNvPr id="453" name="Rectangle 452"/>
          <p:cNvSpPr/>
          <p:nvPr/>
        </p:nvSpPr>
        <p:spPr>
          <a:xfrm>
            <a:off x="3323435" y="595736"/>
            <a:ext cx="8595360" cy="307777"/>
          </a:xfrm>
          <a:prstGeom prst="rect">
            <a:avLst/>
          </a:prstGeom>
        </p:spPr>
        <p:txBody>
          <a:bodyPr wrap="square">
            <a:spAutoFit/>
          </a:bodyPr>
          <a:lstStyle/>
          <a:p>
            <a:pPr defTabSz="713603">
              <a:defRPr/>
            </a:pPr>
            <a:r>
              <a:rPr lang="en-US" sz="1400" dirty="0" smtClean="0">
                <a:solidFill>
                  <a:srgbClr val="00338D"/>
                </a:solidFill>
              </a:rPr>
              <a:t>The following key initiatives have been identified for </a:t>
            </a:r>
            <a:r>
              <a:rPr lang="en-US" sz="1400" dirty="0" err="1" smtClean="0">
                <a:solidFill>
                  <a:srgbClr val="00338D"/>
                </a:solidFill>
              </a:rPr>
              <a:t>FBNQuest</a:t>
            </a:r>
            <a:r>
              <a:rPr lang="en-US" sz="1400" dirty="0" smtClean="0">
                <a:solidFill>
                  <a:srgbClr val="00338D"/>
                </a:solidFill>
              </a:rPr>
              <a:t> with respect to Risk Model: </a:t>
            </a:r>
            <a:endParaRPr lang="en-US" sz="1400" dirty="0">
              <a:solidFill>
                <a:srgbClr val="00338D"/>
              </a:solidFill>
            </a:endParaRPr>
          </a:p>
        </p:txBody>
      </p:sp>
      <p:grpSp>
        <p:nvGrpSpPr>
          <p:cNvPr id="454" name="Group 453"/>
          <p:cNvGrpSpPr/>
          <p:nvPr/>
        </p:nvGrpSpPr>
        <p:grpSpPr>
          <a:xfrm>
            <a:off x="7347937" y="121697"/>
            <a:ext cx="4568864" cy="274320"/>
            <a:chOff x="7916790" y="356874"/>
            <a:chExt cx="4568864" cy="274320"/>
          </a:xfrm>
        </p:grpSpPr>
        <p:grpSp>
          <p:nvGrpSpPr>
            <p:cNvPr id="455" name="Group 454"/>
            <p:cNvGrpSpPr/>
            <p:nvPr/>
          </p:nvGrpSpPr>
          <p:grpSpPr>
            <a:xfrm>
              <a:off x="7916790" y="356874"/>
              <a:ext cx="2337497" cy="274320"/>
              <a:chOff x="3793151" y="6476333"/>
              <a:chExt cx="2337497" cy="274320"/>
            </a:xfrm>
          </p:grpSpPr>
          <p:sp>
            <p:nvSpPr>
              <p:cNvPr id="460" name="Isosceles Triangle 459"/>
              <p:cNvSpPr/>
              <p:nvPr/>
            </p:nvSpPr>
            <p:spPr>
              <a:xfrm rot="10800000">
                <a:off x="4273393" y="6554522"/>
                <a:ext cx="140400" cy="117943"/>
              </a:xfrm>
              <a:prstGeom prst="triangle">
                <a:avLst/>
              </a:prstGeom>
              <a:solidFill>
                <a:srgbClr val="00338D"/>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21772" tIns="21772" rIns="21772" bIns="21772" rtlCol="0" anchor="ctr" anchorCtr="0"/>
              <a:lstStyle/>
              <a:p>
                <a:pPr algn="ctr"/>
                <a:endParaRPr lang="en-AU" sz="800" dirty="0" err="1">
                  <a:solidFill>
                    <a:srgbClr val="00338D"/>
                  </a:solidFill>
                  <a:latin typeface="Calibri" panose="020F0502020204030204" pitchFamily="34" charset="0"/>
                </a:endParaRPr>
              </a:p>
            </p:txBody>
          </p:sp>
          <p:sp>
            <p:nvSpPr>
              <p:cNvPr id="461" name="TextBox 460"/>
              <p:cNvSpPr txBox="1"/>
              <p:nvPr/>
            </p:nvSpPr>
            <p:spPr>
              <a:xfrm>
                <a:off x="4380552" y="6525841"/>
                <a:ext cx="469141" cy="175304"/>
              </a:xfrm>
              <a:prstGeom prst="rect">
                <a:avLst/>
              </a:prstGeom>
              <a:noFill/>
            </p:spPr>
            <p:txBody>
              <a:bodyPr wrap="none" lIns="21772" tIns="21772" rIns="21772" bIns="21772" rtlCol="0" anchor="ctr" anchorCtr="0">
                <a:noAutofit/>
              </a:bodyPr>
              <a:lstStyle/>
              <a:p>
                <a:pPr algn="ctr"/>
                <a:r>
                  <a:rPr lang="en-AU" sz="800" b="1" dirty="0">
                    <a:solidFill>
                      <a:srgbClr val="00338D"/>
                    </a:solidFill>
                  </a:rPr>
                  <a:t>Current</a:t>
                </a:r>
              </a:p>
            </p:txBody>
          </p:sp>
          <p:sp>
            <p:nvSpPr>
              <p:cNvPr id="462" name="Text Box 81"/>
              <p:cNvSpPr txBox="1">
                <a:spLocks noChangeArrowheads="1"/>
              </p:cNvSpPr>
              <p:nvPr/>
            </p:nvSpPr>
            <p:spPr bwMode="auto">
              <a:xfrm>
                <a:off x="3793151" y="6476333"/>
                <a:ext cx="476639" cy="274320"/>
              </a:xfrm>
              <a:prstGeom prst="rect">
                <a:avLst/>
              </a:prstGeom>
              <a:noFill/>
              <a:ln w="9525">
                <a:noFill/>
                <a:miter lim="800000"/>
                <a:headEnd type="none" w="sm" len="sm"/>
                <a:tailEnd type="none" w="sm" len="sm"/>
              </a:ln>
              <a:effectLst/>
            </p:spPr>
            <p:txBody>
              <a:bodyPr wrap="square" lIns="45720" rIns="45720" anchor="ctr">
                <a:noAutofit/>
              </a:bodyPr>
              <a:lstStyle/>
              <a:p>
                <a:pPr algn="ctr"/>
                <a:r>
                  <a:rPr lang="en-US" sz="1000" b="1" dirty="0">
                    <a:solidFill>
                      <a:srgbClr val="00338D"/>
                    </a:solidFill>
                  </a:rPr>
                  <a:t>Key:</a:t>
                </a:r>
              </a:p>
            </p:txBody>
          </p:sp>
          <p:sp>
            <p:nvSpPr>
              <p:cNvPr id="463" name="object 140"/>
              <p:cNvSpPr txBox="1"/>
              <p:nvPr/>
            </p:nvSpPr>
            <p:spPr>
              <a:xfrm>
                <a:off x="5247374" y="6551939"/>
                <a:ext cx="883274" cy="123111"/>
              </a:xfrm>
              <a:prstGeom prst="rect">
                <a:avLst/>
              </a:prstGeom>
            </p:spPr>
            <p:txBody>
              <a:bodyPr vert="horz" wrap="square" lIns="0" tIns="0" rIns="0" bIns="0" rtlCol="0">
                <a:spAutoFit/>
              </a:bodyPr>
              <a:lstStyle/>
              <a:p>
                <a:pPr marL="12700"/>
                <a:r>
                  <a:rPr lang="en-GB" sz="800" b="1" spc="-10" dirty="0">
                    <a:solidFill>
                      <a:srgbClr val="00338D"/>
                    </a:solidFill>
                    <a:cs typeface="Century Gothic"/>
                  </a:rPr>
                  <a:t>Peer </a:t>
                </a:r>
                <a:r>
                  <a:rPr lang="en-GB" sz="800" b="1" spc="-10" dirty="0" smtClean="0">
                    <a:solidFill>
                      <a:srgbClr val="00338D"/>
                    </a:solidFill>
                    <a:cs typeface="Century Gothic"/>
                  </a:rPr>
                  <a:t>Group</a:t>
                </a:r>
                <a:endParaRPr sz="800" b="1" dirty="0">
                  <a:solidFill>
                    <a:srgbClr val="00338D"/>
                  </a:solidFill>
                  <a:cs typeface="Century Gothic"/>
                </a:endParaRPr>
              </a:p>
            </p:txBody>
          </p:sp>
          <p:sp>
            <p:nvSpPr>
              <p:cNvPr id="464" name="Isosceles Triangle 463"/>
              <p:cNvSpPr/>
              <p:nvPr/>
            </p:nvSpPr>
            <p:spPr>
              <a:xfrm rot="10800000">
                <a:off x="5097444" y="6554522"/>
                <a:ext cx="140400" cy="117943"/>
              </a:xfrm>
              <a:prstGeom prs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21772" tIns="21772" rIns="21772" bIns="21772" rtlCol="0" anchor="ctr" anchorCtr="0"/>
              <a:lstStyle/>
              <a:p>
                <a:pPr algn="ctr"/>
                <a:endParaRPr lang="en-AU" sz="800" dirty="0" err="1">
                  <a:solidFill>
                    <a:srgbClr val="00338D"/>
                  </a:solidFill>
                  <a:latin typeface="Calibri" panose="020F0502020204030204" pitchFamily="34" charset="0"/>
                </a:endParaRPr>
              </a:p>
            </p:txBody>
          </p:sp>
        </p:grpSp>
        <p:sp>
          <p:nvSpPr>
            <p:cNvPr id="456" name="Isosceles Triangle 455"/>
            <p:cNvSpPr/>
            <p:nvPr/>
          </p:nvSpPr>
          <p:spPr>
            <a:xfrm rot="10800000">
              <a:off x="10162847" y="435063"/>
              <a:ext cx="140400" cy="117943"/>
            </a:xfrm>
            <a:prstGeom prst="triangle">
              <a:avLst/>
            </a:prstGeom>
            <a:solidFill>
              <a:srgbClr val="00B060"/>
            </a:solidFill>
            <a:ln>
              <a:noFill/>
            </a:ln>
          </p:spPr>
          <p:style>
            <a:lnRef idx="2">
              <a:schemeClr val="accent1">
                <a:shade val="50000"/>
              </a:schemeClr>
            </a:lnRef>
            <a:fillRef idx="1">
              <a:schemeClr val="accent1"/>
            </a:fillRef>
            <a:effectRef idx="0">
              <a:schemeClr val="accent1"/>
            </a:effectRef>
            <a:fontRef idx="minor">
              <a:schemeClr val="lt1"/>
            </a:fontRef>
          </p:style>
          <p:txBody>
            <a:bodyPr lIns="21772" tIns="21772" rIns="21772" bIns="21772" rtlCol="0" anchor="ctr" anchorCtr="0"/>
            <a:lstStyle/>
            <a:p>
              <a:pPr algn="ctr"/>
              <a:endParaRPr lang="en-AU" sz="800" dirty="0" err="1">
                <a:solidFill>
                  <a:srgbClr val="00338D"/>
                </a:solidFill>
                <a:latin typeface="Calibri" panose="020F0502020204030204" pitchFamily="34" charset="0"/>
              </a:endParaRPr>
            </a:p>
          </p:txBody>
        </p:sp>
        <p:sp>
          <p:nvSpPr>
            <p:cNvPr id="457" name="TextBox 456"/>
            <p:cNvSpPr txBox="1"/>
            <p:nvPr/>
          </p:nvSpPr>
          <p:spPr>
            <a:xfrm>
              <a:off x="10753127" y="406382"/>
              <a:ext cx="469141" cy="175304"/>
            </a:xfrm>
            <a:prstGeom prst="rect">
              <a:avLst/>
            </a:prstGeom>
            <a:noFill/>
          </p:spPr>
          <p:txBody>
            <a:bodyPr wrap="none" lIns="21772" tIns="21772" rIns="21772" bIns="21772" rtlCol="0" anchor="ctr" anchorCtr="0">
              <a:noAutofit/>
            </a:bodyPr>
            <a:lstStyle/>
            <a:p>
              <a:pPr algn="ctr"/>
              <a:r>
                <a:rPr lang="en-AU" sz="800" b="1" dirty="0">
                  <a:solidFill>
                    <a:srgbClr val="00338D"/>
                  </a:solidFill>
                </a:rPr>
                <a:t>Global </a:t>
              </a:r>
              <a:r>
                <a:rPr lang="en-AU" sz="800" b="1" dirty="0" smtClean="0">
                  <a:solidFill>
                    <a:srgbClr val="00338D"/>
                  </a:solidFill>
                </a:rPr>
                <a:t>Industry </a:t>
              </a:r>
              <a:r>
                <a:rPr lang="en-AU" sz="800" b="1" dirty="0">
                  <a:solidFill>
                    <a:srgbClr val="00338D"/>
                  </a:solidFill>
                </a:rPr>
                <a:t>B</a:t>
              </a:r>
              <a:r>
                <a:rPr lang="en-AU" sz="800" b="1" dirty="0" smtClean="0">
                  <a:solidFill>
                    <a:srgbClr val="00338D"/>
                  </a:solidFill>
                </a:rPr>
                <a:t>enchmark</a:t>
              </a:r>
              <a:endParaRPr lang="en-AU" sz="800" b="1" dirty="0">
                <a:solidFill>
                  <a:srgbClr val="00338D"/>
                </a:solidFill>
              </a:endParaRPr>
            </a:p>
          </p:txBody>
        </p:sp>
        <p:sp>
          <p:nvSpPr>
            <p:cNvPr id="458" name="Isosceles Triangle 457"/>
            <p:cNvSpPr/>
            <p:nvPr/>
          </p:nvSpPr>
          <p:spPr>
            <a:xfrm rot="10800000">
              <a:off x="11860573" y="436066"/>
              <a:ext cx="140400" cy="117943"/>
            </a:xfrm>
            <a:prstGeom prst="triangle">
              <a:avLst/>
            </a:prstGeom>
            <a:solidFill>
              <a:srgbClr val="8E258D"/>
            </a:solidFill>
            <a:ln>
              <a:noFill/>
            </a:ln>
          </p:spPr>
          <p:style>
            <a:lnRef idx="2">
              <a:schemeClr val="accent1">
                <a:shade val="50000"/>
              </a:schemeClr>
            </a:lnRef>
            <a:fillRef idx="1">
              <a:schemeClr val="accent1"/>
            </a:fillRef>
            <a:effectRef idx="0">
              <a:schemeClr val="accent1"/>
            </a:effectRef>
            <a:fontRef idx="minor">
              <a:schemeClr val="lt1"/>
            </a:fontRef>
          </p:style>
          <p:txBody>
            <a:bodyPr lIns="21772" tIns="21772" rIns="21772" bIns="21772" rtlCol="0" anchor="ctr" anchorCtr="0"/>
            <a:lstStyle/>
            <a:p>
              <a:pPr algn="ctr"/>
              <a:endParaRPr lang="en-AU" sz="800" dirty="0" err="1">
                <a:solidFill>
                  <a:srgbClr val="00338D"/>
                </a:solidFill>
                <a:latin typeface="Calibri" panose="020F0502020204030204" pitchFamily="34" charset="0"/>
              </a:endParaRPr>
            </a:p>
          </p:txBody>
        </p:sp>
        <p:sp>
          <p:nvSpPr>
            <p:cNvPr id="459" name="TextBox 458"/>
            <p:cNvSpPr txBox="1"/>
            <p:nvPr/>
          </p:nvSpPr>
          <p:spPr>
            <a:xfrm>
              <a:off x="12016513" y="407385"/>
              <a:ext cx="469141" cy="175304"/>
            </a:xfrm>
            <a:prstGeom prst="rect">
              <a:avLst/>
            </a:prstGeom>
            <a:noFill/>
          </p:spPr>
          <p:txBody>
            <a:bodyPr wrap="none" lIns="21772" tIns="21772" rIns="21772" bIns="21772" rtlCol="0" anchor="ctr" anchorCtr="0">
              <a:noAutofit/>
            </a:bodyPr>
            <a:lstStyle/>
            <a:p>
              <a:pPr algn="ctr"/>
              <a:r>
                <a:rPr lang="en-AU" sz="800" b="1" dirty="0">
                  <a:solidFill>
                    <a:srgbClr val="00338D"/>
                  </a:solidFill>
                </a:rPr>
                <a:t>Aspiration</a:t>
              </a:r>
            </a:p>
          </p:txBody>
        </p:sp>
      </p:grpSp>
      <p:pic>
        <p:nvPicPr>
          <p:cNvPr id="465" name="Picture 46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653248" y="20474"/>
            <a:ext cx="548640" cy="155207"/>
          </a:xfrm>
          <a:prstGeom prst="rect">
            <a:avLst/>
          </a:prstGeom>
          <a:solidFill>
            <a:srgbClr val="BFBFBF"/>
          </a:solidFill>
        </p:spPr>
      </p:pic>
      <p:sp>
        <p:nvSpPr>
          <p:cNvPr id="403" name="TextBox 402"/>
          <p:cNvSpPr txBox="1"/>
          <p:nvPr/>
        </p:nvSpPr>
        <p:spPr>
          <a:xfrm>
            <a:off x="70161" y="3425885"/>
            <a:ext cx="3017520" cy="184666"/>
          </a:xfrm>
          <a:prstGeom prst="rect">
            <a:avLst/>
          </a:prstGeom>
          <a:noFill/>
        </p:spPr>
        <p:txBody>
          <a:bodyPr wrap="square" lIns="0" tIns="0" rIns="0" bIns="0" rtlCol="0">
            <a:spAutoFit/>
          </a:bodyPr>
          <a:lstStyle>
            <a:defPPr>
              <a:defRPr lang="en-US"/>
            </a:defPPr>
            <a:lvl1pPr>
              <a:defRPr sz="1200" b="1">
                <a:solidFill>
                  <a:srgbClr val="FFFFFF"/>
                </a:solidFill>
                <a:cs typeface="Arial" pitchFamily="34" charset="0"/>
              </a:defRPr>
            </a:lvl1pPr>
          </a:lstStyle>
          <a:p>
            <a:r>
              <a:rPr lang="en-US" dirty="0" smtClean="0"/>
              <a:t>Risk Governance</a:t>
            </a:r>
            <a:endParaRPr lang="en-US" dirty="0"/>
          </a:p>
        </p:txBody>
      </p:sp>
      <p:sp>
        <p:nvSpPr>
          <p:cNvPr id="404" name="TextBox 403"/>
          <p:cNvSpPr txBox="1"/>
          <p:nvPr/>
        </p:nvSpPr>
        <p:spPr>
          <a:xfrm>
            <a:off x="88888" y="4117529"/>
            <a:ext cx="3174580" cy="184666"/>
          </a:xfrm>
          <a:prstGeom prst="rect">
            <a:avLst/>
          </a:prstGeom>
          <a:noFill/>
        </p:spPr>
        <p:txBody>
          <a:bodyPr wrap="square" lIns="0" tIns="0" rIns="0" bIns="0" rtlCol="0">
            <a:spAutoFit/>
          </a:bodyPr>
          <a:lstStyle/>
          <a:p>
            <a:r>
              <a:rPr lang="en-US" sz="1200" b="1" dirty="0" smtClean="0">
                <a:solidFill>
                  <a:srgbClr val="FFFFFF"/>
                </a:solidFill>
                <a:cs typeface="Arial" pitchFamily="34" charset="0"/>
              </a:rPr>
              <a:t>Risk Monitoring</a:t>
            </a:r>
            <a:endParaRPr lang="en-US" sz="1200" b="1" dirty="0">
              <a:solidFill>
                <a:srgbClr val="FFFFFF"/>
              </a:solidFill>
              <a:cs typeface="Arial" pitchFamily="34" charset="0"/>
            </a:endParaRPr>
          </a:p>
        </p:txBody>
      </p:sp>
      <p:sp>
        <p:nvSpPr>
          <p:cNvPr id="405" name="Rectangle 404"/>
          <p:cNvSpPr/>
          <p:nvPr/>
        </p:nvSpPr>
        <p:spPr>
          <a:xfrm>
            <a:off x="101012" y="3650406"/>
            <a:ext cx="3053407" cy="79604"/>
          </a:xfrm>
          <a:prstGeom prst="rect">
            <a:avLst/>
          </a:prstGeom>
          <a:gradFill>
            <a:gsLst>
              <a:gs pos="26000">
                <a:srgbClr val="F7941E">
                  <a:lumMod val="60000"/>
                  <a:lumOff val="40000"/>
                </a:srgbClr>
              </a:gs>
              <a:gs pos="0">
                <a:srgbClr val="FF0000"/>
              </a:gs>
              <a:gs pos="51000">
                <a:srgbClr val="9E9FA1">
                  <a:lumMod val="40000"/>
                  <a:lumOff val="60000"/>
                </a:srgbClr>
              </a:gs>
              <a:gs pos="76000">
                <a:srgbClr val="00B050"/>
              </a:gs>
              <a:gs pos="100000">
                <a:srgbClr val="00B0F0"/>
              </a:gs>
            </a:gsLst>
            <a:lin ang="0" scaled="0"/>
          </a:gradFill>
          <a:ln w="25400" cap="flat" cmpd="sng" algn="ctr">
            <a:noFill/>
            <a:prstDash val="solid"/>
          </a:ln>
          <a:effectLst/>
        </p:spPr>
        <p:txBody>
          <a:bodyPr lIns="21772" tIns="21772" rIns="21772" bIns="21772" rtlCol="0" anchor="ctr" anchorCtr="0"/>
          <a:lstStyle/>
          <a:p>
            <a:pPr algn="ctr">
              <a:defRPr/>
            </a:pPr>
            <a:endParaRPr lang="en-AU" sz="800" kern="0" dirty="0" err="1" smtClean="0">
              <a:solidFill>
                <a:srgbClr val="FFFFFF"/>
              </a:solidFill>
              <a:latin typeface="Calibri" panose="020F0502020204030204" pitchFamily="34" charset="0"/>
              <a:cs typeface="Arial" panose="020B0604020202020204" pitchFamily="34" charset="0"/>
            </a:endParaRPr>
          </a:p>
        </p:txBody>
      </p:sp>
      <p:sp>
        <p:nvSpPr>
          <p:cNvPr id="406" name="Isosceles Triangle 405"/>
          <p:cNvSpPr/>
          <p:nvPr/>
        </p:nvSpPr>
        <p:spPr>
          <a:xfrm>
            <a:off x="1681359" y="3750707"/>
            <a:ext cx="140400" cy="117943"/>
          </a:xfrm>
          <a:prstGeom prst="triangle">
            <a:avLst/>
          </a:prstGeom>
          <a:solidFill>
            <a:srgbClr val="FFC00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21772" tIns="21772" rIns="21772" bIns="21772" rtlCol="0" anchor="ctr" anchorCtr="0"/>
          <a:lstStyle/>
          <a:p>
            <a:pPr algn="ctr"/>
            <a:endParaRPr lang="en-AU" sz="800" dirty="0" err="1">
              <a:solidFill>
                <a:srgbClr val="000000"/>
              </a:solidFill>
              <a:latin typeface="Calibri" panose="020F0502020204030204" pitchFamily="34" charset="0"/>
            </a:endParaRPr>
          </a:p>
        </p:txBody>
      </p:sp>
      <p:sp>
        <p:nvSpPr>
          <p:cNvPr id="407" name="Isosceles Triangle 406"/>
          <p:cNvSpPr/>
          <p:nvPr/>
        </p:nvSpPr>
        <p:spPr>
          <a:xfrm>
            <a:off x="1238417" y="3750707"/>
            <a:ext cx="140400" cy="117943"/>
          </a:xfrm>
          <a:prstGeom prst="triangle">
            <a:avLst/>
          </a:prstGeom>
          <a:solidFill>
            <a:srgbClr val="00338D"/>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21772" tIns="21772" rIns="21772" bIns="21772" rtlCol="0" anchor="ctr" anchorCtr="0"/>
          <a:lstStyle/>
          <a:p>
            <a:pPr algn="ctr"/>
            <a:endParaRPr lang="en-AU" sz="800" dirty="0" err="1">
              <a:solidFill>
                <a:srgbClr val="000000"/>
              </a:solidFill>
              <a:latin typeface="Calibri" panose="020F0502020204030204" pitchFamily="34" charset="0"/>
            </a:endParaRPr>
          </a:p>
        </p:txBody>
      </p:sp>
      <p:sp>
        <p:nvSpPr>
          <p:cNvPr id="408" name="Rectangle 407"/>
          <p:cNvSpPr/>
          <p:nvPr/>
        </p:nvSpPr>
        <p:spPr>
          <a:xfrm>
            <a:off x="87900" y="4344853"/>
            <a:ext cx="3053407" cy="79604"/>
          </a:xfrm>
          <a:prstGeom prst="rect">
            <a:avLst/>
          </a:prstGeom>
          <a:gradFill>
            <a:gsLst>
              <a:gs pos="26000">
                <a:srgbClr val="F7941E">
                  <a:lumMod val="60000"/>
                  <a:lumOff val="40000"/>
                </a:srgbClr>
              </a:gs>
              <a:gs pos="0">
                <a:srgbClr val="FF0000"/>
              </a:gs>
              <a:gs pos="51000">
                <a:srgbClr val="9E9FA1">
                  <a:lumMod val="40000"/>
                  <a:lumOff val="60000"/>
                </a:srgbClr>
              </a:gs>
              <a:gs pos="76000">
                <a:srgbClr val="00B050"/>
              </a:gs>
              <a:gs pos="100000">
                <a:srgbClr val="00B0F0"/>
              </a:gs>
            </a:gsLst>
            <a:lin ang="0" scaled="0"/>
          </a:gradFill>
          <a:ln w="25400" cap="flat" cmpd="sng" algn="ctr">
            <a:noFill/>
            <a:prstDash val="solid"/>
          </a:ln>
          <a:effectLst/>
        </p:spPr>
        <p:txBody>
          <a:bodyPr lIns="21772" tIns="21772" rIns="21772" bIns="21772" rtlCol="0" anchor="ctr" anchorCtr="0"/>
          <a:lstStyle/>
          <a:p>
            <a:pPr algn="ctr">
              <a:defRPr/>
            </a:pPr>
            <a:endParaRPr lang="en-AU" sz="800" kern="0" dirty="0" err="1" smtClean="0">
              <a:solidFill>
                <a:srgbClr val="FFFFFF"/>
              </a:solidFill>
              <a:latin typeface="Calibri" panose="020F0502020204030204" pitchFamily="34" charset="0"/>
              <a:cs typeface="Arial" panose="020B0604020202020204" pitchFamily="34" charset="0"/>
            </a:endParaRPr>
          </a:p>
        </p:txBody>
      </p:sp>
      <p:sp>
        <p:nvSpPr>
          <p:cNvPr id="410" name="Isosceles Triangle 409"/>
          <p:cNvSpPr/>
          <p:nvPr/>
        </p:nvSpPr>
        <p:spPr>
          <a:xfrm>
            <a:off x="2767399" y="3750707"/>
            <a:ext cx="140400" cy="117943"/>
          </a:xfrm>
          <a:prstGeom prst="triangle">
            <a:avLst/>
          </a:prstGeom>
          <a:solidFill>
            <a:srgbClr val="00B06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21772" tIns="21772" rIns="21772" bIns="21772" rtlCol="0" anchor="ctr" anchorCtr="0"/>
          <a:lstStyle/>
          <a:p>
            <a:pPr algn="ctr"/>
            <a:endParaRPr lang="en-AU" sz="800" dirty="0" err="1">
              <a:solidFill>
                <a:srgbClr val="000000"/>
              </a:solidFill>
              <a:latin typeface="Calibri" panose="020F0502020204030204" pitchFamily="34" charset="0"/>
            </a:endParaRPr>
          </a:p>
        </p:txBody>
      </p:sp>
      <p:sp>
        <p:nvSpPr>
          <p:cNvPr id="411" name="Isosceles Triangle 410"/>
          <p:cNvSpPr/>
          <p:nvPr/>
        </p:nvSpPr>
        <p:spPr>
          <a:xfrm>
            <a:off x="2333734" y="3750707"/>
            <a:ext cx="140400" cy="117943"/>
          </a:xfrm>
          <a:prstGeom prst="triangle">
            <a:avLst/>
          </a:prstGeom>
          <a:solidFill>
            <a:srgbClr val="8E258D"/>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21772" tIns="21772" rIns="21772" bIns="21772" rtlCol="0" anchor="ctr" anchorCtr="0"/>
          <a:lstStyle/>
          <a:p>
            <a:pPr algn="ctr"/>
            <a:endParaRPr lang="en-AU" sz="800" dirty="0" err="1">
              <a:solidFill>
                <a:srgbClr val="000000"/>
              </a:solidFill>
              <a:latin typeface="Calibri" panose="020F0502020204030204" pitchFamily="34" charset="0"/>
            </a:endParaRPr>
          </a:p>
        </p:txBody>
      </p:sp>
      <p:sp>
        <p:nvSpPr>
          <p:cNvPr id="412" name="Isosceles Triangle 411"/>
          <p:cNvSpPr/>
          <p:nvPr/>
        </p:nvSpPr>
        <p:spPr>
          <a:xfrm>
            <a:off x="1893135" y="4442669"/>
            <a:ext cx="140400" cy="117943"/>
          </a:xfrm>
          <a:prstGeom prst="triangle">
            <a:avLst/>
          </a:prstGeom>
          <a:solidFill>
            <a:srgbClr val="FFC00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21772" tIns="21772" rIns="21772" bIns="21772" rtlCol="0" anchor="ctr" anchorCtr="0"/>
          <a:lstStyle/>
          <a:p>
            <a:pPr algn="ctr"/>
            <a:endParaRPr lang="en-AU" sz="800" dirty="0" err="1">
              <a:solidFill>
                <a:srgbClr val="000000"/>
              </a:solidFill>
              <a:latin typeface="Calibri" panose="020F0502020204030204" pitchFamily="34" charset="0"/>
            </a:endParaRPr>
          </a:p>
        </p:txBody>
      </p:sp>
      <p:sp>
        <p:nvSpPr>
          <p:cNvPr id="413" name="Isosceles Triangle 412"/>
          <p:cNvSpPr/>
          <p:nvPr/>
        </p:nvSpPr>
        <p:spPr>
          <a:xfrm>
            <a:off x="2827154" y="4442669"/>
            <a:ext cx="140400" cy="117943"/>
          </a:xfrm>
          <a:prstGeom prst="triangle">
            <a:avLst/>
          </a:prstGeom>
          <a:solidFill>
            <a:srgbClr val="00B06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21772" tIns="21772" rIns="21772" bIns="21772" rtlCol="0" anchor="ctr" anchorCtr="0"/>
          <a:lstStyle/>
          <a:p>
            <a:pPr algn="ctr"/>
            <a:endParaRPr lang="en-AU" sz="800" dirty="0" err="1">
              <a:solidFill>
                <a:srgbClr val="000000"/>
              </a:solidFill>
              <a:latin typeface="Calibri" panose="020F0502020204030204" pitchFamily="34" charset="0"/>
            </a:endParaRPr>
          </a:p>
        </p:txBody>
      </p:sp>
      <p:sp>
        <p:nvSpPr>
          <p:cNvPr id="414" name="Isosceles Triangle 413"/>
          <p:cNvSpPr/>
          <p:nvPr/>
        </p:nvSpPr>
        <p:spPr>
          <a:xfrm>
            <a:off x="2327038" y="4442669"/>
            <a:ext cx="140400" cy="117943"/>
          </a:xfrm>
          <a:prstGeom prst="triangle">
            <a:avLst/>
          </a:prstGeom>
          <a:solidFill>
            <a:srgbClr val="8E258D"/>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21772" tIns="21772" rIns="21772" bIns="21772" rtlCol="0" anchor="ctr" anchorCtr="0"/>
          <a:lstStyle/>
          <a:p>
            <a:pPr algn="ctr"/>
            <a:endParaRPr lang="en-AU" sz="800" dirty="0" err="1">
              <a:solidFill>
                <a:srgbClr val="000000"/>
              </a:solidFill>
              <a:latin typeface="Calibri" panose="020F0502020204030204" pitchFamily="34" charset="0"/>
            </a:endParaRPr>
          </a:p>
        </p:txBody>
      </p:sp>
      <p:sp>
        <p:nvSpPr>
          <p:cNvPr id="415" name="Isosceles Triangle 414"/>
          <p:cNvSpPr/>
          <p:nvPr/>
        </p:nvSpPr>
        <p:spPr>
          <a:xfrm>
            <a:off x="1190426" y="4442669"/>
            <a:ext cx="140400" cy="117943"/>
          </a:xfrm>
          <a:prstGeom prst="triangle">
            <a:avLst/>
          </a:prstGeom>
          <a:solidFill>
            <a:srgbClr val="00338D"/>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21772" tIns="21772" rIns="21772" bIns="21772" rtlCol="0" anchor="ctr" anchorCtr="0"/>
          <a:lstStyle/>
          <a:p>
            <a:pPr algn="ctr"/>
            <a:endParaRPr lang="en-AU" sz="800" dirty="0" err="1">
              <a:solidFill>
                <a:srgbClr val="000000"/>
              </a:solidFill>
              <a:latin typeface="Calibri" panose="020F0502020204030204" pitchFamily="34" charset="0"/>
            </a:endParaRPr>
          </a:p>
        </p:txBody>
      </p:sp>
      <p:sp>
        <p:nvSpPr>
          <p:cNvPr id="416" name="TextBox 415"/>
          <p:cNvSpPr txBox="1"/>
          <p:nvPr/>
        </p:nvSpPr>
        <p:spPr>
          <a:xfrm>
            <a:off x="78188" y="4914245"/>
            <a:ext cx="3174580" cy="184666"/>
          </a:xfrm>
          <a:prstGeom prst="rect">
            <a:avLst/>
          </a:prstGeom>
          <a:noFill/>
        </p:spPr>
        <p:txBody>
          <a:bodyPr wrap="square" lIns="0" tIns="0" rIns="0" bIns="0" rtlCol="0">
            <a:spAutoFit/>
          </a:bodyPr>
          <a:lstStyle/>
          <a:p>
            <a:r>
              <a:rPr lang="en-US" sz="1200" b="1" dirty="0" smtClean="0">
                <a:solidFill>
                  <a:srgbClr val="FFFFFF"/>
                </a:solidFill>
                <a:cs typeface="Arial" pitchFamily="34" charset="0"/>
              </a:rPr>
              <a:t>Risk </a:t>
            </a:r>
            <a:r>
              <a:rPr lang="en-US" sz="1200" b="1" dirty="0">
                <a:solidFill>
                  <a:srgbClr val="FFFFFF"/>
                </a:solidFill>
                <a:cs typeface="Arial" pitchFamily="34" charset="0"/>
              </a:rPr>
              <a:t>Definition &amp; </a:t>
            </a:r>
            <a:r>
              <a:rPr lang="en-US" sz="1200" b="1" dirty="0" smtClean="0">
                <a:solidFill>
                  <a:srgbClr val="FFFFFF"/>
                </a:solidFill>
                <a:cs typeface="Arial" pitchFamily="34" charset="0"/>
              </a:rPr>
              <a:t>Ownership</a:t>
            </a:r>
            <a:endParaRPr lang="en-US" sz="1200" b="1" dirty="0">
              <a:solidFill>
                <a:srgbClr val="FFFFFF"/>
              </a:solidFill>
              <a:cs typeface="Arial" pitchFamily="34" charset="0"/>
            </a:endParaRPr>
          </a:p>
        </p:txBody>
      </p:sp>
      <p:sp>
        <p:nvSpPr>
          <p:cNvPr id="417" name="Rectangle 416"/>
          <p:cNvSpPr/>
          <p:nvPr/>
        </p:nvSpPr>
        <p:spPr>
          <a:xfrm>
            <a:off x="77200" y="5141571"/>
            <a:ext cx="3053407" cy="79604"/>
          </a:xfrm>
          <a:prstGeom prst="rect">
            <a:avLst/>
          </a:prstGeom>
          <a:gradFill>
            <a:gsLst>
              <a:gs pos="26000">
                <a:srgbClr val="F7941E">
                  <a:lumMod val="60000"/>
                  <a:lumOff val="40000"/>
                </a:srgbClr>
              </a:gs>
              <a:gs pos="0">
                <a:srgbClr val="FF0000"/>
              </a:gs>
              <a:gs pos="51000">
                <a:srgbClr val="9E9FA1">
                  <a:lumMod val="40000"/>
                  <a:lumOff val="60000"/>
                </a:srgbClr>
              </a:gs>
              <a:gs pos="76000">
                <a:srgbClr val="00B050"/>
              </a:gs>
              <a:gs pos="100000">
                <a:srgbClr val="00B0F0"/>
              </a:gs>
            </a:gsLst>
            <a:lin ang="0" scaled="0"/>
          </a:gradFill>
          <a:ln w="25400" cap="flat" cmpd="sng" algn="ctr">
            <a:noFill/>
            <a:prstDash val="solid"/>
          </a:ln>
          <a:effectLst/>
        </p:spPr>
        <p:txBody>
          <a:bodyPr lIns="21772" tIns="21772" rIns="21772" bIns="21772" rtlCol="0" anchor="ctr" anchorCtr="0"/>
          <a:lstStyle/>
          <a:p>
            <a:pPr algn="ctr">
              <a:defRPr/>
            </a:pPr>
            <a:endParaRPr lang="en-AU" sz="800" kern="0" dirty="0" err="1" smtClean="0">
              <a:solidFill>
                <a:srgbClr val="FFFFFF"/>
              </a:solidFill>
              <a:latin typeface="Calibri" panose="020F0502020204030204" pitchFamily="34" charset="0"/>
              <a:cs typeface="Arial" panose="020B0604020202020204" pitchFamily="34" charset="0"/>
            </a:endParaRPr>
          </a:p>
        </p:txBody>
      </p:sp>
      <p:sp>
        <p:nvSpPr>
          <p:cNvPr id="418" name="Isosceles Triangle 417"/>
          <p:cNvSpPr/>
          <p:nvPr/>
        </p:nvSpPr>
        <p:spPr>
          <a:xfrm>
            <a:off x="1728414" y="5239387"/>
            <a:ext cx="140400" cy="117943"/>
          </a:xfrm>
          <a:prstGeom prst="triangle">
            <a:avLst/>
          </a:prstGeom>
          <a:solidFill>
            <a:srgbClr val="FFC00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21772" tIns="21772" rIns="21772" bIns="21772" rtlCol="0" anchor="ctr" anchorCtr="0"/>
          <a:lstStyle/>
          <a:p>
            <a:pPr algn="ctr"/>
            <a:endParaRPr lang="en-AU" sz="800" dirty="0" err="1">
              <a:solidFill>
                <a:srgbClr val="000000"/>
              </a:solidFill>
              <a:latin typeface="Calibri" panose="020F0502020204030204" pitchFamily="34" charset="0"/>
            </a:endParaRPr>
          </a:p>
        </p:txBody>
      </p:sp>
      <p:sp>
        <p:nvSpPr>
          <p:cNvPr id="419" name="Isosceles Triangle 418"/>
          <p:cNvSpPr/>
          <p:nvPr/>
        </p:nvSpPr>
        <p:spPr>
          <a:xfrm>
            <a:off x="2767399" y="5239387"/>
            <a:ext cx="140400" cy="117943"/>
          </a:xfrm>
          <a:prstGeom prst="triangle">
            <a:avLst/>
          </a:prstGeom>
          <a:solidFill>
            <a:srgbClr val="00B06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21772" tIns="21772" rIns="21772" bIns="21772" rtlCol="0" anchor="ctr" anchorCtr="0"/>
          <a:lstStyle/>
          <a:p>
            <a:pPr algn="ctr"/>
            <a:endParaRPr lang="en-AU" sz="800" dirty="0" err="1">
              <a:solidFill>
                <a:srgbClr val="000000"/>
              </a:solidFill>
              <a:latin typeface="Calibri" panose="020F0502020204030204" pitchFamily="34" charset="0"/>
            </a:endParaRPr>
          </a:p>
        </p:txBody>
      </p:sp>
      <p:sp>
        <p:nvSpPr>
          <p:cNvPr id="420" name="Isosceles Triangle 419"/>
          <p:cNvSpPr/>
          <p:nvPr/>
        </p:nvSpPr>
        <p:spPr>
          <a:xfrm>
            <a:off x="2653218" y="5239387"/>
            <a:ext cx="140400" cy="117943"/>
          </a:xfrm>
          <a:prstGeom prst="triangle">
            <a:avLst/>
          </a:prstGeom>
          <a:solidFill>
            <a:srgbClr val="8E258D"/>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21772" tIns="21772" rIns="21772" bIns="21772" rtlCol="0" anchor="ctr" anchorCtr="0"/>
          <a:lstStyle/>
          <a:p>
            <a:pPr algn="ctr"/>
            <a:endParaRPr lang="en-AU" sz="800" dirty="0" err="1">
              <a:solidFill>
                <a:srgbClr val="000000"/>
              </a:solidFill>
              <a:latin typeface="Calibri" panose="020F0502020204030204" pitchFamily="34" charset="0"/>
            </a:endParaRPr>
          </a:p>
        </p:txBody>
      </p:sp>
      <p:sp>
        <p:nvSpPr>
          <p:cNvPr id="421" name="Isosceles Triangle 420"/>
          <p:cNvSpPr/>
          <p:nvPr/>
        </p:nvSpPr>
        <p:spPr>
          <a:xfrm>
            <a:off x="1641730" y="5239387"/>
            <a:ext cx="140400" cy="117943"/>
          </a:xfrm>
          <a:prstGeom prst="triangle">
            <a:avLst/>
          </a:prstGeom>
          <a:solidFill>
            <a:srgbClr val="00338D"/>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21772" tIns="21772" rIns="21772" bIns="21772" rtlCol="0" anchor="ctr" anchorCtr="0"/>
          <a:lstStyle/>
          <a:p>
            <a:pPr algn="ctr"/>
            <a:endParaRPr lang="en-AU" sz="800" dirty="0" err="1">
              <a:solidFill>
                <a:srgbClr val="000000"/>
              </a:solidFill>
              <a:latin typeface="Calibri" panose="020F0502020204030204" pitchFamily="34" charset="0"/>
            </a:endParaRPr>
          </a:p>
        </p:txBody>
      </p:sp>
      <p:sp>
        <p:nvSpPr>
          <p:cNvPr id="422" name="TextBox 421"/>
          <p:cNvSpPr txBox="1"/>
          <p:nvPr/>
        </p:nvSpPr>
        <p:spPr>
          <a:xfrm>
            <a:off x="67740" y="5575167"/>
            <a:ext cx="3174580" cy="184666"/>
          </a:xfrm>
          <a:prstGeom prst="rect">
            <a:avLst/>
          </a:prstGeom>
          <a:noFill/>
        </p:spPr>
        <p:txBody>
          <a:bodyPr wrap="square" lIns="0" tIns="0" rIns="0" bIns="0" rtlCol="0">
            <a:spAutoFit/>
          </a:bodyPr>
          <a:lstStyle/>
          <a:p>
            <a:r>
              <a:rPr lang="en-US" sz="1200" b="1" dirty="0" smtClean="0">
                <a:solidFill>
                  <a:srgbClr val="FFFFFF"/>
                </a:solidFill>
                <a:cs typeface="Arial" pitchFamily="34" charset="0"/>
              </a:rPr>
              <a:t>Cybersecurity</a:t>
            </a:r>
            <a:endParaRPr lang="en-US" sz="1200" b="1" dirty="0">
              <a:solidFill>
                <a:srgbClr val="FFFFFF"/>
              </a:solidFill>
              <a:cs typeface="Arial" pitchFamily="34" charset="0"/>
            </a:endParaRPr>
          </a:p>
        </p:txBody>
      </p:sp>
      <p:sp>
        <p:nvSpPr>
          <p:cNvPr id="423" name="Rectangle 422"/>
          <p:cNvSpPr/>
          <p:nvPr/>
        </p:nvSpPr>
        <p:spPr>
          <a:xfrm>
            <a:off x="66752" y="5821740"/>
            <a:ext cx="3053407" cy="79604"/>
          </a:xfrm>
          <a:prstGeom prst="rect">
            <a:avLst/>
          </a:prstGeom>
          <a:gradFill>
            <a:gsLst>
              <a:gs pos="26000">
                <a:srgbClr val="F7941E">
                  <a:lumMod val="60000"/>
                  <a:lumOff val="40000"/>
                </a:srgbClr>
              </a:gs>
              <a:gs pos="0">
                <a:srgbClr val="FF0000"/>
              </a:gs>
              <a:gs pos="51000">
                <a:srgbClr val="9E9FA1">
                  <a:lumMod val="40000"/>
                  <a:lumOff val="60000"/>
                </a:srgbClr>
              </a:gs>
              <a:gs pos="76000">
                <a:srgbClr val="00B050"/>
              </a:gs>
              <a:gs pos="100000">
                <a:srgbClr val="00B0F0"/>
              </a:gs>
            </a:gsLst>
            <a:lin ang="0" scaled="0"/>
          </a:gradFill>
          <a:ln w="25400" cap="flat" cmpd="sng" algn="ctr">
            <a:noFill/>
            <a:prstDash val="solid"/>
          </a:ln>
          <a:effectLst/>
        </p:spPr>
        <p:txBody>
          <a:bodyPr lIns="21772" tIns="21772" rIns="21772" bIns="21772" rtlCol="0" anchor="ctr" anchorCtr="0"/>
          <a:lstStyle/>
          <a:p>
            <a:pPr algn="ctr">
              <a:defRPr/>
            </a:pPr>
            <a:endParaRPr lang="en-AU" sz="800" kern="0" dirty="0" err="1" smtClean="0">
              <a:solidFill>
                <a:srgbClr val="FFFFFF"/>
              </a:solidFill>
              <a:latin typeface="Calibri" panose="020F0502020204030204" pitchFamily="34" charset="0"/>
              <a:cs typeface="Arial" panose="020B0604020202020204" pitchFamily="34" charset="0"/>
            </a:endParaRPr>
          </a:p>
        </p:txBody>
      </p:sp>
      <p:sp>
        <p:nvSpPr>
          <p:cNvPr id="424" name="Isosceles Triangle 423"/>
          <p:cNvSpPr/>
          <p:nvPr/>
        </p:nvSpPr>
        <p:spPr>
          <a:xfrm>
            <a:off x="1681359" y="5919556"/>
            <a:ext cx="140400" cy="117943"/>
          </a:xfrm>
          <a:prstGeom prst="triangle">
            <a:avLst/>
          </a:prstGeom>
          <a:solidFill>
            <a:srgbClr val="FFC00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21772" tIns="21772" rIns="21772" bIns="21772" rtlCol="0" anchor="ctr" anchorCtr="0"/>
          <a:lstStyle/>
          <a:p>
            <a:pPr algn="ctr"/>
            <a:endParaRPr lang="en-AU" sz="800" dirty="0" err="1">
              <a:solidFill>
                <a:srgbClr val="000000"/>
              </a:solidFill>
              <a:latin typeface="Calibri" panose="020F0502020204030204" pitchFamily="34" charset="0"/>
            </a:endParaRPr>
          </a:p>
        </p:txBody>
      </p:sp>
      <p:sp>
        <p:nvSpPr>
          <p:cNvPr id="425" name="Isosceles Triangle 424"/>
          <p:cNvSpPr/>
          <p:nvPr/>
        </p:nvSpPr>
        <p:spPr>
          <a:xfrm>
            <a:off x="2825254" y="5919556"/>
            <a:ext cx="140400" cy="117943"/>
          </a:xfrm>
          <a:prstGeom prst="triangle">
            <a:avLst/>
          </a:prstGeom>
          <a:solidFill>
            <a:srgbClr val="00B06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21772" tIns="21772" rIns="21772" bIns="21772" rtlCol="0" anchor="ctr" anchorCtr="0"/>
          <a:lstStyle/>
          <a:p>
            <a:pPr algn="ctr"/>
            <a:endParaRPr lang="en-AU" sz="800" dirty="0" err="1">
              <a:solidFill>
                <a:srgbClr val="000000"/>
              </a:solidFill>
              <a:latin typeface="Calibri" panose="020F0502020204030204" pitchFamily="34" charset="0"/>
            </a:endParaRPr>
          </a:p>
        </p:txBody>
      </p:sp>
      <p:sp>
        <p:nvSpPr>
          <p:cNvPr id="426" name="Isosceles Triangle 425"/>
          <p:cNvSpPr/>
          <p:nvPr/>
        </p:nvSpPr>
        <p:spPr>
          <a:xfrm>
            <a:off x="2123020" y="5919556"/>
            <a:ext cx="140400" cy="117943"/>
          </a:xfrm>
          <a:prstGeom prst="triangle">
            <a:avLst/>
          </a:prstGeom>
          <a:solidFill>
            <a:srgbClr val="8E258D"/>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21772" tIns="21772" rIns="21772" bIns="21772" rtlCol="0" anchor="ctr" anchorCtr="0"/>
          <a:lstStyle/>
          <a:p>
            <a:pPr algn="ctr"/>
            <a:endParaRPr lang="en-AU" sz="800" dirty="0" err="1">
              <a:solidFill>
                <a:srgbClr val="000000"/>
              </a:solidFill>
              <a:latin typeface="Calibri" panose="020F0502020204030204" pitchFamily="34" charset="0"/>
            </a:endParaRPr>
          </a:p>
        </p:txBody>
      </p:sp>
      <p:sp>
        <p:nvSpPr>
          <p:cNvPr id="427" name="Isosceles Triangle 426"/>
          <p:cNvSpPr/>
          <p:nvPr/>
        </p:nvSpPr>
        <p:spPr>
          <a:xfrm>
            <a:off x="1238417" y="5919556"/>
            <a:ext cx="140400" cy="117943"/>
          </a:xfrm>
          <a:prstGeom prst="triangle">
            <a:avLst/>
          </a:prstGeom>
          <a:solidFill>
            <a:srgbClr val="00338D"/>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21772" tIns="21772" rIns="21772" bIns="21772" rtlCol="0" anchor="ctr" anchorCtr="0"/>
          <a:lstStyle/>
          <a:p>
            <a:pPr algn="ctr"/>
            <a:endParaRPr lang="en-AU" sz="800" dirty="0" err="1">
              <a:solidFill>
                <a:srgbClr val="000000"/>
              </a:solidFill>
              <a:latin typeface="Calibri" panose="020F0502020204030204" pitchFamily="34" charset="0"/>
            </a:endParaRPr>
          </a:p>
        </p:txBody>
      </p:sp>
      <p:pic>
        <p:nvPicPr>
          <p:cNvPr id="428" name="Picture 42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353162" y="3331574"/>
            <a:ext cx="405670" cy="405670"/>
          </a:xfrm>
          <a:prstGeom prst="rect">
            <a:avLst/>
          </a:prstGeom>
        </p:spPr>
      </p:pic>
      <p:sp>
        <p:nvSpPr>
          <p:cNvPr id="834" name="Snip Diagonal Corner Rectangle 833"/>
          <p:cNvSpPr/>
          <p:nvPr/>
        </p:nvSpPr>
        <p:spPr>
          <a:xfrm>
            <a:off x="6810046" y="4016169"/>
            <a:ext cx="5106756" cy="2384631"/>
          </a:xfrm>
          <a:prstGeom prst="snip2DiagRect">
            <a:avLst/>
          </a:prstGeom>
          <a:solidFill>
            <a:srgbClr val="2D5491"/>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marL="171450" indent="-171450" defTabSz="890789">
              <a:spcAft>
                <a:spcPts val="100"/>
              </a:spcAft>
              <a:buFont typeface="Arial" panose="020B0604020202020204" pitchFamily="34" charset="0"/>
              <a:buChar char="•"/>
              <a:defRPr/>
            </a:pPr>
            <a:r>
              <a:rPr lang="en-US" sz="1400" dirty="0">
                <a:solidFill>
                  <a:schemeClr val="bg1"/>
                </a:solidFill>
              </a:rPr>
              <a:t>Risk is managed through a framework designed to balance strong corporate oversight with well-defined independent risk management. This framework includes the definition of cybersecurity risks.</a:t>
            </a:r>
          </a:p>
          <a:p>
            <a:pPr marL="171450" indent="-171450" defTabSz="890789">
              <a:spcAft>
                <a:spcPts val="100"/>
              </a:spcAft>
              <a:buFont typeface="Arial" panose="020B0604020202020204" pitchFamily="34" charset="0"/>
              <a:buChar char="•"/>
              <a:defRPr/>
            </a:pPr>
            <a:r>
              <a:rPr lang="en-US" sz="1400" b="1" dirty="0">
                <a:solidFill>
                  <a:schemeClr val="bg1"/>
                </a:solidFill>
              </a:rPr>
              <a:t>Citi </a:t>
            </a:r>
            <a:r>
              <a:rPr lang="en-US" sz="1400" dirty="0">
                <a:solidFill>
                  <a:schemeClr val="bg1"/>
                </a:solidFill>
              </a:rPr>
              <a:t>have pledged to partner with key financial service players and government agencies to establish a unified response to cybersecurity threats. </a:t>
            </a:r>
          </a:p>
          <a:p>
            <a:pPr marL="171450" indent="-171450" defTabSz="890789">
              <a:spcAft>
                <a:spcPts val="100"/>
              </a:spcAft>
              <a:buFont typeface="Arial" panose="020B0604020202020204" pitchFamily="34" charset="0"/>
              <a:buChar char="•"/>
              <a:defRPr/>
            </a:pPr>
            <a:r>
              <a:rPr lang="en-US" sz="1400" i="1" dirty="0" smtClean="0">
                <a:solidFill>
                  <a:schemeClr val="bg1"/>
                </a:solidFill>
              </a:rPr>
              <a:t>Refer to Detailed Assessment – Risk Model for details.</a:t>
            </a:r>
            <a:endParaRPr lang="en-US" sz="1400" i="1" dirty="0">
              <a:solidFill>
                <a:schemeClr val="bg1"/>
              </a:solidFill>
            </a:endParaRPr>
          </a:p>
        </p:txBody>
      </p:sp>
      <p:grpSp>
        <p:nvGrpSpPr>
          <p:cNvPr id="835" name="Group 834"/>
          <p:cNvGrpSpPr/>
          <p:nvPr/>
        </p:nvGrpSpPr>
        <p:grpSpPr>
          <a:xfrm>
            <a:off x="3814470" y="4026391"/>
            <a:ext cx="2940035" cy="2373244"/>
            <a:chOff x="3542201" y="3302599"/>
            <a:chExt cx="3684601" cy="3098199"/>
          </a:xfrm>
        </p:grpSpPr>
        <p:sp>
          <p:nvSpPr>
            <p:cNvPr id="836" name="Rectangle 835"/>
            <p:cNvSpPr/>
            <p:nvPr/>
          </p:nvSpPr>
          <p:spPr>
            <a:xfrm>
              <a:off x="3542201" y="3302599"/>
              <a:ext cx="3684601" cy="3098199"/>
            </a:xfrm>
            <a:prstGeom prst="rect">
              <a:avLst/>
            </a:prstGeom>
            <a:noFill/>
            <a:ln w="1905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US"/>
            </a:p>
          </p:txBody>
        </p:sp>
        <p:sp>
          <p:nvSpPr>
            <p:cNvPr id="837" name="Freeform 28"/>
            <p:cNvSpPr>
              <a:spLocks/>
            </p:cNvSpPr>
            <p:nvPr/>
          </p:nvSpPr>
          <p:spPr bwMode="auto">
            <a:xfrm>
              <a:off x="3636441" y="3702411"/>
              <a:ext cx="924879" cy="732677"/>
            </a:xfrm>
            <a:custGeom>
              <a:avLst/>
              <a:gdLst>
                <a:gd name="T0" fmla="*/ 27 w 14387"/>
                <a:gd name="T1" fmla="*/ 10280 h 13637"/>
                <a:gd name="T2" fmla="*/ 47 w 14387"/>
                <a:gd name="T3" fmla="*/ 9679 h 13637"/>
                <a:gd name="T4" fmla="*/ 46 w 14387"/>
                <a:gd name="T5" fmla="*/ 9104 h 13637"/>
                <a:gd name="T6" fmla="*/ 85 w 14387"/>
                <a:gd name="T7" fmla="*/ 8599 h 13637"/>
                <a:gd name="T8" fmla="*/ 145 w 14387"/>
                <a:gd name="T9" fmla="*/ 7943 h 13637"/>
                <a:gd name="T10" fmla="*/ 173 w 14387"/>
                <a:gd name="T11" fmla="*/ 7168 h 13637"/>
                <a:gd name="T12" fmla="*/ 735 w 14387"/>
                <a:gd name="T13" fmla="*/ 6372 h 13637"/>
                <a:gd name="T14" fmla="*/ 1085 w 14387"/>
                <a:gd name="T15" fmla="*/ 5576 h 13637"/>
                <a:gd name="T16" fmla="*/ 1306 w 14387"/>
                <a:gd name="T17" fmla="*/ 5168 h 13637"/>
                <a:gd name="T18" fmla="*/ 1420 w 14387"/>
                <a:gd name="T19" fmla="*/ 4292 h 13637"/>
                <a:gd name="T20" fmla="*/ 1138 w 14387"/>
                <a:gd name="T21" fmla="*/ 3442 h 13637"/>
                <a:gd name="T22" fmla="*/ 1262 w 14387"/>
                <a:gd name="T23" fmla="*/ 2953 h 13637"/>
                <a:gd name="T24" fmla="*/ 1245 w 14387"/>
                <a:gd name="T25" fmla="*/ 2311 h 13637"/>
                <a:gd name="T26" fmla="*/ 1486 w 14387"/>
                <a:gd name="T27" fmla="*/ 1710 h 13637"/>
                <a:gd name="T28" fmla="*/ 1959 w 14387"/>
                <a:gd name="T29" fmla="*/ 1064 h 13637"/>
                <a:gd name="T30" fmla="*/ 1975 w 14387"/>
                <a:gd name="T31" fmla="*/ 561 h 13637"/>
                <a:gd name="T32" fmla="*/ 3297 w 14387"/>
                <a:gd name="T33" fmla="*/ 55 h 13637"/>
                <a:gd name="T34" fmla="*/ 4430 w 14387"/>
                <a:gd name="T35" fmla="*/ 360 h 13637"/>
                <a:gd name="T36" fmla="*/ 5116 w 14387"/>
                <a:gd name="T37" fmla="*/ 1009 h 13637"/>
                <a:gd name="T38" fmla="*/ 5881 w 14387"/>
                <a:gd name="T39" fmla="*/ 1050 h 13637"/>
                <a:gd name="T40" fmla="*/ 6805 w 14387"/>
                <a:gd name="T41" fmla="*/ 1048 h 13637"/>
                <a:gd name="T42" fmla="*/ 7701 w 14387"/>
                <a:gd name="T43" fmla="*/ 1563 h 13637"/>
                <a:gd name="T44" fmla="*/ 8779 w 14387"/>
                <a:gd name="T45" fmla="*/ 1265 h 13637"/>
                <a:gd name="T46" fmla="*/ 9583 w 14387"/>
                <a:gd name="T47" fmla="*/ 794 h 13637"/>
                <a:gd name="T48" fmla="*/ 10879 w 14387"/>
                <a:gd name="T49" fmla="*/ 894 h 13637"/>
                <a:gd name="T50" fmla="*/ 11840 w 14387"/>
                <a:gd name="T51" fmla="*/ 1014 h 13637"/>
                <a:gd name="T52" fmla="*/ 12680 w 14387"/>
                <a:gd name="T53" fmla="*/ 357 h 13637"/>
                <a:gd name="T54" fmla="*/ 13485 w 14387"/>
                <a:gd name="T55" fmla="*/ 718 h 13637"/>
                <a:gd name="T56" fmla="*/ 13812 w 14387"/>
                <a:gd name="T57" fmla="*/ 2019 h 13637"/>
                <a:gd name="T58" fmla="*/ 14343 w 14387"/>
                <a:gd name="T59" fmla="*/ 2628 h 13637"/>
                <a:gd name="T60" fmla="*/ 14087 w 14387"/>
                <a:gd name="T61" fmla="*/ 3450 h 13637"/>
                <a:gd name="T62" fmla="*/ 13437 w 14387"/>
                <a:gd name="T63" fmla="*/ 3985 h 13637"/>
                <a:gd name="T64" fmla="*/ 13139 w 14387"/>
                <a:gd name="T65" fmla="*/ 4887 h 13637"/>
                <a:gd name="T66" fmla="*/ 12755 w 14387"/>
                <a:gd name="T67" fmla="*/ 5747 h 13637"/>
                <a:gd name="T68" fmla="*/ 12420 w 14387"/>
                <a:gd name="T69" fmla="*/ 6297 h 13637"/>
                <a:gd name="T70" fmla="*/ 12098 w 14387"/>
                <a:gd name="T71" fmla="*/ 7371 h 13637"/>
                <a:gd name="T72" fmla="*/ 11472 w 14387"/>
                <a:gd name="T73" fmla="*/ 8095 h 13637"/>
                <a:gd name="T74" fmla="*/ 11249 w 14387"/>
                <a:gd name="T75" fmla="*/ 8865 h 13637"/>
                <a:gd name="T76" fmla="*/ 10986 w 14387"/>
                <a:gd name="T77" fmla="*/ 9595 h 13637"/>
                <a:gd name="T78" fmla="*/ 10450 w 14387"/>
                <a:gd name="T79" fmla="*/ 10430 h 13637"/>
                <a:gd name="T80" fmla="*/ 9601 w 14387"/>
                <a:gd name="T81" fmla="*/ 9618 h 13637"/>
                <a:gd name="T82" fmla="*/ 8897 w 14387"/>
                <a:gd name="T83" fmla="*/ 9834 h 13637"/>
                <a:gd name="T84" fmla="*/ 8187 w 14387"/>
                <a:gd name="T85" fmla="*/ 10571 h 13637"/>
                <a:gd name="T86" fmla="*/ 7519 w 14387"/>
                <a:gd name="T87" fmla="*/ 11196 h 13637"/>
                <a:gd name="T88" fmla="*/ 7414 w 14387"/>
                <a:gd name="T89" fmla="*/ 11917 h 13637"/>
                <a:gd name="T90" fmla="*/ 7130 w 14387"/>
                <a:gd name="T91" fmla="*/ 12682 h 13637"/>
                <a:gd name="T92" fmla="*/ 7039 w 14387"/>
                <a:gd name="T93" fmla="*/ 13363 h 13637"/>
                <a:gd name="T94" fmla="*/ 6654 w 14387"/>
                <a:gd name="T95" fmla="*/ 12729 h 13637"/>
                <a:gd name="T96" fmla="*/ 6463 w 14387"/>
                <a:gd name="T97" fmla="*/ 13222 h 13637"/>
                <a:gd name="T98" fmla="*/ 5535 w 14387"/>
                <a:gd name="T99" fmla="*/ 13389 h 13637"/>
                <a:gd name="T100" fmla="*/ 5020 w 14387"/>
                <a:gd name="T101" fmla="*/ 13460 h 13637"/>
                <a:gd name="T102" fmla="*/ 4437 w 14387"/>
                <a:gd name="T103" fmla="*/ 13515 h 13637"/>
                <a:gd name="T104" fmla="*/ 3751 w 14387"/>
                <a:gd name="T105" fmla="*/ 13365 h 13637"/>
                <a:gd name="T106" fmla="*/ 3432 w 14387"/>
                <a:gd name="T107" fmla="*/ 12710 h 13637"/>
                <a:gd name="T108" fmla="*/ 2988 w 14387"/>
                <a:gd name="T109" fmla="*/ 11804 h 13637"/>
                <a:gd name="T110" fmla="*/ 2684 w 14387"/>
                <a:gd name="T111" fmla="*/ 11216 h 13637"/>
                <a:gd name="T112" fmla="*/ 1929 w 14387"/>
                <a:gd name="T113" fmla="*/ 10569 h 13637"/>
                <a:gd name="T114" fmla="*/ 890 w 14387"/>
                <a:gd name="T115" fmla="*/ 10343 h 136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387" h="13637">
                  <a:moveTo>
                    <a:pt x="659" y="10386"/>
                  </a:moveTo>
                  <a:lnTo>
                    <a:pt x="561" y="10435"/>
                  </a:lnTo>
                  <a:lnTo>
                    <a:pt x="294" y="10452"/>
                  </a:lnTo>
                  <a:lnTo>
                    <a:pt x="159" y="10419"/>
                  </a:lnTo>
                  <a:lnTo>
                    <a:pt x="50" y="10435"/>
                  </a:lnTo>
                  <a:lnTo>
                    <a:pt x="0" y="10367"/>
                  </a:lnTo>
                  <a:lnTo>
                    <a:pt x="27" y="10280"/>
                  </a:lnTo>
                  <a:lnTo>
                    <a:pt x="43" y="10181"/>
                  </a:lnTo>
                  <a:lnTo>
                    <a:pt x="43" y="9929"/>
                  </a:lnTo>
                  <a:lnTo>
                    <a:pt x="29" y="9877"/>
                  </a:lnTo>
                  <a:lnTo>
                    <a:pt x="60" y="9839"/>
                  </a:lnTo>
                  <a:lnTo>
                    <a:pt x="40" y="9780"/>
                  </a:lnTo>
                  <a:lnTo>
                    <a:pt x="65" y="9730"/>
                  </a:lnTo>
                  <a:lnTo>
                    <a:pt x="47" y="9679"/>
                  </a:lnTo>
                  <a:lnTo>
                    <a:pt x="32" y="9584"/>
                  </a:lnTo>
                  <a:lnTo>
                    <a:pt x="35" y="9475"/>
                  </a:lnTo>
                  <a:lnTo>
                    <a:pt x="58" y="9374"/>
                  </a:lnTo>
                  <a:lnTo>
                    <a:pt x="62" y="9292"/>
                  </a:lnTo>
                  <a:lnTo>
                    <a:pt x="46" y="9222"/>
                  </a:lnTo>
                  <a:lnTo>
                    <a:pt x="57" y="9146"/>
                  </a:lnTo>
                  <a:lnTo>
                    <a:pt x="46" y="9104"/>
                  </a:lnTo>
                  <a:lnTo>
                    <a:pt x="35" y="9044"/>
                  </a:lnTo>
                  <a:lnTo>
                    <a:pt x="39" y="8985"/>
                  </a:lnTo>
                  <a:lnTo>
                    <a:pt x="50" y="8938"/>
                  </a:lnTo>
                  <a:lnTo>
                    <a:pt x="40" y="8837"/>
                  </a:lnTo>
                  <a:lnTo>
                    <a:pt x="57" y="8745"/>
                  </a:lnTo>
                  <a:lnTo>
                    <a:pt x="85" y="8641"/>
                  </a:lnTo>
                  <a:lnTo>
                    <a:pt x="85" y="8599"/>
                  </a:lnTo>
                  <a:lnTo>
                    <a:pt x="101" y="8492"/>
                  </a:lnTo>
                  <a:lnTo>
                    <a:pt x="104" y="8421"/>
                  </a:lnTo>
                  <a:lnTo>
                    <a:pt x="116" y="8354"/>
                  </a:lnTo>
                  <a:lnTo>
                    <a:pt x="138" y="8302"/>
                  </a:lnTo>
                  <a:lnTo>
                    <a:pt x="148" y="8190"/>
                  </a:lnTo>
                  <a:lnTo>
                    <a:pt x="132" y="8109"/>
                  </a:lnTo>
                  <a:lnTo>
                    <a:pt x="145" y="7943"/>
                  </a:lnTo>
                  <a:lnTo>
                    <a:pt x="140" y="7804"/>
                  </a:lnTo>
                  <a:lnTo>
                    <a:pt x="119" y="7704"/>
                  </a:lnTo>
                  <a:lnTo>
                    <a:pt x="140" y="7603"/>
                  </a:lnTo>
                  <a:lnTo>
                    <a:pt x="141" y="7413"/>
                  </a:lnTo>
                  <a:lnTo>
                    <a:pt x="181" y="7360"/>
                  </a:lnTo>
                  <a:lnTo>
                    <a:pt x="218" y="7214"/>
                  </a:lnTo>
                  <a:lnTo>
                    <a:pt x="173" y="7168"/>
                  </a:lnTo>
                  <a:lnTo>
                    <a:pt x="174" y="7018"/>
                  </a:lnTo>
                  <a:lnTo>
                    <a:pt x="217" y="6870"/>
                  </a:lnTo>
                  <a:lnTo>
                    <a:pt x="267" y="6797"/>
                  </a:lnTo>
                  <a:lnTo>
                    <a:pt x="333" y="6773"/>
                  </a:lnTo>
                  <a:lnTo>
                    <a:pt x="433" y="6772"/>
                  </a:lnTo>
                  <a:lnTo>
                    <a:pt x="688" y="6473"/>
                  </a:lnTo>
                  <a:lnTo>
                    <a:pt x="735" y="6372"/>
                  </a:lnTo>
                  <a:lnTo>
                    <a:pt x="730" y="6175"/>
                  </a:lnTo>
                  <a:lnTo>
                    <a:pt x="777" y="6078"/>
                  </a:lnTo>
                  <a:lnTo>
                    <a:pt x="804" y="5968"/>
                  </a:lnTo>
                  <a:lnTo>
                    <a:pt x="865" y="5927"/>
                  </a:lnTo>
                  <a:lnTo>
                    <a:pt x="912" y="5818"/>
                  </a:lnTo>
                  <a:lnTo>
                    <a:pt x="997" y="5681"/>
                  </a:lnTo>
                  <a:lnTo>
                    <a:pt x="1085" y="5576"/>
                  </a:lnTo>
                  <a:lnTo>
                    <a:pt x="1154" y="5538"/>
                  </a:lnTo>
                  <a:lnTo>
                    <a:pt x="1207" y="5488"/>
                  </a:lnTo>
                  <a:lnTo>
                    <a:pt x="1253" y="5436"/>
                  </a:lnTo>
                  <a:lnTo>
                    <a:pt x="1253" y="5338"/>
                  </a:lnTo>
                  <a:lnTo>
                    <a:pt x="1292" y="5240"/>
                  </a:lnTo>
                  <a:lnTo>
                    <a:pt x="1328" y="5211"/>
                  </a:lnTo>
                  <a:lnTo>
                    <a:pt x="1306" y="5168"/>
                  </a:lnTo>
                  <a:lnTo>
                    <a:pt x="1344" y="5116"/>
                  </a:lnTo>
                  <a:lnTo>
                    <a:pt x="1260" y="5070"/>
                  </a:lnTo>
                  <a:lnTo>
                    <a:pt x="1259" y="4871"/>
                  </a:lnTo>
                  <a:lnTo>
                    <a:pt x="1348" y="4819"/>
                  </a:lnTo>
                  <a:lnTo>
                    <a:pt x="1408" y="4743"/>
                  </a:lnTo>
                  <a:lnTo>
                    <a:pt x="1432" y="4625"/>
                  </a:lnTo>
                  <a:lnTo>
                    <a:pt x="1420" y="4292"/>
                  </a:lnTo>
                  <a:lnTo>
                    <a:pt x="1431" y="4175"/>
                  </a:lnTo>
                  <a:lnTo>
                    <a:pt x="1430" y="4062"/>
                  </a:lnTo>
                  <a:lnTo>
                    <a:pt x="1441" y="3970"/>
                  </a:lnTo>
                  <a:lnTo>
                    <a:pt x="1356" y="3842"/>
                  </a:lnTo>
                  <a:lnTo>
                    <a:pt x="1308" y="3738"/>
                  </a:lnTo>
                  <a:lnTo>
                    <a:pt x="1138" y="3543"/>
                  </a:lnTo>
                  <a:lnTo>
                    <a:pt x="1138" y="3442"/>
                  </a:lnTo>
                  <a:lnTo>
                    <a:pt x="1183" y="3342"/>
                  </a:lnTo>
                  <a:lnTo>
                    <a:pt x="1138" y="3296"/>
                  </a:lnTo>
                  <a:lnTo>
                    <a:pt x="1135" y="3197"/>
                  </a:lnTo>
                  <a:lnTo>
                    <a:pt x="1182" y="3146"/>
                  </a:lnTo>
                  <a:lnTo>
                    <a:pt x="1224" y="3045"/>
                  </a:lnTo>
                  <a:lnTo>
                    <a:pt x="1228" y="2996"/>
                  </a:lnTo>
                  <a:lnTo>
                    <a:pt x="1262" y="2953"/>
                  </a:lnTo>
                  <a:lnTo>
                    <a:pt x="1237" y="2850"/>
                  </a:lnTo>
                  <a:lnTo>
                    <a:pt x="1270" y="2797"/>
                  </a:lnTo>
                  <a:lnTo>
                    <a:pt x="1231" y="2752"/>
                  </a:lnTo>
                  <a:lnTo>
                    <a:pt x="1240" y="2615"/>
                  </a:lnTo>
                  <a:lnTo>
                    <a:pt x="1207" y="2515"/>
                  </a:lnTo>
                  <a:lnTo>
                    <a:pt x="1232" y="2412"/>
                  </a:lnTo>
                  <a:lnTo>
                    <a:pt x="1245" y="2311"/>
                  </a:lnTo>
                  <a:lnTo>
                    <a:pt x="1276" y="2201"/>
                  </a:lnTo>
                  <a:lnTo>
                    <a:pt x="1315" y="2107"/>
                  </a:lnTo>
                  <a:lnTo>
                    <a:pt x="1330" y="2008"/>
                  </a:lnTo>
                  <a:lnTo>
                    <a:pt x="1351" y="1925"/>
                  </a:lnTo>
                  <a:lnTo>
                    <a:pt x="1447" y="1810"/>
                  </a:lnTo>
                  <a:lnTo>
                    <a:pt x="1450" y="1755"/>
                  </a:lnTo>
                  <a:lnTo>
                    <a:pt x="1486" y="1710"/>
                  </a:lnTo>
                  <a:lnTo>
                    <a:pt x="1523" y="1616"/>
                  </a:lnTo>
                  <a:lnTo>
                    <a:pt x="1788" y="1464"/>
                  </a:lnTo>
                  <a:lnTo>
                    <a:pt x="1830" y="1359"/>
                  </a:lnTo>
                  <a:lnTo>
                    <a:pt x="1916" y="1268"/>
                  </a:lnTo>
                  <a:lnTo>
                    <a:pt x="1960" y="1165"/>
                  </a:lnTo>
                  <a:lnTo>
                    <a:pt x="2000" y="1116"/>
                  </a:lnTo>
                  <a:lnTo>
                    <a:pt x="1959" y="1064"/>
                  </a:lnTo>
                  <a:lnTo>
                    <a:pt x="1960" y="868"/>
                  </a:lnTo>
                  <a:lnTo>
                    <a:pt x="1998" y="819"/>
                  </a:lnTo>
                  <a:lnTo>
                    <a:pt x="1934" y="760"/>
                  </a:lnTo>
                  <a:lnTo>
                    <a:pt x="1975" y="708"/>
                  </a:lnTo>
                  <a:lnTo>
                    <a:pt x="1938" y="664"/>
                  </a:lnTo>
                  <a:lnTo>
                    <a:pt x="1975" y="612"/>
                  </a:lnTo>
                  <a:lnTo>
                    <a:pt x="1975" y="561"/>
                  </a:lnTo>
                  <a:lnTo>
                    <a:pt x="2025" y="507"/>
                  </a:lnTo>
                  <a:lnTo>
                    <a:pt x="2189" y="365"/>
                  </a:lnTo>
                  <a:lnTo>
                    <a:pt x="2318" y="316"/>
                  </a:lnTo>
                  <a:lnTo>
                    <a:pt x="2665" y="117"/>
                  </a:lnTo>
                  <a:lnTo>
                    <a:pt x="3101" y="118"/>
                  </a:lnTo>
                  <a:lnTo>
                    <a:pt x="3177" y="63"/>
                  </a:lnTo>
                  <a:lnTo>
                    <a:pt x="3297" y="55"/>
                  </a:lnTo>
                  <a:lnTo>
                    <a:pt x="3406" y="16"/>
                  </a:lnTo>
                  <a:lnTo>
                    <a:pt x="3528" y="15"/>
                  </a:lnTo>
                  <a:lnTo>
                    <a:pt x="3641" y="0"/>
                  </a:lnTo>
                  <a:lnTo>
                    <a:pt x="3748" y="19"/>
                  </a:lnTo>
                  <a:lnTo>
                    <a:pt x="3832" y="118"/>
                  </a:lnTo>
                  <a:lnTo>
                    <a:pt x="3925" y="170"/>
                  </a:lnTo>
                  <a:lnTo>
                    <a:pt x="4430" y="360"/>
                  </a:lnTo>
                  <a:lnTo>
                    <a:pt x="4708" y="474"/>
                  </a:lnTo>
                  <a:lnTo>
                    <a:pt x="4809" y="583"/>
                  </a:lnTo>
                  <a:lnTo>
                    <a:pt x="4813" y="730"/>
                  </a:lnTo>
                  <a:lnTo>
                    <a:pt x="4782" y="835"/>
                  </a:lnTo>
                  <a:lnTo>
                    <a:pt x="4906" y="907"/>
                  </a:lnTo>
                  <a:lnTo>
                    <a:pt x="5041" y="944"/>
                  </a:lnTo>
                  <a:lnTo>
                    <a:pt x="5116" y="1009"/>
                  </a:lnTo>
                  <a:lnTo>
                    <a:pt x="5292" y="1394"/>
                  </a:lnTo>
                  <a:lnTo>
                    <a:pt x="5350" y="1329"/>
                  </a:lnTo>
                  <a:lnTo>
                    <a:pt x="5440" y="1279"/>
                  </a:lnTo>
                  <a:lnTo>
                    <a:pt x="5529" y="1181"/>
                  </a:lnTo>
                  <a:lnTo>
                    <a:pt x="5662" y="1129"/>
                  </a:lnTo>
                  <a:lnTo>
                    <a:pt x="5791" y="1127"/>
                  </a:lnTo>
                  <a:lnTo>
                    <a:pt x="5881" y="1050"/>
                  </a:lnTo>
                  <a:lnTo>
                    <a:pt x="6001" y="933"/>
                  </a:lnTo>
                  <a:lnTo>
                    <a:pt x="6132" y="933"/>
                  </a:lnTo>
                  <a:lnTo>
                    <a:pt x="6394" y="833"/>
                  </a:lnTo>
                  <a:lnTo>
                    <a:pt x="6526" y="833"/>
                  </a:lnTo>
                  <a:lnTo>
                    <a:pt x="6698" y="885"/>
                  </a:lnTo>
                  <a:lnTo>
                    <a:pt x="6740" y="983"/>
                  </a:lnTo>
                  <a:lnTo>
                    <a:pt x="6805" y="1048"/>
                  </a:lnTo>
                  <a:lnTo>
                    <a:pt x="6866" y="1078"/>
                  </a:lnTo>
                  <a:lnTo>
                    <a:pt x="6974" y="1081"/>
                  </a:lnTo>
                  <a:lnTo>
                    <a:pt x="7142" y="1216"/>
                  </a:lnTo>
                  <a:lnTo>
                    <a:pt x="7431" y="1428"/>
                  </a:lnTo>
                  <a:lnTo>
                    <a:pt x="7560" y="1477"/>
                  </a:lnTo>
                  <a:lnTo>
                    <a:pt x="7646" y="1525"/>
                  </a:lnTo>
                  <a:lnTo>
                    <a:pt x="7701" y="1563"/>
                  </a:lnTo>
                  <a:lnTo>
                    <a:pt x="7880" y="1519"/>
                  </a:lnTo>
                  <a:lnTo>
                    <a:pt x="8012" y="1467"/>
                  </a:lnTo>
                  <a:lnTo>
                    <a:pt x="8147" y="1516"/>
                  </a:lnTo>
                  <a:lnTo>
                    <a:pt x="8322" y="1570"/>
                  </a:lnTo>
                  <a:lnTo>
                    <a:pt x="8577" y="1567"/>
                  </a:lnTo>
                  <a:lnTo>
                    <a:pt x="8631" y="1371"/>
                  </a:lnTo>
                  <a:lnTo>
                    <a:pt x="8779" y="1265"/>
                  </a:lnTo>
                  <a:lnTo>
                    <a:pt x="8818" y="1119"/>
                  </a:lnTo>
                  <a:lnTo>
                    <a:pt x="8908" y="1016"/>
                  </a:lnTo>
                  <a:lnTo>
                    <a:pt x="9083" y="915"/>
                  </a:lnTo>
                  <a:lnTo>
                    <a:pt x="9226" y="879"/>
                  </a:lnTo>
                  <a:lnTo>
                    <a:pt x="9346" y="838"/>
                  </a:lnTo>
                  <a:lnTo>
                    <a:pt x="9477" y="853"/>
                  </a:lnTo>
                  <a:lnTo>
                    <a:pt x="9583" y="794"/>
                  </a:lnTo>
                  <a:lnTo>
                    <a:pt x="9677" y="845"/>
                  </a:lnTo>
                  <a:lnTo>
                    <a:pt x="9901" y="791"/>
                  </a:lnTo>
                  <a:lnTo>
                    <a:pt x="10199" y="769"/>
                  </a:lnTo>
                  <a:lnTo>
                    <a:pt x="10370" y="740"/>
                  </a:lnTo>
                  <a:lnTo>
                    <a:pt x="10532" y="778"/>
                  </a:lnTo>
                  <a:lnTo>
                    <a:pt x="10693" y="827"/>
                  </a:lnTo>
                  <a:lnTo>
                    <a:pt x="10879" y="894"/>
                  </a:lnTo>
                  <a:lnTo>
                    <a:pt x="11030" y="996"/>
                  </a:lnTo>
                  <a:lnTo>
                    <a:pt x="11197" y="1065"/>
                  </a:lnTo>
                  <a:lnTo>
                    <a:pt x="11327" y="1165"/>
                  </a:lnTo>
                  <a:lnTo>
                    <a:pt x="11500" y="1117"/>
                  </a:lnTo>
                  <a:lnTo>
                    <a:pt x="11619" y="1092"/>
                  </a:lnTo>
                  <a:lnTo>
                    <a:pt x="11702" y="1108"/>
                  </a:lnTo>
                  <a:lnTo>
                    <a:pt x="11840" y="1014"/>
                  </a:lnTo>
                  <a:lnTo>
                    <a:pt x="11928" y="914"/>
                  </a:lnTo>
                  <a:lnTo>
                    <a:pt x="12061" y="863"/>
                  </a:lnTo>
                  <a:lnTo>
                    <a:pt x="12143" y="762"/>
                  </a:lnTo>
                  <a:lnTo>
                    <a:pt x="12224" y="613"/>
                  </a:lnTo>
                  <a:lnTo>
                    <a:pt x="12378" y="528"/>
                  </a:lnTo>
                  <a:lnTo>
                    <a:pt x="12621" y="473"/>
                  </a:lnTo>
                  <a:lnTo>
                    <a:pt x="12680" y="357"/>
                  </a:lnTo>
                  <a:lnTo>
                    <a:pt x="12755" y="252"/>
                  </a:lnTo>
                  <a:lnTo>
                    <a:pt x="12902" y="225"/>
                  </a:lnTo>
                  <a:lnTo>
                    <a:pt x="13121" y="223"/>
                  </a:lnTo>
                  <a:lnTo>
                    <a:pt x="13227" y="412"/>
                  </a:lnTo>
                  <a:lnTo>
                    <a:pt x="13351" y="568"/>
                  </a:lnTo>
                  <a:lnTo>
                    <a:pt x="13371" y="673"/>
                  </a:lnTo>
                  <a:lnTo>
                    <a:pt x="13485" y="718"/>
                  </a:lnTo>
                  <a:lnTo>
                    <a:pt x="13525" y="865"/>
                  </a:lnTo>
                  <a:lnTo>
                    <a:pt x="13602" y="980"/>
                  </a:lnTo>
                  <a:lnTo>
                    <a:pt x="13646" y="1077"/>
                  </a:lnTo>
                  <a:lnTo>
                    <a:pt x="13736" y="1482"/>
                  </a:lnTo>
                  <a:lnTo>
                    <a:pt x="13781" y="1631"/>
                  </a:lnTo>
                  <a:lnTo>
                    <a:pt x="13817" y="1888"/>
                  </a:lnTo>
                  <a:lnTo>
                    <a:pt x="13812" y="2019"/>
                  </a:lnTo>
                  <a:lnTo>
                    <a:pt x="13871" y="2102"/>
                  </a:lnTo>
                  <a:lnTo>
                    <a:pt x="14089" y="2106"/>
                  </a:lnTo>
                  <a:lnTo>
                    <a:pt x="14209" y="2171"/>
                  </a:lnTo>
                  <a:lnTo>
                    <a:pt x="14326" y="2291"/>
                  </a:lnTo>
                  <a:lnTo>
                    <a:pt x="14359" y="2360"/>
                  </a:lnTo>
                  <a:lnTo>
                    <a:pt x="14387" y="2500"/>
                  </a:lnTo>
                  <a:lnTo>
                    <a:pt x="14343" y="2628"/>
                  </a:lnTo>
                  <a:lnTo>
                    <a:pt x="14343" y="2752"/>
                  </a:lnTo>
                  <a:lnTo>
                    <a:pt x="14290" y="2893"/>
                  </a:lnTo>
                  <a:lnTo>
                    <a:pt x="14313" y="2984"/>
                  </a:lnTo>
                  <a:lnTo>
                    <a:pt x="14370" y="3096"/>
                  </a:lnTo>
                  <a:lnTo>
                    <a:pt x="14343" y="3247"/>
                  </a:lnTo>
                  <a:lnTo>
                    <a:pt x="14189" y="3388"/>
                  </a:lnTo>
                  <a:lnTo>
                    <a:pt x="14087" y="3450"/>
                  </a:lnTo>
                  <a:lnTo>
                    <a:pt x="14012" y="3519"/>
                  </a:lnTo>
                  <a:lnTo>
                    <a:pt x="13856" y="3633"/>
                  </a:lnTo>
                  <a:lnTo>
                    <a:pt x="13735" y="3631"/>
                  </a:lnTo>
                  <a:lnTo>
                    <a:pt x="13623" y="3579"/>
                  </a:lnTo>
                  <a:lnTo>
                    <a:pt x="13510" y="3757"/>
                  </a:lnTo>
                  <a:lnTo>
                    <a:pt x="13452" y="3885"/>
                  </a:lnTo>
                  <a:lnTo>
                    <a:pt x="13437" y="3985"/>
                  </a:lnTo>
                  <a:lnTo>
                    <a:pt x="13287" y="4113"/>
                  </a:lnTo>
                  <a:lnTo>
                    <a:pt x="13362" y="4161"/>
                  </a:lnTo>
                  <a:lnTo>
                    <a:pt x="13317" y="4321"/>
                  </a:lnTo>
                  <a:lnTo>
                    <a:pt x="13308" y="4425"/>
                  </a:lnTo>
                  <a:lnTo>
                    <a:pt x="13146" y="4608"/>
                  </a:lnTo>
                  <a:lnTo>
                    <a:pt x="13104" y="4756"/>
                  </a:lnTo>
                  <a:lnTo>
                    <a:pt x="13139" y="4887"/>
                  </a:lnTo>
                  <a:lnTo>
                    <a:pt x="13146" y="5052"/>
                  </a:lnTo>
                  <a:lnTo>
                    <a:pt x="13076" y="5127"/>
                  </a:lnTo>
                  <a:lnTo>
                    <a:pt x="12999" y="5311"/>
                  </a:lnTo>
                  <a:lnTo>
                    <a:pt x="12885" y="5403"/>
                  </a:lnTo>
                  <a:lnTo>
                    <a:pt x="12810" y="5484"/>
                  </a:lnTo>
                  <a:lnTo>
                    <a:pt x="12797" y="5607"/>
                  </a:lnTo>
                  <a:lnTo>
                    <a:pt x="12755" y="5747"/>
                  </a:lnTo>
                  <a:lnTo>
                    <a:pt x="12807" y="5857"/>
                  </a:lnTo>
                  <a:lnTo>
                    <a:pt x="12807" y="5997"/>
                  </a:lnTo>
                  <a:lnTo>
                    <a:pt x="12819" y="6076"/>
                  </a:lnTo>
                  <a:lnTo>
                    <a:pt x="12756" y="6181"/>
                  </a:lnTo>
                  <a:lnTo>
                    <a:pt x="12627" y="6193"/>
                  </a:lnTo>
                  <a:lnTo>
                    <a:pt x="12507" y="6219"/>
                  </a:lnTo>
                  <a:lnTo>
                    <a:pt x="12420" y="6297"/>
                  </a:lnTo>
                  <a:lnTo>
                    <a:pt x="12363" y="6444"/>
                  </a:lnTo>
                  <a:lnTo>
                    <a:pt x="12365" y="6585"/>
                  </a:lnTo>
                  <a:lnTo>
                    <a:pt x="12323" y="6789"/>
                  </a:lnTo>
                  <a:lnTo>
                    <a:pt x="12323" y="6931"/>
                  </a:lnTo>
                  <a:lnTo>
                    <a:pt x="12299" y="7071"/>
                  </a:lnTo>
                  <a:lnTo>
                    <a:pt x="12153" y="7335"/>
                  </a:lnTo>
                  <a:lnTo>
                    <a:pt x="12098" y="7371"/>
                  </a:lnTo>
                  <a:lnTo>
                    <a:pt x="12018" y="7378"/>
                  </a:lnTo>
                  <a:lnTo>
                    <a:pt x="11879" y="7480"/>
                  </a:lnTo>
                  <a:lnTo>
                    <a:pt x="11750" y="7585"/>
                  </a:lnTo>
                  <a:lnTo>
                    <a:pt x="11630" y="7627"/>
                  </a:lnTo>
                  <a:lnTo>
                    <a:pt x="11541" y="7777"/>
                  </a:lnTo>
                  <a:lnTo>
                    <a:pt x="11529" y="7917"/>
                  </a:lnTo>
                  <a:lnTo>
                    <a:pt x="11472" y="8095"/>
                  </a:lnTo>
                  <a:lnTo>
                    <a:pt x="11429" y="8245"/>
                  </a:lnTo>
                  <a:lnTo>
                    <a:pt x="11414" y="8362"/>
                  </a:lnTo>
                  <a:lnTo>
                    <a:pt x="11411" y="8467"/>
                  </a:lnTo>
                  <a:lnTo>
                    <a:pt x="11357" y="8575"/>
                  </a:lnTo>
                  <a:lnTo>
                    <a:pt x="11363" y="8709"/>
                  </a:lnTo>
                  <a:lnTo>
                    <a:pt x="11357" y="8824"/>
                  </a:lnTo>
                  <a:lnTo>
                    <a:pt x="11249" y="8865"/>
                  </a:lnTo>
                  <a:lnTo>
                    <a:pt x="11155" y="8947"/>
                  </a:lnTo>
                  <a:lnTo>
                    <a:pt x="10984" y="8990"/>
                  </a:lnTo>
                  <a:lnTo>
                    <a:pt x="10984" y="9132"/>
                  </a:lnTo>
                  <a:lnTo>
                    <a:pt x="10974" y="9253"/>
                  </a:lnTo>
                  <a:lnTo>
                    <a:pt x="10944" y="9391"/>
                  </a:lnTo>
                  <a:lnTo>
                    <a:pt x="10989" y="9532"/>
                  </a:lnTo>
                  <a:lnTo>
                    <a:pt x="10986" y="9595"/>
                  </a:lnTo>
                  <a:lnTo>
                    <a:pt x="10896" y="9788"/>
                  </a:lnTo>
                  <a:lnTo>
                    <a:pt x="10725" y="9983"/>
                  </a:lnTo>
                  <a:lnTo>
                    <a:pt x="10680" y="10078"/>
                  </a:lnTo>
                  <a:lnTo>
                    <a:pt x="10681" y="10128"/>
                  </a:lnTo>
                  <a:lnTo>
                    <a:pt x="10593" y="10226"/>
                  </a:lnTo>
                  <a:lnTo>
                    <a:pt x="10555" y="10324"/>
                  </a:lnTo>
                  <a:lnTo>
                    <a:pt x="10450" y="10430"/>
                  </a:lnTo>
                  <a:lnTo>
                    <a:pt x="10340" y="10475"/>
                  </a:lnTo>
                  <a:lnTo>
                    <a:pt x="10259" y="10452"/>
                  </a:lnTo>
                  <a:lnTo>
                    <a:pt x="10201" y="10419"/>
                  </a:lnTo>
                  <a:lnTo>
                    <a:pt x="10119" y="10176"/>
                  </a:lnTo>
                  <a:lnTo>
                    <a:pt x="9987" y="10016"/>
                  </a:lnTo>
                  <a:lnTo>
                    <a:pt x="9819" y="9787"/>
                  </a:lnTo>
                  <a:lnTo>
                    <a:pt x="9601" y="9618"/>
                  </a:lnTo>
                  <a:lnTo>
                    <a:pt x="9502" y="9627"/>
                  </a:lnTo>
                  <a:lnTo>
                    <a:pt x="9357" y="9744"/>
                  </a:lnTo>
                  <a:lnTo>
                    <a:pt x="9305" y="9833"/>
                  </a:lnTo>
                  <a:lnTo>
                    <a:pt x="9211" y="9883"/>
                  </a:lnTo>
                  <a:lnTo>
                    <a:pt x="9043" y="9869"/>
                  </a:lnTo>
                  <a:lnTo>
                    <a:pt x="8982" y="9834"/>
                  </a:lnTo>
                  <a:lnTo>
                    <a:pt x="8897" y="9834"/>
                  </a:lnTo>
                  <a:lnTo>
                    <a:pt x="8796" y="9891"/>
                  </a:lnTo>
                  <a:lnTo>
                    <a:pt x="8740" y="9967"/>
                  </a:lnTo>
                  <a:lnTo>
                    <a:pt x="8653" y="10030"/>
                  </a:lnTo>
                  <a:lnTo>
                    <a:pt x="8569" y="10131"/>
                  </a:lnTo>
                  <a:lnTo>
                    <a:pt x="8429" y="10141"/>
                  </a:lnTo>
                  <a:lnTo>
                    <a:pt x="8325" y="10337"/>
                  </a:lnTo>
                  <a:lnTo>
                    <a:pt x="8187" y="10571"/>
                  </a:lnTo>
                  <a:lnTo>
                    <a:pt x="8117" y="10571"/>
                  </a:lnTo>
                  <a:lnTo>
                    <a:pt x="8004" y="10610"/>
                  </a:lnTo>
                  <a:lnTo>
                    <a:pt x="7929" y="10721"/>
                  </a:lnTo>
                  <a:lnTo>
                    <a:pt x="7908" y="10901"/>
                  </a:lnTo>
                  <a:lnTo>
                    <a:pt x="7720" y="11112"/>
                  </a:lnTo>
                  <a:lnTo>
                    <a:pt x="7624" y="11205"/>
                  </a:lnTo>
                  <a:lnTo>
                    <a:pt x="7519" y="11196"/>
                  </a:lnTo>
                  <a:lnTo>
                    <a:pt x="7439" y="11221"/>
                  </a:lnTo>
                  <a:lnTo>
                    <a:pt x="7434" y="11289"/>
                  </a:lnTo>
                  <a:lnTo>
                    <a:pt x="7389" y="11490"/>
                  </a:lnTo>
                  <a:lnTo>
                    <a:pt x="7334" y="11562"/>
                  </a:lnTo>
                  <a:lnTo>
                    <a:pt x="7304" y="11641"/>
                  </a:lnTo>
                  <a:lnTo>
                    <a:pt x="7473" y="11842"/>
                  </a:lnTo>
                  <a:lnTo>
                    <a:pt x="7414" y="11917"/>
                  </a:lnTo>
                  <a:lnTo>
                    <a:pt x="7345" y="11988"/>
                  </a:lnTo>
                  <a:lnTo>
                    <a:pt x="7334" y="12075"/>
                  </a:lnTo>
                  <a:lnTo>
                    <a:pt x="7387" y="12211"/>
                  </a:lnTo>
                  <a:lnTo>
                    <a:pt x="7384" y="12321"/>
                  </a:lnTo>
                  <a:lnTo>
                    <a:pt x="7318" y="12473"/>
                  </a:lnTo>
                  <a:lnTo>
                    <a:pt x="7261" y="12581"/>
                  </a:lnTo>
                  <a:lnTo>
                    <a:pt x="7130" y="12682"/>
                  </a:lnTo>
                  <a:lnTo>
                    <a:pt x="7136" y="12785"/>
                  </a:lnTo>
                  <a:lnTo>
                    <a:pt x="7087" y="12878"/>
                  </a:lnTo>
                  <a:lnTo>
                    <a:pt x="7043" y="12989"/>
                  </a:lnTo>
                  <a:lnTo>
                    <a:pt x="7086" y="13093"/>
                  </a:lnTo>
                  <a:lnTo>
                    <a:pt x="7130" y="13218"/>
                  </a:lnTo>
                  <a:lnTo>
                    <a:pt x="7131" y="13321"/>
                  </a:lnTo>
                  <a:lnTo>
                    <a:pt x="7039" y="13363"/>
                  </a:lnTo>
                  <a:lnTo>
                    <a:pt x="6911" y="13143"/>
                  </a:lnTo>
                  <a:lnTo>
                    <a:pt x="6880" y="13039"/>
                  </a:lnTo>
                  <a:lnTo>
                    <a:pt x="6842" y="12954"/>
                  </a:lnTo>
                  <a:lnTo>
                    <a:pt x="6797" y="12878"/>
                  </a:lnTo>
                  <a:lnTo>
                    <a:pt x="6740" y="12830"/>
                  </a:lnTo>
                  <a:lnTo>
                    <a:pt x="6712" y="12773"/>
                  </a:lnTo>
                  <a:lnTo>
                    <a:pt x="6654" y="12729"/>
                  </a:lnTo>
                  <a:lnTo>
                    <a:pt x="6599" y="12625"/>
                  </a:lnTo>
                  <a:lnTo>
                    <a:pt x="6483" y="12579"/>
                  </a:lnTo>
                  <a:lnTo>
                    <a:pt x="6507" y="12664"/>
                  </a:lnTo>
                  <a:lnTo>
                    <a:pt x="6577" y="12829"/>
                  </a:lnTo>
                  <a:lnTo>
                    <a:pt x="6646" y="13026"/>
                  </a:lnTo>
                  <a:lnTo>
                    <a:pt x="6615" y="13148"/>
                  </a:lnTo>
                  <a:lnTo>
                    <a:pt x="6463" y="13222"/>
                  </a:lnTo>
                  <a:lnTo>
                    <a:pt x="6243" y="13222"/>
                  </a:lnTo>
                  <a:lnTo>
                    <a:pt x="6154" y="13273"/>
                  </a:lnTo>
                  <a:lnTo>
                    <a:pt x="6072" y="13370"/>
                  </a:lnTo>
                  <a:lnTo>
                    <a:pt x="5852" y="13371"/>
                  </a:lnTo>
                  <a:lnTo>
                    <a:pt x="5716" y="13281"/>
                  </a:lnTo>
                  <a:lnTo>
                    <a:pt x="5629" y="13330"/>
                  </a:lnTo>
                  <a:lnTo>
                    <a:pt x="5535" y="13389"/>
                  </a:lnTo>
                  <a:lnTo>
                    <a:pt x="5480" y="13521"/>
                  </a:lnTo>
                  <a:lnTo>
                    <a:pt x="5422" y="13605"/>
                  </a:lnTo>
                  <a:lnTo>
                    <a:pt x="5317" y="13575"/>
                  </a:lnTo>
                  <a:lnTo>
                    <a:pt x="5253" y="13510"/>
                  </a:lnTo>
                  <a:lnTo>
                    <a:pt x="5163" y="13457"/>
                  </a:lnTo>
                  <a:lnTo>
                    <a:pt x="5079" y="13433"/>
                  </a:lnTo>
                  <a:lnTo>
                    <a:pt x="5020" y="13460"/>
                  </a:lnTo>
                  <a:lnTo>
                    <a:pt x="4918" y="13499"/>
                  </a:lnTo>
                  <a:lnTo>
                    <a:pt x="4834" y="13515"/>
                  </a:lnTo>
                  <a:lnTo>
                    <a:pt x="4771" y="13507"/>
                  </a:lnTo>
                  <a:lnTo>
                    <a:pt x="4647" y="13556"/>
                  </a:lnTo>
                  <a:lnTo>
                    <a:pt x="4609" y="13543"/>
                  </a:lnTo>
                  <a:lnTo>
                    <a:pt x="4536" y="13447"/>
                  </a:lnTo>
                  <a:lnTo>
                    <a:pt x="4437" y="13515"/>
                  </a:lnTo>
                  <a:lnTo>
                    <a:pt x="4281" y="13578"/>
                  </a:lnTo>
                  <a:lnTo>
                    <a:pt x="4211" y="13637"/>
                  </a:lnTo>
                  <a:lnTo>
                    <a:pt x="4107" y="13630"/>
                  </a:lnTo>
                  <a:lnTo>
                    <a:pt x="4004" y="13562"/>
                  </a:lnTo>
                  <a:lnTo>
                    <a:pt x="3880" y="13564"/>
                  </a:lnTo>
                  <a:lnTo>
                    <a:pt x="3806" y="13496"/>
                  </a:lnTo>
                  <a:lnTo>
                    <a:pt x="3751" y="13365"/>
                  </a:lnTo>
                  <a:lnTo>
                    <a:pt x="3665" y="13414"/>
                  </a:lnTo>
                  <a:lnTo>
                    <a:pt x="3577" y="13368"/>
                  </a:lnTo>
                  <a:lnTo>
                    <a:pt x="3548" y="13308"/>
                  </a:lnTo>
                  <a:lnTo>
                    <a:pt x="3542" y="13192"/>
                  </a:lnTo>
                  <a:lnTo>
                    <a:pt x="3505" y="13067"/>
                  </a:lnTo>
                  <a:lnTo>
                    <a:pt x="3506" y="12968"/>
                  </a:lnTo>
                  <a:lnTo>
                    <a:pt x="3432" y="12710"/>
                  </a:lnTo>
                  <a:lnTo>
                    <a:pt x="3300" y="12451"/>
                  </a:lnTo>
                  <a:lnTo>
                    <a:pt x="3250" y="12402"/>
                  </a:lnTo>
                  <a:lnTo>
                    <a:pt x="3155" y="12249"/>
                  </a:lnTo>
                  <a:lnTo>
                    <a:pt x="3115" y="12141"/>
                  </a:lnTo>
                  <a:lnTo>
                    <a:pt x="3051" y="12035"/>
                  </a:lnTo>
                  <a:lnTo>
                    <a:pt x="3045" y="11939"/>
                  </a:lnTo>
                  <a:lnTo>
                    <a:pt x="2988" y="11804"/>
                  </a:lnTo>
                  <a:lnTo>
                    <a:pt x="2922" y="11692"/>
                  </a:lnTo>
                  <a:lnTo>
                    <a:pt x="2883" y="11545"/>
                  </a:lnTo>
                  <a:lnTo>
                    <a:pt x="2824" y="11482"/>
                  </a:lnTo>
                  <a:lnTo>
                    <a:pt x="2778" y="11392"/>
                  </a:lnTo>
                  <a:lnTo>
                    <a:pt x="2780" y="11302"/>
                  </a:lnTo>
                  <a:lnTo>
                    <a:pt x="2735" y="11290"/>
                  </a:lnTo>
                  <a:lnTo>
                    <a:pt x="2684" y="11216"/>
                  </a:lnTo>
                  <a:lnTo>
                    <a:pt x="2630" y="11136"/>
                  </a:lnTo>
                  <a:lnTo>
                    <a:pt x="2594" y="11063"/>
                  </a:lnTo>
                  <a:lnTo>
                    <a:pt x="2403" y="10864"/>
                  </a:lnTo>
                  <a:lnTo>
                    <a:pt x="2337" y="10769"/>
                  </a:lnTo>
                  <a:lnTo>
                    <a:pt x="2226" y="10656"/>
                  </a:lnTo>
                  <a:lnTo>
                    <a:pt x="2088" y="10588"/>
                  </a:lnTo>
                  <a:lnTo>
                    <a:pt x="1929" y="10569"/>
                  </a:lnTo>
                  <a:lnTo>
                    <a:pt x="1808" y="10516"/>
                  </a:lnTo>
                  <a:lnTo>
                    <a:pt x="1767" y="10467"/>
                  </a:lnTo>
                  <a:lnTo>
                    <a:pt x="1579" y="10444"/>
                  </a:lnTo>
                  <a:lnTo>
                    <a:pt x="1322" y="10444"/>
                  </a:lnTo>
                  <a:lnTo>
                    <a:pt x="1246" y="10388"/>
                  </a:lnTo>
                  <a:lnTo>
                    <a:pt x="1152" y="10394"/>
                  </a:lnTo>
                  <a:lnTo>
                    <a:pt x="890" y="10343"/>
                  </a:lnTo>
                  <a:lnTo>
                    <a:pt x="769" y="10395"/>
                  </a:lnTo>
                  <a:lnTo>
                    <a:pt x="659" y="10386"/>
                  </a:lnTo>
                  <a:close/>
                </a:path>
              </a:pathLst>
            </a:custGeom>
            <a:solidFill>
              <a:srgbClr val="B2D4EF"/>
            </a:solidFill>
            <a:ln w="19050" cmpd="sng">
              <a:noFill/>
              <a:prstDash val="solid"/>
              <a:round/>
              <a:headEnd/>
              <a:tailEnd/>
            </a:ln>
            <a:effectLst/>
          </p:spPr>
          <p:txBody>
            <a:bodyPr/>
            <a:lstStyle/>
            <a:p>
              <a:endParaRPr lang="zh-CN" altLang="en-US" kern="0">
                <a:solidFill>
                  <a:sysClr val="windowText" lastClr="000000"/>
                </a:solidFill>
              </a:endParaRPr>
            </a:p>
          </p:txBody>
        </p:sp>
        <p:grpSp>
          <p:nvGrpSpPr>
            <p:cNvPr id="838" name="Group 837"/>
            <p:cNvGrpSpPr/>
            <p:nvPr/>
          </p:nvGrpSpPr>
          <p:grpSpPr>
            <a:xfrm>
              <a:off x="3595082" y="5149682"/>
              <a:ext cx="1220199" cy="995340"/>
              <a:chOff x="473869" y="1392238"/>
              <a:chExt cx="8196263" cy="4073524"/>
            </a:xfrm>
            <a:solidFill>
              <a:srgbClr val="B2D4EF"/>
            </a:solidFill>
          </p:grpSpPr>
          <p:sp>
            <p:nvSpPr>
              <p:cNvPr id="840" name="Freeform 191"/>
              <p:cNvSpPr>
                <a:spLocks/>
              </p:cNvSpPr>
              <p:nvPr/>
            </p:nvSpPr>
            <p:spPr bwMode="auto">
              <a:xfrm>
                <a:off x="5295107" y="4305300"/>
                <a:ext cx="169863" cy="319087"/>
              </a:xfrm>
              <a:custGeom>
                <a:avLst/>
                <a:gdLst/>
                <a:ahLst/>
                <a:cxnLst>
                  <a:cxn ang="0">
                    <a:pos x="11" y="129"/>
                  </a:cxn>
                  <a:cxn ang="0">
                    <a:pos x="11" y="125"/>
                  </a:cxn>
                  <a:cxn ang="0">
                    <a:pos x="16" y="117"/>
                  </a:cxn>
                  <a:cxn ang="0">
                    <a:pos x="18" y="108"/>
                  </a:cxn>
                  <a:cxn ang="0">
                    <a:pos x="21" y="107"/>
                  </a:cxn>
                  <a:cxn ang="0">
                    <a:pos x="19" y="100"/>
                  </a:cxn>
                  <a:cxn ang="0">
                    <a:pos x="18" y="93"/>
                  </a:cxn>
                  <a:cxn ang="0">
                    <a:pos x="14" y="86"/>
                  </a:cxn>
                  <a:cxn ang="0">
                    <a:pos x="14" y="81"/>
                  </a:cxn>
                  <a:cxn ang="0">
                    <a:pos x="14" y="70"/>
                  </a:cxn>
                  <a:cxn ang="0">
                    <a:pos x="16" y="65"/>
                  </a:cxn>
                  <a:cxn ang="0">
                    <a:pos x="19" y="60"/>
                  </a:cxn>
                  <a:cxn ang="0">
                    <a:pos x="25" y="57"/>
                  </a:cxn>
                  <a:cxn ang="0">
                    <a:pos x="33" y="51"/>
                  </a:cxn>
                  <a:cxn ang="0">
                    <a:pos x="47" y="48"/>
                  </a:cxn>
                  <a:cxn ang="0">
                    <a:pos x="55" y="39"/>
                  </a:cxn>
                  <a:cxn ang="0">
                    <a:pos x="66" y="31"/>
                  </a:cxn>
                  <a:cxn ang="0">
                    <a:pos x="74" y="21"/>
                  </a:cxn>
                  <a:cxn ang="0">
                    <a:pos x="83" y="14"/>
                  </a:cxn>
                  <a:cxn ang="0">
                    <a:pos x="83" y="7"/>
                  </a:cxn>
                  <a:cxn ang="0">
                    <a:pos x="85" y="0"/>
                  </a:cxn>
                  <a:cxn ang="0">
                    <a:pos x="93" y="5"/>
                  </a:cxn>
                  <a:cxn ang="0">
                    <a:pos x="100" y="19"/>
                  </a:cxn>
                  <a:cxn ang="0">
                    <a:pos x="102" y="34"/>
                  </a:cxn>
                  <a:cxn ang="0">
                    <a:pos x="107" y="48"/>
                  </a:cxn>
                  <a:cxn ang="0">
                    <a:pos x="107" y="55"/>
                  </a:cxn>
                  <a:cxn ang="0">
                    <a:pos x="100" y="53"/>
                  </a:cxn>
                  <a:cxn ang="0">
                    <a:pos x="98" y="53"/>
                  </a:cxn>
                  <a:cxn ang="0">
                    <a:pos x="97" y="65"/>
                  </a:cxn>
                  <a:cxn ang="0">
                    <a:pos x="95" y="77"/>
                  </a:cxn>
                  <a:cxn ang="0">
                    <a:pos x="92" y="89"/>
                  </a:cxn>
                  <a:cxn ang="0">
                    <a:pos x="90" y="101"/>
                  </a:cxn>
                  <a:cxn ang="0">
                    <a:pos x="85" y="112"/>
                  </a:cxn>
                  <a:cxn ang="0">
                    <a:pos x="81" y="122"/>
                  </a:cxn>
                  <a:cxn ang="0">
                    <a:pos x="78" y="132"/>
                  </a:cxn>
                  <a:cxn ang="0">
                    <a:pos x="74" y="144"/>
                  </a:cxn>
                  <a:cxn ang="0">
                    <a:pos x="69" y="151"/>
                  </a:cxn>
                  <a:cxn ang="0">
                    <a:pos x="66" y="162"/>
                  </a:cxn>
                  <a:cxn ang="0">
                    <a:pos x="62" y="170"/>
                  </a:cxn>
                  <a:cxn ang="0">
                    <a:pos x="59" y="180"/>
                  </a:cxn>
                  <a:cxn ang="0">
                    <a:pos x="52" y="187"/>
                  </a:cxn>
                  <a:cxn ang="0">
                    <a:pos x="47" y="194"/>
                  </a:cxn>
                  <a:cxn ang="0">
                    <a:pos x="38" y="198"/>
                  </a:cxn>
                  <a:cxn ang="0">
                    <a:pos x="30" y="201"/>
                  </a:cxn>
                  <a:cxn ang="0">
                    <a:pos x="19" y="198"/>
                  </a:cxn>
                  <a:cxn ang="0">
                    <a:pos x="12" y="191"/>
                  </a:cxn>
                  <a:cxn ang="0">
                    <a:pos x="6" y="180"/>
                  </a:cxn>
                  <a:cxn ang="0">
                    <a:pos x="6" y="172"/>
                  </a:cxn>
                  <a:cxn ang="0">
                    <a:pos x="6" y="165"/>
                  </a:cxn>
                  <a:cxn ang="0">
                    <a:pos x="7" y="160"/>
                  </a:cxn>
                  <a:cxn ang="0">
                    <a:pos x="0" y="150"/>
                  </a:cxn>
                  <a:cxn ang="0">
                    <a:pos x="0" y="139"/>
                  </a:cxn>
                  <a:cxn ang="0">
                    <a:pos x="6" y="132"/>
                  </a:cxn>
                  <a:cxn ang="0">
                    <a:pos x="11" y="129"/>
                  </a:cxn>
                </a:cxnLst>
                <a:rect l="0" t="0" r="r" b="b"/>
                <a:pathLst>
                  <a:path w="107" h="201">
                    <a:moveTo>
                      <a:pt x="11" y="129"/>
                    </a:moveTo>
                    <a:lnTo>
                      <a:pt x="11" y="125"/>
                    </a:lnTo>
                    <a:lnTo>
                      <a:pt x="16" y="117"/>
                    </a:lnTo>
                    <a:lnTo>
                      <a:pt x="18" y="108"/>
                    </a:lnTo>
                    <a:lnTo>
                      <a:pt x="21" y="107"/>
                    </a:lnTo>
                    <a:lnTo>
                      <a:pt x="19" y="100"/>
                    </a:lnTo>
                    <a:lnTo>
                      <a:pt x="18" y="93"/>
                    </a:lnTo>
                    <a:lnTo>
                      <a:pt x="14" y="86"/>
                    </a:lnTo>
                    <a:lnTo>
                      <a:pt x="14" y="81"/>
                    </a:lnTo>
                    <a:lnTo>
                      <a:pt x="14" y="70"/>
                    </a:lnTo>
                    <a:lnTo>
                      <a:pt x="16" y="65"/>
                    </a:lnTo>
                    <a:lnTo>
                      <a:pt x="19" y="60"/>
                    </a:lnTo>
                    <a:lnTo>
                      <a:pt x="25" y="57"/>
                    </a:lnTo>
                    <a:lnTo>
                      <a:pt x="33" y="51"/>
                    </a:lnTo>
                    <a:lnTo>
                      <a:pt x="47" y="48"/>
                    </a:lnTo>
                    <a:lnTo>
                      <a:pt x="55" y="39"/>
                    </a:lnTo>
                    <a:lnTo>
                      <a:pt x="66" y="31"/>
                    </a:lnTo>
                    <a:lnTo>
                      <a:pt x="74" y="21"/>
                    </a:lnTo>
                    <a:lnTo>
                      <a:pt x="83" y="14"/>
                    </a:lnTo>
                    <a:lnTo>
                      <a:pt x="83" y="7"/>
                    </a:lnTo>
                    <a:lnTo>
                      <a:pt x="85" y="0"/>
                    </a:lnTo>
                    <a:lnTo>
                      <a:pt x="93" y="5"/>
                    </a:lnTo>
                    <a:lnTo>
                      <a:pt x="100" y="19"/>
                    </a:lnTo>
                    <a:lnTo>
                      <a:pt x="102" y="34"/>
                    </a:lnTo>
                    <a:lnTo>
                      <a:pt x="107" y="48"/>
                    </a:lnTo>
                    <a:lnTo>
                      <a:pt x="107" y="55"/>
                    </a:lnTo>
                    <a:lnTo>
                      <a:pt x="100" y="53"/>
                    </a:lnTo>
                    <a:lnTo>
                      <a:pt x="98" y="53"/>
                    </a:lnTo>
                    <a:lnTo>
                      <a:pt x="97" y="65"/>
                    </a:lnTo>
                    <a:lnTo>
                      <a:pt x="95" y="77"/>
                    </a:lnTo>
                    <a:lnTo>
                      <a:pt x="92" y="89"/>
                    </a:lnTo>
                    <a:lnTo>
                      <a:pt x="90" y="101"/>
                    </a:lnTo>
                    <a:lnTo>
                      <a:pt x="85" y="112"/>
                    </a:lnTo>
                    <a:lnTo>
                      <a:pt x="81" y="122"/>
                    </a:lnTo>
                    <a:lnTo>
                      <a:pt x="78" y="132"/>
                    </a:lnTo>
                    <a:lnTo>
                      <a:pt x="74" y="144"/>
                    </a:lnTo>
                    <a:lnTo>
                      <a:pt x="69" y="151"/>
                    </a:lnTo>
                    <a:lnTo>
                      <a:pt x="66" y="162"/>
                    </a:lnTo>
                    <a:lnTo>
                      <a:pt x="62" y="170"/>
                    </a:lnTo>
                    <a:lnTo>
                      <a:pt x="59" y="180"/>
                    </a:lnTo>
                    <a:lnTo>
                      <a:pt x="52" y="187"/>
                    </a:lnTo>
                    <a:lnTo>
                      <a:pt x="47" y="194"/>
                    </a:lnTo>
                    <a:lnTo>
                      <a:pt x="38" y="198"/>
                    </a:lnTo>
                    <a:lnTo>
                      <a:pt x="30" y="201"/>
                    </a:lnTo>
                    <a:lnTo>
                      <a:pt x="19" y="198"/>
                    </a:lnTo>
                    <a:lnTo>
                      <a:pt x="12" y="191"/>
                    </a:lnTo>
                    <a:lnTo>
                      <a:pt x="6" y="180"/>
                    </a:lnTo>
                    <a:lnTo>
                      <a:pt x="6" y="172"/>
                    </a:lnTo>
                    <a:lnTo>
                      <a:pt x="6" y="165"/>
                    </a:lnTo>
                    <a:lnTo>
                      <a:pt x="7" y="160"/>
                    </a:lnTo>
                    <a:lnTo>
                      <a:pt x="0" y="150"/>
                    </a:lnTo>
                    <a:lnTo>
                      <a:pt x="0" y="139"/>
                    </a:lnTo>
                    <a:lnTo>
                      <a:pt x="6" y="132"/>
                    </a:lnTo>
                    <a:lnTo>
                      <a:pt x="11" y="129"/>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841" name="Freeform 192"/>
              <p:cNvSpPr>
                <a:spLocks/>
              </p:cNvSpPr>
              <p:nvPr/>
            </p:nvSpPr>
            <p:spPr bwMode="auto">
              <a:xfrm>
                <a:off x="3920332" y="3114675"/>
                <a:ext cx="1563688" cy="1747837"/>
              </a:xfrm>
              <a:custGeom>
                <a:avLst/>
                <a:gdLst/>
                <a:ahLst/>
                <a:cxnLst>
                  <a:cxn ang="0">
                    <a:pos x="607" y="93"/>
                  </a:cxn>
                  <a:cxn ang="0">
                    <a:pos x="681" y="102"/>
                  </a:cxn>
                  <a:cxn ang="0">
                    <a:pos x="741" y="102"/>
                  </a:cxn>
                  <a:cxn ang="0">
                    <a:pos x="741" y="157"/>
                  </a:cxn>
                  <a:cxn ang="0">
                    <a:pos x="762" y="217"/>
                  </a:cxn>
                  <a:cxn ang="0">
                    <a:pos x="784" y="289"/>
                  </a:cxn>
                  <a:cxn ang="0">
                    <a:pos x="811" y="332"/>
                  </a:cxn>
                  <a:cxn ang="0">
                    <a:pos x="856" y="380"/>
                  </a:cxn>
                  <a:cxn ang="0">
                    <a:pos x="884" y="418"/>
                  </a:cxn>
                  <a:cxn ang="0">
                    <a:pos x="939" y="408"/>
                  </a:cxn>
                  <a:cxn ang="0">
                    <a:pos x="983" y="415"/>
                  </a:cxn>
                  <a:cxn ang="0">
                    <a:pos x="954" y="480"/>
                  </a:cxn>
                  <a:cxn ang="0">
                    <a:pos x="896" y="549"/>
                  </a:cxn>
                  <a:cxn ang="0">
                    <a:pos x="830" y="604"/>
                  </a:cxn>
                  <a:cxn ang="0">
                    <a:pos x="810" y="660"/>
                  </a:cxn>
                  <a:cxn ang="0">
                    <a:pos x="829" y="716"/>
                  </a:cxn>
                  <a:cxn ang="0">
                    <a:pos x="827" y="759"/>
                  </a:cxn>
                  <a:cxn ang="0">
                    <a:pos x="820" y="808"/>
                  </a:cxn>
                  <a:cxn ang="0">
                    <a:pos x="760" y="857"/>
                  </a:cxn>
                  <a:cxn ang="0">
                    <a:pos x="758" y="905"/>
                  </a:cxn>
                  <a:cxn ang="0">
                    <a:pos x="739" y="937"/>
                  </a:cxn>
                  <a:cxn ang="0">
                    <a:pos x="712" y="991"/>
                  </a:cxn>
                  <a:cxn ang="0">
                    <a:pos x="663" y="1058"/>
                  </a:cxn>
                  <a:cxn ang="0">
                    <a:pos x="603" y="1090"/>
                  </a:cxn>
                  <a:cxn ang="0">
                    <a:pos x="536" y="1101"/>
                  </a:cxn>
                  <a:cxn ang="0">
                    <a:pos x="505" y="1066"/>
                  </a:cxn>
                  <a:cxn ang="0">
                    <a:pos x="495" y="1025"/>
                  </a:cxn>
                  <a:cxn ang="0">
                    <a:pos x="457" y="949"/>
                  </a:cxn>
                  <a:cxn ang="0">
                    <a:pos x="443" y="889"/>
                  </a:cxn>
                  <a:cxn ang="0">
                    <a:pos x="414" y="814"/>
                  </a:cxn>
                  <a:cxn ang="0">
                    <a:pos x="447" y="743"/>
                  </a:cxn>
                  <a:cxn ang="0">
                    <a:pos x="433" y="688"/>
                  </a:cxn>
                  <a:cxn ang="0">
                    <a:pos x="392" y="614"/>
                  </a:cxn>
                  <a:cxn ang="0">
                    <a:pos x="388" y="562"/>
                  </a:cxn>
                  <a:cxn ang="0">
                    <a:pos x="393" y="530"/>
                  </a:cxn>
                  <a:cxn ang="0">
                    <a:pos x="340" y="507"/>
                  </a:cxn>
                  <a:cxn ang="0">
                    <a:pos x="282" y="478"/>
                  </a:cxn>
                  <a:cxn ang="0">
                    <a:pos x="218" y="506"/>
                  </a:cxn>
                  <a:cxn ang="0">
                    <a:pos x="141" y="507"/>
                  </a:cxn>
                  <a:cxn ang="0">
                    <a:pos x="70" y="459"/>
                  </a:cxn>
                  <a:cxn ang="0">
                    <a:pos x="29" y="408"/>
                  </a:cxn>
                  <a:cxn ang="0">
                    <a:pos x="8" y="378"/>
                  </a:cxn>
                  <a:cxn ang="0">
                    <a:pos x="17" y="320"/>
                  </a:cxn>
                  <a:cxn ang="0">
                    <a:pos x="17" y="239"/>
                  </a:cxn>
                  <a:cxn ang="0">
                    <a:pos x="72" y="155"/>
                  </a:cxn>
                  <a:cxn ang="0">
                    <a:pos x="113" y="96"/>
                  </a:cxn>
                  <a:cxn ang="0">
                    <a:pos x="161" y="40"/>
                  </a:cxn>
                  <a:cxn ang="0">
                    <a:pos x="215" y="40"/>
                  </a:cxn>
                  <a:cxn ang="0">
                    <a:pos x="273" y="14"/>
                  </a:cxn>
                  <a:cxn ang="0">
                    <a:pos x="332" y="12"/>
                  </a:cxn>
                  <a:cxn ang="0">
                    <a:pos x="388" y="0"/>
                  </a:cxn>
                  <a:cxn ang="0">
                    <a:pos x="404" y="19"/>
                  </a:cxn>
                  <a:cxn ang="0">
                    <a:pos x="411" y="66"/>
                  </a:cxn>
                  <a:cxn ang="0">
                    <a:pos x="462" y="79"/>
                  </a:cxn>
                  <a:cxn ang="0">
                    <a:pos x="522" y="114"/>
                  </a:cxn>
                  <a:cxn ang="0">
                    <a:pos x="540" y="79"/>
                  </a:cxn>
                </a:cxnLst>
                <a:rect l="0" t="0" r="r" b="b"/>
                <a:pathLst>
                  <a:path w="985" h="1101">
                    <a:moveTo>
                      <a:pt x="562" y="76"/>
                    </a:moveTo>
                    <a:lnTo>
                      <a:pt x="574" y="76"/>
                    </a:lnTo>
                    <a:lnTo>
                      <a:pt x="576" y="83"/>
                    </a:lnTo>
                    <a:lnTo>
                      <a:pt x="581" y="88"/>
                    </a:lnTo>
                    <a:lnTo>
                      <a:pt x="591" y="90"/>
                    </a:lnTo>
                    <a:lnTo>
                      <a:pt x="607" y="93"/>
                    </a:lnTo>
                    <a:lnTo>
                      <a:pt x="619" y="96"/>
                    </a:lnTo>
                    <a:lnTo>
                      <a:pt x="633" y="102"/>
                    </a:lnTo>
                    <a:lnTo>
                      <a:pt x="648" y="103"/>
                    </a:lnTo>
                    <a:lnTo>
                      <a:pt x="663" y="107"/>
                    </a:lnTo>
                    <a:lnTo>
                      <a:pt x="672" y="103"/>
                    </a:lnTo>
                    <a:lnTo>
                      <a:pt x="681" y="102"/>
                    </a:lnTo>
                    <a:lnTo>
                      <a:pt x="688" y="98"/>
                    </a:lnTo>
                    <a:lnTo>
                      <a:pt x="700" y="98"/>
                    </a:lnTo>
                    <a:lnTo>
                      <a:pt x="712" y="102"/>
                    </a:lnTo>
                    <a:lnTo>
                      <a:pt x="727" y="105"/>
                    </a:lnTo>
                    <a:lnTo>
                      <a:pt x="734" y="103"/>
                    </a:lnTo>
                    <a:lnTo>
                      <a:pt x="741" y="102"/>
                    </a:lnTo>
                    <a:lnTo>
                      <a:pt x="746" y="114"/>
                    </a:lnTo>
                    <a:lnTo>
                      <a:pt x="751" y="126"/>
                    </a:lnTo>
                    <a:lnTo>
                      <a:pt x="748" y="131"/>
                    </a:lnTo>
                    <a:lnTo>
                      <a:pt x="746" y="139"/>
                    </a:lnTo>
                    <a:lnTo>
                      <a:pt x="743" y="148"/>
                    </a:lnTo>
                    <a:lnTo>
                      <a:pt x="741" y="157"/>
                    </a:lnTo>
                    <a:lnTo>
                      <a:pt x="732" y="152"/>
                    </a:lnTo>
                    <a:lnTo>
                      <a:pt x="725" y="141"/>
                    </a:lnTo>
                    <a:lnTo>
                      <a:pt x="719" y="131"/>
                    </a:lnTo>
                    <a:lnTo>
                      <a:pt x="713" y="122"/>
                    </a:lnTo>
                    <a:lnTo>
                      <a:pt x="713" y="133"/>
                    </a:lnTo>
                    <a:lnTo>
                      <a:pt x="762" y="217"/>
                    </a:lnTo>
                    <a:lnTo>
                      <a:pt x="762" y="225"/>
                    </a:lnTo>
                    <a:lnTo>
                      <a:pt x="767" y="237"/>
                    </a:lnTo>
                    <a:lnTo>
                      <a:pt x="774" y="248"/>
                    </a:lnTo>
                    <a:lnTo>
                      <a:pt x="780" y="256"/>
                    </a:lnTo>
                    <a:lnTo>
                      <a:pt x="780" y="282"/>
                    </a:lnTo>
                    <a:lnTo>
                      <a:pt x="784" y="289"/>
                    </a:lnTo>
                    <a:lnTo>
                      <a:pt x="791" y="294"/>
                    </a:lnTo>
                    <a:lnTo>
                      <a:pt x="796" y="299"/>
                    </a:lnTo>
                    <a:lnTo>
                      <a:pt x="805" y="306"/>
                    </a:lnTo>
                    <a:lnTo>
                      <a:pt x="808" y="315"/>
                    </a:lnTo>
                    <a:lnTo>
                      <a:pt x="810" y="323"/>
                    </a:lnTo>
                    <a:lnTo>
                      <a:pt x="811" y="332"/>
                    </a:lnTo>
                    <a:lnTo>
                      <a:pt x="817" y="341"/>
                    </a:lnTo>
                    <a:lnTo>
                      <a:pt x="827" y="348"/>
                    </a:lnTo>
                    <a:lnTo>
                      <a:pt x="839" y="356"/>
                    </a:lnTo>
                    <a:lnTo>
                      <a:pt x="844" y="363"/>
                    </a:lnTo>
                    <a:lnTo>
                      <a:pt x="851" y="372"/>
                    </a:lnTo>
                    <a:lnTo>
                      <a:pt x="856" y="380"/>
                    </a:lnTo>
                    <a:lnTo>
                      <a:pt x="868" y="384"/>
                    </a:lnTo>
                    <a:lnTo>
                      <a:pt x="870" y="392"/>
                    </a:lnTo>
                    <a:lnTo>
                      <a:pt x="868" y="399"/>
                    </a:lnTo>
                    <a:lnTo>
                      <a:pt x="873" y="403"/>
                    </a:lnTo>
                    <a:lnTo>
                      <a:pt x="878" y="411"/>
                    </a:lnTo>
                    <a:lnTo>
                      <a:pt x="884" y="418"/>
                    </a:lnTo>
                    <a:lnTo>
                      <a:pt x="891" y="421"/>
                    </a:lnTo>
                    <a:lnTo>
                      <a:pt x="897" y="416"/>
                    </a:lnTo>
                    <a:lnTo>
                      <a:pt x="906" y="411"/>
                    </a:lnTo>
                    <a:lnTo>
                      <a:pt x="915" y="411"/>
                    </a:lnTo>
                    <a:lnTo>
                      <a:pt x="925" y="411"/>
                    </a:lnTo>
                    <a:lnTo>
                      <a:pt x="939" y="408"/>
                    </a:lnTo>
                    <a:lnTo>
                      <a:pt x="952" y="404"/>
                    </a:lnTo>
                    <a:lnTo>
                      <a:pt x="966" y="399"/>
                    </a:lnTo>
                    <a:lnTo>
                      <a:pt x="982" y="397"/>
                    </a:lnTo>
                    <a:lnTo>
                      <a:pt x="983" y="401"/>
                    </a:lnTo>
                    <a:lnTo>
                      <a:pt x="985" y="404"/>
                    </a:lnTo>
                    <a:lnTo>
                      <a:pt x="983" y="415"/>
                    </a:lnTo>
                    <a:lnTo>
                      <a:pt x="980" y="427"/>
                    </a:lnTo>
                    <a:lnTo>
                      <a:pt x="975" y="437"/>
                    </a:lnTo>
                    <a:lnTo>
                      <a:pt x="971" y="451"/>
                    </a:lnTo>
                    <a:lnTo>
                      <a:pt x="964" y="461"/>
                    </a:lnTo>
                    <a:lnTo>
                      <a:pt x="959" y="471"/>
                    </a:lnTo>
                    <a:lnTo>
                      <a:pt x="954" y="480"/>
                    </a:lnTo>
                    <a:lnTo>
                      <a:pt x="949" y="489"/>
                    </a:lnTo>
                    <a:lnTo>
                      <a:pt x="937" y="502"/>
                    </a:lnTo>
                    <a:lnTo>
                      <a:pt x="930" y="516"/>
                    </a:lnTo>
                    <a:lnTo>
                      <a:pt x="920" y="528"/>
                    </a:lnTo>
                    <a:lnTo>
                      <a:pt x="909" y="542"/>
                    </a:lnTo>
                    <a:lnTo>
                      <a:pt x="896" y="549"/>
                    </a:lnTo>
                    <a:lnTo>
                      <a:pt x="882" y="557"/>
                    </a:lnTo>
                    <a:lnTo>
                      <a:pt x="870" y="564"/>
                    </a:lnTo>
                    <a:lnTo>
                      <a:pt x="860" y="573"/>
                    </a:lnTo>
                    <a:lnTo>
                      <a:pt x="848" y="581"/>
                    </a:lnTo>
                    <a:lnTo>
                      <a:pt x="839" y="592"/>
                    </a:lnTo>
                    <a:lnTo>
                      <a:pt x="830" y="604"/>
                    </a:lnTo>
                    <a:lnTo>
                      <a:pt x="827" y="621"/>
                    </a:lnTo>
                    <a:lnTo>
                      <a:pt x="822" y="628"/>
                    </a:lnTo>
                    <a:lnTo>
                      <a:pt x="817" y="635"/>
                    </a:lnTo>
                    <a:lnTo>
                      <a:pt x="811" y="640"/>
                    </a:lnTo>
                    <a:lnTo>
                      <a:pt x="810" y="652"/>
                    </a:lnTo>
                    <a:lnTo>
                      <a:pt x="810" y="660"/>
                    </a:lnTo>
                    <a:lnTo>
                      <a:pt x="811" y="671"/>
                    </a:lnTo>
                    <a:lnTo>
                      <a:pt x="811" y="678"/>
                    </a:lnTo>
                    <a:lnTo>
                      <a:pt x="813" y="690"/>
                    </a:lnTo>
                    <a:lnTo>
                      <a:pt x="815" y="700"/>
                    </a:lnTo>
                    <a:lnTo>
                      <a:pt x="822" y="709"/>
                    </a:lnTo>
                    <a:lnTo>
                      <a:pt x="829" y="716"/>
                    </a:lnTo>
                    <a:lnTo>
                      <a:pt x="832" y="724"/>
                    </a:lnTo>
                    <a:lnTo>
                      <a:pt x="830" y="728"/>
                    </a:lnTo>
                    <a:lnTo>
                      <a:pt x="829" y="733"/>
                    </a:lnTo>
                    <a:lnTo>
                      <a:pt x="829" y="745"/>
                    </a:lnTo>
                    <a:lnTo>
                      <a:pt x="827" y="750"/>
                    </a:lnTo>
                    <a:lnTo>
                      <a:pt x="827" y="759"/>
                    </a:lnTo>
                    <a:lnTo>
                      <a:pt x="827" y="767"/>
                    </a:lnTo>
                    <a:lnTo>
                      <a:pt x="827" y="777"/>
                    </a:lnTo>
                    <a:lnTo>
                      <a:pt x="830" y="781"/>
                    </a:lnTo>
                    <a:lnTo>
                      <a:pt x="832" y="788"/>
                    </a:lnTo>
                    <a:lnTo>
                      <a:pt x="829" y="798"/>
                    </a:lnTo>
                    <a:lnTo>
                      <a:pt x="820" y="808"/>
                    </a:lnTo>
                    <a:lnTo>
                      <a:pt x="810" y="815"/>
                    </a:lnTo>
                    <a:lnTo>
                      <a:pt x="798" y="824"/>
                    </a:lnTo>
                    <a:lnTo>
                      <a:pt x="784" y="829"/>
                    </a:lnTo>
                    <a:lnTo>
                      <a:pt x="772" y="836"/>
                    </a:lnTo>
                    <a:lnTo>
                      <a:pt x="763" y="844"/>
                    </a:lnTo>
                    <a:lnTo>
                      <a:pt x="760" y="857"/>
                    </a:lnTo>
                    <a:lnTo>
                      <a:pt x="748" y="860"/>
                    </a:lnTo>
                    <a:lnTo>
                      <a:pt x="744" y="870"/>
                    </a:lnTo>
                    <a:lnTo>
                      <a:pt x="746" y="877"/>
                    </a:lnTo>
                    <a:lnTo>
                      <a:pt x="751" y="886"/>
                    </a:lnTo>
                    <a:lnTo>
                      <a:pt x="755" y="893"/>
                    </a:lnTo>
                    <a:lnTo>
                      <a:pt x="758" y="905"/>
                    </a:lnTo>
                    <a:lnTo>
                      <a:pt x="756" y="912"/>
                    </a:lnTo>
                    <a:lnTo>
                      <a:pt x="756" y="920"/>
                    </a:lnTo>
                    <a:lnTo>
                      <a:pt x="755" y="929"/>
                    </a:lnTo>
                    <a:lnTo>
                      <a:pt x="755" y="934"/>
                    </a:lnTo>
                    <a:lnTo>
                      <a:pt x="746" y="936"/>
                    </a:lnTo>
                    <a:lnTo>
                      <a:pt x="739" y="937"/>
                    </a:lnTo>
                    <a:lnTo>
                      <a:pt x="724" y="946"/>
                    </a:lnTo>
                    <a:lnTo>
                      <a:pt x="713" y="961"/>
                    </a:lnTo>
                    <a:lnTo>
                      <a:pt x="719" y="967"/>
                    </a:lnTo>
                    <a:lnTo>
                      <a:pt x="720" y="972"/>
                    </a:lnTo>
                    <a:lnTo>
                      <a:pt x="717" y="980"/>
                    </a:lnTo>
                    <a:lnTo>
                      <a:pt x="712" y="991"/>
                    </a:lnTo>
                    <a:lnTo>
                      <a:pt x="705" y="998"/>
                    </a:lnTo>
                    <a:lnTo>
                      <a:pt x="701" y="1004"/>
                    </a:lnTo>
                    <a:lnTo>
                      <a:pt x="689" y="1020"/>
                    </a:lnTo>
                    <a:lnTo>
                      <a:pt x="681" y="1037"/>
                    </a:lnTo>
                    <a:lnTo>
                      <a:pt x="670" y="1047"/>
                    </a:lnTo>
                    <a:lnTo>
                      <a:pt x="663" y="1058"/>
                    </a:lnTo>
                    <a:lnTo>
                      <a:pt x="653" y="1066"/>
                    </a:lnTo>
                    <a:lnTo>
                      <a:pt x="641" y="1077"/>
                    </a:lnTo>
                    <a:lnTo>
                      <a:pt x="627" y="1078"/>
                    </a:lnTo>
                    <a:lnTo>
                      <a:pt x="619" y="1087"/>
                    </a:lnTo>
                    <a:lnTo>
                      <a:pt x="610" y="1089"/>
                    </a:lnTo>
                    <a:lnTo>
                      <a:pt x="603" y="1090"/>
                    </a:lnTo>
                    <a:lnTo>
                      <a:pt x="596" y="1087"/>
                    </a:lnTo>
                    <a:lnTo>
                      <a:pt x="590" y="1085"/>
                    </a:lnTo>
                    <a:lnTo>
                      <a:pt x="572" y="1087"/>
                    </a:lnTo>
                    <a:lnTo>
                      <a:pt x="560" y="1092"/>
                    </a:lnTo>
                    <a:lnTo>
                      <a:pt x="548" y="1097"/>
                    </a:lnTo>
                    <a:lnTo>
                      <a:pt x="536" y="1101"/>
                    </a:lnTo>
                    <a:lnTo>
                      <a:pt x="524" y="1097"/>
                    </a:lnTo>
                    <a:lnTo>
                      <a:pt x="519" y="1090"/>
                    </a:lnTo>
                    <a:lnTo>
                      <a:pt x="516" y="1090"/>
                    </a:lnTo>
                    <a:lnTo>
                      <a:pt x="514" y="1092"/>
                    </a:lnTo>
                    <a:lnTo>
                      <a:pt x="510" y="1077"/>
                    </a:lnTo>
                    <a:lnTo>
                      <a:pt x="505" y="1066"/>
                    </a:lnTo>
                    <a:lnTo>
                      <a:pt x="509" y="1059"/>
                    </a:lnTo>
                    <a:lnTo>
                      <a:pt x="512" y="1053"/>
                    </a:lnTo>
                    <a:lnTo>
                      <a:pt x="509" y="1044"/>
                    </a:lnTo>
                    <a:lnTo>
                      <a:pt x="504" y="1037"/>
                    </a:lnTo>
                    <a:lnTo>
                      <a:pt x="498" y="1028"/>
                    </a:lnTo>
                    <a:lnTo>
                      <a:pt x="495" y="1025"/>
                    </a:lnTo>
                    <a:lnTo>
                      <a:pt x="486" y="1013"/>
                    </a:lnTo>
                    <a:lnTo>
                      <a:pt x="481" y="1001"/>
                    </a:lnTo>
                    <a:lnTo>
                      <a:pt x="473" y="989"/>
                    </a:lnTo>
                    <a:lnTo>
                      <a:pt x="467" y="977"/>
                    </a:lnTo>
                    <a:lnTo>
                      <a:pt x="461" y="963"/>
                    </a:lnTo>
                    <a:lnTo>
                      <a:pt x="457" y="949"/>
                    </a:lnTo>
                    <a:lnTo>
                      <a:pt x="454" y="934"/>
                    </a:lnTo>
                    <a:lnTo>
                      <a:pt x="454" y="920"/>
                    </a:lnTo>
                    <a:lnTo>
                      <a:pt x="454" y="910"/>
                    </a:lnTo>
                    <a:lnTo>
                      <a:pt x="454" y="906"/>
                    </a:lnTo>
                    <a:lnTo>
                      <a:pt x="448" y="898"/>
                    </a:lnTo>
                    <a:lnTo>
                      <a:pt x="443" y="889"/>
                    </a:lnTo>
                    <a:lnTo>
                      <a:pt x="431" y="870"/>
                    </a:lnTo>
                    <a:lnTo>
                      <a:pt x="423" y="853"/>
                    </a:lnTo>
                    <a:lnTo>
                      <a:pt x="418" y="843"/>
                    </a:lnTo>
                    <a:lnTo>
                      <a:pt x="416" y="834"/>
                    </a:lnTo>
                    <a:lnTo>
                      <a:pt x="414" y="824"/>
                    </a:lnTo>
                    <a:lnTo>
                      <a:pt x="414" y="814"/>
                    </a:lnTo>
                    <a:lnTo>
                      <a:pt x="414" y="800"/>
                    </a:lnTo>
                    <a:lnTo>
                      <a:pt x="418" y="789"/>
                    </a:lnTo>
                    <a:lnTo>
                      <a:pt x="423" y="781"/>
                    </a:lnTo>
                    <a:lnTo>
                      <a:pt x="430" y="774"/>
                    </a:lnTo>
                    <a:lnTo>
                      <a:pt x="440" y="759"/>
                    </a:lnTo>
                    <a:lnTo>
                      <a:pt x="447" y="743"/>
                    </a:lnTo>
                    <a:lnTo>
                      <a:pt x="445" y="733"/>
                    </a:lnTo>
                    <a:lnTo>
                      <a:pt x="443" y="726"/>
                    </a:lnTo>
                    <a:lnTo>
                      <a:pt x="440" y="719"/>
                    </a:lnTo>
                    <a:lnTo>
                      <a:pt x="440" y="714"/>
                    </a:lnTo>
                    <a:lnTo>
                      <a:pt x="436" y="698"/>
                    </a:lnTo>
                    <a:lnTo>
                      <a:pt x="433" y="688"/>
                    </a:lnTo>
                    <a:lnTo>
                      <a:pt x="430" y="679"/>
                    </a:lnTo>
                    <a:lnTo>
                      <a:pt x="426" y="671"/>
                    </a:lnTo>
                    <a:lnTo>
                      <a:pt x="423" y="655"/>
                    </a:lnTo>
                    <a:lnTo>
                      <a:pt x="418" y="642"/>
                    </a:lnTo>
                    <a:lnTo>
                      <a:pt x="404" y="628"/>
                    </a:lnTo>
                    <a:lnTo>
                      <a:pt x="392" y="614"/>
                    </a:lnTo>
                    <a:lnTo>
                      <a:pt x="380" y="599"/>
                    </a:lnTo>
                    <a:lnTo>
                      <a:pt x="376" y="583"/>
                    </a:lnTo>
                    <a:lnTo>
                      <a:pt x="376" y="576"/>
                    </a:lnTo>
                    <a:lnTo>
                      <a:pt x="380" y="571"/>
                    </a:lnTo>
                    <a:lnTo>
                      <a:pt x="383" y="564"/>
                    </a:lnTo>
                    <a:lnTo>
                      <a:pt x="388" y="562"/>
                    </a:lnTo>
                    <a:lnTo>
                      <a:pt x="387" y="557"/>
                    </a:lnTo>
                    <a:lnTo>
                      <a:pt x="388" y="556"/>
                    </a:lnTo>
                    <a:lnTo>
                      <a:pt x="388" y="547"/>
                    </a:lnTo>
                    <a:lnTo>
                      <a:pt x="388" y="540"/>
                    </a:lnTo>
                    <a:lnTo>
                      <a:pt x="388" y="533"/>
                    </a:lnTo>
                    <a:lnTo>
                      <a:pt x="393" y="530"/>
                    </a:lnTo>
                    <a:lnTo>
                      <a:pt x="387" y="519"/>
                    </a:lnTo>
                    <a:lnTo>
                      <a:pt x="380" y="513"/>
                    </a:lnTo>
                    <a:lnTo>
                      <a:pt x="371" y="507"/>
                    </a:lnTo>
                    <a:lnTo>
                      <a:pt x="361" y="507"/>
                    </a:lnTo>
                    <a:lnTo>
                      <a:pt x="347" y="507"/>
                    </a:lnTo>
                    <a:lnTo>
                      <a:pt x="340" y="507"/>
                    </a:lnTo>
                    <a:lnTo>
                      <a:pt x="328" y="502"/>
                    </a:lnTo>
                    <a:lnTo>
                      <a:pt x="321" y="492"/>
                    </a:lnTo>
                    <a:lnTo>
                      <a:pt x="313" y="482"/>
                    </a:lnTo>
                    <a:lnTo>
                      <a:pt x="301" y="478"/>
                    </a:lnTo>
                    <a:lnTo>
                      <a:pt x="290" y="478"/>
                    </a:lnTo>
                    <a:lnTo>
                      <a:pt x="282" y="478"/>
                    </a:lnTo>
                    <a:lnTo>
                      <a:pt x="273" y="480"/>
                    </a:lnTo>
                    <a:lnTo>
                      <a:pt x="266" y="485"/>
                    </a:lnTo>
                    <a:lnTo>
                      <a:pt x="251" y="490"/>
                    </a:lnTo>
                    <a:lnTo>
                      <a:pt x="237" y="497"/>
                    </a:lnTo>
                    <a:lnTo>
                      <a:pt x="227" y="501"/>
                    </a:lnTo>
                    <a:lnTo>
                      <a:pt x="218" y="506"/>
                    </a:lnTo>
                    <a:lnTo>
                      <a:pt x="204" y="502"/>
                    </a:lnTo>
                    <a:lnTo>
                      <a:pt x="189" y="499"/>
                    </a:lnTo>
                    <a:lnTo>
                      <a:pt x="173" y="499"/>
                    </a:lnTo>
                    <a:lnTo>
                      <a:pt x="163" y="502"/>
                    </a:lnTo>
                    <a:lnTo>
                      <a:pt x="151" y="504"/>
                    </a:lnTo>
                    <a:lnTo>
                      <a:pt x="141" y="507"/>
                    </a:lnTo>
                    <a:lnTo>
                      <a:pt x="130" y="506"/>
                    </a:lnTo>
                    <a:lnTo>
                      <a:pt x="125" y="504"/>
                    </a:lnTo>
                    <a:lnTo>
                      <a:pt x="111" y="494"/>
                    </a:lnTo>
                    <a:lnTo>
                      <a:pt x="96" y="483"/>
                    </a:lnTo>
                    <a:lnTo>
                      <a:pt x="80" y="471"/>
                    </a:lnTo>
                    <a:lnTo>
                      <a:pt x="70" y="459"/>
                    </a:lnTo>
                    <a:lnTo>
                      <a:pt x="63" y="449"/>
                    </a:lnTo>
                    <a:lnTo>
                      <a:pt x="58" y="439"/>
                    </a:lnTo>
                    <a:lnTo>
                      <a:pt x="51" y="430"/>
                    </a:lnTo>
                    <a:lnTo>
                      <a:pt x="46" y="423"/>
                    </a:lnTo>
                    <a:lnTo>
                      <a:pt x="39" y="416"/>
                    </a:lnTo>
                    <a:lnTo>
                      <a:pt x="29" y="408"/>
                    </a:lnTo>
                    <a:lnTo>
                      <a:pt x="19" y="399"/>
                    </a:lnTo>
                    <a:lnTo>
                      <a:pt x="15" y="394"/>
                    </a:lnTo>
                    <a:lnTo>
                      <a:pt x="12" y="391"/>
                    </a:lnTo>
                    <a:lnTo>
                      <a:pt x="8" y="387"/>
                    </a:lnTo>
                    <a:lnTo>
                      <a:pt x="10" y="387"/>
                    </a:lnTo>
                    <a:lnTo>
                      <a:pt x="8" y="378"/>
                    </a:lnTo>
                    <a:lnTo>
                      <a:pt x="6" y="372"/>
                    </a:lnTo>
                    <a:lnTo>
                      <a:pt x="3" y="363"/>
                    </a:lnTo>
                    <a:lnTo>
                      <a:pt x="0" y="354"/>
                    </a:lnTo>
                    <a:lnTo>
                      <a:pt x="6" y="346"/>
                    </a:lnTo>
                    <a:lnTo>
                      <a:pt x="13" y="334"/>
                    </a:lnTo>
                    <a:lnTo>
                      <a:pt x="17" y="320"/>
                    </a:lnTo>
                    <a:lnTo>
                      <a:pt x="20" y="310"/>
                    </a:lnTo>
                    <a:lnTo>
                      <a:pt x="17" y="293"/>
                    </a:lnTo>
                    <a:lnTo>
                      <a:pt x="15" y="280"/>
                    </a:lnTo>
                    <a:lnTo>
                      <a:pt x="12" y="267"/>
                    </a:lnTo>
                    <a:lnTo>
                      <a:pt x="12" y="253"/>
                    </a:lnTo>
                    <a:lnTo>
                      <a:pt x="17" y="239"/>
                    </a:lnTo>
                    <a:lnTo>
                      <a:pt x="25" y="229"/>
                    </a:lnTo>
                    <a:lnTo>
                      <a:pt x="31" y="212"/>
                    </a:lnTo>
                    <a:lnTo>
                      <a:pt x="39" y="195"/>
                    </a:lnTo>
                    <a:lnTo>
                      <a:pt x="49" y="177"/>
                    </a:lnTo>
                    <a:lnTo>
                      <a:pt x="60" y="165"/>
                    </a:lnTo>
                    <a:lnTo>
                      <a:pt x="72" y="155"/>
                    </a:lnTo>
                    <a:lnTo>
                      <a:pt x="89" y="152"/>
                    </a:lnTo>
                    <a:lnTo>
                      <a:pt x="101" y="139"/>
                    </a:lnTo>
                    <a:lnTo>
                      <a:pt x="111" y="127"/>
                    </a:lnTo>
                    <a:lnTo>
                      <a:pt x="111" y="114"/>
                    </a:lnTo>
                    <a:lnTo>
                      <a:pt x="113" y="105"/>
                    </a:lnTo>
                    <a:lnTo>
                      <a:pt x="113" y="96"/>
                    </a:lnTo>
                    <a:lnTo>
                      <a:pt x="120" y="88"/>
                    </a:lnTo>
                    <a:lnTo>
                      <a:pt x="130" y="76"/>
                    </a:lnTo>
                    <a:lnTo>
                      <a:pt x="141" y="64"/>
                    </a:lnTo>
                    <a:lnTo>
                      <a:pt x="151" y="52"/>
                    </a:lnTo>
                    <a:lnTo>
                      <a:pt x="163" y="40"/>
                    </a:lnTo>
                    <a:lnTo>
                      <a:pt x="161" y="40"/>
                    </a:lnTo>
                    <a:lnTo>
                      <a:pt x="166" y="33"/>
                    </a:lnTo>
                    <a:lnTo>
                      <a:pt x="172" y="26"/>
                    </a:lnTo>
                    <a:lnTo>
                      <a:pt x="180" y="31"/>
                    </a:lnTo>
                    <a:lnTo>
                      <a:pt x="191" y="36"/>
                    </a:lnTo>
                    <a:lnTo>
                      <a:pt x="201" y="38"/>
                    </a:lnTo>
                    <a:lnTo>
                      <a:pt x="215" y="40"/>
                    </a:lnTo>
                    <a:lnTo>
                      <a:pt x="227" y="35"/>
                    </a:lnTo>
                    <a:lnTo>
                      <a:pt x="234" y="29"/>
                    </a:lnTo>
                    <a:lnTo>
                      <a:pt x="240" y="24"/>
                    </a:lnTo>
                    <a:lnTo>
                      <a:pt x="251" y="21"/>
                    </a:lnTo>
                    <a:lnTo>
                      <a:pt x="261" y="17"/>
                    </a:lnTo>
                    <a:lnTo>
                      <a:pt x="273" y="14"/>
                    </a:lnTo>
                    <a:lnTo>
                      <a:pt x="283" y="11"/>
                    </a:lnTo>
                    <a:lnTo>
                      <a:pt x="294" y="9"/>
                    </a:lnTo>
                    <a:lnTo>
                      <a:pt x="304" y="7"/>
                    </a:lnTo>
                    <a:lnTo>
                      <a:pt x="314" y="7"/>
                    </a:lnTo>
                    <a:lnTo>
                      <a:pt x="323" y="9"/>
                    </a:lnTo>
                    <a:lnTo>
                      <a:pt x="332" y="12"/>
                    </a:lnTo>
                    <a:lnTo>
                      <a:pt x="340" y="7"/>
                    </a:lnTo>
                    <a:lnTo>
                      <a:pt x="354" y="4"/>
                    </a:lnTo>
                    <a:lnTo>
                      <a:pt x="361" y="5"/>
                    </a:lnTo>
                    <a:lnTo>
                      <a:pt x="368" y="7"/>
                    </a:lnTo>
                    <a:lnTo>
                      <a:pt x="378" y="4"/>
                    </a:lnTo>
                    <a:lnTo>
                      <a:pt x="388" y="0"/>
                    </a:lnTo>
                    <a:lnTo>
                      <a:pt x="395" y="4"/>
                    </a:lnTo>
                    <a:lnTo>
                      <a:pt x="404" y="9"/>
                    </a:lnTo>
                    <a:lnTo>
                      <a:pt x="407" y="7"/>
                    </a:lnTo>
                    <a:lnTo>
                      <a:pt x="412" y="5"/>
                    </a:lnTo>
                    <a:lnTo>
                      <a:pt x="407" y="12"/>
                    </a:lnTo>
                    <a:lnTo>
                      <a:pt x="404" y="19"/>
                    </a:lnTo>
                    <a:lnTo>
                      <a:pt x="407" y="24"/>
                    </a:lnTo>
                    <a:lnTo>
                      <a:pt x="411" y="29"/>
                    </a:lnTo>
                    <a:lnTo>
                      <a:pt x="407" y="40"/>
                    </a:lnTo>
                    <a:lnTo>
                      <a:pt x="404" y="50"/>
                    </a:lnTo>
                    <a:lnTo>
                      <a:pt x="406" y="57"/>
                    </a:lnTo>
                    <a:lnTo>
                      <a:pt x="411" y="66"/>
                    </a:lnTo>
                    <a:lnTo>
                      <a:pt x="418" y="71"/>
                    </a:lnTo>
                    <a:lnTo>
                      <a:pt x="426" y="74"/>
                    </a:lnTo>
                    <a:lnTo>
                      <a:pt x="433" y="74"/>
                    </a:lnTo>
                    <a:lnTo>
                      <a:pt x="442" y="74"/>
                    </a:lnTo>
                    <a:lnTo>
                      <a:pt x="452" y="74"/>
                    </a:lnTo>
                    <a:lnTo>
                      <a:pt x="462" y="79"/>
                    </a:lnTo>
                    <a:lnTo>
                      <a:pt x="471" y="84"/>
                    </a:lnTo>
                    <a:lnTo>
                      <a:pt x="479" y="93"/>
                    </a:lnTo>
                    <a:lnTo>
                      <a:pt x="488" y="100"/>
                    </a:lnTo>
                    <a:lnTo>
                      <a:pt x="498" y="107"/>
                    </a:lnTo>
                    <a:lnTo>
                      <a:pt x="509" y="110"/>
                    </a:lnTo>
                    <a:lnTo>
                      <a:pt x="522" y="114"/>
                    </a:lnTo>
                    <a:lnTo>
                      <a:pt x="529" y="110"/>
                    </a:lnTo>
                    <a:lnTo>
                      <a:pt x="533" y="107"/>
                    </a:lnTo>
                    <a:lnTo>
                      <a:pt x="533" y="102"/>
                    </a:lnTo>
                    <a:lnTo>
                      <a:pt x="533" y="96"/>
                    </a:lnTo>
                    <a:lnTo>
                      <a:pt x="533" y="84"/>
                    </a:lnTo>
                    <a:lnTo>
                      <a:pt x="540" y="79"/>
                    </a:lnTo>
                    <a:lnTo>
                      <a:pt x="548" y="76"/>
                    </a:lnTo>
                    <a:lnTo>
                      <a:pt x="562" y="74"/>
                    </a:lnTo>
                    <a:lnTo>
                      <a:pt x="562" y="76"/>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842" name="Freeform 193"/>
              <p:cNvSpPr>
                <a:spLocks/>
              </p:cNvSpPr>
              <p:nvPr/>
            </p:nvSpPr>
            <p:spPr bwMode="auto">
              <a:xfrm>
                <a:off x="4907757" y="2989263"/>
                <a:ext cx="852488" cy="739775"/>
              </a:xfrm>
              <a:custGeom>
                <a:avLst/>
                <a:gdLst/>
                <a:ahLst/>
                <a:cxnLst>
                  <a:cxn ang="0">
                    <a:pos x="126" y="157"/>
                  </a:cxn>
                  <a:cxn ang="0">
                    <a:pos x="140" y="98"/>
                  </a:cxn>
                  <a:cxn ang="0">
                    <a:pos x="134" y="93"/>
                  </a:cxn>
                  <a:cxn ang="0">
                    <a:pos x="107" y="100"/>
                  </a:cxn>
                  <a:cxn ang="0">
                    <a:pos x="55" y="102"/>
                  </a:cxn>
                  <a:cxn ang="0">
                    <a:pos x="26" y="91"/>
                  </a:cxn>
                  <a:cxn ang="0">
                    <a:pos x="16" y="76"/>
                  </a:cxn>
                  <a:cxn ang="0">
                    <a:pos x="11" y="50"/>
                  </a:cxn>
                  <a:cxn ang="0">
                    <a:pos x="7" y="31"/>
                  </a:cxn>
                  <a:cxn ang="0">
                    <a:pos x="43" y="17"/>
                  </a:cxn>
                  <a:cxn ang="0">
                    <a:pos x="81" y="10"/>
                  </a:cxn>
                  <a:cxn ang="0">
                    <a:pos x="122" y="0"/>
                  </a:cxn>
                  <a:cxn ang="0">
                    <a:pos x="148" y="10"/>
                  </a:cxn>
                  <a:cxn ang="0">
                    <a:pos x="189" y="17"/>
                  </a:cxn>
                  <a:cxn ang="0">
                    <a:pos x="224" y="5"/>
                  </a:cxn>
                  <a:cxn ang="0">
                    <a:pos x="256" y="24"/>
                  </a:cxn>
                  <a:cxn ang="0">
                    <a:pos x="284" y="48"/>
                  </a:cxn>
                  <a:cxn ang="0">
                    <a:pos x="320" y="38"/>
                  </a:cxn>
                  <a:cxn ang="0">
                    <a:pos x="325" y="53"/>
                  </a:cxn>
                  <a:cxn ang="0">
                    <a:pos x="346" y="79"/>
                  </a:cxn>
                  <a:cxn ang="0">
                    <a:pos x="391" y="90"/>
                  </a:cxn>
                  <a:cxn ang="0">
                    <a:pos x="413" y="72"/>
                  </a:cxn>
                  <a:cxn ang="0">
                    <a:pos x="459" y="64"/>
                  </a:cxn>
                  <a:cxn ang="0">
                    <a:pos x="506" y="84"/>
                  </a:cxn>
                  <a:cxn ang="0">
                    <a:pos x="506" y="114"/>
                  </a:cxn>
                  <a:cxn ang="0">
                    <a:pos x="499" y="138"/>
                  </a:cxn>
                  <a:cxn ang="0">
                    <a:pos x="504" y="170"/>
                  </a:cxn>
                  <a:cxn ang="0">
                    <a:pos x="508" y="201"/>
                  </a:cxn>
                  <a:cxn ang="0">
                    <a:pos x="537" y="248"/>
                  </a:cxn>
                  <a:cxn ang="0">
                    <a:pos x="516" y="272"/>
                  </a:cxn>
                  <a:cxn ang="0">
                    <a:pos x="494" y="274"/>
                  </a:cxn>
                  <a:cxn ang="0">
                    <a:pos x="453" y="265"/>
                  </a:cxn>
                  <a:cxn ang="0">
                    <a:pos x="435" y="246"/>
                  </a:cxn>
                  <a:cxn ang="0">
                    <a:pos x="382" y="239"/>
                  </a:cxn>
                  <a:cxn ang="0">
                    <a:pos x="353" y="212"/>
                  </a:cxn>
                  <a:cxn ang="0">
                    <a:pos x="320" y="210"/>
                  </a:cxn>
                  <a:cxn ang="0">
                    <a:pos x="339" y="253"/>
                  </a:cxn>
                  <a:cxn ang="0">
                    <a:pos x="363" y="261"/>
                  </a:cxn>
                  <a:cxn ang="0">
                    <a:pos x="361" y="286"/>
                  </a:cxn>
                  <a:cxn ang="0">
                    <a:pos x="399" y="291"/>
                  </a:cxn>
                  <a:cxn ang="0">
                    <a:pos x="435" y="277"/>
                  </a:cxn>
                  <a:cxn ang="0">
                    <a:pos x="471" y="304"/>
                  </a:cxn>
                  <a:cxn ang="0">
                    <a:pos x="484" y="325"/>
                  </a:cxn>
                  <a:cxn ang="0">
                    <a:pos x="458" y="356"/>
                  </a:cxn>
                  <a:cxn ang="0">
                    <a:pos x="437" y="382"/>
                  </a:cxn>
                  <a:cxn ang="0">
                    <a:pos x="392" y="406"/>
                  </a:cxn>
                  <a:cxn ang="0">
                    <a:pos x="367" y="425"/>
                  </a:cxn>
                  <a:cxn ang="0">
                    <a:pos x="320" y="444"/>
                  </a:cxn>
                  <a:cxn ang="0">
                    <a:pos x="269" y="464"/>
                  </a:cxn>
                  <a:cxn ang="0">
                    <a:pos x="250" y="454"/>
                  </a:cxn>
                  <a:cxn ang="0">
                    <a:pos x="236" y="399"/>
                  </a:cxn>
                  <a:cxn ang="0">
                    <a:pos x="208" y="356"/>
                  </a:cxn>
                  <a:cxn ang="0">
                    <a:pos x="181" y="310"/>
                  </a:cxn>
                  <a:cxn ang="0">
                    <a:pos x="160" y="289"/>
                  </a:cxn>
                  <a:cxn ang="0">
                    <a:pos x="141" y="249"/>
                  </a:cxn>
                  <a:cxn ang="0">
                    <a:pos x="129" y="201"/>
                  </a:cxn>
                </a:cxnLst>
                <a:rect l="0" t="0" r="r" b="b"/>
                <a:pathLst>
                  <a:path w="537" h="466">
                    <a:moveTo>
                      <a:pt x="129" y="205"/>
                    </a:moveTo>
                    <a:lnTo>
                      <a:pt x="117" y="177"/>
                    </a:lnTo>
                    <a:lnTo>
                      <a:pt x="119" y="174"/>
                    </a:lnTo>
                    <a:lnTo>
                      <a:pt x="122" y="172"/>
                    </a:lnTo>
                    <a:lnTo>
                      <a:pt x="126" y="157"/>
                    </a:lnTo>
                    <a:lnTo>
                      <a:pt x="129" y="145"/>
                    </a:lnTo>
                    <a:lnTo>
                      <a:pt x="136" y="133"/>
                    </a:lnTo>
                    <a:lnTo>
                      <a:pt x="143" y="120"/>
                    </a:lnTo>
                    <a:lnTo>
                      <a:pt x="141" y="108"/>
                    </a:lnTo>
                    <a:lnTo>
                      <a:pt x="140" y="98"/>
                    </a:lnTo>
                    <a:lnTo>
                      <a:pt x="141" y="95"/>
                    </a:lnTo>
                    <a:lnTo>
                      <a:pt x="143" y="93"/>
                    </a:lnTo>
                    <a:lnTo>
                      <a:pt x="143" y="88"/>
                    </a:lnTo>
                    <a:lnTo>
                      <a:pt x="138" y="90"/>
                    </a:lnTo>
                    <a:lnTo>
                      <a:pt x="134" y="93"/>
                    </a:lnTo>
                    <a:lnTo>
                      <a:pt x="127" y="91"/>
                    </a:lnTo>
                    <a:lnTo>
                      <a:pt x="124" y="90"/>
                    </a:lnTo>
                    <a:lnTo>
                      <a:pt x="117" y="93"/>
                    </a:lnTo>
                    <a:lnTo>
                      <a:pt x="114" y="96"/>
                    </a:lnTo>
                    <a:lnTo>
                      <a:pt x="107" y="100"/>
                    </a:lnTo>
                    <a:lnTo>
                      <a:pt x="98" y="102"/>
                    </a:lnTo>
                    <a:lnTo>
                      <a:pt x="86" y="95"/>
                    </a:lnTo>
                    <a:lnTo>
                      <a:pt x="74" y="90"/>
                    </a:lnTo>
                    <a:lnTo>
                      <a:pt x="62" y="95"/>
                    </a:lnTo>
                    <a:lnTo>
                      <a:pt x="55" y="102"/>
                    </a:lnTo>
                    <a:lnTo>
                      <a:pt x="48" y="98"/>
                    </a:lnTo>
                    <a:lnTo>
                      <a:pt x="43" y="95"/>
                    </a:lnTo>
                    <a:lnTo>
                      <a:pt x="36" y="90"/>
                    </a:lnTo>
                    <a:lnTo>
                      <a:pt x="31" y="91"/>
                    </a:lnTo>
                    <a:lnTo>
                      <a:pt x="26" y="91"/>
                    </a:lnTo>
                    <a:lnTo>
                      <a:pt x="28" y="90"/>
                    </a:lnTo>
                    <a:lnTo>
                      <a:pt x="29" y="88"/>
                    </a:lnTo>
                    <a:lnTo>
                      <a:pt x="24" y="84"/>
                    </a:lnTo>
                    <a:lnTo>
                      <a:pt x="19" y="81"/>
                    </a:lnTo>
                    <a:lnTo>
                      <a:pt x="16" y="76"/>
                    </a:lnTo>
                    <a:lnTo>
                      <a:pt x="17" y="72"/>
                    </a:lnTo>
                    <a:lnTo>
                      <a:pt x="9" y="65"/>
                    </a:lnTo>
                    <a:lnTo>
                      <a:pt x="0" y="64"/>
                    </a:lnTo>
                    <a:lnTo>
                      <a:pt x="7" y="57"/>
                    </a:lnTo>
                    <a:lnTo>
                      <a:pt x="11" y="50"/>
                    </a:lnTo>
                    <a:lnTo>
                      <a:pt x="9" y="47"/>
                    </a:lnTo>
                    <a:lnTo>
                      <a:pt x="11" y="43"/>
                    </a:lnTo>
                    <a:lnTo>
                      <a:pt x="4" y="41"/>
                    </a:lnTo>
                    <a:lnTo>
                      <a:pt x="2" y="41"/>
                    </a:lnTo>
                    <a:lnTo>
                      <a:pt x="7" y="31"/>
                    </a:lnTo>
                    <a:lnTo>
                      <a:pt x="21" y="28"/>
                    </a:lnTo>
                    <a:lnTo>
                      <a:pt x="35" y="26"/>
                    </a:lnTo>
                    <a:lnTo>
                      <a:pt x="47" y="24"/>
                    </a:lnTo>
                    <a:lnTo>
                      <a:pt x="45" y="19"/>
                    </a:lnTo>
                    <a:lnTo>
                      <a:pt x="43" y="17"/>
                    </a:lnTo>
                    <a:lnTo>
                      <a:pt x="48" y="14"/>
                    </a:lnTo>
                    <a:lnTo>
                      <a:pt x="55" y="16"/>
                    </a:lnTo>
                    <a:lnTo>
                      <a:pt x="66" y="16"/>
                    </a:lnTo>
                    <a:lnTo>
                      <a:pt x="71" y="16"/>
                    </a:lnTo>
                    <a:lnTo>
                      <a:pt x="81" y="10"/>
                    </a:lnTo>
                    <a:lnTo>
                      <a:pt x="91" y="5"/>
                    </a:lnTo>
                    <a:lnTo>
                      <a:pt x="97" y="0"/>
                    </a:lnTo>
                    <a:lnTo>
                      <a:pt x="105" y="0"/>
                    </a:lnTo>
                    <a:lnTo>
                      <a:pt x="114" y="0"/>
                    </a:lnTo>
                    <a:lnTo>
                      <a:pt x="122" y="0"/>
                    </a:lnTo>
                    <a:lnTo>
                      <a:pt x="129" y="0"/>
                    </a:lnTo>
                    <a:lnTo>
                      <a:pt x="134" y="4"/>
                    </a:lnTo>
                    <a:lnTo>
                      <a:pt x="138" y="5"/>
                    </a:lnTo>
                    <a:lnTo>
                      <a:pt x="146" y="9"/>
                    </a:lnTo>
                    <a:lnTo>
                      <a:pt x="148" y="10"/>
                    </a:lnTo>
                    <a:lnTo>
                      <a:pt x="157" y="14"/>
                    </a:lnTo>
                    <a:lnTo>
                      <a:pt x="164" y="16"/>
                    </a:lnTo>
                    <a:lnTo>
                      <a:pt x="172" y="17"/>
                    </a:lnTo>
                    <a:lnTo>
                      <a:pt x="181" y="17"/>
                    </a:lnTo>
                    <a:lnTo>
                      <a:pt x="189" y="17"/>
                    </a:lnTo>
                    <a:lnTo>
                      <a:pt x="195" y="17"/>
                    </a:lnTo>
                    <a:lnTo>
                      <a:pt x="201" y="17"/>
                    </a:lnTo>
                    <a:lnTo>
                      <a:pt x="208" y="14"/>
                    </a:lnTo>
                    <a:lnTo>
                      <a:pt x="217" y="10"/>
                    </a:lnTo>
                    <a:lnTo>
                      <a:pt x="224" y="5"/>
                    </a:lnTo>
                    <a:lnTo>
                      <a:pt x="236" y="4"/>
                    </a:lnTo>
                    <a:lnTo>
                      <a:pt x="244" y="4"/>
                    </a:lnTo>
                    <a:lnTo>
                      <a:pt x="250" y="9"/>
                    </a:lnTo>
                    <a:lnTo>
                      <a:pt x="253" y="16"/>
                    </a:lnTo>
                    <a:lnTo>
                      <a:pt x="256" y="24"/>
                    </a:lnTo>
                    <a:lnTo>
                      <a:pt x="262" y="28"/>
                    </a:lnTo>
                    <a:lnTo>
                      <a:pt x="269" y="33"/>
                    </a:lnTo>
                    <a:lnTo>
                      <a:pt x="274" y="36"/>
                    </a:lnTo>
                    <a:lnTo>
                      <a:pt x="279" y="43"/>
                    </a:lnTo>
                    <a:lnTo>
                      <a:pt x="284" y="48"/>
                    </a:lnTo>
                    <a:lnTo>
                      <a:pt x="294" y="52"/>
                    </a:lnTo>
                    <a:lnTo>
                      <a:pt x="303" y="45"/>
                    </a:lnTo>
                    <a:lnTo>
                      <a:pt x="312" y="40"/>
                    </a:lnTo>
                    <a:lnTo>
                      <a:pt x="315" y="38"/>
                    </a:lnTo>
                    <a:lnTo>
                      <a:pt x="320" y="38"/>
                    </a:lnTo>
                    <a:lnTo>
                      <a:pt x="320" y="41"/>
                    </a:lnTo>
                    <a:lnTo>
                      <a:pt x="324" y="47"/>
                    </a:lnTo>
                    <a:lnTo>
                      <a:pt x="322" y="48"/>
                    </a:lnTo>
                    <a:lnTo>
                      <a:pt x="324" y="50"/>
                    </a:lnTo>
                    <a:lnTo>
                      <a:pt x="325" y="53"/>
                    </a:lnTo>
                    <a:lnTo>
                      <a:pt x="329" y="59"/>
                    </a:lnTo>
                    <a:lnTo>
                      <a:pt x="330" y="65"/>
                    </a:lnTo>
                    <a:lnTo>
                      <a:pt x="332" y="74"/>
                    </a:lnTo>
                    <a:lnTo>
                      <a:pt x="337" y="77"/>
                    </a:lnTo>
                    <a:lnTo>
                      <a:pt x="346" y="79"/>
                    </a:lnTo>
                    <a:lnTo>
                      <a:pt x="351" y="81"/>
                    </a:lnTo>
                    <a:lnTo>
                      <a:pt x="355" y="88"/>
                    </a:lnTo>
                    <a:lnTo>
                      <a:pt x="365" y="90"/>
                    </a:lnTo>
                    <a:lnTo>
                      <a:pt x="379" y="91"/>
                    </a:lnTo>
                    <a:lnTo>
                      <a:pt x="391" y="90"/>
                    </a:lnTo>
                    <a:lnTo>
                      <a:pt x="403" y="88"/>
                    </a:lnTo>
                    <a:lnTo>
                      <a:pt x="403" y="83"/>
                    </a:lnTo>
                    <a:lnTo>
                      <a:pt x="403" y="79"/>
                    </a:lnTo>
                    <a:lnTo>
                      <a:pt x="404" y="74"/>
                    </a:lnTo>
                    <a:lnTo>
                      <a:pt x="413" y="72"/>
                    </a:lnTo>
                    <a:lnTo>
                      <a:pt x="418" y="69"/>
                    </a:lnTo>
                    <a:lnTo>
                      <a:pt x="423" y="65"/>
                    </a:lnTo>
                    <a:lnTo>
                      <a:pt x="434" y="62"/>
                    </a:lnTo>
                    <a:lnTo>
                      <a:pt x="446" y="59"/>
                    </a:lnTo>
                    <a:lnTo>
                      <a:pt x="459" y="64"/>
                    </a:lnTo>
                    <a:lnTo>
                      <a:pt x="475" y="71"/>
                    </a:lnTo>
                    <a:lnTo>
                      <a:pt x="482" y="74"/>
                    </a:lnTo>
                    <a:lnTo>
                      <a:pt x="489" y="77"/>
                    </a:lnTo>
                    <a:lnTo>
                      <a:pt x="494" y="81"/>
                    </a:lnTo>
                    <a:lnTo>
                      <a:pt x="506" y="84"/>
                    </a:lnTo>
                    <a:lnTo>
                      <a:pt x="508" y="88"/>
                    </a:lnTo>
                    <a:lnTo>
                      <a:pt x="509" y="91"/>
                    </a:lnTo>
                    <a:lnTo>
                      <a:pt x="509" y="102"/>
                    </a:lnTo>
                    <a:lnTo>
                      <a:pt x="511" y="110"/>
                    </a:lnTo>
                    <a:lnTo>
                      <a:pt x="506" y="114"/>
                    </a:lnTo>
                    <a:lnTo>
                      <a:pt x="502" y="120"/>
                    </a:lnTo>
                    <a:lnTo>
                      <a:pt x="499" y="127"/>
                    </a:lnTo>
                    <a:lnTo>
                      <a:pt x="499" y="133"/>
                    </a:lnTo>
                    <a:lnTo>
                      <a:pt x="499" y="134"/>
                    </a:lnTo>
                    <a:lnTo>
                      <a:pt x="499" y="138"/>
                    </a:lnTo>
                    <a:lnTo>
                      <a:pt x="501" y="139"/>
                    </a:lnTo>
                    <a:lnTo>
                      <a:pt x="502" y="143"/>
                    </a:lnTo>
                    <a:lnTo>
                      <a:pt x="502" y="158"/>
                    </a:lnTo>
                    <a:lnTo>
                      <a:pt x="502" y="163"/>
                    </a:lnTo>
                    <a:lnTo>
                      <a:pt x="504" y="170"/>
                    </a:lnTo>
                    <a:lnTo>
                      <a:pt x="509" y="172"/>
                    </a:lnTo>
                    <a:lnTo>
                      <a:pt x="516" y="181"/>
                    </a:lnTo>
                    <a:lnTo>
                      <a:pt x="511" y="189"/>
                    </a:lnTo>
                    <a:lnTo>
                      <a:pt x="506" y="198"/>
                    </a:lnTo>
                    <a:lnTo>
                      <a:pt x="508" y="201"/>
                    </a:lnTo>
                    <a:lnTo>
                      <a:pt x="511" y="206"/>
                    </a:lnTo>
                    <a:lnTo>
                      <a:pt x="518" y="215"/>
                    </a:lnTo>
                    <a:lnTo>
                      <a:pt x="527" y="224"/>
                    </a:lnTo>
                    <a:lnTo>
                      <a:pt x="533" y="232"/>
                    </a:lnTo>
                    <a:lnTo>
                      <a:pt x="537" y="248"/>
                    </a:lnTo>
                    <a:lnTo>
                      <a:pt x="527" y="249"/>
                    </a:lnTo>
                    <a:lnTo>
                      <a:pt x="521" y="253"/>
                    </a:lnTo>
                    <a:lnTo>
                      <a:pt x="516" y="256"/>
                    </a:lnTo>
                    <a:lnTo>
                      <a:pt x="516" y="267"/>
                    </a:lnTo>
                    <a:lnTo>
                      <a:pt x="516" y="272"/>
                    </a:lnTo>
                    <a:lnTo>
                      <a:pt x="518" y="277"/>
                    </a:lnTo>
                    <a:lnTo>
                      <a:pt x="516" y="277"/>
                    </a:lnTo>
                    <a:lnTo>
                      <a:pt x="514" y="277"/>
                    </a:lnTo>
                    <a:lnTo>
                      <a:pt x="504" y="275"/>
                    </a:lnTo>
                    <a:lnTo>
                      <a:pt x="494" y="274"/>
                    </a:lnTo>
                    <a:lnTo>
                      <a:pt x="480" y="270"/>
                    </a:lnTo>
                    <a:lnTo>
                      <a:pt x="470" y="270"/>
                    </a:lnTo>
                    <a:lnTo>
                      <a:pt x="465" y="268"/>
                    </a:lnTo>
                    <a:lnTo>
                      <a:pt x="459" y="267"/>
                    </a:lnTo>
                    <a:lnTo>
                      <a:pt x="453" y="265"/>
                    </a:lnTo>
                    <a:lnTo>
                      <a:pt x="451" y="265"/>
                    </a:lnTo>
                    <a:lnTo>
                      <a:pt x="447" y="258"/>
                    </a:lnTo>
                    <a:lnTo>
                      <a:pt x="446" y="253"/>
                    </a:lnTo>
                    <a:lnTo>
                      <a:pt x="441" y="248"/>
                    </a:lnTo>
                    <a:lnTo>
                      <a:pt x="435" y="246"/>
                    </a:lnTo>
                    <a:lnTo>
                      <a:pt x="428" y="248"/>
                    </a:lnTo>
                    <a:lnTo>
                      <a:pt x="425" y="253"/>
                    </a:lnTo>
                    <a:lnTo>
                      <a:pt x="399" y="253"/>
                    </a:lnTo>
                    <a:lnTo>
                      <a:pt x="389" y="246"/>
                    </a:lnTo>
                    <a:lnTo>
                      <a:pt x="382" y="239"/>
                    </a:lnTo>
                    <a:lnTo>
                      <a:pt x="372" y="234"/>
                    </a:lnTo>
                    <a:lnTo>
                      <a:pt x="363" y="231"/>
                    </a:lnTo>
                    <a:lnTo>
                      <a:pt x="360" y="225"/>
                    </a:lnTo>
                    <a:lnTo>
                      <a:pt x="360" y="220"/>
                    </a:lnTo>
                    <a:lnTo>
                      <a:pt x="353" y="212"/>
                    </a:lnTo>
                    <a:lnTo>
                      <a:pt x="348" y="203"/>
                    </a:lnTo>
                    <a:lnTo>
                      <a:pt x="337" y="196"/>
                    </a:lnTo>
                    <a:lnTo>
                      <a:pt x="329" y="194"/>
                    </a:lnTo>
                    <a:lnTo>
                      <a:pt x="322" y="200"/>
                    </a:lnTo>
                    <a:lnTo>
                      <a:pt x="320" y="210"/>
                    </a:lnTo>
                    <a:lnTo>
                      <a:pt x="320" y="215"/>
                    </a:lnTo>
                    <a:lnTo>
                      <a:pt x="320" y="222"/>
                    </a:lnTo>
                    <a:lnTo>
                      <a:pt x="324" y="231"/>
                    </a:lnTo>
                    <a:lnTo>
                      <a:pt x="330" y="243"/>
                    </a:lnTo>
                    <a:lnTo>
                      <a:pt x="339" y="253"/>
                    </a:lnTo>
                    <a:lnTo>
                      <a:pt x="349" y="258"/>
                    </a:lnTo>
                    <a:lnTo>
                      <a:pt x="351" y="263"/>
                    </a:lnTo>
                    <a:lnTo>
                      <a:pt x="353" y="270"/>
                    </a:lnTo>
                    <a:lnTo>
                      <a:pt x="358" y="265"/>
                    </a:lnTo>
                    <a:lnTo>
                      <a:pt x="363" y="261"/>
                    </a:lnTo>
                    <a:lnTo>
                      <a:pt x="363" y="263"/>
                    </a:lnTo>
                    <a:lnTo>
                      <a:pt x="363" y="267"/>
                    </a:lnTo>
                    <a:lnTo>
                      <a:pt x="361" y="274"/>
                    </a:lnTo>
                    <a:lnTo>
                      <a:pt x="360" y="282"/>
                    </a:lnTo>
                    <a:lnTo>
                      <a:pt x="361" y="286"/>
                    </a:lnTo>
                    <a:lnTo>
                      <a:pt x="367" y="291"/>
                    </a:lnTo>
                    <a:lnTo>
                      <a:pt x="373" y="292"/>
                    </a:lnTo>
                    <a:lnTo>
                      <a:pt x="380" y="294"/>
                    </a:lnTo>
                    <a:lnTo>
                      <a:pt x="391" y="292"/>
                    </a:lnTo>
                    <a:lnTo>
                      <a:pt x="399" y="291"/>
                    </a:lnTo>
                    <a:lnTo>
                      <a:pt x="406" y="286"/>
                    </a:lnTo>
                    <a:lnTo>
                      <a:pt x="413" y="282"/>
                    </a:lnTo>
                    <a:lnTo>
                      <a:pt x="422" y="270"/>
                    </a:lnTo>
                    <a:lnTo>
                      <a:pt x="435" y="260"/>
                    </a:lnTo>
                    <a:lnTo>
                      <a:pt x="435" y="277"/>
                    </a:lnTo>
                    <a:lnTo>
                      <a:pt x="441" y="286"/>
                    </a:lnTo>
                    <a:lnTo>
                      <a:pt x="447" y="291"/>
                    </a:lnTo>
                    <a:lnTo>
                      <a:pt x="456" y="294"/>
                    </a:lnTo>
                    <a:lnTo>
                      <a:pt x="466" y="299"/>
                    </a:lnTo>
                    <a:lnTo>
                      <a:pt x="471" y="304"/>
                    </a:lnTo>
                    <a:lnTo>
                      <a:pt x="477" y="311"/>
                    </a:lnTo>
                    <a:lnTo>
                      <a:pt x="477" y="311"/>
                    </a:lnTo>
                    <a:lnTo>
                      <a:pt x="482" y="315"/>
                    </a:lnTo>
                    <a:lnTo>
                      <a:pt x="487" y="320"/>
                    </a:lnTo>
                    <a:lnTo>
                      <a:pt x="484" y="325"/>
                    </a:lnTo>
                    <a:lnTo>
                      <a:pt x="478" y="332"/>
                    </a:lnTo>
                    <a:lnTo>
                      <a:pt x="473" y="339"/>
                    </a:lnTo>
                    <a:lnTo>
                      <a:pt x="471" y="347"/>
                    </a:lnTo>
                    <a:lnTo>
                      <a:pt x="461" y="349"/>
                    </a:lnTo>
                    <a:lnTo>
                      <a:pt x="458" y="356"/>
                    </a:lnTo>
                    <a:lnTo>
                      <a:pt x="454" y="365"/>
                    </a:lnTo>
                    <a:lnTo>
                      <a:pt x="449" y="370"/>
                    </a:lnTo>
                    <a:lnTo>
                      <a:pt x="444" y="372"/>
                    </a:lnTo>
                    <a:lnTo>
                      <a:pt x="441" y="377"/>
                    </a:lnTo>
                    <a:lnTo>
                      <a:pt x="437" y="382"/>
                    </a:lnTo>
                    <a:lnTo>
                      <a:pt x="434" y="385"/>
                    </a:lnTo>
                    <a:lnTo>
                      <a:pt x="425" y="389"/>
                    </a:lnTo>
                    <a:lnTo>
                      <a:pt x="420" y="399"/>
                    </a:lnTo>
                    <a:lnTo>
                      <a:pt x="406" y="401"/>
                    </a:lnTo>
                    <a:lnTo>
                      <a:pt x="392" y="406"/>
                    </a:lnTo>
                    <a:lnTo>
                      <a:pt x="379" y="409"/>
                    </a:lnTo>
                    <a:lnTo>
                      <a:pt x="375" y="418"/>
                    </a:lnTo>
                    <a:lnTo>
                      <a:pt x="375" y="420"/>
                    </a:lnTo>
                    <a:lnTo>
                      <a:pt x="377" y="423"/>
                    </a:lnTo>
                    <a:lnTo>
                      <a:pt x="367" y="425"/>
                    </a:lnTo>
                    <a:lnTo>
                      <a:pt x="358" y="428"/>
                    </a:lnTo>
                    <a:lnTo>
                      <a:pt x="348" y="432"/>
                    </a:lnTo>
                    <a:lnTo>
                      <a:pt x="337" y="435"/>
                    </a:lnTo>
                    <a:lnTo>
                      <a:pt x="329" y="437"/>
                    </a:lnTo>
                    <a:lnTo>
                      <a:pt x="320" y="444"/>
                    </a:lnTo>
                    <a:lnTo>
                      <a:pt x="312" y="449"/>
                    </a:lnTo>
                    <a:lnTo>
                      <a:pt x="305" y="454"/>
                    </a:lnTo>
                    <a:lnTo>
                      <a:pt x="289" y="454"/>
                    </a:lnTo>
                    <a:lnTo>
                      <a:pt x="279" y="461"/>
                    </a:lnTo>
                    <a:lnTo>
                      <a:pt x="269" y="464"/>
                    </a:lnTo>
                    <a:lnTo>
                      <a:pt x="265" y="466"/>
                    </a:lnTo>
                    <a:lnTo>
                      <a:pt x="256" y="463"/>
                    </a:lnTo>
                    <a:lnTo>
                      <a:pt x="250" y="459"/>
                    </a:lnTo>
                    <a:lnTo>
                      <a:pt x="250" y="457"/>
                    </a:lnTo>
                    <a:lnTo>
                      <a:pt x="250" y="454"/>
                    </a:lnTo>
                    <a:lnTo>
                      <a:pt x="241" y="440"/>
                    </a:lnTo>
                    <a:lnTo>
                      <a:pt x="239" y="428"/>
                    </a:lnTo>
                    <a:lnTo>
                      <a:pt x="236" y="421"/>
                    </a:lnTo>
                    <a:lnTo>
                      <a:pt x="239" y="413"/>
                    </a:lnTo>
                    <a:lnTo>
                      <a:pt x="236" y="399"/>
                    </a:lnTo>
                    <a:lnTo>
                      <a:pt x="227" y="392"/>
                    </a:lnTo>
                    <a:lnTo>
                      <a:pt x="220" y="384"/>
                    </a:lnTo>
                    <a:lnTo>
                      <a:pt x="215" y="375"/>
                    </a:lnTo>
                    <a:lnTo>
                      <a:pt x="210" y="365"/>
                    </a:lnTo>
                    <a:lnTo>
                      <a:pt x="208" y="356"/>
                    </a:lnTo>
                    <a:lnTo>
                      <a:pt x="196" y="351"/>
                    </a:lnTo>
                    <a:lnTo>
                      <a:pt x="189" y="344"/>
                    </a:lnTo>
                    <a:lnTo>
                      <a:pt x="186" y="334"/>
                    </a:lnTo>
                    <a:lnTo>
                      <a:pt x="186" y="322"/>
                    </a:lnTo>
                    <a:lnTo>
                      <a:pt x="181" y="310"/>
                    </a:lnTo>
                    <a:lnTo>
                      <a:pt x="177" y="298"/>
                    </a:lnTo>
                    <a:lnTo>
                      <a:pt x="172" y="294"/>
                    </a:lnTo>
                    <a:lnTo>
                      <a:pt x="170" y="292"/>
                    </a:lnTo>
                    <a:lnTo>
                      <a:pt x="165" y="291"/>
                    </a:lnTo>
                    <a:lnTo>
                      <a:pt x="160" y="289"/>
                    </a:lnTo>
                    <a:lnTo>
                      <a:pt x="157" y="282"/>
                    </a:lnTo>
                    <a:lnTo>
                      <a:pt x="157" y="275"/>
                    </a:lnTo>
                    <a:lnTo>
                      <a:pt x="153" y="268"/>
                    </a:lnTo>
                    <a:lnTo>
                      <a:pt x="150" y="263"/>
                    </a:lnTo>
                    <a:lnTo>
                      <a:pt x="141" y="249"/>
                    </a:lnTo>
                    <a:lnTo>
                      <a:pt x="134" y="237"/>
                    </a:lnTo>
                    <a:lnTo>
                      <a:pt x="129" y="231"/>
                    </a:lnTo>
                    <a:lnTo>
                      <a:pt x="126" y="225"/>
                    </a:lnTo>
                    <a:lnTo>
                      <a:pt x="127" y="213"/>
                    </a:lnTo>
                    <a:lnTo>
                      <a:pt x="129" y="201"/>
                    </a:lnTo>
                    <a:lnTo>
                      <a:pt x="129" y="205"/>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843" name="Freeform 194"/>
              <p:cNvSpPr>
                <a:spLocks/>
              </p:cNvSpPr>
              <p:nvPr/>
            </p:nvSpPr>
            <p:spPr bwMode="auto">
              <a:xfrm>
                <a:off x="6136482" y="3794125"/>
                <a:ext cx="44450" cy="87312"/>
              </a:xfrm>
              <a:custGeom>
                <a:avLst/>
                <a:gdLst/>
                <a:ahLst/>
                <a:cxnLst>
                  <a:cxn ang="0">
                    <a:pos x="28" y="35"/>
                  </a:cxn>
                  <a:cxn ang="0">
                    <a:pos x="23" y="47"/>
                  </a:cxn>
                  <a:cxn ang="0">
                    <a:pos x="12" y="55"/>
                  </a:cxn>
                  <a:cxn ang="0">
                    <a:pos x="4" y="50"/>
                  </a:cxn>
                  <a:cxn ang="0">
                    <a:pos x="0" y="42"/>
                  </a:cxn>
                  <a:cxn ang="0">
                    <a:pos x="0" y="30"/>
                  </a:cxn>
                  <a:cxn ang="0">
                    <a:pos x="4" y="19"/>
                  </a:cxn>
                  <a:cxn ang="0">
                    <a:pos x="5" y="9"/>
                  </a:cxn>
                  <a:cxn ang="0">
                    <a:pos x="7" y="0"/>
                  </a:cxn>
                  <a:cxn ang="0">
                    <a:pos x="12" y="7"/>
                  </a:cxn>
                  <a:cxn ang="0">
                    <a:pos x="19" y="14"/>
                  </a:cxn>
                  <a:cxn ang="0">
                    <a:pos x="24" y="23"/>
                  </a:cxn>
                  <a:cxn ang="0">
                    <a:pos x="28" y="35"/>
                  </a:cxn>
                </a:cxnLst>
                <a:rect l="0" t="0" r="r" b="b"/>
                <a:pathLst>
                  <a:path w="28" h="55">
                    <a:moveTo>
                      <a:pt x="28" y="35"/>
                    </a:moveTo>
                    <a:lnTo>
                      <a:pt x="23" y="47"/>
                    </a:lnTo>
                    <a:lnTo>
                      <a:pt x="12" y="55"/>
                    </a:lnTo>
                    <a:lnTo>
                      <a:pt x="4" y="50"/>
                    </a:lnTo>
                    <a:lnTo>
                      <a:pt x="0" y="42"/>
                    </a:lnTo>
                    <a:lnTo>
                      <a:pt x="0" y="30"/>
                    </a:lnTo>
                    <a:lnTo>
                      <a:pt x="4" y="19"/>
                    </a:lnTo>
                    <a:lnTo>
                      <a:pt x="5" y="9"/>
                    </a:lnTo>
                    <a:lnTo>
                      <a:pt x="7" y="0"/>
                    </a:lnTo>
                    <a:lnTo>
                      <a:pt x="12" y="7"/>
                    </a:lnTo>
                    <a:lnTo>
                      <a:pt x="19" y="14"/>
                    </a:lnTo>
                    <a:lnTo>
                      <a:pt x="24" y="23"/>
                    </a:lnTo>
                    <a:lnTo>
                      <a:pt x="28" y="35"/>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844" name="Freeform 195"/>
              <p:cNvSpPr>
                <a:spLocks/>
              </p:cNvSpPr>
              <p:nvPr/>
            </p:nvSpPr>
            <p:spPr bwMode="auto">
              <a:xfrm>
                <a:off x="5699919" y="3082925"/>
                <a:ext cx="930275" cy="747712"/>
              </a:xfrm>
              <a:custGeom>
                <a:avLst/>
                <a:gdLst/>
                <a:ahLst/>
                <a:cxnLst>
                  <a:cxn ang="0">
                    <a:pos x="174" y="325"/>
                  </a:cxn>
                  <a:cxn ang="0">
                    <a:pos x="196" y="374"/>
                  </a:cxn>
                  <a:cxn ang="0">
                    <a:pos x="212" y="417"/>
                  </a:cxn>
                  <a:cxn ang="0">
                    <a:pos x="236" y="466"/>
                  </a:cxn>
                  <a:cxn ang="0">
                    <a:pos x="253" y="457"/>
                  </a:cxn>
                  <a:cxn ang="0">
                    <a:pos x="270" y="438"/>
                  </a:cxn>
                  <a:cxn ang="0">
                    <a:pos x="277" y="407"/>
                  </a:cxn>
                  <a:cxn ang="0">
                    <a:pos x="298" y="354"/>
                  </a:cxn>
                  <a:cxn ang="0">
                    <a:pos x="344" y="306"/>
                  </a:cxn>
                  <a:cxn ang="0">
                    <a:pos x="377" y="276"/>
                  </a:cxn>
                  <a:cxn ang="0">
                    <a:pos x="413" y="266"/>
                  </a:cxn>
                  <a:cxn ang="0">
                    <a:pos x="451" y="263"/>
                  </a:cxn>
                  <a:cxn ang="0">
                    <a:pos x="480" y="309"/>
                  </a:cxn>
                  <a:cxn ang="0">
                    <a:pos x="487" y="347"/>
                  </a:cxn>
                  <a:cxn ang="0">
                    <a:pos x="516" y="342"/>
                  </a:cxn>
                  <a:cxn ang="0">
                    <a:pos x="533" y="347"/>
                  </a:cxn>
                  <a:cxn ang="0">
                    <a:pos x="537" y="380"/>
                  </a:cxn>
                  <a:cxn ang="0">
                    <a:pos x="549" y="441"/>
                  </a:cxn>
                  <a:cxn ang="0">
                    <a:pos x="562" y="404"/>
                  </a:cxn>
                  <a:cxn ang="0">
                    <a:pos x="543" y="368"/>
                  </a:cxn>
                  <a:cxn ang="0">
                    <a:pos x="549" y="354"/>
                  </a:cxn>
                  <a:cxn ang="0">
                    <a:pos x="537" y="304"/>
                  </a:cxn>
                  <a:cxn ang="0">
                    <a:pos x="571" y="280"/>
                  </a:cxn>
                  <a:cxn ang="0">
                    <a:pos x="566" y="257"/>
                  </a:cxn>
                  <a:cxn ang="0">
                    <a:pos x="552" y="230"/>
                  </a:cxn>
                  <a:cxn ang="0">
                    <a:pos x="540" y="213"/>
                  </a:cxn>
                  <a:cxn ang="0">
                    <a:pos x="540" y="165"/>
                  </a:cxn>
                  <a:cxn ang="0">
                    <a:pos x="509" y="144"/>
                  </a:cxn>
                  <a:cxn ang="0">
                    <a:pos x="483" y="156"/>
                  </a:cxn>
                  <a:cxn ang="0">
                    <a:pos x="444" y="168"/>
                  </a:cxn>
                  <a:cxn ang="0">
                    <a:pos x="404" y="166"/>
                  </a:cxn>
                  <a:cxn ang="0">
                    <a:pos x="358" y="165"/>
                  </a:cxn>
                  <a:cxn ang="0">
                    <a:pos x="335" y="146"/>
                  </a:cxn>
                  <a:cxn ang="0">
                    <a:pos x="282" y="127"/>
                  </a:cxn>
                  <a:cxn ang="0">
                    <a:pos x="261" y="103"/>
                  </a:cxn>
                  <a:cxn ang="0">
                    <a:pos x="265" y="79"/>
                  </a:cxn>
                  <a:cxn ang="0">
                    <a:pos x="277" y="44"/>
                  </a:cxn>
                  <a:cxn ang="0">
                    <a:pos x="224" y="39"/>
                  </a:cxn>
                  <a:cxn ang="0">
                    <a:pos x="198" y="17"/>
                  </a:cxn>
                  <a:cxn ang="0">
                    <a:pos x="157" y="12"/>
                  </a:cxn>
                  <a:cxn ang="0">
                    <a:pos x="132" y="12"/>
                  </a:cxn>
                  <a:cxn ang="0">
                    <a:pos x="91" y="20"/>
                  </a:cxn>
                  <a:cxn ang="0">
                    <a:pos x="62" y="22"/>
                  </a:cxn>
                  <a:cxn ang="0">
                    <a:pos x="34" y="49"/>
                  </a:cxn>
                  <a:cxn ang="0">
                    <a:pos x="12" y="51"/>
                  </a:cxn>
                  <a:cxn ang="0">
                    <a:pos x="0" y="75"/>
                  </a:cxn>
                  <a:cxn ang="0">
                    <a:pos x="3" y="104"/>
                  </a:cxn>
                  <a:cxn ang="0">
                    <a:pos x="7" y="139"/>
                  </a:cxn>
                  <a:cxn ang="0">
                    <a:pos x="34" y="173"/>
                  </a:cxn>
                  <a:cxn ang="0">
                    <a:pos x="17" y="208"/>
                  </a:cxn>
                  <a:cxn ang="0">
                    <a:pos x="41" y="213"/>
                  </a:cxn>
                  <a:cxn ang="0">
                    <a:pos x="83" y="213"/>
                  </a:cxn>
                  <a:cxn ang="0">
                    <a:pos x="115" y="247"/>
                  </a:cxn>
                  <a:cxn ang="0">
                    <a:pos x="131" y="259"/>
                  </a:cxn>
                  <a:cxn ang="0">
                    <a:pos x="136" y="282"/>
                  </a:cxn>
                  <a:cxn ang="0">
                    <a:pos x="167" y="261"/>
                  </a:cxn>
                  <a:cxn ang="0">
                    <a:pos x="174" y="288"/>
                  </a:cxn>
                </a:cxnLst>
                <a:rect l="0" t="0" r="r" b="b"/>
                <a:pathLst>
                  <a:path w="586" h="471">
                    <a:moveTo>
                      <a:pt x="174" y="304"/>
                    </a:moveTo>
                    <a:lnTo>
                      <a:pt x="170" y="302"/>
                    </a:lnTo>
                    <a:lnTo>
                      <a:pt x="170" y="306"/>
                    </a:lnTo>
                    <a:lnTo>
                      <a:pt x="172" y="311"/>
                    </a:lnTo>
                    <a:lnTo>
                      <a:pt x="174" y="325"/>
                    </a:lnTo>
                    <a:lnTo>
                      <a:pt x="181" y="338"/>
                    </a:lnTo>
                    <a:lnTo>
                      <a:pt x="182" y="347"/>
                    </a:lnTo>
                    <a:lnTo>
                      <a:pt x="187" y="357"/>
                    </a:lnTo>
                    <a:lnTo>
                      <a:pt x="191" y="366"/>
                    </a:lnTo>
                    <a:lnTo>
                      <a:pt x="196" y="374"/>
                    </a:lnTo>
                    <a:lnTo>
                      <a:pt x="198" y="383"/>
                    </a:lnTo>
                    <a:lnTo>
                      <a:pt x="201" y="392"/>
                    </a:lnTo>
                    <a:lnTo>
                      <a:pt x="203" y="400"/>
                    </a:lnTo>
                    <a:lnTo>
                      <a:pt x="206" y="412"/>
                    </a:lnTo>
                    <a:lnTo>
                      <a:pt x="212" y="417"/>
                    </a:lnTo>
                    <a:lnTo>
                      <a:pt x="218" y="428"/>
                    </a:lnTo>
                    <a:lnTo>
                      <a:pt x="224" y="443"/>
                    </a:lnTo>
                    <a:lnTo>
                      <a:pt x="232" y="460"/>
                    </a:lnTo>
                    <a:lnTo>
                      <a:pt x="232" y="462"/>
                    </a:lnTo>
                    <a:lnTo>
                      <a:pt x="236" y="466"/>
                    </a:lnTo>
                    <a:lnTo>
                      <a:pt x="237" y="469"/>
                    </a:lnTo>
                    <a:lnTo>
                      <a:pt x="244" y="471"/>
                    </a:lnTo>
                    <a:lnTo>
                      <a:pt x="246" y="467"/>
                    </a:lnTo>
                    <a:lnTo>
                      <a:pt x="249" y="460"/>
                    </a:lnTo>
                    <a:lnTo>
                      <a:pt x="253" y="457"/>
                    </a:lnTo>
                    <a:lnTo>
                      <a:pt x="260" y="455"/>
                    </a:lnTo>
                    <a:lnTo>
                      <a:pt x="261" y="450"/>
                    </a:lnTo>
                    <a:lnTo>
                      <a:pt x="263" y="447"/>
                    </a:lnTo>
                    <a:lnTo>
                      <a:pt x="265" y="440"/>
                    </a:lnTo>
                    <a:lnTo>
                      <a:pt x="270" y="438"/>
                    </a:lnTo>
                    <a:lnTo>
                      <a:pt x="272" y="436"/>
                    </a:lnTo>
                    <a:lnTo>
                      <a:pt x="275" y="436"/>
                    </a:lnTo>
                    <a:lnTo>
                      <a:pt x="277" y="435"/>
                    </a:lnTo>
                    <a:lnTo>
                      <a:pt x="275" y="423"/>
                    </a:lnTo>
                    <a:lnTo>
                      <a:pt x="277" y="407"/>
                    </a:lnTo>
                    <a:lnTo>
                      <a:pt x="280" y="392"/>
                    </a:lnTo>
                    <a:lnTo>
                      <a:pt x="279" y="380"/>
                    </a:lnTo>
                    <a:lnTo>
                      <a:pt x="277" y="369"/>
                    </a:lnTo>
                    <a:lnTo>
                      <a:pt x="282" y="359"/>
                    </a:lnTo>
                    <a:lnTo>
                      <a:pt x="298" y="354"/>
                    </a:lnTo>
                    <a:lnTo>
                      <a:pt x="303" y="349"/>
                    </a:lnTo>
                    <a:lnTo>
                      <a:pt x="310" y="343"/>
                    </a:lnTo>
                    <a:lnTo>
                      <a:pt x="323" y="328"/>
                    </a:lnTo>
                    <a:lnTo>
                      <a:pt x="339" y="313"/>
                    </a:lnTo>
                    <a:lnTo>
                      <a:pt x="344" y="306"/>
                    </a:lnTo>
                    <a:lnTo>
                      <a:pt x="354" y="302"/>
                    </a:lnTo>
                    <a:lnTo>
                      <a:pt x="363" y="297"/>
                    </a:lnTo>
                    <a:lnTo>
                      <a:pt x="371" y="294"/>
                    </a:lnTo>
                    <a:lnTo>
                      <a:pt x="373" y="285"/>
                    </a:lnTo>
                    <a:lnTo>
                      <a:pt x="377" y="276"/>
                    </a:lnTo>
                    <a:lnTo>
                      <a:pt x="384" y="270"/>
                    </a:lnTo>
                    <a:lnTo>
                      <a:pt x="392" y="263"/>
                    </a:lnTo>
                    <a:lnTo>
                      <a:pt x="397" y="266"/>
                    </a:lnTo>
                    <a:lnTo>
                      <a:pt x="404" y="268"/>
                    </a:lnTo>
                    <a:lnTo>
                      <a:pt x="413" y="266"/>
                    </a:lnTo>
                    <a:lnTo>
                      <a:pt x="423" y="264"/>
                    </a:lnTo>
                    <a:lnTo>
                      <a:pt x="428" y="259"/>
                    </a:lnTo>
                    <a:lnTo>
                      <a:pt x="432" y="251"/>
                    </a:lnTo>
                    <a:lnTo>
                      <a:pt x="444" y="254"/>
                    </a:lnTo>
                    <a:lnTo>
                      <a:pt x="451" y="263"/>
                    </a:lnTo>
                    <a:lnTo>
                      <a:pt x="452" y="271"/>
                    </a:lnTo>
                    <a:lnTo>
                      <a:pt x="456" y="282"/>
                    </a:lnTo>
                    <a:lnTo>
                      <a:pt x="463" y="290"/>
                    </a:lnTo>
                    <a:lnTo>
                      <a:pt x="473" y="299"/>
                    </a:lnTo>
                    <a:lnTo>
                      <a:pt x="480" y="309"/>
                    </a:lnTo>
                    <a:lnTo>
                      <a:pt x="487" y="325"/>
                    </a:lnTo>
                    <a:lnTo>
                      <a:pt x="488" y="328"/>
                    </a:lnTo>
                    <a:lnTo>
                      <a:pt x="490" y="331"/>
                    </a:lnTo>
                    <a:lnTo>
                      <a:pt x="488" y="338"/>
                    </a:lnTo>
                    <a:lnTo>
                      <a:pt x="487" y="347"/>
                    </a:lnTo>
                    <a:lnTo>
                      <a:pt x="488" y="356"/>
                    </a:lnTo>
                    <a:lnTo>
                      <a:pt x="495" y="359"/>
                    </a:lnTo>
                    <a:lnTo>
                      <a:pt x="502" y="356"/>
                    </a:lnTo>
                    <a:lnTo>
                      <a:pt x="511" y="350"/>
                    </a:lnTo>
                    <a:lnTo>
                      <a:pt x="516" y="342"/>
                    </a:lnTo>
                    <a:lnTo>
                      <a:pt x="521" y="337"/>
                    </a:lnTo>
                    <a:lnTo>
                      <a:pt x="523" y="340"/>
                    </a:lnTo>
                    <a:lnTo>
                      <a:pt x="526" y="345"/>
                    </a:lnTo>
                    <a:lnTo>
                      <a:pt x="530" y="345"/>
                    </a:lnTo>
                    <a:lnTo>
                      <a:pt x="533" y="347"/>
                    </a:lnTo>
                    <a:lnTo>
                      <a:pt x="533" y="352"/>
                    </a:lnTo>
                    <a:lnTo>
                      <a:pt x="533" y="361"/>
                    </a:lnTo>
                    <a:lnTo>
                      <a:pt x="533" y="366"/>
                    </a:lnTo>
                    <a:lnTo>
                      <a:pt x="537" y="369"/>
                    </a:lnTo>
                    <a:lnTo>
                      <a:pt x="537" y="380"/>
                    </a:lnTo>
                    <a:lnTo>
                      <a:pt x="542" y="392"/>
                    </a:lnTo>
                    <a:lnTo>
                      <a:pt x="545" y="404"/>
                    </a:lnTo>
                    <a:lnTo>
                      <a:pt x="549" y="421"/>
                    </a:lnTo>
                    <a:lnTo>
                      <a:pt x="547" y="431"/>
                    </a:lnTo>
                    <a:lnTo>
                      <a:pt x="549" y="441"/>
                    </a:lnTo>
                    <a:lnTo>
                      <a:pt x="554" y="428"/>
                    </a:lnTo>
                    <a:lnTo>
                      <a:pt x="559" y="417"/>
                    </a:lnTo>
                    <a:lnTo>
                      <a:pt x="561" y="414"/>
                    </a:lnTo>
                    <a:lnTo>
                      <a:pt x="564" y="411"/>
                    </a:lnTo>
                    <a:lnTo>
                      <a:pt x="562" y="404"/>
                    </a:lnTo>
                    <a:lnTo>
                      <a:pt x="559" y="395"/>
                    </a:lnTo>
                    <a:lnTo>
                      <a:pt x="556" y="385"/>
                    </a:lnTo>
                    <a:lnTo>
                      <a:pt x="554" y="380"/>
                    </a:lnTo>
                    <a:lnTo>
                      <a:pt x="545" y="374"/>
                    </a:lnTo>
                    <a:lnTo>
                      <a:pt x="543" y="368"/>
                    </a:lnTo>
                    <a:lnTo>
                      <a:pt x="543" y="366"/>
                    </a:lnTo>
                    <a:lnTo>
                      <a:pt x="545" y="364"/>
                    </a:lnTo>
                    <a:lnTo>
                      <a:pt x="545" y="364"/>
                    </a:lnTo>
                    <a:lnTo>
                      <a:pt x="547" y="359"/>
                    </a:lnTo>
                    <a:lnTo>
                      <a:pt x="549" y="354"/>
                    </a:lnTo>
                    <a:lnTo>
                      <a:pt x="547" y="342"/>
                    </a:lnTo>
                    <a:lnTo>
                      <a:pt x="545" y="331"/>
                    </a:lnTo>
                    <a:lnTo>
                      <a:pt x="538" y="325"/>
                    </a:lnTo>
                    <a:lnTo>
                      <a:pt x="535" y="318"/>
                    </a:lnTo>
                    <a:lnTo>
                      <a:pt x="537" y="304"/>
                    </a:lnTo>
                    <a:lnTo>
                      <a:pt x="543" y="297"/>
                    </a:lnTo>
                    <a:lnTo>
                      <a:pt x="549" y="294"/>
                    </a:lnTo>
                    <a:lnTo>
                      <a:pt x="557" y="292"/>
                    </a:lnTo>
                    <a:lnTo>
                      <a:pt x="564" y="285"/>
                    </a:lnTo>
                    <a:lnTo>
                      <a:pt x="571" y="280"/>
                    </a:lnTo>
                    <a:lnTo>
                      <a:pt x="578" y="273"/>
                    </a:lnTo>
                    <a:lnTo>
                      <a:pt x="586" y="264"/>
                    </a:lnTo>
                    <a:lnTo>
                      <a:pt x="581" y="264"/>
                    </a:lnTo>
                    <a:lnTo>
                      <a:pt x="578" y="266"/>
                    </a:lnTo>
                    <a:lnTo>
                      <a:pt x="566" y="257"/>
                    </a:lnTo>
                    <a:lnTo>
                      <a:pt x="562" y="244"/>
                    </a:lnTo>
                    <a:lnTo>
                      <a:pt x="557" y="240"/>
                    </a:lnTo>
                    <a:lnTo>
                      <a:pt x="556" y="237"/>
                    </a:lnTo>
                    <a:lnTo>
                      <a:pt x="554" y="232"/>
                    </a:lnTo>
                    <a:lnTo>
                      <a:pt x="552" y="230"/>
                    </a:lnTo>
                    <a:lnTo>
                      <a:pt x="545" y="230"/>
                    </a:lnTo>
                    <a:lnTo>
                      <a:pt x="540" y="232"/>
                    </a:lnTo>
                    <a:lnTo>
                      <a:pt x="538" y="228"/>
                    </a:lnTo>
                    <a:lnTo>
                      <a:pt x="538" y="227"/>
                    </a:lnTo>
                    <a:lnTo>
                      <a:pt x="540" y="213"/>
                    </a:lnTo>
                    <a:lnTo>
                      <a:pt x="545" y="206"/>
                    </a:lnTo>
                    <a:lnTo>
                      <a:pt x="549" y="199"/>
                    </a:lnTo>
                    <a:lnTo>
                      <a:pt x="552" y="187"/>
                    </a:lnTo>
                    <a:lnTo>
                      <a:pt x="547" y="175"/>
                    </a:lnTo>
                    <a:lnTo>
                      <a:pt x="540" y="165"/>
                    </a:lnTo>
                    <a:lnTo>
                      <a:pt x="530" y="159"/>
                    </a:lnTo>
                    <a:lnTo>
                      <a:pt x="523" y="158"/>
                    </a:lnTo>
                    <a:lnTo>
                      <a:pt x="516" y="151"/>
                    </a:lnTo>
                    <a:lnTo>
                      <a:pt x="513" y="144"/>
                    </a:lnTo>
                    <a:lnTo>
                      <a:pt x="509" y="144"/>
                    </a:lnTo>
                    <a:lnTo>
                      <a:pt x="506" y="149"/>
                    </a:lnTo>
                    <a:lnTo>
                      <a:pt x="495" y="147"/>
                    </a:lnTo>
                    <a:lnTo>
                      <a:pt x="488" y="149"/>
                    </a:lnTo>
                    <a:lnTo>
                      <a:pt x="485" y="151"/>
                    </a:lnTo>
                    <a:lnTo>
                      <a:pt x="483" y="156"/>
                    </a:lnTo>
                    <a:lnTo>
                      <a:pt x="476" y="158"/>
                    </a:lnTo>
                    <a:lnTo>
                      <a:pt x="470" y="163"/>
                    </a:lnTo>
                    <a:lnTo>
                      <a:pt x="461" y="168"/>
                    </a:lnTo>
                    <a:lnTo>
                      <a:pt x="456" y="172"/>
                    </a:lnTo>
                    <a:lnTo>
                      <a:pt x="444" y="168"/>
                    </a:lnTo>
                    <a:lnTo>
                      <a:pt x="430" y="165"/>
                    </a:lnTo>
                    <a:lnTo>
                      <a:pt x="416" y="170"/>
                    </a:lnTo>
                    <a:lnTo>
                      <a:pt x="408" y="178"/>
                    </a:lnTo>
                    <a:lnTo>
                      <a:pt x="406" y="170"/>
                    </a:lnTo>
                    <a:lnTo>
                      <a:pt x="404" y="166"/>
                    </a:lnTo>
                    <a:lnTo>
                      <a:pt x="399" y="168"/>
                    </a:lnTo>
                    <a:lnTo>
                      <a:pt x="394" y="170"/>
                    </a:lnTo>
                    <a:lnTo>
                      <a:pt x="384" y="170"/>
                    </a:lnTo>
                    <a:lnTo>
                      <a:pt x="373" y="170"/>
                    </a:lnTo>
                    <a:lnTo>
                      <a:pt x="358" y="165"/>
                    </a:lnTo>
                    <a:lnTo>
                      <a:pt x="349" y="156"/>
                    </a:lnTo>
                    <a:lnTo>
                      <a:pt x="344" y="156"/>
                    </a:lnTo>
                    <a:lnTo>
                      <a:pt x="341" y="156"/>
                    </a:lnTo>
                    <a:lnTo>
                      <a:pt x="337" y="149"/>
                    </a:lnTo>
                    <a:lnTo>
                      <a:pt x="335" y="146"/>
                    </a:lnTo>
                    <a:lnTo>
                      <a:pt x="323" y="142"/>
                    </a:lnTo>
                    <a:lnTo>
                      <a:pt x="316" y="139"/>
                    </a:lnTo>
                    <a:lnTo>
                      <a:pt x="306" y="134"/>
                    </a:lnTo>
                    <a:lnTo>
                      <a:pt x="294" y="134"/>
                    </a:lnTo>
                    <a:lnTo>
                      <a:pt x="282" y="127"/>
                    </a:lnTo>
                    <a:lnTo>
                      <a:pt x="272" y="122"/>
                    </a:lnTo>
                    <a:lnTo>
                      <a:pt x="267" y="120"/>
                    </a:lnTo>
                    <a:lnTo>
                      <a:pt x="265" y="118"/>
                    </a:lnTo>
                    <a:lnTo>
                      <a:pt x="263" y="110"/>
                    </a:lnTo>
                    <a:lnTo>
                      <a:pt x="261" y="103"/>
                    </a:lnTo>
                    <a:lnTo>
                      <a:pt x="261" y="98"/>
                    </a:lnTo>
                    <a:lnTo>
                      <a:pt x="268" y="96"/>
                    </a:lnTo>
                    <a:lnTo>
                      <a:pt x="273" y="92"/>
                    </a:lnTo>
                    <a:lnTo>
                      <a:pt x="268" y="86"/>
                    </a:lnTo>
                    <a:lnTo>
                      <a:pt x="265" y="79"/>
                    </a:lnTo>
                    <a:lnTo>
                      <a:pt x="267" y="70"/>
                    </a:lnTo>
                    <a:lnTo>
                      <a:pt x="273" y="67"/>
                    </a:lnTo>
                    <a:lnTo>
                      <a:pt x="280" y="61"/>
                    </a:lnTo>
                    <a:lnTo>
                      <a:pt x="284" y="55"/>
                    </a:lnTo>
                    <a:lnTo>
                      <a:pt x="277" y="44"/>
                    </a:lnTo>
                    <a:lnTo>
                      <a:pt x="268" y="41"/>
                    </a:lnTo>
                    <a:lnTo>
                      <a:pt x="258" y="44"/>
                    </a:lnTo>
                    <a:lnTo>
                      <a:pt x="248" y="49"/>
                    </a:lnTo>
                    <a:lnTo>
                      <a:pt x="234" y="44"/>
                    </a:lnTo>
                    <a:lnTo>
                      <a:pt x="224" y="39"/>
                    </a:lnTo>
                    <a:lnTo>
                      <a:pt x="222" y="32"/>
                    </a:lnTo>
                    <a:lnTo>
                      <a:pt x="218" y="27"/>
                    </a:lnTo>
                    <a:lnTo>
                      <a:pt x="208" y="25"/>
                    </a:lnTo>
                    <a:lnTo>
                      <a:pt x="206" y="18"/>
                    </a:lnTo>
                    <a:lnTo>
                      <a:pt x="198" y="17"/>
                    </a:lnTo>
                    <a:lnTo>
                      <a:pt x="189" y="17"/>
                    </a:lnTo>
                    <a:lnTo>
                      <a:pt x="175" y="20"/>
                    </a:lnTo>
                    <a:lnTo>
                      <a:pt x="163" y="25"/>
                    </a:lnTo>
                    <a:lnTo>
                      <a:pt x="157" y="20"/>
                    </a:lnTo>
                    <a:lnTo>
                      <a:pt x="157" y="12"/>
                    </a:lnTo>
                    <a:lnTo>
                      <a:pt x="155" y="3"/>
                    </a:lnTo>
                    <a:lnTo>
                      <a:pt x="151" y="0"/>
                    </a:lnTo>
                    <a:lnTo>
                      <a:pt x="139" y="5"/>
                    </a:lnTo>
                    <a:lnTo>
                      <a:pt x="134" y="12"/>
                    </a:lnTo>
                    <a:lnTo>
                      <a:pt x="132" y="12"/>
                    </a:lnTo>
                    <a:lnTo>
                      <a:pt x="122" y="20"/>
                    </a:lnTo>
                    <a:lnTo>
                      <a:pt x="110" y="24"/>
                    </a:lnTo>
                    <a:lnTo>
                      <a:pt x="105" y="20"/>
                    </a:lnTo>
                    <a:lnTo>
                      <a:pt x="100" y="18"/>
                    </a:lnTo>
                    <a:lnTo>
                      <a:pt x="91" y="20"/>
                    </a:lnTo>
                    <a:lnTo>
                      <a:pt x="84" y="17"/>
                    </a:lnTo>
                    <a:lnTo>
                      <a:pt x="79" y="15"/>
                    </a:lnTo>
                    <a:lnTo>
                      <a:pt x="76" y="15"/>
                    </a:lnTo>
                    <a:lnTo>
                      <a:pt x="67" y="17"/>
                    </a:lnTo>
                    <a:lnTo>
                      <a:pt x="62" y="22"/>
                    </a:lnTo>
                    <a:lnTo>
                      <a:pt x="57" y="29"/>
                    </a:lnTo>
                    <a:lnTo>
                      <a:pt x="53" y="37"/>
                    </a:lnTo>
                    <a:lnTo>
                      <a:pt x="46" y="41"/>
                    </a:lnTo>
                    <a:lnTo>
                      <a:pt x="40" y="44"/>
                    </a:lnTo>
                    <a:lnTo>
                      <a:pt x="34" y="49"/>
                    </a:lnTo>
                    <a:lnTo>
                      <a:pt x="28" y="53"/>
                    </a:lnTo>
                    <a:lnTo>
                      <a:pt x="21" y="51"/>
                    </a:lnTo>
                    <a:lnTo>
                      <a:pt x="15" y="49"/>
                    </a:lnTo>
                    <a:lnTo>
                      <a:pt x="14" y="49"/>
                    </a:lnTo>
                    <a:lnTo>
                      <a:pt x="12" y="51"/>
                    </a:lnTo>
                    <a:lnTo>
                      <a:pt x="7" y="55"/>
                    </a:lnTo>
                    <a:lnTo>
                      <a:pt x="3" y="61"/>
                    </a:lnTo>
                    <a:lnTo>
                      <a:pt x="0" y="68"/>
                    </a:lnTo>
                    <a:lnTo>
                      <a:pt x="0" y="74"/>
                    </a:lnTo>
                    <a:lnTo>
                      <a:pt x="0" y="75"/>
                    </a:lnTo>
                    <a:lnTo>
                      <a:pt x="0" y="79"/>
                    </a:lnTo>
                    <a:lnTo>
                      <a:pt x="2" y="80"/>
                    </a:lnTo>
                    <a:lnTo>
                      <a:pt x="3" y="84"/>
                    </a:lnTo>
                    <a:lnTo>
                      <a:pt x="3" y="99"/>
                    </a:lnTo>
                    <a:lnTo>
                      <a:pt x="3" y="104"/>
                    </a:lnTo>
                    <a:lnTo>
                      <a:pt x="5" y="111"/>
                    </a:lnTo>
                    <a:lnTo>
                      <a:pt x="10" y="113"/>
                    </a:lnTo>
                    <a:lnTo>
                      <a:pt x="17" y="122"/>
                    </a:lnTo>
                    <a:lnTo>
                      <a:pt x="12" y="130"/>
                    </a:lnTo>
                    <a:lnTo>
                      <a:pt x="7" y="139"/>
                    </a:lnTo>
                    <a:lnTo>
                      <a:pt x="9" y="142"/>
                    </a:lnTo>
                    <a:lnTo>
                      <a:pt x="12" y="147"/>
                    </a:lnTo>
                    <a:lnTo>
                      <a:pt x="19" y="156"/>
                    </a:lnTo>
                    <a:lnTo>
                      <a:pt x="28" y="165"/>
                    </a:lnTo>
                    <a:lnTo>
                      <a:pt x="34" y="173"/>
                    </a:lnTo>
                    <a:lnTo>
                      <a:pt x="38" y="189"/>
                    </a:lnTo>
                    <a:lnTo>
                      <a:pt x="28" y="190"/>
                    </a:lnTo>
                    <a:lnTo>
                      <a:pt x="22" y="194"/>
                    </a:lnTo>
                    <a:lnTo>
                      <a:pt x="17" y="197"/>
                    </a:lnTo>
                    <a:lnTo>
                      <a:pt x="17" y="208"/>
                    </a:lnTo>
                    <a:lnTo>
                      <a:pt x="17" y="213"/>
                    </a:lnTo>
                    <a:lnTo>
                      <a:pt x="19" y="218"/>
                    </a:lnTo>
                    <a:lnTo>
                      <a:pt x="36" y="216"/>
                    </a:lnTo>
                    <a:lnTo>
                      <a:pt x="38" y="215"/>
                    </a:lnTo>
                    <a:lnTo>
                      <a:pt x="41" y="213"/>
                    </a:lnTo>
                    <a:lnTo>
                      <a:pt x="55" y="216"/>
                    </a:lnTo>
                    <a:lnTo>
                      <a:pt x="58" y="215"/>
                    </a:lnTo>
                    <a:lnTo>
                      <a:pt x="67" y="213"/>
                    </a:lnTo>
                    <a:lnTo>
                      <a:pt x="74" y="211"/>
                    </a:lnTo>
                    <a:lnTo>
                      <a:pt x="83" y="213"/>
                    </a:lnTo>
                    <a:lnTo>
                      <a:pt x="88" y="220"/>
                    </a:lnTo>
                    <a:lnTo>
                      <a:pt x="95" y="233"/>
                    </a:lnTo>
                    <a:lnTo>
                      <a:pt x="98" y="239"/>
                    </a:lnTo>
                    <a:lnTo>
                      <a:pt x="107" y="244"/>
                    </a:lnTo>
                    <a:lnTo>
                      <a:pt x="115" y="247"/>
                    </a:lnTo>
                    <a:lnTo>
                      <a:pt x="126" y="251"/>
                    </a:lnTo>
                    <a:lnTo>
                      <a:pt x="131" y="251"/>
                    </a:lnTo>
                    <a:lnTo>
                      <a:pt x="138" y="252"/>
                    </a:lnTo>
                    <a:lnTo>
                      <a:pt x="134" y="256"/>
                    </a:lnTo>
                    <a:lnTo>
                      <a:pt x="131" y="259"/>
                    </a:lnTo>
                    <a:lnTo>
                      <a:pt x="124" y="259"/>
                    </a:lnTo>
                    <a:lnTo>
                      <a:pt x="117" y="261"/>
                    </a:lnTo>
                    <a:lnTo>
                      <a:pt x="122" y="268"/>
                    </a:lnTo>
                    <a:lnTo>
                      <a:pt x="129" y="275"/>
                    </a:lnTo>
                    <a:lnTo>
                      <a:pt x="136" y="282"/>
                    </a:lnTo>
                    <a:lnTo>
                      <a:pt x="148" y="285"/>
                    </a:lnTo>
                    <a:lnTo>
                      <a:pt x="153" y="282"/>
                    </a:lnTo>
                    <a:lnTo>
                      <a:pt x="158" y="275"/>
                    </a:lnTo>
                    <a:lnTo>
                      <a:pt x="162" y="266"/>
                    </a:lnTo>
                    <a:lnTo>
                      <a:pt x="167" y="261"/>
                    </a:lnTo>
                    <a:lnTo>
                      <a:pt x="172" y="261"/>
                    </a:lnTo>
                    <a:lnTo>
                      <a:pt x="170" y="264"/>
                    </a:lnTo>
                    <a:lnTo>
                      <a:pt x="169" y="268"/>
                    </a:lnTo>
                    <a:lnTo>
                      <a:pt x="170" y="276"/>
                    </a:lnTo>
                    <a:lnTo>
                      <a:pt x="174" y="288"/>
                    </a:lnTo>
                    <a:lnTo>
                      <a:pt x="172" y="295"/>
                    </a:lnTo>
                    <a:lnTo>
                      <a:pt x="170" y="304"/>
                    </a:lnTo>
                    <a:lnTo>
                      <a:pt x="174" y="304"/>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845" name="Freeform 196"/>
              <p:cNvSpPr>
                <a:spLocks/>
              </p:cNvSpPr>
              <p:nvPr/>
            </p:nvSpPr>
            <p:spPr bwMode="auto">
              <a:xfrm>
                <a:off x="6493669" y="3887788"/>
                <a:ext cx="244475" cy="261937"/>
              </a:xfrm>
              <a:custGeom>
                <a:avLst/>
                <a:gdLst/>
                <a:ahLst/>
                <a:cxnLst>
                  <a:cxn ang="0">
                    <a:pos x="69" y="86"/>
                  </a:cxn>
                  <a:cxn ang="0">
                    <a:pos x="68" y="82"/>
                  </a:cxn>
                  <a:cxn ang="0">
                    <a:pos x="68" y="81"/>
                  </a:cxn>
                  <a:cxn ang="0">
                    <a:pos x="62" y="79"/>
                  </a:cxn>
                  <a:cxn ang="0">
                    <a:pos x="59" y="79"/>
                  </a:cxn>
                  <a:cxn ang="0">
                    <a:pos x="56" y="70"/>
                  </a:cxn>
                  <a:cxn ang="0">
                    <a:pos x="52" y="60"/>
                  </a:cxn>
                  <a:cxn ang="0">
                    <a:pos x="42" y="50"/>
                  </a:cxn>
                  <a:cxn ang="0">
                    <a:pos x="33" y="45"/>
                  </a:cxn>
                  <a:cxn ang="0">
                    <a:pos x="28" y="36"/>
                  </a:cxn>
                  <a:cxn ang="0">
                    <a:pos x="26" y="29"/>
                  </a:cxn>
                  <a:cxn ang="0">
                    <a:pos x="19" y="24"/>
                  </a:cxn>
                  <a:cxn ang="0">
                    <a:pos x="14" y="24"/>
                  </a:cxn>
                  <a:cxn ang="0">
                    <a:pos x="9" y="19"/>
                  </a:cxn>
                  <a:cxn ang="0">
                    <a:pos x="6" y="14"/>
                  </a:cxn>
                  <a:cxn ang="0">
                    <a:pos x="0" y="7"/>
                  </a:cxn>
                  <a:cxn ang="0">
                    <a:pos x="0" y="3"/>
                  </a:cxn>
                  <a:cxn ang="0">
                    <a:pos x="0" y="0"/>
                  </a:cxn>
                  <a:cxn ang="0">
                    <a:pos x="4" y="0"/>
                  </a:cxn>
                  <a:cxn ang="0">
                    <a:pos x="9" y="0"/>
                  </a:cxn>
                  <a:cxn ang="0">
                    <a:pos x="14" y="3"/>
                  </a:cxn>
                  <a:cxn ang="0">
                    <a:pos x="30" y="3"/>
                  </a:cxn>
                  <a:cxn ang="0">
                    <a:pos x="42" y="12"/>
                  </a:cxn>
                  <a:cxn ang="0">
                    <a:pos x="49" y="24"/>
                  </a:cxn>
                  <a:cxn ang="0">
                    <a:pos x="50" y="24"/>
                  </a:cxn>
                  <a:cxn ang="0">
                    <a:pos x="54" y="26"/>
                  </a:cxn>
                  <a:cxn ang="0">
                    <a:pos x="62" y="31"/>
                  </a:cxn>
                  <a:cxn ang="0">
                    <a:pos x="71" y="39"/>
                  </a:cxn>
                  <a:cxn ang="0">
                    <a:pos x="76" y="45"/>
                  </a:cxn>
                  <a:cxn ang="0">
                    <a:pos x="83" y="51"/>
                  </a:cxn>
                  <a:cxn ang="0">
                    <a:pos x="90" y="55"/>
                  </a:cxn>
                  <a:cxn ang="0">
                    <a:pos x="100" y="60"/>
                  </a:cxn>
                  <a:cxn ang="0">
                    <a:pos x="111" y="63"/>
                  </a:cxn>
                  <a:cxn ang="0">
                    <a:pos x="116" y="74"/>
                  </a:cxn>
                  <a:cxn ang="0">
                    <a:pos x="116" y="75"/>
                  </a:cxn>
                  <a:cxn ang="0">
                    <a:pos x="117" y="75"/>
                  </a:cxn>
                  <a:cxn ang="0">
                    <a:pos x="119" y="75"/>
                  </a:cxn>
                  <a:cxn ang="0">
                    <a:pos x="121" y="77"/>
                  </a:cxn>
                  <a:cxn ang="0">
                    <a:pos x="124" y="81"/>
                  </a:cxn>
                  <a:cxn ang="0">
                    <a:pos x="123" y="86"/>
                  </a:cxn>
                  <a:cxn ang="0">
                    <a:pos x="124" y="91"/>
                  </a:cxn>
                  <a:cxn ang="0">
                    <a:pos x="131" y="93"/>
                  </a:cxn>
                  <a:cxn ang="0">
                    <a:pos x="135" y="105"/>
                  </a:cxn>
                  <a:cxn ang="0">
                    <a:pos x="143" y="113"/>
                  </a:cxn>
                  <a:cxn ang="0">
                    <a:pos x="148" y="115"/>
                  </a:cxn>
                  <a:cxn ang="0">
                    <a:pos x="154" y="122"/>
                  </a:cxn>
                  <a:cxn ang="0">
                    <a:pos x="154" y="131"/>
                  </a:cxn>
                  <a:cxn ang="0">
                    <a:pos x="154" y="144"/>
                  </a:cxn>
                  <a:cxn ang="0">
                    <a:pos x="148" y="149"/>
                  </a:cxn>
                  <a:cxn ang="0">
                    <a:pos x="150" y="158"/>
                  </a:cxn>
                  <a:cxn ang="0">
                    <a:pos x="145" y="163"/>
                  </a:cxn>
                  <a:cxn ang="0">
                    <a:pos x="136" y="165"/>
                  </a:cxn>
                  <a:cxn ang="0">
                    <a:pos x="129" y="158"/>
                  </a:cxn>
                  <a:cxn ang="0">
                    <a:pos x="124" y="151"/>
                  </a:cxn>
                  <a:cxn ang="0">
                    <a:pos x="111" y="139"/>
                  </a:cxn>
                  <a:cxn ang="0">
                    <a:pos x="97" y="129"/>
                  </a:cxn>
                  <a:cxn ang="0">
                    <a:pos x="85" y="113"/>
                  </a:cxn>
                  <a:cxn ang="0">
                    <a:pos x="78" y="98"/>
                  </a:cxn>
                  <a:cxn ang="0">
                    <a:pos x="73" y="91"/>
                  </a:cxn>
                  <a:cxn ang="0">
                    <a:pos x="69" y="86"/>
                  </a:cxn>
                </a:cxnLst>
                <a:rect l="0" t="0" r="r" b="b"/>
                <a:pathLst>
                  <a:path w="154" h="165">
                    <a:moveTo>
                      <a:pt x="69" y="86"/>
                    </a:moveTo>
                    <a:lnTo>
                      <a:pt x="68" y="82"/>
                    </a:lnTo>
                    <a:lnTo>
                      <a:pt x="68" y="81"/>
                    </a:lnTo>
                    <a:lnTo>
                      <a:pt x="62" y="79"/>
                    </a:lnTo>
                    <a:lnTo>
                      <a:pt x="59" y="79"/>
                    </a:lnTo>
                    <a:lnTo>
                      <a:pt x="56" y="70"/>
                    </a:lnTo>
                    <a:lnTo>
                      <a:pt x="52" y="60"/>
                    </a:lnTo>
                    <a:lnTo>
                      <a:pt x="42" y="50"/>
                    </a:lnTo>
                    <a:lnTo>
                      <a:pt x="33" y="45"/>
                    </a:lnTo>
                    <a:lnTo>
                      <a:pt x="28" y="36"/>
                    </a:lnTo>
                    <a:lnTo>
                      <a:pt x="26" y="29"/>
                    </a:lnTo>
                    <a:lnTo>
                      <a:pt x="19" y="24"/>
                    </a:lnTo>
                    <a:lnTo>
                      <a:pt x="14" y="24"/>
                    </a:lnTo>
                    <a:lnTo>
                      <a:pt x="9" y="19"/>
                    </a:lnTo>
                    <a:lnTo>
                      <a:pt x="6" y="14"/>
                    </a:lnTo>
                    <a:lnTo>
                      <a:pt x="0" y="7"/>
                    </a:lnTo>
                    <a:lnTo>
                      <a:pt x="0" y="3"/>
                    </a:lnTo>
                    <a:lnTo>
                      <a:pt x="0" y="0"/>
                    </a:lnTo>
                    <a:lnTo>
                      <a:pt x="4" y="0"/>
                    </a:lnTo>
                    <a:lnTo>
                      <a:pt x="9" y="0"/>
                    </a:lnTo>
                    <a:lnTo>
                      <a:pt x="14" y="3"/>
                    </a:lnTo>
                    <a:lnTo>
                      <a:pt x="30" y="3"/>
                    </a:lnTo>
                    <a:lnTo>
                      <a:pt x="42" y="12"/>
                    </a:lnTo>
                    <a:lnTo>
                      <a:pt x="49" y="24"/>
                    </a:lnTo>
                    <a:lnTo>
                      <a:pt x="50" y="24"/>
                    </a:lnTo>
                    <a:lnTo>
                      <a:pt x="54" y="26"/>
                    </a:lnTo>
                    <a:lnTo>
                      <a:pt x="62" y="31"/>
                    </a:lnTo>
                    <a:lnTo>
                      <a:pt x="71" y="39"/>
                    </a:lnTo>
                    <a:lnTo>
                      <a:pt x="76" y="45"/>
                    </a:lnTo>
                    <a:lnTo>
                      <a:pt x="83" y="51"/>
                    </a:lnTo>
                    <a:lnTo>
                      <a:pt x="90" y="55"/>
                    </a:lnTo>
                    <a:lnTo>
                      <a:pt x="100" y="60"/>
                    </a:lnTo>
                    <a:lnTo>
                      <a:pt x="111" y="63"/>
                    </a:lnTo>
                    <a:lnTo>
                      <a:pt x="116" y="74"/>
                    </a:lnTo>
                    <a:lnTo>
                      <a:pt x="116" y="75"/>
                    </a:lnTo>
                    <a:lnTo>
                      <a:pt x="117" y="75"/>
                    </a:lnTo>
                    <a:lnTo>
                      <a:pt x="119" y="75"/>
                    </a:lnTo>
                    <a:lnTo>
                      <a:pt x="121" y="77"/>
                    </a:lnTo>
                    <a:lnTo>
                      <a:pt x="124" y="81"/>
                    </a:lnTo>
                    <a:lnTo>
                      <a:pt x="123" y="86"/>
                    </a:lnTo>
                    <a:lnTo>
                      <a:pt x="124" y="91"/>
                    </a:lnTo>
                    <a:lnTo>
                      <a:pt x="131" y="93"/>
                    </a:lnTo>
                    <a:lnTo>
                      <a:pt x="135" y="105"/>
                    </a:lnTo>
                    <a:lnTo>
                      <a:pt x="143" y="113"/>
                    </a:lnTo>
                    <a:lnTo>
                      <a:pt x="148" y="115"/>
                    </a:lnTo>
                    <a:lnTo>
                      <a:pt x="154" y="122"/>
                    </a:lnTo>
                    <a:lnTo>
                      <a:pt x="154" y="131"/>
                    </a:lnTo>
                    <a:lnTo>
                      <a:pt x="154" y="144"/>
                    </a:lnTo>
                    <a:lnTo>
                      <a:pt x="148" y="149"/>
                    </a:lnTo>
                    <a:lnTo>
                      <a:pt x="150" y="158"/>
                    </a:lnTo>
                    <a:lnTo>
                      <a:pt x="145" y="163"/>
                    </a:lnTo>
                    <a:lnTo>
                      <a:pt x="136" y="165"/>
                    </a:lnTo>
                    <a:lnTo>
                      <a:pt x="129" y="158"/>
                    </a:lnTo>
                    <a:lnTo>
                      <a:pt x="124" y="151"/>
                    </a:lnTo>
                    <a:lnTo>
                      <a:pt x="111" y="139"/>
                    </a:lnTo>
                    <a:lnTo>
                      <a:pt x="97" y="129"/>
                    </a:lnTo>
                    <a:lnTo>
                      <a:pt x="85" y="113"/>
                    </a:lnTo>
                    <a:lnTo>
                      <a:pt x="78" y="98"/>
                    </a:lnTo>
                    <a:lnTo>
                      <a:pt x="73" y="91"/>
                    </a:lnTo>
                    <a:lnTo>
                      <a:pt x="69" y="86"/>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846" name="Freeform 197"/>
              <p:cNvSpPr>
                <a:spLocks/>
              </p:cNvSpPr>
              <p:nvPr/>
            </p:nvSpPr>
            <p:spPr bwMode="auto">
              <a:xfrm>
                <a:off x="6807994" y="3854450"/>
                <a:ext cx="231775" cy="257175"/>
              </a:xfrm>
              <a:custGeom>
                <a:avLst/>
                <a:gdLst/>
                <a:ahLst/>
                <a:cxnLst>
                  <a:cxn ang="0">
                    <a:pos x="42" y="146"/>
                  </a:cxn>
                  <a:cxn ang="0">
                    <a:pos x="36" y="143"/>
                  </a:cxn>
                  <a:cxn ang="0">
                    <a:pos x="21" y="141"/>
                  </a:cxn>
                  <a:cxn ang="0">
                    <a:pos x="16" y="126"/>
                  </a:cxn>
                  <a:cxn ang="0">
                    <a:pos x="14" y="115"/>
                  </a:cxn>
                  <a:cxn ang="0">
                    <a:pos x="11" y="112"/>
                  </a:cxn>
                  <a:cxn ang="0">
                    <a:pos x="4" y="107"/>
                  </a:cxn>
                  <a:cxn ang="0">
                    <a:pos x="0" y="93"/>
                  </a:cxn>
                  <a:cxn ang="0">
                    <a:pos x="5" y="83"/>
                  </a:cxn>
                  <a:cxn ang="0">
                    <a:pos x="24" y="81"/>
                  </a:cxn>
                  <a:cxn ang="0">
                    <a:pos x="33" y="67"/>
                  </a:cxn>
                  <a:cxn ang="0">
                    <a:pos x="43" y="59"/>
                  </a:cxn>
                  <a:cxn ang="0">
                    <a:pos x="59" y="52"/>
                  </a:cxn>
                  <a:cxn ang="0">
                    <a:pos x="64" y="43"/>
                  </a:cxn>
                  <a:cxn ang="0">
                    <a:pos x="69" y="38"/>
                  </a:cxn>
                  <a:cxn ang="0">
                    <a:pos x="74" y="35"/>
                  </a:cxn>
                  <a:cxn ang="0">
                    <a:pos x="86" y="29"/>
                  </a:cxn>
                  <a:cxn ang="0">
                    <a:pos x="98" y="19"/>
                  </a:cxn>
                  <a:cxn ang="0">
                    <a:pos x="110" y="2"/>
                  </a:cxn>
                  <a:cxn ang="0">
                    <a:pos x="124" y="4"/>
                  </a:cxn>
                  <a:cxn ang="0">
                    <a:pos x="128" y="16"/>
                  </a:cxn>
                  <a:cxn ang="0">
                    <a:pos x="143" y="21"/>
                  </a:cxn>
                  <a:cxn ang="0">
                    <a:pos x="141" y="29"/>
                  </a:cxn>
                  <a:cxn ang="0">
                    <a:pos x="136" y="35"/>
                  </a:cxn>
                  <a:cxn ang="0">
                    <a:pos x="133" y="36"/>
                  </a:cxn>
                  <a:cxn ang="0">
                    <a:pos x="124" y="41"/>
                  </a:cxn>
                  <a:cxn ang="0">
                    <a:pos x="122" y="45"/>
                  </a:cxn>
                  <a:cxn ang="0">
                    <a:pos x="122" y="48"/>
                  </a:cxn>
                  <a:cxn ang="0">
                    <a:pos x="122" y="59"/>
                  </a:cxn>
                  <a:cxn ang="0">
                    <a:pos x="136" y="79"/>
                  </a:cxn>
                  <a:cxn ang="0">
                    <a:pos x="140" y="90"/>
                  </a:cxn>
                  <a:cxn ang="0">
                    <a:pos x="129" y="90"/>
                  </a:cxn>
                  <a:cxn ang="0">
                    <a:pos x="126" y="95"/>
                  </a:cxn>
                  <a:cxn ang="0">
                    <a:pos x="119" y="117"/>
                  </a:cxn>
                  <a:cxn ang="0">
                    <a:pos x="107" y="129"/>
                  </a:cxn>
                  <a:cxn ang="0">
                    <a:pos x="110" y="136"/>
                  </a:cxn>
                  <a:cxn ang="0">
                    <a:pos x="103" y="153"/>
                  </a:cxn>
                  <a:cxn ang="0">
                    <a:pos x="88" y="162"/>
                  </a:cxn>
                  <a:cxn ang="0">
                    <a:pos x="81" y="155"/>
                  </a:cxn>
                  <a:cxn ang="0">
                    <a:pos x="59" y="146"/>
                  </a:cxn>
                  <a:cxn ang="0">
                    <a:pos x="47" y="152"/>
                  </a:cxn>
                  <a:cxn ang="0">
                    <a:pos x="43" y="150"/>
                  </a:cxn>
                </a:cxnLst>
                <a:rect l="0" t="0" r="r" b="b"/>
                <a:pathLst>
                  <a:path w="146" h="162">
                    <a:moveTo>
                      <a:pt x="43" y="150"/>
                    </a:moveTo>
                    <a:lnTo>
                      <a:pt x="42" y="146"/>
                    </a:lnTo>
                    <a:lnTo>
                      <a:pt x="42" y="143"/>
                    </a:lnTo>
                    <a:lnTo>
                      <a:pt x="36" y="143"/>
                    </a:lnTo>
                    <a:lnTo>
                      <a:pt x="31" y="145"/>
                    </a:lnTo>
                    <a:lnTo>
                      <a:pt x="21" y="141"/>
                    </a:lnTo>
                    <a:lnTo>
                      <a:pt x="17" y="134"/>
                    </a:lnTo>
                    <a:lnTo>
                      <a:pt x="16" y="126"/>
                    </a:lnTo>
                    <a:lnTo>
                      <a:pt x="14" y="117"/>
                    </a:lnTo>
                    <a:lnTo>
                      <a:pt x="14" y="115"/>
                    </a:lnTo>
                    <a:lnTo>
                      <a:pt x="14" y="114"/>
                    </a:lnTo>
                    <a:lnTo>
                      <a:pt x="11" y="112"/>
                    </a:lnTo>
                    <a:lnTo>
                      <a:pt x="7" y="112"/>
                    </a:lnTo>
                    <a:lnTo>
                      <a:pt x="4" y="107"/>
                    </a:lnTo>
                    <a:lnTo>
                      <a:pt x="2" y="100"/>
                    </a:lnTo>
                    <a:lnTo>
                      <a:pt x="0" y="93"/>
                    </a:lnTo>
                    <a:lnTo>
                      <a:pt x="0" y="90"/>
                    </a:lnTo>
                    <a:lnTo>
                      <a:pt x="5" y="83"/>
                    </a:lnTo>
                    <a:lnTo>
                      <a:pt x="17" y="84"/>
                    </a:lnTo>
                    <a:lnTo>
                      <a:pt x="24" y="81"/>
                    </a:lnTo>
                    <a:lnTo>
                      <a:pt x="30" y="76"/>
                    </a:lnTo>
                    <a:lnTo>
                      <a:pt x="33" y="67"/>
                    </a:lnTo>
                    <a:lnTo>
                      <a:pt x="38" y="62"/>
                    </a:lnTo>
                    <a:lnTo>
                      <a:pt x="43" y="59"/>
                    </a:lnTo>
                    <a:lnTo>
                      <a:pt x="52" y="57"/>
                    </a:lnTo>
                    <a:lnTo>
                      <a:pt x="59" y="52"/>
                    </a:lnTo>
                    <a:lnTo>
                      <a:pt x="64" y="47"/>
                    </a:lnTo>
                    <a:lnTo>
                      <a:pt x="64" y="43"/>
                    </a:lnTo>
                    <a:lnTo>
                      <a:pt x="67" y="41"/>
                    </a:lnTo>
                    <a:lnTo>
                      <a:pt x="69" y="38"/>
                    </a:lnTo>
                    <a:lnTo>
                      <a:pt x="73" y="38"/>
                    </a:lnTo>
                    <a:lnTo>
                      <a:pt x="74" y="35"/>
                    </a:lnTo>
                    <a:lnTo>
                      <a:pt x="76" y="33"/>
                    </a:lnTo>
                    <a:lnTo>
                      <a:pt x="86" y="29"/>
                    </a:lnTo>
                    <a:lnTo>
                      <a:pt x="95" y="28"/>
                    </a:lnTo>
                    <a:lnTo>
                      <a:pt x="98" y="19"/>
                    </a:lnTo>
                    <a:lnTo>
                      <a:pt x="103" y="11"/>
                    </a:lnTo>
                    <a:lnTo>
                      <a:pt x="110" y="2"/>
                    </a:lnTo>
                    <a:lnTo>
                      <a:pt x="117" y="0"/>
                    </a:lnTo>
                    <a:lnTo>
                      <a:pt x="124" y="4"/>
                    </a:lnTo>
                    <a:lnTo>
                      <a:pt x="126" y="12"/>
                    </a:lnTo>
                    <a:lnTo>
                      <a:pt x="128" y="16"/>
                    </a:lnTo>
                    <a:lnTo>
                      <a:pt x="136" y="19"/>
                    </a:lnTo>
                    <a:lnTo>
                      <a:pt x="143" y="21"/>
                    </a:lnTo>
                    <a:lnTo>
                      <a:pt x="146" y="28"/>
                    </a:lnTo>
                    <a:lnTo>
                      <a:pt x="141" y="29"/>
                    </a:lnTo>
                    <a:lnTo>
                      <a:pt x="136" y="33"/>
                    </a:lnTo>
                    <a:lnTo>
                      <a:pt x="136" y="35"/>
                    </a:lnTo>
                    <a:lnTo>
                      <a:pt x="138" y="36"/>
                    </a:lnTo>
                    <a:lnTo>
                      <a:pt x="133" y="36"/>
                    </a:lnTo>
                    <a:lnTo>
                      <a:pt x="129" y="40"/>
                    </a:lnTo>
                    <a:lnTo>
                      <a:pt x="124" y="41"/>
                    </a:lnTo>
                    <a:lnTo>
                      <a:pt x="122" y="43"/>
                    </a:lnTo>
                    <a:lnTo>
                      <a:pt x="122" y="45"/>
                    </a:lnTo>
                    <a:lnTo>
                      <a:pt x="124" y="48"/>
                    </a:lnTo>
                    <a:lnTo>
                      <a:pt x="122" y="48"/>
                    </a:lnTo>
                    <a:lnTo>
                      <a:pt x="121" y="52"/>
                    </a:lnTo>
                    <a:lnTo>
                      <a:pt x="122" y="59"/>
                    </a:lnTo>
                    <a:lnTo>
                      <a:pt x="128" y="71"/>
                    </a:lnTo>
                    <a:lnTo>
                      <a:pt x="136" y="79"/>
                    </a:lnTo>
                    <a:lnTo>
                      <a:pt x="145" y="84"/>
                    </a:lnTo>
                    <a:lnTo>
                      <a:pt x="140" y="90"/>
                    </a:lnTo>
                    <a:lnTo>
                      <a:pt x="133" y="90"/>
                    </a:lnTo>
                    <a:lnTo>
                      <a:pt x="129" y="90"/>
                    </a:lnTo>
                    <a:lnTo>
                      <a:pt x="128" y="90"/>
                    </a:lnTo>
                    <a:lnTo>
                      <a:pt x="126" y="95"/>
                    </a:lnTo>
                    <a:lnTo>
                      <a:pt x="121" y="107"/>
                    </a:lnTo>
                    <a:lnTo>
                      <a:pt x="119" y="117"/>
                    </a:lnTo>
                    <a:lnTo>
                      <a:pt x="110" y="122"/>
                    </a:lnTo>
                    <a:lnTo>
                      <a:pt x="107" y="129"/>
                    </a:lnTo>
                    <a:lnTo>
                      <a:pt x="109" y="133"/>
                    </a:lnTo>
                    <a:lnTo>
                      <a:pt x="110" y="136"/>
                    </a:lnTo>
                    <a:lnTo>
                      <a:pt x="107" y="145"/>
                    </a:lnTo>
                    <a:lnTo>
                      <a:pt x="103" y="153"/>
                    </a:lnTo>
                    <a:lnTo>
                      <a:pt x="95" y="158"/>
                    </a:lnTo>
                    <a:lnTo>
                      <a:pt x="88" y="162"/>
                    </a:lnTo>
                    <a:lnTo>
                      <a:pt x="81" y="158"/>
                    </a:lnTo>
                    <a:lnTo>
                      <a:pt x="81" y="155"/>
                    </a:lnTo>
                    <a:lnTo>
                      <a:pt x="69" y="150"/>
                    </a:lnTo>
                    <a:lnTo>
                      <a:pt x="59" y="146"/>
                    </a:lnTo>
                    <a:lnTo>
                      <a:pt x="52" y="148"/>
                    </a:lnTo>
                    <a:lnTo>
                      <a:pt x="47" y="152"/>
                    </a:lnTo>
                    <a:lnTo>
                      <a:pt x="45" y="150"/>
                    </a:lnTo>
                    <a:lnTo>
                      <a:pt x="43" y="150"/>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847" name="Freeform 198"/>
              <p:cNvSpPr>
                <a:spLocks/>
              </p:cNvSpPr>
              <p:nvPr/>
            </p:nvSpPr>
            <p:spPr bwMode="auto">
              <a:xfrm>
                <a:off x="7031832" y="3978275"/>
                <a:ext cx="147638" cy="168275"/>
              </a:xfrm>
              <a:custGeom>
                <a:avLst/>
                <a:gdLst/>
                <a:ahLst/>
                <a:cxnLst>
                  <a:cxn ang="0">
                    <a:pos x="33" y="41"/>
                  </a:cxn>
                  <a:cxn ang="0">
                    <a:pos x="23" y="36"/>
                  </a:cxn>
                  <a:cxn ang="0">
                    <a:pos x="26" y="18"/>
                  </a:cxn>
                  <a:cxn ang="0">
                    <a:pos x="47" y="17"/>
                  </a:cxn>
                  <a:cxn ang="0">
                    <a:pos x="66" y="18"/>
                  </a:cxn>
                  <a:cxn ang="0">
                    <a:pos x="85" y="13"/>
                  </a:cxn>
                  <a:cxn ang="0">
                    <a:pos x="91" y="1"/>
                  </a:cxn>
                  <a:cxn ang="0">
                    <a:pos x="90" y="0"/>
                  </a:cxn>
                  <a:cxn ang="0">
                    <a:pos x="73" y="12"/>
                  </a:cxn>
                  <a:cxn ang="0">
                    <a:pos x="33" y="5"/>
                  </a:cxn>
                  <a:cxn ang="0">
                    <a:pos x="18" y="13"/>
                  </a:cxn>
                  <a:cxn ang="0">
                    <a:pos x="14" y="34"/>
                  </a:cxn>
                  <a:cxn ang="0">
                    <a:pos x="11" y="41"/>
                  </a:cxn>
                  <a:cxn ang="0">
                    <a:pos x="0" y="68"/>
                  </a:cxn>
                  <a:cxn ang="0">
                    <a:pos x="11" y="75"/>
                  </a:cxn>
                  <a:cxn ang="0">
                    <a:pos x="11" y="99"/>
                  </a:cxn>
                  <a:cxn ang="0">
                    <a:pos x="19" y="106"/>
                  </a:cxn>
                  <a:cxn ang="0">
                    <a:pos x="24" y="96"/>
                  </a:cxn>
                  <a:cxn ang="0">
                    <a:pos x="26" y="86"/>
                  </a:cxn>
                  <a:cxn ang="0">
                    <a:pos x="23" y="70"/>
                  </a:cxn>
                  <a:cxn ang="0">
                    <a:pos x="30" y="63"/>
                  </a:cxn>
                  <a:cxn ang="0">
                    <a:pos x="33" y="63"/>
                  </a:cxn>
                  <a:cxn ang="0">
                    <a:pos x="35" y="80"/>
                  </a:cxn>
                  <a:cxn ang="0">
                    <a:pos x="40" y="91"/>
                  </a:cxn>
                  <a:cxn ang="0">
                    <a:pos x="47" y="94"/>
                  </a:cxn>
                  <a:cxn ang="0">
                    <a:pos x="57" y="84"/>
                  </a:cxn>
                  <a:cxn ang="0">
                    <a:pos x="50" y="74"/>
                  </a:cxn>
                  <a:cxn ang="0">
                    <a:pos x="52" y="72"/>
                  </a:cxn>
                  <a:cxn ang="0">
                    <a:pos x="43" y="60"/>
                  </a:cxn>
                  <a:cxn ang="0">
                    <a:pos x="40" y="49"/>
                  </a:cxn>
                  <a:cxn ang="0">
                    <a:pos x="54" y="43"/>
                  </a:cxn>
                  <a:cxn ang="0">
                    <a:pos x="67" y="36"/>
                  </a:cxn>
                  <a:cxn ang="0">
                    <a:pos x="61" y="31"/>
                  </a:cxn>
                  <a:cxn ang="0">
                    <a:pos x="40" y="37"/>
                  </a:cxn>
                  <a:cxn ang="0">
                    <a:pos x="36" y="39"/>
                  </a:cxn>
                </a:cxnLst>
                <a:rect l="0" t="0" r="r" b="b"/>
                <a:pathLst>
                  <a:path w="93" h="106">
                    <a:moveTo>
                      <a:pt x="36" y="39"/>
                    </a:moveTo>
                    <a:lnTo>
                      <a:pt x="33" y="41"/>
                    </a:lnTo>
                    <a:lnTo>
                      <a:pt x="31" y="43"/>
                    </a:lnTo>
                    <a:lnTo>
                      <a:pt x="23" y="36"/>
                    </a:lnTo>
                    <a:lnTo>
                      <a:pt x="21" y="25"/>
                    </a:lnTo>
                    <a:lnTo>
                      <a:pt x="26" y="18"/>
                    </a:lnTo>
                    <a:lnTo>
                      <a:pt x="38" y="18"/>
                    </a:lnTo>
                    <a:lnTo>
                      <a:pt x="47" y="17"/>
                    </a:lnTo>
                    <a:lnTo>
                      <a:pt x="57" y="17"/>
                    </a:lnTo>
                    <a:lnTo>
                      <a:pt x="66" y="18"/>
                    </a:lnTo>
                    <a:lnTo>
                      <a:pt x="74" y="20"/>
                    </a:lnTo>
                    <a:lnTo>
                      <a:pt x="85" y="13"/>
                    </a:lnTo>
                    <a:lnTo>
                      <a:pt x="90" y="3"/>
                    </a:lnTo>
                    <a:lnTo>
                      <a:pt x="91" y="1"/>
                    </a:lnTo>
                    <a:lnTo>
                      <a:pt x="93" y="0"/>
                    </a:lnTo>
                    <a:lnTo>
                      <a:pt x="90" y="0"/>
                    </a:lnTo>
                    <a:lnTo>
                      <a:pt x="79" y="5"/>
                    </a:lnTo>
                    <a:lnTo>
                      <a:pt x="73" y="12"/>
                    </a:lnTo>
                    <a:lnTo>
                      <a:pt x="69" y="12"/>
                    </a:lnTo>
                    <a:lnTo>
                      <a:pt x="33" y="5"/>
                    </a:lnTo>
                    <a:lnTo>
                      <a:pt x="23" y="6"/>
                    </a:lnTo>
                    <a:lnTo>
                      <a:pt x="18" y="13"/>
                    </a:lnTo>
                    <a:lnTo>
                      <a:pt x="14" y="24"/>
                    </a:lnTo>
                    <a:lnTo>
                      <a:pt x="14" y="34"/>
                    </a:lnTo>
                    <a:lnTo>
                      <a:pt x="12" y="37"/>
                    </a:lnTo>
                    <a:lnTo>
                      <a:pt x="11" y="41"/>
                    </a:lnTo>
                    <a:lnTo>
                      <a:pt x="2" y="55"/>
                    </a:lnTo>
                    <a:lnTo>
                      <a:pt x="0" y="68"/>
                    </a:lnTo>
                    <a:lnTo>
                      <a:pt x="4" y="74"/>
                    </a:lnTo>
                    <a:lnTo>
                      <a:pt x="11" y="75"/>
                    </a:lnTo>
                    <a:lnTo>
                      <a:pt x="11" y="87"/>
                    </a:lnTo>
                    <a:lnTo>
                      <a:pt x="11" y="99"/>
                    </a:lnTo>
                    <a:lnTo>
                      <a:pt x="12" y="103"/>
                    </a:lnTo>
                    <a:lnTo>
                      <a:pt x="19" y="106"/>
                    </a:lnTo>
                    <a:lnTo>
                      <a:pt x="21" y="103"/>
                    </a:lnTo>
                    <a:lnTo>
                      <a:pt x="24" y="96"/>
                    </a:lnTo>
                    <a:lnTo>
                      <a:pt x="24" y="89"/>
                    </a:lnTo>
                    <a:lnTo>
                      <a:pt x="26" y="86"/>
                    </a:lnTo>
                    <a:lnTo>
                      <a:pt x="24" y="77"/>
                    </a:lnTo>
                    <a:lnTo>
                      <a:pt x="23" y="70"/>
                    </a:lnTo>
                    <a:lnTo>
                      <a:pt x="24" y="65"/>
                    </a:lnTo>
                    <a:lnTo>
                      <a:pt x="30" y="63"/>
                    </a:lnTo>
                    <a:lnTo>
                      <a:pt x="31" y="63"/>
                    </a:lnTo>
                    <a:lnTo>
                      <a:pt x="33" y="63"/>
                    </a:lnTo>
                    <a:lnTo>
                      <a:pt x="31" y="74"/>
                    </a:lnTo>
                    <a:lnTo>
                      <a:pt x="35" y="80"/>
                    </a:lnTo>
                    <a:lnTo>
                      <a:pt x="40" y="89"/>
                    </a:lnTo>
                    <a:lnTo>
                      <a:pt x="40" y="91"/>
                    </a:lnTo>
                    <a:lnTo>
                      <a:pt x="40" y="94"/>
                    </a:lnTo>
                    <a:lnTo>
                      <a:pt x="47" y="94"/>
                    </a:lnTo>
                    <a:lnTo>
                      <a:pt x="52" y="89"/>
                    </a:lnTo>
                    <a:lnTo>
                      <a:pt x="57" y="84"/>
                    </a:lnTo>
                    <a:lnTo>
                      <a:pt x="52" y="79"/>
                    </a:lnTo>
                    <a:lnTo>
                      <a:pt x="50" y="74"/>
                    </a:lnTo>
                    <a:lnTo>
                      <a:pt x="50" y="72"/>
                    </a:lnTo>
                    <a:lnTo>
                      <a:pt x="52" y="72"/>
                    </a:lnTo>
                    <a:lnTo>
                      <a:pt x="47" y="67"/>
                    </a:lnTo>
                    <a:lnTo>
                      <a:pt x="43" y="60"/>
                    </a:lnTo>
                    <a:lnTo>
                      <a:pt x="40" y="51"/>
                    </a:lnTo>
                    <a:lnTo>
                      <a:pt x="40" y="49"/>
                    </a:lnTo>
                    <a:lnTo>
                      <a:pt x="47" y="46"/>
                    </a:lnTo>
                    <a:lnTo>
                      <a:pt x="54" y="43"/>
                    </a:lnTo>
                    <a:lnTo>
                      <a:pt x="59" y="39"/>
                    </a:lnTo>
                    <a:lnTo>
                      <a:pt x="67" y="36"/>
                    </a:lnTo>
                    <a:lnTo>
                      <a:pt x="67" y="31"/>
                    </a:lnTo>
                    <a:lnTo>
                      <a:pt x="61" y="31"/>
                    </a:lnTo>
                    <a:lnTo>
                      <a:pt x="50" y="34"/>
                    </a:lnTo>
                    <a:lnTo>
                      <a:pt x="40" y="37"/>
                    </a:lnTo>
                    <a:lnTo>
                      <a:pt x="36" y="41"/>
                    </a:lnTo>
                    <a:lnTo>
                      <a:pt x="36" y="39"/>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848" name="Freeform 199"/>
              <p:cNvSpPr>
                <a:spLocks/>
              </p:cNvSpPr>
              <p:nvPr/>
            </p:nvSpPr>
            <p:spPr bwMode="auto">
              <a:xfrm>
                <a:off x="6728619" y="4149725"/>
                <a:ext cx="233363" cy="68262"/>
              </a:xfrm>
              <a:custGeom>
                <a:avLst/>
                <a:gdLst/>
                <a:ahLst/>
                <a:cxnLst>
                  <a:cxn ang="0">
                    <a:pos x="141" y="41"/>
                  </a:cxn>
                  <a:cxn ang="0">
                    <a:pos x="136" y="39"/>
                  </a:cxn>
                  <a:cxn ang="0">
                    <a:pos x="131" y="38"/>
                  </a:cxn>
                  <a:cxn ang="0">
                    <a:pos x="129" y="39"/>
                  </a:cxn>
                  <a:cxn ang="0">
                    <a:pos x="131" y="43"/>
                  </a:cxn>
                  <a:cxn ang="0">
                    <a:pos x="117" y="38"/>
                  </a:cxn>
                  <a:cxn ang="0">
                    <a:pos x="104" y="36"/>
                  </a:cxn>
                  <a:cxn ang="0">
                    <a:pos x="90" y="36"/>
                  </a:cxn>
                  <a:cxn ang="0">
                    <a:pos x="78" y="36"/>
                  </a:cxn>
                  <a:cxn ang="0">
                    <a:pos x="69" y="33"/>
                  </a:cxn>
                  <a:cxn ang="0">
                    <a:pos x="64" y="29"/>
                  </a:cxn>
                  <a:cxn ang="0">
                    <a:pos x="50" y="27"/>
                  </a:cxn>
                  <a:cxn ang="0">
                    <a:pos x="37" y="26"/>
                  </a:cxn>
                  <a:cxn ang="0">
                    <a:pos x="24" y="24"/>
                  </a:cxn>
                  <a:cxn ang="0">
                    <a:pos x="16" y="24"/>
                  </a:cxn>
                  <a:cxn ang="0">
                    <a:pos x="7" y="15"/>
                  </a:cxn>
                  <a:cxn ang="0">
                    <a:pos x="0" y="12"/>
                  </a:cxn>
                  <a:cxn ang="0">
                    <a:pos x="4" y="5"/>
                  </a:cxn>
                  <a:cxn ang="0">
                    <a:pos x="12" y="2"/>
                  </a:cxn>
                  <a:cxn ang="0">
                    <a:pos x="14" y="2"/>
                  </a:cxn>
                  <a:cxn ang="0">
                    <a:pos x="16" y="3"/>
                  </a:cxn>
                  <a:cxn ang="0">
                    <a:pos x="19" y="2"/>
                  </a:cxn>
                  <a:cxn ang="0">
                    <a:pos x="24" y="0"/>
                  </a:cxn>
                  <a:cxn ang="0">
                    <a:pos x="33" y="2"/>
                  </a:cxn>
                  <a:cxn ang="0">
                    <a:pos x="43" y="8"/>
                  </a:cxn>
                  <a:cxn ang="0">
                    <a:pos x="52" y="14"/>
                  </a:cxn>
                  <a:cxn ang="0">
                    <a:pos x="64" y="17"/>
                  </a:cxn>
                  <a:cxn ang="0">
                    <a:pos x="71" y="12"/>
                  </a:cxn>
                  <a:cxn ang="0">
                    <a:pos x="78" y="8"/>
                  </a:cxn>
                  <a:cxn ang="0">
                    <a:pos x="90" y="14"/>
                  </a:cxn>
                  <a:cxn ang="0">
                    <a:pos x="102" y="19"/>
                  </a:cxn>
                  <a:cxn ang="0">
                    <a:pos x="116" y="15"/>
                  </a:cxn>
                  <a:cxn ang="0">
                    <a:pos x="121" y="15"/>
                  </a:cxn>
                  <a:cxn ang="0">
                    <a:pos x="117" y="17"/>
                  </a:cxn>
                  <a:cxn ang="0">
                    <a:pos x="110" y="19"/>
                  </a:cxn>
                  <a:cxn ang="0">
                    <a:pos x="104" y="19"/>
                  </a:cxn>
                  <a:cxn ang="0">
                    <a:pos x="102" y="19"/>
                  </a:cxn>
                  <a:cxn ang="0">
                    <a:pos x="110" y="24"/>
                  </a:cxn>
                  <a:cxn ang="0">
                    <a:pos x="123" y="26"/>
                  </a:cxn>
                  <a:cxn ang="0">
                    <a:pos x="124" y="27"/>
                  </a:cxn>
                  <a:cxn ang="0">
                    <a:pos x="128" y="31"/>
                  </a:cxn>
                  <a:cxn ang="0">
                    <a:pos x="133" y="31"/>
                  </a:cxn>
                  <a:cxn ang="0">
                    <a:pos x="140" y="33"/>
                  </a:cxn>
                  <a:cxn ang="0">
                    <a:pos x="143" y="33"/>
                  </a:cxn>
                  <a:cxn ang="0">
                    <a:pos x="147" y="36"/>
                  </a:cxn>
                  <a:cxn ang="0">
                    <a:pos x="143" y="38"/>
                  </a:cxn>
                  <a:cxn ang="0">
                    <a:pos x="141" y="41"/>
                  </a:cxn>
                </a:cxnLst>
                <a:rect l="0" t="0" r="r" b="b"/>
                <a:pathLst>
                  <a:path w="147" h="43">
                    <a:moveTo>
                      <a:pt x="141" y="41"/>
                    </a:moveTo>
                    <a:lnTo>
                      <a:pt x="136" y="39"/>
                    </a:lnTo>
                    <a:lnTo>
                      <a:pt x="131" y="38"/>
                    </a:lnTo>
                    <a:lnTo>
                      <a:pt x="129" y="39"/>
                    </a:lnTo>
                    <a:lnTo>
                      <a:pt x="131" y="43"/>
                    </a:lnTo>
                    <a:lnTo>
                      <a:pt x="117" y="38"/>
                    </a:lnTo>
                    <a:lnTo>
                      <a:pt x="104" y="36"/>
                    </a:lnTo>
                    <a:lnTo>
                      <a:pt x="90" y="36"/>
                    </a:lnTo>
                    <a:lnTo>
                      <a:pt x="78" y="36"/>
                    </a:lnTo>
                    <a:lnTo>
                      <a:pt x="69" y="33"/>
                    </a:lnTo>
                    <a:lnTo>
                      <a:pt x="64" y="29"/>
                    </a:lnTo>
                    <a:lnTo>
                      <a:pt x="50" y="27"/>
                    </a:lnTo>
                    <a:lnTo>
                      <a:pt x="37" y="26"/>
                    </a:lnTo>
                    <a:lnTo>
                      <a:pt x="24" y="24"/>
                    </a:lnTo>
                    <a:lnTo>
                      <a:pt x="16" y="24"/>
                    </a:lnTo>
                    <a:lnTo>
                      <a:pt x="7" y="15"/>
                    </a:lnTo>
                    <a:lnTo>
                      <a:pt x="0" y="12"/>
                    </a:lnTo>
                    <a:lnTo>
                      <a:pt x="4" y="5"/>
                    </a:lnTo>
                    <a:lnTo>
                      <a:pt x="12" y="2"/>
                    </a:lnTo>
                    <a:lnTo>
                      <a:pt x="14" y="2"/>
                    </a:lnTo>
                    <a:lnTo>
                      <a:pt x="16" y="3"/>
                    </a:lnTo>
                    <a:lnTo>
                      <a:pt x="19" y="2"/>
                    </a:lnTo>
                    <a:lnTo>
                      <a:pt x="24" y="0"/>
                    </a:lnTo>
                    <a:lnTo>
                      <a:pt x="33" y="2"/>
                    </a:lnTo>
                    <a:lnTo>
                      <a:pt x="43" y="8"/>
                    </a:lnTo>
                    <a:lnTo>
                      <a:pt x="52" y="14"/>
                    </a:lnTo>
                    <a:lnTo>
                      <a:pt x="64" y="17"/>
                    </a:lnTo>
                    <a:lnTo>
                      <a:pt x="71" y="12"/>
                    </a:lnTo>
                    <a:lnTo>
                      <a:pt x="78" y="8"/>
                    </a:lnTo>
                    <a:lnTo>
                      <a:pt x="90" y="14"/>
                    </a:lnTo>
                    <a:lnTo>
                      <a:pt x="102" y="19"/>
                    </a:lnTo>
                    <a:lnTo>
                      <a:pt x="116" y="15"/>
                    </a:lnTo>
                    <a:lnTo>
                      <a:pt x="121" y="15"/>
                    </a:lnTo>
                    <a:lnTo>
                      <a:pt x="117" y="17"/>
                    </a:lnTo>
                    <a:lnTo>
                      <a:pt x="110" y="19"/>
                    </a:lnTo>
                    <a:lnTo>
                      <a:pt x="104" y="19"/>
                    </a:lnTo>
                    <a:lnTo>
                      <a:pt x="102" y="19"/>
                    </a:lnTo>
                    <a:lnTo>
                      <a:pt x="110" y="24"/>
                    </a:lnTo>
                    <a:lnTo>
                      <a:pt x="123" y="26"/>
                    </a:lnTo>
                    <a:lnTo>
                      <a:pt x="124" y="27"/>
                    </a:lnTo>
                    <a:lnTo>
                      <a:pt x="128" y="31"/>
                    </a:lnTo>
                    <a:lnTo>
                      <a:pt x="133" y="31"/>
                    </a:lnTo>
                    <a:lnTo>
                      <a:pt x="140" y="33"/>
                    </a:lnTo>
                    <a:lnTo>
                      <a:pt x="143" y="33"/>
                    </a:lnTo>
                    <a:lnTo>
                      <a:pt x="147" y="36"/>
                    </a:lnTo>
                    <a:lnTo>
                      <a:pt x="143" y="38"/>
                    </a:lnTo>
                    <a:lnTo>
                      <a:pt x="141" y="41"/>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849" name="Freeform 200"/>
              <p:cNvSpPr>
                <a:spLocks/>
              </p:cNvSpPr>
              <p:nvPr/>
            </p:nvSpPr>
            <p:spPr bwMode="auto">
              <a:xfrm>
                <a:off x="7060407" y="4203700"/>
                <a:ext cx="69850" cy="17462"/>
              </a:xfrm>
              <a:custGeom>
                <a:avLst/>
                <a:gdLst/>
                <a:ahLst/>
                <a:cxnLst>
                  <a:cxn ang="0">
                    <a:pos x="29" y="11"/>
                  </a:cxn>
                  <a:cxn ang="0">
                    <a:pos x="18" y="11"/>
                  </a:cxn>
                  <a:cxn ang="0">
                    <a:pos x="10" y="11"/>
                  </a:cxn>
                  <a:cxn ang="0">
                    <a:pos x="3" y="9"/>
                  </a:cxn>
                  <a:cxn ang="0">
                    <a:pos x="0" y="5"/>
                  </a:cxn>
                  <a:cxn ang="0">
                    <a:pos x="1" y="2"/>
                  </a:cxn>
                  <a:cxn ang="0">
                    <a:pos x="8" y="2"/>
                  </a:cxn>
                  <a:cxn ang="0">
                    <a:pos x="18" y="4"/>
                  </a:cxn>
                  <a:cxn ang="0">
                    <a:pos x="29" y="5"/>
                  </a:cxn>
                  <a:cxn ang="0">
                    <a:pos x="36" y="4"/>
                  </a:cxn>
                  <a:cxn ang="0">
                    <a:pos x="44" y="0"/>
                  </a:cxn>
                  <a:cxn ang="0">
                    <a:pos x="37" y="7"/>
                  </a:cxn>
                  <a:cxn ang="0">
                    <a:pos x="29" y="11"/>
                  </a:cxn>
                </a:cxnLst>
                <a:rect l="0" t="0" r="r" b="b"/>
                <a:pathLst>
                  <a:path w="44" h="11">
                    <a:moveTo>
                      <a:pt x="29" y="11"/>
                    </a:moveTo>
                    <a:lnTo>
                      <a:pt x="18" y="11"/>
                    </a:lnTo>
                    <a:lnTo>
                      <a:pt x="10" y="11"/>
                    </a:lnTo>
                    <a:lnTo>
                      <a:pt x="3" y="9"/>
                    </a:lnTo>
                    <a:lnTo>
                      <a:pt x="0" y="5"/>
                    </a:lnTo>
                    <a:lnTo>
                      <a:pt x="1" y="2"/>
                    </a:lnTo>
                    <a:lnTo>
                      <a:pt x="8" y="2"/>
                    </a:lnTo>
                    <a:lnTo>
                      <a:pt x="18" y="4"/>
                    </a:lnTo>
                    <a:lnTo>
                      <a:pt x="29" y="5"/>
                    </a:lnTo>
                    <a:lnTo>
                      <a:pt x="36" y="4"/>
                    </a:lnTo>
                    <a:lnTo>
                      <a:pt x="44" y="0"/>
                    </a:lnTo>
                    <a:lnTo>
                      <a:pt x="37" y="7"/>
                    </a:lnTo>
                    <a:lnTo>
                      <a:pt x="29" y="11"/>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850" name="Freeform 201"/>
              <p:cNvSpPr>
                <a:spLocks/>
              </p:cNvSpPr>
              <p:nvPr/>
            </p:nvSpPr>
            <p:spPr bwMode="auto">
              <a:xfrm>
                <a:off x="6988969" y="4210050"/>
                <a:ext cx="49213" cy="15875"/>
              </a:xfrm>
              <a:custGeom>
                <a:avLst/>
                <a:gdLst/>
                <a:ahLst/>
                <a:cxnLst>
                  <a:cxn ang="0">
                    <a:pos x="31" y="7"/>
                  </a:cxn>
                  <a:cxn ang="0">
                    <a:pos x="27" y="7"/>
                  </a:cxn>
                  <a:cxn ang="0">
                    <a:pos x="22" y="5"/>
                  </a:cxn>
                  <a:cxn ang="0">
                    <a:pos x="15" y="7"/>
                  </a:cxn>
                  <a:cxn ang="0">
                    <a:pos x="10" y="10"/>
                  </a:cxn>
                  <a:cxn ang="0">
                    <a:pos x="3" y="8"/>
                  </a:cxn>
                  <a:cxn ang="0">
                    <a:pos x="0" y="7"/>
                  </a:cxn>
                  <a:cxn ang="0">
                    <a:pos x="2" y="1"/>
                  </a:cxn>
                  <a:cxn ang="0">
                    <a:pos x="8" y="1"/>
                  </a:cxn>
                  <a:cxn ang="0">
                    <a:pos x="14" y="1"/>
                  </a:cxn>
                  <a:cxn ang="0">
                    <a:pos x="19" y="3"/>
                  </a:cxn>
                  <a:cxn ang="0">
                    <a:pos x="19" y="0"/>
                  </a:cxn>
                  <a:cxn ang="0">
                    <a:pos x="31" y="0"/>
                  </a:cxn>
                  <a:cxn ang="0">
                    <a:pos x="31" y="3"/>
                  </a:cxn>
                  <a:cxn ang="0">
                    <a:pos x="31" y="7"/>
                  </a:cxn>
                </a:cxnLst>
                <a:rect l="0" t="0" r="r" b="b"/>
                <a:pathLst>
                  <a:path w="31" h="10">
                    <a:moveTo>
                      <a:pt x="31" y="7"/>
                    </a:moveTo>
                    <a:lnTo>
                      <a:pt x="27" y="7"/>
                    </a:lnTo>
                    <a:lnTo>
                      <a:pt x="22" y="5"/>
                    </a:lnTo>
                    <a:lnTo>
                      <a:pt x="15" y="7"/>
                    </a:lnTo>
                    <a:lnTo>
                      <a:pt x="10" y="10"/>
                    </a:lnTo>
                    <a:lnTo>
                      <a:pt x="3" y="8"/>
                    </a:lnTo>
                    <a:lnTo>
                      <a:pt x="0" y="7"/>
                    </a:lnTo>
                    <a:lnTo>
                      <a:pt x="2" y="1"/>
                    </a:lnTo>
                    <a:lnTo>
                      <a:pt x="8" y="1"/>
                    </a:lnTo>
                    <a:lnTo>
                      <a:pt x="14" y="1"/>
                    </a:lnTo>
                    <a:lnTo>
                      <a:pt x="19" y="3"/>
                    </a:lnTo>
                    <a:lnTo>
                      <a:pt x="19" y="0"/>
                    </a:lnTo>
                    <a:lnTo>
                      <a:pt x="31" y="0"/>
                    </a:lnTo>
                    <a:lnTo>
                      <a:pt x="31" y="3"/>
                    </a:lnTo>
                    <a:lnTo>
                      <a:pt x="31" y="7"/>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851" name="Freeform 202"/>
              <p:cNvSpPr>
                <a:spLocks/>
              </p:cNvSpPr>
              <p:nvPr/>
            </p:nvSpPr>
            <p:spPr bwMode="auto">
              <a:xfrm>
                <a:off x="7039769" y="4229100"/>
                <a:ext cx="36513" cy="26987"/>
              </a:xfrm>
              <a:custGeom>
                <a:avLst/>
                <a:gdLst/>
                <a:ahLst/>
                <a:cxnLst>
                  <a:cxn ang="0">
                    <a:pos x="18" y="17"/>
                  </a:cxn>
                  <a:cxn ang="0">
                    <a:pos x="14" y="14"/>
                  </a:cxn>
                  <a:cxn ang="0">
                    <a:pos x="14" y="10"/>
                  </a:cxn>
                  <a:cxn ang="0">
                    <a:pos x="4" y="8"/>
                  </a:cxn>
                  <a:cxn ang="0">
                    <a:pos x="0" y="5"/>
                  </a:cxn>
                  <a:cxn ang="0">
                    <a:pos x="4" y="0"/>
                  </a:cxn>
                  <a:cxn ang="0">
                    <a:pos x="11" y="1"/>
                  </a:cxn>
                  <a:cxn ang="0">
                    <a:pos x="13" y="1"/>
                  </a:cxn>
                  <a:cxn ang="0">
                    <a:pos x="16" y="1"/>
                  </a:cxn>
                  <a:cxn ang="0">
                    <a:pos x="19" y="7"/>
                  </a:cxn>
                  <a:cxn ang="0">
                    <a:pos x="23" y="14"/>
                  </a:cxn>
                  <a:cxn ang="0">
                    <a:pos x="21" y="15"/>
                  </a:cxn>
                  <a:cxn ang="0">
                    <a:pos x="19" y="17"/>
                  </a:cxn>
                  <a:cxn ang="0">
                    <a:pos x="18" y="17"/>
                  </a:cxn>
                </a:cxnLst>
                <a:rect l="0" t="0" r="r" b="b"/>
                <a:pathLst>
                  <a:path w="23" h="17">
                    <a:moveTo>
                      <a:pt x="18" y="17"/>
                    </a:moveTo>
                    <a:lnTo>
                      <a:pt x="14" y="14"/>
                    </a:lnTo>
                    <a:lnTo>
                      <a:pt x="14" y="10"/>
                    </a:lnTo>
                    <a:lnTo>
                      <a:pt x="4" y="8"/>
                    </a:lnTo>
                    <a:lnTo>
                      <a:pt x="0" y="5"/>
                    </a:lnTo>
                    <a:lnTo>
                      <a:pt x="4" y="0"/>
                    </a:lnTo>
                    <a:lnTo>
                      <a:pt x="11" y="1"/>
                    </a:lnTo>
                    <a:lnTo>
                      <a:pt x="13" y="1"/>
                    </a:lnTo>
                    <a:lnTo>
                      <a:pt x="16" y="1"/>
                    </a:lnTo>
                    <a:lnTo>
                      <a:pt x="19" y="7"/>
                    </a:lnTo>
                    <a:lnTo>
                      <a:pt x="23" y="14"/>
                    </a:lnTo>
                    <a:lnTo>
                      <a:pt x="21" y="15"/>
                    </a:lnTo>
                    <a:lnTo>
                      <a:pt x="19" y="17"/>
                    </a:lnTo>
                    <a:lnTo>
                      <a:pt x="18" y="17"/>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852" name="Freeform 203"/>
              <p:cNvSpPr>
                <a:spLocks/>
              </p:cNvSpPr>
              <p:nvPr/>
            </p:nvSpPr>
            <p:spPr bwMode="auto">
              <a:xfrm>
                <a:off x="6971507" y="4206875"/>
                <a:ext cx="14288" cy="14287"/>
              </a:xfrm>
              <a:custGeom>
                <a:avLst/>
                <a:gdLst/>
                <a:ahLst/>
                <a:cxnLst>
                  <a:cxn ang="0">
                    <a:pos x="0" y="0"/>
                  </a:cxn>
                  <a:cxn ang="0">
                    <a:pos x="4" y="0"/>
                  </a:cxn>
                  <a:cxn ang="0">
                    <a:pos x="6" y="2"/>
                  </a:cxn>
                  <a:cxn ang="0">
                    <a:pos x="9" y="3"/>
                  </a:cxn>
                  <a:cxn ang="0">
                    <a:pos x="6" y="7"/>
                  </a:cxn>
                  <a:cxn ang="0">
                    <a:pos x="4" y="9"/>
                  </a:cxn>
                  <a:cxn ang="0">
                    <a:pos x="0" y="7"/>
                  </a:cxn>
                  <a:cxn ang="0">
                    <a:pos x="0" y="5"/>
                  </a:cxn>
                  <a:cxn ang="0">
                    <a:pos x="0" y="2"/>
                  </a:cxn>
                  <a:cxn ang="0">
                    <a:pos x="0" y="0"/>
                  </a:cxn>
                </a:cxnLst>
                <a:rect l="0" t="0" r="r" b="b"/>
                <a:pathLst>
                  <a:path w="9" h="9">
                    <a:moveTo>
                      <a:pt x="0" y="0"/>
                    </a:moveTo>
                    <a:lnTo>
                      <a:pt x="4" y="0"/>
                    </a:lnTo>
                    <a:lnTo>
                      <a:pt x="6" y="2"/>
                    </a:lnTo>
                    <a:lnTo>
                      <a:pt x="9" y="3"/>
                    </a:lnTo>
                    <a:lnTo>
                      <a:pt x="6" y="7"/>
                    </a:lnTo>
                    <a:lnTo>
                      <a:pt x="4" y="9"/>
                    </a:lnTo>
                    <a:lnTo>
                      <a:pt x="0" y="7"/>
                    </a:lnTo>
                    <a:lnTo>
                      <a:pt x="0" y="5"/>
                    </a:lnTo>
                    <a:lnTo>
                      <a:pt x="0" y="2"/>
                    </a:lnTo>
                    <a:lnTo>
                      <a:pt x="0" y="0"/>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853" name="Freeform 204"/>
              <p:cNvSpPr>
                <a:spLocks/>
              </p:cNvSpPr>
              <p:nvPr/>
            </p:nvSpPr>
            <p:spPr bwMode="auto">
              <a:xfrm>
                <a:off x="7141369" y="4210050"/>
                <a:ext cx="82550" cy="46037"/>
              </a:xfrm>
              <a:custGeom>
                <a:avLst/>
                <a:gdLst/>
                <a:ahLst/>
                <a:cxnLst>
                  <a:cxn ang="0">
                    <a:pos x="22" y="13"/>
                  </a:cxn>
                  <a:cxn ang="0">
                    <a:pos x="21" y="15"/>
                  </a:cxn>
                  <a:cxn ang="0">
                    <a:pos x="21" y="20"/>
                  </a:cxn>
                  <a:cxn ang="0">
                    <a:pos x="14" y="26"/>
                  </a:cxn>
                  <a:cxn ang="0">
                    <a:pos x="4" y="29"/>
                  </a:cxn>
                  <a:cxn ang="0">
                    <a:pos x="0" y="27"/>
                  </a:cxn>
                  <a:cxn ang="0">
                    <a:pos x="0" y="26"/>
                  </a:cxn>
                  <a:cxn ang="0">
                    <a:pos x="5" y="13"/>
                  </a:cxn>
                  <a:cxn ang="0">
                    <a:pos x="17" y="12"/>
                  </a:cxn>
                  <a:cxn ang="0">
                    <a:pos x="19" y="8"/>
                  </a:cxn>
                  <a:cxn ang="0">
                    <a:pos x="21" y="7"/>
                  </a:cxn>
                  <a:cxn ang="0">
                    <a:pos x="26" y="1"/>
                  </a:cxn>
                  <a:cxn ang="0">
                    <a:pos x="36" y="1"/>
                  </a:cxn>
                  <a:cxn ang="0">
                    <a:pos x="45" y="0"/>
                  </a:cxn>
                  <a:cxn ang="0">
                    <a:pos x="52" y="3"/>
                  </a:cxn>
                  <a:cxn ang="0">
                    <a:pos x="45" y="7"/>
                  </a:cxn>
                  <a:cxn ang="0">
                    <a:pos x="38" y="10"/>
                  </a:cxn>
                  <a:cxn ang="0">
                    <a:pos x="29" y="12"/>
                  </a:cxn>
                  <a:cxn ang="0">
                    <a:pos x="22" y="13"/>
                  </a:cxn>
                </a:cxnLst>
                <a:rect l="0" t="0" r="r" b="b"/>
                <a:pathLst>
                  <a:path w="52" h="29">
                    <a:moveTo>
                      <a:pt x="22" y="13"/>
                    </a:moveTo>
                    <a:lnTo>
                      <a:pt x="21" y="15"/>
                    </a:lnTo>
                    <a:lnTo>
                      <a:pt x="21" y="20"/>
                    </a:lnTo>
                    <a:lnTo>
                      <a:pt x="14" y="26"/>
                    </a:lnTo>
                    <a:lnTo>
                      <a:pt x="4" y="29"/>
                    </a:lnTo>
                    <a:lnTo>
                      <a:pt x="0" y="27"/>
                    </a:lnTo>
                    <a:lnTo>
                      <a:pt x="0" y="26"/>
                    </a:lnTo>
                    <a:lnTo>
                      <a:pt x="5" y="13"/>
                    </a:lnTo>
                    <a:lnTo>
                      <a:pt x="17" y="12"/>
                    </a:lnTo>
                    <a:lnTo>
                      <a:pt x="19" y="8"/>
                    </a:lnTo>
                    <a:lnTo>
                      <a:pt x="21" y="7"/>
                    </a:lnTo>
                    <a:lnTo>
                      <a:pt x="26" y="1"/>
                    </a:lnTo>
                    <a:lnTo>
                      <a:pt x="36" y="1"/>
                    </a:lnTo>
                    <a:lnTo>
                      <a:pt x="45" y="0"/>
                    </a:lnTo>
                    <a:lnTo>
                      <a:pt x="52" y="3"/>
                    </a:lnTo>
                    <a:lnTo>
                      <a:pt x="45" y="7"/>
                    </a:lnTo>
                    <a:lnTo>
                      <a:pt x="38" y="10"/>
                    </a:lnTo>
                    <a:lnTo>
                      <a:pt x="29" y="12"/>
                    </a:lnTo>
                    <a:lnTo>
                      <a:pt x="22" y="13"/>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854" name="Freeform 205"/>
              <p:cNvSpPr>
                <a:spLocks/>
              </p:cNvSpPr>
              <p:nvPr/>
            </p:nvSpPr>
            <p:spPr bwMode="auto">
              <a:xfrm>
                <a:off x="7384257" y="4143375"/>
                <a:ext cx="14288" cy="33337"/>
              </a:xfrm>
              <a:custGeom>
                <a:avLst/>
                <a:gdLst/>
                <a:ahLst/>
                <a:cxnLst>
                  <a:cxn ang="0">
                    <a:pos x="7" y="0"/>
                  </a:cxn>
                  <a:cxn ang="0">
                    <a:pos x="7" y="2"/>
                  </a:cxn>
                  <a:cxn ang="0">
                    <a:pos x="9" y="6"/>
                  </a:cxn>
                  <a:cxn ang="0">
                    <a:pos x="7" y="9"/>
                  </a:cxn>
                  <a:cxn ang="0">
                    <a:pos x="5" y="11"/>
                  </a:cxn>
                  <a:cxn ang="0">
                    <a:pos x="5" y="18"/>
                  </a:cxn>
                  <a:cxn ang="0">
                    <a:pos x="2" y="21"/>
                  </a:cxn>
                  <a:cxn ang="0">
                    <a:pos x="0" y="19"/>
                  </a:cxn>
                  <a:cxn ang="0">
                    <a:pos x="0" y="18"/>
                  </a:cxn>
                  <a:cxn ang="0">
                    <a:pos x="2" y="11"/>
                  </a:cxn>
                  <a:cxn ang="0">
                    <a:pos x="4" y="9"/>
                  </a:cxn>
                  <a:cxn ang="0">
                    <a:pos x="4" y="2"/>
                  </a:cxn>
                  <a:cxn ang="0">
                    <a:pos x="7" y="0"/>
                  </a:cxn>
                </a:cxnLst>
                <a:rect l="0" t="0" r="r" b="b"/>
                <a:pathLst>
                  <a:path w="9" h="21">
                    <a:moveTo>
                      <a:pt x="7" y="0"/>
                    </a:moveTo>
                    <a:lnTo>
                      <a:pt x="7" y="2"/>
                    </a:lnTo>
                    <a:lnTo>
                      <a:pt x="9" y="6"/>
                    </a:lnTo>
                    <a:lnTo>
                      <a:pt x="7" y="9"/>
                    </a:lnTo>
                    <a:lnTo>
                      <a:pt x="5" y="11"/>
                    </a:lnTo>
                    <a:lnTo>
                      <a:pt x="5" y="18"/>
                    </a:lnTo>
                    <a:lnTo>
                      <a:pt x="2" y="21"/>
                    </a:lnTo>
                    <a:lnTo>
                      <a:pt x="0" y="19"/>
                    </a:lnTo>
                    <a:lnTo>
                      <a:pt x="0" y="18"/>
                    </a:lnTo>
                    <a:lnTo>
                      <a:pt x="2" y="11"/>
                    </a:lnTo>
                    <a:lnTo>
                      <a:pt x="4" y="9"/>
                    </a:lnTo>
                    <a:lnTo>
                      <a:pt x="4" y="2"/>
                    </a:lnTo>
                    <a:lnTo>
                      <a:pt x="7" y="0"/>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855" name="Freeform 206"/>
              <p:cNvSpPr>
                <a:spLocks/>
              </p:cNvSpPr>
              <p:nvPr/>
            </p:nvSpPr>
            <p:spPr bwMode="auto">
              <a:xfrm>
                <a:off x="7201694" y="4084638"/>
                <a:ext cx="22225" cy="20637"/>
              </a:xfrm>
              <a:custGeom>
                <a:avLst/>
                <a:gdLst/>
                <a:ahLst/>
                <a:cxnLst>
                  <a:cxn ang="0">
                    <a:pos x="14" y="7"/>
                  </a:cxn>
                  <a:cxn ang="0">
                    <a:pos x="10" y="10"/>
                  </a:cxn>
                  <a:cxn ang="0">
                    <a:pos x="9" y="13"/>
                  </a:cxn>
                  <a:cxn ang="0">
                    <a:pos x="2" y="10"/>
                  </a:cxn>
                  <a:cxn ang="0">
                    <a:pos x="0" y="3"/>
                  </a:cxn>
                  <a:cxn ang="0">
                    <a:pos x="2" y="0"/>
                  </a:cxn>
                  <a:cxn ang="0">
                    <a:pos x="7" y="0"/>
                  </a:cxn>
                  <a:cxn ang="0">
                    <a:pos x="10" y="1"/>
                  </a:cxn>
                  <a:cxn ang="0">
                    <a:pos x="14" y="7"/>
                  </a:cxn>
                </a:cxnLst>
                <a:rect l="0" t="0" r="r" b="b"/>
                <a:pathLst>
                  <a:path w="14" h="13">
                    <a:moveTo>
                      <a:pt x="14" y="7"/>
                    </a:moveTo>
                    <a:lnTo>
                      <a:pt x="10" y="10"/>
                    </a:lnTo>
                    <a:lnTo>
                      <a:pt x="9" y="13"/>
                    </a:lnTo>
                    <a:lnTo>
                      <a:pt x="2" y="10"/>
                    </a:lnTo>
                    <a:lnTo>
                      <a:pt x="0" y="3"/>
                    </a:lnTo>
                    <a:lnTo>
                      <a:pt x="2" y="0"/>
                    </a:lnTo>
                    <a:lnTo>
                      <a:pt x="7" y="0"/>
                    </a:lnTo>
                    <a:lnTo>
                      <a:pt x="10" y="1"/>
                    </a:lnTo>
                    <a:lnTo>
                      <a:pt x="14" y="7"/>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856" name="Freeform 207"/>
              <p:cNvSpPr>
                <a:spLocks/>
              </p:cNvSpPr>
              <p:nvPr/>
            </p:nvSpPr>
            <p:spPr bwMode="auto">
              <a:xfrm>
                <a:off x="7242969" y="4084638"/>
                <a:ext cx="65088" cy="19050"/>
              </a:xfrm>
              <a:custGeom>
                <a:avLst/>
                <a:gdLst/>
                <a:ahLst/>
                <a:cxnLst>
                  <a:cxn ang="0">
                    <a:pos x="36" y="1"/>
                  </a:cxn>
                  <a:cxn ang="0">
                    <a:pos x="38" y="5"/>
                  </a:cxn>
                  <a:cxn ang="0">
                    <a:pos x="41" y="10"/>
                  </a:cxn>
                  <a:cxn ang="0">
                    <a:pos x="39" y="10"/>
                  </a:cxn>
                  <a:cxn ang="0">
                    <a:pos x="38" y="12"/>
                  </a:cxn>
                  <a:cxn ang="0">
                    <a:pos x="29" y="8"/>
                  </a:cxn>
                  <a:cxn ang="0">
                    <a:pos x="20" y="7"/>
                  </a:cxn>
                  <a:cxn ang="0">
                    <a:pos x="14" y="7"/>
                  </a:cxn>
                  <a:cxn ang="0">
                    <a:pos x="8" y="7"/>
                  </a:cxn>
                  <a:cxn ang="0">
                    <a:pos x="3" y="5"/>
                  </a:cxn>
                  <a:cxn ang="0">
                    <a:pos x="0" y="3"/>
                  </a:cxn>
                  <a:cxn ang="0">
                    <a:pos x="0" y="0"/>
                  </a:cxn>
                  <a:cxn ang="0">
                    <a:pos x="3" y="0"/>
                  </a:cxn>
                  <a:cxn ang="0">
                    <a:pos x="26" y="0"/>
                  </a:cxn>
                  <a:cxn ang="0">
                    <a:pos x="29" y="1"/>
                  </a:cxn>
                  <a:cxn ang="0">
                    <a:pos x="34" y="1"/>
                  </a:cxn>
                  <a:cxn ang="0">
                    <a:pos x="36" y="1"/>
                  </a:cxn>
                </a:cxnLst>
                <a:rect l="0" t="0" r="r" b="b"/>
                <a:pathLst>
                  <a:path w="41" h="12">
                    <a:moveTo>
                      <a:pt x="36" y="1"/>
                    </a:moveTo>
                    <a:lnTo>
                      <a:pt x="38" y="5"/>
                    </a:lnTo>
                    <a:lnTo>
                      <a:pt x="41" y="10"/>
                    </a:lnTo>
                    <a:lnTo>
                      <a:pt x="39" y="10"/>
                    </a:lnTo>
                    <a:lnTo>
                      <a:pt x="38" y="12"/>
                    </a:lnTo>
                    <a:lnTo>
                      <a:pt x="29" y="8"/>
                    </a:lnTo>
                    <a:lnTo>
                      <a:pt x="20" y="7"/>
                    </a:lnTo>
                    <a:lnTo>
                      <a:pt x="14" y="7"/>
                    </a:lnTo>
                    <a:lnTo>
                      <a:pt x="8" y="7"/>
                    </a:lnTo>
                    <a:lnTo>
                      <a:pt x="3" y="5"/>
                    </a:lnTo>
                    <a:lnTo>
                      <a:pt x="0" y="3"/>
                    </a:lnTo>
                    <a:lnTo>
                      <a:pt x="0" y="0"/>
                    </a:lnTo>
                    <a:lnTo>
                      <a:pt x="3" y="0"/>
                    </a:lnTo>
                    <a:lnTo>
                      <a:pt x="26" y="0"/>
                    </a:lnTo>
                    <a:lnTo>
                      <a:pt x="29" y="1"/>
                    </a:lnTo>
                    <a:lnTo>
                      <a:pt x="34" y="1"/>
                    </a:lnTo>
                    <a:lnTo>
                      <a:pt x="36" y="1"/>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857" name="Freeform 208"/>
              <p:cNvSpPr>
                <a:spLocks/>
              </p:cNvSpPr>
              <p:nvPr/>
            </p:nvSpPr>
            <p:spPr bwMode="auto">
              <a:xfrm>
                <a:off x="7231857" y="3963988"/>
                <a:ext cx="26988" cy="63500"/>
              </a:xfrm>
              <a:custGeom>
                <a:avLst/>
                <a:gdLst/>
                <a:ahLst/>
                <a:cxnLst>
                  <a:cxn ang="0">
                    <a:pos x="5" y="31"/>
                  </a:cxn>
                  <a:cxn ang="0">
                    <a:pos x="5" y="27"/>
                  </a:cxn>
                  <a:cxn ang="0">
                    <a:pos x="10" y="27"/>
                  </a:cxn>
                  <a:cxn ang="0">
                    <a:pos x="17" y="27"/>
                  </a:cxn>
                  <a:cxn ang="0">
                    <a:pos x="14" y="22"/>
                  </a:cxn>
                  <a:cxn ang="0">
                    <a:pos x="12" y="19"/>
                  </a:cxn>
                  <a:cxn ang="0">
                    <a:pos x="14" y="15"/>
                  </a:cxn>
                  <a:cxn ang="0">
                    <a:pos x="17" y="12"/>
                  </a:cxn>
                  <a:cxn ang="0">
                    <a:pos x="7" y="7"/>
                  </a:cxn>
                  <a:cxn ang="0">
                    <a:pos x="5" y="0"/>
                  </a:cxn>
                  <a:cxn ang="0">
                    <a:pos x="0" y="3"/>
                  </a:cxn>
                  <a:cxn ang="0">
                    <a:pos x="0" y="10"/>
                  </a:cxn>
                  <a:cxn ang="0">
                    <a:pos x="2" y="15"/>
                  </a:cxn>
                  <a:cxn ang="0">
                    <a:pos x="3" y="24"/>
                  </a:cxn>
                  <a:cxn ang="0">
                    <a:pos x="3" y="27"/>
                  </a:cxn>
                  <a:cxn ang="0">
                    <a:pos x="3" y="31"/>
                  </a:cxn>
                  <a:cxn ang="0">
                    <a:pos x="3" y="34"/>
                  </a:cxn>
                  <a:cxn ang="0">
                    <a:pos x="10" y="40"/>
                  </a:cxn>
                  <a:cxn ang="0">
                    <a:pos x="7" y="34"/>
                  </a:cxn>
                  <a:cxn ang="0">
                    <a:pos x="5" y="31"/>
                  </a:cxn>
                </a:cxnLst>
                <a:rect l="0" t="0" r="r" b="b"/>
                <a:pathLst>
                  <a:path w="17" h="40">
                    <a:moveTo>
                      <a:pt x="5" y="31"/>
                    </a:moveTo>
                    <a:lnTo>
                      <a:pt x="5" y="27"/>
                    </a:lnTo>
                    <a:lnTo>
                      <a:pt x="10" y="27"/>
                    </a:lnTo>
                    <a:lnTo>
                      <a:pt x="17" y="27"/>
                    </a:lnTo>
                    <a:lnTo>
                      <a:pt x="14" y="22"/>
                    </a:lnTo>
                    <a:lnTo>
                      <a:pt x="12" y="19"/>
                    </a:lnTo>
                    <a:lnTo>
                      <a:pt x="14" y="15"/>
                    </a:lnTo>
                    <a:lnTo>
                      <a:pt x="17" y="12"/>
                    </a:lnTo>
                    <a:lnTo>
                      <a:pt x="7" y="7"/>
                    </a:lnTo>
                    <a:lnTo>
                      <a:pt x="5" y="0"/>
                    </a:lnTo>
                    <a:lnTo>
                      <a:pt x="0" y="3"/>
                    </a:lnTo>
                    <a:lnTo>
                      <a:pt x="0" y="10"/>
                    </a:lnTo>
                    <a:lnTo>
                      <a:pt x="2" y="15"/>
                    </a:lnTo>
                    <a:lnTo>
                      <a:pt x="3" y="24"/>
                    </a:lnTo>
                    <a:lnTo>
                      <a:pt x="3" y="27"/>
                    </a:lnTo>
                    <a:lnTo>
                      <a:pt x="3" y="31"/>
                    </a:lnTo>
                    <a:lnTo>
                      <a:pt x="3" y="34"/>
                    </a:lnTo>
                    <a:lnTo>
                      <a:pt x="10" y="40"/>
                    </a:lnTo>
                    <a:lnTo>
                      <a:pt x="7" y="34"/>
                    </a:lnTo>
                    <a:lnTo>
                      <a:pt x="5" y="31"/>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858" name="Freeform 209"/>
              <p:cNvSpPr>
                <a:spLocks/>
              </p:cNvSpPr>
              <p:nvPr/>
            </p:nvSpPr>
            <p:spPr bwMode="auto">
              <a:xfrm>
                <a:off x="7717632" y="4111625"/>
                <a:ext cx="90488" cy="50800"/>
              </a:xfrm>
              <a:custGeom>
                <a:avLst/>
                <a:gdLst/>
                <a:ahLst/>
                <a:cxnLst>
                  <a:cxn ang="0">
                    <a:pos x="16" y="31"/>
                  </a:cxn>
                  <a:cxn ang="0">
                    <a:pos x="5" y="26"/>
                  </a:cxn>
                  <a:cxn ang="0">
                    <a:pos x="0" y="20"/>
                  </a:cxn>
                  <a:cxn ang="0">
                    <a:pos x="16" y="20"/>
                  </a:cxn>
                  <a:cxn ang="0">
                    <a:pos x="17" y="19"/>
                  </a:cxn>
                  <a:cxn ang="0">
                    <a:pos x="21" y="19"/>
                  </a:cxn>
                  <a:cxn ang="0">
                    <a:pos x="31" y="15"/>
                  </a:cxn>
                  <a:cxn ang="0">
                    <a:pos x="41" y="14"/>
                  </a:cxn>
                  <a:cxn ang="0">
                    <a:pos x="46" y="5"/>
                  </a:cxn>
                  <a:cxn ang="0">
                    <a:pos x="52" y="0"/>
                  </a:cxn>
                  <a:cxn ang="0">
                    <a:pos x="55" y="2"/>
                  </a:cxn>
                  <a:cxn ang="0">
                    <a:pos x="57" y="7"/>
                  </a:cxn>
                  <a:cxn ang="0">
                    <a:pos x="52" y="15"/>
                  </a:cxn>
                  <a:cxn ang="0">
                    <a:pos x="46" y="26"/>
                  </a:cxn>
                  <a:cxn ang="0">
                    <a:pos x="34" y="29"/>
                  </a:cxn>
                  <a:cxn ang="0">
                    <a:pos x="22" y="32"/>
                  </a:cxn>
                  <a:cxn ang="0">
                    <a:pos x="16" y="29"/>
                  </a:cxn>
                  <a:cxn ang="0">
                    <a:pos x="12" y="27"/>
                  </a:cxn>
                  <a:cxn ang="0">
                    <a:pos x="16" y="31"/>
                  </a:cxn>
                </a:cxnLst>
                <a:rect l="0" t="0" r="r" b="b"/>
                <a:pathLst>
                  <a:path w="57" h="32">
                    <a:moveTo>
                      <a:pt x="16" y="31"/>
                    </a:moveTo>
                    <a:lnTo>
                      <a:pt x="5" y="26"/>
                    </a:lnTo>
                    <a:lnTo>
                      <a:pt x="0" y="20"/>
                    </a:lnTo>
                    <a:lnTo>
                      <a:pt x="16" y="20"/>
                    </a:lnTo>
                    <a:lnTo>
                      <a:pt x="17" y="19"/>
                    </a:lnTo>
                    <a:lnTo>
                      <a:pt x="21" y="19"/>
                    </a:lnTo>
                    <a:lnTo>
                      <a:pt x="31" y="15"/>
                    </a:lnTo>
                    <a:lnTo>
                      <a:pt x="41" y="14"/>
                    </a:lnTo>
                    <a:lnTo>
                      <a:pt x="46" y="5"/>
                    </a:lnTo>
                    <a:lnTo>
                      <a:pt x="52" y="0"/>
                    </a:lnTo>
                    <a:lnTo>
                      <a:pt x="55" y="2"/>
                    </a:lnTo>
                    <a:lnTo>
                      <a:pt x="57" y="7"/>
                    </a:lnTo>
                    <a:lnTo>
                      <a:pt x="52" y="15"/>
                    </a:lnTo>
                    <a:lnTo>
                      <a:pt x="46" y="26"/>
                    </a:lnTo>
                    <a:lnTo>
                      <a:pt x="34" y="29"/>
                    </a:lnTo>
                    <a:lnTo>
                      <a:pt x="22" y="32"/>
                    </a:lnTo>
                    <a:lnTo>
                      <a:pt x="16" y="29"/>
                    </a:lnTo>
                    <a:lnTo>
                      <a:pt x="12" y="27"/>
                    </a:lnTo>
                    <a:lnTo>
                      <a:pt x="16" y="31"/>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859" name="Freeform 210"/>
              <p:cNvSpPr>
                <a:spLocks/>
              </p:cNvSpPr>
              <p:nvPr/>
            </p:nvSpPr>
            <p:spPr bwMode="auto">
              <a:xfrm>
                <a:off x="7308057" y="4021138"/>
                <a:ext cx="466725" cy="242887"/>
              </a:xfrm>
              <a:custGeom>
                <a:avLst/>
                <a:gdLst/>
                <a:ahLst/>
                <a:cxnLst>
                  <a:cxn ang="0">
                    <a:pos x="162" y="40"/>
                  </a:cxn>
                  <a:cxn ang="0">
                    <a:pos x="191" y="48"/>
                  </a:cxn>
                  <a:cxn ang="0">
                    <a:pos x="205" y="57"/>
                  </a:cxn>
                  <a:cxn ang="0">
                    <a:pos x="225" y="74"/>
                  </a:cxn>
                  <a:cxn ang="0">
                    <a:pos x="249" y="89"/>
                  </a:cxn>
                  <a:cxn ang="0">
                    <a:pos x="243" y="103"/>
                  </a:cxn>
                  <a:cxn ang="0">
                    <a:pos x="256" y="124"/>
                  </a:cxn>
                  <a:cxn ang="0">
                    <a:pos x="270" y="131"/>
                  </a:cxn>
                  <a:cxn ang="0">
                    <a:pos x="279" y="136"/>
                  </a:cxn>
                  <a:cxn ang="0">
                    <a:pos x="287" y="143"/>
                  </a:cxn>
                  <a:cxn ang="0">
                    <a:pos x="287" y="153"/>
                  </a:cxn>
                  <a:cxn ang="0">
                    <a:pos x="279" y="150"/>
                  </a:cxn>
                  <a:cxn ang="0">
                    <a:pos x="248" y="141"/>
                  </a:cxn>
                  <a:cxn ang="0">
                    <a:pos x="237" y="129"/>
                  </a:cxn>
                  <a:cxn ang="0">
                    <a:pos x="210" y="107"/>
                  </a:cxn>
                  <a:cxn ang="0">
                    <a:pos x="189" y="108"/>
                  </a:cxn>
                  <a:cxn ang="0">
                    <a:pos x="181" y="124"/>
                  </a:cxn>
                  <a:cxn ang="0">
                    <a:pos x="160" y="131"/>
                  </a:cxn>
                  <a:cxn ang="0">
                    <a:pos x="138" y="115"/>
                  </a:cxn>
                  <a:cxn ang="0">
                    <a:pos x="122" y="117"/>
                  </a:cxn>
                  <a:cxn ang="0">
                    <a:pos x="103" y="114"/>
                  </a:cxn>
                  <a:cxn ang="0">
                    <a:pos x="110" y="91"/>
                  </a:cxn>
                  <a:cxn ang="0">
                    <a:pos x="100" y="72"/>
                  </a:cxn>
                  <a:cxn ang="0">
                    <a:pos x="81" y="64"/>
                  </a:cxn>
                  <a:cxn ang="0">
                    <a:pos x="62" y="62"/>
                  </a:cxn>
                  <a:cxn ang="0">
                    <a:pos x="46" y="50"/>
                  </a:cxn>
                  <a:cxn ang="0">
                    <a:pos x="38" y="53"/>
                  </a:cxn>
                  <a:cxn ang="0">
                    <a:pos x="29" y="55"/>
                  </a:cxn>
                  <a:cxn ang="0">
                    <a:pos x="21" y="40"/>
                  </a:cxn>
                  <a:cxn ang="0">
                    <a:pos x="31" y="33"/>
                  </a:cxn>
                  <a:cxn ang="0">
                    <a:pos x="40" y="29"/>
                  </a:cxn>
                  <a:cxn ang="0">
                    <a:pos x="21" y="29"/>
                  </a:cxn>
                  <a:cxn ang="0">
                    <a:pos x="16" y="24"/>
                  </a:cxn>
                  <a:cxn ang="0">
                    <a:pos x="2" y="9"/>
                  </a:cxn>
                  <a:cxn ang="0">
                    <a:pos x="26" y="0"/>
                  </a:cxn>
                  <a:cxn ang="0">
                    <a:pos x="50" y="19"/>
                  </a:cxn>
                  <a:cxn ang="0">
                    <a:pos x="57" y="33"/>
                  </a:cxn>
                  <a:cxn ang="0">
                    <a:pos x="72" y="38"/>
                  </a:cxn>
                  <a:cxn ang="0">
                    <a:pos x="89" y="28"/>
                  </a:cxn>
                  <a:cxn ang="0">
                    <a:pos x="108" y="17"/>
                  </a:cxn>
                  <a:cxn ang="0">
                    <a:pos x="126" y="29"/>
                  </a:cxn>
                  <a:cxn ang="0">
                    <a:pos x="148" y="33"/>
                  </a:cxn>
                </a:cxnLst>
                <a:rect l="0" t="0" r="r" b="b"/>
                <a:pathLst>
                  <a:path w="294" h="153">
                    <a:moveTo>
                      <a:pt x="146" y="31"/>
                    </a:moveTo>
                    <a:lnTo>
                      <a:pt x="151" y="34"/>
                    </a:lnTo>
                    <a:lnTo>
                      <a:pt x="162" y="40"/>
                    </a:lnTo>
                    <a:lnTo>
                      <a:pt x="172" y="43"/>
                    </a:lnTo>
                    <a:lnTo>
                      <a:pt x="184" y="45"/>
                    </a:lnTo>
                    <a:lnTo>
                      <a:pt x="191" y="48"/>
                    </a:lnTo>
                    <a:lnTo>
                      <a:pt x="198" y="52"/>
                    </a:lnTo>
                    <a:lnTo>
                      <a:pt x="200" y="55"/>
                    </a:lnTo>
                    <a:lnTo>
                      <a:pt x="205" y="57"/>
                    </a:lnTo>
                    <a:lnTo>
                      <a:pt x="213" y="60"/>
                    </a:lnTo>
                    <a:lnTo>
                      <a:pt x="220" y="69"/>
                    </a:lnTo>
                    <a:lnTo>
                      <a:pt x="225" y="74"/>
                    </a:lnTo>
                    <a:lnTo>
                      <a:pt x="234" y="81"/>
                    </a:lnTo>
                    <a:lnTo>
                      <a:pt x="243" y="81"/>
                    </a:lnTo>
                    <a:lnTo>
                      <a:pt x="249" y="89"/>
                    </a:lnTo>
                    <a:lnTo>
                      <a:pt x="244" y="93"/>
                    </a:lnTo>
                    <a:lnTo>
                      <a:pt x="239" y="98"/>
                    </a:lnTo>
                    <a:lnTo>
                      <a:pt x="243" y="103"/>
                    </a:lnTo>
                    <a:lnTo>
                      <a:pt x="249" y="110"/>
                    </a:lnTo>
                    <a:lnTo>
                      <a:pt x="253" y="117"/>
                    </a:lnTo>
                    <a:lnTo>
                      <a:pt x="256" y="124"/>
                    </a:lnTo>
                    <a:lnTo>
                      <a:pt x="261" y="127"/>
                    </a:lnTo>
                    <a:lnTo>
                      <a:pt x="268" y="129"/>
                    </a:lnTo>
                    <a:lnTo>
                      <a:pt x="270" y="131"/>
                    </a:lnTo>
                    <a:lnTo>
                      <a:pt x="272" y="136"/>
                    </a:lnTo>
                    <a:lnTo>
                      <a:pt x="275" y="136"/>
                    </a:lnTo>
                    <a:lnTo>
                      <a:pt x="279" y="136"/>
                    </a:lnTo>
                    <a:lnTo>
                      <a:pt x="280" y="138"/>
                    </a:lnTo>
                    <a:lnTo>
                      <a:pt x="284" y="143"/>
                    </a:lnTo>
                    <a:lnTo>
                      <a:pt x="287" y="143"/>
                    </a:lnTo>
                    <a:lnTo>
                      <a:pt x="294" y="145"/>
                    </a:lnTo>
                    <a:lnTo>
                      <a:pt x="289" y="146"/>
                    </a:lnTo>
                    <a:lnTo>
                      <a:pt x="287" y="153"/>
                    </a:lnTo>
                    <a:lnTo>
                      <a:pt x="286" y="153"/>
                    </a:lnTo>
                    <a:lnTo>
                      <a:pt x="284" y="153"/>
                    </a:lnTo>
                    <a:lnTo>
                      <a:pt x="279" y="150"/>
                    </a:lnTo>
                    <a:lnTo>
                      <a:pt x="274" y="146"/>
                    </a:lnTo>
                    <a:lnTo>
                      <a:pt x="261" y="146"/>
                    </a:lnTo>
                    <a:lnTo>
                      <a:pt x="248" y="141"/>
                    </a:lnTo>
                    <a:lnTo>
                      <a:pt x="241" y="134"/>
                    </a:lnTo>
                    <a:lnTo>
                      <a:pt x="239" y="131"/>
                    </a:lnTo>
                    <a:lnTo>
                      <a:pt x="237" y="129"/>
                    </a:lnTo>
                    <a:lnTo>
                      <a:pt x="229" y="120"/>
                    </a:lnTo>
                    <a:lnTo>
                      <a:pt x="220" y="112"/>
                    </a:lnTo>
                    <a:lnTo>
                      <a:pt x="210" y="107"/>
                    </a:lnTo>
                    <a:lnTo>
                      <a:pt x="201" y="105"/>
                    </a:lnTo>
                    <a:lnTo>
                      <a:pt x="193" y="105"/>
                    </a:lnTo>
                    <a:lnTo>
                      <a:pt x="189" y="108"/>
                    </a:lnTo>
                    <a:lnTo>
                      <a:pt x="186" y="114"/>
                    </a:lnTo>
                    <a:lnTo>
                      <a:pt x="182" y="119"/>
                    </a:lnTo>
                    <a:lnTo>
                      <a:pt x="181" y="124"/>
                    </a:lnTo>
                    <a:lnTo>
                      <a:pt x="179" y="131"/>
                    </a:lnTo>
                    <a:lnTo>
                      <a:pt x="167" y="131"/>
                    </a:lnTo>
                    <a:lnTo>
                      <a:pt x="160" y="131"/>
                    </a:lnTo>
                    <a:lnTo>
                      <a:pt x="150" y="127"/>
                    </a:lnTo>
                    <a:lnTo>
                      <a:pt x="145" y="122"/>
                    </a:lnTo>
                    <a:lnTo>
                      <a:pt x="138" y="115"/>
                    </a:lnTo>
                    <a:lnTo>
                      <a:pt x="131" y="114"/>
                    </a:lnTo>
                    <a:lnTo>
                      <a:pt x="124" y="114"/>
                    </a:lnTo>
                    <a:lnTo>
                      <a:pt x="122" y="117"/>
                    </a:lnTo>
                    <a:lnTo>
                      <a:pt x="112" y="117"/>
                    </a:lnTo>
                    <a:lnTo>
                      <a:pt x="105" y="115"/>
                    </a:lnTo>
                    <a:lnTo>
                      <a:pt x="103" y="114"/>
                    </a:lnTo>
                    <a:lnTo>
                      <a:pt x="108" y="105"/>
                    </a:lnTo>
                    <a:lnTo>
                      <a:pt x="117" y="103"/>
                    </a:lnTo>
                    <a:lnTo>
                      <a:pt x="110" y="91"/>
                    </a:lnTo>
                    <a:lnTo>
                      <a:pt x="110" y="81"/>
                    </a:lnTo>
                    <a:lnTo>
                      <a:pt x="105" y="76"/>
                    </a:lnTo>
                    <a:lnTo>
                      <a:pt x="100" y="72"/>
                    </a:lnTo>
                    <a:lnTo>
                      <a:pt x="91" y="69"/>
                    </a:lnTo>
                    <a:lnTo>
                      <a:pt x="88" y="67"/>
                    </a:lnTo>
                    <a:lnTo>
                      <a:pt x="81" y="64"/>
                    </a:lnTo>
                    <a:lnTo>
                      <a:pt x="74" y="64"/>
                    </a:lnTo>
                    <a:lnTo>
                      <a:pt x="67" y="62"/>
                    </a:lnTo>
                    <a:lnTo>
                      <a:pt x="62" y="62"/>
                    </a:lnTo>
                    <a:lnTo>
                      <a:pt x="55" y="59"/>
                    </a:lnTo>
                    <a:lnTo>
                      <a:pt x="52" y="55"/>
                    </a:lnTo>
                    <a:lnTo>
                      <a:pt x="46" y="50"/>
                    </a:lnTo>
                    <a:lnTo>
                      <a:pt x="43" y="52"/>
                    </a:lnTo>
                    <a:lnTo>
                      <a:pt x="43" y="47"/>
                    </a:lnTo>
                    <a:lnTo>
                      <a:pt x="38" y="53"/>
                    </a:lnTo>
                    <a:lnTo>
                      <a:pt x="34" y="57"/>
                    </a:lnTo>
                    <a:lnTo>
                      <a:pt x="31" y="55"/>
                    </a:lnTo>
                    <a:lnTo>
                      <a:pt x="29" y="55"/>
                    </a:lnTo>
                    <a:lnTo>
                      <a:pt x="28" y="48"/>
                    </a:lnTo>
                    <a:lnTo>
                      <a:pt x="28" y="43"/>
                    </a:lnTo>
                    <a:lnTo>
                      <a:pt x="21" y="40"/>
                    </a:lnTo>
                    <a:lnTo>
                      <a:pt x="17" y="38"/>
                    </a:lnTo>
                    <a:lnTo>
                      <a:pt x="22" y="34"/>
                    </a:lnTo>
                    <a:lnTo>
                      <a:pt x="31" y="33"/>
                    </a:lnTo>
                    <a:lnTo>
                      <a:pt x="38" y="31"/>
                    </a:lnTo>
                    <a:lnTo>
                      <a:pt x="43" y="29"/>
                    </a:lnTo>
                    <a:lnTo>
                      <a:pt x="40" y="29"/>
                    </a:lnTo>
                    <a:lnTo>
                      <a:pt x="33" y="29"/>
                    </a:lnTo>
                    <a:lnTo>
                      <a:pt x="26" y="31"/>
                    </a:lnTo>
                    <a:lnTo>
                      <a:pt x="21" y="29"/>
                    </a:lnTo>
                    <a:lnTo>
                      <a:pt x="19" y="29"/>
                    </a:lnTo>
                    <a:lnTo>
                      <a:pt x="16" y="26"/>
                    </a:lnTo>
                    <a:lnTo>
                      <a:pt x="16" y="24"/>
                    </a:lnTo>
                    <a:lnTo>
                      <a:pt x="5" y="19"/>
                    </a:lnTo>
                    <a:lnTo>
                      <a:pt x="0" y="14"/>
                    </a:lnTo>
                    <a:lnTo>
                      <a:pt x="2" y="9"/>
                    </a:lnTo>
                    <a:lnTo>
                      <a:pt x="7" y="9"/>
                    </a:lnTo>
                    <a:lnTo>
                      <a:pt x="14" y="4"/>
                    </a:lnTo>
                    <a:lnTo>
                      <a:pt x="26" y="0"/>
                    </a:lnTo>
                    <a:lnTo>
                      <a:pt x="38" y="4"/>
                    </a:lnTo>
                    <a:lnTo>
                      <a:pt x="50" y="10"/>
                    </a:lnTo>
                    <a:lnTo>
                      <a:pt x="50" y="19"/>
                    </a:lnTo>
                    <a:lnTo>
                      <a:pt x="50" y="29"/>
                    </a:lnTo>
                    <a:lnTo>
                      <a:pt x="52" y="31"/>
                    </a:lnTo>
                    <a:lnTo>
                      <a:pt x="57" y="33"/>
                    </a:lnTo>
                    <a:lnTo>
                      <a:pt x="60" y="38"/>
                    </a:lnTo>
                    <a:lnTo>
                      <a:pt x="67" y="43"/>
                    </a:lnTo>
                    <a:lnTo>
                      <a:pt x="72" y="38"/>
                    </a:lnTo>
                    <a:lnTo>
                      <a:pt x="77" y="34"/>
                    </a:lnTo>
                    <a:lnTo>
                      <a:pt x="81" y="29"/>
                    </a:lnTo>
                    <a:lnTo>
                      <a:pt x="89" y="28"/>
                    </a:lnTo>
                    <a:lnTo>
                      <a:pt x="96" y="21"/>
                    </a:lnTo>
                    <a:lnTo>
                      <a:pt x="105" y="16"/>
                    </a:lnTo>
                    <a:lnTo>
                      <a:pt x="108" y="17"/>
                    </a:lnTo>
                    <a:lnTo>
                      <a:pt x="112" y="19"/>
                    </a:lnTo>
                    <a:lnTo>
                      <a:pt x="119" y="24"/>
                    </a:lnTo>
                    <a:lnTo>
                      <a:pt x="126" y="29"/>
                    </a:lnTo>
                    <a:lnTo>
                      <a:pt x="139" y="29"/>
                    </a:lnTo>
                    <a:lnTo>
                      <a:pt x="143" y="31"/>
                    </a:lnTo>
                    <a:lnTo>
                      <a:pt x="148" y="33"/>
                    </a:lnTo>
                    <a:lnTo>
                      <a:pt x="148" y="34"/>
                    </a:lnTo>
                    <a:lnTo>
                      <a:pt x="146" y="31"/>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860" name="Freeform 211"/>
              <p:cNvSpPr>
                <a:spLocks/>
              </p:cNvSpPr>
              <p:nvPr/>
            </p:nvSpPr>
            <p:spPr bwMode="auto">
              <a:xfrm>
                <a:off x="7781132" y="4075113"/>
                <a:ext cx="46038" cy="44450"/>
              </a:xfrm>
              <a:custGeom>
                <a:avLst/>
                <a:gdLst/>
                <a:ahLst/>
                <a:cxnLst>
                  <a:cxn ang="0">
                    <a:pos x="27" y="28"/>
                  </a:cxn>
                  <a:cxn ang="0">
                    <a:pos x="20" y="23"/>
                  </a:cxn>
                  <a:cxn ang="0">
                    <a:pos x="22" y="18"/>
                  </a:cxn>
                  <a:cxn ang="0">
                    <a:pos x="15" y="11"/>
                  </a:cxn>
                  <a:cxn ang="0">
                    <a:pos x="10" y="6"/>
                  </a:cxn>
                  <a:cxn ang="0">
                    <a:pos x="3" y="2"/>
                  </a:cxn>
                  <a:cxn ang="0">
                    <a:pos x="0" y="0"/>
                  </a:cxn>
                  <a:cxn ang="0">
                    <a:pos x="12" y="6"/>
                  </a:cxn>
                  <a:cxn ang="0">
                    <a:pos x="20" y="14"/>
                  </a:cxn>
                  <a:cxn ang="0">
                    <a:pos x="25" y="18"/>
                  </a:cxn>
                  <a:cxn ang="0">
                    <a:pos x="29" y="25"/>
                  </a:cxn>
                  <a:cxn ang="0">
                    <a:pos x="29" y="26"/>
                  </a:cxn>
                  <a:cxn ang="0">
                    <a:pos x="29" y="28"/>
                  </a:cxn>
                  <a:cxn ang="0">
                    <a:pos x="27" y="28"/>
                  </a:cxn>
                </a:cxnLst>
                <a:rect l="0" t="0" r="r" b="b"/>
                <a:pathLst>
                  <a:path w="29" h="28">
                    <a:moveTo>
                      <a:pt x="27" y="28"/>
                    </a:moveTo>
                    <a:lnTo>
                      <a:pt x="20" y="23"/>
                    </a:lnTo>
                    <a:lnTo>
                      <a:pt x="22" y="18"/>
                    </a:lnTo>
                    <a:lnTo>
                      <a:pt x="15" y="11"/>
                    </a:lnTo>
                    <a:lnTo>
                      <a:pt x="10" y="6"/>
                    </a:lnTo>
                    <a:lnTo>
                      <a:pt x="3" y="2"/>
                    </a:lnTo>
                    <a:lnTo>
                      <a:pt x="0" y="0"/>
                    </a:lnTo>
                    <a:lnTo>
                      <a:pt x="12" y="6"/>
                    </a:lnTo>
                    <a:lnTo>
                      <a:pt x="20" y="14"/>
                    </a:lnTo>
                    <a:lnTo>
                      <a:pt x="25" y="18"/>
                    </a:lnTo>
                    <a:lnTo>
                      <a:pt x="29" y="25"/>
                    </a:lnTo>
                    <a:lnTo>
                      <a:pt x="29" y="26"/>
                    </a:lnTo>
                    <a:lnTo>
                      <a:pt x="29" y="28"/>
                    </a:lnTo>
                    <a:lnTo>
                      <a:pt x="27" y="28"/>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861" name="Freeform 212"/>
              <p:cNvSpPr>
                <a:spLocks/>
              </p:cNvSpPr>
              <p:nvPr/>
            </p:nvSpPr>
            <p:spPr bwMode="auto">
              <a:xfrm>
                <a:off x="7865269" y="4141788"/>
                <a:ext cx="22225" cy="30162"/>
              </a:xfrm>
              <a:custGeom>
                <a:avLst/>
                <a:gdLst/>
                <a:ahLst/>
                <a:cxnLst>
                  <a:cxn ang="0">
                    <a:pos x="7" y="10"/>
                  </a:cxn>
                  <a:cxn ang="0">
                    <a:pos x="0" y="7"/>
                  </a:cxn>
                  <a:cxn ang="0">
                    <a:pos x="0" y="0"/>
                  </a:cxn>
                  <a:cxn ang="0">
                    <a:pos x="7" y="7"/>
                  </a:cxn>
                  <a:cxn ang="0">
                    <a:pos x="14" y="13"/>
                  </a:cxn>
                  <a:cxn ang="0">
                    <a:pos x="12" y="15"/>
                  </a:cxn>
                  <a:cxn ang="0">
                    <a:pos x="10" y="19"/>
                  </a:cxn>
                  <a:cxn ang="0">
                    <a:pos x="7" y="17"/>
                  </a:cxn>
                  <a:cxn ang="0">
                    <a:pos x="7" y="15"/>
                  </a:cxn>
                  <a:cxn ang="0">
                    <a:pos x="7" y="12"/>
                  </a:cxn>
                  <a:cxn ang="0">
                    <a:pos x="7" y="10"/>
                  </a:cxn>
                </a:cxnLst>
                <a:rect l="0" t="0" r="r" b="b"/>
                <a:pathLst>
                  <a:path w="14" h="19">
                    <a:moveTo>
                      <a:pt x="7" y="10"/>
                    </a:moveTo>
                    <a:lnTo>
                      <a:pt x="0" y="7"/>
                    </a:lnTo>
                    <a:lnTo>
                      <a:pt x="0" y="0"/>
                    </a:lnTo>
                    <a:lnTo>
                      <a:pt x="7" y="7"/>
                    </a:lnTo>
                    <a:lnTo>
                      <a:pt x="14" y="13"/>
                    </a:lnTo>
                    <a:lnTo>
                      <a:pt x="12" y="15"/>
                    </a:lnTo>
                    <a:lnTo>
                      <a:pt x="10" y="19"/>
                    </a:lnTo>
                    <a:lnTo>
                      <a:pt x="7" y="17"/>
                    </a:lnTo>
                    <a:lnTo>
                      <a:pt x="7" y="15"/>
                    </a:lnTo>
                    <a:lnTo>
                      <a:pt x="7" y="12"/>
                    </a:lnTo>
                    <a:lnTo>
                      <a:pt x="7" y="10"/>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862" name="Freeform 213"/>
              <p:cNvSpPr>
                <a:spLocks/>
              </p:cNvSpPr>
              <p:nvPr/>
            </p:nvSpPr>
            <p:spPr bwMode="auto">
              <a:xfrm>
                <a:off x="8020844" y="4248150"/>
                <a:ext cx="14288" cy="15875"/>
              </a:xfrm>
              <a:custGeom>
                <a:avLst/>
                <a:gdLst/>
                <a:ahLst/>
                <a:cxnLst>
                  <a:cxn ang="0">
                    <a:pos x="9" y="8"/>
                  </a:cxn>
                  <a:cxn ang="0">
                    <a:pos x="7" y="8"/>
                  </a:cxn>
                  <a:cxn ang="0">
                    <a:pos x="9" y="10"/>
                  </a:cxn>
                  <a:cxn ang="0">
                    <a:pos x="2" y="5"/>
                  </a:cxn>
                  <a:cxn ang="0">
                    <a:pos x="0" y="0"/>
                  </a:cxn>
                  <a:cxn ang="0">
                    <a:pos x="5" y="3"/>
                  </a:cxn>
                  <a:cxn ang="0">
                    <a:pos x="9" y="8"/>
                  </a:cxn>
                </a:cxnLst>
                <a:rect l="0" t="0" r="r" b="b"/>
                <a:pathLst>
                  <a:path w="9" h="10">
                    <a:moveTo>
                      <a:pt x="9" y="8"/>
                    </a:moveTo>
                    <a:lnTo>
                      <a:pt x="7" y="8"/>
                    </a:lnTo>
                    <a:lnTo>
                      <a:pt x="9" y="10"/>
                    </a:lnTo>
                    <a:lnTo>
                      <a:pt x="2" y="5"/>
                    </a:lnTo>
                    <a:lnTo>
                      <a:pt x="0" y="0"/>
                    </a:lnTo>
                    <a:lnTo>
                      <a:pt x="5" y="3"/>
                    </a:lnTo>
                    <a:lnTo>
                      <a:pt x="9" y="8"/>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863" name="Freeform 214"/>
              <p:cNvSpPr>
                <a:spLocks/>
              </p:cNvSpPr>
              <p:nvPr/>
            </p:nvSpPr>
            <p:spPr bwMode="auto">
              <a:xfrm>
                <a:off x="7985919" y="4237038"/>
                <a:ext cx="26988" cy="11112"/>
              </a:xfrm>
              <a:custGeom>
                <a:avLst/>
                <a:gdLst/>
                <a:ahLst/>
                <a:cxnLst>
                  <a:cxn ang="0">
                    <a:pos x="17" y="7"/>
                  </a:cxn>
                  <a:cxn ang="0">
                    <a:pos x="13" y="7"/>
                  </a:cxn>
                  <a:cxn ang="0">
                    <a:pos x="3" y="5"/>
                  </a:cxn>
                  <a:cxn ang="0">
                    <a:pos x="0" y="0"/>
                  </a:cxn>
                  <a:cxn ang="0">
                    <a:pos x="10" y="0"/>
                  </a:cxn>
                  <a:cxn ang="0">
                    <a:pos x="17" y="7"/>
                  </a:cxn>
                </a:cxnLst>
                <a:rect l="0" t="0" r="r" b="b"/>
                <a:pathLst>
                  <a:path w="17" h="7">
                    <a:moveTo>
                      <a:pt x="17" y="7"/>
                    </a:moveTo>
                    <a:lnTo>
                      <a:pt x="13" y="7"/>
                    </a:lnTo>
                    <a:lnTo>
                      <a:pt x="3" y="5"/>
                    </a:lnTo>
                    <a:lnTo>
                      <a:pt x="0" y="0"/>
                    </a:lnTo>
                    <a:lnTo>
                      <a:pt x="10" y="0"/>
                    </a:lnTo>
                    <a:lnTo>
                      <a:pt x="17" y="7"/>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864" name="Freeform 215"/>
              <p:cNvSpPr>
                <a:spLocks/>
              </p:cNvSpPr>
              <p:nvPr/>
            </p:nvSpPr>
            <p:spPr bwMode="auto">
              <a:xfrm>
                <a:off x="7987507" y="4203700"/>
                <a:ext cx="25400" cy="25400"/>
              </a:xfrm>
              <a:custGeom>
                <a:avLst/>
                <a:gdLst/>
                <a:ahLst/>
                <a:cxnLst>
                  <a:cxn ang="0">
                    <a:pos x="16" y="16"/>
                  </a:cxn>
                  <a:cxn ang="0">
                    <a:pos x="5" y="9"/>
                  </a:cxn>
                  <a:cxn ang="0">
                    <a:pos x="0" y="0"/>
                  </a:cxn>
                  <a:cxn ang="0">
                    <a:pos x="9" y="5"/>
                  </a:cxn>
                  <a:cxn ang="0">
                    <a:pos x="16" y="16"/>
                  </a:cxn>
                </a:cxnLst>
                <a:rect l="0" t="0" r="r" b="b"/>
                <a:pathLst>
                  <a:path w="16" h="16">
                    <a:moveTo>
                      <a:pt x="16" y="16"/>
                    </a:moveTo>
                    <a:lnTo>
                      <a:pt x="5" y="9"/>
                    </a:lnTo>
                    <a:lnTo>
                      <a:pt x="0" y="0"/>
                    </a:lnTo>
                    <a:lnTo>
                      <a:pt x="9" y="5"/>
                    </a:lnTo>
                    <a:lnTo>
                      <a:pt x="16" y="16"/>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865" name="Freeform 216"/>
              <p:cNvSpPr>
                <a:spLocks/>
              </p:cNvSpPr>
              <p:nvPr/>
            </p:nvSpPr>
            <p:spPr bwMode="auto">
              <a:xfrm>
                <a:off x="7938294" y="4184650"/>
                <a:ext cx="33338" cy="17462"/>
              </a:xfrm>
              <a:custGeom>
                <a:avLst/>
                <a:gdLst/>
                <a:ahLst/>
                <a:cxnLst>
                  <a:cxn ang="0">
                    <a:pos x="4" y="0"/>
                  </a:cxn>
                  <a:cxn ang="0">
                    <a:pos x="12" y="4"/>
                  </a:cxn>
                  <a:cxn ang="0">
                    <a:pos x="21" y="11"/>
                  </a:cxn>
                  <a:cxn ang="0">
                    <a:pos x="18" y="11"/>
                  </a:cxn>
                  <a:cxn ang="0">
                    <a:pos x="5" y="7"/>
                  </a:cxn>
                  <a:cxn ang="0">
                    <a:pos x="0" y="2"/>
                  </a:cxn>
                  <a:cxn ang="0">
                    <a:pos x="2" y="2"/>
                  </a:cxn>
                  <a:cxn ang="0">
                    <a:pos x="4" y="0"/>
                  </a:cxn>
                </a:cxnLst>
                <a:rect l="0" t="0" r="r" b="b"/>
                <a:pathLst>
                  <a:path w="21" h="11">
                    <a:moveTo>
                      <a:pt x="4" y="0"/>
                    </a:moveTo>
                    <a:lnTo>
                      <a:pt x="12" y="4"/>
                    </a:lnTo>
                    <a:lnTo>
                      <a:pt x="21" y="11"/>
                    </a:lnTo>
                    <a:lnTo>
                      <a:pt x="18" y="11"/>
                    </a:lnTo>
                    <a:lnTo>
                      <a:pt x="5" y="7"/>
                    </a:lnTo>
                    <a:lnTo>
                      <a:pt x="0" y="2"/>
                    </a:lnTo>
                    <a:lnTo>
                      <a:pt x="2" y="2"/>
                    </a:lnTo>
                    <a:lnTo>
                      <a:pt x="4" y="0"/>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866" name="Freeform 217"/>
              <p:cNvSpPr>
                <a:spLocks/>
              </p:cNvSpPr>
              <p:nvPr/>
            </p:nvSpPr>
            <p:spPr bwMode="auto">
              <a:xfrm>
                <a:off x="7903369" y="4165600"/>
                <a:ext cx="19050" cy="11112"/>
              </a:xfrm>
              <a:custGeom>
                <a:avLst/>
                <a:gdLst/>
                <a:ahLst/>
                <a:cxnLst>
                  <a:cxn ang="0">
                    <a:pos x="0" y="0"/>
                  </a:cxn>
                  <a:cxn ang="0">
                    <a:pos x="5" y="2"/>
                  </a:cxn>
                  <a:cxn ang="0">
                    <a:pos x="12" y="7"/>
                  </a:cxn>
                  <a:cxn ang="0">
                    <a:pos x="9" y="7"/>
                  </a:cxn>
                  <a:cxn ang="0">
                    <a:pos x="0" y="2"/>
                  </a:cxn>
                  <a:cxn ang="0">
                    <a:pos x="2" y="0"/>
                  </a:cxn>
                  <a:cxn ang="0">
                    <a:pos x="3" y="0"/>
                  </a:cxn>
                  <a:cxn ang="0">
                    <a:pos x="0" y="0"/>
                  </a:cxn>
                </a:cxnLst>
                <a:rect l="0" t="0" r="r" b="b"/>
                <a:pathLst>
                  <a:path w="12" h="7">
                    <a:moveTo>
                      <a:pt x="0" y="0"/>
                    </a:moveTo>
                    <a:lnTo>
                      <a:pt x="5" y="2"/>
                    </a:lnTo>
                    <a:lnTo>
                      <a:pt x="12" y="7"/>
                    </a:lnTo>
                    <a:lnTo>
                      <a:pt x="9" y="7"/>
                    </a:lnTo>
                    <a:lnTo>
                      <a:pt x="0" y="2"/>
                    </a:lnTo>
                    <a:lnTo>
                      <a:pt x="2" y="0"/>
                    </a:lnTo>
                    <a:lnTo>
                      <a:pt x="3" y="0"/>
                    </a:lnTo>
                    <a:lnTo>
                      <a:pt x="0" y="0"/>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867" name="Freeform 218"/>
              <p:cNvSpPr>
                <a:spLocks/>
              </p:cNvSpPr>
              <p:nvPr/>
            </p:nvSpPr>
            <p:spPr bwMode="auto">
              <a:xfrm>
                <a:off x="7627144" y="5006975"/>
                <a:ext cx="87313" cy="84137"/>
              </a:xfrm>
              <a:custGeom>
                <a:avLst/>
                <a:gdLst/>
                <a:ahLst/>
                <a:cxnLst>
                  <a:cxn ang="0">
                    <a:pos x="28" y="5"/>
                  </a:cxn>
                  <a:cxn ang="0">
                    <a:pos x="38" y="2"/>
                  </a:cxn>
                  <a:cxn ang="0">
                    <a:pos x="50" y="0"/>
                  </a:cxn>
                  <a:cxn ang="0">
                    <a:pos x="52" y="7"/>
                  </a:cxn>
                  <a:cxn ang="0">
                    <a:pos x="55" y="15"/>
                  </a:cxn>
                  <a:cxn ang="0">
                    <a:pos x="52" y="24"/>
                  </a:cxn>
                  <a:cxn ang="0">
                    <a:pos x="47" y="38"/>
                  </a:cxn>
                  <a:cxn ang="0">
                    <a:pos x="38" y="48"/>
                  </a:cxn>
                  <a:cxn ang="0">
                    <a:pos x="31" y="53"/>
                  </a:cxn>
                  <a:cxn ang="0">
                    <a:pos x="19" y="46"/>
                  </a:cxn>
                  <a:cxn ang="0">
                    <a:pos x="9" y="32"/>
                  </a:cxn>
                  <a:cxn ang="0">
                    <a:pos x="2" y="15"/>
                  </a:cxn>
                  <a:cxn ang="0">
                    <a:pos x="0" y="5"/>
                  </a:cxn>
                  <a:cxn ang="0">
                    <a:pos x="4" y="0"/>
                  </a:cxn>
                  <a:cxn ang="0">
                    <a:pos x="12" y="2"/>
                  </a:cxn>
                  <a:cxn ang="0">
                    <a:pos x="21" y="3"/>
                  </a:cxn>
                  <a:cxn ang="0">
                    <a:pos x="28" y="5"/>
                  </a:cxn>
                </a:cxnLst>
                <a:rect l="0" t="0" r="r" b="b"/>
                <a:pathLst>
                  <a:path w="55" h="53">
                    <a:moveTo>
                      <a:pt x="28" y="5"/>
                    </a:moveTo>
                    <a:lnTo>
                      <a:pt x="38" y="2"/>
                    </a:lnTo>
                    <a:lnTo>
                      <a:pt x="50" y="0"/>
                    </a:lnTo>
                    <a:lnTo>
                      <a:pt x="52" y="7"/>
                    </a:lnTo>
                    <a:lnTo>
                      <a:pt x="55" y="15"/>
                    </a:lnTo>
                    <a:lnTo>
                      <a:pt x="52" y="24"/>
                    </a:lnTo>
                    <a:lnTo>
                      <a:pt x="47" y="38"/>
                    </a:lnTo>
                    <a:lnTo>
                      <a:pt x="38" y="48"/>
                    </a:lnTo>
                    <a:lnTo>
                      <a:pt x="31" y="53"/>
                    </a:lnTo>
                    <a:lnTo>
                      <a:pt x="19" y="46"/>
                    </a:lnTo>
                    <a:lnTo>
                      <a:pt x="9" y="32"/>
                    </a:lnTo>
                    <a:lnTo>
                      <a:pt x="2" y="15"/>
                    </a:lnTo>
                    <a:lnTo>
                      <a:pt x="0" y="5"/>
                    </a:lnTo>
                    <a:lnTo>
                      <a:pt x="4" y="0"/>
                    </a:lnTo>
                    <a:lnTo>
                      <a:pt x="12" y="2"/>
                    </a:lnTo>
                    <a:lnTo>
                      <a:pt x="21" y="3"/>
                    </a:lnTo>
                    <a:lnTo>
                      <a:pt x="28" y="5"/>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868" name="Freeform 219"/>
              <p:cNvSpPr>
                <a:spLocks/>
              </p:cNvSpPr>
              <p:nvPr/>
            </p:nvSpPr>
            <p:spPr bwMode="auto">
              <a:xfrm>
                <a:off x="7703344" y="4984750"/>
                <a:ext cx="9525" cy="14287"/>
              </a:xfrm>
              <a:custGeom>
                <a:avLst/>
                <a:gdLst/>
                <a:ahLst/>
                <a:cxnLst>
                  <a:cxn ang="0">
                    <a:pos x="6" y="0"/>
                  </a:cxn>
                  <a:cxn ang="0">
                    <a:pos x="6" y="4"/>
                  </a:cxn>
                  <a:cxn ang="0">
                    <a:pos x="6" y="9"/>
                  </a:cxn>
                  <a:cxn ang="0">
                    <a:pos x="0" y="4"/>
                  </a:cxn>
                  <a:cxn ang="0">
                    <a:pos x="0" y="0"/>
                  </a:cxn>
                  <a:cxn ang="0">
                    <a:pos x="2" y="0"/>
                  </a:cxn>
                  <a:cxn ang="0">
                    <a:pos x="6" y="0"/>
                  </a:cxn>
                </a:cxnLst>
                <a:rect l="0" t="0" r="r" b="b"/>
                <a:pathLst>
                  <a:path w="6" h="9">
                    <a:moveTo>
                      <a:pt x="6" y="0"/>
                    </a:moveTo>
                    <a:lnTo>
                      <a:pt x="6" y="4"/>
                    </a:lnTo>
                    <a:lnTo>
                      <a:pt x="6" y="9"/>
                    </a:lnTo>
                    <a:lnTo>
                      <a:pt x="0" y="4"/>
                    </a:lnTo>
                    <a:lnTo>
                      <a:pt x="0" y="0"/>
                    </a:lnTo>
                    <a:lnTo>
                      <a:pt x="2" y="0"/>
                    </a:lnTo>
                    <a:lnTo>
                      <a:pt x="6" y="0"/>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869" name="Freeform 220"/>
              <p:cNvSpPr>
                <a:spLocks/>
              </p:cNvSpPr>
              <p:nvPr/>
            </p:nvSpPr>
            <p:spPr bwMode="auto">
              <a:xfrm>
                <a:off x="7441407" y="4873625"/>
                <a:ext cx="28575" cy="7937"/>
              </a:xfrm>
              <a:custGeom>
                <a:avLst/>
                <a:gdLst/>
                <a:ahLst/>
                <a:cxnLst>
                  <a:cxn ang="0">
                    <a:pos x="18" y="3"/>
                  </a:cxn>
                  <a:cxn ang="0">
                    <a:pos x="7" y="5"/>
                  </a:cxn>
                  <a:cxn ang="0">
                    <a:pos x="0" y="3"/>
                  </a:cxn>
                  <a:cxn ang="0">
                    <a:pos x="9" y="0"/>
                  </a:cxn>
                  <a:cxn ang="0">
                    <a:pos x="18" y="3"/>
                  </a:cxn>
                </a:cxnLst>
                <a:rect l="0" t="0" r="r" b="b"/>
                <a:pathLst>
                  <a:path w="18" h="5">
                    <a:moveTo>
                      <a:pt x="18" y="3"/>
                    </a:moveTo>
                    <a:lnTo>
                      <a:pt x="7" y="5"/>
                    </a:lnTo>
                    <a:lnTo>
                      <a:pt x="0" y="3"/>
                    </a:lnTo>
                    <a:lnTo>
                      <a:pt x="9" y="0"/>
                    </a:lnTo>
                    <a:lnTo>
                      <a:pt x="18" y="3"/>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870" name="Freeform 221"/>
              <p:cNvSpPr>
                <a:spLocks/>
              </p:cNvSpPr>
              <p:nvPr/>
            </p:nvSpPr>
            <p:spPr bwMode="auto">
              <a:xfrm>
                <a:off x="7292182" y="4278313"/>
                <a:ext cx="30163" cy="11112"/>
              </a:xfrm>
              <a:custGeom>
                <a:avLst/>
                <a:gdLst/>
                <a:ahLst/>
                <a:cxnLst>
                  <a:cxn ang="0">
                    <a:pos x="19" y="0"/>
                  </a:cxn>
                  <a:cxn ang="0">
                    <a:pos x="19" y="7"/>
                  </a:cxn>
                  <a:cxn ang="0">
                    <a:pos x="15" y="7"/>
                  </a:cxn>
                  <a:cxn ang="0">
                    <a:pos x="13" y="7"/>
                  </a:cxn>
                  <a:cxn ang="0">
                    <a:pos x="5" y="5"/>
                  </a:cxn>
                  <a:cxn ang="0">
                    <a:pos x="0" y="1"/>
                  </a:cxn>
                  <a:cxn ang="0">
                    <a:pos x="8" y="0"/>
                  </a:cxn>
                  <a:cxn ang="0">
                    <a:pos x="19" y="0"/>
                  </a:cxn>
                </a:cxnLst>
                <a:rect l="0" t="0" r="r" b="b"/>
                <a:pathLst>
                  <a:path w="19" h="7">
                    <a:moveTo>
                      <a:pt x="19" y="0"/>
                    </a:moveTo>
                    <a:lnTo>
                      <a:pt x="19" y="7"/>
                    </a:lnTo>
                    <a:lnTo>
                      <a:pt x="15" y="7"/>
                    </a:lnTo>
                    <a:lnTo>
                      <a:pt x="13" y="7"/>
                    </a:lnTo>
                    <a:lnTo>
                      <a:pt x="5" y="5"/>
                    </a:lnTo>
                    <a:lnTo>
                      <a:pt x="0" y="1"/>
                    </a:lnTo>
                    <a:lnTo>
                      <a:pt x="8" y="0"/>
                    </a:lnTo>
                    <a:lnTo>
                      <a:pt x="19" y="0"/>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871" name="Freeform 222"/>
              <p:cNvSpPr>
                <a:spLocks/>
              </p:cNvSpPr>
              <p:nvPr/>
            </p:nvSpPr>
            <p:spPr bwMode="auto">
              <a:xfrm>
                <a:off x="6909594" y="4264025"/>
                <a:ext cx="922338" cy="698500"/>
              </a:xfrm>
              <a:custGeom>
                <a:avLst/>
                <a:gdLst/>
                <a:ahLst/>
                <a:cxnLst>
                  <a:cxn ang="0">
                    <a:pos x="580" y="253"/>
                  </a:cxn>
                  <a:cxn ang="0">
                    <a:pos x="576" y="292"/>
                  </a:cxn>
                  <a:cxn ang="0">
                    <a:pos x="571" y="323"/>
                  </a:cxn>
                  <a:cxn ang="0">
                    <a:pos x="547" y="359"/>
                  </a:cxn>
                  <a:cxn ang="0">
                    <a:pos x="533" y="404"/>
                  </a:cxn>
                  <a:cxn ang="0">
                    <a:pos x="488" y="427"/>
                  </a:cxn>
                  <a:cxn ang="0">
                    <a:pos x="457" y="428"/>
                  </a:cxn>
                  <a:cxn ang="0">
                    <a:pos x="418" y="433"/>
                  </a:cxn>
                  <a:cxn ang="0">
                    <a:pos x="380" y="392"/>
                  </a:cxn>
                  <a:cxn ang="0">
                    <a:pos x="365" y="384"/>
                  </a:cxn>
                  <a:cxn ang="0">
                    <a:pos x="359" y="365"/>
                  </a:cxn>
                  <a:cxn ang="0">
                    <a:pos x="351" y="373"/>
                  </a:cxn>
                  <a:cxn ang="0">
                    <a:pos x="344" y="366"/>
                  </a:cxn>
                  <a:cxn ang="0">
                    <a:pos x="346" y="344"/>
                  </a:cxn>
                  <a:cxn ang="0">
                    <a:pos x="316" y="368"/>
                  </a:cxn>
                  <a:cxn ang="0">
                    <a:pos x="303" y="339"/>
                  </a:cxn>
                  <a:cxn ang="0">
                    <a:pos x="256" y="318"/>
                  </a:cxn>
                  <a:cxn ang="0">
                    <a:pos x="217" y="325"/>
                  </a:cxn>
                  <a:cxn ang="0">
                    <a:pos x="179" y="334"/>
                  </a:cxn>
                  <a:cxn ang="0">
                    <a:pos x="151" y="344"/>
                  </a:cxn>
                  <a:cxn ang="0">
                    <a:pos x="110" y="356"/>
                  </a:cxn>
                  <a:cxn ang="0">
                    <a:pos x="69" y="372"/>
                  </a:cxn>
                  <a:cxn ang="0">
                    <a:pos x="26" y="363"/>
                  </a:cxn>
                  <a:cxn ang="0">
                    <a:pos x="33" y="323"/>
                  </a:cxn>
                  <a:cxn ang="0">
                    <a:pos x="19" y="287"/>
                  </a:cxn>
                  <a:cxn ang="0">
                    <a:pos x="3" y="244"/>
                  </a:cxn>
                  <a:cxn ang="0">
                    <a:pos x="5" y="232"/>
                  </a:cxn>
                  <a:cxn ang="0">
                    <a:pos x="5" y="217"/>
                  </a:cxn>
                  <a:cxn ang="0">
                    <a:pos x="2" y="179"/>
                  </a:cxn>
                  <a:cxn ang="0">
                    <a:pos x="7" y="169"/>
                  </a:cxn>
                  <a:cxn ang="0">
                    <a:pos x="39" y="148"/>
                  </a:cxn>
                  <a:cxn ang="0">
                    <a:pos x="76" y="141"/>
                  </a:cxn>
                  <a:cxn ang="0">
                    <a:pos x="113" y="126"/>
                  </a:cxn>
                  <a:cxn ang="0">
                    <a:pos x="129" y="105"/>
                  </a:cxn>
                  <a:cxn ang="0">
                    <a:pos x="139" y="93"/>
                  </a:cxn>
                  <a:cxn ang="0">
                    <a:pos x="153" y="84"/>
                  </a:cxn>
                  <a:cxn ang="0">
                    <a:pos x="167" y="64"/>
                  </a:cxn>
                  <a:cxn ang="0">
                    <a:pos x="189" y="48"/>
                  </a:cxn>
                  <a:cxn ang="0">
                    <a:pos x="217" y="62"/>
                  </a:cxn>
                  <a:cxn ang="0">
                    <a:pos x="232" y="59"/>
                  </a:cxn>
                  <a:cxn ang="0">
                    <a:pos x="242" y="29"/>
                  </a:cxn>
                  <a:cxn ang="0">
                    <a:pos x="273" y="22"/>
                  </a:cxn>
                  <a:cxn ang="0">
                    <a:pos x="279" y="12"/>
                  </a:cxn>
                  <a:cxn ang="0">
                    <a:pos x="322" y="21"/>
                  </a:cxn>
                  <a:cxn ang="0">
                    <a:pos x="334" y="33"/>
                  </a:cxn>
                  <a:cxn ang="0">
                    <a:pos x="332" y="69"/>
                  </a:cxn>
                  <a:cxn ang="0">
                    <a:pos x="353" y="84"/>
                  </a:cxn>
                  <a:cxn ang="0">
                    <a:pos x="390" y="105"/>
                  </a:cxn>
                  <a:cxn ang="0">
                    <a:pos x="411" y="64"/>
                  </a:cxn>
                  <a:cxn ang="0">
                    <a:pos x="425" y="9"/>
                  </a:cxn>
                  <a:cxn ang="0">
                    <a:pos x="437" y="43"/>
                  </a:cxn>
                  <a:cxn ang="0">
                    <a:pos x="461" y="62"/>
                  </a:cxn>
                  <a:cxn ang="0">
                    <a:pos x="468" y="95"/>
                  </a:cxn>
                  <a:cxn ang="0">
                    <a:pos x="483" y="126"/>
                  </a:cxn>
                  <a:cxn ang="0">
                    <a:pos x="519" y="157"/>
                  </a:cxn>
                  <a:cxn ang="0">
                    <a:pos x="542" y="186"/>
                  </a:cxn>
                  <a:cxn ang="0">
                    <a:pos x="568" y="215"/>
                  </a:cxn>
                </a:cxnLst>
                <a:rect l="0" t="0" r="r" b="b"/>
                <a:pathLst>
                  <a:path w="581" h="440">
                    <a:moveTo>
                      <a:pt x="568" y="215"/>
                    </a:moveTo>
                    <a:lnTo>
                      <a:pt x="571" y="224"/>
                    </a:lnTo>
                    <a:lnTo>
                      <a:pt x="576" y="239"/>
                    </a:lnTo>
                    <a:lnTo>
                      <a:pt x="580" y="253"/>
                    </a:lnTo>
                    <a:lnTo>
                      <a:pt x="581" y="268"/>
                    </a:lnTo>
                    <a:lnTo>
                      <a:pt x="580" y="275"/>
                    </a:lnTo>
                    <a:lnTo>
                      <a:pt x="578" y="286"/>
                    </a:lnTo>
                    <a:lnTo>
                      <a:pt x="576" y="292"/>
                    </a:lnTo>
                    <a:lnTo>
                      <a:pt x="574" y="299"/>
                    </a:lnTo>
                    <a:lnTo>
                      <a:pt x="574" y="313"/>
                    </a:lnTo>
                    <a:lnTo>
                      <a:pt x="571" y="318"/>
                    </a:lnTo>
                    <a:lnTo>
                      <a:pt x="571" y="323"/>
                    </a:lnTo>
                    <a:lnTo>
                      <a:pt x="562" y="332"/>
                    </a:lnTo>
                    <a:lnTo>
                      <a:pt x="555" y="341"/>
                    </a:lnTo>
                    <a:lnTo>
                      <a:pt x="550" y="347"/>
                    </a:lnTo>
                    <a:lnTo>
                      <a:pt x="547" y="359"/>
                    </a:lnTo>
                    <a:lnTo>
                      <a:pt x="542" y="368"/>
                    </a:lnTo>
                    <a:lnTo>
                      <a:pt x="538" y="378"/>
                    </a:lnTo>
                    <a:lnTo>
                      <a:pt x="533" y="390"/>
                    </a:lnTo>
                    <a:lnTo>
                      <a:pt x="533" y="404"/>
                    </a:lnTo>
                    <a:lnTo>
                      <a:pt x="533" y="404"/>
                    </a:lnTo>
                    <a:lnTo>
                      <a:pt x="521" y="415"/>
                    </a:lnTo>
                    <a:lnTo>
                      <a:pt x="506" y="421"/>
                    </a:lnTo>
                    <a:lnTo>
                      <a:pt x="488" y="427"/>
                    </a:lnTo>
                    <a:lnTo>
                      <a:pt x="482" y="440"/>
                    </a:lnTo>
                    <a:lnTo>
                      <a:pt x="473" y="437"/>
                    </a:lnTo>
                    <a:lnTo>
                      <a:pt x="466" y="433"/>
                    </a:lnTo>
                    <a:lnTo>
                      <a:pt x="457" y="428"/>
                    </a:lnTo>
                    <a:lnTo>
                      <a:pt x="456" y="425"/>
                    </a:lnTo>
                    <a:lnTo>
                      <a:pt x="445" y="430"/>
                    </a:lnTo>
                    <a:lnTo>
                      <a:pt x="435" y="437"/>
                    </a:lnTo>
                    <a:lnTo>
                      <a:pt x="418" y="433"/>
                    </a:lnTo>
                    <a:lnTo>
                      <a:pt x="401" y="427"/>
                    </a:lnTo>
                    <a:lnTo>
                      <a:pt x="387" y="416"/>
                    </a:lnTo>
                    <a:lnTo>
                      <a:pt x="383" y="402"/>
                    </a:lnTo>
                    <a:lnTo>
                      <a:pt x="380" y="392"/>
                    </a:lnTo>
                    <a:lnTo>
                      <a:pt x="377" y="382"/>
                    </a:lnTo>
                    <a:lnTo>
                      <a:pt x="375" y="380"/>
                    </a:lnTo>
                    <a:lnTo>
                      <a:pt x="370" y="382"/>
                    </a:lnTo>
                    <a:lnTo>
                      <a:pt x="365" y="384"/>
                    </a:lnTo>
                    <a:lnTo>
                      <a:pt x="359" y="384"/>
                    </a:lnTo>
                    <a:lnTo>
                      <a:pt x="361" y="378"/>
                    </a:lnTo>
                    <a:lnTo>
                      <a:pt x="363" y="373"/>
                    </a:lnTo>
                    <a:lnTo>
                      <a:pt x="359" y="365"/>
                    </a:lnTo>
                    <a:lnTo>
                      <a:pt x="358" y="363"/>
                    </a:lnTo>
                    <a:lnTo>
                      <a:pt x="356" y="365"/>
                    </a:lnTo>
                    <a:lnTo>
                      <a:pt x="356" y="368"/>
                    </a:lnTo>
                    <a:lnTo>
                      <a:pt x="351" y="373"/>
                    </a:lnTo>
                    <a:lnTo>
                      <a:pt x="344" y="378"/>
                    </a:lnTo>
                    <a:lnTo>
                      <a:pt x="340" y="377"/>
                    </a:lnTo>
                    <a:lnTo>
                      <a:pt x="339" y="373"/>
                    </a:lnTo>
                    <a:lnTo>
                      <a:pt x="344" y="366"/>
                    </a:lnTo>
                    <a:lnTo>
                      <a:pt x="351" y="356"/>
                    </a:lnTo>
                    <a:lnTo>
                      <a:pt x="353" y="344"/>
                    </a:lnTo>
                    <a:lnTo>
                      <a:pt x="354" y="337"/>
                    </a:lnTo>
                    <a:lnTo>
                      <a:pt x="346" y="344"/>
                    </a:lnTo>
                    <a:lnTo>
                      <a:pt x="337" y="358"/>
                    </a:lnTo>
                    <a:lnTo>
                      <a:pt x="328" y="368"/>
                    </a:lnTo>
                    <a:lnTo>
                      <a:pt x="322" y="373"/>
                    </a:lnTo>
                    <a:lnTo>
                      <a:pt x="316" y="368"/>
                    </a:lnTo>
                    <a:lnTo>
                      <a:pt x="316" y="363"/>
                    </a:lnTo>
                    <a:lnTo>
                      <a:pt x="311" y="358"/>
                    </a:lnTo>
                    <a:lnTo>
                      <a:pt x="308" y="349"/>
                    </a:lnTo>
                    <a:lnTo>
                      <a:pt x="303" y="339"/>
                    </a:lnTo>
                    <a:lnTo>
                      <a:pt x="299" y="334"/>
                    </a:lnTo>
                    <a:lnTo>
                      <a:pt x="287" y="325"/>
                    </a:lnTo>
                    <a:lnTo>
                      <a:pt x="273" y="322"/>
                    </a:lnTo>
                    <a:lnTo>
                      <a:pt x="256" y="318"/>
                    </a:lnTo>
                    <a:lnTo>
                      <a:pt x="244" y="318"/>
                    </a:lnTo>
                    <a:lnTo>
                      <a:pt x="230" y="318"/>
                    </a:lnTo>
                    <a:lnTo>
                      <a:pt x="224" y="322"/>
                    </a:lnTo>
                    <a:lnTo>
                      <a:pt x="217" y="325"/>
                    </a:lnTo>
                    <a:lnTo>
                      <a:pt x="210" y="329"/>
                    </a:lnTo>
                    <a:lnTo>
                      <a:pt x="199" y="330"/>
                    </a:lnTo>
                    <a:lnTo>
                      <a:pt x="189" y="332"/>
                    </a:lnTo>
                    <a:lnTo>
                      <a:pt x="179" y="334"/>
                    </a:lnTo>
                    <a:lnTo>
                      <a:pt x="170" y="335"/>
                    </a:lnTo>
                    <a:lnTo>
                      <a:pt x="162" y="335"/>
                    </a:lnTo>
                    <a:lnTo>
                      <a:pt x="156" y="339"/>
                    </a:lnTo>
                    <a:lnTo>
                      <a:pt x="151" y="344"/>
                    </a:lnTo>
                    <a:lnTo>
                      <a:pt x="150" y="354"/>
                    </a:lnTo>
                    <a:lnTo>
                      <a:pt x="132" y="356"/>
                    </a:lnTo>
                    <a:lnTo>
                      <a:pt x="119" y="358"/>
                    </a:lnTo>
                    <a:lnTo>
                      <a:pt x="110" y="356"/>
                    </a:lnTo>
                    <a:lnTo>
                      <a:pt x="105" y="358"/>
                    </a:lnTo>
                    <a:lnTo>
                      <a:pt x="91" y="359"/>
                    </a:lnTo>
                    <a:lnTo>
                      <a:pt x="81" y="366"/>
                    </a:lnTo>
                    <a:lnTo>
                      <a:pt x="69" y="372"/>
                    </a:lnTo>
                    <a:lnTo>
                      <a:pt x="57" y="375"/>
                    </a:lnTo>
                    <a:lnTo>
                      <a:pt x="46" y="372"/>
                    </a:lnTo>
                    <a:lnTo>
                      <a:pt x="34" y="368"/>
                    </a:lnTo>
                    <a:lnTo>
                      <a:pt x="26" y="363"/>
                    </a:lnTo>
                    <a:lnTo>
                      <a:pt x="22" y="358"/>
                    </a:lnTo>
                    <a:lnTo>
                      <a:pt x="27" y="346"/>
                    </a:lnTo>
                    <a:lnTo>
                      <a:pt x="34" y="334"/>
                    </a:lnTo>
                    <a:lnTo>
                      <a:pt x="33" y="323"/>
                    </a:lnTo>
                    <a:lnTo>
                      <a:pt x="29" y="315"/>
                    </a:lnTo>
                    <a:lnTo>
                      <a:pt x="26" y="308"/>
                    </a:lnTo>
                    <a:lnTo>
                      <a:pt x="24" y="303"/>
                    </a:lnTo>
                    <a:lnTo>
                      <a:pt x="19" y="287"/>
                    </a:lnTo>
                    <a:lnTo>
                      <a:pt x="17" y="277"/>
                    </a:lnTo>
                    <a:lnTo>
                      <a:pt x="14" y="265"/>
                    </a:lnTo>
                    <a:lnTo>
                      <a:pt x="10" y="253"/>
                    </a:lnTo>
                    <a:lnTo>
                      <a:pt x="3" y="244"/>
                    </a:lnTo>
                    <a:lnTo>
                      <a:pt x="0" y="236"/>
                    </a:lnTo>
                    <a:lnTo>
                      <a:pt x="2" y="232"/>
                    </a:lnTo>
                    <a:lnTo>
                      <a:pt x="3" y="229"/>
                    </a:lnTo>
                    <a:lnTo>
                      <a:pt x="5" y="232"/>
                    </a:lnTo>
                    <a:lnTo>
                      <a:pt x="9" y="236"/>
                    </a:lnTo>
                    <a:lnTo>
                      <a:pt x="9" y="232"/>
                    </a:lnTo>
                    <a:lnTo>
                      <a:pt x="9" y="229"/>
                    </a:lnTo>
                    <a:lnTo>
                      <a:pt x="5" y="217"/>
                    </a:lnTo>
                    <a:lnTo>
                      <a:pt x="2" y="203"/>
                    </a:lnTo>
                    <a:lnTo>
                      <a:pt x="2" y="193"/>
                    </a:lnTo>
                    <a:lnTo>
                      <a:pt x="2" y="186"/>
                    </a:lnTo>
                    <a:lnTo>
                      <a:pt x="2" y="179"/>
                    </a:lnTo>
                    <a:lnTo>
                      <a:pt x="2" y="174"/>
                    </a:lnTo>
                    <a:lnTo>
                      <a:pt x="3" y="169"/>
                    </a:lnTo>
                    <a:lnTo>
                      <a:pt x="7" y="167"/>
                    </a:lnTo>
                    <a:lnTo>
                      <a:pt x="7" y="169"/>
                    </a:lnTo>
                    <a:lnTo>
                      <a:pt x="9" y="172"/>
                    </a:lnTo>
                    <a:lnTo>
                      <a:pt x="22" y="163"/>
                    </a:lnTo>
                    <a:lnTo>
                      <a:pt x="34" y="153"/>
                    </a:lnTo>
                    <a:lnTo>
                      <a:pt x="39" y="148"/>
                    </a:lnTo>
                    <a:lnTo>
                      <a:pt x="50" y="146"/>
                    </a:lnTo>
                    <a:lnTo>
                      <a:pt x="58" y="145"/>
                    </a:lnTo>
                    <a:lnTo>
                      <a:pt x="69" y="145"/>
                    </a:lnTo>
                    <a:lnTo>
                      <a:pt x="76" y="141"/>
                    </a:lnTo>
                    <a:lnTo>
                      <a:pt x="84" y="139"/>
                    </a:lnTo>
                    <a:lnTo>
                      <a:pt x="95" y="136"/>
                    </a:lnTo>
                    <a:lnTo>
                      <a:pt x="105" y="133"/>
                    </a:lnTo>
                    <a:lnTo>
                      <a:pt x="113" y="126"/>
                    </a:lnTo>
                    <a:lnTo>
                      <a:pt x="122" y="120"/>
                    </a:lnTo>
                    <a:lnTo>
                      <a:pt x="125" y="115"/>
                    </a:lnTo>
                    <a:lnTo>
                      <a:pt x="129" y="110"/>
                    </a:lnTo>
                    <a:lnTo>
                      <a:pt x="129" y="105"/>
                    </a:lnTo>
                    <a:lnTo>
                      <a:pt x="129" y="102"/>
                    </a:lnTo>
                    <a:lnTo>
                      <a:pt x="129" y="93"/>
                    </a:lnTo>
                    <a:lnTo>
                      <a:pt x="136" y="88"/>
                    </a:lnTo>
                    <a:lnTo>
                      <a:pt x="139" y="93"/>
                    </a:lnTo>
                    <a:lnTo>
                      <a:pt x="143" y="98"/>
                    </a:lnTo>
                    <a:lnTo>
                      <a:pt x="146" y="90"/>
                    </a:lnTo>
                    <a:lnTo>
                      <a:pt x="148" y="83"/>
                    </a:lnTo>
                    <a:lnTo>
                      <a:pt x="153" y="84"/>
                    </a:lnTo>
                    <a:lnTo>
                      <a:pt x="158" y="86"/>
                    </a:lnTo>
                    <a:lnTo>
                      <a:pt x="158" y="76"/>
                    </a:lnTo>
                    <a:lnTo>
                      <a:pt x="163" y="71"/>
                    </a:lnTo>
                    <a:lnTo>
                      <a:pt x="167" y="64"/>
                    </a:lnTo>
                    <a:lnTo>
                      <a:pt x="170" y="59"/>
                    </a:lnTo>
                    <a:lnTo>
                      <a:pt x="177" y="55"/>
                    </a:lnTo>
                    <a:lnTo>
                      <a:pt x="184" y="53"/>
                    </a:lnTo>
                    <a:lnTo>
                      <a:pt x="189" y="48"/>
                    </a:lnTo>
                    <a:lnTo>
                      <a:pt x="198" y="48"/>
                    </a:lnTo>
                    <a:lnTo>
                      <a:pt x="206" y="53"/>
                    </a:lnTo>
                    <a:lnTo>
                      <a:pt x="211" y="67"/>
                    </a:lnTo>
                    <a:lnTo>
                      <a:pt x="217" y="62"/>
                    </a:lnTo>
                    <a:lnTo>
                      <a:pt x="224" y="62"/>
                    </a:lnTo>
                    <a:lnTo>
                      <a:pt x="227" y="64"/>
                    </a:lnTo>
                    <a:lnTo>
                      <a:pt x="230" y="65"/>
                    </a:lnTo>
                    <a:lnTo>
                      <a:pt x="232" y="59"/>
                    </a:lnTo>
                    <a:lnTo>
                      <a:pt x="232" y="53"/>
                    </a:lnTo>
                    <a:lnTo>
                      <a:pt x="236" y="43"/>
                    </a:lnTo>
                    <a:lnTo>
                      <a:pt x="241" y="35"/>
                    </a:lnTo>
                    <a:lnTo>
                      <a:pt x="242" y="29"/>
                    </a:lnTo>
                    <a:lnTo>
                      <a:pt x="251" y="26"/>
                    </a:lnTo>
                    <a:lnTo>
                      <a:pt x="260" y="24"/>
                    </a:lnTo>
                    <a:lnTo>
                      <a:pt x="268" y="24"/>
                    </a:lnTo>
                    <a:lnTo>
                      <a:pt x="273" y="22"/>
                    </a:lnTo>
                    <a:lnTo>
                      <a:pt x="279" y="21"/>
                    </a:lnTo>
                    <a:lnTo>
                      <a:pt x="272" y="14"/>
                    </a:lnTo>
                    <a:lnTo>
                      <a:pt x="268" y="9"/>
                    </a:lnTo>
                    <a:lnTo>
                      <a:pt x="279" y="12"/>
                    </a:lnTo>
                    <a:lnTo>
                      <a:pt x="291" y="17"/>
                    </a:lnTo>
                    <a:lnTo>
                      <a:pt x="301" y="21"/>
                    </a:lnTo>
                    <a:lnTo>
                      <a:pt x="315" y="22"/>
                    </a:lnTo>
                    <a:lnTo>
                      <a:pt x="322" y="21"/>
                    </a:lnTo>
                    <a:lnTo>
                      <a:pt x="328" y="19"/>
                    </a:lnTo>
                    <a:lnTo>
                      <a:pt x="334" y="21"/>
                    </a:lnTo>
                    <a:lnTo>
                      <a:pt x="339" y="28"/>
                    </a:lnTo>
                    <a:lnTo>
                      <a:pt x="334" y="33"/>
                    </a:lnTo>
                    <a:lnTo>
                      <a:pt x="327" y="38"/>
                    </a:lnTo>
                    <a:lnTo>
                      <a:pt x="322" y="64"/>
                    </a:lnTo>
                    <a:lnTo>
                      <a:pt x="325" y="65"/>
                    </a:lnTo>
                    <a:lnTo>
                      <a:pt x="332" y="69"/>
                    </a:lnTo>
                    <a:lnTo>
                      <a:pt x="334" y="74"/>
                    </a:lnTo>
                    <a:lnTo>
                      <a:pt x="337" y="79"/>
                    </a:lnTo>
                    <a:lnTo>
                      <a:pt x="346" y="81"/>
                    </a:lnTo>
                    <a:lnTo>
                      <a:pt x="353" y="84"/>
                    </a:lnTo>
                    <a:lnTo>
                      <a:pt x="359" y="86"/>
                    </a:lnTo>
                    <a:lnTo>
                      <a:pt x="370" y="91"/>
                    </a:lnTo>
                    <a:lnTo>
                      <a:pt x="378" y="98"/>
                    </a:lnTo>
                    <a:lnTo>
                      <a:pt x="390" y="105"/>
                    </a:lnTo>
                    <a:lnTo>
                      <a:pt x="399" y="98"/>
                    </a:lnTo>
                    <a:lnTo>
                      <a:pt x="406" y="88"/>
                    </a:lnTo>
                    <a:lnTo>
                      <a:pt x="408" y="74"/>
                    </a:lnTo>
                    <a:lnTo>
                      <a:pt x="411" y="64"/>
                    </a:lnTo>
                    <a:lnTo>
                      <a:pt x="411" y="17"/>
                    </a:lnTo>
                    <a:lnTo>
                      <a:pt x="418" y="9"/>
                    </a:lnTo>
                    <a:lnTo>
                      <a:pt x="425" y="0"/>
                    </a:lnTo>
                    <a:lnTo>
                      <a:pt x="425" y="9"/>
                    </a:lnTo>
                    <a:lnTo>
                      <a:pt x="430" y="17"/>
                    </a:lnTo>
                    <a:lnTo>
                      <a:pt x="433" y="24"/>
                    </a:lnTo>
                    <a:lnTo>
                      <a:pt x="437" y="33"/>
                    </a:lnTo>
                    <a:lnTo>
                      <a:pt x="437" y="43"/>
                    </a:lnTo>
                    <a:lnTo>
                      <a:pt x="442" y="53"/>
                    </a:lnTo>
                    <a:lnTo>
                      <a:pt x="451" y="55"/>
                    </a:lnTo>
                    <a:lnTo>
                      <a:pt x="457" y="59"/>
                    </a:lnTo>
                    <a:lnTo>
                      <a:pt x="461" y="62"/>
                    </a:lnTo>
                    <a:lnTo>
                      <a:pt x="463" y="71"/>
                    </a:lnTo>
                    <a:lnTo>
                      <a:pt x="464" y="79"/>
                    </a:lnTo>
                    <a:lnTo>
                      <a:pt x="466" y="88"/>
                    </a:lnTo>
                    <a:lnTo>
                      <a:pt x="468" y="95"/>
                    </a:lnTo>
                    <a:lnTo>
                      <a:pt x="473" y="103"/>
                    </a:lnTo>
                    <a:lnTo>
                      <a:pt x="475" y="110"/>
                    </a:lnTo>
                    <a:lnTo>
                      <a:pt x="480" y="120"/>
                    </a:lnTo>
                    <a:lnTo>
                      <a:pt x="483" y="126"/>
                    </a:lnTo>
                    <a:lnTo>
                      <a:pt x="494" y="133"/>
                    </a:lnTo>
                    <a:lnTo>
                      <a:pt x="504" y="138"/>
                    </a:lnTo>
                    <a:lnTo>
                      <a:pt x="514" y="145"/>
                    </a:lnTo>
                    <a:lnTo>
                      <a:pt x="519" y="157"/>
                    </a:lnTo>
                    <a:lnTo>
                      <a:pt x="523" y="169"/>
                    </a:lnTo>
                    <a:lnTo>
                      <a:pt x="528" y="174"/>
                    </a:lnTo>
                    <a:lnTo>
                      <a:pt x="540" y="176"/>
                    </a:lnTo>
                    <a:lnTo>
                      <a:pt x="542" y="186"/>
                    </a:lnTo>
                    <a:lnTo>
                      <a:pt x="550" y="196"/>
                    </a:lnTo>
                    <a:lnTo>
                      <a:pt x="559" y="205"/>
                    </a:lnTo>
                    <a:lnTo>
                      <a:pt x="569" y="213"/>
                    </a:lnTo>
                    <a:lnTo>
                      <a:pt x="568" y="215"/>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872" name="Freeform 223"/>
              <p:cNvSpPr>
                <a:spLocks/>
              </p:cNvSpPr>
              <p:nvPr/>
            </p:nvSpPr>
            <p:spPr bwMode="auto">
              <a:xfrm>
                <a:off x="8149432" y="5181600"/>
                <a:ext cx="15875" cy="12700"/>
              </a:xfrm>
              <a:custGeom>
                <a:avLst/>
                <a:gdLst/>
                <a:ahLst/>
                <a:cxnLst>
                  <a:cxn ang="0">
                    <a:pos x="10" y="0"/>
                  </a:cxn>
                  <a:cxn ang="0">
                    <a:pos x="5" y="5"/>
                  </a:cxn>
                  <a:cxn ang="0">
                    <a:pos x="0" y="8"/>
                  </a:cxn>
                  <a:cxn ang="0">
                    <a:pos x="0" y="3"/>
                  </a:cxn>
                  <a:cxn ang="0">
                    <a:pos x="0" y="0"/>
                  </a:cxn>
                  <a:cxn ang="0">
                    <a:pos x="10" y="0"/>
                  </a:cxn>
                </a:cxnLst>
                <a:rect l="0" t="0" r="r" b="b"/>
                <a:pathLst>
                  <a:path w="10" h="8">
                    <a:moveTo>
                      <a:pt x="10" y="0"/>
                    </a:moveTo>
                    <a:lnTo>
                      <a:pt x="5" y="5"/>
                    </a:lnTo>
                    <a:lnTo>
                      <a:pt x="0" y="8"/>
                    </a:lnTo>
                    <a:lnTo>
                      <a:pt x="0" y="3"/>
                    </a:lnTo>
                    <a:lnTo>
                      <a:pt x="0" y="0"/>
                    </a:lnTo>
                    <a:lnTo>
                      <a:pt x="10" y="0"/>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873" name="Freeform 224"/>
              <p:cNvSpPr>
                <a:spLocks/>
              </p:cNvSpPr>
              <p:nvPr/>
            </p:nvSpPr>
            <p:spPr bwMode="auto">
              <a:xfrm>
                <a:off x="8127207" y="5006975"/>
                <a:ext cx="174625" cy="171450"/>
              </a:xfrm>
              <a:custGeom>
                <a:avLst/>
                <a:gdLst/>
                <a:ahLst/>
                <a:cxnLst>
                  <a:cxn ang="0">
                    <a:pos x="67" y="29"/>
                  </a:cxn>
                  <a:cxn ang="0">
                    <a:pos x="67" y="26"/>
                  </a:cxn>
                  <a:cxn ang="0">
                    <a:pos x="67" y="24"/>
                  </a:cxn>
                  <a:cxn ang="0">
                    <a:pos x="71" y="19"/>
                  </a:cxn>
                  <a:cxn ang="0">
                    <a:pos x="77" y="19"/>
                  </a:cxn>
                  <a:cxn ang="0">
                    <a:pos x="77" y="17"/>
                  </a:cxn>
                  <a:cxn ang="0">
                    <a:pos x="77" y="15"/>
                  </a:cxn>
                  <a:cxn ang="0">
                    <a:pos x="81" y="5"/>
                  </a:cxn>
                  <a:cxn ang="0">
                    <a:pos x="89" y="0"/>
                  </a:cxn>
                  <a:cxn ang="0">
                    <a:pos x="89" y="3"/>
                  </a:cxn>
                  <a:cxn ang="0">
                    <a:pos x="93" y="5"/>
                  </a:cxn>
                  <a:cxn ang="0">
                    <a:pos x="93" y="8"/>
                  </a:cxn>
                  <a:cxn ang="0">
                    <a:pos x="96" y="12"/>
                  </a:cxn>
                  <a:cxn ang="0">
                    <a:pos x="100" y="8"/>
                  </a:cxn>
                  <a:cxn ang="0">
                    <a:pos x="105" y="7"/>
                  </a:cxn>
                  <a:cxn ang="0">
                    <a:pos x="108" y="8"/>
                  </a:cxn>
                  <a:cxn ang="0">
                    <a:pos x="108" y="14"/>
                  </a:cxn>
                  <a:cxn ang="0">
                    <a:pos x="110" y="17"/>
                  </a:cxn>
                  <a:cxn ang="0">
                    <a:pos x="107" y="22"/>
                  </a:cxn>
                  <a:cxn ang="0">
                    <a:pos x="103" y="31"/>
                  </a:cxn>
                  <a:cxn ang="0">
                    <a:pos x="96" y="39"/>
                  </a:cxn>
                  <a:cxn ang="0">
                    <a:pos x="91" y="43"/>
                  </a:cxn>
                  <a:cxn ang="0">
                    <a:pos x="89" y="50"/>
                  </a:cxn>
                  <a:cxn ang="0">
                    <a:pos x="91" y="58"/>
                  </a:cxn>
                  <a:cxn ang="0">
                    <a:pos x="81" y="58"/>
                  </a:cxn>
                  <a:cxn ang="0">
                    <a:pos x="72" y="60"/>
                  </a:cxn>
                  <a:cxn ang="0">
                    <a:pos x="67" y="67"/>
                  </a:cxn>
                  <a:cxn ang="0">
                    <a:pos x="64" y="81"/>
                  </a:cxn>
                  <a:cxn ang="0">
                    <a:pos x="58" y="91"/>
                  </a:cxn>
                  <a:cxn ang="0">
                    <a:pos x="57" y="96"/>
                  </a:cxn>
                  <a:cxn ang="0">
                    <a:pos x="46" y="103"/>
                  </a:cxn>
                  <a:cxn ang="0">
                    <a:pos x="38" y="108"/>
                  </a:cxn>
                  <a:cxn ang="0">
                    <a:pos x="31" y="106"/>
                  </a:cxn>
                  <a:cxn ang="0">
                    <a:pos x="26" y="105"/>
                  </a:cxn>
                  <a:cxn ang="0">
                    <a:pos x="19" y="103"/>
                  </a:cxn>
                  <a:cxn ang="0">
                    <a:pos x="12" y="100"/>
                  </a:cxn>
                  <a:cxn ang="0">
                    <a:pos x="5" y="96"/>
                  </a:cxn>
                  <a:cxn ang="0">
                    <a:pos x="3" y="94"/>
                  </a:cxn>
                  <a:cxn ang="0">
                    <a:pos x="0" y="93"/>
                  </a:cxn>
                  <a:cxn ang="0">
                    <a:pos x="2" y="82"/>
                  </a:cxn>
                  <a:cxn ang="0">
                    <a:pos x="7" y="75"/>
                  </a:cxn>
                  <a:cxn ang="0">
                    <a:pos x="14" y="70"/>
                  </a:cxn>
                  <a:cxn ang="0">
                    <a:pos x="21" y="65"/>
                  </a:cxn>
                  <a:cxn ang="0">
                    <a:pos x="24" y="60"/>
                  </a:cxn>
                  <a:cxn ang="0">
                    <a:pos x="29" y="58"/>
                  </a:cxn>
                  <a:cxn ang="0">
                    <a:pos x="43" y="51"/>
                  </a:cxn>
                  <a:cxn ang="0">
                    <a:pos x="57" y="43"/>
                  </a:cxn>
                  <a:cxn ang="0">
                    <a:pos x="62" y="34"/>
                  </a:cxn>
                  <a:cxn ang="0">
                    <a:pos x="67" y="29"/>
                  </a:cxn>
                </a:cxnLst>
                <a:rect l="0" t="0" r="r" b="b"/>
                <a:pathLst>
                  <a:path w="110" h="108">
                    <a:moveTo>
                      <a:pt x="67" y="29"/>
                    </a:moveTo>
                    <a:lnTo>
                      <a:pt x="67" y="26"/>
                    </a:lnTo>
                    <a:lnTo>
                      <a:pt x="67" y="24"/>
                    </a:lnTo>
                    <a:lnTo>
                      <a:pt x="71" y="19"/>
                    </a:lnTo>
                    <a:lnTo>
                      <a:pt x="77" y="19"/>
                    </a:lnTo>
                    <a:lnTo>
                      <a:pt x="77" y="17"/>
                    </a:lnTo>
                    <a:lnTo>
                      <a:pt x="77" y="15"/>
                    </a:lnTo>
                    <a:lnTo>
                      <a:pt x="81" y="5"/>
                    </a:lnTo>
                    <a:lnTo>
                      <a:pt x="89" y="0"/>
                    </a:lnTo>
                    <a:lnTo>
                      <a:pt x="89" y="3"/>
                    </a:lnTo>
                    <a:lnTo>
                      <a:pt x="93" y="5"/>
                    </a:lnTo>
                    <a:lnTo>
                      <a:pt x="93" y="8"/>
                    </a:lnTo>
                    <a:lnTo>
                      <a:pt x="96" y="12"/>
                    </a:lnTo>
                    <a:lnTo>
                      <a:pt x="100" y="8"/>
                    </a:lnTo>
                    <a:lnTo>
                      <a:pt x="105" y="7"/>
                    </a:lnTo>
                    <a:lnTo>
                      <a:pt x="108" y="8"/>
                    </a:lnTo>
                    <a:lnTo>
                      <a:pt x="108" y="14"/>
                    </a:lnTo>
                    <a:lnTo>
                      <a:pt x="110" y="17"/>
                    </a:lnTo>
                    <a:lnTo>
                      <a:pt x="107" y="22"/>
                    </a:lnTo>
                    <a:lnTo>
                      <a:pt x="103" y="31"/>
                    </a:lnTo>
                    <a:lnTo>
                      <a:pt x="96" y="39"/>
                    </a:lnTo>
                    <a:lnTo>
                      <a:pt x="91" y="43"/>
                    </a:lnTo>
                    <a:lnTo>
                      <a:pt x="89" y="50"/>
                    </a:lnTo>
                    <a:lnTo>
                      <a:pt x="91" y="58"/>
                    </a:lnTo>
                    <a:lnTo>
                      <a:pt x="81" y="58"/>
                    </a:lnTo>
                    <a:lnTo>
                      <a:pt x="72" y="60"/>
                    </a:lnTo>
                    <a:lnTo>
                      <a:pt x="67" y="67"/>
                    </a:lnTo>
                    <a:lnTo>
                      <a:pt x="64" y="81"/>
                    </a:lnTo>
                    <a:lnTo>
                      <a:pt x="58" y="91"/>
                    </a:lnTo>
                    <a:lnTo>
                      <a:pt x="57" y="96"/>
                    </a:lnTo>
                    <a:lnTo>
                      <a:pt x="46" y="103"/>
                    </a:lnTo>
                    <a:lnTo>
                      <a:pt x="38" y="108"/>
                    </a:lnTo>
                    <a:lnTo>
                      <a:pt x="31" y="106"/>
                    </a:lnTo>
                    <a:lnTo>
                      <a:pt x="26" y="105"/>
                    </a:lnTo>
                    <a:lnTo>
                      <a:pt x="19" y="103"/>
                    </a:lnTo>
                    <a:lnTo>
                      <a:pt x="12" y="100"/>
                    </a:lnTo>
                    <a:lnTo>
                      <a:pt x="5" y="96"/>
                    </a:lnTo>
                    <a:lnTo>
                      <a:pt x="3" y="94"/>
                    </a:lnTo>
                    <a:lnTo>
                      <a:pt x="0" y="93"/>
                    </a:lnTo>
                    <a:lnTo>
                      <a:pt x="2" y="82"/>
                    </a:lnTo>
                    <a:lnTo>
                      <a:pt x="7" y="75"/>
                    </a:lnTo>
                    <a:lnTo>
                      <a:pt x="14" y="70"/>
                    </a:lnTo>
                    <a:lnTo>
                      <a:pt x="21" y="65"/>
                    </a:lnTo>
                    <a:lnTo>
                      <a:pt x="24" y="60"/>
                    </a:lnTo>
                    <a:lnTo>
                      <a:pt x="29" y="58"/>
                    </a:lnTo>
                    <a:lnTo>
                      <a:pt x="43" y="51"/>
                    </a:lnTo>
                    <a:lnTo>
                      <a:pt x="57" y="43"/>
                    </a:lnTo>
                    <a:lnTo>
                      <a:pt x="62" y="34"/>
                    </a:lnTo>
                    <a:lnTo>
                      <a:pt x="67" y="29"/>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874" name="Freeform 225"/>
              <p:cNvSpPr>
                <a:spLocks/>
              </p:cNvSpPr>
              <p:nvPr/>
            </p:nvSpPr>
            <p:spPr bwMode="auto">
              <a:xfrm>
                <a:off x="8271669" y="4840288"/>
                <a:ext cx="131763" cy="190500"/>
              </a:xfrm>
              <a:custGeom>
                <a:avLst/>
                <a:gdLst/>
                <a:ahLst/>
                <a:cxnLst>
                  <a:cxn ang="0">
                    <a:pos x="26" y="45"/>
                  </a:cxn>
                  <a:cxn ang="0">
                    <a:pos x="21" y="39"/>
                  </a:cxn>
                  <a:cxn ang="0">
                    <a:pos x="19" y="36"/>
                  </a:cxn>
                  <a:cxn ang="0">
                    <a:pos x="19" y="33"/>
                  </a:cxn>
                  <a:cxn ang="0">
                    <a:pos x="21" y="31"/>
                  </a:cxn>
                  <a:cxn ang="0">
                    <a:pos x="12" y="26"/>
                  </a:cxn>
                  <a:cxn ang="0">
                    <a:pos x="7" y="19"/>
                  </a:cxn>
                  <a:cxn ang="0">
                    <a:pos x="2" y="9"/>
                  </a:cxn>
                  <a:cxn ang="0">
                    <a:pos x="0" y="0"/>
                  </a:cxn>
                  <a:cxn ang="0">
                    <a:pos x="9" y="7"/>
                  </a:cxn>
                  <a:cxn ang="0">
                    <a:pos x="19" y="14"/>
                  </a:cxn>
                  <a:cxn ang="0">
                    <a:pos x="21" y="17"/>
                  </a:cxn>
                  <a:cxn ang="0">
                    <a:pos x="24" y="22"/>
                  </a:cxn>
                  <a:cxn ang="0">
                    <a:pos x="23" y="24"/>
                  </a:cxn>
                  <a:cxn ang="0">
                    <a:pos x="23" y="26"/>
                  </a:cxn>
                  <a:cxn ang="0">
                    <a:pos x="26" y="33"/>
                  </a:cxn>
                  <a:cxn ang="0">
                    <a:pos x="31" y="41"/>
                  </a:cxn>
                  <a:cxn ang="0">
                    <a:pos x="35" y="41"/>
                  </a:cxn>
                  <a:cxn ang="0">
                    <a:pos x="35" y="38"/>
                  </a:cxn>
                  <a:cxn ang="0">
                    <a:pos x="40" y="38"/>
                  </a:cxn>
                  <a:cxn ang="0">
                    <a:pos x="41" y="38"/>
                  </a:cxn>
                  <a:cxn ang="0">
                    <a:pos x="45" y="52"/>
                  </a:cxn>
                  <a:cxn ang="0">
                    <a:pos x="60" y="58"/>
                  </a:cxn>
                  <a:cxn ang="0">
                    <a:pos x="69" y="55"/>
                  </a:cxn>
                  <a:cxn ang="0">
                    <a:pos x="78" y="53"/>
                  </a:cxn>
                  <a:cxn ang="0">
                    <a:pos x="79" y="53"/>
                  </a:cxn>
                  <a:cxn ang="0">
                    <a:pos x="83" y="55"/>
                  </a:cxn>
                  <a:cxn ang="0">
                    <a:pos x="76" y="67"/>
                  </a:cxn>
                  <a:cxn ang="0">
                    <a:pos x="72" y="81"/>
                  </a:cxn>
                  <a:cxn ang="0">
                    <a:pos x="71" y="79"/>
                  </a:cxn>
                  <a:cxn ang="0">
                    <a:pos x="69" y="79"/>
                  </a:cxn>
                  <a:cxn ang="0">
                    <a:pos x="60" y="81"/>
                  </a:cxn>
                  <a:cxn ang="0">
                    <a:pos x="59" y="86"/>
                  </a:cxn>
                  <a:cxn ang="0">
                    <a:pos x="59" y="88"/>
                  </a:cxn>
                  <a:cxn ang="0">
                    <a:pos x="60" y="91"/>
                  </a:cxn>
                  <a:cxn ang="0">
                    <a:pos x="57" y="96"/>
                  </a:cxn>
                  <a:cxn ang="0">
                    <a:pos x="53" y="101"/>
                  </a:cxn>
                  <a:cxn ang="0">
                    <a:pos x="45" y="113"/>
                  </a:cxn>
                  <a:cxn ang="0">
                    <a:pos x="35" y="120"/>
                  </a:cxn>
                  <a:cxn ang="0">
                    <a:pos x="28" y="117"/>
                  </a:cxn>
                  <a:cxn ang="0">
                    <a:pos x="28" y="113"/>
                  </a:cxn>
                  <a:cxn ang="0">
                    <a:pos x="29" y="105"/>
                  </a:cxn>
                  <a:cxn ang="0">
                    <a:pos x="33" y="98"/>
                  </a:cxn>
                  <a:cxn ang="0">
                    <a:pos x="29" y="91"/>
                  </a:cxn>
                  <a:cxn ang="0">
                    <a:pos x="23" y="89"/>
                  </a:cxn>
                  <a:cxn ang="0">
                    <a:pos x="16" y="86"/>
                  </a:cxn>
                  <a:cxn ang="0">
                    <a:pos x="14" y="82"/>
                  </a:cxn>
                  <a:cxn ang="0">
                    <a:pos x="16" y="77"/>
                  </a:cxn>
                  <a:cxn ang="0">
                    <a:pos x="21" y="76"/>
                  </a:cxn>
                  <a:cxn ang="0">
                    <a:pos x="26" y="65"/>
                  </a:cxn>
                  <a:cxn ang="0">
                    <a:pos x="28" y="55"/>
                  </a:cxn>
                  <a:cxn ang="0">
                    <a:pos x="26" y="48"/>
                  </a:cxn>
                  <a:cxn ang="0">
                    <a:pos x="24" y="43"/>
                  </a:cxn>
                  <a:cxn ang="0">
                    <a:pos x="26" y="43"/>
                  </a:cxn>
                  <a:cxn ang="0">
                    <a:pos x="26" y="45"/>
                  </a:cxn>
                </a:cxnLst>
                <a:rect l="0" t="0" r="r" b="b"/>
                <a:pathLst>
                  <a:path w="83" h="120">
                    <a:moveTo>
                      <a:pt x="26" y="45"/>
                    </a:moveTo>
                    <a:lnTo>
                      <a:pt x="21" y="39"/>
                    </a:lnTo>
                    <a:lnTo>
                      <a:pt x="19" y="36"/>
                    </a:lnTo>
                    <a:lnTo>
                      <a:pt x="19" y="33"/>
                    </a:lnTo>
                    <a:lnTo>
                      <a:pt x="21" y="31"/>
                    </a:lnTo>
                    <a:lnTo>
                      <a:pt x="12" y="26"/>
                    </a:lnTo>
                    <a:lnTo>
                      <a:pt x="7" y="19"/>
                    </a:lnTo>
                    <a:lnTo>
                      <a:pt x="2" y="9"/>
                    </a:lnTo>
                    <a:lnTo>
                      <a:pt x="0" y="0"/>
                    </a:lnTo>
                    <a:lnTo>
                      <a:pt x="9" y="7"/>
                    </a:lnTo>
                    <a:lnTo>
                      <a:pt x="19" y="14"/>
                    </a:lnTo>
                    <a:lnTo>
                      <a:pt x="21" y="17"/>
                    </a:lnTo>
                    <a:lnTo>
                      <a:pt x="24" y="22"/>
                    </a:lnTo>
                    <a:lnTo>
                      <a:pt x="23" y="24"/>
                    </a:lnTo>
                    <a:lnTo>
                      <a:pt x="23" y="26"/>
                    </a:lnTo>
                    <a:lnTo>
                      <a:pt x="26" y="33"/>
                    </a:lnTo>
                    <a:lnTo>
                      <a:pt x="31" y="41"/>
                    </a:lnTo>
                    <a:lnTo>
                      <a:pt x="35" y="41"/>
                    </a:lnTo>
                    <a:lnTo>
                      <a:pt x="35" y="38"/>
                    </a:lnTo>
                    <a:lnTo>
                      <a:pt x="40" y="38"/>
                    </a:lnTo>
                    <a:lnTo>
                      <a:pt x="41" y="38"/>
                    </a:lnTo>
                    <a:lnTo>
                      <a:pt x="45" y="52"/>
                    </a:lnTo>
                    <a:lnTo>
                      <a:pt x="60" y="58"/>
                    </a:lnTo>
                    <a:lnTo>
                      <a:pt x="69" y="55"/>
                    </a:lnTo>
                    <a:lnTo>
                      <a:pt x="78" y="53"/>
                    </a:lnTo>
                    <a:lnTo>
                      <a:pt x="79" y="53"/>
                    </a:lnTo>
                    <a:lnTo>
                      <a:pt x="83" y="55"/>
                    </a:lnTo>
                    <a:lnTo>
                      <a:pt x="76" y="67"/>
                    </a:lnTo>
                    <a:lnTo>
                      <a:pt x="72" y="81"/>
                    </a:lnTo>
                    <a:lnTo>
                      <a:pt x="71" y="79"/>
                    </a:lnTo>
                    <a:lnTo>
                      <a:pt x="69" y="79"/>
                    </a:lnTo>
                    <a:lnTo>
                      <a:pt x="60" y="81"/>
                    </a:lnTo>
                    <a:lnTo>
                      <a:pt x="59" y="86"/>
                    </a:lnTo>
                    <a:lnTo>
                      <a:pt x="59" y="88"/>
                    </a:lnTo>
                    <a:lnTo>
                      <a:pt x="60" y="91"/>
                    </a:lnTo>
                    <a:lnTo>
                      <a:pt x="57" y="96"/>
                    </a:lnTo>
                    <a:lnTo>
                      <a:pt x="53" y="101"/>
                    </a:lnTo>
                    <a:lnTo>
                      <a:pt x="45" y="113"/>
                    </a:lnTo>
                    <a:lnTo>
                      <a:pt x="35" y="120"/>
                    </a:lnTo>
                    <a:lnTo>
                      <a:pt x="28" y="117"/>
                    </a:lnTo>
                    <a:lnTo>
                      <a:pt x="28" y="113"/>
                    </a:lnTo>
                    <a:lnTo>
                      <a:pt x="29" y="105"/>
                    </a:lnTo>
                    <a:lnTo>
                      <a:pt x="33" y="98"/>
                    </a:lnTo>
                    <a:lnTo>
                      <a:pt x="29" y="91"/>
                    </a:lnTo>
                    <a:lnTo>
                      <a:pt x="23" y="89"/>
                    </a:lnTo>
                    <a:lnTo>
                      <a:pt x="16" y="86"/>
                    </a:lnTo>
                    <a:lnTo>
                      <a:pt x="14" y="82"/>
                    </a:lnTo>
                    <a:lnTo>
                      <a:pt x="16" y="77"/>
                    </a:lnTo>
                    <a:lnTo>
                      <a:pt x="21" y="76"/>
                    </a:lnTo>
                    <a:lnTo>
                      <a:pt x="26" y="65"/>
                    </a:lnTo>
                    <a:lnTo>
                      <a:pt x="28" y="55"/>
                    </a:lnTo>
                    <a:lnTo>
                      <a:pt x="26" y="48"/>
                    </a:lnTo>
                    <a:lnTo>
                      <a:pt x="24" y="43"/>
                    </a:lnTo>
                    <a:lnTo>
                      <a:pt x="26" y="43"/>
                    </a:lnTo>
                    <a:lnTo>
                      <a:pt x="26" y="45"/>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875" name="Freeform 226"/>
              <p:cNvSpPr>
                <a:spLocks/>
              </p:cNvSpPr>
              <p:nvPr/>
            </p:nvSpPr>
            <p:spPr bwMode="auto">
              <a:xfrm>
                <a:off x="8370094" y="4416425"/>
                <a:ext cx="26988" cy="22225"/>
              </a:xfrm>
              <a:custGeom>
                <a:avLst/>
                <a:gdLst/>
                <a:ahLst/>
                <a:cxnLst>
                  <a:cxn ang="0">
                    <a:pos x="12" y="0"/>
                  </a:cxn>
                  <a:cxn ang="0">
                    <a:pos x="14" y="4"/>
                  </a:cxn>
                  <a:cxn ang="0">
                    <a:pos x="17" y="6"/>
                  </a:cxn>
                  <a:cxn ang="0">
                    <a:pos x="17" y="11"/>
                  </a:cxn>
                  <a:cxn ang="0">
                    <a:pos x="14" y="12"/>
                  </a:cxn>
                  <a:cxn ang="0">
                    <a:pos x="10" y="14"/>
                  </a:cxn>
                  <a:cxn ang="0">
                    <a:pos x="4" y="12"/>
                  </a:cxn>
                  <a:cxn ang="0">
                    <a:pos x="0" y="11"/>
                  </a:cxn>
                  <a:cxn ang="0">
                    <a:pos x="4" y="2"/>
                  </a:cxn>
                  <a:cxn ang="0">
                    <a:pos x="12" y="0"/>
                  </a:cxn>
                </a:cxnLst>
                <a:rect l="0" t="0" r="r" b="b"/>
                <a:pathLst>
                  <a:path w="17" h="14">
                    <a:moveTo>
                      <a:pt x="12" y="0"/>
                    </a:moveTo>
                    <a:lnTo>
                      <a:pt x="14" y="4"/>
                    </a:lnTo>
                    <a:lnTo>
                      <a:pt x="17" y="6"/>
                    </a:lnTo>
                    <a:lnTo>
                      <a:pt x="17" y="11"/>
                    </a:lnTo>
                    <a:lnTo>
                      <a:pt x="14" y="12"/>
                    </a:lnTo>
                    <a:lnTo>
                      <a:pt x="10" y="14"/>
                    </a:lnTo>
                    <a:lnTo>
                      <a:pt x="4" y="12"/>
                    </a:lnTo>
                    <a:lnTo>
                      <a:pt x="0" y="11"/>
                    </a:lnTo>
                    <a:lnTo>
                      <a:pt x="4" y="2"/>
                    </a:lnTo>
                    <a:lnTo>
                      <a:pt x="12" y="0"/>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876" name="Freeform 227"/>
              <p:cNvSpPr>
                <a:spLocks/>
              </p:cNvSpPr>
              <p:nvPr/>
            </p:nvSpPr>
            <p:spPr bwMode="auto">
              <a:xfrm>
                <a:off x="8403432" y="4395788"/>
                <a:ext cx="23813" cy="15875"/>
              </a:xfrm>
              <a:custGeom>
                <a:avLst/>
                <a:gdLst/>
                <a:ahLst/>
                <a:cxnLst>
                  <a:cxn ang="0">
                    <a:pos x="15" y="0"/>
                  </a:cxn>
                  <a:cxn ang="0">
                    <a:pos x="15" y="3"/>
                  </a:cxn>
                  <a:cxn ang="0">
                    <a:pos x="7" y="7"/>
                  </a:cxn>
                  <a:cxn ang="0">
                    <a:pos x="1" y="10"/>
                  </a:cxn>
                  <a:cxn ang="0">
                    <a:pos x="0" y="7"/>
                  </a:cxn>
                  <a:cxn ang="0">
                    <a:pos x="0" y="5"/>
                  </a:cxn>
                  <a:cxn ang="0">
                    <a:pos x="5" y="0"/>
                  </a:cxn>
                  <a:cxn ang="0">
                    <a:pos x="15" y="0"/>
                  </a:cxn>
                </a:cxnLst>
                <a:rect l="0" t="0" r="r" b="b"/>
                <a:pathLst>
                  <a:path w="15" h="10">
                    <a:moveTo>
                      <a:pt x="15" y="0"/>
                    </a:moveTo>
                    <a:lnTo>
                      <a:pt x="15" y="3"/>
                    </a:lnTo>
                    <a:lnTo>
                      <a:pt x="7" y="7"/>
                    </a:lnTo>
                    <a:lnTo>
                      <a:pt x="1" y="10"/>
                    </a:lnTo>
                    <a:lnTo>
                      <a:pt x="0" y="7"/>
                    </a:lnTo>
                    <a:lnTo>
                      <a:pt x="0" y="5"/>
                    </a:lnTo>
                    <a:lnTo>
                      <a:pt x="5" y="0"/>
                    </a:lnTo>
                    <a:lnTo>
                      <a:pt x="15" y="0"/>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877" name="Freeform 228"/>
              <p:cNvSpPr>
                <a:spLocks/>
              </p:cNvSpPr>
              <p:nvPr/>
            </p:nvSpPr>
            <p:spPr bwMode="auto">
              <a:xfrm>
                <a:off x="7114382" y="3789363"/>
                <a:ext cx="101600" cy="98425"/>
              </a:xfrm>
              <a:custGeom>
                <a:avLst/>
                <a:gdLst/>
                <a:ahLst/>
                <a:cxnLst>
                  <a:cxn ang="0">
                    <a:pos x="53" y="43"/>
                  </a:cxn>
                  <a:cxn ang="0">
                    <a:pos x="52" y="41"/>
                  </a:cxn>
                  <a:cxn ang="0">
                    <a:pos x="50" y="39"/>
                  </a:cxn>
                  <a:cxn ang="0">
                    <a:pos x="46" y="43"/>
                  </a:cxn>
                  <a:cxn ang="0">
                    <a:pos x="46" y="46"/>
                  </a:cxn>
                  <a:cxn ang="0">
                    <a:pos x="48" y="48"/>
                  </a:cxn>
                  <a:cxn ang="0">
                    <a:pos x="52" y="55"/>
                  </a:cxn>
                  <a:cxn ang="0">
                    <a:pos x="50" y="58"/>
                  </a:cxn>
                  <a:cxn ang="0">
                    <a:pos x="46" y="62"/>
                  </a:cxn>
                  <a:cxn ang="0">
                    <a:pos x="43" y="60"/>
                  </a:cxn>
                  <a:cxn ang="0">
                    <a:pos x="43" y="58"/>
                  </a:cxn>
                  <a:cxn ang="0">
                    <a:pos x="41" y="58"/>
                  </a:cxn>
                  <a:cxn ang="0">
                    <a:pos x="39" y="58"/>
                  </a:cxn>
                  <a:cxn ang="0">
                    <a:pos x="31" y="53"/>
                  </a:cxn>
                  <a:cxn ang="0">
                    <a:pos x="27" y="43"/>
                  </a:cxn>
                  <a:cxn ang="0">
                    <a:pos x="27" y="38"/>
                  </a:cxn>
                  <a:cxn ang="0">
                    <a:pos x="29" y="38"/>
                  </a:cxn>
                  <a:cxn ang="0">
                    <a:pos x="27" y="34"/>
                  </a:cxn>
                  <a:cxn ang="0">
                    <a:pos x="27" y="33"/>
                  </a:cxn>
                  <a:cxn ang="0">
                    <a:pos x="21" y="33"/>
                  </a:cxn>
                  <a:cxn ang="0">
                    <a:pos x="21" y="34"/>
                  </a:cxn>
                  <a:cxn ang="0">
                    <a:pos x="21" y="36"/>
                  </a:cxn>
                  <a:cxn ang="0">
                    <a:pos x="17" y="34"/>
                  </a:cxn>
                  <a:cxn ang="0">
                    <a:pos x="15" y="34"/>
                  </a:cxn>
                  <a:cxn ang="0">
                    <a:pos x="15" y="36"/>
                  </a:cxn>
                  <a:cxn ang="0">
                    <a:pos x="12" y="34"/>
                  </a:cxn>
                  <a:cxn ang="0">
                    <a:pos x="10" y="33"/>
                  </a:cxn>
                  <a:cxn ang="0">
                    <a:pos x="7" y="36"/>
                  </a:cxn>
                  <a:cxn ang="0">
                    <a:pos x="5" y="43"/>
                  </a:cxn>
                  <a:cxn ang="0">
                    <a:pos x="3" y="48"/>
                  </a:cxn>
                  <a:cxn ang="0">
                    <a:pos x="2" y="52"/>
                  </a:cxn>
                  <a:cxn ang="0">
                    <a:pos x="0" y="46"/>
                  </a:cxn>
                  <a:cxn ang="0">
                    <a:pos x="2" y="41"/>
                  </a:cxn>
                  <a:cxn ang="0">
                    <a:pos x="0" y="38"/>
                  </a:cxn>
                  <a:cxn ang="0">
                    <a:pos x="0" y="36"/>
                  </a:cxn>
                  <a:cxn ang="0">
                    <a:pos x="0" y="31"/>
                  </a:cxn>
                  <a:cxn ang="0">
                    <a:pos x="3" y="26"/>
                  </a:cxn>
                  <a:cxn ang="0">
                    <a:pos x="10" y="21"/>
                  </a:cxn>
                  <a:cxn ang="0">
                    <a:pos x="19" y="15"/>
                  </a:cxn>
                  <a:cxn ang="0">
                    <a:pos x="24" y="19"/>
                  </a:cxn>
                  <a:cxn ang="0">
                    <a:pos x="27" y="22"/>
                  </a:cxn>
                  <a:cxn ang="0">
                    <a:pos x="31" y="22"/>
                  </a:cxn>
                  <a:cxn ang="0">
                    <a:pos x="31" y="19"/>
                  </a:cxn>
                  <a:cxn ang="0">
                    <a:pos x="34" y="17"/>
                  </a:cxn>
                  <a:cxn ang="0">
                    <a:pos x="38" y="12"/>
                  </a:cxn>
                  <a:cxn ang="0">
                    <a:pos x="45" y="10"/>
                  </a:cxn>
                  <a:cxn ang="0">
                    <a:pos x="45" y="3"/>
                  </a:cxn>
                  <a:cxn ang="0">
                    <a:pos x="46" y="0"/>
                  </a:cxn>
                  <a:cxn ang="0">
                    <a:pos x="50" y="0"/>
                  </a:cxn>
                  <a:cxn ang="0">
                    <a:pos x="53" y="3"/>
                  </a:cxn>
                  <a:cxn ang="0">
                    <a:pos x="55" y="9"/>
                  </a:cxn>
                  <a:cxn ang="0">
                    <a:pos x="58" y="21"/>
                  </a:cxn>
                  <a:cxn ang="0">
                    <a:pos x="62" y="31"/>
                  </a:cxn>
                  <a:cxn ang="0">
                    <a:pos x="64" y="38"/>
                  </a:cxn>
                  <a:cxn ang="0">
                    <a:pos x="60" y="43"/>
                  </a:cxn>
                  <a:cxn ang="0">
                    <a:pos x="58" y="53"/>
                  </a:cxn>
                  <a:cxn ang="0">
                    <a:pos x="53" y="46"/>
                  </a:cxn>
                  <a:cxn ang="0">
                    <a:pos x="52" y="41"/>
                  </a:cxn>
                  <a:cxn ang="0">
                    <a:pos x="53" y="43"/>
                  </a:cxn>
                </a:cxnLst>
                <a:rect l="0" t="0" r="r" b="b"/>
                <a:pathLst>
                  <a:path w="64" h="62">
                    <a:moveTo>
                      <a:pt x="53" y="43"/>
                    </a:moveTo>
                    <a:lnTo>
                      <a:pt x="52" y="41"/>
                    </a:lnTo>
                    <a:lnTo>
                      <a:pt x="50" y="39"/>
                    </a:lnTo>
                    <a:lnTo>
                      <a:pt x="46" y="43"/>
                    </a:lnTo>
                    <a:lnTo>
                      <a:pt x="46" y="46"/>
                    </a:lnTo>
                    <a:lnTo>
                      <a:pt x="48" y="48"/>
                    </a:lnTo>
                    <a:lnTo>
                      <a:pt x="52" y="55"/>
                    </a:lnTo>
                    <a:lnTo>
                      <a:pt x="50" y="58"/>
                    </a:lnTo>
                    <a:lnTo>
                      <a:pt x="46" y="62"/>
                    </a:lnTo>
                    <a:lnTo>
                      <a:pt x="43" y="60"/>
                    </a:lnTo>
                    <a:lnTo>
                      <a:pt x="43" y="58"/>
                    </a:lnTo>
                    <a:lnTo>
                      <a:pt x="41" y="58"/>
                    </a:lnTo>
                    <a:lnTo>
                      <a:pt x="39" y="58"/>
                    </a:lnTo>
                    <a:lnTo>
                      <a:pt x="31" y="53"/>
                    </a:lnTo>
                    <a:lnTo>
                      <a:pt x="27" y="43"/>
                    </a:lnTo>
                    <a:lnTo>
                      <a:pt x="27" y="38"/>
                    </a:lnTo>
                    <a:lnTo>
                      <a:pt x="29" y="38"/>
                    </a:lnTo>
                    <a:lnTo>
                      <a:pt x="27" y="34"/>
                    </a:lnTo>
                    <a:lnTo>
                      <a:pt x="27" y="33"/>
                    </a:lnTo>
                    <a:lnTo>
                      <a:pt x="21" y="33"/>
                    </a:lnTo>
                    <a:lnTo>
                      <a:pt x="21" y="34"/>
                    </a:lnTo>
                    <a:lnTo>
                      <a:pt x="21" y="36"/>
                    </a:lnTo>
                    <a:lnTo>
                      <a:pt x="17" y="34"/>
                    </a:lnTo>
                    <a:lnTo>
                      <a:pt x="15" y="34"/>
                    </a:lnTo>
                    <a:lnTo>
                      <a:pt x="15" y="36"/>
                    </a:lnTo>
                    <a:lnTo>
                      <a:pt x="12" y="34"/>
                    </a:lnTo>
                    <a:lnTo>
                      <a:pt x="10" y="33"/>
                    </a:lnTo>
                    <a:lnTo>
                      <a:pt x="7" y="36"/>
                    </a:lnTo>
                    <a:lnTo>
                      <a:pt x="5" y="43"/>
                    </a:lnTo>
                    <a:lnTo>
                      <a:pt x="3" y="48"/>
                    </a:lnTo>
                    <a:lnTo>
                      <a:pt x="2" y="52"/>
                    </a:lnTo>
                    <a:lnTo>
                      <a:pt x="0" y="46"/>
                    </a:lnTo>
                    <a:lnTo>
                      <a:pt x="2" y="41"/>
                    </a:lnTo>
                    <a:lnTo>
                      <a:pt x="0" y="38"/>
                    </a:lnTo>
                    <a:lnTo>
                      <a:pt x="0" y="36"/>
                    </a:lnTo>
                    <a:lnTo>
                      <a:pt x="0" y="31"/>
                    </a:lnTo>
                    <a:lnTo>
                      <a:pt x="3" y="26"/>
                    </a:lnTo>
                    <a:lnTo>
                      <a:pt x="10" y="21"/>
                    </a:lnTo>
                    <a:lnTo>
                      <a:pt x="19" y="15"/>
                    </a:lnTo>
                    <a:lnTo>
                      <a:pt x="24" y="19"/>
                    </a:lnTo>
                    <a:lnTo>
                      <a:pt x="27" y="22"/>
                    </a:lnTo>
                    <a:lnTo>
                      <a:pt x="31" y="22"/>
                    </a:lnTo>
                    <a:lnTo>
                      <a:pt x="31" y="19"/>
                    </a:lnTo>
                    <a:lnTo>
                      <a:pt x="34" y="17"/>
                    </a:lnTo>
                    <a:lnTo>
                      <a:pt x="38" y="12"/>
                    </a:lnTo>
                    <a:lnTo>
                      <a:pt x="45" y="10"/>
                    </a:lnTo>
                    <a:lnTo>
                      <a:pt x="45" y="3"/>
                    </a:lnTo>
                    <a:lnTo>
                      <a:pt x="46" y="0"/>
                    </a:lnTo>
                    <a:lnTo>
                      <a:pt x="50" y="0"/>
                    </a:lnTo>
                    <a:lnTo>
                      <a:pt x="53" y="3"/>
                    </a:lnTo>
                    <a:lnTo>
                      <a:pt x="55" y="9"/>
                    </a:lnTo>
                    <a:lnTo>
                      <a:pt x="58" y="21"/>
                    </a:lnTo>
                    <a:lnTo>
                      <a:pt x="62" y="31"/>
                    </a:lnTo>
                    <a:lnTo>
                      <a:pt x="64" y="38"/>
                    </a:lnTo>
                    <a:lnTo>
                      <a:pt x="60" y="43"/>
                    </a:lnTo>
                    <a:lnTo>
                      <a:pt x="58" y="53"/>
                    </a:lnTo>
                    <a:lnTo>
                      <a:pt x="53" y="46"/>
                    </a:lnTo>
                    <a:lnTo>
                      <a:pt x="52" y="41"/>
                    </a:lnTo>
                    <a:lnTo>
                      <a:pt x="53" y="43"/>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878" name="Freeform 229"/>
              <p:cNvSpPr>
                <a:spLocks/>
              </p:cNvSpPr>
              <p:nvPr/>
            </p:nvSpPr>
            <p:spPr bwMode="auto">
              <a:xfrm>
                <a:off x="7015957" y="3763963"/>
                <a:ext cx="52388" cy="52387"/>
              </a:xfrm>
              <a:custGeom>
                <a:avLst/>
                <a:gdLst/>
                <a:ahLst/>
                <a:cxnLst>
                  <a:cxn ang="0">
                    <a:pos x="3" y="33"/>
                  </a:cxn>
                  <a:cxn ang="0">
                    <a:pos x="0" y="33"/>
                  </a:cxn>
                  <a:cxn ang="0">
                    <a:pos x="3" y="23"/>
                  </a:cxn>
                  <a:cxn ang="0">
                    <a:pos x="12" y="18"/>
                  </a:cxn>
                  <a:cxn ang="0">
                    <a:pos x="19" y="11"/>
                  </a:cxn>
                  <a:cxn ang="0">
                    <a:pos x="26" y="6"/>
                  </a:cxn>
                  <a:cxn ang="0">
                    <a:pos x="26" y="2"/>
                  </a:cxn>
                  <a:cxn ang="0">
                    <a:pos x="28" y="0"/>
                  </a:cxn>
                  <a:cxn ang="0">
                    <a:pos x="29" y="4"/>
                  </a:cxn>
                  <a:cxn ang="0">
                    <a:pos x="33" y="7"/>
                  </a:cxn>
                  <a:cxn ang="0">
                    <a:pos x="29" y="7"/>
                  </a:cxn>
                  <a:cxn ang="0">
                    <a:pos x="28" y="9"/>
                  </a:cxn>
                  <a:cxn ang="0">
                    <a:pos x="22" y="12"/>
                  </a:cxn>
                  <a:cxn ang="0">
                    <a:pos x="19" y="14"/>
                  </a:cxn>
                  <a:cxn ang="0">
                    <a:pos x="12" y="26"/>
                  </a:cxn>
                  <a:cxn ang="0">
                    <a:pos x="3" y="33"/>
                  </a:cxn>
                </a:cxnLst>
                <a:rect l="0" t="0" r="r" b="b"/>
                <a:pathLst>
                  <a:path w="33" h="33">
                    <a:moveTo>
                      <a:pt x="3" y="33"/>
                    </a:moveTo>
                    <a:lnTo>
                      <a:pt x="0" y="33"/>
                    </a:lnTo>
                    <a:lnTo>
                      <a:pt x="3" y="23"/>
                    </a:lnTo>
                    <a:lnTo>
                      <a:pt x="12" y="18"/>
                    </a:lnTo>
                    <a:lnTo>
                      <a:pt x="19" y="11"/>
                    </a:lnTo>
                    <a:lnTo>
                      <a:pt x="26" y="6"/>
                    </a:lnTo>
                    <a:lnTo>
                      <a:pt x="26" y="2"/>
                    </a:lnTo>
                    <a:lnTo>
                      <a:pt x="28" y="0"/>
                    </a:lnTo>
                    <a:lnTo>
                      <a:pt x="29" y="4"/>
                    </a:lnTo>
                    <a:lnTo>
                      <a:pt x="33" y="7"/>
                    </a:lnTo>
                    <a:lnTo>
                      <a:pt x="29" y="7"/>
                    </a:lnTo>
                    <a:lnTo>
                      <a:pt x="28" y="9"/>
                    </a:lnTo>
                    <a:lnTo>
                      <a:pt x="22" y="12"/>
                    </a:lnTo>
                    <a:lnTo>
                      <a:pt x="19" y="14"/>
                    </a:lnTo>
                    <a:lnTo>
                      <a:pt x="12" y="26"/>
                    </a:lnTo>
                    <a:lnTo>
                      <a:pt x="3" y="33"/>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879" name="Freeform 230"/>
              <p:cNvSpPr>
                <a:spLocks/>
              </p:cNvSpPr>
              <p:nvPr/>
            </p:nvSpPr>
            <p:spPr bwMode="auto">
              <a:xfrm>
                <a:off x="7054057" y="3587750"/>
                <a:ext cx="98425" cy="138112"/>
              </a:xfrm>
              <a:custGeom>
                <a:avLst/>
                <a:gdLst/>
                <a:ahLst/>
                <a:cxnLst>
                  <a:cxn ang="0">
                    <a:pos x="4" y="36"/>
                  </a:cxn>
                  <a:cxn ang="0">
                    <a:pos x="5" y="29"/>
                  </a:cxn>
                  <a:cxn ang="0">
                    <a:pos x="7" y="24"/>
                  </a:cxn>
                  <a:cxn ang="0">
                    <a:pos x="5" y="15"/>
                  </a:cxn>
                  <a:cxn ang="0">
                    <a:pos x="5" y="8"/>
                  </a:cxn>
                  <a:cxn ang="0">
                    <a:pos x="5" y="1"/>
                  </a:cxn>
                  <a:cxn ang="0">
                    <a:pos x="10" y="0"/>
                  </a:cxn>
                  <a:cxn ang="0">
                    <a:pos x="14" y="3"/>
                  </a:cxn>
                  <a:cxn ang="0">
                    <a:pos x="17" y="8"/>
                  </a:cxn>
                  <a:cxn ang="0">
                    <a:pos x="21" y="5"/>
                  </a:cxn>
                  <a:cxn ang="0">
                    <a:pos x="24" y="3"/>
                  </a:cxn>
                  <a:cxn ang="0">
                    <a:pos x="24" y="5"/>
                  </a:cxn>
                  <a:cxn ang="0">
                    <a:pos x="26" y="7"/>
                  </a:cxn>
                  <a:cxn ang="0">
                    <a:pos x="26" y="8"/>
                  </a:cxn>
                  <a:cxn ang="0">
                    <a:pos x="28" y="19"/>
                  </a:cxn>
                  <a:cxn ang="0">
                    <a:pos x="31" y="29"/>
                  </a:cxn>
                  <a:cxn ang="0">
                    <a:pos x="26" y="38"/>
                  </a:cxn>
                  <a:cxn ang="0">
                    <a:pos x="22" y="48"/>
                  </a:cxn>
                  <a:cxn ang="0">
                    <a:pos x="26" y="60"/>
                  </a:cxn>
                  <a:cxn ang="0">
                    <a:pos x="34" y="68"/>
                  </a:cxn>
                  <a:cxn ang="0">
                    <a:pos x="34" y="67"/>
                  </a:cxn>
                  <a:cxn ang="0">
                    <a:pos x="34" y="63"/>
                  </a:cxn>
                  <a:cxn ang="0">
                    <a:pos x="40" y="63"/>
                  </a:cxn>
                  <a:cxn ang="0">
                    <a:pos x="45" y="68"/>
                  </a:cxn>
                  <a:cxn ang="0">
                    <a:pos x="48" y="74"/>
                  </a:cxn>
                  <a:cxn ang="0">
                    <a:pos x="50" y="72"/>
                  </a:cxn>
                  <a:cxn ang="0">
                    <a:pos x="53" y="70"/>
                  </a:cxn>
                  <a:cxn ang="0">
                    <a:pos x="55" y="72"/>
                  </a:cxn>
                  <a:cxn ang="0">
                    <a:pos x="53" y="74"/>
                  </a:cxn>
                  <a:cxn ang="0">
                    <a:pos x="53" y="77"/>
                  </a:cxn>
                  <a:cxn ang="0">
                    <a:pos x="57" y="77"/>
                  </a:cxn>
                  <a:cxn ang="0">
                    <a:pos x="57" y="80"/>
                  </a:cxn>
                  <a:cxn ang="0">
                    <a:pos x="62" y="82"/>
                  </a:cxn>
                  <a:cxn ang="0">
                    <a:pos x="62" y="84"/>
                  </a:cxn>
                  <a:cxn ang="0">
                    <a:pos x="62" y="86"/>
                  </a:cxn>
                  <a:cxn ang="0">
                    <a:pos x="60" y="86"/>
                  </a:cxn>
                  <a:cxn ang="0">
                    <a:pos x="60" y="87"/>
                  </a:cxn>
                  <a:cxn ang="0">
                    <a:pos x="59" y="86"/>
                  </a:cxn>
                  <a:cxn ang="0">
                    <a:pos x="59" y="84"/>
                  </a:cxn>
                  <a:cxn ang="0">
                    <a:pos x="50" y="77"/>
                  </a:cxn>
                  <a:cxn ang="0">
                    <a:pos x="41" y="72"/>
                  </a:cxn>
                  <a:cxn ang="0">
                    <a:pos x="40" y="74"/>
                  </a:cxn>
                  <a:cxn ang="0">
                    <a:pos x="41" y="79"/>
                  </a:cxn>
                  <a:cxn ang="0">
                    <a:pos x="34" y="74"/>
                  </a:cxn>
                  <a:cxn ang="0">
                    <a:pos x="29" y="70"/>
                  </a:cxn>
                  <a:cxn ang="0">
                    <a:pos x="24" y="70"/>
                  </a:cxn>
                  <a:cxn ang="0">
                    <a:pos x="21" y="72"/>
                  </a:cxn>
                  <a:cxn ang="0">
                    <a:pos x="16" y="68"/>
                  </a:cxn>
                  <a:cxn ang="0">
                    <a:pos x="14" y="65"/>
                  </a:cxn>
                  <a:cxn ang="0">
                    <a:pos x="14" y="62"/>
                  </a:cxn>
                  <a:cxn ang="0">
                    <a:pos x="17" y="62"/>
                  </a:cxn>
                  <a:cxn ang="0">
                    <a:pos x="17" y="56"/>
                  </a:cxn>
                  <a:cxn ang="0">
                    <a:pos x="14" y="56"/>
                  </a:cxn>
                  <a:cxn ang="0">
                    <a:pos x="12" y="58"/>
                  </a:cxn>
                  <a:cxn ang="0">
                    <a:pos x="10" y="60"/>
                  </a:cxn>
                  <a:cxn ang="0">
                    <a:pos x="5" y="56"/>
                  </a:cxn>
                  <a:cxn ang="0">
                    <a:pos x="2" y="51"/>
                  </a:cxn>
                  <a:cxn ang="0">
                    <a:pos x="0" y="41"/>
                  </a:cxn>
                  <a:cxn ang="0">
                    <a:pos x="4" y="36"/>
                  </a:cxn>
                </a:cxnLst>
                <a:rect l="0" t="0" r="r" b="b"/>
                <a:pathLst>
                  <a:path w="62" h="87">
                    <a:moveTo>
                      <a:pt x="4" y="36"/>
                    </a:moveTo>
                    <a:lnTo>
                      <a:pt x="5" y="29"/>
                    </a:lnTo>
                    <a:lnTo>
                      <a:pt x="7" y="24"/>
                    </a:lnTo>
                    <a:lnTo>
                      <a:pt x="5" y="15"/>
                    </a:lnTo>
                    <a:lnTo>
                      <a:pt x="5" y="8"/>
                    </a:lnTo>
                    <a:lnTo>
                      <a:pt x="5" y="1"/>
                    </a:lnTo>
                    <a:lnTo>
                      <a:pt x="10" y="0"/>
                    </a:lnTo>
                    <a:lnTo>
                      <a:pt x="14" y="3"/>
                    </a:lnTo>
                    <a:lnTo>
                      <a:pt x="17" y="8"/>
                    </a:lnTo>
                    <a:lnTo>
                      <a:pt x="21" y="5"/>
                    </a:lnTo>
                    <a:lnTo>
                      <a:pt x="24" y="3"/>
                    </a:lnTo>
                    <a:lnTo>
                      <a:pt x="24" y="5"/>
                    </a:lnTo>
                    <a:lnTo>
                      <a:pt x="26" y="7"/>
                    </a:lnTo>
                    <a:lnTo>
                      <a:pt x="26" y="8"/>
                    </a:lnTo>
                    <a:lnTo>
                      <a:pt x="28" y="19"/>
                    </a:lnTo>
                    <a:lnTo>
                      <a:pt x="31" y="29"/>
                    </a:lnTo>
                    <a:lnTo>
                      <a:pt x="26" y="38"/>
                    </a:lnTo>
                    <a:lnTo>
                      <a:pt x="22" y="48"/>
                    </a:lnTo>
                    <a:lnTo>
                      <a:pt x="26" y="60"/>
                    </a:lnTo>
                    <a:lnTo>
                      <a:pt x="34" y="68"/>
                    </a:lnTo>
                    <a:lnTo>
                      <a:pt x="34" y="67"/>
                    </a:lnTo>
                    <a:lnTo>
                      <a:pt x="34" y="63"/>
                    </a:lnTo>
                    <a:lnTo>
                      <a:pt x="40" y="63"/>
                    </a:lnTo>
                    <a:lnTo>
                      <a:pt x="45" y="68"/>
                    </a:lnTo>
                    <a:lnTo>
                      <a:pt x="48" y="74"/>
                    </a:lnTo>
                    <a:lnTo>
                      <a:pt x="50" y="72"/>
                    </a:lnTo>
                    <a:lnTo>
                      <a:pt x="53" y="70"/>
                    </a:lnTo>
                    <a:lnTo>
                      <a:pt x="55" y="72"/>
                    </a:lnTo>
                    <a:lnTo>
                      <a:pt x="53" y="74"/>
                    </a:lnTo>
                    <a:lnTo>
                      <a:pt x="53" y="77"/>
                    </a:lnTo>
                    <a:lnTo>
                      <a:pt x="57" y="77"/>
                    </a:lnTo>
                    <a:lnTo>
                      <a:pt x="57" y="80"/>
                    </a:lnTo>
                    <a:lnTo>
                      <a:pt x="62" y="82"/>
                    </a:lnTo>
                    <a:lnTo>
                      <a:pt x="62" y="84"/>
                    </a:lnTo>
                    <a:lnTo>
                      <a:pt x="62" y="86"/>
                    </a:lnTo>
                    <a:lnTo>
                      <a:pt x="60" y="86"/>
                    </a:lnTo>
                    <a:lnTo>
                      <a:pt x="60" y="87"/>
                    </a:lnTo>
                    <a:lnTo>
                      <a:pt x="59" y="86"/>
                    </a:lnTo>
                    <a:lnTo>
                      <a:pt x="59" y="84"/>
                    </a:lnTo>
                    <a:lnTo>
                      <a:pt x="50" y="77"/>
                    </a:lnTo>
                    <a:lnTo>
                      <a:pt x="41" y="72"/>
                    </a:lnTo>
                    <a:lnTo>
                      <a:pt x="40" y="74"/>
                    </a:lnTo>
                    <a:lnTo>
                      <a:pt x="41" y="79"/>
                    </a:lnTo>
                    <a:lnTo>
                      <a:pt x="34" y="74"/>
                    </a:lnTo>
                    <a:lnTo>
                      <a:pt x="29" y="70"/>
                    </a:lnTo>
                    <a:lnTo>
                      <a:pt x="24" y="70"/>
                    </a:lnTo>
                    <a:lnTo>
                      <a:pt x="21" y="72"/>
                    </a:lnTo>
                    <a:lnTo>
                      <a:pt x="16" y="68"/>
                    </a:lnTo>
                    <a:lnTo>
                      <a:pt x="14" y="65"/>
                    </a:lnTo>
                    <a:lnTo>
                      <a:pt x="14" y="62"/>
                    </a:lnTo>
                    <a:lnTo>
                      <a:pt x="17" y="62"/>
                    </a:lnTo>
                    <a:lnTo>
                      <a:pt x="17" y="56"/>
                    </a:lnTo>
                    <a:lnTo>
                      <a:pt x="14" y="56"/>
                    </a:lnTo>
                    <a:lnTo>
                      <a:pt x="12" y="58"/>
                    </a:lnTo>
                    <a:lnTo>
                      <a:pt x="10" y="60"/>
                    </a:lnTo>
                    <a:lnTo>
                      <a:pt x="5" y="56"/>
                    </a:lnTo>
                    <a:lnTo>
                      <a:pt x="2" y="51"/>
                    </a:lnTo>
                    <a:lnTo>
                      <a:pt x="0" y="41"/>
                    </a:lnTo>
                    <a:lnTo>
                      <a:pt x="4" y="36"/>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880" name="Freeform 231"/>
              <p:cNvSpPr>
                <a:spLocks/>
              </p:cNvSpPr>
              <p:nvPr/>
            </p:nvSpPr>
            <p:spPr bwMode="auto">
              <a:xfrm>
                <a:off x="7155657" y="3729038"/>
                <a:ext cx="31750" cy="53975"/>
              </a:xfrm>
              <a:custGeom>
                <a:avLst/>
                <a:gdLst/>
                <a:ahLst/>
                <a:cxnLst>
                  <a:cxn ang="0">
                    <a:pos x="19" y="22"/>
                  </a:cxn>
                  <a:cxn ang="0">
                    <a:pos x="12" y="22"/>
                  </a:cxn>
                  <a:cxn ang="0">
                    <a:pos x="12" y="28"/>
                  </a:cxn>
                  <a:cxn ang="0">
                    <a:pos x="15" y="33"/>
                  </a:cxn>
                  <a:cxn ang="0">
                    <a:pos x="15" y="34"/>
                  </a:cxn>
                  <a:cxn ang="0">
                    <a:pos x="13" y="34"/>
                  </a:cxn>
                  <a:cxn ang="0">
                    <a:pos x="12" y="34"/>
                  </a:cxn>
                  <a:cxn ang="0">
                    <a:pos x="8" y="31"/>
                  </a:cxn>
                  <a:cxn ang="0">
                    <a:pos x="10" y="29"/>
                  </a:cxn>
                  <a:cxn ang="0">
                    <a:pos x="10" y="26"/>
                  </a:cxn>
                  <a:cxn ang="0">
                    <a:pos x="5" y="22"/>
                  </a:cxn>
                  <a:cxn ang="0">
                    <a:pos x="3" y="21"/>
                  </a:cxn>
                  <a:cxn ang="0">
                    <a:pos x="3" y="17"/>
                  </a:cxn>
                  <a:cxn ang="0">
                    <a:pos x="5" y="17"/>
                  </a:cxn>
                  <a:cxn ang="0">
                    <a:pos x="8" y="17"/>
                  </a:cxn>
                  <a:cxn ang="0">
                    <a:pos x="10" y="16"/>
                  </a:cxn>
                  <a:cxn ang="0">
                    <a:pos x="12" y="16"/>
                  </a:cxn>
                  <a:cxn ang="0">
                    <a:pos x="5" y="7"/>
                  </a:cxn>
                  <a:cxn ang="0">
                    <a:pos x="0" y="2"/>
                  </a:cxn>
                  <a:cxn ang="0">
                    <a:pos x="1" y="0"/>
                  </a:cxn>
                  <a:cxn ang="0">
                    <a:pos x="5" y="0"/>
                  </a:cxn>
                  <a:cxn ang="0">
                    <a:pos x="10" y="0"/>
                  </a:cxn>
                  <a:cxn ang="0">
                    <a:pos x="15" y="2"/>
                  </a:cxn>
                  <a:cxn ang="0">
                    <a:pos x="15" y="4"/>
                  </a:cxn>
                  <a:cxn ang="0">
                    <a:pos x="15" y="7"/>
                  </a:cxn>
                  <a:cxn ang="0">
                    <a:pos x="17" y="7"/>
                  </a:cxn>
                  <a:cxn ang="0">
                    <a:pos x="17" y="10"/>
                  </a:cxn>
                  <a:cxn ang="0">
                    <a:pos x="17" y="14"/>
                  </a:cxn>
                  <a:cxn ang="0">
                    <a:pos x="19" y="16"/>
                  </a:cxn>
                  <a:cxn ang="0">
                    <a:pos x="20" y="17"/>
                  </a:cxn>
                  <a:cxn ang="0">
                    <a:pos x="19" y="19"/>
                  </a:cxn>
                  <a:cxn ang="0">
                    <a:pos x="19" y="22"/>
                  </a:cxn>
                </a:cxnLst>
                <a:rect l="0" t="0" r="r" b="b"/>
                <a:pathLst>
                  <a:path w="20" h="34">
                    <a:moveTo>
                      <a:pt x="19" y="22"/>
                    </a:moveTo>
                    <a:lnTo>
                      <a:pt x="12" y="22"/>
                    </a:lnTo>
                    <a:lnTo>
                      <a:pt x="12" y="28"/>
                    </a:lnTo>
                    <a:lnTo>
                      <a:pt x="15" y="33"/>
                    </a:lnTo>
                    <a:lnTo>
                      <a:pt x="15" y="34"/>
                    </a:lnTo>
                    <a:lnTo>
                      <a:pt x="13" y="34"/>
                    </a:lnTo>
                    <a:lnTo>
                      <a:pt x="12" y="34"/>
                    </a:lnTo>
                    <a:lnTo>
                      <a:pt x="8" y="31"/>
                    </a:lnTo>
                    <a:lnTo>
                      <a:pt x="10" y="29"/>
                    </a:lnTo>
                    <a:lnTo>
                      <a:pt x="10" y="26"/>
                    </a:lnTo>
                    <a:lnTo>
                      <a:pt x="5" y="22"/>
                    </a:lnTo>
                    <a:lnTo>
                      <a:pt x="3" y="21"/>
                    </a:lnTo>
                    <a:lnTo>
                      <a:pt x="3" y="17"/>
                    </a:lnTo>
                    <a:lnTo>
                      <a:pt x="5" y="17"/>
                    </a:lnTo>
                    <a:lnTo>
                      <a:pt x="8" y="17"/>
                    </a:lnTo>
                    <a:lnTo>
                      <a:pt x="10" y="16"/>
                    </a:lnTo>
                    <a:lnTo>
                      <a:pt x="12" y="16"/>
                    </a:lnTo>
                    <a:lnTo>
                      <a:pt x="5" y="7"/>
                    </a:lnTo>
                    <a:lnTo>
                      <a:pt x="0" y="2"/>
                    </a:lnTo>
                    <a:lnTo>
                      <a:pt x="1" y="0"/>
                    </a:lnTo>
                    <a:lnTo>
                      <a:pt x="5" y="0"/>
                    </a:lnTo>
                    <a:lnTo>
                      <a:pt x="10" y="0"/>
                    </a:lnTo>
                    <a:lnTo>
                      <a:pt x="15" y="2"/>
                    </a:lnTo>
                    <a:lnTo>
                      <a:pt x="15" y="4"/>
                    </a:lnTo>
                    <a:lnTo>
                      <a:pt x="15" y="7"/>
                    </a:lnTo>
                    <a:lnTo>
                      <a:pt x="17" y="7"/>
                    </a:lnTo>
                    <a:lnTo>
                      <a:pt x="17" y="10"/>
                    </a:lnTo>
                    <a:lnTo>
                      <a:pt x="17" y="14"/>
                    </a:lnTo>
                    <a:lnTo>
                      <a:pt x="19" y="16"/>
                    </a:lnTo>
                    <a:lnTo>
                      <a:pt x="20" y="17"/>
                    </a:lnTo>
                    <a:lnTo>
                      <a:pt x="19" y="19"/>
                    </a:lnTo>
                    <a:lnTo>
                      <a:pt x="19" y="22"/>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881" name="Freeform 232"/>
              <p:cNvSpPr>
                <a:spLocks/>
              </p:cNvSpPr>
              <p:nvPr/>
            </p:nvSpPr>
            <p:spPr bwMode="auto">
              <a:xfrm>
                <a:off x="7108032" y="3743325"/>
                <a:ext cx="25400" cy="34925"/>
              </a:xfrm>
              <a:custGeom>
                <a:avLst/>
                <a:gdLst/>
                <a:ahLst/>
                <a:cxnLst>
                  <a:cxn ang="0">
                    <a:pos x="4" y="1"/>
                  </a:cxn>
                  <a:cxn ang="0">
                    <a:pos x="9" y="3"/>
                  </a:cxn>
                  <a:cxn ang="0">
                    <a:pos x="16" y="8"/>
                  </a:cxn>
                  <a:cxn ang="0">
                    <a:pos x="9" y="17"/>
                  </a:cxn>
                  <a:cxn ang="0">
                    <a:pos x="2" y="22"/>
                  </a:cxn>
                  <a:cxn ang="0">
                    <a:pos x="0" y="10"/>
                  </a:cxn>
                  <a:cxn ang="0">
                    <a:pos x="0" y="3"/>
                  </a:cxn>
                  <a:cxn ang="0">
                    <a:pos x="0" y="0"/>
                  </a:cxn>
                  <a:cxn ang="0">
                    <a:pos x="2" y="0"/>
                  </a:cxn>
                  <a:cxn ang="0">
                    <a:pos x="4" y="0"/>
                  </a:cxn>
                  <a:cxn ang="0">
                    <a:pos x="6" y="3"/>
                  </a:cxn>
                  <a:cxn ang="0">
                    <a:pos x="4" y="1"/>
                  </a:cxn>
                </a:cxnLst>
                <a:rect l="0" t="0" r="r" b="b"/>
                <a:pathLst>
                  <a:path w="16" h="22">
                    <a:moveTo>
                      <a:pt x="4" y="1"/>
                    </a:moveTo>
                    <a:lnTo>
                      <a:pt x="9" y="3"/>
                    </a:lnTo>
                    <a:lnTo>
                      <a:pt x="16" y="8"/>
                    </a:lnTo>
                    <a:lnTo>
                      <a:pt x="9" y="17"/>
                    </a:lnTo>
                    <a:lnTo>
                      <a:pt x="2" y="22"/>
                    </a:lnTo>
                    <a:lnTo>
                      <a:pt x="0" y="10"/>
                    </a:lnTo>
                    <a:lnTo>
                      <a:pt x="0" y="3"/>
                    </a:lnTo>
                    <a:lnTo>
                      <a:pt x="0" y="0"/>
                    </a:lnTo>
                    <a:lnTo>
                      <a:pt x="2" y="0"/>
                    </a:lnTo>
                    <a:lnTo>
                      <a:pt x="4" y="0"/>
                    </a:lnTo>
                    <a:lnTo>
                      <a:pt x="6" y="3"/>
                    </a:lnTo>
                    <a:lnTo>
                      <a:pt x="4" y="1"/>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882" name="Freeform 233"/>
              <p:cNvSpPr>
                <a:spLocks/>
              </p:cNvSpPr>
              <p:nvPr/>
            </p:nvSpPr>
            <p:spPr bwMode="auto">
              <a:xfrm>
                <a:off x="7122319" y="3767138"/>
                <a:ext cx="26988" cy="41275"/>
              </a:xfrm>
              <a:custGeom>
                <a:avLst/>
                <a:gdLst/>
                <a:ahLst/>
                <a:cxnLst>
                  <a:cxn ang="0">
                    <a:pos x="17" y="5"/>
                  </a:cxn>
                  <a:cxn ang="0">
                    <a:pos x="14" y="12"/>
                  </a:cxn>
                  <a:cxn ang="0">
                    <a:pos x="12" y="19"/>
                  </a:cxn>
                  <a:cxn ang="0">
                    <a:pos x="12" y="21"/>
                  </a:cxn>
                  <a:cxn ang="0">
                    <a:pos x="14" y="24"/>
                  </a:cxn>
                  <a:cxn ang="0">
                    <a:pos x="12" y="24"/>
                  </a:cxn>
                  <a:cxn ang="0">
                    <a:pos x="10" y="26"/>
                  </a:cxn>
                  <a:cxn ang="0">
                    <a:pos x="4" y="21"/>
                  </a:cxn>
                  <a:cxn ang="0">
                    <a:pos x="0" y="16"/>
                  </a:cxn>
                  <a:cxn ang="0">
                    <a:pos x="2" y="12"/>
                  </a:cxn>
                  <a:cxn ang="0">
                    <a:pos x="5" y="12"/>
                  </a:cxn>
                  <a:cxn ang="0">
                    <a:pos x="5" y="5"/>
                  </a:cxn>
                  <a:cxn ang="0">
                    <a:pos x="10" y="0"/>
                  </a:cxn>
                  <a:cxn ang="0">
                    <a:pos x="14" y="0"/>
                  </a:cxn>
                  <a:cxn ang="0">
                    <a:pos x="17" y="5"/>
                  </a:cxn>
                </a:cxnLst>
                <a:rect l="0" t="0" r="r" b="b"/>
                <a:pathLst>
                  <a:path w="17" h="26">
                    <a:moveTo>
                      <a:pt x="17" y="5"/>
                    </a:moveTo>
                    <a:lnTo>
                      <a:pt x="14" y="12"/>
                    </a:lnTo>
                    <a:lnTo>
                      <a:pt x="12" y="19"/>
                    </a:lnTo>
                    <a:lnTo>
                      <a:pt x="12" y="21"/>
                    </a:lnTo>
                    <a:lnTo>
                      <a:pt x="14" y="24"/>
                    </a:lnTo>
                    <a:lnTo>
                      <a:pt x="12" y="24"/>
                    </a:lnTo>
                    <a:lnTo>
                      <a:pt x="10" y="26"/>
                    </a:lnTo>
                    <a:lnTo>
                      <a:pt x="4" y="21"/>
                    </a:lnTo>
                    <a:lnTo>
                      <a:pt x="0" y="16"/>
                    </a:lnTo>
                    <a:lnTo>
                      <a:pt x="2" y="12"/>
                    </a:lnTo>
                    <a:lnTo>
                      <a:pt x="5" y="12"/>
                    </a:lnTo>
                    <a:lnTo>
                      <a:pt x="5" y="5"/>
                    </a:lnTo>
                    <a:lnTo>
                      <a:pt x="10" y="0"/>
                    </a:lnTo>
                    <a:lnTo>
                      <a:pt x="14" y="0"/>
                    </a:lnTo>
                    <a:lnTo>
                      <a:pt x="17" y="5"/>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883" name="Freeform 234"/>
              <p:cNvSpPr>
                <a:spLocks/>
              </p:cNvSpPr>
              <p:nvPr/>
            </p:nvSpPr>
            <p:spPr bwMode="auto">
              <a:xfrm>
                <a:off x="7144544" y="3767138"/>
                <a:ext cx="12700" cy="26987"/>
              </a:xfrm>
              <a:custGeom>
                <a:avLst/>
                <a:gdLst/>
                <a:ahLst/>
                <a:cxnLst>
                  <a:cxn ang="0">
                    <a:pos x="8" y="0"/>
                  </a:cxn>
                  <a:cxn ang="0">
                    <a:pos x="5" y="9"/>
                  </a:cxn>
                  <a:cxn ang="0">
                    <a:pos x="3" y="17"/>
                  </a:cxn>
                  <a:cxn ang="0">
                    <a:pos x="0" y="17"/>
                  </a:cxn>
                  <a:cxn ang="0">
                    <a:pos x="2" y="9"/>
                  </a:cxn>
                  <a:cxn ang="0">
                    <a:pos x="5" y="0"/>
                  </a:cxn>
                  <a:cxn ang="0">
                    <a:pos x="7" y="0"/>
                  </a:cxn>
                  <a:cxn ang="0">
                    <a:pos x="8" y="0"/>
                  </a:cxn>
                </a:cxnLst>
                <a:rect l="0" t="0" r="r" b="b"/>
                <a:pathLst>
                  <a:path w="8" h="17">
                    <a:moveTo>
                      <a:pt x="8" y="0"/>
                    </a:moveTo>
                    <a:lnTo>
                      <a:pt x="5" y="9"/>
                    </a:lnTo>
                    <a:lnTo>
                      <a:pt x="3" y="17"/>
                    </a:lnTo>
                    <a:lnTo>
                      <a:pt x="0" y="17"/>
                    </a:lnTo>
                    <a:lnTo>
                      <a:pt x="2" y="9"/>
                    </a:lnTo>
                    <a:lnTo>
                      <a:pt x="5" y="0"/>
                    </a:lnTo>
                    <a:lnTo>
                      <a:pt x="7" y="0"/>
                    </a:lnTo>
                    <a:lnTo>
                      <a:pt x="8" y="0"/>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884" name="Freeform 235"/>
              <p:cNvSpPr>
                <a:spLocks/>
              </p:cNvSpPr>
              <p:nvPr/>
            </p:nvSpPr>
            <p:spPr bwMode="auto">
              <a:xfrm>
                <a:off x="7152482" y="3786188"/>
                <a:ext cx="15875" cy="14287"/>
              </a:xfrm>
              <a:custGeom>
                <a:avLst/>
                <a:gdLst/>
                <a:ahLst/>
                <a:cxnLst>
                  <a:cxn ang="0">
                    <a:pos x="10" y="0"/>
                  </a:cxn>
                  <a:cxn ang="0">
                    <a:pos x="7" y="5"/>
                  </a:cxn>
                  <a:cxn ang="0">
                    <a:pos x="2" y="9"/>
                  </a:cxn>
                  <a:cxn ang="0">
                    <a:pos x="0" y="7"/>
                  </a:cxn>
                  <a:cxn ang="0">
                    <a:pos x="0" y="5"/>
                  </a:cxn>
                  <a:cxn ang="0">
                    <a:pos x="0" y="2"/>
                  </a:cxn>
                  <a:cxn ang="0">
                    <a:pos x="3" y="0"/>
                  </a:cxn>
                  <a:cxn ang="0">
                    <a:pos x="7" y="0"/>
                  </a:cxn>
                  <a:cxn ang="0">
                    <a:pos x="10" y="0"/>
                  </a:cxn>
                </a:cxnLst>
                <a:rect l="0" t="0" r="r" b="b"/>
                <a:pathLst>
                  <a:path w="10" h="9">
                    <a:moveTo>
                      <a:pt x="10" y="0"/>
                    </a:moveTo>
                    <a:lnTo>
                      <a:pt x="7" y="5"/>
                    </a:lnTo>
                    <a:lnTo>
                      <a:pt x="2" y="9"/>
                    </a:lnTo>
                    <a:lnTo>
                      <a:pt x="0" y="7"/>
                    </a:lnTo>
                    <a:lnTo>
                      <a:pt x="0" y="5"/>
                    </a:lnTo>
                    <a:lnTo>
                      <a:pt x="0" y="2"/>
                    </a:lnTo>
                    <a:lnTo>
                      <a:pt x="3" y="0"/>
                    </a:lnTo>
                    <a:lnTo>
                      <a:pt x="7" y="0"/>
                    </a:lnTo>
                    <a:lnTo>
                      <a:pt x="10" y="0"/>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885" name="Freeform 236"/>
              <p:cNvSpPr>
                <a:spLocks/>
              </p:cNvSpPr>
              <p:nvPr/>
            </p:nvSpPr>
            <p:spPr bwMode="auto">
              <a:xfrm>
                <a:off x="7133432" y="3729038"/>
                <a:ext cx="19050" cy="15875"/>
              </a:xfrm>
              <a:custGeom>
                <a:avLst/>
                <a:gdLst/>
                <a:ahLst/>
                <a:cxnLst>
                  <a:cxn ang="0">
                    <a:pos x="0" y="7"/>
                  </a:cxn>
                  <a:cxn ang="0">
                    <a:pos x="0" y="2"/>
                  </a:cxn>
                  <a:cxn ang="0">
                    <a:pos x="0" y="0"/>
                  </a:cxn>
                  <a:cxn ang="0">
                    <a:pos x="5" y="0"/>
                  </a:cxn>
                  <a:cxn ang="0">
                    <a:pos x="9" y="4"/>
                  </a:cxn>
                  <a:cxn ang="0">
                    <a:pos x="12" y="10"/>
                  </a:cxn>
                  <a:cxn ang="0">
                    <a:pos x="9" y="10"/>
                  </a:cxn>
                  <a:cxn ang="0">
                    <a:pos x="7" y="7"/>
                  </a:cxn>
                  <a:cxn ang="0">
                    <a:pos x="3" y="5"/>
                  </a:cxn>
                  <a:cxn ang="0">
                    <a:pos x="0" y="7"/>
                  </a:cxn>
                </a:cxnLst>
                <a:rect l="0" t="0" r="r" b="b"/>
                <a:pathLst>
                  <a:path w="12" h="10">
                    <a:moveTo>
                      <a:pt x="0" y="7"/>
                    </a:moveTo>
                    <a:lnTo>
                      <a:pt x="0" y="2"/>
                    </a:lnTo>
                    <a:lnTo>
                      <a:pt x="0" y="0"/>
                    </a:lnTo>
                    <a:lnTo>
                      <a:pt x="5" y="0"/>
                    </a:lnTo>
                    <a:lnTo>
                      <a:pt x="9" y="4"/>
                    </a:lnTo>
                    <a:lnTo>
                      <a:pt x="12" y="10"/>
                    </a:lnTo>
                    <a:lnTo>
                      <a:pt x="9" y="10"/>
                    </a:lnTo>
                    <a:lnTo>
                      <a:pt x="7" y="7"/>
                    </a:lnTo>
                    <a:lnTo>
                      <a:pt x="3" y="5"/>
                    </a:lnTo>
                    <a:lnTo>
                      <a:pt x="0" y="7"/>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886" name="Freeform 237"/>
              <p:cNvSpPr>
                <a:spLocks/>
              </p:cNvSpPr>
              <p:nvPr/>
            </p:nvSpPr>
            <p:spPr bwMode="auto">
              <a:xfrm>
                <a:off x="7073107" y="3706813"/>
                <a:ext cx="25400" cy="28575"/>
              </a:xfrm>
              <a:custGeom>
                <a:avLst/>
                <a:gdLst/>
                <a:ahLst/>
                <a:cxnLst>
                  <a:cxn ang="0">
                    <a:pos x="12" y="18"/>
                  </a:cxn>
                  <a:cxn ang="0">
                    <a:pos x="9" y="14"/>
                  </a:cxn>
                  <a:cxn ang="0">
                    <a:pos x="5" y="9"/>
                  </a:cxn>
                  <a:cxn ang="0">
                    <a:pos x="0" y="2"/>
                  </a:cxn>
                  <a:cxn ang="0">
                    <a:pos x="0" y="0"/>
                  </a:cxn>
                  <a:cxn ang="0">
                    <a:pos x="4" y="0"/>
                  </a:cxn>
                  <a:cxn ang="0">
                    <a:pos x="12" y="2"/>
                  </a:cxn>
                  <a:cxn ang="0">
                    <a:pos x="16" y="9"/>
                  </a:cxn>
                  <a:cxn ang="0">
                    <a:pos x="16" y="14"/>
                  </a:cxn>
                  <a:cxn ang="0">
                    <a:pos x="12" y="18"/>
                  </a:cxn>
                </a:cxnLst>
                <a:rect l="0" t="0" r="r" b="b"/>
                <a:pathLst>
                  <a:path w="16" h="18">
                    <a:moveTo>
                      <a:pt x="12" y="18"/>
                    </a:moveTo>
                    <a:lnTo>
                      <a:pt x="9" y="14"/>
                    </a:lnTo>
                    <a:lnTo>
                      <a:pt x="5" y="9"/>
                    </a:lnTo>
                    <a:lnTo>
                      <a:pt x="0" y="2"/>
                    </a:lnTo>
                    <a:lnTo>
                      <a:pt x="0" y="0"/>
                    </a:lnTo>
                    <a:lnTo>
                      <a:pt x="4" y="0"/>
                    </a:lnTo>
                    <a:lnTo>
                      <a:pt x="12" y="2"/>
                    </a:lnTo>
                    <a:lnTo>
                      <a:pt x="16" y="9"/>
                    </a:lnTo>
                    <a:lnTo>
                      <a:pt x="16" y="14"/>
                    </a:lnTo>
                    <a:lnTo>
                      <a:pt x="12" y="18"/>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887" name="Freeform 238"/>
              <p:cNvSpPr>
                <a:spLocks/>
              </p:cNvSpPr>
              <p:nvPr/>
            </p:nvSpPr>
            <p:spPr bwMode="auto">
              <a:xfrm>
                <a:off x="7100094" y="3709988"/>
                <a:ext cx="7938" cy="3175"/>
              </a:xfrm>
              <a:custGeom>
                <a:avLst/>
                <a:gdLst/>
                <a:ahLst/>
                <a:cxnLst>
                  <a:cxn ang="0">
                    <a:pos x="0" y="0"/>
                  </a:cxn>
                  <a:cxn ang="0">
                    <a:pos x="2" y="0"/>
                  </a:cxn>
                  <a:cxn ang="0">
                    <a:pos x="5" y="2"/>
                  </a:cxn>
                  <a:cxn ang="0">
                    <a:pos x="2" y="0"/>
                  </a:cxn>
                  <a:cxn ang="0">
                    <a:pos x="0" y="0"/>
                  </a:cxn>
                </a:cxnLst>
                <a:rect l="0" t="0" r="r" b="b"/>
                <a:pathLst>
                  <a:path w="5" h="2">
                    <a:moveTo>
                      <a:pt x="0" y="0"/>
                    </a:moveTo>
                    <a:lnTo>
                      <a:pt x="2" y="0"/>
                    </a:lnTo>
                    <a:lnTo>
                      <a:pt x="5" y="2"/>
                    </a:lnTo>
                    <a:lnTo>
                      <a:pt x="2" y="0"/>
                    </a:lnTo>
                    <a:lnTo>
                      <a:pt x="0" y="0"/>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888" name="Freeform 239"/>
              <p:cNvSpPr>
                <a:spLocks/>
              </p:cNvSpPr>
              <p:nvPr/>
            </p:nvSpPr>
            <p:spPr bwMode="auto">
              <a:xfrm>
                <a:off x="7061994" y="3421063"/>
                <a:ext cx="36513" cy="69850"/>
              </a:xfrm>
              <a:custGeom>
                <a:avLst/>
                <a:gdLst/>
                <a:ahLst/>
                <a:cxnLst>
                  <a:cxn ang="0">
                    <a:pos x="9" y="44"/>
                  </a:cxn>
                  <a:cxn ang="0">
                    <a:pos x="0" y="39"/>
                  </a:cxn>
                  <a:cxn ang="0">
                    <a:pos x="0" y="29"/>
                  </a:cxn>
                  <a:cxn ang="0">
                    <a:pos x="0" y="19"/>
                  </a:cxn>
                  <a:cxn ang="0">
                    <a:pos x="5" y="10"/>
                  </a:cxn>
                  <a:cxn ang="0">
                    <a:pos x="11" y="2"/>
                  </a:cxn>
                  <a:cxn ang="0">
                    <a:pos x="17" y="0"/>
                  </a:cxn>
                  <a:cxn ang="0">
                    <a:pos x="23" y="5"/>
                  </a:cxn>
                  <a:cxn ang="0">
                    <a:pos x="21" y="22"/>
                  </a:cxn>
                  <a:cxn ang="0">
                    <a:pos x="16" y="36"/>
                  </a:cxn>
                  <a:cxn ang="0">
                    <a:pos x="9" y="44"/>
                  </a:cxn>
                </a:cxnLst>
                <a:rect l="0" t="0" r="r" b="b"/>
                <a:pathLst>
                  <a:path w="23" h="44">
                    <a:moveTo>
                      <a:pt x="9" y="44"/>
                    </a:moveTo>
                    <a:lnTo>
                      <a:pt x="0" y="39"/>
                    </a:lnTo>
                    <a:lnTo>
                      <a:pt x="0" y="29"/>
                    </a:lnTo>
                    <a:lnTo>
                      <a:pt x="0" y="19"/>
                    </a:lnTo>
                    <a:lnTo>
                      <a:pt x="5" y="10"/>
                    </a:lnTo>
                    <a:lnTo>
                      <a:pt x="11" y="2"/>
                    </a:lnTo>
                    <a:lnTo>
                      <a:pt x="17" y="0"/>
                    </a:lnTo>
                    <a:lnTo>
                      <a:pt x="23" y="5"/>
                    </a:lnTo>
                    <a:lnTo>
                      <a:pt x="21" y="22"/>
                    </a:lnTo>
                    <a:lnTo>
                      <a:pt x="16" y="36"/>
                    </a:lnTo>
                    <a:lnTo>
                      <a:pt x="9" y="44"/>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889" name="Freeform 240"/>
              <p:cNvSpPr>
                <a:spLocks/>
              </p:cNvSpPr>
              <p:nvPr/>
            </p:nvSpPr>
            <p:spPr bwMode="auto">
              <a:xfrm>
                <a:off x="6796882" y="3543300"/>
                <a:ext cx="55563" cy="49212"/>
              </a:xfrm>
              <a:custGeom>
                <a:avLst/>
                <a:gdLst/>
                <a:ahLst/>
                <a:cxnLst>
                  <a:cxn ang="0">
                    <a:pos x="2" y="14"/>
                  </a:cxn>
                  <a:cxn ang="0">
                    <a:pos x="6" y="10"/>
                  </a:cxn>
                  <a:cxn ang="0">
                    <a:pos x="14" y="7"/>
                  </a:cxn>
                  <a:cxn ang="0">
                    <a:pos x="21" y="2"/>
                  </a:cxn>
                  <a:cxn ang="0">
                    <a:pos x="30" y="0"/>
                  </a:cxn>
                  <a:cxn ang="0">
                    <a:pos x="31" y="2"/>
                  </a:cxn>
                  <a:cxn ang="0">
                    <a:pos x="35" y="9"/>
                  </a:cxn>
                  <a:cxn ang="0">
                    <a:pos x="31" y="14"/>
                  </a:cxn>
                  <a:cxn ang="0">
                    <a:pos x="26" y="23"/>
                  </a:cxn>
                  <a:cxn ang="0">
                    <a:pos x="18" y="28"/>
                  </a:cxn>
                  <a:cxn ang="0">
                    <a:pos x="12" y="31"/>
                  </a:cxn>
                  <a:cxn ang="0">
                    <a:pos x="4" y="28"/>
                  </a:cxn>
                  <a:cxn ang="0">
                    <a:pos x="2" y="21"/>
                  </a:cxn>
                  <a:cxn ang="0">
                    <a:pos x="0" y="16"/>
                  </a:cxn>
                  <a:cxn ang="0">
                    <a:pos x="2" y="14"/>
                  </a:cxn>
                </a:cxnLst>
                <a:rect l="0" t="0" r="r" b="b"/>
                <a:pathLst>
                  <a:path w="35" h="31">
                    <a:moveTo>
                      <a:pt x="2" y="14"/>
                    </a:moveTo>
                    <a:lnTo>
                      <a:pt x="6" y="10"/>
                    </a:lnTo>
                    <a:lnTo>
                      <a:pt x="14" y="7"/>
                    </a:lnTo>
                    <a:lnTo>
                      <a:pt x="21" y="2"/>
                    </a:lnTo>
                    <a:lnTo>
                      <a:pt x="30" y="0"/>
                    </a:lnTo>
                    <a:lnTo>
                      <a:pt x="31" y="2"/>
                    </a:lnTo>
                    <a:lnTo>
                      <a:pt x="35" y="9"/>
                    </a:lnTo>
                    <a:lnTo>
                      <a:pt x="31" y="14"/>
                    </a:lnTo>
                    <a:lnTo>
                      <a:pt x="26" y="23"/>
                    </a:lnTo>
                    <a:lnTo>
                      <a:pt x="18" y="28"/>
                    </a:lnTo>
                    <a:lnTo>
                      <a:pt x="12" y="31"/>
                    </a:lnTo>
                    <a:lnTo>
                      <a:pt x="4" y="28"/>
                    </a:lnTo>
                    <a:lnTo>
                      <a:pt x="2" y="21"/>
                    </a:lnTo>
                    <a:lnTo>
                      <a:pt x="0" y="16"/>
                    </a:lnTo>
                    <a:lnTo>
                      <a:pt x="2" y="14"/>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890" name="Freeform 241"/>
              <p:cNvSpPr>
                <a:spLocks/>
              </p:cNvSpPr>
              <p:nvPr/>
            </p:nvSpPr>
            <p:spPr bwMode="auto">
              <a:xfrm>
                <a:off x="6549232" y="3467100"/>
                <a:ext cx="266700" cy="515937"/>
              </a:xfrm>
              <a:custGeom>
                <a:avLst/>
                <a:gdLst/>
                <a:ahLst/>
                <a:cxnLst>
                  <a:cxn ang="0">
                    <a:pos x="24" y="175"/>
                  </a:cxn>
                  <a:cxn ang="0">
                    <a:pos x="27" y="162"/>
                  </a:cxn>
                  <a:cxn ang="0">
                    <a:pos x="19" y="138"/>
                  </a:cxn>
                  <a:cxn ang="0">
                    <a:pos x="8" y="124"/>
                  </a:cxn>
                  <a:cxn ang="0">
                    <a:pos x="12" y="117"/>
                  </a:cxn>
                  <a:cxn ang="0">
                    <a:pos x="10" y="89"/>
                  </a:cxn>
                  <a:cxn ang="0">
                    <a:pos x="2" y="62"/>
                  </a:cxn>
                  <a:cxn ang="0">
                    <a:pos x="22" y="50"/>
                  </a:cxn>
                  <a:cxn ang="0">
                    <a:pos x="43" y="31"/>
                  </a:cxn>
                  <a:cxn ang="0">
                    <a:pos x="55" y="26"/>
                  </a:cxn>
                  <a:cxn ang="0">
                    <a:pos x="60" y="24"/>
                  </a:cxn>
                  <a:cxn ang="0">
                    <a:pos x="65" y="9"/>
                  </a:cxn>
                  <a:cxn ang="0">
                    <a:pos x="100" y="3"/>
                  </a:cxn>
                  <a:cxn ang="0">
                    <a:pos x="132" y="7"/>
                  </a:cxn>
                  <a:cxn ang="0">
                    <a:pos x="139" y="34"/>
                  </a:cxn>
                  <a:cxn ang="0">
                    <a:pos x="115" y="67"/>
                  </a:cxn>
                  <a:cxn ang="0">
                    <a:pos x="125" y="83"/>
                  </a:cxn>
                  <a:cxn ang="0">
                    <a:pos x="150" y="107"/>
                  </a:cxn>
                  <a:cxn ang="0">
                    <a:pos x="167" y="141"/>
                  </a:cxn>
                  <a:cxn ang="0">
                    <a:pos x="163" y="181"/>
                  </a:cxn>
                  <a:cxn ang="0">
                    <a:pos x="139" y="191"/>
                  </a:cxn>
                  <a:cxn ang="0">
                    <a:pos x="120" y="206"/>
                  </a:cxn>
                  <a:cxn ang="0">
                    <a:pos x="119" y="206"/>
                  </a:cxn>
                  <a:cxn ang="0">
                    <a:pos x="107" y="220"/>
                  </a:cxn>
                  <a:cxn ang="0">
                    <a:pos x="103" y="205"/>
                  </a:cxn>
                  <a:cxn ang="0">
                    <a:pos x="101" y="196"/>
                  </a:cxn>
                  <a:cxn ang="0">
                    <a:pos x="76" y="181"/>
                  </a:cxn>
                  <a:cxn ang="0">
                    <a:pos x="50" y="162"/>
                  </a:cxn>
                  <a:cxn ang="0">
                    <a:pos x="41" y="150"/>
                  </a:cxn>
                  <a:cxn ang="0">
                    <a:pos x="31" y="155"/>
                  </a:cxn>
                  <a:cxn ang="0">
                    <a:pos x="29" y="172"/>
                  </a:cxn>
                  <a:cxn ang="0">
                    <a:pos x="19" y="198"/>
                  </a:cxn>
                  <a:cxn ang="0">
                    <a:pos x="33" y="213"/>
                  </a:cxn>
                  <a:cxn ang="0">
                    <a:pos x="36" y="229"/>
                  </a:cxn>
                  <a:cxn ang="0">
                    <a:pos x="67" y="253"/>
                  </a:cxn>
                  <a:cxn ang="0">
                    <a:pos x="81" y="270"/>
                  </a:cxn>
                  <a:cxn ang="0">
                    <a:pos x="82" y="289"/>
                  </a:cxn>
                  <a:cxn ang="0">
                    <a:pos x="94" y="315"/>
                  </a:cxn>
                  <a:cxn ang="0">
                    <a:pos x="89" y="323"/>
                  </a:cxn>
                  <a:cxn ang="0">
                    <a:pos x="81" y="322"/>
                  </a:cxn>
                  <a:cxn ang="0">
                    <a:pos x="55" y="304"/>
                  </a:cxn>
                  <a:cxn ang="0">
                    <a:pos x="38" y="272"/>
                  </a:cxn>
                  <a:cxn ang="0">
                    <a:pos x="31" y="246"/>
                  </a:cxn>
                  <a:cxn ang="0">
                    <a:pos x="19" y="222"/>
                  </a:cxn>
                  <a:cxn ang="0">
                    <a:pos x="10" y="220"/>
                  </a:cxn>
                  <a:cxn ang="0">
                    <a:pos x="10" y="208"/>
                  </a:cxn>
                </a:cxnLst>
                <a:rect l="0" t="0" r="r" b="b"/>
                <a:pathLst>
                  <a:path w="168" h="325">
                    <a:moveTo>
                      <a:pt x="14" y="199"/>
                    </a:moveTo>
                    <a:lnTo>
                      <a:pt x="19" y="186"/>
                    </a:lnTo>
                    <a:lnTo>
                      <a:pt x="24" y="175"/>
                    </a:lnTo>
                    <a:lnTo>
                      <a:pt x="26" y="172"/>
                    </a:lnTo>
                    <a:lnTo>
                      <a:pt x="29" y="169"/>
                    </a:lnTo>
                    <a:lnTo>
                      <a:pt x="27" y="162"/>
                    </a:lnTo>
                    <a:lnTo>
                      <a:pt x="24" y="153"/>
                    </a:lnTo>
                    <a:lnTo>
                      <a:pt x="21" y="143"/>
                    </a:lnTo>
                    <a:lnTo>
                      <a:pt x="19" y="138"/>
                    </a:lnTo>
                    <a:lnTo>
                      <a:pt x="10" y="132"/>
                    </a:lnTo>
                    <a:lnTo>
                      <a:pt x="8" y="126"/>
                    </a:lnTo>
                    <a:lnTo>
                      <a:pt x="8" y="124"/>
                    </a:lnTo>
                    <a:lnTo>
                      <a:pt x="10" y="122"/>
                    </a:lnTo>
                    <a:lnTo>
                      <a:pt x="10" y="122"/>
                    </a:lnTo>
                    <a:lnTo>
                      <a:pt x="12" y="117"/>
                    </a:lnTo>
                    <a:lnTo>
                      <a:pt x="14" y="112"/>
                    </a:lnTo>
                    <a:lnTo>
                      <a:pt x="12" y="100"/>
                    </a:lnTo>
                    <a:lnTo>
                      <a:pt x="10" y="89"/>
                    </a:lnTo>
                    <a:lnTo>
                      <a:pt x="3" y="83"/>
                    </a:lnTo>
                    <a:lnTo>
                      <a:pt x="0" y="76"/>
                    </a:lnTo>
                    <a:lnTo>
                      <a:pt x="2" y="62"/>
                    </a:lnTo>
                    <a:lnTo>
                      <a:pt x="8" y="55"/>
                    </a:lnTo>
                    <a:lnTo>
                      <a:pt x="14" y="52"/>
                    </a:lnTo>
                    <a:lnTo>
                      <a:pt x="22" y="50"/>
                    </a:lnTo>
                    <a:lnTo>
                      <a:pt x="29" y="43"/>
                    </a:lnTo>
                    <a:lnTo>
                      <a:pt x="36" y="38"/>
                    </a:lnTo>
                    <a:lnTo>
                      <a:pt x="43" y="31"/>
                    </a:lnTo>
                    <a:lnTo>
                      <a:pt x="51" y="22"/>
                    </a:lnTo>
                    <a:lnTo>
                      <a:pt x="55" y="22"/>
                    </a:lnTo>
                    <a:lnTo>
                      <a:pt x="55" y="26"/>
                    </a:lnTo>
                    <a:lnTo>
                      <a:pt x="58" y="28"/>
                    </a:lnTo>
                    <a:lnTo>
                      <a:pt x="58" y="26"/>
                    </a:lnTo>
                    <a:lnTo>
                      <a:pt x="60" y="24"/>
                    </a:lnTo>
                    <a:lnTo>
                      <a:pt x="60" y="17"/>
                    </a:lnTo>
                    <a:lnTo>
                      <a:pt x="60" y="10"/>
                    </a:lnTo>
                    <a:lnTo>
                      <a:pt x="65" y="9"/>
                    </a:lnTo>
                    <a:lnTo>
                      <a:pt x="74" y="7"/>
                    </a:lnTo>
                    <a:lnTo>
                      <a:pt x="89" y="7"/>
                    </a:lnTo>
                    <a:lnTo>
                      <a:pt x="100" y="3"/>
                    </a:lnTo>
                    <a:lnTo>
                      <a:pt x="110" y="0"/>
                    </a:lnTo>
                    <a:lnTo>
                      <a:pt x="120" y="3"/>
                    </a:lnTo>
                    <a:lnTo>
                      <a:pt x="132" y="7"/>
                    </a:lnTo>
                    <a:lnTo>
                      <a:pt x="137" y="19"/>
                    </a:lnTo>
                    <a:lnTo>
                      <a:pt x="150" y="26"/>
                    </a:lnTo>
                    <a:lnTo>
                      <a:pt x="139" y="34"/>
                    </a:lnTo>
                    <a:lnTo>
                      <a:pt x="127" y="43"/>
                    </a:lnTo>
                    <a:lnTo>
                      <a:pt x="119" y="52"/>
                    </a:lnTo>
                    <a:lnTo>
                      <a:pt x="115" y="67"/>
                    </a:lnTo>
                    <a:lnTo>
                      <a:pt x="115" y="71"/>
                    </a:lnTo>
                    <a:lnTo>
                      <a:pt x="119" y="74"/>
                    </a:lnTo>
                    <a:lnTo>
                      <a:pt x="125" y="83"/>
                    </a:lnTo>
                    <a:lnTo>
                      <a:pt x="132" y="91"/>
                    </a:lnTo>
                    <a:lnTo>
                      <a:pt x="139" y="100"/>
                    </a:lnTo>
                    <a:lnTo>
                      <a:pt x="150" y="107"/>
                    </a:lnTo>
                    <a:lnTo>
                      <a:pt x="156" y="114"/>
                    </a:lnTo>
                    <a:lnTo>
                      <a:pt x="163" y="127"/>
                    </a:lnTo>
                    <a:lnTo>
                      <a:pt x="167" y="141"/>
                    </a:lnTo>
                    <a:lnTo>
                      <a:pt x="168" y="155"/>
                    </a:lnTo>
                    <a:lnTo>
                      <a:pt x="165" y="167"/>
                    </a:lnTo>
                    <a:lnTo>
                      <a:pt x="163" y="181"/>
                    </a:lnTo>
                    <a:lnTo>
                      <a:pt x="151" y="182"/>
                    </a:lnTo>
                    <a:lnTo>
                      <a:pt x="146" y="186"/>
                    </a:lnTo>
                    <a:lnTo>
                      <a:pt x="139" y="191"/>
                    </a:lnTo>
                    <a:lnTo>
                      <a:pt x="132" y="196"/>
                    </a:lnTo>
                    <a:lnTo>
                      <a:pt x="125" y="201"/>
                    </a:lnTo>
                    <a:lnTo>
                      <a:pt x="120" y="206"/>
                    </a:lnTo>
                    <a:lnTo>
                      <a:pt x="119" y="205"/>
                    </a:lnTo>
                    <a:lnTo>
                      <a:pt x="119" y="203"/>
                    </a:lnTo>
                    <a:lnTo>
                      <a:pt x="119" y="206"/>
                    </a:lnTo>
                    <a:lnTo>
                      <a:pt x="119" y="208"/>
                    </a:lnTo>
                    <a:lnTo>
                      <a:pt x="113" y="215"/>
                    </a:lnTo>
                    <a:lnTo>
                      <a:pt x="107" y="220"/>
                    </a:lnTo>
                    <a:lnTo>
                      <a:pt x="103" y="215"/>
                    </a:lnTo>
                    <a:lnTo>
                      <a:pt x="103" y="212"/>
                    </a:lnTo>
                    <a:lnTo>
                      <a:pt x="103" y="205"/>
                    </a:lnTo>
                    <a:lnTo>
                      <a:pt x="105" y="203"/>
                    </a:lnTo>
                    <a:lnTo>
                      <a:pt x="101" y="199"/>
                    </a:lnTo>
                    <a:lnTo>
                      <a:pt x="101" y="196"/>
                    </a:lnTo>
                    <a:lnTo>
                      <a:pt x="89" y="193"/>
                    </a:lnTo>
                    <a:lnTo>
                      <a:pt x="84" y="186"/>
                    </a:lnTo>
                    <a:lnTo>
                      <a:pt x="76" y="181"/>
                    </a:lnTo>
                    <a:lnTo>
                      <a:pt x="72" y="172"/>
                    </a:lnTo>
                    <a:lnTo>
                      <a:pt x="60" y="165"/>
                    </a:lnTo>
                    <a:lnTo>
                      <a:pt x="50" y="162"/>
                    </a:lnTo>
                    <a:lnTo>
                      <a:pt x="48" y="158"/>
                    </a:lnTo>
                    <a:lnTo>
                      <a:pt x="48" y="155"/>
                    </a:lnTo>
                    <a:lnTo>
                      <a:pt x="41" y="150"/>
                    </a:lnTo>
                    <a:lnTo>
                      <a:pt x="34" y="150"/>
                    </a:lnTo>
                    <a:lnTo>
                      <a:pt x="31" y="150"/>
                    </a:lnTo>
                    <a:lnTo>
                      <a:pt x="31" y="155"/>
                    </a:lnTo>
                    <a:lnTo>
                      <a:pt x="31" y="158"/>
                    </a:lnTo>
                    <a:lnTo>
                      <a:pt x="33" y="165"/>
                    </a:lnTo>
                    <a:lnTo>
                      <a:pt x="29" y="172"/>
                    </a:lnTo>
                    <a:lnTo>
                      <a:pt x="26" y="181"/>
                    </a:lnTo>
                    <a:lnTo>
                      <a:pt x="21" y="187"/>
                    </a:lnTo>
                    <a:lnTo>
                      <a:pt x="19" y="198"/>
                    </a:lnTo>
                    <a:lnTo>
                      <a:pt x="21" y="205"/>
                    </a:lnTo>
                    <a:lnTo>
                      <a:pt x="27" y="210"/>
                    </a:lnTo>
                    <a:lnTo>
                      <a:pt x="33" y="213"/>
                    </a:lnTo>
                    <a:lnTo>
                      <a:pt x="36" y="222"/>
                    </a:lnTo>
                    <a:lnTo>
                      <a:pt x="34" y="222"/>
                    </a:lnTo>
                    <a:lnTo>
                      <a:pt x="36" y="229"/>
                    </a:lnTo>
                    <a:lnTo>
                      <a:pt x="41" y="237"/>
                    </a:lnTo>
                    <a:lnTo>
                      <a:pt x="53" y="244"/>
                    </a:lnTo>
                    <a:lnTo>
                      <a:pt x="67" y="253"/>
                    </a:lnTo>
                    <a:lnTo>
                      <a:pt x="72" y="258"/>
                    </a:lnTo>
                    <a:lnTo>
                      <a:pt x="77" y="263"/>
                    </a:lnTo>
                    <a:lnTo>
                      <a:pt x="81" y="270"/>
                    </a:lnTo>
                    <a:lnTo>
                      <a:pt x="84" y="280"/>
                    </a:lnTo>
                    <a:lnTo>
                      <a:pt x="82" y="284"/>
                    </a:lnTo>
                    <a:lnTo>
                      <a:pt x="82" y="289"/>
                    </a:lnTo>
                    <a:lnTo>
                      <a:pt x="86" y="299"/>
                    </a:lnTo>
                    <a:lnTo>
                      <a:pt x="93" y="308"/>
                    </a:lnTo>
                    <a:lnTo>
                      <a:pt x="94" y="315"/>
                    </a:lnTo>
                    <a:lnTo>
                      <a:pt x="96" y="323"/>
                    </a:lnTo>
                    <a:lnTo>
                      <a:pt x="93" y="323"/>
                    </a:lnTo>
                    <a:lnTo>
                      <a:pt x="89" y="323"/>
                    </a:lnTo>
                    <a:lnTo>
                      <a:pt x="88" y="323"/>
                    </a:lnTo>
                    <a:lnTo>
                      <a:pt x="86" y="325"/>
                    </a:lnTo>
                    <a:lnTo>
                      <a:pt x="81" y="322"/>
                    </a:lnTo>
                    <a:lnTo>
                      <a:pt x="77" y="320"/>
                    </a:lnTo>
                    <a:lnTo>
                      <a:pt x="65" y="313"/>
                    </a:lnTo>
                    <a:lnTo>
                      <a:pt x="55" y="304"/>
                    </a:lnTo>
                    <a:lnTo>
                      <a:pt x="46" y="294"/>
                    </a:lnTo>
                    <a:lnTo>
                      <a:pt x="43" y="284"/>
                    </a:lnTo>
                    <a:lnTo>
                      <a:pt x="38" y="272"/>
                    </a:lnTo>
                    <a:lnTo>
                      <a:pt x="36" y="263"/>
                    </a:lnTo>
                    <a:lnTo>
                      <a:pt x="33" y="253"/>
                    </a:lnTo>
                    <a:lnTo>
                      <a:pt x="31" y="246"/>
                    </a:lnTo>
                    <a:lnTo>
                      <a:pt x="27" y="237"/>
                    </a:lnTo>
                    <a:lnTo>
                      <a:pt x="24" y="230"/>
                    </a:lnTo>
                    <a:lnTo>
                      <a:pt x="19" y="222"/>
                    </a:lnTo>
                    <a:lnTo>
                      <a:pt x="15" y="220"/>
                    </a:lnTo>
                    <a:lnTo>
                      <a:pt x="12" y="220"/>
                    </a:lnTo>
                    <a:lnTo>
                      <a:pt x="10" y="220"/>
                    </a:lnTo>
                    <a:lnTo>
                      <a:pt x="8" y="218"/>
                    </a:lnTo>
                    <a:lnTo>
                      <a:pt x="10" y="218"/>
                    </a:lnTo>
                    <a:lnTo>
                      <a:pt x="10" y="208"/>
                    </a:lnTo>
                    <a:lnTo>
                      <a:pt x="12" y="199"/>
                    </a:lnTo>
                    <a:lnTo>
                      <a:pt x="14" y="199"/>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891" name="Freeform 242"/>
              <p:cNvSpPr>
                <a:spLocks/>
              </p:cNvSpPr>
              <p:nvPr/>
            </p:nvSpPr>
            <p:spPr bwMode="auto">
              <a:xfrm>
                <a:off x="6723857" y="4048125"/>
                <a:ext cx="34925" cy="36512"/>
              </a:xfrm>
              <a:custGeom>
                <a:avLst/>
                <a:gdLst/>
                <a:ahLst/>
                <a:cxnLst>
                  <a:cxn ang="0">
                    <a:pos x="14" y="19"/>
                  </a:cxn>
                  <a:cxn ang="0">
                    <a:pos x="10" y="16"/>
                  </a:cxn>
                  <a:cxn ang="0">
                    <a:pos x="9" y="12"/>
                  </a:cxn>
                  <a:cxn ang="0">
                    <a:pos x="3" y="9"/>
                  </a:cxn>
                  <a:cxn ang="0">
                    <a:pos x="0" y="7"/>
                  </a:cxn>
                  <a:cxn ang="0">
                    <a:pos x="3" y="2"/>
                  </a:cxn>
                  <a:cxn ang="0">
                    <a:pos x="10" y="0"/>
                  </a:cxn>
                  <a:cxn ang="0">
                    <a:pos x="14" y="11"/>
                  </a:cxn>
                  <a:cxn ang="0">
                    <a:pos x="22" y="17"/>
                  </a:cxn>
                  <a:cxn ang="0">
                    <a:pos x="22" y="19"/>
                  </a:cxn>
                  <a:cxn ang="0">
                    <a:pos x="22" y="23"/>
                  </a:cxn>
                  <a:cxn ang="0">
                    <a:pos x="21" y="23"/>
                  </a:cxn>
                  <a:cxn ang="0">
                    <a:pos x="19" y="23"/>
                  </a:cxn>
                  <a:cxn ang="0">
                    <a:pos x="15" y="21"/>
                  </a:cxn>
                  <a:cxn ang="0">
                    <a:pos x="14" y="19"/>
                  </a:cxn>
                </a:cxnLst>
                <a:rect l="0" t="0" r="r" b="b"/>
                <a:pathLst>
                  <a:path w="22" h="23">
                    <a:moveTo>
                      <a:pt x="14" y="19"/>
                    </a:moveTo>
                    <a:lnTo>
                      <a:pt x="10" y="16"/>
                    </a:lnTo>
                    <a:lnTo>
                      <a:pt x="9" y="12"/>
                    </a:lnTo>
                    <a:lnTo>
                      <a:pt x="3" y="9"/>
                    </a:lnTo>
                    <a:lnTo>
                      <a:pt x="0" y="7"/>
                    </a:lnTo>
                    <a:lnTo>
                      <a:pt x="3" y="2"/>
                    </a:lnTo>
                    <a:lnTo>
                      <a:pt x="10" y="0"/>
                    </a:lnTo>
                    <a:lnTo>
                      <a:pt x="14" y="11"/>
                    </a:lnTo>
                    <a:lnTo>
                      <a:pt x="22" y="17"/>
                    </a:lnTo>
                    <a:lnTo>
                      <a:pt x="22" y="19"/>
                    </a:lnTo>
                    <a:lnTo>
                      <a:pt x="22" y="23"/>
                    </a:lnTo>
                    <a:lnTo>
                      <a:pt x="21" y="23"/>
                    </a:lnTo>
                    <a:lnTo>
                      <a:pt x="19" y="23"/>
                    </a:lnTo>
                    <a:lnTo>
                      <a:pt x="15" y="21"/>
                    </a:lnTo>
                    <a:lnTo>
                      <a:pt x="14" y="19"/>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892" name="Freeform 243"/>
              <p:cNvSpPr>
                <a:spLocks/>
              </p:cNvSpPr>
              <p:nvPr/>
            </p:nvSpPr>
            <p:spPr bwMode="auto">
              <a:xfrm>
                <a:off x="6781007" y="4075113"/>
                <a:ext cx="15875" cy="14287"/>
              </a:xfrm>
              <a:custGeom>
                <a:avLst/>
                <a:gdLst/>
                <a:ahLst/>
                <a:cxnLst>
                  <a:cxn ang="0">
                    <a:pos x="0" y="0"/>
                  </a:cxn>
                  <a:cxn ang="0">
                    <a:pos x="2" y="0"/>
                  </a:cxn>
                  <a:cxn ang="0">
                    <a:pos x="5" y="0"/>
                  </a:cxn>
                  <a:cxn ang="0">
                    <a:pos x="7" y="0"/>
                  </a:cxn>
                  <a:cxn ang="0">
                    <a:pos x="10" y="2"/>
                  </a:cxn>
                  <a:cxn ang="0">
                    <a:pos x="7" y="6"/>
                  </a:cxn>
                  <a:cxn ang="0">
                    <a:pos x="4" y="9"/>
                  </a:cxn>
                  <a:cxn ang="0">
                    <a:pos x="0" y="6"/>
                  </a:cxn>
                  <a:cxn ang="0">
                    <a:pos x="0" y="2"/>
                  </a:cxn>
                  <a:cxn ang="0">
                    <a:pos x="0" y="0"/>
                  </a:cxn>
                </a:cxnLst>
                <a:rect l="0" t="0" r="r" b="b"/>
                <a:pathLst>
                  <a:path w="10" h="9">
                    <a:moveTo>
                      <a:pt x="0" y="0"/>
                    </a:moveTo>
                    <a:lnTo>
                      <a:pt x="2" y="0"/>
                    </a:lnTo>
                    <a:lnTo>
                      <a:pt x="5" y="0"/>
                    </a:lnTo>
                    <a:lnTo>
                      <a:pt x="7" y="0"/>
                    </a:lnTo>
                    <a:lnTo>
                      <a:pt x="10" y="2"/>
                    </a:lnTo>
                    <a:lnTo>
                      <a:pt x="7" y="6"/>
                    </a:lnTo>
                    <a:lnTo>
                      <a:pt x="4" y="9"/>
                    </a:lnTo>
                    <a:lnTo>
                      <a:pt x="0" y="6"/>
                    </a:lnTo>
                    <a:lnTo>
                      <a:pt x="0" y="2"/>
                    </a:lnTo>
                    <a:lnTo>
                      <a:pt x="0" y="0"/>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893" name="Freeform 244"/>
              <p:cNvSpPr>
                <a:spLocks/>
              </p:cNvSpPr>
              <p:nvPr/>
            </p:nvSpPr>
            <p:spPr bwMode="auto">
              <a:xfrm>
                <a:off x="6576219" y="4040188"/>
                <a:ext cx="14288" cy="22225"/>
              </a:xfrm>
              <a:custGeom>
                <a:avLst/>
                <a:gdLst/>
                <a:ahLst/>
                <a:cxnLst>
                  <a:cxn ang="0">
                    <a:pos x="2" y="0"/>
                  </a:cxn>
                  <a:cxn ang="0">
                    <a:pos x="7" y="5"/>
                  </a:cxn>
                  <a:cxn ang="0">
                    <a:pos x="9" y="14"/>
                  </a:cxn>
                  <a:cxn ang="0">
                    <a:pos x="4" y="9"/>
                  </a:cxn>
                  <a:cxn ang="0">
                    <a:pos x="0" y="2"/>
                  </a:cxn>
                  <a:cxn ang="0">
                    <a:pos x="0" y="0"/>
                  </a:cxn>
                  <a:cxn ang="0">
                    <a:pos x="4" y="0"/>
                  </a:cxn>
                  <a:cxn ang="0">
                    <a:pos x="4" y="2"/>
                  </a:cxn>
                  <a:cxn ang="0">
                    <a:pos x="2" y="0"/>
                  </a:cxn>
                </a:cxnLst>
                <a:rect l="0" t="0" r="r" b="b"/>
                <a:pathLst>
                  <a:path w="9" h="14">
                    <a:moveTo>
                      <a:pt x="2" y="0"/>
                    </a:moveTo>
                    <a:lnTo>
                      <a:pt x="7" y="5"/>
                    </a:lnTo>
                    <a:lnTo>
                      <a:pt x="9" y="14"/>
                    </a:lnTo>
                    <a:lnTo>
                      <a:pt x="4" y="9"/>
                    </a:lnTo>
                    <a:lnTo>
                      <a:pt x="0" y="2"/>
                    </a:lnTo>
                    <a:lnTo>
                      <a:pt x="0" y="0"/>
                    </a:lnTo>
                    <a:lnTo>
                      <a:pt x="4" y="0"/>
                    </a:lnTo>
                    <a:lnTo>
                      <a:pt x="4" y="2"/>
                    </a:lnTo>
                    <a:lnTo>
                      <a:pt x="2" y="0"/>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894" name="Freeform 245"/>
              <p:cNvSpPr>
                <a:spLocks/>
              </p:cNvSpPr>
              <p:nvPr/>
            </p:nvSpPr>
            <p:spPr bwMode="auto">
              <a:xfrm>
                <a:off x="6546057" y="3990975"/>
                <a:ext cx="15875" cy="19050"/>
              </a:xfrm>
              <a:custGeom>
                <a:avLst/>
                <a:gdLst/>
                <a:ahLst/>
                <a:cxnLst>
                  <a:cxn ang="0">
                    <a:pos x="4" y="0"/>
                  </a:cxn>
                  <a:cxn ang="0">
                    <a:pos x="9" y="5"/>
                  </a:cxn>
                  <a:cxn ang="0">
                    <a:pos x="10" y="12"/>
                  </a:cxn>
                  <a:cxn ang="0">
                    <a:pos x="5" y="7"/>
                  </a:cxn>
                  <a:cxn ang="0">
                    <a:pos x="2" y="0"/>
                  </a:cxn>
                  <a:cxn ang="0">
                    <a:pos x="0" y="0"/>
                  </a:cxn>
                  <a:cxn ang="0">
                    <a:pos x="4" y="0"/>
                  </a:cxn>
                </a:cxnLst>
                <a:rect l="0" t="0" r="r" b="b"/>
                <a:pathLst>
                  <a:path w="10" h="12">
                    <a:moveTo>
                      <a:pt x="4" y="0"/>
                    </a:moveTo>
                    <a:lnTo>
                      <a:pt x="9" y="5"/>
                    </a:lnTo>
                    <a:lnTo>
                      <a:pt x="10" y="12"/>
                    </a:lnTo>
                    <a:lnTo>
                      <a:pt x="5" y="7"/>
                    </a:lnTo>
                    <a:lnTo>
                      <a:pt x="2" y="0"/>
                    </a:lnTo>
                    <a:lnTo>
                      <a:pt x="0" y="0"/>
                    </a:lnTo>
                    <a:lnTo>
                      <a:pt x="4" y="0"/>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895" name="Freeform 246"/>
              <p:cNvSpPr>
                <a:spLocks/>
              </p:cNvSpPr>
              <p:nvPr/>
            </p:nvSpPr>
            <p:spPr bwMode="auto">
              <a:xfrm>
                <a:off x="7284244" y="3205163"/>
                <a:ext cx="50800" cy="68262"/>
              </a:xfrm>
              <a:custGeom>
                <a:avLst/>
                <a:gdLst/>
                <a:ahLst/>
                <a:cxnLst>
                  <a:cxn ang="0">
                    <a:pos x="12" y="26"/>
                  </a:cxn>
                  <a:cxn ang="0">
                    <a:pos x="15" y="17"/>
                  </a:cxn>
                  <a:cxn ang="0">
                    <a:pos x="10" y="14"/>
                  </a:cxn>
                  <a:cxn ang="0">
                    <a:pos x="10" y="12"/>
                  </a:cxn>
                  <a:cxn ang="0">
                    <a:pos x="10" y="14"/>
                  </a:cxn>
                  <a:cxn ang="0">
                    <a:pos x="10" y="15"/>
                  </a:cxn>
                  <a:cxn ang="0">
                    <a:pos x="6" y="15"/>
                  </a:cxn>
                  <a:cxn ang="0">
                    <a:pos x="5" y="17"/>
                  </a:cxn>
                  <a:cxn ang="0">
                    <a:pos x="0" y="15"/>
                  </a:cxn>
                  <a:cxn ang="0">
                    <a:pos x="0" y="12"/>
                  </a:cxn>
                  <a:cxn ang="0">
                    <a:pos x="1" y="7"/>
                  </a:cxn>
                  <a:cxn ang="0">
                    <a:pos x="6" y="3"/>
                  </a:cxn>
                  <a:cxn ang="0">
                    <a:pos x="10" y="0"/>
                  </a:cxn>
                  <a:cxn ang="0">
                    <a:pos x="15" y="0"/>
                  </a:cxn>
                  <a:cxn ang="0">
                    <a:pos x="20" y="2"/>
                  </a:cxn>
                  <a:cxn ang="0">
                    <a:pos x="27" y="3"/>
                  </a:cxn>
                  <a:cxn ang="0">
                    <a:pos x="27" y="5"/>
                  </a:cxn>
                  <a:cxn ang="0">
                    <a:pos x="29" y="9"/>
                  </a:cxn>
                  <a:cxn ang="0">
                    <a:pos x="32" y="14"/>
                  </a:cxn>
                  <a:cxn ang="0">
                    <a:pos x="32" y="15"/>
                  </a:cxn>
                  <a:cxn ang="0">
                    <a:pos x="32" y="17"/>
                  </a:cxn>
                  <a:cxn ang="0">
                    <a:pos x="31" y="17"/>
                  </a:cxn>
                  <a:cxn ang="0">
                    <a:pos x="29" y="17"/>
                  </a:cxn>
                  <a:cxn ang="0">
                    <a:pos x="25" y="24"/>
                  </a:cxn>
                  <a:cxn ang="0">
                    <a:pos x="24" y="33"/>
                  </a:cxn>
                  <a:cxn ang="0">
                    <a:pos x="18" y="39"/>
                  </a:cxn>
                  <a:cxn ang="0">
                    <a:pos x="15" y="43"/>
                  </a:cxn>
                  <a:cxn ang="0">
                    <a:pos x="15" y="39"/>
                  </a:cxn>
                  <a:cxn ang="0">
                    <a:pos x="15" y="38"/>
                  </a:cxn>
                  <a:cxn ang="0">
                    <a:pos x="15" y="41"/>
                  </a:cxn>
                  <a:cxn ang="0">
                    <a:pos x="8" y="36"/>
                  </a:cxn>
                  <a:cxn ang="0">
                    <a:pos x="6" y="33"/>
                  </a:cxn>
                  <a:cxn ang="0">
                    <a:pos x="8" y="29"/>
                  </a:cxn>
                  <a:cxn ang="0">
                    <a:pos x="12" y="26"/>
                  </a:cxn>
                </a:cxnLst>
                <a:rect l="0" t="0" r="r" b="b"/>
                <a:pathLst>
                  <a:path w="32" h="43">
                    <a:moveTo>
                      <a:pt x="12" y="26"/>
                    </a:moveTo>
                    <a:lnTo>
                      <a:pt x="15" y="17"/>
                    </a:lnTo>
                    <a:lnTo>
                      <a:pt x="10" y="14"/>
                    </a:lnTo>
                    <a:lnTo>
                      <a:pt x="10" y="12"/>
                    </a:lnTo>
                    <a:lnTo>
                      <a:pt x="10" y="14"/>
                    </a:lnTo>
                    <a:lnTo>
                      <a:pt x="10" y="15"/>
                    </a:lnTo>
                    <a:lnTo>
                      <a:pt x="6" y="15"/>
                    </a:lnTo>
                    <a:lnTo>
                      <a:pt x="5" y="17"/>
                    </a:lnTo>
                    <a:lnTo>
                      <a:pt x="0" y="15"/>
                    </a:lnTo>
                    <a:lnTo>
                      <a:pt x="0" y="12"/>
                    </a:lnTo>
                    <a:lnTo>
                      <a:pt x="1" y="7"/>
                    </a:lnTo>
                    <a:lnTo>
                      <a:pt x="6" y="3"/>
                    </a:lnTo>
                    <a:lnTo>
                      <a:pt x="10" y="0"/>
                    </a:lnTo>
                    <a:lnTo>
                      <a:pt x="15" y="0"/>
                    </a:lnTo>
                    <a:lnTo>
                      <a:pt x="20" y="2"/>
                    </a:lnTo>
                    <a:lnTo>
                      <a:pt x="27" y="3"/>
                    </a:lnTo>
                    <a:lnTo>
                      <a:pt x="27" y="5"/>
                    </a:lnTo>
                    <a:lnTo>
                      <a:pt x="29" y="9"/>
                    </a:lnTo>
                    <a:lnTo>
                      <a:pt x="32" y="14"/>
                    </a:lnTo>
                    <a:lnTo>
                      <a:pt x="32" y="15"/>
                    </a:lnTo>
                    <a:lnTo>
                      <a:pt x="32" y="17"/>
                    </a:lnTo>
                    <a:lnTo>
                      <a:pt x="31" y="17"/>
                    </a:lnTo>
                    <a:lnTo>
                      <a:pt x="29" y="17"/>
                    </a:lnTo>
                    <a:lnTo>
                      <a:pt x="25" y="24"/>
                    </a:lnTo>
                    <a:lnTo>
                      <a:pt x="24" y="33"/>
                    </a:lnTo>
                    <a:lnTo>
                      <a:pt x="18" y="39"/>
                    </a:lnTo>
                    <a:lnTo>
                      <a:pt x="15" y="43"/>
                    </a:lnTo>
                    <a:lnTo>
                      <a:pt x="15" y="39"/>
                    </a:lnTo>
                    <a:lnTo>
                      <a:pt x="15" y="38"/>
                    </a:lnTo>
                    <a:lnTo>
                      <a:pt x="15" y="41"/>
                    </a:lnTo>
                    <a:lnTo>
                      <a:pt x="8" y="36"/>
                    </a:lnTo>
                    <a:lnTo>
                      <a:pt x="6" y="33"/>
                    </a:lnTo>
                    <a:lnTo>
                      <a:pt x="8" y="29"/>
                    </a:lnTo>
                    <a:lnTo>
                      <a:pt x="12" y="26"/>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896" name="Freeform 247"/>
              <p:cNvSpPr>
                <a:spLocks/>
              </p:cNvSpPr>
              <p:nvPr/>
            </p:nvSpPr>
            <p:spPr bwMode="auto">
              <a:xfrm>
                <a:off x="7346157" y="3189288"/>
                <a:ext cx="49213" cy="42862"/>
              </a:xfrm>
              <a:custGeom>
                <a:avLst/>
                <a:gdLst/>
                <a:ahLst/>
                <a:cxnLst>
                  <a:cxn ang="0">
                    <a:pos x="26" y="17"/>
                  </a:cxn>
                  <a:cxn ang="0">
                    <a:pos x="21" y="15"/>
                  </a:cxn>
                  <a:cxn ang="0">
                    <a:pos x="19" y="13"/>
                  </a:cxn>
                  <a:cxn ang="0">
                    <a:pos x="12" y="22"/>
                  </a:cxn>
                  <a:cxn ang="0">
                    <a:pos x="7" y="27"/>
                  </a:cxn>
                  <a:cxn ang="0">
                    <a:pos x="4" y="24"/>
                  </a:cxn>
                  <a:cxn ang="0">
                    <a:pos x="4" y="19"/>
                  </a:cxn>
                  <a:cxn ang="0">
                    <a:pos x="0" y="15"/>
                  </a:cxn>
                  <a:cxn ang="0">
                    <a:pos x="0" y="13"/>
                  </a:cxn>
                  <a:cxn ang="0">
                    <a:pos x="4" y="10"/>
                  </a:cxn>
                  <a:cxn ang="0">
                    <a:pos x="9" y="7"/>
                  </a:cxn>
                  <a:cxn ang="0">
                    <a:pos x="17" y="3"/>
                  </a:cxn>
                  <a:cxn ang="0">
                    <a:pos x="26" y="0"/>
                  </a:cxn>
                  <a:cxn ang="0">
                    <a:pos x="31" y="1"/>
                  </a:cxn>
                  <a:cxn ang="0">
                    <a:pos x="31" y="8"/>
                  </a:cxn>
                  <a:cxn ang="0">
                    <a:pos x="28" y="13"/>
                  </a:cxn>
                  <a:cxn ang="0">
                    <a:pos x="26" y="17"/>
                  </a:cxn>
                </a:cxnLst>
                <a:rect l="0" t="0" r="r" b="b"/>
                <a:pathLst>
                  <a:path w="31" h="27">
                    <a:moveTo>
                      <a:pt x="26" y="17"/>
                    </a:moveTo>
                    <a:lnTo>
                      <a:pt x="21" y="15"/>
                    </a:lnTo>
                    <a:lnTo>
                      <a:pt x="19" y="13"/>
                    </a:lnTo>
                    <a:lnTo>
                      <a:pt x="12" y="22"/>
                    </a:lnTo>
                    <a:lnTo>
                      <a:pt x="7" y="27"/>
                    </a:lnTo>
                    <a:lnTo>
                      <a:pt x="4" y="24"/>
                    </a:lnTo>
                    <a:lnTo>
                      <a:pt x="4" y="19"/>
                    </a:lnTo>
                    <a:lnTo>
                      <a:pt x="0" y="15"/>
                    </a:lnTo>
                    <a:lnTo>
                      <a:pt x="0" y="13"/>
                    </a:lnTo>
                    <a:lnTo>
                      <a:pt x="4" y="10"/>
                    </a:lnTo>
                    <a:lnTo>
                      <a:pt x="9" y="7"/>
                    </a:lnTo>
                    <a:lnTo>
                      <a:pt x="17" y="3"/>
                    </a:lnTo>
                    <a:lnTo>
                      <a:pt x="26" y="0"/>
                    </a:lnTo>
                    <a:lnTo>
                      <a:pt x="31" y="1"/>
                    </a:lnTo>
                    <a:lnTo>
                      <a:pt x="31" y="8"/>
                    </a:lnTo>
                    <a:lnTo>
                      <a:pt x="28" y="13"/>
                    </a:lnTo>
                    <a:lnTo>
                      <a:pt x="26" y="17"/>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897" name="Freeform 248"/>
              <p:cNvSpPr>
                <a:spLocks/>
              </p:cNvSpPr>
              <p:nvPr/>
            </p:nvSpPr>
            <p:spPr bwMode="auto">
              <a:xfrm>
                <a:off x="7312819" y="3003550"/>
                <a:ext cx="257175" cy="209550"/>
              </a:xfrm>
              <a:custGeom>
                <a:avLst/>
                <a:gdLst/>
                <a:ahLst/>
                <a:cxnLst>
                  <a:cxn ang="0">
                    <a:pos x="62" y="125"/>
                  </a:cxn>
                  <a:cxn ang="0">
                    <a:pos x="62" y="118"/>
                  </a:cxn>
                  <a:cxn ang="0">
                    <a:pos x="56" y="111"/>
                  </a:cxn>
                  <a:cxn ang="0">
                    <a:pos x="45" y="111"/>
                  </a:cxn>
                  <a:cxn ang="0">
                    <a:pos x="38" y="113"/>
                  </a:cxn>
                  <a:cxn ang="0">
                    <a:pos x="21" y="120"/>
                  </a:cxn>
                  <a:cxn ang="0">
                    <a:pos x="2" y="122"/>
                  </a:cxn>
                  <a:cxn ang="0">
                    <a:pos x="2" y="118"/>
                  </a:cxn>
                  <a:cxn ang="0">
                    <a:pos x="13" y="110"/>
                  </a:cxn>
                  <a:cxn ang="0">
                    <a:pos x="25" y="98"/>
                  </a:cxn>
                  <a:cxn ang="0">
                    <a:pos x="43" y="98"/>
                  </a:cxn>
                  <a:cxn ang="0">
                    <a:pos x="57" y="98"/>
                  </a:cxn>
                  <a:cxn ang="0">
                    <a:pos x="69" y="94"/>
                  </a:cxn>
                  <a:cxn ang="0">
                    <a:pos x="78" y="84"/>
                  </a:cxn>
                  <a:cxn ang="0">
                    <a:pos x="86" y="75"/>
                  </a:cxn>
                  <a:cxn ang="0">
                    <a:pos x="88" y="70"/>
                  </a:cxn>
                  <a:cxn ang="0">
                    <a:pos x="88" y="75"/>
                  </a:cxn>
                  <a:cxn ang="0">
                    <a:pos x="99" y="74"/>
                  </a:cxn>
                  <a:cxn ang="0">
                    <a:pos x="114" y="63"/>
                  </a:cxn>
                  <a:cxn ang="0">
                    <a:pos x="131" y="41"/>
                  </a:cxn>
                  <a:cxn ang="0">
                    <a:pos x="133" y="25"/>
                  </a:cxn>
                  <a:cxn ang="0">
                    <a:pos x="131" y="15"/>
                  </a:cxn>
                  <a:cxn ang="0">
                    <a:pos x="138" y="5"/>
                  </a:cxn>
                  <a:cxn ang="0">
                    <a:pos x="143" y="5"/>
                  </a:cxn>
                  <a:cxn ang="0">
                    <a:pos x="148" y="5"/>
                  </a:cxn>
                  <a:cxn ang="0">
                    <a:pos x="147" y="0"/>
                  </a:cxn>
                  <a:cxn ang="0">
                    <a:pos x="154" y="3"/>
                  </a:cxn>
                  <a:cxn ang="0">
                    <a:pos x="155" y="13"/>
                  </a:cxn>
                  <a:cxn ang="0">
                    <a:pos x="162" y="31"/>
                  </a:cxn>
                  <a:cxn ang="0">
                    <a:pos x="155" y="46"/>
                  </a:cxn>
                  <a:cxn ang="0">
                    <a:pos x="155" y="50"/>
                  </a:cxn>
                  <a:cxn ang="0">
                    <a:pos x="150" y="51"/>
                  </a:cxn>
                  <a:cxn ang="0">
                    <a:pos x="145" y="60"/>
                  </a:cxn>
                  <a:cxn ang="0">
                    <a:pos x="147" y="74"/>
                  </a:cxn>
                  <a:cxn ang="0">
                    <a:pos x="142" y="87"/>
                  </a:cxn>
                  <a:cxn ang="0">
                    <a:pos x="143" y="98"/>
                  </a:cxn>
                  <a:cxn ang="0">
                    <a:pos x="131" y="108"/>
                  </a:cxn>
                  <a:cxn ang="0">
                    <a:pos x="131" y="99"/>
                  </a:cxn>
                  <a:cxn ang="0">
                    <a:pos x="117" y="111"/>
                  </a:cxn>
                  <a:cxn ang="0">
                    <a:pos x="111" y="110"/>
                  </a:cxn>
                  <a:cxn ang="0">
                    <a:pos x="100" y="115"/>
                  </a:cxn>
                  <a:cxn ang="0">
                    <a:pos x="85" y="106"/>
                  </a:cxn>
                  <a:cxn ang="0">
                    <a:pos x="83" y="110"/>
                  </a:cxn>
                  <a:cxn ang="0">
                    <a:pos x="88" y="118"/>
                  </a:cxn>
                  <a:cxn ang="0">
                    <a:pos x="83" y="118"/>
                  </a:cxn>
                  <a:cxn ang="0">
                    <a:pos x="71" y="132"/>
                  </a:cxn>
                  <a:cxn ang="0">
                    <a:pos x="62" y="127"/>
                  </a:cxn>
                </a:cxnLst>
                <a:rect l="0" t="0" r="r" b="b"/>
                <a:pathLst>
                  <a:path w="162" h="132">
                    <a:moveTo>
                      <a:pt x="62" y="127"/>
                    </a:moveTo>
                    <a:lnTo>
                      <a:pt x="62" y="125"/>
                    </a:lnTo>
                    <a:lnTo>
                      <a:pt x="62" y="124"/>
                    </a:lnTo>
                    <a:lnTo>
                      <a:pt x="62" y="118"/>
                    </a:lnTo>
                    <a:lnTo>
                      <a:pt x="64" y="115"/>
                    </a:lnTo>
                    <a:lnTo>
                      <a:pt x="56" y="111"/>
                    </a:lnTo>
                    <a:lnTo>
                      <a:pt x="49" y="110"/>
                    </a:lnTo>
                    <a:lnTo>
                      <a:pt x="45" y="111"/>
                    </a:lnTo>
                    <a:lnTo>
                      <a:pt x="45" y="113"/>
                    </a:lnTo>
                    <a:lnTo>
                      <a:pt x="38" y="113"/>
                    </a:lnTo>
                    <a:lnTo>
                      <a:pt x="33" y="115"/>
                    </a:lnTo>
                    <a:lnTo>
                      <a:pt x="21" y="120"/>
                    </a:lnTo>
                    <a:lnTo>
                      <a:pt x="7" y="124"/>
                    </a:lnTo>
                    <a:lnTo>
                      <a:pt x="2" y="122"/>
                    </a:lnTo>
                    <a:lnTo>
                      <a:pt x="0" y="120"/>
                    </a:lnTo>
                    <a:lnTo>
                      <a:pt x="2" y="118"/>
                    </a:lnTo>
                    <a:lnTo>
                      <a:pt x="6" y="117"/>
                    </a:lnTo>
                    <a:lnTo>
                      <a:pt x="13" y="110"/>
                    </a:lnTo>
                    <a:lnTo>
                      <a:pt x="19" y="105"/>
                    </a:lnTo>
                    <a:lnTo>
                      <a:pt x="25" y="98"/>
                    </a:lnTo>
                    <a:lnTo>
                      <a:pt x="35" y="98"/>
                    </a:lnTo>
                    <a:lnTo>
                      <a:pt x="43" y="98"/>
                    </a:lnTo>
                    <a:lnTo>
                      <a:pt x="50" y="98"/>
                    </a:lnTo>
                    <a:lnTo>
                      <a:pt x="57" y="98"/>
                    </a:lnTo>
                    <a:lnTo>
                      <a:pt x="66" y="98"/>
                    </a:lnTo>
                    <a:lnTo>
                      <a:pt x="69" y="94"/>
                    </a:lnTo>
                    <a:lnTo>
                      <a:pt x="74" y="89"/>
                    </a:lnTo>
                    <a:lnTo>
                      <a:pt x="78" y="84"/>
                    </a:lnTo>
                    <a:lnTo>
                      <a:pt x="83" y="82"/>
                    </a:lnTo>
                    <a:lnTo>
                      <a:pt x="86" y="75"/>
                    </a:lnTo>
                    <a:lnTo>
                      <a:pt x="92" y="68"/>
                    </a:lnTo>
                    <a:lnTo>
                      <a:pt x="88" y="70"/>
                    </a:lnTo>
                    <a:lnTo>
                      <a:pt x="88" y="74"/>
                    </a:lnTo>
                    <a:lnTo>
                      <a:pt x="88" y="75"/>
                    </a:lnTo>
                    <a:lnTo>
                      <a:pt x="92" y="77"/>
                    </a:lnTo>
                    <a:lnTo>
                      <a:pt x="99" y="74"/>
                    </a:lnTo>
                    <a:lnTo>
                      <a:pt x="105" y="70"/>
                    </a:lnTo>
                    <a:lnTo>
                      <a:pt x="114" y="63"/>
                    </a:lnTo>
                    <a:lnTo>
                      <a:pt x="123" y="53"/>
                    </a:lnTo>
                    <a:lnTo>
                      <a:pt x="131" y="41"/>
                    </a:lnTo>
                    <a:lnTo>
                      <a:pt x="135" y="29"/>
                    </a:lnTo>
                    <a:lnTo>
                      <a:pt x="133" y="25"/>
                    </a:lnTo>
                    <a:lnTo>
                      <a:pt x="131" y="22"/>
                    </a:lnTo>
                    <a:lnTo>
                      <a:pt x="131" y="15"/>
                    </a:lnTo>
                    <a:lnTo>
                      <a:pt x="135" y="10"/>
                    </a:lnTo>
                    <a:lnTo>
                      <a:pt x="138" y="5"/>
                    </a:lnTo>
                    <a:lnTo>
                      <a:pt x="143" y="3"/>
                    </a:lnTo>
                    <a:lnTo>
                      <a:pt x="143" y="5"/>
                    </a:lnTo>
                    <a:lnTo>
                      <a:pt x="150" y="5"/>
                    </a:lnTo>
                    <a:lnTo>
                      <a:pt x="148" y="5"/>
                    </a:lnTo>
                    <a:lnTo>
                      <a:pt x="145" y="1"/>
                    </a:lnTo>
                    <a:lnTo>
                      <a:pt x="147" y="0"/>
                    </a:lnTo>
                    <a:lnTo>
                      <a:pt x="152" y="0"/>
                    </a:lnTo>
                    <a:lnTo>
                      <a:pt x="154" y="3"/>
                    </a:lnTo>
                    <a:lnTo>
                      <a:pt x="154" y="8"/>
                    </a:lnTo>
                    <a:lnTo>
                      <a:pt x="155" y="13"/>
                    </a:lnTo>
                    <a:lnTo>
                      <a:pt x="159" y="22"/>
                    </a:lnTo>
                    <a:lnTo>
                      <a:pt x="162" y="31"/>
                    </a:lnTo>
                    <a:lnTo>
                      <a:pt x="159" y="38"/>
                    </a:lnTo>
                    <a:lnTo>
                      <a:pt x="155" y="46"/>
                    </a:lnTo>
                    <a:lnTo>
                      <a:pt x="155" y="48"/>
                    </a:lnTo>
                    <a:lnTo>
                      <a:pt x="155" y="50"/>
                    </a:lnTo>
                    <a:lnTo>
                      <a:pt x="152" y="50"/>
                    </a:lnTo>
                    <a:lnTo>
                      <a:pt x="150" y="51"/>
                    </a:lnTo>
                    <a:lnTo>
                      <a:pt x="147" y="53"/>
                    </a:lnTo>
                    <a:lnTo>
                      <a:pt x="145" y="60"/>
                    </a:lnTo>
                    <a:lnTo>
                      <a:pt x="145" y="67"/>
                    </a:lnTo>
                    <a:lnTo>
                      <a:pt x="147" y="74"/>
                    </a:lnTo>
                    <a:lnTo>
                      <a:pt x="143" y="79"/>
                    </a:lnTo>
                    <a:lnTo>
                      <a:pt x="142" y="87"/>
                    </a:lnTo>
                    <a:lnTo>
                      <a:pt x="142" y="93"/>
                    </a:lnTo>
                    <a:lnTo>
                      <a:pt x="143" y="98"/>
                    </a:lnTo>
                    <a:lnTo>
                      <a:pt x="136" y="101"/>
                    </a:lnTo>
                    <a:lnTo>
                      <a:pt x="131" y="108"/>
                    </a:lnTo>
                    <a:lnTo>
                      <a:pt x="129" y="103"/>
                    </a:lnTo>
                    <a:lnTo>
                      <a:pt x="131" y="99"/>
                    </a:lnTo>
                    <a:lnTo>
                      <a:pt x="123" y="105"/>
                    </a:lnTo>
                    <a:lnTo>
                      <a:pt x="117" y="111"/>
                    </a:lnTo>
                    <a:lnTo>
                      <a:pt x="116" y="110"/>
                    </a:lnTo>
                    <a:lnTo>
                      <a:pt x="111" y="110"/>
                    </a:lnTo>
                    <a:lnTo>
                      <a:pt x="105" y="111"/>
                    </a:lnTo>
                    <a:lnTo>
                      <a:pt x="100" y="115"/>
                    </a:lnTo>
                    <a:lnTo>
                      <a:pt x="90" y="110"/>
                    </a:lnTo>
                    <a:lnTo>
                      <a:pt x="85" y="106"/>
                    </a:lnTo>
                    <a:lnTo>
                      <a:pt x="83" y="108"/>
                    </a:lnTo>
                    <a:lnTo>
                      <a:pt x="83" y="110"/>
                    </a:lnTo>
                    <a:lnTo>
                      <a:pt x="85" y="115"/>
                    </a:lnTo>
                    <a:lnTo>
                      <a:pt x="88" y="118"/>
                    </a:lnTo>
                    <a:lnTo>
                      <a:pt x="85" y="118"/>
                    </a:lnTo>
                    <a:lnTo>
                      <a:pt x="83" y="118"/>
                    </a:lnTo>
                    <a:lnTo>
                      <a:pt x="76" y="122"/>
                    </a:lnTo>
                    <a:lnTo>
                      <a:pt x="71" y="132"/>
                    </a:lnTo>
                    <a:lnTo>
                      <a:pt x="66" y="129"/>
                    </a:lnTo>
                    <a:lnTo>
                      <a:pt x="62" y="127"/>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898" name="Freeform 249"/>
              <p:cNvSpPr>
                <a:spLocks/>
              </p:cNvSpPr>
              <p:nvPr/>
            </p:nvSpPr>
            <p:spPr bwMode="auto">
              <a:xfrm>
                <a:off x="7520782" y="2887663"/>
                <a:ext cx="131763" cy="112712"/>
              </a:xfrm>
              <a:custGeom>
                <a:avLst/>
                <a:gdLst/>
                <a:ahLst/>
                <a:cxnLst>
                  <a:cxn ang="0">
                    <a:pos x="11" y="38"/>
                  </a:cxn>
                  <a:cxn ang="0">
                    <a:pos x="12" y="38"/>
                  </a:cxn>
                  <a:cxn ang="0">
                    <a:pos x="16" y="38"/>
                  </a:cxn>
                  <a:cxn ang="0">
                    <a:pos x="19" y="35"/>
                  </a:cxn>
                  <a:cxn ang="0">
                    <a:pos x="24" y="28"/>
                  </a:cxn>
                  <a:cxn ang="0">
                    <a:pos x="26" y="18"/>
                  </a:cxn>
                  <a:cxn ang="0">
                    <a:pos x="28" y="13"/>
                  </a:cxn>
                  <a:cxn ang="0">
                    <a:pos x="26" y="9"/>
                  </a:cxn>
                  <a:cxn ang="0">
                    <a:pos x="26" y="7"/>
                  </a:cxn>
                  <a:cxn ang="0">
                    <a:pos x="26" y="2"/>
                  </a:cxn>
                  <a:cxn ang="0">
                    <a:pos x="29" y="0"/>
                  </a:cxn>
                  <a:cxn ang="0">
                    <a:pos x="38" y="7"/>
                  </a:cxn>
                  <a:cxn ang="0">
                    <a:pos x="47" y="16"/>
                  </a:cxn>
                  <a:cxn ang="0">
                    <a:pos x="55" y="23"/>
                  </a:cxn>
                  <a:cxn ang="0">
                    <a:pos x="69" y="26"/>
                  </a:cxn>
                  <a:cxn ang="0">
                    <a:pos x="74" y="25"/>
                  </a:cxn>
                  <a:cxn ang="0">
                    <a:pos x="79" y="25"/>
                  </a:cxn>
                  <a:cxn ang="0">
                    <a:pos x="76" y="28"/>
                  </a:cxn>
                  <a:cxn ang="0">
                    <a:pos x="76" y="31"/>
                  </a:cxn>
                  <a:cxn ang="0">
                    <a:pos x="78" y="35"/>
                  </a:cxn>
                  <a:cxn ang="0">
                    <a:pos x="83" y="38"/>
                  </a:cxn>
                  <a:cxn ang="0">
                    <a:pos x="74" y="40"/>
                  </a:cxn>
                  <a:cxn ang="0">
                    <a:pos x="67" y="42"/>
                  </a:cxn>
                  <a:cxn ang="0">
                    <a:pos x="54" y="49"/>
                  </a:cxn>
                  <a:cxn ang="0">
                    <a:pos x="48" y="61"/>
                  </a:cxn>
                  <a:cxn ang="0">
                    <a:pos x="36" y="54"/>
                  </a:cxn>
                  <a:cxn ang="0">
                    <a:pos x="26" y="49"/>
                  </a:cxn>
                  <a:cxn ang="0">
                    <a:pos x="23" y="49"/>
                  </a:cxn>
                  <a:cxn ang="0">
                    <a:pos x="23" y="52"/>
                  </a:cxn>
                  <a:cxn ang="0">
                    <a:pos x="12" y="50"/>
                  </a:cxn>
                  <a:cxn ang="0">
                    <a:pos x="7" y="56"/>
                  </a:cxn>
                  <a:cxn ang="0">
                    <a:pos x="11" y="59"/>
                  </a:cxn>
                  <a:cxn ang="0">
                    <a:pos x="17" y="64"/>
                  </a:cxn>
                  <a:cxn ang="0">
                    <a:pos x="11" y="68"/>
                  </a:cxn>
                  <a:cxn ang="0">
                    <a:pos x="5" y="71"/>
                  </a:cxn>
                  <a:cxn ang="0">
                    <a:pos x="2" y="71"/>
                  </a:cxn>
                  <a:cxn ang="0">
                    <a:pos x="2" y="64"/>
                  </a:cxn>
                  <a:cxn ang="0">
                    <a:pos x="2" y="59"/>
                  </a:cxn>
                  <a:cxn ang="0">
                    <a:pos x="0" y="56"/>
                  </a:cxn>
                  <a:cxn ang="0">
                    <a:pos x="0" y="54"/>
                  </a:cxn>
                  <a:cxn ang="0">
                    <a:pos x="4" y="47"/>
                  </a:cxn>
                  <a:cxn ang="0">
                    <a:pos x="9" y="42"/>
                  </a:cxn>
                  <a:cxn ang="0">
                    <a:pos x="9" y="38"/>
                  </a:cxn>
                  <a:cxn ang="0">
                    <a:pos x="11" y="38"/>
                  </a:cxn>
                  <a:cxn ang="0">
                    <a:pos x="12" y="40"/>
                  </a:cxn>
                  <a:cxn ang="0">
                    <a:pos x="11" y="38"/>
                  </a:cxn>
                </a:cxnLst>
                <a:rect l="0" t="0" r="r" b="b"/>
                <a:pathLst>
                  <a:path w="83" h="71">
                    <a:moveTo>
                      <a:pt x="11" y="38"/>
                    </a:moveTo>
                    <a:lnTo>
                      <a:pt x="12" y="38"/>
                    </a:lnTo>
                    <a:lnTo>
                      <a:pt x="16" y="38"/>
                    </a:lnTo>
                    <a:lnTo>
                      <a:pt x="19" y="35"/>
                    </a:lnTo>
                    <a:lnTo>
                      <a:pt x="24" y="28"/>
                    </a:lnTo>
                    <a:lnTo>
                      <a:pt x="26" y="18"/>
                    </a:lnTo>
                    <a:lnTo>
                      <a:pt x="28" y="13"/>
                    </a:lnTo>
                    <a:lnTo>
                      <a:pt x="26" y="9"/>
                    </a:lnTo>
                    <a:lnTo>
                      <a:pt x="26" y="7"/>
                    </a:lnTo>
                    <a:lnTo>
                      <a:pt x="26" y="2"/>
                    </a:lnTo>
                    <a:lnTo>
                      <a:pt x="29" y="0"/>
                    </a:lnTo>
                    <a:lnTo>
                      <a:pt x="38" y="7"/>
                    </a:lnTo>
                    <a:lnTo>
                      <a:pt x="47" y="16"/>
                    </a:lnTo>
                    <a:lnTo>
                      <a:pt x="55" y="23"/>
                    </a:lnTo>
                    <a:lnTo>
                      <a:pt x="69" y="26"/>
                    </a:lnTo>
                    <a:lnTo>
                      <a:pt x="74" y="25"/>
                    </a:lnTo>
                    <a:lnTo>
                      <a:pt x="79" y="25"/>
                    </a:lnTo>
                    <a:lnTo>
                      <a:pt x="76" y="28"/>
                    </a:lnTo>
                    <a:lnTo>
                      <a:pt x="76" y="31"/>
                    </a:lnTo>
                    <a:lnTo>
                      <a:pt x="78" y="35"/>
                    </a:lnTo>
                    <a:lnTo>
                      <a:pt x="83" y="38"/>
                    </a:lnTo>
                    <a:lnTo>
                      <a:pt x="74" y="40"/>
                    </a:lnTo>
                    <a:lnTo>
                      <a:pt x="67" y="42"/>
                    </a:lnTo>
                    <a:lnTo>
                      <a:pt x="54" y="49"/>
                    </a:lnTo>
                    <a:lnTo>
                      <a:pt x="48" y="61"/>
                    </a:lnTo>
                    <a:lnTo>
                      <a:pt x="36" y="54"/>
                    </a:lnTo>
                    <a:lnTo>
                      <a:pt x="26" y="49"/>
                    </a:lnTo>
                    <a:lnTo>
                      <a:pt x="23" y="49"/>
                    </a:lnTo>
                    <a:lnTo>
                      <a:pt x="23" y="52"/>
                    </a:lnTo>
                    <a:lnTo>
                      <a:pt x="12" y="50"/>
                    </a:lnTo>
                    <a:lnTo>
                      <a:pt x="7" y="56"/>
                    </a:lnTo>
                    <a:lnTo>
                      <a:pt x="11" y="59"/>
                    </a:lnTo>
                    <a:lnTo>
                      <a:pt x="17" y="64"/>
                    </a:lnTo>
                    <a:lnTo>
                      <a:pt x="11" y="68"/>
                    </a:lnTo>
                    <a:lnTo>
                      <a:pt x="5" y="71"/>
                    </a:lnTo>
                    <a:lnTo>
                      <a:pt x="2" y="71"/>
                    </a:lnTo>
                    <a:lnTo>
                      <a:pt x="2" y="64"/>
                    </a:lnTo>
                    <a:lnTo>
                      <a:pt x="2" y="59"/>
                    </a:lnTo>
                    <a:lnTo>
                      <a:pt x="0" y="56"/>
                    </a:lnTo>
                    <a:lnTo>
                      <a:pt x="0" y="54"/>
                    </a:lnTo>
                    <a:lnTo>
                      <a:pt x="4" y="47"/>
                    </a:lnTo>
                    <a:lnTo>
                      <a:pt x="9" y="42"/>
                    </a:lnTo>
                    <a:lnTo>
                      <a:pt x="9" y="38"/>
                    </a:lnTo>
                    <a:lnTo>
                      <a:pt x="11" y="38"/>
                    </a:lnTo>
                    <a:lnTo>
                      <a:pt x="12" y="40"/>
                    </a:lnTo>
                    <a:lnTo>
                      <a:pt x="11" y="38"/>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899" name="Freeform 250"/>
              <p:cNvSpPr>
                <a:spLocks/>
              </p:cNvSpPr>
              <p:nvPr/>
            </p:nvSpPr>
            <p:spPr bwMode="auto">
              <a:xfrm>
                <a:off x="7649369" y="2916238"/>
                <a:ext cx="22225" cy="20637"/>
              </a:xfrm>
              <a:custGeom>
                <a:avLst/>
                <a:gdLst/>
                <a:ahLst/>
                <a:cxnLst>
                  <a:cxn ang="0">
                    <a:pos x="10" y="0"/>
                  </a:cxn>
                  <a:cxn ang="0">
                    <a:pos x="14" y="1"/>
                  </a:cxn>
                  <a:cxn ang="0">
                    <a:pos x="7" y="8"/>
                  </a:cxn>
                  <a:cxn ang="0">
                    <a:pos x="0" y="13"/>
                  </a:cxn>
                  <a:cxn ang="0">
                    <a:pos x="0" y="10"/>
                  </a:cxn>
                  <a:cxn ang="0">
                    <a:pos x="0" y="8"/>
                  </a:cxn>
                  <a:cxn ang="0">
                    <a:pos x="5" y="3"/>
                  </a:cxn>
                  <a:cxn ang="0">
                    <a:pos x="12" y="1"/>
                  </a:cxn>
                  <a:cxn ang="0">
                    <a:pos x="10" y="0"/>
                  </a:cxn>
                </a:cxnLst>
                <a:rect l="0" t="0" r="r" b="b"/>
                <a:pathLst>
                  <a:path w="14" h="13">
                    <a:moveTo>
                      <a:pt x="10" y="0"/>
                    </a:moveTo>
                    <a:lnTo>
                      <a:pt x="14" y="1"/>
                    </a:lnTo>
                    <a:lnTo>
                      <a:pt x="7" y="8"/>
                    </a:lnTo>
                    <a:lnTo>
                      <a:pt x="0" y="13"/>
                    </a:lnTo>
                    <a:lnTo>
                      <a:pt x="0" y="10"/>
                    </a:lnTo>
                    <a:lnTo>
                      <a:pt x="0" y="8"/>
                    </a:lnTo>
                    <a:lnTo>
                      <a:pt x="5" y="3"/>
                    </a:lnTo>
                    <a:lnTo>
                      <a:pt x="12" y="1"/>
                    </a:lnTo>
                    <a:lnTo>
                      <a:pt x="10" y="0"/>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900" name="Freeform 251"/>
              <p:cNvSpPr>
                <a:spLocks/>
              </p:cNvSpPr>
              <p:nvPr/>
            </p:nvSpPr>
            <p:spPr bwMode="auto">
              <a:xfrm>
                <a:off x="7693819" y="2887663"/>
                <a:ext cx="28575" cy="22225"/>
              </a:xfrm>
              <a:custGeom>
                <a:avLst/>
                <a:gdLst/>
                <a:ahLst/>
                <a:cxnLst>
                  <a:cxn ang="0">
                    <a:pos x="18" y="4"/>
                  </a:cxn>
                  <a:cxn ang="0">
                    <a:pos x="8" y="9"/>
                  </a:cxn>
                  <a:cxn ang="0">
                    <a:pos x="0" y="14"/>
                  </a:cxn>
                  <a:cxn ang="0">
                    <a:pos x="0" y="13"/>
                  </a:cxn>
                  <a:cxn ang="0">
                    <a:pos x="0" y="11"/>
                  </a:cxn>
                  <a:cxn ang="0">
                    <a:pos x="3" y="6"/>
                  </a:cxn>
                  <a:cxn ang="0">
                    <a:pos x="12" y="0"/>
                  </a:cxn>
                  <a:cxn ang="0">
                    <a:pos x="15" y="0"/>
                  </a:cxn>
                  <a:cxn ang="0">
                    <a:pos x="18" y="0"/>
                  </a:cxn>
                  <a:cxn ang="0">
                    <a:pos x="18" y="4"/>
                  </a:cxn>
                </a:cxnLst>
                <a:rect l="0" t="0" r="r" b="b"/>
                <a:pathLst>
                  <a:path w="18" h="14">
                    <a:moveTo>
                      <a:pt x="18" y="4"/>
                    </a:moveTo>
                    <a:lnTo>
                      <a:pt x="8" y="9"/>
                    </a:lnTo>
                    <a:lnTo>
                      <a:pt x="0" y="14"/>
                    </a:lnTo>
                    <a:lnTo>
                      <a:pt x="0" y="13"/>
                    </a:lnTo>
                    <a:lnTo>
                      <a:pt x="0" y="11"/>
                    </a:lnTo>
                    <a:lnTo>
                      <a:pt x="3" y="6"/>
                    </a:lnTo>
                    <a:lnTo>
                      <a:pt x="12" y="0"/>
                    </a:lnTo>
                    <a:lnTo>
                      <a:pt x="15" y="0"/>
                    </a:lnTo>
                    <a:lnTo>
                      <a:pt x="18" y="0"/>
                    </a:lnTo>
                    <a:lnTo>
                      <a:pt x="18" y="4"/>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901" name="Freeform 252"/>
              <p:cNvSpPr>
                <a:spLocks/>
              </p:cNvSpPr>
              <p:nvPr/>
            </p:nvSpPr>
            <p:spPr bwMode="auto">
              <a:xfrm>
                <a:off x="7747794" y="2863850"/>
                <a:ext cx="15875" cy="15875"/>
              </a:xfrm>
              <a:custGeom>
                <a:avLst/>
                <a:gdLst/>
                <a:ahLst/>
                <a:cxnLst>
                  <a:cxn ang="0">
                    <a:pos x="2" y="7"/>
                  </a:cxn>
                  <a:cxn ang="0">
                    <a:pos x="2" y="5"/>
                  </a:cxn>
                  <a:cxn ang="0">
                    <a:pos x="2" y="3"/>
                  </a:cxn>
                  <a:cxn ang="0">
                    <a:pos x="5" y="0"/>
                  </a:cxn>
                  <a:cxn ang="0">
                    <a:pos x="10" y="0"/>
                  </a:cxn>
                  <a:cxn ang="0">
                    <a:pos x="5" y="5"/>
                  </a:cxn>
                  <a:cxn ang="0">
                    <a:pos x="2" y="10"/>
                  </a:cxn>
                  <a:cxn ang="0">
                    <a:pos x="0" y="9"/>
                  </a:cxn>
                  <a:cxn ang="0">
                    <a:pos x="2" y="7"/>
                  </a:cxn>
                </a:cxnLst>
                <a:rect l="0" t="0" r="r" b="b"/>
                <a:pathLst>
                  <a:path w="10" h="10">
                    <a:moveTo>
                      <a:pt x="2" y="7"/>
                    </a:moveTo>
                    <a:lnTo>
                      <a:pt x="2" y="5"/>
                    </a:lnTo>
                    <a:lnTo>
                      <a:pt x="2" y="3"/>
                    </a:lnTo>
                    <a:lnTo>
                      <a:pt x="5" y="0"/>
                    </a:lnTo>
                    <a:lnTo>
                      <a:pt x="10" y="0"/>
                    </a:lnTo>
                    <a:lnTo>
                      <a:pt x="5" y="5"/>
                    </a:lnTo>
                    <a:lnTo>
                      <a:pt x="2" y="10"/>
                    </a:lnTo>
                    <a:lnTo>
                      <a:pt x="0" y="9"/>
                    </a:lnTo>
                    <a:lnTo>
                      <a:pt x="2" y="7"/>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902" name="Freeform 253"/>
              <p:cNvSpPr>
                <a:spLocks/>
              </p:cNvSpPr>
              <p:nvPr/>
            </p:nvSpPr>
            <p:spPr bwMode="auto">
              <a:xfrm>
                <a:off x="7562057" y="2617788"/>
                <a:ext cx="65088" cy="250825"/>
              </a:xfrm>
              <a:custGeom>
                <a:avLst/>
                <a:gdLst/>
                <a:ahLst/>
                <a:cxnLst>
                  <a:cxn ang="0">
                    <a:pos x="29" y="98"/>
                  </a:cxn>
                  <a:cxn ang="0">
                    <a:pos x="21" y="100"/>
                  </a:cxn>
                  <a:cxn ang="0">
                    <a:pos x="17" y="107"/>
                  </a:cxn>
                  <a:cxn ang="0">
                    <a:pos x="15" y="115"/>
                  </a:cxn>
                  <a:cxn ang="0">
                    <a:pos x="15" y="127"/>
                  </a:cxn>
                  <a:cxn ang="0">
                    <a:pos x="21" y="140"/>
                  </a:cxn>
                  <a:cxn ang="0">
                    <a:pos x="29" y="153"/>
                  </a:cxn>
                  <a:cxn ang="0">
                    <a:pos x="28" y="153"/>
                  </a:cxn>
                  <a:cxn ang="0">
                    <a:pos x="24" y="150"/>
                  </a:cxn>
                  <a:cxn ang="0">
                    <a:pos x="22" y="148"/>
                  </a:cxn>
                  <a:cxn ang="0">
                    <a:pos x="19" y="148"/>
                  </a:cxn>
                  <a:cxn ang="0">
                    <a:pos x="17" y="148"/>
                  </a:cxn>
                  <a:cxn ang="0">
                    <a:pos x="10" y="153"/>
                  </a:cxn>
                  <a:cxn ang="0">
                    <a:pos x="5" y="158"/>
                  </a:cxn>
                  <a:cxn ang="0">
                    <a:pos x="3" y="152"/>
                  </a:cxn>
                  <a:cxn ang="0">
                    <a:pos x="5" y="145"/>
                  </a:cxn>
                  <a:cxn ang="0">
                    <a:pos x="5" y="133"/>
                  </a:cxn>
                  <a:cxn ang="0">
                    <a:pos x="7" y="122"/>
                  </a:cxn>
                  <a:cxn ang="0">
                    <a:pos x="5" y="114"/>
                  </a:cxn>
                  <a:cxn ang="0">
                    <a:pos x="5" y="107"/>
                  </a:cxn>
                  <a:cxn ang="0">
                    <a:pos x="5" y="98"/>
                  </a:cxn>
                  <a:cxn ang="0">
                    <a:pos x="7" y="91"/>
                  </a:cxn>
                  <a:cxn ang="0">
                    <a:pos x="7" y="76"/>
                  </a:cxn>
                  <a:cxn ang="0">
                    <a:pos x="7" y="62"/>
                  </a:cxn>
                  <a:cxn ang="0">
                    <a:pos x="3" y="52"/>
                  </a:cxn>
                  <a:cxn ang="0">
                    <a:pos x="0" y="43"/>
                  </a:cxn>
                  <a:cxn ang="0">
                    <a:pos x="0" y="35"/>
                  </a:cxn>
                  <a:cxn ang="0">
                    <a:pos x="2" y="26"/>
                  </a:cxn>
                  <a:cxn ang="0">
                    <a:pos x="3" y="19"/>
                  </a:cxn>
                  <a:cxn ang="0">
                    <a:pos x="10" y="17"/>
                  </a:cxn>
                  <a:cxn ang="0">
                    <a:pos x="10" y="14"/>
                  </a:cxn>
                  <a:cxn ang="0">
                    <a:pos x="12" y="11"/>
                  </a:cxn>
                  <a:cxn ang="0">
                    <a:pos x="12" y="5"/>
                  </a:cxn>
                  <a:cxn ang="0">
                    <a:pos x="12" y="0"/>
                  </a:cxn>
                  <a:cxn ang="0">
                    <a:pos x="14" y="0"/>
                  </a:cxn>
                  <a:cxn ang="0">
                    <a:pos x="15" y="0"/>
                  </a:cxn>
                  <a:cxn ang="0">
                    <a:pos x="17" y="12"/>
                  </a:cxn>
                  <a:cxn ang="0">
                    <a:pos x="22" y="24"/>
                  </a:cxn>
                  <a:cxn ang="0">
                    <a:pos x="21" y="33"/>
                  </a:cxn>
                  <a:cxn ang="0">
                    <a:pos x="24" y="43"/>
                  </a:cxn>
                  <a:cxn ang="0">
                    <a:pos x="24" y="55"/>
                  </a:cxn>
                  <a:cxn ang="0">
                    <a:pos x="24" y="62"/>
                  </a:cxn>
                  <a:cxn ang="0">
                    <a:pos x="28" y="69"/>
                  </a:cxn>
                  <a:cxn ang="0">
                    <a:pos x="34" y="86"/>
                  </a:cxn>
                  <a:cxn ang="0">
                    <a:pos x="41" y="103"/>
                  </a:cxn>
                  <a:cxn ang="0">
                    <a:pos x="34" y="98"/>
                  </a:cxn>
                  <a:cxn ang="0">
                    <a:pos x="29" y="98"/>
                  </a:cxn>
                </a:cxnLst>
                <a:rect l="0" t="0" r="r" b="b"/>
                <a:pathLst>
                  <a:path w="41" h="158">
                    <a:moveTo>
                      <a:pt x="29" y="98"/>
                    </a:moveTo>
                    <a:lnTo>
                      <a:pt x="21" y="100"/>
                    </a:lnTo>
                    <a:lnTo>
                      <a:pt x="17" y="107"/>
                    </a:lnTo>
                    <a:lnTo>
                      <a:pt x="15" y="115"/>
                    </a:lnTo>
                    <a:lnTo>
                      <a:pt x="15" y="127"/>
                    </a:lnTo>
                    <a:lnTo>
                      <a:pt x="21" y="140"/>
                    </a:lnTo>
                    <a:lnTo>
                      <a:pt x="29" y="153"/>
                    </a:lnTo>
                    <a:lnTo>
                      <a:pt x="28" y="153"/>
                    </a:lnTo>
                    <a:lnTo>
                      <a:pt x="24" y="150"/>
                    </a:lnTo>
                    <a:lnTo>
                      <a:pt x="22" y="148"/>
                    </a:lnTo>
                    <a:lnTo>
                      <a:pt x="19" y="148"/>
                    </a:lnTo>
                    <a:lnTo>
                      <a:pt x="17" y="148"/>
                    </a:lnTo>
                    <a:lnTo>
                      <a:pt x="10" y="153"/>
                    </a:lnTo>
                    <a:lnTo>
                      <a:pt x="5" y="158"/>
                    </a:lnTo>
                    <a:lnTo>
                      <a:pt x="3" y="152"/>
                    </a:lnTo>
                    <a:lnTo>
                      <a:pt x="5" y="145"/>
                    </a:lnTo>
                    <a:lnTo>
                      <a:pt x="5" y="133"/>
                    </a:lnTo>
                    <a:lnTo>
                      <a:pt x="7" y="122"/>
                    </a:lnTo>
                    <a:lnTo>
                      <a:pt x="5" y="114"/>
                    </a:lnTo>
                    <a:lnTo>
                      <a:pt x="5" y="107"/>
                    </a:lnTo>
                    <a:lnTo>
                      <a:pt x="5" y="98"/>
                    </a:lnTo>
                    <a:lnTo>
                      <a:pt x="7" y="91"/>
                    </a:lnTo>
                    <a:lnTo>
                      <a:pt x="7" y="76"/>
                    </a:lnTo>
                    <a:lnTo>
                      <a:pt x="7" y="62"/>
                    </a:lnTo>
                    <a:lnTo>
                      <a:pt x="3" y="52"/>
                    </a:lnTo>
                    <a:lnTo>
                      <a:pt x="0" y="43"/>
                    </a:lnTo>
                    <a:lnTo>
                      <a:pt x="0" y="35"/>
                    </a:lnTo>
                    <a:lnTo>
                      <a:pt x="2" y="26"/>
                    </a:lnTo>
                    <a:lnTo>
                      <a:pt x="3" y="19"/>
                    </a:lnTo>
                    <a:lnTo>
                      <a:pt x="10" y="17"/>
                    </a:lnTo>
                    <a:lnTo>
                      <a:pt x="10" y="14"/>
                    </a:lnTo>
                    <a:lnTo>
                      <a:pt x="12" y="11"/>
                    </a:lnTo>
                    <a:lnTo>
                      <a:pt x="12" y="5"/>
                    </a:lnTo>
                    <a:lnTo>
                      <a:pt x="12" y="0"/>
                    </a:lnTo>
                    <a:lnTo>
                      <a:pt x="14" y="0"/>
                    </a:lnTo>
                    <a:lnTo>
                      <a:pt x="15" y="0"/>
                    </a:lnTo>
                    <a:lnTo>
                      <a:pt x="17" y="12"/>
                    </a:lnTo>
                    <a:lnTo>
                      <a:pt x="22" y="24"/>
                    </a:lnTo>
                    <a:lnTo>
                      <a:pt x="21" y="33"/>
                    </a:lnTo>
                    <a:lnTo>
                      <a:pt x="24" y="43"/>
                    </a:lnTo>
                    <a:lnTo>
                      <a:pt x="24" y="55"/>
                    </a:lnTo>
                    <a:lnTo>
                      <a:pt x="24" y="62"/>
                    </a:lnTo>
                    <a:lnTo>
                      <a:pt x="28" y="69"/>
                    </a:lnTo>
                    <a:lnTo>
                      <a:pt x="34" y="86"/>
                    </a:lnTo>
                    <a:lnTo>
                      <a:pt x="41" y="103"/>
                    </a:lnTo>
                    <a:lnTo>
                      <a:pt x="34" y="98"/>
                    </a:lnTo>
                    <a:lnTo>
                      <a:pt x="29" y="98"/>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903" name="Freeform 254"/>
              <p:cNvSpPr>
                <a:spLocks/>
              </p:cNvSpPr>
              <p:nvPr/>
            </p:nvSpPr>
            <p:spPr bwMode="auto">
              <a:xfrm>
                <a:off x="5487194" y="1744663"/>
                <a:ext cx="403225" cy="295275"/>
              </a:xfrm>
              <a:custGeom>
                <a:avLst/>
                <a:gdLst/>
                <a:ahLst/>
                <a:cxnLst>
                  <a:cxn ang="0">
                    <a:pos x="77" y="177"/>
                  </a:cxn>
                  <a:cxn ang="0">
                    <a:pos x="60" y="162"/>
                  </a:cxn>
                  <a:cxn ang="0">
                    <a:pos x="58" y="138"/>
                  </a:cxn>
                  <a:cxn ang="0">
                    <a:pos x="69" y="113"/>
                  </a:cxn>
                  <a:cxn ang="0">
                    <a:pos x="88" y="93"/>
                  </a:cxn>
                  <a:cxn ang="0">
                    <a:pos x="108" y="81"/>
                  </a:cxn>
                  <a:cxn ang="0">
                    <a:pos x="124" y="72"/>
                  </a:cxn>
                  <a:cxn ang="0">
                    <a:pos x="134" y="64"/>
                  </a:cxn>
                  <a:cxn ang="0">
                    <a:pos x="149" y="57"/>
                  </a:cxn>
                  <a:cxn ang="0">
                    <a:pos x="167" y="46"/>
                  </a:cxn>
                  <a:cxn ang="0">
                    <a:pos x="189" y="43"/>
                  </a:cxn>
                  <a:cxn ang="0">
                    <a:pos x="206" y="36"/>
                  </a:cxn>
                  <a:cxn ang="0">
                    <a:pos x="223" y="31"/>
                  </a:cxn>
                  <a:cxn ang="0">
                    <a:pos x="248" y="22"/>
                  </a:cxn>
                  <a:cxn ang="0">
                    <a:pos x="251" y="7"/>
                  </a:cxn>
                  <a:cxn ang="0">
                    <a:pos x="239" y="0"/>
                  </a:cxn>
                  <a:cxn ang="0">
                    <a:pos x="223" y="0"/>
                  </a:cxn>
                  <a:cxn ang="0">
                    <a:pos x="205" y="9"/>
                  </a:cxn>
                  <a:cxn ang="0">
                    <a:pos x="186" y="19"/>
                  </a:cxn>
                  <a:cxn ang="0">
                    <a:pos x="167" y="26"/>
                  </a:cxn>
                  <a:cxn ang="0">
                    <a:pos x="149" y="26"/>
                  </a:cxn>
                  <a:cxn ang="0">
                    <a:pos x="132" y="26"/>
                  </a:cxn>
                  <a:cxn ang="0">
                    <a:pos x="112" y="33"/>
                  </a:cxn>
                  <a:cxn ang="0">
                    <a:pos x="89" y="48"/>
                  </a:cxn>
                  <a:cxn ang="0">
                    <a:pos x="70" y="55"/>
                  </a:cxn>
                  <a:cxn ang="0">
                    <a:pos x="55" y="58"/>
                  </a:cxn>
                  <a:cxn ang="0">
                    <a:pos x="57" y="65"/>
                  </a:cxn>
                  <a:cxn ang="0">
                    <a:pos x="53" y="79"/>
                  </a:cxn>
                  <a:cxn ang="0">
                    <a:pos x="36" y="95"/>
                  </a:cxn>
                  <a:cxn ang="0">
                    <a:pos x="36" y="105"/>
                  </a:cxn>
                  <a:cxn ang="0">
                    <a:pos x="31" y="113"/>
                  </a:cxn>
                  <a:cxn ang="0">
                    <a:pos x="17" y="120"/>
                  </a:cxn>
                  <a:cxn ang="0">
                    <a:pos x="15" y="132"/>
                  </a:cxn>
                  <a:cxn ang="0">
                    <a:pos x="12" y="139"/>
                  </a:cxn>
                  <a:cxn ang="0">
                    <a:pos x="2" y="146"/>
                  </a:cxn>
                  <a:cxn ang="0">
                    <a:pos x="5" y="162"/>
                  </a:cxn>
                  <a:cxn ang="0">
                    <a:pos x="12" y="165"/>
                  </a:cxn>
                  <a:cxn ang="0">
                    <a:pos x="20" y="165"/>
                  </a:cxn>
                  <a:cxn ang="0">
                    <a:pos x="31" y="170"/>
                  </a:cxn>
                  <a:cxn ang="0">
                    <a:pos x="38" y="182"/>
                  </a:cxn>
                  <a:cxn ang="0">
                    <a:pos x="46" y="184"/>
                  </a:cxn>
                  <a:cxn ang="0">
                    <a:pos x="88" y="186"/>
                  </a:cxn>
                  <a:cxn ang="0">
                    <a:pos x="82" y="181"/>
                  </a:cxn>
                </a:cxnLst>
                <a:rect l="0" t="0" r="r" b="b"/>
                <a:pathLst>
                  <a:path w="254" h="186">
                    <a:moveTo>
                      <a:pt x="88" y="186"/>
                    </a:moveTo>
                    <a:lnTo>
                      <a:pt x="77" y="177"/>
                    </a:lnTo>
                    <a:lnTo>
                      <a:pt x="69" y="170"/>
                    </a:lnTo>
                    <a:lnTo>
                      <a:pt x="60" y="162"/>
                    </a:lnTo>
                    <a:lnTo>
                      <a:pt x="58" y="151"/>
                    </a:lnTo>
                    <a:lnTo>
                      <a:pt x="58" y="138"/>
                    </a:lnTo>
                    <a:lnTo>
                      <a:pt x="63" y="126"/>
                    </a:lnTo>
                    <a:lnTo>
                      <a:pt x="69" y="113"/>
                    </a:lnTo>
                    <a:lnTo>
                      <a:pt x="79" y="103"/>
                    </a:lnTo>
                    <a:lnTo>
                      <a:pt x="88" y="93"/>
                    </a:lnTo>
                    <a:lnTo>
                      <a:pt x="98" y="86"/>
                    </a:lnTo>
                    <a:lnTo>
                      <a:pt x="108" y="81"/>
                    </a:lnTo>
                    <a:lnTo>
                      <a:pt x="120" y="77"/>
                    </a:lnTo>
                    <a:lnTo>
                      <a:pt x="124" y="72"/>
                    </a:lnTo>
                    <a:lnTo>
                      <a:pt x="129" y="69"/>
                    </a:lnTo>
                    <a:lnTo>
                      <a:pt x="134" y="64"/>
                    </a:lnTo>
                    <a:lnTo>
                      <a:pt x="144" y="64"/>
                    </a:lnTo>
                    <a:lnTo>
                      <a:pt x="149" y="57"/>
                    </a:lnTo>
                    <a:lnTo>
                      <a:pt x="155" y="52"/>
                    </a:lnTo>
                    <a:lnTo>
                      <a:pt x="167" y="46"/>
                    </a:lnTo>
                    <a:lnTo>
                      <a:pt x="179" y="45"/>
                    </a:lnTo>
                    <a:lnTo>
                      <a:pt x="189" y="43"/>
                    </a:lnTo>
                    <a:lnTo>
                      <a:pt x="203" y="40"/>
                    </a:lnTo>
                    <a:lnTo>
                      <a:pt x="206" y="36"/>
                    </a:lnTo>
                    <a:lnTo>
                      <a:pt x="215" y="34"/>
                    </a:lnTo>
                    <a:lnTo>
                      <a:pt x="223" y="31"/>
                    </a:lnTo>
                    <a:lnTo>
                      <a:pt x="232" y="29"/>
                    </a:lnTo>
                    <a:lnTo>
                      <a:pt x="248" y="22"/>
                    </a:lnTo>
                    <a:lnTo>
                      <a:pt x="254" y="12"/>
                    </a:lnTo>
                    <a:lnTo>
                      <a:pt x="251" y="7"/>
                    </a:lnTo>
                    <a:lnTo>
                      <a:pt x="246" y="3"/>
                    </a:lnTo>
                    <a:lnTo>
                      <a:pt x="239" y="0"/>
                    </a:lnTo>
                    <a:lnTo>
                      <a:pt x="234" y="0"/>
                    </a:lnTo>
                    <a:lnTo>
                      <a:pt x="223" y="0"/>
                    </a:lnTo>
                    <a:lnTo>
                      <a:pt x="213" y="3"/>
                    </a:lnTo>
                    <a:lnTo>
                      <a:pt x="205" y="9"/>
                    </a:lnTo>
                    <a:lnTo>
                      <a:pt x="196" y="14"/>
                    </a:lnTo>
                    <a:lnTo>
                      <a:pt x="186" y="19"/>
                    </a:lnTo>
                    <a:lnTo>
                      <a:pt x="177" y="24"/>
                    </a:lnTo>
                    <a:lnTo>
                      <a:pt x="167" y="26"/>
                    </a:lnTo>
                    <a:lnTo>
                      <a:pt x="158" y="29"/>
                    </a:lnTo>
                    <a:lnTo>
                      <a:pt x="149" y="26"/>
                    </a:lnTo>
                    <a:lnTo>
                      <a:pt x="143" y="22"/>
                    </a:lnTo>
                    <a:lnTo>
                      <a:pt x="132" y="26"/>
                    </a:lnTo>
                    <a:lnTo>
                      <a:pt x="127" y="29"/>
                    </a:lnTo>
                    <a:lnTo>
                      <a:pt x="112" y="33"/>
                    </a:lnTo>
                    <a:lnTo>
                      <a:pt x="101" y="41"/>
                    </a:lnTo>
                    <a:lnTo>
                      <a:pt x="89" y="48"/>
                    </a:lnTo>
                    <a:lnTo>
                      <a:pt x="81" y="53"/>
                    </a:lnTo>
                    <a:lnTo>
                      <a:pt x="70" y="55"/>
                    </a:lnTo>
                    <a:lnTo>
                      <a:pt x="60" y="57"/>
                    </a:lnTo>
                    <a:lnTo>
                      <a:pt x="55" y="58"/>
                    </a:lnTo>
                    <a:lnTo>
                      <a:pt x="55" y="62"/>
                    </a:lnTo>
                    <a:lnTo>
                      <a:pt x="57" y="65"/>
                    </a:lnTo>
                    <a:lnTo>
                      <a:pt x="58" y="71"/>
                    </a:lnTo>
                    <a:lnTo>
                      <a:pt x="53" y="79"/>
                    </a:lnTo>
                    <a:lnTo>
                      <a:pt x="45" y="88"/>
                    </a:lnTo>
                    <a:lnTo>
                      <a:pt x="36" y="95"/>
                    </a:lnTo>
                    <a:lnTo>
                      <a:pt x="33" y="101"/>
                    </a:lnTo>
                    <a:lnTo>
                      <a:pt x="36" y="105"/>
                    </a:lnTo>
                    <a:lnTo>
                      <a:pt x="39" y="113"/>
                    </a:lnTo>
                    <a:lnTo>
                      <a:pt x="31" y="113"/>
                    </a:lnTo>
                    <a:lnTo>
                      <a:pt x="24" y="117"/>
                    </a:lnTo>
                    <a:lnTo>
                      <a:pt x="17" y="120"/>
                    </a:lnTo>
                    <a:lnTo>
                      <a:pt x="15" y="127"/>
                    </a:lnTo>
                    <a:lnTo>
                      <a:pt x="15" y="132"/>
                    </a:lnTo>
                    <a:lnTo>
                      <a:pt x="15" y="134"/>
                    </a:lnTo>
                    <a:lnTo>
                      <a:pt x="12" y="139"/>
                    </a:lnTo>
                    <a:lnTo>
                      <a:pt x="7" y="143"/>
                    </a:lnTo>
                    <a:lnTo>
                      <a:pt x="2" y="146"/>
                    </a:lnTo>
                    <a:lnTo>
                      <a:pt x="0" y="155"/>
                    </a:lnTo>
                    <a:lnTo>
                      <a:pt x="5" y="162"/>
                    </a:lnTo>
                    <a:lnTo>
                      <a:pt x="10" y="165"/>
                    </a:lnTo>
                    <a:lnTo>
                      <a:pt x="12" y="165"/>
                    </a:lnTo>
                    <a:lnTo>
                      <a:pt x="17" y="165"/>
                    </a:lnTo>
                    <a:lnTo>
                      <a:pt x="20" y="165"/>
                    </a:lnTo>
                    <a:lnTo>
                      <a:pt x="26" y="165"/>
                    </a:lnTo>
                    <a:lnTo>
                      <a:pt x="31" y="170"/>
                    </a:lnTo>
                    <a:lnTo>
                      <a:pt x="33" y="182"/>
                    </a:lnTo>
                    <a:lnTo>
                      <a:pt x="38" y="182"/>
                    </a:lnTo>
                    <a:lnTo>
                      <a:pt x="45" y="182"/>
                    </a:lnTo>
                    <a:lnTo>
                      <a:pt x="46" y="184"/>
                    </a:lnTo>
                    <a:lnTo>
                      <a:pt x="48" y="186"/>
                    </a:lnTo>
                    <a:lnTo>
                      <a:pt x="88" y="186"/>
                    </a:lnTo>
                    <a:lnTo>
                      <a:pt x="84" y="181"/>
                    </a:lnTo>
                    <a:lnTo>
                      <a:pt x="82" y="181"/>
                    </a:lnTo>
                    <a:lnTo>
                      <a:pt x="88" y="186"/>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904" name="Freeform 255"/>
              <p:cNvSpPr>
                <a:spLocks/>
              </p:cNvSpPr>
              <p:nvPr/>
            </p:nvSpPr>
            <p:spPr bwMode="auto">
              <a:xfrm>
                <a:off x="4102894" y="2519363"/>
                <a:ext cx="884238" cy="633412"/>
              </a:xfrm>
              <a:custGeom>
                <a:avLst/>
                <a:gdLst/>
                <a:ahLst/>
                <a:cxnLst>
                  <a:cxn ang="0">
                    <a:pos x="530" y="291"/>
                  </a:cxn>
                  <a:cxn ang="0">
                    <a:pos x="540" y="313"/>
                  </a:cxn>
                  <a:cxn ang="0">
                    <a:pos x="492" y="315"/>
                  </a:cxn>
                  <a:cxn ang="0">
                    <a:pos x="461" y="325"/>
                  </a:cxn>
                  <a:cxn ang="0">
                    <a:pos x="466" y="349"/>
                  </a:cxn>
                  <a:cxn ang="0">
                    <a:pos x="478" y="367"/>
                  </a:cxn>
                  <a:cxn ang="0">
                    <a:pos x="462" y="370"/>
                  </a:cxn>
                  <a:cxn ang="0">
                    <a:pos x="445" y="380"/>
                  </a:cxn>
                  <a:cxn ang="0">
                    <a:pos x="437" y="358"/>
                  </a:cxn>
                  <a:cxn ang="0">
                    <a:pos x="411" y="312"/>
                  </a:cxn>
                  <a:cxn ang="0">
                    <a:pos x="373" y="274"/>
                  </a:cxn>
                  <a:cxn ang="0">
                    <a:pos x="339" y="245"/>
                  </a:cxn>
                  <a:cxn ang="0">
                    <a:pos x="308" y="241"/>
                  </a:cxn>
                  <a:cxn ang="0">
                    <a:pos x="328" y="270"/>
                  </a:cxn>
                  <a:cxn ang="0">
                    <a:pos x="361" y="300"/>
                  </a:cxn>
                  <a:cxn ang="0">
                    <a:pos x="387" y="329"/>
                  </a:cxn>
                  <a:cxn ang="0">
                    <a:pos x="373" y="349"/>
                  </a:cxn>
                  <a:cxn ang="0">
                    <a:pos x="361" y="356"/>
                  </a:cxn>
                  <a:cxn ang="0">
                    <a:pos x="337" y="317"/>
                  </a:cxn>
                  <a:cxn ang="0">
                    <a:pos x="299" y="293"/>
                  </a:cxn>
                  <a:cxn ang="0">
                    <a:pos x="253" y="258"/>
                  </a:cxn>
                  <a:cxn ang="0">
                    <a:pos x="182" y="275"/>
                  </a:cxn>
                  <a:cxn ang="0">
                    <a:pos x="139" y="325"/>
                  </a:cxn>
                  <a:cxn ang="0">
                    <a:pos x="117" y="375"/>
                  </a:cxn>
                  <a:cxn ang="0">
                    <a:pos x="89" y="387"/>
                  </a:cxn>
                  <a:cxn ang="0">
                    <a:pos x="38" y="382"/>
                  </a:cxn>
                  <a:cxn ang="0">
                    <a:pos x="7" y="367"/>
                  </a:cxn>
                  <a:cxn ang="0">
                    <a:pos x="5" y="330"/>
                  </a:cxn>
                  <a:cxn ang="0">
                    <a:pos x="5" y="277"/>
                  </a:cxn>
                  <a:cxn ang="0">
                    <a:pos x="55" y="270"/>
                  </a:cxn>
                  <a:cxn ang="0">
                    <a:pos x="108" y="274"/>
                  </a:cxn>
                  <a:cxn ang="0">
                    <a:pos x="120" y="238"/>
                  </a:cxn>
                  <a:cxn ang="0">
                    <a:pos x="105" y="205"/>
                  </a:cxn>
                  <a:cxn ang="0">
                    <a:pos x="69" y="186"/>
                  </a:cxn>
                  <a:cxn ang="0">
                    <a:pos x="93" y="179"/>
                  </a:cxn>
                  <a:cxn ang="0">
                    <a:pos x="110" y="164"/>
                  </a:cxn>
                  <a:cxn ang="0">
                    <a:pos x="139" y="160"/>
                  </a:cxn>
                  <a:cxn ang="0">
                    <a:pos x="168" y="134"/>
                  </a:cxn>
                  <a:cxn ang="0">
                    <a:pos x="198" y="107"/>
                  </a:cxn>
                  <a:cxn ang="0">
                    <a:pos x="235" y="86"/>
                  </a:cxn>
                  <a:cxn ang="0">
                    <a:pos x="263" y="74"/>
                  </a:cxn>
                  <a:cxn ang="0">
                    <a:pos x="249" y="31"/>
                  </a:cxn>
                  <a:cxn ang="0">
                    <a:pos x="278" y="12"/>
                  </a:cxn>
                  <a:cxn ang="0">
                    <a:pos x="284" y="30"/>
                  </a:cxn>
                  <a:cxn ang="0">
                    <a:pos x="277" y="64"/>
                  </a:cxn>
                  <a:cxn ang="0">
                    <a:pos x="301" y="73"/>
                  </a:cxn>
                  <a:cxn ang="0">
                    <a:pos x="328" y="74"/>
                  </a:cxn>
                  <a:cxn ang="0">
                    <a:pos x="371" y="61"/>
                  </a:cxn>
                  <a:cxn ang="0">
                    <a:pos x="407" y="64"/>
                  </a:cxn>
                  <a:cxn ang="0">
                    <a:pos x="466" y="64"/>
                  </a:cxn>
                  <a:cxn ang="0">
                    <a:pos x="473" y="122"/>
                  </a:cxn>
                  <a:cxn ang="0">
                    <a:pos x="459" y="183"/>
                  </a:cxn>
                  <a:cxn ang="0">
                    <a:pos x="507" y="181"/>
                  </a:cxn>
                  <a:cxn ang="0">
                    <a:pos x="540" y="227"/>
                  </a:cxn>
                  <a:cxn ang="0">
                    <a:pos x="557" y="234"/>
                  </a:cxn>
                </a:cxnLst>
                <a:rect l="0" t="0" r="r" b="b"/>
                <a:pathLst>
                  <a:path w="557" h="399">
                    <a:moveTo>
                      <a:pt x="547" y="248"/>
                    </a:moveTo>
                    <a:lnTo>
                      <a:pt x="545" y="253"/>
                    </a:lnTo>
                    <a:lnTo>
                      <a:pt x="543" y="255"/>
                    </a:lnTo>
                    <a:lnTo>
                      <a:pt x="543" y="269"/>
                    </a:lnTo>
                    <a:lnTo>
                      <a:pt x="535" y="277"/>
                    </a:lnTo>
                    <a:lnTo>
                      <a:pt x="530" y="291"/>
                    </a:lnTo>
                    <a:lnTo>
                      <a:pt x="531" y="296"/>
                    </a:lnTo>
                    <a:lnTo>
                      <a:pt x="536" y="303"/>
                    </a:lnTo>
                    <a:lnTo>
                      <a:pt x="542" y="306"/>
                    </a:lnTo>
                    <a:lnTo>
                      <a:pt x="547" y="312"/>
                    </a:lnTo>
                    <a:lnTo>
                      <a:pt x="543" y="312"/>
                    </a:lnTo>
                    <a:lnTo>
                      <a:pt x="540" y="313"/>
                    </a:lnTo>
                    <a:lnTo>
                      <a:pt x="533" y="313"/>
                    </a:lnTo>
                    <a:lnTo>
                      <a:pt x="528" y="315"/>
                    </a:lnTo>
                    <a:lnTo>
                      <a:pt x="519" y="320"/>
                    </a:lnTo>
                    <a:lnTo>
                      <a:pt x="512" y="325"/>
                    </a:lnTo>
                    <a:lnTo>
                      <a:pt x="502" y="320"/>
                    </a:lnTo>
                    <a:lnTo>
                      <a:pt x="492" y="315"/>
                    </a:lnTo>
                    <a:lnTo>
                      <a:pt x="481" y="317"/>
                    </a:lnTo>
                    <a:lnTo>
                      <a:pt x="475" y="322"/>
                    </a:lnTo>
                    <a:lnTo>
                      <a:pt x="475" y="327"/>
                    </a:lnTo>
                    <a:lnTo>
                      <a:pt x="475" y="332"/>
                    </a:lnTo>
                    <a:lnTo>
                      <a:pt x="466" y="329"/>
                    </a:lnTo>
                    <a:lnTo>
                      <a:pt x="461" y="325"/>
                    </a:lnTo>
                    <a:lnTo>
                      <a:pt x="457" y="327"/>
                    </a:lnTo>
                    <a:lnTo>
                      <a:pt x="456" y="330"/>
                    </a:lnTo>
                    <a:lnTo>
                      <a:pt x="466" y="343"/>
                    </a:lnTo>
                    <a:lnTo>
                      <a:pt x="464" y="344"/>
                    </a:lnTo>
                    <a:lnTo>
                      <a:pt x="464" y="348"/>
                    </a:lnTo>
                    <a:lnTo>
                      <a:pt x="466" y="349"/>
                    </a:lnTo>
                    <a:lnTo>
                      <a:pt x="471" y="355"/>
                    </a:lnTo>
                    <a:lnTo>
                      <a:pt x="476" y="358"/>
                    </a:lnTo>
                    <a:lnTo>
                      <a:pt x="481" y="361"/>
                    </a:lnTo>
                    <a:lnTo>
                      <a:pt x="481" y="363"/>
                    </a:lnTo>
                    <a:lnTo>
                      <a:pt x="483" y="367"/>
                    </a:lnTo>
                    <a:lnTo>
                      <a:pt x="478" y="367"/>
                    </a:lnTo>
                    <a:lnTo>
                      <a:pt x="475" y="370"/>
                    </a:lnTo>
                    <a:lnTo>
                      <a:pt x="475" y="370"/>
                    </a:lnTo>
                    <a:lnTo>
                      <a:pt x="464" y="365"/>
                    </a:lnTo>
                    <a:lnTo>
                      <a:pt x="461" y="361"/>
                    </a:lnTo>
                    <a:lnTo>
                      <a:pt x="461" y="367"/>
                    </a:lnTo>
                    <a:lnTo>
                      <a:pt x="462" y="370"/>
                    </a:lnTo>
                    <a:lnTo>
                      <a:pt x="464" y="375"/>
                    </a:lnTo>
                    <a:lnTo>
                      <a:pt x="461" y="380"/>
                    </a:lnTo>
                    <a:lnTo>
                      <a:pt x="464" y="387"/>
                    </a:lnTo>
                    <a:lnTo>
                      <a:pt x="459" y="387"/>
                    </a:lnTo>
                    <a:lnTo>
                      <a:pt x="456" y="387"/>
                    </a:lnTo>
                    <a:lnTo>
                      <a:pt x="445" y="380"/>
                    </a:lnTo>
                    <a:lnTo>
                      <a:pt x="442" y="370"/>
                    </a:lnTo>
                    <a:lnTo>
                      <a:pt x="444" y="365"/>
                    </a:lnTo>
                    <a:lnTo>
                      <a:pt x="447" y="361"/>
                    </a:lnTo>
                    <a:lnTo>
                      <a:pt x="442" y="361"/>
                    </a:lnTo>
                    <a:lnTo>
                      <a:pt x="438" y="361"/>
                    </a:lnTo>
                    <a:lnTo>
                      <a:pt x="437" y="358"/>
                    </a:lnTo>
                    <a:lnTo>
                      <a:pt x="437" y="356"/>
                    </a:lnTo>
                    <a:lnTo>
                      <a:pt x="430" y="346"/>
                    </a:lnTo>
                    <a:lnTo>
                      <a:pt x="425" y="341"/>
                    </a:lnTo>
                    <a:lnTo>
                      <a:pt x="414" y="330"/>
                    </a:lnTo>
                    <a:lnTo>
                      <a:pt x="411" y="318"/>
                    </a:lnTo>
                    <a:lnTo>
                      <a:pt x="411" y="312"/>
                    </a:lnTo>
                    <a:lnTo>
                      <a:pt x="411" y="306"/>
                    </a:lnTo>
                    <a:lnTo>
                      <a:pt x="404" y="293"/>
                    </a:lnTo>
                    <a:lnTo>
                      <a:pt x="394" y="284"/>
                    </a:lnTo>
                    <a:lnTo>
                      <a:pt x="382" y="279"/>
                    </a:lnTo>
                    <a:lnTo>
                      <a:pt x="378" y="274"/>
                    </a:lnTo>
                    <a:lnTo>
                      <a:pt x="373" y="274"/>
                    </a:lnTo>
                    <a:lnTo>
                      <a:pt x="371" y="274"/>
                    </a:lnTo>
                    <a:lnTo>
                      <a:pt x="361" y="270"/>
                    </a:lnTo>
                    <a:lnTo>
                      <a:pt x="354" y="263"/>
                    </a:lnTo>
                    <a:lnTo>
                      <a:pt x="347" y="253"/>
                    </a:lnTo>
                    <a:lnTo>
                      <a:pt x="347" y="245"/>
                    </a:lnTo>
                    <a:lnTo>
                      <a:pt x="339" y="245"/>
                    </a:lnTo>
                    <a:lnTo>
                      <a:pt x="332" y="245"/>
                    </a:lnTo>
                    <a:lnTo>
                      <a:pt x="327" y="238"/>
                    </a:lnTo>
                    <a:lnTo>
                      <a:pt x="325" y="231"/>
                    </a:lnTo>
                    <a:lnTo>
                      <a:pt x="313" y="234"/>
                    </a:lnTo>
                    <a:lnTo>
                      <a:pt x="308" y="239"/>
                    </a:lnTo>
                    <a:lnTo>
                      <a:pt x="308" y="241"/>
                    </a:lnTo>
                    <a:lnTo>
                      <a:pt x="311" y="243"/>
                    </a:lnTo>
                    <a:lnTo>
                      <a:pt x="309" y="246"/>
                    </a:lnTo>
                    <a:lnTo>
                      <a:pt x="309" y="251"/>
                    </a:lnTo>
                    <a:lnTo>
                      <a:pt x="311" y="260"/>
                    </a:lnTo>
                    <a:lnTo>
                      <a:pt x="320" y="265"/>
                    </a:lnTo>
                    <a:lnTo>
                      <a:pt x="328" y="270"/>
                    </a:lnTo>
                    <a:lnTo>
                      <a:pt x="332" y="281"/>
                    </a:lnTo>
                    <a:lnTo>
                      <a:pt x="337" y="291"/>
                    </a:lnTo>
                    <a:lnTo>
                      <a:pt x="342" y="298"/>
                    </a:lnTo>
                    <a:lnTo>
                      <a:pt x="352" y="300"/>
                    </a:lnTo>
                    <a:lnTo>
                      <a:pt x="363" y="300"/>
                    </a:lnTo>
                    <a:lnTo>
                      <a:pt x="361" y="300"/>
                    </a:lnTo>
                    <a:lnTo>
                      <a:pt x="361" y="303"/>
                    </a:lnTo>
                    <a:lnTo>
                      <a:pt x="364" y="308"/>
                    </a:lnTo>
                    <a:lnTo>
                      <a:pt x="375" y="313"/>
                    </a:lnTo>
                    <a:lnTo>
                      <a:pt x="389" y="320"/>
                    </a:lnTo>
                    <a:lnTo>
                      <a:pt x="395" y="332"/>
                    </a:lnTo>
                    <a:lnTo>
                      <a:pt x="387" y="329"/>
                    </a:lnTo>
                    <a:lnTo>
                      <a:pt x="380" y="325"/>
                    </a:lnTo>
                    <a:lnTo>
                      <a:pt x="371" y="327"/>
                    </a:lnTo>
                    <a:lnTo>
                      <a:pt x="368" y="334"/>
                    </a:lnTo>
                    <a:lnTo>
                      <a:pt x="371" y="339"/>
                    </a:lnTo>
                    <a:lnTo>
                      <a:pt x="376" y="348"/>
                    </a:lnTo>
                    <a:lnTo>
                      <a:pt x="373" y="349"/>
                    </a:lnTo>
                    <a:lnTo>
                      <a:pt x="371" y="351"/>
                    </a:lnTo>
                    <a:lnTo>
                      <a:pt x="366" y="360"/>
                    </a:lnTo>
                    <a:lnTo>
                      <a:pt x="359" y="367"/>
                    </a:lnTo>
                    <a:lnTo>
                      <a:pt x="354" y="365"/>
                    </a:lnTo>
                    <a:lnTo>
                      <a:pt x="354" y="361"/>
                    </a:lnTo>
                    <a:lnTo>
                      <a:pt x="361" y="356"/>
                    </a:lnTo>
                    <a:lnTo>
                      <a:pt x="363" y="349"/>
                    </a:lnTo>
                    <a:lnTo>
                      <a:pt x="359" y="339"/>
                    </a:lnTo>
                    <a:lnTo>
                      <a:pt x="358" y="334"/>
                    </a:lnTo>
                    <a:lnTo>
                      <a:pt x="349" y="327"/>
                    </a:lnTo>
                    <a:lnTo>
                      <a:pt x="344" y="318"/>
                    </a:lnTo>
                    <a:lnTo>
                      <a:pt x="337" y="317"/>
                    </a:lnTo>
                    <a:lnTo>
                      <a:pt x="333" y="313"/>
                    </a:lnTo>
                    <a:lnTo>
                      <a:pt x="321" y="310"/>
                    </a:lnTo>
                    <a:lnTo>
                      <a:pt x="316" y="306"/>
                    </a:lnTo>
                    <a:lnTo>
                      <a:pt x="311" y="301"/>
                    </a:lnTo>
                    <a:lnTo>
                      <a:pt x="306" y="298"/>
                    </a:lnTo>
                    <a:lnTo>
                      <a:pt x="299" y="293"/>
                    </a:lnTo>
                    <a:lnTo>
                      <a:pt x="294" y="288"/>
                    </a:lnTo>
                    <a:lnTo>
                      <a:pt x="287" y="277"/>
                    </a:lnTo>
                    <a:lnTo>
                      <a:pt x="282" y="267"/>
                    </a:lnTo>
                    <a:lnTo>
                      <a:pt x="273" y="258"/>
                    </a:lnTo>
                    <a:lnTo>
                      <a:pt x="263" y="257"/>
                    </a:lnTo>
                    <a:lnTo>
                      <a:pt x="253" y="258"/>
                    </a:lnTo>
                    <a:lnTo>
                      <a:pt x="249" y="265"/>
                    </a:lnTo>
                    <a:lnTo>
                      <a:pt x="235" y="272"/>
                    </a:lnTo>
                    <a:lnTo>
                      <a:pt x="222" y="279"/>
                    </a:lnTo>
                    <a:lnTo>
                      <a:pt x="206" y="275"/>
                    </a:lnTo>
                    <a:lnTo>
                      <a:pt x="192" y="272"/>
                    </a:lnTo>
                    <a:lnTo>
                      <a:pt x="182" y="275"/>
                    </a:lnTo>
                    <a:lnTo>
                      <a:pt x="177" y="286"/>
                    </a:lnTo>
                    <a:lnTo>
                      <a:pt x="180" y="296"/>
                    </a:lnTo>
                    <a:lnTo>
                      <a:pt x="170" y="306"/>
                    </a:lnTo>
                    <a:lnTo>
                      <a:pt x="155" y="313"/>
                    </a:lnTo>
                    <a:lnTo>
                      <a:pt x="146" y="317"/>
                    </a:lnTo>
                    <a:lnTo>
                      <a:pt x="139" y="325"/>
                    </a:lnTo>
                    <a:lnTo>
                      <a:pt x="132" y="336"/>
                    </a:lnTo>
                    <a:lnTo>
                      <a:pt x="131" y="346"/>
                    </a:lnTo>
                    <a:lnTo>
                      <a:pt x="132" y="351"/>
                    </a:lnTo>
                    <a:lnTo>
                      <a:pt x="136" y="353"/>
                    </a:lnTo>
                    <a:lnTo>
                      <a:pt x="127" y="365"/>
                    </a:lnTo>
                    <a:lnTo>
                      <a:pt x="117" y="375"/>
                    </a:lnTo>
                    <a:lnTo>
                      <a:pt x="112" y="377"/>
                    </a:lnTo>
                    <a:lnTo>
                      <a:pt x="108" y="382"/>
                    </a:lnTo>
                    <a:lnTo>
                      <a:pt x="103" y="386"/>
                    </a:lnTo>
                    <a:lnTo>
                      <a:pt x="98" y="387"/>
                    </a:lnTo>
                    <a:lnTo>
                      <a:pt x="98" y="387"/>
                    </a:lnTo>
                    <a:lnTo>
                      <a:pt x="89" y="387"/>
                    </a:lnTo>
                    <a:lnTo>
                      <a:pt x="82" y="389"/>
                    </a:lnTo>
                    <a:lnTo>
                      <a:pt x="67" y="394"/>
                    </a:lnTo>
                    <a:lnTo>
                      <a:pt x="53" y="399"/>
                    </a:lnTo>
                    <a:lnTo>
                      <a:pt x="48" y="396"/>
                    </a:lnTo>
                    <a:lnTo>
                      <a:pt x="45" y="389"/>
                    </a:lnTo>
                    <a:lnTo>
                      <a:pt x="38" y="382"/>
                    </a:lnTo>
                    <a:lnTo>
                      <a:pt x="33" y="380"/>
                    </a:lnTo>
                    <a:lnTo>
                      <a:pt x="20" y="382"/>
                    </a:lnTo>
                    <a:lnTo>
                      <a:pt x="12" y="384"/>
                    </a:lnTo>
                    <a:lnTo>
                      <a:pt x="7" y="380"/>
                    </a:lnTo>
                    <a:lnTo>
                      <a:pt x="7" y="379"/>
                    </a:lnTo>
                    <a:lnTo>
                      <a:pt x="7" y="367"/>
                    </a:lnTo>
                    <a:lnTo>
                      <a:pt x="7" y="360"/>
                    </a:lnTo>
                    <a:lnTo>
                      <a:pt x="2" y="356"/>
                    </a:lnTo>
                    <a:lnTo>
                      <a:pt x="0" y="353"/>
                    </a:lnTo>
                    <a:lnTo>
                      <a:pt x="2" y="344"/>
                    </a:lnTo>
                    <a:lnTo>
                      <a:pt x="5" y="341"/>
                    </a:lnTo>
                    <a:lnTo>
                      <a:pt x="5" y="330"/>
                    </a:lnTo>
                    <a:lnTo>
                      <a:pt x="7" y="320"/>
                    </a:lnTo>
                    <a:lnTo>
                      <a:pt x="8" y="310"/>
                    </a:lnTo>
                    <a:lnTo>
                      <a:pt x="10" y="301"/>
                    </a:lnTo>
                    <a:lnTo>
                      <a:pt x="7" y="291"/>
                    </a:lnTo>
                    <a:lnTo>
                      <a:pt x="3" y="282"/>
                    </a:lnTo>
                    <a:lnTo>
                      <a:pt x="5" y="277"/>
                    </a:lnTo>
                    <a:lnTo>
                      <a:pt x="12" y="274"/>
                    </a:lnTo>
                    <a:lnTo>
                      <a:pt x="19" y="269"/>
                    </a:lnTo>
                    <a:lnTo>
                      <a:pt x="24" y="269"/>
                    </a:lnTo>
                    <a:lnTo>
                      <a:pt x="27" y="269"/>
                    </a:lnTo>
                    <a:lnTo>
                      <a:pt x="33" y="270"/>
                    </a:lnTo>
                    <a:lnTo>
                      <a:pt x="55" y="270"/>
                    </a:lnTo>
                    <a:lnTo>
                      <a:pt x="58" y="272"/>
                    </a:lnTo>
                    <a:lnTo>
                      <a:pt x="63" y="274"/>
                    </a:lnTo>
                    <a:lnTo>
                      <a:pt x="88" y="274"/>
                    </a:lnTo>
                    <a:lnTo>
                      <a:pt x="94" y="274"/>
                    </a:lnTo>
                    <a:lnTo>
                      <a:pt x="101" y="275"/>
                    </a:lnTo>
                    <a:lnTo>
                      <a:pt x="108" y="274"/>
                    </a:lnTo>
                    <a:lnTo>
                      <a:pt x="115" y="274"/>
                    </a:lnTo>
                    <a:lnTo>
                      <a:pt x="119" y="262"/>
                    </a:lnTo>
                    <a:lnTo>
                      <a:pt x="122" y="250"/>
                    </a:lnTo>
                    <a:lnTo>
                      <a:pt x="120" y="243"/>
                    </a:lnTo>
                    <a:lnTo>
                      <a:pt x="120" y="236"/>
                    </a:lnTo>
                    <a:lnTo>
                      <a:pt x="120" y="238"/>
                    </a:lnTo>
                    <a:lnTo>
                      <a:pt x="120" y="232"/>
                    </a:lnTo>
                    <a:lnTo>
                      <a:pt x="122" y="229"/>
                    </a:lnTo>
                    <a:lnTo>
                      <a:pt x="120" y="226"/>
                    </a:lnTo>
                    <a:lnTo>
                      <a:pt x="119" y="222"/>
                    </a:lnTo>
                    <a:lnTo>
                      <a:pt x="106" y="215"/>
                    </a:lnTo>
                    <a:lnTo>
                      <a:pt x="105" y="205"/>
                    </a:lnTo>
                    <a:lnTo>
                      <a:pt x="101" y="202"/>
                    </a:lnTo>
                    <a:lnTo>
                      <a:pt x="100" y="202"/>
                    </a:lnTo>
                    <a:lnTo>
                      <a:pt x="89" y="198"/>
                    </a:lnTo>
                    <a:lnTo>
                      <a:pt x="81" y="195"/>
                    </a:lnTo>
                    <a:lnTo>
                      <a:pt x="72" y="189"/>
                    </a:lnTo>
                    <a:lnTo>
                      <a:pt x="69" y="186"/>
                    </a:lnTo>
                    <a:lnTo>
                      <a:pt x="69" y="184"/>
                    </a:lnTo>
                    <a:lnTo>
                      <a:pt x="70" y="181"/>
                    </a:lnTo>
                    <a:lnTo>
                      <a:pt x="76" y="179"/>
                    </a:lnTo>
                    <a:lnTo>
                      <a:pt x="81" y="176"/>
                    </a:lnTo>
                    <a:lnTo>
                      <a:pt x="88" y="176"/>
                    </a:lnTo>
                    <a:lnTo>
                      <a:pt x="93" y="179"/>
                    </a:lnTo>
                    <a:lnTo>
                      <a:pt x="101" y="181"/>
                    </a:lnTo>
                    <a:lnTo>
                      <a:pt x="106" y="179"/>
                    </a:lnTo>
                    <a:lnTo>
                      <a:pt x="113" y="177"/>
                    </a:lnTo>
                    <a:lnTo>
                      <a:pt x="113" y="174"/>
                    </a:lnTo>
                    <a:lnTo>
                      <a:pt x="110" y="169"/>
                    </a:lnTo>
                    <a:lnTo>
                      <a:pt x="110" y="164"/>
                    </a:lnTo>
                    <a:lnTo>
                      <a:pt x="110" y="160"/>
                    </a:lnTo>
                    <a:lnTo>
                      <a:pt x="115" y="160"/>
                    </a:lnTo>
                    <a:lnTo>
                      <a:pt x="122" y="164"/>
                    </a:lnTo>
                    <a:lnTo>
                      <a:pt x="131" y="167"/>
                    </a:lnTo>
                    <a:lnTo>
                      <a:pt x="136" y="164"/>
                    </a:lnTo>
                    <a:lnTo>
                      <a:pt x="139" y="160"/>
                    </a:lnTo>
                    <a:lnTo>
                      <a:pt x="148" y="157"/>
                    </a:lnTo>
                    <a:lnTo>
                      <a:pt x="155" y="152"/>
                    </a:lnTo>
                    <a:lnTo>
                      <a:pt x="158" y="143"/>
                    </a:lnTo>
                    <a:lnTo>
                      <a:pt x="162" y="136"/>
                    </a:lnTo>
                    <a:lnTo>
                      <a:pt x="165" y="134"/>
                    </a:lnTo>
                    <a:lnTo>
                      <a:pt x="168" y="134"/>
                    </a:lnTo>
                    <a:lnTo>
                      <a:pt x="172" y="131"/>
                    </a:lnTo>
                    <a:lnTo>
                      <a:pt x="180" y="129"/>
                    </a:lnTo>
                    <a:lnTo>
                      <a:pt x="189" y="126"/>
                    </a:lnTo>
                    <a:lnTo>
                      <a:pt x="194" y="124"/>
                    </a:lnTo>
                    <a:lnTo>
                      <a:pt x="196" y="116"/>
                    </a:lnTo>
                    <a:lnTo>
                      <a:pt x="198" y="107"/>
                    </a:lnTo>
                    <a:lnTo>
                      <a:pt x="199" y="104"/>
                    </a:lnTo>
                    <a:lnTo>
                      <a:pt x="201" y="102"/>
                    </a:lnTo>
                    <a:lnTo>
                      <a:pt x="211" y="91"/>
                    </a:lnTo>
                    <a:lnTo>
                      <a:pt x="229" y="86"/>
                    </a:lnTo>
                    <a:lnTo>
                      <a:pt x="232" y="86"/>
                    </a:lnTo>
                    <a:lnTo>
                      <a:pt x="235" y="86"/>
                    </a:lnTo>
                    <a:lnTo>
                      <a:pt x="235" y="85"/>
                    </a:lnTo>
                    <a:lnTo>
                      <a:pt x="239" y="83"/>
                    </a:lnTo>
                    <a:lnTo>
                      <a:pt x="244" y="81"/>
                    </a:lnTo>
                    <a:lnTo>
                      <a:pt x="251" y="83"/>
                    </a:lnTo>
                    <a:lnTo>
                      <a:pt x="258" y="79"/>
                    </a:lnTo>
                    <a:lnTo>
                      <a:pt x="263" y="74"/>
                    </a:lnTo>
                    <a:lnTo>
                      <a:pt x="261" y="67"/>
                    </a:lnTo>
                    <a:lnTo>
                      <a:pt x="260" y="62"/>
                    </a:lnTo>
                    <a:lnTo>
                      <a:pt x="256" y="52"/>
                    </a:lnTo>
                    <a:lnTo>
                      <a:pt x="253" y="45"/>
                    </a:lnTo>
                    <a:lnTo>
                      <a:pt x="249" y="38"/>
                    </a:lnTo>
                    <a:lnTo>
                      <a:pt x="249" y="31"/>
                    </a:lnTo>
                    <a:lnTo>
                      <a:pt x="251" y="18"/>
                    </a:lnTo>
                    <a:lnTo>
                      <a:pt x="260" y="11"/>
                    </a:lnTo>
                    <a:lnTo>
                      <a:pt x="270" y="6"/>
                    </a:lnTo>
                    <a:lnTo>
                      <a:pt x="282" y="0"/>
                    </a:lnTo>
                    <a:lnTo>
                      <a:pt x="282" y="6"/>
                    </a:lnTo>
                    <a:lnTo>
                      <a:pt x="278" y="12"/>
                    </a:lnTo>
                    <a:lnTo>
                      <a:pt x="278" y="19"/>
                    </a:lnTo>
                    <a:lnTo>
                      <a:pt x="280" y="23"/>
                    </a:lnTo>
                    <a:lnTo>
                      <a:pt x="287" y="24"/>
                    </a:lnTo>
                    <a:lnTo>
                      <a:pt x="287" y="26"/>
                    </a:lnTo>
                    <a:lnTo>
                      <a:pt x="287" y="28"/>
                    </a:lnTo>
                    <a:lnTo>
                      <a:pt x="284" y="30"/>
                    </a:lnTo>
                    <a:lnTo>
                      <a:pt x="282" y="33"/>
                    </a:lnTo>
                    <a:lnTo>
                      <a:pt x="273" y="40"/>
                    </a:lnTo>
                    <a:lnTo>
                      <a:pt x="270" y="52"/>
                    </a:lnTo>
                    <a:lnTo>
                      <a:pt x="272" y="57"/>
                    </a:lnTo>
                    <a:lnTo>
                      <a:pt x="277" y="62"/>
                    </a:lnTo>
                    <a:lnTo>
                      <a:pt x="277" y="64"/>
                    </a:lnTo>
                    <a:lnTo>
                      <a:pt x="277" y="67"/>
                    </a:lnTo>
                    <a:lnTo>
                      <a:pt x="282" y="67"/>
                    </a:lnTo>
                    <a:lnTo>
                      <a:pt x="289" y="69"/>
                    </a:lnTo>
                    <a:lnTo>
                      <a:pt x="289" y="73"/>
                    </a:lnTo>
                    <a:lnTo>
                      <a:pt x="292" y="76"/>
                    </a:lnTo>
                    <a:lnTo>
                      <a:pt x="301" y="73"/>
                    </a:lnTo>
                    <a:lnTo>
                      <a:pt x="309" y="69"/>
                    </a:lnTo>
                    <a:lnTo>
                      <a:pt x="316" y="66"/>
                    </a:lnTo>
                    <a:lnTo>
                      <a:pt x="327" y="66"/>
                    </a:lnTo>
                    <a:lnTo>
                      <a:pt x="325" y="67"/>
                    </a:lnTo>
                    <a:lnTo>
                      <a:pt x="325" y="71"/>
                    </a:lnTo>
                    <a:lnTo>
                      <a:pt x="328" y="74"/>
                    </a:lnTo>
                    <a:lnTo>
                      <a:pt x="332" y="78"/>
                    </a:lnTo>
                    <a:lnTo>
                      <a:pt x="337" y="74"/>
                    </a:lnTo>
                    <a:lnTo>
                      <a:pt x="342" y="73"/>
                    </a:lnTo>
                    <a:lnTo>
                      <a:pt x="352" y="69"/>
                    </a:lnTo>
                    <a:lnTo>
                      <a:pt x="364" y="67"/>
                    </a:lnTo>
                    <a:lnTo>
                      <a:pt x="371" y="61"/>
                    </a:lnTo>
                    <a:lnTo>
                      <a:pt x="383" y="57"/>
                    </a:lnTo>
                    <a:lnTo>
                      <a:pt x="392" y="57"/>
                    </a:lnTo>
                    <a:lnTo>
                      <a:pt x="401" y="59"/>
                    </a:lnTo>
                    <a:lnTo>
                      <a:pt x="399" y="62"/>
                    </a:lnTo>
                    <a:lnTo>
                      <a:pt x="399" y="66"/>
                    </a:lnTo>
                    <a:lnTo>
                      <a:pt x="407" y="64"/>
                    </a:lnTo>
                    <a:lnTo>
                      <a:pt x="416" y="64"/>
                    </a:lnTo>
                    <a:lnTo>
                      <a:pt x="425" y="62"/>
                    </a:lnTo>
                    <a:lnTo>
                      <a:pt x="435" y="62"/>
                    </a:lnTo>
                    <a:lnTo>
                      <a:pt x="447" y="62"/>
                    </a:lnTo>
                    <a:lnTo>
                      <a:pt x="461" y="62"/>
                    </a:lnTo>
                    <a:lnTo>
                      <a:pt x="466" y="64"/>
                    </a:lnTo>
                    <a:lnTo>
                      <a:pt x="471" y="73"/>
                    </a:lnTo>
                    <a:lnTo>
                      <a:pt x="475" y="81"/>
                    </a:lnTo>
                    <a:lnTo>
                      <a:pt x="476" y="91"/>
                    </a:lnTo>
                    <a:lnTo>
                      <a:pt x="473" y="100"/>
                    </a:lnTo>
                    <a:lnTo>
                      <a:pt x="469" y="109"/>
                    </a:lnTo>
                    <a:lnTo>
                      <a:pt x="473" y="122"/>
                    </a:lnTo>
                    <a:lnTo>
                      <a:pt x="478" y="136"/>
                    </a:lnTo>
                    <a:lnTo>
                      <a:pt x="473" y="141"/>
                    </a:lnTo>
                    <a:lnTo>
                      <a:pt x="468" y="147"/>
                    </a:lnTo>
                    <a:lnTo>
                      <a:pt x="461" y="159"/>
                    </a:lnTo>
                    <a:lnTo>
                      <a:pt x="459" y="176"/>
                    </a:lnTo>
                    <a:lnTo>
                      <a:pt x="459" y="183"/>
                    </a:lnTo>
                    <a:lnTo>
                      <a:pt x="464" y="186"/>
                    </a:lnTo>
                    <a:lnTo>
                      <a:pt x="471" y="186"/>
                    </a:lnTo>
                    <a:lnTo>
                      <a:pt x="481" y="188"/>
                    </a:lnTo>
                    <a:lnTo>
                      <a:pt x="490" y="186"/>
                    </a:lnTo>
                    <a:lnTo>
                      <a:pt x="500" y="184"/>
                    </a:lnTo>
                    <a:lnTo>
                      <a:pt x="507" y="181"/>
                    </a:lnTo>
                    <a:lnTo>
                      <a:pt x="518" y="181"/>
                    </a:lnTo>
                    <a:lnTo>
                      <a:pt x="524" y="184"/>
                    </a:lnTo>
                    <a:lnTo>
                      <a:pt x="528" y="193"/>
                    </a:lnTo>
                    <a:lnTo>
                      <a:pt x="531" y="202"/>
                    </a:lnTo>
                    <a:lnTo>
                      <a:pt x="540" y="207"/>
                    </a:lnTo>
                    <a:lnTo>
                      <a:pt x="540" y="227"/>
                    </a:lnTo>
                    <a:lnTo>
                      <a:pt x="540" y="229"/>
                    </a:lnTo>
                    <a:lnTo>
                      <a:pt x="543" y="231"/>
                    </a:lnTo>
                    <a:lnTo>
                      <a:pt x="545" y="234"/>
                    </a:lnTo>
                    <a:lnTo>
                      <a:pt x="550" y="232"/>
                    </a:lnTo>
                    <a:lnTo>
                      <a:pt x="557" y="231"/>
                    </a:lnTo>
                    <a:lnTo>
                      <a:pt x="557" y="234"/>
                    </a:lnTo>
                    <a:lnTo>
                      <a:pt x="557" y="239"/>
                    </a:lnTo>
                    <a:lnTo>
                      <a:pt x="550" y="241"/>
                    </a:lnTo>
                    <a:lnTo>
                      <a:pt x="547" y="248"/>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905" name="Freeform 256"/>
              <p:cNvSpPr>
                <a:spLocks/>
              </p:cNvSpPr>
              <p:nvPr/>
            </p:nvSpPr>
            <p:spPr bwMode="auto">
              <a:xfrm>
                <a:off x="4429919" y="2020888"/>
                <a:ext cx="598488" cy="574675"/>
              </a:xfrm>
              <a:custGeom>
                <a:avLst/>
                <a:gdLst/>
                <a:ahLst/>
                <a:cxnLst>
                  <a:cxn ang="0">
                    <a:pos x="66" y="278"/>
                  </a:cxn>
                  <a:cxn ang="0">
                    <a:pos x="23" y="299"/>
                  </a:cxn>
                  <a:cxn ang="0">
                    <a:pos x="9" y="283"/>
                  </a:cxn>
                  <a:cxn ang="0">
                    <a:pos x="2" y="277"/>
                  </a:cxn>
                  <a:cxn ang="0">
                    <a:pos x="2" y="246"/>
                  </a:cxn>
                  <a:cxn ang="0">
                    <a:pos x="12" y="215"/>
                  </a:cxn>
                  <a:cxn ang="0">
                    <a:pos x="45" y="187"/>
                  </a:cxn>
                  <a:cxn ang="0">
                    <a:pos x="52" y="180"/>
                  </a:cxn>
                  <a:cxn ang="0">
                    <a:pos x="98" y="146"/>
                  </a:cxn>
                  <a:cxn ang="0">
                    <a:pos x="107" y="125"/>
                  </a:cxn>
                  <a:cxn ang="0">
                    <a:pos x="136" y="93"/>
                  </a:cxn>
                  <a:cxn ang="0">
                    <a:pos x="164" y="60"/>
                  </a:cxn>
                  <a:cxn ang="0">
                    <a:pos x="145" y="62"/>
                  </a:cxn>
                  <a:cxn ang="0">
                    <a:pos x="145" y="53"/>
                  </a:cxn>
                  <a:cxn ang="0">
                    <a:pos x="153" y="51"/>
                  </a:cxn>
                  <a:cxn ang="0">
                    <a:pos x="176" y="55"/>
                  </a:cxn>
                  <a:cxn ang="0">
                    <a:pos x="176" y="41"/>
                  </a:cxn>
                  <a:cxn ang="0">
                    <a:pos x="191" y="36"/>
                  </a:cxn>
                  <a:cxn ang="0">
                    <a:pos x="212" y="36"/>
                  </a:cxn>
                  <a:cxn ang="0">
                    <a:pos x="241" y="19"/>
                  </a:cxn>
                  <a:cxn ang="0">
                    <a:pos x="251" y="5"/>
                  </a:cxn>
                  <a:cxn ang="0">
                    <a:pos x="274" y="7"/>
                  </a:cxn>
                  <a:cxn ang="0">
                    <a:pos x="289" y="10"/>
                  </a:cxn>
                  <a:cxn ang="0">
                    <a:pos x="306" y="8"/>
                  </a:cxn>
                  <a:cxn ang="0">
                    <a:pos x="329" y="7"/>
                  </a:cxn>
                  <a:cxn ang="0">
                    <a:pos x="349" y="7"/>
                  </a:cxn>
                  <a:cxn ang="0">
                    <a:pos x="344" y="27"/>
                  </a:cxn>
                  <a:cxn ang="0">
                    <a:pos x="355" y="38"/>
                  </a:cxn>
                  <a:cxn ang="0">
                    <a:pos x="339" y="63"/>
                  </a:cxn>
                  <a:cxn ang="0">
                    <a:pos x="351" y="89"/>
                  </a:cxn>
                  <a:cxn ang="0">
                    <a:pos x="353" y="132"/>
                  </a:cxn>
                  <a:cxn ang="0">
                    <a:pos x="363" y="160"/>
                  </a:cxn>
                  <a:cxn ang="0">
                    <a:pos x="370" y="182"/>
                  </a:cxn>
                  <a:cxn ang="0">
                    <a:pos x="342" y="232"/>
                  </a:cxn>
                  <a:cxn ang="0">
                    <a:pos x="301" y="252"/>
                  </a:cxn>
                  <a:cxn ang="0">
                    <a:pos x="255" y="261"/>
                  </a:cxn>
                  <a:cxn ang="0">
                    <a:pos x="232" y="230"/>
                  </a:cxn>
                  <a:cxn ang="0">
                    <a:pos x="227" y="203"/>
                  </a:cxn>
                  <a:cxn ang="0">
                    <a:pos x="263" y="168"/>
                  </a:cxn>
                  <a:cxn ang="0">
                    <a:pos x="289" y="137"/>
                  </a:cxn>
                  <a:cxn ang="0">
                    <a:pos x="250" y="132"/>
                  </a:cxn>
                  <a:cxn ang="0">
                    <a:pos x="232" y="158"/>
                  </a:cxn>
                  <a:cxn ang="0">
                    <a:pos x="207" y="184"/>
                  </a:cxn>
                  <a:cxn ang="0">
                    <a:pos x="174" y="218"/>
                  </a:cxn>
                  <a:cxn ang="0">
                    <a:pos x="174" y="247"/>
                  </a:cxn>
                  <a:cxn ang="0">
                    <a:pos x="196" y="266"/>
                  </a:cxn>
                  <a:cxn ang="0">
                    <a:pos x="176" y="287"/>
                  </a:cxn>
                  <a:cxn ang="0">
                    <a:pos x="162" y="313"/>
                  </a:cxn>
                  <a:cxn ang="0">
                    <a:pos x="160" y="335"/>
                  </a:cxn>
                  <a:cxn ang="0">
                    <a:pos x="140" y="345"/>
                  </a:cxn>
                  <a:cxn ang="0">
                    <a:pos x="115" y="362"/>
                  </a:cxn>
                  <a:cxn ang="0">
                    <a:pos x="105" y="338"/>
                  </a:cxn>
                  <a:cxn ang="0">
                    <a:pos x="95" y="306"/>
                  </a:cxn>
                  <a:cxn ang="0">
                    <a:pos x="88" y="278"/>
                  </a:cxn>
                </a:cxnLst>
                <a:rect l="0" t="0" r="r" b="b"/>
                <a:pathLst>
                  <a:path w="377" h="362">
                    <a:moveTo>
                      <a:pt x="88" y="280"/>
                    </a:moveTo>
                    <a:lnTo>
                      <a:pt x="81" y="275"/>
                    </a:lnTo>
                    <a:lnTo>
                      <a:pt x="78" y="268"/>
                    </a:lnTo>
                    <a:lnTo>
                      <a:pt x="66" y="278"/>
                    </a:lnTo>
                    <a:lnTo>
                      <a:pt x="55" y="290"/>
                    </a:lnTo>
                    <a:lnTo>
                      <a:pt x="43" y="299"/>
                    </a:lnTo>
                    <a:lnTo>
                      <a:pt x="29" y="302"/>
                    </a:lnTo>
                    <a:lnTo>
                      <a:pt x="23" y="299"/>
                    </a:lnTo>
                    <a:lnTo>
                      <a:pt x="16" y="295"/>
                    </a:lnTo>
                    <a:lnTo>
                      <a:pt x="7" y="290"/>
                    </a:lnTo>
                    <a:lnTo>
                      <a:pt x="5" y="289"/>
                    </a:lnTo>
                    <a:lnTo>
                      <a:pt x="9" y="283"/>
                    </a:lnTo>
                    <a:lnTo>
                      <a:pt x="14" y="280"/>
                    </a:lnTo>
                    <a:lnTo>
                      <a:pt x="14" y="273"/>
                    </a:lnTo>
                    <a:lnTo>
                      <a:pt x="7" y="273"/>
                    </a:lnTo>
                    <a:lnTo>
                      <a:pt x="2" y="277"/>
                    </a:lnTo>
                    <a:lnTo>
                      <a:pt x="4" y="270"/>
                    </a:lnTo>
                    <a:lnTo>
                      <a:pt x="9" y="263"/>
                    </a:lnTo>
                    <a:lnTo>
                      <a:pt x="4" y="254"/>
                    </a:lnTo>
                    <a:lnTo>
                      <a:pt x="2" y="246"/>
                    </a:lnTo>
                    <a:lnTo>
                      <a:pt x="0" y="235"/>
                    </a:lnTo>
                    <a:lnTo>
                      <a:pt x="0" y="227"/>
                    </a:lnTo>
                    <a:lnTo>
                      <a:pt x="4" y="218"/>
                    </a:lnTo>
                    <a:lnTo>
                      <a:pt x="12" y="215"/>
                    </a:lnTo>
                    <a:lnTo>
                      <a:pt x="21" y="203"/>
                    </a:lnTo>
                    <a:lnTo>
                      <a:pt x="35" y="197"/>
                    </a:lnTo>
                    <a:lnTo>
                      <a:pt x="40" y="192"/>
                    </a:lnTo>
                    <a:lnTo>
                      <a:pt x="45" y="187"/>
                    </a:lnTo>
                    <a:lnTo>
                      <a:pt x="52" y="184"/>
                    </a:lnTo>
                    <a:lnTo>
                      <a:pt x="64" y="184"/>
                    </a:lnTo>
                    <a:lnTo>
                      <a:pt x="57" y="182"/>
                    </a:lnTo>
                    <a:lnTo>
                      <a:pt x="52" y="180"/>
                    </a:lnTo>
                    <a:lnTo>
                      <a:pt x="66" y="173"/>
                    </a:lnTo>
                    <a:lnTo>
                      <a:pt x="78" y="165"/>
                    </a:lnTo>
                    <a:lnTo>
                      <a:pt x="86" y="154"/>
                    </a:lnTo>
                    <a:lnTo>
                      <a:pt x="98" y="146"/>
                    </a:lnTo>
                    <a:lnTo>
                      <a:pt x="100" y="139"/>
                    </a:lnTo>
                    <a:lnTo>
                      <a:pt x="103" y="132"/>
                    </a:lnTo>
                    <a:lnTo>
                      <a:pt x="103" y="127"/>
                    </a:lnTo>
                    <a:lnTo>
                      <a:pt x="107" y="125"/>
                    </a:lnTo>
                    <a:lnTo>
                      <a:pt x="109" y="118"/>
                    </a:lnTo>
                    <a:lnTo>
                      <a:pt x="112" y="113"/>
                    </a:lnTo>
                    <a:lnTo>
                      <a:pt x="122" y="99"/>
                    </a:lnTo>
                    <a:lnTo>
                      <a:pt x="136" y="93"/>
                    </a:lnTo>
                    <a:lnTo>
                      <a:pt x="143" y="86"/>
                    </a:lnTo>
                    <a:lnTo>
                      <a:pt x="152" y="77"/>
                    </a:lnTo>
                    <a:lnTo>
                      <a:pt x="158" y="68"/>
                    </a:lnTo>
                    <a:lnTo>
                      <a:pt x="164" y="60"/>
                    </a:lnTo>
                    <a:lnTo>
                      <a:pt x="148" y="65"/>
                    </a:lnTo>
                    <a:lnTo>
                      <a:pt x="134" y="70"/>
                    </a:lnTo>
                    <a:lnTo>
                      <a:pt x="138" y="65"/>
                    </a:lnTo>
                    <a:lnTo>
                      <a:pt x="145" y="62"/>
                    </a:lnTo>
                    <a:lnTo>
                      <a:pt x="138" y="60"/>
                    </a:lnTo>
                    <a:lnTo>
                      <a:pt x="136" y="60"/>
                    </a:lnTo>
                    <a:lnTo>
                      <a:pt x="138" y="55"/>
                    </a:lnTo>
                    <a:lnTo>
                      <a:pt x="145" y="53"/>
                    </a:lnTo>
                    <a:lnTo>
                      <a:pt x="148" y="55"/>
                    </a:lnTo>
                    <a:lnTo>
                      <a:pt x="150" y="50"/>
                    </a:lnTo>
                    <a:lnTo>
                      <a:pt x="153" y="48"/>
                    </a:lnTo>
                    <a:lnTo>
                      <a:pt x="153" y="51"/>
                    </a:lnTo>
                    <a:lnTo>
                      <a:pt x="153" y="56"/>
                    </a:lnTo>
                    <a:lnTo>
                      <a:pt x="162" y="58"/>
                    </a:lnTo>
                    <a:lnTo>
                      <a:pt x="170" y="62"/>
                    </a:lnTo>
                    <a:lnTo>
                      <a:pt x="176" y="55"/>
                    </a:lnTo>
                    <a:lnTo>
                      <a:pt x="179" y="50"/>
                    </a:lnTo>
                    <a:lnTo>
                      <a:pt x="176" y="48"/>
                    </a:lnTo>
                    <a:lnTo>
                      <a:pt x="172" y="48"/>
                    </a:lnTo>
                    <a:lnTo>
                      <a:pt x="176" y="41"/>
                    </a:lnTo>
                    <a:lnTo>
                      <a:pt x="184" y="39"/>
                    </a:lnTo>
                    <a:lnTo>
                      <a:pt x="188" y="39"/>
                    </a:lnTo>
                    <a:lnTo>
                      <a:pt x="193" y="39"/>
                    </a:lnTo>
                    <a:lnTo>
                      <a:pt x="191" y="36"/>
                    </a:lnTo>
                    <a:lnTo>
                      <a:pt x="189" y="36"/>
                    </a:lnTo>
                    <a:lnTo>
                      <a:pt x="198" y="29"/>
                    </a:lnTo>
                    <a:lnTo>
                      <a:pt x="212" y="29"/>
                    </a:lnTo>
                    <a:lnTo>
                      <a:pt x="212" y="36"/>
                    </a:lnTo>
                    <a:lnTo>
                      <a:pt x="219" y="27"/>
                    </a:lnTo>
                    <a:lnTo>
                      <a:pt x="231" y="22"/>
                    </a:lnTo>
                    <a:lnTo>
                      <a:pt x="231" y="29"/>
                    </a:lnTo>
                    <a:lnTo>
                      <a:pt x="241" y="19"/>
                    </a:lnTo>
                    <a:lnTo>
                      <a:pt x="255" y="15"/>
                    </a:lnTo>
                    <a:lnTo>
                      <a:pt x="248" y="12"/>
                    </a:lnTo>
                    <a:lnTo>
                      <a:pt x="246" y="10"/>
                    </a:lnTo>
                    <a:lnTo>
                      <a:pt x="251" y="5"/>
                    </a:lnTo>
                    <a:lnTo>
                      <a:pt x="258" y="1"/>
                    </a:lnTo>
                    <a:lnTo>
                      <a:pt x="262" y="7"/>
                    </a:lnTo>
                    <a:lnTo>
                      <a:pt x="269" y="10"/>
                    </a:lnTo>
                    <a:lnTo>
                      <a:pt x="274" y="7"/>
                    </a:lnTo>
                    <a:lnTo>
                      <a:pt x="284" y="3"/>
                    </a:lnTo>
                    <a:lnTo>
                      <a:pt x="291" y="0"/>
                    </a:lnTo>
                    <a:lnTo>
                      <a:pt x="294" y="3"/>
                    </a:lnTo>
                    <a:lnTo>
                      <a:pt x="289" y="10"/>
                    </a:lnTo>
                    <a:lnTo>
                      <a:pt x="284" y="20"/>
                    </a:lnTo>
                    <a:lnTo>
                      <a:pt x="294" y="13"/>
                    </a:lnTo>
                    <a:lnTo>
                      <a:pt x="306" y="5"/>
                    </a:lnTo>
                    <a:lnTo>
                      <a:pt x="306" y="8"/>
                    </a:lnTo>
                    <a:lnTo>
                      <a:pt x="308" y="13"/>
                    </a:lnTo>
                    <a:lnTo>
                      <a:pt x="318" y="5"/>
                    </a:lnTo>
                    <a:lnTo>
                      <a:pt x="329" y="0"/>
                    </a:lnTo>
                    <a:lnTo>
                      <a:pt x="329" y="7"/>
                    </a:lnTo>
                    <a:lnTo>
                      <a:pt x="334" y="12"/>
                    </a:lnTo>
                    <a:lnTo>
                      <a:pt x="336" y="5"/>
                    </a:lnTo>
                    <a:lnTo>
                      <a:pt x="341" y="3"/>
                    </a:lnTo>
                    <a:lnTo>
                      <a:pt x="349" y="7"/>
                    </a:lnTo>
                    <a:lnTo>
                      <a:pt x="358" y="12"/>
                    </a:lnTo>
                    <a:lnTo>
                      <a:pt x="349" y="20"/>
                    </a:lnTo>
                    <a:lnTo>
                      <a:pt x="337" y="24"/>
                    </a:lnTo>
                    <a:lnTo>
                      <a:pt x="344" y="27"/>
                    </a:lnTo>
                    <a:lnTo>
                      <a:pt x="348" y="31"/>
                    </a:lnTo>
                    <a:lnTo>
                      <a:pt x="355" y="32"/>
                    </a:lnTo>
                    <a:lnTo>
                      <a:pt x="363" y="34"/>
                    </a:lnTo>
                    <a:lnTo>
                      <a:pt x="355" y="38"/>
                    </a:lnTo>
                    <a:lnTo>
                      <a:pt x="348" y="44"/>
                    </a:lnTo>
                    <a:lnTo>
                      <a:pt x="339" y="50"/>
                    </a:lnTo>
                    <a:lnTo>
                      <a:pt x="337" y="60"/>
                    </a:lnTo>
                    <a:lnTo>
                      <a:pt x="339" y="63"/>
                    </a:lnTo>
                    <a:lnTo>
                      <a:pt x="346" y="68"/>
                    </a:lnTo>
                    <a:lnTo>
                      <a:pt x="353" y="72"/>
                    </a:lnTo>
                    <a:lnTo>
                      <a:pt x="356" y="80"/>
                    </a:lnTo>
                    <a:lnTo>
                      <a:pt x="351" y="89"/>
                    </a:lnTo>
                    <a:lnTo>
                      <a:pt x="348" y="101"/>
                    </a:lnTo>
                    <a:lnTo>
                      <a:pt x="351" y="113"/>
                    </a:lnTo>
                    <a:lnTo>
                      <a:pt x="356" y="125"/>
                    </a:lnTo>
                    <a:lnTo>
                      <a:pt x="353" y="132"/>
                    </a:lnTo>
                    <a:lnTo>
                      <a:pt x="351" y="141"/>
                    </a:lnTo>
                    <a:lnTo>
                      <a:pt x="353" y="146"/>
                    </a:lnTo>
                    <a:lnTo>
                      <a:pt x="358" y="153"/>
                    </a:lnTo>
                    <a:lnTo>
                      <a:pt x="363" y="160"/>
                    </a:lnTo>
                    <a:lnTo>
                      <a:pt x="367" y="166"/>
                    </a:lnTo>
                    <a:lnTo>
                      <a:pt x="363" y="170"/>
                    </a:lnTo>
                    <a:lnTo>
                      <a:pt x="361" y="173"/>
                    </a:lnTo>
                    <a:lnTo>
                      <a:pt x="370" y="182"/>
                    </a:lnTo>
                    <a:lnTo>
                      <a:pt x="377" y="194"/>
                    </a:lnTo>
                    <a:lnTo>
                      <a:pt x="370" y="206"/>
                    </a:lnTo>
                    <a:lnTo>
                      <a:pt x="358" y="220"/>
                    </a:lnTo>
                    <a:lnTo>
                      <a:pt x="342" y="232"/>
                    </a:lnTo>
                    <a:lnTo>
                      <a:pt x="332" y="244"/>
                    </a:lnTo>
                    <a:lnTo>
                      <a:pt x="324" y="249"/>
                    </a:lnTo>
                    <a:lnTo>
                      <a:pt x="313" y="252"/>
                    </a:lnTo>
                    <a:lnTo>
                      <a:pt x="301" y="252"/>
                    </a:lnTo>
                    <a:lnTo>
                      <a:pt x="294" y="254"/>
                    </a:lnTo>
                    <a:lnTo>
                      <a:pt x="277" y="259"/>
                    </a:lnTo>
                    <a:lnTo>
                      <a:pt x="263" y="263"/>
                    </a:lnTo>
                    <a:lnTo>
                      <a:pt x="255" y="261"/>
                    </a:lnTo>
                    <a:lnTo>
                      <a:pt x="251" y="256"/>
                    </a:lnTo>
                    <a:lnTo>
                      <a:pt x="236" y="251"/>
                    </a:lnTo>
                    <a:lnTo>
                      <a:pt x="231" y="237"/>
                    </a:lnTo>
                    <a:lnTo>
                      <a:pt x="232" y="230"/>
                    </a:lnTo>
                    <a:lnTo>
                      <a:pt x="238" y="227"/>
                    </a:lnTo>
                    <a:lnTo>
                      <a:pt x="229" y="218"/>
                    </a:lnTo>
                    <a:lnTo>
                      <a:pt x="227" y="208"/>
                    </a:lnTo>
                    <a:lnTo>
                      <a:pt x="227" y="203"/>
                    </a:lnTo>
                    <a:lnTo>
                      <a:pt x="227" y="197"/>
                    </a:lnTo>
                    <a:lnTo>
                      <a:pt x="241" y="192"/>
                    </a:lnTo>
                    <a:lnTo>
                      <a:pt x="253" y="182"/>
                    </a:lnTo>
                    <a:lnTo>
                      <a:pt x="263" y="168"/>
                    </a:lnTo>
                    <a:lnTo>
                      <a:pt x="274" y="161"/>
                    </a:lnTo>
                    <a:lnTo>
                      <a:pt x="286" y="154"/>
                    </a:lnTo>
                    <a:lnTo>
                      <a:pt x="293" y="146"/>
                    </a:lnTo>
                    <a:lnTo>
                      <a:pt x="289" y="137"/>
                    </a:lnTo>
                    <a:lnTo>
                      <a:pt x="282" y="134"/>
                    </a:lnTo>
                    <a:lnTo>
                      <a:pt x="272" y="132"/>
                    </a:lnTo>
                    <a:lnTo>
                      <a:pt x="263" y="132"/>
                    </a:lnTo>
                    <a:lnTo>
                      <a:pt x="250" y="132"/>
                    </a:lnTo>
                    <a:lnTo>
                      <a:pt x="241" y="136"/>
                    </a:lnTo>
                    <a:lnTo>
                      <a:pt x="234" y="141"/>
                    </a:lnTo>
                    <a:lnTo>
                      <a:pt x="232" y="151"/>
                    </a:lnTo>
                    <a:lnTo>
                      <a:pt x="232" y="158"/>
                    </a:lnTo>
                    <a:lnTo>
                      <a:pt x="232" y="163"/>
                    </a:lnTo>
                    <a:lnTo>
                      <a:pt x="227" y="170"/>
                    </a:lnTo>
                    <a:lnTo>
                      <a:pt x="219" y="179"/>
                    </a:lnTo>
                    <a:lnTo>
                      <a:pt x="207" y="184"/>
                    </a:lnTo>
                    <a:lnTo>
                      <a:pt x="198" y="191"/>
                    </a:lnTo>
                    <a:lnTo>
                      <a:pt x="184" y="196"/>
                    </a:lnTo>
                    <a:lnTo>
                      <a:pt x="176" y="208"/>
                    </a:lnTo>
                    <a:lnTo>
                      <a:pt x="174" y="218"/>
                    </a:lnTo>
                    <a:lnTo>
                      <a:pt x="169" y="228"/>
                    </a:lnTo>
                    <a:lnTo>
                      <a:pt x="169" y="237"/>
                    </a:lnTo>
                    <a:lnTo>
                      <a:pt x="172" y="242"/>
                    </a:lnTo>
                    <a:lnTo>
                      <a:pt x="174" y="247"/>
                    </a:lnTo>
                    <a:lnTo>
                      <a:pt x="179" y="249"/>
                    </a:lnTo>
                    <a:lnTo>
                      <a:pt x="188" y="254"/>
                    </a:lnTo>
                    <a:lnTo>
                      <a:pt x="193" y="259"/>
                    </a:lnTo>
                    <a:lnTo>
                      <a:pt x="196" y="266"/>
                    </a:lnTo>
                    <a:lnTo>
                      <a:pt x="193" y="271"/>
                    </a:lnTo>
                    <a:lnTo>
                      <a:pt x="188" y="278"/>
                    </a:lnTo>
                    <a:lnTo>
                      <a:pt x="179" y="283"/>
                    </a:lnTo>
                    <a:lnTo>
                      <a:pt x="176" y="287"/>
                    </a:lnTo>
                    <a:lnTo>
                      <a:pt x="169" y="289"/>
                    </a:lnTo>
                    <a:lnTo>
                      <a:pt x="164" y="295"/>
                    </a:lnTo>
                    <a:lnTo>
                      <a:pt x="162" y="304"/>
                    </a:lnTo>
                    <a:lnTo>
                      <a:pt x="162" y="313"/>
                    </a:lnTo>
                    <a:lnTo>
                      <a:pt x="164" y="320"/>
                    </a:lnTo>
                    <a:lnTo>
                      <a:pt x="169" y="321"/>
                    </a:lnTo>
                    <a:lnTo>
                      <a:pt x="164" y="328"/>
                    </a:lnTo>
                    <a:lnTo>
                      <a:pt x="160" y="335"/>
                    </a:lnTo>
                    <a:lnTo>
                      <a:pt x="155" y="338"/>
                    </a:lnTo>
                    <a:lnTo>
                      <a:pt x="153" y="345"/>
                    </a:lnTo>
                    <a:lnTo>
                      <a:pt x="145" y="345"/>
                    </a:lnTo>
                    <a:lnTo>
                      <a:pt x="140" y="345"/>
                    </a:lnTo>
                    <a:lnTo>
                      <a:pt x="133" y="347"/>
                    </a:lnTo>
                    <a:lnTo>
                      <a:pt x="129" y="354"/>
                    </a:lnTo>
                    <a:lnTo>
                      <a:pt x="122" y="359"/>
                    </a:lnTo>
                    <a:lnTo>
                      <a:pt x="115" y="362"/>
                    </a:lnTo>
                    <a:lnTo>
                      <a:pt x="112" y="357"/>
                    </a:lnTo>
                    <a:lnTo>
                      <a:pt x="109" y="350"/>
                    </a:lnTo>
                    <a:lnTo>
                      <a:pt x="105" y="342"/>
                    </a:lnTo>
                    <a:lnTo>
                      <a:pt x="105" y="338"/>
                    </a:lnTo>
                    <a:lnTo>
                      <a:pt x="105" y="335"/>
                    </a:lnTo>
                    <a:lnTo>
                      <a:pt x="105" y="333"/>
                    </a:lnTo>
                    <a:lnTo>
                      <a:pt x="97" y="320"/>
                    </a:lnTo>
                    <a:lnTo>
                      <a:pt x="95" y="306"/>
                    </a:lnTo>
                    <a:lnTo>
                      <a:pt x="88" y="297"/>
                    </a:lnTo>
                    <a:lnTo>
                      <a:pt x="85" y="287"/>
                    </a:lnTo>
                    <a:lnTo>
                      <a:pt x="86" y="282"/>
                    </a:lnTo>
                    <a:lnTo>
                      <a:pt x="88" y="278"/>
                    </a:lnTo>
                    <a:lnTo>
                      <a:pt x="88" y="280"/>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906" name="Freeform 257"/>
              <p:cNvSpPr>
                <a:spLocks/>
              </p:cNvSpPr>
              <p:nvPr/>
            </p:nvSpPr>
            <p:spPr bwMode="auto">
              <a:xfrm>
                <a:off x="4763294" y="1717675"/>
                <a:ext cx="3906838" cy="1449387"/>
              </a:xfrm>
              <a:custGeom>
                <a:avLst/>
                <a:gdLst/>
                <a:ahLst/>
                <a:cxnLst>
                  <a:cxn ang="0">
                    <a:pos x="1720" y="708"/>
                  </a:cxn>
                  <a:cxn ang="0">
                    <a:pos x="1734" y="571"/>
                  </a:cxn>
                  <a:cxn ang="0">
                    <a:pos x="1744" y="488"/>
                  </a:cxn>
                  <a:cxn ang="0">
                    <a:pos x="1906" y="464"/>
                  </a:cxn>
                  <a:cxn ang="0">
                    <a:pos x="2002" y="416"/>
                  </a:cxn>
                  <a:cxn ang="0">
                    <a:pos x="2086" y="409"/>
                  </a:cxn>
                  <a:cxn ang="0">
                    <a:pos x="1976" y="507"/>
                  </a:cxn>
                  <a:cxn ang="0">
                    <a:pos x="2011" y="584"/>
                  </a:cxn>
                  <a:cxn ang="0">
                    <a:pos x="2091" y="452"/>
                  </a:cxn>
                  <a:cxn ang="0">
                    <a:pos x="2257" y="399"/>
                  </a:cxn>
                  <a:cxn ang="0">
                    <a:pos x="2324" y="328"/>
                  </a:cxn>
                  <a:cxn ang="0">
                    <a:pos x="2425" y="333"/>
                  </a:cxn>
                  <a:cxn ang="0">
                    <a:pos x="2355" y="261"/>
                  </a:cxn>
                  <a:cxn ang="0">
                    <a:pos x="2177" y="234"/>
                  </a:cxn>
                  <a:cxn ang="0">
                    <a:pos x="1978" y="184"/>
                  </a:cxn>
                  <a:cxn ang="0">
                    <a:pos x="1835" y="143"/>
                  </a:cxn>
                  <a:cxn ang="0">
                    <a:pos x="1696" y="179"/>
                  </a:cxn>
                  <a:cxn ang="0">
                    <a:pos x="1582" y="173"/>
                  </a:cxn>
                  <a:cxn ang="0">
                    <a:pos x="1436" y="130"/>
                  </a:cxn>
                  <a:cxn ang="0">
                    <a:pos x="1266" y="122"/>
                  </a:cxn>
                  <a:cxn ang="0">
                    <a:pos x="1233" y="2"/>
                  </a:cxn>
                  <a:cxn ang="0">
                    <a:pos x="1106" y="48"/>
                  </a:cxn>
                  <a:cxn ang="0">
                    <a:pos x="958" y="106"/>
                  </a:cxn>
                  <a:cxn ang="0">
                    <a:pos x="863" y="156"/>
                  </a:cxn>
                  <a:cxn ang="0">
                    <a:pos x="790" y="148"/>
                  </a:cxn>
                  <a:cxn ang="0">
                    <a:pos x="769" y="251"/>
                  </a:cxn>
                  <a:cxn ang="0">
                    <a:pos x="731" y="137"/>
                  </a:cxn>
                  <a:cxn ang="0">
                    <a:pos x="704" y="256"/>
                  </a:cxn>
                  <a:cxn ang="0">
                    <a:pos x="585" y="247"/>
                  </a:cxn>
                  <a:cxn ang="0">
                    <a:pos x="470" y="247"/>
                  </a:cxn>
                  <a:cxn ang="0">
                    <a:pos x="363" y="247"/>
                  </a:cxn>
                  <a:cxn ang="0">
                    <a:pos x="294" y="335"/>
                  </a:cxn>
                  <a:cxn ang="0">
                    <a:pos x="237" y="311"/>
                  </a:cxn>
                  <a:cxn ang="0">
                    <a:pos x="225" y="244"/>
                  </a:cxn>
                  <a:cxn ang="0">
                    <a:pos x="136" y="259"/>
                  </a:cxn>
                  <a:cxn ang="0">
                    <a:pos x="153" y="361"/>
                  </a:cxn>
                  <a:cxn ang="0">
                    <a:pos x="107" y="464"/>
                  </a:cxn>
                  <a:cxn ang="0">
                    <a:pos x="41" y="500"/>
                  </a:cxn>
                  <a:cxn ang="0">
                    <a:pos x="45" y="567"/>
                  </a:cxn>
                  <a:cxn ang="0">
                    <a:pos x="43" y="688"/>
                  </a:cxn>
                  <a:cxn ang="0">
                    <a:pos x="124" y="734"/>
                  </a:cxn>
                  <a:cxn ang="0">
                    <a:pos x="212" y="755"/>
                  </a:cxn>
                  <a:cxn ang="0">
                    <a:pos x="253" y="713"/>
                  </a:cxn>
                  <a:cxn ang="0">
                    <a:pos x="270" y="765"/>
                  </a:cxn>
                  <a:cxn ang="0">
                    <a:pos x="353" y="829"/>
                  </a:cxn>
                  <a:cxn ang="0">
                    <a:pos x="415" y="851"/>
                  </a:cxn>
                  <a:cxn ang="0">
                    <a:pos x="403" y="727"/>
                  </a:cxn>
                  <a:cxn ang="0">
                    <a:pos x="492" y="729"/>
                  </a:cxn>
                  <a:cxn ang="0">
                    <a:pos x="473" y="811"/>
                  </a:cxn>
                  <a:cxn ang="0">
                    <a:pos x="494" y="880"/>
                  </a:cxn>
                  <a:cxn ang="0">
                    <a:pos x="599" y="889"/>
                  </a:cxn>
                  <a:cxn ang="0">
                    <a:pos x="666" y="875"/>
                  </a:cxn>
                  <a:cxn ang="0">
                    <a:pos x="747" y="872"/>
                  </a:cxn>
                  <a:cxn ang="0">
                    <a:pos x="798" y="825"/>
                  </a:cxn>
                  <a:cxn ang="0">
                    <a:pos x="932" y="710"/>
                  </a:cxn>
                  <a:cxn ang="0">
                    <a:pos x="1030" y="648"/>
                  </a:cxn>
                  <a:cxn ang="0">
                    <a:pos x="1152" y="612"/>
                  </a:cxn>
                  <a:cxn ang="0">
                    <a:pos x="1268" y="653"/>
                  </a:cxn>
                  <a:cxn ang="0">
                    <a:pos x="1422" y="653"/>
                  </a:cxn>
                  <a:cxn ang="0">
                    <a:pos x="1546" y="629"/>
                  </a:cxn>
                  <a:cxn ang="0">
                    <a:pos x="1649" y="682"/>
                  </a:cxn>
                  <a:cxn ang="0">
                    <a:pos x="1610" y="780"/>
                  </a:cxn>
                </a:cxnLst>
                <a:rect l="0" t="0" r="r" b="b"/>
                <a:pathLst>
                  <a:path w="2461" h="913">
                    <a:moveTo>
                      <a:pt x="1608" y="786"/>
                    </a:moveTo>
                    <a:lnTo>
                      <a:pt x="1612" y="786"/>
                    </a:lnTo>
                    <a:lnTo>
                      <a:pt x="1620" y="787"/>
                    </a:lnTo>
                    <a:lnTo>
                      <a:pt x="1631" y="789"/>
                    </a:lnTo>
                    <a:lnTo>
                      <a:pt x="1644" y="791"/>
                    </a:lnTo>
                    <a:lnTo>
                      <a:pt x="1653" y="787"/>
                    </a:lnTo>
                    <a:lnTo>
                      <a:pt x="1663" y="780"/>
                    </a:lnTo>
                    <a:lnTo>
                      <a:pt x="1674" y="768"/>
                    </a:lnTo>
                    <a:lnTo>
                      <a:pt x="1684" y="756"/>
                    </a:lnTo>
                    <a:lnTo>
                      <a:pt x="1692" y="743"/>
                    </a:lnTo>
                    <a:lnTo>
                      <a:pt x="1703" y="729"/>
                    </a:lnTo>
                    <a:lnTo>
                      <a:pt x="1711" y="717"/>
                    </a:lnTo>
                    <a:lnTo>
                      <a:pt x="1720" y="708"/>
                    </a:lnTo>
                    <a:lnTo>
                      <a:pt x="1725" y="700"/>
                    </a:lnTo>
                    <a:lnTo>
                      <a:pt x="1734" y="691"/>
                    </a:lnTo>
                    <a:lnTo>
                      <a:pt x="1737" y="681"/>
                    </a:lnTo>
                    <a:lnTo>
                      <a:pt x="1742" y="670"/>
                    </a:lnTo>
                    <a:lnTo>
                      <a:pt x="1742" y="660"/>
                    </a:lnTo>
                    <a:lnTo>
                      <a:pt x="1742" y="652"/>
                    </a:lnTo>
                    <a:lnTo>
                      <a:pt x="1742" y="641"/>
                    </a:lnTo>
                    <a:lnTo>
                      <a:pt x="1748" y="633"/>
                    </a:lnTo>
                    <a:lnTo>
                      <a:pt x="1753" y="621"/>
                    </a:lnTo>
                    <a:lnTo>
                      <a:pt x="1758" y="605"/>
                    </a:lnTo>
                    <a:lnTo>
                      <a:pt x="1753" y="591"/>
                    </a:lnTo>
                    <a:lnTo>
                      <a:pt x="1744" y="579"/>
                    </a:lnTo>
                    <a:lnTo>
                      <a:pt x="1734" y="571"/>
                    </a:lnTo>
                    <a:lnTo>
                      <a:pt x="1725" y="572"/>
                    </a:lnTo>
                    <a:lnTo>
                      <a:pt x="1713" y="578"/>
                    </a:lnTo>
                    <a:lnTo>
                      <a:pt x="1705" y="578"/>
                    </a:lnTo>
                    <a:lnTo>
                      <a:pt x="1694" y="576"/>
                    </a:lnTo>
                    <a:lnTo>
                      <a:pt x="1689" y="574"/>
                    </a:lnTo>
                    <a:lnTo>
                      <a:pt x="1680" y="562"/>
                    </a:lnTo>
                    <a:lnTo>
                      <a:pt x="1679" y="557"/>
                    </a:lnTo>
                    <a:lnTo>
                      <a:pt x="1682" y="545"/>
                    </a:lnTo>
                    <a:lnTo>
                      <a:pt x="1692" y="535"/>
                    </a:lnTo>
                    <a:lnTo>
                      <a:pt x="1705" y="524"/>
                    </a:lnTo>
                    <a:lnTo>
                      <a:pt x="1717" y="516"/>
                    </a:lnTo>
                    <a:lnTo>
                      <a:pt x="1729" y="502"/>
                    </a:lnTo>
                    <a:lnTo>
                      <a:pt x="1744" y="488"/>
                    </a:lnTo>
                    <a:lnTo>
                      <a:pt x="1760" y="474"/>
                    </a:lnTo>
                    <a:lnTo>
                      <a:pt x="1775" y="468"/>
                    </a:lnTo>
                    <a:lnTo>
                      <a:pt x="1784" y="464"/>
                    </a:lnTo>
                    <a:lnTo>
                      <a:pt x="1796" y="464"/>
                    </a:lnTo>
                    <a:lnTo>
                      <a:pt x="1809" y="461"/>
                    </a:lnTo>
                    <a:lnTo>
                      <a:pt x="1825" y="461"/>
                    </a:lnTo>
                    <a:lnTo>
                      <a:pt x="1837" y="459"/>
                    </a:lnTo>
                    <a:lnTo>
                      <a:pt x="1851" y="457"/>
                    </a:lnTo>
                    <a:lnTo>
                      <a:pt x="1861" y="457"/>
                    </a:lnTo>
                    <a:lnTo>
                      <a:pt x="1871" y="457"/>
                    </a:lnTo>
                    <a:lnTo>
                      <a:pt x="1885" y="457"/>
                    </a:lnTo>
                    <a:lnTo>
                      <a:pt x="1895" y="462"/>
                    </a:lnTo>
                    <a:lnTo>
                      <a:pt x="1906" y="464"/>
                    </a:lnTo>
                    <a:lnTo>
                      <a:pt x="1916" y="468"/>
                    </a:lnTo>
                    <a:lnTo>
                      <a:pt x="1920" y="468"/>
                    </a:lnTo>
                    <a:lnTo>
                      <a:pt x="1925" y="468"/>
                    </a:lnTo>
                    <a:lnTo>
                      <a:pt x="1932" y="468"/>
                    </a:lnTo>
                    <a:lnTo>
                      <a:pt x="1944" y="468"/>
                    </a:lnTo>
                    <a:lnTo>
                      <a:pt x="1945" y="454"/>
                    </a:lnTo>
                    <a:lnTo>
                      <a:pt x="1949" y="445"/>
                    </a:lnTo>
                    <a:lnTo>
                      <a:pt x="1954" y="435"/>
                    </a:lnTo>
                    <a:lnTo>
                      <a:pt x="1961" y="428"/>
                    </a:lnTo>
                    <a:lnTo>
                      <a:pt x="1968" y="421"/>
                    </a:lnTo>
                    <a:lnTo>
                      <a:pt x="1978" y="418"/>
                    </a:lnTo>
                    <a:lnTo>
                      <a:pt x="1988" y="416"/>
                    </a:lnTo>
                    <a:lnTo>
                      <a:pt x="2002" y="416"/>
                    </a:lnTo>
                    <a:lnTo>
                      <a:pt x="2007" y="414"/>
                    </a:lnTo>
                    <a:lnTo>
                      <a:pt x="2012" y="414"/>
                    </a:lnTo>
                    <a:lnTo>
                      <a:pt x="2019" y="414"/>
                    </a:lnTo>
                    <a:lnTo>
                      <a:pt x="2031" y="416"/>
                    </a:lnTo>
                    <a:lnTo>
                      <a:pt x="2024" y="423"/>
                    </a:lnTo>
                    <a:lnTo>
                      <a:pt x="2028" y="433"/>
                    </a:lnTo>
                    <a:lnTo>
                      <a:pt x="2031" y="433"/>
                    </a:lnTo>
                    <a:lnTo>
                      <a:pt x="2042" y="428"/>
                    </a:lnTo>
                    <a:lnTo>
                      <a:pt x="2055" y="416"/>
                    </a:lnTo>
                    <a:lnTo>
                      <a:pt x="2074" y="397"/>
                    </a:lnTo>
                    <a:lnTo>
                      <a:pt x="2081" y="397"/>
                    </a:lnTo>
                    <a:lnTo>
                      <a:pt x="2088" y="404"/>
                    </a:lnTo>
                    <a:lnTo>
                      <a:pt x="2086" y="409"/>
                    </a:lnTo>
                    <a:lnTo>
                      <a:pt x="2085" y="416"/>
                    </a:lnTo>
                    <a:lnTo>
                      <a:pt x="2078" y="423"/>
                    </a:lnTo>
                    <a:lnTo>
                      <a:pt x="2067" y="433"/>
                    </a:lnTo>
                    <a:lnTo>
                      <a:pt x="2057" y="437"/>
                    </a:lnTo>
                    <a:lnTo>
                      <a:pt x="2047" y="438"/>
                    </a:lnTo>
                    <a:lnTo>
                      <a:pt x="2038" y="442"/>
                    </a:lnTo>
                    <a:lnTo>
                      <a:pt x="2031" y="450"/>
                    </a:lnTo>
                    <a:lnTo>
                      <a:pt x="2023" y="461"/>
                    </a:lnTo>
                    <a:lnTo>
                      <a:pt x="2016" y="474"/>
                    </a:lnTo>
                    <a:lnTo>
                      <a:pt x="2005" y="483"/>
                    </a:lnTo>
                    <a:lnTo>
                      <a:pt x="1997" y="493"/>
                    </a:lnTo>
                    <a:lnTo>
                      <a:pt x="1985" y="498"/>
                    </a:lnTo>
                    <a:lnTo>
                      <a:pt x="1976" y="507"/>
                    </a:lnTo>
                    <a:lnTo>
                      <a:pt x="1968" y="517"/>
                    </a:lnTo>
                    <a:lnTo>
                      <a:pt x="1966" y="535"/>
                    </a:lnTo>
                    <a:lnTo>
                      <a:pt x="1966" y="541"/>
                    </a:lnTo>
                    <a:lnTo>
                      <a:pt x="1966" y="553"/>
                    </a:lnTo>
                    <a:lnTo>
                      <a:pt x="1968" y="567"/>
                    </a:lnTo>
                    <a:lnTo>
                      <a:pt x="1971" y="583"/>
                    </a:lnTo>
                    <a:lnTo>
                      <a:pt x="1973" y="595"/>
                    </a:lnTo>
                    <a:lnTo>
                      <a:pt x="1976" y="609"/>
                    </a:lnTo>
                    <a:lnTo>
                      <a:pt x="1981" y="617"/>
                    </a:lnTo>
                    <a:lnTo>
                      <a:pt x="1987" y="626"/>
                    </a:lnTo>
                    <a:lnTo>
                      <a:pt x="1993" y="610"/>
                    </a:lnTo>
                    <a:lnTo>
                      <a:pt x="2000" y="596"/>
                    </a:lnTo>
                    <a:lnTo>
                      <a:pt x="2011" y="584"/>
                    </a:lnTo>
                    <a:lnTo>
                      <a:pt x="2024" y="578"/>
                    </a:lnTo>
                    <a:lnTo>
                      <a:pt x="2026" y="567"/>
                    </a:lnTo>
                    <a:lnTo>
                      <a:pt x="2033" y="562"/>
                    </a:lnTo>
                    <a:lnTo>
                      <a:pt x="2040" y="555"/>
                    </a:lnTo>
                    <a:lnTo>
                      <a:pt x="2045" y="550"/>
                    </a:lnTo>
                    <a:lnTo>
                      <a:pt x="2047" y="538"/>
                    </a:lnTo>
                    <a:lnTo>
                      <a:pt x="2054" y="531"/>
                    </a:lnTo>
                    <a:lnTo>
                      <a:pt x="2059" y="524"/>
                    </a:lnTo>
                    <a:lnTo>
                      <a:pt x="2062" y="519"/>
                    </a:lnTo>
                    <a:lnTo>
                      <a:pt x="2059" y="509"/>
                    </a:lnTo>
                    <a:lnTo>
                      <a:pt x="2062" y="497"/>
                    </a:lnTo>
                    <a:lnTo>
                      <a:pt x="2076" y="469"/>
                    </a:lnTo>
                    <a:lnTo>
                      <a:pt x="2091" y="452"/>
                    </a:lnTo>
                    <a:lnTo>
                      <a:pt x="2105" y="443"/>
                    </a:lnTo>
                    <a:lnTo>
                      <a:pt x="2119" y="442"/>
                    </a:lnTo>
                    <a:lnTo>
                      <a:pt x="2129" y="443"/>
                    </a:lnTo>
                    <a:lnTo>
                      <a:pt x="2140" y="449"/>
                    </a:lnTo>
                    <a:lnTo>
                      <a:pt x="2148" y="452"/>
                    </a:lnTo>
                    <a:lnTo>
                      <a:pt x="2157" y="455"/>
                    </a:lnTo>
                    <a:lnTo>
                      <a:pt x="2172" y="452"/>
                    </a:lnTo>
                    <a:lnTo>
                      <a:pt x="2188" y="445"/>
                    </a:lnTo>
                    <a:lnTo>
                      <a:pt x="2202" y="435"/>
                    </a:lnTo>
                    <a:lnTo>
                      <a:pt x="2217" y="426"/>
                    </a:lnTo>
                    <a:lnTo>
                      <a:pt x="2229" y="414"/>
                    </a:lnTo>
                    <a:lnTo>
                      <a:pt x="2243" y="406"/>
                    </a:lnTo>
                    <a:lnTo>
                      <a:pt x="2257" y="399"/>
                    </a:lnTo>
                    <a:lnTo>
                      <a:pt x="2272" y="397"/>
                    </a:lnTo>
                    <a:lnTo>
                      <a:pt x="2293" y="394"/>
                    </a:lnTo>
                    <a:lnTo>
                      <a:pt x="2305" y="390"/>
                    </a:lnTo>
                    <a:lnTo>
                      <a:pt x="2308" y="385"/>
                    </a:lnTo>
                    <a:lnTo>
                      <a:pt x="2308" y="380"/>
                    </a:lnTo>
                    <a:lnTo>
                      <a:pt x="2301" y="373"/>
                    </a:lnTo>
                    <a:lnTo>
                      <a:pt x="2294" y="366"/>
                    </a:lnTo>
                    <a:lnTo>
                      <a:pt x="2289" y="361"/>
                    </a:lnTo>
                    <a:lnTo>
                      <a:pt x="2288" y="359"/>
                    </a:lnTo>
                    <a:lnTo>
                      <a:pt x="2291" y="345"/>
                    </a:lnTo>
                    <a:lnTo>
                      <a:pt x="2303" y="339"/>
                    </a:lnTo>
                    <a:lnTo>
                      <a:pt x="2313" y="333"/>
                    </a:lnTo>
                    <a:lnTo>
                      <a:pt x="2324" y="328"/>
                    </a:lnTo>
                    <a:lnTo>
                      <a:pt x="2324" y="316"/>
                    </a:lnTo>
                    <a:lnTo>
                      <a:pt x="2331" y="311"/>
                    </a:lnTo>
                    <a:lnTo>
                      <a:pt x="2341" y="311"/>
                    </a:lnTo>
                    <a:lnTo>
                      <a:pt x="2353" y="316"/>
                    </a:lnTo>
                    <a:lnTo>
                      <a:pt x="2363" y="323"/>
                    </a:lnTo>
                    <a:lnTo>
                      <a:pt x="2374" y="332"/>
                    </a:lnTo>
                    <a:lnTo>
                      <a:pt x="2382" y="339"/>
                    </a:lnTo>
                    <a:lnTo>
                      <a:pt x="2392" y="345"/>
                    </a:lnTo>
                    <a:lnTo>
                      <a:pt x="2403" y="351"/>
                    </a:lnTo>
                    <a:lnTo>
                      <a:pt x="2413" y="354"/>
                    </a:lnTo>
                    <a:lnTo>
                      <a:pt x="2417" y="351"/>
                    </a:lnTo>
                    <a:lnTo>
                      <a:pt x="2422" y="344"/>
                    </a:lnTo>
                    <a:lnTo>
                      <a:pt x="2425" y="333"/>
                    </a:lnTo>
                    <a:lnTo>
                      <a:pt x="2430" y="328"/>
                    </a:lnTo>
                    <a:lnTo>
                      <a:pt x="2435" y="321"/>
                    </a:lnTo>
                    <a:lnTo>
                      <a:pt x="2442" y="320"/>
                    </a:lnTo>
                    <a:lnTo>
                      <a:pt x="2451" y="316"/>
                    </a:lnTo>
                    <a:lnTo>
                      <a:pt x="2461" y="314"/>
                    </a:lnTo>
                    <a:lnTo>
                      <a:pt x="2451" y="304"/>
                    </a:lnTo>
                    <a:lnTo>
                      <a:pt x="2439" y="297"/>
                    </a:lnTo>
                    <a:lnTo>
                      <a:pt x="2425" y="289"/>
                    </a:lnTo>
                    <a:lnTo>
                      <a:pt x="2411" y="284"/>
                    </a:lnTo>
                    <a:lnTo>
                      <a:pt x="2394" y="277"/>
                    </a:lnTo>
                    <a:lnTo>
                      <a:pt x="2380" y="271"/>
                    </a:lnTo>
                    <a:lnTo>
                      <a:pt x="2365" y="266"/>
                    </a:lnTo>
                    <a:lnTo>
                      <a:pt x="2355" y="261"/>
                    </a:lnTo>
                    <a:lnTo>
                      <a:pt x="2337" y="251"/>
                    </a:lnTo>
                    <a:lnTo>
                      <a:pt x="2320" y="242"/>
                    </a:lnTo>
                    <a:lnTo>
                      <a:pt x="2301" y="234"/>
                    </a:lnTo>
                    <a:lnTo>
                      <a:pt x="2284" y="227"/>
                    </a:lnTo>
                    <a:lnTo>
                      <a:pt x="2263" y="220"/>
                    </a:lnTo>
                    <a:lnTo>
                      <a:pt x="2243" y="216"/>
                    </a:lnTo>
                    <a:lnTo>
                      <a:pt x="2222" y="213"/>
                    </a:lnTo>
                    <a:lnTo>
                      <a:pt x="2202" y="213"/>
                    </a:lnTo>
                    <a:lnTo>
                      <a:pt x="2190" y="213"/>
                    </a:lnTo>
                    <a:lnTo>
                      <a:pt x="2181" y="215"/>
                    </a:lnTo>
                    <a:lnTo>
                      <a:pt x="2176" y="216"/>
                    </a:lnTo>
                    <a:lnTo>
                      <a:pt x="2176" y="222"/>
                    </a:lnTo>
                    <a:lnTo>
                      <a:pt x="2177" y="234"/>
                    </a:lnTo>
                    <a:lnTo>
                      <a:pt x="2177" y="241"/>
                    </a:lnTo>
                    <a:lnTo>
                      <a:pt x="2172" y="242"/>
                    </a:lnTo>
                    <a:lnTo>
                      <a:pt x="2169" y="239"/>
                    </a:lnTo>
                    <a:lnTo>
                      <a:pt x="2153" y="227"/>
                    </a:lnTo>
                    <a:lnTo>
                      <a:pt x="2143" y="222"/>
                    </a:lnTo>
                    <a:lnTo>
                      <a:pt x="2026" y="220"/>
                    </a:lnTo>
                    <a:lnTo>
                      <a:pt x="2023" y="210"/>
                    </a:lnTo>
                    <a:lnTo>
                      <a:pt x="2019" y="203"/>
                    </a:lnTo>
                    <a:lnTo>
                      <a:pt x="2012" y="196"/>
                    </a:lnTo>
                    <a:lnTo>
                      <a:pt x="2007" y="191"/>
                    </a:lnTo>
                    <a:lnTo>
                      <a:pt x="1999" y="186"/>
                    </a:lnTo>
                    <a:lnTo>
                      <a:pt x="1990" y="184"/>
                    </a:lnTo>
                    <a:lnTo>
                      <a:pt x="1978" y="184"/>
                    </a:lnTo>
                    <a:lnTo>
                      <a:pt x="1968" y="184"/>
                    </a:lnTo>
                    <a:lnTo>
                      <a:pt x="1952" y="184"/>
                    </a:lnTo>
                    <a:lnTo>
                      <a:pt x="1937" y="186"/>
                    </a:lnTo>
                    <a:lnTo>
                      <a:pt x="1921" y="186"/>
                    </a:lnTo>
                    <a:lnTo>
                      <a:pt x="1911" y="182"/>
                    </a:lnTo>
                    <a:lnTo>
                      <a:pt x="1904" y="173"/>
                    </a:lnTo>
                    <a:lnTo>
                      <a:pt x="1899" y="167"/>
                    </a:lnTo>
                    <a:lnTo>
                      <a:pt x="1892" y="160"/>
                    </a:lnTo>
                    <a:lnTo>
                      <a:pt x="1885" y="156"/>
                    </a:lnTo>
                    <a:lnTo>
                      <a:pt x="1871" y="151"/>
                    </a:lnTo>
                    <a:lnTo>
                      <a:pt x="1859" y="148"/>
                    </a:lnTo>
                    <a:lnTo>
                      <a:pt x="1847" y="144"/>
                    </a:lnTo>
                    <a:lnTo>
                      <a:pt x="1835" y="143"/>
                    </a:lnTo>
                    <a:lnTo>
                      <a:pt x="1821" y="141"/>
                    </a:lnTo>
                    <a:lnTo>
                      <a:pt x="1808" y="139"/>
                    </a:lnTo>
                    <a:lnTo>
                      <a:pt x="1794" y="139"/>
                    </a:lnTo>
                    <a:lnTo>
                      <a:pt x="1780" y="139"/>
                    </a:lnTo>
                    <a:lnTo>
                      <a:pt x="1765" y="139"/>
                    </a:lnTo>
                    <a:lnTo>
                      <a:pt x="1756" y="143"/>
                    </a:lnTo>
                    <a:lnTo>
                      <a:pt x="1748" y="146"/>
                    </a:lnTo>
                    <a:lnTo>
                      <a:pt x="1742" y="151"/>
                    </a:lnTo>
                    <a:lnTo>
                      <a:pt x="1734" y="163"/>
                    </a:lnTo>
                    <a:lnTo>
                      <a:pt x="1732" y="179"/>
                    </a:lnTo>
                    <a:lnTo>
                      <a:pt x="1717" y="179"/>
                    </a:lnTo>
                    <a:lnTo>
                      <a:pt x="1706" y="179"/>
                    </a:lnTo>
                    <a:lnTo>
                      <a:pt x="1696" y="179"/>
                    </a:lnTo>
                    <a:lnTo>
                      <a:pt x="1687" y="179"/>
                    </a:lnTo>
                    <a:lnTo>
                      <a:pt x="1668" y="179"/>
                    </a:lnTo>
                    <a:lnTo>
                      <a:pt x="1651" y="179"/>
                    </a:lnTo>
                    <a:lnTo>
                      <a:pt x="1641" y="175"/>
                    </a:lnTo>
                    <a:lnTo>
                      <a:pt x="1636" y="172"/>
                    </a:lnTo>
                    <a:lnTo>
                      <a:pt x="1627" y="168"/>
                    </a:lnTo>
                    <a:lnTo>
                      <a:pt x="1619" y="167"/>
                    </a:lnTo>
                    <a:lnTo>
                      <a:pt x="1615" y="172"/>
                    </a:lnTo>
                    <a:lnTo>
                      <a:pt x="1613" y="180"/>
                    </a:lnTo>
                    <a:lnTo>
                      <a:pt x="1610" y="186"/>
                    </a:lnTo>
                    <a:lnTo>
                      <a:pt x="1606" y="189"/>
                    </a:lnTo>
                    <a:lnTo>
                      <a:pt x="1591" y="184"/>
                    </a:lnTo>
                    <a:lnTo>
                      <a:pt x="1582" y="173"/>
                    </a:lnTo>
                    <a:lnTo>
                      <a:pt x="1576" y="160"/>
                    </a:lnTo>
                    <a:lnTo>
                      <a:pt x="1576" y="149"/>
                    </a:lnTo>
                    <a:lnTo>
                      <a:pt x="1579" y="143"/>
                    </a:lnTo>
                    <a:lnTo>
                      <a:pt x="1582" y="132"/>
                    </a:lnTo>
                    <a:lnTo>
                      <a:pt x="1576" y="125"/>
                    </a:lnTo>
                    <a:lnTo>
                      <a:pt x="1565" y="118"/>
                    </a:lnTo>
                    <a:lnTo>
                      <a:pt x="1543" y="113"/>
                    </a:lnTo>
                    <a:lnTo>
                      <a:pt x="1512" y="112"/>
                    </a:lnTo>
                    <a:lnTo>
                      <a:pt x="1502" y="110"/>
                    </a:lnTo>
                    <a:lnTo>
                      <a:pt x="1496" y="113"/>
                    </a:lnTo>
                    <a:lnTo>
                      <a:pt x="1491" y="118"/>
                    </a:lnTo>
                    <a:lnTo>
                      <a:pt x="1491" y="130"/>
                    </a:lnTo>
                    <a:lnTo>
                      <a:pt x="1436" y="130"/>
                    </a:lnTo>
                    <a:lnTo>
                      <a:pt x="1426" y="127"/>
                    </a:lnTo>
                    <a:lnTo>
                      <a:pt x="1410" y="125"/>
                    </a:lnTo>
                    <a:lnTo>
                      <a:pt x="1391" y="122"/>
                    </a:lnTo>
                    <a:lnTo>
                      <a:pt x="1374" y="118"/>
                    </a:lnTo>
                    <a:lnTo>
                      <a:pt x="1355" y="113"/>
                    </a:lnTo>
                    <a:lnTo>
                      <a:pt x="1338" y="108"/>
                    </a:lnTo>
                    <a:lnTo>
                      <a:pt x="1326" y="103"/>
                    </a:lnTo>
                    <a:lnTo>
                      <a:pt x="1319" y="98"/>
                    </a:lnTo>
                    <a:lnTo>
                      <a:pt x="1297" y="113"/>
                    </a:lnTo>
                    <a:lnTo>
                      <a:pt x="1283" y="124"/>
                    </a:lnTo>
                    <a:lnTo>
                      <a:pt x="1273" y="127"/>
                    </a:lnTo>
                    <a:lnTo>
                      <a:pt x="1268" y="129"/>
                    </a:lnTo>
                    <a:lnTo>
                      <a:pt x="1266" y="122"/>
                    </a:lnTo>
                    <a:lnTo>
                      <a:pt x="1268" y="118"/>
                    </a:lnTo>
                    <a:lnTo>
                      <a:pt x="1278" y="108"/>
                    </a:lnTo>
                    <a:lnTo>
                      <a:pt x="1299" y="100"/>
                    </a:lnTo>
                    <a:lnTo>
                      <a:pt x="1321" y="88"/>
                    </a:lnTo>
                    <a:lnTo>
                      <a:pt x="1343" y="75"/>
                    </a:lnTo>
                    <a:lnTo>
                      <a:pt x="1355" y="62"/>
                    </a:lnTo>
                    <a:lnTo>
                      <a:pt x="1359" y="50"/>
                    </a:lnTo>
                    <a:lnTo>
                      <a:pt x="1345" y="38"/>
                    </a:lnTo>
                    <a:lnTo>
                      <a:pt x="1312" y="27"/>
                    </a:lnTo>
                    <a:lnTo>
                      <a:pt x="1257" y="27"/>
                    </a:lnTo>
                    <a:lnTo>
                      <a:pt x="1252" y="17"/>
                    </a:lnTo>
                    <a:lnTo>
                      <a:pt x="1245" y="8"/>
                    </a:lnTo>
                    <a:lnTo>
                      <a:pt x="1233" y="2"/>
                    </a:lnTo>
                    <a:lnTo>
                      <a:pt x="1219" y="0"/>
                    </a:lnTo>
                    <a:lnTo>
                      <a:pt x="1209" y="0"/>
                    </a:lnTo>
                    <a:lnTo>
                      <a:pt x="1201" y="2"/>
                    </a:lnTo>
                    <a:lnTo>
                      <a:pt x="1194" y="5"/>
                    </a:lnTo>
                    <a:lnTo>
                      <a:pt x="1189" y="10"/>
                    </a:lnTo>
                    <a:lnTo>
                      <a:pt x="1178" y="19"/>
                    </a:lnTo>
                    <a:lnTo>
                      <a:pt x="1170" y="29"/>
                    </a:lnTo>
                    <a:lnTo>
                      <a:pt x="1163" y="31"/>
                    </a:lnTo>
                    <a:lnTo>
                      <a:pt x="1152" y="36"/>
                    </a:lnTo>
                    <a:lnTo>
                      <a:pt x="1140" y="41"/>
                    </a:lnTo>
                    <a:lnTo>
                      <a:pt x="1128" y="46"/>
                    </a:lnTo>
                    <a:lnTo>
                      <a:pt x="1115" y="46"/>
                    </a:lnTo>
                    <a:lnTo>
                      <a:pt x="1106" y="48"/>
                    </a:lnTo>
                    <a:lnTo>
                      <a:pt x="1099" y="45"/>
                    </a:lnTo>
                    <a:lnTo>
                      <a:pt x="1099" y="39"/>
                    </a:lnTo>
                    <a:lnTo>
                      <a:pt x="1089" y="39"/>
                    </a:lnTo>
                    <a:lnTo>
                      <a:pt x="1077" y="43"/>
                    </a:lnTo>
                    <a:lnTo>
                      <a:pt x="1060" y="45"/>
                    </a:lnTo>
                    <a:lnTo>
                      <a:pt x="1044" y="50"/>
                    </a:lnTo>
                    <a:lnTo>
                      <a:pt x="1023" y="55"/>
                    </a:lnTo>
                    <a:lnTo>
                      <a:pt x="1006" y="62"/>
                    </a:lnTo>
                    <a:lnTo>
                      <a:pt x="987" y="70"/>
                    </a:lnTo>
                    <a:lnTo>
                      <a:pt x="974" y="82"/>
                    </a:lnTo>
                    <a:lnTo>
                      <a:pt x="968" y="89"/>
                    </a:lnTo>
                    <a:lnTo>
                      <a:pt x="963" y="100"/>
                    </a:lnTo>
                    <a:lnTo>
                      <a:pt x="958" y="106"/>
                    </a:lnTo>
                    <a:lnTo>
                      <a:pt x="953" y="112"/>
                    </a:lnTo>
                    <a:lnTo>
                      <a:pt x="943" y="110"/>
                    </a:lnTo>
                    <a:lnTo>
                      <a:pt x="932" y="110"/>
                    </a:lnTo>
                    <a:lnTo>
                      <a:pt x="919" y="110"/>
                    </a:lnTo>
                    <a:lnTo>
                      <a:pt x="905" y="112"/>
                    </a:lnTo>
                    <a:lnTo>
                      <a:pt x="891" y="112"/>
                    </a:lnTo>
                    <a:lnTo>
                      <a:pt x="881" y="117"/>
                    </a:lnTo>
                    <a:lnTo>
                      <a:pt x="874" y="122"/>
                    </a:lnTo>
                    <a:lnTo>
                      <a:pt x="872" y="134"/>
                    </a:lnTo>
                    <a:lnTo>
                      <a:pt x="874" y="143"/>
                    </a:lnTo>
                    <a:lnTo>
                      <a:pt x="881" y="155"/>
                    </a:lnTo>
                    <a:lnTo>
                      <a:pt x="872" y="156"/>
                    </a:lnTo>
                    <a:lnTo>
                      <a:pt x="863" y="156"/>
                    </a:lnTo>
                    <a:lnTo>
                      <a:pt x="857" y="155"/>
                    </a:lnTo>
                    <a:lnTo>
                      <a:pt x="850" y="155"/>
                    </a:lnTo>
                    <a:lnTo>
                      <a:pt x="839" y="155"/>
                    </a:lnTo>
                    <a:lnTo>
                      <a:pt x="829" y="155"/>
                    </a:lnTo>
                    <a:lnTo>
                      <a:pt x="817" y="163"/>
                    </a:lnTo>
                    <a:lnTo>
                      <a:pt x="810" y="168"/>
                    </a:lnTo>
                    <a:lnTo>
                      <a:pt x="805" y="168"/>
                    </a:lnTo>
                    <a:lnTo>
                      <a:pt x="803" y="165"/>
                    </a:lnTo>
                    <a:lnTo>
                      <a:pt x="798" y="156"/>
                    </a:lnTo>
                    <a:lnTo>
                      <a:pt x="798" y="149"/>
                    </a:lnTo>
                    <a:lnTo>
                      <a:pt x="796" y="143"/>
                    </a:lnTo>
                    <a:lnTo>
                      <a:pt x="795" y="139"/>
                    </a:lnTo>
                    <a:lnTo>
                      <a:pt x="790" y="148"/>
                    </a:lnTo>
                    <a:lnTo>
                      <a:pt x="784" y="156"/>
                    </a:lnTo>
                    <a:lnTo>
                      <a:pt x="776" y="161"/>
                    </a:lnTo>
                    <a:lnTo>
                      <a:pt x="769" y="168"/>
                    </a:lnTo>
                    <a:lnTo>
                      <a:pt x="772" y="179"/>
                    </a:lnTo>
                    <a:lnTo>
                      <a:pt x="781" y="191"/>
                    </a:lnTo>
                    <a:lnTo>
                      <a:pt x="783" y="201"/>
                    </a:lnTo>
                    <a:lnTo>
                      <a:pt x="779" y="215"/>
                    </a:lnTo>
                    <a:lnTo>
                      <a:pt x="776" y="227"/>
                    </a:lnTo>
                    <a:lnTo>
                      <a:pt x="783" y="244"/>
                    </a:lnTo>
                    <a:lnTo>
                      <a:pt x="786" y="258"/>
                    </a:lnTo>
                    <a:lnTo>
                      <a:pt x="783" y="265"/>
                    </a:lnTo>
                    <a:lnTo>
                      <a:pt x="774" y="259"/>
                    </a:lnTo>
                    <a:lnTo>
                      <a:pt x="769" y="251"/>
                    </a:lnTo>
                    <a:lnTo>
                      <a:pt x="764" y="237"/>
                    </a:lnTo>
                    <a:lnTo>
                      <a:pt x="760" y="223"/>
                    </a:lnTo>
                    <a:lnTo>
                      <a:pt x="757" y="206"/>
                    </a:lnTo>
                    <a:lnTo>
                      <a:pt x="755" y="192"/>
                    </a:lnTo>
                    <a:lnTo>
                      <a:pt x="755" y="179"/>
                    </a:lnTo>
                    <a:lnTo>
                      <a:pt x="755" y="172"/>
                    </a:lnTo>
                    <a:lnTo>
                      <a:pt x="759" y="160"/>
                    </a:lnTo>
                    <a:lnTo>
                      <a:pt x="764" y="151"/>
                    </a:lnTo>
                    <a:lnTo>
                      <a:pt x="762" y="146"/>
                    </a:lnTo>
                    <a:lnTo>
                      <a:pt x="760" y="144"/>
                    </a:lnTo>
                    <a:lnTo>
                      <a:pt x="753" y="141"/>
                    </a:lnTo>
                    <a:lnTo>
                      <a:pt x="741" y="139"/>
                    </a:lnTo>
                    <a:lnTo>
                      <a:pt x="731" y="137"/>
                    </a:lnTo>
                    <a:lnTo>
                      <a:pt x="721" y="141"/>
                    </a:lnTo>
                    <a:lnTo>
                      <a:pt x="710" y="146"/>
                    </a:lnTo>
                    <a:lnTo>
                      <a:pt x="700" y="155"/>
                    </a:lnTo>
                    <a:lnTo>
                      <a:pt x="690" y="161"/>
                    </a:lnTo>
                    <a:lnTo>
                      <a:pt x="683" y="172"/>
                    </a:lnTo>
                    <a:lnTo>
                      <a:pt x="678" y="180"/>
                    </a:lnTo>
                    <a:lnTo>
                      <a:pt x="678" y="189"/>
                    </a:lnTo>
                    <a:lnTo>
                      <a:pt x="678" y="204"/>
                    </a:lnTo>
                    <a:lnTo>
                      <a:pt x="683" y="218"/>
                    </a:lnTo>
                    <a:lnTo>
                      <a:pt x="690" y="229"/>
                    </a:lnTo>
                    <a:lnTo>
                      <a:pt x="700" y="241"/>
                    </a:lnTo>
                    <a:lnTo>
                      <a:pt x="705" y="251"/>
                    </a:lnTo>
                    <a:lnTo>
                      <a:pt x="704" y="256"/>
                    </a:lnTo>
                    <a:lnTo>
                      <a:pt x="697" y="256"/>
                    </a:lnTo>
                    <a:lnTo>
                      <a:pt x="686" y="253"/>
                    </a:lnTo>
                    <a:lnTo>
                      <a:pt x="673" y="246"/>
                    </a:lnTo>
                    <a:lnTo>
                      <a:pt x="659" y="239"/>
                    </a:lnTo>
                    <a:lnTo>
                      <a:pt x="643" y="232"/>
                    </a:lnTo>
                    <a:lnTo>
                      <a:pt x="635" y="229"/>
                    </a:lnTo>
                    <a:lnTo>
                      <a:pt x="612" y="222"/>
                    </a:lnTo>
                    <a:lnTo>
                      <a:pt x="597" y="222"/>
                    </a:lnTo>
                    <a:lnTo>
                      <a:pt x="588" y="220"/>
                    </a:lnTo>
                    <a:lnTo>
                      <a:pt x="585" y="225"/>
                    </a:lnTo>
                    <a:lnTo>
                      <a:pt x="585" y="230"/>
                    </a:lnTo>
                    <a:lnTo>
                      <a:pt x="588" y="237"/>
                    </a:lnTo>
                    <a:lnTo>
                      <a:pt x="585" y="247"/>
                    </a:lnTo>
                    <a:lnTo>
                      <a:pt x="583" y="254"/>
                    </a:lnTo>
                    <a:lnTo>
                      <a:pt x="580" y="254"/>
                    </a:lnTo>
                    <a:lnTo>
                      <a:pt x="576" y="256"/>
                    </a:lnTo>
                    <a:lnTo>
                      <a:pt x="568" y="249"/>
                    </a:lnTo>
                    <a:lnTo>
                      <a:pt x="561" y="246"/>
                    </a:lnTo>
                    <a:lnTo>
                      <a:pt x="545" y="247"/>
                    </a:lnTo>
                    <a:lnTo>
                      <a:pt x="528" y="254"/>
                    </a:lnTo>
                    <a:lnTo>
                      <a:pt x="518" y="256"/>
                    </a:lnTo>
                    <a:lnTo>
                      <a:pt x="507" y="258"/>
                    </a:lnTo>
                    <a:lnTo>
                      <a:pt x="497" y="256"/>
                    </a:lnTo>
                    <a:lnTo>
                      <a:pt x="490" y="256"/>
                    </a:lnTo>
                    <a:lnTo>
                      <a:pt x="482" y="247"/>
                    </a:lnTo>
                    <a:lnTo>
                      <a:pt x="470" y="247"/>
                    </a:lnTo>
                    <a:lnTo>
                      <a:pt x="454" y="253"/>
                    </a:lnTo>
                    <a:lnTo>
                      <a:pt x="439" y="263"/>
                    </a:lnTo>
                    <a:lnTo>
                      <a:pt x="420" y="273"/>
                    </a:lnTo>
                    <a:lnTo>
                      <a:pt x="406" y="284"/>
                    </a:lnTo>
                    <a:lnTo>
                      <a:pt x="392" y="290"/>
                    </a:lnTo>
                    <a:lnTo>
                      <a:pt x="384" y="294"/>
                    </a:lnTo>
                    <a:lnTo>
                      <a:pt x="373" y="290"/>
                    </a:lnTo>
                    <a:lnTo>
                      <a:pt x="370" y="284"/>
                    </a:lnTo>
                    <a:lnTo>
                      <a:pt x="370" y="273"/>
                    </a:lnTo>
                    <a:lnTo>
                      <a:pt x="372" y="265"/>
                    </a:lnTo>
                    <a:lnTo>
                      <a:pt x="370" y="254"/>
                    </a:lnTo>
                    <a:lnTo>
                      <a:pt x="368" y="251"/>
                    </a:lnTo>
                    <a:lnTo>
                      <a:pt x="363" y="247"/>
                    </a:lnTo>
                    <a:lnTo>
                      <a:pt x="358" y="253"/>
                    </a:lnTo>
                    <a:lnTo>
                      <a:pt x="351" y="263"/>
                    </a:lnTo>
                    <a:lnTo>
                      <a:pt x="344" y="285"/>
                    </a:lnTo>
                    <a:lnTo>
                      <a:pt x="347" y="290"/>
                    </a:lnTo>
                    <a:lnTo>
                      <a:pt x="353" y="301"/>
                    </a:lnTo>
                    <a:lnTo>
                      <a:pt x="347" y="308"/>
                    </a:lnTo>
                    <a:lnTo>
                      <a:pt x="337" y="311"/>
                    </a:lnTo>
                    <a:lnTo>
                      <a:pt x="323" y="308"/>
                    </a:lnTo>
                    <a:lnTo>
                      <a:pt x="311" y="311"/>
                    </a:lnTo>
                    <a:lnTo>
                      <a:pt x="306" y="313"/>
                    </a:lnTo>
                    <a:lnTo>
                      <a:pt x="303" y="320"/>
                    </a:lnTo>
                    <a:lnTo>
                      <a:pt x="298" y="327"/>
                    </a:lnTo>
                    <a:lnTo>
                      <a:pt x="294" y="335"/>
                    </a:lnTo>
                    <a:lnTo>
                      <a:pt x="287" y="340"/>
                    </a:lnTo>
                    <a:lnTo>
                      <a:pt x="277" y="344"/>
                    </a:lnTo>
                    <a:lnTo>
                      <a:pt x="263" y="344"/>
                    </a:lnTo>
                    <a:lnTo>
                      <a:pt x="246" y="339"/>
                    </a:lnTo>
                    <a:lnTo>
                      <a:pt x="246" y="359"/>
                    </a:lnTo>
                    <a:lnTo>
                      <a:pt x="234" y="356"/>
                    </a:lnTo>
                    <a:lnTo>
                      <a:pt x="227" y="352"/>
                    </a:lnTo>
                    <a:lnTo>
                      <a:pt x="222" y="345"/>
                    </a:lnTo>
                    <a:lnTo>
                      <a:pt x="220" y="340"/>
                    </a:lnTo>
                    <a:lnTo>
                      <a:pt x="215" y="323"/>
                    </a:lnTo>
                    <a:lnTo>
                      <a:pt x="210" y="311"/>
                    </a:lnTo>
                    <a:lnTo>
                      <a:pt x="224" y="311"/>
                    </a:lnTo>
                    <a:lnTo>
                      <a:pt x="237" y="311"/>
                    </a:lnTo>
                    <a:lnTo>
                      <a:pt x="249" y="311"/>
                    </a:lnTo>
                    <a:lnTo>
                      <a:pt x="265" y="316"/>
                    </a:lnTo>
                    <a:lnTo>
                      <a:pt x="275" y="316"/>
                    </a:lnTo>
                    <a:lnTo>
                      <a:pt x="289" y="313"/>
                    </a:lnTo>
                    <a:lnTo>
                      <a:pt x="299" y="308"/>
                    </a:lnTo>
                    <a:lnTo>
                      <a:pt x="308" y="301"/>
                    </a:lnTo>
                    <a:lnTo>
                      <a:pt x="308" y="290"/>
                    </a:lnTo>
                    <a:lnTo>
                      <a:pt x="303" y="282"/>
                    </a:lnTo>
                    <a:lnTo>
                      <a:pt x="287" y="271"/>
                    </a:lnTo>
                    <a:lnTo>
                      <a:pt x="263" y="261"/>
                    </a:lnTo>
                    <a:lnTo>
                      <a:pt x="251" y="256"/>
                    </a:lnTo>
                    <a:lnTo>
                      <a:pt x="239" y="251"/>
                    </a:lnTo>
                    <a:lnTo>
                      <a:pt x="225" y="244"/>
                    </a:lnTo>
                    <a:lnTo>
                      <a:pt x="212" y="239"/>
                    </a:lnTo>
                    <a:lnTo>
                      <a:pt x="196" y="234"/>
                    </a:lnTo>
                    <a:lnTo>
                      <a:pt x="184" y="229"/>
                    </a:lnTo>
                    <a:lnTo>
                      <a:pt x="174" y="225"/>
                    </a:lnTo>
                    <a:lnTo>
                      <a:pt x="167" y="225"/>
                    </a:lnTo>
                    <a:lnTo>
                      <a:pt x="163" y="223"/>
                    </a:lnTo>
                    <a:lnTo>
                      <a:pt x="153" y="225"/>
                    </a:lnTo>
                    <a:lnTo>
                      <a:pt x="145" y="229"/>
                    </a:lnTo>
                    <a:lnTo>
                      <a:pt x="138" y="235"/>
                    </a:lnTo>
                    <a:lnTo>
                      <a:pt x="129" y="241"/>
                    </a:lnTo>
                    <a:lnTo>
                      <a:pt x="127" y="251"/>
                    </a:lnTo>
                    <a:lnTo>
                      <a:pt x="129" y="254"/>
                    </a:lnTo>
                    <a:lnTo>
                      <a:pt x="136" y="259"/>
                    </a:lnTo>
                    <a:lnTo>
                      <a:pt x="143" y="263"/>
                    </a:lnTo>
                    <a:lnTo>
                      <a:pt x="146" y="271"/>
                    </a:lnTo>
                    <a:lnTo>
                      <a:pt x="141" y="280"/>
                    </a:lnTo>
                    <a:lnTo>
                      <a:pt x="138" y="292"/>
                    </a:lnTo>
                    <a:lnTo>
                      <a:pt x="141" y="304"/>
                    </a:lnTo>
                    <a:lnTo>
                      <a:pt x="146" y="316"/>
                    </a:lnTo>
                    <a:lnTo>
                      <a:pt x="143" y="323"/>
                    </a:lnTo>
                    <a:lnTo>
                      <a:pt x="141" y="332"/>
                    </a:lnTo>
                    <a:lnTo>
                      <a:pt x="143" y="337"/>
                    </a:lnTo>
                    <a:lnTo>
                      <a:pt x="148" y="344"/>
                    </a:lnTo>
                    <a:lnTo>
                      <a:pt x="153" y="351"/>
                    </a:lnTo>
                    <a:lnTo>
                      <a:pt x="157" y="357"/>
                    </a:lnTo>
                    <a:lnTo>
                      <a:pt x="153" y="361"/>
                    </a:lnTo>
                    <a:lnTo>
                      <a:pt x="151" y="364"/>
                    </a:lnTo>
                    <a:lnTo>
                      <a:pt x="160" y="373"/>
                    </a:lnTo>
                    <a:lnTo>
                      <a:pt x="167" y="385"/>
                    </a:lnTo>
                    <a:lnTo>
                      <a:pt x="160" y="397"/>
                    </a:lnTo>
                    <a:lnTo>
                      <a:pt x="148" y="411"/>
                    </a:lnTo>
                    <a:lnTo>
                      <a:pt x="132" y="423"/>
                    </a:lnTo>
                    <a:lnTo>
                      <a:pt x="122" y="435"/>
                    </a:lnTo>
                    <a:lnTo>
                      <a:pt x="127" y="442"/>
                    </a:lnTo>
                    <a:lnTo>
                      <a:pt x="134" y="454"/>
                    </a:lnTo>
                    <a:lnTo>
                      <a:pt x="127" y="455"/>
                    </a:lnTo>
                    <a:lnTo>
                      <a:pt x="120" y="459"/>
                    </a:lnTo>
                    <a:lnTo>
                      <a:pt x="112" y="462"/>
                    </a:lnTo>
                    <a:lnTo>
                      <a:pt x="107" y="464"/>
                    </a:lnTo>
                    <a:lnTo>
                      <a:pt x="95" y="462"/>
                    </a:lnTo>
                    <a:lnTo>
                      <a:pt x="81" y="461"/>
                    </a:lnTo>
                    <a:lnTo>
                      <a:pt x="69" y="461"/>
                    </a:lnTo>
                    <a:lnTo>
                      <a:pt x="59" y="466"/>
                    </a:lnTo>
                    <a:lnTo>
                      <a:pt x="50" y="471"/>
                    </a:lnTo>
                    <a:lnTo>
                      <a:pt x="52" y="478"/>
                    </a:lnTo>
                    <a:lnTo>
                      <a:pt x="64" y="493"/>
                    </a:lnTo>
                    <a:lnTo>
                      <a:pt x="65" y="504"/>
                    </a:lnTo>
                    <a:lnTo>
                      <a:pt x="62" y="509"/>
                    </a:lnTo>
                    <a:lnTo>
                      <a:pt x="59" y="512"/>
                    </a:lnTo>
                    <a:lnTo>
                      <a:pt x="52" y="509"/>
                    </a:lnTo>
                    <a:lnTo>
                      <a:pt x="46" y="505"/>
                    </a:lnTo>
                    <a:lnTo>
                      <a:pt x="41" y="500"/>
                    </a:lnTo>
                    <a:lnTo>
                      <a:pt x="38" y="498"/>
                    </a:lnTo>
                    <a:lnTo>
                      <a:pt x="29" y="502"/>
                    </a:lnTo>
                    <a:lnTo>
                      <a:pt x="24" y="511"/>
                    </a:lnTo>
                    <a:lnTo>
                      <a:pt x="17" y="523"/>
                    </a:lnTo>
                    <a:lnTo>
                      <a:pt x="17" y="535"/>
                    </a:lnTo>
                    <a:lnTo>
                      <a:pt x="14" y="545"/>
                    </a:lnTo>
                    <a:lnTo>
                      <a:pt x="9" y="552"/>
                    </a:lnTo>
                    <a:lnTo>
                      <a:pt x="2" y="557"/>
                    </a:lnTo>
                    <a:lnTo>
                      <a:pt x="0" y="569"/>
                    </a:lnTo>
                    <a:lnTo>
                      <a:pt x="9" y="567"/>
                    </a:lnTo>
                    <a:lnTo>
                      <a:pt x="19" y="567"/>
                    </a:lnTo>
                    <a:lnTo>
                      <a:pt x="31" y="567"/>
                    </a:lnTo>
                    <a:lnTo>
                      <a:pt x="45" y="567"/>
                    </a:lnTo>
                    <a:lnTo>
                      <a:pt x="50" y="569"/>
                    </a:lnTo>
                    <a:lnTo>
                      <a:pt x="55" y="578"/>
                    </a:lnTo>
                    <a:lnTo>
                      <a:pt x="59" y="586"/>
                    </a:lnTo>
                    <a:lnTo>
                      <a:pt x="60" y="596"/>
                    </a:lnTo>
                    <a:lnTo>
                      <a:pt x="57" y="605"/>
                    </a:lnTo>
                    <a:lnTo>
                      <a:pt x="53" y="614"/>
                    </a:lnTo>
                    <a:lnTo>
                      <a:pt x="57" y="627"/>
                    </a:lnTo>
                    <a:lnTo>
                      <a:pt x="62" y="641"/>
                    </a:lnTo>
                    <a:lnTo>
                      <a:pt x="57" y="646"/>
                    </a:lnTo>
                    <a:lnTo>
                      <a:pt x="52" y="652"/>
                    </a:lnTo>
                    <a:lnTo>
                      <a:pt x="45" y="664"/>
                    </a:lnTo>
                    <a:lnTo>
                      <a:pt x="43" y="681"/>
                    </a:lnTo>
                    <a:lnTo>
                      <a:pt x="43" y="688"/>
                    </a:lnTo>
                    <a:lnTo>
                      <a:pt x="48" y="691"/>
                    </a:lnTo>
                    <a:lnTo>
                      <a:pt x="55" y="691"/>
                    </a:lnTo>
                    <a:lnTo>
                      <a:pt x="65" y="693"/>
                    </a:lnTo>
                    <a:lnTo>
                      <a:pt x="74" y="691"/>
                    </a:lnTo>
                    <a:lnTo>
                      <a:pt x="84" y="689"/>
                    </a:lnTo>
                    <a:lnTo>
                      <a:pt x="91" y="686"/>
                    </a:lnTo>
                    <a:lnTo>
                      <a:pt x="102" y="686"/>
                    </a:lnTo>
                    <a:lnTo>
                      <a:pt x="108" y="689"/>
                    </a:lnTo>
                    <a:lnTo>
                      <a:pt x="112" y="698"/>
                    </a:lnTo>
                    <a:lnTo>
                      <a:pt x="115" y="707"/>
                    </a:lnTo>
                    <a:lnTo>
                      <a:pt x="124" y="712"/>
                    </a:lnTo>
                    <a:lnTo>
                      <a:pt x="124" y="732"/>
                    </a:lnTo>
                    <a:lnTo>
                      <a:pt x="124" y="734"/>
                    </a:lnTo>
                    <a:lnTo>
                      <a:pt x="127" y="736"/>
                    </a:lnTo>
                    <a:lnTo>
                      <a:pt x="129" y="739"/>
                    </a:lnTo>
                    <a:lnTo>
                      <a:pt x="134" y="737"/>
                    </a:lnTo>
                    <a:lnTo>
                      <a:pt x="141" y="736"/>
                    </a:lnTo>
                    <a:lnTo>
                      <a:pt x="146" y="731"/>
                    </a:lnTo>
                    <a:lnTo>
                      <a:pt x="153" y="727"/>
                    </a:lnTo>
                    <a:lnTo>
                      <a:pt x="157" y="722"/>
                    </a:lnTo>
                    <a:lnTo>
                      <a:pt x="165" y="720"/>
                    </a:lnTo>
                    <a:lnTo>
                      <a:pt x="172" y="725"/>
                    </a:lnTo>
                    <a:lnTo>
                      <a:pt x="184" y="739"/>
                    </a:lnTo>
                    <a:lnTo>
                      <a:pt x="196" y="751"/>
                    </a:lnTo>
                    <a:lnTo>
                      <a:pt x="205" y="758"/>
                    </a:lnTo>
                    <a:lnTo>
                      <a:pt x="212" y="755"/>
                    </a:lnTo>
                    <a:lnTo>
                      <a:pt x="222" y="751"/>
                    </a:lnTo>
                    <a:lnTo>
                      <a:pt x="232" y="746"/>
                    </a:lnTo>
                    <a:lnTo>
                      <a:pt x="239" y="743"/>
                    </a:lnTo>
                    <a:lnTo>
                      <a:pt x="236" y="741"/>
                    </a:lnTo>
                    <a:lnTo>
                      <a:pt x="232" y="741"/>
                    </a:lnTo>
                    <a:lnTo>
                      <a:pt x="227" y="741"/>
                    </a:lnTo>
                    <a:lnTo>
                      <a:pt x="225" y="741"/>
                    </a:lnTo>
                    <a:lnTo>
                      <a:pt x="220" y="739"/>
                    </a:lnTo>
                    <a:lnTo>
                      <a:pt x="217" y="732"/>
                    </a:lnTo>
                    <a:lnTo>
                      <a:pt x="222" y="727"/>
                    </a:lnTo>
                    <a:lnTo>
                      <a:pt x="237" y="720"/>
                    </a:lnTo>
                    <a:lnTo>
                      <a:pt x="244" y="717"/>
                    </a:lnTo>
                    <a:lnTo>
                      <a:pt x="253" y="713"/>
                    </a:lnTo>
                    <a:lnTo>
                      <a:pt x="261" y="710"/>
                    </a:lnTo>
                    <a:lnTo>
                      <a:pt x="268" y="710"/>
                    </a:lnTo>
                    <a:lnTo>
                      <a:pt x="263" y="713"/>
                    </a:lnTo>
                    <a:lnTo>
                      <a:pt x="258" y="719"/>
                    </a:lnTo>
                    <a:lnTo>
                      <a:pt x="260" y="722"/>
                    </a:lnTo>
                    <a:lnTo>
                      <a:pt x="261" y="729"/>
                    </a:lnTo>
                    <a:lnTo>
                      <a:pt x="260" y="732"/>
                    </a:lnTo>
                    <a:lnTo>
                      <a:pt x="258" y="736"/>
                    </a:lnTo>
                    <a:lnTo>
                      <a:pt x="251" y="739"/>
                    </a:lnTo>
                    <a:lnTo>
                      <a:pt x="244" y="743"/>
                    </a:lnTo>
                    <a:lnTo>
                      <a:pt x="248" y="751"/>
                    </a:lnTo>
                    <a:lnTo>
                      <a:pt x="258" y="760"/>
                    </a:lnTo>
                    <a:lnTo>
                      <a:pt x="270" y="765"/>
                    </a:lnTo>
                    <a:lnTo>
                      <a:pt x="284" y="772"/>
                    </a:lnTo>
                    <a:lnTo>
                      <a:pt x="294" y="777"/>
                    </a:lnTo>
                    <a:lnTo>
                      <a:pt x="304" y="784"/>
                    </a:lnTo>
                    <a:lnTo>
                      <a:pt x="311" y="793"/>
                    </a:lnTo>
                    <a:lnTo>
                      <a:pt x="315" y="808"/>
                    </a:lnTo>
                    <a:lnTo>
                      <a:pt x="317" y="808"/>
                    </a:lnTo>
                    <a:lnTo>
                      <a:pt x="322" y="805"/>
                    </a:lnTo>
                    <a:lnTo>
                      <a:pt x="327" y="805"/>
                    </a:lnTo>
                    <a:lnTo>
                      <a:pt x="335" y="805"/>
                    </a:lnTo>
                    <a:lnTo>
                      <a:pt x="341" y="810"/>
                    </a:lnTo>
                    <a:lnTo>
                      <a:pt x="344" y="817"/>
                    </a:lnTo>
                    <a:lnTo>
                      <a:pt x="347" y="825"/>
                    </a:lnTo>
                    <a:lnTo>
                      <a:pt x="353" y="829"/>
                    </a:lnTo>
                    <a:lnTo>
                      <a:pt x="360" y="834"/>
                    </a:lnTo>
                    <a:lnTo>
                      <a:pt x="365" y="837"/>
                    </a:lnTo>
                    <a:lnTo>
                      <a:pt x="370" y="844"/>
                    </a:lnTo>
                    <a:lnTo>
                      <a:pt x="375" y="849"/>
                    </a:lnTo>
                    <a:lnTo>
                      <a:pt x="385" y="853"/>
                    </a:lnTo>
                    <a:lnTo>
                      <a:pt x="394" y="846"/>
                    </a:lnTo>
                    <a:lnTo>
                      <a:pt x="403" y="841"/>
                    </a:lnTo>
                    <a:lnTo>
                      <a:pt x="406" y="839"/>
                    </a:lnTo>
                    <a:lnTo>
                      <a:pt x="411" y="839"/>
                    </a:lnTo>
                    <a:lnTo>
                      <a:pt x="411" y="842"/>
                    </a:lnTo>
                    <a:lnTo>
                      <a:pt x="415" y="848"/>
                    </a:lnTo>
                    <a:lnTo>
                      <a:pt x="413" y="849"/>
                    </a:lnTo>
                    <a:lnTo>
                      <a:pt x="415" y="851"/>
                    </a:lnTo>
                    <a:lnTo>
                      <a:pt x="421" y="853"/>
                    </a:lnTo>
                    <a:lnTo>
                      <a:pt x="427" y="837"/>
                    </a:lnTo>
                    <a:lnTo>
                      <a:pt x="435" y="827"/>
                    </a:lnTo>
                    <a:lnTo>
                      <a:pt x="423" y="817"/>
                    </a:lnTo>
                    <a:lnTo>
                      <a:pt x="413" y="803"/>
                    </a:lnTo>
                    <a:lnTo>
                      <a:pt x="404" y="786"/>
                    </a:lnTo>
                    <a:lnTo>
                      <a:pt x="401" y="772"/>
                    </a:lnTo>
                    <a:lnTo>
                      <a:pt x="394" y="762"/>
                    </a:lnTo>
                    <a:lnTo>
                      <a:pt x="389" y="753"/>
                    </a:lnTo>
                    <a:lnTo>
                      <a:pt x="389" y="746"/>
                    </a:lnTo>
                    <a:lnTo>
                      <a:pt x="394" y="739"/>
                    </a:lnTo>
                    <a:lnTo>
                      <a:pt x="397" y="731"/>
                    </a:lnTo>
                    <a:lnTo>
                      <a:pt x="403" y="727"/>
                    </a:lnTo>
                    <a:lnTo>
                      <a:pt x="404" y="725"/>
                    </a:lnTo>
                    <a:lnTo>
                      <a:pt x="411" y="724"/>
                    </a:lnTo>
                    <a:lnTo>
                      <a:pt x="416" y="720"/>
                    </a:lnTo>
                    <a:lnTo>
                      <a:pt x="421" y="720"/>
                    </a:lnTo>
                    <a:lnTo>
                      <a:pt x="428" y="715"/>
                    </a:lnTo>
                    <a:lnTo>
                      <a:pt x="437" y="713"/>
                    </a:lnTo>
                    <a:lnTo>
                      <a:pt x="447" y="712"/>
                    </a:lnTo>
                    <a:lnTo>
                      <a:pt x="459" y="712"/>
                    </a:lnTo>
                    <a:lnTo>
                      <a:pt x="468" y="712"/>
                    </a:lnTo>
                    <a:lnTo>
                      <a:pt x="475" y="713"/>
                    </a:lnTo>
                    <a:lnTo>
                      <a:pt x="480" y="715"/>
                    </a:lnTo>
                    <a:lnTo>
                      <a:pt x="485" y="720"/>
                    </a:lnTo>
                    <a:lnTo>
                      <a:pt x="492" y="729"/>
                    </a:lnTo>
                    <a:lnTo>
                      <a:pt x="501" y="739"/>
                    </a:lnTo>
                    <a:lnTo>
                      <a:pt x="487" y="743"/>
                    </a:lnTo>
                    <a:lnTo>
                      <a:pt x="475" y="741"/>
                    </a:lnTo>
                    <a:lnTo>
                      <a:pt x="463" y="741"/>
                    </a:lnTo>
                    <a:lnTo>
                      <a:pt x="451" y="746"/>
                    </a:lnTo>
                    <a:lnTo>
                      <a:pt x="442" y="750"/>
                    </a:lnTo>
                    <a:lnTo>
                      <a:pt x="439" y="753"/>
                    </a:lnTo>
                    <a:lnTo>
                      <a:pt x="442" y="762"/>
                    </a:lnTo>
                    <a:lnTo>
                      <a:pt x="451" y="768"/>
                    </a:lnTo>
                    <a:lnTo>
                      <a:pt x="456" y="779"/>
                    </a:lnTo>
                    <a:lnTo>
                      <a:pt x="464" y="789"/>
                    </a:lnTo>
                    <a:lnTo>
                      <a:pt x="470" y="798"/>
                    </a:lnTo>
                    <a:lnTo>
                      <a:pt x="473" y="811"/>
                    </a:lnTo>
                    <a:lnTo>
                      <a:pt x="482" y="806"/>
                    </a:lnTo>
                    <a:lnTo>
                      <a:pt x="490" y="805"/>
                    </a:lnTo>
                    <a:lnTo>
                      <a:pt x="494" y="813"/>
                    </a:lnTo>
                    <a:lnTo>
                      <a:pt x="499" y="823"/>
                    </a:lnTo>
                    <a:lnTo>
                      <a:pt x="485" y="823"/>
                    </a:lnTo>
                    <a:lnTo>
                      <a:pt x="476" y="827"/>
                    </a:lnTo>
                    <a:lnTo>
                      <a:pt x="475" y="835"/>
                    </a:lnTo>
                    <a:lnTo>
                      <a:pt x="487" y="842"/>
                    </a:lnTo>
                    <a:lnTo>
                      <a:pt x="492" y="858"/>
                    </a:lnTo>
                    <a:lnTo>
                      <a:pt x="490" y="863"/>
                    </a:lnTo>
                    <a:lnTo>
                      <a:pt x="489" y="868"/>
                    </a:lnTo>
                    <a:lnTo>
                      <a:pt x="490" y="875"/>
                    </a:lnTo>
                    <a:lnTo>
                      <a:pt x="494" y="880"/>
                    </a:lnTo>
                    <a:lnTo>
                      <a:pt x="495" y="875"/>
                    </a:lnTo>
                    <a:lnTo>
                      <a:pt x="504" y="873"/>
                    </a:lnTo>
                    <a:lnTo>
                      <a:pt x="509" y="870"/>
                    </a:lnTo>
                    <a:lnTo>
                      <a:pt x="514" y="866"/>
                    </a:lnTo>
                    <a:lnTo>
                      <a:pt x="525" y="863"/>
                    </a:lnTo>
                    <a:lnTo>
                      <a:pt x="537" y="860"/>
                    </a:lnTo>
                    <a:lnTo>
                      <a:pt x="550" y="865"/>
                    </a:lnTo>
                    <a:lnTo>
                      <a:pt x="566" y="872"/>
                    </a:lnTo>
                    <a:lnTo>
                      <a:pt x="573" y="875"/>
                    </a:lnTo>
                    <a:lnTo>
                      <a:pt x="580" y="878"/>
                    </a:lnTo>
                    <a:lnTo>
                      <a:pt x="585" y="882"/>
                    </a:lnTo>
                    <a:lnTo>
                      <a:pt x="597" y="885"/>
                    </a:lnTo>
                    <a:lnTo>
                      <a:pt x="599" y="889"/>
                    </a:lnTo>
                    <a:lnTo>
                      <a:pt x="600" y="892"/>
                    </a:lnTo>
                    <a:lnTo>
                      <a:pt x="600" y="901"/>
                    </a:lnTo>
                    <a:lnTo>
                      <a:pt x="602" y="911"/>
                    </a:lnTo>
                    <a:lnTo>
                      <a:pt x="609" y="909"/>
                    </a:lnTo>
                    <a:lnTo>
                      <a:pt x="618" y="913"/>
                    </a:lnTo>
                    <a:lnTo>
                      <a:pt x="624" y="909"/>
                    </a:lnTo>
                    <a:lnTo>
                      <a:pt x="630" y="904"/>
                    </a:lnTo>
                    <a:lnTo>
                      <a:pt x="636" y="901"/>
                    </a:lnTo>
                    <a:lnTo>
                      <a:pt x="643" y="897"/>
                    </a:lnTo>
                    <a:lnTo>
                      <a:pt x="647" y="889"/>
                    </a:lnTo>
                    <a:lnTo>
                      <a:pt x="652" y="882"/>
                    </a:lnTo>
                    <a:lnTo>
                      <a:pt x="657" y="877"/>
                    </a:lnTo>
                    <a:lnTo>
                      <a:pt x="666" y="875"/>
                    </a:lnTo>
                    <a:lnTo>
                      <a:pt x="669" y="875"/>
                    </a:lnTo>
                    <a:lnTo>
                      <a:pt x="674" y="877"/>
                    </a:lnTo>
                    <a:lnTo>
                      <a:pt x="681" y="880"/>
                    </a:lnTo>
                    <a:lnTo>
                      <a:pt x="690" y="878"/>
                    </a:lnTo>
                    <a:lnTo>
                      <a:pt x="695" y="880"/>
                    </a:lnTo>
                    <a:lnTo>
                      <a:pt x="700" y="884"/>
                    </a:lnTo>
                    <a:lnTo>
                      <a:pt x="712" y="880"/>
                    </a:lnTo>
                    <a:lnTo>
                      <a:pt x="722" y="872"/>
                    </a:lnTo>
                    <a:lnTo>
                      <a:pt x="724" y="872"/>
                    </a:lnTo>
                    <a:lnTo>
                      <a:pt x="729" y="865"/>
                    </a:lnTo>
                    <a:lnTo>
                      <a:pt x="741" y="860"/>
                    </a:lnTo>
                    <a:lnTo>
                      <a:pt x="745" y="863"/>
                    </a:lnTo>
                    <a:lnTo>
                      <a:pt x="747" y="872"/>
                    </a:lnTo>
                    <a:lnTo>
                      <a:pt x="747" y="880"/>
                    </a:lnTo>
                    <a:lnTo>
                      <a:pt x="753" y="885"/>
                    </a:lnTo>
                    <a:lnTo>
                      <a:pt x="765" y="880"/>
                    </a:lnTo>
                    <a:lnTo>
                      <a:pt x="779" y="877"/>
                    </a:lnTo>
                    <a:lnTo>
                      <a:pt x="788" y="877"/>
                    </a:lnTo>
                    <a:lnTo>
                      <a:pt x="796" y="878"/>
                    </a:lnTo>
                    <a:lnTo>
                      <a:pt x="796" y="877"/>
                    </a:lnTo>
                    <a:lnTo>
                      <a:pt x="791" y="863"/>
                    </a:lnTo>
                    <a:lnTo>
                      <a:pt x="779" y="858"/>
                    </a:lnTo>
                    <a:lnTo>
                      <a:pt x="781" y="848"/>
                    </a:lnTo>
                    <a:lnTo>
                      <a:pt x="786" y="837"/>
                    </a:lnTo>
                    <a:lnTo>
                      <a:pt x="791" y="829"/>
                    </a:lnTo>
                    <a:lnTo>
                      <a:pt x="798" y="825"/>
                    </a:lnTo>
                    <a:lnTo>
                      <a:pt x="814" y="823"/>
                    </a:lnTo>
                    <a:lnTo>
                      <a:pt x="829" y="820"/>
                    </a:lnTo>
                    <a:lnTo>
                      <a:pt x="843" y="813"/>
                    </a:lnTo>
                    <a:lnTo>
                      <a:pt x="855" y="805"/>
                    </a:lnTo>
                    <a:lnTo>
                      <a:pt x="863" y="793"/>
                    </a:lnTo>
                    <a:lnTo>
                      <a:pt x="870" y="779"/>
                    </a:lnTo>
                    <a:lnTo>
                      <a:pt x="874" y="763"/>
                    </a:lnTo>
                    <a:lnTo>
                      <a:pt x="877" y="744"/>
                    </a:lnTo>
                    <a:lnTo>
                      <a:pt x="891" y="737"/>
                    </a:lnTo>
                    <a:lnTo>
                      <a:pt x="901" y="725"/>
                    </a:lnTo>
                    <a:lnTo>
                      <a:pt x="910" y="713"/>
                    </a:lnTo>
                    <a:lnTo>
                      <a:pt x="920" y="712"/>
                    </a:lnTo>
                    <a:lnTo>
                      <a:pt x="932" y="710"/>
                    </a:lnTo>
                    <a:lnTo>
                      <a:pt x="941" y="708"/>
                    </a:lnTo>
                    <a:lnTo>
                      <a:pt x="944" y="703"/>
                    </a:lnTo>
                    <a:lnTo>
                      <a:pt x="949" y="700"/>
                    </a:lnTo>
                    <a:lnTo>
                      <a:pt x="949" y="688"/>
                    </a:lnTo>
                    <a:lnTo>
                      <a:pt x="953" y="681"/>
                    </a:lnTo>
                    <a:lnTo>
                      <a:pt x="960" y="674"/>
                    </a:lnTo>
                    <a:lnTo>
                      <a:pt x="968" y="669"/>
                    </a:lnTo>
                    <a:lnTo>
                      <a:pt x="979" y="665"/>
                    </a:lnTo>
                    <a:lnTo>
                      <a:pt x="989" y="664"/>
                    </a:lnTo>
                    <a:lnTo>
                      <a:pt x="999" y="658"/>
                    </a:lnTo>
                    <a:lnTo>
                      <a:pt x="1010" y="655"/>
                    </a:lnTo>
                    <a:lnTo>
                      <a:pt x="1020" y="652"/>
                    </a:lnTo>
                    <a:lnTo>
                      <a:pt x="1030" y="648"/>
                    </a:lnTo>
                    <a:lnTo>
                      <a:pt x="1037" y="641"/>
                    </a:lnTo>
                    <a:lnTo>
                      <a:pt x="1049" y="636"/>
                    </a:lnTo>
                    <a:lnTo>
                      <a:pt x="1060" y="638"/>
                    </a:lnTo>
                    <a:lnTo>
                      <a:pt x="1075" y="643"/>
                    </a:lnTo>
                    <a:lnTo>
                      <a:pt x="1089" y="648"/>
                    </a:lnTo>
                    <a:lnTo>
                      <a:pt x="1106" y="652"/>
                    </a:lnTo>
                    <a:lnTo>
                      <a:pt x="1113" y="648"/>
                    </a:lnTo>
                    <a:lnTo>
                      <a:pt x="1120" y="645"/>
                    </a:lnTo>
                    <a:lnTo>
                      <a:pt x="1123" y="638"/>
                    </a:lnTo>
                    <a:lnTo>
                      <a:pt x="1128" y="631"/>
                    </a:lnTo>
                    <a:lnTo>
                      <a:pt x="1133" y="617"/>
                    </a:lnTo>
                    <a:lnTo>
                      <a:pt x="1144" y="612"/>
                    </a:lnTo>
                    <a:lnTo>
                      <a:pt x="1152" y="612"/>
                    </a:lnTo>
                    <a:lnTo>
                      <a:pt x="1168" y="615"/>
                    </a:lnTo>
                    <a:lnTo>
                      <a:pt x="1180" y="619"/>
                    </a:lnTo>
                    <a:lnTo>
                      <a:pt x="1187" y="626"/>
                    </a:lnTo>
                    <a:lnTo>
                      <a:pt x="1190" y="634"/>
                    </a:lnTo>
                    <a:lnTo>
                      <a:pt x="1195" y="639"/>
                    </a:lnTo>
                    <a:lnTo>
                      <a:pt x="1202" y="643"/>
                    </a:lnTo>
                    <a:lnTo>
                      <a:pt x="1209" y="645"/>
                    </a:lnTo>
                    <a:lnTo>
                      <a:pt x="1221" y="643"/>
                    </a:lnTo>
                    <a:lnTo>
                      <a:pt x="1233" y="641"/>
                    </a:lnTo>
                    <a:lnTo>
                      <a:pt x="1242" y="641"/>
                    </a:lnTo>
                    <a:lnTo>
                      <a:pt x="1252" y="645"/>
                    </a:lnTo>
                    <a:lnTo>
                      <a:pt x="1259" y="648"/>
                    </a:lnTo>
                    <a:lnTo>
                      <a:pt x="1268" y="653"/>
                    </a:lnTo>
                    <a:lnTo>
                      <a:pt x="1275" y="657"/>
                    </a:lnTo>
                    <a:lnTo>
                      <a:pt x="1283" y="660"/>
                    </a:lnTo>
                    <a:lnTo>
                      <a:pt x="1293" y="664"/>
                    </a:lnTo>
                    <a:lnTo>
                      <a:pt x="1305" y="665"/>
                    </a:lnTo>
                    <a:lnTo>
                      <a:pt x="1316" y="664"/>
                    </a:lnTo>
                    <a:lnTo>
                      <a:pt x="1328" y="660"/>
                    </a:lnTo>
                    <a:lnTo>
                      <a:pt x="1340" y="657"/>
                    </a:lnTo>
                    <a:lnTo>
                      <a:pt x="1354" y="653"/>
                    </a:lnTo>
                    <a:lnTo>
                      <a:pt x="1366" y="648"/>
                    </a:lnTo>
                    <a:lnTo>
                      <a:pt x="1379" y="648"/>
                    </a:lnTo>
                    <a:lnTo>
                      <a:pt x="1393" y="648"/>
                    </a:lnTo>
                    <a:lnTo>
                      <a:pt x="1409" y="653"/>
                    </a:lnTo>
                    <a:lnTo>
                      <a:pt x="1422" y="653"/>
                    </a:lnTo>
                    <a:lnTo>
                      <a:pt x="1433" y="650"/>
                    </a:lnTo>
                    <a:lnTo>
                      <a:pt x="1440" y="639"/>
                    </a:lnTo>
                    <a:lnTo>
                      <a:pt x="1447" y="627"/>
                    </a:lnTo>
                    <a:lnTo>
                      <a:pt x="1452" y="612"/>
                    </a:lnTo>
                    <a:lnTo>
                      <a:pt x="1460" y="600"/>
                    </a:lnTo>
                    <a:lnTo>
                      <a:pt x="1474" y="591"/>
                    </a:lnTo>
                    <a:lnTo>
                      <a:pt x="1496" y="588"/>
                    </a:lnTo>
                    <a:lnTo>
                      <a:pt x="1510" y="588"/>
                    </a:lnTo>
                    <a:lnTo>
                      <a:pt x="1520" y="593"/>
                    </a:lnTo>
                    <a:lnTo>
                      <a:pt x="1529" y="598"/>
                    </a:lnTo>
                    <a:lnTo>
                      <a:pt x="1536" y="609"/>
                    </a:lnTo>
                    <a:lnTo>
                      <a:pt x="1541" y="617"/>
                    </a:lnTo>
                    <a:lnTo>
                      <a:pt x="1546" y="629"/>
                    </a:lnTo>
                    <a:lnTo>
                      <a:pt x="1551" y="639"/>
                    </a:lnTo>
                    <a:lnTo>
                      <a:pt x="1558" y="652"/>
                    </a:lnTo>
                    <a:lnTo>
                      <a:pt x="1563" y="657"/>
                    </a:lnTo>
                    <a:lnTo>
                      <a:pt x="1576" y="660"/>
                    </a:lnTo>
                    <a:lnTo>
                      <a:pt x="1586" y="664"/>
                    </a:lnTo>
                    <a:lnTo>
                      <a:pt x="1596" y="670"/>
                    </a:lnTo>
                    <a:lnTo>
                      <a:pt x="1600" y="676"/>
                    </a:lnTo>
                    <a:lnTo>
                      <a:pt x="1606" y="686"/>
                    </a:lnTo>
                    <a:lnTo>
                      <a:pt x="1612" y="693"/>
                    </a:lnTo>
                    <a:lnTo>
                      <a:pt x="1624" y="696"/>
                    </a:lnTo>
                    <a:lnTo>
                      <a:pt x="1632" y="693"/>
                    </a:lnTo>
                    <a:lnTo>
                      <a:pt x="1641" y="688"/>
                    </a:lnTo>
                    <a:lnTo>
                      <a:pt x="1649" y="682"/>
                    </a:lnTo>
                    <a:lnTo>
                      <a:pt x="1665" y="681"/>
                    </a:lnTo>
                    <a:lnTo>
                      <a:pt x="1665" y="694"/>
                    </a:lnTo>
                    <a:lnTo>
                      <a:pt x="1656" y="703"/>
                    </a:lnTo>
                    <a:lnTo>
                      <a:pt x="1649" y="717"/>
                    </a:lnTo>
                    <a:lnTo>
                      <a:pt x="1643" y="731"/>
                    </a:lnTo>
                    <a:lnTo>
                      <a:pt x="1636" y="739"/>
                    </a:lnTo>
                    <a:lnTo>
                      <a:pt x="1625" y="743"/>
                    </a:lnTo>
                    <a:lnTo>
                      <a:pt x="1615" y="746"/>
                    </a:lnTo>
                    <a:lnTo>
                      <a:pt x="1608" y="748"/>
                    </a:lnTo>
                    <a:lnTo>
                      <a:pt x="1610" y="753"/>
                    </a:lnTo>
                    <a:lnTo>
                      <a:pt x="1615" y="762"/>
                    </a:lnTo>
                    <a:lnTo>
                      <a:pt x="1615" y="772"/>
                    </a:lnTo>
                    <a:lnTo>
                      <a:pt x="1610" y="780"/>
                    </a:lnTo>
                    <a:lnTo>
                      <a:pt x="1608" y="786"/>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907" name="Freeform 258"/>
              <p:cNvSpPr>
                <a:spLocks/>
              </p:cNvSpPr>
              <p:nvPr/>
            </p:nvSpPr>
            <p:spPr bwMode="auto">
              <a:xfrm>
                <a:off x="5999957" y="2651125"/>
                <a:ext cx="1406525" cy="887412"/>
              </a:xfrm>
              <a:custGeom>
                <a:avLst/>
                <a:gdLst/>
                <a:ahLst/>
                <a:cxnLst>
                  <a:cxn ang="0">
                    <a:pos x="659" y="330"/>
                  </a:cxn>
                  <a:cxn ang="0">
                    <a:pos x="707" y="294"/>
                  </a:cxn>
                  <a:cxn ang="0">
                    <a:pos x="669" y="294"/>
                  </a:cxn>
                  <a:cxn ang="0">
                    <a:pos x="635" y="270"/>
                  </a:cxn>
                  <a:cxn ang="0">
                    <a:pos x="680" y="239"/>
                  </a:cxn>
                  <a:cxn ang="0">
                    <a:pos x="686" y="263"/>
                  </a:cxn>
                  <a:cxn ang="0">
                    <a:pos x="745" y="254"/>
                  </a:cxn>
                  <a:cxn ang="0">
                    <a:pos x="745" y="284"/>
                  </a:cxn>
                  <a:cxn ang="0">
                    <a:pos x="757" y="299"/>
                  </a:cxn>
                  <a:cxn ang="0">
                    <a:pos x="762" y="320"/>
                  </a:cxn>
                  <a:cxn ang="0">
                    <a:pos x="767" y="339"/>
                  </a:cxn>
                  <a:cxn ang="0">
                    <a:pos x="793" y="328"/>
                  </a:cxn>
                  <a:cxn ang="0">
                    <a:pos x="784" y="266"/>
                  </a:cxn>
                  <a:cxn ang="0">
                    <a:pos x="807" y="229"/>
                  </a:cxn>
                  <a:cxn ang="0">
                    <a:pos x="836" y="184"/>
                  </a:cxn>
                  <a:cxn ang="0">
                    <a:pos x="857" y="151"/>
                  </a:cxn>
                  <a:cxn ang="0">
                    <a:pos x="870" y="94"/>
                  </a:cxn>
                  <a:cxn ang="0">
                    <a:pos x="821" y="88"/>
                  </a:cxn>
                  <a:cxn ang="0">
                    <a:pos x="772" y="51"/>
                  </a:cxn>
                  <a:cxn ang="0">
                    <a:pos x="731" y="0"/>
                  </a:cxn>
                  <a:cxn ang="0">
                    <a:pos x="661" y="51"/>
                  </a:cxn>
                  <a:cxn ang="0">
                    <a:pos x="587" y="60"/>
                  </a:cxn>
                  <a:cxn ang="0">
                    <a:pos x="514" y="76"/>
                  </a:cxn>
                  <a:cxn ang="0">
                    <a:pos x="463" y="53"/>
                  </a:cxn>
                  <a:cxn ang="0">
                    <a:pos x="411" y="46"/>
                  </a:cxn>
                  <a:cxn ang="0">
                    <a:pos x="354" y="29"/>
                  </a:cxn>
                  <a:cxn ang="0">
                    <a:pos x="310" y="60"/>
                  </a:cxn>
                  <a:cxn ang="0">
                    <a:pos x="241" y="64"/>
                  </a:cxn>
                  <a:cxn ang="0">
                    <a:pos x="181" y="86"/>
                  </a:cxn>
                  <a:cxn ang="0">
                    <a:pos x="153" y="122"/>
                  </a:cxn>
                  <a:cxn ang="0">
                    <a:pos x="95" y="175"/>
                  </a:cxn>
                  <a:cxn ang="0">
                    <a:pos x="35" y="235"/>
                  </a:cxn>
                  <a:cxn ang="0">
                    <a:pos x="12" y="275"/>
                  </a:cxn>
                  <a:cxn ang="0">
                    <a:pos x="35" y="311"/>
                  </a:cxn>
                  <a:cxn ang="0">
                    <a:pos x="95" y="327"/>
                  </a:cxn>
                  <a:cxn ang="0">
                    <a:pos x="84" y="364"/>
                  </a:cxn>
                  <a:cxn ang="0">
                    <a:pos x="78" y="392"/>
                  </a:cxn>
                  <a:cxn ang="0">
                    <a:pos x="134" y="414"/>
                  </a:cxn>
                  <a:cxn ang="0">
                    <a:pos x="169" y="437"/>
                  </a:cxn>
                  <a:cxn ang="0">
                    <a:pos x="217" y="442"/>
                  </a:cxn>
                  <a:cxn ang="0">
                    <a:pos x="272" y="440"/>
                  </a:cxn>
                  <a:cxn ang="0">
                    <a:pos x="306" y="419"/>
                  </a:cxn>
                  <a:cxn ang="0">
                    <a:pos x="341" y="431"/>
                  </a:cxn>
                  <a:cxn ang="0">
                    <a:pos x="351" y="485"/>
                  </a:cxn>
                  <a:cxn ang="0">
                    <a:pos x="365" y="504"/>
                  </a:cxn>
                  <a:cxn ang="0">
                    <a:pos x="392" y="536"/>
                  </a:cxn>
                  <a:cxn ang="0">
                    <a:pos x="406" y="538"/>
                  </a:cxn>
                  <a:cxn ang="0">
                    <a:pos x="446" y="517"/>
                  </a:cxn>
                  <a:cxn ang="0">
                    <a:pos x="508" y="542"/>
                  </a:cxn>
                  <a:cxn ang="0">
                    <a:pos x="539" y="542"/>
                  </a:cxn>
                  <a:cxn ang="0">
                    <a:pos x="585" y="524"/>
                  </a:cxn>
                  <a:cxn ang="0">
                    <a:pos x="638" y="500"/>
                  </a:cxn>
                  <a:cxn ang="0">
                    <a:pos x="666" y="457"/>
                  </a:cxn>
                  <a:cxn ang="0">
                    <a:pos x="692" y="416"/>
                  </a:cxn>
                  <a:cxn ang="0">
                    <a:pos x="676" y="358"/>
                  </a:cxn>
                </a:cxnLst>
                <a:rect l="0" t="0" r="r" b="b"/>
                <a:pathLst>
                  <a:path w="886" h="559">
                    <a:moveTo>
                      <a:pt x="674" y="352"/>
                    </a:moveTo>
                    <a:lnTo>
                      <a:pt x="673" y="352"/>
                    </a:lnTo>
                    <a:lnTo>
                      <a:pt x="673" y="347"/>
                    </a:lnTo>
                    <a:lnTo>
                      <a:pt x="673" y="342"/>
                    </a:lnTo>
                    <a:lnTo>
                      <a:pt x="664" y="339"/>
                    </a:lnTo>
                    <a:lnTo>
                      <a:pt x="659" y="330"/>
                    </a:lnTo>
                    <a:lnTo>
                      <a:pt x="662" y="323"/>
                    </a:lnTo>
                    <a:lnTo>
                      <a:pt x="669" y="318"/>
                    </a:lnTo>
                    <a:lnTo>
                      <a:pt x="674" y="309"/>
                    </a:lnTo>
                    <a:lnTo>
                      <a:pt x="685" y="304"/>
                    </a:lnTo>
                    <a:lnTo>
                      <a:pt x="697" y="299"/>
                    </a:lnTo>
                    <a:lnTo>
                      <a:pt x="707" y="294"/>
                    </a:lnTo>
                    <a:lnTo>
                      <a:pt x="697" y="290"/>
                    </a:lnTo>
                    <a:lnTo>
                      <a:pt x="688" y="289"/>
                    </a:lnTo>
                    <a:lnTo>
                      <a:pt x="681" y="285"/>
                    </a:lnTo>
                    <a:lnTo>
                      <a:pt x="676" y="284"/>
                    </a:lnTo>
                    <a:lnTo>
                      <a:pt x="673" y="289"/>
                    </a:lnTo>
                    <a:lnTo>
                      <a:pt x="669" y="294"/>
                    </a:lnTo>
                    <a:lnTo>
                      <a:pt x="662" y="294"/>
                    </a:lnTo>
                    <a:lnTo>
                      <a:pt x="655" y="292"/>
                    </a:lnTo>
                    <a:lnTo>
                      <a:pt x="650" y="285"/>
                    </a:lnTo>
                    <a:lnTo>
                      <a:pt x="647" y="278"/>
                    </a:lnTo>
                    <a:lnTo>
                      <a:pt x="638" y="275"/>
                    </a:lnTo>
                    <a:lnTo>
                      <a:pt x="635" y="270"/>
                    </a:lnTo>
                    <a:lnTo>
                      <a:pt x="637" y="263"/>
                    </a:lnTo>
                    <a:lnTo>
                      <a:pt x="643" y="261"/>
                    </a:lnTo>
                    <a:lnTo>
                      <a:pt x="650" y="260"/>
                    </a:lnTo>
                    <a:lnTo>
                      <a:pt x="657" y="258"/>
                    </a:lnTo>
                    <a:lnTo>
                      <a:pt x="668" y="249"/>
                    </a:lnTo>
                    <a:lnTo>
                      <a:pt x="680" y="239"/>
                    </a:lnTo>
                    <a:lnTo>
                      <a:pt x="680" y="235"/>
                    </a:lnTo>
                    <a:lnTo>
                      <a:pt x="686" y="234"/>
                    </a:lnTo>
                    <a:lnTo>
                      <a:pt x="693" y="235"/>
                    </a:lnTo>
                    <a:lnTo>
                      <a:pt x="697" y="242"/>
                    </a:lnTo>
                    <a:lnTo>
                      <a:pt x="692" y="253"/>
                    </a:lnTo>
                    <a:lnTo>
                      <a:pt x="686" y="263"/>
                    </a:lnTo>
                    <a:lnTo>
                      <a:pt x="697" y="260"/>
                    </a:lnTo>
                    <a:lnTo>
                      <a:pt x="707" y="254"/>
                    </a:lnTo>
                    <a:lnTo>
                      <a:pt x="717" y="249"/>
                    </a:lnTo>
                    <a:lnTo>
                      <a:pt x="729" y="247"/>
                    </a:lnTo>
                    <a:lnTo>
                      <a:pt x="736" y="251"/>
                    </a:lnTo>
                    <a:lnTo>
                      <a:pt x="745" y="254"/>
                    </a:lnTo>
                    <a:lnTo>
                      <a:pt x="743" y="260"/>
                    </a:lnTo>
                    <a:lnTo>
                      <a:pt x="745" y="265"/>
                    </a:lnTo>
                    <a:lnTo>
                      <a:pt x="741" y="270"/>
                    </a:lnTo>
                    <a:lnTo>
                      <a:pt x="740" y="275"/>
                    </a:lnTo>
                    <a:lnTo>
                      <a:pt x="740" y="280"/>
                    </a:lnTo>
                    <a:lnTo>
                      <a:pt x="745" y="284"/>
                    </a:lnTo>
                    <a:lnTo>
                      <a:pt x="747" y="282"/>
                    </a:lnTo>
                    <a:lnTo>
                      <a:pt x="752" y="282"/>
                    </a:lnTo>
                    <a:lnTo>
                      <a:pt x="760" y="284"/>
                    </a:lnTo>
                    <a:lnTo>
                      <a:pt x="766" y="292"/>
                    </a:lnTo>
                    <a:lnTo>
                      <a:pt x="762" y="296"/>
                    </a:lnTo>
                    <a:lnTo>
                      <a:pt x="757" y="299"/>
                    </a:lnTo>
                    <a:lnTo>
                      <a:pt x="757" y="304"/>
                    </a:lnTo>
                    <a:lnTo>
                      <a:pt x="759" y="304"/>
                    </a:lnTo>
                    <a:lnTo>
                      <a:pt x="762" y="308"/>
                    </a:lnTo>
                    <a:lnTo>
                      <a:pt x="764" y="311"/>
                    </a:lnTo>
                    <a:lnTo>
                      <a:pt x="766" y="316"/>
                    </a:lnTo>
                    <a:lnTo>
                      <a:pt x="762" y="320"/>
                    </a:lnTo>
                    <a:lnTo>
                      <a:pt x="760" y="327"/>
                    </a:lnTo>
                    <a:lnTo>
                      <a:pt x="760" y="330"/>
                    </a:lnTo>
                    <a:lnTo>
                      <a:pt x="764" y="332"/>
                    </a:lnTo>
                    <a:lnTo>
                      <a:pt x="760" y="335"/>
                    </a:lnTo>
                    <a:lnTo>
                      <a:pt x="760" y="339"/>
                    </a:lnTo>
                    <a:lnTo>
                      <a:pt x="767" y="339"/>
                    </a:lnTo>
                    <a:lnTo>
                      <a:pt x="771" y="335"/>
                    </a:lnTo>
                    <a:lnTo>
                      <a:pt x="778" y="335"/>
                    </a:lnTo>
                    <a:lnTo>
                      <a:pt x="779" y="330"/>
                    </a:lnTo>
                    <a:lnTo>
                      <a:pt x="784" y="330"/>
                    </a:lnTo>
                    <a:lnTo>
                      <a:pt x="788" y="328"/>
                    </a:lnTo>
                    <a:lnTo>
                      <a:pt x="793" y="328"/>
                    </a:lnTo>
                    <a:lnTo>
                      <a:pt x="800" y="321"/>
                    </a:lnTo>
                    <a:lnTo>
                      <a:pt x="803" y="309"/>
                    </a:lnTo>
                    <a:lnTo>
                      <a:pt x="802" y="294"/>
                    </a:lnTo>
                    <a:lnTo>
                      <a:pt x="798" y="284"/>
                    </a:lnTo>
                    <a:lnTo>
                      <a:pt x="791" y="273"/>
                    </a:lnTo>
                    <a:lnTo>
                      <a:pt x="784" y="266"/>
                    </a:lnTo>
                    <a:lnTo>
                      <a:pt x="778" y="258"/>
                    </a:lnTo>
                    <a:lnTo>
                      <a:pt x="776" y="249"/>
                    </a:lnTo>
                    <a:lnTo>
                      <a:pt x="784" y="246"/>
                    </a:lnTo>
                    <a:lnTo>
                      <a:pt x="791" y="241"/>
                    </a:lnTo>
                    <a:lnTo>
                      <a:pt x="798" y="234"/>
                    </a:lnTo>
                    <a:lnTo>
                      <a:pt x="807" y="229"/>
                    </a:lnTo>
                    <a:lnTo>
                      <a:pt x="810" y="218"/>
                    </a:lnTo>
                    <a:lnTo>
                      <a:pt x="815" y="210"/>
                    </a:lnTo>
                    <a:lnTo>
                      <a:pt x="821" y="203"/>
                    </a:lnTo>
                    <a:lnTo>
                      <a:pt x="829" y="198"/>
                    </a:lnTo>
                    <a:lnTo>
                      <a:pt x="831" y="192"/>
                    </a:lnTo>
                    <a:lnTo>
                      <a:pt x="836" y="184"/>
                    </a:lnTo>
                    <a:lnTo>
                      <a:pt x="836" y="174"/>
                    </a:lnTo>
                    <a:lnTo>
                      <a:pt x="831" y="165"/>
                    </a:lnTo>
                    <a:lnTo>
                      <a:pt x="829" y="160"/>
                    </a:lnTo>
                    <a:lnTo>
                      <a:pt x="836" y="158"/>
                    </a:lnTo>
                    <a:lnTo>
                      <a:pt x="846" y="155"/>
                    </a:lnTo>
                    <a:lnTo>
                      <a:pt x="857" y="151"/>
                    </a:lnTo>
                    <a:lnTo>
                      <a:pt x="864" y="143"/>
                    </a:lnTo>
                    <a:lnTo>
                      <a:pt x="870" y="129"/>
                    </a:lnTo>
                    <a:lnTo>
                      <a:pt x="877" y="115"/>
                    </a:lnTo>
                    <a:lnTo>
                      <a:pt x="886" y="106"/>
                    </a:lnTo>
                    <a:lnTo>
                      <a:pt x="886" y="93"/>
                    </a:lnTo>
                    <a:lnTo>
                      <a:pt x="870" y="94"/>
                    </a:lnTo>
                    <a:lnTo>
                      <a:pt x="862" y="100"/>
                    </a:lnTo>
                    <a:lnTo>
                      <a:pt x="853" y="105"/>
                    </a:lnTo>
                    <a:lnTo>
                      <a:pt x="845" y="108"/>
                    </a:lnTo>
                    <a:lnTo>
                      <a:pt x="833" y="105"/>
                    </a:lnTo>
                    <a:lnTo>
                      <a:pt x="827" y="98"/>
                    </a:lnTo>
                    <a:lnTo>
                      <a:pt x="821" y="88"/>
                    </a:lnTo>
                    <a:lnTo>
                      <a:pt x="817" y="82"/>
                    </a:lnTo>
                    <a:lnTo>
                      <a:pt x="807" y="76"/>
                    </a:lnTo>
                    <a:lnTo>
                      <a:pt x="797" y="72"/>
                    </a:lnTo>
                    <a:lnTo>
                      <a:pt x="784" y="69"/>
                    </a:lnTo>
                    <a:lnTo>
                      <a:pt x="779" y="64"/>
                    </a:lnTo>
                    <a:lnTo>
                      <a:pt x="772" y="51"/>
                    </a:lnTo>
                    <a:lnTo>
                      <a:pt x="767" y="41"/>
                    </a:lnTo>
                    <a:lnTo>
                      <a:pt x="762" y="29"/>
                    </a:lnTo>
                    <a:lnTo>
                      <a:pt x="757" y="21"/>
                    </a:lnTo>
                    <a:lnTo>
                      <a:pt x="750" y="10"/>
                    </a:lnTo>
                    <a:lnTo>
                      <a:pt x="741" y="5"/>
                    </a:lnTo>
                    <a:lnTo>
                      <a:pt x="731" y="0"/>
                    </a:lnTo>
                    <a:lnTo>
                      <a:pt x="717" y="0"/>
                    </a:lnTo>
                    <a:lnTo>
                      <a:pt x="695" y="3"/>
                    </a:lnTo>
                    <a:lnTo>
                      <a:pt x="681" y="12"/>
                    </a:lnTo>
                    <a:lnTo>
                      <a:pt x="673" y="24"/>
                    </a:lnTo>
                    <a:lnTo>
                      <a:pt x="668" y="39"/>
                    </a:lnTo>
                    <a:lnTo>
                      <a:pt x="661" y="51"/>
                    </a:lnTo>
                    <a:lnTo>
                      <a:pt x="654" y="62"/>
                    </a:lnTo>
                    <a:lnTo>
                      <a:pt x="643" y="65"/>
                    </a:lnTo>
                    <a:lnTo>
                      <a:pt x="630" y="65"/>
                    </a:lnTo>
                    <a:lnTo>
                      <a:pt x="614" y="60"/>
                    </a:lnTo>
                    <a:lnTo>
                      <a:pt x="600" y="60"/>
                    </a:lnTo>
                    <a:lnTo>
                      <a:pt x="587" y="60"/>
                    </a:lnTo>
                    <a:lnTo>
                      <a:pt x="575" y="65"/>
                    </a:lnTo>
                    <a:lnTo>
                      <a:pt x="561" y="69"/>
                    </a:lnTo>
                    <a:lnTo>
                      <a:pt x="549" y="72"/>
                    </a:lnTo>
                    <a:lnTo>
                      <a:pt x="537" y="76"/>
                    </a:lnTo>
                    <a:lnTo>
                      <a:pt x="526" y="77"/>
                    </a:lnTo>
                    <a:lnTo>
                      <a:pt x="514" y="76"/>
                    </a:lnTo>
                    <a:lnTo>
                      <a:pt x="504" y="72"/>
                    </a:lnTo>
                    <a:lnTo>
                      <a:pt x="496" y="69"/>
                    </a:lnTo>
                    <a:lnTo>
                      <a:pt x="489" y="65"/>
                    </a:lnTo>
                    <a:lnTo>
                      <a:pt x="480" y="60"/>
                    </a:lnTo>
                    <a:lnTo>
                      <a:pt x="473" y="57"/>
                    </a:lnTo>
                    <a:lnTo>
                      <a:pt x="463" y="53"/>
                    </a:lnTo>
                    <a:lnTo>
                      <a:pt x="454" y="53"/>
                    </a:lnTo>
                    <a:lnTo>
                      <a:pt x="442" y="55"/>
                    </a:lnTo>
                    <a:lnTo>
                      <a:pt x="430" y="57"/>
                    </a:lnTo>
                    <a:lnTo>
                      <a:pt x="423" y="55"/>
                    </a:lnTo>
                    <a:lnTo>
                      <a:pt x="416" y="51"/>
                    </a:lnTo>
                    <a:lnTo>
                      <a:pt x="411" y="46"/>
                    </a:lnTo>
                    <a:lnTo>
                      <a:pt x="408" y="38"/>
                    </a:lnTo>
                    <a:lnTo>
                      <a:pt x="401" y="31"/>
                    </a:lnTo>
                    <a:lnTo>
                      <a:pt x="389" y="27"/>
                    </a:lnTo>
                    <a:lnTo>
                      <a:pt x="373" y="24"/>
                    </a:lnTo>
                    <a:lnTo>
                      <a:pt x="365" y="24"/>
                    </a:lnTo>
                    <a:lnTo>
                      <a:pt x="354" y="29"/>
                    </a:lnTo>
                    <a:lnTo>
                      <a:pt x="349" y="43"/>
                    </a:lnTo>
                    <a:lnTo>
                      <a:pt x="344" y="50"/>
                    </a:lnTo>
                    <a:lnTo>
                      <a:pt x="341" y="57"/>
                    </a:lnTo>
                    <a:lnTo>
                      <a:pt x="334" y="60"/>
                    </a:lnTo>
                    <a:lnTo>
                      <a:pt x="327" y="64"/>
                    </a:lnTo>
                    <a:lnTo>
                      <a:pt x="310" y="60"/>
                    </a:lnTo>
                    <a:lnTo>
                      <a:pt x="296" y="55"/>
                    </a:lnTo>
                    <a:lnTo>
                      <a:pt x="281" y="50"/>
                    </a:lnTo>
                    <a:lnTo>
                      <a:pt x="270" y="48"/>
                    </a:lnTo>
                    <a:lnTo>
                      <a:pt x="258" y="53"/>
                    </a:lnTo>
                    <a:lnTo>
                      <a:pt x="251" y="60"/>
                    </a:lnTo>
                    <a:lnTo>
                      <a:pt x="241" y="64"/>
                    </a:lnTo>
                    <a:lnTo>
                      <a:pt x="231" y="67"/>
                    </a:lnTo>
                    <a:lnTo>
                      <a:pt x="220" y="70"/>
                    </a:lnTo>
                    <a:lnTo>
                      <a:pt x="210" y="76"/>
                    </a:lnTo>
                    <a:lnTo>
                      <a:pt x="200" y="77"/>
                    </a:lnTo>
                    <a:lnTo>
                      <a:pt x="189" y="81"/>
                    </a:lnTo>
                    <a:lnTo>
                      <a:pt x="181" y="86"/>
                    </a:lnTo>
                    <a:lnTo>
                      <a:pt x="174" y="93"/>
                    </a:lnTo>
                    <a:lnTo>
                      <a:pt x="170" y="100"/>
                    </a:lnTo>
                    <a:lnTo>
                      <a:pt x="170" y="112"/>
                    </a:lnTo>
                    <a:lnTo>
                      <a:pt x="165" y="115"/>
                    </a:lnTo>
                    <a:lnTo>
                      <a:pt x="162" y="120"/>
                    </a:lnTo>
                    <a:lnTo>
                      <a:pt x="153" y="122"/>
                    </a:lnTo>
                    <a:lnTo>
                      <a:pt x="141" y="124"/>
                    </a:lnTo>
                    <a:lnTo>
                      <a:pt x="131" y="125"/>
                    </a:lnTo>
                    <a:lnTo>
                      <a:pt x="122" y="137"/>
                    </a:lnTo>
                    <a:lnTo>
                      <a:pt x="112" y="149"/>
                    </a:lnTo>
                    <a:lnTo>
                      <a:pt x="98" y="156"/>
                    </a:lnTo>
                    <a:lnTo>
                      <a:pt x="95" y="175"/>
                    </a:lnTo>
                    <a:lnTo>
                      <a:pt x="91" y="191"/>
                    </a:lnTo>
                    <a:lnTo>
                      <a:pt x="84" y="205"/>
                    </a:lnTo>
                    <a:lnTo>
                      <a:pt x="76" y="217"/>
                    </a:lnTo>
                    <a:lnTo>
                      <a:pt x="64" y="225"/>
                    </a:lnTo>
                    <a:lnTo>
                      <a:pt x="50" y="232"/>
                    </a:lnTo>
                    <a:lnTo>
                      <a:pt x="35" y="235"/>
                    </a:lnTo>
                    <a:lnTo>
                      <a:pt x="19" y="237"/>
                    </a:lnTo>
                    <a:lnTo>
                      <a:pt x="12" y="241"/>
                    </a:lnTo>
                    <a:lnTo>
                      <a:pt x="7" y="249"/>
                    </a:lnTo>
                    <a:lnTo>
                      <a:pt x="2" y="260"/>
                    </a:lnTo>
                    <a:lnTo>
                      <a:pt x="0" y="270"/>
                    </a:lnTo>
                    <a:lnTo>
                      <a:pt x="12" y="275"/>
                    </a:lnTo>
                    <a:lnTo>
                      <a:pt x="17" y="289"/>
                    </a:lnTo>
                    <a:lnTo>
                      <a:pt x="17" y="290"/>
                    </a:lnTo>
                    <a:lnTo>
                      <a:pt x="19" y="297"/>
                    </a:lnTo>
                    <a:lnTo>
                      <a:pt x="29" y="299"/>
                    </a:lnTo>
                    <a:lnTo>
                      <a:pt x="33" y="304"/>
                    </a:lnTo>
                    <a:lnTo>
                      <a:pt x="35" y="311"/>
                    </a:lnTo>
                    <a:lnTo>
                      <a:pt x="45" y="316"/>
                    </a:lnTo>
                    <a:lnTo>
                      <a:pt x="59" y="321"/>
                    </a:lnTo>
                    <a:lnTo>
                      <a:pt x="69" y="316"/>
                    </a:lnTo>
                    <a:lnTo>
                      <a:pt x="79" y="313"/>
                    </a:lnTo>
                    <a:lnTo>
                      <a:pt x="88" y="316"/>
                    </a:lnTo>
                    <a:lnTo>
                      <a:pt x="95" y="327"/>
                    </a:lnTo>
                    <a:lnTo>
                      <a:pt x="91" y="333"/>
                    </a:lnTo>
                    <a:lnTo>
                      <a:pt x="84" y="339"/>
                    </a:lnTo>
                    <a:lnTo>
                      <a:pt x="78" y="342"/>
                    </a:lnTo>
                    <a:lnTo>
                      <a:pt x="76" y="351"/>
                    </a:lnTo>
                    <a:lnTo>
                      <a:pt x="79" y="358"/>
                    </a:lnTo>
                    <a:lnTo>
                      <a:pt x="84" y="364"/>
                    </a:lnTo>
                    <a:lnTo>
                      <a:pt x="79" y="368"/>
                    </a:lnTo>
                    <a:lnTo>
                      <a:pt x="72" y="370"/>
                    </a:lnTo>
                    <a:lnTo>
                      <a:pt x="72" y="375"/>
                    </a:lnTo>
                    <a:lnTo>
                      <a:pt x="74" y="382"/>
                    </a:lnTo>
                    <a:lnTo>
                      <a:pt x="76" y="390"/>
                    </a:lnTo>
                    <a:lnTo>
                      <a:pt x="78" y="392"/>
                    </a:lnTo>
                    <a:lnTo>
                      <a:pt x="83" y="394"/>
                    </a:lnTo>
                    <a:lnTo>
                      <a:pt x="93" y="399"/>
                    </a:lnTo>
                    <a:lnTo>
                      <a:pt x="105" y="406"/>
                    </a:lnTo>
                    <a:lnTo>
                      <a:pt x="117" y="406"/>
                    </a:lnTo>
                    <a:lnTo>
                      <a:pt x="127" y="411"/>
                    </a:lnTo>
                    <a:lnTo>
                      <a:pt x="134" y="414"/>
                    </a:lnTo>
                    <a:lnTo>
                      <a:pt x="146" y="418"/>
                    </a:lnTo>
                    <a:lnTo>
                      <a:pt x="148" y="421"/>
                    </a:lnTo>
                    <a:lnTo>
                      <a:pt x="152" y="428"/>
                    </a:lnTo>
                    <a:lnTo>
                      <a:pt x="155" y="428"/>
                    </a:lnTo>
                    <a:lnTo>
                      <a:pt x="160" y="428"/>
                    </a:lnTo>
                    <a:lnTo>
                      <a:pt x="169" y="437"/>
                    </a:lnTo>
                    <a:lnTo>
                      <a:pt x="184" y="442"/>
                    </a:lnTo>
                    <a:lnTo>
                      <a:pt x="195" y="442"/>
                    </a:lnTo>
                    <a:lnTo>
                      <a:pt x="205" y="442"/>
                    </a:lnTo>
                    <a:lnTo>
                      <a:pt x="210" y="440"/>
                    </a:lnTo>
                    <a:lnTo>
                      <a:pt x="215" y="438"/>
                    </a:lnTo>
                    <a:lnTo>
                      <a:pt x="217" y="442"/>
                    </a:lnTo>
                    <a:lnTo>
                      <a:pt x="219" y="450"/>
                    </a:lnTo>
                    <a:lnTo>
                      <a:pt x="227" y="442"/>
                    </a:lnTo>
                    <a:lnTo>
                      <a:pt x="241" y="437"/>
                    </a:lnTo>
                    <a:lnTo>
                      <a:pt x="255" y="440"/>
                    </a:lnTo>
                    <a:lnTo>
                      <a:pt x="267" y="444"/>
                    </a:lnTo>
                    <a:lnTo>
                      <a:pt x="272" y="440"/>
                    </a:lnTo>
                    <a:lnTo>
                      <a:pt x="281" y="435"/>
                    </a:lnTo>
                    <a:lnTo>
                      <a:pt x="287" y="430"/>
                    </a:lnTo>
                    <a:lnTo>
                      <a:pt x="294" y="428"/>
                    </a:lnTo>
                    <a:lnTo>
                      <a:pt x="296" y="423"/>
                    </a:lnTo>
                    <a:lnTo>
                      <a:pt x="299" y="421"/>
                    </a:lnTo>
                    <a:lnTo>
                      <a:pt x="306" y="419"/>
                    </a:lnTo>
                    <a:lnTo>
                      <a:pt x="317" y="421"/>
                    </a:lnTo>
                    <a:lnTo>
                      <a:pt x="320" y="416"/>
                    </a:lnTo>
                    <a:lnTo>
                      <a:pt x="324" y="416"/>
                    </a:lnTo>
                    <a:lnTo>
                      <a:pt x="327" y="423"/>
                    </a:lnTo>
                    <a:lnTo>
                      <a:pt x="334" y="430"/>
                    </a:lnTo>
                    <a:lnTo>
                      <a:pt x="341" y="431"/>
                    </a:lnTo>
                    <a:lnTo>
                      <a:pt x="351" y="437"/>
                    </a:lnTo>
                    <a:lnTo>
                      <a:pt x="358" y="447"/>
                    </a:lnTo>
                    <a:lnTo>
                      <a:pt x="363" y="459"/>
                    </a:lnTo>
                    <a:lnTo>
                      <a:pt x="360" y="471"/>
                    </a:lnTo>
                    <a:lnTo>
                      <a:pt x="356" y="478"/>
                    </a:lnTo>
                    <a:lnTo>
                      <a:pt x="351" y="485"/>
                    </a:lnTo>
                    <a:lnTo>
                      <a:pt x="349" y="499"/>
                    </a:lnTo>
                    <a:lnTo>
                      <a:pt x="349" y="500"/>
                    </a:lnTo>
                    <a:lnTo>
                      <a:pt x="351" y="504"/>
                    </a:lnTo>
                    <a:lnTo>
                      <a:pt x="356" y="502"/>
                    </a:lnTo>
                    <a:lnTo>
                      <a:pt x="363" y="502"/>
                    </a:lnTo>
                    <a:lnTo>
                      <a:pt x="365" y="504"/>
                    </a:lnTo>
                    <a:lnTo>
                      <a:pt x="367" y="509"/>
                    </a:lnTo>
                    <a:lnTo>
                      <a:pt x="368" y="512"/>
                    </a:lnTo>
                    <a:lnTo>
                      <a:pt x="373" y="516"/>
                    </a:lnTo>
                    <a:lnTo>
                      <a:pt x="377" y="529"/>
                    </a:lnTo>
                    <a:lnTo>
                      <a:pt x="389" y="538"/>
                    </a:lnTo>
                    <a:lnTo>
                      <a:pt x="392" y="536"/>
                    </a:lnTo>
                    <a:lnTo>
                      <a:pt x="397" y="536"/>
                    </a:lnTo>
                    <a:lnTo>
                      <a:pt x="401" y="536"/>
                    </a:lnTo>
                    <a:lnTo>
                      <a:pt x="401" y="540"/>
                    </a:lnTo>
                    <a:lnTo>
                      <a:pt x="404" y="542"/>
                    </a:lnTo>
                    <a:lnTo>
                      <a:pt x="404" y="540"/>
                    </a:lnTo>
                    <a:lnTo>
                      <a:pt x="406" y="538"/>
                    </a:lnTo>
                    <a:lnTo>
                      <a:pt x="406" y="531"/>
                    </a:lnTo>
                    <a:lnTo>
                      <a:pt x="406" y="524"/>
                    </a:lnTo>
                    <a:lnTo>
                      <a:pt x="411" y="523"/>
                    </a:lnTo>
                    <a:lnTo>
                      <a:pt x="420" y="521"/>
                    </a:lnTo>
                    <a:lnTo>
                      <a:pt x="435" y="521"/>
                    </a:lnTo>
                    <a:lnTo>
                      <a:pt x="446" y="517"/>
                    </a:lnTo>
                    <a:lnTo>
                      <a:pt x="456" y="514"/>
                    </a:lnTo>
                    <a:lnTo>
                      <a:pt x="466" y="517"/>
                    </a:lnTo>
                    <a:lnTo>
                      <a:pt x="478" y="521"/>
                    </a:lnTo>
                    <a:lnTo>
                      <a:pt x="483" y="533"/>
                    </a:lnTo>
                    <a:lnTo>
                      <a:pt x="496" y="540"/>
                    </a:lnTo>
                    <a:lnTo>
                      <a:pt x="508" y="542"/>
                    </a:lnTo>
                    <a:lnTo>
                      <a:pt x="520" y="545"/>
                    </a:lnTo>
                    <a:lnTo>
                      <a:pt x="518" y="552"/>
                    </a:lnTo>
                    <a:lnTo>
                      <a:pt x="523" y="559"/>
                    </a:lnTo>
                    <a:lnTo>
                      <a:pt x="526" y="554"/>
                    </a:lnTo>
                    <a:lnTo>
                      <a:pt x="530" y="547"/>
                    </a:lnTo>
                    <a:lnTo>
                      <a:pt x="539" y="542"/>
                    </a:lnTo>
                    <a:lnTo>
                      <a:pt x="547" y="540"/>
                    </a:lnTo>
                    <a:lnTo>
                      <a:pt x="561" y="536"/>
                    </a:lnTo>
                    <a:lnTo>
                      <a:pt x="573" y="531"/>
                    </a:lnTo>
                    <a:lnTo>
                      <a:pt x="575" y="526"/>
                    </a:lnTo>
                    <a:lnTo>
                      <a:pt x="578" y="523"/>
                    </a:lnTo>
                    <a:lnTo>
                      <a:pt x="585" y="524"/>
                    </a:lnTo>
                    <a:lnTo>
                      <a:pt x="592" y="526"/>
                    </a:lnTo>
                    <a:lnTo>
                      <a:pt x="604" y="523"/>
                    </a:lnTo>
                    <a:lnTo>
                      <a:pt x="616" y="517"/>
                    </a:lnTo>
                    <a:lnTo>
                      <a:pt x="623" y="509"/>
                    </a:lnTo>
                    <a:lnTo>
                      <a:pt x="635" y="504"/>
                    </a:lnTo>
                    <a:lnTo>
                      <a:pt x="638" y="500"/>
                    </a:lnTo>
                    <a:lnTo>
                      <a:pt x="642" y="495"/>
                    </a:lnTo>
                    <a:lnTo>
                      <a:pt x="647" y="492"/>
                    </a:lnTo>
                    <a:lnTo>
                      <a:pt x="654" y="483"/>
                    </a:lnTo>
                    <a:lnTo>
                      <a:pt x="657" y="474"/>
                    </a:lnTo>
                    <a:lnTo>
                      <a:pt x="662" y="466"/>
                    </a:lnTo>
                    <a:lnTo>
                      <a:pt x="666" y="457"/>
                    </a:lnTo>
                    <a:lnTo>
                      <a:pt x="673" y="450"/>
                    </a:lnTo>
                    <a:lnTo>
                      <a:pt x="680" y="442"/>
                    </a:lnTo>
                    <a:lnTo>
                      <a:pt x="686" y="438"/>
                    </a:lnTo>
                    <a:lnTo>
                      <a:pt x="686" y="430"/>
                    </a:lnTo>
                    <a:lnTo>
                      <a:pt x="690" y="425"/>
                    </a:lnTo>
                    <a:lnTo>
                      <a:pt x="692" y="416"/>
                    </a:lnTo>
                    <a:lnTo>
                      <a:pt x="695" y="407"/>
                    </a:lnTo>
                    <a:lnTo>
                      <a:pt x="693" y="392"/>
                    </a:lnTo>
                    <a:lnTo>
                      <a:pt x="690" y="382"/>
                    </a:lnTo>
                    <a:lnTo>
                      <a:pt x="685" y="373"/>
                    </a:lnTo>
                    <a:lnTo>
                      <a:pt x="680" y="364"/>
                    </a:lnTo>
                    <a:lnTo>
                      <a:pt x="676" y="358"/>
                    </a:lnTo>
                    <a:lnTo>
                      <a:pt x="674" y="352"/>
                    </a:lnTo>
                    <a:lnTo>
                      <a:pt x="674" y="352"/>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908" name="Freeform 259"/>
              <p:cNvSpPr>
                <a:spLocks/>
              </p:cNvSpPr>
              <p:nvPr/>
            </p:nvSpPr>
            <p:spPr bwMode="auto">
              <a:xfrm>
                <a:off x="8405019" y="1987550"/>
                <a:ext cx="82550" cy="34925"/>
              </a:xfrm>
              <a:custGeom>
                <a:avLst/>
                <a:gdLst/>
                <a:ahLst/>
                <a:cxnLst>
                  <a:cxn ang="0">
                    <a:pos x="6" y="22"/>
                  </a:cxn>
                  <a:cxn ang="0">
                    <a:pos x="0" y="19"/>
                  </a:cxn>
                  <a:cxn ang="0">
                    <a:pos x="0" y="17"/>
                  </a:cxn>
                  <a:cxn ang="0">
                    <a:pos x="2" y="10"/>
                  </a:cxn>
                  <a:cxn ang="0">
                    <a:pos x="9" y="5"/>
                  </a:cxn>
                  <a:cxn ang="0">
                    <a:pos x="16" y="0"/>
                  </a:cxn>
                  <a:cxn ang="0">
                    <a:pos x="25" y="0"/>
                  </a:cxn>
                  <a:cxn ang="0">
                    <a:pos x="31" y="0"/>
                  </a:cxn>
                  <a:cxn ang="0">
                    <a:pos x="40" y="3"/>
                  </a:cxn>
                  <a:cxn ang="0">
                    <a:pos x="49" y="7"/>
                  </a:cxn>
                  <a:cxn ang="0">
                    <a:pos x="52" y="12"/>
                  </a:cxn>
                  <a:cxn ang="0">
                    <a:pos x="45" y="16"/>
                  </a:cxn>
                  <a:cxn ang="0">
                    <a:pos x="30" y="19"/>
                  </a:cxn>
                  <a:cxn ang="0">
                    <a:pos x="14" y="21"/>
                  </a:cxn>
                  <a:cxn ang="0">
                    <a:pos x="6" y="22"/>
                  </a:cxn>
                </a:cxnLst>
                <a:rect l="0" t="0" r="r" b="b"/>
                <a:pathLst>
                  <a:path w="52" h="22">
                    <a:moveTo>
                      <a:pt x="6" y="22"/>
                    </a:moveTo>
                    <a:lnTo>
                      <a:pt x="0" y="19"/>
                    </a:lnTo>
                    <a:lnTo>
                      <a:pt x="0" y="17"/>
                    </a:lnTo>
                    <a:lnTo>
                      <a:pt x="2" y="10"/>
                    </a:lnTo>
                    <a:lnTo>
                      <a:pt x="9" y="5"/>
                    </a:lnTo>
                    <a:lnTo>
                      <a:pt x="16" y="0"/>
                    </a:lnTo>
                    <a:lnTo>
                      <a:pt x="25" y="0"/>
                    </a:lnTo>
                    <a:lnTo>
                      <a:pt x="31" y="0"/>
                    </a:lnTo>
                    <a:lnTo>
                      <a:pt x="40" y="3"/>
                    </a:lnTo>
                    <a:lnTo>
                      <a:pt x="49" y="7"/>
                    </a:lnTo>
                    <a:lnTo>
                      <a:pt x="52" y="12"/>
                    </a:lnTo>
                    <a:lnTo>
                      <a:pt x="45" y="16"/>
                    </a:lnTo>
                    <a:lnTo>
                      <a:pt x="30" y="19"/>
                    </a:lnTo>
                    <a:lnTo>
                      <a:pt x="14" y="21"/>
                    </a:lnTo>
                    <a:lnTo>
                      <a:pt x="6" y="22"/>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909" name="Freeform 260"/>
              <p:cNvSpPr>
                <a:spLocks/>
              </p:cNvSpPr>
              <p:nvPr/>
            </p:nvSpPr>
            <p:spPr bwMode="auto">
              <a:xfrm>
                <a:off x="8162132" y="2055813"/>
                <a:ext cx="33338" cy="15875"/>
              </a:xfrm>
              <a:custGeom>
                <a:avLst/>
                <a:gdLst/>
                <a:ahLst/>
                <a:cxnLst>
                  <a:cxn ang="0">
                    <a:pos x="16" y="10"/>
                  </a:cxn>
                  <a:cxn ang="0">
                    <a:pos x="18" y="7"/>
                  </a:cxn>
                  <a:cxn ang="0">
                    <a:pos x="21" y="5"/>
                  </a:cxn>
                  <a:cxn ang="0">
                    <a:pos x="19" y="2"/>
                  </a:cxn>
                  <a:cxn ang="0">
                    <a:pos x="18" y="0"/>
                  </a:cxn>
                  <a:cxn ang="0">
                    <a:pos x="0" y="0"/>
                  </a:cxn>
                  <a:cxn ang="0">
                    <a:pos x="6" y="7"/>
                  </a:cxn>
                  <a:cxn ang="0">
                    <a:pos x="16" y="10"/>
                  </a:cxn>
                </a:cxnLst>
                <a:rect l="0" t="0" r="r" b="b"/>
                <a:pathLst>
                  <a:path w="21" h="10">
                    <a:moveTo>
                      <a:pt x="16" y="10"/>
                    </a:moveTo>
                    <a:lnTo>
                      <a:pt x="18" y="7"/>
                    </a:lnTo>
                    <a:lnTo>
                      <a:pt x="21" y="5"/>
                    </a:lnTo>
                    <a:lnTo>
                      <a:pt x="19" y="2"/>
                    </a:lnTo>
                    <a:lnTo>
                      <a:pt x="18" y="0"/>
                    </a:lnTo>
                    <a:lnTo>
                      <a:pt x="0" y="0"/>
                    </a:lnTo>
                    <a:lnTo>
                      <a:pt x="6" y="7"/>
                    </a:lnTo>
                    <a:lnTo>
                      <a:pt x="16" y="10"/>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910" name="Freeform 261"/>
              <p:cNvSpPr>
                <a:spLocks/>
              </p:cNvSpPr>
              <p:nvPr/>
            </p:nvSpPr>
            <p:spPr bwMode="auto">
              <a:xfrm>
                <a:off x="7411244" y="1798638"/>
                <a:ext cx="17463" cy="19050"/>
              </a:xfrm>
              <a:custGeom>
                <a:avLst/>
                <a:gdLst/>
                <a:ahLst/>
                <a:cxnLst>
                  <a:cxn ang="0">
                    <a:pos x="11" y="6"/>
                  </a:cxn>
                  <a:cxn ang="0">
                    <a:pos x="6" y="0"/>
                  </a:cxn>
                  <a:cxn ang="0">
                    <a:pos x="2" y="2"/>
                  </a:cxn>
                  <a:cxn ang="0">
                    <a:pos x="0" y="7"/>
                  </a:cxn>
                  <a:cxn ang="0">
                    <a:pos x="0" y="11"/>
                  </a:cxn>
                  <a:cxn ang="0">
                    <a:pos x="6" y="12"/>
                  </a:cxn>
                  <a:cxn ang="0">
                    <a:pos x="7" y="9"/>
                  </a:cxn>
                  <a:cxn ang="0">
                    <a:pos x="11" y="4"/>
                  </a:cxn>
                  <a:cxn ang="0">
                    <a:pos x="9" y="4"/>
                  </a:cxn>
                  <a:cxn ang="0">
                    <a:pos x="11" y="6"/>
                  </a:cxn>
                </a:cxnLst>
                <a:rect l="0" t="0" r="r" b="b"/>
                <a:pathLst>
                  <a:path w="11" h="12">
                    <a:moveTo>
                      <a:pt x="11" y="6"/>
                    </a:moveTo>
                    <a:lnTo>
                      <a:pt x="6" y="0"/>
                    </a:lnTo>
                    <a:lnTo>
                      <a:pt x="2" y="2"/>
                    </a:lnTo>
                    <a:lnTo>
                      <a:pt x="0" y="7"/>
                    </a:lnTo>
                    <a:lnTo>
                      <a:pt x="0" y="11"/>
                    </a:lnTo>
                    <a:lnTo>
                      <a:pt x="6" y="12"/>
                    </a:lnTo>
                    <a:lnTo>
                      <a:pt x="7" y="9"/>
                    </a:lnTo>
                    <a:lnTo>
                      <a:pt x="11" y="4"/>
                    </a:lnTo>
                    <a:lnTo>
                      <a:pt x="9" y="4"/>
                    </a:lnTo>
                    <a:lnTo>
                      <a:pt x="11" y="6"/>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911" name="Freeform 262"/>
              <p:cNvSpPr>
                <a:spLocks/>
              </p:cNvSpPr>
              <p:nvPr/>
            </p:nvSpPr>
            <p:spPr bwMode="auto">
              <a:xfrm>
                <a:off x="6871494" y="1857375"/>
                <a:ext cx="34925" cy="20637"/>
              </a:xfrm>
              <a:custGeom>
                <a:avLst/>
                <a:gdLst/>
                <a:ahLst/>
                <a:cxnLst>
                  <a:cxn ang="0">
                    <a:pos x="22" y="10"/>
                  </a:cxn>
                  <a:cxn ang="0">
                    <a:pos x="17" y="12"/>
                  </a:cxn>
                  <a:cxn ang="0">
                    <a:pos x="12" y="13"/>
                  </a:cxn>
                  <a:cxn ang="0">
                    <a:pos x="3" y="12"/>
                  </a:cxn>
                  <a:cxn ang="0">
                    <a:pos x="0" y="8"/>
                  </a:cxn>
                  <a:cxn ang="0">
                    <a:pos x="3" y="1"/>
                  </a:cxn>
                  <a:cxn ang="0">
                    <a:pos x="12" y="0"/>
                  </a:cxn>
                  <a:cxn ang="0">
                    <a:pos x="19" y="1"/>
                  </a:cxn>
                  <a:cxn ang="0">
                    <a:pos x="22" y="8"/>
                  </a:cxn>
                  <a:cxn ang="0">
                    <a:pos x="20" y="10"/>
                  </a:cxn>
                  <a:cxn ang="0">
                    <a:pos x="19" y="13"/>
                  </a:cxn>
                  <a:cxn ang="0">
                    <a:pos x="22" y="10"/>
                  </a:cxn>
                </a:cxnLst>
                <a:rect l="0" t="0" r="r" b="b"/>
                <a:pathLst>
                  <a:path w="22" h="13">
                    <a:moveTo>
                      <a:pt x="22" y="10"/>
                    </a:moveTo>
                    <a:lnTo>
                      <a:pt x="17" y="12"/>
                    </a:lnTo>
                    <a:lnTo>
                      <a:pt x="12" y="13"/>
                    </a:lnTo>
                    <a:lnTo>
                      <a:pt x="3" y="12"/>
                    </a:lnTo>
                    <a:lnTo>
                      <a:pt x="0" y="8"/>
                    </a:lnTo>
                    <a:lnTo>
                      <a:pt x="3" y="1"/>
                    </a:lnTo>
                    <a:lnTo>
                      <a:pt x="12" y="0"/>
                    </a:lnTo>
                    <a:lnTo>
                      <a:pt x="19" y="1"/>
                    </a:lnTo>
                    <a:lnTo>
                      <a:pt x="22" y="8"/>
                    </a:lnTo>
                    <a:lnTo>
                      <a:pt x="20" y="10"/>
                    </a:lnTo>
                    <a:lnTo>
                      <a:pt x="19" y="13"/>
                    </a:lnTo>
                    <a:lnTo>
                      <a:pt x="22" y="10"/>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912" name="Freeform 263"/>
              <p:cNvSpPr>
                <a:spLocks/>
              </p:cNvSpPr>
              <p:nvPr/>
            </p:nvSpPr>
            <p:spPr bwMode="auto">
              <a:xfrm>
                <a:off x="6587332" y="1624013"/>
                <a:ext cx="139700" cy="76200"/>
              </a:xfrm>
              <a:custGeom>
                <a:avLst/>
                <a:gdLst/>
                <a:ahLst/>
                <a:cxnLst>
                  <a:cxn ang="0">
                    <a:pos x="7" y="48"/>
                  </a:cxn>
                  <a:cxn ang="0">
                    <a:pos x="0" y="47"/>
                  </a:cxn>
                  <a:cxn ang="0">
                    <a:pos x="0" y="42"/>
                  </a:cxn>
                  <a:cxn ang="0">
                    <a:pos x="3" y="33"/>
                  </a:cxn>
                  <a:cxn ang="0">
                    <a:pos x="9" y="31"/>
                  </a:cxn>
                  <a:cxn ang="0">
                    <a:pos x="15" y="21"/>
                  </a:cxn>
                  <a:cxn ang="0">
                    <a:pos x="24" y="11"/>
                  </a:cxn>
                  <a:cxn ang="0">
                    <a:pos x="33" y="2"/>
                  </a:cxn>
                  <a:cxn ang="0">
                    <a:pos x="46" y="0"/>
                  </a:cxn>
                  <a:cxn ang="0">
                    <a:pos x="48" y="0"/>
                  </a:cxn>
                  <a:cxn ang="0">
                    <a:pos x="52" y="0"/>
                  </a:cxn>
                  <a:cxn ang="0">
                    <a:pos x="52" y="6"/>
                  </a:cxn>
                  <a:cxn ang="0">
                    <a:pos x="52" y="11"/>
                  </a:cxn>
                  <a:cxn ang="0">
                    <a:pos x="55" y="7"/>
                  </a:cxn>
                  <a:cxn ang="0">
                    <a:pos x="60" y="6"/>
                  </a:cxn>
                  <a:cxn ang="0">
                    <a:pos x="67" y="7"/>
                  </a:cxn>
                  <a:cxn ang="0">
                    <a:pos x="76" y="12"/>
                  </a:cxn>
                  <a:cxn ang="0">
                    <a:pos x="84" y="19"/>
                  </a:cxn>
                  <a:cxn ang="0">
                    <a:pos x="88" y="26"/>
                  </a:cxn>
                  <a:cxn ang="0">
                    <a:pos x="83" y="31"/>
                  </a:cxn>
                  <a:cxn ang="0">
                    <a:pos x="72" y="36"/>
                  </a:cxn>
                  <a:cxn ang="0">
                    <a:pos x="60" y="36"/>
                  </a:cxn>
                  <a:cxn ang="0">
                    <a:pos x="52" y="38"/>
                  </a:cxn>
                  <a:cxn ang="0">
                    <a:pos x="46" y="38"/>
                  </a:cxn>
                  <a:cxn ang="0">
                    <a:pos x="41" y="40"/>
                  </a:cxn>
                  <a:cxn ang="0">
                    <a:pos x="36" y="40"/>
                  </a:cxn>
                  <a:cxn ang="0">
                    <a:pos x="34" y="42"/>
                  </a:cxn>
                  <a:cxn ang="0">
                    <a:pos x="7" y="48"/>
                  </a:cxn>
                </a:cxnLst>
                <a:rect l="0" t="0" r="r" b="b"/>
                <a:pathLst>
                  <a:path w="88" h="48">
                    <a:moveTo>
                      <a:pt x="7" y="48"/>
                    </a:moveTo>
                    <a:lnTo>
                      <a:pt x="0" y="47"/>
                    </a:lnTo>
                    <a:lnTo>
                      <a:pt x="0" y="42"/>
                    </a:lnTo>
                    <a:lnTo>
                      <a:pt x="3" y="33"/>
                    </a:lnTo>
                    <a:lnTo>
                      <a:pt x="9" y="31"/>
                    </a:lnTo>
                    <a:lnTo>
                      <a:pt x="15" y="21"/>
                    </a:lnTo>
                    <a:lnTo>
                      <a:pt x="24" y="11"/>
                    </a:lnTo>
                    <a:lnTo>
                      <a:pt x="33" y="2"/>
                    </a:lnTo>
                    <a:lnTo>
                      <a:pt x="46" y="0"/>
                    </a:lnTo>
                    <a:lnTo>
                      <a:pt x="48" y="0"/>
                    </a:lnTo>
                    <a:lnTo>
                      <a:pt x="52" y="0"/>
                    </a:lnTo>
                    <a:lnTo>
                      <a:pt x="52" y="6"/>
                    </a:lnTo>
                    <a:lnTo>
                      <a:pt x="52" y="11"/>
                    </a:lnTo>
                    <a:lnTo>
                      <a:pt x="55" y="7"/>
                    </a:lnTo>
                    <a:lnTo>
                      <a:pt x="60" y="6"/>
                    </a:lnTo>
                    <a:lnTo>
                      <a:pt x="67" y="7"/>
                    </a:lnTo>
                    <a:lnTo>
                      <a:pt x="76" y="12"/>
                    </a:lnTo>
                    <a:lnTo>
                      <a:pt x="84" y="19"/>
                    </a:lnTo>
                    <a:lnTo>
                      <a:pt x="88" y="26"/>
                    </a:lnTo>
                    <a:lnTo>
                      <a:pt x="83" y="31"/>
                    </a:lnTo>
                    <a:lnTo>
                      <a:pt x="72" y="36"/>
                    </a:lnTo>
                    <a:lnTo>
                      <a:pt x="60" y="36"/>
                    </a:lnTo>
                    <a:lnTo>
                      <a:pt x="52" y="38"/>
                    </a:lnTo>
                    <a:lnTo>
                      <a:pt x="46" y="38"/>
                    </a:lnTo>
                    <a:lnTo>
                      <a:pt x="41" y="40"/>
                    </a:lnTo>
                    <a:lnTo>
                      <a:pt x="36" y="40"/>
                    </a:lnTo>
                    <a:lnTo>
                      <a:pt x="34" y="42"/>
                    </a:lnTo>
                    <a:lnTo>
                      <a:pt x="7" y="48"/>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913" name="Freeform 264"/>
              <p:cNvSpPr>
                <a:spLocks/>
              </p:cNvSpPr>
              <p:nvPr/>
            </p:nvSpPr>
            <p:spPr bwMode="auto">
              <a:xfrm>
                <a:off x="6393657" y="1585913"/>
                <a:ext cx="52388" cy="26987"/>
              </a:xfrm>
              <a:custGeom>
                <a:avLst/>
                <a:gdLst/>
                <a:ahLst/>
                <a:cxnLst>
                  <a:cxn ang="0">
                    <a:pos x="14" y="0"/>
                  </a:cxn>
                  <a:cxn ang="0">
                    <a:pos x="15" y="0"/>
                  </a:cxn>
                  <a:cxn ang="0">
                    <a:pos x="22" y="4"/>
                  </a:cxn>
                  <a:cxn ang="0">
                    <a:pos x="27" y="5"/>
                  </a:cxn>
                  <a:cxn ang="0">
                    <a:pos x="33" y="7"/>
                  </a:cxn>
                  <a:cxn ang="0">
                    <a:pos x="29" y="11"/>
                  </a:cxn>
                  <a:cxn ang="0">
                    <a:pos x="22" y="14"/>
                  </a:cxn>
                  <a:cxn ang="0">
                    <a:pos x="14" y="16"/>
                  </a:cxn>
                  <a:cxn ang="0">
                    <a:pos x="10" y="17"/>
                  </a:cxn>
                  <a:cxn ang="0">
                    <a:pos x="3" y="12"/>
                  </a:cxn>
                  <a:cxn ang="0">
                    <a:pos x="0" y="5"/>
                  </a:cxn>
                  <a:cxn ang="0">
                    <a:pos x="5" y="0"/>
                  </a:cxn>
                  <a:cxn ang="0">
                    <a:pos x="14" y="0"/>
                  </a:cxn>
                </a:cxnLst>
                <a:rect l="0" t="0" r="r" b="b"/>
                <a:pathLst>
                  <a:path w="33" h="17">
                    <a:moveTo>
                      <a:pt x="14" y="0"/>
                    </a:moveTo>
                    <a:lnTo>
                      <a:pt x="15" y="0"/>
                    </a:lnTo>
                    <a:lnTo>
                      <a:pt x="22" y="4"/>
                    </a:lnTo>
                    <a:lnTo>
                      <a:pt x="27" y="5"/>
                    </a:lnTo>
                    <a:lnTo>
                      <a:pt x="33" y="7"/>
                    </a:lnTo>
                    <a:lnTo>
                      <a:pt x="29" y="11"/>
                    </a:lnTo>
                    <a:lnTo>
                      <a:pt x="22" y="14"/>
                    </a:lnTo>
                    <a:lnTo>
                      <a:pt x="14" y="16"/>
                    </a:lnTo>
                    <a:lnTo>
                      <a:pt x="10" y="17"/>
                    </a:lnTo>
                    <a:lnTo>
                      <a:pt x="3" y="12"/>
                    </a:lnTo>
                    <a:lnTo>
                      <a:pt x="0" y="5"/>
                    </a:lnTo>
                    <a:lnTo>
                      <a:pt x="5" y="0"/>
                    </a:lnTo>
                    <a:lnTo>
                      <a:pt x="14" y="0"/>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914" name="Freeform 265"/>
              <p:cNvSpPr>
                <a:spLocks/>
              </p:cNvSpPr>
              <p:nvPr/>
            </p:nvSpPr>
            <p:spPr bwMode="auto">
              <a:xfrm>
                <a:off x="6409532" y="1525588"/>
                <a:ext cx="192088" cy="134937"/>
              </a:xfrm>
              <a:custGeom>
                <a:avLst/>
                <a:gdLst/>
                <a:ahLst/>
                <a:cxnLst>
                  <a:cxn ang="0">
                    <a:pos x="115" y="78"/>
                  </a:cxn>
                  <a:cxn ang="0">
                    <a:pos x="110" y="81"/>
                  </a:cxn>
                  <a:cxn ang="0">
                    <a:pos x="105" y="85"/>
                  </a:cxn>
                  <a:cxn ang="0">
                    <a:pos x="88" y="81"/>
                  </a:cxn>
                  <a:cxn ang="0">
                    <a:pos x="74" y="80"/>
                  </a:cxn>
                  <a:cxn ang="0">
                    <a:pos x="60" y="76"/>
                  </a:cxn>
                  <a:cxn ang="0">
                    <a:pos x="48" y="76"/>
                  </a:cxn>
                  <a:cxn ang="0">
                    <a:pos x="41" y="73"/>
                  </a:cxn>
                  <a:cxn ang="0">
                    <a:pos x="35" y="68"/>
                  </a:cxn>
                  <a:cxn ang="0">
                    <a:pos x="26" y="61"/>
                  </a:cxn>
                  <a:cxn ang="0">
                    <a:pos x="21" y="57"/>
                  </a:cxn>
                  <a:cxn ang="0">
                    <a:pos x="31" y="52"/>
                  </a:cxn>
                  <a:cxn ang="0">
                    <a:pos x="40" y="49"/>
                  </a:cxn>
                  <a:cxn ang="0">
                    <a:pos x="47" y="45"/>
                  </a:cxn>
                  <a:cxn ang="0">
                    <a:pos x="59" y="42"/>
                  </a:cxn>
                  <a:cxn ang="0">
                    <a:pos x="52" y="40"/>
                  </a:cxn>
                  <a:cxn ang="0">
                    <a:pos x="47" y="40"/>
                  </a:cxn>
                  <a:cxn ang="0">
                    <a:pos x="40" y="40"/>
                  </a:cxn>
                  <a:cxn ang="0">
                    <a:pos x="38" y="40"/>
                  </a:cxn>
                  <a:cxn ang="0">
                    <a:pos x="26" y="38"/>
                  </a:cxn>
                  <a:cxn ang="0">
                    <a:pos x="17" y="37"/>
                  </a:cxn>
                  <a:cxn ang="0">
                    <a:pos x="9" y="33"/>
                  </a:cxn>
                  <a:cxn ang="0">
                    <a:pos x="0" y="30"/>
                  </a:cxn>
                  <a:cxn ang="0">
                    <a:pos x="12" y="21"/>
                  </a:cxn>
                  <a:cxn ang="0">
                    <a:pos x="26" y="12"/>
                  </a:cxn>
                  <a:cxn ang="0">
                    <a:pos x="36" y="4"/>
                  </a:cxn>
                  <a:cxn ang="0">
                    <a:pos x="53" y="0"/>
                  </a:cxn>
                  <a:cxn ang="0">
                    <a:pos x="62" y="2"/>
                  </a:cxn>
                  <a:cxn ang="0">
                    <a:pos x="71" y="7"/>
                  </a:cxn>
                  <a:cxn ang="0">
                    <a:pos x="78" y="12"/>
                  </a:cxn>
                  <a:cxn ang="0">
                    <a:pos x="84" y="19"/>
                  </a:cxn>
                  <a:cxn ang="0">
                    <a:pos x="79" y="19"/>
                  </a:cxn>
                  <a:cxn ang="0">
                    <a:pos x="78" y="19"/>
                  </a:cxn>
                  <a:cxn ang="0">
                    <a:pos x="78" y="26"/>
                  </a:cxn>
                  <a:cxn ang="0">
                    <a:pos x="78" y="30"/>
                  </a:cxn>
                  <a:cxn ang="0">
                    <a:pos x="74" y="35"/>
                  </a:cxn>
                  <a:cxn ang="0">
                    <a:pos x="69" y="40"/>
                  </a:cxn>
                  <a:cxn ang="0">
                    <a:pos x="74" y="38"/>
                  </a:cxn>
                  <a:cxn ang="0">
                    <a:pos x="79" y="40"/>
                  </a:cxn>
                  <a:cxn ang="0">
                    <a:pos x="86" y="42"/>
                  </a:cxn>
                  <a:cxn ang="0">
                    <a:pos x="95" y="45"/>
                  </a:cxn>
                  <a:cxn ang="0">
                    <a:pos x="100" y="45"/>
                  </a:cxn>
                  <a:cxn ang="0">
                    <a:pos x="105" y="45"/>
                  </a:cxn>
                  <a:cxn ang="0">
                    <a:pos x="114" y="47"/>
                  </a:cxn>
                  <a:cxn ang="0">
                    <a:pos x="121" y="54"/>
                  </a:cxn>
                  <a:cxn ang="0">
                    <a:pos x="115" y="59"/>
                  </a:cxn>
                  <a:cxn ang="0">
                    <a:pos x="117" y="64"/>
                  </a:cxn>
                  <a:cxn ang="0">
                    <a:pos x="112" y="68"/>
                  </a:cxn>
                  <a:cxn ang="0">
                    <a:pos x="107" y="71"/>
                  </a:cxn>
                  <a:cxn ang="0">
                    <a:pos x="112" y="73"/>
                  </a:cxn>
                  <a:cxn ang="0">
                    <a:pos x="115" y="78"/>
                  </a:cxn>
                </a:cxnLst>
                <a:rect l="0" t="0" r="r" b="b"/>
                <a:pathLst>
                  <a:path w="121" h="85">
                    <a:moveTo>
                      <a:pt x="115" y="78"/>
                    </a:moveTo>
                    <a:lnTo>
                      <a:pt x="110" y="81"/>
                    </a:lnTo>
                    <a:lnTo>
                      <a:pt x="105" y="85"/>
                    </a:lnTo>
                    <a:lnTo>
                      <a:pt x="88" y="81"/>
                    </a:lnTo>
                    <a:lnTo>
                      <a:pt x="74" y="80"/>
                    </a:lnTo>
                    <a:lnTo>
                      <a:pt x="60" y="76"/>
                    </a:lnTo>
                    <a:lnTo>
                      <a:pt x="48" y="76"/>
                    </a:lnTo>
                    <a:lnTo>
                      <a:pt x="41" y="73"/>
                    </a:lnTo>
                    <a:lnTo>
                      <a:pt x="35" y="68"/>
                    </a:lnTo>
                    <a:lnTo>
                      <a:pt x="26" y="61"/>
                    </a:lnTo>
                    <a:lnTo>
                      <a:pt x="21" y="57"/>
                    </a:lnTo>
                    <a:lnTo>
                      <a:pt x="31" y="52"/>
                    </a:lnTo>
                    <a:lnTo>
                      <a:pt x="40" y="49"/>
                    </a:lnTo>
                    <a:lnTo>
                      <a:pt x="47" y="45"/>
                    </a:lnTo>
                    <a:lnTo>
                      <a:pt x="59" y="42"/>
                    </a:lnTo>
                    <a:lnTo>
                      <a:pt x="52" y="40"/>
                    </a:lnTo>
                    <a:lnTo>
                      <a:pt x="47" y="40"/>
                    </a:lnTo>
                    <a:lnTo>
                      <a:pt x="40" y="40"/>
                    </a:lnTo>
                    <a:lnTo>
                      <a:pt x="38" y="40"/>
                    </a:lnTo>
                    <a:lnTo>
                      <a:pt x="26" y="38"/>
                    </a:lnTo>
                    <a:lnTo>
                      <a:pt x="17" y="37"/>
                    </a:lnTo>
                    <a:lnTo>
                      <a:pt x="9" y="33"/>
                    </a:lnTo>
                    <a:lnTo>
                      <a:pt x="0" y="30"/>
                    </a:lnTo>
                    <a:lnTo>
                      <a:pt x="12" y="21"/>
                    </a:lnTo>
                    <a:lnTo>
                      <a:pt x="26" y="12"/>
                    </a:lnTo>
                    <a:lnTo>
                      <a:pt x="36" y="4"/>
                    </a:lnTo>
                    <a:lnTo>
                      <a:pt x="53" y="0"/>
                    </a:lnTo>
                    <a:lnTo>
                      <a:pt x="62" y="2"/>
                    </a:lnTo>
                    <a:lnTo>
                      <a:pt x="71" y="7"/>
                    </a:lnTo>
                    <a:lnTo>
                      <a:pt x="78" y="12"/>
                    </a:lnTo>
                    <a:lnTo>
                      <a:pt x="84" y="19"/>
                    </a:lnTo>
                    <a:lnTo>
                      <a:pt x="79" y="19"/>
                    </a:lnTo>
                    <a:lnTo>
                      <a:pt x="78" y="19"/>
                    </a:lnTo>
                    <a:lnTo>
                      <a:pt x="78" y="26"/>
                    </a:lnTo>
                    <a:lnTo>
                      <a:pt x="78" y="30"/>
                    </a:lnTo>
                    <a:lnTo>
                      <a:pt x="74" y="35"/>
                    </a:lnTo>
                    <a:lnTo>
                      <a:pt x="69" y="40"/>
                    </a:lnTo>
                    <a:lnTo>
                      <a:pt x="74" y="38"/>
                    </a:lnTo>
                    <a:lnTo>
                      <a:pt x="79" y="40"/>
                    </a:lnTo>
                    <a:lnTo>
                      <a:pt x="86" y="42"/>
                    </a:lnTo>
                    <a:lnTo>
                      <a:pt x="95" y="45"/>
                    </a:lnTo>
                    <a:lnTo>
                      <a:pt x="100" y="45"/>
                    </a:lnTo>
                    <a:lnTo>
                      <a:pt x="105" y="45"/>
                    </a:lnTo>
                    <a:lnTo>
                      <a:pt x="114" y="47"/>
                    </a:lnTo>
                    <a:lnTo>
                      <a:pt x="121" y="54"/>
                    </a:lnTo>
                    <a:lnTo>
                      <a:pt x="115" y="59"/>
                    </a:lnTo>
                    <a:lnTo>
                      <a:pt x="117" y="64"/>
                    </a:lnTo>
                    <a:lnTo>
                      <a:pt x="112" y="68"/>
                    </a:lnTo>
                    <a:lnTo>
                      <a:pt x="107" y="71"/>
                    </a:lnTo>
                    <a:lnTo>
                      <a:pt x="112" y="73"/>
                    </a:lnTo>
                    <a:lnTo>
                      <a:pt x="115" y="78"/>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915" name="Freeform 266"/>
              <p:cNvSpPr>
                <a:spLocks/>
              </p:cNvSpPr>
              <p:nvPr/>
            </p:nvSpPr>
            <p:spPr bwMode="auto">
              <a:xfrm>
                <a:off x="6493669" y="1739900"/>
                <a:ext cx="22225" cy="15875"/>
              </a:xfrm>
              <a:custGeom>
                <a:avLst/>
                <a:gdLst/>
                <a:ahLst/>
                <a:cxnLst>
                  <a:cxn ang="0">
                    <a:pos x="0" y="5"/>
                  </a:cxn>
                  <a:cxn ang="0">
                    <a:pos x="4" y="1"/>
                  </a:cxn>
                  <a:cxn ang="0">
                    <a:pos x="7" y="0"/>
                  </a:cxn>
                  <a:cxn ang="0">
                    <a:pos x="14" y="0"/>
                  </a:cxn>
                  <a:cxn ang="0">
                    <a:pos x="11" y="6"/>
                  </a:cxn>
                  <a:cxn ang="0">
                    <a:pos x="4" y="10"/>
                  </a:cxn>
                  <a:cxn ang="0">
                    <a:pos x="0" y="6"/>
                  </a:cxn>
                  <a:cxn ang="0">
                    <a:pos x="0" y="5"/>
                  </a:cxn>
                </a:cxnLst>
                <a:rect l="0" t="0" r="r" b="b"/>
                <a:pathLst>
                  <a:path w="14" h="10">
                    <a:moveTo>
                      <a:pt x="0" y="5"/>
                    </a:moveTo>
                    <a:lnTo>
                      <a:pt x="4" y="1"/>
                    </a:lnTo>
                    <a:lnTo>
                      <a:pt x="7" y="0"/>
                    </a:lnTo>
                    <a:lnTo>
                      <a:pt x="14" y="0"/>
                    </a:lnTo>
                    <a:lnTo>
                      <a:pt x="11" y="6"/>
                    </a:lnTo>
                    <a:lnTo>
                      <a:pt x="4" y="10"/>
                    </a:lnTo>
                    <a:lnTo>
                      <a:pt x="0" y="6"/>
                    </a:lnTo>
                    <a:lnTo>
                      <a:pt x="0" y="5"/>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916" name="Freeform 267"/>
              <p:cNvSpPr>
                <a:spLocks/>
              </p:cNvSpPr>
              <p:nvPr/>
            </p:nvSpPr>
            <p:spPr bwMode="auto">
              <a:xfrm>
                <a:off x="6371432" y="1528763"/>
                <a:ext cx="33338" cy="6350"/>
              </a:xfrm>
              <a:custGeom>
                <a:avLst/>
                <a:gdLst/>
                <a:ahLst/>
                <a:cxnLst>
                  <a:cxn ang="0">
                    <a:pos x="21" y="4"/>
                  </a:cxn>
                  <a:cxn ang="0">
                    <a:pos x="9" y="4"/>
                  </a:cxn>
                  <a:cxn ang="0">
                    <a:pos x="0" y="0"/>
                  </a:cxn>
                  <a:cxn ang="0">
                    <a:pos x="19" y="0"/>
                  </a:cxn>
                  <a:cxn ang="0">
                    <a:pos x="21" y="4"/>
                  </a:cxn>
                </a:cxnLst>
                <a:rect l="0" t="0" r="r" b="b"/>
                <a:pathLst>
                  <a:path w="21" h="4">
                    <a:moveTo>
                      <a:pt x="21" y="4"/>
                    </a:moveTo>
                    <a:lnTo>
                      <a:pt x="9" y="4"/>
                    </a:lnTo>
                    <a:lnTo>
                      <a:pt x="0" y="0"/>
                    </a:lnTo>
                    <a:lnTo>
                      <a:pt x="19" y="0"/>
                    </a:lnTo>
                    <a:lnTo>
                      <a:pt x="21" y="4"/>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917" name="Freeform 268"/>
              <p:cNvSpPr>
                <a:spLocks/>
              </p:cNvSpPr>
              <p:nvPr/>
            </p:nvSpPr>
            <p:spPr bwMode="auto">
              <a:xfrm>
                <a:off x="6754019" y="1684338"/>
                <a:ext cx="23813" cy="11112"/>
              </a:xfrm>
              <a:custGeom>
                <a:avLst/>
                <a:gdLst/>
                <a:ahLst/>
                <a:cxnLst>
                  <a:cxn ang="0">
                    <a:pos x="15" y="0"/>
                  </a:cxn>
                  <a:cxn ang="0">
                    <a:pos x="14" y="4"/>
                  </a:cxn>
                  <a:cxn ang="0">
                    <a:pos x="8" y="7"/>
                  </a:cxn>
                  <a:cxn ang="0">
                    <a:pos x="2" y="4"/>
                  </a:cxn>
                  <a:cxn ang="0">
                    <a:pos x="0" y="2"/>
                  </a:cxn>
                  <a:cxn ang="0">
                    <a:pos x="10" y="0"/>
                  </a:cxn>
                  <a:cxn ang="0">
                    <a:pos x="15" y="0"/>
                  </a:cxn>
                </a:cxnLst>
                <a:rect l="0" t="0" r="r" b="b"/>
                <a:pathLst>
                  <a:path w="15" h="7">
                    <a:moveTo>
                      <a:pt x="15" y="0"/>
                    </a:moveTo>
                    <a:lnTo>
                      <a:pt x="14" y="4"/>
                    </a:lnTo>
                    <a:lnTo>
                      <a:pt x="8" y="7"/>
                    </a:lnTo>
                    <a:lnTo>
                      <a:pt x="2" y="4"/>
                    </a:lnTo>
                    <a:lnTo>
                      <a:pt x="0" y="2"/>
                    </a:lnTo>
                    <a:lnTo>
                      <a:pt x="10" y="0"/>
                    </a:lnTo>
                    <a:lnTo>
                      <a:pt x="15" y="0"/>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918" name="Freeform 269"/>
              <p:cNvSpPr>
                <a:spLocks/>
              </p:cNvSpPr>
              <p:nvPr/>
            </p:nvSpPr>
            <p:spPr bwMode="auto">
              <a:xfrm>
                <a:off x="5320507" y="1547813"/>
                <a:ext cx="163513" cy="49212"/>
              </a:xfrm>
              <a:custGeom>
                <a:avLst/>
                <a:gdLst/>
                <a:ahLst/>
                <a:cxnLst>
                  <a:cxn ang="0">
                    <a:pos x="88" y="16"/>
                  </a:cxn>
                  <a:cxn ang="0">
                    <a:pos x="76" y="17"/>
                  </a:cxn>
                  <a:cxn ang="0">
                    <a:pos x="67" y="21"/>
                  </a:cxn>
                  <a:cxn ang="0">
                    <a:pos x="60" y="26"/>
                  </a:cxn>
                  <a:cxn ang="0">
                    <a:pos x="57" y="31"/>
                  </a:cxn>
                  <a:cxn ang="0">
                    <a:pos x="52" y="28"/>
                  </a:cxn>
                  <a:cxn ang="0">
                    <a:pos x="52" y="26"/>
                  </a:cxn>
                  <a:cxn ang="0">
                    <a:pos x="52" y="26"/>
                  </a:cxn>
                  <a:cxn ang="0">
                    <a:pos x="41" y="24"/>
                  </a:cxn>
                  <a:cxn ang="0">
                    <a:pos x="38" y="21"/>
                  </a:cxn>
                  <a:cxn ang="0">
                    <a:pos x="41" y="17"/>
                  </a:cxn>
                  <a:cxn ang="0">
                    <a:pos x="48" y="16"/>
                  </a:cxn>
                  <a:cxn ang="0">
                    <a:pos x="41" y="16"/>
                  </a:cxn>
                  <a:cxn ang="0">
                    <a:pos x="38" y="16"/>
                  </a:cxn>
                  <a:cxn ang="0">
                    <a:pos x="41" y="12"/>
                  </a:cxn>
                  <a:cxn ang="0">
                    <a:pos x="46" y="11"/>
                  </a:cxn>
                  <a:cxn ang="0">
                    <a:pos x="39" y="7"/>
                  </a:cxn>
                  <a:cxn ang="0">
                    <a:pos x="34" y="5"/>
                  </a:cxn>
                  <a:cxn ang="0">
                    <a:pos x="22" y="9"/>
                  </a:cxn>
                  <a:cxn ang="0">
                    <a:pos x="12" y="12"/>
                  </a:cxn>
                  <a:cxn ang="0">
                    <a:pos x="5" y="11"/>
                  </a:cxn>
                  <a:cxn ang="0">
                    <a:pos x="0" y="11"/>
                  </a:cxn>
                  <a:cxn ang="0">
                    <a:pos x="5" y="4"/>
                  </a:cxn>
                  <a:cxn ang="0">
                    <a:pos x="17" y="2"/>
                  </a:cxn>
                  <a:cxn ang="0">
                    <a:pos x="29" y="0"/>
                  </a:cxn>
                  <a:cxn ang="0">
                    <a:pos x="39" y="0"/>
                  </a:cxn>
                  <a:cxn ang="0">
                    <a:pos x="55" y="4"/>
                  </a:cxn>
                  <a:cxn ang="0">
                    <a:pos x="69" y="7"/>
                  </a:cxn>
                  <a:cxn ang="0">
                    <a:pos x="77" y="4"/>
                  </a:cxn>
                  <a:cxn ang="0">
                    <a:pos x="88" y="0"/>
                  </a:cxn>
                  <a:cxn ang="0">
                    <a:pos x="96" y="2"/>
                  </a:cxn>
                  <a:cxn ang="0">
                    <a:pos x="103" y="5"/>
                  </a:cxn>
                  <a:cxn ang="0">
                    <a:pos x="96" y="12"/>
                  </a:cxn>
                  <a:cxn ang="0">
                    <a:pos x="89" y="16"/>
                  </a:cxn>
                  <a:cxn ang="0">
                    <a:pos x="86" y="16"/>
                  </a:cxn>
                  <a:cxn ang="0">
                    <a:pos x="84" y="16"/>
                  </a:cxn>
                  <a:cxn ang="0">
                    <a:pos x="84" y="21"/>
                  </a:cxn>
                  <a:cxn ang="0">
                    <a:pos x="88" y="16"/>
                  </a:cxn>
                </a:cxnLst>
                <a:rect l="0" t="0" r="r" b="b"/>
                <a:pathLst>
                  <a:path w="103" h="31">
                    <a:moveTo>
                      <a:pt x="88" y="16"/>
                    </a:moveTo>
                    <a:lnTo>
                      <a:pt x="76" y="17"/>
                    </a:lnTo>
                    <a:lnTo>
                      <a:pt x="67" y="21"/>
                    </a:lnTo>
                    <a:lnTo>
                      <a:pt x="60" y="26"/>
                    </a:lnTo>
                    <a:lnTo>
                      <a:pt x="57" y="31"/>
                    </a:lnTo>
                    <a:lnTo>
                      <a:pt x="52" y="28"/>
                    </a:lnTo>
                    <a:lnTo>
                      <a:pt x="52" y="26"/>
                    </a:lnTo>
                    <a:lnTo>
                      <a:pt x="52" y="26"/>
                    </a:lnTo>
                    <a:lnTo>
                      <a:pt x="41" y="24"/>
                    </a:lnTo>
                    <a:lnTo>
                      <a:pt x="38" y="21"/>
                    </a:lnTo>
                    <a:lnTo>
                      <a:pt x="41" y="17"/>
                    </a:lnTo>
                    <a:lnTo>
                      <a:pt x="48" y="16"/>
                    </a:lnTo>
                    <a:lnTo>
                      <a:pt x="41" y="16"/>
                    </a:lnTo>
                    <a:lnTo>
                      <a:pt x="38" y="16"/>
                    </a:lnTo>
                    <a:lnTo>
                      <a:pt x="41" y="12"/>
                    </a:lnTo>
                    <a:lnTo>
                      <a:pt x="46" y="11"/>
                    </a:lnTo>
                    <a:lnTo>
                      <a:pt x="39" y="7"/>
                    </a:lnTo>
                    <a:lnTo>
                      <a:pt x="34" y="5"/>
                    </a:lnTo>
                    <a:lnTo>
                      <a:pt x="22" y="9"/>
                    </a:lnTo>
                    <a:lnTo>
                      <a:pt x="12" y="12"/>
                    </a:lnTo>
                    <a:lnTo>
                      <a:pt x="5" y="11"/>
                    </a:lnTo>
                    <a:lnTo>
                      <a:pt x="0" y="11"/>
                    </a:lnTo>
                    <a:lnTo>
                      <a:pt x="5" y="4"/>
                    </a:lnTo>
                    <a:lnTo>
                      <a:pt x="17" y="2"/>
                    </a:lnTo>
                    <a:lnTo>
                      <a:pt x="29" y="0"/>
                    </a:lnTo>
                    <a:lnTo>
                      <a:pt x="39" y="0"/>
                    </a:lnTo>
                    <a:lnTo>
                      <a:pt x="55" y="4"/>
                    </a:lnTo>
                    <a:lnTo>
                      <a:pt x="69" y="7"/>
                    </a:lnTo>
                    <a:lnTo>
                      <a:pt x="77" y="4"/>
                    </a:lnTo>
                    <a:lnTo>
                      <a:pt x="88" y="0"/>
                    </a:lnTo>
                    <a:lnTo>
                      <a:pt x="96" y="2"/>
                    </a:lnTo>
                    <a:lnTo>
                      <a:pt x="103" y="5"/>
                    </a:lnTo>
                    <a:lnTo>
                      <a:pt x="96" y="12"/>
                    </a:lnTo>
                    <a:lnTo>
                      <a:pt x="89" y="16"/>
                    </a:lnTo>
                    <a:lnTo>
                      <a:pt x="86" y="16"/>
                    </a:lnTo>
                    <a:lnTo>
                      <a:pt x="84" y="16"/>
                    </a:lnTo>
                    <a:lnTo>
                      <a:pt x="84" y="21"/>
                    </a:lnTo>
                    <a:lnTo>
                      <a:pt x="88" y="16"/>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919" name="Freeform 270"/>
              <p:cNvSpPr>
                <a:spLocks/>
              </p:cNvSpPr>
              <p:nvPr/>
            </p:nvSpPr>
            <p:spPr bwMode="auto">
              <a:xfrm>
                <a:off x="5744369" y="1517650"/>
                <a:ext cx="57150" cy="36512"/>
              </a:xfrm>
              <a:custGeom>
                <a:avLst/>
                <a:gdLst/>
                <a:ahLst/>
                <a:cxnLst>
                  <a:cxn ang="0">
                    <a:pos x="8" y="23"/>
                  </a:cxn>
                  <a:cxn ang="0">
                    <a:pos x="1" y="19"/>
                  </a:cxn>
                  <a:cxn ang="0">
                    <a:pos x="0" y="14"/>
                  </a:cxn>
                  <a:cxn ang="0">
                    <a:pos x="1" y="9"/>
                  </a:cxn>
                  <a:cxn ang="0">
                    <a:pos x="10" y="4"/>
                  </a:cxn>
                  <a:cxn ang="0">
                    <a:pos x="18" y="0"/>
                  </a:cxn>
                  <a:cxn ang="0">
                    <a:pos x="29" y="0"/>
                  </a:cxn>
                  <a:cxn ang="0">
                    <a:pos x="36" y="16"/>
                  </a:cxn>
                  <a:cxn ang="0">
                    <a:pos x="29" y="17"/>
                  </a:cxn>
                  <a:cxn ang="0">
                    <a:pos x="22" y="19"/>
                  </a:cxn>
                  <a:cxn ang="0">
                    <a:pos x="12" y="21"/>
                  </a:cxn>
                  <a:cxn ang="0">
                    <a:pos x="8" y="23"/>
                  </a:cxn>
                </a:cxnLst>
                <a:rect l="0" t="0" r="r" b="b"/>
                <a:pathLst>
                  <a:path w="36" h="23">
                    <a:moveTo>
                      <a:pt x="8" y="23"/>
                    </a:moveTo>
                    <a:lnTo>
                      <a:pt x="1" y="19"/>
                    </a:lnTo>
                    <a:lnTo>
                      <a:pt x="0" y="14"/>
                    </a:lnTo>
                    <a:lnTo>
                      <a:pt x="1" y="9"/>
                    </a:lnTo>
                    <a:lnTo>
                      <a:pt x="10" y="4"/>
                    </a:lnTo>
                    <a:lnTo>
                      <a:pt x="18" y="0"/>
                    </a:lnTo>
                    <a:lnTo>
                      <a:pt x="29" y="0"/>
                    </a:lnTo>
                    <a:lnTo>
                      <a:pt x="36" y="16"/>
                    </a:lnTo>
                    <a:lnTo>
                      <a:pt x="29" y="17"/>
                    </a:lnTo>
                    <a:lnTo>
                      <a:pt x="22" y="19"/>
                    </a:lnTo>
                    <a:lnTo>
                      <a:pt x="12" y="21"/>
                    </a:lnTo>
                    <a:lnTo>
                      <a:pt x="8" y="23"/>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920" name="Freeform 271"/>
              <p:cNvSpPr>
                <a:spLocks/>
              </p:cNvSpPr>
              <p:nvPr/>
            </p:nvSpPr>
            <p:spPr bwMode="auto">
              <a:xfrm>
                <a:off x="5669757" y="1539875"/>
                <a:ext cx="60325" cy="34925"/>
              </a:xfrm>
              <a:custGeom>
                <a:avLst/>
                <a:gdLst/>
                <a:ahLst/>
                <a:cxnLst>
                  <a:cxn ang="0">
                    <a:pos x="38" y="5"/>
                  </a:cxn>
                  <a:cxn ang="0">
                    <a:pos x="38" y="9"/>
                  </a:cxn>
                  <a:cxn ang="0">
                    <a:pos x="38" y="12"/>
                  </a:cxn>
                  <a:cxn ang="0">
                    <a:pos x="31" y="16"/>
                  </a:cxn>
                  <a:cxn ang="0">
                    <a:pos x="26" y="16"/>
                  </a:cxn>
                  <a:cxn ang="0">
                    <a:pos x="28" y="21"/>
                  </a:cxn>
                  <a:cxn ang="0">
                    <a:pos x="21" y="21"/>
                  </a:cxn>
                  <a:cxn ang="0">
                    <a:pos x="12" y="22"/>
                  </a:cxn>
                  <a:cxn ang="0">
                    <a:pos x="4" y="21"/>
                  </a:cxn>
                  <a:cxn ang="0">
                    <a:pos x="0" y="21"/>
                  </a:cxn>
                  <a:cxn ang="0">
                    <a:pos x="2" y="10"/>
                  </a:cxn>
                  <a:cxn ang="0">
                    <a:pos x="10" y="7"/>
                  </a:cxn>
                  <a:cxn ang="0">
                    <a:pos x="9" y="2"/>
                  </a:cxn>
                  <a:cxn ang="0">
                    <a:pos x="10" y="0"/>
                  </a:cxn>
                  <a:cxn ang="0">
                    <a:pos x="26" y="0"/>
                  </a:cxn>
                  <a:cxn ang="0">
                    <a:pos x="24" y="3"/>
                  </a:cxn>
                  <a:cxn ang="0">
                    <a:pos x="22" y="5"/>
                  </a:cxn>
                  <a:cxn ang="0">
                    <a:pos x="28" y="5"/>
                  </a:cxn>
                  <a:cxn ang="0">
                    <a:pos x="38" y="5"/>
                  </a:cxn>
                </a:cxnLst>
                <a:rect l="0" t="0" r="r" b="b"/>
                <a:pathLst>
                  <a:path w="38" h="22">
                    <a:moveTo>
                      <a:pt x="38" y="5"/>
                    </a:moveTo>
                    <a:lnTo>
                      <a:pt x="38" y="9"/>
                    </a:lnTo>
                    <a:lnTo>
                      <a:pt x="38" y="12"/>
                    </a:lnTo>
                    <a:lnTo>
                      <a:pt x="31" y="16"/>
                    </a:lnTo>
                    <a:lnTo>
                      <a:pt x="26" y="16"/>
                    </a:lnTo>
                    <a:lnTo>
                      <a:pt x="28" y="21"/>
                    </a:lnTo>
                    <a:lnTo>
                      <a:pt x="21" y="21"/>
                    </a:lnTo>
                    <a:lnTo>
                      <a:pt x="12" y="22"/>
                    </a:lnTo>
                    <a:lnTo>
                      <a:pt x="4" y="21"/>
                    </a:lnTo>
                    <a:lnTo>
                      <a:pt x="0" y="21"/>
                    </a:lnTo>
                    <a:lnTo>
                      <a:pt x="2" y="10"/>
                    </a:lnTo>
                    <a:lnTo>
                      <a:pt x="10" y="7"/>
                    </a:lnTo>
                    <a:lnTo>
                      <a:pt x="9" y="2"/>
                    </a:lnTo>
                    <a:lnTo>
                      <a:pt x="10" y="0"/>
                    </a:lnTo>
                    <a:lnTo>
                      <a:pt x="26" y="0"/>
                    </a:lnTo>
                    <a:lnTo>
                      <a:pt x="24" y="3"/>
                    </a:lnTo>
                    <a:lnTo>
                      <a:pt x="22" y="5"/>
                    </a:lnTo>
                    <a:lnTo>
                      <a:pt x="28" y="5"/>
                    </a:lnTo>
                    <a:lnTo>
                      <a:pt x="38" y="5"/>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921" name="Freeform 272"/>
              <p:cNvSpPr>
                <a:spLocks/>
              </p:cNvSpPr>
              <p:nvPr/>
            </p:nvSpPr>
            <p:spPr bwMode="auto">
              <a:xfrm>
                <a:off x="5587207" y="1573213"/>
                <a:ext cx="63500" cy="20637"/>
              </a:xfrm>
              <a:custGeom>
                <a:avLst/>
                <a:gdLst/>
                <a:ahLst/>
                <a:cxnLst>
                  <a:cxn ang="0">
                    <a:pos x="23" y="13"/>
                  </a:cxn>
                  <a:cxn ang="0">
                    <a:pos x="18" y="10"/>
                  </a:cxn>
                  <a:cxn ang="0">
                    <a:pos x="14" y="8"/>
                  </a:cxn>
                  <a:cxn ang="0">
                    <a:pos x="11" y="12"/>
                  </a:cxn>
                  <a:cxn ang="0">
                    <a:pos x="6" y="13"/>
                  </a:cxn>
                  <a:cxn ang="0">
                    <a:pos x="2" y="12"/>
                  </a:cxn>
                  <a:cxn ang="0">
                    <a:pos x="0" y="10"/>
                  </a:cxn>
                  <a:cxn ang="0">
                    <a:pos x="2" y="3"/>
                  </a:cxn>
                  <a:cxn ang="0">
                    <a:pos x="11" y="1"/>
                  </a:cxn>
                  <a:cxn ang="0">
                    <a:pos x="18" y="0"/>
                  </a:cxn>
                  <a:cxn ang="0">
                    <a:pos x="26" y="0"/>
                  </a:cxn>
                  <a:cxn ang="0">
                    <a:pos x="35" y="0"/>
                  </a:cxn>
                  <a:cxn ang="0">
                    <a:pos x="40" y="5"/>
                  </a:cxn>
                  <a:cxn ang="0">
                    <a:pos x="30" y="8"/>
                  </a:cxn>
                  <a:cxn ang="0">
                    <a:pos x="23" y="13"/>
                  </a:cxn>
                </a:cxnLst>
                <a:rect l="0" t="0" r="r" b="b"/>
                <a:pathLst>
                  <a:path w="40" h="13">
                    <a:moveTo>
                      <a:pt x="23" y="13"/>
                    </a:moveTo>
                    <a:lnTo>
                      <a:pt x="18" y="10"/>
                    </a:lnTo>
                    <a:lnTo>
                      <a:pt x="14" y="8"/>
                    </a:lnTo>
                    <a:lnTo>
                      <a:pt x="11" y="12"/>
                    </a:lnTo>
                    <a:lnTo>
                      <a:pt x="6" y="13"/>
                    </a:lnTo>
                    <a:lnTo>
                      <a:pt x="2" y="12"/>
                    </a:lnTo>
                    <a:lnTo>
                      <a:pt x="0" y="10"/>
                    </a:lnTo>
                    <a:lnTo>
                      <a:pt x="2" y="3"/>
                    </a:lnTo>
                    <a:lnTo>
                      <a:pt x="11" y="1"/>
                    </a:lnTo>
                    <a:lnTo>
                      <a:pt x="18" y="0"/>
                    </a:lnTo>
                    <a:lnTo>
                      <a:pt x="26" y="0"/>
                    </a:lnTo>
                    <a:lnTo>
                      <a:pt x="35" y="0"/>
                    </a:lnTo>
                    <a:lnTo>
                      <a:pt x="40" y="5"/>
                    </a:lnTo>
                    <a:lnTo>
                      <a:pt x="30" y="8"/>
                    </a:lnTo>
                    <a:lnTo>
                      <a:pt x="23" y="13"/>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922" name="Freeform 273"/>
              <p:cNvSpPr>
                <a:spLocks/>
              </p:cNvSpPr>
              <p:nvPr/>
            </p:nvSpPr>
            <p:spPr bwMode="auto">
              <a:xfrm>
                <a:off x="5552282" y="1498600"/>
                <a:ext cx="95250" cy="66675"/>
              </a:xfrm>
              <a:custGeom>
                <a:avLst/>
                <a:gdLst/>
                <a:ahLst/>
                <a:cxnLst>
                  <a:cxn ang="0">
                    <a:pos x="45" y="36"/>
                  </a:cxn>
                  <a:cxn ang="0">
                    <a:pos x="35" y="38"/>
                  </a:cxn>
                  <a:cxn ang="0">
                    <a:pos x="26" y="42"/>
                  </a:cxn>
                  <a:cxn ang="0">
                    <a:pos x="19" y="38"/>
                  </a:cxn>
                  <a:cxn ang="0">
                    <a:pos x="12" y="36"/>
                  </a:cxn>
                  <a:cxn ang="0">
                    <a:pos x="4" y="33"/>
                  </a:cxn>
                  <a:cxn ang="0">
                    <a:pos x="0" y="33"/>
                  </a:cxn>
                  <a:cxn ang="0">
                    <a:pos x="4" y="29"/>
                  </a:cxn>
                  <a:cxn ang="0">
                    <a:pos x="7" y="26"/>
                  </a:cxn>
                  <a:cxn ang="0">
                    <a:pos x="28" y="26"/>
                  </a:cxn>
                  <a:cxn ang="0">
                    <a:pos x="22" y="23"/>
                  </a:cxn>
                  <a:cxn ang="0">
                    <a:pos x="19" y="26"/>
                  </a:cxn>
                  <a:cxn ang="0">
                    <a:pos x="19" y="19"/>
                  </a:cxn>
                  <a:cxn ang="0">
                    <a:pos x="26" y="16"/>
                  </a:cxn>
                  <a:cxn ang="0">
                    <a:pos x="35" y="14"/>
                  </a:cxn>
                  <a:cxn ang="0">
                    <a:pos x="40" y="9"/>
                  </a:cxn>
                  <a:cxn ang="0">
                    <a:pos x="50" y="9"/>
                  </a:cxn>
                  <a:cxn ang="0">
                    <a:pos x="52" y="2"/>
                  </a:cxn>
                  <a:cxn ang="0">
                    <a:pos x="59" y="0"/>
                  </a:cxn>
                  <a:cxn ang="0">
                    <a:pos x="59" y="2"/>
                  </a:cxn>
                  <a:cxn ang="0">
                    <a:pos x="60" y="7"/>
                  </a:cxn>
                  <a:cxn ang="0">
                    <a:pos x="57" y="9"/>
                  </a:cxn>
                  <a:cxn ang="0">
                    <a:pos x="55" y="12"/>
                  </a:cxn>
                  <a:cxn ang="0">
                    <a:pos x="41" y="19"/>
                  </a:cxn>
                  <a:cxn ang="0">
                    <a:pos x="33" y="26"/>
                  </a:cxn>
                  <a:cxn ang="0">
                    <a:pos x="40" y="26"/>
                  </a:cxn>
                  <a:cxn ang="0">
                    <a:pos x="47" y="28"/>
                  </a:cxn>
                  <a:cxn ang="0">
                    <a:pos x="53" y="29"/>
                  </a:cxn>
                  <a:cxn ang="0">
                    <a:pos x="60" y="35"/>
                  </a:cxn>
                  <a:cxn ang="0">
                    <a:pos x="53" y="35"/>
                  </a:cxn>
                  <a:cxn ang="0">
                    <a:pos x="45" y="36"/>
                  </a:cxn>
                </a:cxnLst>
                <a:rect l="0" t="0" r="r" b="b"/>
                <a:pathLst>
                  <a:path w="60" h="42">
                    <a:moveTo>
                      <a:pt x="45" y="36"/>
                    </a:moveTo>
                    <a:lnTo>
                      <a:pt x="35" y="38"/>
                    </a:lnTo>
                    <a:lnTo>
                      <a:pt x="26" y="42"/>
                    </a:lnTo>
                    <a:lnTo>
                      <a:pt x="19" y="38"/>
                    </a:lnTo>
                    <a:lnTo>
                      <a:pt x="12" y="36"/>
                    </a:lnTo>
                    <a:lnTo>
                      <a:pt x="4" y="33"/>
                    </a:lnTo>
                    <a:lnTo>
                      <a:pt x="0" y="33"/>
                    </a:lnTo>
                    <a:lnTo>
                      <a:pt x="4" y="29"/>
                    </a:lnTo>
                    <a:lnTo>
                      <a:pt x="7" y="26"/>
                    </a:lnTo>
                    <a:lnTo>
                      <a:pt x="28" y="26"/>
                    </a:lnTo>
                    <a:lnTo>
                      <a:pt x="22" y="23"/>
                    </a:lnTo>
                    <a:lnTo>
                      <a:pt x="19" y="26"/>
                    </a:lnTo>
                    <a:lnTo>
                      <a:pt x="19" y="19"/>
                    </a:lnTo>
                    <a:lnTo>
                      <a:pt x="26" y="16"/>
                    </a:lnTo>
                    <a:lnTo>
                      <a:pt x="35" y="14"/>
                    </a:lnTo>
                    <a:lnTo>
                      <a:pt x="40" y="9"/>
                    </a:lnTo>
                    <a:lnTo>
                      <a:pt x="50" y="9"/>
                    </a:lnTo>
                    <a:lnTo>
                      <a:pt x="52" y="2"/>
                    </a:lnTo>
                    <a:lnTo>
                      <a:pt x="59" y="0"/>
                    </a:lnTo>
                    <a:lnTo>
                      <a:pt x="59" y="2"/>
                    </a:lnTo>
                    <a:lnTo>
                      <a:pt x="60" y="7"/>
                    </a:lnTo>
                    <a:lnTo>
                      <a:pt x="57" y="9"/>
                    </a:lnTo>
                    <a:lnTo>
                      <a:pt x="55" y="12"/>
                    </a:lnTo>
                    <a:lnTo>
                      <a:pt x="41" y="19"/>
                    </a:lnTo>
                    <a:lnTo>
                      <a:pt x="33" y="26"/>
                    </a:lnTo>
                    <a:lnTo>
                      <a:pt x="40" y="26"/>
                    </a:lnTo>
                    <a:lnTo>
                      <a:pt x="47" y="28"/>
                    </a:lnTo>
                    <a:lnTo>
                      <a:pt x="53" y="29"/>
                    </a:lnTo>
                    <a:lnTo>
                      <a:pt x="60" y="35"/>
                    </a:lnTo>
                    <a:lnTo>
                      <a:pt x="53" y="35"/>
                    </a:lnTo>
                    <a:lnTo>
                      <a:pt x="45" y="36"/>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923" name="Freeform 274"/>
              <p:cNvSpPr>
                <a:spLocks/>
              </p:cNvSpPr>
              <p:nvPr/>
            </p:nvSpPr>
            <p:spPr bwMode="auto">
              <a:xfrm>
                <a:off x="4553744" y="1597025"/>
                <a:ext cx="322263" cy="174625"/>
              </a:xfrm>
              <a:custGeom>
                <a:avLst/>
                <a:gdLst/>
                <a:ahLst/>
                <a:cxnLst>
                  <a:cxn ang="0">
                    <a:pos x="168" y="84"/>
                  </a:cxn>
                  <a:cxn ang="0">
                    <a:pos x="158" y="81"/>
                  </a:cxn>
                  <a:cxn ang="0">
                    <a:pos x="151" y="72"/>
                  </a:cxn>
                  <a:cxn ang="0">
                    <a:pos x="148" y="59"/>
                  </a:cxn>
                  <a:cxn ang="0">
                    <a:pos x="148" y="52"/>
                  </a:cxn>
                  <a:cxn ang="0">
                    <a:pos x="142" y="47"/>
                  </a:cxn>
                  <a:cxn ang="0">
                    <a:pos x="127" y="47"/>
                  </a:cxn>
                  <a:cxn ang="0">
                    <a:pos x="115" y="67"/>
                  </a:cxn>
                  <a:cxn ang="0">
                    <a:pos x="108" y="81"/>
                  </a:cxn>
                  <a:cxn ang="0">
                    <a:pos x="98" y="88"/>
                  </a:cxn>
                  <a:cxn ang="0">
                    <a:pos x="92" y="103"/>
                  </a:cxn>
                  <a:cxn ang="0">
                    <a:pos x="75" y="103"/>
                  </a:cxn>
                  <a:cxn ang="0">
                    <a:pos x="53" y="90"/>
                  </a:cxn>
                  <a:cxn ang="0">
                    <a:pos x="62" y="78"/>
                  </a:cxn>
                  <a:cxn ang="0">
                    <a:pos x="75" y="76"/>
                  </a:cxn>
                  <a:cxn ang="0">
                    <a:pos x="80" y="72"/>
                  </a:cxn>
                  <a:cxn ang="0">
                    <a:pos x="65" y="72"/>
                  </a:cxn>
                  <a:cxn ang="0">
                    <a:pos x="55" y="72"/>
                  </a:cxn>
                  <a:cxn ang="0">
                    <a:pos x="44" y="72"/>
                  </a:cxn>
                  <a:cxn ang="0">
                    <a:pos x="48" y="62"/>
                  </a:cxn>
                  <a:cxn ang="0">
                    <a:pos x="62" y="57"/>
                  </a:cxn>
                  <a:cxn ang="0">
                    <a:pos x="77" y="52"/>
                  </a:cxn>
                  <a:cxn ang="0">
                    <a:pos x="74" y="48"/>
                  </a:cxn>
                  <a:cxn ang="0">
                    <a:pos x="65" y="45"/>
                  </a:cxn>
                  <a:cxn ang="0">
                    <a:pos x="60" y="43"/>
                  </a:cxn>
                  <a:cxn ang="0">
                    <a:pos x="51" y="50"/>
                  </a:cxn>
                  <a:cxn ang="0">
                    <a:pos x="32" y="55"/>
                  </a:cxn>
                  <a:cxn ang="0">
                    <a:pos x="29" y="48"/>
                  </a:cxn>
                  <a:cxn ang="0">
                    <a:pos x="19" y="40"/>
                  </a:cxn>
                  <a:cxn ang="0">
                    <a:pos x="13" y="29"/>
                  </a:cxn>
                  <a:cxn ang="0">
                    <a:pos x="0" y="17"/>
                  </a:cxn>
                  <a:cxn ang="0">
                    <a:pos x="17" y="5"/>
                  </a:cxn>
                  <a:cxn ang="0">
                    <a:pos x="43" y="7"/>
                  </a:cxn>
                  <a:cxn ang="0">
                    <a:pos x="37" y="14"/>
                  </a:cxn>
                  <a:cxn ang="0">
                    <a:pos x="51" y="23"/>
                  </a:cxn>
                  <a:cxn ang="0">
                    <a:pos x="48" y="16"/>
                  </a:cxn>
                  <a:cxn ang="0">
                    <a:pos x="56" y="7"/>
                  </a:cxn>
                  <a:cxn ang="0">
                    <a:pos x="67" y="16"/>
                  </a:cxn>
                  <a:cxn ang="0">
                    <a:pos x="79" y="29"/>
                  </a:cxn>
                  <a:cxn ang="0">
                    <a:pos x="72" y="7"/>
                  </a:cxn>
                  <a:cxn ang="0">
                    <a:pos x="82" y="0"/>
                  </a:cxn>
                  <a:cxn ang="0">
                    <a:pos x="94" y="2"/>
                  </a:cxn>
                  <a:cxn ang="0">
                    <a:pos x="103" y="9"/>
                  </a:cxn>
                  <a:cxn ang="0">
                    <a:pos x="101" y="19"/>
                  </a:cxn>
                  <a:cxn ang="0">
                    <a:pos x="110" y="12"/>
                  </a:cxn>
                  <a:cxn ang="0">
                    <a:pos x="117" y="24"/>
                  </a:cxn>
                  <a:cxn ang="0">
                    <a:pos x="122" y="26"/>
                  </a:cxn>
                  <a:cxn ang="0">
                    <a:pos x="142" y="33"/>
                  </a:cxn>
                  <a:cxn ang="0">
                    <a:pos x="163" y="47"/>
                  </a:cxn>
                  <a:cxn ang="0">
                    <a:pos x="158" y="48"/>
                  </a:cxn>
                  <a:cxn ang="0">
                    <a:pos x="166" y="48"/>
                  </a:cxn>
                  <a:cxn ang="0">
                    <a:pos x="166" y="55"/>
                  </a:cxn>
                  <a:cxn ang="0">
                    <a:pos x="182" y="55"/>
                  </a:cxn>
                  <a:cxn ang="0">
                    <a:pos x="189" y="67"/>
                  </a:cxn>
                  <a:cxn ang="0">
                    <a:pos x="203" y="72"/>
                  </a:cxn>
                  <a:cxn ang="0">
                    <a:pos x="185" y="81"/>
                  </a:cxn>
                  <a:cxn ang="0">
                    <a:pos x="170" y="91"/>
                  </a:cxn>
                </a:cxnLst>
                <a:rect l="0" t="0" r="r" b="b"/>
                <a:pathLst>
                  <a:path w="203" h="110">
                    <a:moveTo>
                      <a:pt x="170" y="91"/>
                    </a:moveTo>
                    <a:lnTo>
                      <a:pt x="168" y="84"/>
                    </a:lnTo>
                    <a:lnTo>
                      <a:pt x="170" y="81"/>
                    </a:lnTo>
                    <a:lnTo>
                      <a:pt x="158" y="81"/>
                    </a:lnTo>
                    <a:lnTo>
                      <a:pt x="148" y="81"/>
                    </a:lnTo>
                    <a:lnTo>
                      <a:pt x="151" y="72"/>
                    </a:lnTo>
                    <a:lnTo>
                      <a:pt x="154" y="65"/>
                    </a:lnTo>
                    <a:lnTo>
                      <a:pt x="148" y="59"/>
                    </a:lnTo>
                    <a:lnTo>
                      <a:pt x="144" y="52"/>
                    </a:lnTo>
                    <a:lnTo>
                      <a:pt x="148" y="52"/>
                    </a:lnTo>
                    <a:lnTo>
                      <a:pt x="151" y="52"/>
                    </a:lnTo>
                    <a:lnTo>
                      <a:pt x="142" y="47"/>
                    </a:lnTo>
                    <a:lnTo>
                      <a:pt x="139" y="43"/>
                    </a:lnTo>
                    <a:lnTo>
                      <a:pt x="127" y="47"/>
                    </a:lnTo>
                    <a:lnTo>
                      <a:pt x="120" y="55"/>
                    </a:lnTo>
                    <a:lnTo>
                      <a:pt x="115" y="67"/>
                    </a:lnTo>
                    <a:lnTo>
                      <a:pt x="111" y="79"/>
                    </a:lnTo>
                    <a:lnTo>
                      <a:pt x="108" y="81"/>
                    </a:lnTo>
                    <a:lnTo>
                      <a:pt x="105" y="83"/>
                    </a:lnTo>
                    <a:lnTo>
                      <a:pt x="98" y="88"/>
                    </a:lnTo>
                    <a:lnTo>
                      <a:pt x="96" y="96"/>
                    </a:lnTo>
                    <a:lnTo>
                      <a:pt x="92" y="103"/>
                    </a:lnTo>
                    <a:lnTo>
                      <a:pt x="89" y="110"/>
                    </a:lnTo>
                    <a:lnTo>
                      <a:pt x="75" y="103"/>
                    </a:lnTo>
                    <a:lnTo>
                      <a:pt x="63" y="98"/>
                    </a:lnTo>
                    <a:lnTo>
                      <a:pt x="53" y="90"/>
                    </a:lnTo>
                    <a:lnTo>
                      <a:pt x="49" y="79"/>
                    </a:lnTo>
                    <a:lnTo>
                      <a:pt x="62" y="78"/>
                    </a:lnTo>
                    <a:lnTo>
                      <a:pt x="68" y="79"/>
                    </a:lnTo>
                    <a:lnTo>
                      <a:pt x="75" y="76"/>
                    </a:lnTo>
                    <a:lnTo>
                      <a:pt x="86" y="76"/>
                    </a:lnTo>
                    <a:lnTo>
                      <a:pt x="80" y="72"/>
                    </a:lnTo>
                    <a:lnTo>
                      <a:pt x="74" y="72"/>
                    </a:lnTo>
                    <a:lnTo>
                      <a:pt x="65" y="72"/>
                    </a:lnTo>
                    <a:lnTo>
                      <a:pt x="62" y="72"/>
                    </a:lnTo>
                    <a:lnTo>
                      <a:pt x="55" y="72"/>
                    </a:lnTo>
                    <a:lnTo>
                      <a:pt x="49" y="74"/>
                    </a:lnTo>
                    <a:lnTo>
                      <a:pt x="44" y="72"/>
                    </a:lnTo>
                    <a:lnTo>
                      <a:pt x="43" y="65"/>
                    </a:lnTo>
                    <a:lnTo>
                      <a:pt x="48" y="62"/>
                    </a:lnTo>
                    <a:lnTo>
                      <a:pt x="58" y="60"/>
                    </a:lnTo>
                    <a:lnTo>
                      <a:pt x="62" y="57"/>
                    </a:lnTo>
                    <a:lnTo>
                      <a:pt x="70" y="55"/>
                    </a:lnTo>
                    <a:lnTo>
                      <a:pt x="77" y="52"/>
                    </a:lnTo>
                    <a:lnTo>
                      <a:pt x="84" y="48"/>
                    </a:lnTo>
                    <a:lnTo>
                      <a:pt x="74" y="48"/>
                    </a:lnTo>
                    <a:lnTo>
                      <a:pt x="70" y="48"/>
                    </a:lnTo>
                    <a:lnTo>
                      <a:pt x="65" y="45"/>
                    </a:lnTo>
                    <a:lnTo>
                      <a:pt x="62" y="43"/>
                    </a:lnTo>
                    <a:lnTo>
                      <a:pt x="60" y="43"/>
                    </a:lnTo>
                    <a:lnTo>
                      <a:pt x="58" y="43"/>
                    </a:lnTo>
                    <a:lnTo>
                      <a:pt x="51" y="50"/>
                    </a:lnTo>
                    <a:lnTo>
                      <a:pt x="43" y="57"/>
                    </a:lnTo>
                    <a:lnTo>
                      <a:pt x="32" y="55"/>
                    </a:lnTo>
                    <a:lnTo>
                      <a:pt x="27" y="50"/>
                    </a:lnTo>
                    <a:lnTo>
                      <a:pt x="29" y="48"/>
                    </a:lnTo>
                    <a:lnTo>
                      <a:pt x="31" y="48"/>
                    </a:lnTo>
                    <a:lnTo>
                      <a:pt x="19" y="40"/>
                    </a:lnTo>
                    <a:lnTo>
                      <a:pt x="17" y="31"/>
                    </a:lnTo>
                    <a:lnTo>
                      <a:pt x="13" y="29"/>
                    </a:lnTo>
                    <a:lnTo>
                      <a:pt x="7" y="24"/>
                    </a:lnTo>
                    <a:lnTo>
                      <a:pt x="0" y="17"/>
                    </a:lnTo>
                    <a:lnTo>
                      <a:pt x="7" y="10"/>
                    </a:lnTo>
                    <a:lnTo>
                      <a:pt x="17" y="5"/>
                    </a:lnTo>
                    <a:lnTo>
                      <a:pt x="27" y="5"/>
                    </a:lnTo>
                    <a:lnTo>
                      <a:pt x="43" y="7"/>
                    </a:lnTo>
                    <a:lnTo>
                      <a:pt x="39" y="10"/>
                    </a:lnTo>
                    <a:lnTo>
                      <a:pt x="37" y="14"/>
                    </a:lnTo>
                    <a:lnTo>
                      <a:pt x="44" y="17"/>
                    </a:lnTo>
                    <a:lnTo>
                      <a:pt x="51" y="23"/>
                    </a:lnTo>
                    <a:lnTo>
                      <a:pt x="48" y="19"/>
                    </a:lnTo>
                    <a:lnTo>
                      <a:pt x="48" y="16"/>
                    </a:lnTo>
                    <a:lnTo>
                      <a:pt x="49" y="9"/>
                    </a:lnTo>
                    <a:lnTo>
                      <a:pt x="56" y="7"/>
                    </a:lnTo>
                    <a:lnTo>
                      <a:pt x="63" y="9"/>
                    </a:lnTo>
                    <a:lnTo>
                      <a:pt x="67" y="16"/>
                    </a:lnTo>
                    <a:lnTo>
                      <a:pt x="70" y="23"/>
                    </a:lnTo>
                    <a:lnTo>
                      <a:pt x="79" y="29"/>
                    </a:lnTo>
                    <a:lnTo>
                      <a:pt x="74" y="17"/>
                    </a:lnTo>
                    <a:lnTo>
                      <a:pt x="72" y="7"/>
                    </a:lnTo>
                    <a:lnTo>
                      <a:pt x="74" y="0"/>
                    </a:lnTo>
                    <a:lnTo>
                      <a:pt x="82" y="0"/>
                    </a:lnTo>
                    <a:lnTo>
                      <a:pt x="87" y="0"/>
                    </a:lnTo>
                    <a:lnTo>
                      <a:pt x="94" y="2"/>
                    </a:lnTo>
                    <a:lnTo>
                      <a:pt x="99" y="4"/>
                    </a:lnTo>
                    <a:lnTo>
                      <a:pt x="103" y="9"/>
                    </a:lnTo>
                    <a:lnTo>
                      <a:pt x="101" y="14"/>
                    </a:lnTo>
                    <a:lnTo>
                      <a:pt x="101" y="19"/>
                    </a:lnTo>
                    <a:lnTo>
                      <a:pt x="105" y="14"/>
                    </a:lnTo>
                    <a:lnTo>
                      <a:pt x="110" y="12"/>
                    </a:lnTo>
                    <a:lnTo>
                      <a:pt x="117" y="16"/>
                    </a:lnTo>
                    <a:lnTo>
                      <a:pt x="117" y="24"/>
                    </a:lnTo>
                    <a:lnTo>
                      <a:pt x="118" y="24"/>
                    </a:lnTo>
                    <a:lnTo>
                      <a:pt x="122" y="26"/>
                    </a:lnTo>
                    <a:lnTo>
                      <a:pt x="129" y="28"/>
                    </a:lnTo>
                    <a:lnTo>
                      <a:pt x="142" y="33"/>
                    </a:lnTo>
                    <a:lnTo>
                      <a:pt x="154" y="40"/>
                    </a:lnTo>
                    <a:lnTo>
                      <a:pt x="163" y="47"/>
                    </a:lnTo>
                    <a:lnTo>
                      <a:pt x="160" y="47"/>
                    </a:lnTo>
                    <a:lnTo>
                      <a:pt x="158" y="48"/>
                    </a:lnTo>
                    <a:lnTo>
                      <a:pt x="161" y="48"/>
                    </a:lnTo>
                    <a:lnTo>
                      <a:pt x="166" y="48"/>
                    </a:lnTo>
                    <a:lnTo>
                      <a:pt x="166" y="52"/>
                    </a:lnTo>
                    <a:lnTo>
                      <a:pt x="166" y="55"/>
                    </a:lnTo>
                    <a:lnTo>
                      <a:pt x="173" y="55"/>
                    </a:lnTo>
                    <a:lnTo>
                      <a:pt x="182" y="55"/>
                    </a:lnTo>
                    <a:lnTo>
                      <a:pt x="184" y="62"/>
                    </a:lnTo>
                    <a:lnTo>
                      <a:pt x="189" y="67"/>
                    </a:lnTo>
                    <a:lnTo>
                      <a:pt x="196" y="69"/>
                    </a:lnTo>
                    <a:lnTo>
                      <a:pt x="203" y="72"/>
                    </a:lnTo>
                    <a:lnTo>
                      <a:pt x="192" y="76"/>
                    </a:lnTo>
                    <a:lnTo>
                      <a:pt x="185" y="81"/>
                    </a:lnTo>
                    <a:lnTo>
                      <a:pt x="177" y="86"/>
                    </a:lnTo>
                    <a:lnTo>
                      <a:pt x="170" y="91"/>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924" name="Freeform 275"/>
              <p:cNvSpPr>
                <a:spLocks/>
              </p:cNvSpPr>
              <p:nvPr/>
            </p:nvSpPr>
            <p:spPr bwMode="auto">
              <a:xfrm>
                <a:off x="4722019" y="1570038"/>
                <a:ext cx="207963" cy="73025"/>
              </a:xfrm>
              <a:custGeom>
                <a:avLst/>
                <a:gdLst/>
                <a:ahLst/>
                <a:cxnLst>
                  <a:cxn ang="0">
                    <a:pos x="131" y="21"/>
                  </a:cxn>
                  <a:cxn ang="0">
                    <a:pos x="119" y="27"/>
                  </a:cxn>
                  <a:cxn ang="0">
                    <a:pos x="105" y="36"/>
                  </a:cxn>
                  <a:cxn ang="0">
                    <a:pos x="90" y="43"/>
                  </a:cxn>
                  <a:cxn ang="0">
                    <a:pos x="79" y="46"/>
                  </a:cxn>
                  <a:cxn ang="0">
                    <a:pos x="67" y="43"/>
                  </a:cxn>
                  <a:cxn ang="0">
                    <a:pos x="62" y="38"/>
                  </a:cxn>
                  <a:cxn ang="0">
                    <a:pos x="33" y="38"/>
                  </a:cxn>
                  <a:cxn ang="0">
                    <a:pos x="26" y="34"/>
                  </a:cxn>
                  <a:cxn ang="0">
                    <a:pos x="26" y="29"/>
                  </a:cxn>
                  <a:cxn ang="0">
                    <a:pos x="31" y="29"/>
                  </a:cxn>
                  <a:cxn ang="0">
                    <a:pos x="36" y="29"/>
                  </a:cxn>
                  <a:cxn ang="0">
                    <a:pos x="42" y="27"/>
                  </a:cxn>
                  <a:cxn ang="0">
                    <a:pos x="48" y="26"/>
                  </a:cxn>
                  <a:cxn ang="0">
                    <a:pos x="43" y="24"/>
                  </a:cxn>
                  <a:cxn ang="0">
                    <a:pos x="36" y="24"/>
                  </a:cxn>
                  <a:cxn ang="0">
                    <a:pos x="28" y="24"/>
                  </a:cxn>
                  <a:cxn ang="0">
                    <a:pos x="24" y="24"/>
                  </a:cxn>
                  <a:cxn ang="0">
                    <a:pos x="11" y="26"/>
                  </a:cxn>
                  <a:cxn ang="0">
                    <a:pos x="7" y="19"/>
                  </a:cxn>
                  <a:cxn ang="0">
                    <a:pos x="2" y="14"/>
                  </a:cxn>
                  <a:cxn ang="0">
                    <a:pos x="0" y="7"/>
                  </a:cxn>
                  <a:cxn ang="0">
                    <a:pos x="7" y="7"/>
                  </a:cxn>
                  <a:cxn ang="0">
                    <a:pos x="12" y="9"/>
                  </a:cxn>
                  <a:cxn ang="0">
                    <a:pos x="17" y="9"/>
                  </a:cxn>
                  <a:cxn ang="0">
                    <a:pos x="17" y="7"/>
                  </a:cxn>
                  <a:cxn ang="0">
                    <a:pos x="26" y="7"/>
                  </a:cxn>
                  <a:cxn ang="0">
                    <a:pos x="23" y="2"/>
                  </a:cxn>
                  <a:cxn ang="0">
                    <a:pos x="38" y="2"/>
                  </a:cxn>
                  <a:cxn ang="0">
                    <a:pos x="40" y="3"/>
                  </a:cxn>
                  <a:cxn ang="0">
                    <a:pos x="47" y="7"/>
                  </a:cxn>
                  <a:cxn ang="0">
                    <a:pos x="52" y="9"/>
                  </a:cxn>
                  <a:cxn ang="0">
                    <a:pos x="57" y="12"/>
                  </a:cxn>
                  <a:cxn ang="0">
                    <a:pos x="64" y="5"/>
                  </a:cxn>
                  <a:cxn ang="0">
                    <a:pos x="71" y="0"/>
                  </a:cxn>
                  <a:cxn ang="0">
                    <a:pos x="76" y="0"/>
                  </a:cxn>
                  <a:cxn ang="0">
                    <a:pos x="76" y="7"/>
                  </a:cxn>
                  <a:cxn ang="0">
                    <a:pos x="76" y="12"/>
                  </a:cxn>
                  <a:cxn ang="0">
                    <a:pos x="83" y="9"/>
                  </a:cxn>
                  <a:cxn ang="0">
                    <a:pos x="91" y="7"/>
                  </a:cxn>
                  <a:cxn ang="0">
                    <a:pos x="102" y="7"/>
                  </a:cxn>
                  <a:cxn ang="0">
                    <a:pos x="109" y="7"/>
                  </a:cxn>
                  <a:cxn ang="0">
                    <a:pos x="122" y="10"/>
                  </a:cxn>
                  <a:cxn ang="0">
                    <a:pos x="131" y="21"/>
                  </a:cxn>
                </a:cxnLst>
                <a:rect l="0" t="0" r="r" b="b"/>
                <a:pathLst>
                  <a:path w="131" h="46">
                    <a:moveTo>
                      <a:pt x="131" y="21"/>
                    </a:moveTo>
                    <a:lnTo>
                      <a:pt x="119" y="27"/>
                    </a:lnTo>
                    <a:lnTo>
                      <a:pt x="105" y="36"/>
                    </a:lnTo>
                    <a:lnTo>
                      <a:pt x="90" y="43"/>
                    </a:lnTo>
                    <a:lnTo>
                      <a:pt x="79" y="46"/>
                    </a:lnTo>
                    <a:lnTo>
                      <a:pt x="67" y="43"/>
                    </a:lnTo>
                    <a:lnTo>
                      <a:pt x="62" y="38"/>
                    </a:lnTo>
                    <a:lnTo>
                      <a:pt x="33" y="38"/>
                    </a:lnTo>
                    <a:lnTo>
                      <a:pt x="26" y="34"/>
                    </a:lnTo>
                    <a:lnTo>
                      <a:pt x="26" y="29"/>
                    </a:lnTo>
                    <a:lnTo>
                      <a:pt x="31" y="29"/>
                    </a:lnTo>
                    <a:lnTo>
                      <a:pt x="36" y="29"/>
                    </a:lnTo>
                    <a:lnTo>
                      <a:pt x="42" y="27"/>
                    </a:lnTo>
                    <a:lnTo>
                      <a:pt x="48" y="26"/>
                    </a:lnTo>
                    <a:lnTo>
                      <a:pt x="43" y="24"/>
                    </a:lnTo>
                    <a:lnTo>
                      <a:pt x="36" y="24"/>
                    </a:lnTo>
                    <a:lnTo>
                      <a:pt x="28" y="24"/>
                    </a:lnTo>
                    <a:lnTo>
                      <a:pt x="24" y="24"/>
                    </a:lnTo>
                    <a:lnTo>
                      <a:pt x="11" y="26"/>
                    </a:lnTo>
                    <a:lnTo>
                      <a:pt x="7" y="19"/>
                    </a:lnTo>
                    <a:lnTo>
                      <a:pt x="2" y="14"/>
                    </a:lnTo>
                    <a:lnTo>
                      <a:pt x="0" y="7"/>
                    </a:lnTo>
                    <a:lnTo>
                      <a:pt x="7" y="7"/>
                    </a:lnTo>
                    <a:lnTo>
                      <a:pt x="12" y="9"/>
                    </a:lnTo>
                    <a:lnTo>
                      <a:pt x="17" y="9"/>
                    </a:lnTo>
                    <a:lnTo>
                      <a:pt x="17" y="7"/>
                    </a:lnTo>
                    <a:lnTo>
                      <a:pt x="26" y="7"/>
                    </a:lnTo>
                    <a:lnTo>
                      <a:pt x="23" y="2"/>
                    </a:lnTo>
                    <a:lnTo>
                      <a:pt x="38" y="2"/>
                    </a:lnTo>
                    <a:lnTo>
                      <a:pt x="40" y="3"/>
                    </a:lnTo>
                    <a:lnTo>
                      <a:pt x="47" y="7"/>
                    </a:lnTo>
                    <a:lnTo>
                      <a:pt x="52" y="9"/>
                    </a:lnTo>
                    <a:lnTo>
                      <a:pt x="57" y="12"/>
                    </a:lnTo>
                    <a:lnTo>
                      <a:pt x="64" y="5"/>
                    </a:lnTo>
                    <a:lnTo>
                      <a:pt x="71" y="0"/>
                    </a:lnTo>
                    <a:lnTo>
                      <a:pt x="76" y="0"/>
                    </a:lnTo>
                    <a:lnTo>
                      <a:pt x="76" y="7"/>
                    </a:lnTo>
                    <a:lnTo>
                      <a:pt x="76" y="12"/>
                    </a:lnTo>
                    <a:lnTo>
                      <a:pt x="83" y="9"/>
                    </a:lnTo>
                    <a:lnTo>
                      <a:pt x="91" y="7"/>
                    </a:lnTo>
                    <a:lnTo>
                      <a:pt x="102" y="7"/>
                    </a:lnTo>
                    <a:lnTo>
                      <a:pt x="109" y="7"/>
                    </a:lnTo>
                    <a:lnTo>
                      <a:pt x="122" y="10"/>
                    </a:lnTo>
                    <a:lnTo>
                      <a:pt x="131" y="21"/>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925" name="Freeform 276"/>
              <p:cNvSpPr>
                <a:spLocks/>
              </p:cNvSpPr>
              <p:nvPr/>
            </p:nvSpPr>
            <p:spPr bwMode="auto">
              <a:xfrm>
                <a:off x="4547394" y="1654175"/>
                <a:ext cx="33338" cy="33337"/>
              </a:xfrm>
              <a:custGeom>
                <a:avLst/>
                <a:gdLst/>
                <a:ahLst/>
                <a:cxnLst>
                  <a:cxn ang="0">
                    <a:pos x="4" y="0"/>
                  </a:cxn>
                  <a:cxn ang="0">
                    <a:pos x="12" y="9"/>
                  </a:cxn>
                  <a:cxn ang="0">
                    <a:pos x="21" y="21"/>
                  </a:cxn>
                  <a:cxn ang="0">
                    <a:pos x="12" y="16"/>
                  </a:cxn>
                  <a:cxn ang="0">
                    <a:pos x="5" y="11"/>
                  </a:cxn>
                  <a:cxn ang="0">
                    <a:pos x="0" y="4"/>
                  </a:cxn>
                  <a:cxn ang="0">
                    <a:pos x="5" y="0"/>
                  </a:cxn>
                  <a:cxn ang="0">
                    <a:pos x="5" y="2"/>
                  </a:cxn>
                  <a:cxn ang="0">
                    <a:pos x="4" y="0"/>
                  </a:cxn>
                </a:cxnLst>
                <a:rect l="0" t="0" r="r" b="b"/>
                <a:pathLst>
                  <a:path w="21" h="21">
                    <a:moveTo>
                      <a:pt x="4" y="0"/>
                    </a:moveTo>
                    <a:lnTo>
                      <a:pt x="12" y="9"/>
                    </a:lnTo>
                    <a:lnTo>
                      <a:pt x="21" y="21"/>
                    </a:lnTo>
                    <a:lnTo>
                      <a:pt x="12" y="16"/>
                    </a:lnTo>
                    <a:lnTo>
                      <a:pt x="5" y="11"/>
                    </a:lnTo>
                    <a:lnTo>
                      <a:pt x="0" y="4"/>
                    </a:lnTo>
                    <a:lnTo>
                      <a:pt x="5" y="0"/>
                    </a:lnTo>
                    <a:lnTo>
                      <a:pt x="5" y="2"/>
                    </a:lnTo>
                    <a:lnTo>
                      <a:pt x="4" y="0"/>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926" name="Freeform 277"/>
              <p:cNvSpPr>
                <a:spLocks/>
              </p:cNvSpPr>
              <p:nvPr/>
            </p:nvSpPr>
            <p:spPr bwMode="auto">
              <a:xfrm>
                <a:off x="4087019" y="2598738"/>
                <a:ext cx="100013" cy="120650"/>
              </a:xfrm>
              <a:custGeom>
                <a:avLst/>
                <a:gdLst/>
                <a:ahLst/>
                <a:cxnLst>
                  <a:cxn ang="0">
                    <a:pos x="10" y="23"/>
                  </a:cxn>
                  <a:cxn ang="0">
                    <a:pos x="17" y="19"/>
                  </a:cxn>
                  <a:cxn ang="0">
                    <a:pos x="25" y="16"/>
                  </a:cxn>
                  <a:cxn ang="0">
                    <a:pos x="22" y="12"/>
                  </a:cxn>
                  <a:cxn ang="0">
                    <a:pos x="22" y="9"/>
                  </a:cxn>
                  <a:cxn ang="0">
                    <a:pos x="27" y="2"/>
                  </a:cxn>
                  <a:cxn ang="0">
                    <a:pos x="37" y="0"/>
                  </a:cxn>
                  <a:cxn ang="0">
                    <a:pos x="41" y="0"/>
                  </a:cxn>
                  <a:cxn ang="0">
                    <a:pos x="46" y="0"/>
                  </a:cxn>
                  <a:cxn ang="0">
                    <a:pos x="58" y="7"/>
                  </a:cxn>
                  <a:cxn ang="0">
                    <a:pos x="63" y="21"/>
                  </a:cxn>
                  <a:cxn ang="0">
                    <a:pos x="58" y="24"/>
                  </a:cxn>
                  <a:cxn ang="0">
                    <a:pos x="53" y="28"/>
                  </a:cxn>
                  <a:cxn ang="0">
                    <a:pos x="53" y="31"/>
                  </a:cxn>
                  <a:cxn ang="0">
                    <a:pos x="53" y="36"/>
                  </a:cxn>
                  <a:cxn ang="0">
                    <a:pos x="53" y="41"/>
                  </a:cxn>
                  <a:cxn ang="0">
                    <a:pos x="53" y="45"/>
                  </a:cxn>
                  <a:cxn ang="0">
                    <a:pos x="53" y="52"/>
                  </a:cxn>
                  <a:cxn ang="0">
                    <a:pos x="53" y="60"/>
                  </a:cxn>
                  <a:cxn ang="0">
                    <a:pos x="46" y="60"/>
                  </a:cxn>
                  <a:cxn ang="0">
                    <a:pos x="39" y="62"/>
                  </a:cxn>
                  <a:cxn ang="0">
                    <a:pos x="29" y="66"/>
                  </a:cxn>
                  <a:cxn ang="0">
                    <a:pos x="22" y="74"/>
                  </a:cxn>
                  <a:cxn ang="0">
                    <a:pos x="17" y="74"/>
                  </a:cxn>
                  <a:cxn ang="0">
                    <a:pos x="12" y="76"/>
                  </a:cxn>
                  <a:cxn ang="0">
                    <a:pos x="3" y="72"/>
                  </a:cxn>
                  <a:cxn ang="0">
                    <a:pos x="0" y="64"/>
                  </a:cxn>
                  <a:cxn ang="0">
                    <a:pos x="5" y="50"/>
                  </a:cxn>
                  <a:cxn ang="0">
                    <a:pos x="13" y="38"/>
                  </a:cxn>
                  <a:cxn ang="0">
                    <a:pos x="6" y="33"/>
                  </a:cxn>
                  <a:cxn ang="0">
                    <a:pos x="5" y="28"/>
                  </a:cxn>
                  <a:cxn ang="0">
                    <a:pos x="6" y="23"/>
                  </a:cxn>
                  <a:cxn ang="0">
                    <a:pos x="10" y="23"/>
                  </a:cxn>
                </a:cxnLst>
                <a:rect l="0" t="0" r="r" b="b"/>
                <a:pathLst>
                  <a:path w="63" h="76">
                    <a:moveTo>
                      <a:pt x="10" y="23"/>
                    </a:moveTo>
                    <a:lnTo>
                      <a:pt x="17" y="19"/>
                    </a:lnTo>
                    <a:lnTo>
                      <a:pt x="25" y="16"/>
                    </a:lnTo>
                    <a:lnTo>
                      <a:pt x="22" y="12"/>
                    </a:lnTo>
                    <a:lnTo>
                      <a:pt x="22" y="9"/>
                    </a:lnTo>
                    <a:lnTo>
                      <a:pt x="27" y="2"/>
                    </a:lnTo>
                    <a:lnTo>
                      <a:pt x="37" y="0"/>
                    </a:lnTo>
                    <a:lnTo>
                      <a:pt x="41" y="0"/>
                    </a:lnTo>
                    <a:lnTo>
                      <a:pt x="46" y="0"/>
                    </a:lnTo>
                    <a:lnTo>
                      <a:pt x="58" y="7"/>
                    </a:lnTo>
                    <a:lnTo>
                      <a:pt x="63" y="21"/>
                    </a:lnTo>
                    <a:lnTo>
                      <a:pt x="58" y="24"/>
                    </a:lnTo>
                    <a:lnTo>
                      <a:pt x="53" y="28"/>
                    </a:lnTo>
                    <a:lnTo>
                      <a:pt x="53" y="31"/>
                    </a:lnTo>
                    <a:lnTo>
                      <a:pt x="53" y="36"/>
                    </a:lnTo>
                    <a:lnTo>
                      <a:pt x="53" y="41"/>
                    </a:lnTo>
                    <a:lnTo>
                      <a:pt x="53" y="45"/>
                    </a:lnTo>
                    <a:lnTo>
                      <a:pt x="53" y="52"/>
                    </a:lnTo>
                    <a:lnTo>
                      <a:pt x="53" y="60"/>
                    </a:lnTo>
                    <a:lnTo>
                      <a:pt x="46" y="60"/>
                    </a:lnTo>
                    <a:lnTo>
                      <a:pt x="39" y="62"/>
                    </a:lnTo>
                    <a:lnTo>
                      <a:pt x="29" y="66"/>
                    </a:lnTo>
                    <a:lnTo>
                      <a:pt x="22" y="74"/>
                    </a:lnTo>
                    <a:lnTo>
                      <a:pt x="17" y="74"/>
                    </a:lnTo>
                    <a:lnTo>
                      <a:pt x="12" y="76"/>
                    </a:lnTo>
                    <a:lnTo>
                      <a:pt x="3" y="72"/>
                    </a:lnTo>
                    <a:lnTo>
                      <a:pt x="0" y="64"/>
                    </a:lnTo>
                    <a:lnTo>
                      <a:pt x="5" y="50"/>
                    </a:lnTo>
                    <a:lnTo>
                      <a:pt x="13" y="38"/>
                    </a:lnTo>
                    <a:lnTo>
                      <a:pt x="6" y="33"/>
                    </a:lnTo>
                    <a:lnTo>
                      <a:pt x="5" y="28"/>
                    </a:lnTo>
                    <a:lnTo>
                      <a:pt x="6" y="23"/>
                    </a:lnTo>
                    <a:lnTo>
                      <a:pt x="10" y="23"/>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927" name="Freeform 278"/>
              <p:cNvSpPr>
                <a:spLocks/>
              </p:cNvSpPr>
              <p:nvPr/>
            </p:nvSpPr>
            <p:spPr bwMode="auto">
              <a:xfrm>
                <a:off x="4155282" y="2495550"/>
                <a:ext cx="19050" cy="19050"/>
              </a:xfrm>
              <a:custGeom>
                <a:avLst/>
                <a:gdLst/>
                <a:ahLst/>
                <a:cxnLst>
                  <a:cxn ang="0">
                    <a:pos x="1" y="12"/>
                  </a:cxn>
                  <a:cxn ang="0">
                    <a:pos x="0" y="8"/>
                  </a:cxn>
                  <a:cxn ang="0">
                    <a:pos x="0" y="7"/>
                  </a:cxn>
                  <a:cxn ang="0">
                    <a:pos x="3" y="2"/>
                  </a:cxn>
                  <a:cxn ang="0">
                    <a:pos x="12" y="0"/>
                  </a:cxn>
                  <a:cxn ang="0">
                    <a:pos x="8" y="8"/>
                  </a:cxn>
                  <a:cxn ang="0">
                    <a:pos x="1" y="12"/>
                  </a:cxn>
                </a:cxnLst>
                <a:rect l="0" t="0" r="r" b="b"/>
                <a:pathLst>
                  <a:path w="12" h="12">
                    <a:moveTo>
                      <a:pt x="1" y="12"/>
                    </a:moveTo>
                    <a:lnTo>
                      <a:pt x="0" y="8"/>
                    </a:lnTo>
                    <a:lnTo>
                      <a:pt x="0" y="7"/>
                    </a:lnTo>
                    <a:lnTo>
                      <a:pt x="3" y="2"/>
                    </a:lnTo>
                    <a:lnTo>
                      <a:pt x="12" y="0"/>
                    </a:lnTo>
                    <a:lnTo>
                      <a:pt x="8" y="8"/>
                    </a:lnTo>
                    <a:lnTo>
                      <a:pt x="1" y="12"/>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928" name="Freeform 279"/>
              <p:cNvSpPr>
                <a:spLocks/>
              </p:cNvSpPr>
              <p:nvPr/>
            </p:nvSpPr>
            <p:spPr bwMode="auto">
              <a:xfrm>
                <a:off x="4164807" y="2487613"/>
                <a:ext cx="192088" cy="274637"/>
              </a:xfrm>
              <a:custGeom>
                <a:avLst/>
                <a:gdLst/>
                <a:ahLst/>
                <a:cxnLst>
                  <a:cxn ang="0">
                    <a:pos x="105" y="115"/>
                  </a:cxn>
                  <a:cxn ang="0">
                    <a:pos x="117" y="118"/>
                  </a:cxn>
                  <a:cxn ang="0">
                    <a:pos x="114" y="136"/>
                  </a:cxn>
                  <a:cxn ang="0">
                    <a:pos x="109" y="146"/>
                  </a:cxn>
                  <a:cxn ang="0">
                    <a:pos x="114" y="151"/>
                  </a:cxn>
                  <a:cxn ang="0">
                    <a:pos x="100" y="160"/>
                  </a:cxn>
                  <a:cxn ang="0">
                    <a:pos x="80" y="160"/>
                  </a:cxn>
                  <a:cxn ang="0">
                    <a:pos x="66" y="161"/>
                  </a:cxn>
                  <a:cxn ang="0">
                    <a:pos x="54" y="163"/>
                  </a:cxn>
                  <a:cxn ang="0">
                    <a:pos x="45" y="161"/>
                  </a:cxn>
                  <a:cxn ang="0">
                    <a:pos x="37" y="170"/>
                  </a:cxn>
                  <a:cxn ang="0">
                    <a:pos x="24" y="170"/>
                  </a:cxn>
                  <a:cxn ang="0">
                    <a:pos x="19" y="173"/>
                  </a:cxn>
                  <a:cxn ang="0">
                    <a:pos x="21" y="165"/>
                  </a:cxn>
                  <a:cxn ang="0">
                    <a:pos x="31" y="153"/>
                  </a:cxn>
                  <a:cxn ang="0">
                    <a:pos x="47" y="149"/>
                  </a:cxn>
                  <a:cxn ang="0">
                    <a:pos x="52" y="142"/>
                  </a:cxn>
                  <a:cxn ang="0">
                    <a:pos x="47" y="144"/>
                  </a:cxn>
                  <a:cxn ang="0">
                    <a:pos x="35" y="142"/>
                  </a:cxn>
                  <a:cxn ang="0">
                    <a:pos x="26" y="141"/>
                  </a:cxn>
                  <a:cxn ang="0">
                    <a:pos x="21" y="141"/>
                  </a:cxn>
                  <a:cxn ang="0">
                    <a:pos x="28" y="132"/>
                  </a:cxn>
                  <a:cxn ang="0">
                    <a:pos x="37" y="125"/>
                  </a:cxn>
                  <a:cxn ang="0">
                    <a:pos x="31" y="110"/>
                  </a:cxn>
                  <a:cxn ang="0">
                    <a:pos x="55" y="101"/>
                  </a:cxn>
                  <a:cxn ang="0">
                    <a:pos x="45" y="91"/>
                  </a:cxn>
                  <a:cxn ang="0">
                    <a:pos x="43" y="82"/>
                  </a:cxn>
                  <a:cxn ang="0">
                    <a:pos x="43" y="79"/>
                  </a:cxn>
                  <a:cxn ang="0">
                    <a:pos x="35" y="81"/>
                  </a:cxn>
                  <a:cxn ang="0">
                    <a:pos x="23" y="81"/>
                  </a:cxn>
                  <a:cxn ang="0">
                    <a:pos x="23" y="72"/>
                  </a:cxn>
                  <a:cxn ang="0">
                    <a:pos x="24" y="62"/>
                  </a:cxn>
                  <a:cxn ang="0">
                    <a:pos x="21" y="56"/>
                  </a:cxn>
                  <a:cxn ang="0">
                    <a:pos x="16" y="60"/>
                  </a:cxn>
                  <a:cxn ang="0">
                    <a:pos x="14" y="63"/>
                  </a:cxn>
                  <a:cxn ang="0">
                    <a:pos x="14" y="55"/>
                  </a:cxn>
                  <a:cxn ang="0">
                    <a:pos x="16" y="51"/>
                  </a:cxn>
                  <a:cxn ang="0">
                    <a:pos x="11" y="44"/>
                  </a:cxn>
                  <a:cxn ang="0">
                    <a:pos x="11" y="38"/>
                  </a:cxn>
                  <a:cxn ang="0">
                    <a:pos x="12" y="32"/>
                  </a:cxn>
                  <a:cxn ang="0">
                    <a:pos x="0" y="22"/>
                  </a:cxn>
                  <a:cxn ang="0">
                    <a:pos x="9" y="26"/>
                  </a:cxn>
                  <a:cxn ang="0">
                    <a:pos x="12" y="26"/>
                  </a:cxn>
                  <a:cxn ang="0">
                    <a:pos x="11" y="22"/>
                  </a:cxn>
                  <a:cxn ang="0">
                    <a:pos x="12" y="15"/>
                  </a:cxn>
                  <a:cxn ang="0">
                    <a:pos x="19" y="8"/>
                  </a:cxn>
                  <a:cxn ang="0">
                    <a:pos x="23" y="1"/>
                  </a:cxn>
                  <a:cxn ang="0">
                    <a:pos x="37" y="0"/>
                  </a:cxn>
                  <a:cxn ang="0">
                    <a:pos x="45" y="1"/>
                  </a:cxn>
                  <a:cxn ang="0">
                    <a:pos x="42" y="10"/>
                  </a:cxn>
                  <a:cxn ang="0">
                    <a:pos x="37" y="19"/>
                  </a:cxn>
                  <a:cxn ang="0">
                    <a:pos x="67" y="20"/>
                  </a:cxn>
                  <a:cxn ang="0">
                    <a:pos x="61" y="38"/>
                  </a:cxn>
                  <a:cxn ang="0">
                    <a:pos x="54" y="51"/>
                  </a:cxn>
                  <a:cxn ang="0">
                    <a:pos x="50" y="56"/>
                  </a:cxn>
                  <a:cxn ang="0">
                    <a:pos x="61" y="56"/>
                  </a:cxn>
                  <a:cxn ang="0">
                    <a:pos x="76" y="79"/>
                  </a:cxn>
                  <a:cxn ang="0">
                    <a:pos x="88" y="87"/>
                  </a:cxn>
                  <a:cxn ang="0">
                    <a:pos x="97" y="101"/>
                  </a:cxn>
                  <a:cxn ang="0">
                    <a:pos x="102" y="113"/>
                  </a:cxn>
                  <a:cxn ang="0">
                    <a:pos x="100" y="117"/>
                  </a:cxn>
                  <a:cxn ang="0">
                    <a:pos x="102" y="117"/>
                  </a:cxn>
                  <a:cxn ang="0">
                    <a:pos x="104" y="118"/>
                  </a:cxn>
                </a:cxnLst>
                <a:rect l="0" t="0" r="r" b="b"/>
                <a:pathLst>
                  <a:path w="121" h="173">
                    <a:moveTo>
                      <a:pt x="104" y="118"/>
                    </a:moveTo>
                    <a:lnTo>
                      <a:pt x="105" y="115"/>
                    </a:lnTo>
                    <a:lnTo>
                      <a:pt x="110" y="117"/>
                    </a:lnTo>
                    <a:lnTo>
                      <a:pt x="117" y="118"/>
                    </a:lnTo>
                    <a:lnTo>
                      <a:pt x="121" y="125"/>
                    </a:lnTo>
                    <a:lnTo>
                      <a:pt x="114" y="136"/>
                    </a:lnTo>
                    <a:lnTo>
                      <a:pt x="104" y="146"/>
                    </a:lnTo>
                    <a:lnTo>
                      <a:pt x="109" y="146"/>
                    </a:lnTo>
                    <a:lnTo>
                      <a:pt x="114" y="148"/>
                    </a:lnTo>
                    <a:lnTo>
                      <a:pt x="114" y="151"/>
                    </a:lnTo>
                    <a:lnTo>
                      <a:pt x="107" y="156"/>
                    </a:lnTo>
                    <a:lnTo>
                      <a:pt x="100" y="160"/>
                    </a:lnTo>
                    <a:lnTo>
                      <a:pt x="88" y="160"/>
                    </a:lnTo>
                    <a:lnTo>
                      <a:pt x="80" y="160"/>
                    </a:lnTo>
                    <a:lnTo>
                      <a:pt x="73" y="160"/>
                    </a:lnTo>
                    <a:lnTo>
                      <a:pt x="66" y="161"/>
                    </a:lnTo>
                    <a:lnTo>
                      <a:pt x="59" y="161"/>
                    </a:lnTo>
                    <a:lnTo>
                      <a:pt x="54" y="163"/>
                    </a:lnTo>
                    <a:lnTo>
                      <a:pt x="49" y="161"/>
                    </a:lnTo>
                    <a:lnTo>
                      <a:pt x="45" y="161"/>
                    </a:lnTo>
                    <a:lnTo>
                      <a:pt x="38" y="163"/>
                    </a:lnTo>
                    <a:lnTo>
                      <a:pt x="37" y="170"/>
                    </a:lnTo>
                    <a:lnTo>
                      <a:pt x="30" y="170"/>
                    </a:lnTo>
                    <a:lnTo>
                      <a:pt x="24" y="170"/>
                    </a:lnTo>
                    <a:lnTo>
                      <a:pt x="23" y="173"/>
                    </a:lnTo>
                    <a:lnTo>
                      <a:pt x="19" y="173"/>
                    </a:lnTo>
                    <a:lnTo>
                      <a:pt x="19" y="170"/>
                    </a:lnTo>
                    <a:lnTo>
                      <a:pt x="21" y="165"/>
                    </a:lnTo>
                    <a:lnTo>
                      <a:pt x="26" y="160"/>
                    </a:lnTo>
                    <a:lnTo>
                      <a:pt x="31" y="153"/>
                    </a:lnTo>
                    <a:lnTo>
                      <a:pt x="37" y="151"/>
                    </a:lnTo>
                    <a:lnTo>
                      <a:pt x="47" y="149"/>
                    </a:lnTo>
                    <a:lnTo>
                      <a:pt x="54" y="144"/>
                    </a:lnTo>
                    <a:lnTo>
                      <a:pt x="52" y="142"/>
                    </a:lnTo>
                    <a:lnTo>
                      <a:pt x="52" y="141"/>
                    </a:lnTo>
                    <a:lnTo>
                      <a:pt x="47" y="144"/>
                    </a:lnTo>
                    <a:lnTo>
                      <a:pt x="43" y="146"/>
                    </a:lnTo>
                    <a:lnTo>
                      <a:pt x="35" y="142"/>
                    </a:lnTo>
                    <a:lnTo>
                      <a:pt x="30" y="141"/>
                    </a:lnTo>
                    <a:lnTo>
                      <a:pt x="26" y="141"/>
                    </a:lnTo>
                    <a:lnTo>
                      <a:pt x="24" y="142"/>
                    </a:lnTo>
                    <a:lnTo>
                      <a:pt x="21" y="141"/>
                    </a:lnTo>
                    <a:lnTo>
                      <a:pt x="23" y="134"/>
                    </a:lnTo>
                    <a:lnTo>
                      <a:pt x="28" y="132"/>
                    </a:lnTo>
                    <a:lnTo>
                      <a:pt x="33" y="129"/>
                    </a:lnTo>
                    <a:lnTo>
                      <a:pt x="37" y="125"/>
                    </a:lnTo>
                    <a:lnTo>
                      <a:pt x="33" y="117"/>
                    </a:lnTo>
                    <a:lnTo>
                      <a:pt x="31" y="110"/>
                    </a:lnTo>
                    <a:lnTo>
                      <a:pt x="45" y="106"/>
                    </a:lnTo>
                    <a:lnTo>
                      <a:pt x="55" y="101"/>
                    </a:lnTo>
                    <a:lnTo>
                      <a:pt x="55" y="93"/>
                    </a:lnTo>
                    <a:lnTo>
                      <a:pt x="45" y="91"/>
                    </a:lnTo>
                    <a:lnTo>
                      <a:pt x="42" y="87"/>
                    </a:lnTo>
                    <a:lnTo>
                      <a:pt x="43" y="82"/>
                    </a:lnTo>
                    <a:lnTo>
                      <a:pt x="47" y="81"/>
                    </a:lnTo>
                    <a:lnTo>
                      <a:pt x="43" y="79"/>
                    </a:lnTo>
                    <a:lnTo>
                      <a:pt x="42" y="79"/>
                    </a:lnTo>
                    <a:lnTo>
                      <a:pt x="35" y="81"/>
                    </a:lnTo>
                    <a:lnTo>
                      <a:pt x="30" y="82"/>
                    </a:lnTo>
                    <a:lnTo>
                      <a:pt x="23" y="81"/>
                    </a:lnTo>
                    <a:lnTo>
                      <a:pt x="21" y="79"/>
                    </a:lnTo>
                    <a:lnTo>
                      <a:pt x="23" y="72"/>
                    </a:lnTo>
                    <a:lnTo>
                      <a:pt x="26" y="67"/>
                    </a:lnTo>
                    <a:lnTo>
                      <a:pt x="24" y="62"/>
                    </a:lnTo>
                    <a:lnTo>
                      <a:pt x="26" y="58"/>
                    </a:lnTo>
                    <a:lnTo>
                      <a:pt x="21" y="56"/>
                    </a:lnTo>
                    <a:lnTo>
                      <a:pt x="18" y="55"/>
                    </a:lnTo>
                    <a:lnTo>
                      <a:pt x="16" y="60"/>
                    </a:lnTo>
                    <a:lnTo>
                      <a:pt x="18" y="63"/>
                    </a:lnTo>
                    <a:lnTo>
                      <a:pt x="14" y="63"/>
                    </a:lnTo>
                    <a:lnTo>
                      <a:pt x="14" y="56"/>
                    </a:lnTo>
                    <a:lnTo>
                      <a:pt x="14" y="55"/>
                    </a:lnTo>
                    <a:lnTo>
                      <a:pt x="14" y="51"/>
                    </a:lnTo>
                    <a:lnTo>
                      <a:pt x="16" y="51"/>
                    </a:lnTo>
                    <a:lnTo>
                      <a:pt x="16" y="46"/>
                    </a:lnTo>
                    <a:lnTo>
                      <a:pt x="11" y="44"/>
                    </a:lnTo>
                    <a:lnTo>
                      <a:pt x="9" y="43"/>
                    </a:lnTo>
                    <a:lnTo>
                      <a:pt x="11" y="38"/>
                    </a:lnTo>
                    <a:lnTo>
                      <a:pt x="12" y="36"/>
                    </a:lnTo>
                    <a:lnTo>
                      <a:pt x="12" y="32"/>
                    </a:lnTo>
                    <a:lnTo>
                      <a:pt x="2" y="29"/>
                    </a:lnTo>
                    <a:lnTo>
                      <a:pt x="0" y="22"/>
                    </a:lnTo>
                    <a:lnTo>
                      <a:pt x="9" y="22"/>
                    </a:lnTo>
                    <a:lnTo>
                      <a:pt x="9" y="26"/>
                    </a:lnTo>
                    <a:lnTo>
                      <a:pt x="12" y="27"/>
                    </a:lnTo>
                    <a:lnTo>
                      <a:pt x="12" y="26"/>
                    </a:lnTo>
                    <a:lnTo>
                      <a:pt x="14" y="24"/>
                    </a:lnTo>
                    <a:lnTo>
                      <a:pt x="11" y="22"/>
                    </a:lnTo>
                    <a:lnTo>
                      <a:pt x="11" y="20"/>
                    </a:lnTo>
                    <a:lnTo>
                      <a:pt x="12" y="15"/>
                    </a:lnTo>
                    <a:lnTo>
                      <a:pt x="19" y="15"/>
                    </a:lnTo>
                    <a:lnTo>
                      <a:pt x="19" y="8"/>
                    </a:lnTo>
                    <a:lnTo>
                      <a:pt x="21" y="7"/>
                    </a:lnTo>
                    <a:lnTo>
                      <a:pt x="23" y="1"/>
                    </a:lnTo>
                    <a:lnTo>
                      <a:pt x="30" y="0"/>
                    </a:lnTo>
                    <a:lnTo>
                      <a:pt x="37" y="0"/>
                    </a:lnTo>
                    <a:lnTo>
                      <a:pt x="43" y="0"/>
                    </a:lnTo>
                    <a:lnTo>
                      <a:pt x="45" y="1"/>
                    </a:lnTo>
                    <a:lnTo>
                      <a:pt x="49" y="3"/>
                    </a:lnTo>
                    <a:lnTo>
                      <a:pt x="42" y="10"/>
                    </a:lnTo>
                    <a:lnTo>
                      <a:pt x="37" y="17"/>
                    </a:lnTo>
                    <a:lnTo>
                      <a:pt x="37" y="19"/>
                    </a:lnTo>
                    <a:lnTo>
                      <a:pt x="38" y="20"/>
                    </a:lnTo>
                    <a:lnTo>
                      <a:pt x="67" y="20"/>
                    </a:lnTo>
                    <a:lnTo>
                      <a:pt x="64" y="29"/>
                    </a:lnTo>
                    <a:lnTo>
                      <a:pt x="61" y="38"/>
                    </a:lnTo>
                    <a:lnTo>
                      <a:pt x="55" y="43"/>
                    </a:lnTo>
                    <a:lnTo>
                      <a:pt x="54" y="51"/>
                    </a:lnTo>
                    <a:lnTo>
                      <a:pt x="50" y="53"/>
                    </a:lnTo>
                    <a:lnTo>
                      <a:pt x="50" y="56"/>
                    </a:lnTo>
                    <a:lnTo>
                      <a:pt x="55" y="56"/>
                    </a:lnTo>
                    <a:lnTo>
                      <a:pt x="61" y="56"/>
                    </a:lnTo>
                    <a:lnTo>
                      <a:pt x="69" y="65"/>
                    </a:lnTo>
                    <a:lnTo>
                      <a:pt x="76" y="79"/>
                    </a:lnTo>
                    <a:lnTo>
                      <a:pt x="81" y="82"/>
                    </a:lnTo>
                    <a:lnTo>
                      <a:pt x="88" y="87"/>
                    </a:lnTo>
                    <a:lnTo>
                      <a:pt x="93" y="93"/>
                    </a:lnTo>
                    <a:lnTo>
                      <a:pt x="97" y="101"/>
                    </a:lnTo>
                    <a:lnTo>
                      <a:pt x="98" y="106"/>
                    </a:lnTo>
                    <a:lnTo>
                      <a:pt x="102" y="113"/>
                    </a:lnTo>
                    <a:lnTo>
                      <a:pt x="100" y="113"/>
                    </a:lnTo>
                    <a:lnTo>
                      <a:pt x="100" y="117"/>
                    </a:lnTo>
                    <a:lnTo>
                      <a:pt x="100" y="120"/>
                    </a:lnTo>
                    <a:lnTo>
                      <a:pt x="102" y="117"/>
                    </a:lnTo>
                    <a:lnTo>
                      <a:pt x="105" y="117"/>
                    </a:lnTo>
                    <a:lnTo>
                      <a:pt x="104" y="118"/>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929" name="Freeform 280"/>
              <p:cNvSpPr>
                <a:spLocks/>
              </p:cNvSpPr>
              <p:nvPr/>
            </p:nvSpPr>
            <p:spPr bwMode="auto">
              <a:xfrm>
                <a:off x="4206082" y="2628900"/>
                <a:ext cx="7938" cy="11112"/>
              </a:xfrm>
              <a:custGeom>
                <a:avLst/>
                <a:gdLst/>
                <a:ahLst/>
                <a:cxnLst>
                  <a:cxn ang="0">
                    <a:pos x="4" y="0"/>
                  </a:cxn>
                  <a:cxn ang="0">
                    <a:pos x="0" y="2"/>
                  </a:cxn>
                  <a:cxn ang="0">
                    <a:pos x="0" y="7"/>
                  </a:cxn>
                  <a:cxn ang="0">
                    <a:pos x="2" y="7"/>
                  </a:cxn>
                  <a:cxn ang="0">
                    <a:pos x="5" y="7"/>
                  </a:cxn>
                  <a:cxn ang="0">
                    <a:pos x="5" y="2"/>
                  </a:cxn>
                  <a:cxn ang="0">
                    <a:pos x="5" y="0"/>
                  </a:cxn>
                  <a:cxn ang="0">
                    <a:pos x="4" y="0"/>
                  </a:cxn>
                </a:cxnLst>
                <a:rect l="0" t="0" r="r" b="b"/>
                <a:pathLst>
                  <a:path w="5" h="7">
                    <a:moveTo>
                      <a:pt x="4" y="0"/>
                    </a:moveTo>
                    <a:lnTo>
                      <a:pt x="0" y="2"/>
                    </a:lnTo>
                    <a:lnTo>
                      <a:pt x="0" y="7"/>
                    </a:lnTo>
                    <a:lnTo>
                      <a:pt x="2" y="7"/>
                    </a:lnTo>
                    <a:lnTo>
                      <a:pt x="5" y="7"/>
                    </a:lnTo>
                    <a:lnTo>
                      <a:pt x="5" y="2"/>
                    </a:lnTo>
                    <a:lnTo>
                      <a:pt x="5" y="0"/>
                    </a:lnTo>
                    <a:lnTo>
                      <a:pt x="4" y="0"/>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930" name="Freeform 282"/>
              <p:cNvSpPr>
                <a:spLocks/>
              </p:cNvSpPr>
              <p:nvPr/>
            </p:nvSpPr>
            <p:spPr bwMode="auto">
              <a:xfrm>
                <a:off x="2374107" y="3482975"/>
                <a:ext cx="238125" cy="82550"/>
              </a:xfrm>
              <a:custGeom>
                <a:avLst/>
                <a:gdLst/>
                <a:ahLst/>
                <a:cxnLst>
                  <a:cxn ang="0">
                    <a:pos x="150" y="47"/>
                  </a:cxn>
                  <a:cxn ang="0">
                    <a:pos x="141" y="50"/>
                  </a:cxn>
                  <a:cxn ang="0">
                    <a:pos x="131" y="52"/>
                  </a:cxn>
                  <a:cxn ang="0">
                    <a:pos x="115" y="50"/>
                  </a:cxn>
                  <a:cxn ang="0">
                    <a:pos x="102" y="48"/>
                  </a:cxn>
                  <a:cxn ang="0">
                    <a:pos x="102" y="47"/>
                  </a:cxn>
                  <a:cxn ang="0">
                    <a:pos x="105" y="45"/>
                  </a:cxn>
                  <a:cxn ang="0">
                    <a:pos x="107" y="42"/>
                  </a:cxn>
                  <a:cxn ang="0">
                    <a:pos x="95" y="36"/>
                  </a:cxn>
                  <a:cxn ang="0">
                    <a:pos x="90" y="31"/>
                  </a:cxn>
                  <a:cxn ang="0">
                    <a:pos x="86" y="28"/>
                  </a:cxn>
                  <a:cxn ang="0">
                    <a:pos x="84" y="26"/>
                  </a:cxn>
                  <a:cxn ang="0">
                    <a:pos x="79" y="24"/>
                  </a:cxn>
                  <a:cxn ang="0">
                    <a:pos x="74" y="26"/>
                  </a:cxn>
                  <a:cxn ang="0">
                    <a:pos x="64" y="21"/>
                  </a:cxn>
                  <a:cxn ang="0">
                    <a:pos x="55" y="18"/>
                  </a:cxn>
                  <a:cxn ang="0">
                    <a:pos x="41" y="18"/>
                  </a:cxn>
                  <a:cxn ang="0">
                    <a:pos x="38" y="14"/>
                  </a:cxn>
                  <a:cxn ang="0">
                    <a:pos x="40" y="12"/>
                  </a:cxn>
                  <a:cxn ang="0">
                    <a:pos x="36" y="11"/>
                  </a:cxn>
                  <a:cxn ang="0">
                    <a:pos x="33" y="11"/>
                  </a:cxn>
                  <a:cxn ang="0">
                    <a:pos x="16" y="14"/>
                  </a:cxn>
                  <a:cxn ang="0">
                    <a:pos x="5" y="23"/>
                  </a:cxn>
                  <a:cxn ang="0">
                    <a:pos x="0" y="23"/>
                  </a:cxn>
                  <a:cxn ang="0">
                    <a:pos x="5" y="12"/>
                  </a:cxn>
                  <a:cxn ang="0">
                    <a:pos x="16" y="5"/>
                  </a:cxn>
                  <a:cxn ang="0">
                    <a:pos x="26" y="0"/>
                  </a:cxn>
                  <a:cxn ang="0">
                    <a:pos x="41" y="0"/>
                  </a:cxn>
                  <a:cxn ang="0">
                    <a:pos x="55" y="2"/>
                  </a:cxn>
                  <a:cxn ang="0">
                    <a:pos x="67" y="7"/>
                  </a:cxn>
                  <a:cxn ang="0">
                    <a:pos x="79" y="11"/>
                  </a:cxn>
                  <a:cxn ang="0">
                    <a:pos x="91" y="14"/>
                  </a:cxn>
                  <a:cxn ang="0">
                    <a:pos x="95" y="16"/>
                  </a:cxn>
                  <a:cxn ang="0">
                    <a:pos x="100" y="19"/>
                  </a:cxn>
                  <a:cxn ang="0">
                    <a:pos x="112" y="28"/>
                  </a:cxn>
                  <a:cxn ang="0">
                    <a:pos x="131" y="33"/>
                  </a:cxn>
                  <a:cxn ang="0">
                    <a:pos x="131" y="36"/>
                  </a:cxn>
                  <a:cxn ang="0">
                    <a:pos x="139" y="36"/>
                  </a:cxn>
                  <a:cxn ang="0">
                    <a:pos x="145" y="42"/>
                  </a:cxn>
                  <a:cxn ang="0">
                    <a:pos x="150" y="47"/>
                  </a:cxn>
                </a:cxnLst>
                <a:rect l="0" t="0" r="r" b="b"/>
                <a:pathLst>
                  <a:path w="150" h="52">
                    <a:moveTo>
                      <a:pt x="150" y="47"/>
                    </a:moveTo>
                    <a:lnTo>
                      <a:pt x="141" y="50"/>
                    </a:lnTo>
                    <a:lnTo>
                      <a:pt x="131" y="52"/>
                    </a:lnTo>
                    <a:lnTo>
                      <a:pt x="115" y="50"/>
                    </a:lnTo>
                    <a:lnTo>
                      <a:pt x="102" y="48"/>
                    </a:lnTo>
                    <a:lnTo>
                      <a:pt x="102" y="47"/>
                    </a:lnTo>
                    <a:lnTo>
                      <a:pt x="105" y="45"/>
                    </a:lnTo>
                    <a:lnTo>
                      <a:pt x="107" y="42"/>
                    </a:lnTo>
                    <a:lnTo>
                      <a:pt x="95" y="36"/>
                    </a:lnTo>
                    <a:lnTo>
                      <a:pt x="90" y="31"/>
                    </a:lnTo>
                    <a:lnTo>
                      <a:pt x="86" y="28"/>
                    </a:lnTo>
                    <a:lnTo>
                      <a:pt x="84" y="26"/>
                    </a:lnTo>
                    <a:lnTo>
                      <a:pt x="79" y="24"/>
                    </a:lnTo>
                    <a:lnTo>
                      <a:pt x="74" y="26"/>
                    </a:lnTo>
                    <a:lnTo>
                      <a:pt x="64" y="21"/>
                    </a:lnTo>
                    <a:lnTo>
                      <a:pt x="55" y="18"/>
                    </a:lnTo>
                    <a:lnTo>
                      <a:pt x="41" y="18"/>
                    </a:lnTo>
                    <a:lnTo>
                      <a:pt x="38" y="14"/>
                    </a:lnTo>
                    <a:lnTo>
                      <a:pt x="40" y="12"/>
                    </a:lnTo>
                    <a:lnTo>
                      <a:pt x="36" y="11"/>
                    </a:lnTo>
                    <a:lnTo>
                      <a:pt x="33" y="11"/>
                    </a:lnTo>
                    <a:lnTo>
                      <a:pt x="16" y="14"/>
                    </a:lnTo>
                    <a:lnTo>
                      <a:pt x="5" y="23"/>
                    </a:lnTo>
                    <a:lnTo>
                      <a:pt x="0" y="23"/>
                    </a:lnTo>
                    <a:lnTo>
                      <a:pt x="5" y="12"/>
                    </a:lnTo>
                    <a:lnTo>
                      <a:pt x="16" y="5"/>
                    </a:lnTo>
                    <a:lnTo>
                      <a:pt x="26" y="0"/>
                    </a:lnTo>
                    <a:lnTo>
                      <a:pt x="41" y="0"/>
                    </a:lnTo>
                    <a:lnTo>
                      <a:pt x="55" y="2"/>
                    </a:lnTo>
                    <a:lnTo>
                      <a:pt x="67" y="7"/>
                    </a:lnTo>
                    <a:lnTo>
                      <a:pt x="79" y="11"/>
                    </a:lnTo>
                    <a:lnTo>
                      <a:pt x="91" y="14"/>
                    </a:lnTo>
                    <a:lnTo>
                      <a:pt x="95" y="16"/>
                    </a:lnTo>
                    <a:lnTo>
                      <a:pt x="100" y="19"/>
                    </a:lnTo>
                    <a:lnTo>
                      <a:pt x="112" y="28"/>
                    </a:lnTo>
                    <a:lnTo>
                      <a:pt x="131" y="33"/>
                    </a:lnTo>
                    <a:lnTo>
                      <a:pt x="131" y="36"/>
                    </a:lnTo>
                    <a:lnTo>
                      <a:pt x="139" y="36"/>
                    </a:lnTo>
                    <a:lnTo>
                      <a:pt x="145" y="42"/>
                    </a:lnTo>
                    <a:lnTo>
                      <a:pt x="150" y="47"/>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931" name="Freeform 283"/>
              <p:cNvSpPr>
                <a:spLocks/>
              </p:cNvSpPr>
              <p:nvPr/>
            </p:nvSpPr>
            <p:spPr bwMode="auto">
              <a:xfrm>
                <a:off x="2407444" y="3516313"/>
                <a:ext cx="11113" cy="11112"/>
              </a:xfrm>
              <a:custGeom>
                <a:avLst/>
                <a:gdLst/>
                <a:ahLst/>
                <a:cxnLst>
                  <a:cxn ang="0">
                    <a:pos x="7" y="0"/>
                  </a:cxn>
                  <a:cxn ang="0">
                    <a:pos x="7" y="3"/>
                  </a:cxn>
                  <a:cxn ang="0">
                    <a:pos x="7" y="7"/>
                  </a:cxn>
                  <a:cxn ang="0">
                    <a:pos x="3" y="7"/>
                  </a:cxn>
                  <a:cxn ang="0">
                    <a:pos x="0" y="7"/>
                  </a:cxn>
                  <a:cxn ang="0">
                    <a:pos x="1" y="3"/>
                  </a:cxn>
                  <a:cxn ang="0">
                    <a:pos x="5" y="3"/>
                  </a:cxn>
                  <a:cxn ang="0">
                    <a:pos x="5" y="0"/>
                  </a:cxn>
                  <a:cxn ang="0">
                    <a:pos x="5" y="0"/>
                  </a:cxn>
                  <a:cxn ang="0">
                    <a:pos x="7" y="0"/>
                  </a:cxn>
                </a:cxnLst>
                <a:rect l="0" t="0" r="r" b="b"/>
                <a:pathLst>
                  <a:path w="7" h="7">
                    <a:moveTo>
                      <a:pt x="7" y="0"/>
                    </a:moveTo>
                    <a:lnTo>
                      <a:pt x="7" y="3"/>
                    </a:lnTo>
                    <a:lnTo>
                      <a:pt x="7" y="7"/>
                    </a:lnTo>
                    <a:lnTo>
                      <a:pt x="3" y="7"/>
                    </a:lnTo>
                    <a:lnTo>
                      <a:pt x="0" y="7"/>
                    </a:lnTo>
                    <a:lnTo>
                      <a:pt x="1" y="3"/>
                    </a:lnTo>
                    <a:lnTo>
                      <a:pt x="5" y="3"/>
                    </a:lnTo>
                    <a:lnTo>
                      <a:pt x="5" y="0"/>
                    </a:lnTo>
                    <a:lnTo>
                      <a:pt x="5" y="0"/>
                    </a:lnTo>
                    <a:lnTo>
                      <a:pt x="7" y="0"/>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932" name="Freeform 284"/>
              <p:cNvSpPr>
                <a:spLocks/>
              </p:cNvSpPr>
              <p:nvPr/>
            </p:nvSpPr>
            <p:spPr bwMode="auto">
              <a:xfrm>
                <a:off x="2526507" y="3595688"/>
                <a:ext cx="39688" cy="19050"/>
              </a:xfrm>
              <a:custGeom>
                <a:avLst/>
                <a:gdLst/>
                <a:ahLst/>
                <a:cxnLst>
                  <a:cxn ang="0">
                    <a:pos x="21" y="3"/>
                  </a:cxn>
                  <a:cxn ang="0">
                    <a:pos x="23" y="5"/>
                  </a:cxn>
                  <a:cxn ang="0">
                    <a:pos x="25" y="8"/>
                  </a:cxn>
                  <a:cxn ang="0">
                    <a:pos x="16" y="10"/>
                  </a:cxn>
                  <a:cxn ang="0">
                    <a:pos x="9" y="12"/>
                  </a:cxn>
                  <a:cxn ang="0">
                    <a:pos x="2" y="8"/>
                  </a:cxn>
                  <a:cxn ang="0">
                    <a:pos x="0" y="3"/>
                  </a:cxn>
                  <a:cxn ang="0">
                    <a:pos x="2" y="0"/>
                  </a:cxn>
                  <a:cxn ang="0">
                    <a:pos x="6" y="0"/>
                  </a:cxn>
                  <a:cxn ang="0">
                    <a:pos x="14" y="2"/>
                  </a:cxn>
                  <a:cxn ang="0">
                    <a:pos x="21" y="5"/>
                  </a:cxn>
                  <a:cxn ang="0">
                    <a:pos x="21" y="3"/>
                  </a:cxn>
                </a:cxnLst>
                <a:rect l="0" t="0" r="r" b="b"/>
                <a:pathLst>
                  <a:path w="25" h="12">
                    <a:moveTo>
                      <a:pt x="21" y="3"/>
                    </a:moveTo>
                    <a:lnTo>
                      <a:pt x="23" y="5"/>
                    </a:lnTo>
                    <a:lnTo>
                      <a:pt x="25" y="8"/>
                    </a:lnTo>
                    <a:lnTo>
                      <a:pt x="16" y="10"/>
                    </a:lnTo>
                    <a:lnTo>
                      <a:pt x="9" y="12"/>
                    </a:lnTo>
                    <a:lnTo>
                      <a:pt x="2" y="8"/>
                    </a:lnTo>
                    <a:lnTo>
                      <a:pt x="0" y="3"/>
                    </a:lnTo>
                    <a:lnTo>
                      <a:pt x="2" y="0"/>
                    </a:lnTo>
                    <a:lnTo>
                      <a:pt x="6" y="0"/>
                    </a:lnTo>
                    <a:lnTo>
                      <a:pt x="14" y="2"/>
                    </a:lnTo>
                    <a:lnTo>
                      <a:pt x="21" y="5"/>
                    </a:lnTo>
                    <a:lnTo>
                      <a:pt x="21" y="3"/>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933" name="Freeform 285"/>
              <p:cNvSpPr>
                <a:spLocks/>
              </p:cNvSpPr>
              <p:nvPr/>
            </p:nvSpPr>
            <p:spPr bwMode="auto">
              <a:xfrm>
                <a:off x="2780507" y="3595688"/>
                <a:ext cx="33338" cy="12700"/>
              </a:xfrm>
              <a:custGeom>
                <a:avLst/>
                <a:gdLst/>
                <a:ahLst/>
                <a:cxnLst>
                  <a:cxn ang="0">
                    <a:pos x="21" y="5"/>
                  </a:cxn>
                  <a:cxn ang="0">
                    <a:pos x="16" y="7"/>
                  </a:cxn>
                  <a:cxn ang="0">
                    <a:pos x="12" y="8"/>
                  </a:cxn>
                  <a:cxn ang="0">
                    <a:pos x="4" y="7"/>
                  </a:cxn>
                  <a:cxn ang="0">
                    <a:pos x="0" y="3"/>
                  </a:cxn>
                  <a:cxn ang="0">
                    <a:pos x="2" y="0"/>
                  </a:cxn>
                  <a:cxn ang="0">
                    <a:pos x="6" y="0"/>
                  </a:cxn>
                  <a:cxn ang="0">
                    <a:pos x="12" y="0"/>
                  </a:cxn>
                  <a:cxn ang="0">
                    <a:pos x="21" y="5"/>
                  </a:cxn>
                </a:cxnLst>
                <a:rect l="0" t="0" r="r" b="b"/>
                <a:pathLst>
                  <a:path w="21" h="8">
                    <a:moveTo>
                      <a:pt x="21" y="5"/>
                    </a:moveTo>
                    <a:lnTo>
                      <a:pt x="16" y="7"/>
                    </a:lnTo>
                    <a:lnTo>
                      <a:pt x="12" y="8"/>
                    </a:lnTo>
                    <a:lnTo>
                      <a:pt x="4" y="7"/>
                    </a:lnTo>
                    <a:lnTo>
                      <a:pt x="0" y="3"/>
                    </a:lnTo>
                    <a:lnTo>
                      <a:pt x="2" y="0"/>
                    </a:lnTo>
                    <a:lnTo>
                      <a:pt x="6" y="0"/>
                    </a:lnTo>
                    <a:lnTo>
                      <a:pt x="12" y="0"/>
                    </a:lnTo>
                    <a:lnTo>
                      <a:pt x="21" y="5"/>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934" name="Freeform 286"/>
              <p:cNvSpPr>
                <a:spLocks/>
              </p:cNvSpPr>
              <p:nvPr/>
            </p:nvSpPr>
            <p:spPr bwMode="auto">
              <a:xfrm>
                <a:off x="2613819" y="3559175"/>
                <a:ext cx="136525" cy="55562"/>
              </a:xfrm>
              <a:custGeom>
                <a:avLst/>
                <a:gdLst/>
                <a:ahLst/>
                <a:cxnLst>
                  <a:cxn ang="0">
                    <a:pos x="73" y="14"/>
                  </a:cxn>
                  <a:cxn ang="0">
                    <a:pos x="80" y="18"/>
                  </a:cxn>
                  <a:cxn ang="0">
                    <a:pos x="86" y="25"/>
                  </a:cxn>
                  <a:cxn ang="0">
                    <a:pos x="68" y="25"/>
                  </a:cxn>
                  <a:cxn ang="0">
                    <a:pos x="62" y="28"/>
                  </a:cxn>
                  <a:cxn ang="0">
                    <a:pos x="59" y="30"/>
                  </a:cxn>
                  <a:cxn ang="0">
                    <a:pos x="56" y="28"/>
                  </a:cxn>
                  <a:cxn ang="0">
                    <a:pos x="54" y="26"/>
                  </a:cxn>
                  <a:cxn ang="0">
                    <a:pos x="47" y="30"/>
                  </a:cxn>
                  <a:cxn ang="0">
                    <a:pos x="42" y="35"/>
                  </a:cxn>
                  <a:cxn ang="0">
                    <a:pos x="38" y="31"/>
                  </a:cxn>
                  <a:cxn ang="0">
                    <a:pos x="37" y="30"/>
                  </a:cxn>
                  <a:cxn ang="0">
                    <a:pos x="25" y="26"/>
                  </a:cxn>
                  <a:cxn ang="0">
                    <a:pos x="13" y="28"/>
                  </a:cxn>
                  <a:cxn ang="0">
                    <a:pos x="9" y="28"/>
                  </a:cxn>
                  <a:cxn ang="0">
                    <a:pos x="7" y="28"/>
                  </a:cxn>
                  <a:cxn ang="0">
                    <a:pos x="7" y="30"/>
                  </a:cxn>
                  <a:cxn ang="0">
                    <a:pos x="7" y="31"/>
                  </a:cxn>
                  <a:cxn ang="0">
                    <a:pos x="2" y="28"/>
                  </a:cxn>
                  <a:cxn ang="0">
                    <a:pos x="0" y="23"/>
                  </a:cxn>
                  <a:cxn ang="0">
                    <a:pos x="2" y="21"/>
                  </a:cxn>
                  <a:cxn ang="0">
                    <a:pos x="4" y="21"/>
                  </a:cxn>
                  <a:cxn ang="0">
                    <a:pos x="16" y="21"/>
                  </a:cxn>
                  <a:cxn ang="0">
                    <a:pos x="26" y="21"/>
                  </a:cxn>
                  <a:cxn ang="0">
                    <a:pos x="23" y="16"/>
                  </a:cxn>
                  <a:cxn ang="0">
                    <a:pos x="23" y="11"/>
                  </a:cxn>
                  <a:cxn ang="0">
                    <a:pos x="18" y="7"/>
                  </a:cxn>
                  <a:cxn ang="0">
                    <a:pos x="16" y="4"/>
                  </a:cxn>
                  <a:cxn ang="0">
                    <a:pos x="18" y="2"/>
                  </a:cxn>
                  <a:cxn ang="0">
                    <a:pos x="19" y="0"/>
                  </a:cxn>
                  <a:cxn ang="0">
                    <a:pos x="25" y="2"/>
                  </a:cxn>
                  <a:cxn ang="0">
                    <a:pos x="31" y="4"/>
                  </a:cxn>
                  <a:cxn ang="0">
                    <a:pos x="38" y="2"/>
                  </a:cxn>
                  <a:cxn ang="0">
                    <a:pos x="47" y="2"/>
                  </a:cxn>
                  <a:cxn ang="0">
                    <a:pos x="57" y="2"/>
                  </a:cxn>
                  <a:cxn ang="0">
                    <a:pos x="64" y="6"/>
                  </a:cxn>
                  <a:cxn ang="0">
                    <a:pos x="69" y="11"/>
                  </a:cxn>
                  <a:cxn ang="0">
                    <a:pos x="76" y="16"/>
                  </a:cxn>
                  <a:cxn ang="0">
                    <a:pos x="73" y="14"/>
                  </a:cxn>
                </a:cxnLst>
                <a:rect l="0" t="0" r="r" b="b"/>
                <a:pathLst>
                  <a:path w="86" h="35">
                    <a:moveTo>
                      <a:pt x="73" y="14"/>
                    </a:moveTo>
                    <a:lnTo>
                      <a:pt x="80" y="18"/>
                    </a:lnTo>
                    <a:lnTo>
                      <a:pt x="86" y="25"/>
                    </a:lnTo>
                    <a:lnTo>
                      <a:pt x="68" y="25"/>
                    </a:lnTo>
                    <a:lnTo>
                      <a:pt x="62" y="28"/>
                    </a:lnTo>
                    <a:lnTo>
                      <a:pt x="59" y="30"/>
                    </a:lnTo>
                    <a:lnTo>
                      <a:pt x="56" y="28"/>
                    </a:lnTo>
                    <a:lnTo>
                      <a:pt x="54" y="26"/>
                    </a:lnTo>
                    <a:lnTo>
                      <a:pt x="47" y="30"/>
                    </a:lnTo>
                    <a:lnTo>
                      <a:pt x="42" y="35"/>
                    </a:lnTo>
                    <a:lnTo>
                      <a:pt x="38" y="31"/>
                    </a:lnTo>
                    <a:lnTo>
                      <a:pt x="37" y="30"/>
                    </a:lnTo>
                    <a:lnTo>
                      <a:pt x="25" y="26"/>
                    </a:lnTo>
                    <a:lnTo>
                      <a:pt x="13" y="28"/>
                    </a:lnTo>
                    <a:lnTo>
                      <a:pt x="9" y="28"/>
                    </a:lnTo>
                    <a:lnTo>
                      <a:pt x="7" y="28"/>
                    </a:lnTo>
                    <a:lnTo>
                      <a:pt x="7" y="30"/>
                    </a:lnTo>
                    <a:lnTo>
                      <a:pt x="7" y="31"/>
                    </a:lnTo>
                    <a:lnTo>
                      <a:pt x="2" y="28"/>
                    </a:lnTo>
                    <a:lnTo>
                      <a:pt x="0" y="23"/>
                    </a:lnTo>
                    <a:lnTo>
                      <a:pt x="2" y="21"/>
                    </a:lnTo>
                    <a:lnTo>
                      <a:pt x="4" y="21"/>
                    </a:lnTo>
                    <a:lnTo>
                      <a:pt x="16" y="21"/>
                    </a:lnTo>
                    <a:lnTo>
                      <a:pt x="26" y="21"/>
                    </a:lnTo>
                    <a:lnTo>
                      <a:pt x="23" y="16"/>
                    </a:lnTo>
                    <a:lnTo>
                      <a:pt x="23" y="11"/>
                    </a:lnTo>
                    <a:lnTo>
                      <a:pt x="18" y="7"/>
                    </a:lnTo>
                    <a:lnTo>
                      <a:pt x="16" y="4"/>
                    </a:lnTo>
                    <a:lnTo>
                      <a:pt x="18" y="2"/>
                    </a:lnTo>
                    <a:lnTo>
                      <a:pt x="19" y="0"/>
                    </a:lnTo>
                    <a:lnTo>
                      <a:pt x="25" y="2"/>
                    </a:lnTo>
                    <a:lnTo>
                      <a:pt x="31" y="4"/>
                    </a:lnTo>
                    <a:lnTo>
                      <a:pt x="38" y="2"/>
                    </a:lnTo>
                    <a:lnTo>
                      <a:pt x="47" y="2"/>
                    </a:lnTo>
                    <a:lnTo>
                      <a:pt x="57" y="2"/>
                    </a:lnTo>
                    <a:lnTo>
                      <a:pt x="64" y="6"/>
                    </a:lnTo>
                    <a:lnTo>
                      <a:pt x="69" y="11"/>
                    </a:lnTo>
                    <a:lnTo>
                      <a:pt x="76" y="16"/>
                    </a:lnTo>
                    <a:lnTo>
                      <a:pt x="73" y="14"/>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935" name="Freeform 287"/>
              <p:cNvSpPr>
                <a:spLocks/>
              </p:cNvSpPr>
              <p:nvPr/>
            </p:nvSpPr>
            <p:spPr bwMode="auto">
              <a:xfrm>
                <a:off x="2907507" y="3781425"/>
                <a:ext cx="15875" cy="15875"/>
              </a:xfrm>
              <a:custGeom>
                <a:avLst/>
                <a:gdLst/>
                <a:ahLst/>
                <a:cxnLst>
                  <a:cxn ang="0">
                    <a:pos x="10" y="3"/>
                  </a:cxn>
                  <a:cxn ang="0">
                    <a:pos x="10" y="0"/>
                  </a:cxn>
                  <a:cxn ang="0">
                    <a:pos x="6" y="0"/>
                  </a:cxn>
                  <a:cxn ang="0">
                    <a:pos x="5" y="0"/>
                  </a:cxn>
                  <a:cxn ang="0">
                    <a:pos x="0" y="1"/>
                  </a:cxn>
                  <a:cxn ang="0">
                    <a:pos x="0" y="10"/>
                  </a:cxn>
                  <a:cxn ang="0">
                    <a:pos x="3" y="10"/>
                  </a:cxn>
                  <a:cxn ang="0">
                    <a:pos x="6" y="7"/>
                  </a:cxn>
                  <a:cxn ang="0">
                    <a:pos x="10" y="3"/>
                  </a:cxn>
                </a:cxnLst>
                <a:rect l="0" t="0" r="r" b="b"/>
                <a:pathLst>
                  <a:path w="10" h="10">
                    <a:moveTo>
                      <a:pt x="10" y="3"/>
                    </a:moveTo>
                    <a:lnTo>
                      <a:pt x="10" y="0"/>
                    </a:lnTo>
                    <a:lnTo>
                      <a:pt x="6" y="0"/>
                    </a:lnTo>
                    <a:lnTo>
                      <a:pt x="5" y="0"/>
                    </a:lnTo>
                    <a:lnTo>
                      <a:pt x="0" y="1"/>
                    </a:lnTo>
                    <a:lnTo>
                      <a:pt x="0" y="10"/>
                    </a:lnTo>
                    <a:lnTo>
                      <a:pt x="3" y="10"/>
                    </a:lnTo>
                    <a:lnTo>
                      <a:pt x="6" y="7"/>
                    </a:lnTo>
                    <a:lnTo>
                      <a:pt x="10" y="3"/>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936" name="Freeform 288"/>
              <p:cNvSpPr>
                <a:spLocks/>
              </p:cNvSpPr>
              <p:nvPr/>
            </p:nvSpPr>
            <p:spPr bwMode="auto">
              <a:xfrm>
                <a:off x="3155157" y="4024313"/>
                <a:ext cx="53975" cy="41275"/>
              </a:xfrm>
              <a:custGeom>
                <a:avLst/>
                <a:gdLst/>
                <a:ahLst/>
                <a:cxnLst>
                  <a:cxn ang="0">
                    <a:pos x="14" y="0"/>
                  </a:cxn>
                  <a:cxn ang="0">
                    <a:pos x="17" y="2"/>
                  </a:cxn>
                  <a:cxn ang="0">
                    <a:pos x="24" y="5"/>
                  </a:cxn>
                  <a:cxn ang="0">
                    <a:pos x="26" y="7"/>
                  </a:cxn>
                  <a:cxn ang="0">
                    <a:pos x="31" y="5"/>
                  </a:cxn>
                  <a:cxn ang="0">
                    <a:pos x="33" y="7"/>
                  </a:cxn>
                  <a:cxn ang="0">
                    <a:pos x="34" y="10"/>
                  </a:cxn>
                  <a:cxn ang="0">
                    <a:pos x="29" y="19"/>
                  </a:cxn>
                  <a:cxn ang="0">
                    <a:pos x="21" y="26"/>
                  </a:cxn>
                  <a:cxn ang="0">
                    <a:pos x="14" y="22"/>
                  </a:cxn>
                  <a:cxn ang="0">
                    <a:pos x="7" y="20"/>
                  </a:cxn>
                  <a:cxn ang="0">
                    <a:pos x="2" y="15"/>
                  </a:cxn>
                  <a:cxn ang="0">
                    <a:pos x="0" y="12"/>
                  </a:cxn>
                  <a:cxn ang="0">
                    <a:pos x="2" y="3"/>
                  </a:cxn>
                  <a:cxn ang="0">
                    <a:pos x="10" y="0"/>
                  </a:cxn>
                  <a:cxn ang="0">
                    <a:pos x="12" y="0"/>
                  </a:cxn>
                  <a:cxn ang="0">
                    <a:pos x="14" y="0"/>
                  </a:cxn>
                </a:cxnLst>
                <a:rect l="0" t="0" r="r" b="b"/>
                <a:pathLst>
                  <a:path w="34" h="26">
                    <a:moveTo>
                      <a:pt x="14" y="0"/>
                    </a:moveTo>
                    <a:lnTo>
                      <a:pt x="17" y="2"/>
                    </a:lnTo>
                    <a:lnTo>
                      <a:pt x="24" y="5"/>
                    </a:lnTo>
                    <a:lnTo>
                      <a:pt x="26" y="7"/>
                    </a:lnTo>
                    <a:lnTo>
                      <a:pt x="31" y="5"/>
                    </a:lnTo>
                    <a:lnTo>
                      <a:pt x="33" y="7"/>
                    </a:lnTo>
                    <a:lnTo>
                      <a:pt x="34" y="10"/>
                    </a:lnTo>
                    <a:lnTo>
                      <a:pt x="29" y="19"/>
                    </a:lnTo>
                    <a:lnTo>
                      <a:pt x="21" y="26"/>
                    </a:lnTo>
                    <a:lnTo>
                      <a:pt x="14" y="22"/>
                    </a:lnTo>
                    <a:lnTo>
                      <a:pt x="7" y="20"/>
                    </a:lnTo>
                    <a:lnTo>
                      <a:pt x="2" y="15"/>
                    </a:lnTo>
                    <a:lnTo>
                      <a:pt x="0" y="12"/>
                    </a:lnTo>
                    <a:lnTo>
                      <a:pt x="2" y="3"/>
                    </a:lnTo>
                    <a:lnTo>
                      <a:pt x="10" y="0"/>
                    </a:lnTo>
                    <a:lnTo>
                      <a:pt x="12" y="0"/>
                    </a:lnTo>
                    <a:lnTo>
                      <a:pt x="14" y="0"/>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937" name="Freeform 289"/>
              <p:cNvSpPr>
                <a:spLocks/>
              </p:cNvSpPr>
              <p:nvPr/>
            </p:nvSpPr>
            <p:spPr bwMode="auto">
              <a:xfrm>
                <a:off x="2961482" y="5340350"/>
                <a:ext cx="38100" cy="23812"/>
              </a:xfrm>
              <a:custGeom>
                <a:avLst/>
                <a:gdLst/>
                <a:ahLst/>
                <a:cxnLst>
                  <a:cxn ang="0">
                    <a:pos x="5" y="3"/>
                  </a:cxn>
                  <a:cxn ang="0">
                    <a:pos x="8" y="1"/>
                  </a:cxn>
                  <a:cxn ang="0">
                    <a:pos x="14" y="0"/>
                  </a:cxn>
                  <a:cxn ang="0">
                    <a:pos x="19" y="0"/>
                  </a:cxn>
                  <a:cxn ang="0">
                    <a:pos x="24" y="0"/>
                  </a:cxn>
                  <a:cxn ang="0">
                    <a:pos x="24" y="1"/>
                  </a:cxn>
                  <a:cxn ang="0">
                    <a:pos x="24" y="3"/>
                  </a:cxn>
                  <a:cxn ang="0">
                    <a:pos x="19" y="8"/>
                  </a:cxn>
                  <a:cxn ang="0">
                    <a:pos x="10" y="10"/>
                  </a:cxn>
                  <a:cxn ang="0">
                    <a:pos x="7" y="13"/>
                  </a:cxn>
                  <a:cxn ang="0">
                    <a:pos x="3" y="15"/>
                  </a:cxn>
                  <a:cxn ang="0">
                    <a:pos x="2" y="15"/>
                  </a:cxn>
                  <a:cxn ang="0">
                    <a:pos x="0" y="15"/>
                  </a:cxn>
                  <a:cxn ang="0">
                    <a:pos x="0" y="10"/>
                  </a:cxn>
                  <a:cxn ang="0">
                    <a:pos x="2" y="6"/>
                  </a:cxn>
                  <a:cxn ang="0">
                    <a:pos x="5" y="3"/>
                  </a:cxn>
                </a:cxnLst>
                <a:rect l="0" t="0" r="r" b="b"/>
                <a:pathLst>
                  <a:path w="24" h="15">
                    <a:moveTo>
                      <a:pt x="5" y="3"/>
                    </a:moveTo>
                    <a:lnTo>
                      <a:pt x="8" y="1"/>
                    </a:lnTo>
                    <a:lnTo>
                      <a:pt x="14" y="0"/>
                    </a:lnTo>
                    <a:lnTo>
                      <a:pt x="19" y="0"/>
                    </a:lnTo>
                    <a:lnTo>
                      <a:pt x="24" y="0"/>
                    </a:lnTo>
                    <a:lnTo>
                      <a:pt x="24" y="1"/>
                    </a:lnTo>
                    <a:lnTo>
                      <a:pt x="24" y="3"/>
                    </a:lnTo>
                    <a:lnTo>
                      <a:pt x="19" y="8"/>
                    </a:lnTo>
                    <a:lnTo>
                      <a:pt x="10" y="10"/>
                    </a:lnTo>
                    <a:lnTo>
                      <a:pt x="7" y="13"/>
                    </a:lnTo>
                    <a:lnTo>
                      <a:pt x="3" y="15"/>
                    </a:lnTo>
                    <a:lnTo>
                      <a:pt x="2" y="15"/>
                    </a:lnTo>
                    <a:lnTo>
                      <a:pt x="0" y="15"/>
                    </a:lnTo>
                    <a:lnTo>
                      <a:pt x="0" y="10"/>
                    </a:lnTo>
                    <a:lnTo>
                      <a:pt x="2" y="6"/>
                    </a:lnTo>
                    <a:lnTo>
                      <a:pt x="5" y="3"/>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938" name="Freeform 290"/>
              <p:cNvSpPr>
                <a:spLocks/>
              </p:cNvSpPr>
              <p:nvPr/>
            </p:nvSpPr>
            <p:spPr bwMode="auto">
              <a:xfrm>
                <a:off x="2934494" y="5334000"/>
                <a:ext cx="31750" cy="26987"/>
              </a:xfrm>
              <a:custGeom>
                <a:avLst/>
                <a:gdLst/>
                <a:ahLst/>
                <a:cxnLst>
                  <a:cxn ang="0">
                    <a:pos x="7" y="5"/>
                  </a:cxn>
                  <a:cxn ang="0">
                    <a:pos x="3" y="2"/>
                  </a:cxn>
                  <a:cxn ang="0">
                    <a:pos x="3" y="0"/>
                  </a:cxn>
                  <a:cxn ang="0">
                    <a:pos x="12" y="0"/>
                  </a:cxn>
                  <a:cxn ang="0">
                    <a:pos x="20" y="0"/>
                  </a:cxn>
                  <a:cxn ang="0">
                    <a:pos x="20" y="2"/>
                  </a:cxn>
                  <a:cxn ang="0">
                    <a:pos x="20" y="5"/>
                  </a:cxn>
                  <a:cxn ang="0">
                    <a:pos x="10" y="10"/>
                  </a:cxn>
                  <a:cxn ang="0">
                    <a:pos x="1" y="17"/>
                  </a:cxn>
                  <a:cxn ang="0">
                    <a:pos x="0" y="16"/>
                  </a:cxn>
                  <a:cxn ang="0">
                    <a:pos x="3" y="10"/>
                  </a:cxn>
                  <a:cxn ang="0">
                    <a:pos x="7" y="5"/>
                  </a:cxn>
                </a:cxnLst>
                <a:rect l="0" t="0" r="r" b="b"/>
                <a:pathLst>
                  <a:path w="20" h="17">
                    <a:moveTo>
                      <a:pt x="7" y="5"/>
                    </a:moveTo>
                    <a:lnTo>
                      <a:pt x="3" y="2"/>
                    </a:lnTo>
                    <a:lnTo>
                      <a:pt x="3" y="0"/>
                    </a:lnTo>
                    <a:lnTo>
                      <a:pt x="12" y="0"/>
                    </a:lnTo>
                    <a:lnTo>
                      <a:pt x="20" y="0"/>
                    </a:lnTo>
                    <a:lnTo>
                      <a:pt x="20" y="2"/>
                    </a:lnTo>
                    <a:lnTo>
                      <a:pt x="20" y="5"/>
                    </a:lnTo>
                    <a:lnTo>
                      <a:pt x="10" y="10"/>
                    </a:lnTo>
                    <a:lnTo>
                      <a:pt x="1" y="17"/>
                    </a:lnTo>
                    <a:lnTo>
                      <a:pt x="0" y="16"/>
                    </a:lnTo>
                    <a:lnTo>
                      <a:pt x="3" y="10"/>
                    </a:lnTo>
                    <a:lnTo>
                      <a:pt x="7" y="5"/>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939" name="Freeform 291"/>
              <p:cNvSpPr>
                <a:spLocks/>
              </p:cNvSpPr>
              <p:nvPr/>
            </p:nvSpPr>
            <p:spPr bwMode="auto">
              <a:xfrm>
                <a:off x="2620169" y="5057775"/>
                <a:ext cx="19050" cy="47625"/>
              </a:xfrm>
              <a:custGeom>
                <a:avLst/>
                <a:gdLst/>
                <a:ahLst/>
                <a:cxnLst>
                  <a:cxn ang="0">
                    <a:pos x="0" y="16"/>
                  </a:cxn>
                  <a:cxn ang="0">
                    <a:pos x="0" y="13"/>
                  </a:cxn>
                  <a:cxn ang="0">
                    <a:pos x="2" y="7"/>
                  </a:cxn>
                  <a:cxn ang="0">
                    <a:pos x="2" y="2"/>
                  </a:cxn>
                  <a:cxn ang="0">
                    <a:pos x="5" y="0"/>
                  </a:cxn>
                  <a:cxn ang="0">
                    <a:pos x="10" y="2"/>
                  </a:cxn>
                  <a:cxn ang="0">
                    <a:pos x="12" y="9"/>
                  </a:cxn>
                  <a:cxn ang="0">
                    <a:pos x="10" y="13"/>
                  </a:cxn>
                  <a:cxn ang="0">
                    <a:pos x="10" y="14"/>
                  </a:cxn>
                  <a:cxn ang="0">
                    <a:pos x="10" y="30"/>
                  </a:cxn>
                  <a:cxn ang="0">
                    <a:pos x="5" y="30"/>
                  </a:cxn>
                  <a:cxn ang="0">
                    <a:pos x="0" y="26"/>
                  </a:cxn>
                  <a:cxn ang="0">
                    <a:pos x="0" y="23"/>
                  </a:cxn>
                  <a:cxn ang="0">
                    <a:pos x="0" y="18"/>
                  </a:cxn>
                  <a:cxn ang="0">
                    <a:pos x="0" y="16"/>
                  </a:cxn>
                </a:cxnLst>
                <a:rect l="0" t="0" r="r" b="b"/>
                <a:pathLst>
                  <a:path w="12" h="30">
                    <a:moveTo>
                      <a:pt x="0" y="16"/>
                    </a:moveTo>
                    <a:lnTo>
                      <a:pt x="0" y="13"/>
                    </a:lnTo>
                    <a:lnTo>
                      <a:pt x="2" y="7"/>
                    </a:lnTo>
                    <a:lnTo>
                      <a:pt x="2" y="2"/>
                    </a:lnTo>
                    <a:lnTo>
                      <a:pt x="5" y="0"/>
                    </a:lnTo>
                    <a:lnTo>
                      <a:pt x="10" y="2"/>
                    </a:lnTo>
                    <a:lnTo>
                      <a:pt x="12" y="9"/>
                    </a:lnTo>
                    <a:lnTo>
                      <a:pt x="10" y="13"/>
                    </a:lnTo>
                    <a:lnTo>
                      <a:pt x="10" y="14"/>
                    </a:lnTo>
                    <a:lnTo>
                      <a:pt x="10" y="30"/>
                    </a:lnTo>
                    <a:lnTo>
                      <a:pt x="5" y="30"/>
                    </a:lnTo>
                    <a:lnTo>
                      <a:pt x="0" y="26"/>
                    </a:lnTo>
                    <a:lnTo>
                      <a:pt x="0" y="23"/>
                    </a:lnTo>
                    <a:lnTo>
                      <a:pt x="0" y="18"/>
                    </a:lnTo>
                    <a:lnTo>
                      <a:pt x="0" y="16"/>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940" name="Freeform 292"/>
              <p:cNvSpPr>
                <a:spLocks/>
              </p:cNvSpPr>
              <p:nvPr/>
            </p:nvSpPr>
            <p:spPr bwMode="auto">
              <a:xfrm>
                <a:off x="2453482" y="3743325"/>
                <a:ext cx="1069975" cy="1722437"/>
              </a:xfrm>
              <a:custGeom>
                <a:avLst/>
                <a:gdLst/>
                <a:ahLst/>
                <a:cxnLst>
                  <a:cxn ang="0">
                    <a:pos x="52" y="79"/>
                  </a:cxn>
                  <a:cxn ang="0">
                    <a:pos x="65" y="55"/>
                  </a:cxn>
                  <a:cxn ang="0">
                    <a:pos x="86" y="22"/>
                  </a:cxn>
                  <a:cxn ang="0">
                    <a:pos x="143" y="0"/>
                  </a:cxn>
                  <a:cxn ang="0">
                    <a:pos x="139" y="41"/>
                  </a:cxn>
                  <a:cxn ang="0">
                    <a:pos x="158" y="13"/>
                  </a:cxn>
                  <a:cxn ang="0">
                    <a:pos x="191" y="22"/>
                  </a:cxn>
                  <a:cxn ang="0">
                    <a:pos x="234" y="32"/>
                  </a:cxn>
                  <a:cxn ang="0">
                    <a:pos x="272" y="24"/>
                  </a:cxn>
                  <a:cxn ang="0">
                    <a:pos x="313" y="56"/>
                  </a:cxn>
                  <a:cxn ang="0">
                    <a:pos x="344" y="87"/>
                  </a:cxn>
                  <a:cxn ang="0">
                    <a:pos x="409" y="101"/>
                  </a:cxn>
                  <a:cxn ang="0">
                    <a:pos x="442" y="134"/>
                  </a:cxn>
                  <a:cxn ang="0">
                    <a:pos x="437" y="177"/>
                  </a:cxn>
                  <a:cxn ang="0">
                    <a:pos x="463" y="208"/>
                  </a:cxn>
                  <a:cxn ang="0">
                    <a:pos x="507" y="192"/>
                  </a:cxn>
                  <a:cxn ang="0">
                    <a:pos x="538" y="218"/>
                  </a:cxn>
                  <a:cxn ang="0">
                    <a:pos x="616" y="227"/>
                  </a:cxn>
                  <a:cxn ang="0">
                    <a:pos x="671" y="261"/>
                  </a:cxn>
                  <a:cxn ang="0">
                    <a:pos x="642" y="345"/>
                  </a:cxn>
                  <a:cxn ang="0">
                    <a:pos x="614" y="395"/>
                  </a:cxn>
                  <a:cxn ang="0">
                    <a:pos x="604" y="447"/>
                  </a:cxn>
                  <a:cxn ang="0">
                    <a:pos x="571" y="510"/>
                  </a:cxn>
                  <a:cxn ang="0">
                    <a:pos x="509" y="533"/>
                  </a:cxn>
                  <a:cxn ang="0">
                    <a:pos x="475" y="602"/>
                  </a:cxn>
                  <a:cxn ang="0">
                    <a:pos x="433" y="655"/>
                  </a:cxn>
                  <a:cxn ang="0">
                    <a:pos x="368" y="706"/>
                  </a:cxn>
                  <a:cxn ang="0">
                    <a:pos x="342" y="710"/>
                  </a:cxn>
                  <a:cxn ang="0">
                    <a:pos x="349" y="758"/>
                  </a:cxn>
                  <a:cxn ang="0">
                    <a:pos x="282" y="777"/>
                  </a:cxn>
                  <a:cxn ang="0">
                    <a:pos x="277" y="811"/>
                  </a:cxn>
                  <a:cxn ang="0">
                    <a:pos x="237" y="822"/>
                  </a:cxn>
                  <a:cxn ang="0">
                    <a:pos x="260" y="839"/>
                  </a:cxn>
                  <a:cxn ang="0">
                    <a:pos x="237" y="861"/>
                  </a:cxn>
                  <a:cxn ang="0">
                    <a:pos x="217" y="918"/>
                  </a:cxn>
                  <a:cxn ang="0">
                    <a:pos x="205" y="961"/>
                  </a:cxn>
                  <a:cxn ang="0">
                    <a:pos x="186" y="1014"/>
                  </a:cxn>
                  <a:cxn ang="0">
                    <a:pos x="229" y="1068"/>
                  </a:cxn>
                  <a:cxn ang="0">
                    <a:pos x="201" y="1083"/>
                  </a:cxn>
                  <a:cxn ang="0">
                    <a:pos x="169" y="1071"/>
                  </a:cxn>
                  <a:cxn ang="0">
                    <a:pos x="132" y="1050"/>
                  </a:cxn>
                  <a:cxn ang="0">
                    <a:pos x="107" y="1026"/>
                  </a:cxn>
                  <a:cxn ang="0">
                    <a:pos x="105" y="1000"/>
                  </a:cxn>
                  <a:cxn ang="0">
                    <a:pos x="91" y="954"/>
                  </a:cxn>
                  <a:cxn ang="0">
                    <a:pos x="96" y="904"/>
                  </a:cxn>
                  <a:cxn ang="0">
                    <a:pos x="127" y="823"/>
                  </a:cxn>
                  <a:cxn ang="0">
                    <a:pos x="115" y="789"/>
                  </a:cxn>
                  <a:cxn ang="0">
                    <a:pos x="115" y="767"/>
                  </a:cxn>
                  <a:cxn ang="0">
                    <a:pos x="138" y="715"/>
                  </a:cxn>
                  <a:cxn ang="0">
                    <a:pos x="151" y="595"/>
                  </a:cxn>
                  <a:cxn ang="0">
                    <a:pos x="162" y="538"/>
                  </a:cxn>
                  <a:cxn ang="0">
                    <a:pos x="165" y="498"/>
                  </a:cxn>
                  <a:cxn ang="0">
                    <a:pos x="129" y="428"/>
                  </a:cxn>
                  <a:cxn ang="0">
                    <a:pos x="74" y="393"/>
                  </a:cxn>
                  <a:cxn ang="0">
                    <a:pos x="40" y="311"/>
                  </a:cxn>
                  <a:cxn ang="0">
                    <a:pos x="14" y="277"/>
                  </a:cxn>
                  <a:cxn ang="0">
                    <a:pos x="17" y="216"/>
                  </a:cxn>
                  <a:cxn ang="0">
                    <a:pos x="17" y="170"/>
                  </a:cxn>
                  <a:cxn ang="0">
                    <a:pos x="55" y="132"/>
                  </a:cxn>
                </a:cxnLst>
                <a:rect l="0" t="0" r="r" b="b"/>
                <a:pathLst>
                  <a:path w="674" h="1085">
                    <a:moveTo>
                      <a:pt x="57" y="118"/>
                    </a:moveTo>
                    <a:lnTo>
                      <a:pt x="57" y="115"/>
                    </a:lnTo>
                    <a:lnTo>
                      <a:pt x="55" y="108"/>
                    </a:lnTo>
                    <a:lnTo>
                      <a:pt x="53" y="103"/>
                    </a:lnTo>
                    <a:lnTo>
                      <a:pt x="55" y="96"/>
                    </a:lnTo>
                    <a:lnTo>
                      <a:pt x="57" y="91"/>
                    </a:lnTo>
                    <a:lnTo>
                      <a:pt x="52" y="79"/>
                    </a:lnTo>
                    <a:lnTo>
                      <a:pt x="48" y="72"/>
                    </a:lnTo>
                    <a:lnTo>
                      <a:pt x="53" y="63"/>
                    </a:lnTo>
                    <a:lnTo>
                      <a:pt x="60" y="58"/>
                    </a:lnTo>
                    <a:lnTo>
                      <a:pt x="62" y="58"/>
                    </a:lnTo>
                    <a:lnTo>
                      <a:pt x="65" y="58"/>
                    </a:lnTo>
                    <a:lnTo>
                      <a:pt x="65" y="56"/>
                    </a:lnTo>
                    <a:lnTo>
                      <a:pt x="65" y="55"/>
                    </a:lnTo>
                    <a:lnTo>
                      <a:pt x="67" y="53"/>
                    </a:lnTo>
                    <a:lnTo>
                      <a:pt x="69" y="53"/>
                    </a:lnTo>
                    <a:lnTo>
                      <a:pt x="71" y="46"/>
                    </a:lnTo>
                    <a:lnTo>
                      <a:pt x="77" y="43"/>
                    </a:lnTo>
                    <a:lnTo>
                      <a:pt x="79" y="36"/>
                    </a:lnTo>
                    <a:lnTo>
                      <a:pt x="83" y="31"/>
                    </a:lnTo>
                    <a:lnTo>
                      <a:pt x="86" y="22"/>
                    </a:lnTo>
                    <a:lnTo>
                      <a:pt x="96" y="19"/>
                    </a:lnTo>
                    <a:lnTo>
                      <a:pt x="103" y="15"/>
                    </a:lnTo>
                    <a:lnTo>
                      <a:pt x="112" y="13"/>
                    </a:lnTo>
                    <a:lnTo>
                      <a:pt x="119" y="10"/>
                    </a:lnTo>
                    <a:lnTo>
                      <a:pt x="129" y="8"/>
                    </a:lnTo>
                    <a:lnTo>
                      <a:pt x="136" y="3"/>
                    </a:lnTo>
                    <a:lnTo>
                      <a:pt x="143" y="0"/>
                    </a:lnTo>
                    <a:lnTo>
                      <a:pt x="146" y="1"/>
                    </a:lnTo>
                    <a:lnTo>
                      <a:pt x="148" y="5"/>
                    </a:lnTo>
                    <a:lnTo>
                      <a:pt x="144" y="10"/>
                    </a:lnTo>
                    <a:lnTo>
                      <a:pt x="143" y="12"/>
                    </a:lnTo>
                    <a:lnTo>
                      <a:pt x="139" y="22"/>
                    </a:lnTo>
                    <a:lnTo>
                      <a:pt x="138" y="32"/>
                    </a:lnTo>
                    <a:lnTo>
                      <a:pt x="139" y="41"/>
                    </a:lnTo>
                    <a:lnTo>
                      <a:pt x="146" y="48"/>
                    </a:lnTo>
                    <a:lnTo>
                      <a:pt x="148" y="43"/>
                    </a:lnTo>
                    <a:lnTo>
                      <a:pt x="151" y="39"/>
                    </a:lnTo>
                    <a:lnTo>
                      <a:pt x="148" y="31"/>
                    </a:lnTo>
                    <a:lnTo>
                      <a:pt x="144" y="24"/>
                    </a:lnTo>
                    <a:lnTo>
                      <a:pt x="148" y="15"/>
                    </a:lnTo>
                    <a:lnTo>
                      <a:pt x="158" y="13"/>
                    </a:lnTo>
                    <a:lnTo>
                      <a:pt x="170" y="13"/>
                    </a:lnTo>
                    <a:lnTo>
                      <a:pt x="163" y="8"/>
                    </a:lnTo>
                    <a:lnTo>
                      <a:pt x="160" y="5"/>
                    </a:lnTo>
                    <a:lnTo>
                      <a:pt x="170" y="5"/>
                    </a:lnTo>
                    <a:lnTo>
                      <a:pt x="177" y="13"/>
                    </a:lnTo>
                    <a:lnTo>
                      <a:pt x="191" y="17"/>
                    </a:lnTo>
                    <a:lnTo>
                      <a:pt x="191" y="22"/>
                    </a:lnTo>
                    <a:lnTo>
                      <a:pt x="196" y="25"/>
                    </a:lnTo>
                    <a:lnTo>
                      <a:pt x="203" y="25"/>
                    </a:lnTo>
                    <a:lnTo>
                      <a:pt x="212" y="25"/>
                    </a:lnTo>
                    <a:lnTo>
                      <a:pt x="218" y="25"/>
                    </a:lnTo>
                    <a:lnTo>
                      <a:pt x="224" y="25"/>
                    </a:lnTo>
                    <a:lnTo>
                      <a:pt x="227" y="31"/>
                    </a:lnTo>
                    <a:lnTo>
                      <a:pt x="234" y="32"/>
                    </a:lnTo>
                    <a:lnTo>
                      <a:pt x="244" y="29"/>
                    </a:lnTo>
                    <a:lnTo>
                      <a:pt x="249" y="25"/>
                    </a:lnTo>
                    <a:lnTo>
                      <a:pt x="256" y="24"/>
                    </a:lnTo>
                    <a:lnTo>
                      <a:pt x="263" y="22"/>
                    </a:lnTo>
                    <a:lnTo>
                      <a:pt x="272" y="22"/>
                    </a:lnTo>
                    <a:lnTo>
                      <a:pt x="277" y="24"/>
                    </a:lnTo>
                    <a:lnTo>
                      <a:pt x="272" y="24"/>
                    </a:lnTo>
                    <a:lnTo>
                      <a:pt x="268" y="25"/>
                    </a:lnTo>
                    <a:lnTo>
                      <a:pt x="268" y="29"/>
                    </a:lnTo>
                    <a:lnTo>
                      <a:pt x="279" y="36"/>
                    </a:lnTo>
                    <a:lnTo>
                      <a:pt x="291" y="39"/>
                    </a:lnTo>
                    <a:lnTo>
                      <a:pt x="296" y="46"/>
                    </a:lnTo>
                    <a:lnTo>
                      <a:pt x="298" y="56"/>
                    </a:lnTo>
                    <a:lnTo>
                      <a:pt x="313" y="56"/>
                    </a:lnTo>
                    <a:lnTo>
                      <a:pt x="318" y="60"/>
                    </a:lnTo>
                    <a:lnTo>
                      <a:pt x="323" y="63"/>
                    </a:lnTo>
                    <a:lnTo>
                      <a:pt x="327" y="68"/>
                    </a:lnTo>
                    <a:lnTo>
                      <a:pt x="332" y="77"/>
                    </a:lnTo>
                    <a:lnTo>
                      <a:pt x="335" y="79"/>
                    </a:lnTo>
                    <a:lnTo>
                      <a:pt x="341" y="81"/>
                    </a:lnTo>
                    <a:lnTo>
                      <a:pt x="344" y="87"/>
                    </a:lnTo>
                    <a:lnTo>
                      <a:pt x="354" y="91"/>
                    </a:lnTo>
                    <a:lnTo>
                      <a:pt x="366" y="93"/>
                    </a:lnTo>
                    <a:lnTo>
                      <a:pt x="378" y="94"/>
                    </a:lnTo>
                    <a:lnTo>
                      <a:pt x="392" y="94"/>
                    </a:lnTo>
                    <a:lnTo>
                      <a:pt x="399" y="98"/>
                    </a:lnTo>
                    <a:lnTo>
                      <a:pt x="409" y="101"/>
                    </a:lnTo>
                    <a:lnTo>
                      <a:pt x="409" y="101"/>
                    </a:lnTo>
                    <a:lnTo>
                      <a:pt x="411" y="101"/>
                    </a:lnTo>
                    <a:lnTo>
                      <a:pt x="416" y="103"/>
                    </a:lnTo>
                    <a:lnTo>
                      <a:pt x="425" y="110"/>
                    </a:lnTo>
                    <a:lnTo>
                      <a:pt x="430" y="115"/>
                    </a:lnTo>
                    <a:lnTo>
                      <a:pt x="439" y="120"/>
                    </a:lnTo>
                    <a:lnTo>
                      <a:pt x="439" y="125"/>
                    </a:lnTo>
                    <a:lnTo>
                      <a:pt x="442" y="134"/>
                    </a:lnTo>
                    <a:lnTo>
                      <a:pt x="445" y="141"/>
                    </a:lnTo>
                    <a:lnTo>
                      <a:pt x="449" y="149"/>
                    </a:lnTo>
                    <a:lnTo>
                      <a:pt x="452" y="153"/>
                    </a:lnTo>
                    <a:lnTo>
                      <a:pt x="457" y="158"/>
                    </a:lnTo>
                    <a:lnTo>
                      <a:pt x="449" y="163"/>
                    </a:lnTo>
                    <a:lnTo>
                      <a:pt x="442" y="170"/>
                    </a:lnTo>
                    <a:lnTo>
                      <a:pt x="437" y="177"/>
                    </a:lnTo>
                    <a:lnTo>
                      <a:pt x="435" y="189"/>
                    </a:lnTo>
                    <a:lnTo>
                      <a:pt x="437" y="192"/>
                    </a:lnTo>
                    <a:lnTo>
                      <a:pt x="442" y="194"/>
                    </a:lnTo>
                    <a:lnTo>
                      <a:pt x="447" y="199"/>
                    </a:lnTo>
                    <a:lnTo>
                      <a:pt x="451" y="206"/>
                    </a:lnTo>
                    <a:lnTo>
                      <a:pt x="463" y="206"/>
                    </a:lnTo>
                    <a:lnTo>
                      <a:pt x="463" y="208"/>
                    </a:lnTo>
                    <a:lnTo>
                      <a:pt x="464" y="211"/>
                    </a:lnTo>
                    <a:lnTo>
                      <a:pt x="468" y="208"/>
                    </a:lnTo>
                    <a:lnTo>
                      <a:pt x="471" y="206"/>
                    </a:lnTo>
                    <a:lnTo>
                      <a:pt x="478" y="192"/>
                    </a:lnTo>
                    <a:lnTo>
                      <a:pt x="490" y="187"/>
                    </a:lnTo>
                    <a:lnTo>
                      <a:pt x="497" y="187"/>
                    </a:lnTo>
                    <a:lnTo>
                      <a:pt x="507" y="192"/>
                    </a:lnTo>
                    <a:lnTo>
                      <a:pt x="516" y="196"/>
                    </a:lnTo>
                    <a:lnTo>
                      <a:pt x="525" y="201"/>
                    </a:lnTo>
                    <a:lnTo>
                      <a:pt x="530" y="203"/>
                    </a:lnTo>
                    <a:lnTo>
                      <a:pt x="533" y="206"/>
                    </a:lnTo>
                    <a:lnTo>
                      <a:pt x="533" y="211"/>
                    </a:lnTo>
                    <a:lnTo>
                      <a:pt x="535" y="218"/>
                    </a:lnTo>
                    <a:lnTo>
                      <a:pt x="538" y="218"/>
                    </a:lnTo>
                    <a:lnTo>
                      <a:pt x="543" y="215"/>
                    </a:lnTo>
                    <a:lnTo>
                      <a:pt x="549" y="213"/>
                    </a:lnTo>
                    <a:lnTo>
                      <a:pt x="561" y="216"/>
                    </a:lnTo>
                    <a:lnTo>
                      <a:pt x="573" y="222"/>
                    </a:lnTo>
                    <a:lnTo>
                      <a:pt x="592" y="218"/>
                    </a:lnTo>
                    <a:lnTo>
                      <a:pt x="604" y="222"/>
                    </a:lnTo>
                    <a:lnTo>
                      <a:pt x="616" y="227"/>
                    </a:lnTo>
                    <a:lnTo>
                      <a:pt x="619" y="232"/>
                    </a:lnTo>
                    <a:lnTo>
                      <a:pt x="626" y="240"/>
                    </a:lnTo>
                    <a:lnTo>
                      <a:pt x="635" y="246"/>
                    </a:lnTo>
                    <a:lnTo>
                      <a:pt x="643" y="251"/>
                    </a:lnTo>
                    <a:lnTo>
                      <a:pt x="652" y="251"/>
                    </a:lnTo>
                    <a:lnTo>
                      <a:pt x="662" y="252"/>
                    </a:lnTo>
                    <a:lnTo>
                      <a:pt x="671" y="261"/>
                    </a:lnTo>
                    <a:lnTo>
                      <a:pt x="674" y="277"/>
                    </a:lnTo>
                    <a:lnTo>
                      <a:pt x="672" y="289"/>
                    </a:lnTo>
                    <a:lnTo>
                      <a:pt x="671" y="299"/>
                    </a:lnTo>
                    <a:lnTo>
                      <a:pt x="666" y="307"/>
                    </a:lnTo>
                    <a:lnTo>
                      <a:pt x="662" y="316"/>
                    </a:lnTo>
                    <a:lnTo>
                      <a:pt x="652" y="330"/>
                    </a:lnTo>
                    <a:lnTo>
                      <a:pt x="642" y="345"/>
                    </a:lnTo>
                    <a:lnTo>
                      <a:pt x="636" y="349"/>
                    </a:lnTo>
                    <a:lnTo>
                      <a:pt x="633" y="356"/>
                    </a:lnTo>
                    <a:lnTo>
                      <a:pt x="624" y="363"/>
                    </a:lnTo>
                    <a:lnTo>
                      <a:pt x="617" y="369"/>
                    </a:lnTo>
                    <a:lnTo>
                      <a:pt x="612" y="375"/>
                    </a:lnTo>
                    <a:lnTo>
                      <a:pt x="612" y="385"/>
                    </a:lnTo>
                    <a:lnTo>
                      <a:pt x="614" y="395"/>
                    </a:lnTo>
                    <a:lnTo>
                      <a:pt x="616" y="405"/>
                    </a:lnTo>
                    <a:lnTo>
                      <a:pt x="614" y="418"/>
                    </a:lnTo>
                    <a:lnTo>
                      <a:pt x="614" y="430"/>
                    </a:lnTo>
                    <a:lnTo>
                      <a:pt x="612" y="431"/>
                    </a:lnTo>
                    <a:lnTo>
                      <a:pt x="611" y="435"/>
                    </a:lnTo>
                    <a:lnTo>
                      <a:pt x="605" y="440"/>
                    </a:lnTo>
                    <a:lnTo>
                      <a:pt x="604" y="447"/>
                    </a:lnTo>
                    <a:lnTo>
                      <a:pt x="602" y="455"/>
                    </a:lnTo>
                    <a:lnTo>
                      <a:pt x="602" y="464"/>
                    </a:lnTo>
                    <a:lnTo>
                      <a:pt x="592" y="478"/>
                    </a:lnTo>
                    <a:lnTo>
                      <a:pt x="583" y="491"/>
                    </a:lnTo>
                    <a:lnTo>
                      <a:pt x="581" y="497"/>
                    </a:lnTo>
                    <a:lnTo>
                      <a:pt x="581" y="502"/>
                    </a:lnTo>
                    <a:lnTo>
                      <a:pt x="571" y="510"/>
                    </a:lnTo>
                    <a:lnTo>
                      <a:pt x="559" y="516"/>
                    </a:lnTo>
                    <a:lnTo>
                      <a:pt x="545" y="516"/>
                    </a:lnTo>
                    <a:lnTo>
                      <a:pt x="535" y="519"/>
                    </a:lnTo>
                    <a:lnTo>
                      <a:pt x="530" y="521"/>
                    </a:lnTo>
                    <a:lnTo>
                      <a:pt x="528" y="524"/>
                    </a:lnTo>
                    <a:lnTo>
                      <a:pt x="518" y="529"/>
                    </a:lnTo>
                    <a:lnTo>
                      <a:pt x="509" y="533"/>
                    </a:lnTo>
                    <a:lnTo>
                      <a:pt x="500" y="534"/>
                    </a:lnTo>
                    <a:lnTo>
                      <a:pt x="495" y="543"/>
                    </a:lnTo>
                    <a:lnTo>
                      <a:pt x="487" y="548"/>
                    </a:lnTo>
                    <a:lnTo>
                      <a:pt x="480" y="553"/>
                    </a:lnTo>
                    <a:lnTo>
                      <a:pt x="475" y="564"/>
                    </a:lnTo>
                    <a:lnTo>
                      <a:pt x="475" y="577"/>
                    </a:lnTo>
                    <a:lnTo>
                      <a:pt x="475" y="602"/>
                    </a:lnTo>
                    <a:lnTo>
                      <a:pt x="461" y="610"/>
                    </a:lnTo>
                    <a:lnTo>
                      <a:pt x="454" y="626"/>
                    </a:lnTo>
                    <a:lnTo>
                      <a:pt x="454" y="626"/>
                    </a:lnTo>
                    <a:lnTo>
                      <a:pt x="451" y="632"/>
                    </a:lnTo>
                    <a:lnTo>
                      <a:pt x="447" y="641"/>
                    </a:lnTo>
                    <a:lnTo>
                      <a:pt x="439" y="648"/>
                    </a:lnTo>
                    <a:lnTo>
                      <a:pt x="433" y="655"/>
                    </a:lnTo>
                    <a:lnTo>
                      <a:pt x="425" y="660"/>
                    </a:lnTo>
                    <a:lnTo>
                      <a:pt x="420" y="670"/>
                    </a:lnTo>
                    <a:lnTo>
                      <a:pt x="413" y="682"/>
                    </a:lnTo>
                    <a:lnTo>
                      <a:pt x="406" y="694"/>
                    </a:lnTo>
                    <a:lnTo>
                      <a:pt x="396" y="705"/>
                    </a:lnTo>
                    <a:lnTo>
                      <a:pt x="382" y="710"/>
                    </a:lnTo>
                    <a:lnTo>
                      <a:pt x="368" y="706"/>
                    </a:lnTo>
                    <a:lnTo>
                      <a:pt x="359" y="705"/>
                    </a:lnTo>
                    <a:lnTo>
                      <a:pt x="347" y="701"/>
                    </a:lnTo>
                    <a:lnTo>
                      <a:pt x="337" y="700"/>
                    </a:lnTo>
                    <a:lnTo>
                      <a:pt x="334" y="700"/>
                    </a:lnTo>
                    <a:lnTo>
                      <a:pt x="334" y="701"/>
                    </a:lnTo>
                    <a:lnTo>
                      <a:pt x="337" y="706"/>
                    </a:lnTo>
                    <a:lnTo>
                      <a:pt x="342" y="710"/>
                    </a:lnTo>
                    <a:lnTo>
                      <a:pt x="346" y="717"/>
                    </a:lnTo>
                    <a:lnTo>
                      <a:pt x="349" y="725"/>
                    </a:lnTo>
                    <a:lnTo>
                      <a:pt x="353" y="730"/>
                    </a:lnTo>
                    <a:lnTo>
                      <a:pt x="358" y="737"/>
                    </a:lnTo>
                    <a:lnTo>
                      <a:pt x="356" y="744"/>
                    </a:lnTo>
                    <a:lnTo>
                      <a:pt x="356" y="751"/>
                    </a:lnTo>
                    <a:lnTo>
                      <a:pt x="349" y="758"/>
                    </a:lnTo>
                    <a:lnTo>
                      <a:pt x="342" y="767"/>
                    </a:lnTo>
                    <a:lnTo>
                      <a:pt x="327" y="772"/>
                    </a:lnTo>
                    <a:lnTo>
                      <a:pt x="311" y="777"/>
                    </a:lnTo>
                    <a:lnTo>
                      <a:pt x="303" y="775"/>
                    </a:lnTo>
                    <a:lnTo>
                      <a:pt x="294" y="775"/>
                    </a:lnTo>
                    <a:lnTo>
                      <a:pt x="286" y="775"/>
                    </a:lnTo>
                    <a:lnTo>
                      <a:pt x="282" y="777"/>
                    </a:lnTo>
                    <a:lnTo>
                      <a:pt x="277" y="782"/>
                    </a:lnTo>
                    <a:lnTo>
                      <a:pt x="277" y="791"/>
                    </a:lnTo>
                    <a:lnTo>
                      <a:pt x="277" y="798"/>
                    </a:lnTo>
                    <a:lnTo>
                      <a:pt x="277" y="806"/>
                    </a:lnTo>
                    <a:lnTo>
                      <a:pt x="277" y="806"/>
                    </a:lnTo>
                    <a:lnTo>
                      <a:pt x="277" y="808"/>
                    </a:lnTo>
                    <a:lnTo>
                      <a:pt x="277" y="811"/>
                    </a:lnTo>
                    <a:lnTo>
                      <a:pt x="272" y="815"/>
                    </a:lnTo>
                    <a:lnTo>
                      <a:pt x="265" y="818"/>
                    </a:lnTo>
                    <a:lnTo>
                      <a:pt x="253" y="815"/>
                    </a:lnTo>
                    <a:lnTo>
                      <a:pt x="243" y="811"/>
                    </a:lnTo>
                    <a:lnTo>
                      <a:pt x="237" y="813"/>
                    </a:lnTo>
                    <a:lnTo>
                      <a:pt x="237" y="816"/>
                    </a:lnTo>
                    <a:lnTo>
                      <a:pt x="237" y="822"/>
                    </a:lnTo>
                    <a:lnTo>
                      <a:pt x="239" y="828"/>
                    </a:lnTo>
                    <a:lnTo>
                      <a:pt x="243" y="834"/>
                    </a:lnTo>
                    <a:lnTo>
                      <a:pt x="248" y="837"/>
                    </a:lnTo>
                    <a:lnTo>
                      <a:pt x="251" y="835"/>
                    </a:lnTo>
                    <a:lnTo>
                      <a:pt x="255" y="834"/>
                    </a:lnTo>
                    <a:lnTo>
                      <a:pt x="256" y="835"/>
                    </a:lnTo>
                    <a:lnTo>
                      <a:pt x="260" y="839"/>
                    </a:lnTo>
                    <a:lnTo>
                      <a:pt x="256" y="842"/>
                    </a:lnTo>
                    <a:lnTo>
                      <a:pt x="255" y="846"/>
                    </a:lnTo>
                    <a:lnTo>
                      <a:pt x="246" y="842"/>
                    </a:lnTo>
                    <a:lnTo>
                      <a:pt x="241" y="841"/>
                    </a:lnTo>
                    <a:lnTo>
                      <a:pt x="243" y="846"/>
                    </a:lnTo>
                    <a:lnTo>
                      <a:pt x="248" y="847"/>
                    </a:lnTo>
                    <a:lnTo>
                      <a:pt x="237" y="861"/>
                    </a:lnTo>
                    <a:lnTo>
                      <a:pt x="234" y="878"/>
                    </a:lnTo>
                    <a:lnTo>
                      <a:pt x="227" y="884"/>
                    </a:lnTo>
                    <a:lnTo>
                      <a:pt x="220" y="885"/>
                    </a:lnTo>
                    <a:lnTo>
                      <a:pt x="210" y="890"/>
                    </a:lnTo>
                    <a:lnTo>
                      <a:pt x="206" y="904"/>
                    </a:lnTo>
                    <a:lnTo>
                      <a:pt x="208" y="913"/>
                    </a:lnTo>
                    <a:lnTo>
                      <a:pt x="217" y="918"/>
                    </a:lnTo>
                    <a:lnTo>
                      <a:pt x="224" y="921"/>
                    </a:lnTo>
                    <a:lnTo>
                      <a:pt x="229" y="932"/>
                    </a:lnTo>
                    <a:lnTo>
                      <a:pt x="225" y="939"/>
                    </a:lnTo>
                    <a:lnTo>
                      <a:pt x="220" y="945"/>
                    </a:lnTo>
                    <a:lnTo>
                      <a:pt x="213" y="949"/>
                    </a:lnTo>
                    <a:lnTo>
                      <a:pt x="208" y="954"/>
                    </a:lnTo>
                    <a:lnTo>
                      <a:pt x="205" y="961"/>
                    </a:lnTo>
                    <a:lnTo>
                      <a:pt x="203" y="971"/>
                    </a:lnTo>
                    <a:lnTo>
                      <a:pt x="194" y="976"/>
                    </a:lnTo>
                    <a:lnTo>
                      <a:pt x="187" y="980"/>
                    </a:lnTo>
                    <a:lnTo>
                      <a:pt x="181" y="990"/>
                    </a:lnTo>
                    <a:lnTo>
                      <a:pt x="179" y="1004"/>
                    </a:lnTo>
                    <a:lnTo>
                      <a:pt x="181" y="1009"/>
                    </a:lnTo>
                    <a:lnTo>
                      <a:pt x="186" y="1014"/>
                    </a:lnTo>
                    <a:lnTo>
                      <a:pt x="189" y="1019"/>
                    </a:lnTo>
                    <a:lnTo>
                      <a:pt x="193" y="1031"/>
                    </a:lnTo>
                    <a:lnTo>
                      <a:pt x="196" y="1042"/>
                    </a:lnTo>
                    <a:lnTo>
                      <a:pt x="201" y="1050"/>
                    </a:lnTo>
                    <a:lnTo>
                      <a:pt x="208" y="1055"/>
                    </a:lnTo>
                    <a:lnTo>
                      <a:pt x="218" y="1062"/>
                    </a:lnTo>
                    <a:lnTo>
                      <a:pt x="229" y="1068"/>
                    </a:lnTo>
                    <a:lnTo>
                      <a:pt x="239" y="1073"/>
                    </a:lnTo>
                    <a:lnTo>
                      <a:pt x="236" y="1073"/>
                    </a:lnTo>
                    <a:lnTo>
                      <a:pt x="232" y="1073"/>
                    </a:lnTo>
                    <a:lnTo>
                      <a:pt x="217" y="1078"/>
                    </a:lnTo>
                    <a:lnTo>
                      <a:pt x="206" y="1083"/>
                    </a:lnTo>
                    <a:lnTo>
                      <a:pt x="203" y="1083"/>
                    </a:lnTo>
                    <a:lnTo>
                      <a:pt x="201" y="1083"/>
                    </a:lnTo>
                    <a:lnTo>
                      <a:pt x="198" y="1083"/>
                    </a:lnTo>
                    <a:lnTo>
                      <a:pt x="196" y="1085"/>
                    </a:lnTo>
                    <a:lnTo>
                      <a:pt x="189" y="1085"/>
                    </a:lnTo>
                    <a:lnTo>
                      <a:pt x="182" y="1085"/>
                    </a:lnTo>
                    <a:lnTo>
                      <a:pt x="174" y="1081"/>
                    </a:lnTo>
                    <a:lnTo>
                      <a:pt x="172" y="1076"/>
                    </a:lnTo>
                    <a:lnTo>
                      <a:pt x="169" y="1071"/>
                    </a:lnTo>
                    <a:lnTo>
                      <a:pt x="167" y="1069"/>
                    </a:lnTo>
                    <a:lnTo>
                      <a:pt x="153" y="1064"/>
                    </a:lnTo>
                    <a:lnTo>
                      <a:pt x="148" y="1057"/>
                    </a:lnTo>
                    <a:lnTo>
                      <a:pt x="141" y="1057"/>
                    </a:lnTo>
                    <a:lnTo>
                      <a:pt x="138" y="1057"/>
                    </a:lnTo>
                    <a:lnTo>
                      <a:pt x="132" y="1054"/>
                    </a:lnTo>
                    <a:lnTo>
                      <a:pt x="132" y="1050"/>
                    </a:lnTo>
                    <a:lnTo>
                      <a:pt x="120" y="1049"/>
                    </a:lnTo>
                    <a:lnTo>
                      <a:pt x="115" y="1045"/>
                    </a:lnTo>
                    <a:lnTo>
                      <a:pt x="110" y="1040"/>
                    </a:lnTo>
                    <a:lnTo>
                      <a:pt x="107" y="1037"/>
                    </a:lnTo>
                    <a:lnTo>
                      <a:pt x="105" y="1033"/>
                    </a:lnTo>
                    <a:lnTo>
                      <a:pt x="103" y="1031"/>
                    </a:lnTo>
                    <a:lnTo>
                      <a:pt x="107" y="1026"/>
                    </a:lnTo>
                    <a:lnTo>
                      <a:pt x="112" y="1023"/>
                    </a:lnTo>
                    <a:lnTo>
                      <a:pt x="110" y="1021"/>
                    </a:lnTo>
                    <a:lnTo>
                      <a:pt x="108" y="1021"/>
                    </a:lnTo>
                    <a:lnTo>
                      <a:pt x="110" y="1016"/>
                    </a:lnTo>
                    <a:lnTo>
                      <a:pt x="112" y="1012"/>
                    </a:lnTo>
                    <a:lnTo>
                      <a:pt x="108" y="1004"/>
                    </a:lnTo>
                    <a:lnTo>
                      <a:pt x="105" y="1000"/>
                    </a:lnTo>
                    <a:lnTo>
                      <a:pt x="100" y="997"/>
                    </a:lnTo>
                    <a:lnTo>
                      <a:pt x="98" y="992"/>
                    </a:lnTo>
                    <a:lnTo>
                      <a:pt x="98" y="987"/>
                    </a:lnTo>
                    <a:lnTo>
                      <a:pt x="98" y="985"/>
                    </a:lnTo>
                    <a:lnTo>
                      <a:pt x="96" y="975"/>
                    </a:lnTo>
                    <a:lnTo>
                      <a:pt x="95" y="964"/>
                    </a:lnTo>
                    <a:lnTo>
                      <a:pt x="91" y="954"/>
                    </a:lnTo>
                    <a:lnTo>
                      <a:pt x="91" y="947"/>
                    </a:lnTo>
                    <a:lnTo>
                      <a:pt x="96" y="937"/>
                    </a:lnTo>
                    <a:lnTo>
                      <a:pt x="101" y="927"/>
                    </a:lnTo>
                    <a:lnTo>
                      <a:pt x="98" y="916"/>
                    </a:lnTo>
                    <a:lnTo>
                      <a:pt x="95" y="908"/>
                    </a:lnTo>
                    <a:lnTo>
                      <a:pt x="95" y="904"/>
                    </a:lnTo>
                    <a:lnTo>
                      <a:pt x="96" y="904"/>
                    </a:lnTo>
                    <a:lnTo>
                      <a:pt x="96" y="899"/>
                    </a:lnTo>
                    <a:lnTo>
                      <a:pt x="100" y="897"/>
                    </a:lnTo>
                    <a:lnTo>
                      <a:pt x="107" y="902"/>
                    </a:lnTo>
                    <a:lnTo>
                      <a:pt x="114" y="908"/>
                    </a:lnTo>
                    <a:lnTo>
                      <a:pt x="131" y="832"/>
                    </a:lnTo>
                    <a:lnTo>
                      <a:pt x="131" y="825"/>
                    </a:lnTo>
                    <a:lnTo>
                      <a:pt x="127" y="823"/>
                    </a:lnTo>
                    <a:lnTo>
                      <a:pt x="126" y="825"/>
                    </a:lnTo>
                    <a:lnTo>
                      <a:pt x="120" y="827"/>
                    </a:lnTo>
                    <a:lnTo>
                      <a:pt x="117" y="830"/>
                    </a:lnTo>
                    <a:lnTo>
                      <a:pt x="112" y="823"/>
                    </a:lnTo>
                    <a:lnTo>
                      <a:pt x="110" y="813"/>
                    </a:lnTo>
                    <a:lnTo>
                      <a:pt x="112" y="801"/>
                    </a:lnTo>
                    <a:lnTo>
                      <a:pt x="115" y="789"/>
                    </a:lnTo>
                    <a:lnTo>
                      <a:pt x="119" y="787"/>
                    </a:lnTo>
                    <a:lnTo>
                      <a:pt x="120" y="787"/>
                    </a:lnTo>
                    <a:lnTo>
                      <a:pt x="119" y="782"/>
                    </a:lnTo>
                    <a:lnTo>
                      <a:pt x="117" y="780"/>
                    </a:lnTo>
                    <a:lnTo>
                      <a:pt x="115" y="777"/>
                    </a:lnTo>
                    <a:lnTo>
                      <a:pt x="115" y="772"/>
                    </a:lnTo>
                    <a:lnTo>
                      <a:pt x="115" y="767"/>
                    </a:lnTo>
                    <a:lnTo>
                      <a:pt x="115" y="763"/>
                    </a:lnTo>
                    <a:lnTo>
                      <a:pt x="119" y="744"/>
                    </a:lnTo>
                    <a:lnTo>
                      <a:pt x="127" y="732"/>
                    </a:lnTo>
                    <a:lnTo>
                      <a:pt x="129" y="725"/>
                    </a:lnTo>
                    <a:lnTo>
                      <a:pt x="132" y="718"/>
                    </a:lnTo>
                    <a:lnTo>
                      <a:pt x="134" y="717"/>
                    </a:lnTo>
                    <a:lnTo>
                      <a:pt x="138" y="715"/>
                    </a:lnTo>
                    <a:lnTo>
                      <a:pt x="141" y="698"/>
                    </a:lnTo>
                    <a:lnTo>
                      <a:pt x="144" y="682"/>
                    </a:lnTo>
                    <a:lnTo>
                      <a:pt x="143" y="645"/>
                    </a:lnTo>
                    <a:lnTo>
                      <a:pt x="143" y="632"/>
                    </a:lnTo>
                    <a:lnTo>
                      <a:pt x="146" y="620"/>
                    </a:lnTo>
                    <a:lnTo>
                      <a:pt x="146" y="605"/>
                    </a:lnTo>
                    <a:lnTo>
                      <a:pt x="151" y="595"/>
                    </a:lnTo>
                    <a:lnTo>
                      <a:pt x="155" y="583"/>
                    </a:lnTo>
                    <a:lnTo>
                      <a:pt x="158" y="571"/>
                    </a:lnTo>
                    <a:lnTo>
                      <a:pt x="158" y="569"/>
                    </a:lnTo>
                    <a:lnTo>
                      <a:pt x="158" y="567"/>
                    </a:lnTo>
                    <a:lnTo>
                      <a:pt x="158" y="557"/>
                    </a:lnTo>
                    <a:lnTo>
                      <a:pt x="162" y="548"/>
                    </a:lnTo>
                    <a:lnTo>
                      <a:pt x="162" y="538"/>
                    </a:lnTo>
                    <a:lnTo>
                      <a:pt x="162" y="533"/>
                    </a:lnTo>
                    <a:lnTo>
                      <a:pt x="162" y="529"/>
                    </a:lnTo>
                    <a:lnTo>
                      <a:pt x="162" y="526"/>
                    </a:lnTo>
                    <a:lnTo>
                      <a:pt x="162" y="519"/>
                    </a:lnTo>
                    <a:lnTo>
                      <a:pt x="163" y="512"/>
                    </a:lnTo>
                    <a:lnTo>
                      <a:pt x="163" y="504"/>
                    </a:lnTo>
                    <a:lnTo>
                      <a:pt x="165" y="498"/>
                    </a:lnTo>
                    <a:lnTo>
                      <a:pt x="163" y="490"/>
                    </a:lnTo>
                    <a:lnTo>
                      <a:pt x="163" y="478"/>
                    </a:lnTo>
                    <a:lnTo>
                      <a:pt x="162" y="464"/>
                    </a:lnTo>
                    <a:lnTo>
                      <a:pt x="162" y="457"/>
                    </a:lnTo>
                    <a:lnTo>
                      <a:pt x="151" y="442"/>
                    </a:lnTo>
                    <a:lnTo>
                      <a:pt x="139" y="433"/>
                    </a:lnTo>
                    <a:lnTo>
                      <a:pt x="129" y="428"/>
                    </a:lnTo>
                    <a:lnTo>
                      <a:pt x="120" y="424"/>
                    </a:lnTo>
                    <a:lnTo>
                      <a:pt x="112" y="418"/>
                    </a:lnTo>
                    <a:lnTo>
                      <a:pt x="105" y="414"/>
                    </a:lnTo>
                    <a:lnTo>
                      <a:pt x="95" y="409"/>
                    </a:lnTo>
                    <a:lnTo>
                      <a:pt x="86" y="405"/>
                    </a:lnTo>
                    <a:lnTo>
                      <a:pt x="79" y="399"/>
                    </a:lnTo>
                    <a:lnTo>
                      <a:pt x="74" y="393"/>
                    </a:lnTo>
                    <a:lnTo>
                      <a:pt x="71" y="387"/>
                    </a:lnTo>
                    <a:lnTo>
                      <a:pt x="72" y="378"/>
                    </a:lnTo>
                    <a:lnTo>
                      <a:pt x="67" y="368"/>
                    </a:lnTo>
                    <a:lnTo>
                      <a:pt x="62" y="359"/>
                    </a:lnTo>
                    <a:lnTo>
                      <a:pt x="53" y="342"/>
                    </a:lnTo>
                    <a:lnTo>
                      <a:pt x="45" y="326"/>
                    </a:lnTo>
                    <a:lnTo>
                      <a:pt x="40" y="311"/>
                    </a:lnTo>
                    <a:lnTo>
                      <a:pt x="34" y="299"/>
                    </a:lnTo>
                    <a:lnTo>
                      <a:pt x="31" y="295"/>
                    </a:lnTo>
                    <a:lnTo>
                      <a:pt x="28" y="295"/>
                    </a:lnTo>
                    <a:lnTo>
                      <a:pt x="22" y="287"/>
                    </a:lnTo>
                    <a:lnTo>
                      <a:pt x="21" y="280"/>
                    </a:lnTo>
                    <a:lnTo>
                      <a:pt x="17" y="278"/>
                    </a:lnTo>
                    <a:lnTo>
                      <a:pt x="14" y="277"/>
                    </a:lnTo>
                    <a:lnTo>
                      <a:pt x="3" y="264"/>
                    </a:lnTo>
                    <a:lnTo>
                      <a:pt x="0" y="252"/>
                    </a:lnTo>
                    <a:lnTo>
                      <a:pt x="2" y="242"/>
                    </a:lnTo>
                    <a:lnTo>
                      <a:pt x="7" y="237"/>
                    </a:lnTo>
                    <a:lnTo>
                      <a:pt x="14" y="227"/>
                    </a:lnTo>
                    <a:lnTo>
                      <a:pt x="22" y="218"/>
                    </a:lnTo>
                    <a:lnTo>
                      <a:pt x="17" y="216"/>
                    </a:lnTo>
                    <a:lnTo>
                      <a:pt x="14" y="218"/>
                    </a:lnTo>
                    <a:lnTo>
                      <a:pt x="7" y="211"/>
                    </a:lnTo>
                    <a:lnTo>
                      <a:pt x="7" y="201"/>
                    </a:lnTo>
                    <a:lnTo>
                      <a:pt x="7" y="192"/>
                    </a:lnTo>
                    <a:lnTo>
                      <a:pt x="12" y="187"/>
                    </a:lnTo>
                    <a:lnTo>
                      <a:pt x="15" y="180"/>
                    </a:lnTo>
                    <a:lnTo>
                      <a:pt x="17" y="170"/>
                    </a:lnTo>
                    <a:lnTo>
                      <a:pt x="24" y="166"/>
                    </a:lnTo>
                    <a:lnTo>
                      <a:pt x="31" y="161"/>
                    </a:lnTo>
                    <a:lnTo>
                      <a:pt x="34" y="153"/>
                    </a:lnTo>
                    <a:lnTo>
                      <a:pt x="38" y="148"/>
                    </a:lnTo>
                    <a:lnTo>
                      <a:pt x="43" y="139"/>
                    </a:lnTo>
                    <a:lnTo>
                      <a:pt x="50" y="136"/>
                    </a:lnTo>
                    <a:lnTo>
                      <a:pt x="55" y="132"/>
                    </a:lnTo>
                    <a:lnTo>
                      <a:pt x="60" y="125"/>
                    </a:lnTo>
                    <a:lnTo>
                      <a:pt x="57" y="123"/>
                    </a:lnTo>
                    <a:lnTo>
                      <a:pt x="55" y="122"/>
                    </a:lnTo>
                    <a:lnTo>
                      <a:pt x="57" y="117"/>
                    </a:lnTo>
                    <a:lnTo>
                      <a:pt x="57" y="118"/>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941" name="Freeform 293"/>
              <p:cNvSpPr>
                <a:spLocks/>
              </p:cNvSpPr>
              <p:nvPr/>
            </p:nvSpPr>
            <p:spPr bwMode="auto">
              <a:xfrm>
                <a:off x="2518569" y="3440113"/>
                <a:ext cx="14288" cy="15875"/>
              </a:xfrm>
              <a:custGeom>
                <a:avLst/>
                <a:gdLst/>
                <a:ahLst/>
                <a:cxnLst>
                  <a:cxn ang="0">
                    <a:pos x="4" y="0"/>
                  </a:cxn>
                  <a:cxn ang="0">
                    <a:pos x="7" y="2"/>
                  </a:cxn>
                  <a:cxn ang="0">
                    <a:pos x="9" y="7"/>
                  </a:cxn>
                  <a:cxn ang="0">
                    <a:pos x="7" y="8"/>
                  </a:cxn>
                  <a:cxn ang="0">
                    <a:pos x="5" y="10"/>
                  </a:cxn>
                  <a:cxn ang="0">
                    <a:pos x="0" y="7"/>
                  </a:cxn>
                  <a:cxn ang="0">
                    <a:pos x="0" y="0"/>
                  </a:cxn>
                  <a:cxn ang="0">
                    <a:pos x="4" y="0"/>
                  </a:cxn>
                </a:cxnLst>
                <a:rect l="0" t="0" r="r" b="b"/>
                <a:pathLst>
                  <a:path w="9" h="10">
                    <a:moveTo>
                      <a:pt x="4" y="0"/>
                    </a:moveTo>
                    <a:lnTo>
                      <a:pt x="7" y="2"/>
                    </a:lnTo>
                    <a:lnTo>
                      <a:pt x="9" y="7"/>
                    </a:lnTo>
                    <a:lnTo>
                      <a:pt x="7" y="8"/>
                    </a:lnTo>
                    <a:lnTo>
                      <a:pt x="5" y="10"/>
                    </a:lnTo>
                    <a:lnTo>
                      <a:pt x="0" y="7"/>
                    </a:lnTo>
                    <a:lnTo>
                      <a:pt x="0" y="0"/>
                    </a:lnTo>
                    <a:lnTo>
                      <a:pt x="4" y="0"/>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942" name="Freeform 294"/>
              <p:cNvSpPr>
                <a:spLocks/>
              </p:cNvSpPr>
              <p:nvPr/>
            </p:nvSpPr>
            <p:spPr bwMode="auto">
              <a:xfrm>
                <a:off x="2507457" y="3394075"/>
                <a:ext cx="22225" cy="7937"/>
              </a:xfrm>
              <a:custGeom>
                <a:avLst/>
                <a:gdLst/>
                <a:ahLst/>
                <a:cxnLst>
                  <a:cxn ang="0">
                    <a:pos x="0" y="5"/>
                  </a:cxn>
                  <a:cxn ang="0">
                    <a:pos x="2" y="1"/>
                  </a:cxn>
                  <a:cxn ang="0">
                    <a:pos x="7" y="0"/>
                  </a:cxn>
                  <a:cxn ang="0">
                    <a:pos x="11" y="1"/>
                  </a:cxn>
                  <a:cxn ang="0">
                    <a:pos x="14" y="5"/>
                  </a:cxn>
                  <a:cxn ang="0">
                    <a:pos x="6" y="5"/>
                  </a:cxn>
                  <a:cxn ang="0">
                    <a:pos x="0" y="5"/>
                  </a:cxn>
                </a:cxnLst>
                <a:rect l="0" t="0" r="r" b="b"/>
                <a:pathLst>
                  <a:path w="14" h="5">
                    <a:moveTo>
                      <a:pt x="0" y="5"/>
                    </a:moveTo>
                    <a:lnTo>
                      <a:pt x="2" y="1"/>
                    </a:lnTo>
                    <a:lnTo>
                      <a:pt x="7" y="0"/>
                    </a:lnTo>
                    <a:lnTo>
                      <a:pt x="11" y="1"/>
                    </a:lnTo>
                    <a:lnTo>
                      <a:pt x="14" y="5"/>
                    </a:lnTo>
                    <a:lnTo>
                      <a:pt x="6" y="5"/>
                    </a:lnTo>
                    <a:lnTo>
                      <a:pt x="0" y="5"/>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943" name="Freeform 295"/>
              <p:cNvSpPr>
                <a:spLocks/>
              </p:cNvSpPr>
              <p:nvPr/>
            </p:nvSpPr>
            <p:spPr bwMode="auto">
              <a:xfrm>
                <a:off x="2543969" y="3403600"/>
                <a:ext cx="4763" cy="6350"/>
              </a:xfrm>
              <a:custGeom>
                <a:avLst/>
                <a:gdLst/>
                <a:ahLst/>
                <a:cxnLst>
                  <a:cxn ang="0">
                    <a:pos x="3" y="4"/>
                  </a:cxn>
                  <a:cxn ang="0">
                    <a:pos x="0" y="2"/>
                  </a:cxn>
                  <a:cxn ang="0">
                    <a:pos x="0" y="0"/>
                  </a:cxn>
                  <a:cxn ang="0">
                    <a:pos x="3" y="4"/>
                  </a:cxn>
                </a:cxnLst>
                <a:rect l="0" t="0" r="r" b="b"/>
                <a:pathLst>
                  <a:path w="3" h="4">
                    <a:moveTo>
                      <a:pt x="3" y="4"/>
                    </a:moveTo>
                    <a:lnTo>
                      <a:pt x="0" y="2"/>
                    </a:lnTo>
                    <a:lnTo>
                      <a:pt x="0" y="0"/>
                    </a:lnTo>
                    <a:lnTo>
                      <a:pt x="3" y="4"/>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944" name="Freeform 296"/>
              <p:cNvSpPr>
                <a:spLocks/>
              </p:cNvSpPr>
              <p:nvPr/>
            </p:nvSpPr>
            <p:spPr bwMode="auto">
              <a:xfrm>
                <a:off x="2624932" y="3524250"/>
                <a:ext cx="17463" cy="14287"/>
              </a:xfrm>
              <a:custGeom>
                <a:avLst/>
                <a:gdLst/>
                <a:ahLst/>
                <a:cxnLst>
                  <a:cxn ang="0">
                    <a:pos x="0" y="5"/>
                  </a:cxn>
                  <a:cxn ang="0">
                    <a:pos x="0" y="9"/>
                  </a:cxn>
                  <a:cxn ang="0">
                    <a:pos x="2" y="9"/>
                  </a:cxn>
                  <a:cxn ang="0">
                    <a:pos x="6" y="7"/>
                  </a:cxn>
                  <a:cxn ang="0">
                    <a:pos x="11" y="5"/>
                  </a:cxn>
                  <a:cxn ang="0">
                    <a:pos x="11" y="0"/>
                  </a:cxn>
                  <a:cxn ang="0">
                    <a:pos x="6" y="4"/>
                  </a:cxn>
                  <a:cxn ang="0">
                    <a:pos x="0" y="5"/>
                  </a:cxn>
                </a:cxnLst>
                <a:rect l="0" t="0" r="r" b="b"/>
                <a:pathLst>
                  <a:path w="11" h="9">
                    <a:moveTo>
                      <a:pt x="0" y="5"/>
                    </a:moveTo>
                    <a:lnTo>
                      <a:pt x="0" y="9"/>
                    </a:lnTo>
                    <a:lnTo>
                      <a:pt x="2" y="9"/>
                    </a:lnTo>
                    <a:lnTo>
                      <a:pt x="6" y="7"/>
                    </a:lnTo>
                    <a:lnTo>
                      <a:pt x="11" y="5"/>
                    </a:lnTo>
                    <a:lnTo>
                      <a:pt x="11" y="0"/>
                    </a:lnTo>
                    <a:lnTo>
                      <a:pt x="6" y="4"/>
                    </a:lnTo>
                    <a:lnTo>
                      <a:pt x="0" y="5"/>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945" name="Freeform 297"/>
              <p:cNvSpPr>
                <a:spLocks/>
              </p:cNvSpPr>
              <p:nvPr/>
            </p:nvSpPr>
            <p:spPr bwMode="auto">
              <a:xfrm>
                <a:off x="1456532" y="2787650"/>
                <a:ext cx="1323975" cy="649287"/>
              </a:xfrm>
              <a:custGeom>
                <a:avLst/>
                <a:gdLst/>
                <a:ahLst/>
                <a:cxnLst>
                  <a:cxn ang="0">
                    <a:pos x="642" y="289"/>
                  </a:cxn>
                  <a:cxn ang="0">
                    <a:pos x="626" y="337"/>
                  </a:cxn>
                  <a:cxn ang="0">
                    <a:pos x="638" y="368"/>
                  </a:cxn>
                  <a:cxn ang="0">
                    <a:pos x="626" y="404"/>
                  </a:cxn>
                  <a:cxn ang="0">
                    <a:pos x="600" y="347"/>
                  </a:cxn>
                  <a:cxn ang="0">
                    <a:pos x="559" y="330"/>
                  </a:cxn>
                  <a:cxn ang="0">
                    <a:pos x="530" y="325"/>
                  </a:cxn>
                  <a:cxn ang="0">
                    <a:pos x="506" y="339"/>
                  </a:cxn>
                  <a:cxn ang="0">
                    <a:pos x="473" y="335"/>
                  </a:cxn>
                  <a:cxn ang="0">
                    <a:pos x="441" y="335"/>
                  </a:cxn>
                  <a:cxn ang="0">
                    <a:pos x="410" y="356"/>
                  </a:cxn>
                  <a:cxn ang="0">
                    <a:pos x="392" y="390"/>
                  </a:cxn>
                  <a:cxn ang="0">
                    <a:pos x="358" y="370"/>
                  </a:cxn>
                  <a:cxn ang="0">
                    <a:pos x="332" y="332"/>
                  </a:cxn>
                  <a:cxn ang="0">
                    <a:pos x="306" y="347"/>
                  </a:cxn>
                  <a:cxn ang="0">
                    <a:pos x="275" y="313"/>
                  </a:cxn>
                  <a:cxn ang="0">
                    <a:pos x="238" y="308"/>
                  </a:cxn>
                  <a:cxn ang="0">
                    <a:pos x="86" y="270"/>
                  </a:cxn>
                  <a:cxn ang="0">
                    <a:pos x="47" y="234"/>
                  </a:cxn>
                  <a:cxn ang="0">
                    <a:pos x="17" y="186"/>
                  </a:cxn>
                  <a:cxn ang="0">
                    <a:pos x="5" y="141"/>
                  </a:cxn>
                  <a:cxn ang="0">
                    <a:pos x="5" y="82"/>
                  </a:cxn>
                  <a:cxn ang="0">
                    <a:pos x="2" y="22"/>
                  </a:cxn>
                  <a:cxn ang="0">
                    <a:pos x="29" y="17"/>
                  </a:cxn>
                  <a:cxn ang="0">
                    <a:pos x="435" y="5"/>
                  </a:cxn>
                  <a:cxn ang="0">
                    <a:pos x="494" y="20"/>
                  </a:cxn>
                  <a:cxn ang="0">
                    <a:pos x="470" y="51"/>
                  </a:cxn>
                  <a:cxn ang="0">
                    <a:pos x="494" y="53"/>
                  </a:cxn>
                  <a:cxn ang="0">
                    <a:pos x="527" y="41"/>
                  </a:cxn>
                  <a:cxn ang="0">
                    <a:pos x="551" y="50"/>
                  </a:cxn>
                  <a:cxn ang="0">
                    <a:pos x="573" y="62"/>
                  </a:cxn>
                  <a:cxn ang="0">
                    <a:pos x="530" y="86"/>
                  </a:cxn>
                  <a:cxn ang="0">
                    <a:pos x="530" y="115"/>
                  </a:cxn>
                  <a:cxn ang="0">
                    <a:pos x="549" y="131"/>
                  </a:cxn>
                  <a:cxn ang="0">
                    <a:pos x="552" y="94"/>
                  </a:cxn>
                  <a:cxn ang="0">
                    <a:pos x="570" y="70"/>
                  </a:cxn>
                  <a:cxn ang="0">
                    <a:pos x="595" y="74"/>
                  </a:cxn>
                  <a:cxn ang="0">
                    <a:pos x="604" y="96"/>
                  </a:cxn>
                  <a:cxn ang="0">
                    <a:pos x="599" y="136"/>
                  </a:cxn>
                  <a:cxn ang="0">
                    <a:pos x="654" y="124"/>
                  </a:cxn>
                  <a:cxn ang="0">
                    <a:pos x="668" y="110"/>
                  </a:cxn>
                  <a:cxn ang="0">
                    <a:pos x="712" y="86"/>
                  </a:cxn>
                  <a:cxn ang="0">
                    <a:pos x="757" y="74"/>
                  </a:cxn>
                  <a:cxn ang="0">
                    <a:pos x="783" y="67"/>
                  </a:cxn>
                  <a:cxn ang="0">
                    <a:pos x="814" y="34"/>
                  </a:cxn>
                  <a:cxn ang="0">
                    <a:pos x="834" y="82"/>
                  </a:cxn>
                  <a:cxn ang="0">
                    <a:pos x="798" y="96"/>
                  </a:cxn>
                  <a:cxn ang="0">
                    <a:pos x="783" y="129"/>
                  </a:cxn>
                  <a:cxn ang="0">
                    <a:pos x="795" y="139"/>
                  </a:cxn>
                  <a:cxn ang="0">
                    <a:pos x="748" y="146"/>
                  </a:cxn>
                  <a:cxn ang="0">
                    <a:pos x="747" y="151"/>
                  </a:cxn>
                  <a:cxn ang="0">
                    <a:pos x="733" y="160"/>
                  </a:cxn>
                  <a:cxn ang="0">
                    <a:pos x="721" y="184"/>
                  </a:cxn>
                  <a:cxn ang="0">
                    <a:pos x="719" y="192"/>
                  </a:cxn>
                  <a:cxn ang="0">
                    <a:pos x="705" y="211"/>
                  </a:cxn>
                  <a:cxn ang="0">
                    <a:pos x="700" y="187"/>
                  </a:cxn>
                  <a:cxn ang="0">
                    <a:pos x="700" y="217"/>
                  </a:cxn>
                  <a:cxn ang="0">
                    <a:pos x="705" y="225"/>
                  </a:cxn>
                  <a:cxn ang="0">
                    <a:pos x="704" y="239"/>
                  </a:cxn>
                  <a:cxn ang="0">
                    <a:pos x="699" y="254"/>
                  </a:cxn>
                  <a:cxn ang="0">
                    <a:pos x="678" y="268"/>
                  </a:cxn>
                </a:cxnLst>
                <a:rect l="0" t="0" r="r" b="b"/>
                <a:pathLst>
                  <a:path w="834" h="409">
                    <a:moveTo>
                      <a:pt x="678" y="268"/>
                    </a:moveTo>
                    <a:lnTo>
                      <a:pt x="668" y="272"/>
                    </a:lnTo>
                    <a:lnTo>
                      <a:pt x="659" y="277"/>
                    </a:lnTo>
                    <a:lnTo>
                      <a:pt x="649" y="282"/>
                    </a:lnTo>
                    <a:lnTo>
                      <a:pt x="642" y="289"/>
                    </a:lnTo>
                    <a:lnTo>
                      <a:pt x="633" y="294"/>
                    </a:lnTo>
                    <a:lnTo>
                      <a:pt x="628" y="304"/>
                    </a:lnTo>
                    <a:lnTo>
                      <a:pt x="625" y="315"/>
                    </a:lnTo>
                    <a:lnTo>
                      <a:pt x="625" y="328"/>
                    </a:lnTo>
                    <a:lnTo>
                      <a:pt x="626" y="337"/>
                    </a:lnTo>
                    <a:lnTo>
                      <a:pt x="631" y="345"/>
                    </a:lnTo>
                    <a:lnTo>
                      <a:pt x="635" y="354"/>
                    </a:lnTo>
                    <a:lnTo>
                      <a:pt x="638" y="366"/>
                    </a:lnTo>
                    <a:lnTo>
                      <a:pt x="638" y="364"/>
                    </a:lnTo>
                    <a:lnTo>
                      <a:pt x="638" y="368"/>
                    </a:lnTo>
                    <a:lnTo>
                      <a:pt x="642" y="376"/>
                    </a:lnTo>
                    <a:lnTo>
                      <a:pt x="645" y="388"/>
                    </a:lnTo>
                    <a:lnTo>
                      <a:pt x="642" y="402"/>
                    </a:lnTo>
                    <a:lnTo>
                      <a:pt x="633" y="409"/>
                    </a:lnTo>
                    <a:lnTo>
                      <a:pt x="626" y="404"/>
                    </a:lnTo>
                    <a:lnTo>
                      <a:pt x="623" y="395"/>
                    </a:lnTo>
                    <a:lnTo>
                      <a:pt x="614" y="385"/>
                    </a:lnTo>
                    <a:lnTo>
                      <a:pt x="607" y="376"/>
                    </a:lnTo>
                    <a:lnTo>
                      <a:pt x="602" y="361"/>
                    </a:lnTo>
                    <a:lnTo>
                      <a:pt x="600" y="347"/>
                    </a:lnTo>
                    <a:lnTo>
                      <a:pt x="594" y="333"/>
                    </a:lnTo>
                    <a:lnTo>
                      <a:pt x="583" y="330"/>
                    </a:lnTo>
                    <a:lnTo>
                      <a:pt x="578" y="333"/>
                    </a:lnTo>
                    <a:lnTo>
                      <a:pt x="573" y="337"/>
                    </a:lnTo>
                    <a:lnTo>
                      <a:pt x="559" y="330"/>
                    </a:lnTo>
                    <a:lnTo>
                      <a:pt x="545" y="325"/>
                    </a:lnTo>
                    <a:lnTo>
                      <a:pt x="537" y="327"/>
                    </a:lnTo>
                    <a:lnTo>
                      <a:pt x="533" y="328"/>
                    </a:lnTo>
                    <a:lnTo>
                      <a:pt x="530" y="327"/>
                    </a:lnTo>
                    <a:lnTo>
                      <a:pt x="530" y="325"/>
                    </a:lnTo>
                    <a:lnTo>
                      <a:pt x="516" y="327"/>
                    </a:lnTo>
                    <a:lnTo>
                      <a:pt x="502" y="328"/>
                    </a:lnTo>
                    <a:lnTo>
                      <a:pt x="506" y="328"/>
                    </a:lnTo>
                    <a:lnTo>
                      <a:pt x="509" y="328"/>
                    </a:lnTo>
                    <a:lnTo>
                      <a:pt x="506" y="339"/>
                    </a:lnTo>
                    <a:lnTo>
                      <a:pt x="509" y="345"/>
                    </a:lnTo>
                    <a:lnTo>
                      <a:pt x="499" y="345"/>
                    </a:lnTo>
                    <a:lnTo>
                      <a:pt x="489" y="342"/>
                    </a:lnTo>
                    <a:lnTo>
                      <a:pt x="480" y="337"/>
                    </a:lnTo>
                    <a:lnTo>
                      <a:pt x="473" y="335"/>
                    </a:lnTo>
                    <a:lnTo>
                      <a:pt x="468" y="337"/>
                    </a:lnTo>
                    <a:lnTo>
                      <a:pt x="466" y="339"/>
                    </a:lnTo>
                    <a:lnTo>
                      <a:pt x="458" y="335"/>
                    </a:lnTo>
                    <a:lnTo>
                      <a:pt x="451" y="333"/>
                    </a:lnTo>
                    <a:lnTo>
                      <a:pt x="441" y="335"/>
                    </a:lnTo>
                    <a:lnTo>
                      <a:pt x="434" y="340"/>
                    </a:lnTo>
                    <a:lnTo>
                      <a:pt x="428" y="345"/>
                    </a:lnTo>
                    <a:lnTo>
                      <a:pt x="423" y="352"/>
                    </a:lnTo>
                    <a:lnTo>
                      <a:pt x="416" y="354"/>
                    </a:lnTo>
                    <a:lnTo>
                      <a:pt x="410" y="356"/>
                    </a:lnTo>
                    <a:lnTo>
                      <a:pt x="401" y="359"/>
                    </a:lnTo>
                    <a:lnTo>
                      <a:pt x="396" y="366"/>
                    </a:lnTo>
                    <a:lnTo>
                      <a:pt x="392" y="376"/>
                    </a:lnTo>
                    <a:lnTo>
                      <a:pt x="392" y="388"/>
                    </a:lnTo>
                    <a:lnTo>
                      <a:pt x="392" y="390"/>
                    </a:lnTo>
                    <a:lnTo>
                      <a:pt x="394" y="394"/>
                    </a:lnTo>
                    <a:lnTo>
                      <a:pt x="379" y="390"/>
                    </a:lnTo>
                    <a:lnTo>
                      <a:pt x="370" y="387"/>
                    </a:lnTo>
                    <a:lnTo>
                      <a:pt x="363" y="378"/>
                    </a:lnTo>
                    <a:lnTo>
                      <a:pt x="358" y="370"/>
                    </a:lnTo>
                    <a:lnTo>
                      <a:pt x="355" y="361"/>
                    </a:lnTo>
                    <a:lnTo>
                      <a:pt x="351" y="352"/>
                    </a:lnTo>
                    <a:lnTo>
                      <a:pt x="346" y="342"/>
                    </a:lnTo>
                    <a:lnTo>
                      <a:pt x="341" y="337"/>
                    </a:lnTo>
                    <a:lnTo>
                      <a:pt x="332" y="332"/>
                    </a:lnTo>
                    <a:lnTo>
                      <a:pt x="324" y="332"/>
                    </a:lnTo>
                    <a:lnTo>
                      <a:pt x="317" y="333"/>
                    </a:lnTo>
                    <a:lnTo>
                      <a:pt x="313" y="339"/>
                    </a:lnTo>
                    <a:lnTo>
                      <a:pt x="310" y="344"/>
                    </a:lnTo>
                    <a:lnTo>
                      <a:pt x="306" y="347"/>
                    </a:lnTo>
                    <a:lnTo>
                      <a:pt x="298" y="344"/>
                    </a:lnTo>
                    <a:lnTo>
                      <a:pt x="291" y="337"/>
                    </a:lnTo>
                    <a:lnTo>
                      <a:pt x="286" y="328"/>
                    </a:lnTo>
                    <a:lnTo>
                      <a:pt x="282" y="323"/>
                    </a:lnTo>
                    <a:lnTo>
                      <a:pt x="275" y="313"/>
                    </a:lnTo>
                    <a:lnTo>
                      <a:pt x="269" y="308"/>
                    </a:lnTo>
                    <a:lnTo>
                      <a:pt x="258" y="302"/>
                    </a:lnTo>
                    <a:lnTo>
                      <a:pt x="248" y="301"/>
                    </a:lnTo>
                    <a:lnTo>
                      <a:pt x="238" y="301"/>
                    </a:lnTo>
                    <a:lnTo>
                      <a:pt x="238" y="308"/>
                    </a:lnTo>
                    <a:lnTo>
                      <a:pt x="196" y="308"/>
                    </a:lnTo>
                    <a:lnTo>
                      <a:pt x="141" y="290"/>
                    </a:lnTo>
                    <a:lnTo>
                      <a:pt x="109" y="290"/>
                    </a:lnTo>
                    <a:lnTo>
                      <a:pt x="100" y="278"/>
                    </a:lnTo>
                    <a:lnTo>
                      <a:pt x="86" y="270"/>
                    </a:lnTo>
                    <a:lnTo>
                      <a:pt x="71" y="261"/>
                    </a:lnTo>
                    <a:lnTo>
                      <a:pt x="57" y="256"/>
                    </a:lnTo>
                    <a:lnTo>
                      <a:pt x="54" y="251"/>
                    </a:lnTo>
                    <a:lnTo>
                      <a:pt x="54" y="246"/>
                    </a:lnTo>
                    <a:lnTo>
                      <a:pt x="47" y="234"/>
                    </a:lnTo>
                    <a:lnTo>
                      <a:pt x="40" y="223"/>
                    </a:lnTo>
                    <a:lnTo>
                      <a:pt x="35" y="213"/>
                    </a:lnTo>
                    <a:lnTo>
                      <a:pt x="35" y="201"/>
                    </a:lnTo>
                    <a:lnTo>
                      <a:pt x="26" y="196"/>
                    </a:lnTo>
                    <a:lnTo>
                      <a:pt x="17" y="186"/>
                    </a:lnTo>
                    <a:lnTo>
                      <a:pt x="9" y="174"/>
                    </a:lnTo>
                    <a:lnTo>
                      <a:pt x="4" y="161"/>
                    </a:lnTo>
                    <a:lnTo>
                      <a:pt x="4" y="156"/>
                    </a:lnTo>
                    <a:lnTo>
                      <a:pt x="9" y="153"/>
                    </a:lnTo>
                    <a:lnTo>
                      <a:pt x="5" y="141"/>
                    </a:lnTo>
                    <a:lnTo>
                      <a:pt x="5" y="131"/>
                    </a:lnTo>
                    <a:lnTo>
                      <a:pt x="4" y="119"/>
                    </a:lnTo>
                    <a:lnTo>
                      <a:pt x="4" y="110"/>
                    </a:lnTo>
                    <a:lnTo>
                      <a:pt x="2" y="96"/>
                    </a:lnTo>
                    <a:lnTo>
                      <a:pt x="5" y="82"/>
                    </a:lnTo>
                    <a:lnTo>
                      <a:pt x="9" y="65"/>
                    </a:lnTo>
                    <a:lnTo>
                      <a:pt x="12" y="53"/>
                    </a:lnTo>
                    <a:lnTo>
                      <a:pt x="5" y="39"/>
                    </a:lnTo>
                    <a:lnTo>
                      <a:pt x="0" y="26"/>
                    </a:lnTo>
                    <a:lnTo>
                      <a:pt x="2" y="22"/>
                    </a:lnTo>
                    <a:lnTo>
                      <a:pt x="7" y="22"/>
                    </a:lnTo>
                    <a:lnTo>
                      <a:pt x="16" y="24"/>
                    </a:lnTo>
                    <a:lnTo>
                      <a:pt x="23" y="31"/>
                    </a:lnTo>
                    <a:lnTo>
                      <a:pt x="26" y="24"/>
                    </a:lnTo>
                    <a:lnTo>
                      <a:pt x="29" y="17"/>
                    </a:lnTo>
                    <a:lnTo>
                      <a:pt x="26" y="10"/>
                    </a:lnTo>
                    <a:lnTo>
                      <a:pt x="23" y="5"/>
                    </a:lnTo>
                    <a:lnTo>
                      <a:pt x="428" y="5"/>
                    </a:lnTo>
                    <a:lnTo>
                      <a:pt x="428" y="0"/>
                    </a:lnTo>
                    <a:lnTo>
                      <a:pt x="435" y="5"/>
                    </a:lnTo>
                    <a:lnTo>
                      <a:pt x="442" y="12"/>
                    </a:lnTo>
                    <a:lnTo>
                      <a:pt x="466" y="12"/>
                    </a:lnTo>
                    <a:lnTo>
                      <a:pt x="473" y="17"/>
                    </a:lnTo>
                    <a:lnTo>
                      <a:pt x="484" y="20"/>
                    </a:lnTo>
                    <a:lnTo>
                      <a:pt x="494" y="20"/>
                    </a:lnTo>
                    <a:lnTo>
                      <a:pt x="509" y="22"/>
                    </a:lnTo>
                    <a:lnTo>
                      <a:pt x="499" y="27"/>
                    </a:lnTo>
                    <a:lnTo>
                      <a:pt x="489" y="34"/>
                    </a:lnTo>
                    <a:lnTo>
                      <a:pt x="478" y="39"/>
                    </a:lnTo>
                    <a:lnTo>
                      <a:pt x="470" y="51"/>
                    </a:lnTo>
                    <a:lnTo>
                      <a:pt x="477" y="51"/>
                    </a:lnTo>
                    <a:lnTo>
                      <a:pt x="480" y="48"/>
                    </a:lnTo>
                    <a:lnTo>
                      <a:pt x="487" y="48"/>
                    </a:lnTo>
                    <a:lnTo>
                      <a:pt x="489" y="51"/>
                    </a:lnTo>
                    <a:lnTo>
                      <a:pt x="494" y="53"/>
                    </a:lnTo>
                    <a:lnTo>
                      <a:pt x="501" y="50"/>
                    </a:lnTo>
                    <a:lnTo>
                      <a:pt x="508" y="46"/>
                    </a:lnTo>
                    <a:lnTo>
                      <a:pt x="516" y="39"/>
                    </a:lnTo>
                    <a:lnTo>
                      <a:pt x="530" y="34"/>
                    </a:lnTo>
                    <a:lnTo>
                      <a:pt x="527" y="41"/>
                    </a:lnTo>
                    <a:lnTo>
                      <a:pt x="525" y="48"/>
                    </a:lnTo>
                    <a:lnTo>
                      <a:pt x="535" y="48"/>
                    </a:lnTo>
                    <a:lnTo>
                      <a:pt x="537" y="51"/>
                    </a:lnTo>
                    <a:lnTo>
                      <a:pt x="544" y="53"/>
                    </a:lnTo>
                    <a:lnTo>
                      <a:pt x="551" y="50"/>
                    </a:lnTo>
                    <a:lnTo>
                      <a:pt x="557" y="48"/>
                    </a:lnTo>
                    <a:lnTo>
                      <a:pt x="571" y="51"/>
                    </a:lnTo>
                    <a:lnTo>
                      <a:pt x="587" y="55"/>
                    </a:lnTo>
                    <a:lnTo>
                      <a:pt x="587" y="62"/>
                    </a:lnTo>
                    <a:lnTo>
                      <a:pt x="573" y="62"/>
                    </a:lnTo>
                    <a:lnTo>
                      <a:pt x="563" y="62"/>
                    </a:lnTo>
                    <a:lnTo>
                      <a:pt x="552" y="63"/>
                    </a:lnTo>
                    <a:lnTo>
                      <a:pt x="542" y="69"/>
                    </a:lnTo>
                    <a:lnTo>
                      <a:pt x="533" y="77"/>
                    </a:lnTo>
                    <a:lnTo>
                      <a:pt x="530" y="86"/>
                    </a:lnTo>
                    <a:lnTo>
                      <a:pt x="537" y="81"/>
                    </a:lnTo>
                    <a:lnTo>
                      <a:pt x="544" y="79"/>
                    </a:lnTo>
                    <a:lnTo>
                      <a:pt x="537" y="88"/>
                    </a:lnTo>
                    <a:lnTo>
                      <a:pt x="533" y="101"/>
                    </a:lnTo>
                    <a:lnTo>
                      <a:pt x="530" y="115"/>
                    </a:lnTo>
                    <a:lnTo>
                      <a:pt x="530" y="129"/>
                    </a:lnTo>
                    <a:lnTo>
                      <a:pt x="533" y="136"/>
                    </a:lnTo>
                    <a:lnTo>
                      <a:pt x="542" y="139"/>
                    </a:lnTo>
                    <a:lnTo>
                      <a:pt x="545" y="136"/>
                    </a:lnTo>
                    <a:lnTo>
                      <a:pt x="549" y="131"/>
                    </a:lnTo>
                    <a:lnTo>
                      <a:pt x="551" y="122"/>
                    </a:lnTo>
                    <a:lnTo>
                      <a:pt x="552" y="117"/>
                    </a:lnTo>
                    <a:lnTo>
                      <a:pt x="552" y="106"/>
                    </a:lnTo>
                    <a:lnTo>
                      <a:pt x="552" y="101"/>
                    </a:lnTo>
                    <a:lnTo>
                      <a:pt x="552" y="94"/>
                    </a:lnTo>
                    <a:lnTo>
                      <a:pt x="552" y="88"/>
                    </a:lnTo>
                    <a:lnTo>
                      <a:pt x="552" y="81"/>
                    </a:lnTo>
                    <a:lnTo>
                      <a:pt x="557" y="79"/>
                    </a:lnTo>
                    <a:lnTo>
                      <a:pt x="566" y="74"/>
                    </a:lnTo>
                    <a:lnTo>
                      <a:pt x="570" y="70"/>
                    </a:lnTo>
                    <a:lnTo>
                      <a:pt x="571" y="65"/>
                    </a:lnTo>
                    <a:lnTo>
                      <a:pt x="576" y="65"/>
                    </a:lnTo>
                    <a:lnTo>
                      <a:pt x="580" y="65"/>
                    </a:lnTo>
                    <a:lnTo>
                      <a:pt x="588" y="70"/>
                    </a:lnTo>
                    <a:lnTo>
                      <a:pt x="595" y="74"/>
                    </a:lnTo>
                    <a:lnTo>
                      <a:pt x="599" y="81"/>
                    </a:lnTo>
                    <a:lnTo>
                      <a:pt x="595" y="89"/>
                    </a:lnTo>
                    <a:lnTo>
                      <a:pt x="594" y="100"/>
                    </a:lnTo>
                    <a:lnTo>
                      <a:pt x="599" y="98"/>
                    </a:lnTo>
                    <a:lnTo>
                      <a:pt x="604" y="96"/>
                    </a:lnTo>
                    <a:lnTo>
                      <a:pt x="606" y="105"/>
                    </a:lnTo>
                    <a:lnTo>
                      <a:pt x="611" y="112"/>
                    </a:lnTo>
                    <a:lnTo>
                      <a:pt x="602" y="120"/>
                    </a:lnTo>
                    <a:lnTo>
                      <a:pt x="599" y="129"/>
                    </a:lnTo>
                    <a:lnTo>
                      <a:pt x="599" y="136"/>
                    </a:lnTo>
                    <a:lnTo>
                      <a:pt x="606" y="141"/>
                    </a:lnTo>
                    <a:lnTo>
                      <a:pt x="616" y="137"/>
                    </a:lnTo>
                    <a:lnTo>
                      <a:pt x="630" y="134"/>
                    </a:lnTo>
                    <a:lnTo>
                      <a:pt x="643" y="127"/>
                    </a:lnTo>
                    <a:lnTo>
                      <a:pt x="654" y="124"/>
                    </a:lnTo>
                    <a:lnTo>
                      <a:pt x="650" y="115"/>
                    </a:lnTo>
                    <a:lnTo>
                      <a:pt x="649" y="112"/>
                    </a:lnTo>
                    <a:lnTo>
                      <a:pt x="652" y="112"/>
                    </a:lnTo>
                    <a:lnTo>
                      <a:pt x="656" y="112"/>
                    </a:lnTo>
                    <a:lnTo>
                      <a:pt x="668" y="110"/>
                    </a:lnTo>
                    <a:lnTo>
                      <a:pt x="683" y="110"/>
                    </a:lnTo>
                    <a:lnTo>
                      <a:pt x="695" y="105"/>
                    </a:lnTo>
                    <a:lnTo>
                      <a:pt x="702" y="96"/>
                    </a:lnTo>
                    <a:lnTo>
                      <a:pt x="704" y="93"/>
                    </a:lnTo>
                    <a:lnTo>
                      <a:pt x="712" y="86"/>
                    </a:lnTo>
                    <a:lnTo>
                      <a:pt x="719" y="77"/>
                    </a:lnTo>
                    <a:lnTo>
                      <a:pt x="724" y="76"/>
                    </a:lnTo>
                    <a:lnTo>
                      <a:pt x="735" y="74"/>
                    </a:lnTo>
                    <a:lnTo>
                      <a:pt x="752" y="74"/>
                    </a:lnTo>
                    <a:lnTo>
                      <a:pt x="757" y="74"/>
                    </a:lnTo>
                    <a:lnTo>
                      <a:pt x="764" y="74"/>
                    </a:lnTo>
                    <a:lnTo>
                      <a:pt x="769" y="72"/>
                    </a:lnTo>
                    <a:lnTo>
                      <a:pt x="776" y="72"/>
                    </a:lnTo>
                    <a:lnTo>
                      <a:pt x="779" y="70"/>
                    </a:lnTo>
                    <a:lnTo>
                      <a:pt x="783" y="67"/>
                    </a:lnTo>
                    <a:lnTo>
                      <a:pt x="786" y="58"/>
                    </a:lnTo>
                    <a:lnTo>
                      <a:pt x="791" y="50"/>
                    </a:lnTo>
                    <a:lnTo>
                      <a:pt x="795" y="39"/>
                    </a:lnTo>
                    <a:lnTo>
                      <a:pt x="803" y="33"/>
                    </a:lnTo>
                    <a:lnTo>
                      <a:pt x="814" y="34"/>
                    </a:lnTo>
                    <a:lnTo>
                      <a:pt x="824" y="36"/>
                    </a:lnTo>
                    <a:lnTo>
                      <a:pt x="826" y="46"/>
                    </a:lnTo>
                    <a:lnTo>
                      <a:pt x="828" y="58"/>
                    </a:lnTo>
                    <a:lnTo>
                      <a:pt x="829" y="70"/>
                    </a:lnTo>
                    <a:lnTo>
                      <a:pt x="834" y="82"/>
                    </a:lnTo>
                    <a:lnTo>
                      <a:pt x="828" y="89"/>
                    </a:lnTo>
                    <a:lnTo>
                      <a:pt x="819" y="91"/>
                    </a:lnTo>
                    <a:lnTo>
                      <a:pt x="812" y="89"/>
                    </a:lnTo>
                    <a:lnTo>
                      <a:pt x="807" y="91"/>
                    </a:lnTo>
                    <a:lnTo>
                      <a:pt x="798" y="96"/>
                    </a:lnTo>
                    <a:lnTo>
                      <a:pt x="790" y="103"/>
                    </a:lnTo>
                    <a:lnTo>
                      <a:pt x="783" y="112"/>
                    </a:lnTo>
                    <a:lnTo>
                      <a:pt x="781" y="125"/>
                    </a:lnTo>
                    <a:lnTo>
                      <a:pt x="781" y="127"/>
                    </a:lnTo>
                    <a:lnTo>
                      <a:pt x="783" y="129"/>
                    </a:lnTo>
                    <a:lnTo>
                      <a:pt x="785" y="134"/>
                    </a:lnTo>
                    <a:lnTo>
                      <a:pt x="788" y="139"/>
                    </a:lnTo>
                    <a:lnTo>
                      <a:pt x="791" y="137"/>
                    </a:lnTo>
                    <a:lnTo>
                      <a:pt x="795" y="136"/>
                    </a:lnTo>
                    <a:lnTo>
                      <a:pt x="795" y="139"/>
                    </a:lnTo>
                    <a:lnTo>
                      <a:pt x="783" y="139"/>
                    </a:lnTo>
                    <a:lnTo>
                      <a:pt x="778" y="139"/>
                    </a:lnTo>
                    <a:lnTo>
                      <a:pt x="767" y="143"/>
                    </a:lnTo>
                    <a:lnTo>
                      <a:pt x="759" y="144"/>
                    </a:lnTo>
                    <a:lnTo>
                      <a:pt x="748" y="146"/>
                    </a:lnTo>
                    <a:lnTo>
                      <a:pt x="740" y="151"/>
                    </a:lnTo>
                    <a:lnTo>
                      <a:pt x="745" y="151"/>
                    </a:lnTo>
                    <a:lnTo>
                      <a:pt x="750" y="149"/>
                    </a:lnTo>
                    <a:lnTo>
                      <a:pt x="757" y="151"/>
                    </a:lnTo>
                    <a:lnTo>
                      <a:pt x="747" y="151"/>
                    </a:lnTo>
                    <a:lnTo>
                      <a:pt x="738" y="153"/>
                    </a:lnTo>
                    <a:lnTo>
                      <a:pt x="735" y="153"/>
                    </a:lnTo>
                    <a:lnTo>
                      <a:pt x="731" y="153"/>
                    </a:lnTo>
                    <a:lnTo>
                      <a:pt x="731" y="156"/>
                    </a:lnTo>
                    <a:lnTo>
                      <a:pt x="733" y="160"/>
                    </a:lnTo>
                    <a:lnTo>
                      <a:pt x="735" y="163"/>
                    </a:lnTo>
                    <a:lnTo>
                      <a:pt x="731" y="167"/>
                    </a:lnTo>
                    <a:lnTo>
                      <a:pt x="728" y="174"/>
                    </a:lnTo>
                    <a:lnTo>
                      <a:pt x="724" y="180"/>
                    </a:lnTo>
                    <a:lnTo>
                      <a:pt x="721" y="184"/>
                    </a:lnTo>
                    <a:lnTo>
                      <a:pt x="719" y="182"/>
                    </a:lnTo>
                    <a:lnTo>
                      <a:pt x="717" y="180"/>
                    </a:lnTo>
                    <a:lnTo>
                      <a:pt x="716" y="184"/>
                    </a:lnTo>
                    <a:lnTo>
                      <a:pt x="717" y="187"/>
                    </a:lnTo>
                    <a:lnTo>
                      <a:pt x="719" y="192"/>
                    </a:lnTo>
                    <a:lnTo>
                      <a:pt x="716" y="196"/>
                    </a:lnTo>
                    <a:lnTo>
                      <a:pt x="712" y="203"/>
                    </a:lnTo>
                    <a:lnTo>
                      <a:pt x="709" y="210"/>
                    </a:lnTo>
                    <a:lnTo>
                      <a:pt x="707" y="213"/>
                    </a:lnTo>
                    <a:lnTo>
                      <a:pt x="705" y="211"/>
                    </a:lnTo>
                    <a:lnTo>
                      <a:pt x="705" y="210"/>
                    </a:lnTo>
                    <a:lnTo>
                      <a:pt x="705" y="206"/>
                    </a:lnTo>
                    <a:lnTo>
                      <a:pt x="705" y="204"/>
                    </a:lnTo>
                    <a:lnTo>
                      <a:pt x="702" y="196"/>
                    </a:lnTo>
                    <a:lnTo>
                      <a:pt x="700" y="187"/>
                    </a:lnTo>
                    <a:lnTo>
                      <a:pt x="699" y="191"/>
                    </a:lnTo>
                    <a:lnTo>
                      <a:pt x="700" y="194"/>
                    </a:lnTo>
                    <a:lnTo>
                      <a:pt x="700" y="203"/>
                    </a:lnTo>
                    <a:lnTo>
                      <a:pt x="702" y="213"/>
                    </a:lnTo>
                    <a:lnTo>
                      <a:pt x="700" y="217"/>
                    </a:lnTo>
                    <a:lnTo>
                      <a:pt x="702" y="220"/>
                    </a:lnTo>
                    <a:lnTo>
                      <a:pt x="704" y="220"/>
                    </a:lnTo>
                    <a:lnTo>
                      <a:pt x="705" y="220"/>
                    </a:lnTo>
                    <a:lnTo>
                      <a:pt x="705" y="222"/>
                    </a:lnTo>
                    <a:lnTo>
                      <a:pt x="705" y="225"/>
                    </a:lnTo>
                    <a:lnTo>
                      <a:pt x="702" y="229"/>
                    </a:lnTo>
                    <a:lnTo>
                      <a:pt x="699" y="232"/>
                    </a:lnTo>
                    <a:lnTo>
                      <a:pt x="702" y="234"/>
                    </a:lnTo>
                    <a:lnTo>
                      <a:pt x="705" y="235"/>
                    </a:lnTo>
                    <a:lnTo>
                      <a:pt x="704" y="239"/>
                    </a:lnTo>
                    <a:lnTo>
                      <a:pt x="699" y="241"/>
                    </a:lnTo>
                    <a:lnTo>
                      <a:pt x="699" y="246"/>
                    </a:lnTo>
                    <a:lnTo>
                      <a:pt x="704" y="249"/>
                    </a:lnTo>
                    <a:lnTo>
                      <a:pt x="700" y="251"/>
                    </a:lnTo>
                    <a:lnTo>
                      <a:pt x="699" y="254"/>
                    </a:lnTo>
                    <a:lnTo>
                      <a:pt x="690" y="256"/>
                    </a:lnTo>
                    <a:lnTo>
                      <a:pt x="686" y="260"/>
                    </a:lnTo>
                    <a:lnTo>
                      <a:pt x="680" y="263"/>
                    </a:lnTo>
                    <a:lnTo>
                      <a:pt x="676" y="266"/>
                    </a:lnTo>
                    <a:lnTo>
                      <a:pt x="678" y="268"/>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946" name="Freeform 298"/>
              <p:cNvSpPr>
                <a:spLocks/>
              </p:cNvSpPr>
              <p:nvPr/>
            </p:nvSpPr>
            <p:spPr bwMode="auto">
              <a:xfrm>
                <a:off x="1085057" y="1992313"/>
                <a:ext cx="1955800" cy="1011237"/>
              </a:xfrm>
              <a:custGeom>
                <a:avLst/>
                <a:gdLst/>
                <a:ahLst/>
                <a:cxnLst>
                  <a:cxn ang="0">
                    <a:pos x="1096" y="570"/>
                  </a:cxn>
                  <a:cxn ang="0">
                    <a:pos x="1091" y="607"/>
                  </a:cxn>
                  <a:cxn ang="0">
                    <a:pos x="1149" y="568"/>
                  </a:cxn>
                  <a:cxn ang="0">
                    <a:pos x="1103" y="527"/>
                  </a:cxn>
                  <a:cxn ang="0">
                    <a:pos x="1092" y="499"/>
                  </a:cxn>
                  <a:cxn ang="0">
                    <a:pos x="1067" y="499"/>
                  </a:cxn>
                  <a:cxn ang="0">
                    <a:pos x="1172" y="479"/>
                  </a:cxn>
                  <a:cxn ang="0">
                    <a:pos x="1218" y="410"/>
                  </a:cxn>
                  <a:cxn ang="0">
                    <a:pos x="1187" y="408"/>
                  </a:cxn>
                  <a:cxn ang="0">
                    <a:pos x="1165" y="370"/>
                  </a:cxn>
                  <a:cxn ang="0">
                    <a:pos x="1127" y="319"/>
                  </a:cxn>
                  <a:cxn ang="0">
                    <a:pos x="1089" y="293"/>
                  </a:cxn>
                  <a:cxn ang="0">
                    <a:pos x="1031" y="281"/>
                  </a:cxn>
                  <a:cxn ang="0">
                    <a:pos x="969" y="231"/>
                  </a:cxn>
                  <a:cxn ang="0">
                    <a:pos x="903" y="243"/>
                  </a:cxn>
                  <a:cxn ang="0">
                    <a:pos x="907" y="300"/>
                  </a:cxn>
                  <a:cxn ang="0">
                    <a:pos x="917" y="374"/>
                  </a:cxn>
                  <a:cxn ang="0">
                    <a:pos x="891" y="458"/>
                  </a:cxn>
                  <a:cxn ang="0">
                    <a:pos x="841" y="391"/>
                  </a:cxn>
                  <a:cxn ang="0">
                    <a:pos x="705" y="348"/>
                  </a:cxn>
                  <a:cxn ang="0">
                    <a:pos x="666" y="308"/>
                  </a:cxn>
                  <a:cxn ang="0">
                    <a:pos x="695" y="227"/>
                  </a:cxn>
                  <a:cxn ang="0">
                    <a:pos x="697" y="202"/>
                  </a:cxn>
                  <a:cxn ang="0">
                    <a:pos x="738" y="195"/>
                  </a:cxn>
                  <a:cxn ang="0">
                    <a:pos x="733" y="152"/>
                  </a:cxn>
                  <a:cxn ang="0">
                    <a:pos x="785" y="140"/>
                  </a:cxn>
                  <a:cxn ang="0">
                    <a:pos x="845" y="131"/>
                  </a:cxn>
                  <a:cxn ang="0">
                    <a:pos x="857" y="78"/>
                  </a:cxn>
                  <a:cxn ang="0">
                    <a:pos x="798" y="64"/>
                  </a:cxn>
                  <a:cxn ang="0">
                    <a:pos x="757" y="104"/>
                  </a:cxn>
                  <a:cxn ang="0">
                    <a:pos x="735" y="78"/>
                  </a:cxn>
                  <a:cxn ang="0">
                    <a:pos x="700" y="50"/>
                  </a:cxn>
                  <a:cxn ang="0">
                    <a:pos x="659" y="0"/>
                  </a:cxn>
                  <a:cxn ang="0">
                    <a:pos x="642" y="52"/>
                  </a:cxn>
                  <a:cxn ang="0">
                    <a:pos x="668" y="93"/>
                  </a:cxn>
                  <a:cxn ang="0">
                    <a:pos x="638" y="92"/>
                  </a:cxn>
                  <a:cxn ang="0">
                    <a:pos x="582" y="105"/>
                  </a:cxn>
                  <a:cxn ang="0">
                    <a:pos x="487" y="76"/>
                  </a:cxn>
                  <a:cxn ang="0">
                    <a:pos x="482" y="97"/>
                  </a:cxn>
                  <a:cxn ang="0">
                    <a:pos x="427" y="102"/>
                  </a:cxn>
                  <a:cxn ang="0">
                    <a:pos x="367" y="95"/>
                  </a:cxn>
                  <a:cxn ang="0">
                    <a:pos x="343" y="80"/>
                  </a:cxn>
                  <a:cxn ang="0">
                    <a:pos x="253" y="59"/>
                  </a:cxn>
                  <a:cxn ang="0">
                    <a:pos x="184" y="40"/>
                  </a:cxn>
                  <a:cxn ang="0">
                    <a:pos x="131" y="52"/>
                  </a:cxn>
                  <a:cxn ang="0">
                    <a:pos x="85" y="68"/>
                  </a:cxn>
                  <a:cxn ang="0">
                    <a:pos x="28" y="71"/>
                  </a:cxn>
                  <a:cxn ang="0">
                    <a:pos x="19" y="281"/>
                  </a:cxn>
                  <a:cxn ang="0">
                    <a:pos x="78" y="291"/>
                  </a:cxn>
                  <a:cxn ang="0">
                    <a:pos x="134" y="360"/>
                  </a:cxn>
                  <a:cxn ang="0">
                    <a:pos x="150" y="411"/>
                  </a:cxn>
                  <a:cxn ang="0">
                    <a:pos x="183" y="448"/>
                  </a:cxn>
                  <a:cxn ang="0">
                    <a:pos x="232" y="492"/>
                  </a:cxn>
                  <a:cxn ang="0">
                    <a:pos x="700" y="513"/>
                  </a:cxn>
                  <a:cxn ang="0">
                    <a:pos x="771" y="515"/>
                  </a:cxn>
                  <a:cxn ang="0">
                    <a:pos x="807" y="540"/>
                  </a:cxn>
                  <a:cxn ang="0">
                    <a:pos x="876" y="587"/>
                  </a:cxn>
                  <a:cxn ang="0">
                    <a:pos x="833" y="630"/>
                  </a:cxn>
                  <a:cxn ang="0">
                    <a:pos x="883" y="626"/>
                  </a:cxn>
                  <a:cxn ang="0">
                    <a:pos x="912" y="601"/>
                  </a:cxn>
                  <a:cxn ang="0">
                    <a:pos x="991" y="575"/>
                  </a:cxn>
                  <a:cxn ang="0">
                    <a:pos x="1037" y="534"/>
                  </a:cxn>
                </a:cxnLst>
                <a:rect l="0" t="0" r="r" b="b"/>
                <a:pathLst>
                  <a:path w="1232" h="637">
                    <a:moveTo>
                      <a:pt x="1067" y="580"/>
                    </a:moveTo>
                    <a:lnTo>
                      <a:pt x="1067" y="578"/>
                    </a:lnTo>
                    <a:lnTo>
                      <a:pt x="1068" y="578"/>
                    </a:lnTo>
                    <a:lnTo>
                      <a:pt x="1072" y="578"/>
                    </a:lnTo>
                    <a:lnTo>
                      <a:pt x="1074" y="578"/>
                    </a:lnTo>
                    <a:lnTo>
                      <a:pt x="1080" y="578"/>
                    </a:lnTo>
                    <a:lnTo>
                      <a:pt x="1086" y="577"/>
                    </a:lnTo>
                    <a:lnTo>
                      <a:pt x="1091" y="577"/>
                    </a:lnTo>
                    <a:lnTo>
                      <a:pt x="1096" y="570"/>
                    </a:lnTo>
                    <a:lnTo>
                      <a:pt x="1105" y="566"/>
                    </a:lnTo>
                    <a:lnTo>
                      <a:pt x="1105" y="573"/>
                    </a:lnTo>
                    <a:lnTo>
                      <a:pt x="1111" y="575"/>
                    </a:lnTo>
                    <a:lnTo>
                      <a:pt x="1101" y="575"/>
                    </a:lnTo>
                    <a:lnTo>
                      <a:pt x="1091" y="580"/>
                    </a:lnTo>
                    <a:lnTo>
                      <a:pt x="1084" y="585"/>
                    </a:lnTo>
                    <a:lnTo>
                      <a:pt x="1082" y="594"/>
                    </a:lnTo>
                    <a:lnTo>
                      <a:pt x="1086" y="602"/>
                    </a:lnTo>
                    <a:lnTo>
                      <a:pt x="1091" y="607"/>
                    </a:lnTo>
                    <a:lnTo>
                      <a:pt x="1094" y="604"/>
                    </a:lnTo>
                    <a:lnTo>
                      <a:pt x="1099" y="599"/>
                    </a:lnTo>
                    <a:lnTo>
                      <a:pt x="1106" y="594"/>
                    </a:lnTo>
                    <a:lnTo>
                      <a:pt x="1115" y="590"/>
                    </a:lnTo>
                    <a:lnTo>
                      <a:pt x="1122" y="587"/>
                    </a:lnTo>
                    <a:lnTo>
                      <a:pt x="1134" y="582"/>
                    </a:lnTo>
                    <a:lnTo>
                      <a:pt x="1146" y="577"/>
                    </a:lnTo>
                    <a:lnTo>
                      <a:pt x="1153" y="573"/>
                    </a:lnTo>
                    <a:lnTo>
                      <a:pt x="1149" y="568"/>
                    </a:lnTo>
                    <a:lnTo>
                      <a:pt x="1144" y="566"/>
                    </a:lnTo>
                    <a:lnTo>
                      <a:pt x="1139" y="566"/>
                    </a:lnTo>
                    <a:lnTo>
                      <a:pt x="1135" y="566"/>
                    </a:lnTo>
                    <a:lnTo>
                      <a:pt x="1123" y="563"/>
                    </a:lnTo>
                    <a:lnTo>
                      <a:pt x="1111" y="558"/>
                    </a:lnTo>
                    <a:lnTo>
                      <a:pt x="1101" y="549"/>
                    </a:lnTo>
                    <a:lnTo>
                      <a:pt x="1098" y="540"/>
                    </a:lnTo>
                    <a:lnTo>
                      <a:pt x="1099" y="534"/>
                    </a:lnTo>
                    <a:lnTo>
                      <a:pt x="1103" y="527"/>
                    </a:lnTo>
                    <a:lnTo>
                      <a:pt x="1098" y="527"/>
                    </a:lnTo>
                    <a:lnTo>
                      <a:pt x="1091" y="527"/>
                    </a:lnTo>
                    <a:lnTo>
                      <a:pt x="1094" y="521"/>
                    </a:lnTo>
                    <a:lnTo>
                      <a:pt x="1101" y="520"/>
                    </a:lnTo>
                    <a:lnTo>
                      <a:pt x="1108" y="515"/>
                    </a:lnTo>
                    <a:lnTo>
                      <a:pt x="1111" y="509"/>
                    </a:lnTo>
                    <a:lnTo>
                      <a:pt x="1108" y="503"/>
                    </a:lnTo>
                    <a:lnTo>
                      <a:pt x="1101" y="501"/>
                    </a:lnTo>
                    <a:lnTo>
                      <a:pt x="1092" y="499"/>
                    </a:lnTo>
                    <a:lnTo>
                      <a:pt x="1086" y="501"/>
                    </a:lnTo>
                    <a:lnTo>
                      <a:pt x="1068" y="503"/>
                    </a:lnTo>
                    <a:lnTo>
                      <a:pt x="1058" y="509"/>
                    </a:lnTo>
                    <a:lnTo>
                      <a:pt x="1048" y="515"/>
                    </a:lnTo>
                    <a:lnTo>
                      <a:pt x="1037" y="520"/>
                    </a:lnTo>
                    <a:lnTo>
                      <a:pt x="1043" y="511"/>
                    </a:lnTo>
                    <a:lnTo>
                      <a:pt x="1049" y="508"/>
                    </a:lnTo>
                    <a:lnTo>
                      <a:pt x="1056" y="504"/>
                    </a:lnTo>
                    <a:lnTo>
                      <a:pt x="1067" y="499"/>
                    </a:lnTo>
                    <a:lnTo>
                      <a:pt x="1070" y="489"/>
                    </a:lnTo>
                    <a:lnTo>
                      <a:pt x="1079" y="484"/>
                    </a:lnTo>
                    <a:lnTo>
                      <a:pt x="1091" y="480"/>
                    </a:lnTo>
                    <a:lnTo>
                      <a:pt x="1103" y="480"/>
                    </a:lnTo>
                    <a:lnTo>
                      <a:pt x="1115" y="480"/>
                    </a:lnTo>
                    <a:lnTo>
                      <a:pt x="1129" y="482"/>
                    </a:lnTo>
                    <a:lnTo>
                      <a:pt x="1144" y="482"/>
                    </a:lnTo>
                    <a:lnTo>
                      <a:pt x="1160" y="482"/>
                    </a:lnTo>
                    <a:lnTo>
                      <a:pt x="1172" y="479"/>
                    </a:lnTo>
                    <a:lnTo>
                      <a:pt x="1184" y="470"/>
                    </a:lnTo>
                    <a:lnTo>
                      <a:pt x="1194" y="463"/>
                    </a:lnTo>
                    <a:lnTo>
                      <a:pt x="1209" y="458"/>
                    </a:lnTo>
                    <a:lnTo>
                      <a:pt x="1225" y="451"/>
                    </a:lnTo>
                    <a:lnTo>
                      <a:pt x="1232" y="442"/>
                    </a:lnTo>
                    <a:lnTo>
                      <a:pt x="1228" y="427"/>
                    </a:lnTo>
                    <a:lnTo>
                      <a:pt x="1223" y="418"/>
                    </a:lnTo>
                    <a:lnTo>
                      <a:pt x="1220" y="415"/>
                    </a:lnTo>
                    <a:lnTo>
                      <a:pt x="1218" y="410"/>
                    </a:lnTo>
                    <a:lnTo>
                      <a:pt x="1218" y="405"/>
                    </a:lnTo>
                    <a:lnTo>
                      <a:pt x="1206" y="410"/>
                    </a:lnTo>
                    <a:lnTo>
                      <a:pt x="1194" y="415"/>
                    </a:lnTo>
                    <a:lnTo>
                      <a:pt x="1178" y="417"/>
                    </a:lnTo>
                    <a:lnTo>
                      <a:pt x="1170" y="420"/>
                    </a:lnTo>
                    <a:lnTo>
                      <a:pt x="1166" y="418"/>
                    </a:lnTo>
                    <a:lnTo>
                      <a:pt x="1165" y="417"/>
                    </a:lnTo>
                    <a:lnTo>
                      <a:pt x="1173" y="411"/>
                    </a:lnTo>
                    <a:lnTo>
                      <a:pt x="1187" y="408"/>
                    </a:lnTo>
                    <a:lnTo>
                      <a:pt x="1199" y="403"/>
                    </a:lnTo>
                    <a:lnTo>
                      <a:pt x="1206" y="398"/>
                    </a:lnTo>
                    <a:lnTo>
                      <a:pt x="1204" y="394"/>
                    </a:lnTo>
                    <a:lnTo>
                      <a:pt x="1203" y="393"/>
                    </a:lnTo>
                    <a:lnTo>
                      <a:pt x="1190" y="391"/>
                    </a:lnTo>
                    <a:lnTo>
                      <a:pt x="1178" y="389"/>
                    </a:lnTo>
                    <a:lnTo>
                      <a:pt x="1168" y="382"/>
                    </a:lnTo>
                    <a:lnTo>
                      <a:pt x="1165" y="372"/>
                    </a:lnTo>
                    <a:lnTo>
                      <a:pt x="1165" y="370"/>
                    </a:lnTo>
                    <a:lnTo>
                      <a:pt x="1149" y="365"/>
                    </a:lnTo>
                    <a:lnTo>
                      <a:pt x="1139" y="358"/>
                    </a:lnTo>
                    <a:lnTo>
                      <a:pt x="1144" y="355"/>
                    </a:lnTo>
                    <a:lnTo>
                      <a:pt x="1148" y="348"/>
                    </a:lnTo>
                    <a:lnTo>
                      <a:pt x="1144" y="341"/>
                    </a:lnTo>
                    <a:lnTo>
                      <a:pt x="1144" y="334"/>
                    </a:lnTo>
                    <a:lnTo>
                      <a:pt x="1137" y="329"/>
                    </a:lnTo>
                    <a:lnTo>
                      <a:pt x="1132" y="325"/>
                    </a:lnTo>
                    <a:lnTo>
                      <a:pt x="1127" y="319"/>
                    </a:lnTo>
                    <a:lnTo>
                      <a:pt x="1127" y="313"/>
                    </a:lnTo>
                    <a:lnTo>
                      <a:pt x="1125" y="305"/>
                    </a:lnTo>
                    <a:lnTo>
                      <a:pt x="1120" y="298"/>
                    </a:lnTo>
                    <a:lnTo>
                      <a:pt x="1111" y="291"/>
                    </a:lnTo>
                    <a:lnTo>
                      <a:pt x="1110" y="284"/>
                    </a:lnTo>
                    <a:lnTo>
                      <a:pt x="1105" y="281"/>
                    </a:lnTo>
                    <a:lnTo>
                      <a:pt x="1101" y="279"/>
                    </a:lnTo>
                    <a:lnTo>
                      <a:pt x="1092" y="282"/>
                    </a:lnTo>
                    <a:lnTo>
                      <a:pt x="1089" y="293"/>
                    </a:lnTo>
                    <a:lnTo>
                      <a:pt x="1086" y="298"/>
                    </a:lnTo>
                    <a:lnTo>
                      <a:pt x="1079" y="308"/>
                    </a:lnTo>
                    <a:lnTo>
                      <a:pt x="1068" y="315"/>
                    </a:lnTo>
                    <a:lnTo>
                      <a:pt x="1060" y="319"/>
                    </a:lnTo>
                    <a:lnTo>
                      <a:pt x="1049" y="313"/>
                    </a:lnTo>
                    <a:lnTo>
                      <a:pt x="1043" y="308"/>
                    </a:lnTo>
                    <a:lnTo>
                      <a:pt x="1036" y="303"/>
                    </a:lnTo>
                    <a:lnTo>
                      <a:pt x="1032" y="293"/>
                    </a:lnTo>
                    <a:lnTo>
                      <a:pt x="1031" y="281"/>
                    </a:lnTo>
                    <a:lnTo>
                      <a:pt x="1031" y="272"/>
                    </a:lnTo>
                    <a:lnTo>
                      <a:pt x="1024" y="264"/>
                    </a:lnTo>
                    <a:lnTo>
                      <a:pt x="1013" y="262"/>
                    </a:lnTo>
                    <a:lnTo>
                      <a:pt x="1003" y="258"/>
                    </a:lnTo>
                    <a:lnTo>
                      <a:pt x="1000" y="250"/>
                    </a:lnTo>
                    <a:lnTo>
                      <a:pt x="989" y="245"/>
                    </a:lnTo>
                    <a:lnTo>
                      <a:pt x="984" y="239"/>
                    </a:lnTo>
                    <a:lnTo>
                      <a:pt x="976" y="233"/>
                    </a:lnTo>
                    <a:lnTo>
                      <a:pt x="969" y="231"/>
                    </a:lnTo>
                    <a:lnTo>
                      <a:pt x="962" y="233"/>
                    </a:lnTo>
                    <a:lnTo>
                      <a:pt x="955" y="236"/>
                    </a:lnTo>
                    <a:lnTo>
                      <a:pt x="943" y="233"/>
                    </a:lnTo>
                    <a:lnTo>
                      <a:pt x="934" y="231"/>
                    </a:lnTo>
                    <a:lnTo>
                      <a:pt x="926" y="227"/>
                    </a:lnTo>
                    <a:lnTo>
                      <a:pt x="917" y="227"/>
                    </a:lnTo>
                    <a:lnTo>
                      <a:pt x="905" y="229"/>
                    </a:lnTo>
                    <a:lnTo>
                      <a:pt x="902" y="239"/>
                    </a:lnTo>
                    <a:lnTo>
                      <a:pt x="903" y="243"/>
                    </a:lnTo>
                    <a:lnTo>
                      <a:pt x="907" y="248"/>
                    </a:lnTo>
                    <a:lnTo>
                      <a:pt x="908" y="253"/>
                    </a:lnTo>
                    <a:lnTo>
                      <a:pt x="903" y="262"/>
                    </a:lnTo>
                    <a:lnTo>
                      <a:pt x="902" y="265"/>
                    </a:lnTo>
                    <a:lnTo>
                      <a:pt x="905" y="272"/>
                    </a:lnTo>
                    <a:lnTo>
                      <a:pt x="908" y="277"/>
                    </a:lnTo>
                    <a:lnTo>
                      <a:pt x="914" y="284"/>
                    </a:lnTo>
                    <a:lnTo>
                      <a:pt x="910" y="293"/>
                    </a:lnTo>
                    <a:lnTo>
                      <a:pt x="907" y="300"/>
                    </a:lnTo>
                    <a:lnTo>
                      <a:pt x="898" y="303"/>
                    </a:lnTo>
                    <a:lnTo>
                      <a:pt x="895" y="307"/>
                    </a:lnTo>
                    <a:lnTo>
                      <a:pt x="903" y="319"/>
                    </a:lnTo>
                    <a:lnTo>
                      <a:pt x="912" y="331"/>
                    </a:lnTo>
                    <a:lnTo>
                      <a:pt x="915" y="336"/>
                    </a:lnTo>
                    <a:lnTo>
                      <a:pt x="920" y="344"/>
                    </a:lnTo>
                    <a:lnTo>
                      <a:pt x="922" y="355"/>
                    </a:lnTo>
                    <a:lnTo>
                      <a:pt x="924" y="367"/>
                    </a:lnTo>
                    <a:lnTo>
                      <a:pt x="917" y="374"/>
                    </a:lnTo>
                    <a:lnTo>
                      <a:pt x="907" y="386"/>
                    </a:lnTo>
                    <a:lnTo>
                      <a:pt x="893" y="394"/>
                    </a:lnTo>
                    <a:lnTo>
                      <a:pt x="883" y="399"/>
                    </a:lnTo>
                    <a:lnTo>
                      <a:pt x="891" y="408"/>
                    </a:lnTo>
                    <a:lnTo>
                      <a:pt x="895" y="422"/>
                    </a:lnTo>
                    <a:lnTo>
                      <a:pt x="896" y="436"/>
                    </a:lnTo>
                    <a:lnTo>
                      <a:pt x="900" y="446"/>
                    </a:lnTo>
                    <a:lnTo>
                      <a:pt x="895" y="449"/>
                    </a:lnTo>
                    <a:lnTo>
                      <a:pt x="891" y="458"/>
                    </a:lnTo>
                    <a:lnTo>
                      <a:pt x="883" y="461"/>
                    </a:lnTo>
                    <a:lnTo>
                      <a:pt x="876" y="463"/>
                    </a:lnTo>
                    <a:lnTo>
                      <a:pt x="865" y="453"/>
                    </a:lnTo>
                    <a:lnTo>
                      <a:pt x="855" y="444"/>
                    </a:lnTo>
                    <a:lnTo>
                      <a:pt x="847" y="434"/>
                    </a:lnTo>
                    <a:lnTo>
                      <a:pt x="845" y="423"/>
                    </a:lnTo>
                    <a:lnTo>
                      <a:pt x="845" y="410"/>
                    </a:lnTo>
                    <a:lnTo>
                      <a:pt x="845" y="401"/>
                    </a:lnTo>
                    <a:lnTo>
                      <a:pt x="841" y="391"/>
                    </a:lnTo>
                    <a:lnTo>
                      <a:pt x="834" y="386"/>
                    </a:lnTo>
                    <a:lnTo>
                      <a:pt x="802" y="386"/>
                    </a:lnTo>
                    <a:lnTo>
                      <a:pt x="786" y="375"/>
                    </a:lnTo>
                    <a:lnTo>
                      <a:pt x="771" y="367"/>
                    </a:lnTo>
                    <a:lnTo>
                      <a:pt x="754" y="360"/>
                    </a:lnTo>
                    <a:lnTo>
                      <a:pt x="738" y="355"/>
                    </a:lnTo>
                    <a:lnTo>
                      <a:pt x="728" y="348"/>
                    </a:lnTo>
                    <a:lnTo>
                      <a:pt x="716" y="344"/>
                    </a:lnTo>
                    <a:lnTo>
                      <a:pt x="705" y="348"/>
                    </a:lnTo>
                    <a:lnTo>
                      <a:pt x="697" y="351"/>
                    </a:lnTo>
                    <a:lnTo>
                      <a:pt x="695" y="338"/>
                    </a:lnTo>
                    <a:lnTo>
                      <a:pt x="692" y="325"/>
                    </a:lnTo>
                    <a:lnTo>
                      <a:pt x="685" y="315"/>
                    </a:lnTo>
                    <a:lnTo>
                      <a:pt x="678" y="312"/>
                    </a:lnTo>
                    <a:lnTo>
                      <a:pt x="671" y="313"/>
                    </a:lnTo>
                    <a:lnTo>
                      <a:pt x="666" y="317"/>
                    </a:lnTo>
                    <a:lnTo>
                      <a:pt x="666" y="312"/>
                    </a:lnTo>
                    <a:lnTo>
                      <a:pt x="666" y="308"/>
                    </a:lnTo>
                    <a:lnTo>
                      <a:pt x="666" y="301"/>
                    </a:lnTo>
                    <a:lnTo>
                      <a:pt x="666" y="295"/>
                    </a:lnTo>
                    <a:lnTo>
                      <a:pt x="666" y="279"/>
                    </a:lnTo>
                    <a:lnTo>
                      <a:pt x="669" y="269"/>
                    </a:lnTo>
                    <a:lnTo>
                      <a:pt x="675" y="258"/>
                    </a:lnTo>
                    <a:lnTo>
                      <a:pt x="683" y="250"/>
                    </a:lnTo>
                    <a:lnTo>
                      <a:pt x="685" y="243"/>
                    </a:lnTo>
                    <a:lnTo>
                      <a:pt x="690" y="236"/>
                    </a:lnTo>
                    <a:lnTo>
                      <a:pt x="695" y="227"/>
                    </a:lnTo>
                    <a:lnTo>
                      <a:pt x="700" y="224"/>
                    </a:lnTo>
                    <a:lnTo>
                      <a:pt x="707" y="222"/>
                    </a:lnTo>
                    <a:lnTo>
                      <a:pt x="714" y="221"/>
                    </a:lnTo>
                    <a:lnTo>
                      <a:pt x="721" y="219"/>
                    </a:lnTo>
                    <a:lnTo>
                      <a:pt x="724" y="214"/>
                    </a:lnTo>
                    <a:lnTo>
                      <a:pt x="721" y="209"/>
                    </a:lnTo>
                    <a:lnTo>
                      <a:pt x="712" y="205"/>
                    </a:lnTo>
                    <a:lnTo>
                      <a:pt x="704" y="203"/>
                    </a:lnTo>
                    <a:lnTo>
                      <a:pt x="697" y="202"/>
                    </a:lnTo>
                    <a:lnTo>
                      <a:pt x="697" y="200"/>
                    </a:lnTo>
                    <a:lnTo>
                      <a:pt x="699" y="198"/>
                    </a:lnTo>
                    <a:lnTo>
                      <a:pt x="705" y="198"/>
                    </a:lnTo>
                    <a:lnTo>
                      <a:pt x="714" y="200"/>
                    </a:lnTo>
                    <a:lnTo>
                      <a:pt x="728" y="205"/>
                    </a:lnTo>
                    <a:lnTo>
                      <a:pt x="731" y="203"/>
                    </a:lnTo>
                    <a:lnTo>
                      <a:pt x="733" y="200"/>
                    </a:lnTo>
                    <a:lnTo>
                      <a:pt x="735" y="197"/>
                    </a:lnTo>
                    <a:lnTo>
                      <a:pt x="738" y="195"/>
                    </a:lnTo>
                    <a:lnTo>
                      <a:pt x="740" y="195"/>
                    </a:lnTo>
                    <a:lnTo>
                      <a:pt x="748" y="195"/>
                    </a:lnTo>
                    <a:lnTo>
                      <a:pt x="762" y="188"/>
                    </a:lnTo>
                    <a:lnTo>
                      <a:pt x="776" y="176"/>
                    </a:lnTo>
                    <a:lnTo>
                      <a:pt x="776" y="169"/>
                    </a:lnTo>
                    <a:lnTo>
                      <a:pt x="762" y="166"/>
                    </a:lnTo>
                    <a:lnTo>
                      <a:pt x="750" y="164"/>
                    </a:lnTo>
                    <a:lnTo>
                      <a:pt x="740" y="159"/>
                    </a:lnTo>
                    <a:lnTo>
                      <a:pt x="733" y="152"/>
                    </a:lnTo>
                    <a:lnTo>
                      <a:pt x="736" y="152"/>
                    </a:lnTo>
                    <a:lnTo>
                      <a:pt x="743" y="152"/>
                    </a:lnTo>
                    <a:lnTo>
                      <a:pt x="752" y="159"/>
                    </a:lnTo>
                    <a:lnTo>
                      <a:pt x="766" y="164"/>
                    </a:lnTo>
                    <a:lnTo>
                      <a:pt x="771" y="160"/>
                    </a:lnTo>
                    <a:lnTo>
                      <a:pt x="779" y="157"/>
                    </a:lnTo>
                    <a:lnTo>
                      <a:pt x="785" y="152"/>
                    </a:lnTo>
                    <a:lnTo>
                      <a:pt x="788" y="147"/>
                    </a:lnTo>
                    <a:lnTo>
                      <a:pt x="785" y="140"/>
                    </a:lnTo>
                    <a:lnTo>
                      <a:pt x="785" y="136"/>
                    </a:lnTo>
                    <a:lnTo>
                      <a:pt x="797" y="141"/>
                    </a:lnTo>
                    <a:lnTo>
                      <a:pt x="807" y="147"/>
                    </a:lnTo>
                    <a:lnTo>
                      <a:pt x="814" y="143"/>
                    </a:lnTo>
                    <a:lnTo>
                      <a:pt x="824" y="141"/>
                    </a:lnTo>
                    <a:lnTo>
                      <a:pt x="824" y="135"/>
                    </a:lnTo>
                    <a:lnTo>
                      <a:pt x="831" y="140"/>
                    </a:lnTo>
                    <a:lnTo>
                      <a:pt x="834" y="138"/>
                    </a:lnTo>
                    <a:lnTo>
                      <a:pt x="845" y="131"/>
                    </a:lnTo>
                    <a:lnTo>
                      <a:pt x="855" y="123"/>
                    </a:lnTo>
                    <a:lnTo>
                      <a:pt x="860" y="116"/>
                    </a:lnTo>
                    <a:lnTo>
                      <a:pt x="853" y="107"/>
                    </a:lnTo>
                    <a:lnTo>
                      <a:pt x="848" y="102"/>
                    </a:lnTo>
                    <a:lnTo>
                      <a:pt x="847" y="97"/>
                    </a:lnTo>
                    <a:lnTo>
                      <a:pt x="847" y="93"/>
                    </a:lnTo>
                    <a:lnTo>
                      <a:pt x="848" y="88"/>
                    </a:lnTo>
                    <a:lnTo>
                      <a:pt x="857" y="83"/>
                    </a:lnTo>
                    <a:lnTo>
                      <a:pt x="857" y="78"/>
                    </a:lnTo>
                    <a:lnTo>
                      <a:pt x="857" y="71"/>
                    </a:lnTo>
                    <a:lnTo>
                      <a:pt x="847" y="68"/>
                    </a:lnTo>
                    <a:lnTo>
                      <a:pt x="841" y="64"/>
                    </a:lnTo>
                    <a:lnTo>
                      <a:pt x="834" y="59"/>
                    </a:lnTo>
                    <a:lnTo>
                      <a:pt x="824" y="57"/>
                    </a:lnTo>
                    <a:lnTo>
                      <a:pt x="817" y="56"/>
                    </a:lnTo>
                    <a:lnTo>
                      <a:pt x="812" y="54"/>
                    </a:lnTo>
                    <a:lnTo>
                      <a:pt x="802" y="56"/>
                    </a:lnTo>
                    <a:lnTo>
                      <a:pt x="798" y="64"/>
                    </a:lnTo>
                    <a:lnTo>
                      <a:pt x="802" y="71"/>
                    </a:lnTo>
                    <a:lnTo>
                      <a:pt x="807" y="78"/>
                    </a:lnTo>
                    <a:lnTo>
                      <a:pt x="800" y="83"/>
                    </a:lnTo>
                    <a:lnTo>
                      <a:pt x="791" y="88"/>
                    </a:lnTo>
                    <a:lnTo>
                      <a:pt x="788" y="100"/>
                    </a:lnTo>
                    <a:lnTo>
                      <a:pt x="783" y="114"/>
                    </a:lnTo>
                    <a:lnTo>
                      <a:pt x="773" y="117"/>
                    </a:lnTo>
                    <a:lnTo>
                      <a:pt x="764" y="112"/>
                    </a:lnTo>
                    <a:lnTo>
                      <a:pt x="757" y="104"/>
                    </a:lnTo>
                    <a:lnTo>
                      <a:pt x="755" y="98"/>
                    </a:lnTo>
                    <a:lnTo>
                      <a:pt x="759" y="92"/>
                    </a:lnTo>
                    <a:lnTo>
                      <a:pt x="764" y="86"/>
                    </a:lnTo>
                    <a:lnTo>
                      <a:pt x="761" y="81"/>
                    </a:lnTo>
                    <a:lnTo>
                      <a:pt x="755" y="74"/>
                    </a:lnTo>
                    <a:lnTo>
                      <a:pt x="748" y="69"/>
                    </a:lnTo>
                    <a:lnTo>
                      <a:pt x="745" y="68"/>
                    </a:lnTo>
                    <a:lnTo>
                      <a:pt x="736" y="69"/>
                    </a:lnTo>
                    <a:lnTo>
                      <a:pt x="735" y="78"/>
                    </a:lnTo>
                    <a:lnTo>
                      <a:pt x="731" y="85"/>
                    </a:lnTo>
                    <a:lnTo>
                      <a:pt x="724" y="90"/>
                    </a:lnTo>
                    <a:lnTo>
                      <a:pt x="723" y="78"/>
                    </a:lnTo>
                    <a:lnTo>
                      <a:pt x="714" y="71"/>
                    </a:lnTo>
                    <a:lnTo>
                      <a:pt x="716" y="66"/>
                    </a:lnTo>
                    <a:lnTo>
                      <a:pt x="719" y="64"/>
                    </a:lnTo>
                    <a:lnTo>
                      <a:pt x="704" y="61"/>
                    </a:lnTo>
                    <a:lnTo>
                      <a:pt x="693" y="57"/>
                    </a:lnTo>
                    <a:lnTo>
                      <a:pt x="700" y="50"/>
                    </a:lnTo>
                    <a:lnTo>
                      <a:pt x="705" y="43"/>
                    </a:lnTo>
                    <a:lnTo>
                      <a:pt x="702" y="37"/>
                    </a:lnTo>
                    <a:lnTo>
                      <a:pt x="697" y="35"/>
                    </a:lnTo>
                    <a:lnTo>
                      <a:pt x="692" y="31"/>
                    </a:lnTo>
                    <a:lnTo>
                      <a:pt x="690" y="28"/>
                    </a:lnTo>
                    <a:lnTo>
                      <a:pt x="687" y="16"/>
                    </a:lnTo>
                    <a:lnTo>
                      <a:pt x="681" y="9"/>
                    </a:lnTo>
                    <a:lnTo>
                      <a:pt x="671" y="2"/>
                    </a:lnTo>
                    <a:lnTo>
                      <a:pt x="659" y="0"/>
                    </a:lnTo>
                    <a:lnTo>
                      <a:pt x="652" y="4"/>
                    </a:lnTo>
                    <a:lnTo>
                      <a:pt x="654" y="13"/>
                    </a:lnTo>
                    <a:lnTo>
                      <a:pt x="644" y="13"/>
                    </a:lnTo>
                    <a:lnTo>
                      <a:pt x="640" y="19"/>
                    </a:lnTo>
                    <a:lnTo>
                      <a:pt x="642" y="26"/>
                    </a:lnTo>
                    <a:lnTo>
                      <a:pt x="644" y="33"/>
                    </a:lnTo>
                    <a:lnTo>
                      <a:pt x="640" y="37"/>
                    </a:lnTo>
                    <a:lnTo>
                      <a:pt x="637" y="43"/>
                    </a:lnTo>
                    <a:lnTo>
                      <a:pt x="642" y="52"/>
                    </a:lnTo>
                    <a:lnTo>
                      <a:pt x="654" y="56"/>
                    </a:lnTo>
                    <a:lnTo>
                      <a:pt x="664" y="59"/>
                    </a:lnTo>
                    <a:lnTo>
                      <a:pt x="671" y="68"/>
                    </a:lnTo>
                    <a:lnTo>
                      <a:pt x="669" y="76"/>
                    </a:lnTo>
                    <a:lnTo>
                      <a:pt x="668" y="83"/>
                    </a:lnTo>
                    <a:lnTo>
                      <a:pt x="673" y="80"/>
                    </a:lnTo>
                    <a:lnTo>
                      <a:pt x="678" y="78"/>
                    </a:lnTo>
                    <a:lnTo>
                      <a:pt x="676" y="88"/>
                    </a:lnTo>
                    <a:lnTo>
                      <a:pt x="668" y="93"/>
                    </a:lnTo>
                    <a:lnTo>
                      <a:pt x="661" y="95"/>
                    </a:lnTo>
                    <a:lnTo>
                      <a:pt x="656" y="98"/>
                    </a:lnTo>
                    <a:lnTo>
                      <a:pt x="652" y="104"/>
                    </a:lnTo>
                    <a:lnTo>
                      <a:pt x="652" y="114"/>
                    </a:lnTo>
                    <a:lnTo>
                      <a:pt x="644" y="112"/>
                    </a:lnTo>
                    <a:lnTo>
                      <a:pt x="642" y="107"/>
                    </a:lnTo>
                    <a:lnTo>
                      <a:pt x="644" y="100"/>
                    </a:lnTo>
                    <a:lnTo>
                      <a:pt x="644" y="95"/>
                    </a:lnTo>
                    <a:lnTo>
                      <a:pt x="638" y="92"/>
                    </a:lnTo>
                    <a:lnTo>
                      <a:pt x="633" y="92"/>
                    </a:lnTo>
                    <a:lnTo>
                      <a:pt x="626" y="90"/>
                    </a:lnTo>
                    <a:lnTo>
                      <a:pt x="621" y="90"/>
                    </a:lnTo>
                    <a:lnTo>
                      <a:pt x="611" y="93"/>
                    </a:lnTo>
                    <a:lnTo>
                      <a:pt x="609" y="105"/>
                    </a:lnTo>
                    <a:lnTo>
                      <a:pt x="601" y="105"/>
                    </a:lnTo>
                    <a:lnTo>
                      <a:pt x="594" y="105"/>
                    </a:lnTo>
                    <a:lnTo>
                      <a:pt x="587" y="105"/>
                    </a:lnTo>
                    <a:lnTo>
                      <a:pt x="582" y="105"/>
                    </a:lnTo>
                    <a:lnTo>
                      <a:pt x="573" y="105"/>
                    </a:lnTo>
                    <a:lnTo>
                      <a:pt x="564" y="105"/>
                    </a:lnTo>
                    <a:lnTo>
                      <a:pt x="554" y="104"/>
                    </a:lnTo>
                    <a:lnTo>
                      <a:pt x="544" y="102"/>
                    </a:lnTo>
                    <a:lnTo>
                      <a:pt x="533" y="100"/>
                    </a:lnTo>
                    <a:lnTo>
                      <a:pt x="523" y="98"/>
                    </a:lnTo>
                    <a:lnTo>
                      <a:pt x="508" y="88"/>
                    </a:lnTo>
                    <a:lnTo>
                      <a:pt x="499" y="76"/>
                    </a:lnTo>
                    <a:lnTo>
                      <a:pt x="487" y="76"/>
                    </a:lnTo>
                    <a:lnTo>
                      <a:pt x="475" y="78"/>
                    </a:lnTo>
                    <a:lnTo>
                      <a:pt x="463" y="81"/>
                    </a:lnTo>
                    <a:lnTo>
                      <a:pt x="460" y="90"/>
                    </a:lnTo>
                    <a:lnTo>
                      <a:pt x="461" y="93"/>
                    </a:lnTo>
                    <a:lnTo>
                      <a:pt x="466" y="95"/>
                    </a:lnTo>
                    <a:lnTo>
                      <a:pt x="480" y="92"/>
                    </a:lnTo>
                    <a:lnTo>
                      <a:pt x="494" y="88"/>
                    </a:lnTo>
                    <a:lnTo>
                      <a:pt x="490" y="93"/>
                    </a:lnTo>
                    <a:lnTo>
                      <a:pt x="482" y="97"/>
                    </a:lnTo>
                    <a:lnTo>
                      <a:pt x="473" y="98"/>
                    </a:lnTo>
                    <a:lnTo>
                      <a:pt x="470" y="107"/>
                    </a:lnTo>
                    <a:lnTo>
                      <a:pt x="472" y="116"/>
                    </a:lnTo>
                    <a:lnTo>
                      <a:pt x="473" y="123"/>
                    </a:lnTo>
                    <a:lnTo>
                      <a:pt x="461" y="116"/>
                    </a:lnTo>
                    <a:lnTo>
                      <a:pt x="453" y="105"/>
                    </a:lnTo>
                    <a:lnTo>
                      <a:pt x="444" y="102"/>
                    </a:lnTo>
                    <a:lnTo>
                      <a:pt x="434" y="102"/>
                    </a:lnTo>
                    <a:lnTo>
                      <a:pt x="427" y="102"/>
                    </a:lnTo>
                    <a:lnTo>
                      <a:pt x="420" y="102"/>
                    </a:lnTo>
                    <a:lnTo>
                      <a:pt x="411" y="102"/>
                    </a:lnTo>
                    <a:lnTo>
                      <a:pt x="398" y="104"/>
                    </a:lnTo>
                    <a:lnTo>
                      <a:pt x="384" y="107"/>
                    </a:lnTo>
                    <a:lnTo>
                      <a:pt x="372" y="105"/>
                    </a:lnTo>
                    <a:lnTo>
                      <a:pt x="367" y="104"/>
                    </a:lnTo>
                    <a:lnTo>
                      <a:pt x="365" y="100"/>
                    </a:lnTo>
                    <a:lnTo>
                      <a:pt x="365" y="98"/>
                    </a:lnTo>
                    <a:lnTo>
                      <a:pt x="367" y="95"/>
                    </a:lnTo>
                    <a:lnTo>
                      <a:pt x="372" y="95"/>
                    </a:lnTo>
                    <a:lnTo>
                      <a:pt x="377" y="93"/>
                    </a:lnTo>
                    <a:lnTo>
                      <a:pt x="382" y="93"/>
                    </a:lnTo>
                    <a:lnTo>
                      <a:pt x="374" y="81"/>
                    </a:lnTo>
                    <a:lnTo>
                      <a:pt x="367" y="78"/>
                    </a:lnTo>
                    <a:lnTo>
                      <a:pt x="361" y="76"/>
                    </a:lnTo>
                    <a:lnTo>
                      <a:pt x="358" y="76"/>
                    </a:lnTo>
                    <a:lnTo>
                      <a:pt x="351" y="78"/>
                    </a:lnTo>
                    <a:lnTo>
                      <a:pt x="343" y="80"/>
                    </a:lnTo>
                    <a:lnTo>
                      <a:pt x="331" y="78"/>
                    </a:lnTo>
                    <a:lnTo>
                      <a:pt x="320" y="76"/>
                    </a:lnTo>
                    <a:lnTo>
                      <a:pt x="312" y="71"/>
                    </a:lnTo>
                    <a:lnTo>
                      <a:pt x="303" y="68"/>
                    </a:lnTo>
                    <a:lnTo>
                      <a:pt x="293" y="62"/>
                    </a:lnTo>
                    <a:lnTo>
                      <a:pt x="284" y="59"/>
                    </a:lnTo>
                    <a:lnTo>
                      <a:pt x="274" y="57"/>
                    </a:lnTo>
                    <a:lnTo>
                      <a:pt x="265" y="57"/>
                    </a:lnTo>
                    <a:lnTo>
                      <a:pt x="253" y="59"/>
                    </a:lnTo>
                    <a:lnTo>
                      <a:pt x="243" y="62"/>
                    </a:lnTo>
                    <a:lnTo>
                      <a:pt x="234" y="57"/>
                    </a:lnTo>
                    <a:lnTo>
                      <a:pt x="231" y="49"/>
                    </a:lnTo>
                    <a:lnTo>
                      <a:pt x="220" y="56"/>
                    </a:lnTo>
                    <a:lnTo>
                      <a:pt x="212" y="62"/>
                    </a:lnTo>
                    <a:lnTo>
                      <a:pt x="203" y="57"/>
                    </a:lnTo>
                    <a:lnTo>
                      <a:pt x="195" y="50"/>
                    </a:lnTo>
                    <a:lnTo>
                      <a:pt x="188" y="42"/>
                    </a:lnTo>
                    <a:lnTo>
                      <a:pt x="184" y="40"/>
                    </a:lnTo>
                    <a:lnTo>
                      <a:pt x="177" y="42"/>
                    </a:lnTo>
                    <a:lnTo>
                      <a:pt x="176" y="47"/>
                    </a:lnTo>
                    <a:lnTo>
                      <a:pt x="172" y="50"/>
                    </a:lnTo>
                    <a:lnTo>
                      <a:pt x="167" y="54"/>
                    </a:lnTo>
                    <a:lnTo>
                      <a:pt x="162" y="52"/>
                    </a:lnTo>
                    <a:lnTo>
                      <a:pt x="159" y="47"/>
                    </a:lnTo>
                    <a:lnTo>
                      <a:pt x="146" y="49"/>
                    </a:lnTo>
                    <a:lnTo>
                      <a:pt x="140" y="50"/>
                    </a:lnTo>
                    <a:lnTo>
                      <a:pt x="131" y="52"/>
                    </a:lnTo>
                    <a:lnTo>
                      <a:pt x="122" y="57"/>
                    </a:lnTo>
                    <a:lnTo>
                      <a:pt x="116" y="59"/>
                    </a:lnTo>
                    <a:lnTo>
                      <a:pt x="110" y="62"/>
                    </a:lnTo>
                    <a:lnTo>
                      <a:pt x="104" y="64"/>
                    </a:lnTo>
                    <a:lnTo>
                      <a:pt x="100" y="64"/>
                    </a:lnTo>
                    <a:lnTo>
                      <a:pt x="91" y="59"/>
                    </a:lnTo>
                    <a:lnTo>
                      <a:pt x="88" y="61"/>
                    </a:lnTo>
                    <a:lnTo>
                      <a:pt x="86" y="64"/>
                    </a:lnTo>
                    <a:lnTo>
                      <a:pt x="85" y="68"/>
                    </a:lnTo>
                    <a:lnTo>
                      <a:pt x="73" y="68"/>
                    </a:lnTo>
                    <a:lnTo>
                      <a:pt x="67" y="69"/>
                    </a:lnTo>
                    <a:lnTo>
                      <a:pt x="64" y="71"/>
                    </a:lnTo>
                    <a:lnTo>
                      <a:pt x="66" y="74"/>
                    </a:lnTo>
                    <a:lnTo>
                      <a:pt x="67" y="78"/>
                    </a:lnTo>
                    <a:lnTo>
                      <a:pt x="69" y="81"/>
                    </a:lnTo>
                    <a:lnTo>
                      <a:pt x="57" y="80"/>
                    </a:lnTo>
                    <a:lnTo>
                      <a:pt x="43" y="78"/>
                    </a:lnTo>
                    <a:lnTo>
                      <a:pt x="28" y="71"/>
                    </a:lnTo>
                    <a:lnTo>
                      <a:pt x="12" y="66"/>
                    </a:lnTo>
                    <a:lnTo>
                      <a:pt x="9" y="62"/>
                    </a:lnTo>
                    <a:lnTo>
                      <a:pt x="5" y="59"/>
                    </a:lnTo>
                    <a:lnTo>
                      <a:pt x="2" y="59"/>
                    </a:lnTo>
                    <a:lnTo>
                      <a:pt x="0" y="59"/>
                    </a:lnTo>
                    <a:lnTo>
                      <a:pt x="0" y="279"/>
                    </a:lnTo>
                    <a:lnTo>
                      <a:pt x="4" y="279"/>
                    </a:lnTo>
                    <a:lnTo>
                      <a:pt x="12" y="281"/>
                    </a:lnTo>
                    <a:lnTo>
                      <a:pt x="19" y="281"/>
                    </a:lnTo>
                    <a:lnTo>
                      <a:pt x="28" y="286"/>
                    </a:lnTo>
                    <a:lnTo>
                      <a:pt x="31" y="291"/>
                    </a:lnTo>
                    <a:lnTo>
                      <a:pt x="38" y="298"/>
                    </a:lnTo>
                    <a:lnTo>
                      <a:pt x="45" y="303"/>
                    </a:lnTo>
                    <a:lnTo>
                      <a:pt x="54" y="307"/>
                    </a:lnTo>
                    <a:lnTo>
                      <a:pt x="61" y="300"/>
                    </a:lnTo>
                    <a:lnTo>
                      <a:pt x="67" y="295"/>
                    </a:lnTo>
                    <a:lnTo>
                      <a:pt x="71" y="293"/>
                    </a:lnTo>
                    <a:lnTo>
                      <a:pt x="78" y="291"/>
                    </a:lnTo>
                    <a:lnTo>
                      <a:pt x="86" y="300"/>
                    </a:lnTo>
                    <a:lnTo>
                      <a:pt x="95" y="308"/>
                    </a:lnTo>
                    <a:lnTo>
                      <a:pt x="102" y="319"/>
                    </a:lnTo>
                    <a:lnTo>
                      <a:pt x="112" y="332"/>
                    </a:lnTo>
                    <a:lnTo>
                      <a:pt x="116" y="334"/>
                    </a:lnTo>
                    <a:lnTo>
                      <a:pt x="119" y="339"/>
                    </a:lnTo>
                    <a:lnTo>
                      <a:pt x="122" y="348"/>
                    </a:lnTo>
                    <a:lnTo>
                      <a:pt x="129" y="358"/>
                    </a:lnTo>
                    <a:lnTo>
                      <a:pt x="134" y="360"/>
                    </a:lnTo>
                    <a:lnTo>
                      <a:pt x="141" y="363"/>
                    </a:lnTo>
                    <a:lnTo>
                      <a:pt x="150" y="370"/>
                    </a:lnTo>
                    <a:lnTo>
                      <a:pt x="155" y="382"/>
                    </a:lnTo>
                    <a:lnTo>
                      <a:pt x="152" y="387"/>
                    </a:lnTo>
                    <a:lnTo>
                      <a:pt x="148" y="393"/>
                    </a:lnTo>
                    <a:lnTo>
                      <a:pt x="148" y="394"/>
                    </a:lnTo>
                    <a:lnTo>
                      <a:pt x="150" y="399"/>
                    </a:lnTo>
                    <a:lnTo>
                      <a:pt x="148" y="405"/>
                    </a:lnTo>
                    <a:lnTo>
                      <a:pt x="150" y="411"/>
                    </a:lnTo>
                    <a:lnTo>
                      <a:pt x="150" y="417"/>
                    </a:lnTo>
                    <a:lnTo>
                      <a:pt x="157" y="422"/>
                    </a:lnTo>
                    <a:lnTo>
                      <a:pt x="162" y="422"/>
                    </a:lnTo>
                    <a:lnTo>
                      <a:pt x="167" y="425"/>
                    </a:lnTo>
                    <a:lnTo>
                      <a:pt x="169" y="432"/>
                    </a:lnTo>
                    <a:lnTo>
                      <a:pt x="172" y="441"/>
                    </a:lnTo>
                    <a:lnTo>
                      <a:pt x="174" y="441"/>
                    </a:lnTo>
                    <a:lnTo>
                      <a:pt x="179" y="444"/>
                    </a:lnTo>
                    <a:lnTo>
                      <a:pt x="183" y="448"/>
                    </a:lnTo>
                    <a:lnTo>
                      <a:pt x="186" y="451"/>
                    </a:lnTo>
                    <a:lnTo>
                      <a:pt x="188" y="458"/>
                    </a:lnTo>
                    <a:lnTo>
                      <a:pt x="191" y="466"/>
                    </a:lnTo>
                    <a:lnTo>
                      <a:pt x="196" y="472"/>
                    </a:lnTo>
                    <a:lnTo>
                      <a:pt x="208" y="475"/>
                    </a:lnTo>
                    <a:lnTo>
                      <a:pt x="210" y="479"/>
                    </a:lnTo>
                    <a:lnTo>
                      <a:pt x="219" y="482"/>
                    </a:lnTo>
                    <a:lnTo>
                      <a:pt x="226" y="484"/>
                    </a:lnTo>
                    <a:lnTo>
                      <a:pt x="232" y="492"/>
                    </a:lnTo>
                    <a:lnTo>
                      <a:pt x="239" y="497"/>
                    </a:lnTo>
                    <a:lnTo>
                      <a:pt x="251" y="504"/>
                    </a:lnTo>
                    <a:lnTo>
                      <a:pt x="253" y="504"/>
                    </a:lnTo>
                    <a:lnTo>
                      <a:pt x="257" y="506"/>
                    </a:lnTo>
                    <a:lnTo>
                      <a:pt x="662" y="506"/>
                    </a:lnTo>
                    <a:lnTo>
                      <a:pt x="662" y="501"/>
                    </a:lnTo>
                    <a:lnTo>
                      <a:pt x="669" y="506"/>
                    </a:lnTo>
                    <a:lnTo>
                      <a:pt x="676" y="513"/>
                    </a:lnTo>
                    <a:lnTo>
                      <a:pt x="700" y="513"/>
                    </a:lnTo>
                    <a:lnTo>
                      <a:pt x="707" y="518"/>
                    </a:lnTo>
                    <a:lnTo>
                      <a:pt x="718" y="521"/>
                    </a:lnTo>
                    <a:lnTo>
                      <a:pt x="728" y="521"/>
                    </a:lnTo>
                    <a:lnTo>
                      <a:pt x="743" y="523"/>
                    </a:lnTo>
                    <a:lnTo>
                      <a:pt x="748" y="521"/>
                    </a:lnTo>
                    <a:lnTo>
                      <a:pt x="755" y="521"/>
                    </a:lnTo>
                    <a:lnTo>
                      <a:pt x="759" y="513"/>
                    </a:lnTo>
                    <a:lnTo>
                      <a:pt x="764" y="509"/>
                    </a:lnTo>
                    <a:lnTo>
                      <a:pt x="771" y="515"/>
                    </a:lnTo>
                    <a:lnTo>
                      <a:pt x="776" y="521"/>
                    </a:lnTo>
                    <a:lnTo>
                      <a:pt x="776" y="516"/>
                    </a:lnTo>
                    <a:lnTo>
                      <a:pt x="778" y="515"/>
                    </a:lnTo>
                    <a:lnTo>
                      <a:pt x="781" y="515"/>
                    </a:lnTo>
                    <a:lnTo>
                      <a:pt x="785" y="516"/>
                    </a:lnTo>
                    <a:lnTo>
                      <a:pt x="793" y="523"/>
                    </a:lnTo>
                    <a:lnTo>
                      <a:pt x="802" y="528"/>
                    </a:lnTo>
                    <a:lnTo>
                      <a:pt x="807" y="534"/>
                    </a:lnTo>
                    <a:lnTo>
                      <a:pt x="807" y="540"/>
                    </a:lnTo>
                    <a:lnTo>
                      <a:pt x="810" y="549"/>
                    </a:lnTo>
                    <a:lnTo>
                      <a:pt x="819" y="554"/>
                    </a:lnTo>
                    <a:lnTo>
                      <a:pt x="829" y="558"/>
                    </a:lnTo>
                    <a:lnTo>
                      <a:pt x="840" y="559"/>
                    </a:lnTo>
                    <a:lnTo>
                      <a:pt x="850" y="566"/>
                    </a:lnTo>
                    <a:lnTo>
                      <a:pt x="864" y="566"/>
                    </a:lnTo>
                    <a:lnTo>
                      <a:pt x="872" y="571"/>
                    </a:lnTo>
                    <a:lnTo>
                      <a:pt x="877" y="583"/>
                    </a:lnTo>
                    <a:lnTo>
                      <a:pt x="876" y="587"/>
                    </a:lnTo>
                    <a:lnTo>
                      <a:pt x="872" y="589"/>
                    </a:lnTo>
                    <a:lnTo>
                      <a:pt x="862" y="583"/>
                    </a:lnTo>
                    <a:lnTo>
                      <a:pt x="859" y="580"/>
                    </a:lnTo>
                    <a:lnTo>
                      <a:pt x="855" y="587"/>
                    </a:lnTo>
                    <a:lnTo>
                      <a:pt x="853" y="599"/>
                    </a:lnTo>
                    <a:lnTo>
                      <a:pt x="848" y="607"/>
                    </a:lnTo>
                    <a:lnTo>
                      <a:pt x="845" y="613"/>
                    </a:lnTo>
                    <a:lnTo>
                      <a:pt x="836" y="621"/>
                    </a:lnTo>
                    <a:lnTo>
                      <a:pt x="833" y="630"/>
                    </a:lnTo>
                    <a:lnTo>
                      <a:pt x="836" y="633"/>
                    </a:lnTo>
                    <a:lnTo>
                      <a:pt x="841" y="637"/>
                    </a:lnTo>
                    <a:lnTo>
                      <a:pt x="845" y="633"/>
                    </a:lnTo>
                    <a:lnTo>
                      <a:pt x="848" y="632"/>
                    </a:lnTo>
                    <a:lnTo>
                      <a:pt x="855" y="626"/>
                    </a:lnTo>
                    <a:lnTo>
                      <a:pt x="867" y="626"/>
                    </a:lnTo>
                    <a:lnTo>
                      <a:pt x="874" y="626"/>
                    </a:lnTo>
                    <a:lnTo>
                      <a:pt x="879" y="628"/>
                    </a:lnTo>
                    <a:lnTo>
                      <a:pt x="883" y="626"/>
                    </a:lnTo>
                    <a:lnTo>
                      <a:pt x="888" y="625"/>
                    </a:lnTo>
                    <a:lnTo>
                      <a:pt x="886" y="620"/>
                    </a:lnTo>
                    <a:lnTo>
                      <a:pt x="884" y="616"/>
                    </a:lnTo>
                    <a:lnTo>
                      <a:pt x="883" y="613"/>
                    </a:lnTo>
                    <a:lnTo>
                      <a:pt x="881" y="611"/>
                    </a:lnTo>
                    <a:lnTo>
                      <a:pt x="883" y="607"/>
                    </a:lnTo>
                    <a:lnTo>
                      <a:pt x="888" y="607"/>
                    </a:lnTo>
                    <a:lnTo>
                      <a:pt x="896" y="604"/>
                    </a:lnTo>
                    <a:lnTo>
                      <a:pt x="912" y="601"/>
                    </a:lnTo>
                    <a:lnTo>
                      <a:pt x="924" y="597"/>
                    </a:lnTo>
                    <a:lnTo>
                      <a:pt x="936" y="597"/>
                    </a:lnTo>
                    <a:lnTo>
                      <a:pt x="938" y="594"/>
                    </a:lnTo>
                    <a:lnTo>
                      <a:pt x="946" y="587"/>
                    </a:lnTo>
                    <a:lnTo>
                      <a:pt x="953" y="578"/>
                    </a:lnTo>
                    <a:lnTo>
                      <a:pt x="958" y="577"/>
                    </a:lnTo>
                    <a:lnTo>
                      <a:pt x="969" y="575"/>
                    </a:lnTo>
                    <a:lnTo>
                      <a:pt x="986" y="575"/>
                    </a:lnTo>
                    <a:lnTo>
                      <a:pt x="991" y="575"/>
                    </a:lnTo>
                    <a:lnTo>
                      <a:pt x="998" y="575"/>
                    </a:lnTo>
                    <a:lnTo>
                      <a:pt x="1003" y="573"/>
                    </a:lnTo>
                    <a:lnTo>
                      <a:pt x="1010" y="573"/>
                    </a:lnTo>
                    <a:lnTo>
                      <a:pt x="1013" y="571"/>
                    </a:lnTo>
                    <a:lnTo>
                      <a:pt x="1017" y="568"/>
                    </a:lnTo>
                    <a:lnTo>
                      <a:pt x="1020" y="559"/>
                    </a:lnTo>
                    <a:lnTo>
                      <a:pt x="1025" y="551"/>
                    </a:lnTo>
                    <a:lnTo>
                      <a:pt x="1029" y="540"/>
                    </a:lnTo>
                    <a:lnTo>
                      <a:pt x="1037" y="534"/>
                    </a:lnTo>
                    <a:lnTo>
                      <a:pt x="1048" y="535"/>
                    </a:lnTo>
                    <a:lnTo>
                      <a:pt x="1058" y="537"/>
                    </a:lnTo>
                    <a:lnTo>
                      <a:pt x="1060" y="547"/>
                    </a:lnTo>
                    <a:lnTo>
                      <a:pt x="1062" y="558"/>
                    </a:lnTo>
                    <a:lnTo>
                      <a:pt x="1062" y="568"/>
                    </a:lnTo>
                    <a:lnTo>
                      <a:pt x="1067" y="580"/>
                    </a:lnTo>
                    <a:lnTo>
                      <a:pt x="1067" y="580"/>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947" name="Freeform 299"/>
              <p:cNvSpPr>
                <a:spLocks/>
              </p:cNvSpPr>
              <p:nvPr/>
            </p:nvSpPr>
            <p:spPr bwMode="auto">
              <a:xfrm>
                <a:off x="473869" y="2020888"/>
                <a:ext cx="857250" cy="614362"/>
              </a:xfrm>
              <a:custGeom>
                <a:avLst/>
                <a:gdLst/>
                <a:ahLst/>
                <a:cxnLst>
                  <a:cxn ang="0">
                    <a:pos x="397" y="263"/>
                  </a:cxn>
                  <a:cxn ang="0">
                    <a:pos x="423" y="280"/>
                  </a:cxn>
                  <a:cxn ang="0">
                    <a:pos x="452" y="277"/>
                  </a:cxn>
                  <a:cxn ang="0">
                    <a:pos x="480" y="290"/>
                  </a:cxn>
                  <a:cxn ang="0">
                    <a:pos x="504" y="321"/>
                  </a:cxn>
                  <a:cxn ang="0">
                    <a:pos x="526" y="345"/>
                  </a:cxn>
                  <a:cxn ang="0">
                    <a:pos x="533" y="375"/>
                  </a:cxn>
                  <a:cxn ang="0">
                    <a:pos x="513" y="368"/>
                  </a:cxn>
                  <a:cxn ang="0">
                    <a:pos x="506" y="352"/>
                  </a:cxn>
                  <a:cxn ang="0">
                    <a:pos x="482" y="337"/>
                  </a:cxn>
                  <a:cxn ang="0">
                    <a:pos x="490" y="321"/>
                  </a:cxn>
                  <a:cxn ang="0">
                    <a:pos x="468" y="321"/>
                  </a:cxn>
                  <a:cxn ang="0">
                    <a:pos x="464" y="306"/>
                  </a:cxn>
                  <a:cxn ang="0">
                    <a:pos x="442" y="307"/>
                  </a:cxn>
                  <a:cxn ang="0">
                    <a:pos x="418" y="289"/>
                  </a:cxn>
                  <a:cxn ang="0">
                    <a:pos x="372" y="271"/>
                  </a:cxn>
                  <a:cxn ang="0">
                    <a:pos x="303" y="254"/>
                  </a:cxn>
                  <a:cxn ang="0">
                    <a:pos x="277" y="256"/>
                  </a:cxn>
                  <a:cxn ang="0">
                    <a:pos x="241" y="285"/>
                  </a:cxn>
                  <a:cxn ang="0">
                    <a:pos x="225" y="282"/>
                  </a:cxn>
                  <a:cxn ang="0">
                    <a:pos x="229" y="264"/>
                  </a:cxn>
                  <a:cxn ang="0">
                    <a:pos x="251" y="247"/>
                  </a:cxn>
                  <a:cxn ang="0">
                    <a:pos x="231" y="249"/>
                  </a:cxn>
                  <a:cxn ang="0">
                    <a:pos x="200" y="294"/>
                  </a:cxn>
                  <a:cxn ang="0">
                    <a:pos x="169" y="323"/>
                  </a:cxn>
                  <a:cxn ang="0">
                    <a:pos x="138" y="347"/>
                  </a:cxn>
                  <a:cxn ang="0">
                    <a:pos x="100" y="366"/>
                  </a:cxn>
                  <a:cxn ang="0">
                    <a:pos x="53" y="385"/>
                  </a:cxn>
                  <a:cxn ang="0">
                    <a:pos x="72" y="368"/>
                  </a:cxn>
                  <a:cxn ang="0">
                    <a:pos x="112" y="342"/>
                  </a:cxn>
                  <a:cxn ang="0">
                    <a:pos x="151" y="316"/>
                  </a:cxn>
                  <a:cxn ang="0">
                    <a:pos x="162" y="294"/>
                  </a:cxn>
                  <a:cxn ang="0">
                    <a:pos x="131" y="295"/>
                  </a:cxn>
                  <a:cxn ang="0">
                    <a:pos x="112" y="297"/>
                  </a:cxn>
                  <a:cxn ang="0">
                    <a:pos x="102" y="299"/>
                  </a:cxn>
                  <a:cxn ang="0">
                    <a:pos x="83" y="297"/>
                  </a:cxn>
                  <a:cxn ang="0">
                    <a:pos x="81" y="275"/>
                  </a:cxn>
                  <a:cxn ang="0">
                    <a:pos x="60" y="277"/>
                  </a:cxn>
                  <a:cxn ang="0">
                    <a:pos x="38" y="256"/>
                  </a:cxn>
                  <a:cxn ang="0">
                    <a:pos x="24" y="239"/>
                  </a:cxn>
                  <a:cxn ang="0">
                    <a:pos x="48" y="206"/>
                  </a:cxn>
                  <a:cxn ang="0">
                    <a:pos x="93" y="191"/>
                  </a:cxn>
                  <a:cxn ang="0">
                    <a:pos x="95" y="170"/>
                  </a:cxn>
                  <a:cxn ang="0">
                    <a:pos x="89" y="166"/>
                  </a:cxn>
                  <a:cxn ang="0">
                    <a:pos x="46" y="170"/>
                  </a:cxn>
                  <a:cxn ang="0">
                    <a:pos x="14" y="156"/>
                  </a:cxn>
                  <a:cxn ang="0">
                    <a:pos x="0" y="144"/>
                  </a:cxn>
                  <a:cxn ang="0">
                    <a:pos x="46" y="122"/>
                  </a:cxn>
                  <a:cxn ang="0">
                    <a:pos x="65" y="132"/>
                  </a:cxn>
                  <a:cxn ang="0">
                    <a:pos x="81" y="122"/>
                  </a:cxn>
                  <a:cxn ang="0">
                    <a:pos x="52" y="103"/>
                  </a:cxn>
                  <a:cxn ang="0">
                    <a:pos x="33" y="84"/>
                  </a:cxn>
                  <a:cxn ang="0">
                    <a:pos x="19" y="70"/>
                  </a:cxn>
                  <a:cxn ang="0">
                    <a:pos x="77" y="34"/>
                  </a:cxn>
                  <a:cxn ang="0">
                    <a:pos x="115" y="15"/>
                  </a:cxn>
                  <a:cxn ang="0">
                    <a:pos x="157" y="0"/>
                  </a:cxn>
                  <a:cxn ang="0">
                    <a:pos x="167" y="13"/>
                  </a:cxn>
                  <a:cxn ang="0">
                    <a:pos x="193" y="12"/>
                  </a:cxn>
                  <a:cxn ang="0">
                    <a:pos x="272" y="22"/>
                  </a:cxn>
                  <a:cxn ang="0">
                    <a:pos x="329" y="36"/>
                  </a:cxn>
                  <a:cxn ang="0">
                    <a:pos x="368" y="34"/>
                  </a:cxn>
                  <a:cxn ang="0">
                    <a:pos x="385" y="41"/>
                  </a:cxn>
                </a:cxnLst>
                <a:rect l="0" t="0" r="r" b="b"/>
                <a:pathLst>
                  <a:path w="540" h="387">
                    <a:moveTo>
                      <a:pt x="385" y="41"/>
                    </a:moveTo>
                    <a:lnTo>
                      <a:pt x="385" y="261"/>
                    </a:lnTo>
                    <a:lnTo>
                      <a:pt x="389" y="261"/>
                    </a:lnTo>
                    <a:lnTo>
                      <a:pt x="397" y="263"/>
                    </a:lnTo>
                    <a:lnTo>
                      <a:pt x="404" y="263"/>
                    </a:lnTo>
                    <a:lnTo>
                      <a:pt x="413" y="268"/>
                    </a:lnTo>
                    <a:lnTo>
                      <a:pt x="416" y="273"/>
                    </a:lnTo>
                    <a:lnTo>
                      <a:pt x="423" y="280"/>
                    </a:lnTo>
                    <a:lnTo>
                      <a:pt x="430" y="285"/>
                    </a:lnTo>
                    <a:lnTo>
                      <a:pt x="439" y="289"/>
                    </a:lnTo>
                    <a:lnTo>
                      <a:pt x="446" y="282"/>
                    </a:lnTo>
                    <a:lnTo>
                      <a:pt x="452" y="277"/>
                    </a:lnTo>
                    <a:lnTo>
                      <a:pt x="456" y="275"/>
                    </a:lnTo>
                    <a:lnTo>
                      <a:pt x="463" y="273"/>
                    </a:lnTo>
                    <a:lnTo>
                      <a:pt x="471" y="282"/>
                    </a:lnTo>
                    <a:lnTo>
                      <a:pt x="480" y="290"/>
                    </a:lnTo>
                    <a:lnTo>
                      <a:pt x="487" y="301"/>
                    </a:lnTo>
                    <a:lnTo>
                      <a:pt x="497" y="314"/>
                    </a:lnTo>
                    <a:lnTo>
                      <a:pt x="501" y="316"/>
                    </a:lnTo>
                    <a:lnTo>
                      <a:pt x="504" y="321"/>
                    </a:lnTo>
                    <a:lnTo>
                      <a:pt x="507" y="330"/>
                    </a:lnTo>
                    <a:lnTo>
                      <a:pt x="514" y="340"/>
                    </a:lnTo>
                    <a:lnTo>
                      <a:pt x="519" y="342"/>
                    </a:lnTo>
                    <a:lnTo>
                      <a:pt x="526" y="345"/>
                    </a:lnTo>
                    <a:lnTo>
                      <a:pt x="535" y="352"/>
                    </a:lnTo>
                    <a:lnTo>
                      <a:pt x="540" y="364"/>
                    </a:lnTo>
                    <a:lnTo>
                      <a:pt x="537" y="369"/>
                    </a:lnTo>
                    <a:lnTo>
                      <a:pt x="533" y="375"/>
                    </a:lnTo>
                    <a:lnTo>
                      <a:pt x="530" y="375"/>
                    </a:lnTo>
                    <a:lnTo>
                      <a:pt x="528" y="375"/>
                    </a:lnTo>
                    <a:lnTo>
                      <a:pt x="519" y="371"/>
                    </a:lnTo>
                    <a:lnTo>
                      <a:pt x="513" y="368"/>
                    </a:lnTo>
                    <a:lnTo>
                      <a:pt x="507" y="362"/>
                    </a:lnTo>
                    <a:lnTo>
                      <a:pt x="506" y="359"/>
                    </a:lnTo>
                    <a:lnTo>
                      <a:pt x="506" y="356"/>
                    </a:lnTo>
                    <a:lnTo>
                      <a:pt x="506" y="352"/>
                    </a:lnTo>
                    <a:lnTo>
                      <a:pt x="501" y="344"/>
                    </a:lnTo>
                    <a:lnTo>
                      <a:pt x="492" y="344"/>
                    </a:lnTo>
                    <a:lnTo>
                      <a:pt x="483" y="340"/>
                    </a:lnTo>
                    <a:lnTo>
                      <a:pt x="482" y="337"/>
                    </a:lnTo>
                    <a:lnTo>
                      <a:pt x="485" y="332"/>
                    </a:lnTo>
                    <a:lnTo>
                      <a:pt x="490" y="328"/>
                    </a:lnTo>
                    <a:lnTo>
                      <a:pt x="490" y="323"/>
                    </a:lnTo>
                    <a:lnTo>
                      <a:pt x="490" y="321"/>
                    </a:lnTo>
                    <a:lnTo>
                      <a:pt x="482" y="325"/>
                    </a:lnTo>
                    <a:lnTo>
                      <a:pt x="476" y="328"/>
                    </a:lnTo>
                    <a:lnTo>
                      <a:pt x="471" y="325"/>
                    </a:lnTo>
                    <a:lnTo>
                      <a:pt x="468" y="321"/>
                    </a:lnTo>
                    <a:lnTo>
                      <a:pt x="470" y="313"/>
                    </a:lnTo>
                    <a:lnTo>
                      <a:pt x="473" y="309"/>
                    </a:lnTo>
                    <a:lnTo>
                      <a:pt x="468" y="304"/>
                    </a:lnTo>
                    <a:lnTo>
                      <a:pt x="464" y="306"/>
                    </a:lnTo>
                    <a:lnTo>
                      <a:pt x="454" y="302"/>
                    </a:lnTo>
                    <a:lnTo>
                      <a:pt x="449" y="299"/>
                    </a:lnTo>
                    <a:lnTo>
                      <a:pt x="446" y="304"/>
                    </a:lnTo>
                    <a:lnTo>
                      <a:pt x="442" y="307"/>
                    </a:lnTo>
                    <a:lnTo>
                      <a:pt x="432" y="304"/>
                    </a:lnTo>
                    <a:lnTo>
                      <a:pt x="427" y="299"/>
                    </a:lnTo>
                    <a:lnTo>
                      <a:pt x="421" y="292"/>
                    </a:lnTo>
                    <a:lnTo>
                      <a:pt x="418" y="289"/>
                    </a:lnTo>
                    <a:lnTo>
                      <a:pt x="406" y="282"/>
                    </a:lnTo>
                    <a:lnTo>
                      <a:pt x="394" y="278"/>
                    </a:lnTo>
                    <a:lnTo>
                      <a:pt x="382" y="275"/>
                    </a:lnTo>
                    <a:lnTo>
                      <a:pt x="372" y="271"/>
                    </a:lnTo>
                    <a:lnTo>
                      <a:pt x="344" y="271"/>
                    </a:lnTo>
                    <a:lnTo>
                      <a:pt x="330" y="266"/>
                    </a:lnTo>
                    <a:lnTo>
                      <a:pt x="317" y="261"/>
                    </a:lnTo>
                    <a:lnTo>
                      <a:pt x="303" y="254"/>
                    </a:lnTo>
                    <a:lnTo>
                      <a:pt x="296" y="246"/>
                    </a:lnTo>
                    <a:lnTo>
                      <a:pt x="286" y="249"/>
                    </a:lnTo>
                    <a:lnTo>
                      <a:pt x="275" y="252"/>
                    </a:lnTo>
                    <a:lnTo>
                      <a:pt x="277" y="256"/>
                    </a:lnTo>
                    <a:lnTo>
                      <a:pt x="280" y="259"/>
                    </a:lnTo>
                    <a:lnTo>
                      <a:pt x="270" y="268"/>
                    </a:lnTo>
                    <a:lnTo>
                      <a:pt x="256" y="277"/>
                    </a:lnTo>
                    <a:lnTo>
                      <a:pt x="241" y="285"/>
                    </a:lnTo>
                    <a:lnTo>
                      <a:pt x="231" y="289"/>
                    </a:lnTo>
                    <a:lnTo>
                      <a:pt x="225" y="287"/>
                    </a:lnTo>
                    <a:lnTo>
                      <a:pt x="225" y="285"/>
                    </a:lnTo>
                    <a:lnTo>
                      <a:pt x="225" y="282"/>
                    </a:lnTo>
                    <a:lnTo>
                      <a:pt x="229" y="280"/>
                    </a:lnTo>
                    <a:lnTo>
                      <a:pt x="227" y="277"/>
                    </a:lnTo>
                    <a:lnTo>
                      <a:pt x="229" y="275"/>
                    </a:lnTo>
                    <a:lnTo>
                      <a:pt x="229" y="264"/>
                    </a:lnTo>
                    <a:lnTo>
                      <a:pt x="234" y="259"/>
                    </a:lnTo>
                    <a:lnTo>
                      <a:pt x="239" y="252"/>
                    </a:lnTo>
                    <a:lnTo>
                      <a:pt x="251" y="251"/>
                    </a:lnTo>
                    <a:lnTo>
                      <a:pt x="251" y="247"/>
                    </a:lnTo>
                    <a:lnTo>
                      <a:pt x="251" y="246"/>
                    </a:lnTo>
                    <a:lnTo>
                      <a:pt x="246" y="246"/>
                    </a:lnTo>
                    <a:lnTo>
                      <a:pt x="244" y="246"/>
                    </a:lnTo>
                    <a:lnTo>
                      <a:pt x="231" y="249"/>
                    </a:lnTo>
                    <a:lnTo>
                      <a:pt x="217" y="261"/>
                    </a:lnTo>
                    <a:lnTo>
                      <a:pt x="203" y="275"/>
                    </a:lnTo>
                    <a:lnTo>
                      <a:pt x="200" y="290"/>
                    </a:lnTo>
                    <a:lnTo>
                      <a:pt x="200" y="294"/>
                    </a:lnTo>
                    <a:lnTo>
                      <a:pt x="200" y="297"/>
                    </a:lnTo>
                    <a:lnTo>
                      <a:pt x="193" y="309"/>
                    </a:lnTo>
                    <a:lnTo>
                      <a:pt x="177" y="318"/>
                    </a:lnTo>
                    <a:lnTo>
                      <a:pt x="169" y="323"/>
                    </a:lnTo>
                    <a:lnTo>
                      <a:pt x="163" y="330"/>
                    </a:lnTo>
                    <a:lnTo>
                      <a:pt x="155" y="335"/>
                    </a:lnTo>
                    <a:lnTo>
                      <a:pt x="146" y="342"/>
                    </a:lnTo>
                    <a:lnTo>
                      <a:pt x="138" y="347"/>
                    </a:lnTo>
                    <a:lnTo>
                      <a:pt x="131" y="354"/>
                    </a:lnTo>
                    <a:lnTo>
                      <a:pt x="122" y="357"/>
                    </a:lnTo>
                    <a:lnTo>
                      <a:pt x="112" y="362"/>
                    </a:lnTo>
                    <a:lnTo>
                      <a:pt x="100" y="366"/>
                    </a:lnTo>
                    <a:lnTo>
                      <a:pt x="89" y="369"/>
                    </a:lnTo>
                    <a:lnTo>
                      <a:pt x="77" y="373"/>
                    </a:lnTo>
                    <a:lnTo>
                      <a:pt x="65" y="380"/>
                    </a:lnTo>
                    <a:lnTo>
                      <a:pt x="53" y="385"/>
                    </a:lnTo>
                    <a:lnTo>
                      <a:pt x="41" y="387"/>
                    </a:lnTo>
                    <a:lnTo>
                      <a:pt x="52" y="378"/>
                    </a:lnTo>
                    <a:lnTo>
                      <a:pt x="65" y="376"/>
                    </a:lnTo>
                    <a:lnTo>
                      <a:pt x="72" y="368"/>
                    </a:lnTo>
                    <a:lnTo>
                      <a:pt x="81" y="359"/>
                    </a:lnTo>
                    <a:lnTo>
                      <a:pt x="93" y="356"/>
                    </a:lnTo>
                    <a:lnTo>
                      <a:pt x="105" y="352"/>
                    </a:lnTo>
                    <a:lnTo>
                      <a:pt x="112" y="342"/>
                    </a:lnTo>
                    <a:lnTo>
                      <a:pt x="124" y="335"/>
                    </a:lnTo>
                    <a:lnTo>
                      <a:pt x="134" y="330"/>
                    </a:lnTo>
                    <a:lnTo>
                      <a:pt x="146" y="325"/>
                    </a:lnTo>
                    <a:lnTo>
                      <a:pt x="151" y="316"/>
                    </a:lnTo>
                    <a:lnTo>
                      <a:pt x="158" y="307"/>
                    </a:lnTo>
                    <a:lnTo>
                      <a:pt x="162" y="299"/>
                    </a:lnTo>
                    <a:lnTo>
                      <a:pt x="170" y="294"/>
                    </a:lnTo>
                    <a:lnTo>
                      <a:pt x="162" y="294"/>
                    </a:lnTo>
                    <a:lnTo>
                      <a:pt x="153" y="297"/>
                    </a:lnTo>
                    <a:lnTo>
                      <a:pt x="145" y="301"/>
                    </a:lnTo>
                    <a:lnTo>
                      <a:pt x="136" y="297"/>
                    </a:lnTo>
                    <a:lnTo>
                      <a:pt x="131" y="295"/>
                    </a:lnTo>
                    <a:lnTo>
                      <a:pt x="127" y="301"/>
                    </a:lnTo>
                    <a:lnTo>
                      <a:pt x="127" y="306"/>
                    </a:lnTo>
                    <a:lnTo>
                      <a:pt x="117" y="301"/>
                    </a:lnTo>
                    <a:lnTo>
                      <a:pt x="112" y="297"/>
                    </a:lnTo>
                    <a:lnTo>
                      <a:pt x="107" y="294"/>
                    </a:lnTo>
                    <a:lnTo>
                      <a:pt x="102" y="290"/>
                    </a:lnTo>
                    <a:lnTo>
                      <a:pt x="102" y="294"/>
                    </a:lnTo>
                    <a:lnTo>
                      <a:pt x="102" y="299"/>
                    </a:lnTo>
                    <a:lnTo>
                      <a:pt x="96" y="299"/>
                    </a:lnTo>
                    <a:lnTo>
                      <a:pt x="91" y="301"/>
                    </a:lnTo>
                    <a:lnTo>
                      <a:pt x="88" y="302"/>
                    </a:lnTo>
                    <a:lnTo>
                      <a:pt x="83" y="297"/>
                    </a:lnTo>
                    <a:lnTo>
                      <a:pt x="83" y="290"/>
                    </a:lnTo>
                    <a:lnTo>
                      <a:pt x="83" y="283"/>
                    </a:lnTo>
                    <a:lnTo>
                      <a:pt x="83" y="280"/>
                    </a:lnTo>
                    <a:lnTo>
                      <a:pt x="81" y="275"/>
                    </a:lnTo>
                    <a:lnTo>
                      <a:pt x="79" y="273"/>
                    </a:lnTo>
                    <a:lnTo>
                      <a:pt x="72" y="277"/>
                    </a:lnTo>
                    <a:lnTo>
                      <a:pt x="69" y="280"/>
                    </a:lnTo>
                    <a:lnTo>
                      <a:pt x="60" y="277"/>
                    </a:lnTo>
                    <a:lnTo>
                      <a:pt x="50" y="270"/>
                    </a:lnTo>
                    <a:lnTo>
                      <a:pt x="40" y="261"/>
                    </a:lnTo>
                    <a:lnTo>
                      <a:pt x="34" y="258"/>
                    </a:lnTo>
                    <a:lnTo>
                      <a:pt x="38" y="256"/>
                    </a:lnTo>
                    <a:lnTo>
                      <a:pt x="41" y="256"/>
                    </a:lnTo>
                    <a:lnTo>
                      <a:pt x="36" y="249"/>
                    </a:lnTo>
                    <a:lnTo>
                      <a:pt x="29" y="244"/>
                    </a:lnTo>
                    <a:lnTo>
                      <a:pt x="24" y="239"/>
                    </a:lnTo>
                    <a:lnTo>
                      <a:pt x="22" y="234"/>
                    </a:lnTo>
                    <a:lnTo>
                      <a:pt x="26" y="221"/>
                    </a:lnTo>
                    <a:lnTo>
                      <a:pt x="36" y="213"/>
                    </a:lnTo>
                    <a:lnTo>
                      <a:pt x="48" y="206"/>
                    </a:lnTo>
                    <a:lnTo>
                      <a:pt x="60" y="206"/>
                    </a:lnTo>
                    <a:lnTo>
                      <a:pt x="67" y="203"/>
                    </a:lnTo>
                    <a:lnTo>
                      <a:pt x="81" y="197"/>
                    </a:lnTo>
                    <a:lnTo>
                      <a:pt x="93" y="191"/>
                    </a:lnTo>
                    <a:lnTo>
                      <a:pt x="100" y="185"/>
                    </a:lnTo>
                    <a:lnTo>
                      <a:pt x="95" y="179"/>
                    </a:lnTo>
                    <a:lnTo>
                      <a:pt x="89" y="173"/>
                    </a:lnTo>
                    <a:lnTo>
                      <a:pt x="95" y="170"/>
                    </a:lnTo>
                    <a:lnTo>
                      <a:pt x="98" y="173"/>
                    </a:lnTo>
                    <a:lnTo>
                      <a:pt x="98" y="166"/>
                    </a:lnTo>
                    <a:lnTo>
                      <a:pt x="93" y="165"/>
                    </a:lnTo>
                    <a:lnTo>
                      <a:pt x="89" y="166"/>
                    </a:lnTo>
                    <a:lnTo>
                      <a:pt x="79" y="170"/>
                    </a:lnTo>
                    <a:lnTo>
                      <a:pt x="69" y="175"/>
                    </a:lnTo>
                    <a:lnTo>
                      <a:pt x="57" y="172"/>
                    </a:lnTo>
                    <a:lnTo>
                      <a:pt x="46" y="170"/>
                    </a:lnTo>
                    <a:lnTo>
                      <a:pt x="31" y="170"/>
                    </a:lnTo>
                    <a:lnTo>
                      <a:pt x="21" y="170"/>
                    </a:lnTo>
                    <a:lnTo>
                      <a:pt x="17" y="161"/>
                    </a:lnTo>
                    <a:lnTo>
                      <a:pt x="14" y="156"/>
                    </a:lnTo>
                    <a:lnTo>
                      <a:pt x="14" y="153"/>
                    </a:lnTo>
                    <a:lnTo>
                      <a:pt x="16" y="151"/>
                    </a:lnTo>
                    <a:lnTo>
                      <a:pt x="5" y="149"/>
                    </a:lnTo>
                    <a:lnTo>
                      <a:pt x="0" y="144"/>
                    </a:lnTo>
                    <a:lnTo>
                      <a:pt x="9" y="137"/>
                    </a:lnTo>
                    <a:lnTo>
                      <a:pt x="22" y="132"/>
                    </a:lnTo>
                    <a:lnTo>
                      <a:pt x="34" y="127"/>
                    </a:lnTo>
                    <a:lnTo>
                      <a:pt x="46" y="122"/>
                    </a:lnTo>
                    <a:lnTo>
                      <a:pt x="55" y="122"/>
                    </a:lnTo>
                    <a:lnTo>
                      <a:pt x="55" y="129"/>
                    </a:lnTo>
                    <a:lnTo>
                      <a:pt x="60" y="132"/>
                    </a:lnTo>
                    <a:lnTo>
                      <a:pt x="65" y="132"/>
                    </a:lnTo>
                    <a:lnTo>
                      <a:pt x="74" y="132"/>
                    </a:lnTo>
                    <a:lnTo>
                      <a:pt x="81" y="132"/>
                    </a:lnTo>
                    <a:lnTo>
                      <a:pt x="88" y="132"/>
                    </a:lnTo>
                    <a:lnTo>
                      <a:pt x="81" y="122"/>
                    </a:lnTo>
                    <a:lnTo>
                      <a:pt x="76" y="117"/>
                    </a:lnTo>
                    <a:lnTo>
                      <a:pt x="65" y="111"/>
                    </a:lnTo>
                    <a:lnTo>
                      <a:pt x="57" y="108"/>
                    </a:lnTo>
                    <a:lnTo>
                      <a:pt x="52" y="103"/>
                    </a:lnTo>
                    <a:lnTo>
                      <a:pt x="48" y="98"/>
                    </a:lnTo>
                    <a:lnTo>
                      <a:pt x="45" y="91"/>
                    </a:lnTo>
                    <a:lnTo>
                      <a:pt x="41" y="87"/>
                    </a:lnTo>
                    <a:lnTo>
                      <a:pt x="33" y="84"/>
                    </a:lnTo>
                    <a:lnTo>
                      <a:pt x="26" y="82"/>
                    </a:lnTo>
                    <a:lnTo>
                      <a:pt x="17" y="79"/>
                    </a:lnTo>
                    <a:lnTo>
                      <a:pt x="16" y="77"/>
                    </a:lnTo>
                    <a:lnTo>
                      <a:pt x="19" y="70"/>
                    </a:lnTo>
                    <a:lnTo>
                      <a:pt x="22" y="63"/>
                    </a:lnTo>
                    <a:lnTo>
                      <a:pt x="52" y="63"/>
                    </a:lnTo>
                    <a:lnTo>
                      <a:pt x="62" y="48"/>
                    </a:lnTo>
                    <a:lnTo>
                      <a:pt x="77" y="34"/>
                    </a:lnTo>
                    <a:lnTo>
                      <a:pt x="86" y="27"/>
                    </a:lnTo>
                    <a:lnTo>
                      <a:pt x="95" y="22"/>
                    </a:lnTo>
                    <a:lnTo>
                      <a:pt x="105" y="17"/>
                    </a:lnTo>
                    <a:lnTo>
                      <a:pt x="115" y="15"/>
                    </a:lnTo>
                    <a:lnTo>
                      <a:pt x="124" y="13"/>
                    </a:lnTo>
                    <a:lnTo>
                      <a:pt x="134" y="13"/>
                    </a:lnTo>
                    <a:lnTo>
                      <a:pt x="145" y="5"/>
                    </a:lnTo>
                    <a:lnTo>
                      <a:pt x="157" y="0"/>
                    </a:lnTo>
                    <a:lnTo>
                      <a:pt x="163" y="1"/>
                    </a:lnTo>
                    <a:lnTo>
                      <a:pt x="172" y="7"/>
                    </a:lnTo>
                    <a:lnTo>
                      <a:pt x="169" y="10"/>
                    </a:lnTo>
                    <a:lnTo>
                      <a:pt x="167" y="13"/>
                    </a:lnTo>
                    <a:lnTo>
                      <a:pt x="174" y="12"/>
                    </a:lnTo>
                    <a:lnTo>
                      <a:pt x="181" y="7"/>
                    </a:lnTo>
                    <a:lnTo>
                      <a:pt x="186" y="8"/>
                    </a:lnTo>
                    <a:lnTo>
                      <a:pt x="193" y="12"/>
                    </a:lnTo>
                    <a:lnTo>
                      <a:pt x="217" y="12"/>
                    </a:lnTo>
                    <a:lnTo>
                      <a:pt x="224" y="17"/>
                    </a:lnTo>
                    <a:lnTo>
                      <a:pt x="232" y="22"/>
                    </a:lnTo>
                    <a:lnTo>
                      <a:pt x="272" y="22"/>
                    </a:lnTo>
                    <a:lnTo>
                      <a:pt x="282" y="27"/>
                    </a:lnTo>
                    <a:lnTo>
                      <a:pt x="298" y="32"/>
                    </a:lnTo>
                    <a:lnTo>
                      <a:pt x="313" y="34"/>
                    </a:lnTo>
                    <a:lnTo>
                      <a:pt x="329" y="36"/>
                    </a:lnTo>
                    <a:lnTo>
                      <a:pt x="341" y="32"/>
                    </a:lnTo>
                    <a:lnTo>
                      <a:pt x="353" y="31"/>
                    </a:lnTo>
                    <a:lnTo>
                      <a:pt x="361" y="31"/>
                    </a:lnTo>
                    <a:lnTo>
                      <a:pt x="368" y="34"/>
                    </a:lnTo>
                    <a:lnTo>
                      <a:pt x="375" y="38"/>
                    </a:lnTo>
                    <a:lnTo>
                      <a:pt x="385" y="41"/>
                    </a:lnTo>
                    <a:lnTo>
                      <a:pt x="385" y="39"/>
                    </a:lnTo>
                    <a:lnTo>
                      <a:pt x="385" y="41"/>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948" name="Freeform 300"/>
              <p:cNvSpPr>
                <a:spLocks/>
              </p:cNvSpPr>
              <p:nvPr/>
            </p:nvSpPr>
            <p:spPr bwMode="auto">
              <a:xfrm>
                <a:off x="1246982" y="2568575"/>
                <a:ext cx="38100" cy="55562"/>
              </a:xfrm>
              <a:custGeom>
                <a:avLst/>
                <a:gdLst/>
                <a:ahLst/>
                <a:cxnLst>
                  <a:cxn ang="0">
                    <a:pos x="10" y="14"/>
                  </a:cxn>
                  <a:cxn ang="0">
                    <a:pos x="3" y="11"/>
                  </a:cxn>
                  <a:cxn ang="0">
                    <a:pos x="0" y="14"/>
                  </a:cxn>
                  <a:cxn ang="0">
                    <a:pos x="0" y="5"/>
                  </a:cxn>
                  <a:cxn ang="0">
                    <a:pos x="2" y="2"/>
                  </a:cxn>
                  <a:cxn ang="0">
                    <a:pos x="5" y="0"/>
                  </a:cxn>
                  <a:cxn ang="0">
                    <a:pos x="12" y="4"/>
                  </a:cxn>
                  <a:cxn ang="0">
                    <a:pos x="12" y="11"/>
                  </a:cxn>
                  <a:cxn ang="0">
                    <a:pos x="17" y="17"/>
                  </a:cxn>
                  <a:cxn ang="0">
                    <a:pos x="20" y="23"/>
                  </a:cxn>
                  <a:cxn ang="0">
                    <a:pos x="24" y="30"/>
                  </a:cxn>
                  <a:cxn ang="0">
                    <a:pos x="22" y="33"/>
                  </a:cxn>
                  <a:cxn ang="0">
                    <a:pos x="20" y="35"/>
                  </a:cxn>
                  <a:cxn ang="0">
                    <a:pos x="12" y="30"/>
                  </a:cxn>
                  <a:cxn ang="0">
                    <a:pos x="10" y="24"/>
                  </a:cxn>
                  <a:cxn ang="0">
                    <a:pos x="8" y="17"/>
                  </a:cxn>
                  <a:cxn ang="0">
                    <a:pos x="10" y="14"/>
                  </a:cxn>
                </a:cxnLst>
                <a:rect l="0" t="0" r="r" b="b"/>
                <a:pathLst>
                  <a:path w="24" h="35">
                    <a:moveTo>
                      <a:pt x="10" y="14"/>
                    </a:moveTo>
                    <a:lnTo>
                      <a:pt x="3" y="11"/>
                    </a:lnTo>
                    <a:lnTo>
                      <a:pt x="0" y="14"/>
                    </a:lnTo>
                    <a:lnTo>
                      <a:pt x="0" y="5"/>
                    </a:lnTo>
                    <a:lnTo>
                      <a:pt x="2" y="2"/>
                    </a:lnTo>
                    <a:lnTo>
                      <a:pt x="5" y="0"/>
                    </a:lnTo>
                    <a:lnTo>
                      <a:pt x="12" y="4"/>
                    </a:lnTo>
                    <a:lnTo>
                      <a:pt x="12" y="11"/>
                    </a:lnTo>
                    <a:lnTo>
                      <a:pt x="17" y="17"/>
                    </a:lnTo>
                    <a:lnTo>
                      <a:pt x="20" y="23"/>
                    </a:lnTo>
                    <a:lnTo>
                      <a:pt x="24" y="30"/>
                    </a:lnTo>
                    <a:lnTo>
                      <a:pt x="22" y="33"/>
                    </a:lnTo>
                    <a:lnTo>
                      <a:pt x="20" y="35"/>
                    </a:lnTo>
                    <a:lnTo>
                      <a:pt x="12" y="30"/>
                    </a:lnTo>
                    <a:lnTo>
                      <a:pt x="10" y="24"/>
                    </a:lnTo>
                    <a:lnTo>
                      <a:pt x="8" y="17"/>
                    </a:lnTo>
                    <a:lnTo>
                      <a:pt x="10" y="14"/>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949" name="Freeform 301"/>
              <p:cNvSpPr>
                <a:spLocks/>
              </p:cNvSpPr>
              <p:nvPr/>
            </p:nvSpPr>
            <p:spPr bwMode="auto">
              <a:xfrm>
                <a:off x="1186657" y="2508250"/>
                <a:ext cx="34925" cy="66675"/>
              </a:xfrm>
              <a:custGeom>
                <a:avLst/>
                <a:gdLst/>
                <a:ahLst/>
                <a:cxnLst>
                  <a:cxn ang="0">
                    <a:pos x="17" y="21"/>
                  </a:cxn>
                  <a:cxn ang="0">
                    <a:pos x="19" y="21"/>
                  </a:cxn>
                  <a:cxn ang="0">
                    <a:pos x="22" y="21"/>
                  </a:cxn>
                  <a:cxn ang="0">
                    <a:pos x="22" y="31"/>
                  </a:cxn>
                  <a:cxn ang="0">
                    <a:pos x="21" y="42"/>
                  </a:cxn>
                  <a:cxn ang="0">
                    <a:pos x="14" y="31"/>
                  </a:cxn>
                  <a:cxn ang="0">
                    <a:pos x="14" y="21"/>
                  </a:cxn>
                  <a:cxn ang="0">
                    <a:pos x="3" y="16"/>
                  </a:cxn>
                  <a:cxn ang="0">
                    <a:pos x="0" y="6"/>
                  </a:cxn>
                  <a:cxn ang="0">
                    <a:pos x="2" y="0"/>
                  </a:cxn>
                  <a:cxn ang="0">
                    <a:pos x="5" y="0"/>
                  </a:cxn>
                  <a:cxn ang="0">
                    <a:pos x="10" y="0"/>
                  </a:cxn>
                  <a:cxn ang="0">
                    <a:pos x="17" y="0"/>
                  </a:cxn>
                  <a:cxn ang="0">
                    <a:pos x="15" y="7"/>
                  </a:cxn>
                  <a:cxn ang="0">
                    <a:pos x="15" y="13"/>
                  </a:cxn>
                  <a:cxn ang="0">
                    <a:pos x="15" y="16"/>
                  </a:cxn>
                  <a:cxn ang="0">
                    <a:pos x="17" y="21"/>
                  </a:cxn>
                </a:cxnLst>
                <a:rect l="0" t="0" r="r" b="b"/>
                <a:pathLst>
                  <a:path w="22" h="42">
                    <a:moveTo>
                      <a:pt x="17" y="21"/>
                    </a:moveTo>
                    <a:lnTo>
                      <a:pt x="19" y="21"/>
                    </a:lnTo>
                    <a:lnTo>
                      <a:pt x="22" y="21"/>
                    </a:lnTo>
                    <a:lnTo>
                      <a:pt x="22" y="31"/>
                    </a:lnTo>
                    <a:lnTo>
                      <a:pt x="21" y="42"/>
                    </a:lnTo>
                    <a:lnTo>
                      <a:pt x="14" y="31"/>
                    </a:lnTo>
                    <a:lnTo>
                      <a:pt x="14" y="21"/>
                    </a:lnTo>
                    <a:lnTo>
                      <a:pt x="3" y="16"/>
                    </a:lnTo>
                    <a:lnTo>
                      <a:pt x="0" y="6"/>
                    </a:lnTo>
                    <a:lnTo>
                      <a:pt x="2" y="0"/>
                    </a:lnTo>
                    <a:lnTo>
                      <a:pt x="5" y="0"/>
                    </a:lnTo>
                    <a:lnTo>
                      <a:pt x="10" y="0"/>
                    </a:lnTo>
                    <a:lnTo>
                      <a:pt x="17" y="0"/>
                    </a:lnTo>
                    <a:lnTo>
                      <a:pt x="15" y="7"/>
                    </a:lnTo>
                    <a:lnTo>
                      <a:pt x="15" y="13"/>
                    </a:lnTo>
                    <a:lnTo>
                      <a:pt x="15" y="16"/>
                    </a:lnTo>
                    <a:lnTo>
                      <a:pt x="17" y="21"/>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950" name="Freeform 302"/>
              <p:cNvSpPr>
                <a:spLocks/>
              </p:cNvSpPr>
              <p:nvPr/>
            </p:nvSpPr>
            <p:spPr bwMode="auto">
              <a:xfrm>
                <a:off x="1577182" y="1905000"/>
                <a:ext cx="420688" cy="222250"/>
              </a:xfrm>
              <a:custGeom>
                <a:avLst/>
                <a:gdLst/>
                <a:ahLst/>
                <a:cxnLst>
                  <a:cxn ang="0">
                    <a:pos x="239" y="111"/>
                  </a:cxn>
                  <a:cxn ang="0">
                    <a:pos x="241" y="117"/>
                  </a:cxn>
                  <a:cxn ang="0">
                    <a:pos x="248" y="124"/>
                  </a:cxn>
                  <a:cxn ang="0">
                    <a:pos x="246" y="131"/>
                  </a:cxn>
                  <a:cxn ang="0">
                    <a:pos x="230" y="135"/>
                  </a:cxn>
                  <a:cxn ang="0">
                    <a:pos x="208" y="133"/>
                  </a:cxn>
                  <a:cxn ang="0">
                    <a:pos x="189" y="123"/>
                  </a:cxn>
                  <a:cxn ang="0">
                    <a:pos x="174" y="123"/>
                  </a:cxn>
                  <a:cxn ang="0">
                    <a:pos x="158" y="131"/>
                  </a:cxn>
                  <a:cxn ang="0">
                    <a:pos x="137" y="135"/>
                  </a:cxn>
                  <a:cxn ang="0">
                    <a:pos x="115" y="140"/>
                  </a:cxn>
                  <a:cxn ang="0">
                    <a:pos x="94" y="140"/>
                  </a:cxn>
                  <a:cxn ang="0">
                    <a:pos x="79" y="135"/>
                  </a:cxn>
                  <a:cxn ang="0">
                    <a:pos x="69" y="124"/>
                  </a:cxn>
                  <a:cxn ang="0">
                    <a:pos x="53" y="123"/>
                  </a:cxn>
                  <a:cxn ang="0">
                    <a:pos x="33" y="117"/>
                  </a:cxn>
                  <a:cxn ang="0">
                    <a:pos x="33" y="100"/>
                  </a:cxn>
                  <a:cxn ang="0">
                    <a:pos x="58" y="95"/>
                  </a:cxn>
                  <a:cxn ang="0">
                    <a:pos x="82" y="95"/>
                  </a:cxn>
                  <a:cxn ang="0">
                    <a:pos x="84" y="90"/>
                  </a:cxn>
                  <a:cxn ang="0">
                    <a:pos x="62" y="90"/>
                  </a:cxn>
                  <a:cxn ang="0">
                    <a:pos x="38" y="90"/>
                  </a:cxn>
                  <a:cxn ang="0">
                    <a:pos x="15" y="86"/>
                  </a:cxn>
                  <a:cxn ang="0">
                    <a:pos x="14" y="73"/>
                  </a:cxn>
                  <a:cxn ang="0">
                    <a:pos x="26" y="69"/>
                  </a:cxn>
                  <a:cxn ang="0">
                    <a:pos x="22" y="68"/>
                  </a:cxn>
                  <a:cxn ang="0">
                    <a:pos x="3" y="64"/>
                  </a:cxn>
                  <a:cxn ang="0">
                    <a:pos x="0" y="49"/>
                  </a:cxn>
                  <a:cxn ang="0">
                    <a:pos x="14" y="31"/>
                  </a:cxn>
                  <a:cxn ang="0">
                    <a:pos x="34" y="21"/>
                  </a:cxn>
                  <a:cxn ang="0">
                    <a:pos x="53" y="16"/>
                  </a:cxn>
                  <a:cxn ang="0">
                    <a:pos x="67" y="18"/>
                  </a:cxn>
                  <a:cxn ang="0">
                    <a:pos x="70" y="28"/>
                  </a:cxn>
                  <a:cxn ang="0">
                    <a:pos x="77" y="28"/>
                  </a:cxn>
                  <a:cxn ang="0">
                    <a:pos x="94" y="25"/>
                  </a:cxn>
                  <a:cxn ang="0">
                    <a:pos x="105" y="31"/>
                  </a:cxn>
                  <a:cxn ang="0">
                    <a:pos x="117" y="37"/>
                  </a:cxn>
                  <a:cxn ang="0">
                    <a:pos x="124" y="30"/>
                  </a:cxn>
                  <a:cxn ang="0">
                    <a:pos x="134" y="26"/>
                  </a:cxn>
                  <a:cxn ang="0">
                    <a:pos x="151" y="42"/>
                  </a:cxn>
                  <a:cxn ang="0">
                    <a:pos x="153" y="52"/>
                  </a:cxn>
                  <a:cxn ang="0">
                    <a:pos x="160" y="61"/>
                  </a:cxn>
                  <a:cxn ang="0">
                    <a:pos x="167" y="55"/>
                  </a:cxn>
                  <a:cxn ang="0">
                    <a:pos x="158" y="37"/>
                  </a:cxn>
                  <a:cxn ang="0">
                    <a:pos x="155" y="21"/>
                  </a:cxn>
                  <a:cxn ang="0">
                    <a:pos x="163" y="14"/>
                  </a:cxn>
                  <a:cxn ang="0">
                    <a:pos x="179" y="14"/>
                  </a:cxn>
                  <a:cxn ang="0">
                    <a:pos x="177" y="9"/>
                  </a:cxn>
                  <a:cxn ang="0">
                    <a:pos x="193" y="0"/>
                  </a:cxn>
                  <a:cxn ang="0">
                    <a:pos x="211" y="12"/>
                  </a:cxn>
                  <a:cxn ang="0">
                    <a:pos x="199" y="28"/>
                  </a:cxn>
                  <a:cxn ang="0">
                    <a:pos x="206" y="52"/>
                  </a:cxn>
                  <a:cxn ang="0">
                    <a:pos x="213" y="71"/>
                  </a:cxn>
                  <a:cxn ang="0">
                    <a:pos x="236" y="92"/>
                  </a:cxn>
                  <a:cxn ang="0">
                    <a:pos x="265" y="107"/>
                  </a:cxn>
                  <a:cxn ang="0">
                    <a:pos x="246" y="111"/>
                  </a:cxn>
                </a:cxnLst>
                <a:rect l="0" t="0" r="r" b="b"/>
                <a:pathLst>
                  <a:path w="265" h="140">
                    <a:moveTo>
                      <a:pt x="246" y="111"/>
                    </a:moveTo>
                    <a:lnTo>
                      <a:pt x="239" y="111"/>
                    </a:lnTo>
                    <a:lnTo>
                      <a:pt x="239" y="116"/>
                    </a:lnTo>
                    <a:lnTo>
                      <a:pt x="241" y="117"/>
                    </a:lnTo>
                    <a:lnTo>
                      <a:pt x="246" y="119"/>
                    </a:lnTo>
                    <a:lnTo>
                      <a:pt x="248" y="124"/>
                    </a:lnTo>
                    <a:lnTo>
                      <a:pt x="251" y="126"/>
                    </a:lnTo>
                    <a:lnTo>
                      <a:pt x="246" y="131"/>
                    </a:lnTo>
                    <a:lnTo>
                      <a:pt x="239" y="135"/>
                    </a:lnTo>
                    <a:lnTo>
                      <a:pt x="230" y="135"/>
                    </a:lnTo>
                    <a:lnTo>
                      <a:pt x="222" y="136"/>
                    </a:lnTo>
                    <a:lnTo>
                      <a:pt x="208" y="133"/>
                    </a:lnTo>
                    <a:lnTo>
                      <a:pt x="199" y="128"/>
                    </a:lnTo>
                    <a:lnTo>
                      <a:pt x="189" y="123"/>
                    </a:lnTo>
                    <a:lnTo>
                      <a:pt x="180" y="121"/>
                    </a:lnTo>
                    <a:lnTo>
                      <a:pt x="174" y="123"/>
                    </a:lnTo>
                    <a:lnTo>
                      <a:pt x="168" y="129"/>
                    </a:lnTo>
                    <a:lnTo>
                      <a:pt x="158" y="131"/>
                    </a:lnTo>
                    <a:lnTo>
                      <a:pt x="148" y="135"/>
                    </a:lnTo>
                    <a:lnTo>
                      <a:pt x="137" y="135"/>
                    </a:lnTo>
                    <a:lnTo>
                      <a:pt x="131" y="140"/>
                    </a:lnTo>
                    <a:lnTo>
                      <a:pt x="115" y="140"/>
                    </a:lnTo>
                    <a:lnTo>
                      <a:pt x="105" y="140"/>
                    </a:lnTo>
                    <a:lnTo>
                      <a:pt x="94" y="140"/>
                    </a:lnTo>
                    <a:lnTo>
                      <a:pt x="86" y="140"/>
                    </a:lnTo>
                    <a:lnTo>
                      <a:pt x="79" y="135"/>
                    </a:lnTo>
                    <a:lnTo>
                      <a:pt x="76" y="128"/>
                    </a:lnTo>
                    <a:lnTo>
                      <a:pt x="69" y="124"/>
                    </a:lnTo>
                    <a:lnTo>
                      <a:pt x="62" y="123"/>
                    </a:lnTo>
                    <a:lnTo>
                      <a:pt x="53" y="123"/>
                    </a:lnTo>
                    <a:lnTo>
                      <a:pt x="48" y="124"/>
                    </a:lnTo>
                    <a:lnTo>
                      <a:pt x="33" y="117"/>
                    </a:lnTo>
                    <a:lnTo>
                      <a:pt x="24" y="107"/>
                    </a:lnTo>
                    <a:lnTo>
                      <a:pt x="33" y="100"/>
                    </a:lnTo>
                    <a:lnTo>
                      <a:pt x="45" y="97"/>
                    </a:lnTo>
                    <a:lnTo>
                      <a:pt x="58" y="95"/>
                    </a:lnTo>
                    <a:lnTo>
                      <a:pt x="74" y="95"/>
                    </a:lnTo>
                    <a:lnTo>
                      <a:pt x="82" y="95"/>
                    </a:lnTo>
                    <a:lnTo>
                      <a:pt x="91" y="95"/>
                    </a:lnTo>
                    <a:lnTo>
                      <a:pt x="84" y="90"/>
                    </a:lnTo>
                    <a:lnTo>
                      <a:pt x="77" y="90"/>
                    </a:lnTo>
                    <a:lnTo>
                      <a:pt x="62" y="90"/>
                    </a:lnTo>
                    <a:lnTo>
                      <a:pt x="51" y="90"/>
                    </a:lnTo>
                    <a:lnTo>
                      <a:pt x="38" y="90"/>
                    </a:lnTo>
                    <a:lnTo>
                      <a:pt x="26" y="90"/>
                    </a:lnTo>
                    <a:lnTo>
                      <a:pt x="15" y="86"/>
                    </a:lnTo>
                    <a:lnTo>
                      <a:pt x="12" y="80"/>
                    </a:lnTo>
                    <a:lnTo>
                      <a:pt x="14" y="73"/>
                    </a:lnTo>
                    <a:lnTo>
                      <a:pt x="19" y="71"/>
                    </a:lnTo>
                    <a:lnTo>
                      <a:pt x="26" y="69"/>
                    </a:lnTo>
                    <a:lnTo>
                      <a:pt x="33" y="69"/>
                    </a:lnTo>
                    <a:lnTo>
                      <a:pt x="22" y="68"/>
                    </a:lnTo>
                    <a:lnTo>
                      <a:pt x="14" y="69"/>
                    </a:lnTo>
                    <a:lnTo>
                      <a:pt x="3" y="64"/>
                    </a:lnTo>
                    <a:lnTo>
                      <a:pt x="0" y="59"/>
                    </a:lnTo>
                    <a:lnTo>
                      <a:pt x="0" y="49"/>
                    </a:lnTo>
                    <a:lnTo>
                      <a:pt x="7" y="40"/>
                    </a:lnTo>
                    <a:lnTo>
                      <a:pt x="14" y="31"/>
                    </a:lnTo>
                    <a:lnTo>
                      <a:pt x="24" y="26"/>
                    </a:lnTo>
                    <a:lnTo>
                      <a:pt x="34" y="21"/>
                    </a:lnTo>
                    <a:lnTo>
                      <a:pt x="45" y="18"/>
                    </a:lnTo>
                    <a:lnTo>
                      <a:pt x="53" y="16"/>
                    </a:lnTo>
                    <a:lnTo>
                      <a:pt x="64" y="16"/>
                    </a:lnTo>
                    <a:lnTo>
                      <a:pt x="67" y="18"/>
                    </a:lnTo>
                    <a:lnTo>
                      <a:pt x="69" y="23"/>
                    </a:lnTo>
                    <a:lnTo>
                      <a:pt x="70" y="28"/>
                    </a:lnTo>
                    <a:lnTo>
                      <a:pt x="72" y="33"/>
                    </a:lnTo>
                    <a:lnTo>
                      <a:pt x="77" y="28"/>
                    </a:lnTo>
                    <a:lnTo>
                      <a:pt x="88" y="25"/>
                    </a:lnTo>
                    <a:lnTo>
                      <a:pt x="94" y="25"/>
                    </a:lnTo>
                    <a:lnTo>
                      <a:pt x="101" y="28"/>
                    </a:lnTo>
                    <a:lnTo>
                      <a:pt x="105" y="31"/>
                    </a:lnTo>
                    <a:lnTo>
                      <a:pt x="110" y="40"/>
                    </a:lnTo>
                    <a:lnTo>
                      <a:pt x="117" y="37"/>
                    </a:lnTo>
                    <a:lnTo>
                      <a:pt x="125" y="37"/>
                    </a:lnTo>
                    <a:lnTo>
                      <a:pt x="124" y="30"/>
                    </a:lnTo>
                    <a:lnTo>
                      <a:pt x="124" y="26"/>
                    </a:lnTo>
                    <a:lnTo>
                      <a:pt x="134" y="26"/>
                    </a:lnTo>
                    <a:lnTo>
                      <a:pt x="144" y="31"/>
                    </a:lnTo>
                    <a:lnTo>
                      <a:pt x="151" y="42"/>
                    </a:lnTo>
                    <a:lnTo>
                      <a:pt x="151" y="45"/>
                    </a:lnTo>
                    <a:lnTo>
                      <a:pt x="153" y="52"/>
                    </a:lnTo>
                    <a:lnTo>
                      <a:pt x="153" y="57"/>
                    </a:lnTo>
                    <a:lnTo>
                      <a:pt x="160" y="61"/>
                    </a:lnTo>
                    <a:lnTo>
                      <a:pt x="163" y="57"/>
                    </a:lnTo>
                    <a:lnTo>
                      <a:pt x="167" y="55"/>
                    </a:lnTo>
                    <a:lnTo>
                      <a:pt x="162" y="47"/>
                    </a:lnTo>
                    <a:lnTo>
                      <a:pt x="158" y="37"/>
                    </a:lnTo>
                    <a:lnTo>
                      <a:pt x="155" y="26"/>
                    </a:lnTo>
                    <a:lnTo>
                      <a:pt x="155" y="21"/>
                    </a:lnTo>
                    <a:lnTo>
                      <a:pt x="156" y="14"/>
                    </a:lnTo>
                    <a:lnTo>
                      <a:pt x="163" y="14"/>
                    </a:lnTo>
                    <a:lnTo>
                      <a:pt x="170" y="14"/>
                    </a:lnTo>
                    <a:lnTo>
                      <a:pt x="179" y="14"/>
                    </a:lnTo>
                    <a:lnTo>
                      <a:pt x="177" y="11"/>
                    </a:lnTo>
                    <a:lnTo>
                      <a:pt x="177" y="9"/>
                    </a:lnTo>
                    <a:lnTo>
                      <a:pt x="182" y="2"/>
                    </a:lnTo>
                    <a:lnTo>
                      <a:pt x="193" y="0"/>
                    </a:lnTo>
                    <a:lnTo>
                      <a:pt x="205" y="2"/>
                    </a:lnTo>
                    <a:lnTo>
                      <a:pt x="211" y="12"/>
                    </a:lnTo>
                    <a:lnTo>
                      <a:pt x="205" y="19"/>
                    </a:lnTo>
                    <a:lnTo>
                      <a:pt x="199" y="28"/>
                    </a:lnTo>
                    <a:lnTo>
                      <a:pt x="201" y="40"/>
                    </a:lnTo>
                    <a:lnTo>
                      <a:pt x="206" y="52"/>
                    </a:lnTo>
                    <a:lnTo>
                      <a:pt x="210" y="61"/>
                    </a:lnTo>
                    <a:lnTo>
                      <a:pt x="213" y="71"/>
                    </a:lnTo>
                    <a:lnTo>
                      <a:pt x="218" y="81"/>
                    </a:lnTo>
                    <a:lnTo>
                      <a:pt x="236" y="92"/>
                    </a:lnTo>
                    <a:lnTo>
                      <a:pt x="253" y="98"/>
                    </a:lnTo>
                    <a:lnTo>
                      <a:pt x="265" y="107"/>
                    </a:lnTo>
                    <a:lnTo>
                      <a:pt x="254" y="111"/>
                    </a:lnTo>
                    <a:lnTo>
                      <a:pt x="246" y="111"/>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951" name="Freeform 303"/>
              <p:cNvSpPr>
                <a:spLocks/>
              </p:cNvSpPr>
              <p:nvPr/>
            </p:nvSpPr>
            <p:spPr bwMode="auto">
              <a:xfrm>
                <a:off x="1421607" y="1873250"/>
                <a:ext cx="234950" cy="152400"/>
              </a:xfrm>
              <a:custGeom>
                <a:avLst/>
                <a:gdLst/>
                <a:ahLst/>
                <a:cxnLst>
                  <a:cxn ang="0">
                    <a:pos x="31" y="91"/>
                  </a:cxn>
                  <a:cxn ang="0">
                    <a:pos x="27" y="86"/>
                  </a:cxn>
                  <a:cxn ang="0">
                    <a:pos x="24" y="81"/>
                  </a:cxn>
                  <a:cxn ang="0">
                    <a:pos x="17" y="77"/>
                  </a:cxn>
                  <a:cxn ang="0">
                    <a:pos x="10" y="75"/>
                  </a:cxn>
                  <a:cxn ang="0">
                    <a:pos x="2" y="72"/>
                  </a:cxn>
                  <a:cxn ang="0">
                    <a:pos x="0" y="70"/>
                  </a:cxn>
                  <a:cxn ang="0">
                    <a:pos x="3" y="57"/>
                  </a:cxn>
                  <a:cxn ang="0">
                    <a:pos x="12" y="46"/>
                  </a:cxn>
                  <a:cxn ang="0">
                    <a:pos x="19" y="34"/>
                  </a:cxn>
                  <a:cxn ang="0">
                    <a:pos x="24" y="22"/>
                  </a:cxn>
                  <a:cxn ang="0">
                    <a:pos x="20" y="12"/>
                  </a:cxn>
                  <a:cxn ang="0">
                    <a:pos x="17" y="3"/>
                  </a:cxn>
                  <a:cxn ang="0">
                    <a:pos x="33" y="0"/>
                  </a:cxn>
                  <a:cxn ang="0">
                    <a:pos x="48" y="3"/>
                  </a:cxn>
                  <a:cxn ang="0">
                    <a:pos x="55" y="0"/>
                  </a:cxn>
                  <a:cxn ang="0">
                    <a:pos x="69" y="0"/>
                  </a:cxn>
                  <a:cxn ang="0">
                    <a:pos x="81" y="5"/>
                  </a:cxn>
                  <a:cxn ang="0">
                    <a:pos x="94" y="10"/>
                  </a:cxn>
                  <a:cxn ang="0">
                    <a:pos x="103" y="10"/>
                  </a:cxn>
                  <a:cxn ang="0">
                    <a:pos x="112" y="8"/>
                  </a:cxn>
                  <a:cxn ang="0">
                    <a:pos x="120" y="8"/>
                  </a:cxn>
                  <a:cxn ang="0">
                    <a:pos x="134" y="14"/>
                  </a:cxn>
                  <a:cxn ang="0">
                    <a:pos x="143" y="20"/>
                  </a:cxn>
                  <a:cxn ang="0">
                    <a:pos x="148" y="31"/>
                  </a:cxn>
                  <a:cxn ang="0">
                    <a:pos x="143" y="32"/>
                  </a:cxn>
                  <a:cxn ang="0">
                    <a:pos x="132" y="36"/>
                  </a:cxn>
                  <a:cxn ang="0">
                    <a:pos x="122" y="38"/>
                  </a:cxn>
                  <a:cxn ang="0">
                    <a:pos x="117" y="41"/>
                  </a:cxn>
                  <a:cxn ang="0">
                    <a:pos x="103" y="46"/>
                  </a:cxn>
                  <a:cxn ang="0">
                    <a:pos x="89" y="58"/>
                  </a:cxn>
                  <a:cxn ang="0">
                    <a:pos x="81" y="69"/>
                  </a:cxn>
                  <a:cxn ang="0">
                    <a:pos x="77" y="81"/>
                  </a:cxn>
                  <a:cxn ang="0">
                    <a:pos x="70" y="84"/>
                  </a:cxn>
                  <a:cxn ang="0">
                    <a:pos x="58" y="89"/>
                  </a:cxn>
                  <a:cxn ang="0">
                    <a:pos x="46" y="93"/>
                  </a:cxn>
                  <a:cxn ang="0">
                    <a:pos x="39" y="96"/>
                  </a:cxn>
                  <a:cxn ang="0">
                    <a:pos x="34" y="93"/>
                  </a:cxn>
                  <a:cxn ang="0">
                    <a:pos x="31" y="91"/>
                  </a:cxn>
                </a:cxnLst>
                <a:rect l="0" t="0" r="r" b="b"/>
                <a:pathLst>
                  <a:path w="148" h="96">
                    <a:moveTo>
                      <a:pt x="31" y="91"/>
                    </a:moveTo>
                    <a:lnTo>
                      <a:pt x="27" y="86"/>
                    </a:lnTo>
                    <a:lnTo>
                      <a:pt x="24" y="81"/>
                    </a:lnTo>
                    <a:lnTo>
                      <a:pt x="17" y="77"/>
                    </a:lnTo>
                    <a:lnTo>
                      <a:pt x="10" y="75"/>
                    </a:lnTo>
                    <a:lnTo>
                      <a:pt x="2" y="72"/>
                    </a:lnTo>
                    <a:lnTo>
                      <a:pt x="0" y="70"/>
                    </a:lnTo>
                    <a:lnTo>
                      <a:pt x="3" y="57"/>
                    </a:lnTo>
                    <a:lnTo>
                      <a:pt x="12" y="46"/>
                    </a:lnTo>
                    <a:lnTo>
                      <a:pt x="19" y="34"/>
                    </a:lnTo>
                    <a:lnTo>
                      <a:pt x="24" y="22"/>
                    </a:lnTo>
                    <a:lnTo>
                      <a:pt x="20" y="12"/>
                    </a:lnTo>
                    <a:lnTo>
                      <a:pt x="17" y="3"/>
                    </a:lnTo>
                    <a:lnTo>
                      <a:pt x="33" y="0"/>
                    </a:lnTo>
                    <a:lnTo>
                      <a:pt x="48" y="3"/>
                    </a:lnTo>
                    <a:lnTo>
                      <a:pt x="55" y="0"/>
                    </a:lnTo>
                    <a:lnTo>
                      <a:pt x="69" y="0"/>
                    </a:lnTo>
                    <a:lnTo>
                      <a:pt x="81" y="5"/>
                    </a:lnTo>
                    <a:lnTo>
                      <a:pt x="94" y="10"/>
                    </a:lnTo>
                    <a:lnTo>
                      <a:pt x="103" y="10"/>
                    </a:lnTo>
                    <a:lnTo>
                      <a:pt x="112" y="8"/>
                    </a:lnTo>
                    <a:lnTo>
                      <a:pt x="120" y="8"/>
                    </a:lnTo>
                    <a:lnTo>
                      <a:pt x="134" y="14"/>
                    </a:lnTo>
                    <a:lnTo>
                      <a:pt x="143" y="20"/>
                    </a:lnTo>
                    <a:lnTo>
                      <a:pt x="148" y="31"/>
                    </a:lnTo>
                    <a:lnTo>
                      <a:pt x="143" y="32"/>
                    </a:lnTo>
                    <a:lnTo>
                      <a:pt x="132" y="36"/>
                    </a:lnTo>
                    <a:lnTo>
                      <a:pt x="122" y="38"/>
                    </a:lnTo>
                    <a:lnTo>
                      <a:pt x="117" y="41"/>
                    </a:lnTo>
                    <a:lnTo>
                      <a:pt x="103" y="46"/>
                    </a:lnTo>
                    <a:lnTo>
                      <a:pt x="89" y="58"/>
                    </a:lnTo>
                    <a:lnTo>
                      <a:pt x="81" y="69"/>
                    </a:lnTo>
                    <a:lnTo>
                      <a:pt x="77" y="81"/>
                    </a:lnTo>
                    <a:lnTo>
                      <a:pt x="70" y="84"/>
                    </a:lnTo>
                    <a:lnTo>
                      <a:pt x="58" y="89"/>
                    </a:lnTo>
                    <a:lnTo>
                      <a:pt x="46" y="93"/>
                    </a:lnTo>
                    <a:lnTo>
                      <a:pt x="39" y="96"/>
                    </a:lnTo>
                    <a:lnTo>
                      <a:pt x="34" y="93"/>
                    </a:lnTo>
                    <a:lnTo>
                      <a:pt x="31" y="91"/>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952" name="Freeform 304"/>
              <p:cNvSpPr>
                <a:spLocks/>
              </p:cNvSpPr>
              <p:nvPr/>
            </p:nvSpPr>
            <p:spPr bwMode="auto">
              <a:xfrm>
                <a:off x="1607344" y="1760538"/>
                <a:ext cx="284163" cy="117475"/>
              </a:xfrm>
              <a:custGeom>
                <a:avLst/>
                <a:gdLst/>
                <a:ahLst/>
                <a:cxnLst>
                  <a:cxn ang="0">
                    <a:pos x="51" y="71"/>
                  </a:cxn>
                  <a:cxn ang="0">
                    <a:pos x="51" y="61"/>
                  </a:cxn>
                  <a:cxn ang="0">
                    <a:pos x="55" y="55"/>
                  </a:cxn>
                  <a:cxn ang="0">
                    <a:pos x="48" y="52"/>
                  </a:cxn>
                  <a:cxn ang="0">
                    <a:pos x="34" y="57"/>
                  </a:cxn>
                  <a:cxn ang="0">
                    <a:pos x="15" y="57"/>
                  </a:cxn>
                  <a:cxn ang="0">
                    <a:pos x="2" y="52"/>
                  </a:cxn>
                  <a:cxn ang="0">
                    <a:pos x="0" y="43"/>
                  </a:cxn>
                  <a:cxn ang="0">
                    <a:pos x="7" y="38"/>
                  </a:cxn>
                  <a:cxn ang="0">
                    <a:pos x="26" y="38"/>
                  </a:cxn>
                  <a:cxn ang="0">
                    <a:pos x="24" y="38"/>
                  </a:cxn>
                  <a:cxn ang="0">
                    <a:pos x="14" y="26"/>
                  </a:cxn>
                  <a:cxn ang="0">
                    <a:pos x="22" y="26"/>
                  </a:cxn>
                  <a:cxn ang="0">
                    <a:pos x="31" y="28"/>
                  </a:cxn>
                  <a:cxn ang="0">
                    <a:pos x="45" y="30"/>
                  </a:cxn>
                  <a:cxn ang="0">
                    <a:pos x="19" y="24"/>
                  </a:cxn>
                  <a:cxn ang="0">
                    <a:pos x="29" y="19"/>
                  </a:cxn>
                  <a:cxn ang="0">
                    <a:pos x="43" y="21"/>
                  </a:cxn>
                  <a:cxn ang="0">
                    <a:pos x="27" y="14"/>
                  </a:cxn>
                  <a:cxn ang="0">
                    <a:pos x="43" y="14"/>
                  </a:cxn>
                  <a:cxn ang="0">
                    <a:pos x="51" y="21"/>
                  </a:cxn>
                  <a:cxn ang="0">
                    <a:pos x="63" y="21"/>
                  </a:cxn>
                  <a:cxn ang="0">
                    <a:pos x="84" y="31"/>
                  </a:cxn>
                  <a:cxn ang="0">
                    <a:pos x="112" y="42"/>
                  </a:cxn>
                  <a:cxn ang="0">
                    <a:pos x="124" y="35"/>
                  </a:cxn>
                  <a:cxn ang="0">
                    <a:pos x="113" y="33"/>
                  </a:cxn>
                  <a:cxn ang="0">
                    <a:pos x="118" y="31"/>
                  </a:cxn>
                  <a:cxn ang="0">
                    <a:pos x="110" y="21"/>
                  </a:cxn>
                  <a:cxn ang="0">
                    <a:pos x="106" y="11"/>
                  </a:cxn>
                  <a:cxn ang="0">
                    <a:pos x="117" y="2"/>
                  </a:cxn>
                  <a:cxn ang="0">
                    <a:pos x="129" y="2"/>
                  </a:cxn>
                  <a:cxn ang="0">
                    <a:pos x="132" y="7"/>
                  </a:cxn>
                  <a:cxn ang="0">
                    <a:pos x="139" y="23"/>
                  </a:cxn>
                  <a:cxn ang="0">
                    <a:pos x="158" y="26"/>
                  </a:cxn>
                  <a:cxn ang="0">
                    <a:pos x="174" y="26"/>
                  </a:cxn>
                  <a:cxn ang="0">
                    <a:pos x="175" y="42"/>
                  </a:cxn>
                  <a:cxn ang="0">
                    <a:pos x="165" y="55"/>
                  </a:cxn>
                  <a:cxn ang="0">
                    <a:pos x="155" y="59"/>
                  </a:cxn>
                  <a:cxn ang="0">
                    <a:pos x="132" y="57"/>
                  </a:cxn>
                  <a:cxn ang="0">
                    <a:pos x="122" y="59"/>
                  </a:cxn>
                  <a:cxn ang="0">
                    <a:pos x="100" y="64"/>
                  </a:cxn>
                  <a:cxn ang="0">
                    <a:pos x="77" y="71"/>
                  </a:cxn>
                </a:cxnLst>
                <a:rect l="0" t="0" r="r" b="b"/>
                <a:pathLst>
                  <a:path w="179" h="74">
                    <a:moveTo>
                      <a:pt x="62" y="74"/>
                    </a:moveTo>
                    <a:lnTo>
                      <a:pt x="51" y="71"/>
                    </a:lnTo>
                    <a:lnTo>
                      <a:pt x="48" y="67"/>
                    </a:lnTo>
                    <a:lnTo>
                      <a:pt x="51" y="61"/>
                    </a:lnTo>
                    <a:lnTo>
                      <a:pt x="62" y="61"/>
                    </a:lnTo>
                    <a:lnTo>
                      <a:pt x="55" y="55"/>
                    </a:lnTo>
                    <a:lnTo>
                      <a:pt x="53" y="48"/>
                    </a:lnTo>
                    <a:lnTo>
                      <a:pt x="48" y="52"/>
                    </a:lnTo>
                    <a:lnTo>
                      <a:pt x="48" y="55"/>
                    </a:lnTo>
                    <a:lnTo>
                      <a:pt x="34" y="57"/>
                    </a:lnTo>
                    <a:lnTo>
                      <a:pt x="26" y="59"/>
                    </a:lnTo>
                    <a:lnTo>
                      <a:pt x="15" y="57"/>
                    </a:lnTo>
                    <a:lnTo>
                      <a:pt x="8" y="55"/>
                    </a:lnTo>
                    <a:lnTo>
                      <a:pt x="2" y="52"/>
                    </a:lnTo>
                    <a:lnTo>
                      <a:pt x="0" y="48"/>
                    </a:lnTo>
                    <a:lnTo>
                      <a:pt x="0" y="43"/>
                    </a:lnTo>
                    <a:lnTo>
                      <a:pt x="0" y="42"/>
                    </a:lnTo>
                    <a:lnTo>
                      <a:pt x="7" y="38"/>
                    </a:lnTo>
                    <a:lnTo>
                      <a:pt x="14" y="36"/>
                    </a:lnTo>
                    <a:lnTo>
                      <a:pt x="26" y="38"/>
                    </a:lnTo>
                    <a:lnTo>
                      <a:pt x="36" y="42"/>
                    </a:lnTo>
                    <a:lnTo>
                      <a:pt x="24" y="38"/>
                    </a:lnTo>
                    <a:lnTo>
                      <a:pt x="14" y="35"/>
                    </a:lnTo>
                    <a:lnTo>
                      <a:pt x="14" y="26"/>
                    </a:lnTo>
                    <a:lnTo>
                      <a:pt x="19" y="26"/>
                    </a:lnTo>
                    <a:lnTo>
                      <a:pt x="22" y="26"/>
                    </a:lnTo>
                    <a:lnTo>
                      <a:pt x="24" y="26"/>
                    </a:lnTo>
                    <a:lnTo>
                      <a:pt x="31" y="28"/>
                    </a:lnTo>
                    <a:lnTo>
                      <a:pt x="38" y="28"/>
                    </a:lnTo>
                    <a:lnTo>
                      <a:pt x="45" y="30"/>
                    </a:lnTo>
                    <a:lnTo>
                      <a:pt x="29" y="28"/>
                    </a:lnTo>
                    <a:lnTo>
                      <a:pt x="19" y="24"/>
                    </a:lnTo>
                    <a:lnTo>
                      <a:pt x="22" y="19"/>
                    </a:lnTo>
                    <a:lnTo>
                      <a:pt x="29" y="19"/>
                    </a:lnTo>
                    <a:lnTo>
                      <a:pt x="36" y="19"/>
                    </a:lnTo>
                    <a:lnTo>
                      <a:pt x="43" y="21"/>
                    </a:lnTo>
                    <a:lnTo>
                      <a:pt x="32" y="19"/>
                    </a:lnTo>
                    <a:lnTo>
                      <a:pt x="27" y="14"/>
                    </a:lnTo>
                    <a:lnTo>
                      <a:pt x="36" y="12"/>
                    </a:lnTo>
                    <a:lnTo>
                      <a:pt x="43" y="14"/>
                    </a:lnTo>
                    <a:lnTo>
                      <a:pt x="48" y="14"/>
                    </a:lnTo>
                    <a:lnTo>
                      <a:pt x="51" y="21"/>
                    </a:lnTo>
                    <a:lnTo>
                      <a:pt x="60" y="21"/>
                    </a:lnTo>
                    <a:lnTo>
                      <a:pt x="63" y="21"/>
                    </a:lnTo>
                    <a:lnTo>
                      <a:pt x="74" y="23"/>
                    </a:lnTo>
                    <a:lnTo>
                      <a:pt x="84" y="31"/>
                    </a:lnTo>
                    <a:lnTo>
                      <a:pt x="94" y="38"/>
                    </a:lnTo>
                    <a:lnTo>
                      <a:pt x="112" y="42"/>
                    </a:lnTo>
                    <a:lnTo>
                      <a:pt x="118" y="38"/>
                    </a:lnTo>
                    <a:lnTo>
                      <a:pt x="124" y="35"/>
                    </a:lnTo>
                    <a:lnTo>
                      <a:pt x="117" y="33"/>
                    </a:lnTo>
                    <a:lnTo>
                      <a:pt x="113" y="33"/>
                    </a:lnTo>
                    <a:lnTo>
                      <a:pt x="115" y="31"/>
                    </a:lnTo>
                    <a:lnTo>
                      <a:pt x="118" y="31"/>
                    </a:lnTo>
                    <a:lnTo>
                      <a:pt x="118" y="24"/>
                    </a:lnTo>
                    <a:lnTo>
                      <a:pt x="110" y="21"/>
                    </a:lnTo>
                    <a:lnTo>
                      <a:pt x="105" y="16"/>
                    </a:lnTo>
                    <a:lnTo>
                      <a:pt x="106" y="11"/>
                    </a:lnTo>
                    <a:lnTo>
                      <a:pt x="112" y="5"/>
                    </a:lnTo>
                    <a:lnTo>
                      <a:pt x="117" y="2"/>
                    </a:lnTo>
                    <a:lnTo>
                      <a:pt x="124" y="0"/>
                    </a:lnTo>
                    <a:lnTo>
                      <a:pt x="129" y="2"/>
                    </a:lnTo>
                    <a:lnTo>
                      <a:pt x="134" y="4"/>
                    </a:lnTo>
                    <a:lnTo>
                      <a:pt x="132" y="7"/>
                    </a:lnTo>
                    <a:lnTo>
                      <a:pt x="134" y="11"/>
                    </a:lnTo>
                    <a:lnTo>
                      <a:pt x="139" y="23"/>
                    </a:lnTo>
                    <a:lnTo>
                      <a:pt x="153" y="30"/>
                    </a:lnTo>
                    <a:lnTo>
                      <a:pt x="158" y="26"/>
                    </a:lnTo>
                    <a:lnTo>
                      <a:pt x="167" y="23"/>
                    </a:lnTo>
                    <a:lnTo>
                      <a:pt x="174" y="26"/>
                    </a:lnTo>
                    <a:lnTo>
                      <a:pt x="179" y="36"/>
                    </a:lnTo>
                    <a:lnTo>
                      <a:pt x="175" y="42"/>
                    </a:lnTo>
                    <a:lnTo>
                      <a:pt x="172" y="50"/>
                    </a:lnTo>
                    <a:lnTo>
                      <a:pt x="165" y="55"/>
                    </a:lnTo>
                    <a:lnTo>
                      <a:pt x="161" y="59"/>
                    </a:lnTo>
                    <a:lnTo>
                      <a:pt x="155" y="59"/>
                    </a:lnTo>
                    <a:lnTo>
                      <a:pt x="143" y="59"/>
                    </a:lnTo>
                    <a:lnTo>
                      <a:pt x="132" y="57"/>
                    </a:lnTo>
                    <a:lnTo>
                      <a:pt x="129" y="59"/>
                    </a:lnTo>
                    <a:lnTo>
                      <a:pt x="122" y="59"/>
                    </a:lnTo>
                    <a:lnTo>
                      <a:pt x="112" y="62"/>
                    </a:lnTo>
                    <a:lnTo>
                      <a:pt x="100" y="64"/>
                    </a:lnTo>
                    <a:lnTo>
                      <a:pt x="94" y="67"/>
                    </a:lnTo>
                    <a:lnTo>
                      <a:pt x="77" y="71"/>
                    </a:lnTo>
                    <a:lnTo>
                      <a:pt x="62" y="74"/>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953" name="Freeform 305"/>
              <p:cNvSpPr>
                <a:spLocks/>
              </p:cNvSpPr>
              <p:nvPr/>
            </p:nvSpPr>
            <p:spPr bwMode="auto">
              <a:xfrm>
                <a:off x="1569244" y="1801813"/>
                <a:ext cx="38100" cy="30162"/>
              </a:xfrm>
              <a:custGeom>
                <a:avLst/>
                <a:gdLst/>
                <a:ahLst/>
                <a:cxnLst>
                  <a:cxn ang="0">
                    <a:pos x="8" y="19"/>
                  </a:cxn>
                  <a:cxn ang="0">
                    <a:pos x="1" y="16"/>
                  </a:cxn>
                  <a:cxn ang="0">
                    <a:pos x="0" y="12"/>
                  </a:cxn>
                  <a:cxn ang="0">
                    <a:pos x="1" y="5"/>
                  </a:cxn>
                  <a:cxn ang="0">
                    <a:pos x="8" y="2"/>
                  </a:cxn>
                  <a:cxn ang="0">
                    <a:pos x="17" y="0"/>
                  </a:cxn>
                  <a:cxn ang="0">
                    <a:pos x="24" y="0"/>
                  </a:cxn>
                  <a:cxn ang="0">
                    <a:pos x="17" y="12"/>
                  </a:cxn>
                  <a:cxn ang="0">
                    <a:pos x="8" y="19"/>
                  </a:cxn>
                </a:cxnLst>
                <a:rect l="0" t="0" r="r" b="b"/>
                <a:pathLst>
                  <a:path w="24" h="19">
                    <a:moveTo>
                      <a:pt x="8" y="19"/>
                    </a:moveTo>
                    <a:lnTo>
                      <a:pt x="1" y="16"/>
                    </a:lnTo>
                    <a:lnTo>
                      <a:pt x="0" y="12"/>
                    </a:lnTo>
                    <a:lnTo>
                      <a:pt x="1" y="5"/>
                    </a:lnTo>
                    <a:lnTo>
                      <a:pt x="8" y="2"/>
                    </a:lnTo>
                    <a:lnTo>
                      <a:pt x="17" y="0"/>
                    </a:lnTo>
                    <a:lnTo>
                      <a:pt x="24" y="0"/>
                    </a:lnTo>
                    <a:lnTo>
                      <a:pt x="17" y="12"/>
                    </a:lnTo>
                    <a:lnTo>
                      <a:pt x="8" y="19"/>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954" name="Freeform 306"/>
              <p:cNvSpPr>
                <a:spLocks/>
              </p:cNvSpPr>
              <p:nvPr/>
            </p:nvSpPr>
            <p:spPr bwMode="auto">
              <a:xfrm>
                <a:off x="1669257" y="1760538"/>
                <a:ext cx="28575" cy="11112"/>
              </a:xfrm>
              <a:custGeom>
                <a:avLst/>
                <a:gdLst/>
                <a:ahLst/>
                <a:cxnLst>
                  <a:cxn ang="0">
                    <a:pos x="7" y="7"/>
                  </a:cxn>
                  <a:cxn ang="0">
                    <a:pos x="2" y="5"/>
                  </a:cxn>
                  <a:cxn ang="0">
                    <a:pos x="0" y="0"/>
                  </a:cxn>
                  <a:cxn ang="0">
                    <a:pos x="18" y="0"/>
                  </a:cxn>
                  <a:cxn ang="0">
                    <a:pos x="18" y="7"/>
                  </a:cxn>
                  <a:cxn ang="0">
                    <a:pos x="11" y="7"/>
                  </a:cxn>
                  <a:cxn ang="0">
                    <a:pos x="7" y="7"/>
                  </a:cxn>
                </a:cxnLst>
                <a:rect l="0" t="0" r="r" b="b"/>
                <a:pathLst>
                  <a:path w="18" h="7">
                    <a:moveTo>
                      <a:pt x="7" y="7"/>
                    </a:moveTo>
                    <a:lnTo>
                      <a:pt x="2" y="5"/>
                    </a:lnTo>
                    <a:lnTo>
                      <a:pt x="0" y="0"/>
                    </a:lnTo>
                    <a:lnTo>
                      <a:pt x="18" y="0"/>
                    </a:lnTo>
                    <a:lnTo>
                      <a:pt x="18" y="7"/>
                    </a:lnTo>
                    <a:lnTo>
                      <a:pt x="11" y="7"/>
                    </a:lnTo>
                    <a:lnTo>
                      <a:pt x="7" y="7"/>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955" name="Freeform 307"/>
              <p:cNvSpPr>
                <a:spLocks/>
              </p:cNvSpPr>
              <p:nvPr/>
            </p:nvSpPr>
            <p:spPr bwMode="auto">
              <a:xfrm>
                <a:off x="1486694" y="1730375"/>
                <a:ext cx="161925" cy="85725"/>
              </a:xfrm>
              <a:custGeom>
                <a:avLst/>
                <a:gdLst/>
                <a:ahLst/>
                <a:cxnLst>
                  <a:cxn ang="0">
                    <a:pos x="102" y="6"/>
                  </a:cxn>
                  <a:cxn ang="0">
                    <a:pos x="98" y="9"/>
                  </a:cxn>
                  <a:cxn ang="0">
                    <a:pos x="95" y="14"/>
                  </a:cxn>
                  <a:cxn ang="0">
                    <a:pos x="96" y="19"/>
                  </a:cxn>
                  <a:cxn ang="0">
                    <a:pos x="100" y="24"/>
                  </a:cxn>
                  <a:cxn ang="0">
                    <a:pos x="78" y="40"/>
                  </a:cxn>
                  <a:cxn ang="0">
                    <a:pos x="69" y="33"/>
                  </a:cxn>
                  <a:cxn ang="0">
                    <a:pos x="65" y="26"/>
                  </a:cxn>
                  <a:cxn ang="0">
                    <a:pos x="59" y="37"/>
                  </a:cxn>
                  <a:cxn ang="0">
                    <a:pos x="48" y="42"/>
                  </a:cxn>
                  <a:cxn ang="0">
                    <a:pos x="43" y="49"/>
                  </a:cxn>
                  <a:cxn ang="0">
                    <a:pos x="36" y="54"/>
                  </a:cxn>
                  <a:cxn ang="0">
                    <a:pos x="31" y="49"/>
                  </a:cxn>
                  <a:cxn ang="0">
                    <a:pos x="28" y="45"/>
                  </a:cxn>
                  <a:cxn ang="0">
                    <a:pos x="21" y="45"/>
                  </a:cxn>
                  <a:cxn ang="0">
                    <a:pos x="14" y="45"/>
                  </a:cxn>
                  <a:cxn ang="0">
                    <a:pos x="9" y="47"/>
                  </a:cxn>
                  <a:cxn ang="0">
                    <a:pos x="5" y="50"/>
                  </a:cxn>
                  <a:cxn ang="0">
                    <a:pos x="2" y="45"/>
                  </a:cxn>
                  <a:cxn ang="0">
                    <a:pos x="0" y="42"/>
                  </a:cxn>
                  <a:cxn ang="0">
                    <a:pos x="4" y="37"/>
                  </a:cxn>
                  <a:cxn ang="0">
                    <a:pos x="12" y="33"/>
                  </a:cxn>
                  <a:cxn ang="0">
                    <a:pos x="22" y="28"/>
                  </a:cxn>
                  <a:cxn ang="0">
                    <a:pos x="36" y="23"/>
                  </a:cxn>
                  <a:cxn ang="0">
                    <a:pos x="41" y="16"/>
                  </a:cxn>
                  <a:cxn ang="0">
                    <a:pos x="47" y="11"/>
                  </a:cxn>
                  <a:cxn ang="0">
                    <a:pos x="52" y="6"/>
                  </a:cxn>
                  <a:cxn ang="0">
                    <a:pos x="62" y="4"/>
                  </a:cxn>
                  <a:cxn ang="0">
                    <a:pos x="65" y="4"/>
                  </a:cxn>
                  <a:cxn ang="0">
                    <a:pos x="71" y="6"/>
                  </a:cxn>
                  <a:cxn ang="0">
                    <a:pos x="74" y="4"/>
                  </a:cxn>
                  <a:cxn ang="0">
                    <a:pos x="86" y="2"/>
                  </a:cxn>
                  <a:cxn ang="0">
                    <a:pos x="96" y="0"/>
                  </a:cxn>
                  <a:cxn ang="0">
                    <a:pos x="102" y="6"/>
                  </a:cxn>
                </a:cxnLst>
                <a:rect l="0" t="0" r="r" b="b"/>
                <a:pathLst>
                  <a:path w="102" h="54">
                    <a:moveTo>
                      <a:pt x="102" y="6"/>
                    </a:moveTo>
                    <a:lnTo>
                      <a:pt x="98" y="9"/>
                    </a:lnTo>
                    <a:lnTo>
                      <a:pt x="95" y="14"/>
                    </a:lnTo>
                    <a:lnTo>
                      <a:pt x="96" y="19"/>
                    </a:lnTo>
                    <a:lnTo>
                      <a:pt x="100" y="24"/>
                    </a:lnTo>
                    <a:lnTo>
                      <a:pt x="78" y="40"/>
                    </a:lnTo>
                    <a:lnTo>
                      <a:pt x="69" y="33"/>
                    </a:lnTo>
                    <a:lnTo>
                      <a:pt x="65" y="26"/>
                    </a:lnTo>
                    <a:lnTo>
                      <a:pt x="59" y="37"/>
                    </a:lnTo>
                    <a:lnTo>
                      <a:pt x="48" y="42"/>
                    </a:lnTo>
                    <a:lnTo>
                      <a:pt x="43" y="49"/>
                    </a:lnTo>
                    <a:lnTo>
                      <a:pt x="36" y="54"/>
                    </a:lnTo>
                    <a:lnTo>
                      <a:pt x="31" y="49"/>
                    </a:lnTo>
                    <a:lnTo>
                      <a:pt x="28" y="45"/>
                    </a:lnTo>
                    <a:lnTo>
                      <a:pt x="21" y="45"/>
                    </a:lnTo>
                    <a:lnTo>
                      <a:pt x="14" y="45"/>
                    </a:lnTo>
                    <a:lnTo>
                      <a:pt x="9" y="47"/>
                    </a:lnTo>
                    <a:lnTo>
                      <a:pt x="5" y="50"/>
                    </a:lnTo>
                    <a:lnTo>
                      <a:pt x="2" y="45"/>
                    </a:lnTo>
                    <a:lnTo>
                      <a:pt x="0" y="42"/>
                    </a:lnTo>
                    <a:lnTo>
                      <a:pt x="4" y="37"/>
                    </a:lnTo>
                    <a:lnTo>
                      <a:pt x="12" y="33"/>
                    </a:lnTo>
                    <a:lnTo>
                      <a:pt x="22" y="28"/>
                    </a:lnTo>
                    <a:lnTo>
                      <a:pt x="36" y="23"/>
                    </a:lnTo>
                    <a:lnTo>
                      <a:pt x="41" y="16"/>
                    </a:lnTo>
                    <a:lnTo>
                      <a:pt x="47" y="11"/>
                    </a:lnTo>
                    <a:lnTo>
                      <a:pt x="52" y="6"/>
                    </a:lnTo>
                    <a:lnTo>
                      <a:pt x="62" y="4"/>
                    </a:lnTo>
                    <a:lnTo>
                      <a:pt x="65" y="4"/>
                    </a:lnTo>
                    <a:lnTo>
                      <a:pt x="71" y="6"/>
                    </a:lnTo>
                    <a:lnTo>
                      <a:pt x="74" y="4"/>
                    </a:lnTo>
                    <a:lnTo>
                      <a:pt x="86" y="2"/>
                    </a:lnTo>
                    <a:lnTo>
                      <a:pt x="96" y="0"/>
                    </a:lnTo>
                    <a:lnTo>
                      <a:pt x="102" y="6"/>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956" name="Freeform 308"/>
              <p:cNvSpPr>
                <a:spLocks/>
              </p:cNvSpPr>
              <p:nvPr/>
            </p:nvSpPr>
            <p:spPr bwMode="auto">
              <a:xfrm>
                <a:off x="1702594" y="1668463"/>
                <a:ext cx="92075" cy="26987"/>
              </a:xfrm>
              <a:custGeom>
                <a:avLst/>
                <a:gdLst/>
                <a:ahLst/>
                <a:cxnLst>
                  <a:cxn ang="0">
                    <a:pos x="22" y="17"/>
                  </a:cxn>
                  <a:cxn ang="0">
                    <a:pos x="15" y="15"/>
                  </a:cxn>
                  <a:cxn ang="0">
                    <a:pos x="10" y="14"/>
                  </a:cxn>
                  <a:cxn ang="0">
                    <a:pos x="3" y="15"/>
                  </a:cxn>
                  <a:cxn ang="0">
                    <a:pos x="0" y="17"/>
                  </a:cxn>
                  <a:cxn ang="0">
                    <a:pos x="3" y="10"/>
                  </a:cxn>
                  <a:cxn ang="0">
                    <a:pos x="15" y="5"/>
                  </a:cxn>
                  <a:cxn ang="0">
                    <a:pos x="28" y="0"/>
                  </a:cxn>
                  <a:cxn ang="0">
                    <a:pos x="36" y="0"/>
                  </a:cxn>
                  <a:cxn ang="0">
                    <a:pos x="50" y="3"/>
                  </a:cxn>
                  <a:cxn ang="0">
                    <a:pos x="58" y="12"/>
                  </a:cxn>
                  <a:cxn ang="0">
                    <a:pos x="52" y="15"/>
                  </a:cxn>
                  <a:cxn ang="0">
                    <a:pos x="45" y="17"/>
                  </a:cxn>
                  <a:cxn ang="0">
                    <a:pos x="36" y="17"/>
                  </a:cxn>
                  <a:cxn ang="0">
                    <a:pos x="33" y="17"/>
                  </a:cxn>
                  <a:cxn ang="0">
                    <a:pos x="28" y="17"/>
                  </a:cxn>
                  <a:cxn ang="0">
                    <a:pos x="22" y="17"/>
                  </a:cxn>
                </a:cxnLst>
                <a:rect l="0" t="0" r="r" b="b"/>
                <a:pathLst>
                  <a:path w="58" h="17">
                    <a:moveTo>
                      <a:pt x="22" y="17"/>
                    </a:moveTo>
                    <a:lnTo>
                      <a:pt x="15" y="15"/>
                    </a:lnTo>
                    <a:lnTo>
                      <a:pt x="10" y="14"/>
                    </a:lnTo>
                    <a:lnTo>
                      <a:pt x="3" y="15"/>
                    </a:lnTo>
                    <a:lnTo>
                      <a:pt x="0" y="17"/>
                    </a:lnTo>
                    <a:lnTo>
                      <a:pt x="3" y="10"/>
                    </a:lnTo>
                    <a:lnTo>
                      <a:pt x="15" y="5"/>
                    </a:lnTo>
                    <a:lnTo>
                      <a:pt x="28" y="0"/>
                    </a:lnTo>
                    <a:lnTo>
                      <a:pt x="36" y="0"/>
                    </a:lnTo>
                    <a:lnTo>
                      <a:pt x="50" y="3"/>
                    </a:lnTo>
                    <a:lnTo>
                      <a:pt x="58" y="12"/>
                    </a:lnTo>
                    <a:lnTo>
                      <a:pt x="52" y="15"/>
                    </a:lnTo>
                    <a:lnTo>
                      <a:pt x="45" y="17"/>
                    </a:lnTo>
                    <a:lnTo>
                      <a:pt x="36" y="17"/>
                    </a:lnTo>
                    <a:lnTo>
                      <a:pt x="33" y="17"/>
                    </a:lnTo>
                    <a:lnTo>
                      <a:pt x="28" y="17"/>
                    </a:lnTo>
                    <a:lnTo>
                      <a:pt x="22" y="17"/>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957" name="Freeform 309"/>
              <p:cNvSpPr>
                <a:spLocks/>
              </p:cNvSpPr>
              <p:nvPr/>
            </p:nvSpPr>
            <p:spPr bwMode="auto">
              <a:xfrm>
                <a:off x="1705769" y="1700213"/>
                <a:ext cx="79375" cy="41275"/>
              </a:xfrm>
              <a:custGeom>
                <a:avLst/>
                <a:gdLst/>
                <a:ahLst/>
                <a:cxnLst>
                  <a:cxn ang="0">
                    <a:pos x="43" y="11"/>
                  </a:cxn>
                  <a:cxn ang="0">
                    <a:pos x="39" y="16"/>
                  </a:cxn>
                  <a:cxn ang="0">
                    <a:pos x="32" y="21"/>
                  </a:cxn>
                  <a:cxn ang="0">
                    <a:pos x="24" y="25"/>
                  </a:cxn>
                  <a:cxn ang="0">
                    <a:pos x="15" y="26"/>
                  </a:cxn>
                  <a:cxn ang="0">
                    <a:pos x="5" y="21"/>
                  </a:cxn>
                  <a:cxn ang="0">
                    <a:pos x="0" y="13"/>
                  </a:cxn>
                  <a:cxn ang="0">
                    <a:pos x="3" y="4"/>
                  </a:cxn>
                  <a:cxn ang="0">
                    <a:pos x="15" y="0"/>
                  </a:cxn>
                  <a:cxn ang="0">
                    <a:pos x="29" y="0"/>
                  </a:cxn>
                  <a:cxn ang="0">
                    <a:pos x="41" y="0"/>
                  </a:cxn>
                  <a:cxn ang="0">
                    <a:pos x="46" y="2"/>
                  </a:cxn>
                  <a:cxn ang="0">
                    <a:pos x="50" y="6"/>
                  </a:cxn>
                  <a:cxn ang="0">
                    <a:pos x="39" y="9"/>
                  </a:cxn>
                  <a:cxn ang="0">
                    <a:pos x="29" y="11"/>
                  </a:cxn>
                  <a:cxn ang="0">
                    <a:pos x="43" y="11"/>
                  </a:cxn>
                </a:cxnLst>
                <a:rect l="0" t="0" r="r" b="b"/>
                <a:pathLst>
                  <a:path w="50" h="26">
                    <a:moveTo>
                      <a:pt x="43" y="11"/>
                    </a:moveTo>
                    <a:lnTo>
                      <a:pt x="39" y="16"/>
                    </a:lnTo>
                    <a:lnTo>
                      <a:pt x="32" y="21"/>
                    </a:lnTo>
                    <a:lnTo>
                      <a:pt x="24" y="25"/>
                    </a:lnTo>
                    <a:lnTo>
                      <a:pt x="15" y="26"/>
                    </a:lnTo>
                    <a:lnTo>
                      <a:pt x="5" y="21"/>
                    </a:lnTo>
                    <a:lnTo>
                      <a:pt x="0" y="13"/>
                    </a:lnTo>
                    <a:lnTo>
                      <a:pt x="3" y="4"/>
                    </a:lnTo>
                    <a:lnTo>
                      <a:pt x="15" y="0"/>
                    </a:lnTo>
                    <a:lnTo>
                      <a:pt x="29" y="0"/>
                    </a:lnTo>
                    <a:lnTo>
                      <a:pt x="41" y="0"/>
                    </a:lnTo>
                    <a:lnTo>
                      <a:pt x="46" y="2"/>
                    </a:lnTo>
                    <a:lnTo>
                      <a:pt x="50" y="6"/>
                    </a:lnTo>
                    <a:lnTo>
                      <a:pt x="39" y="9"/>
                    </a:lnTo>
                    <a:lnTo>
                      <a:pt x="29" y="11"/>
                    </a:lnTo>
                    <a:lnTo>
                      <a:pt x="43" y="11"/>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958" name="Freeform 310"/>
              <p:cNvSpPr>
                <a:spLocks/>
              </p:cNvSpPr>
              <p:nvPr/>
            </p:nvSpPr>
            <p:spPr bwMode="auto">
              <a:xfrm>
                <a:off x="1667669" y="1703388"/>
                <a:ext cx="26988" cy="22225"/>
              </a:xfrm>
              <a:custGeom>
                <a:avLst/>
                <a:gdLst/>
                <a:ahLst/>
                <a:cxnLst>
                  <a:cxn ang="0">
                    <a:pos x="17" y="9"/>
                  </a:cxn>
                  <a:cxn ang="0">
                    <a:pos x="13" y="12"/>
                  </a:cxn>
                  <a:cxn ang="0">
                    <a:pos x="10" y="14"/>
                  </a:cxn>
                  <a:cxn ang="0">
                    <a:pos x="1" y="11"/>
                  </a:cxn>
                  <a:cxn ang="0">
                    <a:pos x="0" y="7"/>
                  </a:cxn>
                  <a:cxn ang="0">
                    <a:pos x="1" y="0"/>
                  </a:cxn>
                  <a:cxn ang="0">
                    <a:pos x="7" y="2"/>
                  </a:cxn>
                  <a:cxn ang="0">
                    <a:pos x="12" y="5"/>
                  </a:cxn>
                  <a:cxn ang="0">
                    <a:pos x="17" y="9"/>
                  </a:cxn>
                </a:cxnLst>
                <a:rect l="0" t="0" r="r" b="b"/>
                <a:pathLst>
                  <a:path w="17" h="14">
                    <a:moveTo>
                      <a:pt x="17" y="9"/>
                    </a:moveTo>
                    <a:lnTo>
                      <a:pt x="13" y="12"/>
                    </a:lnTo>
                    <a:lnTo>
                      <a:pt x="10" y="14"/>
                    </a:lnTo>
                    <a:lnTo>
                      <a:pt x="1" y="11"/>
                    </a:lnTo>
                    <a:lnTo>
                      <a:pt x="0" y="7"/>
                    </a:lnTo>
                    <a:lnTo>
                      <a:pt x="1" y="0"/>
                    </a:lnTo>
                    <a:lnTo>
                      <a:pt x="7" y="2"/>
                    </a:lnTo>
                    <a:lnTo>
                      <a:pt x="12" y="5"/>
                    </a:lnTo>
                    <a:lnTo>
                      <a:pt x="17" y="9"/>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959" name="Freeform 311"/>
              <p:cNvSpPr>
                <a:spLocks/>
              </p:cNvSpPr>
              <p:nvPr/>
            </p:nvSpPr>
            <p:spPr bwMode="auto">
              <a:xfrm>
                <a:off x="1964532" y="1905000"/>
                <a:ext cx="136525" cy="109537"/>
              </a:xfrm>
              <a:custGeom>
                <a:avLst/>
                <a:gdLst/>
                <a:ahLst/>
                <a:cxnLst>
                  <a:cxn ang="0">
                    <a:pos x="76" y="26"/>
                  </a:cxn>
                  <a:cxn ang="0">
                    <a:pos x="74" y="30"/>
                  </a:cxn>
                  <a:cxn ang="0">
                    <a:pos x="74" y="33"/>
                  </a:cxn>
                  <a:cxn ang="0">
                    <a:pos x="79" y="33"/>
                  </a:cxn>
                  <a:cxn ang="0">
                    <a:pos x="86" y="37"/>
                  </a:cxn>
                  <a:cxn ang="0">
                    <a:pos x="84" y="43"/>
                  </a:cxn>
                  <a:cxn ang="0">
                    <a:pos x="83" y="50"/>
                  </a:cxn>
                  <a:cxn ang="0">
                    <a:pos x="81" y="54"/>
                  </a:cxn>
                  <a:cxn ang="0">
                    <a:pos x="81" y="57"/>
                  </a:cxn>
                  <a:cxn ang="0">
                    <a:pos x="74" y="59"/>
                  </a:cxn>
                  <a:cxn ang="0">
                    <a:pos x="65" y="62"/>
                  </a:cxn>
                  <a:cxn ang="0">
                    <a:pos x="60" y="66"/>
                  </a:cxn>
                  <a:cxn ang="0">
                    <a:pos x="55" y="69"/>
                  </a:cxn>
                  <a:cxn ang="0">
                    <a:pos x="48" y="66"/>
                  </a:cxn>
                  <a:cxn ang="0">
                    <a:pos x="45" y="61"/>
                  </a:cxn>
                  <a:cxn ang="0">
                    <a:pos x="33" y="52"/>
                  </a:cxn>
                  <a:cxn ang="0">
                    <a:pos x="22" y="47"/>
                  </a:cxn>
                  <a:cxn ang="0">
                    <a:pos x="10" y="42"/>
                  </a:cxn>
                  <a:cxn ang="0">
                    <a:pos x="0" y="35"/>
                  </a:cxn>
                  <a:cxn ang="0">
                    <a:pos x="0" y="26"/>
                  </a:cxn>
                  <a:cxn ang="0">
                    <a:pos x="10" y="28"/>
                  </a:cxn>
                  <a:cxn ang="0">
                    <a:pos x="22" y="31"/>
                  </a:cxn>
                  <a:cxn ang="0">
                    <a:pos x="26" y="31"/>
                  </a:cxn>
                  <a:cxn ang="0">
                    <a:pos x="31" y="31"/>
                  </a:cxn>
                  <a:cxn ang="0">
                    <a:pos x="31" y="18"/>
                  </a:cxn>
                  <a:cxn ang="0">
                    <a:pos x="19" y="16"/>
                  </a:cxn>
                  <a:cxn ang="0">
                    <a:pos x="14" y="12"/>
                  </a:cxn>
                  <a:cxn ang="0">
                    <a:pos x="16" y="9"/>
                  </a:cxn>
                  <a:cxn ang="0">
                    <a:pos x="17" y="7"/>
                  </a:cxn>
                  <a:cxn ang="0">
                    <a:pos x="31" y="0"/>
                  </a:cxn>
                  <a:cxn ang="0">
                    <a:pos x="48" y="2"/>
                  </a:cxn>
                  <a:cxn ang="0">
                    <a:pos x="60" y="2"/>
                  </a:cxn>
                  <a:cxn ang="0">
                    <a:pos x="69" y="2"/>
                  </a:cxn>
                  <a:cxn ang="0">
                    <a:pos x="71" y="2"/>
                  </a:cxn>
                  <a:cxn ang="0">
                    <a:pos x="72" y="6"/>
                  </a:cxn>
                  <a:cxn ang="0">
                    <a:pos x="65" y="18"/>
                  </a:cxn>
                  <a:cxn ang="0">
                    <a:pos x="57" y="25"/>
                  </a:cxn>
                  <a:cxn ang="0">
                    <a:pos x="60" y="23"/>
                  </a:cxn>
                  <a:cxn ang="0">
                    <a:pos x="67" y="23"/>
                  </a:cxn>
                  <a:cxn ang="0">
                    <a:pos x="72" y="21"/>
                  </a:cxn>
                  <a:cxn ang="0">
                    <a:pos x="76" y="26"/>
                  </a:cxn>
                </a:cxnLst>
                <a:rect l="0" t="0" r="r" b="b"/>
                <a:pathLst>
                  <a:path w="86" h="69">
                    <a:moveTo>
                      <a:pt x="76" y="26"/>
                    </a:moveTo>
                    <a:lnTo>
                      <a:pt x="74" y="30"/>
                    </a:lnTo>
                    <a:lnTo>
                      <a:pt x="74" y="33"/>
                    </a:lnTo>
                    <a:lnTo>
                      <a:pt x="79" y="33"/>
                    </a:lnTo>
                    <a:lnTo>
                      <a:pt x="86" y="37"/>
                    </a:lnTo>
                    <a:lnTo>
                      <a:pt x="84" y="43"/>
                    </a:lnTo>
                    <a:lnTo>
                      <a:pt x="83" y="50"/>
                    </a:lnTo>
                    <a:lnTo>
                      <a:pt x="81" y="54"/>
                    </a:lnTo>
                    <a:lnTo>
                      <a:pt x="81" y="57"/>
                    </a:lnTo>
                    <a:lnTo>
                      <a:pt x="74" y="59"/>
                    </a:lnTo>
                    <a:lnTo>
                      <a:pt x="65" y="62"/>
                    </a:lnTo>
                    <a:lnTo>
                      <a:pt x="60" y="66"/>
                    </a:lnTo>
                    <a:lnTo>
                      <a:pt x="55" y="69"/>
                    </a:lnTo>
                    <a:lnTo>
                      <a:pt x="48" y="66"/>
                    </a:lnTo>
                    <a:lnTo>
                      <a:pt x="45" y="61"/>
                    </a:lnTo>
                    <a:lnTo>
                      <a:pt x="33" y="52"/>
                    </a:lnTo>
                    <a:lnTo>
                      <a:pt x="22" y="47"/>
                    </a:lnTo>
                    <a:lnTo>
                      <a:pt x="10" y="42"/>
                    </a:lnTo>
                    <a:lnTo>
                      <a:pt x="0" y="35"/>
                    </a:lnTo>
                    <a:lnTo>
                      <a:pt x="0" y="26"/>
                    </a:lnTo>
                    <a:lnTo>
                      <a:pt x="10" y="28"/>
                    </a:lnTo>
                    <a:lnTo>
                      <a:pt x="22" y="31"/>
                    </a:lnTo>
                    <a:lnTo>
                      <a:pt x="26" y="31"/>
                    </a:lnTo>
                    <a:lnTo>
                      <a:pt x="31" y="31"/>
                    </a:lnTo>
                    <a:lnTo>
                      <a:pt x="31" y="18"/>
                    </a:lnTo>
                    <a:lnTo>
                      <a:pt x="19" y="16"/>
                    </a:lnTo>
                    <a:lnTo>
                      <a:pt x="14" y="12"/>
                    </a:lnTo>
                    <a:lnTo>
                      <a:pt x="16" y="9"/>
                    </a:lnTo>
                    <a:lnTo>
                      <a:pt x="17" y="7"/>
                    </a:lnTo>
                    <a:lnTo>
                      <a:pt x="31" y="0"/>
                    </a:lnTo>
                    <a:lnTo>
                      <a:pt x="48" y="2"/>
                    </a:lnTo>
                    <a:lnTo>
                      <a:pt x="60" y="2"/>
                    </a:lnTo>
                    <a:lnTo>
                      <a:pt x="69" y="2"/>
                    </a:lnTo>
                    <a:lnTo>
                      <a:pt x="71" y="2"/>
                    </a:lnTo>
                    <a:lnTo>
                      <a:pt x="72" y="6"/>
                    </a:lnTo>
                    <a:lnTo>
                      <a:pt x="65" y="18"/>
                    </a:lnTo>
                    <a:lnTo>
                      <a:pt x="57" y="25"/>
                    </a:lnTo>
                    <a:lnTo>
                      <a:pt x="60" y="23"/>
                    </a:lnTo>
                    <a:lnTo>
                      <a:pt x="67" y="23"/>
                    </a:lnTo>
                    <a:lnTo>
                      <a:pt x="72" y="21"/>
                    </a:lnTo>
                    <a:lnTo>
                      <a:pt x="76" y="26"/>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960" name="Freeform 312"/>
              <p:cNvSpPr>
                <a:spLocks/>
              </p:cNvSpPr>
              <p:nvPr/>
            </p:nvSpPr>
            <p:spPr bwMode="auto">
              <a:xfrm>
                <a:off x="1915319" y="1771650"/>
                <a:ext cx="152400" cy="76200"/>
              </a:xfrm>
              <a:custGeom>
                <a:avLst/>
                <a:gdLst/>
                <a:ahLst/>
                <a:cxnLst>
                  <a:cxn ang="0">
                    <a:pos x="4" y="12"/>
                  </a:cxn>
                  <a:cxn ang="0">
                    <a:pos x="0" y="7"/>
                  </a:cxn>
                  <a:cxn ang="0">
                    <a:pos x="0" y="2"/>
                  </a:cxn>
                  <a:cxn ang="0">
                    <a:pos x="2" y="2"/>
                  </a:cxn>
                  <a:cxn ang="0">
                    <a:pos x="5" y="2"/>
                  </a:cxn>
                  <a:cxn ang="0">
                    <a:pos x="14" y="5"/>
                  </a:cxn>
                  <a:cxn ang="0">
                    <a:pos x="24" y="14"/>
                  </a:cxn>
                  <a:cxn ang="0">
                    <a:pos x="31" y="21"/>
                  </a:cxn>
                  <a:cxn ang="0">
                    <a:pos x="43" y="23"/>
                  </a:cxn>
                  <a:cxn ang="0">
                    <a:pos x="36" y="17"/>
                  </a:cxn>
                  <a:cxn ang="0">
                    <a:pos x="33" y="14"/>
                  </a:cxn>
                  <a:cxn ang="0">
                    <a:pos x="33" y="9"/>
                  </a:cxn>
                  <a:cxn ang="0">
                    <a:pos x="40" y="9"/>
                  </a:cxn>
                  <a:cxn ang="0">
                    <a:pos x="47" y="14"/>
                  </a:cxn>
                  <a:cxn ang="0">
                    <a:pos x="52" y="16"/>
                  </a:cxn>
                  <a:cxn ang="0">
                    <a:pos x="62" y="19"/>
                  </a:cxn>
                  <a:cxn ang="0">
                    <a:pos x="62" y="9"/>
                  </a:cxn>
                  <a:cxn ang="0">
                    <a:pos x="48" y="7"/>
                  </a:cxn>
                  <a:cxn ang="0">
                    <a:pos x="43" y="2"/>
                  </a:cxn>
                  <a:cxn ang="0">
                    <a:pos x="47" y="0"/>
                  </a:cxn>
                  <a:cxn ang="0">
                    <a:pos x="52" y="0"/>
                  </a:cxn>
                  <a:cxn ang="0">
                    <a:pos x="62" y="2"/>
                  </a:cxn>
                  <a:cxn ang="0">
                    <a:pos x="76" y="5"/>
                  </a:cxn>
                  <a:cxn ang="0">
                    <a:pos x="79" y="4"/>
                  </a:cxn>
                  <a:cxn ang="0">
                    <a:pos x="86" y="2"/>
                  </a:cxn>
                  <a:cxn ang="0">
                    <a:pos x="93" y="5"/>
                  </a:cxn>
                  <a:cxn ang="0">
                    <a:pos x="96" y="14"/>
                  </a:cxn>
                  <a:cxn ang="0">
                    <a:pos x="95" y="21"/>
                  </a:cxn>
                  <a:cxn ang="0">
                    <a:pos x="93" y="29"/>
                  </a:cxn>
                  <a:cxn ang="0">
                    <a:pos x="90" y="36"/>
                  </a:cxn>
                  <a:cxn ang="0">
                    <a:pos x="91" y="47"/>
                  </a:cxn>
                  <a:cxn ang="0">
                    <a:pos x="78" y="47"/>
                  </a:cxn>
                  <a:cxn ang="0">
                    <a:pos x="71" y="48"/>
                  </a:cxn>
                  <a:cxn ang="0">
                    <a:pos x="66" y="48"/>
                  </a:cxn>
                  <a:cxn ang="0">
                    <a:pos x="62" y="48"/>
                  </a:cxn>
                  <a:cxn ang="0">
                    <a:pos x="57" y="47"/>
                  </a:cxn>
                  <a:cxn ang="0">
                    <a:pos x="55" y="47"/>
                  </a:cxn>
                  <a:cxn ang="0">
                    <a:pos x="55" y="43"/>
                  </a:cxn>
                  <a:cxn ang="0">
                    <a:pos x="59" y="41"/>
                  </a:cxn>
                  <a:cxn ang="0">
                    <a:pos x="59" y="38"/>
                  </a:cxn>
                  <a:cxn ang="0">
                    <a:pos x="59" y="36"/>
                  </a:cxn>
                  <a:cxn ang="0">
                    <a:pos x="64" y="31"/>
                  </a:cxn>
                  <a:cxn ang="0">
                    <a:pos x="71" y="29"/>
                  </a:cxn>
                  <a:cxn ang="0">
                    <a:pos x="67" y="28"/>
                  </a:cxn>
                  <a:cxn ang="0">
                    <a:pos x="66" y="28"/>
                  </a:cxn>
                  <a:cxn ang="0">
                    <a:pos x="55" y="28"/>
                  </a:cxn>
                  <a:cxn ang="0">
                    <a:pos x="47" y="29"/>
                  </a:cxn>
                  <a:cxn ang="0">
                    <a:pos x="36" y="31"/>
                  </a:cxn>
                  <a:cxn ang="0">
                    <a:pos x="28" y="33"/>
                  </a:cxn>
                  <a:cxn ang="0">
                    <a:pos x="23" y="29"/>
                  </a:cxn>
                  <a:cxn ang="0">
                    <a:pos x="23" y="26"/>
                  </a:cxn>
                  <a:cxn ang="0">
                    <a:pos x="14" y="26"/>
                  </a:cxn>
                  <a:cxn ang="0">
                    <a:pos x="14" y="21"/>
                  </a:cxn>
                  <a:cxn ang="0">
                    <a:pos x="5" y="19"/>
                  </a:cxn>
                  <a:cxn ang="0">
                    <a:pos x="0" y="16"/>
                  </a:cxn>
                  <a:cxn ang="0">
                    <a:pos x="0" y="7"/>
                  </a:cxn>
                  <a:cxn ang="0">
                    <a:pos x="4" y="12"/>
                  </a:cxn>
                </a:cxnLst>
                <a:rect l="0" t="0" r="r" b="b"/>
                <a:pathLst>
                  <a:path w="96" h="48">
                    <a:moveTo>
                      <a:pt x="4" y="12"/>
                    </a:moveTo>
                    <a:lnTo>
                      <a:pt x="0" y="7"/>
                    </a:lnTo>
                    <a:lnTo>
                      <a:pt x="0" y="2"/>
                    </a:lnTo>
                    <a:lnTo>
                      <a:pt x="2" y="2"/>
                    </a:lnTo>
                    <a:lnTo>
                      <a:pt x="5" y="2"/>
                    </a:lnTo>
                    <a:lnTo>
                      <a:pt x="14" y="5"/>
                    </a:lnTo>
                    <a:lnTo>
                      <a:pt x="24" y="14"/>
                    </a:lnTo>
                    <a:lnTo>
                      <a:pt x="31" y="21"/>
                    </a:lnTo>
                    <a:lnTo>
                      <a:pt x="43" y="23"/>
                    </a:lnTo>
                    <a:lnTo>
                      <a:pt x="36" y="17"/>
                    </a:lnTo>
                    <a:lnTo>
                      <a:pt x="33" y="14"/>
                    </a:lnTo>
                    <a:lnTo>
                      <a:pt x="33" y="9"/>
                    </a:lnTo>
                    <a:lnTo>
                      <a:pt x="40" y="9"/>
                    </a:lnTo>
                    <a:lnTo>
                      <a:pt x="47" y="14"/>
                    </a:lnTo>
                    <a:lnTo>
                      <a:pt x="52" y="16"/>
                    </a:lnTo>
                    <a:lnTo>
                      <a:pt x="62" y="19"/>
                    </a:lnTo>
                    <a:lnTo>
                      <a:pt x="62" y="9"/>
                    </a:lnTo>
                    <a:lnTo>
                      <a:pt x="48" y="7"/>
                    </a:lnTo>
                    <a:lnTo>
                      <a:pt x="43" y="2"/>
                    </a:lnTo>
                    <a:lnTo>
                      <a:pt x="47" y="0"/>
                    </a:lnTo>
                    <a:lnTo>
                      <a:pt x="52" y="0"/>
                    </a:lnTo>
                    <a:lnTo>
                      <a:pt x="62" y="2"/>
                    </a:lnTo>
                    <a:lnTo>
                      <a:pt x="76" y="5"/>
                    </a:lnTo>
                    <a:lnTo>
                      <a:pt x="79" y="4"/>
                    </a:lnTo>
                    <a:lnTo>
                      <a:pt x="86" y="2"/>
                    </a:lnTo>
                    <a:lnTo>
                      <a:pt x="93" y="5"/>
                    </a:lnTo>
                    <a:lnTo>
                      <a:pt x="96" y="14"/>
                    </a:lnTo>
                    <a:lnTo>
                      <a:pt x="95" y="21"/>
                    </a:lnTo>
                    <a:lnTo>
                      <a:pt x="93" y="29"/>
                    </a:lnTo>
                    <a:lnTo>
                      <a:pt x="90" y="36"/>
                    </a:lnTo>
                    <a:lnTo>
                      <a:pt x="91" y="47"/>
                    </a:lnTo>
                    <a:lnTo>
                      <a:pt x="78" y="47"/>
                    </a:lnTo>
                    <a:lnTo>
                      <a:pt x="71" y="48"/>
                    </a:lnTo>
                    <a:lnTo>
                      <a:pt x="66" y="48"/>
                    </a:lnTo>
                    <a:lnTo>
                      <a:pt x="62" y="48"/>
                    </a:lnTo>
                    <a:lnTo>
                      <a:pt x="57" y="47"/>
                    </a:lnTo>
                    <a:lnTo>
                      <a:pt x="55" y="47"/>
                    </a:lnTo>
                    <a:lnTo>
                      <a:pt x="55" y="43"/>
                    </a:lnTo>
                    <a:lnTo>
                      <a:pt x="59" y="41"/>
                    </a:lnTo>
                    <a:lnTo>
                      <a:pt x="59" y="38"/>
                    </a:lnTo>
                    <a:lnTo>
                      <a:pt x="59" y="36"/>
                    </a:lnTo>
                    <a:lnTo>
                      <a:pt x="64" y="31"/>
                    </a:lnTo>
                    <a:lnTo>
                      <a:pt x="71" y="29"/>
                    </a:lnTo>
                    <a:lnTo>
                      <a:pt x="67" y="28"/>
                    </a:lnTo>
                    <a:lnTo>
                      <a:pt x="66" y="28"/>
                    </a:lnTo>
                    <a:lnTo>
                      <a:pt x="55" y="28"/>
                    </a:lnTo>
                    <a:lnTo>
                      <a:pt x="47" y="29"/>
                    </a:lnTo>
                    <a:lnTo>
                      <a:pt x="36" y="31"/>
                    </a:lnTo>
                    <a:lnTo>
                      <a:pt x="28" y="33"/>
                    </a:lnTo>
                    <a:lnTo>
                      <a:pt x="23" y="29"/>
                    </a:lnTo>
                    <a:lnTo>
                      <a:pt x="23" y="26"/>
                    </a:lnTo>
                    <a:lnTo>
                      <a:pt x="14" y="26"/>
                    </a:lnTo>
                    <a:lnTo>
                      <a:pt x="14" y="21"/>
                    </a:lnTo>
                    <a:lnTo>
                      <a:pt x="5" y="19"/>
                    </a:lnTo>
                    <a:lnTo>
                      <a:pt x="0" y="16"/>
                    </a:lnTo>
                    <a:lnTo>
                      <a:pt x="0" y="7"/>
                    </a:lnTo>
                    <a:lnTo>
                      <a:pt x="4" y="12"/>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961" name="Freeform 313"/>
              <p:cNvSpPr>
                <a:spLocks/>
              </p:cNvSpPr>
              <p:nvPr/>
            </p:nvSpPr>
            <p:spPr bwMode="auto">
              <a:xfrm>
                <a:off x="2029619" y="2078038"/>
                <a:ext cx="90488" cy="53975"/>
              </a:xfrm>
              <a:custGeom>
                <a:avLst/>
                <a:gdLst/>
                <a:ahLst/>
                <a:cxnLst>
                  <a:cxn ang="0">
                    <a:pos x="45" y="34"/>
                  </a:cxn>
                  <a:cxn ang="0">
                    <a:pos x="35" y="31"/>
                  </a:cxn>
                  <a:cxn ang="0">
                    <a:pos x="19" y="26"/>
                  </a:cxn>
                  <a:cxn ang="0">
                    <a:pos x="6" y="20"/>
                  </a:cxn>
                  <a:cxn ang="0">
                    <a:pos x="0" y="19"/>
                  </a:cxn>
                  <a:cxn ang="0">
                    <a:pos x="6" y="15"/>
                  </a:cxn>
                  <a:cxn ang="0">
                    <a:pos x="12" y="17"/>
                  </a:cxn>
                  <a:cxn ang="0">
                    <a:pos x="14" y="12"/>
                  </a:cxn>
                  <a:cxn ang="0">
                    <a:pos x="16" y="7"/>
                  </a:cxn>
                  <a:cxn ang="0">
                    <a:pos x="19" y="2"/>
                  </a:cxn>
                  <a:cxn ang="0">
                    <a:pos x="26" y="0"/>
                  </a:cxn>
                  <a:cxn ang="0">
                    <a:pos x="33" y="2"/>
                  </a:cxn>
                  <a:cxn ang="0">
                    <a:pos x="43" y="10"/>
                  </a:cxn>
                  <a:cxn ang="0">
                    <a:pos x="52" y="17"/>
                  </a:cxn>
                  <a:cxn ang="0">
                    <a:pos x="57" y="26"/>
                  </a:cxn>
                  <a:cxn ang="0">
                    <a:pos x="50" y="31"/>
                  </a:cxn>
                  <a:cxn ang="0">
                    <a:pos x="45" y="34"/>
                  </a:cxn>
                </a:cxnLst>
                <a:rect l="0" t="0" r="r" b="b"/>
                <a:pathLst>
                  <a:path w="57" h="34">
                    <a:moveTo>
                      <a:pt x="45" y="34"/>
                    </a:moveTo>
                    <a:lnTo>
                      <a:pt x="35" y="31"/>
                    </a:lnTo>
                    <a:lnTo>
                      <a:pt x="19" y="26"/>
                    </a:lnTo>
                    <a:lnTo>
                      <a:pt x="6" y="20"/>
                    </a:lnTo>
                    <a:lnTo>
                      <a:pt x="0" y="19"/>
                    </a:lnTo>
                    <a:lnTo>
                      <a:pt x="6" y="15"/>
                    </a:lnTo>
                    <a:lnTo>
                      <a:pt x="12" y="17"/>
                    </a:lnTo>
                    <a:lnTo>
                      <a:pt x="14" y="12"/>
                    </a:lnTo>
                    <a:lnTo>
                      <a:pt x="16" y="7"/>
                    </a:lnTo>
                    <a:lnTo>
                      <a:pt x="19" y="2"/>
                    </a:lnTo>
                    <a:lnTo>
                      <a:pt x="26" y="0"/>
                    </a:lnTo>
                    <a:lnTo>
                      <a:pt x="33" y="2"/>
                    </a:lnTo>
                    <a:lnTo>
                      <a:pt x="43" y="10"/>
                    </a:lnTo>
                    <a:lnTo>
                      <a:pt x="52" y="17"/>
                    </a:lnTo>
                    <a:lnTo>
                      <a:pt x="57" y="26"/>
                    </a:lnTo>
                    <a:lnTo>
                      <a:pt x="50" y="31"/>
                    </a:lnTo>
                    <a:lnTo>
                      <a:pt x="45" y="34"/>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962" name="Freeform 314"/>
              <p:cNvSpPr>
                <a:spLocks/>
              </p:cNvSpPr>
              <p:nvPr/>
            </p:nvSpPr>
            <p:spPr bwMode="auto">
              <a:xfrm>
                <a:off x="2116932" y="1889125"/>
                <a:ext cx="117475" cy="95250"/>
              </a:xfrm>
              <a:custGeom>
                <a:avLst/>
                <a:gdLst/>
                <a:ahLst/>
                <a:cxnLst>
                  <a:cxn ang="0">
                    <a:pos x="74" y="12"/>
                  </a:cxn>
                  <a:cxn ang="0">
                    <a:pos x="69" y="16"/>
                  </a:cxn>
                  <a:cxn ang="0">
                    <a:pos x="66" y="21"/>
                  </a:cxn>
                  <a:cxn ang="0">
                    <a:pos x="59" y="26"/>
                  </a:cxn>
                  <a:cxn ang="0">
                    <a:pos x="54" y="33"/>
                  </a:cxn>
                  <a:cxn ang="0">
                    <a:pos x="45" y="38"/>
                  </a:cxn>
                  <a:cxn ang="0">
                    <a:pos x="37" y="41"/>
                  </a:cxn>
                  <a:cxn ang="0">
                    <a:pos x="26" y="38"/>
                  </a:cxn>
                  <a:cxn ang="0">
                    <a:pos x="23" y="45"/>
                  </a:cxn>
                  <a:cxn ang="0">
                    <a:pos x="30" y="45"/>
                  </a:cxn>
                  <a:cxn ang="0">
                    <a:pos x="25" y="53"/>
                  </a:cxn>
                  <a:cxn ang="0">
                    <a:pos x="18" y="60"/>
                  </a:cxn>
                  <a:cxn ang="0">
                    <a:pos x="7" y="60"/>
                  </a:cxn>
                  <a:cxn ang="0">
                    <a:pos x="7" y="52"/>
                  </a:cxn>
                  <a:cxn ang="0">
                    <a:pos x="7" y="47"/>
                  </a:cxn>
                  <a:cxn ang="0">
                    <a:pos x="2" y="35"/>
                  </a:cxn>
                  <a:cxn ang="0">
                    <a:pos x="0" y="22"/>
                  </a:cxn>
                  <a:cxn ang="0">
                    <a:pos x="0" y="12"/>
                  </a:cxn>
                  <a:cxn ang="0">
                    <a:pos x="6" y="12"/>
                  </a:cxn>
                  <a:cxn ang="0">
                    <a:pos x="12" y="12"/>
                  </a:cxn>
                  <a:cxn ang="0">
                    <a:pos x="11" y="10"/>
                  </a:cxn>
                  <a:cxn ang="0">
                    <a:pos x="12" y="9"/>
                  </a:cxn>
                  <a:cxn ang="0">
                    <a:pos x="14" y="4"/>
                  </a:cxn>
                  <a:cxn ang="0">
                    <a:pos x="26" y="0"/>
                  </a:cxn>
                  <a:cxn ang="0">
                    <a:pos x="38" y="0"/>
                  </a:cxn>
                  <a:cxn ang="0">
                    <a:pos x="50" y="4"/>
                  </a:cxn>
                  <a:cxn ang="0">
                    <a:pos x="61" y="5"/>
                  </a:cxn>
                  <a:cxn ang="0">
                    <a:pos x="74" y="7"/>
                  </a:cxn>
                  <a:cxn ang="0">
                    <a:pos x="74" y="9"/>
                  </a:cxn>
                  <a:cxn ang="0">
                    <a:pos x="74" y="12"/>
                  </a:cxn>
                </a:cxnLst>
                <a:rect l="0" t="0" r="r" b="b"/>
                <a:pathLst>
                  <a:path w="74" h="60">
                    <a:moveTo>
                      <a:pt x="74" y="12"/>
                    </a:moveTo>
                    <a:lnTo>
                      <a:pt x="69" y="16"/>
                    </a:lnTo>
                    <a:lnTo>
                      <a:pt x="66" y="21"/>
                    </a:lnTo>
                    <a:lnTo>
                      <a:pt x="59" y="26"/>
                    </a:lnTo>
                    <a:lnTo>
                      <a:pt x="54" y="33"/>
                    </a:lnTo>
                    <a:lnTo>
                      <a:pt x="45" y="38"/>
                    </a:lnTo>
                    <a:lnTo>
                      <a:pt x="37" y="41"/>
                    </a:lnTo>
                    <a:lnTo>
                      <a:pt x="26" y="38"/>
                    </a:lnTo>
                    <a:lnTo>
                      <a:pt x="23" y="45"/>
                    </a:lnTo>
                    <a:lnTo>
                      <a:pt x="30" y="45"/>
                    </a:lnTo>
                    <a:lnTo>
                      <a:pt x="25" y="53"/>
                    </a:lnTo>
                    <a:lnTo>
                      <a:pt x="18" y="60"/>
                    </a:lnTo>
                    <a:lnTo>
                      <a:pt x="7" y="60"/>
                    </a:lnTo>
                    <a:lnTo>
                      <a:pt x="7" y="52"/>
                    </a:lnTo>
                    <a:lnTo>
                      <a:pt x="7" y="47"/>
                    </a:lnTo>
                    <a:lnTo>
                      <a:pt x="2" y="35"/>
                    </a:lnTo>
                    <a:lnTo>
                      <a:pt x="0" y="22"/>
                    </a:lnTo>
                    <a:lnTo>
                      <a:pt x="0" y="12"/>
                    </a:lnTo>
                    <a:lnTo>
                      <a:pt x="6" y="12"/>
                    </a:lnTo>
                    <a:lnTo>
                      <a:pt x="12" y="12"/>
                    </a:lnTo>
                    <a:lnTo>
                      <a:pt x="11" y="10"/>
                    </a:lnTo>
                    <a:lnTo>
                      <a:pt x="12" y="9"/>
                    </a:lnTo>
                    <a:lnTo>
                      <a:pt x="14" y="4"/>
                    </a:lnTo>
                    <a:lnTo>
                      <a:pt x="26" y="0"/>
                    </a:lnTo>
                    <a:lnTo>
                      <a:pt x="38" y="0"/>
                    </a:lnTo>
                    <a:lnTo>
                      <a:pt x="50" y="4"/>
                    </a:lnTo>
                    <a:lnTo>
                      <a:pt x="61" y="5"/>
                    </a:lnTo>
                    <a:lnTo>
                      <a:pt x="74" y="7"/>
                    </a:lnTo>
                    <a:lnTo>
                      <a:pt x="74" y="9"/>
                    </a:lnTo>
                    <a:lnTo>
                      <a:pt x="74" y="12"/>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963" name="Freeform 315"/>
              <p:cNvSpPr>
                <a:spLocks/>
              </p:cNvSpPr>
              <p:nvPr/>
            </p:nvSpPr>
            <p:spPr bwMode="auto">
              <a:xfrm>
                <a:off x="1874044" y="1717675"/>
                <a:ext cx="41275" cy="31750"/>
              </a:xfrm>
              <a:custGeom>
                <a:avLst/>
                <a:gdLst/>
                <a:ahLst/>
                <a:cxnLst>
                  <a:cxn ang="0">
                    <a:pos x="26" y="15"/>
                  </a:cxn>
                  <a:cxn ang="0">
                    <a:pos x="23" y="19"/>
                  </a:cxn>
                  <a:cxn ang="0">
                    <a:pos x="19" y="20"/>
                  </a:cxn>
                  <a:cxn ang="0">
                    <a:pos x="12" y="17"/>
                  </a:cxn>
                  <a:cxn ang="0">
                    <a:pos x="7" y="12"/>
                  </a:cxn>
                  <a:cxn ang="0">
                    <a:pos x="0" y="5"/>
                  </a:cxn>
                  <a:cxn ang="0">
                    <a:pos x="0" y="0"/>
                  </a:cxn>
                  <a:cxn ang="0">
                    <a:pos x="7" y="0"/>
                  </a:cxn>
                  <a:cxn ang="0">
                    <a:pos x="14" y="5"/>
                  </a:cxn>
                  <a:cxn ang="0">
                    <a:pos x="19" y="10"/>
                  </a:cxn>
                  <a:cxn ang="0">
                    <a:pos x="26" y="15"/>
                  </a:cxn>
                </a:cxnLst>
                <a:rect l="0" t="0" r="r" b="b"/>
                <a:pathLst>
                  <a:path w="26" h="20">
                    <a:moveTo>
                      <a:pt x="26" y="15"/>
                    </a:moveTo>
                    <a:lnTo>
                      <a:pt x="23" y="19"/>
                    </a:lnTo>
                    <a:lnTo>
                      <a:pt x="19" y="20"/>
                    </a:lnTo>
                    <a:lnTo>
                      <a:pt x="12" y="17"/>
                    </a:lnTo>
                    <a:lnTo>
                      <a:pt x="7" y="12"/>
                    </a:lnTo>
                    <a:lnTo>
                      <a:pt x="0" y="5"/>
                    </a:lnTo>
                    <a:lnTo>
                      <a:pt x="0" y="0"/>
                    </a:lnTo>
                    <a:lnTo>
                      <a:pt x="7" y="0"/>
                    </a:lnTo>
                    <a:lnTo>
                      <a:pt x="14" y="5"/>
                    </a:lnTo>
                    <a:lnTo>
                      <a:pt x="19" y="10"/>
                    </a:lnTo>
                    <a:lnTo>
                      <a:pt x="26" y="15"/>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964" name="Freeform 316"/>
              <p:cNvSpPr>
                <a:spLocks/>
              </p:cNvSpPr>
              <p:nvPr/>
            </p:nvSpPr>
            <p:spPr bwMode="auto">
              <a:xfrm>
                <a:off x="1899444" y="1827213"/>
                <a:ext cx="26988" cy="20637"/>
              </a:xfrm>
              <a:custGeom>
                <a:avLst/>
                <a:gdLst/>
                <a:ahLst/>
                <a:cxnLst>
                  <a:cxn ang="0">
                    <a:pos x="14" y="0"/>
                  </a:cxn>
                  <a:cxn ang="0">
                    <a:pos x="15" y="3"/>
                  </a:cxn>
                  <a:cxn ang="0">
                    <a:pos x="17" y="6"/>
                  </a:cxn>
                  <a:cxn ang="0">
                    <a:pos x="14" y="12"/>
                  </a:cxn>
                  <a:cxn ang="0">
                    <a:pos x="10" y="13"/>
                  </a:cxn>
                  <a:cxn ang="0">
                    <a:pos x="3" y="13"/>
                  </a:cxn>
                  <a:cxn ang="0">
                    <a:pos x="0" y="13"/>
                  </a:cxn>
                  <a:cxn ang="0">
                    <a:pos x="3" y="3"/>
                  </a:cxn>
                  <a:cxn ang="0">
                    <a:pos x="14" y="0"/>
                  </a:cxn>
                </a:cxnLst>
                <a:rect l="0" t="0" r="r" b="b"/>
                <a:pathLst>
                  <a:path w="17" h="13">
                    <a:moveTo>
                      <a:pt x="14" y="0"/>
                    </a:moveTo>
                    <a:lnTo>
                      <a:pt x="15" y="3"/>
                    </a:lnTo>
                    <a:lnTo>
                      <a:pt x="17" y="6"/>
                    </a:lnTo>
                    <a:lnTo>
                      <a:pt x="14" y="12"/>
                    </a:lnTo>
                    <a:lnTo>
                      <a:pt x="10" y="13"/>
                    </a:lnTo>
                    <a:lnTo>
                      <a:pt x="3" y="13"/>
                    </a:lnTo>
                    <a:lnTo>
                      <a:pt x="0" y="13"/>
                    </a:lnTo>
                    <a:lnTo>
                      <a:pt x="3" y="3"/>
                    </a:lnTo>
                    <a:lnTo>
                      <a:pt x="14" y="0"/>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965" name="Freeform 317"/>
              <p:cNvSpPr>
                <a:spLocks/>
              </p:cNvSpPr>
              <p:nvPr/>
            </p:nvSpPr>
            <p:spPr bwMode="auto">
              <a:xfrm>
                <a:off x="1885157" y="1638300"/>
                <a:ext cx="150813" cy="79375"/>
              </a:xfrm>
              <a:custGeom>
                <a:avLst/>
                <a:gdLst/>
                <a:ahLst/>
                <a:cxnLst>
                  <a:cxn ang="0">
                    <a:pos x="62" y="36"/>
                  </a:cxn>
                  <a:cxn ang="0">
                    <a:pos x="50" y="34"/>
                  </a:cxn>
                  <a:cxn ang="0">
                    <a:pos x="38" y="34"/>
                  </a:cxn>
                  <a:cxn ang="0">
                    <a:pos x="31" y="31"/>
                  </a:cxn>
                  <a:cxn ang="0">
                    <a:pos x="23" y="33"/>
                  </a:cxn>
                  <a:cxn ang="0">
                    <a:pos x="12" y="31"/>
                  </a:cxn>
                  <a:cxn ang="0">
                    <a:pos x="9" y="29"/>
                  </a:cxn>
                  <a:cxn ang="0">
                    <a:pos x="14" y="24"/>
                  </a:cxn>
                  <a:cxn ang="0">
                    <a:pos x="23" y="22"/>
                  </a:cxn>
                  <a:cxn ang="0">
                    <a:pos x="23" y="19"/>
                  </a:cxn>
                  <a:cxn ang="0">
                    <a:pos x="23" y="17"/>
                  </a:cxn>
                  <a:cxn ang="0">
                    <a:pos x="11" y="17"/>
                  </a:cxn>
                  <a:cxn ang="0">
                    <a:pos x="5" y="17"/>
                  </a:cxn>
                  <a:cxn ang="0">
                    <a:pos x="7" y="14"/>
                  </a:cxn>
                  <a:cxn ang="0">
                    <a:pos x="9" y="12"/>
                  </a:cxn>
                  <a:cxn ang="0">
                    <a:pos x="2" y="10"/>
                  </a:cxn>
                  <a:cxn ang="0">
                    <a:pos x="0" y="3"/>
                  </a:cxn>
                  <a:cxn ang="0">
                    <a:pos x="9" y="2"/>
                  </a:cxn>
                  <a:cxn ang="0">
                    <a:pos x="17" y="0"/>
                  </a:cxn>
                  <a:cxn ang="0">
                    <a:pos x="28" y="3"/>
                  </a:cxn>
                  <a:cxn ang="0">
                    <a:pos x="36" y="9"/>
                  </a:cxn>
                  <a:cxn ang="0">
                    <a:pos x="40" y="7"/>
                  </a:cxn>
                  <a:cxn ang="0">
                    <a:pos x="47" y="5"/>
                  </a:cxn>
                  <a:cxn ang="0">
                    <a:pos x="55" y="10"/>
                  </a:cxn>
                  <a:cxn ang="0">
                    <a:pos x="60" y="17"/>
                  </a:cxn>
                  <a:cxn ang="0">
                    <a:pos x="64" y="14"/>
                  </a:cxn>
                  <a:cxn ang="0">
                    <a:pos x="69" y="12"/>
                  </a:cxn>
                  <a:cxn ang="0">
                    <a:pos x="78" y="17"/>
                  </a:cxn>
                  <a:cxn ang="0">
                    <a:pos x="85" y="24"/>
                  </a:cxn>
                  <a:cxn ang="0">
                    <a:pos x="81" y="26"/>
                  </a:cxn>
                  <a:cxn ang="0">
                    <a:pos x="81" y="29"/>
                  </a:cxn>
                  <a:cxn ang="0">
                    <a:pos x="88" y="34"/>
                  </a:cxn>
                  <a:cxn ang="0">
                    <a:pos x="95" y="43"/>
                  </a:cxn>
                  <a:cxn ang="0">
                    <a:pos x="91" y="48"/>
                  </a:cxn>
                  <a:cxn ang="0">
                    <a:pos x="85" y="50"/>
                  </a:cxn>
                  <a:cxn ang="0">
                    <a:pos x="76" y="46"/>
                  </a:cxn>
                  <a:cxn ang="0">
                    <a:pos x="72" y="43"/>
                  </a:cxn>
                  <a:cxn ang="0">
                    <a:pos x="67" y="38"/>
                  </a:cxn>
                  <a:cxn ang="0">
                    <a:pos x="62" y="36"/>
                  </a:cxn>
                </a:cxnLst>
                <a:rect l="0" t="0" r="r" b="b"/>
                <a:pathLst>
                  <a:path w="95" h="50">
                    <a:moveTo>
                      <a:pt x="62" y="36"/>
                    </a:moveTo>
                    <a:lnTo>
                      <a:pt x="50" y="34"/>
                    </a:lnTo>
                    <a:lnTo>
                      <a:pt x="38" y="34"/>
                    </a:lnTo>
                    <a:lnTo>
                      <a:pt x="31" y="31"/>
                    </a:lnTo>
                    <a:lnTo>
                      <a:pt x="23" y="33"/>
                    </a:lnTo>
                    <a:lnTo>
                      <a:pt x="12" y="31"/>
                    </a:lnTo>
                    <a:lnTo>
                      <a:pt x="9" y="29"/>
                    </a:lnTo>
                    <a:lnTo>
                      <a:pt x="14" y="24"/>
                    </a:lnTo>
                    <a:lnTo>
                      <a:pt x="23" y="22"/>
                    </a:lnTo>
                    <a:lnTo>
                      <a:pt x="23" y="19"/>
                    </a:lnTo>
                    <a:lnTo>
                      <a:pt x="23" y="17"/>
                    </a:lnTo>
                    <a:lnTo>
                      <a:pt x="11" y="17"/>
                    </a:lnTo>
                    <a:lnTo>
                      <a:pt x="5" y="17"/>
                    </a:lnTo>
                    <a:lnTo>
                      <a:pt x="7" y="14"/>
                    </a:lnTo>
                    <a:lnTo>
                      <a:pt x="9" y="12"/>
                    </a:lnTo>
                    <a:lnTo>
                      <a:pt x="2" y="10"/>
                    </a:lnTo>
                    <a:lnTo>
                      <a:pt x="0" y="3"/>
                    </a:lnTo>
                    <a:lnTo>
                      <a:pt x="9" y="2"/>
                    </a:lnTo>
                    <a:lnTo>
                      <a:pt x="17" y="0"/>
                    </a:lnTo>
                    <a:lnTo>
                      <a:pt x="28" y="3"/>
                    </a:lnTo>
                    <a:lnTo>
                      <a:pt x="36" y="9"/>
                    </a:lnTo>
                    <a:lnTo>
                      <a:pt x="40" y="7"/>
                    </a:lnTo>
                    <a:lnTo>
                      <a:pt x="47" y="5"/>
                    </a:lnTo>
                    <a:lnTo>
                      <a:pt x="55" y="10"/>
                    </a:lnTo>
                    <a:lnTo>
                      <a:pt x="60" y="17"/>
                    </a:lnTo>
                    <a:lnTo>
                      <a:pt x="64" y="14"/>
                    </a:lnTo>
                    <a:lnTo>
                      <a:pt x="69" y="12"/>
                    </a:lnTo>
                    <a:lnTo>
                      <a:pt x="78" y="17"/>
                    </a:lnTo>
                    <a:lnTo>
                      <a:pt x="85" y="24"/>
                    </a:lnTo>
                    <a:lnTo>
                      <a:pt x="81" y="26"/>
                    </a:lnTo>
                    <a:lnTo>
                      <a:pt x="81" y="29"/>
                    </a:lnTo>
                    <a:lnTo>
                      <a:pt x="88" y="34"/>
                    </a:lnTo>
                    <a:lnTo>
                      <a:pt x="95" y="43"/>
                    </a:lnTo>
                    <a:lnTo>
                      <a:pt x="91" y="48"/>
                    </a:lnTo>
                    <a:lnTo>
                      <a:pt x="85" y="50"/>
                    </a:lnTo>
                    <a:lnTo>
                      <a:pt x="76" y="46"/>
                    </a:lnTo>
                    <a:lnTo>
                      <a:pt x="72" y="43"/>
                    </a:lnTo>
                    <a:lnTo>
                      <a:pt x="67" y="38"/>
                    </a:lnTo>
                    <a:lnTo>
                      <a:pt x="62" y="36"/>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966" name="Freeform 318"/>
              <p:cNvSpPr>
                <a:spLocks/>
              </p:cNvSpPr>
              <p:nvPr/>
            </p:nvSpPr>
            <p:spPr bwMode="auto">
              <a:xfrm>
                <a:off x="1956594" y="1706563"/>
                <a:ext cx="30163" cy="11112"/>
              </a:xfrm>
              <a:custGeom>
                <a:avLst/>
                <a:gdLst/>
                <a:ahLst/>
                <a:cxnLst>
                  <a:cxn ang="0">
                    <a:pos x="2" y="7"/>
                  </a:cxn>
                  <a:cxn ang="0">
                    <a:pos x="0" y="3"/>
                  </a:cxn>
                  <a:cxn ang="0">
                    <a:pos x="7" y="0"/>
                  </a:cxn>
                  <a:cxn ang="0">
                    <a:pos x="12" y="0"/>
                  </a:cxn>
                  <a:cxn ang="0">
                    <a:pos x="19" y="3"/>
                  </a:cxn>
                  <a:cxn ang="0">
                    <a:pos x="10" y="5"/>
                  </a:cxn>
                  <a:cxn ang="0">
                    <a:pos x="2" y="7"/>
                  </a:cxn>
                </a:cxnLst>
                <a:rect l="0" t="0" r="r" b="b"/>
                <a:pathLst>
                  <a:path w="19" h="7">
                    <a:moveTo>
                      <a:pt x="2" y="7"/>
                    </a:moveTo>
                    <a:lnTo>
                      <a:pt x="0" y="3"/>
                    </a:lnTo>
                    <a:lnTo>
                      <a:pt x="7" y="0"/>
                    </a:lnTo>
                    <a:lnTo>
                      <a:pt x="12" y="0"/>
                    </a:lnTo>
                    <a:lnTo>
                      <a:pt x="19" y="3"/>
                    </a:lnTo>
                    <a:lnTo>
                      <a:pt x="10" y="5"/>
                    </a:lnTo>
                    <a:lnTo>
                      <a:pt x="2" y="7"/>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967" name="Freeform 319"/>
              <p:cNvSpPr>
                <a:spLocks/>
              </p:cNvSpPr>
              <p:nvPr/>
            </p:nvSpPr>
            <p:spPr bwMode="auto">
              <a:xfrm>
                <a:off x="2089944" y="1752600"/>
                <a:ext cx="396875" cy="123825"/>
              </a:xfrm>
              <a:custGeom>
                <a:avLst/>
                <a:gdLst/>
                <a:ahLst/>
                <a:cxnLst>
                  <a:cxn ang="0">
                    <a:pos x="244" y="53"/>
                  </a:cxn>
                  <a:cxn ang="0">
                    <a:pos x="246" y="59"/>
                  </a:cxn>
                  <a:cxn ang="0">
                    <a:pos x="244" y="69"/>
                  </a:cxn>
                  <a:cxn ang="0">
                    <a:pos x="220" y="76"/>
                  </a:cxn>
                  <a:cxn ang="0">
                    <a:pos x="200" y="74"/>
                  </a:cxn>
                  <a:cxn ang="0">
                    <a:pos x="189" y="71"/>
                  </a:cxn>
                  <a:cxn ang="0">
                    <a:pos x="145" y="76"/>
                  </a:cxn>
                  <a:cxn ang="0">
                    <a:pos x="126" y="76"/>
                  </a:cxn>
                  <a:cxn ang="0">
                    <a:pos x="119" y="69"/>
                  </a:cxn>
                  <a:cxn ang="0">
                    <a:pos x="105" y="72"/>
                  </a:cxn>
                  <a:cxn ang="0">
                    <a:pos x="86" y="74"/>
                  </a:cxn>
                  <a:cxn ang="0">
                    <a:pos x="66" y="60"/>
                  </a:cxn>
                  <a:cxn ang="0">
                    <a:pos x="64" y="48"/>
                  </a:cxn>
                  <a:cxn ang="0">
                    <a:pos x="57" y="33"/>
                  </a:cxn>
                  <a:cxn ang="0">
                    <a:pos x="43" y="23"/>
                  </a:cxn>
                  <a:cxn ang="0">
                    <a:pos x="28" y="23"/>
                  </a:cxn>
                  <a:cxn ang="0">
                    <a:pos x="4" y="10"/>
                  </a:cxn>
                  <a:cxn ang="0">
                    <a:pos x="5" y="0"/>
                  </a:cxn>
                  <a:cxn ang="0">
                    <a:pos x="28" y="2"/>
                  </a:cxn>
                  <a:cxn ang="0">
                    <a:pos x="48" y="14"/>
                  </a:cxn>
                  <a:cxn ang="0">
                    <a:pos x="66" y="16"/>
                  </a:cxn>
                  <a:cxn ang="0">
                    <a:pos x="76" y="14"/>
                  </a:cxn>
                  <a:cxn ang="0">
                    <a:pos x="79" y="19"/>
                  </a:cxn>
                  <a:cxn ang="0">
                    <a:pos x="95" y="24"/>
                  </a:cxn>
                  <a:cxn ang="0">
                    <a:pos x="83" y="29"/>
                  </a:cxn>
                  <a:cxn ang="0">
                    <a:pos x="91" y="38"/>
                  </a:cxn>
                  <a:cxn ang="0">
                    <a:pos x="105" y="41"/>
                  </a:cxn>
                  <a:cxn ang="0">
                    <a:pos x="102" y="43"/>
                  </a:cxn>
                  <a:cxn ang="0">
                    <a:pos x="110" y="47"/>
                  </a:cxn>
                  <a:cxn ang="0">
                    <a:pos x="145" y="52"/>
                  </a:cxn>
                  <a:cxn ang="0">
                    <a:pos x="162" y="48"/>
                  </a:cxn>
                  <a:cxn ang="0">
                    <a:pos x="177" y="45"/>
                  </a:cxn>
                  <a:cxn ang="0">
                    <a:pos x="189" y="40"/>
                  </a:cxn>
                  <a:cxn ang="0">
                    <a:pos x="208" y="40"/>
                  </a:cxn>
                  <a:cxn ang="0">
                    <a:pos x="234" y="41"/>
                  </a:cxn>
                  <a:cxn ang="0">
                    <a:pos x="250" y="53"/>
                  </a:cxn>
                  <a:cxn ang="0">
                    <a:pos x="244" y="53"/>
                  </a:cxn>
                </a:cxnLst>
                <a:rect l="0" t="0" r="r" b="b"/>
                <a:pathLst>
                  <a:path w="250" h="78">
                    <a:moveTo>
                      <a:pt x="248" y="52"/>
                    </a:moveTo>
                    <a:lnTo>
                      <a:pt x="244" y="53"/>
                    </a:lnTo>
                    <a:lnTo>
                      <a:pt x="243" y="59"/>
                    </a:lnTo>
                    <a:lnTo>
                      <a:pt x="246" y="59"/>
                    </a:lnTo>
                    <a:lnTo>
                      <a:pt x="250" y="60"/>
                    </a:lnTo>
                    <a:lnTo>
                      <a:pt x="244" y="69"/>
                    </a:lnTo>
                    <a:lnTo>
                      <a:pt x="234" y="74"/>
                    </a:lnTo>
                    <a:lnTo>
                      <a:pt x="220" y="76"/>
                    </a:lnTo>
                    <a:lnTo>
                      <a:pt x="207" y="78"/>
                    </a:lnTo>
                    <a:lnTo>
                      <a:pt x="200" y="74"/>
                    </a:lnTo>
                    <a:lnTo>
                      <a:pt x="198" y="69"/>
                    </a:lnTo>
                    <a:lnTo>
                      <a:pt x="189" y="71"/>
                    </a:lnTo>
                    <a:lnTo>
                      <a:pt x="184" y="76"/>
                    </a:lnTo>
                    <a:lnTo>
                      <a:pt x="145" y="76"/>
                    </a:lnTo>
                    <a:lnTo>
                      <a:pt x="134" y="76"/>
                    </a:lnTo>
                    <a:lnTo>
                      <a:pt x="126" y="76"/>
                    </a:lnTo>
                    <a:lnTo>
                      <a:pt x="119" y="72"/>
                    </a:lnTo>
                    <a:lnTo>
                      <a:pt x="119" y="69"/>
                    </a:lnTo>
                    <a:lnTo>
                      <a:pt x="112" y="69"/>
                    </a:lnTo>
                    <a:lnTo>
                      <a:pt x="105" y="72"/>
                    </a:lnTo>
                    <a:lnTo>
                      <a:pt x="98" y="78"/>
                    </a:lnTo>
                    <a:lnTo>
                      <a:pt x="86" y="74"/>
                    </a:lnTo>
                    <a:lnTo>
                      <a:pt x="76" y="69"/>
                    </a:lnTo>
                    <a:lnTo>
                      <a:pt x="66" y="60"/>
                    </a:lnTo>
                    <a:lnTo>
                      <a:pt x="62" y="53"/>
                    </a:lnTo>
                    <a:lnTo>
                      <a:pt x="64" y="48"/>
                    </a:lnTo>
                    <a:lnTo>
                      <a:pt x="67" y="47"/>
                    </a:lnTo>
                    <a:lnTo>
                      <a:pt x="57" y="33"/>
                    </a:lnTo>
                    <a:lnTo>
                      <a:pt x="48" y="21"/>
                    </a:lnTo>
                    <a:lnTo>
                      <a:pt x="43" y="23"/>
                    </a:lnTo>
                    <a:lnTo>
                      <a:pt x="38" y="26"/>
                    </a:lnTo>
                    <a:lnTo>
                      <a:pt x="28" y="23"/>
                    </a:lnTo>
                    <a:lnTo>
                      <a:pt x="16" y="17"/>
                    </a:lnTo>
                    <a:lnTo>
                      <a:pt x="4" y="10"/>
                    </a:lnTo>
                    <a:lnTo>
                      <a:pt x="0" y="7"/>
                    </a:lnTo>
                    <a:lnTo>
                      <a:pt x="5" y="0"/>
                    </a:lnTo>
                    <a:lnTo>
                      <a:pt x="16" y="0"/>
                    </a:lnTo>
                    <a:lnTo>
                      <a:pt x="28" y="2"/>
                    </a:lnTo>
                    <a:lnTo>
                      <a:pt x="40" y="9"/>
                    </a:lnTo>
                    <a:lnTo>
                      <a:pt x="48" y="14"/>
                    </a:lnTo>
                    <a:lnTo>
                      <a:pt x="60" y="17"/>
                    </a:lnTo>
                    <a:lnTo>
                      <a:pt x="66" y="16"/>
                    </a:lnTo>
                    <a:lnTo>
                      <a:pt x="71" y="14"/>
                    </a:lnTo>
                    <a:lnTo>
                      <a:pt x="76" y="14"/>
                    </a:lnTo>
                    <a:lnTo>
                      <a:pt x="79" y="14"/>
                    </a:lnTo>
                    <a:lnTo>
                      <a:pt x="79" y="19"/>
                    </a:lnTo>
                    <a:lnTo>
                      <a:pt x="88" y="23"/>
                    </a:lnTo>
                    <a:lnTo>
                      <a:pt x="95" y="24"/>
                    </a:lnTo>
                    <a:lnTo>
                      <a:pt x="103" y="29"/>
                    </a:lnTo>
                    <a:lnTo>
                      <a:pt x="83" y="29"/>
                    </a:lnTo>
                    <a:lnTo>
                      <a:pt x="86" y="35"/>
                    </a:lnTo>
                    <a:lnTo>
                      <a:pt x="91" y="38"/>
                    </a:lnTo>
                    <a:lnTo>
                      <a:pt x="98" y="38"/>
                    </a:lnTo>
                    <a:lnTo>
                      <a:pt x="105" y="41"/>
                    </a:lnTo>
                    <a:lnTo>
                      <a:pt x="103" y="41"/>
                    </a:lnTo>
                    <a:lnTo>
                      <a:pt x="102" y="43"/>
                    </a:lnTo>
                    <a:lnTo>
                      <a:pt x="105" y="47"/>
                    </a:lnTo>
                    <a:lnTo>
                      <a:pt x="110" y="47"/>
                    </a:lnTo>
                    <a:lnTo>
                      <a:pt x="128" y="48"/>
                    </a:lnTo>
                    <a:lnTo>
                      <a:pt x="145" y="52"/>
                    </a:lnTo>
                    <a:lnTo>
                      <a:pt x="153" y="50"/>
                    </a:lnTo>
                    <a:lnTo>
                      <a:pt x="162" y="48"/>
                    </a:lnTo>
                    <a:lnTo>
                      <a:pt x="169" y="47"/>
                    </a:lnTo>
                    <a:lnTo>
                      <a:pt x="177" y="45"/>
                    </a:lnTo>
                    <a:lnTo>
                      <a:pt x="183" y="41"/>
                    </a:lnTo>
                    <a:lnTo>
                      <a:pt x="189" y="40"/>
                    </a:lnTo>
                    <a:lnTo>
                      <a:pt x="198" y="40"/>
                    </a:lnTo>
                    <a:lnTo>
                      <a:pt x="208" y="40"/>
                    </a:lnTo>
                    <a:lnTo>
                      <a:pt x="222" y="40"/>
                    </a:lnTo>
                    <a:lnTo>
                      <a:pt x="234" y="41"/>
                    </a:lnTo>
                    <a:lnTo>
                      <a:pt x="243" y="45"/>
                    </a:lnTo>
                    <a:lnTo>
                      <a:pt x="250" y="53"/>
                    </a:lnTo>
                    <a:lnTo>
                      <a:pt x="246" y="53"/>
                    </a:lnTo>
                    <a:lnTo>
                      <a:pt x="244" y="53"/>
                    </a:lnTo>
                    <a:lnTo>
                      <a:pt x="248" y="52"/>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968" name="Freeform 320"/>
              <p:cNvSpPr>
                <a:spLocks/>
              </p:cNvSpPr>
              <p:nvPr/>
            </p:nvSpPr>
            <p:spPr bwMode="auto">
              <a:xfrm>
                <a:off x="2096294" y="1817688"/>
                <a:ext cx="69850" cy="52387"/>
              </a:xfrm>
              <a:custGeom>
                <a:avLst/>
                <a:gdLst/>
                <a:ahLst/>
                <a:cxnLst>
                  <a:cxn ang="0">
                    <a:pos x="7" y="12"/>
                  </a:cxn>
                  <a:cxn ang="0">
                    <a:pos x="12" y="6"/>
                  </a:cxn>
                  <a:cxn ang="0">
                    <a:pos x="22" y="0"/>
                  </a:cxn>
                  <a:cxn ang="0">
                    <a:pos x="27" y="0"/>
                  </a:cxn>
                  <a:cxn ang="0">
                    <a:pos x="36" y="6"/>
                  </a:cxn>
                  <a:cxn ang="0">
                    <a:pos x="41" y="11"/>
                  </a:cxn>
                  <a:cxn ang="0">
                    <a:pos x="44" y="18"/>
                  </a:cxn>
                  <a:cxn ang="0">
                    <a:pos x="41" y="28"/>
                  </a:cxn>
                  <a:cxn ang="0">
                    <a:pos x="34" y="33"/>
                  </a:cxn>
                  <a:cxn ang="0">
                    <a:pos x="27" y="30"/>
                  </a:cxn>
                  <a:cxn ang="0">
                    <a:pos x="15" y="26"/>
                  </a:cxn>
                  <a:cxn ang="0">
                    <a:pos x="3" y="21"/>
                  </a:cxn>
                  <a:cxn ang="0">
                    <a:pos x="0" y="19"/>
                  </a:cxn>
                  <a:cxn ang="0">
                    <a:pos x="3" y="12"/>
                  </a:cxn>
                  <a:cxn ang="0">
                    <a:pos x="7" y="12"/>
                  </a:cxn>
                </a:cxnLst>
                <a:rect l="0" t="0" r="r" b="b"/>
                <a:pathLst>
                  <a:path w="44" h="33">
                    <a:moveTo>
                      <a:pt x="7" y="12"/>
                    </a:moveTo>
                    <a:lnTo>
                      <a:pt x="12" y="6"/>
                    </a:lnTo>
                    <a:lnTo>
                      <a:pt x="22" y="0"/>
                    </a:lnTo>
                    <a:lnTo>
                      <a:pt x="27" y="0"/>
                    </a:lnTo>
                    <a:lnTo>
                      <a:pt x="36" y="6"/>
                    </a:lnTo>
                    <a:lnTo>
                      <a:pt x="41" y="11"/>
                    </a:lnTo>
                    <a:lnTo>
                      <a:pt x="44" y="18"/>
                    </a:lnTo>
                    <a:lnTo>
                      <a:pt x="41" y="28"/>
                    </a:lnTo>
                    <a:lnTo>
                      <a:pt x="34" y="33"/>
                    </a:lnTo>
                    <a:lnTo>
                      <a:pt x="27" y="30"/>
                    </a:lnTo>
                    <a:lnTo>
                      <a:pt x="15" y="26"/>
                    </a:lnTo>
                    <a:lnTo>
                      <a:pt x="3" y="21"/>
                    </a:lnTo>
                    <a:lnTo>
                      <a:pt x="0" y="19"/>
                    </a:lnTo>
                    <a:lnTo>
                      <a:pt x="3" y="12"/>
                    </a:lnTo>
                    <a:lnTo>
                      <a:pt x="7" y="12"/>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969" name="Freeform 321"/>
              <p:cNvSpPr>
                <a:spLocks/>
              </p:cNvSpPr>
              <p:nvPr/>
            </p:nvSpPr>
            <p:spPr bwMode="auto">
              <a:xfrm>
                <a:off x="2104232" y="1717675"/>
                <a:ext cx="61913" cy="19050"/>
              </a:xfrm>
              <a:custGeom>
                <a:avLst/>
                <a:gdLst/>
                <a:ahLst/>
                <a:cxnLst>
                  <a:cxn ang="0">
                    <a:pos x="34" y="0"/>
                  </a:cxn>
                  <a:cxn ang="0">
                    <a:pos x="36" y="0"/>
                  </a:cxn>
                  <a:cxn ang="0">
                    <a:pos x="39" y="0"/>
                  </a:cxn>
                  <a:cxn ang="0">
                    <a:pos x="39" y="3"/>
                  </a:cxn>
                  <a:cxn ang="0">
                    <a:pos x="39" y="7"/>
                  </a:cxn>
                  <a:cxn ang="0">
                    <a:pos x="38" y="10"/>
                  </a:cxn>
                  <a:cxn ang="0">
                    <a:pos x="33" y="12"/>
                  </a:cxn>
                  <a:cxn ang="0">
                    <a:pos x="26" y="10"/>
                  </a:cxn>
                  <a:cxn ang="0">
                    <a:pos x="14" y="8"/>
                  </a:cxn>
                  <a:cxn ang="0">
                    <a:pos x="3" y="7"/>
                  </a:cxn>
                  <a:cxn ang="0">
                    <a:pos x="0" y="7"/>
                  </a:cxn>
                  <a:cxn ang="0">
                    <a:pos x="5" y="2"/>
                  </a:cxn>
                  <a:cxn ang="0">
                    <a:pos x="14" y="0"/>
                  </a:cxn>
                  <a:cxn ang="0">
                    <a:pos x="24" y="0"/>
                  </a:cxn>
                  <a:cxn ang="0">
                    <a:pos x="34" y="0"/>
                  </a:cxn>
                </a:cxnLst>
                <a:rect l="0" t="0" r="r" b="b"/>
                <a:pathLst>
                  <a:path w="39" h="12">
                    <a:moveTo>
                      <a:pt x="34" y="0"/>
                    </a:moveTo>
                    <a:lnTo>
                      <a:pt x="36" y="0"/>
                    </a:lnTo>
                    <a:lnTo>
                      <a:pt x="39" y="0"/>
                    </a:lnTo>
                    <a:lnTo>
                      <a:pt x="39" y="3"/>
                    </a:lnTo>
                    <a:lnTo>
                      <a:pt x="39" y="7"/>
                    </a:lnTo>
                    <a:lnTo>
                      <a:pt x="38" y="10"/>
                    </a:lnTo>
                    <a:lnTo>
                      <a:pt x="33" y="12"/>
                    </a:lnTo>
                    <a:lnTo>
                      <a:pt x="26" y="10"/>
                    </a:lnTo>
                    <a:lnTo>
                      <a:pt x="14" y="8"/>
                    </a:lnTo>
                    <a:lnTo>
                      <a:pt x="3" y="7"/>
                    </a:lnTo>
                    <a:lnTo>
                      <a:pt x="0" y="7"/>
                    </a:lnTo>
                    <a:lnTo>
                      <a:pt x="5" y="2"/>
                    </a:lnTo>
                    <a:lnTo>
                      <a:pt x="14" y="0"/>
                    </a:lnTo>
                    <a:lnTo>
                      <a:pt x="24" y="0"/>
                    </a:lnTo>
                    <a:lnTo>
                      <a:pt x="34" y="0"/>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970" name="Freeform 322"/>
              <p:cNvSpPr>
                <a:spLocks/>
              </p:cNvSpPr>
              <p:nvPr/>
            </p:nvSpPr>
            <p:spPr bwMode="auto">
              <a:xfrm>
                <a:off x="2058194" y="1657350"/>
                <a:ext cx="73025" cy="53975"/>
              </a:xfrm>
              <a:custGeom>
                <a:avLst/>
                <a:gdLst/>
                <a:ahLst/>
                <a:cxnLst>
                  <a:cxn ang="0">
                    <a:pos x="10" y="33"/>
                  </a:cxn>
                  <a:cxn ang="0">
                    <a:pos x="12" y="27"/>
                  </a:cxn>
                  <a:cxn ang="0">
                    <a:pos x="15" y="27"/>
                  </a:cxn>
                  <a:cxn ang="0">
                    <a:pos x="5" y="17"/>
                  </a:cxn>
                  <a:cxn ang="0">
                    <a:pos x="0" y="9"/>
                  </a:cxn>
                  <a:cxn ang="0">
                    <a:pos x="3" y="2"/>
                  </a:cxn>
                  <a:cxn ang="0">
                    <a:pos x="10" y="0"/>
                  </a:cxn>
                  <a:cxn ang="0">
                    <a:pos x="17" y="5"/>
                  </a:cxn>
                  <a:cxn ang="0">
                    <a:pos x="29" y="9"/>
                  </a:cxn>
                  <a:cxn ang="0">
                    <a:pos x="31" y="12"/>
                  </a:cxn>
                  <a:cxn ang="0">
                    <a:pos x="37" y="14"/>
                  </a:cxn>
                  <a:cxn ang="0">
                    <a:pos x="43" y="14"/>
                  </a:cxn>
                  <a:cxn ang="0">
                    <a:pos x="46" y="19"/>
                  </a:cxn>
                  <a:cxn ang="0">
                    <a:pos x="44" y="24"/>
                  </a:cxn>
                  <a:cxn ang="0">
                    <a:pos x="46" y="33"/>
                  </a:cxn>
                  <a:cxn ang="0">
                    <a:pos x="32" y="33"/>
                  </a:cxn>
                  <a:cxn ang="0">
                    <a:pos x="20" y="34"/>
                  </a:cxn>
                  <a:cxn ang="0">
                    <a:pos x="12" y="34"/>
                  </a:cxn>
                  <a:cxn ang="0">
                    <a:pos x="10" y="33"/>
                  </a:cxn>
                </a:cxnLst>
                <a:rect l="0" t="0" r="r" b="b"/>
                <a:pathLst>
                  <a:path w="46" h="34">
                    <a:moveTo>
                      <a:pt x="10" y="33"/>
                    </a:moveTo>
                    <a:lnTo>
                      <a:pt x="12" y="27"/>
                    </a:lnTo>
                    <a:lnTo>
                      <a:pt x="15" y="27"/>
                    </a:lnTo>
                    <a:lnTo>
                      <a:pt x="5" y="17"/>
                    </a:lnTo>
                    <a:lnTo>
                      <a:pt x="0" y="9"/>
                    </a:lnTo>
                    <a:lnTo>
                      <a:pt x="3" y="2"/>
                    </a:lnTo>
                    <a:lnTo>
                      <a:pt x="10" y="0"/>
                    </a:lnTo>
                    <a:lnTo>
                      <a:pt x="17" y="5"/>
                    </a:lnTo>
                    <a:lnTo>
                      <a:pt x="29" y="9"/>
                    </a:lnTo>
                    <a:lnTo>
                      <a:pt x="31" y="12"/>
                    </a:lnTo>
                    <a:lnTo>
                      <a:pt x="37" y="14"/>
                    </a:lnTo>
                    <a:lnTo>
                      <a:pt x="43" y="14"/>
                    </a:lnTo>
                    <a:lnTo>
                      <a:pt x="46" y="19"/>
                    </a:lnTo>
                    <a:lnTo>
                      <a:pt x="44" y="24"/>
                    </a:lnTo>
                    <a:lnTo>
                      <a:pt x="46" y="33"/>
                    </a:lnTo>
                    <a:lnTo>
                      <a:pt x="32" y="33"/>
                    </a:lnTo>
                    <a:lnTo>
                      <a:pt x="20" y="34"/>
                    </a:lnTo>
                    <a:lnTo>
                      <a:pt x="12" y="34"/>
                    </a:lnTo>
                    <a:lnTo>
                      <a:pt x="10" y="33"/>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971" name="Freeform 323"/>
              <p:cNvSpPr>
                <a:spLocks/>
              </p:cNvSpPr>
              <p:nvPr/>
            </p:nvSpPr>
            <p:spPr bwMode="auto">
              <a:xfrm>
                <a:off x="2028032" y="1603375"/>
                <a:ext cx="30163" cy="15875"/>
              </a:xfrm>
              <a:custGeom>
                <a:avLst/>
                <a:gdLst/>
                <a:ahLst/>
                <a:cxnLst>
                  <a:cxn ang="0">
                    <a:pos x="19" y="0"/>
                  </a:cxn>
                  <a:cxn ang="0">
                    <a:pos x="19" y="10"/>
                  </a:cxn>
                  <a:cxn ang="0">
                    <a:pos x="10" y="10"/>
                  </a:cxn>
                  <a:cxn ang="0">
                    <a:pos x="3" y="6"/>
                  </a:cxn>
                  <a:cxn ang="0">
                    <a:pos x="0" y="0"/>
                  </a:cxn>
                  <a:cxn ang="0">
                    <a:pos x="10" y="0"/>
                  </a:cxn>
                  <a:cxn ang="0">
                    <a:pos x="19" y="0"/>
                  </a:cxn>
                </a:cxnLst>
                <a:rect l="0" t="0" r="r" b="b"/>
                <a:pathLst>
                  <a:path w="19" h="10">
                    <a:moveTo>
                      <a:pt x="19" y="0"/>
                    </a:moveTo>
                    <a:lnTo>
                      <a:pt x="19" y="10"/>
                    </a:lnTo>
                    <a:lnTo>
                      <a:pt x="10" y="10"/>
                    </a:lnTo>
                    <a:lnTo>
                      <a:pt x="3" y="6"/>
                    </a:lnTo>
                    <a:lnTo>
                      <a:pt x="0" y="0"/>
                    </a:lnTo>
                    <a:lnTo>
                      <a:pt x="10" y="0"/>
                    </a:lnTo>
                    <a:lnTo>
                      <a:pt x="19" y="0"/>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972" name="Freeform 324"/>
              <p:cNvSpPr>
                <a:spLocks/>
              </p:cNvSpPr>
              <p:nvPr/>
            </p:nvSpPr>
            <p:spPr bwMode="auto">
              <a:xfrm>
                <a:off x="2108994" y="1531938"/>
                <a:ext cx="249238" cy="168275"/>
              </a:xfrm>
              <a:custGeom>
                <a:avLst/>
                <a:gdLst/>
                <a:ahLst/>
                <a:cxnLst>
                  <a:cxn ang="0">
                    <a:pos x="112" y="43"/>
                  </a:cxn>
                  <a:cxn ang="0">
                    <a:pos x="109" y="33"/>
                  </a:cxn>
                  <a:cxn ang="0">
                    <a:pos x="114" y="33"/>
                  </a:cxn>
                  <a:cxn ang="0">
                    <a:pos x="121" y="41"/>
                  </a:cxn>
                  <a:cxn ang="0">
                    <a:pos x="128" y="48"/>
                  </a:cxn>
                  <a:cxn ang="0">
                    <a:pos x="124" y="57"/>
                  </a:cxn>
                  <a:cxn ang="0">
                    <a:pos x="133" y="57"/>
                  </a:cxn>
                  <a:cxn ang="0">
                    <a:pos x="157" y="64"/>
                  </a:cxn>
                  <a:cxn ang="0">
                    <a:pos x="157" y="70"/>
                  </a:cxn>
                  <a:cxn ang="0">
                    <a:pos x="145" y="74"/>
                  </a:cxn>
                  <a:cxn ang="0">
                    <a:pos x="131" y="81"/>
                  </a:cxn>
                  <a:cxn ang="0">
                    <a:pos x="121" y="89"/>
                  </a:cxn>
                  <a:cxn ang="0">
                    <a:pos x="112" y="79"/>
                  </a:cxn>
                  <a:cxn ang="0">
                    <a:pos x="107" y="88"/>
                  </a:cxn>
                  <a:cxn ang="0">
                    <a:pos x="114" y="96"/>
                  </a:cxn>
                  <a:cxn ang="0">
                    <a:pos x="103" y="103"/>
                  </a:cxn>
                  <a:cxn ang="0">
                    <a:pos x="86" y="94"/>
                  </a:cxn>
                  <a:cxn ang="0">
                    <a:pos x="74" y="106"/>
                  </a:cxn>
                  <a:cxn ang="0">
                    <a:pos x="54" y="96"/>
                  </a:cxn>
                  <a:cxn ang="0">
                    <a:pos x="60" y="93"/>
                  </a:cxn>
                  <a:cxn ang="0">
                    <a:pos x="45" y="89"/>
                  </a:cxn>
                  <a:cxn ang="0">
                    <a:pos x="36" y="81"/>
                  </a:cxn>
                  <a:cxn ang="0">
                    <a:pos x="54" y="72"/>
                  </a:cxn>
                  <a:cxn ang="0">
                    <a:pos x="76" y="70"/>
                  </a:cxn>
                  <a:cxn ang="0">
                    <a:pos x="55" y="67"/>
                  </a:cxn>
                  <a:cxn ang="0">
                    <a:pos x="40" y="70"/>
                  </a:cxn>
                  <a:cxn ang="0">
                    <a:pos x="33" y="64"/>
                  </a:cxn>
                  <a:cxn ang="0">
                    <a:pos x="23" y="69"/>
                  </a:cxn>
                  <a:cxn ang="0">
                    <a:pos x="17" y="64"/>
                  </a:cxn>
                  <a:cxn ang="0">
                    <a:pos x="30" y="57"/>
                  </a:cxn>
                  <a:cxn ang="0">
                    <a:pos x="9" y="53"/>
                  </a:cxn>
                  <a:cxn ang="0">
                    <a:pos x="0" y="41"/>
                  </a:cxn>
                  <a:cxn ang="0">
                    <a:pos x="14" y="43"/>
                  </a:cxn>
                  <a:cxn ang="0">
                    <a:pos x="24" y="43"/>
                  </a:cxn>
                  <a:cxn ang="0">
                    <a:pos x="21" y="38"/>
                  </a:cxn>
                  <a:cxn ang="0">
                    <a:pos x="7" y="33"/>
                  </a:cxn>
                  <a:cxn ang="0">
                    <a:pos x="9" y="26"/>
                  </a:cxn>
                  <a:cxn ang="0">
                    <a:pos x="24" y="27"/>
                  </a:cxn>
                  <a:cxn ang="0">
                    <a:pos x="33" y="26"/>
                  </a:cxn>
                  <a:cxn ang="0">
                    <a:pos x="28" y="22"/>
                  </a:cxn>
                  <a:cxn ang="0">
                    <a:pos x="17" y="19"/>
                  </a:cxn>
                  <a:cxn ang="0">
                    <a:pos x="23" y="10"/>
                  </a:cxn>
                  <a:cxn ang="0">
                    <a:pos x="43" y="10"/>
                  </a:cxn>
                  <a:cxn ang="0">
                    <a:pos x="28" y="0"/>
                  </a:cxn>
                  <a:cxn ang="0">
                    <a:pos x="60" y="5"/>
                  </a:cxn>
                  <a:cxn ang="0">
                    <a:pos x="67" y="15"/>
                  </a:cxn>
                  <a:cxn ang="0">
                    <a:pos x="76" y="27"/>
                  </a:cxn>
                  <a:cxn ang="0">
                    <a:pos x="97" y="29"/>
                  </a:cxn>
                  <a:cxn ang="0">
                    <a:pos x="105" y="43"/>
                  </a:cxn>
                </a:cxnLst>
                <a:rect l="0" t="0" r="r" b="b"/>
                <a:pathLst>
                  <a:path w="157" h="106">
                    <a:moveTo>
                      <a:pt x="105" y="43"/>
                    </a:moveTo>
                    <a:lnTo>
                      <a:pt x="112" y="43"/>
                    </a:lnTo>
                    <a:lnTo>
                      <a:pt x="112" y="36"/>
                    </a:lnTo>
                    <a:lnTo>
                      <a:pt x="109" y="33"/>
                    </a:lnTo>
                    <a:lnTo>
                      <a:pt x="110" y="33"/>
                    </a:lnTo>
                    <a:lnTo>
                      <a:pt x="114" y="33"/>
                    </a:lnTo>
                    <a:lnTo>
                      <a:pt x="119" y="34"/>
                    </a:lnTo>
                    <a:lnTo>
                      <a:pt x="121" y="41"/>
                    </a:lnTo>
                    <a:lnTo>
                      <a:pt x="124" y="45"/>
                    </a:lnTo>
                    <a:lnTo>
                      <a:pt x="128" y="48"/>
                    </a:lnTo>
                    <a:lnTo>
                      <a:pt x="126" y="51"/>
                    </a:lnTo>
                    <a:lnTo>
                      <a:pt x="124" y="57"/>
                    </a:lnTo>
                    <a:lnTo>
                      <a:pt x="128" y="58"/>
                    </a:lnTo>
                    <a:lnTo>
                      <a:pt x="133" y="57"/>
                    </a:lnTo>
                    <a:lnTo>
                      <a:pt x="143" y="58"/>
                    </a:lnTo>
                    <a:lnTo>
                      <a:pt x="157" y="64"/>
                    </a:lnTo>
                    <a:lnTo>
                      <a:pt x="157" y="67"/>
                    </a:lnTo>
                    <a:lnTo>
                      <a:pt x="157" y="70"/>
                    </a:lnTo>
                    <a:lnTo>
                      <a:pt x="150" y="72"/>
                    </a:lnTo>
                    <a:lnTo>
                      <a:pt x="145" y="74"/>
                    </a:lnTo>
                    <a:lnTo>
                      <a:pt x="136" y="76"/>
                    </a:lnTo>
                    <a:lnTo>
                      <a:pt x="131" y="81"/>
                    </a:lnTo>
                    <a:lnTo>
                      <a:pt x="126" y="86"/>
                    </a:lnTo>
                    <a:lnTo>
                      <a:pt x="121" y="89"/>
                    </a:lnTo>
                    <a:lnTo>
                      <a:pt x="114" y="86"/>
                    </a:lnTo>
                    <a:lnTo>
                      <a:pt x="112" y="79"/>
                    </a:lnTo>
                    <a:lnTo>
                      <a:pt x="109" y="82"/>
                    </a:lnTo>
                    <a:lnTo>
                      <a:pt x="107" y="88"/>
                    </a:lnTo>
                    <a:lnTo>
                      <a:pt x="110" y="91"/>
                    </a:lnTo>
                    <a:lnTo>
                      <a:pt x="114" y="96"/>
                    </a:lnTo>
                    <a:lnTo>
                      <a:pt x="103" y="96"/>
                    </a:lnTo>
                    <a:lnTo>
                      <a:pt x="103" y="103"/>
                    </a:lnTo>
                    <a:lnTo>
                      <a:pt x="95" y="100"/>
                    </a:lnTo>
                    <a:lnTo>
                      <a:pt x="86" y="94"/>
                    </a:lnTo>
                    <a:lnTo>
                      <a:pt x="83" y="103"/>
                    </a:lnTo>
                    <a:lnTo>
                      <a:pt x="74" y="106"/>
                    </a:lnTo>
                    <a:lnTo>
                      <a:pt x="60" y="103"/>
                    </a:lnTo>
                    <a:lnTo>
                      <a:pt x="54" y="96"/>
                    </a:lnTo>
                    <a:lnTo>
                      <a:pt x="57" y="94"/>
                    </a:lnTo>
                    <a:lnTo>
                      <a:pt x="60" y="93"/>
                    </a:lnTo>
                    <a:lnTo>
                      <a:pt x="52" y="91"/>
                    </a:lnTo>
                    <a:lnTo>
                      <a:pt x="45" y="89"/>
                    </a:lnTo>
                    <a:lnTo>
                      <a:pt x="38" y="84"/>
                    </a:lnTo>
                    <a:lnTo>
                      <a:pt x="36" y="81"/>
                    </a:lnTo>
                    <a:lnTo>
                      <a:pt x="40" y="74"/>
                    </a:lnTo>
                    <a:lnTo>
                      <a:pt x="54" y="72"/>
                    </a:lnTo>
                    <a:lnTo>
                      <a:pt x="66" y="70"/>
                    </a:lnTo>
                    <a:lnTo>
                      <a:pt x="76" y="70"/>
                    </a:lnTo>
                    <a:lnTo>
                      <a:pt x="64" y="67"/>
                    </a:lnTo>
                    <a:lnTo>
                      <a:pt x="55" y="67"/>
                    </a:lnTo>
                    <a:lnTo>
                      <a:pt x="45" y="69"/>
                    </a:lnTo>
                    <a:lnTo>
                      <a:pt x="40" y="70"/>
                    </a:lnTo>
                    <a:lnTo>
                      <a:pt x="35" y="67"/>
                    </a:lnTo>
                    <a:lnTo>
                      <a:pt x="33" y="64"/>
                    </a:lnTo>
                    <a:lnTo>
                      <a:pt x="26" y="65"/>
                    </a:lnTo>
                    <a:lnTo>
                      <a:pt x="23" y="69"/>
                    </a:lnTo>
                    <a:lnTo>
                      <a:pt x="17" y="65"/>
                    </a:lnTo>
                    <a:lnTo>
                      <a:pt x="17" y="64"/>
                    </a:lnTo>
                    <a:lnTo>
                      <a:pt x="23" y="60"/>
                    </a:lnTo>
                    <a:lnTo>
                      <a:pt x="30" y="57"/>
                    </a:lnTo>
                    <a:lnTo>
                      <a:pt x="17" y="55"/>
                    </a:lnTo>
                    <a:lnTo>
                      <a:pt x="9" y="53"/>
                    </a:lnTo>
                    <a:lnTo>
                      <a:pt x="2" y="48"/>
                    </a:lnTo>
                    <a:lnTo>
                      <a:pt x="0" y="41"/>
                    </a:lnTo>
                    <a:lnTo>
                      <a:pt x="7" y="41"/>
                    </a:lnTo>
                    <a:lnTo>
                      <a:pt x="14" y="43"/>
                    </a:lnTo>
                    <a:lnTo>
                      <a:pt x="23" y="45"/>
                    </a:lnTo>
                    <a:lnTo>
                      <a:pt x="24" y="43"/>
                    </a:lnTo>
                    <a:lnTo>
                      <a:pt x="28" y="41"/>
                    </a:lnTo>
                    <a:lnTo>
                      <a:pt x="21" y="38"/>
                    </a:lnTo>
                    <a:lnTo>
                      <a:pt x="14" y="36"/>
                    </a:lnTo>
                    <a:lnTo>
                      <a:pt x="7" y="33"/>
                    </a:lnTo>
                    <a:lnTo>
                      <a:pt x="5" y="31"/>
                    </a:lnTo>
                    <a:lnTo>
                      <a:pt x="9" y="26"/>
                    </a:lnTo>
                    <a:lnTo>
                      <a:pt x="17" y="26"/>
                    </a:lnTo>
                    <a:lnTo>
                      <a:pt x="24" y="27"/>
                    </a:lnTo>
                    <a:lnTo>
                      <a:pt x="31" y="29"/>
                    </a:lnTo>
                    <a:lnTo>
                      <a:pt x="33" y="26"/>
                    </a:lnTo>
                    <a:lnTo>
                      <a:pt x="36" y="24"/>
                    </a:lnTo>
                    <a:lnTo>
                      <a:pt x="28" y="22"/>
                    </a:lnTo>
                    <a:lnTo>
                      <a:pt x="23" y="24"/>
                    </a:lnTo>
                    <a:lnTo>
                      <a:pt x="17" y="19"/>
                    </a:lnTo>
                    <a:lnTo>
                      <a:pt x="16" y="15"/>
                    </a:lnTo>
                    <a:lnTo>
                      <a:pt x="23" y="10"/>
                    </a:lnTo>
                    <a:lnTo>
                      <a:pt x="35" y="10"/>
                    </a:lnTo>
                    <a:lnTo>
                      <a:pt x="43" y="10"/>
                    </a:lnTo>
                    <a:lnTo>
                      <a:pt x="33" y="7"/>
                    </a:lnTo>
                    <a:lnTo>
                      <a:pt x="28" y="0"/>
                    </a:lnTo>
                    <a:lnTo>
                      <a:pt x="43" y="2"/>
                    </a:lnTo>
                    <a:lnTo>
                      <a:pt x="60" y="5"/>
                    </a:lnTo>
                    <a:lnTo>
                      <a:pt x="66" y="8"/>
                    </a:lnTo>
                    <a:lnTo>
                      <a:pt x="67" y="15"/>
                    </a:lnTo>
                    <a:lnTo>
                      <a:pt x="69" y="22"/>
                    </a:lnTo>
                    <a:lnTo>
                      <a:pt x="76" y="27"/>
                    </a:lnTo>
                    <a:lnTo>
                      <a:pt x="86" y="27"/>
                    </a:lnTo>
                    <a:lnTo>
                      <a:pt x="97" y="29"/>
                    </a:lnTo>
                    <a:lnTo>
                      <a:pt x="102" y="34"/>
                    </a:lnTo>
                    <a:lnTo>
                      <a:pt x="105" y="43"/>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973" name="Freeform 325"/>
              <p:cNvSpPr>
                <a:spLocks/>
              </p:cNvSpPr>
              <p:nvPr/>
            </p:nvSpPr>
            <p:spPr bwMode="auto">
              <a:xfrm>
                <a:off x="2312194" y="2233613"/>
                <a:ext cx="163513" cy="103187"/>
              </a:xfrm>
              <a:custGeom>
                <a:avLst/>
                <a:gdLst/>
                <a:ahLst/>
                <a:cxnLst>
                  <a:cxn ang="0">
                    <a:pos x="6" y="45"/>
                  </a:cxn>
                  <a:cxn ang="0">
                    <a:pos x="10" y="41"/>
                  </a:cxn>
                  <a:cxn ang="0">
                    <a:pos x="12" y="38"/>
                  </a:cxn>
                  <a:cxn ang="0">
                    <a:pos x="12" y="32"/>
                  </a:cxn>
                  <a:cxn ang="0">
                    <a:pos x="12" y="31"/>
                  </a:cxn>
                  <a:cxn ang="0">
                    <a:pos x="12" y="20"/>
                  </a:cxn>
                  <a:cxn ang="0">
                    <a:pos x="13" y="12"/>
                  </a:cxn>
                  <a:cxn ang="0">
                    <a:pos x="18" y="3"/>
                  </a:cxn>
                  <a:cxn ang="0">
                    <a:pos x="29" y="0"/>
                  </a:cxn>
                  <a:cxn ang="0">
                    <a:pos x="32" y="7"/>
                  </a:cxn>
                  <a:cxn ang="0">
                    <a:pos x="36" y="14"/>
                  </a:cxn>
                  <a:cxn ang="0">
                    <a:pos x="37" y="12"/>
                  </a:cxn>
                  <a:cxn ang="0">
                    <a:pos x="41" y="10"/>
                  </a:cxn>
                  <a:cxn ang="0">
                    <a:pos x="48" y="15"/>
                  </a:cxn>
                  <a:cxn ang="0">
                    <a:pos x="58" y="20"/>
                  </a:cxn>
                  <a:cxn ang="0">
                    <a:pos x="67" y="22"/>
                  </a:cxn>
                  <a:cxn ang="0">
                    <a:pos x="77" y="31"/>
                  </a:cxn>
                  <a:cxn ang="0">
                    <a:pos x="77" y="34"/>
                  </a:cxn>
                  <a:cxn ang="0">
                    <a:pos x="80" y="39"/>
                  </a:cxn>
                  <a:cxn ang="0">
                    <a:pos x="92" y="45"/>
                  </a:cxn>
                  <a:cxn ang="0">
                    <a:pos x="103" y="50"/>
                  </a:cxn>
                  <a:cxn ang="0">
                    <a:pos x="94" y="53"/>
                  </a:cxn>
                  <a:cxn ang="0">
                    <a:pos x="86" y="55"/>
                  </a:cxn>
                  <a:cxn ang="0">
                    <a:pos x="77" y="55"/>
                  </a:cxn>
                  <a:cxn ang="0">
                    <a:pos x="72" y="55"/>
                  </a:cxn>
                  <a:cxn ang="0">
                    <a:pos x="68" y="51"/>
                  </a:cxn>
                  <a:cxn ang="0">
                    <a:pos x="61" y="48"/>
                  </a:cxn>
                  <a:cxn ang="0">
                    <a:pos x="55" y="43"/>
                  </a:cxn>
                  <a:cxn ang="0">
                    <a:pos x="53" y="43"/>
                  </a:cxn>
                  <a:cxn ang="0">
                    <a:pos x="49" y="50"/>
                  </a:cxn>
                  <a:cxn ang="0">
                    <a:pos x="43" y="57"/>
                  </a:cxn>
                  <a:cxn ang="0">
                    <a:pos x="34" y="60"/>
                  </a:cxn>
                  <a:cxn ang="0">
                    <a:pos x="29" y="60"/>
                  </a:cxn>
                  <a:cxn ang="0">
                    <a:pos x="25" y="63"/>
                  </a:cxn>
                  <a:cxn ang="0">
                    <a:pos x="24" y="65"/>
                  </a:cxn>
                  <a:cxn ang="0">
                    <a:pos x="18" y="62"/>
                  </a:cxn>
                  <a:cxn ang="0">
                    <a:pos x="20" y="55"/>
                  </a:cxn>
                  <a:cxn ang="0">
                    <a:pos x="8" y="53"/>
                  </a:cxn>
                  <a:cxn ang="0">
                    <a:pos x="0" y="55"/>
                  </a:cxn>
                  <a:cxn ang="0">
                    <a:pos x="1" y="46"/>
                  </a:cxn>
                  <a:cxn ang="0">
                    <a:pos x="6" y="45"/>
                  </a:cxn>
                </a:cxnLst>
                <a:rect l="0" t="0" r="r" b="b"/>
                <a:pathLst>
                  <a:path w="103" h="65">
                    <a:moveTo>
                      <a:pt x="6" y="45"/>
                    </a:moveTo>
                    <a:lnTo>
                      <a:pt x="10" y="41"/>
                    </a:lnTo>
                    <a:lnTo>
                      <a:pt x="12" y="38"/>
                    </a:lnTo>
                    <a:lnTo>
                      <a:pt x="12" y="32"/>
                    </a:lnTo>
                    <a:lnTo>
                      <a:pt x="12" y="31"/>
                    </a:lnTo>
                    <a:lnTo>
                      <a:pt x="12" y="20"/>
                    </a:lnTo>
                    <a:lnTo>
                      <a:pt x="13" y="12"/>
                    </a:lnTo>
                    <a:lnTo>
                      <a:pt x="18" y="3"/>
                    </a:lnTo>
                    <a:lnTo>
                      <a:pt x="29" y="0"/>
                    </a:lnTo>
                    <a:lnTo>
                      <a:pt x="32" y="7"/>
                    </a:lnTo>
                    <a:lnTo>
                      <a:pt x="36" y="14"/>
                    </a:lnTo>
                    <a:lnTo>
                      <a:pt x="37" y="12"/>
                    </a:lnTo>
                    <a:lnTo>
                      <a:pt x="41" y="10"/>
                    </a:lnTo>
                    <a:lnTo>
                      <a:pt x="48" y="15"/>
                    </a:lnTo>
                    <a:lnTo>
                      <a:pt x="58" y="20"/>
                    </a:lnTo>
                    <a:lnTo>
                      <a:pt x="67" y="22"/>
                    </a:lnTo>
                    <a:lnTo>
                      <a:pt x="77" y="31"/>
                    </a:lnTo>
                    <a:lnTo>
                      <a:pt x="77" y="34"/>
                    </a:lnTo>
                    <a:lnTo>
                      <a:pt x="80" y="39"/>
                    </a:lnTo>
                    <a:lnTo>
                      <a:pt x="92" y="45"/>
                    </a:lnTo>
                    <a:lnTo>
                      <a:pt x="103" y="50"/>
                    </a:lnTo>
                    <a:lnTo>
                      <a:pt x="94" y="53"/>
                    </a:lnTo>
                    <a:lnTo>
                      <a:pt x="86" y="55"/>
                    </a:lnTo>
                    <a:lnTo>
                      <a:pt x="77" y="55"/>
                    </a:lnTo>
                    <a:lnTo>
                      <a:pt x="72" y="55"/>
                    </a:lnTo>
                    <a:lnTo>
                      <a:pt x="68" y="51"/>
                    </a:lnTo>
                    <a:lnTo>
                      <a:pt x="61" y="48"/>
                    </a:lnTo>
                    <a:lnTo>
                      <a:pt x="55" y="43"/>
                    </a:lnTo>
                    <a:lnTo>
                      <a:pt x="53" y="43"/>
                    </a:lnTo>
                    <a:lnTo>
                      <a:pt x="49" y="50"/>
                    </a:lnTo>
                    <a:lnTo>
                      <a:pt x="43" y="57"/>
                    </a:lnTo>
                    <a:lnTo>
                      <a:pt x="34" y="60"/>
                    </a:lnTo>
                    <a:lnTo>
                      <a:pt x="29" y="60"/>
                    </a:lnTo>
                    <a:lnTo>
                      <a:pt x="25" y="63"/>
                    </a:lnTo>
                    <a:lnTo>
                      <a:pt x="24" y="65"/>
                    </a:lnTo>
                    <a:lnTo>
                      <a:pt x="18" y="62"/>
                    </a:lnTo>
                    <a:lnTo>
                      <a:pt x="20" y="55"/>
                    </a:lnTo>
                    <a:lnTo>
                      <a:pt x="8" y="53"/>
                    </a:lnTo>
                    <a:lnTo>
                      <a:pt x="0" y="55"/>
                    </a:lnTo>
                    <a:lnTo>
                      <a:pt x="1" y="46"/>
                    </a:lnTo>
                    <a:lnTo>
                      <a:pt x="6" y="45"/>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974" name="Freeform 326"/>
              <p:cNvSpPr>
                <a:spLocks/>
              </p:cNvSpPr>
              <p:nvPr/>
            </p:nvSpPr>
            <p:spPr bwMode="auto">
              <a:xfrm>
                <a:off x="2543969" y="2139950"/>
                <a:ext cx="49213" cy="41275"/>
              </a:xfrm>
              <a:custGeom>
                <a:avLst/>
                <a:gdLst/>
                <a:ahLst/>
                <a:cxnLst>
                  <a:cxn ang="0">
                    <a:pos x="31" y="14"/>
                  </a:cxn>
                  <a:cxn ang="0">
                    <a:pos x="24" y="23"/>
                  </a:cxn>
                  <a:cxn ang="0">
                    <a:pos x="12" y="26"/>
                  </a:cxn>
                  <a:cxn ang="0">
                    <a:pos x="3" y="23"/>
                  </a:cxn>
                  <a:cxn ang="0">
                    <a:pos x="0" y="14"/>
                  </a:cxn>
                  <a:cxn ang="0">
                    <a:pos x="3" y="2"/>
                  </a:cxn>
                  <a:cxn ang="0">
                    <a:pos x="15" y="0"/>
                  </a:cxn>
                  <a:cxn ang="0">
                    <a:pos x="26" y="4"/>
                  </a:cxn>
                  <a:cxn ang="0">
                    <a:pos x="31" y="14"/>
                  </a:cxn>
                </a:cxnLst>
                <a:rect l="0" t="0" r="r" b="b"/>
                <a:pathLst>
                  <a:path w="31" h="26">
                    <a:moveTo>
                      <a:pt x="31" y="14"/>
                    </a:moveTo>
                    <a:lnTo>
                      <a:pt x="24" y="23"/>
                    </a:lnTo>
                    <a:lnTo>
                      <a:pt x="12" y="26"/>
                    </a:lnTo>
                    <a:lnTo>
                      <a:pt x="3" y="23"/>
                    </a:lnTo>
                    <a:lnTo>
                      <a:pt x="0" y="14"/>
                    </a:lnTo>
                    <a:lnTo>
                      <a:pt x="3" y="2"/>
                    </a:lnTo>
                    <a:lnTo>
                      <a:pt x="15" y="0"/>
                    </a:lnTo>
                    <a:lnTo>
                      <a:pt x="26" y="4"/>
                    </a:lnTo>
                    <a:lnTo>
                      <a:pt x="31" y="14"/>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975" name="Freeform 327"/>
              <p:cNvSpPr>
                <a:spLocks/>
              </p:cNvSpPr>
              <p:nvPr/>
            </p:nvSpPr>
            <p:spPr bwMode="auto">
              <a:xfrm>
                <a:off x="2393157" y="2339975"/>
                <a:ext cx="41275" cy="31750"/>
              </a:xfrm>
              <a:custGeom>
                <a:avLst/>
                <a:gdLst/>
                <a:ahLst/>
                <a:cxnLst>
                  <a:cxn ang="0">
                    <a:pos x="10" y="2"/>
                  </a:cxn>
                  <a:cxn ang="0">
                    <a:pos x="19" y="0"/>
                  </a:cxn>
                  <a:cxn ang="0">
                    <a:pos x="26" y="3"/>
                  </a:cxn>
                  <a:cxn ang="0">
                    <a:pos x="14" y="14"/>
                  </a:cxn>
                  <a:cxn ang="0">
                    <a:pos x="0" y="20"/>
                  </a:cxn>
                  <a:cxn ang="0">
                    <a:pos x="0" y="14"/>
                  </a:cxn>
                  <a:cxn ang="0">
                    <a:pos x="5" y="7"/>
                  </a:cxn>
                  <a:cxn ang="0">
                    <a:pos x="10" y="2"/>
                  </a:cxn>
                </a:cxnLst>
                <a:rect l="0" t="0" r="r" b="b"/>
                <a:pathLst>
                  <a:path w="26" h="20">
                    <a:moveTo>
                      <a:pt x="10" y="2"/>
                    </a:moveTo>
                    <a:lnTo>
                      <a:pt x="19" y="0"/>
                    </a:lnTo>
                    <a:lnTo>
                      <a:pt x="26" y="3"/>
                    </a:lnTo>
                    <a:lnTo>
                      <a:pt x="14" y="14"/>
                    </a:lnTo>
                    <a:lnTo>
                      <a:pt x="0" y="20"/>
                    </a:lnTo>
                    <a:lnTo>
                      <a:pt x="0" y="14"/>
                    </a:lnTo>
                    <a:lnTo>
                      <a:pt x="5" y="7"/>
                    </a:lnTo>
                    <a:lnTo>
                      <a:pt x="10" y="2"/>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976" name="Freeform 328"/>
              <p:cNvSpPr>
                <a:spLocks/>
              </p:cNvSpPr>
              <p:nvPr/>
            </p:nvSpPr>
            <p:spPr bwMode="auto">
              <a:xfrm>
                <a:off x="2458244" y="1908175"/>
                <a:ext cx="107950" cy="46037"/>
              </a:xfrm>
              <a:custGeom>
                <a:avLst/>
                <a:gdLst/>
                <a:ahLst/>
                <a:cxnLst>
                  <a:cxn ang="0">
                    <a:pos x="25" y="29"/>
                  </a:cxn>
                  <a:cxn ang="0">
                    <a:pos x="11" y="26"/>
                  </a:cxn>
                  <a:cxn ang="0">
                    <a:pos x="11" y="17"/>
                  </a:cxn>
                  <a:cxn ang="0">
                    <a:pos x="2" y="12"/>
                  </a:cxn>
                  <a:cxn ang="0">
                    <a:pos x="0" y="7"/>
                  </a:cxn>
                  <a:cxn ang="0">
                    <a:pos x="2" y="0"/>
                  </a:cxn>
                  <a:cxn ang="0">
                    <a:pos x="9" y="0"/>
                  </a:cxn>
                  <a:cxn ang="0">
                    <a:pos x="21" y="2"/>
                  </a:cxn>
                  <a:cxn ang="0">
                    <a:pos x="33" y="4"/>
                  </a:cxn>
                  <a:cxn ang="0">
                    <a:pos x="42" y="4"/>
                  </a:cxn>
                  <a:cxn ang="0">
                    <a:pos x="52" y="9"/>
                  </a:cxn>
                  <a:cxn ang="0">
                    <a:pos x="59" y="14"/>
                  </a:cxn>
                  <a:cxn ang="0">
                    <a:pos x="68" y="19"/>
                  </a:cxn>
                  <a:cxn ang="0">
                    <a:pos x="64" y="24"/>
                  </a:cxn>
                  <a:cxn ang="0">
                    <a:pos x="59" y="28"/>
                  </a:cxn>
                  <a:cxn ang="0">
                    <a:pos x="50" y="26"/>
                  </a:cxn>
                  <a:cxn ang="0">
                    <a:pos x="43" y="24"/>
                  </a:cxn>
                  <a:cxn ang="0">
                    <a:pos x="35" y="26"/>
                  </a:cxn>
                  <a:cxn ang="0">
                    <a:pos x="25" y="29"/>
                  </a:cxn>
                </a:cxnLst>
                <a:rect l="0" t="0" r="r" b="b"/>
                <a:pathLst>
                  <a:path w="68" h="29">
                    <a:moveTo>
                      <a:pt x="25" y="29"/>
                    </a:moveTo>
                    <a:lnTo>
                      <a:pt x="11" y="26"/>
                    </a:lnTo>
                    <a:lnTo>
                      <a:pt x="11" y="17"/>
                    </a:lnTo>
                    <a:lnTo>
                      <a:pt x="2" y="12"/>
                    </a:lnTo>
                    <a:lnTo>
                      <a:pt x="0" y="7"/>
                    </a:lnTo>
                    <a:lnTo>
                      <a:pt x="2" y="0"/>
                    </a:lnTo>
                    <a:lnTo>
                      <a:pt x="9" y="0"/>
                    </a:lnTo>
                    <a:lnTo>
                      <a:pt x="21" y="2"/>
                    </a:lnTo>
                    <a:lnTo>
                      <a:pt x="33" y="4"/>
                    </a:lnTo>
                    <a:lnTo>
                      <a:pt x="42" y="4"/>
                    </a:lnTo>
                    <a:lnTo>
                      <a:pt x="52" y="9"/>
                    </a:lnTo>
                    <a:lnTo>
                      <a:pt x="59" y="14"/>
                    </a:lnTo>
                    <a:lnTo>
                      <a:pt x="68" y="19"/>
                    </a:lnTo>
                    <a:lnTo>
                      <a:pt x="64" y="24"/>
                    </a:lnTo>
                    <a:lnTo>
                      <a:pt x="59" y="28"/>
                    </a:lnTo>
                    <a:lnTo>
                      <a:pt x="50" y="26"/>
                    </a:lnTo>
                    <a:lnTo>
                      <a:pt x="43" y="24"/>
                    </a:lnTo>
                    <a:lnTo>
                      <a:pt x="35" y="26"/>
                    </a:lnTo>
                    <a:lnTo>
                      <a:pt x="25" y="29"/>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977" name="Freeform 329"/>
              <p:cNvSpPr>
                <a:spLocks/>
              </p:cNvSpPr>
              <p:nvPr/>
            </p:nvSpPr>
            <p:spPr bwMode="auto">
              <a:xfrm>
                <a:off x="2467769" y="2363788"/>
                <a:ext cx="26988" cy="25400"/>
              </a:xfrm>
              <a:custGeom>
                <a:avLst/>
                <a:gdLst/>
                <a:ahLst/>
                <a:cxnLst>
                  <a:cxn ang="0">
                    <a:pos x="17" y="4"/>
                  </a:cxn>
                  <a:cxn ang="0">
                    <a:pos x="12" y="11"/>
                  </a:cxn>
                  <a:cxn ang="0">
                    <a:pos x="8" y="16"/>
                  </a:cxn>
                  <a:cxn ang="0">
                    <a:pos x="3" y="12"/>
                  </a:cxn>
                  <a:cxn ang="0">
                    <a:pos x="0" y="9"/>
                  </a:cxn>
                  <a:cxn ang="0">
                    <a:pos x="5" y="0"/>
                  </a:cxn>
                  <a:cxn ang="0">
                    <a:pos x="17" y="4"/>
                  </a:cxn>
                </a:cxnLst>
                <a:rect l="0" t="0" r="r" b="b"/>
                <a:pathLst>
                  <a:path w="17" h="16">
                    <a:moveTo>
                      <a:pt x="17" y="4"/>
                    </a:moveTo>
                    <a:lnTo>
                      <a:pt x="12" y="11"/>
                    </a:lnTo>
                    <a:lnTo>
                      <a:pt x="8" y="16"/>
                    </a:lnTo>
                    <a:lnTo>
                      <a:pt x="3" y="12"/>
                    </a:lnTo>
                    <a:lnTo>
                      <a:pt x="0" y="9"/>
                    </a:lnTo>
                    <a:lnTo>
                      <a:pt x="5" y="0"/>
                    </a:lnTo>
                    <a:lnTo>
                      <a:pt x="17" y="4"/>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978" name="Freeform 330"/>
              <p:cNvSpPr>
                <a:spLocks/>
              </p:cNvSpPr>
              <p:nvPr/>
            </p:nvSpPr>
            <p:spPr bwMode="auto">
              <a:xfrm>
                <a:off x="2601119" y="2143125"/>
                <a:ext cx="26988" cy="15875"/>
              </a:xfrm>
              <a:custGeom>
                <a:avLst/>
                <a:gdLst/>
                <a:ahLst/>
                <a:cxnLst>
                  <a:cxn ang="0">
                    <a:pos x="7" y="10"/>
                  </a:cxn>
                  <a:cxn ang="0">
                    <a:pos x="2" y="9"/>
                  </a:cxn>
                  <a:cxn ang="0">
                    <a:pos x="0" y="7"/>
                  </a:cxn>
                  <a:cxn ang="0">
                    <a:pos x="2" y="2"/>
                  </a:cxn>
                  <a:cxn ang="0">
                    <a:pos x="7" y="0"/>
                  </a:cxn>
                  <a:cxn ang="0">
                    <a:pos x="12" y="3"/>
                  </a:cxn>
                  <a:cxn ang="0">
                    <a:pos x="17" y="9"/>
                  </a:cxn>
                  <a:cxn ang="0">
                    <a:pos x="10" y="9"/>
                  </a:cxn>
                  <a:cxn ang="0">
                    <a:pos x="7" y="10"/>
                  </a:cxn>
                </a:cxnLst>
                <a:rect l="0" t="0" r="r" b="b"/>
                <a:pathLst>
                  <a:path w="17" h="10">
                    <a:moveTo>
                      <a:pt x="7" y="10"/>
                    </a:moveTo>
                    <a:lnTo>
                      <a:pt x="2" y="9"/>
                    </a:lnTo>
                    <a:lnTo>
                      <a:pt x="0" y="7"/>
                    </a:lnTo>
                    <a:lnTo>
                      <a:pt x="2" y="2"/>
                    </a:lnTo>
                    <a:lnTo>
                      <a:pt x="7" y="0"/>
                    </a:lnTo>
                    <a:lnTo>
                      <a:pt x="12" y="3"/>
                    </a:lnTo>
                    <a:lnTo>
                      <a:pt x="17" y="9"/>
                    </a:lnTo>
                    <a:lnTo>
                      <a:pt x="10" y="9"/>
                    </a:lnTo>
                    <a:lnTo>
                      <a:pt x="7" y="10"/>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979" name="Freeform 331"/>
              <p:cNvSpPr>
                <a:spLocks/>
              </p:cNvSpPr>
              <p:nvPr/>
            </p:nvSpPr>
            <p:spPr bwMode="auto">
              <a:xfrm>
                <a:off x="2497932" y="2100263"/>
                <a:ext cx="15875" cy="15875"/>
              </a:xfrm>
              <a:custGeom>
                <a:avLst/>
                <a:gdLst/>
                <a:ahLst/>
                <a:cxnLst>
                  <a:cxn ang="0">
                    <a:pos x="0" y="10"/>
                  </a:cxn>
                  <a:cxn ang="0">
                    <a:pos x="0" y="5"/>
                  </a:cxn>
                  <a:cxn ang="0">
                    <a:pos x="10" y="0"/>
                  </a:cxn>
                  <a:cxn ang="0">
                    <a:pos x="5" y="6"/>
                  </a:cxn>
                  <a:cxn ang="0">
                    <a:pos x="0" y="10"/>
                  </a:cxn>
                </a:cxnLst>
                <a:rect l="0" t="0" r="r" b="b"/>
                <a:pathLst>
                  <a:path w="10" h="10">
                    <a:moveTo>
                      <a:pt x="0" y="10"/>
                    </a:moveTo>
                    <a:lnTo>
                      <a:pt x="0" y="5"/>
                    </a:lnTo>
                    <a:lnTo>
                      <a:pt x="10" y="0"/>
                    </a:lnTo>
                    <a:lnTo>
                      <a:pt x="5" y="6"/>
                    </a:lnTo>
                    <a:lnTo>
                      <a:pt x="0" y="10"/>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980" name="Freeform 332"/>
              <p:cNvSpPr>
                <a:spLocks/>
              </p:cNvSpPr>
              <p:nvPr/>
            </p:nvSpPr>
            <p:spPr bwMode="auto">
              <a:xfrm>
                <a:off x="2243932" y="1905000"/>
                <a:ext cx="663575" cy="477837"/>
              </a:xfrm>
              <a:custGeom>
                <a:avLst/>
                <a:gdLst/>
                <a:ahLst/>
                <a:cxnLst>
                  <a:cxn ang="0">
                    <a:pos x="375" y="222"/>
                  </a:cxn>
                  <a:cxn ang="0">
                    <a:pos x="347" y="196"/>
                  </a:cxn>
                  <a:cxn ang="0">
                    <a:pos x="328" y="198"/>
                  </a:cxn>
                  <a:cxn ang="0">
                    <a:pos x="326" y="205"/>
                  </a:cxn>
                  <a:cxn ang="0">
                    <a:pos x="344" y="231"/>
                  </a:cxn>
                  <a:cxn ang="0">
                    <a:pos x="366" y="238"/>
                  </a:cxn>
                  <a:cxn ang="0">
                    <a:pos x="376" y="258"/>
                  </a:cxn>
                  <a:cxn ang="0">
                    <a:pos x="342" y="270"/>
                  </a:cxn>
                  <a:cxn ang="0">
                    <a:pos x="321" y="265"/>
                  </a:cxn>
                  <a:cxn ang="0">
                    <a:pos x="347" y="298"/>
                  </a:cxn>
                  <a:cxn ang="0">
                    <a:pos x="328" y="289"/>
                  </a:cxn>
                  <a:cxn ang="0">
                    <a:pos x="290" y="277"/>
                  </a:cxn>
                  <a:cxn ang="0">
                    <a:pos x="258" y="253"/>
                  </a:cxn>
                  <a:cxn ang="0">
                    <a:pos x="225" y="239"/>
                  </a:cxn>
                  <a:cxn ang="0">
                    <a:pos x="203" y="243"/>
                  </a:cxn>
                  <a:cxn ang="0">
                    <a:pos x="175" y="236"/>
                  </a:cxn>
                  <a:cxn ang="0">
                    <a:pos x="187" y="219"/>
                  </a:cxn>
                  <a:cxn ang="0">
                    <a:pos x="227" y="215"/>
                  </a:cxn>
                  <a:cxn ang="0">
                    <a:pos x="233" y="195"/>
                  </a:cxn>
                  <a:cxn ang="0">
                    <a:pos x="251" y="159"/>
                  </a:cxn>
                  <a:cxn ang="0">
                    <a:pos x="206" y="135"/>
                  </a:cxn>
                  <a:cxn ang="0">
                    <a:pos x="197" y="126"/>
                  </a:cxn>
                  <a:cxn ang="0">
                    <a:pos x="175" y="100"/>
                  </a:cxn>
                  <a:cxn ang="0">
                    <a:pos x="151" y="114"/>
                  </a:cxn>
                  <a:cxn ang="0">
                    <a:pos x="132" y="104"/>
                  </a:cxn>
                  <a:cxn ang="0">
                    <a:pos x="92" y="104"/>
                  </a:cxn>
                  <a:cxn ang="0">
                    <a:pos x="55" y="100"/>
                  </a:cxn>
                  <a:cxn ang="0">
                    <a:pos x="13" y="80"/>
                  </a:cxn>
                  <a:cxn ang="0">
                    <a:pos x="27" y="71"/>
                  </a:cxn>
                  <a:cxn ang="0">
                    <a:pos x="3" y="64"/>
                  </a:cxn>
                  <a:cxn ang="0">
                    <a:pos x="5" y="35"/>
                  </a:cxn>
                  <a:cxn ang="0">
                    <a:pos x="20" y="11"/>
                  </a:cxn>
                  <a:cxn ang="0">
                    <a:pos x="56" y="0"/>
                  </a:cxn>
                  <a:cxn ang="0">
                    <a:pos x="65" y="11"/>
                  </a:cxn>
                  <a:cxn ang="0">
                    <a:pos x="49" y="35"/>
                  </a:cxn>
                  <a:cxn ang="0">
                    <a:pos x="53" y="50"/>
                  </a:cxn>
                  <a:cxn ang="0">
                    <a:pos x="65" y="38"/>
                  </a:cxn>
                  <a:cxn ang="0">
                    <a:pos x="91" y="7"/>
                  </a:cxn>
                  <a:cxn ang="0">
                    <a:pos x="127" y="7"/>
                  </a:cxn>
                  <a:cxn ang="0">
                    <a:pos x="137" y="40"/>
                  </a:cxn>
                  <a:cxn ang="0">
                    <a:pos x="154" y="42"/>
                  </a:cxn>
                  <a:cxn ang="0">
                    <a:pos x="173" y="33"/>
                  </a:cxn>
                  <a:cxn ang="0">
                    <a:pos x="209" y="35"/>
                  </a:cxn>
                  <a:cxn ang="0">
                    <a:pos x="237" y="61"/>
                  </a:cxn>
                  <a:cxn ang="0">
                    <a:pos x="266" y="64"/>
                  </a:cxn>
                  <a:cxn ang="0">
                    <a:pos x="289" y="78"/>
                  </a:cxn>
                  <a:cxn ang="0">
                    <a:pos x="314" y="98"/>
                  </a:cxn>
                  <a:cxn ang="0">
                    <a:pos x="338" y="111"/>
                  </a:cxn>
                  <a:cxn ang="0">
                    <a:pos x="335" y="117"/>
                  </a:cxn>
                  <a:cxn ang="0">
                    <a:pos x="326" y="135"/>
                  </a:cxn>
                  <a:cxn ang="0">
                    <a:pos x="349" y="150"/>
                  </a:cxn>
                  <a:cxn ang="0">
                    <a:pos x="376" y="174"/>
                  </a:cxn>
                  <a:cxn ang="0">
                    <a:pos x="404" y="179"/>
                  </a:cxn>
                  <a:cxn ang="0">
                    <a:pos x="402" y="198"/>
                  </a:cxn>
                  <a:cxn ang="0">
                    <a:pos x="392" y="212"/>
                  </a:cxn>
                </a:cxnLst>
                <a:rect l="0" t="0" r="r" b="b"/>
                <a:pathLst>
                  <a:path w="418" h="301">
                    <a:moveTo>
                      <a:pt x="392" y="212"/>
                    </a:moveTo>
                    <a:lnTo>
                      <a:pt x="390" y="221"/>
                    </a:lnTo>
                    <a:lnTo>
                      <a:pt x="385" y="226"/>
                    </a:lnTo>
                    <a:lnTo>
                      <a:pt x="375" y="222"/>
                    </a:lnTo>
                    <a:lnTo>
                      <a:pt x="368" y="219"/>
                    </a:lnTo>
                    <a:lnTo>
                      <a:pt x="362" y="214"/>
                    </a:lnTo>
                    <a:lnTo>
                      <a:pt x="357" y="209"/>
                    </a:lnTo>
                    <a:lnTo>
                      <a:pt x="347" y="196"/>
                    </a:lnTo>
                    <a:lnTo>
                      <a:pt x="333" y="191"/>
                    </a:lnTo>
                    <a:lnTo>
                      <a:pt x="328" y="193"/>
                    </a:lnTo>
                    <a:lnTo>
                      <a:pt x="323" y="196"/>
                    </a:lnTo>
                    <a:lnTo>
                      <a:pt x="328" y="198"/>
                    </a:lnTo>
                    <a:lnTo>
                      <a:pt x="333" y="198"/>
                    </a:lnTo>
                    <a:lnTo>
                      <a:pt x="333" y="205"/>
                    </a:lnTo>
                    <a:lnTo>
                      <a:pt x="330" y="205"/>
                    </a:lnTo>
                    <a:lnTo>
                      <a:pt x="326" y="205"/>
                    </a:lnTo>
                    <a:lnTo>
                      <a:pt x="326" y="212"/>
                    </a:lnTo>
                    <a:lnTo>
                      <a:pt x="333" y="212"/>
                    </a:lnTo>
                    <a:lnTo>
                      <a:pt x="337" y="222"/>
                    </a:lnTo>
                    <a:lnTo>
                      <a:pt x="344" y="231"/>
                    </a:lnTo>
                    <a:lnTo>
                      <a:pt x="354" y="231"/>
                    </a:lnTo>
                    <a:lnTo>
                      <a:pt x="357" y="238"/>
                    </a:lnTo>
                    <a:lnTo>
                      <a:pt x="361" y="238"/>
                    </a:lnTo>
                    <a:lnTo>
                      <a:pt x="366" y="238"/>
                    </a:lnTo>
                    <a:lnTo>
                      <a:pt x="366" y="243"/>
                    </a:lnTo>
                    <a:lnTo>
                      <a:pt x="366" y="248"/>
                    </a:lnTo>
                    <a:lnTo>
                      <a:pt x="371" y="252"/>
                    </a:lnTo>
                    <a:lnTo>
                      <a:pt x="376" y="258"/>
                    </a:lnTo>
                    <a:lnTo>
                      <a:pt x="371" y="269"/>
                    </a:lnTo>
                    <a:lnTo>
                      <a:pt x="368" y="279"/>
                    </a:lnTo>
                    <a:lnTo>
                      <a:pt x="356" y="276"/>
                    </a:lnTo>
                    <a:lnTo>
                      <a:pt x="342" y="270"/>
                    </a:lnTo>
                    <a:lnTo>
                      <a:pt x="328" y="264"/>
                    </a:lnTo>
                    <a:lnTo>
                      <a:pt x="321" y="258"/>
                    </a:lnTo>
                    <a:lnTo>
                      <a:pt x="313" y="258"/>
                    </a:lnTo>
                    <a:lnTo>
                      <a:pt x="321" y="265"/>
                    </a:lnTo>
                    <a:lnTo>
                      <a:pt x="333" y="276"/>
                    </a:lnTo>
                    <a:lnTo>
                      <a:pt x="344" y="284"/>
                    </a:lnTo>
                    <a:lnTo>
                      <a:pt x="350" y="294"/>
                    </a:lnTo>
                    <a:lnTo>
                      <a:pt x="347" y="298"/>
                    </a:lnTo>
                    <a:lnTo>
                      <a:pt x="345" y="301"/>
                    </a:lnTo>
                    <a:lnTo>
                      <a:pt x="342" y="298"/>
                    </a:lnTo>
                    <a:lnTo>
                      <a:pt x="340" y="294"/>
                    </a:lnTo>
                    <a:lnTo>
                      <a:pt x="328" y="289"/>
                    </a:lnTo>
                    <a:lnTo>
                      <a:pt x="319" y="288"/>
                    </a:lnTo>
                    <a:lnTo>
                      <a:pt x="311" y="286"/>
                    </a:lnTo>
                    <a:lnTo>
                      <a:pt x="304" y="282"/>
                    </a:lnTo>
                    <a:lnTo>
                      <a:pt x="290" y="277"/>
                    </a:lnTo>
                    <a:lnTo>
                      <a:pt x="278" y="274"/>
                    </a:lnTo>
                    <a:lnTo>
                      <a:pt x="268" y="267"/>
                    </a:lnTo>
                    <a:lnTo>
                      <a:pt x="270" y="260"/>
                    </a:lnTo>
                    <a:lnTo>
                      <a:pt x="258" y="253"/>
                    </a:lnTo>
                    <a:lnTo>
                      <a:pt x="247" y="246"/>
                    </a:lnTo>
                    <a:lnTo>
                      <a:pt x="239" y="239"/>
                    </a:lnTo>
                    <a:lnTo>
                      <a:pt x="230" y="234"/>
                    </a:lnTo>
                    <a:lnTo>
                      <a:pt x="225" y="239"/>
                    </a:lnTo>
                    <a:lnTo>
                      <a:pt x="220" y="243"/>
                    </a:lnTo>
                    <a:lnTo>
                      <a:pt x="215" y="241"/>
                    </a:lnTo>
                    <a:lnTo>
                      <a:pt x="211" y="239"/>
                    </a:lnTo>
                    <a:lnTo>
                      <a:pt x="203" y="243"/>
                    </a:lnTo>
                    <a:lnTo>
                      <a:pt x="196" y="246"/>
                    </a:lnTo>
                    <a:lnTo>
                      <a:pt x="189" y="245"/>
                    </a:lnTo>
                    <a:lnTo>
                      <a:pt x="182" y="241"/>
                    </a:lnTo>
                    <a:lnTo>
                      <a:pt x="175" y="236"/>
                    </a:lnTo>
                    <a:lnTo>
                      <a:pt x="173" y="233"/>
                    </a:lnTo>
                    <a:lnTo>
                      <a:pt x="175" y="227"/>
                    </a:lnTo>
                    <a:lnTo>
                      <a:pt x="180" y="222"/>
                    </a:lnTo>
                    <a:lnTo>
                      <a:pt x="187" y="219"/>
                    </a:lnTo>
                    <a:lnTo>
                      <a:pt x="194" y="219"/>
                    </a:lnTo>
                    <a:lnTo>
                      <a:pt x="206" y="219"/>
                    </a:lnTo>
                    <a:lnTo>
                      <a:pt x="216" y="219"/>
                    </a:lnTo>
                    <a:lnTo>
                      <a:pt x="227" y="215"/>
                    </a:lnTo>
                    <a:lnTo>
                      <a:pt x="239" y="212"/>
                    </a:lnTo>
                    <a:lnTo>
                      <a:pt x="233" y="207"/>
                    </a:lnTo>
                    <a:lnTo>
                      <a:pt x="230" y="202"/>
                    </a:lnTo>
                    <a:lnTo>
                      <a:pt x="233" y="195"/>
                    </a:lnTo>
                    <a:lnTo>
                      <a:pt x="242" y="193"/>
                    </a:lnTo>
                    <a:lnTo>
                      <a:pt x="251" y="181"/>
                    </a:lnTo>
                    <a:lnTo>
                      <a:pt x="258" y="171"/>
                    </a:lnTo>
                    <a:lnTo>
                      <a:pt x="251" y="159"/>
                    </a:lnTo>
                    <a:lnTo>
                      <a:pt x="239" y="147"/>
                    </a:lnTo>
                    <a:lnTo>
                      <a:pt x="225" y="136"/>
                    </a:lnTo>
                    <a:lnTo>
                      <a:pt x="215" y="133"/>
                    </a:lnTo>
                    <a:lnTo>
                      <a:pt x="206" y="135"/>
                    </a:lnTo>
                    <a:lnTo>
                      <a:pt x="197" y="138"/>
                    </a:lnTo>
                    <a:lnTo>
                      <a:pt x="194" y="135"/>
                    </a:lnTo>
                    <a:lnTo>
                      <a:pt x="194" y="133"/>
                    </a:lnTo>
                    <a:lnTo>
                      <a:pt x="197" y="126"/>
                    </a:lnTo>
                    <a:lnTo>
                      <a:pt x="206" y="126"/>
                    </a:lnTo>
                    <a:lnTo>
                      <a:pt x="197" y="117"/>
                    </a:lnTo>
                    <a:lnTo>
                      <a:pt x="187" y="109"/>
                    </a:lnTo>
                    <a:lnTo>
                      <a:pt x="175" y="100"/>
                    </a:lnTo>
                    <a:lnTo>
                      <a:pt x="168" y="98"/>
                    </a:lnTo>
                    <a:lnTo>
                      <a:pt x="163" y="100"/>
                    </a:lnTo>
                    <a:lnTo>
                      <a:pt x="158" y="107"/>
                    </a:lnTo>
                    <a:lnTo>
                      <a:pt x="151" y="114"/>
                    </a:lnTo>
                    <a:lnTo>
                      <a:pt x="146" y="117"/>
                    </a:lnTo>
                    <a:lnTo>
                      <a:pt x="141" y="112"/>
                    </a:lnTo>
                    <a:lnTo>
                      <a:pt x="141" y="105"/>
                    </a:lnTo>
                    <a:lnTo>
                      <a:pt x="132" y="104"/>
                    </a:lnTo>
                    <a:lnTo>
                      <a:pt x="123" y="104"/>
                    </a:lnTo>
                    <a:lnTo>
                      <a:pt x="113" y="104"/>
                    </a:lnTo>
                    <a:lnTo>
                      <a:pt x="104" y="104"/>
                    </a:lnTo>
                    <a:lnTo>
                      <a:pt x="92" y="104"/>
                    </a:lnTo>
                    <a:lnTo>
                      <a:pt x="82" y="104"/>
                    </a:lnTo>
                    <a:lnTo>
                      <a:pt x="72" y="104"/>
                    </a:lnTo>
                    <a:lnTo>
                      <a:pt x="63" y="105"/>
                    </a:lnTo>
                    <a:lnTo>
                      <a:pt x="55" y="100"/>
                    </a:lnTo>
                    <a:lnTo>
                      <a:pt x="48" y="95"/>
                    </a:lnTo>
                    <a:lnTo>
                      <a:pt x="24" y="95"/>
                    </a:lnTo>
                    <a:lnTo>
                      <a:pt x="17" y="86"/>
                    </a:lnTo>
                    <a:lnTo>
                      <a:pt x="13" y="80"/>
                    </a:lnTo>
                    <a:lnTo>
                      <a:pt x="24" y="80"/>
                    </a:lnTo>
                    <a:lnTo>
                      <a:pt x="36" y="81"/>
                    </a:lnTo>
                    <a:lnTo>
                      <a:pt x="36" y="74"/>
                    </a:lnTo>
                    <a:lnTo>
                      <a:pt x="27" y="71"/>
                    </a:lnTo>
                    <a:lnTo>
                      <a:pt x="18" y="71"/>
                    </a:lnTo>
                    <a:lnTo>
                      <a:pt x="10" y="69"/>
                    </a:lnTo>
                    <a:lnTo>
                      <a:pt x="8" y="69"/>
                    </a:lnTo>
                    <a:lnTo>
                      <a:pt x="3" y="64"/>
                    </a:lnTo>
                    <a:lnTo>
                      <a:pt x="0" y="55"/>
                    </a:lnTo>
                    <a:lnTo>
                      <a:pt x="0" y="45"/>
                    </a:lnTo>
                    <a:lnTo>
                      <a:pt x="1" y="40"/>
                    </a:lnTo>
                    <a:lnTo>
                      <a:pt x="5" y="35"/>
                    </a:lnTo>
                    <a:lnTo>
                      <a:pt x="10" y="33"/>
                    </a:lnTo>
                    <a:lnTo>
                      <a:pt x="12" y="25"/>
                    </a:lnTo>
                    <a:lnTo>
                      <a:pt x="13" y="19"/>
                    </a:lnTo>
                    <a:lnTo>
                      <a:pt x="20" y="11"/>
                    </a:lnTo>
                    <a:lnTo>
                      <a:pt x="31" y="6"/>
                    </a:lnTo>
                    <a:lnTo>
                      <a:pt x="41" y="0"/>
                    </a:lnTo>
                    <a:lnTo>
                      <a:pt x="55" y="0"/>
                    </a:lnTo>
                    <a:lnTo>
                      <a:pt x="56" y="0"/>
                    </a:lnTo>
                    <a:lnTo>
                      <a:pt x="61" y="2"/>
                    </a:lnTo>
                    <a:lnTo>
                      <a:pt x="67" y="4"/>
                    </a:lnTo>
                    <a:lnTo>
                      <a:pt x="72" y="6"/>
                    </a:lnTo>
                    <a:lnTo>
                      <a:pt x="65" y="11"/>
                    </a:lnTo>
                    <a:lnTo>
                      <a:pt x="58" y="16"/>
                    </a:lnTo>
                    <a:lnTo>
                      <a:pt x="51" y="21"/>
                    </a:lnTo>
                    <a:lnTo>
                      <a:pt x="49" y="31"/>
                    </a:lnTo>
                    <a:lnTo>
                      <a:pt x="49" y="35"/>
                    </a:lnTo>
                    <a:lnTo>
                      <a:pt x="53" y="37"/>
                    </a:lnTo>
                    <a:lnTo>
                      <a:pt x="53" y="42"/>
                    </a:lnTo>
                    <a:lnTo>
                      <a:pt x="53" y="47"/>
                    </a:lnTo>
                    <a:lnTo>
                      <a:pt x="53" y="50"/>
                    </a:lnTo>
                    <a:lnTo>
                      <a:pt x="58" y="54"/>
                    </a:lnTo>
                    <a:lnTo>
                      <a:pt x="63" y="50"/>
                    </a:lnTo>
                    <a:lnTo>
                      <a:pt x="68" y="45"/>
                    </a:lnTo>
                    <a:lnTo>
                      <a:pt x="65" y="38"/>
                    </a:lnTo>
                    <a:lnTo>
                      <a:pt x="63" y="31"/>
                    </a:lnTo>
                    <a:lnTo>
                      <a:pt x="68" y="18"/>
                    </a:lnTo>
                    <a:lnTo>
                      <a:pt x="82" y="11"/>
                    </a:lnTo>
                    <a:lnTo>
                      <a:pt x="91" y="7"/>
                    </a:lnTo>
                    <a:lnTo>
                      <a:pt x="99" y="6"/>
                    </a:lnTo>
                    <a:lnTo>
                      <a:pt x="108" y="6"/>
                    </a:lnTo>
                    <a:lnTo>
                      <a:pt x="118" y="6"/>
                    </a:lnTo>
                    <a:lnTo>
                      <a:pt x="127" y="7"/>
                    </a:lnTo>
                    <a:lnTo>
                      <a:pt x="134" y="14"/>
                    </a:lnTo>
                    <a:lnTo>
                      <a:pt x="137" y="25"/>
                    </a:lnTo>
                    <a:lnTo>
                      <a:pt x="139" y="35"/>
                    </a:lnTo>
                    <a:lnTo>
                      <a:pt x="137" y="40"/>
                    </a:lnTo>
                    <a:lnTo>
                      <a:pt x="139" y="45"/>
                    </a:lnTo>
                    <a:lnTo>
                      <a:pt x="142" y="42"/>
                    </a:lnTo>
                    <a:lnTo>
                      <a:pt x="149" y="40"/>
                    </a:lnTo>
                    <a:lnTo>
                      <a:pt x="154" y="42"/>
                    </a:lnTo>
                    <a:lnTo>
                      <a:pt x="160" y="45"/>
                    </a:lnTo>
                    <a:lnTo>
                      <a:pt x="165" y="42"/>
                    </a:lnTo>
                    <a:lnTo>
                      <a:pt x="170" y="38"/>
                    </a:lnTo>
                    <a:lnTo>
                      <a:pt x="173" y="33"/>
                    </a:lnTo>
                    <a:lnTo>
                      <a:pt x="180" y="31"/>
                    </a:lnTo>
                    <a:lnTo>
                      <a:pt x="189" y="31"/>
                    </a:lnTo>
                    <a:lnTo>
                      <a:pt x="199" y="33"/>
                    </a:lnTo>
                    <a:lnTo>
                      <a:pt x="209" y="35"/>
                    </a:lnTo>
                    <a:lnTo>
                      <a:pt x="218" y="40"/>
                    </a:lnTo>
                    <a:lnTo>
                      <a:pt x="225" y="45"/>
                    </a:lnTo>
                    <a:lnTo>
                      <a:pt x="232" y="54"/>
                    </a:lnTo>
                    <a:lnTo>
                      <a:pt x="237" y="61"/>
                    </a:lnTo>
                    <a:lnTo>
                      <a:pt x="249" y="64"/>
                    </a:lnTo>
                    <a:lnTo>
                      <a:pt x="258" y="64"/>
                    </a:lnTo>
                    <a:lnTo>
                      <a:pt x="263" y="64"/>
                    </a:lnTo>
                    <a:lnTo>
                      <a:pt x="266" y="64"/>
                    </a:lnTo>
                    <a:lnTo>
                      <a:pt x="273" y="66"/>
                    </a:lnTo>
                    <a:lnTo>
                      <a:pt x="276" y="68"/>
                    </a:lnTo>
                    <a:lnTo>
                      <a:pt x="280" y="74"/>
                    </a:lnTo>
                    <a:lnTo>
                      <a:pt x="289" y="78"/>
                    </a:lnTo>
                    <a:lnTo>
                      <a:pt x="297" y="83"/>
                    </a:lnTo>
                    <a:lnTo>
                      <a:pt x="304" y="86"/>
                    </a:lnTo>
                    <a:lnTo>
                      <a:pt x="314" y="90"/>
                    </a:lnTo>
                    <a:lnTo>
                      <a:pt x="314" y="98"/>
                    </a:lnTo>
                    <a:lnTo>
                      <a:pt x="319" y="98"/>
                    </a:lnTo>
                    <a:lnTo>
                      <a:pt x="323" y="98"/>
                    </a:lnTo>
                    <a:lnTo>
                      <a:pt x="332" y="100"/>
                    </a:lnTo>
                    <a:lnTo>
                      <a:pt x="338" y="111"/>
                    </a:lnTo>
                    <a:lnTo>
                      <a:pt x="328" y="111"/>
                    </a:lnTo>
                    <a:lnTo>
                      <a:pt x="319" y="117"/>
                    </a:lnTo>
                    <a:lnTo>
                      <a:pt x="328" y="117"/>
                    </a:lnTo>
                    <a:lnTo>
                      <a:pt x="335" y="117"/>
                    </a:lnTo>
                    <a:lnTo>
                      <a:pt x="338" y="117"/>
                    </a:lnTo>
                    <a:lnTo>
                      <a:pt x="344" y="123"/>
                    </a:lnTo>
                    <a:lnTo>
                      <a:pt x="333" y="126"/>
                    </a:lnTo>
                    <a:lnTo>
                      <a:pt x="326" y="135"/>
                    </a:lnTo>
                    <a:lnTo>
                      <a:pt x="332" y="136"/>
                    </a:lnTo>
                    <a:lnTo>
                      <a:pt x="340" y="138"/>
                    </a:lnTo>
                    <a:lnTo>
                      <a:pt x="342" y="145"/>
                    </a:lnTo>
                    <a:lnTo>
                      <a:pt x="349" y="150"/>
                    </a:lnTo>
                    <a:lnTo>
                      <a:pt x="357" y="153"/>
                    </a:lnTo>
                    <a:lnTo>
                      <a:pt x="366" y="157"/>
                    </a:lnTo>
                    <a:lnTo>
                      <a:pt x="368" y="167"/>
                    </a:lnTo>
                    <a:lnTo>
                      <a:pt x="376" y="174"/>
                    </a:lnTo>
                    <a:lnTo>
                      <a:pt x="388" y="171"/>
                    </a:lnTo>
                    <a:lnTo>
                      <a:pt x="395" y="176"/>
                    </a:lnTo>
                    <a:lnTo>
                      <a:pt x="399" y="178"/>
                    </a:lnTo>
                    <a:lnTo>
                      <a:pt x="404" y="179"/>
                    </a:lnTo>
                    <a:lnTo>
                      <a:pt x="414" y="181"/>
                    </a:lnTo>
                    <a:lnTo>
                      <a:pt x="418" y="191"/>
                    </a:lnTo>
                    <a:lnTo>
                      <a:pt x="412" y="196"/>
                    </a:lnTo>
                    <a:lnTo>
                      <a:pt x="402" y="198"/>
                    </a:lnTo>
                    <a:lnTo>
                      <a:pt x="402" y="203"/>
                    </a:lnTo>
                    <a:lnTo>
                      <a:pt x="402" y="205"/>
                    </a:lnTo>
                    <a:lnTo>
                      <a:pt x="399" y="209"/>
                    </a:lnTo>
                    <a:lnTo>
                      <a:pt x="392" y="212"/>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981" name="Freeform 333"/>
              <p:cNvSpPr>
                <a:spLocks/>
              </p:cNvSpPr>
              <p:nvPr/>
            </p:nvSpPr>
            <p:spPr bwMode="auto">
              <a:xfrm>
                <a:off x="2516982" y="2320925"/>
                <a:ext cx="19050" cy="11112"/>
              </a:xfrm>
              <a:custGeom>
                <a:avLst/>
                <a:gdLst/>
                <a:ahLst/>
                <a:cxnLst>
                  <a:cxn ang="0">
                    <a:pos x="12" y="5"/>
                  </a:cxn>
                  <a:cxn ang="0">
                    <a:pos x="5" y="7"/>
                  </a:cxn>
                  <a:cxn ang="0">
                    <a:pos x="0" y="5"/>
                  </a:cxn>
                  <a:cxn ang="0">
                    <a:pos x="5" y="0"/>
                  </a:cxn>
                  <a:cxn ang="0">
                    <a:pos x="12" y="5"/>
                  </a:cxn>
                </a:cxnLst>
                <a:rect l="0" t="0" r="r" b="b"/>
                <a:pathLst>
                  <a:path w="12" h="7">
                    <a:moveTo>
                      <a:pt x="12" y="5"/>
                    </a:moveTo>
                    <a:lnTo>
                      <a:pt x="5" y="7"/>
                    </a:lnTo>
                    <a:lnTo>
                      <a:pt x="0" y="5"/>
                    </a:lnTo>
                    <a:lnTo>
                      <a:pt x="5" y="0"/>
                    </a:lnTo>
                    <a:lnTo>
                      <a:pt x="12" y="5"/>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982" name="Freeform 334"/>
              <p:cNvSpPr>
                <a:spLocks/>
              </p:cNvSpPr>
              <p:nvPr/>
            </p:nvSpPr>
            <p:spPr bwMode="auto">
              <a:xfrm>
                <a:off x="2382044" y="2230438"/>
                <a:ext cx="14288" cy="11112"/>
              </a:xfrm>
              <a:custGeom>
                <a:avLst/>
                <a:gdLst/>
                <a:ahLst/>
                <a:cxnLst>
                  <a:cxn ang="0">
                    <a:pos x="0" y="0"/>
                  </a:cxn>
                  <a:cxn ang="0">
                    <a:pos x="4" y="0"/>
                  </a:cxn>
                  <a:cxn ang="0">
                    <a:pos x="9" y="7"/>
                  </a:cxn>
                  <a:cxn ang="0">
                    <a:pos x="2" y="4"/>
                  </a:cxn>
                  <a:cxn ang="0">
                    <a:pos x="0" y="0"/>
                  </a:cxn>
                </a:cxnLst>
                <a:rect l="0" t="0" r="r" b="b"/>
                <a:pathLst>
                  <a:path w="9" h="7">
                    <a:moveTo>
                      <a:pt x="0" y="0"/>
                    </a:moveTo>
                    <a:lnTo>
                      <a:pt x="4" y="0"/>
                    </a:lnTo>
                    <a:lnTo>
                      <a:pt x="9" y="7"/>
                    </a:lnTo>
                    <a:lnTo>
                      <a:pt x="2" y="4"/>
                    </a:lnTo>
                    <a:lnTo>
                      <a:pt x="0" y="0"/>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983" name="Freeform 335"/>
              <p:cNvSpPr>
                <a:spLocks/>
              </p:cNvSpPr>
              <p:nvPr/>
            </p:nvSpPr>
            <p:spPr bwMode="auto">
              <a:xfrm>
                <a:off x="2204244" y="1428750"/>
                <a:ext cx="704850" cy="368300"/>
              </a:xfrm>
              <a:custGeom>
                <a:avLst/>
                <a:gdLst/>
                <a:ahLst/>
                <a:cxnLst>
                  <a:cxn ang="0">
                    <a:pos x="394" y="5"/>
                  </a:cxn>
                  <a:cxn ang="0">
                    <a:pos x="412" y="17"/>
                  </a:cxn>
                  <a:cxn ang="0">
                    <a:pos x="444" y="30"/>
                  </a:cxn>
                  <a:cxn ang="0">
                    <a:pos x="398" y="48"/>
                  </a:cxn>
                  <a:cxn ang="0">
                    <a:pos x="360" y="56"/>
                  </a:cxn>
                  <a:cxn ang="0">
                    <a:pos x="398" y="58"/>
                  </a:cxn>
                  <a:cxn ang="0">
                    <a:pos x="339" y="84"/>
                  </a:cxn>
                  <a:cxn ang="0">
                    <a:pos x="293" y="122"/>
                  </a:cxn>
                  <a:cxn ang="0">
                    <a:pos x="234" y="134"/>
                  </a:cxn>
                  <a:cxn ang="0">
                    <a:pos x="241" y="147"/>
                  </a:cxn>
                  <a:cxn ang="0">
                    <a:pos x="212" y="178"/>
                  </a:cxn>
                  <a:cxn ang="0">
                    <a:pos x="202" y="182"/>
                  </a:cxn>
                  <a:cxn ang="0">
                    <a:pos x="185" y="201"/>
                  </a:cxn>
                  <a:cxn ang="0">
                    <a:pos x="198" y="209"/>
                  </a:cxn>
                  <a:cxn ang="0">
                    <a:pos x="172" y="228"/>
                  </a:cxn>
                  <a:cxn ang="0">
                    <a:pos x="135" y="225"/>
                  </a:cxn>
                  <a:cxn ang="0">
                    <a:pos x="100" y="227"/>
                  </a:cxn>
                  <a:cxn ang="0">
                    <a:pos x="56" y="223"/>
                  </a:cxn>
                  <a:cxn ang="0">
                    <a:pos x="33" y="221"/>
                  </a:cxn>
                  <a:cxn ang="0">
                    <a:pos x="57" y="202"/>
                  </a:cxn>
                  <a:cxn ang="0">
                    <a:pos x="57" y="180"/>
                  </a:cxn>
                  <a:cxn ang="0">
                    <a:pos x="90" y="189"/>
                  </a:cxn>
                  <a:cxn ang="0">
                    <a:pos x="92" y="182"/>
                  </a:cxn>
                  <a:cxn ang="0">
                    <a:pos x="73" y="170"/>
                  </a:cxn>
                  <a:cxn ang="0">
                    <a:pos x="69" y="154"/>
                  </a:cxn>
                  <a:cxn ang="0">
                    <a:pos x="104" y="142"/>
                  </a:cxn>
                  <a:cxn ang="0">
                    <a:pos x="78" y="115"/>
                  </a:cxn>
                  <a:cxn ang="0">
                    <a:pos x="78" y="104"/>
                  </a:cxn>
                  <a:cxn ang="0">
                    <a:pos x="95" y="99"/>
                  </a:cxn>
                  <a:cxn ang="0">
                    <a:pos x="133" y="115"/>
                  </a:cxn>
                  <a:cxn ang="0">
                    <a:pos x="126" y="106"/>
                  </a:cxn>
                  <a:cxn ang="0">
                    <a:pos x="154" y="98"/>
                  </a:cxn>
                  <a:cxn ang="0">
                    <a:pos x="162" y="87"/>
                  </a:cxn>
                  <a:cxn ang="0">
                    <a:pos x="121" y="92"/>
                  </a:cxn>
                  <a:cxn ang="0">
                    <a:pos x="88" y="92"/>
                  </a:cxn>
                  <a:cxn ang="0">
                    <a:pos x="66" y="91"/>
                  </a:cxn>
                  <a:cxn ang="0">
                    <a:pos x="38" y="80"/>
                  </a:cxn>
                  <a:cxn ang="0">
                    <a:pos x="28" y="75"/>
                  </a:cxn>
                  <a:cxn ang="0">
                    <a:pos x="59" y="60"/>
                  </a:cxn>
                  <a:cxn ang="0">
                    <a:pos x="28" y="67"/>
                  </a:cxn>
                  <a:cxn ang="0">
                    <a:pos x="33" y="55"/>
                  </a:cxn>
                  <a:cxn ang="0">
                    <a:pos x="6" y="58"/>
                  </a:cxn>
                  <a:cxn ang="0">
                    <a:pos x="37" y="39"/>
                  </a:cxn>
                  <a:cxn ang="0">
                    <a:pos x="64" y="37"/>
                  </a:cxn>
                  <a:cxn ang="0">
                    <a:pos x="80" y="24"/>
                  </a:cxn>
                  <a:cxn ang="0">
                    <a:pos x="112" y="32"/>
                  </a:cxn>
                  <a:cxn ang="0">
                    <a:pos x="135" y="13"/>
                  </a:cxn>
                  <a:cxn ang="0">
                    <a:pos x="160" y="5"/>
                  </a:cxn>
                  <a:cxn ang="0">
                    <a:pos x="202" y="5"/>
                  </a:cxn>
                  <a:cxn ang="0">
                    <a:pos x="228" y="1"/>
                  </a:cxn>
                  <a:cxn ang="0">
                    <a:pos x="258" y="3"/>
                  </a:cxn>
                  <a:cxn ang="0">
                    <a:pos x="289" y="3"/>
                  </a:cxn>
                  <a:cxn ang="0">
                    <a:pos x="319" y="1"/>
                  </a:cxn>
                  <a:cxn ang="0">
                    <a:pos x="357" y="6"/>
                  </a:cxn>
                </a:cxnLst>
                <a:rect l="0" t="0" r="r" b="b"/>
                <a:pathLst>
                  <a:path w="444" h="232">
                    <a:moveTo>
                      <a:pt x="363" y="12"/>
                    </a:moveTo>
                    <a:lnTo>
                      <a:pt x="358" y="13"/>
                    </a:lnTo>
                    <a:lnTo>
                      <a:pt x="353" y="17"/>
                    </a:lnTo>
                    <a:lnTo>
                      <a:pt x="394" y="5"/>
                    </a:lnTo>
                    <a:lnTo>
                      <a:pt x="398" y="6"/>
                    </a:lnTo>
                    <a:lnTo>
                      <a:pt x="403" y="8"/>
                    </a:lnTo>
                    <a:lnTo>
                      <a:pt x="406" y="12"/>
                    </a:lnTo>
                    <a:lnTo>
                      <a:pt x="412" y="17"/>
                    </a:lnTo>
                    <a:lnTo>
                      <a:pt x="418" y="18"/>
                    </a:lnTo>
                    <a:lnTo>
                      <a:pt x="430" y="22"/>
                    </a:lnTo>
                    <a:lnTo>
                      <a:pt x="439" y="24"/>
                    </a:lnTo>
                    <a:lnTo>
                      <a:pt x="444" y="30"/>
                    </a:lnTo>
                    <a:lnTo>
                      <a:pt x="439" y="36"/>
                    </a:lnTo>
                    <a:lnTo>
                      <a:pt x="432" y="37"/>
                    </a:lnTo>
                    <a:lnTo>
                      <a:pt x="415" y="44"/>
                    </a:lnTo>
                    <a:lnTo>
                      <a:pt x="398" y="48"/>
                    </a:lnTo>
                    <a:lnTo>
                      <a:pt x="387" y="48"/>
                    </a:lnTo>
                    <a:lnTo>
                      <a:pt x="379" y="49"/>
                    </a:lnTo>
                    <a:lnTo>
                      <a:pt x="369" y="51"/>
                    </a:lnTo>
                    <a:lnTo>
                      <a:pt x="360" y="56"/>
                    </a:lnTo>
                    <a:lnTo>
                      <a:pt x="365" y="56"/>
                    </a:lnTo>
                    <a:lnTo>
                      <a:pt x="375" y="58"/>
                    </a:lnTo>
                    <a:lnTo>
                      <a:pt x="386" y="58"/>
                    </a:lnTo>
                    <a:lnTo>
                      <a:pt x="398" y="58"/>
                    </a:lnTo>
                    <a:lnTo>
                      <a:pt x="384" y="65"/>
                    </a:lnTo>
                    <a:lnTo>
                      <a:pt x="370" y="72"/>
                    </a:lnTo>
                    <a:lnTo>
                      <a:pt x="353" y="77"/>
                    </a:lnTo>
                    <a:lnTo>
                      <a:pt x="339" y="84"/>
                    </a:lnTo>
                    <a:lnTo>
                      <a:pt x="324" y="89"/>
                    </a:lnTo>
                    <a:lnTo>
                      <a:pt x="314" y="99"/>
                    </a:lnTo>
                    <a:lnTo>
                      <a:pt x="303" y="110"/>
                    </a:lnTo>
                    <a:lnTo>
                      <a:pt x="293" y="122"/>
                    </a:lnTo>
                    <a:lnTo>
                      <a:pt x="279" y="122"/>
                    </a:lnTo>
                    <a:lnTo>
                      <a:pt x="267" y="123"/>
                    </a:lnTo>
                    <a:lnTo>
                      <a:pt x="248" y="127"/>
                    </a:lnTo>
                    <a:lnTo>
                      <a:pt x="234" y="134"/>
                    </a:lnTo>
                    <a:lnTo>
                      <a:pt x="248" y="134"/>
                    </a:lnTo>
                    <a:lnTo>
                      <a:pt x="245" y="142"/>
                    </a:lnTo>
                    <a:lnTo>
                      <a:pt x="234" y="144"/>
                    </a:lnTo>
                    <a:lnTo>
                      <a:pt x="241" y="147"/>
                    </a:lnTo>
                    <a:lnTo>
                      <a:pt x="248" y="156"/>
                    </a:lnTo>
                    <a:lnTo>
                      <a:pt x="236" y="166"/>
                    </a:lnTo>
                    <a:lnTo>
                      <a:pt x="226" y="178"/>
                    </a:lnTo>
                    <a:lnTo>
                      <a:pt x="212" y="178"/>
                    </a:lnTo>
                    <a:lnTo>
                      <a:pt x="205" y="178"/>
                    </a:lnTo>
                    <a:lnTo>
                      <a:pt x="202" y="178"/>
                    </a:lnTo>
                    <a:lnTo>
                      <a:pt x="200" y="178"/>
                    </a:lnTo>
                    <a:lnTo>
                      <a:pt x="202" y="182"/>
                    </a:lnTo>
                    <a:lnTo>
                      <a:pt x="203" y="187"/>
                    </a:lnTo>
                    <a:lnTo>
                      <a:pt x="200" y="194"/>
                    </a:lnTo>
                    <a:lnTo>
                      <a:pt x="193" y="197"/>
                    </a:lnTo>
                    <a:lnTo>
                      <a:pt x="185" y="201"/>
                    </a:lnTo>
                    <a:lnTo>
                      <a:pt x="183" y="209"/>
                    </a:lnTo>
                    <a:lnTo>
                      <a:pt x="190" y="209"/>
                    </a:lnTo>
                    <a:lnTo>
                      <a:pt x="195" y="209"/>
                    </a:lnTo>
                    <a:lnTo>
                      <a:pt x="198" y="209"/>
                    </a:lnTo>
                    <a:lnTo>
                      <a:pt x="203" y="214"/>
                    </a:lnTo>
                    <a:lnTo>
                      <a:pt x="197" y="220"/>
                    </a:lnTo>
                    <a:lnTo>
                      <a:pt x="186" y="225"/>
                    </a:lnTo>
                    <a:lnTo>
                      <a:pt x="172" y="228"/>
                    </a:lnTo>
                    <a:lnTo>
                      <a:pt x="162" y="232"/>
                    </a:lnTo>
                    <a:lnTo>
                      <a:pt x="152" y="228"/>
                    </a:lnTo>
                    <a:lnTo>
                      <a:pt x="145" y="225"/>
                    </a:lnTo>
                    <a:lnTo>
                      <a:pt x="135" y="225"/>
                    </a:lnTo>
                    <a:lnTo>
                      <a:pt x="126" y="225"/>
                    </a:lnTo>
                    <a:lnTo>
                      <a:pt x="116" y="225"/>
                    </a:lnTo>
                    <a:lnTo>
                      <a:pt x="107" y="225"/>
                    </a:lnTo>
                    <a:lnTo>
                      <a:pt x="100" y="227"/>
                    </a:lnTo>
                    <a:lnTo>
                      <a:pt x="92" y="230"/>
                    </a:lnTo>
                    <a:lnTo>
                      <a:pt x="80" y="228"/>
                    </a:lnTo>
                    <a:lnTo>
                      <a:pt x="68" y="227"/>
                    </a:lnTo>
                    <a:lnTo>
                      <a:pt x="56" y="223"/>
                    </a:lnTo>
                    <a:lnTo>
                      <a:pt x="43" y="220"/>
                    </a:lnTo>
                    <a:lnTo>
                      <a:pt x="40" y="221"/>
                    </a:lnTo>
                    <a:lnTo>
                      <a:pt x="38" y="225"/>
                    </a:lnTo>
                    <a:lnTo>
                      <a:pt x="33" y="221"/>
                    </a:lnTo>
                    <a:lnTo>
                      <a:pt x="33" y="220"/>
                    </a:lnTo>
                    <a:lnTo>
                      <a:pt x="37" y="208"/>
                    </a:lnTo>
                    <a:lnTo>
                      <a:pt x="47" y="204"/>
                    </a:lnTo>
                    <a:lnTo>
                      <a:pt x="57" y="202"/>
                    </a:lnTo>
                    <a:lnTo>
                      <a:pt x="69" y="201"/>
                    </a:lnTo>
                    <a:lnTo>
                      <a:pt x="59" y="194"/>
                    </a:lnTo>
                    <a:lnTo>
                      <a:pt x="54" y="185"/>
                    </a:lnTo>
                    <a:lnTo>
                      <a:pt x="57" y="180"/>
                    </a:lnTo>
                    <a:lnTo>
                      <a:pt x="66" y="180"/>
                    </a:lnTo>
                    <a:lnTo>
                      <a:pt x="74" y="180"/>
                    </a:lnTo>
                    <a:lnTo>
                      <a:pt x="83" y="184"/>
                    </a:lnTo>
                    <a:lnTo>
                      <a:pt x="90" y="189"/>
                    </a:lnTo>
                    <a:lnTo>
                      <a:pt x="97" y="194"/>
                    </a:lnTo>
                    <a:lnTo>
                      <a:pt x="107" y="194"/>
                    </a:lnTo>
                    <a:lnTo>
                      <a:pt x="99" y="187"/>
                    </a:lnTo>
                    <a:lnTo>
                      <a:pt x="92" y="182"/>
                    </a:lnTo>
                    <a:lnTo>
                      <a:pt x="85" y="175"/>
                    </a:lnTo>
                    <a:lnTo>
                      <a:pt x="83" y="168"/>
                    </a:lnTo>
                    <a:lnTo>
                      <a:pt x="76" y="168"/>
                    </a:lnTo>
                    <a:lnTo>
                      <a:pt x="73" y="170"/>
                    </a:lnTo>
                    <a:lnTo>
                      <a:pt x="71" y="171"/>
                    </a:lnTo>
                    <a:lnTo>
                      <a:pt x="64" y="171"/>
                    </a:lnTo>
                    <a:lnTo>
                      <a:pt x="64" y="166"/>
                    </a:lnTo>
                    <a:lnTo>
                      <a:pt x="69" y="154"/>
                    </a:lnTo>
                    <a:lnTo>
                      <a:pt x="78" y="149"/>
                    </a:lnTo>
                    <a:lnTo>
                      <a:pt x="86" y="147"/>
                    </a:lnTo>
                    <a:lnTo>
                      <a:pt x="97" y="146"/>
                    </a:lnTo>
                    <a:lnTo>
                      <a:pt x="104" y="142"/>
                    </a:lnTo>
                    <a:lnTo>
                      <a:pt x="107" y="135"/>
                    </a:lnTo>
                    <a:lnTo>
                      <a:pt x="100" y="125"/>
                    </a:lnTo>
                    <a:lnTo>
                      <a:pt x="90" y="120"/>
                    </a:lnTo>
                    <a:lnTo>
                      <a:pt x="78" y="115"/>
                    </a:lnTo>
                    <a:lnTo>
                      <a:pt x="73" y="110"/>
                    </a:lnTo>
                    <a:lnTo>
                      <a:pt x="76" y="106"/>
                    </a:lnTo>
                    <a:lnTo>
                      <a:pt x="85" y="106"/>
                    </a:lnTo>
                    <a:lnTo>
                      <a:pt x="78" y="104"/>
                    </a:lnTo>
                    <a:lnTo>
                      <a:pt x="78" y="101"/>
                    </a:lnTo>
                    <a:lnTo>
                      <a:pt x="80" y="99"/>
                    </a:lnTo>
                    <a:lnTo>
                      <a:pt x="85" y="101"/>
                    </a:lnTo>
                    <a:lnTo>
                      <a:pt x="95" y="99"/>
                    </a:lnTo>
                    <a:lnTo>
                      <a:pt x="112" y="101"/>
                    </a:lnTo>
                    <a:lnTo>
                      <a:pt x="119" y="104"/>
                    </a:lnTo>
                    <a:lnTo>
                      <a:pt x="126" y="111"/>
                    </a:lnTo>
                    <a:lnTo>
                      <a:pt x="133" y="115"/>
                    </a:lnTo>
                    <a:lnTo>
                      <a:pt x="143" y="118"/>
                    </a:lnTo>
                    <a:lnTo>
                      <a:pt x="138" y="113"/>
                    </a:lnTo>
                    <a:lnTo>
                      <a:pt x="131" y="110"/>
                    </a:lnTo>
                    <a:lnTo>
                      <a:pt x="126" y="106"/>
                    </a:lnTo>
                    <a:lnTo>
                      <a:pt x="124" y="103"/>
                    </a:lnTo>
                    <a:lnTo>
                      <a:pt x="124" y="99"/>
                    </a:lnTo>
                    <a:lnTo>
                      <a:pt x="128" y="98"/>
                    </a:lnTo>
                    <a:lnTo>
                      <a:pt x="154" y="98"/>
                    </a:lnTo>
                    <a:lnTo>
                      <a:pt x="166" y="91"/>
                    </a:lnTo>
                    <a:lnTo>
                      <a:pt x="178" y="84"/>
                    </a:lnTo>
                    <a:lnTo>
                      <a:pt x="171" y="84"/>
                    </a:lnTo>
                    <a:lnTo>
                      <a:pt x="162" y="87"/>
                    </a:lnTo>
                    <a:lnTo>
                      <a:pt x="154" y="92"/>
                    </a:lnTo>
                    <a:lnTo>
                      <a:pt x="142" y="94"/>
                    </a:lnTo>
                    <a:lnTo>
                      <a:pt x="131" y="96"/>
                    </a:lnTo>
                    <a:lnTo>
                      <a:pt x="121" y="92"/>
                    </a:lnTo>
                    <a:lnTo>
                      <a:pt x="114" y="91"/>
                    </a:lnTo>
                    <a:lnTo>
                      <a:pt x="109" y="92"/>
                    </a:lnTo>
                    <a:lnTo>
                      <a:pt x="104" y="96"/>
                    </a:lnTo>
                    <a:lnTo>
                      <a:pt x="88" y="92"/>
                    </a:lnTo>
                    <a:lnTo>
                      <a:pt x="83" y="86"/>
                    </a:lnTo>
                    <a:lnTo>
                      <a:pt x="78" y="86"/>
                    </a:lnTo>
                    <a:lnTo>
                      <a:pt x="71" y="89"/>
                    </a:lnTo>
                    <a:lnTo>
                      <a:pt x="66" y="91"/>
                    </a:lnTo>
                    <a:lnTo>
                      <a:pt x="57" y="89"/>
                    </a:lnTo>
                    <a:lnTo>
                      <a:pt x="49" y="87"/>
                    </a:lnTo>
                    <a:lnTo>
                      <a:pt x="42" y="84"/>
                    </a:lnTo>
                    <a:lnTo>
                      <a:pt x="38" y="80"/>
                    </a:lnTo>
                    <a:lnTo>
                      <a:pt x="43" y="77"/>
                    </a:lnTo>
                    <a:lnTo>
                      <a:pt x="52" y="75"/>
                    </a:lnTo>
                    <a:lnTo>
                      <a:pt x="37" y="75"/>
                    </a:lnTo>
                    <a:lnTo>
                      <a:pt x="28" y="75"/>
                    </a:lnTo>
                    <a:lnTo>
                      <a:pt x="31" y="67"/>
                    </a:lnTo>
                    <a:lnTo>
                      <a:pt x="40" y="63"/>
                    </a:lnTo>
                    <a:lnTo>
                      <a:pt x="49" y="61"/>
                    </a:lnTo>
                    <a:lnTo>
                      <a:pt x="59" y="60"/>
                    </a:lnTo>
                    <a:lnTo>
                      <a:pt x="54" y="58"/>
                    </a:lnTo>
                    <a:lnTo>
                      <a:pt x="49" y="58"/>
                    </a:lnTo>
                    <a:lnTo>
                      <a:pt x="38" y="61"/>
                    </a:lnTo>
                    <a:lnTo>
                      <a:pt x="28" y="67"/>
                    </a:lnTo>
                    <a:lnTo>
                      <a:pt x="23" y="65"/>
                    </a:lnTo>
                    <a:lnTo>
                      <a:pt x="19" y="63"/>
                    </a:lnTo>
                    <a:lnTo>
                      <a:pt x="26" y="56"/>
                    </a:lnTo>
                    <a:lnTo>
                      <a:pt x="33" y="55"/>
                    </a:lnTo>
                    <a:lnTo>
                      <a:pt x="19" y="55"/>
                    </a:lnTo>
                    <a:lnTo>
                      <a:pt x="14" y="56"/>
                    </a:lnTo>
                    <a:lnTo>
                      <a:pt x="11" y="58"/>
                    </a:lnTo>
                    <a:lnTo>
                      <a:pt x="6" y="58"/>
                    </a:lnTo>
                    <a:lnTo>
                      <a:pt x="0" y="58"/>
                    </a:lnTo>
                    <a:lnTo>
                      <a:pt x="6" y="48"/>
                    </a:lnTo>
                    <a:lnTo>
                      <a:pt x="19" y="43"/>
                    </a:lnTo>
                    <a:lnTo>
                      <a:pt x="37" y="39"/>
                    </a:lnTo>
                    <a:lnTo>
                      <a:pt x="50" y="39"/>
                    </a:lnTo>
                    <a:lnTo>
                      <a:pt x="57" y="39"/>
                    </a:lnTo>
                    <a:lnTo>
                      <a:pt x="62" y="39"/>
                    </a:lnTo>
                    <a:lnTo>
                      <a:pt x="64" y="37"/>
                    </a:lnTo>
                    <a:lnTo>
                      <a:pt x="66" y="36"/>
                    </a:lnTo>
                    <a:lnTo>
                      <a:pt x="73" y="32"/>
                    </a:lnTo>
                    <a:lnTo>
                      <a:pt x="78" y="29"/>
                    </a:lnTo>
                    <a:lnTo>
                      <a:pt x="80" y="24"/>
                    </a:lnTo>
                    <a:lnTo>
                      <a:pt x="86" y="24"/>
                    </a:lnTo>
                    <a:lnTo>
                      <a:pt x="93" y="24"/>
                    </a:lnTo>
                    <a:lnTo>
                      <a:pt x="104" y="29"/>
                    </a:lnTo>
                    <a:lnTo>
                      <a:pt x="112" y="32"/>
                    </a:lnTo>
                    <a:lnTo>
                      <a:pt x="121" y="36"/>
                    </a:lnTo>
                    <a:lnTo>
                      <a:pt x="123" y="25"/>
                    </a:lnTo>
                    <a:lnTo>
                      <a:pt x="128" y="18"/>
                    </a:lnTo>
                    <a:lnTo>
                      <a:pt x="135" y="13"/>
                    </a:lnTo>
                    <a:lnTo>
                      <a:pt x="145" y="13"/>
                    </a:lnTo>
                    <a:lnTo>
                      <a:pt x="150" y="13"/>
                    </a:lnTo>
                    <a:lnTo>
                      <a:pt x="155" y="12"/>
                    </a:lnTo>
                    <a:lnTo>
                      <a:pt x="160" y="5"/>
                    </a:lnTo>
                    <a:lnTo>
                      <a:pt x="167" y="5"/>
                    </a:lnTo>
                    <a:lnTo>
                      <a:pt x="183" y="5"/>
                    </a:lnTo>
                    <a:lnTo>
                      <a:pt x="197" y="5"/>
                    </a:lnTo>
                    <a:lnTo>
                      <a:pt x="202" y="5"/>
                    </a:lnTo>
                    <a:lnTo>
                      <a:pt x="209" y="5"/>
                    </a:lnTo>
                    <a:lnTo>
                      <a:pt x="215" y="5"/>
                    </a:lnTo>
                    <a:lnTo>
                      <a:pt x="226" y="5"/>
                    </a:lnTo>
                    <a:lnTo>
                      <a:pt x="228" y="1"/>
                    </a:lnTo>
                    <a:lnTo>
                      <a:pt x="233" y="1"/>
                    </a:lnTo>
                    <a:lnTo>
                      <a:pt x="241" y="5"/>
                    </a:lnTo>
                    <a:lnTo>
                      <a:pt x="252" y="8"/>
                    </a:lnTo>
                    <a:lnTo>
                      <a:pt x="258" y="3"/>
                    </a:lnTo>
                    <a:lnTo>
                      <a:pt x="267" y="0"/>
                    </a:lnTo>
                    <a:lnTo>
                      <a:pt x="274" y="1"/>
                    </a:lnTo>
                    <a:lnTo>
                      <a:pt x="283" y="3"/>
                    </a:lnTo>
                    <a:lnTo>
                      <a:pt x="289" y="3"/>
                    </a:lnTo>
                    <a:lnTo>
                      <a:pt x="296" y="3"/>
                    </a:lnTo>
                    <a:lnTo>
                      <a:pt x="300" y="1"/>
                    </a:lnTo>
                    <a:lnTo>
                      <a:pt x="308" y="1"/>
                    </a:lnTo>
                    <a:lnTo>
                      <a:pt x="319" y="1"/>
                    </a:lnTo>
                    <a:lnTo>
                      <a:pt x="329" y="3"/>
                    </a:lnTo>
                    <a:lnTo>
                      <a:pt x="339" y="3"/>
                    </a:lnTo>
                    <a:lnTo>
                      <a:pt x="350" y="5"/>
                    </a:lnTo>
                    <a:lnTo>
                      <a:pt x="357" y="6"/>
                    </a:lnTo>
                    <a:lnTo>
                      <a:pt x="363" y="12"/>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984" name="Freeform 336"/>
              <p:cNvSpPr>
                <a:spLocks/>
              </p:cNvSpPr>
              <p:nvPr/>
            </p:nvSpPr>
            <p:spPr bwMode="auto">
              <a:xfrm>
                <a:off x="2647157" y="1392238"/>
                <a:ext cx="1381125" cy="1047750"/>
              </a:xfrm>
              <a:custGeom>
                <a:avLst/>
                <a:gdLst/>
                <a:ahLst/>
                <a:cxnLst>
                  <a:cxn ang="0">
                    <a:pos x="322" y="427"/>
                  </a:cxn>
                  <a:cxn ang="0">
                    <a:pos x="291" y="409"/>
                  </a:cxn>
                  <a:cxn ang="0">
                    <a:pos x="275" y="377"/>
                  </a:cxn>
                  <a:cxn ang="0">
                    <a:pos x="255" y="348"/>
                  </a:cxn>
                  <a:cxn ang="0">
                    <a:pos x="193" y="265"/>
                  </a:cxn>
                  <a:cxn ang="0">
                    <a:pos x="108" y="258"/>
                  </a:cxn>
                  <a:cxn ang="0">
                    <a:pos x="86" y="262"/>
                  </a:cxn>
                  <a:cxn ang="0">
                    <a:pos x="59" y="241"/>
                  </a:cxn>
                  <a:cxn ang="0">
                    <a:pos x="43" y="222"/>
                  </a:cxn>
                  <a:cxn ang="0">
                    <a:pos x="74" y="207"/>
                  </a:cxn>
                  <a:cxn ang="0">
                    <a:pos x="7" y="194"/>
                  </a:cxn>
                  <a:cxn ang="0">
                    <a:pos x="53" y="165"/>
                  </a:cxn>
                  <a:cxn ang="0">
                    <a:pos x="100" y="133"/>
                  </a:cxn>
                  <a:cxn ang="0">
                    <a:pos x="110" y="103"/>
                  </a:cxn>
                  <a:cxn ang="0">
                    <a:pos x="157" y="71"/>
                  </a:cxn>
                  <a:cxn ang="0">
                    <a:pos x="232" y="52"/>
                  </a:cxn>
                  <a:cxn ang="0">
                    <a:pos x="270" y="59"/>
                  </a:cxn>
                  <a:cxn ang="0">
                    <a:pos x="305" y="55"/>
                  </a:cxn>
                  <a:cxn ang="0">
                    <a:pos x="361" y="60"/>
                  </a:cxn>
                  <a:cxn ang="0">
                    <a:pos x="363" y="35"/>
                  </a:cxn>
                  <a:cxn ang="0">
                    <a:pos x="396" y="17"/>
                  </a:cxn>
                  <a:cxn ang="0">
                    <a:pos x="470" y="14"/>
                  </a:cxn>
                  <a:cxn ang="0">
                    <a:pos x="549" y="0"/>
                  </a:cxn>
                  <a:cxn ang="0">
                    <a:pos x="614" y="0"/>
                  </a:cxn>
                  <a:cxn ang="0">
                    <a:pos x="700" y="29"/>
                  </a:cxn>
                  <a:cxn ang="0">
                    <a:pos x="683" y="55"/>
                  </a:cxn>
                  <a:cxn ang="0">
                    <a:pos x="655" y="59"/>
                  </a:cxn>
                  <a:cxn ang="0">
                    <a:pos x="666" y="81"/>
                  </a:cxn>
                  <a:cxn ang="0">
                    <a:pos x="710" y="95"/>
                  </a:cxn>
                  <a:cxn ang="0">
                    <a:pos x="750" y="74"/>
                  </a:cxn>
                  <a:cxn ang="0">
                    <a:pos x="805" y="66"/>
                  </a:cxn>
                  <a:cxn ang="0">
                    <a:pos x="870" y="76"/>
                  </a:cxn>
                  <a:cxn ang="0">
                    <a:pos x="812" y="109"/>
                  </a:cxn>
                  <a:cxn ang="0">
                    <a:pos x="795" y="131"/>
                  </a:cxn>
                  <a:cxn ang="0">
                    <a:pos x="747" y="182"/>
                  </a:cxn>
                  <a:cxn ang="0">
                    <a:pos x="769" y="207"/>
                  </a:cxn>
                  <a:cxn ang="0">
                    <a:pos x="764" y="232"/>
                  </a:cxn>
                  <a:cxn ang="0">
                    <a:pos x="769" y="270"/>
                  </a:cxn>
                  <a:cxn ang="0">
                    <a:pos x="767" y="296"/>
                  </a:cxn>
                  <a:cxn ang="0">
                    <a:pos x="741" y="330"/>
                  </a:cxn>
                  <a:cxn ang="0">
                    <a:pos x="721" y="337"/>
                  </a:cxn>
                  <a:cxn ang="0">
                    <a:pos x="700" y="348"/>
                  </a:cxn>
                  <a:cxn ang="0">
                    <a:pos x="735" y="385"/>
                  </a:cxn>
                  <a:cxn ang="0">
                    <a:pos x="698" y="389"/>
                  </a:cxn>
                  <a:cxn ang="0">
                    <a:pos x="674" y="404"/>
                  </a:cxn>
                  <a:cxn ang="0">
                    <a:pos x="724" y="420"/>
                  </a:cxn>
                  <a:cxn ang="0">
                    <a:pos x="673" y="456"/>
                  </a:cxn>
                  <a:cxn ang="0">
                    <a:pos x="587" y="476"/>
                  </a:cxn>
                  <a:cxn ang="0">
                    <a:pos x="518" y="526"/>
                  </a:cxn>
                  <a:cxn ang="0">
                    <a:pos x="464" y="542"/>
                  </a:cxn>
                  <a:cxn ang="0">
                    <a:pos x="464" y="575"/>
                  </a:cxn>
                  <a:cxn ang="0">
                    <a:pos x="434" y="635"/>
                  </a:cxn>
                  <a:cxn ang="0">
                    <a:pos x="406" y="659"/>
                  </a:cxn>
                  <a:cxn ang="0">
                    <a:pos x="353" y="633"/>
                  </a:cxn>
                  <a:cxn ang="0">
                    <a:pos x="310" y="573"/>
                  </a:cxn>
                  <a:cxn ang="0">
                    <a:pos x="289" y="537"/>
                  </a:cxn>
                  <a:cxn ang="0">
                    <a:pos x="272" y="504"/>
                  </a:cxn>
                </a:cxnLst>
                <a:rect l="0" t="0" r="r" b="b"/>
                <a:pathLst>
                  <a:path w="870" h="660">
                    <a:moveTo>
                      <a:pt x="292" y="463"/>
                    </a:moveTo>
                    <a:lnTo>
                      <a:pt x="299" y="459"/>
                    </a:lnTo>
                    <a:lnTo>
                      <a:pt x="306" y="463"/>
                    </a:lnTo>
                    <a:lnTo>
                      <a:pt x="308" y="451"/>
                    </a:lnTo>
                    <a:lnTo>
                      <a:pt x="313" y="444"/>
                    </a:lnTo>
                    <a:lnTo>
                      <a:pt x="317" y="435"/>
                    </a:lnTo>
                    <a:lnTo>
                      <a:pt x="322" y="427"/>
                    </a:lnTo>
                    <a:lnTo>
                      <a:pt x="306" y="421"/>
                    </a:lnTo>
                    <a:lnTo>
                      <a:pt x="289" y="418"/>
                    </a:lnTo>
                    <a:lnTo>
                      <a:pt x="274" y="413"/>
                    </a:lnTo>
                    <a:lnTo>
                      <a:pt x="267" y="406"/>
                    </a:lnTo>
                    <a:lnTo>
                      <a:pt x="272" y="404"/>
                    </a:lnTo>
                    <a:lnTo>
                      <a:pt x="277" y="406"/>
                    </a:lnTo>
                    <a:lnTo>
                      <a:pt x="291" y="409"/>
                    </a:lnTo>
                    <a:lnTo>
                      <a:pt x="306" y="413"/>
                    </a:lnTo>
                    <a:lnTo>
                      <a:pt x="310" y="409"/>
                    </a:lnTo>
                    <a:lnTo>
                      <a:pt x="311" y="406"/>
                    </a:lnTo>
                    <a:lnTo>
                      <a:pt x="299" y="397"/>
                    </a:lnTo>
                    <a:lnTo>
                      <a:pt x="292" y="389"/>
                    </a:lnTo>
                    <a:lnTo>
                      <a:pt x="286" y="380"/>
                    </a:lnTo>
                    <a:lnTo>
                      <a:pt x="275" y="377"/>
                    </a:lnTo>
                    <a:lnTo>
                      <a:pt x="268" y="380"/>
                    </a:lnTo>
                    <a:lnTo>
                      <a:pt x="262" y="385"/>
                    </a:lnTo>
                    <a:lnTo>
                      <a:pt x="251" y="384"/>
                    </a:lnTo>
                    <a:lnTo>
                      <a:pt x="248" y="377"/>
                    </a:lnTo>
                    <a:lnTo>
                      <a:pt x="253" y="365"/>
                    </a:lnTo>
                    <a:lnTo>
                      <a:pt x="260" y="354"/>
                    </a:lnTo>
                    <a:lnTo>
                      <a:pt x="255" y="348"/>
                    </a:lnTo>
                    <a:lnTo>
                      <a:pt x="248" y="346"/>
                    </a:lnTo>
                    <a:lnTo>
                      <a:pt x="248" y="339"/>
                    </a:lnTo>
                    <a:lnTo>
                      <a:pt x="239" y="322"/>
                    </a:lnTo>
                    <a:lnTo>
                      <a:pt x="231" y="305"/>
                    </a:lnTo>
                    <a:lnTo>
                      <a:pt x="220" y="289"/>
                    </a:lnTo>
                    <a:lnTo>
                      <a:pt x="210" y="277"/>
                    </a:lnTo>
                    <a:lnTo>
                      <a:pt x="193" y="265"/>
                    </a:lnTo>
                    <a:lnTo>
                      <a:pt x="177" y="258"/>
                    </a:lnTo>
                    <a:lnTo>
                      <a:pt x="160" y="251"/>
                    </a:lnTo>
                    <a:lnTo>
                      <a:pt x="141" y="251"/>
                    </a:lnTo>
                    <a:lnTo>
                      <a:pt x="131" y="251"/>
                    </a:lnTo>
                    <a:lnTo>
                      <a:pt x="126" y="251"/>
                    </a:lnTo>
                    <a:lnTo>
                      <a:pt x="117" y="255"/>
                    </a:lnTo>
                    <a:lnTo>
                      <a:pt x="108" y="258"/>
                    </a:lnTo>
                    <a:lnTo>
                      <a:pt x="102" y="255"/>
                    </a:lnTo>
                    <a:lnTo>
                      <a:pt x="95" y="253"/>
                    </a:lnTo>
                    <a:lnTo>
                      <a:pt x="86" y="253"/>
                    </a:lnTo>
                    <a:lnTo>
                      <a:pt x="84" y="256"/>
                    </a:lnTo>
                    <a:lnTo>
                      <a:pt x="86" y="258"/>
                    </a:lnTo>
                    <a:lnTo>
                      <a:pt x="90" y="260"/>
                    </a:lnTo>
                    <a:lnTo>
                      <a:pt x="86" y="262"/>
                    </a:lnTo>
                    <a:lnTo>
                      <a:pt x="83" y="262"/>
                    </a:lnTo>
                    <a:lnTo>
                      <a:pt x="72" y="260"/>
                    </a:lnTo>
                    <a:lnTo>
                      <a:pt x="64" y="258"/>
                    </a:lnTo>
                    <a:lnTo>
                      <a:pt x="53" y="253"/>
                    </a:lnTo>
                    <a:lnTo>
                      <a:pt x="50" y="250"/>
                    </a:lnTo>
                    <a:lnTo>
                      <a:pt x="53" y="244"/>
                    </a:lnTo>
                    <a:lnTo>
                      <a:pt x="59" y="241"/>
                    </a:lnTo>
                    <a:lnTo>
                      <a:pt x="48" y="234"/>
                    </a:lnTo>
                    <a:lnTo>
                      <a:pt x="40" y="232"/>
                    </a:lnTo>
                    <a:lnTo>
                      <a:pt x="29" y="232"/>
                    </a:lnTo>
                    <a:lnTo>
                      <a:pt x="21" y="232"/>
                    </a:lnTo>
                    <a:lnTo>
                      <a:pt x="28" y="224"/>
                    </a:lnTo>
                    <a:lnTo>
                      <a:pt x="36" y="222"/>
                    </a:lnTo>
                    <a:lnTo>
                      <a:pt x="43" y="222"/>
                    </a:lnTo>
                    <a:lnTo>
                      <a:pt x="50" y="222"/>
                    </a:lnTo>
                    <a:lnTo>
                      <a:pt x="53" y="220"/>
                    </a:lnTo>
                    <a:lnTo>
                      <a:pt x="59" y="219"/>
                    </a:lnTo>
                    <a:lnTo>
                      <a:pt x="88" y="219"/>
                    </a:lnTo>
                    <a:lnTo>
                      <a:pt x="91" y="212"/>
                    </a:lnTo>
                    <a:lnTo>
                      <a:pt x="95" y="207"/>
                    </a:lnTo>
                    <a:lnTo>
                      <a:pt x="74" y="207"/>
                    </a:lnTo>
                    <a:lnTo>
                      <a:pt x="71" y="210"/>
                    </a:lnTo>
                    <a:lnTo>
                      <a:pt x="69" y="212"/>
                    </a:lnTo>
                    <a:lnTo>
                      <a:pt x="59" y="212"/>
                    </a:lnTo>
                    <a:lnTo>
                      <a:pt x="50" y="212"/>
                    </a:lnTo>
                    <a:lnTo>
                      <a:pt x="40" y="208"/>
                    </a:lnTo>
                    <a:lnTo>
                      <a:pt x="24" y="203"/>
                    </a:lnTo>
                    <a:lnTo>
                      <a:pt x="7" y="194"/>
                    </a:lnTo>
                    <a:lnTo>
                      <a:pt x="0" y="189"/>
                    </a:lnTo>
                    <a:lnTo>
                      <a:pt x="2" y="181"/>
                    </a:lnTo>
                    <a:lnTo>
                      <a:pt x="9" y="177"/>
                    </a:lnTo>
                    <a:lnTo>
                      <a:pt x="19" y="177"/>
                    </a:lnTo>
                    <a:lnTo>
                      <a:pt x="29" y="177"/>
                    </a:lnTo>
                    <a:lnTo>
                      <a:pt x="40" y="170"/>
                    </a:lnTo>
                    <a:lnTo>
                      <a:pt x="53" y="165"/>
                    </a:lnTo>
                    <a:lnTo>
                      <a:pt x="64" y="162"/>
                    </a:lnTo>
                    <a:lnTo>
                      <a:pt x="74" y="164"/>
                    </a:lnTo>
                    <a:lnTo>
                      <a:pt x="84" y="162"/>
                    </a:lnTo>
                    <a:lnTo>
                      <a:pt x="96" y="162"/>
                    </a:lnTo>
                    <a:lnTo>
                      <a:pt x="105" y="150"/>
                    </a:lnTo>
                    <a:lnTo>
                      <a:pt x="110" y="134"/>
                    </a:lnTo>
                    <a:lnTo>
                      <a:pt x="100" y="133"/>
                    </a:lnTo>
                    <a:lnTo>
                      <a:pt x="88" y="131"/>
                    </a:lnTo>
                    <a:lnTo>
                      <a:pt x="76" y="129"/>
                    </a:lnTo>
                    <a:lnTo>
                      <a:pt x="72" y="124"/>
                    </a:lnTo>
                    <a:lnTo>
                      <a:pt x="76" y="117"/>
                    </a:lnTo>
                    <a:lnTo>
                      <a:pt x="83" y="117"/>
                    </a:lnTo>
                    <a:lnTo>
                      <a:pt x="95" y="110"/>
                    </a:lnTo>
                    <a:lnTo>
                      <a:pt x="110" y="103"/>
                    </a:lnTo>
                    <a:lnTo>
                      <a:pt x="122" y="95"/>
                    </a:lnTo>
                    <a:lnTo>
                      <a:pt x="133" y="88"/>
                    </a:lnTo>
                    <a:lnTo>
                      <a:pt x="138" y="91"/>
                    </a:lnTo>
                    <a:lnTo>
                      <a:pt x="146" y="93"/>
                    </a:lnTo>
                    <a:lnTo>
                      <a:pt x="153" y="88"/>
                    </a:lnTo>
                    <a:lnTo>
                      <a:pt x="155" y="79"/>
                    </a:lnTo>
                    <a:lnTo>
                      <a:pt x="157" y="71"/>
                    </a:lnTo>
                    <a:lnTo>
                      <a:pt x="165" y="67"/>
                    </a:lnTo>
                    <a:lnTo>
                      <a:pt x="177" y="64"/>
                    </a:lnTo>
                    <a:lnTo>
                      <a:pt x="189" y="62"/>
                    </a:lnTo>
                    <a:lnTo>
                      <a:pt x="200" y="60"/>
                    </a:lnTo>
                    <a:lnTo>
                      <a:pt x="213" y="60"/>
                    </a:lnTo>
                    <a:lnTo>
                      <a:pt x="222" y="55"/>
                    </a:lnTo>
                    <a:lnTo>
                      <a:pt x="232" y="52"/>
                    </a:lnTo>
                    <a:lnTo>
                      <a:pt x="241" y="48"/>
                    </a:lnTo>
                    <a:lnTo>
                      <a:pt x="251" y="48"/>
                    </a:lnTo>
                    <a:lnTo>
                      <a:pt x="256" y="50"/>
                    </a:lnTo>
                    <a:lnTo>
                      <a:pt x="262" y="55"/>
                    </a:lnTo>
                    <a:lnTo>
                      <a:pt x="265" y="60"/>
                    </a:lnTo>
                    <a:lnTo>
                      <a:pt x="272" y="64"/>
                    </a:lnTo>
                    <a:lnTo>
                      <a:pt x="270" y="59"/>
                    </a:lnTo>
                    <a:lnTo>
                      <a:pt x="270" y="53"/>
                    </a:lnTo>
                    <a:lnTo>
                      <a:pt x="275" y="48"/>
                    </a:lnTo>
                    <a:lnTo>
                      <a:pt x="284" y="55"/>
                    </a:lnTo>
                    <a:lnTo>
                      <a:pt x="299" y="60"/>
                    </a:lnTo>
                    <a:lnTo>
                      <a:pt x="303" y="60"/>
                    </a:lnTo>
                    <a:lnTo>
                      <a:pt x="306" y="60"/>
                    </a:lnTo>
                    <a:lnTo>
                      <a:pt x="305" y="55"/>
                    </a:lnTo>
                    <a:lnTo>
                      <a:pt x="303" y="50"/>
                    </a:lnTo>
                    <a:lnTo>
                      <a:pt x="306" y="43"/>
                    </a:lnTo>
                    <a:lnTo>
                      <a:pt x="315" y="43"/>
                    </a:lnTo>
                    <a:lnTo>
                      <a:pt x="329" y="43"/>
                    </a:lnTo>
                    <a:lnTo>
                      <a:pt x="341" y="48"/>
                    </a:lnTo>
                    <a:lnTo>
                      <a:pt x="351" y="53"/>
                    </a:lnTo>
                    <a:lnTo>
                      <a:pt x="361" y="60"/>
                    </a:lnTo>
                    <a:lnTo>
                      <a:pt x="384" y="60"/>
                    </a:lnTo>
                    <a:lnTo>
                      <a:pt x="373" y="55"/>
                    </a:lnTo>
                    <a:lnTo>
                      <a:pt x="365" y="52"/>
                    </a:lnTo>
                    <a:lnTo>
                      <a:pt x="356" y="45"/>
                    </a:lnTo>
                    <a:lnTo>
                      <a:pt x="354" y="40"/>
                    </a:lnTo>
                    <a:lnTo>
                      <a:pt x="356" y="35"/>
                    </a:lnTo>
                    <a:lnTo>
                      <a:pt x="363" y="35"/>
                    </a:lnTo>
                    <a:lnTo>
                      <a:pt x="370" y="35"/>
                    </a:lnTo>
                    <a:lnTo>
                      <a:pt x="375" y="35"/>
                    </a:lnTo>
                    <a:lnTo>
                      <a:pt x="370" y="31"/>
                    </a:lnTo>
                    <a:lnTo>
                      <a:pt x="365" y="28"/>
                    </a:lnTo>
                    <a:lnTo>
                      <a:pt x="375" y="23"/>
                    </a:lnTo>
                    <a:lnTo>
                      <a:pt x="385" y="19"/>
                    </a:lnTo>
                    <a:lnTo>
                      <a:pt x="396" y="17"/>
                    </a:lnTo>
                    <a:lnTo>
                      <a:pt x="408" y="17"/>
                    </a:lnTo>
                    <a:lnTo>
                      <a:pt x="423" y="16"/>
                    </a:lnTo>
                    <a:lnTo>
                      <a:pt x="440" y="21"/>
                    </a:lnTo>
                    <a:lnTo>
                      <a:pt x="451" y="21"/>
                    </a:lnTo>
                    <a:lnTo>
                      <a:pt x="451" y="14"/>
                    </a:lnTo>
                    <a:lnTo>
                      <a:pt x="459" y="14"/>
                    </a:lnTo>
                    <a:lnTo>
                      <a:pt x="470" y="14"/>
                    </a:lnTo>
                    <a:lnTo>
                      <a:pt x="487" y="11"/>
                    </a:lnTo>
                    <a:lnTo>
                      <a:pt x="504" y="7"/>
                    </a:lnTo>
                    <a:lnTo>
                      <a:pt x="511" y="4"/>
                    </a:lnTo>
                    <a:lnTo>
                      <a:pt x="521" y="2"/>
                    </a:lnTo>
                    <a:lnTo>
                      <a:pt x="530" y="0"/>
                    </a:lnTo>
                    <a:lnTo>
                      <a:pt x="540" y="0"/>
                    </a:lnTo>
                    <a:lnTo>
                      <a:pt x="549" y="0"/>
                    </a:lnTo>
                    <a:lnTo>
                      <a:pt x="559" y="0"/>
                    </a:lnTo>
                    <a:lnTo>
                      <a:pt x="568" y="0"/>
                    </a:lnTo>
                    <a:lnTo>
                      <a:pt x="578" y="0"/>
                    </a:lnTo>
                    <a:lnTo>
                      <a:pt x="585" y="0"/>
                    </a:lnTo>
                    <a:lnTo>
                      <a:pt x="595" y="0"/>
                    </a:lnTo>
                    <a:lnTo>
                      <a:pt x="604" y="0"/>
                    </a:lnTo>
                    <a:lnTo>
                      <a:pt x="614" y="0"/>
                    </a:lnTo>
                    <a:lnTo>
                      <a:pt x="623" y="0"/>
                    </a:lnTo>
                    <a:lnTo>
                      <a:pt x="633" y="2"/>
                    </a:lnTo>
                    <a:lnTo>
                      <a:pt x="643" y="5"/>
                    </a:lnTo>
                    <a:lnTo>
                      <a:pt x="654" y="11"/>
                    </a:lnTo>
                    <a:lnTo>
                      <a:pt x="671" y="19"/>
                    </a:lnTo>
                    <a:lnTo>
                      <a:pt x="690" y="29"/>
                    </a:lnTo>
                    <a:lnTo>
                      <a:pt x="700" y="29"/>
                    </a:lnTo>
                    <a:lnTo>
                      <a:pt x="712" y="31"/>
                    </a:lnTo>
                    <a:lnTo>
                      <a:pt x="722" y="33"/>
                    </a:lnTo>
                    <a:lnTo>
                      <a:pt x="735" y="35"/>
                    </a:lnTo>
                    <a:lnTo>
                      <a:pt x="726" y="43"/>
                    </a:lnTo>
                    <a:lnTo>
                      <a:pt x="712" y="48"/>
                    </a:lnTo>
                    <a:lnTo>
                      <a:pt x="695" y="52"/>
                    </a:lnTo>
                    <a:lnTo>
                      <a:pt x="683" y="55"/>
                    </a:lnTo>
                    <a:lnTo>
                      <a:pt x="571" y="60"/>
                    </a:lnTo>
                    <a:lnTo>
                      <a:pt x="576" y="60"/>
                    </a:lnTo>
                    <a:lnTo>
                      <a:pt x="588" y="62"/>
                    </a:lnTo>
                    <a:lnTo>
                      <a:pt x="604" y="60"/>
                    </a:lnTo>
                    <a:lnTo>
                      <a:pt x="623" y="60"/>
                    </a:lnTo>
                    <a:lnTo>
                      <a:pt x="638" y="59"/>
                    </a:lnTo>
                    <a:lnTo>
                      <a:pt x="655" y="59"/>
                    </a:lnTo>
                    <a:lnTo>
                      <a:pt x="666" y="59"/>
                    </a:lnTo>
                    <a:lnTo>
                      <a:pt x="674" y="60"/>
                    </a:lnTo>
                    <a:lnTo>
                      <a:pt x="669" y="66"/>
                    </a:lnTo>
                    <a:lnTo>
                      <a:pt x="662" y="74"/>
                    </a:lnTo>
                    <a:lnTo>
                      <a:pt x="655" y="83"/>
                    </a:lnTo>
                    <a:lnTo>
                      <a:pt x="655" y="86"/>
                    </a:lnTo>
                    <a:lnTo>
                      <a:pt x="666" y="81"/>
                    </a:lnTo>
                    <a:lnTo>
                      <a:pt x="683" y="71"/>
                    </a:lnTo>
                    <a:lnTo>
                      <a:pt x="700" y="60"/>
                    </a:lnTo>
                    <a:lnTo>
                      <a:pt x="716" y="57"/>
                    </a:lnTo>
                    <a:lnTo>
                      <a:pt x="724" y="62"/>
                    </a:lnTo>
                    <a:lnTo>
                      <a:pt x="728" y="72"/>
                    </a:lnTo>
                    <a:lnTo>
                      <a:pt x="721" y="79"/>
                    </a:lnTo>
                    <a:lnTo>
                      <a:pt x="710" y="95"/>
                    </a:lnTo>
                    <a:lnTo>
                      <a:pt x="698" y="107"/>
                    </a:lnTo>
                    <a:lnTo>
                      <a:pt x="693" y="117"/>
                    </a:lnTo>
                    <a:lnTo>
                      <a:pt x="704" y="109"/>
                    </a:lnTo>
                    <a:lnTo>
                      <a:pt x="719" y="95"/>
                    </a:lnTo>
                    <a:lnTo>
                      <a:pt x="731" y="81"/>
                    </a:lnTo>
                    <a:lnTo>
                      <a:pt x="741" y="74"/>
                    </a:lnTo>
                    <a:lnTo>
                      <a:pt x="750" y="74"/>
                    </a:lnTo>
                    <a:lnTo>
                      <a:pt x="762" y="74"/>
                    </a:lnTo>
                    <a:lnTo>
                      <a:pt x="771" y="74"/>
                    </a:lnTo>
                    <a:lnTo>
                      <a:pt x="774" y="74"/>
                    </a:lnTo>
                    <a:lnTo>
                      <a:pt x="779" y="74"/>
                    </a:lnTo>
                    <a:lnTo>
                      <a:pt x="786" y="76"/>
                    </a:lnTo>
                    <a:lnTo>
                      <a:pt x="795" y="69"/>
                    </a:lnTo>
                    <a:lnTo>
                      <a:pt x="805" y="66"/>
                    </a:lnTo>
                    <a:lnTo>
                      <a:pt x="829" y="66"/>
                    </a:lnTo>
                    <a:lnTo>
                      <a:pt x="833" y="59"/>
                    </a:lnTo>
                    <a:lnTo>
                      <a:pt x="839" y="59"/>
                    </a:lnTo>
                    <a:lnTo>
                      <a:pt x="846" y="59"/>
                    </a:lnTo>
                    <a:lnTo>
                      <a:pt x="857" y="64"/>
                    </a:lnTo>
                    <a:lnTo>
                      <a:pt x="865" y="69"/>
                    </a:lnTo>
                    <a:lnTo>
                      <a:pt x="870" y="76"/>
                    </a:lnTo>
                    <a:lnTo>
                      <a:pt x="864" y="83"/>
                    </a:lnTo>
                    <a:lnTo>
                      <a:pt x="858" y="88"/>
                    </a:lnTo>
                    <a:lnTo>
                      <a:pt x="846" y="91"/>
                    </a:lnTo>
                    <a:lnTo>
                      <a:pt x="834" y="100"/>
                    </a:lnTo>
                    <a:lnTo>
                      <a:pt x="822" y="105"/>
                    </a:lnTo>
                    <a:lnTo>
                      <a:pt x="807" y="109"/>
                    </a:lnTo>
                    <a:lnTo>
                      <a:pt x="812" y="109"/>
                    </a:lnTo>
                    <a:lnTo>
                      <a:pt x="817" y="109"/>
                    </a:lnTo>
                    <a:lnTo>
                      <a:pt x="814" y="115"/>
                    </a:lnTo>
                    <a:lnTo>
                      <a:pt x="808" y="121"/>
                    </a:lnTo>
                    <a:lnTo>
                      <a:pt x="800" y="122"/>
                    </a:lnTo>
                    <a:lnTo>
                      <a:pt x="795" y="124"/>
                    </a:lnTo>
                    <a:lnTo>
                      <a:pt x="795" y="127"/>
                    </a:lnTo>
                    <a:lnTo>
                      <a:pt x="795" y="131"/>
                    </a:lnTo>
                    <a:lnTo>
                      <a:pt x="786" y="139"/>
                    </a:lnTo>
                    <a:lnTo>
                      <a:pt x="772" y="143"/>
                    </a:lnTo>
                    <a:lnTo>
                      <a:pt x="772" y="148"/>
                    </a:lnTo>
                    <a:lnTo>
                      <a:pt x="772" y="152"/>
                    </a:lnTo>
                    <a:lnTo>
                      <a:pt x="765" y="162"/>
                    </a:lnTo>
                    <a:lnTo>
                      <a:pt x="752" y="172"/>
                    </a:lnTo>
                    <a:lnTo>
                      <a:pt x="747" y="182"/>
                    </a:lnTo>
                    <a:lnTo>
                      <a:pt x="743" y="194"/>
                    </a:lnTo>
                    <a:lnTo>
                      <a:pt x="750" y="194"/>
                    </a:lnTo>
                    <a:lnTo>
                      <a:pt x="759" y="194"/>
                    </a:lnTo>
                    <a:lnTo>
                      <a:pt x="769" y="196"/>
                    </a:lnTo>
                    <a:lnTo>
                      <a:pt x="779" y="203"/>
                    </a:lnTo>
                    <a:lnTo>
                      <a:pt x="774" y="205"/>
                    </a:lnTo>
                    <a:lnTo>
                      <a:pt x="769" y="207"/>
                    </a:lnTo>
                    <a:lnTo>
                      <a:pt x="772" y="210"/>
                    </a:lnTo>
                    <a:lnTo>
                      <a:pt x="781" y="213"/>
                    </a:lnTo>
                    <a:lnTo>
                      <a:pt x="788" y="217"/>
                    </a:lnTo>
                    <a:lnTo>
                      <a:pt x="791" y="225"/>
                    </a:lnTo>
                    <a:lnTo>
                      <a:pt x="786" y="231"/>
                    </a:lnTo>
                    <a:lnTo>
                      <a:pt x="776" y="232"/>
                    </a:lnTo>
                    <a:lnTo>
                      <a:pt x="764" y="232"/>
                    </a:lnTo>
                    <a:lnTo>
                      <a:pt x="755" y="232"/>
                    </a:lnTo>
                    <a:lnTo>
                      <a:pt x="748" y="234"/>
                    </a:lnTo>
                    <a:lnTo>
                      <a:pt x="747" y="239"/>
                    </a:lnTo>
                    <a:lnTo>
                      <a:pt x="752" y="246"/>
                    </a:lnTo>
                    <a:lnTo>
                      <a:pt x="762" y="248"/>
                    </a:lnTo>
                    <a:lnTo>
                      <a:pt x="765" y="260"/>
                    </a:lnTo>
                    <a:lnTo>
                      <a:pt x="769" y="270"/>
                    </a:lnTo>
                    <a:lnTo>
                      <a:pt x="767" y="275"/>
                    </a:lnTo>
                    <a:lnTo>
                      <a:pt x="769" y="280"/>
                    </a:lnTo>
                    <a:lnTo>
                      <a:pt x="759" y="280"/>
                    </a:lnTo>
                    <a:lnTo>
                      <a:pt x="753" y="287"/>
                    </a:lnTo>
                    <a:lnTo>
                      <a:pt x="755" y="291"/>
                    </a:lnTo>
                    <a:lnTo>
                      <a:pt x="760" y="294"/>
                    </a:lnTo>
                    <a:lnTo>
                      <a:pt x="767" y="296"/>
                    </a:lnTo>
                    <a:lnTo>
                      <a:pt x="774" y="298"/>
                    </a:lnTo>
                    <a:lnTo>
                      <a:pt x="764" y="306"/>
                    </a:lnTo>
                    <a:lnTo>
                      <a:pt x="752" y="311"/>
                    </a:lnTo>
                    <a:lnTo>
                      <a:pt x="752" y="315"/>
                    </a:lnTo>
                    <a:lnTo>
                      <a:pt x="755" y="320"/>
                    </a:lnTo>
                    <a:lnTo>
                      <a:pt x="748" y="327"/>
                    </a:lnTo>
                    <a:lnTo>
                      <a:pt x="741" y="330"/>
                    </a:lnTo>
                    <a:lnTo>
                      <a:pt x="733" y="332"/>
                    </a:lnTo>
                    <a:lnTo>
                      <a:pt x="728" y="339"/>
                    </a:lnTo>
                    <a:lnTo>
                      <a:pt x="719" y="332"/>
                    </a:lnTo>
                    <a:lnTo>
                      <a:pt x="712" y="327"/>
                    </a:lnTo>
                    <a:lnTo>
                      <a:pt x="705" y="327"/>
                    </a:lnTo>
                    <a:lnTo>
                      <a:pt x="710" y="334"/>
                    </a:lnTo>
                    <a:lnTo>
                      <a:pt x="721" y="337"/>
                    </a:lnTo>
                    <a:lnTo>
                      <a:pt x="728" y="341"/>
                    </a:lnTo>
                    <a:lnTo>
                      <a:pt x="733" y="349"/>
                    </a:lnTo>
                    <a:lnTo>
                      <a:pt x="731" y="360"/>
                    </a:lnTo>
                    <a:lnTo>
                      <a:pt x="726" y="365"/>
                    </a:lnTo>
                    <a:lnTo>
                      <a:pt x="717" y="361"/>
                    </a:lnTo>
                    <a:lnTo>
                      <a:pt x="709" y="356"/>
                    </a:lnTo>
                    <a:lnTo>
                      <a:pt x="700" y="348"/>
                    </a:lnTo>
                    <a:lnTo>
                      <a:pt x="697" y="341"/>
                    </a:lnTo>
                    <a:lnTo>
                      <a:pt x="692" y="341"/>
                    </a:lnTo>
                    <a:lnTo>
                      <a:pt x="692" y="349"/>
                    </a:lnTo>
                    <a:lnTo>
                      <a:pt x="705" y="360"/>
                    </a:lnTo>
                    <a:lnTo>
                      <a:pt x="722" y="372"/>
                    </a:lnTo>
                    <a:lnTo>
                      <a:pt x="728" y="377"/>
                    </a:lnTo>
                    <a:lnTo>
                      <a:pt x="735" y="385"/>
                    </a:lnTo>
                    <a:lnTo>
                      <a:pt x="738" y="392"/>
                    </a:lnTo>
                    <a:lnTo>
                      <a:pt x="741" y="404"/>
                    </a:lnTo>
                    <a:lnTo>
                      <a:pt x="736" y="409"/>
                    </a:lnTo>
                    <a:lnTo>
                      <a:pt x="728" y="411"/>
                    </a:lnTo>
                    <a:lnTo>
                      <a:pt x="714" y="406"/>
                    </a:lnTo>
                    <a:lnTo>
                      <a:pt x="705" y="397"/>
                    </a:lnTo>
                    <a:lnTo>
                      <a:pt x="698" y="389"/>
                    </a:lnTo>
                    <a:lnTo>
                      <a:pt x="688" y="385"/>
                    </a:lnTo>
                    <a:lnTo>
                      <a:pt x="685" y="385"/>
                    </a:lnTo>
                    <a:lnTo>
                      <a:pt x="681" y="385"/>
                    </a:lnTo>
                    <a:lnTo>
                      <a:pt x="683" y="392"/>
                    </a:lnTo>
                    <a:lnTo>
                      <a:pt x="686" y="397"/>
                    </a:lnTo>
                    <a:lnTo>
                      <a:pt x="681" y="403"/>
                    </a:lnTo>
                    <a:lnTo>
                      <a:pt x="674" y="404"/>
                    </a:lnTo>
                    <a:lnTo>
                      <a:pt x="674" y="408"/>
                    </a:lnTo>
                    <a:lnTo>
                      <a:pt x="681" y="411"/>
                    </a:lnTo>
                    <a:lnTo>
                      <a:pt x="688" y="413"/>
                    </a:lnTo>
                    <a:lnTo>
                      <a:pt x="698" y="416"/>
                    </a:lnTo>
                    <a:lnTo>
                      <a:pt x="707" y="416"/>
                    </a:lnTo>
                    <a:lnTo>
                      <a:pt x="717" y="418"/>
                    </a:lnTo>
                    <a:lnTo>
                      <a:pt x="724" y="420"/>
                    </a:lnTo>
                    <a:lnTo>
                      <a:pt x="731" y="421"/>
                    </a:lnTo>
                    <a:lnTo>
                      <a:pt x="719" y="427"/>
                    </a:lnTo>
                    <a:lnTo>
                      <a:pt x="709" y="432"/>
                    </a:lnTo>
                    <a:lnTo>
                      <a:pt x="697" y="435"/>
                    </a:lnTo>
                    <a:lnTo>
                      <a:pt x="688" y="444"/>
                    </a:lnTo>
                    <a:lnTo>
                      <a:pt x="679" y="449"/>
                    </a:lnTo>
                    <a:lnTo>
                      <a:pt x="673" y="456"/>
                    </a:lnTo>
                    <a:lnTo>
                      <a:pt x="657" y="458"/>
                    </a:lnTo>
                    <a:lnTo>
                      <a:pt x="645" y="459"/>
                    </a:lnTo>
                    <a:lnTo>
                      <a:pt x="633" y="461"/>
                    </a:lnTo>
                    <a:lnTo>
                      <a:pt x="619" y="468"/>
                    </a:lnTo>
                    <a:lnTo>
                      <a:pt x="597" y="468"/>
                    </a:lnTo>
                    <a:lnTo>
                      <a:pt x="588" y="471"/>
                    </a:lnTo>
                    <a:lnTo>
                      <a:pt x="587" y="476"/>
                    </a:lnTo>
                    <a:lnTo>
                      <a:pt x="573" y="485"/>
                    </a:lnTo>
                    <a:lnTo>
                      <a:pt x="563" y="497"/>
                    </a:lnTo>
                    <a:lnTo>
                      <a:pt x="556" y="511"/>
                    </a:lnTo>
                    <a:lnTo>
                      <a:pt x="545" y="516"/>
                    </a:lnTo>
                    <a:lnTo>
                      <a:pt x="537" y="518"/>
                    </a:lnTo>
                    <a:lnTo>
                      <a:pt x="526" y="519"/>
                    </a:lnTo>
                    <a:lnTo>
                      <a:pt x="518" y="526"/>
                    </a:lnTo>
                    <a:lnTo>
                      <a:pt x="509" y="526"/>
                    </a:lnTo>
                    <a:lnTo>
                      <a:pt x="509" y="516"/>
                    </a:lnTo>
                    <a:lnTo>
                      <a:pt x="502" y="521"/>
                    </a:lnTo>
                    <a:lnTo>
                      <a:pt x="499" y="528"/>
                    </a:lnTo>
                    <a:lnTo>
                      <a:pt x="487" y="533"/>
                    </a:lnTo>
                    <a:lnTo>
                      <a:pt x="475" y="537"/>
                    </a:lnTo>
                    <a:lnTo>
                      <a:pt x="464" y="542"/>
                    </a:lnTo>
                    <a:lnTo>
                      <a:pt x="461" y="552"/>
                    </a:lnTo>
                    <a:lnTo>
                      <a:pt x="461" y="554"/>
                    </a:lnTo>
                    <a:lnTo>
                      <a:pt x="463" y="557"/>
                    </a:lnTo>
                    <a:lnTo>
                      <a:pt x="459" y="559"/>
                    </a:lnTo>
                    <a:lnTo>
                      <a:pt x="459" y="562"/>
                    </a:lnTo>
                    <a:lnTo>
                      <a:pt x="461" y="568"/>
                    </a:lnTo>
                    <a:lnTo>
                      <a:pt x="464" y="575"/>
                    </a:lnTo>
                    <a:lnTo>
                      <a:pt x="459" y="583"/>
                    </a:lnTo>
                    <a:lnTo>
                      <a:pt x="452" y="588"/>
                    </a:lnTo>
                    <a:lnTo>
                      <a:pt x="444" y="592"/>
                    </a:lnTo>
                    <a:lnTo>
                      <a:pt x="442" y="600"/>
                    </a:lnTo>
                    <a:lnTo>
                      <a:pt x="440" y="616"/>
                    </a:lnTo>
                    <a:lnTo>
                      <a:pt x="442" y="628"/>
                    </a:lnTo>
                    <a:lnTo>
                      <a:pt x="434" y="635"/>
                    </a:lnTo>
                    <a:lnTo>
                      <a:pt x="432" y="647"/>
                    </a:lnTo>
                    <a:lnTo>
                      <a:pt x="428" y="655"/>
                    </a:lnTo>
                    <a:lnTo>
                      <a:pt x="421" y="660"/>
                    </a:lnTo>
                    <a:lnTo>
                      <a:pt x="416" y="659"/>
                    </a:lnTo>
                    <a:lnTo>
                      <a:pt x="416" y="655"/>
                    </a:lnTo>
                    <a:lnTo>
                      <a:pt x="409" y="657"/>
                    </a:lnTo>
                    <a:lnTo>
                      <a:pt x="406" y="659"/>
                    </a:lnTo>
                    <a:lnTo>
                      <a:pt x="397" y="654"/>
                    </a:lnTo>
                    <a:lnTo>
                      <a:pt x="392" y="647"/>
                    </a:lnTo>
                    <a:lnTo>
                      <a:pt x="387" y="638"/>
                    </a:lnTo>
                    <a:lnTo>
                      <a:pt x="382" y="636"/>
                    </a:lnTo>
                    <a:lnTo>
                      <a:pt x="370" y="638"/>
                    </a:lnTo>
                    <a:lnTo>
                      <a:pt x="360" y="643"/>
                    </a:lnTo>
                    <a:lnTo>
                      <a:pt x="353" y="633"/>
                    </a:lnTo>
                    <a:lnTo>
                      <a:pt x="344" y="628"/>
                    </a:lnTo>
                    <a:lnTo>
                      <a:pt x="341" y="623"/>
                    </a:lnTo>
                    <a:lnTo>
                      <a:pt x="341" y="619"/>
                    </a:lnTo>
                    <a:lnTo>
                      <a:pt x="330" y="609"/>
                    </a:lnTo>
                    <a:lnTo>
                      <a:pt x="320" y="599"/>
                    </a:lnTo>
                    <a:lnTo>
                      <a:pt x="311" y="585"/>
                    </a:lnTo>
                    <a:lnTo>
                      <a:pt x="310" y="573"/>
                    </a:lnTo>
                    <a:lnTo>
                      <a:pt x="311" y="566"/>
                    </a:lnTo>
                    <a:lnTo>
                      <a:pt x="318" y="562"/>
                    </a:lnTo>
                    <a:lnTo>
                      <a:pt x="308" y="559"/>
                    </a:lnTo>
                    <a:lnTo>
                      <a:pt x="299" y="562"/>
                    </a:lnTo>
                    <a:lnTo>
                      <a:pt x="296" y="554"/>
                    </a:lnTo>
                    <a:lnTo>
                      <a:pt x="294" y="545"/>
                    </a:lnTo>
                    <a:lnTo>
                      <a:pt x="289" y="537"/>
                    </a:lnTo>
                    <a:lnTo>
                      <a:pt x="284" y="532"/>
                    </a:lnTo>
                    <a:lnTo>
                      <a:pt x="279" y="523"/>
                    </a:lnTo>
                    <a:lnTo>
                      <a:pt x="277" y="516"/>
                    </a:lnTo>
                    <a:lnTo>
                      <a:pt x="279" y="509"/>
                    </a:lnTo>
                    <a:lnTo>
                      <a:pt x="282" y="504"/>
                    </a:lnTo>
                    <a:lnTo>
                      <a:pt x="277" y="501"/>
                    </a:lnTo>
                    <a:lnTo>
                      <a:pt x="272" y="504"/>
                    </a:lnTo>
                    <a:lnTo>
                      <a:pt x="272" y="492"/>
                    </a:lnTo>
                    <a:lnTo>
                      <a:pt x="280" y="476"/>
                    </a:lnTo>
                    <a:lnTo>
                      <a:pt x="292" y="464"/>
                    </a:lnTo>
                    <a:lnTo>
                      <a:pt x="292" y="463"/>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985" name="Freeform 337"/>
              <p:cNvSpPr>
                <a:spLocks/>
              </p:cNvSpPr>
              <p:nvPr/>
            </p:nvSpPr>
            <p:spPr bwMode="auto">
              <a:xfrm>
                <a:off x="3056732" y="2052638"/>
                <a:ext cx="68263" cy="44450"/>
              </a:xfrm>
              <a:custGeom>
                <a:avLst/>
                <a:gdLst/>
                <a:ahLst/>
                <a:cxnLst>
                  <a:cxn ang="0">
                    <a:pos x="10" y="28"/>
                  </a:cxn>
                  <a:cxn ang="0">
                    <a:pos x="4" y="21"/>
                  </a:cxn>
                  <a:cxn ang="0">
                    <a:pos x="0" y="9"/>
                  </a:cxn>
                  <a:cxn ang="0">
                    <a:pos x="4" y="2"/>
                  </a:cxn>
                  <a:cxn ang="0">
                    <a:pos x="12" y="0"/>
                  </a:cxn>
                  <a:cxn ang="0">
                    <a:pos x="19" y="2"/>
                  </a:cxn>
                  <a:cxn ang="0">
                    <a:pos x="26" y="7"/>
                  </a:cxn>
                  <a:cxn ang="0">
                    <a:pos x="33" y="12"/>
                  </a:cxn>
                  <a:cxn ang="0">
                    <a:pos x="43" y="18"/>
                  </a:cxn>
                  <a:cxn ang="0">
                    <a:pos x="34" y="24"/>
                  </a:cxn>
                  <a:cxn ang="0">
                    <a:pos x="22" y="28"/>
                  </a:cxn>
                  <a:cxn ang="0">
                    <a:pos x="10" y="28"/>
                  </a:cxn>
                </a:cxnLst>
                <a:rect l="0" t="0" r="r" b="b"/>
                <a:pathLst>
                  <a:path w="43" h="28">
                    <a:moveTo>
                      <a:pt x="10" y="28"/>
                    </a:moveTo>
                    <a:lnTo>
                      <a:pt x="4" y="21"/>
                    </a:lnTo>
                    <a:lnTo>
                      <a:pt x="0" y="9"/>
                    </a:lnTo>
                    <a:lnTo>
                      <a:pt x="4" y="2"/>
                    </a:lnTo>
                    <a:lnTo>
                      <a:pt x="12" y="0"/>
                    </a:lnTo>
                    <a:lnTo>
                      <a:pt x="19" y="2"/>
                    </a:lnTo>
                    <a:lnTo>
                      <a:pt x="26" y="7"/>
                    </a:lnTo>
                    <a:lnTo>
                      <a:pt x="33" y="12"/>
                    </a:lnTo>
                    <a:lnTo>
                      <a:pt x="43" y="18"/>
                    </a:lnTo>
                    <a:lnTo>
                      <a:pt x="34" y="24"/>
                    </a:lnTo>
                    <a:lnTo>
                      <a:pt x="22" y="28"/>
                    </a:lnTo>
                    <a:lnTo>
                      <a:pt x="10" y="28"/>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986" name="Freeform 338"/>
              <p:cNvSpPr>
                <a:spLocks/>
              </p:cNvSpPr>
              <p:nvPr/>
            </p:nvSpPr>
            <p:spPr bwMode="auto">
              <a:xfrm>
                <a:off x="3882232" y="1827213"/>
                <a:ext cx="34925" cy="20637"/>
              </a:xfrm>
              <a:custGeom>
                <a:avLst/>
                <a:gdLst/>
                <a:ahLst/>
                <a:cxnLst>
                  <a:cxn ang="0">
                    <a:pos x="6" y="13"/>
                  </a:cxn>
                  <a:cxn ang="0">
                    <a:pos x="1" y="10"/>
                  </a:cxn>
                  <a:cxn ang="0">
                    <a:pos x="0" y="6"/>
                  </a:cxn>
                  <a:cxn ang="0">
                    <a:pos x="1" y="1"/>
                  </a:cxn>
                  <a:cxn ang="0">
                    <a:pos x="5" y="0"/>
                  </a:cxn>
                  <a:cxn ang="0">
                    <a:pos x="13" y="0"/>
                  </a:cxn>
                  <a:cxn ang="0">
                    <a:pos x="13" y="3"/>
                  </a:cxn>
                  <a:cxn ang="0">
                    <a:pos x="13" y="6"/>
                  </a:cxn>
                  <a:cxn ang="0">
                    <a:pos x="22" y="6"/>
                  </a:cxn>
                  <a:cxn ang="0">
                    <a:pos x="15" y="10"/>
                  </a:cxn>
                  <a:cxn ang="0">
                    <a:pos x="6" y="13"/>
                  </a:cxn>
                </a:cxnLst>
                <a:rect l="0" t="0" r="r" b="b"/>
                <a:pathLst>
                  <a:path w="22" h="13">
                    <a:moveTo>
                      <a:pt x="6" y="13"/>
                    </a:moveTo>
                    <a:lnTo>
                      <a:pt x="1" y="10"/>
                    </a:lnTo>
                    <a:lnTo>
                      <a:pt x="0" y="6"/>
                    </a:lnTo>
                    <a:lnTo>
                      <a:pt x="1" y="1"/>
                    </a:lnTo>
                    <a:lnTo>
                      <a:pt x="5" y="0"/>
                    </a:lnTo>
                    <a:lnTo>
                      <a:pt x="13" y="0"/>
                    </a:lnTo>
                    <a:lnTo>
                      <a:pt x="13" y="3"/>
                    </a:lnTo>
                    <a:lnTo>
                      <a:pt x="13" y="6"/>
                    </a:lnTo>
                    <a:lnTo>
                      <a:pt x="22" y="6"/>
                    </a:lnTo>
                    <a:lnTo>
                      <a:pt x="15" y="10"/>
                    </a:lnTo>
                    <a:lnTo>
                      <a:pt x="6" y="13"/>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987" name="Freeform 339"/>
              <p:cNvSpPr>
                <a:spLocks/>
              </p:cNvSpPr>
              <p:nvPr/>
            </p:nvSpPr>
            <p:spPr bwMode="auto">
              <a:xfrm>
                <a:off x="2958307" y="2716213"/>
                <a:ext cx="150813" cy="147637"/>
              </a:xfrm>
              <a:custGeom>
                <a:avLst/>
                <a:gdLst/>
                <a:ahLst/>
                <a:cxnLst>
                  <a:cxn ang="0">
                    <a:pos x="2" y="74"/>
                  </a:cxn>
                  <a:cxn ang="0">
                    <a:pos x="4" y="67"/>
                  </a:cxn>
                  <a:cxn ang="0">
                    <a:pos x="9" y="60"/>
                  </a:cxn>
                  <a:cxn ang="0">
                    <a:pos x="5" y="59"/>
                  </a:cxn>
                  <a:cxn ang="0">
                    <a:pos x="21" y="38"/>
                  </a:cxn>
                  <a:cxn ang="0">
                    <a:pos x="33" y="16"/>
                  </a:cxn>
                  <a:cxn ang="0">
                    <a:pos x="48" y="0"/>
                  </a:cxn>
                  <a:cxn ang="0">
                    <a:pos x="52" y="5"/>
                  </a:cxn>
                  <a:cxn ang="0">
                    <a:pos x="38" y="31"/>
                  </a:cxn>
                  <a:cxn ang="0">
                    <a:pos x="41" y="35"/>
                  </a:cxn>
                  <a:cxn ang="0">
                    <a:pos x="48" y="33"/>
                  </a:cxn>
                  <a:cxn ang="0">
                    <a:pos x="52" y="38"/>
                  </a:cxn>
                  <a:cxn ang="0">
                    <a:pos x="60" y="41"/>
                  </a:cxn>
                  <a:cxn ang="0">
                    <a:pos x="60" y="45"/>
                  </a:cxn>
                  <a:cxn ang="0">
                    <a:pos x="74" y="43"/>
                  </a:cxn>
                  <a:cxn ang="0">
                    <a:pos x="81" y="48"/>
                  </a:cxn>
                  <a:cxn ang="0">
                    <a:pos x="83" y="59"/>
                  </a:cxn>
                  <a:cxn ang="0">
                    <a:pos x="83" y="62"/>
                  </a:cxn>
                  <a:cxn ang="0">
                    <a:pos x="83" y="69"/>
                  </a:cxn>
                  <a:cxn ang="0">
                    <a:pos x="88" y="72"/>
                  </a:cxn>
                  <a:cxn ang="0">
                    <a:pos x="93" y="76"/>
                  </a:cxn>
                  <a:cxn ang="0">
                    <a:pos x="91" y="90"/>
                  </a:cxn>
                  <a:cxn ang="0">
                    <a:pos x="83" y="90"/>
                  </a:cxn>
                  <a:cxn ang="0">
                    <a:pos x="79" y="86"/>
                  </a:cxn>
                  <a:cxn ang="0">
                    <a:pos x="74" y="79"/>
                  </a:cxn>
                  <a:cxn ang="0">
                    <a:pos x="66" y="81"/>
                  </a:cxn>
                  <a:cxn ang="0">
                    <a:pos x="55" y="86"/>
                  </a:cxn>
                  <a:cxn ang="0">
                    <a:pos x="60" y="78"/>
                  </a:cxn>
                  <a:cxn ang="0">
                    <a:pos x="47" y="76"/>
                  </a:cxn>
                  <a:cxn ang="0">
                    <a:pos x="36" y="79"/>
                  </a:cxn>
                  <a:cxn ang="0">
                    <a:pos x="21" y="76"/>
                  </a:cxn>
                  <a:cxn ang="0">
                    <a:pos x="5" y="78"/>
                  </a:cxn>
                </a:cxnLst>
                <a:rect l="0" t="0" r="r" b="b"/>
                <a:pathLst>
                  <a:path w="95" h="93">
                    <a:moveTo>
                      <a:pt x="5" y="78"/>
                    </a:moveTo>
                    <a:lnTo>
                      <a:pt x="2" y="74"/>
                    </a:lnTo>
                    <a:lnTo>
                      <a:pt x="0" y="72"/>
                    </a:lnTo>
                    <a:lnTo>
                      <a:pt x="4" y="67"/>
                    </a:lnTo>
                    <a:lnTo>
                      <a:pt x="9" y="64"/>
                    </a:lnTo>
                    <a:lnTo>
                      <a:pt x="9" y="60"/>
                    </a:lnTo>
                    <a:lnTo>
                      <a:pt x="7" y="59"/>
                    </a:lnTo>
                    <a:lnTo>
                      <a:pt x="5" y="59"/>
                    </a:lnTo>
                    <a:lnTo>
                      <a:pt x="14" y="48"/>
                    </a:lnTo>
                    <a:lnTo>
                      <a:pt x="21" y="38"/>
                    </a:lnTo>
                    <a:lnTo>
                      <a:pt x="26" y="24"/>
                    </a:lnTo>
                    <a:lnTo>
                      <a:pt x="33" y="16"/>
                    </a:lnTo>
                    <a:lnTo>
                      <a:pt x="38" y="5"/>
                    </a:lnTo>
                    <a:lnTo>
                      <a:pt x="48" y="0"/>
                    </a:lnTo>
                    <a:lnTo>
                      <a:pt x="50" y="2"/>
                    </a:lnTo>
                    <a:lnTo>
                      <a:pt x="52" y="5"/>
                    </a:lnTo>
                    <a:lnTo>
                      <a:pt x="45" y="19"/>
                    </a:lnTo>
                    <a:lnTo>
                      <a:pt x="38" y="31"/>
                    </a:lnTo>
                    <a:lnTo>
                      <a:pt x="38" y="36"/>
                    </a:lnTo>
                    <a:lnTo>
                      <a:pt x="41" y="35"/>
                    </a:lnTo>
                    <a:lnTo>
                      <a:pt x="45" y="33"/>
                    </a:lnTo>
                    <a:lnTo>
                      <a:pt x="48" y="33"/>
                    </a:lnTo>
                    <a:lnTo>
                      <a:pt x="53" y="35"/>
                    </a:lnTo>
                    <a:lnTo>
                      <a:pt x="52" y="38"/>
                    </a:lnTo>
                    <a:lnTo>
                      <a:pt x="52" y="41"/>
                    </a:lnTo>
                    <a:lnTo>
                      <a:pt x="60" y="41"/>
                    </a:lnTo>
                    <a:lnTo>
                      <a:pt x="60" y="43"/>
                    </a:lnTo>
                    <a:lnTo>
                      <a:pt x="60" y="45"/>
                    </a:lnTo>
                    <a:lnTo>
                      <a:pt x="66" y="43"/>
                    </a:lnTo>
                    <a:lnTo>
                      <a:pt x="74" y="43"/>
                    </a:lnTo>
                    <a:lnTo>
                      <a:pt x="81" y="43"/>
                    </a:lnTo>
                    <a:lnTo>
                      <a:pt x="81" y="48"/>
                    </a:lnTo>
                    <a:lnTo>
                      <a:pt x="81" y="59"/>
                    </a:lnTo>
                    <a:lnTo>
                      <a:pt x="83" y="59"/>
                    </a:lnTo>
                    <a:lnTo>
                      <a:pt x="86" y="59"/>
                    </a:lnTo>
                    <a:lnTo>
                      <a:pt x="83" y="62"/>
                    </a:lnTo>
                    <a:lnTo>
                      <a:pt x="81" y="65"/>
                    </a:lnTo>
                    <a:lnTo>
                      <a:pt x="83" y="69"/>
                    </a:lnTo>
                    <a:lnTo>
                      <a:pt x="84" y="74"/>
                    </a:lnTo>
                    <a:lnTo>
                      <a:pt x="88" y="72"/>
                    </a:lnTo>
                    <a:lnTo>
                      <a:pt x="91" y="71"/>
                    </a:lnTo>
                    <a:lnTo>
                      <a:pt x="93" y="76"/>
                    </a:lnTo>
                    <a:lnTo>
                      <a:pt x="95" y="81"/>
                    </a:lnTo>
                    <a:lnTo>
                      <a:pt x="91" y="90"/>
                    </a:lnTo>
                    <a:lnTo>
                      <a:pt x="86" y="93"/>
                    </a:lnTo>
                    <a:lnTo>
                      <a:pt x="83" y="90"/>
                    </a:lnTo>
                    <a:lnTo>
                      <a:pt x="83" y="88"/>
                    </a:lnTo>
                    <a:lnTo>
                      <a:pt x="79" y="86"/>
                    </a:lnTo>
                    <a:lnTo>
                      <a:pt x="78" y="86"/>
                    </a:lnTo>
                    <a:lnTo>
                      <a:pt x="74" y="79"/>
                    </a:lnTo>
                    <a:lnTo>
                      <a:pt x="72" y="72"/>
                    </a:lnTo>
                    <a:lnTo>
                      <a:pt x="66" y="81"/>
                    </a:lnTo>
                    <a:lnTo>
                      <a:pt x="59" y="86"/>
                    </a:lnTo>
                    <a:lnTo>
                      <a:pt x="55" y="86"/>
                    </a:lnTo>
                    <a:lnTo>
                      <a:pt x="57" y="81"/>
                    </a:lnTo>
                    <a:lnTo>
                      <a:pt x="60" y="78"/>
                    </a:lnTo>
                    <a:lnTo>
                      <a:pt x="52" y="78"/>
                    </a:lnTo>
                    <a:lnTo>
                      <a:pt x="47" y="76"/>
                    </a:lnTo>
                    <a:lnTo>
                      <a:pt x="41" y="78"/>
                    </a:lnTo>
                    <a:lnTo>
                      <a:pt x="36" y="79"/>
                    </a:lnTo>
                    <a:lnTo>
                      <a:pt x="28" y="78"/>
                    </a:lnTo>
                    <a:lnTo>
                      <a:pt x="21" y="76"/>
                    </a:lnTo>
                    <a:lnTo>
                      <a:pt x="12" y="76"/>
                    </a:lnTo>
                    <a:lnTo>
                      <a:pt x="5" y="78"/>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988" name="Freeform 340"/>
              <p:cNvSpPr>
                <a:spLocks/>
              </p:cNvSpPr>
              <p:nvPr/>
            </p:nvSpPr>
            <p:spPr bwMode="auto">
              <a:xfrm>
                <a:off x="7455694" y="1779588"/>
                <a:ext cx="177800" cy="68262"/>
              </a:xfrm>
              <a:custGeom>
                <a:avLst/>
                <a:gdLst/>
                <a:ahLst/>
                <a:cxnLst>
                  <a:cxn ang="0">
                    <a:pos x="89" y="33"/>
                  </a:cxn>
                  <a:cxn ang="0">
                    <a:pos x="82" y="35"/>
                  </a:cxn>
                  <a:cxn ang="0">
                    <a:pos x="76" y="38"/>
                  </a:cxn>
                  <a:cxn ang="0">
                    <a:pos x="70" y="35"/>
                  </a:cxn>
                  <a:cxn ang="0">
                    <a:pos x="67" y="33"/>
                  </a:cxn>
                  <a:cxn ang="0">
                    <a:pos x="62" y="35"/>
                  </a:cxn>
                  <a:cxn ang="0">
                    <a:pos x="57" y="36"/>
                  </a:cxn>
                  <a:cxn ang="0">
                    <a:pos x="52" y="38"/>
                  </a:cxn>
                  <a:cxn ang="0">
                    <a:pos x="46" y="42"/>
                  </a:cxn>
                  <a:cxn ang="0">
                    <a:pos x="39" y="40"/>
                  </a:cxn>
                  <a:cxn ang="0">
                    <a:pos x="36" y="36"/>
                  </a:cxn>
                  <a:cxn ang="0">
                    <a:pos x="31" y="40"/>
                  </a:cxn>
                  <a:cxn ang="0">
                    <a:pos x="26" y="43"/>
                  </a:cxn>
                  <a:cxn ang="0">
                    <a:pos x="15" y="40"/>
                  </a:cxn>
                  <a:cxn ang="0">
                    <a:pos x="7" y="36"/>
                  </a:cxn>
                  <a:cxn ang="0">
                    <a:pos x="0" y="28"/>
                  </a:cxn>
                  <a:cxn ang="0">
                    <a:pos x="0" y="21"/>
                  </a:cxn>
                  <a:cxn ang="0">
                    <a:pos x="7" y="6"/>
                  </a:cxn>
                  <a:cxn ang="0">
                    <a:pos x="22" y="0"/>
                  </a:cxn>
                  <a:cxn ang="0">
                    <a:pos x="31" y="2"/>
                  </a:cxn>
                  <a:cxn ang="0">
                    <a:pos x="38" y="9"/>
                  </a:cxn>
                  <a:cxn ang="0">
                    <a:pos x="43" y="14"/>
                  </a:cxn>
                  <a:cxn ang="0">
                    <a:pos x="53" y="18"/>
                  </a:cxn>
                  <a:cxn ang="0">
                    <a:pos x="55" y="7"/>
                  </a:cxn>
                  <a:cxn ang="0">
                    <a:pos x="62" y="4"/>
                  </a:cxn>
                  <a:cxn ang="0">
                    <a:pos x="70" y="4"/>
                  </a:cxn>
                  <a:cxn ang="0">
                    <a:pos x="86" y="9"/>
                  </a:cxn>
                  <a:cxn ang="0">
                    <a:pos x="100" y="12"/>
                  </a:cxn>
                  <a:cxn ang="0">
                    <a:pos x="112" y="18"/>
                  </a:cxn>
                  <a:cxn ang="0">
                    <a:pos x="107" y="26"/>
                  </a:cxn>
                  <a:cxn ang="0">
                    <a:pos x="103" y="33"/>
                  </a:cxn>
                  <a:cxn ang="0">
                    <a:pos x="89" y="33"/>
                  </a:cxn>
                </a:cxnLst>
                <a:rect l="0" t="0" r="r" b="b"/>
                <a:pathLst>
                  <a:path w="112" h="43">
                    <a:moveTo>
                      <a:pt x="89" y="33"/>
                    </a:moveTo>
                    <a:lnTo>
                      <a:pt x="82" y="35"/>
                    </a:lnTo>
                    <a:lnTo>
                      <a:pt x="76" y="38"/>
                    </a:lnTo>
                    <a:lnTo>
                      <a:pt x="70" y="35"/>
                    </a:lnTo>
                    <a:lnTo>
                      <a:pt x="67" y="33"/>
                    </a:lnTo>
                    <a:lnTo>
                      <a:pt x="62" y="35"/>
                    </a:lnTo>
                    <a:lnTo>
                      <a:pt x="57" y="36"/>
                    </a:lnTo>
                    <a:lnTo>
                      <a:pt x="52" y="38"/>
                    </a:lnTo>
                    <a:lnTo>
                      <a:pt x="46" y="42"/>
                    </a:lnTo>
                    <a:lnTo>
                      <a:pt x="39" y="40"/>
                    </a:lnTo>
                    <a:lnTo>
                      <a:pt x="36" y="36"/>
                    </a:lnTo>
                    <a:lnTo>
                      <a:pt x="31" y="40"/>
                    </a:lnTo>
                    <a:lnTo>
                      <a:pt x="26" y="43"/>
                    </a:lnTo>
                    <a:lnTo>
                      <a:pt x="15" y="40"/>
                    </a:lnTo>
                    <a:lnTo>
                      <a:pt x="7" y="36"/>
                    </a:lnTo>
                    <a:lnTo>
                      <a:pt x="0" y="28"/>
                    </a:lnTo>
                    <a:lnTo>
                      <a:pt x="0" y="21"/>
                    </a:lnTo>
                    <a:lnTo>
                      <a:pt x="7" y="6"/>
                    </a:lnTo>
                    <a:lnTo>
                      <a:pt x="22" y="0"/>
                    </a:lnTo>
                    <a:lnTo>
                      <a:pt x="31" y="2"/>
                    </a:lnTo>
                    <a:lnTo>
                      <a:pt x="38" y="9"/>
                    </a:lnTo>
                    <a:lnTo>
                      <a:pt x="43" y="14"/>
                    </a:lnTo>
                    <a:lnTo>
                      <a:pt x="53" y="18"/>
                    </a:lnTo>
                    <a:lnTo>
                      <a:pt x="55" y="7"/>
                    </a:lnTo>
                    <a:lnTo>
                      <a:pt x="62" y="4"/>
                    </a:lnTo>
                    <a:lnTo>
                      <a:pt x="70" y="4"/>
                    </a:lnTo>
                    <a:lnTo>
                      <a:pt x="86" y="9"/>
                    </a:lnTo>
                    <a:lnTo>
                      <a:pt x="100" y="12"/>
                    </a:lnTo>
                    <a:lnTo>
                      <a:pt x="112" y="18"/>
                    </a:lnTo>
                    <a:lnTo>
                      <a:pt x="107" y="26"/>
                    </a:lnTo>
                    <a:lnTo>
                      <a:pt x="103" y="33"/>
                    </a:lnTo>
                    <a:lnTo>
                      <a:pt x="89" y="33"/>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989" name="Freeform 341"/>
              <p:cNvSpPr>
                <a:spLocks/>
              </p:cNvSpPr>
              <p:nvPr/>
            </p:nvSpPr>
            <p:spPr bwMode="auto">
              <a:xfrm>
                <a:off x="1629569" y="3248025"/>
                <a:ext cx="919163" cy="617537"/>
              </a:xfrm>
              <a:custGeom>
                <a:avLst/>
                <a:gdLst/>
                <a:ahLst/>
                <a:cxnLst>
                  <a:cxn ang="0">
                    <a:pos x="283" y="123"/>
                  </a:cxn>
                  <a:cxn ang="0">
                    <a:pos x="285" y="171"/>
                  </a:cxn>
                  <a:cxn ang="0">
                    <a:pos x="299" y="198"/>
                  </a:cxn>
                  <a:cxn ang="0">
                    <a:pos x="330" y="226"/>
                  </a:cxn>
                  <a:cxn ang="0">
                    <a:pos x="368" y="222"/>
                  </a:cxn>
                  <a:cxn ang="0">
                    <a:pos x="387" y="193"/>
                  </a:cxn>
                  <a:cxn ang="0">
                    <a:pos x="416" y="174"/>
                  </a:cxn>
                  <a:cxn ang="0">
                    <a:pos x="438" y="176"/>
                  </a:cxn>
                  <a:cxn ang="0">
                    <a:pos x="430" y="207"/>
                  </a:cxn>
                  <a:cxn ang="0">
                    <a:pos x="421" y="221"/>
                  </a:cxn>
                  <a:cxn ang="0">
                    <a:pos x="414" y="250"/>
                  </a:cxn>
                  <a:cxn ang="0">
                    <a:pos x="416" y="262"/>
                  </a:cxn>
                  <a:cxn ang="0">
                    <a:pos x="464" y="260"/>
                  </a:cxn>
                  <a:cxn ang="0">
                    <a:pos x="488" y="277"/>
                  </a:cxn>
                  <a:cxn ang="0">
                    <a:pos x="485" y="331"/>
                  </a:cxn>
                  <a:cxn ang="0">
                    <a:pos x="519" y="363"/>
                  </a:cxn>
                  <a:cxn ang="0">
                    <a:pos x="565" y="358"/>
                  </a:cxn>
                  <a:cxn ang="0">
                    <a:pos x="565" y="380"/>
                  </a:cxn>
                  <a:cxn ang="0">
                    <a:pos x="564" y="372"/>
                  </a:cxn>
                  <a:cxn ang="0">
                    <a:pos x="540" y="368"/>
                  </a:cxn>
                  <a:cxn ang="0">
                    <a:pos x="536" y="380"/>
                  </a:cxn>
                  <a:cxn ang="0">
                    <a:pos x="512" y="375"/>
                  </a:cxn>
                  <a:cxn ang="0">
                    <a:pos x="488" y="367"/>
                  </a:cxn>
                  <a:cxn ang="0">
                    <a:pos x="467" y="346"/>
                  </a:cxn>
                  <a:cxn ang="0">
                    <a:pos x="461" y="351"/>
                  </a:cxn>
                  <a:cxn ang="0">
                    <a:pos x="448" y="324"/>
                  </a:cxn>
                  <a:cxn ang="0">
                    <a:pos x="426" y="298"/>
                  </a:cxn>
                  <a:cxn ang="0">
                    <a:pos x="395" y="293"/>
                  </a:cxn>
                  <a:cxn ang="0">
                    <a:pos x="350" y="270"/>
                  </a:cxn>
                  <a:cxn ang="0">
                    <a:pos x="328" y="255"/>
                  </a:cxn>
                  <a:cxn ang="0">
                    <a:pos x="297" y="262"/>
                  </a:cxn>
                  <a:cxn ang="0">
                    <a:pos x="275" y="257"/>
                  </a:cxn>
                  <a:cxn ang="0">
                    <a:pos x="246" y="243"/>
                  </a:cxn>
                  <a:cxn ang="0">
                    <a:pos x="215" y="229"/>
                  </a:cxn>
                  <a:cxn ang="0">
                    <a:pos x="192" y="219"/>
                  </a:cxn>
                  <a:cxn ang="0">
                    <a:pos x="172" y="203"/>
                  </a:cxn>
                  <a:cxn ang="0">
                    <a:pos x="172" y="176"/>
                  </a:cxn>
                  <a:cxn ang="0">
                    <a:pos x="144" y="135"/>
                  </a:cxn>
                  <a:cxn ang="0">
                    <a:pos x="115" y="107"/>
                  </a:cxn>
                  <a:cxn ang="0">
                    <a:pos x="96" y="83"/>
                  </a:cxn>
                  <a:cxn ang="0">
                    <a:pos x="79" y="68"/>
                  </a:cxn>
                  <a:cxn ang="0">
                    <a:pos x="58" y="31"/>
                  </a:cxn>
                  <a:cxn ang="0">
                    <a:pos x="31" y="18"/>
                  </a:cxn>
                  <a:cxn ang="0">
                    <a:pos x="48" y="54"/>
                  </a:cxn>
                  <a:cxn ang="0">
                    <a:pos x="75" y="95"/>
                  </a:cxn>
                  <a:cxn ang="0">
                    <a:pos x="92" y="133"/>
                  </a:cxn>
                  <a:cxn ang="0">
                    <a:pos x="108" y="153"/>
                  </a:cxn>
                  <a:cxn ang="0">
                    <a:pos x="86" y="138"/>
                  </a:cxn>
                  <a:cxn ang="0">
                    <a:pos x="74" y="112"/>
                  </a:cxn>
                  <a:cxn ang="0">
                    <a:pos x="36" y="83"/>
                  </a:cxn>
                  <a:cxn ang="0">
                    <a:pos x="20" y="50"/>
                  </a:cxn>
                  <a:cxn ang="0">
                    <a:pos x="12" y="26"/>
                  </a:cxn>
                  <a:cxn ang="0">
                    <a:pos x="32" y="0"/>
                  </a:cxn>
                  <a:cxn ang="0">
                    <a:pos x="139" y="11"/>
                  </a:cxn>
                  <a:cxn ang="0">
                    <a:pos x="173" y="33"/>
                  </a:cxn>
                  <a:cxn ang="0">
                    <a:pos x="197" y="57"/>
                  </a:cxn>
                  <a:cxn ang="0">
                    <a:pos x="215" y="42"/>
                  </a:cxn>
                  <a:cxn ang="0">
                    <a:pos x="242" y="62"/>
                  </a:cxn>
                  <a:cxn ang="0">
                    <a:pos x="261" y="97"/>
                  </a:cxn>
                  <a:cxn ang="0">
                    <a:pos x="283" y="98"/>
                  </a:cxn>
                </a:cxnLst>
                <a:rect l="0" t="0" r="r" b="b"/>
                <a:pathLst>
                  <a:path w="579" h="389">
                    <a:moveTo>
                      <a:pt x="285" y="104"/>
                    </a:moveTo>
                    <a:lnTo>
                      <a:pt x="285" y="107"/>
                    </a:lnTo>
                    <a:lnTo>
                      <a:pt x="287" y="112"/>
                    </a:lnTo>
                    <a:lnTo>
                      <a:pt x="283" y="123"/>
                    </a:lnTo>
                    <a:lnTo>
                      <a:pt x="282" y="133"/>
                    </a:lnTo>
                    <a:lnTo>
                      <a:pt x="282" y="162"/>
                    </a:lnTo>
                    <a:lnTo>
                      <a:pt x="282" y="166"/>
                    </a:lnTo>
                    <a:lnTo>
                      <a:pt x="285" y="171"/>
                    </a:lnTo>
                    <a:lnTo>
                      <a:pt x="285" y="176"/>
                    </a:lnTo>
                    <a:lnTo>
                      <a:pt x="287" y="183"/>
                    </a:lnTo>
                    <a:lnTo>
                      <a:pt x="292" y="190"/>
                    </a:lnTo>
                    <a:lnTo>
                      <a:pt x="299" y="198"/>
                    </a:lnTo>
                    <a:lnTo>
                      <a:pt x="309" y="210"/>
                    </a:lnTo>
                    <a:lnTo>
                      <a:pt x="321" y="221"/>
                    </a:lnTo>
                    <a:lnTo>
                      <a:pt x="325" y="222"/>
                    </a:lnTo>
                    <a:lnTo>
                      <a:pt x="330" y="226"/>
                    </a:lnTo>
                    <a:lnTo>
                      <a:pt x="344" y="222"/>
                    </a:lnTo>
                    <a:lnTo>
                      <a:pt x="359" y="219"/>
                    </a:lnTo>
                    <a:lnTo>
                      <a:pt x="364" y="221"/>
                    </a:lnTo>
                    <a:lnTo>
                      <a:pt x="368" y="222"/>
                    </a:lnTo>
                    <a:lnTo>
                      <a:pt x="373" y="217"/>
                    </a:lnTo>
                    <a:lnTo>
                      <a:pt x="375" y="214"/>
                    </a:lnTo>
                    <a:lnTo>
                      <a:pt x="381" y="203"/>
                    </a:lnTo>
                    <a:lnTo>
                      <a:pt x="387" y="193"/>
                    </a:lnTo>
                    <a:lnTo>
                      <a:pt x="388" y="183"/>
                    </a:lnTo>
                    <a:lnTo>
                      <a:pt x="395" y="178"/>
                    </a:lnTo>
                    <a:lnTo>
                      <a:pt x="404" y="174"/>
                    </a:lnTo>
                    <a:lnTo>
                      <a:pt x="416" y="174"/>
                    </a:lnTo>
                    <a:lnTo>
                      <a:pt x="421" y="174"/>
                    </a:lnTo>
                    <a:lnTo>
                      <a:pt x="426" y="176"/>
                    </a:lnTo>
                    <a:lnTo>
                      <a:pt x="431" y="176"/>
                    </a:lnTo>
                    <a:lnTo>
                      <a:pt x="438" y="176"/>
                    </a:lnTo>
                    <a:lnTo>
                      <a:pt x="438" y="178"/>
                    </a:lnTo>
                    <a:lnTo>
                      <a:pt x="438" y="181"/>
                    </a:lnTo>
                    <a:lnTo>
                      <a:pt x="433" y="191"/>
                    </a:lnTo>
                    <a:lnTo>
                      <a:pt x="430" y="207"/>
                    </a:lnTo>
                    <a:lnTo>
                      <a:pt x="426" y="215"/>
                    </a:lnTo>
                    <a:lnTo>
                      <a:pt x="423" y="224"/>
                    </a:lnTo>
                    <a:lnTo>
                      <a:pt x="423" y="221"/>
                    </a:lnTo>
                    <a:lnTo>
                      <a:pt x="421" y="221"/>
                    </a:lnTo>
                    <a:lnTo>
                      <a:pt x="419" y="221"/>
                    </a:lnTo>
                    <a:lnTo>
                      <a:pt x="419" y="231"/>
                    </a:lnTo>
                    <a:lnTo>
                      <a:pt x="419" y="245"/>
                    </a:lnTo>
                    <a:lnTo>
                      <a:pt x="414" y="250"/>
                    </a:lnTo>
                    <a:lnTo>
                      <a:pt x="411" y="255"/>
                    </a:lnTo>
                    <a:lnTo>
                      <a:pt x="411" y="257"/>
                    </a:lnTo>
                    <a:lnTo>
                      <a:pt x="411" y="260"/>
                    </a:lnTo>
                    <a:lnTo>
                      <a:pt x="416" y="262"/>
                    </a:lnTo>
                    <a:lnTo>
                      <a:pt x="428" y="260"/>
                    </a:lnTo>
                    <a:lnTo>
                      <a:pt x="440" y="260"/>
                    </a:lnTo>
                    <a:lnTo>
                      <a:pt x="450" y="260"/>
                    </a:lnTo>
                    <a:lnTo>
                      <a:pt x="464" y="260"/>
                    </a:lnTo>
                    <a:lnTo>
                      <a:pt x="476" y="264"/>
                    </a:lnTo>
                    <a:lnTo>
                      <a:pt x="488" y="270"/>
                    </a:lnTo>
                    <a:lnTo>
                      <a:pt x="488" y="274"/>
                    </a:lnTo>
                    <a:lnTo>
                      <a:pt x="488" y="277"/>
                    </a:lnTo>
                    <a:lnTo>
                      <a:pt x="486" y="288"/>
                    </a:lnTo>
                    <a:lnTo>
                      <a:pt x="485" y="300"/>
                    </a:lnTo>
                    <a:lnTo>
                      <a:pt x="485" y="317"/>
                    </a:lnTo>
                    <a:lnTo>
                      <a:pt x="485" y="331"/>
                    </a:lnTo>
                    <a:lnTo>
                      <a:pt x="491" y="343"/>
                    </a:lnTo>
                    <a:lnTo>
                      <a:pt x="504" y="351"/>
                    </a:lnTo>
                    <a:lnTo>
                      <a:pt x="509" y="356"/>
                    </a:lnTo>
                    <a:lnTo>
                      <a:pt x="519" y="363"/>
                    </a:lnTo>
                    <a:lnTo>
                      <a:pt x="534" y="358"/>
                    </a:lnTo>
                    <a:lnTo>
                      <a:pt x="550" y="353"/>
                    </a:lnTo>
                    <a:lnTo>
                      <a:pt x="559" y="353"/>
                    </a:lnTo>
                    <a:lnTo>
                      <a:pt x="565" y="358"/>
                    </a:lnTo>
                    <a:lnTo>
                      <a:pt x="572" y="363"/>
                    </a:lnTo>
                    <a:lnTo>
                      <a:pt x="579" y="368"/>
                    </a:lnTo>
                    <a:lnTo>
                      <a:pt x="572" y="375"/>
                    </a:lnTo>
                    <a:lnTo>
                      <a:pt x="565" y="380"/>
                    </a:lnTo>
                    <a:lnTo>
                      <a:pt x="562" y="379"/>
                    </a:lnTo>
                    <a:lnTo>
                      <a:pt x="560" y="377"/>
                    </a:lnTo>
                    <a:lnTo>
                      <a:pt x="560" y="374"/>
                    </a:lnTo>
                    <a:lnTo>
                      <a:pt x="564" y="372"/>
                    </a:lnTo>
                    <a:lnTo>
                      <a:pt x="557" y="367"/>
                    </a:lnTo>
                    <a:lnTo>
                      <a:pt x="550" y="363"/>
                    </a:lnTo>
                    <a:lnTo>
                      <a:pt x="545" y="363"/>
                    </a:lnTo>
                    <a:lnTo>
                      <a:pt x="540" y="368"/>
                    </a:lnTo>
                    <a:lnTo>
                      <a:pt x="534" y="372"/>
                    </a:lnTo>
                    <a:lnTo>
                      <a:pt x="533" y="375"/>
                    </a:lnTo>
                    <a:lnTo>
                      <a:pt x="534" y="379"/>
                    </a:lnTo>
                    <a:lnTo>
                      <a:pt x="536" y="380"/>
                    </a:lnTo>
                    <a:lnTo>
                      <a:pt x="533" y="386"/>
                    </a:lnTo>
                    <a:lnTo>
                      <a:pt x="529" y="389"/>
                    </a:lnTo>
                    <a:lnTo>
                      <a:pt x="517" y="382"/>
                    </a:lnTo>
                    <a:lnTo>
                      <a:pt x="512" y="375"/>
                    </a:lnTo>
                    <a:lnTo>
                      <a:pt x="504" y="372"/>
                    </a:lnTo>
                    <a:lnTo>
                      <a:pt x="497" y="374"/>
                    </a:lnTo>
                    <a:lnTo>
                      <a:pt x="495" y="372"/>
                    </a:lnTo>
                    <a:lnTo>
                      <a:pt x="488" y="367"/>
                    </a:lnTo>
                    <a:lnTo>
                      <a:pt x="485" y="360"/>
                    </a:lnTo>
                    <a:lnTo>
                      <a:pt x="479" y="355"/>
                    </a:lnTo>
                    <a:lnTo>
                      <a:pt x="474" y="351"/>
                    </a:lnTo>
                    <a:lnTo>
                      <a:pt x="467" y="346"/>
                    </a:lnTo>
                    <a:lnTo>
                      <a:pt x="466" y="346"/>
                    </a:lnTo>
                    <a:lnTo>
                      <a:pt x="466" y="348"/>
                    </a:lnTo>
                    <a:lnTo>
                      <a:pt x="466" y="351"/>
                    </a:lnTo>
                    <a:lnTo>
                      <a:pt x="461" y="351"/>
                    </a:lnTo>
                    <a:lnTo>
                      <a:pt x="455" y="341"/>
                    </a:lnTo>
                    <a:lnTo>
                      <a:pt x="455" y="332"/>
                    </a:lnTo>
                    <a:lnTo>
                      <a:pt x="452" y="325"/>
                    </a:lnTo>
                    <a:lnTo>
                      <a:pt x="448" y="324"/>
                    </a:lnTo>
                    <a:lnTo>
                      <a:pt x="436" y="312"/>
                    </a:lnTo>
                    <a:lnTo>
                      <a:pt x="430" y="298"/>
                    </a:lnTo>
                    <a:lnTo>
                      <a:pt x="428" y="298"/>
                    </a:lnTo>
                    <a:lnTo>
                      <a:pt x="426" y="298"/>
                    </a:lnTo>
                    <a:lnTo>
                      <a:pt x="421" y="300"/>
                    </a:lnTo>
                    <a:lnTo>
                      <a:pt x="418" y="301"/>
                    </a:lnTo>
                    <a:lnTo>
                      <a:pt x="404" y="296"/>
                    </a:lnTo>
                    <a:lnTo>
                      <a:pt x="395" y="293"/>
                    </a:lnTo>
                    <a:lnTo>
                      <a:pt x="381" y="288"/>
                    </a:lnTo>
                    <a:lnTo>
                      <a:pt x="369" y="286"/>
                    </a:lnTo>
                    <a:lnTo>
                      <a:pt x="357" y="277"/>
                    </a:lnTo>
                    <a:lnTo>
                      <a:pt x="350" y="270"/>
                    </a:lnTo>
                    <a:lnTo>
                      <a:pt x="344" y="264"/>
                    </a:lnTo>
                    <a:lnTo>
                      <a:pt x="337" y="258"/>
                    </a:lnTo>
                    <a:lnTo>
                      <a:pt x="333" y="258"/>
                    </a:lnTo>
                    <a:lnTo>
                      <a:pt x="328" y="255"/>
                    </a:lnTo>
                    <a:lnTo>
                      <a:pt x="323" y="255"/>
                    </a:lnTo>
                    <a:lnTo>
                      <a:pt x="313" y="260"/>
                    </a:lnTo>
                    <a:lnTo>
                      <a:pt x="304" y="265"/>
                    </a:lnTo>
                    <a:lnTo>
                      <a:pt x="297" y="262"/>
                    </a:lnTo>
                    <a:lnTo>
                      <a:pt x="294" y="260"/>
                    </a:lnTo>
                    <a:lnTo>
                      <a:pt x="287" y="258"/>
                    </a:lnTo>
                    <a:lnTo>
                      <a:pt x="282" y="260"/>
                    </a:lnTo>
                    <a:lnTo>
                      <a:pt x="275" y="257"/>
                    </a:lnTo>
                    <a:lnTo>
                      <a:pt x="266" y="253"/>
                    </a:lnTo>
                    <a:lnTo>
                      <a:pt x="258" y="248"/>
                    </a:lnTo>
                    <a:lnTo>
                      <a:pt x="252" y="245"/>
                    </a:lnTo>
                    <a:lnTo>
                      <a:pt x="246" y="243"/>
                    </a:lnTo>
                    <a:lnTo>
                      <a:pt x="239" y="245"/>
                    </a:lnTo>
                    <a:lnTo>
                      <a:pt x="230" y="238"/>
                    </a:lnTo>
                    <a:lnTo>
                      <a:pt x="223" y="233"/>
                    </a:lnTo>
                    <a:lnTo>
                      <a:pt x="215" y="229"/>
                    </a:lnTo>
                    <a:lnTo>
                      <a:pt x="206" y="227"/>
                    </a:lnTo>
                    <a:lnTo>
                      <a:pt x="203" y="226"/>
                    </a:lnTo>
                    <a:lnTo>
                      <a:pt x="201" y="224"/>
                    </a:lnTo>
                    <a:lnTo>
                      <a:pt x="192" y="219"/>
                    </a:lnTo>
                    <a:lnTo>
                      <a:pt x="185" y="215"/>
                    </a:lnTo>
                    <a:lnTo>
                      <a:pt x="178" y="210"/>
                    </a:lnTo>
                    <a:lnTo>
                      <a:pt x="177" y="207"/>
                    </a:lnTo>
                    <a:lnTo>
                      <a:pt x="172" y="203"/>
                    </a:lnTo>
                    <a:lnTo>
                      <a:pt x="170" y="196"/>
                    </a:lnTo>
                    <a:lnTo>
                      <a:pt x="172" y="190"/>
                    </a:lnTo>
                    <a:lnTo>
                      <a:pt x="175" y="183"/>
                    </a:lnTo>
                    <a:lnTo>
                      <a:pt x="172" y="176"/>
                    </a:lnTo>
                    <a:lnTo>
                      <a:pt x="170" y="171"/>
                    </a:lnTo>
                    <a:lnTo>
                      <a:pt x="161" y="157"/>
                    </a:lnTo>
                    <a:lnTo>
                      <a:pt x="153" y="147"/>
                    </a:lnTo>
                    <a:lnTo>
                      <a:pt x="144" y="135"/>
                    </a:lnTo>
                    <a:lnTo>
                      <a:pt x="135" y="128"/>
                    </a:lnTo>
                    <a:lnTo>
                      <a:pt x="125" y="121"/>
                    </a:lnTo>
                    <a:lnTo>
                      <a:pt x="117" y="116"/>
                    </a:lnTo>
                    <a:lnTo>
                      <a:pt x="115" y="107"/>
                    </a:lnTo>
                    <a:lnTo>
                      <a:pt x="113" y="100"/>
                    </a:lnTo>
                    <a:lnTo>
                      <a:pt x="108" y="93"/>
                    </a:lnTo>
                    <a:lnTo>
                      <a:pt x="101" y="90"/>
                    </a:lnTo>
                    <a:lnTo>
                      <a:pt x="96" y="83"/>
                    </a:lnTo>
                    <a:lnTo>
                      <a:pt x="94" y="78"/>
                    </a:lnTo>
                    <a:lnTo>
                      <a:pt x="89" y="76"/>
                    </a:lnTo>
                    <a:lnTo>
                      <a:pt x="87" y="78"/>
                    </a:lnTo>
                    <a:lnTo>
                      <a:pt x="79" y="68"/>
                    </a:lnTo>
                    <a:lnTo>
                      <a:pt x="70" y="61"/>
                    </a:lnTo>
                    <a:lnTo>
                      <a:pt x="67" y="50"/>
                    </a:lnTo>
                    <a:lnTo>
                      <a:pt x="63" y="42"/>
                    </a:lnTo>
                    <a:lnTo>
                      <a:pt x="58" y="31"/>
                    </a:lnTo>
                    <a:lnTo>
                      <a:pt x="56" y="25"/>
                    </a:lnTo>
                    <a:lnTo>
                      <a:pt x="43" y="19"/>
                    </a:lnTo>
                    <a:lnTo>
                      <a:pt x="32" y="14"/>
                    </a:lnTo>
                    <a:lnTo>
                      <a:pt x="31" y="18"/>
                    </a:lnTo>
                    <a:lnTo>
                      <a:pt x="31" y="21"/>
                    </a:lnTo>
                    <a:lnTo>
                      <a:pt x="32" y="33"/>
                    </a:lnTo>
                    <a:lnTo>
                      <a:pt x="41" y="47"/>
                    </a:lnTo>
                    <a:lnTo>
                      <a:pt x="48" y="54"/>
                    </a:lnTo>
                    <a:lnTo>
                      <a:pt x="56" y="61"/>
                    </a:lnTo>
                    <a:lnTo>
                      <a:pt x="61" y="69"/>
                    </a:lnTo>
                    <a:lnTo>
                      <a:pt x="67" y="81"/>
                    </a:lnTo>
                    <a:lnTo>
                      <a:pt x="75" y="95"/>
                    </a:lnTo>
                    <a:lnTo>
                      <a:pt x="84" y="109"/>
                    </a:lnTo>
                    <a:lnTo>
                      <a:pt x="86" y="117"/>
                    </a:lnTo>
                    <a:lnTo>
                      <a:pt x="89" y="126"/>
                    </a:lnTo>
                    <a:lnTo>
                      <a:pt x="92" y="133"/>
                    </a:lnTo>
                    <a:lnTo>
                      <a:pt x="99" y="140"/>
                    </a:lnTo>
                    <a:lnTo>
                      <a:pt x="106" y="141"/>
                    </a:lnTo>
                    <a:lnTo>
                      <a:pt x="110" y="148"/>
                    </a:lnTo>
                    <a:lnTo>
                      <a:pt x="108" y="153"/>
                    </a:lnTo>
                    <a:lnTo>
                      <a:pt x="106" y="157"/>
                    </a:lnTo>
                    <a:lnTo>
                      <a:pt x="101" y="150"/>
                    </a:lnTo>
                    <a:lnTo>
                      <a:pt x="98" y="145"/>
                    </a:lnTo>
                    <a:lnTo>
                      <a:pt x="86" y="138"/>
                    </a:lnTo>
                    <a:lnTo>
                      <a:pt x="79" y="129"/>
                    </a:lnTo>
                    <a:lnTo>
                      <a:pt x="75" y="128"/>
                    </a:lnTo>
                    <a:lnTo>
                      <a:pt x="74" y="126"/>
                    </a:lnTo>
                    <a:lnTo>
                      <a:pt x="74" y="112"/>
                    </a:lnTo>
                    <a:lnTo>
                      <a:pt x="65" y="104"/>
                    </a:lnTo>
                    <a:lnTo>
                      <a:pt x="58" y="97"/>
                    </a:lnTo>
                    <a:lnTo>
                      <a:pt x="46" y="88"/>
                    </a:lnTo>
                    <a:lnTo>
                      <a:pt x="36" y="83"/>
                    </a:lnTo>
                    <a:lnTo>
                      <a:pt x="43" y="83"/>
                    </a:lnTo>
                    <a:lnTo>
                      <a:pt x="46" y="78"/>
                    </a:lnTo>
                    <a:lnTo>
                      <a:pt x="32" y="62"/>
                    </a:lnTo>
                    <a:lnTo>
                      <a:pt x="20" y="50"/>
                    </a:lnTo>
                    <a:lnTo>
                      <a:pt x="15" y="45"/>
                    </a:lnTo>
                    <a:lnTo>
                      <a:pt x="15" y="38"/>
                    </a:lnTo>
                    <a:lnTo>
                      <a:pt x="13" y="31"/>
                    </a:lnTo>
                    <a:lnTo>
                      <a:pt x="12" y="26"/>
                    </a:lnTo>
                    <a:lnTo>
                      <a:pt x="5" y="14"/>
                    </a:lnTo>
                    <a:lnTo>
                      <a:pt x="0" y="4"/>
                    </a:lnTo>
                    <a:lnTo>
                      <a:pt x="0" y="0"/>
                    </a:lnTo>
                    <a:lnTo>
                      <a:pt x="32" y="0"/>
                    </a:lnTo>
                    <a:lnTo>
                      <a:pt x="87" y="18"/>
                    </a:lnTo>
                    <a:lnTo>
                      <a:pt x="129" y="18"/>
                    </a:lnTo>
                    <a:lnTo>
                      <a:pt x="129" y="11"/>
                    </a:lnTo>
                    <a:lnTo>
                      <a:pt x="139" y="11"/>
                    </a:lnTo>
                    <a:lnTo>
                      <a:pt x="149" y="12"/>
                    </a:lnTo>
                    <a:lnTo>
                      <a:pt x="160" y="18"/>
                    </a:lnTo>
                    <a:lnTo>
                      <a:pt x="166" y="23"/>
                    </a:lnTo>
                    <a:lnTo>
                      <a:pt x="173" y="33"/>
                    </a:lnTo>
                    <a:lnTo>
                      <a:pt x="177" y="38"/>
                    </a:lnTo>
                    <a:lnTo>
                      <a:pt x="182" y="47"/>
                    </a:lnTo>
                    <a:lnTo>
                      <a:pt x="189" y="54"/>
                    </a:lnTo>
                    <a:lnTo>
                      <a:pt x="197" y="57"/>
                    </a:lnTo>
                    <a:lnTo>
                      <a:pt x="201" y="54"/>
                    </a:lnTo>
                    <a:lnTo>
                      <a:pt x="204" y="49"/>
                    </a:lnTo>
                    <a:lnTo>
                      <a:pt x="208" y="43"/>
                    </a:lnTo>
                    <a:lnTo>
                      <a:pt x="215" y="42"/>
                    </a:lnTo>
                    <a:lnTo>
                      <a:pt x="223" y="42"/>
                    </a:lnTo>
                    <a:lnTo>
                      <a:pt x="232" y="47"/>
                    </a:lnTo>
                    <a:lnTo>
                      <a:pt x="237" y="52"/>
                    </a:lnTo>
                    <a:lnTo>
                      <a:pt x="242" y="62"/>
                    </a:lnTo>
                    <a:lnTo>
                      <a:pt x="246" y="71"/>
                    </a:lnTo>
                    <a:lnTo>
                      <a:pt x="249" y="80"/>
                    </a:lnTo>
                    <a:lnTo>
                      <a:pt x="254" y="88"/>
                    </a:lnTo>
                    <a:lnTo>
                      <a:pt x="261" y="97"/>
                    </a:lnTo>
                    <a:lnTo>
                      <a:pt x="270" y="100"/>
                    </a:lnTo>
                    <a:lnTo>
                      <a:pt x="285" y="104"/>
                    </a:lnTo>
                    <a:lnTo>
                      <a:pt x="283" y="100"/>
                    </a:lnTo>
                    <a:lnTo>
                      <a:pt x="283" y="98"/>
                    </a:lnTo>
                    <a:lnTo>
                      <a:pt x="285" y="104"/>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990" name="Freeform 342"/>
              <p:cNvSpPr>
                <a:spLocks/>
              </p:cNvSpPr>
              <p:nvPr/>
            </p:nvSpPr>
            <p:spPr bwMode="auto">
              <a:xfrm>
                <a:off x="2437607" y="2673350"/>
                <a:ext cx="26988" cy="12700"/>
              </a:xfrm>
              <a:custGeom>
                <a:avLst/>
                <a:gdLst/>
                <a:ahLst/>
                <a:cxnLst>
                  <a:cxn ang="0">
                    <a:pos x="0" y="0"/>
                  </a:cxn>
                  <a:cxn ang="0">
                    <a:pos x="10" y="1"/>
                  </a:cxn>
                  <a:cxn ang="0">
                    <a:pos x="17" y="8"/>
                  </a:cxn>
                  <a:cxn ang="0">
                    <a:pos x="15" y="8"/>
                  </a:cxn>
                  <a:cxn ang="0">
                    <a:pos x="13" y="8"/>
                  </a:cxn>
                  <a:cxn ang="0">
                    <a:pos x="5" y="7"/>
                  </a:cxn>
                  <a:cxn ang="0">
                    <a:pos x="0" y="3"/>
                  </a:cxn>
                  <a:cxn ang="0">
                    <a:pos x="0" y="0"/>
                  </a:cxn>
                </a:cxnLst>
                <a:rect l="0" t="0" r="r" b="b"/>
                <a:pathLst>
                  <a:path w="17" h="8">
                    <a:moveTo>
                      <a:pt x="0" y="0"/>
                    </a:moveTo>
                    <a:lnTo>
                      <a:pt x="10" y="1"/>
                    </a:lnTo>
                    <a:lnTo>
                      <a:pt x="17" y="8"/>
                    </a:lnTo>
                    <a:lnTo>
                      <a:pt x="15" y="8"/>
                    </a:lnTo>
                    <a:lnTo>
                      <a:pt x="13" y="8"/>
                    </a:lnTo>
                    <a:lnTo>
                      <a:pt x="5" y="7"/>
                    </a:lnTo>
                    <a:lnTo>
                      <a:pt x="0" y="3"/>
                    </a:lnTo>
                    <a:lnTo>
                      <a:pt x="0" y="0"/>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991" name="Freeform 343"/>
              <p:cNvSpPr>
                <a:spLocks/>
              </p:cNvSpPr>
              <p:nvPr/>
            </p:nvSpPr>
            <p:spPr bwMode="auto">
              <a:xfrm>
                <a:off x="1372394" y="2749550"/>
                <a:ext cx="109538" cy="68262"/>
              </a:xfrm>
              <a:custGeom>
                <a:avLst/>
                <a:gdLst/>
                <a:ahLst/>
                <a:cxnLst>
                  <a:cxn ang="0">
                    <a:pos x="0" y="2"/>
                  </a:cxn>
                  <a:cxn ang="0">
                    <a:pos x="3" y="0"/>
                  </a:cxn>
                  <a:cxn ang="0">
                    <a:pos x="7" y="0"/>
                  </a:cxn>
                  <a:cxn ang="0">
                    <a:pos x="14" y="2"/>
                  </a:cxn>
                  <a:cxn ang="0">
                    <a:pos x="21" y="7"/>
                  </a:cxn>
                  <a:cxn ang="0">
                    <a:pos x="34" y="12"/>
                  </a:cxn>
                  <a:cxn ang="0">
                    <a:pos x="46" y="20"/>
                  </a:cxn>
                  <a:cxn ang="0">
                    <a:pos x="57" y="29"/>
                  </a:cxn>
                  <a:cxn ang="0">
                    <a:pos x="69" y="39"/>
                  </a:cxn>
                  <a:cxn ang="0">
                    <a:pos x="69" y="43"/>
                  </a:cxn>
                  <a:cxn ang="0">
                    <a:pos x="65" y="43"/>
                  </a:cxn>
                  <a:cxn ang="0">
                    <a:pos x="64" y="43"/>
                  </a:cxn>
                  <a:cxn ang="0">
                    <a:pos x="53" y="39"/>
                  </a:cxn>
                  <a:cxn ang="0">
                    <a:pos x="43" y="34"/>
                  </a:cxn>
                  <a:cxn ang="0">
                    <a:pos x="33" y="27"/>
                  </a:cxn>
                  <a:cxn ang="0">
                    <a:pos x="26" y="24"/>
                  </a:cxn>
                  <a:cxn ang="0">
                    <a:pos x="27" y="20"/>
                  </a:cxn>
                  <a:cxn ang="0">
                    <a:pos x="31" y="19"/>
                  </a:cxn>
                  <a:cxn ang="0">
                    <a:pos x="22" y="17"/>
                  </a:cxn>
                  <a:cxn ang="0">
                    <a:pos x="14" y="15"/>
                  </a:cxn>
                  <a:cxn ang="0">
                    <a:pos x="7" y="12"/>
                  </a:cxn>
                  <a:cxn ang="0">
                    <a:pos x="5" y="8"/>
                  </a:cxn>
                  <a:cxn ang="0">
                    <a:pos x="7" y="5"/>
                  </a:cxn>
                  <a:cxn ang="0">
                    <a:pos x="10" y="3"/>
                  </a:cxn>
                  <a:cxn ang="0">
                    <a:pos x="3" y="2"/>
                  </a:cxn>
                  <a:cxn ang="0">
                    <a:pos x="2" y="2"/>
                  </a:cxn>
                  <a:cxn ang="0">
                    <a:pos x="0" y="2"/>
                  </a:cxn>
                </a:cxnLst>
                <a:rect l="0" t="0" r="r" b="b"/>
                <a:pathLst>
                  <a:path w="69" h="43">
                    <a:moveTo>
                      <a:pt x="0" y="2"/>
                    </a:moveTo>
                    <a:lnTo>
                      <a:pt x="3" y="0"/>
                    </a:lnTo>
                    <a:lnTo>
                      <a:pt x="7" y="0"/>
                    </a:lnTo>
                    <a:lnTo>
                      <a:pt x="14" y="2"/>
                    </a:lnTo>
                    <a:lnTo>
                      <a:pt x="21" y="7"/>
                    </a:lnTo>
                    <a:lnTo>
                      <a:pt x="34" y="12"/>
                    </a:lnTo>
                    <a:lnTo>
                      <a:pt x="46" y="20"/>
                    </a:lnTo>
                    <a:lnTo>
                      <a:pt x="57" y="29"/>
                    </a:lnTo>
                    <a:lnTo>
                      <a:pt x="69" y="39"/>
                    </a:lnTo>
                    <a:lnTo>
                      <a:pt x="69" y="43"/>
                    </a:lnTo>
                    <a:lnTo>
                      <a:pt x="65" y="43"/>
                    </a:lnTo>
                    <a:lnTo>
                      <a:pt x="64" y="43"/>
                    </a:lnTo>
                    <a:lnTo>
                      <a:pt x="53" y="39"/>
                    </a:lnTo>
                    <a:lnTo>
                      <a:pt x="43" y="34"/>
                    </a:lnTo>
                    <a:lnTo>
                      <a:pt x="33" y="27"/>
                    </a:lnTo>
                    <a:lnTo>
                      <a:pt x="26" y="24"/>
                    </a:lnTo>
                    <a:lnTo>
                      <a:pt x="27" y="20"/>
                    </a:lnTo>
                    <a:lnTo>
                      <a:pt x="31" y="19"/>
                    </a:lnTo>
                    <a:lnTo>
                      <a:pt x="22" y="17"/>
                    </a:lnTo>
                    <a:lnTo>
                      <a:pt x="14" y="15"/>
                    </a:lnTo>
                    <a:lnTo>
                      <a:pt x="7" y="12"/>
                    </a:lnTo>
                    <a:lnTo>
                      <a:pt x="5" y="8"/>
                    </a:lnTo>
                    <a:lnTo>
                      <a:pt x="7" y="5"/>
                    </a:lnTo>
                    <a:lnTo>
                      <a:pt x="10" y="3"/>
                    </a:lnTo>
                    <a:lnTo>
                      <a:pt x="3" y="2"/>
                    </a:lnTo>
                    <a:lnTo>
                      <a:pt x="2" y="2"/>
                    </a:lnTo>
                    <a:lnTo>
                      <a:pt x="0" y="2"/>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992" name="Freeform 344"/>
              <p:cNvSpPr>
                <a:spLocks/>
              </p:cNvSpPr>
              <p:nvPr/>
            </p:nvSpPr>
            <p:spPr bwMode="auto">
              <a:xfrm>
                <a:off x="1262857" y="2647950"/>
                <a:ext cx="33338" cy="55562"/>
              </a:xfrm>
              <a:custGeom>
                <a:avLst/>
                <a:gdLst/>
                <a:ahLst/>
                <a:cxnLst>
                  <a:cxn ang="0">
                    <a:pos x="7" y="12"/>
                  </a:cxn>
                  <a:cxn ang="0">
                    <a:pos x="4" y="9"/>
                  </a:cxn>
                  <a:cxn ang="0">
                    <a:pos x="0" y="4"/>
                  </a:cxn>
                  <a:cxn ang="0">
                    <a:pos x="0" y="0"/>
                  </a:cxn>
                  <a:cxn ang="0">
                    <a:pos x="5" y="0"/>
                  </a:cxn>
                  <a:cxn ang="0">
                    <a:pos x="12" y="4"/>
                  </a:cxn>
                  <a:cxn ang="0">
                    <a:pos x="9" y="5"/>
                  </a:cxn>
                  <a:cxn ang="0">
                    <a:pos x="9" y="9"/>
                  </a:cxn>
                  <a:cxn ang="0">
                    <a:pos x="14" y="5"/>
                  </a:cxn>
                  <a:cxn ang="0">
                    <a:pos x="16" y="2"/>
                  </a:cxn>
                  <a:cxn ang="0">
                    <a:pos x="16" y="7"/>
                  </a:cxn>
                  <a:cxn ang="0">
                    <a:pos x="16" y="14"/>
                  </a:cxn>
                  <a:cxn ang="0">
                    <a:pos x="17" y="16"/>
                  </a:cxn>
                  <a:cxn ang="0">
                    <a:pos x="19" y="19"/>
                  </a:cxn>
                  <a:cxn ang="0">
                    <a:pos x="17" y="21"/>
                  </a:cxn>
                  <a:cxn ang="0">
                    <a:pos x="16" y="24"/>
                  </a:cxn>
                  <a:cxn ang="0">
                    <a:pos x="19" y="29"/>
                  </a:cxn>
                  <a:cxn ang="0">
                    <a:pos x="21" y="35"/>
                  </a:cxn>
                  <a:cxn ang="0">
                    <a:pos x="14" y="31"/>
                  </a:cxn>
                  <a:cxn ang="0">
                    <a:pos x="14" y="24"/>
                  </a:cxn>
                  <a:cxn ang="0">
                    <a:pos x="14" y="21"/>
                  </a:cxn>
                  <a:cxn ang="0">
                    <a:pos x="16" y="19"/>
                  </a:cxn>
                  <a:cxn ang="0">
                    <a:pos x="10" y="14"/>
                  </a:cxn>
                  <a:cxn ang="0">
                    <a:pos x="7" y="12"/>
                  </a:cxn>
                </a:cxnLst>
                <a:rect l="0" t="0" r="r" b="b"/>
                <a:pathLst>
                  <a:path w="21" h="35">
                    <a:moveTo>
                      <a:pt x="7" y="12"/>
                    </a:moveTo>
                    <a:lnTo>
                      <a:pt x="4" y="9"/>
                    </a:lnTo>
                    <a:lnTo>
                      <a:pt x="0" y="4"/>
                    </a:lnTo>
                    <a:lnTo>
                      <a:pt x="0" y="0"/>
                    </a:lnTo>
                    <a:lnTo>
                      <a:pt x="5" y="0"/>
                    </a:lnTo>
                    <a:lnTo>
                      <a:pt x="12" y="4"/>
                    </a:lnTo>
                    <a:lnTo>
                      <a:pt x="9" y="5"/>
                    </a:lnTo>
                    <a:lnTo>
                      <a:pt x="9" y="9"/>
                    </a:lnTo>
                    <a:lnTo>
                      <a:pt x="14" y="5"/>
                    </a:lnTo>
                    <a:lnTo>
                      <a:pt x="16" y="2"/>
                    </a:lnTo>
                    <a:lnTo>
                      <a:pt x="16" y="7"/>
                    </a:lnTo>
                    <a:lnTo>
                      <a:pt x="16" y="14"/>
                    </a:lnTo>
                    <a:lnTo>
                      <a:pt x="17" y="16"/>
                    </a:lnTo>
                    <a:lnTo>
                      <a:pt x="19" y="19"/>
                    </a:lnTo>
                    <a:lnTo>
                      <a:pt x="17" y="21"/>
                    </a:lnTo>
                    <a:lnTo>
                      <a:pt x="16" y="24"/>
                    </a:lnTo>
                    <a:lnTo>
                      <a:pt x="19" y="29"/>
                    </a:lnTo>
                    <a:lnTo>
                      <a:pt x="21" y="35"/>
                    </a:lnTo>
                    <a:lnTo>
                      <a:pt x="14" y="31"/>
                    </a:lnTo>
                    <a:lnTo>
                      <a:pt x="14" y="24"/>
                    </a:lnTo>
                    <a:lnTo>
                      <a:pt x="14" y="21"/>
                    </a:lnTo>
                    <a:lnTo>
                      <a:pt x="16" y="19"/>
                    </a:lnTo>
                    <a:lnTo>
                      <a:pt x="10" y="14"/>
                    </a:lnTo>
                    <a:lnTo>
                      <a:pt x="7" y="12"/>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993" name="Freeform 345"/>
              <p:cNvSpPr>
                <a:spLocks/>
              </p:cNvSpPr>
              <p:nvPr/>
            </p:nvSpPr>
            <p:spPr bwMode="auto">
              <a:xfrm>
                <a:off x="772319" y="2525713"/>
                <a:ext cx="47625" cy="31750"/>
              </a:xfrm>
              <a:custGeom>
                <a:avLst/>
                <a:gdLst/>
                <a:ahLst/>
                <a:cxnLst>
                  <a:cxn ang="0">
                    <a:pos x="24" y="0"/>
                  </a:cxn>
                  <a:cxn ang="0">
                    <a:pos x="27" y="0"/>
                  </a:cxn>
                  <a:cxn ang="0">
                    <a:pos x="30" y="0"/>
                  </a:cxn>
                  <a:cxn ang="0">
                    <a:pos x="30" y="7"/>
                  </a:cxn>
                  <a:cxn ang="0">
                    <a:pos x="20" y="12"/>
                  </a:cxn>
                  <a:cxn ang="0">
                    <a:pos x="10" y="20"/>
                  </a:cxn>
                  <a:cxn ang="0">
                    <a:pos x="5" y="15"/>
                  </a:cxn>
                  <a:cxn ang="0">
                    <a:pos x="0" y="14"/>
                  </a:cxn>
                  <a:cxn ang="0">
                    <a:pos x="0" y="7"/>
                  </a:cxn>
                  <a:cxn ang="0">
                    <a:pos x="12" y="2"/>
                  </a:cxn>
                  <a:cxn ang="0">
                    <a:pos x="24" y="0"/>
                  </a:cxn>
                </a:cxnLst>
                <a:rect l="0" t="0" r="r" b="b"/>
                <a:pathLst>
                  <a:path w="30" h="20">
                    <a:moveTo>
                      <a:pt x="24" y="0"/>
                    </a:moveTo>
                    <a:lnTo>
                      <a:pt x="27" y="0"/>
                    </a:lnTo>
                    <a:lnTo>
                      <a:pt x="30" y="0"/>
                    </a:lnTo>
                    <a:lnTo>
                      <a:pt x="30" y="7"/>
                    </a:lnTo>
                    <a:lnTo>
                      <a:pt x="20" y="12"/>
                    </a:lnTo>
                    <a:lnTo>
                      <a:pt x="10" y="20"/>
                    </a:lnTo>
                    <a:lnTo>
                      <a:pt x="5" y="15"/>
                    </a:lnTo>
                    <a:lnTo>
                      <a:pt x="0" y="14"/>
                    </a:lnTo>
                    <a:lnTo>
                      <a:pt x="0" y="7"/>
                    </a:lnTo>
                    <a:lnTo>
                      <a:pt x="12" y="2"/>
                    </a:lnTo>
                    <a:lnTo>
                      <a:pt x="24" y="0"/>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994" name="Freeform 346"/>
              <p:cNvSpPr>
                <a:spLocks/>
              </p:cNvSpPr>
              <p:nvPr/>
            </p:nvSpPr>
            <p:spPr bwMode="auto">
              <a:xfrm>
                <a:off x="4596607" y="3098800"/>
                <a:ext cx="63500" cy="38100"/>
              </a:xfrm>
              <a:custGeom>
                <a:avLst/>
                <a:gdLst/>
                <a:ahLst/>
                <a:cxnLst>
                  <a:cxn ang="0">
                    <a:pos x="0" y="2"/>
                  </a:cxn>
                  <a:cxn ang="0">
                    <a:pos x="0" y="5"/>
                  </a:cxn>
                  <a:cxn ang="0">
                    <a:pos x="4" y="7"/>
                  </a:cxn>
                  <a:cxn ang="0">
                    <a:pos x="9" y="8"/>
                  </a:cxn>
                  <a:cxn ang="0">
                    <a:pos x="19" y="14"/>
                  </a:cxn>
                  <a:cxn ang="0">
                    <a:pos x="31" y="22"/>
                  </a:cxn>
                  <a:cxn ang="0">
                    <a:pos x="33" y="22"/>
                  </a:cxn>
                  <a:cxn ang="0">
                    <a:pos x="35" y="24"/>
                  </a:cxn>
                  <a:cxn ang="0">
                    <a:pos x="36" y="22"/>
                  </a:cxn>
                  <a:cxn ang="0">
                    <a:pos x="38" y="21"/>
                  </a:cxn>
                  <a:cxn ang="0">
                    <a:pos x="36" y="15"/>
                  </a:cxn>
                  <a:cxn ang="0">
                    <a:pos x="36" y="12"/>
                  </a:cxn>
                  <a:cxn ang="0">
                    <a:pos x="36" y="8"/>
                  </a:cxn>
                  <a:cxn ang="0">
                    <a:pos x="38" y="7"/>
                  </a:cxn>
                  <a:cxn ang="0">
                    <a:pos x="40" y="0"/>
                  </a:cxn>
                  <a:cxn ang="0">
                    <a:pos x="31" y="2"/>
                  </a:cxn>
                  <a:cxn ang="0">
                    <a:pos x="22" y="3"/>
                  </a:cxn>
                  <a:cxn ang="0">
                    <a:pos x="12" y="0"/>
                  </a:cxn>
                  <a:cxn ang="0">
                    <a:pos x="0" y="2"/>
                  </a:cxn>
                </a:cxnLst>
                <a:rect l="0" t="0" r="r" b="b"/>
                <a:pathLst>
                  <a:path w="40" h="24">
                    <a:moveTo>
                      <a:pt x="0" y="2"/>
                    </a:moveTo>
                    <a:lnTo>
                      <a:pt x="0" y="5"/>
                    </a:lnTo>
                    <a:lnTo>
                      <a:pt x="4" y="7"/>
                    </a:lnTo>
                    <a:lnTo>
                      <a:pt x="9" y="8"/>
                    </a:lnTo>
                    <a:lnTo>
                      <a:pt x="19" y="14"/>
                    </a:lnTo>
                    <a:lnTo>
                      <a:pt x="31" y="22"/>
                    </a:lnTo>
                    <a:lnTo>
                      <a:pt x="33" y="22"/>
                    </a:lnTo>
                    <a:lnTo>
                      <a:pt x="35" y="24"/>
                    </a:lnTo>
                    <a:lnTo>
                      <a:pt x="36" y="22"/>
                    </a:lnTo>
                    <a:lnTo>
                      <a:pt x="38" y="21"/>
                    </a:lnTo>
                    <a:lnTo>
                      <a:pt x="36" y="15"/>
                    </a:lnTo>
                    <a:lnTo>
                      <a:pt x="36" y="12"/>
                    </a:lnTo>
                    <a:lnTo>
                      <a:pt x="36" y="8"/>
                    </a:lnTo>
                    <a:lnTo>
                      <a:pt x="38" y="7"/>
                    </a:lnTo>
                    <a:lnTo>
                      <a:pt x="40" y="0"/>
                    </a:lnTo>
                    <a:lnTo>
                      <a:pt x="31" y="2"/>
                    </a:lnTo>
                    <a:lnTo>
                      <a:pt x="22" y="3"/>
                    </a:lnTo>
                    <a:lnTo>
                      <a:pt x="12" y="0"/>
                    </a:lnTo>
                    <a:lnTo>
                      <a:pt x="0" y="2"/>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995" name="Freeform 347"/>
              <p:cNvSpPr>
                <a:spLocks/>
              </p:cNvSpPr>
              <p:nvPr/>
            </p:nvSpPr>
            <p:spPr bwMode="auto">
              <a:xfrm>
                <a:off x="4509294" y="2967038"/>
                <a:ext cx="22225" cy="41275"/>
              </a:xfrm>
              <a:custGeom>
                <a:avLst/>
                <a:gdLst/>
                <a:ahLst/>
                <a:cxnLst>
                  <a:cxn ang="0">
                    <a:pos x="4" y="6"/>
                  </a:cxn>
                  <a:cxn ang="0">
                    <a:pos x="7" y="2"/>
                  </a:cxn>
                  <a:cxn ang="0">
                    <a:pos x="12" y="0"/>
                  </a:cxn>
                  <a:cxn ang="0">
                    <a:pos x="12" y="4"/>
                  </a:cxn>
                  <a:cxn ang="0">
                    <a:pos x="14" y="7"/>
                  </a:cxn>
                  <a:cxn ang="0">
                    <a:pos x="10" y="18"/>
                  </a:cxn>
                  <a:cxn ang="0">
                    <a:pos x="10" y="26"/>
                  </a:cxn>
                  <a:cxn ang="0">
                    <a:pos x="5" y="23"/>
                  </a:cxn>
                  <a:cxn ang="0">
                    <a:pos x="4" y="18"/>
                  </a:cxn>
                  <a:cxn ang="0">
                    <a:pos x="2" y="11"/>
                  </a:cxn>
                  <a:cxn ang="0">
                    <a:pos x="0" y="7"/>
                  </a:cxn>
                  <a:cxn ang="0">
                    <a:pos x="2" y="6"/>
                  </a:cxn>
                  <a:cxn ang="0">
                    <a:pos x="4" y="6"/>
                  </a:cxn>
                </a:cxnLst>
                <a:rect l="0" t="0" r="r" b="b"/>
                <a:pathLst>
                  <a:path w="14" h="26">
                    <a:moveTo>
                      <a:pt x="4" y="6"/>
                    </a:moveTo>
                    <a:lnTo>
                      <a:pt x="7" y="2"/>
                    </a:lnTo>
                    <a:lnTo>
                      <a:pt x="12" y="0"/>
                    </a:lnTo>
                    <a:lnTo>
                      <a:pt x="12" y="4"/>
                    </a:lnTo>
                    <a:lnTo>
                      <a:pt x="14" y="7"/>
                    </a:lnTo>
                    <a:lnTo>
                      <a:pt x="10" y="18"/>
                    </a:lnTo>
                    <a:lnTo>
                      <a:pt x="10" y="26"/>
                    </a:lnTo>
                    <a:lnTo>
                      <a:pt x="5" y="23"/>
                    </a:lnTo>
                    <a:lnTo>
                      <a:pt x="4" y="18"/>
                    </a:lnTo>
                    <a:lnTo>
                      <a:pt x="2" y="11"/>
                    </a:lnTo>
                    <a:lnTo>
                      <a:pt x="0" y="7"/>
                    </a:lnTo>
                    <a:lnTo>
                      <a:pt x="2" y="6"/>
                    </a:lnTo>
                    <a:lnTo>
                      <a:pt x="4" y="6"/>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996" name="Freeform 348"/>
              <p:cNvSpPr>
                <a:spLocks/>
              </p:cNvSpPr>
              <p:nvPr/>
            </p:nvSpPr>
            <p:spPr bwMode="auto">
              <a:xfrm>
                <a:off x="4504532" y="3016250"/>
                <a:ext cx="31750" cy="60325"/>
              </a:xfrm>
              <a:custGeom>
                <a:avLst/>
                <a:gdLst/>
                <a:ahLst/>
                <a:cxnLst>
                  <a:cxn ang="0">
                    <a:pos x="5" y="17"/>
                  </a:cxn>
                  <a:cxn ang="0">
                    <a:pos x="1" y="11"/>
                  </a:cxn>
                  <a:cxn ang="0">
                    <a:pos x="0" y="5"/>
                  </a:cxn>
                  <a:cxn ang="0">
                    <a:pos x="5" y="2"/>
                  </a:cxn>
                  <a:cxn ang="0">
                    <a:pos x="10" y="0"/>
                  </a:cxn>
                  <a:cxn ang="0">
                    <a:pos x="13" y="0"/>
                  </a:cxn>
                  <a:cxn ang="0">
                    <a:pos x="17" y="2"/>
                  </a:cxn>
                  <a:cxn ang="0">
                    <a:pos x="20" y="12"/>
                  </a:cxn>
                  <a:cxn ang="0">
                    <a:pos x="20" y="23"/>
                  </a:cxn>
                  <a:cxn ang="0">
                    <a:pos x="15" y="33"/>
                  </a:cxn>
                  <a:cxn ang="0">
                    <a:pos x="7" y="38"/>
                  </a:cxn>
                  <a:cxn ang="0">
                    <a:pos x="1" y="33"/>
                  </a:cxn>
                  <a:cxn ang="0">
                    <a:pos x="1" y="26"/>
                  </a:cxn>
                  <a:cxn ang="0">
                    <a:pos x="3" y="21"/>
                  </a:cxn>
                  <a:cxn ang="0">
                    <a:pos x="5" y="17"/>
                  </a:cxn>
                </a:cxnLst>
                <a:rect l="0" t="0" r="r" b="b"/>
                <a:pathLst>
                  <a:path w="20" h="38">
                    <a:moveTo>
                      <a:pt x="5" y="17"/>
                    </a:moveTo>
                    <a:lnTo>
                      <a:pt x="1" y="11"/>
                    </a:lnTo>
                    <a:lnTo>
                      <a:pt x="0" y="5"/>
                    </a:lnTo>
                    <a:lnTo>
                      <a:pt x="5" y="2"/>
                    </a:lnTo>
                    <a:lnTo>
                      <a:pt x="10" y="0"/>
                    </a:lnTo>
                    <a:lnTo>
                      <a:pt x="13" y="0"/>
                    </a:lnTo>
                    <a:lnTo>
                      <a:pt x="17" y="2"/>
                    </a:lnTo>
                    <a:lnTo>
                      <a:pt x="20" y="12"/>
                    </a:lnTo>
                    <a:lnTo>
                      <a:pt x="20" y="23"/>
                    </a:lnTo>
                    <a:lnTo>
                      <a:pt x="15" y="33"/>
                    </a:lnTo>
                    <a:lnTo>
                      <a:pt x="7" y="38"/>
                    </a:lnTo>
                    <a:lnTo>
                      <a:pt x="1" y="33"/>
                    </a:lnTo>
                    <a:lnTo>
                      <a:pt x="1" y="26"/>
                    </a:lnTo>
                    <a:lnTo>
                      <a:pt x="3" y="21"/>
                    </a:lnTo>
                    <a:lnTo>
                      <a:pt x="5" y="17"/>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997" name="Freeform 349"/>
              <p:cNvSpPr>
                <a:spLocks/>
              </p:cNvSpPr>
              <p:nvPr/>
            </p:nvSpPr>
            <p:spPr bwMode="auto">
              <a:xfrm>
                <a:off x="4375944" y="3052763"/>
                <a:ext cx="15875" cy="12700"/>
              </a:xfrm>
              <a:custGeom>
                <a:avLst/>
                <a:gdLst/>
                <a:ahLst/>
                <a:cxnLst>
                  <a:cxn ang="0">
                    <a:pos x="10" y="5"/>
                  </a:cxn>
                  <a:cxn ang="0">
                    <a:pos x="7" y="7"/>
                  </a:cxn>
                  <a:cxn ang="0">
                    <a:pos x="5" y="8"/>
                  </a:cxn>
                  <a:cxn ang="0">
                    <a:pos x="2" y="5"/>
                  </a:cxn>
                  <a:cxn ang="0">
                    <a:pos x="0" y="3"/>
                  </a:cxn>
                  <a:cxn ang="0">
                    <a:pos x="3" y="0"/>
                  </a:cxn>
                  <a:cxn ang="0">
                    <a:pos x="7" y="0"/>
                  </a:cxn>
                  <a:cxn ang="0">
                    <a:pos x="8" y="1"/>
                  </a:cxn>
                  <a:cxn ang="0">
                    <a:pos x="10" y="5"/>
                  </a:cxn>
                </a:cxnLst>
                <a:rect l="0" t="0" r="r" b="b"/>
                <a:pathLst>
                  <a:path w="10" h="8">
                    <a:moveTo>
                      <a:pt x="10" y="5"/>
                    </a:moveTo>
                    <a:lnTo>
                      <a:pt x="7" y="7"/>
                    </a:lnTo>
                    <a:lnTo>
                      <a:pt x="5" y="8"/>
                    </a:lnTo>
                    <a:lnTo>
                      <a:pt x="2" y="5"/>
                    </a:lnTo>
                    <a:lnTo>
                      <a:pt x="0" y="3"/>
                    </a:lnTo>
                    <a:lnTo>
                      <a:pt x="3" y="0"/>
                    </a:lnTo>
                    <a:lnTo>
                      <a:pt x="7" y="0"/>
                    </a:lnTo>
                    <a:lnTo>
                      <a:pt x="8" y="1"/>
                    </a:lnTo>
                    <a:lnTo>
                      <a:pt x="10" y="5"/>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998" name="Freeform 350"/>
              <p:cNvSpPr>
                <a:spLocks/>
              </p:cNvSpPr>
              <p:nvPr/>
            </p:nvSpPr>
            <p:spPr bwMode="auto">
              <a:xfrm>
                <a:off x="4542632" y="2587625"/>
                <a:ext cx="19050" cy="25400"/>
              </a:xfrm>
              <a:custGeom>
                <a:avLst/>
                <a:gdLst/>
                <a:ahLst/>
                <a:cxnLst>
                  <a:cxn ang="0">
                    <a:pos x="10" y="12"/>
                  </a:cxn>
                  <a:cxn ang="0">
                    <a:pos x="1" y="11"/>
                  </a:cxn>
                  <a:cxn ang="0">
                    <a:pos x="0" y="5"/>
                  </a:cxn>
                  <a:cxn ang="0">
                    <a:pos x="0" y="2"/>
                  </a:cxn>
                  <a:cxn ang="0">
                    <a:pos x="0" y="0"/>
                  </a:cxn>
                  <a:cxn ang="0">
                    <a:pos x="8" y="0"/>
                  </a:cxn>
                  <a:cxn ang="0">
                    <a:pos x="10" y="5"/>
                  </a:cxn>
                  <a:cxn ang="0">
                    <a:pos x="12" y="11"/>
                  </a:cxn>
                  <a:cxn ang="0">
                    <a:pos x="10" y="14"/>
                  </a:cxn>
                  <a:cxn ang="0">
                    <a:pos x="10" y="16"/>
                  </a:cxn>
                  <a:cxn ang="0">
                    <a:pos x="10" y="14"/>
                  </a:cxn>
                  <a:cxn ang="0">
                    <a:pos x="10" y="12"/>
                  </a:cxn>
                </a:cxnLst>
                <a:rect l="0" t="0" r="r" b="b"/>
                <a:pathLst>
                  <a:path w="12" h="16">
                    <a:moveTo>
                      <a:pt x="10" y="12"/>
                    </a:moveTo>
                    <a:lnTo>
                      <a:pt x="1" y="11"/>
                    </a:lnTo>
                    <a:lnTo>
                      <a:pt x="0" y="5"/>
                    </a:lnTo>
                    <a:lnTo>
                      <a:pt x="0" y="2"/>
                    </a:lnTo>
                    <a:lnTo>
                      <a:pt x="0" y="0"/>
                    </a:lnTo>
                    <a:lnTo>
                      <a:pt x="8" y="0"/>
                    </a:lnTo>
                    <a:lnTo>
                      <a:pt x="10" y="5"/>
                    </a:lnTo>
                    <a:lnTo>
                      <a:pt x="12" y="11"/>
                    </a:lnTo>
                    <a:lnTo>
                      <a:pt x="10" y="14"/>
                    </a:lnTo>
                    <a:lnTo>
                      <a:pt x="10" y="16"/>
                    </a:lnTo>
                    <a:lnTo>
                      <a:pt x="10" y="14"/>
                    </a:lnTo>
                    <a:lnTo>
                      <a:pt x="10" y="12"/>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999" name="Freeform 351"/>
              <p:cNvSpPr>
                <a:spLocks/>
              </p:cNvSpPr>
              <p:nvPr/>
            </p:nvSpPr>
            <p:spPr bwMode="auto">
              <a:xfrm>
                <a:off x="4566444" y="2566988"/>
                <a:ext cx="36513" cy="50800"/>
              </a:xfrm>
              <a:custGeom>
                <a:avLst/>
                <a:gdLst/>
                <a:ahLst/>
                <a:cxnLst>
                  <a:cxn ang="0">
                    <a:pos x="4" y="29"/>
                  </a:cxn>
                  <a:cxn ang="0">
                    <a:pos x="7" y="25"/>
                  </a:cxn>
                  <a:cxn ang="0">
                    <a:pos x="11" y="22"/>
                  </a:cxn>
                  <a:cxn ang="0">
                    <a:pos x="2" y="18"/>
                  </a:cxn>
                  <a:cxn ang="0">
                    <a:pos x="0" y="15"/>
                  </a:cxn>
                  <a:cxn ang="0">
                    <a:pos x="2" y="5"/>
                  </a:cxn>
                  <a:cxn ang="0">
                    <a:pos x="9" y="0"/>
                  </a:cxn>
                  <a:cxn ang="0">
                    <a:pos x="17" y="1"/>
                  </a:cxn>
                  <a:cxn ang="0">
                    <a:pos x="23" y="12"/>
                  </a:cxn>
                  <a:cxn ang="0">
                    <a:pos x="17" y="15"/>
                  </a:cxn>
                  <a:cxn ang="0">
                    <a:pos x="16" y="22"/>
                  </a:cxn>
                  <a:cxn ang="0">
                    <a:pos x="12" y="29"/>
                  </a:cxn>
                  <a:cxn ang="0">
                    <a:pos x="7" y="32"/>
                  </a:cxn>
                  <a:cxn ang="0">
                    <a:pos x="2" y="31"/>
                  </a:cxn>
                  <a:cxn ang="0">
                    <a:pos x="0" y="29"/>
                  </a:cxn>
                  <a:cxn ang="0">
                    <a:pos x="0" y="27"/>
                  </a:cxn>
                  <a:cxn ang="0">
                    <a:pos x="2" y="27"/>
                  </a:cxn>
                  <a:cxn ang="0">
                    <a:pos x="4" y="29"/>
                  </a:cxn>
                </a:cxnLst>
                <a:rect l="0" t="0" r="r" b="b"/>
                <a:pathLst>
                  <a:path w="23" h="32">
                    <a:moveTo>
                      <a:pt x="4" y="29"/>
                    </a:moveTo>
                    <a:lnTo>
                      <a:pt x="7" y="25"/>
                    </a:lnTo>
                    <a:lnTo>
                      <a:pt x="11" y="22"/>
                    </a:lnTo>
                    <a:lnTo>
                      <a:pt x="2" y="18"/>
                    </a:lnTo>
                    <a:lnTo>
                      <a:pt x="0" y="15"/>
                    </a:lnTo>
                    <a:lnTo>
                      <a:pt x="2" y="5"/>
                    </a:lnTo>
                    <a:lnTo>
                      <a:pt x="9" y="0"/>
                    </a:lnTo>
                    <a:lnTo>
                      <a:pt x="17" y="1"/>
                    </a:lnTo>
                    <a:lnTo>
                      <a:pt x="23" y="12"/>
                    </a:lnTo>
                    <a:lnTo>
                      <a:pt x="17" y="15"/>
                    </a:lnTo>
                    <a:lnTo>
                      <a:pt x="16" y="22"/>
                    </a:lnTo>
                    <a:lnTo>
                      <a:pt x="12" y="29"/>
                    </a:lnTo>
                    <a:lnTo>
                      <a:pt x="7" y="32"/>
                    </a:lnTo>
                    <a:lnTo>
                      <a:pt x="2" y="31"/>
                    </a:lnTo>
                    <a:lnTo>
                      <a:pt x="0" y="29"/>
                    </a:lnTo>
                    <a:lnTo>
                      <a:pt x="0" y="27"/>
                    </a:lnTo>
                    <a:lnTo>
                      <a:pt x="2" y="27"/>
                    </a:lnTo>
                    <a:lnTo>
                      <a:pt x="4" y="29"/>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1000" name="Freeform 352"/>
              <p:cNvSpPr>
                <a:spLocks/>
              </p:cNvSpPr>
              <p:nvPr/>
            </p:nvSpPr>
            <p:spPr bwMode="auto">
              <a:xfrm>
                <a:off x="4725194" y="2506663"/>
                <a:ext cx="19050" cy="30162"/>
              </a:xfrm>
              <a:custGeom>
                <a:avLst/>
                <a:gdLst/>
                <a:ahLst/>
                <a:cxnLst>
                  <a:cxn ang="0">
                    <a:pos x="9" y="7"/>
                  </a:cxn>
                  <a:cxn ang="0">
                    <a:pos x="5" y="12"/>
                  </a:cxn>
                  <a:cxn ang="0">
                    <a:pos x="2" y="19"/>
                  </a:cxn>
                  <a:cxn ang="0">
                    <a:pos x="0" y="15"/>
                  </a:cxn>
                  <a:cxn ang="0">
                    <a:pos x="2" y="14"/>
                  </a:cxn>
                  <a:cxn ang="0">
                    <a:pos x="3" y="5"/>
                  </a:cxn>
                  <a:cxn ang="0">
                    <a:pos x="12" y="0"/>
                  </a:cxn>
                  <a:cxn ang="0">
                    <a:pos x="10" y="3"/>
                  </a:cxn>
                  <a:cxn ang="0">
                    <a:pos x="9" y="7"/>
                  </a:cxn>
                </a:cxnLst>
                <a:rect l="0" t="0" r="r" b="b"/>
                <a:pathLst>
                  <a:path w="12" h="19">
                    <a:moveTo>
                      <a:pt x="9" y="7"/>
                    </a:moveTo>
                    <a:lnTo>
                      <a:pt x="5" y="12"/>
                    </a:lnTo>
                    <a:lnTo>
                      <a:pt x="2" y="19"/>
                    </a:lnTo>
                    <a:lnTo>
                      <a:pt x="0" y="15"/>
                    </a:lnTo>
                    <a:lnTo>
                      <a:pt x="2" y="14"/>
                    </a:lnTo>
                    <a:lnTo>
                      <a:pt x="3" y="5"/>
                    </a:lnTo>
                    <a:lnTo>
                      <a:pt x="12" y="0"/>
                    </a:lnTo>
                    <a:lnTo>
                      <a:pt x="10" y="3"/>
                    </a:lnTo>
                    <a:lnTo>
                      <a:pt x="9" y="7"/>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1001" name="Freeform 353"/>
              <p:cNvSpPr>
                <a:spLocks/>
              </p:cNvSpPr>
              <p:nvPr/>
            </p:nvSpPr>
            <p:spPr bwMode="auto">
              <a:xfrm>
                <a:off x="4809332" y="2465388"/>
                <a:ext cx="26988" cy="38100"/>
              </a:xfrm>
              <a:custGeom>
                <a:avLst/>
                <a:gdLst/>
                <a:ahLst/>
                <a:cxnLst>
                  <a:cxn ang="0">
                    <a:pos x="14" y="12"/>
                  </a:cxn>
                  <a:cxn ang="0">
                    <a:pos x="14" y="15"/>
                  </a:cxn>
                  <a:cxn ang="0">
                    <a:pos x="14" y="19"/>
                  </a:cxn>
                  <a:cxn ang="0">
                    <a:pos x="9" y="21"/>
                  </a:cxn>
                  <a:cxn ang="0">
                    <a:pos x="5" y="24"/>
                  </a:cxn>
                  <a:cxn ang="0">
                    <a:pos x="0" y="21"/>
                  </a:cxn>
                  <a:cxn ang="0">
                    <a:pos x="0" y="15"/>
                  </a:cxn>
                  <a:cxn ang="0">
                    <a:pos x="5" y="14"/>
                  </a:cxn>
                  <a:cxn ang="0">
                    <a:pos x="11" y="12"/>
                  </a:cxn>
                  <a:cxn ang="0">
                    <a:pos x="9" y="9"/>
                  </a:cxn>
                  <a:cxn ang="0">
                    <a:pos x="7" y="5"/>
                  </a:cxn>
                  <a:cxn ang="0">
                    <a:pos x="9" y="2"/>
                  </a:cxn>
                  <a:cxn ang="0">
                    <a:pos x="12" y="0"/>
                  </a:cxn>
                  <a:cxn ang="0">
                    <a:pos x="14" y="3"/>
                  </a:cxn>
                  <a:cxn ang="0">
                    <a:pos x="17" y="5"/>
                  </a:cxn>
                  <a:cxn ang="0">
                    <a:pos x="16" y="9"/>
                  </a:cxn>
                  <a:cxn ang="0">
                    <a:pos x="14" y="12"/>
                  </a:cxn>
                </a:cxnLst>
                <a:rect l="0" t="0" r="r" b="b"/>
                <a:pathLst>
                  <a:path w="17" h="24">
                    <a:moveTo>
                      <a:pt x="14" y="12"/>
                    </a:moveTo>
                    <a:lnTo>
                      <a:pt x="14" y="15"/>
                    </a:lnTo>
                    <a:lnTo>
                      <a:pt x="14" y="19"/>
                    </a:lnTo>
                    <a:lnTo>
                      <a:pt x="9" y="21"/>
                    </a:lnTo>
                    <a:lnTo>
                      <a:pt x="5" y="24"/>
                    </a:lnTo>
                    <a:lnTo>
                      <a:pt x="0" y="21"/>
                    </a:lnTo>
                    <a:lnTo>
                      <a:pt x="0" y="15"/>
                    </a:lnTo>
                    <a:lnTo>
                      <a:pt x="5" y="14"/>
                    </a:lnTo>
                    <a:lnTo>
                      <a:pt x="11" y="12"/>
                    </a:lnTo>
                    <a:lnTo>
                      <a:pt x="9" y="9"/>
                    </a:lnTo>
                    <a:lnTo>
                      <a:pt x="7" y="5"/>
                    </a:lnTo>
                    <a:lnTo>
                      <a:pt x="9" y="2"/>
                    </a:lnTo>
                    <a:lnTo>
                      <a:pt x="12" y="0"/>
                    </a:lnTo>
                    <a:lnTo>
                      <a:pt x="14" y="3"/>
                    </a:lnTo>
                    <a:lnTo>
                      <a:pt x="17" y="5"/>
                    </a:lnTo>
                    <a:lnTo>
                      <a:pt x="16" y="9"/>
                    </a:lnTo>
                    <a:lnTo>
                      <a:pt x="14" y="12"/>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1002" name="Freeform 354"/>
              <p:cNvSpPr>
                <a:spLocks/>
              </p:cNvSpPr>
              <p:nvPr/>
            </p:nvSpPr>
            <p:spPr bwMode="auto">
              <a:xfrm>
                <a:off x="4858544" y="3170238"/>
                <a:ext cx="52388" cy="7937"/>
              </a:xfrm>
              <a:custGeom>
                <a:avLst/>
                <a:gdLst/>
                <a:ahLst/>
                <a:cxnLst>
                  <a:cxn ang="0">
                    <a:pos x="33" y="5"/>
                  </a:cxn>
                  <a:cxn ang="0">
                    <a:pos x="24" y="5"/>
                  </a:cxn>
                  <a:cxn ang="0">
                    <a:pos x="19" y="5"/>
                  </a:cxn>
                  <a:cxn ang="0">
                    <a:pos x="11" y="3"/>
                  </a:cxn>
                  <a:cxn ang="0">
                    <a:pos x="0" y="1"/>
                  </a:cxn>
                  <a:cxn ang="0">
                    <a:pos x="17" y="0"/>
                  </a:cxn>
                  <a:cxn ang="0">
                    <a:pos x="33" y="5"/>
                  </a:cxn>
                </a:cxnLst>
                <a:rect l="0" t="0" r="r" b="b"/>
                <a:pathLst>
                  <a:path w="33" h="5">
                    <a:moveTo>
                      <a:pt x="33" y="5"/>
                    </a:moveTo>
                    <a:lnTo>
                      <a:pt x="24" y="5"/>
                    </a:lnTo>
                    <a:lnTo>
                      <a:pt x="19" y="5"/>
                    </a:lnTo>
                    <a:lnTo>
                      <a:pt x="11" y="3"/>
                    </a:lnTo>
                    <a:lnTo>
                      <a:pt x="0" y="1"/>
                    </a:lnTo>
                    <a:lnTo>
                      <a:pt x="17" y="0"/>
                    </a:lnTo>
                    <a:lnTo>
                      <a:pt x="33" y="5"/>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1003" name="Freeform 355"/>
              <p:cNvSpPr>
                <a:spLocks/>
              </p:cNvSpPr>
              <p:nvPr/>
            </p:nvSpPr>
            <p:spPr bwMode="auto">
              <a:xfrm>
                <a:off x="5052219" y="3160713"/>
                <a:ext cx="49213" cy="25400"/>
              </a:xfrm>
              <a:custGeom>
                <a:avLst/>
                <a:gdLst/>
                <a:ahLst/>
                <a:cxnLst>
                  <a:cxn ang="0">
                    <a:pos x="7" y="16"/>
                  </a:cxn>
                  <a:cxn ang="0">
                    <a:pos x="4" y="14"/>
                  </a:cxn>
                  <a:cxn ang="0">
                    <a:pos x="0" y="12"/>
                  </a:cxn>
                  <a:cxn ang="0">
                    <a:pos x="0" y="11"/>
                  </a:cxn>
                  <a:cxn ang="0">
                    <a:pos x="14" y="4"/>
                  </a:cxn>
                  <a:cxn ang="0">
                    <a:pos x="31" y="0"/>
                  </a:cxn>
                  <a:cxn ang="0">
                    <a:pos x="28" y="4"/>
                  </a:cxn>
                  <a:cxn ang="0">
                    <a:pos x="24" y="6"/>
                  </a:cxn>
                  <a:cxn ang="0">
                    <a:pos x="23" y="7"/>
                  </a:cxn>
                  <a:cxn ang="0">
                    <a:pos x="23" y="11"/>
                  </a:cxn>
                  <a:cxn ang="0">
                    <a:pos x="16" y="14"/>
                  </a:cxn>
                  <a:cxn ang="0">
                    <a:pos x="7" y="16"/>
                  </a:cxn>
                </a:cxnLst>
                <a:rect l="0" t="0" r="r" b="b"/>
                <a:pathLst>
                  <a:path w="31" h="16">
                    <a:moveTo>
                      <a:pt x="7" y="16"/>
                    </a:moveTo>
                    <a:lnTo>
                      <a:pt x="4" y="14"/>
                    </a:lnTo>
                    <a:lnTo>
                      <a:pt x="0" y="12"/>
                    </a:lnTo>
                    <a:lnTo>
                      <a:pt x="0" y="11"/>
                    </a:lnTo>
                    <a:lnTo>
                      <a:pt x="14" y="4"/>
                    </a:lnTo>
                    <a:lnTo>
                      <a:pt x="31" y="0"/>
                    </a:lnTo>
                    <a:lnTo>
                      <a:pt x="28" y="4"/>
                    </a:lnTo>
                    <a:lnTo>
                      <a:pt x="24" y="6"/>
                    </a:lnTo>
                    <a:lnTo>
                      <a:pt x="23" y="7"/>
                    </a:lnTo>
                    <a:lnTo>
                      <a:pt x="23" y="11"/>
                    </a:lnTo>
                    <a:lnTo>
                      <a:pt x="16" y="14"/>
                    </a:lnTo>
                    <a:lnTo>
                      <a:pt x="7" y="16"/>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1004" name="Freeform 356"/>
              <p:cNvSpPr>
                <a:spLocks/>
              </p:cNvSpPr>
              <p:nvPr/>
            </p:nvSpPr>
            <p:spPr bwMode="auto">
              <a:xfrm>
                <a:off x="5530057" y="3729038"/>
                <a:ext cx="25400" cy="11112"/>
              </a:xfrm>
              <a:custGeom>
                <a:avLst/>
                <a:gdLst/>
                <a:ahLst/>
                <a:cxnLst>
                  <a:cxn ang="0">
                    <a:pos x="0" y="4"/>
                  </a:cxn>
                  <a:cxn ang="0">
                    <a:pos x="4" y="5"/>
                  </a:cxn>
                  <a:cxn ang="0">
                    <a:pos x="7" y="7"/>
                  </a:cxn>
                  <a:cxn ang="0">
                    <a:pos x="11" y="4"/>
                  </a:cxn>
                  <a:cxn ang="0">
                    <a:pos x="16" y="0"/>
                  </a:cxn>
                  <a:cxn ang="0">
                    <a:pos x="7" y="0"/>
                  </a:cxn>
                  <a:cxn ang="0">
                    <a:pos x="0" y="4"/>
                  </a:cxn>
                </a:cxnLst>
                <a:rect l="0" t="0" r="r" b="b"/>
                <a:pathLst>
                  <a:path w="16" h="7">
                    <a:moveTo>
                      <a:pt x="0" y="4"/>
                    </a:moveTo>
                    <a:lnTo>
                      <a:pt x="4" y="5"/>
                    </a:lnTo>
                    <a:lnTo>
                      <a:pt x="7" y="7"/>
                    </a:lnTo>
                    <a:lnTo>
                      <a:pt x="11" y="4"/>
                    </a:lnTo>
                    <a:lnTo>
                      <a:pt x="16" y="0"/>
                    </a:lnTo>
                    <a:lnTo>
                      <a:pt x="7" y="0"/>
                    </a:lnTo>
                    <a:lnTo>
                      <a:pt x="0" y="4"/>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1005" name="Freeform 357"/>
              <p:cNvSpPr>
                <a:spLocks/>
              </p:cNvSpPr>
              <p:nvPr/>
            </p:nvSpPr>
            <p:spPr bwMode="auto">
              <a:xfrm>
                <a:off x="5407819" y="2081213"/>
                <a:ext cx="49213" cy="34925"/>
              </a:xfrm>
              <a:custGeom>
                <a:avLst/>
                <a:gdLst/>
                <a:ahLst/>
                <a:cxnLst>
                  <a:cxn ang="0">
                    <a:pos x="7" y="5"/>
                  </a:cxn>
                  <a:cxn ang="0">
                    <a:pos x="9" y="1"/>
                  </a:cxn>
                  <a:cxn ang="0">
                    <a:pos x="12" y="0"/>
                  </a:cxn>
                  <a:cxn ang="0">
                    <a:pos x="21" y="3"/>
                  </a:cxn>
                  <a:cxn ang="0">
                    <a:pos x="31" y="6"/>
                  </a:cxn>
                  <a:cxn ang="0">
                    <a:pos x="31" y="13"/>
                  </a:cxn>
                  <a:cxn ang="0">
                    <a:pos x="19" y="18"/>
                  </a:cxn>
                  <a:cxn ang="0">
                    <a:pos x="9" y="22"/>
                  </a:cxn>
                  <a:cxn ang="0">
                    <a:pos x="2" y="20"/>
                  </a:cxn>
                  <a:cxn ang="0">
                    <a:pos x="0" y="17"/>
                  </a:cxn>
                  <a:cxn ang="0">
                    <a:pos x="2" y="10"/>
                  </a:cxn>
                  <a:cxn ang="0">
                    <a:pos x="7" y="5"/>
                  </a:cxn>
                </a:cxnLst>
                <a:rect l="0" t="0" r="r" b="b"/>
                <a:pathLst>
                  <a:path w="31" h="22">
                    <a:moveTo>
                      <a:pt x="7" y="5"/>
                    </a:moveTo>
                    <a:lnTo>
                      <a:pt x="9" y="1"/>
                    </a:lnTo>
                    <a:lnTo>
                      <a:pt x="12" y="0"/>
                    </a:lnTo>
                    <a:lnTo>
                      <a:pt x="21" y="3"/>
                    </a:lnTo>
                    <a:lnTo>
                      <a:pt x="31" y="6"/>
                    </a:lnTo>
                    <a:lnTo>
                      <a:pt x="31" y="13"/>
                    </a:lnTo>
                    <a:lnTo>
                      <a:pt x="19" y="18"/>
                    </a:lnTo>
                    <a:lnTo>
                      <a:pt x="9" y="22"/>
                    </a:lnTo>
                    <a:lnTo>
                      <a:pt x="2" y="20"/>
                    </a:lnTo>
                    <a:lnTo>
                      <a:pt x="0" y="17"/>
                    </a:lnTo>
                    <a:lnTo>
                      <a:pt x="2" y="10"/>
                    </a:lnTo>
                    <a:lnTo>
                      <a:pt x="7" y="5"/>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1006" name="Freeform 358"/>
              <p:cNvSpPr>
                <a:spLocks/>
              </p:cNvSpPr>
              <p:nvPr/>
            </p:nvSpPr>
            <p:spPr bwMode="auto">
              <a:xfrm>
                <a:off x="5647532" y="2047875"/>
                <a:ext cx="41275" cy="26987"/>
              </a:xfrm>
              <a:custGeom>
                <a:avLst/>
                <a:gdLst/>
                <a:ahLst/>
                <a:cxnLst>
                  <a:cxn ang="0">
                    <a:pos x="26" y="14"/>
                  </a:cxn>
                  <a:cxn ang="0">
                    <a:pos x="23" y="17"/>
                  </a:cxn>
                  <a:cxn ang="0">
                    <a:pos x="19" y="17"/>
                  </a:cxn>
                  <a:cxn ang="0">
                    <a:pos x="7" y="12"/>
                  </a:cxn>
                  <a:cxn ang="0">
                    <a:pos x="0" y="5"/>
                  </a:cxn>
                  <a:cxn ang="0">
                    <a:pos x="4" y="0"/>
                  </a:cxn>
                  <a:cxn ang="0">
                    <a:pos x="12" y="2"/>
                  </a:cxn>
                  <a:cxn ang="0">
                    <a:pos x="21" y="5"/>
                  </a:cxn>
                  <a:cxn ang="0">
                    <a:pos x="26" y="14"/>
                  </a:cxn>
                </a:cxnLst>
                <a:rect l="0" t="0" r="r" b="b"/>
                <a:pathLst>
                  <a:path w="26" h="17">
                    <a:moveTo>
                      <a:pt x="26" y="14"/>
                    </a:moveTo>
                    <a:lnTo>
                      <a:pt x="23" y="17"/>
                    </a:lnTo>
                    <a:lnTo>
                      <a:pt x="19" y="17"/>
                    </a:lnTo>
                    <a:lnTo>
                      <a:pt x="7" y="12"/>
                    </a:lnTo>
                    <a:lnTo>
                      <a:pt x="0" y="5"/>
                    </a:lnTo>
                    <a:lnTo>
                      <a:pt x="4" y="0"/>
                    </a:lnTo>
                    <a:lnTo>
                      <a:pt x="12" y="2"/>
                    </a:lnTo>
                    <a:lnTo>
                      <a:pt x="21" y="5"/>
                    </a:lnTo>
                    <a:lnTo>
                      <a:pt x="26" y="14"/>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1007" name="Freeform 359"/>
              <p:cNvSpPr>
                <a:spLocks/>
              </p:cNvSpPr>
              <p:nvPr/>
            </p:nvSpPr>
            <p:spPr bwMode="auto">
              <a:xfrm>
                <a:off x="5909469" y="1908175"/>
                <a:ext cx="36513" cy="25400"/>
              </a:xfrm>
              <a:custGeom>
                <a:avLst/>
                <a:gdLst/>
                <a:ahLst/>
                <a:cxnLst>
                  <a:cxn ang="0">
                    <a:pos x="2" y="16"/>
                  </a:cxn>
                  <a:cxn ang="0">
                    <a:pos x="12" y="12"/>
                  </a:cxn>
                  <a:cxn ang="0">
                    <a:pos x="23" y="10"/>
                  </a:cxn>
                  <a:cxn ang="0">
                    <a:pos x="16" y="4"/>
                  </a:cxn>
                  <a:cxn ang="0">
                    <a:pos x="11" y="0"/>
                  </a:cxn>
                  <a:cxn ang="0">
                    <a:pos x="4" y="4"/>
                  </a:cxn>
                  <a:cxn ang="0">
                    <a:pos x="2" y="10"/>
                  </a:cxn>
                  <a:cxn ang="0">
                    <a:pos x="0" y="12"/>
                  </a:cxn>
                  <a:cxn ang="0">
                    <a:pos x="2" y="16"/>
                  </a:cxn>
                </a:cxnLst>
                <a:rect l="0" t="0" r="r" b="b"/>
                <a:pathLst>
                  <a:path w="23" h="16">
                    <a:moveTo>
                      <a:pt x="2" y="16"/>
                    </a:moveTo>
                    <a:lnTo>
                      <a:pt x="12" y="12"/>
                    </a:lnTo>
                    <a:lnTo>
                      <a:pt x="23" y="10"/>
                    </a:lnTo>
                    <a:lnTo>
                      <a:pt x="16" y="4"/>
                    </a:lnTo>
                    <a:lnTo>
                      <a:pt x="11" y="0"/>
                    </a:lnTo>
                    <a:lnTo>
                      <a:pt x="4" y="4"/>
                    </a:lnTo>
                    <a:lnTo>
                      <a:pt x="2" y="10"/>
                    </a:lnTo>
                    <a:lnTo>
                      <a:pt x="0" y="12"/>
                    </a:lnTo>
                    <a:lnTo>
                      <a:pt x="2" y="16"/>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1008" name="Freeform 360"/>
              <p:cNvSpPr>
                <a:spLocks/>
              </p:cNvSpPr>
              <p:nvPr/>
            </p:nvSpPr>
            <p:spPr bwMode="auto">
              <a:xfrm>
                <a:off x="7527132" y="1885950"/>
                <a:ext cx="76200" cy="30162"/>
              </a:xfrm>
              <a:custGeom>
                <a:avLst/>
                <a:gdLst/>
                <a:ahLst/>
                <a:cxnLst>
                  <a:cxn ang="0">
                    <a:pos x="0" y="14"/>
                  </a:cxn>
                  <a:cxn ang="0">
                    <a:pos x="8" y="4"/>
                  </a:cxn>
                  <a:cxn ang="0">
                    <a:pos x="24" y="0"/>
                  </a:cxn>
                  <a:cxn ang="0">
                    <a:pos x="32" y="0"/>
                  </a:cxn>
                  <a:cxn ang="0">
                    <a:pos x="41" y="6"/>
                  </a:cxn>
                  <a:cxn ang="0">
                    <a:pos x="44" y="11"/>
                  </a:cxn>
                  <a:cxn ang="0">
                    <a:pos x="48" y="19"/>
                  </a:cxn>
                  <a:cxn ang="0">
                    <a:pos x="32" y="19"/>
                  </a:cxn>
                  <a:cxn ang="0">
                    <a:pos x="17" y="14"/>
                  </a:cxn>
                  <a:cxn ang="0">
                    <a:pos x="1" y="12"/>
                  </a:cxn>
                  <a:cxn ang="0">
                    <a:pos x="0" y="14"/>
                  </a:cxn>
                </a:cxnLst>
                <a:rect l="0" t="0" r="r" b="b"/>
                <a:pathLst>
                  <a:path w="48" h="19">
                    <a:moveTo>
                      <a:pt x="0" y="14"/>
                    </a:moveTo>
                    <a:lnTo>
                      <a:pt x="8" y="4"/>
                    </a:lnTo>
                    <a:lnTo>
                      <a:pt x="24" y="0"/>
                    </a:lnTo>
                    <a:lnTo>
                      <a:pt x="32" y="0"/>
                    </a:lnTo>
                    <a:lnTo>
                      <a:pt x="41" y="6"/>
                    </a:lnTo>
                    <a:lnTo>
                      <a:pt x="44" y="11"/>
                    </a:lnTo>
                    <a:lnTo>
                      <a:pt x="48" y="19"/>
                    </a:lnTo>
                    <a:lnTo>
                      <a:pt x="32" y="19"/>
                    </a:lnTo>
                    <a:lnTo>
                      <a:pt x="17" y="14"/>
                    </a:lnTo>
                    <a:lnTo>
                      <a:pt x="1" y="12"/>
                    </a:lnTo>
                    <a:lnTo>
                      <a:pt x="0" y="14"/>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1009" name="Freeform 361"/>
              <p:cNvSpPr>
                <a:spLocks/>
              </p:cNvSpPr>
              <p:nvPr/>
            </p:nvSpPr>
            <p:spPr bwMode="auto">
              <a:xfrm>
                <a:off x="7671594" y="1809750"/>
                <a:ext cx="103188" cy="38100"/>
              </a:xfrm>
              <a:custGeom>
                <a:avLst/>
                <a:gdLst/>
                <a:ahLst/>
                <a:cxnLst>
                  <a:cxn ang="0">
                    <a:pos x="0" y="0"/>
                  </a:cxn>
                  <a:cxn ang="0">
                    <a:pos x="2" y="0"/>
                  </a:cxn>
                  <a:cxn ang="0">
                    <a:pos x="8" y="2"/>
                  </a:cxn>
                  <a:cxn ang="0">
                    <a:pos x="19" y="4"/>
                  </a:cxn>
                  <a:cxn ang="0">
                    <a:pos x="29" y="5"/>
                  </a:cxn>
                  <a:cxn ang="0">
                    <a:pos x="39" y="7"/>
                  </a:cxn>
                  <a:cxn ang="0">
                    <a:pos x="50" y="9"/>
                  </a:cxn>
                  <a:cxn ang="0">
                    <a:pos x="55" y="9"/>
                  </a:cxn>
                  <a:cxn ang="0">
                    <a:pos x="60" y="11"/>
                  </a:cxn>
                  <a:cxn ang="0">
                    <a:pos x="62" y="12"/>
                  </a:cxn>
                  <a:cxn ang="0">
                    <a:pos x="65" y="16"/>
                  </a:cxn>
                  <a:cxn ang="0">
                    <a:pos x="62" y="17"/>
                  </a:cxn>
                  <a:cxn ang="0">
                    <a:pos x="55" y="21"/>
                  </a:cxn>
                  <a:cxn ang="0">
                    <a:pos x="48" y="23"/>
                  </a:cxn>
                  <a:cxn ang="0">
                    <a:pos x="41" y="24"/>
                  </a:cxn>
                  <a:cxn ang="0">
                    <a:pos x="29" y="23"/>
                  </a:cxn>
                  <a:cxn ang="0">
                    <a:pos x="17" y="19"/>
                  </a:cxn>
                  <a:cxn ang="0">
                    <a:pos x="8" y="12"/>
                  </a:cxn>
                  <a:cxn ang="0">
                    <a:pos x="5" y="5"/>
                  </a:cxn>
                  <a:cxn ang="0">
                    <a:pos x="0" y="0"/>
                  </a:cxn>
                </a:cxnLst>
                <a:rect l="0" t="0" r="r" b="b"/>
                <a:pathLst>
                  <a:path w="65" h="24">
                    <a:moveTo>
                      <a:pt x="0" y="0"/>
                    </a:moveTo>
                    <a:lnTo>
                      <a:pt x="2" y="0"/>
                    </a:lnTo>
                    <a:lnTo>
                      <a:pt x="8" y="2"/>
                    </a:lnTo>
                    <a:lnTo>
                      <a:pt x="19" y="4"/>
                    </a:lnTo>
                    <a:lnTo>
                      <a:pt x="29" y="5"/>
                    </a:lnTo>
                    <a:lnTo>
                      <a:pt x="39" y="7"/>
                    </a:lnTo>
                    <a:lnTo>
                      <a:pt x="50" y="9"/>
                    </a:lnTo>
                    <a:lnTo>
                      <a:pt x="55" y="9"/>
                    </a:lnTo>
                    <a:lnTo>
                      <a:pt x="60" y="11"/>
                    </a:lnTo>
                    <a:lnTo>
                      <a:pt x="62" y="12"/>
                    </a:lnTo>
                    <a:lnTo>
                      <a:pt x="65" y="16"/>
                    </a:lnTo>
                    <a:lnTo>
                      <a:pt x="62" y="17"/>
                    </a:lnTo>
                    <a:lnTo>
                      <a:pt x="55" y="21"/>
                    </a:lnTo>
                    <a:lnTo>
                      <a:pt x="48" y="23"/>
                    </a:lnTo>
                    <a:lnTo>
                      <a:pt x="41" y="24"/>
                    </a:lnTo>
                    <a:lnTo>
                      <a:pt x="29" y="23"/>
                    </a:lnTo>
                    <a:lnTo>
                      <a:pt x="17" y="19"/>
                    </a:lnTo>
                    <a:lnTo>
                      <a:pt x="8" y="12"/>
                    </a:lnTo>
                    <a:lnTo>
                      <a:pt x="5" y="5"/>
                    </a:lnTo>
                    <a:lnTo>
                      <a:pt x="0" y="0"/>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1010" name="Freeform 362"/>
              <p:cNvSpPr>
                <a:spLocks/>
              </p:cNvSpPr>
              <p:nvPr/>
            </p:nvSpPr>
            <p:spPr bwMode="auto">
              <a:xfrm>
                <a:off x="7523957" y="1865313"/>
                <a:ext cx="22225" cy="20637"/>
              </a:xfrm>
              <a:custGeom>
                <a:avLst/>
                <a:gdLst/>
                <a:ahLst/>
                <a:cxnLst>
                  <a:cxn ang="0">
                    <a:pos x="14" y="7"/>
                  </a:cxn>
                  <a:cxn ang="0">
                    <a:pos x="10" y="10"/>
                  </a:cxn>
                  <a:cxn ang="0">
                    <a:pos x="7" y="13"/>
                  </a:cxn>
                  <a:cxn ang="0">
                    <a:pos x="0" y="10"/>
                  </a:cxn>
                  <a:cxn ang="0">
                    <a:pos x="0" y="7"/>
                  </a:cxn>
                  <a:cxn ang="0">
                    <a:pos x="2" y="0"/>
                  </a:cxn>
                  <a:cxn ang="0">
                    <a:pos x="7" y="0"/>
                  </a:cxn>
                  <a:cxn ang="0">
                    <a:pos x="10" y="1"/>
                  </a:cxn>
                  <a:cxn ang="0">
                    <a:pos x="14" y="7"/>
                  </a:cxn>
                </a:cxnLst>
                <a:rect l="0" t="0" r="r" b="b"/>
                <a:pathLst>
                  <a:path w="14" h="13">
                    <a:moveTo>
                      <a:pt x="14" y="7"/>
                    </a:moveTo>
                    <a:lnTo>
                      <a:pt x="10" y="10"/>
                    </a:lnTo>
                    <a:lnTo>
                      <a:pt x="7" y="13"/>
                    </a:lnTo>
                    <a:lnTo>
                      <a:pt x="0" y="10"/>
                    </a:lnTo>
                    <a:lnTo>
                      <a:pt x="0" y="7"/>
                    </a:lnTo>
                    <a:lnTo>
                      <a:pt x="2" y="0"/>
                    </a:lnTo>
                    <a:lnTo>
                      <a:pt x="7" y="0"/>
                    </a:lnTo>
                    <a:lnTo>
                      <a:pt x="10" y="1"/>
                    </a:lnTo>
                    <a:lnTo>
                      <a:pt x="14" y="7"/>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1011" name="Freeform 363"/>
              <p:cNvSpPr>
                <a:spLocks/>
              </p:cNvSpPr>
              <p:nvPr/>
            </p:nvSpPr>
            <p:spPr bwMode="auto">
              <a:xfrm>
                <a:off x="2840832" y="2768600"/>
                <a:ext cx="57150" cy="26987"/>
              </a:xfrm>
              <a:custGeom>
                <a:avLst/>
                <a:gdLst/>
                <a:ahLst/>
                <a:cxnLst>
                  <a:cxn ang="0">
                    <a:pos x="29" y="17"/>
                  </a:cxn>
                  <a:cxn ang="0">
                    <a:pos x="33" y="15"/>
                  </a:cxn>
                  <a:cxn ang="0">
                    <a:pos x="36" y="14"/>
                  </a:cxn>
                  <a:cxn ang="0">
                    <a:pos x="28" y="8"/>
                  </a:cxn>
                  <a:cxn ang="0">
                    <a:pos x="19" y="3"/>
                  </a:cxn>
                  <a:cxn ang="0">
                    <a:pos x="9" y="0"/>
                  </a:cxn>
                  <a:cxn ang="0">
                    <a:pos x="0" y="2"/>
                  </a:cxn>
                  <a:cxn ang="0">
                    <a:pos x="5" y="5"/>
                  </a:cxn>
                  <a:cxn ang="0">
                    <a:pos x="14" y="10"/>
                  </a:cxn>
                  <a:cxn ang="0">
                    <a:pos x="21" y="14"/>
                  </a:cxn>
                  <a:cxn ang="0">
                    <a:pos x="29" y="17"/>
                  </a:cxn>
                </a:cxnLst>
                <a:rect l="0" t="0" r="r" b="b"/>
                <a:pathLst>
                  <a:path w="36" h="17">
                    <a:moveTo>
                      <a:pt x="29" y="17"/>
                    </a:moveTo>
                    <a:lnTo>
                      <a:pt x="33" y="15"/>
                    </a:lnTo>
                    <a:lnTo>
                      <a:pt x="36" y="14"/>
                    </a:lnTo>
                    <a:lnTo>
                      <a:pt x="28" y="8"/>
                    </a:lnTo>
                    <a:lnTo>
                      <a:pt x="19" y="3"/>
                    </a:lnTo>
                    <a:lnTo>
                      <a:pt x="9" y="0"/>
                    </a:lnTo>
                    <a:lnTo>
                      <a:pt x="0" y="2"/>
                    </a:lnTo>
                    <a:lnTo>
                      <a:pt x="5" y="5"/>
                    </a:lnTo>
                    <a:lnTo>
                      <a:pt x="14" y="10"/>
                    </a:lnTo>
                    <a:lnTo>
                      <a:pt x="21" y="14"/>
                    </a:lnTo>
                    <a:lnTo>
                      <a:pt x="29" y="17"/>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1012" name="Freeform 364"/>
              <p:cNvSpPr>
                <a:spLocks/>
              </p:cNvSpPr>
              <p:nvPr/>
            </p:nvSpPr>
            <p:spPr bwMode="auto">
              <a:xfrm>
                <a:off x="2847182" y="2859088"/>
                <a:ext cx="42863" cy="26987"/>
              </a:xfrm>
              <a:custGeom>
                <a:avLst/>
                <a:gdLst/>
                <a:ahLst/>
                <a:cxnLst>
                  <a:cxn ang="0">
                    <a:pos x="1" y="0"/>
                  </a:cxn>
                  <a:cxn ang="0">
                    <a:pos x="5" y="5"/>
                  </a:cxn>
                  <a:cxn ang="0">
                    <a:pos x="12" y="8"/>
                  </a:cxn>
                  <a:cxn ang="0">
                    <a:pos x="27" y="8"/>
                  </a:cxn>
                  <a:cxn ang="0">
                    <a:pos x="27" y="12"/>
                  </a:cxn>
                  <a:cxn ang="0">
                    <a:pos x="24" y="13"/>
                  </a:cxn>
                  <a:cxn ang="0">
                    <a:pos x="20" y="17"/>
                  </a:cxn>
                  <a:cxn ang="0">
                    <a:pos x="15" y="13"/>
                  </a:cxn>
                  <a:cxn ang="0">
                    <a:pos x="8" y="10"/>
                  </a:cxn>
                  <a:cxn ang="0">
                    <a:pos x="1" y="6"/>
                  </a:cxn>
                  <a:cxn ang="0">
                    <a:pos x="0" y="3"/>
                  </a:cxn>
                  <a:cxn ang="0">
                    <a:pos x="0" y="0"/>
                  </a:cxn>
                  <a:cxn ang="0">
                    <a:pos x="1" y="0"/>
                  </a:cxn>
                </a:cxnLst>
                <a:rect l="0" t="0" r="r" b="b"/>
                <a:pathLst>
                  <a:path w="27" h="17">
                    <a:moveTo>
                      <a:pt x="1" y="0"/>
                    </a:moveTo>
                    <a:lnTo>
                      <a:pt x="5" y="5"/>
                    </a:lnTo>
                    <a:lnTo>
                      <a:pt x="12" y="8"/>
                    </a:lnTo>
                    <a:lnTo>
                      <a:pt x="27" y="8"/>
                    </a:lnTo>
                    <a:lnTo>
                      <a:pt x="27" y="12"/>
                    </a:lnTo>
                    <a:lnTo>
                      <a:pt x="24" y="13"/>
                    </a:lnTo>
                    <a:lnTo>
                      <a:pt x="20" y="17"/>
                    </a:lnTo>
                    <a:lnTo>
                      <a:pt x="15" y="13"/>
                    </a:lnTo>
                    <a:lnTo>
                      <a:pt x="8" y="10"/>
                    </a:lnTo>
                    <a:lnTo>
                      <a:pt x="1" y="6"/>
                    </a:lnTo>
                    <a:lnTo>
                      <a:pt x="0" y="3"/>
                    </a:lnTo>
                    <a:lnTo>
                      <a:pt x="0" y="0"/>
                    </a:lnTo>
                    <a:lnTo>
                      <a:pt x="1" y="0"/>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1013" name="Freeform 365"/>
              <p:cNvSpPr>
                <a:spLocks/>
              </p:cNvSpPr>
              <p:nvPr/>
            </p:nvSpPr>
            <p:spPr bwMode="auto">
              <a:xfrm>
                <a:off x="2909094" y="2859088"/>
                <a:ext cx="33338" cy="38100"/>
              </a:xfrm>
              <a:custGeom>
                <a:avLst/>
                <a:gdLst/>
                <a:ahLst/>
                <a:cxnLst>
                  <a:cxn ang="0">
                    <a:pos x="21" y="13"/>
                  </a:cxn>
                  <a:cxn ang="0">
                    <a:pos x="21" y="17"/>
                  </a:cxn>
                  <a:cxn ang="0">
                    <a:pos x="16" y="20"/>
                  </a:cxn>
                  <a:cxn ang="0">
                    <a:pos x="9" y="24"/>
                  </a:cxn>
                  <a:cxn ang="0">
                    <a:pos x="2" y="20"/>
                  </a:cxn>
                  <a:cxn ang="0">
                    <a:pos x="0" y="17"/>
                  </a:cxn>
                  <a:cxn ang="0">
                    <a:pos x="0" y="12"/>
                  </a:cxn>
                  <a:cxn ang="0">
                    <a:pos x="4" y="8"/>
                  </a:cxn>
                  <a:cxn ang="0">
                    <a:pos x="7" y="1"/>
                  </a:cxn>
                  <a:cxn ang="0">
                    <a:pos x="12" y="0"/>
                  </a:cxn>
                  <a:cxn ang="0">
                    <a:pos x="14" y="1"/>
                  </a:cxn>
                  <a:cxn ang="0">
                    <a:pos x="16" y="5"/>
                  </a:cxn>
                  <a:cxn ang="0">
                    <a:pos x="12" y="10"/>
                  </a:cxn>
                  <a:cxn ang="0">
                    <a:pos x="21" y="13"/>
                  </a:cxn>
                </a:cxnLst>
                <a:rect l="0" t="0" r="r" b="b"/>
                <a:pathLst>
                  <a:path w="21" h="24">
                    <a:moveTo>
                      <a:pt x="21" y="13"/>
                    </a:moveTo>
                    <a:lnTo>
                      <a:pt x="21" y="17"/>
                    </a:lnTo>
                    <a:lnTo>
                      <a:pt x="16" y="20"/>
                    </a:lnTo>
                    <a:lnTo>
                      <a:pt x="9" y="24"/>
                    </a:lnTo>
                    <a:lnTo>
                      <a:pt x="2" y="20"/>
                    </a:lnTo>
                    <a:lnTo>
                      <a:pt x="0" y="17"/>
                    </a:lnTo>
                    <a:lnTo>
                      <a:pt x="0" y="12"/>
                    </a:lnTo>
                    <a:lnTo>
                      <a:pt x="4" y="8"/>
                    </a:lnTo>
                    <a:lnTo>
                      <a:pt x="7" y="1"/>
                    </a:lnTo>
                    <a:lnTo>
                      <a:pt x="12" y="0"/>
                    </a:lnTo>
                    <a:lnTo>
                      <a:pt x="14" y="1"/>
                    </a:lnTo>
                    <a:lnTo>
                      <a:pt x="16" y="5"/>
                    </a:lnTo>
                    <a:lnTo>
                      <a:pt x="12" y="10"/>
                    </a:lnTo>
                    <a:lnTo>
                      <a:pt x="21" y="13"/>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1014" name="Freeform 366"/>
              <p:cNvSpPr>
                <a:spLocks/>
              </p:cNvSpPr>
              <p:nvPr/>
            </p:nvSpPr>
            <p:spPr bwMode="auto">
              <a:xfrm>
                <a:off x="484982" y="2438400"/>
                <a:ext cx="34925" cy="15875"/>
              </a:xfrm>
              <a:custGeom>
                <a:avLst/>
                <a:gdLst/>
                <a:ahLst/>
                <a:cxnLst>
                  <a:cxn ang="0">
                    <a:pos x="7" y="5"/>
                  </a:cxn>
                  <a:cxn ang="0">
                    <a:pos x="9" y="0"/>
                  </a:cxn>
                  <a:cxn ang="0">
                    <a:pos x="15" y="1"/>
                  </a:cxn>
                  <a:cxn ang="0">
                    <a:pos x="21" y="3"/>
                  </a:cxn>
                  <a:cxn ang="0">
                    <a:pos x="22" y="10"/>
                  </a:cxn>
                  <a:cxn ang="0">
                    <a:pos x="5" y="10"/>
                  </a:cxn>
                  <a:cxn ang="0">
                    <a:pos x="2" y="7"/>
                  </a:cxn>
                  <a:cxn ang="0">
                    <a:pos x="0" y="5"/>
                  </a:cxn>
                  <a:cxn ang="0">
                    <a:pos x="7" y="5"/>
                  </a:cxn>
                </a:cxnLst>
                <a:rect l="0" t="0" r="r" b="b"/>
                <a:pathLst>
                  <a:path w="22" h="10">
                    <a:moveTo>
                      <a:pt x="7" y="5"/>
                    </a:moveTo>
                    <a:lnTo>
                      <a:pt x="9" y="0"/>
                    </a:lnTo>
                    <a:lnTo>
                      <a:pt x="15" y="1"/>
                    </a:lnTo>
                    <a:lnTo>
                      <a:pt x="21" y="3"/>
                    </a:lnTo>
                    <a:lnTo>
                      <a:pt x="22" y="10"/>
                    </a:lnTo>
                    <a:lnTo>
                      <a:pt x="5" y="10"/>
                    </a:lnTo>
                    <a:lnTo>
                      <a:pt x="2" y="7"/>
                    </a:lnTo>
                    <a:lnTo>
                      <a:pt x="0" y="5"/>
                    </a:lnTo>
                    <a:lnTo>
                      <a:pt x="7" y="5"/>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1015" name="Freeform 367"/>
              <p:cNvSpPr>
                <a:spLocks/>
              </p:cNvSpPr>
              <p:nvPr/>
            </p:nvSpPr>
            <p:spPr bwMode="auto">
              <a:xfrm>
                <a:off x="751682" y="3579813"/>
                <a:ext cx="20638" cy="15875"/>
              </a:xfrm>
              <a:custGeom>
                <a:avLst/>
                <a:gdLst/>
                <a:ahLst/>
                <a:cxnLst>
                  <a:cxn ang="0">
                    <a:pos x="13" y="5"/>
                  </a:cxn>
                  <a:cxn ang="0">
                    <a:pos x="13" y="8"/>
                  </a:cxn>
                  <a:cxn ang="0">
                    <a:pos x="6" y="8"/>
                  </a:cxn>
                  <a:cxn ang="0">
                    <a:pos x="2" y="10"/>
                  </a:cxn>
                  <a:cxn ang="0">
                    <a:pos x="0" y="8"/>
                  </a:cxn>
                  <a:cxn ang="0">
                    <a:pos x="0" y="6"/>
                  </a:cxn>
                  <a:cxn ang="0">
                    <a:pos x="0" y="3"/>
                  </a:cxn>
                  <a:cxn ang="0">
                    <a:pos x="0" y="0"/>
                  </a:cxn>
                  <a:cxn ang="0">
                    <a:pos x="6" y="0"/>
                  </a:cxn>
                  <a:cxn ang="0">
                    <a:pos x="13" y="5"/>
                  </a:cxn>
                </a:cxnLst>
                <a:rect l="0" t="0" r="r" b="b"/>
                <a:pathLst>
                  <a:path w="13" h="10">
                    <a:moveTo>
                      <a:pt x="13" y="5"/>
                    </a:moveTo>
                    <a:lnTo>
                      <a:pt x="13" y="8"/>
                    </a:lnTo>
                    <a:lnTo>
                      <a:pt x="6" y="8"/>
                    </a:lnTo>
                    <a:lnTo>
                      <a:pt x="2" y="10"/>
                    </a:lnTo>
                    <a:lnTo>
                      <a:pt x="0" y="8"/>
                    </a:lnTo>
                    <a:lnTo>
                      <a:pt x="0" y="6"/>
                    </a:lnTo>
                    <a:lnTo>
                      <a:pt x="0" y="3"/>
                    </a:lnTo>
                    <a:lnTo>
                      <a:pt x="0" y="0"/>
                    </a:lnTo>
                    <a:lnTo>
                      <a:pt x="6" y="0"/>
                    </a:lnTo>
                    <a:lnTo>
                      <a:pt x="13" y="5"/>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1016" name="Freeform 368"/>
              <p:cNvSpPr>
                <a:spLocks/>
              </p:cNvSpPr>
              <p:nvPr/>
            </p:nvSpPr>
            <p:spPr bwMode="auto">
              <a:xfrm>
                <a:off x="735807" y="3551238"/>
                <a:ext cx="11113" cy="7937"/>
              </a:xfrm>
              <a:custGeom>
                <a:avLst/>
                <a:gdLst/>
                <a:ahLst/>
                <a:cxnLst>
                  <a:cxn ang="0">
                    <a:pos x="7" y="5"/>
                  </a:cxn>
                  <a:cxn ang="0">
                    <a:pos x="5" y="5"/>
                  </a:cxn>
                  <a:cxn ang="0">
                    <a:pos x="4" y="5"/>
                  </a:cxn>
                  <a:cxn ang="0">
                    <a:pos x="2" y="2"/>
                  </a:cxn>
                  <a:cxn ang="0">
                    <a:pos x="0" y="0"/>
                  </a:cxn>
                  <a:cxn ang="0">
                    <a:pos x="4" y="0"/>
                  </a:cxn>
                  <a:cxn ang="0">
                    <a:pos x="7" y="5"/>
                  </a:cxn>
                </a:cxnLst>
                <a:rect l="0" t="0" r="r" b="b"/>
                <a:pathLst>
                  <a:path w="7" h="5">
                    <a:moveTo>
                      <a:pt x="7" y="5"/>
                    </a:moveTo>
                    <a:lnTo>
                      <a:pt x="5" y="5"/>
                    </a:lnTo>
                    <a:lnTo>
                      <a:pt x="4" y="5"/>
                    </a:lnTo>
                    <a:lnTo>
                      <a:pt x="2" y="2"/>
                    </a:lnTo>
                    <a:lnTo>
                      <a:pt x="0" y="0"/>
                    </a:lnTo>
                    <a:lnTo>
                      <a:pt x="4" y="0"/>
                    </a:lnTo>
                    <a:lnTo>
                      <a:pt x="7" y="5"/>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1017" name="Freeform 369"/>
              <p:cNvSpPr>
                <a:spLocks/>
              </p:cNvSpPr>
              <p:nvPr/>
            </p:nvSpPr>
            <p:spPr bwMode="auto">
              <a:xfrm>
                <a:off x="713582" y="3543300"/>
                <a:ext cx="17463" cy="7937"/>
              </a:xfrm>
              <a:custGeom>
                <a:avLst/>
                <a:gdLst/>
                <a:ahLst/>
                <a:cxnLst>
                  <a:cxn ang="0">
                    <a:pos x="11" y="0"/>
                  </a:cxn>
                  <a:cxn ang="0">
                    <a:pos x="7" y="4"/>
                  </a:cxn>
                  <a:cxn ang="0">
                    <a:pos x="4" y="5"/>
                  </a:cxn>
                  <a:cxn ang="0">
                    <a:pos x="0" y="2"/>
                  </a:cxn>
                  <a:cxn ang="0">
                    <a:pos x="0" y="0"/>
                  </a:cxn>
                  <a:cxn ang="0">
                    <a:pos x="11" y="0"/>
                  </a:cxn>
                </a:cxnLst>
                <a:rect l="0" t="0" r="r" b="b"/>
                <a:pathLst>
                  <a:path w="11" h="5">
                    <a:moveTo>
                      <a:pt x="11" y="0"/>
                    </a:moveTo>
                    <a:lnTo>
                      <a:pt x="7" y="4"/>
                    </a:lnTo>
                    <a:lnTo>
                      <a:pt x="4" y="5"/>
                    </a:lnTo>
                    <a:lnTo>
                      <a:pt x="0" y="2"/>
                    </a:lnTo>
                    <a:lnTo>
                      <a:pt x="0" y="0"/>
                    </a:lnTo>
                    <a:lnTo>
                      <a:pt x="11" y="0"/>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1018" name="Freeform 370"/>
              <p:cNvSpPr>
                <a:spLocks/>
              </p:cNvSpPr>
              <p:nvPr/>
            </p:nvSpPr>
            <p:spPr bwMode="auto">
              <a:xfrm>
                <a:off x="694532" y="3535363"/>
                <a:ext cx="14288" cy="7937"/>
              </a:xfrm>
              <a:custGeom>
                <a:avLst/>
                <a:gdLst/>
                <a:ahLst/>
                <a:cxnLst>
                  <a:cxn ang="0">
                    <a:pos x="4" y="0"/>
                  </a:cxn>
                  <a:cxn ang="0">
                    <a:pos x="6" y="0"/>
                  </a:cxn>
                  <a:cxn ang="0">
                    <a:pos x="9" y="0"/>
                  </a:cxn>
                  <a:cxn ang="0">
                    <a:pos x="9" y="2"/>
                  </a:cxn>
                  <a:cxn ang="0">
                    <a:pos x="7" y="3"/>
                  </a:cxn>
                  <a:cxn ang="0">
                    <a:pos x="6" y="5"/>
                  </a:cxn>
                  <a:cxn ang="0">
                    <a:pos x="2" y="3"/>
                  </a:cxn>
                  <a:cxn ang="0">
                    <a:pos x="0" y="2"/>
                  </a:cxn>
                  <a:cxn ang="0">
                    <a:pos x="2" y="0"/>
                  </a:cxn>
                  <a:cxn ang="0">
                    <a:pos x="6" y="0"/>
                  </a:cxn>
                  <a:cxn ang="0">
                    <a:pos x="4" y="0"/>
                  </a:cxn>
                </a:cxnLst>
                <a:rect l="0" t="0" r="r" b="b"/>
                <a:pathLst>
                  <a:path w="9" h="5">
                    <a:moveTo>
                      <a:pt x="4" y="0"/>
                    </a:moveTo>
                    <a:lnTo>
                      <a:pt x="6" y="0"/>
                    </a:lnTo>
                    <a:lnTo>
                      <a:pt x="9" y="0"/>
                    </a:lnTo>
                    <a:lnTo>
                      <a:pt x="9" y="2"/>
                    </a:lnTo>
                    <a:lnTo>
                      <a:pt x="7" y="3"/>
                    </a:lnTo>
                    <a:lnTo>
                      <a:pt x="6" y="5"/>
                    </a:lnTo>
                    <a:lnTo>
                      <a:pt x="2" y="3"/>
                    </a:lnTo>
                    <a:lnTo>
                      <a:pt x="0" y="2"/>
                    </a:lnTo>
                    <a:lnTo>
                      <a:pt x="2" y="0"/>
                    </a:lnTo>
                    <a:lnTo>
                      <a:pt x="6" y="0"/>
                    </a:lnTo>
                    <a:lnTo>
                      <a:pt x="4" y="0"/>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1019" name="Freeform 371"/>
              <p:cNvSpPr>
                <a:spLocks/>
              </p:cNvSpPr>
              <p:nvPr/>
            </p:nvSpPr>
            <p:spPr bwMode="auto">
              <a:xfrm>
                <a:off x="662782" y="3516313"/>
                <a:ext cx="12700" cy="11112"/>
              </a:xfrm>
              <a:custGeom>
                <a:avLst/>
                <a:gdLst/>
                <a:ahLst/>
                <a:cxnLst>
                  <a:cxn ang="0">
                    <a:pos x="8" y="2"/>
                  </a:cxn>
                  <a:cxn ang="0">
                    <a:pos x="8" y="3"/>
                  </a:cxn>
                  <a:cxn ang="0">
                    <a:pos x="8" y="7"/>
                  </a:cxn>
                  <a:cxn ang="0">
                    <a:pos x="5" y="7"/>
                  </a:cxn>
                  <a:cxn ang="0">
                    <a:pos x="1" y="5"/>
                  </a:cxn>
                  <a:cxn ang="0">
                    <a:pos x="0" y="3"/>
                  </a:cxn>
                  <a:cxn ang="0">
                    <a:pos x="1" y="2"/>
                  </a:cxn>
                  <a:cxn ang="0">
                    <a:pos x="3" y="0"/>
                  </a:cxn>
                  <a:cxn ang="0">
                    <a:pos x="5" y="0"/>
                  </a:cxn>
                  <a:cxn ang="0">
                    <a:pos x="8" y="2"/>
                  </a:cxn>
                </a:cxnLst>
                <a:rect l="0" t="0" r="r" b="b"/>
                <a:pathLst>
                  <a:path w="8" h="7">
                    <a:moveTo>
                      <a:pt x="8" y="2"/>
                    </a:moveTo>
                    <a:lnTo>
                      <a:pt x="8" y="3"/>
                    </a:lnTo>
                    <a:lnTo>
                      <a:pt x="8" y="7"/>
                    </a:lnTo>
                    <a:lnTo>
                      <a:pt x="5" y="7"/>
                    </a:lnTo>
                    <a:lnTo>
                      <a:pt x="1" y="5"/>
                    </a:lnTo>
                    <a:lnTo>
                      <a:pt x="0" y="3"/>
                    </a:lnTo>
                    <a:lnTo>
                      <a:pt x="1" y="2"/>
                    </a:lnTo>
                    <a:lnTo>
                      <a:pt x="3" y="0"/>
                    </a:lnTo>
                    <a:lnTo>
                      <a:pt x="5" y="0"/>
                    </a:lnTo>
                    <a:lnTo>
                      <a:pt x="8" y="2"/>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grpSp>
        <p:cxnSp>
          <p:nvCxnSpPr>
            <p:cNvPr id="839" name="Straight Connector 838"/>
            <p:cNvCxnSpPr>
              <a:stCxn id="836" idx="1"/>
              <a:endCxn id="836" idx="3"/>
            </p:cNvCxnSpPr>
            <p:nvPr/>
          </p:nvCxnSpPr>
          <p:spPr>
            <a:xfrm>
              <a:off x="3542201" y="4851699"/>
              <a:ext cx="3684601" cy="0"/>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grpSp>
      <p:pic>
        <p:nvPicPr>
          <p:cNvPr id="1020" name="Picture 18" descr="Related image"/>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1361920" y="3837379"/>
            <a:ext cx="529148" cy="589460"/>
          </a:xfrm>
          <a:prstGeom prst="rect">
            <a:avLst/>
          </a:prstGeom>
          <a:noFill/>
          <a:extLst>
            <a:ext uri="{909E8E84-426E-40DD-AFC4-6F175D3DCCD1}">
              <a14:hiddenFill xmlns:a14="http://schemas.microsoft.com/office/drawing/2010/main">
                <a:solidFill>
                  <a:srgbClr val="FFFFFF"/>
                </a:solidFill>
              </a14:hiddenFill>
            </a:ext>
          </a:extLst>
        </p:spPr>
      </p:pic>
      <p:pic>
        <p:nvPicPr>
          <p:cNvPr id="1021" name="Picture 1020"/>
          <p:cNvPicPr>
            <a:picLocks noChangeAspect="1"/>
          </p:cNvPicPr>
          <p:nvPr/>
        </p:nvPicPr>
        <p:blipFill rotWithShape="1">
          <a:blip r:embed="rId11" cstate="print">
            <a:extLst>
              <a:ext uri="{28A0092B-C50C-407E-A947-70E740481C1C}">
                <a14:useLocalDpi xmlns:a14="http://schemas.microsoft.com/office/drawing/2010/main" val="0"/>
              </a:ext>
            </a:extLst>
          </a:blip>
          <a:srcRect r="7198"/>
          <a:stretch/>
        </p:blipFill>
        <p:spPr>
          <a:xfrm>
            <a:off x="5756767" y="4203425"/>
            <a:ext cx="794442" cy="481538"/>
          </a:xfrm>
          <a:prstGeom prst="rect">
            <a:avLst/>
          </a:prstGeom>
        </p:spPr>
      </p:pic>
      <p:pic>
        <p:nvPicPr>
          <p:cNvPr id="1022" name="Picture 12" descr="Image result for nova merchant bank"/>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4594463" y="4008528"/>
            <a:ext cx="1000452" cy="474995"/>
          </a:xfrm>
          <a:prstGeom prst="rect">
            <a:avLst/>
          </a:prstGeom>
          <a:noFill/>
          <a:extLst>
            <a:ext uri="{909E8E84-426E-40DD-AFC4-6F175D3DCCD1}">
              <a14:hiddenFill xmlns:a14="http://schemas.microsoft.com/office/drawing/2010/main">
                <a:solidFill>
                  <a:srgbClr val="FFFFFF"/>
                </a:solidFill>
              </a14:hiddenFill>
            </a:ext>
          </a:extLst>
        </p:spPr>
      </p:pic>
      <p:pic>
        <p:nvPicPr>
          <p:cNvPr id="1023" name="Picture 2" descr="Image result for axa mansard logo"/>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4699849" y="4479640"/>
            <a:ext cx="1056918" cy="310245"/>
          </a:xfrm>
          <a:prstGeom prst="rect">
            <a:avLst/>
          </a:prstGeom>
          <a:noFill/>
          <a:extLst>
            <a:ext uri="{909E8E84-426E-40DD-AFC4-6F175D3DCCD1}">
              <a14:hiddenFill xmlns:a14="http://schemas.microsoft.com/office/drawing/2010/main">
                <a:solidFill>
                  <a:srgbClr val="FFFFFF"/>
                </a:solidFill>
              </a14:hiddenFill>
            </a:ext>
          </a:extLst>
        </p:spPr>
      </p:pic>
      <p:pic>
        <p:nvPicPr>
          <p:cNvPr id="1025" name="Picture 4" descr="Image result for jpmorgan logo"/>
          <p:cNvPicPr>
            <a:picLocks noChangeAspect="1" noChangeArrowheads="1"/>
          </p:cNvPicPr>
          <p:nvPr/>
        </p:nvPicPr>
        <p:blipFill rotWithShape="1">
          <a:blip r:embed="rId14" cstate="print">
            <a:extLst>
              <a:ext uri="{28A0092B-C50C-407E-A947-70E740481C1C}">
                <a14:useLocalDpi xmlns:a14="http://schemas.microsoft.com/office/drawing/2010/main" val="0"/>
              </a:ext>
            </a:extLst>
          </a:blip>
          <a:srcRect t="35128" b="38205"/>
          <a:stretch/>
        </p:blipFill>
        <p:spPr bwMode="auto">
          <a:xfrm>
            <a:off x="5427012" y="5281754"/>
            <a:ext cx="1011521" cy="273940"/>
          </a:xfrm>
          <a:prstGeom prst="rect">
            <a:avLst/>
          </a:prstGeom>
          <a:noFill/>
          <a:ln>
            <a:solidFill>
              <a:schemeClr val="bg1">
                <a:lumMod val="95000"/>
              </a:schemeClr>
            </a:solidFill>
          </a:ln>
          <a:extLst>
            <a:ext uri="{909E8E84-426E-40DD-AFC4-6F175D3DCCD1}">
              <a14:hiddenFill xmlns:a14="http://schemas.microsoft.com/office/drawing/2010/main">
                <a:solidFill>
                  <a:srgbClr val="FFFFFF"/>
                </a:solidFill>
              </a14:hiddenFill>
            </a:ext>
          </a:extLst>
        </p:spPr>
      </p:pic>
      <p:pic>
        <p:nvPicPr>
          <p:cNvPr id="1026" name="Picture 14" descr="Related image"/>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5846165" y="5593846"/>
            <a:ext cx="771356" cy="259066"/>
          </a:xfrm>
          <a:prstGeom prst="rect">
            <a:avLst/>
          </a:prstGeom>
          <a:noFill/>
          <a:ln>
            <a:solidFill>
              <a:schemeClr val="bg1">
                <a:lumMod val="95000"/>
              </a:schemeClr>
            </a:solidFill>
          </a:ln>
          <a:extLst>
            <a:ext uri="{909E8E84-426E-40DD-AFC4-6F175D3DCCD1}">
              <a14:hiddenFill xmlns:a14="http://schemas.microsoft.com/office/drawing/2010/main">
                <a:solidFill>
                  <a:srgbClr val="FFFFFF"/>
                </a:solidFill>
              </a14:hiddenFill>
            </a:ext>
          </a:extLst>
        </p:spPr>
      </p:pic>
      <p:pic>
        <p:nvPicPr>
          <p:cNvPr id="1027" name="Picture 8" descr="Related image"/>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4913430" y="5458149"/>
            <a:ext cx="462988" cy="461858"/>
          </a:xfrm>
          <a:prstGeom prst="rect">
            <a:avLst/>
          </a:prstGeom>
          <a:solidFill>
            <a:schemeClr val="bg1"/>
          </a:solidFill>
        </p:spPr>
      </p:pic>
      <p:pic>
        <p:nvPicPr>
          <p:cNvPr id="1028" name="Picture 1027"/>
          <p:cNvPicPr>
            <a:picLocks noChangeAspect="1"/>
          </p:cNvPicPr>
          <p:nvPr/>
        </p:nvPicPr>
        <p:blipFill rotWithShape="1">
          <a:blip r:embed="rId17">
            <a:extLst>
              <a:ext uri="{28A0092B-C50C-407E-A947-70E740481C1C}">
                <a14:useLocalDpi xmlns:a14="http://schemas.microsoft.com/office/drawing/2010/main" val="0"/>
              </a:ext>
            </a:extLst>
          </a:blip>
          <a:srcRect t="32902" b="25103"/>
          <a:stretch/>
        </p:blipFill>
        <p:spPr>
          <a:xfrm>
            <a:off x="5648502" y="4858625"/>
            <a:ext cx="811971" cy="271794"/>
          </a:xfrm>
          <a:prstGeom prst="rect">
            <a:avLst/>
          </a:prstGeom>
        </p:spPr>
      </p:pic>
      <p:pic>
        <p:nvPicPr>
          <p:cNvPr id="1029" name="Picture 10" descr="Image result for morgan stanley logo"/>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5152353" y="6012106"/>
            <a:ext cx="1316309" cy="329077"/>
          </a:xfrm>
          <a:prstGeom prst="rect">
            <a:avLst/>
          </a:prstGeom>
          <a:solidFill>
            <a:srgbClr val="F4F9FD"/>
          </a:solidFill>
        </p:spPr>
      </p:pic>
      <p:sp>
        <p:nvSpPr>
          <p:cNvPr id="260" name="Title 2"/>
          <p:cNvSpPr txBox="1">
            <a:spLocks/>
          </p:cNvSpPr>
          <p:nvPr/>
        </p:nvSpPr>
        <p:spPr>
          <a:xfrm>
            <a:off x="3379898" y="56206"/>
            <a:ext cx="3383280" cy="364003"/>
          </a:xfrm>
          <a:prstGeom prst="rect">
            <a:avLst/>
          </a:prstGeom>
          <a:noFill/>
        </p:spPr>
        <p:txBody>
          <a:bodyPr vert="horz" lIns="0" tIns="0" rIns="0" bIns="0" rtlCol="0" anchor="t" anchorCtr="0">
            <a:noAutofit/>
          </a:bodyPr>
          <a:lstStyle>
            <a:defPPr>
              <a:defRPr lang="en-US"/>
            </a:defPPr>
            <a:lvl1pPr>
              <a:lnSpc>
                <a:spcPct val="70000"/>
              </a:lnSpc>
              <a:defRPr sz="2800" b="1" i="0" kern="0">
                <a:solidFill>
                  <a:srgbClr val="00338D"/>
                </a:solidFill>
                <a:latin typeface="Univers 47 CondensedLight" panose="00000400000000000000" pitchFamily="2" charset="0"/>
                <a:cs typeface="KPMG Extralight"/>
              </a:defRPr>
            </a:lvl1pPr>
          </a:lstStyle>
          <a:p>
            <a:pPr>
              <a:defRPr/>
            </a:pPr>
            <a:r>
              <a:rPr lang="en-US" sz="4400" b="0" kern="1200" dirty="0" smtClean="0">
                <a:latin typeface="KPMG Extralight" panose="020B0303030202040204" pitchFamily="34" charset="0"/>
                <a:cs typeface="+mj-cs"/>
              </a:rPr>
              <a:t>Key Findings &amp; Initiatives</a:t>
            </a:r>
            <a:endParaRPr lang="en-US" sz="4400" b="0" kern="1200" baseline="30000" dirty="0">
              <a:latin typeface="KPMG Extralight" panose="020B0303030202040204" pitchFamily="34" charset="0"/>
              <a:ea typeface="+mj-ea"/>
              <a:cs typeface="+mj-cs"/>
            </a:endParaRPr>
          </a:p>
        </p:txBody>
      </p:sp>
      <p:sp>
        <p:nvSpPr>
          <p:cNvPr id="5" name="TextBox 4"/>
          <p:cNvSpPr txBox="1"/>
          <p:nvPr/>
        </p:nvSpPr>
        <p:spPr>
          <a:xfrm rot="19905369">
            <a:off x="11186930" y="6037617"/>
            <a:ext cx="990600" cy="615553"/>
          </a:xfrm>
          <a:prstGeom prst="rect">
            <a:avLst/>
          </a:prstGeom>
          <a:noFill/>
        </p:spPr>
        <p:txBody>
          <a:bodyPr wrap="square" lIns="0" tIns="0" rIns="0" bIns="0" rtlCol="0">
            <a:spAutoFit/>
          </a:bodyPr>
          <a:lstStyle/>
          <a:p>
            <a:r>
              <a:rPr lang="en-US" sz="4000" b="1" dirty="0" smtClean="0">
                <a:solidFill>
                  <a:srgbClr val="FF0000"/>
                </a:solidFill>
                <a:latin typeface="+mj-lt"/>
                <a:cs typeface="Arial" pitchFamily="34" charset="0"/>
              </a:rPr>
              <a:t>WIP</a:t>
            </a:r>
          </a:p>
        </p:txBody>
      </p:sp>
    </p:spTree>
    <p:extLst>
      <p:ext uri="{BB962C8B-B14F-4D97-AF65-F5344CB8AC3E}">
        <p14:creationId xmlns:p14="http://schemas.microsoft.com/office/powerpoint/2010/main" val="246925305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95274" name="think-cell Slide" r:id="rId6" imgW="663" imgH="659" progId="TCLayout.ActiveDocument.1">
                  <p:embed/>
                </p:oleObj>
              </mc:Choice>
              <mc:Fallback>
                <p:oleObj name="think-cell Slide" r:id="rId6" imgW="663" imgH="659" progId="TCLayout.ActiveDocument.1">
                  <p:embed/>
                  <p:pic>
                    <p:nvPicPr>
                      <p:cNvPr id="0" name=""/>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2" name="Rectangle 1" hidden="1"/>
          <p:cNvSpPr/>
          <p:nvPr>
            <p:custDataLst>
              <p:tags r:id="rId3"/>
            </p:custDataLst>
          </p:nvPr>
        </p:nvSpPr>
        <p:spPr>
          <a:xfrm>
            <a:off x="0" y="0"/>
            <a:ext cx="158750" cy="15875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spcBef>
                <a:spcPct val="0"/>
              </a:spcBef>
              <a:spcAft>
                <a:spcPct val="0"/>
              </a:spcAft>
            </a:pPr>
            <a:endParaRPr lang="en-US" sz="3600" dirty="0">
              <a:solidFill>
                <a:srgbClr val="FFFFFF"/>
              </a:solidFill>
              <a:latin typeface="KPMG Extralight" panose="020B0303030202040204" pitchFamily="34" charset="0"/>
              <a:sym typeface="KPMG Extralight" panose="020B0303030202040204" pitchFamily="34" charset="0"/>
            </a:endParaRPr>
          </a:p>
        </p:txBody>
      </p:sp>
      <p:sp>
        <p:nvSpPr>
          <p:cNvPr id="118" name="Title 2"/>
          <p:cNvSpPr txBox="1">
            <a:spLocks/>
          </p:cNvSpPr>
          <p:nvPr/>
        </p:nvSpPr>
        <p:spPr>
          <a:xfrm>
            <a:off x="879206" y="864044"/>
            <a:ext cx="7463515" cy="2232265"/>
          </a:xfrm>
          <a:prstGeom prst="rect">
            <a:avLst/>
          </a:prstGeom>
        </p:spPr>
        <p:txBody>
          <a:bodyPr anchor="t" anchorCtr="0"/>
          <a:lstStyle>
            <a:lvl1pPr algn="l" defTabSz="890789" rtl="0" eaLnBrk="1" latinLnBrk="0" hangingPunct="1">
              <a:lnSpc>
                <a:spcPct val="70000"/>
              </a:lnSpc>
              <a:spcBef>
                <a:spcPct val="0"/>
              </a:spcBef>
              <a:buNone/>
              <a:defRPr kumimoji="0" lang="en-GB" sz="8800" b="0" i="0" u="none" strike="noStrike" kern="1200" cap="none" spc="0" normalizeH="0" baseline="0" noProof="0">
                <a:ln>
                  <a:noFill/>
                </a:ln>
                <a:solidFill>
                  <a:srgbClr val="FFFFFF"/>
                </a:solidFill>
                <a:effectLst/>
                <a:uLnTx/>
                <a:uFillTx/>
                <a:latin typeface="KPMG Extralight"/>
                <a:ea typeface="+mj-ea"/>
                <a:cs typeface="KPMG Extralight"/>
              </a:defRPr>
            </a:lvl1pPr>
            <a:lvl2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2pPr>
            <a:lvl3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3pPr>
            <a:lvl4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4pPr>
            <a:lvl5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5pPr>
            <a:lvl6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6pPr>
            <a:lvl7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7pPr>
            <a:lvl8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8pPr>
            <a:lvl9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9pPr>
          </a:lstStyle>
          <a:p>
            <a:pPr>
              <a:lnSpc>
                <a:spcPct val="100000"/>
              </a:lnSpc>
            </a:pPr>
            <a:r>
              <a:rPr lang="en-US" sz="8000" dirty="0" smtClean="0"/>
              <a:t>Detailed Assessment</a:t>
            </a:r>
          </a:p>
        </p:txBody>
      </p:sp>
    </p:spTree>
    <p:extLst>
      <p:ext uri="{BB962C8B-B14F-4D97-AF65-F5344CB8AC3E}">
        <p14:creationId xmlns:p14="http://schemas.microsoft.com/office/powerpoint/2010/main" val="89870118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57911" name="think-cell Slide" r:id="rId6" imgW="663" imgH="659" progId="TCLayout.ActiveDocument.1">
                  <p:embed/>
                </p:oleObj>
              </mc:Choice>
              <mc:Fallback>
                <p:oleObj name="think-cell Slide" r:id="rId6" imgW="663" imgH="659" progId="TCLayout.ActiveDocument.1">
                  <p:embed/>
                  <p:pic>
                    <p:nvPicPr>
                      <p:cNvPr id="0" name=""/>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2" name="Rectangle 1" hidden="1"/>
          <p:cNvSpPr/>
          <p:nvPr>
            <p:custDataLst>
              <p:tags r:id="rId3"/>
            </p:custDataLst>
          </p:nvPr>
        </p:nvSpPr>
        <p:spPr>
          <a:xfrm>
            <a:off x="0" y="0"/>
            <a:ext cx="158750" cy="15875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spcBef>
                <a:spcPct val="0"/>
              </a:spcBef>
              <a:spcAft>
                <a:spcPct val="0"/>
              </a:spcAft>
            </a:pPr>
            <a:endParaRPr lang="en-US" sz="3600" dirty="0">
              <a:solidFill>
                <a:srgbClr val="FFFFFF"/>
              </a:solidFill>
              <a:latin typeface="KPMG Extralight" panose="020B0303030202040204" pitchFamily="34" charset="0"/>
              <a:sym typeface="KPMG Extralight" panose="020B0303030202040204" pitchFamily="34" charset="0"/>
            </a:endParaRPr>
          </a:p>
        </p:txBody>
      </p:sp>
      <p:sp>
        <p:nvSpPr>
          <p:cNvPr id="91" name="Freeform 9"/>
          <p:cNvSpPr>
            <a:spLocks/>
          </p:cNvSpPr>
          <p:nvPr/>
        </p:nvSpPr>
        <p:spPr bwMode="auto">
          <a:xfrm flipH="1">
            <a:off x="356873" y="113741"/>
            <a:ext cx="378034" cy="405186"/>
          </a:xfrm>
          <a:custGeom>
            <a:avLst/>
            <a:gdLst/>
            <a:ahLst/>
            <a:cxnLst>
              <a:cxn ang="0">
                <a:pos x="124" y="506"/>
              </a:cxn>
              <a:cxn ang="0">
                <a:pos x="136" y="590"/>
              </a:cxn>
              <a:cxn ang="0">
                <a:pos x="129" y="657"/>
              </a:cxn>
              <a:cxn ang="0">
                <a:pos x="430" y="657"/>
              </a:cxn>
              <a:cxn ang="0">
                <a:pos x="465" y="470"/>
              </a:cxn>
              <a:cxn ang="0">
                <a:pos x="613" y="224"/>
              </a:cxn>
              <a:cxn ang="0">
                <a:pos x="388" y="8"/>
              </a:cxn>
              <a:cxn ang="0">
                <a:pos x="235" y="32"/>
              </a:cxn>
              <a:cxn ang="0">
                <a:pos x="235" y="32"/>
              </a:cxn>
              <a:cxn ang="0">
                <a:pos x="163" y="123"/>
              </a:cxn>
              <a:cxn ang="0">
                <a:pos x="148" y="166"/>
              </a:cxn>
              <a:cxn ang="0">
                <a:pos x="122" y="190"/>
              </a:cxn>
              <a:cxn ang="0">
                <a:pos x="41" y="255"/>
              </a:cxn>
              <a:cxn ang="0">
                <a:pos x="62" y="296"/>
              </a:cxn>
              <a:cxn ang="0">
                <a:pos x="50" y="339"/>
              </a:cxn>
              <a:cxn ang="0">
                <a:pos x="45" y="384"/>
              </a:cxn>
              <a:cxn ang="0">
                <a:pos x="19" y="415"/>
              </a:cxn>
              <a:cxn ang="0">
                <a:pos x="124" y="506"/>
              </a:cxn>
            </a:cxnLst>
            <a:rect l="0" t="0" r="r" b="b"/>
            <a:pathLst>
              <a:path w="613" h="657">
                <a:moveTo>
                  <a:pt x="124" y="506"/>
                </a:moveTo>
                <a:cubicBezTo>
                  <a:pt x="131" y="522"/>
                  <a:pt x="135" y="571"/>
                  <a:pt x="136" y="590"/>
                </a:cubicBezTo>
                <a:cubicBezTo>
                  <a:pt x="138" y="620"/>
                  <a:pt x="135" y="640"/>
                  <a:pt x="129" y="657"/>
                </a:cubicBezTo>
                <a:cubicBezTo>
                  <a:pt x="430" y="657"/>
                  <a:pt x="430" y="657"/>
                  <a:pt x="430" y="657"/>
                </a:cubicBezTo>
                <a:cubicBezTo>
                  <a:pt x="422" y="588"/>
                  <a:pt x="429" y="511"/>
                  <a:pt x="465" y="470"/>
                </a:cubicBezTo>
                <a:cubicBezTo>
                  <a:pt x="540" y="418"/>
                  <a:pt x="612" y="350"/>
                  <a:pt x="613" y="224"/>
                </a:cubicBezTo>
                <a:cubicBezTo>
                  <a:pt x="601" y="102"/>
                  <a:pt x="506" y="27"/>
                  <a:pt x="388" y="8"/>
                </a:cubicBezTo>
                <a:cubicBezTo>
                  <a:pt x="337" y="0"/>
                  <a:pt x="269" y="4"/>
                  <a:pt x="235" y="32"/>
                </a:cubicBezTo>
                <a:cubicBezTo>
                  <a:pt x="238" y="33"/>
                  <a:pt x="235" y="36"/>
                  <a:pt x="235" y="32"/>
                </a:cubicBezTo>
                <a:cubicBezTo>
                  <a:pt x="206" y="53"/>
                  <a:pt x="168" y="119"/>
                  <a:pt x="163" y="123"/>
                </a:cubicBezTo>
                <a:cubicBezTo>
                  <a:pt x="159" y="132"/>
                  <a:pt x="150" y="163"/>
                  <a:pt x="148" y="166"/>
                </a:cubicBezTo>
                <a:cubicBezTo>
                  <a:pt x="145" y="174"/>
                  <a:pt x="132" y="183"/>
                  <a:pt x="122" y="190"/>
                </a:cubicBezTo>
                <a:cubicBezTo>
                  <a:pt x="94" y="210"/>
                  <a:pt x="43" y="235"/>
                  <a:pt x="41" y="255"/>
                </a:cubicBezTo>
                <a:cubicBezTo>
                  <a:pt x="39" y="276"/>
                  <a:pt x="58" y="276"/>
                  <a:pt x="62" y="296"/>
                </a:cubicBezTo>
                <a:cubicBezTo>
                  <a:pt x="59" y="309"/>
                  <a:pt x="35" y="321"/>
                  <a:pt x="50" y="339"/>
                </a:cubicBezTo>
                <a:cubicBezTo>
                  <a:pt x="27" y="345"/>
                  <a:pt x="46" y="367"/>
                  <a:pt x="45" y="384"/>
                </a:cubicBezTo>
                <a:cubicBezTo>
                  <a:pt x="34" y="400"/>
                  <a:pt x="23" y="399"/>
                  <a:pt x="19" y="415"/>
                </a:cubicBezTo>
                <a:cubicBezTo>
                  <a:pt x="0" y="493"/>
                  <a:pt x="111" y="476"/>
                  <a:pt x="124" y="506"/>
                </a:cubicBezTo>
                <a:close/>
              </a:path>
            </a:pathLst>
          </a:custGeom>
          <a:solidFill>
            <a:srgbClr val="E5EAF3"/>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sz="1500" dirty="0">
              <a:solidFill>
                <a:srgbClr val="000000"/>
              </a:solidFill>
            </a:endParaRPr>
          </a:p>
        </p:txBody>
      </p:sp>
      <p:sp>
        <p:nvSpPr>
          <p:cNvPr id="92" name="TextBox 91"/>
          <p:cNvSpPr txBox="1"/>
          <p:nvPr/>
        </p:nvSpPr>
        <p:spPr>
          <a:xfrm>
            <a:off x="126546" y="603707"/>
            <a:ext cx="1579706" cy="184666"/>
          </a:xfrm>
          <a:prstGeom prst="rect">
            <a:avLst/>
          </a:prstGeom>
          <a:noFill/>
        </p:spPr>
        <p:txBody>
          <a:bodyPr wrap="square" lIns="0" tIns="0" rIns="0" bIns="0" rtlCol="0">
            <a:spAutoFit/>
          </a:bodyPr>
          <a:lstStyle/>
          <a:p>
            <a:r>
              <a:rPr lang="en-US" sz="1200" b="1" dirty="0" smtClean="0">
                <a:solidFill>
                  <a:srgbClr val="FFFFFF"/>
                </a:solidFill>
                <a:cs typeface="Arial" pitchFamily="34" charset="0"/>
              </a:rPr>
              <a:t>Value Management</a:t>
            </a:r>
            <a:endParaRPr lang="en-GB" sz="1200" b="1" dirty="0" smtClean="0">
              <a:solidFill>
                <a:srgbClr val="FFFFFF"/>
              </a:solidFill>
              <a:cs typeface="Arial" pitchFamily="34" charset="0"/>
            </a:endParaRPr>
          </a:p>
        </p:txBody>
      </p:sp>
      <p:sp>
        <p:nvSpPr>
          <p:cNvPr id="93" name="Freeform 11"/>
          <p:cNvSpPr>
            <a:spLocks noEditPoints="1"/>
          </p:cNvSpPr>
          <p:nvPr/>
        </p:nvSpPr>
        <p:spPr bwMode="auto">
          <a:xfrm rot="19045678">
            <a:off x="382197" y="211306"/>
            <a:ext cx="115778" cy="115005"/>
          </a:xfrm>
          <a:custGeom>
            <a:avLst/>
            <a:gdLst/>
            <a:ahLst/>
            <a:cxnLst>
              <a:cxn ang="0">
                <a:pos x="190" y="73"/>
              </a:cxn>
              <a:cxn ang="0">
                <a:pos x="147" y="73"/>
              </a:cxn>
              <a:cxn ang="0">
                <a:pos x="177" y="43"/>
              </a:cxn>
              <a:cxn ang="0">
                <a:pos x="147" y="12"/>
              </a:cxn>
              <a:cxn ang="0">
                <a:pos x="116" y="42"/>
              </a:cxn>
              <a:cxn ang="0">
                <a:pos x="116" y="0"/>
              </a:cxn>
              <a:cxn ang="0">
                <a:pos x="73" y="0"/>
              </a:cxn>
              <a:cxn ang="0">
                <a:pos x="73" y="42"/>
              </a:cxn>
              <a:cxn ang="0">
                <a:pos x="43" y="12"/>
              </a:cxn>
              <a:cxn ang="0">
                <a:pos x="13" y="43"/>
              </a:cxn>
              <a:cxn ang="0">
                <a:pos x="43" y="73"/>
              </a:cxn>
              <a:cxn ang="0">
                <a:pos x="0" y="73"/>
              </a:cxn>
              <a:cxn ang="0">
                <a:pos x="0" y="116"/>
              </a:cxn>
              <a:cxn ang="0">
                <a:pos x="43" y="116"/>
              </a:cxn>
              <a:cxn ang="0">
                <a:pos x="13" y="146"/>
              </a:cxn>
              <a:cxn ang="0">
                <a:pos x="43" y="176"/>
              </a:cxn>
              <a:cxn ang="0">
                <a:pos x="73" y="146"/>
              </a:cxn>
              <a:cxn ang="0">
                <a:pos x="73" y="189"/>
              </a:cxn>
              <a:cxn ang="0">
                <a:pos x="116" y="189"/>
              </a:cxn>
              <a:cxn ang="0">
                <a:pos x="116" y="146"/>
              </a:cxn>
              <a:cxn ang="0">
                <a:pos x="147" y="176"/>
              </a:cxn>
              <a:cxn ang="0">
                <a:pos x="177" y="146"/>
              </a:cxn>
              <a:cxn ang="0">
                <a:pos x="147" y="116"/>
              </a:cxn>
              <a:cxn ang="0">
                <a:pos x="190" y="116"/>
              </a:cxn>
              <a:cxn ang="0">
                <a:pos x="190" y="73"/>
              </a:cxn>
              <a:cxn ang="0">
                <a:pos x="95" y="129"/>
              </a:cxn>
              <a:cxn ang="0">
                <a:pos x="60" y="94"/>
              </a:cxn>
              <a:cxn ang="0">
                <a:pos x="95" y="60"/>
              </a:cxn>
              <a:cxn ang="0">
                <a:pos x="129" y="94"/>
              </a:cxn>
              <a:cxn ang="0">
                <a:pos x="95" y="129"/>
              </a:cxn>
            </a:cxnLst>
            <a:rect l="0" t="0" r="r" b="b"/>
            <a:pathLst>
              <a:path w="190" h="189">
                <a:moveTo>
                  <a:pt x="190" y="73"/>
                </a:moveTo>
                <a:cubicBezTo>
                  <a:pt x="147" y="73"/>
                  <a:pt x="147" y="73"/>
                  <a:pt x="147" y="73"/>
                </a:cubicBezTo>
                <a:cubicBezTo>
                  <a:pt x="177" y="43"/>
                  <a:pt x="177" y="43"/>
                  <a:pt x="177" y="43"/>
                </a:cubicBezTo>
                <a:cubicBezTo>
                  <a:pt x="147" y="12"/>
                  <a:pt x="147" y="12"/>
                  <a:pt x="147" y="12"/>
                </a:cubicBezTo>
                <a:cubicBezTo>
                  <a:pt x="116" y="42"/>
                  <a:pt x="116" y="42"/>
                  <a:pt x="116" y="42"/>
                </a:cubicBezTo>
                <a:cubicBezTo>
                  <a:pt x="116" y="0"/>
                  <a:pt x="116" y="0"/>
                  <a:pt x="116" y="0"/>
                </a:cubicBezTo>
                <a:cubicBezTo>
                  <a:pt x="73" y="0"/>
                  <a:pt x="73" y="0"/>
                  <a:pt x="73" y="0"/>
                </a:cubicBezTo>
                <a:cubicBezTo>
                  <a:pt x="73" y="42"/>
                  <a:pt x="73" y="42"/>
                  <a:pt x="73" y="42"/>
                </a:cubicBezTo>
                <a:cubicBezTo>
                  <a:pt x="43" y="12"/>
                  <a:pt x="43" y="12"/>
                  <a:pt x="43" y="12"/>
                </a:cubicBezTo>
                <a:cubicBezTo>
                  <a:pt x="13" y="43"/>
                  <a:pt x="13" y="43"/>
                  <a:pt x="13" y="43"/>
                </a:cubicBezTo>
                <a:cubicBezTo>
                  <a:pt x="43" y="73"/>
                  <a:pt x="43" y="73"/>
                  <a:pt x="43" y="73"/>
                </a:cubicBezTo>
                <a:cubicBezTo>
                  <a:pt x="0" y="73"/>
                  <a:pt x="0" y="73"/>
                  <a:pt x="0" y="73"/>
                </a:cubicBezTo>
                <a:cubicBezTo>
                  <a:pt x="0" y="116"/>
                  <a:pt x="0" y="116"/>
                  <a:pt x="0" y="116"/>
                </a:cubicBezTo>
                <a:cubicBezTo>
                  <a:pt x="43" y="116"/>
                  <a:pt x="43" y="116"/>
                  <a:pt x="43" y="116"/>
                </a:cubicBezTo>
                <a:cubicBezTo>
                  <a:pt x="13" y="146"/>
                  <a:pt x="13" y="146"/>
                  <a:pt x="13" y="146"/>
                </a:cubicBezTo>
                <a:cubicBezTo>
                  <a:pt x="43" y="176"/>
                  <a:pt x="43" y="176"/>
                  <a:pt x="43" y="176"/>
                </a:cubicBezTo>
                <a:cubicBezTo>
                  <a:pt x="73" y="146"/>
                  <a:pt x="73" y="146"/>
                  <a:pt x="73" y="146"/>
                </a:cubicBezTo>
                <a:cubicBezTo>
                  <a:pt x="73" y="189"/>
                  <a:pt x="73" y="189"/>
                  <a:pt x="73" y="189"/>
                </a:cubicBezTo>
                <a:cubicBezTo>
                  <a:pt x="116" y="189"/>
                  <a:pt x="116" y="189"/>
                  <a:pt x="116" y="189"/>
                </a:cubicBezTo>
                <a:cubicBezTo>
                  <a:pt x="116" y="146"/>
                  <a:pt x="116" y="146"/>
                  <a:pt x="116" y="146"/>
                </a:cubicBezTo>
                <a:cubicBezTo>
                  <a:pt x="147" y="176"/>
                  <a:pt x="147" y="176"/>
                  <a:pt x="147" y="176"/>
                </a:cubicBezTo>
                <a:cubicBezTo>
                  <a:pt x="177" y="146"/>
                  <a:pt x="177" y="146"/>
                  <a:pt x="177" y="146"/>
                </a:cubicBezTo>
                <a:cubicBezTo>
                  <a:pt x="147" y="116"/>
                  <a:pt x="147" y="116"/>
                  <a:pt x="147" y="116"/>
                </a:cubicBezTo>
                <a:cubicBezTo>
                  <a:pt x="190" y="116"/>
                  <a:pt x="190" y="116"/>
                  <a:pt x="190" y="116"/>
                </a:cubicBezTo>
                <a:lnTo>
                  <a:pt x="190" y="73"/>
                </a:lnTo>
                <a:close/>
                <a:moveTo>
                  <a:pt x="95" y="129"/>
                </a:moveTo>
                <a:cubicBezTo>
                  <a:pt x="76" y="129"/>
                  <a:pt x="60" y="113"/>
                  <a:pt x="60" y="94"/>
                </a:cubicBezTo>
                <a:cubicBezTo>
                  <a:pt x="60" y="75"/>
                  <a:pt x="76" y="60"/>
                  <a:pt x="95" y="60"/>
                </a:cubicBezTo>
                <a:cubicBezTo>
                  <a:pt x="114" y="60"/>
                  <a:pt x="129" y="75"/>
                  <a:pt x="129" y="94"/>
                </a:cubicBezTo>
                <a:cubicBezTo>
                  <a:pt x="129" y="113"/>
                  <a:pt x="114" y="129"/>
                  <a:pt x="95" y="129"/>
                </a:cubicBezTo>
                <a:close/>
              </a:path>
            </a:pathLst>
          </a:custGeom>
          <a:solidFill>
            <a:srgbClr val="005EB8"/>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sz="1500" dirty="0">
              <a:solidFill>
                <a:srgbClr val="000000"/>
              </a:solidFill>
            </a:endParaRPr>
          </a:p>
        </p:txBody>
      </p:sp>
      <p:sp>
        <p:nvSpPr>
          <p:cNvPr id="94" name="Freeform 11"/>
          <p:cNvSpPr>
            <a:spLocks noEditPoints="1"/>
          </p:cNvSpPr>
          <p:nvPr/>
        </p:nvSpPr>
        <p:spPr bwMode="auto">
          <a:xfrm rot="19045678">
            <a:off x="520949" y="172634"/>
            <a:ext cx="115778" cy="115005"/>
          </a:xfrm>
          <a:custGeom>
            <a:avLst/>
            <a:gdLst/>
            <a:ahLst/>
            <a:cxnLst>
              <a:cxn ang="0">
                <a:pos x="190" y="73"/>
              </a:cxn>
              <a:cxn ang="0">
                <a:pos x="147" y="73"/>
              </a:cxn>
              <a:cxn ang="0">
                <a:pos x="177" y="43"/>
              </a:cxn>
              <a:cxn ang="0">
                <a:pos x="147" y="12"/>
              </a:cxn>
              <a:cxn ang="0">
                <a:pos x="116" y="42"/>
              </a:cxn>
              <a:cxn ang="0">
                <a:pos x="116" y="0"/>
              </a:cxn>
              <a:cxn ang="0">
                <a:pos x="73" y="0"/>
              </a:cxn>
              <a:cxn ang="0">
                <a:pos x="73" y="42"/>
              </a:cxn>
              <a:cxn ang="0">
                <a:pos x="43" y="12"/>
              </a:cxn>
              <a:cxn ang="0">
                <a:pos x="13" y="43"/>
              </a:cxn>
              <a:cxn ang="0">
                <a:pos x="43" y="73"/>
              </a:cxn>
              <a:cxn ang="0">
                <a:pos x="0" y="73"/>
              </a:cxn>
              <a:cxn ang="0">
                <a:pos x="0" y="116"/>
              </a:cxn>
              <a:cxn ang="0">
                <a:pos x="43" y="116"/>
              </a:cxn>
              <a:cxn ang="0">
                <a:pos x="13" y="146"/>
              </a:cxn>
              <a:cxn ang="0">
                <a:pos x="43" y="176"/>
              </a:cxn>
              <a:cxn ang="0">
                <a:pos x="73" y="146"/>
              </a:cxn>
              <a:cxn ang="0">
                <a:pos x="73" y="189"/>
              </a:cxn>
              <a:cxn ang="0">
                <a:pos x="116" y="189"/>
              </a:cxn>
              <a:cxn ang="0">
                <a:pos x="116" y="146"/>
              </a:cxn>
              <a:cxn ang="0">
                <a:pos x="147" y="176"/>
              </a:cxn>
              <a:cxn ang="0">
                <a:pos x="177" y="146"/>
              </a:cxn>
              <a:cxn ang="0">
                <a:pos x="147" y="116"/>
              </a:cxn>
              <a:cxn ang="0">
                <a:pos x="190" y="116"/>
              </a:cxn>
              <a:cxn ang="0">
                <a:pos x="190" y="73"/>
              </a:cxn>
              <a:cxn ang="0">
                <a:pos x="95" y="129"/>
              </a:cxn>
              <a:cxn ang="0">
                <a:pos x="60" y="94"/>
              </a:cxn>
              <a:cxn ang="0">
                <a:pos x="95" y="60"/>
              </a:cxn>
              <a:cxn ang="0">
                <a:pos x="129" y="94"/>
              </a:cxn>
              <a:cxn ang="0">
                <a:pos x="95" y="129"/>
              </a:cxn>
            </a:cxnLst>
            <a:rect l="0" t="0" r="r" b="b"/>
            <a:pathLst>
              <a:path w="190" h="189">
                <a:moveTo>
                  <a:pt x="190" y="73"/>
                </a:moveTo>
                <a:cubicBezTo>
                  <a:pt x="147" y="73"/>
                  <a:pt x="147" y="73"/>
                  <a:pt x="147" y="73"/>
                </a:cubicBezTo>
                <a:cubicBezTo>
                  <a:pt x="177" y="43"/>
                  <a:pt x="177" y="43"/>
                  <a:pt x="177" y="43"/>
                </a:cubicBezTo>
                <a:cubicBezTo>
                  <a:pt x="147" y="12"/>
                  <a:pt x="147" y="12"/>
                  <a:pt x="147" y="12"/>
                </a:cubicBezTo>
                <a:cubicBezTo>
                  <a:pt x="116" y="42"/>
                  <a:pt x="116" y="42"/>
                  <a:pt x="116" y="42"/>
                </a:cubicBezTo>
                <a:cubicBezTo>
                  <a:pt x="116" y="0"/>
                  <a:pt x="116" y="0"/>
                  <a:pt x="116" y="0"/>
                </a:cubicBezTo>
                <a:cubicBezTo>
                  <a:pt x="73" y="0"/>
                  <a:pt x="73" y="0"/>
                  <a:pt x="73" y="0"/>
                </a:cubicBezTo>
                <a:cubicBezTo>
                  <a:pt x="73" y="42"/>
                  <a:pt x="73" y="42"/>
                  <a:pt x="73" y="42"/>
                </a:cubicBezTo>
                <a:cubicBezTo>
                  <a:pt x="43" y="12"/>
                  <a:pt x="43" y="12"/>
                  <a:pt x="43" y="12"/>
                </a:cubicBezTo>
                <a:cubicBezTo>
                  <a:pt x="13" y="43"/>
                  <a:pt x="13" y="43"/>
                  <a:pt x="13" y="43"/>
                </a:cubicBezTo>
                <a:cubicBezTo>
                  <a:pt x="43" y="73"/>
                  <a:pt x="43" y="73"/>
                  <a:pt x="43" y="73"/>
                </a:cubicBezTo>
                <a:cubicBezTo>
                  <a:pt x="0" y="73"/>
                  <a:pt x="0" y="73"/>
                  <a:pt x="0" y="73"/>
                </a:cubicBezTo>
                <a:cubicBezTo>
                  <a:pt x="0" y="116"/>
                  <a:pt x="0" y="116"/>
                  <a:pt x="0" y="116"/>
                </a:cubicBezTo>
                <a:cubicBezTo>
                  <a:pt x="43" y="116"/>
                  <a:pt x="43" y="116"/>
                  <a:pt x="43" y="116"/>
                </a:cubicBezTo>
                <a:cubicBezTo>
                  <a:pt x="13" y="146"/>
                  <a:pt x="13" y="146"/>
                  <a:pt x="13" y="146"/>
                </a:cubicBezTo>
                <a:cubicBezTo>
                  <a:pt x="43" y="176"/>
                  <a:pt x="43" y="176"/>
                  <a:pt x="43" y="176"/>
                </a:cubicBezTo>
                <a:cubicBezTo>
                  <a:pt x="73" y="146"/>
                  <a:pt x="73" y="146"/>
                  <a:pt x="73" y="146"/>
                </a:cubicBezTo>
                <a:cubicBezTo>
                  <a:pt x="73" y="189"/>
                  <a:pt x="73" y="189"/>
                  <a:pt x="73" y="189"/>
                </a:cubicBezTo>
                <a:cubicBezTo>
                  <a:pt x="116" y="189"/>
                  <a:pt x="116" y="189"/>
                  <a:pt x="116" y="189"/>
                </a:cubicBezTo>
                <a:cubicBezTo>
                  <a:pt x="116" y="146"/>
                  <a:pt x="116" y="146"/>
                  <a:pt x="116" y="146"/>
                </a:cubicBezTo>
                <a:cubicBezTo>
                  <a:pt x="147" y="176"/>
                  <a:pt x="147" y="176"/>
                  <a:pt x="147" y="176"/>
                </a:cubicBezTo>
                <a:cubicBezTo>
                  <a:pt x="177" y="146"/>
                  <a:pt x="177" y="146"/>
                  <a:pt x="177" y="146"/>
                </a:cubicBezTo>
                <a:cubicBezTo>
                  <a:pt x="147" y="116"/>
                  <a:pt x="147" y="116"/>
                  <a:pt x="147" y="116"/>
                </a:cubicBezTo>
                <a:cubicBezTo>
                  <a:pt x="190" y="116"/>
                  <a:pt x="190" y="116"/>
                  <a:pt x="190" y="116"/>
                </a:cubicBezTo>
                <a:lnTo>
                  <a:pt x="190" y="73"/>
                </a:lnTo>
                <a:close/>
                <a:moveTo>
                  <a:pt x="95" y="129"/>
                </a:moveTo>
                <a:cubicBezTo>
                  <a:pt x="76" y="129"/>
                  <a:pt x="60" y="113"/>
                  <a:pt x="60" y="94"/>
                </a:cubicBezTo>
                <a:cubicBezTo>
                  <a:pt x="60" y="75"/>
                  <a:pt x="76" y="60"/>
                  <a:pt x="95" y="60"/>
                </a:cubicBezTo>
                <a:cubicBezTo>
                  <a:pt x="114" y="60"/>
                  <a:pt x="129" y="75"/>
                  <a:pt x="129" y="94"/>
                </a:cubicBezTo>
                <a:cubicBezTo>
                  <a:pt x="129" y="113"/>
                  <a:pt x="114" y="129"/>
                  <a:pt x="95" y="129"/>
                </a:cubicBezTo>
                <a:close/>
              </a:path>
            </a:pathLst>
          </a:custGeom>
          <a:solidFill>
            <a:srgbClr val="005EB8"/>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sz="1500" dirty="0">
              <a:solidFill>
                <a:srgbClr val="000000"/>
              </a:solidFill>
            </a:endParaRPr>
          </a:p>
        </p:txBody>
      </p:sp>
      <p:grpSp>
        <p:nvGrpSpPr>
          <p:cNvPr id="98" name="Group 97"/>
          <p:cNvGrpSpPr/>
          <p:nvPr/>
        </p:nvGrpSpPr>
        <p:grpSpPr>
          <a:xfrm>
            <a:off x="5134287" y="3687233"/>
            <a:ext cx="2219056" cy="2058037"/>
            <a:chOff x="4854586" y="3229573"/>
            <a:chExt cx="2219056" cy="2058037"/>
          </a:xfrm>
        </p:grpSpPr>
        <p:grpSp>
          <p:nvGrpSpPr>
            <p:cNvPr id="99" name="Group 98"/>
            <p:cNvGrpSpPr/>
            <p:nvPr/>
          </p:nvGrpSpPr>
          <p:grpSpPr>
            <a:xfrm>
              <a:off x="4854586" y="3239548"/>
              <a:ext cx="308707" cy="329511"/>
              <a:chOff x="4882946" y="3982126"/>
              <a:chExt cx="496290" cy="529735"/>
            </a:xfrm>
          </p:grpSpPr>
          <p:sp>
            <p:nvSpPr>
              <p:cNvPr id="102" name="Chord 101"/>
              <p:cNvSpPr/>
              <p:nvPr/>
            </p:nvSpPr>
            <p:spPr>
              <a:xfrm>
                <a:off x="4882946" y="3982126"/>
                <a:ext cx="496290" cy="529735"/>
              </a:xfrm>
              <a:prstGeom prst="chord">
                <a:avLst>
                  <a:gd name="adj1" fmla="val 4800000"/>
                  <a:gd name="adj2" fmla="val 16800000"/>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03" name="Pie 102"/>
              <p:cNvSpPr/>
              <p:nvPr/>
            </p:nvSpPr>
            <p:spPr>
              <a:xfrm>
                <a:off x="4934400" y="4033581"/>
                <a:ext cx="411607" cy="411607"/>
              </a:xfrm>
              <a:prstGeom prst="pie">
                <a:avLst>
                  <a:gd name="adj1" fmla="val 9720000"/>
                  <a:gd name="adj2" fmla="val 16200000"/>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grpSp>
        <p:sp>
          <p:nvSpPr>
            <p:cNvPr id="100" name="Freeform 99"/>
            <p:cNvSpPr/>
            <p:nvPr/>
          </p:nvSpPr>
          <p:spPr>
            <a:xfrm rot="16200000">
              <a:off x="4262904" y="4292210"/>
              <a:ext cx="1492077" cy="308705"/>
            </a:xfrm>
            <a:custGeom>
              <a:avLst/>
              <a:gdLst>
                <a:gd name="connsiteX0" fmla="*/ 0 w 1492077"/>
                <a:gd name="connsiteY0" fmla="*/ 0 h 308705"/>
                <a:gd name="connsiteX1" fmla="*/ 1492077 w 1492077"/>
                <a:gd name="connsiteY1" fmla="*/ 0 h 308705"/>
                <a:gd name="connsiteX2" fmla="*/ 1492077 w 1492077"/>
                <a:gd name="connsiteY2" fmla="*/ 308705 h 308705"/>
                <a:gd name="connsiteX3" fmla="*/ 0 w 1492077"/>
                <a:gd name="connsiteY3" fmla="*/ 308705 h 308705"/>
                <a:gd name="connsiteX4" fmla="*/ 0 w 1492077"/>
                <a:gd name="connsiteY4" fmla="*/ 0 h 3087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2077" h="308705">
                  <a:moveTo>
                    <a:pt x="0" y="0"/>
                  </a:moveTo>
                  <a:lnTo>
                    <a:pt x="1492077" y="0"/>
                  </a:lnTo>
                  <a:lnTo>
                    <a:pt x="1492077" y="308705"/>
                  </a:lnTo>
                  <a:lnTo>
                    <a:pt x="0" y="30870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 tIns="0" rIns="1" bIns="-1" numCol="1" spcCol="1270" anchor="t" anchorCtr="0">
              <a:noAutofit/>
            </a:bodyPr>
            <a:lstStyle/>
            <a:p>
              <a:pPr lvl="0" algn="r" defTabSz="977900">
                <a:lnSpc>
                  <a:spcPct val="90000"/>
                </a:lnSpc>
                <a:spcBef>
                  <a:spcPct val="0"/>
                </a:spcBef>
                <a:spcAft>
                  <a:spcPct val="35000"/>
                </a:spcAft>
              </a:pPr>
              <a:r>
                <a:rPr lang="en-GB" kern="1200" dirty="0" smtClean="0">
                  <a:solidFill>
                    <a:schemeClr val="bg1"/>
                  </a:solidFill>
                </a:rPr>
                <a:t>Level 3</a:t>
              </a:r>
              <a:endParaRPr lang="en-US" kern="1200" dirty="0">
                <a:solidFill>
                  <a:schemeClr val="bg1"/>
                </a:solidFill>
              </a:endParaRPr>
            </a:p>
          </p:txBody>
        </p:sp>
        <p:sp>
          <p:nvSpPr>
            <p:cNvPr id="101" name="Freeform 100"/>
            <p:cNvSpPr/>
            <p:nvPr/>
          </p:nvSpPr>
          <p:spPr>
            <a:xfrm>
              <a:off x="5114552" y="3229573"/>
              <a:ext cx="1959090" cy="2058037"/>
            </a:xfrm>
            <a:custGeom>
              <a:avLst/>
              <a:gdLst>
                <a:gd name="connsiteX0" fmla="*/ 0 w 1029018"/>
                <a:gd name="connsiteY0" fmla="*/ 0 h 2058037"/>
                <a:gd name="connsiteX1" fmla="*/ 1029018 w 1029018"/>
                <a:gd name="connsiteY1" fmla="*/ 0 h 2058037"/>
                <a:gd name="connsiteX2" fmla="*/ 1029018 w 1029018"/>
                <a:gd name="connsiteY2" fmla="*/ 2058037 h 2058037"/>
                <a:gd name="connsiteX3" fmla="*/ 0 w 1029018"/>
                <a:gd name="connsiteY3" fmla="*/ 2058037 h 2058037"/>
                <a:gd name="connsiteX4" fmla="*/ 0 w 1029018"/>
                <a:gd name="connsiteY4" fmla="*/ 0 h 20580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9018" h="2058037">
                  <a:moveTo>
                    <a:pt x="0" y="0"/>
                  </a:moveTo>
                  <a:lnTo>
                    <a:pt x="1029018" y="0"/>
                  </a:lnTo>
                  <a:lnTo>
                    <a:pt x="1029018" y="2058037"/>
                  </a:lnTo>
                  <a:lnTo>
                    <a:pt x="0" y="205803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114300" lvl="0" indent="-114300" algn="l" defTabSz="311150">
                <a:lnSpc>
                  <a:spcPct val="90000"/>
                </a:lnSpc>
                <a:spcBef>
                  <a:spcPct val="0"/>
                </a:spcBef>
                <a:spcAft>
                  <a:spcPct val="35000"/>
                </a:spcAft>
                <a:buFont typeface="Arial" panose="020B0604020202020204" pitchFamily="34" charset="0"/>
                <a:buChar char="•"/>
              </a:pPr>
              <a:r>
                <a:rPr lang="en-US" sz="1200" kern="1200" dirty="0" smtClean="0">
                  <a:solidFill>
                    <a:schemeClr val="bg1"/>
                  </a:solidFill>
                </a:rPr>
                <a:t>Set of documented digital strategy that is yet to be fully communicated across the organisation</a:t>
              </a:r>
            </a:p>
            <a:p>
              <a:pPr marL="114300" lvl="0" indent="-114300" algn="l" defTabSz="311150">
                <a:lnSpc>
                  <a:spcPct val="90000"/>
                </a:lnSpc>
                <a:spcBef>
                  <a:spcPct val="0"/>
                </a:spcBef>
                <a:spcAft>
                  <a:spcPct val="35000"/>
                </a:spcAft>
                <a:buFont typeface="Arial" panose="020B0604020202020204" pitchFamily="34" charset="0"/>
                <a:buChar char="•"/>
              </a:pPr>
              <a:r>
                <a:rPr lang="en-GB" sz="1200" kern="1200" dirty="0" smtClean="0">
                  <a:solidFill>
                    <a:schemeClr val="bg1"/>
                  </a:solidFill>
                </a:rPr>
                <a:t>Digital strategy is structured in a way that can only deliver tactical change within the organisation</a:t>
              </a:r>
            </a:p>
            <a:p>
              <a:pPr marL="114300" lvl="0" indent="-114300" defTabSz="311150">
                <a:lnSpc>
                  <a:spcPct val="90000"/>
                </a:lnSpc>
                <a:spcBef>
                  <a:spcPct val="0"/>
                </a:spcBef>
                <a:spcAft>
                  <a:spcPct val="35000"/>
                </a:spcAft>
                <a:buFont typeface="Arial" panose="020B0604020202020204" pitchFamily="34" charset="0"/>
                <a:buChar char="•"/>
              </a:pPr>
              <a:r>
                <a:rPr lang="en-US" sz="1200" dirty="0" smtClean="0">
                  <a:solidFill>
                    <a:schemeClr val="bg1"/>
                  </a:solidFill>
                </a:rPr>
                <a:t>Clear </a:t>
              </a:r>
              <a:r>
                <a:rPr lang="en-US" sz="1200" dirty="0">
                  <a:solidFill>
                    <a:schemeClr val="bg1"/>
                  </a:solidFill>
                </a:rPr>
                <a:t>relationships between digital KPIs and high level business </a:t>
              </a:r>
              <a:r>
                <a:rPr lang="en-US" sz="1200" dirty="0" smtClean="0">
                  <a:solidFill>
                    <a:schemeClr val="bg1"/>
                  </a:solidFill>
                </a:rPr>
                <a:t>drivers</a:t>
              </a:r>
              <a:endParaRPr lang="en-US" sz="1200" dirty="0">
                <a:solidFill>
                  <a:schemeClr val="bg1"/>
                </a:solidFill>
              </a:endParaRPr>
            </a:p>
          </p:txBody>
        </p:sp>
      </p:grpSp>
      <p:grpSp>
        <p:nvGrpSpPr>
          <p:cNvPr id="104" name="Group 103"/>
          <p:cNvGrpSpPr/>
          <p:nvPr/>
        </p:nvGrpSpPr>
        <p:grpSpPr>
          <a:xfrm>
            <a:off x="7342710" y="3687233"/>
            <a:ext cx="2262303" cy="2058037"/>
            <a:chOff x="7367334" y="3290079"/>
            <a:chExt cx="2262303" cy="2058037"/>
          </a:xfrm>
        </p:grpSpPr>
        <p:grpSp>
          <p:nvGrpSpPr>
            <p:cNvPr id="105" name="Group 104"/>
            <p:cNvGrpSpPr/>
            <p:nvPr/>
          </p:nvGrpSpPr>
          <p:grpSpPr>
            <a:xfrm>
              <a:off x="7367334" y="3292691"/>
              <a:ext cx="383958" cy="1957295"/>
              <a:chOff x="7367334" y="3324590"/>
              <a:chExt cx="383958" cy="1957295"/>
            </a:xfrm>
          </p:grpSpPr>
          <p:grpSp>
            <p:nvGrpSpPr>
              <p:cNvPr id="107" name="Group 106"/>
              <p:cNvGrpSpPr/>
              <p:nvPr/>
            </p:nvGrpSpPr>
            <p:grpSpPr>
              <a:xfrm>
                <a:off x="7431252" y="3324590"/>
                <a:ext cx="320040" cy="320040"/>
                <a:chOff x="6566625" y="3947929"/>
                <a:chExt cx="514509" cy="514507"/>
              </a:xfrm>
            </p:grpSpPr>
            <p:sp>
              <p:nvSpPr>
                <p:cNvPr id="109" name="Chord 108"/>
                <p:cNvSpPr/>
                <p:nvPr/>
              </p:nvSpPr>
              <p:spPr>
                <a:xfrm>
                  <a:off x="6566625" y="3947929"/>
                  <a:ext cx="514509" cy="514507"/>
                </a:xfrm>
                <a:prstGeom prst="chord">
                  <a:avLst>
                    <a:gd name="adj1" fmla="val 4800000"/>
                    <a:gd name="adj2" fmla="val 16800000"/>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10" name="Pie 109"/>
                <p:cNvSpPr/>
                <p:nvPr/>
              </p:nvSpPr>
              <p:spPr>
                <a:xfrm>
                  <a:off x="6618076" y="3999393"/>
                  <a:ext cx="411607" cy="411607"/>
                </a:xfrm>
                <a:prstGeom prst="pie">
                  <a:avLst>
                    <a:gd name="adj1" fmla="val 7560000"/>
                    <a:gd name="adj2" fmla="val 16200000"/>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grpSp>
          <p:sp>
            <p:nvSpPr>
              <p:cNvPr id="108" name="Freeform 107"/>
              <p:cNvSpPr/>
              <p:nvPr/>
            </p:nvSpPr>
            <p:spPr>
              <a:xfrm rot="16200000">
                <a:off x="6775648" y="4381494"/>
                <a:ext cx="1492077" cy="308705"/>
              </a:xfrm>
              <a:custGeom>
                <a:avLst/>
                <a:gdLst>
                  <a:gd name="connsiteX0" fmla="*/ 0 w 1492077"/>
                  <a:gd name="connsiteY0" fmla="*/ 0 h 308705"/>
                  <a:gd name="connsiteX1" fmla="*/ 1492077 w 1492077"/>
                  <a:gd name="connsiteY1" fmla="*/ 0 h 308705"/>
                  <a:gd name="connsiteX2" fmla="*/ 1492077 w 1492077"/>
                  <a:gd name="connsiteY2" fmla="*/ 308705 h 308705"/>
                  <a:gd name="connsiteX3" fmla="*/ 0 w 1492077"/>
                  <a:gd name="connsiteY3" fmla="*/ 308705 h 308705"/>
                  <a:gd name="connsiteX4" fmla="*/ 0 w 1492077"/>
                  <a:gd name="connsiteY4" fmla="*/ 0 h 3087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2077" h="308705">
                    <a:moveTo>
                      <a:pt x="0" y="0"/>
                    </a:moveTo>
                    <a:lnTo>
                      <a:pt x="1492077" y="0"/>
                    </a:lnTo>
                    <a:lnTo>
                      <a:pt x="1492077" y="308705"/>
                    </a:lnTo>
                    <a:lnTo>
                      <a:pt x="0" y="30870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 tIns="0" rIns="1" bIns="0" numCol="1" spcCol="1270" anchor="b" anchorCtr="0">
                <a:noAutofit/>
              </a:bodyPr>
              <a:lstStyle/>
              <a:p>
                <a:pPr lvl="0" algn="r" defTabSz="977900">
                  <a:lnSpc>
                    <a:spcPct val="90000"/>
                  </a:lnSpc>
                  <a:spcBef>
                    <a:spcPct val="0"/>
                  </a:spcBef>
                  <a:spcAft>
                    <a:spcPct val="35000"/>
                  </a:spcAft>
                </a:pPr>
                <a:r>
                  <a:rPr lang="en-GB" kern="1200" dirty="0" smtClean="0">
                    <a:solidFill>
                      <a:schemeClr val="bg1"/>
                    </a:solidFill>
                  </a:rPr>
                  <a:t>Level 4</a:t>
                </a:r>
                <a:endParaRPr lang="en-US" kern="1200" dirty="0">
                  <a:solidFill>
                    <a:schemeClr val="bg1"/>
                  </a:solidFill>
                </a:endParaRPr>
              </a:p>
            </p:txBody>
          </p:sp>
        </p:grpSp>
        <p:sp>
          <p:nvSpPr>
            <p:cNvPr id="106" name="Freeform 105"/>
            <p:cNvSpPr/>
            <p:nvPr/>
          </p:nvSpPr>
          <p:spPr>
            <a:xfrm>
              <a:off x="7716155" y="3290079"/>
              <a:ext cx="1913482" cy="2058037"/>
            </a:xfrm>
            <a:custGeom>
              <a:avLst/>
              <a:gdLst>
                <a:gd name="connsiteX0" fmla="*/ 0 w 1029018"/>
                <a:gd name="connsiteY0" fmla="*/ 0 h 2058037"/>
                <a:gd name="connsiteX1" fmla="*/ 1029018 w 1029018"/>
                <a:gd name="connsiteY1" fmla="*/ 0 h 2058037"/>
                <a:gd name="connsiteX2" fmla="*/ 1029018 w 1029018"/>
                <a:gd name="connsiteY2" fmla="*/ 2058037 h 2058037"/>
                <a:gd name="connsiteX3" fmla="*/ 0 w 1029018"/>
                <a:gd name="connsiteY3" fmla="*/ 2058037 h 2058037"/>
                <a:gd name="connsiteX4" fmla="*/ 0 w 1029018"/>
                <a:gd name="connsiteY4" fmla="*/ 0 h 20580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9018" h="2058037">
                  <a:moveTo>
                    <a:pt x="0" y="0"/>
                  </a:moveTo>
                  <a:lnTo>
                    <a:pt x="1029018" y="0"/>
                  </a:lnTo>
                  <a:lnTo>
                    <a:pt x="1029018" y="2058037"/>
                  </a:lnTo>
                  <a:lnTo>
                    <a:pt x="0" y="205803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114300" lvl="0" indent="-114300" defTabSz="311150">
                <a:lnSpc>
                  <a:spcPct val="90000"/>
                </a:lnSpc>
                <a:spcBef>
                  <a:spcPct val="0"/>
                </a:spcBef>
                <a:spcAft>
                  <a:spcPct val="35000"/>
                </a:spcAft>
                <a:buFont typeface="Arial" panose="020B0604020202020204" pitchFamily="34" charset="0"/>
                <a:buChar char="•"/>
              </a:pPr>
              <a:r>
                <a:rPr lang="en-US" sz="1200" dirty="0">
                  <a:solidFill>
                    <a:schemeClr val="bg1"/>
                  </a:solidFill>
                </a:rPr>
                <a:t>Set of documented digital strategy that is </a:t>
              </a:r>
              <a:r>
                <a:rPr lang="en-US" sz="1200" dirty="0" smtClean="0">
                  <a:solidFill>
                    <a:schemeClr val="bg1"/>
                  </a:solidFill>
                </a:rPr>
                <a:t>communicated only to executive management</a:t>
              </a:r>
              <a:endParaRPr lang="en-US" sz="1200" dirty="0">
                <a:solidFill>
                  <a:schemeClr val="bg1"/>
                </a:solidFill>
              </a:endParaRPr>
            </a:p>
            <a:p>
              <a:pPr marL="114300" lvl="0" indent="-114300" defTabSz="311150">
                <a:lnSpc>
                  <a:spcPct val="90000"/>
                </a:lnSpc>
                <a:spcBef>
                  <a:spcPct val="0"/>
                </a:spcBef>
                <a:spcAft>
                  <a:spcPct val="35000"/>
                </a:spcAft>
                <a:buFont typeface="Arial" panose="020B0604020202020204" pitchFamily="34" charset="0"/>
                <a:buChar char="•"/>
              </a:pPr>
              <a:r>
                <a:rPr lang="en-GB" sz="1200" dirty="0">
                  <a:solidFill>
                    <a:schemeClr val="bg1"/>
                  </a:solidFill>
                </a:rPr>
                <a:t>Digital strategy is structured in a way that can </a:t>
              </a:r>
              <a:r>
                <a:rPr lang="en-GB" sz="1200" dirty="0" smtClean="0">
                  <a:solidFill>
                    <a:schemeClr val="bg1"/>
                  </a:solidFill>
                </a:rPr>
                <a:t>deliver both </a:t>
              </a:r>
              <a:r>
                <a:rPr lang="en-GB" sz="1200" dirty="0">
                  <a:solidFill>
                    <a:schemeClr val="bg1"/>
                  </a:solidFill>
                </a:rPr>
                <a:t>tactical </a:t>
              </a:r>
              <a:r>
                <a:rPr lang="en-GB" sz="1200" dirty="0" smtClean="0">
                  <a:solidFill>
                    <a:schemeClr val="bg1"/>
                  </a:solidFill>
                </a:rPr>
                <a:t>and strategic change </a:t>
              </a:r>
              <a:r>
                <a:rPr lang="en-GB" sz="1200" dirty="0">
                  <a:solidFill>
                    <a:schemeClr val="bg1"/>
                  </a:solidFill>
                </a:rPr>
                <a:t>within the organisation</a:t>
              </a:r>
            </a:p>
            <a:p>
              <a:pPr marL="114300" indent="-114300" defTabSz="311150">
                <a:lnSpc>
                  <a:spcPct val="90000"/>
                </a:lnSpc>
                <a:spcBef>
                  <a:spcPct val="0"/>
                </a:spcBef>
                <a:spcAft>
                  <a:spcPct val="35000"/>
                </a:spcAft>
                <a:buFont typeface="Arial" panose="020B0604020202020204" pitchFamily="34" charset="0"/>
                <a:buChar char="•"/>
              </a:pPr>
              <a:r>
                <a:rPr lang="en-US" sz="1200" dirty="0" smtClean="0">
                  <a:solidFill>
                    <a:schemeClr val="bg1"/>
                  </a:solidFill>
                </a:rPr>
                <a:t>Employees’ </a:t>
              </a:r>
              <a:r>
                <a:rPr lang="en-US" sz="1200" dirty="0">
                  <a:solidFill>
                    <a:schemeClr val="bg1"/>
                  </a:solidFill>
                </a:rPr>
                <a:t>KPIs </a:t>
              </a:r>
              <a:r>
                <a:rPr lang="en-US" sz="1200" dirty="0" smtClean="0">
                  <a:solidFill>
                    <a:schemeClr val="bg1"/>
                  </a:solidFill>
                </a:rPr>
                <a:t>are </a:t>
              </a:r>
              <a:r>
                <a:rPr lang="en-US" sz="1200" dirty="0">
                  <a:solidFill>
                    <a:schemeClr val="bg1"/>
                  </a:solidFill>
                </a:rPr>
                <a:t>linked to digital </a:t>
              </a:r>
              <a:r>
                <a:rPr lang="en-US" sz="1200" dirty="0" smtClean="0">
                  <a:solidFill>
                    <a:schemeClr val="bg1"/>
                  </a:solidFill>
                </a:rPr>
                <a:t>KPIs but are not regularly monitored</a:t>
              </a:r>
              <a:endParaRPr lang="en-US" sz="1200" dirty="0">
                <a:solidFill>
                  <a:schemeClr val="bg1"/>
                </a:solidFill>
              </a:endParaRPr>
            </a:p>
            <a:p>
              <a:pPr marL="114300" indent="-114300" defTabSz="311150">
                <a:lnSpc>
                  <a:spcPct val="90000"/>
                </a:lnSpc>
                <a:spcBef>
                  <a:spcPct val="0"/>
                </a:spcBef>
                <a:spcAft>
                  <a:spcPct val="35000"/>
                </a:spcAft>
                <a:buFont typeface="Arial" panose="020B0604020202020204" pitchFamily="34" charset="0"/>
                <a:buChar char="•"/>
              </a:pPr>
              <a:endParaRPr lang="en-GB" sz="1200" dirty="0" smtClean="0">
                <a:solidFill>
                  <a:schemeClr val="bg1"/>
                </a:solidFill>
              </a:endParaRPr>
            </a:p>
          </p:txBody>
        </p:sp>
      </p:grpSp>
      <p:grpSp>
        <p:nvGrpSpPr>
          <p:cNvPr id="111" name="Group 110"/>
          <p:cNvGrpSpPr/>
          <p:nvPr/>
        </p:nvGrpSpPr>
        <p:grpSpPr>
          <a:xfrm>
            <a:off x="9676626" y="3687233"/>
            <a:ext cx="2248577" cy="2058037"/>
            <a:chOff x="9587253" y="3239180"/>
            <a:chExt cx="2248577" cy="2058037"/>
          </a:xfrm>
        </p:grpSpPr>
        <p:grpSp>
          <p:nvGrpSpPr>
            <p:cNvPr id="112" name="Group 111"/>
            <p:cNvGrpSpPr/>
            <p:nvPr/>
          </p:nvGrpSpPr>
          <p:grpSpPr>
            <a:xfrm>
              <a:off x="9587253" y="3287573"/>
              <a:ext cx="320040" cy="320040"/>
              <a:chOff x="8250302" y="3982130"/>
              <a:chExt cx="514509" cy="514509"/>
            </a:xfrm>
          </p:grpSpPr>
          <p:sp>
            <p:nvSpPr>
              <p:cNvPr id="115" name="Chord 114"/>
              <p:cNvSpPr/>
              <p:nvPr/>
            </p:nvSpPr>
            <p:spPr>
              <a:xfrm>
                <a:off x="8250302" y="3982130"/>
                <a:ext cx="514509" cy="514509"/>
              </a:xfrm>
              <a:prstGeom prst="chord">
                <a:avLst>
                  <a:gd name="adj1" fmla="val 4800000"/>
                  <a:gd name="adj2" fmla="val 16800000"/>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16" name="Pie 115"/>
              <p:cNvSpPr/>
              <p:nvPr/>
            </p:nvSpPr>
            <p:spPr>
              <a:xfrm>
                <a:off x="8301753" y="4033581"/>
                <a:ext cx="411607" cy="411607"/>
              </a:xfrm>
              <a:prstGeom prst="pie">
                <a:avLst>
                  <a:gd name="adj1" fmla="val 5400000"/>
                  <a:gd name="adj2" fmla="val 16200000"/>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grpSp>
        <p:sp>
          <p:nvSpPr>
            <p:cNvPr id="113" name="Freeform 112"/>
            <p:cNvSpPr/>
            <p:nvPr/>
          </p:nvSpPr>
          <p:spPr>
            <a:xfrm rot="16200000">
              <a:off x="8995567" y="4392057"/>
              <a:ext cx="1492077" cy="308705"/>
            </a:xfrm>
            <a:custGeom>
              <a:avLst/>
              <a:gdLst>
                <a:gd name="connsiteX0" fmla="*/ 0 w 1492077"/>
                <a:gd name="connsiteY0" fmla="*/ 0 h 308705"/>
                <a:gd name="connsiteX1" fmla="*/ 1492077 w 1492077"/>
                <a:gd name="connsiteY1" fmla="*/ 0 h 308705"/>
                <a:gd name="connsiteX2" fmla="*/ 1492077 w 1492077"/>
                <a:gd name="connsiteY2" fmla="*/ 308705 h 308705"/>
                <a:gd name="connsiteX3" fmla="*/ 0 w 1492077"/>
                <a:gd name="connsiteY3" fmla="*/ 308705 h 308705"/>
                <a:gd name="connsiteX4" fmla="*/ 0 w 1492077"/>
                <a:gd name="connsiteY4" fmla="*/ 0 h 3087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2077" h="308705">
                  <a:moveTo>
                    <a:pt x="0" y="0"/>
                  </a:moveTo>
                  <a:lnTo>
                    <a:pt x="1492077" y="0"/>
                  </a:lnTo>
                  <a:lnTo>
                    <a:pt x="1492077" y="308705"/>
                  </a:lnTo>
                  <a:lnTo>
                    <a:pt x="0" y="30870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 tIns="0" rIns="1" bIns="0" numCol="1" spcCol="1270" anchor="t" anchorCtr="0">
              <a:noAutofit/>
            </a:bodyPr>
            <a:lstStyle/>
            <a:p>
              <a:pPr lvl="0" algn="r" defTabSz="977900">
                <a:lnSpc>
                  <a:spcPct val="90000"/>
                </a:lnSpc>
                <a:spcBef>
                  <a:spcPct val="0"/>
                </a:spcBef>
                <a:spcAft>
                  <a:spcPct val="35000"/>
                </a:spcAft>
              </a:pPr>
              <a:r>
                <a:rPr lang="en-GB" kern="1200" dirty="0" smtClean="0">
                  <a:solidFill>
                    <a:schemeClr val="bg1"/>
                  </a:solidFill>
                </a:rPr>
                <a:t>Level 5</a:t>
              </a:r>
              <a:endParaRPr lang="en-US" kern="1200" dirty="0">
                <a:solidFill>
                  <a:schemeClr val="bg1"/>
                </a:solidFill>
              </a:endParaRPr>
            </a:p>
          </p:txBody>
        </p:sp>
        <p:sp>
          <p:nvSpPr>
            <p:cNvPr id="114" name="Freeform 113"/>
            <p:cNvSpPr/>
            <p:nvPr/>
          </p:nvSpPr>
          <p:spPr>
            <a:xfrm>
              <a:off x="9843195" y="3239180"/>
              <a:ext cx="1992635" cy="2058037"/>
            </a:xfrm>
            <a:custGeom>
              <a:avLst/>
              <a:gdLst>
                <a:gd name="connsiteX0" fmla="*/ 0 w 1029018"/>
                <a:gd name="connsiteY0" fmla="*/ 0 h 2058037"/>
                <a:gd name="connsiteX1" fmla="*/ 1029018 w 1029018"/>
                <a:gd name="connsiteY1" fmla="*/ 0 h 2058037"/>
                <a:gd name="connsiteX2" fmla="*/ 1029018 w 1029018"/>
                <a:gd name="connsiteY2" fmla="*/ 2058037 h 2058037"/>
                <a:gd name="connsiteX3" fmla="*/ 0 w 1029018"/>
                <a:gd name="connsiteY3" fmla="*/ 2058037 h 2058037"/>
                <a:gd name="connsiteX4" fmla="*/ 0 w 1029018"/>
                <a:gd name="connsiteY4" fmla="*/ 0 h 20580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9018" h="2058037">
                  <a:moveTo>
                    <a:pt x="0" y="0"/>
                  </a:moveTo>
                  <a:lnTo>
                    <a:pt x="1029018" y="0"/>
                  </a:lnTo>
                  <a:lnTo>
                    <a:pt x="1029018" y="2058037"/>
                  </a:lnTo>
                  <a:lnTo>
                    <a:pt x="0" y="205803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114300" lvl="0" indent="-114300" defTabSz="311150">
                <a:lnSpc>
                  <a:spcPct val="90000"/>
                </a:lnSpc>
                <a:spcBef>
                  <a:spcPct val="0"/>
                </a:spcBef>
                <a:spcAft>
                  <a:spcPct val="35000"/>
                </a:spcAft>
                <a:buFont typeface="Arial" panose="020B0604020202020204" pitchFamily="34" charset="0"/>
                <a:buChar char="•"/>
              </a:pPr>
              <a:r>
                <a:rPr lang="en-US" sz="1200" dirty="0">
                  <a:solidFill>
                    <a:schemeClr val="bg1"/>
                  </a:solidFill>
                </a:rPr>
                <a:t>Set of documented digital strategy that is </a:t>
              </a:r>
              <a:r>
                <a:rPr lang="en-US" sz="1200" dirty="0" smtClean="0">
                  <a:solidFill>
                    <a:schemeClr val="bg1"/>
                  </a:solidFill>
                </a:rPr>
                <a:t>well communicated across the organisation</a:t>
              </a:r>
              <a:endParaRPr lang="en-US" sz="1200" dirty="0">
                <a:solidFill>
                  <a:schemeClr val="bg1"/>
                </a:solidFill>
              </a:endParaRPr>
            </a:p>
            <a:p>
              <a:pPr marL="114300" lvl="0" indent="-114300" defTabSz="311150">
                <a:lnSpc>
                  <a:spcPct val="90000"/>
                </a:lnSpc>
                <a:spcBef>
                  <a:spcPct val="0"/>
                </a:spcBef>
                <a:spcAft>
                  <a:spcPct val="35000"/>
                </a:spcAft>
                <a:buFont typeface="Arial" panose="020B0604020202020204" pitchFamily="34" charset="0"/>
                <a:buChar char="•"/>
              </a:pPr>
              <a:r>
                <a:rPr lang="en-GB" sz="1200" dirty="0">
                  <a:solidFill>
                    <a:schemeClr val="bg1"/>
                  </a:solidFill>
                </a:rPr>
                <a:t>Digital strategy is structured in a way that can deliver both tactical and strategic change within the organisation</a:t>
              </a:r>
            </a:p>
            <a:p>
              <a:pPr marL="114300" indent="-114300" defTabSz="311150">
                <a:lnSpc>
                  <a:spcPct val="90000"/>
                </a:lnSpc>
                <a:spcBef>
                  <a:spcPct val="0"/>
                </a:spcBef>
                <a:spcAft>
                  <a:spcPct val="35000"/>
                </a:spcAft>
                <a:buFont typeface="Arial" panose="020B0604020202020204" pitchFamily="34" charset="0"/>
                <a:buChar char="•"/>
              </a:pPr>
              <a:r>
                <a:rPr lang="en-US" sz="1200" dirty="0" smtClean="0">
                  <a:solidFill>
                    <a:schemeClr val="bg1"/>
                  </a:solidFill>
                </a:rPr>
                <a:t>Employees’ </a:t>
              </a:r>
              <a:r>
                <a:rPr lang="en-US" sz="1200" dirty="0">
                  <a:solidFill>
                    <a:schemeClr val="bg1"/>
                  </a:solidFill>
                </a:rPr>
                <a:t>KPIs are linked to digital KPIs </a:t>
              </a:r>
              <a:r>
                <a:rPr lang="en-US" sz="1200" dirty="0" smtClean="0">
                  <a:solidFill>
                    <a:schemeClr val="bg1"/>
                  </a:solidFill>
                </a:rPr>
                <a:t>and </a:t>
              </a:r>
              <a:r>
                <a:rPr lang="en-US" sz="1200" dirty="0">
                  <a:solidFill>
                    <a:schemeClr val="bg1"/>
                  </a:solidFill>
                </a:rPr>
                <a:t>regularly monitored</a:t>
              </a:r>
            </a:p>
          </p:txBody>
        </p:sp>
      </p:grpSp>
      <p:sp>
        <p:nvSpPr>
          <p:cNvPr id="118" name="Title 2"/>
          <p:cNvSpPr txBox="1">
            <a:spLocks/>
          </p:cNvSpPr>
          <p:nvPr/>
        </p:nvSpPr>
        <p:spPr>
          <a:xfrm>
            <a:off x="879206" y="864044"/>
            <a:ext cx="7463515" cy="2232265"/>
          </a:xfrm>
          <a:prstGeom prst="rect">
            <a:avLst/>
          </a:prstGeom>
        </p:spPr>
        <p:txBody>
          <a:bodyPr anchor="t" anchorCtr="0"/>
          <a:lstStyle>
            <a:lvl1pPr algn="l" defTabSz="890789" rtl="0" eaLnBrk="1" latinLnBrk="0" hangingPunct="1">
              <a:lnSpc>
                <a:spcPct val="70000"/>
              </a:lnSpc>
              <a:spcBef>
                <a:spcPct val="0"/>
              </a:spcBef>
              <a:buNone/>
              <a:defRPr kumimoji="0" lang="en-GB" sz="8800" b="0" i="0" u="none" strike="noStrike" kern="1200" cap="none" spc="0" normalizeH="0" baseline="0" noProof="0">
                <a:ln>
                  <a:noFill/>
                </a:ln>
                <a:solidFill>
                  <a:srgbClr val="FFFFFF"/>
                </a:solidFill>
                <a:effectLst/>
                <a:uLnTx/>
                <a:uFillTx/>
                <a:latin typeface="KPMG Extralight"/>
                <a:ea typeface="+mj-ea"/>
                <a:cs typeface="KPMG Extralight"/>
              </a:defRPr>
            </a:lvl1pPr>
            <a:lvl2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2pPr>
            <a:lvl3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3pPr>
            <a:lvl4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4pPr>
            <a:lvl5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5pPr>
            <a:lvl6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6pPr>
            <a:lvl7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7pPr>
            <a:lvl8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8pPr>
            <a:lvl9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9pPr>
          </a:lstStyle>
          <a:p>
            <a:pPr>
              <a:lnSpc>
                <a:spcPct val="100000"/>
              </a:lnSpc>
            </a:pPr>
            <a:r>
              <a:rPr lang="en-US" sz="3600" b="1" dirty="0" smtClean="0"/>
              <a:t>Value Management</a:t>
            </a:r>
            <a:br>
              <a:rPr lang="en-US" sz="3600" b="1" dirty="0" smtClean="0"/>
            </a:br>
            <a:r>
              <a:rPr lang="en-US" sz="2800" dirty="0">
                <a:solidFill>
                  <a:schemeClr val="bg1"/>
                </a:solidFill>
              </a:rPr>
              <a:t>Defining the ambition that set the agenda for digital with clearly articulated key performance </a:t>
            </a:r>
            <a:r>
              <a:rPr lang="en-US" sz="2800" dirty="0" smtClean="0">
                <a:solidFill>
                  <a:schemeClr val="bg1"/>
                </a:solidFill>
              </a:rPr>
              <a:t>indicators.</a:t>
            </a:r>
            <a:endParaRPr lang="en-US" sz="2800" dirty="0">
              <a:solidFill>
                <a:schemeClr val="bg1"/>
              </a:solidFill>
            </a:endParaRPr>
          </a:p>
        </p:txBody>
      </p:sp>
      <p:sp>
        <p:nvSpPr>
          <p:cNvPr id="119" name="Title 2"/>
          <p:cNvSpPr txBox="1">
            <a:spLocks/>
          </p:cNvSpPr>
          <p:nvPr/>
        </p:nvSpPr>
        <p:spPr>
          <a:xfrm rot="16200000">
            <a:off x="-854088" y="3845132"/>
            <a:ext cx="2282304" cy="672260"/>
          </a:xfrm>
          <a:prstGeom prst="rect">
            <a:avLst/>
          </a:prstGeom>
        </p:spPr>
        <p:txBody>
          <a:bodyPr anchor="t" anchorCtr="0"/>
          <a:lstStyle>
            <a:lvl1pPr algn="l" defTabSz="890789" rtl="0" eaLnBrk="1" latinLnBrk="0" hangingPunct="1">
              <a:lnSpc>
                <a:spcPct val="70000"/>
              </a:lnSpc>
              <a:spcBef>
                <a:spcPct val="0"/>
              </a:spcBef>
              <a:buNone/>
              <a:defRPr kumimoji="0" lang="en-GB" sz="8800" b="0" i="0" u="none" strike="noStrike" kern="1200" cap="none" spc="0" normalizeH="0" baseline="0" noProof="0">
                <a:ln>
                  <a:noFill/>
                </a:ln>
                <a:solidFill>
                  <a:srgbClr val="FFFFFF"/>
                </a:solidFill>
                <a:effectLst/>
                <a:uLnTx/>
                <a:uFillTx/>
                <a:latin typeface="KPMG Extralight"/>
                <a:ea typeface="+mj-ea"/>
                <a:cs typeface="KPMG Extralight"/>
              </a:defRPr>
            </a:lvl1pPr>
            <a:lvl2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2pPr>
            <a:lvl3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3pPr>
            <a:lvl4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4pPr>
            <a:lvl5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5pPr>
            <a:lvl6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6pPr>
            <a:lvl7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7pPr>
            <a:lvl8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8pPr>
            <a:lvl9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9pPr>
          </a:lstStyle>
          <a:p>
            <a:pPr algn="r">
              <a:lnSpc>
                <a:spcPct val="100000"/>
              </a:lnSpc>
            </a:pPr>
            <a:r>
              <a:rPr lang="en-US" sz="3600" b="1" dirty="0" smtClean="0"/>
              <a:t>Maturity Levels</a:t>
            </a:r>
            <a:endParaRPr lang="en-US" sz="1600" b="1" dirty="0">
              <a:solidFill>
                <a:schemeClr val="bg1"/>
              </a:solidFill>
              <a:latin typeface="+mj-lt"/>
            </a:endParaRPr>
          </a:p>
        </p:txBody>
      </p:sp>
      <p:graphicFrame>
        <p:nvGraphicFramePr>
          <p:cNvPr id="122" name="Table 121"/>
          <p:cNvGraphicFramePr>
            <a:graphicFrameLocks noGrp="1"/>
          </p:cNvGraphicFramePr>
          <p:nvPr>
            <p:extLst>
              <p:ext uri="{D42A27DB-BD31-4B8C-83A1-F6EECF244321}">
                <p14:modId xmlns:p14="http://schemas.microsoft.com/office/powerpoint/2010/main" val="119913209"/>
              </p:ext>
            </p:extLst>
          </p:nvPr>
        </p:nvGraphicFramePr>
        <p:xfrm>
          <a:off x="648247" y="3350992"/>
          <a:ext cx="11211370" cy="251460"/>
        </p:xfrm>
        <a:graphic>
          <a:graphicData uri="http://schemas.openxmlformats.org/drawingml/2006/table">
            <a:tbl>
              <a:tblPr firstRow="1" firstCol="1" bandRow="1"/>
              <a:tblGrid>
                <a:gridCol w="2242274"/>
                <a:gridCol w="2242274"/>
                <a:gridCol w="2242274"/>
                <a:gridCol w="2242274"/>
                <a:gridCol w="2242274"/>
              </a:tblGrid>
              <a:tr h="208354">
                <a:tc>
                  <a:txBody>
                    <a:bodyPr/>
                    <a:lstStyle/>
                    <a:p>
                      <a:pPr marL="0" marR="0" lvl="0" indent="0" algn="ctr" defTabSz="914400" rtl="0" eaLnBrk="1" fontAlgn="base" latinLnBrk="0" hangingPunct="1">
                        <a:lnSpc>
                          <a:spcPct val="100000"/>
                        </a:lnSpc>
                        <a:spcBef>
                          <a:spcPct val="25000"/>
                        </a:spcBef>
                        <a:spcAft>
                          <a:spcPct val="0"/>
                        </a:spcAft>
                        <a:buClr>
                          <a:srgbClr val="415299"/>
                        </a:buClr>
                        <a:buSzPct val="125000"/>
                        <a:buFontTx/>
                        <a:buNone/>
                        <a:tabLst/>
                      </a:pPr>
                      <a:r>
                        <a:rPr kumimoji="0" lang="en-GB" sz="1050" b="1" i="0" u="none" strike="noStrike" cap="none" normalizeH="0" baseline="0" noProof="0" dirty="0" smtClean="0">
                          <a:ln>
                            <a:noFill/>
                          </a:ln>
                          <a:solidFill>
                            <a:schemeClr val="tx1"/>
                          </a:solidFill>
                          <a:effectLst/>
                          <a:latin typeface="+mj-lt"/>
                          <a:cs typeface="Arial" charset="0"/>
                        </a:rPr>
                        <a:t>Lagging</a:t>
                      </a:r>
                    </a:p>
                  </a:txBody>
                  <a:tcPr marL="45720" marR="45720" horzOverflow="overflow">
                    <a:lnL w="12700" cap="flat" cmpd="sng" algn="ctr">
                      <a:solidFill>
                        <a:srgbClr val="FFC000"/>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lnTlToBr>
                      <a:noFill/>
                    </a:lnTlToBr>
                    <a:lnBlToTr>
                      <a:noFill/>
                    </a:lnBlToTr>
                    <a:solidFill>
                      <a:srgbClr val="DBCDDB"/>
                    </a:solidFill>
                  </a:tcPr>
                </a:tc>
                <a:tc>
                  <a:txBody>
                    <a:bodyPr/>
                    <a:lstStyle/>
                    <a:p>
                      <a:pPr marL="0" marR="0" lvl="0" indent="0" algn="ctr" defTabSz="914400" rtl="0" eaLnBrk="1" fontAlgn="base" latinLnBrk="0" hangingPunct="1">
                        <a:lnSpc>
                          <a:spcPct val="100000"/>
                        </a:lnSpc>
                        <a:spcBef>
                          <a:spcPct val="25000"/>
                        </a:spcBef>
                        <a:spcAft>
                          <a:spcPct val="0"/>
                        </a:spcAft>
                        <a:buClr>
                          <a:srgbClr val="415299"/>
                        </a:buClr>
                        <a:buSzPct val="125000"/>
                        <a:buFontTx/>
                        <a:buNone/>
                        <a:tabLst/>
                      </a:pPr>
                      <a:r>
                        <a:rPr kumimoji="0" lang="en-GB" sz="1050" b="1" i="0" u="none" strike="noStrike" cap="none" normalizeH="0" baseline="0" noProof="0" dirty="0" smtClean="0">
                          <a:ln>
                            <a:noFill/>
                          </a:ln>
                          <a:solidFill>
                            <a:schemeClr val="tx1"/>
                          </a:solidFill>
                          <a:effectLst/>
                          <a:latin typeface="+mj-lt"/>
                          <a:cs typeface="Arial" charset="0"/>
                        </a:rPr>
                        <a:t>Basic</a:t>
                      </a:r>
                    </a:p>
                  </a:txBody>
                  <a:tcPr marL="45720" marR="45720" horzOverflow="overflow">
                    <a:lnL w="12700" cap="flat" cmpd="sng" algn="ctr">
                      <a:solidFill>
                        <a:srgbClr val="FFC000"/>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lnTlToBr>
                      <a:noFill/>
                    </a:lnTlToBr>
                    <a:lnBlToTr>
                      <a:noFill/>
                    </a:lnBlToTr>
                    <a:solidFill>
                      <a:srgbClr val="DBCDDB"/>
                    </a:solidFill>
                  </a:tcPr>
                </a:tc>
                <a:tc>
                  <a:txBody>
                    <a:bodyPr/>
                    <a:lstStyle/>
                    <a:p>
                      <a:pPr marL="0" marR="0" lvl="0" indent="0" algn="ctr" defTabSz="914400" rtl="0" eaLnBrk="1" fontAlgn="base" latinLnBrk="0" hangingPunct="1">
                        <a:lnSpc>
                          <a:spcPct val="100000"/>
                        </a:lnSpc>
                        <a:spcBef>
                          <a:spcPct val="25000"/>
                        </a:spcBef>
                        <a:spcAft>
                          <a:spcPct val="0"/>
                        </a:spcAft>
                        <a:buClr>
                          <a:srgbClr val="415299"/>
                        </a:buClr>
                        <a:buSzPct val="125000"/>
                        <a:buFontTx/>
                        <a:buNone/>
                        <a:tabLst/>
                      </a:pPr>
                      <a:r>
                        <a:rPr kumimoji="0" lang="en-GB" sz="1050" b="1" i="0" u="none" strike="noStrike" cap="none" normalizeH="0" baseline="0" noProof="0" dirty="0" smtClean="0">
                          <a:ln>
                            <a:noFill/>
                          </a:ln>
                          <a:solidFill>
                            <a:schemeClr val="tx1"/>
                          </a:solidFill>
                          <a:effectLst/>
                          <a:latin typeface="+mj-lt"/>
                          <a:cs typeface="Arial" charset="0"/>
                        </a:rPr>
                        <a:t>Progressed</a:t>
                      </a:r>
                    </a:p>
                  </a:txBody>
                  <a:tcPr marL="45720" marR="45720" horzOverflow="overflow">
                    <a:lnL w="12700" cap="flat" cmpd="sng" algn="ctr">
                      <a:solidFill>
                        <a:srgbClr val="FFC000"/>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lnTlToBr>
                      <a:noFill/>
                    </a:lnTlToBr>
                    <a:lnBlToTr>
                      <a:noFill/>
                    </a:lnBlToTr>
                    <a:solidFill>
                      <a:srgbClr val="DBCDDB"/>
                    </a:solidFill>
                  </a:tcPr>
                </a:tc>
                <a:tc>
                  <a:txBody>
                    <a:bodyPr/>
                    <a:lstStyle/>
                    <a:p>
                      <a:pPr marL="0" marR="0" lvl="0" indent="0" algn="ctr" defTabSz="914400" rtl="0" eaLnBrk="1" fontAlgn="base" latinLnBrk="0" hangingPunct="1">
                        <a:lnSpc>
                          <a:spcPct val="100000"/>
                        </a:lnSpc>
                        <a:spcBef>
                          <a:spcPct val="25000"/>
                        </a:spcBef>
                        <a:spcAft>
                          <a:spcPct val="0"/>
                        </a:spcAft>
                        <a:buClr>
                          <a:srgbClr val="415299"/>
                        </a:buClr>
                        <a:buSzPct val="125000"/>
                        <a:buFontTx/>
                        <a:buNone/>
                        <a:tabLst/>
                      </a:pPr>
                      <a:r>
                        <a:rPr kumimoji="0" lang="en-GB" sz="1050" b="1" i="0" u="none" strike="noStrike" cap="none" normalizeH="0" baseline="0" noProof="0" dirty="0" smtClean="0">
                          <a:ln>
                            <a:noFill/>
                          </a:ln>
                          <a:solidFill>
                            <a:schemeClr val="tx1"/>
                          </a:solidFill>
                          <a:effectLst/>
                          <a:latin typeface="+mj-lt"/>
                          <a:cs typeface="Arial" charset="0"/>
                        </a:rPr>
                        <a:t>Leading</a:t>
                      </a:r>
                    </a:p>
                  </a:txBody>
                  <a:tcPr marL="45720" marR="45720" horzOverflow="overflow">
                    <a:lnL w="12700" cap="flat" cmpd="sng" algn="ctr">
                      <a:solidFill>
                        <a:srgbClr val="FFC000"/>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lnTlToBr>
                      <a:noFill/>
                    </a:lnTlToBr>
                    <a:lnBlToTr>
                      <a:noFill/>
                    </a:lnBlToTr>
                    <a:solidFill>
                      <a:srgbClr val="DBCDDB"/>
                    </a:solidFill>
                  </a:tcPr>
                </a:tc>
                <a:tc>
                  <a:txBody>
                    <a:bodyPr/>
                    <a:lstStyle/>
                    <a:p>
                      <a:pPr marL="0" marR="0" lvl="0" indent="0" algn="ctr" defTabSz="914400" rtl="0" eaLnBrk="1" fontAlgn="base" latinLnBrk="0" hangingPunct="1">
                        <a:lnSpc>
                          <a:spcPct val="100000"/>
                        </a:lnSpc>
                        <a:spcBef>
                          <a:spcPct val="25000"/>
                        </a:spcBef>
                        <a:spcAft>
                          <a:spcPct val="0"/>
                        </a:spcAft>
                        <a:buClr>
                          <a:srgbClr val="415299"/>
                        </a:buClr>
                        <a:buSzPct val="125000"/>
                        <a:buFontTx/>
                        <a:buNone/>
                        <a:tabLst/>
                      </a:pPr>
                      <a:r>
                        <a:rPr kumimoji="0" lang="en-GB" sz="1050" b="1" i="0" u="none" strike="noStrike" cap="none" normalizeH="0" baseline="0" noProof="0" dirty="0" smtClean="0">
                          <a:ln>
                            <a:noFill/>
                          </a:ln>
                          <a:solidFill>
                            <a:schemeClr val="tx1"/>
                          </a:solidFill>
                          <a:effectLst/>
                          <a:latin typeface="+mj-lt"/>
                          <a:cs typeface="Arial" charset="0"/>
                        </a:rPr>
                        <a:t>Innovating</a:t>
                      </a:r>
                    </a:p>
                  </a:txBody>
                  <a:tcPr marL="45720" marR="45720" horzOverflow="overflow">
                    <a:lnL w="12700" cap="flat" cmpd="sng" algn="ctr">
                      <a:solidFill>
                        <a:srgbClr val="FFC000"/>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lnTlToBr>
                      <a:noFill/>
                    </a:lnTlToBr>
                    <a:lnBlToTr>
                      <a:noFill/>
                    </a:lnBlToTr>
                    <a:solidFill>
                      <a:srgbClr val="DBCDDB"/>
                    </a:solidFill>
                  </a:tcPr>
                </a:tc>
              </a:tr>
            </a:tbl>
          </a:graphicData>
        </a:graphic>
      </p:graphicFrame>
      <p:grpSp>
        <p:nvGrpSpPr>
          <p:cNvPr id="127" name="Group 126"/>
          <p:cNvGrpSpPr/>
          <p:nvPr/>
        </p:nvGrpSpPr>
        <p:grpSpPr>
          <a:xfrm>
            <a:off x="648245" y="3687233"/>
            <a:ext cx="2180286" cy="2058037"/>
            <a:chOff x="813550" y="3196648"/>
            <a:chExt cx="2180286" cy="2058037"/>
          </a:xfrm>
        </p:grpSpPr>
        <p:grpSp>
          <p:nvGrpSpPr>
            <p:cNvPr id="128" name="Group 127"/>
            <p:cNvGrpSpPr/>
            <p:nvPr/>
          </p:nvGrpSpPr>
          <p:grpSpPr>
            <a:xfrm>
              <a:off x="813550" y="3217982"/>
              <a:ext cx="320040" cy="320040"/>
              <a:chOff x="1515595" y="3981243"/>
              <a:chExt cx="514509" cy="514509"/>
            </a:xfrm>
          </p:grpSpPr>
          <p:sp>
            <p:nvSpPr>
              <p:cNvPr id="131" name="Chord 130"/>
              <p:cNvSpPr/>
              <p:nvPr/>
            </p:nvSpPr>
            <p:spPr>
              <a:xfrm>
                <a:off x="1515595" y="3981243"/>
                <a:ext cx="514509" cy="514509"/>
              </a:xfrm>
              <a:prstGeom prst="chord">
                <a:avLst>
                  <a:gd name="adj1" fmla="val 4800000"/>
                  <a:gd name="adj2" fmla="val 16800000"/>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32" name="Pie 131"/>
              <p:cNvSpPr/>
              <p:nvPr/>
            </p:nvSpPr>
            <p:spPr>
              <a:xfrm>
                <a:off x="1567046" y="4033581"/>
                <a:ext cx="411607" cy="411607"/>
              </a:xfrm>
              <a:prstGeom prst="pie">
                <a:avLst>
                  <a:gd name="adj1" fmla="val 14040000"/>
                  <a:gd name="adj2" fmla="val 16200000"/>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grpSp>
        <p:sp>
          <p:nvSpPr>
            <p:cNvPr id="129" name="Freeform 128"/>
            <p:cNvSpPr/>
            <p:nvPr/>
          </p:nvSpPr>
          <p:spPr>
            <a:xfrm>
              <a:off x="1056266" y="3196648"/>
              <a:ext cx="1937570" cy="2058037"/>
            </a:xfrm>
            <a:custGeom>
              <a:avLst/>
              <a:gdLst>
                <a:gd name="connsiteX0" fmla="*/ 0 w 1029018"/>
                <a:gd name="connsiteY0" fmla="*/ 0 h 2058037"/>
                <a:gd name="connsiteX1" fmla="*/ 1029018 w 1029018"/>
                <a:gd name="connsiteY1" fmla="*/ 0 h 2058037"/>
                <a:gd name="connsiteX2" fmla="*/ 1029018 w 1029018"/>
                <a:gd name="connsiteY2" fmla="*/ 2058037 h 2058037"/>
                <a:gd name="connsiteX3" fmla="*/ 0 w 1029018"/>
                <a:gd name="connsiteY3" fmla="*/ 2058037 h 2058037"/>
                <a:gd name="connsiteX4" fmla="*/ 0 w 1029018"/>
                <a:gd name="connsiteY4" fmla="*/ 0 h 20580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9018" h="2058037">
                  <a:moveTo>
                    <a:pt x="0" y="0"/>
                  </a:moveTo>
                  <a:lnTo>
                    <a:pt x="1029018" y="0"/>
                  </a:lnTo>
                  <a:lnTo>
                    <a:pt x="1029018" y="2058037"/>
                  </a:lnTo>
                  <a:lnTo>
                    <a:pt x="0" y="205803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114300" indent="-114300" defTabSz="311150">
                <a:lnSpc>
                  <a:spcPct val="90000"/>
                </a:lnSpc>
                <a:spcBef>
                  <a:spcPct val="0"/>
                </a:spcBef>
                <a:spcAft>
                  <a:spcPct val="35000"/>
                </a:spcAft>
                <a:buFont typeface="Arial" panose="020B0604020202020204" pitchFamily="34" charset="0"/>
                <a:buChar char="•"/>
              </a:pPr>
              <a:r>
                <a:rPr lang="en-US" sz="1200" dirty="0" smtClean="0">
                  <a:solidFill>
                    <a:schemeClr val="bg1"/>
                  </a:solidFill>
                </a:rPr>
                <a:t>No documented digital strategy</a:t>
              </a:r>
            </a:p>
            <a:p>
              <a:pPr marL="114300" indent="-114300" defTabSz="311150">
                <a:lnSpc>
                  <a:spcPct val="90000"/>
                </a:lnSpc>
                <a:spcBef>
                  <a:spcPct val="0"/>
                </a:spcBef>
                <a:spcAft>
                  <a:spcPct val="35000"/>
                </a:spcAft>
                <a:buFont typeface="Arial" panose="020B0604020202020204" pitchFamily="34" charset="0"/>
                <a:buChar char="•"/>
              </a:pPr>
              <a:r>
                <a:rPr lang="en-US" sz="1200" dirty="0" smtClean="0">
                  <a:solidFill>
                    <a:schemeClr val="bg1"/>
                  </a:solidFill>
                </a:rPr>
                <a:t>Lack of clarity on the roles and responsibilities of individuals in setting the digital ambition</a:t>
              </a:r>
            </a:p>
            <a:p>
              <a:pPr marL="114300" indent="-114300" defTabSz="311150">
                <a:lnSpc>
                  <a:spcPct val="90000"/>
                </a:lnSpc>
                <a:spcBef>
                  <a:spcPct val="0"/>
                </a:spcBef>
                <a:spcAft>
                  <a:spcPct val="35000"/>
                </a:spcAft>
                <a:buFont typeface="Arial" panose="020B0604020202020204" pitchFamily="34" charset="0"/>
                <a:buChar char="•"/>
              </a:pPr>
              <a:r>
                <a:rPr lang="en-US" sz="1200" dirty="0" smtClean="0">
                  <a:solidFill>
                    <a:schemeClr val="bg1"/>
                  </a:solidFill>
                </a:rPr>
                <a:t>No approach to measuring performance of digital initiatives</a:t>
              </a:r>
            </a:p>
            <a:p>
              <a:pPr marL="114300" indent="-114300" defTabSz="311150">
                <a:lnSpc>
                  <a:spcPct val="90000"/>
                </a:lnSpc>
                <a:spcBef>
                  <a:spcPct val="0"/>
                </a:spcBef>
                <a:spcAft>
                  <a:spcPct val="35000"/>
                </a:spcAft>
                <a:buFont typeface="Arial" panose="020B0604020202020204" pitchFamily="34" charset="0"/>
                <a:buChar char="•"/>
              </a:pPr>
              <a:r>
                <a:rPr lang="en-US" sz="1200" dirty="0" smtClean="0">
                  <a:solidFill>
                    <a:schemeClr val="bg1"/>
                  </a:solidFill>
                </a:rPr>
                <a:t>Employees’ KPIs are not linked to digital KPIs</a:t>
              </a:r>
            </a:p>
            <a:p>
              <a:pPr marL="114300" indent="-114300" defTabSz="311150">
                <a:lnSpc>
                  <a:spcPct val="90000"/>
                </a:lnSpc>
                <a:spcBef>
                  <a:spcPct val="0"/>
                </a:spcBef>
                <a:spcAft>
                  <a:spcPct val="35000"/>
                </a:spcAft>
                <a:buFont typeface="Arial" panose="020B0604020202020204" pitchFamily="34" charset="0"/>
                <a:buChar char="•"/>
              </a:pPr>
              <a:endParaRPr lang="en-US" sz="1200" dirty="0">
                <a:solidFill>
                  <a:schemeClr val="bg1"/>
                </a:solidFill>
              </a:endParaRPr>
            </a:p>
            <a:p>
              <a:pPr marL="114300" indent="-114300" defTabSz="311150">
                <a:lnSpc>
                  <a:spcPct val="90000"/>
                </a:lnSpc>
                <a:spcBef>
                  <a:spcPct val="0"/>
                </a:spcBef>
                <a:spcAft>
                  <a:spcPct val="35000"/>
                </a:spcAft>
                <a:buFont typeface="Arial" panose="020B0604020202020204" pitchFamily="34" charset="0"/>
                <a:buChar char="•"/>
              </a:pPr>
              <a:endParaRPr lang="en-GB" sz="1200" dirty="0" smtClean="0">
                <a:solidFill>
                  <a:schemeClr val="bg1"/>
                </a:solidFill>
              </a:endParaRPr>
            </a:p>
            <a:p>
              <a:pPr defTabSz="311150">
                <a:lnSpc>
                  <a:spcPct val="90000"/>
                </a:lnSpc>
                <a:spcBef>
                  <a:spcPct val="0"/>
                </a:spcBef>
                <a:spcAft>
                  <a:spcPct val="35000"/>
                </a:spcAft>
              </a:pPr>
              <a:endParaRPr lang="en-GB" sz="1200" dirty="0" smtClean="0">
                <a:solidFill>
                  <a:schemeClr val="bg1"/>
                </a:solidFill>
              </a:endParaRPr>
            </a:p>
          </p:txBody>
        </p:sp>
        <p:sp>
          <p:nvSpPr>
            <p:cNvPr id="130" name="Freeform 129"/>
            <p:cNvSpPr/>
            <p:nvPr/>
          </p:nvSpPr>
          <p:spPr>
            <a:xfrm rot="16200000">
              <a:off x="221864" y="4233936"/>
              <a:ext cx="1492077" cy="308705"/>
            </a:xfrm>
            <a:custGeom>
              <a:avLst/>
              <a:gdLst>
                <a:gd name="connsiteX0" fmla="*/ 0 w 1492077"/>
                <a:gd name="connsiteY0" fmla="*/ 0 h 308705"/>
                <a:gd name="connsiteX1" fmla="*/ 1492077 w 1492077"/>
                <a:gd name="connsiteY1" fmla="*/ 0 h 308705"/>
                <a:gd name="connsiteX2" fmla="*/ 1492077 w 1492077"/>
                <a:gd name="connsiteY2" fmla="*/ 308705 h 308705"/>
                <a:gd name="connsiteX3" fmla="*/ 0 w 1492077"/>
                <a:gd name="connsiteY3" fmla="*/ 308705 h 308705"/>
                <a:gd name="connsiteX4" fmla="*/ 0 w 1492077"/>
                <a:gd name="connsiteY4" fmla="*/ 0 h 3087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2077" h="308705">
                  <a:moveTo>
                    <a:pt x="0" y="0"/>
                  </a:moveTo>
                  <a:lnTo>
                    <a:pt x="1492077" y="0"/>
                  </a:lnTo>
                  <a:lnTo>
                    <a:pt x="1492077" y="308705"/>
                  </a:lnTo>
                  <a:lnTo>
                    <a:pt x="0" y="30870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 tIns="0" rIns="1" bIns="-1" numCol="1" spcCol="1270" anchor="t" anchorCtr="0">
              <a:noAutofit/>
            </a:bodyPr>
            <a:lstStyle/>
            <a:p>
              <a:pPr lvl="0" algn="r" defTabSz="977900">
                <a:lnSpc>
                  <a:spcPct val="90000"/>
                </a:lnSpc>
                <a:spcBef>
                  <a:spcPct val="0"/>
                </a:spcBef>
                <a:spcAft>
                  <a:spcPct val="35000"/>
                </a:spcAft>
              </a:pPr>
              <a:r>
                <a:rPr lang="en-GB" kern="1200" dirty="0" smtClean="0">
                  <a:solidFill>
                    <a:schemeClr val="bg1"/>
                  </a:solidFill>
                </a:rPr>
                <a:t>Level 1</a:t>
              </a:r>
              <a:endParaRPr lang="en-US" kern="1200" dirty="0">
                <a:solidFill>
                  <a:schemeClr val="bg1"/>
                </a:solidFill>
              </a:endParaRPr>
            </a:p>
          </p:txBody>
        </p:sp>
      </p:grpSp>
      <p:grpSp>
        <p:nvGrpSpPr>
          <p:cNvPr id="133" name="Group 132"/>
          <p:cNvGrpSpPr/>
          <p:nvPr/>
        </p:nvGrpSpPr>
        <p:grpSpPr>
          <a:xfrm>
            <a:off x="2878634" y="3687233"/>
            <a:ext cx="2183259" cy="2058037"/>
            <a:chOff x="2533320" y="3239180"/>
            <a:chExt cx="2183259" cy="2058037"/>
          </a:xfrm>
        </p:grpSpPr>
        <p:grpSp>
          <p:nvGrpSpPr>
            <p:cNvPr id="134" name="Group 133"/>
            <p:cNvGrpSpPr/>
            <p:nvPr/>
          </p:nvGrpSpPr>
          <p:grpSpPr>
            <a:xfrm>
              <a:off x="2550513" y="3268745"/>
              <a:ext cx="320040" cy="320040"/>
              <a:chOff x="3199272" y="3982130"/>
              <a:chExt cx="514509" cy="514509"/>
            </a:xfrm>
          </p:grpSpPr>
          <p:sp>
            <p:nvSpPr>
              <p:cNvPr id="137" name="Chord 136"/>
              <p:cNvSpPr/>
              <p:nvPr/>
            </p:nvSpPr>
            <p:spPr>
              <a:xfrm>
                <a:off x="3199272" y="3982130"/>
                <a:ext cx="514509" cy="514509"/>
              </a:xfrm>
              <a:prstGeom prst="chord">
                <a:avLst>
                  <a:gd name="adj1" fmla="val 4800000"/>
                  <a:gd name="adj2" fmla="val 16800000"/>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38" name="Pie 137"/>
              <p:cNvSpPr/>
              <p:nvPr/>
            </p:nvSpPr>
            <p:spPr>
              <a:xfrm>
                <a:off x="3250723" y="4033581"/>
                <a:ext cx="411607" cy="411607"/>
              </a:xfrm>
              <a:prstGeom prst="pie">
                <a:avLst>
                  <a:gd name="adj1" fmla="val 11880000"/>
                  <a:gd name="adj2" fmla="val 16200000"/>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grpSp>
        <p:sp>
          <p:nvSpPr>
            <p:cNvPr id="135" name="Freeform 134"/>
            <p:cNvSpPr/>
            <p:nvPr/>
          </p:nvSpPr>
          <p:spPr>
            <a:xfrm>
              <a:off x="2804943" y="3239180"/>
              <a:ext cx="1911636" cy="2058037"/>
            </a:xfrm>
            <a:custGeom>
              <a:avLst/>
              <a:gdLst>
                <a:gd name="connsiteX0" fmla="*/ 0 w 1029018"/>
                <a:gd name="connsiteY0" fmla="*/ 0 h 2058037"/>
                <a:gd name="connsiteX1" fmla="*/ 1029018 w 1029018"/>
                <a:gd name="connsiteY1" fmla="*/ 0 h 2058037"/>
                <a:gd name="connsiteX2" fmla="*/ 1029018 w 1029018"/>
                <a:gd name="connsiteY2" fmla="*/ 2058037 h 2058037"/>
                <a:gd name="connsiteX3" fmla="*/ 0 w 1029018"/>
                <a:gd name="connsiteY3" fmla="*/ 2058037 h 2058037"/>
                <a:gd name="connsiteX4" fmla="*/ 0 w 1029018"/>
                <a:gd name="connsiteY4" fmla="*/ 0 h 20580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9018" h="2058037">
                  <a:moveTo>
                    <a:pt x="0" y="0"/>
                  </a:moveTo>
                  <a:lnTo>
                    <a:pt x="1029018" y="0"/>
                  </a:lnTo>
                  <a:lnTo>
                    <a:pt x="1029018" y="2058037"/>
                  </a:lnTo>
                  <a:lnTo>
                    <a:pt x="0" y="205803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114300" lvl="0" indent="-114300" defTabSz="311150">
                <a:lnSpc>
                  <a:spcPct val="90000"/>
                </a:lnSpc>
                <a:spcBef>
                  <a:spcPct val="0"/>
                </a:spcBef>
                <a:spcAft>
                  <a:spcPct val="35000"/>
                </a:spcAft>
                <a:buFont typeface="Arial" panose="020B0604020202020204" pitchFamily="34" charset="0"/>
                <a:buChar char="•"/>
              </a:pPr>
              <a:r>
                <a:rPr lang="en-US" sz="1200" dirty="0" smtClean="0">
                  <a:solidFill>
                    <a:schemeClr val="bg1"/>
                  </a:solidFill>
                </a:rPr>
                <a:t>Vaguely documented digital strategy</a:t>
              </a:r>
              <a:endParaRPr lang="en-US" sz="1200" dirty="0">
                <a:solidFill>
                  <a:schemeClr val="bg1"/>
                </a:solidFill>
              </a:endParaRPr>
            </a:p>
            <a:p>
              <a:pPr marL="114300" lvl="0" indent="-114300" defTabSz="311150">
                <a:lnSpc>
                  <a:spcPct val="90000"/>
                </a:lnSpc>
                <a:spcBef>
                  <a:spcPct val="0"/>
                </a:spcBef>
                <a:spcAft>
                  <a:spcPct val="35000"/>
                </a:spcAft>
                <a:buFont typeface="Arial" panose="020B0604020202020204" pitchFamily="34" charset="0"/>
                <a:buChar char="•"/>
              </a:pPr>
              <a:r>
                <a:rPr lang="en-GB" sz="1200" dirty="0" smtClean="0">
                  <a:solidFill>
                    <a:schemeClr val="bg1"/>
                  </a:solidFill>
                </a:rPr>
                <a:t>Digital ambition setting is done in silos and is not linked to the wider corporate strategy</a:t>
              </a:r>
            </a:p>
            <a:p>
              <a:pPr marL="114300" lvl="0" indent="-114300" defTabSz="311150">
                <a:lnSpc>
                  <a:spcPct val="90000"/>
                </a:lnSpc>
                <a:spcBef>
                  <a:spcPct val="0"/>
                </a:spcBef>
                <a:spcAft>
                  <a:spcPct val="35000"/>
                </a:spcAft>
                <a:buFont typeface="Arial" panose="020B0604020202020204" pitchFamily="34" charset="0"/>
                <a:buChar char="•"/>
              </a:pPr>
              <a:r>
                <a:rPr lang="en-GB" sz="1200" dirty="0" smtClean="0">
                  <a:solidFill>
                    <a:schemeClr val="bg1"/>
                  </a:solidFill>
                </a:rPr>
                <a:t>Basic but coherent framework to measuring and reporting KPIs</a:t>
              </a:r>
            </a:p>
            <a:p>
              <a:pPr marL="114300" lvl="0" indent="-114300" defTabSz="311150">
                <a:lnSpc>
                  <a:spcPct val="90000"/>
                </a:lnSpc>
                <a:spcBef>
                  <a:spcPct val="0"/>
                </a:spcBef>
                <a:spcAft>
                  <a:spcPct val="35000"/>
                </a:spcAft>
                <a:buFont typeface="Arial" panose="020B0604020202020204" pitchFamily="34" charset="0"/>
                <a:buChar char="•"/>
              </a:pPr>
              <a:r>
                <a:rPr lang="en-GB" sz="1200" dirty="0" smtClean="0">
                  <a:solidFill>
                    <a:schemeClr val="bg1"/>
                  </a:solidFill>
                </a:rPr>
                <a:t>Digital KPIs are linked to departmental KPIs</a:t>
              </a:r>
            </a:p>
          </p:txBody>
        </p:sp>
        <p:sp>
          <p:nvSpPr>
            <p:cNvPr id="136" name="Freeform 135"/>
            <p:cNvSpPr/>
            <p:nvPr/>
          </p:nvSpPr>
          <p:spPr>
            <a:xfrm rot="16200000">
              <a:off x="1941634" y="4295720"/>
              <a:ext cx="1492077" cy="308705"/>
            </a:xfrm>
            <a:custGeom>
              <a:avLst/>
              <a:gdLst>
                <a:gd name="connsiteX0" fmla="*/ 0 w 1492077"/>
                <a:gd name="connsiteY0" fmla="*/ 0 h 308705"/>
                <a:gd name="connsiteX1" fmla="*/ 1492077 w 1492077"/>
                <a:gd name="connsiteY1" fmla="*/ 0 h 308705"/>
                <a:gd name="connsiteX2" fmla="*/ 1492077 w 1492077"/>
                <a:gd name="connsiteY2" fmla="*/ 308705 h 308705"/>
                <a:gd name="connsiteX3" fmla="*/ 0 w 1492077"/>
                <a:gd name="connsiteY3" fmla="*/ 308705 h 308705"/>
                <a:gd name="connsiteX4" fmla="*/ 0 w 1492077"/>
                <a:gd name="connsiteY4" fmla="*/ 0 h 3087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2077" h="308705">
                  <a:moveTo>
                    <a:pt x="0" y="0"/>
                  </a:moveTo>
                  <a:lnTo>
                    <a:pt x="1492077" y="0"/>
                  </a:lnTo>
                  <a:lnTo>
                    <a:pt x="1492077" y="308705"/>
                  </a:lnTo>
                  <a:lnTo>
                    <a:pt x="0" y="30870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 tIns="0" rIns="1" bIns="-1" numCol="1" spcCol="1270" anchor="t" anchorCtr="0">
              <a:noAutofit/>
            </a:bodyPr>
            <a:lstStyle/>
            <a:p>
              <a:pPr lvl="0" algn="r" defTabSz="977900">
                <a:lnSpc>
                  <a:spcPct val="90000"/>
                </a:lnSpc>
                <a:spcBef>
                  <a:spcPct val="0"/>
                </a:spcBef>
                <a:spcAft>
                  <a:spcPct val="35000"/>
                </a:spcAft>
              </a:pPr>
              <a:r>
                <a:rPr lang="en-GB" kern="1200" dirty="0" smtClean="0">
                  <a:solidFill>
                    <a:schemeClr val="bg1"/>
                  </a:solidFill>
                </a:rPr>
                <a:t>Level 2</a:t>
              </a:r>
              <a:endParaRPr lang="en-US" kern="1200" dirty="0">
                <a:solidFill>
                  <a:schemeClr val="bg1"/>
                </a:solidFill>
              </a:endParaRPr>
            </a:p>
          </p:txBody>
        </p:sp>
      </p:grpSp>
      <p:grpSp>
        <p:nvGrpSpPr>
          <p:cNvPr id="147" name="Group 146"/>
          <p:cNvGrpSpPr/>
          <p:nvPr/>
        </p:nvGrpSpPr>
        <p:grpSpPr>
          <a:xfrm>
            <a:off x="8838243" y="883922"/>
            <a:ext cx="3344090" cy="1253744"/>
            <a:chOff x="8838243" y="814349"/>
            <a:chExt cx="3344090" cy="1253744"/>
          </a:xfrm>
        </p:grpSpPr>
        <p:sp>
          <p:nvSpPr>
            <p:cNvPr id="117" name="Title 2"/>
            <p:cNvSpPr txBox="1">
              <a:spLocks/>
            </p:cNvSpPr>
            <p:nvPr/>
          </p:nvSpPr>
          <p:spPr>
            <a:xfrm>
              <a:off x="8838243" y="814349"/>
              <a:ext cx="2282304" cy="672260"/>
            </a:xfrm>
            <a:prstGeom prst="rect">
              <a:avLst/>
            </a:prstGeom>
          </p:spPr>
          <p:txBody>
            <a:bodyPr anchor="t" anchorCtr="0"/>
            <a:lstStyle>
              <a:lvl1pPr algn="l" defTabSz="890789" rtl="0" eaLnBrk="1" latinLnBrk="0" hangingPunct="1">
                <a:lnSpc>
                  <a:spcPct val="70000"/>
                </a:lnSpc>
                <a:spcBef>
                  <a:spcPct val="0"/>
                </a:spcBef>
                <a:buNone/>
                <a:defRPr kumimoji="0" lang="en-GB" sz="8800" b="0" i="0" u="none" strike="noStrike" kern="1200" cap="none" spc="0" normalizeH="0" baseline="0" noProof="0">
                  <a:ln>
                    <a:noFill/>
                  </a:ln>
                  <a:solidFill>
                    <a:srgbClr val="FFFFFF"/>
                  </a:solidFill>
                  <a:effectLst/>
                  <a:uLnTx/>
                  <a:uFillTx/>
                  <a:latin typeface="KPMG Extralight"/>
                  <a:ea typeface="+mj-ea"/>
                  <a:cs typeface="KPMG Extralight"/>
                </a:defRPr>
              </a:lvl1pPr>
              <a:lvl2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2pPr>
              <a:lvl3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3pPr>
              <a:lvl4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4pPr>
              <a:lvl5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5pPr>
              <a:lvl6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6pPr>
              <a:lvl7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7pPr>
              <a:lvl8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8pPr>
              <a:lvl9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9pPr>
            </a:lstStyle>
            <a:p>
              <a:pPr>
                <a:lnSpc>
                  <a:spcPct val="100000"/>
                </a:lnSpc>
              </a:pPr>
              <a:r>
                <a:rPr lang="en-US" sz="3600" b="1" dirty="0" smtClean="0"/>
                <a:t>Maturity Indicators</a:t>
              </a:r>
              <a:endParaRPr lang="en-US" sz="1600" dirty="0">
                <a:solidFill>
                  <a:schemeClr val="bg1"/>
                </a:solidFill>
                <a:latin typeface="+mj-lt"/>
              </a:endParaRPr>
            </a:p>
          </p:txBody>
        </p:sp>
        <p:sp>
          <p:nvSpPr>
            <p:cNvPr id="120" name="Rectangle 24"/>
            <p:cNvSpPr>
              <a:spLocks noChangeArrowheads="1"/>
            </p:cNvSpPr>
            <p:nvPr/>
          </p:nvSpPr>
          <p:spPr bwMode="auto">
            <a:xfrm>
              <a:off x="8937605" y="1748053"/>
              <a:ext cx="2744677" cy="320040"/>
            </a:xfrm>
            <a:prstGeom prst="rect">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nchor="ctr"/>
            <a:lstStyle/>
            <a:p>
              <a:pPr algn="ctr"/>
              <a:r>
                <a:rPr lang="en-US" sz="1200" b="1" dirty="0" err="1" smtClean="0">
                  <a:solidFill>
                    <a:schemeClr val="tx1"/>
                  </a:solidFill>
                </a:rPr>
                <a:t>Utilisation</a:t>
              </a:r>
              <a:r>
                <a:rPr lang="en-US" sz="1200" b="1" dirty="0" smtClean="0">
                  <a:solidFill>
                    <a:schemeClr val="tx1"/>
                  </a:solidFill>
                </a:rPr>
                <a:t> of digital KPIs for value realization &amp; monitoring</a:t>
              </a:r>
              <a:endParaRPr lang="en-US" sz="1200" b="1" dirty="0">
                <a:solidFill>
                  <a:schemeClr val="tx1"/>
                </a:solidFill>
              </a:endParaRPr>
            </a:p>
          </p:txBody>
        </p:sp>
        <p:sp>
          <p:nvSpPr>
            <p:cNvPr id="121" name="Rectangle 25"/>
            <p:cNvSpPr>
              <a:spLocks noChangeArrowheads="1"/>
            </p:cNvSpPr>
            <p:nvPr/>
          </p:nvSpPr>
          <p:spPr bwMode="auto">
            <a:xfrm>
              <a:off x="8937605" y="1393153"/>
              <a:ext cx="2744677" cy="320040"/>
            </a:xfrm>
            <a:prstGeom prst="rect">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nchor="ctr"/>
            <a:lstStyle/>
            <a:p>
              <a:pPr algn="ctr"/>
              <a:r>
                <a:rPr lang="en-GB" sz="1200" b="1" dirty="0" smtClean="0">
                  <a:solidFill>
                    <a:schemeClr val="bg1"/>
                  </a:solidFill>
                </a:rPr>
                <a:t>Clarity and consistency of vision &amp; </a:t>
              </a:r>
              <a:r>
                <a:rPr lang="en-GB" sz="1200" b="1" dirty="0">
                  <a:solidFill>
                    <a:schemeClr val="bg1"/>
                  </a:solidFill>
                </a:rPr>
                <a:t>s</a:t>
              </a:r>
              <a:r>
                <a:rPr lang="en-GB" sz="1200" b="1" dirty="0" smtClean="0">
                  <a:solidFill>
                    <a:schemeClr val="bg1"/>
                  </a:solidFill>
                </a:rPr>
                <a:t>trategy</a:t>
              </a:r>
              <a:endParaRPr lang="en-GB" sz="1200" b="1" dirty="0">
                <a:solidFill>
                  <a:schemeClr val="bg1"/>
                </a:solidFill>
              </a:endParaRPr>
            </a:p>
          </p:txBody>
        </p:sp>
        <p:sp>
          <p:nvSpPr>
            <p:cNvPr id="139" name="Title 2"/>
            <p:cNvSpPr txBox="1">
              <a:spLocks/>
            </p:cNvSpPr>
            <p:nvPr/>
          </p:nvSpPr>
          <p:spPr>
            <a:xfrm>
              <a:off x="11661585" y="1330019"/>
              <a:ext cx="520748" cy="424774"/>
            </a:xfrm>
            <a:prstGeom prst="rect">
              <a:avLst/>
            </a:prstGeom>
          </p:spPr>
          <p:txBody>
            <a:bodyPr anchor="t" anchorCtr="0"/>
            <a:lstStyle>
              <a:lvl1pPr algn="l" defTabSz="890789" rtl="0" eaLnBrk="1" latinLnBrk="0" hangingPunct="1">
                <a:lnSpc>
                  <a:spcPct val="70000"/>
                </a:lnSpc>
                <a:spcBef>
                  <a:spcPct val="0"/>
                </a:spcBef>
                <a:buNone/>
                <a:defRPr kumimoji="0" lang="en-GB" sz="8800" b="0" i="0" u="none" strike="noStrike" kern="1200" cap="none" spc="0" normalizeH="0" baseline="0" noProof="0">
                  <a:ln>
                    <a:noFill/>
                  </a:ln>
                  <a:solidFill>
                    <a:srgbClr val="FFFFFF"/>
                  </a:solidFill>
                  <a:effectLst/>
                  <a:uLnTx/>
                  <a:uFillTx/>
                  <a:latin typeface="KPMG Extralight"/>
                  <a:ea typeface="+mj-ea"/>
                  <a:cs typeface="KPMG Extralight"/>
                </a:defRPr>
              </a:lvl1pPr>
              <a:lvl2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2pPr>
              <a:lvl3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3pPr>
              <a:lvl4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4pPr>
              <a:lvl5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5pPr>
              <a:lvl6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6pPr>
              <a:lvl7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7pPr>
              <a:lvl8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8pPr>
              <a:lvl9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9pPr>
            </a:lstStyle>
            <a:p>
              <a:pPr>
                <a:lnSpc>
                  <a:spcPct val="100000"/>
                </a:lnSpc>
              </a:pPr>
              <a:r>
                <a:rPr lang="en-US" sz="2400" b="1" dirty="0" smtClean="0">
                  <a:solidFill>
                    <a:srgbClr val="FFFF00"/>
                  </a:solidFill>
                </a:rPr>
                <a:t>56%</a:t>
              </a:r>
              <a:endParaRPr lang="en-US" sz="2400" b="1" dirty="0">
                <a:solidFill>
                  <a:srgbClr val="FFFF00"/>
                </a:solidFill>
                <a:latin typeface="+mj-lt"/>
              </a:endParaRPr>
            </a:p>
          </p:txBody>
        </p:sp>
        <p:sp>
          <p:nvSpPr>
            <p:cNvPr id="140" name="Title 2"/>
            <p:cNvSpPr txBox="1">
              <a:spLocks/>
            </p:cNvSpPr>
            <p:nvPr/>
          </p:nvSpPr>
          <p:spPr>
            <a:xfrm>
              <a:off x="11661585" y="1632712"/>
              <a:ext cx="520748" cy="424774"/>
            </a:xfrm>
            <a:prstGeom prst="rect">
              <a:avLst/>
            </a:prstGeom>
          </p:spPr>
          <p:txBody>
            <a:bodyPr anchor="t" anchorCtr="0"/>
            <a:lstStyle>
              <a:defPPr>
                <a:defRPr lang="en-US"/>
              </a:defPPr>
              <a:lvl1pPr defTabSz="890789">
                <a:lnSpc>
                  <a:spcPct val="100000"/>
                </a:lnSpc>
                <a:spcBef>
                  <a:spcPct val="0"/>
                </a:spcBef>
                <a:buNone/>
                <a:defRPr kumimoji="0" b="1" i="0" u="none" strike="noStrike" cap="none" spc="0" normalizeH="0" baseline="0">
                  <a:ln>
                    <a:noFill/>
                  </a:ln>
                  <a:solidFill>
                    <a:srgbClr val="FFFF00"/>
                  </a:solidFill>
                  <a:effectLst/>
                  <a:uLnTx/>
                  <a:uFillTx/>
                  <a:latin typeface="KPMG Extralight"/>
                  <a:ea typeface="+mj-ea"/>
                  <a:cs typeface="KPMG Extralight"/>
                </a:defRPr>
              </a:lvl1pPr>
              <a:lvl2pPr>
                <a:defRPr kumimoji="0" sz="1754" b="1" i="0" u="none" strike="noStrike" cap="none" spc="0" normalizeH="0" baseline="0">
                  <a:ln>
                    <a:noFill/>
                  </a:ln>
                  <a:solidFill>
                    <a:schemeClr val="bg1"/>
                  </a:solidFill>
                  <a:effectLst/>
                  <a:uLnTx/>
                  <a:uFillTx/>
                  <a:latin typeface="Arial"/>
                  <a:ea typeface="+mj-ea"/>
                  <a:cs typeface="+mj-cs"/>
                </a:defRPr>
              </a:lvl2pPr>
              <a:lvl3pPr>
                <a:defRPr kumimoji="0" sz="1754" b="1" i="0" u="none" strike="noStrike" cap="none" spc="0" normalizeH="0" baseline="0">
                  <a:ln>
                    <a:noFill/>
                  </a:ln>
                  <a:solidFill>
                    <a:schemeClr val="bg1"/>
                  </a:solidFill>
                  <a:effectLst/>
                  <a:uLnTx/>
                  <a:uFillTx/>
                  <a:latin typeface="Arial"/>
                  <a:ea typeface="+mj-ea"/>
                  <a:cs typeface="+mj-cs"/>
                </a:defRPr>
              </a:lvl3pPr>
              <a:lvl4pPr>
                <a:defRPr kumimoji="0" sz="1754" b="1" i="0" u="none" strike="noStrike" cap="none" spc="0" normalizeH="0" baseline="0">
                  <a:ln>
                    <a:noFill/>
                  </a:ln>
                  <a:solidFill>
                    <a:schemeClr val="bg1"/>
                  </a:solidFill>
                  <a:effectLst/>
                  <a:uLnTx/>
                  <a:uFillTx/>
                  <a:latin typeface="Arial"/>
                  <a:ea typeface="+mj-ea"/>
                  <a:cs typeface="+mj-cs"/>
                </a:defRPr>
              </a:lvl4pPr>
              <a:lvl5pPr>
                <a:defRPr kumimoji="0" sz="1754" b="1" i="0" u="none" strike="noStrike" cap="none" spc="0" normalizeH="0" baseline="0">
                  <a:ln>
                    <a:noFill/>
                  </a:ln>
                  <a:solidFill>
                    <a:schemeClr val="bg1"/>
                  </a:solidFill>
                  <a:effectLst/>
                  <a:uLnTx/>
                  <a:uFillTx/>
                  <a:latin typeface="Arial"/>
                  <a:ea typeface="+mj-ea"/>
                  <a:cs typeface="+mj-cs"/>
                </a:defRPr>
              </a:lvl5pPr>
              <a:lvl6pPr>
                <a:defRPr kumimoji="0" sz="1754" b="1" i="0" u="none" strike="noStrike" cap="none" spc="0" normalizeH="0" baseline="0">
                  <a:ln>
                    <a:noFill/>
                  </a:ln>
                  <a:solidFill>
                    <a:schemeClr val="bg1"/>
                  </a:solidFill>
                  <a:effectLst/>
                  <a:uLnTx/>
                  <a:uFillTx/>
                  <a:latin typeface="Arial"/>
                  <a:ea typeface="+mj-ea"/>
                  <a:cs typeface="+mj-cs"/>
                </a:defRPr>
              </a:lvl6pPr>
              <a:lvl7pPr>
                <a:defRPr kumimoji="0" sz="1754" b="1" i="0" u="none" strike="noStrike" cap="none" spc="0" normalizeH="0" baseline="0">
                  <a:ln>
                    <a:noFill/>
                  </a:ln>
                  <a:solidFill>
                    <a:schemeClr val="bg1"/>
                  </a:solidFill>
                  <a:effectLst/>
                  <a:uLnTx/>
                  <a:uFillTx/>
                  <a:latin typeface="Arial"/>
                  <a:ea typeface="+mj-ea"/>
                  <a:cs typeface="+mj-cs"/>
                </a:defRPr>
              </a:lvl7pPr>
              <a:lvl8pPr>
                <a:defRPr kumimoji="0" sz="1754" b="1" i="0" u="none" strike="noStrike" cap="none" spc="0" normalizeH="0" baseline="0">
                  <a:ln>
                    <a:noFill/>
                  </a:ln>
                  <a:solidFill>
                    <a:schemeClr val="bg1"/>
                  </a:solidFill>
                  <a:effectLst/>
                  <a:uLnTx/>
                  <a:uFillTx/>
                  <a:latin typeface="Arial"/>
                  <a:ea typeface="+mj-ea"/>
                  <a:cs typeface="+mj-cs"/>
                </a:defRPr>
              </a:lvl8pPr>
              <a:lvl9pPr>
                <a:defRPr kumimoji="0" sz="1754" b="1" i="0" u="none" strike="noStrike" cap="none" spc="0" normalizeH="0" baseline="0">
                  <a:ln>
                    <a:noFill/>
                  </a:ln>
                  <a:solidFill>
                    <a:schemeClr val="bg1"/>
                  </a:solidFill>
                  <a:effectLst/>
                  <a:uLnTx/>
                  <a:uFillTx/>
                  <a:latin typeface="Arial"/>
                  <a:ea typeface="+mj-ea"/>
                  <a:cs typeface="+mj-cs"/>
                </a:defRPr>
              </a:lvl9pPr>
            </a:lstStyle>
            <a:p>
              <a:r>
                <a:rPr lang="en-US" sz="2400" dirty="0"/>
                <a:t>4</a:t>
              </a:r>
              <a:r>
                <a:rPr lang="en-US" sz="2400" dirty="0" smtClean="0"/>
                <a:t>4%</a:t>
              </a:r>
              <a:endParaRPr lang="en-US" sz="2400" dirty="0"/>
            </a:p>
          </p:txBody>
        </p:sp>
      </p:grpSp>
      <p:sp>
        <p:nvSpPr>
          <p:cNvPr id="141" name="Rectangle 140"/>
          <p:cNvSpPr/>
          <p:nvPr/>
        </p:nvSpPr>
        <p:spPr>
          <a:xfrm>
            <a:off x="649312" y="3155461"/>
            <a:ext cx="11210544" cy="54864"/>
          </a:xfrm>
          <a:prstGeom prst="rect">
            <a:avLst/>
          </a:prstGeom>
          <a:solidFill>
            <a:schemeClr val="bg1">
              <a:lumMod val="75000"/>
            </a:schemeClr>
          </a:solidFill>
          <a:ln w="25400" cap="flat" cmpd="sng" algn="ctr">
            <a:noFill/>
            <a:prstDash val="solid"/>
          </a:ln>
          <a:effectLst/>
        </p:spPr>
        <p:txBody>
          <a:bodyPr lIns="21772" tIns="21772" rIns="21772" bIns="21772" rtlCol="0" anchor="ctr" anchorCtr="0"/>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800" b="0" i="0" u="none" strike="noStrike" kern="0" cap="none" spc="0" normalizeH="0" baseline="0" noProof="0" dirty="0" err="1" smtClean="0">
              <a:ln>
                <a:noFill/>
              </a:ln>
              <a:solidFill>
                <a:srgbClr val="FFFFFF"/>
              </a:solidFill>
              <a:effectLst/>
              <a:uLnTx/>
              <a:uFillTx/>
              <a:latin typeface="Calibri" panose="020F0502020204030204" pitchFamily="34" charset="0"/>
              <a:ea typeface="+mn-ea"/>
              <a:cs typeface="Arial" panose="020B0604020202020204" pitchFamily="34" charset="0"/>
            </a:endParaRPr>
          </a:p>
        </p:txBody>
      </p:sp>
      <p:sp>
        <p:nvSpPr>
          <p:cNvPr id="142" name="Oval 141"/>
          <p:cNvSpPr/>
          <p:nvPr/>
        </p:nvSpPr>
        <p:spPr>
          <a:xfrm>
            <a:off x="1657331" y="3069074"/>
            <a:ext cx="224857" cy="24765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GB"/>
          </a:p>
        </p:txBody>
      </p:sp>
      <p:sp>
        <p:nvSpPr>
          <p:cNvPr id="143" name="Oval 142"/>
          <p:cNvSpPr/>
          <p:nvPr/>
        </p:nvSpPr>
        <p:spPr>
          <a:xfrm>
            <a:off x="3902561" y="3069074"/>
            <a:ext cx="224857" cy="24765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GB"/>
          </a:p>
        </p:txBody>
      </p:sp>
      <p:sp>
        <p:nvSpPr>
          <p:cNvPr id="144" name="Oval 143"/>
          <p:cNvSpPr/>
          <p:nvPr/>
        </p:nvSpPr>
        <p:spPr>
          <a:xfrm>
            <a:off x="6121720" y="3069074"/>
            <a:ext cx="224857" cy="24765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GB"/>
          </a:p>
        </p:txBody>
      </p:sp>
      <p:sp>
        <p:nvSpPr>
          <p:cNvPr id="145" name="Oval 144"/>
          <p:cNvSpPr/>
          <p:nvPr/>
        </p:nvSpPr>
        <p:spPr>
          <a:xfrm>
            <a:off x="8372850" y="3069074"/>
            <a:ext cx="224857" cy="24765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GB"/>
          </a:p>
        </p:txBody>
      </p:sp>
      <p:sp>
        <p:nvSpPr>
          <p:cNvPr id="146" name="Oval 145"/>
          <p:cNvSpPr/>
          <p:nvPr/>
        </p:nvSpPr>
        <p:spPr>
          <a:xfrm>
            <a:off x="10638546" y="3069074"/>
            <a:ext cx="224857" cy="24765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GB"/>
          </a:p>
        </p:txBody>
      </p:sp>
      <p:sp>
        <p:nvSpPr>
          <p:cNvPr id="123" name="Isosceles Triangle 122"/>
          <p:cNvSpPr/>
          <p:nvPr/>
        </p:nvSpPr>
        <p:spPr>
          <a:xfrm rot="10800000">
            <a:off x="10606533" y="2867067"/>
            <a:ext cx="399101" cy="335261"/>
          </a:xfrm>
          <a:prstGeom prst="triangle">
            <a:avLst/>
          </a:prstGeom>
          <a:solidFill>
            <a:srgbClr val="00B060"/>
          </a:solidFill>
          <a:ln>
            <a:noFill/>
          </a:ln>
        </p:spPr>
        <p:style>
          <a:lnRef idx="2">
            <a:schemeClr val="accent1">
              <a:shade val="50000"/>
            </a:schemeClr>
          </a:lnRef>
          <a:fillRef idx="1">
            <a:schemeClr val="accent1"/>
          </a:fillRef>
          <a:effectRef idx="0">
            <a:schemeClr val="accent1"/>
          </a:effectRef>
          <a:fontRef idx="minor">
            <a:schemeClr val="lt1"/>
          </a:fontRef>
        </p:style>
        <p:txBody>
          <a:bodyPr lIns="21772" tIns="21772" rIns="21772" bIns="21772" rtlCol="0" anchor="ctr" anchorCtr="0"/>
          <a:lstStyle/>
          <a:p>
            <a:pPr algn="ctr"/>
            <a:endParaRPr lang="en-AU" sz="800" dirty="0" err="1">
              <a:solidFill>
                <a:schemeClr val="tx1"/>
              </a:solidFill>
              <a:latin typeface="Calibri" panose="020F0502020204030204" pitchFamily="34" charset="0"/>
            </a:endParaRPr>
          </a:p>
        </p:txBody>
      </p:sp>
      <p:sp>
        <p:nvSpPr>
          <p:cNvPr id="124" name="Isosceles Triangle 123"/>
          <p:cNvSpPr/>
          <p:nvPr/>
        </p:nvSpPr>
        <p:spPr>
          <a:xfrm rot="10800000">
            <a:off x="2310082" y="2867066"/>
            <a:ext cx="399101" cy="335261"/>
          </a:xfrm>
          <a:prstGeom prst="triangle">
            <a:avLst/>
          </a:prstGeom>
          <a:solidFill>
            <a:srgbClr val="00338D"/>
          </a:solid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21772" tIns="21772" rIns="21772" bIns="21772" rtlCol="0" anchor="ctr" anchorCtr="0"/>
          <a:lstStyle/>
          <a:p>
            <a:pPr algn="ctr"/>
            <a:endParaRPr lang="en-AU" sz="800" dirty="0" err="1">
              <a:solidFill>
                <a:schemeClr val="tx1"/>
              </a:solidFill>
              <a:latin typeface="Calibri" panose="020F0502020204030204" pitchFamily="34" charset="0"/>
            </a:endParaRPr>
          </a:p>
        </p:txBody>
      </p:sp>
      <p:sp>
        <p:nvSpPr>
          <p:cNvPr id="125" name="Isosceles Triangle 124"/>
          <p:cNvSpPr/>
          <p:nvPr/>
        </p:nvSpPr>
        <p:spPr>
          <a:xfrm rot="10800000">
            <a:off x="6303842" y="2867066"/>
            <a:ext cx="399101" cy="335261"/>
          </a:xfrm>
          <a:prstGeom prs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21772" tIns="21772" rIns="21772" bIns="21772" rtlCol="0" anchor="ctr" anchorCtr="0"/>
          <a:lstStyle/>
          <a:p>
            <a:pPr algn="ctr"/>
            <a:endParaRPr lang="en-AU" sz="800" dirty="0" err="1">
              <a:solidFill>
                <a:srgbClr val="DAECEF"/>
              </a:solidFill>
              <a:latin typeface="Calibri" panose="020F0502020204030204" pitchFamily="34" charset="0"/>
            </a:endParaRPr>
          </a:p>
        </p:txBody>
      </p:sp>
      <p:sp>
        <p:nvSpPr>
          <p:cNvPr id="126" name="Isosceles Triangle 125"/>
          <p:cNvSpPr/>
          <p:nvPr/>
        </p:nvSpPr>
        <p:spPr>
          <a:xfrm rot="10800000">
            <a:off x="9919629" y="2867067"/>
            <a:ext cx="399101" cy="335261"/>
          </a:xfrm>
          <a:prstGeom prst="triangle">
            <a:avLst/>
          </a:prstGeom>
          <a:solidFill>
            <a:srgbClr val="8E258D"/>
          </a:solidFill>
          <a:ln>
            <a:noFill/>
          </a:ln>
        </p:spPr>
        <p:style>
          <a:lnRef idx="2">
            <a:schemeClr val="accent1">
              <a:shade val="50000"/>
            </a:schemeClr>
          </a:lnRef>
          <a:fillRef idx="1">
            <a:schemeClr val="accent1"/>
          </a:fillRef>
          <a:effectRef idx="0">
            <a:schemeClr val="accent1"/>
          </a:effectRef>
          <a:fontRef idx="minor">
            <a:schemeClr val="lt1"/>
          </a:fontRef>
        </p:style>
        <p:txBody>
          <a:bodyPr lIns="21772" tIns="21772" rIns="21772" bIns="21772" rtlCol="0" anchor="ctr" anchorCtr="0"/>
          <a:lstStyle/>
          <a:p>
            <a:pPr algn="ctr"/>
            <a:endParaRPr lang="en-AU" sz="800" dirty="0" err="1">
              <a:solidFill>
                <a:schemeClr val="tx1"/>
              </a:solidFill>
              <a:latin typeface="Calibri" panose="020F0502020204030204" pitchFamily="34" charset="0"/>
            </a:endParaRPr>
          </a:p>
        </p:txBody>
      </p:sp>
      <p:grpSp>
        <p:nvGrpSpPr>
          <p:cNvPr id="148" name="Group 147"/>
          <p:cNvGrpSpPr/>
          <p:nvPr/>
        </p:nvGrpSpPr>
        <p:grpSpPr>
          <a:xfrm>
            <a:off x="6479720" y="44696"/>
            <a:ext cx="4568864" cy="274320"/>
            <a:chOff x="7916790" y="356874"/>
            <a:chExt cx="4568864" cy="274320"/>
          </a:xfrm>
        </p:grpSpPr>
        <p:grpSp>
          <p:nvGrpSpPr>
            <p:cNvPr id="149" name="Group 148"/>
            <p:cNvGrpSpPr/>
            <p:nvPr/>
          </p:nvGrpSpPr>
          <p:grpSpPr>
            <a:xfrm>
              <a:off x="7916790" y="356874"/>
              <a:ext cx="2337497" cy="274320"/>
              <a:chOff x="3793151" y="6476333"/>
              <a:chExt cx="2337497" cy="274320"/>
            </a:xfrm>
          </p:grpSpPr>
          <p:sp>
            <p:nvSpPr>
              <p:cNvPr id="154" name="Isosceles Triangle 153"/>
              <p:cNvSpPr/>
              <p:nvPr/>
            </p:nvSpPr>
            <p:spPr>
              <a:xfrm rot="10800000">
                <a:off x="4273393" y="6554522"/>
                <a:ext cx="140400" cy="117943"/>
              </a:xfrm>
              <a:prstGeom prst="triangle">
                <a:avLst/>
              </a:prstGeom>
              <a:solidFill>
                <a:srgbClr val="00338D"/>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21772" tIns="21772" rIns="21772" bIns="21772" rtlCol="0" anchor="ctr" anchorCtr="0"/>
              <a:lstStyle/>
              <a:p>
                <a:pPr algn="ctr"/>
                <a:endParaRPr lang="en-AU" sz="800" dirty="0" err="1">
                  <a:solidFill>
                    <a:srgbClr val="DAECEF"/>
                  </a:solidFill>
                  <a:latin typeface="Calibri" panose="020F0502020204030204" pitchFamily="34" charset="0"/>
                </a:endParaRPr>
              </a:p>
            </p:txBody>
          </p:sp>
          <p:sp>
            <p:nvSpPr>
              <p:cNvPr id="155" name="TextBox 154"/>
              <p:cNvSpPr txBox="1"/>
              <p:nvPr/>
            </p:nvSpPr>
            <p:spPr>
              <a:xfrm>
                <a:off x="4380552" y="6525841"/>
                <a:ext cx="469141" cy="175304"/>
              </a:xfrm>
              <a:prstGeom prst="rect">
                <a:avLst/>
              </a:prstGeom>
              <a:noFill/>
            </p:spPr>
            <p:txBody>
              <a:bodyPr wrap="none" lIns="21772" tIns="21772" rIns="21772" bIns="21772" rtlCol="0" anchor="ctr" anchorCtr="0">
                <a:noAutofit/>
              </a:bodyPr>
              <a:lstStyle/>
              <a:p>
                <a:pPr algn="ctr"/>
                <a:r>
                  <a:rPr lang="en-AU" sz="800" b="1" dirty="0">
                    <a:solidFill>
                      <a:srgbClr val="DAECEF"/>
                    </a:solidFill>
                  </a:rPr>
                  <a:t>Current</a:t>
                </a:r>
              </a:p>
            </p:txBody>
          </p:sp>
          <p:sp>
            <p:nvSpPr>
              <p:cNvPr id="156" name="Text Box 81"/>
              <p:cNvSpPr txBox="1">
                <a:spLocks noChangeArrowheads="1"/>
              </p:cNvSpPr>
              <p:nvPr/>
            </p:nvSpPr>
            <p:spPr bwMode="auto">
              <a:xfrm>
                <a:off x="3793151" y="6476333"/>
                <a:ext cx="476639" cy="274320"/>
              </a:xfrm>
              <a:prstGeom prst="rect">
                <a:avLst/>
              </a:prstGeom>
              <a:noFill/>
              <a:ln w="9525">
                <a:noFill/>
                <a:miter lim="800000"/>
                <a:headEnd type="none" w="sm" len="sm"/>
                <a:tailEnd type="none" w="sm" len="sm"/>
              </a:ln>
              <a:effectLst/>
            </p:spPr>
            <p:txBody>
              <a:bodyPr wrap="square" lIns="45720" rIns="45720" anchor="ctr">
                <a:noAutofit/>
              </a:bodyPr>
              <a:lstStyle/>
              <a:p>
                <a:pPr algn="ctr"/>
                <a:r>
                  <a:rPr lang="en-US" sz="1000" b="1" dirty="0">
                    <a:solidFill>
                      <a:srgbClr val="DAECEF"/>
                    </a:solidFill>
                  </a:rPr>
                  <a:t>Key:</a:t>
                </a:r>
              </a:p>
            </p:txBody>
          </p:sp>
          <p:sp>
            <p:nvSpPr>
              <p:cNvPr id="157" name="object 140"/>
              <p:cNvSpPr txBox="1"/>
              <p:nvPr/>
            </p:nvSpPr>
            <p:spPr>
              <a:xfrm>
                <a:off x="5247374" y="6551939"/>
                <a:ext cx="883274" cy="123111"/>
              </a:xfrm>
              <a:prstGeom prst="rect">
                <a:avLst/>
              </a:prstGeom>
            </p:spPr>
            <p:txBody>
              <a:bodyPr vert="horz" wrap="square" lIns="0" tIns="0" rIns="0" bIns="0" rtlCol="0">
                <a:spAutoFit/>
              </a:bodyPr>
              <a:lstStyle/>
              <a:p>
                <a:pPr marL="12700"/>
                <a:r>
                  <a:rPr lang="en-GB" sz="800" b="1" spc="-10" dirty="0">
                    <a:solidFill>
                      <a:srgbClr val="DAECEF"/>
                    </a:solidFill>
                    <a:cs typeface="Century Gothic"/>
                  </a:rPr>
                  <a:t>Peer </a:t>
                </a:r>
                <a:r>
                  <a:rPr lang="en-GB" sz="800" b="1" spc="-10" dirty="0" smtClean="0">
                    <a:solidFill>
                      <a:srgbClr val="DAECEF"/>
                    </a:solidFill>
                    <a:cs typeface="Century Gothic"/>
                  </a:rPr>
                  <a:t>Group</a:t>
                </a:r>
                <a:endParaRPr sz="800" b="1" dirty="0">
                  <a:solidFill>
                    <a:srgbClr val="DAECEF"/>
                  </a:solidFill>
                  <a:cs typeface="Century Gothic"/>
                </a:endParaRPr>
              </a:p>
            </p:txBody>
          </p:sp>
          <p:sp>
            <p:nvSpPr>
              <p:cNvPr id="158" name="Isosceles Triangle 157"/>
              <p:cNvSpPr/>
              <p:nvPr/>
            </p:nvSpPr>
            <p:spPr>
              <a:xfrm rot="10800000">
                <a:off x="5097444" y="6554522"/>
                <a:ext cx="140400" cy="117943"/>
              </a:xfrm>
              <a:prstGeom prs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21772" tIns="21772" rIns="21772" bIns="21772" rtlCol="0" anchor="ctr" anchorCtr="0"/>
              <a:lstStyle/>
              <a:p>
                <a:pPr algn="ctr"/>
                <a:endParaRPr lang="en-AU" sz="800" dirty="0" err="1">
                  <a:solidFill>
                    <a:srgbClr val="DAECEF"/>
                  </a:solidFill>
                  <a:latin typeface="Calibri" panose="020F0502020204030204" pitchFamily="34" charset="0"/>
                </a:endParaRPr>
              </a:p>
            </p:txBody>
          </p:sp>
        </p:grpSp>
        <p:sp>
          <p:nvSpPr>
            <p:cNvPr id="150" name="Isosceles Triangle 149"/>
            <p:cNvSpPr/>
            <p:nvPr/>
          </p:nvSpPr>
          <p:spPr>
            <a:xfrm rot="10800000">
              <a:off x="10162847" y="435063"/>
              <a:ext cx="140400" cy="117943"/>
            </a:xfrm>
            <a:prstGeom prst="triangle">
              <a:avLst/>
            </a:prstGeom>
            <a:solidFill>
              <a:srgbClr val="00B060"/>
            </a:solidFill>
            <a:ln>
              <a:noFill/>
            </a:ln>
          </p:spPr>
          <p:style>
            <a:lnRef idx="2">
              <a:schemeClr val="accent1">
                <a:shade val="50000"/>
              </a:schemeClr>
            </a:lnRef>
            <a:fillRef idx="1">
              <a:schemeClr val="accent1"/>
            </a:fillRef>
            <a:effectRef idx="0">
              <a:schemeClr val="accent1"/>
            </a:effectRef>
            <a:fontRef idx="minor">
              <a:schemeClr val="lt1"/>
            </a:fontRef>
          </p:style>
          <p:txBody>
            <a:bodyPr lIns="21772" tIns="21772" rIns="21772" bIns="21772" rtlCol="0" anchor="ctr" anchorCtr="0"/>
            <a:lstStyle/>
            <a:p>
              <a:pPr algn="ctr"/>
              <a:endParaRPr lang="en-AU" sz="800" dirty="0" err="1">
                <a:solidFill>
                  <a:srgbClr val="DAECEF"/>
                </a:solidFill>
                <a:latin typeface="Calibri" panose="020F0502020204030204" pitchFamily="34" charset="0"/>
              </a:endParaRPr>
            </a:p>
          </p:txBody>
        </p:sp>
        <p:sp>
          <p:nvSpPr>
            <p:cNvPr id="151" name="TextBox 150"/>
            <p:cNvSpPr txBox="1"/>
            <p:nvPr/>
          </p:nvSpPr>
          <p:spPr>
            <a:xfrm>
              <a:off x="10753127" y="406382"/>
              <a:ext cx="469141" cy="175304"/>
            </a:xfrm>
            <a:prstGeom prst="rect">
              <a:avLst/>
            </a:prstGeom>
            <a:noFill/>
          </p:spPr>
          <p:txBody>
            <a:bodyPr wrap="none" lIns="21772" tIns="21772" rIns="21772" bIns="21772" rtlCol="0" anchor="ctr" anchorCtr="0">
              <a:noAutofit/>
            </a:bodyPr>
            <a:lstStyle/>
            <a:p>
              <a:pPr algn="ctr"/>
              <a:r>
                <a:rPr lang="en-AU" sz="800" b="1" dirty="0">
                  <a:solidFill>
                    <a:srgbClr val="DAECEF"/>
                  </a:solidFill>
                </a:rPr>
                <a:t>Global </a:t>
              </a:r>
              <a:r>
                <a:rPr lang="en-AU" sz="800" b="1" dirty="0" smtClean="0">
                  <a:solidFill>
                    <a:srgbClr val="DAECEF"/>
                  </a:solidFill>
                </a:rPr>
                <a:t>Industry </a:t>
              </a:r>
              <a:r>
                <a:rPr lang="en-AU" sz="800" b="1" dirty="0">
                  <a:solidFill>
                    <a:srgbClr val="DAECEF"/>
                  </a:solidFill>
                </a:rPr>
                <a:t>B</a:t>
              </a:r>
              <a:r>
                <a:rPr lang="en-AU" sz="800" b="1" dirty="0" smtClean="0">
                  <a:solidFill>
                    <a:srgbClr val="DAECEF"/>
                  </a:solidFill>
                </a:rPr>
                <a:t>enchmark</a:t>
              </a:r>
              <a:endParaRPr lang="en-AU" sz="800" b="1" dirty="0">
                <a:solidFill>
                  <a:srgbClr val="DAECEF"/>
                </a:solidFill>
              </a:endParaRPr>
            </a:p>
          </p:txBody>
        </p:sp>
        <p:sp>
          <p:nvSpPr>
            <p:cNvPr id="152" name="Isosceles Triangle 151"/>
            <p:cNvSpPr/>
            <p:nvPr/>
          </p:nvSpPr>
          <p:spPr>
            <a:xfrm rot="10800000">
              <a:off x="11860573" y="436066"/>
              <a:ext cx="140400" cy="117943"/>
            </a:xfrm>
            <a:prstGeom prst="triangle">
              <a:avLst/>
            </a:prstGeom>
            <a:solidFill>
              <a:srgbClr val="8E258D"/>
            </a:solidFill>
            <a:ln>
              <a:noFill/>
            </a:ln>
          </p:spPr>
          <p:style>
            <a:lnRef idx="2">
              <a:schemeClr val="accent1">
                <a:shade val="50000"/>
              </a:schemeClr>
            </a:lnRef>
            <a:fillRef idx="1">
              <a:schemeClr val="accent1"/>
            </a:fillRef>
            <a:effectRef idx="0">
              <a:schemeClr val="accent1"/>
            </a:effectRef>
            <a:fontRef idx="minor">
              <a:schemeClr val="lt1"/>
            </a:fontRef>
          </p:style>
          <p:txBody>
            <a:bodyPr lIns="21772" tIns="21772" rIns="21772" bIns="21772" rtlCol="0" anchor="ctr" anchorCtr="0"/>
            <a:lstStyle/>
            <a:p>
              <a:pPr algn="ctr"/>
              <a:endParaRPr lang="en-AU" sz="800" dirty="0" err="1">
                <a:solidFill>
                  <a:srgbClr val="DAECEF"/>
                </a:solidFill>
                <a:latin typeface="Calibri" panose="020F0502020204030204" pitchFamily="34" charset="0"/>
              </a:endParaRPr>
            </a:p>
          </p:txBody>
        </p:sp>
        <p:sp>
          <p:nvSpPr>
            <p:cNvPr id="153" name="TextBox 152"/>
            <p:cNvSpPr txBox="1"/>
            <p:nvPr/>
          </p:nvSpPr>
          <p:spPr>
            <a:xfrm>
              <a:off x="12016513" y="407385"/>
              <a:ext cx="469141" cy="175304"/>
            </a:xfrm>
            <a:prstGeom prst="rect">
              <a:avLst/>
            </a:prstGeom>
            <a:noFill/>
          </p:spPr>
          <p:txBody>
            <a:bodyPr wrap="none" lIns="21772" tIns="21772" rIns="21772" bIns="21772" rtlCol="0" anchor="ctr" anchorCtr="0">
              <a:noAutofit/>
            </a:bodyPr>
            <a:lstStyle/>
            <a:p>
              <a:pPr algn="ctr"/>
              <a:r>
                <a:rPr lang="en-AU" sz="800" b="1" dirty="0">
                  <a:solidFill>
                    <a:srgbClr val="DAECEF"/>
                  </a:solidFill>
                </a:rPr>
                <a:t>Aspiration</a:t>
              </a:r>
            </a:p>
          </p:txBody>
        </p:sp>
      </p:grpSp>
      <p:pic>
        <p:nvPicPr>
          <p:cNvPr id="159" name="Picture 15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138611" y="2591650"/>
            <a:ext cx="742802" cy="210135"/>
          </a:xfrm>
          <a:prstGeom prst="rect">
            <a:avLst/>
          </a:prstGeom>
          <a:solidFill>
            <a:srgbClr val="BFBFBF"/>
          </a:solidFill>
        </p:spPr>
      </p:pic>
    </p:spTree>
    <p:extLst>
      <p:ext uri="{BB962C8B-B14F-4D97-AF65-F5344CB8AC3E}">
        <p14:creationId xmlns:p14="http://schemas.microsoft.com/office/powerpoint/2010/main" val="79927504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TextBox 66"/>
          <p:cNvSpPr txBox="1"/>
          <p:nvPr/>
        </p:nvSpPr>
        <p:spPr>
          <a:xfrm>
            <a:off x="129474" y="211341"/>
            <a:ext cx="2893125" cy="615553"/>
          </a:xfrm>
          <a:prstGeom prst="rect">
            <a:avLst/>
          </a:prstGeom>
          <a:noFill/>
        </p:spPr>
        <p:txBody>
          <a:bodyPr wrap="square" lIns="0" tIns="0" rIns="0" bIns="0" rtlCol="0">
            <a:spAutoFit/>
          </a:bodyPr>
          <a:lstStyle/>
          <a:p>
            <a:r>
              <a:rPr lang="en-US" sz="4000" b="1" dirty="0">
                <a:solidFill>
                  <a:srgbClr val="FFFFFF"/>
                </a:solidFill>
                <a:latin typeface="KPMG Extralight" panose="020B0303030202040204" pitchFamily="34" charset="0"/>
                <a:cs typeface="Arial" pitchFamily="34" charset="0"/>
              </a:rPr>
              <a:t>Co creation</a:t>
            </a:r>
            <a:endParaRPr lang="en-GB" sz="4000" b="1" dirty="0">
              <a:solidFill>
                <a:srgbClr val="FFFFFF"/>
              </a:solidFill>
              <a:latin typeface="KPMG Extralight" panose="020B0303030202040204" pitchFamily="34" charset="0"/>
              <a:cs typeface="Arial" pitchFamily="34" charset="0"/>
            </a:endParaRPr>
          </a:p>
        </p:txBody>
      </p:sp>
      <p:graphicFrame>
        <p:nvGraphicFramePr>
          <p:cNvPr id="75" name="Group 211"/>
          <p:cNvGraphicFramePr>
            <a:graphicFrameLocks noGrp="1"/>
          </p:cNvGraphicFramePr>
          <p:nvPr>
            <p:extLst>
              <p:ext uri="{D42A27DB-BD31-4B8C-83A1-F6EECF244321}">
                <p14:modId xmlns:p14="http://schemas.microsoft.com/office/powerpoint/2010/main" val="3335157324"/>
              </p:ext>
            </p:extLst>
          </p:nvPr>
        </p:nvGraphicFramePr>
        <p:xfrm>
          <a:off x="153267" y="818372"/>
          <a:ext cx="11798589" cy="5247640"/>
        </p:xfrm>
        <a:graphic>
          <a:graphicData uri="http://schemas.openxmlformats.org/drawingml/2006/table">
            <a:tbl>
              <a:tblPr firstRow="1" firstCol="1" bandRow="1">
                <a:tableStyleId>{775DCB02-9BB8-47FD-8907-85C794F793BA}</a:tableStyleId>
              </a:tblPr>
              <a:tblGrid>
                <a:gridCol w="1375036"/>
                <a:gridCol w="154734"/>
                <a:gridCol w="3079463"/>
                <a:gridCol w="2990850"/>
                <a:gridCol w="4198506"/>
              </a:tblGrid>
              <a:tr h="216103">
                <a:tc>
                  <a:txBody>
                    <a:bodyPr/>
                    <a:lstStyle/>
                    <a:p>
                      <a:pPr marL="0" marR="0" lvl="0" indent="0" algn="ctr" defTabSz="914400" rtl="0" eaLnBrk="1" fontAlgn="base" latinLnBrk="0" hangingPunct="1">
                        <a:lnSpc>
                          <a:spcPct val="100000"/>
                        </a:lnSpc>
                        <a:spcBef>
                          <a:spcPct val="25000"/>
                        </a:spcBef>
                        <a:spcAft>
                          <a:spcPct val="0"/>
                        </a:spcAft>
                        <a:buClr>
                          <a:srgbClr val="415299"/>
                        </a:buClr>
                        <a:buSzPct val="125000"/>
                        <a:buFontTx/>
                        <a:buNone/>
                        <a:tabLst/>
                      </a:pPr>
                      <a:r>
                        <a:rPr kumimoji="0" lang="en-GB" sz="1200" u="none" strike="noStrike" cap="none" normalizeH="0" baseline="0" noProof="0" dirty="0" smtClean="0">
                          <a:ln>
                            <a:noFill/>
                          </a:ln>
                          <a:solidFill>
                            <a:schemeClr val="bg1"/>
                          </a:solidFill>
                          <a:effectLst/>
                        </a:rPr>
                        <a:t>Maturity Indicators</a:t>
                      </a:r>
                      <a:endParaRPr kumimoji="0" lang="en-GB" sz="1200" b="0" i="0" u="none" strike="noStrike" cap="none" normalizeH="0" baseline="0" noProof="0" dirty="0" smtClean="0">
                        <a:ln>
                          <a:noFill/>
                        </a:ln>
                        <a:solidFill>
                          <a:schemeClr val="bg1"/>
                        </a:solidFill>
                        <a:effectLst/>
                        <a:latin typeface="+mj-lt"/>
                        <a:cs typeface="Arial" charset="0"/>
                      </a:endParaRPr>
                    </a:p>
                  </a:txBody>
                  <a:tcPr marL="45720" marR="45720" horzOverflow="overflow">
                    <a:lnL w="6350" cap="rnd" cmpd="sng" algn="ctr">
                      <a:noFill/>
                      <a:prstDash val="solid"/>
                    </a:lnL>
                    <a:lnR w="6350" cap="flat" cmpd="sng" algn="ctr">
                      <a:noFill/>
                      <a:prstDash val="solid"/>
                      <a:round/>
                      <a:headEnd type="none" w="med" len="med"/>
                      <a:tailEnd type="none" w="med" len="med"/>
                    </a:lnR>
                    <a:lnT w="6350" cap="rnd" cmpd="sng" algn="ctr">
                      <a:noFill/>
                      <a:prstDash val="solid"/>
                    </a:lnT>
                    <a:lnB w="12700" cap="rnd" cmpd="sng" algn="ctr">
                      <a:noFill/>
                      <a:prstDash val="solid"/>
                    </a:lnB>
                    <a:lnTlToBr w="12700" cmpd="sng">
                      <a:noFill/>
                      <a:prstDash val="solid"/>
                    </a:lnTlToBr>
                    <a:lnBlToTr w="12700" cmpd="sng">
                      <a:noFill/>
                      <a:prstDash val="solid"/>
                    </a:lnBlToTr>
                    <a:solidFill>
                      <a:srgbClr val="005EB8"/>
                    </a:solidFill>
                  </a:tcPr>
                </a:tc>
                <a:tc>
                  <a:txBody>
                    <a:bodyPr/>
                    <a:lstStyle/>
                    <a:p>
                      <a:pPr marL="0" marR="0" lvl="0" indent="0" algn="ctr" defTabSz="914400" rtl="0" eaLnBrk="1" fontAlgn="base" latinLnBrk="0" hangingPunct="1">
                        <a:lnSpc>
                          <a:spcPct val="100000"/>
                        </a:lnSpc>
                        <a:spcBef>
                          <a:spcPct val="25000"/>
                        </a:spcBef>
                        <a:spcAft>
                          <a:spcPct val="0"/>
                        </a:spcAft>
                        <a:buClr>
                          <a:srgbClr val="415299"/>
                        </a:buClr>
                        <a:buSzPct val="125000"/>
                        <a:buFontTx/>
                        <a:buNone/>
                        <a:tabLst/>
                      </a:pPr>
                      <a:endParaRPr kumimoji="0" lang="en-GB" sz="1200" b="0" i="0" u="none" strike="noStrike" cap="none" normalizeH="0" baseline="0" noProof="0" dirty="0" smtClean="0">
                        <a:ln>
                          <a:noFill/>
                        </a:ln>
                        <a:solidFill>
                          <a:schemeClr val="tx1"/>
                        </a:solidFill>
                        <a:effectLst/>
                        <a:latin typeface="+mj-lt"/>
                        <a:cs typeface="Arial" charset="0"/>
                      </a:endParaRPr>
                    </a:p>
                  </a:txBody>
                  <a:tcPr marL="45720" marR="45720" horzOverflow="overflow">
                    <a:lnL w="6350" cap="flat" cmpd="sng" algn="ctr">
                      <a:noFill/>
                      <a:prstDash val="solid"/>
                      <a:round/>
                      <a:headEnd type="none" w="med" len="med"/>
                      <a:tailEnd type="none" w="med" len="med"/>
                    </a:lnL>
                    <a:lnR w="6350" cap="flat" cmpd="sng" algn="ctr">
                      <a:solidFill>
                        <a:srgbClr val="00338D"/>
                      </a:solidFill>
                      <a:prstDash val="solid"/>
                      <a:round/>
                      <a:headEnd type="none" w="med" len="med"/>
                      <a:tailEnd type="none" w="med" len="med"/>
                    </a:lnR>
                    <a:lnT w="6350" cap="rnd" cmpd="sng" algn="ctr">
                      <a:noFill/>
                      <a:prstDash val="solid"/>
                    </a:lnT>
                    <a:lnB w="12700" cap="rnd" cmpd="sng" algn="ctr">
                      <a:noFill/>
                      <a:prstDash val="solid"/>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0000"/>
                        </a:lnSpc>
                        <a:spcBef>
                          <a:spcPct val="25000"/>
                        </a:spcBef>
                        <a:spcAft>
                          <a:spcPct val="0"/>
                        </a:spcAft>
                        <a:buClr>
                          <a:srgbClr val="415299"/>
                        </a:buClr>
                        <a:buSzPct val="125000"/>
                        <a:buFontTx/>
                        <a:buNone/>
                        <a:tabLst/>
                      </a:pPr>
                      <a:r>
                        <a:rPr kumimoji="0" lang="en-GB" sz="1200" u="none" strike="noStrike" cap="none" normalizeH="0" baseline="0" noProof="0" dirty="0" smtClean="0">
                          <a:ln>
                            <a:noFill/>
                          </a:ln>
                          <a:effectLst/>
                        </a:rPr>
                        <a:t>Current State</a:t>
                      </a:r>
                      <a:endParaRPr kumimoji="0" lang="en-GB" sz="1200" b="0" i="0" u="none" strike="noStrike" cap="none" normalizeH="0" baseline="0" noProof="0" dirty="0" smtClean="0">
                        <a:ln>
                          <a:noFill/>
                        </a:ln>
                        <a:solidFill>
                          <a:schemeClr val="bg1"/>
                        </a:solidFill>
                        <a:effectLst/>
                        <a:latin typeface="+mj-lt"/>
                        <a:cs typeface="Arial" charset="0"/>
                      </a:endParaRPr>
                    </a:p>
                  </a:txBody>
                  <a:tcPr marL="45720" marR="45720" horzOverflow="overflow">
                    <a:lnL w="6350" cap="flat" cmpd="sng" algn="ctr">
                      <a:solidFill>
                        <a:srgbClr val="00338D"/>
                      </a:solidFill>
                      <a:prstDash val="solid"/>
                      <a:round/>
                      <a:headEnd type="none" w="med" len="med"/>
                      <a:tailEnd type="none" w="med" len="med"/>
                    </a:lnL>
                    <a:solidFill>
                      <a:srgbClr val="2D5491"/>
                    </a:solidFill>
                  </a:tcPr>
                </a:tc>
                <a:tc>
                  <a:txBody>
                    <a:bodyPr/>
                    <a:lstStyle/>
                    <a:p>
                      <a:pPr marL="0" marR="0" lvl="0" indent="0" algn="ctr" defTabSz="914400" rtl="0" eaLnBrk="1" fontAlgn="base" latinLnBrk="0" hangingPunct="1">
                        <a:lnSpc>
                          <a:spcPct val="100000"/>
                        </a:lnSpc>
                        <a:spcBef>
                          <a:spcPct val="25000"/>
                        </a:spcBef>
                        <a:spcAft>
                          <a:spcPct val="0"/>
                        </a:spcAft>
                        <a:buClr>
                          <a:srgbClr val="415299"/>
                        </a:buClr>
                        <a:buSzPct val="125000"/>
                        <a:buFontTx/>
                        <a:buNone/>
                        <a:tabLst/>
                      </a:pPr>
                      <a:r>
                        <a:rPr kumimoji="0" lang="en-GB" sz="1200" u="none" strike="noStrike" cap="none" normalizeH="0" baseline="0" noProof="0" dirty="0" smtClean="0">
                          <a:ln>
                            <a:noFill/>
                          </a:ln>
                          <a:effectLst/>
                        </a:rPr>
                        <a:t>Peer Group</a:t>
                      </a:r>
                      <a:endParaRPr kumimoji="0" lang="en-GB" sz="1200" b="0" i="0" u="none" strike="noStrike" cap="none" normalizeH="0" baseline="0" noProof="0" dirty="0" smtClean="0">
                        <a:ln>
                          <a:noFill/>
                        </a:ln>
                        <a:solidFill>
                          <a:schemeClr val="bg1"/>
                        </a:solidFill>
                        <a:effectLst/>
                        <a:latin typeface="+mj-lt"/>
                        <a:cs typeface="Arial" charset="0"/>
                      </a:endParaRPr>
                    </a:p>
                  </a:txBody>
                  <a:tcPr marL="45720" marR="45720" horzOverflow="overflow">
                    <a:solidFill>
                      <a:srgbClr val="2D5491"/>
                    </a:solidFill>
                  </a:tcPr>
                </a:tc>
                <a:tc>
                  <a:txBody>
                    <a:bodyPr/>
                    <a:lstStyle/>
                    <a:p>
                      <a:pPr marL="0" marR="0" lvl="0" indent="0" algn="ctr" defTabSz="914400" rtl="0" eaLnBrk="1" fontAlgn="base" latinLnBrk="0" hangingPunct="1">
                        <a:lnSpc>
                          <a:spcPct val="100000"/>
                        </a:lnSpc>
                        <a:spcBef>
                          <a:spcPct val="25000"/>
                        </a:spcBef>
                        <a:spcAft>
                          <a:spcPct val="0"/>
                        </a:spcAft>
                        <a:buClr>
                          <a:srgbClr val="415299"/>
                        </a:buClr>
                        <a:buSzPct val="125000"/>
                        <a:buFontTx/>
                        <a:buNone/>
                        <a:tabLst/>
                      </a:pPr>
                      <a:r>
                        <a:rPr kumimoji="0" lang="en-GB" sz="1200" u="none" strike="noStrike" cap="none" normalizeH="0" baseline="0" noProof="0" dirty="0" smtClean="0">
                          <a:ln>
                            <a:noFill/>
                          </a:ln>
                          <a:effectLst/>
                        </a:rPr>
                        <a:t>Global Industry Benchmark</a:t>
                      </a:r>
                      <a:endParaRPr kumimoji="0" lang="en-GB" sz="1200" b="0" i="0" u="none" strike="noStrike" cap="none" normalizeH="0" baseline="0" noProof="0" dirty="0" smtClean="0">
                        <a:ln>
                          <a:noFill/>
                        </a:ln>
                        <a:solidFill>
                          <a:schemeClr val="bg1"/>
                        </a:solidFill>
                        <a:effectLst/>
                        <a:latin typeface="+mj-lt"/>
                        <a:cs typeface="Arial" charset="0"/>
                      </a:endParaRPr>
                    </a:p>
                  </a:txBody>
                  <a:tcPr marL="45720" marR="45720" horzOverflow="overflow">
                    <a:solidFill>
                      <a:srgbClr val="2D5491"/>
                    </a:solidFill>
                  </a:tcPr>
                </a:tc>
              </a:tr>
              <a:tr h="4750640">
                <a:tc>
                  <a:txBody>
                    <a:bodyPr/>
                    <a:lstStyle/>
                    <a:p>
                      <a:pPr algn="ctr"/>
                      <a:r>
                        <a:rPr lang="en-GB" sz="1200" b="1" dirty="0" smtClean="0">
                          <a:solidFill>
                            <a:schemeClr val="bg1"/>
                          </a:solidFill>
                        </a:rPr>
                        <a:t>Clarity and consistency of vision &amp; strategy</a:t>
                      </a:r>
                      <a:endParaRPr lang="en-GB" sz="1200" b="1" dirty="0">
                        <a:solidFill>
                          <a:schemeClr val="bg1"/>
                        </a:solidFill>
                      </a:endParaRPr>
                    </a:p>
                  </a:txBody>
                  <a:tcPr marL="45720" marR="45720" anchor="ctr" horzOverflow="overflow">
                    <a:lnR w="12700" cap="rnd" cmpd="sng" algn="ctr">
                      <a:noFill/>
                      <a:prstDash val="solid"/>
                    </a:lnR>
                    <a:lnT w="12700" cap="rnd" cmpd="sng" algn="ctr">
                      <a:noFill/>
                      <a:prstDash val="solid"/>
                    </a:lnT>
                    <a:solidFill>
                      <a:srgbClr val="2D5491"/>
                    </a:solidFill>
                  </a:tcPr>
                </a:tc>
                <a:tc>
                  <a:txBody>
                    <a:bodyPr/>
                    <a:lstStyle/>
                    <a:p>
                      <a:pPr algn="ctr"/>
                      <a:endParaRPr lang="en-US" sz="1200" b="1" kern="1200" dirty="0">
                        <a:solidFill>
                          <a:schemeClr val="bg1"/>
                        </a:solidFill>
                        <a:latin typeface="+mn-lt"/>
                        <a:ea typeface="+mn-ea"/>
                        <a:cs typeface="+mn-cs"/>
                      </a:endParaRPr>
                    </a:p>
                  </a:txBody>
                  <a:tcPr marL="45720" marR="45720" anchor="ctr" horzOverflow="overflow">
                    <a:lnL w="12700" cap="rnd" cmpd="sng" algn="ctr">
                      <a:noFill/>
                      <a:prstDash val="solid"/>
                    </a:lnL>
                    <a:lnR w="6350" cap="flat" cmpd="sng" algn="ctr">
                      <a:solidFill>
                        <a:srgbClr val="00338D"/>
                      </a:solidFill>
                      <a:prstDash val="solid"/>
                      <a:round/>
                      <a:headEnd type="none" w="med" len="med"/>
                      <a:tailEnd type="none" w="med" len="med"/>
                    </a:lnR>
                    <a:lnT w="12700" cap="rnd" cmpd="sng" algn="ctr">
                      <a:noFill/>
                      <a:prstDash val="solid"/>
                    </a:lnT>
                    <a:lnB w="6350" cap="rnd" cmpd="sng" algn="ctr">
                      <a:noFill/>
                      <a:prstDash val="solid"/>
                    </a:lnB>
                    <a:lnTlToBr w="12700" cmpd="sng">
                      <a:noFill/>
                      <a:prstDash val="solid"/>
                    </a:lnTlToBr>
                    <a:lnBlToTr w="12700" cmpd="sng">
                      <a:noFill/>
                      <a:prstDash val="solid"/>
                    </a:lnBlToTr>
                    <a:noFill/>
                  </a:tcPr>
                </a:tc>
                <a:tc>
                  <a:txBody>
                    <a:bodyPr/>
                    <a:lstStyle/>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r>
                        <a:rPr lang="en-US" sz="1200" kern="1200" noProof="0" dirty="0" smtClean="0">
                          <a:solidFill>
                            <a:srgbClr val="00338D"/>
                          </a:solidFill>
                          <a:latin typeface="+mn-lt"/>
                          <a:ea typeface="+mn-ea"/>
                          <a:cs typeface="+mn-cs"/>
                        </a:rPr>
                        <a:t>No documented</a:t>
                      </a:r>
                      <a:r>
                        <a:rPr lang="en-US" sz="1200" kern="1200" baseline="0" noProof="0" dirty="0" smtClean="0">
                          <a:solidFill>
                            <a:srgbClr val="00338D"/>
                          </a:solidFill>
                          <a:latin typeface="+mn-lt"/>
                          <a:ea typeface="+mn-ea"/>
                          <a:cs typeface="+mn-cs"/>
                        </a:rPr>
                        <a:t> enterprise </a:t>
                      </a:r>
                      <a:r>
                        <a:rPr lang="en-US" sz="1200" kern="1200" noProof="0" dirty="0" smtClean="0">
                          <a:solidFill>
                            <a:srgbClr val="00338D"/>
                          </a:solidFill>
                          <a:latin typeface="+mn-lt"/>
                          <a:ea typeface="+mn-ea"/>
                          <a:cs typeface="+mn-cs"/>
                        </a:rPr>
                        <a:t>digital ambitions &amp; strategy.</a:t>
                      </a:r>
                    </a:p>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r>
                        <a:rPr lang="en-US" sz="1200" kern="1200" noProof="0" dirty="0" smtClean="0">
                          <a:solidFill>
                            <a:srgbClr val="00338D"/>
                          </a:solidFill>
                          <a:latin typeface="+mn-lt"/>
                          <a:ea typeface="+mn-ea"/>
                          <a:cs typeface="+mn-cs"/>
                        </a:rPr>
                        <a:t>Pockets of digital initiatives</a:t>
                      </a:r>
                      <a:r>
                        <a:rPr lang="en-US" sz="1200" kern="1200" baseline="0" noProof="0" dirty="0" smtClean="0">
                          <a:solidFill>
                            <a:srgbClr val="00338D"/>
                          </a:solidFill>
                          <a:latin typeface="+mn-lt"/>
                          <a:ea typeface="+mn-ea"/>
                          <a:cs typeface="+mn-cs"/>
                        </a:rPr>
                        <a:t> are </a:t>
                      </a:r>
                      <a:r>
                        <a:rPr lang="en-US" sz="1200" kern="1200" baseline="0" noProof="0" dirty="0" err="1" smtClean="0">
                          <a:solidFill>
                            <a:srgbClr val="00338D"/>
                          </a:solidFill>
                          <a:latin typeface="+mn-lt"/>
                          <a:ea typeface="+mn-ea"/>
                          <a:cs typeface="+mn-cs"/>
                        </a:rPr>
                        <a:t>siloed</a:t>
                      </a:r>
                      <a:r>
                        <a:rPr lang="en-US" sz="1200" kern="1200" baseline="0" noProof="0" dirty="0" smtClean="0">
                          <a:solidFill>
                            <a:srgbClr val="00338D"/>
                          </a:solidFill>
                          <a:latin typeface="+mn-lt"/>
                          <a:ea typeface="+mn-ea"/>
                          <a:cs typeface="+mn-cs"/>
                        </a:rPr>
                        <a:t> within the business entities.</a:t>
                      </a:r>
                      <a:r>
                        <a:rPr lang="en-US" sz="1200" kern="1200" noProof="0" dirty="0" smtClean="0">
                          <a:solidFill>
                            <a:srgbClr val="00338D"/>
                          </a:solidFill>
                          <a:latin typeface="+mn-lt"/>
                          <a:ea typeface="+mn-ea"/>
                          <a:cs typeface="+mn-cs"/>
                        </a:rPr>
                        <a:t> </a:t>
                      </a:r>
                    </a:p>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r>
                        <a:rPr lang="en-US" sz="1200" kern="1200" noProof="0" dirty="0" smtClean="0">
                          <a:solidFill>
                            <a:srgbClr val="00338D"/>
                          </a:solidFill>
                          <a:latin typeface="+mn-lt"/>
                          <a:ea typeface="+mn-ea"/>
                          <a:cs typeface="+mn-cs"/>
                        </a:rPr>
                        <a:t>There are a number of planned and ongoing activities which the Bank believes will guide achievement of its goals, however, these initiatives are vaguely documented and not fully known to both leadership and employees.</a:t>
                      </a:r>
                      <a:endParaRPr lang="en-US" sz="1200" kern="1200" dirty="0" smtClean="0">
                        <a:solidFill>
                          <a:srgbClr val="00338D"/>
                        </a:solidFill>
                        <a:latin typeface="+mn-lt"/>
                        <a:ea typeface="+mn-ea"/>
                        <a:cs typeface="+mn-cs"/>
                      </a:endParaRPr>
                    </a:p>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r>
                        <a:rPr lang="en-US" sz="1200" kern="1200" dirty="0" err="1" smtClean="0">
                          <a:solidFill>
                            <a:srgbClr val="00338D"/>
                          </a:solidFill>
                          <a:latin typeface="+mn-lt"/>
                          <a:ea typeface="+mn-ea"/>
                          <a:cs typeface="+mn-cs"/>
                        </a:rPr>
                        <a:t>FBNQuest</a:t>
                      </a:r>
                      <a:r>
                        <a:rPr lang="en-US" sz="1200" kern="1200" dirty="0" smtClean="0">
                          <a:solidFill>
                            <a:srgbClr val="00338D"/>
                          </a:solidFill>
                          <a:latin typeface="+mn-lt"/>
                          <a:ea typeface="+mn-ea"/>
                          <a:cs typeface="+mn-cs"/>
                        </a:rPr>
                        <a:t> has a good understanding of its strategic objectives, however, there is no clear alignment with a digital</a:t>
                      </a:r>
                      <a:r>
                        <a:rPr lang="en-US" sz="1200" kern="1200" baseline="0" dirty="0" smtClean="0">
                          <a:solidFill>
                            <a:srgbClr val="00338D"/>
                          </a:solidFill>
                          <a:latin typeface="+mn-lt"/>
                          <a:ea typeface="+mn-ea"/>
                          <a:cs typeface="+mn-cs"/>
                        </a:rPr>
                        <a:t> </a:t>
                      </a:r>
                      <a:r>
                        <a:rPr lang="en-US" sz="1200" kern="1200" dirty="0" smtClean="0">
                          <a:solidFill>
                            <a:srgbClr val="00338D"/>
                          </a:solidFill>
                          <a:latin typeface="+mn-lt"/>
                          <a:ea typeface="+mn-ea"/>
                          <a:cs typeface="+mn-cs"/>
                        </a:rPr>
                        <a:t>strategy</a:t>
                      </a:r>
                      <a:r>
                        <a:rPr lang="en-US" sz="1200" kern="1200" noProof="0" dirty="0" smtClean="0">
                          <a:solidFill>
                            <a:srgbClr val="00338D"/>
                          </a:solidFill>
                          <a:latin typeface="+mn-lt"/>
                          <a:ea typeface="+mn-ea"/>
                          <a:cs typeface="+mn-cs"/>
                        </a:rPr>
                        <a:t>.</a:t>
                      </a:r>
                    </a:p>
                  </a:txBody>
                  <a:tcPr marL="45720" marR="45720" horzOverflow="overflow">
                    <a:lnL w="6350" cap="flat" cmpd="sng" algn="ctr">
                      <a:solidFill>
                        <a:srgbClr val="00338D"/>
                      </a:solidFill>
                      <a:prstDash val="solid"/>
                      <a:round/>
                      <a:headEnd type="none" w="med" len="med"/>
                      <a:tailEnd type="none" w="med" len="med"/>
                    </a:lnL>
                    <a:lnB w="6350" cap="flat" cmpd="sng" algn="ctr">
                      <a:solidFill>
                        <a:srgbClr val="00338D"/>
                      </a:solidFill>
                      <a:prstDash val="solid"/>
                      <a:round/>
                      <a:headEnd type="none" w="med" len="med"/>
                      <a:tailEnd type="none" w="med" len="med"/>
                    </a:lnB>
                    <a:noFill/>
                  </a:tcPr>
                </a:tc>
                <a:tc>
                  <a:txBody>
                    <a:bodyPr/>
                    <a:lstStyle/>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endParaRPr lang="en-US" sz="1200" kern="1200" noProof="0" dirty="0" smtClean="0">
                        <a:solidFill>
                          <a:srgbClr val="00338D"/>
                        </a:solidFill>
                        <a:latin typeface="+mn-lt"/>
                        <a:ea typeface="+mn-ea"/>
                        <a:cs typeface="+mn-cs"/>
                      </a:endParaRPr>
                    </a:p>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endParaRPr lang="en-US" sz="1200" kern="1200" noProof="0" dirty="0" smtClean="0">
                        <a:solidFill>
                          <a:srgbClr val="00338D"/>
                        </a:solidFill>
                        <a:latin typeface="+mn-lt"/>
                        <a:ea typeface="+mn-ea"/>
                        <a:cs typeface="+mn-cs"/>
                      </a:endParaRPr>
                    </a:p>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endParaRPr lang="en-US" sz="1200" kern="1200" noProof="0" dirty="0" smtClean="0">
                        <a:solidFill>
                          <a:srgbClr val="00338D"/>
                        </a:solidFill>
                        <a:latin typeface="+mn-lt"/>
                        <a:ea typeface="+mn-ea"/>
                        <a:cs typeface="+mn-cs"/>
                      </a:endParaRPr>
                    </a:p>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endParaRPr lang="en-US" sz="1200" kern="1200" noProof="0" dirty="0" smtClean="0">
                        <a:solidFill>
                          <a:srgbClr val="00338D"/>
                        </a:solidFill>
                        <a:latin typeface="+mn-lt"/>
                        <a:ea typeface="+mn-ea"/>
                        <a:cs typeface="+mn-cs"/>
                      </a:endParaRPr>
                    </a:p>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endParaRPr lang="en-US" sz="1200" kern="1200" noProof="0" dirty="0" smtClean="0">
                        <a:solidFill>
                          <a:srgbClr val="00338D"/>
                        </a:solidFill>
                        <a:latin typeface="+mn-lt"/>
                        <a:ea typeface="+mn-ea"/>
                        <a:cs typeface="+mn-cs"/>
                      </a:endParaRPr>
                    </a:p>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endParaRPr lang="en-US" sz="1200" kern="1200" noProof="0" dirty="0" smtClean="0">
                        <a:solidFill>
                          <a:srgbClr val="00338D"/>
                        </a:solidFill>
                        <a:latin typeface="+mn-lt"/>
                        <a:ea typeface="+mn-ea"/>
                        <a:cs typeface="+mn-cs"/>
                      </a:endParaRPr>
                    </a:p>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endParaRPr lang="en-US" sz="1200" kern="1200" noProof="0" dirty="0" smtClean="0">
                        <a:solidFill>
                          <a:srgbClr val="00338D"/>
                        </a:solidFill>
                        <a:latin typeface="+mn-lt"/>
                        <a:ea typeface="+mn-ea"/>
                        <a:cs typeface="+mn-cs"/>
                      </a:endParaRPr>
                    </a:p>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r>
                        <a:rPr lang="en-US" sz="1200" kern="1200" noProof="0" dirty="0" smtClean="0">
                          <a:solidFill>
                            <a:srgbClr val="00338D"/>
                          </a:solidFill>
                          <a:latin typeface="+mn-lt"/>
                          <a:ea typeface="+mn-ea"/>
                          <a:cs typeface="+mn-cs"/>
                        </a:rPr>
                        <a:t>A</a:t>
                      </a:r>
                      <a:r>
                        <a:rPr lang="en-US" sz="1200" kern="1200" baseline="0" noProof="0" dirty="0" smtClean="0">
                          <a:solidFill>
                            <a:srgbClr val="00338D"/>
                          </a:solidFill>
                          <a:latin typeface="+mn-lt"/>
                          <a:ea typeface="+mn-ea"/>
                          <a:cs typeface="+mn-cs"/>
                        </a:rPr>
                        <a:t> common observation </a:t>
                      </a:r>
                      <a:r>
                        <a:rPr lang="en-US" sz="1200" kern="1200" noProof="0" dirty="0" smtClean="0">
                          <a:solidFill>
                            <a:srgbClr val="00338D"/>
                          </a:solidFill>
                          <a:latin typeface="+mn-lt"/>
                          <a:ea typeface="+mn-ea"/>
                          <a:cs typeface="+mn-cs"/>
                        </a:rPr>
                        <a:t>among </a:t>
                      </a:r>
                      <a:r>
                        <a:rPr lang="en-US" sz="1200" kern="1200" noProof="0" dirty="0" err="1" smtClean="0">
                          <a:solidFill>
                            <a:srgbClr val="00338D"/>
                          </a:solidFill>
                          <a:latin typeface="+mn-lt"/>
                          <a:ea typeface="+mn-ea"/>
                          <a:cs typeface="+mn-cs"/>
                        </a:rPr>
                        <a:t>FBNQuest</a:t>
                      </a:r>
                      <a:r>
                        <a:rPr lang="en-US" sz="1200" kern="1200" noProof="0" dirty="0" smtClean="0">
                          <a:solidFill>
                            <a:srgbClr val="00338D"/>
                          </a:solidFill>
                          <a:latin typeface="+mn-lt"/>
                          <a:ea typeface="+mn-ea"/>
                          <a:cs typeface="+mn-cs"/>
                        </a:rPr>
                        <a:t> peers is the</a:t>
                      </a:r>
                      <a:r>
                        <a:rPr lang="en-US" sz="1200" kern="1200" baseline="0" noProof="0" dirty="0" smtClean="0">
                          <a:solidFill>
                            <a:srgbClr val="00338D"/>
                          </a:solidFill>
                          <a:latin typeface="+mn-lt"/>
                          <a:ea typeface="+mn-ea"/>
                          <a:cs typeface="+mn-cs"/>
                        </a:rPr>
                        <a:t> existence of a high-level digital strategy and initiatives, though in some cases, vaguely documented.</a:t>
                      </a:r>
                      <a:endParaRPr lang="en-US" sz="1200" kern="1200" noProof="0" dirty="0" smtClean="0">
                        <a:solidFill>
                          <a:srgbClr val="00338D"/>
                        </a:solidFill>
                        <a:latin typeface="+mn-lt"/>
                        <a:ea typeface="+mn-ea"/>
                        <a:cs typeface="+mn-cs"/>
                      </a:endParaRPr>
                    </a:p>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r>
                        <a:rPr lang="en-US" sz="1200" kern="1200" noProof="0" dirty="0" smtClean="0">
                          <a:solidFill>
                            <a:srgbClr val="00338D"/>
                          </a:solidFill>
                          <a:latin typeface="+mn-lt"/>
                          <a:ea typeface="+mn-ea"/>
                          <a:cs typeface="+mn-cs"/>
                        </a:rPr>
                        <a:t>These initiatives are updated on a periodic basis and widely known to both executive management and employees.</a:t>
                      </a:r>
                      <a:endParaRPr lang="en-US" sz="1200" kern="1200" dirty="0" smtClean="0">
                        <a:solidFill>
                          <a:srgbClr val="00338D"/>
                        </a:solidFill>
                        <a:latin typeface="+mn-lt"/>
                        <a:ea typeface="+mn-ea"/>
                        <a:cs typeface="+mn-cs"/>
                      </a:endParaRPr>
                    </a:p>
                  </a:txBody>
                  <a:tcPr marL="45720" marR="45720" horzOverflow="overflow">
                    <a:lnB w="6350" cap="flat" cmpd="sng" algn="ctr">
                      <a:solidFill>
                        <a:srgbClr val="00338D"/>
                      </a:solidFill>
                      <a:prstDash val="solid"/>
                      <a:round/>
                      <a:headEnd type="none" w="med" len="med"/>
                      <a:tailEnd type="none" w="med" len="med"/>
                    </a:lnB>
                    <a:noFill/>
                  </a:tcPr>
                </a:tc>
                <a:tc>
                  <a:txBody>
                    <a:bodyPr/>
                    <a:lstStyle/>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endParaRPr lang="en-US" sz="1200" kern="1200" noProof="0" dirty="0" smtClean="0">
                        <a:solidFill>
                          <a:srgbClr val="00338D"/>
                        </a:solidFill>
                        <a:latin typeface="+mn-lt"/>
                        <a:ea typeface="+mn-ea"/>
                        <a:cs typeface="+mn-cs"/>
                      </a:endParaRPr>
                    </a:p>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endParaRPr lang="en-US" sz="1200" kern="1200" noProof="0" dirty="0" smtClean="0">
                        <a:solidFill>
                          <a:srgbClr val="00338D"/>
                        </a:solidFill>
                        <a:latin typeface="+mn-lt"/>
                        <a:ea typeface="+mn-ea"/>
                        <a:cs typeface="+mn-cs"/>
                      </a:endParaRPr>
                    </a:p>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endParaRPr lang="en-US" sz="1200" kern="1200" noProof="0" dirty="0" smtClean="0">
                        <a:solidFill>
                          <a:srgbClr val="00338D"/>
                        </a:solidFill>
                        <a:latin typeface="+mn-lt"/>
                        <a:ea typeface="+mn-ea"/>
                        <a:cs typeface="+mn-cs"/>
                      </a:endParaRPr>
                    </a:p>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endParaRPr lang="en-US" sz="1200" kern="1200" noProof="0" dirty="0" smtClean="0">
                        <a:solidFill>
                          <a:srgbClr val="00338D"/>
                        </a:solidFill>
                        <a:latin typeface="+mn-lt"/>
                        <a:ea typeface="+mn-ea"/>
                        <a:cs typeface="+mn-cs"/>
                      </a:endParaRPr>
                    </a:p>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endParaRPr lang="en-US" sz="1200" kern="1200" noProof="0" dirty="0" smtClean="0">
                        <a:solidFill>
                          <a:srgbClr val="00338D"/>
                        </a:solidFill>
                        <a:latin typeface="+mn-lt"/>
                        <a:ea typeface="+mn-ea"/>
                        <a:cs typeface="+mn-cs"/>
                      </a:endParaRPr>
                    </a:p>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endParaRPr lang="en-US" sz="1200" kern="1200" noProof="0" dirty="0" smtClean="0">
                        <a:solidFill>
                          <a:srgbClr val="00338D"/>
                        </a:solidFill>
                        <a:latin typeface="+mn-lt"/>
                        <a:ea typeface="+mn-ea"/>
                        <a:cs typeface="+mn-cs"/>
                      </a:endParaRPr>
                    </a:p>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endParaRPr lang="en-US" sz="1200" kern="1200" noProof="0" dirty="0" smtClean="0">
                        <a:solidFill>
                          <a:srgbClr val="00338D"/>
                        </a:solidFill>
                        <a:latin typeface="+mn-lt"/>
                        <a:ea typeface="+mn-ea"/>
                        <a:cs typeface="+mn-cs"/>
                      </a:endParaRPr>
                    </a:p>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r>
                        <a:rPr lang="en-US" sz="1200" kern="1200" noProof="0" dirty="0" smtClean="0">
                          <a:solidFill>
                            <a:srgbClr val="00338D"/>
                          </a:solidFill>
                          <a:latin typeface="+mn-lt"/>
                          <a:ea typeface="+mn-ea"/>
                          <a:cs typeface="+mn-cs"/>
                        </a:rPr>
                        <a:t>In early 2017, Goldman Sachs design</a:t>
                      </a:r>
                      <a:r>
                        <a:rPr lang="en-US" sz="1200" kern="1200" baseline="0" noProof="0" dirty="0" smtClean="0">
                          <a:solidFill>
                            <a:srgbClr val="00338D"/>
                          </a:solidFill>
                          <a:latin typeface="+mn-lt"/>
                          <a:ea typeface="+mn-ea"/>
                          <a:cs typeface="+mn-cs"/>
                        </a:rPr>
                        <a:t> and implemented an enterprise-wide digital strategy – one of the key outcomes of a leadership that sees the company as not just a  technology firm, but a platform.</a:t>
                      </a:r>
                      <a:endParaRPr lang="en-US" sz="1200" kern="1200" noProof="0" dirty="0" smtClean="0">
                        <a:solidFill>
                          <a:srgbClr val="00338D"/>
                        </a:solidFill>
                        <a:latin typeface="+mn-lt"/>
                        <a:ea typeface="+mn-ea"/>
                        <a:cs typeface="+mn-cs"/>
                      </a:endParaRPr>
                    </a:p>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r>
                        <a:rPr lang="en-US" sz="1200" kern="1200" noProof="0" dirty="0" smtClean="0">
                          <a:solidFill>
                            <a:srgbClr val="00338D"/>
                          </a:solidFill>
                          <a:latin typeface="+mn-lt"/>
                          <a:ea typeface="+mn-ea"/>
                          <a:cs typeface="+mn-cs"/>
                        </a:rPr>
                        <a:t>With the support of its Management Committee and</a:t>
                      </a:r>
                      <a:r>
                        <a:rPr lang="en-US" sz="1200" kern="1200" baseline="0" noProof="0" dirty="0" smtClean="0">
                          <a:solidFill>
                            <a:srgbClr val="00338D"/>
                          </a:solidFill>
                          <a:latin typeface="+mn-lt"/>
                          <a:ea typeface="+mn-ea"/>
                          <a:cs typeface="+mn-cs"/>
                        </a:rPr>
                        <a:t> </a:t>
                      </a:r>
                      <a:r>
                        <a:rPr lang="en-US" sz="1200" kern="1200" noProof="0" dirty="0" smtClean="0">
                          <a:solidFill>
                            <a:srgbClr val="00338D"/>
                          </a:solidFill>
                          <a:latin typeface="+mn-lt"/>
                          <a:ea typeface="+mn-ea"/>
                          <a:cs typeface="+mn-cs"/>
                        </a:rPr>
                        <a:t>senior leadership, Goldman created a technology strategy for modernising the firm with a focus on internal efficiencies and creation of both internal and external platforms.</a:t>
                      </a:r>
                    </a:p>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r>
                        <a:rPr lang="en-US" sz="1200" kern="1200" noProof="0" dirty="0" smtClean="0">
                          <a:solidFill>
                            <a:srgbClr val="00338D"/>
                          </a:solidFill>
                          <a:latin typeface="+mn-lt"/>
                          <a:ea typeface="+mn-ea"/>
                          <a:cs typeface="+mn-cs"/>
                          <a:hlinkClick r:id="rId2" action="ppaction://hlinksldjump"/>
                        </a:rPr>
                        <a:t>DBS Bank</a:t>
                      </a:r>
                      <a:r>
                        <a:rPr lang="en-US" sz="1200" kern="1200" noProof="0" dirty="0" smtClean="0">
                          <a:solidFill>
                            <a:srgbClr val="00338D"/>
                          </a:solidFill>
                          <a:latin typeface="+mn-lt"/>
                          <a:ea typeface="+mn-ea"/>
                          <a:cs typeface="+mn-cs"/>
                          <a:hlinkClick r:id="rId3" action="ppaction://hlinksldjump"/>
                        </a:rPr>
                        <a:t> </a:t>
                      </a:r>
                      <a:r>
                        <a:rPr lang="en-US" sz="1200" kern="1200" noProof="0" dirty="0" smtClean="0">
                          <a:solidFill>
                            <a:srgbClr val="00338D"/>
                          </a:solidFill>
                          <a:latin typeface="+mn-lt"/>
                          <a:ea typeface="+mn-ea"/>
                          <a:cs typeface="+mn-cs"/>
                        </a:rPr>
                        <a:t>has a set of documented digital strategy which highlights all the key elements of its digital journey. This was formalised and communicated to both leadership and employees. </a:t>
                      </a:r>
                      <a:r>
                        <a:rPr lang="en-US" sz="1200" i="1" kern="1200" noProof="0" dirty="0" smtClean="0">
                          <a:solidFill>
                            <a:srgbClr val="00338D"/>
                          </a:solidFill>
                          <a:latin typeface="+mn-lt"/>
                          <a:ea typeface="+mn-ea"/>
                          <a:cs typeface="+mn-cs"/>
                        </a:rPr>
                        <a:t>Refer to Appendix</a:t>
                      </a:r>
                      <a:r>
                        <a:rPr lang="en-US" sz="1200" i="1" kern="1200" baseline="0" noProof="0" dirty="0" smtClean="0">
                          <a:solidFill>
                            <a:srgbClr val="00338D"/>
                          </a:solidFill>
                          <a:latin typeface="+mn-lt"/>
                          <a:ea typeface="+mn-ea"/>
                          <a:cs typeface="+mn-cs"/>
                        </a:rPr>
                        <a:t> – Value Management for details.</a:t>
                      </a:r>
                      <a:endParaRPr lang="en-US" sz="1200" i="1" kern="1200" noProof="0" dirty="0" smtClean="0">
                        <a:solidFill>
                          <a:srgbClr val="00338D"/>
                        </a:solidFill>
                        <a:latin typeface="+mn-lt"/>
                        <a:ea typeface="+mn-ea"/>
                        <a:cs typeface="+mn-cs"/>
                      </a:endParaRPr>
                    </a:p>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r>
                        <a:rPr lang="en-US" sz="1200" kern="1200" noProof="0" dirty="0" smtClean="0">
                          <a:solidFill>
                            <a:srgbClr val="00338D"/>
                          </a:solidFill>
                          <a:latin typeface="+mn-lt"/>
                          <a:ea typeface="+mn-ea"/>
                          <a:cs typeface="+mn-cs"/>
                          <a:hlinkClick r:id="rId4" action="ppaction://hlinksldjump"/>
                        </a:rPr>
                        <a:t>Lloyds</a:t>
                      </a:r>
                      <a:r>
                        <a:rPr lang="en-US" sz="1200" kern="1200" noProof="0" dirty="0" smtClean="0">
                          <a:solidFill>
                            <a:srgbClr val="00338D"/>
                          </a:solidFill>
                          <a:latin typeface="+mn-lt"/>
                          <a:ea typeface="+mn-ea"/>
                          <a:cs typeface="+mn-cs"/>
                        </a:rPr>
                        <a:t> plans to make banking simple and easier for customers whilst reducing operating costs over the next three years. It has three core drivers of its digital strategy. </a:t>
                      </a:r>
                      <a:r>
                        <a:rPr lang="en-US" sz="1200" i="1" kern="1200" noProof="0" dirty="0" smtClean="0">
                          <a:solidFill>
                            <a:srgbClr val="00338D"/>
                          </a:solidFill>
                          <a:latin typeface="+mn-lt"/>
                          <a:ea typeface="+mn-ea"/>
                          <a:cs typeface="+mn-cs"/>
                        </a:rPr>
                        <a:t>Refer to Appendix</a:t>
                      </a:r>
                      <a:r>
                        <a:rPr lang="en-US" sz="1200" i="1" kern="1200" baseline="0" noProof="0" dirty="0" smtClean="0">
                          <a:solidFill>
                            <a:srgbClr val="00338D"/>
                          </a:solidFill>
                          <a:latin typeface="+mn-lt"/>
                          <a:ea typeface="+mn-ea"/>
                          <a:cs typeface="+mn-cs"/>
                        </a:rPr>
                        <a:t> – Value Management for details.</a:t>
                      </a:r>
                      <a:endParaRPr lang="en-US" sz="1200" i="1" kern="1200" noProof="0" dirty="0" smtClean="0">
                        <a:solidFill>
                          <a:srgbClr val="00338D"/>
                        </a:solidFill>
                        <a:latin typeface="+mn-lt"/>
                        <a:ea typeface="+mn-ea"/>
                        <a:cs typeface="+mn-cs"/>
                      </a:endParaRPr>
                    </a:p>
                  </a:txBody>
                  <a:tcPr marL="45720" marR="45720" horzOverflow="overflow">
                    <a:lnB w="6350" cap="flat" cmpd="sng" algn="ctr">
                      <a:solidFill>
                        <a:srgbClr val="00338D"/>
                      </a:solidFill>
                      <a:prstDash val="solid"/>
                      <a:round/>
                      <a:headEnd type="none" w="med" len="med"/>
                      <a:tailEnd type="none" w="med" len="med"/>
                    </a:lnB>
                    <a:noFill/>
                  </a:tcPr>
                </a:tc>
              </a:tr>
            </a:tbl>
          </a:graphicData>
        </a:graphic>
      </p:graphicFrame>
      <p:sp>
        <p:nvSpPr>
          <p:cNvPr id="66" name="TextBox 65"/>
          <p:cNvSpPr txBox="1"/>
          <p:nvPr/>
        </p:nvSpPr>
        <p:spPr>
          <a:xfrm>
            <a:off x="124690" y="6045262"/>
            <a:ext cx="3909321" cy="168024"/>
          </a:xfrm>
          <a:prstGeom prst="rect">
            <a:avLst/>
          </a:prstGeom>
          <a:noFill/>
        </p:spPr>
        <p:txBody>
          <a:bodyPr wrap="none" lIns="21772" tIns="21772" rIns="21772" bIns="21772" rtlCol="0" anchor="ctr" anchorCtr="0">
            <a:noAutofit/>
          </a:bodyPr>
          <a:lstStyle/>
          <a:p>
            <a:pPr defTabSz="890789">
              <a:spcBef>
                <a:spcPts val="300"/>
              </a:spcBef>
              <a:defRPr/>
            </a:pPr>
            <a:r>
              <a:rPr lang="en-AU" sz="800" i="1" dirty="0">
                <a:solidFill>
                  <a:srgbClr val="00338D"/>
                </a:solidFill>
              </a:rPr>
              <a:t>Source: DMA survey, interviews with </a:t>
            </a:r>
            <a:r>
              <a:rPr lang="en-AU" sz="800" i="1" dirty="0" err="1">
                <a:solidFill>
                  <a:srgbClr val="00338D"/>
                </a:solidFill>
              </a:rPr>
              <a:t>FBNQuest</a:t>
            </a:r>
            <a:r>
              <a:rPr lang="en-AU" sz="800" i="1" dirty="0">
                <a:solidFill>
                  <a:srgbClr val="00338D"/>
                </a:solidFill>
              </a:rPr>
              <a:t> employees, company websites, exploratory interviews</a:t>
            </a:r>
          </a:p>
        </p:txBody>
      </p:sp>
      <p:sp>
        <p:nvSpPr>
          <p:cNvPr id="24" name="Title 2"/>
          <p:cNvSpPr txBox="1">
            <a:spLocks/>
          </p:cNvSpPr>
          <p:nvPr/>
        </p:nvSpPr>
        <p:spPr>
          <a:xfrm>
            <a:off x="153265" y="94959"/>
            <a:ext cx="9681940" cy="364003"/>
          </a:xfrm>
          <a:prstGeom prst="rect">
            <a:avLst/>
          </a:prstGeom>
          <a:noFill/>
        </p:spPr>
        <p:txBody>
          <a:bodyPr vert="horz" lIns="0" tIns="0" rIns="0" bIns="0" rtlCol="0" anchor="t" anchorCtr="0">
            <a:noAutofit/>
          </a:bodyPr>
          <a:lstStyle>
            <a:defPPr>
              <a:defRPr lang="en-US"/>
            </a:defPPr>
            <a:lvl1pPr>
              <a:lnSpc>
                <a:spcPct val="70000"/>
              </a:lnSpc>
              <a:defRPr sz="2800" b="1" i="0" kern="0">
                <a:solidFill>
                  <a:srgbClr val="00338D"/>
                </a:solidFill>
                <a:latin typeface="Univers 47 CondensedLight" panose="00000400000000000000" pitchFamily="2" charset="0"/>
                <a:cs typeface="KPMG Extralight"/>
              </a:defRPr>
            </a:lvl1pPr>
          </a:lstStyle>
          <a:p>
            <a:pPr>
              <a:defRPr/>
            </a:pPr>
            <a:r>
              <a:rPr lang="en-US" sz="4400" b="0" kern="1200" dirty="0" smtClean="0">
                <a:latin typeface="KPMG Extralight" panose="020B0303030202040204" pitchFamily="34" charset="0"/>
                <a:cs typeface="+mj-cs"/>
              </a:rPr>
              <a:t>Detailed Assessment – </a:t>
            </a:r>
            <a:r>
              <a:rPr lang="en-US" sz="4400" b="0" kern="1200" dirty="0" smtClean="0">
                <a:latin typeface="KPMG Extralight" panose="020B0303030202040204" pitchFamily="34" charset="0"/>
              </a:rPr>
              <a:t>Value Management</a:t>
            </a:r>
            <a:r>
              <a:rPr lang="en-US" sz="4400" b="0" kern="1200" baseline="30000" dirty="0" smtClean="0">
                <a:latin typeface="KPMG Extralight" panose="020B0303030202040204" pitchFamily="34" charset="0"/>
                <a:ea typeface="+mj-ea"/>
                <a:cs typeface="+mj-cs"/>
              </a:rPr>
              <a:t>(1/5)</a:t>
            </a:r>
            <a:endParaRPr lang="en-US" sz="4400" b="0" kern="1200" baseline="30000" dirty="0">
              <a:latin typeface="KPMG Extralight" panose="020B0303030202040204" pitchFamily="34" charset="0"/>
              <a:ea typeface="+mj-ea"/>
              <a:cs typeface="+mj-cs"/>
            </a:endParaRPr>
          </a:p>
        </p:txBody>
      </p:sp>
      <p:grpSp>
        <p:nvGrpSpPr>
          <p:cNvPr id="36" name="Group 35"/>
          <p:cNvGrpSpPr/>
          <p:nvPr/>
        </p:nvGrpSpPr>
        <p:grpSpPr>
          <a:xfrm>
            <a:off x="7347937" y="44696"/>
            <a:ext cx="4568864" cy="274320"/>
            <a:chOff x="7916790" y="356874"/>
            <a:chExt cx="4568864" cy="274320"/>
          </a:xfrm>
        </p:grpSpPr>
        <p:grpSp>
          <p:nvGrpSpPr>
            <p:cNvPr id="37" name="Group 36"/>
            <p:cNvGrpSpPr/>
            <p:nvPr/>
          </p:nvGrpSpPr>
          <p:grpSpPr>
            <a:xfrm>
              <a:off x="7916790" y="356874"/>
              <a:ext cx="2337497" cy="274320"/>
              <a:chOff x="3793151" y="6476333"/>
              <a:chExt cx="2337497" cy="274320"/>
            </a:xfrm>
          </p:grpSpPr>
          <p:sp>
            <p:nvSpPr>
              <p:cNvPr id="42" name="Isosceles Triangle 41"/>
              <p:cNvSpPr/>
              <p:nvPr/>
            </p:nvSpPr>
            <p:spPr>
              <a:xfrm rot="10800000">
                <a:off x="4273393" y="6554522"/>
                <a:ext cx="140400" cy="117943"/>
              </a:xfrm>
              <a:prstGeom prst="triangle">
                <a:avLst/>
              </a:prstGeom>
              <a:solidFill>
                <a:srgbClr val="00338D"/>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21772" tIns="21772" rIns="21772" bIns="21772" rtlCol="0" anchor="ctr" anchorCtr="0"/>
              <a:lstStyle/>
              <a:p>
                <a:pPr algn="ctr"/>
                <a:endParaRPr lang="en-AU" sz="800" dirty="0" err="1">
                  <a:solidFill>
                    <a:srgbClr val="00338D"/>
                  </a:solidFill>
                  <a:latin typeface="Calibri" panose="020F0502020204030204" pitchFamily="34" charset="0"/>
                </a:endParaRPr>
              </a:p>
            </p:txBody>
          </p:sp>
          <p:sp>
            <p:nvSpPr>
              <p:cNvPr id="43" name="TextBox 42"/>
              <p:cNvSpPr txBox="1"/>
              <p:nvPr/>
            </p:nvSpPr>
            <p:spPr>
              <a:xfrm>
                <a:off x="4380552" y="6525841"/>
                <a:ext cx="469141" cy="175304"/>
              </a:xfrm>
              <a:prstGeom prst="rect">
                <a:avLst/>
              </a:prstGeom>
              <a:noFill/>
            </p:spPr>
            <p:txBody>
              <a:bodyPr wrap="none" lIns="21772" tIns="21772" rIns="21772" bIns="21772" rtlCol="0" anchor="ctr" anchorCtr="0">
                <a:noAutofit/>
              </a:bodyPr>
              <a:lstStyle/>
              <a:p>
                <a:pPr algn="ctr"/>
                <a:r>
                  <a:rPr lang="en-AU" sz="800" b="1" dirty="0">
                    <a:solidFill>
                      <a:srgbClr val="00338D"/>
                    </a:solidFill>
                  </a:rPr>
                  <a:t>Current</a:t>
                </a:r>
              </a:p>
            </p:txBody>
          </p:sp>
          <p:sp>
            <p:nvSpPr>
              <p:cNvPr id="44" name="Text Box 81"/>
              <p:cNvSpPr txBox="1">
                <a:spLocks noChangeArrowheads="1"/>
              </p:cNvSpPr>
              <p:nvPr/>
            </p:nvSpPr>
            <p:spPr bwMode="auto">
              <a:xfrm>
                <a:off x="3793151" y="6476333"/>
                <a:ext cx="476639" cy="274320"/>
              </a:xfrm>
              <a:prstGeom prst="rect">
                <a:avLst/>
              </a:prstGeom>
              <a:noFill/>
              <a:ln w="9525">
                <a:noFill/>
                <a:miter lim="800000"/>
                <a:headEnd type="none" w="sm" len="sm"/>
                <a:tailEnd type="none" w="sm" len="sm"/>
              </a:ln>
              <a:effectLst/>
            </p:spPr>
            <p:txBody>
              <a:bodyPr wrap="square" lIns="45720" rIns="45720" anchor="ctr">
                <a:noAutofit/>
              </a:bodyPr>
              <a:lstStyle/>
              <a:p>
                <a:pPr algn="ctr"/>
                <a:r>
                  <a:rPr lang="en-US" sz="1000" b="1" dirty="0">
                    <a:solidFill>
                      <a:srgbClr val="00338D"/>
                    </a:solidFill>
                  </a:rPr>
                  <a:t>Key:</a:t>
                </a:r>
              </a:p>
            </p:txBody>
          </p:sp>
          <p:sp>
            <p:nvSpPr>
              <p:cNvPr id="45" name="object 140"/>
              <p:cNvSpPr txBox="1"/>
              <p:nvPr/>
            </p:nvSpPr>
            <p:spPr>
              <a:xfrm>
                <a:off x="5247374" y="6551939"/>
                <a:ext cx="883274" cy="123111"/>
              </a:xfrm>
              <a:prstGeom prst="rect">
                <a:avLst/>
              </a:prstGeom>
            </p:spPr>
            <p:txBody>
              <a:bodyPr vert="horz" wrap="square" lIns="0" tIns="0" rIns="0" bIns="0" rtlCol="0">
                <a:spAutoFit/>
              </a:bodyPr>
              <a:lstStyle/>
              <a:p>
                <a:pPr marL="12700"/>
                <a:r>
                  <a:rPr lang="en-GB" sz="800" b="1" spc="-10" dirty="0">
                    <a:solidFill>
                      <a:srgbClr val="00338D"/>
                    </a:solidFill>
                    <a:cs typeface="Century Gothic"/>
                  </a:rPr>
                  <a:t>Peer </a:t>
                </a:r>
                <a:r>
                  <a:rPr lang="en-GB" sz="800" b="1" spc="-10" dirty="0" smtClean="0">
                    <a:solidFill>
                      <a:srgbClr val="00338D"/>
                    </a:solidFill>
                    <a:cs typeface="Century Gothic"/>
                  </a:rPr>
                  <a:t>Group</a:t>
                </a:r>
                <a:endParaRPr sz="800" b="1" dirty="0">
                  <a:solidFill>
                    <a:srgbClr val="00338D"/>
                  </a:solidFill>
                  <a:cs typeface="Century Gothic"/>
                </a:endParaRPr>
              </a:p>
            </p:txBody>
          </p:sp>
          <p:sp>
            <p:nvSpPr>
              <p:cNvPr id="46" name="Isosceles Triangle 45"/>
              <p:cNvSpPr/>
              <p:nvPr/>
            </p:nvSpPr>
            <p:spPr>
              <a:xfrm rot="10800000">
                <a:off x="5097444" y="6554522"/>
                <a:ext cx="140400" cy="117943"/>
              </a:xfrm>
              <a:prstGeom prs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21772" tIns="21772" rIns="21772" bIns="21772" rtlCol="0" anchor="ctr" anchorCtr="0"/>
              <a:lstStyle/>
              <a:p>
                <a:pPr algn="ctr"/>
                <a:endParaRPr lang="en-AU" sz="800" dirty="0" err="1">
                  <a:solidFill>
                    <a:srgbClr val="00338D"/>
                  </a:solidFill>
                  <a:latin typeface="Calibri" panose="020F0502020204030204" pitchFamily="34" charset="0"/>
                </a:endParaRPr>
              </a:p>
            </p:txBody>
          </p:sp>
        </p:grpSp>
        <p:sp>
          <p:nvSpPr>
            <p:cNvPr id="38" name="Isosceles Triangle 37"/>
            <p:cNvSpPr/>
            <p:nvPr/>
          </p:nvSpPr>
          <p:spPr>
            <a:xfrm rot="10800000">
              <a:off x="10162847" y="435063"/>
              <a:ext cx="140400" cy="117943"/>
            </a:xfrm>
            <a:prstGeom prst="triangle">
              <a:avLst/>
            </a:prstGeom>
            <a:solidFill>
              <a:srgbClr val="00B060"/>
            </a:solidFill>
            <a:ln>
              <a:noFill/>
            </a:ln>
          </p:spPr>
          <p:style>
            <a:lnRef idx="2">
              <a:schemeClr val="accent1">
                <a:shade val="50000"/>
              </a:schemeClr>
            </a:lnRef>
            <a:fillRef idx="1">
              <a:schemeClr val="accent1"/>
            </a:fillRef>
            <a:effectRef idx="0">
              <a:schemeClr val="accent1"/>
            </a:effectRef>
            <a:fontRef idx="minor">
              <a:schemeClr val="lt1"/>
            </a:fontRef>
          </p:style>
          <p:txBody>
            <a:bodyPr lIns="21772" tIns="21772" rIns="21772" bIns="21772" rtlCol="0" anchor="ctr" anchorCtr="0"/>
            <a:lstStyle/>
            <a:p>
              <a:pPr algn="ctr"/>
              <a:endParaRPr lang="en-AU" sz="800" dirty="0" err="1">
                <a:solidFill>
                  <a:srgbClr val="00338D"/>
                </a:solidFill>
                <a:latin typeface="Calibri" panose="020F0502020204030204" pitchFamily="34" charset="0"/>
              </a:endParaRPr>
            </a:p>
          </p:txBody>
        </p:sp>
        <p:sp>
          <p:nvSpPr>
            <p:cNvPr id="39" name="TextBox 38"/>
            <p:cNvSpPr txBox="1"/>
            <p:nvPr/>
          </p:nvSpPr>
          <p:spPr>
            <a:xfrm>
              <a:off x="10753127" y="406382"/>
              <a:ext cx="469141" cy="175304"/>
            </a:xfrm>
            <a:prstGeom prst="rect">
              <a:avLst/>
            </a:prstGeom>
            <a:noFill/>
          </p:spPr>
          <p:txBody>
            <a:bodyPr wrap="none" lIns="21772" tIns="21772" rIns="21772" bIns="21772" rtlCol="0" anchor="ctr" anchorCtr="0">
              <a:noAutofit/>
            </a:bodyPr>
            <a:lstStyle/>
            <a:p>
              <a:pPr algn="ctr"/>
              <a:r>
                <a:rPr lang="en-AU" sz="800" b="1" dirty="0">
                  <a:solidFill>
                    <a:srgbClr val="00338D"/>
                  </a:solidFill>
                </a:rPr>
                <a:t>Global </a:t>
              </a:r>
              <a:r>
                <a:rPr lang="en-AU" sz="800" b="1" dirty="0" smtClean="0">
                  <a:solidFill>
                    <a:srgbClr val="00338D"/>
                  </a:solidFill>
                </a:rPr>
                <a:t>Industry </a:t>
              </a:r>
              <a:r>
                <a:rPr lang="en-AU" sz="800" b="1" dirty="0">
                  <a:solidFill>
                    <a:srgbClr val="00338D"/>
                  </a:solidFill>
                </a:rPr>
                <a:t>B</a:t>
              </a:r>
              <a:r>
                <a:rPr lang="en-AU" sz="800" b="1" dirty="0" smtClean="0">
                  <a:solidFill>
                    <a:srgbClr val="00338D"/>
                  </a:solidFill>
                </a:rPr>
                <a:t>enchmark</a:t>
              </a:r>
              <a:endParaRPr lang="en-AU" sz="800" b="1" dirty="0">
                <a:solidFill>
                  <a:srgbClr val="00338D"/>
                </a:solidFill>
              </a:endParaRPr>
            </a:p>
          </p:txBody>
        </p:sp>
        <p:sp>
          <p:nvSpPr>
            <p:cNvPr id="40" name="Isosceles Triangle 39"/>
            <p:cNvSpPr/>
            <p:nvPr/>
          </p:nvSpPr>
          <p:spPr>
            <a:xfrm rot="10800000">
              <a:off x="11860573" y="436066"/>
              <a:ext cx="140400" cy="117943"/>
            </a:xfrm>
            <a:prstGeom prst="triangle">
              <a:avLst/>
            </a:prstGeom>
            <a:solidFill>
              <a:srgbClr val="8E258D"/>
            </a:solidFill>
            <a:ln>
              <a:noFill/>
            </a:ln>
          </p:spPr>
          <p:style>
            <a:lnRef idx="2">
              <a:schemeClr val="accent1">
                <a:shade val="50000"/>
              </a:schemeClr>
            </a:lnRef>
            <a:fillRef idx="1">
              <a:schemeClr val="accent1"/>
            </a:fillRef>
            <a:effectRef idx="0">
              <a:schemeClr val="accent1"/>
            </a:effectRef>
            <a:fontRef idx="minor">
              <a:schemeClr val="lt1"/>
            </a:fontRef>
          </p:style>
          <p:txBody>
            <a:bodyPr lIns="21772" tIns="21772" rIns="21772" bIns="21772" rtlCol="0" anchor="ctr" anchorCtr="0"/>
            <a:lstStyle/>
            <a:p>
              <a:pPr algn="ctr"/>
              <a:endParaRPr lang="en-AU" sz="800" dirty="0" err="1">
                <a:solidFill>
                  <a:srgbClr val="00338D"/>
                </a:solidFill>
                <a:latin typeface="Calibri" panose="020F0502020204030204" pitchFamily="34" charset="0"/>
              </a:endParaRPr>
            </a:p>
          </p:txBody>
        </p:sp>
        <p:sp>
          <p:nvSpPr>
            <p:cNvPr id="41" name="TextBox 40"/>
            <p:cNvSpPr txBox="1"/>
            <p:nvPr/>
          </p:nvSpPr>
          <p:spPr>
            <a:xfrm>
              <a:off x="12016513" y="407385"/>
              <a:ext cx="469141" cy="175304"/>
            </a:xfrm>
            <a:prstGeom prst="rect">
              <a:avLst/>
            </a:prstGeom>
            <a:noFill/>
          </p:spPr>
          <p:txBody>
            <a:bodyPr wrap="none" lIns="21772" tIns="21772" rIns="21772" bIns="21772" rtlCol="0" anchor="ctr" anchorCtr="0">
              <a:noAutofit/>
            </a:bodyPr>
            <a:lstStyle/>
            <a:p>
              <a:pPr algn="ctr"/>
              <a:r>
                <a:rPr lang="en-AU" sz="800" b="1" dirty="0">
                  <a:solidFill>
                    <a:srgbClr val="00338D"/>
                  </a:solidFill>
                </a:rPr>
                <a:t>Aspiration</a:t>
              </a:r>
            </a:p>
          </p:txBody>
        </p:sp>
      </p:grpSp>
      <p:pic>
        <p:nvPicPr>
          <p:cNvPr id="25" name="Picture 2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04511" y="1524689"/>
            <a:ext cx="1327120" cy="377319"/>
          </a:xfrm>
          <a:prstGeom prst="rect">
            <a:avLst/>
          </a:prstGeom>
        </p:spPr>
      </p:pic>
      <p:pic>
        <p:nvPicPr>
          <p:cNvPr id="26" name="Picture 25"/>
          <p:cNvPicPr>
            <a:picLocks noChangeAspect="1"/>
          </p:cNvPicPr>
          <p:nvPr/>
        </p:nvPicPr>
        <p:blipFill rotWithShape="1">
          <a:blip r:embed="rId6">
            <a:extLst>
              <a:ext uri="{28A0092B-C50C-407E-A947-70E740481C1C}">
                <a14:useLocalDpi xmlns:a14="http://schemas.microsoft.com/office/drawing/2010/main" val="0"/>
              </a:ext>
            </a:extLst>
          </a:blip>
          <a:srcRect r="7198"/>
          <a:stretch/>
        </p:blipFill>
        <p:spPr>
          <a:xfrm>
            <a:off x="6204511" y="1918274"/>
            <a:ext cx="1212252" cy="734786"/>
          </a:xfrm>
          <a:prstGeom prst="rect">
            <a:avLst/>
          </a:prstGeom>
        </p:spPr>
      </p:pic>
      <p:pic>
        <p:nvPicPr>
          <p:cNvPr id="28" name="Picture 2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172746" y="2076771"/>
            <a:ext cx="764705" cy="377671"/>
          </a:xfrm>
          <a:prstGeom prst="rect">
            <a:avLst/>
          </a:prstGeom>
        </p:spPr>
      </p:pic>
      <p:pic>
        <p:nvPicPr>
          <p:cNvPr id="29" name="Picture 28"/>
          <p:cNvPicPr>
            <a:picLocks noChangeAspect="1"/>
          </p:cNvPicPr>
          <p:nvPr/>
        </p:nvPicPr>
        <p:blipFill rotWithShape="1">
          <a:blip r:embed="rId8">
            <a:extLst>
              <a:ext uri="{28A0092B-C50C-407E-A947-70E740481C1C}">
                <a14:useLocalDpi xmlns:a14="http://schemas.microsoft.com/office/drawing/2010/main" val="0"/>
              </a:ext>
            </a:extLst>
          </a:blip>
          <a:srcRect t="32902" b="25103"/>
          <a:stretch/>
        </p:blipFill>
        <p:spPr>
          <a:xfrm>
            <a:off x="4957497" y="1440176"/>
            <a:ext cx="897288" cy="376814"/>
          </a:xfrm>
          <a:prstGeom prst="rect">
            <a:avLst/>
          </a:prstGeom>
        </p:spPr>
      </p:pic>
      <p:pic>
        <p:nvPicPr>
          <p:cNvPr id="31" name="Picture 3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270337" y="1816990"/>
            <a:ext cx="830416" cy="449960"/>
          </a:xfrm>
          <a:prstGeom prst="rect">
            <a:avLst/>
          </a:prstGeom>
        </p:spPr>
      </p:pic>
      <p:pic>
        <p:nvPicPr>
          <p:cNvPr id="32" name="Picture 31"/>
          <p:cNvPicPr>
            <a:picLocks noChangeAspect="1"/>
          </p:cNvPicPr>
          <p:nvPr/>
        </p:nvPicPr>
        <p:blipFill rotWithShape="1">
          <a:blip r:embed="rId10" cstate="print">
            <a:extLst>
              <a:ext uri="{28A0092B-C50C-407E-A947-70E740481C1C}">
                <a14:useLocalDpi xmlns:a14="http://schemas.microsoft.com/office/drawing/2010/main" val="0"/>
              </a:ext>
            </a:extLst>
          </a:blip>
          <a:srcRect l="3544"/>
          <a:stretch/>
        </p:blipFill>
        <p:spPr>
          <a:xfrm>
            <a:off x="10246684" y="1524689"/>
            <a:ext cx="1119365" cy="413581"/>
          </a:xfrm>
          <a:prstGeom prst="rect">
            <a:avLst/>
          </a:prstGeom>
        </p:spPr>
      </p:pic>
      <p:pic>
        <p:nvPicPr>
          <p:cNvPr id="47" name="Picture 8" descr="Related image"/>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8258175" y="1488903"/>
            <a:ext cx="609292" cy="607805"/>
          </a:xfrm>
          <a:prstGeom prst="rect">
            <a:avLst/>
          </a:prstGeom>
          <a:solidFill>
            <a:schemeClr val="bg1"/>
          </a:solidFill>
        </p:spPr>
      </p:pic>
    </p:spTree>
    <p:extLst>
      <p:ext uri="{BB962C8B-B14F-4D97-AF65-F5344CB8AC3E}">
        <p14:creationId xmlns:p14="http://schemas.microsoft.com/office/powerpoint/2010/main" val="2543094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85037" name="think-cell Slide" r:id="rId6" imgW="663" imgH="659" progId="TCLayout.ActiveDocument.1">
                  <p:embed/>
                </p:oleObj>
              </mc:Choice>
              <mc:Fallback>
                <p:oleObj name="think-cell Slide" r:id="rId6" imgW="663" imgH="659" progId="TCLayout.ActiveDocument.1">
                  <p:embed/>
                  <p:pic>
                    <p:nvPicPr>
                      <p:cNvPr id="0" name=""/>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2" name="Rectangle 1" hidden="1"/>
          <p:cNvSpPr/>
          <p:nvPr>
            <p:custDataLst>
              <p:tags r:id="rId3"/>
            </p:custDataLst>
          </p:nvPr>
        </p:nvSpPr>
        <p:spPr>
          <a:xfrm>
            <a:off x="0" y="0"/>
            <a:ext cx="158750" cy="15875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spcBef>
                <a:spcPct val="0"/>
              </a:spcBef>
              <a:spcAft>
                <a:spcPct val="0"/>
              </a:spcAft>
            </a:pPr>
            <a:endParaRPr lang="en-US" sz="3600" dirty="0">
              <a:solidFill>
                <a:srgbClr val="FFFFFF"/>
              </a:solidFill>
              <a:latin typeface="KPMG Extralight" panose="020B0303030202040204" pitchFamily="34" charset="0"/>
              <a:sym typeface="KPMG Extralight" panose="020B0303030202040204" pitchFamily="34" charset="0"/>
            </a:endParaRPr>
          </a:p>
        </p:txBody>
      </p:sp>
      <p:sp>
        <p:nvSpPr>
          <p:cNvPr id="42" name="behind">
            <a:extLst>
              <a:ext uri="{FF2B5EF4-FFF2-40B4-BE49-F238E27FC236}">
                <a16:creationId xmlns="" xmlns:a16="http://schemas.microsoft.com/office/drawing/2014/main" id="{38A877C1-DFD2-4C65-95CF-7836E459D0F3}"/>
              </a:ext>
            </a:extLst>
          </p:cNvPr>
          <p:cNvSpPr/>
          <p:nvPr/>
        </p:nvSpPr>
        <p:spPr>
          <a:xfrm>
            <a:off x="976529" y="2774081"/>
            <a:ext cx="6375677" cy="457200"/>
          </a:xfrm>
          <a:prstGeom prst="rect">
            <a:avLst/>
          </a:prstGeom>
          <a:solidFill>
            <a:srgbClr val="409DAD"/>
          </a:solidFill>
          <a:ln w="12700" cap="flat" cmpd="sng" algn="ctr">
            <a:noFill/>
            <a:prstDash val="solid"/>
            <a:miter lim="800000"/>
          </a:ln>
          <a:effectLst/>
        </p:spPr>
        <p:txBody>
          <a:bodyPr lIns="54610" tIns="54610" rIns="54610" bIns="5461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500" i="0" u="none" strike="noStrike" kern="0" cap="none" spc="0" normalizeH="0" baseline="0" noProof="0" dirty="0" smtClean="0">
              <a:ln>
                <a:noFill/>
              </a:ln>
              <a:solidFill>
                <a:prstClr val="white"/>
              </a:solidFill>
              <a:effectLst/>
              <a:uLnTx/>
              <a:uFillTx/>
              <a:ea typeface="+mn-ea"/>
              <a:cs typeface="+mn-cs"/>
            </a:endParaRPr>
          </a:p>
        </p:txBody>
      </p:sp>
      <p:sp>
        <p:nvSpPr>
          <p:cNvPr id="43" name="mid">
            <a:extLst>
              <a:ext uri="{FF2B5EF4-FFF2-40B4-BE49-F238E27FC236}">
                <a16:creationId xmlns="" xmlns:a16="http://schemas.microsoft.com/office/drawing/2014/main" id="{875C7394-5D94-494E-9600-D61E780D8E05}"/>
              </a:ext>
            </a:extLst>
          </p:cNvPr>
          <p:cNvSpPr/>
          <p:nvPr/>
        </p:nvSpPr>
        <p:spPr>
          <a:xfrm>
            <a:off x="969708" y="2773122"/>
            <a:ext cx="720000" cy="457200"/>
          </a:xfrm>
          <a:prstGeom prst="rect">
            <a:avLst/>
          </a:prstGeom>
          <a:solidFill>
            <a:sysClr val="window" lastClr="FFFFFF">
              <a:alpha val="67000"/>
            </a:sysClr>
          </a:solidFill>
          <a:ln w="12700" cap="flat" cmpd="sng" algn="ctr">
            <a:noFill/>
            <a:prstDash val="solid"/>
            <a:miter lim="800000"/>
          </a:ln>
          <a:effectLst/>
        </p:spPr>
        <p:txBody>
          <a:bodyPr lIns="54610" tIns="54610" rIns="54610" bIns="5461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i="0" u="none" strike="noStrike" kern="0" cap="none" spc="0" normalizeH="0" baseline="0" noProof="0" dirty="0" smtClean="0">
                <a:ln>
                  <a:noFill/>
                </a:ln>
                <a:solidFill>
                  <a:srgbClr val="00338D"/>
                </a:solidFill>
                <a:effectLst/>
                <a:uLnTx/>
                <a:uFillTx/>
                <a:ea typeface="+mn-ea"/>
                <a:cs typeface="+mn-cs"/>
              </a:rPr>
              <a:t>01</a:t>
            </a:r>
          </a:p>
        </p:txBody>
      </p:sp>
      <p:grpSp>
        <p:nvGrpSpPr>
          <p:cNvPr id="44" name="Group 43">
            <a:extLst>
              <a:ext uri="{FF2B5EF4-FFF2-40B4-BE49-F238E27FC236}">
                <a16:creationId xmlns="" xmlns:a16="http://schemas.microsoft.com/office/drawing/2014/main" id="{3E9DE34F-48C0-4B54-97BC-AE313EE9ECA2}"/>
              </a:ext>
            </a:extLst>
          </p:cNvPr>
          <p:cNvGrpSpPr/>
          <p:nvPr/>
        </p:nvGrpSpPr>
        <p:grpSpPr>
          <a:xfrm rot="16200000">
            <a:off x="1797189" y="2825417"/>
            <a:ext cx="139699" cy="354529"/>
            <a:chOff x="2254038" y="2460248"/>
            <a:chExt cx="139699" cy="354529"/>
          </a:xfrm>
        </p:grpSpPr>
        <p:sp>
          <p:nvSpPr>
            <p:cNvPr id="45" name="Oval 44">
              <a:extLst>
                <a:ext uri="{FF2B5EF4-FFF2-40B4-BE49-F238E27FC236}">
                  <a16:creationId xmlns="" xmlns:a16="http://schemas.microsoft.com/office/drawing/2014/main" id="{39A78A29-7B90-4A10-8B9F-54F4F13192E8}"/>
                </a:ext>
              </a:extLst>
            </p:cNvPr>
            <p:cNvSpPr/>
            <p:nvPr/>
          </p:nvSpPr>
          <p:spPr>
            <a:xfrm>
              <a:off x="2254038" y="2675078"/>
              <a:ext cx="139699" cy="139699"/>
            </a:xfrm>
            <a:prstGeom prst="ellipse">
              <a:avLst/>
            </a:prstGeom>
            <a:noFill/>
            <a:ln w="19050" cap="flat" cmpd="sng" algn="ctr">
              <a:solidFill>
                <a:sysClr val="window" lastClr="FFFFFF"/>
              </a:solidFill>
              <a:prstDash val="solid"/>
              <a:miter lim="800000"/>
            </a:ln>
            <a:effectLst/>
          </p:spPr>
          <p:txBody>
            <a:bodyPr lIns="54610" tIns="54610" rIns="54610" bIns="5461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500" i="0" u="none" strike="noStrike" kern="0" cap="none" spc="0" normalizeH="0" baseline="0" noProof="0" dirty="0" smtClean="0">
                <a:ln>
                  <a:noFill/>
                </a:ln>
                <a:solidFill>
                  <a:prstClr val="white"/>
                </a:solidFill>
                <a:effectLst/>
                <a:uLnTx/>
                <a:uFillTx/>
                <a:ea typeface="+mn-ea"/>
                <a:cs typeface="+mn-cs"/>
              </a:endParaRPr>
            </a:p>
          </p:txBody>
        </p:sp>
        <p:cxnSp>
          <p:nvCxnSpPr>
            <p:cNvPr id="46" name="Straight Connector 45">
              <a:extLst>
                <a:ext uri="{FF2B5EF4-FFF2-40B4-BE49-F238E27FC236}">
                  <a16:creationId xmlns="" xmlns:a16="http://schemas.microsoft.com/office/drawing/2014/main" id="{DF080A14-F49A-47F6-93FF-6FAF479C74C0}"/>
                </a:ext>
              </a:extLst>
            </p:cNvPr>
            <p:cNvCxnSpPr>
              <a:cxnSpLocks/>
              <a:endCxn id="45" idx="0"/>
            </p:cNvCxnSpPr>
            <p:nvPr/>
          </p:nvCxnSpPr>
          <p:spPr>
            <a:xfrm flipH="1">
              <a:off x="2323888" y="2460248"/>
              <a:ext cx="2712" cy="214829"/>
            </a:xfrm>
            <a:prstGeom prst="line">
              <a:avLst/>
            </a:prstGeom>
            <a:solidFill>
              <a:sysClr val="window" lastClr="FFFFFF"/>
            </a:solidFill>
            <a:ln w="19050" cap="flat" cmpd="sng" algn="ctr">
              <a:solidFill>
                <a:sysClr val="window" lastClr="FFFFFF"/>
              </a:solidFill>
              <a:prstDash val="solid"/>
              <a:miter lim="800000"/>
            </a:ln>
            <a:effectLst/>
          </p:spPr>
        </p:cxnSp>
      </p:grpSp>
      <p:cxnSp>
        <p:nvCxnSpPr>
          <p:cNvPr id="47" name="Straight Connector 46">
            <a:extLst>
              <a:ext uri="{FF2B5EF4-FFF2-40B4-BE49-F238E27FC236}">
                <a16:creationId xmlns="" xmlns:a16="http://schemas.microsoft.com/office/drawing/2014/main" id="{E0D20DF4-9FA3-4757-AC69-FDB4960BDB41}"/>
              </a:ext>
            </a:extLst>
          </p:cNvPr>
          <p:cNvCxnSpPr>
            <a:cxnSpLocks/>
          </p:cNvCxnSpPr>
          <p:nvPr/>
        </p:nvCxnSpPr>
        <p:spPr>
          <a:xfrm>
            <a:off x="3228027" y="2999969"/>
            <a:ext cx="4114800" cy="0"/>
          </a:xfrm>
          <a:prstGeom prst="line">
            <a:avLst/>
          </a:prstGeom>
          <a:noFill/>
          <a:ln w="12700" cap="rnd" cmpd="sng" algn="ctr">
            <a:solidFill>
              <a:sysClr val="window" lastClr="FFFFFF"/>
            </a:solidFill>
            <a:prstDash val="sysDot"/>
            <a:miter lim="800000"/>
            <a:headEnd type="oval" w="sm" len="sm"/>
          </a:ln>
          <a:effectLst/>
        </p:spPr>
      </p:cxnSp>
      <p:sp>
        <p:nvSpPr>
          <p:cNvPr id="48" name="Rectangle 47">
            <a:extLst>
              <a:ext uri="{FF2B5EF4-FFF2-40B4-BE49-F238E27FC236}">
                <a16:creationId xmlns="" xmlns:a16="http://schemas.microsoft.com/office/drawing/2014/main" id="{D8F5E8CD-801A-4946-B69C-AEA549227958}"/>
              </a:ext>
            </a:extLst>
          </p:cNvPr>
          <p:cNvSpPr/>
          <p:nvPr/>
        </p:nvSpPr>
        <p:spPr>
          <a:xfrm>
            <a:off x="2109216" y="2767481"/>
            <a:ext cx="3069262" cy="457200"/>
          </a:xfrm>
          <a:prstGeom prst="rect">
            <a:avLst/>
          </a:prstGeom>
        </p:spPr>
        <p:txBody>
          <a:bodyPr lIns="0" tIns="0" rIns="0" bIns="0" anchor="ctr" anchorCtr="0">
            <a:noAutofit/>
          </a:bodyPr>
          <a:lstStyle/>
          <a:p>
            <a:pPr defTabSz="938515">
              <a:spcBef>
                <a:spcPts val="700"/>
              </a:spcBef>
              <a:spcAft>
                <a:spcPts val="700"/>
              </a:spcAft>
            </a:pPr>
            <a:r>
              <a:rPr lang="en-US" sz="1600" dirty="0" smtClean="0">
                <a:solidFill>
                  <a:prstClr val="white">
                    <a:lumMod val="95000"/>
                  </a:prstClr>
                </a:solidFill>
                <a:cs typeface="Arial" pitchFamily="34" charset="0"/>
              </a:rPr>
              <a:t>Background</a:t>
            </a:r>
            <a:endParaRPr lang="en-US" sz="1600" dirty="0">
              <a:solidFill>
                <a:prstClr val="white">
                  <a:lumMod val="95000"/>
                </a:prstClr>
              </a:solidFill>
              <a:cs typeface="Arial" pitchFamily="34" charset="0"/>
            </a:endParaRPr>
          </a:p>
        </p:txBody>
      </p:sp>
      <p:sp>
        <p:nvSpPr>
          <p:cNvPr id="49" name="behind">
            <a:extLst>
              <a:ext uri="{FF2B5EF4-FFF2-40B4-BE49-F238E27FC236}">
                <a16:creationId xmlns="" xmlns:a16="http://schemas.microsoft.com/office/drawing/2014/main" id="{630D6E81-2BE2-47C0-85E8-5D039238C243}"/>
              </a:ext>
            </a:extLst>
          </p:cNvPr>
          <p:cNvSpPr/>
          <p:nvPr/>
        </p:nvSpPr>
        <p:spPr>
          <a:xfrm>
            <a:off x="976529" y="3496789"/>
            <a:ext cx="6375677" cy="457200"/>
          </a:xfrm>
          <a:prstGeom prst="rect">
            <a:avLst/>
          </a:prstGeom>
          <a:solidFill>
            <a:srgbClr val="409DAD"/>
          </a:solidFill>
          <a:ln w="12700" cap="flat" cmpd="sng" algn="ctr">
            <a:noFill/>
            <a:prstDash val="solid"/>
            <a:miter lim="800000"/>
          </a:ln>
          <a:effectLst/>
        </p:spPr>
        <p:txBody>
          <a:bodyPr lIns="54610" tIns="54610" rIns="54610" bIns="5461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500" i="0" u="none" strike="noStrike" kern="0" cap="none" spc="0" normalizeH="0" baseline="0" noProof="0" dirty="0" smtClean="0">
              <a:ln>
                <a:noFill/>
              </a:ln>
              <a:solidFill>
                <a:prstClr val="white"/>
              </a:solidFill>
              <a:effectLst/>
              <a:uLnTx/>
              <a:uFillTx/>
              <a:ea typeface="+mn-ea"/>
              <a:cs typeface="+mn-cs"/>
            </a:endParaRPr>
          </a:p>
        </p:txBody>
      </p:sp>
      <p:sp>
        <p:nvSpPr>
          <p:cNvPr id="50" name="mid">
            <a:extLst>
              <a:ext uri="{FF2B5EF4-FFF2-40B4-BE49-F238E27FC236}">
                <a16:creationId xmlns="" xmlns:a16="http://schemas.microsoft.com/office/drawing/2014/main" id="{5D5E5DFE-A053-48A1-930F-F4EA5E1DEA35}"/>
              </a:ext>
            </a:extLst>
          </p:cNvPr>
          <p:cNvSpPr/>
          <p:nvPr/>
        </p:nvSpPr>
        <p:spPr>
          <a:xfrm>
            <a:off x="969708" y="3496789"/>
            <a:ext cx="720000" cy="449864"/>
          </a:xfrm>
          <a:prstGeom prst="rect">
            <a:avLst/>
          </a:prstGeom>
          <a:solidFill>
            <a:sysClr val="window" lastClr="FFFFFF">
              <a:alpha val="67000"/>
            </a:sysClr>
          </a:solidFill>
          <a:ln w="12700" cap="flat" cmpd="sng" algn="ctr">
            <a:noFill/>
            <a:prstDash val="solid"/>
            <a:miter lim="800000"/>
          </a:ln>
          <a:effectLst/>
        </p:spPr>
        <p:txBody>
          <a:bodyPr lIns="54610" tIns="54610" rIns="54610" bIns="5461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i="0" u="none" strike="noStrike" kern="0" cap="none" spc="0" normalizeH="0" baseline="0" noProof="0" dirty="0" smtClean="0">
                <a:ln>
                  <a:noFill/>
                </a:ln>
                <a:solidFill>
                  <a:srgbClr val="00338D"/>
                </a:solidFill>
                <a:effectLst/>
                <a:uLnTx/>
                <a:uFillTx/>
                <a:ea typeface="+mn-ea"/>
                <a:cs typeface="+mn-cs"/>
              </a:rPr>
              <a:t>02</a:t>
            </a:r>
          </a:p>
        </p:txBody>
      </p:sp>
      <p:grpSp>
        <p:nvGrpSpPr>
          <p:cNvPr id="51" name="Group 50">
            <a:extLst>
              <a:ext uri="{FF2B5EF4-FFF2-40B4-BE49-F238E27FC236}">
                <a16:creationId xmlns="" xmlns:a16="http://schemas.microsoft.com/office/drawing/2014/main" id="{80283B8D-7AA9-4FC4-B428-85F935C50FD3}"/>
              </a:ext>
            </a:extLst>
          </p:cNvPr>
          <p:cNvGrpSpPr/>
          <p:nvPr/>
        </p:nvGrpSpPr>
        <p:grpSpPr>
          <a:xfrm rot="16200000">
            <a:off x="1797190" y="3548125"/>
            <a:ext cx="139699" cy="354529"/>
            <a:chOff x="2254038" y="2460248"/>
            <a:chExt cx="139699" cy="354529"/>
          </a:xfrm>
        </p:grpSpPr>
        <p:sp>
          <p:nvSpPr>
            <p:cNvPr id="52" name="Oval 51">
              <a:extLst>
                <a:ext uri="{FF2B5EF4-FFF2-40B4-BE49-F238E27FC236}">
                  <a16:creationId xmlns="" xmlns:a16="http://schemas.microsoft.com/office/drawing/2014/main" id="{DED32DDA-649F-4800-8A4F-20D8D3983C8F}"/>
                </a:ext>
              </a:extLst>
            </p:cNvPr>
            <p:cNvSpPr/>
            <p:nvPr/>
          </p:nvSpPr>
          <p:spPr>
            <a:xfrm>
              <a:off x="2254038" y="2675078"/>
              <a:ext cx="139699" cy="139699"/>
            </a:xfrm>
            <a:prstGeom prst="ellipse">
              <a:avLst/>
            </a:prstGeom>
            <a:noFill/>
            <a:ln w="19050" cap="flat" cmpd="sng" algn="ctr">
              <a:solidFill>
                <a:sysClr val="window" lastClr="FFFFFF"/>
              </a:solidFill>
              <a:prstDash val="solid"/>
              <a:miter lim="800000"/>
            </a:ln>
            <a:effectLst/>
          </p:spPr>
          <p:txBody>
            <a:bodyPr lIns="54610" tIns="54610" rIns="54610" bIns="5461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500" i="0" u="none" strike="noStrike" kern="0" cap="none" spc="0" normalizeH="0" baseline="0" noProof="0" dirty="0" smtClean="0">
                <a:ln>
                  <a:noFill/>
                </a:ln>
                <a:solidFill>
                  <a:prstClr val="white"/>
                </a:solidFill>
                <a:effectLst/>
                <a:uLnTx/>
                <a:uFillTx/>
                <a:ea typeface="+mn-ea"/>
                <a:cs typeface="+mn-cs"/>
              </a:endParaRPr>
            </a:p>
          </p:txBody>
        </p:sp>
        <p:cxnSp>
          <p:nvCxnSpPr>
            <p:cNvPr id="53" name="Straight Connector 52">
              <a:extLst>
                <a:ext uri="{FF2B5EF4-FFF2-40B4-BE49-F238E27FC236}">
                  <a16:creationId xmlns="" xmlns:a16="http://schemas.microsoft.com/office/drawing/2014/main" id="{930369A5-96F7-4B0C-97B6-EB3DA96799F1}"/>
                </a:ext>
              </a:extLst>
            </p:cNvPr>
            <p:cNvCxnSpPr>
              <a:cxnSpLocks/>
              <a:endCxn id="52" idx="0"/>
            </p:cNvCxnSpPr>
            <p:nvPr/>
          </p:nvCxnSpPr>
          <p:spPr>
            <a:xfrm flipH="1">
              <a:off x="2323888" y="2460248"/>
              <a:ext cx="2712" cy="214829"/>
            </a:xfrm>
            <a:prstGeom prst="line">
              <a:avLst/>
            </a:prstGeom>
            <a:solidFill>
              <a:sysClr val="window" lastClr="FFFFFF"/>
            </a:solidFill>
            <a:ln w="19050" cap="flat" cmpd="sng" algn="ctr">
              <a:solidFill>
                <a:sysClr val="window" lastClr="FFFFFF"/>
              </a:solidFill>
              <a:prstDash val="solid"/>
              <a:miter lim="800000"/>
            </a:ln>
            <a:effectLst/>
          </p:spPr>
        </p:cxnSp>
      </p:grpSp>
      <p:cxnSp>
        <p:nvCxnSpPr>
          <p:cNvPr id="54" name="Straight Connector 53">
            <a:extLst>
              <a:ext uri="{FF2B5EF4-FFF2-40B4-BE49-F238E27FC236}">
                <a16:creationId xmlns="" xmlns:a16="http://schemas.microsoft.com/office/drawing/2014/main" id="{9BC4B4E3-F3EC-42CE-99FA-5C542314531D}"/>
              </a:ext>
            </a:extLst>
          </p:cNvPr>
          <p:cNvCxnSpPr>
            <a:cxnSpLocks/>
          </p:cNvCxnSpPr>
          <p:nvPr/>
        </p:nvCxnSpPr>
        <p:spPr>
          <a:xfrm>
            <a:off x="3416170" y="3725389"/>
            <a:ext cx="3931920" cy="0"/>
          </a:xfrm>
          <a:prstGeom prst="line">
            <a:avLst/>
          </a:prstGeom>
          <a:noFill/>
          <a:ln w="12700" cap="rnd" cmpd="sng" algn="ctr">
            <a:solidFill>
              <a:sysClr val="window" lastClr="FFFFFF"/>
            </a:solidFill>
            <a:prstDash val="sysDot"/>
            <a:miter lim="800000"/>
            <a:headEnd type="oval" w="sm" len="sm"/>
          </a:ln>
          <a:effectLst/>
        </p:spPr>
      </p:cxnSp>
      <p:sp>
        <p:nvSpPr>
          <p:cNvPr id="55" name="Rectangle 54">
            <a:extLst>
              <a:ext uri="{FF2B5EF4-FFF2-40B4-BE49-F238E27FC236}">
                <a16:creationId xmlns="" xmlns:a16="http://schemas.microsoft.com/office/drawing/2014/main" id="{315A2CB8-45FD-45C6-B28C-550592367137}"/>
              </a:ext>
            </a:extLst>
          </p:cNvPr>
          <p:cNvSpPr/>
          <p:nvPr/>
        </p:nvSpPr>
        <p:spPr>
          <a:xfrm>
            <a:off x="2149987" y="3499565"/>
            <a:ext cx="2696009" cy="457200"/>
          </a:xfrm>
          <a:prstGeom prst="rect">
            <a:avLst/>
          </a:prstGeom>
        </p:spPr>
        <p:txBody>
          <a:bodyPr lIns="0" tIns="0" rIns="0" bIns="0" anchor="ctr" anchorCtr="0">
            <a:noAutofit/>
          </a:bodyPr>
          <a:lstStyle/>
          <a:p>
            <a:pPr defTabSz="938515">
              <a:spcBef>
                <a:spcPts val="700"/>
              </a:spcBef>
              <a:spcAft>
                <a:spcPts val="700"/>
              </a:spcAft>
            </a:pPr>
            <a:r>
              <a:rPr lang="en-US" sz="1600" dirty="0" smtClean="0">
                <a:solidFill>
                  <a:prstClr val="white">
                    <a:lumMod val="95000"/>
                  </a:prstClr>
                </a:solidFill>
                <a:cs typeface="Arial" pitchFamily="34" charset="0"/>
              </a:rPr>
              <a:t>Key Findings</a:t>
            </a:r>
            <a:endParaRPr lang="en-US" sz="1600" dirty="0">
              <a:solidFill>
                <a:prstClr val="white">
                  <a:lumMod val="95000"/>
                </a:prstClr>
              </a:solidFill>
              <a:cs typeface="Arial" pitchFamily="34" charset="0"/>
            </a:endParaRPr>
          </a:p>
        </p:txBody>
      </p:sp>
      <p:cxnSp>
        <p:nvCxnSpPr>
          <p:cNvPr id="56" name="Straight Connector 55">
            <a:extLst>
              <a:ext uri="{FF2B5EF4-FFF2-40B4-BE49-F238E27FC236}">
                <a16:creationId xmlns="" xmlns:a16="http://schemas.microsoft.com/office/drawing/2014/main" id="{03875840-D076-4D9F-B4F2-6ABE5FD23878}"/>
              </a:ext>
            </a:extLst>
          </p:cNvPr>
          <p:cNvCxnSpPr>
            <a:cxnSpLocks/>
          </p:cNvCxnSpPr>
          <p:nvPr/>
        </p:nvCxnSpPr>
        <p:spPr>
          <a:xfrm>
            <a:off x="7352206" y="2769473"/>
            <a:ext cx="0" cy="457200"/>
          </a:xfrm>
          <a:prstGeom prst="line">
            <a:avLst/>
          </a:prstGeom>
          <a:solidFill>
            <a:sysClr val="window" lastClr="FFFFFF"/>
          </a:solidFill>
          <a:ln w="19050" cap="flat" cmpd="sng" algn="ctr">
            <a:solidFill>
              <a:sysClr val="window" lastClr="FFFFFF"/>
            </a:solidFill>
            <a:prstDash val="solid"/>
            <a:miter lim="800000"/>
          </a:ln>
          <a:effectLst/>
        </p:spPr>
      </p:cxnSp>
      <p:sp>
        <p:nvSpPr>
          <p:cNvPr id="57" name="Oval 56">
            <a:extLst>
              <a:ext uri="{FF2B5EF4-FFF2-40B4-BE49-F238E27FC236}">
                <a16:creationId xmlns="" xmlns:a16="http://schemas.microsoft.com/office/drawing/2014/main" id="{FA1334BB-F7CA-4719-B94B-AB9FA2BB802B}"/>
              </a:ext>
            </a:extLst>
          </p:cNvPr>
          <p:cNvSpPr/>
          <p:nvPr/>
        </p:nvSpPr>
        <p:spPr>
          <a:xfrm rot="5400000">
            <a:off x="7312056" y="2964488"/>
            <a:ext cx="67170" cy="67170"/>
          </a:xfrm>
          <a:prstGeom prst="ellipse">
            <a:avLst/>
          </a:prstGeom>
          <a:solidFill>
            <a:srgbClr val="A5A5A5"/>
          </a:solidFill>
          <a:ln w="19050" cap="flat" cmpd="sng" algn="ctr">
            <a:solidFill>
              <a:sysClr val="window" lastClr="FFFFFF"/>
            </a:solidFill>
            <a:prstDash val="solid"/>
            <a:miter lim="800000"/>
          </a:ln>
          <a:effectLst/>
        </p:spPr>
        <p:txBody>
          <a:bodyPr lIns="54610" tIns="54610" rIns="54610" bIns="5461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500" i="0" u="none" strike="noStrike" kern="0" cap="none" spc="0" normalizeH="0" baseline="0" noProof="0" dirty="0" smtClean="0">
              <a:ln>
                <a:noFill/>
              </a:ln>
              <a:solidFill>
                <a:prstClr val="white"/>
              </a:solidFill>
              <a:effectLst/>
              <a:uLnTx/>
              <a:uFillTx/>
              <a:ea typeface="+mn-ea"/>
              <a:cs typeface="+mn-cs"/>
            </a:endParaRPr>
          </a:p>
        </p:txBody>
      </p:sp>
      <p:cxnSp>
        <p:nvCxnSpPr>
          <p:cNvPr id="58" name="Straight Connector 57">
            <a:extLst>
              <a:ext uri="{FF2B5EF4-FFF2-40B4-BE49-F238E27FC236}">
                <a16:creationId xmlns="" xmlns:a16="http://schemas.microsoft.com/office/drawing/2014/main" id="{2A70E60C-6334-4B49-8901-7B945FAEA8C5}"/>
              </a:ext>
            </a:extLst>
          </p:cNvPr>
          <p:cNvCxnSpPr>
            <a:cxnSpLocks/>
          </p:cNvCxnSpPr>
          <p:nvPr/>
        </p:nvCxnSpPr>
        <p:spPr>
          <a:xfrm>
            <a:off x="7352206" y="3495830"/>
            <a:ext cx="0" cy="457200"/>
          </a:xfrm>
          <a:prstGeom prst="line">
            <a:avLst/>
          </a:prstGeom>
          <a:solidFill>
            <a:sysClr val="window" lastClr="FFFFFF"/>
          </a:solidFill>
          <a:ln w="19050" cap="flat" cmpd="sng" algn="ctr">
            <a:solidFill>
              <a:sysClr val="window" lastClr="FFFFFF"/>
            </a:solidFill>
            <a:prstDash val="solid"/>
            <a:miter lim="800000"/>
          </a:ln>
          <a:effectLst/>
        </p:spPr>
      </p:cxnSp>
      <p:sp>
        <p:nvSpPr>
          <p:cNvPr id="59" name="Oval 58">
            <a:extLst>
              <a:ext uri="{FF2B5EF4-FFF2-40B4-BE49-F238E27FC236}">
                <a16:creationId xmlns="" xmlns:a16="http://schemas.microsoft.com/office/drawing/2014/main" id="{BFADD441-F90C-4852-8A81-219CF65592CF}"/>
              </a:ext>
            </a:extLst>
          </p:cNvPr>
          <p:cNvSpPr/>
          <p:nvPr/>
        </p:nvSpPr>
        <p:spPr>
          <a:xfrm rot="5400000">
            <a:off x="7318365" y="3690845"/>
            <a:ext cx="67170" cy="67170"/>
          </a:xfrm>
          <a:prstGeom prst="ellipse">
            <a:avLst/>
          </a:prstGeom>
          <a:solidFill>
            <a:srgbClr val="5B9BD5"/>
          </a:solidFill>
          <a:ln w="19050" cap="flat" cmpd="sng" algn="ctr">
            <a:solidFill>
              <a:sysClr val="window" lastClr="FFFFFF"/>
            </a:solidFill>
            <a:prstDash val="solid"/>
            <a:miter lim="800000"/>
          </a:ln>
          <a:effectLst/>
        </p:spPr>
        <p:txBody>
          <a:bodyPr lIns="54610" tIns="54610" rIns="54610" bIns="5461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500" i="0" u="none" strike="noStrike" kern="0" cap="none" spc="0" normalizeH="0" baseline="0" noProof="0" dirty="0" smtClean="0">
              <a:ln>
                <a:noFill/>
              </a:ln>
              <a:solidFill>
                <a:prstClr val="white"/>
              </a:solidFill>
              <a:effectLst/>
              <a:uLnTx/>
              <a:uFillTx/>
              <a:ea typeface="+mn-ea"/>
              <a:cs typeface="+mn-cs"/>
            </a:endParaRPr>
          </a:p>
        </p:txBody>
      </p:sp>
      <p:sp>
        <p:nvSpPr>
          <p:cNvPr id="61" name="behind">
            <a:extLst>
              <a:ext uri="{FF2B5EF4-FFF2-40B4-BE49-F238E27FC236}">
                <a16:creationId xmlns="" xmlns:a16="http://schemas.microsoft.com/office/drawing/2014/main" id="{630D6E81-2BE2-47C0-85E8-5D039238C243}"/>
              </a:ext>
            </a:extLst>
          </p:cNvPr>
          <p:cNvSpPr/>
          <p:nvPr/>
        </p:nvSpPr>
        <p:spPr>
          <a:xfrm>
            <a:off x="983350" y="4140709"/>
            <a:ext cx="6375677" cy="457200"/>
          </a:xfrm>
          <a:prstGeom prst="rect">
            <a:avLst/>
          </a:prstGeom>
          <a:solidFill>
            <a:srgbClr val="409DAD"/>
          </a:solidFill>
          <a:ln w="12700" cap="flat" cmpd="sng" algn="ctr">
            <a:noFill/>
            <a:prstDash val="solid"/>
            <a:miter lim="800000"/>
          </a:ln>
          <a:effectLst/>
        </p:spPr>
        <p:txBody>
          <a:bodyPr lIns="54610" tIns="54610" rIns="54610" bIns="5461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500" i="0" u="none" strike="noStrike" kern="0" cap="none" spc="0" normalizeH="0" baseline="0" noProof="0" dirty="0" smtClean="0">
              <a:ln>
                <a:noFill/>
              </a:ln>
              <a:solidFill>
                <a:prstClr val="white"/>
              </a:solidFill>
              <a:effectLst/>
              <a:uLnTx/>
              <a:uFillTx/>
              <a:ea typeface="+mn-ea"/>
              <a:cs typeface="+mn-cs"/>
            </a:endParaRPr>
          </a:p>
        </p:txBody>
      </p:sp>
      <p:sp>
        <p:nvSpPr>
          <p:cNvPr id="62" name="mid">
            <a:extLst>
              <a:ext uri="{FF2B5EF4-FFF2-40B4-BE49-F238E27FC236}">
                <a16:creationId xmlns="" xmlns:a16="http://schemas.microsoft.com/office/drawing/2014/main" id="{5D5E5DFE-A053-48A1-930F-F4EA5E1DEA35}"/>
              </a:ext>
            </a:extLst>
          </p:cNvPr>
          <p:cNvSpPr/>
          <p:nvPr/>
        </p:nvSpPr>
        <p:spPr>
          <a:xfrm>
            <a:off x="976529" y="4140709"/>
            <a:ext cx="720000" cy="449864"/>
          </a:xfrm>
          <a:prstGeom prst="rect">
            <a:avLst/>
          </a:prstGeom>
          <a:solidFill>
            <a:sysClr val="window" lastClr="FFFFFF">
              <a:alpha val="67000"/>
            </a:sysClr>
          </a:solidFill>
          <a:ln w="12700" cap="flat" cmpd="sng" algn="ctr">
            <a:noFill/>
            <a:prstDash val="solid"/>
            <a:miter lim="800000"/>
          </a:ln>
          <a:effectLst/>
        </p:spPr>
        <p:txBody>
          <a:bodyPr lIns="54610" tIns="54610" rIns="54610" bIns="5461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i="0" u="none" strike="noStrike" kern="0" cap="none" spc="0" normalizeH="0" baseline="0" noProof="0" dirty="0" smtClean="0">
                <a:ln>
                  <a:noFill/>
                </a:ln>
                <a:solidFill>
                  <a:srgbClr val="00338D"/>
                </a:solidFill>
                <a:effectLst/>
                <a:uLnTx/>
                <a:uFillTx/>
                <a:ea typeface="+mn-ea"/>
                <a:cs typeface="+mn-cs"/>
              </a:rPr>
              <a:t>03</a:t>
            </a:r>
          </a:p>
        </p:txBody>
      </p:sp>
      <p:grpSp>
        <p:nvGrpSpPr>
          <p:cNvPr id="63" name="Group 62">
            <a:extLst>
              <a:ext uri="{FF2B5EF4-FFF2-40B4-BE49-F238E27FC236}">
                <a16:creationId xmlns="" xmlns:a16="http://schemas.microsoft.com/office/drawing/2014/main" id="{80283B8D-7AA9-4FC4-B428-85F935C50FD3}"/>
              </a:ext>
            </a:extLst>
          </p:cNvPr>
          <p:cNvGrpSpPr/>
          <p:nvPr/>
        </p:nvGrpSpPr>
        <p:grpSpPr>
          <a:xfrm rot="16200000">
            <a:off x="1804011" y="4192045"/>
            <a:ext cx="139699" cy="354529"/>
            <a:chOff x="2254038" y="2460248"/>
            <a:chExt cx="139699" cy="354529"/>
          </a:xfrm>
        </p:grpSpPr>
        <p:sp>
          <p:nvSpPr>
            <p:cNvPr id="64" name="Oval 63">
              <a:extLst>
                <a:ext uri="{FF2B5EF4-FFF2-40B4-BE49-F238E27FC236}">
                  <a16:creationId xmlns="" xmlns:a16="http://schemas.microsoft.com/office/drawing/2014/main" id="{DED32DDA-649F-4800-8A4F-20D8D3983C8F}"/>
                </a:ext>
              </a:extLst>
            </p:cNvPr>
            <p:cNvSpPr/>
            <p:nvPr/>
          </p:nvSpPr>
          <p:spPr>
            <a:xfrm>
              <a:off x="2254038" y="2675078"/>
              <a:ext cx="139699" cy="139699"/>
            </a:xfrm>
            <a:prstGeom prst="ellipse">
              <a:avLst/>
            </a:prstGeom>
            <a:noFill/>
            <a:ln w="19050" cap="flat" cmpd="sng" algn="ctr">
              <a:solidFill>
                <a:sysClr val="window" lastClr="FFFFFF"/>
              </a:solidFill>
              <a:prstDash val="solid"/>
              <a:miter lim="800000"/>
            </a:ln>
            <a:effectLst/>
          </p:spPr>
          <p:txBody>
            <a:bodyPr lIns="54610" tIns="54610" rIns="54610" bIns="5461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500" i="0" u="none" strike="noStrike" kern="0" cap="none" spc="0" normalizeH="0" baseline="0" noProof="0" dirty="0" smtClean="0">
                <a:ln>
                  <a:noFill/>
                </a:ln>
                <a:solidFill>
                  <a:prstClr val="white"/>
                </a:solidFill>
                <a:effectLst/>
                <a:uLnTx/>
                <a:uFillTx/>
                <a:ea typeface="+mn-ea"/>
                <a:cs typeface="+mn-cs"/>
              </a:endParaRPr>
            </a:p>
          </p:txBody>
        </p:sp>
        <p:cxnSp>
          <p:nvCxnSpPr>
            <p:cNvPr id="65" name="Straight Connector 64">
              <a:extLst>
                <a:ext uri="{FF2B5EF4-FFF2-40B4-BE49-F238E27FC236}">
                  <a16:creationId xmlns="" xmlns:a16="http://schemas.microsoft.com/office/drawing/2014/main" id="{930369A5-96F7-4B0C-97B6-EB3DA96799F1}"/>
                </a:ext>
              </a:extLst>
            </p:cNvPr>
            <p:cNvCxnSpPr>
              <a:cxnSpLocks/>
              <a:endCxn id="64" idx="0"/>
            </p:cNvCxnSpPr>
            <p:nvPr/>
          </p:nvCxnSpPr>
          <p:spPr>
            <a:xfrm flipH="1">
              <a:off x="2323888" y="2460248"/>
              <a:ext cx="2712" cy="214829"/>
            </a:xfrm>
            <a:prstGeom prst="line">
              <a:avLst/>
            </a:prstGeom>
            <a:solidFill>
              <a:sysClr val="window" lastClr="FFFFFF"/>
            </a:solidFill>
            <a:ln w="19050" cap="flat" cmpd="sng" algn="ctr">
              <a:solidFill>
                <a:sysClr val="window" lastClr="FFFFFF"/>
              </a:solidFill>
              <a:prstDash val="solid"/>
              <a:miter lim="800000"/>
            </a:ln>
            <a:effectLst/>
          </p:spPr>
        </p:cxnSp>
      </p:grpSp>
      <p:cxnSp>
        <p:nvCxnSpPr>
          <p:cNvPr id="66" name="Straight Connector 65">
            <a:extLst>
              <a:ext uri="{FF2B5EF4-FFF2-40B4-BE49-F238E27FC236}">
                <a16:creationId xmlns="" xmlns:a16="http://schemas.microsoft.com/office/drawing/2014/main" id="{9BC4B4E3-F3EC-42CE-99FA-5C542314531D}"/>
              </a:ext>
            </a:extLst>
          </p:cNvPr>
          <p:cNvCxnSpPr>
            <a:cxnSpLocks/>
          </p:cNvCxnSpPr>
          <p:nvPr/>
        </p:nvCxnSpPr>
        <p:spPr>
          <a:xfrm>
            <a:off x="4242141" y="4369309"/>
            <a:ext cx="3108960" cy="0"/>
          </a:xfrm>
          <a:prstGeom prst="line">
            <a:avLst/>
          </a:prstGeom>
          <a:noFill/>
          <a:ln w="12700" cap="rnd" cmpd="sng" algn="ctr">
            <a:solidFill>
              <a:sysClr val="window" lastClr="FFFFFF"/>
            </a:solidFill>
            <a:prstDash val="sysDot"/>
            <a:miter lim="800000"/>
            <a:headEnd type="oval" w="sm" len="sm"/>
          </a:ln>
          <a:effectLst/>
        </p:spPr>
      </p:cxnSp>
      <p:sp>
        <p:nvSpPr>
          <p:cNvPr id="67" name="Rectangle 66">
            <a:extLst>
              <a:ext uri="{FF2B5EF4-FFF2-40B4-BE49-F238E27FC236}">
                <a16:creationId xmlns="" xmlns:a16="http://schemas.microsoft.com/office/drawing/2014/main" id="{315A2CB8-45FD-45C6-B28C-550592367137}"/>
              </a:ext>
            </a:extLst>
          </p:cNvPr>
          <p:cNvSpPr/>
          <p:nvPr/>
        </p:nvSpPr>
        <p:spPr>
          <a:xfrm>
            <a:off x="2156808" y="4143485"/>
            <a:ext cx="2833055" cy="457200"/>
          </a:xfrm>
          <a:prstGeom prst="rect">
            <a:avLst/>
          </a:prstGeom>
        </p:spPr>
        <p:txBody>
          <a:bodyPr lIns="0" tIns="0" rIns="0" bIns="0" anchor="ctr" anchorCtr="0">
            <a:noAutofit/>
          </a:bodyPr>
          <a:lstStyle/>
          <a:p>
            <a:pPr defTabSz="938515">
              <a:spcBef>
                <a:spcPts val="700"/>
              </a:spcBef>
              <a:spcAft>
                <a:spcPts val="700"/>
              </a:spcAft>
            </a:pPr>
            <a:r>
              <a:rPr lang="en-US" sz="1600" dirty="0" smtClean="0">
                <a:solidFill>
                  <a:prstClr val="white">
                    <a:lumMod val="95000"/>
                  </a:prstClr>
                </a:solidFill>
                <a:cs typeface="Arial" pitchFamily="34" charset="0"/>
              </a:rPr>
              <a:t>Detailed Assessment</a:t>
            </a:r>
            <a:endParaRPr lang="en-US" sz="1600" dirty="0">
              <a:solidFill>
                <a:prstClr val="white">
                  <a:lumMod val="95000"/>
                </a:prstClr>
              </a:solidFill>
              <a:cs typeface="Arial" pitchFamily="34" charset="0"/>
            </a:endParaRPr>
          </a:p>
        </p:txBody>
      </p:sp>
      <p:cxnSp>
        <p:nvCxnSpPr>
          <p:cNvPr id="68" name="Straight Connector 67">
            <a:extLst>
              <a:ext uri="{FF2B5EF4-FFF2-40B4-BE49-F238E27FC236}">
                <a16:creationId xmlns="" xmlns:a16="http://schemas.microsoft.com/office/drawing/2014/main" id="{2A70E60C-6334-4B49-8901-7B945FAEA8C5}"/>
              </a:ext>
            </a:extLst>
          </p:cNvPr>
          <p:cNvCxnSpPr>
            <a:cxnSpLocks/>
          </p:cNvCxnSpPr>
          <p:nvPr/>
        </p:nvCxnSpPr>
        <p:spPr>
          <a:xfrm>
            <a:off x="7359027" y="4139750"/>
            <a:ext cx="0" cy="457200"/>
          </a:xfrm>
          <a:prstGeom prst="line">
            <a:avLst/>
          </a:prstGeom>
          <a:solidFill>
            <a:sysClr val="window" lastClr="FFFFFF"/>
          </a:solidFill>
          <a:ln w="19050" cap="flat" cmpd="sng" algn="ctr">
            <a:solidFill>
              <a:sysClr val="window" lastClr="FFFFFF"/>
            </a:solidFill>
            <a:prstDash val="solid"/>
            <a:miter lim="800000"/>
          </a:ln>
          <a:effectLst/>
        </p:spPr>
      </p:cxnSp>
      <p:sp>
        <p:nvSpPr>
          <p:cNvPr id="69" name="Oval 68">
            <a:extLst>
              <a:ext uri="{FF2B5EF4-FFF2-40B4-BE49-F238E27FC236}">
                <a16:creationId xmlns="" xmlns:a16="http://schemas.microsoft.com/office/drawing/2014/main" id="{BFADD441-F90C-4852-8A81-219CF65592CF}"/>
              </a:ext>
            </a:extLst>
          </p:cNvPr>
          <p:cNvSpPr/>
          <p:nvPr/>
        </p:nvSpPr>
        <p:spPr>
          <a:xfrm rot="5400000">
            <a:off x="7325186" y="4334765"/>
            <a:ext cx="67170" cy="67170"/>
          </a:xfrm>
          <a:prstGeom prst="ellipse">
            <a:avLst/>
          </a:prstGeom>
          <a:solidFill>
            <a:srgbClr val="5B9BD5"/>
          </a:solidFill>
          <a:ln w="19050" cap="flat" cmpd="sng" algn="ctr">
            <a:solidFill>
              <a:sysClr val="window" lastClr="FFFFFF"/>
            </a:solidFill>
            <a:prstDash val="solid"/>
            <a:miter lim="800000"/>
          </a:ln>
          <a:effectLst/>
        </p:spPr>
        <p:txBody>
          <a:bodyPr lIns="54610" tIns="54610" rIns="54610" bIns="5461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500" i="0" u="none" strike="noStrike" kern="0" cap="none" spc="0" normalizeH="0" baseline="0" noProof="0" dirty="0" smtClean="0">
              <a:ln>
                <a:noFill/>
              </a:ln>
              <a:solidFill>
                <a:prstClr val="white"/>
              </a:solidFill>
              <a:effectLst/>
              <a:uLnTx/>
              <a:uFillTx/>
              <a:ea typeface="+mn-ea"/>
              <a:cs typeface="+mn-cs"/>
            </a:endParaRPr>
          </a:p>
        </p:txBody>
      </p:sp>
      <p:sp>
        <p:nvSpPr>
          <p:cNvPr id="70" name="behind">
            <a:extLst>
              <a:ext uri="{FF2B5EF4-FFF2-40B4-BE49-F238E27FC236}">
                <a16:creationId xmlns="" xmlns:a16="http://schemas.microsoft.com/office/drawing/2014/main" id="{630D6E81-2BE2-47C0-85E8-5D039238C243}"/>
              </a:ext>
            </a:extLst>
          </p:cNvPr>
          <p:cNvSpPr/>
          <p:nvPr/>
        </p:nvSpPr>
        <p:spPr>
          <a:xfrm>
            <a:off x="973316" y="4799896"/>
            <a:ext cx="6375677" cy="457200"/>
          </a:xfrm>
          <a:prstGeom prst="rect">
            <a:avLst/>
          </a:prstGeom>
          <a:solidFill>
            <a:srgbClr val="409DAD"/>
          </a:solidFill>
          <a:ln w="12700" cap="flat" cmpd="sng" algn="ctr">
            <a:noFill/>
            <a:prstDash val="solid"/>
            <a:miter lim="800000"/>
          </a:ln>
          <a:effectLst/>
        </p:spPr>
        <p:txBody>
          <a:bodyPr lIns="54610" tIns="54610" rIns="54610" bIns="5461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500" i="0" u="none" strike="noStrike" kern="0" cap="none" spc="0" normalizeH="0" baseline="0" noProof="0" dirty="0" smtClean="0">
              <a:ln>
                <a:noFill/>
              </a:ln>
              <a:solidFill>
                <a:prstClr val="white"/>
              </a:solidFill>
              <a:effectLst/>
              <a:uLnTx/>
              <a:uFillTx/>
              <a:ea typeface="+mn-ea"/>
              <a:cs typeface="+mn-cs"/>
            </a:endParaRPr>
          </a:p>
        </p:txBody>
      </p:sp>
      <p:sp>
        <p:nvSpPr>
          <p:cNvPr id="71" name="mid">
            <a:extLst>
              <a:ext uri="{FF2B5EF4-FFF2-40B4-BE49-F238E27FC236}">
                <a16:creationId xmlns="" xmlns:a16="http://schemas.microsoft.com/office/drawing/2014/main" id="{5D5E5DFE-A053-48A1-930F-F4EA5E1DEA35}"/>
              </a:ext>
            </a:extLst>
          </p:cNvPr>
          <p:cNvSpPr/>
          <p:nvPr/>
        </p:nvSpPr>
        <p:spPr>
          <a:xfrm>
            <a:off x="966495" y="4799896"/>
            <a:ext cx="720000" cy="449864"/>
          </a:xfrm>
          <a:prstGeom prst="rect">
            <a:avLst/>
          </a:prstGeom>
          <a:solidFill>
            <a:sysClr val="window" lastClr="FFFFFF">
              <a:alpha val="67000"/>
            </a:sysClr>
          </a:solidFill>
          <a:ln w="12700" cap="flat" cmpd="sng" algn="ctr">
            <a:noFill/>
            <a:prstDash val="solid"/>
            <a:miter lim="800000"/>
          </a:ln>
          <a:effectLst/>
        </p:spPr>
        <p:txBody>
          <a:bodyPr lIns="54610" tIns="54610" rIns="54610" bIns="5461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i="0" u="none" strike="noStrike" kern="0" cap="none" spc="0" normalizeH="0" baseline="0" noProof="0" dirty="0" smtClean="0">
                <a:ln>
                  <a:noFill/>
                </a:ln>
                <a:solidFill>
                  <a:srgbClr val="00338D"/>
                </a:solidFill>
                <a:effectLst/>
                <a:uLnTx/>
                <a:uFillTx/>
                <a:ea typeface="+mn-ea"/>
                <a:cs typeface="+mn-cs"/>
              </a:rPr>
              <a:t>03</a:t>
            </a:r>
          </a:p>
        </p:txBody>
      </p:sp>
      <p:grpSp>
        <p:nvGrpSpPr>
          <p:cNvPr id="72" name="Group 71">
            <a:extLst>
              <a:ext uri="{FF2B5EF4-FFF2-40B4-BE49-F238E27FC236}">
                <a16:creationId xmlns="" xmlns:a16="http://schemas.microsoft.com/office/drawing/2014/main" id="{80283B8D-7AA9-4FC4-B428-85F935C50FD3}"/>
              </a:ext>
            </a:extLst>
          </p:cNvPr>
          <p:cNvGrpSpPr/>
          <p:nvPr/>
        </p:nvGrpSpPr>
        <p:grpSpPr>
          <a:xfrm rot="16200000">
            <a:off x="1793977" y="4851232"/>
            <a:ext cx="139699" cy="354529"/>
            <a:chOff x="2254038" y="2460248"/>
            <a:chExt cx="139699" cy="354529"/>
          </a:xfrm>
        </p:grpSpPr>
        <p:sp>
          <p:nvSpPr>
            <p:cNvPr id="73" name="Oval 72">
              <a:extLst>
                <a:ext uri="{FF2B5EF4-FFF2-40B4-BE49-F238E27FC236}">
                  <a16:creationId xmlns="" xmlns:a16="http://schemas.microsoft.com/office/drawing/2014/main" id="{DED32DDA-649F-4800-8A4F-20D8D3983C8F}"/>
                </a:ext>
              </a:extLst>
            </p:cNvPr>
            <p:cNvSpPr/>
            <p:nvPr/>
          </p:nvSpPr>
          <p:spPr>
            <a:xfrm>
              <a:off x="2254038" y="2675078"/>
              <a:ext cx="139699" cy="139699"/>
            </a:xfrm>
            <a:prstGeom prst="ellipse">
              <a:avLst/>
            </a:prstGeom>
            <a:noFill/>
            <a:ln w="19050" cap="flat" cmpd="sng" algn="ctr">
              <a:solidFill>
                <a:sysClr val="window" lastClr="FFFFFF"/>
              </a:solidFill>
              <a:prstDash val="solid"/>
              <a:miter lim="800000"/>
            </a:ln>
            <a:effectLst/>
          </p:spPr>
          <p:txBody>
            <a:bodyPr lIns="54610" tIns="54610" rIns="54610" bIns="5461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500" i="0" u="none" strike="noStrike" kern="0" cap="none" spc="0" normalizeH="0" baseline="0" noProof="0" dirty="0" smtClean="0">
                <a:ln>
                  <a:noFill/>
                </a:ln>
                <a:solidFill>
                  <a:prstClr val="white"/>
                </a:solidFill>
                <a:effectLst/>
                <a:uLnTx/>
                <a:uFillTx/>
                <a:ea typeface="+mn-ea"/>
                <a:cs typeface="+mn-cs"/>
              </a:endParaRPr>
            </a:p>
          </p:txBody>
        </p:sp>
        <p:cxnSp>
          <p:nvCxnSpPr>
            <p:cNvPr id="74" name="Straight Connector 73">
              <a:extLst>
                <a:ext uri="{FF2B5EF4-FFF2-40B4-BE49-F238E27FC236}">
                  <a16:creationId xmlns="" xmlns:a16="http://schemas.microsoft.com/office/drawing/2014/main" id="{930369A5-96F7-4B0C-97B6-EB3DA96799F1}"/>
                </a:ext>
              </a:extLst>
            </p:cNvPr>
            <p:cNvCxnSpPr>
              <a:cxnSpLocks/>
              <a:endCxn id="73" idx="0"/>
            </p:cNvCxnSpPr>
            <p:nvPr/>
          </p:nvCxnSpPr>
          <p:spPr>
            <a:xfrm flipH="1">
              <a:off x="2323888" y="2460248"/>
              <a:ext cx="2712" cy="214829"/>
            </a:xfrm>
            <a:prstGeom prst="line">
              <a:avLst/>
            </a:prstGeom>
            <a:solidFill>
              <a:sysClr val="window" lastClr="FFFFFF"/>
            </a:solidFill>
            <a:ln w="19050" cap="flat" cmpd="sng" algn="ctr">
              <a:solidFill>
                <a:sysClr val="window" lastClr="FFFFFF"/>
              </a:solidFill>
              <a:prstDash val="solid"/>
              <a:miter lim="800000"/>
            </a:ln>
            <a:effectLst/>
          </p:spPr>
        </p:cxnSp>
      </p:grpSp>
      <p:cxnSp>
        <p:nvCxnSpPr>
          <p:cNvPr id="75" name="Straight Connector 74">
            <a:extLst>
              <a:ext uri="{FF2B5EF4-FFF2-40B4-BE49-F238E27FC236}">
                <a16:creationId xmlns="" xmlns:a16="http://schemas.microsoft.com/office/drawing/2014/main" id="{9BC4B4E3-F3EC-42CE-99FA-5C542314531D}"/>
              </a:ext>
            </a:extLst>
          </p:cNvPr>
          <p:cNvCxnSpPr>
            <a:cxnSpLocks/>
          </p:cNvCxnSpPr>
          <p:nvPr/>
        </p:nvCxnSpPr>
        <p:spPr>
          <a:xfrm>
            <a:off x="3136732" y="5028496"/>
            <a:ext cx="4206240" cy="0"/>
          </a:xfrm>
          <a:prstGeom prst="line">
            <a:avLst/>
          </a:prstGeom>
          <a:noFill/>
          <a:ln w="12700" cap="rnd" cmpd="sng" algn="ctr">
            <a:solidFill>
              <a:sysClr val="window" lastClr="FFFFFF"/>
            </a:solidFill>
            <a:prstDash val="sysDot"/>
            <a:miter lim="800000"/>
            <a:headEnd type="oval" w="sm" len="sm"/>
          </a:ln>
          <a:effectLst/>
        </p:spPr>
      </p:cxnSp>
      <p:sp>
        <p:nvSpPr>
          <p:cNvPr id="76" name="Rectangle 75">
            <a:extLst>
              <a:ext uri="{FF2B5EF4-FFF2-40B4-BE49-F238E27FC236}">
                <a16:creationId xmlns="" xmlns:a16="http://schemas.microsoft.com/office/drawing/2014/main" id="{315A2CB8-45FD-45C6-B28C-550592367137}"/>
              </a:ext>
            </a:extLst>
          </p:cNvPr>
          <p:cNvSpPr/>
          <p:nvPr/>
        </p:nvSpPr>
        <p:spPr>
          <a:xfrm>
            <a:off x="2146774" y="4774097"/>
            <a:ext cx="2696009" cy="457200"/>
          </a:xfrm>
          <a:prstGeom prst="rect">
            <a:avLst/>
          </a:prstGeom>
        </p:spPr>
        <p:txBody>
          <a:bodyPr lIns="0" tIns="0" rIns="0" bIns="0" anchor="ctr" anchorCtr="0">
            <a:noAutofit/>
          </a:bodyPr>
          <a:lstStyle/>
          <a:p>
            <a:pPr defTabSz="938515">
              <a:spcBef>
                <a:spcPts val="700"/>
              </a:spcBef>
              <a:spcAft>
                <a:spcPts val="700"/>
              </a:spcAft>
            </a:pPr>
            <a:r>
              <a:rPr lang="en-US" sz="1600" dirty="0" smtClean="0">
                <a:solidFill>
                  <a:prstClr val="white">
                    <a:lumMod val="95000"/>
                  </a:prstClr>
                </a:solidFill>
                <a:cs typeface="Arial" pitchFamily="34" charset="0"/>
              </a:rPr>
              <a:t>Appendix</a:t>
            </a:r>
            <a:endParaRPr lang="en-US" sz="1600" dirty="0">
              <a:solidFill>
                <a:prstClr val="white">
                  <a:lumMod val="95000"/>
                </a:prstClr>
              </a:solidFill>
              <a:cs typeface="Arial" pitchFamily="34" charset="0"/>
            </a:endParaRPr>
          </a:p>
        </p:txBody>
      </p:sp>
      <p:cxnSp>
        <p:nvCxnSpPr>
          <p:cNvPr id="77" name="Straight Connector 76">
            <a:extLst>
              <a:ext uri="{FF2B5EF4-FFF2-40B4-BE49-F238E27FC236}">
                <a16:creationId xmlns="" xmlns:a16="http://schemas.microsoft.com/office/drawing/2014/main" id="{2A70E60C-6334-4B49-8901-7B945FAEA8C5}"/>
              </a:ext>
            </a:extLst>
          </p:cNvPr>
          <p:cNvCxnSpPr>
            <a:cxnSpLocks/>
          </p:cNvCxnSpPr>
          <p:nvPr/>
        </p:nvCxnSpPr>
        <p:spPr>
          <a:xfrm>
            <a:off x="7348993" y="4798937"/>
            <a:ext cx="0" cy="457200"/>
          </a:xfrm>
          <a:prstGeom prst="line">
            <a:avLst/>
          </a:prstGeom>
          <a:solidFill>
            <a:sysClr val="window" lastClr="FFFFFF"/>
          </a:solidFill>
          <a:ln w="19050" cap="flat" cmpd="sng" algn="ctr">
            <a:solidFill>
              <a:sysClr val="window" lastClr="FFFFFF"/>
            </a:solidFill>
            <a:prstDash val="solid"/>
            <a:miter lim="800000"/>
          </a:ln>
          <a:effectLst/>
        </p:spPr>
      </p:cxnSp>
      <p:sp>
        <p:nvSpPr>
          <p:cNvPr id="78" name="Oval 77">
            <a:extLst>
              <a:ext uri="{FF2B5EF4-FFF2-40B4-BE49-F238E27FC236}">
                <a16:creationId xmlns="" xmlns:a16="http://schemas.microsoft.com/office/drawing/2014/main" id="{BFADD441-F90C-4852-8A81-219CF65592CF}"/>
              </a:ext>
            </a:extLst>
          </p:cNvPr>
          <p:cNvSpPr/>
          <p:nvPr/>
        </p:nvSpPr>
        <p:spPr>
          <a:xfrm rot="5400000">
            <a:off x="7315152" y="4993952"/>
            <a:ext cx="67170" cy="67170"/>
          </a:xfrm>
          <a:prstGeom prst="ellipse">
            <a:avLst/>
          </a:prstGeom>
          <a:solidFill>
            <a:srgbClr val="5B9BD5"/>
          </a:solidFill>
          <a:ln w="19050" cap="flat" cmpd="sng" algn="ctr">
            <a:solidFill>
              <a:sysClr val="window" lastClr="FFFFFF"/>
            </a:solidFill>
            <a:prstDash val="solid"/>
            <a:miter lim="800000"/>
          </a:ln>
          <a:effectLst/>
        </p:spPr>
        <p:txBody>
          <a:bodyPr lIns="54610" tIns="54610" rIns="54610" bIns="5461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500" i="0" u="none" strike="noStrike" kern="0" cap="none" spc="0" normalizeH="0" baseline="0" noProof="0" dirty="0" smtClean="0">
              <a:ln>
                <a:noFill/>
              </a:ln>
              <a:solidFill>
                <a:prstClr val="white"/>
              </a:solidFill>
              <a:effectLst/>
              <a:uLnTx/>
              <a:uFillTx/>
              <a:ea typeface="+mn-ea"/>
              <a:cs typeface="+mn-cs"/>
            </a:endParaRPr>
          </a:p>
        </p:txBody>
      </p:sp>
      <p:sp>
        <p:nvSpPr>
          <p:cNvPr id="79" name="Title 2"/>
          <p:cNvSpPr txBox="1">
            <a:spLocks/>
          </p:cNvSpPr>
          <p:nvPr/>
        </p:nvSpPr>
        <p:spPr>
          <a:xfrm>
            <a:off x="879206" y="864044"/>
            <a:ext cx="7463515" cy="2232265"/>
          </a:xfrm>
          <a:prstGeom prst="rect">
            <a:avLst/>
          </a:prstGeom>
        </p:spPr>
        <p:txBody>
          <a:bodyPr anchor="t" anchorCtr="0"/>
          <a:lstStyle>
            <a:lvl1pPr algn="l" defTabSz="890789" rtl="0" eaLnBrk="1" latinLnBrk="0" hangingPunct="1">
              <a:lnSpc>
                <a:spcPct val="70000"/>
              </a:lnSpc>
              <a:spcBef>
                <a:spcPct val="0"/>
              </a:spcBef>
              <a:buNone/>
              <a:defRPr kumimoji="0" lang="en-GB" sz="8800" b="0" i="0" u="none" strike="noStrike" kern="1200" cap="none" spc="0" normalizeH="0" baseline="0" noProof="0">
                <a:ln>
                  <a:noFill/>
                </a:ln>
                <a:solidFill>
                  <a:srgbClr val="FFFFFF"/>
                </a:solidFill>
                <a:effectLst/>
                <a:uLnTx/>
                <a:uFillTx/>
                <a:latin typeface="KPMG Extralight"/>
                <a:ea typeface="+mj-ea"/>
                <a:cs typeface="KPMG Extralight"/>
              </a:defRPr>
            </a:lvl1pPr>
            <a:lvl2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2pPr>
            <a:lvl3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3pPr>
            <a:lvl4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4pPr>
            <a:lvl5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5pPr>
            <a:lvl6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6pPr>
            <a:lvl7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7pPr>
            <a:lvl8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8pPr>
            <a:lvl9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9pPr>
          </a:lstStyle>
          <a:p>
            <a:pPr>
              <a:lnSpc>
                <a:spcPct val="100000"/>
              </a:lnSpc>
            </a:pPr>
            <a:r>
              <a:rPr lang="en-US" sz="8000" dirty="0" smtClean="0"/>
              <a:t>Content</a:t>
            </a:r>
          </a:p>
        </p:txBody>
      </p:sp>
    </p:spTree>
    <p:extLst>
      <p:ext uri="{BB962C8B-B14F-4D97-AF65-F5344CB8AC3E}">
        <p14:creationId xmlns:p14="http://schemas.microsoft.com/office/powerpoint/2010/main" val="205191859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TextBox 66"/>
          <p:cNvSpPr txBox="1"/>
          <p:nvPr/>
        </p:nvSpPr>
        <p:spPr>
          <a:xfrm>
            <a:off x="129474" y="211341"/>
            <a:ext cx="2893125" cy="615553"/>
          </a:xfrm>
          <a:prstGeom prst="rect">
            <a:avLst/>
          </a:prstGeom>
          <a:noFill/>
        </p:spPr>
        <p:txBody>
          <a:bodyPr wrap="square" lIns="0" tIns="0" rIns="0" bIns="0" rtlCol="0">
            <a:spAutoFit/>
          </a:bodyPr>
          <a:lstStyle/>
          <a:p>
            <a:r>
              <a:rPr lang="en-US" sz="4000" b="1" dirty="0">
                <a:solidFill>
                  <a:srgbClr val="FFFFFF"/>
                </a:solidFill>
                <a:latin typeface="KPMG Extralight" panose="020B0303030202040204" pitchFamily="34" charset="0"/>
                <a:cs typeface="Arial" pitchFamily="34" charset="0"/>
              </a:rPr>
              <a:t>Co creation</a:t>
            </a:r>
            <a:endParaRPr lang="en-GB" sz="4000" b="1" dirty="0">
              <a:solidFill>
                <a:srgbClr val="FFFFFF"/>
              </a:solidFill>
              <a:latin typeface="KPMG Extralight" panose="020B0303030202040204" pitchFamily="34" charset="0"/>
              <a:cs typeface="Arial" pitchFamily="34" charset="0"/>
            </a:endParaRPr>
          </a:p>
        </p:txBody>
      </p:sp>
      <p:graphicFrame>
        <p:nvGraphicFramePr>
          <p:cNvPr id="75" name="Group 211"/>
          <p:cNvGraphicFramePr>
            <a:graphicFrameLocks noGrp="1"/>
          </p:cNvGraphicFramePr>
          <p:nvPr>
            <p:extLst>
              <p:ext uri="{D42A27DB-BD31-4B8C-83A1-F6EECF244321}">
                <p14:modId xmlns:p14="http://schemas.microsoft.com/office/powerpoint/2010/main" val="3214746433"/>
              </p:ext>
            </p:extLst>
          </p:nvPr>
        </p:nvGraphicFramePr>
        <p:xfrm>
          <a:off x="153268" y="1164437"/>
          <a:ext cx="11844624" cy="4755622"/>
        </p:xfrm>
        <a:graphic>
          <a:graphicData uri="http://schemas.openxmlformats.org/drawingml/2006/table">
            <a:tbl>
              <a:tblPr firstRow="1" firstCol="1" bandRow="1">
                <a:tableStyleId>{775DCB02-9BB8-47FD-8907-85C794F793BA}</a:tableStyleId>
              </a:tblPr>
              <a:tblGrid>
                <a:gridCol w="1385685"/>
                <a:gridCol w="160964"/>
                <a:gridCol w="2059595"/>
                <a:gridCol w="2059595"/>
                <a:gridCol w="2059595"/>
                <a:gridCol w="2059595"/>
                <a:gridCol w="2059595"/>
              </a:tblGrid>
              <a:tr h="419842">
                <a:tc>
                  <a:txBody>
                    <a:bodyPr/>
                    <a:lstStyle/>
                    <a:p>
                      <a:pPr marL="0" marR="0" lvl="0" indent="0" algn="ctr" defTabSz="914400" rtl="0" eaLnBrk="1" fontAlgn="base" latinLnBrk="0" hangingPunct="1">
                        <a:lnSpc>
                          <a:spcPct val="100000"/>
                        </a:lnSpc>
                        <a:spcBef>
                          <a:spcPct val="25000"/>
                        </a:spcBef>
                        <a:spcAft>
                          <a:spcPct val="0"/>
                        </a:spcAft>
                        <a:buClr>
                          <a:srgbClr val="415299"/>
                        </a:buClr>
                        <a:buSzPct val="125000"/>
                        <a:buFontTx/>
                        <a:buNone/>
                        <a:tabLst/>
                      </a:pPr>
                      <a:r>
                        <a:rPr kumimoji="0" lang="en-GB" sz="1100" u="none" strike="noStrike" cap="none" normalizeH="0" baseline="0" noProof="0" dirty="0" smtClean="0">
                          <a:ln>
                            <a:noFill/>
                          </a:ln>
                          <a:solidFill>
                            <a:schemeClr val="bg1"/>
                          </a:solidFill>
                          <a:effectLst/>
                        </a:rPr>
                        <a:t>Maturity Indicators</a:t>
                      </a:r>
                      <a:endParaRPr kumimoji="0" lang="en-GB" sz="1100" b="0" i="0" u="none" strike="noStrike" cap="none" normalizeH="0" baseline="0" noProof="0" dirty="0" smtClean="0">
                        <a:ln>
                          <a:noFill/>
                        </a:ln>
                        <a:solidFill>
                          <a:schemeClr val="bg1"/>
                        </a:solidFill>
                        <a:effectLst/>
                        <a:latin typeface="+mj-lt"/>
                        <a:cs typeface="Arial" charset="0"/>
                      </a:endParaRPr>
                    </a:p>
                  </a:txBody>
                  <a:tcPr marL="45720" marR="45720" horzOverflow="overflow">
                    <a:lnL w="6350" cap="rnd" cmpd="sng" algn="ctr">
                      <a:noFill/>
                      <a:prstDash val="solid"/>
                    </a:lnL>
                    <a:lnR w="6350" cap="flat" cmpd="sng" algn="ctr">
                      <a:noFill/>
                      <a:prstDash val="solid"/>
                      <a:round/>
                      <a:headEnd type="none" w="med" len="med"/>
                      <a:tailEnd type="none" w="med" len="med"/>
                    </a:lnR>
                    <a:lnT w="6350" cap="rnd" cmpd="sng" algn="ctr">
                      <a:noFill/>
                      <a:prstDash val="solid"/>
                    </a:lnT>
                    <a:lnB w="12700" cap="rnd" cmpd="sng" algn="ctr">
                      <a:noFill/>
                      <a:prstDash val="solid"/>
                    </a:lnB>
                    <a:lnTlToBr w="12700" cmpd="sng">
                      <a:noFill/>
                      <a:prstDash val="solid"/>
                    </a:lnTlToBr>
                    <a:lnBlToTr w="12700" cmpd="sng">
                      <a:noFill/>
                      <a:prstDash val="solid"/>
                    </a:lnBlToTr>
                    <a:solidFill>
                      <a:srgbClr val="005EB8"/>
                    </a:solidFill>
                  </a:tcPr>
                </a:tc>
                <a:tc>
                  <a:txBody>
                    <a:bodyPr/>
                    <a:lstStyle/>
                    <a:p>
                      <a:pPr marL="0" marR="0" lvl="0" indent="0" algn="ctr" defTabSz="914400" rtl="0" eaLnBrk="1" fontAlgn="base" latinLnBrk="0" hangingPunct="1">
                        <a:lnSpc>
                          <a:spcPct val="100000"/>
                        </a:lnSpc>
                        <a:spcBef>
                          <a:spcPct val="25000"/>
                        </a:spcBef>
                        <a:spcAft>
                          <a:spcPct val="0"/>
                        </a:spcAft>
                        <a:buClr>
                          <a:srgbClr val="415299"/>
                        </a:buClr>
                        <a:buSzPct val="125000"/>
                        <a:buFontTx/>
                        <a:buNone/>
                        <a:tabLst/>
                      </a:pPr>
                      <a:endParaRPr kumimoji="0" lang="en-GB" sz="1100" b="1" i="0" u="none" strike="noStrike" cap="none" normalizeH="0" baseline="0" noProof="0" dirty="0" smtClean="0">
                        <a:ln>
                          <a:noFill/>
                        </a:ln>
                        <a:solidFill>
                          <a:schemeClr val="tx1"/>
                        </a:solidFill>
                        <a:effectLst/>
                        <a:latin typeface="+mj-lt"/>
                        <a:cs typeface="Arial" charset="0"/>
                      </a:endParaRPr>
                    </a:p>
                  </a:txBody>
                  <a:tcPr marL="45720" marR="45720" horzOverflow="overflow">
                    <a:lnL w="6350" cap="flat" cmpd="sng" algn="ctr">
                      <a:noFill/>
                      <a:prstDash val="solid"/>
                      <a:round/>
                      <a:headEnd type="none" w="med" len="med"/>
                      <a:tailEnd type="none" w="med" len="med"/>
                    </a:lnL>
                    <a:lnR w="6350" cap="flat" cmpd="sng" algn="ctr">
                      <a:solidFill>
                        <a:srgbClr val="00338D"/>
                      </a:solidFill>
                      <a:prstDash val="solid"/>
                      <a:round/>
                      <a:headEnd type="none" w="med" len="med"/>
                      <a:tailEnd type="none" w="med" len="med"/>
                    </a:lnR>
                    <a:lnT w="6350" cap="rnd" cmpd="sng" algn="ctr">
                      <a:noFill/>
                      <a:prstDash val="solid"/>
                    </a:lnT>
                    <a:lnB w="12700" cap="rnd" cmpd="sng" algn="ctr">
                      <a:noFill/>
                      <a:prstDash val="solid"/>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0000"/>
                        </a:lnSpc>
                        <a:spcBef>
                          <a:spcPct val="25000"/>
                        </a:spcBef>
                        <a:spcAft>
                          <a:spcPct val="0"/>
                        </a:spcAft>
                        <a:buClr>
                          <a:srgbClr val="415299"/>
                        </a:buClr>
                        <a:buSzPct val="125000"/>
                        <a:buFontTx/>
                        <a:buNone/>
                        <a:tabLst/>
                      </a:pPr>
                      <a:r>
                        <a:rPr kumimoji="0" lang="en-GB" sz="1100" b="1" i="0" u="none" strike="noStrike" cap="none" normalizeH="0" baseline="0" noProof="0" dirty="0" smtClean="0">
                          <a:ln>
                            <a:noFill/>
                          </a:ln>
                          <a:solidFill>
                            <a:schemeClr val="bg1"/>
                          </a:solidFill>
                          <a:effectLst/>
                          <a:latin typeface="+mj-lt"/>
                          <a:cs typeface="Arial" charset="0"/>
                        </a:rPr>
                        <a:t>Lagging</a:t>
                      </a:r>
                    </a:p>
                  </a:txBody>
                  <a:tcPr marL="45720" marR="45720" horzOverflow="overflow">
                    <a:lnL w="6350" cap="flat" cmpd="sng" algn="ctr">
                      <a:solidFill>
                        <a:srgbClr val="00338D"/>
                      </a:solidFill>
                      <a:prstDash val="solid"/>
                      <a:round/>
                      <a:headEnd type="none" w="med" len="med"/>
                      <a:tailEnd type="none" w="med" len="med"/>
                    </a:lnL>
                    <a:solidFill>
                      <a:srgbClr val="2D5491"/>
                    </a:solidFill>
                  </a:tcPr>
                </a:tc>
                <a:tc>
                  <a:txBody>
                    <a:bodyPr/>
                    <a:lstStyle/>
                    <a:p>
                      <a:pPr marL="0" marR="0" lvl="0" indent="0" algn="ctr" defTabSz="914400" rtl="0" eaLnBrk="1" fontAlgn="base" latinLnBrk="0" hangingPunct="1">
                        <a:lnSpc>
                          <a:spcPct val="100000"/>
                        </a:lnSpc>
                        <a:spcBef>
                          <a:spcPct val="25000"/>
                        </a:spcBef>
                        <a:spcAft>
                          <a:spcPct val="0"/>
                        </a:spcAft>
                        <a:buClr>
                          <a:srgbClr val="415299"/>
                        </a:buClr>
                        <a:buSzPct val="125000"/>
                        <a:buFontTx/>
                        <a:buNone/>
                        <a:tabLst/>
                      </a:pPr>
                      <a:r>
                        <a:rPr kumimoji="0" lang="en-GB" sz="1100" b="1" i="0" u="none" strike="noStrike" cap="none" normalizeH="0" baseline="0" noProof="0" dirty="0" smtClean="0">
                          <a:ln>
                            <a:noFill/>
                          </a:ln>
                          <a:solidFill>
                            <a:schemeClr val="bg1"/>
                          </a:solidFill>
                          <a:effectLst/>
                          <a:latin typeface="+mj-lt"/>
                          <a:cs typeface="Arial" charset="0"/>
                        </a:rPr>
                        <a:t>Basic</a:t>
                      </a:r>
                    </a:p>
                  </a:txBody>
                  <a:tcPr marL="45720" marR="45720" horzOverflow="overflow">
                    <a:solidFill>
                      <a:srgbClr val="2D5491"/>
                    </a:solidFill>
                  </a:tcPr>
                </a:tc>
                <a:tc>
                  <a:txBody>
                    <a:bodyPr/>
                    <a:lstStyle/>
                    <a:p>
                      <a:pPr marL="0" marR="0" lvl="0" indent="0" algn="ctr" defTabSz="914400" rtl="0" eaLnBrk="1" fontAlgn="base" latinLnBrk="0" hangingPunct="1">
                        <a:lnSpc>
                          <a:spcPct val="100000"/>
                        </a:lnSpc>
                        <a:spcBef>
                          <a:spcPct val="25000"/>
                        </a:spcBef>
                        <a:spcAft>
                          <a:spcPct val="0"/>
                        </a:spcAft>
                        <a:buClr>
                          <a:srgbClr val="415299"/>
                        </a:buClr>
                        <a:buSzPct val="125000"/>
                        <a:buFontTx/>
                        <a:buNone/>
                        <a:tabLst/>
                      </a:pPr>
                      <a:r>
                        <a:rPr kumimoji="0" lang="en-GB" sz="1100" b="1" i="0" u="none" strike="noStrike" cap="none" normalizeH="0" baseline="0" noProof="0" dirty="0" smtClean="0">
                          <a:ln>
                            <a:noFill/>
                          </a:ln>
                          <a:solidFill>
                            <a:schemeClr val="bg1"/>
                          </a:solidFill>
                          <a:effectLst/>
                          <a:latin typeface="+mj-lt"/>
                          <a:cs typeface="Arial" charset="0"/>
                        </a:rPr>
                        <a:t>Progressed</a:t>
                      </a:r>
                    </a:p>
                  </a:txBody>
                  <a:tcPr marL="45720" marR="45720" horzOverflow="overflow">
                    <a:solidFill>
                      <a:srgbClr val="2D5491"/>
                    </a:solidFill>
                  </a:tcPr>
                </a:tc>
                <a:tc>
                  <a:txBody>
                    <a:bodyPr/>
                    <a:lstStyle/>
                    <a:p>
                      <a:pPr marL="0" marR="0" lvl="0" indent="0" algn="ctr" defTabSz="914400" rtl="0" eaLnBrk="1" fontAlgn="base" latinLnBrk="0" hangingPunct="1">
                        <a:lnSpc>
                          <a:spcPct val="100000"/>
                        </a:lnSpc>
                        <a:spcBef>
                          <a:spcPct val="25000"/>
                        </a:spcBef>
                        <a:spcAft>
                          <a:spcPct val="0"/>
                        </a:spcAft>
                        <a:buClr>
                          <a:srgbClr val="415299"/>
                        </a:buClr>
                        <a:buSzPct val="125000"/>
                        <a:buFontTx/>
                        <a:buNone/>
                        <a:tabLst/>
                      </a:pPr>
                      <a:r>
                        <a:rPr kumimoji="0" lang="en-GB" sz="1100" b="1" i="0" u="none" strike="noStrike" cap="none" normalizeH="0" baseline="0" noProof="0" dirty="0" smtClean="0">
                          <a:ln>
                            <a:noFill/>
                          </a:ln>
                          <a:solidFill>
                            <a:schemeClr val="bg1"/>
                          </a:solidFill>
                          <a:effectLst/>
                          <a:latin typeface="+mj-lt"/>
                          <a:cs typeface="Arial" charset="0"/>
                        </a:rPr>
                        <a:t>Leading</a:t>
                      </a:r>
                    </a:p>
                  </a:txBody>
                  <a:tcPr marL="45720" marR="45720" horzOverflow="overflow">
                    <a:solidFill>
                      <a:srgbClr val="2D5491"/>
                    </a:solidFill>
                  </a:tcPr>
                </a:tc>
                <a:tc>
                  <a:txBody>
                    <a:bodyPr/>
                    <a:lstStyle/>
                    <a:p>
                      <a:pPr marL="0" marR="0" lvl="0" indent="0" algn="ctr" defTabSz="914400" rtl="0" eaLnBrk="1" fontAlgn="base" latinLnBrk="0" hangingPunct="1">
                        <a:lnSpc>
                          <a:spcPct val="100000"/>
                        </a:lnSpc>
                        <a:spcBef>
                          <a:spcPct val="25000"/>
                        </a:spcBef>
                        <a:spcAft>
                          <a:spcPct val="0"/>
                        </a:spcAft>
                        <a:buClr>
                          <a:srgbClr val="415299"/>
                        </a:buClr>
                        <a:buSzPct val="125000"/>
                        <a:buFontTx/>
                        <a:buNone/>
                        <a:tabLst/>
                      </a:pPr>
                      <a:r>
                        <a:rPr kumimoji="0" lang="en-GB" sz="1100" b="1" i="0" u="none" strike="noStrike" cap="none" normalizeH="0" baseline="0" noProof="0" dirty="0" smtClean="0">
                          <a:ln>
                            <a:noFill/>
                          </a:ln>
                          <a:solidFill>
                            <a:schemeClr val="bg1"/>
                          </a:solidFill>
                          <a:effectLst/>
                          <a:latin typeface="+mj-lt"/>
                          <a:cs typeface="Arial" charset="0"/>
                        </a:rPr>
                        <a:t>Innovating</a:t>
                      </a:r>
                    </a:p>
                  </a:txBody>
                  <a:tcPr marL="45720" marR="45720" horzOverflow="overflow">
                    <a:solidFill>
                      <a:srgbClr val="2D5491"/>
                    </a:solidFill>
                  </a:tcPr>
                </a:tc>
              </a:tr>
              <a:tr h="2648999">
                <a:tc>
                  <a:txBody>
                    <a:bodyPr/>
                    <a:lstStyle/>
                    <a:p>
                      <a:pPr algn="ctr"/>
                      <a:r>
                        <a:rPr lang="en-GB" sz="1200" b="1" dirty="0" smtClean="0">
                          <a:solidFill>
                            <a:schemeClr val="bg1"/>
                          </a:solidFill>
                        </a:rPr>
                        <a:t>Clarity and consistency of vision &amp; strategy</a:t>
                      </a:r>
                    </a:p>
                    <a:p>
                      <a:pPr algn="ctr"/>
                      <a:r>
                        <a:rPr lang="en-US" sz="1200" kern="1200" dirty="0" smtClean="0">
                          <a:solidFill>
                            <a:schemeClr val="bg1"/>
                          </a:solidFill>
                        </a:rPr>
                        <a:t>(cont’d)</a:t>
                      </a:r>
                    </a:p>
                  </a:txBody>
                  <a:tcPr marL="45720" marR="45720" anchor="ctr" horzOverflow="overflow">
                    <a:lnR w="12700" cap="rnd" cmpd="sng" algn="ctr">
                      <a:noFill/>
                      <a:prstDash val="solid"/>
                    </a:lnR>
                    <a:lnT w="12700" cap="rnd" cmpd="sng" algn="ctr">
                      <a:noFill/>
                      <a:prstDash val="solid"/>
                    </a:lnT>
                    <a:solidFill>
                      <a:srgbClr val="2D5491"/>
                    </a:solidFill>
                  </a:tcPr>
                </a:tc>
                <a:tc>
                  <a:txBody>
                    <a:bodyPr/>
                    <a:lstStyle/>
                    <a:p>
                      <a:pPr algn="ctr"/>
                      <a:endParaRPr lang="en-US" sz="1100" b="1" kern="1200" dirty="0">
                        <a:solidFill>
                          <a:schemeClr val="bg1"/>
                        </a:solidFill>
                        <a:latin typeface="+mn-lt"/>
                        <a:ea typeface="+mn-ea"/>
                        <a:cs typeface="+mn-cs"/>
                      </a:endParaRPr>
                    </a:p>
                  </a:txBody>
                  <a:tcPr marL="45720" marR="45720" anchor="ctr" horzOverflow="overflow">
                    <a:lnL w="12700" cap="rnd" cmpd="sng" algn="ctr">
                      <a:noFill/>
                      <a:prstDash val="solid"/>
                    </a:lnL>
                    <a:lnR w="6350" cap="flat" cmpd="sng" algn="ctr">
                      <a:solidFill>
                        <a:srgbClr val="00338D"/>
                      </a:solidFill>
                      <a:prstDash val="solid"/>
                      <a:round/>
                      <a:headEnd type="none" w="med" len="med"/>
                      <a:tailEnd type="none" w="med" len="med"/>
                    </a:lnR>
                    <a:lnT w="12700" cap="rnd" cmpd="sng" algn="ctr">
                      <a:noFill/>
                      <a:prstDash val="solid"/>
                    </a:lnT>
                    <a:lnB w="6350" cap="rnd" cmpd="sng" algn="ctr">
                      <a:noFill/>
                      <a:prstDash val="solid"/>
                    </a:lnB>
                    <a:lnTlToBr w="12700" cmpd="sng">
                      <a:noFill/>
                      <a:prstDash val="solid"/>
                    </a:lnTlToBr>
                    <a:lnBlToTr w="12700" cmpd="sng">
                      <a:noFill/>
                      <a:prstDash val="solid"/>
                    </a:lnBlToTr>
                    <a:noFill/>
                  </a:tcPr>
                </a:tc>
                <a:tc>
                  <a:txBody>
                    <a:bodyPr/>
                    <a:lstStyle/>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r>
                        <a:rPr lang="en-US" sz="1200" kern="1200" dirty="0" smtClean="0">
                          <a:solidFill>
                            <a:srgbClr val="00338D"/>
                          </a:solidFill>
                          <a:latin typeface="+mn-lt"/>
                          <a:ea typeface="+mn-ea"/>
                          <a:cs typeface="+mn-cs"/>
                        </a:rPr>
                        <a:t>There is no set of documented digital ambitions or initiatives.</a:t>
                      </a:r>
                    </a:p>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r>
                        <a:rPr lang="en-US" sz="1200" kern="1200" dirty="0" smtClean="0">
                          <a:solidFill>
                            <a:srgbClr val="00338D"/>
                          </a:solidFill>
                          <a:latin typeface="+mn-lt"/>
                          <a:ea typeface="+mn-ea"/>
                          <a:cs typeface="+mn-cs"/>
                        </a:rPr>
                        <a:t>Future business strategies do not take into consideration the importance of digital in attaining business growth.</a:t>
                      </a:r>
                    </a:p>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r>
                        <a:rPr lang="en-US" sz="1200" kern="1200" dirty="0" smtClean="0">
                          <a:solidFill>
                            <a:srgbClr val="00338D"/>
                          </a:solidFill>
                          <a:latin typeface="+mn-lt"/>
                          <a:ea typeface="+mn-ea"/>
                          <a:cs typeface="+mn-cs"/>
                        </a:rPr>
                        <a:t>Roles and responsibilities are not clear in terms of where digital sits and who is accountable.</a:t>
                      </a:r>
                    </a:p>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r>
                        <a:rPr lang="en-US" sz="1200" kern="1200" dirty="0" smtClean="0">
                          <a:solidFill>
                            <a:srgbClr val="00338D"/>
                          </a:solidFill>
                          <a:latin typeface="+mn-lt"/>
                          <a:ea typeface="+mn-ea"/>
                          <a:cs typeface="+mn-cs"/>
                        </a:rPr>
                        <a:t>There is a general</a:t>
                      </a:r>
                      <a:r>
                        <a:rPr lang="en-US" sz="1200" kern="1200" baseline="0" dirty="0" smtClean="0">
                          <a:solidFill>
                            <a:srgbClr val="00338D"/>
                          </a:solidFill>
                          <a:latin typeface="+mn-lt"/>
                          <a:ea typeface="+mn-ea"/>
                          <a:cs typeface="+mn-cs"/>
                        </a:rPr>
                        <a:t> tendency to a </a:t>
                      </a:r>
                      <a:r>
                        <a:rPr lang="en-US" sz="1200" kern="1200" dirty="0" smtClean="0">
                          <a:solidFill>
                            <a:srgbClr val="00338D"/>
                          </a:solidFill>
                          <a:latin typeface="+mn-lt"/>
                          <a:ea typeface="+mn-ea"/>
                          <a:cs typeface="+mn-cs"/>
                        </a:rPr>
                        <a:t>culture of aversion to digital initiatives with no plan to change in the near term.</a:t>
                      </a:r>
                    </a:p>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endParaRPr lang="en-US" sz="1200" kern="1200" dirty="0" smtClean="0">
                        <a:solidFill>
                          <a:srgbClr val="00338D"/>
                        </a:solidFill>
                        <a:latin typeface="+mn-lt"/>
                        <a:ea typeface="+mn-ea"/>
                        <a:cs typeface="+mn-cs"/>
                      </a:endParaRPr>
                    </a:p>
                  </a:txBody>
                  <a:tcPr marL="45720" marR="45720" horzOverflow="overflow">
                    <a:lnL w="6350" cap="flat" cmpd="sng" algn="ctr">
                      <a:solidFill>
                        <a:srgbClr val="00338D"/>
                      </a:solidFill>
                      <a:prstDash val="solid"/>
                      <a:round/>
                      <a:headEnd type="none" w="med" len="med"/>
                      <a:tailEnd type="none" w="med" len="med"/>
                    </a:lnL>
                    <a:lnB w="6350" cap="flat" cmpd="sng" algn="ctr">
                      <a:solidFill>
                        <a:srgbClr val="00338D"/>
                      </a:solidFill>
                      <a:prstDash val="solid"/>
                      <a:round/>
                      <a:headEnd type="none" w="med" len="med"/>
                      <a:tailEnd type="none" w="med" len="med"/>
                    </a:lnB>
                    <a:noFill/>
                  </a:tcPr>
                </a:tc>
                <a:tc>
                  <a:txBody>
                    <a:bodyPr/>
                    <a:lstStyle/>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r>
                        <a:rPr lang="en-US" sz="1200" kern="1200" noProof="0" dirty="0" smtClean="0">
                          <a:solidFill>
                            <a:srgbClr val="00338D"/>
                          </a:solidFill>
                          <a:latin typeface="+mn-lt"/>
                          <a:ea typeface="+mn-ea"/>
                          <a:cs typeface="+mn-cs"/>
                        </a:rPr>
                        <a:t>Digital ambition setting is not dispersed across the organisation, but rather done in silos within an individual function.</a:t>
                      </a:r>
                    </a:p>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r>
                        <a:rPr lang="en-US" sz="1200" kern="1200" noProof="0" dirty="0" smtClean="0">
                          <a:solidFill>
                            <a:srgbClr val="00338D"/>
                          </a:solidFill>
                          <a:latin typeface="+mn-lt"/>
                          <a:ea typeface="+mn-ea"/>
                          <a:cs typeface="+mn-cs"/>
                        </a:rPr>
                        <a:t>There is a set of documented digital aspirations that is vague and rarely considered.</a:t>
                      </a:r>
                    </a:p>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r>
                        <a:rPr lang="en-US" sz="1200" kern="1200" noProof="0" dirty="0" smtClean="0">
                          <a:solidFill>
                            <a:srgbClr val="00338D"/>
                          </a:solidFill>
                          <a:latin typeface="+mn-lt"/>
                          <a:ea typeface="+mn-ea"/>
                          <a:cs typeface="+mn-cs"/>
                        </a:rPr>
                        <a:t>Digital aspirations are not linked to the firm's wider corporate strategy.</a:t>
                      </a:r>
                    </a:p>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r>
                        <a:rPr lang="en-US" sz="1200" kern="1200" noProof="0" dirty="0" smtClean="0">
                          <a:solidFill>
                            <a:srgbClr val="00338D"/>
                          </a:solidFill>
                          <a:latin typeface="+mn-lt"/>
                          <a:ea typeface="+mn-ea"/>
                          <a:cs typeface="+mn-cs"/>
                        </a:rPr>
                        <a:t>There is skepticism towards adopting digital technologies with differing views on optimising digital technologies.</a:t>
                      </a:r>
                    </a:p>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endParaRPr lang="en-US" sz="1200" kern="1200" noProof="0" dirty="0" smtClean="0">
                        <a:solidFill>
                          <a:srgbClr val="00338D"/>
                        </a:solidFill>
                        <a:latin typeface="+mn-lt"/>
                        <a:ea typeface="+mn-ea"/>
                        <a:cs typeface="+mn-cs"/>
                      </a:endParaRPr>
                    </a:p>
                  </a:txBody>
                  <a:tcPr marL="45720" marR="45720" horzOverflow="overflow">
                    <a:lnB w="6350" cap="flat" cmpd="sng" algn="ctr">
                      <a:solidFill>
                        <a:srgbClr val="00338D"/>
                      </a:solidFill>
                      <a:prstDash val="solid"/>
                      <a:round/>
                      <a:headEnd type="none" w="med" len="med"/>
                      <a:tailEnd type="none" w="med" len="med"/>
                    </a:lnB>
                    <a:noFill/>
                  </a:tcPr>
                </a:tc>
                <a:tc>
                  <a:txBody>
                    <a:bodyPr/>
                    <a:lstStyle/>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r>
                        <a:rPr lang="en-US" sz="1200" kern="1200" dirty="0" smtClean="0">
                          <a:solidFill>
                            <a:srgbClr val="00338D"/>
                          </a:solidFill>
                          <a:latin typeface="+mn-lt"/>
                          <a:ea typeface="+mn-ea"/>
                          <a:cs typeface="+mn-cs"/>
                        </a:rPr>
                        <a:t>There is a set of documented digital aspirations that is not fully known to both leadership and employees.</a:t>
                      </a:r>
                    </a:p>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r>
                        <a:rPr lang="en-US" sz="1200" kern="1200" dirty="0" smtClean="0">
                          <a:solidFill>
                            <a:srgbClr val="00338D"/>
                          </a:solidFill>
                          <a:latin typeface="+mn-lt"/>
                          <a:ea typeface="+mn-ea"/>
                          <a:cs typeface="+mn-cs"/>
                        </a:rPr>
                        <a:t>Digital ambitions are not updated and may sometimes be outdated.</a:t>
                      </a:r>
                    </a:p>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r>
                        <a:rPr lang="en-US" sz="1200" kern="1200" dirty="0" smtClean="0">
                          <a:solidFill>
                            <a:srgbClr val="00338D"/>
                          </a:solidFill>
                          <a:latin typeface="+mn-lt"/>
                          <a:ea typeface="+mn-ea"/>
                          <a:cs typeface="+mn-cs"/>
                        </a:rPr>
                        <a:t>Digital ambition setting is recognised and structured in a manner that can only deliver change of a tactical nature.</a:t>
                      </a:r>
                    </a:p>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r>
                        <a:rPr lang="en-US" sz="1200" kern="1200" dirty="0" smtClean="0">
                          <a:solidFill>
                            <a:srgbClr val="00338D"/>
                          </a:solidFill>
                          <a:latin typeface="+mn-lt"/>
                          <a:ea typeface="+mn-ea"/>
                          <a:cs typeface="+mn-cs"/>
                        </a:rPr>
                        <a:t>Functions operate in silos but collaborate as virtual teams for specific projects.</a:t>
                      </a:r>
                    </a:p>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r>
                        <a:rPr lang="en-US" sz="1200" kern="1200" dirty="0" smtClean="0">
                          <a:solidFill>
                            <a:srgbClr val="00338D"/>
                          </a:solidFill>
                          <a:latin typeface="+mn-lt"/>
                          <a:ea typeface="+mn-ea"/>
                          <a:cs typeface="+mn-cs"/>
                        </a:rPr>
                        <a:t>Employees have access to digital technologies and there is a high level strategy for increasing digital adoption.</a:t>
                      </a:r>
                    </a:p>
                  </a:txBody>
                  <a:tcPr marL="45720" marR="45720" horzOverflow="overflow">
                    <a:lnB w="6350" cap="flat" cmpd="sng" algn="ctr">
                      <a:solidFill>
                        <a:srgbClr val="00338D"/>
                      </a:solidFill>
                      <a:prstDash val="solid"/>
                      <a:round/>
                      <a:headEnd type="none" w="med" len="med"/>
                      <a:tailEnd type="none" w="med" len="med"/>
                    </a:lnB>
                    <a:noFill/>
                  </a:tcPr>
                </a:tc>
                <a:tc>
                  <a:txBody>
                    <a:bodyPr/>
                    <a:lstStyle/>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r>
                        <a:rPr lang="en-US" sz="1200" kern="1200" noProof="0" dirty="0" smtClean="0">
                          <a:solidFill>
                            <a:srgbClr val="00338D"/>
                          </a:solidFill>
                          <a:latin typeface="+mn-lt"/>
                          <a:ea typeface="+mn-ea"/>
                          <a:cs typeface="+mn-cs"/>
                        </a:rPr>
                        <a:t>There is a set of documented digital aspirations that is well understood by leadership but not fully known to employees below the executive level.</a:t>
                      </a:r>
                    </a:p>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r>
                        <a:rPr lang="en-US" sz="1200" kern="1200" noProof="0" dirty="0" smtClean="0">
                          <a:solidFill>
                            <a:srgbClr val="00338D"/>
                          </a:solidFill>
                          <a:latin typeface="+mn-lt"/>
                          <a:ea typeface="+mn-ea"/>
                          <a:cs typeface="+mn-cs"/>
                        </a:rPr>
                        <a:t>Digital ambition setting is recognised and structured in a manner that can deliver change of a tactical and strategic nature.</a:t>
                      </a:r>
                    </a:p>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r>
                        <a:rPr lang="en-US" sz="1200" kern="1200" noProof="0" dirty="0" smtClean="0">
                          <a:solidFill>
                            <a:srgbClr val="00338D"/>
                          </a:solidFill>
                          <a:latin typeface="+mn-lt"/>
                          <a:ea typeface="+mn-ea"/>
                          <a:cs typeface="+mn-cs"/>
                        </a:rPr>
                        <a:t>The organisation is digitally competent but has a culture of caution in adopting new technologies.</a:t>
                      </a:r>
                    </a:p>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endParaRPr lang="en-US" sz="1200" kern="1200" noProof="0" dirty="0" smtClean="0">
                        <a:solidFill>
                          <a:srgbClr val="00338D"/>
                        </a:solidFill>
                        <a:latin typeface="+mn-lt"/>
                        <a:ea typeface="+mn-ea"/>
                        <a:cs typeface="+mn-cs"/>
                      </a:endParaRPr>
                    </a:p>
                  </a:txBody>
                  <a:tcPr marL="45720" marR="45720" horzOverflow="overflow">
                    <a:lnB w="6350" cap="flat" cmpd="sng" algn="ctr">
                      <a:solidFill>
                        <a:srgbClr val="00338D"/>
                      </a:solidFill>
                      <a:prstDash val="solid"/>
                      <a:round/>
                      <a:headEnd type="none" w="med" len="med"/>
                      <a:tailEnd type="none" w="med" len="med"/>
                    </a:lnB>
                    <a:noFill/>
                  </a:tcPr>
                </a:tc>
                <a:tc>
                  <a:txBody>
                    <a:bodyPr/>
                    <a:lstStyle/>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r>
                        <a:rPr lang="en-US" sz="1200" kern="1200" noProof="0" dirty="0" smtClean="0">
                          <a:solidFill>
                            <a:srgbClr val="00338D"/>
                          </a:solidFill>
                          <a:latin typeface="+mn-lt"/>
                          <a:ea typeface="+mn-ea"/>
                          <a:cs typeface="+mn-cs"/>
                        </a:rPr>
                        <a:t>There is a set of documented digital aspirations that is updated regularly and fully aligned with the wider corporate strategy.</a:t>
                      </a:r>
                    </a:p>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r>
                        <a:rPr lang="en-US" sz="1200" kern="1200" noProof="0" dirty="0" smtClean="0">
                          <a:solidFill>
                            <a:srgbClr val="00338D"/>
                          </a:solidFill>
                          <a:latin typeface="+mn-lt"/>
                          <a:ea typeface="+mn-ea"/>
                          <a:cs typeface="+mn-cs"/>
                        </a:rPr>
                        <a:t>Digital ambition setting is well dispersed across the organisation and the organisation shares a collaborative vision for digital success.</a:t>
                      </a:r>
                    </a:p>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r>
                        <a:rPr lang="en-US" sz="1200" kern="1200" noProof="0" dirty="0" smtClean="0">
                          <a:solidFill>
                            <a:srgbClr val="00338D"/>
                          </a:solidFill>
                          <a:latin typeface="+mn-lt"/>
                          <a:ea typeface="+mn-ea"/>
                          <a:cs typeface="+mn-cs"/>
                        </a:rPr>
                        <a:t>Leadership and employees are empowered to fully embrace digital initiatives and are advocates of innovation.</a:t>
                      </a:r>
                    </a:p>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r>
                        <a:rPr lang="en-US" sz="1200" kern="1200" noProof="0" dirty="0" smtClean="0">
                          <a:solidFill>
                            <a:srgbClr val="00338D"/>
                          </a:solidFill>
                          <a:latin typeface="+mn-lt"/>
                          <a:ea typeface="+mn-ea"/>
                          <a:cs typeface="+mn-cs"/>
                        </a:rPr>
                        <a:t>The organisation is digitally competent</a:t>
                      </a:r>
                      <a:r>
                        <a:rPr lang="en-US" sz="1200" kern="1200" baseline="0" noProof="0" dirty="0" smtClean="0">
                          <a:solidFill>
                            <a:srgbClr val="00338D"/>
                          </a:solidFill>
                          <a:latin typeface="+mn-lt"/>
                          <a:ea typeface="+mn-ea"/>
                          <a:cs typeface="+mn-cs"/>
                        </a:rPr>
                        <a:t> </a:t>
                      </a:r>
                      <a:r>
                        <a:rPr lang="en-US" sz="1200" kern="1200" noProof="0" dirty="0" smtClean="0">
                          <a:solidFill>
                            <a:srgbClr val="00338D"/>
                          </a:solidFill>
                          <a:latin typeface="+mn-lt"/>
                          <a:ea typeface="+mn-ea"/>
                          <a:cs typeface="+mn-cs"/>
                        </a:rPr>
                        <a:t>and  use of digital is central to how the business operates.</a:t>
                      </a:r>
                    </a:p>
                  </a:txBody>
                  <a:tcPr marL="45720" marR="45720" horzOverflow="overflow">
                    <a:lnB w="6350" cap="flat" cmpd="sng" algn="ctr">
                      <a:solidFill>
                        <a:srgbClr val="00338D"/>
                      </a:solidFill>
                      <a:prstDash val="solid"/>
                      <a:round/>
                      <a:headEnd type="none" w="med" len="med"/>
                      <a:tailEnd type="none" w="med" len="med"/>
                    </a:lnB>
                    <a:noFill/>
                  </a:tcPr>
                </a:tc>
              </a:tr>
            </a:tbl>
          </a:graphicData>
        </a:graphic>
      </p:graphicFrame>
      <p:sp>
        <p:nvSpPr>
          <p:cNvPr id="30" name="TextBox 29"/>
          <p:cNvSpPr txBox="1"/>
          <p:nvPr/>
        </p:nvSpPr>
        <p:spPr>
          <a:xfrm>
            <a:off x="119949" y="5943346"/>
            <a:ext cx="3909321" cy="168024"/>
          </a:xfrm>
          <a:prstGeom prst="rect">
            <a:avLst/>
          </a:prstGeom>
          <a:noFill/>
        </p:spPr>
        <p:txBody>
          <a:bodyPr wrap="none" lIns="21772" tIns="21772" rIns="21772" bIns="21772" rtlCol="0" anchor="ctr" anchorCtr="0">
            <a:noAutofit/>
          </a:bodyPr>
          <a:lstStyle/>
          <a:p>
            <a:pPr defTabSz="890789">
              <a:spcBef>
                <a:spcPts val="300"/>
              </a:spcBef>
              <a:defRPr/>
            </a:pPr>
            <a:r>
              <a:rPr lang="en-AU" sz="800" i="1" dirty="0">
                <a:solidFill>
                  <a:srgbClr val="00338D"/>
                </a:solidFill>
              </a:rPr>
              <a:t>Source: DMA survey, interviews with </a:t>
            </a:r>
            <a:r>
              <a:rPr lang="en-AU" sz="800" i="1" dirty="0" err="1">
                <a:solidFill>
                  <a:srgbClr val="00338D"/>
                </a:solidFill>
              </a:rPr>
              <a:t>FBNQuest</a:t>
            </a:r>
            <a:r>
              <a:rPr lang="en-AU" sz="800" i="1" dirty="0">
                <a:solidFill>
                  <a:srgbClr val="00338D"/>
                </a:solidFill>
              </a:rPr>
              <a:t> employees, company websites, exploratory interviews</a:t>
            </a:r>
          </a:p>
        </p:txBody>
      </p:sp>
      <p:grpSp>
        <p:nvGrpSpPr>
          <p:cNvPr id="21" name="Group 20"/>
          <p:cNvGrpSpPr/>
          <p:nvPr/>
        </p:nvGrpSpPr>
        <p:grpSpPr>
          <a:xfrm>
            <a:off x="7347937" y="44696"/>
            <a:ext cx="4568864" cy="274320"/>
            <a:chOff x="7916790" y="356874"/>
            <a:chExt cx="4568864" cy="274320"/>
          </a:xfrm>
        </p:grpSpPr>
        <p:grpSp>
          <p:nvGrpSpPr>
            <p:cNvPr id="25" name="Group 24"/>
            <p:cNvGrpSpPr/>
            <p:nvPr/>
          </p:nvGrpSpPr>
          <p:grpSpPr>
            <a:xfrm>
              <a:off x="7916790" y="356874"/>
              <a:ext cx="2337497" cy="274320"/>
              <a:chOff x="3793151" y="6476333"/>
              <a:chExt cx="2337497" cy="274320"/>
            </a:xfrm>
          </p:grpSpPr>
          <p:sp>
            <p:nvSpPr>
              <p:cNvPr id="31" name="Isosceles Triangle 30"/>
              <p:cNvSpPr/>
              <p:nvPr/>
            </p:nvSpPr>
            <p:spPr>
              <a:xfrm rot="10800000">
                <a:off x="4273393" y="6554522"/>
                <a:ext cx="140400" cy="117943"/>
              </a:xfrm>
              <a:prstGeom prst="triangle">
                <a:avLst/>
              </a:prstGeom>
              <a:solidFill>
                <a:srgbClr val="00338D"/>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21772" tIns="21772" rIns="21772" bIns="21772" rtlCol="0" anchor="ctr" anchorCtr="0"/>
              <a:lstStyle/>
              <a:p>
                <a:pPr algn="ctr"/>
                <a:endParaRPr lang="en-AU" sz="800" dirty="0" err="1">
                  <a:solidFill>
                    <a:srgbClr val="00338D"/>
                  </a:solidFill>
                  <a:latin typeface="Calibri" panose="020F0502020204030204" pitchFamily="34" charset="0"/>
                </a:endParaRPr>
              </a:p>
            </p:txBody>
          </p:sp>
          <p:sp>
            <p:nvSpPr>
              <p:cNvPr id="32" name="TextBox 31"/>
              <p:cNvSpPr txBox="1"/>
              <p:nvPr/>
            </p:nvSpPr>
            <p:spPr>
              <a:xfrm>
                <a:off x="4380552" y="6525841"/>
                <a:ext cx="469141" cy="175304"/>
              </a:xfrm>
              <a:prstGeom prst="rect">
                <a:avLst/>
              </a:prstGeom>
              <a:noFill/>
            </p:spPr>
            <p:txBody>
              <a:bodyPr wrap="none" lIns="21772" tIns="21772" rIns="21772" bIns="21772" rtlCol="0" anchor="ctr" anchorCtr="0">
                <a:noAutofit/>
              </a:bodyPr>
              <a:lstStyle/>
              <a:p>
                <a:pPr algn="ctr"/>
                <a:r>
                  <a:rPr lang="en-AU" sz="800" b="1" dirty="0">
                    <a:solidFill>
                      <a:srgbClr val="00338D"/>
                    </a:solidFill>
                  </a:rPr>
                  <a:t>Current</a:t>
                </a:r>
              </a:p>
            </p:txBody>
          </p:sp>
          <p:sp>
            <p:nvSpPr>
              <p:cNvPr id="33" name="Text Box 81"/>
              <p:cNvSpPr txBox="1">
                <a:spLocks noChangeArrowheads="1"/>
              </p:cNvSpPr>
              <p:nvPr/>
            </p:nvSpPr>
            <p:spPr bwMode="auto">
              <a:xfrm>
                <a:off x="3793151" y="6476333"/>
                <a:ext cx="476639" cy="274320"/>
              </a:xfrm>
              <a:prstGeom prst="rect">
                <a:avLst/>
              </a:prstGeom>
              <a:noFill/>
              <a:ln w="9525">
                <a:noFill/>
                <a:miter lim="800000"/>
                <a:headEnd type="none" w="sm" len="sm"/>
                <a:tailEnd type="none" w="sm" len="sm"/>
              </a:ln>
              <a:effectLst/>
            </p:spPr>
            <p:txBody>
              <a:bodyPr wrap="square" lIns="45720" rIns="45720" anchor="ctr">
                <a:noAutofit/>
              </a:bodyPr>
              <a:lstStyle/>
              <a:p>
                <a:pPr algn="ctr"/>
                <a:r>
                  <a:rPr lang="en-US" sz="1000" b="1" dirty="0">
                    <a:solidFill>
                      <a:srgbClr val="00338D"/>
                    </a:solidFill>
                  </a:rPr>
                  <a:t>Key:</a:t>
                </a:r>
              </a:p>
            </p:txBody>
          </p:sp>
          <p:sp>
            <p:nvSpPr>
              <p:cNvPr id="34" name="object 140"/>
              <p:cNvSpPr txBox="1"/>
              <p:nvPr/>
            </p:nvSpPr>
            <p:spPr>
              <a:xfrm>
                <a:off x="5247374" y="6551939"/>
                <a:ext cx="883274" cy="123111"/>
              </a:xfrm>
              <a:prstGeom prst="rect">
                <a:avLst/>
              </a:prstGeom>
            </p:spPr>
            <p:txBody>
              <a:bodyPr vert="horz" wrap="square" lIns="0" tIns="0" rIns="0" bIns="0" rtlCol="0">
                <a:spAutoFit/>
              </a:bodyPr>
              <a:lstStyle/>
              <a:p>
                <a:pPr marL="12700"/>
                <a:r>
                  <a:rPr lang="en-GB" sz="800" b="1" spc="-10" dirty="0">
                    <a:solidFill>
                      <a:srgbClr val="00338D"/>
                    </a:solidFill>
                    <a:cs typeface="Century Gothic"/>
                  </a:rPr>
                  <a:t>Peer </a:t>
                </a:r>
                <a:r>
                  <a:rPr lang="en-GB" sz="800" b="1" spc="-10" dirty="0" smtClean="0">
                    <a:solidFill>
                      <a:srgbClr val="00338D"/>
                    </a:solidFill>
                    <a:cs typeface="Century Gothic"/>
                  </a:rPr>
                  <a:t>Group</a:t>
                </a:r>
                <a:endParaRPr sz="800" b="1" dirty="0">
                  <a:solidFill>
                    <a:srgbClr val="00338D"/>
                  </a:solidFill>
                  <a:cs typeface="Century Gothic"/>
                </a:endParaRPr>
              </a:p>
            </p:txBody>
          </p:sp>
          <p:sp>
            <p:nvSpPr>
              <p:cNvPr id="35" name="Isosceles Triangle 34"/>
              <p:cNvSpPr/>
              <p:nvPr/>
            </p:nvSpPr>
            <p:spPr>
              <a:xfrm rot="10800000">
                <a:off x="5097444" y="6554522"/>
                <a:ext cx="140400" cy="117943"/>
              </a:xfrm>
              <a:prstGeom prs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21772" tIns="21772" rIns="21772" bIns="21772" rtlCol="0" anchor="ctr" anchorCtr="0"/>
              <a:lstStyle/>
              <a:p>
                <a:pPr algn="ctr"/>
                <a:endParaRPr lang="en-AU" sz="800" dirty="0" err="1">
                  <a:solidFill>
                    <a:srgbClr val="00338D"/>
                  </a:solidFill>
                  <a:latin typeface="Calibri" panose="020F0502020204030204" pitchFamily="34" charset="0"/>
                </a:endParaRPr>
              </a:p>
            </p:txBody>
          </p:sp>
        </p:grpSp>
        <p:sp>
          <p:nvSpPr>
            <p:cNvPr id="26" name="Isosceles Triangle 25"/>
            <p:cNvSpPr/>
            <p:nvPr/>
          </p:nvSpPr>
          <p:spPr>
            <a:xfrm rot="10800000">
              <a:off x="10162847" y="435063"/>
              <a:ext cx="140400" cy="117943"/>
            </a:xfrm>
            <a:prstGeom prst="triangle">
              <a:avLst/>
            </a:prstGeom>
            <a:solidFill>
              <a:srgbClr val="00B060"/>
            </a:solidFill>
            <a:ln>
              <a:noFill/>
            </a:ln>
          </p:spPr>
          <p:style>
            <a:lnRef idx="2">
              <a:schemeClr val="accent1">
                <a:shade val="50000"/>
              </a:schemeClr>
            </a:lnRef>
            <a:fillRef idx="1">
              <a:schemeClr val="accent1"/>
            </a:fillRef>
            <a:effectRef idx="0">
              <a:schemeClr val="accent1"/>
            </a:effectRef>
            <a:fontRef idx="minor">
              <a:schemeClr val="lt1"/>
            </a:fontRef>
          </p:style>
          <p:txBody>
            <a:bodyPr lIns="21772" tIns="21772" rIns="21772" bIns="21772" rtlCol="0" anchor="ctr" anchorCtr="0"/>
            <a:lstStyle/>
            <a:p>
              <a:pPr algn="ctr"/>
              <a:endParaRPr lang="en-AU" sz="800" dirty="0" err="1">
                <a:solidFill>
                  <a:srgbClr val="00338D"/>
                </a:solidFill>
                <a:latin typeface="Calibri" panose="020F0502020204030204" pitchFamily="34" charset="0"/>
              </a:endParaRPr>
            </a:p>
          </p:txBody>
        </p:sp>
        <p:sp>
          <p:nvSpPr>
            <p:cNvPr id="27" name="TextBox 26"/>
            <p:cNvSpPr txBox="1"/>
            <p:nvPr/>
          </p:nvSpPr>
          <p:spPr>
            <a:xfrm>
              <a:off x="10753127" y="406382"/>
              <a:ext cx="469141" cy="175304"/>
            </a:xfrm>
            <a:prstGeom prst="rect">
              <a:avLst/>
            </a:prstGeom>
            <a:noFill/>
          </p:spPr>
          <p:txBody>
            <a:bodyPr wrap="none" lIns="21772" tIns="21772" rIns="21772" bIns="21772" rtlCol="0" anchor="ctr" anchorCtr="0">
              <a:noAutofit/>
            </a:bodyPr>
            <a:lstStyle/>
            <a:p>
              <a:pPr algn="ctr"/>
              <a:r>
                <a:rPr lang="en-AU" sz="800" b="1" dirty="0">
                  <a:solidFill>
                    <a:srgbClr val="00338D"/>
                  </a:solidFill>
                </a:rPr>
                <a:t>Global </a:t>
              </a:r>
              <a:r>
                <a:rPr lang="en-AU" sz="800" b="1" dirty="0" smtClean="0">
                  <a:solidFill>
                    <a:srgbClr val="00338D"/>
                  </a:solidFill>
                </a:rPr>
                <a:t>Industry </a:t>
              </a:r>
              <a:r>
                <a:rPr lang="en-AU" sz="800" b="1" dirty="0">
                  <a:solidFill>
                    <a:srgbClr val="00338D"/>
                  </a:solidFill>
                </a:rPr>
                <a:t>B</a:t>
              </a:r>
              <a:r>
                <a:rPr lang="en-AU" sz="800" b="1" dirty="0" smtClean="0">
                  <a:solidFill>
                    <a:srgbClr val="00338D"/>
                  </a:solidFill>
                </a:rPr>
                <a:t>enchmark</a:t>
              </a:r>
              <a:endParaRPr lang="en-AU" sz="800" b="1" dirty="0">
                <a:solidFill>
                  <a:srgbClr val="00338D"/>
                </a:solidFill>
              </a:endParaRPr>
            </a:p>
          </p:txBody>
        </p:sp>
        <p:sp>
          <p:nvSpPr>
            <p:cNvPr id="28" name="Isosceles Triangle 27"/>
            <p:cNvSpPr/>
            <p:nvPr/>
          </p:nvSpPr>
          <p:spPr>
            <a:xfrm rot="10800000">
              <a:off x="11860573" y="436066"/>
              <a:ext cx="140400" cy="117943"/>
            </a:xfrm>
            <a:prstGeom prst="triangle">
              <a:avLst/>
            </a:prstGeom>
            <a:solidFill>
              <a:srgbClr val="8E258D"/>
            </a:solidFill>
            <a:ln>
              <a:noFill/>
            </a:ln>
          </p:spPr>
          <p:style>
            <a:lnRef idx="2">
              <a:schemeClr val="accent1">
                <a:shade val="50000"/>
              </a:schemeClr>
            </a:lnRef>
            <a:fillRef idx="1">
              <a:schemeClr val="accent1"/>
            </a:fillRef>
            <a:effectRef idx="0">
              <a:schemeClr val="accent1"/>
            </a:effectRef>
            <a:fontRef idx="minor">
              <a:schemeClr val="lt1"/>
            </a:fontRef>
          </p:style>
          <p:txBody>
            <a:bodyPr lIns="21772" tIns="21772" rIns="21772" bIns="21772" rtlCol="0" anchor="ctr" anchorCtr="0"/>
            <a:lstStyle/>
            <a:p>
              <a:pPr algn="ctr"/>
              <a:endParaRPr lang="en-AU" sz="800" dirty="0" err="1">
                <a:solidFill>
                  <a:srgbClr val="00338D"/>
                </a:solidFill>
                <a:latin typeface="Calibri" panose="020F0502020204030204" pitchFamily="34" charset="0"/>
              </a:endParaRPr>
            </a:p>
          </p:txBody>
        </p:sp>
        <p:sp>
          <p:nvSpPr>
            <p:cNvPr id="29" name="TextBox 28"/>
            <p:cNvSpPr txBox="1"/>
            <p:nvPr/>
          </p:nvSpPr>
          <p:spPr>
            <a:xfrm>
              <a:off x="12016513" y="407385"/>
              <a:ext cx="469141" cy="175304"/>
            </a:xfrm>
            <a:prstGeom prst="rect">
              <a:avLst/>
            </a:prstGeom>
            <a:noFill/>
          </p:spPr>
          <p:txBody>
            <a:bodyPr wrap="none" lIns="21772" tIns="21772" rIns="21772" bIns="21772" rtlCol="0" anchor="ctr" anchorCtr="0">
              <a:noAutofit/>
            </a:bodyPr>
            <a:lstStyle/>
            <a:p>
              <a:pPr algn="ctr"/>
              <a:r>
                <a:rPr lang="en-AU" sz="800" b="1" dirty="0">
                  <a:solidFill>
                    <a:srgbClr val="00338D"/>
                  </a:solidFill>
                </a:rPr>
                <a:t>Aspiration</a:t>
              </a:r>
            </a:p>
          </p:txBody>
        </p:sp>
      </p:grpSp>
      <p:sp>
        <p:nvSpPr>
          <p:cNvPr id="38" name="Rectangle 37"/>
          <p:cNvSpPr/>
          <p:nvPr/>
        </p:nvSpPr>
        <p:spPr>
          <a:xfrm>
            <a:off x="1694465" y="1026185"/>
            <a:ext cx="10287000" cy="54864"/>
          </a:xfrm>
          <a:prstGeom prst="rect">
            <a:avLst/>
          </a:prstGeom>
          <a:solidFill>
            <a:schemeClr val="bg1">
              <a:lumMod val="75000"/>
            </a:schemeClr>
          </a:solidFill>
          <a:ln w="25400" cap="flat" cmpd="sng" algn="ctr">
            <a:noFill/>
            <a:prstDash val="solid"/>
          </a:ln>
          <a:effectLst/>
        </p:spPr>
        <p:txBody>
          <a:bodyPr lIns="21772" tIns="21772" rIns="21772" bIns="21772" rtlCol="0" anchor="ctr" anchorCtr="0"/>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800" b="0" i="0" u="none" strike="noStrike" kern="0" cap="none" spc="0" normalizeH="0" baseline="0" noProof="0" dirty="0" err="1" smtClean="0">
              <a:ln>
                <a:noFill/>
              </a:ln>
              <a:solidFill>
                <a:srgbClr val="FFFFFF"/>
              </a:solidFill>
              <a:effectLst/>
              <a:uLnTx/>
              <a:uFillTx/>
              <a:latin typeface="Calibri" panose="020F0502020204030204" pitchFamily="34" charset="0"/>
              <a:ea typeface="+mn-ea"/>
              <a:cs typeface="Arial" panose="020B0604020202020204" pitchFamily="34" charset="0"/>
            </a:endParaRPr>
          </a:p>
        </p:txBody>
      </p:sp>
      <p:sp>
        <p:nvSpPr>
          <p:cNvPr id="39" name="Oval 38"/>
          <p:cNvSpPr/>
          <p:nvPr/>
        </p:nvSpPr>
        <p:spPr>
          <a:xfrm>
            <a:off x="2668428" y="967506"/>
            <a:ext cx="182880" cy="18288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GB"/>
          </a:p>
        </p:txBody>
      </p:sp>
      <p:sp>
        <p:nvSpPr>
          <p:cNvPr id="40" name="Oval 39"/>
          <p:cNvSpPr/>
          <p:nvPr/>
        </p:nvSpPr>
        <p:spPr>
          <a:xfrm>
            <a:off x="4721138" y="967506"/>
            <a:ext cx="182880" cy="18288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GB"/>
          </a:p>
        </p:txBody>
      </p:sp>
      <p:sp>
        <p:nvSpPr>
          <p:cNvPr id="52" name="Oval 51"/>
          <p:cNvSpPr/>
          <p:nvPr/>
        </p:nvSpPr>
        <p:spPr>
          <a:xfrm>
            <a:off x="6698417" y="958270"/>
            <a:ext cx="182880" cy="18288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GB"/>
          </a:p>
        </p:txBody>
      </p:sp>
      <p:sp>
        <p:nvSpPr>
          <p:cNvPr id="53" name="Oval 52"/>
          <p:cNvSpPr/>
          <p:nvPr/>
        </p:nvSpPr>
        <p:spPr>
          <a:xfrm>
            <a:off x="8834669" y="967506"/>
            <a:ext cx="182880" cy="18288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GB"/>
          </a:p>
        </p:txBody>
      </p:sp>
      <p:sp>
        <p:nvSpPr>
          <p:cNvPr id="54" name="Oval 53"/>
          <p:cNvSpPr/>
          <p:nvPr/>
        </p:nvSpPr>
        <p:spPr>
          <a:xfrm>
            <a:off x="10860223" y="967506"/>
            <a:ext cx="182880" cy="18288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GB"/>
          </a:p>
        </p:txBody>
      </p:sp>
      <p:sp>
        <p:nvSpPr>
          <p:cNvPr id="19" name="Isosceles Triangle 18"/>
          <p:cNvSpPr/>
          <p:nvPr/>
        </p:nvSpPr>
        <p:spPr>
          <a:xfrm rot="10800000">
            <a:off x="10914856" y="827140"/>
            <a:ext cx="365760" cy="274320"/>
          </a:xfrm>
          <a:prstGeom prst="triangle">
            <a:avLst/>
          </a:prstGeom>
          <a:solidFill>
            <a:srgbClr val="00B060"/>
          </a:solidFill>
          <a:ln>
            <a:noFill/>
          </a:ln>
        </p:spPr>
        <p:style>
          <a:lnRef idx="2">
            <a:schemeClr val="accent1">
              <a:shade val="50000"/>
            </a:schemeClr>
          </a:lnRef>
          <a:fillRef idx="1">
            <a:schemeClr val="accent1"/>
          </a:fillRef>
          <a:effectRef idx="0">
            <a:schemeClr val="accent1"/>
          </a:effectRef>
          <a:fontRef idx="minor">
            <a:schemeClr val="lt1"/>
          </a:fontRef>
        </p:style>
        <p:txBody>
          <a:bodyPr lIns="21772" tIns="21772" rIns="21772" bIns="21772" rtlCol="0" anchor="ctr" anchorCtr="0"/>
          <a:lstStyle/>
          <a:p>
            <a:pPr algn="ctr"/>
            <a:endParaRPr lang="en-AU" sz="800" dirty="0" err="1">
              <a:solidFill>
                <a:schemeClr val="tx1"/>
              </a:solidFill>
              <a:latin typeface="Calibri" panose="020F0502020204030204" pitchFamily="34" charset="0"/>
            </a:endParaRPr>
          </a:p>
        </p:txBody>
      </p:sp>
      <p:sp>
        <p:nvSpPr>
          <p:cNvPr id="22" name="Isosceles Triangle 21"/>
          <p:cNvSpPr/>
          <p:nvPr/>
        </p:nvSpPr>
        <p:spPr>
          <a:xfrm rot="10800000">
            <a:off x="3458678" y="827140"/>
            <a:ext cx="365760" cy="274320"/>
          </a:xfrm>
          <a:prstGeom prst="triangle">
            <a:avLst/>
          </a:prstGeom>
          <a:solidFill>
            <a:srgbClr val="00338D"/>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21772" tIns="21772" rIns="21772" bIns="21772" rtlCol="0" anchor="ctr" anchorCtr="0"/>
          <a:lstStyle/>
          <a:p>
            <a:pPr algn="ctr"/>
            <a:endParaRPr lang="en-AU" sz="800" dirty="0" err="1">
              <a:solidFill>
                <a:schemeClr val="tx1"/>
              </a:solidFill>
              <a:latin typeface="Calibri" panose="020F0502020204030204" pitchFamily="34" charset="0"/>
            </a:endParaRPr>
          </a:p>
        </p:txBody>
      </p:sp>
      <p:sp>
        <p:nvSpPr>
          <p:cNvPr id="23" name="Isosceles Triangle 22"/>
          <p:cNvSpPr/>
          <p:nvPr/>
        </p:nvSpPr>
        <p:spPr>
          <a:xfrm rot="10800000">
            <a:off x="6605653" y="827140"/>
            <a:ext cx="365760" cy="274320"/>
          </a:xfrm>
          <a:prstGeom prs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21772" tIns="21772" rIns="21772" bIns="21772" rtlCol="0" anchor="ctr" anchorCtr="0"/>
          <a:lstStyle/>
          <a:p>
            <a:pPr algn="ctr"/>
            <a:endParaRPr lang="en-AU" sz="800" dirty="0" err="1">
              <a:solidFill>
                <a:srgbClr val="000000"/>
              </a:solidFill>
              <a:latin typeface="Calibri" panose="020F0502020204030204" pitchFamily="34" charset="0"/>
            </a:endParaRPr>
          </a:p>
        </p:txBody>
      </p:sp>
      <p:sp>
        <p:nvSpPr>
          <p:cNvPr id="24" name="Isosceles Triangle 23"/>
          <p:cNvSpPr/>
          <p:nvPr/>
        </p:nvSpPr>
        <p:spPr>
          <a:xfrm rot="10800000">
            <a:off x="10579420" y="827139"/>
            <a:ext cx="365760" cy="274320"/>
          </a:xfrm>
          <a:prstGeom prst="triangle">
            <a:avLst/>
          </a:prstGeom>
          <a:solidFill>
            <a:srgbClr val="8E258D"/>
          </a:solidFill>
          <a:ln>
            <a:noFill/>
          </a:ln>
        </p:spPr>
        <p:style>
          <a:lnRef idx="2">
            <a:schemeClr val="accent1">
              <a:shade val="50000"/>
            </a:schemeClr>
          </a:lnRef>
          <a:fillRef idx="1">
            <a:schemeClr val="accent1"/>
          </a:fillRef>
          <a:effectRef idx="0">
            <a:schemeClr val="accent1"/>
          </a:effectRef>
          <a:fontRef idx="minor">
            <a:schemeClr val="lt1"/>
          </a:fontRef>
        </p:style>
        <p:txBody>
          <a:bodyPr lIns="21772" tIns="21772" rIns="21772" bIns="21772" rtlCol="0" anchor="ctr" anchorCtr="0"/>
          <a:lstStyle/>
          <a:p>
            <a:pPr algn="ctr"/>
            <a:endParaRPr lang="en-AU" sz="800" dirty="0" err="1">
              <a:solidFill>
                <a:schemeClr val="tx1"/>
              </a:solidFill>
              <a:latin typeface="Calibri" panose="020F0502020204030204" pitchFamily="34" charset="0"/>
            </a:endParaRPr>
          </a:p>
        </p:txBody>
      </p:sp>
      <p:pic>
        <p:nvPicPr>
          <p:cNvPr id="36" name="Picture 3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70157" y="575038"/>
            <a:ext cx="742802" cy="210135"/>
          </a:xfrm>
          <a:prstGeom prst="rect">
            <a:avLst/>
          </a:prstGeom>
          <a:solidFill>
            <a:srgbClr val="BFBFBF"/>
          </a:solidFill>
        </p:spPr>
      </p:pic>
      <p:sp>
        <p:nvSpPr>
          <p:cNvPr id="37" name="Title 2"/>
          <p:cNvSpPr txBox="1">
            <a:spLocks/>
          </p:cNvSpPr>
          <p:nvPr/>
        </p:nvSpPr>
        <p:spPr>
          <a:xfrm>
            <a:off x="153265" y="94959"/>
            <a:ext cx="9681940" cy="364003"/>
          </a:xfrm>
          <a:prstGeom prst="rect">
            <a:avLst/>
          </a:prstGeom>
          <a:noFill/>
        </p:spPr>
        <p:txBody>
          <a:bodyPr vert="horz" lIns="0" tIns="0" rIns="0" bIns="0" rtlCol="0" anchor="t" anchorCtr="0">
            <a:noAutofit/>
          </a:bodyPr>
          <a:lstStyle>
            <a:defPPr>
              <a:defRPr lang="en-US"/>
            </a:defPPr>
            <a:lvl1pPr>
              <a:lnSpc>
                <a:spcPct val="70000"/>
              </a:lnSpc>
              <a:defRPr sz="2800" b="1" i="0" kern="0">
                <a:solidFill>
                  <a:srgbClr val="00338D"/>
                </a:solidFill>
                <a:latin typeface="Univers 47 CondensedLight" panose="00000400000000000000" pitchFamily="2" charset="0"/>
                <a:cs typeface="KPMG Extralight"/>
              </a:defRPr>
            </a:lvl1pPr>
          </a:lstStyle>
          <a:p>
            <a:pPr>
              <a:defRPr/>
            </a:pPr>
            <a:r>
              <a:rPr lang="en-US" sz="4400" b="0" kern="1200" dirty="0" smtClean="0">
                <a:latin typeface="KPMG Extralight" panose="020B0303030202040204" pitchFamily="34" charset="0"/>
                <a:cs typeface="+mj-cs"/>
              </a:rPr>
              <a:t>Detailed Assessment – </a:t>
            </a:r>
            <a:r>
              <a:rPr lang="en-US" sz="4400" b="0" kern="1200" dirty="0" smtClean="0">
                <a:latin typeface="KPMG Extralight" panose="020B0303030202040204" pitchFamily="34" charset="0"/>
              </a:rPr>
              <a:t>Value Management</a:t>
            </a:r>
            <a:r>
              <a:rPr lang="en-US" sz="4400" b="0" kern="1200" baseline="30000" dirty="0" smtClean="0">
                <a:latin typeface="KPMG Extralight" panose="020B0303030202040204" pitchFamily="34" charset="0"/>
                <a:ea typeface="+mj-ea"/>
                <a:cs typeface="+mj-cs"/>
              </a:rPr>
              <a:t>(2/5)</a:t>
            </a:r>
            <a:endParaRPr lang="en-US" sz="4400" b="0" kern="1200" baseline="30000" dirty="0">
              <a:latin typeface="KPMG Extralight" panose="020B0303030202040204" pitchFamily="34" charset="0"/>
              <a:ea typeface="+mj-ea"/>
              <a:cs typeface="+mj-cs"/>
            </a:endParaRPr>
          </a:p>
        </p:txBody>
      </p:sp>
    </p:spTree>
    <p:extLst>
      <p:ext uri="{BB962C8B-B14F-4D97-AF65-F5344CB8AC3E}">
        <p14:creationId xmlns:p14="http://schemas.microsoft.com/office/powerpoint/2010/main" val="26490582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TextBox 66"/>
          <p:cNvSpPr txBox="1"/>
          <p:nvPr/>
        </p:nvSpPr>
        <p:spPr>
          <a:xfrm>
            <a:off x="129474" y="211341"/>
            <a:ext cx="2893125" cy="615553"/>
          </a:xfrm>
          <a:prstGeom prst="rect">
            <a:avLst/>
          </a:prstGeom>
          <a:noFill/>
        </p:spPr>
        <p:txBody>
          <a:bodyPr wrap="square" lIns="0" tIns="0" rIns="0" bIns="0" rtlCol="0">
            <a:spAutoFit/>
          </a:bodyPr>
          <a:lstStyle/>
          <a:p>
            <a:r>
              <a:rPr lang="en-US" sz="4000" b="1" dirty="0">
                <a:solidFill>
                  <a:srgbClr val="FFFFFF"/>
                </a:solidFill>
                <a:latin typeface="KPMG Extralight" panose="020B0303030202040204" pitchFamily="34" charset="0"/>
                <a:cs typeface="Arial" pitchFamily="34" charset="0"/>
              </a:rPr>
              <a:t>Co creation</a:t>
            </a:r>
            <a:endParaRPr lang="en-GB" sz="4000" b="1" dirty="0">
              <a:solidFill>
                <a:srgbClr val="FFFFFF"/>
              </a:solidFill>
              <a:latin typeface="KPMG Extralight" panose="020B0303030202040204" pitchFamily="34" charset="0"/>
              <a:cs typeface="Arial" pitchFamily="34" charset="0"/>
            </a:endParaRPr>
          </a:p>
        </p:txBody>
      </p:sp>
      <p:graphicFrame>
        <p:nvGraphicFramePr>
          <p:cNvPr id="75" name="Group 211"/>
          <p:cNvGraphicFramePr>
            <a:graphicFrameLocks noGrp="1"/>
          </p:cNvGraphicFramePr>
          <p:nvPr>
            <p:extLst>
              <p:ext uri="{D42A27DB-BD31-4B8C-83A1-F6EECF244321}">
                <p14:modId xmlns:p14="http://schemas.microsoft.com/office/powerpoint/2010/main" val="3942333753"/>
              </p:ext>
            </p:extLst>
          </p:nvPr>
        </p:nvGraphicFramePr>
        <p:xfrm>
          <a:off x="153265" y="818372"/>
          <a:ext cx="11798593" cy="5582372"/>
        </p:xfrm>
        <a:graphic>
          <a:graphicData uri="http://schemas.openxmlformats.org/drawingml/2006/table">
            <a:tbl>
              <a:tblPr firstRow="1" firstCol="1" bandRow="1">
                <a:tableStyleId>{775DCB02-9BB8-47FD-8907-85C794F793BA}</a:tableStyleId>
              </a:tblPr>
              <a:tblGrid>
                <a:gridCol w="1375036"/>
                <a:gridCol w="154734"/>
                <a:gridCol w="1823424"/>
                <a:gridCol w="2089911"/>
                <a:gridCol w="2129909"/>
                <a:gridCol w="879962"/>
                <a:gridCol w="1279945"/>
                <a:gridCol w="2065672"/>
              </a:tblGrid>
              <a:tr h="216103">
                <a:tc>
                  <a:txBody>
                    <a:bodyPr/>
                    <a:lstStyle/>
                    <a:p>
                      <a:pPr marL="0" marR="0" lvl="0" indent="0" algn="ctr" defTabSz="914400" rtl="0" eaLnBrk="1" fontAlgn="base" latinLnBrk="0" hangingPunct="1">
                        <a:lnSpc>
                          <a:spcPct val="100000"/>
                        </a:lnSpc>
                        <a:spcBef>
                          <a:spcPct val="25000"/>
                        </a:spcBef>
                        <a:spcAft>
                          <a:spcPct val="0"/>
                        </a:spcAft>
                        <a:buClr>
                          <a:srgbClr val="415299"/>
                        </a:buClr>
                        <a:buSzPct val="125000"/>
                        <a:buFontTx/>
                        <a:buNone/>
                        <a:tabLst/>
                      </a:pPr>
                      <a:r>
                        <a:rPr kumimoji="0" lang="en-GB" sz="1200" u="none" strike="noStrike" cap="none" normalizeH="0" baseline="0" noProof="0" dirty="0" smtClean="0">
                          <a:ln>
                            <a:noFill/>
                          </a:ln>
                          <a:solidFill>
                            <a:schemeClr val="bg1"/>
                          </a:solidFill>
                          <a:effectLst/>
                        </a:rPr>
                        <a:t>Maturity Indicators</a:t>
                      </a:r>
                      <a:endParaRPr kumimoji="0" lang="en-GB" sz="1200" b="0" i="0" u="none" strike="noStrike" cap="none" normalizeH="0" baseline="0" noProof="0" dirty="0" smtClean="0">
                        <a:ln>
                          <a:noFill/>
                        </a:ln>
                        <a:solidFill>
                          <a:schemeClr val="bg1"/>
                        </a:solidFill>
                        <a:effectLst/>
                        <a:latin typeface="+mj-lt"/>
                        <a:cs typeface="Arial" charset="0"/>
                      </a:endParaRPr>
                    </a:p>
                  </a:txBody>
                  <a:tcPr marL="45720" marR="45720" horzOverflow="overflow">
                    <a:lnL w="6350" cap="rnd" cmpd="sng" algn="ctr">
                      <a:noFill/>
                      <a:prstDash val="solid"/>
                    </a:lnL>
                    <a:lnR w="6350" cap="flat" cmpd="sng" algn="ctr">
                      <a:noFill/>
                      <a:prstDash val="solid"/>
                      <a:round/>
                      <a:headEnd type="none" w="med" len="med"/>
                      <a:tailEnd type="none" w="med" len="med"/>
                    </a:lnR>
                    <a:lnT w="6350" cap="rnd" cmpd="sng" algn="ctr">
                      <a:noFill/>
                      <a:prstDash val="solid"/>
                    </a:lnT>
                    <a:lnB w="12700" cap="rnd" cmpd="sng" algn="ctr">
                      <a:noFill/>
                      <a:prstDash val="solid"/>
                    </a:lnB>
                    <a:lnTlToBr w="12700" cmpd="sng">
                      <a:noFill/>
                      <a:prstDash val="solid"/>
                    </a:lnTlToBr>
                    <a:lnBlToTr w="12700" cmpd="sng">
                      <a:noFill/>
                      <a:prstDash val="solid"/>
                    </a:lnBlToTr>
                    <a:solidFill>
                      <a:srgbClr val="005EB8"/>
                    </a:solidFill>
                  </a:tcPr>
                </a:tc>
                <a:tc>
                  <a:txBody>
                    <a:bodyPr/>
                    <a:lstStyle/>
                    <a:p>
                      <a:pPr marL="0" marR="0" lvl="0" indent="0" algn="ctr" defTabSz="914400" rtl="0" eaLnBrk="1" fontAlgn="base" latinLnBrk="0" hangingPunct="1">
                        <a:lnSpc>
                          <a:spcPct val="100000"/>
                        </a:lnSpc>
                        <a:spcBef>
                          <a:spcPct val="25000"/>
                        </a:spcBef>
                        <a:spcAft>
                          <a:spcPct val="0"/>
                        </a:spcAft>
                        <a:buClr>
                          <a:srgbClr val="415299"/>
                        </a:buClr>
                        <a:buSzPct val="125000"/>
                        <a:buFontTx/>
                        <a:buNone/>
                        <a:tabLst/>
                      </a:pPr>
                      <a:endParaRPr kumimoji="0" lang="en-GB" sz="1200" b="0" i="0" u="none" strike="noStrike" cap="none" normalizeH="0" baseline="0" noProof="0" dirty="0" smtClean="0">
                        <a:ln>
                          <a:noFill/>
                        </a:ln>
                        <a:solidFill>
                          <a:schemeClr val="tx1"/>
                        </a:solidFill>
                        <a:effectLst/>
                        <a:latin typeface="+mj-lt"/>
                        <a:cs typeface="Arial" charset="0"/>
                      </a:endParaRPr>
                    </a:p>
                  </a:txBody>
                  <a:tcPr marL="45720" marR="45720" horzOverflow="overflow">
                    <a:lnL w="6350" cap="flat" cmpd="sng" algn="ctr">
                      <a:noFill/>
                      <a:prstDash val="solid"/>
                      <a:round/>
                      <a:headEnd type="none" w="med" len="med"/>
                      <a:tailEnd type="none" w="med" len="med"/>
                    </a:lnL>
                    <a:lnR w="6350" cap="flat" cmpd="sng" algn="ctr">
                      <a:solidFill>
                        <a:srgbClr val="00338D"/>
                      </a:solidFill>
                      <a:prstDash val="solid"/>
                      <a:round/>
                      <a:headEnd type="none" w="med" len="med"/>
                      <a:tailEnd type="none" w="med" len="med"/>
                    </a:lnR>
                    <a:lnT w="6350" cap="rnd" cmpd="sng" algn="ctr">
                      <a:noFill/>
                      <a:prstDash val="solid"/>
                    </a:lnT>
                    <a:lnB w="12700" cap="rnd" cmpd="sng" algn="ctr">
                      <a:noFill/>
                      <a:prstDash val="solid"/>
                    </a:lnB>
                    <a:lnTlToBr w="12700" cmpd="sng">
                      <a:noFill/>
                      <a:prstDash val="solid"/>
                    </a:lnTlToBr>
                    <a:lnBlToTr w="12700" cmpd="sng">
                      <a:noFill/>
                      <a:prstDash val="solid"/>
                    </a:lnBlToTr>
                    <a:noFill/>
                  </a:tcPr>
                </a:tc>
                <a:tc gridSpan="2">
                  <a:txBody>
                    <a:bodyPr/>
                    <a:lstStyle/>
                    <a:p>
                      <a:pPr marL="0" marR="0" lvl="0" indent="0" algn="ctr" defTabSz="914400" rtl="0" eaLnBrk="1" fontAlgn="base" latinLnBrk="0" hangingPunct="1">
                        <a:lnSpc>
                          <a:spcPct val="100000"/>
                        </a:lnSpc>
                        <a:spcBef>
                          <a:spcPct val="25000"/>
                        </a:spcBef>
                        <a:spcAft>
                          <a:spcPct val="0"/>
                        </a:spcAft>
                        <a:buClr>
                          <a:srgbClr val="415299"/>
                        </a:buClr>
                        <a:buSzPct val="125000"/>
                        <a:buFontTx/>
                        <a:buNone/>
                        <a:tabLst/>
                      </a:pPr>
                      <a:r>
                        <a:rPr kumimoji="0" lang="en-GB" sz="1200" u="none" strike="noStrike" cap="none" normalizeH="0" baseline="0" noProof="0" smtClean="0">
                          <a:ln>
                            <a:noFill/>
                          </a:ln>
                          <a:effectLst/>
                        </a:rPr>
                        <a:t>Current State</a:t>
                      </a:r>
                      <a:endParaRPr kumimoji="0" lang="en-GB" sz="1200" b="0" i="0" u="none" strike="noStrike" cap="none" normalizeH="0" baseline="0" noProof="0" dirty="0" smtClean="0">
                        <a:ln>
                          <a:noFill/>
                        </a:ln>
                        <a:solidFill>
                          <a:schemeClr val="bg1"/>
                        </a:solidFill>
                        <a:effectLst/>
                        <a:latin typeface="+mj-lt"/>
                        <a:cs typeface="Arial" charset="0"/>
                      </a:endParaRPr>
                    </a:p>
                  </a:txBody>
                  <a:tcPr marL="45720" marR="45720" horzOverflow="overflow">
                    <a:lnL w="6350" cap="flat" cmpd="sng" algn="ctr">
                      <a:solidFill>
                        <a:srgbClr val="00338D"/>
                      </a:solidFill>
                      <a:prstDash val="solid"/>
                      <a:round/>
                      <a:headEnd type="none" w="med" len="med"/>
                      <a:tailEnd type="none" w="med" len="med"/>
                    </a:lnL>
                    <a:solidFill>
                      <a:srgbClr val="2D5491"/>
                    </a:solidFill>
                  </a:tcPr>
                </a:tc>
                <a:tc hMerge="1">
                  <a:txBody>
                    <a:bodyPr/>
                    <a:lstStyle/>
                    <a:p>
                      <a:endParaRPr lang="en-US"/>
                    </a:p>
                  </a:txBody>
                  <a:tcPr/>
                </a:tc>
                <a:tc gridSpan="2">
                  <a:txBody>
                    <a:bodyPr/>
                    <a:lstStyle/>
                    <a:p>
                      <a:pPr marL="0" marR="0" lvl="0" indent="0" algn="ctr" defTabSz="914400" rtl="0" eaLnBrk="1" fontAlgn="base" latinLnBrk="0" hangingPunct="1">
                        <a:lnSpc>
                          <a:spcPct val="100000"/>
                        </a:lnSpc>
                        <a:spcBef>
                          <a:spcPct val="25000"/>
                        </a:spcBef>
                        <a:spcAft>
                          <a:spcPct val="0"/>
                        </a:spcAft>
                        <a:buClr>
                          <a:srgbClr val="415299"/>
                        </a:buClr>
                        <a:buSzPct val="125000"/>
                        <a:buFontTx/>
                        <a:buNone/>
                        <a:tabLst/>
                      </a:pPr>
                      <a:r>
                        <a:rPr kumimoji="0" lang="en-GB" sz="1200" u="none" strike="noStrike" cap="none" normalizeH="0" baseline="0" noProof="0" smtClean="0">
                          <a:ln>
                            <a:noFill/>
                          </a:ln>
                          <a:effectLst/>
                        </a:rPr>
                        <a:t>Peer Group</a:t>
                      </a:r>
                      <a:endParaRPr kumimoji="0" lang="en-GB" sz="1200" b="0" i="0" u="none" strike="noStrike" cap="none" normalizeH="0" baseline="0" noProof="0" dirty="0" smtClean="0">
                        <a:ln>
                          <a:noFill/>
                        </a:ln>
                        <a:solidFill>
                          <a:schemeClr val="bg1"/>
                        </a:solidFill>
                        <a:effectLst/>
                        <a:latin typeface="+mj-lt"/>
                        <a:cs typeface="Arial" charset="0"/>
                      </a:endParaRPr>
                    </a:p>
                  </a:txBody>
                  <a:tcPr marL="45720" marR="45720" horzOverflow="overflow">
                    <a:solidFill>
                      <a:srgbClr val="2D5491"/>
                    </a:solidFill>
                  </a:tcPr>
                </a:tc>
                <a:tc hMerge="1">
                  <a:txBody>
                    <a:bodyPr/>
                    <a:lstStyle/>
                    <a:p>
                      <a:endParaRPr lang="en-US"/>
                    </a:p>
                  </a:txBody>
                  <a:tcPr/>
                </a:tc>
                <a:tc gridSpan="2">
                  <a:txBody>
                    <a:bodyPr/>
                    <a:lstStyle/>
                    <a:p>
                      <a:pPr marL="0" marR="0" lvl="0" indent="0" algn="ctr" defTabSz="914400" rtl="0" eaLnBrk="1" fontAlgn="base" latinLnBrk="0" hangingPunct="1">
                        <a:lnSpc>
                          <a:spcPct val="100000"/>
                        </a:lnSpc>
                        <a:spcBef>
                          <a:spcPct val="25000"/>
                        </a:spcBef>
                        <a:spcAft>
                          <a:spcPct val="0"/>
                        </a:spcAft>
                        <a:buClr>
                          <a:srgbClr val="415299"/>
                        </a:buClr>
                        <a:buSzPct val="125000"/>
                        <a:buFontTx/>
                        <a:buNone/>
                        <a:tabLst/>
                      </a:pPr>
                      <a:r>
                        <a:rPr kumimoji="0" lang="en-GB" sz="1200" u="none" strike="noStrike" cap="none" normalizeH="0" baseline="0" noProof="0" smtClean="0">
                          <a:ln>
                            <a:noFill/>
                          </a:ln>
                          <a:effectLst/>
                        </a:rPr>
                        <a:t>Global Industry Benchmark</a:t>
                      </a:r>
                      <a:endParaRPr kumimoji="0" lang="en-GB" sz="1200" b="0" i="0" u="none" strike="noStrike" cap="none" normalizeH="0" baseline="0" noProof="0" dirty="0" smtClean="0">
                        <a:ln>
                          <a:noFill/>
                        </a:ln>
                        <a:solidFill>
                          <a:schemeClr val="bg1"/>
                        </a:solidFill>
                        <a:effectLst/>
                        <a:latin typeface="+mj-lt"/>
                        <a:cs typeface="Arial" charset="0"/>
                      </a:endParaRPr>
                    </a:p>
                  </a:txBody>
                  <a:tcPr marL="45720" marR="45720" horzOverflow="overflow">
                    <a:solidFill>
                      <a:srgbClr val="2D5491"/>
                    </a:solidFill>
                  </a:tcPr>
                </a:tc>
                <a:tc hMerge="1">
                  <a:txBody>
                    <a:bodyPr/>
                    <a:lstStyle/>
                    <a:p>
                      <a:endParaRPr lang="en-US"/>
                    </a:p>
                  </a:txBody>
                  <a:tcPr/>
                </a:tc>
              </a:tr>
              <a:tr h="2008402">
                <a:tc rowSpan="4">
                  <a:txBody>
                    <a:bodyPr/>
                    <a:lstStyle/>
                    <a:p>
                      <a:pPr algn="ctr"/>
                      <a:r>
                        <a:rPr lang="en-US" sz="1200" b="1" dirty="0" err="1" smtClean="0">
                          <a:solidFill>
                            <a:schemeClr val="bg1"/>
                          </a:solidFill>
                        </a:rPr>
                        <a:t>Utilisation</a:t>
                      </a:r>
                      <a:r>
                        <a:rPr lang="en-US" sz="1200" b="1" dirty="0" smtClean="0">
                          <a:solidFill>
                            <a:schemeClr val="bg1"/>
                          </a:solidFill>
                        </a:rPr>
                        <a:t> of</a:t>
                      </a:r>
                      <a:r>
                        <a:rPr lang="en-US" sz="1200" b="1" baseline="0" dirty="0" smtClean="0">
                          <a:solidFill>
                            <a:schemeClr val="bg1"/>
                          </a:solidFill>
                        </a:rPr>
                        <a:t> </a:t>
                      </a:r>
                      <a:r>
                        <a:rPr lang="en-US" sz="1200" b="1" dirty="0" smtClean="0">
                          <a:solidFill>
                            <a:schemeClr val="bg1"/>
                          </a:solidFill>
                        </a:rPr>
                        <a:t>digital KPIs for value realization &amp; monitoring</a:t>
                      </a:r>
                    </a:p>
                  </a:txBody>
                  <a:tcPr marL="45720" marR="45720" anchor="ctr" horzOverflow="overflow">
                    <a:lnR w="12700" cap="rnd" cmpd="sng" algn="ctr">
                      <a:noFill/>
                      <a:prstDash val="solid"/>
                    </a:lnR>
                    <a:lnT w="12700" cap="rnd" cmpd="sng" algn="ctr">
                      <a:noFill/>
                      <a:prstDash val="solid"/>
                    </a:lnT>
                    <a:solidFill>
                      <a:srgbClr val="2D5491"/>
                    </a:solidFill>
                  </a:tcPr>
                </a:tc>
                <a:tc>
                  <a:txBody>
                    <a:bodyPr/>
                    <a:lstStyle/>
                    <a:p>
                      <a:pPr algn="ctr"/>
                      <a:endParaRPr lang="en-US" sz="1200" b="1" kern="1200" dirty="0">
                        <a:solidFill>
                          <a:schemeClr val="bg1"/>
                        </a:solidFill>
                        <a:latin typeface="+mn-lt"/>
                        <a:ea typeface="+mn-ea"/>
                        <a:cs typeface="+mn-cs"/>
                      </a:endParaRPr>
                    </a:p>
                  </a:txBody>
                  <a:tcPr marL="45720" marR="45720" anchor="ctr" horzOverflow="overflow">
                    <a:lnL w="12700" cap="rnd" cmpd="sng" algn="ctr">
                      <a:noFill/>
                      <a:prstDash val="solid"/>
                    </a:lnL>
                    <a:lnR w="6350" cap="flat" cmpd="sng" algn="ctr">
                      <a:solidFill>
                        <a:srgbClr val="00338D"/>
                      </a:solidFill>
                      <a:prstDash val="solid"/>
                      <a:round/>
                      <a:headEnd type="none" w="med" len="med"/>
                      <a:tailEnd type="none" w="med" len="med"/>
                    </a:lnR>
                    <a:lnT w="12700" cap="rnd" cmpd="sng" algn="ctr">
                      <a:noFill/>
                      <a:prstDash val="solid"/>
                    </a:lnT>
                    <a:lnB w="6350" cap="rnd" cmpd="sng" algn="ctr">
                      <a:noFill/>
                      <a:prstDash val="solid"/>
                    </a:lnB>
                    <a:lnTlToBr w="12700" cmpd="sng">
                      <a:noFill/>
                      <a:prstDash val="solid"/>
                    </a:lnTlToBr>
                    <a:lnBlToTr w="12700" cmpd="sng">
                      <a:noFill/>
                      <a:prstDash val="solid"/>
                    </a:lnBlToTr>
                    <a:noFill/>
                  </a:tcPr>
                </a:tc>
                <a:tc gridSpan="2">
                  <a:txBody>
                    <a:bodyPr/>
                    <a:lstStyle/>
                    <a:p>
                      <a:pPr marL="171450" marR="0" lvl="0" indent="-171450" algn="l" defTabSz="890789"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err="1" smtClean="0">
                          <a:solidFill>
                            <a:srgbClr val="00338D"/>
                          </a:solidFill>
                          <a:latin typeface="+mn-lt"/>
                          <a:ea typeface="+mn-ea"/>
                          <a:cs typeface="+mn-cs"/>
                        </a:rPr>
                        <a:t>FBNQuest</a:t>
                      </a:r>
                      <a:r>
                        <a:rPr lang="en-US" sz="1200" kern="1200" dirty="0" smtClean="0">
                          <a:solidFill>
                            <a:srgbClr val="00338D"/>
                          </a:solidFill>
                          <a:latin typeface="+mn-lt"/>
                          <a:ea typeface="+mn-ea"/>
                          <a:cs typeface="+mn-cs"/>
                        </a:rPr>
                        <a:t> digital ambition is not regularly measured or reported. As a result necessary actions are not taken to monitor digital KPIs (largely because these KPIs are</a:t>
                      </a:r>
                      <a:r>
                        <a:rPr lang="en-US" sz="1200" kern="1200" baseline="0" dirty="0" smtClean="0">
                          <a:solidFill>
                            <a:srgbClr val="00338D"/>
                          </a:solidFill>
                          <a:latin typeface="+mn-lt"/>
                          <a:ea typeface="+mn-ea"/>
                          <a:cs typeface="+mn-cs"/>
                        </a:rPr>
                        <a:t> not </a:t>
                      </a:r>
                      <a:r>
                        <a:rPr lang="en-US" sz="1200" kern="1200" dirty="0" smtClean="0">
                          <a:solidFill>
                            <a:srgbClr val="00338D"/>
                          </a:solidFill>
                          <a:latin typeface="+mn-lt"/>
                          <a:ea typeface="+mn-ea"/>
                          <a:cs typeface="+mn-cs"/>
                        </a:rPr>
                        <a:t>pre-defined and agreed).</a:t>
                      </a:r>
                    </a:p>
                    <a:p>
                      <a:pPr marL="171450" marR="0" lvl="0" indent="-171450" algn="l" defTabSz="890789"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rgbClr val="00338D"/>
                          </a:solidFill>
                          <a:latin typeface="+mn-lt"/>
                          <a:ea typeface="+mn-ea"/>
                          <a:cs typeface="+mn-cs"/>
                        </a:rPr>
                        <a:t>Sound investment cases may be factored in the budgeting and spending decisions for </a:t>
                      </a:r>
                      <a:r>
                        <a:rPr lang="en-US" sz="1200" kern="1200" dirty="0" err="1" smtClean="0">
                          <a:solidFill>
                            <a:srgbClr val="00338D"/>
                          </a:solidFill>
                          <a:latin typeface="+mn-lt"/>
                          <a:ea typeface="+mn-ea"/>
                          <a:cs typeface="+mn-cs"/>
                        </a:rPr>
                        <a:t>siloed</a:t>
                      </a:r>
                      <a:r>
                        <a:rPr lang="en-US" sz="1200" kern="1200" dirty="0" smtClean="0">
                          <a:solidFill>
                            <a:srgbClr val="00338D"/>
                          </a:solidFill>
                          <a:latin typeface="+mn-lt"/>
                          <a:ea typeface="+mn-ea"/>
                          <a:cs typeface="+mn-cs"/>
                        </a:rPr>
                        <a:t> digital initiatives, however these investments in digital are rarely measured against the anticipated benefits.</a:t>
                      </a:r>
                    </a:p>
                  </a:txBody>
                  <a:tcPr marL="45720" marR="45720" horzOverflow="overflow">
                    <a:lnL w="6350" cap="flat" cmpd="sng" algn="ctr">
                      <a:solidFill>
                        <a:srgbClr val="00338D"/>
                      </a:solidFill>
                      <a:prstDash val="solid"/>
                      <a:round/>
                      <a:headEnd type="none" w="med" len="med"/>
                      <a:tailEnd type="none" w="med" len="med"/>
                    </a:lnL>
                    <a:noFill/>
                  </a:tcPr>
                </a:tc>
                <a:tc hMerge="1">
                  <a:txBody>
                    <a:bodyPr/>
                    <a:lstStyle/>
                    <a:p>
                      <a:endParaRPr lang="en-US"/>
                    </a:p>
                  </a:txBody>
                  <a:tcPr/>
                </a:tc>
                <a:tc gridSpan="2">
                  <a:txBody>
                    <a:bodyPr/>
                    <a:lstStyle/>
                    <a:p>
                      <a:pPr marL="114300" marR="0" lvl="0" indent="-114300" algn="l" defTabSz="311150" rtl="0" eaLnBrk="1" fontAlgn="base" latinLnBrk="0" hangingPunct="1">
                        <a:lnSpc>
                          <a:spcPct val="90000"/>
                        </a:lnSpc>
                        <a:spcBef>
                          <a:spcPct val="0"/>
                        </a:spcBef>
                        <a:spcAft>
                          <a:spcPct val="35000"/>
                        </a:spcAft>
                        <a:buClr>
                          <a:srgbClr val="415299"/>
                        </a:buClr>
                        <a:buSzPct val="125000"/>
                        <a:buFont typeface="Arial" panose="020B0604020202020204" pitchFamily="34" charset="0"/>
                        <a:buChar char="•"/>
                        <a:tabLst/>
                        <a:defRPr/>
                      </a:pPr>
                      <a:endParaRPr kumimoji="0" lang="en-US" sz="1200" b="0" i="0" u="none" strike="noStrike" kern="1200" cap="none" normalizeH="0" baseline="0" noProof="0" smtClean="0">
                        <a:ln>
                          <a:noFill/>
                        </a:ln>
                        <a:solidFill>
                          <a:srgbClr val="FF0000"/>
                        </a:solidFill>
                        <a:effectLst/>
                        <a:latin typeface="+mn-lt"/>
                        <a:ea typeface="+mn-ea"/>
                        <a:cs typeface="Arial" charset="0"/>
                      </a:endParaRPr>
                    </a:p>
                    <a:p>
                      <a:pPr marL="114300" marR="0" lvl="0" indent="-114300" algn="l" defTabSz="311150" rtl="0" eaLnBrk="1" fontAlgn="base" latinLnBrk="0" hangingPunct="1">
                        <a:lnSpc>
                          <a:spcPct val="90000"/>
                        </a:lnSpc>
                        <a:spcBef>
                          <a:spcPct val="0"/>
                        </a:spcBef>
                        <a:spcAft>
                          <a:spcPct val="35000"/>
                        </a:spcAft>
                        <a:buClr>
                          <a:srgbClr val="415299"/>
                        </a:buClr>
                        <a:buSzPct val="125000"/>
                        <a:buFont typeface="Arial" panose="020B0604020202020204" pitchFamily="34" charset="0"/>
                        <a:buChar char="•"/>
                        <a:tabLst/>
                        <a:defRPr/>
                      </a:pPr>
                      <a:endParaRPr kumimoji="0" lang="en-US" sz="1200" b="0" i="0" u="none" strike="noStrike" kern="1200" cap="none" normalizeH="0" baseline="0" noProof="0" smtClean="0">
                        <a:ln>
                          <a:noFill/>
                        </a:ln>
                        <a:solidFill>
                          <a:srgbClr val="FF0000"/>
                        </a:solidFill>
                        <a:effectLst/>
                        <a:latin typeface="+mn-lt"/>
                        <a:ea typeface="+mn-ea"/>
                        <a:cs typeface="Arial" charset="0"/>
                      </a:endParaRPr>
                    </a:p>
                    <a:p>
                      <a:pPr marL="171450" marR="0" lvl="0" indent="-171450" algn="l" defTabSz="890789" rtl="0" eaLnBrk="1" fontAlgn="auto" latinLnBrk="0" hangingPunct="1">
                        <a:lnSpc>
                          <a:spcPct val="100000"/>
                        </a:lnSpc>
                        <a:spcBef>
                          <a:spcPts val="300"/>
                        </a:spcBef>
                        <a:spcAft>
                          <a:spcPts val="300"/>
                        </a:spcAft>
                        <a:buClrTx/>
                        <a:buSzTx/>
                        <a:buFont typeface="Arial" panose="020B0604020202020204" pitchFamily="34" charset="0"/>
                        <a:buChar char="•"/>
                        <a:tabLst/>
                        <a:defRPr/>
                      </a:pPr>
                      <a:r>
                        <a:rPr lang="en-US" sz="1200" kern="1200" noProof="0" smtClean="0">
                          <a:solidFill>
                            <a:srgbClr val="00338D"/>
                          </a:solidFill>
                          <a:latin typeface="+mn-lt"/>
                          <a:ea typeface="+mn-ea"/>
                          <a:cs typeface="+mn-cs"/>
                        </a:rPr>
                        <a:t>Best practice among the peers is to have a set of documented KPIs, however these KPIs are not linked to employees KPIs.</a:t>
                      </a:r>
                      <a:endParaRPr lang="en-US" sz="1200" kern="1200" dirty="0" smtClean="0">
                        <a:solidFill>
                          <a:srgbClr val="00338D"/>
                        </a:solidFill>
                        <a:latin typeface="+mn-lt"/>
                        <a:ea typeface="+mn-ea"/>
                        <a:cs typeface="+mn-cs"/>
                      </a:endParaRPr>
                    </a:p>
                  </a:txBody>
                  <a:tcPr marL="45720" marR="45720" horzOverflow="overflow">
                    <a:noFill/>
                  </a:tcPr>
                </a:tc>
                <a:tc hMerge="1">
                  <a:txBody>
                    <a:bodyPr/>
                    <a:lstStyle/>
                    <a:p>
                      <a:endParaRPr lang="en-US"/>
                    </a:p>
                  </a:txBody>
                  <a:tcPr/>
                </a:tc>
                <a:tc gridSpan="2">
                  <a:txBody>
                    <a:bodyPr/>
                    <a:lstStyle/>
                    <a:p>
                      <a:pPr marL="114300" marR="0" lvl="0" indent="-114300" algn="l" defTabSz="311150" rtl="0" eaLnBrk="1" fontAlgn="base" latinLnBrk="0" hangingPunct="1">
                        <a:lnSpc>
                          <a:spcPct val="90000"/>
                        </a:lnSpc>
                        <a:spcBef>
                          <a:spcPct val="0"/>
                        </a:spcBef>
                        <a:spcAft>
                          <a:spcPct val="35000"/>
                        </a:spcAft>
                        <a:buClr>
                          <a:srgbClr val="415299"/>
                        </a:buClr>
                        <a:buSzPct val="125000"/>
                        <a:buFont typeface="Arial" panose="020B0604020202020204" pitchFamily="34" charset="0"/>
                        <a:buChar char="•"/>
                        <a:tabLst/>
                        <a:defRPr/>
                      </a:pPr>
                      <a:endParaRPr kumimoji="0" lang="en-US" sz="1200" b="0" i="0" u="none" strike="noStrike" kern="1200" cap="none" normalizeH="0" baseline="0" noProof="0" dirty="0" smtClean="0">
                        <a:ln>
                          <a:noFill/>
                        </a:ln>
                        <a:solidFill>
                          <a:schemeClr val="tx1"/>
                        </a:solidFill>
                        <a:effectLst/>
                        <a:latin typeface="+mn-lt"/>
                        <a:ea typeface="+mn-ea"/>
                        <a:cs typeface="Arial" charset="0"/>
                      </a:endParaRPr>
                    </a:p>
                    <a:p>
                      <a:pPr marL="171450" marR="0" lvl="0" indent="-171450" algn="l" defTabSz="890789"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rgbClr val="00338D"/>
                          </a:solidFill>
                          <a:latin typeface="+mn-lt"/>
                          <a:ea typeface="+mn-ea"/>
                          <a:cs typeface="+mn-cs"/>
                          <a:hlinkClick r:id="rId2" action="ppaction://hlinksldjump"/>
                        </a:rPr>
                        <a:t>DBS</a:t>
                      </a:r>
                      <a:r>
                        <a:rPr lang="en-US" sz="1200" kern="1200" dirty="0" smtClean="0">
                          <a:solidFill>
                            <a:srgbClr val="00338D"/>
                          </a:solidFill>
                          <a:latin typeface="+mn-lt"/>
                          <a:ea typeface="+mn-ea"/>
                          <a:cs typeface="+mn-cs"/>
                        </a:rPr>
                        <a:t> is the first bank to develop a methodology to measure digital value creation</a:t>
                      </a:r>
                      <a:r>
                        <a:rPr lang="en-US" sz="1200" kern="1200" baseline="0" dirty="0" smtClean="0">
                          <a:solidFill>
                            <a:srgbClr val="00338D"/>
                          </a:solidFill>
                          <a:latin typeface="+mn-lt"/>
                          <a:ea typeface="+mn-ea"/>
                          <a:cs typeface="+mn-cs"/>
                        </a:rPr>
                        <a:t> – t</a:t>
                      </a:r>
                      <a:r>
                        <a:rPr lang="en-US" sz="1200" kern="1200" dirty="0" smtClean="0">
                          <a:solidFill>
                            <a:srgbClr val="00338D"/>
                          </a:solidFill>
                          <a:latin typeface="+mn-lt"/>
                          <a:ea typeface="+mn-ea"/>
                          <a:cs typeface="+mn-cs"/>
                        </a:rPr>
                        <a:t>his is done by delineating customers into two segments – digital and traditional,</a:t>
                      </a:r>
                      <a:r>
                        <a:rPr lang="en-US" sz="1200" kern="1200" baseline="0" dirty="0" smtClean="0">
                          <a:solidFill>
                            <a:srgbClr val="00338D"/>
                          </a:solidFill>
                          <a:latin typeface="+mn-lt"/>
                          <a:ea typeface="+mn-ea"/>
                          <a:cs typeface="+mn-cs"/>
                        </a:rPr>
                        <a:t> t</a:t>
                      </a:r>
                      <a:r>
                        <a:rPr lang="en-US" sz="1200" kern="1200" dirty="0" smtClean="0">
                          <a:solidFill>
                            <a:srgbClr val="00338D"/>
                          </a:solidFill>
                          <a:latin typeface="+mn-lt"/>
                          <a:ea typeface="+mn-ea"/>
                          <a:cs typeface="+mn-cs"/>
                        </a:rPr>
                        <a:t>hen, defining measurable KPI</a:t>
                      </a:r>
                      <a:r>
                        <a:rPr lang="en-US" sz="1200" kern="1200" baseline="0" dirty="0" smtClean="0">
                          <a:solidFill>
                            <a:srgbClr val="00338D"/>
                          </a:solidFill>
                          <a:latin typeface="+mn-lt"/>
                          <a:ea typeface="+mn-ea"/>
                          <a:cs typeface="+mn-cs"/>
                        </a:rPr>
                        <a:t> for the across digital customers across Customer Growth, Transaction Volumes, Value Creation, Customer Experience, Ecosystem Partnerships &amp; Footprint. </a:t>
                      </a:r>
                      <a:r>
                        <a:rPr lang="en-US" sz="1200" i="1" kern="1200" noProof="0" dirty="0" smtClean="0">
                          <a:solidFill>
                            <a:srgbClr val="00338D"/>
                          </a:solidFill>
                          <a:latin typeface="+mn-lt"/>
                          <a:ea typeface="+mn-ea"/>
                          <a:cs typeface="+mn-cs"/>
                        </a:rPr>
                        <a:t>Refer to Appendix</a:t>
                      </a:r>
                      <a:r>
                        <a:rPr lang="en-US" sz="1200" i="1" kern="1200" baseline="0" noProof="0" dirty="0" smtClean="0">
                          <a:solidFill>
                            <a:srgbClr val="00338D"/>
                          </a:solidFill>
                          <a:latin typeface="+mn-lt"/>
                          <a:ea typeface="+mn-ea"/>
                          <a:cs typeface="+mn-cs"/>
                        </a:rPr>
                        <a:t> – Value Management for details.</a:t>
                      </a:r>
                      <a:endParaRPr lang="en-US" sz="1200" i="1" kern="1200" noProof="0" dirty="0" smtClean="0">
                        <a:solidFill>
                          <a:srgbClr val="00338D"/>
                        </a:solidFill>
                        <a:latin typeface="+mn-lt"/>
                        <a:ea typeface="+mn-ea"/>
                        <a:cs typeface="+mn-cs"/>
                      </a:endParaRPr>
                    </a:p>
                  </a:txBody>
                  <a:tcPr marL="45720" marR="45720" horzOverflow="overflow">
                    <a:noFill/>
                  </a:tcPr>
                </a:tc>
                <a:tc hMerge="1">
                  <a:txBody>
                    <a:bodyPr/>
                    <a:lstStyle/>
                    <a:p>
                      <a:endParaRPr lang="en-US"/>
                    </a:p>
                  </a:txBody>
                  <a:tcPr/>
                </a:tc>
              </a:tr>
              <a:tr h="437725">
                <a:tc vMerge="1">
                  <a:txBody>
                    <a:bodyPr/>
                    <a:lstStyle/>
                    <a:p>
                      <a:pPr algn="ctr"/>
                      <a:endParaRPr lang="en-US" sz="1200" kern="1200" dirty="0" smtClean="0">
                        <a:solidFill>
                          <a:schemeClr val="bg1"/>
                        </a:solidFill>
                      </a:endParaRPr>
                    </a:p>
                  </a:txBody>
                  <a:tcPr marL="45720" marR="45720" anchor="ctr" horzOverflow="overflow">
                    <a:lnR w="12700" cap="rnd" cmpd="sng" algn="ctr">
                      <a:noFill/>
                      <a:prstDash val="solid"/>
                    </a:lnR>
                    <a:lnT w="12700" cap="rnd" cmpd="sng" algn="ctr">
                      <a:noFill/>
                      <a:prstDash val="solid"/>
                    </a:lnT>
                    <a:lnB w="6350" cap="rnd" cmpd="sng" algn="ctr">
                      <a:noFill/>
                      <a:prstDash val="solid"/>
                    </a:lnB>
                    <a:solidFill>
                      <a:srgbClr val="2D5491"/>
                    </a:solidFill>
                  </a:tcPr>
                </a:tc>
                <a:tc gridSpan="7">
                  <a:txBody>
                    <a:bodyPr/>
                    <a:lstStyle/>
                    <a:p>
                      <a:pPr algn="ctr"/>
                      <a:endParaRPr lang="en-US" sz="1200" b="1" kern="1200" dirty="0">
                        <a:solidFill>
                          <a:schemeClr val="bg1"/>
                        </a:solidFill>
                        <a:latin typeface="+mn-lt"/>
                        <a:ea typeface="+mn-ea"/>
                        <a:cs typeface="+mn-cs"/>
                      </a:endParaRPr>
                    </a:p>
                  </a:txBody>
                  <a:tcPr marL="45720" marR="45720" anchor="ctr" horzOverflow="overflow">
                    <a:lnL w="12700" cap="rnd" cmpd="sng" algn="ctr">
                      <a:noFill/>
                      <a:prstDash val="solid"/>
                    </a:lnL>
                    <a:lnR w="6350" cap="rnd" cmpd="sng" algn="ctr">
                      <a:noFill/>
                      <a:prstDash val="solid"/>
                    </a:lnR>
                    <a:lnT w="12700" cap="rnd" cmpd="sng" algn="ctr">
                      <a:noFill/>
                      <a:prstDash val="solid"/>
                    </a:lnT>
                    <a:lnB w="6350" cap="rnd" cmpd="sng" algn="ctr">
                      <a:noFill/>
                      <a:prstDash val="solid"/>
                    </a:lnB>
                    <a:lnTlToBr w="12700" cmpd="sng">
                      <a:noFill/>
                      <a:prstDash val="solid"/>
                    </a:lnTlToBr>
                    <a:lnBlToTr w="12700" cmpd="sng">
                      <a:noFill/>
                      <a:prstDash val="solid"/>
                    </a:lnBlToTr>
                    <a:noFill/>
                  </a:tcPr>
                </a:tc>
                <a:tc hMerge="1">
                  <a:txBody>
                    <a:bodyPr/>
                    <a:lstStyle/>
                    <a:p>
                      <a:pPr marL="0" marR="0" lvl="0" indent="0" algn="l" defTabSz="890789" rtl="0" eaLnBrk="1" fontAlgn="auto" latinLnBrk="0" hangingPunct="1">
                        <a:lnSpc>
                          <a:spcPct val="100000"/>
                        </a:lnSpc>
                        <a:spcBef>
                          <a:spcPts val="300"/>
                        </a:spcBef>
                        <a:spcAft>
                          <a:spcPts val="300"/>
                        </a:spcAft>
                        <a:buClrTx/>
                        <a:buSzTx/>
                        <a:buFont typeface="Arial" panose="020B0604020202020204" pitchFamily="34" charset="0"/>
                        <a:buNone/>
                        <a:tabLst/>
                        <a:defRPr/>
                      </a:pPr>
                      <a:endParaRPr lang="en-US" sz="1200" kern="1200" dirty="0" smtClean="0">
                        <a:solidFill>
                          <a:srgbClr val="00338D"/>
                        </a:solidFill>
                        <a:latin typeface="+mn-lt"/>
                        <a:ea typeface="+mn-ea"/>
                        <a:cs typeface="+mn-cs"/>
                      </a:endParaRPr>
                    </a:p>
                  </a:txBody>
                  <a:tcPr marL="45720" marR="45720" horzOverflow="overflow">
                    <a:lnL w="6350" cap="flat" cmpd="sng" algn="ctr">
                      <a:solidFill>
                        <a:srgbClr val="00338D"/>
                      </a:solidFill>
                      <a:prstDash val="solid"/>
                      <a:round/>
                      <a:headEnd type="none" w="med" len="med"/>
                      <a:tailEnd type="none" w="med" len="med"/>
                    </a:lnL>
                    <a:noFill/>
                  </a:tcPr>
                </a:tc>
                <a:tc hMerge="1">
                  <a:txBody>
                    <a:bodyPr/>
                    <a:lstStyle/>
                    <a:p>
                      <a:pPr marL="171450" marR="0" lvl="0" indent="-171450" algn="l" defTabSz="890789" rtl="0" eaLnBrk="1" fontAlgn="auto" latinLnBrk="0" hangingPunct="1">
                        <a:lnSpc>
                          <a:spcPct val="100000"/>
                        </a:lnSpc>
                        <a:spcBef>
                          <a:spcPts val="300"/>
                        </a:spcBef>
                        <a:spcAft>
                          <a:spcPts val="300"/>
                        </a:spcAft>
                        <a:buClrTx/>
                        <a:buSzTx/>
                        <a:buFont typeface="Arial" panose="020B0604020202020204" pitchFamily="34" charset="0"/>
                        <a:buChar char="•"/>
                        <a:tabLst/>
                        <a:defRPr/>
                      </a:pPr>
                      <a:endParaRPr lang="en-US" sz="1200" kern="1200" dirty="0" smtClean="0">
                        <a:solidFill>
                          <a:srgbClr val="00338D"/>
                        </a:solidFill>
                        <a:latin typeface="+mn-lt"/>
                        <a:ea typeface="+mn-ea"/>
                        <a:cs typeface="+mn-cs"/>
                      </a:endParaRPr>
                    </a:p>
                  </a:txBody>
                  <a:tcPr marL="45720" marR="45720" horzOverflow="overflow">
                    <a:noFill/>
                  </a:tcPr>
                </a:tc>
                <a:tc hMerge="1">
                  <a:txBody>
                    <a:bodyPr/>
                    <a:lstStyle/>
                    <a:p>
                      <a:pPr marL="171450" marR="0" lvl="0" indent="-171450" algn="l" defTabSz="890789" rtl="0" eaLnBrk="1" fontAlgn="auto" latinLnBrk="0" hangingPunct="1">
                        <a:lnSpc>
                          <a:spcPct val="100000"/>
                        </a:lnSpc>
                        <a:spcBef>
                          <a:spcPts val="300"/>
                        </a:spcBef>
                        <a:spcAft>
                          <a:spcPts val="300"/>
                        </a:spcAft>
                        <a:buClrTx/>
                        <a:buSzTx/>
                        <a:buFont typeface="Arial" panose="020B0604020202020204" pitchFamily="34" charset="0"/>
                        <a:buChar char="•"/>
                        <a:tabLst/>
                        <a:defRPr/>
                      </a:pPr>
                      <a:endParaRPr lang="en-US" sz="1200" kern="1200" dirty="0" smtClean="0">
                        <a:solidFill>
                          <a:srgbClr val="00338D"/>
                        </a:solidFill>
                        <a:latin typeface="+mn-lt"/>
                        <a:ea typeface="+mn-ea"/>
                        <a:cs typeface="+mn-cs"/>
                      </a:endParaRPr>
                    </a:p>
                  </a:txBody>
                  <a:tcPr marL="45720" marR="45720" horzOverflow="overflow">
                    <a:noFill/>
                  </a:tcPr>
                </a:tc>
                <a:tc hMerge="1">
                  <a:txBody>
                    <a:bodyPr/>
                    <a:lstStyle/>
                    <a:p>
                      <a:pPr marL="171450" marR="0" lvl="0" indent="-171450" algn="l" defTabSz="890789" rtl="0" eaLnBrk="1" fontAlgn="auto" latinLnBrk="0" hangingPunct="1">
                        <a:lnSpc>
                          <a:spcPct val="100000"/>
                        </a:lnSpc>
                        <a:spcBef>
                          <a:spcPts val="300"/>
                        </a:spcBef>
                        <a:spcAft>
                          <a:spcPts val="300"/>
                        </a:spcAft>
                        <a:buClrTx/>
                        <a:buSzTx/>
                        <a:buFont typeface="Arial" panose="020B0604020202020204" pitchFamily="34" charset="0"/>
                        <a:buChar char="•"/>
                        <a:tabLst/>
                        <a:defRPr/>
                      </a:pPr>
                      <a:endParaRPr lang="en-US" sz="1200" kern="1200" dirty="0" smtClean="0">
                        <a:solidFill>
                          <a:srgbClr val="00338D"/>
                        </a:solidFill>
                        <a:latin typeface="+mn-lt"/>
                        <a:ea typeface="+mn-ea"/>
                        <a:cs typeface="+mn-cs"/>
                      </a:endParaRPr>
                    </a:p>
                  </a:txBody>
                  <a:tcPr marL="45720" marR="45720" horzOverflow="overflow">
                    <a:noFill/>
                  </a:tcPr>
                </a:tc>
                <a:tc hMerge="1">
                  <a:txBody>
                    <a:bodyPr/>
                    <a:lstStyle/>
                    <a:p>
                      <a:pPr marL="171450" marR="0" lvl="0" indent="-171450" algn="l" defTabSz="890789" rtl="0" eaLnBrk="1" fontAlgn="auto" latinLnBrk="0" hangingPunct="1">
                        <a:lnSpc>
                          <a:spcPct val="100000"/>
                        </a:lnSpc>
                        <a:spcBef>
                          <a:spcPts val="300"/>
                        </a:spcBef>
                        <a:spcAft>
                          <a:spcPts val="300"/>
                        </a:spcAft>
                        <a:buClrTx/>
                        <a:buSzTx/>
                        <a:buFont typeface="Arial" panose="020B0604020202020204" pitchFamily="34" charset="0"/>
                        <a:buChar char="•"/>
                        <a:tabLst/>
                        <a:defRPr/>
                      </a:pPr>
                      <a:endParaRPr lang="en-US" sz="1200" kern="1200" noProof="0" dirty="0" smtClean="0">
                        <a:solidFill>
                          <a:srgbClr val="00338D"/>
                        </a:solidFill>
                        <a:latin typeface="+mn-lt"/>
                        <a:ea typeface="+mn-ea"/>
                        <a:cs typeface="+mn-cs"/>
                      </a:endParaRPr>
                    </a:p>
                  </a:txBody>
                  <a:tcPr marL="45720" marR="45720" horzOverflow="overflow">
                    <a:noFill/>
                  </a:tcPr>
                </a:tc>
                <a:tc hMerge="1">
                  <a:txBody>
                    <a:bodyPr/>
                    <a:lstStyle/>
                    <a:p>
                      <a:endParaRPr lang="en-US"/>
                    </a:p>
                  </a:txBody>
                  <a:tcPr/>
                </a:tc>
              </a:tr>
              <a:tr h="422787">
                <a:tc vMerge="1">
                  <a:txBody>
                    <a:bodyPr/>
                    <a:lstStyle/>
                    <a:p>
                      <a:pPr algn="ctr"/>
                      <a:endParaRPr lang="en-US" sz="1200" kern="1200" dirty="0" smtClean="0">
                        <a:solidFill>
                          <a:schemeClr val="bg1"/>
                        </a:solidFill>
                      </a:endParaRPr>
                    </a:p>
                  </a:txBody>
                  <a:tcPr marL="45720" marR="45720" anchor="ctr" horzOverflow="overflow">
                    <a:lnR w="12700" cap="rnd" cmpd="sng" algn="ctr">
                      <a:noFill/>
                      <a:prstDash val="solid"/>
                    </a:lnR>
                    <a:lnT w="12700" cap="rnd" cmpd="sng" algn="ctr">
                      <a:noFill/>
                      <a:prstDash val="solid"/>
                    </a:lnT>
                    <a:lnB w="6350" cap="rnd" cmpd="sng" algn="ctr">
                      <a:noFill/>
                      <a:prstDash val="solid"/>
                    </a:lnB>
                    <a:solidFill>
                      <a:srgbClr val="2D5491"/>
                    </a:solidFill>
                  </a:tcPr>
                </a:tc>
                <a:tc>
                  <a:txBody>
                    <a:bodyPr/>
                    <a:lstStyle/>
                    <a:p>
                      <a:pPr algn="ctr"/>
                      <a:endParaRPr lang="en-US" sz="1200" b="1" kern="1200" dirty="0">
                        <a:solidFill>
                          <a:schemeClr val="bg1"/>
                        </a:solidFill>
                        <a:latin typeface="+mn-lt"/>
                        <a:ea typeface="+mn-ea"/>
                        <a:cs typeface="+mn-cs"/>
                      </a:endParaRPr>
                    </a:p>
                  </a:txBody>
                  <a:tcPr marL="45720" marR="45720" anchor="ctr" horzOverflow="overflow">
                    <a:lnL w="12700" cap="rnd" cmpd="sng" algn="ctr">
                      <a:noFill/>
                      <a:prstDash val="solid"/>
                    </a:lnL>
                    <a:lnR w="6350" cap="flat" cmpd="sng" algn="ctr">
                      <a:solidFill>
                        <a:srgbClr val="00338D"/>
                      </a:solidFill>
                      <a:prstDash val="solid"/>
                      <a:round/>
                      <a:headEnd type="none" w="med" len="med"/>
                      <a:tailEnd type="none" w="med" len="med"/>
                    </a:lnR>
                    <a:lnT w="12700" cap="rnd" cmpd="sng" algn="ctr">
                      <a:noFill/>
                      <a:prstDash val="solid"/>
                    </a:lnT>
                    <a:lnB w="6350" cap="rnd" cmpd="sng" algn="ctr">
                      <a:noFill/>
                      <a:prstDash val="solid"/>
                    </a:lnB>
                    <a:lnTlToBr w="12700" cmpd="sng">
                      <a:noFill/>
                      <a:prstDash val="solid"/>
                    </a:lnTlToBr>
                    <a:lnBlToTr w="12700" cmpd="sng">
                      <a:noFill/>
                      <a:prstDash val="solid"/>
                    </a:lnBlToTr>
                    <a:noFill/>
                  </a:tcPr>
                </a:tc>
                <a:tc>
                  <a:txBody>
                    <a:bodyPr/>
                    <a:lstStyle/>
                    <a:p>
                      <a:pPr marL="0" marR="0" lvl="0" indent="0" algn="ctr" defTabSz="890789" rtl="0" eaLnBrk="1" fontAlgn="auto" latinLnBrk="0" hangingPunct="1">
                        <a:lnSpc>
                          <a:spcPct val="100000"/>
                        </a:lnSpc>
                        <a:spcBef>
                          <a:spcPts val="300"/>
                        </a:spcBef>
                        <a:spcAft>
                          <a:spcPts val="300"/>
                        </a:spcAft>
                        <a:buClrTx/>
                        <a:buSzTx/>
                        <a:buFont typeface="Arial" panose="020B0604020202020204" pitchFamily="34" charset="0"/>
                        <a:buNone/>
                        <a:tabLst/>
                        <a:defRPr/>
                      </a:pPr>
                      <a:r>
                        <a:rPr lang="en-US" sz="1200" b="1" kern="1200" smtClean="0">
                          <a:solidFill>
                            <a:schemeClr val="bg1"/>
                          </a:solidFill>
                          <a:latin typeface="+mn-lt"/>
                          <a:ea typeface="+mn-ea"/>
                          <a:cs typeface="+mn-cs"/>
                        </a:rPr>
                        <a:t>Lagging</a:t>
                      </a:r>
                      <a:endParaRPr lang="en-US" sz="1200" b="1" kern="1200" dirty="0" smtClean="0">
                        <a:solidFill>
                          <a:schemeClr val="bg1"/>
                        </a:solidFill>
                        <a:latin typeface="+mn-lt"/>
                        <a:ea typeface="+mn-ea"/>
                        <a:cs typeface="+mn-cs"/>
                      </a:endParaRPr>
                    </a:p>
                  </a:txBody>
                  <a:tcPr marL="45720" marR="45720" horzOverflow="overflow">
                    <a:lnL w="6350" cap="flat" cmpd="sng" algn="ctr">
                      <a:solidFill>
                        <a:srgbClr val="00338D"/>
                      </a:solidFill>
                      <a:prstDash val="solid"/>
                      <a:round/>
                      <a:headEnd type="none" w="med" len="med"/>
                      <a:tailEnd type="none" w="med" len="med"/>
                    </a:lnL>
                    <a:solidFill>
                      <a:srgbClr val="2D5491"/>
                    </a:solidFill>
                  </a:tcPr>
                </a:tc>
                <a:tc>
                  <a:txBody>
                    <a:bodyPr/>
                    <a:lstStyle/>
                    <a:p>
                      <a:pPr marL="0" marR="0" lvl="0" indent="0" algn="ctr" defTabSz="890789" rtl="0" eaLnBrk="1" fontAlgn="auto" latinLnBrk="0" hangingPunct="1">
                        <a:lnSpc>
                          <a:spcPct val="100000"/>
                        </a:lnSpc>
                        <a:spcBef>
                          <a:spcPts val="300"/>
                        </a:spcBef>
                        <a:spcAft>
                          <a:spcPts val="300"/>
                        </a:spcAft>
                        <a:buClrTx/>
                        <a:buSzTx/>
                        <a:buFont typeface="Arial" panose="020B0604020202020204" pitchFamily="34" charset="0"/>
                        <a:buNone/>
                        <a:tabLst/>
                        <a:defRPr/>
                      </a:pPr>
                      <a:r>
                        <a:rPr lang="en-US" sz="1200" b="1" kern="1200" smtClean="0">
                          <a:solidFill>
                            <a:schemeClr val="bg1"/>
                          </a:solidFill>
                          <a:latin typeface="+mn-lt"/>
                          <a:ea typeface="+mn-ea"/>
                          <a:cs typeface="+mn-cs"/>
                        </a:rPr>
                        <a:t>Basic</a:t>
                      </a:r>
                      <a:endParaRPr lang="en-US" sz="1200" b="1" kern="1200" dirty="0" smtClean="0">
                        <a:solidFill>
                          <a:schemeClr val="bg1"/>
                        </a:solidFill>
                        <a:latin typeface="+mn-lt"/>
                        <a:ea typeface="+mn-ea"/>
                        <a:cs typeface="+mn-cs"/>
                      </a:endParaRPr>
                    </a:p>
                  </a:txBody>
                  <a:tcPr marL="45720" marR="45720" horzOverflow="overflow">
                    <a:solidFill>
                      <a:srgbClr val="2D5491"/>
                    </a:solidFill>
                  </a:tcPr>
                </a:tc>
                <a:tc>
                  <a:txBody>
                    <a:bodyPr/>
                    <a:lstStyle/>
                    <a:p>
                      <a:pPr marL="0" marR="0" lvl="0" indent="0" algn="ctr" defTabSz="890789" rtl="0" eaLnBrk="1" fontAlgn="auto" latinLnBrk="0" hangingPunct="1">
                        <a:lnSpc>
                          <a:spcPct val="100000"/>
                        </a:lnSpc>
                        <a:spcBef>
                          <a:spcPts val="300"/>
                        </a:spcBef>
                        <a:spcAft>
                          <a:spcPts val="300"/>
                        </a:spcAft>
                        <a:buClrTx/>
                        <a:buSzTx/>
                        <a:buFont typeface="Arial" panose="020B0604020202020204" pitchFamily="34" charset="0"/>
                        <a:buNone/>
                        <a:tabLst/>
                        <a:defRPr/>
                      </a:pPr>
                      <a:r>
                        <a:rPr lang="en-US" sz="1200" b="1" kern="1200" smtClean="0">
                          <a:solidFill>
                            <a:schemeClr val="bg1"/>
                          </a:solidFill>
                          <a:latin typeface="+mn-lt"/>
                          <a:ea typeface="+mn-ea"/>
                          <a:cs typeface="+mn-cs"/>
                        </a:rPr>
                        <a:t>Progressed</a:t>
                      </a:r>
                      <a:endParaRPr lang="en-US" sz="1200" b="1" kern="1200" dirty="0">
                        <a:solidFill>
                          <a:schemeClr val="bg1"/>
                        </a:solidFill>
                        <a:latin typeface="+mn-lt"/>
                        <a:ea typeface="+mn-ea"/>
                        <a:cs typeface="+mn-cs"/>
                      </a:endParaRPr>
                    </a:p>
                  </a:txBody>
                  <a:tcPr marL="45720" marR="45720" horzOverflow="overflow">
                    <a:solidFill>
                      <a:srgbClr val="2D5491"/>
                    </a:solidFill>
                  </a:tcPr>
                </a:tc>
                <a:tc gridSpan="2">
                  <a:txBody>
                    <a:bodyPr/>
                    <a:lstStyle/>
                    <a:p>
                      <a:pPr marL="0" marR="0" lvl="0" indent="0" algn="ctr" defTabSz="890789" rtl="0" eaLnBrk="1" fontAlgn="auto" latinLnBrk="0" hangingPunct="1">
                        <a:lnSpc>
                          <a:spcPct val="100000"/>
                        </a:lnSpc>
                        <a:spcBef>
                          <a:spcPts val="300"/>
                        </a:spcBef>
                        <a:spcAft>
                          <a:spcPts val="300"/>
                        </a:spcAft>
                        <a:buClrTx/>
                        <a:buSzTx/>
                        <a:buFont typeface="Arial" panose="020B0604020202020204" pitchFamily="34" charset="0"/>
                        <a:buNone/>
                        <a:tabLst/>
                        <a:defRPr/>
                      </a:pPr>
                      <a:r>
                        <a:rPr lang="en-US" sz="1200" b="1" kern="1200" smtClean="0">
                          <a:solidFill>
                            <a:schemeClr val="bg1"/>
                          </a:solidFill>
                          <a:latin typeface="+mn-lt"/>
                          <a:ea typeface="+mn-ea"/>
                          <a:cs typeface="+mn-cs"/>
                        </a:rPr>
                        <a:t>Leading</a:t>
                      </a:r>
                      <a:endParaRPr lang="en-US" sz="1200" b="1" kern="1200" dirty="0" smtClean="0">
                        <a:solidFill>
                          <a:schemeClr val="bg1"/>
                        </a:solidFill>
                        <a:latin typeface="+mn-lt"/>
                        <a:ea typeface="+mn-ea"/>
                        <a:cs typeface="+mn-cs"/>
                      </a:endParaRPr>
                    </a:p>
                  </a:txBody>
                  <a:tcPr marL="45720" marR="45720" horzOverflow="overflow">
                    <a:solidFill>
                      <a:srgbClr val="2D5491"/>
                    </a:solidFill>
                  </a:tcPr>
                </a:tc>
                <a:tc hMerge="1">
                  <a:txBody>
                    <a:bodyPr/>
                    <a:lstStyle/>
                    <a:p>
                      <a:pPr marL="171450" marR="0" lvl="0" indent="-171450" algn="l" defTabSz="890789" rtl="0" eaLnBrk="1" fontAlgn="auto" latinLnBrk="0" hangingPunct="1">
                        <a:lnSpc>
                          <a:spcPct val="100000"/>
                        </a:lnSpc>
                        <a:spcBef>
                          <a:spcPts val="300"/>
                        </a:spcBef>
                        <a:spcAft>
                          <a:spcPts val="300"/>
                        </a:spcAft>
                        <a:buClrTx/>
                        <a:buSzTx/>
                        <a:buFont typeface="Arial" panose="020B0604020202020204" pitchFamily="34" charset="0"/>
                        <a:buChar char="•"/>
                        <a:tabLst/>
                        <a:defRPr/>
                      </a:pPr>
                      <a:endParaRPr lang="en-US" sz="1200" kern="1200" noProof="0" dirty="0" smtClean="0">
                        <a:solidFill>
                          <a:srgbClr val="00338D"/>
                        </a:solidFill>
                        <a:latin typeface="+mn-lt"/>
                        <a:ea typeface="+mn-ea"/>
                        <a:cs typeface="+mn-cs"/>
                      </a:endParaRPr>
                    </a:p>
                  </a:txBody>
                  <a:tcPr marL="45720" marR="45720" horzOverflow="overflow">
                    <a:noFill/>
                  </a:tcPr>
                </a:tc>
                <a:tc>
                  <a:txBody>
                    <a:bodyPr/>
                    <a:lstStyle/>
                    <a:p>
                      <a:pPr marL="0" marR="0" lvl="0" indent="0" algn="ctr" defTabSz="890789" rtl="0" eaLnBrk="1" fontAlgn="auto" latinLnBrk="0" hangingPunct="1">
                        <a:lnSpc>
                          <a:spcPct val="100000"/>
                        </a:lnSpc>
                        <a:spcBef>
                          <a:spcPts val="300"/>
                        </a:spcBef>
                        <a:spcAft>
                          <a:spcPts val="300"/>
                        </a:spcAft>
                        <a:buClrTx/>
                        <a:buSzTx/>
                        <a:buFont typeface="Arial" panose="020B0604020202020204" pitchFamily="34" charset="0"/>
                        <a:buNone/>
                        <a:tabLst/>
                        <a:defRPr/>
                      </a:pPr>
                      <a:r>
                        <a:rPr lang="en-US" sz="1200" b="1" kern="1200" smtClean="0">
                          <a:solidFill>
                            <a:schemeClr val="bg1"/>
                          </a:solidFill>
                          <a:latin typeface="+mn-lt"/>
                          <a:ea typeface="+mn-ea"/>
                          <a:cs typeface="+mn-cs"/>
                        </a:rPr>
                        <a:t>Innovating</a:t>
                      </a:r>
                      <a:endParaRPr lang="en-US" sz="1200" b="1" kern="1200" dirty="0">
                        <a:solidFill>
                          <a:schemeClr val="bg1"/>
                        </a:solidFill>
                        <a:latin typeface="+mn-lt"/>
                        <a:ea typeface="+mn-ea"/>
                        <a:cs typeface="+mn-cs"/>
                      </a:endParaRPr>
                    </a:p>
                  </a:txBody>
                  <a:tcPr marL="45720" marR="45720" horzOverflow="overflow">
                    <a:solidFill>
                      <a:srgbClr val="2D5491"/>
                    </a:solidFill>
                  </a:tcPr>
                </a:tc>
              </a:tr>
              <a:tr h="422787">
                <a:tc vMerge="1">
                  <a:txBody>
                    <a:bodyPr/>
                    <a:lstStyle/>
                    <a:p>
                      <a:pPr algn="ctr"/>
                      <a:endParaRPr lang="en-US" sz="1200" kern="1200" dirty="0" smtClean="0">
                        <a:solidFill>
                          <a:schemeClr val="bg1"/>
                        </a:solidFill>
                      </a:endParaRPr>
                    </a:p>
                  </a:txBody>
                  <a:tcPr marL="45720" marR="45720" anchor="ctr" horzOverflow="overflow">
                    <a:lnR w="12700" cap="rnd" cmpd="sng" algn="ctr">
                      <a:noFill/>
                      <a:prstDash val="solid"/>
                    </a:lnR>
                    <a:lnT w="12700" cap="rnd" cmpd="sng" algn="ctr">
                      <a:noFill/>
                      <a:prstDash val="solid"/>
                    </a:lnT>
                    <a:solidFill>
                      <a:srgbClr val="2D5491"/>
                    </a:solidFill>
                  </a:tcPr>
                </a:tc>
                <a:tc>
                  <a:txBody>
                    <a:bodyPr/>
                    <a:lstStyle/>
                    <a:p>
                      <a:pPr algn="ctr"/>
                      <a:endParaRPr lang="en-US" sz="1200" b="1" kern="1200" dirty="0">
                        <a:solidFill>
                          <a:schemeClr val="bg1"/>
                        </a:solidFill>
                        <a:latin typeface="+mn-lt"/>
                        <a:ea typeface="+mn-ea"/>
                        <a:cs typeface="+mn-cs"/>
                      </a:endParaRPr>
                    </a:p>
                  </a:txBody>
                  <a:tcPr marL="45720" marR="45720" anchor="ctr" horzOverflow="overflow">
                    <a:lnL w="12700" cap="rnd" cmpd="sng" algn="ctr">
                      <a:noFill/>
                      <a:prstDash val="solid"/>
                    </a:lnL>
                    <a:lnR w="6350" cap="flat" cmpd="sng" algn="ctr">
                      <a:solidFill>
                        <a:srgbClr val="00338D"/>
                      </a:solidFill>
                      <a:prstDash val="solid"/>
                      <a:round/>
                      <a:headEnd type="none" w="med" len="med"/>
                      <a:tailEnd type="none" w="med" len="med"/>
                    </a:lnR>
                    <a:lnT w="12700" cap="rnd" cmpd="sng" algn="ctr">
                      <a:noFill/>
                      <a:prstDash val="solid"/>
                    </a:lnT>
                    <a:lnB w="6350" cap="rnd" cmpd="sng" algn="ctr">
                      <a:noFill/>
                      <a:prstDash val="solid"/>
                    </a:lnB>
                    <a:lnTlToBr w="12700" cmpd="sng">
                      <a:noFill/>
                      <a:prstDash val="solid"/>
                    </a:lnTlToBr>
                    <a:lnBlToTr w="12700" cmpd="sng">
                      <a:noFill/>
                      <a:prstDash val="solid"/>
                    </a:lnBlToTr>
                    <a:noFill/>
                  </a:tcPr>
                </a:tc>
                <a:tc>
                  <a:txBody>
                    <a:bodyPr/>
                    <a:lstStyle/>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r>
                        <a:rPr lang="en-US" sz="1200" kern="1200" smtClean="0">
                          <a:solidFill>
                            <a:srgbClr val="00338D"/>
                          </a:solidFill>
                          <a:latin typeface="+mn-lt"/>
                          <a:ea typeface="+mn-ea"/>
                          <a:cs typeface="+mn-cs"/>
                        </a:rPr>
                        <a:t>There is an arbitrary approach to measuring and reporting on digital KPIs.</a:t>
                      </a:r>
                    </a:p>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r>
                        <a:rPr lang="en-US" sz="1200" kern="1200" smtClean="0">
                          <a:solidFill>
                            <a:srgbClr val="00338D"/>
                          </a:solidFill>
                          <a:latin typeface="+mn-lt"/>
                          <a:ea typeface="+mn-ea"/>
                          <a:cs typeface="+mn-cs"/>
                        </a:rPr>
                        <a:t>KPI does not link employees/divisional digital performance to the Firm's digital success.</a:t>
                      </a:r>
                      <a:endParaRPr lang="en-US" sz="1200" kern="1200" dirty="0" smtClean="0">
                        <a:solidFill>
                          <a:srgbClr val="00338D"/>
                        </a:solidFill>
                        <a:latin typeface="+mn-lt"/>
                        <a:ea typeface="+mn-ea"/>
                        <a:cs typeface="+mn-cs"/>
                      </a:endParaRPr>
                    </a:p>
                  </a:txBody>
                  <a:tcPr marL="45720" marR="45720" horzOverflow="overflow">
                    <a:lnL w="6350" cap="flat" cmpd="sng" algn="ctr">
                      <a:solidFill>
                        <a:srgbClr val="00338D"/>
                      </a:solidFill>
                      <a:prstDash val="solid"/>
                      <a:round/>
                      <a:headEnd type="none" w="med" len="med"/>
                      <a:tailEnd type="none" w="med" len="med"/>
                    </a:lnL>
                    <a:lnB w="6350" cap="flat" cmpd="sng" algn="ctr">
                      <a:solidFill>
                        <a:srgbClr val="00338D"/>
                      </a:solidFill>
                      <a:prstDash val="solid"/>
                      <a:round/>
                      <a:headEnd type="none" w="med" len="med"/>
                      <a:tailEnd type="none" w="med" len="med"/>
                    </a:lnB>
                    <a:noFill/>
                  </a:tcPr>
                </a:tc>
                <a:tc>
                  <a:txBody>
                    <a:bodyPr/>
                    <a:lstStyle/>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r>
                        <a:rPr lang="en-US" sz="1200" kern="1200" noProof="0" smtClean="0">
                          <a:solidFill>
                            <a:srgbClr val="00338D"/>
                          </a:solidFill>
                          <a:latin typeface="+mn-lt"/>
                          <a:ea typeface="+mn-ea"/>
                          <a:cs typeface="+mn-cs"/>
                        </a:rPr>
                        <a:t>There is a basic but coherent framework </a:t>
                      </a:r>
                      <a:r>
                        <a:rPr lang="en-US" sz="1200" kern="1200" smtClean="0">
                          <a:solidFill>
                            <a:srgbClr val="00338D"/>
                          </a:solidFill>
                          <a:latin typeface="+mn-lt"/>
                          <a:ea typeface="+mn-ea"/>
                          <a:cs typeface="+mn-cs"/>
                        </a:rPr>
                        <a:t>approach to measuring and reporting on digital KPIs.</a:t>
                      </a:r>
                    </a:p>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r>
                        <a:rPr lang="en-US" sz="1200" kern="1200" noProof="0" smtClean="0">
                          <a:solidFill>
                            <a:srgbClr val="00338D"/>
                          </a:solidFill>
                          <a:latin typeface="+mn-lt"/>
                          <a:ea typeface="+mn-ea"/>
                          <a:cs typeface="+mn-cs"/>
                        </a:rPr>
                        <a:t>Broad KPIs exist but typically measures divisional performance against the Firm's digital success.</a:t>
                      </a:r>
                      <a:endParaRPr lang="en-US" sz="1200" kern="1200" noProof="0" dirty="0" smtClean="0">
                        <a:solidFill>
                          <a:srgbClr val="00338D"/>
                        </a:solidFill>
                        <a:latin typeface="+mn-lt"/>
                        <a:ea typeface="+mn-ea"/>
                        <a:cs typeface="+mn-cs"/>
                      </a:endParaRPr>
                    </a:p>
                  </a:txBody>
                  <a:tcPr marL="45720" marR="45720" horzOverflow="overflow">
                    <a:lnB w="6350" cap="flat" cmpd="sng" algn="ctr">
                      <a:solidFill>
                        <a:srgbClr val="00338D"/>
                      </a:solidFill>
                      <a:prstDash val="solid"/>
                      <a:round/>
                      <a:headEnd type="none" w="med" len="med"/>
                      <a:tailEnd type="none" w="med" len="med"/>
                    </a:lnB>
                    <a:noFill/>
                  </a:tcPr>
                </a:tc>
                <a:tc>
                  <a:txBody>
                    <a:bodyPr/>
                    <a:lstStyle/>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r>
                        <a:rPr lang="en-US" sz="1200" kern="1200" noProof="0" dirty="0" smtClean="0">
                          <a:solidFill>
                            <a:srgbClr val="00338D"/>
                          </a:solidFill>
                          <a:latin typeface="+mn-lt"/>
                          <a:ea typeface="+mn-ea"/>
                          <a:cs typeface="+mn-cs"/>
                        </a:rPr>
                        <a:t>There is a well established KPI tree with clear relationships between digital KPIs and high level business drivers.</a:t>
                      </a:r>
                    </a:p>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r>
                        <a:rPr lang="en-US" sz="1200" kern="1200" dirty="0" smtClean="0">
                          <a:solidFill>
                            <a:srgbClr val="00338D"/>
                          </a:solidFill>
                          <a:latin typeface="+mn-lt"/>
                          <a:ea typeface="+mn-ea"/>
                          <a:cs typeface="+mn-cs"/>
                        </a:rPr>
                        <a:t>The uptake of digital across the </a:t>
                      </a:r>
                      <a:r>
                        <a:rPr lang="en-US" sz="1200" kern="1200" dirty="0" err="1" smtClean="0">
                          <a:solidFill>
                            <a:srgbClr val="00338D"/>
                          </a:solidFill>
                          <a:latin typeface="+mn-lt"/>
                          <a:ea typeface="+mn-ea"/>
                          <a:cs typeface="+mn-cs"/>
                        </a:rPr>
                        <a:t>organisation</a:t>
                      </a:r>
                      <a:r>
                        <a:rPr lang="en-US" sz="1200" kern="1200" dirty="0" smtClean="0">
                          <a:solidFill>
                            <a:srgbClr val="00338D"/>
                          </a:solidFill>
                          <a:latin typeface="+mn-lt"/>
                          <a:ea typeface="+mn-ea"/>
                          <a:cs typeface="+mn-cs"/>
                        </a:rPr>
                        <a:t> is consistently measured via departmental KPIs.</a:t>
                      </a:r>
                    </a:p>
                  </a:txBody>
                  <a:tcPr marL="45720" marR="45720" horzOverflow="overflow">
                    <a:lnB w="6350" cap="flat" cmpd="sng" algn="ctr">
                      <a:solidFill>
                        <a:srgbClr val="00338D"/>
                      </a:solidFill>
                      <a:prstDash val="solid"/>
                      <a:round/>
                      <a:headEnd type="none" w="med" len="med"/>
                      <a:tailEnd type="none" w="med" len="med"/>
                    </a:lnB>
                    <a:noFill/>
                  </a:tcPr>
                </a:tc>
                <a:tc gridSpan="2">
                  <a:txBody>
                    <a:bodyPr/>
                    <a:lstStyle/>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r>
                        <a:rPr lang="en-US" sz="1200" kern="1200" noProof="0" dirty="0" smtClean="0">
                          <a:solidFill>
                            <a:srgbClr val="00338D"/>
                          </a:solidFill>
                          <a:latin typeface="+mn-lt"/>
                          <a:ea typeface="+mn-ea"/>
                          <a:cs typeface="+mn-cs"/>
                        </a:rPr>
                        <a:t>There is a comprehensive KPI tree with clear relationships between digital KPIs and high level business drivers.</a:t>
                      </a:r>
                      <a:endParaRPr lang="en-US" sz="1200" kern="1200" dirty="0" smtClean="0">
                        <a:solidFill>
                          <a:srgbClr val="00338D"/>
                        </a:solidFill>
                        <a:latin typeface="+mn-lt"/>
                        <a:ea typeface="+mn-ea"/>
                        <a:cs typeface="+mn-cs"/>
                      </a:endParaRPr>
                    </a:p>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r>
                        <a:rPr lang="en-US" sz="1200" kern="1200" noProof="0" dirty="0" smtClean="0">
                          <a:solidFill>
                            <a:srgbClr val="00338D"/>
                          </a:solidFill>
                          <a:latin typeface="+mn-lt"/>
                          <a:ea typeface="+mn-ea"/>
                          <a:cs typeface="+mn-cs"/>
                        </a:rPr>
                        <a:t>Employee performance is linked to the Firm's digital success but these KPIs are neither monitored nor reviewed regularly.</a:t>
                      </a:r>
                    </a:p>
                  </a:txBody>
                  <a:tcPr marL="45720" marR="45720" horzOverflow="overflow">
                    <a:lnB w="6350" cap="flat" cmpd="sng" algn="ctr">
                      <a:solidFill>
                        <a:srgbClr val="00338D"/>
                      </a:solidFill>
                      <a:prstDash val="solid"/>
                      <a:round/>
                      <a:headEnd type="none" w="med" len="med"/>
                      <a:tailEnd type="none" w="med" len="med"/>
                    </a:lnB>
                    <a:noFill/>
                  </a:tcPr>
                </a:tc>
                <a:tc hMerge="1">
                  <a:txBody>
                    <a:bodyPr/>
                    <a:lstStyle/>
                    <a:p>
                      <a:pPr marL="171450" marR="0" lvl="0" indent="-171450" algn="l" defTabSz="890789" rtl="0" eaLnBrk="1" fontAlgn="auto" latinLnBrk="0" hangingPunct="1">
                        <a:lnSpc>
                          <a:spcPct val="100000"/>
                        </a:lnSpc>
                        <a:spcBef>
                          <a:spcPts val="300"/>
                        </a:spcBef>
                        <a:spcAft>
                          <a:spcPts val="300"/>
                        </a:spcAft>
                        <a:buClrTx/>
                        <a:buSzTx/>
                        <a:buFont typeface="Arial" panose="020B0604020202020204" pitchFamily="34" charset="0"/>
                        <a:buChar char="•"/>
                        <a:tabLst/>
                        <a:defRPr/>
                      </a:pPr>
                      <a:endParaRPr lang="en-US" sz="1200" kern="1200" noProof="0" dirty="0" smtClean="0">
                        <a:solidFill>
                          <a:srgbClr val="00338D"/>
                        </a:solidFill>
                        <a:latin typeface="+mn-lt"/>
                        <a:ea typeface="+mn-ea"/>
                        <a:cs typeface="+mn-cs"/>
                      </a:endParaRPr>
                    </a:p>
                  </a:txBody>
                  <a:tcPr marL="45720" marR="45720" horzOverflow="overflow">
                    <a:lnB w="6350" cap="flat" cmpd="sng" algn="ctr">
                      <a:solidFill>
                        <a:srgbClr val="00338D"/>
                      </a:solidFill>
                      <a:prstDash val="solid"/>
                      <a:round/>
                      <a:headEnd type="none" w="med" len="med"/>
                      <a:tailEnd type="none" w="med" len="med"/>
                    </a:lnB>
                    <a:noFill/>
                  </a:tcPr>
                </a:tc>
                <a:tc>
                  <a:txBody>
                    <a:bodyPr/>
                    <a:lstStyle/>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r>
                        <a:rPr lang="en-US" sz="1200" kern="1200" noProof="0" dirty="0" smtClean="0">
                          <a:solidFill>
                            <a:srgbClr val="00338D"/>
                          </a:solidFill>
                          <a:latin typeface="+mn-lt"/>
                          <a:ea typeface="+mn-ea"/>
                          <a:cs typeface="+mn-cs"/>
                        </a:rPr>
                        <a:t> There is a comprehensive KPI tree with clear relationships between digital KPIs and high level business drivers.</a:t>
                      </a:r>
                      <a:endParaRPr lang="en-US" sz="1200" kern="1200" dirty="0" smtClean="0">
                        <a:solidFill>
                          <a:srgbClr val="00338D"/>
                        </a:solidFill>
                        <a:latin typeface="+mn-lt"/>
                        <a:ea typeface="+mn-ea"/>
                        <a:cs typeface="+mn-cs"/>
                      </a:endParaRPr>
                    </a:p>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r>
                        <a:rPr lang="en-US" sz="1200" kern="1200" noProof="0" dirty="0" smtClean="0">
                          <a:solidFill>
                            <a:srgbClr val="00338D"/>
                          </a:solidFill>
                          <a:latin typeface="+mn-lt"/>
                          <a:ea typeface="+mn-ea"/>
                          <a:cs typeface="+mn-cs"/>
                        </a:rPr>
                        <a:t>Employee performance is linked to the </a:t>
                      </a:r>
                      <a:r>
                        <a:rPr lang="en-US" sz="1200" kern="1200" noProof="0" dirty="0" err="1" smtClean="0">
                          <a:solidFill>
                            <a:srgbClr val="00338D"/>
                          </a:solidFill>
                          <a:latin typeface="+mn-lt"/>
                          <a:ea typeface="+mn-ea"/>
                          <a:cs typeface="+mn-cs"/>
                        </a:rPr>
                        <a:t>organisation's</a:t>
                      </a:r>
                      <a:r>
                        <a:rPr lang="en-US" sz="1200" kern="1200" noProof="0" dirty="0" smtClean="0">
                          <a:solidFill>
                            <a:srgbClr val="00338D"/>
                          </a:solidFill>
                          <a:latin typeface="+mn-lt"/>
                          <a:ea typeface="+mn-ea"/>
                          <a:cs typeface="+mn-cs"/>
                        </a:rPr>
                        <a:t> digital success, closely monitored and reviewed regularly.</a:t>
                      </a:r>
                    </a:p>
                  </a:txBody>
                  <a:tcPr marL="45720" marR="45720" horzOverflow="overflow">
                    <a:lnB w="6350" cap="flat" cmpd="sng" algn="ctr">
                      <a:solidFill>
                        <a:srgbClr val="00338D"/>
                      </a:solidFill>
                      <a:prstDash val="solid"/>
                      <a:round/>
                      <a:headEnd type="none" w="med" len="med"/>
                      <a:tailEnd type="none" w="med" len="med"/>
                    </a:lnB>
                    <a:noFill/>
                  </a:tcPr>
                </a:tc>
              </a:tr>
            </a:tbl>
          </a:graphicData>
        </a:graphic>
      </p:graphicFrame>
      <p:pic>
        <p:nvPicPr>
          <p:cNvPr id="25" name="Picture 24"/>
          <p:cNvPicPr>
            <a:picLocks noChangeAspect="1"/>
          </p:cNvPicPr>
          <p:nvPr/>
        </p:nvPicPr>
        <p:blipFill rotWithShape="1">
          <a:blip r:embed="rId3">
            <a:extLst>
              <a:ext uri="{28A0092B-C50C-407E-A947-70E740481C1C}">
                <a14:useLocalDpi xmlns:a14="http://schemas.microsoft.com/office/drawing/2010/main" val="0"/>
              </a:ext>
            </a:extLst>
          </a:blip>
          <a:srcRect t="32902" b="25103"/>
          <a:stretch/>
        </p:blipFill>
        <p:spPr>
          <a:xfrm>
            <a:off x="6151268" y="1375600"/>
            <a:ext cx="811971" cy="340985"/>
          </a:xfrm>
          <a:prstGeom prst="rect">
            <a:avLst/>
          </a:prstGeom>
        </p:spPr>
      </p:pic>
      <p:pic>
        <p:nvPicPr>
          <p:cNvPr id="28" name="Picture 2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67969" y="1406934"/>
            <a:ext cx="635507" cy="313863"/>
          </a:xfrm>
          <a:prstGeom prst="rect">
            <a:avLst/>
          </a:prstGeom>
        </p:spPr>
      </p:pic>
      <p:pic>
        <p:nvPicPr>
          <p:cNvPr id="32" name="Picture 31"/>
          <p:cNvPicPr>
            <a:picLocks noChangeAspect="1"/>
          </p:cNvPicPr>
          <p:nvPr/>
        </p:nvPicPr>
        <p:blipFill rotWithShape="1">
          <a:blip r:embed="rId5" cstate="print">
            <a:extLst>
              <a:ext uri="{28A0092B-C50C-407E-A947-70E740481C1C}">
                <a14:useLocalDpi xmlns:a14="http://schemas.microsoft.com/office/drawing/2010/main" val="0"/>
              </a:ext>
            </a:extLst>
          </a:blip>
          <a:srcRect l="3544"/>
          <a:stretch/>
        </p:blipFill>
        <p:spPr>
          <a:xfrm>
            <a:off x="9839775" y="1310684"/>
            <a:ext cx="688997" cy="254569"/>
          </a:xfrm>
          <a:prstGeom prst="rect">
            <a:avLst/>
          </a:prstGeom>
        </p:spPr>
      </p:pic>
      <p:sp>
        <p:nvSpPr>
          <p:cNvPr id="66" name="TextBox 65"/>
          <p:cNvSpPr txBox="1"/>
          <p:nvPr/>
        </p:nvSpPr>
        <p:spPr>
          <a:xfrm>
            <a:off x="129474" y="637764"/>
            <a:ext cx="3909321" cy="168024"/>
          </a:xfrm>
          <a:prstGeom prst="rect">
            <a:avLst/>
          </a:prstGeom>
          <a:noFill/>
        </p:spPr>
        <p:txBody>
          <a:bodyPr wrap="none" lIns="21772" tIns="21772" rIns="21772" bIns="21772" rtlCol="0" anchor="ctr" anchorCtr="0">
            <a:noAutofit/>
          </a:bodyPr>
          <a:lstStyle/>
          <a:p>
            <a:pPr defTabSz="890789">
              <a:spcBef>
                <a:spcPts val="300"/>
              </a:spcBef>
              <a:defRPr/>
            </a:pPr>
            <a:r>
              <a:rPr lang="en-AU" sz="800" i="1" dirty="0">
                <a:solidFill>
                  <a:srgbClr val="00338D"/>
                </a:solidFill>
              </a:rPr>
              <a:t>Source: DMA survey, interviews with </a:t>
            </a:r>
            <a:r>
              <a:rPr lang="en-AU" sz="800" i="1" dirty="0" err="1">
                <a:solidFill>
                  <a:srgbClr val="00338D"/>
                </a:solidFill>
              </a:rPr>
              <a:t>FBNQuest</a:t>
            </a:r>
            <a:r>
              <a:rPr lang="en-AU" sz="800" i="1" dirty="0">
                <a:solidFill>
                  <a:srgbClr val="00338D"/>
                </a:solidFill>
              </a:rPr>
              <a:t> employees, company websites, exploratory interviews</a:t>
            </a:r>
          </a:p>
        </p:txBody>
      </p:sp>
      <p:sp>
        <p:nvSpPr>
          <p:cNvPr id="41" name="Rectangle 40"/>
          <p:cNvSpPr/>
          <p:nvPr/>
        </p:nvSpPr>
        <p:spPr>
          <a:xfrm>
            <a:off x="1686570" y="3762138"/>
            <a:ext cx="10287000" cy="54864"/>
          </a:xfrm>
          <a:prstGeom prst="rect">
            <a:avLst/>
          </a:prstGeom>
          <a:solidFill>
            <a:schemeClr val="bg1">
              <a:lumMod val="75000"/>
            </a:schemeClr>
          </a:solidFill>
          <a:ln w="25400" cap="flat" cmpd="sng" algn="ctr">
            <a:noFill/>
            <a:prstDash val="solid"/>
          </a:ln>
          <a:effectLst/>
        </p:spPr>
        <p:txBody>
          <a:bodyPr lIns="21772" tIns="21772" rIns="21772" bIns="21772" rtlCol="0" anchor="ctr" anchorCtr="0"/>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800" b="0" i="0" u="none" strike="noStrike" kern="0" cap="none" spc="0" normalizeH="0" baseline="0" noProof="0" dirty="0" err="1" smtClean="0">
              <a:ln>
                <a:noFill/>
              </a:ln>
              <a:solidFill>
                <a:srgbClr val="FFFFFF"/>
              </a:solidFill>
              <a:effectLst/>
              <a:uLnTx/>
              <a:uFillTx/>
              <a:latin typeface="Calibri" panose="020F0502020204030204" pitchFamily="34" charset="0"/>
              <a:ea typeface="+mn-ea"/>
              <a:cs typeface="Arial" panose="020B0604020202020204" pitchFamily="34" charset="0"/>
            </a:endParaRPr>
          </a:p>
        </p:txBody>
      </p:sp>
      <p:sp>
        <p:nvSpPr>
          <p:cNvPr id="42" name="Oval 41"/>
          <p:cNvSpPr/>
          <p:nvPr/>
        </p:nvSpPr>
        <p:spPr>
          <a:xfrm>
            <a:off x="2495536" y="3693627"/>
            <a:ext cx="182880" cy="18288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GB"/>
          </a:p>
        </p:txBody>
      </p:sp>
      <p:sp>
        <p:nvSpPr>
          <p:cNvPr id="43" name="Oval 42"/>
          <p:cNvSpPr/>
          <p:nvPr/>
        </p:nvSpPr>
        <p:spPr>
          <a:xfrm>
            <a:off x="4479418" y="3693627"/>
            <a:ext cx="182880" cy="18288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GB"/>
          </a:p>
        </p:txBody>
      </p:sp>
      <p:sp>
        <p:nvSpPr>
          <p:cNvPr id="44" name="Oval 43"/>
          <p:cNvSpPr/>
          <p:nvPr/>
        </p:nvSpPr>
        <p:spPr>
          <a:xfrm>
            <a:off x="6552869" y="3684391"/>
            <a:ext cx="182880" cy="18288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GB"/>
          </a:p>
        </p:txBody>
      </p:sp>
      <p:sp>
        <p:nvSpPr>
          <p:cNvPr id="45" name="Oval 44"/>
          <p:cNvSpPr/>
          <p:nvPr/>
        </p:nvSpPr>
        <p:spPr>
          <a:xfrm>
            <a:off x="8693424" y="3693627"/>
            <a:ext cx="182880" cy="18288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GB"/>
          </a:p>
        </p:txBody>
      </p:sp>
      <p:sp>
        <p:nvSpPr>
          <p:cNvPr id="46" name="Oval 45"/>
          <p:cNvSpPr/>
          <p:nvPr/>
        </p:nvSpPr>
        <p:spPr>
          <a:xfrm>
            <a:off x="10776128" y="3693627"/>
            <a:ext cx="182880" cy="18288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GB"/>
          </a:p>
        </p:txBody>
      </p:sp>
      <p:sp>
        <p:nvSpPr>
          <p:cNvPr id="47" name="Isosceles Triangle 46"/>
          <p:cNvSpPr/>
          <p:nvPr/>
        </p:nvSpPr>
        <p:spPr>
          <a:xfrm rot="10800000">
            <a:off x="10693110" y="3563093"/>
            <a:ext cx="365760" cy="274320"/>
          </a:xfrm>
          <a:prstGeom prst="triangle">
            <a:avLst/>
          </a:prstGeom>
          <a:solidFill>
            <a:srgbClr val="00B060"/>
          </a:solidFill>
          <a:ln>
            <a:noFill/>
          </a:ln>
        </p:spPr>
        <p:style>
          <a:lnRef idx="2">
            <a:schemeClr val="accent1">
              <a:shade val="50000"/>
            </a:schemeClr>
          </a:lnRef>
          <a:fillRef idx="1">
            <a:schemeClr val="accent1"/>
          </a:fillRef>
          <a:effectRef idx="0">
            <a:schemeClr val="accent1"/>
          </a:effectRef>
          <a:fontRef idx="minor">
            <a:schemeClr val="lt1"/>
          </a:fontRef>
        </p:style>
        <p:txBody>
          <a:bodyPr lIns="21772" tIns="21772" rIns="21772" bIns="21772" rtlCol="0" anchor="ctr" anchorCtr="0"/>
          <a:lstStyle/>
          <a:p>
            <a:pPr algn="ctr"/>
            <a:endParaRPr lang="en-AU" sz="800" dirty="0" err="1">
              <a:solidFill>
                <a:schemeClr val="tx1"/>
              </a:solidFill>
              <a:latin typeface="Calibri" panose="020F0502020204030204" pitchFamily="34" charset="0"/>
            </a:endParaRPr>
          </a:p>
        </p:txBody>
      </p:sp>
      <p:sp>
        <p:nvSpPr>
          <p:cNvPr id="48" name="Isosceles Triangle 47"/>
          <p:cNvSpPr/>
          <p:nvPr/>
        </p:nvSpPr>
        <p:spPr>
          <a:xfrm rot="10800000">
            <a:off x="2918306" y="3563093"/>
            <a:ext cx="365760" cy="274320"/>
          </a:xfrm>
          <a:prstGeom prst="triangle">
            <a:avLst/>
          </a:prstGeom>
          <a:solidFill>
            <a:srgbClr val="00338D"/>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21772" tIns="21772" rIns="21772" bIns="21772" rtlCol="0" anchor="ctr" anchorCtr="0"/>
          <a:lstStyle/>
          <a:p>
            <a:pPr algn="ctr"/>
            <a:endParaRPr lang="en-AU" sz="800" dirty="0" err="1">
              <a:solidFill>
                <a:schemeClr val="tx1"/>
              </a:solidFill>
              <a:latin typeface="Calibri" panose="020F0502020204030204" pitchFamily="34" charset="0"/>
            </a:endParaRPr>
          </a:p>
        </p:txBody>
      </p:sp>
      <p:sp>
        <p:nvSpPr>
          <p:cNvPr id="49" name="Isosceles Triangle 48"/>
          <p:cNvSpPr/>
          <p:nvPr/>
        </p:nvSpPr>
        <p:spPr>
          <a:xfrm rot="10800000">
            <a:off x="7113643" y="3563093"/>
            <a:ext cx="365760" cy="274320"/>
          </a:xfrm>
          <a:prstGeom prs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21772" tIns="21772" rIns="21772" bIns="21772" rtlCol="0" anchor="ctr" anchorCtr="0"/>
          <a:lstStyle/>
          <a:p>
            <a:pPr algn="ctr"/>
            <a:endParaRPr lang="en-AU" sz="800" dirty="0" err="1">
              <a:solidFill>
                <a:srgbClr val="000000"/>
              </a:solidFill>
              <a:latin typeface="Calibri" panose="020F0502020204030204" pitchFamily="34" charset="0"/>
            </a:endParaRPr>
          </a:p>
        </p:txBody>
      </p:sp>
      <p:sp>
        <p:nvSpPr>
          <p:cNvPr id="50" name="Isosceles Triangle 49"/>
          <p:cNvSpPr/>
          <p:nvPr/>
        </p:nvSpPr>
        <p:spPr>
          <a:xfrm rot="10800000">
            <a:off x="10258428" y="3563092"/>
            <a:ext cx="365760" cy="274320"/>
          </a:xfrm>
          <a:prstGeom prst="triangle">
            <a:avLst/>
          </a:prstGeom>
          <a:solidFill>
            <a:srgbClr val="8E258D"/>
          </a:solidFill>
          <a:ln>
            <a:noFill/>
          </a:ln>
        </p:spPr>
        <p:style>
          <a:lnRef idx="2">
            <a:schemeClr val="accent1">
              <a:shade val="50000"/>
            </a:schemeClr>
          </a:lnRef>
          <a:fillRef idx="1">
            <a:schemeClr val="accent1"/>
          </a:fillRef>
          <a:effectRef idx="0">
            <a:schemeClr val="accent1"/>
          </a:effectRef>
          <a:fontRef idx="minor">
            <a:schemeClr val="lt1"/>
          </a:fontRef>
        </p:style>
        <p:txBody>
          <a:bodyPr lIns="21772" tIns="21772" rIns="21772" bIns="21772" rtlCol="0" anchor="ctr" anchorCtr="0"/>
          <a:lstStyle/>
          <a:p>
            <a:pPr algn="ctr"/>
            <a:endParaRPr lang="en-AU" sz="800" dirty="0" err="1">
              <a:solidFill>
                <a:schemeClr val="tx1"/>
              </a:solidFill>
              <a:latin typeface="Calibri" panose="020F0502020204030204" pitchFamily="34" charset="0"/>
            </a:endParaRPr>
          </a:p>
        </p:txBody>
      </p:sp>
      <p:pic>
        <p:nvPicPr>
          <p:cNvPr id="51" name="Picture 5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29785" y="3310991"/>
            <a:ext cx="742802" cy="210135"/>
          </a:xfrm>
          <a:prstGeom prst="rect">
            <a:avLst/>
          </a:prstGeom>
          <a:solidFill>
            <a:srgbClr val="BFBFBF"/>
          </a:solidFill>
        </p:spPr>
      </p:pic>
      <p:grpSp>
        <p:nvGrpSpPr>
          <p:cNvPr id="21" name="Group 20"/>
          <p:cNvGrpSpPr/>
          <p:nvPr/>
        </p:nvGrpSpPr>
        <p:grpSpPr>
          <a:xfrm>
            <a:off x="7347937" y="44696"/>
            <a:ext cx="4568864" cy="274320"/>
            <a:chOff x="7916790" y="356874"/>
            <a:chExt cx="4568864" cy="274320"/>
          </a:xfrm>
        </p:grpSpPr>
        <p:grpSp>
          <p:nvGrpSpPr>
            <p:cNvPr id="22" name="Group 21"/>
            <p:cNvGrpSpPr/>
            <p:nvPr/>
          </p:nvGrpSpPr>
          <p:grpSpPr>
            <a:xfrm>
              <a:off x="7916790" y="356874"/>
              <a:ext cx="2337497" cy="274320"/>
              <a:chOff x="3793151" y="6476333"/>
              <a:chExt cx="2337497" cy="274320"/>
            </a:xfrm>
          </p:grpSpPr>
          <p:sp>
            <p:nvSpPr>
              <p:cNvPr id="30" name="Isosceles Triangle 29"/>
              <p:cNvSpPr/>
              <p:nvPr/>
            </p:nvSpPr>
            <p:spPr>
              <a:xfrm rot="10800000">
                <a:off x="4273393" y="6554522"/>
                <a:ext cx="140400" cy="117943"/>
              </a:xfrm>
              <a:prstGeom prst="triangle">
                <a:avLst/>
              </a:prstGeom>
              <a:solidFill>
                <a:srgbClr val="00338D"/>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21772" tIns="21772" rIns="21772" bIns="21772" rtlCol="0" anchor="ctr" anchorCtr="0"/>
              <a:lstStyle/>
              <a:p>
                <a:pPr algn="ctr"/>
                <a:endParaRPr lang="en-AU" sz="800" dirty="0" err="1">
                  <a:solidFill>
                    <a:srgbClr val="00338D"/>
                  </a:solidFill>
                  <a:latin typeface="Calibri" panose="020F0502020204030204" pitchFamily="34" charset="0"/>
                </a:endParaRPr>
              </a:p>
            </p:txBody>
          </p:sp>
          <p:sp>
            <p:nvSpPr>
              <p:cNvPr id="31" name="TextBox 30"/>
              <p:cNvSpPr txBox="1"/>
              <p:nvPr/>
            </p:nvSpPr>
            <p:spPr>
              <a:xfrm>
                <a:off x="4380552" y="6525841"/>
                <a:ext cx="469141" cy="175304"/>
              </a:xfrm>
              <a:prstGeom prst="rect">
                <a:avLst/>
              </a:prstGeom>
              <a:noFill/>
            </p:spPr>
            <p:txBody>
              <a:bodyPr wrap="none" lIns="21772" tIns="21772" rIns="21772" bIns="21772" rtlCol="0" anchor="ctr" anchorCtr="0">
                <a:noAutofit/>
              </a:bodyPr>
              <a:lstStyle/>
              <a:p>
                <a:pPr algn="ctr"/>
                <a:r>
                  <a:rPr lang="en-AU" sz="800" b="1" dirty="0">
                    <a:solidFill>
                      <a:srgbClr val="00338D"/>
                    </a:solidFill>
                  </a:rPr>
                  <a:t>Current</a:t>
                </a:r>
              </a:p>
            </p:txBody>
          </p:sp>
          <p:sp>
            <p:nvSpPr>
              <p:cNvPr id="34" name="Text Box 81"/>
              <p:cNvSpPr txBox="1">
                <a:spLocks noChangeArrowheads="1"/>
              </p:cNvSpPr>
              <p:nvPr/>
            </p:nvSpPr>
            <p:spPr bwMode="auto">
              <a:xfrm>
                <a:off x="3793151" y="6476333"/>
                <a:ext cx="476639" cy="274320"/>
              </a:xfrm>
              <a:prstGeom prst="rect">
                <a:avLst/>
              </a:prstGeom>
              <a:noFill/>
              <a:ln w="9525">
                <a:noFill/>
                <a:miter lim="800000"/>
                <a:headEnd type="none" w="sm" len="sm"/>
                <a:tailEnd type="none" w="sm" len="sm"/>
              </a:ln>
              <a:effectLst/>
            </p:spPr>
            <p:txBody>
              <a:bodyPr wrap="square" lIns="45720" rIns="45720" anchor="ctr">
                <a:noAutofit/>
              </a:bodyPr>
              <a:lstStyle/>
              <a:p>
                <a:pPr algn="ctr"/>
                <a:r>
                  <a:rPr lang="en-US" sz="1000" b="1" dirty="0">
                    <a:solidFill>
                      <a:srgbClr val="00338D"/>
                    </a:solidFill>
                  </a:rPr>
                  <a:t>Key:</a:t>
                </a:r>
              </a:p>
            </p:txBody>
          </p:sp>
          <p:sp>
            <p:nvSpPr>
              <p:cNvPr id="35" name="object 140"/>
              <p:cNvSpPr txBox="1"/>
              <p:nvPr/>
            </p:nvSpPr>
            <p:spPr>
              <a:xfrm>
                <a:off x="5247374" y="6551939"/>
                <a:ext cx="883274" cy="123111"/>
              </a:xfrm>
              <a:prstGeom prst="rect">
                <a:avLst/>
              </a:prstGeom>
            </p:spPr>
            <p:txBody>
              <a:bodyPr vert="horz" wrap="square" lIns="0" tIns="0" rIns="0" bIns="0" rtlCol="0">
                <a:spAutoFit/>
              </a:bodyPr>
              <a:lstStyle/>
              <a:p>
                <a:pPr marL="12700"/>
                <a:r>
                  <a:rPr lang="en-GB" sz="800" b="1" spc="-10" dirty="0">
                    <a:solidFill>
                      <a:srgbClr val="00338D"/>
                    </a:solidFill>
                    <a:cs typeface="Century Gothic"/>
                  </a:rPr>
                  <a:t>Peer </a:t>
                </a:r>
                <a:r>
                  <a:rPr lang="en-GB" sz="800" b="1" spc="-10" dirty="0" smtClean="0">
                    <a:solidFill>
                      <a:srgbClr val="00338D"/>
                    </a:solidFill>
                    <a:cs typeface="Century Gothic"/>
                  </a:rPr>
                  <a:t>Group</a:t>
                </a:r>
                <a:endParaRPr sz="800" b="1" dirty="0">
                  <a:solidFill>
                    <a:srgbClr val="00338D"/>
                  </a:solidFill>
                  <a:cs typeface="Century Gothic"/>
                </a:endParaRPr>
              </a:p>
            </p:txBody>
          </p:sp>
          <p:sp>
            <p:nvSpPr>
              <p:cNvPr id="36" name="Isosceles Triangle 35"/>
              <p:cNvSpPr/>
              <p:nvPr/>
            </p:nvSpPr>
            <p:spPr>
              <a:xfrm rot="10800000">
                <a:off x="5097444" y="6554522"/>
                <a:ext cx="140400" cy="117943"/>
              </a:xfrm>
              <a:prstGeom prs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21772" tIns="21772" rIns="21772" bIns="21772" rtlCol="0" anchor="ctr" anchorCtr="0"/>
              <a:lstStyle/>
              <a:p>
                <a:pPr algn="ctr"/>
                <a:endParaRPr lang="en-AU" sz="800" dirty="0" err="1">
                  <a:solidFill>
                    <a:srgbClr val="00338D"/>
                  </a:solidFill>
                  <a:latin typeface="Calibri" panose="020F0502020204030204" pitchFamily="34" charset="0"/>
                </a:endParaRPr>
              </a:p>
            </p:txBody>
          </p:sp>
        </p:grpSp>
        <p:sp>
          <p:nvSpPr>
            <p:cNvPr id="24" name="Isosceles Triangle 23"/>
            <p:cNvSpPr/>
            <p:nvPr/>
          </p:nvSpPr>
          <p:spPr>
            <a:xfrm rot="10800000">
              <a:off x="10162847" y="435063"/>
              <a:ext cx="140400" cy="117943"/>
            </a:xfrm>
            <a:prstGeom prst="triangle">
              <a:avLst/>
            </a:prstGeom>
            <a:solidFill>
              <a:srgbClr val="00B060"/>
            </a:solidFill>
            <a:ln>
              <a:noFill/>
            </a:ln>
          </p:spPr>
          <p:style>
            <a:lnRef idx="2">
              <a:schemeClr val="accent1">
                <a:shade val="50000"/>
              </a:schemeClr>
            </a:lnRef>
            <a:fillRef idx="1">
              <a:schemeClr val="accent1"/>
            </a:fillRef>
            <a:effectRef idx="0">
              <a:schemeClr val="accent1"/>
            </a:effectRef>
            <a:fontRef idx="minor">
              <a:schemeClr val="lt1"/>
            </a:fontRef>
          </p:style>
          <p:txBody>
            <a:bodyPr lIns="21772" tIns="21772" rIns="21772" bIns="21772" rtlCol="0" anchor="ctr" anchorCtr="0"/>
            <a:lstStyle/>
            <a:p>
              <a:pPr algn="ctr"/>
              <a:endParaRPr lang="en-AU" sz="800" dirty="0" err="1">
                <a:solidFill>
                  <a:srgbClr val="00338D"/>
                </a:solidFill>
                <a:latin typeface="Calibri" panose="020F0502020204030204" pitchFamily="34" charset="0"/>
              </a:endParaRPr>
            </a:p>
          </p:txBody>
        </p:sp>
        <p:sp>
          <p:nvSpPr>
            <p:cNvPr id="26" name="TextBox 25"/>
            <p:cNvSpPr txBox="1"/>
            <p:nvPr/>
          </p:nvSpPr>
          <p:spPr>
            <a:xfrm>
              <a:off x="10753127" y="406382"/>
              <a:ext cx="469141" cy="175304"/>
            </a:xfrm>
            <a:prstGeom prst="rect">
              <a:avLst/>
            </a:prstGeom>
            <a:noFill/>
          </p:spPr>
          <p:txBody>
            <a:bodyPr wrap="none" lIns="21772" tIns="21772" rIns="21772" bIns="21772" rtlCol="0" anchor="ctr" anchorCtr="0">
              <a:noAutofit/>
            </a:bodyPr>
            <a:lstStyle/>
            <a:p>
              <a:pPr algn="ctr"/>
              <a:r>
                <a:rPr lang="en-AU" sz="800" b="1" dirty="0">
                  <a:solidFill>
                    <a:srgbClr val="00338D"/>
                  </a:solidFill>
                </a:rPr>
                <a:t>Global </a:t>
              </a:r>
              <a:r>
                <a:rPr lang="en-AU" sz="800" b="1" dirty="0" smtClean="0">
                  <a:solidFill>
                    <a:srgbClr val="00338D"/>
                  </a:solidFill>
                </a:rPr>
                <a:t>Industry </a:t>
              </a:r>
              <a:r>
                <a:rPr lang="en-AU" sz="800" b="1" dirty="0">
                  <a:solidFill>
                    <a:srgbClr val="00338D"/>
                  </a:solidFill>
                </a:rPr>
                <a:t>B</a:t>
              </a:r>
              <a:r>
                <a:rPr lang="en-AU" sz="800" b="1" dirty="0" smtClean="0">
                  <a:solidFill>
                    <a:srgbClr val="00338D"/>
                  </a:solidFill>
                </a:rPr>
                <a:t>enchmark</a:t>
              </a:r>
              <a:endParaRPr lang="en-AU" sz="800" b="1" dirty="0">
                <a:solidFill>
                  <a:srgbClr val="00338D"/>
                </a:solidFill>
              </a:endParaRPr>
            </a:p>
          </p:txBody>
        </p:sp>
        <p:sp>
          <p:nvSpPr>
            <p:cNvPr id="27" name="Isosceles Triangle 26"/>
            <p:cNvSpPr/>
            <p:nvPr/>
          </p:nvSpPr>
          <p:spPr>
            <a:xfrm rot="10800000">
              <a:off x="11860573" y="436066"/>
              <a:ext cx="140400" cy="117943"/>
            </a:xfrm>
            <a:prstGeom prst="triangle">
              <a:avLst/>
            </a:prstGeom>
            <a:solidFill>
              <a:srgbClr val="8E258D"/>
            </a:solidFill>
            <a:ln>
              <a:noFill/>
            </a:ln>
          </p:spPr>
          <p:style>
            <a:lnRef idx="2">
              <a:schemeClr val="accent1">
                <a:shade val="50000"/>
              </a:schemeClr>
            </a:lnRef>
            <a:fillRef idx="1">
              <a:schemeClr val="accent1"/>
            </a:fillRef>
            <a:effectRef idx="0">
              <a:schemeClr val="accent1"/>
            </a:effectRef>
            <a:fontRef idx="minor">
              <a:schemeClr val="lt1"/>
            </a:fontRef>
          </p:style>
          <p:txBody>
            <a:bodyPr lIns="21772" tIns="21772" rIns="21772" bIns="21772" rtlCol="0" anchor="ctr" anchorCtr="0"/>
            <a:lstStyle/>
            <a:p>
              <a:pPr algn="ctr"/>
              <a:endParaRPr lang="en-AU" sz="800" dirty="0" err="1">
                <a:solidFill>
                  <a:srgbClr val="00338D"/>
                </a:solidFill>
                <a:latin typeface="Calibri" panose="020F0502020204030204" pitchFamily="34" charset="0"/>
              </a:endParaRPr>
            </a:p>
          </p:txBody>
        </p:sp>
        <p:sp>
          <p:nvSpPr>
            <p:cNvPr id="29" name="TextBox 28"/>
            <p:cNvSpPr txBox="1"/>
            <p:nvPr/>
          </p:nvSpPr>
          <p:spPr>
            <a:xfrm>
              <a:off x="12016513" y="407385"/>
              <a:ext cx="469141" cy="175304"/>
            </a:xfrm>
            <a:prstGeom prst="rect">
              <a:avLst/>
            </a:prstGeom>
            <a:noFill/>
          </p:spPr>
          <p:txBody>
            <a:bodyPr wrap="none" lIns="21772" tIns="21772" rIns="21772" bIns="21772" rtlCol="0" anchor="ctr" anchorCtr="0">
              <a:noAutofit/>
            </a:bodyPr>
            <a:lstStyle/>
            <a:p>
              <a:pPr algn="ctr"/>
              <a:r>
                <a:rPr lang="en-AU" sz="800" b="1" dirty="0">
                  <a:solidFill>
                    <a:srgbClr val="00338D"/>
                  </a:solidFill>
                </a:rPr>
                <a:t>Aspiration</a:t>
              </a:r>
            </a:p>
          </p:txBody>
        </p:sp>
      </p:grpSp>
      <p:sp>
        <p:nvSpPr>
          <p:cNvPr id="37" name="Title 2"/>
          <p:cNvSpPr txBox="1">
            <a:spLocks/>
          </p:cNvSpPr>
          <p:nvPr/>
        </p:nvSpPr>
        <p:spPr>
          <a:xfrm>
            <a:off x="153265" y="94959"/>
            <a:ext cx="9681940" cy="364003"/>
          </a:xfrm>
          <a:prstGeom prst="rect">
            <a:avLst/>
          </a:prstGeom>
          <a:noFill/>
        </p:spPr>
        <p:txBody>
          <a:bodyPr vert="horz" lIns="0" tIns="0" rIns="0" bIns="0" rtlCol="0" anchor="t" anchorCtr="0">
            <a:noAutofit/>
          </a:bodyPr>
          <a:lstStyle>
            <a:defPPr>
              <a:defRPr lang="en-US"/>
            </a:defPPr>
            <a:lvl1pPr>
              <a:lnSpc>
                <a:spcPct val="70000"/>
              </a:lnSpc>
              <a:defRPr sz="2800" b="1" i="0" kern="0">
                <a:solidFill>
                  <a:srgbClr val="00338D"/>
                </a:solidFill>
                <a:latin typeface="Univers 47 CondensedLight" panose="00000400000000000000" pitchFamily="2" charset="0"/>
                <a:cs typeface="KPMG Extralight"/>
              </a:defRPr>
            </a:lvl1pPr>
          </a:lstStyle>
          <a:p>
            <a:pPr>
              <a:defRPr/>
            </a:pPr>
            <a:r>
              <a:rPr lang="en-US" sz="4400" b="0" kern="1200" dirty="0" smtClean="0">
                <a:latin typeface="KPMG Extralight" panose="020B0303030202040204" pitchFamily="34" charset="0"/>
                <a:cs typeface="+mj-cs"/>
              </a:rPr>
              <a:t>Detailed Assessment – </a:t>
            </a:r>
            <a:r>
              <a:rPr lang="en-US" sz="4400" b="0" kern="1200" dirty="0" smtClean="0">
                <a:latin typeface="KPMG Extralight" panose="020B0303030202040204" pitchFamily="34" charset="0"/>
              </a:rPr>
              <a:t>Value Management</a:t>
            </a:r>
            <a:r>
              <a:rPr lang="en-US" sz="4400" b="0" kern="1200" baseline="30000" dirty="0" smtClean="0">
                <a:latin typeface="KPMG Extralight" panose="020B0303030202040204" pitchFamily="34" charset="0"/>
                <a:ea typeface="+mj-ea"/>
                <a:cs typeface="+mj-cs"/>
              </a:rPr>
              <a:t>(3/5)</a:t>
            </a:r>
            <a:endParaRPr lang="en-US" sz="4400" b="0" kern="1200" baseline="30000" dirty="0">
              <a:latin typeface="KPMG Extralight" panose="020B0303030202040204" pitchFamily="34" charset="0"/>
              <a:ea typeface="+mj-ea"/>
              <a:cs typeface="+mj-cs"/>
            </a:endParaRPr>
          </a:p>
        </p:txBody>
      </p:sp>
    </p:spTree>
    <p:extLst>
      <p:ext uri="{BB962C8B-B14F-4D97-AF65-F5344CB8AC3E}">
        <p14:creationId xmlns:p14="http://schemas.microsoft.com/office/powerpoint/2010/main" val="32853796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Rectangle 75"/>
          <p:cNvSpPr/>
          <p:nvPr/>
        </p:nvSpPr>
        <p:spPr>
          <a:xfrm>
            <a:off x="4986329" y="2658541"/>
            <a:ext cx="6649788" cy="640080"/>
          </a:xfrm>
          <a:prstGeom prst="rect">
            <a:avLst/>
          </a:prstGeom>
          <a:solidFill>
            <a:srgbClr val="0070C0"/>
          </a:solidFill>
          <a:ln w="25400" cap="flat" cmpd="sng" algn="ctr">
            <a:solidFill>
              <a:sysClr val="window" lastClr="FFFFFF">
                <a:hueOff val="0"/>
                <a:satOff val="0"/>
                <a:lumOff val="0"/>
                <a:alphaOff val="0"/>
              </a:sysClr>
            </a:solidFill>
            <a:prstDash val="solid"/>
          </a:ln>
          <a:effectLst/>
        </p:spPr>
        <p:txBody>
          <a:bodyPr spcFirstLastPara="0" vert="horz" wrap="square" lIns="125144" tIns="125144" rIns="125144" bIns="125144" numCol="1" spcCol="1270" anchor="t" anchorCtr="0">
            <a:noAutofit/>
          </a:bodyPr>
          <a:lstStyle/>
          <a:p>
            <a:pPr algn="ctr" defTabSz="800100" fontAlgn="base">
              <a:lnSpc>
                <a:spcPct val="90000"/>
              </a:lnSpc>
              <a:spcBef>
                <a:spcPct val="0"/>
              </a:spcBef>
              <a:spcAft>
                <a:spcPct val="35000"/>
              </a:spcAft>
              <a:defRPr/>
            </a:pPr>
            <a:r>
              <a:rPr lang="en-US" sz="1400" b="1" kern="0" dirty="0">
                <a:solidFill>
                  <a:prstClr val="white"/>
                </a:solidFill>
                <a:cs typeface="Times New Roman" pitchFamily="18" charset="0"/>
              </a:rPr>
              <a:t>An </a:t>
            </a:r>
            <a:r>
              <a:rPr lang="en-US" sz="1400" b="1" kern="0" dirty="0" err="1">
                <a:solidFill>
                  <a:prstClr val="white"/>
                </a:solidFill>
                <a:cs typeface="Times New Roman" pitchFamily="18" charset="0"/>
              </a:rPr>
              <a:t>organisation</a:t>
            </a:r>
            <a:r>
              <a:rPr lang="en-US" sz="1400" b="1" kern="0" dirty="0">
                <a:solidFill>
                  <a:prstClr val="white"/>
                </a:solidFill>
                <a:cs typeface="Times New Roman" pitchFamily="18" charset="0"/>
              </a:rPr>
              <a:t> that has a clearly articulated key performance measures for digital </a:t>
            </a:r>
            <a:r>
              <a:rPr lang="en-US" sz="1400" b="1" kern="0" dirty="0" smtClean="0">
                <a:solidFill>
                  <a:prstClr val="white"/>
                </a:solidFill>
                <a:cs typeface="Times New Roman" pitchFamily="18" charset="0"/>
              </a:rPr>
              <a:t>initiatives</a:t>
            </a:r>
            <a:endParaRPr lang="en-US" sz="1400" b="1" kern="0" dirty="0">
              <a:solidFill>
                <a:prstClr val="white"/>
              </a:solidFill>
              <a:cs typeface="Times New Roman" pitchFamily="18" charset="0"/>
            </a:endParaRPr>
          </a:p>
        </p:txBody>
      </p:sp>
      <p:sp>
        <p:nvSpPr>
          <p:cNvPr id="84" name="Rectangle 83"/>
          <p:cNvSpPr/>
          <p:nvPr/>
        </p:nvSpPr>
        <p:spPr>
          <a:xfrm>
            <a:off x="4986329" y="3495902"/>
            <a:ext cx="6649788" cy="640080"/>
          </a:xfrm>
          <a:prstGeom prst="rect">
            <a:avLst/>
          </a:prstGeom>
          <a:solidFill>
            <a:schemeClr val="accent1"/>
          </a:solidFill>
          <a:ln w="25400" cap="flat" cmpd="sng" algn="ctr">
            <a:solidFill>
              <a:sysClr val="window" lastClr="FFFFFF">
                <a:hueOff val="0"/>
                <a:satOff val="0"/>
                <a:lumOff val="0"/>
                <a:alphaOff val="0"/>
              </a:sysClr>
            </a:solidFill>
            <a:prstDash val="solid"/>
          </a:ln>
          <a:effectLst/>
        </p:spPr>
        <p:txBody>
          <a:bodyPr spcFirstLastPara="0" vert="horz" wrap="square" lIns="128954" tIns="128954" rIns="128954" bIns="128954" numCol="1" spcCol="1270" anchor="t" anchorCtr="0">
            <a:noAutofit/>
          </a:bodyPr>
          <a:lstStyle/>
          <a:p>
            <a:pPr algn="ctr" defTabSz="800100" fontAlgn="base">
              <a:lnSpc>
                <a:spcPct val="90000"/>
              </a:lnSpc>
              <a:spcBef>
                <a:spcPct val="0"/>
              </a:spcBef>
              <a:spcAft>
                <a:spcPct val="35000"/>
              </a:spcAft>
              <a:defRPr/>
            </a:pPr>
            <a:r>
              <a:rPr lang="en-US" sz="1400" b="1" kern="0" dirty="0">
                <a:solidFill>
                  <a:prstClr val="white"/>
                </a:solidFill>
                <a:cs typeface="Times New Roman" pitchFamily="18" charset="0"/>
              </a:rPr>
              <a:t>An </a:t>
            </a:r>
            <a:r>
              <a:rPr lang="en-US" sz="1400" b="1" kern="0" dirty="0" err="1">
                <a:solidFill>
                  <a:prstClr val="white"/>
                </a:solidFill>
                <a:cs typeface="Times New Roman" pitchFamily="18" charset="0"/>
              </a:rPr>
              <a:t>organisation</a:t>
            </a:r>
            <a:r>
              <a:rPr lang="en-US" sz="1400" b="1" kern="0" dirty="0">
                <a:solidFill>
                  <a:prstClr val="white"/>
                </a:solidFill>
                <a:cs typeface="Times New Roman" pitchFamily="18" charset="0"/>
              </a:rPr>
              <a:t> </a:t>
            </a:r>
            <a:r>
              <a:rPr lang="en-US" sz="1400" b="1" kern="0" dirty="0" smtClean="0">
                <a:solidFill>
                  <a:prstClr val="white"/>
                </a:solidFill>
                <a:cs typeface="Times New Roman" pitchFamily="18" charset="0"/>
              </a:rPr>
              <a:t>whose digital KPIs are linked to employee and departmental KPIs</a:t>
            </a:r>
            <a:endParaRPr lang="en-US" sz="1400" b="1" kern="0" dirty="0">
              <a:solidFill>
                <a:prstClr val="white"/>
              </a:solidFill>
              <a:cs typeface="Times New Roman" pitchFamily="18" charset="0"/>
            </a:endParaRPr>
          </a:p>
        </p:txBody>
      </p:sp>
      <p:sp>
        <p:nvSpPr>
          <p:cNvPr id="92" name="Rectangle 91"/>
          <p:cNvSpPr/>
          <p:nvPr/>
        </p:nvSpPr>
        <p:spPr>
          <a:xfrm>
            <a:off x="4986329" y="1821180"/>
            <a:ext cx="6649788" cy="640080"/>
          </a:xfrm>
          <a:prstGeom prst="rect">
            <a:avLst/>
          </a:prstGeom>
          <a:solidFill>
            <a:srgbClr val="00338D"/>
          </a:solidFill>
          <a:ln w="25400" cap="flat" cmpd="sng" algn="ctr">
            <a:solidFill>
              <a:sysClr val="window" lastClr="FFFFFF">
                <a:hueOff val="0"/>
                <a:satOff val="0"/>
                <a:lumOff val="0"/>
                <a:alphaOff val="0"/>
              </a:sysClr>
            </a:solidFill>
            <a:prstDash val="solid"/>
          </a:ln>
          <a:effectLst/>
        </p:spPr>
        <p:txBody>
          <a:bodyPr spcFirstLastPara="0" vert="horz" wrap="square" lIns="125144" tIns="125144" rIns="125144" bIns="125144" numCol="1" spcCol="1270" anchor="ctr" anchorCtr="0">
            <a:noAutofit/>
          </a:bodyPr>
          <a:lstStyle/>
          <a:p>
            <a:pPr algn="ctr" defTabSz="800100" fontAlgn="base">
              <a:lnSpc>
                <a:spcPct val="90000"/>
              </a:lnSpc>
              <a:spcBef>
                <a:spcPct val="0"/>
              </a:spcBef>
              <a:spcAft>
                <a:spcPct val="35000"/>
              </a:spcAft>
              <a:defRPr/>
            </a:pPr>
            <a:r>
              <a:rPr lang="en-US" sz="1400" b="1" kern="0" dirty="0">
                <a:solidFill>
                  <a:prstClr val="white"/>
                </a:solidFill>
                <a:cs typeface="Times New Roman" pitchFamily="18" charset="0"/>
              </a:rPr>
              <a:t>An </a:t>
            </a:r>
            <a:r>
              <a:rPr lang="en-US" sz="1400" b="1" kern="0" dirty="0" err="1">
                <a:solidFill>
                  <a:prstClr val="white"/>
                </a:solidFill>
                <a:cs typeface="Times New Roman" pitchFamily="18" charset="0"/>
              </a:rPr>
              <a:t>organisation</a:t>
            </a:r>
            <a:r>
              <a:rPr lang="en-US" sz="1400" b="1" kern="0" dirty="0">
                <a:solidFill>
                  <a:prstClr val="white"/>
                </a:solidFill>
                <a:cs typeface="Times New Roman" pitchFamily="18" charset="0"/>
              </a:rPr>
              <a:t> that has a well documented set of digital ambitions that is cascaded to all </a:t>
            </a:r>
            <a:r>
              <a:rPr lang="en-US" sz="1400" b="1" kern="0" dirty="0" smtClean="0">
                <a:solidFill>
                  <a:prstClr val="white"/>
                </a:solidFill>
                <a:cs typeface="Times New Roman" pitchFamily="18" charset="0"/>
              </a:rPr>
              <a:t>employees across its business entities</a:t>
            </a:r>
            <a:endParaRPr lang="en-US" sz="1400" b="1" kern="0" dirty="0">
              <a:solidFill>
                <a:prstClr val="white"/>
              </a:solidFill>
              <a:cs typeface="Times New Roman" pitchFamily="18" charset="0"/>
            </a:endParaRPr>
          </a:p>
        </p:txBody>
      </p:sp>
      <p:pic>
        <p:nvPicPr>
          <p:cNvPr id="23" name="Picture 22"/>
          <p:cNvPicPr>
            <a:picLocks noChangeAspect="1"/>
          </p:cNvPicPr>
          <p:nvPr/>
        </p:nvPicPr>
        <p:blipFill>
          <a:blip r:embed="rId2"/>
          <a:stretch>
            <a:fillRect/>
          </a:stretch>
        </p:blipFill>
        <p:spPr>
          <a:xfrm>
            <a:off x="358938" y="2324100"/>
            <a:ext cx="4160712" cy="4114799"/>
          </a:xfrm>
          <a:prstGeom prst="rect">
            <a:avLst/>
          </a:prstGeom>
        </p:spPr>
      </p:pic>
      <p:sp>
        <p:nvSpPr>
          <p:cNvPr id="7" name="Title 2"/>
          <p:cNvSpPr txBox="1">
            <a:spLocks/>
          </p:cNvSpPr>
          <p:nvPr/>
        </p:nvSpPr>
        <p:spPr>
          <a:xfrm>
            <a:off x="153265" y="94959"/>
            <a:ext cx="9681940" cy="364003"/>
          </a:xfrm>
          <a:prstGeom prst="rect">
            <a:avLst/>
          </a:prstGeom>
          <a:noFill/>
        </p:spPr>
        <p:txBody>
          <a:bodyPr vert="horz" lIns="0" tIns="0" rIns="0" bIns="0" rtlCol="0" anchor="t" anchorCtr="0">
            <a:noAutofit/>
          </a:bodyPr>
          <a:lstStyle>
            <a:defPPr>
              <a:defRPr lang="en-US"/>
            </a:defPPr>
            <a:lvl1pPr>
              <a:lnSpc>
                <a:spcPct val="70000"/>
              </a:lnSpc>
              <a:defRPr sz="2800" b="1" i="0" kern="0">
                <a:solidFill>
                  <a:srgbClr val="00338D"/>
                </a:solidFill>
                <a:latin typeface="Univers 47 CondensedLight" panose="00000400000000000000" pitchFamily="2" charset="0"/>
                <a:cs typeface="KPMG Extralight"/>
              </a:defRPr>
            </a:lvl1pPr>
          </a:lstStyle>
          <a:p>
            <a:pPr>
              <a:defRPr/>
            </a:pPr>
            <a:r>
              <a:rPr lang="en-US" sz="4400" b="0" kern="1200" dirty="0" smtClean="0">
                <a:latin typeface="KPMG Extralight" panose="020B0303030202040204" pitchFamily="34" charset="0"/>
                <a:cs typeface="+mj-cs"/>
              </a:rPr>
              <a:t>Detailed Assessment – </a:t>
            </a:r>
            <a:r>
              <a:rPr lang="en-US" sz="4400" b="0" kern="1200" dirty="0" smtClean="0">
                <a:latin typeface="KPMG Extralight" panose="020B0303030202040204" pitchFamily="34" charset="0"/>
              </a:rPr>
              <a:t>Value Management</a:t>
            </a:r>
            <a:r>
              <a:rPr lang="en-US" sz="4400" b="0" kern="1200" baseline="30000" dirty="0" smtClean="0">
                <a:latin typeface="KPMG Extralight" panose="020B0303030202040204" pitchFamily="34" charset="0"/>
                <a:ea typeface="+mj-ea"/>
                <a:cs typeface="+mj-cs"/>
              </a:rPr>
              <a:t>(4/5)</a:t>
            </a:r>
            <a:endParaRPr lang="en-US" sz="4400" b="0" kern="1200" baseline="30000" dirty="0">
              <a:latin typeface="KPMG Extralight" panose="020B0303030202040204" pitchFamily="34" charset="0"/>
              <a:ea typeface="+mj-ea"/>
              <a:cs typeface="+mj-cs"/>
            </a:endParaRPr>
          </a:p>
        </p:txBody>
      </p:sp>
      <p:sp>
        <p:nvSpPr>
          <p:cNvPr id="8" name="Rectangle 7"/>
          <p:cNvSpPr/>
          <p:nvPr/>
        </p:nvSpPr>
        <p:spPr>
          <a:xfrm>
            <a:off x="86590" y="602065"/>
            <a:ext cx="4080424" cy="211083"/>
          </a:xfrm>
          <a:prstGeom prst="rect">
            <a:avLst/>
          </a:prstGeom>
        </p:spPr>
        <p:txBody>
          <a:bodyPr wrap="square">
            <a:spAutoFit/>
          </a:bodyPr>
          <a:lstStyle/>
          <a:p>
            <a:pPr>
              <a:lnSpc>
                <a:spcPct val="70000"/>
              </a:lnSpc>
            </a:pPr>
            <a:r>
              <a:rPr lang="en-US" sz="1050" b="1" dirty="0" smtClean="0">
                <a:solidFill>
                  <a:srgbClr val="005EB8">
                    <a:lumMod val="75000"/>
                  </a:srgbClr>
                </a:solidFill>
              </a:rPr>
              <a:t>Proposed Aspirations for </a:t>
            </a:r>
            <a:r>
              <a:rPr lang="en-US" sz="1050" b="1" dirty="0" err="1" smtClean="0">
                <a:solidFill>
                  <a:srgbClr val="005EB8">
                    <a:lumMod val="75000"/>
                  </a:srgbClr>
                </a:solidFill>
              </a:rPr>
              <a:t>FBNQuest</a:t>
            </a:r>
            <a:endParaRPr lang="en-US" sz="1050" b="1" dirty="0">
              <a:solidFill>
                <a:srgbClr val="005EB8">
                  <a:lumMod val="75000"/>
                </a:srgbClr>
              </a:solidFill>
            </a:endParaRPr>
          </a:p>
        </p:txBody>
      </p:sp>
    </p:spTree>
    <p:extLst>
      <p:ext uri="{BB962C8B-B14F-4D97-AF65-F5344CB8AC3E}">
        <p14:creationId xmlns:p14="http://schemas.microsoft.com/office/powerpoint/2010/main" val="41894514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object 4"/>
          <p:cNvSpPr/>
          <p:nvPr/>
        </p:nvSpPr>
        <p:spPr>
          <a:xfrm>
            <a:off x="1293691" y="2732267"/>
            <a:ext cx="797560" cy="629920"/>
          </a:xfrm>
          <a:custGeom>
            <a:avLst/>
            <a:gdLst/>
            <a:ahLst/>
            <a:cxnLst/>
            <a:rect l="l" t="t" r="r" b="b"/>
            <a:pathLst>
              <a:path w="797560" h="629920">
                <a:moveTo>
                  <a:pt x="119646" y="0"/>
                </a:moveTo>
                <a:lnTo>
                  <a:pt x="0" y="210642"/>
                </a:lnTo>
                <a:lnTo>
                  <a:pt x="737260" y="629399"/>
                </a:lnTo>
                <a:lnTo>
                  <a:pt x="797077" y="524078"/>
                </a:lnTo>
                <a:lnTo>
                  <a:pt x="751586" y="358940"/>
                </a:lnTo>
                <a:lnTo>
                  <a:pt x="119646" y="0"/>
                </a:lnTo>
                <a:close/>
              </a:path>
            </a:pathLst>
          </a:custGeom>
          <a:solidFill>
            <a:srgbClr val="6A1C6A"/>
          </a:solidFill>
        </p:spPr>
        <p:txBody>
          <a:bodyPr wrap="square" lIns="0" tIns="0" rIns="0" bIns="0" rtlCol="0"/>
          <a:lstStyle/>
          <a:p>
            <a:endParaRPr>
              <a:solidFill>
                <a:prstClr val="black"/>
              </a:solidFill>
            </a:endParaRPr>
          </a:p>
        </p:txBody>
      </p:sp>
      <p:sp>
        <p:nvSpPr>
          <p:cNvPr id="27" name="object 5"/>
          <p:cNvSpPr/>
          <p:nvPr/>
        </p:nvSpPr>
        <p:spPr>
          <a:xfrm>
            <a:off x="1970390" y="2732267"/>
            <a:ext cx="797560" cy="629920"/>
          </a:xfrm>
          <a:custGeom>
            <a:avLst/>
            <a:gdLst/>
            <a:ahLst/>
            <a:cxnLst/>
            <a:rect l="l" t="t" r="r" b="b"/>
            <a:pathLst>
              <a:path w="797560" h="629920">
                <a:moveTo>
                  <a:pt x="677430" y="0"/>
                </a:moveTo>
                <a:lnTo>
                  <a:pt x="45491" y="358940"/>
                </a:lnTo>
                <a:lnTo>
                  <a:pt x="0" y="524078"/>
                </a:lnTo>
                <a:lnTo>
                  <a:pt x="59817" y="629399"/>
                </a:lnTo>
                <a:lnTo>
                  <a:pt x="797077" y="210642"/>
                </a:lnTo>
                <a:lnTo>
                  <a:pt x="677430" y="0"/>
                </a:lnTo>
                <a:close/>
              </a:path>
            </a:pathLst>
          </a:custGeom>
          <a:solidFill>
            <a:srgbClr val="6A1C6A"/>
          </a:solidFill>
        </p:spPr>
        <p:txBody>
          <a:bodyPr wrap="square" lIns="0" tIns="0" rIns="0" bIns="0" rtlCol="0"/>
          <a:lstStyle/>
          <a:p>
            <a:endParaRPr>
              <a:solidFill>
                <a:prstClr val="black"/>
              </a:solidFill>
            </a:endParaRPr>
          </a:p>
        </p:txBody>
      </p:sp>
      <p:sp>
        <p:nvSpPr>
          <p:cNvPr id="29" name="object 6"/>
          <p:cNvSpPr/>
          <p:nvPr/>
        </p:nvSpPr>
        <p:spPr>
          <a:xfrm>
            <a:off x="1292901" y="2658364"/>
            <a:ext cx="222885" cy="91440"/>
          </a:xfrm>
          <a:custGeom>
            <a:avLst/>
            <a:gdLst/>
            <a:ahLst/>
            <a:cxnLst/>
            <a:rect l="l" t="t" r="r" b="b"/>
            <a:pathLst>
              <a:path w="222884" h="91439">
                <a:moveTo>
                  <a:pt x="0" y="91439"/>
                </a:moveTo>
                <a:lnTo>
                  <a:pt x="222504" y="91439"/>
                </a:lnTo>
                <a:lnTo>
                  <a:pt x="222504" y="0"/>
                </a:lnTo>
                <a:lnTo>
                  <a:pt x="0" y="0"/>
                </a:lnTo>
                <a:lnTo>
                  <a:pt x="0" y="91439"/>
                </a:lnTo>
                <a:close/>
              </a:path>
            </a:pathLst>
          </a:custGeom>
          <a:solidFill>
            <a:srgbClr val="6A1C6A"/>
          </a:solidFill>
        </p:spPr>
        <p:txBody>
          <a:bodyPr wrap="square" lIns="0" tIns="0" rIns="0" bIns="0" rtlCol="0"/>
          <a:lstStyle/>
          <a:p>
            <a:endParaRPr>
              <a:solidFill>
                <a:prstClr val="black"/>
              </a:solidFill>
            </a:endParaRPr>
          </a:p>
        </p:txBody>
      </p:sp>
      <p:sp>
        <p:nvSpPr>
          <p:cNvPr id="31" name="object 7"/>
          <p:cNvSpPr/>
          <p:nvPr/>
        </p:nvSpPr>
        <p:spPr>
          <a:xfrm>
            <a:off x="2544104" y="2658364"/>
            <a:ext cx="222885" cy="91440"/>
          </a:xfrm>
          <a:custGeom>
            <a:avLst/>
            <a:gdLst/>
            <a:ahLst/>
            <a:cxnLst/>
            <a:rect l="l" t="t" r="r" b="b"/>
            <a:pathLst>
              <a:path w="222885" h="91439">
                <a:moveTo>
                  <a:pt x="0" y="91439"/>
                </a:moveTo>
                <a:lnTo>
                  <a:pt x="222504" y="91439"/>
                </a:lnTo>
                <a:lnTo>
                  <a:pt x="222504" y="0"/>
                </a:lnTo>
                <a:lnTo>
                  <a:pt x="0" y="0"/>
                </a:lnTo>
                <a:lnTo>
                  <a:pt x="0" y="91439"/>
                </a:lnTo>
                <a:close/>
              </a:path>
            </a:pathLst>
          </a:custGeom>
          <a:solidFill>
            <a:srgbClr val="6A1C6A"/>
          </a:solidFill>
        </p:spPr>
        <p:txBody>
          <a:bodyPr wrap="square" lIns="0" tIns="0" rIns="0" bIns="0" rtlCol="0"/>
          <a:lstStyle/>
          <a:p>
            <a:endParaRPr>
              <a:solidFill>
                <a:prstClr val="black"/>
              </a:solidFill>
            </a:endParaRPr>
          </a:p>
        </p:txBody>
      </p:sp>
      <p:sp>
        <p:nvSpPr>
          <p:cNvPr id="32" name="object 8"/>
          <p:cNvSpPr/>
          <p:nvPr/>
        </p:nvSpPr>
        <p:spPr>
          <a:xfrm>
            <a:off x="1293692" y="2823559"/>
            <a:ext cx="797560" cy="629920"/>
          </a:xfrm>
          <a:custGeom>
            <a:avLst/>
            <a:gdLst/>
            <a:ahLst/>
            <a:cxnLst/>
            <a:rect l="l" t="t" r="r" b="b"/>
            <a:pathLst>
              <a:path w="797560" h="629920">
                <a:moveTo>
                  <a:pt x="119646" y="0"/>
                </a:moveTo>
                <a:lnTo>
                  <a:pt x="0" y="210642"/>
                </a:lnTo>
                <a:lnTo>
                  <a:pt x="737260" y="629412"/>
                </a:lnTo>
                <a:lnTo>
                  <a:pt x="797090" y="524078"/>
                </a:lnTo>
                <a:lnTo>
                  <a:pt x="751586" y="358940"/>
                </a:lnTo>
                <a:lnTo>
                  <a:pt x="119646" y="0"/>
                </a:lnTo>
                <a:close/>
              </a:path>
            </a:pathLst>
          </a:custGeom>
          <a:solidFill>
            <a:srgbClr val="8E258D"/>
          </a:solidFill>
        </p:spPr>
        <p:txBody>
          <a:bodyPr wrap="square" lIns="0" tIns="0" rIns="0" bIns="0" rtlCol="0"/>
          <a:lstStyle/>
          <a:p>
            <a:endParaRPr>
              <a:solidFill>
                <a:prstClr val="black"/>
              </a:solidFill>
            </a:endParaRPr>
          </a:p>
        </p:txBody>
      </p:sp>
      <p:sp>
        <p:nvSpPr>
          <p:cNvPr id="33" name="object 9"/>
          <p:cNvSpPr/>
          <p:nvPr/>
        </p:nvSpPr>
        <p:spPr>
          <a:xfrm>
            <a:off x="1970382" y="2823559"/>
            <a:ext cx="797560" cy="629920"/>
          </a:xfrm>
          <a:custGeom>
            <a:avLst/>
            <a:gdLst/>
            <a:ahLst/>
            <a:cxnLst/>
            <a:rect l="l" t="t" r="r" b="b"/>
            <a:pathLst>
              <a:path w="797560" h="629920">
                <a:moveTo>
                  <a:pt x="677443" y="0"/>
                </a:moveTo>
                <a:lnTo>
                  <a:pt x="45504" y="358940"/>
                </a:lnTo>
                <a:lnTo>
                  <a:pt x="0" y="524078"/>
                </a:lnTo>
                <a:lnTo>
                  <a:pt x="59829" y="629412"/>
                </a:lnTo>
                <a:lnTo>
                  <a:pt x="797090" y="210642"/>
                </a:lnTo>
                <a:lnTo>
                  <a:pt x="677443" y="0"/>
                </a:lnTo>
                <a:close/>
              </a:path>
            </a:pathLst>
          </a:custGeom>
          <a:solidFill>
            <a:srgbClr val="8E258D"/>
          </a:solidFill>
        </p:spPr>
        <p:txBody>
          <a:bodyPr wrap="square" lIns="0" tIns="0" rIns="0" bIns="0" rtlCol="0"/>
          <a:lstStyle/>
          <a:p>
            <a:endParaRPr>
              <a:solidFill>
                <a:prstClr val="black"/>
              </a:solidFill>
            </a:endParaRPr>
          </a:p>
        </p:txBody>
      </p:sp>
      <p:sp>
        <p:nvSpPr>
          <p:cNvPr id="34" name="object 10"/>
          <p:cNvSpPr/>
          <p:nvPr/>
        </p:nvSpPr>
        <p:spPr>
          <a:xfrm>
            <a:off x="1292901" y="2749804"/>
            <a:ext cx="222885" cy="281940"/>
          </a:xfrm>
          <a:custGeom>
            <a:avLst/>
            <a:gdLst/>
            <a:ahLst/>
            <a:cxnLst/>
            <a:rect l="l" t="t" r="r" b="b"/>
            <a:pathLst>
              <a:path w="222884" h="281939">
                <a:moveTo>
                  <a:pt x="0" y="0"/>
                </a:moveTo>
                <a:lnTo>
                  <a:pt x="222504" y="0"/>
                </a:lnTo>
                <a:lnTo>
                  <a:pt x="222504" y="281939"/>
                </a:lnTo>
                <a:lnTo>
                  <a:pt x="0" y="281939"/>
                </a:lnTo>
                <a:lnTo>
                  <a:pt x="0" y="0"/>
                </a:lnTo>
                <a:close/>
              </a:path>
            </a:pathLst>
          </a:custGeom>
          <a:solidFill>
            <a:srgbClr val="8E258D"/>
          </a:solidFill>
        </p:spPr>
        <p:txBody>
          <a:bodyPr wrap="square" lIns="0" tIns="0" rIns="0" bIns="0" rtlCol="0"/>
          <a:lstStyle/>
          <a:p>
            <a:endParaRPr>
              <a:solidFill>
                <a:prstClr val="black"/>
              </a:solidFill>
            </a:endParaRPr>
          </a:p>
        </p:txBody>
      </p:sp>
      <p:sp>
        <p:nvSpPr>
          <p:cNvPr id="35" name="object 11"/>
          <p:cNvSpPr/>
          <p:nvPr/>
        </p:nvSpPr>
        <p:spPr>
          <a:xfrm>
            <a:off x="2544104" y="2749804"/>
            <a:ext cx="222885" cy="281940"/>
          </a:xfrm>
          <a:custGeom>
            <a:avLst/>
            <a:gdLst/>
            <a:ahLst/>
            <a:cxnLst/>
            <a:rect l="l" t="t" r="r" b="b"/>
            <a:pathLst>
              <a:path w="222885" h="281939">
                <a:moveTo>
                  <a:pt x="0" y="0"/>
                </a:moveTo>
                <a:lnTo>
                  <a:pt x="222504" y="0"/>
                </a:lnTo>
                <a:lnTo>
                  <a:pt x="222504" y="281939"/>
                </a:lnTo>
                <a:lnTo>
                  <a:pt x="0" y="281939"/>
                </a:lnTo>
                <a:lnTo>
                  <a:pt x="0" y="0"/>
                </a:lnTo>
                <a:close/>
              </a:path>
            </a:pathLst>
          </a:custGeom>
          <a:solidFill>
            <a:srgbClr val="8E258D"/>
          </a:solidFill>
        </p:spPr>
        <p:txBody>
          <a:bodyPr wrap="square" lIns="0" tIns="0" rIns="0" bIns="0" rtlCol="0"/>
          <a:lstStyle/>
          <a:p>
            <a:endParaRPr>
              <a:solidFill>
                <a:prstClr val="black"/>
              </a:solidFill>
            </a:endParaRPr>
          </a:p>
        </p:txBody>
      </p:sp>
      <p:sp>
        <p:nvSpPr>
          <p:cNvPr id="36" name="object 12"/>
          <p:cNvSpPr txBox="1"/>
          <p:nvPr/>
        </p:nvSpPr>
        <p:spPr>
          <a:xfrm>
            <a:off x="1026160" y="3625705"/>
            <a:ext cx="2028516" cy="430887"/>
          </a:xfrm>
          <a:prstGeom prst="rect">
            <a:avLst/>
          </a:prstGeom>
        </p:spPr>
        <p:txBody>
          <a:bodyPr vert="horz" wrap="square" lIns="0" tIns="0" rIns="0" bIns="0" rtlCol="0">
            <a:spAutoFit/>
          </a:bodyPr>
          <a:lstStyle/>
          <a:p>
            <a:pPr marL="12700" algn="ctr"/>
            <a:r>
              <a:rPr lang="en-US" sz="1400" b="1" spc="-10" dirty="0" smtClean="0">
                <a:solidFill>
                  <a:srgbClr val="8E258D"/>
                </a:solidFill>
                <a:latin typeface="Univers for KPMG"/>
                <a:cs typeface="Univers for KPMG"/>
              </a:rPr>
              <a:t>Leadership Support &amp; Executive Alignment</a:t>
            </a:r>
            <a:endParaRPr sz="1400" dirty="0">
              <a:solidFill>
                <a:prstClr val="black"/>
              </a:solidFill>
              <a:latin typeface="Univers for KPMG"/>
              <a:cs typeface="Univers for KPMG"/>
            </a:endParaRPr>
          </a:p>
        </p:txBody>
      </p:sp>
      <p:sp>
        <p:nvSpPr>
          <p:cNvPr id="37" name="object 13"/>
          <p:cNvSpPr txBox="1"/>
          <p:nvPr/>
        </p:nvSpPr>
        <p:spPr>
          <a:xfrm>
            <a:off x="1131655" y="4150929"/>
            <a:ext cx="1791970" cy="1477328"/>
          </a:xfrm>
          <a:prstGeom prst="rect">
            <a:avLst/>
          </a:prstGeom>
        </p:spPr>
        <p:txBody>
          <a:bodyPr vert="horz" wrap="square" lIns="0" tIns="0" rIns="0" bIns="0" rtlCol="0">
            <a:spAutoFit/>
          </a:bodyPr>
          <a:lstStyle/>
          <a:p>
            <a:pPr marL="12700" marR="5080" indent="-2540" algn="ctr"/>
            <a:r>
              <a:rPr lang="en-US" sz="1200" spc="-5" dirty="0" smtClean="0">
                <a:solidFill>
                  <a:prstClr val="black"/>
                </a:solidFill>
                <a:latin typeface="Univers for KPMG"/>
                <a:cs typeface="Univers for KPMG"/>
              </a:rPr>
              <a:t>Ensure executive </a:t>
            </a:r>
            <a:r>
              <a:rPr lang="en-US" sz="1200" spc="-5" dirty="0">
                <a:solidFill>
                  <a:prstClr val="black"/>
                </a:solidFill>
                <a:latin typeface="Univers for KPMG"/>
                <a:cs typeface="Univers for KPMG"/>
              </a:rPr>
              <a:t>level ownership and accountability for digital strategy </a:t>
            </a:r>
            <a:r>
              <a:rPr lang="en-US" sz="1200" spc="-5" dirty="0" smtClean="0">
                <a:solidFill>
                  <a:prstClr val="black"/>
                </a:solidFill>
                <a:latin typeface="Univers for KPMG"/>
                <a:cs typeface="Univers for KPMG"/>
              </a:rPr>
              <a:t>setting to better drive enterprise-wide acceptance and secure bold alignment at the top</a:t>
            </a:r>
          </a:p>
        </p:txBody>
      </p:sp>
      <p:sp>
        <p:nvSpPr>
          <p:cNvPr id="38" name="object 14"/>
          <p:cNvSpPr/>
          <p:nvPr/>
        </p:nvSpPr>
        <p:spPr>
          <a:xfrm>
            <a:off x="1472732" y="1411731"/>
            <a:ext cx="1168907" cy="1167384"/>
          </a:xfrm>
          <a:prstGeom prst="rect">
            <a:avLst/>
          </a:prstGeom>
          <a:blipFill>
            <a:blip r:embed="rId2" cstate="print"/>
            <a:stretch>
              <a:fillRect/>
            </a:stretch>
          </a:blipFill>
        </p:spPr>
        <p:txBody>
          <a:bodyPr wrap="square" lIns="0" tIns="0" rIns="0" bIns="0" rtlCol="0"/>
          <a:lstStyle/>
          <a:p>
            <a:endParaRPr>
              <a:solidFill>
                <a:prstClr val="black"/>
              </a:solidFill>
            </a:endParaRPr>
          </a:p>
        </p:txBody>
      </p:sp>
      <p:sp>
        <p:nvSpPr>
          <p:cNvPr id="41" name="object 15"/>
          <p:cNvSpPr/>
          <p:nvPr/>
        </p:nvSpPr>
        <p:spPr>
          <a:xfrm>
            <a:off x="1504735" y="1443735"/>
            <a:ext cx="1050290" cy="1049020"/>
          </a:xfrm>
          <a:custGeom>
            <a:avLst/>
            <a:gdLst/>
            <a:ahLst/>
            <a:cxnLst/>
            <a:rect l="l" t="t" r="r" b="b"/>
            <a:pathLst>
              <a:path w="1050289" h="1049020">
                <a:moveTo>
                  <a:pt x="0" y="524256"/>
                </a:moveTo>
                <a:lnTo>
                  <a:pt x="2145" y="476538"/>
                </a:lnTo>
                <a:lnTo>
                  <a:pt x="8458" y="430021"/>
                </a:lnTo>
                <a:lnTo>
                  <a:pt x="18754" y="384889"/>
                </a:lnTo>
                <a:lnTo>
                  <a:pt x="32847" y="341327"/>
                </a:lnTo>
                <a:lnTo>
                  <a:pt x="50551" y="299521"/>
                </a:lnTo>
                <a:lnTo>
                  <a:pt x="71681" y="259655"/>
                </a:lnTo>
                <a:lnTo>
                  <a:pt x="96052" y="221915"/>
                </a:lnTo>
                <a:lnTo>
                  <a:pt x="123479" y="186486"/>
                </a:lnTo>
                <a:lnTo>
                  <a:pt x="153776" y="153552"/>
                </a:lnTo>
                <a:lnTo>
                  <a:pt x="186757" y="123299"/>
                </a:lnTo>
                <a:lnTo>
                  <a:pt x="222238" y="95912"/>
                </a:lnTo>
                <a:lnTo>
                  <a:pt x="260033" y="71577"/>
                </a:lnTo>
                <a:lnTo>
                  <a:pt x="299957" y="50477"/>
                </a:lnTo>
                <a:lnTo>
                  <a:pt x="341824" y="32799"/>
                </a:lnTo>
                <a:lnTo>
                  <a:pt x="385449" y="18727"/>
                </a:lnTo>
                <a:lnTo>
                  <a:pt x="430646" y="8446"/>
                </a:lnTo>
                <a:lnTo>
                  <a:pt x="477231" y="2142"/>
                </a:lnTo>
                <a:lnTo>
                  <a:pt x="525018" y="0"/>
                </a:lnTo>
                <a:lnTo>
                  <a:pt x="572804" y="2142"/>
                </a:lnTo>
                <a:lnTo>
                  <a:pt x="619389" y="8446"/>
                </a:lnTo>
                <a:lnTo>
                  <a:pt x="664586" y="18727"/>
                </a:lnTo>
                <a:lnTo>
                  <a:pt x="708211" y="32799"/>
                </a:lnTo>
                <a:lnTo>
                  <a:pt x="750078" y="50477"/>
                </a:lnTo>
                <a:lnTo>
                  <a:pt x="790002" y="71577"/>
                </a:lnTo>
                <a:lnTo>
                  <a:pt x="827797" y="95912"/>
                </a:lnTo>
                <a:lnTo>
                  <a:pt x="863278" y="123299"/>
                </a:lnTo>
                <a:lnTo>
                  <a:pt x="896259" y="153552"/>
                </a:lnTo>
                <a:lnTo>
                  <a:pt x="926556" y="186486"/>
                </a:lnTo>
                <a:lnTo>
                  <a:pt x="953983" y="221915"/>
                </a:lnTo>
                <a:lnTo>
                  <a:pt x="978354" y="259655"/>
                </a:lnTo>
                <a:lnTo>
                  <a:pt x="999484" y="299521"/>
                </a:lnTo>
                <a:lnTo>
                  <a:pt x="1017188" y="341327"/>
                </a:lnTo>
                <a:lnTo>
                  <a:pt x="1031281" y="384889"/>
                </a:lnTo>
                <a:lnTo>
                  <a:pt x="1041577" y="430021"/>
                </a:lnTo>
                <a:lnTo>
                  <a:pt x="1047890" y="476538"/>
                </a:lnTo>
                <a:lnTo>
                  <a:pt x="1050036" y="524256"/>
                </a:lnTo>
                <a:lnTo>
                  <a:pt x="1047890" y="571973"/>
                </a:lnTo>
                <a:lnTo>
                  <a:pt x="1041577" y="618490"/>
                </a:lnTo>
                <a:lnTo>
                  <a:pt x="1031281" y="663622"/>
                </a:lnTo>
                <a:lnTo>
                  <a:pt x="1017188" y="707184"/>
                </a:lnTo>
                <a:lnTo>
                  <a:pt x="999484" y="748990"/>
                </a:lnTo>
                <a:lnTo>
                  <a:pt x="978354" y="788856"/>
                </a:lnTo>
                <a:lnTo>
                  <a:pt x="953983" y="826596"/>
                </a:lnTo>
                <a:lnTo>
                  <a:pt x="926556" y="862025"/>
                </a:lnTo>
                <a:lnTo>
                  <a:pt x="896259" y="894959"/>
                </a:lnTo>
                <a:lnTo>
                  <a:pt x="863278" y="925212"/>
                </a:lnTo>
                <a:lnTo>
                  <a:pt x="827797" y="952599"/>
                </a:lnTo>
                <a:lnTo>
                  <a:pt x="790002" y="976934"/>
                </a:lnTo>
                <a:lnTo>
                  <a:pt x="750078" y="998034"/>
                </a:lnTo>
                <a:lnTo>
                  <a:pt x="708211" y="1015712"/>
                </a:lnTo>
                <a:lnTo>
                  <a:pt x="664586" y="1029784"/>
                </a:lnTo>
                <a:lnTo>
                  <a:pt x="619389" y="1040065"/>
                </a:lnTo>
                <a:lnTo>
                  <a:pt x="572804" y="1046369"/>
                </a:lnTo>
                <a:lnTo>
                  <a:pt x="525018" y="1048512"/>
                </a:lnTo>
                <a:lnTo>
                  <a:pt x="477231" y="1046369"/>
                </a:lnTo>
                <a:lnTo>
                  <a:pt x="430646" y="1040065"/>
                </a:lnTo>
                <a:lnTo>
                  <a:pt x="385449" y="1029784"/>
                </a:lnTo>
                <a:lnTo>
                  <a:pt x="341824" y="1015712"/>
                </a:lnTo>
                <a:lnTo>
                  <a:pt x="299957" y="998034"/>
                </a:lnTo>
                <a:lnTo>
                  <a:pt x="260033" y="976934"/>
                </a:lnTo>
                <a:lnTo>
                  <a:pt x="222238" y="952599"/>
                </a:lnTo>
                <a:lnTo>
                  <a:pt x="186757" y="925212"/>
                </a:lnTo>
                <a:lnTo>
                  <a:pt x="153776" y="894959"/>
                </a:lnTo>
                <a:lnTo>
                  <a:pt x="123479" y="862025"/>
                </a:lnTo>
                <a:lnTo>
                  <a:pt x="96052" y="826596"/>
                </a:lnTo>
                <a:lnTo>
                  <a:pt x="71681" y="788856"/>
                </a:lnTo>
                <a:lnTo>
                  <a:pt x="50551" y="748990"/>
                </a:lnTo>
                <a:lnTo>
                  <a:pt x="32847" y="707184"/>
                </a:lnTo>
                <a:lnTo>
                  <a:pt x="18754" y="663622"/>
                </a:lnTo>
                <a:lnTo>
                  <a:pt x="8458" y="618490"/>
                </a:lnTo>
                <a:lnTo>
                  <a:pt x="2145" y="571973"/>
                </a:lnTo>
                <a:lnTo>
                  <a:pt x="0" y="524256"/>
                </a:lnTo>
                <a:close/>
              </a:path>
            </a:pathLst>
          </a:custGeom>
          <a:ln w="12192">
            <a:solidFill>
              <a:srgbClr val="6A1C6A"/>
            </a:solidFill>
          </a:ln>
        </p:spPr>
        <p:txBody>
          <a:bodyPr wrap="square" lIns="0" tIns="0" rIns="0" bIns="0" rtlCol="0"/>
          <a:lstStyle/>
          <a:p>
            <a:endParaRPr>
              <a:solidFill>
                <a:prstClr val="black"/>
              </a:solidFill>
            </a:endParaRPr>
          </a:p>
        </p:txBody>
      </p:sp>
      <p:sp>
        <p:nvSpPr>
          <p:cNvPr id="76" name="object 40"/>
          <p:cNvSpPr/>
          <p:nvPr/>
        </p:nvSpPr>
        <p:spPr>
          <a:xfrm>
            <a:off x="9509793" y="2732267"/>
            <a:ext cx="797560" cy="629920"/>
          </a:xfrm>
          <a:custGeom>
            <a:avLst/>
            <a:gdLst/>
            <a:ahLst/>
            <a:cxnLst/>
            <a:rect l="l" t="t" r="r" b="b"/>
            <a:pathLst>
              <a:path w="797559" h="629920">
                <a:moveTo>
                  <a:pt x="119646" y="0"/>
                </a:moveTo>
                <a:lnTo>
                  <a:pt x="0" y="210642"/>
                </a:lnTo>
                <a:lnTo>
                  <a:pt x="737260" y="629399"/>
                </a:lnTo>
                <a:lnTo>
                  <a:pt x="797077" y="524078"/>
                </a:lnTo>
                <a:lnTo>
                  <a:pt x="751586" y="358940"/>
                </a:lnTo>
                <a:lnTo>
                  <a:pt x="119646" y="0"/>
                </a:lnTo>
                <a:close/>
              </a:path>
            </a:pathLst>
          </a:custGeom>
          <a:solidFill>
            <a:srgbClr val="00338D"/>
          </a:solidFill>
        </p:spPr>
        <p:txBody>
          <a:bodyPr wrap="square" lIns="0" tIns="0" rIns="0" bIns="0" rtlCol="0"/>
          <a:lstStyle/>
          <a:p>
            <a:endParaRPr>
              <a:solidFill>
                <a:prstClr val="black"/>
              </a:solidFill>
            </a:endParaRPr>
          </a:p>
        </p:txBody>
      </p:sp>
      <p:sp>
        <p:nvSpPr>
          <p:cNvPr id="77" name="object 41"/>
          <p:cNvSpPr/>
          <p:nvPr/>
        </p:nvSpPr>
        <p:spPr>
          <a:xfrm>
            <a:off x="10186492" y="2732267"/>
            <a:ext cx="797560" cy="629920"/>
          </a:xfrm>
          <a:custGeom>
            <a:avLst/>
            <a:gdLst/>
            <a:ahLst/>
            <a:cxnLst/>
            <a:rect l="l" t="t" r="r" b="b"/>
            <a:pathLst>
              <a:path w="797559" h="629920">
                <a:moveTo>
                  <a:pt x="677430" y="0"/>
                </a:moveTo>
                <a:lnTo>
                  <a:pt x="45491" y="358940"/>
                </a:lnTo>
                <a:lnTo>
                  <a:pt x="0" y="524078"/>
                </a:lnTo>
                <a:lnTo>
                  <a:pt x="59817" y="629399"/>
                </a:lnTo>
                <a:lnTo>
                  <a:pt x="797077" y="210642"/>
                </a:lnTo>
                <a:lnTo>
                  <a:pt x="677430" y="0"/>
                </a:lnTo>
                <a:close/>
              </a:path>
            </a:pathLst>
          </a:custGeom>
          <a:solidFill>
            <a:srgbClr val="00338D"/>
          </a:solidFill>
        </p:spPr>
        <p:txBody>
          <a:bodyPr wrap="square" lIns="0" tIns="0" rIns="0" bIns="0" rtlCol="0"/>
          <a:lstStyle/>
          <a:p>
            <a:endParaRPr>
              <a:solidFill>
                <a:prstClr val="black"/>
              </a:solidFill>
            </a:endParaRPr>
          </a:p>
        </p:txBody>
      </p:sp>
      <p:sp>
        <p:nvSpPr>
          <p:cNvPr id="79" name="object 43"/>
          <p:cNvSpPr/>
          <p:nvPr/>
        </p:nvSpPr>
        <p:spPr>
          <a:xfrm>
            <a:off x="10760965" y="2658364"/>
            <a:ext cx="222885" cy="91440"/>
          </a:xfrm>
          <a:custGeom>
            <a:avLst/>
            <a:gdLst/>
            <a:ahLst/>
            <a:cxnLst/>
            <a:rect l="l" t="t" r="r" b="b"/>
            <a:pathLst>
              <a:path w="222884" h="91439">
                <a:moveTo>
                  <a:pt x="0" y="91439"/>
                </a:moveTo>
                <a:lnTo>
                  <a:pt x="222503" y="91439"/>
                </a:lnTo>
                <a:lnTo>
                  <a:pt x="222503" y="0"/>
                </a:lnTo>
                <a:lnTo>
                  <a:pt x="0" y="0"/>
                </a:lnTo>
                <a:lnTo>
                  <a:pt x="0" y="91439"/>
                </a:lnTo>
                <a:close/>
              </a:path>
            </a:pathLst>
          </a:custGeom>
          <a:solidFill>
            <a:srgbClr val="00338D"/>
          </a:solidFill>
        </p:spPr>
        <p:txBody>
          <a:bodyPr wrap="square" lIns="0" tIns="0" rIns="0" bIns="0" rtlCol="0"/>
          <a:lstStyle/>
          <a:p>
            <a:endParaRPr>
              <a:solidFill>
                <a:prstClr val="black"/>
              </a:solidFill>
            </a:endParaRPr>
          </a:p>
        </p:txBody>
      </p:sp>
      <p:sp>
        <p:nvSpPr>
          <p:cNvPr id="80" name="object 44"/>
          <p:cNvSpPr/>
          <p:nvPr/>
        </p:nvSpPr>
        <p:spPr>
          <a:xfrm>
            <a:off x="9509793" y="2823560"/>
            <a:ext cx="797560" cy="629920"/>
          </a:xfrm>
          <a:custGeom>
            <a:avLst/>
            <a:gdLst/>
            <a:ahLst/>
            <a:cxnLst/>
            <a:rect l="l" t="t" r="r" b="b"/>
            <a:pathLst>
              <a:path w="797559" h="629920">
                <a:moveTo>
                  <a:pt x="119646" y="0"/>
                </a:moveTo>
                <a:lnTo>
                  <a:pt x="0" y="210642"/>
                </a:lnTo>
                <a:lnTo>
                  <a:pt x="737260" y="629412"/>
                </a:lnTo>
                <a:lnTo>
                  <a:pt x="797077" y="524078"/>
                </a:lnTo>
                <a:lnTo>
                  <a:pt x="751586" y="358940"/>
                </a:lnTo>
                <a:lnTo>
                  <a:pt x="119646" y="0"/>
                </a:lnTo>
                <a:close/>
              </a:path>
            </a:pathLst>
          </a:custGeom>
          <a:solidFill>
            <a:srgbClr val="0070C0"/>
          </a:solidFill>
        </p:spPr>
        <p:txBody>
          <a:bodyPr wrap="square" lIns="0" tIns="0" rIns="0" bIns="0" rtlCol="0"/>
          <a:lstStyle/>
          <a:p>
            <a:endParaRPr>
              <a:solidFill>
                <a:prstClr val="black"/>
              </a:solidFill>
            </a:endParaRPr>
          </a:p>
        </p:txBody>
      </p:sp>
      <p:sp>
        <p:nvSpPr>
          <p:cNvPr id="81" name="object 45"/>
          <p:cNvSpPr/>
          <p:nvPr/>
        </p:nvSpPr>
        <p:spPr>
          <a:xfrm>
            <a:off x="10186497" y="2823560"/>
            <a:ext cx="797560" cy="629920"/>
          </a:xfrm>
          <a:custGeom>
            <a:avLst/>
            <a:gdLst/>
            <a:ahLst/>
            <a:cxnLst/>
            <a:rect l="l" t="t" r="r" b="b"/>
            <a:pathLst>
              <a:path w="797559" h="629920">
                <a:moveTo>
                  <a:pt x="677430" y="0"/>
                </a:moveTo>
                <a:lnTo>
                  <a:pt x="45491" y="358940"/>
                </a:lnTo>
                <a:lnTo>
                  <a:pt x="0" y="524078"/>
                </a:lnTo>
                <a:lnTo>
                  <a:pt x="59817" y="629412"/>
                </a:lnTo>
                <a:lnTo>
                  <a:pt x="797077" y="210642"/>
                </a:lnTo>
                <a:lnTo>
                  <a:pt x="677430" y="0"/>
                </a:lnTo>
                <a:close/>
              </a:path>
            </a:pathLst>
          </a:custGeom>
          <a:solidFill>
            <a:srgbClr val="0070C0"/>
          </a:solidFill>
        </p:spPr>
        <p:txBody>
          <a:bodyPr wrap="square" lIns="0" tIns="0" rIns="0" bIns="0" rtlCol="0"/>
          <a:lstStyle/>
          <a:p>
            <a:endParaRPr>
              <a:solidFill>
                <a:prstClr val="black"/>
              </a:solidFill>
            </a:endParaRPr>
          </a:p>
        </p:txBody>
      </p:sp>
      <p:sp>
        <p:nvSpPr>
          <p:cNvPr id="83" name="object 47"/>
          <p:cNvSpPr/>
          <p:nvPr/>
        </p:nvSpPr>
        <p:spPr>
          <a:xfrm>
            <a:off x="10760965" y="2749804"/>
            <a:ext cx="222885" cy="281940"/>
          </a:xfrm>
          <a:custGeom>
            <a:avLst/>
            <a:gdLst/>
            <a:ahLst/>
            <a:cxnLst/>
            <a:rect l="l" t="t" r="r" b="b"/>
            <a:pathLst>
              <a:path w="222884" h="281939">
                <a:moveTo>
                  <a:pt x="0" y="0"/>
                </a:moveTo>
                <a:lnTo>
                  <a:pt x="222503" y="0"/>
                </a:lnTo>
                <a:lnTo>
                  <a:pt x="222503" y="281939"/>
                </a:lnTo>
                <a:lnTo>
                  <a:pt x="0" y="281939"/>
                </a:lnTo>
                <a:lnTo>
                  <a:pt x="0" y="0"/>
                </a:lnTo>
                <a:close/>
              </a:path>
            </a:pathLst>
          </a:custGeom>
          <a:solidFill>
            <a:srgbClr val="0070C0"/>
          </a:solidFill>
        </p:spPr>
        <p:txBody>
          <a:bodyPr wrap="square" lIns="0" tIns="0" rIns="0" bIns="0" rtlCol="0"/>
          <a:lstStyle/>
          <a:p>
            <a:endParaRPr>
              <a:solidFill>
                <a:prstClr val="black"/>
              </a:solidFill>
            </a:endParaRPr>
          </a:p>
        </p:txBody>
      </p:sp>
      <p:sp>
        <p:nvSpPr>
          <p:cNvPr id="86" name="object 50"/>
          <p:cNvSpPr/>
          <p:nvPr/>
        </p:nvSpPr>
        <p:spPr>
          <a:xfrm>
            <a:off x="9689590" y="1411731"/>
            <a:ext cx="1167384" cy="1167384"/>
          </a:xfrm>
          <a:prstGeom prst="rect">
            <a:avLst/>
          </a:prstGeom>
          <a:blipFill>
            <a:blip r:embed="rId3" cstate="print"/>
            <a:stretch>
              <a:fillRect/>
            </a:stretch>
          </a:blipFill>
        </p:spPr>
        <p:txBody>
          <a:bodyPr wrap="square" lIns="0" tIns="0" rIns="0" bIns="0" rtlCol="0"/>
          <a:lstStyle/>
          <a:p>
            <a:endParaRPr>
              <a:solidFill>
                <a:prstClr val="black"/>
              </a:solidFill>
            </a:endParaRPr>
          </a:p>
        </p:txBody>
      </p:sp>
      <p:sp>
        <p:nvSpPr>
          <p:cNvPr id="87" name="object 51"/>
          <p:cNvSpPr/>
          <p:nvPr/>
        </p:nvSpPr>
        <p:spPr>
          <a:xfrm>
            <a:off x="9721595" y="1443735"/>
            <a:ext cx="1049020" cy="1049020"/>
          </a:xfrm>
          <a:custGeom>
            <a:avLst/>
            <a:gdLst/>
            <a:ahLst/>
            <a:cxnLst/>
            <a:rect l="l" t="t" r="r" b="b"/>
            <a:pathLst>
              <a:path w="1049020" h="1049020">
                <a:moveTo>
                  <a:pt x="0" y="524256"/>
                </a:moveTo>
                <a:lnTo>
                  <a:pt x="2142" y="476538"/>
                </a:lnTo>
                <a:lnTo>
                  <a:pt x="8446" y="430021"/>
                </a:lnTo>
                <a:lnTo>
                  <a:pt x="18727" y="384889"/>
                </a:lnTo>
                <a:lnTo>
                  <a:pt x="32799" y="341327"/>
                </a:lnTo>
                <a:lnTo>
                  <a:pt x="50477" y="299521"/>
                </a:lnTo>
                <a:lnTo>
                  <a:pt x="71577" y="259655"/>
                </a:lnTo>
                <a:lnTo>
                  <a:pt x="95912" y="221915"/>
                </a:lnTo>
                <a:lnTo>
                  <a:pt x="123299" y="186486"/>
                </a:lnTo>
                <a:lnTo>
                  <a:pt x="153552" y="153552"/>
                </a:lnTo>
                <a:lnTo>
                  <a:pt x="186486" y="123299"/>
                </a:lnTo>
                <a:lnTo>
                  <a:pt x="221915" y="95912"/>
                </a:lnTo>
                <a:lnTo>
                  <a:pt x="259655" y="71577"/>
                </a:lnTo>
                <a:lnTo>
                  <a:pt x="299521" y="50477"/>
                </a:lnTo>
                <a:lnTo>
                  <a:pt x="341327" y="32799"/>
                </a:lnTo>
                <a:lnTo>
                  <a:pt x="384889" y="18727"/>
                </a:lnTo>
                <a:lnTo>
                  <a:pt x="430021" y="8446"/>
                </a:lnTo>
                <a:lnTo>
                  <a:pt x="476538" y="2142"/>
                </a:lnTo>
                <a:lnTo>
                  <a:pt x="524256" y="0"/>
                </a:lnTo>
                <a:lnTo>
                  <a:pt x="571973" y="2142"/>
                </a:lnTo>
                <a:lnTo>
                  <a:pt x="618490" y="8446"/>
                </a:lnTo>
                <a:lnTo>
                  <a:pt x="663622" y="18727"/>
                </a:lnTo>
                <a:lnTo>
                  <a:pt x="707184" y="32799"/>
                </a:lnTo>
                <a:lnTo>
                  <a:pt x="748990" y="50477"/>
                </a:lnTo>
                <a:lnTo>
                  <a:pt x="788856" y="71577"/>
                </a:lnTo>
                <a:lnTo>
                  <a:pt x="826596" y="95912"/>
                </a:lnTo>
                <a:lnTo>
                  <a:pt x="862025" y="123299"/>
                </a:lnTo>
                <a:lnTo>
                  <a:pt x="894959" y="153552"/>
                </a:lnTo>
                <a:lnTo>
                  <a:pt x="925212" y="186486"/>
                </a:lnTo>
                <a:lnTo>
                  <a:pt x="952599" y="221915"/>
                </a:lnTo>
                <a:lnTo>
                  <a:pt x="976934" y="259655"/>
                </a:lnTo>
                <a:lnTo>
                  <a:pt x="998034" y="299521"/>
                </a:lnTo>
                <a:lnTo>
                  <a:pt x="1015712" y="341327"/>
                </a:lnTo>
                <a:lnTo>
                  <a:pt x="1029784" y="384889"/>
                </a:lnTo>
                <a:lnTo>
                  <a:pt x="1040065" y="430021"/>
                </a:lnTo>
                <a:lnTo>
                  <a:pt x="1046369" y="476538"/>
                </a:lnTo>
                <a:lnTo>
                  <a:pt x="1048512" y="524256"/>
                </a:lnTo>
                <a:lnTo>
                  <a:pt x="1046369" y="571973"/>
                </a:lnTo>
                <a:lnTo>
                  <a:pt x="1040065" y="618490"/>
                </a:lnTo>
                <a:lnTo>
                  <a:pt x="1029784" y="663622"/>
                </a:lnTo>
                <a:lnTo>
                  <a:pt x="1015712" y="707184"/>
                </a:lnTo>
                <a:lnTo>
                  <a:pt x="998034" y="748990"/>
                </a:lnTo>
                <a:lnTo>
                  <a:pt x="976934" y="788856"/>
                </a:lnTo>
                <a:lnTo>
                  <a:pt x="952599" y="826596"/>
                </a:lnTo>
                <a:lnTo>
                  <a:pt x="925212" y="862025"/>
                </a:lnTo>
                <a:lnTo>
                  <a:pt x="894959" y="894959"/>
                </a:lnTo>
                <a:lnTo>
                  <a:pt x="862025" y="925212"/>
                </a:lnTo>
                <a:lnTo>
                  <a:pt x="826596" y="952599"/>
                </a:lnTo>
                <a:lnTo>
                  <a:pt x="788856" y="976934"/>
                </a:lnTo>
                <a:lnTo>
                  <a:pt x="748990" y="998034"/>
                </a:lnTo>
                <a:lnTo>
                  <a:pt x="707184" y="1015712"/>
                </a:lnTo>
                <a:lnTo>
                  <a:pt x="663622" y="1029784"/>
                </a:lnTo>
                <a:lnTo>
                  <a:pt x="618490" y="1040065"/>
                </a:lnTo>
                <a:lnTo>
                  <a:pt x="571973" y="1046369"/>
                </a:lnTo>
                <a:lnTo>
                  <a:pt x="524256" y="1048512"/>
                </a:lnTo>
                <a:lnTo>
                  <a:pt x="476538" y="1046369"/>
                </a:lnTo>
                <a:lnTo>
                  <a:pt x="430021" y="1040065"/>
                </a:lnTo>
                <a:lnTo>
                  <a:pt x="384889" y="1029784"/>
                </a:lnTo>
                <a:lnTo>
                  <a:pt x="341327" y="1015712"/>
                </a:lnTo>
                <a:lnTo>
                  <a:pt x="299521" y="998034"/>
                </a:lnTo>
                <a:lnTo>
                  <a:pt x="259655" y="976934"/>
                </a:lnTo>
                <a:lnTo>
                  <a:pt x="221915" y="952599"/>
                </a:lnTo>
                <a:lnTo>
                  <a:pt x="186486" y="925212"/>
                </a:lnTo>
                <a:lnTo>
                  <a:pt x="153552" y="894959"/>
                </a:lnTo>
                <a:lnTo>
                  <a:pt x="123299" y="862025"/>
                </a:lnTo>
                <a:lnTo>
                  <a:pt x="95912" y="826596"/>
                </a:lnTo>
                <a:lnTo>
                  <a:pt x="71577" y="788856"/>
                </a:lnTo>
                <a:lnTo>
                  <a:pt x="50477" y="748990"/>
                </a:lnTo>
                <a:lnTo>
                  <a:pt x="32799" y="707184"/>
                </a:lnTo>
                <a:lnTo>
                  <a:pt x="18727" y="663622"/>
                </a:lnTo>
                <a:lnTo>
                  <a:pt x="8446" y="618490"/>
                </a:lnTo>
                <a:lnTo>
                  <a:pt x="2142" y="571973"/>
                </a:lnTo>
                <a:lnTo>
                  <a:pt x="0" y="524256"/>
                </a:lnTo>
                <a:close/>
              </a:path>
            </a:pathLst>
          </a:custGeom>
          <a:ln w="12192">
            <a:solidFill>
              <a:srgbClr val="0070C0"/>
            </a:solidFill>
          </a:ln>
        </p:spPr>
        <p:txBody>
          <a:bodyPr wrap="square" lIns="0" tIns="0" rIns="0" bIns="0" rtlCol="0"/>
          <a:lstStyle/>
          <a:p>
            <a:endParaRPr>
              <a:solidFill>
                <a:prstClr val="black"/>
              </a:solidFill>
            </a:endParaRPr>
          </a:p>
        </p:txBody>
      </p:sp>
      <p:sp>
        <p:nvSpPr>
          <p:cNvPr id="97" name="object 61"/>
          <p:cNvSpPr txBox="1"/>
          <p:nvPr/>
        </p:nvSpPr>
        <p:spPr>
          <a:xfrm>
            <a:off x="9325898" y="3625705"/>
            <a:ext cx="1840414" cy="430887"/>
          </a:xfrm>
          <a:prstGeom prst="rect">
            <a:avLst/>
          </a:prstGeom>
        </p:spPr>
        <p:txBody>
          <a:bodyPr vert="horz" wrap="square" lIns="0" tIns="0" rIns="0" bIns="0" rtlCol="0">
            <a:spAutoFit/>
          </a:bodyPr>
          <a:lstStyle/>
          <a:p>
            <a:pPr marL="311150" marR="5080" indent="-299085" algn="ctr"/>
            <a:r>
              <a:rPr lang="en-US" sz="1400" b="1" spc="-10" dirty="0">
                <a:solidFill>
                  <a:srgbClr val="0070C0"/>
                </a:solidFill>
                <a:latin typeface="Univers for KPMG"/>
                <a:cs typeface="Univers for KPMG"/>
              </a:rPr>
              <a:t>Value </a:t>
            </a:r>
            <a:endParaRPr lang="en-US" sz="1400" b="1" spc="-10" dirty="0" smtClean="0">
              <a:solidFill>
                <a:srgbClr val="0070C0"/>
              </a:solidFill>
              <a:latin typeface="Univers for KPMG"/>
              <a:cs typeface="Univers for KPMG"/>
            </a:endParaRPr>
          </a:p>
          <a:p>
            <a:pPr marL="311150" marR="5080" indent="-299085" algn="ctr"/>
            <a:r>
              <a:rPr lang="en-US" sz="1400" b="1" spc="-10" dirty="0" smtClean="0">
                <a:solidFill>
                  <a:srgbClr val="0070C0"/>
                </a:solidFill>
                <a:latin typeface="Univers for KPMG"/>
                <a:cs typeface="Univers for KPMG"/>
              </a:rPr>
              <a:t>Measurement</a:t>
            </a:r>
            <a:endParaRPr lang="en-US" sz="1400" b="1" spc="-10" dirty="0">
              <a:solidFill>
                <a:srgbClr val="0070C0"/>
              </a:solidFill>
              <a:latin typeface="Univers for KPMG"/>
              <a:cs typeface="Univers for KPMG"/>
            </a:endParaRPr>
          </a:p>
        </p:txBody>
      </p:sp>
      <p:sp>
        <p:nvSpPr>
          <p:cNvPr id="98" name="object 62"/>
          <p:cNvSpPr txBox="1"/>
          <p:nvPr/>
        </p:nvSpPr>
        <p:spPr>
          <a:xfrm>
            <a:off x="9347643" y="4159215"/>
            <a:ext cx="1851277" cy="1107996"/>
          </a:xfrm>
          <a:prstGeom prst="rect">
            <a:avLst/>
          </a:prstGeom>
        </p:spPr>
        <p:txBody>
          <a:bodyPr vert="horz" wrap="square" lIns="0" tIns="0" rIns="0" bIns="0" rtlCol="0">
            <a:spAutoFit/>
          </a:bodyPr>
          <a:lstStyle/>
          <a:p>
            <a:pPr marL="12700" marR="5080" indent="-1270" algn="ctr"/>
            <a:r>
              <a:rPr lang="en-US" sz="1200" spc="-5" dirty="0">
                <a:solidFill>
                  <a:prstClr val="black"/>
                </a:solidFill>
                <a:latin typeface="Univers for KPMG"/>
                <a:cs typeface="Univers for KPMG"/>
              </a:rPr>
              <a:t>Develop a measurable framework of key performance indicators to monitor and report benefits from digital investments</a:t>
            </a:r>
          </a:p>
        </p:txBody>
      </p:sp>
      <p:sp>
        <p:nvSpPr>
          <p:cNvPr id="78" name="object 42"/>
          <p:cNvSpPr/>
          <p:nvPr/>
        </p:nvSpPr>
        <p:spPr>
          <a:xfrm>
            <a:off x="9509760" y="2658364"/>
            <a:ext cx="220979" cy="91440"/>
          </a:xfrm>
          <a:custGeom>
            <a:avLst/>
            <a:gdLst/>
            <a:ahLst/>
            <a:cxnLst/>
            <a:rect l="l" t="t" r="r" b="b"/>
            <a:pathLst>
              <a:path w="220979" h="91439">
                <a:moveTo>
                  <a:pt x="0" y="91439"/>
                </a:moveTo>
                <a:lnTo>
                  <a:pt x="220979" y="91439"/>
                </a:lnTo>
                <a:lnTo>
                  <a:pt x="220979" y="0"/>
                </a:lnTo>
                <a:lnTo>
                  <a:pt x="0" y="0"/>
                </a:lnTo>
                <a:lnTo>
                  <a:pt x="0" y="91439"/>
                </a:lnTo>
                <a:close/>
              </a:path>
            </a:pathLst>
          </a:custGeom>
          <a:solidFill>
            <a:srgbClr val="00338D"/>
          </a:solidFill>
        </p:spPr>
        <p:txBody>
          <a:bodyPr wrap="square" lIns="0" tIns="0" rIns="0" bIns="0" rtlCol="0"/>
          <a:lstStyle/>
          <a:p>
            <a:endParaRPr>
              <a:solidFill>
                <a:prstClr val="black"/>
              </a:solidFill>
            </a:endParaRPr>
          </a:p>
        </p:txBody>
      </p:sp>
      <p:sp>
        <p:nvSpPr>
          <p:cNvPr id="82" name="object 46"/>
          <p:cNvSpPr/>
          <p:nvPr/>
        </p:nvSpPr>
        <p:spPr>
          <a:xfrm>
            <a:off x="9509760" y="2749804"/>
            <a:ext cx="220979" cy="281940"/>
          </a:xfrm>
          <a:custGeom>
            <a:avLst/>
            <a:gdLst/>
            <a:ahLst/>
            <a:cxnLst/>
            <a:rect l="l" t="t" r="r" b="b"/>
            <a:pathLst>
              <a:path w="220979" h="281939">
                <a:moveTo>
                  <a:pt x="0" y="0"/>
                </a:moveTo>
                <a:lnTo>
                  <a:pt x="220979" y="0"/>
                </a:lnTo>
                <a:lnTo>
                  <a:pt x="220979" y="281939"/>
                </a:lnTo>
                <a:lnTo>
                  <a:pt x="0" y="281939"/>
                </a:lnTo>
                <a:lnTo>
                  <a:pt x="0" y="0"/>
                </a:lnTo>
                <a:close/>
              </a:path>
            </a:pathLst>
          </a:custGeom>
          <a:solidFill>
            <a:srgbClr val="0070C0"/>
          </a:solidFill>
        </p:spPr>
        <p:txBody>
          <a:bodyPr wrap="square" lIns="0" tIns="0" rIns="0" bIns="0" rtlCol="0"/>
          <a:lstStyle/>
          <a:p>
            <a:endParaRPr>
              <a:solidFill>
                <a:prstClr val="black"/>
              </a:solidFill>
            </a:endParaRPr>
          </a:p>
        </p:txBody>
      </p:sp>
      <p:sp>
        <p:nvSpPr>
          <p:cNvPr id="68" name="object 32"/>
          <p:cNvSpPr/>
          <p:nvPr/>
        </p:nvSpPr>
        <p:spPr>
          <a:xfrm>
            <a:off x="6908549" y="2732267"/>
            <a:ext cx="797560" cy="629920"/>
          </a:xfrm>
          <a:custGeom>
            <a:avLst/>
            <a:gdLst/>
            <a:ahLst/>
            <a:cxnLst/>
            <a:rect l="l" t="t" r="r" b="b"/>
            <a:pathLst>
              <a:path w="797559" h="629920">
                <a:moveTo>
                  <a:pt x="119646" y="0"/>
                </a:moveTo>
                <a:lnTo>
                  <a:pt x="0" y="210642"/>
                </a:lnTo>
                <a:lnTo>
                  <a:pt x="737260" y="629399"/>
                </a:lnTo>
                <a:lnTo>
                  <a:pt x="797077" y="524078"/>
                </a:lnTo>
                <a:lnTo>
                  <a:pt x="751586" y="358940"/>
                </a:lnTo>
                <a:lnTo>
                  <a:pt x="119646" y="0"/>
                </a:lnTo>
                <a:close/>
              </a:path>
            </a:pathLst>
          </a:custGeom>
          <a:solidFill>
            <a:srgbClr val="00266A"/>
          </a:solidFill>
        </p:spPr>
        <p:txBody>
          <a:bodyPr wrap="square" lIns="0" tIns="0" rIns="0" bIns="0" rtlCol="0"/>
          <a:lstStyle/>
          <a:p>
            <a:endParaRPr>
              <a:solidFill>
                <a:prstClr val="black"/>
              </a:solidFill>
            </a:endParaRPr>
          </a:p>
        </p:txBody>
      </p:sp>
      <p:sp>
        <p:nvSpPr>
          <p:cNvPr id="69" name="object 33"/>
          <p:cNvSpPr/>
          <p:nvPr/>
        </p:nvSpPr>
        <p:spPr>
          <a:xfrm>
            <a:off x="7585248" y="2732267"/>
            <a:ext cx="797560" cy="629920"/>
          </a:xfrm>
          <a:custGeom>
            <a:avLst/>
            <a:gdLst/>
            <a:ahLst/>
            <a:cxnLst/>
            <a:rect l="l" t="t" r="r" b="b"/>
            <a:pathLst>
              <a:path w="797559" h="629920">
                <a:moveTo>
                  <a:pt x="677430" y="0"/>
                </a:moveTo>
                <a:lnTo>
                  <a:pt x="45491" y="358940"/>
                </a:lnTo>
                <a:lnTo>
                  <a:pt x="0" y="524078"/>
                </a:lnTo>
                <a:lnTo>
                  <a:pt x="59817" y="629399"/>
                </a:lnTo>
                <a:lnTo>
                  <a:pt x="797077" y="210642"/>
                </a:lnTo>
                <a:lnTo>
                  <a:pt x="677430" y="0"/>
                </a:lnTo>
                <a:close/>
              </a:path>
            </a:pathLst>
          </a:custGeom>
          <a:solidFill>
            <a:srgbClr val="00266A"/>
          </a:solidFill>
        </p:spPr>
        <p:txBody>
          <a:bodyPr wrap="square" lIns="0" tIns="0" rIns="0" bIns="0" rtlCol="0"/>
          <a:lstStyle/>
          <a:p>
            <a:endParaRPr>
              <a:solidFill>
                <a:prstClr val="black"/>
              </a:solidFill>
            </a:endParaRPr>
          </a:p>
        </p:txBody>
      </p:sp>
      <p:sp>
        <p:nvSpPr>
          <p:cNvPr id="70" name="object 34"/>
          <p:cNvSpPr/>
          <p:nvPr/>
        </p:nvSpPr>
        <p:spPr>
          <a:xfrm>
            <a:off x="6908709" y="2658364"/>
            <a:ext cx="220979" cy="91440"/>
          </a:xfrm>
          <a:custGeom>
            <a:avLst/>
            <a:gdLst/>
            <a:ahLst/>
            <a:cxnLst/>
            <a:rect l="l" t="t" r="r" b="b"/>
            <a:pathLst>
              <a:path w="220979" h="91439">
                <a:moveTo>
                  <a:pt x="0" y="91439"/>
                </a:moveTo>
                <a:lnTo>
                  <a:pt x="220979" y="91439"/>
                </a:lnTo>
                <a:lnTo>
                  <a:pt x="220979" y="0"/>
                </a:lnTo>
                <a:lnTo>
                  <a:pt x="0" y="0"/>
                </a:lnTo>
                <a:lnTo>
                  <a:pt x="0" y="91439"/>
                </a:lnTo>
                <a:close/>
              </a:path>
            </a:pathLst>
          </a:custGeom>
          <a:solidFill>
            <a:srgbClr val="00266A"/>
          </a:solidFill>
        </p:spPr>
        <p:txBody>
          <a:bodyPr wrap="square" lIns="0" tIns="0" rIns="0" bIns="0" rtlCol="0"/>
          <a:lstStyle/>
          <a:p>
            <a:endParaRPr>
              <a:solidFill>
                <a:prstClr val="black"/>
              </a:solidFill>
            </a:endParaRPr>
          </a:p>
        </p:txBody>
      </p:sp>
      <p:sp>
        <p:nvSpPr>
          <p:cNvPr id="71" name="object 35"/>
          <p:cNvSpPr/>
          <p:nvPr/>
        </p:nvSpPr>
        <p:spPr>
          <a:xfrm>
            <a:off x="8159913" y="2658364"/>
            <a:ext cx="222885" cy="91440"/>
          </a:xfrm>
          <a:custGeom>
            <a:avLst/>
            <a:gdLst/>
            <a:ahLst/>
            <a:cxnLst/>
            <a:rect l="l" t="t" r="r" b="b"/>
            <a:pathLst>
              <a:path w="222884" h="91439">
                <a:moveTo>
                  <a:pt x="0" y="91439"/>
                </a:moveTo>
                <a:lnTo>
                  <a:pt x="222503" y="91439"/>
                </a:lnTo>
                <a:lnTo>
                  <a:pt x="222503" y="0"/>
                </a:lnTo>
                <a:lnTo>
                  <a:pt x="0" y="0"/>
                </a:lnTo>
                <a:lnTo>
                  <a:pt x="0" y="91439"/>
                </a:lnTo>
                <a:close/>
              </a:path>
            </a:pathLst>
          </a:custGeom>
          <a:solidFill>
            <a:srgbClr val="00266A"/>
          </a:solidFill>
        </p:spPr>
        <p:txBody>
          <a:bodyPr wrap="square" lIns="0" tIns="0" rIns="0" bIns="0" rtlCol="0"/>
          <a:lstStyle/>
          <a:p>
            <a:endParaRPr>
              <a:solidFill>
                <a:prstClr val="black"/>
              </a:solidFill>
            </a:endParaRPr>
          </a:p>
        </p:txBody>
      </p:sp>
      <p:sp>
        <p:nvSpPr>
          <p:cNvPr id="72" name="object 36"/>
          <p:cNvSpPr/>
          <p:nvPr/>
        </p:nvSpPr>
        <p:spPr>
          <a:xfrm>
            <a:off x="6908551" y="2823560"/>
            <a:ext cx="797560" cy="629920"/>
          </a:xfrm>
          <a:custGeom>
            <a:avLst/>
            <a:gdLst/>
            <a:ahLst/>
            <a:cxnLst/>
            <a:rect l="l" t="t" r="r" b="b"/>
            <a:pathLst>
              <a:path w="797559" h="629920">
                <a:moveTo>
                  <a:pt x="119646" y="0"/>
                </a:moveTo>
                <a:lnTo>
                  <a:pt x="0" y="210642"/>
                </a:lnTo>
                <a:lnTo>
                  <a:pt x="737260" y="629412"/>
                </a:lnTo>
                <a:lnTo>
                  <a:pt x="797077" y="524078"/>
                </a:lnTo>
                <a:lnTo>
                  <a:pt x="751586" y="358940"/>
                </a:lnTo>
                <a:lnTo>
                  <a:pt x="119646" y="0"/>
                </a:lnTo>
                <a:close/>
              </a:path>
            </a:pathLst>
          </a:custGeom>
          <a:solidFill>
            <a:srgbClr val="00338D"/>
          </a:solidFill>
        </p:spPr>
        <p:txBody>
          <a:bodyPr wrap="square" lIns="0" tIns="0" rIns="0" bIns="0" rtlCol="0"/>
          <a:lstStyle/>
          <a:p>
            <a:endParaRPr>
              <a:solidFill>
                <a:prstClr val="black"/>
              </a:solidFill>
            </a:endParaRPr>
          </a:p>
        </p:txBody>
      </p:sp>
      <p:sp>
        <p:nvSpPr>
          <p:cNvPr id="73" name="object 37"/>
          <p:cNvSpPr/>
          <p:nvPr/>
        </p:nvSpPr>
        <p:spPr>
          <a:xfrm>
            <a:off x="7585253" y="2823560"/>
            <a:ext cx="797560" cy="629920"/>
          </a:xfrm>
          <a:custGeom>
            <a:avLst/>
            <a:gdLst/>
            <a:ahLst/>
            <a:cxnLst/>
            <a:rect l="l" t="t" r="r" b="b"/>
            <a:pathLst>
              <a:path w="797559" h="629920">
                <a:moveTo>
                  <a:pt x="677430" y="0"/>
                </a:moveTo>
                <a:lnTo>
                  <a:pt x="45491" y="358940"/>
                </a:lnTo>
                <a:lnTo>
                  <a:pt x="0" y="524078"/>
                </a:lnTo>
                <a:lnTo>
                  <a:pt x="59817" y="629412"/>
                </a:lnTo>
                <a:lnTo>
                  <a:pt x="797077" y="210642"/>
                </a:lnTo>
                <a:lnTo>
                  <a:pt x="677430" y="0"/>
                </a:lnTo>
                <a:close/>
              </a:path>
            </a:pathLst>
          </a:custGeom>
          <a:solidFill>
            <a:srgbClr val="00338D"/>
          </a:solidFill>
        </p:spPr>
        <p:txBody>
          <a:bodyPr wrap="square" lIns="0" tIns="0" rIns="0" bIns="0" rtlCol="0"/>
          <a:lstStyle/>
          <a:p>
            <a:endParaRPr>
              <a:solidFill>
                <a:prstClr val="black"/>
              </a:solidFill>
            </a:endParaRPr>
          </a:p>
        </p:txBody>
      </p:sp>
      <p:sp>
        <p:nvSpPr>
          <p:cNvPr id="74" name="object 38"/>
          <p:cNvSpPr/>
          <p:nvPr/>
        </p:nvSpPr>
        <p:spPr>
          <a:xfrm>
            <a:off x="6908709" y="2749804"/>
            <a:ext cx="220979" cy="281940"/>
          </a:xfrm>
          <a:custGeom>
            <a:avLst/>
            <a:gdLst/>
            <a:ahLst/>
            <a:cxnLst/>
            <a:rect l="l" t="t" r="r" b="b"/>
            <a:pathLst>
              <a:path w="220979" h="281939">
                <a:moveTo>
                  <a:pt x="0" y="0"/>
                </a:moveTo>
                <a:lnTo>
                  <a:pt x="220979" y="0"/>
                </a:lnTo>
                <a:lnTo>
                  <a:pt x="220979" y="281939"/>
                </a:lnTo>
                <a:lnTo>
                  <a:pt x="0" y="281939"/>
                </a:lnTo>
                <a:lnTo>
                  <a:pt x="0" y="0"/>
                </a:lnTo>
                <a:close/>
              </a:path>
            </a:pathLst>
          </a:custGeom>
          <a:solidFill>
            <a:srgbClr val="00338D"/>
          </a:solidFill>
        </p:spPr>
        <p:txBody>
          <a:bodyPr wrap="square" lIns="0" tIns="0" rIns="0" bIns="0" rtlCol="0"/>
          <a:lstStyle/>
          <a:p>
            <a:endParaRPr>
              <a:solidFill>
                <a:prstClr val="black"/>
              </a:solidFill>
            </a:endParaRPr>
          </a:p>
        </p:txBody>
      </p:sp>
      <p:sp>
        <p:nvSpPr>
          <p:cNvPr id="75" name="object 39"/>
          <p:cNvSpPr/>
          <p:nvPr/>
        </p:nvSpPr>
        <p:spPr>
          <a:xfrm>
            <a:off x="8159913" y="2749804"/>
            <a:ext cx="222885" cy="281940"/>
          </a:xfrm>
          <a:custGeom>
            <a:avLst/>
            <a:gdLst/>
            <a:ahLst/>
            <a:cxnLst/>
            <a:rect l="l" t="t" r="r" b="b"/>
            <a:pathLst>
              <a:path w="222884" h="281939">
                <a:moveTo>
                  <a:pt x="0" y="0"/>
                </a:moveTo>
                <a:lnTo>
                  <a:pt x="222503" y="0"/>
                </a:lnTo>
                <a:lnTo>
                  <a:pt x="222503" y="281939"/>
                </a:lnTo>
                <a:lnTo>
                  <a:pt x="0" y="281939"/>
                </a:lnTo>
                <a:lnTo>
                  <a:pt x="0" y="0"/>
                </a:lnTo>
                <a:close/>
              </a:path>
            </a:pathLst>
          </a:custGeom>
          <a:solidFill>
            <a:srgbClr val="00338D"/>
          </a:solidFill>
        </p:spPr>
        <p:txBody>
          <a:bodyPr wrap="square" lIns="0" tIns="0" rIns="0" bIns="0" rtlCol="0"/>
          <a:lstStyle/>
          <a:p>
            <a:endParaRPr>
              <a:solidFill>
                <a:prstClr val="black"/>
              </a:solidFill>
            </a:endParaRPr>
          </a:p>
        </p:txBody>
      </p:sp>
      <p:sp>
        <p:nvSpPr>
          <p:cNvPr id="95" name="object 59"/>
          <p:cNvSpPr txBox="1"/>
          <p:nvPr/>
        </p:nvSpPr>
        <p:spPr>
          <a:xfrm>
            <a:off x="6654363" y="3625705"/>
            <a:ext cx="1981835" cy="430887"/>
          </a:xfrm>
          <a:prstGeom prst="rect">
            <a:avLst/>
          </a:prstGeom>
        </p:spPr>
        <p:txBody>
          <a:bodyPr vert="horz" wrap="square" lIns="0" tIns="0" rIns="0" bIns="0" rtlCol="0">
            <a:spAutoFit/>
          </a:bodyPr>
          <a:lstStyle/>
          <a:p>
            <a:pPr marL="12700" algn="ctr"/>
            <a:r>
              <a:rPr lang="en-US" sz="1400" b="1" spc="-10" dirty="0">
                <a:solidFill>
                  <a:srgbClr val="00338D"/>
                </a:solidFill>
                <a:latin typeface="Univers for KPMG"/>
                <a:cs typeface="Univers for KPMG"/>
              </a:rPr>
              <a:t>Goal </a:t>
            </a:r>
            <a:endParaRPr lang="en-US" sz="1400" b="1" spc="-10" dirty="0" smtClean="0">
              <a:solidFill>
                <a:srgbClr val="00338D"/>
              </a:solidFill>
              <a:latin typeface="Univers for KPMG"/>
              <a:cs typeface="Univers for KPMG"/>
            </a:endParaRPr>
          </a:p>
          <a:p>
            <a:pPr marL="12700" algn="ctr"/>
            <a:r>
              <a:rPr lang="en-US" sz="1400" b="1" spc="-10" dirty="0" smtClean="0">
                <a:solidFill>
                  <a:srgbClr val="00338D"/>
                </a:solidFill>
                <a:latin typeface="Univers for KPMG"/>
                <a:cs typeface="Univers for KPMG"/>
              </a:rPr>
              <a:t>Congruence</a:t>
            </a:r>
            <a:endParaRPr lang="en-US" sz="1400" b="1" spc="-10" dirty="0">
              <a:solidFill>
                <a:srgbClr val="00338D"/>
              </a:solidFill>
              <a:latin typeface="Univers for KPMG"/>
              <a:cs typeface="Univers for KPMG"/>
            </a:endParaRPr>
          </a:p>
        </p:txBody>
      </p:sp>
      <p:sp>
        <p:nvSpPr>
          <p:cNvPr id="96" name="object 60"/>
          <p:cNvSpPr txBox="1"/>
          <p:nvPr/>
        </p:nvSpPr>
        <p:spPr>
          <a:xfrm>
            <a:off x="6776609" y="4159215"/>
            <a:ext cx="1859589" cy="1661993"/>
          </a:xfrm>
          <a:prstGeom prst="rect">
            <a:avLst/>
          </a:prstGeom>
        </p:spPr>
        <p:txBody>
          <a:bodyPr vert="horz" wrap="square" lIns="0" tIns="0" rIns="0" bIns="0" rtlCol="0">
            <a:spAutoFit/>
          </a:bodyPr>
          <a:lstStyle/>
          <a:p>
            <a:pPr marL="12065" marR="5080" algn="ctr"/>
            <a:r>
              <a:rPr lang="en-US" sz="1200" spc="-5" dirty="0">
                <a:solidFill>
                  <a:prstClr val="black"/>
                </a:solidFill>
                <a:latin typeface="Univers for KPMG"/>
                <a:cs typeface="Univers for KPMG"/>
              </a:rPr>
              <a:t>Approach digital ambition setting emphasizing  coordination at all levels of the corporation—alignment at the top, agility in the middle and mobilization at the front line</a:t>
            </a:r>
          </a:p>
        </p:txBody>
      </p:sp>
      <p:sp>
        <p:nvSpPr>
          <p:cNvPr id="274" name="object 53"/>
          <p:cNvSpPr/>
          <p:nvPr/>
        </p:nvSpPr>
        <p:spPr>
          <a:xfrm>
            <a:off x="7119027" y="1466829"/>
            <a:ext cx="1050290" cy="1049020"/>
          </a:xfrm>
          <a:custGeom>
            <a:avLst/>
            <a:gdLst/>
            <a:ahLst/>
            <a:cxnLst/>
            <a:rect l="l" t="t" r="r" b="b"/>
            <a:pathLst>
              <a:path w="1050289" h="1049020">
                <a:moveTo>
                  <a:pt x="0" y="524256"/>
                </a:moveTo>
                <a:lnTo>
                  <a:pt x="2145" y="476538"/>
                </a:lnTo>
                <a:lnTo>
                  <a:pt x="8458" y="430021"/>
                </a:lnTo>
                <a:lnTo>
                  <a:pt x="18754" y="384889"/>
                </a:lnTo>
                <a:lnTo>
                  <a:pt x="32847" y="341327"/>
                </a:lnTo>
                <a:lnTo>
                  <a:pt x="50551" y="299521"/>
                </a:lnTo>
                <a:lnTo>
                  <a:pt x="71681" y="259655"/>
                </a:lnTo>
                <a:lnTo>
                  <a:pt x="96052" y="221915"/>
                </a:lnTo>
                <a:lnTo>
                  <a:pt x="123479" y="186486"/>
                </a:lnTo>
                <a:lnTo>
                  <a:pt x="153776" y="153552"/>
                </a:lnTo>
                <a:lnTo>
                  <a:pt x="186757" y="123299"/>
                </a:lnTo>
                <a:lnTo>
                  <a:pt x="222238" y="95912"/>
                </a:lnTo>
                <a:lnTo>
                  <a:pt x="260033" y="71577"/>
                </a:lnTo>
                <a:lnTo>
                  <a:pt x="299957" y="50477"/>
                </a:lnTo>
                <a:lnTo>
                  <a:pt x="341824" y="32799"/>
                </a:lnTo>
                <a:lnTo>
                  <a:pt x="385449" y="18727"/>
                </a:lnTo>
                <a:lnTo>
                  <a:pt x="430646" y="8446"/>
                </a:lnTo>
                <a:lnTo>
                  <a:pt x="477231" y="2142"/>
                </a:lnTo>
                <a:lnTo>
                  <a:pt x="525018" y="0"/>
                </a:lnTo>
                <a:lnTo>
                  <a:pt x="572804" y="2142"/>
                </a:lnTo>
                <a:lnTo>
                  <a:pt x="619389" y="8446"/>
                </a:lnTo>
                <a:lnTo>
                  <a:pt x="664586" y="18727"/>
                </a:lnTo>
                <a:lnTo>
                  <a:pt x="708211" y="32799"/>
                </a:lnTo>
                <a:lnTo>
                  <a:pt x="750078" y="50477"/>
                </a:lnTo>
                <a:lnTo>
                  <a:pt x="790002" y="71577"/>
                </a:lnTo>
                <a:lnTo>
                  <a:pt x="827797" y="95912"/>
                </a:lnTo>
                <a:lnTo>
                  <a:pt x="863278" y="123299"/>
                </a:lnTo>
                <a:lnTo>
                  <a:pt x="896259" y="153552"/>
                </a:lnTo>
                <a:lnTo>
                  <a:pt x="926556" y="186486"/>
                </a:lnTo>
                <a:lnTo>
                  <a:pt x="953983" y="221915"/>
                </a:lnTo>
                <a:lnTo>
                  <a:pt x="978354" y="259655"/>
                </a:lnTo>
                <a:lnTo>
                  <a:pt x="999484" y="299521"/>
                </a:lnTo>
                <a:lnTo>
                  <a:pt x="1017188" y="341327"/>
                </a:lnTo>
                <a:lnTo>
                  <a:pt x="1031281" y="384889"/>
                </a:lnTo>
                <a:lnTo>
                  <a:pt x="1041577" y="430021"/>
                </a:lnTo>
                <a:lnTo>
                  <a:pt x="1047890" y="476538"/>
                </a:lnTo>
                <a:lnTo>
                  <a:pt x="1050036" y="524256"/>
                </a:lnTo>
                <a:lnTo>
                  <a:pt x="1047890" y="571973"/>
                </a:lnTo>
                <a:lnTo>
                  <a:pt x="1041577" y="618490"/>
                </a:lnTo>
                <a:lnTo>
                  <a:pt x="1031281" y="663622"/>
                </a:lnTo>
                <a:lnTo>
                  <a:pt x="1017188" y="707184"/>
                </a:lnTo>
                <a:lnTo>
                  <a:pt x="999484" y="748990"/>
                </a:lnTo>
                <a:lnTo>
                  <a:pt x="978354" y="788856"/>
                </a:lnTo>
                <a:lnTo>
                  <a:pt x="953983" y="826596"/>
                </a:lnTo>
                <a:lnTo>
                  <a:pt x="926556" y="862025"/>
                </a:lnTo>
                <a:lnTo>
                  <a:pt x="896259" y="894959"/>
                </a:lnTo>
                <a:lnTo>
                  <a:pt x="863278" y="925212"/>
                </a:lnTo>
                <a:lnTo>
                  <a:pt x="827797" y="952599"/>
                </a:lnTo>
                <a:lnTo>
                  <a:pt x="790002" y="976934"/>
                </a:lnTo>
                <a:lnTo>
                  <a:pt x="750078" y="998034"/>
                </a:lnTo>
                <a:lnTo>
                  <a:pt x="708211" y="1015712"/>
                </a:lnTo>
                <a:lnTo>
                  <a:pt x="664586" y="1029784"/>
                </a:lnTo>
                <a:lnTo>
                  <a:pt x="619389" y="1040065"/>
                </a:lnTo>
                <a:lnTo>
                  <a:pt x="572804" y="1046369"/>
                </a:lnTo>
                <a:lnTo>
                  <a:pt x="525018" y="1048512"/>
                </a:lnTo>
                <a:lnTo>
                  <a:pt x="477231" y="1046369"/>
                </a:lnTo>
                <a:lnTo>
                  <a:pt x="430646" y="1040065"/>
                </a:lnTo>
                <a:lnTo>
                  <a:pt x="385449" y="1029784"/>
                </a:lnTo>
                <a:lnTo>
                  <a:pt x="341824" y="1015712"/>
                </a:lnTo>
                <a:lnTo>
                  <a:pt x="299957" y="998034"/>
                </a:lnTo>
                <a:lnTo>
                  <a:pt x="260033" y="976934"/>
                </a:lnTo>
                <a:lnTo>
                  <a:pt x="222238" y="952599"/>
                </a:lnTo>
                <a:lnTo>
                  <a:pt x="186757" y="925212"/>
                </a:lnTo>
                <a:lnTo>
                  <a:pt x="153776" y="894959"/>
                </a:lnTo>
                <a:lnTo>
                  <a:pt x="123479" y="862025"/>
                </a:lnTo>
                <a:lnTo>
                  <a:pt x="96052" y="826596"/>
                </a:lnTo>
                <a:lnTo>
                  <a:pt x="71681" y="788856"/>
                </a:lnTo>
                <a:lnTo>
                  <a:pt x="50551" y="748990"/>
                </a:lnTo>
                <a:lnTo>
                  <a:pt x="32847" y="707184"/>
                </a:lnTo>
                <a:lnTo>
                  <a:pt x="18754" y="663622"/>
                </a:lnTo>
                <a:lnTo>
                  <a:pt x="8458" y="618490"/>
                </a:lnTo>
                <a:lnTo>
                  <a:pt x="2145" y="571973"/>
                </a:lnTo>
                <a:lnTo>
                  <a:pt x="0" y="524256"/>
                </a:lnTo>
                <a:close/>
              </a:path>
            </a:pathLst>
          </a:custGeom>
          <a:ln w="12192">
            <a:solidFill>
              <a:srgbClr val="00338D"/>
            </a:solidFill>
          </a:ln>
        </p:spPr>
        <p:txBody>
          <a:bodyPr wrap="square" lIns="0" tIns="0" rIns="0" bIns="0" rtlCol="0"/>
          <a:lstStyle/>
          <a:p>
            <a:endParaRPr>
              <a:solidFill>
                <a:prstClr val="black"/>
              </a:solidFill>
            </a:endParaRPr>
          </a:p>
        </p:txBody>
      </p:sp>
      <p:sp>
        <p:nvSpPr>
          <p:cNvPr id="42" name="object 16"/>
          <p:cNvSpPr/>
          <p:nvPr/>
        </p:nvSpPr>
        <p:spPr>
          <a:xfrm>
            <a:off x="4088053" y="2732267"/>
            <a:ext cx="797560" cy="629920"/>
          </a:xfrm>
          <a:custGeom>
            <a:avLst/>
            <a:gdLst/>
            <a:ahLst/>
            <a:cxnLst/>
            <a:rect l="l" t="t" r="r" b="b"/>
            <a:pathLst>
              <a:path w="797560" h="629920">
                <a:moveTo>
                  <a:pt x="119646" y="0"/>
                </a:moveTo>
                <a:lnTo>
                  <a:pt x="0" y="210642"/>
                </a:lnTo>
                <a:lnTo>
                  <a:pt x="737260" y="629399"/>
                </a:lnTo>
                <a:lnTo>
                  <a:pt x="797077" y="524078"/>
                </a:lnTo>
                <a:lnTo>
                  <a:pt x="751585" y="358940"/>
                </a:lnTo>
                <a:lnTo>
                  <a:pt x="119646" y="0"/>
                </a:lnTo>
                <a:close/>
              </a:path>
            </a:pathLst>
          </a:custGeom>
          <a:solidFill>
            <a:srgbClr val="007C92"/>
          </a:solidFill>
        </p:spPr>
        <p:txBody>
          <a:bodyPr wrap="square" lIns="0" tIns="0" rIns="0" bIns="0" rtlCol="0"/>
          <a:lstStyle/>
          <a:p>
            <a:endParaRPr>
              <a:solidFill>
                <a:prstClr val="black"/>
              </a:solidFill>
            </a:endParaRPr>
          </a:p>
        </p:txBody>
      </p:sp>
      <p:sp>
        <p:nvSpPr>
          <p:cNvPr id="43" name="object 17"/>
          <p:cNvSpPr/>
          <p:nvPr/>
        </p:nvSpPr>
        <p:spPr>
          <a:xfrm>
            <a:off x="4764752" y="2732267"/>
            <a:ext cx="797560" cy="629920"/>
          </a:xfrm>
          <a:custGeom>
            <a:avLst/>
            <a:gdLst/>
            <a:ahLst/>
            <a:cxnLst/>
            <a:rect l="l" t="t" r="r" b="b"/>
            <a:pathLst>
              <a:path w="797560" h="629920">
                <a:moveTo>
                  <a:pt x="677430" y="0"/>
                </a:moveTo>
                <a:lnTo>
                  <a:pt x="45491" y="358940"/>
                </a:lnTo>
                <a:lnTo>
                  <a:pt x="0" y="524078"/>
                </a:lnTo>
                <a:lnTo>
                  <a:pt x="59817" y="629399"/>
                </a:lnTo>
                <a:lnTo>
                  <a:pt x="797077" y="210642"/>
                </a:lnTo>
                <a:lnTo>
                  <a:pt x="677430" y="0"/>
                </a:lnTo>
                <a:close/>
              </a:path>
            </a:pathLst>
          </a:custGeom>
          <a:solidFill>
            <a:srgbClr val="007C92"/>
          </a:solidFill>
        </p:spPr>
        <p:txBody>
          <a:bodyPr wrap="square" lIns="0" tIns="0" rIns="0" bIns="0" rtlCol="0"/>
          <a:lstStyle/>
          <a:p>
            <a:endParaRPr>
              <a:solidFill>
                <a:prstClr val="black"/>
              </a:solidFill>
            </a:endParaRPr>
          </a:p>
        </p:txBody>
      </p:sp>
      <p:sp>
        <p:nvSpPr>
          <p:cNvPr id="44" name="object 18"/>
          <p:cNvSpPr/>
          <p:nvPr/>
        </p:nvSpPr>
        <p:spPr>
          <a:xfrm>
            <a:off x="4087072" y="2658364"/>
            <a:ext cx="222885" cy="91440"/>
          </a:xfrm>
          <a:custGeom>
            <a:avLst/>
            <a:gdLst/>
            <a:ahLst/>
            <a:cxnLst/>
            <a:rect l="l" t="t" r="r" b="b"/>
            <a:pathLst>
              <a:path w="222885" h="91439">
                <a:moveTo>
                  <a:pt x="0" y="91439"/>
                </a:moveTo>
                <a:lnTo>
                  <a:pt x="222504" y="91439"/>
                </a:lnTo>
                <a:lnTo>
                  <a:pt x="222504" y="0"/>
                </a:lnTo>
                <a:lnTo>
                  <a:pt x="0" y="0"/>
                </a:lnTo>
                <a:lnTo>
                  <a:pt x="0" y="91439"/>
                </a:lnTo>
                <a:close/>
              </a:path>
            </a:pathLst>
          </a:custGeom>
          <a:solidFill>
            <a:srgbClr val="007C92"/>
          </a:solidFill>
        </p:spPr>
        <p:txBody>
          <a:bodyPr wrap="square" lIns="0" tIns="0" rIns="0" bIns="0" rtlCol="0"/>
          <a:lstStyle/>
          <a:p>
            <a:endParaRPr>
              <a:solidFill>
                <a:prstClr val="black"/>
              </a:solidFill>
            </a:endParaRPr>
          </a:p>
        </p:txBody>
      </p:sp>
      <p:sp>
        <p:nvSpPr>
          <p:cNvPr id="45" name="object 19"/>
          <p:cNvSpPr/>
          <p:nvPr/>
        </p:nvSpPr>
        <p:spPr>
          <a:xfrm>
            <a:off x="5339801" y="2658364"/>
            <a:ext cx="220979" cy="91440"/>
          </a:xfrm>
          <a:custGeom>
            <a:avLst/>
            <a:gdLst/>
            <a:ahLst/>
            <a:cxnLst/>
            <a:rect l="l" t="t" r="r" b="b"/>
            <a:pathLst>
              <a:path w="220979" h="91439">
                <a:moveTo>
                  <a:pt x="0" y="91439"/>
                </a:moveTo>
                <a:lnTo>
                  <a:pt x="220979" y="91439"/>
                </a:lnTo>
                <a:lnTo>
                  <a:pt x="220979" y="0"/>
                </a:lnTo>
                <a:lnTo>
                  <a:pt x="0" y="0"/>
                </a:lnTo>
                <a:lnTo>
                  <a:pt x="0" y="91439"/>
                </a:lnTo>
                <a:close/>
              </a:path>
            </a:pathLst>
          </a:custGeom>
          <a:solidFill>
            <a:srgbClr val="007C92"/>
          </a:solidFill>
        </p:spPr>
        <p:txBody>
          <a:bodyPr wrap="square" lIns="0" tIns="0" rIns="0" bIns="0" rtlCol="0"/>
          <a:lstStyle/>
          <a:p>
            <a:endParaRPr>
              <a:solidFill>
                <a:prstClr val="black"/>
              </a:solidFill>
            </a:endParaRPr>
          </a:p>
        </p:txBody>
      </p:sp>
      <p:sp>
        <p:nvSpPr>
          <p:cNvPr id="46" name="object 20"/>
          <p:cNvSpPr/>
          <p:nvPr/>
        </p:nvSpPr>
        <p:spPr>
          <a:xfrm>
            <a:off x="4088055" y="2823559"/>
            <a:ext cx="797560" cy="629920"/>
          </a:xfrm>
          <a:custGeom>
            <a:avLst/>
            <a:gdLst/>
            <a:ahLst/>
            <a:cxnLst/>
            <a:rect l="l" t="t" r="r" b="b"/>
            <a:pathLst>
              <a:path w="797560" h="629920">
                <a:moveTo>
                  <a:pt x="119646" y="0"/>
                </a:moveTo>
                <a:lnTo>
                  <a:pt x="0" y="210642"/>
                </a:lnTo>
                <a:lnTo>
                  <a:pt x="737260" y="629412"/>
                </a:lnTo>
                <a:lnTo>
                  <a:pt x="797090" y="524078"/>
                </a:lnTo>
                <a:lnTo>
                  <a:pt x="751585" y="358940"/>
                </a:lnTo>
                <a:lnTo>
                  <a:pt x="119646" y="0"/>
                </a:lnTo>
                <a:close/>
              </a:path>
            </a:pathLst>
          </a:custGeom>
          <a:solidFill>
            <a:srgbClr val="00A3A1"/>
          </a:solidFill>
        </p:spPr>
        <p:txBody>
          <a:bodyPr wrap="square" lIns="0" tIns="0" rIns="0" bIns="0" rtlCol="0"/>
          <a:lstStyle/>
          <a:p>
            <a:endParaRPr>
              <a:solidFill>
                <a:prstClr val="black"/>
              </a:solidFill>
            </a:endParaRPr>
          </a:p>
        </p:txBody>
      </p:sp>
      <p:sp>
        <p:nvSpPr>
          <p:cNvPr id="47" name="object 21"/>
          <p:cNvSpPr/>
          <p:nvPr/>
        </p:nvSpPr>
        <p:spPr>
          <a:xfrm>
            <a:off x="4764745" y="2823559"/>
            <a:ext cx="797560" cy="629920"/>
          </a:xfrm>
          <a:custGeom>
            <a:avLst/>
            <a:gdLst/>
            <a:ahLst/>
            <a:cxnLst/>
            <a:rect l="l" t="t" r="r" b="b"/>
            <a:pathLst>
              <a:path w="797560" h="629920">
                <a:moveTo>
                  <a:pt x="677443" y="0"/>
                </a:moveTo>
                <a:lnTo>
                  <a:pt x="45504" y="358940"/>
                </a:lnTo>
                <a:lnTo>
                  <a:pt x="0" y="524078"/>
                </a:lnTo>
                <a:lnTo>
                  <a:pt x="59829" y="629412"/>
                </a:lnTo>
                <a:lnTo>
                  <a:pt x="797090" y="210642"/>
                </a:lnTo>
                <a:lnTo>
                  <a:pt x="677443" y="0"/>
                </a:lnTo>
                <a:close/>
              </a:path>
            </a:pathLst>
          </a:custGeom>
          <a:solidFill>
            <a:srgbClr val="00A3A1"/>
          </a:solidFill>
        </p:spPr>
        <p:txBody>
          <a:bodyPr wrap="square" lIns="0" tIns="0" rIns="0" bIns="0" rtlCol="0"/>
          <a:lstStyle/>
          <a:p>
            <a:endParaRPr>
              <a:solidFill>
                <a:prstClr val="black"/>
              </a:solidFill>
            </a:endParaRPr>
          </a:p>
        </p:txBody>
      </p:sp>
      <p:sp>
        <p:nvSpPr>
          <p:cNvPr id="48" name="object 22"/>
          <p:cNvSpPr/>
          <p:nvPr/>
        </p:nvSpPr>
        <p:spPr>
          <a:xfrm>
            <a:off x="4087072" y="2749804"/>
            <a:ext cx="222885" cy="281940"/>
          </a:xfrm>
          <a:custGeom>
            <a:avLst/>
            <a:gdLst/>
            <a:ahLst/>
            <a:cxnLst/>
            <a:rect l="l" t="t" r="r" b="b"/>
            <a:pathLst>
              <a:path w="222885" h="281939">
                <a:moveTo>
                  <a:pt x="0" y="0"/>
                </a:moveTo>
                <a:lnTo>
                  <a:pt x="222504" y="0"/>
                </a:lnTo>
                <a:lnTo>
                  <a:pt x="222504" y="281939"/>
                </a:lnTo>
                <a:lnTo>
                  <a:pt x="0" y="281939"/>
                </a:lnTo>
                <a:lnTo>
                  <a:pt x="0" y="0"/>
                </a:lnTo>
                <a:close/>
              </a:path>
            </a:pathLst>
          </a:custGeom>
          <a:solidFill>
            <a:srgbClr val="00A3A1"/>
          </a:solidFill>
        </p:spPr>
        <p:txBody>
          <a:bodyPr wrap="square" lIns="0" tIns="0" rIns="0" bIns="0" rtlCol="0"/>
          <a:lstStyle/>
          <a:p>
            <a:endParaRPr>
              <a:solidFill>
                <a:prstClr val="black"/>
              </a:solidFill>
            </a:endParaRPr>
          </a:p>
        </p:txBody>
      </p:sp>
      <p:sp>
        <p:nvSpPr>
          <p:cNvPr id="49" name="object 23"/>
          <p:cNvSpPr/>
          <p:nvPr/>
        </p:nvSpPr>
        <p:spPr>
          <a:xfrm>
            <a:off x="5339801" y="2749804"/>
            <a:ext cx="220979" cy="281940"/>
          </a:xfrm>
          <a:custGeom>
            <a:avLst/>
            <a:gdLst/>
            <a:ahLst/>
            <a:cxnLst/>
            <a:rect l="l" t="t" r="r" b="b"/>
            <a:pathLst>
              <a:path w="220979" h="281939">
                <a:moveTo>
                  <a:pt x="0" y="0"/>
                </a:moveTo>
                <a:lnTo>
                  <a:pt x="220979" y="0"/>
                </a:lnTo>
                <a:lnTo>
                  <a:pt x="220979" y="281939"/>
                </a:lnTo>
                <a:lnTo>
                  <a:pt x="0" y="281939"/>
                </a:lnTo>
                <a:lnTo>
                  <a:pt x="0" y="0"/>
                </a:lnTo>
                <a:close/>
              </a:path>
            </a:pathLst>
          </a:custGeom>
          <a:solidFill>
            <a:srgbClr val="00A3A1"/>
          </a:solidFill>
        </p:spPr>
        <p:txBody>
          <a:bodyPr wrap="square" lIns="0" tIns="0" rIns="0" bIns="0" rtlCol="0"/>
          <a:lstStyle/>
          <a:p>
            <a:endParaRPr>
              <a:solidFill>
                <a:prstClr val="black"/>
              </a:solidFill>
            </a:endParaRPr>
          </a:p>
        </p:txBody>
      </p:sp>
      <p:sp>
        <p:nvSpPr>
          <p:cNvPr id="84" name="object 48"/>
          <p:cNvSpPr/>
          <p:nvPr/>
        </p:nvSpPr>
        <p:spPr>
          <a:xfrm>
            <a:off x="4268428" y="1433067"/>
            <a:ext cx="1168907" cy="1167384"/>
          </a:xfrm>
          <a:prstGeom prst="rect">
            <a:avLst/>
          </a:prstGeom>
          <a:blipFill>
            <a:blip r:embed="rId2" cstate="print"/>
            <a:stretch>
              <a:fillRect/>
            </a:stretch>
          </a:blipFill>
        </p:spPr>
        <p:txBody>
          <a:bodyPr wrap="square" lIns="0" tIns="0" rIns="0" bIns="0" rtlCol="0"/>
          <a:lstStyle/>
          <a:p>
            <a:endParaRPr>
              <a:solidFill>
                <a:prstClr val="black"/>
              </a:solidFill>
            </a:endParaRPr>
          </a:p>
        </p:txBody>
      </p:sp>
      <p:sp>
        <p:nvSpPr>
          <p:cNvPr id="85" name="object 49"/>
          <p:cNvSpPr/>
          <p:nvPr/>
        </p:nvSpPr>
        <p:spPr>
          <a:xfrm>
            <a:off x="4300432" y="1465072"/>
            <a:ext cx="1050290" cy="1049020"/>
          </a:xfrm>
          <a:custGeom>
            <a:avLst/>
            <a:gdLst/>
            <a:ahLst/>
            <a:cxnLst/>
            <a:rect l="l" t="t" r="r" b="b"/>
            <a:pathLst>
              <a:path w="1050289" h="1049020">
                <a:moveTo>
                  <a:pt x="0" y="524255"/>
                </a:moveTo>
                <a:lnTo>
                  <a:pt x="2145" y="476538"/>
                </a:lnTo>
                <a:lnTo>
                  <a:pt x="8458" y="430021"/>
                </a:lnTo>
                <a:lnTo>
                  <a:pt x="18754" y="384889"/>
                </a:lnTo>
                <a:lnTo>
                  <a:pt x="32847" y="341327"/>
                </a:lnTo>
                <a:lnTo>
                  <a:pt x="50551" y="299521"/>
                </a:lnTo>
                <a:lnTo>
                  <a:pt x="71681" y="259655"/>
                </a:lnTo>
                <a:lnTo>
                  <a:pt x="96052" y="221915"/>
                </a:lnTo>
                <a:lnTo>
                  <a:pt x="123479" y="186486"/>
                </a:lnTo>
                <a:lnTo>
                  <a:pt x="153776" y="153552"/>
                </a:lnTo>
                <a:lnTo>
                  <a:pt x="186757" y="123299"/>
                </a:lnTo>
                <a:lnTo>
                  <a:pt x="222238" y="95912"/>
                </a:lnTo>
                <a:lnTo>
                  <a:pt x="260033" y="71577"/>
                </a:lnTo>
                <a:lnTo>
                  <a:pt x="299957" y="50477"/>
                </a:lnTo>
                <a:lnTo>
                  <a:pt x="341824" y="32799"/>
                </a:lnTo>
                <a:lnTo>
                  <a:pt x="385449" y="18727"/>
                </a:lnTo>
                <a:lnTo>
                  <a:pt x="430646" y="8446"/>
                </a:lnTo>
                <a:lnTo>
                  <a:pt x="477231" y="2142"/>
                </a:lnTo>
                <a:lnTo>
                  <a:pt x="525018" y="0"/>
                </a:lnTo>
                <a:lnTo>
                  <a:pt x="572804" y="2142"/>
                </a:lnTo>
                <a:lnTo>
                  <a:pt x="619389" y="8446"/>
                </a:lnTo>
                <a:lnTo>
                  <a:pt x="664586" y="18727"/>
                </a:lnTo>
                <a:lnTo>
                  <a:pt x="708211" y="32799"/>
                </a:lnTo>
                <a:lnTo>
                  <a:pt x="750078" y="50477"/>
                </a:lnTo>
                <a:lnTo>
                  <a:pt x="790002" y="71577"/>
                </a:lnTo>
                <a:lnTo>
                  <a:pt x="827797" y="95912"/>
                </a:lnTo>
                <a:lnTo>
                  <a:pt x="863278" y="123299"/>
                </a:lnTo>
                <a:lnTo>
                  <a:pt x="896259" y="153552"/>
                </a:lnTo>
                <a:lnTo>
                  <a:pt x="926556" y="186486"/>
                </a:lnTo>
                <a:lnTo>
                  <a:pt x="953983" y="221915"/>
                </a:lnTo>
                <a:lnTo>
                  <a:pt x="978354" y="259655"/>
                </a:lnTo>
                <a:lnTo>
                  <a:pt x="999484" y="299521"/>
                </a:lnTo>
                <a:lnTo>
                  <a:pt x="1017188" y="341327"/>
                </a:lnTo>
                <a:lnTo>
                  <a:pt x="1031281" y="384889"/>
                </a:lnTo>
                <a:lnTo>
                  <a:pt x="1041577" y="430021"/>
                </a:lnTo>
                <a:lnTo>
                  <a:pt x="1047890" y="476538"/>
                </a:lnTo>
                <a:lnTo>
                  <a:pt x="1050036" y="524255"/>
                </a:lnTo>
                <a:lnTo>
                  <a:pt x="1047890" y="571973"/>
                </a:lnTo>
                <a:lnTo>
                  <a:pt x="1041577" y="618490"/>
                </a:lnTo>
                <a:lnTo>
                  <a:pt x="1031281" y="663622"/>
                </a:lnTo>
                <a:lnTo>
                  <a:pt x="1017188" y="707184"/>
                </a:lnTo>
                <a:lnTo>
                  <a:pt x="999484" y="748990"/>
                </a:lnTo>
                <a:lnTo>
                  <a:pt x="978354" y="788856"/>
                </a:lnTo>
                <a:lnTo>
                  <a:pt x="953983" y="826596"/>
                </a:lnTo>
                <a:lnTo>
                  <a:pt x="926556" y="862025"/>
                </a:lnTo>
                <a:lnTo>
                  <a:pt x="896259" y="894959"/>
                </a:lnTo>
                <a:lnTo>
                  <a:pt x="863278" y="925212"/>
                </a:lnTo>
                <a:lnTo>
                  <a:pt x="827797" y="952599"/>
                </a:lnTo>
                <a:lnTo>
                  <a:pt x="790002" y="976934"/>
                </a:lnTo>
                <a:lnTo>
                  <a:pt x="750078" y="998034"/>
                </a:lnTo>
                <a:lnTo>
                  <a:pt x="708211" y="1015712"/>
                </a:lnTo>
                <a:lnTo>
                  <a:pt x="664586" y="1029784"/>
                </a:lnTo>
                <a:lnTo>
                  <a:pt x="619389" y="1040065"/>
                </a:lnTo>
                <a:lnTo>
                  <a:pt x="572804" y="1046369"/>
                </a:lnTo>
                <a:lnTo>
                  <a:pt x="525018" y="1048511"/>
                </a:lnTo>
                <a:lnTo>
                  <a:pt x="477231" y="1046369"/>
                </a:lnTo>
                <a:lnTo>
                  <a:pt x="430646" y="1040065"/>
                </a:lnTo>
                <a:lnTo>
                  <a:pt x="385449" y="1029784"/>
                </a:lnTo>
                <a:lnTo>
                  <a:pt x="341824" y="1015712"/>
                </a:lnTo>
                <a:lnTo>
                  <a:pt x="299957" y="998034"/>
                </a:lnTo>
                <a:lnTo>
                  <a:pt x="260033" y="976934"/>
                </a:lnTo>
                <a:lnTo>
                  <a:pt x="222238" y="952599"/>
                </a:lnTo>
                <a:lnTo>
                  <a:pt x="186757" y="925212"/>
                </a:lnTo>
                <a:lnTo>
                  <a:pt x="153776" y="894959"/>
                </a:lnTo>
                <a:lnTo>
                  <a:pt x="123479" y="862025"/>
                </a:lnTo>
                <a:lnTo>
                  <a:pt x="96052" y="826596"/>
                </a:lnTo>
                <a:lnTo>
                  <a:pt x="71681" y="788856"/>
                </a:lnTo>
                <a:lnTo>
                  <a:pt x="50551" y="748990"/>
                </a:lnTo>
                <a:lnTo>
                  <a:pt x="32847" y="707184"/>
                </a:lnTo>
                <a:lnTo>
                  <a:pt x="18754" y="663622"/>
                </a:lnTo>
                <a:lnTo>
                  <a:pt x="8458" y="618490"/>
                </a:lnTo>
                <a:lnTo>
                  <a:pt x="2145" y="571973"/>
                </a:lnTo>
                <a:lnTo>
                  <a:pt x="0" y="524255"/>
                </a:lnTo>
                <a:close/>
              </a:path>
            </a:pathLst>
          </a:custGeom>
          <a:ln w="12192">
            <a:solidFill>
              <a:srgbClr val="00A3A1"/>
            </a:solidFill>
          </a:ln>
        </p:spPr>
        <p:txBody>
          <a:bodyPr wrap="square" lIns="0" tIns="0" rIns="0" bIns="0" rtlCol="0"/>
          <a:lstStyle/>
          <a:p>
            <a:endParaRPr>
              <a:solidFill>
                <a:prstClr val="black"/>
              </a:solidFill>
            </a:endParaRPr>
          </a:p>
        </p:txBody>
      </p:sp>
      <p:sp>
        <p:nvSpPr>
          <p:cNvPr id="101" name="object 65"/>
          <p:cNvSpPr txBox="1"/>
          <p:nvPr/>
        </p:nvSpPr>
        <p:spPr>
          <a:xfrm>
            <a:off x="3849191" y="3617224"/>
            <a:ext cx="2035175" cy="430887"/>
          </a:xfrm>
          <a:prstGeom prst="rect">
            <a:avLst/>
          </a:prstGeom>
        </p:spPr>
        <p:txBody>
          <a:bodyPr vert="horz" wrap="square" lIns="0" tIns="0" rIns="0" bIns="0" rtlCol="0">
            <a:spAutoFit/>
          </a:bodyPr>
          <a:lstStyle/>
          <a:p>
            <a:pPr marL="12700" marR="5080" indent="2540" algn="ctr"/>
            <a:r>
              <a:rPr lang="en-US" sz="1400" b="1" spc="-10" dirty="0" smtClean="0">
                <a:solidFill>
                  <a:srgbClr val="00A3A1"/>
                </a:solidFill>
                <a:latin typeface="Univers for KPMG"/>
                <a:cs typeface="Univers for KPMG"/>
              </a:rPr>
              <a:t>Digital </a:t>
            </a:r>
            <a:r>
              <a:rPr lang="en-US" sz="1400" b="1" spc="-10" dirty="0">
                <a:solidFill>
                  <a:srgbClr val="00A3A1"/>
                </a:solidFill>
                <a:latin typeface="Univers for KPMG"/>
                <a:cs typeface="Univers for KPMG"/>
              </a:rPr>
              <a:t>I</a:t>
            </a:r>
            <a:r>
              <a:rPr lang="en-US" sz="1400" b="1" spc="-10" dirty="0" smtClean="0">
                <a:solidFill>
                  <a:srgbClr val="00A3A1"/>
                </a:solidFill>
                <a:latin typeface="Univers for KPMG"/>
                <a:cs typeface="Univers for KPMG"/>
              </a:rPr>
              <a:t>nitiatives </a:t>
            </a:r>
            <a:r>
              <a:rPr lang="en-US" sz="1400" b="1" spc="-10" dirty="0">
                <a:solidFill>
                  <a:srgbClr val="00A3A1"/>
                </a:solidFill>
                <a:latin typeface="Univers for KPMG"/>
                <a:cs typeface="Univers for KPMG"/>
              </a:rPr>
              <a:t>O</a:t>
            </a:r>
            <a:r>
              <a:rPr lang="en-US" sz="1400" b="1" spc="-10" dirty="0" smtClean="0">
                <a:solidFill>
                  <a:srgbClr val="00A3A1"/>
                </a:solidFill>
                <a:latin typeface="Univers for KPMG"/>
                <a:cs typeface="Univers for KPMG"/>
              </a:rPr>
              <a:t>rchestration</a:t>
            </a:r>
            <a:endParaRPr sz="1400" dirty="0">
              <a:solidFill>
                <a:prstClr val="black"/>
              </a:solidFill>
              <a:latin typeface="Univers for KPMG"/>
              <a:cs typeface="Univers for KPMG"/>
            </a:endParaRPr>
          </a:p>
        </p:txBody>
      </p:sp>
      <p:sp>
        <p:nvSpPr>
          <p:cNvPr id="91" name="object 65"/>
          <p:cNvSpPr txBox="1"/>
          <p:nvPr/>
        </p:nvSpPr>
        <p:spPr>
          <a:xfrm>
            <a:off x="3824673" y="4150523"/>
            <a:ext cx="2035175" cy="923330"/>
          </a:xfrm>
          <a:prstGeom prst="rect">
            <a:avLst/>
          </a:prstGeom>
        </p:spPr>
        <p:txBody>
          <a:bodyPr vert="horz" wrap="square" lIns="0" tIns="0" rIns="0" bIns="0" rtlCol="0">
            <a:spAutoFit/>
          </a:bodyPr>
          <a:lstStyle/>
          <a:p>
            <a:pPr marL="154305" marR="147320" algn="ctr">
              <a:spcBef>
                <a:spcPts val="65"/>
              </a:spcBef>
            </a:pPr>
            <a:r>
              <a:rPr lang="en-US" sz="1200" spc="-5" dirty="0" smtClean="0">
                <a:solidFill>
                  <a:prstClr val="black"/>
                </a:solidFill>
                <a:latin typeface="Univers for KPMG"/>
                <a:cs typeface="Univers for KPMG"/>
              </a:rPr>
              <a:t>Establish a </a:t>
            </a:r>
            <a:r>
              <a:rPr lang="en-US" sz="1200" spc="-5" dirty="0">
                <a:solidFill>
                  <a:prstClr val="black"/>
                </a:solidFill>
                <a:latin typeface="Univers for KPMG"/>
                <a:cs typeface="Univers for KPMG"/>
              </a:rPr>
              <a:t>system that identifies the </a:t>
            </a:r>
            <a:r>
              <a:rPr lang="en-US" sz="1200" spc="-5" dirty="0" smtClean="0">
                <a:solidFill>
                  <a:prstClr val="black"/>
                </a:solidFill>
                <a:latin typeface="Univers for KPMG"/>
                <a:cs typeface="Univers for KPMG"/>
              </a:rPr>
              <a:t>digital initiatives with </a:t>
            </a:r>
            <a:r>
              <a:rPr lang="en-US" sz="1200" spc="-5" dirty="0">
                <a:solidFill>
                  <a:prstClr val="black"/>
                </a:solidFill>
                <a:latin typeface="Univers for KPMG"/>
                <a:cs typeface="Univers for KPMG"/>
              </a:rPr>
              <a:t>the most potential to have enterprise-wide </a:t>
            </a:r>
            <a:r>
              <a:rPr lang="en-US" sz="1200" spc="-5" dirty="0" smtClean="0">
                <a:solidFill>
                  <a:prstClr val="black"/>
                </a:solidFill>
                <a:latin typeface="Univers for KPMG"/>
                <a:cs typeface="Univers for KPMG"/>
              </a:rPr>
              <a:t>impact</a:t>
            </a:r>
            <a:endParaRPr lang="en-US" sz="1200" spc="-5" dirty="0">
              <a:solidFill>
                <a:prstClr val="black"/>
              </a:solidFill>
              <a:latin typeface="Univers for KPMG"/>
              <a:cs typeface="Univers for KPMG"/>
            </a:endParaRPr>
          </a:p>
        </p:txBody>
      </p:sp>
      <p:sp>
        <p:nvSpPr>
          <p:cNvPr id="99" name="Freeform 36"/>
          <p:cNvSpPr>
            <a:spLocks noEditPoints="1"/>
          </p:cNvSpPr>
          <p:nvPr/>
        </p:nvSpPr>
        <p:spPr bwMode="auto">
          <a:xfrm>
            <a:off x="1786161" y="1791323"/>
            <a:ext cx="482958" cy="470017"/>
          </a:xfrm>
          <a:custGeom>
            <a:avLst/>
            <a:gdLst/>
            <a:ahLst/>
            <a:cxnLst>
              <a:cxn ang="0">
                <a:pos x="1" y="132"/>
              </a:cxn>
              <a:cxn ang="0">
                <a:pos x="7" y="95"/>
              </a:cxn>
              <a:cxn ang="0">
                <a:pos x="33" y="76"/>
              </a:cxn>
              <a:cxn ang="0">
                <a:pos x="37" y="76"/>
              </a:cxn>
              <a:cxn ang="0">
                <a:pos x="65" y="81"/>
              </a:cxn>
              <a:cxn ang="0">
                <a:pos x="63" y="86"/>
              </a:cxn>
              <a:cxn ang="0">
                <a:pos x="55" y="132"/>
              </a:cxn>
              <a:cxn ang="0">
                <a:pos x="55" y="183"/>
              </a:cxn>
              <a:cxn ang="0">
                <a:pos x="79" y="202"/>
              </a:cxn>
              <a:cxn ang="0">
                <a:pos x="80" y="278"/>
              </a:cxn>
              <a:cxn ang="0">
                <a:pos x="55" y="275"/>
              </a:cxn>
              <a:cxn ang="0">
                <a:pos x="23" y="266"/>
              </a:cxn>
              <a:cxn ang="0">
                <a:pos x="22" y="182"/>
              </a:cxn>
              <a:cxn ang="0">
                <a:pos x="1" y="177"/>
              </a:cxn>
              <a:cxn ang="0">
                <a:pos x="1" y="132"/>
              </a:cxn>
              <a:cxn ang="0">
                <a:pos x="79" y="39"/>
              </a:cxn>
              <a:cxn ang="0">
                <a:pos x="55" y="16"/>
              </a:cxn>
              <a:cxn ang="0">
                <a:pos x="30" y="39"/>
              </a:cxn>
              <a:cxn ang="0">
                <a:pos x="79" y="39"/>
              </a:cxn>
              <a:cxn ang="0">
                <a:pos x="185" y="81"/>
              </a:cxn>
              <a:cxn ang="0">
                <a:pos x="214" y="76"/>
              </a:cxn>
              <a:cxn ang="0">
                <a:pos x="218" y="76"/>
              </a:cxn>
              <a:cxn ang="0">
                <a:pos x="244" y="95"/>
              </a:cxn>
              <a:cxn ang="0">
                <a:pos x="250" y="132"/>
              </a:cxn>
              <a:cxn ang="0">
                <a:pos x="250" y="177"/>
              </a:cxn>
              <a:cxn ang="0">
                <a:pos x="229" y="182"/>
              </a:cxn>
              <a:cxn ang="0">
                <a:pos x="227" y="266"/>
              </a:cxn>
              <a:cxn ang="0">
                <a:pos x="196" y="275"/>
              </a:cxn>
              <a:cxn ang="0">
                <a:pos x="170" y="278"/>
              </a:cxn>
              <a:cxn ang="0">
                <a:pos x="172" y="202"/>
              </a:cxn>
              <a:cxn ang="0">
                <a:pos x="196" y="183"/>
              </a:cxn>
              <a:cxn ang="0">
                <a:pos x="196" y="132"/>
              </a:cxn>
              <a:cxn ang="0">
                <a:pos x="188" y="86"/>
              </a:cxn>
              <a:cxn ang="0">
                <a:pos x="185" y="81"/>
              </a:cxn>
              <a:cxn ang="0">
                <a:pos x="220" y="39"/>
              </a:cxn>
              <a:cxn ang="0">
                <a:pos x="196" y="16"/>
              </a:cxn>
              <a:cxn ang="0">
                <a:pos x="172" y="39"/>
              </a:cxn>
              <a:cxn ang="0">
                <a:pos x="220" y="39"/>
              </a:cxn>
              <a:cxn ang="0">
                <a:pos x="64" y="132"/>
              </a:cxn>
              <a:cxn ang="0">
                <a:pos x="71" y="90"/>
              </a:cxn>
              <a:cxn ang="0">
                <a:pos x="100" y="69"/>
              </a:cxn>
              <a:cxn ang="0">
                <a:pos x="105" y="69"/>
              </a:cxn>
              <a:cxn ang="0">
                <a:pos x="146" y="69"/>
              </a:cxn>
              <a:cxn ang="0">
                <a:pos x="150" y="69"/>
              </a:cxn>
              <a:cxn ang="0">
                <a:pos x="180" y="90"/>
              </a:cxn>
              <a:cxn ang="0">
                <a:pos x="187" y="132"/>
              </a:cxn>
              <a:cxn ang="0">
                <a:pos x="187" y="183"/>
              </a:cxn>
              <a:cxn ang="0">
                <a:pos x="163" y="189"/>
              </a:cxn>
              <a:cxn ang="0">
                <a:pos x="161" y="285"/>
              </a:cxn>
              <a:cxn ang="0">
                <a:pos x="125" y="295"/>
              </a:cxn>
              <a:cxn ang="0">
                <a:pos x="89" y="285"/>
              </a:cxn>
              <a:cxn ang="0">
                <a:pos x="88" y="189"/>
              </a:cxn>
              <a:cxn ang="0">
                <a:pos x="64" y="183"/>
              </a:cxn>
              <a:cxn ang="0">
                <a:pos x="64" y="132"/>
              </a:cxn>
              <a:cxn ang="0">
                <a:pos x="153" y="27"/>
              </a:cxn>
              <a:cxn ang="0">
                <a:pos x="125" y="0"/>
              </a:cxn>
              <a:cxn ang="0">
                <a:pos x="98" y="27"/>
              </a:cxn>
              <a:cxn ang="0">
                <a:pos x="153" y="27"/>
              </a:cxn>
            </a:cxnLst>
            <a:rect l="0" t="0" r="r" b="b"/>
            <a:pathLst>
              <a:path w="251" h="308">
                <a:moveTo>
                  <a:pt x="1" y="132"/>
                </a:moveTo>
                <a:cubicBezTo>
                  <a:pt x="1" y="119"/>
                  <a:pt x="1" y="105"/>
                  <a:pt x="7" y="95"/>
                </a:cubicBezTo>
                <a:cubicBezTo>
                  <a:pt x="12" y="85"/>
                  <a:pt x="21" y="76"/>
                  <a:pt x="33" y="76"/>
                </a:cubicBezTo>
                <a:cubicBezTo>
                  <a:pt x="37" y="76"/>
                  <a:pt x="37" y="76"/>
                  <a:pt x="37" y="76"/>
                </a:cubicBezTo>
                <a:cubicBezTo>
                  <a:pt x="44" y="84"/>
                  <a:pt x="56" y="86"/>
                  <a:pt x="65" y="81"/>
                </a:cubicBezTo>
                <a:cubicBezTo>
                  <a:pt x="65" y="83"/>
                  <a:pt x="64" y="84"/>
                  <a:pt x="63" y="86"/>
                </a:cubicBezTo>
                <a:cubicBezTo>
                  <a:pt x="56" y="100"/>
                  <a:pt x="55" y="117"/>
                  <a:pt x="55" y="132"/>
                </a:cubicBezTo>
                <a:cubicBezTo>
                  <a:pt x="55" y="149"/>
                  <a:pt x="56" y="166"/>
                  <a:pt x="55" y="183"/>
                </a:cubicBezTo>
                <a:cubicBezTo>
                  <a:pt x="54" y="195"/>
                  <a:pt x="67" y="202"/>
                  <a:pt x="79" y="202"/>
                </a:cubicBezTo>
                <a:cubicBezTo>
                  <a:pt x="80" y="278"/>
                  <a:pt x="80" y="278"/>
                  <a:pt x="80" y="278"/>
                </a:cubicBezTo>
                <a:cubicBezTo>
                  <a:pt x="73" y="283"/>
                  <a:pt x="61" y="283"/>
                  <a:pt x="55" y="275"/>
                </a:cubicBezTo>
                <a:cubicBezTo>
                  <a:pt x="45" y="286"/>
                  <a:pt x="23" y="282"/>
                  <a:pt x="23" y="266"/>
                </a:cubicBezTo>
                <a:cubicBezTo>
                  <a:pt x="22" y="182"/>
                  <a:pt x="22" y="182"/>
                  <a:pt x="22" y="182"/>
                </a:cubicBezTo>
                <a:cubicBezTo>
                  <a:pt x="17" y="187"/>
                  <a:pt x="0" y="185"/>
                  <a:pt x="1" y="177"/>
                </a:cubicBezTo>
                <a:cubicBezTo>
                  <a:pt x="1" y="158"/>
                  <a:pt x="1" y="150"/>
                  <a:pt x="1" y="132"/>
                </a:cubicBezTo>
                <a:close/>
                <a:moveTo>
                  <a:pt x="79" y="39"/>
                </a:moveTo>
                <a:cubicBezTo>
                  <a:pt x="78" y="26"/>
                  <a:pt x="69" y="16"/>
                  <a:pt x="55" y="16"/>
                </a:cubicBezTo>
                <a:cubicBezTo>
                  <a:pt x="39" y="16"/>
                  <a:pt x="31" y="26"/>
                  <a:pt x="30" y="39"/>
                </a:cubicBezTo>
                <a:cubicBezTo>
                  <a:pt x="30" y="90"/>
                  <a:pt x="79" y="89"/>
                  <a:pt x="79" y="39"/>
                </a:cubicBezTo>
                <a:close/>
                <a:moveTo>
                  <a:pt x="185" y="81"/>
                </a:moveTo>
                <a:cubicBezTo>
                  <a:pt x="195" y="86"/>
                  <a:pt x="206" y="84"/>
                  <a:pt x="214" y="76"/>
                </a:cubicBezTo>
                <a:cubicBezTo>
                  <a:pt x="218" y="76"/>
                  <a:pt x="218" y="76"/>
                  <a:pt x="218" y="76"/>
                </a:cubicBezTo>
                <a:cubicBezTo>
                  <a:pt x="229" y="76"/>
                  <a:pt x="239" y="85"/>
                  <a:pt x="244" y="95"/>
                </a:cubicBezTo>
                <a:cubicBezTo>
                  <a:pt x="249" y="105"/>
                  <a:pt x="250" y="119"/>
                  <a:pt x="250" y="132"/>
                </a:cubicBezTo>
                <a:cubicBezTo>
                  <a:pt x="250" y="150"/>
                  <a:pt x="250" y="158"/>
                  <a:pt x="250" y="177"/>
                </a:cubicBezTo>
                <a:cubicBezTo>
                  <a:pt x="251" y="185"/>
                  <a:pt x="233" y="187"/>
                  <a:pt x="229" y="182"/>
                </a:cubicBezTo>
                <a:cubicBezTo>
                  <a:pt x="227" y="266"/>
                  <a:pt x="227" y="266"/>
                  <a:pt x="227" y="266"/>
                </a:cubicBezTo>
                <a:cubicBezTo>
                  <a:pt x="227" y="282"/>
                  <a:pt x="205" y="286"/>
                  <a:pt x="196" y="275"/>
                </a:cubicBezTo>
                <a:cubicBezTo>
                  <a:pt x="190" y="283"/>
                  <a:pt x="177" y="283"/>
                  <a:pt x="170" y="278"/>
                </a:cubicBezTo>
                <a:cubicBezTo>
                  <a:pt x="172" y="202"/>
                  <a:pt x="172" y="202"/>
                  <a:pt x="172" y="202"/>
                </a:cubicBezTo>
                <a:cubicBezTo>
                  <a:pt x="183" y="202"/>
                  <a:pt x="196" y="195"/>
                  <a:pt x="196" y="183"/>
                </a:cubicBezTo>
                <a:cubicBezTo>
                  <a:pt x="195" y="166"/>
                  <a:pt x="196" y="149"/>
                  <a:pt x="196" y="132"/>
                </a:cubicBezTo>
                <a:cubicBezTo>
                  <a:pt x="196" y="117"/>
                  <a:pt x="195" y="100"/>
                  <a:pt x="188" y="86"/>
                </a:cubicBezTo>
                <a:cubicBezTo>
                  <a:pt x="187" y="84"/>
                  <a:pt x="186" y="83"/>
                  <a:pt x="185" y="81"/>
                </a:cubicBezTo>
                <a:close/>
                <a:moveTo>
                  <a:pt x="220" y="39"/>
                </a:moveTo>
                <a:cubicBezTo>
                  <a:pt x="220" y="26"/>
                  <a:pt x="210" y="16"/>
                  <a:pt x="196" y="16"/>
                </a:cubicBezTo>
                <a:cubicBezTo>
                  <a:pt x="181" y="16"/>
                  <a:pt x="172" y="26"/>
                  <a:pt x="172" y="39"/>
                </a:cubicBezTo>
                <a:cubicBezTo>
                  <a:pt x="172" y="90"/>
                  <a:pt x="220" y="89"/>
                  <a:pt x="220" y="39"/>
                </a:cubicBezTo>
                <a:close/>
                <a:moveTo>
                  <a:pt x="64" y="132"/>
                </a:moveTo>
                <a:cubicBezTo>
                  <a:pt x="64" y="118"/>
                  <a:pt x="65" y="102"/>
                  <a:pt x="71" y="90"/>
                </a:cubicBezTo>
                <a:cubicBezTo>
                  <a:pt x="77" y="79"/>
                  <a:pt x="88" y="69"/>
                  <a:pt x="100" y="69"/>
                </a:cubicBezTo>
                <a:cubicBezTo>
                  <a:pt x="105" y="69"/>
                  <a:pt x="105" y="69"/>
                  <a:pt x="105" y="69"/>
                </a:cubicBezTo>
                <a:cubicBezTo>
                  <a:pt x="117" y="80"/>
                  <a:pt x="134" y="80"/>
                  <a:pt x="146" y="69"/>
                </a:cubicBezTo>
                <a:cubicBezTo>
                  <a:pt x="150" y="69"/>
                  <a:pt x="150" y="69"/>
                  <a:pt x="150" y="69"/>
                </a:cubicBezTo>
                <a:cubicBezTo>
                  <a:pt x="163" y="69"/>
                  <a:pt x="174" y="79"/>
                  <a:pt x="180" y="90"/>
                </a:cubicBezTo>
                <a:cubicBezTo>
                  <a:pt x="186" y="102"/>
                  <a:pt x="187" y="118"/>
                  <a:pt x="187" y="132"/>
                </a:cubicBezTo>
                <a:cubicBezTo>
                  <a:pt x="187" y="153"/>
                  <a:pt x="187" y="162"/>
                  <a:pt x="187" y="183"/>
                </a:cubicBezTo>
                <a:cubicBezTo>
                  <a:pt x="187" y="193"/>
                  <a:pt x="168" y="196"/>
                  <a:pt x="163" y="189"/>
                </a:cubicBezTo>
                <a:cubicBezTo>
                  <a:pt x="161" y="285"/>
                  <a:pt x="161" y="285"/>
                  <a:pt x="161" y="285"/>
                </a:cubicBezTo>
                <a:cubicBezTo>
                  <a:pt x="161" y="304"/>
                  <a:pt x="136" y="308"/>
                  <a:pt x="125" y="295"/>
                </a:cubicBezTo>
                <a:cubicBezTo>
                  <a:pt x="115" y="308"/>
                  <a:pt x="89" y="304"/>
                  <a:pt x="89" y="285"/>
                </a:cubicBezTo>
                <a:cubicBezTo>
                  <a:pt x="88" y="189"/>
                  <a:pt x="88" y="189"/>
                  <a:pt x="88" y="189"/>
                </a:cubicBezTo>
                <a:cubicBezTo>
                  <a:pt x="83" y="196"/>
                  <a:pt x="63" y="193"/>
                  <a:pt x="64" y="183"/>
                </a:cubicBezTo>
                <a:cubicBezTo>
                  <a:pt x="64" y="162"/>
                  <a:pt x="64" y="153"/>
                  <a:pt x="64" y="132"/>
                </a:cubicBezTo>
                <a:close/>
                <a:moveTo>
                  <a:pt x="153" y="27"/>
                </a:moveTo>
                <a:cubicBezTo>
                  <a:pt x="153" y="12"/>
                  <a:pt x="142" y="0"/>
                  <a:pt x="125" y="0"/>
                </a:cubicBezTo>
                <a:cubicBezTo>
                  <a:pt x="108" y="0"/>
                  <a:pt x="98" y="12"/>
                  <a:pt x="98" y="27"/>
                </a:cubicBezTo>
                <a:cubicBezTo>
                  <a:pt x="98" y="84"/>
                  <a:pt x="153" y="83"/>
                  <a:pt x="153" y="27"/>
                </a:cubicBezTo>
                <a:close/>
              </a:path>
            </a:pathLst>
          </a:custGeom>
          <a:solidFill>
            <a:srgbClr val="8E258D"/>
          </a:solidFill>
          <a:ln w="9525">
            <a:noFill/>
            <a:round/>
            <a:headEnd/>
            <a:tailEnd/>
          </a:ln>
        </p:spPr>
        <p:txBody>
          <a:bodyPr vert="horz" wrap="square" lIns="84406" tIns="42203" rIns="84406" bIns="42203" numCol="1" anchor="t" anchorCtr="0" compatLnSpc="1">
            <a:prstTxWarp prst="textNoShape">
              <a:avLst/>
            </a:prstTxWarp>
          </a:bodyPr>
          <a:lstStyle/>
          <a:p>
            <a:endParaRPr lang="en-GB" sz="1662"/>
          </a:p>
        </p:txBody>
      </p:sp>
      <p:grpSp>
        <p:nvGrpSpPr>
          <p:cNvPr id="100" name="Group 147"/>
          <p:cNvGrpSpPr/>
          <p:nvPr/>
        </p:nvGrpSpPr>
        <p:grpSpPr>
          <a:xfrm>
            <a:off x="4609974" y="1824797"/>
            <a:ext cx="485814" cy="373001"/>
            <a:chOff x="3884613" y="612776"/>
            <a:chExt cx="722313" cy="690563"/>
          </a:xfrm>
        </p:grpSpPr>
        <p:sp>
          <p:nvSpPr>
            <p:cNvPr id="102" name="Freeform 121"/>
            <p:cNvSpPr>
              <a:spLocks noEditPoints="1"/>
            </p:cNvSpPr>
            <p:nvPr/>
          </p:nvSpPr>
          <p:spPr bwMode="auto">
            <a:xfrm>
              <a:off x="3884613" y="733426"/>
              <a:ext cx="285750" cy="450850"/>
            </a:xfrm>
            <a:custGeom>
              <a:avLst/>
              <a:gdLst/>
              <a:ahLst/>
              <a:cxnLst>
                <a:cxn ang="0">
                  <a:pos x="0" y="284"/>
                </a:cxn>
                <a:cxn ang="0">
                  <a:pos x="76" y="255"/>
                </a:cxn>
                <a:cxn ang="0">
                  <a:pos x="105" y="284"/>
                </a:cxn>
                <a:cxn ang="0">
                  <a:pos x="180" y="0"/>
                </a:cxn>
                <a:cxn ang="0">
                  <a:pos x="57" y="227"/>
                </a:cxn>
                <a:cxn ang="0">
                  <a:pos x="29" y="199"/>
                </a:cxn>
                <a:cxn ang="0">
                  <a:pos x="57" y="227"/>
                </a:cxn>
                <a:cxn ang="0">
                  <a:pos x="29" y="170"/>
                </a:cxn>
                <a:cxn ang="0">
                  <a:pos x="57" y="142"/>
                </a:cxn>
                <a:cxn ang="0">
                  <a:pos x="57" y="113"/>
                </a:cxn>
                <a:cxn ang="0">
                  <a:pos x="29" y="85"/>
                </a:cxn>
                <a:cxn ang="0">
                  <a:pos x="57" y="113"/>
                </a:cxn>
                <a:cxn ang="0">
                  <a:pos x="29" y="56"/>
                </a:cxn>
                <a:cxn ang="0">
                  <a:pos x="57" y="28"/>
                </a:cxn>
                <a:cxn ang="0">
                  <a:pos x="105" y="227"/>
                </a:cxn>
                <a:cxn ang="0">
                  <a:pos x="76" y="199"/>
                </a:cxn>
                <a:cxn ang="0">
                  <a:pos x="105" y="227"/>
                </a:cxn>
                <a:cxn ang="0">
                  <a:pos x="76" y="170"/>
                </a:cxn>
                <a:cxn ang="0">
                  <a:pos x="105" y="142"/>
                </a:cxn>
                <a:cxn ang="0">
                  <a:pos x="105" y="113"/>
                </a:cxn>
                <a:cxn ang="0">
                  <a:pos x="76" y="85"/>
                </a:cxn>
                <a:cxn ang="0">
                  <a:pos x="105" y="113"/>
                </a:cxn>
                <a:cxn ang="0">
                  <a:pos x="76" y="56"/>
                </a:cxn>
                <a:cxn ang="0">
                  <a:pos x="105" y="28"/>
                </a:cxn>
                <a:cxn ang="0">
                  <a:pos x="152" y="227"/>
                </a:cxn>
                <a:cxn ang="0">
                  <a:pos x="124" y="199"/>
                </a:cxn>
                <a:cxn ang="0">
                  <a:pos x="152" y="227"/>
                </a:cxn>
                <a:cxn ang="0">
                  <a:pos x="124" y="170"/>
                </a:cxn>
                <a:cxn ang="0">
                  <a:pos x="152" y="142"/>
                </a:cxn>
                <a:cxn ang="0">
                  <a:pos x="152" y="113"/>
                </a:cxn>
                <a:cxn ang="0">
                  <a:pos x="124" y="85"/>
                </a:cxn>
                <a:cxn ang="0">
                  <a:pos x="152" y="113"/>
                </a:cxn>
                <a:cxn ang="0">
                  <a:pos x="124" y="56"/>
                </a:cxn>
                <a:cxn ang="0">
                  <a:pos x="152" y="28"/>
                </a:cxn>
              </a:cxnLst>
              <a:rect l="0" t="0" r="r" b="b"/>
              <a:pathLst>
                <a:path w="180" h="284">
                  <a:moveTo>
                    <a:pt x="0" y="0"/>
                  </a:moveTo>
                  <a:lnTo>
                    <a:pt x="0" y="284"/>
                  </a:lnTo>
                  <a:lnTo>
                    <a:pt x="76" y="284"/>
                  </a:lnTo>
                  <a:lnTo>
                    <a:pt x="76" y="255"/>
                  </a:lnTo>
                  <a:lnTo>
                    <a:pt x="105" y="255"/>
                  </a:lnTo>
                  <a:lnTo>
                    <a:pt x="105" y="284"/>
                  </a:lnTo>
                  <a:lnTo>
                    <a:pt x="180" y="284"/>
                  </a:lnTo>
                  <a:lnTo>
                    <a:pt x="180" y="0"/>
                  </a:lnTo>
                  <a:lnTo>
                    <a:pt x="0" y="0"/>
                  </a:lnTo>
                  <a:close/>
                  <a:moveTo>
                    <a:pt x="57" y="227"/>
                  </a:moveTo>
                  <a:lnTo>
                    <a:pt x="29" y="227"/>
                  </a:lnTo>
                  <a:lnTo>
                    <a:pt x="29" y="199"/>
                  </a:lnTo>
                  <a:lnTo>
                    <a:pt x="57" y="199"/>
                  </a:lnTo>
                  <a:lnTo>
                    <a:pt x="57" y="227"/>
                  </a:lnTo>
                  <a:close/>
                  <a:moveTo>
                    <a:pt x="57" y="170"/>
                  </a:moveTo>
                  <a:lnTo>
                    <a:pt x="29" y="170"/>
                  </a:lnTo>
                  <a:lnTo>
                    <a:pt x="29" y="142"/>
                  </a:lnTo>
                  <a:lnTo>
                    <a:pt x="57" y="142"/>
                  </a:lnTo>
                  <a:lnTo>
                    <a:pt x="57" y="170"/>
                  </a:lnTo>
                  <a:close/>
                  <a:moveTo>
                    <a:pt x="57" y="113"/>
                  </a:moveTo>
                  <a:lnTo>
                    <a:pt x="29" y="113"/>
                  </a:lnTo>
                  <a:lnTo>
                    <a:pt x="29" y="85"/>
                  </a:lnTo>
                  <a:lnTo>
                    <a:pt x="57" y="85"/>
                  </a:lnTo>
                  <a:lnTo>
                    <a:pt x="57" y="113"/>
                  </a:lnTo>
                  <a:close/>
                  <a:moveTo>
                    <a:pt x="57" y="56"/>
                  </a:moveTo>
                  <a:lnTo>
                    <a:pt x="29" y="56"/>
                  </a:lnTo>
                  <a:lnTo>
                    <a:pt x="29" y="28"/>
                  </a:lnTo>
                  <a:lnTo>
                    <a:pt x="57" y="28"/>
                  </a:lnTo>
                  <a:lnTo>
                    <a:pt x="57" y="56"/>
                  </a:lnTo>
                  <a:close/>
                  <a:moveTo>
                    <a:pt x="105" y="227"/>
                  </a:moveTo>
                  <a:lnTo>
                    <a:pt x="76" y="227"/>
                  </a:lnTo>
                  <a:lnTo>
                    <a:pt x="76" y="199"/>
                  </a:lnTo>
                  <a:lnTo>
                    <a:pt x="105" y="199"/>
                  </a:lnTo>
                  <a:lnTo>
                    <a:pt x="105" y="227"/>
                  </a:lnTo>
                  <a:close/>
                  <a:moveTo>
                    <a:pt x="105" y="170"/>
                  </a:moveTo>
                  <a:lnTo>
                    <a:pt x="76" y="170"/>
                  </a:lnTo>
                  <a:lnTo>
                    <a:pt x="76" y="142"/>
                  </a:lnTo>
                  <a:lnTo>
                    <a:pt x="105" y="142"/>
                  </a:lnTo>
                  <a:lnTo>
                    <a:pt x="105" y="170"/>
                  </a:lnTo>
                  <a:close/>
                  <a:moveTo>
                    <a:pt x="105" y="113"/>
                  </a:moveTo>
                  <a:lnTo>
                    <a:pt x="76" y="113"/>
                  </a:lnTo>
                  <a:lnTo>
                    <a:pt x="76" y="85"/>
                  </a:lnTo>
                  <a:lnTo>
                    <a:pt x="105" y="85"/>
                  </a:lnTo>
                  <a:lnTo>
                    <a:pt x="105" y="113"/>
                  </a:lnTo>
                  <a:close/>
                  <a:moveTo>
                    <a:pt x="105" y="56"/>
                  </a:moveTo>
                  <a:lnTo>
                    <a:pt x="76" y="56"/>
                  </a:lnTo>
                  <a:lnTo>
                    <a:pt x="76" y="28"/>
                  </a:lnTo>
                  <a:lnTo>
                    <a:pt x="105" y="28"/>
                  </a:lnTo>
                  <a:lnTo>
                    <a:pt x="105" y="56"/>
                  </a:lnTo>
                  <a:close/>
                  <a:moveTo>
                    <a:pt x="152" y="227"/>
                  </a:moveTo>
                  <a:lnTo>
                    <a:pt x="124" y="227"/>
                  </a:lnTo>
                  <a:lnTo>
                    <a:pt x="124" y="199"/>
                  </a:lnTo>
                  <a:lnTo>
                    <a:pt x="152" y="199"/>
                  </a:lnTo>
                  <a:lnTo>
                    <a:pt x="152" y="227"/>
                  </a:lnTo>
                  <a:close/>
                  <a:moveTo>
                    <a:pt x="152" y="170"/>
                  </a:moveTo>
                  <a:lnTo>
                    <a:pt x="124" y="170"/>
                  </a:lnTo>
                  <a:lnTo>
                    <a:pt x="124" y="142"/>
                  </a:lnTo>
                  <a:lnTo>
                    <a:pt x="152" y="142"/>
                  </a:lnTo>
                  <a:lnTo>
                    <a:pt x="152" y="170"/>
                  </a:lnTo>
                  <a:close/>
                  <a:moveTo>
                    <a:pt x="152" y="113"/>
                  </a:moveTo>
                  <a:lnTo>
                    <a:pt x="124" y="113"/>
                  </a:lnTo>
                  <a:lnTo>
                    <a:pt x="124" y="85"/>
                  </a:lnTo>
                  <a:lnTo>
                    <a:pt x="152" y="85"/>
                  </a:lnTo>
                  <a:lnTo>
                    <a:pt x="152" y="113"/>
                  </a:lnTo>
                  <a:close/>
                  <a:moveTo>
                    <a:pt x="152" y="56"/>
                  </a:moveTo>
                  <a:lnTo>
                    <a:pt x="124" y="56"/>
                  </a:lnTo>
                  <a:lnTo>
                    <a:pt x="124" y="28"/>
                  </a:lnTo>
                  <a:lnTo>
                    <a:pt x="152" y="28"/>
                  </a:lnTo>
                  <a:lnTo>
                    <a:pt x="152" y="56"/>
                  </a:lnTo>
                  <a:close/>
                </a:path>
              </a:pathLst>
            </a:custGeom>
            <a:solidFill>
              <a:srgbClr val="007C92"/>
            </a:solidFill>
            <a:ln w="9525">
              <a:noFill/>
              <a:round/>
              <a:headEnd/>
              <a:tailEnd/>
            </a:ln>
          </p:spPr>
          <p:txBody>
            <a:bodyPr vert="horz" wrap="square" lIns="84406" tIns="42203" rIns="84406" bIns="42203" numCol="1" anchor="t" anchorCtr="0" compatLnSpc="1">
              <a:prstTxWarp prst="textNoShape">
                <a:avLst/>
              </a:prstTxWarp>
            </a:bodyPr>
            <a:lstStyle/>
            <a:p>
              <a:endParaRPr lang="en-GB" sz="1662"/>
            </a:p>
          </p:txBody>
        </p:sp>
        <p:sp>
          <p:nvSpPr>
            <p:cNvPr id="103" name="Freeform 122"/>
            <p:cNvSpPr>
              <a:spLocks noEditPoints="1"/>
            </p:cNvSpPr>
            <p:nvPr/>
          </p:nvSpPr>
          <p:spPr bwMode="auto">
            <a:xfrm>
              <a:off x="4216401" y="612776"/>
              <a:ext cx="390525" cy="690563"/>
            </a:xfrm>
            <a:custGeom>
              <a:avLst/>
              <a:gdLst/>
              <a:ahLst/>
              <a:cxnLst>
                <a:cxn ang="0">
                  <a:pos x="12" y="0"/>
                </a:cxn>
                <a:cxn ang="0">
                  <a:pos x="8" y="0"/>
                </a:cxn>
                <a:cxn ang="0">
                  <a:pos x="8" y="41"/>
                </a:cxn>
                <a:cxn ang="0">
                  <a:pos x="0" y="52"/>
                </a:cxn>
                <a:cxn ang="0">
                  <a:pos x="8" y="63"/>
                </a:cxn>
                <a:cxn ang="0">
                  <a:pos x="8" y="121"/>
                </a:cxn>
                <a:cxn ang="0">
                  <a:pos x="0" y="132"/>
                </a:cxn>
                <a:cxn ang="0">
                  <a:pos x="8" y="143"/>
                </a:cxn>
                <a:cxn ang="0">
                  <a:pos x="8" y="184"/>
                </a:cxn>
                <a:cxn ang="0">
                  <a:pos x="12" y="184"/>
                </a:cxn>
                <a:cxn ang="0">
                  <a:pos x="104" y="92"/>
                </a:cxn>
                <a:cxn ang="0">
                  <a:pos x="12" y="0"/>
                </a:cxn>
                <a:cxn ang="0">
                  <a:pos x="80" y="56"/>
                </a:cxn>
                <a:cxn ang="0">
                  <a:pos x="89" y="88"/>
                </a:cxn>
                <a:cxn ang="0">
                  <a:pos x="71" y="88"/>
                </a:cxn>
                <a:cxn ang="0">
                  <a:pos x="63" y="81"/>
                </a:cxn>
                <a:cxn ang="0">
                  <a:pos x="60" y="56"/>
                </a:cxn>
                <a:cxn ang="0">
                  <a:pos x="80" y="56"/>
                </a:cxn>
                <a:cxn ang="0">
                  <a:pos x="75" y="48"/>
                </a:cxn>
                <a:cxn ang="0">
                  <a:pos x="58" y="48"/>
                </a:cxn>
                <a:cxn ang="0">
                  <a:pos x="46" y="23"/>
                </a:cxn>
                <a:cxn ang="0">
                  <a:pos x="75" y="48"/>
                </a:cxn>
                <a:cxn ang="0">
                  <a:pos x="16" y="15"/>
                </a:cxn>
                <a:cxn ang="0">
                  <a:pos x="34" y="18"/>
                </a:cxn>
                <a:cxn ang="0">
                  <a:pos x="50" y="48"/>
                </a:cxn>
                <a:cxn ang="0">
                  <a:pos x="23" y="48"/>
                </a:cxn>
                <a:cxn ang="0">
                  <a:pos x="16" y="41"/>
                </a:cxn>
                <a:cxn ang="0">
                  <a:pos x="16" y="15"/>
                </a:cxn>
                <a:cxn ang="0">
                  <a:pos x="16" y="63"/>
                </a:cxn>
                <a:cxn ang="0">
                  <a:pos x="23" y="56"/>
                </a:cxn>
                <a:cxn ang="0">
                  <a:pos x="53" y="56"/>
                </a:cxn>
                <a:cxn ang="0">
                  <a:pos x="56" y="81"/>
                </a:cxn>
                <a:cxn ang="0">
                  <a:pos x="49" y="88"/>
                </a:cxn>
                <a:cxn ang="0">
                  <a:pos x="16" y="88"/>
                </a:cxn>
                <a:cxn ang="0">
                  <a:pos x="16" y="63"/>
                </a:cxn>
                <a:cxn ang="0">
                  <a:pos x="16" y="96"/>
                </a:cxn>
                <a:cxn ang="0">
                  <a:pos x="49" y="96"/>
                </a:cxn>
                <a:cxn ang="0">
                  <a:pos x="56" y="103"/>
                </a:cxn>
                <a:cxn ang="0">
                  <a:pos x="53" y="128"/>
                </a:cxn>
                <a:cxn ang="0">
                  <a:pos x="23" y="128"/>
                </a:cxn>
                <a:cxn ang="0">
                  <a:pos x="16" y="121"/>
                </a:cxn>
                <a:cxn ang="0">
                  <a:pos x="16" y="96"/>
                </a:cxn>
                <a:cxn ang="0">
                  <a:pos x="16" y="169"/>
                </a:cxn>
                <a:cxn ang="0">
                  <a:pos x="16" y="143"/>
                </a:cxn>
                <a:cxn ang="0">
                  <a:pos x="23" y="136"/>
                </a:cxn>
                <a:cxn ang="0">
                  <a:pos x="50" y="136"/>
                </a:cxn>
                <a:cxn ang="0">
                  <a:pos x="34" y="166"/>
                </a:cxn>
                <a:cxn ang="0">
                  <a:pos x="16" y="169"/>
                </a:cxn>
                <a:cxn ang="0">
                  <a:pos x="46" y="161"/>
                </a:cxn>
                <a:cxn ang="0">
                  <a:pos x="58" y="136"/>
                </a:cxn>
                <a:cxn ang="0">
                  <a:pos x="75" y="136"/>
                </a:cxn>
                <a:cxn ang="0">
                  <a:pos x="46" y="161"/>
                </a:cxn>
                <a:cxn ang="0">
                  <a:pos x="80" y="128"/>
                </a:cxn>
                <a:cxn ang="0">
                  <a:pos x="60" y="128"/>
                </a:cxn>
                <a:cxn ang="0">
                  <a:pos x="63" y="103"/>
                </a:cxn>
                <a:cxn ang="0">
                  <a:pos x="71" y="96"/>
                </a:cxn>
                <a:cxn ang="0">
                  <a:pos x="89" y="96"/>
                </a:cxn>
                <a:cxn ang="0">
                  <a:pos x="80" y="128"/>
                </a:cxn>
              </a:cxnLst>
              <a:rect l="0" t="0" r="r" b="b"/>
              <a:pathLst>
                <a:path w="104" h="184">
                  <a:moveTo>
                    <a:pt x="12" y="0"/>
                  </a:moveTo>
                  <a:cubicBezTo>
                    <a:pt x="11" y="0"/>
                    <a:pt x="9" y="0"/>
                    <a:pt x="8" y="0"/>
                  </a:cubicBezTo>
                  <a:cubicBezTo>
                    <a:pt x="8" y="41"/>
                    <a:pt x="8" y="41"/>
                    <a:pt x="8" y="41"/>
                  </a:cubicBezTo>
                  <a:cubicBezTo>
                    <a:pt x="3" y="42"/>
                    <a:pt x="0" y="47"/>
                    <a:pt x="0" y="52"/>
                  </a:cubicBezTo>
                  <a:cubicBezTo>
                    <a:pt x="0" y="57"/>
                    <a:pt x="3" y="62"/>
                    <a:pt x="8" y="63"/>
                  </a:cubicBezTo>
                  <a:cubicBezTo>
                    <a:pt x="8" y="121"/>
                    <a:pt x="8" y="121"/>
                    <a:pt x="8" y="121"/>
                  </a:cubicBezTo>
                  <a:cubicBezTo>
                    <a:pt x="3" y="122"/>
                    <a:pt x="0" y="127"/>
                    <a:pt x="0" y="132"/>
                  </a:cubicBezTo>
                  <a:cubicBezTo>
                    <a:pt x="0" y="137"/>
                    <a:pt x="3" y="142"/>
                    <a:pt x="8" y="143"/>
                  </a:cubicBezTo>
                  <a:cubicBezTo>
                    <a:pt x="8" y="184"/>
                    <a:pt x="8" y="184"/>
                    <a:pt x="8" y="184"/>
                  </a:cubicBezTo>
                  <a:cubicBezTo>
                    <a:pt x="9" y="184"/>
                    <a:pt x="11" y="184"/>
                    <a:pt x="12" y="184"/>
                  </a:cubicBezTo>
                  <a:cubicBezTo>
                    <a:pt x="63" y="184"/>
                    <a:pt x="104" y="143"/>
                    <a:pt x="104" y="92"/>
                  </a:cubicBezTo>
                  <a:cubicBezTo>
                    <a:pt x="104" y="41"/>
                    <a:pt x="63" y="0"/>
                    <a:pt x="12" y="0"/>
                  </a:cubicBezTo>
                  <a:close/>
                  <a:moveTo>
                    <a:pt x="80" y="56"/>
                  </a:moveTo>
                  <a:cubicBezTo>
                    <a:pt x="85" y="66"/>
                    <a:pt x="88" y="76"/>
                    <a:pt x="89" y="88"/>
                  </a:cubicBezTo>
                  <a:cubicBezTo>
                    <a:pt x="71" y="88"/>
                    <a:pt x="71" y="88"/>
                    <a:pt x="71" y="88"/>
                  </a:cubicBezTo>
                  <a:cubicBezTo>
                    <a:pt x="70" y="84"/>
                    <a:pt x="67" y="82"/>
                    <a:pt x="63" y="81"/>
                  </a:cubicBezTo>
                  <a:cubicBezTo>
                    <a:pt x="63" y="72"/>
                    <a:pt x="62" y="64"/>
                    <a:pt x="60" y="56"/>
                  </a:cubicBezTo>
                  <a:lnTo>
                    <a:pt x="80" y="56"/>
                  </a:lnTo>
                  <a:close/>
                  <a:moveTo>
                    <a:pt x="75" y="48"/>
                  </a:moveTo>
                  <a:cubicBezTo>
                    <a:pt x="58" y="48"/>
                    <a:pt x="58" y="48"/>
                    <a:pt x="58" y="48"/>
                  </a:cubicBezTo>
                  <a:cubicBezTo>
                    <a:pt x="55" y="39"/>
                    <a:pt x="51" y="30"/>
                    <a:pt x="46" y="23"/>
                  </a:cubicBezTo>
                  <a:cubicBezTo>
                    <a:pt x="58" y="29"/>
                    <a:pt x="68" y="38"/>
                    <a:pt x="75" y="48"/>
                  </a:cubicBezTo>
                  <a:close/>
                  <a:moveTo>
                    <a:pt x="16" y="15"/>
                  </a:moveTo>
                  <a:cubicBezTo>
                    <a:pt x="22" y="16"/>
                    <a:pt x="28" y="17"/>
                    <a:pt x="34" y="18"/>
                  </a:cubicBezTo>
                  <a:cubicBezTo>
                    <a:pt x="41" y="25"/>
                    <a:pt x="46" y="36"/>
                    <a:pt x="50" y="48"/>
                  </a:cubicBezTo>
                  <a:cubicBezTo>
                    <a:pt x="23" y="48"/>
                    <a:pt x="23" y="48"/>
                    <a:pt x="23" y="48"/>
                  </a:cubicBezTo>
                  <a:cubicBezTo>
                    <a:pt x="22" y="45"/>
                    <a:pt x="19" y="42"/>
                    <a:pt x="16" y="41"/>
                  </a:cubicBezTo>
                  <a:lnTo>
                    <a:pt x="16" y="15"/>
                  </a:lnTo>
                  <a:close/>
                  <a:moveTo>
                    <a:pt x="16" y="63"/>
                  </a:moveTo>
                  <a:cubicBezTo>
                    <a:pt x="19" y="62"/>
                    <a:pt x="22" y="59"/>
                    <a:pt x="23" y="56"/>
                  </a:cubicBezTo>
                  <a:cubicBezTo>
                    <a:pt x="53" y="56"/>
                    <a:pt x="53" y="56"/>
                    <a:pt x="53" y="56"/>
                  </a:cubicBezTo>
                  <a:cubicBezTo>
                    <a:pt x="55" y="64"/>
                    <a:pt x="56" y="72"/>
                    <a:pt x="56" y="81"/>
                  </a:cubicBezTo>
                  <a:cubicBezTo>
                    <a:pt x="53" y="82"/>
                    <a:pt x="50" y="84"/>
                    <a:pt x="49" y="88"/>
                  </a:cubicBezTo>
                  <a:cubicBezTo>
                    <a:pt x="16" y="88"/>
                    <a:pt x="16" y="88"/>
                    <a:pt x="16" y="88"/>
                  </a:cubicBezTo>
                  <a:lnTo>
                    <a:pt x="16" y="63"/>
                  </a:lnTo>
                  <a:close/>
                  <a:moveTo>
                    <a:pt x="16" y="96"/>
                  </a:moveTo>
                  <a:cubicBezTo>
                    <a:pt x="49" y="96"/>
                    <a:pt x="49" y="96"/>
                    <a:pt x="49" y="96"/>
                  </a:cubicBezTo>
                  <a:cubicBezTo>
                    <a:pt x="50" y="100"/>
                    <a:pt x="53" y="102"/>
                    <a:pt x="56" y="103"/>
                  </a:cubicBezTo>
                  <a:cubicBezTo>
                    <a:pt x="56" y="112"/>
                    <a:pt x="55" y="120"/>
                    <a:pt x="53" y="128"/>
                  </a:cubicBezTo>
                  <a:cubicBezTo>
                    <a:pt x="23" y="128"/>
                    <a:pt x="23" y="128"/>
                    <a:pt x="23" y="128"/>
                  </a:cubicBezTo>
                  <a:cubicBezTo>
                    <a:pt x="22" y="125"/>
                    <a:pt x="19" y="122"/>
                    <a:pt x="16" y="121"/>
                  </a:cubicBezTo>
                  <a:lnTo>
                    <a:pt x="16" y="96"/>
                  </a:lnTo>
                  <a:close/>
                  <a:moveTo>
                    <a:pt x="16" y="169"/>
                  </a:moveTo>
                  <a:cubicBezTo>
                    <a:pt x="16" y="143"/>
                    <a:pt x="16" y="143"/>
                    <a:pt x="16" y="143"/>
                  </a:cubicBezTo>
                  <a:cubicBezTo>
                    <a:pt x="19" y="142"/>
                    <a:pt x="22" y="139"/>
                    <a:pt x="23" y="136"/>
                  </a:cubicBezTo>
                  <a:cubicBezTo>
                    <a:pt x="50" y="136"/>
                    <a:pt x="50" y="136"/>
                    <a:pt x="50" y="136"/>
                  </a:cubicBezTo>
                  <a:cubicBezTo>
                    <a:pt x="46" y="148"/>
                    <a:pt x="41" y="159"/>
                    <a:pt x="34" y="166"/>
                  </a:cubicBezTo>
                  <a:cubicBezTo>
                    <a:pt x="28" y="167"/>
                    <a:pt x="22" y="168"/>
                    <a:pt x="16" y="169"/>
                  </a:cubicBezTo>
                  <a:close/>
                  <a:moveTo>
                    <a:pt x="46" y="161"/>
                  </a:moveTo>
                  <a:cubicBezTo>
                    <a:pt x="51" y="154"/>
                    <a:pt x="55" y="145"/>
                    <a:pt x="58" y="136"/>
                  </a:cubicBezTo>
                  <a:cubicBezTo>
                    <a:pt x="75" y="136"/>
                    <a:pt x="75" y="136"/>
                    <a:pt x="75" y="136"/>
                  </a:cubicBezTo>
                  <a:cubicBezTo>
                    <a:pt x="68" y="146"/>
                    <a:pt x="58" y="155"/>
                    <a:pt x="46" y="161"/>
                  </a:cubicBezTo>
                  <a:close/>
                  <a:moveTo>
                    <a:pt x="80" y="128"/>
                  </a:moveTo>
                  <a:cubicBezTo>
                    <a:pt x="60" y="128"/>
                    <a:pt x="60" y="128"/>
                    <a:pt x="60" y="128"/>
                  </a:cubicBezTo>
                  <a:cubicBezTo>
                    <a:pt x="62" y="120"/>
                    <a:pt x="63" y="112"/>
                    <a:pt x="63" y="103"/>
                  </a:cubicBezTo>
                  <a:cubicBezTo>
                    <a:pt x="67" y="102"/>
                    <a:pt x="70" y="100"/>
                    <a:pt x="71" y="96"/>
                  </a:cubicBezTo>
                  <a:cubicBezTo>
                    <a:pt x="89" y="96"/>
                    <a:pt x="89" y="96"/>
                    <a:pt x="89" y="96"/>
                  </a:cubicBezTo>
                  <a:cubicBezTo>
                    <a:pt x="88" y="107"/>
                    <a:pt x="85" y="118"/>
                    <a:pt x="80" y="128"/>
                  </a:cubicBezTo>
                  <a:close/>
                </a:path>
              </a:pathLst>
            </a:custGeom>
            <a:solidFill>
              <a:srgbClr val="5A9EE2"/>
            </a:solidFill>
            <a:ln w="9525">
              <a:noFill/>
              <a:round/>
              <a:headEnd/>
              <a:tailEnd/>
            </a:ln>
          </p:spPr>
          <p:txBody>
            <a:bodyPr vert="horz" wrap="square" lIns="84406" tIns="42203" rIns="84406" bIns="42203" numCol="1" anchor="t" anchorCtr="0" compatLnSpc="1">
              <a:prstTxWarp prst="textNoShape">
                <a:avLst/>
              </a:prstTxWarp>
            </a:bodyPr>
            <a:lstStyle/>
            <a:p>
              <a:endParaRPr lang="en-GB" sz="1662"/>
            </a:p>
          </p:txBody>
        </p:sp>
      </p:grpSp>
      <p:sp>
        <p:nvSpPr>
          <p:cNvPr id="112" name="Freeform 227"/>
          <p:cNvSpPr>
            <a:spLocks/>
          </p:cNvSpPr>
          <p:nvPr/>
        </p:nvSpPr>
        <p:spPr bwMode="auto">
          <a:xfrm>
            <a:off x="7365410" y="1851640"/>
            <a:ext cx="531390" cy="355980"/>
          </a:xfrm>
          <a:custGeom>
            <a:avLst/>
            <a:gdLst/>
            <a:ahLst/>
            <a:cxnLst>
              <a:cxn ang="0">
                <a:pos x="456" y="0"/>
              </a:cxn>
              <a:cxn ang="0">
                <a:pos x="380" y="76"/>
              </a:cxn>
              <a:cxn ang="0">
                <a:pos x="403" y="130"/>
              </a:cxn>
              <a:cxn ang="0">
                <a:pos x="294" y="245"/>
              </a:cxn>
              <a:cxn ang="0">
                <a:pos x="266" y="238"/>
              </a:cxn>
              <a:cxn ang="0">
                <a:pos x="245" y="242"/>
              </a:cxn>
              <a:cxn ang="0">
                <a:pos x="210" y="152"/>
              </a:cxn>
              <a:cxn ang="0">
                <a:pos x="235" y="105"/>
              </a:cxn>
              <a:cxn ang="0">
                <a:pos x="180" y="49"/>
              </a:cxn>
              <a:cxn ang="0">
                <a:pos x="124" y="105"/>
              </a:cxn>
              <a:cxn ang="0">
                <a:pos x="130" y="132"/>
              </a:cxn>
              <a:cxn ang="0">
                <a:pos x="54" y="216"/>
              </a:cxn>
              <a:cxn ang="0">
                <a:pos x="40" y="213"/>
              </a:cxn>
              <a:cxn ang="0">
                <a:pos x="0" y="254"/>
              </a:cxn>
              <a:cxn ang="0">
                <a:pos x="40" y="294"/>
              </a:cxn>
              <a:cxn ang="0">
                <a:pos x="81" y="254"/>
              </a:cxn>
              <a:cxn ang="0">
                <a:pos x="71" y="227"/>
              </a:cxn>
              <a:cxn ang="0">
                <a:pos x="144" y="148"/>
              </a:cxn>
              <a:cxn ang="0">
                <a:pos x="180" y="161"/>
              </a:cxn>
              <a:cxn ang="0">
                <a:pos x="189" y="160"/>
              </a:cxn>
              <a:cxn ang="0">
                <a:pos x="225" y="253"/>
              </a:cxn>
              <a:cxn ang="0">
                <a:pos x="202" y="302"/>
              </a:cxn>
              <a:cxn ang="0">
                <a:pos x="266" y="365"/>
              </a:cxn>
              <a:cxn ang="0">
                <a:pos x="329" y="302"/>
              </a:cxn>
              <a:cxn ang="0">
                <a:pos x="312" y="258"/>
              </a:cxn>
              <a:cxn ang="0">
                <a:pos x="422" y="143"/>
              </a:cxn>
              <a:cxn ang="0">
                <a:pos x="456" y="151"/>
              </a:cxn>
              <a:cxn ang="0">
                <a:pos x="531" y="76"/>
              </a:cxn>
              <a:cxn ang="0">
                <a:pos x="456" y="0"/>
              </a:cxn>
            </a:cxnLst>
            <a:rect l="0" t="0" r="r" b="b"/>
            <a:pathLst>
              <a:path w="531" h="365">
                <a:moveTo>
                  <a:pt x="456" y="0"/>
                </a:moveTo>
                <a:cubicBezTo>
                  <a:pt x="414" y="0"/>
                  <a:pt x="380" y="34"/>
                  <a:pt x="380" y="76"/>
                </a:cubicBezTo>
                <a:cubicBezTo>
                  <a:pt x="380" y="97"/>
                  <a:pt x="389" y="117"/>
                  <a:pt x="403" y="130"/>
                </a:cubicBezTo>
                <a:cubicBezTo>
                  <a:pt x="294" y="245"/>
                  <a:pt x="294" y="245"/>
                  <a:pt x="294" y="245"/>
                </a:cubicBezTo>
                <a:cubicBezTo>
                  <a:pt x="285" y="240"/>
                  <a:pt x="276" y="238"/>
                  <a:pt x="266" y="238"/>
                </a:cubicBezTo>
                <a:cubicBezTo>
                  <a:pt x="258" y="238"/>
                  <a:pt x="251" y="239"/>
                  <a:pt x="245" y="242"/>
                </a:cubicBezTo>
                <a:cubicBezTo>
                  <a:pt x="210" y="152"/>
                  <a:pt x="210" y="152"/>
                  <a:pt x="210" y="152"/>
                </a:cubicBezTo>
                <a:cubicBezTo>
                  <a:pt x="225" y="142"/>
                  <a:pt x="235" y="125"/>
                  <a:pt x="235" y="105"/>
                </a:cubicBezTo>
                <a:cubicBezTo>
                  <a:pt x="235" y="74"/>
                  <a:pt x="210" y="49"/>
                  <a:pt x="180" y="49"/>
                </a:cubicBezTo>
                <a:cubicBezTo>
                  <a:pt x="149" y="49"/>
                  <a:pt x="124" y="74"/>
                  <a:pt x="124" y="105"/>
                </a:cubicBezTo>
                <a:cubicBezTo>
                  <a:pt x="124" y="115"/>
                  <a:pt x="126" y="124"/>
                  <a:pt x="130" y="132"/>
                </a:cubicBezTo>
                <a:cubicBezTo>
                  <a:pt x="54" y="216"/>
                  <a:pt x="54" y="216"/>
                  <a:pt x="54" y="216"/>
                </a:cubicBezTo>
                <a:cubicBezTo>
                  <a:pt x="50" y="214"/>
                  <a:pt x="45" y="213"/>
                  <a:pt x="40" y="213"/>
                </a:cubicBezTo>
                <a:cubicBezTo>
                  <a:pt x="18" y="213"/>
                  <a:pt x="0" y="231"/>
                  <a:pt x="0" y="254"/>
                </a:cubicBezTo>
                <a:cubicBezTo>
                  <a:pt x="0" y="276"/>
                  <a:pt x="18" y="294"/>
                  <a:pt x="40" y="294"/>
                </a:cubicBezTo>
                <a:cubicBezTo>
                  <a:pt x="62" y="294"/>
                  <a:pt x="81" y="276"/>
                  <a:pt x="81" y="254"/>
                </a:cubicBezTo>
                <a:cubicBezTo>
                  <a:pt x="81" y="244"/>
                  <a:pt x="77" y="234"/>
                  <a:pt x="71" y="227"/>
                </a:cubicBezTo>
                <a:cubicBezTo>
                  <a:pt x="144" y="148"/>
                  <a:pt x="144" y="148"/>
                  <a:pt x="144" y="148"/>
                </a:cubicBezTo>
                <a:cubicBezTo>
                  <a:pt x="153" y="156"/>
                  <a:pt x="166" y="161"/>
                  <a:pt x="180" y="161"/>
                </a:cubicBezTo>
                <a:cubicBezTo>
                  <a:pt x="183" y="161"/>
                  <a:pt x="186" y="161"/>
                  <a:pt x="189" y="160"/>
                </a:cubicBezTo>
                <a:cubicBezTo>
                  <a:pt x="225" y="253"/>
                  <a:pt x="225" y="253"/>
                  <a:pt x="225" y="253"/>
                </a:cubicBezTo>
                <a:cubicBezTo>
                  <a:pt x="211" y="264"/>
                  <a:pt x="202" y="282"/>
                  <a:pt x="202" y="302"/>
                </a:cubicBezTo>
                <a:cubicBezTo>
                  <a:pt x="202" y="337"/>
                  <a:pt x="230" y="365"/>
                  <a:pt x="266" y="365"/>
                </a:cubicBezTo>
                <a:cubicBezTo>
                  <a:pt x="301" y="365"/>
                  <a:pt x="329" y="337"/>
                  <a:pt x="329" y="302"/>
                </a:cubicBezTo>
                <a:cubicBezTo>
                  <a:pt x="329" y="285"/>
                  <a:pt x="323" y="269"/>
                  <a:pt x="312" y="258"/>
                </a:cubicBezTo>
                <a:cubicBezTo>
                  <a:pt x="422" y="143"/>
                  <a:pt x="422" y="143"/>
                  <a:pt x="422" y="143"/>
                </a:cubicBezTo>
                <a:cubicBezTo>
                  <a:pt x="432" y="148"/>
                  <a:pt x="444" y="151"/>
                  <a:pt x="456" y="151"/>
                </a:cubicBezTo>
                <a:cubicBezTo>
                  <a:pt x="497" y="151"/>
                  <a:pt x="531" y="118"/>
                  <a:pt x="531" y="76"/>
                </a:cubicBezTo>
                <a:cubicBezTo>
                  <a:pt x="531" y="34"/>
                  <a:pt x="497" y="0"/>
                  <a:pt x="456" y="0"/>
                </a:cubicBezTo>
                <a:close/>
              </a:path>
            </a:pathLst>
          </a:custGeom>
          <a:solidFill>
            <a:srgbClr val="002060"/>
          </a:solidFill>
          <a:ln w="9525">
            <a:noFill/>
            <a:round/>
            <a:headEnd/>
            <a:tailEnd/>
          </a:ln>
        </p:spPr>
        <p:txBody>
          <a:bodyPr vert="horz" wrap="square" lIns="91440" tIns="45720" rIns="91440" bIns="45720" numCol="1" anchor="t" anchorCtr="0" compatLnSpc="1">
            <a:prstTxWarp prst="textNoShape">
              <a:avLst/>
            </a:prstTxWarp>
          </a:bodyPr>
          <a:lstStyle/>
          <a:p>
            <a:endParaRPr lang="en-GB" kern="0" dirty="0" smtClean="0">
              <a:solidFill>
                <a:srgbClr val="000000"/>
              </a:solidFill>
            </a:endParaRPr>
          </a:p>
        </p:txBody>
      </p:sp>
      <p:grpSp>
        <p:nvGrpSpPr>
          <p:cNvPr id="113" name="Gruppieren 99"/>
          <p:cNvGrpSpPr/>
          <p:nvPr/>
        </p:nvGrpSpPr>
        <p:grpSpPr>
          <a:xfrm>
            <a:off x="9915526" y="1805611"/>
            <a:ext cx="671512" cy="468226"/>
            <a:chOff x="2400350" y="4886300"/>
            <a:chExt cx="711200" cy="711200"/>
          </a:xfrm>
          <a:solidFill>
            <a:srgbClr val="4066AA"/>
          </a:solidFill>
        </p:grpSpPr>
        <p:sp>
          <p:nvSpPr>
            <p:cNvPr id="114" name="Freeform 213"/>
            <p:cNvSpPr>
              <a:spLocks/>
            </p:cNvSpPr>
            <p:nvPr/>
          </p:nvSpPr>
          <p:spPr bwMode="auto">
            <a:xfrm>
              <a:off x="2400350" y="5305400"/>
              <a:ext cx="711200" cy="292100"/>
            </a:xfrm>
            <a:custGeom>
              <a:avLst/>
              <a:gdLst/>
              <a:ahLst/>
              <a:cxnLst>
                <a:cxn ang="0">
                  <a:pos x="3136" y="0"/>
                </a:cxn>
                <a:cxn ang="0">
                  <a:pos x="3136" y="169"/>
                </a:cxn>
                <a:cxn ang="0">
                  <a:pos x="1232" y="1288"/>
                </a:cxn>
                <a:cxn ang="0">
                  <a:pos x="0" y="672"/>
                </a:cxn>
                <a:cxn ang="0">
                  <a:pos x="0" y="504"/>
                </a:cxn>
                <a:cxn ang="0">
                  <a:pos x="1232" y="1120"/>
                </a:cxn>
                <a:cxn ang="0">
                  <a:pos x="3136" y="0"/>
                </a:cxn>
              </a:cxnLst>
              <a:rect l="0" t="0" r="r" b="b"/>
              <a:pathLst>
                <a:path w="3136" h="1288">
                  <a:moveTo>
                    <a:pt x="3136" y="0"/>
                  </a:moveTo>
                  <a:lnTo>
                    <a:pt x="3136" y="169"/>
                  </a:lnTo>
                  <a:lnTo>
                    <a:pt x="1232" y="1288"/>
                  </a:lnTo>
                  <a:lnTo>
                    <a:pt x="0" y="672"/>
                  </a:lnTo>
                  <a:lnTo>
                    <a:pt x="0" y="504"/>
                  </a:lnTo>
                  <a:lnTo>
                    <a:pt x="1232" y="1120"/>
                  </a:lnTo>
                  <a:lnTo>
                    <a:pt x="313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sp>
          <p:nvSpPr>
            <p:cNvPr id="115" name="Freeform 214"/>
            <p:cNvSpPr>
              <a:spLocks noEditPoints="1"/>
            </p:cNvSpPr>
            <p:nvPr/>
          </p:nvSpPr>
          <p:spPr bwMode="auto">
            <a:xfrm>
              <a:off x="2400350" y="5051400"/>
              <a:ext cx="711200" cy="393700"/>
            </a:xfrm>
            <a:custGeom>
              <a:avLst/>
              <a:gdLst/>
              <a:ahLst/>
              <a:cxnLst>
                <a:cxn ang="0">
                  <a:pos x="1904" y="168"/>
                </a:cxn>
                <a:cxn ang="0">
                  <a:pos x="309" y="1106"/>
                </a:cxn>
                <a:cxn ang="0">
                  <a:pos x="1232" y="1568"/>
                </a:cxn>
                <a:cxn ang="0">
                  <a:pos x="2827" y="629"/>
                </a:cxn>
                <a:cxn ang="0">
                  <a:pos x="1904" y="168"/>
                </a:cxn>
                <a:cxn ang="0">
                  <a:pos x="1904" y="0"/>
                </a:cxn>
                <a:cxn ang="0">
                  <a:pos x="3136" y="616"/>
                </a:cxn>
                <a:cxn ang="0">
                  <a:pos x="1232" y="1736"/>
                </a:cxn>
                <a:cxn ang="0">
                  <a:pos x="0" y="1120"/>
                </a:cxn>
                <a:cxn ang="0">
                  <a:pos x="1904" y="0"/>
                </a:cxn>
              </a:cxnLst>
              <a:rect l="0" t="0" r="r" b="b"/>
              <a:pathLst>
                <a:path w="3136" h="1736">
                  <a:moveTo>
                    <a:pt x="1904" y="168"/>
                  </a:moveTo>
                  <a:lnTo>
                    <a:pt x="309" y="1106"/>
                  </a:lnTo>
                  <a:lnTo>
                    <a:pt x="1232" y="1568"/>
                  </a:lnTo>
                  <a:lnTo>
                    <a:pt x="2827" y="629"/>
                  </a:lnTo>
                  <a:lnTo>
                    <a:pt x="1904" y="168"/>
                  </a:lnTo>
                  <a:close/>
                  <a:moveTo>
                    <a:pt x="1904" y="0"/>
                  </a:moveTo>
                  <a:lnTo>
                    <a:pt x="3136" y="616"/>
                  </a:lnTo>
                  <a:lnTo>
                    <a:pt x="1232" y="1736"/>
                  </a:lnTo>
                  <a:lnTo>
                    <a:pt x="0" y="1120"/>
                  </a:lnTo>
                  <a:lnTo>
                    <a:pt x="190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sp>
          <p:nvSpPr>
            <p:cNvPr id="116" name="Freeform 215"/>
            <p:cNvSpPr>
              <a:spLocks/>
            </p:cNvSpPr>
            <p:nvPr/>
          </p:nvSpPr>
          <p:spPr bwMode="auto">
            <a:xfrm>
              <a:off x="2400350" y="5229200"/>
              <a:ext cx="711200" cy="292100"/>
            </a:xfrm>
            <a:custGeom>
              <a:avLst/>
              <a:gdLst/>
              <a:ahLst/>
              <a:cxnLst>
                <a:cxn ang="0">
                  <a:pos x="3136" y="0"/>
                </a:cxn>
                <a:cxn ang="0">
                  <a:pos x="3136" y="168"/>
                </a:cxn>
                <a:cxn ang="0">
                  <a:pos x="1232" y="1288"/>
                </a:cxn>
                <a:cxn ang="0">
                  <a:pos x="0" y="672"/>
                </a:cxn>
                <a:cxn ang="0">
                  <a:pos x="0" y="505"/>
                </a:cxn>
                <a:cxn ang="0">
                  <a:pos x="1232" y="1120"/>
                </a:cxn>
                <a:cxn ang="0">
                  <a:pos x="3136" y="0"/>
                </a:cxn>
              </a:cxnLst>
              <a:rect l="0" t="0" r="r" b="b"/>
              <a:pathLst>
                <a:path w="3136" h="1288">
                  <a:moveTo>
                    <a:pt x="3136" y="0"/>
                  </a:moveTo>
                  <a:lnTo>
                    <a:pt x="3136" y="168"/>
                  </a:lnTo>
                  <a:lnTo>
                    <a:pt x="1232" y="1288"/>
                  </a:lnTo>
                  <a:lnTo>
                    <a:pt x="0" y="672"/>
                  </a:lnTo>
                  <a:lnTo>
                    <a:pt x="0" y="505"/>
                  </a:lnTo>
                  <a:lnTo>
                    <a:pt x="1232" y="1120"/>
                  </a:lnTo>
                  <a:lnTo>
                    <a:pt x="313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sp>
          <p:nvSpPr>
            <p:cNvPr id="117" name="Freeform 216"/>
            <p:cNvSpPr>
              <a:spLocks/>
            </p:cNvSpPr>
            <p:nvPr/>
          </p:nvSpPr>
          <p:spPr bwMode="auto">
            <a:xfrm>
              <a:off x="2641650" y="5175225"/>
              <a:ext cx="228600" cy="142875"/>
            </a:xfrm>
            <a:custGeom>
              <a:avLst/>
              <a:gdLst/>
              <a:ahLst/>
              <a:cxnLst>
                <a:cxn ang="0">
                  <a:pos x="500" y="0"/>
                </a:cxn>
                <a:cxn ang="0">
                  <a:pos x="556" y="4"/>
                </a:cxn>
                <a:cxn ang="0">
                  <a:pos x="612" y="11"/>
                </a:cxn>
                <a:cxn ang="0">
                  <a:pos x="665" y="22"/>
                </a:cxn>
                <a:cxn ang="0">
                  <a:pos x="716" y="37"/>
                </a:cxn>
                <a:cxn ang="0">
                  <a:pos x="765" y="54"/>
                </a:cxn>
                <a:cxn ang="0">
                  <a:pos x="810" y="75"/>
                </a:cxn>
                <a:cxn ang="0">
                  <a:pos x="853" y="99"/>
                </a:cxn>
                <a:cxn ang="0">
                  <a:pos x="891" y="125"/>
                </a:cxn>
                <a:cxn ang="0">
                  <a:pos x="924" y="154"/>
                </a:cxn>
                <a:cxn ang="0">
                  <a:pos x="953" y="186"/>
                </a:cxn>
                <a:cxn ang="0">
                  <a:pos x="975" y="219"/>
                </a:cxn>
                <a:cxn ang="0">
                  <a:pos x="993" y="255"/>
                </a:cxn>
                <a:cxn ang="0">
                  <a:pos x="1005" y="294"/>
                </a:cxn>
                <a:cxn ang="0">
                  <a:pos x="1008" y="332"/>
                </a:cxn>
                <a:cxn ang="0">
                  <a:pos x="1004" y="370"/>
                </a:cxn>
                <a:cxn ang="0">
                  <a:pos x="992" y="407"/>
                </a:cxn>
                <a:cxn ang="0">
                  <a:pos x="974" y="442"/>
                </a:cxn>
                <a:cxn ang="0">
                  <a:pos x="949" y="474"/>
                </a:cxn>
                <a:cxn ang="0">
                  <a:pos x="919" y="505"/>
                </a:cxn>
                <a:cxn ang="0">
                  <a:pos x="882" y="533"/>
                </a:cxn>
                <a:cxn ang="0">
                  <a:pos x="840" y="558"/>
                </a:cxn>
                <a:cxn ang="0">
                  <a:pos x="793" y="580"/>
                </a:cxn>
                <a:cxn ang="0">
                  <a:pos x="741" y="598"/>
                </a:cxn>
                <a:cxn ang="0">
                  <a:pos x="684" y="612"/>
                </a:cxn>
                <a:cxn ang="0">
                  <a:pos x="624" y="622"/>
                </a:cxn>
                <a:cxn ang="0">
                  <a:pos x="566" y="628"/>
                </a:cxn>
                <a:cxn ang="0">
                  <a:pos x="508" y="628"/>
                </a:cxn>
                <a:cxn ang="0">
                  <a:pos x="452" y="624"/>
                </a:cxn>
                <a:cxn ang="0">
                  <a:pos x="397" y="617"/>
                </a:cxn>
                <a:cxn ang="0">
                  <a:pos x="342" y="606"/>
                </a:cxn>
                <a:cxn ang="0">
                  <a:pos x="291" y="592"/>
                </a:cxn>
                <a:cxn ang="0">
                  <a:pos x="242" y="574"/>
                </a:cxn>
                <a:cxn ang="0">
                  <a:pos x="197" y="553"/>
                </a:cxn>
                <a:cxn ang="0">
                  <a:pos x="154" y="530"/>
                </a:cxn>
                <a:cxn ang="0">
                  <a:pos x="116" y="503"/>
                </a:cxn>
                <a:cxn ang="0">
                  <a:pos x="84" y="473"/>
                </a:cxn>
                <a:cxn ang="0">
                  <a:pos x="54" y="442"/>
                </a:cxn>
                <a:cxn ang="0">
                  <a:pos x="32" y="409"/>
                </a:cxn>
                <a:cxn ang="0">
                  <a:pos x="14" y="373"/>
                </a:cxn>
                <a:cxn ang="0">
                  <a:pos x="3" y="334"/>
                </a:cxn>
                <a:cxn ang="0">
                  <a:pos x="0" y="295"/>
                </a:cxn>
                <a:cxn ang="0">
                  <a:pos x="4" y="258"/>
                </a:cxn>
                <a:cxn ang="0">
                  <a:pos x="15" y="221"/>
                </a:cxn>
                <a:cxn ang="0">
                  <a:pos x="34" y="187"/>
                </a:cxn>
                <a:cxn ang="0">
                  <a:pos x="58" y="154"/>
                </a:cxn>
                <a:cxn ang="0">
                  <a:pos x="89" y="123"/>
                </a:cxn>
                <a:cxn ang="0">
                  <a:pos x="126" y="94"/>
                </a:cxn>
                <a:cxn ang="0">
                  <a:pos x="167" y="69"/>
                </a:cxn>
                <a:cxn ang="0">
                  <a:pos x="215" y="48"/>
                </a:cxn>
                <a:cxn ang="0">
                  <a:pos x="267" y="29"/>
                </a:cxn>
                <a:cxn ang="0">
                  <a:pos x="324" y="15"/>
                </a:cxn>
                <a:cxn ang="0">
                  <a:pos x="384" y="5"/>
                </a:cxn>
                <a:cxn ang="0">
                  <a:pos x="442" y="1"/>
                </a:cxn>
                <a:cxn ang="0">
                  <a:pos x="500" y="0"/>
                </a:cxn>
              </a:cxnLst>
              <a:rect l="0" t="0" r="r" b="b"/>
              <a:pathLst>
                <a:path w="1008" h="628">
                  <a:moveTo>
                    <a:pt x="500" y="0"/>
                  </a:moveTo>
                  <a:lnTo>
                    <a:pt x="556" y="4"/>
                  </a:lnTo>
                  <a:lnTo>
                    <a:pt x="612" y="11"/>
                  </a:lnTo>
                  <a:lnTo>
                    <a:pt x="665" y="22"/>
                  </a:lnTo>
                  <a:lnTo>
                    <a:pt x="716" y="37"/>
                  </a:lnTo>
                  <a:lnTo>
                    <a:pt x="765" y="54"/>
                  </a:lnTo>
                  <a:lnTo>
                    <a:pt x="810" y="75"/>
                  </a:lnTo>
                  <a:lnTo>
                    <a:pt x="853" y="99"/>
                  </a:lnTo>
                  <a:lnTo>
                    <a:pt x="891" y="125"/>
                  </a:lnTo>
                  <a:lnTo>
                    <a:pt x="924" y="154"/>
                  </a:lnTo>
                  <a:lnTo>
                    <a:pt x="953" y="186"/>
                  </a:lnTo>
                  <a:lnTo>
                    <a:pt x="975" y="219"/>
                  </a:lnTo>
                  <a:lnTo>
                    <a:pt x="993" y="255"/>
                  </a:lnTo>
                  <a:lnTo>
                    <a:pt x="1005" y="294"/>
                  </a:lnTo>
                  <a:lnTo>
                    <a:pt x="1008" y="332"/>
                  </a:lnTo>
                  <a:lnTo>
                    <a:pt x="1004" y="370"/>
                  </a:lnTo>
                  <a:lnTo>
                    <a:pt x="992" y="407"/>
                  </a:lnTo>
                  <a:lnTo>
                    <a:pt x="974" y="442"/>
                  </a:lnTo>
                  <a:lnTo>
                    <a:pt x="949" y="474"/>
                  </a:lnTo>
                  <a:lnTo>
                    <a:pt x="919" y="505"/>
                  </a:lnTo>
                  <a:lnTo>
                    <a:pt x="882" y="533"/>
                  </a:lnTo>
                  <a:lnTo>
                    <a:pt x="840" y="558"/>
                  </a:lnTo>
                  <a:lnTo>
                    <a:pt x="793" y="580"/>
                  </a:lnTo>
                  <a:lnTo>
                    <a:pt x="741" y="598"/>
                  </a:lnTo>
                  <a:lnTo>
                    <a:pt x="684" y="612"/>
                  </a:lnTo>
                  <a:lnTo>
                    <a:pt x="624" y="622"/>
                  </a:lnTo>
                  <a:lnTo>
                    <a:pt x="566" y="628"/>
                  </a:lnTo>
                  <a:lnTo>
                    <a:pt x="508" y="628"/>
                  </a:lnTo>
                  <a:lnTo>
                    <a:pt x="452" y="624"/>
                  </a:lnTo>
                  <a:lnTo>
                    <a:pt x="397" y="617"/>
                  </a:lnTo>
                  <a:lnTo>
                    <a:pt x="342" y="606"/>
                  </a:lnTo>
                  <a:lnTo>
                    <a:pt x="291" y="592"/>
                  </a:lnTo>
                  <a:lnTo>
                    <a:pt x="242" y="574"/>
                  </a:lnTo>
                  <a:lnTo>
                    <a:pt x="197" y="553"/>
                  </a:lnTo>
                  <a:lnTo>
                    <a:pt x="154" y="530"/>
                  </a:lnTo>
                  <a:lnTo>
                    <a:pt x="116" y="503"/>
                  </a:lnTo>
                  <a:lnTo>
                    <a:pt x="84" y="473"/>
                  </a:lnTo>
                  <a:lnTo>
                    <a:pt x="54" y="442"/>
                  </a:lnTo>
                  <a:lnTo>
                    <a:pt x="32" y="409"/>
                  </a:lnTo>
                  <a:lnTo>
                    <a:pt x="14" y="373"/>
                  </a:lnTo>
                  <a:lnTo>
                    <a:pt x="3" y="334"/>
                  </a:lnTo>
                  <a:lnTo>
                    <a:pt x="0" y="295"/>
                  </a:lnTo>
                  <a:lnTo>
                    <a:pt x="4" y="258"/>
                  </a:lnTo>
                  <a:lnTo>
                    <a:pt x="15" y="221"/>
                  </a:lnTo>
                  <a:lnTo>
                    <a:pt x="34" y="187"/>
                  </a:lnTo>
                  <a:lnTo>
                    <a:pt x="58" y="154"/>
                  </a:lnTo>
                  <a:lnTo>
                    <a:pt x="89" y="123"/>
                  </a:lnTo>
                  <a:lnTo>
                    <a:pt x="126" y="94"/>
                  </a:lnTo>
                  <a:lnTo>
                    <a:pt x="167" y="69"/>
                  </a:lnTo>
                  <a:lnTo>
                    <a:pt x="215" y="48"/>
                  </a:lnTo>
                  <a:lnTo>
                    <a:pt x="267" y="29"/>
                  </a:lnTo>
                  <a:lnTo>
                    <a:pt x="324" y="15"/>
                  </a:lnTo>
                  <a:lnTo>
                    <a:pt x="384" y="5"/>
                  </a:lnTo>
                  <a:lnTo>
                    <a:pt x="442" y="1"/>
                  </a:lnTo>
                  <a:lnTo>
                    <a:pt x="50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sp>
          <p:nvSpPr>
            <p:cNvPr id="118" name="Freeform 217"/>
            <p:cNvSpPr>
              <a:spLocks/>
            </p:cNvSpPr>
            <p:nvPr/>
          </p:nvSpPr>
          <p:spPr bwMode="auto">
            <a:xfrm>
              <a:off x="2400350" y="4886300"/>
              <a:ext cx="152400" cy="371475"/>
            </a:xfrm>
            <a:custGeom>
              <a:avLst/>
              <a:gdLst/>
              <a:ahLst/>
              <a:cxnLst>
                <a:cxn ang="0">
                  <a:pos x="336" y="0"/>
                </a:cxn>
                <a:cxn ang="0">
                  <a:pos x="673" y="336"/>
                </a:cxn>
                <a:cxn ang="0">
                  <a:pos x="504" y="336"/>
                </a:cxn>
                <a:cxn ang="0">
                  <a:pos x="504" y="1440"/>
                </a:cxn>
                <a:cxn ang="0">
                  <a:pos x="168" y="1638"/>
                </a:cxn>
                <a:cxn ang="0">
                  <a:pos x="168" y="336"/>
                </a:cxn>
                <a:cxn ang="0">
                  <a:pos x="0" y="336"/>
                </a:cxn>
                <a:cxn ang="0">
                  <a:pos x="336" y="0"/>
                </a:cxn>
              </a:cxnLst>
              <a:rect l="0" t="0" r="r" b="b"/>
              <a:pathLst>
                <a:path w="673" h="1638">
                  <a:moveTo>
                    <a:pt x="336" y="0"/>
                  </a:moveTo>
                  <a:lnTo>
                    <a:pt x="673" y="336"/>
                  </a:lnTo>
                  <a:lnTo>
                    <a:pt x="504" y="336"/>
                  </a:lnTo>
                  <a:lnTo>
                    <a:pt x="504" y="1440"/>
                  </a:lnTo>
                  <a:lnTo>
                    <a:pt x="168" y="1638"/>
                  </a:lnTo>
                  <a:lnTo>
                    <a:pt x="168" y="336"/>
                  </a:lnTo>
                  <a:lnTo>
                    <a:pt x="0" y="336"/>
                  </a:lnTo>
                  <a:lnTo>
                    <a:pt x="33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sp>
          <p:nvSpPr>
            <p:cNvPr id="119" name="Freeform 218"/>
            <p:cNvSpPr>
              <a:spLocks/>
            </p:cNvSpPr>
            <p:nvPr/>
          </p:nvSpPr>
          <p:spPr bwMode="auto">
            <a:xfrm>
              <a:off x="2959150" y="4886300"/>
              <a:ext cx="152400" cy="260350"/>
            </a:xfrm>
            <a:custGeom>
              <a:avLst/>
              <a:gdLst/>
              <a:ahLst/>
              <a:cxnLst>
                <a:cxn ang="0">
                  <a:pos x="336" y="0"/>
                </a:cxn>
                <a:cxn ang="0">
                  <a:pos x="673" y="336"/>
                </a:cxn>
                <a:cxn ang="0">
                  <a:pos x="504" y="336"/>
                </a:cxn>
                <a:cxn ang="0">
                  <a:pos x="504" y="1148"/>
                </a:cxn>
                <a:cxn ang="0">
                  <a:pos x="168" y="980"/>
                </a:cxn>
                <a:cxn ang="0">
                  <a:pos x="168" y="336"/>
                </a:cxn>
                <a:cxn ang="0">
                  <a:pos x="0" y="336"/>
                </a:cxn>
                <a:cxn ang="0">
                  <a:pos x="336" y="0"/>
                </a:cxn>
              </a:cxnLst>
              <a:rect l="0" t="0" r="r" b="b"/>
              <a:pathLst>
                <a:path w="673" h="1148">
                  <a:moveTo>
                    <a:pt x="336" y="0"/>
                  </a:moveTo>
                  <a:lnTo>
                    <a:pt x="673" y="336"/>
                  </a:lnTo>
                  <a:lnTo>
                    <a:pt x="504" y="336"/>
                  </a:lnTo>
                  <a:lnTo>
                    <a:pt x="504" y="1148"/>
                  </a:lnTo>
                  <a:lnTo>
                    <a:pt x="168" y="980"/>
                  </a:lnTo>
                  <a:lnTo>
                    <a:pt x="168" y="336"/>
                  </a:lnTo>
                  <a:lnTo>
                    <a:pt x="0" y="336"/>
                  </a:lnTo>
                  <a:lnTo>
                    <a:pt x="33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sp>
          <p:nvSpPr>
            <p:cNvPr id="120" name="Freeform 219"/>
            <p:cNvSpPr>
              <a:spLocks/>
            </p:cNvSpPr>
            <p:nvPr/>
          </p:nvSpPr>
          <p:spPr bwMode="auto">
            <a:xfrm>
              <a:off x="2679750" y="4886300"/>
              <a:ext cx="152400" cy="206375"/>
            </a:xfrm>
            <a:custGeom>
              <a:avLst/>
              <a:gdLst/>
              <a:ahLst/>
              <a:cxnLst>
                <a:cxn ang="0">
                  <a:pos x="336" y="0"/>
                </a:cxn>
                <a:cxn ang="0">
                  <a:pos x="674" y="336"/>
                </a:cxn>
                <a:cxn ang="0">
                  <a:pos x="504" y="336"/>
                </a:cxn>
                <a:cxn ang="0">
                  <a:pos x="504" y="714"/>
                </a:cxn>
                <a:cxn ang="0">
                  <a:pos x="168" y="912"/>
                </a:cxn>
                <a:cxn ang="0">
                  <a:pos x="168" y="336"/>
                </a:cxn>
                <a:cxn ang="0">
                  <a:pos x="0" y="336"/>
                </a:cxn>
                <a:cxn ang="0">
                  <a:pos x="336" y="0"/>
                </a:cxn>
              </a:cxnLst>
              <a:rect l="0" t="0" r="r" b="b"/>
              <a:pathLst>
                <a:path w="674" h="912">
                  <a:moveTo>
                    <a:pt x="336" y="0"/>
                  </a:moveTo>
                  <a:lnTo>
                    <a:pt x="674" y="336"/>
                  </a:lnTo>
                  <a:lnTo>
                    <a:pt x="504" y="336"/>
                  </a:lnTo>
                  <a:lnTo>
                    <a:pt x="504" y="714"/>
                  </a:lnTo>
                  <a:lnTo>
                    <a:pt x="168" y="912"/>
                  </a:lnTo>
                  <a:lnTo>
                    <a:pt x="168" y="336"/>
                  </a:lnTo>
                  <a:lnTo>
                    <a:pt x="0" y="336"/>
                  </a:lnTo>
                  <a:lnTo>
                    <a:pt x="33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grpSp>
      <p:sp>
        <p:nvSpPr>
          <p:cNvPr id="65" name="Title 2"/>
          <p:cNvSpPr txBox="1">
            <a:spLocks/>
          </p:cNvSpPr>
          <p:nvPr/>
        </p:nvSpPr>
        <p:spPr>
          <a:xfrm>
            <a:off x="153265" y="94959"/>
            <a:ext cx="9681940" cy="364003"/>
          </a:xfrm>
          <a:prstGeom prst="rect">
            <a:avLst/>
          </a:prstGeom>
          <a:noFill/>
        </p:spPr>
        <p:txBody>
          <a:bodyPr vert="horz" lIns="0" tIns="0" rIns="0" bIns="0" rtlCol="0" anchor="t" anchorCtr="0">
            <a:noAutofit/>
          </a:bodyPr>
          <a:lstStyle>
            <a:defPPr>
              <a:defRPr lang="en-US"/>
            </a:defPPr>
            <a:lvl1pPr>
              <a:lnSpc>
                <a:spcPct val="70000"/>
              </a:lnSpc>
              <a:defRPr sz="2800" b="1" i="0" kern="0">
                <a:solidFill>
                  <a:srgbClr val="00338D"/>
                </a:solidFill>
                <a:latin typeface="Univers 47 CondensedLight" panose="00000400000000000000" pitchFamily="2" charset="0"/>
                <a:cs typeface="KPMG Extralight"/>
              </a:defRPr>
            </a:lvl1pPr>
          </a:lstStyle>
          <a:p>
            <a:pPr>
              <a:defRPr/>
            </a:pPr>
            <a:r>
              <a:rPr lang="en-US" sz="4400" b="0" kern="1200" dirty="0" smtClean="0">
                <a:latin typeface="KPMG Extralight" panose="020B0303030202040204" pitchFamily="34" charset="0"/>
                <a:cs typeface="+mj-cs"/>
              </a:rPr>
              <a:t>Detailed Assessment – </a:t>
            </a:r>
            <a:r>
              <a:rPr lang="en-US" sz="4400" b="0" kern="1200" dirty="0" smtClean="0">
                <a:latin typeface="KPMG Extralight" panose="020B0303030202040204" pitchFamily="34" charset="0"/>
              </a:rPr>
              <a:t>Value Management</a:t>
            </a:r>
            <a:r>
              <a:rPr lang="en-US" sz="4400" b="0" kern="1200" baseline="30000" dirty="0" smtClean="0">
                <a:latin typeface="KPMG Extralight" panose="020B0303030202040204" pitchFamily="34" charset="0"/>
                <a:ea typeface="+mj-ea"/>
                <a:cs typeface="+mj-cs"/>
              </a:rPr>
              <a:t>(5/5)</a:t>
            </a:r>
            <a:endParaRPr lang="en-US" sz="4400" b="0" kern="1200" baseline="30000" dirty="0">
              <a:latin typeface="KPMG Extralight" panose="020B0303030202040204" pitchFamily="34" charset="0"/>
              <a:ea typeface="+mj-ea"/>
              <a:cs typeface="+mj-cs"/>
            </a:endParaRPr>
          </a:p>
        </p:txBody>
      </p:sp>
      <p:sp>
        <p:nvSpPr>
          <p:cNvPr id="66" name="Rectangle 65"/>
          <p:cNvSpPr/>
          <p:nvPr/>
        </p:nvSpPr>
        <p:spPr>
          <a:xfrm>
            <a:off x="86590" y="602065"/>
            <a:ext cx="4080424" cy="211083"/>
          </a:xfrm>
          <a:prstGeom prst="rect">
            <a:avLst/>
          </a:prstGeom>
        </p:spPr>
        <p:txBody>
          <a:bodyPr wrap="square">
            <a:spAutoFit/>
          </a:bodyPr>
          <a:lstStyle/>
          <a:p>
            <a:pPr>
              <a:lnSpc>
                <a:spcPct val="70000"/>
              </a:lnSpc>
            </a:pPr>
            <a:r>
              <a:rPr lang="en-US" sz="1050" b="1" dirty="0" smtClean="0">
                <a:solidFill>
                  <a:srgbClr val="005EB8">
                    <a:lumMod val="75000"/>
                  </a:srgbClr>
                </a:solidFill>
              </a:rPr>
              <a:t>Proposed Initiatives</a:t>
            </a:r>
            <a:endParaRPr lang="en-US" sz="1050" b="1" dirty="0">
              <a:solidFill>
                <a:srgbClr val="005EB8">
                  <a:lumMod val="75000"/>
                </a:srgbClr>
              </a:solidFill>
            </a:endParaRPr>
          </a:p>
        </p:txBody>
      </p:sp>
    </p:spTree>
    <p:extLst>
      <p:ext uri="{BB962C8B-B14F-4D97-AF65-F5344CB8AC3E}">
        <p14:creationId xmlns:p14="http://schemas.microsoft.com/office/powerpoint/2010/main" val="13981659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51890" name="think-cell Slide" r:id="rId6" imgW="663" imgH="659" progId="TCLayout.ActiveDocument.1">
                  <p:embed/>
                </p:oleObj>
              </mc:Choice>
              <mc:Fallback>
                <p:oleObj name="think-cell Slide" r:id="rId6" imgW="663" imgH="659" progId="TCLayout.ActiveDocument.1">
                  <p:embed/>
                  <p:pic>
                    <p:nvPicPr>
                      <p:cNvPr id="0" name=""/>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2" name="Rectangle 1" hidden="1"/>
          <p:cNvSpPr/>
          <p:nvPr>
            <p:custDataLst>
              <p:tags r:id="rId3"/>
            </p:custDataLst>
          </p:nvPr>
        </p:nvSpPr>
        <p:spPr>
          <a:xfrm>
            <a:off x="0" y="0"/>
            <a:ext cx="158750" cy="15875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spcBef>
                <a:spcPct val="0"/>
              </a:spcBef>
              <a:spcAft>
                <a:spcPct val="0"/>
              </a:spcAft>
            </a:pPr>
            <a:endParaRPr lang="en-US" sz="3600" dirty="0">
              <a:solidFill>
                <a:srgbClr val="FFFFFF"/>
              </a:solidFill>
              <a:latin typeface="KPMG Extralight" panose="020B0303030202040204" pitchFamily="34" charset="0"/>
              <a:sym typeface="KPMG Extralight" panose="020B0303030202040204" pitchFamily="34" charset="0"/>
            </a:endParaRPr>
          </a:p>
        </p:txBody>
      </p:sp>
      <p:grpSp>
        <p:nvGrpSpPr>
          <p:cNvPr id="98" name="Group 97"/>
          <p:cNvGrpSpPr/>
          <p:nvPr/>
        </p:nvGrpSpPr>
        <p:grpSpPr>
          <a:xfrm>
            <a:off x="5134287" y="3687233"/>
            <a:ext cx="2219056" cy="2058037"/>
            <a:chOff x="4854586" y="3229573"/>
            <a:chExt cx="2219056" cy="2058037"/>
          </a:xfrm>
        </p:grpSpPr>
        <p:grpSp>
          <p:nvGrpSpPr>
            <p:cNvPr id="99" name="Group 98"/>
            <p:cNvGrpSpPr/>
            <p:nvPr/>
          </p:nvGrpSpPr>
          <p:grpSpPr>
            <a:xfrm>
              <a:off x="4854586" y="3239548"/>
              <a:ext cx="308707" cy="329511"/>
              <a:chOff x="4882946" y="3982126"/>
              <a:chExt cx="496290" cy="529735"/>
            </a:xfrm>
          </p:grpSpPr>
          <p:sp>
            <p:nvSpPr>
              <p:cNvPr id="102" name="Chord 101"/>
              <p:cNvSpPr/>
              <p:nvPr/>
            </p:nvSpPr>
            <p:spPr>
              <a:xfrm>
                <a:off x="4882946" y="3982126"/>
                <a:ext cx="496290" cy="529735"/>
              </a:xfrm>
              <a:prstGeom prst="chord">
                <a:avLst>
                  <a:gd name="adj1" fmla="val 4800000"/>
                  <a:gd name="adj2" fmla="val 16800000"/>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03" name="Pie 102"/>
              <p:cNvSpPr/>
              <p:nvPr/>
            </p:nvSpPr>
            <p:spPr>
              <a:xfrm>
                <a:off x="4934400" y="4033581"/>
                <a:ext cx="411607" cy="411607"/>
              </a:xfrm>
              <a:prstGeom prst="pie">
                <a:avLst>
                  <a:gd name="adj1" fmla="val 9720000"/>
                  <a:gd name="adj2" fmla="val 16200000"/>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grpSp>
        <p:sp>
          <p:nvSpPr>
            <p:cNvPr id="100" name="Freeform 99"/>
            <p:cNvSpPr/>
            <p:nvPr/>
          </p:nvSpPr>
          <p:spPr>
            <a:xfrm rot="16200000">
              <a:off x="4262904" y="4292210"/>
              <a:ext cx="1492077" cy="308705"/>
            </a:xfrm>
            <a:custGeom>
              <a:avLst/>
              <a:gdLst>
                <a:gd name="connsiteX0" fmla="*/ 0 w 1492077"/>
                <a:gd name="connsiteY0" fmla="*/ 0 h 308705"/>
                <a:gd name="connsiteX1" fmla="*/ 1492077 w 1492077"/>
                <a:gd name="connsiteY1" fmla="*/ 0 h 308705"/>
                <a:gd name="connsiteX2" fmla="*/ 1492077 w 1492077"/>
                <a:gd name="connsiteY2" fmla="*/ 308705 h 308705"/>
                <a:gd name="connsiteX3" fmla="*/ 0 w 1492077"/>
                <a:gd name="connsiteY3" fmla="*/ 308705 h 308705"/>
                <a:gd name="connsiteX4" fmla="*/ 0 w 1492077"/>
                <a:gd name="connsiteY4" fmla="*/ 0 h 3087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2077" h="308705">
                  <a:moveTo>
                    <a:pt x="0" y="0"/>
                  </a:moveTo>
                  <a:lnTo>
                    <a:pt x="1492077" y="0"/>
                  </a:lnTo>
                  <a:lnTo>
                    <a:pt x="1492077" y="308705"/>
                  </a:lnTo>
                  <a:lnTo>
                    <a:pt x="0" y="30870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 tIns="0" rIns="1" bIns="-1" numCol="1" spcCol="1270" anchor="t" anchorCtr="0">
              <a:noAutofit/>
            </a:bodyPr>
            <a:lstStyle/>
            <a:p>
              <a:pPr lvl="0" algn="r" defTabSz="977900">
                <a:lnSpc>
                  <a:spcPct val="90000"/>
                </a:lnSpc>
                <a:spcBef>
                  <a:spcPct val="0"/>
                </a:spcBef>
                <a:spcAft>
                  <a:spcPct val="35000"/>
                </a:spcAft>
              </a:pPr>
              <a:r>
                <a:rPr lang="en-GB" kern="1200" dirty="0" smtClean="0">
                  <a:solidFill>
                    <a:schemeClr val="bg1"/>
                  </a:solidFill>
                </a:rPr>
                <a:t>Level 3</a:t>
              </a:r>
              <a:endParaRPr lang="en-US" kern="1200" dirty="0">
                <a:solidFill>
                  <a:schemeClr val="bg1"/>
                </a:solidFill>
              </a:endParaRPr>
            </a:p>
          </p:txBody>
        </p:sp>
        <p:sp>
          <p:nvSpPr>
            <p:cNvPr id="101" name="Freeform 100"/>
            <p:cNvSpPr/>
            <p:nvPr/>
          </p:nvSpPr>
          <p:spPr>
            <a:xfrm>
              <a:off x="5114552" y="3229573"/>
              <a:ext cx="1959090" cy="2058037"/>
            </a:xfrm>
            <a:custGeom>
              <a:avLst/>
              <a:gdLst>
                <a:gd name="connsiteX0" fmla="*/ 0 w 1029018"/>
                <a:gd name="connsiteY0" fmla="*/ 0 h 2058037"/>
                <a:gd name="connsiteX1" fmla="*/ 1029018 w 1029018"/>
                <a:gd name="connsiteY1" fmla="*/ 0 h 2058037"/>
                <a:gd name="connsiteX2" fmla="*/ 1029018 w 1029018"/>
                <a:gd name="connsiteY2" fmla="*/ 2058037 h 2058037"/>
                <a:gd name="connsiteX3" fmla="*/ 0 w 1029018"/>
                <a:gd name="connsiteY3" fmla="*/ 2058037 h 2058037"/>
                <a:gd name="connsiteX4" fmla="*/ 0 w 1029018"/>
                <a:gd name="connsiteY4" fmla="*/ 0 h 20580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9018" h="2058037">
                  <a:moveTo>
                    <a:pt x="0" y="0"/>
                  </a:moveTo>
                  <a:lnTo>
                    <a:pt x="1029018" y="0"/>
                  </a:lnTo>
                  <a:lnTo>
                    <a:pt x="1029018" y="2058037"/>
                  </a:lnTo>
                  <a:lnTo>
                    <a:pt x="0" y="205803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114300" indent="-114300" defTabSz="311150">
                <a:lnSpc>
                  <a:spcPct val="90000"/>
                </a:lnSpc>
                <a:spcBef>
                  <a:spcPct val="0"/>
                </a:spcBef>
                <a:spcAft>
                  <a:spcPct val="35000"/>
                </a:spcAft>
                <a:buFont typeface="Arial" panose="020B0604020202020204" pitchFamily="34" charset="0"/>
                <a:buChar char="•"/>
              </a:pPr>
              <a:r>
                <a:rPr lang="en-US" sz="1200" dirty="0">
                  <a:solidFill>
                    <a:srgbClr val="FFFFFF"/>
                  </a:solidFill>
                </a:rPr>
                <a:t>Some focus on customer analytics with centralized management of  customer </a:t>
              </a:r>
              <a:r>
                <a:rPr lang="en-US" sz="1200" dirty="0" smtClean="0">
                  <a:solidFill>
                    <a:srgbClr val="FFFFFF"/>
                  </a:solidFill>
                </a:rPr>
                <a:t>data.</a:t>
              </a:r>
              <a:endParaRPr lang="en-US" sz="1200" dirty="0">
                <a:solidFill>
                  <a:srgbClr val="FFFFFF"/>
                </a:solidFill>
              </a:endParaRPr>
            </a:p>
            <a:p>
              <a:pPr marL="114300" indent="-114300" defTabSz="311150">
                <a:lnSpc>
                  <a:spcPct val="90000"/>
                </a:lnSpc>
                <a:spcBef>
                  <a:spcPct val="0"/>
                </a:spcBef>
                <a:spcAft>
                  <a:spcPct val="35000"/>
                </a:spcAft>
                <a:buFont typeface="Arial" panose="020B0604020202020204" pitchFamily="34" charset="0"/>
                <a:buChar char="•"/>
              </a:pPr>
              <a:r>
                <a:rPr lang="en-US" sz="1200" dirty="0">
                  <a:solidFill>
                    <a:srgbClr val="FFFFFF"/>
                  </a:solidFill>
                </a:rPr>
                <a:t>Customer experience metrics are in place with specific customer experience </a:t>
              </a:r>
              <a:r>
                <a:rPr lang="en-US" sz="1200" dirty="0" smtClean="0">
                  <a:solidFill>
                    <a:srgbClr val="FFFFFF"/>
                  </a:solidFill>
                </a:rPr>
                <a:t>KPIs.</a:t>
              </a:r>
              <a:endParaRPr lang="en-US" sz="1200" dirty="0">
                <a:solidFill>
                  <a:srgbClr val="FFFFFF"/>
                </a:solidFill>
              </a:endParaRPr>
            </a:p>
            <a:p>
              <a:pPr marL="114300" indent="-114300" defTabSz="311150">
                <a:lnSpc>
                  <a:spcPct val="90000"/>
                </a:lnSpc>
                <a:spcBef>
                  <a:spcPct val="0"/>
                </a:spcBef>
                <a:spcAft>
                  <a:spcPct val="35000"/>
                </a:spcAft>
                <a:buFont typeface="Arial" panose="020B0604020202020204" pitchFamily="34" charset="0"/>
                <a:buChar char="•"/>
              </a:pPr>
              <a:r>
                <a:rPr lang="en-GB" sz="1200" dirty="0">
                  <a:solidFill>
                    <a:srgbClr val="FFFFFF"/>
                  </a:solidFill>
                </a:rPr>
                <a:t>Defined, integrated digital marketing </a:t>
              </a:r>
              <a:r>
                <a:rPr lang="en-GB" sz="1200" dirty="0" smtClean="0">
                  <a:solidFill>
                    <a:srgbClr val="FFFFFF"/>
                  </a:solidFill>
                </a:rPr>
                <a:t>strategy.</a:t>
              </a:r>
              <a:endParaRPr lang="en-GB" sz="1200" dirty="0">
                <a:solidFill>
                  <a:srgbClr val="FFFFFF"/>
                </a:solidFill>
              </a:endParaRPr>
            </a:p>
            <a:p>
              <a:pPr marL="114300" indent="-114300" defTabSz="311150">
                <a:lnSpc>
                  <a:spcPct val="90000"/>
                </a:lnSpc>
                <a:spcBef>
                  <a:spcPct val="0"/>
                </a:spcBef>
                <a:spcAft>
                  <a:spcPct val="35000"/>
                </a:spcAft>
                <a:buFont typeface="Arial" panose="020B0604020202020204" pitchFamily="34" charset="0"/>
                <a:buChar char="•"/>
              </a:pPr>
              <a:r>
                <a:rPr lang="en-GB" sz="1200" dirty="0">
                  <a:solidFill>
                    <a:srgbClr val="FFFFFF"/>
                  </a:solidFill>
                </a:rPr>
                <a:t>Integrated, cross-channel </a:t>
              </a:r>
              <a:r>
                <a:rPr lang="en-GB" sz="1200" dirty="0" smtClean="0">
                  <a:solidFill>
                    <a:srgbClr val="FFFFFF"/>
                  </a:solidFill>
                </a:rPr>
                <a:t>visibility.</a:t>
              </a:r>
              <a:endParaRPr lang="en-US" sz="1200" dirty="0">
                <a:solidFill>
                  <a:srgbClr val="000000">
                    <a:hueOff val="0"/>
                    <a:satOff val="0"/>
                    <a:lumOff val="0"/>
                    <a:alphaOff val="0"/>
                  </a:srgbClr>
                </a:solidFill>
              </a:endParaRPr>
            </a:p>
          </p:txBody>
        </p:sp>
      </p:grpSp>
      <p:grpSp>
        <p:nvGrpSpPr>
          <p:cNvPr id="104" name="Group 103"/>
          <p:cNvGrpSpPr/>
          <p:nvPr/>
        </p:nvGrpSpPr>
        <p:grpSpPr>
          <a:xfrm>
            <a:off x="7342710" y="3687233"/>
            <a:ext cx="2262303" cy="2058037"/>
            <a:chOff x="7367334" y="3290079"/>
            <a:chExt cx="2262303" cy="2058037"/>
          </a:xfrm>
        </p:grpSpPr>
        <p:grpSp>
          <p:nvGrpSpPr>
            <p:cNvPr id="105" name="Group 104"/>
            <p:cNvGrpSpPr/>
            <p:nvPr/>
          </p:nvGrpSpPr>
          <p:grpSpPr>
            <a:xfrm>
              <a:off x="7367334" y="3292691"/>
              <a:ext cx="383958" cy="1957295"/>
              <a:chOff x="7367334" y="3324590"/>
              <a:chExt cx="383958" cy="1957295"/>
            </a:xfrm>
          </p:grpSpPr>
          <p:grpSp>
            <p:nvGrpSpPr>
              <p:cNvPr id="107" name="Group 106"/>
              <p:cNvGrpSpPr/>
              <p:nvPr/>
            </p:nvGrpSpPr>
            <p:grpSpPr>
              <a:xfrm>
                <a:off x="7431252" y="3324590"/>
                <a:ext cx="320040" cy="320040"/>
                <a:chOff x="6566625" y="3947929"/>
                <a:chExt cx="514509" cy="514507"/>
              </a:xfrm>
            </p:grpSpPr>
            <p:sp>
              <p:nvSpPr>
                <p:cNvPr id="109" name="Chord 108"/>
                <p:cNvSpPr/>
                <p:nvPr/>
              </p:nvSpPr>
              <p:spPr>
                <a:xfrm>
                  <a:off x="6566625" y="3947929"/>
                  <a:ext cx="514509" cy="514507"/>
                </a:xfrm>
                <a:prstGeom prst="chord">
                  <a:avLst>
                    <a:gd name="adj1" fmla="val 4800000"/>
                    <a:gd name="adj2" fmla="val 16800000"/>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10" name="Pie 109"/>
                <p:cNvSpPr/>
                <p:nvPr/>
              </p:nvSpPr>
              <p:spPr>
                <a:xfrm>
                  <a:off x="6618076" y="3999393"/>
                  <a:ext cx="411607" cy="411607"/>
                </a:xfrm>
                <a:prstGeom prst="pie">
                  <a:avLst>
                    <a:gd name="adj1" fmla="val 7560000"/>
                    <a:gd name="adj2" fmla="val 16200000"/>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grpSp>
          <p:sp>
            <p:nvSpPr>
              <p:cNvPr id="108" name="Freeform 107"/>
              <p:cNvSpPr/>
              <p:nvPr/>
            </p:nvSpPr>
            <p:spPr>
              <a:xfrm rot="16200000">
                <a:off x="6775648" y="4381494"/>
                <a:ext cx="1492077" cy="308705"/>
              </a:xfrm>
              <a:custGeom>
                <a:avLst/>
                <a:gdLst>
                  <a:gd name="connsiteX0" fmla="*/ 0 w 1492077"/>
                  <a:gd name="connsiteY0" fmla="*/ 0 h 308705"/>
                  <a:gd name="connsiteX1" fmla="*/ 1492077 w 1492077"/>
                  <a:gd name="connsiteY1" fmla="*/ 0 h 308705"/>
                  <a:gd name="connsiteX2" fmla="*/ 1492077 w 1492077"/>
                  <a:gd name="connsiteY2" fmla="*/ 308705 h 308705"/>
                  <a:gd name="connsiteX3" fmla="*/ 0 w 1492077"/>
                  <a:gd name="connsiteY3" fmla="*/ 308705 h 308705"/>
                  <a:gd name="connsiteX4" fmla="*/ 0 w 1492077"/>
                  <a:gd name="connsiteY4" fmla="*/ 0 h 3087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2077" h="308705">
                    <a:moveTo>
                      <a:pt x="0" y="0"/>
                    </a:moveTo>
                    <a:lnTo>
                      <a:pt x="1492077" y="0"/>
                    </a:lnTo>
                    <a:lnTo>
                      <a:pt x="1492077" y="308705"/>
                    </a:lnTo>
                    <a:lnTo>
                      <a:pt x="0" y="30870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 tIns="0" rIns="1" bIns="0" numCol="1" spcCol="1270" anchor="b" anchorCtr="0">
                <a:noAutofit/>
              </a:bodyPr>
              <a:lstStyle/>
              <a:p>
                <a:pPr lvl="0" algn="r" defTabSz="977900">
                  <a:lnSpc>
                    <a:spcPct val="90000"/>
                  </a:lnSpc>
                  <a:spcBef>
                    <a:spcPct val="0"/>
                  </a:spcBef>
                  <a:spcAft>
                    <a:spcPct val="35000"/>
                  </a:spcAft>
                </a:pPr>
                <a:r>
                  <a:rPr lang="en-GB" kern="1200" dirty="0" smtClean="0">
                    <a:solidFill>
                      <a:schemeClr val="bg1"/>
                    </a:solidFill>
                  </a:rPr>
                  <a:t>Level 4</a:t>
                </a:r>
                <a:endParaRPr lang="en-US" kern="1200" dirty="0">
                  <a:solidFill>
                    <a:schemeClr val="bg1"/>
                  </a:solidFill>
                </a:endParaRPr>
              </a:p>
            </p:txBody>
          </p:sp>
        </p:grpSp>
        <p:sp>
          <p:nvSpPr>
            <p:cNvPr id="106" name="Freeform 105"/>
            <p:cNvSpPr/>
            <p:nvPr/>
          </p:nvSpPr>
          <p:spPr>
            <a:xfrm>
              <a:off x="7716155" y="3290079"/>
              <a:ext cx="1913482" cy="2058037"/>
            </a:xfrm>
            <a:custGeom>
              <a:avLst/>
              <a:gdLst>
                <a:gd name="connsiteX0" fmla="*/ 0 w 1029018"/>
                <a:gd name="connsiteY0" fmla="*/ 0 h 2058037"/>
                <a:gd name="connsiteX1" fmla="*/ 1029018 w 1029018"/>
                <a:gd name="connsiteY1" fmla="*/ 0 h 2058037"/>
                <a:gd name="connsiteX2" fmla="*/ 1029018 w 1029018"/>
                <a:gd name="connsiteY2" fmla="*/ 2058037 h 2058037"/>
                <a:gd name="connsiteX3" fmla="*/ 0 w 1029018"/>
                <a:gd name="connsiteY3" fmla="*/ 2058037 h 2058037"/>
                <a:gd name="connsiteX4" fmla="*/ 0 w 1029018"/>
                <a:gd name="connsiteY4" fmla="*/ 0 h 20580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9018" h="2058037">
                  <a:moveTo>
                    <a:pt x="0" y="0"/>
                  </a:moveTo>
                  <a:lnTo>
                    <a:pt x="1029018" y="0"/>
                  </a:lnTo>
                  <a:lnTo>
                    <a:pt x="1029018" y="2058037"/>
                  </a:lnTo>
                  <a:lnTo>
                    <a:pt x="0" y="205803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114300" indent="-114300" defTabSz="311150">
                <a:lnSpc>
                  <a:spcPct val="90000"/>
                </a:lnSpc>
                <a:spcBef>
                  <a:spcPct val="0"/>
                </a:spcBef>
                <a:spcAft>
                  <a:spcPct val="35000"/>
                </a:spcAft>
                <a:buFont typeface="Arial" panose="020B0604020202020204" pitchFamily="34" charset="0"/>
                <a:buChar char="•"/>
              </a:pPr>
              <a:r>
                <a:rPr lang="en-US" sz="1200" dirty="0">
                  <a:solidFill>
                    <a:srgbClr val="FFFFFF"/>
                  </a:solidFill>
                </a:rPr>
                <a:t>Utilization of sophisticated data analytics </a:t>
              </a:r>
              <a:r>
                <a:rPr lang="en-US" sz="1200" dirty="0" smtClean="0">
                  <a:solidFill>
                    <a:srgbClr val="FFFFFF"/>
                  </a:solidFill>
                </a:rPr>
                <a:t>tools.</a:t>
              </a:r>
              <a:endParaRPr lang="en-US" sz="1200" dirty="0">
                <a:solidFill>
                  <a:srgbClr val="FFFFFF"/>
                </a:solidFill>
              </a:endParaRPr>
            </a:p>
            <a:p>
              <a:pPr marL="114300" indent="-114300" defTabSz="311150">
                <a:lnSpc>
                  <a:spcPct val="90000"/>
                </a:lnSpc>
                <a:spcBef>
                  <a:spcPct val="0"/>
                </a:spcBef>
                <a:spcAft>
                  <a:spcPct val="35000"/>
                </a:spcAft>
                <a:buFont typeface="Arial" panose="020B0604020202020204" pitchFamily="34" charset="0"/>
                <a:buChar char="•"/>
              </a:pPr>
              <a:r>
                <a:rPr lang="en-US" sz="1200" dirty="0">
                  <a:solidFill>
                    <a:srgbClr val="FFFFFF"/>
                  </a:solidFill>
                </a:rPr>
                <a:t>Significant customer experience metrics to improve customer </a:t>
              </a:r>
              <a:r>
                <a:rPr lang="en-US" sz="1200" dirty="0" smtClean="0">
                  <a:solidFill>
                    <a:srgbClr val="FFFFFF"/>
                  </a:solidFill>
                </a:rPr>
                <a:t>experience.</a:t>
              </a:r>
              <a:endParaRPr lang="en-US" sz="1200" dirty="0">
                <a:solidFill>
                  <a:srgbClr val="FFFFFF"/>
                </a:solidFill>
              </a:endParaRPr>
            </a:p>
            <a:p>
              <a:pPr marL="114300" indent="-114300" defTabSz="311150">
                <a:lnSpc>
                  <a:spcPct val="90000"/>
                </a:lnSpc>
                <a:spcBef>
                  <a:spcPct val="0"/>
                </a:spcBef>
                <a:spcAft>
                  <a:spcPct val="35000"/>
                </a:spcAft>
                <a:buFont typeface="Arial" panose="020B0604020202020204" pitchFamily="34" charset="0"/>
                <a:buChar char="•"/>
              </a:pPr>
              <a:r>
                <a:rPr lang="en-GB" sz="1200" dirty="0">
                  <a:solidFill>
                    <a:srgbClr val="FFFFFF"/>
                  </a:solidFill>
                </a:rPr>
                <a:t>Personalised and predictive marketing based on customer </a:t>
              </a:r>
              <a:r>
                <a:rPr lang="en-GB" sz="1200" dirty="0" smtClean="0">
                  <a:solidFill>
                    <a:srgbClr val="FFFFFF"/>
                  </a:solidFill>
                </a:rPr>
                <a:t>behaviour.</a:t>
              </a:r>
              <a:endParaRPr lang="en-GB" sz="1200" dirty="0">
                <a:solidFill>
                  <a:srgbClr val="FFFFFF"/>
                </a:solidFill>
              </a:endParaRPr>
            </a:p>
            <a:p>
              <a:pPr marL="114300" indent="-114300" defTabSz="311150">
                <a:lnSpc>
                  <a:spcPct val="90000"/>
                </a:lnSpc>
                <a:spcBef>
                  <a:spcPct val="0"/>
                </a:spcBef>
                <a:spcAft>
                  <a:spcPct val="35000"/>
                </a:spcAft>
                <a:buFont typeface="Arial" panose="020B0604020202020204" pitchFamily="34" charset="0"/>
                <a:buChar char="•"/>
              </a:pPr>
              <a:r>
                <a:rPr lang="en-GB" sz="1200" dirty="0">
                  <a:solidFill>
                    <a:srgbClr val="FFFFFF"/>
                  </a:solidFill>
                </a:rPr>
                <a:t>Holistic, cross-channel customer </a:t>
              </a:r>
              <a:r>
                <a:rPr lang="en-GB" sz="1200" dirty="0" smtClean="0">
                  <a:solidFill>
                    <a:srgbClr val="FFFFFF"/>
                  </a:solidFill>
                </a:rPr>
                <a:t>engagement.</a:t>
              </a:r>
              <a:endParaRPr lang="en-US" sz="1200" dirty="0">
                <a:solidFill>
                  <a:srgbClr val="FFFFFF"/>
                </a:solidFill>
              </a:endParaRPr>
            </a:p>
            <a:p>
              <a:pPr marL="114300" indent="-114300" defTabSz="311150">
                <a:lnSpc>
                  <a:spcPct val="90000"/>
                </a:lnSpc>
                <a:spcBef>
                  <a:spcPct val="0"/>
                </a:spcBef>
                <a:spcAft>
                  <a:spcPct val="35000"/>
                </a:spcAft>
                <a:buFont typeface="Arial" panose="020B0604020202020204" pitchFamily="34" charset="0"/>
                <a:buChar char="•"/>
              </a:pPr>
              <a:endParaRPr lang="en-GB" sz="1200" dirty="0" smtClean="0">
                <a:solidFill>
                  <a:schemeClr val="bg1"/>
                </a:solidFill>
              </a:endParaRPr>
            </a:p>
          </p:txBody>
        </p:sp>
      </p:grpSp>
      <p:grpSp>
        <p:nvGrpSpPr>
          <p:cNvPr id="111" name="Group 110"/>
          <p:cNvGrpSpPr/>
          <p:nvPr/>
        </p:nvGrpSpPr>
        <p:grpSpPr>
          <a:xfrm>
            <a:off x="9676626" y="3687233"/>
            <a:ext cx="2248577" cy="2058037"/>
            <a:chOff x="9587253" y="3239180"/>
            <a:chExt cx="2248577" cy="2058037"/>
          </a:xfrm>
        </p:grpSpPr>
        <p:grpSp>
          <p:nvGrpSpPr>
            <p:cNvPr id="112" name="Group 111"/>
            <p:cNvGrpSpPr/>
            <p:nvPr/>
          </p:nvGrpSpPr>
          <p:grpSpPr>
            <a:xfrm>
              <a:off x="9587253" y="3287573"/>
              <a:ext cx="320040" cy="320040"/>
              <a:chOff x="8250302" y="3982130"/>
              <a:chExt cx="514509" cy="514509"/>
            </a:xfrm>
          </p:grpSpPr>
          <p:sp>
            <p:nvSpPr>
              <p:cNvPr id="115" name="Chord 114"/>
              <p:cNvSpPr/>
              <p:nvPr/>
            </p:nvSpPr>
            <p:spPr>
              <a:xfrm>
                <a:off x="8250302" y="3982130"/>
                <a:ext cx="514509" cy="514509"/>
              </a:xfrm>
              <a:prstGeom prst="chord">
                <a:avLst>
                  <a:gd name="adj1" fmla="val 4800000"/>
                  <a:gd name="adj2" fmla="val 16800000"/>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16" name="Pie 115"/>
              <p:cNvSpPr/>
              <p:nvPr/>
            </p:nvSpPr>
            <p:spPr>
              <a:xfrm>
                <a:off x="8301753" y="4033581"/>
                <a:ext cx="411607" cy="411607"/>
              </a:xfrm>
              <a:prstGeom prst="pie">
                <a:avLst>
                  <a:gd name="adj1" fmla="val 5400000"/>
                  <a:gd name="adj2" fmla="val 16200000"/>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grpSp>
        <p:sp>
          <p:nvSpPr>
            <p:cNvPr id="113" name="Freeform 112"/>
            <p:cNvSpPr/>
            <p:nvPr/>
          </p:nvSpPr>
          <p:spPr>
            <a:xfrm rot="16200000">
              <a:off x="8995567" y="4392057"/>
              <a:ext cx="1492077" cy="308705"/>
            </a:xfrm>
            <a:custGeom>
              <a:avLst/>
              <a:gdLst>
                <a:gd name="connsiteX0" fmla="*/ 0 w 1492077"/>
                <a:gd name="connsiteY0" fmla="*/ 0 h 308705"/>
                <a:gd name="connsiteX1" fmla="*/ 1492077 w 1492077"/>
                <a:gd name="connsiteY1" fmla="*/ 0 h 308705"/>
                <a:gd name="connsiteX2" fmla="*/ 1492077 w 1492077"/>
                <a:gd name="connsiteY2" fmla="*/ 308705 h 308705"/>
                <a:gd name="connsiteX3" fmla="*/ 0 w 1492077"/>
                <a:gd name="connsiteY3" fmla="*/ 308705 h 308705"/>
                <a:gd name="connsiteX4" fmla="*/ 0 w 1492077"/>
                <a:gd name="connsiteY4" fmla="*/ 0 h 3087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2077" h="308705">
                  <a:moveTo>
                    <a:pt x="0" y="0"/>
                  </a:moveTo>
                  <a:lnTo>
                    <a:pt x="1492077" y="0"/>
                  </a:lnTo>
                  <a:lnTo>
                    <a:pt x="1492077" y="308705"/>
                  </a:lnTo>
                  <a:lnTo>
                    <a:pt x="0" y="30870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 tIns="0" rIns="1" bIns="0" numCol="1" spcCol="1270" anchor="t" anchorCtr="0">
              <a:noAutofit/>
            </a:bodyPr>
            <a:lstStyle/>
            <a:p>
              <a:pPr lvl="0" algn="r" defTabSz="977900">
                <a:lnSpc>
                  <a:spcPct val="90000"/>
                </a:lnSpc>
                <a:spcBef>
                  <a:spcPct val="0"/>
                </a:spcBef>
                <a:spcAft>
                  <a:spcPct val="35000"/>
                </a:spcAft>
              </a:pPr>
              <a:r>
                <a:rPr lang="en-GB" kern="1200" dirty="0" smtClean="0">
                  <a:solidFill>
                    <a:schemeClr val="bg1"/>
                  </a:solidFill>
                </a:rPr>
                <a:t>Level 5</a:t>
              </a:r>
              <a:endParaRPr lang="en-US" kern="1200" dirty="0">
                <a:solidFill>
                  <a:schemeClr val="bg1"/>
                </a:solidFill>
              </a:endParaRPr>
            </a:p>
          </p:txBody>
        </p:sp>
        <p:sp>
          <p:nvSpPr>
            <p:cNvPr id="114" name="Freeform 113"/>
            <p:cNvSpPr/>
            <p:nvPr/>
          </p:nvSpPr>
          <p:spPr>
            <a:xfrm>
              <a:off x="9843195" y="3239180"/>
              <a:ext cx="1992635" cy="2058037"/>
            </a:xfrm>
            <a:custGeom>
              <a:avLst/>
              <a:gdLst>
                <a:gd name="connsiteX0" fmla="*/ 0 w 1029018"/>
                <a:gd name="connsiteY0" fmla="*/ 0 h 2058037"/>
                <a:gd name="connsiteX1" fmla="*/ 1029018 w 1029018"/>
                <a:gd name="connsiteY1" fmla="*/ 0 h 2058037"/>
                <a:gd name="connsiteX2" fmla="*/ 1029018 w 1029018"/>
                <a:gd name="connsiteY2" fmla="*/ 2058037 h 2058037"/>
                <a:gd name="connsiteX3" fmla="*/ 0 w 1029018"/>
                <a:gd name="connsiteY3" fmla="*/ 2058037 h 2058037"/>
                <a:gd name="connsiteX4" fmla="*/ 0 w 1029018"/>
                <a:gd name="connsiteY4" fmla="*/ 0 h 20580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9018" h="2058037">
                  <a:moveTo>
                    <a:pt x="0" y="0"/>
                  </a:moveTo>
                  <a:lnTo>
                    <a:pt x="1029018" y="0"/>
                  </a:lnTo>
                  <a:lnTo>
                    <a:pt x="1029018" y="2058037"/>
                  </a:lnTo>
                  <a:lnTo>
                    <a:pt x="0" y="205803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114300" indent="-114300" defTabSz="311150">
                <a:lnSpc>
                  <a:spcPct val="90000"/>
                </a:lnSpc>
                <a:spcBef>
                  <a:spcPct val="0"/>
                </a:spcBef>
                <a:spcAft>
                  <a:spcPct val="35000"/>
                </a:spcAft>
                <a:buFont typeface="Arial" panose="020B0604020202020204" pitchFamily="34" charset="0"/>
                <a:buChar char="•"/>
              </a:pPr>
              <a:r>
                <a:rPr lang="en-US" sz="1200" dirty="0">
                  <a:solidFill>
                    <a:srgbClr val="FFFFFF"/>
                  </a:solidFill>
                </a:rPr>
                <a:t>Market leading focus on customer analytics with specialized data and analytics </a:t>
              </a:r>
              <a:r>
                <a:rPr lang="en-US" sz="1200" dirty="0" smtClean="0">
                  <a:solidFill>
                    <a:srgbClr val="FFFFFF"/>
                  </a:solidFill>
                </a:rPr>
                <a:t>teams.</a:t>
              </a:r>
              <a:endParaRPr lang="en-US" sz="1200" dirty="0">
                <a:solidFill>
                  <a:srgbClr val="FFFFFF"/>
                </a:solidFill>
              </a:endParaRPr>
            </a:p>
            <a:p>
              <a:pPr marL="114300" indent="-114300" defTabSz="311150">
                <a:lnSpc>
                  <a:spcPct val="90000"/>
                </a:lnSpc>
                <a:spcBef>
                  <a:spcPct val="0"/>
                </a:spcBef>
                <a:spcAft>
                  <a:spcPct val="35000"/>
                </a:spcAft>
                <a:buFont typeface="Arial" panose="020B0604020202020204" pitchFamily="34" charset="0"/>
                <a:buChar char="•"/>
              </a:pPr>
              <a:r>
                <a:rPr lang="en-GB" sz="1200" dirty="0">
                  <a:solidFill>
                    <a:srgbClr val="FFFFFF"/>
                  </a:solidFill>
                </a:rPr>
                <a:t>Significant customer experience metrics that supports </a:t>
              </a:r>
              <a:r>
                <a:rPr lang="en-GB" sz="1200" dirty="0" smtClean="0">
                  <a:solidFill>
                    <a:srgbClr val="FFFFFF"/>
                  </a:solidFill>
                </a:rPr>
                <a:t>organisation strategy.</a:t>
              </a:r>
              <a:endParaRPr lang="en-GB" sz="1200" dirty="0">
                <a:solidFill>
                  <a:srgbClr val="FFFFFF"/>
                </a:solidFill>
              </a:endParaRPr>
            </a:p>
            <a:p>
              <a:pPr marL="114300" indent="-114300" defTabSz="311150">
                <a:lnSpc>
                  <a:spcPct val="90000"/>
                </a:lnSpc>
                <a:spcBef>
                  <a:spcPct val="0"/>
                </a:spcBef>
                <a:spcAft>
                  <a:spcPct val="35000"/>
                </a:spcAft>
                <a:buFont typeface="Arial" panose="020B0604020202020204" pitchFamily="34" charset="0"/>
                <a:buChar char="•"/>
              </a:pPr>
              <a:r>
                <a:rPr lang="en-US" sz="1200" dirty="0">
                  <a:solidFill>
                    <a:srgbClr val="FFFFFF"/>
                  </a:solidFill>
                </a:rPr>
                <a:t>Digital marketing is a key component of customer engagement </a:t>
              </a:r>
              <a:r>
                <a:rPr lang="en-US" sz="1200" dirty="0" smtClean="0">
                  <a:solidFill>
                    <a:srgbClr val="FFFFFF"/>
                  </a:solidFill>
                </a:rPr>
                <a:t>strategy.</a:t>
              </a:r>
              <a:endParaRPr lang="en-US" sz="1200" dirty="0">
                <a:solidFill>
                  <a:srgbClr val="FFFFFF"/>
                </a:solidFill>
              </a:endParaRPr>
            </a:p>
            <a:p>
              <a:pPr marL="114300" indent="-114300" defTabSz="311150">
                <a:lnSpc>
                  <a:spcPct val="90000"/>
                </a:lnSpc>
                <a:spcBef>
                  <a:spcPct val="0"/>
                </a:spcBef>
                <a:spcAft>
                  <a:spcPct val="35000"/>
                </a:spcAft>
                <a:buFont typeface="Arial" panose="020B0604020202020204" pitchFamily="34" charset="0"/>
                <a:buChar char="•"/>
              </a:pPr>
              <a:r>
                <a:rPr lang="en-US" sz="1200" dirty="0">
                  <a:solidFill>
                    <a:srgbClr val="FFFFFF"/>
                  </a:solidFill>
                </a:rPr>
                <a:t>Permanent and repeatable Omni-channel </a:t>
              </a:r>
              <a:r>
                <a:rPr lang="en-US" sz="1200" dirty="0" smtClean="0">
                  <a:solidFill>
                    <a:srgbClr val="FFFFFF"/>
                  </a:solidFill>
                </a:rPr>
                <a:t>journeys.</a:t>
              </a:r>
              <a:endParaRPr lang="en-US" sz="1200" dirty="0">
                <a:solidFill>
                  <a:srgbClr val="FFFFFF"/>
                </a:solidFill>
              </a:endParaRPr>
            </a:p>
          </p:txBody>
        </p:sp>
      </p:grpSp>
      <p:sp>
        <p:nvSpPr>
          <p:cNvPr id="118" name="Title 2"/>
          <p:cNvSpPr txBox="1">
            <a:spLocks/>
          </p:cNvSpPr>
          <p:nvPr/>
        </p:nvSpPr>
        <p:spPr>
          <a:xfrm>
            <a:off x="879206" y="864044"/>
            <a:ext cx="7463515" cy="2232265"/>
          </a:xfrm>
          <a:prstGeom prst="rect">
            <a:avLst/>
          </a:prstGeom>
        </p:spPr>
        <p:txBody>
          <a:bodyPr anchor="t" anchorCtr="0"/>
          <a:lstStyle>
            <a:lvl1pPr algn="l" defTabSz="890789" rtl="0" eaLnBrk="1" latinLnBrk="0" hangingPunct="1">
              <a:lnSpc>
                <a:spcPct val="70000"/>
              </a:lnSpc>
              <a:spcBef>
                <a:spcPct val="0"/>
              </a:spcBef>
              <a:buNone/>
              <a:defRPr kumimoji="0" lang="en-GB" sz="8800" b="0" i="0" u="none" strike="noStrike" kern="1200" cap="none" spc="0" normalizeH="0" baseline="0" noProof="0">
                <a:ln>
                  <a:noFill/>
                </a:ln>
                <a:solidFill>
                  <a:srgbClr val="FFFFFF"/>
                </a:solidFill>
                <a:effectLst/>
                <a:uLnTx/>
                <a:uFillTx/>
                <a:latin typeface="KPMG Extralight"/>
                <a:ea typeface="+mj-ea"/>
                <a:cs typeface="KPMG Extralight"/>
              </a:defRPr>
            </a:lvl1pPr>
            <a:lvl2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2pPr>
            <a:lvl3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3pPr>
            <a:lvl4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4pPr>
            <a:lvl5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5pPr>
            <a:lvl6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6pPr>
            <a:lvl7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7pPr>
            <a:lvl8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8pPr>
            <a:lvl9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9pPr>
          </a:lstStyle>
          <a:p>
            <a:pPr>
              <a:lnSpc>
                <a:spcPct val="100000"/>
              </a:lnSpc>
            </a:pPr>
            <a:r>
              <a:rPr lang="en-US" sz="3600" b="1" dirty="0" smtClean="0"/>
              <a:t>Customer </a:t>
            </a:r>
            <a:r>
              <a:rPr lang="en-US" sz="3600" b="1" dirty="0"/>
              <a:t>Experience Management</a:t>
            </a:r>
            <a:br>
              <a:rPr lang="en-US" sz="3600" b="1" dirty="0"/>
            </a:br>
            <a:r>
              <a:rPr lang="en-US" sz="2800" dirty="0">
                <a:solidFill>
                  <a:schemeClr val="bg1"/>
                </a:solidFill>
              </a:rPr>
              <a:t>The capability to provide an optimal customer experience using digital to promote to, communicate with and service customers.</a:t>
            </a:r>
          </a:p>
          <a:p>
            <a:pPr>
              <a:lnSpc>
                <a:spcPct val="100000"/>
              </a:lnSpc>
            </a:pPr>
            <a:endParaRPr lang="en-US" sz="2800" dirty="0">
              <a:solidFill>
                <a:schemeClr val="bg1"/>
              </a:solidFill>
            </a:endParaRPr>
          </a:p>
        </p:txBody>
      </p:sp>
      <p:sp>
        <p:nvSpPr>
          <p:cNvPr id="119" name="Title 2"/>
          <p:cNvSpPr txBox="1">
            <a:spLocks/>
          </p:cNvSpPr>
          <p:nvPr/>
        </p:nvSpPr>
        <p:spPr>
          <a:xfrm rot="16200000">
            <a:off x="-854088" y="3845132"/>
            <a:ext cx="2282304" cy="672260"/>
          </a:xfrm>
          <a:prstGeom prst="rect">
            <a:avLst/>
          </a:prstGeom>
        </p:spPr>
        <p:txBody>
          <a:bodyPr anchor="t" anchorCtr="0"/>
          <a:lstStyle>
            <a:lvl1pPr algn="l" defTabSz="890789" rtl="0" eaLnBrk="1" latinLnBrk="0" hangingPunct="1">
              <a:lnSpc>
                <a:spcPct val="70000"/>
              </a:lnSpc>
              <a:spcBef>
                <a:spcPct val="0"/>
              </a:spcBef>
              <a:buNone/>
              <a:defRPr kumimoji="0" lang="en-GB" sz="8800" b="0" i="0" u="none" strike="noStrike" kern="1200" cap="none" spc="0" normalizeH="0" baseline="0" noProof="0">
                <a:ln>
                  <a:noFill/>
                </a:ln>
                <a:solidFill>
                  <a:srgbClr val="FFFFFF"/>
                </a:solidFill>
                <a:effectLst/>
                <a:uLnTx/>
                <a:uFillTx/>
                <a:latin typeface="KPMG Extralight"/>
                <a:ea typeface="+mj-ea"/>
                <a:cs typeface="KPMG Extralight"/>
              </a:defRPr>
            </a:lvl1pPr>
            <a:lvl2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2pPr>
            <a:lvl3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3pPr>
            <a:lvl4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4pPr>
            <a:lvl5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5pPr>
            <a:lvl6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6pPr>
            <a:lvl7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7pPr>
            <a:lvl8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8pPr>
            <a:lvl9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9pPr>
          </a:lstStyle>
          <a:p>
            <a:pPr algn="r">
              <a:lnSpc>
                <a:spcPct val="100000"/>
              </a:lnSpc>
            </a:pPr>
            <a:r>
              <a:rPr lang="en-US" sz="3600" b="1" dirty="0" smtClean="0"/>
              <a:t>Maturity Levels</a:t>
            </a:r>
            <a:endParaRPr lang="en-US" sz="1600" b="1" dirty="0">
              <a:solidFill>
                <a:schemeClr val="bg1"/>
              </a:solidFill>
              <a:latin typeface="+mj-lt"/>
            </a:endParaRPr>
          </a:p>
        </p:txBody>
      </p:sp>
      <p:graphicFrame>
        <p:nvGraphicFramePr>
          <p:cNvPr id="122" name="Table 121"/>
          <p:cNvGraphicFramePr>
            <a:graphicFrameLocks noGrp="1"/>
          </p:cNvGraphicFramePr>
          <p:nvPr>
            <p:extLst>
              <p:ext uri="{D42A27DB-BD31-4B8C-83A1-F6EECF244321}">
                <p14:modId xmlns:p14="http://schemas.microsoft.com/office/powerpoint/2010/main" val="648442498"/>
              </p:ext>
            </p:extLst>
          </p:nvPr>
        </p:nvGraphicFramePr>
        <p:xfrm>
          <a:off x="648247" y="3350992"/>
          <a:ext cx="11211370" cy="251460"/>
        </p:xfrm>
        <a:graphic>
          <a:graphicData uri="http://schemas.openxmlformats.org/drawingml/2006/table">
            <a:tbl>
              <a:tblPr firstRow="1" firstCol="1" bandRow="1"/>
              <a:tblGrid>
                <a:gridCol w="2242274"/>
                <a:gridCol w="2242274"/>
                <a:gridCol w="2242274"/>
                <a:gridCol w="2242274"/>
                <a:gridCol w="2242274"/>
              </a:tblGrid>
              <a:tr h="208354">
                <a:tc>
                  <a:txBody>
                    <a:bodyPr/>
                    <a:lstStyle/>
                    <a:p>
                      <a:pPr marL="0" marR="0" lvl="0" indent="0" algn="ctr" defTabSz="914400" rtl="0" eaLnBrk="1" fontAlgn="base" latinLnBrk="0" hangingPunct="1">
                        <a:lnSpc>
                          <a:spcPct val="100000"/>
                        </a:lnSpc>
                        <a:spcBef>
                          <a:spcPct val="25000"/>
                        </a:spcBef>
                        <a:spcAft>
                          <a:spcPct val="0"/>
                        </a:spcAft>
                        <a:buClr>
                          <a:srgbClr val="415299"/>
                        </a:buClr>
                        <a:buSzPct val="125000"/>
                        <a:buFontTx/>
                        <a:buNone/>
                        <a:tabLst/>
                      </a:pPr>
                      <a:r>
                        <a:rPr kumimoji="0" lang="en-GB" sz="1050" b="1" i="0" u="none" strike="noStrike" cap="none" normalizeH="0" baseline="0" noProof="0" dirty="0" smtClean="0">
                          <a:ln>
                            <a:noFill/>
                          </a:ln>
                          <a:solidFill>
                            <a:schemeClr val="tx1"/>
                          </a:solidFill>
                          <a:effectLst/>
                          <a:latin typeface="+mj-lt"/>
                          <a:cs typeface="Arial" charset="0"/>
                        </a:rPr>
                        <a:t>Lagging</a:t>
                      </a:r>
                    </a:p>
                  </a:txBody>
                  <a:tcPr marL="45720" marR="45720" horzOverflow="overflow">
                    <a:lnL w="12700" cap="flat" cmpd="sng" algn="ctr">
                      <a:solidFill>
                        <a:srgbClr val="FFC000"/>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lnTlToBr>
                      <a:noFill/>
                    </a:lnTlToBr>
                    <a:lnBlToTr>
                      <a:noFill/>
                    </a:lnBlToTr>
                    <a:solidFill>
                      <a:srgbClr val="DBCDDB"/>
                    </a:solidFill>
                  </a:tcPr>
                </a:tc>
                <a:tc>
                  <a:txBody>
                    <a:bodyPr/>
                    <a:lstStyle/>
                    <a:p>
                      <a:pPr marL="0" marR="0" lvl="0" indent="0" algn="ctr" defTabSz="914400" rtl="0" eaLnBrk="1" fontAlgn="base" latinLnBrk="0" hangingPunct="1">
                        <a:lnSpc>
                          <a:spcPct val="100000"/>
                        </a:lnSpc>
                        <a:spcBef>
                          <a:spcPct val="25000"/>
                        </a:spcBef>
                        <a:spcAft>
                          <a:spcPct val="0"/>
                        </a:spcAft>
                        <a:buClr>
                          <a:srgbClr val="415299"/>
                        </a:buClr>
                        <a:buSzPct val="125000"/>
                        <a:buFontTx/>
                        <a:buNone/>
                        <a:tabLst/>
                      </a:pPr>
                      <a:r>
                        <a:rPr kumimoji="0" lang="en-GB" sz="1050" b="1" i="0" u="none" strike="noStrike" cap="none" normalizeH="0" baseline="0" noProof="0" dirty="0" smtClean="0">
                          <a:ln>
                            <a:noFill/>
                          </a:ln>
                          <a:solidFill>
                            <a:schemeClr val="tx1"/>
                          </a:solidFill>
                          <a:effectLst/>
                          <a:latin typeface="+mj-lt"/>
                          <a:cs typeface="Arial" charset="0"/>
                        </a:rPr>
                        <a:t>Basic</a:t>
                      </a:r>
                    </a:p>
                  </a:txBody>
                  <a:tcPr marL="45720" marR="45720" horzOverflow="overflow">
                    <a:lnL w="12700" cap="flat" cmpd="sng" algn="ctr">
                      <a:solidFill>
                        <a:srgbClr val="FFC000"/>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lnTlToBr>
                      <a:noFill/>
                    </a:lnTlToBr>
                    <a:lnBlToTr>
                      <a:noFill/>
                    </a:lnBlToTr>
                    <a:solidFill>
                      <a:srgbClr val="DBCDDB"/>
                    </a:solidFill>
                  </a:tcPr>
                </a:tc>
                <a:tc>
                  <a:txBody>
                    <a:bodyPr/>
                    <a:lstStyle/>
                    <a:p>
                      <a:pPr marL="0" marR="0" lvl="0" indent="0" algn="ctr" defTabSz="914400" rtl="0" eaLnBrk="1" fontAlgn="base" latinLnBrk="0" hangingPunct="1">
                        <a:lnSpc>
                          <a:spcPct val="100000"/>
                        </a:lnSpc>
                        <a:spcBef>
                          <a:spcPct val="25000"/>
                        </a:spcBef>
                        <a:spcAft>
                          <a:spcPct val="0"/>
                        </a:spcAft>
                        <a:buClr>
                          <a:srgbClr val="415299"/>
                        </a:buClr>
                        <a:buSzPct val="125000"/>
                        <a:buFontTx/>
                        <a:buNone/>
                        <a:tabLst/>
                      </a:pPr>
                      <a:r>
                        <a:rPr kumimoji="0" lang="en-GB" sz="1050" b="1" i="0" u="none" strike="noStrike" cap="none" normalizeH="0" baseline="0" noProof="0" dirty="0" smtClean="0">
                          <a:ln>
                            <a:noFill/>
                          </a:ln>
                          <a:solidFill>
                            <a:schemeClr val="tx1"/>
                          </a:solidFill>
                          <a:effectLst/>
                          <a:latin typeface="+mj-lt"/>
                          <a:cs typeface="Arial" charset="0"/>
                        </a:rPr>
                        <a:t>Progressed</a:t>
                      </a:r>
                    </a:p>
                  </a:txBody>
                  <a:tcPr marL="45720" marR="45720" horzOverflow="overflow">
                    <a:lnL w="12700" cap="flat" cmpd="sng" algn="ctr">
                      <a:solidFill>
                        <a:srgbClr val="FFC000"/>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lnTlToBr>
                      <a:noFill/>
                    </a:lnTlToBr>
                    <a:lnBlToTr>
                      <a:noFill/>
                    </a:lnBlToTr>
                    <a:solidFill>
                      <a:srgbClr val="DBCDDB"/>
                    </a:solidFill>
                  </a:tcPr>
                </a:tc>
                <a:tc>
                  <a:txBody>
                    <a:bodyPr/>
                    <a:lstStyle/>
                    <a:p>
                      <a:pPr marL="0" marR="0" lvl="0" indent="0" algn="ctr" defTabSz="914400" rtl="0" eaLnBrk="1" fontAlgn="base" latinLnBrk="0" hangingPunct="1">
                        <a:lnSpc>
                          <a:spcPct val="100000"/>
                        </a:lnSpc>
                        <a:spcBef>
                          <a:spcPct val="25000"/>
                        </a:spcBef>
                        <a:spcAft>
                          <a:spcPct val="0"/>
                        </a:spcAft>
                        <a:buClr>
                          <a:srgbClr val="415299"/>
                        </a:buClr>
                        <a:buSzPct val="125000"/>
                        <a:buFontTx/>
                        <a:buNone/>
                        <a:tabLst/>
                      </a:pPr>
                      <a:r>
                        <a:rPr kumimoji="0" lang="en-GB" sz="1050" b="1" i="0" u="none" strike="noStrike" cap="none" normalizeH="0" baseline="0" noProof="0" dirty="0" smtClean="0">
                          <a:ln>
                            <a:noFill/>
                          </a:ln>
                          <a:solidFill>
                            <a:schemeClr val="tx1"/>
                          </a:solidFill>
                          <a:effectLst/>
                          <a:latin typeface="+mj-lt"/>
                          <a:cs typeface="Arial" charset="0"/>
                        </a:rPr>
                        <a:t>Leading</a:t>
                      </a:r>
                    </a:p>
                  </a:txBody>
                  <a:tcPr marL="45720" marR="45720" horzOverflow="overflow">
                    <a:lnL w="12700" cap="flat" cmpd="sng" algn="ctr">
                      <a:solidFill>
                        <a:srgbClr val="FFC000"/>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lnTlToBr>
                      <a:noFill/>
                    </a:lnTlToBr>
                    <a:lnBlToTr>
                      <a:noFill/>
                    </a:lnBlToTr>
                    <a:solidFill>
                      <a:srgbClr val="DBCDDB"/>
                    </a:solidFill>
                  </a:tcPr>
                </a:tc>
                <a:tc>
                  <a:txBody>
                    <a:bodyPr/>
                    <a:lstStyle/>
                    <a:p>
                      <a:pPr marL="0" marR="0" lvl="0" indent="0" algn="ctr" defTabSz="914400" rtl="0" eaLnBrk="1" fontAlgn="base" latinLnBrk="0" hangingPunct="1">
                        <a:lnSpc>
                          <a:spcPct val="100000"/>
                        </a:lnSpc>
                        <a:spcBef>
                          <a:spcPct val="25000"/>
                        </a:spcBef>
                        <a:spcAft>
                          <a:spcPct val="0"/>
                        </a:spcAft>
                        <a:buClr>
                          <a:srgbClr val="415299"/>
                        </a:buClr>
                        <a:buSzPct val="125000"/>
                        <a:buFontTx/>
                        <a:buNone/>
                        <a:tabLst/>
                      </a:pPr>
                      <a:r>
                        <a:rPr kumimoji="0" lang="en-GB" sz="1050" b="1" i="0" u="none" strike="noStrike" cap="none" normalizeH="0" baseline="0" noProof="0" dirty="0" smtClean="0">
                          <a:ln>
                            <a:noFill/>
                          </a:ln>
                          <a:solidFill>
                            <a:schemeClr val="tx1"/>
                          </a:solidFill>
                          <a:effectLst/>
                          <a:latin typeface="+mj-lt"/>
                          <a:cs typeface="Arial" charset="0"/>
                        </a:rPr>
                        <a:t>Innovating</a:t>
                      </a:r>
                    </a:p>
                  </a:txBody>
                  <a:tcPr marL="45720" marR="45720" horzOverflow="overflow">
                    <a:lnL w="12700" cap="flat" cmpd="sng" algn="ctr">
                      <a:solidFill>
                        <a:srgbClr val="FFC000"/>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lnTlToBr>
                      <a:noFill/>
                    </a:lnTlToBr>
                    <a:lnBlToTr>
                      <a:noFill/>
                    </a:lnBlToTr>
                    <a:solidFill>
                      <a:srgbClr val="DBCDDB"/>
                    </a:solidFill>
                  </a:tcPr>
                </a:tc>
              </a:tr>
            </a:tbl>
          </a:graphicData>
        </a:graphic>
      </p:graphicFrame>
      <p:grpSp>
        <p:nvGrpSpPr>
          <p:cNvPr id="127" name="Group 126"/>
          <p:cNvGrpSpPr/>
          <p:nvPr/>
        </p:nvGrpSpPr>
        <p:grpSpPr>
          <a:xfrm>
            <a:off x="648245" y="3687233"/>
            <a:ext cx="2180286" cy="2058037"/>
            <a:chOff x="813550" y="3196648"/>
            <a:chExt cx="2180286" cy="2058037"/>
          </a:xfrm>
        </p:grpSpPr>
        <p:grpSp>
          <p:nvGrpSpPr>
            <p:cNvPr id="128" name="Group 127"/>
            <p:cNvGrpSpPr/>
            <p:nvPr/>
          </p:nvGrpSpPr>
          <p:grpSpPr>
            <a:xfrm>
              <a:off x="813550" y="3217982"/>
              <a:ext cx="320040" cy="320040"/>
              <a:chOff x="1515595" y="3981243"/>
              <a:chExt cx="514509" cy="514509"/>
            </a:xfrm>
          </p:grpSpPr>
          <p:sp>
            <p:nvSpPr>
              <p:cNvPr id="131" name="Chord 130"/>
              <p:cNvSpPr/>
              <p:nvPr/>
            </p:nvSpPr>
            <p:spPr>
              <a:xfrm>
                <a:off x="1515595" y="3981243"/>
                <a:ext cx="514509" cy="514509"/>
              </a:xfrm>
              <a:prstGeom prst="chord">
                <a:avLst>
                  <a:gd name="adj1" fmla="val 4800000"/>
                  <a:gd name="adj2" fmla="val 16800000"/>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32" name="Pie 131"/>
              <p:cNvSpPr/>
              <p:nvPr/>
            </p:nvSpPr>
            <p:spPr>
              <a:xfrm>
                <a:off x="1567046" y="4033581"/>
                <a:ext cx="411607" cy="411607"/>
              </a:xfrm>
              <a:prstGeom prst="pie">
                <a:avLst>
                  <a:gd name="adj1" fmla="val 14040000"/>
                  <a:gd name="adj2" fmla="val 16200000"/>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grpSp>
        <p:sp>
          <p:nvSpPr>
            <p:cNvPr id="129" name="Freeform 128"/>
            <p:cNvSpPr/>
            <p:nvPr/>
          </p:nvSpPr>
          <p:spPr>
            <a:xfrm>
              <a:off x="1056266" y="3196648"/>
              <a:ext cx="1937570" cy="2058037"/>
            </a:xfrm>
            <a:custGeom>
              <a:avLst/>
              <a:gdLst>
                <a:gd name="connsiteX0" fmla="*/ 0 w 1029018"/>
                <a:gd name="connsiteY0" fmla="*/ 0 h 2058037"/>
                <a:gd name="connsiteX1" fmla="*/ 1029018 w 1029018"/>
                <a:gd name="connsiteY1" fmla="*/ 0 h 2058037"/>
                <a:gd name="connsiteX2" fmla="*/ 1029018 w 1029018"/>
                <a:gd name="connsiteY2" fmla="*/ 2058037 h 2058037"/>
                <a:gd name="connsiteX3" fmla="*/ 0 w 1029018"/>
                <a:gd name="connsiteY3" fmla="*/ 2058037 h 2058037"/>
                <a:gd name="connsiteX4" fmla="*/ 0 w 1029018"/>
                <a:gd name="connsiteY4" fmla="*/ 0 h 20580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9018" h="2058037">
                  <a:moveTo>
                    <a:pt x="0" y="0"/>
                  </a:moveTo>
                  <a:lnTo>
                    <a:pt x="1029018" y="0"/>
                  </a:lnTo>
                  <a:lnTo>
                    <a:pt x="1029018" y="2058037"/>
                  </a:lnTo>
                  <a:lnTo>
                    <a:pt x="0" y="205803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114300" indent="-114300" defTabSz="311150">
                <a:lnSpc>
                  <a:spcPct val="90000"/>
                </a:lnSpc>
                <a:spcBef>
                  <a:spcPct val="0"/>
                </a:spcBef>
                <a:spcAft>
                  <a:spcPct val="35000"/>
                </a:spcAft>
                <a:buFont typeface="Arial" panose="020B0604020202020204" pitchFamily="34" charset="0"/>
                <a:buChar char="•"/>
              </a:pPr>
              <a:r>
                <a:rPr lang="en-US" sz="1200" dirty="0">
                  <a:solidFill>
                    <a:schemeClr val="bg1"/>
                  </a:solidFill>
                </a:rPr>
                <a:t>Little or no use of customer analytics with unconsolidated data across the </a:t>
              </a:r>
              <a:r>
                <a:rPr lang="en-US" sz="1200" dirty="0" smtClean="0">
                  <a:solidFill>
                    <a:schemeClr val="bg1"/>
                  </a:solidFill>
                </a:rPr>
                <a:t>organization.</a:t>
              </a:r>
              <a:endParaRPr lang="en-US" sz="1200" dirty="0">
                <a:solidFill>
                  <a:schemeClr val="bg1"/>
                </a:solidFill>
              </a:endParaRPr>
            </a:p>
            <a:p>
              <a:pPr marL="114300" indent="-114300" defTabSz="311150">
                <a:lnSpc>
                  <a:spcPct val="90000"/>
                </a:lnSpc>
                <a:spcBef>
                  <a:spcPct val="0"/>
                </a:spcBef>
                <a:spcAft>
                  <a:spcPct val="35000"/>
                </a:spcAft>
                <a:buFont typeface="Arial" panose="020B0604020202020204" pitchFamily="34" charset="0"/>
                <a:buChar char="•"/>
              </a:pPr>
              <a:r>
                <a:rPr lang="en-US" sz="1200" dirty="0">
                  <a:solidFill>
                    <a:schemeClr val="bg1"/>
                  </a:solidFill>
                </a:rPr>
                <a:t>No meaningful metric in place for measuring customer </a:t>
              </a:r>
              <a:r>
                <a:rPr lang="en-US" sz="1200" dirty="0" smtClean="0">
                  <a:solidFill>
                    <a:schemeClr val="bg1"/>
                  </a:solidFill>
                </a:rPr>
                <a:t>experience.</a:t>
              </a:r>
              <a:endParaRPr lang="en-US" sz="1200" dirty="0">
                <a:solidFill>
                  <a:schemeClr val="bg1"/>
                </a:solidFill>
              </a:endParaRPr>
            </a:p>
            <a:p>
              <a:pPr marL="114300" indent="-114300" defTabSz="311150">
                <a:lnSpc>
                  <a:spcPct val="90000"/>
                </a:lnSpc>
                <a:spcBef>
                  <a:spcPct val="0"/>
                </a:spcBef>
                <a:spcAft>
                  <a:spcPct val="35000"/>
                </a:spcAft>
                <a:buFont typeface="Arial" panose="020B0604020202020204" pitchFamily="34" charset="0"/>
                <a:buChar char="•"/>
              </a:pPr>
              <a:r>
                <a:rPr lang="en-US" sz="1200" dirty="0">
                  <a:solidFill>
                    <a:schemeClr val="bg1"/>
                  </a:solidFill>
                </a:rPr>
                <a:t>No defined strategy, team or process for digital </a:t>
              </a:r>
              <a:r>
                <a:rPr lang="en-US" sz="1200" dirty="0" smtClean="0">
                  <a:solidFill>
                    <a:schemeClr val="bg1"/>
                  </a:solidFill>
                </a:rPr>
                <a:t>marketing.</a:t>
              </a:r>
              <a:endParaRPr lang="en-US" sz="1200" dirty="0">
                <a:solidFill>
                  <a:schemeClr val="bg1"/>
                </a:solidFill>
              </a:endParaRPr>
            </a:p>
            <a:p>
              <a:pPr marL="114300" indent="-114300" defTabSz="311150">
                <a:lnSpc>
                  <a:spcPct val="90000"/>
                </a:lnSpc>
                <a:spcBef>
                  <a:spcPct val="0"/>
                </a:spcBef>
                <a:spcAft>
                  <a:spcPct val="35000"/>
                </a:spcAft>
                <a:buFont typeface="Arial" panose="020B0604020202020204" pitchFamily="34" charset="0"/>
                <a:buChar char="•"/>
              </a:pPr>
              <a:r>
                <a:rPr lang="en-US" sz="1200" dirty="0">
                  <a:solidFill>
                    <a:schemeClr val="bg1"/>
                  </a:solidFill>
                </a:rPr>
                <a:t>Little to no integration across </a:t>
              </a:r>
              <a:r>
                <a:rPr lang="en-US" sz="1200" dirty="0" smtClean="0">
                  <a:solidFill>
                    <a:schemeClr val="bg1"/>
                  </a:solidFill>
                </a:rPr>
                <a:t>channels.</a:t>
              </a:r>
              <a:endParaRPr lang="en-US" sz="1200" dirty="0">
                <a:solidFill>
                  <a:schemeClr val="bg1"/>
                </a:solidFill>
              </a:endParaRPr>
            </a:p>
            <a:p>
              <a:pPr marL="114300" indent="-114300" defTabSz="311150">
                <a:lnSpc>
                  <a:spcPct val="90000"/>
                </a:lnSpc>
                <a:spcBef>
                  <a:spcPct val="0"/>
                </a:spcBef>
                <a:spcAft>
                  <a:spcPct val="35000"/>
                </a:spcAft>
                <a:buFont typeface="Arial" panose="020B0604020202020204" pitchFamily="34" charset="0"/>
                <a:buChar char="•"/>
              </a:pPr>
              <a:endParaRPr lang="en-GB" sz="1200" dirty="0" smtClean="0">
                <a:solidFill>
                  <a:schemeClr val="bg1"/>
                </a:solidFill>
              </a:endParaRPr>
            </a:p>
            <a:p>
              <a:pPr defTabSz="311150">
                <a:lnSpc>
                  <a:spcPct val="90000"/>
                </a:lnSpc>
                <a:spcBef>
                  <a:spcPct val="0"/>
                </a:spcBef>
                <a:spcAft>
                  <a:spcPct val="35000"/>
                </a:spcAft>
              </a:pPr>
              <a:endParaRPr lang="en-GB" sz="1200" dirty="0" smtClean="0">
                <a:solidFill>
                  <a:schemeClr val="bg1"/>
                </a:solidFill>
              </a:endParaRPr>
            </a:p>
          </p:txBody>
        </p:sp>
        <p:sp>
          <p:nvSpPr>
            <p:cNvPr id="130" name="Freeform 129"/>
            <p:cNvSpPr/>
            <p:nvPr/>
          </p:nvSpPr>
          <p:spPr>
            <a:xfrm rot="16200000">
              <a:off x="221864" y="4233936"/>
              <a:ext cx="1492077" cy="308705"/>
            </a:xfrm>
            <a:custGeom>
              <a:avLst/>
              <a:gdLst>
                <a:gd name="connsiteX0" fmla="*/ 0 w 1492077"/>
                <a:gd name="connsiteY0" fmla="*/ 0 h 308705"/>
                <a:gd name="connsiteX1" fmla="*/ 1492077 w 1492077"/>
                <a:gd name="connsiteY1" fmla="*/ 0 h 308705"/>
                <a:gd name="connsiteX2" fmla="*/ 1492077 w 1492077"/>
                <a:gd name="connsiteY2" fmla="*/ 308705 h 308705"/>
                <a:gd name="connsiteX3" fmla="*/ 0 w 1492077"/>
                <a:gd name="connsiteY3" fmla="*/ 308705 h 308705"/>
                <a:gd name="connsiteX4" fmla="*/ 0 w 1492077"/>
                <a:gd name="connsiteY4" fmla="*/ 0 h 3087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2077" h="308705">
                  <a:moveTo>
                    <a:pt x="0" y="0"/>
                  </a:moveTo>
                  <a:lnTo>
                    <a:pt x="1492077" y="0"/>
                  </a:lnTo>
                  <a:lnTo>
                    <a:pt x="1492077" y="308705"/>
                  </a:lnTo>
                  <a:lnTo>
                    <a:pt x="0" y="30870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 tIns="0" rIns="1" bIns="-1" numCol="1" spcCol="1270" anchor="t" anchorCtr="0">
              <a:noAutofit/>
            </a:bodyPr>
            <a:lstStyle/>
            <a:p>
              <a:pPr lvl="0" algn="r" defTabSz="977900">
                <a:lnSpc>
                  <a:spcPct val="90000"/>
                </a:lnSpc>
                <a:spcBef>
                  <a:spcPct val="0"/>
                </a:spcBef>
                <a:spcAft>
                  <a:spcPct val="35000"/>
                </a:spcAft>
              </a:pPr>
              <a:r>
                <a:rPr lang="en-GB" kern="1200" dirty="0" smtClean="0">
                  <a:solidFill>
                    <a:schemeClr val="bg1"/>
                  </a:solidFill>
                </a:rPr>
                <a:t>Level 1</a:t>
              </a:r>
              <a:endParaRPr lang="en-US" kern="1200" dirty="0">
                <a:solidFill>
                  <a:schemeClr val="bg1"/>
                </a:solidFill>
              </a:endParaRPr>
            </a:p>
          </p:txBody>
        </p:sp>
      </p:grpSp>
      <p:grpSp>
        <p:nvGrpSpPr>
          <p:cNvPr id="133" name="Group 132"/>
          <p:cNvGrpSpPr/>
          <p:nvPr/>
        </p:nvGrpSpPr>
        <p:grpSpPr>
          <a:xfrm>
            <a:off x="2878634" y="3687233"/>
            <a:ext cx="2183259" cy="2058037"/>
            <a:chOff x="2533320" y="3239180"/>
            <a:chExt cx="2183259" cy="2058037"/>
          </a:xfrm>
        </p:grpSpPr>
        <p:grpSp>
          <p:nvGrpSpPr>
            <p:cNvPr id="134" name="Group 133"/>
            <p:cNvGrpSpPr/>
            <p:nvPr/>
          </p:nvGrpSpPr>
          <p:grpSpPr>
            <a:xfrm>
              <a:off x="2550513" y="3268745"/>
              <a:ext cx="320040" cy="320040"/>
              <a:chOff x="3199272" y="3982130"/>
              <a:chExt cx="514509" cy="514509"/>
            </a:xfrm>
          </p:grpSpPr>
          <p:sp>
            <p:nvSpPr>
              <p:cNvPr id="137" name="Chord 136"/>
              <p:cNvSpPr/>
              <p:nvPr/>
            </p:nvSpPr>
            <p:spPr>
              <a:xfrm>
                <a:off x="3199272" y="3982130"/>
                <a:ext cx="514509" cy="514509"/>
              </a:xfrm>
              <a:prstGeom prst="chord">
                <a:avLst>
                  <a:gd name="adj1" fmla="val 4800000"/>
                  <a:gd name="adj2" fmla="val 16800000"/>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38" name="Pie 137"/>
              <p:cNvSpPr/>
              <p:nvPr/>
            </p:nvSpPr>
            <p:spPr>
              <a:xfrm>
                <a:off x="3250723" y="4033581"/>
                <a:ext cx="411607" cy="411607"/>
              </a:xfrm>
              <a:prstGeom prst="pie">
                <a:avLst>
                  <a:gd name="adj1" fmla="val 11880000"/>
                  <a:gd name="adj2" fmla="val 16200000"/>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grpSp>
        <p:sp>
          <p:nvSpPr>
            <p:cNvPr id="135" name="Freeform 134"/>
            <p:cNvSpPr/>
            <p:nvPr/>
          </p:nvSpPr>
          <p:spPr>
            <a:xfrm>
              <a:off x="2804943" y="3239180"/>
              <a:ext cx="1911636" cy="2058037"/>
            </a:xfrm>
            <a:custGeom>
              <a:avLst/>
              <a:gdLst>
                <a:gd name="connsiteX0" fmla="*/ 0 w 1029018"/>
                <a:gd name="connsiteY0" fmla="*/ 0 h 2058037"/>
                <a:gd name="connsiteX1" fmla="*/ 1029018 w 1029018"/>
                <a:gd name="connsiteY1" fmla="*/ 0 h 2058037"/>
                <a:gd name="connsiteX2" fmla="*/ 1029018 w 1029018"/>
                <a:gd name="connsiteY2" fmla="*/ 2058037 h 2058037"/>
                <a:gd name="connsiteX3" fmla="*/ 0 w 1029018"/>
                <a:gd name="connsiteY3" fmla="*/ 2058037 h 2058037"/>
                <a:gd name="connsiteX4" fmla="*/ 0 w 1029018"/>
                <a:gd name="connsiteY4" fmla="*/ 0 h 20580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9018" h="2058037">
                  <a:moveTo>
                    <a:pt x="0" y="0"/>
                  </a:moveTo>
                  <a:lnTo>
                    <a:pt x="1029018" y="0"/>
                  </a:lnTo>
                  <a:lnTo>
                    <a:pt x="1029018" y="2058037"/>
                  </a:lnTo>
                  <a:lnTo>
                    <a:pt x="0" y="205803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114300" indent="-114300" defTabSz="311150">
                <a:lnSpc>
                  <a:spcPct val="90000"/>
                </a:lnSpc>
                <a:spcBef>
                  <a:spcPct val="0"/>
                </a:spcBef>
                <a:spcAft>
                  <a:spcPct val="35000"/>
                </a:spcAft>
                <a:buFont typeface="Arial" panose="020B0604020202020204" pitchFamily="34" charset="0"/>
                <a:buChar char="•"/>
              </a:pPr>
              <a:r>
                <a:rPr lang="en-US" sz="1200" dirty="0">
                  <a:solidFill>
                    <a:srgbClr val="FFFFFF"/>
                  </a:solidFill>
                </a:rPr>
                <a:t>Little focus on customer </a:t>
              </a:r>
              <a:r>
                <a:rPr lang="en-US" sz="1200" dirty="0" smtClean="0">
                  <a:solidFill>
                    <a:srgbClr val="FFFFFF"/>
                  </a:solidFill>
                </a:rPr>
                <a:t>analytics.</a:t>
              </a:r>
            </a:p>
            <a:p>
              <a:pPr marL="114300" indent="-114300" defTabSz="311150">
                <a:lnSpc>
                  <a:spcPct val="90000"/>
                </a:lnSpc>
                <a:spcBef>
                  <a:spcPct val="0"/>
                </a:spcBef>
                <a:spcAft>
                  <a:spcPct val="35000"/>
                </a:spcAft>
                <a:buFont typeface="Arial" panose="020B0604020202020204" pitchFamily="34" charset="0"/>
                <a:buChar char="•"/>
              </a:pPr>
              <a:r>
                <a:rPr lang="en-GB" sz="1200" dirty="0" smtClean="0">
                  <a:solidFill>
                    <a:srgbClr val="FFFFFF"/>
                  </a:solidFill>
                </a:rPr>
                <a:t>General </a:t>
              </a:r>
              <a:r>
                <a:rPr lang="en-GB" sz="1200" dirty="0">
                  <a:solidFill>
                    <a:srgbClr val="FFFFFF"/>
                  </a:solidFill>
                </a:rPr>
                <a:t>customer experience metrics with emphasis on reducing </a:t>
              </a:r>
              <a:r>
                <a:rPr lang="en-GB" sz="1200" dirty="0" smtClean="0">
                  <a:solidFill>
                    <a:srgbClr val="FFFFFF"/>
                  </a:solidFill>
                </a:rPr>
                <a:t>costs.</a:t>
              </a:r>
              <a:endParaRPr lang="en-GB" sz="1200" dirty="0">
                <a:solidFill>
                  <a:srgbClr val="FFFFFF"/>
                </a:solidFill>
              </a:endParaRPr>
            </a:p>
            <a:p>
              <a:pPr marL="114300" indent="-114300" defTabSz="311150">
                <a:lnSpc>
                  <a:spcPct val="90000"/>
                </a:lnSpc>
                <a:spcBef>
                  <a:spcPct val="0"/>
                </a:spcBef>
                <a:spcAft>
                  <a:spcPct val="35000"/>
                </a:spcAft>
                <a:buFont typeface="Arial" panose="020B0604020202020204" pitchFamily="34" charset="0"/>
                <a:buChar char="•"/>
              </a:pPr>
              <a:r>
                <a:rPr lang="en-US" sz="1200" dirty="0">
                  <a:solidFill>
                    <a:srgbClr val="FFFFFF"/>
                  </a:solidFill>
                </a:rPr>
                <a:t>Views digital as a new marketing channel and allocates budget and staff </a:t>
              </a:r>
              <a:r>
                <a:rPr lang="en-US" sz="1200" dirty="0" smtClean="0">
                  <a:solidFill>
                    <a:srgbClr val="FFFFFF"/>
                  </a:solidFill>
                </a:rPr>
                <a:t>accordingly.</a:t>
              </a:r>
              <a:endParaRPr lang="en-US" sz="1200" dirty="0">
                <a:solidFill>
                  <a:srgbClr val="FFFFFF"/>
                </a:solidFill>
              </a:endParaRPr>
            </a:p>
            <a:p>
              <a:pPr marL="114300" indent="-114300" defTabSz="311150">
                <a:lnSpc>
                  <a:spcPct val="90000"/>
                </a:lnSpc>
                <a:spcBef>
                  <a:spcPct val="0"/>
                </a:spcBef>
                <a:spcAft>
                  <a:spcPct val="35000"/>
                </a:spcAft>
                <a:buFont typeface="Arial" panose="020B0604020202020204" pitchFamily="34" charset="0"/>
                <a:buChar char="•"/>
              </a:pPr>
              <a:r>
                <a:rPr lang="en-US" sz="1200" dirty="0">
                  <a:solidFill>
                    <a:srgbClr val="FFFFFF"/>
                  </a:solidFill>
                </a:rPr>
                <a:t>Integration across channels exists but is not consistently </a:t>
              </a:r>
              <a:r>
                <a:rPr lang="en-US" sz="1200" dirty="0" smtClean="0">
                  <a:solidFill>
                    <a:srgbClr val="FFFFFF"/>
                  </a:solidFill>
                </a:rPr>
                <a:t>useful.</a:t>
              </a:r>
              <a:endParaRPr lang="en-US" sz="1200" dirty="0">
                <a:solidFill>
                  <a:srgbClr val="FFFFFF"/>
                </a:solidFill>
              </a:endParaRPr>
            </a:p>
          </p:txBody>
        </p:sp>
        <p:sp>
          <p:nvSpPr>
            <p:cNvPr id="136" name="Freeform 135"/>
            <p:cNvSpPr/>
            <p:nvPr/>
          </p:nvSpPr>
          <p:spPr>
            <a:xfrm rot="16200000">
              <a:off x="1941634" y="4295720"/>
              <a:ext cx="1492077" cy="308705"/>
            </a:xfrm>
            <a:custGeom>
              <a:avLst/>
              <a:gdLst>
                <a:gd name="connsiteX0" fmla="*/ 0 w 1492077"/>
                <a:gd name="connsiteY0" fmla="*/ 0 h 308705"/>
                <a:gd name="connsiteX1" fmla="*/ 1492077 w 1492077"/>
                <a:gd name="connsiteY1" fmla="*/ 0 h 308705"/>
                <a:gd name="connsiteX2" fmla="*/ 1492077 w 1492077"/>
                <a:gd name="connsiteY2" fmla="*/ 308705 h 308705"/>
                <a:gd name="connsiteX3" fmla="*/ 0 w 1492077"/>
                <a:gd name="connsiteY3" fmla="*/ 308705 h 308705"/>
                <a:gd name="connsiteX4" fmla="*/ 0 w 1492077"/>
                <a:gd name="connsiteY4" fmla="*/ 0 h 3087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2077" h="308705">
                  <a:moveTo>
                    <a:pt x="0" y="0"/>
                  </a:moveTo>
                  <a:lnTo>
                    <a:pt x="1492077" y="0"/>
                  </a:lnTo>
                  <a:lnTo>
                    <a:pt x="1492077" y="308705"/>
                  </a:lnTo>
                  <a:lnTo>
                    <a:pt x="0" y="30870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 tIns="0" rIns="1" bIns="-1" numCol="1" spcCol="1270" anchor="t" anchorCtr="0">
              <a:noAutofit/>
            </a:bodyPr>
            <a:lstStyle/>
            <a:p>
              <a:pPr lvl="0" algn="r" defTabSz="977900">
                <a:lnSpc>
                  <a:spcPct val="90000"/>
                </a:lnSpc>
                <a:spcBef>
                  <a:spcPct val="0"/>
                </a:spcBef>
                <a:spcAft>
                  <a:spcPct val="35000"/>
                </a:spcAft>
              </a:pPr>
              <a:r>
                <a:rPr lang="en-GB" kern="1200" dirty="0" smtClean="0">
                  <a:solidFill>
                    <a:schemeClr val="bg1"/>
                  </a:solidFill>
                </a:rPr>
                <a:t>Level 2</a:t>
              </a:r>
              <a:endParaRPr lang="en-US" kern="1200" dirty="0">
                <a:solidFill>
                  <a:schemeClr val="bg1"/>
                </a:solidFill>
              </a:endParaRPr>
            </a:p>
          </p:txBody>
        </p:sp>
      </p:grpSp>
      <p:sp>
        <p:nvSpPr>
          <p:cNvPr id="117" name="Title 2"/>
          <p:cNvSpPr txBox="1">
            <a:spLocks/>
          </p:cNvSpPr>
          <p:nvPr/>
        </p:nvSpPr>
        <p:spPr>
          <a:xfrm>
            <a:off x="8838243" y="883922"/>
            <a:ext cx="2282304" cy="672260"/>
          </a:xfrm>
          <a:prstGeom prst="rect">
            <a:avLst/>
          </a:prstGeom>
        </p:spPr>
        <p:txBody>
          <a:bodyPr anchor="t" anchorCtr="0"/>
          <a:lstStyle>
            <a:lvl1pPr algn="l" defTabSz="890789" rtl="0" eaLnBrk="1" latinLnBrk="0" hangingPunct="1">
              <a:lnSpc>
                <a:spcPct val="70000"/>
              </a:lnSpc>
              <a:spcBef>
                <a:spcPct val="0"/>
              </a:spcBef>
              <a:buNone/>
              <a:defRPr kumimoji="0" lang="en-GB" sz="8800" b="0" i="0" u="none" strike="noStrike" kern="1200" cap="none" spc="0" normalizeH="0" baseline="0" noProof="0">
                <a:ln>
                  <a:noFill/>
                </a:ln>
                <a:solidFill>
                  <a:srgbClr val="FFFFFF"/>
                </a:solidFill>
                <a:effectLst/>
                <a:uLnTx/>
                <a:uFillTx/>
                <a:latin typeface="KPMG Extralight"/>
                <a:ea typeface="+mj-ea"/>
                <a:cs typeface="KPMG Extralight"/>
              </a:defRPr>
            </a:lvl1pPr>
            <a:lvl2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2pPr>
            <a:lvl3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3pPr>
            <a:lvl4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4pPr>
            <a:lvl5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5pPr>
            <a:lvl6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6pPr>
            <a:lvl7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7pPr>
            <a:lvl8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8pPr>
            <a:lvl9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9pPr>
          </a:lstStyle>
          <a:p>
            <a:pPr>
              <a:lnSpc>
                <a:spcPct val="100000"/>
              </a:lnSpc>
            </a:pPr>
            <a:r>
              <a:rPr lang="en-US" sz="3600" b="1" dirty="0" smtClean="0"/>
              <a:t>Maturity Indicators</a:t>
            </a:r>
            <a:endParaRPr lang="en-US" sz="1600" dirty="0">
              <a:solidFill>
                <a:schemeClr val="bg1"/>
              </a:solidFill>
              <a:latin typeface="+mj-lt"/>
            </a:endParaRPr>
          </a:p>
        </p:txBody>
      </p:sp>
      <p:sp>
        <p:nvSpPr>
          <p:cNvPr id="120" name="Rectangle 24"/>
          <p:cNvSpPr>
            <a:spLocks noChangeArrowheads="1"/>
          </p:cNvSpPr>
          <p:nvPr/>
        </p:nvSpPr>
        <p:spPr bwMode="auto">
          <a:xfrm>
            <a:off x="8937604" y="1808101"/>
            <a:ext cx="2744677" cy="320040"/>
          </a:xfrm>
          <a:prstGeom prst="rect">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nchor="ctr"/>
          <a:lstStyle/>
          <a:p>
            <a:pPr algn="ctr"/>
            <a:r>
              <a:rPr lang="en-US" sz="1200" b="1" dirty="0" smtClean="0">
                <a:solidFill>
                  <a:schemeClr val="tx1"/>
                </a:solidFill>
              </a:rPr>
              <a:t>Customer </a:t>
            </a:r>
            <a:r>
              <a:rPr lang="en-US" sz="1200" b="1" dirty="0">
                <a:solidFill>
                  <a:schemeClr val="tx1"/>
                </a:solidFill>
              </a:rPr>
              <a:t>experience feedback and </a:t>
            </a:r>
            <a:r>
              <a:rPr lang="en-US" sz="1200" b="1" dirty="0" smtClean="0">
                <a:solidFill>
                  <a:schemeClr val="tx1"/>
                </a:solidFill>
              </a:rPr>
              <a:t>measurement</a:t>
            </a:r>
            <a:endParaRPr lang="en-US" sz="1200" b="1" dirty="0">
              <a:solidFill>
                <a:schemeClr val="tx1"/>
              </a:solidFill>
            </a:endParaRPr>
          </a:p>
        </p:txBody>
      </p:sp>
      <p:sp>
        <p:nvSpPr>
          <p:cNvPr id="121" name="Rectangle 25"/>
          <p:cNvSpPr>
            <a:spLocks noChangeArrowheads="1"/>
          </p:cNvSpPr>
          <p:nvPr/>
        </p:nvSpPr>
        <p:spPr bwMode="auto">
          <a:xfrm>
            <a:off x="8937604" y="1462726"/>
            <a:ext cx="2744677" cy="320040"/>
          </a:xfrm>
          <a:prstGeom prst="rect">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nchor="ctr"/>
          <a:lstStyle/>
          <a:p>
            <a:pPr algn="ctr"/>
            <a:r>
              <a:rPr lang="en-US" sz="1200" b="1" dirty="0" err="1" smtClean="0">
                <a:solidFill>
                  <a:schemeClr val="bg1"/>
                </a:solidFill>
              </a:rPr>
              <a:t>Utilisation</a:t>
            </a:r>
            <a:r>
              <a:rPr lang="en-US" sz="1200" b="1" dirty="0" smtClean="0">
                <a:solidFill>
                  <a:schemeClr val="bg1"/>
                </a:solidFill>
              </a:rPr>
              <a:t> </a:t>
            </a:r>
            <a:r>
              <a:rPr lang="en-US" sz="1200" b="1" dirty="0">
                <a:solidFill>
                  <a:schemeClr val="bg1"/>
                </a:solidFill>
              </a:rPr>
              <a:t>of </a:t>
            </a:r>
            <a:r>
              <a:rPr lang="en-US" sz="1200" b="1" dirty="0" smtClean="0">
                <a:solidFill>
                  <a:schemeClr val="bg1"/>
                </a:solidFill>
              </a:rPr>
              <a:t>customer insight </a:t>
            </a:r>
            <a:r>
              <a:rPr lang="en-US" sz="1200" b="1" dirty="0">
                <a:solidFill>
                  <a:schemeClr val="bg1"/>
                </a:solidFill>
              </a:rPr>
              <a:t>to drive customer </a:t>
            </a:r>
            <a:r>
              <a:rPr lang="en-US" sz="1200" b="1" dirty="0" smtClean="0">
                <a:solidFill>
                  <a:schemeClr val="bg1"/>
                </a:solidFill>
              </a:rPr>
              <a:t>satisfaction</a:t>
            </a:r>
            <a:endParaRPr lang="en-US" sz="1200" b="1" dirty="0">
              <a:solidFill>
                <a:schemeClr val="bg1"/>
              </a:solidFill>
            </a:endParaRPr>
          </a:p>
        </p:txBody>
      </p:sp>
      <p:sp>
        <p:nvSpPr>
          <p:cNvPr id="139" name="Title 2"/>
          <p:cNvSpPr txBox="1">
            <a:spLocks/>
          </p:cNvSpPr>
          <p:nvPr/>
        </p:nvSpPr>
        <p:spPr>
          <a:xfrm>
            <a:off x="11661585" y="1390067"/>
            <a:ext cx="520748" cy="424774"/>
          </a:xfrm>
          <a:prstGeom prst="rect">
            <a:avLst/>
          </a:prstGeom>
        </p:spPr>
        <p:txBody>
          <a:bodyPr anchor="t" anchorCtr="0"/>
          <a:lstStyle>
            <a:lvl1pPr algn="l" defTabSz="890789" rtl="0" eaLnBrk="1" latinLnBrk="0" hangingPunct="1">
              <a:lnSpc>
                <a:spcPct val="70000"/>
              </a:lnSpc>
              <a:spcBef>
                <a:spcPct val="0"/>
              </a:spcBef>
              <a:buNone/>
              <a:defRPr kumimoji="0" lang="en-GB" sz="8800" b="0" i="0" u="none" strike="noStrike" kern="1200" cap="none" spc="0" normalizeH="0" baseline="0" noProof="0">
                <a:ln>
                  <a:noFill/>
                </a:ln>
                <a:solidFill>
                  <a:srgbClr val="FFFFFF"/>
                </a:solidFill>
                <a:effectLst/>
                <a:uLnTx/>
                <a:uFillTx/>
                <a:latin typeface="KPMG Extralight"/>
                <a:ea typeface="+mj-ea"/>
                <a:cs typeface="KPMG Extralight"/>
              </a:defRPr>
            </a:lvl1pPr>
            <a:lvl2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2pPr>
            <a:lvl3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3pPr>
            <a:lvl4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4pPr>
            <a:lvl5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5pPr>
            <a:lvl6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6pPr>
            <a:lvl7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7pPr>
            <a:lvl8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8pPr>
            <a:lvl9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9pPr>
          </a:lstStyle>
          <a:p>
            <a:pPr>
              <a:lnSpc>
                <a:spcPct val="100000"/>
              </a:lnSpc>
            </a:pPr>
            <a:r>
              <a:rPr lang="en-US" sz="2400" b="1" dirty="0" smtClean="0">
                <a:solidFill>
                  <a:srgbClr val="FFFF00"/>
                </a:solidFill>
              </a:rPr>
              <a:t>28%</a:t>
            </a:r>
            <a:endParaRPr lang="en-US" sz="2400" b="1" dirty="0">
              <a:solidFill>
                <a:srgbClr val="FFFF00"/>
              </a:solidFill>
              <a:latin typeface="+mj-lt"/>
            </a:endParaRPr>
          </a:p>
        </p:txBody>
      </p:sp>
      <p:sp>
        <p:nvSpPr>
          <p:cNvPr id="140" name="Title 2"/>
          <p:cNvSpPr txBox="1">
            <a:spLocks/>
          </p:cNvSpPr>
          <p:nvPr/>
        </p:nvSpPr>
        <p:spPr>
          <a:xfrm>
            <a:off x="11661585" y="1683235"/>
            <a:ext cx="520748" cy="424774"/>
          </a:xfrm>
          <a:prstGeom prst="rect">
            <a:avLst/>
          </a:prstGeom>
        </p:spPr>
        <p:txBody>
          <a:bodyPr anchor="t" anchorCtr="0"/>
          <a:lstStyle>
            <a:defPPr>
              <a:defRPr lang="en-US"/>
            </a:defPPr>
            <a:lvl1pPr defTabSz="890789">
              <a:lnSpc>
                <a:spcPct val="100000"/>
              </a:lnSpc>
              <a:spcBef>
                <a:spcPct val="0"/>
              </a:spcBef>
              <a:buNone/>
              <a:defRPr kumimoji="0" b="1" i="0" u="none" strike="noStrike" cap="none" spc="0" normalizeH="0" baseline="0">
                <a:ln>
                  <a:noFill/>
                </a:ln>
                <a:solidFill>
                  <a:srgbClr val="FFFF00"/>
                </a:solidFill>
                <a:effectLst/>
                <a:uLnTx/>
                <a:uFillTx/>
                <a:latin typeface="KPMG Extralight"/>
                <a:ea typeface="+mj-ea"/>
                <a:cs typeface="KPMG Extralight"/>
              </a:defRPr>
            </a:lvl1pPr>
            <a:lvl2pPr>
              <a:defRPr kumimoji="0" sz="1754" b="1" i="0" u="none" strike="noStrike" cap="none" spc="0" normalizeH="0" baseline="0">
                <a:ln>
                  <a:noFill/>
                </a:ln>
                <a:solidFill>
                  <a:schemeClr val="bg1"/>
                </a:solidFill>
                <a:effectLst/>
                <a:uLnTx/>
                <a:uFillTx/>
                <a:latin typeface="Arial"/>
                <a:ea typeface="+mj-ea"/>
                <a:cs typeface="+mj-cs"/>
              </a:defRPr>
            </a:lvl2pPr>
            <a:lvl3pPr>
              <a:defRPr kumimoji="0" sz="1754" b="1" i="0" u="none" strike="noStrike" cap="none" spc="0" normalizeH="0" baseline="0">
                <a:ln>
                  <a:noFill/>
                </a:ln>
                <a:solidFill>
                  <a:schemeClr val="bg1"/>
                </a:solidFill>
                <a:effectLst/>
                <a:uLnTx/>
                <a:uFillTx/>
                <a:latin typeface="Arial"/>
                <a:ea typeface="+mj-ea"/>
                <a:cs typeface="+mj-cs"/>
              </a:defRPr>
            </a:lvl3pPr>
            <a:lvl4pPr>
              <a:defRPr kumimoji="0" sz="1754" b="1" i="0" u="none" strike="noStrike" cap="none" spc="0" normalizeH="0" baseline="0">
                <a:ln>
                  <a:noFill/>
                </a:ln>
                <a:solidFill>
                  <a:schemeClr val="bg1"/>
                </a:solidFill>
                <a:effectLst/>
                <a:uLnTx/>
                <a:uFillTx/>
                <a:latin typeface="Arial"/>
                <a:ea typeface="+mj-ea"/>
                <a:cs typeface="+mj-cs"/>
              </a:defRPr>
            </a:lvl4pPr>
            <a:lvl5pPr>
              <a:defRPr kumimoji="0" sz="1754" b="1" i="0" u="none" strike="noStrike" cap="none" spc="0" normalizeH="0" baseline="0">
                <a:ln>
                  <a:noFill/>
                </a:ln>
                <a:solidFill>
                  <a:schemeClr val="bg1"/>
                </a:solidFill>
                <a:effectLst/>
                <a:uLnTx/>
                <a:uFillTx/>
                <a:latin typeface="Arial"/>
                <a:ea typeface="+mj-ea"/>
                <a:cs typeface="+mj-cs"/>
              </a:defRPr>
            </a:lvl5pPr>
            <a:lvl6pPr>
              <a:defRPr kumimoji="0" sz="1754" b="1" i="0" u="none" strike="noStrike" cap="none" spc="0" normalizeH="0" baseline="0">
                <a:ln>
                  <a:noFill/>
                </a:ln>
                <a:solidFill>
                  <a:schemeClr val="bg1"/>
                </a:solidFill>
                <a:effectLst/>
                <a:uLnTx/>
                <a:uFillTx/>
                <a:latin typeface="Arial"/>
                <a:ea typeface="+mj-ea"/>
                <a:cs typeface="+mj-cs"/>
              </a:defRPr>
            </a:lvl6pPr>
            <a:lvl7pPr>
              <a:defRPr kumimoji="0" sz="1754" b="1" i="0" u="none" strike="noStrike" cap="none" spc="0" normalizeH="0" baseline="0">
                <a:ln>
                  <a:noFill/>
                </a:ln>
                <a:solidFill>
                  <a:schemeClr val="bg1"/>
                </a:solidFill>
                <a:effectLst/>
                <a:uLnTx/>
                <a:uFillTx/>
                <a:latin typeface="Arial"/>
                <a:ea typeface="+mj-ea"/>
                <a:cs typeface="+mj-cs"/>
              </a:defRPr>
            </a:lvl7pPr>
            <a:lvl8pPr>
              <a:defRPr kumimoji="0" sz="1754" b="1" i="0" u="none" strike="noStrike" cap="none" spc="0" normalizeH="0" baseline="0">
                <a:ln>
                  <a:noFill/>
                </a:ln>
                <a:solidFill>
                  <a:schemeClr val="bg1"/>
                </a:solidFill>
                <a:effectLst/>
                <a:uLnTx/>
                <a:uFillTx/>
                <a:latin typeface="Arial"/>
                <a:ea typeface="+mj-ea"/>
                <a:cs typeface="+mj-cs"/>
              </a:defRPr>
            </a:lvl8pPr>
            <a:lvl9pPr>
              <a:defRPr kumimoji="0" sz="1754" b="1" i="0" u="none" strike="noStrike" cap="none" spc="0" normalizeH="0" baseline="0">
                <a:ln>
                  <a:noFill/>
                </a:ln>
                <a:solidFill>
                  <a:schemeClr val="bg1"/>
                </a:solidFill>
                <a:effectLst/>
                <a:uLnTx/>
                <a:uFillTx/>
                <a:latin typeface="Arial"/>
                <a:ea typeface="+mj-ea"/>
                <a:cs typeface="+mj-cs"/>
              </a:defRPr>
            </a:lvl9pPr>
          </a:lstStyle>
          <a:p>
            <a:r>
              <a:rPr lang="en-US" sz="2400" dirty="0" smtClean="0"/>
              <a:t>24%</a:t>
            </a:r>
            <a:endParaRPr lang="en-US" sz="2400" dirty="0"/>
          </a:p>
        </p:txBody>
      </p:sp>
      <p:sp>
        <p:nvSpPr>
          <p:cNvPr id="141" name="Rectangle 140"/>
          <p:cNvSpPr/>
          <p:nvPr/>
        </p:nvSpPr>
        <p:spPr>
          <a:xfrm>
            <a:off x="649312" y="3155461"/>
            <a:ext cx="11210544" cy="54864"/>
          </a:xfrm>
          <a:prstGeom prst="rect">
            <a:avLst/>
          </a:prstGeom>
          <a:solidFill>
            <a:schemeClr val="bg1">
              <a:lumMod val="75000"/>
            </a:schemeClr>
          </a:solidFill>
          <a:ln w="25400" cap="flat" cmpd="sng" algn="ctr">
            <a:noFill/>
            <a:prstDash val="solid"/>
          </a:ln>
          <a:effectLst/>
        </p:spPr>
        <p:txBody>
          <a:bodyPr lIns="21772" tIns="21772" rIns="21772" bIns="21772" rtlCol="0" anchor="ctr" anchorCtr="0"/>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800" b="0" i="0" u="none" strike="noStrike" kern="0" cap="none" spc="0" normalizeH="0" baseline="0" noProof="0" dirty="0" err="1" smtClean="0">
              <a:ln>
                <a:noFill/>
              </a:ln>
              <a:solidFill>
                <a:srgbClr val="FFFFFF"/>
              </a:solidFill>
              <a:effectLst/>
              <a:uLnTx/>
              <a:uFillTx/>
              <a:latin typeface="Calibri" panose="020F0502020204030204" pitchFamily="34" charset="0"/>
              <a:ea typeface="+mn-ea"/>
              <a:cs typeface="Arial" panose="020B0604020202020204" pitchFamily="34" charset="0"/>
            </a:endParaRPr>
          </a:p>
        </p:txBody>
      </p:sp>
      <p:sp>
        <p:nvSpPr>
          <p:cNvPr id="142" name="Oval 141"/>
          <p:cNvSpPr/>
          <p:nvPr/>
        </p:nvSpPr>
        <p:spPr>
          <a:xfrm>
            <a:off x="1657331" y="3069074"/>
            <a:ext cx="224857" cy="24765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GB"/>
          </a:p>
        </p:txBody>
      </p:sp>
      <p:sp>
        <p:nvSpPr>
          <p:cNvPr id="143" name="Oval 142"/>
          <p:cNvSpPr/>
          <p:nvPr/>
        </p:nvSpPr>
        <p:spPr>
          <a:xfrm>
            <a:off x="3902561" y="3069074"/>
            <a:ext cx="224857" cy="24765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GB"/>
          </a:p>
        </p:txBody>
      </p:sp>
      <p:sp>
        <p:nvSpPr>
          <p:cNvPr id="144" name="Oval 143"/>
          <p:cNvSpPr/>
          <p:nvPr/>
        </p:nvSpPr>
        <p:spPr>
          <a:xfrm>
            <a:off x="6121720" y="3069074"/>
            <a:ext cx="224857" cy="24765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GB"/>
          </a:p>
        </p:txBody>
      </p:sp>
      <p:sp>
        <p:nvSpPr>
          <p:cNvPr id="145" name="Oval 144"/>
          <p:cNvSpPr/>
          <p:nvPr/>
        </p:nvSpPr>
        <p:spPr>
          <a:xfrm>
            <a:off x="8372850" y="3069074"/>
            <a:ext cx="224857" cy="24765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GB"/>
          </a:p>
        </p:txBody>
      </p:sp>
      <p:sp>
        <p:nvSpPr>
          <p:cNvPr id="146" name="Oval 145"/>
          <p:cNvSpPr/>
          <p:nvPr/>
        </p:nvSpPr>
        <p:spPr>
          <a:xfrm>
            <a:off x="10638546" y="3069074"/>
            <a:ext cx="224857" cy="24765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GB"/>
          </a:p>
        </p:txBody>
      </p:sp>
      <p:sp>
        <p:nvSpPr>
          <p:cNvPr id="123" name="Isosceles Triangle 122"/>
          <p:cNvSpPr/>
          <p:nvPr/>
        </p:nvSpPr>
        <p:spPr>
          <a:xfrm rot="10800000">
            <a:off x="11292333" y="2867067"/>
            <a:ext cx="399101" cy="335261"/>
          </a:xfrm>
          <a:prstGeom prst="triangle">
            <a:avLst/>
          </a:prstGeom>
          <a:solidFill>
            <a:srgbClr val="00B060"/>
          </a:solidFill>
          <a:ln>
            <a:noFill/>
          </a:ln>
        </p:spPr>
        <p:style>
          <a:lnRef idx="2">
            <a:schemeClr val="accent1">
              <a:shade val="50000"/>
            </a:schemeClr>
          </a:lnRef>
          <a:fillRef idx="1">
            <a:schemeClr val="accent1"/>
          </a:fillRef>
          <a:effectRef idx="0">
            <a:schemeClr val="accent1"/>
          </a:effectRef>
          <a:fontRef idx="minor">
            <a:schemeClr val="lt1"/>
          </a:fontRef>
        </p:style>
        <p:txBody>
          <a:bodyPr lIns="21772" tIns="21772" rIns="21772" bIns="21772" rtlCol="0" anchor="ctr" anchorCtr="0"/>
          <a:lstStyle/>
          <a:p>
            <a:pPr algn="ctr"/>
            <a:endParaRPr lang="en-AU" sz="800" dirty="0" err="1">
              <a:solidFill>
                <a:schemeClr val="tx1"/>
              </a:solidFill>
              <a:latin typeface="Calibri" panose="020F0502020204030204" pitchFamily="34" charset="0"/>
            </a:endParaRPr>
          </a:p>
        </p:txBody>
      </p:sp>
      <p:sp>
        <p:nvSpPr>
          <p:cNvPr id="124" name="Isosceles Triangle 123"/>
          <p:cNvSpPr/>
          <p:nvPr/>
        </p:nvSpPr>
        <p:spPr>
          <a:xfrm rot="10800000">
            <a:off x="2519632" y="2867066"/>
            <a:ext cx="399101" cy="335261"/>
          </a:xfrm>
          <a:prstGeom prst="triangle">
            <a:avLst/>
          </a:prstGeom>
          <a:solidFill>
            <a:srgbClr val="00338D"/>
          </a:solid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21772" tIns="21772" rIns="21772" bIns="21772" rtlCol="0" anchor="ctr" anchorCtr="0"/>
          <a:lstStyle/>
          <a:p>
            <a:pPr algn="ctr"/>
            <a:endParaRPr lang="en-AU" sz="800" dirty="0" err="1">
              <a:solidFill>
                <a:schemeClr val="tx1"/>
              </a:solidFill>
              <a:latin typeface="Calibri" panose="020F0502020204030204" pitchFamily="34" charset="0"/>
            </a:endParaRPr>
          </a:p>
        </p:txBody>
      </p:sp>
      <p:sp>
        <p:nvSpPr>
          <p:cNvPr id="125" name="Isosceles Triangle 124"/>
          <p:cNvSpPr/>
          <p:nvPr/>
        </p:nvSpPr>
        <p:spPr>
          <a:xfrm rot="10800000">
            <a:off x="3188103" y="2867066"/>
            <a:ext cx="399101" cy="335261"/>
          </a:xfrm>
          <a:prstGeom prs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21772" tIns="21772" rIns="21772" bIns="21772" rtlCol="0" anchor="ctr" anchorCtr="0"/>
          <a:lstStyle/>
          <a:p>
            <a:pPr algn="ctr"/>
            <a:endParaRPr lang="en-AU" sz="800" dirty="0" err="1">
              <a:solidFill>
                <a:srgbClr val="DAECEF"/>
              </a:solidFill>
              <a:latin typeface="Calibri" panose="020F0502020204030204" pitchFamily="34" charset="0"/>
            </a:endParaRPr>
          </a:p>
        </p:txBody>
      </p:sp>
      <p:sp>
        <p:nvSpPr>
          <p:cNvPr id="126" name="Isosceles Triangle 125"/>
          <p:cNvSpPr/>
          <p:nvPr/>
        </p:nvSpPr>
        <p:spPr>
          <a:xfrm rot="10800000">
            <a:off x="10557804" y="2867067"/>
            <a:ext cx="399101" cy="335261"/>
          </a:xfrm>
          <a:prstGeom prst="triangle">
            <a:avLst/>
          </a:prstGeom>
          <a:solidFill>
            <a:srgbClr val="8E258D"/>
          </a:solidFill>
          <a:ln>
            <a:noFill/>
          </a:ln>
        </p:spPr>
        <p:style>
          <a:lnRef idx="2">
            <a:schemeClr val="accent1">
              <a:shade val="50000"/>
            </a:schemeClr>
          </a:lnRef>
          <a:fillRef idx="1">
            <a:schemeClr val="accent1"/>
          </a:fillRef>
          <a:effectRef idx="0">
            <a:schemeClr val="accent1"/>
          </a:effectRef>
          <a:fontRef idx="minor">
            <a:schemeClr val="lt1"/>
          </a:fontRef>
        </p:style>
        <p:txBody>
          <a:bodyPr lIns="21772" tIns="21772" rIns="21772" bIns="21772" rtlCol="0" anchor="ctr" anchorCtr="0"/>
          <a:lstStyle/>
          <a:p>
            <a:pPr algn="ctr"/>
            <a:endParaRPr lang="en-AU" sz="800" dirty="0" err="1">
              <a:solidFill>
                <a:schemeClr val="tx1"/>
              </a:solidFill>
              <a:latin typeface="Calibri" panose="020F0502020204030204" pitchFamily="34" charset="0"/>
            </a:endParaRPr>
          </a:p>
        </p:txBody>
      </p:sp>
      <p:grpSp>
        <p:nvGrpSpPr>
          <p:cNvPr id="148" name="Group 147"/>
          <p:cNvGrpSpPr/>
          <p:nvPr/>
        </p:nvGrpSpPr>
        <p:grpSpPr>
          <a:xfrm>
            <a:off x="6479720" y="44696"/>
            <a:ext cx="4568864" cy="274320"/>
            <a:chOff x="7916790" y="356874"/>
            <a:chExt cx="4568864" cy="274320"/>
          </a:xfrm>
        </p:grpSpPr>
        <p:grpSp>
          <p:nvGrpSpPr>
            <p:cNvPr id="149" name="Group 148"/>
            <p:cNvGrpSpPr/>
            <p:nvPr/>
          </p:nvGrpSpPr>
          <p:grpSpPr>
            <a:xfrm>
              <a:off x="7916790" y="356874"/>
              <a:ext cx="2337497" cy="274320"/>
              <a:chOff x="3793151" y="6476333"/>
              <a:chExt cx="2337497" cy="274320"/>
            </a:xfrm>
          </p:grpSpPr>
          <p:sp>
            <p:nvSpPr>
              <p:cNvPr id="154" name="Isosceles Triangle 153"/>
              <p:cNvSpPr/>
              <p:nvPr/>
            </p:nvSpPr>
            <p:spPr>
              <a:xfrm rot="10800000">
                <a:off x="4273393" y="6554522"/>
                <a:ext cx="140400" cy="117943"/>
              </a:xfrm>
              <a:prstGeom prst="triangle">
                <a:avLst/>
              </a:prstGeom>
              <a:solidFill>
                <a:srgbClr val="00338D"/>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21772" tIns="21772" rIns="21772" bIns="21772" rtlCol="0" anchor="ctr" anchorCtr="0"/>
              <a:lstStyle/>
              <a:p>
                <a:pPr algn="ctr"/>
                <a:endParaRPr lang="en-AU" sz="800" dirty="0" err="1">
                  <a:solidFill>
                    <a:srgbClr val="DAECEF"/>
                  </a:solidFill>
                  <a:latin typeface="Calibri" panose="020F0502020204030204" pitchFamily="34" charset="0"/>
                </a:endParaRPr>
              </a:p>
            </p:txBody>
          </p:sp>
          <p:sp>
            <p:nvSpPr>
              <p:cNvPr id="155" name="TextBox 154"/>
              <p:cNvSpPr txBox="1"/>
              <p:nvPr/>
            </p:nvSpPr>
            <p:spPr>
              <a:xfrm>
                <a:off x="4380552" y="6525841"/>
                <a:ext cx="469141" cy="175304"/>
              </a:xfrm>
              <a:prstGeom prst="rect">
                <a:avLst/>
              </a:prstGeom>
              <a:noFill/>
            </p:spPr>
            <p:txBody>
              <a:bodyPr wrap="none" lIns="21772" tIns="21772" rIns="21772" bIns="21772" rtlCol="0" anchor="ctr" anchorCtr="0">
                <a:noAutofit/>
              </a:bodyPr>
              <a:lstStyle/>
              <a:p>
                <a:pPr algn="ctr"/>
                <a:r>
                  <a:rPr lang="en-AU" sz="800" b="1" dirty="0">
                    <a:solidFill>
                      <a:srgbClr val="DAECEF"/>
                    </a:solidFill>
                  </a:rPr>
                  <a:t>Current</a:t>
                </a:r>
              </a:p>
            </p:txBody>
          </p:sp>
          <p:sp>
            <p:nvSpPr>
              <p:cNvPr id="156" name="Text Box 81"/>
              <p:cNvSpPr txBox="1">
                <a:spLocks noChangeArrowheads="1"/>
              </p:cNvSpPr>
              <p:nvPr/>
            </p:nvSpPr>
            <p:spPr bwMode="auto">
              <a:xfrm>
                <a:off x="3793151" y="6476333"/>
                <a:ext cx="476639" cy="274320"/>
              </a:xfrm>
              <a:prstGeom prst="rect">
                <a:avLst/>
              </a:prstGeom>
              <a:noFill/>
              <a:ln w="9525">
                <a:noFill/>
                <a:miter lim="800000"/>
                <a:headEnd type="none" w="sm" len="sm"/>
                <a:tailEnd type="none" w="sm" len="sm"/>
              </a:ln>
              <a:effectLst/>
            </p:spPr>
            <p:txBody>
              <a:bodyPr wrap="square" lIns="45720" rIns="45720" anchor="ctr">
                <a:noAutofit/>
              </a:bodyPr>
              <a:lstStyle/>
              <a:p>
                <a:pPr algn="ctr"/>
                <a:r>
                  <a:rPr lang="en-US" sz="1000" b="1" dirty="0">
                    <a:solidFill>
                      <a:srgbClr val="DAECEF"/>
                    </a:solidFill>
                  </a:rPr>
                  <a:t>Key:</a:t>
                </a:r>
              </a:p>
            </p:txBody>
          </p:sp>
          <p:sp>
            <p:nvSpPr>
              <p:cNvPr id="157" name="object 140"/>
              <p:cNvSpPr txBox="1"/>
              <p:nvPr/>
            </p:nvSpPr>
            <p:spPr>
              <a:xfrm>
                <a:off x="5247374" y="6551939"/>
                <a:ext cx="883274" cy="123111"/>
              </a:xfrm>
              <a:prstGeom prst="rect">
                <a:avLst/>
              </a:prstGeom>
            </p:spPr>
            <p:txBody>
              <a:bodyPr vert="horz" wrap="square" lIns="0" tIns="0" rIns="0" bIns="0" rtlCol="0">
                <a:spAutoFit/>
              </a:bodyPr>
              <a:lstStyle/>
              <a:p>
                <a:pPr marL="12700"/>
                <a:r>
                  <a:rPr lang="en-GB" sz="800" b="1" spc="-10" dirty="0">
                    <a:solidFill>
                      <a:srgbClr val="DAECEF"/>
                    </a:solidFill>
                    <a:cs typeface="Century Gothic"/>
                  </a:rPr>
                  <a:t>Peer </a:t>
                </a:r>
                <a:r>
                  <a:rPr lang="en-GB" sz="800" b="1" spc="-10" dirty="0" smtClean="0">
                    <a:solidFill>
                      <a:srgbClr val="DAECEF"/>
                    </a:solidFill>
                    <a:cs typeface="Century Gothic"/>
                  </a:rPr>
                  <a:t>Group</a:t>
                </a:r>
                <a:endParaRPr sz="800" b="1" dirty="0">
                  <a:solidFill>
                    <a:srgbClr val="DAECEF"/>
                  </a:solidFill>
                  <a:cs typeface="Century Gothic"/>
                </a:endParaRPr>
              </a:p>
            </p:txBody>
          </p:sp>
          <p:sp>
            <p:nvSpPr>
              <p:cNvPr id="158" name="Isosceles Triangle 157"/>
              <p:cNvSpPr/>
              <p:nvPr/>
            </p:nvSpPr>
            <p:spPr>
              <a:xfrm rot="10800000">
                <a:off x="5097444" y="6554522"/>
                <a:ext cx="140400" cy="117943"/>
              </a:xfrm>
              <a:prstGeom prs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21772" tIns="21772" rIns="21772" bIns="21772" rtlCol="0" anchor="ctr" anchorCtr="0"/>
              <a:lstStyle/>
              <a:p>
                <a:pPr algn="ctr"/>
                <a:endParaRPr lang="en-AU" sz="800" dirty="0" err="1">
                  <a:solidFill>
                    <a:srgbClr val="DAECEF"/>
                  </a:solidFill>
                  <a:latin typeface="Calibri" panose="020F0502020204030204" pitchFamily="34" charset="0"/>
                </a:endParaRPr>
              </a:p>
            </p:txBody>
          </p:sp>
        </p:grpSp>
        <p:sp>
          <p:nvSpPr>
            <p:cNvPr id="150" name="Isosceles Triangle 149"/>
            <p:cNvSpPr/>
            <p:nvPr/>
          </p:nvSpPr>
          <p:spPr>
            <a:xfrm rot="10800000">
              <a:off x="10162847" y="435063"/>
              <a:ext cx="140400" cy="117943"/>
            </a:xfrm>
            <a:prstGeom prst="triangle">
              <a:avLst/>
            </a:prstGeom>
            <a:solidFill>
              <a:srgbClr val="00B060"/>
            </a:solidFill>
            <a:ln>
              <a:noFill/>
            </a:ln>
          </p:spPr>
          <p:style>
            <a:lnRef idx="2">
              <a:schemeClr val="accent1">
                <a:shade val="50000"/>
              </a:schemeClr>
            </a:lnRef>
            <a:fillRef idx="1">
              <a:schemeClr val="accent1"/>
            </a:fillRef>
            <a:effectRef idx="0">
              <a:schemeClr val="accent1"/>
            </a:effectRef>
            <a:fontRef idx="minor">
              <a:schemeClr val="lt1"/>
            </a:fontRef>
          </p:style>
          <p:txBody>
            <a:bodyPr lIns="21772" tIns="21772" rIns="21772" bIns="21772" rtlCol="0" anchor="ctr" anchorCtr="0"/>
            <a:lstStyle/>
            <a:p>
              <a:pPr algn="ctr"/>
              <a:endParaRPr lang="en-AU" sz="800" dirty="0" err="1">
                <a:solidFill>
                  <a:srgbClr val="DAECEF"/>
                </a:solidFill>
                <a:latin typeface="Calibri" panose="020F0502020204030204" pitchFamily="34" charset="0"/>
              </a:endParaRPr>
            </a:p>
          </p:txBody>
        </p:sp>
        <p:sp>
          <p:nvSpPr>
            <p:cNvPr id="151" name="TextBox 150"/>
            <p:cNvSpPr txBox="1"/>
            <p:nvPr/>
          </p:nvSpPr>
          <p:spPr>
            <a:xfrm>
              <a:off x="10753127" y="406382"/>
              <a:ext cx="469141" cy="175304"/>
            </a:xfrm>
            <a:prstGeom prst="rect">
              <a:avLst/>
            </a:prstGeom>
            <a:noFill/>
          </p:spPr>
          <p:txBody>
            <a:bodyPr wrap="none" lIns="21772" tIns="21772" rIns="21772" bIns="21772" rtlCol="0" anchor="ctr" anchorCtr="0">
              <a:noAutofit/>
            </a:bodyPr>
            <a:lstStyle/>
            <a:p>
              <a:pPr algn="ctr"/>
              <a:r>
                <a:rPr lang="en-AU" sz="800" b="1" dirty="0">
                  <a:solidFill>
                    <a:srgbClr val="DAECEF"/>
                  </a:solidFill>
                </a:rPr>
                <a:t>Global </a:t>
              </a:r>
              <a:r>
                <a:rPr lang="en-AU" sz="800" b="1" dirty="0" smtClean="0">
                  <a:solidFill>
                    <a:srgbClr val="DAECEF"/>
                  </a:solidFill>
                </a:rPr>
                <a:t>Industry </a:t>
              </a:r>
              <a:r>
                <a:rPr lang="en-AU" sz="800" b="1" dirty="0">
                  <a:solidFill>
                    <a:srgbClr val="DAECEF"/>
                  </a:solidFill>
                </a:rPr>
                <a:t>B</a:t>
              </a:r>
              <a:r>
                <a:rPr lang="en-AU" sz="800" b="1" dirty="0" smtClean="0">
                  <a:solidFill>
                    <a:srgbClr val="DAECEF"/>
                  </a:solidFill>
                </a:rPr>
                <a:t>enchmark</a:t>
              </a:r>
              <a:endParaRPr lang="en-AU" sz="800" b="1" dirty="0">
                <a:solidFill>
                  <a:srgbClr val="DAECEF"/>
                </a:solidFill>
              </a:endParaRPr>
            </a:p>
          </p:txBody>
        </p:sp>
        <p:sp>
          <p:nvSpPr>
            <p:cNvPr id="152" name="Isosceles Triangle 151"/>
            <p:cNvSpPr/>
            <p:nvPr/>
          </p:nvSpPr>
          <p:spPr>
            <a:xfrm rot="10800000">
              <a:off x="11860573" y="436066"/>
              <a:ext cx="140400" cy="117943"/>
            </a:xfrm>
            <a:prstGeom prst="triangle">
              <a:avLst/>
            </a:prstGeom>
            <a:solidFill>
              <a:srgbClr val="8E258D"/>
            </a:solidFill>
            <a:ln>
              <a:noFill/>
            </a:ln>
          </p:spPr>
          <p:style>
            <a:lnRef idx="2">
              <a:schemeClr val="accent1">
                <a:shade val="50000"/>
              </a:schemeClr>
            </a:lnRef>
            <a:fillRef idx="1">
              <a:schemeClr val="accent1"/>
            </a:fillRef>
            <a:effectRef idx="0">
              <a:schemeClr val="accent1"/>
            </a:effectRef>
            <a:fontRef idx="minor">
              <a:schemeClr val="lt1"/>
            </a:fontRef>
          </p:style>
          <p:txBody>
            <a:bodyPr lIns="21772" tIns="21772" rIns="21772" bIns="21772" rtlCol="0" anchor="ctr" anchorCtr="0"/>
            <a:lstStyle/>
            <a:p>
              <a:pPr algn="ctr"/>
              <a:endParaRPr lang="en-AU" sz="800" dirty="0" err="1">
                <a:solidFill>
                  <a:srgbClr val="DAECEF"/>
                </a:solidFill>
                <a:latin typeface="Calibri" panose="020F0502020204030204" pitchFamily="34" charset="0"/>
              </a:endParaRPr>
            </a:p>
          </p:txBody>
        </p:sp>
        <p:sp>
          <p:nvSpPr>
            <p:cNvPr id="153" name="TextBox 152"/>
            <p:cNvSpPr txBox="1"/>
            <p:nvPr/>
          </p:nvSpPr>
          <p:spPr>
            <a:xfrm>
              <a:off x="12016513" y="407385"/>
              <a:ext cx="469141" cy="175304"/>
            </a:xfrm>
            <a:prstGeom prst="rect">
              <a:avLst/>
            </a:prstGeom>
            <a:noFill/>
          </p:spPr>
          <p:txBody>
            <a:bodyPr wrap="none" lIns="21772" tIns="21772" rIns="21772" bIns="21772" rtlCol="0" anchor="ctr" anchorCtr="0">
              <a:noAutofit/>
            </a:bodyPr>
            <a:lstStyle/>
            <a:p>
              <a:pPr algn="ctr"/>
              <a:r>
                <a:rPr lang="en-AU" sz="800" b="1" dirty="0">
                  <a:solidFill>
                    <a:srgbClr val="DAECEF"/>
                  </a:solidFill>
                </a:rPr>
                <a:t>Aspiration</a:t>
              </a:r>
            </a:p>
          </p:txBody>
        </p:sp>
      </p:grpSp>
      <p:pic>
        <p:nvPicPr>
          <p:cNvPr id="159" name="Picture 15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348161" y="2591650"/>
            <a:ext cx="742802" cy="210135"/>
          </a:xfrm>
          <a:prstGeom prst="rect">
            <a:avLst/>
          </a:prstGeom>
          <a:solidFill>
            <a:srgbClr val="BFBFBF"/>
          </a:solidFill>
        </p:spPr>
      </p:pic>
      <p:sp>
        <p:nvSpPr>
          <p:cNvPr id="70" name="Rectangle 24"/>
          <p:cNvSpPr>
            <a:spLocks noChangeArrowheads="1"/>
          </p:cNvSpPr>
          <p:nvPr/>
        </p:nvSpPr>
        <p:spPr bwMode="auto">
          <a:xfrm>
            <a:off x="8937604" y="2140611"/>
            <a:ext cx="2744677" cy="320040"/>
          </a:xfrm>
          <a:prstGeom prst="rect">
            <a:avLst/>
          </a:prstGeom>
          <a:solidFill>
            <a:srgbClr val="8E258D"/>
          </a:solidFill>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nchor="ctr"/>
          <a:lstStyle/>
          <a:p>
            <a:pPr algn="ctr"/>
            <a:r>
              <a:rPr lang="en-GB" sz="1200" b="1" dirty="0" smtClean="0">
                <a:solidFill>
                  <a:schemeClr val="bg1"/>
                </a:solidFill>
              </a:rPr>
              <a:t>Data-driven </a:t>
            </a:r>
            <a:r>
              <a:rPr lang="en-GB" sz="1200" b="1" dirty="0">
                <a:solidFill>
                  <a:schemeClr val="bg1"/>
                </a:solidFill>
              </a:rPr>
              <a:t>digital </a:t>
            </a:r>
            <a:r>
              <a:rPr lang="en-GB" sz="1200" b="1" dirty="0" smtClean="0">
                <a:solidFill>
                  <a:schemeClr val="bg1"/>
                </a:solidFill>
              </a:rPr>
              <a:t>marketing</a:t>
            </a:r>
            <a:endParaRPr lang="en-GB" sz="1200" b="1" dirty="0">
              <a:solidFill>
                <a:schemeClr val="bg1"/>
              </a:solidFill>
            </a:endParaRPr>
          </a:p>
        </p:txBody>
      </p:sp>
      <p:sp>
        <p:nvSpPr>
          <p:cNvPr id="71" name="Rectangle 24"/>
          <p:cNvSpPr>
            <a:spLocks noChangeArrowheads="1"/>
          </p:cNvSpPr>
          <p:nvPr/>
        </p:nvSpPr>
        <p:spPr bwMode="auto">
          <a:xfrm>
            <a:off x="8937604" y="2472256"/>
            <a:ext cx="2744677" cy="320040"/>
          </a:xfrm>
          <a:prstGeom prst="rect">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nchor="ctr"/>
          <a:lstStyle/>
          <a:p>
            <a:pPr algn="ctr"/>
            <a:r>
              <a:rPr lang="en-US" sz="1200" b="1" dirty="0" smtClean="0">
                <a:solidFill>
                  <a:schemeClr val="tx1"/>
                </a:solidFill>
              </a:rPr>
              <a:t>Use </a:t>
            </a:r>
            <a:r>
              <a:rPr lang="en-US" sz="1200" b="1" dirty="0">
                <a:solidFill>
                  <a:schemeClr val="tx1"/>
                </a:solidFill>
              </a:rPr>
              <a:t>of digital </a:t>
            </a:r>
            <a:r>
              <a:rPr lang="en-US" sz="1200" b="1" dirty="0" smtClean="0">
                <a:solidFill>
                  <a:schemeClr val="tx1"/>
                </a:solidFill>
              </a:rPr>
              <a:t>channels</a:t>
            </a:r>
            <a:endParaRPr lang="en-US" sz="1200" b="1" dirty="0">
              <a:solidFill>
                <a:schemeClr val="tx1"/>
              </a:solidFill>
            </a:endParaRPr>
          </a:p>
        </p:txBody>
      </p:sp>
      <p:sp>
        <p:nvSpPr>
          <p:cNvPr id="72" name="Title 2"/>
          <p:cNvSpPr txBox="1">
            <a:spLocks/>
          </p:cNvSpPr>
          <p:nvPr/>
        </p:nvSpPr>
        <p:spPr>
          <a:xfrm>
            <a:off x="11661585" y="2047287"/>
            <a:ext cx="520748" cy="424774"/>
          </a:xfrm>
          <a:prstGeom prst="rect">
            <a:avLst/>
          </a:prstGeom>
        </p:spPr>
        <p:txBody>
          <a:bodyPr anchor="t" anchorCtr="0"/>
          <a:lstStyle>
            <a:lvl1pPr algn="l" defTabSz="890789" rtl="0" eaLnBrk="1" latinLnBrk="0" hangingPunct="1">
              <a:lnSpc>
                <a:spcPct val="70000"/>
              </a:lnSpc>
              <a:spcBef>
                <a:spcPct val="0"/>
              </a:spcBef>
              <a:buNone/>
              <a:defRPr kumimoji="0" lang="en-GB" sz="8800" b="0" i="0" u="none" strike="noStrike" kern="1200" cap="none" spc="0" normalizeH="0" baseline="0" noProof="0">
                <a:ln>
                  <a:noFill/>
                </a:ln>
                <a:solidFill>
                  <a:srgbClr val="FFFFFF"/>
                </a:solidFill>
                <a:effectLst/>
                <a:uLnTx/>
                <a:uFillTx/>
                <a:latin typeface="KPMG Extralight"/>
                <a:ea typeface="+mj-ea"/>
                <a:cs typeface="KPMG Extralight"/>
              </a:defRPr>
            </a:lvl1pPr>
            <a:lvl2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2pPr>
            <a:lvl3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3pPr>
            <a:lvl4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4pPr>
            <a:lvl5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5pPr>
            <a:lvl6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6pPr>
            <a:lvl7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7pPr>
            <a:lvl8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8pPr>
            <a:lvl9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9pPr>
          </a:lstStyle>
          <a:p>
            <a:pPr>
              <a:lnSpc>
                <a:spcPct val="100000"/>
              </a:lnSpc>
            </a:pPr>
            <a:r>
              <a:rPr lang="en-US" sz="2400" b="1" dirty="0" smtClean="0">
                <a:solidFill>
                  <a:srgbClr val="FFFF00"/>
                </a:solidFill>
              </a:rPr>
              <a:t>24%</a:t>
            </a:r>
            <a:endParaRPr lang="en-US" sz="2400" b="1" dirty="0">
              <a:solidFill>
                <a:srgbClr val="FFFF00"/>
              </a:solidFill>
              <a:latin typeface="+mj-lt"/>
            </a:endParaRPr>
          </a:p>
        </p:txBody>
      </p:sp>
      <p:sp>
        <p:nvSpPr>
          <p:cNvPr id="73" name="Title 2"/>
          <p:cNvSpPr txBox="1">
            <a:spLocks/>
          </p:cNvSpPr>
          <p:nvPr/>
        </p:nvSpPr>
        <p:spPr>
          <a:xfrm>
            <a:off x="11661585" y="2340455"/>
            <a:ext cx="520748" cy="424774"/>
          </a:xfrm>
          <a:prstGeom prst="rect">
            <a:avLst/>
          </a:prstGeom>
        </p:spPr>
        <p:txBody>
          <a:bodyPr anchor="t" anchorCtr="0"/>
          <a:lstStyle>
            <a:defPPr>
              <a:defRPr lang="en-US"/>
            </a:defPPr>
            <a:lvl1pPr defTabSz="890789">
              <a:lnSpc>
                <a:spcPct val="100000"/>
              </a:lnSpc>
              <a:spcBef>
                <a:spcPct val="0"/>
              </a:spcBef>
              <a:buNone/>
              <a:defRPr kumimoji="0" b="1" i="0" u="none" strike="noStrike" cap="none" spc="0" normalizeH="0" baseline="0">
                <a:ln>
                  <a:noFill/>
                </a:ln>
                <a:solidFill>
                  <a:srgbClr val="FFFF00"/>
                </a:solidFill>
                <a:effectLst/>
                <a:uLnTx/>
                <a:uFillTx/>
                <a:latin typeface="KPMG Extralight"/>
                <a:ea typeface="+mj-ea"/>
                <a:cs typeface="KPMG Extralight"/>
              </a:defRPr>
            </a:lvl1pPr>
            <a:lvl2pPr>
              <a:defRPr kumimoji="0" sz="1754" b="1" i="0" u="none" strike="noStrike" cap="none" spc="0" normalizeH="0" baseline="0">
                <a:ln>
                  <a:noFill/>
                </a:ln>
                <a:solidFill>
                  <a:schemeClr val="bg1"/>
                </a:solidFill>
                <a:effectLst/>
                <a:uLnTx/>
                <a:uFillTx/>
                <a:latin typeface="Arial"/>
                <a:ea typeface="+mj-ea"/>
                <a:cs typeface="+mj-cs"/>
              </a:defRPr>
            </a:lvl2pPr>
            <a:lvl3pPr>
              <a:defRPr kumimoji="0" sz="1754" b="1" i="0" u="none" strike="noStrike" cap="none" spc="0" normalizeH="0" baseline="0">
                <a:ln>
                  <a:noFill/>
                </a:ln>
                <a:solidFill>
                  <a:schemeClr val="bg1"/>
                </a:solidFill>
                <a:effectLst/>
                <a:uLnTx/>
                <a:uFillTx/>
                <a:latin typeface="Arial"/>
                <a:ea typeface="+mj-ea"/>
                <a:cs typeface="+mj-cs"/>
              </a:defRPr>
            </a:lvl3pPr>
            <a:lvl4pPr>
              <a:defRPr kumimoji="0" sz="1754" b="1" i="0" u="none" strike="noStrike" cap="none" spc="0" normalizeH="0" baseline="0">
                <a:ln>
                  <a:noFill/>
                </a:ln>
                <a:solidFill>
                  <a:schemeClr val="bg1"/>
                </a:solidFill>
                <a:effectLst/>
                <a:uLnTx/>
                <a:uFillTx/>
                <a:latin typeface="Arial"/>
                <a:ea typeface="+mj-ea"/>
                <a:cs typeface="+mj-cs"/>
              </a:defRPr>
            </a:lvl4pPr>
            <a:lvl5pPr>
              <a:defRPr kumimoji="0" sz="1754" b="1" i="0" u="none" strike="noStrike" cap="none" spc="0" normalizeH="0" baseline="0">
                <a:ln>
                  <a:noFill/>
                </a:ln>
                <a:solidFill>
                  <a:schemeClr val="bg1"/>
                </a:solidFill>
                <a:effectLst/>
                <a:uLnTx/>
                <a:uFillTx/>
                <a:latin typeface="Arial"/>
                <a:ea typeface="+mj-ea"/>
                <a:cs typeface="+mj-cs"/>
              </a:defRPr>
            </a:lvl5pPr>
            <a:lvl6pPr>
              <a:defRPr kumimoji="0" sz="1754" b="1" i="0" u="none" strike="noStrike" cap="none" spc="0" normalizeH="0" baseline="0">
                <a:ln>
                  <a:noFill/>
                </a:ln>
                <a:solidFill>
                  <a:schemeClr val="bg1"/>
                </a:solidFill>
                <a:effectLst/>
                <a:uLnTx/>
                <a:uFillTx/>
                <a:latin typeface="Arial"/>
                <a:ea typeface="+mj-ea"/>
                <a:cs typeface="+mj-cs"/>
              </a:defRPr>
            </a:lvl6pPr>
            <a:lvl7pPr>
              <a:defRPr kumimoji="0" sz="1754" b="1" i="0" u="none" strike="noStrike" cap="none" spc="0" normalizeH="0" baseline="0">
                <a:ln>
                  <a:noFill/>
                </a:ln>
                <a:solidFill>
                  <a:schemeClr val="bg1"/>
                </a:solidFill>
                <a:effectLst/>
                <a:uLnTx/>
                <a:uFillTx/>
                <a:latin typeface="Arial"/>
                <a:ea typeface="+mj-ea"/>
                <a:cs typeface="+mj-cs"/>
              </a:defRPr>
            </a:lvl7pPr>
            <a:lvl8pPr>
              <a:defRPr kumimoji="0" sz="1754" b="1" i="0" u="none" strike="noStrike" cap="none" spc="0" normalizeH="0" baseline="0">
                <a:ln>
                  <a:noFill/>
                </a:ln>
                <a:solidFill>
                  <a:schemeClr val="bg1"/>
                </a:solidFill>
                <a:effectLst/>
                <a:uLnTx/>
                <a:uFillTx/>
                <a:latin typeface="Arial"/>
                <a:ea typeface="+mj-ea"/>
                <a:cs typeface="+mj-cs"/>
              </a:defRPr>
            </a:lvl8pPr>
            <a:lvl9pPr>
              <a:defRPr kumimoji="0" sz="1754" b="1" i="0" u="none" strike="noStrike" cap="none" spc="0" normalizeH="0" baseline="0">
                <a:ln>
                  <a:noFill/>
                </a:ln>
                <a:solidFill>
                  <a:schemeClr val="bg1"/>
                </a:solidFill>
                <a:effectLst/>
                <a:uLnTx/>
                <a:uFillTx/>
                <a:latin typeface="Arial"/>
                <a:ea typeface="+mj-ea"/>
                <a:cs typeface="+mj-cs"/>
              </a:defRPr>
            </a:lvl9pPr>
          </a:lstStyle>
          <a:p>
            <a:r>
              <a:rPr lang="en-US" sz="2400" dirty="0" smtClean="0"/>
              <a:t>24%</a:t>
            </a:r>
            <a:endParaRPr lang="en-US" sz="2400" dirty="0"/>
          </a:p>
        </p:txBody>
      </p:sp>
      <p:sp>
        <p:nvSpPr>
          <p:cNvPr id="74" name="Freeform 37"/>
          <p:cNvSpPr>
            <a:spLocks noEditPoints="1"/>
          </p:cNvSpPr>
          <p:nvPr/>
        </p:nvSpPr>
        <p:spPr bwMode="auto">
          <a:xfrm>
            <a:off x="230322" y="120302"/>
            <a:ext cx="572275" cy="517727"/>
          </a:xfrm>
          <a:custGeom>
            <a:avLst/>
            <a:gdLst/>
            <a:ahLst/>
            <a:cxnLst>
              <a:cxn ang="0">
                <a:pos x="138" y="102"/>
              </a:cxn>
              <a:cxn ang="0">
                <a:pos x="183" y="102"/>
              </a:cxn>
              <a:cxn ang="0">
                <a:pos x="223" y="105"/>
              </a:cxn>
              <a:cxn ang="0">
                <a:pos x="168" y="54"/>
              </a:cxn>
              <a:cxn ang="0">
                <a:pos x="223" y="105"/>
              </a:cxn>
              <a:cxn ang="0">
                <a:pos x="220" y="116"/>
              </a:cxn>
              <a:cxn ang="0">
                <a:pos x="213" y="140"/>
              </a:cxn>
              <a:cxn ang="0">
                <a:pos x="183" y="210"/>
              </a:cxn>
              <a:cxn ang="0">
                <a:pos x="138" y="210"/>
              </a:cxn>
              <a:cxn ang="0">
                <a:pos x="98" y="207"/>
              </a:cxn>
              <a:cxn ang="0">
                <a:pos x="154" y="258"/>
              </a:cxn>
              <a:cxn ang="0">
                <a:pos x="98" y="207"/>
              </a:cxn>
              <a:cxn ang="0">
                <a:pos x="101" y="196"/>
              </a:cxn>
              <a:cxn ang="0">
                <a:pos x="110" y="177"/>
              </a:cxn>
              <a:cxn ang="0">
                <a:pos x="120" y="139"/>
              </a:cxn>
              <a:cxn ang="0">
                <a:pos x="120" y="173"/>
              </a:cxn>
              <a:cxn ang="0">
                <a:pos x="161" y="200"/>
              </a:cxn>
              <a:cxn ang="0">
                <a:pos x="201" y="173"/>
              </a:cxn>
              <a:cxn ang="0">
                <a:pos x="201" y="139"/>
              </a:cxn>
              <a:cxn ang="0">
                <a:pos x="161" y="112"/>
              </a:cxn>
              <a:cxn ang="0">
                <a:pos x="120" y="139"/>
              </a:cxn>
              <a:cxn ang="0">
                <a:pos x="102" y="156"/>
              </a:cxn>
              <a:cxn ang="0">
                <a:pos x="12" y="156"/>
              </a:cxn>
              <a:cxn ang="0">
                <a:pos x="196" y="210"/>
              </a:cxn>
              <a:cxn ang="0">
                <a:pos x="218" y="294"/>
              </a:cxn>
              <a:cxn ang="0">
                <a:pos x="196" y="210"/>
              </a:cxn>
              <a:cxn ang="0">
                <a:pos x="202" y="198"/>
              </a:cxn>
              <a:cxn ang="0">
                <a:pos x="213" y="172"/>
              </a:cxn>
              <a:cxn ang="0">
                <a:pos x="219" y="156"/>
              </a:cxn>
              <a:cxn ang="0">
                <a:pos x="310" y="156"/>
              </a:cxn>
              <a:cxn ang="0">
                <a:pos x="161" y="44"/>
              </a:cxn>
              <a:cxn ang="0">
                <a:pos x="234" y="107"/>
              </a:cxn>
              <a:cxn ang="0">
                <a:pos x="234" y="205"/>
              </a:cxn>
              <a:cxn ang="0">
                <a:pos x="161" y="268"/>
              </a:cxn>
              <a:cxn ang="0">
                <a:pos x="87" y="205"/>
              </a:cxn>
              <a:cxn ang="0">
                <a:pos x="87" y="107"/>
              </a:cxn>
              <a:cxn ang="0">
                <a:pos x="161" y="44"/>
              </a:cxn>
              <a:cxn ang="0">
                <a:pos x="154" y="54"/>
              </a:cxn>
              <a:cxn ang="0">
                <a:pos x="98" y="105"/>
              </a:cxn>
              <a:cxn ang="0">
                <a:pos x="110" y="135"/>
              </a:cxn>
              <a:cxn ang="0">
                <a:pos x="101" y="116"/>
              </a:cxn>
              <a:cxn ang="0">
                <a:pos x="110" y="135"/>
              </a:cxn>
              <a:cxn ang="0">
                <a:pos x="161" y="131"/>
              </a:cxn>
              <a:cxn ang="0">
                <a:pos x="161" y="181"/>
              </a:cxn>
            </a:cxnLst>
            <a:rect l="0" t="0" r="r" b="b"/>
            <a:pathLst>
              <a:path w="321" h="312">
                <a:moveTo>
                  <a:pt x="161" y="64"/>
                </a:moveTo>
                <a:cubicBezTo>
                  <a:pt x="153" y="75"/>
                  <a:pt x="145" y="87"/>
                  <a:pt x="138" y="102"/>
                </a:cubicBezTo>
                <a:cubicBezTo>
                  <a:pt x="145" y="101"/>
                  <a:pt x="153" y="101"/>
                  <a:pt x="161" y="101"/>
                </a:cubicBezTo>
                <a:cubicBezTo>
                  <a:pt x="168" y="101"/>
                  <a:pt x="176" y="101"/>
                  <a:pt x="183" y="102"/>
                </a:cubicBezTo>
                <a:cubicBezTo>
                  <a:pt x="176" y="87"/>
                  <a:pt x="168" y="75"/>
                  <a:pt x="161" y="64"/>
                </a:cubicBezTo>
                <a:close/>
                <a:moveTo>
                  <a:pt x="223" y="105"/>
                </a:moveTo>
                <a:cubicBezTo>
                  <a:pt x="234" y="57"/>
                  <a:pt x="231" y="24"/>
                  <a:pt x="218" y="18"/>
                </a:cubicBezTo>
                <a:cubicBezTo>
                  <a:pt x="207" y="14"/>
                  <a:pt x="188" y="27"/>
                  <a:pt x="168" y="54"/>
                </a:cubicBezTo>
                <a:cubicBezTo>
                  <a:pt x="178" y="68"/>
                  <a:pt x="187" y="85"/>
                  <a:pt x="196" y="102"/>
                </a:cubicBezTo>
                <a:cubicBezTo>
                  <a:pt x="205" y="103"/>
                  <a:pt x="214" y="104"/>
                  <a:pt x="223" y="105"/>
                </a:cubicBezTo>
                <a:close/>
                <a:moveTo>
                  <a:pt x="213" y="140"/>
                </a:moveTo>
                <a:cubicBezTo>
                  <a:pt x="216" y="132"/>
                  <a:pt x="218" y="124"/>
                  <a:pt x="220" y="116"/>
                </a:cubicBezTo>
                <a:cubicBezTo>
                  <a:pt x="214" y="115"/>
                  <a:pt x="208" y="115"/>
                  <a:pt x="202" y="114"/>
                </a:cubicBezTo>
                <a:cubicBezTo>
                  <a:pt x="206" y="123"/>
                  <a:pt x="209" y="131"/>
                  <a:pt x="213" y="140"/>
                </a:cubicBezTo>
                <a:close/>
                <a:moveTo>
                  <a:pt x="161" y="248"/>
                </a:moveTo>
                <a:cubicBezTo>
                  <a:pt x="168" y="237"/>
                  <a:pt x="176" y="225"/>
                  <a:pt x="183" y="210"/>
                </a:cubicBezTo>
                <a:cubicBezTo>
                  <a:pt x="176" y="211"/>
                  <a:pt x="168" y="211"/>
                  <a:pt x="161" y="211"/>
                </a:cubicBezTo>
                <a:cubicBezTo>
                  <a:pt x="153" y="211"/>
                  <a:pt x="145" y="211"/>
                  <a:pt x="138" y="210"/>
                </a:cubicBezTo>
                <a:cubicBezTo>
                  <a:pt x="145" y="225"/>
                  <a:pt x="153" y="237"/>
                  <a:pt x="161" y="248"/>
                </a:cubicBezTo>
                <a:close/>
                <a:moveTo>
                  <a:pt x="98" y="207"/>
                </a:moveTo>
                <a:cubicBezTo>
                  <a:pt x="87" y="255"/>
                  <a:pt x="90" y="288"/>
                  <a:pt x="104" y="294"/>
                </a:cubicBezTo>
                <a:cubicBezTo>
                  <a:pt x="114" y="298"/>
                  <a:pt x="133" y="285"/>
                  <a:pt x="154" y="258"/>
                </a:cubicBezTo>
                <a:cubicBezTo>
                  <a:pt x="144" y="244"/>
                  <a:pt x="134" y="227"/>
                  <a:pt x="125" y="209"/>
                </a:cubicBezTo>
                <a:cubicBezTo>
                  <a:pt x="116" y="209"/>
                  <a:pt x="107" y="208"/>
                  <a:pt x="98" y="207"/>
                </a:cubicBezTo>
                <a:close/>
                <a:moveTo>
                  <a:pt x="108" y="172"/>
                </a:moveTo>
                <a:cubicBezTo>
                  <a:pt x="105" y="180"/>
                  <a:pt x="103" y="188"/>
                  <a:pt x="101" y="196"/>
                </a:cubicBezTo>
                <a:cubicBezTo>
                  <a:pt x="107" y="197"/>
                  <a:pt x="113" y="197"/>
                  <a:pt x="119" y="198"/>
                </a:cubicBezTo>
                <a:cubicBezTo>
                  <a:pt x="116" y="191"/>
                  <a:pt x="113" y="184"/>
                  <a:pt x="110" y="177"/>
                </a:cubicBezTo>
                <a:cubicBezTo>
                  <a:pt x="108" y="172"/>
                  <a:pt x="108" y="172"/>
                  <a:pt x="108" y="172"/>
                </a:cubicBezTo>
                <a:close/>
                <a:moveTo>
                  <a:pt x="120" y="139"/>
                </a:moveTo>
                <a:cubicBezTo>
                  <a:pt x="118" y="145"/>
                  <a:pt x="116" y="150"/>
                  <a:pt x="114" y="156"/>
                </a:cubicBezTo>
                <a:cubicBezTo>
                  <a:pt x="116" y="161"/>
                  <a:pt x="118" y="167"/>
                  <a:pt x="120" y="173"/>
                </a:cubicBezTo>
                <a:cubicBezTo>
                  <a:pt x="124" y="182"/>
                  <a:pt x="128" y="190"/>
                  <a:pt x="132" y="199"/>
                </a:cubicBezTo>
                <a:cubicBezTo>
                  <a:pt x="141" y="199"/>
                  <a:pt x="151" y="200"/>
                  <a:pt x="161" y="200"/>
                </a:cubicBezTo>
                <a:cubicBezTo>
                  <a:pt x="171" y="200"/>
                  <a:pt x="180" y="199"/>
                  <a:pt x="189" y="199"/>
                </a:cubicBezTo>
                <a:cubicBezTo>
                  <a:pt x="193" y="190"/>
                  <a:pt x="197" y="182"/>
                  <a:pt x="201" y="173"/>
                </a:cubicBezTo>
                <a:cubicBezTo>
                  <a:pt x="203" y="167"/>
                  <a:pt x="205" y="161"/>
                  <a:pt x="207" y="156"/>
                </a:cubicBezTo>
                <a:cubicBezTo>
                  <a:pt x="205" y="150"/>
                  <a:pt x="203" y="145"/>
                  <a:pt x="201" y="139"/>
                </a:cubicBezTo>
                <a:cubicBezTo>
                  <a:pt x="197" y="130"/>
                  <a:pt x="193" y="121"/>
                  <a:pt x="189" y="113"/>
                </a:cubicBezTo>
                <a:cubicBezTo>
                  <a:pt x="180" y="113"/>
                  <a:pt x="171" y="112"/>
                  <a:pt x="161" y="112"/>
                </a:cubicBezTo>
                <a:cubicBezTo>
                  <a:pt x="151" y="112"/>
                  <a:pt x="141" y="113"/>
                  <a:pt x="132" y="113"/>
                </a:cubicBezTo>
                <a:cubicBezTo>
                  <a:pt x="128" y="121"/>
                  <a:pt x="124" y="130"/>
                  <a:pt x="120" y="139"/>
                </a:cubicBezTo>
                <a:close/>
                <a:moveTo>
                  <a:pt x="90" y="194"/>
                </a:moveTo>
                <a:cubicBezTo>
                  <a:pt x="93" y="182"/>
                  <a:pt x="97" y="169"/>
                  <a:pt x="102" y="156"/>
                </a:cubicBezTo>
                <a:cubicBezTo>
                  <a:pt x="97" y="143"/>
                  <a:pt x="93" y="130"/>
                  <a:pt x="90" y="118"/>
                </a:cubicBezTo>
                <a:cubicBezTo>
                  <a:pt x="41" y="126"/>
                  <a:pt x="12" y="142"/>
                  <a:pt x="12" y="156"/>
                </a:cubicBezTo>
                <a:cubicBezTo>
                  <a:pt x="12" y="170"/>
                  <a:pt x="41" y="186"/>
                  <a:pt x="90" y="194"/>
                </a:cubicBezTo>
                <a:close/>
                <a:moveTo>
                  <a:pt x="196" y="210"/>
                </a:moveTo>
                <a:cubicBezTo>
                  <a:pt x="187" y="227"/>
                  <a:pt x="178" y="244"/>
                  <a:pt x="168" y="258"/>
                </a:cubicBezTo>
                <a:cubicBezTo>
                  <a:pt x="188" y="285"/>
                  <a:pt x="207" y="298"/>
                  <a:pt x="218" y="294"/>
                </a:cubicBezTo>
                <a:cubicBezTo>
                  <a:pt x="231" y="288"/>
                  <a:pt x="234" y="255"/>
                  <a:pt x="223" y="207"/>
                </a:cubicBezTo>
                <a:cubicBezTo>
                  <a:pt x="214" y="208"/>
                  <a:pt x="205" y="209"/>
                  <a:pt x="196" y="210"/>
                </a:cubicBezTo>
                <a:close/>
                <a:moveTo>
                  <a:pt x="213" y="172"/>
                </a:moveTo>
                <a:cubicBezTo>
                  <a:pt x="209" y="180"/>
                  <a:pt x="206" y="189"/>
                  <a:pt x="202" y="198"/>
                </a:cubicBezTo>
                <a:cubicBezTo>
                  <a:pt x="208" y="197"/>
                  <a:pt x="214" y="197"/>
                  <a:pt x="220" y="196"/>
                </a:cubicBezTo>
                <a:cubicBezTo>
                  <a:pt x="218" y="188"/>
                  <a:pt x="216" y="180"/>
                  <a:pt x="213" y="172"/>
                </a:cubicBezTo>
                <a:close/>
                <a:moveTo>
                  <a:pt x="231" y="118"/>
                </a:moveTo>
                <a:cubicBezTo>
                  <a:pt x="228" y="130"/>
                  <a:pt x="224" y="143"/>
                  <a:pt x="219" y="156"/>
                </a:cubicBezTo>
                <a:cubicBezTo>
                  <a:pt x="224" y="169"/>
                  <a:pt x="228" y="182"/>
                  <a:pt x="231" y="194"/>
                </a:cubicBezTo>
                <a:cubicBezTo>
                  <a:pt x="280" y="186"/>
                  <a:pt x="310" y="170"/>
                  <a:pt x="310" y="156"/>
                </a:cubicBezTo>
                <a:cubicBezTo>
                  <a:pt x="310" y="142"/>
                  <a:pt x="280" y="126"/>
                  <a:pt x="231" y="118"/>
                </a:cubicBezTo>
                <a:close/>
                <a:moveTo>
                  <a:pt x="161" y="44"/>
                </a:moveTo>
                <a:cubicBezTo>
                  <a:pt x="183" y="16"/>
                  <a:pt x="205" y="1"/>
                  <a:pt x="222" y="8"/>
                </a:cubicBezTo>
                <a:cubicBezTo>
                  <a:pt x="245" y="17"/>
                  <a:pt x="246" y="58"/>
                  <a:pt x="234" y="107"/>
                </a:cubicBezTo>
                <a:cubicBezTo>
                  <a:pt x="284" y="115"/>
                  <a:pt x="321" y="132"/>
                  <a:pt x="321" y="156"/>
                </a:cubicBezTo>
                <a:cubicBezTo>
                  <a:pt x="321" y="179"/>
                  <a:pt x="284" y="197"/>
                  <a:pt x="234" y="205"/>
                </a:cubicBezTo>
                <a:cubicBezTo>
                  <a:pt x="246" y="254"/>
                  <a:pt x="245" y="295"/>
                  <a:pt x="222" y="304"/>
                </a:cubicBezTo>
                <a:cubicBezTo>
                  <a:pt x="205" y="311"/>
                  <a:pt x="183" y="295"/>
                  <a:pt x="161" y="268"/>
                </a:cubicBezTo>
                <a:cubicBezTo>
                  <a:pt x="139" y="296"/>
                  <a:pt x="117" y="312"/>
                  <a:pt x="99" y="304"/>
                </a:cubicBezTo>
                <a:cubicBezTo>
                  <a:pt x="78" y="295"/>
                  <a:pt x="76" y="254"/>
                  <a:pt x="87" y="205"/>
                </a:cubicBezTo>
                <a:cubicBezTo>
                  <a:pt x="37" y="197"/>
                  <a:pt x="0" y="179"/>
                  <a:pt x="0" y="156"/>
                </a:cubicBezTo>
                <a:cubicBezTo>
                  <a:pt x="0" y="132"/>
                  <a:pt x="37" y="115"/>
                  <a:pt x="87" y="107"/>
                </a:cubicBezTo>
                <a:cubicBezTo>
                  <a:pt x="76" y="57"/>
                  <a:pt x="78" y="17"/>
                  <a:pt x="99" y="8"/>
                </a:cubicBezTo>
                <a:cubicBezTo>
                  <a:pt x="117" y="0"/>
                  <a:pt x="139" y="16"/>
                  <a:pt x="161" y="44"/>
                </a:cubicBezTo>
                <a:close/>
                <a:moveTo>
                  <a:pt x="125" y="102"/>
                </a:moveTo>
                <a:cubicBezTo>
                  <a:pt x="134" y="85"/>
                  <a:pt x="144" y="68"/>
                  <a:pt x="154" y="54"/>
                </a:cubicBezTo>
                <a:cubicBezTo>
                  <a:pt x="133" y="27"/>
                  <a:pt x="114" y="14"/>
                  <a:pt x="104" y="18"/>
                </a:cubicBezTo>
                <a:cubicBezTo>
                  <a:pt x="90" y="24"/>
                  <a:pt x="87" y="57"/>
                  <a:pt x="98" y="105"/>
                </a:cubicBezTo>
                <a:cubicBezTo>
                  <a:pt x="107" y="104"/>
                  <a:pt x="116" y="103"/>
                  <a:pt x="125" y="102"/>
                </a:cubicBezTo>
                <a:close/>
                <a:moveTo>
                  <a:pt x="110" y="135"/>
                </a:moveTo>
                <a:cubicBezTo>
                  <a:pt x="113" y="128"/>
                  <a:pt x="116" y="121"/>
                  <a:pt x="119" y="114"/>
                </a:cubicBezTo>
                <a:cubicBezTo>
                  <a:pt x="113" y="115"/>
                  <a:pt x="107" y="115"/>
                  <a:pt x="101" y="116"/>
                </a:cubicBezTo>
                <a:cubicBezTo>
                  <a:pt x="103" y="124"/>
                  <a:pt x="105" y="131"/>
                  <a:pt x="108" y="140"/>
                </a:cubicBezTo>
                <a:cubicBezTo>
                  <a:pt x="110" y="135"/>
                  <a:pt x="110" y="135"/>
                  <a:pt x="110" y="135"/>
                </a:cubicBezTo>
                <a:close/>
                <a:moveTo>
                  <a:pt x="135" y="156"/>
                </a:moveTo>
                <a:cubicBezTo>
                  <a:pt x="135" y="142"/>
                  <a:pt x="147" y="131"/>
                  <a:pt x="161" y="131"/>
                </a:cubicBezTo>
                <a:cubicBezTo>
                  <a:pt x="175" y="131"/>
                  <a:pt x="186" y="142"/>
                  <a:pt x="186" y="156"/>
                </a:cubicBezTo>
                <a:cubicBezTo>
                  <a:pt x="186" y="170"/>
                  <a:pt x="175" y="181"/>
                  <a:pt x="161" y="181"/>
                </a:cubicBezTo>
                <a:cubicBezTo>
                  <a:pt x="147" y="181"/>
                  <a:pt x="135" y="170"/>
                  <a:pt x="135" y="156"/>
                </a:cubicBezTo>
                <a:close/>
              </a:path>
            </a:pathLst>
          </a:custGeom>
          <a:solidFill>
            <a:schemeClr val="bg1"/>
          </a:solidFill>
          <a:ln w="9525">
            <a:noFill/>
            <a:round/>
            <a:headEnd/>
            <a:tailEnd/>
          </a:ln>
        </p:spPr>
        <p:txBody>
          <a:bodyPr vert="horz" wrap="square" lIns="88728" tIns="44363" rIns="88728" bIns="44363" numCol="1" anchor="t" anchorCtr="0" compatLnSpc="1">
            <a:prstTxWarp prst="textNoShape">
              <a:avLst/>
            </a:prstTxWarp>
          </a:bodyPr>
          <a:lstStyle/>
          <a:p>
            <a:pPr defTabSz="488435"/>
            <a:endParaRPr lang="en-GB" sz="1746" dirty="0">
              <a:solidFill>
                <a:prstClr val="black"/>
              </a:solidFill>
            </a:endParaRPr>
          </a:p>
        </p:txBody>
      </p:sp>
    </p:spTree>
    <p:extLst>
      <p:ext uri="{BB962C8B-B14F-4D97-AF65-F5344CB8AC3E}">
        <p14:creationId xmlns:p14="http://schemas.microsoft.com/office/powerpoint/2010/main" val="91557375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TextBox 66"/>
          <p:cNvSpPr txBox="1"/>
          <p:nvPr/>
        </p:nvSpPr>
        <p:spPr>
          <a:xfrm>
            <a:off x="129474" y="211341"/>
            <a:ext cx="2893125" cy="615553"/>
          </a:xfrm>
          <a:prstGeom prst="rect">
            <a:avLst/>
          </a:prstGeom>
          <a:noFill/>
        </p:spPr>
        <p:txBody>
          <a:bodyPr wrap="square" lIns="0" tIns="0" rIns="0" bIns="0" rtlCol="0">
            <a:spAutoFit/>
          </a:bodyPr>
          <a:lstStyle/>
          <a:p>
            <a:r>
              <a:rPr lang="en-US" sz="4000" b="1" dirty="0">
                <a:solidFill>
                  <a:srgbClr val="FFFFFF"/>
                </a:solidFill>
                <a:latin typeface="KPMG Extralight" panose="020B0303030202040204" pitchFamily="34" charset="0"/>
                <a:cs typeface="Arial" pitchFamily="34" charset="0"/>
              </a:rPr>
              <a:t>Co creation</a:t>
            </a:r>
            <a:endParaRPr lang="en-GB" sz="4000" b="1" dirty="0">
              <a:solidFill>
                <a:srgbClr val="FFFFFF"/>
              </a:solidFill>
              <a:latin typeface="KPMG Extralight" panose="020B0303030202040204" pitchFamily="34" charset="0"/>
              <a:cs typeface="Arial" pitchFamily="34" charset="0"/>
            </a:endParaRPr>
          </a:p>
        </p:txBody>
      </p:sp>
      <p:graphicFrame>
        <p:nvGraphicFramePr>
          <p:cNvPr id="75" name="Group 211"/>
          <p:cNvGraphicFramePr>
            <a:graphicFrameLocks noGrp="1"/>
          </p:cNvGraphicFramePr>
          <p:nvPr>
            <p:extLst>
              <p:ext uri="{D42A27DB-BD31-4B8C-83A1-F6EECF244321}">
                <p14:modId xmlns:p14="http://schemas.microsoft.com/office/powerpoint/2010/main" val="4220695721"/>
              </p:ext>
            </p:extLst>
          </p:nvPr>
        </p:nvGraphicFramePr>
        <p:xfrm>
          <a:off x="153265" y="818372"/>
          <a:ext cx="11798593" cy="5427651"/>
        </p:xfrm>
        <a:graphic>
          <a:graphicData uri="http://schemas.openxmlformats.org/drawingml/2006/table">
            <a:tbl>
              <a:tblPr firstRow="1" firstCol="1" bandRow="1">
                <a:tableStyleId>{775DCB02-9BB8-47FD-8907-85C794F793BA}</a:tableStyleId>
              </a:tblPr>
              <a:tblGrid>
                <a:gridCol w="1375036"/>
                <a:gridCol w="154734"/>
                <a:gridCol w="1536415"/>
                <a:gridCol w="1533525"/>
                <a:gridCol w="843395"/>
                <a:gridCol w="1709305"/>
                <a:gridCol w="1300566"/>
                <a:gridCol w="1014009"/>
                <a:gridCol w="2331608"/>
              </a:tblGrid>
              <a:tr h="216103">
                <a:tc>
                  <a:txBody>
                    <a:bodyPr/>
                    <a:lstStyle/>
                    <a:p>
                      <a:pPr marL="0" marR="0" lvl="0" indent="0" algn="ctr" defTabSz="914400" rtl="0" eaLnBrk="1" fontAlgn="base" latinLnBrk="0" hangingPunct="1">
                        <a:lnSpc>
                          <a:spcPct val="100000"/>
                        </a:lnSpc>
                        <a:spcBef>
                          <a:spcPct val="25000"/>
                        </a:spcBef>
                        <a:spcAft>
                          <a:spcPct val="0"/>
                        </a:spcAft>
                        <a:buClr>
                          <a:srgbClr val="415299"/>
                        </a:buClr>
                        <a:buSzPct val="125000"/>
                        <a:buFontTx/>
                        <a:buNone/>
                        <a:tabLst/>
                      </a:pPr>
                      <a:r>
                        <a:rPr kumimoji="0" lang="en-GB" sz="1200" u="none" strike="noStrike" cap="none" normalizeH="0" baseline="0" noProof="0" dirty="0" smtClean="0">
                          <a:ln>
                            <a:noFill/>
                          </a:ln>
                          <a:solidFill>
                            <a:schemeClr val="bg1"/>
                          </a:solidFill>
                          <a:effectLst/>
                        </a:rPr>
                        <a:t>Maturity Indicators</a:t>
                      </a:r>
                      <a:endParaRPr kumimoji="0" lang="en-GB" sz="1200" b="0" i="0" u="none" strike="noStrike" cap="none" normalizeH="0" baseline="0" noProof="0" dirty="0" smtClean="0">
                        <a:ln>
                          <a:noFill/>
                        </a:ln>
                        <a:solidFill>
                          <a:schemeClr val="bg1"/>
                        </a:solidFill>
                        <a:effectLst/>
                        <a:latin typeface="+mj-lt"/>
                        <a:cs typeface="Arial" charset="0"/>
                      </a:endParaRPr>
                    </a:p>
                  </a:txBody>
                  <a:tcPr marL="45720" marR="45720" horzOverflow="overflow">
                    <a:lnL w="6350" cap="rnd" cmpd="sng" algn="ctr">
                      <a:noFill/>
                      <a:prstDash val="solid"/>
                    </a:lnL>
                    <a:lnR w="6350" cap="flat" cmpd="sng" algn="ctr">
                      <a:noFill/>
                      <a:prstDash val="solid"/>
                      <a:round/>
                      <a:headEnd type="none" w="med" len="med"/>
                      <a:tailEnd type="none" w="med" len="med"/>
                    </a:lnR>
                    <a:lnT w="6350" cap="rnd" cmpd="sng" algn="ctr">
                      <a:noFill/>
                      <a:prstDash val="solid"/>
                    </a:lnT>
                    <a:lnB w="12700" cap="rnd" cmpd="sng" algn="ctr">
                      <a:noFill/>
                      <a:prstDash val="solid"/>
                    </a:lnB>
                    <a:lnTlToBr w="12700" cmpd="sng">
                      <a:noFill/>
                      <a:prstDash val="solid"/>
                    </a:lnTlToBr>
                    <a:lnBlToTr w="12700" cmpd="sng">
                      <a:noFill/>
                      <a:prstDash val="solid"/>
                    </a:lnBlToTr>
                    <a:solidFill>
                      <a:srgbClr val="005EB8"/>
                    </a:solidFill>
                  </a:tcPr>
                </a:tc>
                <a:tc>
                  <a:txBody>
                    <a:bodyPr/>
                    <a:lstStyle/>
                    <a:p>
                      <a:pPr marL="0" marR="0" lvl="0" indent="0" algn="ctr" defTabSz="914400" rtl="0" eaLnBrk="1" fontAlgn="base" latinLnBrk="0" hangingPunct="1">
                        <a:lnSpc>
                          <a:spcPct val="100000"/>
                        </a:lnSpc>
                        <a:spcBef>
                          <a:spcPct val="25000"/>
                        </a:spcBef>
                        <a:spcAft>
                          <a:spcPct val="0"/>
                        </a:spcAft>
                        <a:buClr>
                          <a:srgbClr val="415299"/>
                        </a:buClr>
                        <a:buSzPct val="125000"/>
                        <a:buFontTx/>
                        <a:buNone/>
                        <a:tabLst/>
                      </a:pPr>
                      <a:endParaRPr kumimoji="0" lang="en-GB" sz="1200" b="0" i="0" u="none" strike="noStrike" cap="none" normalizeH="0" baseline="0" noProof="0" dirty="0" smtClean="0">
                        <a:ln>
                          <a:noFill/>
                        </a:ln>
                        <a:solidFill>
                          <a:schemeClr val="tx1"/>
                        </a:solidFill>
                        <a:effectLst/>
                        <a:latin typeface="+mj-lt"/>
                        <a:cs typeface="Arial" charset="0"/>
                      </a:endParaRPr>
                    </a:p>
                  </a:txBody>
                  <a:tcPr marL="45720" marR="45720" horzOverflow="overflow">
                    <a:lnL w="6350" cap="flat" cmpd="sng" algn="ctr">
                      <a:noFill/>
                      <a:prstDash val="solid"/>
                      <a:round/>
                      <a:headEnd type="none" w="med" len="med"/>
                      <a:tailEnd type="none" w="med" len="med"/>
                    </a:lnL>
                    <a:lnR w="6350" cap="flat" cmpd="sng" algn="ctr">
                      <a:solidFill>
                        <a:srgbClr val="00338D"/>
                      </a:solidFill>
                      <a:prstDash val="solid"/>
                      <a:round/>
                      <a:headEnd type="none" w="med" len="med"/>
                      <a:tailEnd type="none" w="med" len="med"/>
                    </a:lnR>
                    <a:lnT w="6350" cap="rnd" cmpd="sng" algn="ctr">
                      <a:noFill/>
                      <a:prstDash val="solid"/>
                    </a:lnT>
                    <a:lnB w="12700" cap="rnd" cmpd="sng" algn="ctr">
                      <a:noFill/>
                      <a:prstDash val="solid"/>
                    </a:lnB>
                    <a:lnTlToBr w="12700" cmpd="sng">
                      <a:noFill/>
                      <a:prstDash val="solid"/>
                    </a:lnTlToBr>
                    <a:lnBlToTr w="12700" cmpd="sng">
                      <a:noFill/>
                      <a:prstDash val="solid"/>
                    </a:lnBlToTr>
                    <a:noFill/>
                  </a:tcPr>
                </a:tc>
                <a:tc gridSpan="3">
                  <a:txBody>
                    <a:bodyPr/>
                    <a:lstStyle/>
                    <a:p>
                      <a:pPr marL="0" marR="0" lvl="0" indent="0" algn="ctr" defTabSz="914400" rtl="0" eaLnBrk="1" fontAlgn="base" latinLnBrk="0" hangingPunct="1">
                        <a:lnSpc>
                          <a:spcPct val="100000"/>
                        </a:lnSpc>
                        <a:spcBef>
                          <a:spcPct val="25000"/>
                        </a:spcBef>
                        <a:spcAft>
                          <a:spcPct val="0"/>
                        </a:spcAft>
                        <a:buClr>
                          <a:srgbClr val="415299"/>
                        </a:buClr>
                        <a:buSzPct val="125000"/>
                        <a:buFontTx/>
                        <a:buNone/>
                        <a:tabLst/>
                      </a:pPr>
                      <a:r>
                        <a:rPr kumimoji="0" lang="en-GB" sz="1200" u="none" strike="noStrike" cap="none" normalizeH="0" baseline="0" noProof="0" dirty="0" smtClean="0">
                          <a:ln>
                            <a:noFill/>
                          </a:ln>
                          <a:effectLst/>
                        </a:rPr>
                        <a:t>Current State</a:t>
                      </a:r>
                      <a:endParaRPr kumimoji="0" lang="en-GB" sz="1200" b="0" i="0" u="none" strike="noStrike" cap="none" normalizeH="0" baseline="0" noProof="0" dirty="0" smtClean="0">
                        <a:ln>
                          <a:noFill/>
                        </a:ln>
                        <a:solidFill>
                          <a:schemeClr val="bg1"/>
                        </a:solidFill>
                        <a:effectLst/>
                        <a:latin typeface="+mj-lt"/>
                        <a:cs typeface="Arial" charset="0"/>
                      </a:endParaRPr>
                    </a:p>
                  </a:txBody>
                  <a:tcPr marL="45720" marR="45720" horzOverflow="overflow">
                    <a:lnL w="6350" cap="flat" cmpd="sng" algn="ctr">
                      <a:solidFill>
                        <a:srgbClr val="00338D"/>
                      </a:solidFill>
                      <a:prstDash val="solid"/>
                      <a:round/>
                      <a:headEnd type="none" w="med" len="med"/>
                      <a:tailEnd type="none" w="med" len="med"/>
                    </a:lnL>
                    <a:solidFill>
                      <a:srgbClr val="2D5491"/>
                    </a:solidFill>
                  </a:tcPr>
                </a:tc>
                <a:tc hMerge="1">
                  <a:txBody>
                    <a:bodyPr/>
                    <a:lstStyle/>
                    <a:p>
                      <a:endParaRPr lang="en-US"/>
                    </a:p>
                  </a:txBody>
                  <a:tcPr/>
                </a:tc>
                <a:tc hMerge="1">
                  <a:txBody>
                    <a:bodyPr/>
                    <a:lstStyle/>
                    <a:p>
                      <a:endParaRPr lang="en-US"/>
                    </a:p>
                  </a:txBody>
                  <a:tcPr/>
                </a:tc>
                <a:tc gridSpan="2">
                  <a:txBody>
                    <a:bodyPr/>
                    <a:lstStyle/>
                    <a:p>
                      <a:pPr marL="0" marR="0" lvl="0" indent="0" algn="ctr" defTabSz="914400" rtl="0" eaLnBrk="1" fontAlgn="base" latinLnBrk="0" hangingPunct="1">
                        <a:lnSpc>
                          <a:spcPct val="100000"/>
                        </a:lnSpc>
                        <a:spcBef>
                          <a:spcPct val="25000"/>
                        </a:spcBef>
                        <a:spcAft>
                          <a:spcPct val="0"/>
                        </a:spcAft>
                        <a:buClr>
                          <a:srgbClr val="415299"/>
                        </a:buClr>
                        <a:buSzPct val="125000"/>
                        <a:buFontTx/>
                        <a:buNone/>
                        <a:tabLst/>
                      </a:pPr>
                      <a:r>
                        <a:rPr kumimoji="0" lang="en-GB" sz="1200" u="none" strike="noStrike" cap="none" normalizeH="0" baseline="0" noProof="0" dirty="0" smtClean="0">
                          <a:ln>
                            <a:noFill/>
                          </a:ln>
                          <a:effectLst/>
                        </a:rPr>
                        <a:t>Peer Group</a:t>
                      </a:r>
                      <a:endParaRPr kumimoji="0" lang="en-GB" sz="1200" b="0" i="0" u="none" strike="noStrike" cap="none" normalizeH="0" baseline="0" noProof="0" dirty="0" smtClean="0">
                        <a:ln>
                          <a:noFill/>
                        </a:ln>
                        <a:solidFill>
                          <a:schemeClr val="bg1"/>
                        </a:solidFill>
                        <a:effectLst/>
                        <a:latin typeface="+mj-lt"/>
                        <a:cs typeface="Arial" charset="0"/>
                      </a:endParaRPr>
                    </a:p>
                  </a:txBody>
                  <a:tcPr marL="45720" marR="45720" horzOverflow="overflow">
                    <a:solidFill>
                      <a:srgbClr val="2D5491"/>
                    </a:solidFill>
                  </a:tcPr>
                </a:tc>
                <a:tc hMerge="1">
                  <a:txBody>
                    <a:bodyPr/>
                    <a:lstStyle/>
                    <a:p>
                      <a:endParaRPr lang="en-US"/>
                    </a:p>
                  </a:txBody>
                  <a:tcPr/>
                </a:tc>
                <a:tc gridSpan="2">
                  <a:txBody>
                    <a:bodyPr/>
                    <a:lstStyle/>
                    <a:p>
                      <a:pPr marL="0" marR="0" lvl="0" indent="0" algn="ctr" defTabSz="914400" rtl="0" eaLnBrk="1" fontAlgn="base" latinLnBrk="0" hangingPunct="1">
                        <a:lnSpc>
                          <a:spcPct val="100000"/>
                        </a:lnSpc>
                        <a:spcBef>
                          <a:spcPct val="25000"/>
                        </a:spcBef>
                        <a:spcAft>
                          <a:spcPct val="0"/>
                        </a:spcAft>
                        <a:buClr>
                          <a:srgbClr val="415299"/>
                        </a:buClr>
                        <a:buSzPct val="125000"/>
                        <a:buFontTx/>
                        <a:buNone/>
                        <a:tabLst/>
                      </a:pPr>
                      <a:r>
                        <a:rPr kumimoji="0" lang="en-GB" sz="1200" u="none" strike="noStrike" cap="none" normalizeH="0" baseline="0" noProof="0" dirty="0" smtClean="0">
                          <a:ln>
                            <a:noFill/>
                          </a:ln>
                          <a:effectLst/>
                        </a:rPr>
                        <a:t>Global Industry Benchmark</a:t>
                      </a:r>
                      <a:endParaRPr kumimoji="0" lang="en-GB" sz="1200" b="0" i="0" u="none" strike="noStrike" cap="none" normalizeH="0" baseline="0" noProof="0" dirty="0" smtClean="0">
                        <a:ln>
                          <a:noFill/>
                        </a:ln>
                        <a:solidFill>
                          <a:schemeClr val="bg1"/>
                        </a:solidFill>
                        <a:effectLst/>
                        <a:latin typeface="+mj-lt"/>
                        <a:cs typeface="Arial" charset="0"/>
                      </a:endParaRPr>
                    </a:p>
                  </a:txBody>
                  <a:tcPr marL="45720" marR="45720" horzOverflow="overflow">
                    <a:solidFill>
                      <a:srgbClr val="2D5491"/>
                    </a:solidFill>
                  </a:tcPr>
                </a:tc>
                <a:tc hMerge="1">
                  <a:txBody>
                    <a:bodyPr/>
                    <a:lstStyle/>
                    <a:p>
                      <a:endParaRPr lang="en-US"/>
                    </a:p>
                  </a:txBody>
                  <a:tcPr/>
                </a:tc>
              </a:tr>
              <a:tr h="2008402">
                <a:tc rowSpan="4">
                  <a:txBody>
                    <a:bodyPr/>
                    <a:lstStyle/>
                    <a:p>
                      <a:pPr marL="0" marR="0" lvl="0" indent="0" algn="ctr" defTabSz="890789" rtl="0" eaLnBrk="1" fontAlgn="auto" latinLnBrk="0" hangingPunct="1">
                        <a:lnSpc>
                          <a:spcPct val="100000"/>
                        </a:lnSpc>
                        <a:spcBef>
                          <a:spcPts val="0"/>
                        </a:spcBef>
                        <a:spcAft>
                          <a:spcPts val="0"/>
                        </a:spcAft>
                        <a:buClrTx/>
                        <a:buSzTx/>
                        <a:buFontTx/>
                        <a:buNone/>
                        <a:tabLst/>
                        <a:defRPr/>
                      </a:pPr>
                      <a:r>
                        <a:rPr lang="en-US" sz="1200" kern="1200" dirty="0" err="1" smtClean="0">
                          <a:solidFill>
                            <a:schemeClr val="bg1"/>
                          </a:solidFill>
                        </a:rPr>
                        <a:t>Utilisation</a:t>
                      </a:r>
                      <a:r>
                        <a:rPr lang="en-US" sz="1200" kern="1200" dirty="0" smtClean="0">
                          <a:solidFill>
                            <a:schemeClr val="bg1"/>
                          </a:solidFill>
                        </a:rPr>
                        <a:t> of customer insight to drive customer satisfaction</a:t>
                      </a:r>
                    </a:p>
                    <a:p>
                      <a:pPr marL="0" marR="0" lvl="0" indent="0" algn="ctr" defTabSz="890789" rtl="0" eaLnBrk="1" fontAlgn="auto" latinLnBrk="0" hangingPunct="1">
                        <a:lnSpc>
                          <a:spcPct val="100000"/>
                        </a:lnSpc>
                        <a:spcBef>
                          <a:spcPts val="0"/>
                        </a:spcBef>
                        <a:spcAft>
                          <a:spcPts val="0"/>
                        </a:spcAft>
                        <a:buClrTx/>
                        <a:buSzTx/>
                        <a:buFontTx/>
                        <a:buNone/>
                        <a:tabLst/>
                        <a:defRPr/>
                      </a:pPr>
                      <a:endParaRPr lang="en-US" sz="1200" kern="1200" dirty="0" smtClean="0">
                        <a:solidFill>
                          <a:schemeClr val="bg1"/>
                        </a:solidFill>
                      </a:endParaRPr>
                    </a:p>
                    <a:p>
                      <a:pPr algn="ctr"/>
                      <a:endParaRPr lang="en-US" sz="1200" kern="1200" dirty="0" smtClean="0">
                        <a:solidFill>
                          <a:schemeClr val="bg1"/>
                        </a:solidFill>
                      </a:endParaRPr>
                    </a:p>
                  </a:txBody>
                  <a:tcPr marL="45720" marR="45720" anchor="ctr" horzOverflow="overflow">
                    <a:lnR w="12700" cap="rnd" cmpd="sng" algn="ctr">
                      <a:noFill/>
                      <a:prstDash val="solid"/>
                    </a:lnR>
                    <a:lnT w="12700" cap="rnd" cmpd="sng" algn="ctr">
                      <a:noFill/>
                      <a:prstDash val="solid"/>
                    </a:lnT>
                    <a:solidFill>
                      <a:srgbClr val="2D5491"/>
                    </a:solidFill>
                  </a:tcPr>
                </a:tc>
                <a:tc>
                  <a:txBody>
                    <a:bodyPr/>
                    <a:lstStyle/>
                    <a:p>
                      <a:pPr algn="ctr"/>
                      <a:endParaRPr lang="en-US" sz="1200" b="1" kern="1200" dirty="0">
                        <a:solidFill>
                          <a:schemeClr val="bg1"/>
                        </a:solidFill>
                        <a:latin typeface="+mn-lt"/>
                        <a:ea typeface="+mn-ea"/>
                        <a:cs typeface="+mn-cs"/>
                      </a:endParaRPr>
                    </a:p>
                  </a:txBody>
                  <a:tcPr marL="45720" marR="45720" anchor="ctr" horzOverflow="overflow">
                    <a:lnL w="12700" cap="rnd" cmpd="sng" algn="ctr">
                      <a:noFill/>
                      <a:prstDash val="solid"/>
                    </a:lnL>
                    <a:lnR w="6350" cap="flat" cmpd="sng" algn="ctr">
                      <a:solidFill>
                        <a:srgbClr val="00338D"/>
                      </a:solidFill>
                      <a:prstDash val="solid"/>
                      <a:round/>
                      <a:headEnd type="none" w="med" len="med"/>
                      <a:tailEnd type="none" w="med" len="med"/>
                    </a:lnR>
                    <a:lnT w="12700" cap="rnd" cmpd="sng" algn="ctr">
                      <a:noFill/>
                      <a:prstDash val="solid"/>
                    </a:lnT>
                    <a:lnB w="6350" cap="rnd" cmpd="sng" algn="ctr">
                      <a:noFill/>
                      <a:prstDash val="solid"/>
                    </a:lnB>
                    <a:lnTlToBr w="12700" cmpd="sng">
                      <a:noFill/>
                      <a:prstDash val="solid"/>
                    </a:lnTlToBr>
                    <a:lnBlToTr w="12700" cmpd="sng">
                      <a:noFill/>
                      <a:prstDash val="solid"/>
                    </a:lnBlToTr>
                    <a:noFill/>
                  </a:tcPr>
                </a:tc>
                <a:tc gridSpan="3">
                  <a:txBody>
                    <a:bodyPr/>
                    <a:lstStyle/>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r>
                        <a:rPr lang="en-US" sz="1200" kern="1200" dirty="0" smtClean="0">
                          <a:solidFill>
                            <a:srgbClr val="00338D"/>
                          </a:solidFill>
                          <a:latin typeface="+mn-lt"/>
                          <a:ea typeface="+mn-ea"/>
                          <a:cs typeface="+mn-cs"/>
                        </a:rPr>
                        <a:t>Customer data is stored in various databases, with demographic and transactional data collected disparately, resulting in no single comprehensive view of the customer. </a:t>
                      </a:r>
                    </a:p>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r>
                        <a:rPr lang="en-US" sz="1200" kern="1200" dirty="0" smtClean="0">
                          <a:solidFill>
                            <a:srgbClr val="00338D"/>
                          </a:solidFill>
                          <a:latin typeface="+mn-lt"/>
                          <a:ea typeface="+mn-ea"/>
                          <a:cs typeface="+mn-cs"/>
                        </a:rPr>
                        <a:t>No evidence of data analytics used to draw insights from customer behavior, offer </a:t>
                      </a:r>
                      <a:r>
                        <a:rPr lang="en-US" sz="1200" kern="1200" dirty="0" err="1" smtClean="0">
                          <a:solidFill>
                            <a:srgbClr val="00338D"/>
                          </a:solidFill>
                          <a:latin typeface="+mn-lt"/>
                          <a:ea typeface="+mn-ea"/>
                          <a:cs typeface="+mn-cs"/>
                        </a:rPr>
                        <a:t>personalised</a:t>
                      </a:r>
                      <a:r>
                        <a:rPr lang="en-US" sz="1200" kern="1200" dirty="0" smtClean="0">
                          <a:solidFill>
                            <a:srgbClr val="00338D"/>
                          </a:solidFill>
                          <a:latin typeface="+mn-lt"/>
                          <a:ea typeface="+mn-ea"/>
                          <a:cs typeface="+mn-cs"/>
                        </a:rPr>
                        <a:t> offerings and </a:t>
                      </a:r>
                      <a:r>
                        <a:rPr lang="en-US" sz="1200" kern="1200" dirty="0" err="1" smtClean="0">
                          <a:solidFill>
                            <a:srgbClr val="00338D"/>
                          </a:solidFill>
                          <a:latin typeface="+mn-lt"/>
                          <a:ea typeface="+mn-ea"/>
                          <a:cs typeface="+mn-cs"/>
                        </a:rPr>
                        <a:t>optimise</a:t>
                      </a:r>
                      <a:r>
                        <a:rPr lang="en-US" sz="1200" kern="1200" dirty="0" smtClean="0">
                          <a:solidFill>
                            <a:srgbClr val="00338D"/>
                          </a:solidFill>
                          <a:latin typeface="+mn-lt"/>
                          <a:ea typeface="+mn-ea"/>
                          <a:cs typeface="+mn-cs"/>
                        </a:rPr>
                        <a:t> overall customer experience.</a:t>
                      </a:r>
                    </a:p>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r>
                        <a:rPr lang="en-US" sz="1200" kern="1200" dirty="0" smtClean="0">
                          <a:solidFill>
                            <a:srgbClr val="00338D"/>
                          </a:solidFill>
                          <a:latin typeface="+mn-lt"/>
                          <a:ea typeface="+mn-ea"/>
                          <a:cs typeface="+mn-cs"/>
                        </a:rPr>
                        <a:t>Presence of missing customer data fields in some cases e.g. bio data, thus limiting the </a:t>
                      </a:r>
                      <a:r>
                        <a:rPr lang="en-US" sz="1200" kern="1200" dirty="0" err="1" smtClean="0">
                          <a:solidFill>
                            <a:srgbClr val="00338D"/>
                          </a:solidFill>
                          <a:latin typeface="+mn-lt"/>
                          <a:ea typeface="+mn-ea"/>
                          <a:cs typeface="+mn-cs"/>
                        </a:rPr>
                        <a:t>organisation’s</a:t>
                      </a:r>
                      <a:r>
                        <a:rPr lang="en-US" sz="1200" kern="1200" dirty="0" smtClean="0">
                          <a:solidFill>
                            <a:srgbClr val="00338D"/>
                          </a:solidFill>
                          <a:latin typeface="+mn-lt"/>
                          <a:ea typeface="+mn-ea"/>
                          <a:cs typeface="+mn-cs"/>
                        </a:rPr>
                        <a:t> understanding of its customers.</a:t>
                      </a:r>
                    </a:p>
                  </a:txBody>
                  <a:tcPr marL="45720" marR="45720" horzOverflow="overflow">
                    <a:lnL w="6350" cap="flat" cmpd="sng" algn="ctr">
                      <a:solidFill>
                        <a:srgbClr val="00338D"/>
                      </a:solidFill>
                      <a:prstDash val="solid"/>
                      <a:round/>
                      <a:headEnd type="none" w="med" len="med"/>
                      <a:tailEnd type="none" w="med" len="med"/>
                    </a:lnL>
                    <a:noFill/>
                  </a:tcPr>
                </a:tc>
                <a:tc hMerge="1">
                  <a:txBody>
                    <a:bodyPr/>
                    <a:lstStyle/>
                    <a:p>
                      <a:pPr marL="0" marR="0" lvl="0" indent="0" algn="l" defTabSz="914400" rtl="0" eaLnBrk="1" fontAlgn="base" latinLnBrk="0" hangingPunct="1">
                        <a:lnSpc>
                          <a:spcPct val="100000"/>
                        </a:lnSpc>
                        <a:spcBef>
                          <a:spcPct val="25000"/>
                        </a:spcBef>
                        <a:spcAft>
                          <a:spcPct val="0"/>
                        </a:spcAft>
                        <a:buClr>
                          <a:srgbClr val="415299"/>
                        </a:buClr>
                        <a:buSzPct val="125000"/>
                        <a:buFontTx/>
                        <a:buNone/>
                        <a:tabLst/>
                      </a:pPr>
                      <a:endParaRPr kumimoji="0" lang="en-US" sz="1200" b="0" i="0" u="none" strike="noStrike" cap="none" normalizeH="0" baseline="0" noProof="0" dirty="0" smtClean="0">
                        <a:ln>
                          <a:noFill/>
                        </a:ln>
                        <a:solidFill>
                          <a:schemeClr val="tx1"/>
                        </a:solidFill>
                        <a:effectLst/>
                        <a:latin typeface="+mj-lt"/>
                        <a:cs typeface="Arial" charset="0"/>
                      </a:endParaRPr>
                    </a:p>
                  </a:txBody>
                  <a:tcPr marL="45720" marR="45720" horzOverflow="overflow"/>
                </a:tc>
                <a:tc hMerge="1">
                  <a:txBody>
                    <a:bodyPr/>
                    <a:lstStyle/>
                    <a:p>
                      <a:endParaRPr lang="en-US"/>
                    </a:p>
                  </a:txBody>
                  <a:tcPr/>
                </a:tc>
                <a:tc gridSpan="2">
                  <a:txBody>
                    <a:bodyPr/>
                    <a:lstStyle/>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endParaRPr lang="en-US" sz="1200" kern="1200" dirty="0" smtClean="0">
                        <a:solidFill>
                          <a:srgbClr val="00338D"/>
                        </a:solidFill>
                        <a:latin typeface="+mn-lt"/>
                        <a:ea typeface="+mn-ea"/>
                        <a:cs typeface="+mn-cs"/>
                      </a:endParaRPr>
                    </a:p>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endParaRPr lang="en-US" sz="1200" kern="1200" dirty="0" smtClean="0">
                        <a:solidFill>
                          <a:srgbClr val="00338D"/>
                        </a:solidFill>
                        <a:latin typeface="+mn-lt"/>
                        <a:ea typeface="+mn-ea"/>
                        <a:cs typeface="+mn-cs"/>
                      </a:endParaRPr>
                    </a:p>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r>
                        <a:rPr lang="en-US" sz="1200" kern="1200" dirty="0" smtClean="0">
                          <a:solidFill>
                            <a:srgbClr val="00338D"/>
                          </a:solidFill>
                          <a:latin typeface="+mn-lt"/>
                          <a:ea typeface="+mn-ea"/>
                          <a:cs typeface="+mn-cs"/>
                        </a:rPr>
                        <a:t>Customer data is </a:t>
                      </a:r>
                      <a:r>
                        <a:rPr lang="en-US" sz="1200" kern="1200" dirty="0" err="1" smtClean="0">
                          <a:solidFill>
                            <a:srgbClr val="00338D"/>
                          </a:solidFill>
                          <a:latin typeface="+mn-lt"/>
                          <a:ea typeface="+mn-ea"/>
                          <a:cs typeface="+mn-cs"/>
                        </a:rPr>
                        <a:t>analysed</a:t>
                      </a:r>
                      <a:r>
                        <a:rPr lang="en-US" sz="1200" kern="1200" dirty="0" smtClean="0">
                          <a:solidFill>
                            <a:srgbClr val="00338D"/>
                          </a:solidFill>
                          <a:latin typeface="+mn-lt"/>
                          <a:ea typeface="+mn-ea"/>
                          <a:cs typeface="+mn-cs"/>
                        </a:rPr>
                        <a:t> by a dedicated data and analytics team and </a:t>
                      </a:r>
                      <a:r>
                        <a:rPr lang="en-US" sz="1200" kern="1200" dirty="0" err="1" smtClean="0">
                          <a:solidFill>
                            <a:srgbClr val="00338D"/>
                          </a:solidFill>
                          <a:latin typeface="+mn-lt"/>
                          <a:ea typeface="+mn-ea"/>
                          <a:cs typeface="+mn-cs"/>
                        </a:rPr>
                        <a:t>customised</a:t>
                      </a:r>
                      <a:r>
                        <a:rPr lang="en-US" sz="1200" kern="1200" dirty="0" smtClean="0">
                          <a:solidFill>
                            <a:srgbClr val="00338D"/>
                          </a:solidFill>
                          <a:latin typeface="+mn-lt"/>
                          <a:ea typeface="+mn-ea"/>
                          <a:cs typeface="+mn-cs"/>
                        </a:rPr>
                        <a:t> offerings are provided based on this analysis.</a:t>
                      </a:r>
                    </a:p>
                  </a:txBody>
                  <a:tcPr marL="45720" marR="45720" horzOverflow="overflow">
                    <a:noFill/>
                  </a:tcPr>
                </a:tc>
                <a:tc hMerge="1">
                  <a:txBody>
                    <a:bodyPr/>
                    <a:lstStyle/>
                    <a:p>
                      <a:pPr marL="0" marR="0" lvl="0" indent="0" algn="l" defTabSz="914400" rtl="0" eaLnBrk="1" fontAlgn="base" latinLnBrk="0" hangingPunct="1">
                        <a:lnSpc>
                          <a:spcPct val="100000"/>
                        </a:lnSpc>
                        <a:spcBef>
                          <a:spcPct val="25000"/>
                        </a:spcBef>
                        <a:spcAft>
                          <a:spcPct val="0"/>
                        </a:spcAft>
                        <a:buClr>
                          <a:srgbClr val="415299"/>
                        </a:buClr>
                        <a:buSzPct val="125000"/>
                        <a:buFontTx/>
                        <a:buNone/>
                        <a:tabLst/>
                      </a:pPr>
                      <a:endParaRPr kumimoji="0" lang="en-GB" sz="1200" b="0" i="0" u="none" strike="noStrike" cap="none" normalizeH="0" baseline="0" noProof="0" dirty="0" smtClean="0">
                        <a:ln>
                          <a:noFill/>
                        </a:ln>
                        <a:solidFill>
                          <a:schemeClr val="tx1"/>
                        </a:solidFill>
                        <a:effectLst/>
                        <a:latin typeface="+mj-lt"/>
                        <a:cs typeface="Arial" charset="0"/>
                      </a:endParaRPr>
                    </a:p>
                  </a:txBody>
                  <a:tcPr marL="45720" marR="45720" horzOverflow="overflow"/>
                </a:tc>
                <a:tc gridSpan="2">
                  <a:txBody>
                    <a:bodyPr/>
                    <a:lstStyle/>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endParaRPr lang="en-US" sz="1200" kern="1200" dirty="0" smtClean="0">
                        <a:solidFill>
                          <a:srgbClr val="00338D"/>
                        </a:solidFill>
                        <a:latin typeface="+mn-lt"/>
                        <a:ea typeface="+mn-ea"/>
                        <a:cs typeface="+mn-cs"/>
                      </a:endParaRPr>
                    </a:p>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endParaRPr lang="en-US" sz="1200" kern="1200" dirty="0" smtClean="0">
                        <a:solidFill>
                          <a:srgbClr val="00338D"/>
                        </a:solidFill>
                        <a:latin typeface="+mn-lt"/>
                        <a:ea typeface="+mn-ea"/>
                        <a:cs typeface="+mn-cs"/>
                      </a:endParaRPr>
                    </a:p>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r>
                        <a:rPr lang="en-US" sz="1200" kern="1200" dirty="0" smtClean="0">
                          <a:solidFill>
                            <a:srgbClr val="00338D"/>
                          </a:solidFill>
                          <a:latin typeface="+mn-lt"/>
                          <a:ea typeface="+mn-ea"/>
                          <a:cs typeface="+mn-cs"/>
                        </a:rPr>
                        <a:t>Data-driven insights from several sources is integrated onto one platform, equipping Relationship Managers with a 360-degree view of the customer.</a:t>
                      </a:r>
                    </a:p>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r>
                        <a:rPr lang="en-US" sz="1200" kern="1200" dirty="0" smtClean="0">
                          <a:solidFill>
                            <a:srgbClr val="00338D"/>
                          </a:solidFill>
                          <a:latin typeface="+mn-lt"/>
                          <a:ea typeface="+mn-ea"/>
                          <a:cs typeface="+mn-cs"/>
                        </a:rPr>
                        <a:t>Behavioral and transactional data is used to </a:t>
                      </a:r>
                      <a:r>
                        <a:rPr lang="en-US" sz="1200" kern="1200" dirty="0" err="1" smtClean="0">
                          <a:solidFill>
                            <a:srgbClr val="00338D"/>
                          </a:solidFill>
                          <a:latin typeface="+mn-lt"/>
                          <a:ea typeface="+mn-ea"/>
                          <a:cs typeface="+mn-cs"/>
                        </a:rPr>
                        <a:t>personalise</a:t>
                      </a:r>
                      <a:r>
                        <a:rPr lang="en-US" sz="1200" kern="1200" dirty="0" smtClean="0">
                          <a:solidFill>
                            <a:srgbClr val="00338D"/>
                          </a:solidFill>
                          <a:latin typeface="+mn-lt"/>
                          <a:ea typeface="+mn-ea"/>
                          <a:cs typeface="+mn-cs"/>
                        </a:rPr>
                        <a:t> and predict future needs for customers and tailor advisory services based on client’s investing goals.</a:t>
                      </a:r>
                    </a:p>
                  </a:txBody>
                  <a:tcPr marL="45720" marR="45720" horzOverflow="overflow">
                    <a:noFill/>
                  </a:tcPr>
                </a:tc>
                <a:tc hMerge="1">
                  <a:txBody>
                    <a:bodyPr/>
                    <a:lstStyle/>
                    <a:p>
                      <a:pPr marL="0" marR="0" lvl="0" indent="0" algn="l" defTabSz="914400" rtl="0" eaLnBrk="1" fontAlgn="base" latinLnBrk="0" hangingPunct="1">
                        <a:lnSpc>
                          <a:spcPct val="100000"/>
                        </a:lnSpc>
                        <a:spcBef>
                          <a:spcPct val="25000"/>
                        </a:spcBef>
                        <a:spcAft>
                          <a:spcPct val="0"/>
                        </a:spcAft>
                        <a:buClr>
                          <a:srgbClr val="415299"/>
                        </a:buClr>
                        <a:buSzPct val="125000"/>
                        <a:buFontTx/>
                        <a:buNone/>
                        <a:tabLst/>
                      </a:pPr>
                      <a:endParaRPr kumimoji="0" lang="en-GB" sz="1200" b="0" i="0" u="none" strike="noStrike" cap="none" normalizeH="0" baseline="0" noProof="0" dirty="0" smtClean="0">
                        <a:ln>
                          <a:noFill/>
                        </a:ln>
                        <a:solidFill>
                          <a:schemeClr val="tx1"/>
                        </a:solidFill>
                        <a:effectLst/>
                        <a:latin typeface="+mj-lt"/>
                        <a:cs typeface="Arial" charset="0"/>
                      </a:endParaRPr>
                    </a:p>
                  </a:txBody>
                  <a:tcPr marL="45720" marR="45720" horzOverflow="overflow"/>
                </a:tc>
              </a:tr>
              <a:tr h="606322">
                <a:tc vMerge="1">
                  <a:txBody>
                    <a:bodyPr/>
                    <a:lstStyle/>
                    <a:p>
                      <a:pPr algn="ctr"/>
                      <a:endParaRPr lang="en-US" sz="1200" kern="1200" dirty="0" smtClean="0">
                        <a:solidFill>
                          <a:schemeClr val="bg1"/>
                        </a:solidFill>
                      </a:endParaRPr>
                    </a:p>
                  </a:txBody>
                  <a:tcPr marL="45720" marR="45720" anchor="ctr" horzOverflow="overflow">
                    <a:lnR w="12700" cap="rnd" cmpd="sng" algn="ctr">
                      <a:noFill/>
                      <a:prstDash val="solid"/>
                    </a:lnR>
                    <a:lnT w="12700" cap="rnd" cmpd="sng" algn="ctr">
                      <a:noFill/>
                      <a:prstDash val="solid"/>
                    </a:lnT>
                    <a:lnB w="6350" cap="rnd" cmpd="sng" algn="ctr">
                      <a:noFill/>
                      <a:prstDash val="solid"/>
                    </a:lnB>
                    <a:solidFill>
                      <a:srgbClr val="2D5491"/>
                    </a:solidFill>
                  </a:tcPr>
                </a:tc>
                <a:tc gridSpan="8">
                  <a:txBody>
                    <a:bodyPr/>
                    <a:lstStyle/>
                    <a:p>
                      <a:pPr algn="ctr"/>
                      <a:endParaRPr lang="en-US" sz="1200" b="1" kern="1200" dirty="0">
                        <a:solidFill>
                          <a:schemeClr val="bg1"/>
                        </a:solidFill>
                        <a:latin typeface="+mn-lt"/>
                        <a:ea typeface="+mn-ea"/>
                        <a:cs typeface="+mn-cs"/>
                      </a:endParaRPr>
                    </a:p>
                  </a:txBody>
                  <a:tcPr marL="45720" marR="45720" anchor="ctr" horzOverflow="overflow">
                    <a:lnL w="12700" cap="rnd" cmpd="sng" algn="ctr">
                      <a:noFill/>
                      <a:prstDash val="solid"/>
                    </a:lnL>
                    <a:lnR w="6350" cap="rnd" cmpd="sng" algn="ctr">
                      <a:noFill/>
                      <a:prstDash val="solid"/>
                    </a:lnR>
                    <a:lnT w="12700" cap="rnd" cmpd="sng" algn="ctr">
                      <a:noFill/>
                      <a:prstDash val="solid"/>
                    </a:lnT>
                    <a:lnB w="6350" cap="rnd" cmpd="sng" algn="ctr">
                      <a:noFill/>
                      <a:prstDash val="solid"/>
                    </a:lnB>
                    <a:lnTlToBr w="12700" cmpd="sng">
                      <a:noFill/>
                      <a:prstDash val="solid"/>
                    </a:lnTlToBr>
                    <a:lnBlToTr w="12700" cmpd="sng">
                      <a:noFill/>
                      <a:prstDash val="solid"/>
                    </a:lnBlToTr>
                    <a:noFill/>
                  </a:tcPr>
                </a:tc>
                <a:tc hMerge="1">
                  <a:txBody>
                    <a:bodyPr/>
                    <a:lstStyle/>
                    <a:p>
                      <a:pPr marL="0" marR="0" lvl="0" indent="0" algn="l" defTabSz="890789" rtl="0" eaLnBrk="1" fontAlgn="auto" latinLnBrk="0" hangingPunct="1">
                        <a:lnSpc>
                          <a:spcPct val="100000"/>
                        </a:lnSpc>
                        <a:spcBef>
                          <a:spcPts val="300"/>
                        </a:spcBef>
                        <a:spcAft>
                          <a:spcPts val="300"/>
                        </a:spcAft>
                        <a:buClrTx/>
                        <a:buSzTx/>
                        <a:buFont typeface="Arial" panose="020B0604020202020204" pitchFamily="34" charset="0"/>
                        <a:buNone/>
                        <a:tabLst/>
                        <a:defRPr/>
                      </a:pPr>
                      <a:endParaRPr lang="en-US" sz="1200" kern="1200" dirty="0" smtClean="0">
                        <a:solidFill>
                          <a:srgbClr val="00338D"/>
                        </a:solidFill>
                        <a:latin typeface="+mn-lt"/>
                        <a:ea typeface="+mn-ea"/>
                        <a:cs typeface="+mn-cs"/>
                      </a:endParaRPr>
                    </a:p>
                  </a:txBody>
                  <a:tcPr marL="45720" marR="45720" horzOverflow="overflow">
                    <a:lnL w="6350" cap="flat" cmpd="sng" algn="ctr">
                      <a:solidFill>
                        <a:srgbClr val="00338D"/>
                      </a:solidFill>
                      <a:prstDash val="solid"/>
                      <a:round/>
                      <a:headEnd type="none" w="med" len="med"/>
                      <a:tailEnd type="none" w="med" len="med"/>
                    </a:lnL>
                    <a:noFill/>
                  </a:tcPr>
                </a:tc>
                <a:tc hMerge="1">
                  <a:txBody>
                    <a:bodyPr/>
                    <a:lstStyle/>
                    <a:p>
                      <a:pPr marL="171450" marR="0" lvl="0" indent="-171450" algn="l" defTabSz="890789" rtl="0" eaLnBrk="1" fontAlgn="auto" latinLnBrk="0" hangingPunct="1">
                        <a:lnSpc>
                          <a:spcPct val="100000"/>
                        </a:lnSpc>
                        <a:spcBef>
                          <a:spcPts val="300"/>
                        </a:spcBef>
                        <a:spcAft>
                          <a:spcPts val="300"/>
                        </a:spcAft>
                        <a:buClrTx/>
                        <a:buSzTx/>
                        <a:buFont typeface="Arial" panose="020B0604020202020204" pitchFamily="34" charset="0"/>
                        <a:buChar char="•"/>
                        <a:tabLst/>
                        <a:defRPr/>
                      </a:pPr>
                      <a:endParaRPr lang="en-US" sz="1200" kern="1200" dirty="0" smtClean="0">
                        <a:solidFill>
                          <a:srgbClr val="00338D"/>
                        </a:solidFill>
                        <a:latin typeface="+mn-lt"/>
                        <a:ea typeface="+mn-ea"/>
                        <a:cs typeface="+mn-cs"/>
                      </a:endParaRPr>
                    </a:p>
                  </a:txBody>
                  <a:tcPr marL="45720" marR="45720" horzOverflow="overflow">
                    <a:noFill/>
                  </a:tcPr>
                </a:tc>
                <a:tc hMerge="1">
                  <a:txBody>
                    <a:bodyPr/>
                    <a:lstStyle/>
                    <a:p>
                      <a:endParaRPr lang="en-US"/>
                    </a:p>
                  </a:txBody>
                  <a:tcPr/>
                </a:tc>
                <a:tc hMerge="1">
                  <a:txBody>
                    <a:bodyPr/>
                    <a:lstStyle/>
                    <a:p>
                      <a:pPr marL="171450" marR="0" lvl="0" indent="-171450" algn="l" defTabSz="890789" rtl="0" eaLnBrk="1" fontAlgn="auto" latinLnBrk="0" hangingPunct="1">
                        <a:lnSpc>
                          <a:spcPct val="100000"/>
                        </a:lnSpc>
                        <a:spcBef>
                          <a:spcPts val="300"/>
                        </a:spcBef>
                        <a:spcAft>
                          <a:spcPts val="300"/>
                        </a:spcAft>
                        <a:buClrTx/>
                        <a:buSzTx/>
                        <a:buFont typeface="Arial" panose="020B0604020202020204" pitchFamily="34" charset="0"/>
                        <a:buChar char="•"/>
                        <a:tabLst/>
                        <a:defRPr/>
                      </a:pPr>
                      <a:endParaRPr lang="en-US" sz="1200" kern="1200" dirty="0" smtClean="0">
                        <a:solidFill>
                          <a:srgbClr val="00338D"/>
                        </a:solidFill>
                        <a:latin typeface="+mn-lt"/>
                        <a:ea typeface="+mn-ea"/>
                        <a:cs typeface="+mn-cs"/>
                      </a:endParaRPr>
                    </a:p>
                  </a:txBody>
                  <a:tcPr marL="45720" marR="45720" horzOverflow="overflow">
                    <a:noFill/>
                  </a:tcPr>
                </a:tc>
                <a:tc hMerge="1">
                  <a:txBody>
                    <a:bodyPr/>
                    <a:lstStyle/>
                    <a:p>
                      <a:pPr marL="171450" marR="0" lvl="0" indent="-171450" algn="l" defTabSz="890789" rtl="0" eaLnBrk="1" fontAlgn="auto" latinLnBrk="0" hangingPunct="1">
                        <a:lnSpc>
                          <a:spcPct val="100000"/>
                        </a:lnSpc>
                        <a:spcBef>
                          <a:spcPts val="300"/>
                        </a:spcBef>
                        <a:spcAft>
                          <a:spcPts val="300"/>
                        </a:spcAft>
                        <a:buClrTx/>
                        <a:buSzTx/>
                        <a:buFont typeface="Arial" panose="020B0604020202020204" pitchFamily="34" charset="0"/>
                        <a:buChar char="•"/>
                        <a:tabLst/>
                        <a:defRPr/>
                      </a:pPr>
                      <a:endParaRPr lang="en-US" sz="1200" kern="1200" dirty="0" smtClean="0">
                        <a:solidFill>
                          <a:srgbClr val="00338D"/>
                        </a:solidFill>
                        <a:latin typeface="+mn-lt"/>
                        <a:ea typeface="+mn-ea"/>
                        <a:cs typeface="+mn-cs"/>
                      </a:endParaRPr>
                    </a:p>
                  </a:txBody>
                  <a:tcPr marL="45720" marR="45720" horzOverflow="overflow">
                    <a:noFill/>
                  </a:tcPr>
                </a:tc>
                <a:tc hMerge="1">
                  <a:txBody>
                    <a:bodyPr/>
                    <a:lstStyle/>
                    <a:p>
                      <a:pPr marL="171450" marR="0" lvl="0" indent="-171450" algn="l" defTabSz="890789" rtl="0" eaLnBrk="1" fontAlgn="auto" latinLnBrk="0" hangingPunct="1">
                        <a:lnSpc>
                          <a:spcPct val="100000"/>
                        </a:lnSpc>
                        <a:spcBef>
                          <a:spcPts val="300"/>
                        </a:spcBef>
                        <a:spcAft>
                          <a:spcPts val="300"/>
                        </a:spcAft>
                        <a:buClrTx/>
                        <a:buSzTx/>
                        <a:buFont typeface="Arial" panose="020B0604020202020204" pitchFamily="34" charset="0"/>
                        <a:buChar char="•"/>
                        <a:tabLst/>
                        <a:defRPr/>
                      </a:pPr>
                      <a:endParaRPr lang="en-US" sz="1200" kern="1200" noProof="0" dirty="0" smtClean="0">
                        <a:solidFill>
                          <a:srgbClr val="00338D"/>
                        </a:solidFill>
                        <a:latin typeface="+mn-lt"/>
                        <a:ea typeface="+mn-ea"/>
                        <a:cs typeface="+mn-cs"/>
                      </a:endParaRPr>
                    </a:p>
                  </a:txBody>
                  <a:tcPr marL="45720" marR="45720" horzOverflow="overflow">
                    <a:noFill/>
                  </a:tcPr>
                </a:tc>
                <a:tc hMerge="1">
                  <a:txBody>
                    <a:bodyPr/>
                    <a:lstStyle/>
                    <a:p>
                      <a:endParaRPr lang="en-US"/>
                    </a:p>
                  </a:txBody>
                  <a:tcPr/>
                </a:tc>
              </a:tr>
              <a:tr h="422787">
                <a:tc vMerge="1">
                  <a:txBody>
                    <a:bodyPr/>
                    <a:lstStyle/>
                    <a:p>
                      <a:pPr algn="ctr"/>
                      <a:endParaRPr lang="en-US" sz="1200" kern="1200" dirty="0" smtClean="0">
                        <a:solidFill>
                          <a:schemeClr val="bg1"/>
                        </a:solidFill>
                      </a:endParaRPr>
                    </a:p>
                  </a:txBody>
                  <a:tcPr marL="45720" marR="45720" anchor="ctr" horzOverflow="overflow">
                    <a:lnR w="12700" cap="rnd" cmpd="sng" algn="ctr">
                      <a:noFill/>
                      <a:prstDash val="solid"/>
                    </a:lnR>
                    <a:lnT w="12700" cap="rnd" cmpd="sng" algn="ctr">
                      <a:noFill/>
                      <a:prstDash val="solid"/>
                    </a:lnT>
                    <a:lnB w="6350" cap="rnd" cmpd="sng" algn="ctr">
                      <a:noFill/>
                      <a:prstDash val="solid"/>
                    </a:lnB>
                    <a:solidFill>
                      <a:srgbClr val="2D5491"/>
                    </a:solidFill>
                  </a:tcPr>
                </a:tc>
                <a:tc>
                  <a:txBody>
                    <a:bodyPr/>
                    <a:lstStyle/>
                    <a:p>
                      <a:pPr algn="ctr"/>
                      <a:endParaRPr lang="en-US" sz="1200" b="1" kern="1200" dirty="0">
                        <a:solidFill>
                          <a:schemeClr val="bg1"/>
                        </a:solidFill>
                        <a:latin typeface="+mn-lt"/>
                        <a:ea typeface="+mn-ea"/>
                        <a:cs typeface="+mn-cs"/>
                      </a:endParaRPr>
                    </a:p>
                  </a:txBody>
                  <a:tcPr marL="45720" marR="45720" anchor="ctr" horzOverflow="overflow">
                    <a:lnL w="12700" cap="rnd" cmpd="sng" algn="ctr">
                      <a:noFill/>
                      <a:prstDash val="solid"/>
                    </a:lnL>
                    <a:lnR w="6350" cap="flat" cmpd="sng" algn="ctr">
                      <a:solidFill>
                        <a:srgbClr val="00338D"/>
                      </a:solidFill>
                      <a:prstDash val="solid"/>
                      <a:round/>
                      <a:headEnd type="none" w="med" len="med"/>
                      <a:tailEnd type="none" w="med" len="med"/>
                    </a:lnR>
                    <a:lnT w="12700" cap="rnd" cmpd="sng" algn="ctr">
                      <a:noFill/>
                      <a:prstDash val="solid"/>
                    </a:lnT>
                    <a:lnB w="6350" cap="rnd" cmpd="sng" algn="ctr">
                      <a:noFill/>
                      <a:prstDash val="solid"/>
                    </a:lnB>
                    <a:lnTlToBr w="12700" cmpd="sng">
                      <a:noFill/>
                      <a:prstDash val="solid"/>
                    </a:lnTlToBr>
                    <a:lnBlToTr w="12700" cmpd="sng">
                      <a:noFill/>
                      <a:prstDash val="solid"/>
                    </a:lnBlToTr>
                    <a:noFill/>
                  </a:tcPr>
                </a:tc>
                <a:tc>
                  <a:txBody>
                    <a:bodyPr/>
                    <a:lstStyle/>
                    <a:p>
                      <a:pPr marL="0" marR="0" lvl="0" indent="0" algn="ctr" defTabSz="890789" rtl="0" eaLnBrk="1" fontAlgn="auto" latinLnBrk="0" hangingPunct="1">
                        <a:lnSpc>
                          <a:spcPct val="100000"/>
                        </a:lnSpc>
                        <a:spcBef>
                          <a:spcPts val="300"/>
                        </a:spcBef>
                        <a:spcAft>
                          <a:spcPts val="300"/>
                        </a:spcAft>
                        <a:buClrTx/>
                        <a:buSzTx/>
                        <a:buFont typeface="Arial" panose="020B0604020202020204" pitchFamily="34" charset="0"/>
                        <a:buNone/>
                        <a:tabLst/>
                        <a:defRPr/>
                      </a:pPr>
                      <a:r>
                        <a:rPr lang="en-US" sz="1200" b="1" kern="1200" dirty="0" smtClean="0">
                          <a:solidFill>
                            <a:schemeClr val="bg1"/>
                          </a:solidFill>
                          <a:latin typeface="+mn-lt"/>
                          <a:ea typeface="+mn-ea"/>
                          <a:cs typeface="+mn-cs"/>
                        </a:rPr>
                        <a:t>Lagging</a:t>
                      </a:r>
                    </a:p>
                  </a:txBody>
                  <a:tcPr marL="45720" marR="45720" horzOverflow="overflow">
                    <a:lnL w="6350" cap="flat" cmpd="sng" algn="ctr">
                      <a:solidFill>
                        <a:srgbClr val="00338D"/>
                      </a:solidFill>
                      <a:prstDash val="solid"/>
                      <a:round/>
                      <a:headEnd type="none" w="med" len="med"/>
                      <a:tailEnd type="none" w="med" len="med"/>
                    </a:lnL>
                    <a:solidFill>
                      <a:srgbClr val="2D5491"/>
                    </a:solidFill>
                  </a:tcPr>
                </a:tc>
                <a:tc>
                  <a:txBody>
                    <a:bodyPr/>
                    <a:lstStyle/>
                    <a:p>
                      <a:pPr marL="0" marR="0" lvl="0" indent="0" algn="ctr" defTabSz="890789" rtl="0" eaLnBrk="1" fontAlgn="auto" latinLnBrk="0" hangingPunct="1">
                        <a:lnSpc>
                          <a:spcPct val="100000"/>
                        </a:lnSpc>
                        <a:spcBef>
                          <a:spcPts val="300"/>
                        </a:spcBef>
                        <a:spcAft>
                          <a:spcPts val="300"/>
                        </a:spcAft>
                        <a:buClrTx/>
                        <a:buSzTx/>
                        <a:buFont typeface="Arial" panose="020B0604020202020204" pitchFamily="34" charset="0"/>
                        <a:buNone/>
                        <a:tabLst/>
                        <a:defRPr/>
                      </a:pPr>
                      <a:r>
                        <a:rPr lang="en-US" sz="1200" b="1" kern="1200" dirty="0" smtClean="0">
                          <a:solidFill>
                            <a:schemeClr val="bg1"/>
                          </a:solidFill>
                          <a:latin typeface="+mn-lt"/>
                          <a:ea typeface="+mn-ea"/>
                          <a:cs typeface="+mn-cs"/>
                        </a:rPr>
                        <a:t>Basic</a:t>
                      </a:r>
                    </a:p>
                  </a:txBody>
                  <a:tcPr marL="45720" marR="45720" horzOverflow="overflow">
                    <a:solidFill>
                      <a:srgbClr val="2D5491"/>
                    </a:solidFill>
                  </a:tcPr>
                </a:tc>
                <a:tc gridSpan="2">
                  <a:txBody>
                    <a:bodyPr/>
                    <a:lstStyle/>
                    <a:p>
                      <a:pPr marL="0" marR="0" lvl="0" indent="0" algn="ctr" defTabSz="890789" rtl="0" eaLnBrk="1" fontAlgn="auto" latinLnBrk="0" hangingPunct="1">
                        <a:lnSpc>
                          <a:spcPct val="100000"/>
                        </a:lnSpc>
                        <a:spcBef>
                          <a:spcPts val="300"/>
                        </a:spcBef>
                        <a:spcAft>
                          <a:spcPts val="300"/>
                        </a:spcAft>
                        <a:buClrTx/>
                        <a:buSzTx/>
                        <a:buFont typeface="Arial" panose="020B0604020202020204" pitchFamily="34" charset="0"/>
                        <a:buNone/>
                        <a:tabLst/>
                        <a:defRPr/>
                      </a:pPr>
                      <a:r>
                        <a:rPr lang="en-US" sz="1200" b="1" kern="1200" dirty="0" smtClean="0">
                          <a:solidFill>
                            <a:schemeClr val="bg1"/>
                          </a:solidFill>
                          <a:latin typeface="+mn-lt"/>
                          <a:ea typeface="+mn-ea"/>
                          <a:cs typeface="+mn-cs"/>
                        </a:rPr>
                        <a:t>Progressed</a:t>
                      </a:r>
                      <a:endParaRPr lang="en-US" sz="1200" b="1" kern="1200" dirty="0">
                        <a:solidFill>
                          <a:schemeClr val="bg1"/>
                        </a:solidFill>
                        <a:latin typeface="+mn-lt"/>
                        <a:ea typeface="+mn-ea"/>
                        <a:cs typeface="+mn-cs"/>
                      </a:endParaRPr>
                    </a:p>
                  </a:txBody>
                  <a:tcPr marL="45720" marR="45720" horzOverflow="overflow">
                    <a:solidFill>
                      <a:srgbClr val="2D5491"/>
                    </a:solidFill>
                  </a:tcPr>
                </a:tc>
                <a:tc hMerge="1">
                  <a:txBody>
                    <a:bodyPr/>
                    <a:lstStyle/>
                    <a:p>
                      <a:pPr marL="0" marR="0" lvl="0" indent="0" algn="ctr" defTabSz="890789" rtl="0" eaLnBrk="1" fontAlgn="auto" latinLnBrk="0" hangingPunct="1">
                        <a:lnSpc>
                          <a:spcPct val="100000"/>
                        </a:lnSpc>
                        <a:spcBef>
                          <a:spcPts val="300"/>
                        </a:spcBef>
                        <a:spcAft>
                          <a:spcPts val="300"/>
                        </a:spcAft>
                        <a:buClrTx/>
                        <a:buSzTx/>
                        <a:buFont typeface="Arial" panose="020B0604020202020204" pitchFamily="34" charset="0"/>
                        <a:buNone/>
                        <a:tabLst/>
                        <a:defRPr/>
                      </a:pPr>
                      <a:endParaRPr lang="en-US" sz="1200" b="1" kern="1200" dirty="0">
                        <a:solidFill>
                          <a:schemeClr val="bg1"/>
                        </a:solidFill>
                        <a:latin typeface="+mn-lt"/>
                        <a:ea typeface="+mn-ea"/>
                        <a:cs typeface="+mn-cs"/>
                      </a:endParaRPr>
                    </a:p>
                  </a:txBody>
                  <a:tcPr marL="45720" marR="45720" horzOverflow="overflow">
                    <a:solidFill>
                      <a:srgbClr val="2D5491"/>
                    </a:solidFill>
                  </a:tcPr>
                </a:tc>
                <a:tc gridSpan="2">
                  <a:txBody>
                    <a:bodyPr/>
                    <a:lstStyle/>
                    <a:p>
                      <a:pPr marL="0" marR="0" lvl="0" indent="0" algn="ctr" defTabSz="890789" rtl="0" eaLnBrk="1" fontAlgn="auto" latinLnBrk="0" hangingPunct="1">
                        <a:lnSpc>
                          <a:spcPct val="100000"/>
                        </a:lnSpc>
                        <a:spcBef>
                          <a:spcPts val="300"/>
                        </a:spcBef>
                        <a:spcAft>
                          <a:spcPts val="300"/>
                        </a:spcAft>
                        <a:buClrTx/>
                        <a:buSzTx/>
                        <a:buFont typeface="Arial" panose="020B0604020202020204" pitchFamily="34" charset="0"/>
                        <a:buNone/>
                        <a:tabLst/>
                        <a:defRPr/>
                      </a:pPr>
                      <a:r>
                        <a:rPr lang="en-US" sz="1200" b="1" kern="1200" dirty="0" smtClean="0">
                          <a:solidFill>
                            <a:schemeClr val="bg1"/>
                          </a:solidFill>
                          <a:latin typeface="+mn-lt"/>
                          <a:ea typeface="+mn-ea"/>
                          <a:cs typeface="+mn-cs"/>
                        </a:rPr>
                        <a:t>Leading</a:t>
                      </a:r>
                    </a:p>
                  </a:txBody>
                  <a:tcPr marL="45720" marR="45720" horzOverflow="overflow">
                    <a:solidFill>
                      <a:srgbClr val="2D5491"/>
                    </a:solidFill>
                  </a:tcPr>
                </a:tc>
                <a:tc hMerge="1">
                  <a:txBody>
                    <a:bodyPr/>
                    <a:lstStyle/>
                    <a:p>
                      <a:pPr marL="171450" marR="0" lvl="0" indent="-171450" algn="l" defTabSz="890789" rtl="0" eaLnBrk="1" fontAlgn="auto" latinLnBrk="0" hangingPunct="1">
                        <a:lnSpc>
                          <a:spcPct val="100000"/>
                        </a:lnSpc>
                        <a:spcBef>
                          <a:spcPts val="300"/>
                        </a:spcBef>
                        <a:spcAft>
                          <a:spcPts val="300"/>
                        </a:spcAft>
                        <a:buClrTx/>
                        <a:buSzTx/>
                        <a:buFont typeface="Arial" panose="020B0604020202020204" pitchFamily="34" charset="0"/>
                        <a:buChar char="•"/>
                        <a:tabLst/>
                        <a:defRPr/>
                      </a:pPr>
                      <a:endParaRPr lang="en-US" sz="1200" kern="1200" noProof="0" dirty="0" smtClean="0">
                        <a:solidFill>
                          <a:srgbClr val="00338D"/>
                        </a:solidFill>
                        <a:latin typeface="+mn-lt"/>
                        <a:ea typeface="+mn-ea"/>
                        <a:cs typeface="+mn-cs"/>
                      </a:endParaRPr>
                    </a:p>
                  </a:txBody>
                  <a:tcPr marL="45720" marR="45720" horzOverflow="overflow">
                    <a:noFill/>
                  </a:tcPr>
                </a:tc>
                <a:tc>
                  <a:txBody>
                    <a:bodyPr/>
                    <a:lstStyle/>
                    <a:p>
                      <a:pPr marL="0" marR="0" lvl="0" indent="0" algn="ctr" defTabSz="890789" rtl="0" eaLnBrk="1" fontAlgn="auto" latinLnBrk="0" hangingPunct="1">
                        <a:lnSpc>
                          <a:spcPct val="100000"/>
                        </a:lnSpc>
                        <a:spcBef>
                          <a:spcPts val="300"/>
                        </a:spcBef>
                        <a:spcAft>
                          <a:spcPts val="300"/>
                        </a:spcAft>
                        <a:buClrTx/>
                        <a:buSzTx/>
                        <a:buFont typeface="Arial" panose="020B0604020202020204" pitchFamily="34" charset="0"/>
                        <a:buNone/>
                        <a:tabLst/>
                        <a:defRPr/>
                      </a:pPr>
                      <a:r>
                        <a:rPr lang="en-US" sz="1200" b="1" kern="1200" dirty="0" smtClean="0">
                          <a:solidFill>
                            <a:schemeClr val="bg1"/>
                          </a:solidFill>
                          <a:latin typeface="+mn-lt"/>
                          <a:ea typeface="+mn-ea"/>
                          <a:cs typeface="+mn-cs"/>
                        </a:rPr>
                        <a:t>Innovating</a:t>
                      </a:r>
                      <a:endParaRPr lang="en-US" sz="1200" b="1" kern="1200" dirty="0">
                        <a:solidFill>
                          <a:schemeClr val="bg1"/>
                        </a:solidFill>
                        <a:latin typeface="+mn-lt"/>
                        <a:ea typeface="+mn-ea"/>
                        <a:cs typeface="+mn-cs"/>
                      </a:endParaRPr>
                    </a:p>
                  </a:txBody>
                  <a:tcPr marL="45720" marR="45720" horzOverflow="overflow">
                    <a:solidFill>
                      <a:srgbClr val="2D5491"/>
                    </a:solidFill>
                  </a:tcPr>
                </a:tc>
              </a:tr>
              <a:tr h="422787">
                <a:tc vMerge="1">
                  <a:txBody>
                    <a:bodyPr/>
                    <a:lstStyle/>
                    <a:p>
                      <a:pPr algn="ctr"/>
                      <a:endParaRPr lang="en-US" sz="1200" kern="1200" dirty="0" smtClean="0">
                        <a:solidFill>
                          <a:schemeClr val="bg1"/>
                        </a:solidFill>
                      </a:endParaRPr>
                    </a:p>
                  </a:txBody>
                  <a:tcPr marL="45720" marR="45720" anchor="ctr" horzOverflow="overflow">
                    <a:lnR w="12700" cap="rnd" cmpd="sng" algn="ctr">
                      <a:noFill/>
                      <a:prstDash val="solid"/>
                    </a:lnR>
                    <a:lnT w="12700" cap="rnd" cmpd="sng" algn="ctr">
                      <a:noFill/>
                      <a:prstDash val="solid"/>
                    </a:lnT>
                    <a:solidFill>
                      <a:srgbClr val="2D5491"/>
                    </a:solidFill>
                  </a:tcPr>
                </a:tc>
                <a:tc>
                  <a:txBody>
                    <a:bodyPr/>
                    <a:lstStyle/>
                    <a:p>
                      <a:pPr algn="ctr"/>
                      <a:endParaRPr lang="en-US" sz="1200" b="1" kern="1200" dirty="0">
                        <a:solidFill>
                          <a:schemeClr val="bg1"/>
                        </a:solidFill>
                        <a:latin typeface="+mn-lt"/>
                        <a:ea typeface="+mn-ea"/>
                        <a:cs typeface="+mn-cs"/>
                      </a:endParaRPr>
                    </a:p>
                  </a:txBody>
                  <a:tcPr marL="45720" marR="45720" anchor="ctr" horzOverflow="overflow">
                    <a:lnL w="12700" cap="rnd" cmpd="sng" algn="ctr">
                      <a:noFill/>
                      <a:prstDash val="solid"/>
                    </a:lnL>
                    <a:lnR w="6350" cap="flat" cmpd="sng" algn="ctr">
                      <a:solidFill>
                        <a:srgbClr val="00338D"/>
                      </a:solidFill>
                      <a:prstDash val="solid"/>
                      <a:round/>
                      <a:headEnd type="none" w="med" len="med"/>
                      <a:tailEnd type="none" w="med" len="med"/>
                    </a:lnR>
                    <a:lnT w="12700" cap="rnd" cmpd="sng" algn="ctr">
                      <a:noFill/>
                      <a:prstDash val="solid"/>
                    </a:lnT>
                    <a:lnB w="6350" cap="rnd" cmpd="sng" algn="ctr">
                      <a:noFill/>
                      <a:prstDash val="solid"/>
                    </a:lnB>
                    <a:lnTlToBr w="12700" cmpd="sng">
                      <a:noFill/>
                      <a:prstDash val="solid"/>
                    </a:lnTlToBr>
                    <a:lnBlToTr w="12700" cmpd="sng">
                      <a:noFill/>
                      <a:prstDash val="solid"/>
                    </a:lnBlToTr>
                    <a:noFill/>
                  </a:tcPr>
                </a:tc>
                <a:tc>
                  <a:txBody>
                    <a:bodyPr/>
                    <a:lstStyle/>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r>
                        <a:rPr lang="en-US" sz="1200" kern="1200" noProof="0" dirty="0" smtClean="0">
                          <a:solidFill>
                            <a:srgbClr val="00338D"/>
                          </a:solidFill>
                          <a:latin typeface="+mn-lt"/>
                          <a:ea typeface="+mn-ea"/>
                          <a:cs typeface="+mn-cs"/>
                        </a:rPr>
                        <a:t>Little or no use of customer analytics. There is a large amount of customer data collected and this is not consolidated centrally. </a:t>
                      </a:r>
                      <a:endParaRPr lang="en-GB" sz="1200" kern="1200" noProof="0" dirty="0" smtClean="0">
                        <a:solidFill>
                          <a:srgbClr val="00338D"/>
                        </a:solidFill>
                        <a:latin typeface="+mn-lt"/>
                        <a:ea typeface="+mn-ea"/>
                        <a:cs typeface="+mn-cs"/>
                      </a:endParaRPr>
                    </a:p>
                  </a:txBody>
                  <a:tcPr marL="45720" marR="45720" horzOverflow="overflow">
                    <a:lnL w="6350" cap="flat" cmpd="sng" algn="ctr">
                      <a:solidFill>
                        <a:srgbClr val="00338D"/>
                      </a:solidFill>
                      <a:prstDash val="solid"/>
                      <a:round/>
                      <a:headEnd type="none" w="med" len="med"/>
                      <a:tailEnd type="none" w="med" len="med"/>
                    </a:lnL>
                    <a:lnB w="6350" cap="flat" cmpd="sng" algn="ctr">
                      <a:solidFill>
                        <a:srgbClr val="00338D"/>
                      </a:solidFill>
                      <a:prstDash val="solid"/>
                      <a:round/>
                      <a:headEnd type="none" w="med" len="med"/>
                      <a:tailEnd type="none" w="med" len="med"/>
                    </a:lnB>
                    <a:noFill/>
                  </a:tcPr>
                </a:tc>
                <a:tc>
                  <a:txBody>
                    <a:bodyPr/>
                    <a:lstStyle/>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r>
                        <a:rPr lang="en-US" sz="1200" kern="1200" noProof="0" dirty="0" smtClean="0">
                          <a:solidFill>
                            <a:srgbClr val="00338D"/>
                          </a:solidFill>
                          <a:latin typeface="+mn-lt"/>
                          <a:ea typeface="+mn-ea"/>
                          <a:cs typeface="+mn-cs"/>
                        </a:rPr>
                        <a:t>Little focus on customer analytics with no structured approach to processing or consolidating customer data. </a:t>
                      </a:r>
                    </a:p>
                  </a:txBody>
                  <a:tcPr marL="45720" marR="45720" horzOverflow="overflow">
                    <a:lnB w="6350" cap="flat" cmpd="sng" algn="ctr">
                      <a:solidFill>
                        <a:srgbClr val="00338D"/>
                      </a:solidFill>
                      <a:prstDash val="solid"/>
                      <a:round/>
                      <a:headEnd type="none" w="med" len="med"/>
                      <a:tailEnd type="none" w="med" len="med"/>
                    </a:lnB>
                    <a:noFill/>
                  </a:tcPr>
                </a:tc>
                <a:tc gridSpan="2">
                  <a:txBody>
                    <a:bodyPr/>
                    <a:lstStyle/>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r>
                        <a:rPr lang="en-US" sz="1200" kern="1200" noProof="0" dirty="0" smtClean="0">
                          <a:solidFill>
                            <a:srgbClr val="00338D"/>
                          </a:solidFill>
                          <a:latin typeface="+mn-lt"/>
                          <a:ea typeface="+mn-ea"/>
                          <a:cs typeface="+mn-cs"/>
                        </a:rPr>
                        <a:t>Some focus on customer analytics and how it can be leveraged to improve customer experience.</a:t>
                      </a:r>
                    </a:p>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r>
                        <a:rPr lang="en-US" sz="1200" kern="1200" noProof="0" dirty="0" smtClean="0">
                          <a:solidFill>
                            <a:srgbClr val="00338D"/>
                          </a:solidFill>
                          <a:latin typeface="+mn-lt"/>
                          <a:ea typeface="+mn-ea"/>
                          <a:cs typeface="+mn-cs"/>
                        </a:rPr>
                        <a:t>Customer data is managed centrally and the </a:t>
                      </a:r>
                      <a:r>
                        <a:rPr lang="en-US" sz="1200" kern="1200" noProof="0" dirty="0" err="1" smtClean="0">
                          <a:solidFill>
                            <a:srgbClr val="00338D"/>
                          </a:solidFill>
                          <a:latin typeface="+mn-lt"/>
                          <a:ea typeface="+mn-ea"/>
                          <a:cs typeface="+mn-cs"/>
                        </a:rPr>
                        <a:t>organisation</a:t>
                      </a:r>
                      <a:r>
                        <a:rPr lang="en-US" sz="1200" kern="1200" noProof="0" dirty="0" smtClean="0">
                          <a:solidFill>
                            <a:srgbClr val="00338D"/>
                          </a:solidFill>
                          <a:latin typeface="+mn-lt"/>
                          <a:ea typeface="+mn-ea"/>
                          <a:cs typeface="+mn-cs"/>
                        </a:rPr>
                        <a:t> has invested in a Big Data platform, with models in place (or being designed) to predict customer </a:t>
                      </a:r>
                      <a:r>
                        <a:rPr lang="en-US" sz="1200" kern="1200" noProof="0" dirty="0" err="1" smtClean="0">
                          <a:solidFill>
                            <a:srgbClr val="00338D"/>
                          </a:solidFill>
                          <a:latin typeface="+mn-lt"/>
                          <a:ea typeface="+mn-ea"/>
                          <a:cs typeface="+mn-cs"/>
                        </a:rPr>
                        <a:t>behaviour</a:t>
                      </a:r>
                      <a:r>
                        <a:rPr lang="en-US" sz="1200" kern="1200" noProof="0" dirty="0" smtClean="0">
                          <a:solidFill>
                            <a:srgbClr val="00338D"/>
                          </a:solidFill>
                          <a:latin typeface="+mn-lt"/>
                          <a:ea typeface="+mn-ea"/>
                          <a:cs typeface="+mn-cs"/>
                        </a:rPr>
                        <a:t>.</a:t>
                      </a:r>
                      <a:endParaRPr lang="en-GB" sz="1200" kern="1200" noProof="0" dirty="0" smtClean="0">
                        <a:solidFill>
                          <a:srgbClr val="00338D"/>
                        </a:solidFill>
                        <a:latin typeface="+mn-lt"/>
                        <a:ea typeface="+mn-ea"/>
                        <a:cs typeface="+mn-cs"/>
                      </a:endParaRPr>
                    </a:p>
                  </a:txBody>
                  <a:tcPr marL="45720" marR="45720" horzOverflow="overflow">
                    <a:lnB w="6350" cap="flat" cmpd="sng" algn="ctr">
                      <a:solidFill>
                        <a:srgbClr val="00338D"/>
                      </a:solidFill>
                      <a:prstDash val="solid"/>
                      <a:round/>
                      <a:headEnd type="none" w="med" len="med"/>
                      <a:tailEnd type="none" w="med" len="med"/>
                    </a:lnB>
                    <a:noFill/>
                  </a:tcPr>
                </a:tc>
                <a:tc hMerge="1">
                  <a:txBody>
                    <a:bodyPr/>
                    <a:lstStyle/>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endParaRPr lang="en-GB" sz="1200" kern="1200" noProof="0" dirty="0" smtClean="0">
                        <a:solidFill>
                          <a:srgbClr val="00338D"/>
                        </a:solidFill>
                        <a:latin typeface="+mn-lt"/>
                        <a:ea typeface="+mn-ea"/>
                        <a:cs typeface="+mn-cs"/>
                      </a:endParaRPr>
                    </a:p>
                  </a:txBody>
                  <a:tcPr marL="45720" marR="45720" horzOverflow="overflow">
                    <a:lnB w="6350" cap="flat" cmpd="sng" algn="ctr">
                      <a:solidFill>
                        <a:srgbClr val="00338D"/>
                      </a:solidFill>
                      <a:prstDash val="solid"/>
                      <a:round/>
                      <a:headEnd type="none" w="med" len="med"/>
                      <a:tailEnd type="none" w="med" len="med"/>
                    </a:lnB>
                    <a:noFill/>
                  </a:tcPr>
                </a:tc>
                <a:tc gridSpan="2">
                  <a:txBody>
                    <a:bodyPr/>
                    <a:lstStyle/>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r>
                        <a:rPr lang="en-US" sz="1200" kern="1200" noProof="0" dirty="0" smtClean="0">
                          <a:solidFill>
                            <a:srgbClr val="00338D"/>
                          </a:solidFill>
                          <a:latin typeface="+mn-lt"/>
                          <a:ea typeface="+mn-ea"/>
                          <a:cs typeface="+mn-cs"/>
                        </a:rPr>
                        <a:t>Real focus on customer analytics and uses sophisticated data analytics tools to manage both structured and unstructured customer data. </a:t>
                      </a:r>
                    </a:p>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r>
                        <a:rPr lang="en-US" sz="1200" kern="1200" noProof="0" dirty="0" smtClean="0">
                          <a:solidFill>
                            <a:srgbClr val="00338D"/>
                          </a:solidFill>
                          <a:latin typeface="+mn-lt"/>
                          <a:ea typeface="+mn-ea"/>
                          <a:cs typeface="+mn-cs"/>
                        </a:rPr>
                        <a:t>Customer data is collected from and provided to all areas of the organization.</a:t>
                      </a:r>
                      <a:endParaRPr lang="en-GB" sz="1200" kern="1200" noProof="0" dirty="0" smtClean="0">
                        <a:solidFill>
                          <a:srgbClr val="00338D"/>
                        </a:solidFill>
                        <a:latin typeface="+mn-lt"/>
                        <a:ea typeface="+mn-ea"/>
                        <a:cs typeface="+mn-cs"/>
                      </a:endParaRPr>
                    </a:p>
                  </a:txBody>
                  <a:tcPr marL="45720" marR="45720" horzOverflow="overflow">
                    <a:lnB w="6350" cap="flat" cmpd="sng" algn="ctr">
                      <a:solidFill>
                        <a:srgbClr val="00338D"/>
                      </a:solidFill>
                      <a:prstDash val="solid"/>
                      <a:round/>
                      <a:headEnd type="none" w="med" len="med"/>
                      <a:tailEnd type="none" w="med" len="med"/>
                    </a:lnB>
                    <a:noFill/>
                  </a:tcPr>
                </a:tc>
                <a:tc hMerge="1">
                  <a:txBody>
                    <a:bodyPr/>
                    <a:lstStyle/>
                    <a:p>
                      <a:endParaRPr lang="en-US" dirty="0"/>
                    </a:p>
                  </a:txBody>
                  <a:tcPr>
                    <a:lnB w="6350" cap="flat" cmpd="sng" algn="ctr">
                      <a:solidFill>
                        <a:srgbClr val="00338D"/>
                      </a:solidFill>
                      <a:prstDash val="solid"/>
                      <a:round/>
                      <a:headEnd type="none" w="med" len="med"/>
                      <a:tailEnd type="none" w="med" len="med"/>
                    </a:lnB>
                    <a:noFill/>
                  </a:tcPr>
                </a:tc>
                <a:tc>
                  <a:txBody>
                    <a:bodyPr/>
                    <a:lstStyle/>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r>
                        <a:rPr lang="en-US" sz="1200" kern="1200" noProof="0" dirty="0" smtClean="0">
                          <a:solidFill>
                            <a:srgbClr val="00338D"/>
                          </a:solidFill>
                          <a:latin typeface="+mn-lt"/>
                          <a:ea typeface="+mn-ea"/>
                          <a:cs typeface="+mn-cs"/>
                        </a:rPr>
                        <a:t>Market-leading focus on customer analytics, with </a:t>
                      </a:r>
                      <a:r>
                        <a:rPr lang="en-US" sz="1200" kern="1200" noProof="0" dirty="0" err="1" smtClean="0">
                          <a:solidFill>
                            <a:srgbClr val="00338D"/>
                          </a:solidFill>
                          <a:latin typeface="+mn-lt"/>
                          <a:ea typeface="+mn-ea"/>
                          <a:cs typeface="+mn-cs"/>
                        </a:rPr>
                        <a:t>specialised</a:t>
                      </a:r>
                      <a:r>
                        <a:rPr lang="en-US" sz="1200" kern="1200" noProof="0" dirty="0" smtClean="0">
                          <a:solidFill>
                            <a:srgbClr val="00338D"/>
                          </a:solidFill>
                          <a:latin typeface="+mn-lt"/>
                          <a:ea typeface="+mn-ea"/>
                          <a:cs typeface="+mn-cs"/>
                        </a:rPr>
                        <a:t> data and analytics teams in place for regular customer touch points. </a:t>
                      </a:r>
                    </a:p>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r>
                        <a:rPr lang="en-US" sz="1200" kern="1200" noProof="0" dirty="0" smtClean="0">
                          <a:solidFill>
                            <a:srgbClr val="00338D"/>
                          </a:solidFill>
                          <a:latin typeface="+mn-lt"/>
                          <a:ea typeface="+mn-ea"/>
                          <a:cs typeface="+mn-cs"/>
                        </a:rPr>
                        <a:t>It is widely </a:t>
                      </a:r>
                      <a:r>
                        <a:rPr lang="en-US" sz="1200" kern="1200" noProof="0" dirty="0" err="1" smtClean="0">
                          <a:solidFill>
                            <a:srgbClr val="00338D"/>
                          </a:solidFill>
                          <a:latin typeface="+mn-lt"/>
                          <a:ea typeface="+mn-ea"/>
                          <a:cs typeface="+mn-cs"/>
                        </a:rPr>
                        <a:t>recognised</a:t>
                      </a:r>
                      <a:r>
                        <a:rPr lang="en-US" sz="1200" kern="1200" noProof="0" dirty="0" smtClean="0">
                          <a:solidFill>
                            <a:srgbClr val="00338D"/>
                          </a:solidFill>
                          <a:latin typeface="+mn-lt"/>
                          <a:ea typeface="+mn-ea"/>
                          <a:cs typeface="+mn-cs"/>
                        </a:rPr>
                        <a:t> that effective use of customer data is a key element of the </a:t>
                      </a:r>
                      <a:r>
                        <a:rPr lang="en-US" sz="1200" kern="1200" noProof="0" dirty="0" err="1" smtClean="0">
                          <a:solidFill>
                            <a:srgbClr val="00338D"/>
                          </a:solidFill>
                          <a:latin typeface="+mn-lt"/>
                          <a:ea typeface="+mn-ea"/>
                          <a:cs typeface="+mn-cs"/>
                        </a:rPr>
                        <a:t>organisation’s</a:t>
                      </a:r>
                      <a:r>
                        <a:rPr lang="en-US" sz="1200" kern="1200" noProof="0" dirty="0" smtClean="0">
                          <a:solidFill>
                            <a:srgbClr val="00338D"/>
                          </a:solidFill>
                          <a:latin typeface="+mn-lt"/>
                          <a:ea typeface="+mn-ea"/>
                          <a:cs typeface="+mn-cs"/>
                        </a:rPr>
                        <a:t> competitive advantage.</a:t>
                      </a:r>
                    </a:p>
                  </a:txBody>
                  <a:tcPr marL="45720" marR="45720" horzOverflow="overflow">
                    <a:lnB w="6350" cap="flat" cmpd="sng" algn="ctr">
                      <a:solidFill>
                        <a:srgbClr val="00338D"/>
                      </a:solidFill>
                      <a:prstDash val="solid"/>
                      <a:round/>
                      <a:headEnd type="none" w="med" len="med"/>
                      <a:tailEnd type="none" w="med" len="med"/>
                    </a:lnB>
                    <a:noFill/>
                  </a:tcPr>
                </a:tc>
              </a:tr>
            </a:tbl>
          </a:graphicData>
        </a:graphic>
      </p:graphicFrame>
      <p:pic>
        <p:nvPicPr>
          <p:cNvPr id="23" name="Picture 22"/>
          <p:cNvPicPr>
            <a:picLocks noChangeAspect="1"/>
          </p:cNvPicPr>
          <p:nvPr/>
        </p:nvPicPr>
        <p:blipFill>
          <a:blip r:embed="rId2"/>
          <a:stretch>
            <a:fillRect/>
          </a:stretch>
        </p:blipFill>
        <p:spPr>
          <a:xfrm>
            <a:off x="-1123122" y="4490117"/>
            <a:ext cx="851774" cy="330361"/>
          </a:xfrm>
          <a:prstGeom prst="rect">
            <a:avLst/>
          </a:prstGeom>
          <a:solidFill>
            <a:srgbClr val="003D6F"/>
          </a:solidFill>
        </p:spPr>
      </p:pic>
      <p:sp>
        <p:nvSpPr>
          <p:cNvPr id="66" name="TextBox 65"/>
          <p:cNvSpPr txBox="1"/>
          <p:nvPr/>
        </p:nvSpPr>
        <p:spPr>
          <a:xfrm>
            <a:off x="129474" y="6243036"/>
            <a:ext cx="3909321" cy="168024"/>
          </a:xfrm>
          <a:prstGeom prst="rect">
            <a:avLst/>
          </a:prstGeom>
          <a:noFill/>
        </p:spPr>
        <p:txBody>
          <a:bodyPr wrap="none" lIns="21772" tIns="21772" rIns="21772" bIns="21772" rtlCol="0" anchor="ctr" anchorCtr="0">
            <a:noAutofit/>
          </a:bodyPr>
          <a:lstStyle/>
          <a:p>
            <a:pPr defTabSz="890789">
              <a:spcBef>
                <a:spcPts val="300"/>
              </a:spcBef>
              <a:defRPr/>
            </a:pPr>
            <a:r>
              <a:rPr lang="en-AU" sz="800" i="1" dirty="0">
                <a:solidFill>
                  <a:srgbClr val="00338D"/>
                </a:solidFill>
              </a:rPr>
              <a:t>Source: DMA survey, interviews with </a:t>
            </a:r>
            <a:r>
              <a:rPr lang="en-AU" sz="800" i="1" dirty="0" err="1">
                <a:solidFill>
                  <a:srgbClr val="00338D"/>
                </a:solidFill>
              </a:rPr>
              <a:t>FBNQuest</a:t>
            </a:r>
            <a:r>
              <a:rPr lang="en-AU" sz="800" i="1" dirty="0">
                <a:solidFill>
                  <a:srgbClr val="00338D"/>
                </a:solidFill>
              </a:rPr>
              <a:t> employees, company websites, exploratory interviews</a:t>
            </a:r>
          </a:p>
        </p:txBody>
      </p:sp>
      <p:sp>
        <p:nvSpPr>
          <p:cNvPr id="41" name="Rectangle 40"/>
          <p:cNvSpPr/>
          <p:nvPr/>
        </p:nvSpPr>
        <p:spPr>
          <a:xfrm>
            <a:off x="1677045" y="3762138"/>
            <a:ext cx="10287000" cy="54864"/>
          </a:xfrm>
          <a:prstGeom prst="rect">
            <a:avLst/>
          </a:prstGeom>
          <a:solidFill>
            <a:schemeClr val="bg1">
              <a:lumMod val="75000"/>
            </a:schemeClr>
          </a:solidFill>
          <a:ln w="25400" cap="flat" cmpd="sng" algn="ctr">
            <a:noFill/>
            <a:prstDash val="solid"/>
          </a:ln>
          <a:effectLst/>
        </p:spPr>
        <p:txBody>
          <a:bodyPr lIns="21772" tIns="21772" rIns="21772" bIns="21772" rtlCol="0" anchor="ctr" anchorCtr="0"/>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800" b="0" i="0" u="none" strike="noStrike" kern="0" cap="none" spc="0" normalizeH="0" baseline="0" noProof="0" dirty="0" err="1" smtClean="0">
              <a:ln>
                <a:noFill/>
              </a:ln>
              <a:solidFill>
                <a:srgbClr val="FFFFFF"/>
              </a:solidFill>
              <a:effectLst/>
              <a:uLnTx/>
              <a:uFillTx/>
              <a:latin typeface="Calibri" panose="020F0502020204030204" pitchFamily="34" charset="0"/>
              <a:ea typeface="+mn-ea"/>
              <a:cs typeface="Arial" panose="020B0604020202020204" pitchFamily="34" charset="0"/>
            </a:endParaRPr>
          </a:p>
        </p:txBody>
      </p:sp>
      <p:sp>
        <p:nvSpPr>
          <p:cNvPr id="42" name="Oval 41"/>
          <p:cNvSpPr/>
          <p:nvPr/>
        </p:nvSpPr>
        <p:spPr>
          <a:xfrm>
            <a:off x="2352661" y="3693627"/>
            <a:ext cx="182880" cy="18288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GB"/>
          </a:p>
        </p:txBody>
      </p:sp>
      <p:sp>
        <p:nvSpPr>
          <p:cNvPr id="43" name="Oval 42"/>
          <p:cNvSpPr/>
          <p:nvPr/>
        </p:nvSpPr>
        <p:spPr>
          <a:xfrm>
            <a:off x="3888868" y="3693627"/>
            <a:ext cx="182880" cy="18288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GB"/>
          </a:p>
        </p:txBody>
      </p:sp>
      <p:sp>
        <p:nvSpPr>
          <p:cNvPr id="44" name="Oval 43"/>
          <p:cNvSpPr/>
          <p:nvPr/>
        </p:nvSpPr>
        <p:spPr>
          <a:xfrm>
            <a:off x="5914694" y="3684391"/>
            <a:ext cx="182880" cy="18288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GB"/>
          </a:p>
        </p:txBody>
      </p:sp>
      <p:sp>
        <p:nvSpPr>
          <p:cNvPr id="45" name="Oval 44"/>
          <p:cNvSpPr/>
          <p:nvPr/>
        </p:nvSpPr>
        <p:spPr>
          <a:xfrm>
            <a:off x="8350524" y="3693627"/>
            <a:ext cx="182880" cy="18288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GB"/>
          </a:p>
        </p:txBody>
      </p:sp>
      <p:sp>
        <p:nvSpPr>
          <p:cNvPr id="46" name="Oval 45"/>
          <p:cNvSpPr/>
          <p:nvPr/>
        </p:nvSpPr>
        <p:spPr>
          <a:xfrm>
            <a:off x="10671353" y="3693627"/>
            <a:ext cx="182880" cy="18288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GB"/>
          </a:p>
        </p:txBody>
      </p:sp>
      <p:sp>
        <p:nvSpPr>
          <p:cNvPr id="47" name="Isosceles Triangle 46"/>
          <p:cNvSpPr/>
          <p:nvPr/>
        </p:nvSpPr>
        <p:spPr>
          <a:xfrm rot="10800000">
            <a:off x="11483685" y="3563093"/>
            <a:ext cx="365760" cy="274320"/>
          </a:xfrm>
          <a:prstGeom prst="triangle">
            <a:avLst/>
          </a:prstGeom>
          <a:solidFill>
            <a:srgbClr val="00B060"/>
          </a:solidFill>
          <a:ln>
            <a:noFill/>
          </a:ln>
        </p:spPr>
        <p:style>
          <a:lnRef idx="2">
            <a:schemeClr val="accent1">
              <a:shade val="50000"/>
            </a:schemeClr>
          </a:lnRef>
          <a:fillRef idx="1">
            <a:schemeClr val="accent1"/>
          </a:fillRef>
          <a:effectRef idx="0">
            <a:schemeClr val="accent1"/>
          </a:effectRef>
          <a:fontRef idx="minor">
            <a:schemeClr val="lt1"/>
          </a:fontRef>
        </p:style>
        <p:txBody>
          <a:bodyPr lIns="21772" tIns="21772" rIns="21772" bIns="21772" rtlCol="0" anchor="ctr" anchorCtr="0"/>
          <a:lstStyle/>
          <a:p>
            <a:pPr algn="ctr"/>
            <a:endParaRPr lang="en-AU" sz="800" dirty="0" err="1">
              <a:solidFill>
                <a:schemeClr val="tx1"/>
              </a:solidFill>
              <a:latin typeface="Calibri" panose="020F0502020204030204" pitchFamily="34" charset="0"/>
            </a:endParaRPr>
          </a:p>
        </p:txBody>
      </p:sp>
      <p:sp>
        <p:nvSpPr>
          <p:cNvPr id="48" name="Isosceles Triangle 47"/>
          <p:cNvSpPr/>
          <p:nvPr/>
        </p:nvSpPr>
        <p:spPr>
          <a:xfrm rot="10800000">
            <a:off x="2851631" y="3563093"/>
            <a:ext cx="365760" cy="274320"/>
          </a:xfrm>
          <a:prstGeom prst="triangle">
            <a:avLst/>
          </a:prstGeom>
          <a:solidFill>
            <a:srgbClr val="00338D"/>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21772" tIns="21772" rIns="21772" bIns="21772" rtlCol="0" anchor="ctr" anchorCtr="0"/>
          <a:lstStyle/>
          <a:p>
            <a:pPr algn="ctr"/>
            <a:endParaRPr lang="en-AU" sz="800" dirty="0" err="1">
              <a:solidFill>
                <a:schemeClr val="tx1"/>
              </a:solidFill>
              <a:latin typeface="Calibri" panose="020F0502020204030204" pitchFamily="34" charset="0"/>
            </a:endParaRPr>
          </a:p>
        </p:txBody>
      </p:sp>
      <p:sp>
        <p:nvSpPr>
          <p:cNvPr id="49" name="Isosceles Triangle 48"/>
          <p:cNvSpPr/>
          <p:nvPr/>
        </p:nvSpPr>
        <p:spPr>
          <a:xfrm rot="10800000">
            <a:off x="6865993" y="3563093"/>
            <a:ext cx="365760" cy="274320"/>
          </a:xfrm>
          <a:prstGeom prs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21772" tIns="21772" rIns="21772" bIns="21772" rtlCol="0" anchor="ctr" anchorCtr="0"/>
          <a:lstStyle/>
          <a:p>
            <a:pPr algn="ctr"/>
            <a:endParaRPr lang="en-AU" sz="800" dirty="0" err="1">
              <a:solidFill>
                <a:srgbClr val="000000"/>
              </a:solidFill>
              <a:latin typeface="Calibri" panose="020F0502020204030204" pitchFamily="34" charset="0"/>
            </a:endParaRPr>
          </a:p>
        </p:txBody>
      </p:sp>
      <p:sp>
        <p:nvSpPr>
          <p:cNvPr id="50" name="Isosceles Triangle 49"/>
          <p:cNvSpPr/>
          <p:nvPr/>
        </p:nvSpPr>
        <p:spPr>
          <a:xfrm rot="10800000">
            <a:off x="9733410" y="3563092"/>
            <a:ext cx="365760" cy="274320"/>
          </a:xfrm>
          <a:prstGeom prst="triangle">
            <a:avLst/>
          </a:prstGeom>
          <a:solidFill>
            <a:srgbClr val="8E258D"/>
          </a:solidFill>
          <a:ln>
            <a:noFill/>
          </a:ln>
        </p:spPr>
        <p:style>
          <a:lnRef idx="2">
            <a:schemeClr val="accent1">
              <a:shade val="50000"/>
            </a:schemeClr>
          </a:lnRef>
          <a:fillRef idx="1">
            <a:schemeClr val="accent1"/>
          </a:fillRef>
          <a:effectRef idx="0">
            <a:schemeClr val="accent1"/>
          </a:effectRef>
          <a:fontRef idx="minor">
            <a:schemeClr val="lt1"/>
          </a:fontRef>
        </p:style>
        <p:txBody>
          <a:bodyPr lIns="21772" tIns="21772" rIns="21772" bIns="21772" rtlCol="0" anchor="ctr" anchorCtr="0"/>
          <a:lstStyle/>
          <a:p>
            <a:pPr algn="ctr"/>
            <a:endParaRPr lang="en-AU" sz="800" dirty="0" err="1">
              <a:solidFill>
                <a:schemeClr val="tx1"/>
              </a:solidFill>
              <a:latin typeface="Calibri" panose="020F0502020204030204" pitchFamily="34" charset="0"/>
            </a:endParaRPr>
          </a:p>
        </p:txBody>
      </p:sp>
      <p:pic>
        <p:nvPicPr>
          <p:cNvPr id="51" name="Picture 5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3110" y="3310991"/>
            <a:ext cx="742802" cy="210135"/>
          </a:xfrm>
          <a:prstGeom prst="rect">
            <a:avLst/>
          </a:prstGeom>
          <a:solidFill>
            <a:srgbClr val="BFBFBF"/>
          </a:solidFill>
        </p:spPr>
      </p:pic>
      <p:grpSp>
        <p:nvGrpSpPr>
          <p:cNvPr id="52" name="Group 51"/>
          <p:cNvGrpSpPr/>
          <p:nvPr/>
        </p:nvGrpSpPr>
        <p:grpSpPr>
          <a:xfrm>
            <a:off x="7347937" y="44696"/>
            <a:ext cx="4568864" cy="274320"/>
            <a:chOff x="7916790" y="356874"/>
            <a:chExt cx="4568864" cy="274320"/>
          </a:xfrm>
        </p:grpSpPr>
        <p:grpSp>
          <p:nvGrpSpPr>
            <p:cNvPr id="53" name="Group 52"/>
            <p:cNvGrpSpPr/>
            <p:nvPr/>
          </p:nvGrpSpPr>
          <p:grpSpPr>
            <a:xfrm>
              <a:off x="7916790" y="356874"/>
              <a:ext cx="2337497" cy="274320"/>
              <a:chOff x="3793151" y="6476333"/>
              <a:chExt cx="2337497" cy="274320"/>
            </a:xfrm>
          </p:grpSpPr>
          <p:sp>
            <p:nvSpPr>
              <p:cNvPr id="72" name="Isosceles Triangle 71"/>
              <p:cNvSpPr/>
              <p:nvPr/>
            </p:nvSpPr>
            <p:spPr>
              <a:xfrm rot="10800000">
                <a:off x="4273393" y="6554522"/>
                <a:ext cx="140400" cy="117943"/>
              </a:xfrm>
              <a:prstGeom prst="triangle">
                <a:avLst/>
              </a:prstGeom>
              <a:solidFill>
                <a:srgbClr val="00338D"/>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21772" tIns="21772" rIns="21772" bIns="21772" rtlCol="0" anchor="ctr" anchorCtr="0"/>
              <a:lstStyle/>
              <a:p>
                <a:pPr algn="ctr"/>
                <a:endParaRPr lang="en-AU" sz="800" dirty="0" err="1">
                  <a:solidFill>
                    <a:srgbClr val="00338D"/>
                  </a:solidFill>
                  <a:latin typeface="Calibri" panose="020F0502020204030204" pitchFamily="34" charset="0"/>
                </a:endParaRPr>
              </a:p>
            </p:txBody>
          </p:sp>
          <p:sp>
            <p:nvSpPr>
              <p:cNvPr id="73" name="TextBox 72"/>
              <p:cNvSpPr txBox="1"/>
              <p:nvPr/>
            </p:nvSpPr>
            <p:spPr>
              <a:xfrm>
                <a:off x="4380552" y="6525841"/>
                <a:ext cx="469141" cy="175304"/>
              </a:xfrm>
              <a:prstGeom prst="rect">
                <a:avLst/>
              </a:prstGeom>
              <a:noFill/>
            </p:spPr>
            <p:txBody>
              <a:bodyPr wrap="none" lIns="21772" tIns="21772" rIns="21772" bIns="21772" rtlCol="0" anchor="ctr" anchorCtr="0">
                <a:noAutofit/>
              </a:bodyPr>
              <a:lstStyle/>
              <a:p>
                <a:pPr algn="ctr"/>
                <a:r>
                  <a:rPr lang="en-AU" sz="800" b="1" dirty="0">
                    <a:solidFill>
                      <a:srgbClr val="00338D"/>
                    </a:solidFill>
                  </a:rPr>
                  <a:t>Current</a:t>
                </a:r>
              </a:p>
            </p:txBody>
          </p:sp>
          <p:sp>
            <p:nvSpPr>
              <p:cNvPr id="74" name="Text Box 81"/>
              <p:cNvSpPr txBox="1">
                <a:spLocks noChangeArrowheads="1"/>
              </p:cNvSpPr>
              <p:nvPr/>
            </p:nvSpPr>
            <p:spPr bwMode="auto">
              <a:xfrm>
                <a:off x="3793151" y="6476333"/>
                <a:ext cx="476639" cy="274320"/>
              </a:xfrm>
              <a:prstGeom prst="rect">
                <a:avLst/>
              </a:prstGeom>
              <a:noFill/>
              <a:ln w="9525">
                <a:noFill/>
                <a:miter lim="800000"/>
                <a:headEnd type="none" w="sm" len="sm"/>
                <a:tailEnd type="none" w="sm" len="sm"/>
              </a:ln>
              <a:effectLst/>
            </p:spPr>
            <p:txBody>
              <a:bodyPr wrap="square" lIns="45720" rIns="45720" anchor="ctr">
                <a:noAutofit/>
              </a:bodyPr>
              <a:lstStyle/>
              <a:p>
                <a:pPr algn="ctr"/>
                <a:r>
                  <a:rPr lang="en-US" sz="1000" b="1" dirty="0">
                    <a:solidFill>
                      <a:srgbClr val="00338D"/>
                    </a:solidFill>
                  </a:rPr>
                  <a:t>Key:</a:t>
                </a:r>
              </a:p>
            </p:txBody>
          </p:sp>
          <p:sp>
            <p:nvSpPr>
              <p:cNvPr id="76" name="object 140"/>
              <p:cNvSpPr txBox="1"/>
              <p:nvPr/>
            </p:nvSpPr>
            <p:spPr>
              <a:xfrm>
                <a:off x="5247374" y="6551939"/>
                <a:ext cx="883274" cy="123111"/>
              </a:xfrm>
              <a:prstGeom prst="rect">
                <a:avLst/>
              </a:prstGeom>
            </p:spPr>
            <p:txBody>
              <a:bodyPr vert="horz" wrap="square" lIns="0" tIns="0" rIns="0" bIns="0" rtlCol="0">
                <a:spAutoFit/>
              </a:bodyPr>
              <a:lstStyle/>
              <a:p>
                <a:pPr marL="12700"/>
                <a:r>
                  <a:rPr lang="en-GB" sz="800" b="1" spc="-10" dirty="0">
                    <a:solidFill>
                      <a:srgbClr val="00338D"/>
                    </a:solidFill>
                    <a:cs typeface="Century Gothic"/>
                  </a:rPr>
                  <a:t>Peer </a:t>
                </a:r>
                <a:r>
                  <a:rPr lang="en-GB" sz="800" b="1" spc="-10" dirty="0" smtClean="0">
                    <a:solidFill>
                      <a:srgbClr val="00338D"/>
                    </a:solidFill>
                    <a:cs typeface="Century Gothic"/>
                  </a:rPr>
                  <a:t>Group</a:t>
                </a:r>
                <a:endParaRPr sz="800" b="1" dirty="0">
                  <a:solidFill>
                    <a:srgbClr val="00338D"/>
                  </a:solidFill>
                  <a:cs typeface="Century Gothic"/>
                </a:endParaRPr>
              </a:p>
            </p:txBody>
          </p:sp>
          <p:sp>
            <p:nvSpPr>
              <p:cNvPr id="77" name="Isosceles Triangle 76"/>
              <p:cNvSpPr/>
              <p:nvPr/>
            </p:nvSpPr>
            <p:spPr>
              <a:xfrm rot="10800000">
                <a:off x="5097444" y="6554522"/>
                <a:ext cx="140400" cy="117943"/>
              </a:xfrm>
              <a:prstGeom prs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21772" tIns="21772" rIns="21772" bIns="21772" rtlCol="0" anchor="ctr" anchorCtr="0"/>
              <a:lstStyle/>
              <a:p>
                <a:pPr algn="ctr"/>
                <a:endParaRPr lang="en-AU" sz="800" dirty="0" err="1">
                  <a:solidFill>
                    <a:srgbClr val="00338D"/>
                  </a:solidFill>
                  <a:latin typeface="Calibri" panose="020F0502020204030204" pitchFamily="34" charset="0"/>
                </a:endParaRPr>
              </a:p>
            </p:txBody>
          </p:sp>
        </p:grpSp>
        <p:sp>
          <p:nvSpPr>
            <p:cNvPr id="54" name="Isosceles Triangle 53"/>
            <p:cNvSpPr/>
            <p:nvPr/>
          </p:nvSpPr>
          <p:spPr>
            <a:xfrm rot="10800000">
              <a:off x="10162847" y="435063"/>
              <a:ext cx="140400" cy="117943"/>
            </a:xfrm>
            <a:prstGeom prst="triangle">
              <a:avLst/>
            </a:prstGeom>
            <a:solidFill>
              <a:srgbClr val="00B060"/>
            </a:solidFill>
            <a:ln>
              <a:noFill/>
            </a:ln>
          </p:spPr>
          <p:style>
            <a:lnRef idx="2">
              <a:schemeClr val="accent1">
                <a:shade val="50000"/>
              </a:schemeClr>
            </a:lnRef>
            <a:fillRef idx="1">
              <a:schemeClr val="accent1"/>
            </a:fillRef>
            <a:effectRef idx="0">
              <a:schemeClr val="accent1"/>
            </a:effectRef>
            <a:fontRef idx="minor">
              <a:schemeClr val="lt1"/>
            </a:fontRef>
          </p:style>
          <p:txBody>
            <a:bodyPr lIns="21772" tIns="21772" rIns="21772" bIns="21772" rtlCol="0" anchor="ctr" anchorCtr="0"/>
            <a:lstStyle/>
            <a:p>
              <a:pPr algn="ctr"/>
              <a:endParaRPr lang="en-AU" sz="800" dirty="0" err="1">
                <a:solidFill>
                  <a:srgbClr val="00338D"/>
                </a:solidFill>
                <a:latin typeface="Calibri" panose="020F0502020204030204" pitchFamily="34" charset="0"/>
              </a:endParaRPr>
            </a:p>
          </p:txBody>
        </p:sp>
        <p:sp>
          <p:nvSpPr>
            <p:cNvPr id="69" name="TextBox 68"/>
            <p:cNvSpPr txBox="1"/>
            <p:nvPr/>
          </p:nvSpPr>
          <p:spPr>
            <a:xfrm>
              <a:off x="10753127" y="406382"/>
              <a:ext cx="469141" cy="175304"/>
            </a:xfrm>
            <a:prstGeom prst="rect">
              <a:avLst/>
            </a:prstGeom>
            <a:noFill/>
          </p:spPr>
          <p:txBody>
            <a:bodyPr wrap="none" lIns="21772" tIns="21772" rIns="21772" bIns="21772" rtlCol="0" anchor="ctr" anchorCtr="0">
              <a:noAutofit/>
            </a:bodyPr>
            <a:lstStyle/>
            <a:p>
              <a:pPr algn="ctr"/>
              <a:r>
                <a:rPr lang="en-AU" sz="800" b="1" dirty="0">
                  <a:solidFill>
                    <a:srgbClr val="00338D"/>
                  </a:solidFill>
                </a:rPr>
                <a:t>Global </a:t>
              </a:r>
              <a:r>
                <a:rPr lang="en-AU" sz="800" b="1" dirty="0" smtClean="0">
                  <a:solidFill>
                    <a:srgbClr val="00338D"/>
                  </a:solidFill>
                </a:rPr>
                <a:t>Industry </a:t>
              </a:r>
              <a:r>
                <a:rPr lang="en-AU" sz="800" b="1" dirty="0">
                  <a:solidFill>
                    <a:srgbClr val="00338D"/>
                  </a:solidFill>
                </a:rPr>
                <a:t>B</a:t>
              </a:r>
              <a:r>
                <a:rPr lang="en-AU" sz="800" b="1" dirty="0" smtClean="0">
                  <a:solidFill>
                    <a:srgbClr val="00338D"/>
                  </a:solidFill>
                </a:rPr>
                <a:t>enchmark</a:t>
              </a:r>
              <a:endParaRPr lang="en-AU" sz="800" b="1" dirty="0">
                <a:solidFill>
                  <a:srgbClr val="00338D"/>
                </a:solidFill>
              </a:endParaRPr>
            </a:p>
          </p:txBody>
        </p:sp>
        <p:sp>
          <p:nvSpPr>
            <p:cNvPr id="70" name="Isosceles Triangle 69"/>
            <p:cNvSpPr/>
            <p:nvPr/>
          </p:nvSpPr>
          <p:spPr>
            <a:xfrm rot="10800000">
              <a:off x="11860573" y="436066"/>
              <a:ext cx="140400" cy="117943"/>
            </a:xfrm>
            <a:prstGeom prst="triangle">
              <a:avLst/>
            </a:prstGeom>
            <a:solidFill>
              <a:srgbClr val="8E258D"/>
            </a:solidFill>
            <a:ln>
              <a:noFill/>
            </a:ln>
          </p:spPr>
          <p:style>
            <a:lnRef idx="2">
              <a:schemeClr val="accent1">
                <a:shade val="50000"/>
              </a:schemeClr>
            </a:lnRef>
            <a:fillRef idx="1">
              <a:schemeClr val="accent1"/>
            </a:fillRef>
            <a:effectRef idx="0">
              <a:schemeClr val="accent1"/>
            </a:effectRef>
            <a:fontRef idx="minor">
              <a:schemeClr val="lt1"/>
            </a:fontRef>
          </p:style>
          <p:txBody>
            <a:bodyPr lIns="21772" tIns="21772" rIns="21772" bIns="21772" rtlCol="0" anchor="ctr" anchorCtr="0"/>
            <a:lstStyle/>
            <a:p>
              <a:pPr algn="ctr"/>
              <a:endParaRPr lang="en-AU" sz="800" dirty="0" err="1">
                <a:solidFill>
                  <a:srgbClr val="00338D"/>
                </a:solidFill>
                <a:latin typeface="Calibri" panose="020F0502020204030204" pitchFamily="34" charset="0"/>
              </a:endParaRPr>
            </a:p>
          </p:txBody>
        </p:sp>
        <p:sp>
          <p:nvSpPr>
            <p:cNvPr id="71" name="TextBox 70"/>
            <p:cNvSpPr txBox="1"/>
            <p:nvPr/>
          </p:nvSpPr>
          <p:spPr>
            <a:xfrm>
              <a:off x="12016513" y="407385"/>
              <a:ext cx="469141" cy="175304"/>
            </a:xfrm>
            <a:prstGeom prst="rect">
              <a:avLst/>
            </a:prstGeom>
            <a:noFill/>
          </p:spPr>
          <p:txBody>
            <a:bodyPr wrap="none" lIns="21772" tIns="21772" rIns="21772" bIns="21772" rtlCol="0" anchor="ctr" anchorCtr="0">
              <a:noAutofit/>
            </a:bodyPr>
            <a:lstStyle/>
            <a:p>
              <a:pPr algn="ctr"/>
              <a:r>
                <a:rPr lang="en-AU" sz="800" b="1" dirty="0">
                  <a:solidFill>
                    <a:srgbClr val="00338D"/>
                  </a:solidFill>
                </a:rPr>
                <a:t>Aspiration</a:t>
              </a:r>
            </a:p>
          </p:txBody>
        </p:sp>
      </p:grpSp>
      <p:pic>
        <p:nvPicPr>
          <p:cNvPr id="35" name="Picture 34"/>
          <p:cNvPicPr>
            <a:picLocks noChangeAspect="1"/>
          </p:cNvPicPr>
          <p:nvPr/>
        </p:nvPicPr>
        <p:blipFill rotWithShape="1">
          <a:blip r:embed="rId4">
            <a:extLst>
              <a:ext uri="{28A0092B-C50C-407E-A947-70E740481C1C}">
                <a14:useLocalDpi xmlns:a14="http://schemas.microsoft.com/office/drawing/2010/main" val="0"/>
              </a:ext>
            </a:extLst>
          </a:blip>
          <a:srcRect t="32902" b="25103"/>
          <a:stretch/>
        </p:blipFill>
        <p:spPr>
          <a:xfrm>
            <a:off x="6667432" y="1324689"/>
            <a:ext cx="811971" cy="340985"/>
          </a:xfrm>
          <a:prstGeom prst="rect">
            <a:avLst/>
          </a:prstGeom>
        </p:spPr>
      </p:pic>
      <p:pic>
        <p:nvPicPr>
          <p:cNvPr id="36" name="Picture 35"/>
          <p:cNvPicPr>
            <a:picLocks noChangeAspect="1"/>
          </p:cNvPicPr>
          <p:nvPr/>
        </p:nvPicPr>
        <p:blipFill rotWithShape="1">
          <a:blip r:embed="rId5" cstate="print">
            <a:extLst>
              <a:ext uri="{28A0092B-C50C-407E-A947-70E740481C1C}">
                <a14:useLocalDpi xmlns:a14="http://schemas.microsoft.com/office/drawing/2010/main" val="0"/>
              </a:ext>
            </a:extLst>
          </a:blip>
          <a:srcRect l="3544"/>
          <a:stretch/>
        </p:blipFill>
        <p:spPr>
          <a:xfrm>
            <a:off x="11087621" y="1329057"/>
            <a:ext cx="688997" cy="254569"/>
          </a:xfrm>
          <a:prstGeom prst="rect">
            <a:avLst/>
          </a:prstGeom>
        </p:spPr>
      </p:pic>
      <p:pic>
        <p:nvPicPr>
          <p:cNvPr id="37" name="Picture 4" descr="Image result for jpmorgan logo"/>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35128" b="38205"/>
          <a:stretch/>
        </p:blipFill>
        <p:spPr bwMode="auto">
          <a:xfrm>
            <a:off x="8765629" y="1348922"/>
            <a:ext cx="751327" cy="203474"/>
          </a:xfrm>
          <a:prstGeom prst="rect">
            <a:avLst/>
          </a:prstGeom>
          <a:noFill/>
          <a:ln>
            <a:solidFill>
              <a:schemeClr val="bg1">
                <a:lumMod val="95000"/>
              </a:schemeClr>
            </a:solidFill>
          </a:ln>
          <a:extLst>
            <a:ext uri="{909E8E84-426E-40DD-AFC4-6F175D3DCCD1}">
              <a14:hiddenFill xmlns:a14="http://schemas.microsoft.com/office/drawing/2010/main">
                <a:solidFill>
                  <a:srgbClr val="FFFFFF"/>
                </a:solidFill>
              </a14:hiddenFill>
            </a:ext>
          </a:extLst>
        </p:spPr>
      </p:pic>
      <p:pic>
        <p:nvPicPr>
          <p:cNvPr id="38" name="Picture 10" descr="Image result for morgan stanley logo"/>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825056" y="1337033"/>
            <a:ext cx="954465" cy="238616"/>
          </a:xfrm>
          <a:prstGeom prst="rect">
            <a:avLst/>
          </a:prstGeom>
          <a:solidFill>
            <a:srgbClr val="F4F9FD"/>
          </a:solidFill>
        </p:spPr>
      </p:pic>
      <p:sp>
        <p:nvSpPr>
          <p:cNvPr id="34" name="Title 2"/>
          <p:cNvSpPr txBox="1">
            <a:spLocks/>
          </p:cNvSpPr>
          <p:nvPr/>
        </p:nvSpPr>
        <p:spPr>
          <a:xfrm>
            <a:off x="153265" y="94959"/>
            <a:ext cx="9681940" cy="364003"/>
          </a:xfrm>
          <a:prstGeom prst="rect">
            <a:avLst/>
          </a:prstGeom>
          <a:noFill/>
        </p:spPr>
        <p:txBody>
          <a:bodyPr vert="horz" lIns="0" tIns="0" rIns="0" bIns="0" rtlCol="0" anchor="t" anchorCtr="0">
            <a:noAutofit/>
          </a:bodyPr>
          <a:lstStyle>
            <a:defPPr>
              <a:defRPr lang="en-US"/>
            </a:defPPr>
            <a:lvl1pPr>
              <a:lnSpc>
                <a:spcPct val="70000"/>
              </a:lnSpc>
              <a:defRPr sz="2800" b="1" i="0" kern="0">
                <a:solidFill>
                  <a:srgbClr val="00338D"/>
                </a:solidFill>
                <a:latin typeface="Univers 47 CondensedLight" panose="00000400000000000000" pitchFamily="2" charset="0"/>
                <a:cs typeface="KPMG Extralight"/>
              </a:defRPr>
            </a:lvl1pPr>
          </a:lstStyle>
          <a:p>
            <a:pPr>
              <a:defRPr/>
            </a:pPr>
            <a:r>
              <a:rPr lang="en-US" sz="4400" b="0" kern="1200" dirty="0" smtClean="0">
                <a:latin typeface="KPMG Extralight" panose="020B0303030202040204" pitchFamily="34" charset="0"/>
                <a:cs typeface="+mj-cs"/>
              </a:rPr>
              <a:t>Detailed Assessment – Customer Experience Mgt.</a:t>
            </a:r>
            <a:r>
              <a:rPr lang="en-US" sz="4400" b="0" kern="1200" baseline="30000" dirty="0" smtClean="0">
                <a:latin typeface="KPMG Extralight" panose="020B0303030202040204" pitchFamily="34" charset="0"/>
                <a:ea typeface="+mj-ea"/>
                <a:cs typeface="+mj-cs"/>
              </a:rPr>
              <a:t>(1/6)</a:t>
            </a:r>
            <a:endParaRPr lang="en-US" sz="4400" b="0" kern="1200" baseline="30000" dirty="0">
              <a:latin typeface="KPMG Extralight" panose="020B0303030202040204" pitchFamily="34" charset="0"/>
              <a:ea typeface="+mj-ea"/>
              <a:cs typeface="+mj-cs"/>
            </a:endParaRPr>
          </a:p>
        </p:txBody>
      </p:sp>
      <p:sp>
        <p:nvSpPr>
          <p:cNvPr id="2" name="Rectangle 1"/>
          <p:cNvSpPr/>
          <p:nvPr/>
        </p:nvSpPr>
        <p:spPr>
          <a:xfrm>
            <a:off x="7924423" y="6243036"/>
            <a:ext cx="4174284" cy="276999"/>
          </a:xfrm>
          <a:prstGeom prst="rect">
            <a:avLst/>
          </a:prstGeom>
        </p:spPr>
        <p:txBody>
          <a:bodyPr wrap="none">
            <a:spAutoFit/>
          </a:bodyPr>
          <a:lstStyle/>
          <a:p>
            <a:pPr lvl="0" defTabSz="890789">
              <a:spcAft>
                <a:spcPts val="100"/>
              </a:spcAft>
              <a:defRPr/>
            </a:pPr>
            <a:r>
              <a:rPr lang="en-US" sz="1200" i="1" dirty="0">
                <a:solidFill>
                  <a:srgbClr val="00338D"/>
                </a:solidFill>
                <a:hlinkClick r:id="rId8" action="ppaction://hlinksldjump"/>
              </a:rPr>
              <a:t>Refer to Appendix – </a:t>
            </a:r>
            <a:r>
              <a:rPr lang="en-US" sz="1200" i="1" dirty="0" smtClean="0">
                <a:solidFill>
                  <a:srgbClr val="00338D"/>
                </a:solidFill>
                <a:hlinkClick r:id="rId8" action="ppaction://hlinksldjump"/>
              </a:rPr>
              <a:t>Customer Experience Mgt. for details.</a:t>
            </a:r>
            <a:endParaRPr lang="en-US" sz="1200" i="1" dirty="0">
              <a:solidFill>
                <a:srgbClr val="00338D"/>
              </a:solidFill>
            </a:endParaRPr>
          </a:p>
        </p:txBody>
      </p:sp>
    </p:spTree>
    <p:extLst>
      <p:ext uri="{BB962C8B-B14F-4D97-AF65-F5344CB8AC3E}">
        <p14:creationId xmlns:p14="http://schemas.microsoft.com/office/powerpoint/2010/main" val="35577263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TextBox 66"/>
          <p:cNvSpPr txBox="1"/>
          <p:nvPr/>
        </p:nvSpPr>
        <p:spPr>
          <a:xfrm>
            <a:off x="129474" y="211341"/>
            <a:ext cx="2893125" cy="615553"/>
          </a:xfrm>
          <a:prstGeom prst="rect">
            <a:avLst/>
          </a:prstGeom>
          <a:noFill/>
        </p:spPr>
        <p:txBody>
          <a:bodyPr wrap="square" lIns="0" tIns="0" rIns="0" bIns="0" rtlCol="0">
            <a:spAutoFit/>
          </a:bodyPr>
          <a:lstStyle/>
          <a:p>
            <a:r>
              <a:rPr lang="en-US" sz="4000" b="1" dirty="0">
                <a:solidFill>
                  <a:srgbClr val="FFFFFF"/>
                </a:solidFill>
                <a:latin typeface="KPMG Extralight" panose="020B0303030202040204" pitchFamily="34" charset="0"/>
                <a:cs typeface="Arial" pitchFamily="34" charset="0"/>
              </a:rPr>
              <a:t>Co creation</a:t>
            </a:r>
            <a:endParaRPr lang="en-GB" sz="4000" b="1" dirty="0">
              <a:solidFill>
                <a:srgbClr val="FFFFFF"/>
              </a:solidFill>
              <a:latin typeface="KPMG Extralight" panose="020B0303030202040204" pitchFamily="34" charset="0"/>
              <a:cs typeface="Arial" pitchFamily="34" charset="0"/>
            </a:endParaRPr>
          </a:p>
        </p:txBody>
      </p:sp>
      <p:graphicFrame>
        <p:nvGraphicFramePr>
          <p:cNvPr id="75" name="Group 211"/>
          <p:cNvGraphicFramePr>
            <a:graphicFrameLocks noGrp="1"/>
          </p:cNvGraphicFramePr>
          <p:nvPr>
            <p:extLst>
              <p:ext uri="{D42A27DB-BD31-4B8C-83A1-F6EECF244321}">
                <p14:modId xmlns:p14="http://schemas.microsoft.com/office/powerpoint/2010/main" val="1914346835"/>
              </p:ext>
            </p:extLst>
          </p:nvPr>
        </p:nvGraphicFramePr>
        <p:xfrm>
          <a:off x="153265" y="818372"/>
          <a:ext cx="11798593" cy="5586516"/>
        </p:xfrm>
        <a:graphic>
          <a:graphicData uri="http://schemas.openxmlformats.org/drawingml/2006/table">
            <a:tbl>
              <a:tblPr firstRow="1" firstCol="1" bandRow="1">
                <a:tableStyleId>{775DCB02-9BB8-47FD-8907-85C794F793BA}</a:tableStyleId>
              </a:tblPr>
              <a:tblGrid>
                <a:gridCol w="1375036"/>
                <a:gridCol w="154734"/>
                <a:gridCol w="1907188"/>
                <a:gridCol w="2006147"/>
                <a:gridCol w="2219344"/>
                <a:gridCol w="790527"/>
                <a:gridCol w="1250028"/>
                <a:gridCol w="2095589"/>
              </a:tblGrid>
              <a:tr h="216103">
                <a:tc>
                  <a:txBody>
                    <a:bodyPr/>
                    <a:lstStyle/>
                    <a:p>
                      <a:pPr marL="0" marR="0" lvl="0" indent="0" algn="ctr" defTabSz="914400" rtl="0" eaLnBrk="1" fontAlgn="base" latinLnBrk="0" hangingPunct="1">
                        <a:lnSpc>
                          <a:spcPct val="100000"/>
                        </a:lnSpc>
                        <a:spcBef>
                          <a:spcPct val="25000"/>
                        </a:spcBef>
                        <a:spcAft>
                          <a:spcPct val="0"/>
                        </a:spcAft>
                        <a:buClr>
                          <a:srgbClr val="415299"/>
                        </a:buClr>
                        <a:buSzPct val="125000"/>
                        <a:buFontTx/>
                        <a:buNone/>
                        <a:tabLst/>
                      </a:pPr>
                      <a:r>
                        <a:rPr kumimoji="0" lang="en-GB" sz="1200" u="none" strike="noStrike" cap="none" normalizeH="0" baseline="0" noProof="0" dirty="0" smtClean="0">
                          <a:ln>
                            <a:noFill/>
                          </a:ln>
                          <a:solidFill>
                            <a:schemeClr val="bg1"/>
                          </a:solidFill>
                          <a:effectLst/>
                        </a:rPr>
                        <a:t>Maturity Indicators</a:t>
                      </a:r>
                      <a:endParaRPr kumimoji="0" lang="en-GB" sz="1200" b="0" i="0" u="none" strike="noStrike" cap="none" normalizeH="0" baseline="0" noProof="0" dirty="0" smtClean="0">
                        <a:ln>
                          <a:noFill/>
                        </a:ln>
                        <a:solidFill>
                          <a:schemeClr val="bg1"/>
                        </a:solidFill>
                        <a:effectLst/>
                        <a:latin typeface="+mj-lt"/>
                        <a:cs typeface="Arial" charset="0"/>
                      </a:endParaRPr>
                    </a:p>
                  </a:txBody>
                  <a:tcPr marL="45720" marR="45720" horzOverflow="overflow">
                    <a:lnL w="6350" cap="rnd" cmpd="sng" algn="ctr">
                      <a:noFill/>
                      <a:prstDash val="solid"/>
                    </a:lnL>
                    <a:lnR w="6350" cap="flat" cmpd="sng" algn="ctr">
                      <a:noFill/>
                      <a:prstDash val="solid"/>
                      <a:round/>
                      <a:headEnd type="none" w="med" len="med"/>
                      <a:tailEnd type="none" w="med" len="med"/>
                    </a:lnR>
                    <a:lnT w="6350" cap="rnd" cmpd="sng" algn="ctr">
                      <a:noFill/>
                      <a:prstDash val="solid"/>
                    </a:lnT>
                    <a:lnB w="12700" cap="rnd" cmpd="sng" algn="ctr">
                      <a:noFill/>
                      <a:prstDash val="solid"/>
                    </a:lnB>
                    <a:lnTlToBr w="12700" cmpd="sng">
                      <a:noFill/>
                      <a:prstDash val="solid"/>
                    </a:lnTlToBr>
                    <a:lnBlToTr w="12700" cmpd="sng">
                      <a:noFill/>
                      <a:prstDash val="solid"/>
                    </a:lnBlToTr>
                    <a:solidFill>
                      <a:srgbClr val="005EB8"/>
                    </a:solidFill>
                  </a:tcPr>
                </a:tc>
                <a:tc>
                  <a:txBody>
                    <a:bodyPr/>
                    <a:lstStyle/>
                    <a:p>
                      <a:pPr marL="0" marR="0" lvl="0" indent="0" algn="ctr" defTabSz="914400" rtl="0" eaLnBrk="1" fontAlgn="base" latinLnBrk="0" hangingPunct="1">
                        <a:lnSpc>
                          <a:spcPct val="100000"/>
                        </a:lnSpc>
                        <a:spcBef>
                          <a:spcPct val="25000"/>
                        </a:spcBef>
                        <a:spcAft>
                          <a:spcPct val="0"/>
                        </a:spcAft>
                        <a:buClr>
                          <a:srgbClr val="415299"/>
                        </a:buClr>
                        <a:buSzPct val="125000"/>
                        <a:buFontTx/>
                        <a:buNone/>
                        <a:tabLst/>
                      </a:pPr>
                      <a:endParaRPr kumimoji="0" lang="en-GB" sz="1200" b="0" i="0" u="none" strike="noStrike" cap="none" normalizeH="0" baseline="0" noProof="0" dirty="0" smtClean="0">
                        <a:ln>
                          <a:noFill/>
                        </a:ln>
                        <a:solidFill>
                          <a:schemeClr val="tx1"/>
                        </a:solidFill>
                        <a:effectLst/>
                        <a:latin typeface="+mj-lt"/>
                        <a:cs typeface="Arial" charset="0"/>
                      </a:endParaRPr>
                    </a:p>
                  </a:txBody>
                  <a:tcPr marL="45720" marR="45720" horzOverflow="overflow">
                    <a:lnL w="6350" cap="flat" cmpd="sng" algn="ctr">
                      <a:noFill/>
                      <a:prstDash val="solid"/>
                      <a:round/>
                      <a:headEnd type="none" w="med" len="med"/>
                      <a:tailEnd type="none" w="med" len="med"/>
                    </a:lnL>
                    <a:lnR w="6350" cap="flat" cmpd="sng" algn="ctr">
                      <a:solidFill>
                        <a:srgbClr val="00338D"/>
                      </a:solidFill>
                      <a:prstDash val="solid"/>
                      <a:round/>
                      <a:headEnd type="none" w="med" len="med"/>
                      <a:tailEnd type="none" w="med" len="med"/>
                    </a:lnR>
                    <a:lnT w="6350" cap="rnd" cmpd="sng" algn="ctr">
                      <a:noFill/>
                      <a:prstDash val="solid"/>
                    </a:lnT>
                    <a:lnB w="12700" cap="rnd" cmpd="sng" algn="ctr">
                      <a:noFill/>
                      <a:prstDash val="solid"/>
                    </a:lnB>
                    <a:lnTlToBr w="12700" cmpd="sng">
                      <a:noFill/>
                      <a:prstDash val="solid"/>
                    </a:lnTlToBr>
                    <a:lnBlToTr w="12700" cmpd="sng">
                      <a:noFill/>
                      <a:prstDash val="solid"/>
                    </a:lnBlToTr>
                    <a:noFill/>
                  </a:tcPr>
                </a:tc>
                <a:tc gridSpan="2">
                  <a:txBody>
                    <a:bodyPr/>
                    <a:lstStyle/>
                    <a:p>
                      <a:pPr marL="0" marR="0" lvl="0" indent="0" algn="ctr" defTabSz="914400" rtl="0" eaLnBrk="1" fontAlgn="base" latinLnBrk="0" hangingPunct="1">
                        <a:lnSpc>
                          <a:spcPct val="100000"/>
                        </a:lnSpc>
                        <a:spcBef>
                          <a:spcPct val="25000"/>
                        </a:spcBef>
                        <a:spcAft>
                          <a:spcPct val="0"/>
                        </a:spcAft>
                        <a:buClr>
                          <a:srgbClr val="415299"/>
                        </a:buClr>
                        <a:buSzPct val="125000"/>
                        <a:buFontTx/>
                        <a:buNone/>
                        <a:tabLst/>
                      </a:pPr>
                      <a:r>
                        <a:rPr kumimoji="0" lang="en-GB" sz="1200" u="none" strike="noStrike" cap="none" normalizeH="0" baseline="0" noProof="0" dirty="0" smtClean="0">
                          <a:ln>
                            <a:noFill/>
                          </a:ln>
                          <a:effectLst/>
                        </a:rPr>
                        <a:t>Current State</a:t>
                      </a:r>
                      <a:endParaRPr kumimoji="0" lang="en-GB" sz="1200" b="0" i="0" u="none" strike="noStrike" cap="none" normalizeH="0" baseline="0" noProof="0" dirty="0" smtClean="0">
                        <a:ln>
                          <a:noFill/>
                        </a:ln>
                        <a:solidFill>
                          <a:schemeClr val="bg1"/>
                        </a:solidFill>
                        <a:effectLst/>
                        <a:latin typeface="+mj-lt"/>
                        <a:cs typeface="Arial" charset="0"/>
                      </a:endParaRPr>
                    </a:p>
                  </a:txBody>
                  <a:tcPr marL="45720" marR="45720" horzOverflow="overflow">
                    <a:lnL w="6350" cap="flat" cmpd="sng" algn="ctr">
                      <a:solidFill>
                        <a:srgbClr val="00338D"/>
                      </a:solidFill>
                      <a:prstDash val="solid"/>
                      <a:round/>
                      <a:headEnd type="none" w="med" len="med"/>
                      <a:tailEnd type="none" w="med" len="med"/>
                    </a:lnL>
                    <a:solidFill>
                      <a:srgbClr val="2D5491"/>
                    </a:solidFill>
                  </a:tcPr>
                </a:tc>
                <a:tc hMerge="1">
                  <a:txBody>
                    <a:bodyPr/>
                    <a:lstStyle/>
                    <a:p>
                      <a:endParaRPr lang="en-US"/>
                    </a:p>
                  </a:txBody>
                  <a:tcPr/>
                </a:tc>
                <a:tc gridSpan="2">
                  <a:txBody>
                    <a:bodyPr/>
                    <a:lstStyle/>
                    <a:p>
                      <a:pPr marL="0" marR="0" lvl="0" indent="0" algn="ctr" defTabSz="914400" rtl="0" eaLnBrk="1" fontAlgn="base" latinLnBrk="0" hangingPunct="1">
                        <a:lnSpc>
                          <a:spcPct val="100000"/>
                        </a:lnSpc>
                        <a:spcBef>
                          <a:spcPct val="25000"/>
                        </a:spcBef>
                        <a:spcAft>
                          <a:spcPct val="0"/>
                        </a:spcAft>
                        <a:buClr>
                          <a:srgbClr val="415299"/>
                        </a:buClr>
                        <a:buSzPct val="125000"/>
                        <a:buFontTx/>
                        <a:buNone/>
                        <a:tabLst/>
                      </a:pPr>
                      <a:r>
                        <a:rPr kumimoji="0" lang="en-GB" sz="1200" u="none" strike="noStrike" cap="none" normalizeH="0" baseline="0" noProof="0" dirty="0" smtClean="0">
                          <a:ln>
                            <a:noFill/>
                          </a:ln>
                          <a:effectLst/>
                        </a:rPr>
                        <a:t>Peer Group</a:t>
                      </a:r>
                      <a:endParaRPr kumimoji="0" lang="en-GB" sz="1200" b="0" i="0" u="none" strike="noStrike" cap="none" normalizeH="0" baseline="0" noProof="0" dirty="0" smtClean="0">
                        <a:ln>
                          <a:noFill/>
                        </a:ln>
                        <a:solidFill>
                          <a:schemeClr val="bg1"/>
                        </a:solidFill>
                        <a:effectLst/>
                        <a:latin typeface="+mj-lt"/>
                        <a:cs typeface="Arial" charset="0"/>
                      </a:endParaRPr>
                    </a:p>
                  </a:txBody>
                  <a:tcPr marL="45720" marR="45720" horzOverflow="overflow">
                    <a:solidFill>
                      <a:srgbClr val="2D5491"/>
                    </a:solidFill>
                  </a:tcPr>
                </a:tc>
                <a:tc hMerge="1">
                  <a:txBody>
                    <a:bodyPr/>
                    <a:lstStyle/>
                    <a:p>
                      <a:endParaRPr lang="en-US"/>
                    </a:p>
                  </a:txBody>
                  <a:tcPr/>
                </a:tc>
                <a:tc gridSpan="2">
                  <a:txBody>
                    <a:bodyPr/>
                    <a:lstStyle/>
                    <a:p>
                      <a:pPr marL="0" marR="0" lvl="0" indent="0" algn="ctr" defTabSz="914400" rtl="0" eaLnBrk="1" fontAlgn="base" latinLnBrk="0" hangingPunct="1">
                        <a:lnSpc>
                          <a:spcPct val="100000"/>
                        </a:lnSpc>
                        <a:spcBef>
                          <a:spcPct val="25000"/>
                        </a:spcBef>
                        <a:spcAft>
                          <a:spcPct val="0"/>
                        </a:spcAft>
                        <a:buClr>
                          <a:srgbClr val="415299"/>
                        </a:buClr>
                        <a:buSzPct val="125000"/>
                        <a:buFontTx/>
                        <a:buNone/>
                        <a:tabLst/>
                      </a:pPr>
                      <a:r>
                        <a:rPr kumimoji="0" lang="en-GB" sz="1200" u="none" strike="noStrike" cap="none" normalizeH="0" baseline="0" noProof="0" dirty="0" smtClean="0">
                          <a:ln>
                            <a:noFill/>
                          </a:ln>
                          <a:effectLst/>
                        </a:rPr>
                        <a:t>Global Industry Benchmark</a:t>
                      </a:r>
                      <a:endParaRPr kumimoji="0" lang="en-GB" sz="1200" b="0" i="0" u="none" strike="noStrike" cap="none" normalizeH="0" baseline="0" noProof="0" dirty="0" smtClean="0">
                        <a:ln>
                          <a:noFill/>
                        </a:ln>
                        <a:solidFill>
                          <a:schemeClr val="bg1"/>
                        </a:solidFill>
                        <a:effectLst/>
                        <a:latin typeface="+mj-lt"/>
                        <a:cs typeface="Arial" charset="0"/>
                      </a:endParaRPr>
                    </a:p>
                  </a:txBody>
                  <a:tcPr marL="45720" marR="45720" horzOverflow="overflow">
                    <a:solidFill>
                      <a:srgbClr val="2D5491"/>
                    </a:solidFill>
                  </a:tcPr>
                </a:tc>
                <a:tc hMerge="1">
                  <a:txBody>
                    <a:bodyPr/>
                    <a:lstStyle/>
                    <a:p>
                      <a:endParaRPr lang="en-US"/>
                    </a:p>
                  </a:txBody>
                  <a:tcPr/>
                </a:tc>
              </a:tr>
              <a:tr h="2008402">
                <a:tc rowSpan="4">
                  <a:txBody>
                    <a:bodyPr/>
                    <a:lstStyle/>
                    <a:p>
                      <a:pPr algn="ctr"/>
                      <a:r>
                        <a:rPr lang="en-US" sz="1200" kern="1200" dirty="0" smtClean="0">
                          <a:solidFill>
                            <a:schemeClr val="bg1"/>
                          </a:solidFill>
                        </a:rPr>
                        <a:t>Customer experience feedback and measurement</a:t>
                      </a:r>
                    </a:p>
                    <a:p>
                      <a:pPr algn="ctr"/>
                      <a:endParaRPr lang="en-US" sz="1200" kern="1200" dirty="0" smtClean="0">
                        <a:solidFill>
                          <a:schemeClr val="bg1"/>
                        </a:solidFill>
                      </a:endParaRPr>
                    </a:p>
                  </a:txBody>
                  <a:tcPr marL="45720" marR="45720" anchor="ctr" horzOverflow="overflow">
                    <a:lnR w="12700" cap="rnd" cmpd="sng" algn="ctr">
                      <a:noFill/>
                      <a:prstDash val="solid"/>
                    </a:lnR>
                    <a:lnT w="12700" cap="rnd" cmpd="sng" algn="ctr">
                      <a:noFill/>
                      <a:prstDash val="solid"/>
                    </a:lnT>
                    <a:solidFill>
                      <a:srgbClr val="2D5491"/>
                    </a:solidFill>
                  </a:tcPr>
                </a:tc>
                <a:tc>
                  <a:txBody>
                    <a:bodyPr/>
                    <a:lstStyle/>
                    <a:p>
                      <a:pPr algn="ctr"/>
                      <a:endParaRPr lang="en-US" sz="1200" b="1" kern="1200" dirty="0">
                        <a:solidFill>
                          <a:schemeClr val="bg1"/>
                        </a:solidFill>
                        <a:latin typeface="+mn-lt"/>
                        <a:ea typeface="+mn-ea"/>
                        <a:cs typeface="+mn-cs"/>
                      </a:endParaRPr>
                    </a:p>
                  </a:txBody>
                  <a:tcPr marL="45720" marR="45720" anchor="ctr" horzOverflow="overflow">
                    <a:lnL w="12700" cap="rnd" cmpd="sng" algn="ctr">
                      <a:noFill/>
                      <a:prstDash val="solid"/>
                    </a:lnL>
                    <a:lnR w="6350" cap="flat" cmpd="sng" algn="ctr">
                      <a:solidFill>
                        <a:srgbClr val="00338D"/>
                      </a:solidFill>
                      <a:prstDash val="solid"/>
                      <a:round/>
                      <a:headEnd type="none" w="med" len="med"/>
                      <a:tailEnd type="none" w="med" len="med"/>
                    </a:lnR>
                    <a:lnT w="12700" cap="rnd" cmpd="sng" algn="ctr">
                      <a:noFill/>
                      <a:prstDash val="solid"/>
                    </a:lnT>
                    <a:lnB w="6350" cap="rnd" cmpd="sng" algn="ctr">
                      <a:noFill/>
                      <a:prstDash val="solid"/>
                    </a:lnB>
                    <a:lnTlToBr w="12700" cmpd="sng">
                      <a:noFill/>
                      <a:prstDash val="solid"/>
                    </a:lnTlToBr>
                    <a:lnBlToTr w="12700" cmpd="sng">
                      <a:noFill/>
                      <a:prstDash val="solid"/>
                    </a:lnBlToTr>
                    <a:noFill/>
                  </a:tcPr>
                </a:tc>
                <a:tc gridSpan="2">
                  <a:txBody>
                    <a:bodyPr/>
                    <a:lstStyle/>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r>
                        <a:rPr lang="en-US" sz="1200" kern="1200" dirty="0" smtClean="0">
                          <a:solidFill>
                            <a:srgbClr val="00338D"/>
                          </a:solidFill>
                          <a:latin typeface="+mn-lt"/>
                          <a:ea typeface="+mn-ea"/>
                          <a:cs typeface="+mn-cs"/>
                        </a:rPr>
                        <a:t>Perception surveys are deployed to customers occasionally. </a:t>
                      </a:r>
                    </a:p>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r>
                        <a:rPr lang="en-US" sz="1200" kern="1200" dirty="0" smtClean="0">
                          <a:solidFill>
                            <a:srgbClr val="00338D"/>
                          </a:solidFill>
                          <a:latin typeface="+mn-lt"/>
                          <a:ea typeface="+mn-ea"/>
                          <a:cs typeface="+mn-cs"/>
                        </a:rPr>
                        <a:t>No clear structure for integrating customer feedback into actionable insights and decision making across the firm, partly due to nature of survey measures.</a:t>
                      </a:r>
                    </a:p>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r>
                        <a:rPr lang="en-US" sz="1200" kern="1200" dirty="0" smtClean="0">
                          <a:solidFill>
                            <a:srgbClr val="00338D"/>
                          </a:solidFill>
                          <a:latin typeface="+mn-lt"/>
                          <a:ea typeface="+mn-ea"/>
                          <a:cs typeface="+mn-cs"/>
                        </a:rPr>
                        <a:t>Feedback via digital channels is not currently enabled.</a:t>
                      </a:r>
                    </a:p>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endParaRPr lang="en-US" sz="1200" kern="1200" dirty="0" smtClean="0">
                        <a:solidFill>
                          <a:srgbClr val="00338D"/>
                        </a:solidFill>
                        <a:latin typeface="+mn-lt"/>
                        <a:ea typeface="+mn-ea"/>
                        <a:cs typeface="+mn-cs"/>
                      </a:endParaRPr>
                    </a:p>
                  </a:txBody>
                  <a:tcPr marL="45720" marR="45720" horzOverflow="overflow">
                    <a:lnL w="6350" cap="flat" cmpd="sng" algn="ctr">
                      <a:solidFill>
                        <a:srgbClr val="00338D"/>
                      </a:solidFill>
                      <a:prstDash val="solid"/>
                      <a:round/>
                      <a:headEnd type="none" w="med" len="med"/>
                      <a:tailEnd type="none" w="med" len="med"/>
                    </a:lnL>
                    <a:noFill/>
                  </a:tcPr>
                </a:tc>
                <a:tc hMerge="1">
                  <a:txBody>
                    <a:bodyPr/>
                    <a:lstStyle/>
                    <a:p>
                      <a:pPr marL="0" marR="0" lvl="0" indent="0" algn="l" defTabSz="914400" rtl="0" eaLnBrk="1" fontAlgn="base" latinLnBrk="0" hangingPunct="1">
                        <a:lnSpc>
                          <a:spcPct val="100000"/>
                        </a:lnSpc>
                        <a:spcBef>
                          <a:spcPct val="25000"/>
                        </a:spcBef>
                        <a:spcAft>
                          <a:spcPct val="0"/>
                        </a:spcAft>
                        <a:buClr>
                          <a:srgbClr val="415299"/>
                        </a:buClr>
                        <a:buSzPct val="125000"/>
                        <a:buFontTx/>
                        <a:buNone/>
                        <a:tabLst/>
                      </a:pPr>
                      <a:endParaRPr kumimoji="0" lang="en-US" sz="1200" b="0" i="0" u="none" strike="noStrike" cap="none" normalizeH="0" baseline="0" noProof="0" dirty="0" smtClean="0">
                        <a:ln>
                          <a:noFill/>
                        </a:ln>
                        <a:solidFill>
                          <a:schemeClr val="tx1"/>
                        </a:solidFill>
                        <a:effectLst/>
                        <a:latin typeface="+mj-lt"/>
                        <a:cs typeface="Arial" charset="0"/>
                      </a:endParaRPr>
                    </a:p>
                  </a:txBody>
                  <a:tcPr marL="45720" marR="45720" horzOverflow="overflow"/>
                </a:tc>
                <a:tc gridSpan="2">
                  <a:txBody>
                    <a:bodyPr/>
                    <a:lstStyle/>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endParaRPr lang="en-US" sz="1200" kern="1200" dirty="0" smtClean="0">
                        <a:solidFill>
                          <a:srgbClr val="00338D"/>
                        </a:solidFill>
                        <a:latin typeface="+mn-lt"/>
                        <a:ea typeface="+mn-ea"/>
                        <a:cs typeface="+mn-cs"/>
                      </a:endParaRPr>
                    </a:p>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endParaRPr lang="en-US" sz="1200" kern="1200" dirty="0" smtClean="0">
                        <a:solidFill>
                          <a:srgbClr val="00338D"/>
                        </a:solidFill>
                        <a:latin typeface="+mn-lt"/>
                        <a:ea typeface="+mn-ea"/>
                        <a:cs typeface="+mn-cs"/>
                      </a:endParaRPr>
                    </a:p>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endParaRPr lang="en-US" sz="1200" kern="1200" dirty="0" smtClean="0">
                        <a:solidFill>
                          <a:srgbClr val="00338D"/>
                        </a:solidFill>
                        <a:latin typeface="+mn-lt"/>
                        <a:ea typeface="+mn-ea"/>
                        <a:cs typeface="+mn-cs"/>
                      </a:endParaRPr>
                    </a:p>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r>
                        <a:rPr lang="en-US" sz="1200" kern="1200" dirty="0" smtClean="0">
                          <a:solidFill>
                            <a:srgbClr val="00338D"/>
                          </a:solidFill>
                          <a:latin typeface="+mn-lt"/>
                          <a:ea typeface="+mn-ea"/>
                          <a:cs typeface="+mn-cs"/>
                        </a:rPr>
                        <a:t>Feedback is solicited from customers about their experiences through surveys and interviews.</a:t>
                      </a:r>
                    </a:p>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r>
                        <a:rPr lang="en-US" sz="1200" kern="1200" dirty="0" smtClean="0">
                          <a:solidFill>
                            <a:srgbClr val="00338D"/>
                          </a:solidFill>
                          <a:latin typeface="+mn-lt"/>
                          <a:ea typeface="+mn-ea"/>
                          <a:cs typeface="+mn-cs"/>
                        </a:rPr>
                        <a:t>Customers can submit complaints and /</a:t>
                      </a:r>
                      <a:r>
                        <a:rPr lang="en-US" sz="1200" kern="1200" baseline="0" dirty="0" smtClean="0">
                          <a:solidFill>
                            <a:srgbClr val="00338D"/>
                          </a:solidFill>
                          <a:latin typeface="+mn-lt"/>
                          <a:ea typeface="+mn-ea"/>
                          <a:cs typeface="+mn-cs"/>
                        </a:rPr>
                        <a:t> </a:t>
                      </a:r>
                      <a:r>
                        <a:rPr lang="en-US" sz="1200" kern="1200" dirty="0" smtClean="0">
                          <a:solidFill>
                            <a:srgbClr val="00338D"/>
                          </a:solidFill>
                          <a:latin typeface="+mn-lt"/>
                          <a:ea typeface="+mn-ea"/>
                          <a:cs typeface="+mn-cs"/>
                        </a:rPr>
                        <a:t>or queries via digital channels.</a:t>
                      </a:r>
                    </a:p>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r>
                        <a:rPr lang="en-US" sz="1200" kern="1200" dirty="0" smtClean="0">
                          <a:solidFill>
                            <a:srgbClr val="00338D"/>
                          </a:solidFill>
                          <a:latin typeface="+mn-lt"/>
                          <a:ea typeface="+mn-ea"/>
                          <a:cs typeface="+mn-cs"/>
                        </a:rPr>
                        <a:t>Customers have the ability to instigate "live chat" through digital channels to ask</a:t>
                      </a:r>
                      <a:r>
                        <a:rPr lang="en-US" sz="1200" kern="1200" baseline="0" dirty="0" smtClean="0">
                          <a:solidFill>
                            <a:srgbClr val="00338D"/>
                          </a:solidFill>
                          <a:latin typeface="+mn-lt"/>
                          <a:ea typeface="+mn-ea"/>
                          <a:cs typeface="+mn-cs"/>
                        </a:rPr>
                        <a:t> questions</a:t>
                      </a:r>
                      <a:r>
                        <a:rPr lang="en-US" sz="1200" kern="1200" dirty="0" smtClean="0">
                          <a:solidFill>
                            <a:srgbClr val="00338D"/>
                          </a:solidFill>
                          <a:latin typeface="+mn-lt"/>
                          <a:ea typeface="+mn-ea"/>
                          <a:cs typeface="+mn-cs"/>
                        </a:rPr>
                        <a:t> or get support.</a:t>
                      </a:r>
                    </a:p>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endParaRPr lang="en-US" sz="1200" kern="1200" dirty="0" smtClean="0">
                        <a:solidFill>
                          <a:srgbClr val="00338D"/>
                        </a:solidFill>
                        <a:latin typeface="+mn-lt"/>
                        <a:ea typeface="+mn-ea"/>
                        <a:cs typeface="+mn-cs"/>
                      </a:endParaRPr>
                    </a:p>
                  </a:txBody>
                  <a:tcPr marL="45720" marR="45720" horzOverflow="overflow">
                    <a:noFill/>
                  </a:tcPr>
                </a:tc>
                <a:tc hMerge="1">
                  <a:txBody>
                    <a:bodyPr/>
                    <a:lstStyle/>
                    <a:p>
                      <a:pPr marL="0" marR="0" lvl="0" indent="0" algn="l" defTabSz="914400" rtl="0" eaLnBrk="1" fontAlgn="base" latinLnBrk="0" hangingPunct="1">
                        <a:lnSpc>
                          <a:spcPct val="100000"/>
                        </a:lnSpc>
                        <a:spcBef>
                          <a:spcPct val="25000"/>
                        </a:spcBef>
                        <a:spcAft>
                          <a:spcPct val="0"/>
                        </a:spcAft>
                        <a:buClr>
                          <a:srgbClr val="415299"/>
                        </a:buClr>
                        <a:buSzPct val="125000"/>
                        <a:buFontTx/>
                        <a:buNone/>
                        <a:tabLst/>
                      </a:pPr>
                      <a:endParaRPr kumimoji="0" lang="en-GB" sz="1200" b="0" i="0" u="none" strike="noStrike" cap="none" normalizeH="0" baseline="0" noProof="0" dirty="0" smtClean="0">
                        <a:ln>
                          <a:noFill/>
                        </a:ln>
                        <a:solidFill>
                          <a:schemeClr val="tx1"/>
                        </a:solidFill>
                        <a:effectLst/>
                        <a:latin typeface="+mj-lt"/>
                        <a:cs typeface="Arial" charset="0"/>
                      </a:endParaRPr>
                    </a:p>
                  </a:txBody>
                  <a:tcPr marL="45720" marR="45720" horzOverflow="overflow"/>
                </a:tc>
                <a:tc gridSpan="2">
                  <a:txBody>
                    <a:bodyPr/>
                    <a:lstStyle/>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endParaRPr lang="en-US" sz="1200" kern="1200" dirty="0" smtClean="0">
                        <a:solidFill>
                          <a:srgbClr val="00338D"/>
                        </a:solidFill>
                        <a:latin typeface="+mn-lt"/>
                        <a:ea typeface="+mn-ea"/>
                        <a:cs typeface="+mn-cs"/>
                      </a:endParaRPr>
                    </a:p>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endParaRPr lang="en-US" sz="1200" kern="1200" dirty="0" smtClean="0">
                        <a:solidFill>
                          <a:srgbClr val="00338D"/>
                        </a:solidFill>
                        <a:latin typeface="+mn-lt"/>
                        <a:ea typeface="+mn-ea"/>
                        <a:cs typeface="+mn-cs"/>
                      </a:endParaRPr>
                    </a:p>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r>
                        <a:rPr lang="en-US" sz="1200" kern="1200" dirty="0" smtClean="0">
                          <a:solidFill>
                            <a:srgbClr val="00338D"/>
                          </a:solidFill>
                          <a:latin typeface="+mn-lt"/>
                          <a:ea typeface="+mn-ea"/>
                          <a:cs typeface="+mn-cs"/>
                        </a:rPr>
                        <a:t>Proactive collection and monitoring of feedback from customers on their experiences through calls, emails, or mining social media posts.</a:t>
                      </a:r>
                    </a:p>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r>
                        <a:rPr lang="en-US" sz="1200" kern="1200" dirty="0" smtClean="0">
                          <a:solidFill>
                            <a:srgbClr val="00338D"/>
                          </a:solidFill>
                          <a:latin typeface="+mn-lt"/>
                          <a:ea typeface="+mn-ea"/>
                          <a:cs typeface="+mn-cs"/>
                        </a:rPr>
                        <a:t>Customers have the ability to converse with agents in real time through digital channels to resolve any issues or provide feedback.</a:t>
                      </a:r>
                    </a:p>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r>
                        <a:rPr lang="en-US" sz="1200" kern="1200" dirty="0" smtClean="0">
                          <a:solidFill>
                            <a:srgbClr val="00338D"/>
                          </a:solidFill>
                          <a:latin typeface="+mn-lt"/>
                          <a:ea typeface="+mn-ea"/>
                          <a:cs typeface="+mn-cs"/>
                        </a:rPr>
                        <a:t>Relentless focus on action planning, both at the operational and strategic level using voice of the customer feedback.</a:t>
                      </a:r>
                    </a:p>
                  </a:txBody>
                  <a:tcPr marL="45720" marR="45720" horzOverflow="overflow">
                    <a:noFill/>
                  </a:tcPr>
                </a:tc>
                <a:tc hMerge="1">
                  <a:txBody>
                    <a:bodyPr/>
                    <a:lstStyle/>
                    <a:p>
                      <a:pPr marL="0" marR="0" lvl="0" indent="0" algn="l" defTabSz="914400" rtl="0" eaLnBrk="1" fontAlgn="base" latinLnBrk="0" hangingPunct="1">
                        <a:lnSpc>
                          <a:spcPct val="100000"/>
                        </a:lnSpc>
                        <a:spcBef>
                          <a:spcPct val="25000"/>
                        </a:spcBef>
                        <a:spcAft>
                          <a:spcPct val="0"/>
                        </a:spcAft>
                        <a:buClr>
                          <a:srgbClr val="415299"/>
                        </a:buClr>
                        <a:buSzPct val="125000"/>
                        <a:buFontTx/>
                        <a:buNone/>
                        <a:tabLst/>
                      </a:pPr>
                      <a:endParaRPr kumimoji="0" lang="en-GB" sz="1200" b="0" i="0" u="none" strike="noStrike" cap="none" normalizeH="0" baseline="0" noProof="0" dirty="0" smtClean="0">
                        <a:ln>
                          <a:noFill/>
                        </a:ln>
                        <a:solidFill>
                          <a:schemeClr val="tx1"/>
                        </a:solidFill>
                        <a:effectLst/>
                        <a:latin typeface="+mj-lt"/>
                        <a:cs typeface="Arial" charset="0"/>
                      </a:endParaRPr>
                    </a:p>
                  </a:txBody>
                  <a:tcPr marL="45720" marR="45720" horzOverflow="overflow"/>
                </a:tc>
              </a:tr>
              <a:tr h="424089">
                <a:tc vMerge="1">
                  <a:txBody>
                    <a:bodyPr/>
                    <a:lstStyle/>
                    <a:p>
                      <a:pPr algn="ctr"/>
                      <a:endParaRPr lang="en-US" sz="1200" kern="1200" dirty="0" smtClean="0">
                        <a:solidFill>
                          <a:schemeClr val="bg1"/>
                        </a:solidFill>
                      </a:endParaRPr>
                    </a:p>
                  </a:txBody>
                  <a:tcPr marL="45720" marR="45720" anchor="ctr" horzOverflow="overflow">
                    <a:lnR w="12700" cap="rnd" cmpd="sng" algn="ctr">
                      <a:noFill/>
                      <a:prstDash val="solid"/>
                    </a:lnR>
                    <a:lnT w="12700" cap="rnd" cmpd="sng" algn="ctr">
                      <a:noFill/>
                      <a:prstDash val="solid"/>
                    </a:lnT>
                    <a:lnB w="6350" cap="rnd" cmpd="sng" algn="ctr">
                      <a:noFill/>
                      <a:prstDash val="solid"/>
                    </a:lnB>
                    <a:solidFill>
                      <a:srgbClr val="2D5491"/>
                    </a:solidFill>
                  </a:tcPr>
                </a:tc>
                <a:tc gridSpan="7">
                  <a:txBody>
                    <a:bodyPr/>
                    <a:lstStyle/>
                    <a:p>
                      <a:pPr algn="ctr"/>
                      <a:endParaRPr lang="en-US" sz="1200" b="1" kern="1200" dirty="0">
                        <a:solidFill>
                          <a:schemeClr val="bg1"/>
                        </a:solidFill>
                        <a:latin typeface="+mn-lt"/>
                        <a:ea typeface="+mn-ea"/>
                        <a:cs typeface="+mn-cs"/>
                      </a:endParaRPr>
                    </a:p>
                  </a:txBody>
                  <a:tcPr marL="45720" marR="45720" anchor="ctr" horzOverflow="overflow">
                    <a:lnL w="12700" cap="rnd" cmpd="sng" algn="ctr">
                      <a:noFill/>
                      <a:prstDash val="solid"/>
                    </a:lnL>
                    <a:lnR w="6350" cap="rnd" cmpd="sng" algn="ctr">
                      <a:noFill/>
                      <a:prstDash val="solid"/>
                    </a:lnR>
                    <a:lnT w="12700" cap="rnd" cmpd="sng" algn="ctr">
                      <a:noFill/>
                      <a:prstDash val="solid"/>
                    </a:lnT>
                    <a:lnB w="6350" cap="rnd" cmpd="sng" algn="ctr">
                      <a:noFill/>
                      <a:prstDash val="solid"/>
                    </a:lnB>
                    <a:lnTlToBr w="12700" cmpd="sng">
                      <a:noFill/>
                      <a:prstDash val="solid"/>
                    </a:lnTlToBr>
                    <a:lnBlToTr w="12700" cmpd="sng">
                      <a:noFill/>
                      <a:prstDash val="solid"/>
                    </a:lnBlToTr>
                    <a:noFill/>
                  </a:tcPr>
                </a:tc>
                <a:tc hMerge="1">
                  <a:txBody>
                    <a:bodyPr/>
                    <a:lstStyle/>
                    <a:p>
                      <a:pPr marL="0" marR="0" lvl="0" indent="0" algn="l" defTabSz="890789" rtl="0" eaLnBrk="1" fontAlgn="auto" latinLnBrk="0" hangingPunct="1">
                        <a:lnSpc>
                          <a:spcPct val="100000"/>
                        </a:lnSpc>
                        <a:spcBef>
                          <a:spcPts val="300"/>
                        </a:spcBef>
                        <a:spcAft>
                          <a:spcPts val="300"/>
                        </a:spcAft>
                        <a:buClrTx/>
                        <a:buSzTx/>
                        <a:buFont typeface="Arial" panose="020B0604020202020204" pitchFamily="34" charset="0"/>
                        <a:buNone/>
                        <a:tabLst/>
                        <a:defRPr/>
                      </a:pPr>
                      <a:endParaRPr lang="en-US" sz="1200" kern="1200" dirty="0" smtClean="0">
                        <a:solidFill>
                          <a:srgbClr val="00338D"/>
                        </a:solidFill>
                        <a:latin typeface="+mn-lt"/>
                        <a:ea typeface="+mn-ea"/>
                        <a:cs typeface="+mn-cs"/>
                      </a:endParaRPr>
                    </a:p>
                  </a:txBody>
                  <a:tcPr marL="45720" marR="45720" horzOverflow="overflow">
                    <a:lnL w="6350" cap="flat" cmpd="sng" algn="ctr">
                      <a:solidFill>
                        <a:srgbClr val="00338D"/>
                      </a:solidFill>
                      <a:prstDash val="solid"/>
                      <a:round/>
                      <a:headEnd type="none" w="med" len="med"/>
                      <a:tailEnd type="none" w="med" len="med"/>
                    </a:lnL>
                    <a:noFill/>
                  </a:tcPr>
                </a:tc>
                <a:tc hMerge="1">
                  <a:txBody>
                    <a:bodyPr/>
                    <a:lstStyle/>
                    <a:p>
                      <a:pPr marL="171450" marR="0" lvl="0" indent="-171450" algn="l" defTabSz="890789" rtl="0" eaLnBrk="1" fontAlgn="auto" latinLnBrk="0" hangingPunct="1">
                        <a:lnSpc>
                          <a:spcPct val="100000"/>
                        </a:lnSpc>
                        <a:spcBef>
                          <a:spcPts val="300"/>
                        </a:spcBef>
                        <a:spcAft>
                          <a:spcPts val="300"/>
                        </a:spcAft>
                        <a:buClrTx/>
                        <a:buSzTx/>
                        <a:buFont typeface="Arial" panose="020B0604020202020204" pitchFamily="34" charset="0"/>
                        <a:buChar char="•"/>
                        <a:tabLst/>
                        <a:defRPr/>
                      </a:pPr>
                      <a:endParaRPr lang="en-US" sz="1200" kern="1200" dirty="0" smtClean="0">
                        <a:solidFill>
                          <a:srgbClr val="00338D"/>
                        </a:solidFill>
                        <a:latin typeface="+mn-lt"/>
                        <a:ea typeface="+mn-ea"/>
                        <a:cs typeface="+mn-cs"/>
                      </a:endParaRPr>
                    </a:p>
                  </a:txBody>
                  <a:tcPr marL="45720" marR="45720" horzOverflow="overflow">
                    <a:noFill/>
                  </a:tcPr>
                </a:tc>
                <a:tc hMerge="1">
                  <a:txBody>
                    <a:bodyPr/>
                    <a:lstStyle/>
                    <a:p>
                      <a:pPr marL="171450" marR="0" lvl="0" indent="-171450" algn="l" defTabSz="890789" rtl="0" eaLnBrk="1" fontAlgn="auto" latinLnBrk="0" hangingPunct="1">
                        <a:lnSpc>
                          <a:spcPct val="100000"/>
                        </a:lnSpc>
                        <a:spcBef>
                          <a:spcPts val="300"/>
                        </a:spcBef>
                        <a:spcAft>
                          <a:spcPts val="300"/>
                        </a:spcAft>
                        <a:buClrTx/>
                        <a:buSzTx/>
                        <a:buFont typeface="Arial" panose="020B0604020202020204" pitchFamily="34" charset="0"/>
                        <a:buChar char="•"/>
                        <a:tabLst/>
                        <a:defRPr/>
                      </a:pPr>
                      <a:endParaRPr lang="en-US" sz="1200" kern="1200" dirty="0" smtClean="0">
                        <a:solidFill>
                          <a:srgbClr val="00338D"/>
                        </a:solidFill>
                        <a:latin typeface="+mn-lt"/>
                        <a:ea typeface="+mn-ea"/>
                        <a:cs typeface="+mn-cs"/>
                      </a:endParaRPr>
                    </a:p>
                  </a:txBody>
                  <a:tcPr marL="45720" marR="45720" horzOverflow="overflow">
                    <a:noFill/>
                  </a:tcPr>
                </a:tc>
                <a:tc hMerge="1">
                  <a:txBody>
                    <a:bodyPr/>
                    <a:lstStyle/>
                    <a:p>
                      <a:pPr marL="171450" marR="0" lvl="0" indent="-171450" algn="l" defTabSz="890789" rtl="0" eaLnBrk="1" fontAlgn="auto" latinLnBrk="0" hangingPunct="1">
                        <a:lnSpc>
                          <a:spcPct val="100000"/>
                        </a:lnSpc>
                        <a:spcBef>
                          <a:spcPts val="300"/>
                        </a:spcBef>
                        <a:spcAft>
                          <a:spcPts val="300"/>
                        </a:spcAft>
                        <a:buClrTx/>
                        <a:buSzTx/>
                        <a:buFont typeface="Arial" panose="020B0604020202020204" pitchFamily="34" charset="0"/>
                        <a:buChar char="•"/>
                        <a:tabLst/>
                        <a:defRPr/>
                      </a:pPr>
                      <a:endParaRPr lang="en-US" sz="1200" kern="1200" dirty="0" smtClean="0">
                        <a:solidFill>
                          <a:srgbClr val="00338D"/>
                        </a:solidFill>
                        <a:latin typeface="+mn-lt"/>
                        <a:ea typeface="+mn-ea"/>
                        <a:cs typeface="+mn-cs"/>
                      </a:endParaRPr>
                    </a:p>
                  </a:txBody>
                  <a:tcPr marL="45720" marR="45720" horzOverflow="overflow">
                    <a:noFill/>
                  </a:tcPr>
                </a:tc>
                <a:tc hMerge="1">
                  <a:txBody>
                    <a:bodyPr/>
                    <a:lstStyle/>
                    <a:p>
                      <a:pPr marL="171450" marR="0" lvl="0" indent="-171450" algn="l" defTabSz="890789" rtl="0" eaLnBrk="1" fontAlgn="auto" latinLnBrk="0" hangingPunct="1">
                        <a:lnSpc>
                          <a:spcPct val="100000"/>
                        </a:lnSpc>
                        <a:spcBef>
                          <a:spcPts val="300"/>
                        </a:spcBef>
                        <a:spcAft>
                          <a:spcPts val="300"/>
                        </a:spcAft>
                        <a:buClrTx/>
                        <a:buSzTx/>
                        <a:buFont typeface="Arial" panose="020B0604020202020204" pitchFamily="34" charset="0"/>
                        <a:buChar char="•"/>
                        <a:tabLst/>
                        <a:defRPr/>
                      </a:pPr>
                      <a:endParaRPr lang="en-US" sz="1200" kern="1200" noProof="0" dirty="0" smtClean="0">
                        <a:solidFill>
                          <a:srgbClr val="00338D"/>
                        </a:solidFill>
                        <a:latin typeface="+mn-lt"/>
                        <a:ea typeface="+mn-ea"/>
                        <a:cs typeface="+mn-cs"/>
                      </a:endParaRPr>
                    </a:p>
                  </a:txBody>
                  <a:tcPr marL="45720" marR="45720" horzOverflow="overflow">
                    <a:noFill/>
                  </a:tcPr>
                </a:tc>
                <a:tc hMerge="1">
                  <a:txBody>
                    <a:bodyPr/>
                    <a:lstStyle/>
                    <a:p>
                      <a:endParaRPr lang="en-US"/>
                    </a:p>
                  </a:txBody>
                  <a:tcPr/>
                </a:tc>
              </a:tr>
              <a:tr h="422787">
                <a:tc vMerge="1">
                  <a:txBody>
                    <a:bodyPr/>
                    <a:lstStyle/>
                    <a:p>
                      <a:pPr algn="ctr"/>
                      <a:endParaRPr lang="en-US" sz="1200" kern="1200" dirty="0" smtClean="0">
                        <a:solidFill>
                          <a:schemeClr val="bg1"/>
                        </a:solidFill>
                      </a:endParaRPr>
                    </a:p>
                  </a:txBody>
                  <a:tcPr marL="45720" marR="45720" anchor="ctr" horzOverflow="overflow">
                    <a:lnR w="12700" cap="rnd" cmpd="sng" algn="ctr">
                      <a:noFill/>
                      <a:prstDash val="solid"/>
                    </a:lnR>
                    <a:lnT w="12700" cap="rnd" cmpd="sng" algn="ctr">
                      <a:noFill/>
                      <a:prstDash val="solid"/>
                    </a:lnT>
                    <a:lnB w="6350" cap="rnd" cmpd="sng" algn="ctr">
                      <a:noFill/>
                      <a:prstDash val="solid"/>
                    </a:lnB>
                    <a:solidFill>
                      <a:srgbClr val="2D5491"/>
                    </a:solidFill>
                  </a:tcPr>
                </a:tc>
                <a:tc>
                  <a:txBody>
                    <a:bodyPr/>
                    <a:lstStyle/>
                    <a:p>
                      <a:pPr algn="ctr"/>
                      <a:endParaRPr lang="en-US" sz="1200" b="1" kern="1200" dirty="0">
                        <a:solidFill>
                          <a:schemeClr val="bg1"/>
                        </a:solidFill>
                        <a:latin typeface="+mn-lt"/>
                        <a:ea typeface="+mn-ea"/>
                        <a:cs typeface="+mn-cs"/>
                      </a:endParaRPr>
                    </a:p>
                  </a:txBody>
                  <a:tcPr marL="45720" marR="45720" anchor="ctr" horzOverflow="overflow">
                    <a:lnL w="12700" cap="rnd" cmpd="sng" algn="ctr">
                      <a:noFill/>
                      <a:prstDash val="solid"/>
                    </a:lnL>
                    <a:lnR w="6350" cap="flat" cmpd="sng" algn="ctr">
                      <a:solidFill>
                        <a:srgbClr val="00338D"/>
                      </a:solidFill>
                      <a:prstDash val="solid"/>
                      <a:round/>
                      <a:headEnd type="none" w="med" len="med"/>
                      <a:tailEnd type="none" w="med" len="med"/>
                    </a:lnR>
                    <a:lnT w="12700" cap="rnd" cmpd="sng" algn="ctr">
                      <a:noFill/>
                      <a:prstDash val="solid"/>
                    </a:lnT>
                    <a:lnB w="6350" cap="rnd" cmpd="sng" algn="ctr">
                      <a:noFill/>
                      <a:prstDash val="solid"/>
                    </a:lnB>
                    <a:lnTlToBr w="12700" cmpd="sng">
                      <a:noFill/>
                      <a:prstDash val="solid"/>
                    </a:lnTlToBr>
                    <a:lnBlToTr w="12700" cmpd="sng">
                      <a:noFill/>
                      <a:prstDash val="solid"/>
                    </a:lnBlToTr>
                    <a:noFill/>
                  </a:tcPr>
                </a:tc>
                <a:tc>
                  <a:txBody>
                    <a:bodyPr/>
                    <a:lstStyle/>
                    <a:p>
                      <a:pPr marL="0" marR="0" lvl="0" indent="0" algn="ctr" defTabSz="890789" rtl="0" eaLnBrk="1" fontAlgn="auto" latinLnBrk="0" hangingPunct="1">
                        <a:lnSpc>
                          <a:spcPct val="100000"/>
                        </a:lnSpc>
                        <a:spcBef>
                          <a:spcPts val="300"/>
                        </a:spcBef>
                        <a:spcAft>
                          <a:spcPts val="300"/>
                        </a:spcAft>
                        <a:buClrTx/>
                        <a:buSzTx/>
                        <a:buFont typeface="Arial" panose="020B0604020202020204" pitchFamily="34" charset="0"/>
                        <a:buNone/>
                        <a:tabLst/>
                        <a:defRPr/>
                      </a:pPr>
                      <a:r>
                        <a:rPr lang="en-US" sz="1200" b="1" kern="1200" dirty="0" smtClean="0">
                          <a:solidFill>
                            <a:schemeClr val="bg1"/>
                          </a:solidFill>
                          <a:latin typeface="+mn-lt"/>
                          <a:ea typeface="+mn-ea"/>
                          <a:cs typeface="+mn-cs"/>
                        </a:rPr>
                        <a:t>Lagging</a:t>
                      </a:r>
                    </a:p>
                  </a:txBody>
                  <a:tcPr marL="45720" marR="45720" horzOverflow="overflow">
                    <a:lnL w="6350" cap="flat" cmpd="sng" algn="ctr">
                      <a:solidFill>
                        <a:srgbClr val="00338D"/>
                      </a:solidFill>
                      <a:prstDash val="solid"/>
                      <a:round/>
                      <a:headEnd type="none" w="med" len="med"/>
                      <a:tailEnd type="none" w="med" len="med"/>
                    </a:lnL>
                    <a:solidFill>
                      <a:srgbClr val="2D5491"/>
                    </a:solidFill>
                  </a:tcPr>
                </a:tc>
                <a:tc>
                  <a:txBody>
                    <a:bodyPr/>
                    <a:lstStyle/>
                    <a:p>
                      <a:pPr marL="0" marR="0" lvl="0" indent="0" algn="ctr" defTabSz="890789" rtl="0" eaLnBrk="1" fontAlgn="auto" latinLnBrk="0" hangingPunct="1">
                        <a:lnSpc>
                          <a:spcPct val="100000"/>
                        </a:lnSpc>
                        <a:spcBef>
                          <a:spcPts val="300"/>
                        </a:spcBef>
                        <a:spcAft>
                          <a:spcPts val="300"/>
                        </a:spcAft>
                        <a:buClrTx/>
                        <a:buSzTx/>
                        <a:buFont typeface="Arial" panose="020B0604020202020204" pitchFamily="34" charset="0"/>
                        <a:buNone/>
                        <a:tabLst/>
                        <a:defRPr/>
                      </a:pPr>
                      <a:r>
                        <a:rPr lang="en-US" sz="1200" b="1" kern="1200" dirty="0" smtClean="0">
                          <a:solidFill>
                            <a:schemeClr val="bg1"/>
                          </a:solidFill>
                          <a:latin typeface="+mn-lt"/>
                          <a:ea typeface="+mn-ea"/>
                          <a:cs typeface="+mn-cs"/>
                        </a:rPr>
                        <a:t>Basic</a:t>
                      </a:r>
                    </a:p>
                  </a:txBody>
                  <a:tcPr marL="45720" marR="45720" horzOverflow="overflow">
                    <a:solidFill>
                      <a:srgbClr val="2D5491"/>
                    </a:solidFill>
                  </a:tcPr>
                </a:tc>
                <a:tc>
                  <a:txBody>
                    <a:bodyPr/>
                    <a:lstStyle/>
                    <a:p>
                      <a:pPr marL="0" marR="0" lvl="0" indent="0" algn="ctr" defTabSz="890789" rtl="0" eaLnBrk="1" fontAlgn="auto" latinLnBrk="0" hangingPunct="1">
                        <a:lnSpc>
                          <a:spcPct val="100000"/>
                        </a:lnSpc>
                        <a:spcBef>
                          <a:spcPts val="300"/>
                        </a:spcBef>
                        <a:spcAft>
                          <a:spcPts val="300"/>
                        </a:spcAft>
                        <a:buClrTx/>
                        <a:buSzTx/>
                        <a:buFont typeface="Arial" panose="020B0604020202020204" pitchFamily="34" charset="0"/>
                        <a:buNone/>
                        <a:tabLst/>
                        <a:defRPr/>
                      </a:pPr>
                      <a:r>
                        <a:rPr lang="en-US" sz="1200" b="1" kern="1200" dirty="0" smtClean="0">
                          <a:solidFill>
                            <a:schemeClr val="bg1"/>
                          </a:solidFill>
                          <a:latin typeface="+mn-lt"/>
                          <a:ea typeface="+mn-ea"/>
                          <a:cs typeface="+mn-cs"/>
                        </a:rPr>
                        <a:t>Progressed</a:t>
                      </a:r>
                      <a:endParaRPr lang="en-US" sz="1200" b="1" kern="1200" dirty="0">
                        <a:solidFill>
                          <a:schemeClr val="bg1"/>
                        </a:solidFill>
                        <a:latin typeface="+mn-lt"/>
                        <a:ea typeface="+mn-ea"/>
                        <a:cs typeface="+mn-cs"/>
                      </a:endParaRPr>
                    </a:p>
                  </a:txBody>
                  <a:tcPr marL="45720" marR="45720" horzOverflow="overflow">
                    <a:solidFill>
                      <a:srgbClr val="2D5491"/>
                    </a:solidFill>
                  </a:tcPr>
                </a:tc>
                <a:tc gridSpan="2">
                  <a:txBody>
                    <a:bodyPr/>
                    <a:lstStyle/>
                    <a:p>
                      <a:pPr marL="0" marR="0" lvl="0" indent="0" algn="ctr" defTabSz="890789" rtl="0" eaLnBrk="1" fontAlgn="auto" latinLnBrk="0" hangingPunct="1">
                        <a:lnSpc>
                          <a:spcPct val="100000"/>
                        </a:lnSpc>
                        <a:spcBef>
                          <a:spcPts val="300"/>
                        </a:spcBef>
                        <a:spcAft>
                          <a:spcPts val="300"/>
                        </a:spcAft>
                        <a:buClrTx/>
                        <a:buSzTx/>
                        <a:buFont typeface="Arial" panose="020B0604020202020204" pitchFamily="34" charset="0"/>
                        <a:buNone/>
                        <a:tabLst/>
                        <a:defRPr/>
                      </a:pPr>
                      <a:r>
                        <a:rPr lang="en-US" sz="1200" b="1" kern="1200" dirty="0" smtClean="0">
                          <a:solidFill>
                            <a:schemeClr val="bg1"/>
                          </a:solidFill>
                          <a:latin typeface="+mn-lt"/>
                          <a:ea typeface="+mn-ea"/>
                          <a:cs typeface="+mn-cs"/>
                        </a:rPr>
                        <a:t>Leading</a:t>
                      </a:r>
                    </a:p>
                  </a:txBody>
                  <a:tcPr marL="45720" marR="45720" horzOverflow="overflow">
                    <a:solidFill>
                      <a:srgbClr val="2D5491"/>
                    </a:solidFill>
                  </a:tcPr>
                </a:tc>
                <a:tc hMerge="1">
                  <a:txBody>
                    <a:bodyPr/>
                    <a:lstStyle/>
                    <a:p>
                      <a:pPr marL="171450" marR="0" lvl="0" indent="-171450" algn="l" defTabSz="890789" rtl="0" eaLnBrk="1" fontAlgn="auto" latinLnBrk="0" hangingPunct="1">
                        <a:lnSpc>
                          <a:spcPct val="100000"/>
                        </a:lnSpc>
                        <a:spcBef>
                          <a:spcPts val="300"/>
                        </a:spcBef>
                        <a:spcAft>
                          <a:spcPts val="300"/>
                        </a:spcAft>
                        <a:buClrTx/>
                        <a:buSzTx/>
                        <a:buFont typeface="Arial" panose="020B0604020202020204" pitchFamily="34" charset="0"/>
                        <a:buChar char="•"/>
                        <a:tabLst/>
                        <a:defRPr/>
                      </a:pPr>
                      <a:endParaRPr lang="en-US" sz="1200" kern="1200" noProof="0" dirty="0" smtClean="0">
                        <a:solidFill>
                          <a:srgbClr val="00338D"/>
                        </a:solidFill>
                        <a:latin typeface="+mn-lt"/>
                        <a:ea typeface="+mn-ea"/>
                        <a:cs typeface="+mn-cs"/>
                      </a:endParaRPr>
                    </a:p>
                  </a:txBody>
                  <a:tcPr marL="45720" marR="45720" horzOverflow="overflow">
                    <a:noFill/>
                  </a:tcPr>
                </a:tc>
                <a:tc>
                  <a:txBody>
                    <a:bodyPr/>
                    <a:lstStyle/>
                    <a:p>
                      <a:pPr marL="0" marR="0" lvl="0" indent="0" algn="ctr" defTabSz="890789" rtl="0" eaLnBrk="1" fontAlgn="auto" latinLnBrk="0" hangingPunct="1">
                        <a:lnSpc>
                          <a:spcPct val="100000"/>
                        </a:lnSpc>
                        <a:spcBef>
                          <a:spcPts val="300"/>
                        </a:spcBef>
                        <a:spcAft>
                          <a:spcPts val="300"/>
                        </a:spcAft>
                        <a:buClrTx/>
                        <a:buSzTx/>
                        <a:buFont typeface="Arial" panose="020B0604020202020204" pitchFamily="34" charset="0"/>
                        <a:buNone/>
                        <a:tabLst/>
                        <a:defRPr/>
                      </a:pPr>
                      <a:r>
                        <a:rPr lang="en-US" sz="1200" b="1" kern="1200" dirty="0" smtClean="0">
                          <a:solidFill>
                            <a:schemeClr val="bg1"/>
                          </a:solidFill>
                          <a:latin typeface="+mn-lt"/>
                          <a:ea typeface="+mn-ea"/>
                          <a:cs typeface="+mn-cs"/>
                        </a:rPr>
                        <a:t>Innovating</a:t>
                      </a:r>
                      <a:endParaRPr lang="en-US" sz="1200" b="1" kern="1200" dirty="0">
                        <a:solidFill>
                          <a:schemeClr val="bg1"/>
                        </a:solidFill>
                        <a:latin typeface="+mn-lt"/>
                        <a:ea typeface="+mn-ea"/>
                        <a:cs typeface="+mn-cs"/>
                      </a:endParaRPr>
                    </a:p>
                  </a:txBody>
                  <a:tcPr marL="45720" marR="45720" horzOverflow="overflow">
                    <a:solidFill>
                      <a:srgbClr val="2D5491"/>
                    </a:solidFill>
                  </a:tcPr>
                </a:tc>
              </a:tr>
              <a:tr h="422787">
                <a:tc vMerge="1">
                  <a:txBody>
                    <a:bodyPr/>
                    <a:lstStyle/>
                    <a:p>
                      <a:pPr algn="ctr"/>
                      <a:endParaRPr lang="en-US" sz="1200" kern="1200" dirty="0" smtClean="0">
                        <a:solidFill>
                          <a:schemeClr val="bg1"/>
                        </a:solidFill>
                      </a:endParaRPr>
                    </a:p>
                  </a:txBody>
                  <a:tcPr marL="45720" marR="45720" anchor="ctr" horzOverflow="overflow">
                    <a:lnR w="12700" cap="rnd" cmpd="sng" algn="ctr">
                      <a:noFill/>
                      <a:prstDash val="solid"/>
                    </a:lnR>
                    <a:lnT w="12700" cap="rnd" cmpd="sng" algn="ctr">
                      <a:noFill/>
                      <a:prstDash val="solid"/>
                    </a:lnT>
                    <a:solidFill>
                      <a:srgbClr val="2D5491"/>
                    </a:solidFill>
                  </a:tcPr>
                </a:tc>
                <a:tc>
                  <a:txBody>
                    <a:bodyPr/>
                    <a:lstStyle/>
                    <a:p>
                      <a:pPr algn="ctr"/>
                      <a:endParaRPr lang="en-US" sz="1200" b="1" kern="1200" dirty="0">
                        <a:solidFill>
                          <a:schemeClr val="bg1"/>
                        </a:solidFill>
                        <a:latin typeface="+mn-lt"/>
                        <a:ea typeface="+mn-ea"/>
                        <a:cs typeface="+mn-cs"/>
                      </a:endParaRPr>
                    </a:p>
                  </a:txBody>
                  <a:tcPr marL="45720" marR="45720" anchor="ctr" horzOverflow="overflow">
                    <a:lnL w="12700" cap="rnd" cmpd="sng" algn="ctr">
                      <a:noFill/>
                      <a:prstDash val="solid"/>
                    </a:lnL>
                    <a:lnR w="6350" cap="flat" cmpd="sng" algn="ctr">
                      <a:solidFill>
                        <a:srgbClr val="00338D"/>
                      </a:solidFill>
                      <a:prstDash val="solid"/>
                      <a:round/>
                      <a:headEnd type="none" w="med" len="med"/>
                      <a:tailEnd type="none" w="med" len="med"/>
                    </a:lnR>
                    <a:lnT w="12700" cap="rnd" cmpd="sng" algn="ctr">
                      <a:noFill/>
                      <a:prstDash val="solid"/>
                    </a:lnT>
                    <a:lnB w="6350" cap="rnd" cmpd="sng" algn="ctr">
                      <a:noFill/>
                      <a:prstDash val="solid"/>
                    </a:lnB>
                    <a:lnTlToBr w="12700" cmpd="sng">
                      <a:noFill/>
                      <a:prstDash val="solid"/>
                    </a:lnTlToBr>
                    <a:lnBlToTr w="12700" cmpd="sng">
                      <a:noFill/>
                      <a:prstDash val="solid"/>
                    </a:lnBlToTr>
                    <a:noFill/>
                  </a:tcPr>
                </a:tc>
                <a:tc>
                  <a:txBody>
                    <a:bodyPr/>
                    <a:lstStyle/>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r>
                        <a:rPr lang="en-US" sz="1200" kern="1200" noProof="0" dirty="0" smtClean="0">
                          <a:solidFill>
                            <a:srgbClr val="00338D"/>
                          </a:solidFill>
                          <a:latin typeface="+mn-lt"/>
                          <a:ea typeface="+mn-ea"/>
                          <a:cs typeface="+mn-cs"/>
                        </a:rPr>
                        <a:t>Inconsistently reactive to customers' feedback digitally. Customers are not kept informed on the progress of queries and / or complaints via digital channels. No meaningful metric for measuring customer experience.</a:t>
                      </a:r>
                    </a:p>
                  </a:txBody>
                  <a:tcPr marL="45720" marR="45720" horzOverflow="overflow">
                    <a:lnL w="6350" cap="flat" cmpd="sng" algn="ctr">
                      <a:solidFill>
                        <a:srgbClr val="00338D"/>
                      </a:solidFill>
                      <a:prstDash val="solid"/>
                      <a:round/>
                      <a:headEnd type="none" w="med" len="med"/>
                      <a:tailEnd type="none" w="med" len="med"/>
                    </a:lnL>
                    <a:lnB w="6350" cap="flat" cmpd="sng" algn="ctr">
                      <a:solidFill>
                        <a:srgbClr val="00338D"/>
                      </a:solidFill>
                      <a:prstDash val="solid"/>
                      <a:round/>
                      <a:headEnd type="none" w="med" len="med"/>
                      <a:tailEnd type="none" w="med" len="med"/>
                    </a:lnB>
                    <a:noFill/>
                  </a:tcPr>
                </a:tc>
                <a:tc>
                  <a:txBody>
                    <a:bodyPr/>
                    <a:lstStyle/>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r>
                        <a:rPr lang="en-US" sz="1200" kern="1200" noProof="0" dirty="0" smtClean="0">
                          <a:solidFill>
                            <a:srgbClr val="00338D"/>
                          </a:solidFill>
                          <a:latin typeface="+mn-lt"/>
                          <a:ea typeface="+mn-ea"/>
                          <a:cs typeface="+mn-cs"/>
                        </a:rPr>
                        <a:t>Static tools are in place to deal with customer queries online. Feedback is sporadically captured through digital channels. </a:t>
                      </a:r>
                    </a:p>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r>
                        <a:rPr lang="en-US" sz="1200" kern="1200" noProof="0" dirty="0" smtClean="0">
                          <a:solidFill>
                            <a:srgbClr val="00338D"/>
                          </a:solidFill>
                          <a:latin typeface="+mn-lt"/>
                          <a:ea typeface="+mn-ea"/>
                          <a:cs typeface="+mn-cs"/>
                        </a:rPr>
                        <a:t>Some general customer experience metrics are in place, e.g. Customer Satisfaction Index (CSI).</a:t>
                      </a:r>
                    </a:p>
                  </a:txBody>
                  <a:tcPr marL="45720" marR="45720" horzOverflow="overflow">
                    <a:lnB w="6350" cap="flat" cmpd="sng" algn="ctr">
                      <a:solidFill>
                        <a:srgbClr val="00338D"/>
                      </a:solidFill>
                      <a:prstDash val="solid"/>
                      <a:round/>
                      <a:headEnd type="none" w="med" len="med"/>
                      <a:tailEnd type="none" w="med" len="med"/>
                    </a:lnB>
                    <a:noFill/>
                  </a:tcPr>
                </a:tc>
                <a:tc>
                  <a:txBody>
                    <a:bodyPr/>
                    <a:lstStyle/>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r>
                        <a:rPr lang="en-US" sz="1200" kern="1200" noProof="0" dirty="0" smtClean="0">
                          <a:solidFill>
                            <a:srgbClr val="00338D"/>
                          </a:solidFill>
                          <a:latin typeface="+mn-lt"/>
                          <a:ea typeface="+mn-ea"/>
                          <a:cs typeface="+mn-cs"/>
                        </a:rPr>
                        <a:t>More proactive in dealing with online customer queries, complaints and feedback. Specific customer experience KPIs are collected, evaluated and used to drive the customer experience agenda.</a:t>
                      </a:r>
                      <a:endParaRPr lang="en-GB" sz="1200" kern="1200" noProof="0" dirty="0" smtClean="0">
                        <a:solidFill>
                          <a:srgbClr val="00338D"/>
                        </a:solidFill>
                        <a:latin typeface="+mn-lt"/>
                        <a:ea typeface="+mn-ea"/>
                        <a:cs typeface="+mn-cs"/>
                      </a:endParaRPr>
                    </a:p>
                  </a:txBody>
                  <a:tcPr marL="45720" marR="45720" horzOverflow="overflow">
                    <a:lnB w="6350" cap="flat" cmpd="sng" algn="ctr">
                      <a:solidFill>
                        <a:srgbClr val="00338D"/>
                      </a:solidFill>
                      <a:prstDash val="solid"/>
                      <a:round/>
                      <a:headEnd type="none" w="med" len="med"/>
                      <a:tailEnd type="none" w="med" len="med"/>
                    </a:lnB>
                    <a:noFill/>
                  </a:tcPr>
                </a:tc>
                <a:tc gridSpan="2">
                  <a:txBody>
                    <a:bodyPr/>
                    <a:lstStyle/>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r>
                        <a:rPr lang="en-US" sz="1200" kern="1200" noProof="0" dirty="0" smtClean="0">
                          <a:solidFill>
                            <a:srgbClr val="00338D"/>
                          </a:solidFill>
                          <a:latin typeface="+mn-lt"/>
                          <a:ea typeface="+mn-ea"/>
                          <a:cs typeface="+mn-cs"/>
                        </a:rPr>
                        <a:t>Proactive in dealing with online customer queries, complaints and feedback. There are significant customer experience metrics in place and specific objectives are set to improve customer experience. </a:t>
                      </a:r>
                      <a:endParaRPr lang="en-GB" sz="1200" kern="1200" noProof="0" dirty="0" smtClean="0">
                        <a:solidFill>
                          <a:srgbClr val="00338D"/>
                        </a:solidFill>
                        <a:latin typeface="+mn-lt"/>
                        <a:ea typeface="+mn-ea"/>
                        <a:cs typeface="+mn-cs"/>
                      </a:endParaRPr>
                    </a:p>
                  </a:txBody>
                  <a:tcPr marL="45720" marR="45720" horzOverflow="overflow">
                    <a:lnB w="6350" cap="flat" cmpd="sng" algn="ctr">
                      <a:solidFill>
                        <a:srgbClr val="00338D"/>
                      </a:solidFill>
                      <a:prstDash val="solid"/>
                      <a:round/>
                      <a:headEnd type="none" w="med" len="med"/>
                      <a:tailEnd type="none" w="med" len="med"/>
                    </a:lnB>
                    <a:noFill/>
                  </a:tcPr>
                </a:tc>
                <a:tc hMerge="1">
                  <a:txBody>
                    <a:bodyPr/>
                    <a:lstStyle/>
                    <a:p>
                      <a:endParaRPr lang="en-US" dirty="0"/>
                    </a:p>
                  </a:txBody>
                  <a:tcPr>
                    <a:lnB w="6350" cap="flat" cmpd="sng" algn="ctr">
                      <a:solidFill>
                        <a:srgbClr val="00338D"/>
                      </a:solidFill>
                      <a:prstDash val="solid"/>
                      <a:round/>
                      <a:headEnd type="none" w="med" len="med"/>
                      <a:tailEnd type="none" w="med" len="med"/>
                    </a:lnB>
                    <a:noFill/>
                  </a:tcPr>
                </a:tc>
                <a:tc>
                  <a:txBody>
                    <a:bodyPr/>
                    <a:lstStyle/>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r>
                        <a:rPr lang="en-US" sz="1200" kern="1200" noProof="0" dirty="0" smtClean="0">
                          <a:solidFill>
                            <a:srgbClr val="00338D"/>
                          </a:solidFill>
                          <a:latin typeface="+mn-lt"/>
                          <a:ea typeface="+mn-ea"/>
                          <a:cs typeface="+mn-cs"/>
                        </a:rPr>
                        <a:t>Manage online customer queries feedback and complaints proactively and in real time. Significant customer experience metrics in place that support objectives to provide the highest level of customer experience</a:t>
                      </a:r>
                    </a:p>
                  </a:txBody>
                  <a:tcPr marL="45720" marR="45720" horzOverflow="overflow">
                    <a:lnB w="6350" cap="flat" cmpd="sng" algn="ctr">
                      <a:solidFill>
                        <a:srgbClr val="00338D"/>
                      </a:solidFill>
                      <a:prstDash val="solid"/>
                      <a:round/>
                      <a:headEnd type="none" w="med" len="med"/>
                      <a:tailEnd type="none" w="med" len="med"/>
                    </a:lnB>
                    <a:noFill/>
                  </a:tcPr>
                </a:tc>
              </a:tr>
            </a:tbl>
          </a:graphicData>
        </a:graphic>
      </p:graphicFrame>
      <p:pic>
        <p:nvPicPr>
          <p:cNvPr id="23" name="Picture 22"/>
          <p:cNvPicPr>
            <a:picLocks noChangeAspect="1"/>
          </p:cNvPicPr>
          <p:nvPr/>
        </p:nvPicPr>
        <p:blipFill>
          <a:blip r:embed="rId2"/>
          <a:stretch>
            <a:fillRect/>
          </a:stretch>
        </p:blipFill>
        <p:spPr>
          <a:xfrm>
            <a:off x="-1123122" y="4490117"/>
            <a:ext cx="851774" cy="330361"/>
          </a:xfrm>
          <a:prstGeom prst="rect">
            <a:avLst/>
          </a:prstGeom>
          <a:solidFill>
            <a:srgbClr val="003D6F"/>
          </a:solidFill>
        </p:spPr>
      </p:pic>
      <p:sp>
        <p:nvSpPr>
          <p:cNvPr id="66" name="TextBox 65"/>
          <p:cNvSpPr txBox="1"/>
          <p:nvPr/>
        </p:nvSpPr>
        <p:spPr>
          <a:xfrm>
            <a:off x="141078" y="650348"/>
            <a:ext cx="3909321" cy="168024"/>
          </a:xfrm>
          <a:prstGeom prst="rect">
            <a:avLst/>
          </a:prstGeom>
          <a:noFill/>
        </p:spPr>
        <p:txBody>
          <a:bodyPr wrap="none" lIns="21772" tIns="21772" rIns="21772" bIns="21772" rtlCol="0" anchor="ctr" anchorCtr="0">
            <a:noAutofit/>
          </a:bodyPr>
          <a:lstStyle/>
          <a:p>
            <a:pPr defTabSz="890789">
              <a:spcBef>
                <a:spcPts val="300"/>
              </a:spcBef>
              <a:defRPr/>
            </a:pPr>
            <a:r>
              <a:rPr lang="en-AU" sz="800" i="1" dirty="0">
                <a:solidFill>
                  <a:srgbClr val="00338D"/>
                </a:solidFill>
              </a:rPr>
              <a:t>Source: DMA survey, interviews with </a:t>
            </a:r>
            <a:r>
              <a:rPr lang="en-AU" sz="800" i="1" dirty="0" err="1">
                <a:solidFill>
                  <a:srgbClr val="00338D"/>
                </a:solidFill>
              </a:rPr>
              <a:t>FBNQuest</a:t>
            </a:r>
            <a:r>
              <a:rPr lang="en-AU" sz="800" i="1" dirty="0">
                <a:solidFill>
                  <a:srgbClr val="00338D"/>
                </a:solidFill>
              </a:rPr>
              <a:t> employees, company websites, exploratory interviews</a:t>
            </a:r>
          </a:p>
        </p:txBody>
      </p:sp>
      <p:sp>
        <p:nvSpPr>
          <p:cNvPr id="41" name="Rectangle 40"/>
          <p:cNvSpPr/>
          <p:nvPr/>
        </p:nvSpPr>
        <p:spPr>
          <a:xfrm>
            <a:off x="1677045" y="3925769"/>
            <a:ext cx="10287000" cy="54864"/>
          </a:xfrm>
          <a:prstGeom prst="rect">
            <a:avLst/>
          </a:prstGeom>
          <a:solidFill>
            <a:schemeClr val="bg1">
              <a:lumMod val="75000"/>
            </a:schemeClr>
          </a:solidFill>
          <a:ln w="25400" cap="flat" cmpd="sng" algn="ctr">
            <a:noFill/>
            <a:prstDash val="solid"/>
          </a:ln>
          <a:effectLst/>
        </p:spPr>
        <p:txBody>
          <a:bodyPr lIns="21772" tIns="21772" rIns="21772" bIns="21772" rtlCol="0" anchor="ctr" anchorCtr="0"/>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800" b="0" i="0" u="none" strike="noStrike" kern="0" cap="none" spc="0" normalizeH="0" baseline="0" noProof="0" dirty="0" err="1" smtClean="0">
              <a:ln>
                <a:noFill/>
              </a:ln>
              <a:solidFill>
                <a:srgbClr val="FFFFFF"/>
              </a:solidFill>
              <a:effectLst/>
              <a:uLnTx/>
              <a:uFillTx/>
              <a:latin typeface="Calibri" panose="020F0502020204030204" pitchFamily="34" charset="0"/>
              <a:ea typeface="+mn-ea"/>
              <a:cs typeface="Arial" panose="020B0604020202020204" pitchFamily="34" charset="0"/>
            </a:endParaRPr>
          </a:p>
        </p:txBody>
      </p:sp>
      <p:sp>
        <p:nvSpPr>
          <p:cNvPr id="42" name="Oval 41"/>
          <p:cNvSpPr/>
          <p:nvPr/>
        </p:nvSpPr>
        <p:spPr>
          <a:xfrm>
            <a:off x="2554791" y="3857258"/>
            <a:ext cx="182880" cy="18288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GB"/>
          </a:p>
        </p:txBody>
      </p:sp>
      <p:sp>
        <p:nvSpPr>
          <p:cNvPr id="43" name="Oval 42"/>
          <p:cNvSpPr/>
          <p:nvPr/>
        </p:nvSpPr>
        <p:spPr>
          <a:xfrm>
            <a:off x="4516817" y="3857258"/>
            <a:ext cx="182880" cy="18288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GB"/>
          </a:p>
        </p:txBody>
      </p:sp>
      <p:sp>
        <p:nvSpPr>
          <p:cNvPr id="44" name="Oval 43"/>
          <p:cNvSpPr/>
          <p:nvPr/>
        </p:nvSpPr>
        <p:spPr>
          <a:xfrm>
            <a:off x="6609619" y="3848022"/>
            <a:ext cx="182880" cy="18288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GB"/>
          </a:p>
        </p:txBody>
      </p:sp>
      <p:sp>
        <p:nvSpPr>
          <p:cNvPr id="45" name="Oval 44"/>
          <p:cNvSpPr/>
          <p:nvPr/>
        </p:nvSpPr>
        <p:spPr>
          <a:xfrm>
            <a:off x="8740949" y="3857258"/>
            <a:ext cx="182880" cy="18288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GB"/>
          </a:p>
        </p:txBody>
      </p:sp>
      <p:sp>
        <p:nvSpPr>
          <p:cNvPr id="46" name="Oval 45"/>
          <p:cNvSpPr/>
          <p:nvPr/>
        </p:nvSpPr>
        <p:spPr>
          <a:xfrm>
            <a:off x="10805003" y="3857258"/>
            <a:ext cx="182880" cy="18288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GB"/>
          </a:p>
        </p:txBody>
      </p:sp>
      <p:sp>
        <p:nvSpPr>
          <p:cNvPr id="47" name="Isosceles Triangle 46"/>
          <p:cNvSpPr/>
          <p:nvPr/>
        </p:nvSpPr>
        <p:spPr>
          <a:xfrm rot="10800000">
            <a:off x="11628062" y="3726724"/>
            <a:ext cx="365760" cy="274320"/>
          </a:xfrm>
          <a:prstGeom prst="triangle">
            <a:avLst/>
          </a:prstGeom>
          <a:solidFill>
            <a:srgbClr val="00B060"/>
          </a:solidFill>
          <a:ln>
            <a:noFill/>
          </a:ln>
        </p:spPr>
        <p:style>
          <a:lnRef idx="2">
            <a:schemeClr val="accent1">
              <a:shade val="50000"/>
            </a:schemeClr>
          </a:lnRef>
          <a:fillRef idx="1">
            <a:schemeClr val="accent1"/>
          </a:fillRef>
          <a:effectRef idx="0">
            <a:schemeClr val="accent1"/>
          </a:effectRef>
          <a:fontRef idx="minor">
            <a:schemeClr val="lt1"/>
          </a:fontRef>
        </p:style>
        <p:txBody>
          <a:bodyPr lIns="21772" tIns="21772" rIns="21772" bIns="21772" rtlCol="0" anchor="ctr" anchorCtr="0"/>
          <a:lstStyle/>
          <a:p>
            <a:pPr algn="ctr"/>
            <a:endParaRPr lang="en-AU" sz="800" dirty="0" err="1">
              <a:solidFill>
                <a:schemeClr val="tx1"/>
              </a:solidFill>
              <a:latin typeface="Calibri" panose="020F0502020204030204" pitchFamily="34" charset="0"/>
            </a:endParaRPr>
          </a:p>
        </p:txBody>
      </p:sp>
      <p:sp>
        <p:nvSpPr>
          <p:cNvPr id="48" name="Isosceles Triangle 47"/>
          <p:cNvSpPr/>
          <p:nvPr/>
        </p:nvSpPr>
        <p:spPr>
          <a:xfrm rot="10800000">
            <a:off x="3159640" y="3726724"/>
            <a:ext cx="365760" cy="274320"/>
          </a:xfrm>
          <a:prstGeom prst="triangle">
            <a:avLst/>
          </a:prstGeom>
          <a:solidFill>
            <a:srgbClr val="00338D"/>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21772" tIns="21772" rIns="21772" bIns="21772" rtlCol="0" anchor="ctr" anchorCtr="0"/>
          <a:lstStyle/>
          <a:p>
            <a:pPr algn="ctr"/>
            <a:endParaRPr lang="en-AU" sz="800" dirty="0" err="1">
              <a:solidFill>
                <a:schemeClr val="tx1"/>
              </a:solidFill>
              <a:latin typeface="Calibri" panose="020F0502020204030204" pitchFamily="34" charset="0"/>
            </a:endParaRPr>
          </a:p>
        </p:txBody>
      </p:sp>
      <p:sp>
        <p:nvSpPr>
          <p:cNvPr id="49" name="Isosceles Triangle 48"/>
          <p:cNvSpPr/>
          <p:nvPr/>
        </p:nvSpPr>
        <p:spPr>
          <a:xfrm rot="10800000">
            <a:off x="5239323" y="3726724"/>
            <a:ext cx="365760" cy="274320"/>
          </a:xfrm>
          <a:prstGeom prs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21772" tIns="21772" rIns="21772" bIns="21772" rtlCol="0" anchor="ctr" anchorCtr="0"/>
          <a:lstStyle/>
          <a:p>
            <a:pPr algn="ctr"/>
            <a:endParaRPr lang="en-AU" sz="800" dirty="0" err="1">
              <a:solidFill>
                <a:srgbClr val="000000"/>
              </a:solidFill>
              <a:latin typeface="Calibri" panose="020F0502020204030204" pitchFamily="34" charset="0"/>
            </a:endParaRPr>
          </a:p>
        </p:txBody>
      </p:sp>
      <p:sp>
        <p:nvSpPr>
          <p:cNvPr id="50" name="Isosceles Triangle 49"/>
          <p:cNvSpPr/>
          <p:nvPr/>
        </p:nvSpPr>
        <p:spPr>
          <a:xfrm rot="10800000">
            <a:off x="11221955" y="3726723"/>
            <a:ext cx="365760" cy="274320"/>
          </a:xfrm>
          <a:prstGeom prst="triangle">
            <a:avLst/>
          </a:prstGeom>
          <a:solidFill>
            <a:srgbClr val="8E258D"/>
          </a:solidFill>
          <a:ln>
            <a:noFill/>
          </a:ln>
        </p:spPr>
        <p:style>
          <a:lnRef idx="2">
            <a:schemeClr val="accent1">
              <a:shade val="50000"/>
            </a:schemeClr>
          </a:lnRef>
          <a:fillRef idx="1">
            <a:schemeClr val="accent1"/>
          </a:fillRef>
          <a:effectRef idx="0">
            <a:schemeClr val="accent1"/>
          </a:effectRef>
          <a:fontRef idx="minor">
            <a:schemeClr val="lt1"/>
          </a:fontRef>
        </p:style>
        <p:txBody>
          <a:bodyPr lIns="21772" tIns="21772" rIns="21772" bIns="21772" rtlCol="0" anchor="ctr" anchorCtr="0"/>
          <a:lstStyle/>
          <a:p>
            <a:pPr algn="ctr"/>
            <a:endParaRPr lang="en-AU" sz="800" dirty="0" err="1">
              <a:solidFill>
                <a:schemeClr val="tx1"/>
              </a:solidFill>
              <a:latin typeface="Calibri" panose="020F0502020204030204" pitchFamily="34" charset="0"/>
            </a:endParaRPr>
          </a:p>
        </p:txBody>
      </p:sp>
      <p:pic>
        <p:nvPicPr>
          <p:cNvPr id="51" name="Picture 5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71119" y="3474622"/>
            <a:ext cx="742802" cy="210135"/>
          </a:xfrm>
          <a:prstGeom prst="rect">
            <a:avLst/>
          </a:prstGeom>
          <a:solidFill>
            <a:srgbClr val="BFBFBF"/>
          </a:solidFill>
        </p:spPr>
      </p:pic>
      <p:grpSp>
        <p:nvGrpSpPr>
          <p:cNvPr id="52" name="Group 51"/>
          <p:cNvGrpSpPr/>
          <p:nvPr/>
        </p:nvGrpSpPr>
        <p:grpSpPr>
          <a:xfrm>
            <a:off x="7347937" y="44696"/>
            <a:ext cx="4568864" cy="274320"/>
            <a:chOff x="7916790" y="356874"/>
            <a:chExt cx="4568864" cy="274320"/>
          </a:xfrm>
        </p:grpSpPr>
        <p:grpSp>
          <p:nvGrpSpPr>
            <p:cNvPr id="53" name="Group 52"/>
            <p:cNvGrpSpPr/>
            <p:nvPr/>
          </p:nvGrpSpPr>
          <p:grpSpPr>
            <a:xfrm>
              <a:off x="7916790" y="356874"/>
              <a:ext cx="2337497" cy="274320"/>
              <a:chOff x="3793151" y="6476333"/>
              <a:chExt cx="2337497" cy="274320"/>
            </a:xfrm>
          </p:grpSpPr>
          <p:sp>
            <p:nvSpPr>
              <p:cNvPr id="72" name="Isosceles Triangle 71"/>
              <p:cNvSpPr/>
              <p:nvPr/>
            </p:nvSpPr>
            <p:spPr>
              <a:xfrm rot="10800000">
                <a:off x="4273393" y="6554522"/>
                <a:ext cx="140400" cy="117943"/>
              </a:xfrm>
              <a:prstGeom prst="triangle">
                <a:avLst/>
              </a:prstGeom>
              <a:solidFill>
                <a:srgbClr val="00338D"/>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21772" tIns="21772" rIns="21772" bIns="21772" rtlCol="0" anchor="ctr" anchorCtr="0"/>
              <a:lstStyle/>
              <a:p>
                <a:pPr algn="ctr"/>
                <a:endParaRPr lang="en-AU" sz="800" dirty="0" err="1">
                  <a:solidFill>
                    <a:srgbClr val="00338D"/>
                  </a:solidFill>
                  <a:latin typeface="Calibri" panose="020F0502020204030204" pitchFamily="34" charset="0"/>
                </a:endParaRPr>
              </a:p>
            </p:txBody>
          </p:sp>
          <p:sp>
            <p:nvSpPr>
              <p:cNvPr id="73" name="TextBox 72"/>
              <p:cNvSpPr txBox="1"/>
              <p:nvPr/>
            </p:nvSpPr>
            <p:spPr>
              <a:xfrm>
                <a:off x="4380552" y="6525841"/>
                <a:ext cx="469141" cy="175304"/>
              </a:xfrm>
              <a:prstGeom prst="rect">
                <a:avLst/>
              </a:prstGeom>
              <a:noFill/>
            </p:spPr>
            <p:txBody>
              <a:bodyPr wrap="none" lIns="21772" tIns="21772" rIns="21772" bIns="21772" rtlCol="0" anchor="ctr" anchorCtr="0">
                <a:noAutofit/>
              </a:bodyPr>
              <a:lstStyle/>
              <a:p>
                <a:pPr algn="ctr"/>
                <a:r>
                  <a:rPr lang="en-AU" sz="800" b="1" dirty="0">
                    <a:solidFill>
                      <a:srgbClr val="00338D"/>
                    </a:solidFill>
                  </a:rPr>
                  <a:t>Current</a:t>
                </a:r>
              </a:p>
            </p:txBody>
          </p:sp>
          <p:sp>
            <p:nvSpPr>
              <p:cNvPr id="74" name="Text Box 81"/>
              <p:cNvSpPr txBox="1">
                <a:spLocks noChangeArrowheads="1"/>
              </p:cNvSpPr>
              <p:nvPr/>
            </p:nvSpPr>
            <p:spPr bwMode="auto">
              <a:xfrm>
                <a:off x="3793151" y="6476333"/>
                <a:ext cx="476639" cy="274320"/>
              </a:xfrm>
              <a:prstGeom prst="rect">
                <a:avLst/>
              </a:prstGeom>
              <a:noFill/>
              <a:ln w="9525">
                <a:noFill/>
                <a:miter lim="800000"/>
                <a:headEnd type="none" w="sm" len="sm"/>
                <a:tailEnd type="none" w="sm" len="sm"/>
              </a:ln>
              <a:effectLst/>
            </p:spPr>
            <p:txBody>
              <a:bodyPr wrap="square" lIns="45720" rIns="45720" anchor="ctr">
                <a:noAutofit/>
              </a:bodyPr>
              <a:lstStyle/>
              <a:p>
                <a:pPr algn="ctr"/>
                <a:r>
                  <a:rPr lang="en-US" sz="1000" b="1" dirty="0">
                    <a:solidFill>
                      <a:srgbClr val="00338D"/>
                    </a:solidFill>
                  </a:rPr>
                  <a:t>Key:</a:t>
                </a:r>
              </a:p>
            </p:txBody>
          </p:sp>
          <p:sp>
            <p:nvSpPr>
              <p:cNvPr id="76" name="object 140"/>
              <p:cNvSpPr txBox="1"/>
              <p:nvPr/>
            </p:nvSpPr>
            <p:spPr>
              <a:xfrm>
                <a:off x="5247374" y="6551939"/>
                <a:ext cx="883274" cy="123111"/>
              </a:xfrm>
              <a:prstGeom prst="rect">
                <a:avLst/>
              </a:prstGeom>
            </p:spPr>
            <p:txBody>
              <a:bodyPr vert="horz" wrap="square" lIns="0" tIns="0" rIns="0" bIns="0" rtlCol="0">
                <a:spAutoFit/>
              </a:bodyPr>
              <a:lstStyle/>
              <a:p>
                <a:pPr marL="12700"/>
                <a:r>
                  <a:rPr lang="en-GB" sz="800" b="1" spc="-10" dirty="0">
                    <a:solidFill>
                      <a:srgbClr val="00338D"/>
                    </a:solidFill>
                    <a:cs typeface="Century Gothic"/>
                  </a:rPr>
                  <a:t>Peer </a:t>
                </a:r>
                <a:r>
                  <a:rPr lang="en-GB" sz="800" b="1" spc="-10" dirty="0" smtClean="0">
                    <a:solidFill>
                      <a:srgbClr val="00338D"/>
                    </a:solidFill>
                    <a:cs typeface="Century Gothic"/>
                  </a:rPr>
                  <a:t>Group</a:t>
                </a:r>
                <a:endParaRPr sz="800" b="1" dirty="0">
                  <a:solidFill>
                    <a:srgbClr val="00338D"/>
                  </a:solidFill>
                  <a:cs typeface="Century Gothic"/>
                </a:endParaRPr>
              </a:p>
            </p:txBody>
          </p:sp>
          <p:sp>
            <p:nvSpPr>
              <p:cNvPr id="77" name="Isosceles Triangle 76"/>
              <p:cNvSpPr/>
              <p:nvPr/>
            </p:nvSpPr>
            <p:spPr>
              <a:xfrm rot="10800000">
                <a:off x="5097444" y="6554522"/>
                <a:ext cx="140400" cy="117943"/>
              </a:xfrm>
              <a:prstGeom prs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21772" tIns="21772" rIns="21772" bIns="21772" rtlCol="0" anchor="ctr" anchorCtr="0"/>
              <a:lstStyle/>
              <a:p>
                <a:pPr algn="ctr"/>
                <a:endParaRPr lang="en-AU" sz="800" dirty="0" err="1">
                  <a:solidFill>
                    <a:srgbClr val="00338D"/>
                  </a:solidFill>
                  <a:latin typeface="Calibri" panose="020F0502020204030204" pitchFamily="34" charset="0"/>
                </a:endParaRPr>
              </a:p>
            </p:txBody>
          </p:sp>
        </p:grpSp>
        <p:sp>
          <p:nvSpPr>
            <p:cNvPr id="54" name="Isosceles Triangle 53"/>
            <p:cNvSpPr/>
            <p:nvPr/>
          </p:nvSpPr>
          <p:spPr>
            <a:xfrm rot="10800000">
              <a:off x="10162847" y="435063"/>
              <a:ext cx="140400" cy="117943"/>
            </a:xfrm>
            <a:prstGeom prst="triangle">
              <a:avLst/>
            </a:prstGeom>
            <a:solidFill>
              <a:srgbClr val="00B060"/>
            </a:solidFill>
            <a:ln>
              <a:noFill/>
            </a:ln>
          </p:spPr>
          <p:style>
            <a:lnRef idx="2">
              <a:schemeClr val="accent1">
                <a:shade val="50000"/>
              </a:schemeClr>
            </a:lnRef>
            <a:fillRef idx="1">
              <a:schemeClr val="accent1"/>
            </a:fillRef>
            <a:effectRef idx="0">
              <a:schemeClr val="accent1"/>
            </a:effectRef>
            <a:fontRef idx="minor">
              <a:schemeClr val="lt1"/>
            </a:fontRef>
          </p:style>
          <p:txBody>
            <a:bodyPr lIns="21772" tIns="21772" rIns="21772" bIns="21772" rtlCol="0" anchor="ctr" anchorCtr="0"/>
            <a:lstStyle/>
            <a:p>
              <a:pPr algn="ctr"/>
              <a:endParaRPr lang="en-AU" sz="800" dirty="0" err="1">
                <a:solidFill>
                  <a:srgbClr val="00338D"/>
                </a:solidFill>
                <a:latin typeface="Calibri" panose="020F0502020204030204" pitchFamily="34" charset="0"/>
              </a:endParaRPr>
            </a:p>
          </p:txBody>
        </p:sp>
        <p:sp>
          <p:nvSpPr>
            <p:cNvPr id="69" name="TextBox 68"/>
            <p:cNvSpPr txBox="1"/>
            <p:nvPr/>
          </p:nvSpPr>
          <p:spPr>
            <a:xfrm>
              <a:off x="10753127" y="406382"/>
              <a:ext cx="469141" cy="175304"/>
            </a:xfrm>
            <a:prstGeom prst="rect">
              <a:avLst/>
            </a:prstGeom>
            <a:noFill/>
          </p:spPr>
          <p:txBody>
            <a:bodyPr wrap="none" lIns="21772" tIns="21772" rIns="21772" bIns="21772" rtlCol="0" anchor="ctr" anchorCtr="0">
              <a:noAutofit/>
            </a:bodyPr>
            <a:lstStyle/>
            <a:p>
              <a:pPr algn="ctr"/>
              <a:r>
                <a:rPr lang="en-AU" sz="800" b="1" dirty="0">
                  <a:solidFill>
                    <a:srgbClr val="00338D"/>
                  </a:solidFill>
                </a:rPr>
                <a:t>Global </a:t>
              </a:r>
              <a:r>
                <a:rPr lang="en-AU" sz="800" b="1" dirty="0" smtClean="0">
                  <a:solidFill>
                    <a:srgbClr val="00338D"/>
                  </a:solidFill>
                </a:rPr>
                <a:t>Industry </a:t>
              </a:r>
              <a:r>
                <a:rPr lang="en-AU" sz="800" b="1" dirty="0">
                  <a:solidFill>
                    <a:srgbClr val="00338D"/>
                  </a:solidFill>
                </a:rPr>
                <a:t>B</a:t>
              </a:r>
              <a:r>
                <a:rPr lang="en-AU" sz="800" b="1" dirty="0" smtClean="0">
                  <a:solidFill>
                    <a:srgbClr val="00338D"/>
                  </a:solidFill>
                </a:rPr>
                <a:t>enchmark</a:t>
              </a:r>
              <a:endParaRPr lang="en-AU" sz="800" b="1" dirty="0">
                <a:solidFill>
                  <a:srgbClr val="00338D"/>
                </a:solidFill>
              </a:endParaRPr>
            </a:p>
          </p:txBody>
        </p:sp>
        <p:sp>
          <p:nvSpPr>
            <p:cNvPr id="70" name="Isosceles Triangle 69"/>
            <p:cNvSpPr/>
            <p:nvPr/>
          </p:nvSpPr>
          <p:spPr>
            <a:xfrm rot="10800000">
              <a:off x="11860573" y="436066"/>
              <a:ext cx="140400" cy="117943"/>
            </a:xfrm>
            <a:prstGeom prst="triangle">
              <a:avLst/>
            </a:prstGeom>
            <a:solidFill>
              <a:srgbClr val="8E258D"/>
            </a:solidFill>
            <a:ln>
              <a:noFill/>
            </a:ln>
          </p:spPr>
          <p:style>
            <a:lnRef idx="2">
              <a:schemeClr val="accent1">
                <a:shade val="50000"/>
              </a:schemeClr>
            </a:lnRef>
            <a:fillRef idx="1">
              <a:schemeClr val="accent1"/>
            </a:fillRef>
            <a:effectRef idx="0">
              <a:schemeClr val="accent1"/>
            </a:effectRef>
            <a:fontRef idx="minor">
              <a:schemeClr val="lt1"/>
            </a:fontRef>
          </p:style>
          <p:txBody>
            <a:bodyPr lIns="21772" tIns="21772" rIns="21772" bIns="21772" rtlCol="0" anchor="ctr" anchorCtr="0"/>
            <a:lstStyle/>
            <a:p>
              <a:pPr algn="ctr"/>
              <a:endParaRPr lang="en-AU" sz="800" dirty="0" err="1">
                <a:solidFill>
                  <a:srgbClr val="00338D"/>
                </a:solidFill>
                <a:latin typeface="Calibri" panose="020F0502020204030204" pitchFamily="34" charset="0"/>
              </a:endParaRPr>
            </a:p>
          </p:txBody>
        </p:sp>
        <p:sp>
          <p:nvSpPr>
            <p:cNvPr id="71" name="TextBox 70"/>
            <p:cNvSpPr txBox="1"/>
            <p:nvPr/>
          </p:nvSpPr>
          <p:spPr>
            <a:xfrm>
              <a:off x="12016513" y="407385"/>
              <a:ext cx="469141" cy="175304"/>
            </a:xfrm>
            <a:prstGeom prst="rect">
              <a:avLst/>
            </a:prstGeom>
            <a:noFill/>
          </p:spPr>
          <p:txBody>
            <a:bodyPr wrap="none" lIns="21772" tIns="21772" rIns="21772" bIns="21772" rtlCol="0" anchor="ctr" anchorCtr="0">
              <a:noAutofit/>
            </a:bodyPr>
            <a:lstStyle/>
            <a:p>
              <a:pPr algn="ctr"/>
              <a:r>
                <a:rPr lang="en-AU" sz="800" b="1" dirty="0">
                  <a:solidFill>
                    <a:srgbClr val="00338D"/>
                  </a:solidFill>
                </a:rPr>
                <a:t>Aspiration</a:t>
              </a:r>
            </a:p>
          </p:txBody>
        </p:sp>
      </p:grpSp>
      <p:pic>
        <p:nvPicPr>
          <p:cNvPr id="34" name="Picture 2" descr="Image result for axa mansard logo"/>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518546" y="1572329"/>
            <a:ext cx="1056918" cy="310245"/>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39"/>
          <p:cNvPicPr>
            <a:picLocks noChangeAspect="1"/>
          </p:cNvPicPr>
          <p:nvPr/>
        </p:nvPicPr>
        <p:blipFill>
          <a:blip r:embed="rId5"/>
          <a:stretch>
            <a:fillRect/>
          </a:stretch>
        </p:blipFill>
        <p:spPr>
          <a:xfrm>
            <a:off x="7310634" y="1326571"/>
            <a:ext cx="676995" cy="262022"/>
          </a:xfrm>
          <a:prstGeom prst="rect">
            <a:avLst/>
          </a:prstGeom>
        </p:spPr>
      </p:pic>
      <p:pic>
        <p:nvPicPr>
          <p:cNvPr id="55" name="Picture 54"/>
          <p:cNvPicPr>
            <a:picLocks noChangeAspect="1"/>
          </p:cNvPicPr>
          <p:nvPr/>
        </p:nvPicPr>
        <p:blipFill>
          <a:blip r:embed="rId6"/>
          <a:stretch>
            <a:fillRect/>
          </a:stretch>
        </p:blipFill>
        <p:spPr>
          <a:xfrm>
            <a:off x="5637610" y="1334683"/>
            <a:ext cx="627818" cy="399860"/>
          </a:xfrm>
          <a:prstGeom prst="rect">
            <a:avLst/>
          </a:prstGeom>
          <a:ln>
            <a:solidFill>
              <a:schemeClr val="bg1">
                <a:lumMod val="95000"/>
              </a:schemeClr>
            </a:solidFill>
          </a:ln>
        </p:spPr>
      </p:pic>
      <p:pic>
        <p:nvPicPr>
          <p:cNvPr id="56" name="Picture 55"/>
          <p:cNvPicPr>
            <a:picLocks noChangeAspect="1"/>
          </p:cNvPicPr>
          <p:nvPr/>
        </p:nvPicPr>
        <p:blipFill rotWithShape="1">
          <a:blip r:embed="rId7">
            <a:extLst>
              <a:ext uri="{28A0092B-C50C-407E-A947-70E740481C1C}">
                <a14:useLocalDpi xmlns:a14="http://schemas.microsoft.com/office/drawing/2010/main" val="0"/>
              </a:ext>
            </a:extLst>
          </a:blip>
          <a:srcRect t="32902" b="25103"/>
          <a:stretch/>
        </p:blipFill>
        <p:spPr>
          <a:xfrm>
            <a:off x="6353107" y="1372314"/>
            <a:ext cx="811971" cy="340985"/>
          </a:xfrm>
          <a:prstGeom prst="rect">
            <a:avLst/>
          </a:prstGeom>
        </p:spPr>
      </p:pic>
      <p:pic>
        <p:nvPicPr>
          <p:cNvPr id="57" name="Picture 56"/>
          <p:cNvPicPr>
            <a:picLocks noChangeAspect="1"/>
          </p:cNvPicPr>
          <p:nvPr/>
        </p:nvPicPr>
        <p:blipFill rotWithShape="1">
          <a:blip r:embed="rId8" cstate="print">
            <a:extLst>
              <a:ext uri="{28A0092B-C50C-407E-A947-70E740481C1C}">
                <a14:useLocalDpi xmlns:a14="http://schemas.microsoft.com/office/drawing/2010/main" val="0"/>
              </a:ext>
            </a:extLst>
          </a:blip>
          <a:srcRect l="3544"/>
          <a:stretch/>
        </p:blipFill>
        <p:spPr>
          <a:xfrm>
            <a:off x="11160816" y="1422588"/>
            <a:ext cx="688997" cy="254569"/>
          </a:xfrm>
          <a:prstGeom prst="rect">
            <a:avLst/>
          </a:prstGeom>
        </p:spPr>
      </p:pic>
      <p:pic>
        <p:nvPicPr>
          <p:cNvPr id="58" name="Picture 57"/>
          <p:cNvPicPr>
            <a:picLocks noChangeAspect="1"/>
          </p:cNvPicPr>
          <p:nvPr/>
        </p:nvPicPr>
        <p:blipFill>
          <a:blip r:embed="rId9"/>
          <a:stretch>
            <a:fillRect/>
          </a:stretch>
        </p:blipFill>
        <p:spPr>
          <a:xfrm>
            <a:off x="9404771" y="1438829"/>
            <a:ext cx="779965" cy="222088"/>
          </a:xfrm>
          <a:prstGeom prst="rect">
            <a:avLst/>
          </a:prstGeom>
          <a:ln>
            <a:solidFill>
              <a:schemeClr val="bg1">
                <a:lumMod val="95000"/>
              </a:schemeClr>
            </a:solidFill>
          </a:ln>
        </p:spPr>
      </p:pic>
      <p:pic>
        <p:nvPicPr>
          <p:cNvPr id="59" name="Picture 58"/>
          <p:cNvPicPr>
            <a:picLocks noChangeAspect="1"/>
          </p:cNvPicPr>
          <p:nvPr/>
        </p:nvPicPr>
        <p:blipFill>
          <a:blip r:embed="rId10"/>
          <a:stretch>
            <a:fillRect/>
          </a:stretch>
        </p:blipFill>
        <p:spPr>
          <a:xfrm>
            <a:off x="8660198" y="1319781"/>
            <a:ext cx="631969" cy="268812"/>
          </a:xfrm>
          <a:prstGeom prst="rect">
            <a:avLst/>
          </a:prstGeom>
          <a:ln>
            <a:solidFill>
              <a:schemeClr val="bg1">
                <a:lumMod val="95000"/>
              </a:schemeClr>
            </a:solidFill>
          </a:ln>
        </p:spPr>
      </p:pic>
      <p:pic>
        <p:nvPicPr>
          <p:cNvPr id="60" name="Picture 14" descr="Related image"/>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0287416" y="1307070"/>
            <a:ext cx="771356" cy="265259"/>
          </a:xfrm>
          <a:prstGeom prst="rect">
            <a:avLst/>
          </a:prstGeom>
          <a:noFill/>
          <a:ln>
            <a:solidFill>
              <a:schemeClr val="bg1">
                <a:lumMod val="95000"/>
              </a:schemeClr>
            </a:solidFill>
          </a:ln>
          <a:extLst>
            <a:ext uri="{909E8E84-426E-40DD-AFC4-6F175D3DCCD1}">
              <a14:hiddenFill xmlns:a14="http://schemas.microsoft.com/office/drawing/2010/main">
                <a:solidFill>
                  <a:srgbClr val="FFFFFF"/>
                </a:solidFill>
              </a14:hiddenFill>
            </a:ext>
          </a:extLst>
        </p:spPr>
      </p:pic>
      <p:sp>
        <p:nvSpPr>
          <p:cNvPr id="61" name="Title 2"/>
          <p:cNvSpPr txBox="1">
            <a:spLocks/>
          </p:cNvSpPr>
          <p:nvPr/>
        </p:nvSpPr>
        <p:spPr>
          <a:xfrm>
            <a:off x="153265" y="94959"/>
            <a:ext cx="9681940" cy="364003"/>
          </a:xfrm>
          <a:prstGeom prst="rect">
            <a:avLst/>
          </a:prstGeom>
          <a:noFill/>
        </p:spPr>
        <p:txBody>
          <a:bodyPr vert="horz" lIns="0" tIns="0" rIns="0" bIns="0" rtlCol="0" anchor="t" anchorCtr="0">
            <a:noAutofit/>
          </a:bodyPr>
          <a:lstStyle>
            <a:defPPr>
              <a:defRPr lang="en-US"/>
            </a:defPPr>
            <a:lvl1pPr>
              <a:lnSpc>
                <a:spcPct val="70000"/>
              </a:lnSpc>
              <a:defRPr sz="2800" b="1" i="0" kern="0">
                <a:solidFill>
                  <a:srgbClr val="00338D"/>
                </a:solidFill>
                <a:latin typeface="Univers 47 CondensedLight" panose="00000400000000000000" pitchFamily="2" charset="0"/>
                <a:cs typeface="KPMG Extralight"/>
              </a:defRPr>
            </a:lvl1pPr>
          </a:lstStyle>
          <a:p>
            <a:pPr>
              <a:defRPr/>
            </a:pPr>
            <a:r>
              <a:rPr lang="en-US" sz="4400" b="0" kern="1200" dirty="0" smtClean="0">
                <a:latin typeface="KPMG Extralight" panose="020B0303030202040204" pitchFamily="34" charset="0"/>
                <a:cs typeface="+mj-cs"/>
              </a:rPr>
              <a:t>Detailed Assessment – Customer Experience Mgt.</a:t>
            </a:r>
            <a:r>
              <a:rPr lang="en-US" sz="4400" b="0" kern="1200" baseline="30000" dirty="0" smtClean="0">
                <a:latin typeface="KPMG Extralight" panose="020B0303030202040204" pitchFamily="34" charset="0"/>
                <a:ea typeface="+mj-ea"/>
                <a:cs typeface="+mj-cs"/>
              </a:rPr>
              <a:t>(2/6)</a:t>
            </a:r>
            <a:endParaRPr lang="en-US" sz="4400" b="0" kern="1200" baseline="30000" dirty="0">
              <a:latin typeface="KPMG Extralight" panose="020B0303030202040204" pitchFamily="34" charset="0"/>
              <a:ea typeface="+mj-ea"/>
              <a:cs typeface="+mj-cs"/>
            </a:endParaRPr>
          </a:p>
        </p:txBody>
      </p:sp>
      <p:sp>
        <p:nvSpPr>
          <p:cNvPr id="62" name="Rectangle 61"/>
          <p:cNvSpPr/>
          <p:nvPr/>
        </p:nvSpPr>
        <p:spPr>
          <a:xfrm>
            <a:off x="7839416" y="6625798"/>
            <a:ext cx="4174284" cy="276999"/>
          </a:xfrm>
          <a:prstGeom prst="rect">
            <a:avLst/>
          </a:prstGeom>
        </p:spPr>
        <p:txBody>
          <a:bodyPr wrap="none">
            <a:spAutoFit/>
          </a:bodyPr>
          <a:lstStyle/>
          <a:p>
            <a:pPr lvl="0" defTabSz="890789">
              <a:spcAft>
                <a:spcPts val="100"/>
              </a:spcAft>
              <a:defRPr/>
            </a:pPr>
            <a:r>
              <a:rPr lang="en-US" sz="1200" i="1" dirty="0">
                <a:solidFill>
                  <a:srgbClr val="00338D"/>
                </a:solidFill>
                <a:hlinkClick r:id="rId12" action="ppaction://hlinksldjump"/>
              </a:rPr>
              <a:t>Refer to Appendix – </a:t>
            </a:r>
            <a:r>
              <a:rPr lang="en-US" sz="1200" i="1" dirty="0" smtClean="0">
                <a:solidFill>
                  <a:srgbClr val="00338D"/>
                </a:solidFill>
                <a:hlinkClick r:id="rId12" action="ppaction://hlinksldjump"/>
              </a:rPr>
              <a:t>Customer Experience Mgt. for details.</a:t>
            </a:r>
            <a:endParaRPr lang="en-US" sz="1200" i="1" dirty="0">
              <a:solidFill>
                <a:srgbClr val="00338D"/>
              </a:solidFill>
            </a:endParaRPr>
          </a:p>
        </p:txBody>
      </p:sp>
    </p:spTree>
    <p:extLst>
      <p:ext uri="{BB962C8B-B14F-4D97-AF65-F5344CB8AC3E}">
        <p14:creationId xmlns:p14="http://schemas.microsoft.com/office/powerpoint/2010/main" val="11621979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TextBox 66"/>
          <p:cNvSpPr txBox="1"/>
          <p:nvPr/>
        </p:nvSpPr>
        <p:spPr>
          <a:xfrm>
            <a:off x="129474" y="211341"/>
            <a:ext cx="2893125" cy="615553"/>
          </a:xfrm>
          <a:prstGeom prst="rect">
            <a:avLst/>
          </a:prstGeom>
          <a:noFill/>
        </p:spPr>
        <p:txBody>
          <a:bodyPr wrap="square" lIns="0" tIns="0" rIns="0" bIns="0" rtlCol="0">
            <a:spAutoFit/>
          </a:bodyPr>
          <a:lstStyle/>
          <a:p>
            <a:r>
              <a:rPr lang="en-US" sz="4000" b="1" dirty="0">
                <a:solidFill>
                  <a:srgbClr val="FFFFFF"/>
                </a:solidFill>
                <a:latin typeface="KPMG Extralight" panose="020B0303030202040204" pitchFamily="34" charset="0"/>
                <a:cs typeface="Arial" pitchFamily="34" charset="0"/>
              </a:rPr>
              <a:t>Co creation</a:t>
            </a:r>
            <a:endParaRPr lang="en-GB" sz="4000" b="1" dirty="0">
              <a:solidFill>
                <a:srgbClr val="FFFFFF"/>
              </a:solidFill>
              <a:latin typeface="KPMG Extralight" panose="020B0303030202040204" pitchFamily="34" charset="0"/>
              <a:cs typeface="Arial" pitchFamily="34" charset="0"/>
            </a:endParaRPr>
          </a:p>
        </p:txBody>
      </p:sp>
      <p:graphicFrame>
        <p:nvGraphicFramePr>
          <p:cNvPr id="75" name="Group 211"/>
          <p:cNvGraphicFramePr>
            <a:graphicFrameLocks noGrp="1"/>
          </p:cNvGraphicFramePr>
          <p:nvPr>
            <p:extLst>
              <p:ext uri="{D42A27DB-BD31-4B8C-83A1-F6EECF244321}">
                <p14:modId xmlns:p14="http://schemas.microsoft.com/office/powerpoint/2010/main" val="894379801"/>
              </p:ext>
            </p:extLst>
          </p:nvPr>
        </p:nvGraphicFramePr>
        <p:xfrm>
          <a:off x="153265" y="818372"/>
          <a:ext cx="11798593" cy="5586516"/>
        </p:xfrm>
        <a:graphic>
          <a:graphicData uri="http://schemas.openxmlformats.org/drawingml/2006/table">
            <a:tbl>
              <a:tblPr firstRow="1" firstCol="1" bandRow="1">
                <a:tableStyleId>{775DCB02-9BB8-47FD-8907-85C794F793BA}</a:tableStyleId>
              </a:tblPr>
              <a:tblGrid>
                <a:gridCol w="1375036"/>
                <a:gridCol w="154734"/>
                <a:gridCol w="1416300"/>
                <a:gridCol w="2338939"/>
                <a:gridCol w="158096"/>
                <a:gridCol w="1959462"/>
                <a:gridCol w="1050409"/>
                <a:gridCol w="970896"/>
                <a:gridCol w="2374721"/>
              </a:tblGrid>
              <a:tr h="216103">
                <a:tc>
                  <a:txBody>
                    <a:bodyPr/>
                    <a:lstStyle/>
                    <a:p>
                      <a:pPr marL="0" marR="0" lvl="0" indent="0" algn="ctr" defTabSz="914400" rtl="0" eaLnBrk="1" fontAlgn="base" latinLnBrk="0" hangingPunct="1">
                        <a:lnSpc>
                          <a:spcPct val="100000"/>
                        </a:lnSpc>
                        <a:spcBef>
                          <a:spcPct val="25000"/>
                        </a:spcBef>
                        <a:spcAft>
                          <a:spcPct val="0"/>
                        </a:spcAft>
                        <a:buClr>
                          <a:srgbClr val="415299"/>
                        </a:buClr>
                        <a:buSzPct val="125000"/>
                        <a:buFontTx/>
                        <a:buNone/>
                        <a:tabLst/>
                      </a:pPr>
                      <a:r>
                        <a:rPr kumimoji="0" lang="en-GB" sz="1200" u="none" strike="noStrike" cap="none" normalizeH="0" baseline="0" noProof="0" dirty="0" smtClean="0">
                          <a:ln>
                            <a:noFill/>
                          </a:ln>
                          <a:solidFill>
                            <a:schemeClr val="bg1"/>
                          </a:solidFill>
                          <a:effectLst/>
                        </a:rPr>
                        <a:t>Maturity Indicators</a:t>
                      </a:r>
                      <a:endParaRPr kumimoji="0" lang="en-GB" sz="1200" b="0" i="0" u="none" strike="noStrike" cap="none" normalizeH="0" baseline="0" noProof="0" dirty="0" smtClean="0">
                        <a:ln>
                          <a:noFill/>
                        </a:ln>
                        <a:solidFill>
                          <a:schemeClr val="bg1"/>
                        </a:solidFill>
                        <a:effectLst/>
                        <a:latin typeface="+mj-lt"/>
                        <a:cs typeface="Arial" charset="0"/>
                      </a:endParaRPr>
                    </a:p>
                  </a:txBody>
                  <a:tcPr marL="45720" marR="45720" horzOverflow="overflow">
                    <a:lnL w="6350" cap="rnd" cmpd="sng" algn="ctr">
                      <a:noFill/>
                      <a:prstDash val="solid"/>
                    </a:lnL>
                    <a:lnR w="6350" cap="flat" cmpd="sng" algn="ctr">
                      <a:noFill/>
                      <a:prstDash val="solid"/>
                      <a:round/>
                      <a:headEnd type="none" w="med" len="med"/>
                      <a:tailEnd type="none" w="med" len="med"/>
                    </a:lnR>
                    <a:lnT w="6350" cap="rnd" cmpd="sng" algn="ctr">
                      <a:noFill/>
                      <a:prstDash val="solid"/>
                    </a:lnT>
                    <a:lnB w="12700" cap="rnd" cmpd="sng" algn="ctr">
                      <a:noFill/>
                      <a:prstDash val="solid"/>
                    </a:lnB>
                    <a:lnTlToBr w="12700" cmpd="sng">
                      <a:noFill/>
                      <a:prstDash val="solid"/>
                    </a:lnTlToBr>
                    <a:lnBlToTr w="12700" cmpd="sng">
                      <a:noFill/>
                      <a:prstDash val="solid"/>
                    </a:lnBlToTr>
                    <a:solidFill>
                      <a:srgbClr val="005EB8"/>
                    </a:solidFill>
                  </a:tcPr>
                </a:tc>
                <a:tc>
                  <a:txBody>
                    <a:bodyPr/>
                    <a:lstStyle/>
                    <a:p>
                      <a:pPr marL="0" marR="0" lvl="0" indent="0" algn="ctr" defTabSz="914400" rtl="0" eaLnBrk="1" fontAlgn="base" latinLnBrk="0" hangingPunct="1">
                        <a:lnSpc>
                          <a:spcPct val="100000"/>
                        </a:lnSpc>
                        <a:spcBef>
                          <a:spcPct val="25000"/>
                        </a:spcBef>
                        <a:spcAft>
                          <a:spcPct val="0"/>
                        </a:spcAft>
                        <a:buClr>
                          <a:srgbClr val="415299"/>
                        </a:buClr>
                        <a:buSzPct val="125000"/>
                        <a:buFontTx/>
                        <a:buNone/>
                        <a:tabLst/>
                      </a:pPr>
                      <a:endParaRPr kumimoji="0" lang="en-GB" sz="1200" b="0" i="0" u="none" strike="noStrike" cap="none" normalizeH="0" baseline="0" noProof="0" dirty="0" smtClean="0">
                        <a:ln>
                          <a:noFill/>
                        </a:ln>
                        <a:solidFill>
                          <a:schemeClr val="tx1"/>
                        </a:solidFill>
                        <a:effectLst/>
                        <a:latin typeface="+mj-lt"/>
                        <a:cs typeface="Arial" charset="0"/>
                      </a:endParaRPr>
                    </a:p>
                  </a:txBody>
                  <a:tcPr marL="45720" marR="45720" horzOverflow="overflow">
                    <a:lnL w="6350" cap="flat" cmpd="sng" algn="ctr">
                      <a:noFill/>
                      <a:prstDash val="solid"/>
                      <a:round/>
                      <a:headEnd type="none" w="med" len="med"/>
                      <a:tailEnd type="none" w="med" len="med"/>
                    </a:lnL>
                    <a:lnR w="6350" cap="flat" cmpd="sng" algn="ctr">
                      <a:solidFill>
                        <a:srgbClr val="00338D"/>
                      </a:solidFill>
                      <a:prstDash val="solid"/>
                      <a:round/>
                      <a:headEnd type="none" w="med" len="med"/>
                      <a:tailEnd type="none" w="med" len="med"/>
                    </a:lnR>
                    <a:lnT w="6350" cap="rnd" cmpd="sng" algn="ctr">
                      <a:noFill/>
                      <a:prstDash val="solid"/>
                    </a:lnT>
                    <a:lnB w="12700" cap="rnd" cmpd="sng" algn="ctr">
                      <a:noFill/>
                      <a:prstDash val="solid"/>
                    </a:lnB>
                    <a:lnTlToBr w="12700" cmpd="sng">
                      <a:noFill/>
                      <a:prstDash val="solid"/>
                    </a:lnTlToBr>
                    <a:lnBlToTr w="12700" cmpd="sng">
                      <a:noFill/>
                      <a:prstDash val="solid"/>
                    </a:lnBlToTr>
                    <a:noFill/>
                  </a:tcPr>
                </a:tc>
                <a:tc gridSpan="3">
                  <a:txBody>
                    <a:bodyPr/>
                    <a:lstStyle/>
                    <a:p>
                      <a:pPr marL="0" marR="0" lvl="0" indent="0" algn="ctr" defTabSz="914400" rtl="0" eaLnBrk="1" fontAlgn="base" latinLnBrk="0" hangingPunct="1">
                        <a:lnSpc>
                          <a:spcPct val="100000"/>
                        </a:lnSpc>
                        <a:spcBef>
                          <a:spcPct val="25000"/>
                        </a:spcBef>
                        <a:spcAft>
                          <a:spcPct val="0"/>
                        </a:spcAft>
                        <a:buClr>
                          <a:srgbClr val="415299"/>
                        </a:buClr>
                        <a:buSzPct val="125000"/>
                        <a:buFontTx/>
                        <a:buNone/>
                        <a:tabLst/>
                      </a:pPr>
                      <a:r>
                        <a:rPr kumimoji="0" lang="en-GB" sz="1200" u="none" strike="noStrike" cap="none" normalizeH="0" baseline="0" noProof="0" dirty="0" smtClean="0">
                          <a:ln>
                            <a:noFill/>
                          </a:ln>
                          <a:effectLst/>
                        </a:rPr>
                        <a:t>Current State</a:t>
                      </a:r>
                      <a:endParaRPr kumimoji="0" lang="en-GB" sz="1200" b="0" i="0" u="none" strike="noStrike" cap="none" normalizeH="0" baseline="0" noProof="0" dirty="0" smtClean="0">
                        <a:ln>
                          <a:noFill/>
                        </a:ln>
                        <a:solidFill>
                          <a:schemeClr val="bg1"/>
                        </a:solidFill>
                        <a:effectLst/>
                        <a:latin typeface="+mj-lt"/>
                        <a:cs typeface="Arial" charset="0"/>
                      </a:endParaRPr>
                    </a:p>
                  </a:txBody>
                  <a:tcPr marL="45720" marR="45720" horzOverflow="overflow">
                    <a:lnL w="6350" cap="flat" cmpd="sng" algn="ctr">
                      <a:solidFill>
                        <a:srgbClr val="00338D"/>
                      </a:solidFill>
                      <a:prstDash val="solid"/>
                      <a:round/>
                      <a:headEnd type="none" w="med" len="med"/>
                      <a:tailEnd type="none" w="med" len="med"/>
                    </a:lnL>
                    <a:solidFill>
                      <a:srgbClr val="2D5491"/>
                    </a:solidFill>
                  </a:tcPr>
                </a:tc>
                <a:tc hMerge="1">
                  <a:txBody>
                    <a:bodyPr/>
                    <a:lstStyle/>
                    <a:p>
                      <a:endParaRPr lang="en-US"/>
                    </a:p>
                  </a:txBody>
                  <a:tcPr/>
                </a:tc>
                <a:tc hMerge="1">
                  <a:txBody>
                    <a:bodyPr/>
                    <a:lstStyle/>
                    <a:p>
                      <a:endParaRPr lang="en-US"/>
                    </a:p>
                  </a:txBody>
                  <a:tcPr/>
                </a:tc>
                <a:tc gridSpan="2">
                  <a:txBody>
                    <a:bodyPr/>
                    <a:lstStyle/>
                    <a:p>
                      <a:pPr marL="0" marR="0" lvl="0" indent="0" algn="ctr" defTabSz="914400" rtl="0" eaLnBrk="1" fontAlgn="base" latinLnBrk="0" hangingPunct="1">
                        <a:lnSpc>
                          <a:spcPct val="100000"/>
                        </a:lnSpc>
                        <a:spcBef>
                          <a:spcPct val="25000"/>
                        </a:spcBef>
                        <a:spcAft>
                          <a:spcPct val="0"/>
                        </a:spcAft>
                        <a:buClr>
                          <a:srgbClr val="415299"/>
                        </a:buClr>
                        <a:buSzPct val="125000"/>
                        <a:buFontTx/>
                        <a:buNone/>
                        <a:tabLst/>
                      </a:pPr>
                      <a:r>
                        <a:rPr kumimoji="0" lang="en-GB" sz="1200" u="none" strike="noStrike" cap="none" normalizeH="0" baseline="0" noProof="0" dirty="0" smtClean="0">
                          <a:ln>
                            <a:noFill/>
                          </a:ln>
                          <a:effectLst/>
                        </a:rPr>
                        <a:t>Peer Group</a:t>
                      </a:r>
                      <a:endParaRPr kumimoji="0" lang="en-GB" sz="1200" b="0" i="0" u="none" strike="noStrike" cap="none" normalizeH="0" baseline="0" noProof="0" dirty="0" smtClean="0">
                        <a:ln>
                          <a:noFill/>
                        </a:ln>
                        <a:solidFill>
                          <a:schemeClr val="bg1"/>
                        </a:solidFill>
                        <a:effectLst/>
                        <a:latin typeface="+mj-lt"/>
                        <a:cs typeface="Arial" charset="0"/>
                      </a:endParaRPr>
                    </a:p>
                  </a:txBody>
                  <a:tcPr marL="45720" marR="45720" horzOverflow="overflow">
                    <a:solidFill>
                      <a:srgbClr val="2D5491"/>
                    </a:solidFill>
                  </a:tcPr>
                </a:tc>
                <a:tc hMerge="1">
                  <a:txBody>
                    <a:bodyPr/>
                    <a:lstStyle/>
                    <a:p>
                      <a:endParaRPr lang="en-US"/>
                    </a:p>
                  </a:txBody>
                  <a:tcPr/>
                </a:tc>
                <a:tc gridSpan="2">
                  <a:txBody>
                    <a:bodyPr/>
                    <a:lstStyle/>
                    <a:p>
                      <a:pPr marL="0" marR="0" lvl="0" indent="0" algn="ctr" defTabSz="914400" rtl="0" eaLnBrk="1" fontAlgn="base" latinLnBrk="0" hangingPunct="1">
                        <a:lnSpc>
                          <a:spcPct val="100000"/>
                        </a:lnSpc>
                        <a:spcBef>
                          <a:spcPct val="25000"/>
                        </a:spcBef>
                        <a:spcAft>
                          <a:spcPct val="0"/>
                        </a:spcAft>
                        <a:buClr>
                          <a:srgbClr val="415299"/>
                        </a:buClr>
                        <a:buSzPct val="125000"/>
                        <a:buFontTx/>
                        <a:buNone/>
                        <a:tabLst/>
                      </a:pPr>
                      <a:r>
                        <a:rPr kumimoji="0" lang="en-GB" sz="1200" u="none" strike="noStrike" cap="none" normalizeH="0" baseline="0" noProof="0" dirty="0" smtClean="0">
                          <a:ln>
                            <a:noFill/>
                          </a:ln>
                          <a:effectLst/>
                        </a:rPr>
                        <a:t>Global Industry Benchmark</a:t>
                      </a:r>
                      <a:endParaRPr kumimoji="0" lang="en-GB" sz="1200" b="0" i="0" u="none" strike="noStrike" cap="none" normalizeH="0" baseline="0" noProof="0" dirty="0" smtClean="0">
                        <a:ln>
                          <a:noFill/>
                        </a:ln>
                        <a:solidFill>
                          <a:schemeClr val="bg1"/>
                        </a:solidFill>
                        <a:effectLst/>
                        <a:latin typeface="+mj-lt"/>
                        <a:cs typeface="Arial" charset="0"/>
                      </a:endParaRPr>
                    </a:p>
                  </a:txBody>
                  <a:tcPr marL="45720" marR="45720" horzOverflow="overflow">
                    <a:solidFill>
                      <a:srgbClr val="2D5491"/>
                    </a:solidFill>
                  </a:tcPr>
                </a:tc>
                <a:tc hMerge="1">
                  <a:txBody>
                    <a:bodyPr/>
                    <a:lstStyle/>
                    <a:p>
                      <a:endParaRPr lang="en-US"/>
                    </a:p>
                  </a:txBody>
                  <a:tcPr/>
                </a:tc>
              </a:tr>
              <a:tr h="2008402">
                <a:tc rowSpan="4">
                  <a:txBody>
                    <a:bodyPr/>
                    <a:lstStyle/>
                    <a:p>
                      <a:pPr marL="0" marR="0" lvl="0" indent="0" algn="ctr" defTabSz="890789" rtl="0" eaLnBrk="1" fontAlgn="auto" latinLnBrk="0" hangingPunct="1">
                        <a:lnSpc>
                          <a:spcPct val="100000"/>
                        </a:lnSpc>
                        <a:spcBef>
                          <a:spcPts val="0"/>
                        </a:spcBef>
                        <a:spcAft>
                          <a:spcPts val="0"/>
                        </a:spcAft>
                        <a:buClrTx/>
                        <a:buSzTx/>
                        <a:buFontTx/>
                        <a:buNone/>
                        <a:tabLst/>
                        <a:defRPr/>
                      </a:pPr>
                      <a:r>
                        <a:rPr lang="en-US" sz="1200" kern="1200" dirty="0" smtClean="0">
                          <a:solidFill>
                            <a:schemeClr val="bg1"/>
                          </a:solidFill>
                        </a:rPr>
                        <a:t>Data-driven</a:t>
                      </a:r>
                      <a:r>
                        <a:rPr lang="en-US" sz="1200" kern="1200" baseline="0" dirty="0" smtClean="0">
                          <a:solidFill>
                            <a:schemeClr val="bg1"/>
                          </a:solidFill>
                        </a:rPr>
                        <a:t> </a:t>
                      </a:r>
                      <a:r>
                        <a:rPr lang="en-US" sz="1200" kern="1200" dirty="0" smtClean="0">
                          <a:solidFill>
                            <a:schemeClr val="bg1"/>
                          </a:solidFill>
                        </a:rPr>
                        <a:t>digital marketing </a:t>
                      </a:r>
                    </a:p>
                    <a:p>
                      <a:pPr algn="ctr"/>
                      <a:endParaRPr lang="en-US" sz="1200" kern="1200" dirty="0" smtClean="0">
                        <a:solidFill>
                          <a:schemeClr val="bg1"/>
                        </a:solidFill>
                      </a:endParaRPr>
                    </a:p>
                    <a:p>
                      <a:pPr algn="ctr"/>
                      <a:endParaRPr lang="en-US" sz="1200" kern="1200" dirty="0" smtClean="0">
                        <a:solidFill>
                          <a:schemeClr val="bg1"/>
                        </a:solidFill>
                      </a:endParaRPr>
                    </a:p>
                  </a:txBody>
                  <a:tcPr marL="45720" marR="45720" anchor="ctr" horzOverflow="overflow">
                    <a:lnR w="12700" cap="rnd" cmpd="sng" algn="ctr">
                      <a:noFill/>
                      <a:prstDash val="solid"/>
                    </a:lnR>
                    <a:lnT w="12700" cap="rnd" cmpd="sng" algn="ctr">
                      <a:noFill/>
                      <a:prstDash val="solid"/>
                    </a:lnT>
                    <a:solidFill>
                      <a:srgbClr val="2D5491"/>
                    </a:solidFill>
                  </a:tcPr>
                </a:tc>
                <a:tc>
                  <a:txBody>
                    <a:bodyPr/>
                    <a:lstStyle/>
                    <a:p>
                      <a:pPr algn="ctr"/>
                      <a:endParaRPr lang="en-US" sz="1200" b="1" kern="1200" dirty="0">
                        <a:solidFill>
                          <a:schemeClr val="bg1"/>
                        </a:solidFill>
                        <a:latin typeface="+mn-lt"/>
                        <a:ea typeface="+mn-ea"/>
                        <a:cs typeface="+mn-cs"/>
                      </a:endParaRPr>
                    </a:p>
                  </a:txBody>
                  <a:tcPr marL="45720" marR="45720" anchor="ctr" horzOverflow="overflow">
                    <a:lnL w="12700" cap="rnd" cmpd="sng" algn="ctr">
                      <a:noFill/>
                      <a:prstDash val="solid"/>
                    </a:lnL>
                    <a:lnR w="6350" cap="flat" cmpd="sng" algn="ctr">
                      <a:solidFill>
                        <a:srgbClr val="00338D"/>
                      </a:solidFill>
                      <a:prstDash val="solid"/>
                      <a:round/>
                      <a:headEnd type="none" w="med" len="med"/>
                      <a:tailEnd type="none" w="med" len="med"/>
                    </a:lnR>
                    <a:lnT w="12700" cap="rnd" cmpd="sng" algn="ctr">
                      <a:noFill/>
                      <a:prstDash val="solid"/>
                    </a:lnT>
                    <a:lnB w="6350" cap="rnd" cmpd="sng" algn="ctr">
                      <a:noFill/>
                      <a:prstDash val="solid"/>
                    </a:lnB>
                    <a:lnTlToBr w="12700" cmpd="sng">
                      <a:noFill/>
                      <a:prstDash val="solid"/>
                    </a:lnTlToBr>
                    <a:lnBlToTr w="12700" cmpd="sng">
                      <a:noFill/>
                      <a:prstDash val="solid"/>
                    </a:lnBlToTr>
                    <a:noFill/>
                  </a:tcPr>
                </a:tc>
                <a:tc gridSpan="3">
                  <a:txBody>
                    <a:bodyPr/>
                    <a:lstStyle/>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r>
                        <a:rPr lang="en-US" sz="1200" kern="1200" dirty="0" smtClean="0">
                          <a:solidFill>
                            <a:srgbClr val="00338D"/>
                          </a:solidFill>
                          <a:latin typeface="+mn-lt"/>
                          <a:ea typeface="+mn-ea"/>
                          <a:cs typeface="+mn-cs"/>
                        </a:rPr>
                        <a:t>There is no defined digital marketing strategy.</a:t>
                      </a:r>
                    </a:p>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r>
                        <a:rPr lang="en-US" sz="1200" kern="1200" dirty="0" smtClean="0">
                          <a:solidFill>
                            <a:srgbClr val="00338D"/>
                          </a:solidFill>
                          <a:latin typeface="+mn-lt"/>
                          <a:ea typeface="+mn-ea"/>
                          <a:cs typeface="+mn-cs"/>
                        </a:rPr>
                        <a:t>Dedicated resource for handling digital marketing is present.</a:t>
                      </a:r>
                    </a:p>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r>
                        <a:rPr lang="en-US" sz="1200" kern="1200" dirty="0" smtClean="0">
                          <a:solidFill>
                            <a:srgbClr val="00338D"/>
                          </a:solidFill>
                          <a:latin typeface="+mn-lt"/>
                          <a:ea typeface="+mn-ea"/>
                          <a:cs typeface="+mn-cs"/>
                        </a:rPr>
                        <a:t>An external marketing agency shares data derived from social media channels. However there is no evidence that this data is </a:t>
                      </a:r>
                      <a:r>
                        <a:rPr lang="en-US" sz="1200" kern="1200" dirty="0" err="1" smtClean="0">
                          <a:solidFill>
                            <a:srgbClr val="00338D"/>
                          </a:solidFill>
                          <a:latin typeface="+mn-lt"/>
                          <a:ea typeface="+mn-ea"/>
                          <a:cs typeface="+mn-cs"/>
                        </a:rPr>
                        <a:t>utilised</a:t>
                      </a:r>
                      <a:r>
                        <a:rPr lang="en-US" sz="1200" kern="1200" dirty="0" smtClean="0">
                          <a:solidFill>
                            <a:srgbClr val="00338D"/>
                          </a:solidFill>
                          <a:latin typeface="+mn-lt"/>
                          <a:ea typeface="+mn-ea"/>
                          <a:cs typeface="+mn-cs"/>
                        </a:rPr>
                        <a:t> in </a:t>
                      </a:r>
                      <a:r>
                        <a:rPr lang="en-US" sz="1200" kern="1200" dirty="0" err="1" smtClean="0">
                          <a:solidFill>
                            <a:srgbClr val="00338D"/>
                          </a:solidFill>
                          <a:latin typeface="+mn-lt"/>
                          <a:ea typeface="+mn-ea"/>
                          <a:cs typeface="+mn-cs"/>
                        </a:rPr>
                        <a:t>personalising</a:t>
                      </a:r>
                      <a:r>
                        <a:rPr lang="en-US" sz="1200" kern="1200" dirty="0" smtClean="0">
                          <a:solidFill>
                            <a:srgbClr val="00338D"/>
                          </a:solidFill>
                          <a:latin typeface="+mn-lt"/>
                          <a:ea typeface="+mn-ea"/>
                          <a:cs typeface="+mn-cs"/>
                        </a:rPr>
                        <a:t> marketing information.</a:t>
                      </a:r>
                    </a:p>
                  </a:txBody>
                  <a:tcPr marL="45720" marR="45720" horzOverflow="overflow">
                    <a:lnL w="6350" cap="flat" cmpd="sng" algn="ctr">
                      <a:solidFill>
                        <a:srgbClr val="00338D"/>
                      </a:solidFill>
                      <a:prstDash val="solid"/>
                      <a:round/>
                      <a:headEnd type="none" w="med" len="med"/>
                      <a:tailEnd type="none" w="med" len="med"/>
                    </a:lnL>
                    <a:noFill/>
                  </a:tcPr>
                </a:tc>
                <a:tc hMerge="1">
                  <a:txBody>
                    <a:bodyPr/>
                    <a:lstStyle/>
                    <a:p>
                      <a:pPr marL="0" marR="0" lvl="0" indent="0" algn="l" defTabSz="914400" rtl="0" eaLnBrk="1" fontAlgn="base" latinLnBrk="0" hangingPunct="1">
                        <a:lnSpc>
                          <a:spcPct val="100000"/>
                        </a:lnSpc>
                        <a:spcBef>
                          <a:spcPct val="25000"/>
                        </a:spcBef>
                        <a:spcAft>
                          <a:spcPct val="0"/>
                        </a:spcAft>
                        <a:buClr>
                          <a:srgbClr val="415299"/>
                        </a:buClr>
                        <a:buSzPct val="125000"/>
                        <a:buFontTx/>
                        <a:buNone/>
                        <a:tabLst/>
                      </a:pPr>
                      <a:endParaRPr kumimoji="0" lang="en-US" sz="1200" b="0" i="0" u="none" strike="noStrike" cap="none" normalizeH="0" baseline="0" noProof="0" dirty="0" smtClean="0">
                        <a:ln>
                          <a:noFill/>
                        </a:ln>
                        <a:solidFill>
                          <a:schemeClr val="tx1"/>
                        </a:solidFill>
                        <a:effectLst/>
                        <a:latin typeface="+mj-lt"/>
                        <a:cs typeface="Arial" charset="0"/>
                      </a:endParaRPr>
                    </a:p>
                  </a:txBody>
                  <a:tcPr marL="45720" marR="45720" horzOverflow="overflow"/>
                </a:tc>
                <a:tc hMerge="1">
                  <a:txBody>
                    <a:bodyPr/>
                    <a:lstStyle/>
                    <a:p>
                      <a:endParaRPr lang="en-US"/>
                    </a:p>
                  </a:txBody>
                  <a:tcPr/>
                </a:tc>
                <a:tc gridSpan="2">
                  <a:txBody>
                    <a:bodyPr/>
                    <a:lstStyle/>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endParaRPr lang="en-US" sz="1200" kern="1200" dirty="0" smtClean="0">
                        <a:solidFill>
                          <a:srgbClr val="00338D"/>
                        </a:solidFill>
                        <a:latin typeface="+mn-lt"/>
                        <a:ea typeface="+mn-ea"/>
                        <a:cs typeface="+mn-cs"/>
                      </a:endParaRPr>
                    </a:p>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endParaRPr lang="en-US" sz="1200" kern="1200" dirty="0" smtClean="0">
                        <a:solidFill>
                          <a:srgbClr val="00338D"/>
                        </a:solidFill>
                        <a:latin typeface="+mn-lt"/>
                        <a:ea typeface="+mn-ea"/>
                        <a:cs typeface="+mn-cs"/>
                      </a:endParaRPr>
                    </a:p>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endParaRPr lang="en-US" sz="1200" kern="1200" dirty="0" smtClean="0">
                        <a:solidFill>
                          <a:srgbClr val="00338D"/>
                        </a:solidFill>
                        <a:latin typeface="+mn-lt"/>
                        <a:ea typeface="+mn-ea"/>
                        <a:cs typeface="+mn-cs"/>
                      </a:endParaRPr>
                    </a:p>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r>
                        <a:rPr lang="en-US" sz="1200" kern="1200" dirty="0" smtClean="0">
                          <a:solidFill>
                            <a:srgbClr val="00338D"/>
                          </a:solidFill>
                          <a:latin typeface="+mn-lt"/>
                          <a:ea typeface="+mn-ea"/>
                          <a:cs typeface="+mn-cs"/>
                        </a:rPr>
                        <a:t>High brand visibility across social media channels to improve brand awareness.</a:t>
                      </a:r>
                    </a:p>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r>
                        <a:rPr lang="en-US" sz="1200" kern="1200" dirty="0" smtClean="0">
                          <a:solidFill>
                            <a:srgbClr val="00338D"/>
                          </a:solidFill>
                          <a:latin typeface="+mn-lt"/>
                          <a:ea typeface="+mn-ea"/>
                          <a:cs typeface="+mn-cs"/>
                        </a:rPr>
                        <a:t>Dedicated digital marketing team.</a:t>
                      </a:r>
                    </a:p>
                  </a:txBody>
                  <a:tcPr marL="45720" marR="45720" horzOverflow="overflow">
                    <a:noFill/>
                  </a:tcPr>
                </a:tc>
                <a:tc hMerge="1">
                  <a:txBody>
                    <a:bodyPr/>
                    <a:lstStyle/>
                    <a:p>
                      <a:pPr marL="0" marR="0" lvl="0" indent="0" algn="l" defTabSz="914400" rtl="0" eaLnBrk="1" fontAlgn="base" latinLnBrk="0" hangingPunct="1">
                        <a:lnSpc>
                          <a:spcPct val="100000"/>
                        </a:lnSpc>
                        <a:spcBef>
                          <a:spcPct val="25000"/>
                        </a:spcBef>
                        <a:spcAft>
                          <a:spcPct val="0"/>
                        </a:spcAft>
                        <a:buClr>
                          <a:srgbClr val="415299"/>
                        </a:buClr>
                        <a:buSzPct val="125000"/>
                        <a:buFontTx/>
                        <a:buNone/>
                        <a:tabLst/>
                      </a:pPr>
                      <a:endParaRPr kumimoji="0" lang="en-GB" sz="1200" b="0" i="0" u="none" strike="noStrike" cap="none" normalizeH="0" baseline="0" noProof="0" dirty="0" smtClean="0">
                        <a:ln>
                          <a:noFill/>
                        </a:ln>
                        <a:solidFill>
                          <a:schemeClr val="tx1"/>
                        </a:solidFill>
                        <a:effectLst/>
                        <a:latin typeface="+mj-lt"/>
                        <a:cs typeface="Arial" charset="0"/>
                      </a:endParaRPr>
                    </a:p>
                  </a:txBody>
                  <a:tcPr marL="45720" marR="45720" horzOverflow="overflow"/>
                </a:tc>
                <a:tc gridSpan="2">
                  <a:txBody>
                    <a:bodyPr/>
                    <a:lstStyle/>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endParaRPr lang="en-US" sz="1200" kern="1200" dirty="0" smtClean="0">
                        <a:solidFill>
                          <a:srgbClr val="00338D"/>
                        </a:solidFill>
                        <a:latin typeface="+mn-lt"/>
                        <a:ea typeface="+mn-ea"/>
                        <a:cs typeface="+mn-cs"/>
                      </a:endParaRPr>
                    </a:p>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endParaRPr lang="en-US" sz="1200" kern="1200" dirty="0" smtClean="0">
                        <a:solidFill>
                          <a:srgbClr val="00338D"/>
                        </a:solidFill>
                        <a:latin typeface="+mn-lt"/>
                        <a:ea typeface="+mn-ea"/>
                        <a:cs typeface="+mn-cs"/>
                      </a:endParaRPr>
                    </a:p>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endParaRPr lang="en-US" sz="1200" kern="1200" dirty="0" smtClean="0">
                        <a:solidFill>
                          <a:srgbClr val="00338D"/>
                        </a:solidFill>
                        <a:latin typeface="+mn-lt"/>
                        <a:ea typeface="+mn-ea"/>
                        <a:cs typeface="+mn-cs"/>
                      </a:endParaRPr>
                    </a:p>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r>
                        <a:rPr lang="en-US" sz="1200" kern="1200" dirty="0" smtClean="0">
                          <a:solidFill>
                            <a:srgbClr val="00338D"/>
                          </a:solidFill>
                          <a:latin typeface="+mn-lt"/>
                          <a:ea typeface="+mn-ea"/>
                          <a:cs typeface="+mn-cs"/>
                        </a:rPr>
                        <a:t>Use of contextual marketing driven by big data analytics resulting in double-digit increase in revenues</a:t>
                      </a:r>
                      <a:r>
                        <a:rPr lang="en-US" sz="1200" kern="1200" baseline="0" dirty="0" smtClean="0">
                          <a:solidFill>
                            <a:srgbClr val="00338D"/>
                          </a:solidFill>
                          <a:latin typeface="+mn-lt"/>
                          <a:ea typeface="+mn-ea"/>
                          <a:cs typeface="+mn-cs"/>
                        </a:rPr>
                        <a:t> from </a:t>
                      </a:r>
                      <a:r>
                        <a:rPr lang="en-US" sz="1200" kern="1200" dirty="0" smtClean="0">
                          <a:solidFill>
                            <a:srgbClr val="00338D"/>
                          </a:solidFill>
                          <a:latin typeface="+mn-lt"/>
                          <a:ea typeface="+mn-ea"/>
                          <a:cs typeface="+mn-cs"/>
                        </a:rPr>
                        <a:t>campaigns.</a:t>
                      </a:r>
                    </a:p>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r>
                        <a:rPr lang="en-US" sz="1200" kern="1200" dirty="0" smtClean="0">
                          <a:solidFill>
                            <a:srgbClr val="00338D"/>
                          </a:solidFill>
                          <a:latin typeface="+mn-lt"/>
                          <a:ea typeface="+mn-ea"/>
                          <a:cs typeface="+mn-cs"/>
                        </a:rPr>
                        <a:t>Enormous investments in digital content marketing to drive brand awareness.</a:t>
                      </a:r>
                    </a:p>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r>
                        <a:rPr lang="en-US" sz="1200" kern="1200" dirty="0" smtClean="0">
                          <a:solidFill>
                            <a:srgbClr val="00338D"/>
                          </a:solidFill>
                          <a:latin typeface="+mn-lt"/>
                          <a:ea typeface="+mn-ea"/>
                          <a:cs typeface="+mn-cs"/>
                        </a:rPr>
                        <a:t>Bulk of marketing activities is digital with a heavy focus on content creation and social media, relying on ample data available.</a:t>
                      </a:r>
                    </a:p>
                  </a:txBody>
                  <a:tcPr marL="45720" marR="45720" horzOverflow="overflow">
                    <a:noFill/>
                  </a:tcPr>
                </a:tc>
                <a:tc hMerge="1">
                  <a:txBody>
                    <a:bodyPr/>
                    <a:lstStyle/>
                    <a:p>
                      <a:pPr marL="0" marR="0" lvl="0" indent="0" algn="l" defTabSz="914400" rtl="0" eaLnBrk="1" fontAlgn="base" latinLnBrk="0" hangingPunct="1">
                        <a:lnSpc>
                          <a:spcPct val="100000"/>
                        </a:lnSpc>
                        <a:spcBef>
                          <a:spcPct val="25000"/>
                        </a:spcBef>
                        <a:spcAft>
                          <a:spcPct val="0"/>
                        </a:spcAft>
                        <a:buClr>
                          <a:srgbClr val="415299"/>
                        </a:buClr>
                        <a:buSzPct val="125000"/>
                        <a:buFontTx/>
                        <a:buNone/>
                        <a:tabLst/>
                      </a:pPr>
                      <a:endParaRPr kumimoji="0" lang="en-GB" sz="1200" b="0" i="0" u="none" strike="noStrike" cap="none" normalizeH="0" baseline="0" noProof="0" dirty="0" smtClean="0">
                        <a:ln>
                          <a:noFill/>
                        </a:ln>
                        <a:solidFill>
                          <a:schemeClr val="tx1"/>
                        </a:solidFill>
                        <a:effectLst/>
                        <a:latin typeface="+mj-lt"/>
                        <a:cs typeface="Arial" charset="0"/>
                      </a:endParaRPr>
                    </a:p>
                  </a:txBody>
                  <a:tcPr marL="45720" marR="45720" horzOverflow="overflow"/>
                </a:tc>
              </a:tr>
              <a:tr h="424089">
                <a:tc vMerge="1">
                  <a:txBody>
                    <a:bodyPr/>
                    <a:lstStyle/>
                    <a:p>
                      <a:pPr algn="ctr"/>
                      <a:endParaRPr lang="en-US" sz="1200" kern="1200" dirty="0" smtClean="0">
                        <a:solidFill>
                          <a:schemeClr val="bg1"/>
                        </a:solidFill>
                      </a:endParaRPr>
                    </a:p>
                  </a:txBody>
                  <a:tcPr marL="45720" marR="45720" anchor="ctr" horzOverflow="overflow">
                    <a:lnR w="12700" cap="rnd" cmpd="sng" algn="ctr">
                      <a:noFill/>
                      <a:prstDash val="solid"/>
                    </a:lnR>
                    <a:lnT w="12700" cap="rnd" cmpd="sng" algn="ctr">
                      <a:noFill/>
                      <a:prstDash val="solid"/>
                    </a:lnT>
                    <a:lnB w="6350" cap="rnd" cmpd="sng" algn="ctr">
                      <a:noFill/>
                      <a:prstDash val="solid"/>
                    </a:lnB>
                    <a:solidFill>
                      <a:srgbClr val="2D5491"/>
                    </a:solidFill>
                  </a:tcPr>
                </a:tc>
                <a:tc gridSpan="8">
                  <a:txBody>
                    <a:bodyPr/>
                    <a:lstStyle/>
                    <a:p>
                      <a:pPr algn="ctr"/>
                      <a:endParaRPr lang="en-US" sz="1200" b="1" kern="1200" dirty="0">
                        <a:solidFill>
                          <a:schemeClr val="bg1"/>
                        </a:solidFill>
                        <a:latin typeface="+mn-lt"/>
                        <a:ea typeface="+mn-ea"/>
                        <a:cs typeface="+mn-cs"/>
                      </a:endParaRPr>
                    </a:p>
                  </a:txBody>
                  <a:tcPr marL="45720" marR="45720" anchor="ctr" horzOverflow="overflow">
                    <a:lnL w="12700" cap="rnd" cmpd="sng" algn="ctr">
                      <a:noFill/>
                      <a:prstDash val="solid"/>
                    </a:lnL>
                    <a:lnR w="6350" cap="rnd" cmpd="sng" algn="ctr">
                      <a:noFill/>
                      <a:prstDash val="solid"/>
                    </a:lnR>
                    <a:lnT w="12700" cap="rnd" cmpd="sng" algn="ctr">
                      <a:noFill/>
                      <a:prstDash val="solid"/>
                    </a:lnT>
                    <a:lnB w="6350" cap="rnd" cmpd="sng" algn="ctr">
                      <a:noFill/>
                      <a:prstDash val="solid"/>
                    </a:lnB>
                    <a:lnTlToBr w="12700" cmpd="sng">
                      <a:noFill/>
                      <a:prstDash val="solid"/>
                    </a:lnTlToBr>
                    <a:lnBlToTr w="12700" cmpd="sng">
                      <a:noFill/>
                      <a:prstDash val="solid"/>
                    </a:lnBlToTr>
                    <a:noFill/>
                  </a:tcPr>
                </a:tc>
                <a:tc hMerge="1">
                  <a:txBody>
                    <a:bodyPr/>
                    <a:lstStyle/>
                    <a:p>
                      <a:pPr marL="0" marR="0" lvl="0" indent="0" algn="l" defTabSz="890789" rtl="0" eaLnBrk="1" fontAlgn="auto" latinLnBrk="0" hangingPunct="1">
                        <a:lnSpc>
                          <a:spcPct val="100000"/>
                        </a:lnSpc>
                        <a:spcBef>
                          <a:spcPts val="300"/>
                        </a:spcBef>
                        <a:spcAft>
                          <a:spcPts val="300"/>
                        </a:spcAft>
                        <a:buClrTx/>
                        <a:buSzTx/>
                        <a:buFont typeface="Arial" panose="020B0604020202020204" pitchFamily="34" charset="0"/>
                        <a:buNone/>
                        <a:tabLst/>
                        <a:defRPr/>
                      </a:pPr>
                      <a:endParaRPr lang="en-US" sz="1200" kern="1200" dirty="0" smtClean="0">
                        <a:solidFill>
                          <a:srgbClr val="00338D"/>
                        </a:solidFill>
                        <a:latin typeface="+mn-lt"/>
                        <a:ea typeface="+mn-ea"/>
                        <a:cs typeface="+mn-cs"/>
                      </a:endParaRPr>
                    </a:p>
                  </a:txBody>
                  <a:tcPr marL="45720" marR="45720" horzOverflow="overflow">
                    <a:lnL w="6350" cap="flat" cmpd="sng" algn="ctr">
                      <a:solidFill>
                        <a:srgbClr val="00338D"/>
                      </a:solidFill>
                      <a:prstDash val="solid"/>
                      <a:round/>
                      <a:headEnd type="none" w="med" len="med"/>
                      <a:tailEnd type="none" w="med" len="med"/>
                    </a:lnL>
                    <a:noFill/>
                  </a:tcPr>
                </a:tc>
                <a:tc hMerge="1">
                  <a:txBody>
                    <a:bodyPr/>
                    <a:lstStyle/>
                    <a:p>
                      <a:pPr marL="171450" marR="0" lvl="0" indent="-171450" algn="l" defTabSz="890789" rtl="0" eaLnBrk="1" fontAlgn="auto" latinLnBrk="0" hangingPunct="1">
                        <a:lnSpc>
                          <a:spcPct val="100000"/>
                        </a:lnSpc>
                        <a:spcBef>
                          <a:spcPts val="300"/>
                        </a:spcBef>
                        <a:spcAft>
                          <a:spcPts val="300"/>
                        </a:spcAft>
                        <a:buClrTx/>
                        <a:buSzTx/>
                        <a:buFont typeface="Arial" panose="020B0604020202020204" pitchFamily="34" charset="0"/>
                        <a:buChar char="•"/>
                        <a:tabLst/>
                        <a:defRPr/>
                      </a:pPr>
                      <a:endParaRPr lang="en-US" sz="1200" kern="1200" dirty="0" smtClean="0">
                        <a:solidFill>
                          <a:srgbClr val="00338D"/>
                        </a:solidFill>
                        <a:latin typeface="+mn-lt"/>
                        <a:ea typeface="+mn-ea"/>
                        <a:cs typeface="+mn-cs"/>
                      </a:endParaRPr>
                    </a:p>
                  </a:txBody>
                  <a:tcPr marL="45720" marR="45720" horzOverflow="overflow">
                    <a:noFill/>
                  </a:tcPr>
                </a:tc>
                <a:tc hMerge="1">
                  <a:txBody>
                    <a:bodyPr/>
                    <a:lstStyle/>
                    <a:p>
                      <a:endParaRPr lang="en-US"/>
                    </a:p>
                  </a:txBody>
                  <a:tcPr/>
                </a:tc>
                <a:tc hMerge="1">
                  <a:txBody>
                    <a:bodyPr/>
                    <a:lstStyle/>
                    <a:p>
                      <a:pPr marL="171450" marR="0" lvl="0" indent="-171450" algn="l" defTabSz="890789" rtl="0" eaLnBrk="1" fontAlgn="auto" latinLnBrk="0" hangingPunct="1">
                        <a:lnSpc>
                          <a:spcPct val="100000"/>
                        </a:lnSpc>
                        <a:spcBef>
                          <a:spcPts val="300"/>
                        </a:spcBef>
                        <a:spcAft>
                          <a:spcPts val="300"/>
                        </a:spcAft>
                        <a:buClrTx/>
                        <a:buSzTx/>
                        <a:buFont typeface="Arial" panose="020B0604020202020204" pitchFamily="34" charset="0"/>
                        <a:buChar char="•"/>
                        <a:tabLst/>
                        <a:defRPr/>
                      </a:pPr>
                      <a:endParaRPr lang="en-US" sz="1200" kern="1200" dirty="0" smtClean="0">
                        <a:solidFill>
                          <a:srgbClr val="00338D"/>
                        </a:solidFill>
                        <a:latin typeface="+mn-lt"/>
                        <a:ea typeface="+mn-ea"/>
                        <a:cs typeface="+mn-cs"/>
                      </a:endParaRPr>
                    </a:p>
                  </a:txBody>
                  <a:tcPr marL="45720" marR="45720" horzOverflow="overflow">
                    <a:noFill/>
                  </a:tcPr>
                </a:tc>
                <a:tc hMerge="1">
                  <a:txBody>
                    <a:bodyPr/>
                    <a:lstStyle/>
                    <a:p>
                      <a:pPr marL="171450" marR="0" lvl="0" indent="-171450" algn="l" defTabSz="890789" rtl="0" eaLnBrk="1" fontAlgn="auto" latinLnBrk="0" hangingPunct="1">
                        <a:lnSpc>
                          <a:spcPct val="100000"/>
                        </a:lnSpc>
                        <a:spcBef>
                          <a:spcPts val="300"/>
                        </a:spcBef>
                        <a:spcAft>
                          <a:spcPts val="300"/>
                        </a:spcAft>
                        <a:buClrTx/>
                        <a:buSzTx/>
                        <a:buFont typeface="Arial" panose="020B0604020202020204" pitchFamily="34" charset="0"/>
                        <a:buChar char="•"/>
                        <a:tabLst/>
                        <a:defRPr/>
                      </a:pPr>
                      <a:endParaRPr lang="en-US" sz="1200" kern="1200" dirty="0" smtClean="0">
                        <a:solidFill>
                          <a:srgbClr val="00338D"/>
                        </a:solidFill>
                        <a:latin typeface="+mn-lt"/>
                        <a:ea typeface="+mn-ea"/>
                        <a:cs typeface="+mn-cs"/>
                      </a:endParaRPr>
                    </a:p>
                  </a:txBody>
                  <a:tcPr marL="45720" marR="45720" horzOverflow="overflow">
                    <a:noFill/>
                  </a:tcPr>
                </a:tc>
                <a:tc hMerge="1">
                  <a:txBody>
                    <a:bodyPr/>
                    <a:lstStyle/>
                    <a:p>
                      <a:pPr marL="171450" marR="0" lvl="0" indent="-171450" algn="l" defTabSz="890789" rtl="0" eaLnBrk="1" fontAlgn="auto" latinLnBrk="0" hangingPunct="1">
                        <a:lnSpc>
                          <a:spcPct val="100000"/>
                        </a:lnSpc>
                        <a:spcBef>
                          <a:spcPts val="300"/>
                        </a:spcBef>
                        <a:spcAft>
                          <a:spcPts val="300"/>
                        </a:spcAft>
                        <a:buClrTx/>
                        <a:buSzTx/>
                        <a:buFont typeface="Arial" panose="020B0604020202020204" pitchFamily="34" charset="0"/>
                        <a:buChar char="•"/>
                        <a:tabLst/>
                        <a:defRPr/>
                      </a:pPr>
                      <a:endParaRPr lang="en-US" sz="1200" kern="1200" noProof="0" dirty="0" smtClean="0">
                        <a:solidFill>
                          <a:srgbClr val="00338D"/>
                        </a:solidFill>
                        <a:latin typeface="+mn-lt"/>
                        <a:ea typeface="+mn-ea"/>
                        <a:cs typeface="+mn-cs"/>
                      </a:endParaRPr>
                    </a:p>
                  </a:txBody>
                  <a:tcPr marL="45720" marR="45720" horzOverflow="overflow">
                    <a:noFill/>
                  </a:tcPr>
                </a:tc>
                <a:tc hMerge="1">
                  <a:txBody>
                    <a:bodyPr/>
                    <a:lstStyle/>
                    <a:p>
                      <a:endParaRPr lang="en-US"/>
                    </a:p>
                  </a:txBody>
                  <a:tcPr/>
                </a:tc>
              </a:tr>
              <a:tr h="422787">
                <a:tc vMerge="1">
                  <a:txBody>
                    <a:bodyPr/>
                    <a:lstStyle/>
                    <a:p>
                      <a:pPr algn="ctr"/>
                      <a:endParaRPr lang="en-US" sz="1200" kern="1200" dirty="0" smtClean="0">
                        <a:solidFill>
                          <a:schemeClr val="bg1"/>
                        </a:solidFill>
                      </a:endParaRPr>
                    </a:p>
                  </a:txBody>
                  <a:tcPr marL="45720" marR="45720" anchor="ctr" horzOverflow="overflow">
                    <a:lnR w="12700" cap="rnd" cmpd="sng" algn="ctr">
                      <a:noFill/>
                      <a:prstDash val="solid"/>
                    </a:lnR>
                    <a:lnT w="12700" cap="rnd" cmpd="sng" algn="ctr">
                      <a:noFill/>
                      <a:prstDash val="solid"/>
                    </a:lnT>
                    <a:lnB w="6350" cap="rnd" cmpd="sng" algn="ctr">
                      <a:noFill/>
                      <a:prstDash val="solid"/>
                    </a:lnB>
                    <a:solidFill>
                      <a:srgbClr val="2D5491"/>
                    </a:solidFill>
                  </a:tcPr>
                </a:tc>
                <a:tc>
                  <a:txBody>
                    <a:bodyPr/>
                    <a:lstStyle/>
                    <a:p>
                      <a:pPr algn="ctr"/>
                      <a:endParaRPr lang="en-US" sz="1200" b="1" kern="1200" dirty="0">
                        <a:solidFill>
                          <a:schemeClr val="bg1"/>
                        </a:solidFill>
                        <a:latin typeface="+mn-lt"/>
                        <a:ea typeface="+mn-ea"/>
                        <a:cs typeface="+mn-cs"/>
                      </a:endParaRPr>
                    </a:p>
                  </a:txBody>
                  <a:tcPr marL="45720" marR="45720" anchor="ctr" horzOverflow="overflow">
                    <a:lnL w="12700" cap="rnd" cmpd="sng" algn="ctr">
                      <a:noFill/>
                      <a:prstDash val="solid"/>
                    </a:lnL>
                    <a:lnR w="6350" cap="flat" cmpd="sng" algn="ctr">
                      <a:solidFill>
                        <a:srgbClr val="00338D"/>
                      </a:solidFill>
                      <a:prstDash val="solid"/>
                      <a:round/>
                      <a:headEnd type="none" w="med" len="med"/>
                      <a:tailEnd type="none" w="med" len="med"/>
                    </a:lnR>
                    <a:lnT w="12700" cap="rnd" cmpd="sng" algn="ctr">
                      <a:noFill/>
                      <a:prstDash val="solid"/>
                    </a:lnT>
                    <a:lnB w="6350" cap="rnd" cmpd="sng" algn="ctr">
                      <a:noFill/>
                      <a:prstDash val="solid"/>
                    </a:lnB>
                    <a:lnTlToBr w="12700" cmpd="sng">
                      <a:noFill/>
                      <a:prstDash val="solid"/>
                    </a:lnTlToBr>
                    <a:lnBlToTr w="12700" cmpd="sng">
                      <a:noFill/>
                      <a:prstDash val="solid"/>
                    </a:lnBlToTr>
                    <a:noFill/>
                  </a:tcPr>
                </a:tc>
                <a:tc>
                  <a:txBody>
                    <a:bodyPr/>
                    <a:lstStyle/>
                    <a:p>
                      <a:pPr marL="0" marR="0" lvl="0" indent="0" algn="ctr" defTabSz="890789" rtl="0" eaLnBrk="1" fontAlgn="auto" latinLnBrk="0" hangingPunct="1">
                        <a:lnSpc>
                          <a:spcPct val="100000"/>
                        </a:lnSpc>
                        <a:spcBef>
                          <a:spcPts val="300"/>
                        </a:spcBef>
                        <a:spcAft>
                          <a:spcPts val="300"/>
                        </a:spcAft>
                        <a:buClrTx/>
                        <a:buSzTx/>
                        <a:buFont typeface="Arial" panose="020B0604020202020204" pitchFamily="34" charset="0"/>
                        <a:buNone/>
                        <a:tabLst/>
                        <a:defRPr/>
                      </a:pPr>
                      <a:r>
                        <a:rPr lang="en-US" sz="1200" b="1" kern="1200" dirty="0" smtClean="0">
                          <a:solidFill>
                            <a:schemeClr val="bg1"/>
                          </a:solidFill>
                          <a:latin typeface="+mn-lt"/>
                          <a:ea typeface="+mn-ea"/>
                          <a:cs typeface="+mn-cs"/>
                        </a:rPr>
                        <a:t>Lagging</a:t>
                      </a:r>
                    </a:p>
                  </a:txBody>
                  <a:tcPr marL="45720" marR="45720" horzOverflow="overflow">
                    <a:lnL w="6350" cap="flat" cmpd="sng" algn="ctr">
                      <a:solidFill>
                        <a:srgbClr val="00338D"/>
                      </a:solidFill>
                      <a:prstDash val="solid"/>
                      <a:round/>
                      <a:headEnd type="none" w="med" len="med"/>
                      <a:tailEnd type="none" w="med" len="med"/>
                    </a:lnL>
                    <a:solidFill>
                      <a:srgbClr val="2D5491"/>
                    </a:solidFill>
                  </a:tcPr>
                </a:tc>
                <a:tc>
                  <a:txBody>
                    <a:bodyPr/>
                    <a:lstStyle/>
                    <a:p>
                      <a:pPr marL="0" marR="0" lvl="0" indent="0" algn="ctr" defTabSz="890789" rtl="0" eaLnBrk="1" fontAlgn="auto" latinLnBrk="0" hangingPunct="1">
                        <a:lnSpc>
                          <a:spcPct val="100000"/>
                        </a:lnSpc>
                        <a:spcBef>
                          <a:spcPts val="300"/>
                        </a:spcBef>
                        <a:spcAft>
                          <a:spcPts val="300"/>
                        </a:spcAft>
                        <a:buClrTx/>
                        <a:buSzTx/>
                        <a:buFont typeface="Arial" panose="020B0604020202020204" pitchFamily="34" charset="0"/>
                        <a:buNone/>
                        <a:tabLst/>
                        <a:defRPr/>
                      </a:pPr>
                      <a:r>
                        <a:rPr lang="en-US" sz="1200" b="1" kern="1200" dirty="0" smtClean="0">
                          <a:solidFill>
                            <a:schemeClr val="bg1"/>
                          </a:solidFill>
                          <a:latin typeface="+mn-lt"/>
                          <a:ea typeface="+mn-ea"/>
                          <a:cs typeface="+mn-cs"/>
                        </a:rPr>
                        <a:t>Basic</a:t>
                      </a:r>
                    </a:p>
                  </a:txBody>
                  <a:tcPr marL="45720" marR="45720" horzOverflow="overflow">
                    <a:solidFill>
                      <a:srgbClr val="2D5491"/>
                    </a:solidFill>
                  </a:tcPr>
                </a:tc>
                <a:tc gridSpan="2">
                  <a:txBody>
                    <a:bodyPr/>
                    <a:lstStyle/>
                    <a:p>
                      <a:pPr marL="0" marR="0" lvl="0" indent="0" algn="ctr" defTabSz="890789" rtl="0" eaLnBrk="1" fontAlgn="auto" latinLnBrk="0" hangingPunct="1">
                        <a:lnSpc>
                          <a:spcPct val="100000"/>
                        </a:lnSpc>
                        <a:spcBef>
                          <a:spcPts val="300"/>
                        </a:spcBef>
                        <a:spcAft>
                          <a:spcPts val="300"/>
                        </a:spcAft>
                        <a:buClrTx/>
                        <a:buSzTx/>
                        <a:buFont typeface="Arial" panose="020B0604020202020204" pitchFamily="34" charset="0"/>
                        <a:buNone/>
                        <a:tabLst/>
                        <a:defRPr/>
                      </a:pPr>
                      <a:r>
                        <a:rPr lang="en-US" sz="1200" b="1" kern="1200" dirty="0" smtClean="0">
                          <a:solidFill>
                            <a:schemeClr val="bg1"/>
                          </a:solidFill>
                          <a:latin typeface="+mn-lt"/>
                          <a:ea typeface="+mn-ea"/>
                          <a:cs typeface="+mn-cs"/>
                        </a:rPr>
                        <a:t>Progressed</a:t>
                      </a:r>
                      <a:endParaRPr lang="en-US" sz="1200" b="1" kern="1200" dirty="0">
                        <a:solidFill>
                          <a:schemeClr val="bg1"/>
                        </a:solidFill>
                        <a:latin typeface="+mn-lt"/>
                        <a:ea typeface="+mn-ea"/>
                        <a:cs typeface="+mn-cs"/>
                      </a:endParaRPr>
                    </a:p>
                  </a:txBody>
                  <a:tcPr marL="45720" marR="45720" horzOverflow="overflow">
                    <a:solidFill>
                      <a:srgbClr val="2D5491"/>
                    </a:solidFill>
                  </a:tcPr>
                </a:tc>
                <a:tc hMerge="1">
                  <a:txBody>
                    <a:bodyPr/>
                    <a:lstStyle/>
                    <a:p>
                      <a:pPr marL="0" marR="0" lvl="0" indent="0" algn="ctr" defTabSz="890789" rtl="0" eaLnBrk="1" fontAlgn="auto" latinLnBrk="0" hangingPunct="1">
                        <a:lnSpc>
                          <a:spcPct val="100000"/>
                        </a:lnSpc>
                        <a:spcBef>
                          <a:spcPts val="300"/>
                        </a:spcBef>
                        <a:spcAft>
                          <a:spcPts val="300"/>
                        </a:spcAft>
                        <a:buClrTx/>
                        <a:buSzTx/>
                        <a:buFont typeface="Arial" panose="020B0604020202020204" pitchFamily="34" charset="0"/>
                        <a:buNone/>
                        <a:tabLst/>
                        <a:defRPr/>
                      </a:pPr>
                      <a:endParaRPr lang="en-US" sz="1200" b="1" kern="1200" dirty="0">
                        <a:solidFill>
                          <a:schemeClr val="bg1"/>
                        </a:solidFill>
                        <a:latin typeface="+mn-lt"/>
                        <a:ea typeface="+mn-ea"/>
                        <a:cs typeface="+mn-cs"/>
                      </a:endParaRPr>
                    </a:p>
                  </a:txBody>
                  <a:tcPr marL="45720" marR="45720" horzOverflow="overflow">
                    <a:solidFill>
                      <a:srgbClr val="2D5491"/>
                    </a:solidFill>
                  </a:tcPr>
                </a:tc>
                <a:tc gridSpan="2">
                  <a:txBody>
                    <a:bodyPr/>
                    <a:lstStyle/>
                    <a:p>
                      <a:pPr marL="0" marR="0" lvl="0" indent="0" algn="ctr" defTabSz="890789" rtl="0" eaLnBrk="1" fontAlgn="auto" latinLnBrk="0" hangingPunct="1">
                        <a:lnSpc>
                          <a:spcPct val="100000"/>
                        </a:lnSpc>
                        <a:spcBef>
                          <a:spcPts val="300"/>
                        </a:spcBef>
                        <a:spcAft>
                          <a:spcPts val="300"/>
                        </a:spcAft>
                        <a:buClrTx/>
                        <a:buSzTx/>
                        <a:buFont typeface="Arial" panose="020B0604020202020204" pitchFamily="34" charset="0"/>
                        <a:buNone/>
                        <a:tabLst/>
                        <a:defRPr/>
                      </a:pPr>
                      <a:r>
                        <a:rPr lang="en-US" sz="1200" b="1" kern="1200" dirty="0" smtClean="0">
                          <a:solidFill>
                            <a:schemeClr val="bg1"/>
                          </a:solidFill>
                          <a:latin typeface="+mn-lt"/>
                          <a:ea typeface="+mn-ea"/>
                          <a:cs typeface="+mn-cs"/>
                        </a:rPr>
                        <a:t>Leading</a:t>
                      </a:r>
                    </a:p>
                  </a:txBody>
                  <a:tcPr marL="45720" marR="45720" horzOverflow="overflow">
                    <a:solidFill>
                      <a:srgbClr val="2D5491"/>
                    </a:solidFill>
                  </a:tcPr>
                </a:tc>
                <a:tc hMerge="1">
                  <a:txBody>
                    <a:bodyPr/>
                    <a:lstStyle/>
                    <a:p>
                      <a:pPr marL="171450" marR="0" lvl="0" indent="-171450" algn="l" defTabSz="890789" rtl="0" eaLnBrk="1" fontAlgn="auto" latinLnBrk="0" hangingPunct="1">
                        <a:lnSpc>
                          <a:spcPct val="100000"/>
                        </a:lnSpc>
                        <a:spcBef>
                          <a:spcPts val="300"/>
                        </a:spcBef>
                        <a:spcAft>
                          <a:spcPts val="300"/>
                        </a:spcAft>
                        <a:buClrTx/>
                        <a:buSzTx/>
                        <a:buFont typeface="Arial" panose="020B0604020202020204" pitchFamily="34" charset="0"/>
                        <a:buChar char="•"/>
                        <a:tabLst/>
                        <a:defRPr/>
                      </a:pPr>
                      <a:endParaRPr lang="en-US" sz="1200" kern="1200" noProof="0" dirty="0" smtClean="0">
                        <a:solidFill>
                          <a:srgbClr val="00338D"/>
                        </a:solidFill>
                        <a:latin typeface="+mn-lt"/>
                        <a:ea typeface="+mn-ea"/>
                        <a:cs typeface="+mn-cs"/>
                      </a:endParaRPr>
                    </a:p>
                  </a:txBody>
                  <a:tcPr marL="45720" marR="45720" horzOverflow="overflow">
                    <a:noFill/>
                  </a:tcPr>
                </a:tc>
                <a:tc>
                  <a:txBody>
                    <a:bodyPr/>
                    <a:lstStyle/>
                    <a:p>
                      <a:pPr marL="0" marR="0" lvl="0" indent="0" algn="ctr" defTabSz="890789" rtl="0" eaLnBrk="1" fontAlgn="auto" latinLnBrk="0" hangingPunct="1">
                        <a:lnSpc>
                          <a:spcPct val="100000"/>
                        </a:lnSpc>
                        <a:spcBef>
                          <a:spcPts val="300"/>
                        </a:spcBef>
                        <a:spcAft>
                          <a:spcPts val="300"/>
                        </a:spcAft>
                        <a:buClrTx/>
                        <a:buSzTx/>
                        <a:buFont typeface="Arial" panose="020B0604020202020204" pitchFamily="34" charset="0"/>
                        <a:buNone/>
                        <a:tabLst/>
                        <a:defRPr/>
                      </a:pPr>
                      <a:r>
                        <a:rPr lang="en-US" sz="1200" b="1" kern="1200" dirty="0" smtClean="0">
                          <a:solidFill>
                            <a:schemeClr val="bg1"/>
                          </a:solidFill>
                          <a:latin typeface="+mn-lt"/>
                          <a:ea typeface="+mn-ea"/>
                          <a:cs typeface="+mn-cs"/>
                        </a:rPr>
                        <a:t>Innovating</a:t>
                      </a:r>
                      <a:endParaRPr lang="en-US" sz="1200" b="1" kern="1200" dirty="0">
                        <a:solidFill>
                          <a:schemeClr val="bg1"/>
                        </a:solidFill>
                        <a:latin typeface="+mn-lt"/>
                        <a:ea typeface="+mn-ea"/>
                        <a:cs typeface="+mn-cs"/>
                      </a:endParaRPr>
                    </a:p>
                  </a:txBody>
                  <a:tcPr marL="45720" marR="45720" horzOverflow="overflow">
                    <a:solidFill>
                      <a:srgbClr val="2D5491"/>
                    </a:solidFill>
                  </a:tcPr>
                </a:tc>
              </a:tr>
              <a:tr h="422787">
                <a:tc vMerge="1">
                  <a:txBody>
                    <a:bodyPr/>
                    <a:lstStyle/>
                    <a:p>
                      <a:pPr algn="ctr"/>
                      <a:endParaRPr lang="en-US" sz="1200" kern="1200" dirty="0" smtClean="0">
                        <a:solidFill>
                          <a:schemeClr val="bg1"/>
                        </a:solidFill>
                      </a:endParaRPr>
                    </a:p>
                  </a:txBody>
                  <a:tcPr marL="45720" marR="45720" anchor="ctr" horzOverflow="overflow">
                    <a:lnR w="12700" cap="rnd" cmpd="sng" algn="ctr">
                      <a:noFill/>
                      <a:prstDash val="solid"/>
                    </a:lnR>
                    <a:lnT w="12700" cap="rnd" cmpd="sng" algn="ctr">
                      <a:noFill/>
                      <a:prstDash val="solid"/>
                    </a:lnT>
                    <a:solidFill>
                      <a:srgbClr val="2D5491"/>
                    </a:solidFill>
                  </a:tcPr>
                </a:tc>
                <a:tc>
                  <a:txBody>
                    <a:bodyPr/>
                    <a:lstStyle/>
                    <a:p>
                      <a:pPr algn="ctr"/>
                      <a:endParaRPr lang="en-US" sz="1200" b="1" kern="1200" dirty="0">
                        <a:solidFill>
                          <a:schemeClr val="bg1"/>
                        </a:solidFill>
                        <a:latin typeface="+mn-lt"/>
                        <a:ea typeface="+mn-ea"/>
                        <a:cs typeface="+mn-cs"/>
                      </a:endParaRPr>
                    </a:p>
                  </a:txBody>
                  <a:tcPr marL="45720" marR="45720" anchor="ctr" horzOverflow="overflow">
                    <a:lnL w="12700" cap="rnd" cmpd="sng" algn="ctr">
                      <a:noFill/>
                      <a:prstDash val="solid"/>
                    </a:lnL>
                    <a:lnR w="6350" cap="flat" cmpd="sng" algn="ctr">
                      <a:solidFill>
                        <a:srgbClr val="00338D"/>
                      </a:solidFill>
                      <a:prstDash val="solid"/>
                      <a:round/>
                      <a:headEnd type="none" w="med" len="med"/>
                      <a:tailEnd type="none" w="med" len="med"/>
                    </a:lnR>
                    <a:lnT w="12700" cap="rnd" cmpd="sng" algn="ctr">
                      <a:noFill/>
                      <a:prstDash val="solid"/>
                    </a:lnT>
                    <a:lnB w="6350" cap="rnd" cmpd="sng" algn="ctr">
                      <a:noFill/>
                      <a:prstDash val="solid"/>
                    </a:lnB>
                    <a:lnTlToBr w="12700" cmpd="sng">
                      <a:noFill/>
                      <a:prstDash val="solid"/>
                    </a:lnTlToBr>
                    <a:lnBlToTr w="12700" cmpd="sng">
                      <a:noFill/>
                      <a:prstDash val="solid"/>
                    </a:lnBlToTr>
                    <a:noFill/>
                  </a:tcPr>
                </a:tc>
                <a:tc>
                  <a:txBody>
                    <a:bodyPr/>
                    <a:lstStyle/>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r>
                        <a:rPr lang="en-US" sz="1200" kern="1200" noProof="0" dirty="0" smtClean="0">
                          <a:solidFill>
                            <a:srgbClr val="00338D"/>
                          </a:solidFill>
                          <a:latin typeface="+mn-lt"/>
                          <a:ea typeface="+mn-ea"/>
                          <a:cs typeface="+mn-cs"/>
                        </a:rPr>
                        <a:t>No defined strategy or set budget for digital marketing. Digital marketing is used in an experimental way, without set targets or objectives.</a:t>
                      </a:r>
                      <a:endParaRPr lang="en-GB" sz="1200" kern="1200" noProof="0" dirty="0" smtClean="0">
                        <a:solidFill>
                          <a:srgbClr val="00338D"/>
                        </a:solidFill>
                        <a:latin typeface="+mn-lt"/>
                        <a:ea typeface="+mn-ea"/>
                        <a:cs typeface="+mn-cs"/>
                      </a:endParaRPr>
                    </a:p>
                  </a:txBody>
                  <a:tcPr marL="45720" marR="45720" horzOverflow="overflow">
                    <a:lnL w="6350" cap="flat" cmpd="sng" algn="ctr">
                      <a:solidFill>
                        <a:srgbClr val="00338D"/>
                      </a:solidFill>
                      <a:prstDash val="solid"/>
                      <a:round/>
                      <a:headEnd type="none" w="med" len="med"/>
                      <a:tailEnd type="none" w="med" len="med"/>
                    </a:lnL>
                    <a:lnB w="6350" cap="flat" cmpd="sng" algn="ctr">
                      <a:solidFill>
                        <a:srgbClr val="00338D"/>
                      </a:solidFill>
                      <a:prstDash val="solid"/>
                      <a:round/>
                      <a:headEnd type="none" w="med" len="med"/>
                      <a:tailEnd type="none" w="med" len="med"/>
                    </a:lnB>
                    <a:noFill/>
                  </a:tcPr>
                </a:tc>
                <a:tc>
                  <a:txBody>
                    <a:bodyPr/>
                    <a:lstStyle/>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r>
                        <a:rPr lang="en-US" sz="1200" kern="1200" noProof="0" dirty="0" smtClean="0">
                          <a:solidFill>
                            <a:srgbClr val="00338D"/>
                          </a:solidFill>
                          <a:latin typeface="+mn-lt"/>
                          <a:ea typeface="+mn-ea"/>
                          <a:cs typeface="+mn-cs"/>
                        </a:rPr>
                        <a:t>Digital marketing is used experimentally but the </a:t>
                      </a:r>
                      <a:r>
                        <a:rPr lang="en-US" sz="1200" kern="1200" noProof="0" dirty="0" err="1" smtClean="0">
                          <a:solidFill>
                            <a:srgbClr val="00338D"/>
                          </a:solidFill>
                          <a:latin typeface="+mn-lt"/>
                          <a:ea typeface="+mn-ea"/>
                          <a:cs typeface="+mn-cs"/>
                        </a:rPr>
                        <a:t>organisation</a:t>
                      </a:r>
                      <a:r>
                        <a:rPr lang="en-US" sz="1200" kern="1200" noProof="0" dirty="0" smtClean="0">
                          <a:solidFill>
                            <a:srgbClr val="00338D"/>
                          </a:solidFill>
                          <a:latin typeface="+mn-lt"/>
                          <a:ea typeface="+mn-ea"/>
                          <a:cs typeface="+mn-cs"/>
                        </a:rPr>
                        <a:t> does track performance and measure success. There is a dedicated digital marketing team that focuses on SMS, email and banner advertising. </a:t>
                      </a:r>
                    </a:p>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r>
                        <a:rPr lang="en-US" sz="1200" kern="1200" noProof="0" dirty="0" smtClean="0">
                          <a:solidFill>
                            <a:srgbClr val="00338D"/>
                          </a:solidFill>
                          <a:latin typeface="+mn-lt"/>
                          <a:ea typeface="+mn-ea"/>
                          <a:cs typeface="+mn-cs"/>
                        </a:rPr>
                        <a:t>Messaging is targeted at a segment level but is not </a:t>
                      </a:r>
                      <a:r>
                        <a:rPr lang="en-US" sz="1200" kern="1200" noProof="0" dirty="0" err="1" smtClean="0">
                          <a:solidFill>
                            <a:srgbClr val="00338D"/>
                          </a:solidFill>
                          <a:latin typeface="+mn-lt"/>
                          <a:ea typeface="+mn-ea"/>
                          <a:cs typeface="+mn-cs"/>
                        </a:rPr>
                        <a:t>personalised</a:t>
                      </a:r>
                      <a:r>
                        <a:rPr lang="en-US" sz="1200" kern="1200" noProof="0" dirty="0" smtClean="0">
                          <a:solidFill>
                            <a:srgbClr val="00338D"/>
                          </a:solidFill>
                          <a:latin typeface="+mn-lt"/>
                          <a:ea typeface="+mn-ea"/>
                          <a:cs typeface="+mn-cs"/>
                        </a:rPr>
                        <a:t> to individuals.</a:t>
                      </a:r>
                    </a:p>
                  </a:txBody>
                  <a:tcPr marL="45720" marR="45720" horzOverflow="overflow">
                    <a:lnB w="6350" cap="flat" cmpd="sng" algn="ctr">
                      <a:solidFill>
                        <a:srgbClr val="00338D"/>
                      </a:solidFill>
                      <a:prstDash val="solid"/>
                      <a:round/>
                      <a:headEnd type="none" w="med" len="med"/>
                      <a:tailEnd type="none" w="med" len="med"/>
                    </a:lnB>
                    <a:noFill/>
                  </a:tcPr>
                </a:tc>
                <a:tc gridSpan="2">
                  <a:txBody>
                    <a:bodyPr/>
                    <a:lstStyle/>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r>
                        <a:rPr lang="en-US" sz="1200" kern="1200" noProof="0" dirty="0" smtClean="0">
                          <a:solidFill>
                            <a:srgbClr val="00338D"/>
                          </a:solidFill>
                          <a:latin typeface="+mn-lt"/>
                          <a:ea typeface="+mn-ea"/>
                          <a:cs typeface="+mn-cs"/>
                        </a:rPr>
                        <a:t>Digital marketing is viewed as a core component of their annual marketing spend. Messaging is consistent through both offline and digital channels.</a:t>
                      </a:r>
                    </a:p>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r>
                        <a:rPr lang="en-US" sz="1200" kern="1200" noProof="0" dirty="0" smtClean="0">
                          <a:solidFill>
                            <a:srgbClr val="00338D"/>
                          </a:solidFill>
                          <a:latin typeface="+mn-lt"/>
                          <a:ea typeface="+mn-ea"/>
                          <a:cs typeface="+mn-cs"/>
                        </a:rPr>
                        <a:t>Customer data and analytics is </a:t>
                      </a:r>
                      <a:r>
                        <a:rPr lang="en-US" sz="1200" kern="1200" noProof="0" dirty="0" err="1" smtClean="0">
                          <a:solidFill>
                            <a:srgbClr val="00338D"/>
                          </a:solidFill>
                          <a:latin typeface="+mn-lt"/>
                          <a:ea typeface="+mn-ea"/>
                          <a:cs typeface="+mn-cs"/>
                        </a:rPr>
                        <a:t>utilised</a:t>
                      </a:r>
                      <a:r>
                        <a:rPr lang="en-US" sz="1200" kern="1200" noProof="0" dirty="0" smtClean="0">
                          <a:solidFill>
                            <a:srgbClr val="00338D"/>
                          </a:solidFill>
                          <a:latin typeface="+mn-lt"/>
                          <a:ea typeface="+mn-ea"/>
                          <a:cs typeface="+mn-cs"/>
                        </a:rPr>
                        <a:t> to target and </a:t>
                      </a:r>
                      <a:r>
                        <a:rPr lang="en-US" sz="1200" kern="1200" noProof="0" dirty="0" err="1" smtClean="0">
                          <a:solidFill>
                            <a:srgbClr val="00338D"/>
                          </a:solidFill>
                          <a:latin typeface="+mn-lt"/>
                          <a:ea typeface="+mn-ea"/>
                          <a:cs typeface="+mn-cs"/>
                        </a:rPr>
                        <a:t>personalise</a:t>
                      </a:r>
                      <a:r>
                        <a:rPr lang="en-US" sz="1200" kern="1200" noProof="0" dirty="0" smtClean="0">
                          <a:solidFill>
                            <a:srgbClr val="00338D"/>
                          </a:solidFill>
                          <a:latin typeface="+mn-lt"/>
                          <a:ea typeface="+mn-ea"/>
                          <a:cs typeface="+mn-cs"/>
                        </a:rPr>
                        <a:t> digital marketing activity.</a:t>
                      </a:r>
                      <a:endParaRPr lang="en-GB" sz="1200" kern="1200" noProof="0" dirty="0" smtClean="0">
                        <a:solidFill>
                          <a:srgbClr val="00338D"/>
                        </a:solidFill>
                        <a:latin typeface="+mn-lt"/>
                        <a:ea typeface="+mn-ea"/>
                        <a:cs typeface="+mn-cs"/>
                      </a:endParaRPr>
                    </a:p>
                  </a:txBody>
                  <a:tcPr marL="45720" marR="45720" horzOverflow="overflow">
                    <a:lnB w="6350" cap="flat" cmpd="sng" algn="ctr">
                      <a:solidFill>
                        <a:srgbClr val="00338D"/>
                      </a:solidFill>
                      <a:prstDash val="solid"/>
                      <a:round/>
                      <a:headEnd type="none" w="med" len="med"/>
                      <a:tailEnd type="none" w="med" len="med"/>
                    </a:lnB>
                    <a:noFill/>
                  </a:tcPr>
                </a:tc>
                <a:tc hMerge="1">
                  <a:txBody>
                    <a:bodyPr/>
                    <a:lstStyle/>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endParaRPr lang="en-GB" sz="1200" kern="1200" noProof="0" dirty="0" smtClean="0">
                        <a:solidFill>
                          <a:srgbClr val="00338D"/>
                        </a:solidFill>
                        <a:latin typeface="+mn-lt"/>
                        <a:ea typeface="+mn-ea"/>
                        <a:cs typeface="+mn-cs"/>
                      </a:endParaRPr>
                    </a:p>
                  </a:txBody>
                  <a:tcPr marL="45720" marR="45720" horzOverflow="overflow">
                    <a:lnB w="6350" cap="flat" cmpd="sng" algn="ctr">
                      <a:solidFill>
                        <a:srgbClr val="00338D"/>
                      </a:solidFill>
                      <a:prstDash val="solid"/>
                      <a:round/>
                      <a:headEnd type="none" w="med" len="med"/>
                      <a:tailEnd type="none" w="med" len="med"/>
                    </a:lnB>
                    <a:noFill/>
                  </a:tcPr>
                </a:tc>
                <a:tc gridSpan="2">
                  <a:txBody>
                    <a:bodyPr/>
                    <a:lstStyle/>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r>
                        <a:rPr lang="en-GB" sz="1200" kern="1200" noProof="0" dirty="0" smtClean="0">
                          <a:solidFill>
                            <a:srgbClr val="00338D"/>
                          </a:solidFill>
                          <a:latin typeface="+mn-lt"/>
                          <a:ea typeface="+mn-ea"/>
                          <a:cs typeface="+mn-cs"/>
                        </a:rPr>
                        <a:t>Most leads are generated through digital marketing. </a:t>
                      </a:r>
                      <a:r>
                        <a:rPr lang="en-US" sz="1200" kern="1200" noProof="0" dirty="0" smtClean="0">
                          <a:solidFill>
                            <a:srgbClr val="00338D"/>
                          </a:solidFill>
                          <a:latin typeface="+mn-lt"/>
                          <a:ea typeface="+mn-ea"/>
                          <a:cs typeface="+mn-cs"/>
                        </a:rPr>
                        <a:t>Digital marketing is seen as the key marketing channel, and budget is allocated as such. </a:t>
                      </a:r>
                    </a:p>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r>
                        <a:rPr lang="en-US" sz="1200" kern="1200" dirty="0" smtClean="0">
                          <a:solidFill>
                            <a:srgbClr val="00338D"/>
                          </a:solidFill>
                          <a:latin typeface="+mn-lt"/>
                          <a:ea typeface="+mn-ea"/>
                          <a:cs typeface="+mn-cs"/>
                        </a:rPr>
                        <a:t>All marketing is delivered device agnostic and messaging is unified across channels.</a:t>
                      </a:r>
                      <a:endParaRPr lang="en-GB" sz="1200" kern="1200" noProof="0" dirty="0" smtClean="0">
                        <a:solidFill>
                          <a:srgbClr val="00338D"/>
                        </a:solidFill>
                        <a:latin typeface="+mn-lt"/>
                        <a:ea typeface="+mn-ea"/>
                        <a:cs typeface="+mn-cs"/>
                      </a:endParaRPr>
                    </a:p>
                  </a:txBody>
                  <a:tcPr marL="45720" marR="45720" horzOverflow="overflow">
                    <a:lnB w="6350" cap="flat" cmpd="sng" algn="ctr">
                      <a:solidFill>
                        <a:srgbClr val="00338D"/>
                      </a:solidFill>
                      <a:prstDash val="solid"/>
                      <a:round/>
                      <a:headEnd type="none" w="med" len="med"/>
                      <a:tailEnd type="none" w="med" len="med"/>
                    </a:lnB>
                    <a:noFill/>
                  </a:tcPr>
                </a:tc>
                <a:tc hMerge="1">
                  <a:txBody>
                    <a:bodyPr/>
                    <a:lstStyle/>
                    <a:p>
                      <a:endParaRPr lang="en-US" dirty="0"/>
                    </a:p>
                  </a:txBody>
                  <a:tcPr>
                    <a:lnB w="6350" cap="flat" cmpd="sng" algn="ctr">
                      <a:solidFill>
                        <a:srgbClr val="00338D"/>
                      </a:solidFill>
                      <a:prstDash val="solid"/>
                      <a:round/>
                      <a:headEnd type="none" w="med" len="med"/>
                      <a:tailEnd type="none" w="med" len="med"/>
                    </a:lnB>
                    <a:noFill/>
                  </a:tcPr>
                </a:tc>
                <a:tc>
                  <a:txBody>
                    <a:bodyPr/>
                    <a:lstStyle/>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r>
                        <a:rPr lang="en-US" sz="1200" kern="1200" noProof="0" dirty="0" smtClean="0">
                          <a:solidFill>
                            <a:srgbClr val="00338D"/>
                          </a:solidFill>
                          <a:latin typeface="+mn-lt"/>
                          <a:ea typeface="+mn-ea"/>
                          <a:cs typeface="+mn-cs"/>
                        </a:rPr>
                        <a:t>Majority of the budget is dedicated to digital marketing. The digital marketing and engagement strategy is embedded within the overall business strategy. </a:t>
                      </a:r>
                    </a:p>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r>
                        <a:rPr lang="en-US" sz="1200" kern="1200" noProof="0" dirty="0" smtClean="0">
                          <a:solidFill>
                            <a:srgbClr val="00338D"/>
                          </a:solidFill>
                          <a:latin typeface="+mn-lt"/>
                          <a:ea typeface="+mn-ea"/>
                          <a:cs typeface="+mn-cs"/>
                        </a:rPr>
                        <a:t>All messaging is </a:t>
                      </a:r>
                      <a:r>
                        <a:rPr lang="en-US" sz="1200" kern="1200" noProof="0" dirty="0" err="1" smtClean="0">
                          <a:solidFill>
                            <a:srgbClr val="00338D"/>
                          </a:solidFill>
                          <a:latin typeface="+mn-lt"/>
                          <a:ea typeface="+mn-ea"/>
                          <a:cs typeface="+mn-cs"/>
                        </a:rPr>
                        <a:t>personalised</a:t>
                      </a:r>
                      <a:r>
                        <a:rPr lang="en-US" sz="1200" kern="1200" noProof="0" dirty="0" smtClean="0">
                          <a:solidFill>
                            <a:srgbClr val="00338D"/>
                          </a:solidFill>
                          <a:latin typeface="+mn-lt"/>
                          <a:ea typeface="+mn-ea"/>
                          <a:cs typeface="+mn-cs"/>
                        </a:rPr>
                        <a:t> to the individual with ability to push contextual information across integrated media.</a:t>
                      </a:r>
                    </a:p>
                  </a:txBody>
                  <a:tcPr marL="45720" marR="45720" horzOverflow="overflow">
                    <a:lnB w="6350" cap="flat" cmpd="sng" algn="ctr">
                      <a:solidFill>
                        <a:srgbClr val="00338D"/>
                      </a:solidFill>
                      <a:prstDash val="solid"/>
                      <a:round/>
                      <a:headEnd type="none" w="med" len="med"/>
                      <a:tailEnd type="none" w="med" len="med"/>
                    </a:lnB>
                    <a:noFill/>
                  </a:tcPr>
                </a:tc>
              </a:tr>
            </a:tbl>
          </a:graphicData>
        </a:graphic>
      </p:graphicFrame>
      <p:pic>
        <p:nvPicPr>
          <p:cNvPr id="23" name="Picture 22"/>
          <p:cNvPicPr>
            <a:picLocks noChangeAspect="1"/>
          </p:cNvPicPr>
          <p:nvPr/>
        </p:nvPicPr>
        <p:blipFill>
          <a:blip r:embed="rId2"/>
          <a:stretch>
            <a:fillRect/>
          </a:stretch>
        </p:blipFill>
        <p:spPr>
          <a:xfrm>
            <a:off x="-1123122" y="4490117"/>
            <a:ext cx="851774" cy="330361"/>
          </a:xfrm>
          <a:prstGeom prst="rect">
            <a:avLst/>
          </a:prstGeom>
          <a:solidFill>
            <a:srgbClr val="003D6F"/>
          </a:solidFill>
        </p:spPr>
      </p:pic>
      <p:sp>
        <p:nvSpPr>
          <p:cNvPr id="66" name="TextBox 65"/>
          <p:cNvSpPr txBox="1"/>
          <p:nvPr/>
        </p:nvSpPr>
        <p:spPr>
          <a:xfrm>
            <a:off x="141078" y="650348"/>
            <a:ext cx="3909321" cy="168024"/>
          </a:xfrm>
          <a:prstGeom prst="rect">
            <a:avLst/>
          </a:prstGeom>
          <a:noFill/>
        </p:spPr>
        <p:txBody>
          <a:bodyPr wrap="none" lIns="21772" tIns="21772" rIns="21772" bIns="21772" rtlCol="0" anchor="ctr" anchorCtr="0">
            <a:noAutofit/>
          </a:bodyPr>
          <a:lstStyle/>
          <a:p>
            <a:pPr defTabSz="890789">
              <a:spcBef>
                <a:spcPts val="300"/>
              </a:spcBef>
              <a:defRPr/>
            </a:pPr>
            <a:r>
              <a:rPr lang="en-AU" sz="800" i="1" dirty="0">
                <a:solidFill>
                  <a:srgbClr val="00338D"/>
                </a:solidFill>
              </a:rPr>
              <a:t>Source: DMA survey, interviews with </a:t>
            </a:r>
            <a:r>
              <a:rPr lang="en-AU" sz="800" i="1" dirty="0" err="1">
                <a:solidFill>
                  <a:srgbClr val="00338D"/>
                </a:solidFill>
              </a:rPr>
              <a:t>FBNQuest</a:t>
            </a:r>
            <a:r>
              <a:rPr lang="en-AU" sz="800" i="1" dirty="0">
                <a:solidFill>
                  <a:srgbClr val="00338D"/>
                </a:solidFill>
              </a:rPr>
              <a:t> employees, company websites, exploratory interviews</a:t>
            </a:r>
          </a:p>
        </p:txBody>
      </p:sp>
      <p:sp>
        <p:nvSpPr>
          <p:cNvPr id="41" name="Rectangle 40"/>
          <p:cNvSpPr/>
          <p:nvPr/>
        </p:nvSpPr>
        <p:spPr>
          <a:xfrm>
            <a:off x="1677045" y="3733264"/>
            <a:ext cx="10287000" cy="54864"/>
          </a:xfrm>
          <a:prstGeom prst="rect">
            <a:avLst/>
          </a:prstGeom>
          <a:solidFill>
            <a:schemeClr val="bg1">
              <a:lumMod val="75000"/>
            </a:schemeClr>
          </a:solidFill>
          <a:ln w="25400" cap="flat" cmpd="sng" algn="ctr">
            <a:noFill/>
            <a:prstDash val="solid"/>
          </a:ln>
          <a:effectLst/>
        </p:spPr>
        <p:txBody>
          <a:bodyPr lIns="21772" tIns="21772" rIns="21772" bIns="21772" rtlCol="0" anchor="ctr" anchorCtr="0"/>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800" b="0" i="0" u="none" strike="noStrike" kern="0" cap="none" spc="0" normalizeH="0" baseline="0" noProof="0" dirty="0" err="1" smtClean="0">
              <a:ln>
                <a:noFill/>
              </a:ln>
              <a:solidFill>
                <a:srgbClr val="FFFFFF"/>
              </a:solidFill>
              <a:effectLst/>
              <a:uLnTx/>
              <a:uFillTx/>
              <a:latin typeface="Calibri" panose="020F0502020204030204" pitchFamily="34" charset="0"/>
              <a:ea typeface="+mn-ea"/>
              <a:cs typeface="Arial" panose="020B0604020202020204" pitchFamily="34" charset="0"/>
            </a:endParaRPr>
          </a:p>
        </p:txBody>
      </p:sp>
      <p:sp>
        <p:nvSpPr>
          <p:cNvPr id="42" name="Oval 41"/>
          <p:cNvSpPr/>
          <p:nvPr/>
        </p:nvSpPr>
        <p:spPr>
          <a:xfrm>
            <a:off x="2285285" y="3664753"/>
            <a:ext cx="182880" cy="18288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GB"/>
          </a:p>
        </p:txBody>
      </p:sp>
      <p:sp>
        <p:nvSpPr>
          <p:cNvPr id="43" name="Oval 42"/>
          <p:cNvSpPr/>
          <p:nvPr/>
        </p:nvSpPr>
        <p:spPr>
          <a:xfrm>
            <a:off x="4170307" y="3664753"/>
            <a:ext cx="182880" cy="18288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GB"/>
          </a:p>
        </p:txBody>
      </p:sp>
      <p:sp>
        <p:nvSpPr>
          <p:cNvPr id="44" name="Oval 43"/>
          <p:cNvSpPr/>
          <p:nvPr/>
        </p:nvSpPr>
        <p:spPr>
          <a:xfrm>
            <a:off x="6388238" y="3655517"/>
            <a:ext cx="182880" cy="18288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GB"/>
          </a:p>
        </p:txBody>
      </p:sp>
      <p:sp>
        <p:nvSpPr>
          <p:cNvPr id="45" name="Oval 44"/>
          <p:cNvSpPr/>
          <p:nvPr/>
        </p:nvSpPr>
        <p:spPr>
          <a:xfrm>
            <a:off x="8471440" y="3664753"/>
            <a:ext cx="182880" cy="18288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GB"/>
          </a:p>
        </p:txBody>
      </p:sp>
      <p:sp>
        <p:nvSpPr>
          <p:cNvPr id="46" name="Oval 45"/>
          <p:cNvSpPr/>
          <p:nvPr/>
        </p:nvSpPr>
        <p:spPr>
          <a:xfrm>
            <a:off x="10641372" y="3664753"/>
            <a:ext cx="182880" cy="18288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GB"/>
          </a:p>
        </p:txBody>
      </p:sp>
      <p:sp>
        <p:nvSpPr>
          <p:cNvPr id="47" name="Isosceles Triangle 46"/>
          <p:cNvSpPr/>
          <p:nvPr/>
        </p:nvSpPr>
        <p:spPr>
          <a:xfrm rot="10800000">
            <a:off x="11628062" y="3534219"/>
            <a:ext cx="365760" cy="274320"/>
          </a:xfrm>
          <a:prstGeom prst="triangle">
            <a:avLst/>
          </a:prstGeom>
          <a:solidFill>
            <a:srgbClr val="00B060"/>
          </a:solidFill>
          <a:ln>
            <a:noFill/>
          </a:ln>
        </p:spPr>
        <p:style>
          <a:lnRef idx="2">
            <a:schemeClr val="accent1">
              <a:shade val="50000"/>
            </a:schemeClr>
          </a:lnRef>
          <a:fillRef idx="1">
            <a:schemeClr val="accent1"/>
          </a:fillRef>
          <a:effectRef idx="0">
            <a:schemeClr val="accent1"/>
          </a:effectRef>
          <a:fontRef idx="minor">
            <a:schemeClr val="lt1"/>
          </a:fontRef>
        </p:style>
        <p:txBody>
          <a:bodyPr lIns="21772" tIns="21772" rIns="21772" bIns="21772" rtlCol="0" anchor="ctr" anchorCtr="0"/>
          <a:lstStyle/>
          <a:p>
            <a:pPr algn="ctr"/>
            <a:endParaRPr lang="en-AU" sz="800" dirty="0" err="1">
              <a:solidFill>
                <a:schemeClr val="tx1"/>
              </a:solidFill>
              <a:latin typeface="Calibri" panose="020F0502020204030204" pitchFamily="34" charset="0"/>
            </a:endParaRPr>
          </a:p>
        </p:txBody>
      </p:sp>
      <p:sp>
        <p:nvSpPr>
          <p:cNvPr id="48" name="Isosceles Triangle 47"/>
          <p:cNvSpPr/>
          <p:nvPr/>
        </p:nvSpPr>
        <p:spPr>
          <a:xfrm rot="10800000">
            <a:off x="2920450" y="3534219"/>
            <a:ext cx="365760" cy="274320"/>
          </a:xfrm>
          <a:prstGeom prst="triangle">
            <a:avLst/>
          </a:prstGeom>
          <a:solidFill>
            <a:srgbClr val="00338D"/>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21772" tIns="21772" rIns="21772" bIns="21772" rtlCol="0" anchor="ctr" anchorCtr="0"/>
          <a:lstStyle/>
          <a:p>
            <a:pPr algn="ctr"/>
            <a:endParaRPr lang="en-AU" sz="800" dirty="0" err="1">
              <a:solidFill>
                <a:schemeClr val="tx1"/>
              </a:solidFill>
              <a:latin typeface="Calibri" panose="020F0502020204030204" pitchFamily="34" charset="0"/>
            </a:endParaRPr>
          </a:p>
        </p:txBody>
      </p:sp>
      <p:sp>
        <p:nvSpPr>
          <p:cNvPr id="49" name="Isosceles Triangle 48"/>
          <p:cNvSpPr/>
          <p:nvPr/>
        </p:nvSpPr>
        <p:spPr>
          <a:xfrm rot="10800000">
            <a:off x="4998691" y="3534219"/>
            <a:ext cx="365760" cy="274320"/>
          </a:xfrm>
          <a:prstGeom prs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21772" tIns="21772" rIns="21772" bIns="21772" rtlCol="0" anchor="ctr" anchorCtr="0"/>
          <a:lstStyle/>
          <a:p>
            <a:pPr algn="ctr"/>
            <a:endParaRPr lang="en-AU" sz="800" dirty="0" err="1">
              <a:solidFill>
                <a:srgbClr val="000000"/>
              </a:solidFill>
              <a:latin typeface="Calibri" panose="020F0502020204030204" pitchFamily="34" charset="0"/>
            </a:endParaRPr>
          </a:p>
        </p:txBody>
      </p:sp>
      <p:sp>
        <p:nvSpPr>
          <p:cNvPr id="50" name="Isosceles Triangle 49"/>
          <p:cNvSpPr/>
          <p:nvPr/>
        </p:nvSpPr>
        <p:spPr>
          <a:xfrm rot="10800000">
            <a:off x="11221955" y="3534218"/>
            <a:ext cx="365760" cy="274320"/>
          </a:xfrm>
          <a:prstGeom prst="triangle">
            <a:avLst/>
          </a:prstGeom>
          <a:solidFill>
            <a:srgbClr val="8E258D"/>
          </a:solidFill>
          <a:ln>
            <a:noFill/>
          </a:ln>
        </p:spPr>
        <p:style>
          <a:lnRef idx="2">
            <a:schemeClr val="accent1">
              <a:shade val="50000"/>
            </a:schemeClr>
          </a:lnRef>
          <a:fillRef idx="1">
            <a:schemeClr val="accent1"/>
          </a:fillRef>
          <a:effectRef idx="0">
            <a:schemeClr val="accent1"/>
          </a:effectRef>
          <a:fontRef idx="minor">
            <a:schemeClr val="lt1"/>
          </a:fontRef>
        </p:style>
        <p:txBody>
          <a:bodyPr lIns="21772" tIns="21772" rIns="21772" bIns="21772" rtlCol="0" anchor="ctr" anchorCtr="0"/>
          <a:lstStyle/>
          <a:p>
            <a:pPr algn="ctr"/>
            <a:endParaRPr lang="en-AU" sz="800" dirty="0" err="1">
              <a:solidFill>
                <a:schemeClr val="tx1"/>
              </a:solidFill>
              <a:latin typeface="Calibri" panose="020F0502020204030204" pitchFamily="34" charset="0"/>
            </a:endParaRPr>
          </a:p>
        </p:txBody>
      </p:sp>
      <p:pic>
        <p:nvPicPr>
          <p:cNvPr id="51" name="Picture 5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31929" y="3282117"/>
            <a:ext cx="742802" cy="210135"/>
          </a:xfrm>
          <a:prstGeom prst="rect">
            <a:avLst/>
          </a:prstGeom>
          <a:solidFill>
            <a:srgbClr val="BFBFBF"/>
          </a:solidFill>
        </p:spPr>
      </p:pic>
      <p:grpSp>
        <p:nvGrpSpPr>
          <p:cNvPr id="52" name="Group 51"/>
          <p:cNvGrpSpPr/>
          <p:nvPr/>
        </p:nvGrpSpPr>
        <p:grpSpPr>
          <a:xfrm>
            <a:off x="7347937" y="44696"/>
            <a:ext cx="4568864" cy="274320"/>
            <a:chOff x="7916790" y="356874"/>
            <a:chExt cx="4568864" cy="274320"/>
          </a:xfrm>
        </p:grpSpPr>
        <p:grpSp>
          <p:nvGrpSpPr>
            <p:cNvPr id="53" name="Group 52"/>
            <p:cNvGrpSpPr/>
            <p:nvPr/>
          </p:nvGrpSpPr>
          <p:grpSpPr>
            <a:xfrm>
              <a:off x="7916790" y="356874"/>
              <a:ext cx="2337497" cy="274320"/>
              <a:chOff x="3793151" y="6476333"/>
              <a:chExt cx="2337497" cy="274320"/>
            </a:xfrm>
          </p:grpSpPr>
          <p:sp>
            <p:nvSpPr>
              <p:cNvPr id="72" name="Isosceles Triangle 71"/>
              <p:cNvSpPr/>
              <p:nvPr/>
            </p:nvSpPr>
            <p:spPr>
              <a:xfrm rot="10800000">
                <a:off x="4273393" y="6554522"/>
                <a:ext cx="140400" cy="117943"/>
              </a:xfrm>
              <a:prstGeom prst="triangle">
                <a:avLst/>
              </a:prstGeom>
              <a:solidFill>
                <a:srgbClr val="00338D"/>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21772" tIns="21772" rIns="21772" bIns="21772" rtlCol="0" anchor="ctr" anchorCtr="0"/>
              <a:lstStyle/>
              <a:p>
                <a:pPr algn="ctr"/>
                <a:endParaRPr lang="en-AU" sz="800" dirty="0" err="1">
                  <a:solidFill>
                    <a:srgbClr val="00338D"/>
                  </a:solidFill>
                  <a:latin typeface="Calibri" panose="020F0502020204030204" pitchFamily="34" charset="0"/>
                </a:endParaRPr>
              </a:p>
            </p:txBody>
          </p:sp>
          <p:sp>
            <p:nvSpPr>
              <p:cNvPr id="73" name="TextBox 72"/>
              <p:cNvSpPr txBox="1"/>
              <p:nvPr/>
            </p:nvSpPr>
            <p:spPr>
              <a:xfrm>
                <a:off x="4380552" y="6525841"/>
                <a:ext cx="469141" cy="175304"/>
              </a:xfrm>
              <a:prstGeom prst="rect">
                <a:avLst/>
              </a:prstGeom>
              <a:noFill/>
            </p:spPr>
            <p:txBody>
              <a:bodyPr wrap="none" lIns="21772" tIns="21772" rIns="21772" bIns="21772" rtlCol="0" anchor="ctr" anchorCtr="0">
                <a:noAutofit/>
              </a:bodyPr>
              <a:lstStyle/>
              <a:p>
                <a:pPr algn="ctr"/>
                <a:r>
                  <a:rPr lang="en-AU" sz="800" b="1" dirty="0">
                    <a:solidFill>
                      <a:srgbClr val="00338D"/>
                    </a:solidFill>
                  </a:rPr>
                  <a:t>Current</a:t>
                </a:r>
              </a:p>
            </p:txBody>
          </p:sp>
          <p:sp>
            <p:nvSpPr>
              <p:cNvPr id="74" name="Text Box 81"/>
              <p:cNvSpPr txBox="1">
                <a:spLocks noChangeArrowheads="1"/>
              </p:cNvSpPr>
              <p:nvPr/>
            </p:nvSpPr>
            <p:spPr bwMode="auto">
              <a:xfrm>
                <a:off x="3793151" y="6476333"/>
                <a:ext cx="476639" cy="274320"/>
              </a:xfrm>
              <a:prstGeom prst="rect">
                <a:avLst/>
              </a:prstGeom>
              <a:noFill/>
              <a:ln w="9525">
                <a:noFill/>
                <a:miter lim="800000"/>
                <a:headEnd type="none" w="sm" len="sm"/>
                <a:tailEnd type="none" w="sm" len="sm"/>
              </a:ln>
              <a:effectLst/>
            </p:spPr>
            <p:txBody>
              <a:bodyPr wrap="square" lIns="45720" rIns="45720" anchor="ctr">
                <a:noAutofit/>
              </a:bodyPr>
              <a:lstStyle/>
              <a:p>
                <a:pPr algn="ctr"/>
                <a:r>
                  <a:rPr lang="en-US" sz="1000" b="1" dirty="0">
                    <a:solidFill>
                      <a:srgbClr val="00338D"/>
                    </a:solidFill>
                  </a:rPr>
                  <a:t>Key:</a:t>
                </a:r>
              </a:p>
            </p:txBody>
          </p:sp>
          <p:sp>
            <p:nvSpPr>
              <p:cNvPr id="76" name="object 140"/>
              <p:cNvSpPr txBox="1"/>
              <p:nvPr/>
            </p:nvSpPr>
            <p:spPr>
              <a:xfrm>
                <a:off x="5247374" y="6551939"/>
                <a:ext cx="883274" cy="123111"/>
              </a:xfrm>
              <a:prstGeom prst="rect">
                <a:avLst/>
              </a:prstGeom>
            </p:spPr>
            <p:txBody>
              <a:bodyPr vert="horz" wrap="square" lIns="0" tIns="0" rIns="0" bIns="0" rtlCol="0">
                <a:spAutoFit/>
              </a:bodyPr>
              <a:lstStyle/>
              <a:p>
                <a:pPr marL="12700"/>
                <a:r>
                  <a:rPr lang="en-GB" sz="800" b="1" spc="-10" dirty="0">
                    <a:solidFill>
                      <a:srgbClr val="00338D"/>
                    </a:solidFill>
                    <a:cs typeface="Century Gothic"/>
                  </a:rPr>
                  <a:t>Peer </a:t>
                </a:r>
                <a:r>
                  <a:rPr lang="en-GB" sz="800" b="1" spc="-10" dirty="0" smtClean="0">
                    <a:solidFill>
                      <a:srgbClr val="00338D"/>
                    </a:solidFill>
                    <a:cs typeface="Century Gothic"/>
                  </a:rPr>
                  <a:t>Group</a:t>
                </a:r>
                <a:endParaRPr sz="800" b="1" dirty="0">
                  <a:solidFill>
                    <a:srgbClr val="00338D"/>
                  </a:solidFill>
                  <a:cs typeface="Century Gothic"/>
                </a:endParaRPr>
              </a:p>
            </p:txBody>
          </p:sp>
          <p:sp>
            <p:nvSpPr>
              <p:cNvPr id="77" name="Isosceles Triangle 76"/>
              <p:cNvSpPr/>
              <p:nvPr/>
            </p:nvSpPr>
            <p:spPr>
              <a:xfrm rot="10800000">
                <a:off x="5097444" y="6554522"/>
                <a:ext cx="140400" cy="117943"/>
              </a:xfrm>
              <a:prstGeom prs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21772" tIns="21772" rIns="21772" bIns="21772" rtlCol="0" anchor="ctr" anchorCtr="0"/>
              <a:lstStyle/>
              <a:p>
                <a:pPr algn="ctr"/>
                <a:endParaRPr lang="en-AU" sz="800" dirty="0" err="1">
                  <a:solidFill>
                    <a:srgbClr val="00338D"/>
                  </a:solidFill>
                  <a:latin typeface="Calibri" panose="020F0502020204030204" pitchFamily="34" charset="0"/>
                </a:endParaRPr>
              </a:p>
            </p:txBody>
          </p:sp>
        </p:grpSp>
        <p:sp>
          <p:nvSpPr>
            <p:cNvPr id="54" name="Isosceles Triangle 53"/>
            <p:cNvSpPr/>
            <p:nvPr/>
          </p:nvSpPr>
          <p:spPr>
            <a:xfrm rot="10800000">
              <a:off x="10162847" y="435063"/>
              <a:ext cx="140400" cy="117943"/>
            </a:xfrm>
            <a:prstGeom prst="triangle">
              <a:avLst/>
            </a:prstGeom>
            <a:solidFill>
              <a:srgbClr val="00B060"/>
            </a:solidFill>
            <a:ln>
              <a:noFill/>
            </a:ln>
          </p:spPr>
          <p:style>
            <a:lnRef idx="2">
              <a:schemeClr val="accent1">
                <a:shade val="50000"/>
              </a:schemeClr>
            </a:lnRef>
            <a:fillRef idx="1">
              <a:schemeClr val="accent1"/>
            </a:fillRef>
            <a:effectRef idx="0">
              <a:schemeClr val="accent1"/>
            </a:effectRef>
            <a:fontRef idx="minor">
              <a:schemeClr val="lt1"/>
            </a:fontRef>
          </p:style>
          <p:txBody>
            <a:bodyPr lIns="21772" tIns="21772" rIns="21772" bIns="21772" rtlCol="0" anchor="ctr" anchorCtr="0"/>
            <a:lstStyle/>
            <a:p>
              <a:pPr algn="ctr"/>
              <a:endParaRPr lang="en-AU" sz="800" dirty="0" err="1">
                <a:solidFill>
                  <a:srgbClr val="00338D"/>
                </a:solidFill>
                <a:latin typeface="Calibri" panose="020F0502020204030204" pitchFamily="34" charset="0"/>
              </a:endParaRPr>
            </a:p>
          </p:txBody>
        </p:sp>
        <p:sp>
          <p:nvSpPr>
            <p:cNvPr id="69" name="TextBox 68"/>
            <p:cNvSpPr txBox="1"/>
            <p:nvPr/>
          </p:nvSpPr>
          <p:spPr>
            <a:xfrm>
              <a:off x="10753127" y="406382"/>
              <a:ext cx="469141" cy="175304"/>
            </a:xfrm>
            <a:prstGeom prst="rect">
              <a:avLst/>
            </a:prstGeom>
            <a:noFill/>
          </p:spPr>
          <p:txBody>
            <a:bodyPr wrap="none" lIns="21772" tIns="21772" rIns="21772" bIns="21772" rtlCol="0" anchor="ctr" anchorCtr="0">
              <a:noAutofit/>
            </a:bodyPr>
            <a:lstStyle/>
            <a:p>
              <a:pPr algn="ctr"/>
              <a:r>
                <a:rPr lang="en-AU" sz="800" b="1" dirty="0">
                  <a:solidFill>
                    <a:srgbClr val="00338D"/>
                  </a:solidFill>
                </a:rPr>
                <a:t>Global </a:t>
              </a:r>
              <a:r>
                <a:rPr lang="en-AU" sz="800" b="1" dirty="0" smtClean="0">
                  <a:solidFill>
                    <a:srgbClr val="00338D"/>
                  </a:solidFill>
                </a:rPr>
                <a:t>Industry </a:t>
              </a:r>
              <a:r>
                <a:rPr lang="en-AU" sz="800" b="1" dirty="0">
                  <a:solidFill>
                    <a:srgbClr val="00338D"/>
                  </a:solidFill>
                </a:rPr>
                <a:t>B</a:t>
              </a:r>
              <a:r>
                <a:rPr lang="en-AU" sz="800" b="1" dirty="0" smtClean="0">
                  <a:solidFill>
                    <a:srgbClr val="00338D"/>
                  </a:solidFill>
                </a:rPr>
                <a:t>enchmark</a:t>
              </a:r>
              <a:endParaRPr lang="en-AU" sz="800" b="1" dirty="0">
                <a:solidFill>
                  <a:srgbClr val="00338D"/>
                </a:solidFill>
              </a:endParaRPr>
            </a:p>
          </p:txBody>
        </p:sp>
        <p:sp>
          <p:nvSpPr>
            <p:cNvPr id="70" name="Isosceles Triangle 69"/>
            <p:cNvSpPr/>
            <p:nvPr/>
          </p:nvSpPr>
          <p:spPr>
            <a:xfrm rot="10800000">
              <a:off x="11860573" y="436066"/>
              <a:ext cx="140400" cy="117943"/>
            </a:xfrm>
            <a:prstGeom prst="triangle">
              <a:avLst/>
            </a:prstGeom>
            <a:solidFill>
              <a:srgbClr val="8E258D"/>
            </a:solidFill>
            <a:ln>
              <a:noFill/>
            </a:ln>
          </p:spPr>
          <p:style>
            <a:lnRef idx="2">
              <a:schemeClr val="accent1">
                <a:shade val="50000"/>
              </a:schemeClr>
            </a:lnRef>
            <a:fillRef idx="1">
              <a:schemeClr val="accent1"/>
            </a:fillRef>
            <a:effectRef idx="0">
              <a:schemeClr val="accent1"/>
            </a:effectRef>
            <a:fontRef idx="minor">
              <a:schemeClr val="lt1"/>
            </a:fontRef>
          </p:style>
          <p:txBody>
            <a:bodyPr lIns="21772" tIns="21772" rIns="21772" bIns="21772" rtlCol="0" anchor="ctr" anchorCtr="0"/>
            <a:lstStyle/>
            <a:p>
              <a:pPr algn="ctr"/>
              <a:endParaRPr lang="en-AU" sz="800" dirty="0" err="1">
                <a:solidFill>
                  <a:srgbClr val="00338D"/>
                </a:solidFill>
                <a:latin typeface="Calibri" panose="020F0502020204030204" pitchFamily="34" charset="0"/>
              </a:endParaRPr>
            </a:p>
          </p:txBody>
        </p:sp>
        <p:sp>
          <p:nvSpPr>
            <p:cNvPr id="71" name="TextBox 70"/>
            <p:cNvSpPr txBox="1"/>
            <p:nvPr/>
          </p:nvSpPr>
          <p:spPr>
            <a:xfrm>
              <a:off x="12016513" y="407385"/>
              <a:ext cx="469141" cy="175304"/>
            </a:xfrm>
            <a:prstGeom prst="rect">
              <a:avLst/>
            </a:prstGeom>
            <a:noFill/>
          </p:spPr>
          <p:txBody>
            <a:bodyPr wrap="none" lIns="21772" tIns="21772" rIns="21772" bIns="21772" rtlCol="0" anchor="ctr" anchorCtr="0">
              <a:noAutofit/>
            </a:bodyPr>
            <a:lstStyle/>
            <a:p>
              <a:pPr algn="ctr"/>
              <a:r>
                <a:rPr lang="en-AU" sz="800" b="1" dirty="0">
                  <a:solidFill>
                    <a:srgbClr val="00338D"/>
                  </a:solidFill>
                </a:rPr>
                <a:t>Aspiration</a:t>
              </a:r>
            </a:p>
          </p:txBody>
        </p:sp>
      </p:grpSp>
      <p:pic>
        <p:nvPicPr>
          <p:cNvPr id="38" name="Picture 2" descr="Image result for axa mansard logo"/>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181661" y="1561221"/>
            <a:ext cx="1056918" cy="310245"/>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60"/>
          <p:cNvPicPr>
            <a:picLocks noChangeAspect="1"/>
          </p:cNvPicPr>
          <p:nvPr/>
        </p:nvPicPr>
        <p:blipFill>
          <a:blip r:embed="rId5"/>
          <a:stretch>
            <a:fillRect/>
          </a:stretch>
        </p:blipFill>
        <p:spPr>
          <a:xfrm>
            <a:off x="6973749" y="1315463"/>
            <a:ext cx="676995" cy="262022"/>
          </a:xfrm>
          <a:prstGeom prst="rect">
            <a:avLst/>
          </a:prstGeom>
        </p:spPr>
      </p:pic>
      <p:pic>
        <p:nvPicPr>
          <p:cNvPr id="62" name="Picture 61"/>
          <p:cNvPicPr>
            <a:picLocks noChangeAspect="1"/>
          </p:cNvPicPr>
          <p:nvPr/>
        </p:nvPicPr>
        <p:blipFill rotWithShape="1">
          <a:blip r:embed="rId6">
            <a:extLst>
              <a:ext uri="{28A0092B-C50C-407E-A947-70E740481C1C}">
                <a14:useLocalDpi xmlns:a14="http://schemas.microsoft.com/office/drawing/2010/main" val="0"/>
              </a:ext>
            </a:extLst>
          </a:blip>
          <a:srcRect t="32902" b="25103"/>
          <a:stretch/>
        </p:blipFill>
        <p:spPr>
          <a:xfrm>
            <a:off x="6016222" y="1361206"/>
            <a:ext cx="811971" cy="340985"/>
          </a:xfrm>
          <a:prstGeom prst="rect">
            <a:avLst/>
          </a:prstGeom>
        </p:spPr>
      </p:pic>
      <p:pic>
        <p:nvPicPr>
          <p:cNvPr id="63" name="Picture 62"/>
          <p:cNvPicPr>
            <a:picLocks noChangeAspect="1"/>
          </p:cNvPicPr>
          <p:nvPr/>
        </p:nvPicPr>
        <p:blipFill rotWithShape="1">
          <a:blip r:embed="rId7" cstate="print">
            <a:extLst>
              <a:ext uri="{28A0092B-C50C-407E-A947-70E740481C1C}">
                <a14:useLocalDpi xmlns:a14="http://schemas.microsoft.com/office/drawing/2010/main" val="0"/>
              </a:ext>
            </a:extLst>
          </a:blip>
          <a:srcRect l="3544"/>
          <a:stretch/>
        </p:blipFill>
        <p:spPr>
          <a:xfrm>
            <a:off x="10847509" y="1409408"/>
            <a:ext cx="792424" cy="292783"/>
          </a:xfrm>
          <a:prstGeom prst="rect">
            <a:avLst/>
          </a:prstGeom>
        </p:spPr>
      </p:pic>
      <p:pic>
        <p:nvPicPr>
          <p:cNvPr id="64" name="Picture 8" descr="Related image"/>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9011940" y="1367924"/>
            <a:ext cx="509098" cy="507855"/>
          </a:xfrm>
          <a:prstGeom prst="rect">
            <a:avLst/>
          </a:prstGeom>
          <a:solidFill>
            <a:schemeClr val="bg1"/>
          </a:solidFill>
        </p:spPr>
      </p:pic>
      <p:pic>
        <p:nvPicPr>
          <p:cNvPr id="65" name="Picture 12" descr="Image result for charles schwab"/>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9937961" y="1367924"/>
            <a:ext cx="492625" cy="492625"/>
          </a:xfrm>
          <a:prstGeom prst="rect">
            <a:avLst/>
          </a:prstGeom>
          <a:noFill/>
          <a:extLst>
            <a:ext uri="{909E8E84-426E-40DD-AFC4-6F175D3DCCD1}">
              <a14:hiddenFill xmlns:a14="http://schemas.microsoft.com/office/drawing/2010/main">
                <a:solidFill>
                  <a:srgbClr val="FFFFFF"/>
                </a:solidFill>
              </a14:hiddenFill>
            </a:ext>
          </a:extLst>
        </p:spPr>
      </p:pic>
      <p:sp>
        <p:nvSpPr>
          <p:cNvPr id="37" name="Title 2"/>
          <p:cNvSpPr txBox="1">
            <a:spLocks/>
          </p:cNvSpPr>
          <p:nvPr/>
        </p:nvSpPr>
        <p:spPr>
          <a:xfrm>
            <a:off x="153265" y="94959"/>
            <a:ext cx="9681940" cy="364003"/>
          </a:xfrm>
          <a:prstGeom prst="rect">
            <a:avLst/>
          </a:prstGeom>
          <a:noFill/>
        </p:spPr>
        <p:txBody>
          <a:bodyPr vert="horz" lIns="0" tIns="0" rIns="0" bIns="0" rtlCol="0" anchor="t" anchorCtr="0">
            <a:noAutofit/>
          </a:bodyPr>
          <a:lstStyle>
            <a:defPPr>
              <a:defRPr lang="en-US"/>
            </a:defPPr>
            <a:lvl1pPr>
              <a:lnSpc>
                <a:spcPct val="70000"/>
              </a:lnSpc>
              <a:defRPr sz="2800" b="1" i="0" kern="0">
                <a:solidFill>
                  <a:srgbClr val="00338D"/>
                </a:solidFill>
                <a:latin typeface="Univers 47 CondensedLight" panose="00000400000000000000" pitchFamily="2" charset="0"/>
                <a:cs typeface="KPMG Extralight"/>
              </a:defRPr>
            </a:lvl1pPr>
          </a:lstStyle>
          <a:p>
            <a:pPr>
              <a:defRPr/>
            </a:pPr>
            <a:r>
              <a:rPr lang="en-US" sz="4400" b="0" kern="1200" dirty="0" smtClean="0">
                <a:latin typeface="KPMG Extralight" panose="020B0303030202040204" pitchFamily="34" charset="0"/>
                <a:cs typeface="+mj-cs"/>
              </a:rPr>
              <a:t>Detailed Assessment – Customer Experience Mgt.</a:t>
            </a:r>
            <a:r>
              <a:rPr lang="en-US" sz="4400" b="0" kern="1200" baseline="30000" dirty="0" smtClean="0">
                <a:latin typeface="KPMG Extralight" panose="020B0303030202040204" pitchFamily="34" charset="0"/>
                <a:ea typeface="+mj-ea"/>
                <a:cs typeface="+mj-cs"/>
              </a:rPr>
              <a:t>(3/6)</a:t>
            </a:r>
            <a:endParaRPr lang="en-US" sz="4400" b="0" kern="1200" baseline="30000" dirty="0">
              <a:latin typeface="KPMG Extralight" panose="020B0303030202040204" pitchFamily="34" charset="0"/>
              <a:ea typeface="+mj-ea"/>
              <a:cs typeface="+mj-cs"/>
            </a:endParaRPr>
          </a:p>
        </p:txBody>
      </p:sp>
      <p:sp>
        <p:nvSpPr>
          <p:cNvPr id="40" name="Rectangle 39"/>
          <p:cNvSpPr/>
          <p:nvPr/>
        </p:nvSpPr>
        <p:spPr>
          <a:xfrm>
            <a:off x="7839416" y="6625798"/>
            <a:ext cx="4174284" cy="276999"/>
          </a:xfrm>
          <a:prstGeom prst="rect">
            <a:avLst/>
          </a:prstGeom>
        </p:spPr>
        <p:txBody>
          <a:bodyPr wrap="none">
            <a:spAutoFit/>
          </a:bodyPr>
          <a:lstStyle/>
          <a:p>
            <a:pPr lvl="0" defTabSz="890789">
              <a:spcAft>
                <a:spcPts val="100"/>
              </a:spcAft>
              <a:defRPr/>
            </a:pPr>
            <a:r>
              <a:rPr lang="en-US" sz="1200" i="1" dirty="0">
                <a:solidFill>
                  <a:srgbClr val="00338D"/>
                </a:solidFill>
                <a:hlinkClick r:id="rId10" action="ppaction://hlinksldjump"/>
              </a:rPr>
              <a:t>Refer to Appendix – </a:t>
            </a:r>
            <a:r>
              <a:rPr lang="en-US" sz="1200" i="1" dirty="0" smtClean="0">
                <a:solidFill>
                  <a:srgbClr val="00338D"/>
                </a:solidFill>
                <a:hlinkClick r:id="rId10" action="ppaction://hlinksldjump"/>
              </a:rPr>
              <a:t>Customer Experience Mgt. for details.</a:t>
            </a:r>
            <a:endParaRPr lang="en-US" sz="1200" i="1" dirty="0">
              <a:solidFill>
                <a:srgbClr val="00338D"/>
              </a:solidFill>
            </a:endParaRPr>
          </a:p>
        </p:txBody>
      </p:sp>
    </p:spTree>
    <p:extLst>
      <p:ext uri="{BB962C8B-B14F-4D97-AF65-F5344CB8AC3E}">
        <p14:creationId xmlns:p14="http://schemas.microsoft.com/office/powerpoint/2010/main" val="14878061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TextBox 66"/>
          <p:cNvSpPr txBox="1"/>
          <p:nvPr/>
        </p:nvSpPr>
        <p:spPr>
          <a:xfrm>
            <a:off x="129474" y="211341"/>
            <a:ext cx="2893125" cy="615553"/>
          </a:xfrm>
          <a:prstGeom prst="rect">
            <a:avLst/>
          </a:prstGeom>
          <a:noFill/>
        </p:spPr>
        <p:txBody>
          <a:bodyPr wrap="square" lIns="0" tIns="0" rIns="0" bIns="0" rtlCol="0">
            <a:spAutoFit/>
          </a:bodyPr>
          <a:lstStyle/>
          <a:p>
            <a:r>
              <a:rPr lang="en-US" sz="4000" b="1" dirty="0">
                <a:solidFill>
                  <a:srgbClr val="FFFFFF"/>
                </a:solidFill>
                <a:latin typeface="KPMG Extralight" panose="020B0303030202040204" pitchFamily="34" charset="0"/>
                <a:cs typeface="Arial" pitchFamily="34" charset="0"/>
              </a:rPr>
              <a:t>Co creation</a:t>
            </a:r>
            <a:endParaRPr lang="en-GB" sz="4000" b="1" dirty="0">
              <a:solidFill>
                <a:srgbClr val="FFFFFF"/>
              </a:solidFill>
              <a:latin typeface="KPMG Extralight" panose="020B0303030202040204" pitchFamily="34" charset="0"/>
              <a:cs typeface="Arial" pitchFamily="34" charset="0"/>
            </a:endParaRPr>
          </a:p>
        </p:txBody>
      </p:sp>
      <p:graphicFrame>
        <p:nvGraphicFramePr>
          <p:cNvPr id="75" name="Group 211"/>
          <p:cNvGraphicFramePr>
            <a:graphicFrameLocks noGrp="1"/>
          </p:cNvGraphicFramePr>
          <p:nvPr>
            <p:extLst>
              <p:ext uri="{D42A27DB-BD31-4B8C-83A1-F6EECF244321}">
                <p14:modId xmlns:p14="http://schemas.microsoft.com/office/powerpoint/2010/main" val="168457793"/>
              </p:ext>
            </p:extLst>
          </p:nvPr>
        </p:nvGraphicFramePr>
        <p:xfrm>
          <a:off x="153265" y="818372"/>
          <a:ext cx="11798593" cy="5428298"/>
        </p:xfrm>
        <a:graphic>
          <a:graphicData uri="http://schemas.openxmlformats.org/drawingml/2006/table">
            <a:tbl>
              <a:tblPr firstRow="1" firstCol="1" bandRow="1">
                <a:tableStyleId>{775DCB02-9BB8-47FD-8907-85C794F793BA}</a:tableStyleId>
              </a:tblPr>
              <a:tblGrid>
                <a:gridCol w="1375036"/>
                <a:gridCol w="154734"/>
                <a:gridCol w="2234447"/>
                <a:gridCol w="1678888"/>
                <a:gridCol w="486796"/>
                <a:gridCol w="2165685"/>
                <a:gridCol w="211755"/>
                <a:gridCol w="1674796"/>
                <a:gridCol w="1816456"/>
              </a:tblGrid>
              <a:tr h="216103">
                <a:tc>
                  <a:txBody>
                    <a:bodyPr/>
                    <a:lstStyle/>
                    <a:p>
                      <a:pPr marL="0" marR="0" lvl="0" indent="0" algn="ctr" defTabSz="914400" rtl="0" eaLnBrk="1" fontAlgn="base" latinLnBrk="0" hangingPunct="1">
                        <a:lnSpc>
                          <a:spcPct val="100000"/>
                        </a:lnSpc>
                        <a:spcBef>
                          <a:spcPct val="25000"/>
                        </a:spcBef>
                        <a:spcAft>
                          <a:spcPct val="0"/>
                        </a:spcAft>
                        <a:buClr>
                          <a:srgbClr val="415299"/>
                        </a:buClr>
                        <a:buSzPct val="125000"/>
                        <a:buFontTx/>
                        <a:buNone/>
                        <a:tabLst/>
                      </a:pPr>
                      <a:r>
                        <a:rPr kumimoji="0" lang="en-GB" sz="1200" u="none" strike="noStrike" cap="none" normalizeH="0" baseline="0" noProof="0" dirty="0" smtClean="0">
                          <a:ln>
                            <a:noFill/>
                          </a:ln>
                          <a:solidFill>
                            <a:schemeClr val="bg1"/>
                          </a:solidFill>
                          <a:effectLst/>
                        </a:rPr>
                        <a:t>Maturity Indicators</a:t>
                      </a:r>
                      <a:endParaRPr kumimoji="0" lang="en-GB" sz="1200" b="0" i="0" u="none" strike="noStrike" cap="none" normalizeH="0" baseline="0" noProof="0" dirty="0" smtClean="0">
                        <a:ln>
                          <a:noFill/>
                        </a:ln>
                        <a:solidFill>
                          <a:schemeClr val="bg1"/>
                        </a:solidFill>
                        <a:effectLst/>
                        <a:latin typeface="+mj-lt"/>
                        <a:cs typeface="Arial" charset="0"/>
                      </a:endParaRPr>
                    </a:p>
                  </a:txBody>
                  <a:tcPr marL="45720" marR="45720" horzOverflow="overflow">
                    <a:lnL w="6350" cap="rnd" cmpd="sng" algn="ctr">
                      <a:noFill/>
                      <a:prstDash val="solid"/>
                    </a:lnL>
                    <a:lnR w="6350" cap="flat" cmpd="sng" algn="ctr">
                      <a:noFill/>
                      <a:prstDash val="solid"/>
                      <a:round/>
                      <a:headEnd type="none" w="med" len="med"/>
                      <a:tailEnd type="none" w="med" len="med"/>
                    </a:lnR>
                    <a:lnT w="6350" cap="rnd" cmpd="sng" algn="ctr">
                      <a:noFill/>
                      <a:prstDash val="solid"/>
                    </a:lnT>
                    <a:lnB w="12700" cap="rnd" cmpd="sng" algn="ctr">
                      <a:noFill/>
                      <a:prstDash val="solid"/>
                    </a:lnB>
                    <a:lnTlToBr w="12700" cmpd="sng">
                      <a:noFill/>
                      <a:prstDash val="solid"/>
                    </a:lnTlToBr>
                    <a:lnBlToTr w="12700" cmpd="sng">
                      <a:noFill/>
                      <a:prstDash val="solid"/>
                    </a:lnBlToTr>
                    <a:solidFill>
                      <a:srgbClr val="005EB8"/>
                    </a:solidFill>
                  </a:tcPr>
                </a:tc>
                <a:tc>
                  <a:txBody>
                    <a:bodyPr/>
                    <a:lstStyle/>
                    <a:p>
                      <a:pPr marL="0" marR="0" lvl="0" indent="0" algn="ctr" defTabSz="914400" rtl="0" eaLnBrk="1" fontAlgn="base" latinLnBrk="0" hangingPunct="1">
                        <a:lnSpc>
                          <a:spcPct val="100000"/>
                        </a:lnSpc>
                        <a:spcBef>
                          <a:spcPct val="25000"/>
                        </a:spcBef>
                        <a:spcAft>
                          <a:spcPct val="0"/>
                        </a:spcAft>
                        <a:buClr>
                          <a:srgbClr val="415299"/>
                        </a:buClr>
                        <a:buSzPct val="125000"/>
                        <a:buFontTx/>
                        <a:buNone/>
                        <a:tabLst/>
                      </a:pPr>
                      <a:endParaRPr kumimoji="0" lang="en-GB" sz="1200" b="0" i="0" u="none" strike="noStrike" cap="none" normalizeH="0" baseline="0" noProof="0" dirty="0" smtClean="0">
                        <a:ln>
                          <a:noFill/>
                        </a:ln>
                        <a:solidFill>
                          <a:schemeClr val="tx1"/>
                        </a:solidFill>
                        <a:effectLst/>
                        <a:latin typeface="+mj-lt"/>
                        <a:cs typeface="Arial" charset="0"/>
                      </a:endParaRPr>
                    </a:p>
                  </a:txBody>
                  <a:tcPr marL="45720" marR="45720" horzOverflow="overflow">
                    <a:lnL w="6350" cap="flat" cmpd="sng" algn="ctr">
                      <a:noFill/>
                      <a:prstDash val="solid"/>
                      <a:round/>
                      <a:headEnd type="none" w="med" len="med"/>
                      <a:tailEnd type="none" w="med" len="med"/>
                    </a:lnL>
                    <a:lnR w="6350" cap="flat" cmpd="sng" algn="ctr">
                      <a:solidFill>
                        <a:srgbClr val="00338D"/>
                      </a:solidFill>
                      <a:prstDash val="solid"/>
                      <a:round/>
                      <a:headEnd type="none" w="med" len="med"/>
                      <a:tailEnd type="none" w="med" len="med"/>
                    </a:lnR>
                    <a:lnT w="6350" cap="rnd" cmpd="sng" algn="ctr">
                      <a:noFill/>
                      <a:prstDash val="solid"/>
                    </a:lnT>
                    <a:lnB w="12700" cap="rnd" cmpd="sng" algn="ctr">
                      <a:noFill/>
                      <a:prstDash val="solid"/>
                    </a:lnB>
                    <a:lnTlToBr w="12700" cmpd="sng">
                      <a:noFill/>
                      <a:prstDash val="solid"/>
                    </a:lnTlToBr>
                    <a:lnBlToTr w="12700" cmpd="sng">
                      <a:noFill/>
                      <a:prstDash val="solid"/>
                    </a:lnBlToTr>
                    <a:noFill/>
                  </a:tcPr>
                </a:tc>
                <a:tc gridSpan="2">
                  <a:txBody>
                    <a:bodyPr/>
                    <a:lstStyle/>
                    <a:p>
                      <a:pPr marL="0" marR="0" lvl="0" indent="0" algn="ctr" defTabSz="914400" rtl="0" eaLnBrk="1" fontAlgn="base" latinLnBrk="0" hangingPunct="1">
                        <a:lnSpc>
                          <a:spcPct val="100000"/>
                        </a:lnSpc>
                        <a:spcBef>
                          <a:spcPct val="25000"/>
                        </a:spcBef>
                        <a:spcAft>
                          <a:spcPct val="0"/>
                        </a:spcAft>
                        <a:buClr>
                          <a:srgbClr val="415299"/>
                        </a:buClr>
                        <a:buSzPct val="125000"/>
                        <a:buFontTx/>
                        <a:buNone/>
                        <a:tabLst/>
                      </a:pPr>
                      <a:r>
                        <a:rPr kumimoji="0" lang="en-GB" sz="1200" u="none" strike="noStrike" cap="none" normalizeH="0" baseline="0" noProof="0" dirty="0" smtClean="0">
                          <a:ln>
                            <a:noFill/>
                          </a:ln>
                          <a:effectLst/>
                        </a:rPr>
                        <a:t>Current State</a:t>
                      </a:r>
                      <a:endParaRPr kumimoji="0" lang="en-GB" sz="1200" b="0" i="0" u="none" strike="noStrike" cap="none" normalizeH="0" baseline="0" noProof="0" dirty="0" smtClean="0">
                        <a:ln>
                          <a:noFill/>
                        </a:ln>
                        <a:solidFill>
                          <a:schemeClr val="bg1"/>
                        </a:solidFill>
                        <a:effectLst/>
                        <a:latin typeface="+mj-lt"/>
                        <a:cs typeface="Arial" charset="0"/>
                      </a:endParaRPr>
                    </a:p>
                  </a:txBody>
                  <a:tcPr marL="45720" marR="45720" horzOverflow="overflow">
                    <a:lnL w="6350" cap="flat" cmpd="sng" algn="ctr">
                      <a:solidFill>
                        <a:srgbClr val="00338D"/>
                      </a:solidFill>
                      <a:prstDash val="solid"/>
                      <a:round/>
                      <a:headEnd type="none" w="med" len="med"/>
                      <a:tailEnd type="none" w="med" len="med"/>
                    </a:lnL>
                    <a:solidFill>
                      <a:srgbClr val="2D5491"/>
                    </a:solidFill>
                  </a:tcPr>
                </a:tc>
                <a:tc hMerge="1">
                  <a:txBody>
                    <a:bodyPr/>
                    <a:lstStyle/>
                    <a:p>
                      <a:endParaRPr lang="en-US"/>
                    </a:p>
                  </a:txBody>
                  <a:tcPr/>
                </a:tc>
                <a:tc gridSpan="3">
                  <a:txBody>
                    <a:bodyPr/>
                    <a:lstStyle/>
                    <a:p>
                      <a:pPr marL="0" marR="0" lvl="0" indent="0" algn="ctr" defTabSz="914400" rtl="0" eaLnBrk="1" fontAlgn="base" latinLnBrk="0" hangingPunct="1">
                        <a:lnSpc>
                          <a:spcPct val="100000"/>
                        </a:lnSpc>
                        <a:spcBef>
                          <a:spcPct val="25000"/>
                        </a:spcBef>
                        <a:spcAft>
                          <a:spcPct val="0"/>
                        </a:spcAft>
                        <a:buClr>
                          <a:srgbClr val="415299"/>
                        </a:buClr>
                        <a:buSzPct val="125000"/>
                        <a:buFontTx/>
                        <a:buNone/>
                        <a:tabLst/>
                      </a:pPr>
                      <a:r>
                        <a:rPr kumimoji="0" lang="en-GB" sz="1200" u="none" strike="noStrike" cap="none" normalizeH="0" baseline="0" noProof="0" dirty="0" smtClean="0">
                          <a:ln>
                            <a:noFill/>
                          </a:ln>
                          <a:effectLst/>
                        </a:rPr>
                        <a:t>Peer Group</a:t>
                      </a:r>
                      <a:endParaRPr kumimoji="0" lang="en-GB" sz="1200" b="0" i="0" u="none" strike="noStrike" cap="none" normalizeH="0" baseline="0" noProof="0" dirty="0" smtClean="0">
                        <a:ln>
                          <a:noFill/>
                        </a:ln>
                        <a:solidFill>
                          <a:schemeClr val="bg1"/>
                        </a:solidFill>
                        <a:effectLst/>
                        <a:latin typeface="+mj-lt"/>
                        <a:cs typeface="Arial" charset="0"/>
                      </a:endParaRPr>
                    </a:p>
                  </a:txBody>
                  <a:tcPr marL="45720" marR="45720" horzOverflow="overflow">
                    <a:solidFill>
                      <a:srgbClr val="2D5491"/>
                    </a:solidFill>
                  </a:tcPr>
                </a:tc>
                <a:tc hMerge="1">
                  <a:txBody>
                    <a:bodyPr/>
                    <a:lstStyle/>
                    <a:p>
                      <a:endParaRPr lang="en-US"/>
                    </a:p>
                  </a:txBody>
                  <a:tcPr/>
                </a:tc>
                <a:tc hMerge="1">
                  <a:txBody>
                    <a:bodyPr/>
                    <a:lstStyle/>
                    <a:p>
                      <a:endParaRPr lang="en-US"/>
                    </a:p>
                  </a:txBody>
                  <a:tcPr/>
                </a:tc>
                <a:tc gridSpan="2">
                  <a:txBody>
                    <a:bodyPr/>
                    <a:lstStyle/>
                    <a:p>
                      <a:pPr marL="0" marR="0" lvl="0" indent="0" algn="ctr" defTabSz="914400" rtl="0" eaLnBrk="1" fontAlgn="base" latinLnBrk="0" hangingPunct="1">
                        <a:lnSpc>
                          <a:spcPct val="100000"/>
                        </a:lnSpc>
                        <a:spcBef>
                          <a:spcPct val="25000"/>
                        </a:spcBef>
                        <a:spcAft>
                          <a:spcPct val="0"/>
                        </a:spcAft>
                        <a:buClr>
                          <a:srgbClr val="415299"/>
                        </a:buClr>
                        <a:buSzPct val="125000"/>
                        <a:buFontTx/>
                        <a:buNone/>
                        <a:tabLst/>
                      </a:pPr>
                      <a:r>
                        <a:rPr kumimoji="0" lang="en-GB" sz="1200" u="none" strike="noStrike" cap="none" normalizeH="0" baseline="0" noProof="0" dirty="0" smtClean="0">
                          <a:ln>
                            <a:noFill/>
                          </a:ln>
                          <a:effectLst/>
                        </a:rPr>
                        <a:t>Global Industry Benchmark</a:t>
                      </a:r>
                      <a:endParaRPr kumimoji="0" lang="en-GB" sz="1200" b="0" i="0" u="none" strike="noStrike" cap="none" normalizeH="0" baseline="0" noProof="0" dirty="0" smtClean="0">
                        <a:ln>
                          <a:noFill/>
                        </a:ln>
                        <a:solidFill>
                          <a:schemeClr val="bg1"/>
                        </a:solidFill>
                        <a:effectLst/>
                        <a:latin typeface="+mj-lt"/>
                        <a:cs typeface="Arial" charset="0"/>
                      </a:endParaRPr>
                    </a:p>
                  </a:txBody>
                  <a:tcPr marL="45720" marR="45720" horzOverflow="overflow">
                    <a:solidFill>
                      <a:srgbClr val="2D5491"/>
                    </a:solidFill>
                  </a:tcPr>
                </a:tc>
                <a:tc hMerge="1">
                  <a:txBody>
                    <a:bodyPr/>
                    <a:lstStyle/>
                    <a:p>
                      <a:endParaRPr lang="en-US"/>
                    </a:p>
                  </a:txBody>
                  <a:tcPr/>
                </a:tc>
              </a:tr>
              <a:tr h="2008402">
                <a:tc rowSpan="4">
                  <a:txBody>
                    <a:bodyPr/>
                    <a:lstStyle/>
                    <a:p>
                      <a:pPr marL="0" marR="0" lvl="0" indent="0" algn="ctr" defTabSz="890789" rtl="0" eaLnBrk="1" fontAlgn="auto" latinLnBrk="0" hangingPunct="1">
                        <a:lnSpc>
                          <a:spcPct val="100000"/>
                        </a:lnSpc>
                        <a:spcBef>
                          <a:spcPts val="0"/>
                        </a:spcBef>
                        <a:spcAft>
                          <a:spcPts val="0"/>
                        </a:spcAft>
                        <a:buClrTx/>
                        <a:buSzTx/>
                        <a:buFontTx/>
                        <a:buNone/>
                        <a:tabLst/>
                        <a:defRPr/>
                      </a:pPr>
                      <a:r>
                        <a:rPr lang="en-US" sz="1200" b="1" kern="1200" dirty="0" smtClean="0">
                          <a:solidFill>
                            <a:schemeClr val="bg1"/>
                          </a:solidFill>
                          <a:latin typeface="+mn-lt"/>
                          <a:ea typeface="+mn-ea"/>
                          <a:cs typeface="+mn-cs"/>
                        </a:rPr>
                        <a:t>Use of digital channels</a:t>
                      </a:r>
                      <a:r>
                        <a:rPr lang="en-US" sz="1200" kern="1200" dirty="0" smtClean="0">
                          <a:solidFill>
                            <a:schemeClr val="bg1"/>
                          </a:solidFill>
                        </a:rPr>
                        <a:t> </a:t>
                      </a:r>
                    </a:p>
                  </a:txBody>
                  <a:tcPr marL="45720" marR="45720" anchor="ctr" horzOverflow="overflow">
                    <a:lnR w="12700" cap="rnd" cmpd="sng" algn="ctr">
                      <a:noFill/>
                      <a:prstDash val="solid"/>
                    </a:lnR>
                    <a:lnT w="12700" cap="rnd" cmpd="sng" algn="ctr">
                      <a:noFill/>
                      <a:prstDash val="solid"/>
                    </a:lnT>
                    <a:solidFill>
                      <a:srgbClr val="2D5491"/>
                    </a:solidFill>
                  </a:tcPr>
                </a:tc>
                <a:tc>
                  <a:txBody>
                    <a:bodyPr/>
                    <a:lstStyle/>
                    <a:p>
                      <a:pPr algn="ctr"/>
                      <a:endParaRPr lang="en-US" sz="1200" b="1" kern="1200" dirty="0">
                        <a:solidFill>
                          <a:schemeClr val="bg1"/>
                        </a:solidFill>
                        <a:latin typeface="+mn-lt"/>
                        <a:ea typeface="+mn-ea"/>
                        <a:cs typeface="+mn-cs"/>
                      </a:endParaRPr>
                    </a:p>
                  </a:txBody>
                  <a:tcPr marL="45720" marR="45720" anchor="ctr" horzOverflow="overflow">
                    <a:lnL w="12700" cap="rnd" cmpd="sng" algn="ctr">
                      <a:noFill/>
                      <a:prstDash val="solid"/>
                    </a:lnL>
                    <a:lnR w="6350" cap="flat" cmpd="sng" algn="ctr">
                      <a:solidFill>
                        <a:srgbClr val="00338D"/>
                      </a:solidFill>
                      <a:prstDash val="solid"/>
                      <a:round/>
                      <a:headEnd type="none" w="med" len="med"/>
                      <a:tailEnd type="none" w="med" len="med"/>
                    </a:lnR>
                    <a:lnT w="12700" cap="rnd" cmpd="sng" algn="ctr">
                      <a:noFill/>
                      <a:prstDash val="solid"/>
                    </a:lnT>
                    <a:lnB w="6350" cap="rnd" cmpd="sng" algn="ctr">
                      <a:noFill/>
                      <a:prstDash val="solid"/>
                    </a:lnB>
                    <a:lnTlToBr w="12700" cmpd="sng">
                      <a:noFill/>
                      <a:prstDash val="solid"/>
                    </a:lnTlToBr>
                    <a:lnBlToTr w="12700" cmpd="sng">
                      <a:noFill/>
                      <a:prstDash val="solid"/>
                    </a:lnBlToTr>
                    <a:noFill/>
                  </a:tcPr>
                </a:tc>
                <a:tc gridSpan="2">
                  <a:txBody>
                    <a:bodyPr/>
                    <a:lstStyle/>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r>
                        <a:rPr lang="en-US" sz="1200" kern="1200" dirty="0" smtClean="0">
                          <a:solidFill>
                            <a:srgbClr val="00338D"/>
                          </a:solidFill>
                          <a:latin typeface="+mn-lt"/>
                          <a:ea typeface="+mn-ea"/>
                          <a:cs typeface="+mn-cs"/>
                        </a:rPr>
                        <a:t>Existence of digital channels with limited functionalities in</a:t>
                      </a:r>
                      <a:r>
                        <a:rPr lang="en-US" sz="1200" kern="1200" baseline="0" dirty="0" smtClean="0">
                          <a:solidFill>
                            <a:srgbClr val="00338D"/>
                          </a:solidFill>
                          <a:latin typeface="+mn-lt"/>
                          <a:ea typeface="+mn-ea"/>
                          <a:cs typeface="+mn-cs"/>
                        </a:rPr>
                        <a:t> comparison with local and global benchmarks</a:t>
                      </a:r>
                      <a:r>
                        <a:rPr lang="en-US" sz="1200" kern="1200" dirty="0" smtClean="0">
                          <a:solidFill>
                            <a:srgbClr val="00338D"/>
                          </a:solidFill>
                          <a:latin typeface="+mn-lt"/>
                          <a:ea typeface="+mn-ea"/>
                          <a:cs typeface="+mn-cs"/>
                        </a:rPr>
                        <a:t>. </a:t>
                      </a:r>
                      <a:r>
                        <a:rPr lang="en-US" sz="1200" i="1" kern="1200" baseline="0" dirty="0" smtClean="0">
                          <a:solidFill>
                            <a:srgbClr val="00338D"/>
                          </a:solidFill>
                          <a:latin typeface="+mn-lt"/>
                          <a:ea typeface="+mn-ea"/>
                          <a:cs typeface="+mn-cs"/>
                        </a:rPr>
                        <a:t>Refer to Annexure – Digital Channels Review for details.</a:t>
                      </a:r>
                    </a:p>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r>
                        <a:rPr lang="en-US" sz="1200" kern="1200" dirty="0" smtClean="0">
                          <a:solidFill>
                            <a:srgbClr val="00338D"/>
                          </a:solidFill>
                          <a:latin typeface="+mn-lt"/>
                          <a:ea typeface="+mn-ea"/>
                          <a:cs typeface="+mn-cs"/>
                        </a:rPr>
                        <a:t>Customers can access the website for information on product and service offerings.</a:t>
                      </a:r>
                    </a:p>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endParaRPr lang="en-US" sz="1200" kern="1200" dirty="0" smtClean="0">
                        <a:solidFill>
                          <a:srgbClr val="00338D"/>
                        </a:solidFill>
                        <a:latin typeface="+mn-lt"/>
                        <a:ea typeface="+mn-ea"/>
                        <a:cs typeface="+mn-cs"/>
                      </a:endParaRPr>
                    </a:p>
                  </a:txBody>
                  <a:tcPr marL="45720" marR="45720" horzOverflow="overflow">
                    <a:lnL w="6350" cap="flat" cmpd="sng" algn="ctr">
                      <a:solidFill>
                        <a:srgbClr val="00338D"/>
                      </a:solidFill>
                      <a:prstDash val="solid"/>
                      <a:round/>
                      <a:headEnd type="none" w="med" len="med"/>
                      <a:tailEnd type="none" w="med" len="med"/>
                    </a:lnL>
                    <a:noFill/>
                  </a:tcPr>
                </a:tc>
                <a:tc hMerge="1">
                  <a:txBody>
                    <a:bodyPr/>
                    <a:lstStyle/>
                    <a:p>
                      <a:pPr marL="0" marR="0" lvl="0" indent="0" algn="l" defTabSz="914400" rtl="0" eaLnBrk="1" fontAlgn="base" latinLnBrk="0" hangingPunct="1">
                        <a:lnSpc>
                          <a:spcPct val="100000"/>
                        </a:lnSpc>
                        <a:spcBef>
                          <a:spcPct val="25000"/>
                        </a:spcBef>
                        <a:spcAft>
                          <a:spcPct val="0"/>
                        </a:spcAft>
                        <a:buClr>
                          <a:srgbClr val="415299"/>
                        </a:buClr>
                        <a:buSzPct val="125000"/>
                        <a:buFontTx/>
                        <a:buNone/>
                        <a:tabLst/>
                      </a:pPr>
                      <a:endParaRPr kumimoji="0" lang="en-US" sz="1200" b="0" i="0" u="none" strike="noStrike" cap="none" normalizeH="0" baseline="0" noProof="0" dirty="0" smtClean="0">
                        <a:ln>
                          <a:noFill/>
                        </a:ln>
                        <a:solidFill>
                          <a:schemeClr val="tx1"/>
                        </a:solidFill>
                        <a:effectLst/>
                        <a:latin typeface="+mj-lt"/>
                        <a:cs typeface="Arial" charset="0"/>
                      </a:endParaRPr>
                    </a:p>
                  </a:txBody>
                  <a:tcPr marL="45720" marR="45720" horzOverflow="overflow"/>
                </a:tc>
                <a:tc gridSpan="3">
                  <a:txBody>
                    <a:bodyPr/>
                    <a:lstStyle/>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endParaRPr lang="en-US" sz="1200" kern="1200" dirty="0" smtClean="0">
                        <a:solidFill>
                          <a:srgbClr val="00338D"/>
                        </a:solidFill>
                        <a:latin typeface="+mn-lt"/>
                        <a:ea typeface="+mn-ea"/>
                        <a:cs typeface="+mn-cs"/>
                      </a:endParaRPr>
                    </a:p>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endParaRPr lang="en-US" sz="1200" kern="1200" dirty="0" smtClean="0">
                        <a:solidFill>
                          <a:srgbClr val="00338D"/>
                        </a:solidFill>
                        <a:latin typeface="+mn-lt"/>
                        <a:ea typeface="+mn-ea"/>
                        <a:cs typeface="+mn-cs"/>
                      </a:endParaRPr>
                    </a:p>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endParaRPr lang="en-US" sz="1200" kern="1200" dirty="0" smtClean="0">
                        <a:solidFill>
                          <a:srgbClr val="00338D"/>
                        </a:solidFill>
                        <a:latin typeface="+mn-lt"/>
                        <a:ea typeface="+mn-ea"/>
                        <a:cs typeface="+mn-cs"/>
                      </a:endParaRPr>
                    </a:p>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r>
                        <a:rPr lang="en-US" sz="1200" kern="1200" dirty="0" smtClean="0">
                          <a:solidFill>
                            <a:srgbClr val="00338D"/>
                          </a:solidFill>
                          <a:latin typeface="+mn-lt"/>
                          <a:ea typeface="+mn-ea"/>
                          <a:cs typeface="+mn-cs"/>
                        </a:rPr>
                        <a:t>Multichannel experience exists across</a:t>
                      </a:r>
                      <a:r>
                        <a:rPr lang="en-US" sz="1200" kern="1200" baseline="0" dirty="0" smtClean="0">
                          <a:solidFill>
                            <a:srgbClr val="00338D"/>
                          </a:solidFill>
                          <a:latin typeface="+mn-lt"/>
                          <a:ea typeface="+mn-ea"/>
                          <a:cs typeface="+mn-cs"/>
                        </a:rPr>
                        <a:t> </a:t>
                      </a:r>
                      <a:r>
                        <a:rPr lang="en-US" sz="1200" kern="1200" dirty="0" smtClean="0">
                          <a:solidFill>
                            <a:srgbClr val="00338D"/>
                          </a:solidFill>
                          <a:latin typeface="+mn-lt"/>
                          <a:ea typeface="+mn-ea"/>
                          <a:cs typeface="+mn-cs"/>
                        </a:rPr>
                        <a:t>digital channels.</a:t>
                      </a:r>
                    </a:p>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r>
                        <a:rPr lang="en-US" sz="1200" kern="1200" dirty="0" smtClean="0">
                          <a:solidFill>
                            <a:srgbClr val="00338D"/>
                          </a:solidFill>
                          <a:latin typeface="+mn-lt"/>
                          <a:ea typeface="+mn-ea"/>
                          <a:cs typeface="+mn-cs"/>
                        </a:rPr>
                        <a:t>Social media is used as a channel of interaction for customers .e.g. complaints management, product marketing, general information dissemination etc.</a:t>
                      </a:r>
                    </a:p>
                  </a:txBody>
                  <a:tcPr marL="45720" marR="45720" horzOverflow="overflow">
                    <a:noFill/>
                  </a:tcPr>
                </a:tc>
                <a:tc hMerge="1">
                  <a:txBody>
                    <a:bodyPr/>
                    <a:lstStyle/>
                    <a:p>
                      <a:endParaRPr lang="en-US"/>
                    </a:p>
                  </a:txBody>
                  <a:tcPr/>
                </a:tc>
                <a:tc hMerge="1">
                  <a:txBody>
                    <a:bodyPr/>
                    <a:lstStyle/>
                    <a:p>
                      <a:pPr marL="0" marR="0" lvl="0" indent="0" algn="l" defTabSz="914400" rtl="0" eaLnBrk="1" fontAlgn="base" latinLnBrk="0" hangingPunct="1">
                        <a:lnSpc>
                          <a:spcPct val="100000"/>
                        </a:lnSpc>
                        <a:spcBef>
                          <a:spcPct val="25000"/>
                        </a:spcBef>
                        <a:spcAft>
                          <a:spcPct val="0"/>
                        </a:spcAft>
                        <a:buClr>
                          <a:srgbClr val="415299"/>
                        </a:buClr>
                        <a:buSzPct val="125000"/>
                        <a:buFontTx/>
                        <a:buNone/>
                        <a:tabLst/>
                      </a:pPr>
                      <a:endParaRPr kumimoji="0" lang="en-GB" sz="1200" b="0" i="0" u="none" strike="noStrike" cap="none" normalizeH="0" baseline="0" noProof="0" dirty="0" smtClean="0">
                        <a:ln>
                          <a:noFill/>
                        </a:ln>
                        <a:solidFill>
                          <a:schemeClr val="tx1"/>
                        </a:solidFill>
                        <a:effectLst/>
                        <a:latin typeface="+mj-lt"/>
                        <a:cs typeface="Arial" charset="0"/>
                      </a:endParaRPr>
                    </a:p>
                  </a:txBody>
                  <a:tcPr marL="45720" marR="45720" horzOverflow="overflow"/>
                </a:tc>
                <a:tc gridSpan="2">
                  <a:txBody>
                    <a:bodyPr/>
                    <a:lstStyle/>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endParaRPr lang="en-US" sz="1200" kern="1200" dirty="0" smtClean="0">
                        <a:solidFill>
                          <a:srgbClr val="00338D"/>
                        </a:solidFill>
                        <a:latin typeface="+mn-lt"/>
                        <a:ea typeface="+mn-ea"/>
                        <a:cs typeface="+mn-cs"/>
                      </a:endParaRPr>
                    </a:p>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endParaRPr lang="en-US" sz="1200" kern="1200" dirty="0" smtClean="0">
                        <a:solidFill>
                          <a:srgbClr val="00338D"/>
                        </a:solidFill>
                        <a:latin typeface="+mn-lt"/>
                        <a:ea typeface="+mn-ea"/>
                        <a:cs typeface="+mn-cs"/>
                      </a:endParaRPr>
                    </a:p>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endParaRPr lang="en-US" sz="1200" kern="1200" dirty="0" smtClean="0">
                        <a:solidFill>
                          <a:srgbClr val="00338D"/>
                        </a:solidFill>
                        <a:latin typeface="+mn-lt"/>
                        <a:ea typeface="+mn-ea"/>
                        <a:cs typeface="+mn-cs"/>
                      </a:endParaRPr>
                    </a:p>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r>
                        <a:rPr lang="en-US" sz="1200" kern="1200" dirty="0" smtClean="0">
                          <a:solidFill>
                            <a:srgbClr val="00338D"/>
                          </a:solidFill>
                          <a:latin typeface="+mn-lt"/>
                          <a:ea typeface="+mn-ea"/>
                          <a:cs typeface="+mn-cs"/>
                        </a:rPr>
                        <a:t>Seamless </a:t>
                      </a:r>
                      <a:r>
                        <a:rPr lang="en-US" sz="1200" kern="1200" dirty="0" err="1" smtClean="0">
                          <a:solidFill>
                            <a:srgbClr val="00338D"/>
                          </a:solidFill>
                          <a:latin typeface="+mn-lt"/>
                          <a:ea typeface="+mn-ea"/>
                          <a:cs typeface="+mn-cs"/>
                        </a:rPr>
                        <a:t>omnichannel</a:t>
                      </a:r>
                      <a:r>
                        <a:rPr lang="en-US" sz="1200" kern="1200" dirty="0" smtClean="0">
                          <a:solidFill>
                            <a:srgbClr val="00338D"/>
                          </a:solidFill>
                          <a:latin typeface="+mn-lt"/>
                          <a:ea typeface="+mn-ea"/>
                          <a:cs typeface="+mn-cs"/>
                        </a:rPr>
                        <a:t> experience across all channels including digital banking, call centers and branches, to improve customer experience.</a:t>
                      </a:r>
                    </a:p>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r>
                        <a:rPr lang="en-US" sz="1200" kern="1200" dirty="0" smtClean="0">
                          <a:solidFill>
                            <a:srgbClr val="00338D"/>
                          </a:solidFill>
                          <a:latin typeface="+mn-lt"/>
                          <a:ea typeface="+mn-ea"/>
                          <a:cs typeface="+mn-cs"/>
                        </a:rPr>
                        <a:t>Adoption of ‘mobile first’ and ‘AI first’ i.e. delivery of tailored functionalities/ services</a:t>
                      </a:r>
                      <a:r>
                        <a:rPr lang="en-US" sz="1200" kern="1200" baseline="0" dirty="0" smtClean="0">
                          <a:solidFill>
                            <a:srgbClr val="00338D"/>
                          </a:solidFill>
                          <a:latin typeface="+mn-lt"/>
                          <a:ea typeface="+mn-ea"/>
                          <a:cs typeface="+mn-cs"/>
                        </a:rPr>
                        <a:t> </a:t>
                      </a:r>
                      <a:r>
                        <a:rPr lang="en-US" sz="1200" kern="1200" dirty="0" smtClean="0">
                          <a:solidFill>
                            <a:srgbClr val="00338D"/>
                          </a:solidFill>
                          <a:latin typeface="+mn-lt"/>
                          <a:ea typeface="+mn-ea"/>
                          <a:cs typeface="+mn-cs"/>
                        </a:rPr>
                        <a:t>to customers via mobile,</a:t>
                      </a:r>
                      <a:r>
                        <a:rPr lang="en-US" sz="1200" kern="1200" baseline="0" dirty="0" smtClean="0">
                          <a:solidFill>
                            <a:srgbClr val="00338D"/>
                          </a:solidFill>
                          <a:latin typeface="+mn-lt"/>
                          <a:ea typeface="+mn-ea"/>
                          <a:cs typeface="+mn-cs"/>
                        </a:rPr>
                        <a:t> </a:t>
                      </a:r>
                      <a:r>
                        <a:rPr lang="en-US" sz="1200" kern="1200" dirty="0" smtClean="0">
                          <a:solidFill>
                            <a:srgbClr val="00338D"/>
                          </a:solidFill>
                          <a:latin typeface="+mn-lt"/>
                          <a:ea typeface="+mn-ea"/>
                          <a:cs typeface="+mn-cs"/>
                        </a:rPr>
                        <a:t>leveraging AI (artificial intelligence)</a:t>
                      </a:r>
                      <a:r>
                        <a:rPr lang="en-US" sz="1200" kern="1200" baseline="0" dirty="0" smtClean="0">
                          <a:solidFill>
                            <a:srgbClr val="00338D"/>
                          </a:solidFill>
                          <a:latin typeface="+mn-lt"/>
                          <a:ea typeface="+mn-ea"/>
                          <a:cs typeface="+mn-cs"/>
                        </a:rPr>
                        <a:t> for predictive </a:t>
                      </a:r>
                      <a:r>
                        <a:rPr lang="en-US" sz="1200" kern="1200" baseline="0" dirty="0" err="1" smtClean="0">
                          <a:solidFill>
                            <a:srgbClr val="00338D"/>
                          </a:solidFill>
                          <a:latin typeface="+mn-lt"/>
                          <a:ea typeface="+mn-ea"/>
                          <a:cs typeface="+mn-cs"/>
                        </a:rPr>
                        <a:t>behavioural</a:t>
                      </a:r>
                      <a:r>
                        <a:rPr lang="en-US" sz="1200" kern="1200" baseline="0" dirty="0" smtClean="0">
                          <a:solidFill>
                            <a:srgbClr val="00338D"/>
                          </a:solidFill>
                          <a:latin typeface="+mn-lt"/>
                          <a:ea typeface="+mn-ea"/>
                          <a:cs typeface="+mn-cs"/>
                        </a:rPr>
                        <a:t> analysis.</a:t>
                      </a:r>
                      <a:endParaRPr lang="en-US" sz="1200" kern="1200" dirty="0" smtClean="0">
                        <a:solidFill>
                          <a:srgbClr val="00338D"/>
                        </a:solidFill>
                        <a:latin typeface="+mn-lt"/>
                        <a:ea typeface="+mn-ea"/>
                        <a:cs typeface="+mn-cs"/>
                      </a:endParaRPr>
                    </a:p>
                  </a:txBody>
                  <a:tcPr marL="45720" marR="45720" horzOverflow="overflow">
                    <a:noFill/>
                  </a:tcPr>
                </a:tc>
                <a:tc hMerge="1">
                  <a:txBody>
                    <a:bodyPr/>
                    <a:lstStyle/>
                    <a:p>
                      <a:pPr marL="0" marR="0" lvl="0" indent="0" algn="l" defTabSz="914400" rtl="0" eaLnBrk="1" fontAlgn="base" latinLnBrk="0" hangingPunct="1">
                        <a:lnSpc>
                          <a:spcPct val="100000"/>
                        </a:lnSpc>
                        <a:spcBef>
                          <a:spcPct val="25000"/>
                        </a:spcBef>
                        <a:spcAft>
                          <a:spcPct val="0"/>
                        </a:spcAft>
                        <a:buClr>
                          <a:srgbClr val="415299"/>
                        </a:buClr>
                        <a:buSzPct val="125000"/>
                        <a:buFontTx/>
                        <a:buNone/>
                        <a:tabLst/>
                      </a:pPr>
                      <a:endParaRPr kumimoji="0" lang="en-GB" sz="1200" b="0" i="0" u="none" strike="noStrike" cap="none" normalizeH="0" baseline="0" noProof="0" dirty="0" smtClean="0">
                        <a:ln>
                          <a:noFill/>
                        </a:ln>
                        <a:solidFill>
                          <a:schemeClr val="tx1"/>
                        </a:solidFill>
                        <a:effectLst/>
                        <a:latin typeface="+mj-lt"/>
                        <a:cs typeface="Arial" charset="0"/>
                      </a:endParaRPr>
                    </a:p>
                  </a:txBody>
                  <a:tcPr marL="45720" marR="45720" horzOverflow="overflow"/>
                </a:tc>
              </a:tr>
              <a:tr h="424089">
                <a:tc vMerge="1">
                  <a:txBody>
                    <a:bodyPr/>
                    <a:lstStyle/>
                    <a:p>
                      <a:pPr algn="ctr"/>
                      <a:endParaRPr lang="en-US" sz="1200" kern="1200" dirty="0" smtClean="0">
                        <a:solidFill>
                          <a:schemeClr val="bg1"/>
                        </a:solidFill>
                      </a:endParaRPr>
                    </a:p>
                  </a:txBody>
                  <a:tcPr marL="45720" marR="45720" anchor="ctr" horzOverflow="overflow">
                    <a:lnR w="12700" cap="rnd" cmpd="sng" algn="ctr">
                      <a:noFill/>
                      <a:prstDash val="solid"/>
                    </a:lnR>
                    <a:lnT w="12700" cap="rnd" cmpd="sng" algn="ctr">
                      <a:noFill/>
                      <a:prstDash val="solid"/>
                    </a:lnT>
                    <a:lnB w="6350" cap="rnd" cmpd="sng" algn="ctr">
                      <a:noFill/>
                      <a:prstDash val="solid"/>
                    </a:lnB>
                    <a:solidFill>
                      <a:srgbClr val="2D5491"/>
                    </a:solidFill>
                  </a:tcPr>
                </a:tc>
                <a:tc gridSpan="8">
                  <a:txBody>
                    <a:bodyPr/>
                    <a:lstStyle/>
                    <a:p>
                      <a:pPr algn="ctr"/>
                      <a:endParaRPr lang="en-US" sz="1200" b="1" kern="1200" dirty="0">
                        <a:solidFill>
                          <a:schemeClr val="bg1"/>
                        </a:solidFill>
                        <a:latin typeface="+mn-lt"/>
                        <a:ea typeface="+mn-ea"/>
                        <a:cs typeface="+mn-cs"/>
                      </a:endParaRPr>
                    </a:p>
                  </a:txBody>
                  <a:tcPr marL="45720" marR="45720" anchor="ctr" horzOverflow="overflow">
                    <a:lnL w="12700" cap="rnd" cmpd="sng" algn="ctr">
                      <a:noFill/>
                      <a:prstDash val="solid"/>
                    </a:lnL>
                    <a:lnR w="6350" cap="rnd" cmpd="sng" algn="ctr">
                      <a:noFill/>
                      <a:prstDash val="solid"/>
                    </a:lnR>
                    <a:lnT w="12700" cap="rnd" cmpd="sng" algn="ctr">
                      <a:noFill/>
                      <a:prstDash val="solid"/>
                    </a:lnT>
                    <a:lnB w="6350" cap="rnd" cmpd="sng" algn="ctr">
                      <a:noFill/>
                      <a:prstDash val="solid"/>
                    </a:lnB>
                    <a:lnTlToBr w="12700" cmpd="sng">
                      <a:noFill/>
                      <a:prstDash val="solid"/>
                    </a:lnTlToBr>
                    <a:lnBlToTr w="12700" cmpd="sng">
                      <a:noFill/>
                      <a:prstDash val="solid"/>
                    </a:lnBlToTr>
                    <a:noFill/>
                  </a:tcPr>
                </a:tc>
                <a:tc hMerge="1">
                  <a:txBody>
                    <a:bodyPr/>
                    <a:lstStyle/>
                    <a:p>
                      <a:pPr marL="0" marR="0" lvl="0" indent="0" algn="l" defTabSz="890789" rtl="0" eaLnBrk="1" fontAlgn="auto" latinLnBrk="0" hangingPunct="1">
                        <a:lnSpc>
                          <a:spcPct val="100000"/>
                        </a:lnSpc>
                        <a:spcBef>
                          <a:spcPts val="300"/>
                        </a:spcBef>
                        <a:spcAft>
                          <a:spcPts val="300"/>
                        </a:spcAft>
                        <a:buClrTx/>
                        <a:buSzTx/>
                        <a:buFont typeface="Arial" panose="020B0604020202020204" pitchFamily="34" charset="0"/>
                        <a:buNone/>
                        <a:tabLst/>
                        <a:defRPr/>
                      </a:pPr>
                      <a:endParaRPr lang="en-US" sz="1200" kern="1200" dirty="0" smtClean="0">
                        <a:solidFill>
                          <a:srgbClr val="00338D"/>
                        </a:solidFill>
                        <a:latin typeface="+mn-lt"/>
                        <a:ea typeface="+mn-ea"/>
                        <a:cs typeface="+mn-cs"/>
                      </a:endParaRPr>
                    </a:p>
                  </a:txBody>
                  <a:tcPr marL="45720" marR="45720" horzOverflow="overflow">
                    <a:lnL w="6350" cap="flat" cmpd="sng" algn="ctr">
                      <a:solidFill>
                        <a:srgbClr val="00338D"/>
                      </a:solidFill>
                      <a:prstDash val="solid"/>
                      <a:round/>
                      <a:headEnd type="none" w="med" len="med"/>
                      <a:tailEnd type="none" w="med" len="med"/>
                    </a:lnL>
                    <a:noFill/>
                  </a:tcPr>
                </a:tc>
                <a:tc hMerge="1">
                  <a:txBody>
                    <a:bodyPr/>
                    <a:lstStyle/>
                    <a:p>
                      <a:pPr marL="171450" marR="0" lvl="0" indent="-171450" algn="l" defTabSz="890789" rtl="0" eaLnBrk="1" fontAlgn="auto" latinLnBrk="0" hangingPunct="1">
                        <a:lnSpc>
                          <a:spcPct val="100000"/>
                        </a:lnSpc>
                        <a:spcBef>
                          <a:spcPts val="300"/>
                        </a:spcBef>
                        <a:spcAft>
                          <a:spcPts val="300"/>
                        </a:spcAft>
                        <a:buClrTx/>
                        <a:buSzTx/>
                        <a:buFont typeface="Arial" panose="020B0604020202020204" pitchFamily="34" charset="0"/>
                        <a:buChar char="•"/>
                        <a:tabLst/>
                        <a:defRPr/>
                      </a:pPr>
                      <a:endParaRPr lang="en-US" sz="1200" kern="1200" dirty="0" smtClean="0">
                        <a:solidFill>
                          <a:srgbClr val="00338D"/>
                        </a:solidFill>
                        <a:latin typeface="+mn-lt"/>
                        <a:ea typeface="+mn-ea"/>
                        <a:cs typeface="+mn-cs"/>
                      </a:endParaRPr>
                    </a:p>
                  </a:txBody>
                  <a:tcPr marL="45720" marR="45720" horzOverflow="overflow">
                    <a:noFill/>
                  </a:tcPr>
                </a:tc>
                <a:tc hMerge="1">
                  <a:txBody>
                    <a:bodyPr/>
                    <a:lstStyle/>
                    <a:p>
                      <a:pPr marL="171450" marR="0" lvl="0" indent="-171450" algn="l" defTabSz="890789" rtl="0" eaLnBrk="1" fontAlgn="auto" latinLnBrk="0" hangingPunct="1">
                        <a:lnSpc>
                          <a:spcPct val="100000"/>
                        </a:lnSpc>
                        <a:spcBef>
                          <a:spcPts val="300"/>
                        </a:spcBef>
                        <a:spcAft>
                          <a:spcPts val="300"/>
                        </a:spcAft>
                        <a:buClrTx/>
                        <a:buSzTx/>
                        <a:buFont typeface="Arial" panose="020B0604020202020204" pitchFamily="34" charset="0"/>
                        <a:buChar char="•"/>
                        <a:tabLst/>
                        <a:defRPr/>
                      </a:pPr>
                      <a:endParaRPr lang="en-US" sz="1200" kern="1200" dirty="0" smtClean="0">
                        <a:solidFill>
                          <a:srgbClr val="00338D"/>
                        </a:solidFill>
                        <a:latin typeface="+mn-lt"/>
                        <a:ea typeface="+mn-ea"/>
                        <a:cs typeface="+mn-cs"/>
                      </a:endParaRPr>
                    </a:p>
                  </a:txBody>
                  <a:tcPr marL="45720" marR="45720" horzOverflow="overflow">
                    <a:noFill/>
                  </a:tcPr>
                </a:tc>
                <a:tc hMerge="1">
                  <a:txBody>
                    <a:bodyPr/>
                    <a:lstStyle/>
                    <a:p>
                      <a:endParaRPr lang="en-US"/>
                    </a:p>
                  </a:txBody>
                  <a:tcPr/>
                </a:tc>
                <a:tc hMerge="1">
                  <a:txBody>
                    <a:bodyPr/>
                    <a:lstStyle/>
                    <a:p>
                      <a:pPr marL="171450" marR="0" lvl="0" indent="-171450" algn="l" defTabSz="890789" rtl="0" eaLnBrk="1" fontAlgn="auto" latinLnBrk="0" hangingPunct="1">
                        <a:lnSpc>
                          <a:spcPct val="100000"/>
                        </a:lnSpc>
                        <a:spcBef>
                          <a:spcPts val="300"/>
                        </a:spcBef>
                        <a:spcAft>
                          <a:spcPts val="300"/>
                        </a:spcAft>
                        <a:buClrTx/>
                        <a:buSzTx/>
                        <a:buFont typeface="Arial" panose="020B0604020202020204" pitchFamily="34" charset="0"/>
                        <a:buChar char="•"/>
                        <a:tabLst/>
                        <a:defRPr/>
                      </a:pPr>
                      <a:endParaRPr lang="en-US" sz="1200" kern="1200" dirty="0" smtClean="0">
                        <a:solidFill>
                          <a:srgbClr val="00338D"/>
                        </a:solidFill>
                        <a:latin typeface="+mn-lt"/>
                        <a:ea typeface="+mn-ea"/>
                        <a:cs typeface="+mn-cs"/>
                      </a:endParaRPr>
                    </a:p>
                  </a:txBody>
                  <a:tcPr marL="45720" marR="45720" horzOverflow="overflow">
                    <a:noFill/>
                  </a:tcPr>
                </a:tc>
                <a:tc hMerge="1">
                  <a:txBody>
                    <a:bodyPr/>
                    <a:lstStyle/>
                    <a:p>
                      <a:pPr marL="171450" marR="0" lvl="0" indent="-171450" algn="l" defTabSz="890789" rtl="0" eaLnBrk="1" fontAlgn="auto" latinLnBrk="0" hangingPunct="1">
                        <a:lnSpc>
                          <a:spcPct val="100000"/>
                        </a:lnSpc>
                        <a:spcBef>
                          <a:spcPts val="300"/>
                        </a:spcBef>
                        <a:spcAft>
                          <a:spcPts val="300"/>
                        </a:spcAft>
                        <a:buClrTx/>
                        <a:buSzTx/>
                        <a:buFont typeface="Arial" panose="020B0604020202020204" pitchFamily="34" charset="0"/>
                        <a:buChar char="•"/>
                        <a:tabLst/>
                        <a:defRPr/>
                      </a:pPr>
                      <a:endParaRPr lang="en-US" sz="1200" kern="1200" noProof="0" dirty="0" smtClean="0">
                        <a:solidFill>
                          <a:srgbClr val="00338D"/>
                        </a:solidFill>
                        <a:latin typeface="+mn-lt"/>
                        <a:ea typeface="+mn-ea"/>
                        <a:cs typeface="+mn-cs"/>
                      </a:endParaRPr>
                    </a:p>
                  </a:txBody>
                  <a:tcPr marL="45720" marR="45720" horzOverflow="overflow">
                    <a:noFill/>
                  </a:tcPr>
                </a:tc>
                <a:tc hMerge="1">
                  <a:txBody>
                    <a:bodyPr/>
                    <a:lstStyle/>
                    <a:p>
                      <a:endParaRPr lang="en-US"/>
                    </a:p>
                  </a:txBody>
                  <a:tcPr/>
                </a:tc>
              </a:tr>
              <a:tr h="422787">
                <a:tc vMerge="1">
                  <a:txBody>
                    <a:bodyPr/>
                    <a:lstStyle/>
                    <a:p>
                      <a:pPr algn="ctr"/>
                      <a:endParaRPr lang="en-US" sz="1200" kern="1200" dirty="0" smtClean="0">
                        <a:solidFill>
                          <a:schemeClr val="bg1"/>
                        </a:solidFill>
                      </a:endParaRPr>
                    </a:p>
                  </a:txBody>
                  <a:tcPr marL="45720" marR="45720" anchor="ctr" horzOverflow="overflow">
                    <a:lnR w="12700" cap="rnd" cmpd="sng" algn="ctr">
                      <a:noFill/>
                      <a:prstDash val="solid"/>
                    </a:lnR>
                    <a:lnT w="12700" cap="rnd" cmpd="sng" algn="ctr">
                      <a:noFill/>
                      <a:prstDash val="solid"/>
                    </a:lnT>
                    <a:lnB w="6350" cap="rnd" cmpd="sng" algn="ctr">
                      <a:noFill/>
                      <a:prstDash val="solid"/>
                    </a:lnB>
                    <a:solidFill>
                      <a:srgbClr val="2D5491"/>
                    </a:solidFill>
                  </a:tcPr>
                </a:tc>
                <a:tc>
                  <a:txBody>
                    <a:bodyPr/>
                    <a:lstStyle/>
                    <a:p>
                      <a:pPr algn="ctr"/>
                      <a:endParaRPr lang="en-US" sz="1200" b="1" kern="1200" dirty="0">
                        <a:solidFill>
                          <a:schemeClr val="bg1"/>
                        </a:solidFill>
                        <a:latin typeface="+mn-lt"/>
                        <a:ea typeface="+mn-ea"/>
                        <a:cs typeface="+mn-cs"/>
                      </a:endParaRPr>
                    </a:p>
                  </a:txBody>
                  <a:tcPr marL="45720" marR="45720" anchor="ctr" horzOverflow="overflow">
                    <a:lnL w="12700" cap="rnd" cmpd="sng" algn="ctr">
                      <a:noFill/>
                      <a:prstDash val="solid"/>
                    </a:lnL>
                    <a:lnR w="6350" cap="flat" cmpd="sng" algn="ctr">
                      <a:solidFill>
                        <a:srgbClr val="00338D"/>
                      </a:solidFill>
                      <a:prstDash val="solid"/>
                      <a:round/>
                      <a:headEnd type="none" w="med" len="med"/>
                      <a:tailEnd type="none" w="med" len="med"/>
                    </a:lnR>
                    <a:lnT w="12700" cap="rnd" cmpd="sng" algn="ctr">
                      <a:noFill/>
                      <a:prstDash val="solid"/>
                    </a:lnT>
                    <a:lnB w="6350" cap="rnd" cmpd="sng" algn="ctr">
                      <a:noFill/>
                      <a:prstDash val="solid"/>
                    </a:lnB>
                    <a:lnTlToBr w="12700" cmpd="sng">
                      <a:noFill/>
                      <a:prstDash val="solid"/>
                    </a:lnTlToBr>
                    <a:lnBlToTr w="12700" cmpd="sng">
                      <a:noFill/>
                      <a:prstDash val="solid"/>
                    </a:lnBlToTr>
                    <a:noFill/>
                  </a:tcPr>
                </a:tc>
                <a:tc>
                  <a:txBody>
                    <a:bodyPr/>
                    <a:lstStyle/>
                    <a:p>
                      <a:pPr marL="0" marR="0" lvl="0" indent="0" algn="ctr" defTabSz="890789" rtl="0" eaLnBrk="1" fontAlgn="auto" latinLnBrk="0" hangingPunct="1">
                        <a:lnSpc>
                          <a:spcPct val="100000"/>
                        </a:lnSpc>
                        <a:spcBef>
                          <a:spcPts val="300"/>
                        </a:spcBef>
                        <a:spcAft>
                          <a:spcPts val="300"/>
                        </a:spcAft>
                        <a:buClrTx/>
                        <a:buSzTx/>
                        <a:buFont typeface="Arial" panose="020B0604020202020204" pitchFamily="34" charset="0"/>
                        <a:buNone/>
                        <a:tabLst/>
                        <a:defRPr/>
                      </a:pPr>
                      <a:r>
                        <a:rPr lang="en-US" sz="1200" b="1" kern="1200" dirty="0" smtClean="0">
                          <a:solidFill>
                            <a:schemeClr val="bg1"/>
                          </a:solidFill>
                          <a:latin typeface="+mn-lt"/>
                          <a:ea typeface="+mn-ea"/>
                          <a:cs typeface="+mn-cs"/>
                        </a:rPr>
                        <a:t>Lagging</a:t>
                      </a:r>
                    </a:p>
                  </a:txBody>
                  <a:tcPr marL="45720" marR="45720" horzOverflow="overflow">
                    <a:lnL w="6350" cap="flat" cmpd="sng" algn="ctr">
                      <a:solidFill>
                        <a:srgbClr val="00338D"/>
                      </a:solidFill>
                      <a:prstDash val="solid"/>
                      <a:round/>
                      <a:headEnd type="none" w="med" len="med"/>
                      <a:tailEnd type="none" w="med" len="med"/>
                    </a:lnL>
                    <a:solidFill>
                      <a:srgbClr val="2D5491"/>
                    </a:solidFill>
                  </a:tcPr>
                </a:tc>
                <a:tc gridSpan="2">
                  <a:txBody>
                    <a:bodyPr/>
                    <a:lstStyle/>
                    <a:p>
                      <a:pPr marL="0" marR="0" lvl="0" indent="0" algn="ctr" defTabSz="890789" rtl="0" eaLnBrk="1" fontAlgn="auto" latinLnBrk="0" hangingPunct="1">
                        <a:lnSpc>
                          <a:spcPct val="100000"/>
                        </a:lnSpc>
                        <a:spcBef>
                          <a:spcPts val="300"/>
                        </a:spcBef>
                        <a:spcAft>
                          <a:spcPts val="300"/>
                        </a:spcAft>
                        <a:buClrTx/>
                        <a:buSzTx/>
                        <a:buFont typeface="Arial" panose="020B0604020202020204" pitchFamily="34" charset="0"/>
                        <a:buNone/>
                        <a:tabLst/>
                        <a:defRPr/>
                      </a:pPr>
                      <a:r>
                        <a:rPr lang="en-US" sz="1200" b="1" kern="1200" dirty="0" smtClean="0">
                          <a:solidFill>
                            <a:schemeClr val="bg1"/>
                          </a:solidFill>
                          <a:latin typeface="+mn-lt"/>
                          <a:ea typeface="+mn-ea"/>
                          <a:cs typeface="+mn-cs"/>
                        </a:rPr>
                        <a:t>Basic</a:t>
                      </a:r>
                    </a:p>
                  </a:txBody>
                  <a:tcPr marL="45720" marR="45720" horzOverflow="overflow">
                    <a:solidFill>
                      <a:srgbClr val="2D5491"/>
                    </a:solidFill>
                  </a:tcPr>
                </a:tc>
                <a:tc hMerge="1">
                  <a:txBody>
                    <a:bodyPr/>
                    <a:lstStyle/>
                    <a:p>
                      <a:pPr marL="0" marR="0" lvl="0" indent="0" algn="ctr" defTabSz="890789" rtl="0" eaLnBrk="1" fontAlgn="auto" latinLnBrk="0" hangingPunct="1">
                        <a:lnSpc>
                          <a:spcPct val="100000"/>
                        </a:lnSpc>
                        <a:spcBef>
                          <a:spcPts val="300"/>
                        </a:spcBef>
                        <a:spcAft>
                          <a:spcPts val="300"/>
                        </a:spcAft>
                        <a:buClrTx/>
                        <a:buSzTx/>
                        <a:buFont typeface="Arial" panose="020B0604020202020204" pitchFamily="34" charset="0"/>
                        <a:buNone/>
                        <a:tabLst/>
                        <a:defRPr/>
                      </a:pPr>
                      <a:endParaRPr lang="en-US" sz="1200" b="1" kern="1200" dirty="0">
                        <a:solidFill>
                          <a:schemeClr val="bg1"/>
                        </a:solidFill>
                        <a:latin typeface="+mn-lt"/>
                        <a:ea typeface="+mn-ea"/>
                        <a:cs typeface="+mn-cs"/>
                      </a:endParaRPr>
                    </a:p>
                  </a:txBody>
                  <a:tcPr marL="45720" marR="45720" horzOverflow="overflow">
                    <a:solidFill>
                      <a:srgbClr val="2D5491"/>
                    </a:solidFill>
                  </a:tcPr>
                </a:tc>
                <a:tc>
                  <a:txBody>
                    <a:bodyPr/>
                    <a:lstStyle/>
                    <a:p>
                      <a:pPr marL="0" marR="0" lvl="0" indent="0" algn="ctr" defTabSz="890789" rtl="0" eaLnBrk="1" fontAlgn="auto" latinLnBrk="0" hangingPunct="1">
                        <a:lnSpc>
                          <a:spcPct val="100000"/>
                        </a:lnSpc>
                        <a:spcBef>
                          <a:spcPts val="300"/>
                        </a:spcBef>
                        <a:spcAft>
                          <a:spcPts val="300"/>
                        </a:spcAft>
                        <a:buClrTx/>
                        <a:buSzTx/>
                        <a:buFont typeface="Arial" panose="020B0604020202020204" pitchFamily="34" charset="0"/>
                        <a:buNone/>
                        <a:tabLst/>
                        <a:defRPr/>
                      </a:pPr>
                      <a:r>
                        <a:rPr lang="en-US" sz="1200" b="1" kern="1200" dirty="0" smtClean="0">
                          <a:solidFill>
                            <a:schemeClr val="bg1"/>
                          </a:solidFill>
                          <a:latin typeface="+mn-lt"/>
                          <a:ea typeface="+mn-ea"/>
                          <a:cs typeface="+mn-cs"/>
                        </a:rPr>
                        <a:t>Progressed</a:t>
                      </a:r>
                      <a:endParaRPr lang="en-US" sz="1200" b="1" kern="1200" dirty="0">
                        <a:solidFill>
                          <a:schemeClr val="bg1"/>
                        </a:solidFill>
                        <a:latin typeface="+mn-lt"/>
                        <a:ea typeface="+mn-ea"/>
                        <a:cs typeface="+mn-cs"/>
                      </a:endParaRPr>
                    </a:p>
                  </a:txBody>
                  <a:tcPr marL="45720" marR="45720" horzOverflow="overflow">
                    <a:solidFill>
                      <a:srgbClr val="2D5491"/>
                    </a:solidFill>
                  </a:tcPr>
                </a:tc>
                <a:tc gridSpan="2">
                  <a:txBody>
                    <a:bodyPr/>
                    <a:lstStyle/>
                    <a:p>
                      <a:pPr marL="0" marR="0" lvl="0" indent="0" algn="ctr" defTabSz="890789" rtl="0" eaLnBrk="1" fontAlgn="auto" latinLnBrk="0" hangingPunct="1">
                        <a:lnSpc>
                          <a:spcPct val="100000"/>
                        </a:lnSpc>
                        <a:spcBef>
                          <a:spcPts val="300"/>
                        </a:spcBef>
                        <a:spcAft>
                          <a:spcPts val="300"/>
                        </a:spcAft>
                        <a:buClrTx/>
                        <a:buSzTx/>
                        <a:buFont typeface="Arial" panose="020B0604020202020204" pitchFamily="34" charset="0"/>
                        <a:buNone/>
                        <a:tabLst/>
                        <a:defRPr/>
                      </a:pPr>
                      <a:r>
                        <a:rPr lang="en-US" sz="1200" b="1" kern="1200" dirty="0" smtClean="0">
                          <a:solidFill>
                            <a:schemeClr val="bg1"/>
                          </a:solidFill>
                          <a:latin typeface="+mn-lt"/>
                          <a:ea typeface="+mn-ea"/>
                          <a:cs typeface="+mn-cs"/>
                        </a:rPr>
                        <a:t>Leading</a:t>
                      </a:r>
                    </a:p>
                  </a:txBody>
                  <a:tcPr marL="45720" marR="45720" horzOverflow="overflow">
                    <a:solidFill>
                      <a:srgbClr val="2D5491"/>
                    </a:solidFill>
                  </a:tcPr>
                </a:tc>
                <a:tc hMerge="1">
                  <a:txBody>
                    <a:bodyPr/>
                    <a:lstStyle/>
                    <a:p>
                      <a:pPr marL="171450" marR="0" lvl="0" indent="-171450" algn="l" defTabSz="890789" rtl="0" eaLnBrk="1" fontAlgn="auto" latinLnBrk="0" hangingPunct="1">
                        <a:lnSpc>
                          <a:spcPct val="100000"/>
                        </a:lnSpc>
                        <a:spcBef>
                          <a:spcPts val="300"/>
                        </a:spcBef>
                        <a:spcAft>
                          <a:spcPts val="300"/>
                        </a:spcAft>
                        <a:buClrTx/>
                        <a:buSzTx/>
                        <a:buFont typeface="Arial" panose="020B0604020202020204" pitchFamily="34" charset="0"/>
                        <a:buChar char="•"/>
                        <a:tabLst/>
                        <a:defRPr/>
                      </a:pPr>
                      <a:endParaRPr lang="en-US" sz="1200" kern="1200" noProof="0" dirty="0" smtClean="0">
                        <a:solidFill>
                          <a:srgbClr val="00338D"/>
                        </a:solidFill>
                        <a:latin typeface="+mn-lt"/>
                        <a:ea typeface="+mn-ea"/>
                        <a:cs typeface="+mn-cs"/>
                      </a:endParaRPr>
                    </a:p>
                  </a:txBody>
                  <a:tcPr marL="45720" marR="45720" horzOverflow="overflow">
                    <a:noFill/>
                  </a:tcPr>
                </a:tc>
                <a:tc>
                  <a:txBody>
                    <a:bodyPr/>
                    <a:lstStyle/>
                    <a:p>
                      <a:pPr marL="0" marR="0" lvl="0" indent="0" algn="ctr" defTabSz="890789" rtl="0" eaLnBrk="1" fontAlgn="auto" latinLnBrk="0" hangingPunct="1">
                        <a:lnSpc>
                          <a:spcPct val="100000"/>
                        </a:lnSpc>
                        <a:spcBef>
                          <a:spcPts val="300"/>
                        </a:spcBef>
                        <a:spcAft>
                          <a:spcPts val="300"/>
                        </a:spcAft>
                        <a:buClrTx/>
                        <a:buSzTx/>
                        <a:buFont typeface="Arial" panose="020B0604020202020204" pitchFamily="34" charset="0"/>
                        <a:buNone/>
                        <a:tabLst/>
                        <a:defRPr/>
                      </a:pPr>
                      <a:r>
                        <a:rPr lang="en-US" sz="1200" b="1" kern="1200" dirty="0" smtClean="0">
                          <a:solidFill>
                            <a:schemeClr val="bg1"/>
                          </a:solidFill>
                          <a:latin typeface="+mn-lt"/>
                          <a:ea typeface="+mn-ea"/>
                          <a:cs typeface="+mn-cs"/>
                        </a:rPr>
                        <a:t>Innovating</a:t>
                      </a:r>
                      <a:endParaRPr lang="en-US" sz="1200" b="1" kern="1200" dirty="0">
                        <a:solidFill>
                          <a:schemeClr val="bg1"/>
                        </a:solidFill>
                        <a:latin typeface="+mn-lt"/>
                        <a:ea typeface="+mn-ea"/>
                        <a:cs typeface="+mn-cs"/>
                      </a:endParaRPr>
                    </a:p>
                  </a:txBody>
                  <a:tcPr marL="45720" marR="45720" horzOverflow="overflow">
                    <a:solidFill>
                      <a:srgbClr val="2D5491"/>
                    </a:solidFill>
                  </a:tcPr>
                </a:tc>
              </a:tr>
              <a:tr h="422787">
                <a:tc vMerge="1">
                  <a:txBody>
                    <a:bodyPr/>
                    <a:lstStyle/>
                    <a:p>
                      <a:pPr algn="ctr"/>
                      <a:endParaRPr lang="en-US" sz="1200" kern="1200" dirty="0" smtClean="0">
                        <a:solidFill>
                          <a:schemeClr val="bg1"/>
                        </a:solidFill>
                      </a:endParaRPr>
                    </a:p>
                  </a:txBody>
                  <a:tcPr marL="45720" marR="45720" anchor="ctr" horzOverflow="overflow">
                    <a:lnR w="12700" cap="rnd" cmpd="sng" algn="ctr">
                      <a:noFill/>
                      <a:prstDash val="solid"/>
                    </a:lnR>
                    <a:lnT w="12700" cap="rnd" cmpd="sng" algn="ctr">
                      <a:noFill/>
                      <a:prstDash val="solid"/>
                    </a:lnT>
                    <a:solidFill>
                      <a:srgbClr val="2D5491"/>
                    </a:solidFill>
                  </a:tcPr>
                </a:tc>
                <a:tc>
                  <a:txBody>
                    <a:bodyPr/>
                    <a:lstStyle/>
                    <a:p>
                      <a:pPr algn="ctr"/>
                      <a:endParaRPr lang="en-US" sz="1200" b="1" kern="1200" dirty="0">
                        <a:solidFill>
                          <a:schemeClr val="bg1"/>
                        </a:solidFill>
                        <a:latin typeface="+mn-lt"/>
                        <a:ea typeface="+mn-ea"/>
                        <a:cs typeface="+mn-cs"/>
                      </a:endParaRPr>
                    </a:p>
                  </a:txBody>
                  <a:tcPr marL="45720" marR="45720" anchor="ctr" horzOverflow="overflow">
                    <a:lnL w="12700" cap="rnd" cmpd="sng" algn="ctr">
                      <a:noFill/>
                      <a:prstDash val="solid"/>
                    </a:lnL>
                    <a:lnR w="6350" cap="flat" cmpd="sng" algn="ctr">
                      <a:solidFill>
                        <a:srgbClr val="00338D"/>
                      </a:solidFill>
                      <a:prstDash val="solid"/>
                      <a:round/>
                      <a:headEnd type="none" w="med" len="med"/>
                      <a:tailEnd type="none" w="med" len="med"/>
                    </a:lnR>
                    <a:lnT w="12700" cap="rnd" cmpd="sng" algn="ctr">
                      <a:noFill/>
                      <a:prstDash val="solid"/>
                    </a:lnT>
                    <a:lnB w="6350" cap="rnd" cmpd="sng" algn="ctr">
                      <a:noFill/>
                      <a:prstDash val="solid"/>
                    </a:lnB>
                    <a:lnTlToBr w="12700" cmpd="sng">
                      <a:noFill/>
                      <a:prstDash val="solid"/>
                    </a:lnTlToBr>
                    <a:lnBlToTr w="12700" cmpd="sng">
                      <a:noFill/>
                      <a:prstDash val="solid"/>
                    </a:lnBlToTr>
                    <a:noFill/>
                  </a:tcPr>
                </a:tc>
                <a:tc>
                  <a:txBody>
                    <a:bodyPr/>
                    <a:lstStyle/>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r>
                        <a:rPr lang="en-US" sz="1200" kern="1200" noProof="0" dirty="0" smtClean="0">
                          <a:solidFill>
                            <a:srgbClr val="00338D"/>
                          </a:solidFill>
                          <a:latin typeface="+mn-lt"/>
                          <a:ea typeface="+mn-ea"/>
                          <a:cs typeface="+mn-cs"/>
                        </a:rPr>
                        <a:t>There is little to no integration across channels, limiting the ability of customers to have smooth journeys across multiple channels</a:t>
                      </a:r>
                      <a:r>
                        <a:rPr lang="en-GB" sz="1200" kern="1200" noProof="0" dirty="0" smtClean="0">
                          <a:solidFill>
                            <a:srgbClr val="00338D"/>
                          </a:solidFill>
                          <a:latin typeface="+mn-lt"/>
                          <a:ea typeface="+mn-ea"/>
                          <a:cs typeface="+mn-cs"/>
                        </a:rPr>
                        <a:t>.</a:t>
                      </a:r>
                      <a:r>
                        <a:rPr lang="en-US" sz="1200" kern="1200" noProof="0" dirty="0" smtClean="0">
                          <a:solidFill>
                            <a:srgbClr val="00338D"/>
                          </a:solidFill>
                          <a:latin typeface="+mn-lt"/>
                          <a:ea typeface="+mn-ea"/>
                          <a:cs typeface="+mn-cs"/>
                        </a:rPr>
                        <a:t> . </a:t>
                      </a:r>
                    </a:p>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r>
                        <a:rPr lang="en-US" sz="1200" kern="1200" noProof="0" dirty="0" smtClean="0">
                          <a:solidFill>
                            <a:srgbClr val="00338D"/>
                          </a:solidFill>
                          <a:latin typeface="+mn-lt"/>
                          <a:ea typeface="+mn-ea"/>
                          <a:cs typeface="+mn-cs"/>
                        </a:rPr>
                        <a:t>Engagements on social media such as "listening" are ad-hoc and generally initiated on the back of a customer issue</a:t>
                      </a:r>
                    </a:p>
                  </a:txBody>
                  <a:tcPr marL="45720" marR="45720" horzOverflow="overflow">
                    <a:lnL w="6350" cap="flat" cmpd="sng" algn="ctr">
                      <a:solidFill>
                        <a:srgbClr val="00338D"/>
                      </a:solidFill>
                      <a:prstDash val="solid"/>
                      <a:round/>
                      <a:headEnd type="none" w="med" len="med"/>
                      <a:tailEnd type="none" w="med" len="med"/>
                    </a:lnL>
                    <a:lnB w="6350" cap="flat" cmpd="sng" algn="ctr">
                      <a:solidFill>
                        <a:srgbClr val="00338D"/>
                      </a:solidFill>
                      <a:prstDash val="solid"/>
                      <a:round/>
                      <a:headEnd type="none" w="med" len="med"/>
                      <a:tailEnd type="none" w="med" len="med"/>
                    </a:lnB>
                    <a:noFill/>
                  </a:tcPr>
                </a:tc>
                <a:tc gridSpan="2">
                  <a:txBody>
                    <a:bodyPr/>
                    <a:lstStyle/>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r>
                        <a:rPr lang="en-US" sz="1200" kern="1200" noProof="0" dirty="0" smtClean="0">
                          <a:solidFill>
                            <a:srgbClr val="00338D"/>
                          </a:solidFill>
                          <a:latin typeface="+mn-lt"/>
                          <a:ea typeface="+mn-ea"/>
                          <a:cs typeface="+mn-cs"/>
                        </a:rPr>
                        <a:t>There is a channel strategy in place which provides limited guidance for managing customer experiences across various channels. Integration across channels exists but is not consistently useful. </a:t>
                      </a:r>
                    </a:p>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r>
                        <a:rPr lang="en-US" sz="1200" kern="1200" noProof="0" dirty="0" smtClean="0">
                          <a:solidFill>
                            <a:srgbClr val="00338D"/>
                          </a:solidFill>
                          <a:latin typeface="+mn-lt"/>
                          <a:ea typeface="+mn-ea"/>
                          <a:cs typeface="+mn-cs"/>
                        </a:rPr>
                        <a:t>Content is created on social media, but quality and control varies</a:t>
                      </a:r>
                      <a:r>
                        <a:rPr lang="en-US" sz="1200" kern="1200" dirty="0" smtClean="0">
                          <a:solidFill>
                            <a:srgbClr val="00338D"/>
                          </a:solidFill>
                          <a:latin typeface="+mn-lt"/>
                          <a:ea typeface="+mn-ea"/>
                          <a:cs typeface="+mn-cs"/>
                        </a:rPr>
                        <a:t>.</a:t>
                      </a:r>
                      <a:endParaRPr lang="en-US" sz="1200" kern="1200" noProof="0" dirty="0" smtClean="0">
                        <a:solidFill>
                          <a:srgbClr val="00338D"/>
                        </a:solidFill>
                        <a:latin typeface="+mn-lt"/>
                        <a:ea typeface="+mn-ea"/>
                        <a:cs typeface="+mn-cs"/>
                      </a:endParaRPr>
                    </a:p>
                  </a:txBody>
                  <a:tcPr marL="45720" marR="45720" horzOverflow="overflow">
                    <a:lnB w="6350" cap="flat" cmpd="sng" algn="ctr">
                      <a:solidFill>
                        <a:srgbClr val="00338D"/>
                      </a:solidFill>
                      <a:prstDash val="solid"/>
                      <a:round/>
                      <a:headEnd type="none" w="med" len="med"/>
                      <a:tailEnd type="none" w="med" len="med"/>
                    </a:lnB>
                    <a:noFill/>
                  </a:tcPr>
                </a:tc>
                <a:tc hMerge="1">
                  <a:txBody>
                    <a:bodyPr/>
                    <a:lstStyle/>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endParaRPr lang="en-GB" sz="1200" kern="1200" noProof="0" dirty="0" smtClean="0">
                        <a:solidFill>
                          <a:srgbClr val="00338D"/>
                        </a:solidFill>
                        <a:latin typeface="+mn-lt"/>
                        <a:ea typeface="+mn-ea"/>
                        <a:cs typeface="+mn-cs"/>
                      </a:endParaRPr>
                    </a:p>
                  </a:txBody>
                  <a:tcPr marL="45720" marR="45720" horzOverflow="overflow">
                    <a:lnB w="6350" cap="flat" cmpd="sng" algn="ctr">
                      <a:solidFill>
                        <a:srgbClr val="00338D"/>
                      </a:solidFill>
                      <a:prstDash val="solid"/>
                      <a:round/>
                      <a:headEnd type="none" w="med" len="med"/>
                      <a:tailEnd type="none" w="med" len="med"/>
                    </a:lnB>
                    <a:noFill/>
                  </a:tcPr>
                </a:tc>
                <a:tc>
                  <a:txBody>
                    <a:bodyPr/>
                    <a:lstStyle/>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r>
                        <a:rPr lang="en-US" sz="1200" kern="1200" noProof="0" dirty="0" smtClean="0">
                          <a:solidFill>
                            <a:srgbClr val="00338D"/>
                          </a:solidFill>
                          <a:latin typeface="+mn-lt"/>
                          <a:ea typeface="+mn-ea"/>
                          <a:cs typeface="+mn-cs"/>
                        </a:rPr>
                        <a:t>Integrated, cross-channel visibility. There is a single view of customer data, interactions, and transactions across multiple channels, in near-real time. </a:t>
                      </a:r>
                    </a:p>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r>
                        <a:rPr lang="en-US" sz="1200" kern="1200" noProof="0" dirty="0" smtClean="0">
                          <a:solidFill>
                            <a:srgbClr val="00338D"/>
                          </a:solidFill>
                          <a:latin typeface="+mn-lt"/>
                          <a:ea typeface="+mn-ea"/>
                          <a:cs typeface="+mn-cs"/>
                        </a:rPr>
                        <a:t>Customer sentiment is monitored on social media and awareness is generated through social media advertising.</a:t>
                      </a:r>
                    </a:p>
                  </a:txBody>
                  <a:tcPr marL="45720" marR="45720" horzOverflow="overflow">
                    <a:lnB w="6350" cap="flat" cmpd="sng" algn="ctr">
                      <a:solidFill>
                        <a:srgbClr val="00338D"/>
                      </a:solidFill>
                      <a:prstDash val="solid"/>
                      <a:round/>
                      <a:headEnd type="none" w="med" len="med"/>
                      <a:tailEnd type="none" w="med" len="med"/>
                    </a:lnB>
                    <a:noFill/>
                  </a:tcPr>
                </a:tc>
                <a:tc gridSpan="2">
                  <a:txBody>
                    <a:bodyPr/>
                    <a:lstStyle/>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r>
                        <a:rPr lang="en-US" sz="1200" kern="1200" noProof="0" dirty="0" smtClean="0">
                          <a:solidFill>
                            <a:srgbClr val="00338D"/>
                          </a:solidFill>
                          <a:latin typeface="+mn-lt"/>
                          <a:ea typeface="+mn-ea"/>
                          <a:cs typeface="+mn-cs"/>
                        </a:rPr>
                        <a:t>Holistic, cross-channel customer engagement.</a:t>
                      </a:r>
                    </a:p>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r>
                        <a:rPr lang="en-US" sz="1200" kern="1200" noProof="0" dirty="0" smtClean="0">
                          <a:solidFill>
                            <a:srgbClr val="00338D"/>
                          </a:solidFill>
                          <a:latin typeface="+mn-lt"/>
                          <a:ea typeface="+mn-ea"/>
                          <a:cs typeface="+mn-cs"/>
                        </a:rPr>
                        <a:t>Customer engagement in each channel is informed by offers and interactions in other channels.</a:t>
                      </a:r>
                    </a:p>
                  </a:txBody>
                  <a:tcPr marL="45720" marR="45720" horzOverflow="overflow">
                    <a:lnB w="6350" cap="flat" cmpd="sng" algn="ctr">
                      <a:solidFill>
                        <a:srgbClr val="00338D"/>
                      </a:solidFill>
                      <a:prstDash val="solid"/>
                      <a:round/>
                      <a:headEnd type="none" w="med" len="med"/>
                      <a:tailEnd type="none" w="med" len="med"/>
                    </a:lnB>
                    <a:noFill/>
                  </a:tcPr>
                </a:tc>
                <a:tc hMerge="1">
                  <a:txBody>
                    <a:bodyPr/>
                    <a:lstStyle/>
                    <a:p>
                      <a:endParaRPr lang="en-US" dirty="0"/>
                    </a:p>
                  </a:txBody>
                  <a:tcPr>
                    <a:lnB w="6350" cap="flat" cmpd="sng" algn="ctr">
                      <a:solidFill>
                        <a:srgbClr val="00338D"/>
                      </a:solidFill>
                      <a:prstDash val="solid"/>
                      <a:round/>
                      <a:headEnd type="none" w="med" len="med"/>
                      <a:tailEnd type="none" w="med" len="med"/>
                    </a:lnB>
                    <a:noFill/>
                  </a:tcPr>
                </a:tc>
                <a:tc>
                  <a:txBody>
                    <a:bodyPr/>
                    <a:lstStyle/>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r>
                        <a:rPr lang="en-US" sz="1200" kern="1200" noProof="0" dirty="0" smtClean="0">
                          <a:solidFill>
                            <a:srgbClr val="00338D"/>
                          </a:solidFill>
                          <a:latin typeface="+mn-lt"/>
                          <a:ea typeface="+mn-ea"/>
                          <a:cs typeface="+mn-cs"/>
                        </a:rPr>
                        <a:t>Customer experience is </a:t>
                      </a:r>
                      <a:r>
                        <a:rPr lang="en-US" sz="1200" kern="1200" noProof="0" dirty="0" err="1" smtClean="0">
                          <a:solidFill>
                            <a:srgbClr val="00338D"/>
                          </a:solidFill>
                          <a:latin typeface="+mn-lt"/>
                          <a:ea typeface="+mn-ea"/>
                          <a:cs typeface="+mn-cs"/>
                        </a:rPr>
                        <a:t>optimised</a:t>
                      </a:r>
                      <a:r>
                        <a:rPr lang="en-US" sz="1200" kern="1200" noProof="0" dirty="0" smtClean="0">
                          <a:solidFill>
                            <a:srgbClr val="00338D"/>
                          </a:solidFill>
                          <a:latin typeface="+mn-lt"/>
                          <a:ea typeface="+mn-ea"/>
                          <a:cs typeface="+mn-cs"/>
                        </a:rPr>
                        <a:t> across integrated channels. </a:t>
                      </a:r>
                    </a:p>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r>
                        <a:rPr lang="en-US" sz="1200" kern="1200" noProof="0" dirty="0" smtClean="0">
                          <a:solidFill>
                            <a:srgbClr val="00338D"/>
                          </a:solidFill>
                          <a:latin typeface="+mn-lt"/>
                          <a:ea typeface="+mn-ea"/>
                          <a:cs typeface="+mn-cs"/>
                        </a:rPr>
                        <a:t>Delivery of permanent and repeatable </a:t>
                      </a:r>
                      <a:r>
                        <a:rPr lang="en-US" sz="1200" kern="1200" noProof="0" dirty="0" err="1" smtClean="0">
                          <a:solidFill>
                            <a:srgbClr val="00338D"/>
                          </a:solidFill>
                          <a:latin typeface="+mn-lt"/>
                          <a:ea typeface="+mn-ea"/>
                          <a:cs typeface="+mn-cs"/>
                        </a:rPr>
                        <a:t>omnichannel</a:t>
                      </a:r>
                      <a:r>
                        <a:rPr lang="en-US" sz="1200" kern="1200" noProof="0" dirty="0" smtClean="0">
                          <a:solidFill>
                            <a:srgbClr val="00338D"/>
                          </a:solidFill>
                          <a:latin typeface="+mn-lt"/>
                          <a:ea typeface="+mn-ea"/>
                          <a:cs typeface="+mn-cs"/>
                        </a:rPr>
                        <a:t> journeys and processes.</a:t>
                      </a:r>
                    </a:p>
                    <a:p>
                      <a:pPr marL="0" marR="0" lvl="0" indent="0" algn="l" defTabSz="890789" rtl="0" eaLnBrk="1" fontAlgn="auto" latinLnBrk="0" hangingPunct="1">
                        <a:lnSpc>
                          <a:spcPct val="100000"/>
                        </a:lnSpc>
                        <a:spcBef>
                          <a:spcPts val="0"/>
                        </a:spcBef>
                        <a:spcAft>
                          <a:spcPts val="100"/>
                        </a:spcAft>
                        <a:buClrTx/>
                        <a:buSzTx/>
                        <a:buFont typeface="Arial" panose="020B0604020202020204" pitchFamily="34" charset="0"/>
                        <a:buNone/>
                        <a:tabLst/>
                        <a:defRPr/>
                      </a:pPr>
                      <a:endParaRPr lang="en-US" sz="1200" kern="1200" noProof="0" dirty="0" smtClean="0">
                        <a:solidFill>
                          <a:srgbClr val="00338D"/>
                        </a:solidFill>
                        <a:latin typeface="+mn-lt"/>
                        <a:ea typeface="+mn-ea"/>
                        <a:cs typeface="+mn-cs"/>
                      </a:endParaRPr>
                    </a:p>
                  </a:txBody>
                  <a:tcPr marL="45720" marR="45720" horzOverflow="overflow">
                    <a:lnB w="6350" cap="flat" cmpd="sng" algn="ctr">
                      <a:solidFill>
                        <a:srgbClr val="00338D"/>
                      </a:solidFill>
                      <a:prstDash val="solid"/>
                      <a:round/>
                      <a:headEnd type="none" w="med" len="med"/>
                      <a:tailEnd type="none" w="med" len="med"/>
                    </a:lnB>
                    <a:noFill/>
                  </a:tcPr>
                </a:tc>
              </a:tr>
            </a:tbl>
          </a:graphicData>
        </a:graphic>
      </p:graphicFrame>
      <p:pic>
        <p:nvPicPr>
          <p:cNvPr id="23" name="Picture 22"/>
          <p:cNvPicPr>
            <a:picLocks noChangeAspect="1"/>
          </p:cNvPicPr>
          <p:nvPr/>
        </p:nvPicPr>
        <p:blipFill>
          <a:blip r:embed="rId2"/>
          <a:stretch>
            <a:fillRect/>
          </a:stretch>
        </p:blipFill>
        <p:spPr>
          <a:xfrm>
            <a:off x="-1123122" y="4490117"/>
            <a:ext cx="851774" cy="330361"/>
          </a:xfrm>
          <a:prstGeom prst="rect">
            <a:avLst/>
          </a:prstGeom>
          <a:solidFill>
            <a:srgbClr val="003D6F"/>
          </a:solidFill>
        </p:spPr>
      </p:pic>
      <p:sp>
        <p:nvSpPr>
          <p:cNvPr id="66" name="TextBox 65"/>
          <p:cNvSpPr txBox="1"/>
          <p:nvPr/>
        </p:nvSpPr>
        <p:spPr>
          <a:xfrm>
            <a:off x="141078" y="650348"/>
            <a:ext cx="3909321" cy="168024"/>
          </a:xfrm>
          <a:prstGeom prst="rect">
            <a:avLst/>
          </a:prstGeom>
          <a:noFill/>
        </p:spPr>
        <p:txBody>
          <a:bodyPr wrap="none" lIns="21772" tIns="21772" rIns="21772" bIns="21772" rtlCol="0" anchor="ctr" anchorCtr="0">
            <a:noAutofit/>
          </a:bodyPr>
          <a:lstStyle/>
          <a:p>
            <a:pPr defTabSz="890789">
              <a:spcBef>
                <a:spcPts val="300"/>
              </a:spcBef>
              <a:defRPr/>
            </a:pPr>
            <a:r>
              <a:rPr lang="en-AU" sz="800" i="1" dirty="0">
                <a:solidFill>
                  <a:srgbClr val="00338D"/>
                </a:solidFill>
              </a:rPr>
              <a:t>Source: DMA survey, interviews with </a:t>
            </a:r>
            <a:r>
              <a:rPr lang="en-AU" sz="800" i="1" dirty="0" err="1">
                <a:solidFill>
                  <a:srgbClr val="00338D"/>
                </a:solidFill>
              </a:rPr>
              <a:t>FBNQuest</a:t>
            </a:r>
            <a:r>
              <a:rPr lang="en-AU" sz="800" i="1" dirty="0">
                <a:solidFill>
                  <a:srgbClr val="00338D"/>
                </a:solidFill>
              </a:rPr>
              <a:t> employees, company websites, exploratory interviews</a:t>
            </a:r>
          </a:p>
        </p:txBody>
      </p:sp>
      <p:sp>
        <p:nvSpPr>
          <p:cNvPr id="41" name="Rectangle 40"/>
          <p:cNvSpPr/>
          <p:nvPr/>
        </p:nvSpPr>
        <p:spPr>
          <a:xfrm>
            <a:off x="1677045" y="3579263"/>
            <a:ext cx="10287000" cy="54864"/>
          </a:xfrm>
          <a:prstGeom prst="rect">
            <a:avLst/>
          </a:prstGeom>
          <a:solidFill>
            <a:schemeClr val="bg1">
              <a:lumMod val="75000"/>
            </a:schemeClr>
          </a:solidFill>
          <a:ln w="25400" cap="flat" cmpd="sng" algn="ctr">
            <a:noFill/>
            <a:prstDash val="solid"/>
          </a:ln>
          <a:effectLst/>
        </p:spPr>
        <p:txBody>
          <a:bodyPr lIns="21772" tIns="21772" rIns="21772" bIns="21772" rtlCol="0" anchor="ctr" anchorCtr="0"/>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800" b="0" i="0" u="none" strike="noStrike" kern="0" cap="none" spc="0" normalizeH="0" baseline="0" noProof="0" dirty="0" err="1" smtClean="0">
              <a:ln>
                <a:noFill/>
              </a:ln>
              <a:solidFill>
                <a:srgbClr val="FFFFFF"/>
              </a:solidFill>
              <a:effectLst/>
              <a:uLnTx/>
              <a:uFillTx/>
              <a:latin typeface="Calibri" panose="020F0502020204030204" pitchFamily="34" charset="0"/>
              <a:ea typeface="+mn-ea"/>
              <a:cs typeface="Arial" panose="020B0604020202020204" pitchFamily="34" charset="0"/>
            </a:endParaRPr>
          </a:p>
        </p:txBody>
      </p:sp>
      <p:sp>
        <p:nvSpPr>
          <p:cNvPr id="42" name="Oval 41"/>
          <p:cNvSpPr/>
          <p:nvPr/>
        </p:nvSpPr>
        <p:spPr>
          <a:xfrm>
            <a:off x="2718422" y="3510752"/>
            <a:ext cx="182880" cy="18288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GB"/>
          </a:p>
        </p:txBody>
      </p:sp>
      <p:sp>
        <p:nvSpPr>
          <p:cNvPr id="43" name="Oval 42"/>
          <p:cNvSpPr/>
          <p:nvPr/>
        </p:nvSpPr>
        <p:spPr>
          <a:xfrm>
            <a:off x="4921077" y="3510752"/>
            <a:ext cx="182880" cy="18288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GB"/>
          </a:p>
        </p:txBody>
      </p:sp>
      <p:sp>
        <p:nvSpPr>
          <p:cNvPr id="44" name="Oval 43"/>
          <p:cNvSpPr/>
          <p:nvPr/>
        </p:nvSpPr>
        <p:spPr>
          <a:xfrm>
            <a:off x="7139008" y="3501516"/>
            <a:ext cx="182880" cy="18288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GB"/>
          </a:p>
        </p:txBody>
      </p:sp>
      <p:sp>
        <p:nvSpPr>
          <p:cNvPr id="45" name="Oval 44"/>
          <p:cNvSpPr/>
          <p:nvPr/>
        </p:nvSpPr>
        <p:spPr>
          <a:xfrm>
            <a:off x="9135584" y="3510752"/>
            <a:ext cx="182880" cy="18288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GB"/>
          </a:p>
        </p:txBody>
      </p:sp>
      <p:sp>
        <p:nvSpPr>
          <p:cNvPr id="46" name="Oval 45"/>
          <p:cNvSpPr/>
          <p:nvPr/>
        </p:nvSpPr>
        <p:spPr>
          <a:xfrm>
            <a:off x="10939755" y="3510752"/>
            <a:ext cx="182880" cy="18288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GB"/>
          </a:p>
        </p:txBody>
      </p:sp>
      <p:sp>
        <p:nvSpPr>
          <p:cNvPr id="47" name="Isosceles Triangle 46"/>
          <p:cNvSpPr/>
          <p:nvPr/>
        </p:nvSpPr>
        <p:spPr>
          <a:xfrm rot="10800000">
            <a:off x="11628062" y="3380218"/>
            <a:ext cx="365760" cy="274320"/>
          </a:xfrm>
          <a:prstGeom prst="triangle">
            <a:avLst/>
          </a:prstGeom>
          <a:solidFill>
            <a:srgbClr val="00B060"/>
          </a:solidFill>
          <a:ln>
            <a:noFill/>
          </a:ln>
        </p:spPr>
        <p:style>
          <a:lnRef idx="2">
            <a:schemeClr val="accent1">
              <a:shade val="50000"/>
            </a:schemeClr>
          </a:lnRef>
          <a:fillRef idx="1">
            <a:schemeClr val="accent1"/>
          </a:fillRef>
          <a:effectRef idx="0">
            <a:schemeClr val="accent1"/>
          </a:effectRef>
          <a:fontRef idx="minor">
            <a:schemeClr val="lt1"/>
          </a:fontRef>
        </p:style>
        <p:txBody>
          <a:bodyPr lIns="21772" tIns="21772" rIns="21772" bIns="21772" rtlCol="0" anchor="ctr" anchorCtr="0"/>
          <a:lstStyle/>
          <a:p>
            <a:pPr algn="ctr"/>
            <a:endParaRPr lang="en-AU" sz="800" dirty="0" err="1">
              <a:solidFill>
                <a:schemeClr val="tx1"/>
              </a:solidFill>
              <a:latin typeface="Calibri" panose="020F0502020204030204" pitchFamily="34" charset="0"/>
            </a:endParaRPr>
          </a:p>
        </p:txBody>
      </p:sp>
      <p:sp>
        <p:nvSpPr>
          <p:cNvPr id="48" name="Isosceles Triangle 47"/>
          <p:cNvSpPr/>
          <p:nvPr/>
        </p:nvSpPr>
        <p:spPr>
          <a:xfrm rot="10800000">
            <a:off x="3612027" y="3380218"/>
            <a:ext cx="365760" cy="274320"/>
          </a:xfrm>
          <a:prstGeom prst="triangle">
            <a:avLst/>
          </a:prstGeom>
          <a:solidFill>
            <a:srgbClr val="00338D"/>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21772" tIns="21772" rIns="21772" bIns="21772" rtlCol="0" anchor="ctr" anchorCtr="0"/>
          <a:lstStyle/>
          <a:p>
            <a:pPr algn="ctr"/>
            <a:endParaRPr lang="en-AU" sz="800" dirty="0" err="1">
              <a:solidFill>
                <a:schemeClr val="tx1"/>
              </a:solidFill>
              <a:latin typeface="Calibri" panose="020F0502020204030204" pitchFamily="34" charset="0"/>
            </a:endParaRPr>
          </a:p>
        </p:txBody>
      </p:sp>
      <p:sp>
        <p:nvSpPr>
          <p:cNvPr id="49" name="Isosceles Triangle 48"/>
          <p:cNvSpPr/>
          <p:nvPr/>
        </p:nvSpPr>
        <p:spPr>
          <a:xfrm rot="10800000">
            <a:off x="5710959" y="3380218"/>
            <a:ext cx="365760" cy="274320"/>
          </a:xfrm>
          <a:prstGeom prs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21772" tIns="21772" rIns="21772" bIns="21772" rtlCol="0" anchor="ctr" anchorCtr="0"/>
          <a:lstStyle/>
          <a:p>
            <a:pPr algn="ctr"/>
            <a:endParaRPr lang="en-AU" sz="800" dirty="0" err="1">
              <a:solidFill>
                <a:srgbClr val="000000"/>
              </a:solidFill>
              <a:latin typeface="Calibri" panose="020F0502020204030204" pitchFamily="34" charset="0"/>
            </a:endParaRPr>
          </a:p>
        </p:txBody>
      </p:sp>
      <p:sp>
        <p:nvSpPr>
          <p:cNvPr id="50" name="Isosceles Triangle 49"/>
          <p:cNvSpPr/>
          <p:nvPr/>
        </p:nvSpPr>
        <p:spPr>
          <a:xfrm rot="10800000">
            <a:off x="11221955" y="3380217"/>
            <a:ext cx="365760" cy="274320"/>
          </a:xfrm>
          <a:prstGeom prst="triangle">
            <a:avLst/>
          </a:prstGeom>
          <a:solidFill>
            <a:srgbClr val="8E258D"/>
          </a:solidFill>
          <a:ln>
            <a:noFill/>
          </a:ln>
        </p:spPr>
        <p:style>
          <a:lnRef idx="2">
            <a:schemeClr val="accent1">
              <a:shade val="50000"/>
            </a:schemeClr>
          </a:lnRef>
          <a:fillRef idx="1">
            <a:schemeClr val="accent1"/>
          </a:fillRef>
          <a:effectRef idx="0">
            <a:schemeClr val="accent1"/>
          </a:effectRef>
          <a:fontRef idx="minor">
            <a:schemeClr val="lt1"/>
          </a:fontRef>
        </p:style>
        <p:txBody>
          <a:bodyPr lIns="21772" tIns="21772" rIns="21772" bIns="21772" rtlCol="0" anchor="ctr" anchorCtr="0"/>
          <a:lstStyle/>
          <a:p>
            <a:pPr algn="ctr"/>
            <a:endParaRPr lang="en-AU" sz="800" dirty="0" err="1">
              <a:solidFill>
                <a:schemeClr val="tx1"/>
              </a:solidFill>
              <a:latin typeface="Calibri" panose="020F0502020204030204" pitchFamily="34" charset="0"/>
            </a:endParaRPr>
          </a:p>
        </p:txBody>
      </p:sp>
      <p:pic>
        <p:nvPicPr>
          <p:cNvPr id="51" name="Picture 5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23506" y="3128116"/>
            <a:ext cx="742802" cy="210135"/>
          </a:xfrm>
          <a:prstGeom prst="rect">
            <a:avLst/>
          </a:prstGeom>
          <a:solidFill>
            <a:srgbClr val="BFBFBF"/>
          </a:solidFill>
        </p:spPr>
      </p:pic>
      <p:grpSp>
        <p:nvGrpSpPr>
          <p:cNvPr id="52" name="Group 51"/>
          <p:cNvGrpSpPr/>
          <p:nvPr/>
        </p:nvGrpSpPr>
        <p:grpSpPr>
          <a:xfrm>
            <a:off x="7347937" y="44696"/>
            <a:ext cx="4568864" cy="274320"/>
            <a:chOff x="7916790" y="356874"/>
            <a:chExt cx="4568864" cy="274320"/>
          </a:xfrm>
        </p:grpSpPr>
        <p:grpSp>
          <p:nvGrpSpPr>
            <p:cNvPr id="53" name="Group 52"/>
            <p:cNvGrpSpPr/>
            <p:nvPr/>
          </p:nvGrpSpPr>
          <p:grpSpPr>
            <a:xfrm>
              <a:off x="7916790" y="356874"/>
              <a:ext cx="2337497" cy="274320"/>
              <a:chOff x="3793151" y="6476333"/>
              <a:chExt cx="2337497" cy="274320"/>
            </a:xfrm>
          </p:grpSpPr>
          <p:sp>
            <p:nvSpPr>
              <p:cNvPr id="72" name="Isosceles Triangle 71"/>
              <p:cNvSpPr/>
              <p:nvPr/>
            </p:nvSpPr>
            <p:spPr>
              <a:xfrm rot="10800000">
                <a:off x="4273393" y="6554522"/>
                <a:ext cx="140400" cy="117943"/>
              </a:xfrm>
              <a:prstGeom prst="triangle">
                <a:avLst/>
              </a:prstGeom>
              <a:solidFill>
                <a:srgbClr val="00338D"/>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21772" tIns="21772" rIns="21772" bIns="21772" rtlCol="0" anchor="ctr" anchorCtr="0"/>
              <a:lstStyle/>
              <a:p>
                <a:pPr algn="ctr"/>
                <a:endParaRPr lang="en-AU" sz="800" dirty="0" err="1">
                  <a:solidFill>
                    <a:srgbClr val="00338D"/>
                  </a:solidFill>
                  <a:latin typeface="Calibri" panose="020F0502020204030204" pitchFamily="34" charset="0"/>
                </a:endParaRPr>
              </a:p>
            </p:txBody>
          </p:sp>
          <p:sp>
            <p:nvSpPr>
              <p:cNvPr id="73" name="TextBox 72"/>
              <p:cNvSpPr txBox="1"/>
              <p:nvPr/>
            </p:nvSpPr>
            <p:spPr>
              <a:xfrm>
                <a:off x="4380552" y="6525841"/>
                <a:ext cx="469141" cy="175304"/>
              </a:xfrm>
              <a:prstGeom prst="rect">
                <a:avLst/>
              </a:prstGeom>
              <a:noFill/>
            </p:spPr>
            <p:txBody>
              <a:bodyPr wrap="none" lIns="21772" tIns="21772" rIns="21772" bIns="21772" rtlCol="0" anchor="ctr" anchorCtr="0">
                <a:noAutofit/>
              </a:bodyPr>
              <a:lstStyle/>
              <a:p>
                <a:pPr algn="ctr"/>
                <a:r>
                  <a:rPr lang="en-AU" sz="800" b="1" dirty="0">
                    <a:solidFill>
                      <a:srgbClr val="00338D"/>
                    </a:solidFill>
                  </a:rPr>
                  <a:t>Current</a:t>
                </a:r>
              </a:p>
            </p:txBody>
          </p:sp>
          <p:sp>
            <p:nvSpPr>
              <p:cNvPr id="74" name="Text Box 81"/>
              <p:cNvSpPr txBox="1">
                <a:spLocks noChangeArrowheads="1"/>
              </p:cNvSpPr>
              <p:nvPr/>
            </p:nvSpPr>
            <p:spPr bwMode="auto">
              <a:xfrm>
                <a:off x="3793151" y="6476333"/>
                <a:ext cx="476639" cy="274320"/>
              </a:xfrm>
              <a:prstGeom prst="rect">
                <a:avLst/>
              </a:prstGeom>
              <a:noFill/>
              <a:ln w="9525">
                <a:noFill/>
                <a:miter lim="800000"/>
                <a:headEnd type="none" w="sm" len="sm"/>
                <a:tailEnd type="none" w="sm" len="sm"/>
              </a:ln>
              <a:effectLst/>
            </p:spPr>
            <p:txBody>
              <a:bodyPr wrap="square" lIns="45720" rIns="45720" anchor="ctr">
                <a:noAutofit/>
              </a:bodyPr>
              <a:lstStyle/>
              <a:p>
                <a:pPr algn="ctr"/>
                <a:r>
                  <a:rPr lang="en-US" sz="1000" b="1" dirty="0">
                    <a:solidFill>
                      <a:srgbClr val="00338D"/>
                    </a:solidFill>
                  </a:rPr>
                  <a:t>Key:</a:t>
                </a:r>
              </a:p>
            </p:txBody>
          </p:sp>
          <p:sp>
            <p:nvSpPr>
              <p:cNvPr id="76" name="object 140"/>
              <p:cNvSpPr txBox="1"/>
              <p:nvPr/>
            </p:nvSpPr>
            <p:spPr>
              <a:xfrm>
                <a:off x="5247374" y="6551939"/>
                <a:ext cx="883274" cy="123111"/>
              </a:xfrm>
              <a:prstGeom prst="rect">
                <a:avLst/>
              </a:prstGeom>
            </p:spPr>
            <p:txBody>
              <a:bodyPr vert="horz" wrap="square" lIns="0" tIns="0" rIns="0" bIns="0" rtlCol="0">
                <a:spAutoFit/>
              </a:bodyPr>
              <a:lstStyle/>
              <a:p>
                <a:pPr marL="12700"/>
                <a:r>
                  <a:rPr lang="en-GB" sz="800" b="1" spc="-10" dirty="0">
                    <a:solidFill>
                      <a:srgbClr val="00338D"/>
                    </a:solidFill>
                    <a:cs typeface="Century Gothic"/>
                  </a:rPr>
                  <a:t>Peer </a:t>
                </a:r>
                <a:r>
                  <a:rPr lang="en-GB" sz="800" b="1" spc="-10" dirty="0" smtClean="0">
                    <a:solidFill>
                      <a:srgbClr val="00338D"/>
                    </a:solidFill>
                    <a:cs typeface="Century Gothic"/>
                  </a:rPr>
                  <a:t>Group</a:t>
                </a:r>
                <a:endParaRPr sz="800" b="1" dirty="0">
                  <a:solidFill>
                    <a:srgbClr val="00338D"/>
                  </a:solidFill>
                  <a:cs typeface="Century Gothic"/>
                </a:endParaRPr>
              </a:p>
            </p:txBody>
          </p:sp>
          <p:sp>
            <p:nvSpPr>
              <p:cNvPr id="77" name="Isosceles Triangle 76"/>
              <p:cNvSpPr/>
              <p:nvPr/>
            </p:nvSpPr>
            <p:spPr>
              <a:xfrm rot="10800000">
                <a:off x="5097444" y="6554522"/>
                <a:ext cx="140400" cy="117943"/>
              </a:xfrm>
              <a:prstGeom prs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21772" tIns="21772" rIns="21772" bIns="21772" rtlCol="0" anchor="ctr" anchorCtr="0"/>
              <a:lstStyle/>
              <a:p>
                <a:pPr algn="ctr"/>
                <a:endParaRPr lang="en-AU" sz="800" dirty="0" err="1">
                  <a:solidFill>
                    <a:srgbClr val="00338D"/>
                  </a:solidFill>
                  <a:latin typeface="Calibri" panose="020F0502020204030204" pitchFamily="34" charset="0"/>
                </a:endParaRPr>
              </a:p>
            </p:txBody>
          </p:sp>
        </p:grpSp>
        <p:sp>
          <p:nvSpPr>
            <p:cNvPr id="54" name="Isosceles Triangle 53"/>
            <p:cNvSpPr/>
            <p:nvPr/>
          </p:nvSpPr>
          <p:spPr>
            <a:xfrm rot="10800000">
              <a:off x="10162847" y="435063"/>
              <a:ext cx="140400" cy="117943"/>
            </a:xfrm>
            <a:prstGeom prst="triangle">
              <a:avLst/>
            </a:prstGeom>
            <a:solidFill>
              <a:srgbClr val="00B060"/>
            </a:solidFill>
            <a:ln>
              <a:noFill/>
            </a:ln>
          </p:spPr>
          <p:style>
            <a:lnRef idx="2">
              <a:schemeClr val="accent1">
                <a:shade val="50000"/>
              </a:schemeClr>
            </a:lnRef>
            <a:fillRef idx="1">
              <a:schemeClr val="accent1"/>
            </a:fillRef>
            <a:effectRef idx="0">
              <a:schemeClr val="accent1"/>
            </a:effectRef>
            <a:fontRef idx="minor">
              <a:schemeClr val="lt1"/>
            </a:fontRef>
          </p:style>
          <p:txBody>
            <a:bodyPr lIns="21772" tIns="21772" rIns="21772" bIns="21772" rtlCol="0" anchor="ctr" anchorCtr="0"/>
            <a:lstStyle/>
            <a:p>
              <a:pPr algn="ctr"/>
              <a:endParaRPr lang="en-AU" sz="800" dirty="0" err="1">
                <a:solidFill>
                  <a:srgbClr val="00338D"/>
                </a:solidFill>
                <a:latin typeface="Calibri" panose="020F0502020204030204" pitchFamily="34" charset="0"/>
              </a:endParaRPr>
            </a:p>
          </p:txBody>
        </p:sp>
        <p:sp>
          <p:nvSpPr>
            <p:cNvPr id="69" name="TextBox 68"/>
            <p:cNvSpPr txBox="1"/>
            <p:nvPr/>
          </p:nvSpPr>
          <p:spPr>
            <a:xfrm>
              <a:off x="10753127" y="406382"/>
              <a:ext cx="469141" cy="175304"/>
            </a:xfrm>
            <a:prstGeom prst="rect">
              <a:avLst/>
            </a:prstGeom>
            <a:noFill/>
          </p:spPr>
          <p:txBody>
            <a:bodyPr wrap="none" lIns="21772" tIns="21772" rIns="21772" bIns="21772" rtlCol="0" anchor="ctr" anchorCtr="0">
              <a:noAutofit/>
            </a:bodyPr>
            <a:lstStyle/>
            <a:p>
              <a:pPr algn="ctr"/>
              <a:r>
                <a:rPr lang="en-AU" sz="800" b="1" dirty="0">
                  <a:solidFill>
                    <a:srgbClr val="00338D"/>
                  </a:solidFill>
                </a:rPr>
                <a:t>Global </a:t>
              </a:r>
              <a:r>
                <a:rPr lang="en-AU" sz="800" b="1" dirty="0" smtClean="0">
                  <a:solidFill>
                    <a:srgbClr val="00338D"/>
                  </a:solidFill>
                </a:rPr>
                <a:t>Industry </a:t>
              </a:r>
              <a:r>
                <a:rPr lang="en-AU" sz="800" b="1" dirty="0">
                  <a:solidFill>
                    <a:srgbClr val="00338D"/>
                  </a:solidFill>
                </a:rPr>
                <a:t>B</a:t>
              </a:r>
              <a:r>
                <a:rPr lang="en-AU" sz="800" b="1" dirty="0" smtClean="0">
                  <a:solidFill>
                    <a:srgbClr val="00338D"/>
                  </a:solidFill>
                </a:rPr>
                <a:t>enchmark</a:t>
              </a:r>
              <a:endParaRPr lang="en-AU" sz="800" b="1" dirty="0">
                <a:solidFill>
                  <a:srgbClr val="00338D"/>
                </a:solidFill>
              </a:endParaRPr>
            </a:p>
          </p:txBody>
        </p:sp>
        <p:sp>
          <p:nvSpPr>
            <p:cNvPr id="70" name="Isosceles Triangle 69"/>
            <p:cNvSpPr/>
            <p:nvPr/>
          </p:nvSpPr>
          <p:spPr>
            <a:xfrm rot="10800000">
              <a:off x="11860573" y="436066"/>
              <a:ext cx="140400" cy="117943"/>
            </a:xfrm>
            <a:prstGeom prst="triangle">
              <a:avLst/>
            </a:prstGeom>
            <a:solidFill>
              <a:srgbClr val="8E258D"/>
            </a:solidFill>
            <a:ln>
              <a:noFill/>
            </a:ln>
          </p:spPr>
          <p:style>
            <a:lnRef idx="2">
              <a:schemeClr val="accent1">
                <a:shade val="50000"/>
              </a:schemeClr>
            </a:lnRef>
            <a:fillRef idx="1">
              <a:schemeClr val="accent1"/>
            </a:fillRef>
            <a:effectRef idx="0">
              <a:schemeClr val="accent1"/>
            </a:effectRef>
            <a:fontRef idx="minor">
              <a:schemeClr val="lt1"/>
            </a:fontRef>
          </p:style>
          <p:txBody>
            <a:bodyPr lIns="21772" tIns="21772" rIns="21772" bIns="21772" rtlCol="0" anchor="ctr" anchorCtr="0"/>
            <a:lstStyle/>
            <a:p>
              <a:pPr algn="ctr"/>
              <a:endParaRPr lang="en-AU" sz="800" dirty="0" err="1">
                <a:solidFill>
                  <a:srgbClr val="00338D"/>
                </a:solidFill>
                <a:latin typeface="Calibri" panose="020F0502020204030204" pitchFamily="34" charset="0"/>
              </a:endParaRPr>
            </a:p>
          </p:txBody>
        </p:sp>
        <p:sp>
          <p:nvSpPr>
            <p:cNvPr id="71" name="TextBox 70"/>
            <p:cNvSpPr txBox="1"/>
            <p:nvPr/>
          </p:nvSpPr>
          <p:spPr>
            <a:xfrm>
              <a:off x="12016513" y="407385"/>
              <a:ext cx="469141" cy="175304"/>
            </a:xfrm>
            <a:prstGeom prst="rect">
              <a:avLst/>
            </a:prstGeom>
            <a:noFill/>
          </p:spPr>
          <p:txBody>
            <a:bodyPr wrap="none" lIns="21772" tIns="21772" rIns="21772" bIns="21772" rtlCol="0" anchor="ctr" anchorCtr="0">
              <a:noAutofit/>
            </a:bodyPr>
            <a:lstStyle/>
            <a:p>
              <a:pPr algn="ctr"/>
              <a:r>
                <a:rPr lang="en-AU" sz="800" b="1" dirty="0">
                  <a:solidFill>
                    <a:srgbClr val="00338D"/>
                  </a:solidFill>
                </a:rPr>
                <a:t>Aspiration</a:t>
              </a:r>
            </a:p>
          </p:txBody>
        </p:sp>
      </p:grpSp>
      <p:pic>
        <p:nvPicPr>
          <p:cNvPr id="36" name="Picture 35"/>
          <p:cNvPicPr>
            <a:picLocks noChangeAspect="1"/>
          </p:cNvPicPr>
          <p:nvPr/>
        </p:nvPicPr>
        <p:blipFill>
          <a:blip r:embed="rId4"/>
          <a:stretch>
            <a:fillRect/>
          </a:stretch>
        </p:blipFill>
        <p:spPr>
          <a:xfrm>
            <a:off x="7221384" y="1390080"/>
            <a:ext cx="816333" cy="315951"/>
          </a:xfrm>
          <a:prstGeom prst="rect">
            <a:avLst/>
          </a:prstGeom>
        </p:spPr>
      </p:pic>
      <p:pic>
        <p:nvPicPr>
          <p:cNvPr id="37" name="Picture 36"/>
          <p:cNvPicPr>
            <a:picLocks noChangeAspect="1"/>
          </p:cNvPicPr>
          <p:nvPr/>
        </p:nvPicPr>
        <p:blipFill rotWithShape="1">
          <a:blip r:embed="rId5">
            <a:extLst>
              <a:ext uri="{28A0092B-C50C-407E-A947-70E740481C1C}">
                <a14:useLocalDpi xmlns:a14="http://schemas.microsoft.com/office/drawing/2010/main" val="0"/>
              </a:ext>
            </a:extLst>
          </a:blip>
          <a:srcRect t="32902" b="25103"/>
          <a:stretch/>
        </p:blipFill>
        <p:spPr>
          <a:xfrm>
            <a:off x="6016222" y="1390081"/>
            <a:ext cx="811971" cy="340985"/>
          </a:xfrm>
          <a:prstGeom prst="rect">
            <a:avLst/>
          </a:prstGeom>
        </p:spPr>
      </p:pic>
      <p:pic>
        <p:nvPicPr>
          <p:cNvPr id="40" name="Picture 12" descr="Image result for charles schwab"/>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726240" y="1391612"/>
            <a:ext cx="365962" cy="365962"/>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54"/>
          <p:cNvPicPr>
            <a:picLocks noChangeAspect="1"/>
          </p:cNvPicPr>
          <p:nvPr/>
        </p:nvPicPr>
        <p:blipFill rotWithShape="1">
          <a:blip r:embed="rId7" cstate="print">
            <a:extLst>
              <a:ext uri="{28A0092B-C50C-407E-A947-70E740481C1C}">
                <a14:useLocalDpi xmlns:a14="http://schemas.microsoft.com/office/drawing/2010/main" val="0"/>
              </a:ext>
            </a:extLst>
          </a:blip>
          <a:srcRect l="3544"/>
          <a:stretch/>
        </p:blipFill>
        <p:spPr>
          <a:xfrm>
            <a:off x="11160816" y="1451463"/>
            <a:ext cx="688997" cy="254569"/>
          </a:xfrm>
          <a:prstGeom prst="rect">
            <a:avLst/>
          </a:prstGeom>
        </p:spPr>
      </p:pic>
      <p:pic>
        <p:nvPicPr>
          <p:cNvPr id="56" name="Picture 55"/>
          <p:cNvPicPr>
            <a:picLocks noChangeAspect="1"/>
          </p:cNvPicPr>
          <p:nvPr/>
        </p:nvPicPr>
        <p:blipFill>
          <a:blip r:embed="rId8"/>
          <a:stretch>
            <a:fillRect/>
          </a:stretch>
        </p:blipFill>
        <p:spPr>
          <a:xfrm>
            <a:off x="8722430" y="1414272"/>
            <a:ext cx="779965" cy="306111"/>
          </a:xfrm>
          <a:prstGeom prst="rect">
            <a:avLst/>
          </a:prstGeom>
          <a:ln>
            <a:solidFill>
              <a:schemeClr val="bg1">
                <a:lumMod val="95000"/>
              </a:schemeClr>
            </a:solidFill>
          </a:ln>
        </p:spPr>
      </p:pic>
      <p:pic>
        <p:nvPicPr>
          <p:cNvPr id="57" name="Picture 14" descr="Related image"/>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0287415" y="1344338"/>
            <a:ext cx="771356" cy="361694"/>
          </a:xfrm>
          <a:prstGeom prst="rect">
            <a:avLst/>
          </a:prstGeom>
          <a:noFill/>
          <a:ln>
            <a:solidFill>
              <a:schemeClr val="bg1">
                <a:lumMod val="95000"/>
              </a:schemeClr>
            </a:solidFill>
          </a:ln>
          <a:extLst>
            <a:ext uri="{909E8E84-426E-40DD-AFC4-6F175D3DCCD1}">
              <a14:hiddenFill xmlns:a14="http://schemas.microsoft.com/office/drawing/2010/main">
                <a:solidFill>
                  <a:srgbClr val="FFFFFF"/>
                </a:solidFill>
              </a14:hiddenFill>
            </a:ext>
          </a:extLst>
        </p:spPr>
      </p:pic>
      <p:sp>
        <p:nvSpPr>
          <p:cNvPr id="58" name="Title 2"/>
          <p:cNvSpPr txBox="1">
            <a:spLocks/>
          </p:cNvSpPr>
          <p:nvPr/>
        </p:nvSpPr>
        <p:spPr>
          <a:xfrm>
            <a:off x="153265" y="94959"/>
            <a:ext cx="9681940" cy="364003"/>
          </a:xfrm>
          <a:prstGeom prst="rect">
            <a:avLst/>
          </a:prstGeom>
          <a:noFill/>
        </p:spPr>
        <p:txBody>
          <a:bodyPr vert="horz" lIns="0" tIns="0" rIns="0" bIns="0" rtlCol="0" anchor="t" anchorCtr="0">
            <a:noAutofit/>
          </a:bodyPr>
          <a:lstStyle>
            <a:defPPr>
              <a:defRPr lang="en-US"/>
            </a:defPPr>
            <a:lvl1pPr>
              <a:lnSpc>
                <a:spcPct val="70000"/>
              </a:lnSpc>
              <a:defRPr sz="2800" b="1" i="0" kern="0">
                <a:solidFill>
                  <a:srgbClr val="00338D"/>
                </a:solidFill>
                <a:latin typeface="Univers 47 CondensedLight" panose="00000400000000000000" pitchFamily="2" charset="0"/>
                <a:cs typeface="KPMG Extralight"/>
              </a:defRPr>
            </a:lvl1pPr>
          </a:lstStyle>
          <a:p>
            <a:pPr>
              <a:defRPr/>
            </a:pPr>
            <a:r>
              <a:rPr lang="en-US" sz="4400" b="0" kern="1200" dirty="0" smtClean="0">
                <a:latin typeface="KPMG Extralight" panose="020B0303030202040204" pitchFamily="34" charset="0"/>
                <a:cs typeface="+mj-cs"/>
              </a:rPr>
              <a:t>Detailed Assessment – Customer Experience Mgt.</a:t>
            </a:r>
            <a:r>
              <a:rPr lang="en-US" sz="4400" b="0" kern="1200" baseline="30000" dirty="0" smtClean="0">
                <a:latin typeface="KPMG Extralight" panose="020B0303030202040204" pitchFamily="34" charset="0"/>
                <a:ea typeface="+mj-ea"/>
                <a:cs typeface="+mj-cs"/>
              </a:rPr>
              <a:t>(4/6)</a:t>
            </a:r>
            <a:endParaRPr lang="en-US" sz="4400" b="0" kern="1200" baseline="30000" dirty="0">
              <a:latin typeface="KPMG Extralight" panose="020B0303030202040204" pitchFamily="34" charset="0"/>
              <a:ea typeface="+mj-ea"/>
              <a:cs typeface="+mj-cs"/>
            </a:endParaRPr>
          </a:p>
        </p:txBody>
      </p:sp>
      <p:sp>
        <p:nvSpPr>
          <p:cNvPr id="59" name="Rectangle 58"/>
          <p:cNvSpPr/>
          <p:nvPr/>
        </p:nvSpPr>
        <p:spPr>
          <a:xfrm>
            <a:off x="7839416" y="6625798"/>
            <a:ext cx="4174284" cy="276999"/>
          </a:xfrm>
          <a:prstGeom prst="rect">
            <a:avLst/>
          </a:prstGeom>
        </p:spPr>
        <p:txBody>
          <a:bodyPr wrap="none">
            <a:spAutoFit/>
          </a:bodyPr>
          <a:lstStyle/>
          <a:p>
            <a:pPr lvl="0" defTabSz="890789">
              <a:spcAft>
                <a:spcPts val="100"/>
              </a:spcAft>
              <a:defRPr/>
            </a:pPr>
            <a:r>
              <a:rPr lang="en-US" sz="1200" i="1" dirty="0">
                <a:solidFill>
                  <a:srgbClr val="00338D"/>
                </a:solidFill>
                <a:hlinkClick r:id="rId10" action="ppaction://hlinksldjump"/>
              </a:rPr>
              <a:t>Refer to Appendix – </a:t>
            </a:r>
            <a:r>
              <a:rPr lang="en-US" sz="1200" i="1" dirty="0" smtClean="0">
                <a:solidFill>
                  <a:srgbClr val="00338D"/>
                </a:solidFill>
                <a:hlinkClick r:id="rId10" action="ppaction://hlinksldjump"/>
              </a:rPr>
              <a:t>Customer Experience Mgt. for details.</a:t>
            </a:r>
            <a:endParaRPr lang="en-US" sz="1200" i="1" dirty="0">
              <a:solidFill>
                <a:srgbClr val="00338D"/>
              </a:solidFill>
            </a:endParaRPr>
          </a:p>
        </p:txBody>
      </p:sp>
    </p:spTree>
    <p:extLst>
      <p:ext uri="{BB962C8B-B14F-4D97-AF65-F5344CB8AC3E}">
        <p14:creationId xmlns:p14="http://schemas.microsoft.com/office/powerpoint/2010/main" val="16109926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Rectangle 75"/>
          <p:cNvSpPr/>
          <p:nvPr/>
        </p:nvSpPr>
        <p:spPr>
          <a:xfrm>
            <a:off x="4986329" y="2055037"/>
            <a:ext cx="6649788" cy="640080"/>
          </a:xfrm>
          <a:prstGeom prst="rect">
            <a:avLst/>
          </a:prstGeom>
          <a:solidFill>
            <a:srgbClr val="0070C0"/>
          </a:solidFill>
          <a:ln w="25400" cap="flat" cmpd="sng" algn="ctr">
            <a:solidFill>
              <a:sysClr val="window" lastClr="FFFFFF">
                <a:hueOff val="0"/>
                <a:satOff val="0"/>
                <a:lumOff val="0"/>
                <a:alphaOff val="0"/>
              </a:sysClr>
            </a:solidFill>
            <a:prstDash val="solid"/>
          </a:ln>
          <a:effectLst/>
        </p:spPr>
        <p:txBody>
          <a:bodyPr spcFirstLastPara="0" vert="horz" wrap="square" lIns="125144" tIns="125144" rIns="125144" bIns="125144" numCol="1" spcCol="1270" anchor="t" anchorCtr="0">
            <a:noAutofit/>
          </a:bodyPr>
          <a:lstStyle/>
          <a:p>
            <a:pPr algn="ctr" defTabSz="800100" fontAlgn="base">
              <a:lnSpc>
                <a:spcPct val="90000"/>
              </a:lnSpc>
              <a:spcBef>
                <a:spcPct val="0"/>
              </a:spcBef>
              <a:spcAft>
                <a:spcPct val="35000"/>
              </a:spcAft>
              <a:defRPr/>
            </a:pPr>
            <a:r>
              <a:rPr lang="en-US" sz="1400" b="1" kern="0" dirty="0" err="1" smtClean="0">
                <a:solidFill>
                  <a:prstClr val="white"/>
                </a:solidFill>
                <a:cs typeface="Times New Roman" pitchFamily="18" charset="0"/>
              </a:rPr>
              <a:t>Utilisation</a:t>
            </a:r>
            <a:r>
              <a:rPr lang="en-US" sz="1400" b="1" kern="0" dirty="0" smtClean="0">
                <a:solidFill>
                  <a:prstClr val="white"/>
                </a:solidFill>
                <a:cs typeface="Times New Roman" pitchFamily="18" charset="0"/>
              </a:rPr>
              <a:t> of data </a:t>
            </a:r>
            <a:r>
              <a:rPr lang="en-US" sz="1400" b="1" kern="0" dirty="0">
                <a:solidFill>
                  <a:prstClr val="white"/>
                </a:solidFill>
                <a:cs typeface="Times New Roman" pitchFamily="18" charset="0"/>
              </a:rPr>
              <a:t>analytics </a:t>
            </a:r>
            <a:r>
              <a:rPr lang="en-US" sz="1400" b="1" kern="0" dirty="0" smtClean="0">
                <a:solidFill>
                  <a:prstClr val="white"/>
                </a:solidFill>
                <a:cs typeface="Times New Roman" pitchFamily="18" charset="0"/>
              </a:rPr>
              <a:t>to </a:t>
            </a:r>
            <a:r>
              <a:rPr lang="en-US" sz="1400" b="1" kern="0" dirty="0">
                <a:solidFill>
                  <a:prstClr val="white"/>
                </a:solidFill>
                <a:cs typeface="Times New Roman" pitchFamily="18" charset="0"/>
              </a:rPr>
              <a:t>drive </a:t>
            </a:r>
            <a:r>
              <a:rPr lang="en-US" sz="1400" b="1" kern="0" dirty="0" err="1" smtClean="0">
                <a:solidFill>
                  <a:prstClr val="white"/>
                </a:solidFill>
                <a:cs typeface="Times New Roman" pitchFamily="18" charset="0"/>
              </a:rPr>
              <a:t>personalisation</a:t>
            </a:r>
            <a:r>
              <a:rPr lang="en-US" sz="1400" b="1" kern="0" dirty="0" smtClean="0">
                <a:solidFill>
                  <a:prstClr val="white"/>
                </a:solidFill>
                <a:cs typeface="Times New Roman" pitchFamily="18" charset="0"/>
              </a:rPr>
              <a:t> </a:t>
            </a:r>
            <a:r>
              <a:rPr lang="en-US" sz="1400" b="1" kern="0" dirty="0">
                <a:solidFill>
                  <a:prstClr val="white"/>
                </a:solidFill>
                <a:cs typeface="Times New Roman" pitchFamily="18" charset="0"/>
              </a:rPr>
              <a:t>of </a:t>
            </a:r>
            <a:r>
              <a:rPr lang="en-US" sz="1400" b="1" kern="0" dirty="0" smtClean="0">
                <a:solidFill>
                  <a:prstClr val="white"/>
                </a:solidFill>
                <a:cs typeface="Times New Roman" pitchFamily="18" charset="0"/>
              </a:rPr>
              <a:t>customer propositions</a:t>
            </a:r>
            <a:endParaRPr lang="en-US" sz="1400" b="1" kern="0" dirty="0">
              <a:solidFill>
                <a:prstClr val="white"/>
              </a:solidFill>
              <a:cs typeface="Times New Roman" pitchFamily="18" charset="0"/>
            </a:endParaRPr>
          </a:p>
        </p:txBody>
      </p:sp>
      <p:sp>
        <p:nvSpPr>
          <p:cNvPr id="80" name="Rectangle 79"/>
          <p:cNvSpPr/>
          <p:nvPr/>
        </p:nvSpPr>
        <p:spPr>
          <a:xfrm>
            <a:off x="4986329" y="3729759"/>
            <a:ext cx="6649788" cy="640080"/>
          </a:xfrm>
          <a:prstGeom prst="rect">
            <a:avLst/>
          </a:prstGeom>
          <a:solidFill>
            <a:srgbClr val="007C92"/>
          </a:solidFill>
          <a:ln w="25400" cap="flat" cmpd="sng" algn="ctr">
            <a:solidFill>
              <a:sysClr val="window" lastClr="FFFFFF">
                <a:hueOff val="0"/>
                <a:satOff val="0"/>
                <a:lumOff val="0"/>
                <a:alphaOff val="0"/>
              </a:sysClr>
            </a:solidFill>
            <a:prstDash val="solid"/>
          </a:ln>
          <a:effectLst/>
        </p:spPr>
        <p:txBody>
          <a:bodyPr spcFirstLastPara="0" vert="horz" wrap="square" lIns="125144" tIns="125144" rIns="125144" bIns="125144" numCol="1" spcCol="1270" anchor="t" anchorCtr="0">
            <a:noAutofit/>
          </a:bodyPr>
          <a:lstStyle/>
          <a:p>
            <a:pPr algn="ctr" defTabSz="800100" fontAlgn="base">
              <a:lnSpc>
                <a:spcPct val="90000"/>
              </a:lnSpc>
              <a:spcBef>
                <a:spcPct val="0"/>
              </a:spcBef>
              <a:spcAft>
                <a:spcPct val="35000"/>
              </a:spcAft>
              <a:defRPr/>
            </a:pPr>
            <a:r>
              <a:rPr lang="en-US" sz="1400" b="1" kern="0" dirty="0" smtClean="0">
                <a:solidFill>
                  <a:prstClr val="white"/>
                </a:solidFill>
                <a:cs typeface="Times New Roman" pitchFamily="18" charset="0"/>
              </a:rPr>
              <a:t>Significant </a:t>
            </a:r>
            <a:r>
              <a:rPr lang="en-US" sz="1400" b="1" kern="0" dirty="0">
                <a:solidFill>
                  <a:prstClr val="white"/>
                </a:solidFill>
                <a:cs typeface="Times New Roman" pitchFamily="18" charset="0"/>
              </a:rPr>
              <a:t>use of social media to drive and measure customer engagement </a:t>
            </a:r>
          </a:p>
        </p:txBody>
      </p:sp>
      <p:sp>
        <p:nvSpPr>
          <p:cNvPr id="84" name="Rectangle 83"/>
          <p:cNvSpPr/>
          <p:nvPr/>
        </p:nvSpPr>
        <p:spPr>
          <a:xfrm>
            <a:off x="4986329" y="2892398"/>
            <a:ext cx="6649788" cy="640080"/>
          </a:xfrm>
          <a:prstGeom prst="rect">
            <a:avLst/>
          </a:prstGeom>
          <a:solidFill>
            <a:schemeClr val="accent1"/>
          </a:solidFill>
          <a:ln w="25400" cap="flat" cmpd="sng" algn="ctr">
            <a:solidFill>
              <a:sysClr val="window" lastClr="FFFFFF">
                <a:hueOff val="0"/>
                <a:satOff val="0"/>
                <a:lumOff val="0"/>
                <a:alphaOff val="0"/>
              </a:sysClr>
            </a:solidFill>
            <a:prstDash val="solid"/>
          </a:ln>
          <a:effectLst/>
        </p:spPr>
        <p:txBody>
          <a:bodyPr spcFirstLastPara="0" vert="horz" wrap="square" lIns="128954" tIns="128954" rIns="128954" bIns="128954" numCol="1" spcCol="1270" anchor="t" anchorCtr="0">
            <a:noAutofit/>
          </a:bodyPr>
          <a:lstStyle/>
          <a:p>
            <a:pPr algn="ctr" defTabSz="800100" fontAlgn="base">
              <a:lnSpc>
                <a:spcPct val="90000"/>
              </a:lnSpc>
              <a:spcBef>
                <a:spcPct val="0"/>
              </a:spcBef>
              <a:spcAft>
                <a:spcPct val="35000"/>
              </a:spcAft>
              <a:defRPr/>
            </a:pPr>
            <a:r>
              <a:rPr lang="en-US" sz="1400" b="1" kern="0" dirty="0" smtClean="0">
                <a:solidFill>
                  <a:prstClr val="white"/>
                </a:solidFill>
                <a:cs typeface="Times New Roman" pitchFamily="18" charset="0"/>
              </a:rPr>
              <a:t>Defined </a:t>
            </a:r>
            <a:r>
              <a:rPr lang="en-US" sz="1400" b="1" kern="0" dirty="0">
                <a:solidFill>
                  <a:prstClr val="white"/>
                </a:solidFill>
                <a:cs typeface="Times New Roman" pitchFamily="18" charset="0"/>
              </a:rPr>
              <a:t>digital marketing </a:t>
            </a:r>
            <a:r>
              <a:rPr lang="en-US" sz="1400" b="1" kern="0" dirty="0" smtClean="0">
                <a:solidFill>
                  <a:prstClr val="white"/>
                </a:solidFill>
                <a:cs typeface="Times New Roman" pitchFamily="18" charset="0"/>
              </a:rPr>
              <a:t>strategy for end-to-end </a:t>
            </a:r>
            <a:r>
              <a:rPr lang="en-US" sz="1400" b="1" kern="0" dirty="0">
                <a:solidFill>
                  <a:prstClr val="white"/>
                </a:solidFill>
                <a:cs typeface="Times New Roman" pitchFamily="18" charset="0"/>
              </a:rPr>
              <a:t>integration of all digital marketing platforms</a:t>
            </a:r>
          </a:p>
        </p:txBody>
      </p:sp>
      <p:sp>
        <p:nvSpPr>
          <p:cNvPr id="88" name="Rectangle 87"/>
          <p:cNvSpPr/>
          <p:nvPr/>
        </p:nvSpPr>
        <p:spPr>
          <a:xfrm>
            <a:off x="4986329" y="4567119"/>
            <a:ext cx="6649788" cy="640080"/>
          </a:xfrm>
          <a:prstGeom prst="rect">
            <a:avLst/>
          </a:prstGeom>
          <a:solidFill>
            <a:srgbClr val="7030A0"/>
          </a:solidFill>
          <a:ln w="25400" cap="flat" cmpd="sng" algn="ctr">
            <a:solidFill>
              <a:sysClr val="window" lastClr="FFFFFF">
                <a:hueOff val="0"/>
                <a:satOff val="0"/>
                <a:lumOff val="0"/>
                <a:alphaOff val="0"/>
              </a:sysClr>
            </a:solidFill>
            <a:prstDash val="solid"/>
          </a:ln>
          <a:effectLst/>
        </p:spPr>
        <p:txBody>
          <a:bodyPr spcFirstLastPara="0" vert="horz" wrap="square" lIns="128954" tIns="128954" rIns="128954" bIns="128954" numCol="1" spcCol="1270" anchor="t" anchorCtr="0">
            <a:noAutofit/>
          </a:bodyPr>
          <a:lstStyle/>
          <a:p>
            <a:pPr lvl="0" algn="ctr" defTabSz="800100" fontAlgn="base">
              <a:lnSpc>
                <a:spcPct val="90000"/>
              </a:lnSpc>
              <a:spcBef>
                <a:spcPct val="0"/>
              </a:spcBef>
              <a:spcAft>
                <a:spcPct val="35000"/>
              </a:spcAft>
              <a:defRPr/>
            </a:pPr>
            <a:r>
              <a:rPr lang="en-US" sz="1400" b="1" kern="0" dirty="0" smtClean="0">
                <a:solidFill>
                  <a:prstClr val="white"/>
                </a:solidFill>
                <a:cs typeface="Times New Roman" pitchFamily="18" charset="0"/>
              </a:rPr>
              <a:t>Seamless </a:t>
            </a:r>
            <a:r>
              <a:rPr lang="en-US" sz="1400" b="1" kern="0" dirty="0">
                <a:solidFill>
                  <a:prstClr val="white"/>
                </a:solidFill>
                <a:cs typeface="Times New Roman" pitchFamily="18" charset="0"/>
              </a:rPr>
              <a:t>customer experience across integrated channels and customer touchpoints</a:t>
            </a:r>
          </a:p>
        </p:txBody>
      </p:sp>
      <p:sp>
        <p:nvSpPr>
          <p:cNvPr id="92" name="Rectangle 91"/>
          <p:cNvSpPr/>
          <p:nvPr/>
        </p:nvSpPr>
        <p:spPr>
          <a:xfrm>
            <a:off x="4986329" y="1217676"/>
            <a:ext cx="6649788" cy="640080"/>
          </a:xfrm>
          <a:prstGeom prst="rect">
            <a:avLst/>
          </a:prstGeom>
          <a:solidFill>
            <a:srgbClr val="00338D"/>
          </a:solidFill>
          <a:ln w="25400" cap="flat" cmpd="sng" algn="ctr">
            <a:solidFill>
              <a:sysClr val="window" lastClr="FFFFFF">
                <a:hueOff val="0"/>
                <a:satOff val="0"/>
                <a:lumOff val="0"/>
                <a:alphaOff val="0"/>
              </a:sysClr>
            </a:solidFill>
            <a:prstDash val="solid"/>
          </a:ln>
          <a:effectLst/>
        </p:spPr>
        <p:txBody>
          <a:bodyPr spcFirstLastPara="0" vert="horz" wrap="square" lIns="125144" tIns="125144" rIns="125144" bIns="125144" numCol="1" spcCol="1270" anchor="ctr" anchorCtr="0">
            <a:noAutofit/>
          </a:bodyPr>
          <a:lstStyle/>
          <a:p>
            <a:pPr algn="ctr" defTabSz="800100" fontAlgn="base">
              <a:lnSpc>
                <a:spcPct val="90000"/>
              </a:lnSpc>
              <a:spcBef>
                <a:spcPct val="0"/>
              </a:spcBef>
              <a:spcAft>
                <a:spcPct val="35000"/>
              </a:spcAft>
              <a:defRPr/>
            </a:pPr>
            <a:r>
              <a:rPr lang="en-US" sz="1400" b="1" kern="0" dirty="0" smtClean="0">
                <a:solidFill>
                  <a:prstClr val="white"/>
                </a:solidFill>
                <a:cs typeface="Times New Roman" pitchFamily="18" charset="0"/>
              </a:rPr>
              <a:t>Firm-wide focus on customer behaviour and insights to drive </a:t>
            </a:r>
            <a:r>
              <a:rPr lang="en-US" sz="1400" b="1" kern="0" dirty="0">
                <a:solidFill>
                  <a:prstClr val="white"/>
                </a:solidFill>
                <a:cs typeface="Times New Roman" pitchFamily="18" charset="0"/>
              </a:rPr>
              <a:t>strategic initiatives</a:t>
            </a:r>
          </a:p>
        </p:txBody>
      </p:sp>
      <p:pic>
        <p:nvPicPr>
          <p:cNvPr id="23" name="Picture 22"/>
          <p:cNvPicPr>
            <a:picLocks noChangeAspect="1"/>
          </p:cNvPicPr>
          <p:nvPr/>
        </p:nvPicPr>
        <p:blipFill>
          <a:blip r:embed="rId2"/>
          <a:stretch>
            <a:fillRect/>
          </a:stretch>
        </p:blipFill>
        <p:spPr>
          <a:xfrm>
            <a:off x="358938" y="2324100"/>
            <a:ext cx="4160712" cy="4114799"/>
          </a:xfrm>
          <a:prstGeom prst="rect">
            <a:avLst/>
          </a:prstGeom>
        </p:spPr>
      </p:pic>
      <p:sp>
        <p:nvSpPr>
          <p:cNvPr id="10" name="Title 2"/>
          <p:cNvSpPr txBox="1">
            <a:spLocks/>
          </p:cNvSpPr>
          <p:nvPr/>
        </p:nvSpPr>
        <p:spPr>
          <a:xfrm>
            <a:off x="153265" y="94959"/>
            <a:ext cx="9681940" cy="364003"/>
          </a:xfrm>
          <a:prstGeom prst="rect">
            <a:avLst/>
          </a:prstGeom>
          <a:noFill/>
        </p:spPr>
        <p:txBody>
          <a:bodyPr vert="horz" lIns="0" tIns="0" rIns="0" bIns="0" rtlCol="0" anchor="t" anchorCtr="0">
            <a:noAutofit/>
          </a:bodyPr>
          <a:lstStyle>
            <a:defPPr>
              <a:defRPr lang="en-US"/>
            </a:defPPr>
            <a:lvl1pPr>
              <a:lnSpc>
                <a:spcPct val="70000"/>
              </a:lnSpc>
              <a:defRPr sz="2800" b="1" i="0" kern="0">
                <a:solidFill>
                  <a:srgbClr val="00338D"/>
                </a:solidFill>
                <a:latin typeface="Univers 47 CondensedLight" panose="00000400000000000000" pitchFamily="2" charset="0"/>
                <a:cs typeface="KPMG Extralight"/>
              </a:defRPr>
            </a:lvl1pPr>
          </a:lstStyle>
          <a:p>
            <a:pPr>
              <a:defRPr/>
            </a:pPr>
            <a:r>
              <a:rPr lang="en-US" sz="4400" b="0" kern="1200" dirty="0" smtClean="0">
                <a:latin typeface="KPMG Extralight" panose="020B0303030202040204" pitchFamily="34" charset="0"/>
                <a:cs typeface="+mj-cs"/>
              </a:rPr>
              <a:t>Detailed Assessment – </a:t>
            </a:r>
            <a:r>
              <a:rPr lang="en-US" sz="4400" b="0" kern="1200" dirty="0">
                <a:latin typeface="KPMG Extralight" panose="020B0303030202040204" pitchFamily="34" charset="0"/>
              </a:rPr>
              <a:t>Customer Experience Mgt</a:t>
            </a:r>
            <a:r>
              <a:rPr lang="en-US" sz="4400" b="0" kern="1200" dirty="0" smtClean="0">
                <a:latin typeface="KPMG Extralight" panose="020B0303030202040204" pitchFamily="34" charset="0"/>
              </a:rPr>
              <a:t>.</a:t>
            </a:r>
            <a:r>
              <a:rPr lang="en-US" sz="4400" b="0" kern="1200" baseline="30000" dirty="0" smtClean="0">
                <a:latin typeface="KPMG Extralight" panose="020B0303030202040204" pitchFamily="34" charset="0"/>
                <a:ea typeface="+mj-ea"/>
                <a:cs typeface="+mj-cs"/>
              </a:rPr>
              <a:t>(5/6)</a:t>
            </a:r>
            <a:endParaRPr lang="en-US" sz="4400" b="0" kern="1200" baseline="30000" dirty="0">
              <a:latin typeface="KPMG Extralight" panose="020B0303030202040204" pitchFamily="34" charset="0"/>
              <a:ea typeface="+mj-ea"/>
              <a:cs typeface="+mj-cs"/>
            </a:endParaRPr>
          </a:p>
        </p:txBody>
      </p:sp>
      <p:sp>
        <p:nvSpPr>
          <p:cNvPr id="11" name="Rectangle 10"/>
          <p:cNvSpPr/>
          <p:nvPr/>
        </p:nvSpPr>
        <p:spPr>
          <a:xfrm>
            <a:off x="86590" y="602065"/>
            <a:ext cx="4080424" cy="211083"/>
          </a:xfrm>
          <a:prstGeom prst="rect">
            <a:avLst/>
          </a:prstGeom>
        </p:spPr>
        <p:txBody>
          <a:bodyPr wrap="square">
            <a:spAutoFit/>
          </a:bodyPr>
          <a:lstStyle/>
          <a:p>
            <a:pPr>
              <a:lnSpc>
                <a:spcPct val="70000"/>
              </a:lnSpc>
            </a:pPr>
            <a:r>
              <a:rPr lang="en-US" sz="1050" b="1" dirty="0" smtClean="0">
                <a:solidFill>
                  <a:srgbClr val="005EB8">
                    <a:lumMod val="75000"/>
                  </a:srgbClr>
                </a:solidFill>
              </a:rPr>
              <a:t>Proposed Aspirations for </a:t>
            </a:r>
            <a:r>
              <a:rPr lang="en-US" sz="1050" b="1" dirty="0" err="1" smtClean="0">
                <a:solidFill>
                  <a:srgbClr val="005EB8">
                    <a:lumMod val="75000"/>
                  </a:srgbClr>
                </a:solidFill>
              </a:rPr>
              <a:t>FBNQuest</a:t>
            </a:r>
            <a:endParaRPr lang="en-US" sz="1050" b="1" dirty="0">
              <a:solidFill>
                <a:srgbClr val="005EB8">
                  <a:lumMod val="75000"/>
                </a:srgbClr>
              </a:solidFill>
            </a:endParaRPr>
          </a:p>
        </p:txBody>
      </p:sp>
    </p:spTree>
    <p:extLst>
      <p:ext uri="{BB962C8B-B14F-4D97-AF65-F5344CB8AC3E}">
        <p14:creationId xmlns:p14="http://schemas.microsoft.com/office/powerpoint/2010/main" val="27248360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96292" name="think-cell Slide" r:id="rId6" imgW="663" imgH="659" progId="TCLayout.ActiveDocument.1">
                  <p:embed/>
                </p:oleObj>
              </mc:Choice>
              <mc:Fallback>
                <p:oleObj name="think-cell Slide" r:id="rId6" imgW="663" imgH="659" progId="TCLayout.ActiveDocument.1">
                  <p:embed/>
                  <p:pic>
                    <p:nvPicPr>
                      <p:cNvPr id="0" name=""/>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2" name="Rectangle 1" hidden="1"/>
          <p:cNvSpPr/>
          <p:nvPr>
            <p:custDataLst>
              <p:tags r:id="rId3"/>
            </p:custDataLst>
          </p:nvPr>
        </p:nvSpPr>
        <p:spPr>
          <a:xfrm>
            <a:off x="0" y="0"/>
            <a:ext cx="158750" cy="15875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spcBef>
                <a:spcPct val="0"/>
              </a:spcBef>
              <a:spcAft>
                <a:spcPct val="0"/>
              </a:spcAft>
            </a:pPr>
            <a:endParaRPr lang="en-US" sz="3600" dirty="0">
              <a:solidFill>
                <a:srgbClr val="FFFFFF"/>
              </a:solidFill>
              <a:latin typeface="KPMG Extralight" panose="020B0303030202040204" pitchFamily="34" charset="0"/>
              <a:sym typeface="KPMG Extralight" panose="020B0303030202040204" pitchFamily="34" charset="0"/>
            </a:endParaRPr>
          </a:p>
        </p:txBody>
      </p:sp>
      <p:sp>
        <p:nvSpPr>
          <p:cNvPr id="118" name="Title 2"/>
          <p:cNvSpPr txBox="1">
            <a:spLocks/>
          </p:cNvSpPr>
          <p:nvPr/>
        </p:nvSpPr>
        <p:spPr>
          <a:xfrm>
            <a:off x="879206" y="864044"/>
            <a:ext cx="7463515" cy="2232265"/>
          </a:xfrm>
          <a:prstGeom prst="rect">
            <a:avLst/>
          </a:prstGeom>
        </p:spPr>
        <p:txBody>
          <a:bodyPr anchor="t" anchorCtr="0"/>
          <a:lstStyle>
            <a:lvl1pPr algn="l" defTabSz="890789" rtl="0" eaLnBrk="1" latinLnBrk="0" hangingPunct="1">
              <a:lnSpc>
                <a:spcPct val="70000"/>
              </a:lnSpc>
              <a:spcBef>
                <a:spcPct val="0"/>
              </a:spcBef>
              <a:buNone/>
              <a:defRPr kumimoji="0" lang="en-GB" sz="8800" b="0" i="0" u="none" strike="noStrike" kern="1200" cap="none" spc="0" normalizeH="0" baseline="0" noProof="0">
                <a:ln>
                  <a:noFill/>
                </a:ln>
                <a:solidFill>
                  <a:srgbClr val="FFFFFF"/>
                </a:solidFill>
                <a:effectLst/>
                <a:uLnTx/>
                <a:uFillTx/>
                <a:latin typeface="KPMG Extralight"/>
                <a:ea typeface="+mj-ea"/>
                <a:cs typeface="KPMG Extralight"/>
              </a:defRPr>
            </a:lvl1pPr>
            <a:lvl2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2pPr>
            <a:lvl3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3pPr>
            <a:lvl4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4pPr>
            <a:lvl5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5pPr>
            <a:lvl6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6pPr>
            <a:lvl7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7pPr>
            <a:lvl8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8pPr>
            <a:lvl9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9pPr>
          </a:lstStyle>
          <a:p>
            <a:pPr>
              <a:lnSpc>
                <a:spcPct val="100000"/>
              </a:lnSpc>
            </a:pPr>
            <a:r>
              <a:rPr lang="en-US" sz="8000" dirty="0" smtClean="0"/>
              <a:t>Background</a:t>
            </a:r>
          </a:p>
        </p:txBody>
      </p:sp>
    </p:spTree>
    <p:extLst>
      <p:ext uri="{BB962C8B-B14F-4D97-AF65-F5344CB8AC3E}">
        <p14:creationId xmlns:p14="http://schemas.microsoft.com/office/powerpoint/2010/main" val="8010519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815695" y="2578989"/>
            <a:ext cx="1475049" cy="795115"/>
            <a:chOff x="1292901" y="2912364"/>
            <a:chExt cx="1475049" cy="795115"/>
          </a:xfrm>
        </p:grpSpPr>
        <p:sp>
          <p:nvSpPr>
            <p:cNvPr id="26" name="object 4"/>
            <p:cNvSpPr/>
            <p:nvPr/>
          </p:nvSpPr>
          <p:spPr>
            <a:xfrm>
              <a:off x="1293691" y="2986267"/>
              <a:ext cx="797560" cy="629920"/>
            </a:xfrm>
            <a:custGeom>
              <a:avLst/>
              <a:gdLst/>
              <a:ahLst/>
              <a:cxnLst/>
              <a:rect l="l" t="t" r="r" b="b"/>
              <a:pathLst>
                <a:path w="797560" h="629920">
                  <a:moveTo>
                    <a:pt x="119646" y="0"/>
                  </a:moveTo>
                  <a:lnTo>
                    <a:pt x="0" y="210642"/>
                  </a:lnTo>
                  <a:lnTo>
                    <a:pt x="737260" y="629399"/>
                  </a:lnTo>
                  <a:lnTo>
                    <a:pt x="797077" y="524078"/>
                  </a:lnTo>
                  <a:lnTo>
                    <a:pt x="751586" y="358940"/>
                  </a:lnTo>
                  <a:lnTo>
                    <a:pt x="119646" y="0"/>
                  </a:lnTo>
                  <a:close/>
                </a:path>
              </a:pathLst>
            </a:custGeom>
            <a:solidFill>
              <a:srgbClr val="6A1C6A"/>
            </a:solidFill>
          </p:spPr>
          <p:txBody>
            <a:bodyPr wrap="square" lIns="0" tIns="0" rIns="0" bIns="0" rtlCol="0"/>
            <a:lstStyle/>
            <a:p>
              <a:endParaRPr>
                <a:solidFill>
                  <a:prstClr val="black"/>
                </a:solidFill>
              </a:endParaRPr>
            </a:p>
          </p:txBody>
        </p:sp>
        <p:sp>
          <p:nvSpPr>
            <p:cNvPr id="27" name="object 5"/>
            <p:cNvSpPr/>
            <p:nvPr/>
          </p:nvSpPr>
          <p:spPr>
            <a:xfrm>
              <a:off x="1970390" y="2986267"/>
              <a:ext cx="797560" cy="629920"/>
            </a:xfrm>
            <a:custGeom>
              <a:avLst/>
              <a:gdLst/>
              <a:ahLst/>
              <a:cxnLst/>
              <a:rect l="l" t="t" r="r" b="b"/>
              <a:pathLst>
                <a:path w="797560" h="629920">
                  <a:moveTo>
                    <a:pt x="677430" y="0"/>
                  </a:moveTo>
                  <a:lnTo>
                    <a:pt x="45491" y="358940"/>
                  </a:lnTo>
                  <a:lnTo>
                    <a:pt x="0" y="524078"/>
                  </a:lnTo>
                  <a:lnTo>
                    <a:pt x="59817" y="629399"/>
                  </a:lnTo>
                  <a:lnTo>
                    <a:pt x="797077" y="210642"/>
                  </a:lnTo>
                  <a:lnTo>
                    <a:pt x="677430" y="0"/>
                  </a:lnTo>
                  <a:close/>
                </a:path>
              </a:pathLst>
            </a:custGeom>
            <a:solidFill>
              <a:srgbClr val="6A1C6A"/>
            </a:solidFill>
          </p:spPr>
          <p:txBody>
            <a:bodyPr wrap="square" lIns="0" tIns="0" rIns="0" bIns="0" rtlCol="0"/>
            <a:lstStyle/>
            <a:p>
              <a:endParaRPr>
                <a:solidFill>
                  <a:prstClr val="black"/>
                </a:solidFill>
              </a:endParaRPr>
            </a:p>
          </p:txBody>
        </p:sp>
        <p:sp>
          <p:nvSpPr>
            <p:cNvPr id="29" name="object 6"/>
            <p:cNvSpPr/>
            <p:nvPr/>
          </p:nvSpPr>
          <p:spPr>
            <a:xfrm>
              <a:off x="1292901" y="2912364"/>
              <a:ext cx="222885" cy="91440"/>
            </a:xfrm>
            <a:custGeom>
              <a:avLst/>
              <a:gdLst/>
              <a:ahLst/>
              <a:cxnLst/>
              <a:rect l="l" t="t" r="r" b="b"/>
              <a:pathLst>
                <a:path w="222884" h="91439">
                  <a:moveTo>
                    <a:pt x="0" y="91439"/>
                  </a:moveTo>
                  <a:lnTo>
                    <a:pt x="222504" y="91439"/>
                  </a:lnTo>
                  <a:lnTo>
                    <a:pt x="222504" y="0"/>
                  </a:lnTo>
                  <a:lnTo>
                    <a:pt x="0" y="0"/>
                  </a:lnTo>
                  <a:lnTo>
                    <a:pt x="0" y="91439"/>
                  </a:lnTo>
                  <a:close/>
                </a:path>
              </a:pathLst>
            </a:custGeom>
            <a:solidFill>
              <a:srgbClr val="6A1C6A"/>
            </a:solidFill>
          </p:spPr>
          <p:txBody>
            <a:bodyPr wrap="square" lIns="0" tIns="0" rIns="0" bIns="0" rtlCol="0"/>
            <a:lstStyle/>
            <a:p>
              <a:endParaRPr>
                <a:solidFill>
                  <a:prstClr val="black"/>
                </a:solidFill>
              </a:endParaRPr>
            </a:p>
          </p:txBody>
        </p:sp>
        <p:sp>
          <p:nvSpPr>
            <p:cNvPr id="31" name="object 7"/>
            <p:cNvSpPr/>
            <p:nvPr/>
          </p:nvSpPr>
          <p:spPr>
            <a:xfrm>
              <a:off x="2544104" y="2912364"/>
              <a:ext cx="222885" cy="91440"/>
            </a:xfrm>
            <a:custGeom>
              <a:avLst/>
              <a:gdLst/>
              <a:ahLst/>
              <a:cxnLst/>
              <a:rect l="l" t="t" r="r" b="b"/>
              <a:pathLst>
                <a:path w="222885" h="91439">
                  <a:moveTo>
                    <a:pt x="0" y="91439"/>
                  </a:moveTo>
                  <a:lnTo>
                    <a:pt x="222504" y="91439"/>
                  </a:lnTo>
                  <a:lnTo>
                    <a:pt x="222504" y="0"/>
                  </a:lnTo>
                  <a:lnTo>
                    <a:pt x="0" y="0"/>
                  </a:lnTo>
                  <a:lnTo>
                    <a:pt x="0" y="91439"/>
                  </a:lnTo>
                  <a:close/>
                </a:path>
              </a:pathLst>
            </a:custGeom>
            <a:solidFill>
              <a:srgbClr val="6A1C6A"/>
            </a:solidFill>
          </p:spPr>
          <p:txBody>
            <a:bodyPr wrap="square" lIns="0" tIns="0" rIns="0" bIns="0" rtlCol="0"/>
            <a:lstStyle/>
            <a:p>
              <a:endParaRPr>
                <a:solidFill>
                  <a:prstClr val="black"/>
                </a:solidFill>
              </a:endParaRPr>
            </a:p>
          </p:txBody>
        </p:sp>
        <p:sp>
          <p:nvSpPr>
            <p:cNvPr id="32" name="object 8"/>
            <p:cNvSpPr/>
            <p:nvPr/>
          </p:nvSpPr>
          <p:spPr>
            <a:xfrm>
              <a:off x="1293692" y="3077559"/>
              <a:ext cx="797560" cy="629920"/>
            </a:xfrm>
            <a:custGeom>
              <a:avLst/>
              <a:gdLst/>
              <a:ahLst/>
              <a:cxnLst/>
              <a:rect l="l" t="t" r="r" b="b"/>
              <a:pathLst>
                <a:path w="797560" h="629920">
                  <a:moveTo>
                    <a:pt x="119646" y="0"/>
                  </a:moveTo>
                  <a:lnTo>
                    <a:pt x="0" y="210642"/>
                  </a:lnTo>
                  <a:lnTo>
                    <a:pt x="737260" y="629412"/>
                  </a:lnTo>
                  <a:lnTo>
                    <a:pt x="797090" y="524078"/>
                  </a:lnTo>
                  <a:lnTo>
                    <a:pt x="751586" y="358940"/>
                  </a:lnTo>
                  <a:lnTo>
                    <a:pt x="119646" y="0"/>
                  </a:lnTo>
                  <a:close/>
                </a:path>
              </a:pathLst>
            </a:custGeom>
            <a:solidFill>
              <a:srgbClr val="8E258D"/>
            </a:solidFill>
          </p:spPr>
          <p:txBody>
            <a:bodyPr wrap="square" lIns="0" tIns="0" rIns="0" bIns="0" rtlCol="0"/>
            <a:lstStyle/>
            <a:p>
              <a:endParaRPr>
                <a:solidFill>
                  <a:prstClr val="black"/>
                </a:solidFill>
              </a:endParaRPr>
            </a:p>
          </p:txBody>
        </p:sp>
        <p:sp>
          <p:nvSpPr>
            <p:cNvPr id="33" name="object 9"/>
            <p:cNvSpPr/>
            <p:nvPr/>
          </p:nvSpPr>
          <p:spPr>
            <a:xfrm>
              <a:off x="1970382" y="3077559"/>
              <a:ext cx="797560" cy="629920"/>
            </a:xfrm>
            <a:custGeom>
              <a:avLst/>
              <a:gdLst/>
              <a:ahLst/>
              <a:cxnLst/>
              <a:rect l="l" t="t" r="r" b="b"/>
              <a:pathLst>
                <a:path w="797560" h="629920">
                  <a:moveTo>
                    <a:pt x="677443" y="0"/>
                  </a:moveTo>
                  <a:lnTo>
                    <a:pt x="45504" y="358940"/>
                  </a:lnTo>
                  <a:lnTo>
                    <a:pt x="0" y="524078"/>
                  </a:lnTo>
                  <a:lnTo>
                    <a:pt x="59829" y="629412"/>
                  </a:lnTo>
                  <a:lnTo>
                    <a:pt x="797090" y="210642"/>
                  </a:lnTo>
                  <a:lnTo>
                    <a:pt x="677443" y="0"/>
                  </a:lnTo>
                  <a:close/>
                </a:path>
              </a:pathLst>
            </a:custGeom>
            <a:solidFill>
              <a:srgbClr val="8E258D"/>
            </a:solidFill>
          </p:spPr>
          <p:txBody>
            <a:bodyPr wrap="square" lIns="0" tIns="0" rIns="0" bIns="0" rtlCol="0"/>
            <a:lstStyle/>
            <a:p>
              <a:endParaRPr>
                <a:solidFill>
                  <a:prstClr val="black"/>
                </a:solidFill>
              </a:endParaRPr>
            </a:p>
          </p:txBody>
        </p:sp>
        <p:sp>
          <p:nvSpPr>
            <p:cNvPr id="34" name="object 10"/>
            <p:cNvSpPr/>
            <p:nvPr/>
          </p:nvSpPr>
          <p:spPr>
            <a:xfrm>
              <a:off x="1292901" y="3003804"/>
              <a:ext cx="222885" cy="281940"/>
            </a:xfrm>
            <a:custGeom>
              <a:avLst/>
              <a:gdLst/>
              <a:ahLst/>
              <a:cxnLst/>
              <a:rect l="l" t="t" r="r" b="b"/>
              <a:pathLst>
                <a:path w="222884" h="281939">
                  <a:moveTo>
                    <a:pt x="0" y="0"/>
                  </a:moveTo>
                  <a:lnTo>
                    <a:pt x="222504" y="0"/>
                  </a:lnTo>
                  <a:lnTo>
                    <a:pt x="222504" y="281939"/>
                  </a:lnTo>
                  <a:lnTo>
                    <a:pt x="0" y="281939"/>
                  </a:lnTo>
                  <a:lnTo>
                    <a:pt x="0" y="0"/>
                  </a:lnTo>
                  <a:close/>
                </a:path>
              </a:pathLst>
            </a:custGeom>
            <a:solidFill>
              <a:srgbClr val="8E258D"/>
            </a:solidFill>
          </p:spPr>
          <p:txBody>
            <a:bodyPr wrap="square" lIns="0" tIns="0" rIns="0" bIns="0" rtlCol="0"/>
            <a:lstStyle/>
            <a:p>
              <a:endParaRPr>
                <a:solidFill>
                  <a:prstClr val="black"/>
                </a:solidFill>
              </a:endParaRPr>
            </a:p>
          </p:txBody>
        </p:sp>
        <p:sp>
          <p:nvSpPr>
            <p:cNvPr id="35" name="object 11"/>
            <p:cNvSpPr/>
            <p:nvPr/>
          </p:nvSpPr>
          <p:spPr>
            <a:xfrm>
              <a:off x="2544104" y="3003804"/>
              <a:ext cx="222885" cy="281940"/>
            </a:xfrm>
            <a:custGeom>
              <a:avLst/>
              <a:gdLst/>
              <a:ahLst/>
              <a:cxnLst/>
              <a:rect l="l" t="t" r="r" b="b"/>
              <a:pathLst>
                <a:path w="222885" h="281939">
                  <a:moveTo>
                    <a:pt x="0" y="0"/>
                  </a:moveTo>
                  <a:lnTo>
                    <a:pt x="222504" y="0"/>
                  </a:lnTo>
                  <a:lnTo>
                    <a:pt x="222504" y="281939"/>
                  </a:lnTo>
                  <a:lnTo>
                    <a:pt x="0" y="281939"/>
                  </a:lnTo>
                  <a:lnTo>
                    <a:pt x="0" y="0"/>
                  </a:lnTo>
                  <a:close/>
                </a:path>
              </a:pathLst>
            </a:custGeom>
            <a:solidFill>
              <a:srgbClr val="8E258D"/>
            </a:solidFill>
          </p:spPr>
          <p:txBody>
            <a:bodyPr wrap="square" lIns="0" tIns="0" rIns="0" bIns="0" rtlCol="0"/>
            <a:lstStyle/>
            <a:p>
              <a:endParaRPr>
                <a:solidFill>
                  <a:prstClr val="black"/>
                </a:solidFill>
              </a:endParaRPr>
            </a:p>
          </p:txBody>
        </p:sp>
      </p:grpSp>
      <p:sp>
        <p:nvSpPr>
          <p:cNvPr id="36" name="object 12"/>
          <p:cNvSpPr txBox="1"/>
          <p:nvPr/>
        </p:nvSpPr>
        <p:spPr>
          <a:xfrm>
            <a:off x="629612" y="3629289"/>
            <a:ext cx="1847214" cy="430887"/>
          </a:xfrm>
          <a:prstGeom prst="rect">
            <a:avLst/>
          </a:prstGeom>
        </p:spPr>
        <p:txBody>
          <a:bodyPr vert="horz" wrap="square" lIns="0" tIns="0" rIns="0" bIns="0" rtlCol="0">
            <a:spAutoFit/>
          </a:bodyPr>
          <a:lstStyle/>
          <a:p>
            <a:pPr marL="12700" algn="ctr"/>
            <a:r>
              <a:rPr lang="en-US" sz="1400" b="1" spc="-10" dirty="0" smtClean="0">
                <a:solidFill>
                  <a:srgbClr val="8E258D"/>
                </a:solidFill>
                <a:cs typeface="Univers for KPMG"/>
              </a:rPr>
              <a:t>Digital Channels Adoption</a:t>
            </a:r>
            <a:endParaRPr sz="1400" dirty="0">
              <a:solidFill>
                <a:prstClr val="black"/>
              </a:solidFill>
              <a:cs typeface="Univers for KPMG"/>
            </a:endParaRPr>
          </a:p>
        </p:txBody>
      </p:sp>
      <p:sp>
        <p:nvSpPr>
          <p:cNvPr id="37" name="object 13"/>
          <p:cNvSpPr txBox="1"/>
          <p:nvPr/>
        </p:nvSpPr>
        <p:spPr>
          <a:xfrm>
            <a:off x="657234" y="4180176"/>
            <a:ext cx="1791970" cy="1292662"/>
          </a:xfrm>
          <a:prstGeom prst="rect">
            <a:avLst/>
          </a:prstGeom>
        </p:spPr>
        <p:txBody>
          <a:bodyPr vert="horz" wrap="square" lIns="0" tIns="0" rIns="0" bIns="0" rtlCol="0">
            <a:spAutoFit/>
          </a:bodyPr>
          <a:lstStyle/>
          <a:p>
            <a:pPr marL="12700" marR="5080" indent="-2540" algn="ctr"/>
            <a:r>
              <a:rPr lang="en-US" sz="1200" spc="-5" dirty="0">
                <a:solidFill>
                  <a:prstClr val="black"/>
                </a:solidFill>
                <a:cs typeface="Univers for KPMG"/>
              </a:rPr>
              <a:t>Ensure use of social media channels to drive customer engagement and periodically track adoption of social media as a channel of interaction for customers </a:t>
            </a:r>
          </a:p>
        </p:txBody>
      </p:sp>
      <p:sp>
        <p:nvSpPr>
          <p:cNvPr id="41" name="object 15"/>
          <p:cNvSpPr/>
          <p:nvPr/>
        </p:nvSpPr>
        <p:spPr>
          <a:xfrm>
            <a:off x="1000769" y="1364360"/>
            <a:ext cx="1050290" cy="1049020"/>
          </a:xfrm>
          <a:custGeom>
            <a:avLst/>
            <a:gdLst/>
            <a:ahLst/>
            <a:cxnLst/>
            <a:rect l="l" t="t" r="r" b="b"/>
            <a:pathLst>
              <a:path w="1050289" h="1049020">
                <a:moveTo>
                  <a:pt x="0" y="524256"/>
                </a:moveTo>
                <a:lnTo>
                  <a:pt x="2145" y="476538"/>
                </a:lnTo>
                <a:lnTo>
                  <a:pt x="8458" y="430021"/>
                </a:lnTo>
                <a:lnTo>
                  <a:pt x="18754" y="384889"/>
                </a:lnTo>
                <a:lnTo>
                  <a:pt x="32847" y="341327"/>
                </a:lnTo>
                <a:lnTo>
                  <a:pt x="50551" y="299521"/>
                </a:lnTo>
                <a:lnTo>
                  <a:pt x="71681" y="259655"/>
                </a:lnTo>
                <a:lnTo>
                  <a:pt x="96052" y="221915"/>
                </a:lnTo>
                <a:lnTo>
                  <a:pt x="123479" y="186486"/>
                </a:lnTo>
                <a:lnTo>
                  <a:pt x="153776" y="153552"/>
                </a:lnTo>
                <a:lnTo>
                  <a:pt x="186757" y="123299"/>
                </a:lnTo>
                <a:lnTo>
                  <a:pt x="222238" y="95912"/>
                </a:lnTo>
                <a:lnTo>
                  <a:pt x="260033" y="71577"/>
                </a:lnTo>
                <a:lnTo>
                  <a:pt x="299957" y="50477"/>
                </a:lnTo>
                <a:lnTo>
                  <a:pt x="341824" y="32799"/>
                </a:lnTo>
                <a:lnTo>
                  <a:pt x="385449" y="18727"/>
                </a:lnTo>
                <a:lnTo>
                  <a:pt x="430646" y="8446"/>
                </a:lnTo>
                <a:lnTo>
                  <a:pt x="477231" y="2142"/>
                </a:lnTo>
                <a:lnTo>
                  <a:pt x="525018" y="0"/>
                </a:lnTo>
                <a:lnTo>
                  <a:pt x="572804" y="2142"/>
                </a:lnTo>
                <a:lnTo>
                  <a:pt x="619389" y="8446"/>
                </a:lnTo>
                <a:lnTo>
                  <a:pt x="664586" y="18727"/>
                </a:lnTo>
                <a:lnTo>
                  <a:pt x="708211" y="32799"/>
                </a:lnTo>
                <a:lnTo>
                  <a:pt x="750078" y="50477"/>
                </a:lnTo>
                <a:lnTo>
                  <a:pt x="790002" y="71577"/>
                </a:lnTo>
                <a:lnTo>
                  <a:pt x="827797" y="95912"/>
                </a:lnTo>
                <a:lnTo>
                  <a:pt x="863278" y="123299"/>
                </a:lnTo>
                <a:lnTo>
                  <a:pt x="896259" y="153552"/>
                </a:lnTo>
                <a:lnTo>
                  <a:pt x="926556" y="186486"/>
                </a:lnTo>
                <a:lnTo>
                  <a:pt x="953983" y="221915"/>
                </a:lnTo>
                <a:lnTo>
                  <a:pt x="978354" y="259655"/>
                </a:lnTo>
                <a:lnTo>
                  <a:pt x="999484" y="299521"/>
                </a:lnTo>
                <a:lnTo>
                  <a:pt x="1017188" y="341327"/>
                </a:lnTo>
                <a:lnTo>
                  <a:pt x="1031281" y="384889"/>
                </a:lnTo>
                <a:lnTo>
                  <a:pt x="1041577" y="430021"/>
                </a:lnTo>
                <a:lnTo>
                  <a:pt x="1047890" y="476538"/>
                </a:lnTo>
                <a:lnTo>
                  <a:pt x="1050036" y="524256"/>
                </a:lnTo>
                <a:lnTo>
                  <a:pt x="1047890" y="571973"/>
                </a:lnTo>
                <a:lnTo>
                  <a:pt x="1041577" y="618490"/>
                </a:lnTo>
                <a:lnTo>
                  <a:pt x="1031281" y="663622"/>
                </a:lnTo>
                <a:lnTo>
                  <a:pt x="1017188" y="707184"/>
                </a:lnTo>
                <a:lnTo>
                  <a:pt x="999484" y="748990"/>
                </a:lnTo>
                <a:lnTo>
                  <a:pt x="978354" y="788856"/>
                </a:lnTo>
                <a:lnTo>
                  <a:pt x="953983" y="826596"/>
                </a:lnTo>
                <a:lnTo>
                  <a:pt x="926556" y="862025"/>
                </a:lnTo>
                <a:lnTo>
                  <a:pt x="896259" y="894959"/>
                </a:lnTo>
                <a:lnTo>
                  <a:pt x="863278" y="925212"/>
                </a:lnTo>
                <a:lnTo>
                  <a:pt x="827797" y="952599"/>
                </a:lnTo>
                <a:lnTo>
                  <a:pt x="790002" y="976934"/>
                </a:lnTo>
                <a:lnTo>
                  <a:pt x="750078" y="998034"/>
                </a:lnTo>
                <a:lnTo>
                  <a:pt x="708211" y="1015712"/>
                </a:lnTo>
                <a:lnTo>
                  <a:pt x="664586" y="1029784"/>
                </a:lnTo>
                <a:lnTo>
                  <a:pt x="619389" y="1040065"/>
                </a:lnTo>
                <a:lnTo>
                  <a:pt x="572804" y="1046369"/>
                </a:lnTo>
                <a:lnTo>
                  <a:pt x="525018" y="1048512"/>
                </a:lnTo>
                <a:lnTo>
                  <a:pt x="477231" y="1046369"/>
                </a:lnTo>
                <a:lnTo>
                  <a:pt x="430646" y="1040065"/>
                </a:lnTo>
                <a:lnTo>
                  <a:pt x="385449" y="1029784"/>
                </a:lnTo>
                <a:lnTo>
                  <a:pt x="341824" y="1015712"/>
                </a:lnTo>
                <a:lnTo>
                  <a:pt x="299957" y="998034"/>
                </a:lnTo>
                <a:lnTo>
                  <a:pt x="260033" y="976934"/>
                </a:lnTo>
                <a:lnTo>
                  <a:pt x="222238" y="952599"/>
                </a:lnTo>
                <a:lnTo>
                  <a:pt x="186757" y="925212"/>
                </a:lnTo>
                <a:lnTo>
                  <a:pt x="153776" y="894959"/>
                </a:lnTo>
                <a:lnTo>
                  <a:pt x="123479" y="862025"/>
                </a:lnTo>
                <a:lnTo>
                  <a:pt x="96052" y="826596"/>
                </a:lnTo>
                <a:lnTo>
                  <a:pt x="71681" y="788856"/>
                </a:lnTo>
                <a:lnTo>
                  <a:pt x="50551" y="748990"/>
                </a:lnTo>
                <a:lnTo>
                  <a:pt x="32847" y="707184"/>
                </a:lnTo>
                <a:lnTo>
                  <a:pt x="18754" y="663622"/>
                </a:lnTo>
                <a:lnTo>
                  <a:pt x="8458" y="618490"/>
                </a:lnTo>
                <a:lnTo>
                  <a:pt x="2145" y="571973"/>
                </a:lnTo>
                <a:lnTo>
                  <a:pt x="0" y="524256"/>
                </a:lnTo>
                <a:close/>
              </a:path>
            </a:pathLst>
          </a:custGeom>
          <a:solidFill>
            <a:srgbClr val="8E258D"/>
          </a:solidFill>
          <a:ln w="12192">
            <a:solidFill>
              <a:srgbClr val="6A1C6A"/>
            </a:solidFill>
          </a:ln>
        </p:spPr>
        <p:txBody>
          <a:bodyPr wrap="square" lIns="0" tIns="0" rIns="0" bIns="0" rtlCol="0"/>
          <a:lstStyle/>
          <a:p>
            <a:endParaRPr>
              <a:solidFill>
                <a:prstClr val="black"/>
              </a:solidFill>
            </a:endParaRPr>
          </a:p>
        </p:txBody>
      </p:sp>
      <p:sp>
        <p:nvSpPr>
          <p:cNvPr id="178" name="object 15"/>
          <p:cNvSpPr/>
          <p:nvPr/>
        </p:nvSpPr>
        <p:spPr>
          <a:xfrm>
            <a:off x="1068714" y="1433217"/>
            <a:ext cx="914400" cy="914400"/>
          </a:xfrm>
          <a:custGeom>
            <a:avLst/>
            <a:gdLst/>
            <a:ahLst/>
            <a:cxnLst/>
            <a:rect l="l" t="t" r="r" b="b"/>
            <a:pathLst>
              <a:path w="1050289" h="1049020">
                <a:moveTo>
                  <a:pt x="0" y="524256"/>
                </a:moveTo>
                <a:lnTo>
                  <a:pt x="2145" y="476538"/>
                </a:lnTo>
                <a:lnTo>
                  <a:pt x="8458" y="430021"/>
                </a:lnTo>
                <a:lnTo>
                  <a:pt x="18754" y="384889"/>
                </a:lnTo>
                <a:lnTo>
                  <a:pt x="32847" y="341327"/>
                </a:lnTo>
                <a:lnTo>
                  <a:pt x="50551" y="299521"/>
                </a:lnTo>
                <a:lnTo>
                  <a:pt x="71681" y="259655"/>
                </a:lnTo>
                <a:lnTo>
                  <a:pt x="96052" y="221915"/>
                </a:lnTo>
                <a:lnTo>
                  <a:pt x="123479" y="186486"/>
                </a:lnTo>
                <a:lnTo>
                  <a:pt x="153776" y="153552"/>
                </a:lnTo>
                <a:lnTo>
                  <a:pt x="186757" y="123299"/>
                </a:lnTo>
                <a:lnTo>
                  <a:pt x="222238" y="95912"/>
                </a:lnTo>
                <a:lnTo>
                  <a:pt x="260033" y="71577"/>
                </a:lnTo>
                <a:lnTo>
                  <a:pt x="299957" y="50477"/>
                </a:lnTo>
                <a:lnTo>
                  <a:pt x="341824" y="32799"/>
                </a:lnTo>
                <a:lnTo>
                  <a:pt x="385449" y="18727"/>
                </a:lnTo>
                <a:lnTo>
                  <a:pt x="430646" y="8446"/>
                </a:lnTo>
                <a:lnTo>
                  <a:pt x="477231" y="2142"/>
                </a:lnTo>
                <a:lnTo>
                  <a:pt x="525018" y="0"/>
                </a:lnTo>
                <a:lnTo>
                  <a:pt x="572804" y="2142"/>
                </a:lnTo>
                <a:lnTo>
                  <a:pt x="619389" y="8446"/>
                </a:lnTo>
                <a:lnTo>
                  <a:pt x="664586" y="18727"/>
                </a:lnTo>
                <a:lnTo>
                  <a:pt x="708211" y="32799"/>
                </a:lnTo>
                <a:lnTo>
                  <a:pt x="750078" y="50477"/>
                </a:lnTo>
                <a:lnTo>
                  <a:pt x="790002" y="71577"/>
                </a:lnTo>
                <a:lnTo>
                  <a:pt x="827797" y="95912"/>
                </a:lnTo>
                <a:lnTo>
                  <a:pt x="863278" y="123299"/>
                </a:lnTo>
                <a:lnTo>
                  <a:pt x="896259" y="153552"/>
                </a:lnTo>
                <a:lnTo>
                  <a:pt x="926556" y="186486"/>
                </a:lnTo>
                <a:lnTo>
                  <a:pt x="953983" y="221915"/>
                </a:lnTo>
                <a:lnTo>
                  <a:pt x="978354" y="259655"/>
                </a:lnTo>
                <a:lnTo>
                  <a:pt x="999484" y="299521"/>
                </a:lnTo>
                <a:lnTo>
                  <a:pt x="1017188" y="341327"/>
                </a:lnTo>
                <a:lnTo>
                  <a:pt x="1031281" y="384889"/>
                </a:lnTo>
                <a:lnTo>
                  <a:pt x="1041577" y="430021"/>
                </a:lnTo>
                <a:lnTo>
                  <a:pt x="1047890" y="476538"/>
                </a:lnTo>
                <a:lnTo>
                  <a:pt x="1050036" y="524256"/>
                </a:lnTo>
                <a:lnTo>
                  <a:pt x="1047890" y="571973"/>
                </a:lnTo>
                <a:lnTo>
                  <a:pt x="1041577" y="618490"/>
                </a:lnTo>
                <a:lnTo>
                  <a:pt x="1031281" y="663622"/>
                </a:lnTo>
                <a:lnTo>
                  <a:pt x="1017188" y="707184"/>
                </a:lnTo>
                <a:lnTo>
                  <a:pt x="999484" y="748990"/>
                </a:lnTo>
                <a:lnTo>
                  <a:pt x="978354" y="788856"/>
                </a:lnTo>
                <a:lnTo>
                  <a:pt x="953983" y="826596"/>
                </a:lnTo>
                <a:lnTo>
                  <a:pt x="926556" y="862025"/>
                </a:lnTo>
                <a:lnTo>
                  <a:pt x="896259" y="894959"/>
                </a:lnTo>
                <a:lnTo>
                  <a:pt x="863278" y="925212"/>
                </a:lnTo>
                <a:lnTo>
                  <a:pt x="827797" y="952599"/>
                </a:lnTo>
                <a:lnTo>
                  <a:pt x="790002" y="976934"/>
                </a:lnTo>
                <a:lnTo>
                  <a:pt x="750078" y="998034"/>
                </a:lnTo>
                <a:lnTo>
                  <a:pt x="708211" y="1015712"/>
                </a:lnTo>
                <a:lnTo>
                  <a:pt x="664586" y="1029784"/>
                </a:lnTo>
                <a:lnTo>
                  <a:pt x="619389" y="1040065"/>
                </a:lnTo>
                <a:lnTo>
                  <a:pt x="572804" y="1046369"/>
                </a:lnTo>
                <a:lnTo>
                  <a:pt x="525018" y="1048512"/>
                </a:lnTo>
                <a:lnTo>
                  <a:pt x="477231" y="1046369"/>
                </a:lnTo>
                <a:lnTo>
                  <a:pt x="430646" y="1040065"/>
                </a:lnTo>
                <a:lnTo>
                  <a:pt x="385449" y="1029784"/>
                </a:lnTo>
                <a:lnTo>
                  <a:pt x="341824" y="1015712"/>
                </a:lnTo>
                <a:lnTo>
                  <a:pt x="299957" y="998034"/>
                </a:lnTo>
                <a:lnTo>
                  <a:pt x="260033" y="976934"/>
                </a:lnTo>
                <a:lnTo>
                  <a:pt x="222238" y="952599"/>
                </a:lnTo>
                <a:lnTo>
                  <a:pt x="186757" y="925212"/>
                </a:lnTo>
                <a:lnTo>
                  <a:pt x="153776" y="894959"/>
                </a:lnTo>
                <a:lnTo>
                  <a:pt x="123479" y="862025"/>
                </a:lnTo>
                <a:lnTo>
                  <a:pt x="96052" y="826596"/>
                </a:lnTo>
                <a:lnTo>
                  <a:pt x="71681" y="788856"/>
                </a:lnTo>
                <a:lnTo>
                  <a:pt x="50551" y="748990"/>
                </a:lnTo>
                <a:lnTo>
                  <a:pt x="32847" y="707184"/>
                </a:lnTo>
                <a:lnTo>
                  <a:pt x="18754" y="663622"/>
                </a:lnTo>
                <a:lnTo>
                  <a:pt x="8458" y="618490"/>
                </a:lnTo>
                <a:lnTo>
                  <a:pt x="2145" y="571973"/>
                </a:lnTo>
                <a:lnTo>
                  <a:pt x="0" y="524256"/>
                </a:lnTo>
                <a:close/>
              </a:path>
            </a:pathLst>
          </a:custGeom>
          <a:solidFill>
            <a:schemeClr val="bg1"/>
          </a:solidFill>
          <a:ln w="12192">
            <a:solidFill>
              <a:srgbClr val="6A1C6A"/>
            </a:solidFill>
          </a:ln>
        </p:spPr>
        <p:txBody>
          <a:bodyPr wrap="square" lIns="0" tIns="0" rIns="0" bIns="0" rtlCol="0"/>
          <a:lstStyle/>
          <a:p>
            <a:endParaRPr>
              <a:solidFill>
                <a:prstClr val="black"/>
              </a:solidFill>
            </a:endParaRPr>
          </a:p>
        </p:txBody>
      </p:sp>
      <p:grpSp>
        <p:nvGrpSpPr>
          <p:cNvPr id="213" name="Gruppieren 133"/>
          <p:cNvGrpSpPr/>
          <p:nvPr/>
        </p:nvGrpSpPr>
        <p:grpSpPr>
          <a:xfrm>
            <a:off x="1214003" y="1575660"/>
            <a:ext cx="668382" cy="629337"/>
            <a:chOff x="6732588" y="5403850"/>
            <a:chExt cx="711200" cy="711200"/>
          </a:xfrm>
          <a:solidFill>
            <a:srgbClr val="8E258D"/>
          </a:solidFill>
        </p:grpSpPr>
        <p:sp>
          <p:nvSpPr>
            <p:cNvPr id="214" name="Freeform 287"/>
            <p:cNvSpPr>
              <a:spLocks noEditPoints="1"/>
            </p:cNvSpPr>
            <p:nvPr/>
          </p:nvSpPr>
          <p:spPr bwMode="auto">
            <a:xfrm>
              <a:off x="6732588" y="5607050"/>
              <a:ext cx="508000" cy="508000"/>
            </a:xfrm>
            <a:custGeom>
              <a:avLst/>
              <a:gdLst/>
              <a:ahLst/>
              <a:cxnLst>
                <a:cxn ang="0">
                  <a:pos x="979" y="348"/>
                </a:cxn>
                <a:cxn ang="0">
                  <a:pos x="784" y="411"/>
                </a:cxn>
                <a:cxn ang="0">
                  <a:pos x="614" y="520"/>
                </a:cxn>
                <a:cxn ang="0">
                  <a:pos x="480" y="668"/>
                </a:cxn>
                <a:cxn ang="0">
                  <a:pos x="385" y="847"/>
                </a:cxn>
                <a:cxn ang="0">
                  <a:pos x="340" y="1049"/>
                </a:cxn>
                <a:cxn ang="0">
                  <a:pos x="348" y="1261"/>
                </a:cxn>
                <a:cxn ang="0">
                  <a:pos x="411" y="1456"/>
                </a:cxn>
                <a:cxn ang="0">
                  <a:pos x="520" y="1626"/>
                </a:cxn>
                <a:cxn ang="0">
                  <a:pos x="668" y="1760"/>
                </a:cxn>
                <a:cxn ang="0">
                  <a:pos x="847" y="1855"/>
                </a:cxn>
                <a:cxn ang="0">
                  <a:pos x="1049" y="1900"/>
                </a:cxn>
                <a:cxn ang="0">
                  <a:pos x="1261" y="1892"/>
                </a:cxn>
                <a:cxn ang="0">
                  <a:pos x="1456" y="1829"/>
                </a:cxn>
                <a:cxn ang="0">
                  <a:pos x="1626" y="1720"/>
                </a:cxn>
                <a:cxn ang="0">
                  <a:pos x="1760" y="1572"/>
                </a:cxn>
                <a:cxn ang="0">
                  <a:pos x="1855" y="1393"/>
                </a:cxn>
                <a:cxn ang="0">
                  <a:pos x="1900" y="1191"/>
                </a:cxn>
                <a:cxn ang="0">
                  <a:pos x="1892" y="979"/>
                </a:cxn>
                <a:cxn ang="0">
                  <a:pos x="1829" y="784"/>
                </a:cxn>
                <a:cxn ang="0">
                  <a:pos x="1720" y="614"/>
                </a:cxn>
                <a:cxn ang="0">
                  <a:pos x="1572" y="480"/>
                </a:cxn>
                <a:cxn ang="0">
                  <a:pos x="1393" y="385"/>
                </a:cxn>
                <a:cxn ang="0">
                  <a:pos x="1191" y="340"/>
                </a:cxn>
                <a:cxn ang="0">
                  <a:pos x="1288" y="0"/>
                </a:cxn>
                <a:cxn ang="0">
                  <a:pos x="1392" y="208"/>
                </a:cxn>
                <a:cxn ang="0">
                  <a:pos x="1825" y="234"/>
                </a:cxn>
                <a:cxn ang="0">
                  <a:pos x="1811" y="467"/>
                </a:cxn>
                <a:cxn ang="0">
                  <a:pos x="2174" y="706"/>
                </a:cxn>
                <a:cxn ang="0">
                  <a:pos x="2045" y="899"/>
                </a:cxn>
                <a:cxn ang="0">
                  <a:pos x="2240" y="1288"/>
                </a:cxn>
                <a:cxn ang="0">
                  <a:pos x="2032" y="1392"/>
                </a:cxn>
                <a:cxn ang="0">
                  <a:pos x="2006" y="1825"/>
                </a:cxn>
                <a:cxn ang="0">
                  <a:pos x="1773" y="1811"/>
                </a:cxn>
                <a:cxn ang="0">
                  <a:pos x="1534" y="2174"/>
                </a:cxn>
                <a:cxn ang="0">
                  <a:pos x="1341" y="2045"/>
                </a:cxn>
                <a:cxn ang="0">
                  <a:pos x="952" y="2240"/>
                </a:cxn>
                <a:cxn ang="0">
                  <a:pos x="848" y="2032"/>
                </a:cxn>
                <a:cxn ang="0">
                  <a:pos x="415" y="2006"/>
                </a:cxn>
                <a:cxn ang="0">
                  <a:pos x="429" y="1773"/>
                </a:cxn>
                <a:cxn ang="0">
                  <a:pos x="66" y="1534"/>
                </a:cxn>
                <a:cxn ang="0">
                  <a:pos x="195" y="1341"/>
                </a:cxn>
                <a:cxn ang="0">
                  <a:pos x="0" y="952"/>
                </a:cxn>
                <a:cxn ang="0">
                  <a:pos x="208" y="848"/>
                </a:cxn>
                <a:cxn ang="0">
                  <a:pos x="234" y="415"/>
                </a:cxn>
                <a:cxn ang="0">
                  <a:pos x="467" y="429"/>
                </a:cxn>
                <a:cxn ang="0">
                  <a:pos x="706" y="66"/>
                </a:cxn>
                <a:cxn ang="0">
                  <a:pos x="899" y="195"/>
                </a:cxn>
              </a:cxnLst>
              <a:rect l="0" t="0" r="r" b="b"/>
              <a:pathLst>
                <a:path w="2240" h="2240">
                  <a:moveTo>
                    <a:pt x="1119" y="336"/>
                  </a:moveTo>
                  <a:lnTo>
                    <a:pt x="1049" y="340"/>
                  </a:lnTo>
                  <a:lnTo>
                    <a:pt x="979" y="348"/>
                  </a:lnTo>
                  <a:lnTo>
                    <a:pt x="912" y="364"/>
                  </a:lnTo>
                  <a:lnTo>
                    <a:pt x="847" y="385"/>
                  </a:lnTo>
                  <a:lnTo>
                    <a:pt x="784" y="411"/>
                  </a:lnTo>
                  <a:lnTo>
                    <a:pt x="724" y="443"/>
                  </a:lnTo>
                  <a:lnTo>
                    <a:pt x="668" y="480"/>
                  </a:lnTo>
                  <a:lnTo>
                    <a:pt x="614" y="520"/>
                  </a:lnTo>
                  <a:lnTo>
                    <a:pt x="566" y="566"/>
                  </a:lnTo>
                  <a:lnTo>
                    <a:pt x="520" y="614"/>
                  </a:lnTo>
                  <a:lnTo>
                    <a:pt x="480" y="668"/>
                  </a:lnTo>
                  <a:lnTo>
                    <a:pt x="443" y="724"/>
                  </a:lnTo>
                  <a:lnTo>
                    <a:pt x="411" y="784"/>
                  </a:lnTo>
                  <a:lnTo>
                    <a:pt x="385" y="847"/>
                  </a:lnTo>
                  <a:lnTo>
                    <a:pt x="364" y="912"/>
                  </a:lnTo>
                  <a:lnTo>
                    <a:pt x="348" y="979"/>
                  </a:lnTo>
                  <a:lnTo>
                    <a:pt x="340" y="1049"/>
                  </a:lnTo>
                  <a:lnTo>
                    <a:pt x="336" y="1121"/>
                  </a:lnTo>
                  <a:lnTo>
                    <a:pt x="340" y="1191"/>
                  </a:lnTo>
                  <a:lnTo>
                    <a:pt x="348" y="1261"/>
                  </a:lnTo>
                  <a:lnTo>
                    <a:pt x="364" y="1328"/>
                  </a:lnTo>
                  <a:lnTo>
                    <a:pt x="385" y="1393"/>
                  </a:lnTo>
                  <a:lnTo>
                    <a:pt x="411" y="1456"/>
                  </a:lnTo>
                  <a:lnTo>
                    <a:pt x="443" y="1516"/>
                  </a:lnTo>
                  <a:lnTo>
                    <a:pt x="480" y="1572"/>
                  </a:lnTo>
                  <a:lnTo>
                    <a:pt x="520" y="1626"/>
                  </a:lnTo>
                  <a:lnTo>
                    <a:pt x="566" y="1674"/>
                  </a:lnTo>
                  <a:lnTo>
                    <a:pt x="614" y="1720"/>
                  </a:lnTo>
                  <a:lnTo>
                    <a:pt x="668" y="1760"/>
                  </a:lnTo>
                  <a:lnTo>
                    <a:pt x="724" y="1797"/>
                  </a:lnTo>
                  <a:lnTo>
                    <a:pt x="784" y="1829"/>
                  </a:lnTo>
                  <a:lnTo>
                    <a:pt x="847" y="1855"/>
                  </a:lnTo>
                  <a:lnTo>
                    <a:pt x="912" y="1876"/>
                  </a:lnTo>
                  <a:lnTo>
                    <a:pt x="979" y="1892"/>
                  </a:lnTo>
                  <a:lnTo>
                    <a:pt x="1049" y="1900"/>
                  </a:lnTo>
                  <a:lnTo>
                    <a:pt x="1119" y="1904"/>
                  </a:lnTo>
                  <a:lnTo>
                    <a:pt x="1191" y="1900"/>
                  </a:lnTo>
                  <a:lnTo>
                    <a:pt x="1261" y="1892"/>
                  </a:lnTo>
                  <a:lnTo>
                    <a:pt x="1328" y="1876"/>
                  </a:lnTo>
                  <a:lnTo>
                    <a:pt x="1393" y="1855"/>
                  </a:lnTo>
                  <a:lnTo>
                    <a:pt x="1456" y="1829"/>
                  </a:lnTo>
                  <a:lnTo>
                    <a:pt x="1516" y="1797"/>
                  </a:lnTo>
                  <a:lnTo>
                    <a:pt x="1572" y="1760"/>
                  </a:lnTo>
                  <a:lnTo>
                    <a:pt x="1626" y="1720"/>
                  </a:lnTo>
                  <a:lnTo>
                    <a:pt x="1674" y="1674"/>
                  </a:lnTo>
                  <a:lnTo>
                    <a:pt x="1720" y="1626"/>
                  </a:lnTo>
                  <a:lnTo>
                    <a:pt x="1760" y="1572"/>
                  </a:lnTo>
                  <a:lnTo>
                    <a:pt x="1797" y="1516"/>
                  </a:lnTo>
                  <a:lnTo>
                    <a:pt x="1829" y="1456"/>
                  </a:lnTo>
                  <a:lnTo>
                    <a:pt x="1855" y="1393"/>
                  </a:lnTo>
                  <a:lnTo>
                    <a:pt x="1876" y="1328"/>
                  </a:lnTo>
                  <a:lnTo>
                    <a:pt x="1892" y="1261"/>
                  </a:lnTo>
                  <a:lnTo>
                    <a:pt x="1900" y="1191"/>
                  </a:lnTo>
                  <a:lnTo>
                    <a:pt x="1904" y="1121"/>
                  </a:lnTo>
                  <a:lnTo>
                    <a:pt x="1900" y="1049"/>
                  </a:lnTo>
                  <a:lnTo>
                    <a:pt x="1892" y="979"/>
                  </a:lnTo>
                  <a:lnTo>
                    <a:pt x="1876" y="912"/>
                  </a:lnTo>
                  <a:lnTo>
                    <a:pt x="1855" y="847"/>
                  </a:lnTo>
                  <a:lnTo>
                    <a:pt x="1829" y="784"/>
                  </a:lnTo>
                  <a:lnTo>
                    <a:pt x="1797" y="724"/>
                  </a:lnTo>
                  <a:lnTo>
                    <a:pt x="1760" y="668"/>
                  </a:lnTo>
                  <a:lnTo>
                    <a:pt x="1720" y="614"/>
                  </a:lnTo>
                  <a:lnTo>
                    <a:pt x="1674" y="566"/>
                  </a:lnTo>
                  <a:lnTo>
                    <a:pt x="1626" y="520"/>
                  </a:lnTo>
                  <a:lnTo>
                    <a:pt x="1572" y="480"/>
                  </a:lnTo>
                  <a:lnTo>
                    <a:pt x="1516" y="443"/>
                  </a:lnTo>
                  <a:lnTo>
                    <a:pt x="1456" y="411"/>
                  </a:lnTo>
                  <a:lnTo>
                    <a:pt x="1393" y="385"/>
                  </a:lnTo>
                  <a:lnTo>
                    <a:pt x="1328" y="364"/>
                  </a:lnTo>
                  <a:lnTo>
                    <a:pt x="1261" y="348"/>
                  </a:lnTo>
                  <a:lnTo>
                    <a:pt x="1191" y="340"/>
                  </a:lnTo>
                  <a:lnTo>
                    <a:pt x="1119" y="336"/>
                  </a:lnTo>
                  <a:close/>
                  <a:moveTo>
                    <a:pt x="952" y="0"/>
                  </a:moveTo>
                  <a:lnTo>
                    <a:pt x="1288" y="0"/>
                  </a:lnTo>
                  <a:lnTo>
                    <a:pt x="1288" y="183"/>
                  </a:lnTo>
                  <a:lnTo>
                    <a:pt x="1341" y="195"/>
                  </a:lnTo>
                  <a:lnTo>
                    <a:pt x="1392" y="208"/>
                  </a:lnTo>
                  <a:lnTo>
                    <a:pt x="1443" y="226"/>
                  </a:lnTo>
                  <a:lnTo>
                    <a:pt x="1534" y="66"/>
                  </a:lnTo>
                  <a:lnTo>
                    <a:pt x="1825" y="234"/>
                  </a:lnTo>
                  <a:lnTo>
                    <a:pt x="1734" y="393"/>
                  </a:lnTo>
                  <a:lnTo>
                    <a:pt x="1773" y="429"/>
                  </a:lnTo>
                  <a:lnTo>
                    <a:pt x="1811" y="467"/>
                  </a:lnTo>
                  <a:lnTo>
                    <a:pt x="1847" y="506"/>
                  </a:lnTo>
                  <a:lnTo>
                    <a:pt x="2006" y="415"/>
                  </a:lnTo>
                  <a:lnTo>
                    <a:pt x="2174" y="706"/>
                  </a:lnTo>
                  <a:lnTo>
                    <a:pt x="2014" y="797"/>
                  </a:lnTo>
                  <a:lnTo>
                    <a:pt x="2032" y="848"/>
                  </a:lnTo>
                  <a:lnTo>
                    <a:pt x="2045" y="899"/>
                  </a:lnTo>
                  <a:lnTo>
                    <a:pt x="2057" y="952"/>
                  </a:lnTo>
                  <a:lnTo>
                    <a:pt x="2240" y="952"/>
                  </a:lnTo>
                  <a:lnTo>
                    <a:pt x="2240" y="1288"/>
                  </a:lnTo>
                  <a:lnTo>
                    <a:pt x="2057" y="1288"/>
                  </a:lnTo>
                  <a:lnTo>
                    <a:pt x="2045" y="1341"/>
                  </a:lnTo>
                  <a:lnTo>
                    <a:pt x="2032" y="1392"/>
                  </a:lnTo>
                  <a:lnTo>
                    <a:pt x="2014" y="1443"/>
                  </a:lnTo>
                  <a:lnTo>
                    <a:pt x="2174" y="1534"/>
                  </a:lnTo>
                  <a:lnTo>
                    <a:pt x="2006" y="1825"/>
                  </a:lnTo>
                  <a:lnTo>
                    <a:pt x="1847" y="1734"/>
                  </a:lnTo>
                  <a:lnTo>
                    <a:pt x="1811" y="1773"/>
                  </a:lnTo>
                  <a:lnTo>
                    <a:pt x="1773" y="1811"/>
                  </a:lnTo>
                  <a:lnTo>
                    <a:pt x="1734" y="1847"/>
                  </a:lnTo>
                  <a:lnTo>
                    <a:pt x="1825" y="2006"/>
                  </a:lnTo>
                  <a:lnTo>
                    <a:pt x="1534" y="2174"/>
                  </a:lnTo>
                  <a:lnTo>
                    <a:pt x="1443" y="2014"/>
                  </a:lnTo>
                  <a:lnTo>
                    <a:pt x="1392" y="2032"/>
                  </a:lnTo>
                  <a:lnTo>
                    <a:pt x="1341" y="2045"/>
                  </a:lnTo>
                  <a:lnTo>
                    <a:pt x="1288" y="2057"/>
                  </a:lnTo>
                  <a:lnTo>
                    <a:pt x="1288" y="2240"/>
                  </a:lnTo>
                  <a:lnTo>
                    <a:pt x="952" y="2240"/>
                  </a:lnTo>
                  <a:lnTo>
                    <a:pt x="952" y="2057"/>
                  </a:lnTo>
                  <a:lnTo>
                    <a:pt x="899" y="2045"/>
                  </a:lnTo>
                  <a:lnTo>
                    <a:pt x="848" y="2032"/>
                  </a:lnTo>
                  <a:lnTo>
                    <a:pt x="797" y="2014"/>
                  </a:lnTo>
                  <a:lnTo>
                    <a:pt x="706" y="2174"/>
                  </a:lnTo>
                  <a:lnTo>
                    <a:pt x="415" y="2006"/>
                  </a:lnTo>
                  <a:lnTo>
                    <a:pt x="506" y="1847"/>
                  </a:lnTo>
                  <a:lnTo>
                    <a:pt x="467" y="1811"/>
                  </a:lnTo>
                  <a:lnTo>
                    <a:pt x="429" y="1773"/>
                  </a:lnTo>
                  <a:lnTo>
                    <a:pt x="393" y="1734"/>
                  </a:lnTo>
                  <a:lnTo>
                    <a:pt x="234" y="1825"/>
                  </a:lnTo>
                  <a:lnTo>
                    <a:pt x="66" y="1534"/>
                  </a:lnTo>
                  <a:lnTo>
                    <a:pt x="226" y="1443"/>
                  </a:lnTo>
                  <a:lnTo>
                    <a:pt x="208" y="1392"/>
                  </a:lnTo>
                  <a:lnTo>
                    <a:pt x="195" y="1341"/>
                  </a:lnTo>
                  <a:lnTo>
                    <a:pt x="183" y="1288"/>
                  </a:lnTo>
                  <a:lnTo>
                    <a:pt x="0" y="1288"/>
                  </a:lnTo>
                  <a:lnTo>
                    <a:pt x="0" y="952"/>
                  </a:lnTo>
                  <a:lnTo>
                    <a:pt x="183" y="952"/>
                  </a:lnTo>
                  <a:lnTo>
                    <a:pt x="195" y="899"/>
                  </a:lnTo>
                  <a:lnTo>
                    <a:pt x="208" y="848"/>
                  </a:lnTo>
                  <a:lnTo>
                    <a:pt x="226" y="797"/>
                  </a:lnTo>
                  <a:lnTo>
                    <a:pt x="66" y="706"/>
                  </a:lnTo>
                  <a:lnTo>
                    <a:pt x="234" y="415"/>
                  </a:lnTo>
                  <a:lnTo>
                    <a:pt x="393" y="506"/>
                  </a:lnTo>
                  <a:lnTo>
                    <a:pt x="429" y="467"/>
                  </a:lnTo>
                  <a:lnTo>
                    <a:pt x="467" y="429"/>
                  </a:lnTo>
                  <a:lnTo>
                    <a:pt x="506" y="393"/>
                  </a:lnTo>
                  <a:lnTo>
                    <a:pt x="415" y="234"/>
                  </a:lnTo>
                  <a:lnTo>
                    <a:pt x="706" y="66"/>
                  </a:lnTo>
                  <a:lnTo>
                    <a:pt x="797" y="226"/>
                  </a:lnTo>
                  <a:lnTo>
                    <a:pt x="848" y="208"/>
                  </a:lnTo>
                  <a:lnTo>
                    <a:pt x="899" y="195"/>
                  </a:lnTo>
                  <a:lnTo>
                    <a:pt x="952" y="183"/>
                  </a:lnTo>
                  <a:lnTo>
                    <a:pt x="95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de-DE">
                <a:solidFill>
                  <a:srgbClr val="00338D"/>
                </a:solidFill>
              </a:endParaRPr>
            </a:p>
          </p:txBody>
        </p:sp>
        <p:sp>
          <p:nvSpPr>
            <p:cNvPr id="215" name="Freeform 288"/>
            <p:cNvSpPr>
              <a:spLocks/>
            </p:cNvSpPr>
            <p:nvPr/>
          </p:nvSpPr>
          <p:spPr bwMode="auto">
            <a:xfrm>
              <a:off x="6846888" y="5721350"/>
              <a:ext cx="279400" cy="279400"/>
            </a:xfrm>
            <a:custGeom>
              <a:avLst/>
              <a:gdLst/>
              <a:ahLst/>
              <a:cxnLst>
                <a:cxn ang="0">
                  <a:pos x="678" y="3"/>
                </a:cxn>
                <a:cxn ang="0">
                  <a:pos x="799" y="28"/>
                </a:cxn>
                <a:cxn ang="0">
                  <a:pos x="910" y="75"/>
                </a:cxn>
                <a:cxn ang="0">
                  <a:pos x="1008" y="141"/>
                </a:cxn>
                <a:cxn ang="0">
                  <a:pos x="1091" y="224"/>
                </a:cxn>
                <a:cxn ang="0">
                  <a:pos x="1157" y="322"/>
                </a:cxn>
                <a:cxn ang="0">
                  <a:pos x="1204" y="433"/>
                </a:cxn>
                <a:cxn ang="0">
                  <a:pos x="1229" y="554"/>
                </a:cxn>
                <a:cxn ang="0">
                  <a:pos x="1229" y="678"/>
                </a:cxn>
                <a:cxn ang="0">
                  <a:pos x="1204" y="799"/>
                </a:cxn>
                <a:cxn ang="0">
                  <a:pos x="1157" y="910"/>
                </a:cxn>
                <a:cxn ang="0">
                  <a:pos x="1091" y="1008"/>
                </a:cxn>
                <a:cxn ang="0">
                  <a:pos x="1008" y="1091"/>
                </a:cxn>
                <a:cxn ang="0">
                  <a:pos x="910" y="1157"/>
                </a:cxn>
                <a:cxn ang="0">
                  <a:pos x="799" y="1204"/>
                </a:cxn>
                <a:cxn ang="0">
                  <a:pos x="678" y="1229"/>
                </a:cxn>
                <a:cxn ang="0">
                  <a:pos x="554" y="1229"/>
                </a:cxn>
                <a:cxn ang="0">
                  <a:pos x="433" y="1204"/>
                </a:cxn>
                <a:cxn ang="0">
                  <a:pos x="322" y="1157"/>
                </a:cxn>
                <a:cxn ang="0">
                  <a:pos x="224" y="1091"/>
                </a:cxn>
                <a:cxn ang="0">
                  <a:pos x="141" y="1008"/>
                </a:cxn>
                <a:cxn ang="0">
                  <a:pos x="75" y="910"/>
                </a:cxn>
                <a:cxn ang="0">
                  <a:pos x="28" y="799"/>
                </a:cxn>
                <a:cxn ang="0">
                  <a:pos x="3" y="678"/>
                </a:cxn>
                <a:cxn ang="0">
                  <a:pos x="3" y="554"/>
                </a:cxn>
                <a:cxn ang="0">
                  <a:pos x="28" y="433"/>
                </a:cxn>
                <a:cxn ang="0">
                  <a:pos x="75" y="322"/>
                </a:cxn>
                <a:cxn ang="0">
                  <a:pos x="141" y="224"/>
                </a:cxn>
                <a:cxn ang="0">
                  <a:pos x="224" y="141"/>
                </a:cxn>
                <a:cxn ang="0">
                  <a:pos x="322" y="75"/>
                </a:cxn>
                <a:cxn ang="0">
                  <a:pos x="433" y="28"/>
                </a:cxn>
                <a:cxn ang="0">
                  <a:pos x="554" y="3"/>
                </a:cxn>
              </a:cxnLst>
              <a:rect l="0" t="0" r="r" b="b"/>
              <a:pathLst>
                <a:path w="1232" h="1232">
                  <a:moveTo>
                    <a:pt x="615" y="0"/>
                  </a:moveTo>
                  <a:lnTo>
                    <a:pt x="678" y="3"/>
                  </a:lnTo>
                  <a:lnTo>
                    <a:pt x="740" y="13"/>
                  </a:lnTo>
                  <a:lnTo>
                    <a:pt x="799" y="28"/>
                  </a:lnTo>
                  <a:lnTo>
                    <a:pt x="855" y="49"/>
                  </a:lnTo>
                  <a:lnTo>
                    <a:pt x="910" y="75"/>
                  </a:lnTo>
                  <a:lnTo>
                    <a:pt x="961" y="105"/>
                  </a:lnTo>
                  <a:lnTo>
                    <a:pt x="1008" y="141"/>
                  </a:lnTo>
                  <a:lnTo>
                    <a:pt x="1052" y="180"/>
                  </a:lnTo>
                  <a:lnTo>
                    <a:pt x="1091" y="224"/>
                  </a:lnTo>
                  <a:lnTo>
                    <a:pt x="1127" y="271"/>
                  </a:lnTo>
                  <a:lnTo>
                    <a:pt x="1157" y="322"/>
                  </a:lnTo>
                  <a:lnTo>
                    <a:pt x="1183" y="377"/>
                  </a:lnTo>
                  <a:lnTo>
                    <a:pt x="1204" y="433"/>
                  </a:lnTo>
                  <a:lnTo>
                    <a:pt x="1219" y="492"/>
                  </a:lnTo>
                  <a:lnTo>
                    <a:pt x="1229" y="554"/>
                  </a:lnTo>
                  <a:lnTo>
                    <a:pt x="1232" y="617"/>
                  </a:lnTo>
                  <a:lnTo>
                    <a:pt x="1229" y="678"/>
                  </a:lnTo>
                  <a:lnTo>
                    <a:pt x="1219" y="740"/>
                  </a:lnTo>
                  <a:lnTo>
                    <a:pt x="1204" y="799"/>
                  </a:lnTo>
                  <a:lnTo>
                    <a:pt x="1183" y="855"/>
                  </a:lnTo>
                  <a:lnTo>
                    <a:pt x="1157" y="910"/>
                  </a:lnTo>
                  <a:lnTo>
                    <a:pt x="1127" y="961"/>
                  </a:lnTo>
                  <a:lnTo>
                    <a:pt x="1091" y="1008"/>
                  </a:lnTo>
                  <a:lnTo>
                    <a:pt x="1052" y="1052"/>
                  </a:lnTo>
                  <a:lnTo>
                    <a:pt x="1008" y="1091"/>
                  </a:lnTo>
                  <a:lnTo>
                    <a:pt x="961" y="1127"/>
                  </a:lnTo>
                  <a:lnTo>
                    <a:pt x="910" y="1157"/>
                  </a:lnTo>
                  <a:lnTo>
                    <a:pt x="855" y="1183"/>
                  </a:lnTo>
                  <a:lnTo>
                    <a:pt x="799" y="1204"/>
                  </a:lnTo>
                  <a:lnTo>
                    <a:pt x="740" y="1219"/>
                  </a:lnTo>
                  <a:lnTo>
                    <a:pt x="678" y="1229"/>
                  </a:lnTo>
                  <a:lnTo>
                    <a:pt x="615" y="1232"/>
                  </a:lnTo>
                  <a:lnTo>
                    <a:pt x="554" y="1229"/>
                  </a:lnTo>
                  <a:lnTo>
                    <a:pt x="492" y="1219"/>
                  </a:lnTo>
                  <a:lnTo>
                    <a:pt x="433" y="1204"/>
                  </a:lnTo>
                  <a:lnTo>
                    <a:pt x="377" y="1183"/>
                  </a:lnTo>
                  <a:lnTo>
                    <a:pt x="322" y="1157"/>
                  </a:lnTo>
                  <a:lnTo>
                    <a:pt x="271" y="1127"/>
                  </a:lnTo>
                  <a:lnTo>
                    <a:pt x="224" y="1091"/>
                  </a:lnTo>
                  <a:lnTo>
                    <a:pt x="180" y="1052"/>
                  </a:lnTo>
                  <a:lnTo>
                    <a:pt x="141" y="1008"/>
                  </a:lnTo>
                  <a:lnTo>
                    <a:pt x="105" y="961"/>
                  </a:lnTo>
                  <a:lnTo>
                    <a:pt x="75" y="910"/>
                  </a:lnTo>
                  <a:lnTo>
                    <a:pt x="49" y="855"/>
                  </a:lnTo>
                  <a:lnTo>
                    <a:pt x="28" y="799"/>
                  </a:lnTo>
                  <a:lnTo>
                    <a:pt x="13" y="740"/>
                  </a:lnTo>
                  <a:lnTo>
                    <a:pt x="3" y="678"/>
                  </a:lnTo>
                  <a:lnTo>
                    <a:pt x="0" y="617"/>
                  </a:lnTo>
                  <a:lnTo>
                    <a:pt x="3" y="554"/>
                  </a:lnTo>
                  <a:lnTo>
                    <a:pt x="13" y="492"/>
                  </a:lnTo>
                  <a:lnTo>
                    <a:pt x="28" y="433"/>
                  </a:lnTo>
                  <a:lnTo>
                    <a:pt x="49" y="377"/>
                  </a:lnTo>
                  <a:lnTo>
                    <a:pt x="75" y="322"/>
                  </a:lnTo>
                  <a:lnTo>
                    <a:pt x="105" y="271"/>
                  </a:lnTo>
                  <a:lnTo>
                    <a:pt x="141" y="224"/>
                  </a:lnTo>
                  <a:lnTo>
                    <a:pt x="180" y="180"/>
                  </a:lnTo>
                  <a:lnTo>
                    <a:pt x="224" y="141"/>
                  </a:lnTo>
                  <a:lnTo>
                    <a:pt x="271" y="105"/>
                  </a:lnTo>
                  <a:lnTo>
                    <a:pt x="322" y="75"/>
                  </a:lnTo>
                  <a:lnTo>
                    <a:pt x="377" y="49"/>
                  </a:lnTo>
                  <a:lnTo>
                    <a:pt x="433" y="28"/>
                  </a:lnTo>
                  <a:lnTo>
                    <a:pt x="492" y="13"/>
                  </a:lnTo>
                  <a:lnTo>
                    <a:pt x="554" y="3"/>
                  </a:lnTo>
                  <a:lnTo>
                    <a:pt x="61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de-DE">
                <a:solidFill>
                  <a:srgbClr val="00338D"/>
                </a:solidFill>
              </a:endParaRPr>
            </a:p>
          </p:txBody>
        </p:sp>
        <p:sp>
          <p:nvSpPr>
            <p:cNvPr id="216" name="Freeform 289"/>
            <p:cNvSpPr>
              <a:spLocks/>
            </p:cNvSpPr>
            <p:nvPr/>
          </p:nvSpPr>
          <p:spPr bwMode="auto">
            <a:xfrm>
              <a:off x="7240588" y="5505450"/>
              <a:ext cx="101600" cy="101600"/>
            </a:xfrm>
            <a:custGeom>
              <a:avLst/>
              <a:gdLst/>
              <a:ahLst/>
              <a:cxnLst>
                <a:cxn ang="0">
                  <a:pos x="224" y="0"/>
                </a:cxn>
                <a:cxn ang="0">
                  <a:pos x="260" y="2"/>
                </a:cxn>
                <a:cxn ang="0">
                  <a:pos x="295" y="11"/>
                </a:cxn>
                <a:cxn ang="0">
                  <a:pos x="327" y="25"/>
                </a:cxn>
                <a:cxn ang="0">
                  <a:pos x="356" y="44"/>
                </a:cxn>
                <a:cxn ang="0">
                  <a:pos x="383" y="65"/>
                </a:cxn>
                <a:cxn ang="0">
                  <a:pos x="404" y="92"/>
                </a:cxn>
                <a:cxn ang="0">
                  <a:pos x="423" y="121"/>
                </a:cxn>
                <a:cxn ang="0">
                  <a:pos x="437" y="153"/>
                </a:cxn>
                <a:cxn ang="0">
                  <a:pos x="446" y="188"/>
                </a:cxn>
                <a:cxn ang="0">
                  <a:pos x="448" y="224"/>
                </a:cxn>
                <a:cxn ang="0">
                  <a:pos x="446" y="260"/>
                </a:cxn>
                <a:cxn ang="0">
                  <a:pos x="437" y="295"/>
                </a:cxn>
                <a:cxn ang="0">
                  <a:pos x="423" y="327"/>
                </a:cxn>
                <a:cxn ang="0">
                  <a:pos x="404" y="356"/>
                </a:cxn>
                <a:cxn ang="0">
                  <a:pos x="383" y="383"/>
                </a:cxn>
                <a:cxn ang="0">
                  <a:pos x="356" y="404"/>
                </a:cxn>
                <a:cxn ang="0">
                  <a:pos x="327" y="423"/>
                </a:cxn>
                <a:cxn ang="0">
                  <a:pos x="295" y="437"/>
                </a:cxn>
                <a:cxn ang="0">
                  <a:pos x="260" y="446"/>
                </a:cxn>
                <a:cxn ang="0">
                  <a:pos x="224" y="448"/>
                </a:cxn>
                <a:cxn ang="0">
                  <a:pos x="188" y="446"/>
                </a:cxn>
                <a:cxn ang="0">
                  <a:pos x="153" y="437"/>
                </a:cxn>
                <a:cxn ang="0">
                  <a:pos x="121" y="423"/>
                </a:cxn>
                <a:cxn ang="0">
                  <a:pos x="92" y="404"/>
                </a:cxn>
                <a:cxn ang="0">
                  <a:pos x="65" y="383"/>
                </a:cxn>
                <a:cxn ang="0">
                  <a:pos x="44" y="356"/>
                </a:cxn>
                <a:cxn ang="0">
                  <a:pos x="25" y="327"/>
                </a:cxn>
                <a:cxn ang="0">
                  <a:pos x="11" y="295"/>
                </a:cxn>
                <a:cxn ang="0">
                  <a:pos x="2" y="260"/>
                </a:cxn>
                <a:cxn ang="0">
                  <a:pos x="0" y="224"/>
                </a:cxn>
                <a:cxn ang="0">
                  <a:pos x="2" y="188"/>
                </a:cxn>
                <a:cxn ang="0">
                  <a:pos x="11" y="153"/>
                </a:cxn>
                <a:cxn ang="0">
                  <a:pos x="25" y="121"/>
                </a:cxn>
                <a:cxn ang="0">
                  <a:pos x="44" y="92"/>
                </a:cxn>
                <a:cxn ang="0">
                  <a:pos x="65" y="65"/>
                </a:cxn>
                <a:cxn ang="0">
                  <a:pos x="92" y="44"/>
                </a:cxn>
                <a:cxn ang="0">
                  <a:pos x="121" y="25"/>
                </a:cxn>
                <a:cxn ang="0">
                  <a:pos x="153" y="11"/>
                </a:cxn>
                <a:cxn ang="0">
                  <a:pos x="188" y="2"/>
                </a:cxn>
                <a:cxn ang="0">
                  <a:pos x="224" y="0"/>
                </a:cxn>
              </a:cxnLst>
              <a:rect l="0" t="0" r="r" b="b"/>
              <a:pathLst>
                <a:path w="448" h="448">
                  <a:moveTo>
                    <a:pt x="224" y="0"/>
                  </a:moveTo>
                  <a:lnTo>
                    <a:pt x="260" y="2"/>
                  </a:lnTo>
                  <a:lnTo>
                    <a:pt x="295" y="11"/>
                  </a:lnTo>
                  <a:lnTo>
                    <a:pt x="327" y="25"/>
                  </a:lnTo>
                  <a:lnTo>
                    <a:pt x="356" y="44"/>
                  </a:lnTo>
                  <a:lnTo>
                    <a:pt x="383" y="65"/>
                  </a:lnTo>
                  <a:lnTo>
                    <a:pt x="404" y="92"/>
                  </a:lnTo>
                  <a:lnTo>
                    <a:pt x="423" y="121"/>
                  </a:lnTo>
                  <a:lnTo>
                    <a:pt x="437" y="153"/>
                  </a:lnTo>
                  <a:lnTo>
                    <a:pt x="446" y="188"/>
                  </a:lnTo>
                  <a:lnTo>
                    <a:pt x="448" y="224"/>
                  </a:lnTo>
                  <a:lnTo>
                    <a:pt x="446" y="260"/>
                  </a:lnTo>
                  <a:lnTo>
                    <a:pt x="437" y="295"/>
                  </a:lnTo>
                  <a:lnTo>
                    <a:pt x="423" y="327"/>
                  </a:lnTo>
                  <a:lnTo>
                    <a:pt x="404" y="356"/>
                  </a:lnTo>
                  <a:lnTo>
                    <a:pt x="383" y="383"/>
                  </a:lnTo>
                  <a:lnTo>
                    <a:pt x="356" y="404"/>
                  </a:lnTo>
                  <a:lnTo>
                    <a:pt x="327" y="423"/>
                  </a:lnTo>
                  <a:lnTo>
                    <a:pt x="295" y="437"/>
                  </a:lnTo>
                  <a:lnTo>
                    <a:pt x="260" y="446"/>
                  </a:lnTo>
                  <a:lnTo>
                    <a:pt x="224" y="448"/>
                  </a:lnTo>
                  <a:lnTo>
                    <a:pt x="188" y="446"/>
                  </a:lnTo>
                  <a:lnTo>
                    <a:pt x="153" y="437"/>
                  </a:lnTo>
                  <a:lnTo>
                    <a:pt x="121" y="423"/>
                  </a:lnTo>
                  <a:lnTo>
                    <a:pt x="92" y="404"/>
                  </a:lnTo>
                  <a:lnTo>
                    <a:pt x="65" y="383"/>
                  </a:lnTo>
                  <a:lnTo>
                    <a:pt x="44" y="356"/>
                  </a:lnTo>
                  <a:lnTo>
                    <a:pt x="25" y="327"/>
                  </a:lnTo>
                  <a:lnTo>
                    <a:pt x="11" y="295"/>
                  </a:lnTo>
                  <a:lnTo>
                    <a:pt x="2" y="260"/>
                  </a:lnTo>
                  <a:lnTo>
                    <a:pt x="0" y="224"/>
                  </a:lnTo>
                  <a:lnTo>
                    <a:pt x="2" y="188"/>
                  </a:lnTo>
                  <a:lnTo>
                    <a:pt x="11" y="153"/>
                  </a:lnTo>
                  <a:lnTo>
                    <a:pt x="25" y="121"/>
                  </a:lnTo>
                  <a:lnTo>
                    <a:pt x="44" y="92"/>
                  </a:lnTo>
                  <a:lnTo>
                    <a:pt x="65" y="65"/>
                  </a:lnTo>
                  <a:lnTo>
                    <a:pt x="92" y="44"/>
                  </a:lnTo>
                  <a:lnTo>
                    <a:pt x="121" y="25"/>
                  </a:lnTo>
                  <a:lnTo>
                    <a:pt x="153" y="11"/>
                  </a:lnTo>
                  <a:lnTo>
                    <a:pt x="188" y="2"/>
                  </a:lnTo>
                  <a:lnTo>
                    <a:pt x="22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de-DE">
                <a:solidFill>
                  <a:srgbClr val="00338D"/>
                </a:solidFill>
              </a:endParaRPr>
            </a:p>
          </p:txBody>
        </p:sp>
        <p:sp>
          <p:nvSpPr>
            <p:cNvPr id="217" name="Freeform 290"/>
            <p:cNvSpPr>
              <a:spLocks noEditPoints="1"/>
            </p:cNvSpPr>
            <p:nvPr/>
          </p:nvSpPr>
          <p:spPr bwMode="auto">
            <a:xfrm>
              <a:off x="7138988" y="5403850"/>
              <a:ext cx="304800" cy="304800"/>
            </a:xfrm>
            <a:custGeom>
              <a:avLst/>
              <a:gdLst/>
              <a:ahLst/>
              <a:cxnLst>
                <a:cxn ang="0">
                  <a:pos x="623" y="283"/>
                </a:cxn>
                <a:cxn ang="0">
                  <a:pos x="531" y="306"/>
                </a:cxn>
                <a:cxn ang="0">
                  <a:pos x="448" y="351"/>
                </a:cxn>
                <a:cxn ang="0">
                  <a:pos x="379" y="411"/>
                </a:cxn>
                <a:cxn ang="0">
                  <a:pos x="326" y="487"/>
                </a:cxn>
                <a:cxn ang="0">
                  <a:pos x="292" y="575"/>
                </a:cxn>
                <a:cxn ang="0">
                  <a:pos x="280" y="672"/>
                </a:cxn>
                <a:cxn ang="0">
                  <a:pos x="292" y="769"/>
                </a:cxn>
                <a:cxn ang="0">
                  <a:pos x="326" y="857"/>
                </a:cxn>
                <a:cxn ang="0">
                  <a:pos x="379" y="933"/>
                </a:cxn>
                <a:cxn ang="0">
                  <a:pos x="448" y="993"/>
                </a:cxn>
                <a:cxn ang="0">
                  <a:pos x="531" y="1038"/>
                </a:cxn>
                <a:cxn ang="0">
                  <a:pos x="623" y="1061"/>
                </a:cxn>
                <a:cxn ang="0">
                  <a:pos x="721" y="1061"/>
                </a:cxn>
                <a:cxn ang="0">
                  <a:pos x="813" y="1038"/>
                </a:cxn>
                <a:cxn ang="0">
                  <a:pos x="896" y="993"/>
                </a:cxn>
                <a:cxn ang="0">
                  <a:pos x="965" y="933"/>
                </a:cxn>
                <a:cxn ang="0">
                  <a:pos x="1018" y="857"/>
                </a:cxn>
                <a:cxn ang="0">
                  <a:pos x="1052" y="769"/>
                </a:cxn>
                <a:cxn ang="0">
                  <a:pos x="1064" y="672"/>
                </a:cxn>
                <a:cxn ang="0">
                  <a:pos x="1052" y="575"/>
                </a:cxn>
                <a:cxn ang="0">
                  <a:pos x="1018" y="487"/>
                </a:cxn>
                <a:cxn ang="0">
                  <a:pos x="965" y="411"/>
                </a:cxn>
                <a:cxn ang="0">
                  <a:pos x="896" y="351"/>
                </a:cxn>
                <a:cxn ang="0">
                  <a:pos x="813" y="306"/>
                </a:cxn>
                <a:cxn ang="0">
                  <a:pos x="721" y="283"/>
                </a:cxn>
                <a:cxn ang="0">
                  <a:pos x="560" y="0"/>
                </a:cxn>
                <a:cxn ang="0">
                  <a:pos x="784" y="124"/>
                </a:cxn>
                <a:cxn ang="0">
                  <a:pos x="887" y="155"/>
                </a:cxn>
                <a:cxn ang="0">
                  <a:pos x="980" y="205"/>
                </a:cxn>
                <a:cxn ang="0">
                  <a:pos x="1226" y="276"/>
                </a:cxn>
                <a:cxn ang="0">
                  <a:pos x="1166" y="409"/>
                </a:cxn>
                <a:cxn ang="0">
                  <a:pos x="1207" y="507"/>
                </a:cxn>
                <a:cxn ang="0">
                  <a:pos x="1344" y="560"/>
                </a:cxn>
                <a:cxn ang="0">
                  <a:pos x="1220" y="784"/>
                </a:cxn>
                <a:cxn ang="0">
                  <a:pos x="1189" y="887"/>
                </a:cxn>
                <a:cxn ang="0">
                  <a:pos x="1139" y="980"/>
                </a:cxn>
                <a:cxn ang="0">
                  <a:pos x="1068" y="1226"/>
                </a:cxn>
                <a:cxn ang="0">
                  <a:pos x="935" y="1166"/>
                </a:cxn>
                <a:cxn ang="0">
                  <a:pos x="837" y="1207"/>
                </a:cxn>
                <a:cxn ang="0">
                  <a:pos x="784" y="1344"/>
                </a:cxn>
                <a:cxn ang="0">
                  <a:pos x="560" y="1220"/>
                </a:cxn>
                <a:cxn ang="0">
                  <a:pos x="457" y="1189"/>
                </a:cxn>
                <a:cxn ang="0">
                  <a:pos x="364" y="1139"/>
                </a:cxn>
                <a:cxn ang="0">
                  <a:pos x="118" y="1068"/>
                </a:cxn>
                <a:cxn ang="0">
                  <a:pos x="178" y="935"/>
                </a:cxn>
                <a:cxn ang="0">
                  <a:pos x="137" y="837"/>
                </a:cxn>
                <a:cxn ang="0">
                  <a:pos x="0" y="784"/>
                </a:cxn>
                <a:cxn ang="0">
                  <a:pos x="124" y="560"/>
                </a:cxn>
                <a:cxn ang="0">
                  <a:pos x="155" y="457"/>
                </a:cxn>
                <a:cxn ang="0">
                  <a:pos x="205" y="364"/>
                </a:cxn>
                <a:cxn ang="0">
                  <a:pos x="276" y="118"/>
                </a:cxn>
                <a:cxn ang="0">
                  <a:pos x="409" y="178"/>
                </a:cxn>
                <a:cxn ang="0">
                  <a:pos x="507" y="137"/>
                </a:cxn>
                <a:cxn ang="0">
                  <a:pos x="560" y="0"/>
                </a:cxn>
              </a:cxnLst>
              <a:rect l="0" t="0" r="r" b="b"/>
              <a:pathLst>
                <a:path w="1344" h="1344">
                  <a:moveTo>
                    <a:pt x="672" y="280"/>
                  </a:moveTo>
                  <a:lnTo>
                    <a:pt x="623" y="283"/>
                  </a:lnTo>
                  <a:lnTo>
                    <a:pt x="575" y="292"/>
                  </a:lnTo>
                  <a:lnTo>
                    <a:pt x="531" y="306"/>
                  </a:lnTo>
                  <a:lnTo>
                    <a:pt x="487" y="326"/>
                  </a:lnTo>
                  <a:lnTo>
                    <a:pt x="448" y="351"/>
                  </a:lnTo>
                  <a:lnTo>
                    <a:pt x="411" y="379"/>
                  </a:lnTo>
                  <a:lnTo>
                    <a:pt x="379" y="411"/>
                  </a:lnTo>
                  <a:lnTo>
                    <a:pt x="351" y="448"/>
                  </a:lnTo>
                  <a:lnTo>
                    <a:pt x="326" y="487"/>
                  </a:lnTo>
                  <a:lnTo>
                    <a:pt x="306" y="531"/>
                  </a:lnTo>
                  <a:lnTo>
                    <a:pt x="292" y="575"/>
                  </a:lnTo>
                  <a:lnTo>
                    <a:pt x="283" y="623"/>
                  </a:lnTo>
                  <a:lnTo>
                    <a:pt x="280" y="672"/>
                  </a:lnTo>
                  <a:lnTo>
                    <a:pt x="283" y="721"/>
                  </a:lnTo>
                  <a:lnTo>
                    <a:pt x="292" y="769"/>
                  </a:lnTo>
                  <a:lnTo>
                    <a:pt x="306" y="813"/>
                  </a:lnTo>
                  <a:lnTo>
                    <a:pt x="326" y="857"/>
                  </a:lnTo>
                  <a:lnTo>
                    <a:pt x="351" y="896"/>
                  </a:lnTo>
                  <a:lnTo>
                    <a:pt x="379" y="933"/>
                  </a:lnTo>
                  <a:lnTo>
                    <a:pt x="411" y="965"/>
                  </a:lnTo>
                  <a:lnTo>
                    <a:pt x="448" y="993"/>
                  </a:lnTo>
                  <a:lnTo>
                    <a:pt x="487" y="1018"/>
                  </a:lnTo>
                  <a:lnTo>
                    <a:pt x="531" y="1038"/>
                  </a:lnTo>
                  <a:lnTo>
                    <a:pt x="575" y="1052"/>
                  </a:lnTo>
                  <a:lnTo>
                    <a:pt x="623" y="1061"/>
                  </a:lnTo>
                  <a:lnTo>
                    <a:pt x="672" y="1064"/>
                  </a:lnTo>
                  <a:lnTo>
                    <a:pt x="721" y="1061"/>
                  </a:lnTo>
                  <a:lnTo>
                    <a:pt x="769" y="1052"/>
                  </a:lnTo>
                  <a:lnTo>
                    <a:pt x="813" y="1038"/>
                  </a:lnTo>
                  <a:lnTo>
                    <a:pt x="857" y="1018"/>
                  </a:lnTo>
                  <a:lnTo>
                    <a:pt x="896" y="993"/>
                  </a:lnTo>
                  <a:lnTo>
                    <a:pt x="933" y="965"/>
                  </a:lnTo>
                  <a:lnTo>
                    <a:pt x="965" y="933"/>
                  </a:lnTo>
                  <a:lnTo>
                    <a:pt x="993" y="896"/>
                  </a:lnTo>
                  <a:lnTo>
                    <a:pt x="1018" y="857"/>
                  </a:lnTo>
                  <a:lnTo>
                    <a:pt x="1038" y="813"/>
                  </a:lnTo>
                  <a:lnTo>
                    <a:pt x="1052" y="769"/>
                  </a:lnTo>
                  <a:lnTo>
                    <a:pt x="1061" y="721"/>
                  </a:lnTo>
                  <a:lnTo>
                    <a:pt x="1064" y="672"/>
                  </a:lnTo>
                  <a:lnTo>
                    <a:pt x="1061" y="623"/>
                  </a:lnTo>
                  <a:lnTo>
                    <a:pt x="1052" y="575"/>
                  </a:lnTo>
                  <a:lnTo>
                    <a:pt x="1038" y="531"/>
                  </a:lnTo>
                  <a:lnTo>
                    <a:pt x="1018" y="487"/>
                  </a:lnTo>
                  <a:lnTo>
                    <a:pt x="993" y="448"/>
                  </a:lnTo>
                  <a:lnTo>
                    <a:pt x="965" y="411"/>
                  </a:lnTo>
                  <a:lnTo>
                    <a:pt x="933" y="379"/>
                  </a:lnTo>
                  <a:lnTo>
                    <a:pt x="896" y="351"/>
                  </a:lnTo>
                  <a:lnTo>
                    <a:pt x="857" y="326"/>
                  </a:lnTo>
                  <a:lnTo>
                    <a:pt x="813" y="306"/>
                  </a:lnTo>
                  <a:lnTo>
                    <a:pt x="769" y="292"/>
                  </a:lnTo>
                  <a:lnTo>
                    <a:pt x="721" y="283"/>
                  </a:lnTo>
                  <a:lnTo>
                    <a:pt x="672" y="280"/>
                  </a:lnTo>
                  <a:close/>
                  <a:moveTo>
                    <a:pt x="560" y="0"/>
                  </a:moveTo>
                  <a:lnTo>
                    <a:pt x="784" y="0"/>
                  </a:lnTo>
                  <a:lnTo>
                    <a:pt x="784" y="124"/>
                  </a:lnTo>
                  <a:lnTo>
                    <a:pt x="837" y="137"/>
                  </a:lnTo>
                  <a:lnTo>
                    <a:pt x="887" y="155"/>
                  </a:lnTo>
                  <a:lnTo>
                    <a:pt x="935" y="178"/>
                  </a:lnTo>
                  <a:lnTo>
                    <a:pt x="980" y="205"/>
                  </a:lnTo>
                  <a:lnTo>
                    <a:pt x="1068" y="118"/>
                  </a:lnTo>
                  <a:lnTo>
                    <a:pt x="1226" y="276"/>
                  </a:lnTo>
                  <a:lnTo>
                    <a:pt x="1139" y="364"/>
                  </a:lnTo>
                  <a:lnTo>
                    <a:pt x="1166" y="409"/>
                  </a:lnTo>
                  <a:lnTo>
                    <a:pt x="1189" y="457"/>
                  </a:lnTo>
                  <a:lnTo>
                    <a:pt x="1207" y="507"/>
                  </a:lnTo>
                  <a:lnTo>
                    <a:pt x="1220" y="560"/>
                  </a:lnTo>
                  <a:lnTo>
                    <a:pt x="1344" y="560"/>
                  </a:lnTo>
                  <a:lnTo>
                    <a:pt x="1344" y="784"/>
                  </a:lnTo>
                  <a:lnTo>
                    <a:pt x="1220" y="784"/>
                  </a:lnTo>
                  <a:lnTo>
                    <a:pt x="1207" y="837"/>
                  </a:lnTo>
                  <a:lnTo>
                    <a:pt x="1189" y="887"/>
                  </a:lnTo>
                  <a:lnTo>
                    <a:pt x="1166" y="935"/>
                  </a:lnTo>
                  <a:lnTo>
                    <a:pt x="1139" y="980"/>
                  </a:lnTo>
                  <a:lnTo>
                    <a:pt x="1226" y="1068"/>
                  </a:lnTo>
                  <a:lnTo>
                    <a:pt x="1068" y="1226"/>
                  </a:lnTo>
                  <a:lnTo>
                    <a:pt x="980" y="1139"/>
                  </a:lnTo>
                  <a:lnTo>
                    <a:pt x="935" y="1166"/>
                  </a:lnTo>
                  <a:lnTo>
                    <a:pt x="887" y="1189"/>
                  </a:lnTo>
                  <a:lnTo>
                    <a:pt x="837" y="1207"/>
                  </a:lnTo>
                  <a:lnTo>
                    <a:pt x="784" y="1220"/>
                  </a:lnTo>
                  <a:lnTo>
                    <a:pt x="784" y="1344"/>
                  </a:lnTo>
                  <a:lnTo>
                    <a:pt x="560" y="1344"/>
                  </a:lnTo>
                  <a:lnTo>
                    <a:pt x="560" y="1220"/>
                  </a:lnTo>
                  <a:lnTo>
                    <a:pt x="507" y="1207"/>
                  </a:lnTo>
                  <a:lnTo>
                    <a:pt x="457" y="1189"/>
                  </a:lnTo>
                  <a:lnTo>
                    <a:pt x="409" y="1166"/>
                  </a:lnTo>
                  <a:lnTo>
                    <a:pt x="364" y="1139"/>
                  </a:lnTo>
                  <a:lnTo>
                    <a:pt x="276" y="1226"/>
                  </a:lnTo>
                  <a:lnTo>
                    <a:pt x="118" y="1068"/>
                  </a:lnTo>
                  <a:lnTo>
                    <a:pt x="205" y="980"/>
                  </a:lnTo>
                  <a:lnTo>
                    <a:pt x="178" y="935"/>
                  </a:lnTo>
                  <a:lnTo>
                    <a:pt x="155" y="887"/>
                  </a:lnTo>
                  <a:lnTo>
                    <a:pt x="137" y="837"/>
                  </a:lnTo>
                  <a:lnTo>
                    <a:pt x="124" y="784"/>
                  </a:lnTo>
                  <a:lnTo>
                    <a:pt x="0" y="784"/>
                  </a:lnTo>
                  <a:lnTo>
                    <a:pt x="0" y="560"/>
                  </a:lnTo>
                  <a:lnTo>
                    <a:pt x="124" y="560"/>
                  </a:lnTo>
                  <a:lnTo>
                    <a:pt x="137" y="507"/>
                  </a:lnTo>
                  <a:lnTo>
                    <a:pt x="155" y="457"/>
                  </a:lnTo>
                  <a:lnTo>
                    <a:pt x="178" y="409"/>
                  </a:lnTo>
                  <a:lnTo>
                    <a:pt x="205" y="364"/>
                  </a:lnTo>
                  <a:lnTo>
                    <a:pt x="118" y="276"/>
                  </a:lnTo>
                  <a:lnTo>
                    <a:pt x="276" y="118"/>
                  </a:lnTo>
                  <a:lnTo>
                    <a:pt x="364" y="205"/>
                  </a:lnTo>
                  <a:lnTo>
                    <a:pt x="409" y="178"/>
                  </a:lnTo>
                  <a:lnTo>
                    <a:pt x="457" y="155"/>
                  </a:lnTo>
                  <a:lnTo>
                    <a:pt x="507" y="137"/>
                  </a:lnTo>
                  <a:lnTo>
                    <a:pt x="560" y="124"/>
                  </a:lnTo>
                  <a:lnTo>
                    <a:pt x="56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de-DE">
                <a:solidFill>
                  <a:srgbClr val="00338D"/>
                </a:solidFill>
              </a:endParaRPr>
            </a:p>
          </p:txBody>
        </p:sp>
      </p:grpSp>
      <p:grpSp>
        <p:nvGrpSpPr>
          <p:cNvPr id="6" name="Group 5"/>
          <p:cNvGrpSpPr/>
          <p:nvPr/>
        </p:nvGrpSpPr>
        <p:grpSpPr>
          <a:xfrm>
            <a:off x="3703399" y="2555999"/>
            <a:ext cx="1475431" cy="795116"/>
            <a:chOff x="5417821" y="2912364"/>
            <a:chExt cx="1475431" cy="795116"/>
          </a:xfrm>
        </p:grpSpPr>
        <p:sp>
          <p:nvSpPr>
            <p:cNvPr id="50" name="object 24"/>
            <p:cNvSpPr/>
            <p:nvPr/>
          </p:nvSpPr>
          <p:spPr>
            <a:xfrm>
              <a:off x="5418993" y="2986267"/>
              <a:ext cx="797560" cy="629920"/>
            </a:xfrm>
            <a:custGeom>
              <a:avLst/>
              <a:gdLst/>
              <a:ahLst/>
              <a:cxnLst/>
              <a:rect l="l" t="t" r="r" b="b"/>
              <a:pathLst>
                <a:path w="797560" h="629920">
                  <a:moveTo>
                    <a:pt x="119646" y="0"/>
                  </a:moveTo>
                  <a:lnTo>
                    <a:pt x="0" y="210642"/>
                  </a:lnTo>
                  <a:lnTo>
                    <a:pt x="737260" y="629399"/>
                  </a:lnTo>
                  <a:lnTo>
                    <a:pt x="797077" y="524078"/>
                  </a:lnTo>
                  <a:lnTo>
                    <a:pt x="751585" y="358940"/>
                  </a:lnTo>
                  <a:lnTo>
                    <a:pt x="119646" y="0"/>
                  </a:lnTo>
                  <a:close/>
                </a:path>
              </a:pathLst>
            </a:custGeom>
            <a:solidFill>
              <a:srgbClr val="0070C0"/>
            </a:solidFill>
          </p:spPr>
          <p:txBody>
            <a:bodyPr wrap="square" lIns="0" tIns="0" rIns="0" bIns="0" rtlCol="0"/>
            <a:lstStyle/>
            <a:p>
              <a:endParaRPr>
                <a:solidFill>
                  <a:prstClr val="black"/>
                </a:solidFill>
              </a:endParaRPr>
            </a:p>
          </p:txBody>
        </p:sp>
        <p:sp>
          <p:nvSpPr>
            <p:cNvPr id="51" name="object 25"/>
            <p:cNvSpPr/>
            <p:nvPr/>
          </p:nvSpPr>
          <p:spPr>
            <a:xfrm>
              <a:off x="6095692" y="2986267"/>
              <a:ext cx="797560" cy="629920"/>
            </a:xfrm>
            <a:custGeom>
              <a:avLst/>
              <a:gdLst/>
              <a:ahLst/>
              <a:cxnLst/>
              <a:rect l="l" t="t" r="r" b="b"/>
              <a:pathLst>
                <a:path w="797560" h="629920">
                  <a:moveTo>
                    <a:pt x="677430" y="0"/>
                  </a:moveTo>
                  <a:lnTo>
                    <a:pt x="45491" y="358940"/>
                  </a:lnTo>
                  <a:lnTo>
                    <a:pt x="0" y="524078"/>
                  </a:lnTo>
                  <a:lnTo>
                    <a:pt x="59817" y="629399"/>
                  </a:lnTo>
                  <a:lnTo>
                    <a:pt x="797077" y="210642"/>
                  </a:lnTo>
                  <a:lnTo>
                    <a:pt x="677430" y="0"/>
                  </a:lnTo>
                  <a:close/>
                </a:path>
              </a:pathLst>
            </a:custGeom>
            <a:solidFill>
              <a:srgbClr val="0070C0"/>
            </a:solidFill>
          </p:spPr>
          <p:txBody>
            <a:bodyPr wrap="square" lIns="0" tIns="0" rIns="0" bIns="0" rtlCol="0"/>
            <a:lstStyle/>
            <a:p>
              <a:endParaRPr>
                <a:solidFill>
                  <a:prstClr val="black"/>
                </a:solidFill>
              </a:endParaRPr>
            </a:p>
          </p:txBody>
        </p:sp>
        <p:sp>
          <p:nvSpPr>
            <p:cNvPr id="52" name="object 26"/>
            <p:cNvSpPr/>
            <p:nvPr/>
          </p:nvSpPr>
          <p:spPr>
            <a:xfrm>
              <a:off x="5417821" y="2912364"/>
              <a:ext cx="222885" cy="91440"/>
            </a:xfrm>
            <a:custGeom>
              <a:avLst/>
              <a:gdLst/>
              <a:ahLst/>
              <a:cxnLst/>
              <a:rect l="l" t="t" r="r" b="b"/>
              <a:pathLst>
                <a:path w="222885" h="91439">
                  <a:moveTo>
                    <a:pt x="0" y="91439"/>
                  </a:moveTo>
                  <a:lnTo>
                    <a:pt x="222503" y="91439"/>
                  </a:lnTo>
                  <a:lnTo>
                    <a:pt x="222503" y="0"/>
                  </a:lnTo>
                  <a:lnTo>
                    <a:pt x="0" y="0"/>
                  </a:lnTo>
                  <a:lnTo>
                    <a:pt x="0" y="91439"/>
                  </a:lnTo>
                  <a:close/>
                </a:path>
              </a:pathLst>
            </a:custGeom>
            <a:solidFill>
              <a:srgbClr val="0070C0"/>
            </a:solidFill>
          </p:spPr>
          <p:txBody>
            <a:bodyPr wrap="square" lIns="0" tIns="0" rIns="0" bIns="0" rtlCol="0"/>
            <a:lstStyle/>
            <a:p>
              <a:endParaRPr>
                <a:solidFill>
                  <a:prstClr val="black"/>
                </a:solidFill>
              </a:endParaRPr>
            </a:p>
          </p:txBody>
        </p:sp>
        <p:sp>
          <p:nvSpPr>
            <p:cNvPr id="62" name="object 27"/>
            <p:cNvSpPr/>
            <p:nvPr/>
          </p:nvSpPr>
          <p:spPr>
            <a:xfrm>
              <a:off x="6670548" y="2912364"/>
              <a:ext cx="220979" cy="91440"/>
            </a:xfrm>
            <a:custGeom>
              <a:avLst/>
              <a:gdLst/>
              <a:ahLst/>
              <a:cxnLst/>
              <a:rect l="l" t="t" r="r" b="b"/>
              <a:pathLst>
                <a:path w="220979" h="91439">
                  <a:moveTo>
                    <a:pt x="0" y="91439"/>
                  </a:moveTo>
                  <a:lnTo>
                    <a:pt x="220979" y="91439"/>
                  </a:lnTo>
                  <a:lnTo>
                    <a:pt x="220979" y="0"/>
                  </a:lnTo>
                  <a:lnTo>
                    <a:pt x="0" y="0"/>
                  </a:lnTo>
                  <a:lnTo>
                    <a:pt x="0" y="91439"/>
                  </a:lnTo>
                  <a:close/>
                </a:path>
              </a:pathLst>
            </a:custGeom>
            <a:solidFill>
              <a:srgbClr val="0070C0"/>
            </a:solidFill>
          </p:spPr>
          <p:txBody>
            <a:bodyPr wrap="square" lIns="0" tIns="0" rIns="0" bIns="0" rtlCol="0"/>
            <a:lstStyle/>
            <a:p>
              <a:endParaRPr>
                <a:solidFill>
                  <a:prstClr val="black"/>
                </a:solidFill>
              </a:endParaRPr>
            </a:p>
          </p:txBody>
        </p:sp>
        <p:sp>
          <p:nvSpPr>
            <p:cNvPr id="63" name="object 28"/>
            <p:cNvSpPr/>
            <p:nvPr/>
          </p:nvSpPr>
          <p:spPr>
            <a:xfrm>
              <a:off x="5418995" y="3077560"/>
              <a:ext cx="797560" cy="629920"/>
            </a:xfrm>
            <a:custGeom>
              <a:avLst/>
              <a:gdLst/>
              <a:ahLst/>
              <a:cxnLst/>
              <a:rect l="l" t="t" r="r" b="b"/>
              <a:pathLst>
                <a:path w="797560" h="629920">
                  <a:moveTo>
                    <a:pt x="119646" y="0"/>
                  </a:moveTo>
                  <a:lnTo>
                    <a:pt x="0" y="210642"/>
                  </a:lnTo>
                  <a:lnTo>
                    <a:pt x="737260" y="629412"/>
                  </a:lnTo>
                  <a:lnTo>
                    <a:pt x="797090" y="524078"/>
                  </a:lnTo>
                  <a:lnTo>
                    <a:pt x="751585" y="358940"/>
                  </a:lnTo>
                  <a:lnTo>
                    <a:pt x="119646" y="0"/>
                  </a:lnTo>
                  <a:close/>
                </a:path>
              </a:pathLst>
            </a:custGeom>
            <a:solidFill>
              <a:srgbClr val="00B0F0"/>
            </a:solidFill>
          </p:spPr>
          <p:txBody>
            <a:bodyPr wrap="square" lIns="0" tIns="0" rIns="0" bIns="0" rtlCol="0"/>
            <a:lstStyle/>
            <a:p>
              <a:endParaRPr>
                <a:solidFill>
                  <a:prstClr val="black"/>
                </a:solidFill>
              </a:endParaRPr>
            </a:p>
          </p:txBody>
        </p:sp>
        <p:sp>
          <p:nvSpPr>
            <p:cNvPr id="64" name="object 29"/>
            <p:cNvSpPr/>
            <p:nvPr/>
          </p:nvSpPr>
          <p:spPr>
            <a:xfrm>
              <a:off x="6095684" y="3077560"/>
              <a:ext cx="797560" cy="629920"/>
            </a:xfrm>
            <a:custGeom>
              <a:avLst/>
              <a:gdLst/>
              <a:ahLst/>
              <a:cxnLst/>
              <a:rect l="l" t="t" r="r" b="b"/>
              <a:pathLst>
                <a:path w="797560" h="629920">
                  <a:moveTo>
                    <a:pt x="677443" y="0"/>
                  </a:moveTo>
                  <a:lnTo>
                    <a:pt x="45504" y="358940"/>
                  </a:lnTo>
                  <a:lnTo>
                    <a:pt x="0" y="524078"/>
                  </a:lnTo>
                  <a:lnTo>
                    <a:pt x="59829" y="629412"/>
                  </a:lnTo>
                  <a:lnTo>
                    <a:pt x="797090" y="210642"/>
                  </a:lnTo>
                  <a:lnTo>
                    <a:pt x="677443" y="0"/>
                  </a:lnTo>
                  <a:close/>
                </a:path>
              </a:pathLst>
            </a:custGeom>
            <a:solidFill>
              <a:srgbClr val="00B0F0"/>
            </a:solidFill>
          </p:spPr>
          <p:txBody>
            <a:bodyPr wrap="square" lIns="0" tIns="0" rIns="0" bIns="0" rtlCol="0"/>
            <a:lstStyle/>
            <a:p>
              <a:endParaRPr>
                <a:solidFill>
                  <a:prstClr val="black"/>
                </a:solidFill>
              </a:endParaRPr>
            </a:p>
          </p:txBody>
        </p:sp>
        <p:sp>
          <p:nvSpPr>
            <p:cNvPr id="65" name="object 30"/>
            <p:cNvSpPr/>
            <p:nvPr/>
          </p:nvSpPr>
          <p:spPr>
            <a:xfrm>
              <a:off x="5417821" y="3003804"/>
              <a:ext cx="222885" cy="281940"/>
            </a:xfrm>
            <a:custGeom>
              <a:avLst/>
              <a:gdLst/>
              <a:ahLst/>
              <a:cxnLst/>
              <a:rect l="l" t="t" r="r" b="b"/>
              <a:pathLst>
                <a:path w="222885" h="281939">
                  <a:moveTo>
                    <a:pt x="0" y="0"/>
                  </a:moveTo>
                  <a:lnTo>
                    <a:pt x="222503" y="0"/>
                  </a:lnTo>
                  <a:lnTo>
                    <a:pt x="222503" y="281939"/>
                  </a:lnTo>
                  <a:lnTo>
                    <a:pt x="0" y="281939"/>
                  </a:lnTo>
                  <a:lnTo>
                    <a:pt x="0" y="0"/>
                  </a:lnTo>
                  <a:close/>
                </a:path>
              </a:pathLst>
            </a:custGeom>
            <a:solidFill>
              <a:srgbClr val="00B0F0"/>
            </a:solidFill>
          </p:spPr>
          <p:txBody>
            <a:bodyPr wrap="square" lIns="0" tIns="0" rIns="0" bIns="0" rtlCol="0"/>
            <a:lstStyle/>
            <a:p>
              <a:endParaRPr>
                <a:solidFill>
                  <a:prstClr val="black"/>
                </a:solidFill>
              </a:endParaRPr>
            </a:p>
          </p:txBody>
        </p:sp>
        <p:sp>
          <p:nvSpPr>
            <p:cNvPr id="66" name="object 31"/>
            <p:cNvSpPr/>
            <p:nvPr/>
          </p:nvSpPr>
          <p:spPr>
            <a:xfrm>
              <a:off x="6670548" y="3003804"/>
              <a:ext cx="220979" cy="281940"/>
            </a:xfrm>
            <a:custGeom>
              <a:avLst/>
              <a:gdLst/>
              <a:ahLst/>
              <a:cxnLst/>
              <a:rect l="l" t="t" r="r" b="b"/>
              <a:pathLst>
                <a:path w="220979" h="281939">
                  <a:moveTo>
                    <a:pt x="0" y="0"/>
                  </a:moveTo>
                  <a:lnTo>
                    <a:pt x="220979" y="0"/>
                  </a:lnTo>
                  <a:lnTo>
                    <a:pt x="220979" y="281939"/>
                  </a:lnTo>
                  <a:lnTo>
                    <a:pt x="0" y="281939"/>
                  </a:lnTo>
                  <a:lnTo>
                    <a:pt x="0" y="0"/>
                  </a:lnTo>
                  <a:close/>
                </a:path>
              </a:pathLst>
            </a:custGeom>
            <a:solidFill>
              <a:srgbClr val="00B0F0"/>
            </a:solidFill>
          </p:spPr>
          <p:txBody>
            <a:bodyPr wrap="square" lIns="0" tIns="0" rIns="0" bIns="0" rtlCol="0"/>
            <a:lstStyle/>
            <a:p>
              <a:endParaRPr>
                <a:solidFill>
                  <a:prstClr val="black"/>
                </a:solidFill>
              </a:endParaRPr>
            </a:p>
          </p:txBody>
        </p:sp>
      </p:grpSp>
      <p:sp>
        <p:nvSpPr>
          <p:cNvPr id="93" name="object 57"/>
          <p:cNvSpPr txBox="1"/>
          <p:nvPr/>
        </p:nvSpPr>
        <p:spPr>
          <a:xfrm>
            <a:off x="3618902" y="3606299"/>
            <a:ext cx="1644424" cy="430887"/>
          </a:xfrm>
          <a:prstGeom prst="rect">
            <a:avLst/>
          </a:prstGeom>
        </p:spPr>
        <p:txBody>
          <a:bodyPr vert="horz" wrap="square" lIns="0" tIns="0" rIns="0" bIns="0" rtlCol="0">
            <a:spAutoFit/>
          </a:bodyPr>
          <a:lstStyle/>
          <a:p>
            <a:pPr marL="12700" algn="ctr"/>
            <a:r>
              <a:rPr lang="en-US" sz="1400" b="1" spc="-5" dirty="0" smtClean="0">
                <a:solidFill>
                  <a:srgbClr val="00B0F0"/>
                </a:solidFill>
                <a:cs typeface="Univers for KPMG"/>
              </a:rPr>
              <a:t>Tailored Customer Experience</a:t>
            </a:r>
            <a:endParaRPr sz="1400" dirty="0">
              <a:solidFill>
                <a:prstClr val="black"/>
              </a:solidFill>
              <a:cs typeface="Univers for KPMG"/>
            </a:endParaRPr>
          </a:p>
        </p:txBody>
      </p:sp>
      <p:sp>
        <p:nvSpPr>
          <p:cNvPr id="94" name="object 58"/>
          <p:cNvSpPr txBox="1"/>
          <p:nvPr/>
        </p:nvSpPr>
        <p:spPr>
          <a:xfrm>
            <a:off x="3588201" y="4180176"/>
            <a:ext cx="1705826" cy="1292662"/>
          </a:xfrm>
          <a:prstGeom prst="rect">
            <a:avLst/>
          </a:prstGeom>
        </p:spPr>
        <p:txBody>
          <a:bodyPr vert="horz" wrap="square" lIns="0" tIns="0" rIns="0" bIns="0" rtlCol="0">
            <a:spAutoFit/>
          </a:bodyPr>
          <a:lstStyle/>
          <a:p>
            <a:pPr marL="12700" marR="5080" indent="-1905" algn="ctr"/>
            <a:r>
              <a:rPr lang="en-US" sz="1200" spc="-5" dirty="0" smtClean="0">
                <a:solidFill>
                  <a:prstClr val="black"/>
                </a:solidFill>
                <a:cs typeface="Univers for KPMG"/>
              </a:rPr>
              <a:t>Leverage data analytics for real-time analysis of customer </a:t>
            </a:r>
            <a:r>
              <a:rPr lang="en-US" sz="1200" spc="-5" dirty="0" err="1">
                <a:solidFill>
                  <a:prstClr val="black"/>
                </a:solidFill>
                <a:cs typeface="Univers for KPMG"/>
              </a:rPr>
              <a:t>behaviour</a:t>
            </a:r>
            <a:r>
              <a:rPr lang="en-US" sz="1200" spc="-5" dirty="0">
                <a:solidFill>
                  <a:prstClr val="black"/>
                </a:solidFill>
                <a:cs typeface="Univers for KPMG"/>
              </a:rPr>
              <a:t> </a:t>
            </a:r>
            <a:r>
              <a:rPr lang="en-US" sz="1200" spc="-5" dirty="0" smtClean="0">
                <a:solidFill>
                  <a:prstClr val="black"/>
                </a:solidFill>
                <a:cs typeface="Univers for KPMG"/>
              </a:rPr>
              <a:t>and transaction trends and creation of better </a:t>
            </a:r>
            <a:r>
              <a:rPr lang="en-US" sz="1200" spc="-5" dirty="0">
                <a:solidFill>
                  <a:prstClr val="black"/>
                </a:solidFill>
                <a:cs typeface="Univers for KPMG"/>
              </a:rPr>
              <a:t>tailored customer </a:t>
            </a:r>
            <a:r>
              <a:rPr lang="en-US" sz="1200" spc="-5" dirty="0" smtClean="0">
                <a:solidFill>
                  <a:prstClr val="black"/>
                </a:solidFill>
                <a:cs typeface="Univers for KPMG"/>
              </a:rPr>
              <a:t>experience and products</a:t>
            </a:r>
            <a:endParaRPr lang="en-US" sz="1200" spc="-5" dirty="0">
              <a:solidFill>
                <a:prstClr val="black"/>
              </a:solidFill>
              <a:cs typeface="Univers for KPMG"/>
            </a:endParaRPr>
          </a:p>
        </p:txBody>
      </p:sp>
      <p:sp>
        <p:nvSpPr>
          <p:cNvPr id="180" name="object 49"/>
          <p:cNvSpPr/>
          <p:nvPr/>
        </p:nvSpPr>
        <p:spPr>
          <a:xfrm>
            <a:off x="3926284" y="1364360"/>
            <a:ext cx="1050290" cy="1049020"/>
          </a:xfrm>
          <a:custGeom>
            <a:avLst/>
            <a:gdLst/>
            <a:ahLst/>
            <a:cxnLst/>
            <a:rect l="l" t="t" r="r" b="b"/>
            <a:pathLst>
              <a:path w="1050289" h="1049020">
                <a:moveTo>
                  <a:pt x="0" y="524255"/>
                </a:moveTo>
                <a:lnTo>
                  <a:pt x="2145" y="476538"/>
                </a:lnTo>
                <a:lnTo>
                  <a:pt x="8458" y="430021"/>
                </a:lnTo>
                <a:lnTo>
                  <a:pt x="18754" y="384889"/>
                </a:lnTo>
                <a:lnTo>
                  <a:pt x="32847" y="341327"/>
                </a:lnTo>
                <a:lnTo>
                  <a:pt x="50551" y="299521"/>
                </a:lnTo>
                <a:lnTo>
                  <a:pt x="71681" y="259655"/>
                </a:lnTo>
                <a:lnTo>
                  <a:pt x="96052" y="221915"/>
                </a:lnTo>
                <a:lnTo>
                  <a:pt x="123479" y="186486"/>
                </a:lnTo>
                <a:lnTo>
                  <a:pt x="153776" y="153552"/>
                </a:lnTo>
                <a:lnTo>
                  <a:pt x="186757" y="123299"/>
                </a:lnTo>
                <a:lnTo>
                  <a:pt x="222238" y="95912"/>
                </a:lnTo>
                <a:lnTo>
                  <a:pt x="260033" y="71577"/>
                </a:lnTo>
                <a:lnTo>
                  <a:pt x="299957" y="50477"/>
                </a:lnTo>
                <a:lnTo>
                  <a:pt x="341824" y="32799"/>
                </a:lnTo>
                <a:lnTo>
                  <a:pt x="385449" y="18727"/>
                </a:lnTo>
                <a:lnTo>
                  <a:pt x="430646" y="8446"/>
                </a:lnTo>
                <a:lnTo>
                  <a:pt x="477231" y="2142"/>
                </a:lnTo>
                <a:lnTo>
                  <a:pt x="525018" y="0"/>
                </a:lnTo>
                <a:lnTo>
                  <a:pt x="572804" y="2142"/>
                </a:lnTo>
                <a:lnTo>
                  <a:pt x="619389" y="8446"/>
                </a:lnTo>
                <a:lnTo>
                  <a:pt x="664586" y="18727"/>
                </a:lnTo>
                <a:lnTo>
                  <a:pt x="708211" y="32799"/>
                </a:lnTo>
                <a:lnTo>
                  <a:pt x="750078" y="50477"/>
                </a:lnTo>
                <a:lnTo>
                  <a:pt x="790002" y="71577"/>
                </a:lnTo>
                <a:lnTo>
                  <a:pt x="827797" y="95912"/>
                </a:lnTo>
                <a:lnTo>
                  <a:pt x="863278" y="123299"/>
                </a:lnTo>
                <a:lnTo>
                  <a:pt x="896259" y="153552"/>
                </a:lnTo>
                <a:lnTo>
                  <a:pt x="926556" y="186486"/>
                </a:lnTo>
                <a:lnTo>
                  <a:pt x="953983" y="221915"/>
                </a:lnTo>
                <a:lnTo>
                  <a:pt x="978354" y="259655"/>
                </a:lnTo>
                <a:lnTo>
                  <a:pt x="999484" y="299521"/>
                </a:lnTo>
                <a:lnTo>
                  <a:pt x="1017188" y="341327"/>
                </a:lnTo>
                <a:lnTo>
                  <a:pt x="1031281" y="384889"/>
                </a:lnTo>
                <a:lnTo>
                  <a:pt x="1041577" y="430021"/>
                </a:lnTo>
                <a:lnTo>
                  <a:pt x="1047890" y="476538"/>
                </a:lnTo>
                <a:lnTo>
                  <a:pt x="1050036" y="524255"/>
                </a:lnTo>
                <a:lnTo>
                  <a:pt x="1047890" y="571973"/>
                </a:lnTo>
                <a:lnTo>
                  <a:pt x="1041577" y="618490"/>
                </a:lnTo>
                <a:lnTo>
                  <a:pt x="1031281" y="663622"/>
                </a:lnTo>
                <a:lnTo>
                  <a:pt x="1017188" y="707184"/>
                </a:lnTo>
                <a:lnTo>
                  <a:pt x="999484" y="748990"/>
                </a:lnTo>
                <a:lnTo>
                  <a:pt x="978354" y="788856"/>
                </a:lnTo>
                <a:lnTo>
                  <a:pt x="953983" y="826596"/>
                </a:lnTo>
                <a:lnTo>
                  <a:pt x="926556" y="862025"/>
                </a:lnTo>
                <a:lnTo>
                  <a:pt x="896259" y="894959"/>
                </a:lnTo>
                <a:lnTo>
                  <a:pt x="863278" y="925212"/>
                </a:lnTo>
                <a:lnTo>
                  <a:pt x="827797" y="952599"/>
                </a:lnTo>
                <a:lnTo>
                  <a:pt x="790002" y="976934"/>
                </a:lnTo>
                <a:lnTo>
                  <a:pt x="750078" y="998034"/>
                </a:lnTo>
                <a:lnTo>
                  <a:pt x="708211" y="1015712"/>
                </a:lnTo>
                <a:lnTo>
                  <a:pt x="664586" y="1029784"/>
                </a:lnTo>
                <a:lnTo>
                  <a:pt x="619389" y="1040065"/>
                </a:lnTo>
                <a:lnTo>
                  <a:pt x="572804" y="1046369"/>
                </a:lnTo>
                <a:lnTo>
                  <a:pt x="525018" y="1048511"/>
                </a:lnTo>
                <a:lnTo>
                  <a:pt x="477231" y="1046369"/>
                </a:lnTo>
                <a:lnTo>
                  <a:pt x="430646" y="1040065"/>
                </a:lnTo>
                <a:lnTo>
                  <a:pt x="385449" y="1029784"/>
                </a:lnTo>
                <a:lnTo>
                  <a:pt x="341824" y="1015712"/>
                </a:lnTo>
                <a:lnTo>
                  <a:pt x="299957" y="998034"/>
                </a:lnTo>
                <a:lnTo>
                  <a:pt x="260033" y="976934"/>
                </a:lnTo>
                <a:lnTo>
                  <a:pt x="222238" y="952599"/>
                </a:lnTo>
                <a:lnTo>
                  <a:pt x="186757" y="925212"/>
                </a:lnTo>
                <a:lnTo>
                  <a:pt x="153776" y="894959"/>
                </a:lnTo>
                <a:lnTo>
                  <a:pt x="123479" y="862025"/>
                </a:lnTo>
                <a:lnTo>
                  <a:pt x="96052" y="826596"/>
                </a:lnTo>
                <a:lnTo>
                  <a:pt x="71681" y="788856"/>
                </a:lnTo>
                <a:lnTo>
                  <a:pt x="50551" y="748990"/>
                </a:lnTo>
                <a:lnTo>
                  <a:pt x="32847" y="707184"/>
                </a:lnTo>
                <a:lnTo>
                  <a:pt x="18754" y="663622"/>
                </a:lnTo>
                <a:lnTo>
                  <a:pt x="8458" y="618490"/>
                </a:lnTo>
                <a:lnTo>
                  <a:pt x="2145" y="571973"/>
                </a:lnTo>
                <a:lnTo>
                  <a:pt x="0" y="524255"/>
                </a:lnTo>
                <a:close/>
              </a:path>
            </a:pathLst>
          </a:custGeom>
          <a:solidFill>
            <a:srgbClr val="00B0F0"/>
          </a:solidFill>
          <a:ln w="12192">
            <a:solidFill>
              <a:srgbClr val="00A3A1"/>
            </a:solidFill>
          </a:ln>
        </p:spPr>
        <p:txBody>
          <a:bodyPr wrap="square" lIns="0" tIns="0" rIns="0" bIns="0" rtlCol="0"/>
          <a:lstStyle/>
          <a:p>
            <a:endParaRPr>
              <a:solidFill>
                <a:prstClr val="black"/>
              </a:solidFill>
            </a:endParaRPr>
          </a:p>
        </p:txBody>
      </p:sp>
      <p:sp>
        <p:nvSpPr>
          <p:cNvPr id="181" name="object 15"/>
          <p:cNvSpPr/>
          <p:nvPr/>
        </p:nvSpPr>
        <p:spPr>
          <a:xfrm>
            <a:off x="4003077" y="1430831"/>
            <a:ext cx="914400" cy="914400"/>
          </a:xfrm>
          <a:custGeom>
            <a:avLst/>
            <a:gdLst/>
            <a:ahLst/>
            <a:cxnLst/>
            <a:rect l="l" t="t" r="r" b="b"/>
            <a:pathLst>
              <a:path w="1050289" h="1049020">
                <a:moveTo>
                  <a:pt x="0" y="524256"/>
                </a:moveTo>
                <a:lnTo>
                  <a:pt x="2145" y="476538"/>
                </a:lnTo>
                <a:lnTo>
                  <a:pt x="8458" y="430021"/>
                </a:lnTo>
                <a:lnTo>
                  <a:pt x="18754" y="384889"/>
                </a:lnTo>
                <a:lnTo>
                  <a:pt x="32847" y="341327"/>
                </a:lnTo>
                <a:lnTo>
                  <a:pt x="50551" y="299521"/>
                </a:lnTo>
                <a:lnTo>
                  <a:pt x="71681" y="259655"/>
                </a:lnTo>
                <a:lnTo>
                  <a:pt x="96052" y="221915"/>
                </a:lnTo>
                <a:lnTo>
                  <a:pt x="123479" y="186486"/>
                </a:lnTo>
                <a:lnTo>
                  <a:pt x="153776" y="153552"/>
                </a:lnTo>
                <a:lnTo>
                  <a:pt x="186757" y="123299"/>
                </a:lnTo>
                <a:lnTo>
                  <a:pt x="222238" y="95912"/>
                </a:lnTo>
                <a:lnTo>
                  <a:pt x="260033" y="71577"/>
                </a:lnTo>
                <a:lnTo>
                  <a:pt x="299957" y="50477"/>
                </a:lnTo>
                <a:lnTo>
                  <a:pt x="341824" y="32799"/>
                </a:lnTo>
                <a:lnTo>
                  <a:pt x="385449" y="18727"/>
                </a:lnTo>
                <a:lnTo>
                  <a:pt x="430646" y="8446"/>
                </a:lnTo>
                <a:lnTo>
                  <a:pt x="477231" y="2142"/>
                </a:lnTo>
                <a:lnTo>
                  <a:pt x="525018" y="0"/>
                </a:lnTo>
                <a:lnTo>
                  <a:pt x="572804" y="2142"/>
                </a:lnTo>
                <a:lnTo>
                  <a:pt x="619389" y="8446"/>
                </a:lnTo>
                <a:lnTo>
                  <a:pt x="664586" y="18727"/>
                </a:lnTo>
                <a:lnTo>
                  <a:pt x="708211" y="32799"/>
                </a:lnTo>
                <a:lnTo>
                  <a:pt x="750078" y="50477"/>
                </a:lnTo>
                <a:lnTo>
                  <a:pt x="790002" y="71577"/>
                </a:lnTo>
                <a:lnTo>
                  <a:pt x="827797" y="95912"/>
                </a:lnTo>
                <a:lnTo>
                  <a:pt x="863278" y="123299"/>
                </a:lnTo>
                <a:lnTo>
                  <a:pt x="896259" y="153552"/>
                </a:lnTo>
                <a:lnTo>
                  <a:pt x="926556" y="186486"/>
                </a:lnTo>
                <a:lnTo>
                  <a:pt x="953983" y="221915"/>
                </a:lnTo>
                <a:lnTo>
                  <a:pt x="978354" y="259655"/>
                </a:lnTo>
                <a:lnTo>
                  <a:pt x="999484" y="299521"/>
                </a:lnTo>
                <a:lnTo>
                  <a:pt x="1017188" y="341327"/>
                </a:lnTo>
                <a:lnTo>
                  <a:pt x="1031281" y="384889"/>
                </a:lnTo>
                <a:lnTo>
                  <a:pt x="1041577" y="430021"/>
                </a:lnTo>
                <a:lnTo>
                  <a:pt x="1047890" y="476538"/>
                </a:lnTo>
                <a:lnTo>
                  <a:pt x="1050036" y="524256"/>
                </a:lnTo>
                <a:lnTo>
                  <a:pt x="1047890" y="571973"/>
                </a:lnTo>
                <a:lnTo>
                  <a:pt x="1041577" y="618490"/>
                </a:lnTo>
                <a:lnTo>
                  <a:pt x="1031281" y="663622"/>
                </a:lnTo>
                <a:lnTo>
                  <a:pt x="1017188" y="707184"/>
                </a:lnTo>
                <a:lnTo>
                  <a:pt x="999484" y="748990"/>
                </a:lnTo>
                <a:lnTo>
                  <a:pt x="978354" y="788856"/>
                </a:lnTo>
                <a:lnTo>
                  <a:pt x="953983" y="826596"/>
                </a:lnTo>
                <a:lnTo>
                  <a:pt x="926556" y="862025"/>
                </a:lnTo>
                <a:lnTo>
                  <a:pt x="896259" y="894959"/>
                </a:lnTo>
                <a:lnTo>
                  <a:pt x="863278" y="925212"/>
                </a:lnTo>
                <a:lnTo>
                  <a:pt x="827797" y="952599"/>
                </a:lnTo>
                <a:lnTo>
                  <a:pt x="790002" y="976934"/>
                </a:lnTo>
                <a:lnTo>
                  <a:pt x="750078" y="998034"/>
                </a:lnTo>
                <a:lnTo>
                  <a:pt x="708211" y="1015712"/>
                </a:lnTo>
                <a:lnTo>
                  <a:pt x="664586" y="1029784"/>
                </a:lnTo>
                <a:lnTo>
                  <a:pt x="619389" y="1040065"/>
                </a:lnTo>
                <a:lnTo>
                  <a:pt x="572804" y="1046369"/>
                </a:lnTo>
                <a:lnTo>
                  <a:pt x="525018" y="1048512"/>
                </a:lnTo>
                <a:lnTo>
                  <a:pt x="477231" y="1046369"/>
                </a:lnTo>
                <a:lnTo>
                  <a:pt x="430646" y="1040065"/>
                </a:lnTo>
                <a:lnTo>
                  <a:pt x="385449" y="1029784"/>
                </a:lnTo>
                <a:lnTo>
                  <a:pt x="341824" y="1015712"/>
                </a:lnTo>
                <a:lnTo>
                  <a:pt x="299957" y="998034"/>
                </a:lnTo>
                <a:lnTo>
                  <a:pt x="260033" y="976934"/>
                </a:lnTo>
                <a:lnTo>
                  <a:pt x="222238" y="952599"/>
                </a:lnTo>
                <a:lnTo>
                  <a:pt x="186757" y="925212"/>
                </a:lnTo>
                <a:lnTo>
                  <a:pt x="153776" y="894959"/>
                </a:lnTo>
                <a:lnTo>
                  <a:pt x="123479" y="862025"/>
                </a:lnTo>
                <a:lnTo>
                  <a:pt x="96052" y="826596"/>
                </a:lnTo>
                <a:lnTo>
                  <a:pt x="71681" y="788856"/>
                </a:lnTo>
                <a:lnTo>
                  <a:pt x="50551" y="748990"/>
                </a:lnTo>
                <a:lnTo>
                  <a:pt x="32847" y="707184"/>
                </a:lnTo>
                <a:lnTo>
                  <a:pt x="18754" y="663622"/>
                </a:lnTo>
                <a:lnTo>
                  <a:pt x="8458" y="618490"/>
                </a:lnTo>
                <a:lnTo>
                  <a:pt x="2145" y="571973"/>
                </a:lnTo>
                <a:lnTo>
                  <a:pt x="0" y="524256"/>
                </a:lnTo>
                <a:close/>
              </a:path>
            </a:pathLst>
          </a:custGeom>
          <a:solidFill>
            <a:schemeClr val="bg1"/>
          </a:solidFill>
          <a:ln w="12192">
            <a:noFill/>
          </a:ln>
        </p:spPr>
        <p:txBody>
          <a:bodyPr wrap="square" lIns="0" tIns="0" rIns="0" bIns="0" rtlCol="0"/>
          <a:lstStyle/>
          <a:p>
            <a:endParaRPr>
              <a:solidFill>
                <a:prstClr val="black"/>
              </a:solidFill>
            </a:endParaRPr>
          </a:p>
        </p:txBody>
      </p:sp>
      <p:grpSp>
        <p:nvGrpSpPr>
          <p:cNvPr id="145" name="Group 144"/>
          <p:cNvGrpSpPr/>
          <p:nvPr/>
        </p:nvGrpSpPr>
        <p:grpSpPr>
          <a:xfrm>
            <a:off x="4201419" y="1503437"/>
            <a:ext cx="524848" cy="796178"/>
            <a:chOff x="4600575" y="4600575"/>
            <a:chExt cx="779463" cy="1030288"/>
          </a:xfrm>
          <a:solidFill>
            <a:srgbClr val="00B0F0"/>
          </a:solidFill>
        </p:grpSpPr>
        <p:sp>
          <p:nvSpPr>
            <p:cNvPr id="146" name="Freeform 88"/>
            <p:cNvSpPr>
              <a:spLocks/>
            </p:cNvSpPr>
            <p:nvPr/>
          </p:nvSpPr>
          <p:spPr bwMode="auto">
            <a:xfrm>
              <a:off x="5111750" y="4902200"/>
              <a:ext cx="268288" cy="239713"/>
            </a:xfrm>
            <a:custGeom>
              <a:avLst/>
              <a:gdLst/>
              <a:ahLst/>
              <a:cxnLst>
                <a:cxn ang="0">
                  <a:pos x="141" y="45"/>
                </a:cxn>
                <a:cxn ang="0">
                  <a:pos x="139" y="60"/>
                </a:cxn>
                <a:cxn ang="0">
                  <a:pos x="47" y="125"/>
                </a:cxn>
                <a:cxn ang="0">
                  <a:pos x="31" y="123"/>
                </a:cxn>
                <a:cxn ang="0">
                  <a:pos x="0" y="78"/>
                </a:cxn>
                <a:cxn ang="0">
                  <a:pos x="68" y="62"/>
                </a:cxn>
                <a:cxn ang="0">
                  <a:pos x="70" y="60"/>
                </a:cxn>
                <a:cxn ang="0">
                  <a:pos x="72" y="59"/>
                </a:cxn>
                <a:cxn ang="0">
                  <a:pos x="110" y="0"/>
                </a:cxn>
                <a:cxn ang="0">
                  <a:pos x="141" y="45"/>
                </a:cxn>
              </a:cxnLst>
              <a:rect l="0" t="0" r="r" b="b"/>
              <a:pathLst>
                <a:path w="145" h="129">
                  <a:moveTo>
                    <a:pt x="141" y="45"/>
                  </a:moveTo>
                  <a:cubicBezTo>
                    <a:pt x="145" y="50"/>
                    <a:pt x="144" y="57"/>
                    <a:pt x="139" y="60"/>
                  </a:cubicBezTo>
                  <a:cubicBezTo>
                    <a:pt x="47" y="125"/>
                    <a:pt x="47" y="125"/>
                    <a:pt x="47" y="125"/>
                  </a:cubicBezTo>
                  <a:cubicBezTo>
                    <a:pt x="42" y="129"/>
                    <a:pt x="35" y="128"/>
                    <a:pt x="31" y="123"/>
                  </a:cubicBezTo>
                  <a:cubicBezTo>
                    <a:pt x="0" y="78"/>
                    <a:pt x="0" y="78"/>
                    <a:pt x="0" y="78"/>
                  </a:cubicBezTo>
                  <a:cubicBezTo>
                    <a:pt x="68" y="62"/>
                    <a:pt x="68" y="62"/>
                    <a:pt x="68" y="62"/>
                  </a:cubicBezTo>
                  <a:cubicBezTo>
                    <a:pt x="68" y="61"/>
                    <a:pt x="69" y="61"/>
                    <a:pt x="70" y="60"/>
                  </a:cubicBezTo>
                  <a:cubicBezTo>
                    <a:pt x="71" y="60"/>
                    <a:pt x="71" y="59"/>
                    <a:pt x="72" y="59"/>
                  </a:cubicBezTo>
                  <a:cubicBezTo>
                    <a:pt x="110" y="0"/>
                    <a:pt x="110" y="0"/>
                    <a:pt x="110" y="0"/>
                  </a:cubicBezTo>
                  <a:lnTo>
                    <a:pt x="141" y="45"/>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7" name="Freeform 89"/>
            <p:cNvSpPr>
              <a:spLocks noEditPoints="1"/>
            </p:cNvSpPr>
            <p:nvPr/>
          </p:nvSpPr>
          <p:spPr bwMode="auto">
            <a:xfrm>
              <a:off x="4613275" y="5168900"/>
              <a:ext cx="746125" cy="374650"/>
            </a:xfrm>
            <a:custGeom>
              <a:avLst/>
              <a:gdLst/>
              <a:ahLst/>
              <a:cxnLst>
                <a:cxn ang="0">
                  <a:pos x="143" y="127"/>
                </a:cxn>
                <a:cxn ang="0">
                  <a:pos x="77" y="21"/>
                </a:cxn>
                <a:cxn ang="0">
                  <a:pos x="34" y="21"/>
                </a:cxn>
                <a:cxn ang="0">
                  <a:pos x="143" y="127"/>
                </a:cxn>
                <a:cxn ang="0">
                  <a:pos x="402" y="0"/>
                </a:cxn>
                <a:cxn ang="0">
                  <a:pos x="402" y="22"/>
                </a:cxn>
                <a:cxn ang="0">
                  <a:pos x="264" y="154"/>
                </a:cxn>
                <a:cxn ang="0">
                  <a:pos x="240" y="202"/>
                </a:cxn>
                <a:cxn ang="0">
                  <a:pos x="162" y="202"/>
                </a:cxn>
                <a:cxn ang="0">
                  <a:pos x="139" y="154"/>
                </a:cxn>
                <a:cxn ang="0">
                  <a:pos x="0" y="22"/>
                </a:cxn>
                <a:cxn ang="0">
                  <a:pos x="0" y="0"/>
                </a:cxn>
                <a:cxn ang="0">
                  <a:pos x="201" y="0"/>
                </a:cxn>
                <a:cxn ang="0">
                  <a:pos x="201" y="0"/>
                </a:cxn>
                <a:cxn ang="0">
                  <a:pos x="402" y="0"/>
                </a:cxn>
              </a:cxnLst>
              <a:rect l="0" t="0" r="r" b="b"/>
              <a:pathLst>
                <a:path w="402" h="202">
                  <a:moveTo>
                    <a:pt x="143" y="127"/>
                  </a:moveTo>
                  <a:cubicBezTo>
                    <a:pt x="140" y="124"/>
                    <a:pt x="51" y="21"/>
                    <a:pt x="77" y="21"/>
                  </a:cubicBezTo>
                  <a:cubicBezTo>
                    <a:pt x="34" y="21"/>
                    <a:pt x="34" y="21"/>
                    <a:pt x="34" y="21"/>
                  </a:cubicBezTo>
                  <a:lnTo>
                    <a:pt x="143" y="127"/>
                  </a:lnTo>
                  <a:close/>
                  <a:moveTo>
                    <a:pt x="402" y="0"/>
                  </a:moveTo>
                  <a:cubicBezTo>
                    <a:pt x="402" y="22"/>
                    <a:pt x="402" y="22"/>
                    <a:pt x="402" y="22"/>
                  </a:cubicBezTo>
                  <a:cubicBezTo>
                    <a:pt x="264" y="154"/>
                    <a:pt x="264" y="154"/>
                    <a:pt x="264" y="154"/>
                  </a:cubicBezTo>
                  <a:cubicBezTo>
                    <a:pt x="240" y="202"/>
                    <a:pt x="240" y="202"/>
                    <a:pt x="240" y="202"/>
                  </a:cubicBezTo>
                  <a:cubicBezTo>
                    <a:pt x="162" y="202"/>
                    <a:pt x="162" y="202"/>
                    <a:pt x="162" y="202"/>
                  </a:cubicBezTo>
                  <a:cubicBezTo>
                    <a:pt x="139" y="154"/>
                    <a:pt x="139" y="154"/>
                    <a:pt x="139" y="154"/>
                  </a:cubicBezTo>
                  <a:cubicBezTo>
                    <a:pt x="0" y="22"/>
                    <a:pt x="0" y="22"/>
                    <a:pt x="0" y="22"/>
                  </a:cubicBezTo>
                  <a:cubicBezTo>
                    <a:pt x="0" y="0"/>
                    <a:pt x="0" y="0"/>
                    <a:pt x="0" y="0"/>
                  </a:cubicBezTo>
                  <a:cubicBezTo>
                    <a:pt x="201" y="0"/>
                    <a:pt x="201" y="0"/>
                    <a:pt x="201" y="0"/>
                  </a:cubicBezTo>
                  <a:cubicBezTo>
                    <a:pt x="201" y="0"/>
                    <a:pt x="201" y="0"/>
                    <a:pt x="201" y="0"/>
                  </a:cubicBezTo>
                  <a:lnTo>
                    <a:pt x="40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8" name="Freeform 90"/>
            <p:cNvSpPr>
              <a:spLocks/>
            </p:cNvSpPr>
            <p:nvPr/>
          </p:nvSpPr>
          <p:spPr bwMode="auto">
            <a:xfrm>
              <a:off x="5080000" y="4856163"/>
              <a:ext cx="220663" cy="169863"/>
            </a:xfrm>
            <a:custGeom>
              <a:avLst/>
              <a:gdLst/>
              <a:ahLst/>
              <a:cxnLst>
                <a:cxn ang="0">
                  <a:pos x="114" y="6"/>
                </a:cxn>
                <a:cxn ang="0">
                  <a:pos x="119" y="13"/>
                </a:cxn>
                <a:cxn ang="0">
                  <a:pos x="79" y="75"/>
                </a:cxn>
                <a:cxn ang="0">
                  <a:pos x="9" y="91"/>
                </a:cxn>
                <a:cxn ang="0">
                  <a:pos x="3" y="84"/>
                </a:cxn>
                <a:cxn ang="0">
                  <a:pos x="6" y="69"/>
                </a:cxn>
                <a:cxn ang="0">
                  <a:pos x="98" y="4"/>
                </a:cxn>
                <a:cxn ang="0">
                  <a:pos x="114" y="6"/>
                </a:cxn>
              </a:cxnLst>
              <a:rect l="0" t="0" r="r" b="b"/>
              <a:pathLst>
                <a:path w="119" h="91">
                  <a:moveTo>
                    <a:pt x="114" y="6"/>
                  </a:moveTo>
                  <a:cubicBezTo>
                    <a:pt x="119" y="13"/>
                    <a:pt x="119" y="13"/>
                    <a:pt x="119" y="13"/>
                  </a:cubicBezTo>
                  <a:cubicBezTo>
                    <a:pt x="79" y="75"/>
                    <a:pt x="79" y="75"/>
                    <a:pt x="79" y="75"/>
                  </a:cubicBezTo>
                  <a:cubicBezTo>
                    <a:pt x="9" y="91"/>
                    <a:pt x="9" y="91"/>
                    <a:pt x="9" y="91"/>
                  </a:cubicBezTo>
                  <a:cubicBezTo>
                    <a:pt x="3" y="84"/>
                    <a:pt x="3" y="84"/>
                    <a:pt x="3" y="84"/>
                  </a:cubicBezTo>
                  <a:cubicBezTo>
                    <a:pt x="0" y="79"/>
                    <a:pt x="1" y="72"/>
                    <a:pt x="6" y="69"/>
                  </a:cubicBezTo>
                  <a:cubicBezTo>
                    <a:pt x="98" y="4"/>
                    <a:pt x="98" y="4"/>
                    <a:pt x="98" y="4"/>
                  </a:cubicBezTo>
                  <a:cubicBezTo>
                    <a:pt x="103" y="0"/>
                    <a:pt x="110" y="1"/>
                    <a:pt x="114" y="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9" name="Freeform 91"/>
            <p:cNvSpPr>
              <a:spLocks noEditPoints="1"/>
            </p:cNvSpPr>
            <p:nvPr/>
          </p:nvSpPr>
          <p:spPr bwMode="auto">
            <a:xfrm>
              <a:off x="4945063" y="4600575"/>
              <a:ext cx="249238" cy="239713"/>
            </a:xfrm>
            <a:custGeom>
              <a:avLst/>
              <a:gdLst/>
              <a:ahLst/>
              <a:cxnLst>
                <a:cxn ang="0">
                  <a:pos x="103" y="83"/>
                </a:cxn>
                <a:cxn ang="0">
                  <a:pos x="72" y="53"/>
                </a:cxn>
                <a:cxn ang="0">
                  <a:pos x="60" y="86"/>
                </a:cxn>
                <a:cxn ang="0">
                  <a:pos x="103" y="83"/>
                </a:cxn>
                <a:cxn ang="0">
                  <a:pos x="157" y="43"/>
                </a:cxn>
                <a:cxn ang="0">
                  <a:pos x="117" y="151"/>
                </a:cxn>
                <a:cxn ang="0">
                  <a:pos x="0" y="107"/>
                </a:cxn>
                <a:cxn ang="0">
                  <a:pos x="41" y="0"/>
                </a:cxn>
                <a:cxn ang="0">
                  <a:pos x="157" y="43"/>
                </a:cxn>
                <a:cxn ang="0">
                  <a:pos x="133" y="63"/>
                </a:cxn>
                <a:cxn ang="0">
                  <a:pos x="139" y="48"/>
                </a:cxn>
                <a:cxn ang="0">
                  <a:pos x="124" y="42"/>
                </a:cxn>
                <a:cxn ang="0">
                  <a:pos x="119" y="58"/>
                </a:cxn>
                <a:cxn ang="0">
                  <a:pos x="133" y="63"/>
                </a:cxn>
                <a:cxn ang="0">
                  <a:pos x="109" y="55"/>
                </a:cxn>
                <a:cxn ang="0">
                  <a:pos x="115" y="38"/>
                </a:cxn>
                <a:cxn ang="0">
                  <a:pos x="101" y="34"/>
                </a:cxn>
                <a:cxn ang="0">
                  <a:pos x="95" y="49"/>
                </a:cxn>
                <a:cxn ang="0">
                  <a:pos x="109" y="55"/>
                </a:cxn>
                <a:cxn ang="0">
                  <a:pos x="106" y="135"/>
                </a:cxn>
                <a:cxn ang="0">
                  <a:pos x="112" y="119"/>
                </a:cxn>
                <a:cxn ang="0">
                  <a:pos x="98" y="113"/>
                </a:cxn>
                <a:cxn ang="0">
                  <a:pos x="92" y="130"/>
                </a:cxn>
                <a:cxn ang="0">
                  <a:pos x="106" y="135"/>
                </a:cxn>
                <a:cxn ang="0">
                  <a:pos x="83" y="45"/>
                </a:cxn>
                <a:cxn ang="0">
                  <a:pos x="91" y="29"/>
                </a:cxn>
                <a:cxn ang="0">
                  <a:pos x="75" y="24"/>
                </a:cxn>
                <a:cxn ang="0">
                  <a:pos x="69" y="39"/>
                </a:cxn>
                <a:cxn ang="0">
                  <a:pos x="83" y="45"/>
                </a:cxn>
                <a:cxn ang="0">
                  <a:pos x="82" y="126"/>
                </a:cxn>
                <a:cxn ang="0">
                  <a:pos x="88" y="111"/>
                </a:cxn>
                <a:cxn ang="0">
                  <a:pos x="74" y="105"/>
                </a:cxn>
                <a:cxn ang="0">
                  <a:pos x="68" y="121"/>
                </a:cxn>
                <a:cxn ang="0">
                  <a:pos x="82" y="126"/>
                </a:cxn>
                <a:cxn ang="0">
                  <a:pos x="61" y="37"/>
                </a:cxn>
                <a:cxn ang="0">
                  <a:pos x="67" y="21"/>
                </a:cxn>
                <a:cxn ang="0">
                  <a:pos x="53" y="15"/>
                </a:cxn>
                <a:cxn ang="0">
                  <a:pos x="46" y="31"/>
                </a:cxn>
                <a:cxn ang="0">
                  <a:pos x="61" y="37"/>
                </a:cxn>
                <a:cxn ang="0">
                  <a:pos x="57" y="117"/>
                </a:cxn>
                <a:cxn ang="0">
                  <a:pos x="64" y="101"/>
                </a:cxn>
                <a:cxn ang="0">
                  <a:pos x="48" y="96"/>
                </a:cxn>
                <a:cxn ang="0">
                  <a:pos x="43" y="112"/>
                </a:cxn>
                <a:cxn ang="0">
                  <a:pos x="57" y="117"/>
                </a:cxn>
                <a:cxn ang="0">
                  <a:pos x="34" y="108"/>
                </a:cxn>
                <a:cxn ang="0">
                  <a:pos x="40" y="92"/>
                </a:cxn>
                <a:cxn ang="0">
                  <a:pos x="26" y="87"/>
                </a:cxn>
                <a:cxn ang="0">
                  <a:pos x="19" y="103"/>
                </a:cxn>
                <a:cxn ang="0">
                  <a:pos x="34" y="108"/>
                </a:cxn>
              </a:cxnLst>
              <a:rect l="0" t="0" r="r" b="b"/>
              <a:pathLst>
                <a:path w="157" h="151">
                  <a:moveTo>
                    <a:pt x="103" y="83"/>
                  </a:moveTo>
                  <a:lnTo>
                    <a:pt x="72" y="53"/>
                  </a:lnTo>
                  <a:lnTo>
                    <a:pt x="60" y="86"/>
                  </a:lnTo>
                  <a:lnTo>
                    <a:pt x="103" y="83"/>
                  </a:lnTo>
                  <a:close/>
                  <a:moveTo>
                    <a:pt x="157" y="43"/>
                  </a:moveTo>
                  <a:lnTo>
                    <a:pt x="117" y="151"/>
                  </a:lnTo>
                  <a:lnTo>
                    <a:pt x="0" y="107"/>
                  </a:lnTo>
                  <a:lnTo>
                    <a:pt x="41" y="0"/>
                  </a:lnTo>
                  <a:lnTo>
                    <a:pt x="157" y="43"/>
                  </a:lnTo>
                  <a:close/>
                  <a:moveTo>
                    <a:pt x="133" y="63"/>
                  </a:moveTo>
                  <a:lnTo>
                    <a:pt x="139" y="48"/>
                  </a:lnTo>
                  <a:lnTo>
                    <a:pt x="124" y="42"/>
                  </a:lnTo>
                  <a:lnTo>
                    <a:pt x="119" y="58"/>
                  </a:lnTo>
                  <a:lnTo>
                    <a:pt x="133" y="63"/>
                  </a:lnTo>
                  <a:close/>
                  <a:moveTo>
                    <a:pt x="109" y="55"/>
                  </a:moveTo>
                  <a:lnTo>
                    <a:pt x="115" y="38"/>
                  </a:lnTo>
                  <a:lnTo>
                    <a:pt x="101" y="34"/>
                  </a:lnTo>
                  <a:lnTo>
                    <a:pt x="95" y="49"/>
                  </a:lnTo>
                  <a:lnTo>
                    <a:pt x="109" y="55"/>
                  </a:lnTo>
                  <a:close/>
                  <a:moveTo>
                    <a:pt x="106" y="135"/>
                  </a:moveTo>
                  <a:lnTo>
                    <a:pt x="112" y="119"/>
                  </a:lnTo>
                  <a:lnTo>
                    <a:pt x="98" y="113"/>
                  </a:lnTo>
                  <a:lnTo>
                    <a:pt x="92" y="130"/>
                  </a:lnTo>
                  <a:lnTo>
                    <a:pt x="106" y="135"/>
                  </a:lnTo>
                  <a:close/>
                  <a:moveTo>
                    <a:pt x="83" y="45"/>
                  </a:moveTo>
                  <a:lnTo>
                    <a:pt x="91" y="29"/>
                  </a:lnTo>
                  <a:lnTo>
                    <a:pt x="75" y="24"/>
                  </a:lnTo>
                  <a:lnTo>
                    <a:pt x="69" y="39"/>
                  </a:lnTo>
                  <a:lnTo>
                    <a:pt x="83" y="45"/>
                  </a:lnTo>
                  <a:close/>
                  <a:moveTo>
                    <a:pt x="82" y="126"/>
                  </a:moveTo>
                  <a:lnTo>
                    <a:pt x="88" y="111"/>
                  </a:lnTo>
                  <a:lnTo>
                    <a:pt x="74" y="105"/>
                  </a:lnTo>
                  <a:lnTo>
                    <a:pt x="68" y="121"/>
                  </a:lnTo>
                  <a:lnTo>
                    <a:pt x="82" y="126"/>
                  </a:lnTo>
                  <a:close/>
                  <a:moveTo>
                    <a:pt x="61" y="37"/>
                  </a:moveTo>
                  <a:lnTo>
                    <a:pt x="67" y="21"/>
                  </a:lnTo>
                  <a:lnTo>
                    <a:pt x="53" y="15"/>
                  </a:lnTo>
                  <a:lnTo>
                    <a:pt x="46" y="31"/>
                  </a:lnTo>
                  <a:lnTo>
                    <a:pt x="61" y="37"/>
                  </a:lnTo>
                  <a:close/>
                  <a:moveTo>
                    <a:pt x="57" y="117"/>
                  </a:moveTo>
                  <a:lnTo>
                    <a:pt x="64" y="101"/>
                  </a:lnTo>
                  <a:lnTo>
                    <a:pt x="48" y="96"/>
                  </a:lnTo>
                  <a:lnTo>
                    <a:pt x="43" y="112"/>
                  </a:lnTo>
                  <a:lnTo>
                    <a:pt x="57" y="117"/>
                  </a:lnTo>
                  <a:close/>
                  <a:moveTo>
                    <a:pt x="34" y="108"/>
                  </a:moveTo>
                  <a:lnTo>
                    <a:pt x="40" y="92"/>
                  </a:lnTo>
                  <a:lnTo>
                    <a:pt x="26" y="87"/>
                  </a:lnTo>
                  <a:lnTo>
                    <a:pt x="19" y="103"/>
                  </a:lnTo>
                  <a:lnTo>
                    <a:pt x="34" y="10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50" name="Freeform 92"/>
            <p:cNvSpPr>
              <a:spLocks/>
            </p:cNvSpPr>
            <p:nvPr/>
          </p:nvSpPr>
          <p:spPr bwMode="auto">
            <a:xfrm>
              <a:off x="4960938" y="4854575"/>
              <a:ext cx="185738" cy="152400"/>
            </a:xfrm>
            <a:custGeom>
              <a:avLst/>
              <a:gdLst/>
              <a:ahLst/>
              <a:cxnLst>
                <a:cxn ang="0">
                  <a:pos x="78" y="4"/>
                </a:cxn>
                <a:cxn ang="0">
                  <a:pos x="98" y="23"/>
                </a:cxn>
                <a:cxn ang="0">
                  <a:pos x="72" y="29"/>
                </a:cxn>
                <a:cxn ang="0">
                  <a:pos x="61" y="24"/>
                </a:cxn>
                <a:cxn ang="0">
                  <a:pos x="48" y="71"/>
                </a:cxn>
                <a:cxn ang="0">
                  <a:pos x="47" y="72"/>
                </a:cxn>
                <a:cxn ang="0">
                  <a:pos x="47" y="72"/>
                </a:cxn>
                <a:cxn ang="0">
                  <a:pos x="21" y="79"/>
                </a:cxn>
                <a:cxn ang="0">
                  <a:pos x="2" y="60"/>
                </a:cxn>
                <a:cxn ang="0">
                  <a:pos x="28" y="54"/>
                </a:cxn>
                <a:cxn ang="0">
                  <a:pos x="39" y="59"/>
                </a:cxn>
                <a:cxn ang="0">
                  <a:pos x="52" y="11"/>
                </a:cxn>
                <a:cxn ang="0">
                  <a:pos x="52" y="11"/>
                </a:cxn>
                <a:cxn ang="0">
                  <a:pos x="52" y="10"/>
                </a:cxn>
                <a:cxn ang="0">
                  <a:pos x="78" y="4"/>
                </a:cxn>
              </a:cxnLst>
              <a:rect l="0" t="0" r="r" b="b"/>
              <a:pathLst>
                <a:path w="100" h="82">
                  <a:moveTo>
                    <a:pt x="78" y="4"/>
                  </a:moveTo>
                  <a:cubicBezTo>
                    <a:pt x="91" y="7"/>
                    <a:pt x="100" y="16"/>
                    <a:pt x="98" y="23"/>
                  </a:cubicBezTo>
                  <a:cubicBezTo>
                    <a:pt x="96" y="29"/>
                    <a:pt x="84" y="32"/>
                    <a:pt x="72" y="29"/>
                  </a:cubicBezTo>
                  <a:cubicBezTo>
                    <a:pt x="67" y="28"/>
                    <a:pt x="64" y="26"/>
                    <a:pt x="61" y="24"/>
                  </a:cubicBezTo>
                  <a:cubicBezTo>
                    <a:pt x="48" y="71"/>
                    <a:pt x="48" y="71"/>
                    <a:pt x="48" y="71"/>
                  </a:cubicBezTo>
                  <a:cubicBezTo>
                    <a:pt x="47" y="71"/>
                    <a:pt x="47" y="72"/>
                    <a:pt x="47" y="72"/>
                  </a:cubicBezTo>
                  <a:cubicBezTo>
                    <a:pt x="47" y="72"/>
                    <a:pt x="47" y="72"/>
                    <a:pt x="47" y="72"/>
                  </a:cubicBezTo>
                  <a:cubicBezTo>
                    <a:pt x="45" y="79"/>
                    <a:pt x="34" y="82"/>
                    <a:pt x="21" y="79"/>
                  </a:cubicBezTo>
                  <a:cubicBezTo>
                    <a:pt x="8" y="75"/>
                    <a:pt x="0" y="67"/>
                    <a:pt x="2" y="60"/>
                  </a:cubicBezTo>
                  <a:cubicBezTo>
                    <a:pt x="4" y="53"/>
                    <a:pt x="15" y="50"/>
                    <a:pt x="28" y="54"/>
                  </a:cubicBezTo>
                  <a:cubicBezTo>
                    <a:pt x="32" y="55"/>
                    <a:pt x="36" y="57"/>
                    <a:pt x="39" y="59"/>
                  </a:cubicBezTo>
                  <a:cubicBezTo>
                    <a:pt x="52" y="11"/>
                    <a:pt x="52" y="11"/>
                    <a:pt x="52" y="11"/>
                  </a:cubicBezTo>
                  <a:cubicBezTo>
                    <a:pt x="52" y="11"/>
                    <a:pt x="52" y="11"/>
                    <a:pt x="52" y="11"/>
                  </a:cubicBezTo>
                  <a:cubicBezTo>
                    <a:pt x="52" y="10"/>
                    <a:pt x="52" y="10"/>
                    <a:pt x="52" y="10"/>
                  </a:cubicBezTo>
                  <a:cubicBezTo>
                    <a:pt x="54" y="3"/>
                    <a:pt x="66" y="0"/>
                    <a:pt x="78" y="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51" name="Freeform 93"/>
            <p:cNvSpPr>
              <a:spLocks/>
            </p:cNvSpPr>
            <p:nvPr/>
          </p:nvSpPr>
          <p:spPr bwMode="auto">
            <a:xfrm>
              <a:off x="4948238" y="5559425"/>
              <a:ext cx="77788" cy="71438"/>
            </a:xfrm>
            <a:custGeom>
              <a:avLst/>
              <a:gdLst/>
              <a:ahLst/>
              <a:cxnLst>
                <a:cxn ang="0">
                  <a:pos x="49" y="0"/>
                </a:cxn>
                <a:cxn ang="0">
                  <a:pos x="45" y="45"/>
                </a:cxn>
                <a:cxn ang="0">
                  <a:pos x="3" y="45"/>
                </a:cxn>
                <a:cxn ang="0">
                  <a:pos x="0" y="0"/>
                </a:cxn>
                <a:cxn ang="0">
                  <a:pos x="49" y="0"/>
                </a:cxn>
              </a:cxnLst>
              <a:rect l="0" t="0" r="r" b="b"/>
              <a:pathLst>
                <a:path w="49" h="45">
                  <a:moveTo>
                    <a:pt x="49" y="0"/>
                  </a:moveTo>
                  <a:lnTo>
                    <a:pt x="45" y="45"/>
                  </a:lnTo>
                  <a:lnTo>
                    <a:pt x="3" y="45"/>
                  </a:lnTo>
                  <a:lnTo>
                    <a:pt x="0" y="0"/>
                  </a:lnTo>
                  <a:lnTo>
                    <a:pt x="49"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52" name="Freeform 94"/>
            <p:cNvSpPr>
              <a:spLocks/>
            </p:cNvSpPr>
            <p:nvPr/>
          </p:nvSpPr>
          <p:spPr bwMode="auto">
            <a:xfrm>
              <a:off x="4600575" y="4735513"/>
              <a:ext cx="311150" cy="368300"/>
            </a:xfrm>
            <a:custGeom>
              <a:avLst/>
              <a:gdLst/>
              <a:ahLst/>
              <a:cxnLst>
                <a:cxn ang="0">
                  <a:pos x="141" y="0"/>
                </a:cxn>
                <a:cxn ang="0">
                  <a:pos x="196" y="115"/>
                </a:cxn>
                <a:cxn ang="0">
                  <a:pos x="195" y="130"/>
                </a:cxn>
                <a:cxn ang="0">
                  <a:pos x="137" y="11"/>
                </a:cxn>
                <a:cxn ang="0">
                  <a:pos x="10" y="71"/>
                </a:cxn>
                <a:cxn ang="0">
                  <a:pos x="83" y="221"/>
                </a:cxn>
                <a:cxn ang="0">
                  <a:pos x="190" y="170"/>
                </a:cxn>
                <a:cxn ang="0">
                  <a:pos x="189" y="179"/>
                </a:cxn>
                <a:cxn ang="0">
                  <a:pos x="79" y="232"/>
                </a:cxn>
                <a:cxn ang="0">
                  <a:pos x="0" y="68"/>
                </a:cxn>
                <a:cxn ang="0">
                  <a:pos x="141" y="0"/>
                </a:cxn>
              </a:cxnLst>
              <a:rect l="0" t="0" r="r" b="b"/>
              <a:pathLst>
                <a:path w="196" h="232">
                  <a:moveTo>
                    <a:pt x="141" y="0"/>
                  </a:moveTo>
                  <a:lnTo>
                    <a:pt x="196" y="115"/>
                  </a:lnTo>
                  <a:lnTo>
                    <a:pt x="195" y="130"/>
                  </a:lnTo>
                  <a:lnTo>
                    <a:pt x="137" y="11"/>
                  </a:lnTo>
                  <a:lnTo>
                    <a:pt x="10" y="71"/>
                  </a:lnTo>
                  <a:lnTo>
                    <a:pt x="83" y="221"/>
                  </a:lnTo>
                  <a:lnTo>
                    <a:pt x="190" y="170"/>
                  </a:lnTo>
                  <a:lnTo>
                    <a:pt x="189" y="179"/>
                  </a:lnTo>
                  <a:lnTo>
                    <a:pt x="79" y="232"/>
                  </a:lnTo>
                  <a:lnTo>
                    <a:pt x="0" y="68"/>
                  </a:lnTo>
                  <a:lnTo>
                    <a:pt x="141"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53" name="Freeform 95"/>
            <p:cNvSpPr>
              <a:spLocks/>
            </p:cNvSpPr>
            <p:nvPr/>
          </p:nvSpPr>
          <p:spPr bwMode="auto">
            <a:xfrm>
              <a:off x="4878388" y="4941888"/>
              <a:ext cx="31750" cy="63500"/>
            </a:xfrm>
            <a:custGeom>
              <a:avLst/>
              <a:gdLst/>
              <a:ahLst/>
              <a:cxnLst>
                <a:cxn ang="0">
                  <a:pos x="20" y="0"/>
                </a:cxn>
                <a:cxn ang="0">
                  <a:pos x="15" y="40"/>
                </a:cxn>
                <a:cxn ang="0">
                  <a:pos x="0" y="9"/>
                </a:cxn>
                <a:cxn ang="0">
                  <a:pos x="20" y="0"/>
                </a:cxn>
              </a:cxnLst>
              <a:rect l="0" t="0" r="r" b="b"/>
              <a:pathLst>
                <a:path w="20" h="40">
                  <a:moveTo>
                    <a:pt x="20" y="0"/>
                  </a:moveTo>
                  <a:lnTo>
                    <a:pt x="15" y="40"/>
                  </a:lnTo>
                  <a:lnTo>
                    <a:pt x="0" y="9"/>
                  </a:lnTo>
                  <a:lnTo>
                    <a:pt x="20"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54" name="Freeform 96"/>
            <p:cNvSpPr>
              <a:spLocks/>
            </p:cNvSpPr>
            <p:nvPr/>
          </p:nvSpPr>
          <p:spPr bwMode="auto">
            <a:xfrm>
              <a:off x="4811713" y="4900613"/>
              <a:ext cx="46038" cy="30163"/>
            </a:xfrm>
            <a:custGeom>
              <a:avLst/>
              <a:gdLst/>
              <a:ahLst/>
              <a:cxnLst>
                <a:cxn ang="0">
                  <a:pos x="26" y="0"/>
                </a:cxn>
                <a:cxn ang="0">
                  <a:pos x="29" y="7"/>
                </a:cxn>
                <a:cxn ang="0">
                  <a:pos x="4" y="19"/>
                </a:cxn>
                <a:cxn ang="0">
                  <a:pos x="0" y="12"/>
                </a:cxn>
                <a:cxn ang="0">
                  <a:pos x="26" y="0"/>
                </a:cxn>
              </a:cxnLst>
              <a:rect l="0" t="0" r="r" b="b"/>
              <a:pathLst>
                <a:path w="29" h="19">
                  <a:moveTo>
                    <a:pt x="26" y="0"/>
                  </a:moveTo>
                  <a:lnTo>
                    <a:pt x="29" y="7"/>
                  </a:lnTo>
                  <a:lnTo>
                    <a:pt x="4" y="19"/>
                  </a:lnTo>
                  <a:lnTo>
                    <a:pt x="0" y="12"/>
                  </a:lnTo>
                  <a:lnTo>
                    <a:pt x="26"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55" name="Freeform 97"/>
            <p:cNvSpPr>
              <a:spLocks/>
            </p:cNvSpPr>
            <p:nvPr/>
          </p:nvSpPr>
          <p:spPr bwMode="auto">
            <a:xfrm>
              <a:off x="4800600" y="4875213"/>
              <a:ext cx="46038" cy="30163"/>
            </a:xfrm>
            <a:custGeom>
              <a:avLst/>
              <a:gdLst/>
              <a:ahLst/>
              <a:cxnLst>
                <a:cxn ang="0">
                  <a:pos x="26" y="0"/>
                </a:cxn>
                <a:cxn ang="0">
                  <a:pos x="29" y="7"/>
                </a:cxn>
                <a:cxn ang="0">
                  <a:pos x="2" y="19"/>
                </a:cxn>
                <a:cxn ang="0">
                  <a:pos x="0" y="12"/>
                </a:cxn>
                <a:cxn ang="0">
                  <a:pos x="26" y="0"/>
                </a:cxn>
              </a:cxnLst>
              <a:rect l="0" t="0" r="r" b="b"/>
              <a:pathLst>
                <a:path w="29" h="19">
                  <a:moveTo>
                    <a:pt x="26" y="0"/>
                  </a:moveTo>
                  <a:lnTo>
                    <a:pt x="29" y="7"/>
                  </a:lnTo>
                  <a:lnTo>
                    <a:pt x="2" y="19"/>
                  </a:lnTo>
                  <a:lnTo>
                    <a:pt x="0" y="12"/>
                  </a:lnTo>
                  <a:lnTo>
                    <a:pt x="26"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56" name="Freeform 98"/>
            <p:cNvSpPr>
              <a:spLocks/>
            </p:cNvSpPr>
            <p:nvPr/>
          </p:nvSpPr>
          <p:spPr bwMode="auto">
            <a:xfrm>
              <a:off x="4783138" y="4843463"/>
              <a:ext cx="47625" cy="30163"/>
            </a:xfrm>
            <a:custGeom>
              <a:avLst/>
              <a:gdLst/>
              <a:ahLst/>
              <a:cxnLst>
                <a:cxn ang="0">
                  <a:pos x="27" y="0"/>
                </a:cxn>
                <a:cxn ang="0">
                  <a:pos x="30" y="7"/>
                </a:cxn>
                <a:cxn ang="0">
                  <a:pos x="4" y="19"/>
                </a:cxn>
                <a:cxn ang="0">
                  <a:pos x="0" y="12"/>
                </a:cxn>
                <a:cxn ang="0">
                  <a:pos x="27" y="0"/>
                </a:cxn>
              </a:cxnLst>
              <a:rect l="0" t="0" r="r" b="b"/>
              <a:pathLst>
                <a:path w="30" h="19">
                  <a:moveTo>
                    <a:pt x="27" y="0"/>
                  </a:moveTo>
                  <a:lnTo>
                    <a:pt x="30" y="7"/>
                  </a:lnTo>
                  <a:lnTo>
                    <a:pt x="4" y="19"/>
                  </a:lnTo>
                  <a:lnTo>
                    <a:pt x="0" y="12"/>
                  </a:lnTo>
                  <a:lnTo>
                    <a:pt x="27"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57" name="Freeform 99"/>
            <p:cNvSpPr>
              <a:spLocks/>
            </p:cNvSpPr>
            <p:nvPr/>
          </p:nvSpPr>
          <p:spPr bwMode="auto">
            <a:xfrm>
              <a:off x="4772025" y="4818063"/>
              <a:ext cx="47625" cy="28575"/>
            </a:xfrm>
            <a:custGeom>
              <a:avLst/>
              <a:gdLst/>
              <a:ahLst/>
              <a:cxnLst>
                <a:cxn ang="0">
                  <a:pos x="26" y="0"/>
                </a:cxn>
                <a:cxn ang="0">
                  <a:pos x="30" y="7"/>
                </a:cxn>
                <a:cxn ang="0">
                  <a:pos x="4" y="18"/>
                </a:cxn>
                <a:cxn ang="0">
                  <a:pos x="0" y="11"/>
                </a:cxn>
                <a:cxn ang="0">
                  <a:pos x="26" y="0"/>
                </a:cxn>
              </a:cxnLst>
              <a:rect l="0" t="0" r="r" b="b"/>
              <a:pathLst>
                <a:path w="30" h="18">
                  <a:moveTo>
                    <a:pt x="26" y="0"/>
                  </a:moveTo>
                  <a:lnTo>
                    <a:pt x="30" y="7"/>
                  </a:lnTo>
                  <a:lnTo>
                    <a:pt x="4" y="18"/>
                  </a:lnTo>
                  <a:lnTo>
                    <a:pt x="0" y="11"/>
                  </a:lnTo>
                  <a:lnTo>
                    <a:pt x="26"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58" name="Freeform 100"/>
            <p:cNvSpPr>
              <a:spLocks/>
            </p:cNvSpPr>
            <p:nvPr/>
          </p:nvSpPr>
          <p:spPr bwMode="auto">
            <a:xfrm>
              <a:off x="4738688" y="5008563"/>
              <a:ext cx="71438" cy="42863"/>
            </a:xfrm>
            <a:custGeom>
              <a:avLst/>
              <a:gdLst/>
              <a:ahLst/>
              <a:cxnLst>
                <a:cxn ang="0">
                  <a:pos x="41" y="0"/>
                </a:cxn>
                <a:cxn ang="0">
                  <a:pos x="45" y="7"/>
                </a:cxn>
                <a:cxn ang="0">
                  <a:pos x="4" y="27"/>
                </a:cxn>
                <a:cxn ang="0">
                  <a:pos x="0" y="20"/>
                </a:cxn>
                <a:cxn ang="0">
                  <a:pos x="41" y="0"/>
                </a:cxn>
              </a:cxnLst>
              <a:rect l="0" t="0" r="r" b="b"/>
              <a:pathLst>
                <a:path w="45" h="27">
                  <a:moveTo>
                    <a:pt x="41" y="0"/>
                  </a:moveTo>
                  <a:lnTo>
                    <a:pt x="45" y="7"/>
                  </a:lnTo>
                  <a:lnTo>
                    <a:pt x="4" y="27"/>
                  </a:lnTo>
                  <a:lnTo>
                    <a:pt x="0" y="20"/>
                  </a:lnTo>
                  <a:lnTo>
                    <a:pt x="41"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59" name="Freeform 101"/>
            <p:cNvSpPr>
              <a:spLocks/>
            </p:cNvSpPr>
            <p:nvPr/>
          </p:nvSpPr>
          <p:spPr bwMode="auto">
            <a:xfrm>
              <a:off x="4759325" y="4791075"/>
              <a:ext cx="47625" cy="30163"/>
            </a:xfrm>
            <a:custGeom>
              <a:avLst/>
              <a:gdLst/>
              <a:ahLst/>
              <a:cxnLst>
                <a:cxn ang="0">
                  <a:pos x="26" y="0"/>
                </a:cxn>
                <a:cxn ang="0">
                  <a:pos x="30" y="7"/>
                </a:cxn>
                <a:cxn ang="0">
                  <a:pos x="4" y="19"/>
                </a:cxn>
                <a:cxn ang="0">
                  <a:pos x="0" y="12"/>
                </a:cxn>
                <a:cxn ang="0">
                  <a:pos x="26" y="0"/>
                </a:cxn>
              </a:cxnLst>
              <a:rect l="0" t="0" r="r" b="b"/>
              <a:pathLst>
                <a:path w="30" h="19">
                  <a:moveTo>
                    <a:pt x="26" y="0"/>
                  </a:moveTo>
                  <a:lnTo>
                    <a:pt x="30" y="7"/>
                  </a:lnTo>
                  <a:lnTo>
                    <a:pt x="4" y="19"/>
                  </a:lnTo>
                  <a:lnTo>
                    <a:pt x="0" y="12"/>
                  </a:lnTo>
                  <a:lnTo>
                    <a:pt x="26"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60" name="Freeform 102"/>
            <p:cNvSpPr>
              <a:spLocks/>
            </p:cNvSpPr>
            <p:nvPr/>
          </p:nvSpPr>
          <p:spPr bwMode="auto">
            <a:xfrm>
              <a:off x="4725988" y="4983163"/>
              <a:ext cx="71438" cy="42863"/>
            </a:xfrm>
            <a:custGeom>
              <a:avLst/>
              <a:gdLst/>
              <a:ahLst/>
              <a:cxnLst>
                <a:cxn ang="0">
                  <a:pos x="41" y="0"/>
                </a:cxn>
                <a:cxn ang="0">
                  <a:pos x="45" y="7"/>
                </a:cxn>
                <a:cxn ang="0">
                  <a:pos x="4" y="27"/>
                </a:cxn>
                <a:cxn ang="0">
                  <a:pos x="0" y="20"/>
                </a:cxn>
                <a:cxn ang="0">
                  <a:pos x="41" y="0"/>
                </a:cxn>
              </a:cxnLst>
              <a:rect l="0" t="0" r="r" b="b"/>
              <a:pathLst>
                <a:path w="45" h="27">
                  <a:moveTo>
                    <a:pt x="41" y="0"/>
                  </a:moveTo>
                  <a:lnTo>
                    <a:pt x="45" y="7"/>
                  </a:lnTo>
                  <a:lnTo>
                    <a:pt x="4" y="27"/>
                  </a:lnTo>
                  <a:lnTo>
                    <a:pt x="0" y="20"/>
                  </a:lnTo>
                  <a:lnTo>
                    <a:pt x="41"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61" name="Freeform 103"/>
            <p:cNvSpPr>
              <a:spLocks/>
            </p:cNvSpPr>
            <p:nvPr/>
          </p:nvSpPr>
          <p:spPr bwMode="auto">
            <a:xfrm>
              <a:off x="4714875" y="4956175"/>
              <a:ext cx="68263" cy="42863"/>
            </a:xfrm>
            <a:custGeom>
              <a:avLst/>
              <a:gdLst/>
              <a:ahLst/>
              <a:cxnLst>
                <a:cxn ang="0">
                  <a:pos x="41" y="0"/>
                </a:cxn>
                <a:cxn ang="0">
                  <a:pos x="43" y="7"/>
                </a:cxn>
                <a:cxn ang="0">
                  <a:pos x="3" y="27"/>
                </a:cxn>
                <a:cxn ang="0">
                  <a:pos x="0" y="20"/>
                </a:cxn>
                <a:cxn ang="0">
                  <a:pos x="41" y="0"/>
                </a:cxn>
              </a:cxnLst>
              <a:rect l="0" t="0" r="r" b="b"/>
              <a:pathLst>
                <a:path w="43" h="27">
                  <a:moveTo>
                    <a:pt x="41" y="0"/>
                  </a:moveTo>
                  <a:lnTo>
                    <a:pt x="43" y="7"/>
                  </a:lnTo>
                  <a:lnTo>
                    <a:pt x="3" y="27"/>
                  </a:lnTo>
                  <a:lnTo>
                    <a:pt x="0" y="20"/>
                  </a:lnTo>
                  <a:lnTo>
                    <a:pt x="41"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62" name="Freeform 104"/>
            <p:cNvSpPr>
              <a:spLocks/>
            </p:cNvSpPr>
            <p:nvPr/>
          </p:nvSpPr>
          <p:spPr bwMode="auto">
            <a:xfrm>
              <a:off x="4700588" y="4929188"/>
              <a:ext cx="69850" cy="42863"/>
            </a:xfrm>
            <a:custGeom>
              <a:avLst/>
              <a:gdLst/>
              <a:ahLst/>
              <a:cxnLst>
                <a:cxn ang="0">
                  <a:pos x="41" y="0"/>
                </a:cxn>
                <a:cxn ang="0">
                  <a:pos x="44" y="7"/>
                </a:cxn>
                <a:cxn ang="0">
                  <a:pos x="3" y="27"/>
                </a:cxn>
                <a:cxn ang="0">
                  <a:pos x="0" y="20"/>
                </a:cxn>
                <a:cxn ang="0">
                  <a:pos x="41" y="0"/>
                </a:cxn>
              </a:cxnLst>
              <a:rect l="0" t="0" r="r" b="b"/>
              <a:pathLst>
                <a:path w="44" h="27">
                  <a:moveTo>
                    <a:pt x="41" y="0"/>
                  </a:moveTo>
                  <a:lnTo>
                    <a:pt x="44" y="7"/>
                  </a:lnTo>
                  <a:lnTo>
                    <a:pt x="3" y="27"/>
                  </a:lnTo>
                  <a:lnTo>
                    <a:pt x="0" y="20"/>
                  </a:lnTo>
                  <a:lnTo>
                    <a:pt x="41"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63" name="Freeform 105"/>
            <p:cNvSpPr>
              <a:spLocks/>
            </p:cNvSpPr>
            <p:nvPr/>
          </p:nvSpPr>
          <p:spPr bwMode="auto">
            <a:xfrm>
              <a:off x="4689475" y="4902200"/>
              <a:ext cx="68263" cy="42863"/>
            </a:xfrm>
            <a:custGeom>
              <a:avLst/>
              <a:gdLst/>
              <a:ahLst/>
              <a:cxnLst>
                <a:cxn ang="0">
                  <a:pos x="40" y="0"/>
                </a:cxn>
                <a:cxn ang="0">
                  <a:pos x="43" y="7"/>
                </a:cxn>
                <a:cxn ang="0">
                  <a:pos x="2" y="27"/>
                </a:cxn>
                <a:cxn ang="0">
                  <a:pos x="0" y="20"/>
                </a:cxn>
                <a:cxn ang="0">
                  <a:pos x="40" y="0"/>
                </a:cxn>
              </a:cxnLst>
              <a:rect l="0" t="0" r="r" b="b"/>
              <a:pathLst>
                <a:path w="43" h="27">
                  <a:moveTo>
                    <a:pt x="40" y="0"/>
                  </a:moveTo>
                  <a:lnTo>
                    <a:pt x="43" y="7"/>
                  </a:lnTo>
                  <a:lnTo>
                    <a:pt x="2" y="27"/>
                  </a:lnTo>
                  <a:lnTo>
                    <a:pt x="0" y="20"/>
                  </a:lnTo>
                  <a:lnTo>
                    <a:pt x="40"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64" name="Freeform 106"/>
            <p:cNvSpPr>
              <a:spLocks/>
            </p:cNvSpPr>
            <p:nvPr/>
          </p:nvSpPr>
          <p:spPr bwMode="auto">
            <a:xfrm>
              <a:off x="4676775" y="4876800"/>
              <a:ext cx="69850" cy="42863"/>
            </a:xfrm>
            <a:custGeom>
              <a:avLst/>
              <a:gdLst/>
              <a:ahLst/>
              <a:cxnLst>
                <a:cxn ang="0">
                  <a:pos x="41" y="0"/>
                </a:cxn>
                <a:cxn ang="0">
                  <a:pos x="44" y="7"/>
                </a:cxn>
                <a:cxn ang="0">
                  <a:pos x="3" y="27"/>
                </a:cxn>
                <a:cxn ang="0">
                  <a:pos x="0" y="20"/>
                </a:cxn>
                <a:cxn ang="0">
                  <a:pos x="41" y="0"/>
                </a:cxn>
              </a:cxnLst>
              <a:rect l="0" t="0" r="r" b="b"/>
              <a:pathLst>
                <a:path w="44" h="27">
                  <a:moveTo>
                    <a:pt x="41" y="0"/>
                  </a:moveTo>
                  <a:lnTo>
                    <a:pt x="44" y="7"/>
                  </a:lnTo>
                  <a:lnTo>
                    <a:pt x="3" y="27"/>
                  </a:lnTo>
                  <a:lnTo>
                    <a:pt x="0" y="20"/>
                  </a:lnTo>
                  <a:lnTo>
                    <a:pt x="41"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65" name="Freeform 107"/>
            <p:cNvSpPr>
              <a:spLocks/>
            </p:cNvSpPr>
            <p:nvPr/>
          </p:nvSpPr>
          <p:spPr bwMode="auto">
            <a:xfrm>
              <a:off x="4662488" y="4851400"/>
              <a:ext cx="71438" cy="42863"/>
            </a:xfrm>
            <a:custGeom>
              <a:avLst/>
              <a:gdLst/>
              <a:ahLst/>
              <a:cxnLst>
                <a:cxn ang="0">
                  <a:pos x="41" y="0"/>
                </a:cxn>
                <a:cxn ang="0">
                  <a:pos x="45" y="7"/>
                </a:cxn>
                <a:cxn ang="0">
                  <a:pos x="4" y="27"/>
                </a:cxn>
                <a:cxn ang="0">
                  <a:pos x="0" y="20"/>
                </a:cxn>
                <a:cxn ang="0">
                  <a:pos x="41" y="0"/>
                </a:cxn>
              </a:cxnLst>
              <a:rect l="0" t="0" r="r" b="b"/>
              <a:pathLst>
                <a:path w="45" h="27">
                  <a:moveTo>
                    <a:pt x="41" y="0"/>
                  </a:moveTo>
                  <a:lnTo>
                    <a:pt x="45" y="7"/>
                  </a:lnTo>
                  <a:lnTo>
                    <a:pt x="4" y="27"/>
                  </a:lnTo>
                  <a:lnTo>
                    <a:pt x="0" y="20"/>
                  </a:lnTo>
                  <a:lnTo>
                    <a:pt x="41"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grpSp>
        <p:nvGrpSpPr>
          <p:cNvPr id="4" name="Group 3"/>
          <p:cNvGrpSpPr/>
          <p:nvPr/>
        </p:nvGrpSpPr>
        <p:grpSpPr>
          <a:xfrm>
            <a:off x="6870764" y="2507041"/>
            <a:ext cx="1474264" cy="795116"/>
            <a:chOff x="7464393" y="2912364"/>
            <a:chExt cx="1474264" cy="795116"/>
          </a:xfrm>
        </p:grpSpPr>
        <p:sp>
          <p:nvSpPr>
            <p:cNvPr id="68" name="object 32"/>
            <p:cNvSpPr/>
            <p:nvPr/>
          </p:nvSpPr>
          <p:spPr>
            <a:xfrm>
              <a:off x="7464393" y="2986267"/>
              <a:ext cx="797560" cy="629920"/>
            </a:xfrm>
            <a:custGeom>
              <a:avLst/>
              <a:gdLst/>
              <a:ahLst/>
              <a:cxnLst/>
              <a:rect l="l" t="t" r="r" b="b"/>
              <a:pathLst>
                <a:path w="797559" h="629920">
                  <a:moveTo>
                    <a:pt x="119646" y="0"/>
                  </a:moveTo>
                  <a:lnTo>
                    <a:pt x="0" y="210642"/>
                  </a:lnTo>
                  <a:lnTo>
                    <a:pt x="737260" y="629399"/>
                  </a:lnTo>
                  <a:lnTo>
                    <a:pt x="797077" y="524078"/>
                  </a:lnTo>
                  <a:lnTo>
                    <a:pt x="751586" y="358940"/>
                  </a:lnTo>
                  <a:lnTo>
                    <a:pt x="119646" y="0"/>
                  </a:lnTo>
                  <a:close/>
                </a:path>
              </a:pathLst>
            </a:custGeom>
            <a:solidFill>
              <a:srgbClr val="00266A"/>
            </a:solidFill>
          </p:spPr>
          <p:txBody>
            <a:bodyPr wrap="square" lIns="0" tIns="0" rIns="0" bIns="0" rtlCol="0"/>
            <a:lstStyle/>
            <a:p>
              <a:endParaRPr>
                <a:solidFill>
                  <a:prstClr val="black"/>
                </a:solidFill>
              </a:endParaRPr>
            </a:p>
          </p:txBody>
        </p:sp>
        <p:sp>
          <p:nvSpPr>
            <p:cNvPr id="69" name="object 33"/>
            <p:cNvSpPr/>
            <p:nvPr/>
          </p:nvSpPr>
          <p:spPr>
            <a:xfrm>
              <a:off x="8141092" y="2986267"/>
              <a:ext cx="797560" cy="629920"/>
            </a:xfrm>
            <a:custGeom>
              <a:avLst/>
              <a:gdLst/>
              <a:ahLst/>
              <a:cxnLst/>
              <a:rect l="l" t="t" r="r" b="b"/>
              <a:pathLst>
                <a:path w="797559" h="629920">
                  <a:moveTo>
                    <a:pt x="677430" y="0"/>
                  </a:moveTo>
                  <a:lnTo>
                    <a:pt x="45491" y="358940"/>
                  </a:lnTo>
                  <a:lnTo>
                    <a:pt x="0" y="524078"/>
                  </a:lnTo>
                  <a:lnTo>
                    <a:pt x="59817" y="629399"/>
                  </a:lnTo>
                  <a:lnTo>
                    <a:pt x="797077" y="210642"/>
                  </a:lnTo>
                  <a:lnTo>
                    <a:pt x="677430" y="0"/>
                  </a:lnTo>
                  <a:close/>
                </a:path>
              </a:pathLst>
            </a:custGeom>
            <a:solidFill>
              <a:srgbClr val="00266A"/>
            </a:solidFill>
          </p:spPr>
          <p:txBody>
            <a:bodyPr wrap="square" lIns="0" tIns="0" rIns="0" bIns="0" rtlCol="0"/>
            <a:lstStyle/>
            <a:p>
              <a:endParaRPr>
                <a:solidFill>
                  <a:prstClr val="black"/>
                </a:solidFill>
              </a:endParaRPr>
            </a:p>
          </p:txBody>
        </p:sp>
        <p:sp>
          <p:nvSpPr>
            <p:cNvPr id="70" name="object 34"/>
            <p:cNvSpPr/>
            <p:nvPr/>
          </p:nvSpPr>
          <p:spPr>
            <a:xfrm>
              <a:off x="7464553" y="2912364"/>
              <a:ext cx="220979" cy="91440"/>
            </a:xfrm>
            <a:custGeom>
              <a:avLst/>
              <a:gdLst/>
              <a:ahLst/>
              <a:cxnLst/>
              <a:rect l="l" t="t" r="r" b="b"/>
              <a:pathLst>
                <a:path w="220979" h="91439">
                  <a:moveTo>
                    <a:pt x="0" y="91439"/>
                  </a:moveTo>
                  <a:lnTo>
                    <a:pt x="220979" y="91439"/>
                  </a:lnTo>
                  <a:lnTo>
                    <a:pt x="220979" y="0"/>
                  </a:lnTo>
                  <a:lnTo>
                    <a:pt x="0" y="0"/>
                  </a:lnTo>
                  <a:lnTo>
                    <a:pt x="0" y="91439"/>
                  </a:lnTo>
                  <a:close/>
                </a:path>
              </a:pathLst>
            </a:custGeom>
            <a:solidFill>
              <a:srgbClr val="00266A"/>
            </a:solidFill>
          </p:spPr>
          <p:txBody>
            <a:bodyPr wrap="square" lIns="0" tIns="0" rIns="0" bIns="0" rtlCol="0"/>
            <a:lstStyle/>
            <a:p>
              <a:endParaRPr>
                <a:solidFill>
                  <a:prstClr val="black"/>
                </a:solidFill>
              </a:endParaRPr>
            </a:p>
          </p:txBody>
        </p:sp>
        <p:sp>
          <p:nvSpPr>
            <p:cNvPr id="71" name="object 35"/>
            <p:cNvSpPr/>
            <p:nvPr/>
          </p:nvSpPr>
          <p:spPr>
            <a:xfrm>
              <a:off x="8715757" y="2912364"/>
              <a:ext cx="222885" cy="91440"/>
            </a:xfrm>
            <a:custGeom>
              <a:avLst/>
              <a:gdLst/>
              <a:ahLst/>
              <a:cxnLst/>
              <a:rect l="l" t="t" r="r" b="b"/>
              <a:pathLst>
                <a:path w="222884" h="91439">
                  <a:moveTo>
                    <a:pt x="0" y="91439"/>
                  </a:moveTo>
                  <a:lnTo>
                    <a:pt x="222503" y="91439"/>
                  </a:lnTo>
                  <a:lnTo>
                    <a:pt x="222503" y="0"/>
                  </a:lnTo>
                  <a:lnTo>
                    <a:pt x="0" y="0"/>
                  </a:lnTo>
                  <a:lnTo>
                    <a:pt x="0" y="91439"/>
                  </a:lnTo>
                  <a:close/>
                </a:path>
              </a:pathLst>
            </a:custGeom>
            <a:solidFill>
              <a:srgbClr val="00266A"/>
            </a:solidFill>
          </p:spPr>
          <p:txBody>
            <a:bodyPr wrap="square" lIns="0" tIns="0" rIns="0" bIns="0" rtlCol="0"/>
            <a:lstStyle/>
            <a:p>
              <a:endParaRPr>
                <a:solidFill>
                  <a:prstClr val="black"/>
                </a:solidFill>
              </a:endParaRPr>
            </a:p>
          </p:txBody>
        </p:sp>
        <p:sp>
          <p:nvSpPr>
            <p:cNvPr id="72" name="object 36"/>
            <p:cNvSpPr/>
            <p:nvPr/>
          </p:nvSpPr>
          <p:spPr>
            <a:xfrm>
              <a:off x="7464395" y="3077560"/>
              <a:ext cx="797560" cy="629920"/>
            </a:xfrm>
            <a:custGeom>
              <a:avLst/>
              <a:gdLst/>
              <a:ahLst/>
              <a:cxnLst/>
              <a:rect l="l" t="t" r="r" b="b"/>
              <a:pathLst>
                <a:path w="797559" h="629920">
                  <a:moveTo>
                    <a:pt x="119646" y="0"/>
                  </a:moveTo>
                  <a:lnTo>
                    <a:pt x="0" y="210642"/>
                  </a:lnTo>
                  <a:lnTo>
                    <a:pt x="737260" y="629412"/>
                  </a:lnTo>
                  <a:lnTo>
                    <a:pt x="797077" y="524078"/>
                  </a:lnTo>
                  <a:lnTo>
                    <a:pt x="751586" y="358940"/>
                  </a:lnTo>
                  <a:lnTo>
                    <a:pt x="119646" y="0"/>
                  </a:lnTo>
                  <a:close/>
                </a:path>
              </a:pathLst>
            </a:custGeom>
            <a:solidFill>
              <a:srgbClr val="00338D"/>
            </a:solidFill>
          </p:spPr>
          <p:txBody>
            <a:bodyPr wrap="square" lIns="0" tIns="0" rIns="0" bIns="0" rtlCol="0"/>
            <a:lstStyle/>
            <a:p>
              <a:endParaRPr>
                <a:solidFill>
                  <a:prstClr val="black"/>
                </a:solidFill>
              </a:endParaRPr>
            </a:p>
          </p:txBody>
        </p:sp>
        <p:sp>
          <p:nvSpPr>
            <p:cNvPr id="73" name="object 37"/>
            <p:cNvSpPr/>
            <p:nvPr/>
          </p:nvSpPr>
          <p:spPr>
            <a:xfrm>
              <a:off x="8141097" y="3077560"/>
              <a:ext cx="797560" cy="629920"/>
            </a:xfrm>
            <a:custGeom>
              <a:avLst/>
              <a:gdLst/>
              <a:ahLst/>
              <a:cxnLst/>
              <a:rect l="l" t="t" r="r" b="b"/>
              <a:pathLst>
                <a:path w="797559" h="629920">
                  <a:moveTo>
                    <a:pt x="677430" y="0"/>
                  </a:moveTo>
                  <a:lnTo>
                    <a:pt x="45491" y="358940"/>
                  </a:lnTo>
                  <a:lnTo>
                    <a:pt x="0" y="524078"/>
                  </a:lnTo>
                  <a:lnTo>
                    <a:pt x="59817" y="629412"/>
                  </a:lnTo>
                  <a:lnTo>
                    <a:pt x="797077" y="210642"/>
                  </a:lnTo>
                  <a:lnTo>
                    <a:pt x="677430" y="0"/>
                  </a:lnTo>
                  <a:close/>
                </a:path>
              </a:pathLst>
            </a:custGeom>
            <a:solidFill>
              <a:srgbClr val="00338D"/>
            </a:solidFill>
          </p:spPr>
          <p:txBody>
            <a:bodyPr wrap="square" lIns="0" tIns="0" rIns="0" bIns="0" rtlCol="0"/>
            <a:lstStyle/>
            <a:p>
              <a:endParaRPr>
                <a:solidFill>
                  <a:prstClr val="black"/>
                </a:solidFill>
              </a:endParaRPr>
            </a:p>
          </p:txBody>
        </p:sp>
        <p:sp>
          <p:nvSpPr>
            <p:cNvPr id="74" name="object 38"/>
            <p:cNvSpPr/>
            <p:nvPr/>
          </p:nvSpPr>
          <p:spPr>
            <a:xfrm>
              <a:off x="7464553" y="3003804"/>
              <a:ext cx="220979" cy="281940"/>
            </a:xfrm>
            <a:custGeom>
              <a:avLst/>
              <a:gdLst/>
              <a:ahLst/>
              <a:cxnLst/>
              <a:rect l="l" t="t" r="r" b="b"/>
              <a:pathLst>
                <a:path w="220979" h="281939">
                  <a:moveTo>
                    <a:pt x="0" y="0"/>
                  </a:moveTo>
                  <a:lnTo>
                    <a:pt x="220979" y="0"/>
                  </a:lnTo>
                  <a:lnTo>
                    <a:pt x="220979" y="281939"/>
                  </a:lnTo>
                  <a:lnTo>
                    <a:pt x="0" y="281939"/>
                  </a:lnTo>
                  <a:lnTo>
                    <a:pt x="0" y="0"/>
                  </a:lnTo>
                  <a:close/>
                </a:path>
              </a:pathLst>
            </a:custGeom>
            <a:solidFill>
              <a:srgbClr val="00338D"/>
            </a:solidFill>
          </p:spPr>
          <p:txBody>
            <a:bodyPr wrap="square" lIns="0" tIns="0" rIns="0" bIns="0" rtlCol="0"/>
            <a:lstStyle/>
            <a:p>
              <a:endParaRPr>
                <a:solidFill>
                  <a:prstClr val="black"/>
                </a:solidFill>
              </a:endParaRPr>
            </a:p>
          </p:txBody>
        </p:sp>
        <p:sp>
          <p:nvSpPr>
            <p:cNvPr id="75" name="object 39"/>
            <p:cNvSpPr/>
            <p:nvPr/>
          </p:nvSpPr>
          <p:spPr>
            <a:xfrm>
              <a:off x="8715757" y="3003804"/>
              <a:ext cx="222885" cy="281940"/>
            </a:xfrm>
            <a:custGeom>
              <a:avLst/>
              <a:gdLst/>
              <a:ahLst/>
              <a:cxnLst/>
              <a:rect l="l" t="t" r="r" b="b"/>
              <a:pathLst>
                <a:path w="222884" h="281939">
                  <a:moveTo>
                    <a:pt x="0" y="0"/>
                  </a:moveTo>
                  <a:lnTo>
                    <a:pt x="222503" y="0"/>
                  </a:lnTo>
                  <a:lnTo>
                    <a:pt x="222503" y="281939"/>
                  </a:lnTo>
                  <a:lnTo>
                    <a:pt x="0" y="281939"/>
                  </a:lnTo>
                  <a:lnTo>
                    <a:pt x="0" y="0"/>
                  </a:lnTo>
                  <a:close/>
                </a:path>
              </a:pathLst>
            </a:custGeom>
            <a:solidFill>
              <a:srgbClr val="00338D"/>
            </a:solidFill>
          </p:spPr>
          <p:txBody>
            <a:bodyPr wrap="square" lIns="0" tIns="0" rIns="0" bIns="0" rtlCol="0"/>
            <a:lstStyle/>
            <a:p>
              <a:endParaRPr>
                <a:solidFill>
                  <a:prstClr val="black"/>
                </a:solidFill>
              </a:endParaRPr>
            </a:p>
          </p:txBody>
        </p:sp>
      </p:grpSp>
      <p:sp>
        <p:nvSpPr>
          <p:cNvPr id="95" name="object 59"/>
          <p:cNvSpPr txBox="1"/>
          <p:nvPr/>
        </p:nvSpPr>
        <p:spPr>
          <a:xfrm>
            <a:off x="6616979" y="3557341"/>
            <a:ext cx="1981835" cy="430887"/>
          </a:xfrm>
          <a:prstGeom prst="rect">
            <a:avLst/>
          </a:prstGeom>
        </p:spPr>
        <p:txBody>
          <a:bodyPr vert="horz" wrap="square" lIns="0" tIns="0" rIns="0" bIns="0" rtlCol="0">
            <a:spAutoFit/>
          </a:bodyPr>
          <a:lstStyle/>
          <a:p>
            <a:pPr marL="12700" algn="ctr"/>
            <a:r>
              <a:rPr lang="en-US" sz="1400" b="1" spc="-10" dirty="0" smtClean="0">
                <a:solidFill>
                  <a:srgbClr val="00338D"/>
                </a:solidFill>
                <a:cs typeface="Univers for KPMG"/>
              </a:rPr>
              <a:t>Personalised digital Marketing</a:t>
            </a:r>
            <a:endParaRPr sz="1400" dirty="0">
              <a:solidFill>
                <a:prstClr val="black"/>
              </a:solidFill>
              <a:cs typeface="Univers for KPMG"/>
            </a:endParaRPr>
          </a:p>
        </p:txBody>
      </p:sp>
      <p:sp>
        <p:nvSpPr>
          <p:cNvPr id="96" name="object 60"/>
          <p:cNvSpPr txBox="1"/>
          <p:nvPr/>
        </p:nvSpPr>
        <p:spPr>
          <a:xfrm>
            <a:off x="6773623" y="4180176"/>
            <a:ext cx="1668547" cy="923330"/>
          </a:xfrm>
          <a:prstGeom prst="rect">
            <a:avLst/>
          </a:prstGeom>
        </p:spPr>
        <p:txBody>
          <a:bodyPr vert="horz" wrap="square" lIns="0" tIns="0" rIns="0" bIns="0" rtlCol="0">
            <a:spAutoFit/>
          </a:bodyPr>
          <a:lstStyle/>
          <a:p>
            <a:pPr marL="12065" marR="5080" algn="ctr"/>
            <a:r>
              <a:rPr lang="en-US" sz="1200" spc="-5" dirty="0">
                <a:solidFill>
                  <a:prstClr val="black"/>
                </a:solidFill>
                <a:cs typeface="Univers for KPMG"/>
              </a:rPr>
              <a:t>Ensure comprehensive use of customer analytics to target and </a:t>
            </a:r>
            <a:r>
              <a:rPr lang="en-US" sz="1200" spc="-5" dirty="0" err="1">
                <a:solidFill>
                  <a:prstClr val="black"/>
                </a:solidFill>
                <a:cs typeface="Univers for KPMG"/>
              </a:rPr>
              <a:t>personalise</a:t>
            </a:r>
            <a:r>
              <a:rPr lang="en-US" sz="1200" spc="-5" dirty="0">
                <a:solidFill>
                  <a:prstClr val="black"/>
                </a:solidFill>
                <a:cs typeface="Univers for KPMG"/>
              </a:rPr>
              <a:t> digital marketing activities</a:t>
            </a:r>
          </a:p>
        </p:txBody>
      </p:sp>
      <p:sp>
        <p:nvSpPr>
          <p:cNvPr id="191" name="object 49"/>
          <p:cNvSpPr/>
          <p:nvPr/>
        </p:nvSpPr>
        <p:spPr>
          <a:xfrm>
            <a:off x="7050273" y="1364360"/>
            <a:ext cx="1050290" cy="1049020"/>
          </a:xfrm>
          <a:custGeom>
            <a:avLst/>
            <a:gdLst/>
            <a:ahLst/>
            <a:cxnLst/>
            <a:rect l="l" t="t" r="r" b="b"/>
            <a:pathLst>
              <a:path w="1050289" h="1049020">
                <a:moveTo>
                  <a:pt x="0" y="524255"/>
                </a:moveTo>
                <a:lnTo>
                  <a:pt x="2145" y="476538"/>
                </a:lnTo>
                <a:lnTo>
                  <a:pt x="8458" y="430021"/>
                </a:lnTo>
                <a:lnTo>
                  <a:pt x="18754" y="384889"/>
                </a:lnTo>
                <a:lnTo>
                  <a:pt x="32847" y="341327"/>
                </a:lnTo>
                <a:lnTo>
                  <a:pt x="50551" y="299521"/>
                </a:lnTo>
                <a:lnTo>
                  <a:pt x="71681" y="259655"/>
                </a:lnTo>
                <a:lnTo>
                  <a:pt x="96052" y="221915"/>
                </a:lnTo>
                <a:lnTo>
                  <a:pt x="123479" y="186486"/>
                </a:lnTo>
                <a:lnTo>
                  <a:pt x="153776" y="153552"/>
                </a:lnTo>
                <a:lnTo>
                  <a:pt x="186757" y="123299"/>
                </a:lnTo>
                <a:lnTo>
                  <a:pt x="222238" y="95912"/>
                </a:lnTo>
                <a:lnTo>
                  <a:pt x="260033" y="71577"/>
                </a:lnTo>
                <a:lnTo>
                  <a:pt x="299957" y="50477"/>
                </a:lnTo>
                <a:lnTo>
                  <a:pt x="341824" y="32799"/>
                </a:lnTo>
                <a:lnTo>
                  <a:pt x="385449" y="18727"/>
                </a:lnTo>
                <a:lnTo>
                  <a:pt x="430646" y="8446"/>
                </a:lnTo>
                <a:lnTo>
                  <a:pt x="477231" y="2142"/>
                </a:lnTo>
                <a:lnTo>
                  <a:pt x="525018" y="0"/>
                </a:lnTo>
                <a:lnTo>
                  <a:pt x="572804" y="2142"/>
                </a:lnTo>
                <a:lnTo>
                  <a:pt x="619389" y="8446"/>
                </a:lnTo>
                <a:lnTo>
                  <a:pt x="664586" y="18727"/>
                </a:lnTo>
                <a:lnTo>
                  <a:pt x="708211" y="32799"/>
                </a:lnTo>
                <a:lnTo>
                  <a:pt x="750078" y="50477"/>
                </a:lnTo>
                <a:lnTo>
                  <a:pt x="790002" y="71577"/>
                </a:lnTo>
                <a:lnTo>
                  <a:pt x="827797" y="95912"/>
                </a:lnTo>
                <a:lnTo>
                  <a:pt x="863278" y="123299"/>
                </a:lnTo>
                <a:lnTo>
                  <a:pt x="896259" y="153552"/>
                </a:lnTo>
                <a:lnTo>
                  <a:pt x="926556" y="186486"/>
                </a:lnTo>
                <a:lnTo>
                  <a:pt x="953983" y="221915"/>
                </a:lnTo>
                <a:lnTo>
                  <a:pt x="978354" y="259655"/>
                </a:lnTo>
                <a:lnTo>
                  <a:pt x="999484" y="299521"/>
                </a:lnTo>
                <a:lnTo>
                  <a:pt x="1017188" y="341327"/>
                </a:lnTo>
                <a:lnTo>
                  <a:pt x="1031281" y="384889"/>
                </a:lnTo>
                <a:lnTo>
                  <a:pt x="1041577" y="430021"/>
                </a:lnTo>
                <a:lnTo>
                  <a:pt x="1047890" y="476538"/>
                </a:lnTo>
                <a:lnTo>
                  <a:pt x="1050036" y="524255"/>
                </a:lnTo>
                <a:lnTo>
                  <a:pt x="1047890" y="571973"/>
                </a:lnTo>
                <a:lnTo>
                  <a:pt x="1041577" y="618490"/>
                </a:lnTo>
                <a:lnTo>
                  <a:pt x="1031281" y="663622"/>
                </a:lnTo>
                <a:lnTo>
                  <a:pt x="1017188" y="707184"/>
                </a:lnTo>
                <a:lnTo>
                  <a:pt x="999484" y="748990"/>
                </a:lnTo>
                <a:lnTo>
                  <a:pt x="978354" y="788856"/>
                </a:lnTo>
                <a:lnTo>
                  <a:pt x="953983" y="826596"/>
                </a:lnTo>
                <a:lnTo>
                  <a:pt x="926556" y="862025"/>
                </a:lnTo>
                <a:lnTo>
                  <a:pt x="896259" y="894959"/>
                </a:lnTo>
                <a:lnTo>
                  <a:pt x="863278" y="925212"/>
                </a:lnTo>
                <a:lnTo>
                  <a:pt x="827797" y="952599"/>
                </a:lnTo>
                <a:lnTo>
                  <a:pt x="790002" y="976934"/>
                </a:lnTo>
                <a:lnTo>
                  <a:pt x="750078" y="998034"/>
                </a:lnTo>
                <a:lnTo>
                  <a:pt x="708211" y="1015712"/>
                </a:lnTo>
                <a:lnTo>
                  <a:pt x="664586" y="1029784"/>
                </a:lnTo>
                <a:lnTo>
                  <a:pt x="619389" y="1040065"/>
                </a:lnTo>
                <a:lnTo>
                  <a:pt x="572804" y="1046369"/>
                </a:lnTo>
                <a:lnTo>
                  <a:pt x="525018" y="1048511"/>
                </a:lnTo>
                <a:lnTo>
                  <a:pt x="477231" y="1046369"/>
                </a:lnTo>
                <a:lnTo>
                  <a:pt x="430646" y="1040065"/>
                </a:lnTo>
                <a:lnTo>
                  <a:pt x="385449" y="1029784"/>
                </a:lnTo>
                <a:lnTo>
                  <a:pt x="341824" y="1015712"/>
                </a:lnTo>
                <a:lnTo>
                  <a:pt x="299957" y="998034"/>
                </a:lnTo>
                <a:lnTo>
                  <a:pt x="260033" y="976934"/>
                </a:lnTo>
                <a:lnTo>
                  <a:pt x="222238" y="952599"/>
                </a:lnTo>
                <a:lnTo>
                  <a:pt x="186757" y="925212"/>
                </a:lnTo>
                <a:lnTo>
                  <a:pt x="153776" y="894959"/>
                </a:lnTo>
                <a:lnTo>
                  <a:pt x="123479" y="862025"/>
                </a:lnTo>
                <a:lnTo>
                  <a:pt x="96052" y="826596"/>
                </a:lnTo>
                <a:lnTo>
                  <a:pt x="71681" y="788856"/>
                </a:lnTo>
                <a:lnTo>
                  <a:pt x="50551" y="748990"/>
                </a:lnTo>
                <a:lnTo>
                  <a:pt x="32847" y="707184"/>
                </a:lnTo>
                <a:lnTo>
                  <a:pt x="18754" y="663622"/>
                </a:lnTo>
                <a:lnTo>
                  <a:pt x="8458" y="618490"/>
                </a:lnTo>
                <a:lnTo>
                  <a:pt x="2145" y="571973"/>
                </a:lnTo>
                <a:lnTo>
                  <a:pt x="0" y="524255"/>
                </a:lnTo>
                <a:close/>
              </a:path>
            </a:pathLst>
          </a:custGeom>
          <a:solidFill>
            <a:srgbClr val="00338D"/>
          </a:solidFill>
          <a:ln w="12192">
            <a:solidFill>
              <a:srgbClr val="00A3A1"/>
            </a:solidFill>
          </a:ln>
        </p:spPr>
        <p:txBody>
          <a:bodyPr wrap="square" lIns="0" tIns="0" rIns="0" bIns="0" rtlCol="0"/>
          <a:lstStyle/>
          <a:p>
            <a:endParaRPr>
              <a:solidFill>
                <a:prstClr val="black"/>
              </a:solidFill>
            </a:endParaRPr>
          </a:p>
        </p:txBody>
      </p:sp>
      <p:sp>
        <p:nvSpPr>
          <p:cNvPr id="192" name="object 15"/>
          <p:cNvSpPr/>
          <p:nvPr/>
        </p:nvSpPr>
        <p:spPr>
          <a:xfrm>
            <a:off x="7127066" y="1430831"/>
            <a:ext cx="914400" cy="914400"/>
          </a:xfrm>
          <a:custGeom>
            <a:avLst/>
            <a:gdLst/>
            <a:ahLst/>
            <a:cxnLst/>
            <a:rect l="l" t="t" r="r" b="b"/>
            <a:pathLst>
              <a:path w="1050289" h="1049020">
                <a:moveTo>
                  <a:pt x="0" y="524256"/>
                </a:moveTo>
                <a:lnTo>
                  <a:pt x="2145" y="476538"/>
                </a:lnTo>
                <a:lnTo>
                  <a:pt x="8458" y="430021"/>
                </a:lnTo>
                <a:lnTo>
                  <a:pt x="18754" y="384889"/>
                </a:lnTo>
                <a:lnTo>
                  <a:pt x="32847" y="341327"/>
                </a:lnTo>
                <a:lnTo>
                  <a:pt x="50551" y="299521"/>
                </a:lnTo>
                <a:lnTo>
                  <a:pt x="71681" y="259655"/>
                </a:lnTo>
                <a:lnTo>
                  <a:pt x="96052" y="221915"/>
                </a:lnTo>
                <a:lnTo>
                  <a:pt x="123479" y="186486"/>
                </a:lnTo>
                <a:lnTo>
                  <a:pt x="153776" y="153552"/>
                </a:lnTo>
                <a:lnTo>
                  <a:pt x="186757" y="123299"/>
                </a:lnTo>
                <a:lnTo>
                  <a:pt x="222238" y="95912"/>
                </a:lnTo>
                <a:lnTo>
                  <a:pt x="260033" y="71577"/>
                </a:lnTo>
                <a:lnTo>
                  <a:pt x="299957" y="50477"/>
                </a:lnTo>
                <a:lnTo>
                  <a:pt x="341824" y="32799"/>
                </a:lnTo>
                <a:lnTo>
                  <a:pt x="385449" y="18727"/>
                </a:lnTo>
                <a:lnTo>
                  <a:pt x="430646" y="8446"/>
                </a:lnTo>
                <a:lnTo>
                  <a:pt x="477231" y="2142"/>
                </a:lnTo>
                <a:lnTo>
                  <a:pt x="525018" y="0"/>
                </a:lnTo>
                <a:lnTo>
                  <a:pt x="572804" y="2142"/>
                </a:lnTo>
                <a:lnTo>
                  <a:pt x="619389" y="8446"/>
                </a:lnTo>
                <a:lnTo>
                  <a:pt x="664586" y="18727"/>
                </a:lnTo>
                <a:lnTo>
                  <a:pt x="708211" y="32799"/>
                </a:lnTo>
                <a:lnTo>
                  <a:pt x="750078" y="50477"/>
                </a:lnTo>
                <a:lnTo>
                  <a:pt x="790002" y="71577"/>
                </a:lnTo>
                <a:lnTo>
                  <a:pt x="827797" y="95912"/>
                </a:lnTo>
                <a:lnTo>
                  <a:pt x="863278" y="123299"/>
                </a:lnTo>
                <a:lnTo>
                  <a:pt x="896259" y="153552"/>
                </a:lnTo>
                <a:lnTo>
                  <a:pt x="926556" y="186486"/>
                </a:lnTo>
                <a:lnTo>
                  <a:pt x="953983" y="221915"/>
                </a:lnTo>
                <a:lnTo>
                  <a:pt x="978354" y="259655"/>
                </a:lnTo>
                <a:lnTo>
                  <a:pt x="999484" y="299521"/>
                </a:lnTo>
                <a:lnTo>
                  <a:pt x="1017188" y="341327"/>
                </a:lnTo>
                <a:lnTo>
                  <a:pt x="1031281" y="384889"/>
                </a:lnTo>
                <a:lnTo>
                  <a:pt x="1041577" y="430021"/>
                </a:lnTo>
                <a:lnTo>
                  <a:pt x="1047890" y="476538"/>
                </a:lnTo>
                <a:lnTo>
                  <a:pt x="1050036" y="524256"/>
                </a:lnTo>
                <a:lnTo>
                  <a:pt x="1047890" y="571973"/>
                </a:lnTo>
                <a:lnTo>
                  <a:pt x="1041577" y="618490"/>
                </a:lnTo>
                <a:lnTo>
                  <a:pt x="1031281" y="663622"/>
                </a:lnTo>
                <a:lnTo>
                  <a:pt x="1017188" y="707184"/>
                </a:lnTo>
                <a:lnTo>
                  <a:pt x="999484" y="748990"/>
                </a:lnTo>
                <a:lnTo>
                  <a:pt x="978354" y="788856"/>
                </a:lnTo>
                <a:lnTo>
                  <a:pt x="953983" y="826596"/>
                </a:lnTo>
                <a:lnTo>
                  <a:pt x="926556" y="862025"/>
                </a:lnTo>
                <a:lnTo>
                  <a:pt x="896259" y="894959"/>
                </a:lnTo>
                <a:lnTo>
                  <a:pt x="863278" y="925212"/>
                </a:lnTo>
                <a:lnTo>
                  <a:pt x="827797" y="952599"/>
                </a:lnTo>
                <a:lnTo>
                  <a:pt x="790002" y="976934"/>
                </a:lnTo>
                <a:lnTo>
                  <a:pt x="750078" y="998034"/>
                </a:lnTo>
                <a:lnTo>
                  <a:pt x="708211" y="1015712"/>
                </a:lnTo>
                <a:lnTo>
                  <a:pt x="664586" y="1029784"/>
                </a:lnTo>
                <a:lnTo>
                  <a:pt x="619389" y="1040065"/>
                </a:lnTo>
                <a:lnTo>
                  <a:pt x="572804" y="1046369"/>
                </a:lnTo>
                <a:lnTo>
                  <a:pt x="525018" y="1048512"/>
                </a:lnTo>
                <a:lnTo>
                  <a:pt x="477231" y="1046369"/>
                </a:lnTo>
                <a:lnTo>
                  <a:pt x="430646" y="1040065"/>
                </a:lnTo>
                <a:lnTo>
                  <a:pt x="385449" y="1029784"/>
                </a:lnTo>
                <a:lnTo>
                  <a:pt x="341824" y="1015712"/>
                </a:lnTo>
                <a:lnTo>
                  <a:pt x="299957" y="998034"/>
                </a:lnTo>
                <a:lnTo>
                  <a:pt x="260033" y="976934"/>
                </a:lnTo>
                <a:lnTo>
                  <a:pt x="222238" y="952599"/>
                </a:lnTo>
                <a:lnTo>
                  <a:pt x="186757" y="925212"/>
                </a:lnTo>
                <a:lnTo>
                  <a:pt x="153776" y="894959"/>
                </a:lnTo>
                <a:lnTo>
                  <a:pt x="123479" y="862025"/>
                </a:lnTo>
                <a:lnTo>
                  <a:pt x="96052" y="826596"/>
                </a:lnTo>
                <a:lnTo>
                  <a:pt x="71681" y="788856"/>
                </a:lnTo>
                <a:lnTo>
                  <a:pt x="50551" y="748990"/>
                </a:lnTo>
                <a:lnTo>
                  <a:pt x="32847" y="707184"/>
                </a:lnTo>
                <a:lnTo>
                  <a:pt x="18754" y="663622"/>
                </a:lnTo>
                <a:lnTo>
                  <a:pt x="8458" y="618490"/>
                </a:lnTo>
                <a:lnTo>
                  <a:pt x="2145" y="571973"/>
                </a:lnTo>
                <a:lnTo>
                  <a:pt x="0" y="524256"/>
                </a:lnTo>
                <a:close/>
              </a:path>
            </a:pathLst>
          </a:custGeom>
          <a:solidFill>
            <a:schemeClr val="bg1"/>
          </a:solidFill>
          <a:ln w="12192">
            <a:noFill/>
          </a:ln>
        </p:spPr>
        <p:txBody>
          <a:bodyPr wrap="square" lIns="0" tIns="0" rIns="0" bIns="0" rtlCol="0"/>
          <a:lstStyle/>
          <a:p>
            <a:endParaRPr>
              <a:solidFill>
                <a:prstClr val="black"/>
              </a:solidFill>
            </a:endParaRPr>
          </a:p>
        </p:txBody>
      </p:sp>
      <p:grpSp>
        <p:nvGrpSpPr>
          <p:cNvPr id="166" name="Group 165"/>
          <p:cNvGrpSpPr/>
          <p:nvPr/>
        </p:nvGrpSpPr>
        <p:grpSpPr>
          <a:xfrm>
            <a:off x="7201566" y="1576834"/>
            <a:ext cx="765400" cy="719439"/>
            <a:chOff x="7331075" y="4645025"/>
            <a:chExt cx="1087438" cy="989013"/>
          </a:xfrm>
          <a:solidFill>
            <a:srgbClr val="00338D"/>
          </a:solidFill>
        </p:grpSpPr>
        <p:sp>
          <p:nvSpPr>
            <p:cNvPr id="167" name="Freeform 212"/>
            <p:cNvSpPr>
              <a:spLocks/>
            </p:cNvSpPr>
            <p:nvPr/>
          </p:nvSpPr>
          <p:spPr bwMode="auto">
            <a:xfrm>
              <a:off x="7331075" y="4645025"/>
              <a:ext cx="1087438" cy="989013"/>
            </a:xfrm>
            <a:custGeom>
              <a:avLst/>
              <a:gdLst/>
              <a:ahLst/>
              <a:cxnLst>
                <a:cxn ang="0">
                  <a:pos x="502" y="90"/>
                </a:cxn>
                <a:cxn ang="0">
                  <a:pos x="443" y="449"/>
                </a:cxn>
                <a:cxn ang="0">
                  <a:pos x="83" y="390"/>
                </a:cxn>
                <a:cxn ang="0">
                  <a:pos x="142" y="30"/>
                </a:cxn>
                <a:cxn ang="0">
                  <a:pos x="163" y="17"/>
                </a:cxn>
                <a:cxn ang="0">
                  <a:pos x="161" y="45"/>
                </a:cxn>
                <a:cxn ang="0">
                  <a:pos x="156" y="49"/>
                </a:cxn>
                <a:cxn ang="0">
                  <a:pos x="101" y="377"/>
                </a:cxn>
                <a:cxn ang="0">
                  <a:pos x="430" y="431"/>
                </a:cxn>
                <a:cxn ang="0">
                  <a:pos x="484" y="103"/>
                </a:cxn>
                <a:cxn ang="0">
                  <a:pos x="411" y="37"/>
                </a:cxn>
                <a:cxn ang="0">
                  <a:pos x="400" y="51"/>
                </a:cxn>
                <a:cxn ang="0">
                  <a:pos x="381" y="0"/>
                </a:cxn>
                <a:cxn ang="0">
                  <a:pos x="435" y="4"/>
                </a:cxn>
                <a:cxn ang="0">
                  <a:pos x="424" y="18"/>
                </a:cxn>
                <a:cxn ang="0">
                  <a:pos x="502" y="90"/>
                </a:cxn>
              </a:cxnLst>
              <a:rect l="0" t="0" r="r" b="b"/>
              <a:pathLst>
                <a:path w="585" h="532">
                  <a:moveTo>
                    <a:pt x="502" y="90"/>
                  </a:moveTo>
                  <a:cubicBezTo>
                    <a:pt x="585" y="205"/>
                    <a:pt x="558" y="366"/>
                    <a:pt x="443" y="449"/>
                  </a:cubicBezTo>
                  <a:cubicBezTo>
                    <a:pt x="327" y="532"/>
                    <a:pt x="166" y="506"/>
                    <a:pt x="83" y="390"/>
                  </a:cubicBezTo>
                  <a:cubicBezTo>
                    <a:pt x="0" y="274"/>
                    <a:pt x="27" y="113"/>
                    <a:pt x="142" y="30"/>
                  </a:cubicBezTo>
                  <a:cubicBezTo>
                    <a:pt x="149" y="26"/>
                    <a:pt x="156" y="21"/>
                    <a:pt x="163" y="17"/>
                  </a:cubicBezTo>
                  <a:cubicBezTo>
                    <a:pt x="161" y="45"/>
                    <a:pt x="161" y="45"/>
                    <a:pt x="161" y="45"/>
                  </a:cubicBezTo>
                  <a:cubicBezTo>
                    <a:pt x="159" y="46"/>
                    <a:pt x="157" y="47"/>
                    <a:pt x="156" y="49"/>
                  </a:cubicBezTo>
                  <a:cubicBezTo>
                    <a:pt x="50" y="124"/>
                    <a:pt x="26" y="271"/>
                    <a:pt x="101" y="377"/>
                  </a:cubicBezTo>
                  <a:cubicBezTo>
                    <a:pt x="177" y="482"/>
                    <a:pt x="324" y="507"/>
                    <a:pt x="430" y="431"/>
                  </a:cubicBezTo>
                  <a:cubicBezTo>
                    <a:pt x="535" y="355"/>
                    <a:pt x="559" y="208"/>
                    <a:pt x="484" y="103"/>
                  </a:cubicBezTo>
                  <a:cubicBezTo>
                    <a:pt x="464" y="75"/>
                    <a:pt x="439" y="53"/>
                    <a:pt x="411" y="37"/>
                  </a:cubicBezTo>
                  <a:cubicBezTo>
                    <a:pt x="400" y="51"/>
                    <a:pt x="400" y="51"/>
                    <a:pt x="400" y="51"/>
                  </a:cubicBezTo>
                  <a:cubicBezTo>
                    <a:pt x="381" y="0"/>
                    <a:pt x="381" y="0"/>
                    <a:pt x="381" y="0"/>
                  </a:cubicBezTo>
                  <a:cubicBezTo>
                    <a:pt x="435" y="4"/>
                    <a:pt x="435" y="4"/>
                    <a:pt x="435" y="4"/>
                  </a:cubicBezTo>
                  <a:cubicBezTo>
                    <a:pt x="424" y="18"/>
                    <a:pt x="424" y="18"/>
                    <a:pt x="424" y="18"/>
                  </a:cubicBezTo>
                  <a:cubicBezTo>
                    <a:pt x="454" y="36"/>
                    <a:pt x="481" y="60"/>
                    <a:pt x="502" y="9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68" name="Freeform 213"/>
            <p:cNvSpPr>
              <a:spLocks/>
            </p:cNvSpPr>
            <p:nvPr/>
          </p:nvSpPr>
          <p:spPr bwMode="auto">
            <a:xfrm>
              <a:off x="7986713" y="5102225"/>
              <a:ext cx="273050" cy="238125"/>
            </a:xfrm>
            <a:custGeom>
              <a:avLst/>
              <a:gdLst/>
              <a:ahLst/>
              <a:cxnLst>
                <a:cxn ang="0">
                  <a:pos x="147" y="42"/>
                </a:cxn>
                <a:cxn ang="0">
                  <a:pos x="147" y="82"/>
                </a:cxn>
                <a:cxn ang="0">
                  <a:pos x="70" y="128"/>
                </a:cxn>
                <a:cxn ang="0">
                  <a:pos x="61" y="128"/>
                </a:cxn>
                <a:cxn ang="0">
                  <a:pos x="36" y="126"/>
                </a:cxn>
                <a:cxn ang="0">
                  <a:pos x="41" y="111"/>
                </a:cxn>
                <a:cxn ang="0">
                  <a:pos x="41" y="61"/>
                </a:cxn>
                <a:cxn ang="0">
                  <a:pos x="0" y="15"/>
                </a:cxn>
                <a:cxn ang="0">
                  <a:pos x="32" y="0"/>
                </a:cxn>
                <a:cxn ang="0">
                  <a:pos x="66" y="17"/>
                </a:cxn>
                <a:cxn ang="0">
                  <a:pos x="99" y="0"/>
                </a:cxn>
                <a:cxn ang="0">
                  <a:pos x="147" y="42"/>
                </a:cxn>
              </a:cxnLst>
              <a:rect l="0" t="0" r="r" b="b"/>
              <a:pathLst>
                <a:path w="147" h="128">
                  <a:moveTo>
                    <a:pt x="147" y="42"/>
                  </a:moveTo>
                  <a:cubicBezTo>
                    <a:pt x="147" y="82"/>
                    <a:pt x="147" y="82"/>
                    <a:pt x="147" y="82"/>
                  </a:cubicBezTo>
                  <a:cubicBezTo>
                    <a:pt x="147" y="82"/>
                    <a:pt x="143" y="128"/>
                    <a:pt x="70" y="128"/>
                  </a:cubicBezTo>
                  <a:cubicBezTo>
                    <a:pt x="61" y="128"/>
                    <a:pt x="61" y="128"/>
                    <a:pt x="61" y="128"/>
                  </a:cubicBezTo>
                  <a:cubicBezTo>
                    <a:pt x="52" y="128"/>
                    <a:pt x="43" y="128"/>
                    <a:pt x="36" y="126"/>
                  </a:cubicBezTo>
                  <a:cubicBezTo>
                    <a:pt x="40" y="118"/>
                    <a:pt x="41" y="111"/>
                    <a:pt x="41" y="111"/>
                  </a:cubicBezTo>
                  <a:cubicBezTo>
                    <a:pt x="41" y="111"/>
                    <a:pt x="41" y="111"/>
                    <a:pt x="41" y="61"/>
                  </a:cubicBezTo>
                  <a:cubicBezTo>
                    <a:pt x="41" y="38"/>
                    <a:pt x="21" y="24"/>
                    <a:pt x="0" y="15"/>
                  </a:cubicBezTo>
                  <a:cubicBezTo>
                    <a:pt x="9" y="8"/>
                    <a:pt x="21" y="4"/>
                    <a:pt x="32" y="0"/>
                  </a:cubicBezTo>
                  <a:cubicBezTo>
                    <a:pt x="38" y="10"/>
                    <a:pt x="51" y="17"/>
                    <a:pt x="66" y="17"/>
                  </a:cubicBezTo>
                  <a:cubicBezTo>
                    <a:pt x="81" y="17"/>
                    <a:pt x="94" y="10"/>
                    <a:pt x="99" y="0"/>
                  </a:cubicBezTo>
                  <a:cubicBezTo>
                    <a:pt x="121" y="6"/>
                    <a:pt x="147" y="18"/>
                    <a:pt x="147" y="4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69" name="Freeform 214"/>
            <p:cNvSpPr>
              <a:spLocks/>
            </p:cNvSpPr>
            <p:nvPr/>
          </p:nvSpPr>
          <p:spPr bwMode="auto">
            <a:xfrm>
              <a:off x="8048625" y="4930775"/>
              <a:ext cx="122238" cy="169863"/>
            </a:xfrm>
            <a:custGeom>
              <a:avLst/>
              <a:gdLst/>
              <a:ahLst/>
              <a:cxnLst>
                <a:cxn ang="0">
                  <a:pos x="33" y="0"/>
                </a:cxn>
                <a:cxn ang="0">
                  <a:pos x="66" y="46"/>
                </a:cxn>
                <a:cxn ang="0">
                  <a:pos x="33" y="91"/>
                </a:cxn>
                <a:cxn ang="0">
                  <a:pos x="0" y="46"/>
                </a:cxn>
                <a:cxn ang="0">
                  <a:pos x="33" y="0"/>
                </a:cxn>
              </a:cxnLst>
              <a:rect l="0" t="0" r="r" b="b"/>
              <a:pathLst>
                <a:path w="66" h="91">
                  <a:moveTo>
                    <a:pt x="33" y="0"/>
                  </a:moveTo>
                  <a:cubicBezTo>
                    <a:pt x="62" y="0"/>
                    <a:pt x="66" y="20"/>
                    <a:pt x="66" y="46"/>
                  </a:cubicBezTo>
                  <a:cubicBezTo>
                    <a:pt x="66" y="71"/>
                    <a:pt x="45" y="91"/>
                    <a:pt x="33" y="91"/>
                  </a:cubicBezTo>
                  <a:cubicBezTo>
                    <a:pt x="21" y="91"/>
                    <a:pt x="0" y="71"/>
                    <a:pt x="0" y="46"/>
                  </a:cubicBezTo>
                  <a:cubicBezTo>
                    <a:pt x="0" y="20"/>
                    <a:pt x="4" y="0"/>
                    <a:pt x="33"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0" name="Freeform 215"/>
            <p:cNvSpPr>
              <a:spLocks/>
            </p:cNvSpPr>
            <p:nvPr/>
          </p:nvSpPr>
          <p:spPr bwMode="auto">
            <a:xfrm>
              <a:off x="8002588" y="4800600"/>
              <a:ext cx="82550" cy="115888"/>
            </a:xfrm>
            <a:custGeom>
              <a:avLst/>
              <a:gdLst/>
              <a:ahLst/>
              <a:cxnLst>
                <a:cxn ang="0">
                  <a:pos x="22" y="0"/>
                </a:cxn>
                <a:cxn ang="0">
                  <a:pos x="44" y="31"/>
                </a:cxn>
                <a:cxn ang="0">
                  <a:pos x="22" y="62"/>
                </a:cxn>
                <a:cxn ang="0">
                  <a:pos x="0" y="31"/>
                </a:cxn>
                <a:cxn ang="0">
                  <a:pos x="22" y="0"/>
                </a:cxn>
              </a:cxnLst>
              <a:rect l="0" t="0" r="r" b="b"/>
              <a:pathLst>
                <a:path w="44" h="62">
                  <a:moveTo>
                    <a:pt x="22" y="0"/>
                  </a:moveTo>
                  <a:cubicBezTo>
                    <a:pt x="41" y="0"/>
                    <a:pt x="44" y="14"/>
                    <a:pt x="44" y="31"/>
                  </a:cubicBezTo>
                  <a:cubicBezTo>
                    <a:pt x="44" y="48"/>
                    <a:pt x="30" y="62"/>
                    <a:pt x="22" y="62"/>
                  </a:cubicBezTo>
                  <a:cubicBezTo>
                    <a:pt x="14" y="62"/>
                    <a:pt x="0" y="48"/>
                    <a:pt x="0" y="31"/>
                  </a:cubicBezTo>
                  <a:cubicBezTo>
                    <a:pt x="0" y="14"/>
                    <a:pt x="3" y="0"/>
                    <a:pt x="22"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1" name="Freeform 216"/>
            <p:cNvSpPr>
              <a:spLocks/>
            </p:cNvSpPr>
            <p:nvPr/>
          </p:nvSpPr>
          <p:spPr bwMode="auto">
            <a:xfrm>
              <a:off x="7702550" y="5130800"/>
              <a:ext cx="342900" cy="274638"/>
            </a:xfrm>
            <a:custGeom>
              <a:avLst/>
              <a:gdLst/>
              <a:ahLst/>
              <a:cxnLst>
                <a:cxn ang="0">
                  <a:pos x="185" y="48"/>
                </a:cxn>
                <a:cxn ang="0">
                  <a:pos x="185" y="94"/>
                </a:cxn>
                <a:cxn ang="0">
                  <a:pos x="98" y="147"/>
                </a:cxn>
                <a:cxn ang="0">
                  <a:pos x="87" y="147"/>
                </a:cxn>
                <a:cxn ang="0">
                  <a:pos x="0" y="94"/>
                </a:cxn>
                <a:cxn ang="0">
                  <a:pos x="0" y="48"/>
                </a:cxn>
                <a:cxn ang="0">
                  <a:pos x="54" y="0"/>
                </a:cxn>
                <a:cxn ang="0">
                  <a:pos x="93" y="20"/>
                </a:cxn>
                <a:cxn ang="0">
                  <a:pos x="131" y="0"/>
                </a:cxn>
                <a:cxn ang="0">
                  <a:pos x="185" y="48"/>
                </a:cxn>
              </a:cxnLst>
              <a:rect l="0" t="0" r="r" b="b"/>
              <a:pathLst>
                <a:path w="185" h="147">
                  <a:moveTo>
                    <a:pt x="185" y="48"/>
                  </a:moveTo>
                  <a:cubicBezTo>
                    <a:pt x="185" y="94"/>
                    <a:pt x="185" y="94"/>
                    <a:pt x="185" y="94"/>
                  </a:cubicBezTo>
                  <a:cubicBezTo>
                    <a:pt x="185" y="94"/>
                    <a:pt x="181" y="147"/>
                    <a:pt x="98" y="147"/>
                  </a:cubicBezTo>
                  <a:cubicBezTo>
                    <a:pt x="87" y="147"/>
                    <a:pt x="87" y="147"/>
                    <a:pt x="87" y="147"/>
                  </a:cubicBezTo>
                  <a:cubicBezTo>
                    <a:pt x="4" y="147"/>
                    <a:pt x="0" y="94"/>
                    <a:pt x="0" y="94"/>
                  </a:cubicBezTo>
                  <a:cubicBezTo>
                    <a:pt x="0" y="94"/>
                    <a:pt x="0" y="94"/>
                    <a:pt x="0" y="48"/>
                  </a:cubicBezTo>
                  <a:cubicBezTo>
                    <a:pt x="0" y="21"/>
                    <a:pt x="30" y="7"/>
                    <a:pt x="54" y="0"/>
                  </a:cubicBezTo>
                  <a:cubicBezTo>
                    <a:pt x="61" y="12"/>
                    <a:pt x="76" y="20"/>
                    <a:pt x="93" y="20"/>
                  </a:cubicBezTo>
                  <a:cubicBezTo>
                    <a:pt x="110" y="20"/>
                    <a:pt x="124" y="12"/>
                    <a:pt x="131" y="0"/>
                  </a:cubicBezTo>
                  <a:cubicBezTo>
                    <a:pt x="156" y="7"/>
                    <a:pt x="185" y="21"/>
                    <a:pt x="185" y="4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2" name="Freeform 217"/>
            <p:cNvSpPr>
              <a:spLocks/>
            </p:cNvSpPr>
            <p:nvPr/>
          </p:nvSpPr>
          <p:spPr bwMode="auto">
            <a:xfrm>
              <a:off x="7745413" y="4848225"/>
              <a:ext cx="257175" cy="182563"/>
            </a:xfrm>
            <a:custGeom>
              <a:avLst/>
              <a:gdLst/>
              <a:ahLst/>
              <a:cxnLst>
                <a:cxn ang="0">
                  <a:pos x="139" y="36"/>
                </a:cxn>
                <a:cxn ang="0">
                  <a:pos x="139" y="70"/>
                </a:cxn>
                <a:cxn ang="0">
                  <a:pos x="120" y="98"/>
                </a:cxn>
                <a:cxn ang="0">
                  <a:pos x="70" y="32"/>
                </a:cxn>
                <a:cxn ang="0">
                  <a:pos x="19" y="98"/>
                </a:cxn>
                <a:cxn ang="0">
                  <a:pos x="0" y="70"/>
                </a:cxn>
                <a:cxn ang="0">
                  <a:pos x="0" y="36"/>
                </a:cxn>
                <a:cxn ang="0">
                  <a:pos x="41" y="0"/>
                </a:cxn>
                <a:cxn ang="0">
                  <a:pos x="70" y="14"/>
                </a:cxn>
                <a:cxn ang="0">
                  <a:pos x="98" y="0"/>
                </a:cxn>
                <a:cxn ang="0">
                  <a:pos x="139" y="36"/>
                </a:cxn>
              </a:cxnLst>
              <a:rect l="0" t="0" r="r" b="b"/>
              <a:pathLst>
                <a:path w="139" h="98">
                  <a:moveTo>
                    <a:pt x="139" y="36"/>
                  </a:moveTo>
                  <a:cubicBezTo>
                    <a:pt x="139" y="70"/>
                    <a:pt x="139" y="70"/>
                    <a:pt x="139" y="70"/>
                  </a:cubicBezTo>
                  <a:cubicBezTo>
                    <a:pt x="139" y="70"/>
                    <a:pt x="138" y="86"/>
                    <a:pt x="120" y="98"/>
                  </a:cubicBezTo>
                  <a:cubicBezTo>
                    <a:pt x="120" y="61"/>
                    <a:pt x="112" y="32"/>
                    <a:pt x="70" y="32"/>
                  </a:cubicBezTo>
                  <a:cubicBezTo>
                    <a:pt x="27" y="32"/>
                    <a:pt x="19" y="61"/>
                    <a:pt x="19" y="98"/>
                  </a:cubicBezTo>
                  <a:cubicBezTo>
                    <a:pt x="2" y="86"/>
                    <a:pt x="0" y="70"/>
                    <a:pt x="0" y="70"/>
                  </a:cubicBezTo>
                  <a:cubicBezTo>
                    <a:pt x="0" y="70"/>
                    <a:pt x="0" y="70"/>
                    <a:pt x="0" y="36"/>
                  </a:cubicBezTo>
                  <a:cubicBezTo>
                    <a:pt x="0" y="15"/>
                    <a:pt x="22" y="5"/>
                    <a:pt x="41" y="0"/>
                  </a:cubicBezTo>
                  <a:cubicBezTo>
                    <a:pt x="46" y="9"/>
                    <a:pt x="57" y="14"/>
                    <a:pt x="70" y="14"/>
                  </a:cubicBezTo>
                  <a:cubicBezTo>
                    <a:pt x="82" y="14"/>
                    <a:pt x="93" y="9"/>
                    <a:pt x="98" y="0"/>
                  </a:cubicBezTo>
                  <a:cubicBezTo>
                    <a:pt x="117" y="5"/>
                    <a:pt x="139" y="15"/>
                    <a:pt x="139" y="36"/>
                  </a:cubicBezTo>
                  <a:close/>
                </a:path>
              </a:pathLst>
            </a:custGeom>
            <a:solidFill>
              <a:schemeClr val="accent6">
                <a:lumMod val="7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3" name="Freeform 218"/>
            <p:cNvSpPr>
              <a:spLocks/>
            </p:cNvSpPr>
            <p:nvPr/>
          </p:nvSpPr>
          <p:spPr bwMode="auto">
            <a:xfrm>
              <a:off x="7804150" y="4933950"/>
              <a:ext cx="139700" cy="195263"/>
            </a:xfrm>
            <a:custGeom>
              <a:avLst/>
              <a:gdLst/>
              <a:ahLst/>
              <a:cxnLst>
                <a:cxn ang="0">
                  <a:pos x="38" y="0"/>
                </a:cxn>
                <a:cxn ang="0">
                  <a:pos x="75" y="52"/>
                </a:cxn>
                <a:cxn ang="0">
                  <a:pos x="38" y="105"/>
                </a:cxn>
                <a:cxn ang="0">
                  <a:pos x="0" y="52"/>
                </a:cxn>
                <a:cxn ang="0">
                  <a:pos x="38" y="0"/>
                </a:cxn>
              </a:cxnLst>
              <a:rect l="0" t="0" r="r" b="b"/>
              <a:pathLst>
                <a:path w="75" h="105">
                  <a:moveTo>
                    <a:pt x="38" y="0"/>
                  </a:moveTo>
                  <a:cubicBezTo>
                    <a:pt x="71" y="0"/>
                    <a:pt x="75" y="24"/>
                    <a:pt x="75" y="52"/>
                  </a:cubicBezTo>
                  <a:cubicBezTo>
                    <a:pt x="75" y="81"/>
                    <a:pt x="51" y="105"/>
                    <a:pt x="38" y="105"/>
                  </a:cubicBezTo>
                  <a:cubicBezTo>
                    <a:pt x="24" y="105"/>
                    <a:pt x="0" y="81"/>
                    <a:pt x="0" y="52"/>
                  </a:cubicBezTo>
                  <a:cubicBezTo>
                    <a:pt x="0" y="24"/>
                    <a:pt x="5" y="0"/>
                    <a:pt x="38"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4" name="Freeform 219"/>
            <p:cNvSpPr>
              <a:spLocks/>
            </p:cNvSpPr>
            <p:nvPr/>
          </p:nvSpPr>
          <p:spPr bwMode="auto">
            <a:xfrm>
              <a:off x="7821613" y="4702175"/>
              <a:ext cx="104775" cy="144463"/>
            </a:xfrm>
            <a:custGeom>
              <a:avLst/>
              <a:gdLst/>
              <a:ahLst/>
              <a:cxnLst>
                <a:cxn ang="0">
                  <a:pos x="29" y="0"/>
                </a:cxn>
                <a:cxn ang="0">
                  <a:pos x="57" y="39"/>
                </a:cxn>
                <a:cxn ang="0">
                  <a:pos x="29" y="78"/>
                </a:cxn>
                <a:cxn ang="0">
                  <a:pos x="0" y="39"/>
                </a:cxn>
                <a:cxn ang="0">
                  <a:pos x="29" y="0"/>
                </a:cxn>
              </a:cxnLst>
              <a:rect l="0" t="0" r="r" b="b"/>
              <a:pathLst>
                <a:path w="57" h="78">
                  <a:moveTo>
                    <a:pt x="29" y="0"/>
                  </a:moveTo>
                  <a:cubicBezTo>
                    <a:pt x="53" y="0"/>
                    <a:pt x="57" y="17"/>
                    <a:pt x="57" y="39"/>
                  </a:cubicBezTo>
                  <a:cubicBezTo>
                    <a:pt x="57" y="60"/>
                    <a:pt x="39" y="78"/>
                    <a:pt x="29" y="78"/>
                  </a:cubicBezTo>
                  <a:cubicBezTo>
                    <a:pt x="18" y="78"/>
                    <a:pt x="0" y="60"/>
                    <a:pt x="0" y="39"/>
                  </a:cubicBezTo>
                  <a:cubicBezTo>
                    <a:pt x="0" y="17"/>
                    <a:pt x="4" y="0"/>
                    <a:pt x="29" y="0"/>
                  </a:cubicBezTo>
                  <a:close/>
                </a:path>
              </a:pathLst>
            </a:custGeom>
            <a:solidFill>
              <a:schemeClr val="accent6">
                <a:lumMod val="7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5" name="Freeform 220"/>
            <p:cNvSpPr>
              <a:spLocks/>
            </p:cNvSpPr>
            <p:nvPr/>
          </p:nvSpPr>
          <p:spPr bwMode="auto">
            <a:xfrm>
              <a:off x="7664450" y="4800600"/>
              <a:ext cx="82550" cy="115888"/>
            </a:xfrm>
            <a:custGeom>
              <a:avLst/>
              <a:gdLst/>
              <a:ahLst/>
              <a:cxnLst>
                <a:cxn ang="0">
                  <a:pos x="22" y="0"/>
                </a:cxn>
                <a:cxn ang="0">
                  <a:pos x="44" y="31"/>
                </a:cxn>
                <a:cxn ang="0">
                  <a:pos x="22" y="62"/>
                </a:cxn>
                <a:cxn ang="0">
                  <a:pos x="0" y="31"/>
                </a:cxn>
                <a:cxn ang="0">
                  <a:pos x="22" y="0"/>
                </a:cxn>
              </a:cxnLst>
              <a:rect l="0" t="0" r="r" b="b"/>
              <a:pathLst>
                <a:path w="44" h="62">
                  <a:moveTo>
                    <a:pt x="22" y="0"/>
                  </a:moveTo>
                  <a:cubicBezTo>
                    <a:pt x="41" y="0"/>
                    <a:pt x="44" y="14"/>
                    <a:pt x="44" y="31"/>
                  </a:cubicBezTo>
                  <a:cubicBezTo>
                    <a:pt x="44" y="48"/>
                    <a:pt x="30" y="62"/>
                    <a:pt x="22" y="62"/>
                  </a:cubicBezTo>
                  <a:cubicBezTo>
                    <a:pt x="14" y="62"/>
                    <a:pt x="0" y="48"/>
                    <a:pt x="0" y="31"/>
                  </a:cubicBezTo>
                  <a:cubicBezTo>
                    <a:pt x="0" y="14"/>
                    <a:pt x="2" y="0"/>
                    <a:pt x="22"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6" name="Freeform 221"/>
            <p:cNvSpPr>
              <a:spLocks/>
            </p:cNvSpPr>
            <p:nvPr/>
          </p:nvSpPr>
          <p:spPr bwMode="auto">
            <a:xfrm>
              <a:off x="7486650" y="5100638"/>
              <a:ext cx="273050" cy="236538"/>
            </a:xfrm>
            <a:custGeom>
              <a:avLst/>
              <a:gdLst/>
              <a:ahLst/>
              <a:cxnLst>
                <a:cxn ang="0">
                  <a:pos x="114" y="0"/>
                </a:cxn>
                <a:cxn ang="0">
                  <a:pos x="147" y="15"/>
                </a:cxn>
                <a:cxn ang="0">
                  <a:pos x="106" y="61"/>
                </a:cxn>
                <a:cxn ang="0">
                  <a:pos x="106" y="111"/>
                </a:cxn>
                <a:cxn ang="0">
                  <a:pos x="110" y="126"/>
                </a:cxn>
                <a:cxn ang="0">
                  <a:pos x="85" y="128"/>
                </a:cxn>
                <a:cxn ang="0">
                  <a:pos x="76" y="128"/>
                </a:cxn>
                <a:cxn ang="0">
                  <a:pos x="0" y="82"/>
                </a:cxn>
                <a:cxn ang="0">
                  <a:pos x="0" y="42"/>
                </a:cxn>
                <a:cxn ang="0">
                  <a:pos x="47" y="0"/>
                </a:cxn>
                <a:cxn ang="0">
                  <a:pos x="81" y="17"/>
                </a:cxn>
                <a:cxn ang="0">
                  <a:pos x="114" y="0"/>
                </a:cxn>
              </a:cxnLst>
              <a:rect l="0" t="0" r="r" b="b"/>
              <a:pathLst>
                <a:path w="147" h="128">
                  <a:moveTo>
                    <a:pt x="114" y="0"/>
                  </a:moveTo>
                  <a:cubicBezTo>
                    <a:pt x="125" y="3"/>
                    <a:pt x="138" y="8"/>
                    <a:pt x="147" y="15"/>
                  </a:cubicBezTo>
                  <a:cubicBezTo>
                    <a:pt x="125" y="24"/>
                    <a:pt x="106" y="38"/>
                    <a:pt x="106" y="61"/>
                  </a:cubicBezTo>
                  <a:cubicBezTo>
                    <a:pt x="106" y="111"/>
                    <a:pt x="106" y="111"/>
                    <a:pt x="106" y="111"/>
                  </a:cubicBezTo>
                  <a:cubicBezTo>
                    <a:pt x="106" y="111"/>
                    <a:pt x="106" y="117"/>
                    <a:pt x="110" y="126"/>
                  </a:cubicBezTo>
                  <a:cubicBezTo>
                    <a:pt x="103" y="127"/>
                    <a:pt x="95" y="128"/>
                    <a:pt x="85" y="128"/>
                  </a:cubicBezTo>
                  <a:cubicBezTo>
                    <a:pt x="76" y="128"/>
                    <a:pt x="76" y="128"/>
                    <a:pt x="76" y="128"/>
                  </a:cubicBezTo>
                  <a:cubicBezTo>
                    <a:pt x="4" y="128"/>
                    <a:pt x="0" y="82"/>
                    <a:pt x="0" y="82"/>
                  </a:cubicBezTo>
                  <a:cubicBezTo>
                    <a:pt x="0" y="82"/>
                    <a:pt x="0" y="82"/>
                    <a:pt x="0" y="42"/>
                  </a:cubicBezTo>
                  <a:cubicBezTo>
                    <a:pt x="0" y="18"/>
                    <a:pt x="26" y="6"/>
                    <a:pt x="47" y="0"/>
                  </a:cubicBezTo>
                  <a:cubicBezTo>
                    <a:pt x="53" y="10"/>
                    <a:pt x="66" y="17"/>
                    <a:pt x="81" y="17"/>
                  </a:cubicBezTo>
                  <a:cubicBezTo>
                    <a:pt x="96" y="17"/>
                    <a:pt x="108" y="10"/>
                    <a:pt x="114"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7" name="Freeform 222"/>
            <p:cNvSpPr>
              <a:spLocks/>
            </p:cNvSpPr>
            <p:nvPr/>
          </p:nvSpPr>
          <p:spPr bwMode="auto">
            <a:xfrm>
              <a:off x="7575550" y="4929188"/>
              <a:ext cx="122238" cy="168275"/>
            </a:xfrm>
            <a:custGeom>
              <a:avLst/>
              <a:gdLst/>
              <a:ahLst/>
              <a:cxnLst>
                <a:cxn ang="0">
                  <a:pos x="33" y="0"/>
                </a:cxn>
                <a:cxn ang="0">
                  <a:pos x="66" y="45"/>
                </a:cxn>
                <a:cxn ang="0">
                  <a:pos x="33" y="91"/>
                </a:cxn>
                <a:cxn ang="0">
                  <a:pos x="0" y="45"/>
                </a:cxn>
                <a:cxn ang="0">
                  <a:pos x="33" y="0"/>
                </a:cxn>
              </a:cxnLst>
              <a:rect l="0" t="0" r="r" b="b"/>
              <a:pathLst>
                <a:path w="66" h="91">
                  <a:moveTo>
                    <a:pt x="33" y="0"/>
                  </a:moveTo>
                  <a:cubicBezTo>
                    <a:pt x="61" y="0"/>
                    <a:pt x="66" y="20"/>
                    <a:pt x="66" y="45"/>
                  </a:cubicBezTo>
                  <a:cubicBezTo>
                    <a:pt x="66" y="70"/>
                    <a:pt x="45" y="91"/>
                    <a:pt x="33" y="91"/>
                  </a:cubicBezTo>
                  <a:cubicBezTo>
                    <a:pt x="21" y="91"/>
                    <a:pt x="0" y="70"/>
                    <a:pt x="0" y="45"/>
                  </a:cubicBezTo>
                  <a:cubicBezTo>
                    <a:pt x="0" y="20"/>
                    <a:pt x="4" y="0"/>
                    <a:pt x="33"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grpSp>
        <p:nvGrpSpPr>
          <p:cNvPr id="2" name="Group 1"/>
          <p:cNvGrpSpPr/>
          <p:nvPr/>
        </p:nvGrpSpPr>
        <p:grpSpPr>
          <a:xfrm>
            <a:off x="9719049" y="2507705"/>
            <a:ext cx="1474297" cy="795116"/>
            <a:chOff x="9509760" y="2912364"/>
            <a:chExt cx="1474297" cy="795116"/>
          </a:xfrm>
        </p:grpSpPr>
        <p:sp>
          <p:nvSpPr>
            <p:cNvPr id="76" name="object 40"/>
            <p:cNvSpPr/>
            <p:nvPr/>
          </p:nvSpPr>
          <p:spPr>
            <a:xfrm>
              <a:off x="9509793" y="2986267"/>
              <a:ext cx="797560" cy="629920"/>
            </a:xfrm>
            <a:custGeom>
              <a:avLst/>
              <a:gdLst/>
              <a:ahLst/>
              <a:cxnLst/>
              <a:rect l="l" t="t" r="r" b="b"/>
              <a:pathLst>
                <a:path w="797559" h="629920">
                  <a:moveTo>
                    <a:pt x="119646" y="0"/>
                  </a:moveTo>
                  <a:lnTo>
                    <a:pt x="0" y="210642"/>
                  </a:lnTo>
                  <a:lnTo>
                    <a:pt x="737260" y="629399"/>
                  </a:lnTo>
                  <a:lnTo>
                    <a:pt x="797077" y="524078"/>
                  </a:lnTo>
                  <a:lnTo>
                    <a:pt x="751586" y="358940"/>
                  </a:lnTo>
                  <a:lnTo>
                    <a:pt x="119646" y="0"/>
                  </a:lnTo>
                  <a:close/>
                </a:path>
              </a:pathLst>
            </a:custGeom>
            <a:solidFill>
              <a:srgbClr val="00338D"/>
            </a:solidFill>
          </p:spPr>
          <p:txBody>
            <a:bodyPr wrap="square" lIns="0" tIns="0" rIns="0" bIns="0" rtlCol="0"/>
            <a:lstStyle/>
            <a:p>
              <a:endParaRPr>
                <a:solidFill>
                  <a:prstClr val="black"/>
                </a:solidFill>
              </a:endParaRPr>
            </a:p>
          </p:txBody>
        </p:sp>
        <p:sp>
          <p:nvSpPr>
            <p:cNvPr id="77" name="object 41"/>
            <p:cNvSpPr/>
            <p:nvPr/>
          </p:nvSpPr>
          <p:spPr>
            <a:xfrm>
              <a:off x="10186492" y="2986267"/>
              <a:ext cx="797560" cy="629920"/>
            </a:xfrm>
            <a:custGeom>
              <a:avLst/>
              <a:gdLst/>
              <a:ahLst/>
              <a:cxnLst/>
              <a:rect l="l" t="t" r="r" b="b"/>
              <a:pathLst>
                <a:path w="797559" h="629920">
                  <a:moveTo>
                    <a:pt x="677430" y="0"/>
                  </a:moveTo>
                  <a:lnTo>
                    <a:pt x="45491" y="358940"/>
                  </a:lnTo>
                  <a:lnTo>
                    <a:pt x="0" y="524078"/>
                  </a:lnTo>
                  <a:lnTo>
                    <a:pt x="59817" y="629399"/>
                  </a:lnTo>
                  <a:lnTo>
                    <a:pt x="797077" y="210642"/>
                  </a:lnTo>
                  <a:lnTo>
                    <a:pt x="677430" y="0"/>
                  </a:lnTo>
                  <a:close/>
                </a:path>
              </a:pathLst>
            </a:custGeom>
            <a:solidFill>
              <a:srgbClr val="00338D"/>
            </a:solidFill>
          </p:spPr>
          <p:txBody>
            <a:bodyPr wrap="square" lIns="0" tIns="0" rIns="0" bIns="0" rtlCol="0"/>
            <a:lstStyle/>
            <a:p>
              <a:endParaRPr>
                <a:solidFill>
                  <a:prstClr val="black"/>
                </a:solidFill>
              </a:endParaRPr>
            </a:p>
          </p:txBody>
        </p:sp>
        <p:sp>
          <p:nvSpPr>
            <p:cNvPr id="78" name="object 42"/>
            <p:cNvSpPr/>
            <p:nvPr/>
          </p:nvSpPr>
          <p:spPr>
            <a:xfrm>
              <a:off x="9509760" y="2912364"/>
              <a:ext cx="220979" cy="91440"/>
            </a:xfrm>
            <a:custGeom>
              <a:avLst/>
              <a:gdLst/>
              <a:ahLst/>
              <a:cxnLst/>
              <a:rect l="l" t="t" r="r" b="b"/>
              <a:pathLst>
                <a:path w="220979" h="91439">
                  <a:moveTo>
                    <a:pt x="0" y="91439"/>
                  </a:moveTo>
                  <a:lnTo>
                    <a:pt x="220979" y="91439"/>
                  </a:lnTo>
                  <a:lnTo>
                    <a:pt x="220979" y="0"/>
                  </a:lnTo>
                  <a:lnTo>
                    <a:pt x="0" y="0"/>
                  </a:lnTo>
                  <a:lnTo>
                    <a:pt x="0" y="91439"/>
                  </a:lnTo>
                  <a:close/>
                </a:path>
              </a:pathLst>
            </a:custGeom>
            <a:solidFill>
              <a:srgbClr val="00338D"/>
            </a:solidFill>
          </p:spPr>
          <p:txBody>
            <a:bodyPr wrap="square" lIns="0" tIns="0" rIns="0" bIns="0" rtlCol="0"/>
            <a:lstStyle/>
            <a:p>
              <a:endParaRPr>
                <a:solidFill>
                  <a:prstClr val="black"/>
                </a:solidFill>
              </a:endParaRPr>
            </a:p>
          </p:txBody>
        </p:sp>
        <p:sp>
          <p:nvSpPr>
            <p:cNvPr id="79" name="object 43"/>
            <p:cNvSpPr/>
            <p:nvPr/>
          </p:nvSpPr>
          <p:spPr>
            <a:xfrm>
              <a:off x="10760965" y="2912364"/>
              <a:ext cx="222885" cy="91440"/>
            </a:xfrm>
            <a:custGeom>
              <a:avLst/>
              <a:gdLst/>
              <a:ahLst/>
              <a:cxnLst/>
              <a:rect l="l" t="t" r="r" b="b"/>
              <a:pathLst>
                <a:path w="222884" h="91439">
                  <a:moveTo>
                    <a:pt x="0" y="91439"/>
                  </a:moveTo>
                  <a:lnTo>
                    <a:pt x="222503" y="91439"/>
                  </a:lnTo>
                  <a:lnTo>
                    <a:pt x="222503" y="0"/>
                  </a:lnTo>
                  <a:lnTo>
                    <a:pt x="0" y="0"/>
                  </a:lnTo>
                  <a:lnTo>
                    <a:pt x="0" y="91439"/>
                  </a:lnTo>
                  <a:close/>
                </a:path>
              </a:pathLst>
            </a:custGeom>
            <a:solidFill>
              <a:srgbClr val="00338D"/>
            </a:solidFill>
          </p:spPr>
          <p:txBody>
            <a:bodyPr wrap="square" lIns="0" tIns="0" rIns="0" bIns="0" rtlCol="0"/>
            <a:lstStyle/>
            <a:p>
              <a:endParaRPr>
                <a:solidFill>
                  <a:prstClr val="black"/>
                </a:solidFill>
              </a:endParaRPr>
            </a:p>
          </p:txBody>
        </p:sp>
        <p:sp>
          <p:nvSpPr>
            <p:cNvPr id="80" name="object 44"/>
            <p:cNvSpPr/>
            <p:nvPr/>
          </p:nvSpPr>
          <p:spPr>
            <a:xfrm>
              <a:off x="9509793" y="3077560"/>
              <a:ext cx="797560" cy="629920"/>
            </a:xfrm>
            <a:custGeom>
              <a:avLst/>
              <a:gdLst/>
              <a:ahLst/>
              <a:cxnLst/>
              <a:rect l="l" t="t" r="r" b="b"/>
              <a:pathLst>
                <a:path w="797559" h="629920">
                  <a:moveTo>
                    <a:pt x="119646" y="0"/>
                  </a:moveTo>
                  <a:lnTo>
                    <a:pt x="0" y="210642"/>
                  </a:lnTo>
                  <a:lnTo>
                    <a:pt x="737260" y="629412"/>
                  </a:lnTo>
                  <a:lnTo>
                    <a:pt x="797077" y="524078"/>
                  </a:lnTo>
                  <a:lnTo>
                    <a:pt x="751586" y="358940"/>
                  </a:lnTo>
                  <a:lnTo>
                    <a:pt x="119646" y="0"/>
                  </a:lnTo>
                  <a:close/>
                </a:path>
              </a:pathLst>
            </a:custGeom>
            <a:solidFill>
              <a:srgbClr val="0070C0"/>
            </a:solidFill>
          </p:spPr>
          <p:txBody>
            <a:bodyPr wrap="square" lIns="0" tIns="0" rIns="0" bIns="0" rtlCol="0"/>
            <a:lstStyle/>
            <a:p>
              <a:endParaRPr>
                <a:solidFill>
                  <a:prstClr val="black"/>
                </a:solidFill>
              </a:endParaRPr>
            </a:p>
          </p:txBody>
        </p:sp>
        <p:sp>
          <p:nvSpPr>
            <p:cNvPr id="81" name="object 45"/>
            <p:cNvSpPr/>
            <p:nvPr/>
          </p:nvSpPr>
          <p:spPr>
            <a:xfrm>
              <a:off x="10186497" y="3077560"/>
              <a:ext cx="797560" cy="629920"/>
            </a:xfrm>
            <a:custGeom>
              <a:avLst/>
              <a:gdLst/>
              <a:ahLst/>
              <a:cxnLst/>
              <a:rect l="l" t="t" r="r" b="b"/>
              <a:pathLst>
                <a:path w="797559" h="629920">
                  <a:moveTo>
                    <a:pt x="677430" y="0"/>
                  </a:moveTo>
                  <a:lnTo>
                    <a:pt x="45491" y="358940"/>
                  </a:lnTo>
                  <a:lnTo>
                    <a:pt x="0" y="524078"/>
                  </a:lnTo>
                  <a:lnTo>
                    <a:pt x="59817" y="629412"/>
                  </a:lnTo>
                  <a:lnTo>
                    <a:pt x="797077" y="210642"/>
                  </a:lnTo>
                  <a:lnTo>
                    <a:pt x="677430" y="0"/>
                  </a:lnTo>
                  <a:close/>
                </a:path>
              </a:pathLst>
            </a:custGeom>
            <a:solidFill>
              <a:srgbClr val="0070C0"/>
            </a:solidFill>
          </p:spPr>
          <p:txBody>
            <a:bodyPr wrap="square" lIns="0" tIns="0" rIns="0" bIns="0" rtlCol="0"/>
            <a:lstStyle/>
            <a:p>
              <a:endParaRPr>
                <a:solidFill>
                  <a:prstClr val="black"/>
                </a:solidFill>
              </a:endParaRPr>
            </a:p>
          </p:txBody>
        </p:sp>
        <p:sp>
          <p:nvSpPr>
            <p:cNvPr id="82" name="object 46"/>
            <p:cNvSpPr/>
            <p:nvPr/>
          </p:nvSpPr>
          <p:spPr>
            <a:xfrm>
              <a:off x="9509760" y="3003804"/>
              <a:ext cx="220979" cy="281940"/>
            </a:xfrm>
            <a:custGeom>
              <a:avLst/>
              <a:gdLst/>
              <a:ahLst/>
              <a:cxnLst/>
              <a:rect l="l" t="t" r="r" b="b"/>
              <a:pathLst>
                <a:path w="220979" h="281939">
                  <a:moveTo>
                    <a:pt x="0" y="0"/>
                  </a:moveTo>
                  <a:lnTo>
                    <a:pt x="220979" y="0"/>
                  </a:lnTo>
                  <a:lnTo>
                    <a:pt x="220979" y="281939"/>
                  </a:lnTo>
                  <a:lnTo>
                    <a:pt x="0" y="281939"/>
                  </a:lnTo>
                  <a:lnTo>
                    <a:pt x="0" y="0"/>
                  </a:lnTo>
                  <a:close/>
                </a:path>
              </a:pathLst>
            </a:custGeom>
            <a:solidFill>
              <a:srgbClr val="0070C0"/>
            </a:solidFill>
          </p:spPr>
          <p:txBody>
            <a:bodyPr wrap="square" lIns="0" tIns="0" rIns="0" bIns="0" rtlCol="0"/>
            <a:lstStyle/>
            <a:p>
              <a:endParaRPr>
                <a:solidFill>
                  <a:prstClr val="black"/>
                </a:solidFill>
              </a:endParaRPr>
            </a:p>
          </p:txBody>
        </p:sp>
        <p:sp>
          <p:nvSpPr>
            <p:cNvPr id="83" name="object 47"/>
            <p:cNvSpPr/>
            <p:nvPr/>
          </p:nvSpPr>
          <p:spPr>
            <a:xfrm>
              <a:off x="10760965" y="3003804"/>
              <a:ext cx="222885" cy="281940"/>
            </a:xfrm>
            <a:custGeom>
              <a:avLst/>
              <a:gdLst/>
              <a:ahLst/>
              <a:cxnLst/>
              <a:rect l="l" t="t" r="r" b="b"/>
              <a:pathLst>
                <a:path w="222884" h="281939">
                  <a:moveTo>
                    <a:pt x="0" y="0"/>
                  </a:moveTo>
                  <a:lnTo>
                    <a:pt x="222503" y="0"/>
                  </a:lnTo>
                  <a:lnTo>
                    <a:pt x="222503" y="281939"/>
                  </a:lnTo>
                  <a:lnTo>
                    <a:pt x="0" y="281939"/>
                  </a:lnTo>
                  <a:lnTo>
                    <a:pt x="0" y="0"/>
                  </a:lnTo>
                  <a:close/>
                </a:path>
              </a:pathLst>
            </a:custGeom>
            <a:solidFill>
              <a:srgbClr val="0070C0"/>
            </a:solidFill>
          </p:spPr>
          <p:txBody>
            <a:bodyPr wrap="square" lIns="0" tIns="0" rIns="0" bIns="0" rtlCol="0"/>
            <a:lstStyle/>
            <a:p>
              <a:endParaRPr>
                <a:solidFill>
                  <a:prstClr val="black"/>
                </a:solidFill>
              </a:endParaRPr>
            </a:p>
          </p:txBody>
        </p:sp>
      </p:grpSp>
      <p:sp>
        <p:nvSpPr>
          <p:cNvPr id="97" name="object 61"/>
          <p:cNvSpPr txBox="1"/>
          <p:nvPr/>
        </p:nvSpPr>
        <p:spPr>
          <a:xfrm>
            <a:off x="9411626" y="3558005"/>
            <a:ext cx="2089143" cy="430887"/>
          </a:xfrm>
          <a:prstGeom prst="rect">
            <a:avLst/>
          </a:prstGeom>
        </p:spPr>
        <p:txBody>
          <a:bodyPr vert="horz" wrap="square" lIns="0" tIns="0" rIns="0" bIns="0" rtlCol="0">
            <a:spAutoFit/>
          </a:bodyPr>
          <a:lstStyle/>
          <a:p>
            <a:pPr marL="12700" marR="5080" indent="-299085" algn="ctr"/>
            <a:r>
              <a:rPr lang="en-US" sz="1400" b="1" spc="-10" dirty="0" smtClean="0">
                <a:solidFill>
                  <a:srgbClr val="0070C0"/>
                </a:solidFill>
                <a:cs typeface="Univers for KPMG"/>
              </a:rPr>
              <a:t>Digital Channels Enhancement</a:t>
            </a:r>
            <a:endParaRPr sz="1400" b="1" spc="-10" dirty="0">
              <a:solidFill>
                <a:srgbClr val="0070C0"/>
              </a:solidFill>
              <a:cs typeface="Univers for KPMG"/>
            </a:endParaRPr>
          </a:p>
        </p:txBody>
      </p:sp>
      <p:sp>
        <p:nvSpPr>
          <p:cNvPr id="98" name="object 62"/>
          <p:cNvSpPr txBox="1"/>
          <p:nvPr/>
        </p:nvSpPr>
        <p:spPr>
          <a:xfrm>
            <a:off x="9530559" y="4180176"/>
            <a:ext cx="1851277" cy="1292662"/>
          </a:xfrm>
          <a:prstGeom prst="rect">
            <a:avLst/>
          </a:prstGeom>
        </p:spPr>
        <p:txBody>
          <a:bodyPr vert="horz" wrap="square" lIns="0" tIns="0" rIns="0" bIns="0" rtlCol="0">
            <a:spAutoFit/>
          </a:bodyPr>
          <a:lstStyle/>
          <a:p>
            <a:pPr marL="12700" marR="5080" indent="-1270" algn="ctr"/>
            <a:r>
              <a:rPr lang="en-US" sz="1200" spc="-5" dirty="0" smtClean="0">
                <a:solidFill>
                  <a:prstClr val="black"/>
                </a:solidFill>
                <a:cs typeface="Univers for KPMG"/>
              </a:rPr>
              <a:t>Enhance existing digital channels (web and mobile) to delivery competitive self-service functionalities for seamless customer experience across customer touch-points</a:t>
            </a:r>
            <a:endParaRPr lang="en-US" sz="1200" spc="-5" dirty="0">
              <a:solidFill>
                <a:prstClr val="black"/>
              </a:solidFill>
              <a:cs typeface="Univers for KPMG"/>
            </a:endParaRPr>
          </a:p>
        </p:txBody>
      </p:sp>
      <p:grpSp>
        <p:nvGrpSpPr>
          <p:cNvPr id="12" name="Group 11"/>
          <p:cNvGrpSpPr/>
          <p:nvPr/>
        </p:nvGrpSpPr>
        <p:grpSpPr>
          <a:xfrm>
            <a:off x="9931052" y="1364360"/>
            <a:ext cx="1050290" cy="1049020"/>
            <a:chOff x="10006563" y="1597569"/>
            <a:chExt cx="1050290" cy="1049020"/>
          </a:xfrm>
        </p:grpSpPr>
        <p:sp>
          <p:nvSpPr>
            <p:cNvPr id="202" name="object 49"/>
            <p:cNvSpPr/>
            <p:nvPr/>
          </p:nvSpPr>
          <p:spPr>
            <a:xfrm>
              <a:off x="10006563" y="1597569"/>
              <a:ext cx="1050290" cy="1049020"/>
            </a:xfrm>
            <a:custGeom>
              <a:avLst/>
              <a:gdLst/>
              <a:ahLst/>
              <a:cxnLst/>
              <a:rect l="l" t="t" r="r" b="b"/>
              <a:pathLst>
                <a:path w="1050289" h="1049020">
                  <a:moveTo>
                    <a:pt x="0" y="524255"/>
                  </a:moveTo>
                  <a:lnTo>
                    <a:pt x="2145" y="476538"/>
                  </a:lnTo>
                  <a:lnTo>
                    <a:pt x="8458" y="430021"/>
                  </a:lnTo>
                  <a:lnTo>
                    <a:pt x="18754" y="384889"/>
                  </a:lnTo>
                  <a:lnTo>
                    <a:pt x="32847" y="341327"/>
                  </a:lnTo>
                  <a:lnTo>
                    <a:pt x="50551" y="299521"/>
                  </a:lnTo>
                  <a:lnTo>
                    <a:pt x="71681" y="259655"/>
                  </a:lnTo>
                  <a:lnTo>
                    <a:pt x="96052" y="221915"/>
                  </a:lnTo>
                  <a:lnTo>
                    <a:pt x="123479" y="186486"/>
                  </a:lnTo>
                  <a:lnTo>
                    <a:pt x="153776" y="153552"/>
                  </a:lnTo>
                  <a:lnTo>
                    <a:pt x="186757" y="123299"/>
                  </a:lnTo>
                  <a:lnTo>
                    <a:pt x="222238" y="95912"/>
                  </a:lnTo>
                  <a:lnTo>
                    <a:pt x="260033" y="71577"/>
                  </a:lnTo>
                  <a:lnTo>
                    <a:pt x="299957" y="50477"/>
                  </a:lnTo>
                  <a:lnTo>
                    <a:pt x="341824" y="32799"/>
                  </a:lnTo>
                  <a:lnTo>
                    <a:pt x="385449" y="18727"/>
                  </a:lnTo>
                  <a:lnTo>
                    <a:pt x="430646" y="8446"/>
                  </a:lnTo>
                  <a:lnTo>
                    <a:pt x="477231" y="2142"/>
                  </a:lnTo>
                  <a:lnTo>
                    <a:pt x="525018" y="0"/>
                  </a:lnTo>
                  <a:lnTo>
                    <a:pt x="572804" y="2142"/>
                  </a:lnTo>
                  <a:lnTo>
                    <a:pt x="619389" y="8446"/>
                  </a:lnTo>
                  <a:lnTo>
                    <a:pt x="664586" y="18727"/>
                  </a:lnTo>
                  <a:lnTo>
                    <a:pt x="708211" y="32799"/>
                  </a:lnTo>
                  <a:lnTo>
                    <a:pt x="750078" y="50477"/>
                  </a:lnTo>
                  <a:lnTo>
                    <a:pt x="790002" y="71577"/>
                  </a:lnTo>
                  <a:lnTo>
                    <a:pt x="827797" y="95912"/>
                  </a:lnTo>
                  <a:lnTo>
                    <a:pt x="863278" y="123299"/>
                  </a:lnTo>
                  <a:lnTo>
                    <a:pt x="896259" y="153552"/>
                  </a:lnTo>
                  <a:lnTo>
                    <a:pt x="926556" y="186486"/>
                  </a:lnTo>
                  <a:lnTo>
                    <a:pt x="953983" y="221915"/>
                  </a:lnTo>
                  <a:lnTo>
                    <a:pt x="978354" y="259655"/>
                  </a:lnTo>
                  <a:lnTo>
                    <a:pt x="999484" y="299521"/>
                  </a:lnTo>
                  <a:lnTo>
                    <a:pt x="1017188" y="341327"/>
                  </a:lnTo>
                  <a:lnTo>
                    <a:pt x="1031281" y="384889"/>
                  </a:lnTo>
                  <a:lnTo>
                    <a:pt x="1041577" y="430021"/>
                  </a:lnTo>
                  <a:lnTo>
                    <a:pt x="1047890" y="476538"/>
                  </a:lnTo>
                  <a:lnTo>
                    <a:pt x="1050036" y="524255"/>
                  </a:lnTo>
                  <a:lnTo>
                    <a:pt x="1047890" y="571973"/>
                  </a:lnTo>
                  <a:lnTo>
                    <a:pt x="1041577" y="618490"/>
                  </a:lnTo>
                  <a:lnTo>
                    <a:pt x="1031281" y="663622"/>
                  </a:lnTo>
                  <a:lnTo>
                    <a:pt x="1017188" y="707184"/>
                  </a:lnTo>
                  <a:lnTo>
                    <a:pt x="999484" y="748990"/>
                  </a:lnTo>
                  <a:lnTo>
                    <a:pt x="978354" y="788856"/>
                  </a:lnTo>
                  <a:lnTo>
                    <a:pt x="953983" y="826596"/>
                  </a:lnTo>
                  <a:lnTo>
                    <a:pt x="926556" y="862025"/>
                  </a:lnTo>
                  <a:lnTo>
                    <a:pt x="896259" y="894959"/>
                  </a:lnTo>
                  <a:lnTo>
                    <a:pt x="863278" y="925212"/>
                  </a:lnTo>
                  <a:lnTo>
                    <a:pt x="827797" y="952599"/>
                  </a:lnTo>
                  <a:lnTo>
                    <a:pt x="790002" y="976934"/>
                  </a:lnTo>
                  <a:lnTo>
                    <a:pt x="750078" y="998034"/>
                  </a:lnTo>
                  <a:lnTo>
                    <a:pt x="708211" y="1015712"/>
                  </a:lnTo>
                  <a:lnTo>
                    <a:pt x="664586" y="1029784"/>
                  </a:lnTo>
                  <a:lnTo>
                    <a:pt x="619389" y="1040065"/>
                  </a:lnTo>
                  <a:lnTo>
                    <a:pt x="572804" y="1046369"/>
                  </a:lnTo>
                  <a:lnTo>
                    <a:pt x="525018" y="1048511"/>
                  </a:lnTo>
                  <a:lnTo>
                    <a:pt x="477231" y="1046369"/>
                  </a:lnTo>
                  <a:lnTo>
                    <a:pt x="430646" y="1040065"/>
                  </a:lnTo>
                  <a:lnTo>
                    <a:pt x="385449" y="1029784"/>
                  </a:lnTo>
                  <a:lnTo>
                    <a:pt x="341824" y="1015712"/>
                  </a:lnTo>
                  <a:lnTo>
                    <a:pt x="299957" y="998034"/>
                  </a:lnTo>
                  <a:lnTo>
                    <a:pt x="260033" y="976934"/>
                  </a:lnTo>
                  <a:lnTo>
                    <a:pt x="222238" y="952599"/>
                  </a:lnTo>
                  <a:lnTo>
                    <a:pt x="186757" y="925212"/>
                  </a:lnTo>
                  <a:lnTo>
                    <a:pt x="153776" y="894959"/>
                  </a:lnTo>
                  <a:lnTo>
                    <a:pt x="123479" y="862025"/>
                  </a:lnTo>
                  <a:lnTo>
                    <a:pt x="96052" y="826596"/>
                  </a:lnTo>
                  <a:lnTo>
                    <a:pt x="71681" y="788856"/>
                  </a:lnTo>
                  <a:lnTo>
                    <a:pt x="50551" y="748990"/>
                  </a:lnTo>
                  <a:lnTo>
                    <a:pt x="32847" y="707184"/>
                  </a:lnTo>
                  <a:lnTo>
                    <a:pt x="18754" y="663622"/>
                  </a:lnTo>
                  <a:lnTo>
                    <a:pt x="8458" y="618490"/>
                  </a:lnTo>
                  <a:lnTo>
                    <a:pt x="2145" y="571973"/>
                  </a:lnTo>
                  <a:lnTo>
                    <a:pt x="0" y="524255"/>
                  </a:lnTo>
                  <a:close/>
                </a:path>
              </a:pathLst>
            </a:custGeom>
            <a:solidFill>
              <a:srgbClr val="0070C0"/>
            </a:solidFill>
            <a:ln w="12192">
              <a:solidFill>
                <a:srgbClr val="00A3A1"/>
              </a:solidFill>
            </a:ln>
          </p:spPr>
          <p:txBody>
            <a:bodyPr wrap="square" lIns="0" tIns="0" rIns="0" bIns="0" rtlCol="0"/>
            <a:lstStyle/>
            <a:p>
              <a:endParaRPr>
                <a:solidFill>
                  <a:prstClr val="black"/>
                </a:solidFill>
              </a:endParaRPr>
            </a:p>
          </p:txBody>
        </p:sp>
        <p:sp>
          <p:nvSpPr>
            <p:cNvPr id="203" name="object 15"/>
            <p:cNvSpPr/>
            <p:nvPr/>
          </p:nvSpPr>
          <p:spPr>
            <a:xfrm>
              <a:off x="10083356" y="1664040"/>
              <a:ext cx="914400" cy="914400"/>
            </a:xfrm>
            <a:custGeom>
              <a:avLst/>
              <a:gdLst/>
              <a:ahLst/>
              <a:cxnLst/>
              <a:rect l="l" t="t" r="r" b="b"/>
              <a:pathLst>
                <a:path w="1050289" h="1049020">
                  <a:moveTo>
                    <a:pt x="0" y="524256"/>
                  </a:moveTo>
                  <a:lnTo>
                    <a:pt x="2145" y="476538"/>
                  </a:lnTo>
                  <a:lnTo>
                    <a:pt x="8458" y="430021"/>
                  </a:lnTo>
                  <a:lnTo>
                    <a:pt x="18754" y="384889"/>
                  </a:lnTo>
                  <a:lnTo>
                    <a:pt x="32847" y="341327"/>
                  </a:lnTo>
                  <a:lnTo>
                    <a:pt x="50551" y="299521"/>
                  </a:lnTo>
                  <a:lnTo>
                    <a:pt x="71681" y="259655"/>
                  </a:lnTo>
                  <a:lnTo>
                    <a:pt x="96052" y="221915"/>
                  </a:lnTo>
                  <a:lnTo>
                    <a:pt x="123479" y="186486"/>
                  </a:lnTo>
                  <a:lnTo>
                    <a:pt x="153776" y="153552"/>
                  </a:lnTo>
                  <a:lnTo>
                    <a:pt x="186757" y="123299"/>
                  </a:lnTo>
                  <a:lnTo>
                    <a:pt x="222238" y="95912"/>
                  </a:lnTo>
                  <a:lnTo>
                    <a:pt x="260033" y="71577"/>
                  </a:lnTo>
                  <a:lnTo>
                    <a:pt x="299957" y="50477"/>
                  </a:lnTo>
                  <a:lnTo>
                    <a:pt x="341824" y="32799"/>
                  </a:lnTo>
                  <a:lnTo>
                    <a:pt x="385449" y="18727"/>
                  </a:lnTo>
                  <a:lnTo>
                    <a:pt x="430646" y="8446"/>
                  </a:lnTo>
                  <a:lnTo>
                    <a:pt x="477231" y="2142"/>
                  </a:lnTo>
                  <a:lnTo>
                    <a:pt x="525018" y="0"/>
                  </a:lnTo>
                  <a:lnTo>
                    <a:pt x="572804" y="2142"/>
                  </a:lnTo>
                  <a:lnTo>
                    <a:pt x="619389" y="8446"/>
                  </a:lnTo>
                  <a:lnTo>
                    <a:pt x="664586" y="18727"/>
                  </a:lnTo>
                  <a:lnTo>
                    <a:pt x="708211" y="32799"/>
                  </a:lnTo>
                  <a:lnTo>
                    <a:pt x="750078" y="50477"/>
                  </a:lnTo>
                  <a:lnTo>
                    <a:pt x="790002" y="71577"/>
                  </a:lnTo>
                  <a:lnTo>
                    <a:pt x="827797" y="95912"/>
                  </a:lnTo>
                  <a:lnTo>
                    <a:pt x="863278" y="123299"/>
                  </a:lnTo>
                  <a:lnTo>
                    <a:pt x="896259" y="153552"/>
                  </a:lnTo>
                  <a:lnTo>
                    <a:pt x="926556" y="186486"/>
                  </a:lnTo>
                  <a:lnTo>
                    <a:pt x="953983" y="221915"/>
                  </a:lnTo>
                  <a:lnTo>
                    <a:pt x="978354" y="259655"/>
                  </a:lnTo>
                  <a:lnTo>
                    <a:pt x="999484" y="299521"/>
                  </a:lnTo>
                  <a:lnTo>
                    <a:pt x="1017188" y="341327"/>
                  </a:lnTo>
                  <a:lnTo>
                    <a:pt x="1031281" y="384889"/>
                  </a:lnTo>
                  <a:lnTo>
                    <a:pt x="1041577" y="430021"/>
                  </a:lnTo>
                  <a:lnTo>
                    <a:pt x="1047890" y="476538"/>
                  </a:lnTo>
                  <a:lnTo>
                    <a:pt x="1050036" y="524256"/>
                  </a:lnTo>
                  <a:lnTo>
                    <a:pt x="1047890" y="571973"/>
                  </a:lnTo>
                  <a:lnTo>
                    <a:pt x="1041577" y="618490"/>
                  </a:lnTo>
                  <a:lnTo>
                    <a:pt x="1031281" y="663622"/>
                  </a:lnTo>
                  <a:lnTo>
                    <a:pt x="1017188" y="707184"/>
                  </a:lnTo>
                  <a:lnTo>
                    <a:pt x="999484" y="748990"/>
                  </a:lnTo>
                  <a:lnTo>
                    <a:pt x="978354" y="788856"/>
                  </a:lnTo>
                  <a:lnTo>
                    <a:pt x="953983" y="826596"/>
                  </a:lnTo>
                  <a:lnTo>
                    <a:pt x="926556" y="862025"/>
                  </a:lnTo>
                  <a:lnTo>
                    <a:pt x="896259" y="894959"/>
                  </a:lnTo>
                  <a:lnTo>
                    <a:pt x="863278" y="925212"/>
                  </a:lnTo>
                  <a:lnTo>
                    <a:pt x="827797" y="952599"/>
                  </a:lnTo>
                  <a:lnTo>
                    <a:pt x="790002" y="976934"/>
                  </a:lnTo>
                  <a:lnTo>
                    <a:pt x="750078" y="998034"/>
                  </a:lnTo>
                  <a:lnTo>
                    <a:pt x="708211" y="1015712"/>
                  </a:lnTo>
                  <a:lnTo>
                    <a:pt x="664586" y="1029784"/>
                  </a:lnTo>
                  <a:lnTo>
                    <a:pt x="619389" y="1040065"/>
                  </a:lnTo>
                  <a:lnTo>
                    <a:pt x="572804" y="1046369"/>
                  </a:lnTo>
                  <a:lnTo>
                    <a:pt x="525018" y="1048512"/>
                  </a:lnTo>
                  <a:lnTo>
                    <a:pt x="477231" y="1046369"/>
                  </a:lnTo>
                  <a:lnTo>
                    <a:pt x="430646" y="1040065"/>
                  </a:lnTo>
                  <a:lnTo>
                    <a:pt x="385449" y="1029784"/>
                  </a:lnTo>
                  <a:lnTo>
                    <a:pt x="341824" y="1015712"/>
                  </a:lnTo>
                  <a:lnTo>
                    <a:pt x="299957" y="998034"/>
                  </a:lnTo>
                  <a:lnTo>
                    <a:pt x="260033" y="976934"/>
                  </a:lnTo>
                  <a:lnTo>
                    <a:pt x="222238" y="952599"/>
                  </a:lnTo>
                  <a:lnTo>
                    <a:pt x="186757" y="925212"/>
                  </a:lnTo>
                  <a:lnTo>
                    <a:pt x="153776" y="894959"/>
                  </a:lnTo>
                  <a:lnTo>
                    <a:pt x="123479" y="862025"/>
                  </a:lnTo>
                  <a:lnTo>
                    <a:pt x="96052" y="826596"/>
                  </a:lnTo>
                  <a:lnTo>
                    <a:pt x="71681" y="788856"/>
                  </a:lnTo>
                  <a:lnTo>
                    <a:pt x="50551" y="748990"/>
                  </a:lnTo>
                  <a:lnTo>
                    <a:pt x="32847" y="707184"/>
                  </a:lnTo>
                  <a:lnTo>
                    <a:pt x="18754" y="663622"/>
                  </a:lnTo>
                  <a:lnTo>
                    <a:pt x="8458" y="618490"/>
                  </a:lnTo>
                  <a:lnTo>
                    <a:pt x="2145" y="571973"/>
                  </a:lnTo>
                  <a:lnTo>
                    <a:pt x="0" y="524256"/>
                  </a:lnTo>
                  <a:close/>
                </a:path>
              </a:pathLst>
            </a:custGeom>
            <a:solidFill>
              <a:schemeClr val="bg1"/>
            </a:solidFill>
            <a:ln w="12192">
              <a:noFill/>
            </a:ln>
          </p:spPr>
          <p:txBody>
            <a:bodyPr wrap="square" lIns="0" tIns="0" rIns="0" bIns="0" rtlCol="0"/>
            <a:lstStyle/>
            <a:p>
              <a:endParaRPr>
                <a:solidFill>
                  <a:prstClr val="black"/>
                </a:solidFill>
              </a:endParaRPr>
            </a:p>
          </p:txBody>
        </p:sp>
        <p:grpSp>
          <p:nvGrpSpPr>
            <p:cNvPr id="107" name="Group 106"/>
            <p:cNvGrpSpPr/>
            <p:nvPr/>
          </p:nvGrpSpPr>
          <p:grpSpPr>
            <a:xfrm>
              <a:off x="10234337" y="1821020"/>
              <a:ext cx="583517" cy="639358"/>
              <a:chOff x="9042291" y="3322523"/>
              <a:chExt cx="1039812" cy="1016000"/>
            </a:xfrm>
            <a:solidFill>
              <a:srgbClr val="0070C0"/>
            </a:solidFill>
          </p:grpSpPr>
          <p:sp>
            <p:nvSpPr>
              <p:cNvPr id="108" name="Freeform 235"/>
              <p:cNvSpPr>
                <a:spLocks/>
              </p:cNvSpPr>
              <p:nvPr/>
            </p:nvSpPr>
            <p:spPr bwMode="auto">
              <a:xfrm>
                <a:off x="9142303" y="3606686"/>
                <a:ext cx="236538" cy="323850"/>
              </a:xfrm>
              <a:custGeom>
                <a:avLst/>
                <a:gdLst>
                  <a:gd name="T0" fmla="*/ 8 w 149"/>
                  <a:gd name="T1" fmla="*/ 0 h 204"/>
                  <a:gd name="T2" fmla="*/ 28 w 149"/>
                  <a:gd name="T3" fmla="*/ 38 h 204"/>
                  <a:gd name="T4" fmla="*/ 51 w 149"/>
                  <a:gd name="T5" fmla="*/ 77 h 204"/>
                  <a:gd name="T6" fmla="*/ 81 w 149"/>
                  <a:gd name="T7" fmla="*/ 118 h 204"/>
                  <a:gd name="T8" fmla="*/ 114 w 149"/>
                  <a:gd name="T9" fmla="*/ 158 h 204"/>
                  <a:gd name="T10" fmla="*/ 149 w 149"/>
                  <a:gd name="T11" fmla="*/ 199 h 204"/>
                  <a:gd name="T12" fmla="*/ 144 w 149"/>
                  <a:gd name="T13" fmla="*/ 204 h 204"/>
                  <a:gd name="T14" fmla="*/ 107 w 149"/>
                  <a:gd name="T15" fmla="*/ 164 h 204"/>
                  <a:gd name="T16" fmla="*/ 75 w 149"/>
                  <a:gd name="T17" fmla="*/ 123 h 204"/>
                  <a:gd name="T18" fmla="*/ 45 w 149"/>
                  <a:gd name="T19" fmla="*/ 82 h 204"/>
                  <a:gd name="T20" fmla="*/ 20 w 149"/>
                  <a:gd name="T21" fmla="*/ 42 h 204"/>
                  <a:gd name="T22" fmla="*/ 0 w 149"/>
                  <a:gd name="T23" fmla="*/ 4 h 204"/>
                  <a:gd name="T24" fmla="*/ 8 w 149"/>
                  <a:gd name="T25" fmla="*/ 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9" h="204">
                    <a:moveTo>
                      <a:pt x="8" y="0"/>
                    </a:moveTo>
                    <a:lnTo>
                      <a:pt x="28" y="38"/>
                    </a:lnTo>
                    <a:lnTo>
                      <a:pt x="51" y="77"/>
                    </a:lnTo>
                    <a:lnTo>
                      <a:pt x="81" y="118"/>
                    </a:lnTo>
                    <a:lnTo>
                      <a:pt x="114" y="158"/>
                    </a:lnTo>
                    <a:lnTo>
                      <a:pt x="149" y="199"/>
                    </a:lnTo>
                    <a:lnTo>
                      <a:pt x="144" y="204"/>
                    </a:lnTo>
                    <a:lnTo>
                      <a:pt x="107" y="164"/>
                    </a:lnTo>
                    <a:lnTo>
                      <a:pt x="75" y="123"/>
                    </a:lnTo>
                    <a:lnTo>
                      <a:pt x="45" y="82"/>
                    </a:lnTo>
                    <a:lnTo>
                      <a:pt x="20" y="42"/>
                    </a:lnTo>
                    <a:lnTo>
                      <a:pt x="0" y="4"/>
                    </a:lnTo>
                    <a:lnTo>
                      <a:pt x="8" y="0"/>
                    </a:lnTo>
                    <a:close/>
                  </a:path>
                </a:pathLst>
              </a:custGeom>
              <a:grpFill/>
              <a:ln w="0">
                <a:solidFill>
                  <a:srgbClr val="444444"/>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109" name="Freeform 236"/>
              <p:cNvSpPr>
                <a:spLocks/>
              </p:cNvSpPr>
              <p:nvPr/>
            </p:nvSpPr>
            <p:spPr bwMode="auto">
              <a:xfrm>
                <a:off x="9423291" y="3974986"/>
                <a:ext cx="552450" cy="288925"/>
              </a:xfrm>
              <a:custGeom>
                <a:avLst/>
                <a:gdLst>
                  <a:gd name="T0" fmla="*/ 6 w 348"/>
                  <a:gd name="T1" fmla="*/ 0 h 182"/>
                  <a:gd name="T2" fmla="*/ 40 w 348"/>
                  <a:gd name="T3" fmla="*/ 32 h 182"/>
                  <a:gd name="T4" fmla="*/ 76 w 348"/>
                  <a:gd name="T5" fmla="*/ 61 h 182"/>
                  <a:gd name="T6" fmla="*/ 110 w 348"/>
                  <a:gd name="T7" fmla="*/ 87 h 182"/>
                  <a:gd name="T8" fmla="*/ 144 w 348"/>
                  <a:gd name="T9" fmla="*/ 111 h 182"/>
                  <a:gd name="T10" fmla="*/ 176 w 348"/>
                  <a:gd name="T11" fmla="*/ 131 h 182"/>
                  <a:gd name="T12" fmla="*/ 208 w 348"/>
                  <a:gd name="T13" fmla="*/ 148 h 182"/>
                  <a:gd name="T14" fmla="*/ 237 w 348"/>
                  <a:gd name="T15" fmla="*/ 159 h 182"/>
                  <a:gd name="T16" fmla="*/ 264 w 348"/>
                  <a:gd name="T17" fmla="*/ 168 h 182"/>
                  <a:gd name="T18" fmla="*/ 289 w 348"/>
                  <a:gd name="T19" fmla="*/ 174 h 182"/>
                  <a:gd name="T20" fmla="*/ 310 w 348"/>
                  <a:gd name="T21" fmla="*/ 174 h 182"/>
                  <a:gd name="T22" fmla="*/ 328 w 348"/>
                  <a:gd name="T23" fmla="*/ 170 h 182"/>
                  <a:gd name="T24" fmla="*/ 343 w 348"/>
                  <a:gd name="T25" fmla="*/ 162 h 182"/>
                  <a:gd name="T26" fmla="*/ 348 w 348"/>
                  <a:gd name="T27" fmla="*/ 167 h 182"/>
                  <a:gd name="T28" fmla="*/ 335 w 348"/>
                  <a:gd name="T29" fmla="*/ 175 h 182"/>
                  <a:gd name="T30" fmla="*/ 320 w 348"/>
                  <a:gd name="T31" fmla="*/ 180 h 182"/>
                  <a:gd name="T32" fmla="*/ 302 w 348"/>
                  <a:gd name="T33" fmla="*/ 182 h 182"/>
                  <a:gd name="T34" fmla="*/ 277 w 348"/>
                  <a:gd name="T35" fmla="*/ 180 h 182"/>
                  <a:gd name="T36" fmla="*/ 248 w 348"/>
                  <a:gd name="T37" fmla="*/ 172 h 182"/>
                  <a:gd name="T38" fmla="*/ 217 w 348"/>
                  <a:gd name="T39" fmla="*/ 161 h 182"/>
                  <a:gd name="T40" fmla="*/ 184 w 348"/>
                  <a:gd name="T41" fmla="*/ 145 h 182"/>
                  <a:gd name="T42" fmla="*/ 149 w 348"/>
                  <a:gd name="T43" fmla="*/ 124 h 182"/>
                  <a:gd name="T44" fmla="*/ 114 w 348"/>
                  <a:gd name="T45" fmla="*/ 100 h 182"/>
                  <a:gd name="T46" fmla="*/ 76 w 348"/>
                  <a:gd name="T47" fmla="*/ 72 h 182"/>
                  <a:gd name="T48" fmla="*/ 38 w 348"/>
                  <a:gd name="T49" fmla="*/ 40 h 182"/>
                  <a:gd name="T50" fmla="*/ 0 w 348"/>
                  <a:gd name="T51" fmla="*/ 5 h 182"/>
                  <a:gd name="T52" fmla="*/ 6 w 348"/>
                  <a:gd name="T53" fmla="*/ 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8" h="182">
                    <a:moveTo>
                      <a:pt x="6" y="0"/>
                    </a:moveTo>
                    <a:lnTo>
                      <a:pt x="40" y="32"/>
                    </a:lnTo>
                    <a:lnTo>
                      <a:pt x="76" y="61"/>
                    </a:lnTo>
                    <a:lnTo>
                      <a:pt x="110" y="87"/>
                    </a:lnTo>
                    <a:lnTo>
                      <a:pt x="144" y="111"/>
                    </a:lnTo>
                    <a:lnTo>
                      <a:pt x="176" y="131"/>
                    </a:lnTo>
                    <a:lnTo>
                      <a:pt x="208" y="148"/>
                    </a:lnTo>
                    <a:lnTo>
                      <a:pt x="237" y="159"/>
                    </a:lnTo>
                    <a:lnTo>
                      <a:pt x="264" y="168"/>
                    </a:lnTo>
                    <a:lnTo>
                      <a:pt x="289" y="174"/>
                    </a:lnTo>
                    <a:lnTo>
                      <a:pt x="310" y="174"/>
                    </a:lnTo>
                    <a:lnTo>
                      <a:pt x="328" y="170"/>
                    </a:lnTo>
                    <a:lnTo>
                      <a:pt x="343" y="162"/>
                    </a:lnTo>
                    <a:lnTo>
                      <a:pt x="348" y="167"/>
                    </a:lnTo>
                    <a:lnTo>
                      <a:pt x="335" y="175"/>
                    </a:lnTo>
                    <a:lnTo>
                      <a:pt x="320" y="180"/>
                    </a:lnTo>
                    <a:lnTo>
                      <a:pt x="302" y="182"/>
                    </a:lnTo>
                    <a:lnTo>
                      <a:pt x="277" y="180"/>
                    </a:lnTo>
                    <a:lnTo>
                      <a:pt x="248" y="172"/>
                    </a:lnTo>
                    <a:lnTo>
                      <a:pt x="217" y="161"/>
                    </a:lnTo>
                    <a:lnTo>
                      <a:pt x="184" y="145"/>
                    </a:lnTo>
                    <a:lnTo>
                      <a:pt x="149" y="124"/>
                    </a:lnTo>
                    <a:lnTo>
                      <a:pt x="114" y="100"/>
                    </a:lnTo>
                    <a:lnTo>
                      <a:pt x="76" y="72"/>
                    </a:lnTo>
                    <a:lnTo>
                      <a:pt x="38" y="40"/>
                    </a:lnTo>
                    <a:lnTo>
                      <a:pt x="0" y="5"/>
                    </a:lnTo>
                    <a:lnTo>
                      <a:pt x="6" y="0"/>
                    </a:lnTo>
                    <a:close/>
                  </a:path>
                </a:pathLst>
              </a:custGeom>
              <a:grpFill/>
              <a:ln w="0">
                <a:solidFill>
                  <a:srgbClr val="444444"/>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110" name="Freeform 237"/>
              <p:cNvSpPr>
                <a:spLocks/>
              </p:cNvSpPr>
              <p:nvPr/>
            </p:nvSpPr>
            <p:spPr bwMode="auto">
              <a:xfrm>
                <a:off x="9409003" y="3959111"/>
                <a:ext cx="36513" cy="38100"/>
              </a:xfrm>
              <a:custGeom>
                <a:avLst/>
                <a:gdLst>
                  <a:gd name="T0" fmla="*/ 0 w 23"/>
                  <a:gd name="T1" fmla="*/ 0 h 24"/>
                  <a:gd name="T2" fmla="*/ 23 w 23"/>
                  <a:gd name="T3" fmla="*/ 6 h 24"/>
                  <a:gd name="T4" fmla="*/ 6 w 23"/>
                  <a:gd name="T5" fmla="*/ 24 h 24"/>
                  <a:gd name="T6" fmla="*/ 0 w 23"/>
                  <a:gd name="T7" fmla="*/ 0 h 24"/>
                </a:gdLst>
                <a:ahLst/>
                <a:cxnLst>
                  <a:cxn ang="0">
                    <a:pos x="T0" y="T1"/>
                  </a:cxn>
                  <a:cxn ang="0">
                    <a:pos x="T2" y="T3"/>
                  </a:cxn>
                  <a:cxn ang="0">
                    <a:pos x="T4" y="T5"/>
                  </a:cxn>
                  <a:cxn ang="0">
                    <a:pos x="T6" y="T7"/>
                  </a:cxn>
                </a:cxnLst>
                <a:rect l="0" t="0" r="r" b="b"/>
                <a:pathLst>
                  <a:path w="23" h="24">
                    <a:moveTo>
                      <a:pt x="0" y="0"/>
                    </a:moveTo>
                    <a:lnTo>
                      <a:pt x="23" y="6"/>
                    </a:lnTo>
                    <a:lnTo>
                      <a:pt x="6" y="24"/>
                    </a:lnTo>
                    <a:lnTo>
                      <a:pt x="0" y="0"/>
                    </a:lnTo>
                    <a:close/>
                  </a:path>
                </a:pathLst>
              </a:custGeom>
              <a:grpFill/>
              <a:ln w="0">
                <a:solidFill>
                  <a:srgbClr val="444444"/>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111" name="Freeform 238"/>
              <p:cNvSpPr>
                <a:spLocks noEditPoints="1"/>
              </p:cNvSpPr>
              <p:nvPr/>
            </p:nvSpPr>
            <p:spPr bwMode="auto">
              <a:xfrm>
                <a:off x="9139128" y="3752736"/>
                <a:ext cx="185738" cy="269875"/>
              </a:xfrm>
              <a:custGeom>
                <a:avLst/>
                <a:gdLst>
                  <a:gd name="T0" fmla="*/ 7 w 117"/>
                  <a:gd name="T1" fmla="*/ 151 h 170"/>
                  <a:gd name="T2" fmla="*/ 14 w 117"/>
                  <a:gd name="T3" fmla="*/ 155 h 170"/>
                  <a:gd name="T4" fmla="*/ 7 w 117"/>
                  <a:gd name="T5" fmla="*/ 170 h 170"/>
                  <a:gd name="T6" fmla="*/ 0 w 117"/>
                  <a:gd name="T7" fmla="*/ 166 h 170"/>
                  <a:gd name="T8" fmla="*/ 7 w 117"/>
                  <a:gd name="T9" fmla="*/ 151 h 170"/>
                  <a:gd name="T10" fmla="*/ 22 w 117"/>
                  <a:gd name="T11" fmla="*/ 123 h 170"/>
                  <a:gd name="T12" fmla="*/ 30 w 117"/>
                  <a:gd name="T13" fmla="*/ 127 h 170"/>
                  <a:gd name="T14" fmla="*/ 22 w 117"/>
                  <a:gd name="T15" fmla="*/ 141 h 170"/>
                  <a:gd name="T16" fmla="*/ 14 w 117"/>
                  <a:gd name="T17" fmla="*/ 137 h 170"/>
                  <a:gd name="T18" fmla="*/ 22 w 117"/>
                  <a:gd name="T19" fmla="*/ 123 h 170"/>
                  <a:gd name="T20" fmla="*/ 39 w 117"/>
                  <a:gd name="T21" fmla="*/ 95 h 170"/>
                  <a:gd name="T22" fmla="*/ 45 w 117"/>
                  <a:gd name="T23" fmla="*/ 100 h 170"/>
                  <a:gd name="T24" fmla="*/ 37 w 117"/>
                  <a:gd name="T25" fmla="*/ 113 h 170"/>
                  <a:gd name="T26" fmla="*/ 31 w 117"/>
                  <a:gd name="T27" fmla="*/ 109 h 170"/>
                  <a:gd name="T28" fmla="*/ 39 w 117"/>
                  <a:gd name="T29" fmla="*/ 95 h 170"/>
                  <a:gd name="T30" fmla="*/ 57 w 117"/>
                  <a:gd name="T31" fmla="*/ 69 h 170"/>
                  <a:gd name="T32" fmla="*/ 64 w 117"/>
                  <a:gd name="T33" fmla="*/ 73 h 170"/>
                  <a:gd name="T34" fmla="*/ 54 w 117"/>
                  <a:gd name="T35" fmla="*/ 86 h 170"/>
                  <a:gd name="T36" fmla="*/ 48 w 117"/>
                  <a:gd name="T37" fmla="*/ 82 h 170"/>
                  <a:gd name="T38" fmla="*/ 57 w 117"/>
                  <a:gd name="T39" fmla="*/ 69 h 170"/>
                  <a:gd name="T40" fmla="*/ 77 w 117"/>
                  <a:gd name="T41" fmla="*/ 43 h 170"/>
                  <a:gd name="T42" fmla="*/ 82 w 117"/>
                  <a:gd name="T43" fmla="*/ 48 h 170"/>
                  <a:gd name="T44" fmla="*/ 73 w 117"/>
                  <a:gd name="T45" fmla="*/ 61 h 170"/>
                  <a:gd name="T46" fmla="*/ 66 w 117"/>
                  <a:gd name="T47" fmla="*/ 56 h 170"/>
                  <a:gd name="T48" fmla="*/ 77 w 117"/>
                  <a:gd name="T49" fmla="*/ 43 h 170"/>
                  <a:gd name="T50" fmla="*/ 96 w 117"/>
                  <a:gd name="T51" fmla="*/ 18 h 170"/>
                  <a:gd name="T52" fmla="*/ 103 w 117"/>
                  <a:gd name="T53" fmla="*/ 23 h 170"/>
                  <a:gd name="T54" fmla="*/ 92 w 117"/>
                  <a:gd name="T55" fmla="*/ 35 h 170"/>
                  <a:gd name="T56" fmla="*/ 86 w 117"/>
                  <a:gd name="T57" fmla="*/ 30 h 170"/>
                  <a:gd name="T58" fmla="*/ 96 w 117"/>
                  <a:gd name="T59" fmla="*/ 18 h 170"/>
                  <a:gd name="T60" fmla="*/ 111 w 117"/>
                  <a:gd name="T61" fmla="*/ 0 h 170"/>
                  <a:gd name="T62" fmla="*/ 117 w 117"/>
                  <a:gd name="T63" fmla="*/ 5 h 170"/>
                  <a:gd name="T64" fmla="*/ 112 w 117"/>
                  <a:gd name="T65" fmla="*/ 10 h 170"/>
                  <a:gd name="T66" fmla="*/ 107 w 117"/>
                  <a:gd name="T67" fmla="*/ 5 h 170"/>
                  <a:gd name="T68" fmla="*/ 111 w 117"/>
                  <a:gd name="T69" fmla="*/ 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17" h="170">
                    <a:moveTo>
                      <a:pt x="7" y="151"/>
                    </a:moveTo>
                    <a:lnTo>
                      <a:pt x="14" y="155"/>
                    </a:lnTo>
                    <a:lnTo>
                      <a:pt x="7" y="170"/>
                    </a:lnTo>
                    <a:lnTo>
                      <a:pt x="0" y="166"/>
                    </a:lnTo>
                    <a:lnTo>
                      <a:pt x="7" y="151"/>
                    </a:lnTo>
                    <a:close/>
                    <a:moveTo>
                      <a:pt x="22" y="123"/>
                    </a:moveTo>
                    <a:lnTo>
                      <a:pt x="30" y="127"/>
                    </a:lnTo>
                    <a:lnTo>
                      <a:pt x="22" y="141"/>
                    </a:lnTo>
                    <a:lnTo>
                      <a:pt x="14" y="137"/>
                    </a:lnTo>
                    <a:lnTo>
                      <a:pt x="22" y="123"/>
                    </a:lnTo>
                    <a:close/>
                    <a:moveTo>
                      <a:pt x="39" y="95"/>
                    </a:moveTo>
                    <a:lnTo>
                      <a:pt x="45" y="100"/>
                    </a:lnTo>
                    <a:lnTo>
                      <a:pt x="37" y="113"/>
                    </a:lnTo>
                    <a:lnTo>
                      <a:pt x="31" y="109"/>
                    </a:lnTo>
                    <a:lnTo>
                      <a:pt x="39" y="95"/>
                    </a:lnTo>
                    <a:close/>
                    <a:moveTo>
                      <a:pt x="57" y="69"/>
                    </a:moveTo>
                    <a:lnTo>
                      <a:pt x="64" y="73"/>
                    </a:lnTo>
                    <a:lnTo>
                      <a:pt x="54" y="86"/>
                    </a:lnTo>
                    <a:lnTo>
                      <a:pt x="48" y="82"/>
                    </a:lnTo>
                    <a:lnTo>
                      <a:pt x="57" y="69"/>
                    </a:lnTo>
                    <a:close/>
                    <a:moveTo>
                      <a:pt x="77" y="43"/>
                    </a:moveTo>
                    <a:lnTo>
                      <a:pt x="82" y="48"/>
                    </a:lnTo>
                    <a:lnTo>
                      <a:pt x="73" y="61"/>
                    </a:lnTo>
                    <a:lnTo>
                      <a:pt x="66" y="56"/>
                    </a:lnTo>
                    <a:lnTo>
                      <a:pt x="77" y="43"/>
                    </a:lnTo>
                    <a:close/>
                    <a:moveTo>
                      <a:pt x="96" y="18"/>
                    </a:moveTo>
                    <a:lnTo>
                      <a:pt x="103" y="23"/>
                    </a:lnTo>
                    <a:lnTo>
                      <a:pt x="92" y="35"/>
                    </a:lnTo>
                    <a:lnTo>
                      <a:pt x="86" y="30"/>
                    </a:lnTo>
                    <a:lnTo>
                      <a:pt x="96" y="18"/>
                    </a:lnTo>
                    <a:close/>
                    <a:moveTo>
                      <a:pt x="111" y="0"/>
                    </a:moveTo>
                    <a:lnTo>
                      <a:pt x="117" y="5"/>
                    </a:lnTo>
                    <a:lnTo>
                      <a:pt x="112" y="10"/>
                    </a:lnTo>
                    <a:lnTo>
                      <a:pt x="107" y="5"/>
                    </a:lnTo>
                    <a:lnTo>
                      <a:pt x="111" y="0"/>
                    </a:lnTo>
                    <a:close/>
                  </a:path>
                </a:pathLst>
              </a:custGeom>
              <a:grpFill/>
              <a:ln w="0">
                <a:solidFill>
                  <a:srgbClr val="444444"/>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112" name="Freeform 239"/>
              <p:cNvSpPr>
                <a:spLocks/>
              </p:cNvSpPr>
              <p:nvPr/>
            </p:nvSpPr>
            <p:spPr bwMode="auto">
              <a:xfrm>
                <a:off x="9345503" y="3417773"/>
                <a:ext cx="387350" cy="309563"/>
              </a:xfrm>
              <a:custGeom>
                <a:avLst/>
                <a:gdLst>
                  <a:gd name="T0" fmla="*/ 240 w 244"/>
                  <a:gd name="T1" fmla="*/ 0 h 195"/>
                  <a:gd name="T2" fmla="*/ 244 w 244"/>
                  <a:gd name="T3" fmla="*/ 8 h 195"/>
                  <a:gd name="T4" fmla="*/ 203 w 244"/>
                  <a:gd name="T5" fmla="*/ 30 h 195"/>
                  <a:gd name="T6" fmla="*/ 161 w 244"/>
                  <a:gd name="T7" fmla="*/ 57 h 195"/>
                  <a:gd name="T8" fmla="*/ 119 w 244"/>
                  <a:gd name="T9" fmla="*/ 89 h 195"/>
                  <a:gd name="T10" fmla="*/ 78 w 244"/>
                  <a:gd name="T11" fmla="*/ 124 h 195"/>
                  <a:gd name="T12" fmla="*/ 36 w 244"/>
                  <a:gd name="T13" fmla="*/ 163 h 195"/>
                  <a:gd name="T14" fmla="*/ 6 w 244"/>
                  <a:gd name="T15" fmla="*/ 195 h 195"/>
                  <a:gd name="T16" fmla="*/ 0 w 244"/>
                  <a:gd name="T17" fmla="*/ 190 h 195"/>
                  <a:gd name="T18" fmla="*/ 30 w 244"/>
                  <a:gd name="T19" fmla="*/ 157 h 195"/>
                  <a:gd name="T20" fmla="*/ 72 w 244"/>
                  <a:gd name="T21" fmla="*/ 118 h 195"/>
                  <a:gd name="T22" fmla="*/ 114 w 244"/>
                  <a:gd name="T23" fmla="*/ 82 h 195"/>
                  <a:gd name="T24" fmla="*/ 157 w 244"/>
                  <a:gd name="T25" fmla="*/ 51 h 195"/>
                  <a:gd name="T26" fmla="*/ 199 w 244"/>
                  <a:gd name="T27" fmla="*/ 23 h 195"/>
                  <a:gd name="T28" fmla="*/ 240 w 244"/>
                  <a:gd name="T29" fmla="*/ 0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4" h="195">
                    <a:moveTo>
                      <a:pt x="240" y="0"/>
                    </a:moveTo>
                    <a:lnTo>
                      <a:pt x="244" y="8"/>
                    </a:lnTo>
                    <a:lnTo>
                      <a:pt x="203" y="30"/>
                    </a:lnTo>
                    <a:lnTo>
                      <a:pt x="161" y="57"/>
                    </a:lnTo>
                    <a:lnTo>
                      <a:pt x="119" y="89"/>
                    </a:lnTo>
                    <a:lnTo>
                      <a:pt x="78" y="124"/>
                    </a:lnTo>
                    <a:lnTo>
                      <a:pt x="36" y="163"/>
                    </a:lnTo>
                    <a:lnTo>
                      <a:pt x="6" y="195"/>
                    </a:lnTo>
                    <a:lnTo>
                      <a:pt x="0" y="190"/>
                    </a:lnTo>
                    <a:lnTo>
                      <a:pt x="30" y="157"/>
                    </a:lnTo>
                    <a:lnTo>
                      <a:pt x="72" y="118"/>
                    </a:lnTo>
                    <a:lnTo>
                      <a:pt x="114" y="82"/>
                    </a:lnTo>
                    <a:lnTo>
                      <a:pt x="157" y="51"/>
                    </a:lnTo>
                    <a:lnTo>
                      <a:pt x="199" y="23"/>
                    </a:lnTo>
                    <a:lnTo>
                      <a:pt x="240" y="0"/>
                    </a:lnTo>
                    <a:close/>
                  </a:path>
                </a:pathLst>
              </a:custGeom>
              <a:grpFill/>
              <a:ln w="0">
                <a:solidFill>
                  <a:srgbClr val="444444"/>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113" name="Freeform 240"/>
              <p:cNvSpPr>
                <a:spLocks/>
              </p:cNvSpPr>
              <p:nvPr/>
            </p:nvSpPr>
            <p:spPr bwMode="auto">
              <a:xfrm>
                <a:off x="9264541" y="3525723"/>
                <a:ext cx="584200" cy="584200"/>
              </a:xfrm>
              <a:custGeom>
                <a:avLst/>
                <a:gdLst>
                  <a:gd name="T0" fmla="*/ 185 w 368"/>
                  <a:gd name="T1" fmla="*/ 0 h 368"/>
                  <a:gd name="T2" fmla="*/ 222 w 368"/>
                  <a:gd name="T3" fmla="*/ 4 h 368"/>
                  <a:gd name="T4" fmla="*/ 257 w 368"/>
                  <a:gd name="T5" fmla="*/ 14 h 368"/>
                  <a:gd name="T6" fmla="*/ 287 w 368"/>
                  <a:gd name="T7" fmla="*/ 31 h 368"/>
                  <a:gd name="T8" fmla="*/ 314 w 368"/>
                  <a:gd name="T9" fmla="*/ 55 h 368"/>
                  <a:gd name="T10" fmla="*/ 337 w 368"/>
                  <a:gd name="T11" fmla="*/ 81 h 368"/>
                  <a:gd name="T12" fmla="*/ 354 w 368"/>
                  <a:gd name="T13" fmla="*/ 112 h 368"/>
                  <a:gd name="T14" fmla="*/ 364 w 368"/>
                  <a:gd name="T15" fmla="*/ 148 h 368"/>
                  <a:gd name="T16" fmla="*/ 368 w 368"/>
                  <a:gd name="T17" fmla="*/ 184 h 368"/>
                  <a:gd name="T18" fmla="*/ 364 w 368"/>
                  <a:gd name="T19" fmla="*/ 221 h 368"/>
                  <a:gd name="T20" fmla="*/ 354 w 368"/>
                  <a:gd name="T21" fmla="*/ 256 h 368"/>
                  <a:gd name="T22" fmla="*/ 337 w 368"/>
                  <a:gd name="T23" fmla="*/ 287 h 368"/>
                  <a:gd name="T24" fmla="*/ 314 w 368"/>
                  <a:gd name="T25" fmla="*/ 314 h 368"/>
                  <a:gd name="T26" fmla="*/ 287 w 368"/>
                  <a:gd name="T27" fmla="*/ 336 h 368"/>
                  <a:gd name="T28" fmla="*/ 257 w 368"/>
                  <a:gd name="T29" fmla="*/ 353 h 368"/>
                  <a:gd name="T30" fmla="*/ 222 w 368"/>
                  <a:gd name="T31" fmla="*/ 365 h 368"/>
                  <a:gd name="T32" fmla="*/ 185 w 368"/>
                  <a:gd name="T33" fmla="*/ 368 h 368"/>
                  <a:gd name="T34" fmla="*/ 147 w 368"/>
                  <a:gd name="T35" fmla="*/ 365 h 368"/>
                  <a:gd name="T36" fmla="*/ 113 w 368"/>
                  <a:gd name="T37" fmla="*/ 353 h 368"/>
                  <a:gd name="T38" fmla="*/ 81 w 368"/>
                  <a:gd name="T39" fmla="*/ 336 h 368"/>
                  <a:gd name="T40" fmla="*/ 54 w 368"/>
                  <a:gd name="T41" fmla="*/ 314 h 368"/>
                  <a:gd name="T42" fmla="*/ 32 w 368"/>
                  <a:gd name="T43" fmla="*/ 287 h 368"/>
                  <a:gd name="T44" fmla="*/ 15 w 368"/>
                  <a:gd name="T45" fmla="*/ 256 h 368"/>
                  <a:gd name="T46" fmla="*/ 4 w 368"/>
                  <a:gd name="T47" fmla="*/ 221 h 368"/>
                  <a:gd name="T48" fmla="*/ 0 w 368"/>
                  <a:gd name="T49" fmla="*/ 184 h 368"/>
                  <a:gd name="T50" fmla="*/ 4 w 368"/>
                  <a:gd name="T51" fmla="*/ 148 h 368"/>
                  <a:gd name="T52" fmla="*/ 15 w 368"/>
                  <a:gd name="T53" fmla="*/ 112 h 368"/>
                  <a:gd name="T54" fmla="*/ 32 w 368"/>
                  <a:gd name="T55" fmla="*/ 81 h 368"/>
                  <a:gd name="T56" fmla="*/ 54 w 368"/>
                  <a:gd name="T57" fmla="*/ 55 h 368"/>
                  <a:gd name="T58" fmla="*/ 81 w 368"/>
                  <a:gd name="T59" fmla="*/ 31 h 368"/>
                  <a:gd name="T60" fmla="*/ 113 w 368"/>
                  <a:gd name="T61" fmla="*/ 14 h 368"/>
                  <a:gd name="T62" fmla="*/ 147 w 368"/>
                  <a:gd name="T63" fmla="*/ 4 h 368"/>
                  <a:gd name="T64" fmla="*/ 185 w 368"/>
                  <a:gd name="T65" fmla="*/ 0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68" h="368">
                    <a:moveTo>
                      <a:pt x="185" y="0"/>
                    </a:moveTo>
                    <a:lnTo>
                      <a:pt x="222" y="4"/>
                    </a:lnTo>
                    <a:lnTo>
                      <a:pt x="257" y="14"/>
                    </a:lnTo>
                    <a:lnTo>
                      <a:pt x="287" y="31"/>
                    </a:lnTo>
                    <a:lnTo>
                      <a:pt x="314" y="55"/>
                    </a:lnTo>
                    <a:lnTo>
                      <a:pt x="337" y="81"/>
                    </a:lnTo>
                    <a:lnTo>
                      <a:pt x="354" y="112"/>
                    </a:lnTo>
                    <a:lnTo>
                      <a:pt x="364" y="148"/>
                    </a:lnTo>
                    <a:lnTo>
                      <a:pt x="368" y="184"/>
                    </a:lnTo>
                    <a:lnTo>
                      <a:pt x="364" y="221"/>
                    </a:lnTo>
                    <a:lnTo>
                      <a:pt x="354" y="256"/>
                    </a:lnTo>
                    <a:lnTo>
                      <a:pt x="337" y="287"/>
                    </a:lnTo>
                    <a:lnTo>
                      <a:pt x="314" y="314"/>
                    </a:lnTo>
                    <a:lnTo>
                      <a:pt x="287" y="336"/>
                    </a:lnTo>
                    <a:lnTo>
                      <a:pt x="257" y="353"/>
                    </a:lnTo>
                    <a:lnTo>
                      <a:pt x="222" y="365"/>
                    </a:lnTo>
                    <a:lnTo>
                      <a:pt x="185" y="368"/>
                    </a:lnTo>
                    <a:lnTo>
                      <a:pt x="147" y="365"/>
                    </a:lnTo>
                    <a:lnTo>
                      <a:pt x="113" y="353"/>
                    </a:lnTo>
                    <a:lnTo>
                      <a:pt x="81" y="336"/>
                    </a:lnTo>
                    <a:lnTo>
                      <a:pt x="54" y="314"/>
                    </a:lnTo>
                    <a:lnTo>
                      <a:pt x="32" y="287"/>
                    </a:lnTo>
                    <a:lnTo>
                      <a:pt x="15" y="256"/>
                    </a:lnTo>
                    <a:lnTo>
                      <a:pt x="4" y="221"/>
                    </a:lnTo>
                    <a:lnTo>
                      <a:pt x="0" y="184"/>
                    </a:lnTo>
                    <a:lnTo>
                      <a:pt x="4" y="148"/>
                    </a:lnTo>
                    <a:lnTo>
                      <a:pt x="15" y="112"/>
                    </a:lnTo>
                    <a:lnTo>
                      <a:pt x="32" y="81"/>
                    </a:lnTo>
                    <a:lnTo>
                      <a:pt x="54" y="55"/>
                    </a:lnTo>
                    <a:lnTo>
                      <a:pt x="81" y="31"/>
                    </a:lnTo>
                    <a:lnTo>
                      <a:pt x="113" y="14"/>
                    </a:lnTo>
                    <a:lnTo>
                      <a:pt x="147" y="4"/>
                    </a:lnTo>
                    <a:lnTo>
                      <a:pt x="185" y="0"/>
                    </a:lnTo>
                    <a:close/>
                  </a:path>
                </a:pathLst>
              </a:custGeom>
              <a:grpFill/>
              <a:ln w="0">
                <a:solidFill>
                  <a:srgbClr val="3D636F"/>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114" name="Freeform 241"/>
              <p:cNvSpPr>
                <a:spLocks/>
              </p:cNvSpPr>
              <p:nvPr/>
            </p:nvSpPr>
            <p:spPr bwMode="auto">
              <a:xfrm>
                <a:off x="9099441" y="4032136"/>
                <a:ext cx="195263" cy="242888"/>
              </a:xfrm>
              <a:custGeom>
                <a:avLst/>
                <a:gdLst>
                  <a:gd name="T0" fmla="*/ 21 w 123"/>
                  <a:gd name="T1" fmla="*/ 0 h 153"/>
                  <a:gd name="T2" fmla="*/ 28 w 123"/>
                  <a:gd name="T3" fmla="*/ 3 h 153"/>
                  <a:gd name="T4" fmla="*/ 18 w 123"/>
                  <a:gd name="T5" fmla="*/ 32 h 153"/>
                  <a:gd name="T6" fmla="*/ 11 w 123"/>
                  <a:gd name="T7" fmla="*/ 57 h 153"/>
                  <a:gd name="T8" fmla="*/ 7 w 123"/>
                  <a:gd name="T9" fmla="*/ 80 h 153"/>
                  <a:gd name="T10" fmla="*/ 9 w 123"/>
                  <a:gd name="T11" fmla="*/ 100 h 153"/>
                  <a:gd name="T12" fmla="*/ 14 w 123"/>
                  <a:gd name="T13" fmla="*/ 117 h 153"/>
                  <a:gd name="T14" fmla="*/ 23 w 123"/>
                  <a:gd name="T15" fmla="*/ 130 h 153"/>
                  <a:gd name="T16" fmla="*/ 27 w 123"/>
                  <a:gd name="T17" fmla="*/ 132 h 153"/>
                  <a:gd name="T18" fmla="*/ 44 w 123"/>
                  <a:gd name="T19" fmla="*/ 142 h 153"/>
                  <a:gd name="T20" fmla="*/ 65 w 123"/>
                  <a:gd name="T21" fmla="*/ 144 h 153"/>
                  <a:gd name="T22" fmla="*/ 90 w 123"/>
                  <a:gd name="T23" fmla="*/ 143 h 153"/>
                  <a:gd name="T24" fmla="*/ 120 w 123"/>
                  <a:gd name="T25" fmla="*/ 136 h 153"/>
                  <a:gd name="T26" fmla="*/ 123 w 123"/>
                  <a:gd name="T27" fmla="*/ 143 h 153"/>
                  <a:gd name="T28" fmla="*/ 94 w 123"/>
                  <a:gd name="T29" fmla="*/ 151 h 153"/>
                  <a:gd name="T30" fmla="*/ 69 w 123"/>
                  <a:gd name="T31" fmla="*/ 153 h 153"/>
                  <a:gd name="T32" fmla="*/ 51 w 123"/>
                  <a:gd name="T33" fmla="*/ 151 h 153"/>
                  <a:gd name="T34" fmla="*/ 35 w 123"/>
                  <a:gd name="T35" fmla="*/ 147 h 153"/>
                  <a:gd name="T36" fmla="*/ 22 w 123"/>
                  <a:gd name="T37" fmla="*/ 139 h 153"/>
                  <a:gd name="T38" fmla="*/ 18 w 123"/>
                  <a:gd name="T39" fmla="*/ 135 h 153"/>
                  <a:gd name="T40" fmla="*/ 7 w 123"/>
                  <a:gd name="T41" fmla="*/ 121 h 153"/>
                  <a:gd name="T42" fmla="*/ 2 w 123"/>
                  <a:gd name="T43" fmla="*/ 102 h 153"/>
                  <a:gd name="T44" fmla="*/ 0 w 123"/>
                  <a:gd name="T45" fmla="*/ 81 h 153"/>
                  <a:gd name="T46" fmla="*/ 2 w 123"/>
                  <a:gd name="T47" fmla="*/ 57 h 153"/>
                  <a:gd name="T48" fmla="*/ 10 w 123"/>
                  <a:gd name="T49" fmla="*/ 29 h 153"/>
                  <a:gd name="T50" fmla="*/ 21 w 123"/>
                  <a:gd name="T51"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23" h="153">
                    <a:moveTo>
                      <a:pt x="21" y="0"/>
                    </a:moveTo>
                    <a:lnTo>
                      <a:pt x="28" y="3"/>
                    </a:lnTo>
                    <a:lnTo>
                      <a:pt x="18" y="32"/>
                    </a:lnTo>
                    <a:lnTo>
                      <a:pt x="11" y="57"/>
                    </a:lnTo>
                    <a:lnTo>
                      <a:pt x="7" y="80"/>
                    </a:lnTo>
                    <a:lnTo>
                      <a:pt x="9" y="100"/>
                    </a:lnTo>
                    <a:lnTo>
                      <a:pt x="14" y="117"/>
                    </a:lnTo>
                    <a:lnTo>
                      <a:pt x="23" y="130"/>
                    </a:lnTo>
                    <a:lnTo>
                      <a:pt x="27" y="132"/>
                    </a:lnTo>
                    <a:lnTo>
                      <a:pt x="44" y="142"/>
                    </a:lnTo>
                    <a:lnTo>
                      <a:pt x="65" y="144"/>
                    </a:lnTo>
                    <a:lnTo>
                      <a:pt x="90" y="143"/>
                    </a:lnTo>
                    <a:lnTo>
                      <a:pt x="120" y="136"/>
                    </a:lnTo>
                    <a:lnTo>
                      <a:pt x="123" y="143"/>
                    </a:lnTo>
                    <a:lnTo>
                      <a:pt x="94" y="151"/>
                    </a:lnTo>
                    <a:lnTo>
                      <a:pt x="69" y="153"/>
                    </a:lnTo>
                    <a:lnTo>
                      <a:pt x="51" y="151"/>
                    </a:lnTo>
                    <a:lnTo>
                      <a:pt x="35" y="147"/>
                    </a:lnTo>
                    <a:lnTo>
                      <a:pt x="22" y="139"/>
                    </a:lnTo>
                    <a:lnTo>
                      <a:pt x="18" y="135"/>
                    </a:lnTo>
                    <a:lnTo>
                      <a:pt x="7" y="121"/>
                    </a:lnTo>
                    <a:lnTo>
                      <a:pt x="2" y="102"/>
                    </a:lnTo>
                    <a:lnTo>
                      <a:pt x="0" y="81"/>
                    </a:lnTo>
                    <a:lnTo>
                      <a:pt x="2" y="57"/>
                    </a:lnTo>
                    <a:lnTo>
                      <a:pt x="10" y="29"/>
                    </a:lnTo>
                    <a:lnTo>
                      <a:pt x="21" y="0"/>
                    </a:lnTo>
                    <a:close/>
                  </a:path>
                </a:pathLst>
              </a:custGeom>
              <a:grp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115" name="Freeform 242"/>
              <p:cNvSpPr>
                <a:spLocks/>
              </p:cNvSpPr>
              <p:nvPr/>
            </p:nvSpPr>
            <p:spPr bwMode="auto">
              <a:xfrm>
                <a:off x="9282003" y="4238511"/>
                <a:ext cx="34925" cy="34925"/>
              </a:xfrm>
              <a:custGeom>
                <a:avLst/>
                <a:gdLst>
                  <a:gd name="T0" fmla="*/ 0 w 22"/>
                  <a:gd name="T1" fmla="*/ 0 h 22"/>
                  <a:gd name="T2" fmla="*/ 22 w 22"/>
                  <a:gd name="T3" fmla="*/ 4 h 22"/>
                  <a:gd name="T4" fmla="*/ 6 w 22"/>
                  <a:gd name="T5" fmla="*/ 22 h 22"/>
                  <a:gd name="T6" fmla="*/ 0 w 22"/>
                  <a:gd name="T7" fmla="*/ 0 h 22"/>
                </a:gdLst>
                <a:ahLst/>
                <a:cxnLst>
                  <a:cxn ang="0">
                    <a:pos x="T0" y="T1"/>
                  </a:cxn>
                  <a:cxn ang="0">
                    <a:pos x="T2" y="T3"/>
                  </a:cxn>
                  <a:cxn ang="0">
                    <a:pos x="T4" y="T5"/>
                  </a:cxn>
                  <a:cxn ang="0">
                    <a:pos x="T6" y="T7"/>
                  </a:cxn>
                </a:cxnLst>
                <a:rect l="0" t="0" r="r" b="b"/>
                <a:pathLst>
                  <a:path w="22" h="22">
                    <a:moveTo>
                      <a:pt x="0" y="0"/>
                    </a:moveTo>
                    <a:lnTo>
                      <a:pt x="22" y="4"/>
                    </a:lnTo>
                    <a:lnTo>
                      <a:pt x="6" y="22"/>
                    </a:lnTo>
                    <a:lnTo>
                      <a:pt x="0" y="0"/>
                    </a:lnTo>
                    <a:close/>
                  </a:path>
                </a:pathLst>
              </a:custGeom>
              <a:grp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116" name="Freeform 243"/>
              <p:cNvSpPr>
                <a:spLocks noEditPoints="1"/>
              </p:cNvSpPr>
              <p:nvPr/>
            </p:nvSpPr>
            <p:spPr bwMode="auto">
              <a:xfrm>
                <a:off x="9780478" y="3620973"/>
                <a:ext cx="187325" cy="268288"/>
              </a:xfrm>
              <a:custGeom>
                <a:avLst/>
                <a:gdLst>
                  <a:gd name="T0" fmla="*/ 5 w 118"/>
                  <a:gd name="T1" fmla="*/ 158 h 169"/>
                  <a:gd name="T2" fmla="*/ 12 w 118"/>
                  <a:gd name="T3" fmla="*/ 164 h 169"/>
                  <a:gd name="T4" fmla="*/ 6 w 118"/>
                  <a:gd name="T5" fmla="*/ 169 h 169"/>
                  <a:gd name="T6" fmla="*/ 0 w 118"/>
                  <a:gd name="T7" fmla="*/ 164 h 169"/>
                  <a:gd name="T8" fmla="*/ 5 w 118"/>
                  <a:gd name="T9" fmla="*/ 158 h 169"/>
                  <a:gd name="T10" fmla="*/ 25 w 118"/>
                  <a:gd name="T11" fmla="*/ 134 h 169"/>
                  <a:gd name="T12" fmla="*/ 31 w 118"/>
                  <a:gd name="T13" fmla="*/ 139 h 169"/>
                  <a:gd name="T14" fmla="*/ 21 w 118"/>
                  <a:gd name="T15" fmla="*/ 152 h 169"/>
                  <a:gd name="T16" fmla="*/ 16 w 118"/>
                  <a:gd name="T17" fmla="*/ 147 h 169"/>
                  <a:gd name="T18" fmla="*/ 25 w 118"/>
                  <a:gd name="T19" fmla="*/ 134 h 169"/>
                  <a:gd name="T20" fmla="*/ 44 w 118"/>
                  <a:gd name="T21" fmla="*/ 109 h 169"/>
                  <a:gd name="T22" fmla="*/ 51 w 118"/>
                  <a:gd name="T23" fmla="*/ 114 h 169"/>
                  <a:gd name="T24" fmla="*/ 42 w 118"/>
                  <a:gd name="T25" fmla="*/ 126 h 169"/>
                  <a:gd name="T26" fmla="*/ 35 w 118"/>
                  <a:gd name="T27" fmla="*/ 122 h 169"/>
                  <a:gd name="T28" fmla="*/ 44 w 118"/>
                  <a:gd name="T29" fmla="*/ 109 h 169"/>
                  <a:gd name="T30" fmla="*/ 63 w 118"/>
                  <a:gd name="T31" fmla="*/ 83 h 169"/>
                  <a:gd name="T32" fmla="*/ 69 w 118"/>
                  <a:gd name="T33" fmla="*/ 88 h 169"/>
                  <a:gd name="T34" fmla="*/ 60 w 118"/>
                  <a:gd name="T35" fmla="*/ 101 h 169"/>
                  <a:gd name="T36" fmla="*/ 54 w 118"/>
                  <a:gd name="T37" fmla="*/ 96 h 169"/>
                  <a:gd name="T38" fmla="*/ 63 w 118"/>
                  <a:gd name="T39" fmla="*/ 83 h 169"/>
                  <a:gd name="T40" fmla="*/ 80 w 118"/>
                  <a:gd name="T41" fmla="*/ 56 h 169"/>
                  <a:gd name="T42" fmla="*/ 88 w 118"/>
                  <a:gd name="T43" fmla="*/ 60 h 169"/>
                  <a:gd name="T44" fmla="*/ 78 w 118"/>
                  <a:gd name="T45" fmla="*/ 73 h 169"/>
                  <a:gd name="T46" fmla="*/ 72 w 118"/>
                  <a:gd name="T47" fmla="*/ 69 h 169"/>
                  <a:gd name="T48" fmla="*/ 80 w 118"/>
                  <a:gd name="T49" fmla="*/ 56 h 169"/>
                  <a:gd name="T50" fmla="*/ 97 w 118"/>
                  <a:gd name="T51" fmla="*/ 28 h 169"/>
                  <a:gd name="T52" fmla="*/ 103 w 118"/>
                  <a:gd name="T53" fmla="*/ 31 h 169"/>
                  <a:gd name="T54" fmla="*/ 95 w 118"/>
                  <a:gd name="T55" fmla="*/ 46 h 169"/>
                  <a:gd name="T56" fmla="*/ 89 w 118"/>
                  <a:gd name="T57" fmla="*/ 42 h 169"/>
                  <a:gd name="T58" fmla="*/ 97 w 118"/>
                  <a:gd name="T59" fmla="*/ 28 h 169"/>
                  <a:gd name="T60" fmla="*/ 110 w 118"/>
                  <a:gd name="T61" fmla="*/ 0 h 169"/>
                  <a:gd name="T62" fmla="*/ 118 w 118"/>
                  <a:gd name="T63" fmla="*/ 3 h 169"/>
                  <a:gd name="T64" fmla="*/ 111 w 118"/>
                  <a:gd name="T65" fmla="*/ 17 h 169"/>
                  <a:gd name="T66" fmla="*/ 103 w 118"/>
                  <a:gd name="T67" fmla="*/ 14 h 169"/>
                  <a:gd name="T68" fmla="*/ 110 w 118"/>
                  <a:gd name="T69" fmla="*/ 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18" h="169">
                    <a:moveTo>
                      <a:pt x="5" y="158"/>
                    </a:moveTo>
                    <a:lnTo>
                      <a:pt x="12" y="164"/>
                    </a:lnTo>
                    <a:lnTo>
                      <a:pt x="6" y="169"/>
                    </a:lnTo>
                    <a:lnTo>
                      <a:pt x="0" y="164"/>
                    </a:lnTo>
                    <a:lnTo>
                      <a:pt x="5" y="158"/>
                    </a:lnTo>
                    <a:close/>
                    <a:moveTo>
                      <a:pt x="25" y="134"/>
                    </a:moveTo>
                    <a:lnTo>
                      <a:pt x="31" y="139"/>
                    </a:lnTo>
                    <a:lnTo>
                      <a:pt x="21" y="152"/>
                    </a:lnTo>
                    <a:lnTo>
                      <a:pt x="16" y="147"/>
                    </a:lnTo>
                    <a:lnTo>
                      <a:pt x="25" y="134"/>
                    </a:lnTo>
                    <a:close/>
                    <a:moveTo>
                      <a:pt x="44" y="109"/>
                    </a:moveTo>
                    <a:lnTo>
                      <a:pt x="51" y="114"/>
                    </a:lnTo>
                    <a:lnTo>
                      <a:pt x="42" y="126"/>
                    </a:lnTo>
                    <a:lnTo>
                      <a:pt x="35" y="122"/>
                    </a:lnTo>
                    <a:lnTo>
                      <a:pt x="44" y="109"/>
                    </a:lnTo>
                    <a:close/>
                    <a:moveTo>
                      <a:pt x="63" y="83"/>
                    </a:moveTo>
                    <a:lnTo>
                      <a:pt x="69" y="88"/>
                    </a:lnTo>
                    <a:lnTo>
                      <a:pt x="60" y="101"/>
                    </a:lnTo>
                    <a:lnTo>
                      <a:pt x="54" y="96"/>
                    </a:lnTo>
                    <a:lnTo>
                      <a:pt x="63" y="83"/>
                    </a:lnTo>
                    <a:close/>
                    <a:moveTo>
                      <a:pt x="80" y="56"/>
                    </a:moveTo>
                    <a:lnTo>
                      <a:pt x="88" y="60"/>
                    </a:lnTo>
                    <a:lnTo>
                      <a:pt x="78" y="73"/>
                    </a:lnTo>
                    <a:lnTo>
                      <a:pt x="72" y="69"/>
                    </a:lnTo>
                    <a:lnTo>
                      <a:pt x="80" y="56"/>
                    </a:lnTo>
                    <a:close/>
                    <a:moveTo>
                      <a:pt x="97" y="28"/>
                    </a:moveTo>
                    <a:lnTo>
                      <a:pt x="103" y="31"/>
                    </a:lnTo>
                    <a:lnTo>
                      <a:pt x="95" y="46"/>
                    </a:lnTo>
                    <a:lnTo>
                      <a:pt x="89" y="42"/>
                    </a:lnTo>
                    <a:lnTo>
                      <a:pt x="97" y="28"/>
                    </a:lnTo>
                    <a:close/>
                    <a:moveTo>
                      <a:pt x="110" y="0"/>
                    </a:moveTo>
                    <a:lnTo>
                      <a:pt x="118" y="3"/>
                    </a:lnTo>
                    <a:lnTo>
                      <a:pt x="111" y="17"/>
                    </a:lnTo>
                    <a:lnTo>
                      <a:pt x="103" y="14"/>
                    </a:lnTo>
                    <a:lnTo>
                      <a:pt x="110" y="0"/>
                    </a:lnTo>
                    <a:close/>
                  </a:path>
                </a:pathLst>
              </a:custGeom>
              <a:grp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117" name="Freeform 244"/>
              <p:cNvSpPr>
                <a:spLocks/>
              </p:cNvSpPr>
              <p:nvPr/>
            </p:nvSpPr>
            <p:spPr bwMode="auto">
              <a:xfrm>
                <a:off x="9812228" y="3366973"/>
                <a:ext cx="195263" cy="244475"/>
              </a:xfrm>
              <a:custGeom>
                <a:avLst/>
                <a:gdLst>
                  <a:gd name="T0" fmla="*/ 49 w 123"/>
                  <a:gd name="T1" fmla="*/ 0 h 154"/>
                  <a:gd name="T2" fmla="*/ 69 w 123"/>
                  <a:gd name="T3" fmla="*/ 2 h 154"/>
                  <a:gd name="T4" fmla="*/ 86 w 123"/>
                  <a:gd name="T5" fmla="*/ 6 h 154"/>
                  <a:gd name="T6" fmla="*/ 100 w 123"/>
                  <a:gd name="T7" fmla="*/ 15 h 154"/>
                  <a:gd name="T8" fmla="*/ 104 w 123"/>
                  <a:gd name="T9" fmla="*/ 19 h 154"/>
                  <a:gd name="T10" fmla="*/ 115 w 123"/>
                  <a:gd name="T11" fmla="*/ 33 h 154"/>
                  <a:gd name="T12" fmla="*/ 121 w 123"/>
                  <a:gd name="T13" fmla="*/ 50 h 154"/>
                  <a:gd name="T14" fmla="*/ 123 w 123"/>
                  <a:gd name="T15" fmla="*/ 71 h 154"/>
                  <a:gd name="T16" fmla="*/ 120 w 123"/>
                  <a:gd name="T17" fmla="*/ 96 h 154"/>
                  <a:gd name="T18" fmla="*/ 113 w 123"/>
                  <a:gd name="T19" fmla="*/ 123 h 154"/>
                  <a:gd name="T20" fmla="*/ 102 w 123"/>
                  <a:gd name="T21" fmla="*/ 154 h 154"/>
                  <a:gd name="T22" fmla="*/ 95 w 123"/>
                  <a:gd name="T23" fmla="*/ 151 h 154"/>
                  <a:gd name="T24" fmla="*/ 106 w 123"/>
                  <a:gd name="T25" fmla="*/ 122 h 154"/>
                  <a:gd name="T26" fmla="*/ 112 w 123"/>
                  <a:gd name="T27" fmla="*/ 96 h 154"/>
                  <a:gd name="T28" fmla="*/ 115 w 123"/>
                  <a:gd name="T29" fmla="*/ 74 h 154"/>
                  <a:gd name="T30" fmla="*/ 113 w 123"/>
                  <a:gd name="T31" fmla="*/ 54 h 154"/>
                  <a:gd name="T32" fmla="*/ 108 w 123"/>
                  <a:gd name="T33" fmla="*/ 37 h 154"/>
                  <a:gd name="T34" fmla="*/ 99 w 123"/>
                  <a:gd name="T35" fmla="*/ 24 h 154"/>
                  <a:gd name="T36" fmla="*/ 95 w 123"/>
                  <a:gd name="T37" fmla="*/ 20 h 154"/>
                  <a:gd name="T38" fmla="*/ 79 w 123"/>
                  <a:gd name="T39" fmla="*/ 12 h 154"/>
                  <a:gd name="T40" fmla="*/ 57 w 123"/>
                  <a:gd name="T41" fmla="*/ 8 h 154"/>
                  <a:gd name="T42" fmla="*/ 32 w 123"/>
                  <a:gd name="T43" fmla="*/ 10 h 154"/>
                  <a:gd name="T44" fmla="*/ 2 w 123"/>
                  <a:gd name="T45" fmla="*/ 17 h 154"/>
                  <a:gd name="T46" fmla="*/ 0 w 123"/>
                  <a:gd name="T47" fmla="*/ 10 h 154"/>
                  <a:gd name="T48" fmla="*/ 26 w 123"/>
                  <a:gd name="T49" fmla="*/ 3 h 154"/>
                  <a:gd name="T50" fmla="*/ 49 w 123"/>
                  <a:gd name="T51"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23" h="154">
                    <a:moveTo>
                      <a:pt x="49" y="0"/>
                    </a:moveTo>
                    <a:lnTo>
                      <a:pt x="69" y="2"/>
                    </a:lnTo>
                    <a:lnTo>
                      <a:pt x="86" y="6"/>
                    </a:lnTo>
                    <a:lnTo>
                      <a:pt x="100" y="15"/>
                    </a:lnTo>
                    <a:lnTo>
                      <a:pt x="104" y="19"/>
                    </a:lnTo>
                    <a:lnTo>
                      <a:pt x="115" y="33"/>
                    </a:lnTo>
                    <a:lnTo>
                      <a:pt x="121" y="50"/>
                    </a:lnTo>
                    <a:lnTo>
                      <a:pt x="123" y="71"/>
                    </a:lnTo>
                    <a:lnTo>
                      <a:pt x="120" y="96"/>
                    </a:lnTo>
                    <a:lnTo>
                      <a:pt x="113" y="123"/>
                    </a:lnTo>
                    <a:lnTo>
                      <a:pt x="102" y="154"/>
                    </a:lnTo>
                    <a:lnTo>
                      <a:pt x="95" y="151"/>
                    </a:lnTo>
                    <a:lnTo>
                      <a:pt x="106" y="122"/>
                    </a:lnTo>
                    <a:lnTo>
                      <a:pt x="112" y="96"/>
                    </a:lnTo>
                    <a:lnTo>
                      <a:pt x="115" y="74"/>
                    </a:lnTo>
                    <a:lnTo>
                      <a:pt x="113" y="54"/>
                    </a:lnTo>
                    <a:lnTo>
                      <a:pt x="108" y="37"/>
                    </a:lnTo>
                    <a:lnTo>
                      <a:pt x="99" y="24"/>
                    </a:lnTo>
                    <a:lnTo>
                      <a:pt x="95" y="20"/>
                    </a:lnTo>
                    <a:lnTo>
                      <a:pt x="79" y="12"/>
                    </a:lnTo>
                    <a:lnTo>
                      <a:pt x="57" y="8"/>
                    </a:lnTo>
                    <a:lnTo>
                      <a:pt x="32" y="10"/>
                    </a:lnTo>
                    <a:lnTo>
                      <a:pt x="2" y="17"/>
                    </a:lnTo>
                    <a:lnTo>
                      <a:pt x="0" y="10"/>
                    </a:lnTo>
                    <a:lnTo>
                      <a:pt x="26" y="3"/>
                    </a:lnTo>
                    <a:lnTo>
                      <a:pt x="49" y="0"/>
                    </a:lnTo>
                    <a:close/>
                  </a:path>
                </a:pathLst>
              </a:custGeom>
              <a:grp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118" name="Freeform 245"/>
              <p:cNvSpPr>
                <a:spLocks/>
              </p:cNvSpPr>
              <p:nvPr/>
            </p:nvSpPr>
            <p:spPr bwMode="auto">
              <a:xfrm>
                <a:off x="9788416" y="3370148"/>
                <a:ext cx="38100" cy="34925"/>
              </a:xfrm>
              <a:custGeom>
                <a:avLst/>
                <a:gdLst>
                  <a:gd name="T0" fmla="*/ 16 w 24"/>
                  <a:gd name="T1" fmla="*/ 0 h 22"/>
                  <a:gd name="T2" fmla="*/ 24 w 24"/>
                  <a:gd name="T3" fmla="*/ 22 h 22"/>
                  <a:gd name="T4" fmla="*/ 0 w 24"/>
                  <a:gd name="T5" fmla="*/ 17 h 22"/>
                  <a:gd name="T6" fmla="*/ 16 w 24"/>
                  <a:gd name="T7" fmla="*/ 0 h 22"/>
                </a:gdLst>
                <a:ahLst/>
                <a:cxnLst>
                  <a:cxn ang="0">
                    <a:pos x="T0" y="T1"/>
                  </a:cxn>
                  <a:cxn ang="0">
                    <a:pos x="T2" y="T3"/>
                  </a:cxn>
                  <a:cxn ang="0">
                    <a:pos x="T4" y="T5"/>
                  </a:cxn>
                  <a:cxn ang="0">
                    <a:pos x="T6" y="T7"/>
                  </a:cxn>
                </a:cxnLst>
                <a:rect l="0" t="0" r="r" b="b"/>
                <a:pathLst>
                  <a:path w="24" h="22">
                    <a:moveTo>
                      <a:pt x="16" y="0"/>
                    </a:moveTo>
                    <a:lnTo>
                      <a:pt x="24" y="22"/>
                    </a:lnTo>
                    <a:lnTo>
                      <a:pt x="0" y="17"/>
                    </a:lnTo>
                    <a:lnTo>
                      <a:pt x="16" y="0"/>
                    </a:lnTo>
                    <a:close/>
                  </a:path>
                </a:pathLst>
              </a:custGeom>
              <a:grp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119" name="Freeform 246"/>
              <p:cNvSpPr>
                <a:spLocks/>
              </p:cNvSpPr>
              <p:nvPr/>
            </p:nvSpPr>
            <p:spPr bwMode="auto">
              <a:xfrm>
                <a:off x="9132778" y="3360623"/>
                <a:ext cx="554038" cy="288925"/>
              </a:xfrm>
              <a:custGeom>
                <a:avLst/>
                <a:gdLst>
                  <a:gd name="T0" fmla="*/ 55 w 349"/>
                  <a:gd name="T1" fmla="*/ 0 h 182"/>
                  <a:gd name="T2" fmla="*/ 81 w 349"/>
                  <a:gd name="T3" fmla="*/ 4 h 182"/>
                  <a:gd name="T4" fmla="*/ 110 w 349"/>
                  <a:gd name="T5" fmla="*/ 12 h 182"/>
                  <a:gd name="T6" fmla="*/ 141 w 349"/>
                  <a:gd name="T7" fmla="*/ 25 h 182"/>
                  <a:gd name="T8" fmla="*/ 181 w 349"/>
                  <a:gd name="T9" fmla="*/ 46 h 182"/>
                  <a:gd name="T10" fmla="*/ 222 w 349"/>
                  <a:gd name="T11" fmla="*/ 72 h 182"/>
                  <a:gd name="T12" fmla="*/ 265 w 349"/>
                  <a:gd name="T13" fmla="*/ 104 h 182"/>
                  <a:gd name="T14" fmla="*/ 307 w 349"/>
                  <a:gd name="T15" fmla="*/ 138 h 182"/>
                  <a:gd name="T16" fmla="*/ 349 w 349"/>
                  <a:gd name="T17" fmla="*/ 177 h 182"/>
                  <a:gd name="T18" fmla="*/ 344 w 349"/>
                  <a:gd name="T19" fmla="*/ 182 h 182"/>
                  <a:gd name="T20" fmla="*/ 308 w 349"/>
                  <a:gd name="T21" fmla="*/ 150 h 182"/>
                  <a:gd name="T22" fmla="*/ 273 w 349"/>
                  <a:gd name="T23" fmla="*/ 121 h 182"/>
                  <a:gd name="T24" fmla="*/ 239 w 349"/>
                  <a:gd name="T25" fmla="*/ 93 h 182"/>
                  <a:gd name="T26" fmla="*/ 205 w 349"/>
                  <a:gd name="T27" fmla="*/ 71 h 182"/>
                  <a:gd name="T28" fmla="*/ 171 w 349"/>
                  <a:gd name="T29" fmla="*/ 50 h 182"/>
                  <a:gd name="T30" fmla="*/ 140 w 349"/>
                  <a:gd name="T31" fmla="*/ 34 h 182"/>
                  <a:gd name="T32" fmla="*/ 110 w 349"/>
                  <a:gd name="T33" fmla="*/ 21 h 182"/>
                  <a:gd name="T34" fmla="*/ 82 w 349"/>
                  <a:gd name="T35" fmla="*/ 14 h 182"/>
                  <a:gd name="T36" fmla="*/ 58 w 349"/>
                  <a:gd name="T37" fmla="*/ 8 h 182"/>
                  <a:gd name="T38" fmla="*/ 36 w 349"/>
                  <a:gd name="T39" fmla="*/ 10 h 182"/>
                  <a:gd name="T40" fmla="*/ 19 w 349"/>
                  <a:gd name="T41" fmla="*/ 14 h 182"/>
                  <a:gd name="T42" fmla="*/ 5 w 349"/>
                  <a:gd name="T43" fmla="*/ 23 h 182"/>
                  <a:gd name="T44" fmla="*/ 0 w 349"/>
                  <a:gd name="T45" fmla="*/ 17 h 182"/>
                  <a:gd name="T46" fmla="*/ 14 w 349"/>
                  <a:gd name="T47" fmla="*/ 7 h 182"/>
                  <a:gd name="T48" fmla="*/ 32 w 349"/>
                  <a:gd name="T49" fmla="*/ 2 h 182"/>
                  <a:gd name="T50" fmla="*/ 55 w 349"/>
                  <a:gd name="T51" fmla="*/ 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49" h="182">
                    <a:moveTo>
                      <a:pt x="55" y="0"/>
                    </a:moveTo>
                    <a:lnTo>
                      <a:pt x="81" y="4"/>
                    </a:lnTo>
                    <a:lnTo>
                      <a:pt x="110" y="12"/>
                    </a:lnTo>
                    <a:lnTo>
                      <a:pt x="141" y="25"/>
                    </a:lnTo>
                    <a:lnTo>
                      <a:pt x="181" y="46"/>
                    </a:lnTo>
                    <a:lnTo>
                      <a:pt x="222" y="72"/>
                    </a:lnTo>
                    <a:lnTo>
                      <a:pt x="265" y="104"/>
                    </a:lnTo>
                    <a:lnTo>
                      <a:pt x="307" y="138"/>
                    </a:lnTo>
                    <a:lnTo>
                      <a:pt x="349" y="177"/>
                    </a:lnTo>
                    <a:lnTo>
                      <a:pt x="344" y="182"/>
                    </a:lnTo>
                    <a:lnTo>
                      <a:pt x="308" y="150"/>
                    </a:lnTo>
                    <a:lnTo>
                      <a:pt x="273" y="121"/>
                    </a:lnTo>
                    <a:lnTo>
                      <a:pt x="239" y="93"/>
                    </a:lnTo>
                    <a:lnTo>
                      <a:pt x="205" y="71"/>
                    </a:lnTo>
                    <a:lnTo>
                      <a:pt x="171" y="50"/>
                    </a:lnTo>
                    <a:lnTo>
                      <a:pt x="140" y="34"/>
                    </a:lnTo>
                    <a:lnTo>
                      <a:pt x="110" y="21"/>
                    </a:lnTo>
                    <a:lnTo>
                      <a:pt x="82" y="14"/>
                    </a:lnTo>
                    <a:lnTo>
                      <a:pt x="58" y="8"/>
                    </a:lnTo>
                    <a:lnTo>
                      <a:pt x="36" y="10"/>
                    </a:lnTo>
                    <a:lnTo>
                      <a:pt x="19" y="14"/>
                    </a:lnTo>
                    <a:lnTo>
                      <a:pt x="5" y="23"/>
                    </a:lnTo>
                    <a:lnTo>
                      <a:pt x="0" y="17"/>
                    </a:lnTo>
                    <a:lnTo>
                      <a:pt x="14" y="7"/>
                    </a:lnTo>
                    <a:lnTo>
                      <a:pt x="32" y="2"/>
                    </a:lnTo>
                    <a:lnTo>
                      <a:pt x="55" y="0"/>
                    </a:lnTo>
                    <a:close/>
                  </a:path>
                </a:pathLst>
              </a:custGeom>
              <a:grp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120" name="Freeform 247"/>
              <p:cNvSpPr>
                <a:spLocks/>
              </p:cNvSpPr>
              <p:nvPr/>
            </p:nvSpPr>
            <p:spPr bwMode="auto">
              <a:xfrm>
                <a:off x="9666178" y="3628911"/>
                <a:ext cx="36513" cy="36513"/>
              </a:xfrm>
              <a:custGeom>
                <a:avLst/>
                <a:gdLst>
                  <a:gd name="T0" fmla="*/ 17 w 23"/>
                  <a:gd name="T1" fmla="*/ 0 h 23"/>
                  <a:gd name="T2" fmla="*/ 23 w 23"/>
                  <a:gd name="T3" fmla="*/ 23 h 23"/>
                  <a:gd name="T4" fmla="*/ 0 w 23"/>
                  <a:gd name="T5" fmla="*/ 17 h 23"/>
                  <a:gd name="T6" fmla="*/ 17 w 23"/>
                  <a:gd name="T7" fmla="*/ 0 h 23"/>
                </a:gdLst>
                <a:ahLst/>
                <a:cxnLst>
                  <a:cxn ang="0">
                    <a:pos x="T0" y="T1"/>
                  </a:cxn>
                  <a:cxn ang="0">
                    <a:pos x="T2" y="T3"/>
                  </a:cxn>
                  <a:cxn ang="0">
                    <a:pos x="T4" y="T5"/>
                  </a:cxn>
                  <a:cxn ang="0">
                    <a:pos x="T6" y="T7"/>
                  </a:cxn>
                </a:cxnLst>
                <a:rect l="0" t="0" r="r" b="b"/>
                <a:pathLst>
                  <a:path w="23" h="23">
                    <a:moveTo>
                      <a:pt x="17" y="0"/>
                    </a:moveTo>
                    <a:lnTo>
                      <a:pt x="23" y="23"/>
                    </a:lnTo>
                    <a:lnTo>
                      <a:pt x="0" y="17"/>
                    </a:lnTo>
                    <a:lnTo>
                      <a:pt x="17" y="0"/>
                    </a:lnTo>
                    <a:close/>
                  </a:path>
                </a:pathLst>
              </a:custGeom>
              <a:grp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121" name="Freeform 248"/>
              <p:cNvSpPr>
                <a:spLocks noEditPoints="1"/>
              </p:cNvSpPr>
              <p:nvPr/>
            </p:nvSpPr>
            <p:spPr bwMode="auto">
              <a:xfrm>
                <a:off x="9105791" y="3400311"/>
                <a:ext cx="34925" cy="177800"/>
              </a:xfrm>
              <a:custGeom>
                <a:avLst/>
                <a:gdLst>
                  <a:gd name="T0" fmla="*/ 17 w 22"/>
                  <a:gd name="T1" fmla="*/ 95 h 112"/>
                  <a:gd name="T2" fmla="*/ 22 w 22"/>
                  <a:gd name="T3" fmla="*/ 109 h 112"/>
                  <a:gd name="T4" fmla="*/ 15 w 22"/>
                  <a:gd name="T5" fmla="*/ 112 h 112"/>
                  <a:gd name="T6" fmla="*/ 9 w 22"/>
                  <a:gd name="T7" fmla="*/ 96 h 112"/>
                  <a:gd name="T8" fmla="*/ 17 w 22"/>
                  <a:gd name="T9" fmla="*/ 95 h 112"/>
                  <a:gd name="T10" fmla="*/ 9 w 22"/>
                  <a:gd name="T11" fmla="*/ 63 h 112"/>
                  <a:gd name="T12" fmla="*/ 10 w 22"/>
                  <a:gd name="T13" fmla="*/ 71 h 112"/>
                  <a:gd name="T14" fmla="*/ 13 w 22"/>
                  <a:gd name="T15" fmla="*/ 79 h 112"/>
                  <a:gd name="T16" fmla="*/ 5 w 22"/>
                  <a:gd name="T17" fmla="*/ 81 h 112"/>
                  <a:gd name="T18" fmla="*/ 2 w 22"/>
                  <a:gd name="T19" fmla="*/ 72 h 112"/>
                  <a:gd name="T20" fmla="*/ 1 w 22"/>
                  <a:gd name="T21" fmla="*/ 64 h 112"/>
                  <a:gd name="T22" fmla="*/ 9 w 22"/>
                  <a:gd name="T23" fmla="*/ 63 h 112"/>
                  <a:gd name="T24" fmla="*/ 0 w 22"/>
                  <a:gd name="T25" fmla="*/ 32 h 112"/>
                  <a:gd name="T26" fmla="*/ 7 w 22"/>
                  <a:gd name="T27" fmla="*/ 33 h 112"/>
                  <a:gd name="T28" fmla="*/ 7 w 22"/>
                  <a:gd name="T29" fmla="*/ 41 h 112"/>
                  <a:gd name="T30" fmla="*/ 7 w 22"/>
                  <a:gd name="T31" fmla="*/ 47 h 112"/>
                  <a:gd name="T32" fmla="*/ 0 w 22"/>
                  <a:gd name="T33" fmla="*/ 49 h 112"/>
                  <a:gd name="T34" fmla="*/ 0 w 22"/>
                  <a:gd name="T35" fmla="*/ 41 h 112"/>
                  <a:gd name="T36" fmla="*/ 0 w 22"/>
                  <a:gd name="T37" fmla="*/ 32 h 112"/>
                  <a:gd name="T38" fmla="*/ 10 w 22"/>
                  <a:gd name="T39" fmla="*/ 0 h 112"/>
                  <a:gd name="T40" fmla="*/ 17 w 22"/>
                  <a:gd name="T41" fmla="*/ 4 h 112"/>
                  <a:gd name="T42" fmla="*/ 13 w 22"/>
                  <a:gd name="T43" fmla="*/ 11 h 112"/>
                  <a:gd name="T44" fmla="*/ 10 w 22"/>
                  <a:gd name="T45" fmla="*/ 17 h 112"/>
                  <a:gd name="T46" fmla="*/ 2 w 22"/>
                  <a:gd name="T47" fmla="*/ 15 h 112"/>
                  <a:gd name="T48" fmla="*/ 6 w 22"/>
                  <a:gd name="T49" fmla="*/ 7 h 112"/>
                  <a:gd name="T50" fmla="*/ 10 w 22"/>
                  <a:gd name="T51"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2" h="112">
                    <a:moveTo>
                      <a:pt x="17" y="95"/>
                    </a:moveTo>
                    <a:lnTo>
                      <a:pt x="22" y="109"/>
                    </a:lnTo>
                    <a:lnTo>
                      <a:pt x="15" y="112"/>
                    </a:lnTo>
                    <a:lnTo>
                      <a:pt x="9" y="96"/>
                    </a:lnTo>
                    <a:lnTo>
                      <a:pt x="17" y="95"/>
                    </a:lnTo>
                    <a:close/>
                    <a:moveTo>
                      <a:pt x="9" y="63"/>
                    </a:moveTo>
                    <a:lnTo>
                      <a:pt x="10" y="71"/>
                    </a:lnTo>
                    <a:lnTo>
                      <a:pt x="13" y="79"/>
                    </a:lnTo>
                    <a:lnTo>
                      <a:pt x="5" y="81"/>
                    </a:lnTo>
                    <a:lnTo>
                      <a:pt x="2" y="72"/>
                    </a:lnTo>
                    <a:lnTo>
                      <a:pt x="1" y="64"/>
                    </a:lnTo>
                    <a:lnTo>
                      <a:pt x="9" y="63"/>
                    </a:lnTo>
                    <a:close/>
                    <a:moveTo>
                      <a:pt x="0" y="32"/>
                    </a:moveTo>
                    <a:lnTo>
                      <a:pt x="7" y="33"/>
                    </a:lnTo>
                    <a:lnTo>
                      <a:pt x="7" y="41"/>
                    </a:lnTo>
                    <a:lnTo>
                      <a:pt x="7" y="47"/>
                    </a:lnTo>
                    <a:lnTo>
                      <a:pt x="0" y="49"/>
                    </a:lnTo>
                    <a:lnTo>
                      <a:pt x="0" y="41"/>
                    </a:lnTo>
                    <a:lnTo>
                      <a:pt x="0" y="32"/>
                    </a:lnTo>
                    <a:close/>
                    <a:moveTo>
                      <a:pt x="10" y="0"/>
                    </a:moveTo>
                    <a:lnTo>
                      <a:pt x="17" y="4"/>
                    </a:lnTo>
                    <a:lnTo>
                      <a:pt x="13" y="11"/>
                    </a:lnTo>
                    <a:lnTo>
                      <a:pt x="10" y="17"/>
                    </a:lnTo>
                    <a:lnTo>
                      <a:pt x="2" y="15"/>
                    </a:lnTo>
                    <a:lnTo>
                      <a:pt x="6" y="7"/>
                    </a:lnTo>
                    <a:lnTo>
                      <a:pt x="10" y="0"/>
                    </a:lnTo>
                    <a:close/>
                  </a:path>
                </a:pathLst>
              </a:custGeom>
              <a:grpFill/>
              <a:ln w="0">
                <a:solidFill>
                  <a:srgbClr val="444444"/>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122" name="Freeform 249"/>
              <p:cNvSpPr>
                <a:spLocks noEditPoints="1"/>
              </p:cNvSpPr>
              <p:nvPr/>
            </p:nvSpPr>
            <p:spPr bwMode="auto">
              <a:xfrm>
                <a:off x="9790003" y="4227398"/>
                <a:ext cx="177800" cy="36513"/>
              </a:xfrm>
              <a:custGeom>
                <a:avLst/>
                <a:gdLst>
                  <a:gd name="T0" fmla="*/ 79 w 112"/>
                  <a:gd name="T1" fmla="*/ 15 h 23"/>
                  <a:gd name="T2" fmla="*/ 80 w 112"/>
                  <a:gd name="T3" fmla="*/ 23 h 23"/>
                  <a:gd name="T4" fmla="*/ 71 w 112"/>
                  <a:gd name="T5" fmla="*/ 23 h 23"/>
                  <a:gd name="T6" fmla="*/ 63 w 112"/>
                  <a:gd name="T7" fmla="*/ 23 h 23"/>
                  <a:gd name="T8" fmla="*/ 65 w 112"/>
                  <a:gd name="T9" fmla="*/ 15 h 23"/>
                  <a:gd name="T10" fmla="*/ 72 w 112"/>
                  <a:gd name="T11" fmla="*/ 15 h 23"/>
                  <a:gd name="T12" fmla="*/ 79 w 112"/>
                  <a:gd name="T13" fmla="*/ 15 h 23"/>
                  <a:gd name="T14" fmla="*/ 33 w 112"/>
                  <a:gd name="T15" fmla="*/ 9 h 23"/>
                  <a:gd name="T16" fmla="*/ 41 w 112"/>
                  <a:gd name="T17" fmla="*/ 12 h 23"/>
                  <a:gd name="T18" fmla="*/ 49 w 112"/>
                  <a:gd name="T19" fmla="*/ 13 h 23"/>
                  <a:gd name="T20" fmla="*/ 48 w 112"/>
                  <a:gd name="T21" fmla="*/ 21 h 23"/>
                  <a:gd name="T22" fmla="*/ 40 w 112"/>
                  <a:gd name="T23" fmla="*/ 19 h 23"/>
                  <a:gd name="T24" fmla="*/ 31 w 112"/>
                  <a:gd name="T25" fmla="*/ 17 h 23"/>
                  <a:gd name="T26" fmla="*/ 33 w 112"/>
                  <a:gd name="T27" fmla="*/ 9 h 23"/>
                  <a:gd name="T28" fmla="*/ 108 w 112"/>
                  <a:gd name="T29" fmla="*/ 6 h 23"/>
                  <a:gd name="T30" fmla="*/ 112 w 112"/>
                  <a:gd name="T31" fmla="*/ 12 h 23"/>
                  <a:gd name="T32" fmla="*/ 105 w 112"/>
                  <a:gd name="T33" fmla="*/ 16 h 23"/>
                  <a:gd name="T34" fmla="*/ 96 w 112"/>
                  <a:gd name="T35" fmla="*/ 20 h 23"/>
                  <a:gd name="T36" fmla="*/ 95 w 112"/>
                  <a:gd name="T37" fmla="*/ 12 h 23"/>
                  <a:gd name="T38" fmla="*/ 101 w 112"/>
                  <a:gd name="T39" fmla="*/ 9 h 23"/>
                  <a:gd name="T40" fmla="*/ 108 w 112"/>
                  <a:gd name="T41" fmla="*/ 6 h 23"/>
                  <a:gd name="T42" fmla="*/ 3 w 112"/>
                  <a:gd name="T43" fmla="*/ 0 h 23"/>
                  <a:gd name="T44" fmla="*/ 17 w 112"/>
                  <a:gd name="T45" fmla="*/ 6 h 23"/>
                  <a:gd name="T46" fmla="*/ 15 w 112"/>
                  <a:gd name="T47" fmla="*/ 12 h 23"/>
                  <a:gd name="T48" fmla="*/ 0 w 112"/>
                  <a:gd name="T49" fmla="*/ 7 h 23"/>
                  <a:gd name="T50" fmla="*/ 3 w 112"/>
                  <a:gd name="T5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2" h="23">
                    <a:moveTo>
                      <a:pt x="79" y="15"/>
                    </a:moveTo>
                    <a:lnTo>
                      <a:pt x="80" y="23"/>
                    </a:lnTo>
                    <a:lnTo>
                      <a:pt x="71" y="23"/>
                    </a:lnTo>
                    <a:lnTo>
                      <a:pt x="63" y="23"/>
                    </a:lnTo>
                    <a:lnTo>
                      <a:pt x="65" y="15"/>
                    </a:lnTo>
                    <a:lnTo>
                      <a:pt x="72" y="15"/>
                    </a:lnTo>
                    <a:lnTo>
                      <a:pt x="79" y="15"/>
                    </a:lnTo>
                    <a:close/>
                    <a:moveTo>
                      <a:pt x="33" y="9"/>
                    </a:moveTo>
                    <a:lnTo>
                      <a:pt x="41" y="12"/>
                    </a:lnTo>
                    <a:lnTo>
                      <a:pt x="49" y="13"/>
                    </a:lnTo>
                    <a:lnTo>
                      <a:pt x="48" y="21"/>
                    </a:lnTo>
                    <a:lnTo>
                      <a:pt x="40" y="19"/>
                    </a:lnTo>
                    <a:lnTo>
                      <a:pt x="31" y="17"/>
                    </a:lnTo>
                    <a:lnTo>
                      <a:pt x="33" y="9"/>
                    </a:lnTo>
                    <a:close/>
                    <a:moveTo>
                      <a:pt x="108" y="6"/>
                    </a:moveTo>
                    <a:lnTo>
                      <a:pt x="112" y="12"/>
                    </a:lnTo>
                    <a:lnTo>
                      <a:pt x="105" y="16"/>
                    </a:lnTo>
                    <a:lnTo>
                      <a:pt x="96" y="20"/>
                    </a:lnTo>
                    <a:lnTo>
                      <a:pt x="95" y="12"/>
                    </a:lnTo>
                    <a:lnTo>
                      <a:pt x="101" y="9"/>
                    </a:lnTo>
                    <a:lnTo>
                      <a:pt x="108" y="6"/>
                    </a:lnTo>
                    <a:close/>
                    <a:moveTo>
                      <a:pt x="3" y="0"/>
                    </a:moveTo>
                    <a:lnTo>
                      <a:pt x="17" y="6"/>
                    </a:lnTo>
                    <a:lnTo>
                      <a:pt x="15" y="12"/>
                    </a:lnTo>
                    <a:lnTo>
                      <a:pt x="0" y="7"/>
                    </a:lnTo>
                    <a:lnTo>
                      <a:pt x="3" y="0"/>
                    </a:lnTo>
                    <a:close/>
                  </a:path>
                </a:pathLst>
              </a:custGeom>
              <a:grpFill/>
              <a:ln w="0">
                <a:solidFill>
                  <a:srgbClr val="444444"/>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123" name="Freeform 250"/>
              <p:cNvSpPr>
                <a:spLocks noEditPoints="1"/>
              </p:cNvSpPr>
              <p:nvPr/>
            </p:nvSpPr>
            <p:spPr bwMode="auto">
              <a:xfrm>
                <a:off x="9961453" y="4032136"/>
                <a:ext cx="46038" cy="179388"/>
              </a:xfrm>
              <a:custGeom>
                <a:avLst/>
                <a:gdLst>
                  <a:gd name="T0" fmla="*/ 19 w 29"/>
                  <a:gd name="T1" fmla="*/ 95 h 113"/>
                  <a:gd name="T2" fmla="*/ 27 w 29"/>
                  <a:gd name="T3" fmla="*/ 96 h 113"/>
                  <a:gd name="T4" fmla="*/ 26 w 29"/>
                  <a:gd name="T5" fmla="*/ 105 h 113"/>
                  <a:gd name="T6" fmla="*/ 23 w 29"/>
                  <a:gd name="T7" fmla="*/ 113 h 113"/>
                  <a:gd name="T8" fmla="*/ 15 w 29"/>
                  <a:gd name="T9" fmla="*/ 109 h 113"/>
                  <a:gd name="T10" fmla="*/ 18 w 29"/>
                  <a:gd name="T11" fmla="*/ 102 h 113"/>
                  <a:gd name="T12" fmla="*/ 19 w 29"/>
                  <a:gd name="T13" fmla="*/ 95 h 113"/>
                  <a:gd name="T14" fmla="*/ 26 w 29"/>
                  <a:gd name="T15" fmla="*/ 63 h 113"/>
                  <a:gd name="T16" fmla="*/ 27 w 29"/>
                  <a:gd name="T17" fmla="*/ 71 h 113"/>
                  <a:gd name="T18" fmla="*/ 29 w 29"/>
                  <a:gd name="T19" fmla="*/ 79 h 113"/>
                  <a:gd name="T20" fmla="*/ 21 w 29"/>
                  <a:gd name="T21" fmla="*/ 80 h 113"/>
                  <a:gd name="T22" fmla="*/ 19 w 29"/>
                  <a:gd name="T23" fmla="*/ 72 h 113"/>
                  <a:gd name="T24" fmla="*/ 18 w 29"/>
                  <a:gd name="T25" fmla="*/ 64 h 113"/>
                  <a:gd name="T26" fmla="*/ 26 w 29"/>
                  <a:gd name="T27" fmla="*/ 63 h 113"/>
                  <a:gd name="T28" fmla="*/ 18 w 29"/>
                  <a:gd name="T29" fmla="*/ 32 h 113"/>
                  <a:gd name="T30" fmla="*/ 21 w 29"/>
                  <a:gd name="T31" fmla="*/ 40 h 113"/>
                  <a:gd name="T32" fmla="*/ 23 w 29"/>
                  <a:gd name="T33" fmla="*/ 47 h 113"/>
                  <a:gd name="T34" fmla="*/ 15 w 29"/>
                  <a:gd name="T35" fmla="*/ 49 h 113"/>
                  <a:gd name="T36" fmla="*/ 13 w 29"/>
                  <a:gd name="T37" fmla="*/ 41 h 113"/>
                  <a:gd name="T38" fmla="*/ 12 w 29"/>
                  <a:gd name="T39" fmla="*/ 33 h 113"/>
                  <a:gd name="T40" fmla="*/ 18 w 29"/>
                  <a:gd name="T41" fmla="*/ 32 h 113"/>
                  <a:gd name="T42" fmla="*/ 8 w 29"/>
                  <a:gd name="T43" fmla="*/ 0 h 113"/>
                  <a:gd name="T44" fmla="*/ 10 w 29"/>
                  <a:gd name="T45" fmla="*/ 8 h 113"/>
                  <a:gd name="T46" fmla="*/ 13 w 29"/>
                  <a:gd name="T47" fmla="*/ 16 h 113"/>
                  <a:gd name="T48" fmla="*/ 6 w 29"/>
                  <a:gd name="T49" fmla="*/ 19 h 113"/>
                  <a:gd name="T50" fmla="*/ 4 w 29"/>
                  <a:gd name="T51" fmla="*/ 11 h 113"/>
                  <a:gd name="T52" fmla="*/ 0 w 29"/>
                  <a:gd name="T53" fmla="*/ 4 h 113"/>
                  <a:gd name="T54" fmla="*/ 8 w 29"/>
                  <a:gd name="T55"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9" h="113">
                    <a:moveTo>
                      <a:pt x="19" y="95"/>
                    </a:moveTo>
                    <a:lnTo>
                      <a:pt x="27" y="96"/>
                    </a:lnTo>
                    <a:lnTo>
                      <a:pt x="26" y="105"/>
                    </a:lnTo>
                    <a:lnTo>
                      <a:pt x="23" y="113"/>
                    </a:lnTo>
                    <a:lnTo>
                      <a:pt x="15" y="109"/>
                    </a:lnTo>
                    <a:lnTo>
                      <a:pt x="18" y="102"/>
                    </a:lnTo>
                    <a:lnTo>
                      <a:pt x="19" y="95"/>
                    </a:lnTo>
                    <a:close/>
                    <a:moveTo>
                      <a:pt x="26" y="63"/>
                    </a:moveTo>
                    <a:lnTo>
                      <a:pt x="27" y="71"/>
                    </a:lnTo>
                    <a:lnTo>
                      <a:pt x="29" y="79"/>
                    </a:lnTo>
                    <a:lnTo>
                      <a:pt x="21" y="80"/>
                    </a:lnTo>
                    <a:lnTo>
                      <a:pt x="19" y="72"/>
                    </a:lnTo>
                    <a:lnTo>
                      <a:pt x="18" y="64"/>
                    </a:lnTo>
                    <a:lnTo>
                      <a:pt x="26" y="63"/>
                    </a:lnTo>
                    <a:close/>
                    <a:moveTo>
                      <a:pt x="18" y="32"/>
                    </a:moveTo>
                    <a:lnTo>
                      <a:pt x="21" y="40"/>
                    </a:lnTo>
                    <a:lnTo>
                      <a:pt x="23" y="47"/>
                    </a:lnTo>
                    <a:lnTo>
                      <a:pt x="15" y="49"/>
                    </a:lnTo>
                    <a:lnTo>
                      <a:pt x="13" y="41"/>
                    </a:lnTo>
                    <a:lnTo>
                      <a:pt x="12" y="33"/>
                    </a:lnTo>
                    <a:lnTo>
                      <a:pt x="18" y="32"/>
                    </a:lnTo>
                    <a:close/>
                    <a:moveTo>
                      <a:pt x="8" y="0"/>
                    </a:moveTo>
                    <a:lnTo>
                      <a:pt x="10" y="8"/>
                    </a:lnTo>
                    <a:lnTo>
                      <a:pt x="13" y="16"/>
                    </a:lnTo>
                    <a:lnTo>
                      <a:pt x="6" y="19"/>
                    </a:lnTo>
                    <a:lnTo>
                      <a:pt x="4" y="11"/>
                    </a:lnTo>
                    <a:lnTo>
                      <a:pt x="0" y="4"/>
                    </a:lnTo>
                    <a:lnTo>
                      <a:pt x="8" y="0"/>
                    </a:lnTo>
                    <a:close/>
                  </a:path>
                </a:pathLst>
              </a:custGeom>
              <a:grpFill/>
              <a:ln w="0">
                <a:solidFill>
                  <a:srgbClr val="444444"/>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124" name="Freeform 251"/>
              <p:cNvSpPr>
                <a:spLocks noEditPoints="1"/>
              </p:cNvSpPr>
              <p:nvPr/>
            </p:nvSpPr>
            <p:spPr bwMode="auto">
              <a:xfrm>
                <a:off x="9142303" y="3360623"/>
                <a:ext cx="179388" cy="38100"/>
              </a:xfrm>
              <a:custGeom>
                <a:avLst/>
                <a:gdLst>
                  <a:gd name="T0" fmla="*/ 97 w 113"/>
                  <a:gd name="T1" fmla="*/ 11 h 24"/>
                  <a:gd name="T2" fmla="*/ 113 w 113"/>
                  <a:gd name="T3" fmla="*/ 16 h 24"/>
                  <a:gd name="T4" fmla="*/ 109 w 113"/>
                  <a:gd name="T5" fmla="*/ 24 h 24"/>
                  <a:gd name="T6" fmla="*/ 94 w 113"/>
                  <a:gd name="T7" fmla="*/ 17 h 24"/>
                  <a:gd name="T8" fmla="*/ 97 w 113"/>
                  <a:gd name="T9" fmla="*/ 11 h 24"/>
                  <a:gd name="T10" fmla="*/ 16 w 113"/>
                  <a:gd name="T11" fmla="*/ 4 h 24"/>
                  <a:gd name="T12" fmla="*/ 18 w 113"/>
                  <a:gd name="T13" fmla="*/ 11 h 24"/>
                  <a:gd name="T14" fmla="*/ 11 w 113"/>
                  <a:gd name="T15" fmla="*/ 14 h 24"/>
                  <a:gd name="T16" fmla="*/ 5 w 113"/>
                  <a:gd name="T17" fmla="*/ 17 h 24"/>
                  <a:gd name="T18" fmla="*/ 0 w 113"/>
                  <a:gd name="T19" fmla="*/ 11 h 24"/>
                  <a:gd name="T20" fmla="*/ 8 w 113"/>
                  <a:gd name="T21" fmla="*/ 7 h 24"/>
                  <a:gd name="T22" fmla="*/ 16 w 113"/>
                  <a:gd name="T23" fmla="*/ 4 h 24"/>
                  <a:gd name="T24" fmla="*/ 66 w 113"/>
                  <a:gd name="T25" fmla="*/ 2 h 24"/>
                  <a:gd name="T26" fmla="*/ 73 w 113"/>
                  <a:gd name="T27" fmla="*/ 4 h 24"/>
                  <a:gd name="T28" fmla="*/ 81 w 113"/>
                  <a:gd name="T29" fmla="*/ 6 h 24"/>
                  <a:gd name="T30" fmla="*/ 80 w 113"/>
                  <a:gd name="T31" fmla="*/ 14 h 24"/>
                  <a:gd name="T32" fmla="*/ 72 w 113"/>
                  <a:gd name="T33" fmla="*/ 12 h 24"/>
                  <a:gd name="T34" fmla="*/ 64 w 113"/>
                  <a:gd name="T35" fmla="*/ 11 h 24"/>
                  <a:gd name="T36" fmla="*/ 66 w 113"/>
                  <a:gd name="T37" fmla="*/ 2 h 24"/>
                  <a:gd name="T38" fmla="*/ 41 w 113"/>
                  <a:gd name="T39" fmla="*/ 0 h 24"/>
                  <a:gd name="T40" fmla="*/ 49 w 113"/>
                  <a:gd name="T41" fmla="*/ 0 h 24"/>
                  <a:gd name="T42" fmla="*/ 49 w 113"/>
                  <a:gd name="T43" fmla="*/ 8 h 24"/>
                  <a:gd name="T44" fmla="*/ 41 w 113"/>
                  <a:gd name="T45" fmla="*/ 8 h 24"/>
                  <a:gd name="T46" fmla="*/ 33 w 113"/>
                  <a:gd name="T47" fmla="*/ 8 h 24"/>
                  <a:gd name="T48" fmla="*/ 33 w 113"/>
                  <a:gd name="T49" fmla="*/ 0 h 24"/>
                  <a:gd name="T50" fmla="*/ 41 w 113"/>
                  <a:gd name="T51"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3" h="24">
                    <a:moveTo>
                      <a:pt x="97" y="11"/>
                    </a:moveTo>
                    <a:lnTo>
                      <a:pt x="113" y="16"/>
                    </a:lnTo>
                    <a:lnTo>
                      <a:pt x="109" y="24"/>
                    </a:lnTo>
                    <a:lnTo>
                      <a:pt x="94" y="17"/>
                    </a:lnTo>
                    <a:lnTo>
                      <a:pt x="97" y="11"/>
                    </a:lnTo>
                    <a:close/>
                    <a:moveTo>
                      <a:pt x="16" y="4"/>
                    </a:moveTo>
                    <a:lnTo>
                      <a:pt x="18" y="11"/>
                    </a:lnTo>
                    <a:lnTo>
                      <a:pt x="11" y="14"/>
                    </a:lnTo>
                    <a:lnTo>
                      <a:pt x="5" y="17"/>
                    </a:lnTo>
                    <a:lnTo>
                      <a:pt x="0" y="11"/>
                    </a:lnTo>
                    <a:lnTo>
                      <a:pt x="8" y="7"/>
                    </a:lnTo>
                    <a:lnTo>
                      <a:pt x="16" y="4"/>
                    </a:lnTo>
                    <a:close/>
                    <a:moveTo>
                      <a:pt x="66" y="2"/>
                    </a:moveTo>
                    <a:lnTo>
                      <a:pt x="73" y="4"/>
                    </a:lnTo>
                    <a:lnTo>
                      <a:pt x="81" y="6"/>
                    </a:lnTo>
                    <a:lnTo>
                      <a:pt x="80" y="14"/>
                    </a:lnTo>
                    <a:lnTo>
                      <a:pt x="72" y="12"/>
                    </a:lnTo>
                    <a:lnTo>
                      <a:pt x="64" y="11"/>
                    </a:lnTo>
                    <a:lnTo>
                      <a:pt x="66" y="2"/>
                    </a:lnTo>
                    <a:close/>
                    <a:moveTo>
                      <a:pt x="41" y="0"/>
                    </a:moveTo>
                    <a:lnTo>
                      <a:pt x="49" y="0"/>
                    </a:lnTo>
                    <a:lnTo>
                      <a:pt x="49" y="8"/>
                    </a:lnTo>
                    <a:lnTo>
                      <a:pt x="41" y="8"/>
                    </a:lnTo>
                    <a:lnTo>
                      <a:pt x="33" y="8"/>
                    </a:lnTo>
                    <a:lnTo>
                      <a:pt x="33" y="0"/>
                    </a:lnTo>
                    <a:lnTo>
                      <a:pt x="41" y="0"/>
                    </a:lnTo>
                    <a:close/>
                  </a:path>
                </a:pathLst>
              </a:custGeom>
              <a:grp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125" name="Freeform 252"/>
              <p:cNvSpPr>
                <a:spLocks/>
              </p:cNvSpPr>
              <p:nvPr/>
            </p:nvSpPr>
            <p:spPr bwMode="auto">
              <a:xfrm>
                <a:off x="9356616" y="3917836"/>
                <a:ext cx="403225" cy="320675"/>
              </a:xfrm>
              <a:custGeom>
                <a:avLst/>
                <a:gdLst>
                  <a:gd name="T0" fmla="*/ 247 w 254"/>
                  <a:gd name="T1" fmla="*/ 0 h 202"/>
                  <a:gd name="T2" fmla="*/ 254 w 254"/>
                  <a:gd name="T3" fmla="*/ 5 h 202"/>
                  <a:gd name="T4" fmla="*/ 220 w 254"/>
                  <a:gd name="T5" fmla="*/ 41 h 202"/>
                  <a:gd name="T6" fmla="*/ 177 w 254"/>
                  <a:gd name="T7" fmla="*/ 81 h 202"/>
                  <a:gd name="T8" fmla="*/ 133 w 254"/>
                  <a:gd name="T9" fmla="*/ 118 h 202"/>
                  <a:gd name="T10" fmla="*/ 89 w 254"/>
                  <a:gd name="T11" fmla="*/ 151 h 202"/>
                  <a:gd name="T12" fmla="*/ 46 w 254"/>
                  <a:gd name="T13" fmla="*/ 180 h 202"/>
                  <a:gd name="T14" fmla="*/ 4 w 254"/>
                  <a:gd name="T15" fmla="*/ 202 h 202"/>
                  <a:gd name="T16" fmla="*/ 0 w 254"/>
                  <a:gd name="T17" fmla="*/ 194 h 202"/>
                  <a:gd name="T18" fmla="*/ 42 w 254"/>
                  <a:gd name="T19" fmla="*/ 172 h 202"/>
                  <a:gd name="T20" fmla="*/ 85 w 254"/>
                  <a:gd name="T21" fmla="*/ 144 h 202"/>
                  <a:gd name="T22" fmla="*/ 128 w 254"/>
                  <a:gd name="T23" fmla="*/ 112 h 202"/>
                  <a:gd name="T24" fmla="*/ 171 w 254"/>
                  <a:gd name="T25" fmla="*/ 75 h 202"/>
                  <a:gd name="T26" fmla="*/ 215 w 254"/>
                  <a:gd name="T27" fmla="*/ 34 h 202"/>
                  <a:gd name="T28" fmla="*/ 247 w 254"/>
                  <a:gd name="T29" fmla="*/ 0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4" h="202">
                    <a:moveTo>
                      <a:pt x="247" y="0"/>
                    </a:moveTo>
                    <a:lnTo>
                      <a:pt x="254" y="5"/>
                    </a:lnTo>
                    <a:lnTo>
                      <a:pt x="220" y="41"/>
                    </a:lnTo>
                    <a:lnTo>
                      <a:pt x="177" y="81"/>
                    </a:lnTo>
                    <a:lnTo>
                      <a:pt x="133" y="118"/>
                    </a:lnTo>
                    <a:lnTo>
                      <a:pt x="89" y="151"/>
                    </a:lnTo>
                    <a:lnTo>
                      <a:pt x="46" y="180"/>
                    </a:lnTo>
                    <a:lnTo>
                      <a:pt x="4" y="202"/>
                    </a:lnTo>
                    <a:lnTo>
                      <a:pt x="0" y="194"/>
                    </a:lnTo>
                    <a:lnTo>
                      <a:pt x="42" y="172"/>
                    </a:lnTo>
                    <a:lnTo>
                      <a:pt x="85" y="144"/>
                    </a:lnTo>
                    <a:lnTo>
                      <a:pt x="128" y="112"/>
                    </a:lnTo>
                    <a:lnTo>
                      <a:pt x="171" y="75"/>
                    </a:lnTo>
                    <a:lnTo>
                      <a:pt x="215" y="34"/>
                    </a:lnTo>
                    <a:lnTo>
                      <a:pt x="247" y="0"/>
                    </a:lnTo>
                    <a:close/>
                  </a:path>
                </a:pathLst>
              </a:custGeom>
              <a:grp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126" name="Freeform 253"/>
              <p:cNvSpPr>
                <a:spLocks/>
              </p:cNvSpPr>
              <p:nvPr/>
            </p:nvSpPr>
            <p:spPr bwMode="auto">
              <a:xfrm>
                <a:off x="9729678" y="3697173"/>
                <a:ext cx="238125" cy="325438"/>
              </a:xfrm>
              <a:custGeom>
                <a:avLst/>
                <a:gdLst>
                  <a:gd name="T0" fmla="*/ 6 w 150"/>
                  <a:gd name="T1" fmla="*/ 0 h 205"/>
                  <a:gd name="T2" fmla="*/ 42 w 150"/>
                  <a:gd name="T3" fmla="*/ 41 h 205"/>
                  <a:gd name="T4" fmla="*/ 76 w 150"/>
                  <a:gd name="T5" fmla="*/ 82 h 205"/>
                  <a:gd name="T6" fmla="*/ 105 w 150"/>
                  <a:gd name="T7" fmla="*/ 124 h 205"/>
                  <a:gd name="T8" fmla="*/ 130 w 150"/>
                  <a:gd name="T9" fmla="*/ 163 h 205"/>
                  <a:gd name="T10" fmla="*/ 150 w 150"/>
                  <a:gd name="T11" fmla="*/ 201 h 205"/>
                  <a:gd name="T12" fmla="*/ 142 w 150"/>
                  <a:gd name="T13" fmla="*/ 205 h 205"/>
                  <a:gd name="T14" fmla="*/ 122 w 150"/>
                  <a:gd name="T15" fmla="*/ 167 h 205"/>
                  <a:gd name="T16" fmla="*/ 99 w 150"/>
                  <a:gd name="T17" fmla="*/ 127 h 205"/>
                  <a:gd name="T18" fmla="*/ 70 w 150"/>
                  <a:gd name="T19" fmla="*/ 87 h 205"/>
                  <a:gd name="T20" fmla="*/ 37 w 150"/>
                  <a:gd name="T21" fmla="*/ 46 h 205"/>
                  <a:gd name="T22" fmla="*/ 0 w 150"/>
                  <a:gd name="T23" fmla="*/ 6 h 205"/>
                  <a:gd name="T24" fmla="*/ 6 w 150"/>
                  <a:gd name="T25" fmla="*/ 0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0" h="205">
                    <a:moveTo>
                      <a:pt x="6" y="0"/>
                    </a:moveTo>
                    <a:lnTo>
                      <a:pt x="42" y="41"/>
                    </a:lnTo>
                    <a:lnTo>
                      <a:pt x="76" y="82"/>
                    </a:lnTo>
                    <a:lnTo>
                      <a:pt x="105" y="124"/>
                    </a:lnTo>
                    <a:lnTo>
                      <a:pt x="130" y="163"/>
                    </a:lnTo>
                    <a:lnTo>
                      <a:pt x="150" y="201"/>
                    </a:lnTo>
                    <a:lnTo>
                      <a:pt x="142" y="205"/>
                    </a:lnTo>
                    <a:lnTo>
                      <a:pt x="122" y="167"/>
                    </a:lnTo>
                    <a:lnTo>
                      <a:pt x="99" y="127"/>
                    </a:lnTo>
                    <a:lnTo>
                      <a:pt x="70" y="87"/>
                    </a:lnTo>
                    <a:lnTo>
                      <a:pt x="37" y="46"/>
                    </a:lnTo>
                    <a:lnTo>
                      <a:pt x="0" y="6"/>
                    </a:lnTo>
                    <a:lnTo>
                      <a:pt x="6" y="0"/>
                    </a:lnTo>
                    <a:close/>
                  </a:path>
                </a:pathLst>
              </a:custGeom>
              <a:grp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127" name="Freeform 254"/>
              <p:cNvSpPr>
                <a:spLocks/>
              </p:cNvSpPr>
              <p:nvPr/>
            </p:nvSpPr>
            <p:spPr bwMode="auto">
              <a:xfrm>
                <a:off x="9345503" y="3628911"/>
                <a:ext cx="87313" cy="90488"/>
              </a:xfrm>
              <a:custGeom>
                <a:avLst/>
                <a:gdLst>
                  <a:gd name="T0" fmla="*/ 34 w 55"/>
                  <a:gd name="T1" fmla="*/ 0 h 57"/>
                  <a:gd name="T2" fmla="*/ 40 w 55"/>
                  <a:gd name="T3" fmla="*/ 0 h 57"/>
                  <a:gd name="T4" fmla="*/ 44 w 55"/>
                  <a:gd name="T5" fmla="*/ 2 h 57"/>
                  <a:gd name="T6" fmla="*/ 47 w 55"/>
                  <a:gd name="T7" fmla="*/ 4 h 57"/>
                  <a:gd name="T8" fmla="*/ 49 w 55"/>
                  <a:gd name="T9" fmla="*/ 4 h 57"/>
                  <a:gd name="T10" fmla="*/ 54 w 55"/>
                  <a:gd name="T11" fmla="*/ 12 h 57"/>
                  <a:gd name="T12" fmla="*/ 55 w 55"/>
                  <a:gd name="T13" fmla="*/ 21 h 57"/>
                  <a:gd name="T14" fmla="*/ 53 w 55"/>
                  <a:gd name="T15" fmla="*/ 32 h 57"/>
                  <a:gd name="T16" fmla="*/ 46 w 55"/>
                  <a:gd name="T17" fmla="*/ 42 h 57"/>
                  <a:gd name="T18" fmla="*/ 41 w 55"/>
                  <a:gd name="T19" fmla="*/ 49 h 57"/>
                  <a:gd name="T20" fmla="*/ 34 w 55"/>
                  <a:gd name="T21" fmla="*/ 53 h 57"/>
                  <a:gd name="T22" fmla="*/ 27 w 55"/>
                  <a:gd name="T23" fmla="*/ 55 h 57"/>
                  <a:gd name="T24" fmla="*/ 21 w 55"/>
                  <a:gd name="T25" fmla="*/ 57 h 57"/>
                  <a:gd name="T26" fmla="*/ 16 w 55"/>
                  <a:gd name="T27" fmla="*/ 57 h 57"/>
                  <a:gd name="T28" fmla="*/ 12 w 55"/>
                  <a:gd name="T29" fmla="*/ 55 h 57"/>
                  <a:gd name="T30" fmla="*/ 8 w 55"/>
                  <a:gd name="T31" fmla="*/ 54 h 57"/>
                  <a:gd name="T32" fmla="*/ 7 w 55"/>
                  <a:gd name="T33" fmla="*/ 53 h 57"/>
                  <a:gd name="T34" fmla="*/ 2 w 55"/>
                  <a:gd name="T35" fmla="*/ 46 h 57"/>
                  <a:gd name="T36" fmla="*/ 0 w 55"/>
                  <a:gd name="T37" fmla="*/ 36 h 57"/>
                  <a:gd name="T38" fmla="*/ 3 w 55"/>
                  <a:gd name="T39" fmla="*/ 25 h 57"/>
                  <a:gd name="T40" fmla="*/ 10 w 55"/>
                  <a:gd name="T41" fmla="*/ 15 h 57"/>
                  <a:gd name="T42" fmla="*/ 15 w 55"/>
                  <a:gd name="T43" fmla="*/ 9 h 57"/>
                  <a:gd name="T44" fmla="*/ 21 w 55"/>
                  <a:gd name="T45" fmla="*/ 4 h 57"/>
                  <a:gd name="T46" fmla="*/ 29 w 55"/>
                  <a:gd name="T47" fmla="*/ 2 h 57"/>
                  <a:gd name="T48" fmla="*/ 34 w 55"/>
                  <a:gd name="T49"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5" h="57">
                    <a:moveTo>
                      <a:pt x="34" y="0"/>
                    </a:moveTo>
                    <a:lnTo>
                      <a:pt x="40" y="0"/>
                    </a:lnTo>
                    <a:lnTo>
                      <a:pt x="44" y="2"/>
                    </a:lnTo>
                    <a:lnTo>
                      <a:pt x="47" y="4"/>
                    </a:lnTo>
                    <a:lnTo>
                      <a:pt x="49" y="4"/>
                    </a:lnTo>
                    <a:lnTo>
                      <a:pt x="54" y="12"/>
                    </a:lnTo>
                    <a:lnTo>
                      <a:pt x="55" y="21"/>
                    </a:lnTo>
                    <a:lnTo>
                      <a:pt x="53" y="32"/>
                    </a:lnTo>
                    <a:lnTo>
                      <a:pt x="46" y="42"/>
                    </a:lnTo>
                    <a:lnTo>
                      <a:pt x="41" y="49"/>
                    </a:lnTo>
                    <a:lnTo>
                      <a:pt x="34" y="53"/>
                    </a:lnTo>
                    <a:lnTo>
                      <a:pt x="27" y="55"/>
                    </a:lnTo>
                    <a:lnTo>
                      <a:pt x="21" y="57"/>
                    </a:lnTo>
                    <a:lnTo>
                      <a:pt x="16" y="57"/>
                    </a:lnTo>
                    <a:lnTo>
                      <a:pt x="12" y="55"/>
                    </a:lnTo>
                    <a:lnTo>
                      <a:pt x="8" y="54"/>
                    </a:lnTo>
                    <a:lnTo>
                      <a:pt x="7" y="53"/>
                    </a:lnTo>
                    <a:lnTo>
                      <a:pt x="2" y="46"/>
                    </a:lnTo>
                    <a:lnTo>
                      <a:pt x="0" y="36"/>
                    </a:lnTo>
                    <a:lnTo>
                      <a:pt x="3" y="25"/>
                    </a:lnTo>
                    <a:lnTo>
                      <a:pt x="10" y="15"/>
                    </a:lnTo>
                    <a:lnTo>
                      <a:pt x="15" y="9"/>
                    </a:lnTo>
                    <a:lnTo>
                      <a:pt x="21" y="4"/>
                    </a:lnTo>
                    <a:lnTo>
                      <a:pt x="29" y="2"/>
                    </a:lnTo>
                    <a:lnTo>
                      <a:pt x="34" y="0"/>
                    </a:lnTo>
                    <a:close/>
                  </a:path>
                </a:pathLst>
              </a:custGeom>
              <a:grp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128" name="Freeform 255"/>
              <p:cNvSpPr>
                <a:spLocks/>
              </p:cNvSpPr>
              <p:nvPr/>
            </p:nvSpPr>
            <p:spPr bwMode="auto">
              <a:xfrm>
                <a:off x="9042291" y="3411423"/>
                <a:ext cx="106363" cy="106363"/>
              </a:xfrm>
              <a:custGeom>
                <a:avLst/>
                <a:gdLst>
                  <a:gd name="T0" fmla="*/ 32 w 67"/>
                  <a:gd name="T1" fmla="*/ 0 h 67"/>
                  <a:gd name="T2" fmla="*/ 45 w 67"/>
                  <a:gd name="T3" fmla="*/ 1 h 67"/>
                  <a:gd name="T4" fmla="*/ 57 w 67"/>
                  <a:gd name="T5" fmla="*/ 8 h 67"/>
                  <a:gd name="T6" fmla="*/ 63 w 67"/>
                  <a:gd name="T7" fmla="*/ 18 h 67"/>
                  <a:gd name="T8" fmla="*/ 67 w 67"/>
                  <a:gd name="T9" fmla="*/ 31 h 67"/>
                  <a:gd name="T10" fmla="*/ 66 w 67"/>
                  <a:gd name="T11" fmla="*/ 43 h 67"/>
                  <a:gd name="T12" fmla="*/ 59 w 67"/>
                  <a:gd name="T13" fmla="*/ 55 h 67"/>
                  <a:gd name="T14" fmla="*/ 49 w 67"/>
                  <a:gd name="T15" fmla="*/ 63 h 67"/>
                  <a:gd name="T16" fmla="*/ 36 w 67"/>
                  <a:gd name="T17" fmla="*/ 67 h 67"/>
                  <a:gd name="T18" fmla="*/ 34 w 67"/>
                  <a:gd name="T19" fmla="*/ 67 h 67"/>
                  <a:gd name="T20" fmla="*/ 21 w 67"/>
                  <a:gd name="T21" fmla="*/ 64 h 67"/>
                  <a:gd name="T22" fmla="*/ 11 w 67"/>
                  <a:gd name="T23" fmla="*/ 57 h 67"/>
                  <a:gd name="T24" fmla="*/ 3 w 67"/>
                  <a:gd name="T25" fmla="*/ 48 h 67"/>
                  <a:gd name="T26" fmla="*/ 0 w 67"/>
                  <a:gd name="T27" fmla="*/ 35 h 67"/>
                  <a:gd name="T28" fmla="*/ 2 w 67"/>
                  <a:gd name="T29" fmla="*/ 22 h 67"/>
                  <a:gd name="T30" fmla="*/ 8 w 67"/>
                  <a:gd name="T31" fmla="*/ 12 h 67"/>
                  <a:gd name="T32" fmla="*/ 19 w 67"/>
                  <a:gd name="T33" fmla="*/ 2 h 67"/>
                  <a:gd name="T34" fmla="*/ 32 w 67"/>
                  <a:gd name="T35" fmla="*/ 0 h 67"/>
                  <a:gd name="T36" fmla="*/ 32 w 67"/>
                  <a:gd name="T37"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7" h="67">
                    <a:moveTo>
                      <a:pt x="32" y="0"/>
                    </a:moveTo>
                    <a:lnTo>
                      <a:pt x="45" y="1"/>
                    </a:lnTo>
                    <a:lnTo>
                      <a:pt x="57" y="8"/>
                    </a:lnTo>
                    <a:lnTo>
                      <a:pt x="63" y="18"/>
                    </a:lnTo>
                    <a:lnTo>
                      <a:pt x="67" y="31"/>
                    </a:lnTo>
                    <a:lnTo>
                      <a:pt x="66" y="43"/>
                    </a:lnTo>
                    <a:lnTo>
                      <a:pt x="59" y="55"/>
                    </a:lnTo>
                    <a:lnTo>
                      <a:pt x="49" y="63"/>
                    </a:lnTo>
                    <a:lnTo>
                      <a:pt x="36" y="67"/>
                    </a:lnTo>
                    <a:lnTo>
                      <a:pt x="34" y="67"/>
                    </a:lnTo>
                    <a:lnTo>
                      <a:pt x="21" y="64"/>
                    </a:lnTo>
                    <a:lnTo>
                      <a:pt x="11" y="57"/>
                    </a:lnTo>
                    <a:lnTo>
                      <a:pt x="3" y="48"/>
                    </a:lnTo>
                    <a:lnTo>
                      <a:pt x="0" y="35"/>
                    </a:lnTo>
                    <a:lnTo>
                      <a:pt x="2" y="22"/>
                    </a:lnTo>
                    <a:lnTo>
                      <a:pt x="8" y="12"/>
                    </a:lnTo>
                    <a:lnTo>
                      <a:pt x="19" y="2"/>
                    </a:lnTo>
                    <a:lnTo>
                      <a:pt x="32" y="0"/>
                    </a:lnTo>
                    <a:lnTo>
                      <a:pt x="32" y="0"/>
                    </a:lnTo>
                    <a:close/>
                  </a:path>
                </a:pathLst>
              </a:custGeom>
              <a:grpFill/>
              <a:ln w="0">
                <a:solidFill>
                  <a:srgbClr val="3D636F"/>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129" name="Freeform 256"/>
              <p:cNvSpPr>
                <a:spLocks/>
              </p:cNvSpPr>
              <p:nvPr/>
            </p:nvSpPr>
            <p:spPr bwMode="auto">
              <a:xfrm>
                <a:off x="9062928" y="4044836"/>
                <a:ext cx="114300" cy="114300"/>
              </a:xfrm>
              <a:custGeom>
                <a:avLst/>
                <a:gdLst>
                  <a:gd name="T0" fmla="*/ 36 w 72"/>
                  <a:gd name="T1" fmla="*/ 0 h 72"/>
                  <a:gd name="T2" fmla="*/ 49 w 72"/>
                  <a:gd name="T3" fmla="*/ 3 h 72"/>
                  <a:gd name="T4" fmla="*/ 61 w 72"/>
                  <a:gd name="T5" fmla="*/ 9 h 72"/>
                  <a:gd name="T6" fmla="*/ 68 w 72"/>
                  <a:gd name="T7" fmla="*/ 20 h 72"/>
                  <a:gd name="T8" fmla="*/ 72 w 72"/>
                  <a:gd name="T9" fmla="*/ 34 h 72"/>
                  <a:gd name="T10" fmla="*/ 71 w 72"/>
                  <a:gd name="T11" fmla="*/ 47 h 72"/>
                  <a:gd name="T12" fmla="*/ 65 w 72"/>
                  <a:gd name="T13" fmla="*/ 59 h 72"/>
                  <a:gd name="T14" fmla="*/ 53 w 72"/>
                  <a:gd name="T15" fmla="*/ 68 h 72"/>
                  <a:gd name="T16" fmla="*/ 40 w 72"/>
                  <a:gd name="T17" fmla="*/ 72 h 72"/>
                  <a:gd name="T18" fmla="*/ 38 w 72"/>
                  <a:gd name="T19" fmla="*/ 72 h 72"/>
                  <a:gd name="T20" fmla="*/ 24 w 72"/>
                  <a:gd name="T21" fmla="*/ 69 h 72"/>
                  <a:gd name="T22" fmla="*/ 12 w 72"/>
                  <a:gd name="T23" fmla="*/ 63 h 72"/>
                  <a:gd name="T24" fmla="*/ 4 w 72"/>
                  <a:gd name="T25" fmla="*/ 52 h 72"/>
                  <a:gd name="T26" fmla="*/ 0 w 72"/>
                  <a:gd name="T27" fmla="*/ 38 h 72"/>
                  <a:gd name="T28" fmla="*/ 2 w 72"/>
                  <a:gd name="T29" fmla="*/ 25 h 72"/>
                  <a:gd name="T30" fmla="*/ 10 w 72"/>
                  <a:gd name="T31" fmla="*/ 13 h 72"/>
                  <a:gd name="T32" fmla="*/ 20 w 72"/>
                  <a:gd name="T33" fmla="*/ 4 h 72"/>
                  <a:gd name="T34" fmla="*/ 34 w 72"/>
                  <a:gd name="T35" fmla="*/ 0 h 72"/>
                  <a:gd name="T36" fmla="*/ 36 w 72"/>
                  <a:gd name="T37"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2" h="72">
                    <a:moveTo>
                      <a:pt x="36" y="0"/>
                    </a:moveTo>
                    <a:lnTo>
                      <a:pt x="49" y="3"/>
                    </a:lnTo>
                    <a:lnTo>
                      <a:pt x="61" y="9"/>
                    </a:lnTo>
                    <a:lnTo>
                      <a:pt x="68" y="20"/>
                    </a:lnTo>
                    <a:lnTo>
                      <a:pt x="72" y="34"/>
                    </a:lnTo>
                    <a:lnTo>
                      <a:pt x="71" y="47"/>
                    </a:lnTo>
                    <a:lnTo>
                      <a:pt x="65" y="59"/>
                    </a:lnTo>
                    <a:lnTo>
                      <a:pt x="53" y="68"/>
                    </a:lnTo>
                    <a:lnTo>
                      <a:pt x="40" y="72"/>
                    </a:lnTo>
                    <a:lnTo>
                      <a:pt x="38" y="72"/>
                    </a:lnTo>
                    <a:lnTo>
                      <a:pt x="24" y="69"/>
                    </a:lnTo>
                    <a:lnTo>
                      <a:pt x="12" y="63"/>
                    </a:lnTo>
                    <a:lnTo>
                      <a:pt x="4" y="52"/>
                    </a:lnTo>
                    <a:lnTo>
                      <a:pt x="0" y="38"/>
                    </a:lnTo>
                    <a:lnTo>
                      <a:pt x="2" y="25"/>
                    </a:lnTo>
                    <a:lnTo>
                      <a:pt x="10" y="13"/>
                    </a:lnTo>
                    <a:lnTo>
                      <a:pt x="20" y="4"/>
                    </a:lnTo>
                    <a:lnTo>
                      <a:pt x="34" y="0"/>
                    </a:lnTo>
                    <a:lnTo>
                      <a:pt x="36" y="0"/>
                    </a:lnTo>
                    <a:close/>
                  </a:path>
                </a:pathLst>
              </a:custGeom>
              <a:grpFill/>
              <a:ln w="0">
                <a:solidFill>
                  <a:srgbClr val="3D636F"/>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130" name="Freeform 257"/>
              <p:cNvSpPr>
                <a:spLocks/>
              </p:cNvSpPr>
              <p:nvPr/>
            </p:nvSpPr>
            <p:spPr bwMode="auto">
              <a:xfrm>
                <a:off x="9920178" y="3351098"/>
                <a:ext cx="107950" cy="107950"/>
              </a:xfrm>
              <a:custGeom>
                <a:avLst/>
                <a:gdLst>
                  <a:gd name="T0" fmla="*/ 32 w 68"/>
                  <a:gd name="T1" fmla="*/ 0 h 68"/>
                  <a:gd name="T2" fmla="*/ 45 w 68"/>
                  <a:gd name="T3" fmla="*/ 2 h 68"/>
                  <a:gd name="T4" fmla="*/ 56 w 68"/>
                  <a:gd name="T5" fmla="*/ 9 h 68"/>
                  <a:gd name="T6" fmla="*/ 64 w 68"/>
                  <a:gd name="T7" fmla="*/ 20 h 68"/>
                  <a:gd name="T8" fmla="*/ 68 w 68"/>
                  <a:gd name="T9" fmla="*/ 31 h 68"/>
                  <a:gd name="T10" fmla="*/ 66 w 68"/>
                  <a:gd name="T11" fmla="*/ 44 h 68"/>
                  <a:gd name="T12" fmla="*/ 60 w 68"/>
                  <a:gd name="T13" fmla="*/ 56 h 68"/>
                  <a:gd name="T14" fmla="*/ 48 w 68"/>
                  <a:gd name="T15" fmla="*/ 64 h 68"/>
                  <a:gd name="T16" fmla="*/ 35 w 68"/>
                  <a:gd name="T17" fmla="*/ 68 h 68"/>
                  <a:gd name="T18" fmla="*/ 35 w 68"/>
                  <a:gd name="T19" fmla="*/ 68 h 68"/>
                  <a:gd name="T20" fmla="*/ 22 w 68"/>
                  <a:gd name="T21" fmla="*/ 65 h 68"/>
                  <a:gd name="T22" fmla="*/ 10 w 68"/>
                  <a:gd name="T23" fmla="*/ 59 h 68"/>
                  <a:gd name="T24" fmla="*/ 2 w 68"/>
                  <a:gd name="T25" fmla="*/ 50 h 68"/>
                  <a:gd name="T26" fmla="*/ 0 w 68"/>
                  <a:gd name="T27" fmla="*/ 37 h 68"/>
                  <a:gd name="T28" fmla="*/ 1 w 68"/>
                  <a:gd name="T29" fmla="*/ 23 h 68"/>
                  <a:gd name="T30" fmla="*/ 7 w 68"/>
                  <a:gd name="T31" fmla="*/ 12 h 68"/>
                  <a:gd name="T32" fmla="*/ 18 w 68"/>
                  <a:gd name="T33" fmla="*/ 4 h 68"/>
                  <a:gd name="T34" fmla="*/ 31 w 68"/>
                  <a:gd name="T35" fmla="*/ 0 h 68"/>
                  <a:gd name="T36" fmla="*/ 32 w 68"/>
                  <a:gd name="T37"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8" h="68">
                    <a:moveTo>
                      <a:pt x="32" y="0"/>
                    </a:moveTo>
                    <a:lnTo>
                      <a:pt x="45" y="2"/>
                    </a:lnTo>
                    <a:lnTo>
                      <a:pt x="56" y="9"/>
                    </a:lnTo>
                    <a:lnTo>
                      <a:pt x="64" y="20"/>
                    </a:lnTo>
                    <a:lnTo>
                      <a:pt x="68" y="31"/>
                    </a:lnTo>
                    <a:lnTo>
                      <a:pt x="66" y="44"/>
                    </a:lnTo>
                    <a:lnTo>
                      <a:pt x="60" y="56"/>
                    </a:lnTo>
                    <a:lnTo>
                      <a:pt x="48" y="64"/>
                    </a:lnTo>
                    <a:lnTo>
                      <a:pt x="35" y="68"/>
                    </a:lnTo>
                    <a:lnTo>
                      <a:pt x="35" y="68"/>
                    </a:lnTo>
                    <a:lnTo>
                      <a:pt x="22" y="65"/>
                    </a:lnTo>
                    <a:lnTo>
                      <a:pt x="10" y="59"/>
                    </a:lnTo>
                    <a:lnTo>
                      <a:pt x="2" y="50"/>
                    </a:lnTo>
                    <a:lnTo>
                      <a:pt x="0" y="37"/>
                    </a:lnTo>
                    <a:lnTo>
                      <a:pt x="1" y="23"/>
                    </a:lnTo>
                    <a:lnTo>
                      <a:pt x="7" y="12"/>
                    </a:lnTo>
                    <a:lnTo>
                      <a:pt x="18" y="4"/>
                    </a:lnTo>
                    <a:lnTo>
                      <a:pt x="31" y="0"/>
                    </a:lnTo>
                    <a:lnTo>
                      <a:pt x="32" y="0"/>
                    </a:lnTo>
                    <a:close/>
                  </a:path>
                </a:pathLst>
              </a:custGeom>
              <a:grpFill/>
              <a:ln w="0">
                <a:solidFill>
                  <a:srgbClr val="3D636F"/>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131" name="Freeform 258"/>
              <p:cNvSpPr>
                <a:spLocks/>
              </p:cNvSpPr>
              <p:nvPr/>
            </p:nvSpPr>
            <p:spPr bwMode="auto">
              <a:xfrm>
                <a:off x="9907478" y="4143261"/>
                <a:ext cx="127000" cy="123825"/>
              </a:xfrm>
              <a:custGeom>
                <a:avLst/>
                <a:gdLst>
                  <a:gd name="T0" fmla="*/ 39 w 80"/>
                  <a:gd name="T1" fmla="*/ 0 h 78"/>
                  <a:gd name="T2" fmla="*/ 53 w 80"/>
                  <a:gd name="T3" fmla="*/ 2 h 78"/>
                  <a:gd name="T4" fmla="*/ 66 w 80"/>
                  <a:gd name="T5" fmla="*/ 10 h 78"/>
                  <a:gd name="T6" fmla="*/ 76 w 80"/>
                  <a:gd name="T7" fmla="*/ 22 h 78"/>
                  <a:gd name="T8" fmla="*/ 80 w 80"/>
                  <a:gd name="T9" fmla="*/ 36 h 78"/>
                  <a:gd name="T10" fmla="*/ 78 w 80"/>
                  <a:gd name="T11" fmla="*/ 52 h 78"/>
                  <a:gd name="T12" fmla="*/ 70 w 80"/>
                  <a:gd name="T13" fmla="*/ 65 h 78"/>
                  <a:gd name="T14" fmla="*/ 57 w 80"/>
                  <a:gd name="T15" fmla="*/ 74 h 78"/>
                  <a:gd name="T16" fmla="*/ 43 w 80"/>
                  <a:gd name="T17" fmla="*/ 78 h 78"/>
                  <a:gd name="T18" fmla="*/ 42 w 80"/>
                  <a:gd name="T19" fmla="*/ 78 h 78"/>
                  <a:gd name="T20" fmla="*/ 26 w 80"/>
                  <a:gd name="T21" fmla="*/ 77 h 78"/>
                  <a:gd name="T22" fmla="*/ 13 w 80"/>
                  <a:gd name="T23" fmla="*/ 69 h 78"/>
                  <a:gd name="T24" fmla="*/ 4 w 80"/>
                  <a:gd name="T25" fmla="*/ 57 h 78"/>
                  <a:gd name="T26" fmla="*/ 0 w 80"/>
                  <a:gd name="T27" fmla="*/ 42 h 78"/>
                  <a:gd name="T28" fmla="*/ 1 w 80"/>
                  <a:gd name="T29" fmla="*/ 26 h 78"/>
                  <a:gd name="T30" fmla="*/ 9 w 80"/>
                  <a:gd name="T31" fmla="*/ 13 h 78"/>
                  <a:gd name="T32" fmla="*/ 22 w 80"/>
                  <a:gd name="T33" fmla="*/ 4 h 78"/>
                  <a:gd name="T34" fmla="*/ 38 w 80"/>
                  <a:gd name="T35" fmla="*/ 0 h 78"/>
                  <a:gd name="T36" fmla="*/ 39 w 80"/>
                  <a:gd name="T37"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0" h="78">
                    <a:moveTo>
                      <a:pt x="39" y="0"/>
                    </a:moveTo>
                    <a:lnTo>
                      <a:pt x="53" y="2"/>
                    </a:lnTo>
                    <a:lnTo>
                      <a:pt x="66" y="10"/>
                    </a:lnTo>
                    <a:lnTo>
                      <a:pt x="76" y="22"/>
                    </a:lnTo>
                    <a:lnTo>
                      <a:pt x="80" y="36"/>
                    </a:lnTo>
                    <a:lnTo>
                      <a:pt x="78" y="52"/>
                    </a:lnTo>
                    <a:lnTo>
                      <a:pt x="70" y="65"/>
                    </a:lnTo>
                    <a:lnTo>
                      <a:pt x="57" y="74"/>
                    </a:lnTo>
                    <a:lnTo>
                      <a:pt x="43" y="78"/>
                    </a:lnTo>
                    <a:lnTo>
                      <a:pt x="42" y="78"/>
                    </a:lnTo>
                    <a:lnTo>
                      <a:pt x="26" y="77"/>
                    </a:lnTo>
                    <a:lnTo>
                      <a:pt x="13" y="69"/>
                    </a:lnTo>
                    <a:lnTo>
                      <a:pt x="4" y="57"/>
                    </a:lnTo>
                    <a:lnTo>
                      <a:pt x="0" y="42"/>
                    </a:lnTo>
                    <a:lnTo>
                      <a:pt x="1" y="26"/>
                    </a:lnTo>
                    <a:lnTo>
                      <a:pt x="9" y="13"/>
                    </a:lnTo>
                    <a:lnTo>
                      <a:pt x="22" y="4"/>
                    </a:lnTo>
                    <a:lnTo>
                      <a:pt x="38" y="0"/>
                    </a:lnTo>
                    <a:lnTo>
                      <a:pt x="39" y="0"/>
                    </a:lnTo>
                    <a:close/>
                  </a:path>
                </a:pathLst>
              </a:custGeom>
              <a:grpFill/>
              <a:ln w="0">
                <a:solidFill>
                  <a:srgbClr val="3D636F"/>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132" name="Freeform 1118"/>
              <p:cNvSpPr>
                <a:spLocks/>
              </p:cNvSpPr>
              <p:nvPr/>
            </p:nvSpPr>
            <p:spPr bwMode="auto">
              <a:xfrm>
                <a:off x="9069278" y="3762260"/>
                <a:ext cx="53975" cy="53975"/>
              </a:xfrm>
              <a:custGeom>
                <a:avLst/>
                <a:gdLst>
                  <a:gd name="T0" fmla="*/ 16 w 34"/>
                  <a:gd name="T1" fmla="*/ 0 h 34"/>
                  <a:gd name="T2" fmla="*/ 21 w 34"/>
                  <a:gd name="T3" fmla="*/ 1 h 34"/>
                  <a:gd name="T4" fmla="*/ 26 w 34"/>
                  <a:gd name="T5" fmla="*/ 3 h 34"/>
                  <a:gd name="T6" fmla="*/ 30 w 34"/>
                  <a:gd name="T7" fmla="*/ 7 h 34"/>
                  <a:gd name="T8" fmla="*/ 33 w 34"/>
                  <a:gd name="T9" fmla="*/ 11 h 34"/>
                  <a:gd name="T10" fmla="*/ 34 w 34"/>
                  <a:gd name="T11" fmla="*/ 16 h 34"/>
                  <a:gd name="T12" fmla="*/ 33 w 34"/>
                  <a:gd name="T13" fmla="*/ 20 h 34"/>
                  <a:gd name="T14" fmla="*/ 32 w 34"/>
                  <a:gd name="T15" fmla="*/ 25 h 34"/>
                  <a:gd name="T16" fmla="*/ 30 w 34"/>
                  <a:gd name="T17" fmla="*/ 28 h 34"/>
                  <a:gd name="T18" fmla="*/ 26 w 34"/>
                  <a:gd name="T19" fmla="*/ 31 h 34"/>
                  <a:gd name="T20" fmla="*/ 23 w 34"/>
                  <a:gd name="T21" fmla="*/ 33 h 34"/>
                  <a:gd name="T22" fmla="*/ 19 w 34"/>
                  <a:gd name="T23" fmla="*/ 34 h 34"/>
                  <a:gd name="T24" fmla="*/ 17 w 34"/>
                  <a:gd name="T25" fmla="*/ 34 h 34"/>
                  <a:gd name="T26" fmla="*/ 12 w 34"/>
                  <a:gd name="T27" fmla="*/ 33 h 34"/>
                  <a:gd name="T28" fmla="*/ 8 w 34"/>
                  <a:gd name="T29" fmla="*/ 31 h 34"/>
                  <a:gd name="T30" fmla="*/ 4 w 34"/>
                  <a:gd name="T31" fmla="*/ 28 h 34"/>
                  <a:gd name="T32" fmla="*/ 2 w 34"/>
                  <a:gd name="T33" fmla="*/ 24 h 34"/>
                  <a:gd name="T34" fmla="*/ 0 w 34"/>
                  <a:gd name="T35" fmla="*/ 18 h 34"/>
                  <a:gd name="T36" fmla="*/ 0 w 34"/>
                  <a:gd name="T37" fmla="*/ 13 h 34"/>
                  <a:gd name="T38" fmla="*/ 2 w 34"/>
                  <a:gd name="T39" fmla="*/ 9 h 34"/>
                  <a:gd name="T40" fmla="*/ 4 w 34"/>
                  <a:gd name="T41" fmla="*/ 7 h 34"/>
                  <a:gd name="T42" fmla="*/ 8 w 34"/>
                  <a:gd name="T43" fmla="*/ 3 h 34"/>
                  <a:gd name="T44" fmla="*/ 12 w 34"/>
                  <a:gd name="T45" fmla="*/ 1 h 34"/>
                  <a:gd name="T46" fmla="*/ 16 w 34"/>
                  <a:gd name="T47" fmla="*/ 0 h 34"/>
                  <a:gd name="T48" fmla="*/ 16 w 34"/>
                  <a:gd name="T4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4" h="34">
                    <a:moveTo>
                      <a:pt x="16" y="0"/>
                    </a:moveTo>
                    <a:lnTo>
                      <a:pt x="21" y="1"/>
                    </a:lnTo>
                    <a:lnTo>
                      <a:pt x="26" y="3"/>
                    </a:lnTo>
                    <a:lnTo>
                      <a:pt x="30" y="7"/>
                    </a:lnTo>
                    <a:lnTo>
                      <a:pt x="33" y="11"/>
                    </a:lnTo>
                    <a:lnTo>
                      <a:pt x="34" y="16"/>
                    </a:lnTo>
                    <a:lnTo>
                      <a:pt x="33" y="20"/>
                    </a:lnTo>
                    <a:lnTo>
                      <a:pt x="32" y="25"/>
                    </a:lnTo>
                    <a:lnTo>
                      <a:pt x="30" y="28"/>
                    </a:lnTo>
                    <a:lnTo>
                      <a:pt x="26" y="31"/>
                    </a:lnTo>
                    <a:lnTo>
                      <a:pt x="23" y="33"/>
                    </a:lnTo>
                    <a:lnTo>
                      <a:pt x="19" y="34"/>
                    </a:lnTo>
                    <a:lnTo>
                      <a:pt x="17" y="34"/>
                    </a:lnTo>
                    <a:lnTo>
                      <a:pt x="12" y="33"/>
                    </a:lnTo>
                    <a:lnTo>
                      <a:pt x="8" y="31"/>
                    </a:lnTo>
                    <a:lnTo>
                      <a:pt x="4" y="28"/>
                    </a:lnTo>
                    <a:lnTo>
                      <a:pt x="2" y="24"/>
                    </a:lnTo>
                    <a:lnTo>
                      <a:pt x="0" y="18"/>
                    </a:lnTo>
                    <a:lnTo>
                      <a:pt x="0" y="13"/>
                    </a:lnTo>
                    <a:lnTo>
                      <a:pt x="2" y="9"/>
                    </a:lnTo>
                    <a:lnTo>
                      <a:pt x="4" y="7"/>
                    </a:lnTo>
                    <a:lnTo>
                      <a:pt x="8" y="3"/>
                    </a:lnTo>
                    <a:lnTo>
                      <a:pt x="12" y="1"/>
                    </a:lnTo>
                    <a:lnTo>
                      <a:pt x="16" y="0"/>
                    </a:lnTo>
                    <a:lnTo>
                      <a:pt x="16" y="0"/>
                    </a:lnTo>
                    <a:close/>
                  </a:path>
                </a:pathLst>
              </a:custGeom>
              <a:grpFill/>
              <a:ln w="0">
                <a:solidFill>
                  <a:srgbClr val="69ECC0"/>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133" name="Freeform 1119"/>
              <p:cNvSpPr>
                <a:spLocks/>
              </p:cNvSpPr>
              <p:nvPr/>
            </p:nvSpPr>
            <p:spPr bwMode="auto">
              <a:xfrm>
                <a:off x="9583628" y="3322523"/>
                <a:ext cx="50800" cy="49213"/>
              </a:xfrm>
              <a:custGeom>
                <a:avLst/>
                <a:gdLst>
                  <a:gd name="T0" fmla="*/ 15 w 32"/>
                  <a:gd name="T1" fmla="*/ 0 h 31"/>
                  <a:gd name="T2" fmla="*/ 21 w 32"/>
                  <a:gd name="T3" fmla="*/ 1 h 31"/>
                  <a:gd name="T4" fmla="*/ 24 w 32"/>
                  <a:gd name="T5" fmla="*/ 2 h 31"/>
                  <a:gd name="T6" fmla="*/ 28 w 32"/>
                  <a:gd name="T7" fmla="*/ 5 h 31"/>
                  <a:gd name="T8" fmla="*/ 31 w 32"/>
                  <a:gd name="T9" fmla="*/ 10 h 31"/>
                  <a:gd name="T10" fmla="*/ 32 w 32"/>
                  <a:gd name="T11" fmla="*/ 14 h 31"/>
                  <a:gd name="T12" fmla="*/ 31 w 32"/>
                  <a:gd name="T13" fmla="*/ 19 h 31"/>
                  <a:gd name="T14" fmla="*/ 30 w 32"/>
                  <a:gd name="T15" fmla="*/ 23 h 31"/>
                  <a:gd name="T16" fmla="*/ 28 w 32"/>
                  <a:gd name="T17" fmla="*/ 26 h 31"/>
                  <a:gd name="T18" fmla="*/ 24 w 32"/>
                  <a:gd name="T19" fmla="*/ 28 h 31"/>
                  <a:gd name="T20" fmla="*/ 21 w 32"/>
                  <a:gd name="T21" fmla="*/ 31 h 31"/>
                  <a:gd name="T22" fmla="*/ 17 w 32"/>
                  <a:gd name="T23" fmla="*/ 31 h 31"/>
                  <a:gd name="T24" fmla="*/ 17 w 32"/>
                  <a:gd name="T25" fmla="*/ 31 h 31"/>
                  <a:gd name="T26" fmla="*/ 11 w 32"/>
                  <a:gd name="T27" fmla="*/ 31 h 31"/>
                  <a:gd name="T28" fmla="*/ 7 w 32"/>
                  <a:gd name="T29" fmla="*/ 28 h 31"/>
                  <a:gd name="T30" fmla="*/ 3 w 32"/>
                  <a:gd name="T31" fmla="*/ 26 h 31"/>
                  <a:gd name="T32" fmla="*/ 1 w 32"/>
                  <a:gd name="T33" fmla="*/ 22 h 31"/>
                  <a:gd name="T34" fmla="*/ 0 w 32"/>
                  <a:gd name="T35" fmla="*/ 17 h 31"/>
                  <a:gd name="T36" fmla="*/ 0 w 32"/>
                  <a:gd name="T37" fmla="*/ 13 h 31"/>
                  <a:gd name="T38" fmla="*/ 1 w 32"/>
                  <a:gd name="T39" fmla="*/ 9 h 31"/>
                  <a:gd name="T40" fmla="*/ 3 w 32"/>
                  <a:gd name="T41" fmla="*/ 5 h 31"/>
                  <a:gd name="T42" fmla="*/ 6 w 32"/>
                  <a:gd name="T43" fmla="*/ 2 h 31"/>
                  <a:gd name="T44" fmla="*/ 10 w 32"/>
                  <a:gd name="T45" fmla="*/ 1 h 31"/>
                  <a:gd name="T46" fmla="*/ 15 w 32"/>
                  <a:gd name="T47" fmla="*/ 0 h 31"/>
                  <a:gd name="T48" fmla="*/ 15 w 32"/>
                  <a:gd name="T49"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2" h="31">
                    <a:moveTo>
                      <a:pt x="15" y="0"/>
                    </a:moveTo>
                    <a:lnTo>
                      <a:pt x="21" y="1"/>
                    </a:lnTo>
                    <a:lnTo>
                      <a:pt x="24" y="2"/>
                    </a:lnTo>
                    <a:lnTo>
                      <a:pt x="28" y="5"/>
                    </a:lnTo>
                    <a:lnTo>
                      <a:pt x="31" y="10"/>
                    </a:lnTo>
                    <a:lnTo>
                      <a:pt x="32" y="14"/>
                    </a:lnTo>
                    <a:lnTo>
                      <a:pt x="31" y="19"/>
                    </a:lnTo>
                    <a:lnTo>
                      <a:pt x="30" y="23"/>
                    </a:lnTo>
                    <a:lnTo>
                      <a:pt x="28" y="26"/>
                    </a:lnTo>
                    <a:lnTo>
                      <a:pt x="24" y="28"/>
                    </a:lnTo>
                    <a:lnTo>
                      <a:pt x="21" y="31"/>
                    </a:lnTo>
                    <a:lnTo>
                      <a:pt x="17" y="31"/>
                    </a:lnTo>
                    <a:lnTo>
                      <a:pt x="17" y="31"/>
                    </a:lnTo>
                    <a:lnTo>
                      <a:pt x="11" y="31"/>
                    </a:lnTo>
                    <a:lnTo>
                      <a:pt x="7" y="28"/>
                    </a:lnTo>
                    <a:lnTo>
                      <a:pt x="3" y="26"/>
                    </a:lnTo>
                    <a:lnTo>
                      <a:pt x="1" y="22"/>
                    </a:lnTo>
                    <a:lnTo>
                      <a:pt x="0" y="17"/>
                    </a:lnTo>
                    <a:lnTo>
                      <a:pt x="0" y="13"/>
                    </a:lnTo>
                    <a:lnTo>
                      <a:pt x="1" y="9"/>
                    </a:lnTo>
                    <a:lnTo>
                      <a:pt x="3" y="5"/>
                    </a:lnTo>
                    <a:lnTo>
                      <a:pt x="6" y="2"/>
                    </a:lnTo>
                    <a:lnTo>
                      <a:pt x="10" y="1"/>
                    </a:lnTo>
                    <a:lnTo>
                      <a:pt x="15" y="0"/>
                    </a:lnTo>
                    <a:lnTo>
                      <a:pt x="15" y="0"/>
                    </a:lnTo>
                    <a:close/>
                  </a:path>
                </a:pathLst>
              </a:custGeom>
              <a:grpFill/>
              <a:ln w="0">
                <a:solidFill>
                  <a:srgbClr val="69ECC0"/>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134" name="Freeform 1120"/>
              <p:cNvSpPr>
                <a:spLocks/>
              </p:cNvSpPr>
              <p:nvPr/>
            </p:nvSpPr>
            <p:spPr bwMode="auto">
              <a:xfrm>
                <a:off x="9504253" y="4265498"/>
                <a:ext cx="73025" cy="73025"/>
              </a:xfrm>
              <a:custGeom>
                <a:avLst/>
                <a:gdLst>
                  <a:gd name="T0" fmla="*/ 22 w 46"/>
                  <a:gd name="T1" fmla="*/ 0 h 46"/>
                  <a:gd name="T2" fmla="*/ 34 w 46"/>
                  <a:gd name="T3" fmla="*/ 2 h 46"/>
                  <a:gd name="T4" fmla="*/ 42 w 46"/>
                  <a:gd name="T5" fmla="*/ 9 h 46"/>
                  <a:gd name="T6" fmla="*/ 46 w 46"/>
                  <a:gd name="T7" fmla="*/ 21 h 46"/>
                  <a:gd name="T8" fmla="*/ 46 w 46"/>
                  <a:gd name="T9" fmla="*/ 27 h 46"/>
                  <a:gd name="T10" fmla="*/ 43 w 46"/>
                  <a:gd name="T11" fmla="*/ 33 h 46"/>
                  <a:gd name="T12" fmla="*/ 40 w 46"/>
                  <a:gd name="T13" fmla="*/ 38 h 46"/>
                  <a:gd name="T14" fmla="*/ 35 w 46"/>
                  <a:gd name="T15" fmla="*/ 42 h 46"/>
                  <a:gd name="T16" fmla="*/ 30 w 46"/>
                  <a:gd name="T17" fmla="*/ 44 h 46"/>
                  <a:gd name="T18" fmla="*/ 23 w 46"/>
                  <a:gd name="T19" fmla="*/ 46 h 46"/>
                  <a:gd name="T20" fmla="*/ 23 w 46"/>
                  <a:gd name="T21" fmla="*/ 46 h 46"/>
                  <a:gd name="T22" fmla="*/ 12 w 46"/>
                  <a:gd name="T23" fmla="*/ 43 h 46"/>
                  <a:gd name="T24" fmla="*/ 2 w 46"/>
                  <a:gd name="T25" fmla="*/ 35 h 46"/>
                  <a:gd name="T26" fmla="*/ 0 w 46"/>
                  <a:gd name="T27" fmla="*/ 23 h 46"/>
                  <a:gd name="T28" fmla="*/ 0 w 46"/>
                  <a:gd name="T29" fmla="*/ 18 h 46"/>
                  <a:gd name="T30" fmla="*/ 1 w 46"/>
                  <a:gd name="T31" fmla="*/ 12 h 46"/>
                  <a:gd name="T32" fmla="*/ 5 w 46"/>
                  <a:gd name="T33" fmla="*/ 8 h 46"/>
                  <a:gd name="T34" fmla="*/ 9 w 46"/>
                  <a:gd name="T35" fmla="*/ 4 h 46"/>
                  <a:gd name="T36" fmla="*/ 16 w 46"/>
                  <a:gd name="T37" fmla="*/ 1 h 46"/>
                  <a:gd name="T38" fmla="*/ 21 w 46"/>
                  <a:gd name="T39" fmla="*/ 0 h 46"/>
                  <a:gd name="T40" fmla="*/ 22 w 46"/>
                  <a:gd name="T41"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6" h="46">
                    <a:moveTo>
                      <a:pt x="22" y="0"/>
                    </a:moveTo>
                    <a:lnTo>
                      <a:pt x="34" y="2"/>
                    </a:lnTo>
                    <a:lnTo>
                      <a:pt x="42" y="9"/>
                    </a:lnTo>
                    <a:lnTo>
                      <a:pt x="46" y="21"/>
                    </a:lnTo>
                    <a:lnTo>
                      <a:pt x="46" y="27"/>
                    </a:lnTo>
                    <a:lnTo>
                      <a:pt x="43" y="33"/>
                    </a:lnTo>
                    <a:lnTo>
                      <a:pt x="40" y="38"/>
                    </a:lnTo>
                    <a:lnTo>
                      <a:pt x="35" y="42"/>
                    </a:lnTo>
                    <a:lnTo>
                      <a:pt x="30" y="44"/>
                    </a:lnTo>
                    <a:lnTo>
                      <a:pt x="23" y="46"/>
                    </a:lnTo>
                    <a:lnTo>
                      <a:pt x="23" y="46"/>
                    </a:lnTo>
                    <a:lnTo>
                      <a:pt x="12" y="43"/>
                    </a:lnTo>
                    <a:lnTo>
                      <a:pt x="2" y="35"/>
                    </a:lnTo>
                    <a:lnTo>
                      <a:pt x="0" y="23"/>
                    </a:lnTo>
                    <a:lnTo>
                      <a:pt x="0" y="18"/>
                    </a:lnTo>
                    <a:lnTo>
                      <a:pt x="1" y="12"/>
                    </a:lnTo>
                    <a:lnTo>
                      <a:pt x="5" y="8"/>
                    </a:lnTo>
                    <a:lnTo>
                      <a:pt x="9" y="4"/>
                    </a:lnTo>
                    <a:lnTo>
                      <a:pt x="16" y="1"/>
                    </a:lnTo>
                    <a:lnTo>
                      <a:pt x="21" y="0"/>
                    </a:lnTo>
                    <a:lnTo>
                      <a:pt x="22" y="0"/>
                    </a:lnTo>
                    <a:close/>
                  </a:path>
                </a:pathLst>
              </a:custGeom>
              <a:grpFill/>
              <a:ln w="0">
                <a:solidFill>
                  <a:srgbClr val="69ECC0"/>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135" name="Freeform 1121"/>
              <p:cNvSpPr>
                <a:spLocks/>
              </p:cNvSpPr>
              <p:nvPr/>
            </p:nvSpPr>
            <p:spPr bwMode="auto">
              <a:xfrm>
                <a:off x="10009078" y="3836873"/>
                <a:ext cx="73025" cy="73025"/>
              </a:xfrm>
              <a:custGeom>
                <a:avLst/>
                <a:gdLst>
                  <a:gd name="T0" fmla="*/ 22 w 46"/>
                  <a:gd name="T1" fmla="*/ 0 h 46"/>
                  <a:gd name="T2" fmla="*/ 34 w 46"/>
                  <a:gd name="T3" fmla="*/ 3 h 46"/>
                  <a:gd name="T4" fmla="*/ 42 w 46"/>
                  <a:gd name="T5" fmla="*/ 11 h 46"/>
                  <a:gd name="T6" fmla="*/ 46 w 46"/>
                  <a:gd name="T7" fmla="*/ 22 h 46"/>
                  <a:gd name="T8" fmla="*/ 46 w 46"/>
                  <a:gd name="T9" fmla="*/ 28 h 46"/>
                  <a:gd name="T10" fmla="*/ 44 w 46"/>
                  <a:gd name="T11" fmla="*/ 33 h 46"/>
                  <a:gd name="T12" fmla="*/ 40 w 46"/>
                  <a:gd name="T13" fmla="*/ 38 h 46"/>
                  <a:gd name="T14" fmla="*/ 37 w 46"/>
                  <a:gd name="T15" fmla="*/ 42 h 46"/>
                  <a:gd name="T16" fmla="*/ 30 w 46"/>
                  <a:gd name="T17" fmla="*/ 45 h 46"/>
                  <a:gd name="T18" fmla="*/ 25 w 46"/>
                  <a:gd name="T19" fmla="*/ 46 h 46"/>
                  <a:gd name="T20" fmla="*/ 23 w 46"/>
                  <a:gd name="T21" fmla="*/ 46 h 46"/>
                  <a:gd name="T22" fmla="*/ 12 w 46"/>
                  <a:gd name="T23" fmla="*/ 43 h 46"/>
                  <a:gd name="T24" fmla="*/ 4 w 46"/>
                  <a:gd name="T25" fmla="*/ 37 h 46"/>
                  <a:gd name="T26" fmla="*/ 0 w 46"/>
                  <a:gd name="T27" fmla="*/ 25 h 46"/>
                  <a:gd name="T28" fmla="*/ 0 w 46"/>
                  <a:gd name="T29" fmla="*/ 19 h 46"/>
                  <a:gd name="T30" fmla="*/ 2 w 46"/>
                  <a:gd name="T31" fmla="*/ 13 h 46"/>
                  <a:gd name="T32" fmla="*/ 5 w 46"/>
                  <a:gd name="T33" fmla="*/ 8 h 46"/>
                  <a:gd name="T34" fmla="*/ 10 w 46"/>
                  <a:gd name="T35" fmla="*/ 4 h 46"/>
                  <a:gd name="T36" fmla="*/ 16 w 46"/>
                  <a:gd name="T37" fmla="*/ 2 h 46"/>
                  <a:gd name="T38" fmla="*/ 21 w 46"/>
                  <a:gd name="T39" fmla="*/ 0 h 46"/>
                  <a:gd name="T40" fmla="*/ 22 w 46"/>
                  <a:gd name="T41"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6" h="46">
                    <a:moveTo>
                      <a:pt x="22" y="0"/>
                    </a:moveTo>
                    <a:lnTo>
                      <a:pt x="34" y="3"/>
                    </a:lnTo>
                    <a:lnTo>
                      <a:pt x="42" y="11"/>
                    </a:lnTo>
                    <a:lnTo>
                      <a:pt x="46" y="22"/>
                    </a:lnTo>
                    <a:lnTo>
                      <a:pt x="46" y="28"/>
                    </a:lnTo>
                    <a:lnTo>
                      <a:pt x="44" y="33"/>
                    </a:lnTo>
                    <a:lnTo>
                      <a:pt x="40" y="38"/>
                    </a:lnTo>
                    <a:lnTo>
                      <a:pt x="37" y="42"/>
                    </a:lnTo>
                    <a:lnTo>
                      <a:pt x="30" y="45"/>
                    </a:lnTo>
                    <a:lnTo>
                      <a:pt x="25" y="46"/>
                    </a:lnTo>
                    <a:lnTo>
                      <a:pt x="23" y="46"/>
                    </a:lnTo>
                    <a:lnTo>
                      <a:pt x="12" y="43"/>
                    </a:lnTo>
                    <a:lnTo>
                      <a:pt x="4" y="37"/>
                    </a:lnTo>
                    <a:lnTo>
                      <a:pt x="0" y="25"/>
                    </a:lnTo>
                    <a:lnTo>
                      <a:pt x="0" y="19"/>
                    </a:lnTo>
                    <a:lnTo>
                      <a:pt x="2" y="13"/>
                    </a:lnTo>
                    <a:lnTo>
                      <a:pt x="5" y="8"/>
                    </a:lnTo>
                    <a:lnTo>
                      <a:pt x="10" y="4"/>
                    </a:lnTo>
                    <a:lnTo>
                      <a:pt x="16" y="2"/>
                    </a:lnTo>
                    <a:lnTo>
                      <a:pt x="21" y="0"/>
                    </a:lnTo>
                    <a:lnTo>
                      <a:pt x="22" y="0"/>
                    </a:lnTo>
                    <a:close/>
                  </a:path>
                </a:pathLst>
              </a:custGeom>
              <a:grpFill/>
              <a:ln w="0">
                <a:solidFill>
                  <a:srgbClr val="69ECC0"/>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grpSp>
      </p:grpSp>
      <p:sp>
        <p:nvSpPr>
          <p:cNvPr id="138" name="Title 2"/>
          <p:cNvSpPr txBox="1">
            <a:spLocks/>
          </p:cNvSpPr>
          <p:nvPr/>
        </p:nvSpPr>
        <p:spPr>
          <a:xfrm>
            <a:off x="153265" y="94959"/>
            <a:ext cx="9681940" cy="364003"/>
          </a:xfrm>
          <a:prstGeom prst="rect">
            <a:avLst/>
          </a:prstGeom>
          <a:noFill/>
        </p:spPr>
        <p:txBody>
          <a:bodyPr vert="horz" lIns="0" tIns="0" rIns="0" bIns="0" rtlCol="0" anchor="t" anchorCtr="0">
            <a:noAutofit/>
          </a:bodyPr>
          <a:lstStyle>
            <a:defPPr>
              <a:defRPr lang="en-US"/>
            </a:defPPr>
            <a:lvl1pPr>
              <a:lnSpc>
                <a:spcPct val="70000"/>
              </a:lnSpc>
              <a:defRPr sz="2800" b="1" i="0" kern="0">
                <a:solidFill>
                  <a:srgbClr val="00338D"/>
                </a:solidFill>
                <a:latin typeface="Univers 47 CondensedLight" panose="00000400000000000000" pitchFamily="2" charset="0"/>
                <a:cs typeface="KPMG Extralight"/>
              </a:defRPr>
            </a:lvl1pPr>
          </a:lstStyle>
          <a:p>
            <a:pPr>
              <a:defRPr/>
            </a:pPr>
            <a:r>
              <a:rPr lang="en-US" sz="4400" b="0" kern="1200" dirty="0" smtClean="0">
                <a:latin typeface="KPMG Extralight" panose="020B0303030202040204" pitchFamily="34" charset="0"/>
                <a:cs typeface="+mj-cs"/>
              </a:rPr>
              <a:t>Detailed Assessment – Customer Experience Mgt.</a:t>
            </a:r>
            <a:r>
              <a:rPr lang="en-US" sz="4400" b="0" kern="1200" baseline="30000" dirty="0" smtClean="0">
                <a:latin typeface="KPMG Extralight" panose="020B0303030202040204" pitchFamily="34" charset="0"/>
                <a:ea typeface="+mj-ea"/>
                <a:cs typeface="+mj-cs"/>
              </a:rPr>
              <a:t>(6/6)</a:t>
            </a:r>
            <a:endParaRPr lang="en-US" sz="4400" b="0" kern="1200" baseline="30000" dirty="0">
              <a:latin typeface="KPMG Extralight" panose="020B0303030202040204" pitchFamily="34" charset="0"/>
              <a:ea typeface="+mj-ea"/>
              <a:cs typeface="+mj-cs"/>
            </a:endParaRPr>
          </a:p>
        </p:txBody>
      </p:sp>
      <p:sp>
        <p:nvSpPr>
          <p:cNvPr id="139" name="Rectangle 138"/>
          <p:cNvSpPr/>
          <p:nvPr/>
        </p:nvSpPr>
        <p:spPr>
          <a:xfrm>
            <a:off x="86590" y="602065"/>
            <a:ext cx="4080424" cy="211083"/>
          </a:xfrm>
          <a:prstGeom prst="rect">
            <a:avLst/>
          </a:prstGeom>
        </p:spPr>
        <p:txBody>
          <a:bodyPr wrap="square">
            <a:spAutoFit/>
          </a:bodyPr>
          <a:lstStyle/>
          <a:p>
            <a:pPr>
              <a:lnSpc>
                <a:spcPct val="70000"/>
              </a:lnSpc>
            </a:pPr>
            <a:r>
              <a:rPr lang="en-US" sz="1050" b="1" dirty="0" smtClean="0">
                <a:solidFill>
                  <a:srgbClr val="005EB8">
                    <a:lumMod val="75000"/>
                  </a:srgbClr>
                </a:solidFill>
              </a:rPr>
              <a:t>Proposed Initiatives</a:t>
            </a:r>
            <a:endParaRPr lang="en-US" sz="1050" b="1" dirty="0">
              <a:solidFill>
                <a:srgbClr val="005EB8">
                  <a:lumMod val="75000"/>
                </a:srgbClr>
              </a:solidFill>
            </a:endParaRPr>
          </a:p>
        </p:txBody>
      </p:sp>
    </p:spTree>
    <p:extLst>
      <p:ext uri="{BB962C8B-B14F-4D97-AF65-F5344CB8AC3E}">
        <p14:creationId xmlns:p14="http://schemas.microsoft.com/office/powerpoint/2010/main" val="20902773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53880" name="think-cell Slide" r:id="rId6" imgW="663" imgH="659" progId="TCLayout.ActiveDocument.1">
                  <p:embed/>
                </p:oleObj>
              </mc:Choice>
              <mc:Fallback>
                <p:oleObj name="think-cell Slide" r:id="rId6" imgW="663" imgH="659" progId="TCLayout.ActiveDocument.1">
                  <p:embed/>
                  <p:pic>
                    <p:nvPicPr>
                      <p:cNvPr id="0" name=""/>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2" name="Rectangle 1" hidden="1"/>
          <p:cNvSpPr/>
          <p:nvPr>
            <p:custDataLst>
              <p:tags r:id="rId3"/>
            </p:custDataLst>
          </p:nvPr>
        </p:nvSpPr>
        <p:spPr>
          <a:xfrm>
            <a:off x="0" y="0"/>
            <a:ext cx="158750" cy="15875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spcBef>
                <a:spcPct val="0"/>
              </a:spcBef>
              <a:spcAft>
                <a:spcPct val="0"/>
              </a:spcAft>
            </a:pPr>
            <a:endParaRPr lang="en-US" sz="3600" dirty="0">
              <a:solidFill>
                <a:srgbClr val="FFFFFF"/>
              </a:solidFill>
              <a:latin typeface="KPMG Extralight" panose="020B0303030202040204" pitchFamily="34" charset="0"/>
              <a:sym typeface="KPMG Extralight" panose="020B0303030202040204" pitchFamily="34" charset="0"/>
            </a:endParaRPr>
          </a:p>
        </p:txBody>
      </p:sp>
      <p:grpSp>
        <p:nvGrpSpPr>
          <p:cNvPr id="98" name="Group 97"/>
          <p:cNvGrpSpPr/>
          <p:nvPr/>
        </p:nvGrpSpPr>
        <p:grpSpPr>
          <a:xfrm>
            <a:off x="5134287" y="3687233"/>
            <a:ext cx="2219056" cy="2058037"/>
            <a:chOff x="4854586" y="3229573"/>
            <a:chExt cx="2219056" cy="2058037"/>
          </a:xfrm>
        </p:grpSpPr>
        <p:grpSp>
          <p:nvGrpSpPr>
            <p:cNvPr id="99" name="Group 98"/>
            <p:cNvGrpSpPr/>
            <p:nvPr/>
          </p:nvGrpSpPr>
          <p:grpSpPr>
            <a:xfrm>
              <a:off x="4854586" y="3239548"/>
              <a:ext cx="308707" cy="329511"/>
              <a:chOff x="4882946" y="3982126"/>
              <a:chExt cx="496290" cy="529735"/>
            </a:xfrm>
          </p:grpSpPr>
          <p:sp>
            <p:nvSpPr>
              <p:cNvPr id="102" name="Chord 101"/>
              <p:cNvSpPr/>
              <p:nvPr/>
            </p:nvSpPr>
            <p:spPr>
              <a:xfrm>
                <a:off x="4882946" y="3982126"/>
                <a:ext cx="496290" cy="529735"/>
              </a:xfrm>
              <a:prstGeom prst="chord">
                <a:avLst>
                  <a:gd name="adj1" fmla="val 4800000"/>
                  <a:gd name="adj2" fmla="val 16800000"/>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03" name="Pie 102"/>
              <p:cNvSpPr/>
              <p:nvPr/>
            </p:nvSpPr>
            <p:spPr>
              <a:xfrm>
                <a:off x="4934400" y="4033581"/>
                <a:ext cx="411607" cy="411607"/>
              </a:xfrm>
              <a:prstGeom prst="pie">
                <a:avLst>
                  <a:gd name="adj1" fmla="val 9720000"/>
                  <a:gd name="adj2" fmla="val 16200000"/>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grpSp>
        <p:sp>
          <p:nvSpPr>
            <p:cNvPr id="100" name="Freeform 99"/>
            <p:cNvSpPr/>
            <p:nvPr/>
          </p:nvSpPr>
          <p:spPr>
            <a:xfrm rot="16200000">
              <a:off x="4262904" y="4292210"/>
              <a:ext cx="1492077" cy="308705"/>
            </a:xfrm>
            <a:custGeom>
              <a:avLst/>
              <a:gdLst>
                <a:gd name="connsiteX0" fmla="*/ 0 w 1492077"/>
                <a:gd name="connsiteY0" fmla="*/ 0 h 308705"/>
                <a:gd name="connsiteX1" fmla="*/ 1492077 w 1492077"/>
                <a:gd name="connsiteY1" fmla="*/ 0 h 308705"/>
                <a:gd name="connsiteX2" fmla="*/ 1492077 w 1492077"/>
                <a:gd name="connsiteY2" fmla="*/ 308705 h 308705"/>
                <a:gd name="connsiteX3" fmla="*/ 0 w 1492077"/>
                <a:gd name="connsiteY3" fmla="*/ 308705 h 308705"/>
                <a:gd name="connsiteX4" fmla="*/ 0 w 1492077"/>
                <a:gd name="connsiteY4" fmla="*/ 0 h 3087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2077" h="308705">
                  <a:moveTo>
                    <a:pt x="0" y="0"/>
                  </a:moveTo>
                  <a:lnTo>
                    <a:pt x="1492077" y="0"/>
                  </a:lnTo>
                  <a:lnTo>
                    <a:pt x="1492077" y="308705"/>
                  </a:lnTo>
                  <a:lnTo>
                    <a:pt x="0" y="30870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 tIns="0" rIns="1" bIns="-1" numCol="1" spcCol="1270" anchor="t" anchorCtr="0">
              <a:noAutofit/>
            </a:bodyPr>
            <a:lstStyle/>
            <a:p>
              <a:pPr lvl="0" algn="r" defTabSz="977900">
                <a:lnSpc>
                  <a:spcPct val="90000"/>
                </a:lnSpc>
                <a:spcBef>
                  <a:spcPct val="0"/>
                </a:spcBef>
                <a:spcAft>
                  <a:spcPct val="35000"/>
                </a:spcAft>
              </a:pPr>
              <a:r>
                <a:rPr lang="en-GB" kern="1200" dirty="0" smtClean="0">
                  <a:solidFill>
                    <a:schemeClr val="bg1"/>
                  </a:solidFill>
                </a:rPr>
                <a:t>Level 3</a:t>
              </a:r>
              <a:endParaRPr lang="en-US" kern="1200" dirty="0">
                <a:solidFill>
                  <a:schemeClr val="bg1"/>
                </a:solidFill>
              </a:endParaRPr>
            </a:p>
          </p:txBody>
        </p:sp>
        <p:sp>
          <p:nvSpPr>
            <p:cNvPr id="101" name="Freeform 100"/>
            <p:cNvSpPr/>
            <p:nvPr/>
          </p:nvSpPr>
          <p:spPr>
            <a:xfrm>
              <a:off x="5114552" y="3229573"/>
              <a:ext cx="1959090" cy="2058037"/>
            </a:xfrm>
            <a:custGeom>
              <a:avLst/>
              <a:gdLst>
                <a:gd name="connsiteX0" fmla="*/ 0 w 1029018"/>
                <a:gd name="connsiteY0" fmla="*/ 0 h 2058037"/>
                <a:gd name="connsiteX1" fmla="*/ 1029018 w 1029018"/>
                <a:gd name="connsiteY1" fmla="*/ 0 h 2058037"/>
                <a:gd name="connsiteX2" fmla="*/ 1029018 w 1029018"/>
                <a:gd name="connsiteY2" fmla="*/ 2058037 h 2058037"/>
                <a:gd name="connsiteX3" fmla="*/ 0 w 1029018"/>
                <a:gd name="connsiteY3" fmla="*/ 2058037 h 2058037"/>
                <a:gd name="connsiteX4" fmla="*/ 0 w 1029018"/>
                <a:gd name="connsiteY4" fmla="*/ 0 h 20580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9018" h="2058037">
                  <a:moveTo>
                    <a:pt x="0" y="0"/>
                  </a:moveTo>
                  <a:lnTo>
                    <a:pt x="1029018" y="0"/>
                  </a:lnTo>
                  <a:lnTo>
                    <a:pt x="1029018" y="2058037"/>
                  </a:lnTo>
                  <a:lnTo>
                    <a:pt x="0" y="205803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114300" indent="-114300" defTabSz="311150">
                <a:lnSpc>
                  <a:spcPct val="90000"/>
                </a:lnSpc>
                <a:spcBef>
                  <a:spcPct val="0"/>
                </a:spcBef>
                <a:spcAft>
                  <a:spcPct val="35000"/>
                </a:spcAft>
                <a:buFont typeface="Arial" panose="020B0604020202020204" pitchFamily="34" charset="0"/>
                <a:buChar char="•"/>
              </a:pPr>
              <a:r>
                <a:rPr lang="en-US" sz="1200" dirty="0">
                  <a:solidFill>
                    <a:srgbClr val="FFFFFF"/>
                  </a:solidFill>
                </a:rPr>
                <a:t>Clear leadership and ownership of </a:t>
              </a:r>
              <a:r>
                <a:rPr lang="en-US" sz="1200" dirty="0" smtClean="0">
                  <a:solidFill>
                    <a:srgbClr val="FFFFFF"/>
                  </a:solidFill>
                </a:rPr>
                <a:t>digital.</a:t>
              </a:r>
              <a:endParaRPr lang="en-US" sz="1200" dirty="0">
                <a:solidFill>
                  <a:srgbClr val="FFFFFF"/>
                </a:solidFill>
              </a:endParaRPr>
            </a:p>
            <a:p>
              <a:pPr marL="114300" indent="-114300" defTabSz="311150">
                <a:lnSpc>
                  <a:spcPct val="90000"/>
                </a:lnSpc>
                <a:spcBef>
                  <a:spcPct val="0"/>
                </a:spcBef>
                <a:spcAft>
                  <a:spcPct val="35000"/>
                </a:spcAft>
                <a:buFont typeface="Arial" panose="020B0604020202020204" pitchFamily="34" charset="0"/>
                <a:buChar char="•"/>
              </a:pPr>
              <a:r>
                <a:rPr lang="en-US" sz="1200" dirty="0">
                  <a:solidFill>
                    <a:srgbClr val="FFFFFF"/>
                  </a:solidFill>
                </a:rPr>
                <a:t>Presence of key digital </a:t>
              </a:r>
              <a:r>
                <a:rPr lang="en-US" sz="1200" dirty="0" smtClean="0">
                  <a:solidFill>
                    <a:srgbClr val="FFFFFF"/>
                  </a:solidFill>
                </a:rPr>
                <a:t>capabilities.</a:t>
              </a:r>
              <a:endParaRPr lang="en-US" sz="1200" dirty="0">
                <a:solidFill>
                  <a:srgbClr val="FFFFFF"/>
                </a:solidFill>
              </a:endParaRPr>
            </a:p>
            <a:p>
              <a:pPr marL="114300" indent="-114300" defTabSz="311150">
                <a:lnSpc>
                  <a:spcPct val="90000"/>
                </a:lnSpc>
                <a:spcBef>
                  <a:spcPct val="0"/>
                </a:spcBef>
                <a:spcAft>
                  <a:spcPct val="35000"/>
                </a:spcAft>
                <a:buFont typeface="Arial" panose="020B0604020202020204" pitchFamily="34" charset="0"/>
                <a:buChar char="•"/>
              </a:pPr>
              <a:r>
                <a:rPr lang="en-US" sz="1200" dirty="0">
                  <a:solidFill>
                    <a:srgbClr val="FFFFFF"/>
                  </a:solidFill>
                </a:rPr>
                <a:t>Largely </a:t>
              </a:r>
              <a:r>
                <a:rPr lang="en-US" sz="1200" dirty="0" err="1">
                  <a:solidFill>
                    <a:srgbClr val="FFFFFF"/>
                  </a:solidFill>
                </a:rPr>
                <a:t>digitised</a:t>
              </a:r>
              <a:r>
                <a:rPr lang="en-US" sz="1200" dirty="0">
                  <a:solidFill>
                    <a:srgbClr val="FFFFFF"/>
                  </a:solidFill>
                </a:rPr>
                <a:t> core </a:t>
              </a:r>
              <a:r>
                <a:rPr lang="en-US" sz="1200" dirty="0" smtClean="0">
                  <a:solidFill>
                    <a:srgbClr val="FFFFFF"/>
                  </a:solidFill>
                </a:rPr>
                <a:t>processes.</a:t>
              </a:r>
              <a:endParaRPr lang="en-US" sz="1200" dirty="0">
                <a:solidFill>
                  <a:srgbClr val="FFFFFF"/>
                </a:solidFill>
              </a:endParaRPr>
            </a:p>
          </p:txBody>
        </p:sp>
      </p:grpSp>
      <p:grpSp>
        <p:nvGrpSpPr>
          <p:cNvPr id="104" name="Group 103"/>
          <p:cNvGrpSpPr/>
          <p:nvPr/>
        </p:nvGrpSpPr>
        <p:grpSpPr>
          <a:xfrm>
            <a:off x="7342710" y="3687233"/>
            <a:ext cx="2262303" cy="2058037"/>
            <a:chOff x="7367334" y="3290079"/>
            <a:chExt cx="2262303" cy="2058037"/>
          </a:xfrm>
        </p:grpSpPr>
        <p:grpSp>
          <p:nvGrpSpPr>
            <p:cNvPr id="105" name="Group 104"/>
            <p:cNvGrpSpPr/>
            <p:nvPr/>
          </p:nvGrpSpPr>
          <p:grpSpPr>
            <a:xfrm>
              <a:off x="7367334" y="3292691"/>
              <a:ext cx="383958" cy="1957295"/>
              <a:chOff x="7367334" y="3324590"/>
              <a:chExt cx="383958" cy="1957295"/>
            </a:xfrm>
          </p:grpSpPr>
          <p:grpSp>
            <p:nvGrpSpPr>
              <p:cNvPr id="107" name="Group 106"/>
              <p:cNvGrpSpPr/>
              <p:nvPr/>
            </p:nvGrpSpPr>
            <p:grpSpPr>
              <a:xfrm>
                <a:off x="7431252" y="3324590"/>
                <a:ext cx="320040" cy="320040"/>
                <a:chOff x="6566625" y="3947929"/>
                <a:chExt cx="514509" cy="514507"/>
              </a:xfrm>
            </p:grpSpPr>
            <p:sp>
              <p:nvSpPr>
                <p:cNvPr id="109" name="Chord 108"/>
                <p:cNvSpPr/>
                <p:nvPr/>
              </p:nvSpPr>
              <p:spPr>
                <a:xfrm>
                  <a:off x="6566625" y="3947929"/>
                  <a:ext cx="514509" cy="514507"/>
                </a:xfrm>
                <a:prstGeom prst="chord">
                  <a:avLst>
                    <a:gd name="adj1" fmla="val 4800000"/>
                    <a:gd name="adj2" fmla="val 16800000"/>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10" name="Pie 109"/>
                <p:cNvSpPr/>
                <p:nvPr/>
              </p:nvSpPr>
              <p:spPr>
                <a:xfrm>
                  <a:off x="6618076" y="3999393"/>
                  <a:ext cx="411607" cy="411607"/>
                </a:xfrm>
                <a:prstGeom prst="pie">
                  <a:avLst>
                    <a:gd name="adj1" fmla="val 7560000"/>
                    <a:gd name="adj2" fmla="val 16200000"/>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grpSp>
          <p:sp>
            <p:nvSpPr>
              <p:cNvPr id="108" name="Freeform 107"/>
              <p:cNvSpPr/>
              <p:nvPr/>
            </p:nvSpPr>
            <p:spPr>
              <a:xfrm rot="16200000">
                <a:off x="6775648" y="4381494"/>
                <a:ext cx="1492077" cy="308705"/>
              </a:xfrm>
              <a:custGeom>
                <a:avLst/>
                <a:gdLst>
                  <a:gd name="connsiteX0" fmla="*/ 0 w 1492077"/>
                  <a:gd name="connsiteY0" fmla="*/ 0 h 308705"/>
                  <a:gd name="connsiteX1" fmla="*/ 1492077 w 1492077"/>
                  <a:gd name="connsiteY1" fmla="*/ 0 h 308705"/>
                  <a:gd name="connsiteX2" fmla="*/ 1492077 w 1492077"/>
                  <a:gd name="connsiteY2" fmla="*/ 308705 h 308705"/>
                  <a:gd name="connsiteX3" fmla="*/ 0 w 1492077"/>
                  <a:gd name="connsiteY3" fmla="*/ 308705 h 308705"/>
                  <a:gd name="connsiteX4" fmla="*/ 0 w 1492077"/>
                  <a:gd name="connsiteY4" fmla="*/ 0 h 3087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2077" h="308705">
                    <a:moveTo>
                      <a:pt x="0" y="0"/>
                    </a:moveTo>
                    <a:lnTo>
                      <a:pt x="1492077" y="0"/>
                    </a:lnTo>
                    <a:lnTo>
                      <a:pt x="1492077" y="308705"/>
                    </a:lnTo>
                    <a:lnTo>
                      <a:pt x="0" y="30870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 tIns="0" rIns="1" bIns="0" numCol="1" spcCol="1270" anchor="b" anchorCtr="0">
                <a:noAutofit/>
              </a:bodyPr>
              <a:lstStyle/>
              <a:p>
                <a:pPr lvl="0" algn="r" defTabSz="977900">
                  <a:lnSpc>
                    <a:spcPct val="90000"/>
                  </a:lnSpc>
                  <a:spcBef>
                    <a:spcPct val="0"/>
                  </a:spcBef>
                  <a:spcAft>
                    <a:spcPct val="35000"/>
                  </a:spcAft>
                </a:pPr>
                <a:r>
                  <a:rPr lang="en-GB" kern="1200" dirty="0" smtClean="0">
                    <a:solidFill>
                      <a:schemeClr val="bg1"/>
                    </a:solidFill>
                  </a:rPr>
                  <a:t>Level 4</a:t>
                </a:r>
                <a:endParaRPr lang="en-US" kern="1200" dirty="0">
                  <a:solidFill>
                    <a:schemeClr val="bg1"/>
                  </a:solidFill>
                </a:endParaRPr>
              </a:p>
            </p:txBody>
          </p:sp>
        </p:grpSp>
        <p:sp>
          <p:nvSpPr>
            <p:cNvPr id="106" name="Freeform 105"/>
            <p:cNvSpPr/>
            <p:nvPr/>
          </p:nvSpPr>
          <p:spPr>
            <a:xfrm>
              <a:off x="7716155" y="3290079"/>
              <a:ext cx="1913482" cy="2058037"/>
            </a:xfrm>
            <a:custGeom>
              <a:avLst/>
              <a:gdLst>
                <a:gd name="connsiteX0" fmla="*/ 0 w 1029018"/>
                <a:gd name="connsiteY0" fmla="*/ 0 h 2058037"/>
                <a:gd name="connsiteX1" fmla="*/ 1029018 w 1029018"/>
                <a:gd name="connsiteY1" fmla="*/ 0 h 2058037"/>
                <a:gd name="connsiteX2" fmla="*/ 1029018 w 1029018"/>
                <a:gd name="connsiteY2" fmla="*/ 2058037 h 2058037"/>
                <a:gd name="connsiteX3" fmla="*/ 0 w 1029018"/>
                <a:gd name="connsiteY3" fmla="*/ 2058037 h 2058037"/>
                <a:gd name="connsiteX4" fmla="*/ 0 w 1029018"/>
                <a:gd name="connsiteY4" fmla="*/ 0 h 20580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9018" h="2058037">
                  <a:moveTo>
                    <a:pt x="0" y="0"/>
                  </a:moveTo>
                  <a:lnTo>
                    <a:pt x="1029018" y="0"/>
                  </a:lnTo>
                  <a:lnTo>
                    <a:pt x="1029018" y="2058037"/>
                  </a:lnTo>
                  <a:lnTo>
                    <a:pt x="0" y="205803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114300" indent="-114300" defTabSz="311150">
                <a:lnSpc>
                  <a:spcPct val="90000"/>
                </a:lnSpc>
                <a:spcBef>
                  <a:spcPct val="0"/>
                </a:spcBef>
                <a:spcAft>
                  <a:spcPct val="35000"/>
                </a:spcAft>
                <a:buFont typeface="Arial" panose="020B0604020202020204" pitchFamily="34" charset="0"/>
                <a:buChar char="•"/>
              </a:pPr>
              <a:r>
                <a:rPr lang="en-US" sz="1200" dirty="0">
                  <a:solidFill>
                    <a:srgbClr val="FFFFFF"/>
                  </a:solidFill>
                </a:rPr>
                <a:t>Digital is strategic to the functioning of the </a:t>
              </a:r>
              <a:r>
                <a:rPr lang="en-US" sz="1200" dirty="0" smtClean="0">
                  <a:solidFill>
                    <a:srgbClr val="FFFFFF"/>
                  </a:solidFill>
                </a:rPr>
                <a:t>organization.</a:t>
              </a:r>
              <a:endParaRPr lang="en-US" sz="1200" dirty="0">
                <a:solidFill>
                  <a:srgbClr val="FFFFFF"/>
                </a:solidFill>
              </a:endParaRPr>
            </a:p>
            <a:p>
              <a:pPr marL="114300" indent="-114300" defTabSz="311150">
                <a:lnSpc>
                  <a:spcPct val="90000"/>
                </a:lnSpc>
                <a:spcBef>
                  <a:spcPct val="0"/>
                </a:spcBef>
                <a:spcAft>
                  <a:spcPct val="35000"/>
                </a:spcAft>
                <a:buFont typeface="Arial" panose="020B0604020202020204" pitchFamily="34" charset="0"/>
                <a:buChar char="•"/>
              </a:pPr>
              <a:r>
                <a:rPr lang="en-US" sz="1200" dirty="0">
                  <a:solidFill>
                    <a:srgbClr val="FFFFFF"/>
                  </a:solidFill>
                </a:rPr>
                <a:t>Expert innovation </a:t>
              </a:r>
              <a:r>
                <a:rPr lang="en-US" sz="1200" dirty="0" smtClean="0">
                  <a:solidFill>
                    <a:srgbClr val="FFFFFF"/>
                  </a:solidFill>
                </a:rPr>
                <a:t>teams.</a:t>
              </a:r>
              <a:endParaRPr lang="en-US" sz="1200" dirty="0">
                <a:solidFill>
                  <a:srgbClr val="FFFFFF"/>
                </a:solidFill>
              </a:endParaRPr>
            </a:p>
            <a:p>
              <a:pPr marL="114300" indent="-114300" defTabSz="311150">
                <a:lnSpc>
                  <a:spcPct val="90000"/>
                </a:lnSpc>
                <a:spcBef>
                  <a:spcPct val="0"/>
                </a:spcBef>
                <a:spcAft>
                  <a:spcPct val="35000"/>
                </a:spcAft>
                <a:buFont typeface="Arial" panose="020B0604020202020204" pitchFamily="34" charset="0"/>
                <a:buChar char="•"/>
              </a:pPr>
              <a:r>
                <a:rPr lang="en-US" sz="1200" dirty="0">
                  <a:solidFill>
                    <a:srgbClr val="FFFFFF"/>
                  </a:solidFill>
                </a:rPr>
                <a:t>Digitation of core and support </a:t>
              </a:r>
              <a:r>
                <a:rPr lang="en-US" sz="1200" dirty="0" smtClean="0">
                  <a:solidFill>
                    <a:srgbClr val="FFFFFF"/>
                  </a:solidFill>
                </a:rPr>
                <a:t>processes.</a:t>
              </a:r>
              <a:endParaRPr lang="en-US" sz="1200" dirty="0">
                <a:solidFill>
                  <a:srgbClr val="FFFFFF"/>
                </a:solidFill>
              </a:endParaRPr>
            </a:p>
          </p:txBody>
        </p:sp>
      </p:grpSp>
      <p:grpSp>
        <p:nvGrpSpPr>
          <p:cNvPr id="111" name="Group 110"/>
          <p:cNvGrpSpPr/>
          <p:nvPr/>
        </p:nvGrpSpPr>
        <p:grpSpPr>
          <a:xfrm>
            <a:off x="9676626" y="3687233"/>
            <a:ext cx="2248577" cy="2058037"/>
            <a:chOff x="9587253" y="3239180"/>
            <a:chExt cx="2248577" cy="2058037"/>
          </a:xfrm>
        </p:grpSpPr>
        <p:grpSp>
          <p:nvGrpSpPr>
            <p:cNvPr id="112" name="Group 111"/>
            <p:cNvGrpSpPr/>
            <p:nvPr/>
          </p:nvGrpSpPr>
          <p:grpSpPr>
            <a:xfrm>
              <a:off x="9587253" y="3287573"/>
              <a:ext cx="320040" cy="320040"/>
              <a:chOff x="8250302" y="3982130"/>
              <a:chExt cx="514509" cy="514509"/>
            </a:xfrm>
          </p:grpSpPr>
          <p:sp>
            <p:nvSpPr>
              <p:cNvPr id="115" name="Chord 114"/>
              <p:cNvSpPr/>
              <p:nvPr/>
            </p:nvSpPr>
            <p:spPr>
              <a:xfrm>
                <a:off x="8250302" y="3982130"/>
                <a:ext cx="514509" cy="514509"/>
              </a:xfrm>
              <a:prstGeom prst="chord">
                <a:avLst>
                  <a:gd name="adj1" fmla="val 4800000"/>
                  <a:gd name="adj2" fmla="val 16800000"/>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16" name="Pie 115"/>
              <p:cNvSpPr/>
              <p:nvPr/>
            </p:nvSpPr>
            <p:spPr>
              <a:xfrm>
                <a:off x="8301753" y="4033581"/>
                <a:ext cx="411607" cy="411607"/>
              </a:xfrm>
              <a:prstGeom prst="pie">
                <a:avLst>
                  <a:gd name="adj1" fmla="val 5400000"/>
                  <a:gd name="adj2" fmla="val 16200000"/>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grpSp>
        <p:sp>
          <p:nvSpPr>
            <p:cNvPr id="113" name="Freeform 112"/>
            <p:cNvSpPr/>
            <p:nvPr/>
          </p:nvSpPr>
          <p:spPr>
            <a:xfrm rot="16200000">
              <a:off x="8995567" y="4392057"/>
              <a:ext cx="1492077" cy="308705"/>
            </a:xfrm>
            <a:custGeom>
              <a:avLst/>
              <a:gdLst>
                <a:gd name="connsiteX0" fmla="*/ 0 w 1492077"/>
                <a:gd name="connsiteY0" fmla="*/ 0 h 308705"/>
                <a:gd name="connsiteX1" fmla="*/ 1492077 w 1492077"/>
                <a:gd name="connsiteY1" fmla="*/ 0 h 308705"/>
                <a:gd name="connsiteX2" fmla="*/ 1492077 w 1492077"/>
                <a:gd name="connsiteY2" fmla="*/ 308705 h 308705"/>
                <a:gd name="connsiteX3" fmla="*/ 0 w 1492077"/>
                <a:gd name="connsiteY3" fmla="*/ 308705 h 308705"/>
                <a:gd name="connsiteX4" fmla="*/ 0 w 1492077"/>
                <a:gd name="connsiteY4" fmla="*/ 0 h 3087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2077" h="308705">
                  <a:moveTo>
                    <a:pt x="0" y="0"/>
                  </a:moveTo>
                  <a:lnTo>
                    <a:pt x="1492077" y="0"/>
                  </a:lnTo>
                  <a:lnTo>
                    <a:pt x="1492077" y="308705"/>
                  </a:lnTo>
                  <a:lnTo>
                    <a:pt x="0" y="30870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 tIns="0" rIns="1" bIns="0" numCol="1" spcCol="1270" anchor="t" anchorCtr="0">
              <a:noAutofit/>
            </a:bodyPr>
            <a:lstStyle/>
            <a:p>
              <a:pPr lvl="0" algn="r" defTabSz="977900">
                <a:lnSpc>
                  <a:spcPct val="90000"/>
                </a:lnSpc>
                <a:spcBef>
                  <a:spcPct val="0"/>
                </a:spcBef>
                <a:spcAft>
                  <a:spcPct val="35000"/>
                </a:spcAft>
              </a:pPr>
              <a:r>
                <a:rPr lang="en-GB" kern="1200" dirty="0" smtClean="0">
                  <a:solidFill>
                    <a:schemeClr val="bg1"/>
                  </a:solidFill>
                </a:rPr>
                <a:t>Level 5</a:t>
              </a:r>
              <a:endParaRPr lang="en-US" kern="1200" dirty="0">
                <a:solidFill>
                  <a:schemeClr val="bg1"/>
                </a:solidFill>
              </a:endParaRPr>
            </a:p>
          </p:txBody>
        </p:sp>
        <p:sp>
          <p:nvSpPr>
            <p:cNvPr id="114" name="Freeform 113"/>
            <p:cNvSpPr/>
            <p:nvPr/>
          </p:nvSpPr>
          <p:spPr>
            <a:xfrm>
              <a:off x="9843195" y="3239180"/>
              <a:ext cx="1992635" cy="2058037"/>
            </a:xfrm>
            <a:custGeom>
              <a:avLst/>
              <a:gdLst>
                <a:gd name="connsiteX0" fmla="*/ 0 w 1029018"/>
                <a:gd name="connsiteY0" fmla="*/ 0 h 2058037"/>
                <a:gd name="connsiteX1" fmla="*/ 1029018 w 1029018"/>
                <a:gd name="connsiteY1" fmla="*/ 0 h 2058037"/>
                <a:gd name="connsiteX2" fmla="*/ 1029018 w 1029018"/>
                <a:gd name="connsiteY2" fmla="*/ 2058037 h 2058037"/>
                <a:gd name="connsiteX3" fmla="*/ 0 w 1029018"/>
                <a:gd name="connsiteY3" fmla="*/ 2058037 h 2058037"/>
                <a:gd name="connsiteX4" fmla="*/ 0 w 1029018"/>
                <a:gd name="connsiteY4" fmla="*/ 0 h 20580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9018" h="2058037">
                  <a:moveTo>
                    <a:pt x="0" y="0"/>
                  </a:moveTo>
                  <a:lnTo>
                    <a:pt x="1029018" y="0"/>
                  </a:lnTo>
                  <a:lnTo>
                    <a:pt x="1029018" y="2058037"/>
                  </a:lnTo>
                  <a:lnTo>
                    <a:pt x="0" y="205803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114300" indent="-114300" defTabSz="311150">
                <a:lnSpc>
                  <a:spcPct val="90000"/>
                </a:lnSpc>
                <a:spcBef>
                  <a:spcPct val="0"/>
                </a:spcBef>
                <a:spcAft>
                  <a:spcPct val="35000"/>
                </a:spcAft>
                <a:buFont typeface="Arial" panose="020B0604020202020204" pitchFamily="34" charset="0"/>
                <a:buChar char="•"/>
              </a:pPr>
              <a:r>
                <a:rPr lang="en-US" sz="1200" dirty="0">
                  <a:solidFill>
                    <a:srgbClr val="FFFFFF"/>
                  </a:solidFill>
                </a:rPr>
                <a:t>Digital is the prime strategy of the </a:t>
              </a:r>
              <a:r>
                <a:rPr lang="en-US" sz="1200" dirty="0" err="1" smtClean="0">
                  <a:solidFill>
                    <a:srgbClr val="FFFFFF"/>
                  </a:solidFill>
                </a:rPr>
                <a:t>organisation</a:t>
              </a:r>
              <a:r>
                <a:rPr lang="en-US" sz="1200" dirty="0" smtClean="0">
                  <a:solidFill>
                    <a:srgbClr val="FFFFFF"/>
                  </a:solidFill>
                </a:rPr>
                <a:t>.</a:t>
              </a:r>
            </a:p>
            <a:p>
              <a:pPr marL="114300" indent="-114300" defTabSz="311150">
                <a:lnSpc>
                  <a:spcPct val="90000"/>
                </a:lnSpc>
                <a:spcBef>
                  <a:spcPct val="0"/>
                </a:spcBef>
                <a:spcAft>
                  <a:spcPct val="35000"/>
                </a:spcAft>
                <a:buFont typeface="Arial" panose="020B0604020202020204" pitchFamily="34" charset="0"/>
                <a:buChar char="•"/>
              </a:pPr>
              <a:r>
                <a:rPr lang="en-US" sz="1200" dirty="0" smtClean="0">
                  <a:solidFill>
                    <a:srgbClr val="FFFFFF"/>
                  </a:solidFill>
                </a:rPr>
                <a:t>Largely digital workforce.</a:t>
              </a:r>
              <a:endParaRPr lang="en-US" sz="1200" dirty="0">
                <a:solidFill>
                  <a:srgbClr val="FFFFFF"/>
                </a:solidFill>
              </a:endParaRPr>
            </a:p>
            <a:p>
              <a:pPr marL="114300" indent="-114300" defTabSz="311150">
                <a:lnSpc>
                  <a:spcPct val="90000"/>
                </a:lnSpc>
                <a:spcBef>
                  <a:spcPct val="0"/>
                </a:spcBef>
                <a:spcAft>
                  <a:spcPct val="35000"/>
                </a:spcAft>
                <a:buFont typeface="Arial" panose="020B0604020202020204" pitchFamily="34" charset="0"/>
                <a:buChar char="•"/>
              </a:pPr>
              <a:r>
                <a:rPr lang="en-US" sz="1200" dirty="0">
                  <a:solidFill>
                    <a:srgbClr val="FFFFFF"/>
                  </a:solidFill>
                </a:rPr>
                <a:t>Fully automated </a:t>
              </a:r>
              <a:r>
                <a:rPr lang="en-US" sz="1200" dirty="0" smtClean="0">
                  <a:solidFill>
                    <a:srgbClr val="FFFFFF"/>
                  </a:solidFill>
                </a:rPr>
                <a:t>processes.</a:t>
              </a:r>
              <a:endParaRPr lang="en-US" sz="1200" dirty="0">
                <a:solidFill>
                  <a:srgbClr val="FFFFFF"/>
                </a:solidFill>
              </a:endParaRPr>
            </a:p>
          </p:txBody>
        </p:sp>
      </p:grpSp>
      <p:sp>
        <p:nvSpPr>
          <p:cNvPr id="118" name="Title 2"/>
          <p:cNvSpPr txBox="1">
            <a:spLocks/>
          </p:cNvSpPr>
          <p:nvPr/>
        </p:nvSpPr>
        <p:spPr>
          <a:xfrm>
            <a:off x="879206" y="864044"/>
            <a:ext cx="7463515" cy="2232265"/>
          </a:xfrm>
          <a:prstGeom prst="rect">
            <a:avLst/>
          </a:prstGeom>
        </p:spPr>
        <p:txBody>
          <a:bodyPr anchor="t" anchorCtr="0"/>
          <a:lstStyle>
            <a:lvl1pPr algn="l" defTabSz="890789" rtl="0" eaLnBrk="1" latinLnBrk="0" hangingPunct="1">
              <a:lnSpc>
                <a:spcPct val="70000"/>
              </a:lnSpc>
              <a:spcBef>
                <a:spcPct val="0"/>
              </a:spcBef>
              <a:buNone/>
              <a:defRPr kumimoji="0" lang="en-GB" sz="8800" b="0" i="0" u="none" strike="noStrike" kern="1200" cap="none" spc="0" normalizeH="0" baseline="0" noProof="0">
                <a:ln>
                  <a:noFill/>
                </a:ln>
                <a:solidFill>
                  <a:srgbClr val="FFFFFF"/>
                </a:solidFill>
                <a:effectLst/>
                <a:uLnTx/>
                <a:uFillTx/>
                <a:latin typeface="KPMG Extralight"/>
                <a:ea typeface="+mj-ea"/>
                <a:cs typeface="KPMG Extralight"/>
              </a:defRPr>
            </a:lvl1pPr>
            <a:lvl2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2pPr>
            <a:lvl3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3pPr>
            <a:lvl4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4pPr>
            <a:lvl5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5pPr>
            <a:lvl6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6pPr>
            <a:lvl7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7pPr>
            <a:lvl8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8pPr>
            <a:lvl9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9pPr>
          </a:lstStyle>
          <a:p>
            <a:pPr>
              <a:lnSpc>
                <a:spcPct val="100000"/>
              </a:lnSpc>
            </a:pPr>
            <a:r>
              <a:rPr lang="en-US" sz="3600" b="1" dirty="0" smtClean="0"/>
              <a:t>Operating </a:t>
            </a:r>
            <a:r>
              <a:rPr lang="en-US" sz="3600" b="1" dirty="0"/>
              <a:t>Model</a:t>
            </a:r>
            <a:br>
              <a:rPr lang="en-US" sz="3600" b="1" dirty="0"/>
            </a:br>
            <a:r>
              <a:rPr lang="en-US" sz="2800" dirty="0">
                <a:solidFill>
                  <a:schemeClr val="bg1"/>
                </a:solidFill>
              </a:rPr>
              <a:t>The extent to which an </a:t>
            </a:r>
            <a:r>
              <a:rPr lang="en-US" sz="2800" dirty="0" err="1">
                <a:solidFill>
                  <a:schemeClr val="bg1"/>
                </a:solidFill>
              </a:rPr>
              <a:t>organisation</a:t>
            </a:r>
            <a:r>
              <a:rPr lang="en-US" sz="2800" dirty="0">
                <a:solidFill>
                  <a:schemeClr val="bg1"/>
                </a:solidFill>
              </a:rPr>
              <a:t> is structured to deliver value to customers leveraging digital.</a:t>
            </a:r>
          </a:p>
          <a:p>
            <a:pPr>
              <a:lnSpc>
                <a:spcPct val="100000"/>
              </a:lnSpc>
            </a:pPr>
            <a:endParaRPr lang="en-US" sz="2800" dirty="0">
              <a:solidFill>
                <a:schemeClr val="bg1"/>
              </a:solidFill>
            </a:endParaRPr>
          </a:p>
          <a:p>
            <a:pPr>
              <a:lnSpc>
                <a:spcPct val="100000"/>
              </a:lnSpc>
            </a:pPr>
            <a:endParaRPr lang="en-US" sz="2800" dirty="0">
              <a:solidFill>
                <a:schemeClr val="bg1"/>
              </a:solidFill>
            </a:endParaRPr>
          </a:p>
        </p:txBody>
      </p:sp>
      <p:sp>
        <p:nvSpPr>
          <p:cNvPr id="119" name="Title 2"/>
          <p:cNvSpPr txBox="1">
            <a:spLocks/>
          </p:cNvSpPr>
          <p:nvPr/>
        </p:nvSpPr>
        <p:spPr>
          <a:xfrm rot="16200000">
            <a:off x="-854088" y="3845132"/>
            <a:ext cx="2282304" cy="672260"/>
          </a:xfrm>
          <a:prstGeom prst="rect">
            <a:avLst/>
          </a:prstGeom>
        </p:spPr>
        <p:txBody>
          <a:bodyPr anchor="t" anchorCtr="0"/>
          <a:lstStyle>
            <a:lvl1pPr algn="l" defTabSz="890789" rtl="0" eaLnBrk="1" latinLnBrk="0" hangingPunct="1">
              <a:lnSpc>
                <a:spcPct val="70000"/>
              </a:lnSpc>
              <a:spcBef>
                <a:spcPct val="0"/>
              </a:spcBef>
              <a:buNone/>
              <a:defRPr kumimoji="0" lang="en-GB" sz="8800" b="0" i="0" u="none" strike="noStrike" kern="1200" cap="none" spc="0" normalizeH="0" baseline="0" noProof="0">
                <a:ln>
                  <a:noFill/>
                </a:ln>
                <a:solidFill>
                  <a:srgbClr val="FFFFFF"/>
                </a:solidFill>
                <a:effectLst/>
                <a:uLnTx/>
                <a:uFillTx/>
                <a:latin typeface="KPMG Extralight"/>
                <a:ea typeface="+mj-ea"/>
                <a:cs typeface="KPMG Extralight"/>
              </a:defRPr>
            </a:lvl1pPr>
            <a:lvl2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2pPr>
            <a:lvl3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3pPr>
            <a:lvl4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4pPr>
            <a:lvl5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5pPr>
            <a:lvl6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6pPr>
            <a:lvl7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7pPr>
            <a:lvl8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8pPr>
            <a:lvl9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9pPr>
          </a:lstStyle>
          <a:p>
            <a:pPr algn="r">
              <a:lnSpc>
                <a:spcPct val="100000"/>
              </a:lnSpc>
            </a:pPr>
            <a:r>
              <a:rPr lang="en-US" sz="3600" b="1" dirty="0" smtClean="0"/>
              <a:t>Maturity Levels</a:t>
            </a:r>
            <a:endParaRPr lang="en-US" sz="1600" b="1" dirty="0">
              <a:solidFill>
                <a:schemeClr val="bg1"/>
              </a:solidFill>
              <a:latin typeface="+mj-lt"/>
            </a:endParaRPr>
          </a:p>
        </p:txBody>
      </p:sp>
      <p:graphicFrame>
        <p:nvGraphicFramePr>
          <p:cNvPr id="122" name="Table 121"/>
          <p:cNvGraphicFramePr>
            <a:graphicFrameLocks noGrp="1"/>
          </p:cNvGraphicFramePr>
          <p:nvPr>
            <p:extLst>
              <p:ext uri="{D42A27DB-BD31-4B8C-83A1-F6EECF244321}">
                <p14:modId xmlns:p14="http://schemas.microsoft.com/office/powerpoint/2010/main" val="1653781204"/>
              </p:ext>
            </p:extLst>
          </p:nvPr>
        </p:nvGraphicFramePr>
        <p:xfrm>
          <a:off x="648247" y="3350992"/>
          <a:ext cx="11211370" cy="251460"/>
        </p:xfrm>
        <a:graphic>
          <a:graphicData uri="http://schemas.openxmlformats.org/drawingml/2006/table">
            <a:tbl>
              <a:tblPr firstRow="1" firstCol="1" bandRow="1"/>
              <a:tblGrid>
                <a:gridCol w="2242274"/>
                <a:gridCol w="2242274"/>
                <a:gridCol w="2242274"/>
                <a:gridCol w="2242274"/>
                <a:gridCol w="2242274"/>
              </a:tblGrid>
              <a:tr h="208354">
                <a:tc>
                  <a:txBody>
                    <a:bodyPr/>
                    <a:lstStyle/>
                    <a:p>
                      <a:pPr marL="0" marR="0" lvl="0" indent="0" algn="ctr" defTabSz="914400" rtl="0" eaLnBrk="1" fontAlgn="base" latinLnBrk="0" hangingPunct="1">
                        <a:lnSpc>
                          <a:spcPct val="100000"/>
                        </a:lnSpc>
                        <a:spcBef>
                          <a:spcPct val="25000"/>
                        </a:spcBef>
                        <a:spcAft>
                          <a:spcPct val="0"/>
                        </a:spcAft>
                        <a:buClr>
                          <a:srgbClr val="415299"/>
                        </a:buClr>
                        <a:buSzPct val="125000"/>
                        <a:buFontTx/>
                        <a:buNone/>
                        <a:tabLst/>
                      </a:pPr>
                      <a:r>
                        <a:rPr kumimoji="0" lang="en-GB" sz="1050" b="0" i="0" u="none" strike="noStrike" cap="none" normalizeH="0" baseline="0" noProof="0" dirty="0" smtClean="0">
                          <a:ln>
                            <a:noFill/>
                          </a:ln>
                          <a:solidFill>
                            <a:schemeClr val="tx1"/>
                          </a:solidFill>
                          <a:effectLst/>
                          <a:latin typeface="+mj-lt"/>
                          <a:cs typeface="Arial" charset="0"/>
                        </a:rPr>
                        <a:t>Lagging</a:t>
                      </a:r>
                    </a:p>
                  </a:txBody>
                  <a:tcPr marL="45720" marR="45720" horzOverflow="overflow">
                    <a:lnL w="12700" cap="flat" cmpd="sng" algn="ctr">
                      <a:solidFill>
                        <a:srgbClr val="FFC000"/>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lnTlToBr>
                      <a:noFill/>
                    </a:lnTlToBr>
                    <a:lnBlToTr>
                      <a:noFill/>
                    </a:lnBlToTr>
                    <a:solidFill>
                      <a:srgbClr val="DBCDDB"/>
                    </a:solidFill>
                  </a:tcPr>
                </a:tc>
                <a:tc>
                  <a:txBody>
                    <a:bodyPr/>
                    <a:lstStyle/>
                    <a:p>
                      <a:pPr marL="0" marR="0" lvl="0" indent="0" algn="ctr" defTabSz="914400" rtl="0" eaLnBrk="1" fontAlgn="base" latinLnBrk="0" hangingPunct="1">
                        <a:lnSpc>
                          <a:spcPct val="100000"/>
                        </a:lnSpc>
                        <a:spcBef>
                          <a:spcPct val="25000"/>
                        </a:spcBef>
                        <a:spcAft>
                          <a:spcPct val="0"/>
                        </a:spcAft>
                        <a:buClr>
                          <a:srgbClr val="415299"/>
                        </a:buClr>
                        <a:buSzPct val="125000"/>
                        <a:buFontTx/>
                        <a:buNone/>
                        <a:tabLst/>
                      </a:pPr>
                      <a:r>
                        <a:rPr kumimoji="0" lang="en-GB" sz="1050" b="0" i="0" u="none" strike="noStrike" cap="none" normalizeH="0" baseline="0" noProof="0" dirty="0" smtClean="0">
                          <a:ln>
                            <a:noFill/>
                          </a:ln>
                          <a:solidFill>
                            <a:schemeClr val="tx1"/>
                          </a:solidFill>
                          <a:effectLst/>
                          <a:latin typeface="+mj-lt"/>
                          <a:cs typeface="Arial" charset="0"/>
                        </a:rPr>
                        <a:t>Basic</a:t>
                      </a:r>
                    </a:p>
                  </a:txBody>
                  <a:tcPr marL="45720" marR="45720" horzOverflow="overflow">
                    <a:lnL w="12700" cap="flat" cmpd="sng" algn="ctr">
                      <a:solidFill>
                        <a:srgbClr val="FFC000"/>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lnTlToBr>
                      <a:noFill/>
                    </a:lnTlToBr>
                    <a:lnBlToTr>
                      <a:noFill/>
                    </a:lnBlToTr>
                    <a:solidFill>
                      <a:srgbClr val="DBCDDB"/>
                    </a:solidFill>
                  </a:tcPr>
                </a:tc>
                <a:tc>
                  <a:txBody>
                    <a:bodyPr/>
                    <a:lstStyle/>
                    <a:p>
                      <a:pPr marL="0" marR="0" lvl="0" indent="0" algn="ctr" defTabSz="914400" rtl="0" eaLnBrk="1" fontAlgn="base" latinLnBrk="0" hangingPunct="1">
                        <a:lnSpc>
                          <a:spcPct val="100000"/>
                        </a:lnSpc>
                        <a:spcBef>
                          <a:spcPct val="25000"/>
                        </a:spcBef>
                        <a:spcAft>
                          <a:spcPct val="0"/>
                        </a:spcAft>
                        <a:buClr>
                          <a:srgbClr val="415299"/>
                        </a:buClr>
                        <a:buSzPct val="125000"/>
                        <a:buFontTx/>
                        <a:buNone/>
                        <a:tabLst/>
                      </a:pPr>
                      <a:r>
                        <a:rPr kumimoji="0" lang="en-GB" sz="1050" b="0" i="0" u="none" strike="noStrike" cap="none" normalizeH="0" baseline="0" noProof="0" dirty="0" smtClean="0">
                          <a:ln>
                            <a:noFill/>
                          </a:ln>
                          <a:solidFill>
                            <a:schemeClr val="tx1"/>
                          </a:solidFill>
                          <a:effectLst/>
                          <a:latin typeface="+mj-lt"/>
                          <a:cs typeface="Arial" charset="0"/>
                        </a:rPr>
                        <a:t>Progressed</a:t>
                      </a:r>
                    </a:p>
                  </a:txBody>
                  <a:tcPr marL="45720" marR="45720" horzOverflow="overflow">
                    <a:lnL w="12700" cap="flat" cmpd="sng" algn="ctr">
                      <a:solidFill>
                        <a:srgbClr val="FFC000"/>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lnTlToBr>
                      <a:noFill/>
                    </a:lnTlToBr>
                    <a:lnBlToTr>
                      <a:noFill/>
                    </a:lnBlToTr>
                    <a:solidFill>
                      <a:srgbClr val="DBCDDB"/>
                    </a:solidFill>
                  </a:tcPr>
                </a:tc>
                <a:tc>
                  <a:txBody>
                    <a:bodyPr/>
                    <a:lstStyle/>
                    <a:p>
                      <a:pPr marL="0" marR="0" lvl="0" indent="0" algn="ctr" defTabSz="914400" rtl="0" eaLnBrk="1" fontAlgn="base" latinLnBrk="0" hangingPunct="1">
                        <a:lnSpc>
                          <a:spcPct val="100000"/>
                        </a:lnSpc>
                        <a:spcBef>
                          <a:spcPct val="25000"/>
                        </a:spcBef>
                        <a:spcAft>
                          <a:spcPct val="0"/>
                        </a:spcAft>
                        <a:buClr>
                          <a:srgbClr val="415299"/>
                        </a:buClr>
                        <a:buSzPct val="125000"/>
                        <a:buFontTx/>
                        <a:buNone/>
                        <a:tabLst/>
                      </a:pPr>
                      <a:r>
                        <a:rPr kumimoji="0" lang="en-GB" sz="1050" b="0" i="0" u="none" strike="noStrike" cap="none" normalizeH="0" baseline="0" noProof="0" dirty="0" smtClean="0">
                          <a:ln>
                            <a:noFill/>
                          </a:ln>
                          <a:solidFill>
                            <a:schemeClr val="tx1"/>
                          </a:solidFill>
                          <a:effectLst/>
                          <a:latin typeface="+mj-lt"/>
                          <a:cs typeface="Arial" charset="0"/>
                        </a:rPr>
                        <a:t>Leading</a:t>
                      </a:r>
                    </a:p>
                  </a:txBody>
                  <a:tcPr marL="45720" marR="45720" horzOverflow="overflow">
                    <a:lnL w="12700" cap="flat" cmpd="sng" algn="ctr">
                      <a:solidFill>
                        <a:srgbClr val="FFC000"/>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lnTlToBr>
                      <a:noFill/>
                    </a:lnTlToBr>
                    <a:lnBlToTr>
                      <a:noFill/>
                    </a:lnBlToTr>
                    <a:solidFill>
                      <a:srgbClr val="DBCDDB"/>
                    </a:solidFill>
                  </a:tcPr>
                </a:tc>
                <a:tc>
                  <a:txBody>
                    <a:bodyPr/>
                    <a:lstStyle/>
                    <a:p>
                      <a:pPr marL="0" marR="0" lvl="0" indent="0" algn="ctr" defTabSz="914400" rtl="0" eaLnBrk="1" fontAlgn="base" latinLnBrk="0" hangingPunct="1">
                        <a:lnSpc>
                          <a:spcPct val="100000"/>
                        </a:lnSpc>
                        <a:spcBef>
                          <a:spcPct val="25000"/>
                        </a:spcBef>
                        <a:spcAft>
                          <a:spcPct val="0"/>
                        </a:spcAft>
                        <a:buClr>
                          <a:srgbClr val="415299"/>
                        </a:buClr>
                        <a:buSzPct val="125000"/>
                        <a:buFontTx/>
                        <a:buNone/>
                        <a:tabLst/>
                      </a:pPr>
                      <a:r>
                        <a:rPr kumimoji="0" lang="en-GB" sz="1050" b="0" i="0" u="none" strike="noStrike" cap="none" normalizeH="0" baseline="0" noProof="0" dirty="0" smtClean="0">
                          <a:ln>
                            <a:noFill/>
                          </a:ln>
                          <a:solidFill>
                            <a:schemeClr val="tx1"/>
                          </a:solidFill>
                          <a:effectLst/>
                          <a:latin typeface="+mj-lt"/>
                          <a:cs typeface="Arial" charset="0"/>
                        </a:rPr>
                        <a:t>Innovating</a:t>
                      </a:r>
                    </a:p>
                  </a:txBody>
                  <a:tcPr marL="45720" marR="45720" horzOverflow="overflow">
                    <a:lnL w="12700" cap="flat" cmpd="sng" algn="ctr">
                      <a:solidFill>
                        <a:srgbClr val="FFC000"/>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lnTlToBr>
                      <a:noFill/>
                    </a:lnTlToBr>
                    <a:lnBlToTr>
                      <a:noFill/>
                    </a:lnBlToTr>
                    <a:solidFill>
                      <a:srgbClr val="DBCDDB"/>
                    </a:solidFill>
                  </a:tcPr>
                </a:tc>
              </a:tr>
            </a:tbl>
          </a:graphicData>
        </a:graphic>
      </p:graphicFrame>
      <p:grpSp>
        <p:nvGrpSpPr>
          <p:cNvPr id="127" name="Group 126"/>
          <p:cNvGrpSpPr/>
          <p:nvPr/>
        </p:nvGrpSpPr>
        <p:grpSpPr>
          <a:xfrm>
            <a:off x="648245" y="3687233"/>
            <a:ext cx="2180286" cy="2058037"/>
            <a:chOff x="813550" y="3196648"/>
            <a:chExt cx="2180286" cy="2058037"/>
          </a:xfrm>
        </p:grpSpPr>
        <p:grpSp>
          <p:nvGrpSpPr>
            <p:cNvPr id="128" name="Group 127"/>
            <p:cNvGrpSpPr/>
            <p:nvPr/>
          </p:nvGrpSpPr>
          <p:grpSpPr>
            <a:xfrm>
              <a:off x="813550" y="3217982"/>
              <a:ext cx="320040" cy="320040"/>
              <a:chOff x="1515595" y="3981243"/>
              <a:chExt cx="514509" cy="514509"/>
            </a:xfrm>
          </p:grpSpPr>
          <p:sp>
            <p:nvSpPr>
              <p:cNvPr id="131" name="Chord 130"/>
              <p:cNvSpPr/>
              <p:nvPr/>
            </p:nvSpPr>
            <p:spPr>
              <a:xfrm>
                <a:off x="1515595" y="3981243"/>
                <a:ext cx="514509" cy="514509"/>
              </a:xfrm>
              <a:prstGeom prst="chord">
                <a:avLst>
                  <a:gd name="adj1" fmla="val 4800000"/>
                  <a:gd name="adj2" fmla="val 16800000"/>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32" name="Pie 131"/>
              <p:cNvSpPr/>
              <p:nvPr/>
            </p:nvSpPr>
            <p:spPr>
              <a:xfrm>
                <a:off x="1567046" y="4033581"/>
                <a:ext cx="411607" cy="411607"/>
              </a:xfrm>
              <a:prstGeom prst="pie">
                <a:avLst>
                  <a:gd name="adj1" fmla="val 14040000"/>
                  <a:gd name="adj2" fmla="val 16200000"/>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grpSp>
        <p:sp>
          <p:nvSpPr>
            <p:cNvPr id="129" name="Freeform 128"/>
            <p:cNvSpPr/>
            <p:nvPr/>
          </p:nvSpPr>
          <p:spPr>
            <a:xfrm>
              <a:off x="1056266" y="3196648"/>
              <a:ext cx="1937570" cy="2058037"/>
            </a:xfrm>
            <a:custGeom>
              <a:avLst/>
              <a:gdLst>
                <a:gd name="connsiteX0" fmla="*/ 0 w 1029018"/>
                <a:gd name="connsiteY0" fmla="*/ 0 h 2058037"/>
                <a:gd name="connsiteX1" fmla="*/ 1029018 w 1029018"/>
                <a:gd name="connsiteY1" fmla="*/ 0 h 2058037"/>
                <a:gd name="connsiteX2" fmla="*/ 1029018 w 1029018"/>
                <a:gd name="connsiteY2" fmla="*/ 2058037 h 2058037"/>
                <a:gd name="connsiteX3" fmla="*/ 0 w 1029018"/>
                <a:gd name="connsiteY3" fmla="*/ 2058037 h 2058037"/>
                <a:gd name="connsiteX4" fmla="*/ 0 w 1029018"/>
                <a:gd name="connsiteY4" fmla="*/ 0 h 20580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9018" h="2058037">
                  <a:moveTo>
                    <a:pt x="0" y="0"/>
                  </a:moveTo>
                  <a:lnTo>
                    <a:pt x="1029018" y="0"/>
                  </a:lnTo>
                  <a:lnTo>
                    <a:pt x="1029018" y="2058037"/>
                  </a:lnTo>
                  <a:lnTo>
                    <a:pt x="0" y="205803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114300" indent="-114300" defTabSz="311150">
                <a:lnSpc>
                  <a:spcPct val="90000"/>
                </a:lnSpc>
                <a:spcBef>
                  <a:spcPct val="0"/>
                </a:spcBef>
                <a:spcAft>
                  <a:spcPct val="35000"/>
                </a:spcAft>
                <a:buFont typeface="Arial" panose="020B0604020202020204" pitchFamily="34" charset="0"/>
                <a:buChar char="•"/>
              </a:pPr>
              <a:r>
                <a:rPr lang="en-US" sz="1200" dirty="0" smtClean="0">
                  <a:solidFill>
                    <a:srgbClr val="FFFFFF"/>
                  </a:solidFill>
                </a:rPr>
                <a:t>Absence </a:t>
              </a:r>
              <a:r>
                <a:rPr lang="en-US" sz="1200" dirty="0">
                  <a:solidFill>
                    <a:srgbClr val="FFFFFF"/>
                  </a:solidFill>
                </a:rPr>
                <a:t>of digital governance </a:t>
              </a:r>
              <a:r>
                <a:rPr lang="en-US" sz="1200" dirty="0" smtClean="0">
                  <a:solidFill>
                    <a:srgbClr val="FFFFFF"/>
                  </a:solidFill>
                </a:rPr>
                <a:t>framework.</a:t>
              </a:r>
              <a:endParaRPr lang="en-US" sz="1200" dirty="0">
                <a:solidFill>
                  <a:srgbClr val="FFFFFF"/>
                </a:solidFill>
              </a:endParaRPr>
            </a:p>
            <a:p>
              <a:pPr marL="114300" indent="-114300" defTabSz="311150">
                <a:lnSpc>
                  <a:spcPct val="90000"/>
                </a:lnSpc>
                <a:spcBef>
                  <a:spcPct val="0"/>
                </a:spcBef>
                <a:spcAft>
                  <a:spcPct val="35000"/>
                </a:spcAft>
                <a:buFont typeface="Arial" panose="020B0604020202020204" pitchFamily="34" charset="0"/>
                <a:buChar char="•"/>
              </a:pPr>
              <a:r>
                <a:rPr lang="en-US" sz="1200" dirty="0">
                  <a:solidFill>
                    <a:srgbClr val="FFFFFF"/>
                  </a:solidFill>
                </a:rPr>
                <a:t>Absence of digital skills/ </a:t>
              </a:r>
              <a:r>
                <a:rPr lang="en-US" sz="1200" dirty="0" smtClean="0">
                  <a:solidFill>
                    <a:srgbClr val="FFFFFF"/>
                  </a:solidFill>
                </a:rPr>
                <a:t>roles.</a:t>
              </a:r>
              <a:endParaRPr lang="en-US" sz="1200" dirty="0">
                <a:solidFill>
                  <a:srgbClr val="FFFFFF"/>
                </a:solidFill>
              </a:endParaRPr>
            </a:p>
            <a:p>
              <a:pPr marL="114300" indent="-114300" defTabSz="311150">
                <a:lnSpc>
                  <a:spcPct val="90000"/>
                </a:lnSpc>
                <a:spcBef>
                  <a:spcPct val="0"/>
                </a:spcBef>
                <a:spcAft>
                  <a:spcPct val="35000"/>
                </a:spcAft>
                <a:buFont typeface="Arial" panose="020B0604020202020204" pitchFamily="34" charset="0"/>
                <a:buChar char="•"/>
              </a:pPr>
              <a:r>
                <a:rPr lang="en-US" sz="1200" dirty="0">
                  <a:solidFill>
                    <a:srgbClr val="FFFFFF"/>
                  </a:solidFill>
                </a:rPr>
                <a:t>Largely dependent on manual </a:t>
              </a:r>
              <a:r>
                <a:rPr lang="en-US" sz="1200" dirty="0" smtClean="0">
                  <a:solidFill>
                    <a:srgbClr val="FFFFFF"/>
                  </a:solidFill>
                </a:rPr>
                <a:t>processes.</a:t>
              </a:r>
              <a:endParaRPr lang="en-US" sz="1200" dirty="0">
                <a:solidFill>
                  <a:srgbClr val="FFFFFF"/>
                </a:solidFill>
              </a:endParaRPr>
            </a:p>
            <a:p>
              <a:pPr marL="114300" indent="-114300" defTabSz="311150">
                <a:lnSpc>
                  <a:spcPct val="90000"/>
                </a:lnSpc>
                <a:spcBef>
                  <a:spcPct val="0"/>
                </a:spcBef>
                <a:spcAft>
                  <a:spcPct val="35000"/>
                </a:spcAft>
                <a:buFont typeface="Arial" panose="020B0604020202020204" pitchFamily="34" charset="0"/>
                <a:buChar char="•"/>
              </a:pPr>
              <a:endParaRPr lang="en-US" sz="1200" dirty="0">
                <a:solidFill>
                  <a:schemeClr val="bg1"/>
                </a:solidFill>
              </a:endParaRPr>
            </a:p>
            <a:p>
              <a:pPr marL="114300" indent="-114300" defTabSz="311150">
                <a:lnSpc>
                  <a:spcPct val="90000"/>
                </a:lnSpc>
                <a:spcBef>
                  <a:spcPct val="0"/>
                </a:spcBef>
                <a:spcAft>
                  <a:spcPct val="35000"/>
                </a:spcAft>
                <a:buFont typeface="Arial" panose="020B0604020202020204" pitchFamily="34" charset="0"/>
                <a:buChar char="•"/>
              </a:pPr>
              <a:endParaRPr lang="en-US" sz="1200" dirty="0">
                <a:solidFill>
                  <a:schemeClr val="bg1"/>
                </a:solidFill>
              </a:endParaRPr>
            </a:p>
            <a:p>
              <a:pPr marL="114300" indent="-114300" defTabSz="311150">
                <a:lnSpc>
                  <a:spcPct val="90000"/>
                </a:lnSpc>
                <a:spcBef>
                  <a:spcPct val="0"/>
                </a:spcBef>
                <a:spcAft>
                  <a:spcPct val="35000"/>
                </a:spcAft>
                <a:buFont typeface="Arial" panose="020B0604020202020204" pitchFamily="34" charset="0"/>
                <a:buChar char="•"/>
              </a:pPr>
              <a:endParaRPr lang="en-GB" sz="1200" dirty="0" smtClean="0">
                <a:solidFill>
                  <a:schemeClr val="bg1"/>
                </a:solidFill>
              </a:endParaRPr>
            </a:p>
            <a:p>
              <a:pPr defTabSz="311150">
                <a:lnSpc>
                  <a:spcPct val="90000"/>
                </a:lnSpc>
                <a:spcBef>
                  <a:spcPct val="0"/>
                </a:spcBef>
                <a:spcAft>
                  <a:spcPct val="35000"/>
                </a:spcAft>
              </a:pPr>
              <a:endParaRPr lang="en-GB" sz="1200" dirty="0" smtClean="0">
                <a:solidFill>
                  <a:schemeClr val="bg1"/>
                </a:solidFill>
              </a:endParaRPr>
            </a:p>
          </p:txBody>
        </p:sp>
        <p:sp>
          <p:nvSpPr>
            <p:cNvPr id="130" name="Freeform 129"/>
            <p:cNvSpPr/>
            <p:nvPr/>
          </p:nvSpPr>
          <p:spPr>
            <a:xfrm rot="16200000">
              <a:off x="221864" y="4233936"/>
              <a:ext cx="1492077" cy="308705"/>
            </a:xfrm>
            <a:custGeom>
              <a:avLst/>
              <a:gdLst>
                <a:gd name="connsiteX0" fmla="*/ 0 w 1492077"/>
                <a:gd name="connsiteY0" fmla="*/ 0 h 308705"/>
                <a:gd name="connsiteX1" fmla="*/ 1492077 w 1492077"/>
                <a:gd name="connsiteY1" fmla="*/ 0 h 308705"/>
                <a:gd name="connsiteX2" fmla="*/ 1492077 w 1492077"/>
                <a:gd name="connsiteY2" fmla="*/ 308705 h 308705"/>
                <a:gd name="connsiteX3" fmla="*/ 0 w 1492077"/>
                <a:gd name="connsiteY3" fmla="*/ 308705 h 308705"/>
                <a:gd name="connsiteX4" fmla="*/ 0 w 1492077"/>
                <a:gd name="connsiteY4" fmla="*/ 0 h 3087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2077" h="308705">
                  <a:moveTo>
                    <a:pt x="0" y="0"/>
                  </a:moveTo>
                  <a:lnTo>
                    <a:pt x="1492077" y="0"/>
                  </a:lnTo>
                  <a:lnTo>
                    <a:pt x="1492077" y="308705"/>
                  </a:lnTo>
                  <a:lnTo>
                    <a:pt x="0" y="30870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 tIns="0" rIns="1" bIns="-1" numCol="1" spcCol="1270" anchor="t" anchorCtr="0">
              <a:noAutofit/>
            </a:bodyPr>
            <a:lstStyle/>
            <a:p>
              <a:pPr lvl="0" algn="r" defTabSz="977900">
                <a:lnSpc>
                  <a:spcPct val="90000"/>
                </a:lnSpc>
                <a:spcBef>
                  <a:spcPct val="0"/>
                </a:spcBef>
                <a:spcAft>
                  <a:spcPct val="35000"/>
                </a:spcAft>
              </a:pPr>
              <a:r>
                <a:rPr lang="en-GB" kern="1200" dirty="0" smtClean="0">
                  <a:solidFill>
                    <a:schemeClr val="bg1"/>
                  </a:solidFill>
                </a:rPr>
                <a:t>Level 1</a:t>
              </a:r>
              <a:endParaRPr lang="en-US" kern="1200" dirty="0">
                <a:solidFill>
                  <a:schemeClr val="bg1"/>
                </a:solidFill>
              </a:endParaRPr>
            </a:p>
          </p:txBody>
        </p:sp>
      </p:grpSp>
      <p:grpSp>
        <p:nvGrpSpPr>
          <p:cNvPr id="133" name="Group 132"/>
          <p:cNvGrpSpPr/>
          <p:nvPr/>
        </p:nvGrpSpPr>
        <p:grpSpPr>
          <a:xfrm>
            <a:off x="2878634" y="3687233"/>
            <a:ext cx="2183259" cy="2058037"/>
            <a:chOff x="2533320" y="3239180"/>
            <a:chExt cx="2183259" cy="2058037"/>
          </a:xfrm>
        </p:grpSpPr>
        <p:grpSp>
          <p:nvGrpSpPr>
            <p:cNvPr id="134" name="Group 133"/>
            <p:cNvGrpSpPr/>
            <p:nvPr/>
          </p:nvGrpSpPr>
          <p:grpSpPr>
            <a:xfrm>
              <a:off x="2550513" y="3268745"/>
              <a:ext cx="320040" cy="320040"/>
              <a:chOff x="3199272" y="3982130"/>
              <a:chExt cx="514509" cy="514509"/>
            </a:xfrm>
          </p:grpSpPr>
          <p:sp>
            <p:nvSpPr>
              <p:cNvPr id="137" name="Chord 136"/>
              <p:cNvSpPr/>
              <p:nvPr/>
            </p:nvSpPr>
            <p:spPr>
              <a:xfrm>
                <a:off x="3199272" y="3982130"/>
                <a:ext cx="514509" cy="514509"/>
              </a:xfrm>
              <a:prstGeom prst="chord">
                <a:avLst>
                  <a:gd name="adj1" fmla="val 4800000"/>
                  <a:gd name="adj2" fmla="val 16800000"/>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38" name="Pie 137"/>
              <p:cNvSpPr/>
              <p:nvPr/>
            </p:nvSpPr>
            <p:spPr>
              <a:xfrm>
                <a:off x="3250723" y="4033581"/>
                <a:ext cx="411607" cy="411607"/>
              </a:xfrm>
              <a:prstGeom prst="pie">
                <a:avLst>
                  <a:gd name="adj1" fmla="val 11880000"/>
                  <a:gd name="adj2" fmla="val 16200000"/>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grpSp>
        <p:sp>
          <p:nvSpPr>
            <p:cNvPr id="135" name="Freeform 134"/>
            <p:cNvSpPr/>
            <p:nvPr/>
          </p:nvSpPr>
          <p:spPr>
            <a:xfrm>
              <a:off x="2804943" y="3239180"/>
              <a:ext cx="1911636" cy="2058037"/>
            </a:xfrm>
            <a:custGeom>
              <a:avLst/>
              <a:gdLst>
                <a:gd name="connsiteX0" fmla="*/ 0 w 1029018"/>
                <a:gd name="connsiteY0" fmla="*/ 0 h 2058037"/>
                <a:gd name="connsiteX1" fmla="*/ 1029018 w 1029018"/>
                <a:gd name="connsiteY1" fmla="*/ 0 h 2058037"/>
                <a:gd name="connsiteX2" fmla="*/ 1029018 w 1029018"/>
                <a:gd name="connsiteY2" fmla="*/ 2058037 h 2058037"/>
                <a:gd name="connsiteX3" fmla="*/ 0 w 1029018"/>
                <a:gd name="connsiteY3" fmla="*/ 2058037 h 2058037"/>
                <a:gd name="connsiteX4" fmla="*/ 0 w 1029018"/>
                <a:gd name="connsiteY4" fmla="*/ 0 h 20580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9018" h="2058037">
                  <a:moveTo>
                    <a:pt x="0" y="0"/>
                  </a:moveTo>
                  <a:lnTo>
                    <a:pt x="1029018" y="0"/>
                  </a:lnTo>
                  <a:lnTo>
                    <a:pt x="1029018" y="2058037"/>
                  </a:lnTo>
                  <a:lnTo>
                    <a:pt x="0" y="205803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114300" indent="-114300" defTabSz="311150">
                <a:lnSpc>
                  <a:spcPct val="90000"/>
                </a:lnSpc>
                <a:spcBef>
                  <a:spcPct val="0"/>
                </a:spcBef>
                <a:spcAft>
                  <a:spcPct val="35000"/>
                </a:spcAft>
                <a:buFont typeface="Arial" panose="020B0604020202020204" pitchFamily="34" charset="0"/>
                <a:buChar char="•"/>
              </a:pPr>
              <a:r>
                <a:rPr lang="en-US" sz="1200" dirty="0">
                  <a:solidFill>
                    <a:srgbClr val="FFFFFF"/>
                  </a:solidFill>
                </a:rPr>
                <a:t>Minimal adoption of digital </a:t>
              </a:r>
              <a:r>
                <a:rPr lang="en-US" sz="1200" dirty="0" smtClean="0">
                  <a:solidFill>
                    <a:srgbClr val="FFFFFF"/>
                  </a:solidFill>
                </a:rPr>
                <a:t>policies.</a:t>
              </a:r>
              <a:endParaRPr lang="en-US" sz="1200" dirty="0">
                <a:solidFill>
                  <a:srgbClr val="FFFFFF"/>
                </a:solidFill>
              </a:endParaRPr>
            </a:p>
            <a:p>
              <a:pPr marL="114300" indent="-114300" defTabSz="311150">
                <a:lnSpc>
                  <a:spcPct val="90000"/>
                </a:lnSpc>
                <a:spcBef>
                  <a:spcPct val="0"/>
                </a:spcBef>
                <a:spcAft>
                  <a:spcPct val="35000"/>
                </a:spcAft>
                <a:buFont typeface="Arial" panose="020B0604020202020204" pitchFamily="34" charset="0"/>
                <a:buChar char="•"/>
              </a:pPr>
              <a:r>
                <a:rPr lang="en-US" sz="1200" dirty="0">
                  <a:solidFill>
                    <a:srgbClr val="FFFFFF"/>
                  </a:solidFill>
                </a:rPr>
                <a:t>Absence of digital skill acquisition </a:t>
              </a:r>
              <a:r>
                <a:rPr lang="en-US" sz="1200" dirty="0" smtClean="0">
                  <a:solidFill>
                    <a:srgbClr val="FFFFFF"/>
                  </a:solidFill>
                </a:rPr>
                <a:t>strategy.</a:t>
              </a:r>
              <a:endParaRPr lang="en-US" sz="1200" dirty="0">
                <a:solidFill>
                  <a:srgbClr val="FFFFFF"/>
                </a:solidFill>
              </a:endParaRPr>
            </a:p>
            <a:p>
              <a:pPr marL="114300" indent="-114300" defTabSz="311150">
                <a:lnSpc>
                  <a:spcPct val="90000"/>
                </a:lnSpc>
                <a:spcBef>
                  <a:spcPct val="0"/>
                </a:spcBef>
                <a:spcAft>
                  <a:spcPct val="35000"/>
                </a:spcAft>
                <a:buFont typeface="Arial" panose="020B0604020202020204" pitchFamily="34" charset="0"/>
                <a:buChar char="•"/>
              </a:pPr>
              <a:r>
                <a:rPr lang="en-US" sz="1200" dirty="0">
                  <a:solidFill>
                    <a:srgbClr val="FFFFFF"/>
                  </a:solidFill>
                </a:rPr>
                <a:t>Partially </a:t>
              </a:r>
              <a:r>
                <a:rPr lang="en-US" sz="1200" dirty="0" err="1">
                  <a:solidFill>
                    <a:srgbClr val="FFFFFF"/>
                  </a:solidFill>
                </a:rPr>
                <a:t>digitised</a:t>
              </a:r>
              <a:r>
                <a:rPr lang="en-US" sz="1200" dirty="0">
                  <a:solidFill>
                    <a:srgbClr val="FFFFFF"/>
                  </a:solidFill>
                </a:rPr>
                <a:t> core </a:t>
              </a:r>
              <a:r>
                <a:rPr lang="en-US" sz="1200" dirty="0" smtClean="0">
                  <a:solidFill>
                    <a:srgbClr val="FFFFFF"/>
                  </a:solidFill>
                </a:rPr>
                <a:t>processes.</a:t>
              </a:r>
              <a:endParaRPr lang="en-US" sz="1200" dirty="0">
                <a:solidFill>
                  <a:srgbClr val="FFFFFF"/>
                </a:solidFill>
              </a:endParaRPr>
            </a:p>
          </p:txBody>
        </p:sp>
        <p:sp>
          <p:nvSpPr>
            <p:cNvPr id="136" name="Freeform 135"/>
            <p:cNvSpPr/>
            <p:nvPr/>
          </p:nvSpPr>
          <p:spPr>
            <a:xfrm rot="16200000">
              <a:off x="1941634" y="4295720"/>
              <a:ext cx="1492077" cy="308705"/>
            </a:xfrm>
            <a:custGeom>
              <a:avLst/>
              <a:gdLst>
                <a:gd name="connsiteX0" fmla="*/ 0 w 1492077"/>
                <a:gd name="connsiteY0" fmla="*/ 0 h 308705"/>
                <a:gd name="connsiteX1" fmla="*/ 1492077 w 1492077"/>
                <a:gd name="connsiteY1" fmla="*/ 0 h 308705"/>
                <a:gd name="connsiteX2" fmla="*/ 1492077 w 1492077"/>
                <a:gd name="connsiteY2" fmla="*/ 308705 h 308705"/>
                <a:gd name="connsiteX3" fmla="*/ 0 w 1492077"/>
                <a:gd name="connsiteY3" fmla="*/ 308705 h 308705"/>
                <a:gd name="connsiteX4" fmla="*/ 0 w 1492077"/>
                <a:gd name="connsiteY4" fmla="*/ 0 h 3087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2077" h="308705">
                  <a:moveTo>
                    <a:pt x="0" y="0"/>
                  </a:moveTo>
                  <a:lnTo>
                    <a:pt x="1492077" y="0"/>
                  </a:lnTo>
                  <a:lnTo>
                    <a:pt x="1492077" y="308705"/>
                  </a:lnTo>
                  <a:lnTo>
                    <a:pt x="0" y="30870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 tIns="0" rIns="1" bIns="-1" numCol="1" spcCol="1270" anchor="t" anchorCtr="0">
              <a:noAutofit/>
            </a:bodyPr>
            <a:lstStyle/>
            <a:p>
              <a:pPr lvl="0" algn="r" defTabSz="977900">
                <a:lnSpc>
                  <a:spcPct val="90000"/>
                </a:lnSpc>
                <a:spcBef>
                  <a:spcPct val="0"/>
                </a:spcBef>
                <a:spcAft>
                  <a:spcPct val="35000"/>
                </a:spcAft>
              </a:pPr>
              <a:r>
                <a:rPr lang="en-GB" kern="1200" dirty="0" smtClean="0">
                  <a:solidFill>
                    <a:schemeClr val="bg1"/>
                  </a:solidFill>
                </a:rPr>
                <a:t>Level 2</a:t>
              </a:r>
              <a:endParaRPr lang="en-US" kern="1200" dirty="0">
                <a:solidFill>
                  <a:schemeClr val="bg1"/>
                </a:solidFill>
              </a:endParaRPr>
            </a:p>
          </p:txBody>
        </p:sp>
      </p:grpSp>
      <p:sp>
        <p:nvSpPr>
          <p:cNvPr id="117" name="Title 2"/>
          <p:cNvSpPr txBox="1">
            <a:spLocks/>
          </p:cNvSpPr>
          <p:nvPr/>
        </p:nvSpPr>
        <p:spPr>
          <a:xfrm>
            <a:off x="8838243" y="883922"/>
            <a:ext cx="2282304" cy="672260"/>
          </a:xfrm>
          <a:prstGeom prst="rect">
            <a:avLst/>
          </a:prstGeom>
        </p:spPr>
        <p:txBody>
          <a:bodyPr anchor="t" anchorCtr="0"/>
          <a:lstStyle>
            <a:lvl1pPr algn="l" defTabSz="890789" rtl="0" eaLnBrk="1" latinLnBrk="0" hangingPunct="1">
              <a:lnSpc>
                <a:spcPct val="70000"/>
              </a:lnSpc>
              <a:spcBef>
                <a:spcPct val="0"/>
              </a:spcBef>
              <a:buNone/>
              <a:defRPr kumimoji="0" lang="en-GB" sz="8800" b="0" i="0" u="none" strike="noStrike" kern="1200" cap="none" spc="0" normalizeH="0" baseline="0" noProof="0">
                <a:ln>
                  <a:noFill/>
                </a:ln>
                <a:solidFill>
                  <a:srgbClr val="FFFFFF"/>
                </a:solidFill>
                <a:effectLst/>
                <a:uLnTx/>
                <a:uFillTx/>
                <a:latin typeface="KPMG Extralight"/>
                <a:ea typeface="+mj-ea"/>
                <a:cs typeface="KPMG Extralight"/>
              </a:defRPr>
            </a:lvl1pPr>
            <a:lvl2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2pPr>
            <a:lvl3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3pPr>
            <a:lvl4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4pPr>
            <a:lvl5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5pPr>
            <a:lvl6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6pPr>
            <a:lvl7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7pPr>
            <a:lvl8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8pPr>
            <a:lvl9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9pPr>
          </a:lstStyle>
          <a:p>
            <a:pPr>
              <a:lnSpc>
                <a:spcPct val="100000"/>
              </a:lnSpc>
            </a:pPr>
            <a:r>
              <a:rPr lang="en-US" sz="3600" b="1" dirty="0" smtClean="0"/>
              <a:t>Maturity Indicators</a:t>
            </a:r>
            <a:endParaRPr lang="en-US" sz="1600" dirty="0">
              <a:solidFill>
                <a:schemeClr val="bg1"/>
              </a:solidFill>
              <a:latin typeface="+mj-lt"/>
            </a:endParaRPr>
          </a:p>
        </p:txBody>
      </p:sp>
      <p:sp>
        <p:nvSpPr>
          <p:cNvPr id="120" name="Rectangle 24"/>
          <p:cNvSpPr>
            <a:spLocks noChangeArrowheads="1"/>
          </p:cNvSpPr>
          <p:nvPr/>
        </p:nvSpPr>
        <p:spPr bwMode="auto">
          <a:xfrm>
            <a:off x="8937604" y="1808101"/>
            <a:ext cx="2744677" cy="320040"/>
          </a:xfrm>
          <a:prstGeom prst="rect">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nchor="ctr"/>
          <a:lstStyle/>
          <a:p>
            <a:pPr algn="ctr"/>
            <a:r>
              <a:rPr lang="en-US" sz="1200" b="1" dirty="0" smtClean="0">
                <a:solidFill>
                  <a:schemeClr val="tx1"/>
                </a:solidFill>
              </a:rPr>
              <a:t>Digital workforce</a:t>
            </a:r>
            <a:endParaRPr lang="en-US" sz="1200" b="1" dirty="0">
              <a:solidFill>
                <a:schemeClr val="tx1"/>
              </a:solidFill>
            </a:endParaRPr>
          </a:p>
        </p:txBody>
      </p:sp>
      <p:sp>
        <p:nvSpPr>
          <p:cNvPr id="121" name="Rectangle 25"/>
          <p:cNvSpPr>
            <a:spLocks noChangeArrowheads="1"/>
          </p:cNvSpPr>
          <p:nvPr/>
        </p:nvSpPr>
        <p:spPr bwMode="auto">
          <a:xfrm>
            <a:off x="8937604" y="1462726"/>
            <a:ext cx="2744677" cy="320040"/>
          </a:xfrm>
          <a:prstGeom prst="rect">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nchor="ctr"/>
          <a:lstStyle/>
          <a:p>
            <a:pPr algn="ctr"/>
            <a:r>
              <a:rPr lang="en-US" sz="1200" b="1" dirty="0" smtClean="0">
                <a:solidFill>
                  <a:schemeClr val="bg1"/>
                </a:solidFill>
              </a:rPr>
              <a:t>Establishment </a:t>
            </a:r>
            <a:r>
              <a:rPr lang="en-US" sz="1200" b="1" dirty="0">
                <a:solidFill>
                  <a:schemeClr val="bg1"/>
                </a:solidFill>
              </a:rPr>
              <a:t>of robust digital governance </a:t>
            </a:r>
            <a:r>
              <a:rPr lang="en-US" sz="1200" b="1" dirty="0" smtClean="0">
                <a:solidFill>
                  <a:schemeClr val="bg1"/>
                </a:solidFill>
              </a:rPr>
              <a:t>model</a:t>
            </a:r>
            <a:endParaRPr lang="en-US" sz="1200" b="1" dirty="0">
              <a:solidFill>
                <a:schemeClr val="bg1"/>
              </a:solidFill>
            </a:endParaRPr>
          </a:p>
        </p:txBody>
      </p:sp>
      <p:sp>
        <p:nvSpPr>
          <p:cNvPr id="139" name="Title 2"/>
          <p:cNvSpPr txBox="1">
            <a:spLocks/>
          </p:cNvSpPr>
          <p:nvPr/>
        </p:nvSpPr>
        <p:spPr>
          <a:xfrm>
            <a:off x="11661585" y="1390067"/>
            <a:ext cx="520748" cy="424774"/>
          </a:xfrm>
          <a:prstGeom prst="rect">
            <a:avLst/>
          </a:prstGeom>
        </p:spPr>
        <p:txBody>
          <a:bodyPr anchor="t" anchorCtr="0"/>
          <a:lstStyle>
            <a:lvl1pPr algn="l" defTabSz="890789" rtl="0" eaLnBrk="1" latinLnBrk="0" hangingPunct="1">
              <a:lnSpc>
                <a:spcPct val="70000"/>
              </a:lnSpc>
              <a:spcBef>
                <a:spcPct val="0"/>
              </a:spcBef>
              <a:buNone/>
              <a:defRPr kumimoji="0" lang="en-GB" sz="8800" b="0" i="0" u="none" strike="noStrike" kern="1200" cap="none" spc="0" normalizeH="0" baseline="0" noProof="0">
                <a:ln>
                  <a:noFill/>
                </a:ln>
                <a:solidFill>
                  <a:srgbClr val="FFFFFF"/>
                </a:solidFill>
                <a:effectLst/>
                <a:uLnTx/>
                <a:uFillTx/>
                <a:latin typeface="KPMG Extralight"/>
                <a:ea typeface="+mj-ea"/>
                <a:cs typeface="KPMG Extralight"/>
              </a:defRPr>
            </a:lvl1pPr>
            <a:lvl2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2pPr>
            <a:lvl3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3pPr>
            <a:lvl4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4pPr>
            <a:lvl5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5pPr>
            <a:lvl6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6pPr>
            <a:lvl7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7pPr>
            <a:lvl8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8pPr>
            <a:lvl9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9pPr>
          </a:lstStyle>
          <a:p>
            <a:pPr>
              <a:lnSpc>
                <a:spcPct val="100000"/>
              </a:lnSpc>
            </a:pPr>
            <a:r>
              <a:rPr lang="en-US" sz="2400" b="1" dirty="0" smtClean="0">
                <a:solidFill>
                  <a:srgbClr val="FFFF00"/>
                </a:solidFill>
              </a:rPr>
              <a:t>38%</a:t>
            </a:r>
            <a:endParaRPr lang="en-US" sz="2400" b="1" dirty="0">
              <a:solidFill>
                <a:srgbClr val="FFFF00"/>
              </a:solidFill>
              <a:latin typeface="+mj-lt"/>
            </a:endParaRPr>
          </a:p>
        </p:txBody>
      </p:sp>
      <p:sp>
        <p:nvSpPr>
          <p:cNvPr id="140" name="Title 2"/>
          <p:cNvSpPr txBox="1">
            <a:spLocks/>
          </p:cNvSpPr>
          <p:nvPr/>
        </p:nvSpPr>
        <p:spPr>
          <a:xfrm>
            <a:off x="11661585" y="1683235"/>
            <a:ext cx="520748" cy="424774"/>
          </a:xfrm>
          <a:prstGeom prst="rect">
            <a:avLst/>
          </a:prstGeom>
        </p:spPr>
        <p:txBody>
          <a:bodyPr anchor="t" anchorCtr="0"/>
          <a:lstStyle>
            <a:defPPr>
              <a:defRPr lang="en-US"/>
            </a:defPPr>
            <a:lvl1pPr defTabSz="890789">
              <a:lnSpc>
                <a:spcPct val="100000"/>
              </a:lnSpc>
              <a:spcBef>
                <a:spcPct val="0"/>
              </a:spcBef>
              <a:buNone/>
              <a:defRPr kumimoji="0" b="1" i="0" u="none" strike="noStrike" cap="none" spc="0" normalizeH="0" baseline="0">
                <a:ln>
                  <a:noFill/>
                </a:ln>
                <a:solidFill>
                  <a:srgbClr val="FFFF00"/>
                </a:solidFill>
                <a:effectLst/>
                <a:uLnTx/>
                <a:uFillTx/>
                <a:latin typeface="KPMG Extralight"/>
                <a:ea typeface="+mj-ea"/>
                <a:cs typeface="KPMG Extralight"/>
              </a:defRPr>
            </a:lvl1pPr>
            <a:lvl2pPr>
              <a:defRPr kumimoji="0" sz="1754" b="1" i="0" u="none" strike="noStrike" cap="none" spc="0" normalizeH="0" baseline="0">
                <a:ln>
                  <a:noFill/>
                </a:ln>
                <a:solidFill>
                  <a:schemeClr val="bg1"/>
                </a:solidFill>
                <a:effectLst/>
                <a:uLnTx/>
                <a:uFillTx/>
                <a:latin typeface="Arial"/>
                <a:ea typeface="+mj-ea"/>
                <a:cs typeface="+mj-cs"/>
              </a:defRPr>
            </a:lvl2pPr>
            <a:lvl3pPr>
              <a:defRPr kumimoji="0" sz="1754" b="1" i="0" u="none" strike="noStrike" cap="none" spc="0" normalizeH="0" baseline="0">
                <a:ln>
                  <a:noFill/>
                </a:ln>
                <a:solidFill>
                  <a:schemeClr val="bg1"/>
                </a:solidFill>
                <a:effectLst/>
                <a:uLnTx/>
                <a:uFillTx/>
                <a:latin typeface="Arial"/>
                <a:ea typeface="+mj-ea"/>
                <a:cs typeface="+mj-cs"/>
              </a:defRPr>
            </a:lvl3pPr>
            <a:lvl4pPr>
              <a:defRPr kumimoji="0" sz="1754" b="1" i="0" u="none" strike="noStrike" cap="none" spc="0" normalizeH="0" baseline="0">
                <a:ln>
                  <a:noFill/>
                </a:ln>
                <a:solidFill>
                  <a:schemeClr val="bg1"/>
                </a:solidFill>
                <a:effectLst/>
                <a:uLnTx/>
                <a:uFillTx/>
                <a:latin typeface="Arial"/>
                <a:ea typeface="+mj-ea"/>
                <a:cs typeface="+mj-cs"/>
              </a:defRPr>
            </a:lvl4pPr>
            <a:lvl5pPr>
              <a:defRPr kumimoji="0" sz="1754" b="1" i="0" u="none" strike="noStrike" cap="none" spc="0" normalizeH="0" baseline="0">
                <a:ln>
                  <a:noFill/>
                </a:ln>
                <a:solidFill>
                  <a:schemeClr val="bg1"/>
                </a:solidFill>
                <a:effectLst/>
                <a:uLnTx/>
                <a:uFillTx/>
                <a:latin typeface="Arial"/>
                <a:ea typeface="+mj-ea"/>
                <a:cs typeface="+mj-cs"/>
              </a:defRPr>
            </a:lvl5pPr>
            <a:lvl6pPr>
              <a:defRPr kumimoji="0" sz="1754" b="1" i="0" u="none" strike="noStrike" cap="none" spc="0" normalizeH="0" baseline="0">
                <a:ln>
                  <a:noFill/>
                </a:ln>
                <a:solidFill>
                  <a:schemeClr val="bg1"/>
                </a:solidFill>
                <a:effectLst/>
                <a:uLnTx/>
                <a:uFillTx/>
                <a:latin typeface="Arial"/>
                <a:ea typeface="+mj-ea"/>
                <a:cs typeface="+mj-cs"/>
              </a:defRPr>
            </a:lvl6pPr>
            <a:lvl7pPr>
              <a:defRPr kumimoji="0" sz="1754" b="1" i="0" u="none" strike="noStrike" cap="none" spc="0" normalizeH="0" baseline="0">
                <a:ln>
                  <a:noFill/>
                </a:ln>
                <a:solidFill>
                  <a:schemeClr val="bg1"/>
                </a:solidFill>
                <a:effectLst/>
                <a:uLnTx/>
                <a:uFillTx/>
                <a:latin typeface="Arial"/>
                <a:ea typeface="+mj-ea"/>
                <a:cs typeface="+mj-cs"/>
              </a:defRPr>
            </a:lvl7pPr>
            <a:lvl8pPr>
              <a:defRPr kumimoji="0" sz="1754" b="1" i="0" u="none" strike="noStrike" cap="none" spc="0" normalizeH="0" baseline="0">
                <a:ln>
                  <a:noFill/>
                </a:ln>
                <a:solidFill>
                  <a:schemeClr val="bg1"/>
                </a:solidFill>
                <a:effectLst/>
                <a:uLnTx/>
                <a:uFillTx/>
                <a:latin typeface="Arial"/>
                <a:ea typeface="+mj-ea"/>
                <a:cs typeface="+mj-cs"/>
              </a:defRPr>
            </a:lvl8pPr>
            <a:lvl9pPr>
              <a:defRPr kumimoji="0" sz="1754" b="1" i="0" u="none" strike="noStrike" cap="none" spc="0" normalizeH="0" baseline="0">
                <a:ln>
                  <a:noFill/>
                </a:ln>
                <a:solidFill>
                  <a:schemeClr val="bg1"/>
                </a:solidFill>
                <a:effectLst/>
                <a:uLnTx/>
                <a:uFillTx/>
                <a:latin typeface="Arial"/>
                <a:ea typeface="+mj-ea"/>
                <a:cs typeface="+mj-cs"/>
              </a:defRPr>
            </a:lvl9pPr>
          </a:lstStyle>
          <a:p>
            <a:r>
              <a:rPr lang="en-US" sz="2400" dirty="0" smtClean="0"/>
              <a:t>24%</a:t>
            </a:r>
            <a:endParaRPr lang="en-US" sz="2400" dirty="0"/>
          </a:p>
        </p:txBody>
      </p:sp>
      <p:sp>
        <p:nvSpPr>
          <p:cNvPr id="141" name="Rectangle 140"/>
          <p:cNvSpPr/>
          <p:nvPr/>
        </p:nvSpPr>
        <p:spPr>
          <a:xfrm>
            <a:off x="649312" y="3155461"/>
            <a:ext cx="11210544" cy="54864"/>
          </a:xfrm>
          <a:prstGeom prst="rect">
            <a:avLst/>
          </a:prstGeom>
          <a:solidFill>
            <a:schemeClr val="bg1">
              <a:lumMod val="75000"/>
            </a:schemeClr>
          </a:solidFill>
          <a:ln w="25400" cap="flat" cmpd="sng" algn="ctr">
            <a:noFill/>
            <a:prstDash val="solid"/>
          </a:ln>
          <a:effectLst/>
        </p:spPr>
        <p:txBody>
          <a:bodyPr lIns="21772" tIns="21772" rIns="21772" bIns="21772" rtlCol="0" anchor="ctr" anchorCtr="0"/>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800" b="0" i="0" u="none" strike="noStrike" kern="0" cap="none" spc="0" normalizeH="0" baseline="0" noProof="0" dirty="0" err="1" smtClean="0">
              <a:ln>
                <a:noFill/>
              </a:ln>
              <a:solidFill>
                <a:srgbClr val="FFFFFF"/>
              </a:solidFill>
              <a:effectLst/>
              <a:uLnTx/>
              <a:uFillTx/>
              <a:latin typeface="Calibri" panose="020F0502020204030204" pitchFamily="34" charset="0"/>
              <a:ea typeface="+mn-ea"/>
              <a:cs typeface="Arial" panose="020B0604020202020204" pitchFamily="34" charset="0"/>
            </a:endParaRPr>
          </a:p>
        </p:txBody>
      </p:sp>
      <p:sp>
        <p:nvSpPr>
          <p:cNvPr id="142" name="Oval 141"/>
          <p:cNvSpPr/>
          <p:nvPr/>
        </p:nvSpPr>
        <p:spPr>
          <a:xfrm>
            <a:off x="1657331" y="3069074"/>
            <a:ext cx="224857" cy="24765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GB"/>
          </a:p>
        </p:txBody>
      </p:sp>
      <p:sp>
        <p:nvSpPr>
          <p:cNvPr id="143" name="Oval 142"/>
          <p:cNvSpPr/>
          <p:nvPr/>
        </p:nvSpPr>
        <p:spPr>
          <a:xfrm>
            <a:off x="3902561" y="3069074"/>
            <a:ext cx="224857" cy="24765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GB"/>
          </a:p>
        </p:txBody>
      </p:sp>
      <p:sp>
        <p:nvSpPr>
          <p:cNvPr id="144" name="Oval 143"/>
          <p:cNvSpPr/>
          <p:nvPr/>
        </p:nvSpPr>
        <p:spPr>
          <a:xfrm>
            <a:off x="6121720" y="3069074"/>
            <a:ext cx="224857" cy="24765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GB"/>
          </a:p>
        </p:txBody>
      </p:sp>
      <p:sp>
        <p:nvSpPr>
          <p:cNvPr id="145" name="Oval 144"/>
          <p:cNvSpPr/>
          <p:nvPr/>
        </p:nvSpPr>
        <p:spPr>
          <a:xfrm>
            <a:off x="8372850" y="3069074"/>
            <a:ext cx="224857" cy="24765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GB"/>
          </a:p>
        </p:txBody>
      </p:sp>
      <p:sp>
        <p:nvSpPr>
          <p:cNvPr id="146" name="Oval 145"/>
          <p:cNvSpPr/>
          <p:nvPr/>
        </p:nvSpPr>
        <p:spPr>
          <a:xfrm>
            <a:off x="10638546" y="3069074"/>
            <a:ext cx="224857" cy="24765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GB"/>
          </a:p>
        </p:txBody>
      </p:sp>
      <p:sp>
        <p:nvSpPr>
          <p:cNvPr id="123" name="Isosceles Triangle 122"/>
          <p:cNvSpPr/>
          <p:nvPr/>
        </p:nvSpPr>
        <p:spPr>
          <a:xfrm rot="10800000">
            <a:off x="11278094" y="2867067"/>
            <a:ext cx="399101" cy="335261"/>
          </a:xfrm>
          <a:prstGeom prst="triangle">
            <a:avLst/>
          </a:prstGeom>
          <a:solidFill>
            <a:srgbClr val="00B060"/>
          </a:solidFill>
          <a:ln>
            <a:noFill/>
          </a:ln>
        </p:spPr>
        <p:style>
          <a:lnRef idx="2">
            <a:schemeClr val="accent1">
              <a:shade val="50000"/>
            </a:schemeClr>
          </a:lnRef>
          <a:fillRef idx="1">
            <a:schemeClr val="accent1"/>
          </a:fillRef>
          <a:effectRef idx="0">
            <a:schemeClr val="accent1"/>
          </a:effectRef>
          <a:fontRef idx="minor">
            <a:schemeClr val="lt1"/>
          </a:fontRef>
        </p:style>
        <p:txBody>
          <a:bodyPr lIns="21772" tIns="21772" rIns="21772" bIns="21772" rtlCol="0" anchor="ctr" anchorCtr="0"/>
          <a:lstStyle/>
          <a:p>
            <a:pPr algn="ctr"/>
            <a:endParaRPr lang="en-AU" sz="800" dirty="0" err="1">
              <a:solidFill>
                <a:schemeClr val="tx1"/>
              </a:solidFill>
              <a:latin typeface="Calibri" panose="020F0502020204030204" pitchFamily="34" charset="0"/>
            </a:endParaRPr>
          </a:p>
        </p:txBody>
      </p:sp>
      <p:sp>
        <p:nvSpPr>
          <p:cNvPr id="124" name="Isosceles Triangle 123"/>
          <p:cNvSpPr/>
          <p:nvPr/>
        </p:nvSpPr>
        <p:spPr>
          <a:xfrm rot="10800000">
            <a:off x="2710132" y="2867066"/>
            <a:ext cx="399101" cy="335261"/>
          </a:xfrm>
          <a:prstGeom prst="triangle">
            <a:avLst/>
          </a:prstGeom>
          <a:solidFill>
            <a:srgbClr val="00338D"/>
          </a:solid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21772" tIns="21772" rIns="21772" bIns="21772" rtlCol="0" anchor="ctr" anchorCtr="0"/>
          <a:lstStyle/>
          <a:p>
            <a:pPr algn="ctr"/>
            <a:endParaRPr lang="en-AU" sz="800" dirty="0" err="1">
              <a:solidFill>
                <a:schemeClr val="tx1"/>
              </a:solidFill>
              <a:latin typeface="Calibri" panose="020F0502020204030204" pitchFamily="34" charset="0"/>
            </a:endParaRPr>
          </a:p>
        </p:txBody>
      </p:sp>
      <p:sp>
        <p:nvSpPr>
          <p:cNvPr id="125" name="Isosceles Triangle 124"/>
          <p:cNvSpPr/>
          <p:nvPr/>
        </p:nvSpPr>
        <p:spPr>
          <a:xfrm rot="10800000">
            <a:off x="4660267" y="2867066"/>
            <a:ext cx="399101" cy="335261"/>
          </a:xfrm>
          <a:prstGeom prs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21772" tIns="21772" rIns="21772" bIns="21772" rtlCol="0" anchor="ctr" anchorCtr="0"/>
          <a:lstStyle/>
          <a:p>
            <a:pPr algn="ctr"/>
            <a:endParaRPr lang="en-AU" sz="800" dirty="0" err="1">
              <a:solidFill>
                <a:srgbClr val="DAECEF"/>
              </a:solidFill>
              <a:latin typeface="Calibri" panose="020F0502020204030204" pitchFamily="34" charset="0"/>
            </a:endParaRPr>
          </a:p>
        </p:txBody>
      </p:sp>
      <p:sp>
        <p:nvSpPr>
          <p:cNvPr id="126" name="Isosceles Triangle 125"/>
          <p:cNvSpPr/>
          <p:nvPr/>
        </p:nvSpPr>
        <p:spPr>
          <a:xfrm rot="10800000">
            <a:off x="10855984" y="2867067"/>
            <a:ext cx="399101" cy="335261"/>
          </a:xfrm>
          <a:prstGeom prst="triangle">
            <a:avLst/>
          </a:prstGeom>
          <a:solidFill>
            <a:srgbClr val="8E258D"/>
          </a:solidFill>
          <a:ln>
            <a:noFill/>
          </a:ln>
        </p:spPr>
        <p:style>
          <a:lnRef idx="2">
            <a:schemeClr val="accent1">
              <a:shade val="50000"/>
            </a:schemeClr>
          </a:lnRef>
          <a:fillRef idx="1">
            <a:schemeClr val="accent1"/>
          </a:fillRef>
          <a:effectRef idx="0">
            <a:schemeClr val="accent1"/>
          </a:effectRef>
          <a:fontRef idx="minor">
            <a:schemeClr val="lt1"/>
          </a:fontRef>
        </p:style>
        <p:txBody>
          <a:bodyPr lIns="21772" tIns="21772" rIns="21772" bIns="21772" rtlCol="0" anchor="ctr" anchorCtr="0"/>
          <a:lstStyle/>
          <a:p>
            <a:pPr algn="ctr"/>
            <a:endParaRPr lang="en-AU" sz="800" dirty="0" err="1">
              <a:solidFill>
                <a:schemeClr val="tx1"/>
              </a:solidFill>
              <a:latin typeface="Calibri" panose="020F0502020204030204" pitchFamily="34" charset="0"/>
            </a:endParaRPr>
          </a:p>
        </p:txBody>
      </p:sp>
      <p:grpSp>
        <p:nvGrpSpPr>
          <p:cNvPr id="148" name="Group 147"/>
          <p:cNvGrpSpPr/>
          <p:nvPr/>
        </p:nvGrpSpPr>
        <p:grpSpPr>
          <a:xfrm>
            <a:off x="6479720" y="44696"/>
            <a:ext cx="4568864" cy="274320"/>
            <a:chOff x="7916790" y="356874"/>
            <a:chExt cx="4568864" cy="274320"/>
          </a:xfrm>
        </p:grpSpPr>
        <p:grpSp>
          <p:nvGrpSpPr>
            <p:cNvPr id="149" name="Group 148"/>
            <p:cNvGrpSpPr/>
            <p:nvPr/>
          </p:nvGrpSpPr>
          <p:grpSpPr>
            <a:xfrm>
              <a:off x="7916790" y="356874"/>
              <a:ext cx="2337497" cy="274320"/>
              <a:chOff x="3793151" y="6476333"/>
              <a:chExt cx="2337497" cy="274320"/>
            </a:xfrm>
          </p:grpSpPr>
          <p:sp>
            <p:nvSpPr>
              <p:cNvPr id="154" name="Isosceles Triangle 153"/>
              <p:cNvSpPr/>
              <p:nvPr/>
            </p:nvSpPr>
            <p:spPr>
              <a:xfrm rot="10800000">
                <a:off x="4273393" y="6554522"/>
                <a:ext cx="140400" cy="117943"/>
              </a:xfrm>
              <a:prstGeom prst="triangle">
                <a:avLst/>
              </a:prstGeom>
              <a:solidFill>
                <a:srgbClr val="00338D"/>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21772" tIns="21772" rIns="21772" bIns="21772" rtlCol="0" anchor="ctr" anchorCtr="0"/>
              <a:lstStyle/>
              <a:p>
                <a:pPr algn="ctr"/>
                <a:endParaRPr lang="en-AU" sz="800" dirty="0" err="1">
                  <a:solidFill>
                    <a:srgbClr val="DAECEF"/>
                  </a:solidFill>
                  <a:latin typeface="Calibri" panose="020F0502020204030204" pitchFamily="34" charset="0"/>
                </a:endParaRPr>
              </a:p>
            </p:txBody>
          </p:sp>
          <p:sp>
            <p:nvSpPr>
              <p:cNvPr id="155" name="TextBox 154"/>
              <p:cNvSpPr txBox="1"/>
              <p:nvPr/>
            </p:nvSpPr>
            <p:spPr>
              <a:xfrm>
                <a:off x="4380552" y="6525841"/>
                <a:ext cx="469141" cy="175304"/>
              </a:xfrm>
              <a:prstGeom prst="rect">
                <a:avLst/>
              </a:prstGeom>
              <a:noFill/>
            </p:spPr>
            <p:txBody>
              <a:bodyPr wrap="none" lIns="21772" tIns="21772" rIns="21772" bIns="21772" rtlCol="0" anchor="ctr" anchorCtr="0">
                <a:noAutofit/>
              </a:bodyPr>
              <a:lstStyle/>
              <a:p>
                <a:pPr algn="ctr"/>
                <a:r>
                  <a:rPr lang="en-AU" sz="800" b="1" dirty="0">
                    <a:solidFill>
                      <a:srgbClr val="DAECEF"/>
                    </a:solidFill>
                  </a:rPr>
                  <a:t>Current</a:t>
                </a:r>
              </a:p>
            </p:txBody>
          </p:sp>
          <p:sp>
            <p:nvSpPr>
              <p:cNvPr id="156" name="Text Box 81"/>
              <p:cNvSpPr txBox="1">
                <a:spLocks noChangeArrowheads="1"/>
              </p:cNvSpPr>
              <p:nvPr/>
            </p:nvSpPr>
            <p:spPr bwMode="auto">
              <a:xfrm>
                <a:off x="3793151" y="6476333"/>
                <a:ext cx="476639" cy="274320"/>
              </a:xfrm>
              <a:prstGeom prst="rect">
                <a:avLst/>
              </a:prstGeom>
              <a:noFill/>
              <a:ln w="9525">
                <a:noFill/>
                <a:miter lim="800000"/>
                <a:headEnd type="none" w="sm" len="sm"/>
                <a:tailEnd type="none" w="sm" len="sm"/>
              </a:ln>
              <a:effectLst/>
            </p:spPr>
            <p:txBody>
              <a:bodyPr wrap="square" lIns="45720" rIns="45720" anchor="ctr">
                <a:noAutofit/>
              </a:bodyPr>
              <a:lstStyle/>
              <a:p>
                <a:pPr algn="ctr"/>
                <a:r>
                  <a:rPr lang="en-US" sz="1000" b="1" dirty="0">
                    <a:solidFill>
                      <a:srgbClr val="DAECEF"/>
                    </a:solidFill>
                  </a:rPr>
                  <a:t>Key:</a:t>
                </a:r>
              </a:p>
            </p:txBody>
          </p:sp>
          <p:sp>
            <p:nvSpPr>
              <p:cNvPr id="157" name="object 140"/>
              <p:cNvSpPr txBox="1"/>
              <p:nvPr/>
            </p:nvSpPr>
            <p:spPr>
              <a:xfrm>
                <a:off x="5247374" y="6551939"/>
                <a:ext cx="883274" cy="123111"/>
              </a:xfrm>
              <a:prstGeom prst="rect">
                <a:avLst/>
              </a:prstGeom>
            </p:spPr>
            <p:txBody>
              <a:bodyPr vert="horz" wrap="square" lIns="0" tIns="0" rIns="0" bIns="0" rtlCol="0">
                <a:spAutoFit/>
              </a:bodyPr>
              <a:lstStyle/>
              <a:p>
                <a:pPr marL="12700"/>
                <a:r>
                  <a:rPr lang="en-GB" sz="800" b="1" spc="-10" dirty="0">
                    <a:solidFill>
                      <a:srgbClr val="DAECEF"/>
                    </a:solidFill>
                    <a:cs typeface="Century Gothic"/>
                  </a:rPr>
                  <a:t>Peer </a:t>
                </a:r>
                <a:r>
                  <a:rPr lang="en-GB" sz="800" b="1" spc="-10" dirty="0" smtClean="0">
                    <a:solidFill>
                      <a:srgbClr val="DAECEF"/>
                    </a:solidFill>
                    <a:cs typeface="Century Gothic"/>
                  </a:rPr>
                  <a:t>Group</a:t>
                </a:r>
                <a:endParaRPr sz="800" b="1" dirty="0">
                  <a:solidFill>
                    <a:srgbClr val="DAECEF"/>
                  </a:solidFill>
                  <a:cs typeface="Century Gothic"/>
                </a:endParaRPr>
              </a:p>
            </p:txBody>
          </p:sp>
          <p:sp>
            <p:nvSpPr>
              <p:cNvPr id="158" name="Isosceles Triangle 157"/>
              <p:cNvSpPr/>
              <p:nvPr/>
            </p:nvSpPr>
            <p:spPr>
              <a:xfrm rot="10800000">
                <a:off x="5097444" y="6554522"/>
                <a:ext cx="140400" cy="117943"/>
              </a:xfrm>
              <a:prstGeom prs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21772" tIns="21772" rIns="21772" bIns="21772" rtlCol="0" anchor="ctr" anchorCtr="0"/>
              <a:lstStyle/>
              <a:p>
                <a:pPr algn="ctr"/>
                <a:endParaRPr lang="en-AU" sz="800" dirty="0" err="1">
                  <a:solidFill>
                    <a:srgbClr val="DAECEF"/>
                  </a:solidFill>
                  <a:latin typeface="Calibri" panose="020F0502020204030204" pitchFamily="34" charset="0"/>
                </a:endParaRPr>
              </a:p>
            </p:txBody>
          </p:sp>
        </p:grpSp>
        <p:sp>
          <p:nvSpPr>
            <p:cNvPr id="150" name="Isosceles Triangle 149"/>
            <p:cNvSpPr/>
            <p:nvPr/>
          </p:nvSpPr>
          <p:spPr>
            <a:xfrm rot="10800000">
              <a:off x="10162847" y="435063"/>
              <a:ext cx="140400" cy="117943"/>
            </a:xfrm>
            <a:prstGeom prst="triangle">
              <a:avLst/>
            </a:prstGeom>
            <a:solidFill>
              <a:srgbClr val="00B060"/>
            </a:solidFill>
            <a:ln>
              <a:noFill/>
            </a:ln>
          </p:spPr>
          <p:style>
            <a:lnRef idx="2">
              <a:schemeClr val="accent1">
                <a:shade val="50000"/>
              </a:schemeClr>
            </a:lnRef>
            <a:fillRef idx="1">
              <a:schemeClr val="accent1"/>
            </a:fillRef>
            <a:effectRef idx="0">
              <a:schemeClr val="accent1"/>
            </a:effectRef>
            <a:fontRef idx="minor">
              <a:schemeClr val="lt1"/>
            </a:fontRef>
          </p:style>
          <p:txBody>
            <a:bodyPr lIns="21772" tIns="21772" rIns="21772" bIns="21772" rtlCol="0" anchor="ctr" anchorCtr="0"/>
            <a:lstStyle/>
            <a:p>
              <a:pPr algn="ctr"/>
              <a:endParaRPr lang="en-AU" sz="800" dirty="0" err="1">
                <a:solidFill>
                  <a:srgbClr val="DAECEF"/>
                </a:solidFill>
                <a:latin typeface="Calibri" panose="020F0502020204030204" pitchFamily="34" charset="0"/>
              </a:endParaRPr>
            </a:p>
          </p:txBody>
        </p:sp>
        <p:sp>
          <p:nvSpPr>
            <p:cNvPr id="151" name="TextBox 150"/>
            <p:cNvSpPr txBox="1"/>
            <p:nvPr/>
          </p:nvSpPr>
          <p:spPr>
            <a:xfrm>
              <a:off x="10753127" y="406382"/>
              <a:ext cx="469141" cy="175304"/>
            </a:xfrm>
            <a:prstGeom prst="rect">
              <a:avLst/>
            </a:prstGeom>
            <a:noFill/>
          </p:spPr>
          <p:txBody>
            <a:bodyPr wrap="none" lIns="21772" tIns="21772" rIns="21772" bIns="21772" rtlCol="0" anchor="ctr" anchorCtr="0">
              <a:noAutofit/>
            </a:bodyPr>
            <a:lstStyle/>
            <a:p>
              <a:pPr algn="ctr"/>
              <a:r>
                <a:rPr lang="en-AU" sz="800" b="1" dirty="0">
                  <a:solidFill>
                    <a:srgbClr val="DAECEF"/>
                  </a:solidFill>
                </a:rPr>
                <a:t>Global </a:t>
              </a:r>
              <a:r>
                <a:rPr lang="en-AU" sz="800" b="1" dirty="0" smtClean="0">
                  <a:solidFill>
                    <a:srgbClr val="DAECEF"/>
                  </a:solidFill>
                </a:rPr>
                <a:t>Industry </a:t>
              </a:r>
              <a:r>
                <a:rPr lang="en-AU" sz="800" b="1" dirty="0">
                  <a:solidFill>
                    <a:srgbClr val="DAECEF"/>
                  </a:solidFill>
                </a:rPr>
                <a:t>B</a:t>
              </a:r>
              <a:r>
                <a:rPr lang="en-AU" sz="800" b="1" dirty="0" smtClean="0">
                  <a:solidFill>
                    <a:srgbClr val="DAECEF"/>
                  </a:solidFill>
                </a:rPr>
                <a:t>enchmark</a:t>
              </a:r>
              <a:endParaRPr lang="en-AU" sz="800" b="1" dirty="0">
                <a:solidFill>
                  <a:srgbClr val="DAECEF"/>
                </a:solidFill>
              </a:endParaRPr>
            </a:p>
          </p:txBody>
        </p:sp>
        <p:sp>
          <p:nvSpPr>
            <p:cNvPr id="152" name="Isosceles Triangle 151"/>
            <p:cNvSpPr/>
            <p:nvPr/>
          </p:nvSpPr>
          <p:spPr>
            <a:xfrm rot="10800000">
              <a:off x="11860573" y="436066"/>
              <a:ext cx="140400" cy="117943"/>
            </a:xfrm>
            <a:prstGeom prst="triangle">
              <a:avLst/>
            </a:prstGeom>
            <a:solidFill>
              <a:srgbClr val="8E258D"/>
            </a:solidFill>
            <a:ln>
              <a:noFill/>
            </a:ln>
          </p:spPr>
          <p:style>
            <a:lnRef idx="2">
              <a:schemeClr val="accent1">
                <a:shade val="50000"/>
              </a:schemeClr>
            </a:lnRef>
            <a:fillRef idx="1">
              <a:schemeClr val="accent1"/>
            </a:fillRef>
            <a:effectRef idx="0">
              <a:schemeClr val="accent1"/>
            </a:effectRef>
            <a:fontRef idx="minor">
              <a:schemeClr val="lt1"/>
            </a:fontRef>
          </p:style>
          <p:txBody>
            <a:bodyPr lIns="21772" tIns="21772" rIns="21772" bIns="21772" rtlCol="0" anchor="ctr" anchorCtr="0"/>
            <a:lstStyle/>
            <a:p>
              <a:pPr algn="ctr"/>
              <a:endParaRPr lang="en-AU" sz="800" dirty="0" err="1">
                <a:solidFill>
                  <a:srgbClr val="DAECEF"/>
                </a:solidFill>
                <a:latin typeface="Calibri" panose="020F0502020204030204" pitchFamily="34" charset="0"/>
              </a:endParaRPr>
            </a:p>
          </p:txBody>
        </p:sp>
        <p:sp>
          <p:nvSpPr>
            <p:cNvPr id="153" name="TextBox 152"/>
            <p:cNvSpPr txBox="1"/>
            <p:nvPr/>
          </p:nvSpPr>
          <p:spPr>
            <a:xfrm>
              <a:off x="12016513" y="407385"/>
              <a:ext cx="469141" cy="175304"/>
            </a:xfrm>
            <a:prstGeom prst="rect">
              <a:avLst/>
            </a:prstGeom>
            <a:noFill/>
          </p:spPr>
          <p:txBody>
            <a:bodyPr wrap="none" lIns="21772" tIns="21772" rIns="21772" bIns="21772" rtlCol="0" anchor="ctr" anchorCtr="0">
              <a:noAutofit/>
            </a:bodyPr>
            <a:lstStyle/>
            <a:p>
              <a:pPr algn="ctr"/>
              <a:r>
                <a:rPr lang="en-AU" sz="800" b="1" dirty="0">
                  <a:solidFill>
                    <a:srgbClr val="DAECEF"/>
                  </a:solidFill>
                </a:rPr>
                <a:t>Aspiration</a:t>
              </a:r>
            </a:p>
          </p:txBody>
        </p:sp>
      </p:grpSp>
      <p:pic>
        <p:nvPicPr>
          <p:cNvPr id="159" name="Picture 15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538661" y="2591650"/>
            <a:ext cx="742802" cy="210135"/>
          </a:xfrm>
          <a:prstGeom prst="rect">
            <a:avLst/>
          </a:prstGeom>
          <a:solidFill>
            <a:srgbClr val="BFBFBF"/>
          </a:solidFill>
        </p:spPr>
      </p:pic>
      <p:sp>
        <p:nvSpPr>
          <p:cNvPr id="70" name="Rectangle 24"/>
          <p:cNvSpPr>
            <a:spLocks noChangeArrowheads="1"/>
          </p:cNvSpPr>
          <p:nvPr/>
        </p:nvSpPr>
        <p:spPr bwMode="auto">
          <a:xfrm>
            <a:off x="8937604" y="2140611"/>
            <a:ext cx="2744677" cy="320040"/>
          </a:xfrm>
          <a:prstGeom prst="rect">
            <a:avLst/>
          </a:prstGeom>
          <a:solidFill>
            <a:srgbClr val="8E258D"/>
          </a:solidFill>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nchor="ctr"/>
          <a:lstStyle/>
          <a:p>
            <a:pPr algn="ctr"/>
            <a:r>
              <a:rPr lang="en-US" sz="1200" b="1" dirty="0" err="1" smtClean="0">
                <a:solidFill>
                  <a:schemeClr val="bg1"/>
                </a:solidFill>
              </a:rPr>
              <a:t>Digitisation</a:t>
            </a:r>
            <a:r>
              <a:rPr lang="en-US" sz="1200" b="1" dirty="0" smtClean="0">
                <a:solidFill>
                  <a:schemeClr val="bg1"/>
                </a:solidFill>
              </a:rPr>
              <a:t> </a:t>
            </a:r>
            <a:r>
              <a:rPr lang="en-US" sz="1200" b="1" dirty="0">
                <a:solidFill>
                  <a:schemeClr val="bg1"/>
                </a:solidFill>
              </a:rPr>
              <a:t>of key operational </a:t>
            </a:r>
            <a:r>
              <a:rPr lang="en-US" sz="1200" b="1" dirty="0" smtClean="0">
                <a:solidFill>
                  <a:schemeClr val="bg1"/>
                </a:solidFill>
              </a:rPr>
              <a:t>processes</a:t>
            </a:r>
            <a:endParaRPr lang="en-US" sz="1200" b="1" dirty="0">
              <a:solidFill>
                <a:schemeClr val="bg1"/>
              </a:solidFill>
            </a:endParaRPr>
          </a:p>
        </p:txBody>
      </p:sp>
      <p:sp>
        <p:nvSpPr>
          <p:cNvPr id="72" name="Title 2"/>
          <p:cNvSpPr txBox="1">
            <a:spLocks/>
          </p:cNvSpPr>
          <p:nvPr/>
        </p:nvSpPr>
        <p:spPr>
          <a:xfrm>
            <a:off x="11661585" y="2047287"/>
            <a:ext cx="520748" cy="424774"/>
          </a:xfrm>
          <a:prstGeom prst="rect">
            <a:avLst/>
          </a:prstGeom>
        </p:spPr>
        <p:txBody>
          <a:bodyPr anchor="t" anchorCtr="0"/>
          <a:lstStyle>
            <a:lvl1pPr algn="l" defTabSz="890789" rtl="0" eaLnBrk="1" latinLnBrk="0" hangingPunct="1">
              <a:lnSpc>
                <a:spcPct val="70000"/>
              </a:lnSpc>
              <a:spcBef>
                <a:spcPct val="0"/>
              </a:spcBef>
              <a:buNone/>
              <a:defRPr kumimoji="0" lang="en-GB" sz="8800" b="0" i="0" u="none" strike="noStrike" kern="1200" cap="none" spc="0" normalizeH="0" baseline="0" noProof="0">
                <a:ln>
                  <a:noFill/>
                </a:ln>
                <a:solidFill>
                  <a:srgbClr val="FFFFFF"/>
                </a:solidFill>
                <a:effectLst/>
                <a:uLnTx/>
                <a:uFillTx/>
                <a:latin typeface="KPMG Extralight"/>
                <a:ea typeface="+mj-ea"/>
                <a:cs typeface="KPMG Extralight"/>
              </a:defRPr>
            </a:lvl1pPr>
            <a:lvl2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2pPr>
            <a:lvl3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3pPr>
            <a:lvl4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4pPr>
            <a:lvl5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5pPr>
            <a:lvl6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6pPr>
            <a:lvl7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7pPr>
            <a:lvl8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8pPr>
            <a:lvl9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9pPr>
          </a:lstStyle>
          <a:p>
            <a:pPr>
              <a:lnSpc>
                <a:spcPct val="100000"/>
              </a:lnSpc>
            </a:pPr>
            <a:r>
              <a:rPr lang="en-US" sz="2400" b="1" dirty="0" smtClean="0">
                <a:solidFill>
                  <a:srgbClr val="FFFF00"/>
                </a:solidFill>
              </a:rPr>
              <a:t>38%</a:t>
            </a:r>
            <a:endParaRPr lang="en-US" sz="2400" b="1" dirty="0">
              <a:solidFill>
                <a:srgbClr val="FFFF00"/>
              </a:solidFill>
              <a:latin typeface="+mj-lt"/>
            </a:endParaRPr>
          </a:p>
        </p:txBody>
      </p:sp>
      <p:grpSp>
        <p:nvGrpSpPr>
          <p:cNvPr id="75" name="Group 235"/>
          <p:cNvGrpSpPr/>
          <p:nvPr/>
        </p:nvGrpSpPr>
        <p:grpSpPr>
          <a:xfrm>
            <a:off x="184935" y="134296"/>
            <a:ext cx="610593" cy="569251"/>
            <a:chOff x="4638675" y="3949701"/>
            <a:chExt cx="962025" cy="947737"/>
          </a:xfrm>
          <a:solidFill>
            <a:schemeClr val="bg1"/>
          </a:solidFill>
        </p:grpSpPr>
        <p:sp>
          <p:nvSpPr>
            <p:cNvPr id="76" name="Freeform 142"/>
            <p:cNvSpPr>
              <a:spLocks/>
            </p:cNvSpPr>
            <p:nvPr/>
          </p:nvSpPr>
          <p:spPr bwMode="auto">
            <a:xfrm>
              <a:off x="5148263" y="4479926"/>
              <a:ext cx="315912" cy="133350"/>
            </a:xfrm>
            <a:custGeom>
              <a:avLst/>
              <a:gdLst/>
              <a:ahLst/>
              <a:cxnLst>
                <a:cxn ang="0">
                  <a:pos x="0" y="66"/>
                </a:cxn>
                <a:cxn ang="0">
                  <a:pos x="169" y="10"/>
                </a:cxn>
                <a:cxn ang="0">
                  <a:pos x="163" y="0"/>
                </a:cxn>
                <a:cxn ang="0">
                  <a:pos x="199" y="11"/>
                </a:cxn>
                <a:cxn ang="0">
                  <a:pos x="185" y="38"/>
                </a:cxn>
                <a:cxn ang="0">
                  <a:pos x="179" y="28"/>
                </a:cxn>
                <a:cxn ang="0">
                  <a:pos x="10" y="84"/>
                </a:cxn>
                <a:cxn ang="0">
                  <a:pos x="0" y="66"/>
                </a:cxn>
              </a:cxnLst>
              <a:rect l="0" t="0" r="r" b="b"/>
              <a:pathLst>
                <a:path w="199" h="84">
                  <a:moveTo>
                    <a:pt x="0" y="66"/>
                  </a:moveTo>
                  <a:lnTo>
                    <a:pt x="169" y="10"/>
                  </a:lnTo>
                  <a:lnTo>
                    <a:pt x="163" y="0"/>
                  </a:lnTo>
                  <a:lnTo>
                    <a:pt x="199" y="11"/>
                  </a:lnTo>
                  <a:lnTo>
                    <a:pt x="185" y="38"/>
                  </a:lnTo>
                  <a:lnTo>
                    <a:pt x="179" y="28"/>
                  </a:lnTo>
                  <a:lnTo>
                    <a:pt x="10" y="84"/>
                  </a:lnTo>
                  <a:lnTo>
                    <a:pt x="0" y="66"/>
                  </a:lnTo>
                  <a:close/>
                </a:path>
              </a:pathLst>
            </a:custGeom>
            <a:grpFill/>
          </p:spPr>
          <p:txBody>
            <a:bodyPr wrap="square" lIns="0" tIns="0" rIns="0" bIns="0" rtlCol="0"/>
            <a:lstStyle/>
            <a:p>
              <a:pPr defTabSz="488435"/>
              <a:endParaRPr lang="en-GB" sz="1746" dirty="0">
                <a:solidFill>
                  <a:prstClr val="black"/>
                </a:solidFill>
              </a:endParaRPr>
            </a:p>
          </p:txBody>
        </p:sp>
        <p:sp>
          <p:nvSpPr>
            <p:cNvPr id="77" name="Freeform 143"/>
            <p:cNvSpPr>
              <a:spLocks/>
            </p:cNvSpPr>
            <p:nvPr/>
          </p:nvSpPr>
          <p:spPr bwMode="auto">
            <a:xfrm>
              <a:off x="5138738" y="4781551"/>
              <a:ext cx="358775" cy="23813"/>
            </a:xfrm>
            <a:custGeom>
              <a:avLst/>
              <a:gdLst/>
              <a:ahLst/>
              <a:cxnLst>
                <a:cxn ang="0">
                  <a:pos x="0" y="69"/>
                </a:cxn>
                <a:cxn ang="0">
                  <a:pos x="13" y="74"/>
                </a:cxn>
                <a:cxn ang="0">
                  <a:pos x="1081" y="74"/>
                </a:cxn>
                <a:cxn ang="0">
                  <a:pos x="1094" y="69"/>
                </a:cxn>
                <a:cxn ang="0">
                  <a:pos x="1094" y="5"/>
                </a:cxn>
                <a:cxn ang="0">
                  <a:pos x="1081" y="0"/>
                </a:cxn>
                <a:cxn ang="0">
                  <a:pos x="13" y="0"/>
                </a:cxn>
                <a:cxn ang="0">
                  <a:pos x="0" y="5"/>
                </a:cxn>
                <a:cxn ang="0">
                  <a:pos x="0" y="69"/>
                </a:cxn>
              </a:cxnLst>
              <a:rect l="0" t="0" r="r" b="b"/>
              <a:pathLst>
                <a:path w="1094" h="74">
                  <a:moveTo>
                    <a:pt x="0" y="69"/>
                  </a:moveTo>
                  <a:cubicBezTo>
                    <a:pt x="0" y="72"/>
                    <a:pt x="6" y="74"/>
                    <a:pt x="13" y="74"/>
                  </a:cubicBezTo>
                  <a:cubicBezTo>
                    <a:pt x="1081" y="74"/>
                    <a:pt x="1081" y="74"/>
                    <a:pt x="1081" y="74"/>
                  </a:cubicBezTo>
                  <a:cubicBezTo>
                    <a:pt x="1088" y="74"/>
                    <a:pt x="1094" y="72"/>
                    <a:pt x="1094" y="69"/>
                  </a:cubicBezTo>
                  <a:cubicBezTo>
                    <a:pt x="1094" y="5"/>
                    <a:pt x="1094" y="5"/>
                    <a:pt x="1094" y="5"/>
                  </a:cubicBezTo>
                  <a:cubicBezTo>
                    <a:pt x="1094" y="3"/>
                    <a:pt x="1088" y="0"/>
                    <a:pt x="1081" y="0"/>
                  </a:cubicBezTo>
                  <a:cubicBezTo>
                    <a:pt x="13" y="0"/>
                    <a:pt x="13" y="0"/>
                    <a:pt x="13" y="0"/>
                  </a:cubicBezTo>
                  <a:cubicBezTo>
                    <a:pt x="6" y="0"/>
                    <a:pt x="0" y="3"/>
                    <a:pt x="0" y="5"/>
                  </a:cubicBezTo>
                  <a:lnTo>
                    <a:pt x="0" y="69"/>
                  </a:lnTo>
                  <a:close/>
                </a:path>
              </a:pathLst>
            </a:custGeom>
            <a:grpFill/>
          </p:spPr>
          <p:txBody>
            <a:bodyPr wrap="square" lIns="0" tIns="0" rIns="0" bIns="0" rtlCol="0"/>
            <a:lstStyle/>
            <a:p>
              <a:pPr defTabSz="488435"/>
              <a:endParaRPr lang="en-GB" sz="1746" dirty="0">
                <a:solidFill>
                  <a:prstClr val="black"/>
                </a:solidFill>
              </a:endParaRPr>
            </a:p>
          </p:txBody>
        </p:sp>
        <p:sp>
          <p:nvSpPr>
            <p:cNvPr id="78" name="Freeform 144"/>
            <p:cNvSpPr>
              <a:spLocks/>
            </p:cNvSpPr>
            <p:nvPr/>
          </p:nvSpPr>
          <p:spPr bwMode="auto">
            <a:xfrm>
              <a:off x="5429250" y="4562476"/>
              <a:ext cx="65087" cy="195263"/>
            </a:xfrm>
            <a:custGeom>
              <a:avLst/>
              <a:gdLst/>
              <a:ahLst/>
              <a:cxnLst>
                <a:cxn ang="0">
                  <a:pos x="0" y="580"/>
                </a:cxn>
                <a:cxn ang="0">
                  <a:pos x="13" y="593"/>
                </a:cxn>
                <a:cxn ang="0">
                  <a:pos x="186" y="593"/>
                </a:cxn>
                <a:cxn ang="0">
                  <a:pos x="198" y="580"/>
                </a:cxn>
                <a:cxn ang="0">
                  <a:pos x="198" y="13"/>
                </a:cxn>
                <a:cxn ang="0">
                  <a:pos x="186" y="0"/>
                </a:cxn>
                <a:cxn ang="0">
                  <a:pos x="13" y="0"/>
                </a:cxn>
                <a:cxn ang="0">
                  <a:pos x="0" y="13"/>
                </a:cxn>
                <a:cxn ang="0">
                  <a:pos x="0" y="580"/>
                </a:cxn>
              </a:cxnLst>
              <a:rect l="0" t="0" r="r" b="b"/>
              <a:pathLst>
                <a:path w="198" h="593">
                  <a:moveTo>
                    <a:pt x="0" y="580"/>
                  </a:moveTo>
                  <a:cubicBezTo>
                    <a:pt x="0" y="587"/>
                    <a:pt x="6" y="593"/>
                    <a:pt x="13" y="593"/>
                  </a:cubicBezTo>
                  <a:cubicBezTo>
                    <a:pt x="186" y="593"/>
                    <a:pt x="186" y="593"/>
                    <a:pt x="186" y="593"/>
                  </a:cubicBezTo>
                  <a:cubicBezTo>
                    <a:pt x="193" y="593"/>
                    <a:pt x="198" y="587"/>
                    <a:pt x="198" y="580"/>
                  </a:cubicBezTo>
                  <a:cubicBezTo>
                    <a:pt x="198" y="13"/>
                    <a:pt x="198" y="13"/>
                    <a:pt x="198" y="13"/>
                  </a:cubicBezTo>
                  <a:cubicBezTo>
                    <a:pt x="198" y="6"/>
                    <a:pt x="193" y="0"/>
                    <a:pt x="186" y="0"/>
                  </a:cubicBezTo>
                  <a:cubicBezTo>
                    <a:pt x="13" y="0"/>
                    <a:pt x="13" y="0"/>
                    <a:pt x="13" y="0"/>
                  </a:cubicBezTo>
                  <a:cubicBezTo>
                    <a:pt x="6" y="0"/>
                    <a:pt x="0" y="6"/>
                    <a:pt x="0" y="13"/>
                  </a:cubicBezTo>
                  <a:lnTo>
                    <a:pt x="0" y="580"/>
                  </a:lnTo>
                  <a:close/>
                </a:path>
              </a:pathLst>
            </a:custGeom>
            <a:grpFill/>
          </p:spPr>
          <p:txBody>
            <a:bodyPr wrap="square" lIns="0" tIns="0" rIns="0" bIns="0" rtlCol="0"/>
            <a:lstStyle/>
            <a:p>
              <a:pPr defTabSz="488435"/>
              <a:endParaRPr lang="en-GB" sz="1746" dirty="0">
                <a:solidFill>
                  <a:prstClr val="black"/>
                </a:solidFill>
              </a:endParaRPr>
            </a:p>
          </p:txBody>
        </p:sp>
        <p:sp>
          <p:nvSpPr>
            <p:cNvPr id="79" name="Freeform 145"/>
            <p:cNvSpPr>
              <a:spLocks/>
            </p:cNvSpPr>
            <p:nvPr/>
          </p:nvSpPr>
          <p:spPr bwMode="auto">
            <a:xfrm>
              <a:off x="5330825" y="4589463"/>
              <a:ext cx="65087" cy="168275"/>
            </a:xfrm>
            <a:custGeom>
              <a:avLst/>
              <a:gdLst/>
              <a:ahLst/>
              <a:cxnLst>
                <a:cxn ang="0">
                  <a:pos x="0" y="503"/>
                </a:cxn>
                <a:cxn ang="0">
                  <a:pos x="12" y="514"/>
                </a:cxn>
                <a:cxn ang="0">
                  <a:pos x="185" y="514"/>
                </a:cxn>
                <a:cxn ang="0">
                  <a:pos x="198" y="503"/>
                </a:cxn>
                <a:cxn ang="0">
                  <a:pos x="198" y="11"/>
                </a:cxn>
                <a:cxn ang="0">
                  <a:pos x="185" y="0"/>
                </a:cxn>
                <a:cxn ang="0">
                  <a:pos x="12" y="0"/>
                </a:cxn>
                <a:cxn ang="0">
                  <a:pos x="0" y="11"/>
                </a:cxn>
                <a:cxn ang="0">
                  <a:pos x="0" y="503"/>
                </a:cxn>
              </a:cxnLst>
              <a:rect l="0" t="0" r="r" b="b"/>
              <a:pathLst>
                <a:path w="198" h="514">
                  <a:moveTo>
                    <a:pt x="0" y="503"/>
                  </a:moveTo>
                  <a:cubicBezTo>
                    <a:pt x="0" y="509"/>
                    <a:pt x="5" y="514"/>
                    <a:pt x="12" y="514"/>
                  </a:cubicBezTo>
                  <a:cubicBezTo>
                    <a:pt x="185" y="514"/>
                    <a:pt x="185" y="514"/>
                    <a:pt x="185" y="514"/>
                  </a:cubicBezTo>
                  <a:cubicBezTo>
                    <a:pt x="192" y="514"/>
                    <a:pt x="198" y="509"/>
                    <a:pt x="198" y="503"/>
                  </a:cubicBezTo>
                  <a:cubicBezTo>
                    <a:pt x="198" y="11"/>
                    <a:pt x="198" y="11"/>
                    <a:pt x="198" y="11"/>
                  </a:cubicBezTo>
                  <a:cubicBezTo>
                    <a:pt x="198" y="5"/>
                    <a:pt x="192" y="0"/>
                    <a:pt x="185" y="0"/>
                  </a:cubicBezTo>
                  <a:cubicBezTo>
                    <a:pt x="12" y="0"/>
                    <a:pt x="12" y="0"/>
                    <a:pt x="12" y="0"/>
                  </a:cubicBezTo>
                  <a:cubicBezTo>
                    <a:pt x="5" y="0"/>
                    <a:pt x="0" y="5"/>
                    <a:pt x="0" y="11"/>
                  </a:cubicBezTo>
                  <a:lnTo>
                    <a:pt x="0" y="503"/>
                  </a:lnTo>
                  <a:close/>
                </a:path>
              </a:pathLst>
            </a:custGeom>
            <a:grpFill/>
          </p:spPr>
          <p:txBody>
            <a:bodyPr wrap="square" lIns="0" tIns="0" rIns="0" bIns="0" rtlCol="0"/>
            <a:lstStyle/>
            <a:p>
              <a:pPr defTabSz="488435"/>
              <a:endParaRPr lang="en-GB" sz="1746" dirty="0">
                <a:solidFill>
                  <a:prstClr val="black"/>
                </a:solidFill>
              </a:endParaRPr>
            </a:p>
          </p:txBody>
        </p:sp>
        <p:sp>
          <p:nvSpPr>
            <p:cNvPr id="80" name="Freeform 146"/>
            <p:cNvSpPr>
              <a:spLocks/>
            </p:cNvSpPr>
            <p:nvPr/>
          </p:nvSpPr>
          <p:spPr bwMode="auto">
            <a:xfrm>
              <a:off x="5232400" y="4616451"/>
              <a:ext cx="65087" cy="141288"/>
            </a:xfrm>
            <a:custGeom>
              <a:avLst/>
              <a:gdLst/>
              <a:ahLst/>
              <a:cxnLst>
                <a:cxn ang="0">
                  <a:pos x="0" y="418"/>
                </a:cxn>
                <a:cxn ang="0">
                  <a:pos x="13" y="428"/>
                </a:cxn>
                <a:cxn ang="0">
                  <a:pos x="186" y="428"/>
                </a:cxn>
                <a:cxn ang="0">
                  <a:pos x="198" y="418"/>
                </a:cxn>
                <a:cxn ang="0">
                  <a:pos x="198" y="10"/>
                </a:cxn>
                <a:cxn ang="0">
                  <a:pos x="186" y="0"/>
                </a:cxn>
                <a:cxn ang="0">
                  <a:pos x="13" y="0"/>
                </a:cxn>
                <a:cxn ang="0">
                  <a:pos x="0" y="10"/>
                </a:cxn>
                <a:cxn ang="0">
                  <a:pos x="0" y="418"/>
                </a:cxn>
              </a:cxnLst>
              <a:rect l="0" t="0" r="r" b="b"/>
              <a:pathLst>
                <a:path w="198" h="428">
                  <a:moveTo>
                    <a:pt x="0" y="418"/>
                  </a:moveTo>
                  <a:cubicBezTo>
                    <a:pt x="0" y="424"/>
                    <a:pt x="6" y="428"/>
                    <a:pt x="13" y="428"/>
                  </a:cubicBezTo>
                  <a:cubicBezTo>
                    <a:pt x="186" y="428"/>
                    <a:pt x="186" y="428"/>
                    <a:pt x="186" y="428"/>
                  </a:cubicBezTo>
                  <a:cubicBezTo>
                    <a:pt x="193" y="428"/>
                    <a:pt x="198" y="424"/>
                    <a:pt x="198" y="418"/>
                  </a:cubicBezTo>
                  <a:cubicBezTo>
                    <a:pt x="198" y="10"/>
                    <a:pt x="198" y="10"/>
                    <a:pt x="198" y="10"/>
                  </a:cubicBezTo>
                  <a:cubicBezTo>
                    <a:pt x="198" y="4"/>
                    <a:pt x="193" y="0"/>
                    <a:pt x="186" y="0"/>
                  </a:cubicBezTo>
                  <a:cubicBezTo>
                    <a:pt x="13" y="0"/>
                    <a:pt x="13" y="0"/>
                    <a:pt x="13" y="0"/>
                  </a:cubicBezTo>
                  <a:cubicBezTo>
                    <a:pt x="6" y="0"/>
                    <a:pt x="0" y="4"/>
                    <a:pt x="0" y="10"/>
                  </a:cubicBezTo>
                  <a:lnTo>
                    <a:pt x="0" y="418"/>
                  </a:lnTo>
                  <a:close/>
                </a:path>
              </a:pathLst>
            </a:custGeom>
            <a:grpFill/>
          </p:spPr>
          <p:txBody>
            <a:bodyPr wrap="square" lIns="0" tIns="0" rIns="0" bIns="0" rtlCol="0"/>
            <a:lstStyle/>
            <a:p>
              <a:pPr defTabSz="488435"/>
              <a:endParaRPr lang="en-GB" sz="1746" dirty="0">
                <a:solidFill>
                  <a:prstClr val="black"/>
                </a:solidFill>
              </a:endParaRPr>
            </a:p>
          </p:txBody>
        </p:sp>
        <p:sp>
          <p:nvSpPr>
            <p:cNvPr id="81" name="Freeform 147"/>
            <p:cNvSpPr>
              <a:spLocks/>
            </p:cNvSpPr>
            <p:nvPr/>
          </p:nvSpPr>
          <p:spPr bwMode="auto">
            <a:xfrm>
              <a:off x="5133975" y="4646613"/>
              <a:ext cx="65087" cy="111125"/>
            </a:xfrm>
            <a:custGeom>
              <a:avLst/>
              <a:gdLst/>
              <a:ahLst/>
              <a:cxnLst>
                <a:cxn ang="0">
                  <a:pos x="0" y="328"/>
                </a:cxn>
                <a:cxn ang="0">
                  <a:pos x="12" y="335"/>
                </a:cxn>
                <a:cxn ang="0">
                  <a:pos x="186" y="335"/>
                </a:cxn>
                <a:cxn ang="0">
                  <a:pos x="198" y="328"/>
                </a:cxn>
                <a:cxn ang="0">
                  <a:pos x="198" y="7"/>
                </a:cxn>
                <a:cxn ang="0">
                  <a:pos x="186" y="0"/>
                </a:cxn>
                <a:cxn ang="0">
                  <a:pos x="12" y="0"/>
                </a:cxn>
                <a:cxn ang="0">
                  <a:pos x="0" y="7"/>
                </a:cxn>
                <a:cxn ang="0">
                  <a:pos x="0" y="328"/>
                </a:cxn>
              </a:cxnLst>
              <a:rect l="0" t="0" r="r" b="b"/>
              <a:pathLst>
                <a:path w="198" h="335">
                  <a:moveTo>
                    <a:pt x="0" y="328"/>
                  </a:moveTo>
                  <a:cubicBezTo>
                    <a:pt x="0" y="332"/>
                    <a:pt x="6" y="335"/>
                    <a:pt x="12" y="335"/>
                  </a:cubicBezTo>
                  <a:cubicBezTo>
                    <a:pt x="186" y="335"/>
                    <a:pt x="186" y="335"/>
                    <a:pt x="186" y="335"/>
                  </a:cubicBezTo>
                  <a:cubicBezTo>
                    <a:pt x="192" y="335"/>
                    <a:pt x="198" y="332"/>
                    <a:pt x="198" y="328"/>
                  </a:cubicBezTo>
                  <a:cubicBezTo>
                    <a:pt x="198" y="7"/>
                    <a:pt x="198" y="7"/>
                    <a:pt x="198" y="7"/>
                  </a:cubicBezTo>
                  <a:cubicBezTo>
                    <a:pt x="198" y="3"/>
                    <a:pt x="192" y="0"/>
                    <a:pt x="186" y="0"/>
                  </a:cubicBezTo>
                  <a:cubicBezTo>
                    <a:pt x="12" y="0"/>
                    <a:pt x="12" y="0"/>
                    <a:pt x="12" y="0"/>
                  </a:cubicBezTo>
                  <a:cubicBezTo>
                    <a:pt x="6" y="0"/>
                    <a:pt x="0" y="3"/>
                    <a:pt x="0" y="7"/>
                  </a:cubicBezTo>
                  <a:lnTo>
                    <a:pt x="0" y="328"/>
                  </a:lnTo>
                  <a:close/>
                </a:path>
              </a:pathLst>
            </a:custGeom>
            <a:grpFill/>
          </p:spPr>
          <p:txBody>
            <a:bodyPr wrap="square" lIns="0" tIns="0" rIns="0" bIns="0" rtlCol="0"/>
            <a:lstStyle/>
            <a:p>
              <a:pPr defTabSz="488435"/>
              <a:endParaRPr lang="en-GB" sz="1746" dirty="0">
                <a:solidFill>
                  <a:prstClr val="black"/>
                </a:solidFill>
              </a:endParaRPr>
            </a:p>
          </p:txBody>
        </p:sp>
        <p:sp>
          <p:nvSpPr>
            <p:cNvPr id="82" name="Freeform 148"/>
            <p:cNvSpPr>
              <a:spLocks/>
            </p:cNvSpPr>
            <p:nvPr/>
          </p:nvSpPr>
          <p:spPr bwMode="auto">
            <a:xfrm>
              <a:off x="4918075" y="4264026"/>
              <a:ext cx="61912" cy="98425"/>
            </a:xfrm>
            <a:custGeom>
              <a:avLst/>
              <a:gdLst/>
              <a:ahLst/>
              <a:cxnLst>
                <a:cxn ang="0">
                  <a:pos x="0" y="2"/>
                </a:cxn>
                <a:cxn ang="0">
                  <a:pos x="20" y="62"/>
                </a:cxn>
                <a:cxn ang="0">
                  <a:pos x="39" y="2"/>
                </a:cxn>
                <a:cxn ang="0">
                  <a:pos x="23" y="0"/>
                </a:cxn>
                <a:cxn ang="0">
                  <a:pos x="16" y="0"/>
                </a:cxn>
                <a:cxn ang="0">
                  <a:pos x="0" y="2"/>
                </a:cxn>
              </a:cxnLst>
              <a:rect l="0" t="0" r="r" b="b"/>
              <a:pathLst>
                <a:path w="39" h="62">
                  <a:moveTo>
                    <a:pt x="0" y="2"/>
                  </a:moveTo>
                  <a:lnTo>
                    <a:pt x="20" y="62"/>
                  </a:lnTo>
                  <a:lnTo>
                    <a:pt x="39" y="2"/>
                  </a:lnTo>
                  <a:lnTo>
                    <a:pt x="23" y="0"/>
                  </a:lnTo>
                  <a:lnTo>
                    <a:pt x="16" y="0"/>
                  </a:lnTo>
                  <a:lnTo>
                    <a:pt x="0" y="2"/>
                  </a:lnTo>
                  <a:close/>
                </a:path>
              </a:pathLst>
            </a:custGeom>
            <a:grpFill/>
          </p:spPr>
          <p:txBody>
            <a:bodyPr wrap="square" lIns="0" tIns="0" rIns="0" bIns="0" rtlCol="0"/>
            <a:lstStyle/>
            <a:p>
              <a:pPr defTabSz="488435"/>
              <a:endParaRPr lang="en-GB" sz="1746" dirty="0">
                <a:solidFill>
                  <a:prstClr val="black"/>
                </a:solidFill>
              </a:endParaRPr>
            </a:p>
          </p:txBody>
        </p:sp>
        <p:sp>
          <p:nvSpPr>
            <p:cNvPr id="83" name="Oval 149"/>
            <p:cNvSpPr>
              <a:spLocks noChangeArrowheads="1"/>
            </p:cNvSpPr>
            <p:nvPr/>
          </p:nvSpPr>
          <p:spPr bwMode="auto">
            <a:xfrm>
              <a:off x="4816475" y="3949701"/>
              <a:ext cx="266700" cy="287338"/>
            </a:xfrm>
            <a:prstGeom prst="ellipse">
              <a:avLst/>
            </a:prstGeom>
            <a:grpFill/>
          </p:spPr>
          <p:txBody>
            <a:bodyPr wrap="square" lIns="0" tIns="0" rIns="0" bIns="0" rtlCol="0"/>
            <a:lstStyle/>
            <a:p>
              <a:pPr defTabSz="488435"/>
              <a:endParaRPr lang="en-GB" sz="1746" dirty="0">
                <a:solidFill>
                  <a:prstClr val="black"/>
                </a:solidFill>
              </a:endParaRPr>
            </a:p>
          </p:txBody>
        </p:sp>
        <p:sp>
          <p:nvSpPr>
            <p:cNvPr id="84" name="Freeform 150"/>
            <p:cNvSpPr>
              <a:spLocks/>
            </p:cNvSpPr>
            <p:nvPr/>
          </p:nvSpPr>
          <p:spPr bwMode="auto">
            <a:xfrm>
              <a:off x="4638675" y="4252913"/>
              <a:ext cx="539750" cy="582613"/>
            </a:xfrm>
            <a:custGeom>
              <a:avLst/>
              <a:gdLst/>
              <a:ahLst/>
              <a:cxnLst>
                <a:cxn ang="0">
                  <a:pos x="1083" y="1777"/>
                </a:cxn>
                <a:cxn ang="0">
                  <a:pos x="1083" y="509"/>
                </a:cxn>
                <a:cxn ang="0">
                  <a:pos x="1250" y="325"/>
                </a:cxn>
                <a:cxn ang="0">
                  <a:pos x="1647" y="325"/>
                </a:cxn>
                <a:cxn ang="0">
                  <a:pos x="1613" y="253"/>
                </a:cxn>
                <a:cxn ang="0">
                  <a:pos x="1190" y="0"/>
                </a:cxn>
                <a:cxn ang="0">
                  <a:pos x="959" y="643"/>
                </a:cxn>
                <a:cxn ang="0">
                  <a:pos x="702" y="0"/>
                </a:cxn>
                <a:cxn ang="0">
                  <a:pos x="317" y="222"/>
                </a:cxn>
                <a:cxn ang="0">
                  <a:pos x="400" y="1776"/>
                </a:cxn>
                <a:cxn ang="0">
                  <a:pos x="1083" y="1777"/>
                </a:cxn>
              </a:cxnLst>
              <a:rect l="0" t="0" r="r" b="b"/>
              <a:pathLst>
                <a:path w="1647" h="1777">
                  <a:moveTo>
                    <a:pt x="1083" y="1777"/>
                  </a:moveTo>
                  <a:cubicBezTo>
                    <a:pt x="1083" y="509"/>
                    <a:pt x="1083" y="509"/>
                    <a:pt x="1083" y="509"/>
                  </a:cubicBezTo>
                  <a:cubicBezTo>
                    <a:pt x="1083" y="408"/>
                    <a:pt x="1158" y="325"/>
                    <a:pt x="1250" y="325"/>
                  </a:cubicBezTo>
                  <a:cubicBezTo>
                    <a:pt x="1647" y="325"/>
                    <a:pt x="1647" y="325"/>
                    <a:pt x="1647" y="325"/>
                  </a:cubicBezTo>
                  <a:cubicBezTo>
                    <a:pt x="1636" y="294"/>
                    <a:pt x="1624" y="269"/>
                    <a:pt x="1613" y="253"/>
                  </a:cubicBezTo>
                  <a:cubicBezTo>
                    <a:pt x="1531" y="136"/>
                    <a:pt x="1424" y="39"/>
                    <a:pt x="1190" y="0"/>
                  </a:cubicBezTo>
                  <a:cubicBezTo>
                    <a:pt x="959" y="643"/>
                    <a:pt x="959" y="643"/>
                    <a:pt x="959" y="643"/>
                  </a:cubicBezTo>
                  <a:cubicBezTo>
                    <a:pt x="702" y="0"/>
                    <a:pt x="702" y="0"/>
                    <a:pt x="702" y="0"/>
                  </a:cubicBezTo>
                  <a:cubicBezTo>
                    <a:pt x="499" y="37"/>
                    <a:pt x="403" y="121"/>
                    <a:pt x="317" y="222"/>
                  </a:cubicBezTo>
                  <a:cubicBezTo>
                    <a:pt x="150" y="420"/>
                    <a:pt x="0" y="1776"/>
                    <a:pt x="400" y="1776"/>
                  </a:cubicBezTo>
                  <a:lnTo>
                    <a:pt x="1083" y="1777"/>
                  </a:lnTo>
                  <a:close/>
                </a:path>
              </a:pathLst>
            </a:custGeom>
            <a:grpFill/>
          </p:spPr>
          <p:txBody>
            <a:bodyPr wrap="square" lIns="0" tIns="0" rIns="0" bIns="0" rtlCol="0"/>
            <a:lstStyle/>
            <a:p>
              <a:pPr defTabSz="488435"/>
              <a:endParaRPr lang="en-GB" sz="1746" dirty="0">
                <a:solidFill>
                  <a:prstClr val="black"/>
                </a:solidFill>
              </a:endParaRPr>
            </a:p>
          </p:txBody>
        </p:sp>
        <p:sp>
          <p:nvSpPr>
            <p:cNvPr id="85" name="Freeform 151"/>
            <p:cNvSpPr>
              <a:spLocks noEditPoints="1"/>
            </p:cNvSpPr>
            <p:nvPr/>
          </p:nvSpPr>
          <p:spPr bwMode="auto">
            <a:xfrm>
              <a:off x="5032375" y="4398963"/>
              <a:ext cx="568325" cy="498475"/>
            </a:xfrm>
            <a:custGeom>
              <a:avLst/>
              <a:gdLst/>
              <a:ahLst/>
              <a:cxnLst>
                <a:cxn ang="0">
                  <a:pos x="1584" y="0"/>
                </a:cxn>
                <a:cxn ang="0">
                  <a:pos x="148" y="0"/>
                </a:cxn>
                <a:cxn ang="0">
                  <a:pos x="0" y="163"/>
                </a:cxn>
                <a:cxn ang="0">
                  <a:pos x="0" y="1358"/>
                </a:cxn>
                <a:cxn ang="0">
                  <a:pos x="148" y="1521"/>
                </a:cxn>
                <a:cxn ang="0">
                  <a:pos x="1584" y="1521"/>
                </a:cxn>
                <a:cxn ang="0">
                  <a:pos x="1732" y="1358"/>
                </a:cxn>
                <a:cxn ang="0">
                  <a:pos x="1732" y="163"/>
                </a:cxn>
                <a:cxn ang="0">
                  <a:pos x="1584" y="0"/>
                </a:cxn>
                <a:cxn ang="0">
                  <a:pos x="1578" y="1358"/>
                </a:cxn>
                <a:cxn ang="0">
                  <a:pos x="1577" y="1364"/>
                </a:cxn>
                <a:cxn ang="0">
                  <a:pos x="155" y="1364"/>
                </a:cxn>
                <a:cxn ang="0">
                  <a:pos x="154" y="1358"/>
                </a:cxn>
                <a:cxn ang="0">
                  <a:pos x="154" y="163"/>
                </a:cxn>
                <a:cxn ang="0">
                  <a:pos x="155" y="157"/>
                </a:cxn>
                <a:cxn ang="0">
                  <a:pos x="1577" y="157"/>
                </a:cxn>
                <a:cxn ang="0">
                  <a:pos x="1578" y="163"/>
                </a:cxn>
                <a:cxn ang="0">
                  <a:pos x="1578" y="1358"/>
                </a:cxn>
              </a:cxnLst>
              <a:rect l="0" t="0" r="r" b="b"/>
              <a:pathLst>
                <a:path w="1732" h="1521">
                  <a:moveTo>
                    <a:pt x="1584" y="0"/>
                  </a:moveTo>
                  <a:cubicBezTo>
                    <a:pt x="148" y="0"/>
                    <a:pt x="148" y="0"/>
                    <a:pt x="148" y="0"/>
                  </a:cubicBezTo>
                  <a:cubicBezTo>
                    <a:pt x="66" y="0"/>
                    <a:pt x="0" y="73"/>
                    <a:pt x="0" y="163"/>
                  </a:cubicBezTo>
                  <a:cubicBezTo>
                    <a:pt x="0" y="1358"/>
                    <a:pt x="0" y="1358"/>
                    <a:pt x="0" y="1358"/>
                  </a:cubicBezTo>
                  <a:cubicBezTo>
                    <a:pt x="0" y="1448"/>
                    <a:pt x="66" y="1521"/>
                    <a:pt x="148" y="1521"/>
                  </a:cubicBezTo>
                  <a:cubicBezTo>
                    <a:pt x="1584" y="1521"/>
                    <a:pt x="1584" y="1521"/>
                    <a:pt x="1584" y="1521"/>
                  </a:cubicBezTo>
                  <a:cubicBezTo>
                    <a:pt x="1666" y="1521"/>
                    <a:pt x="1732" y="1448"/>
                    <a:pt x="1732" y="1358"/>
                  </a:cubicBezTo>
                  <a:cubicBezTo>
                    <a:pt x="1732" y="163"/>
                    <a:pt x="1732" y="163"/>
                    <a:pt x="1732" y="163"/>
                  </a:cubicBezTo>
                  <a:cubicBezTo>
                    <a:pt x="1732" y="73"/>
                    <a:pt x="1666" y="0"/>
                    <a:pt x="1584" y="0"/>
                  </a:cubicBezTo>
                  <a:close/>
                  <a:moveTo>
                    <a:pt x="1578" y="1358"/>
                  </a:moveTo>
                  <a:cubicBezTo>
                    <a:pt x="1578" y="1360"/>
                    <a:pt x="1578" y="1362"/>
                    <a:pt x="1577" y="1364"/>
                  </a:cubicBezTo>
                  <a:cubicBezTo>
                    <a:pt x="155" y="1364"/>
                    <a:pt x="155" y="1364"/>
                    <a:pt x="155" y="1364"/>
                  </a:cubicBezTo>
                  <a:cubicBezTo>
                    <a:pt x="154" y="1362"/>
                    <a:pt x="154" y="1360"/>
                    <a:pt x="154" y="1358"/>
                  </a:cubicBezTo>
                  <a:cubicBezTo>
                    <a:pt x="154" y="163"/>
                    <a:pt x="154" y="163"/>
                    <a:pt x="154" y="163"/>
                  </a:cubicBezTo>
                  <a:cubicBezTo>
                    <a:pt x="154" y="160"/>
                    <a:pt x="154" y="158"/>
                    <a:pt x="155" y="157"/>
                  </a:cubicBezTo>
                  <a:cubicBezTo>
                    <a:pt x="1577" y="157"/>
                    <a:pt x="1577" y="157"/>
                    <a:pt x="1577" y="157"/>
                  </a:cubicBezTo>
                  <a:cubicBezTo>
                    <a:pt x="1578" y="158"/>
                    <a:pt x="1578" y="160"/>
                    <a:pt x="1578" y="163"/>
                  </a:cubicBezTo>
                  <a:lnTo>
                    <a:pt x="1578" y="1358"/>
                  </a:lnTo>
                  <a:close/>
                </a:path>
              </a:pathLst>
            </a:custGeom>
            <a:grpFill/>
          </p:spPr>
          <p:txBody>
            <a:bodyPr wrap="square" lIns="0" tIns="0" rIns="0" bIns="0" rtlCol="0"/>
            <a:lstStyle/>
            <a:p>
              <a:pPr defTabSz="488435"/>
              <a:endParaRPr lang="en-GB" sz="1746" dirty="0">
                <a:solidFill>
                  <a:prstClr val="black"/>
                </a:solidFill>
              </a:endParaRPr>
            </a:p>
          </p:txBody>
        </p:sp>
      </p:grpSp>
    </p:spTree>
    <p:extLst>
      <p:ext uri="{BB962C8B-B14F-4D97-AF65-F5344CB8AC3E}">
        <p14:creationId xmlns:p14="http://schemas.microsoft.com/office/powerpoint/2010/main" val="321124956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TextBox 66"/>
          <p:cNvSpPr txBox="1"/>
          <p:nvPr/>
        </p:nvSpPr>
        <p:spPr>
          <a:xfrm>
            <a:off x="129474" y="211341"/>
            <a:ext cx="2893125" cy="615553"/>
          </a:xfrm>
          <a:prstGeom prst="rect">
            <a:avLst/>
          </a:prstGeom>
          <a:noFill/>
        </p:spPr>
        <p:txBody>
          <a:bodyPr wrap="square" lIns="0" tIns="0" rIns="0" bIns="0" rtlCol="0">
            <a:spAutoFit/>
          </a:bodyPr>
          <a:lstStyle/>
          <a:p>
            <a:r>
              <a:rPr lang="en-US" sz="4000" b="1" dirty="0">
                <a:solidFill>
                  <a:srgbClr val="FFFFFF"/>
                </a:solidFill>
                <a:latin typeface="KPMG Extralight" panose="020B0303030202040204" pitchFamily="34" charset="0"/>
                <a:cs typeface="Arial" pitchFamily="34" charset="0"/>
              </a:rPr>
              <a:t>Co creation</a:t>
            </a:r>
            <a:endParaRPr lang="en-GB" sz="4000" b="1" dirty="0">
              <a:solidFill>
                <a:srgbClr val="FFFFFF"/>
              </a:solidFill>
              <a:latin typeface="KPMG Extralight" panose="020B0303030202040204" pitchFamily="34" charset="0"/>
              <a:cs typeface="Arial" pitchFamily="34" charset="0"/>
            </a:endParaRPr>
          </a:p>
        </p:txBody>
      </p:sp>
      <p:graphicFrame>
        <p:nvGraphicFramePr>
          <p:cNvPr id="75" name="Group 211"/>
          <p:cNvGraphicFramePr>
            <a:graphicFrameLocks noGrp="1"/>
          </p:cNvGraphicFramePr>
          <p:nvPr>
            <p:extLst>
              <p:ext uri="{D42A27DB-BD31-4B8C-83A1-F6EECF244321}">
                <p14:modId xmlns:p14="http://schemas.microsoft.com/office/powerpoint/2010/main" val="412097185"/>
              </p:ext>
            </p:extLst>
          </p:nvPr>
        </p:nvGraphicFramePr>
        <p:xfrm>
          <a:off x="153265" y="818372"/>
          <a:ext cx="11798593" cy="5427651"/>
        </p:xfrm>
        <a:graphic>
          <a:graphicData uri="http://schemas.openxmlformats.org/drawingml/2006/table">
            <a:tbl>
              <a:tblPr firstRow="1" firstCol="1" bandRow="1">
                <a:tableStyleId>{775DCB02-9BB8-47FD-8907-85C794F793BA}</a:tableStyleId>
              </a:tblPr>
              <a:tblGrid>
                <a:gridCol w="1375036"/>
                <a:gridCol w="154734"/>
                <a:gridCol w="1887938"/>
                <a:gridCol w="2025397"/>
                <a:gridCol w="2238594"/>
                <a:gridCol w="771277"/>
                <a:gridCol w="1201902"/>
                <a:gridCol w="2143715"/>
              </a:tblGrid>
              <a:tr h="216103">
                <a:tc>
                  <a:txBody>
                    <a:bodyPr/>
                    <a:lstStyle/>
                    <a:p>
                      <a:pPr marL="0" marR="0" lvl="0" indent="0" algn="ctr" defTabSz="914400" rtl="0" eaLnBrk="1" fontAlgn="base" latinLnBrk="0" hangingPunct="1">
                        <a:lnSpc>
                          <a:spcPct val="100000"/>
                        </a:lnSpc>
                        <a:spcBef>
                          <a:spcPct val="25000"/>
                        </a:spcBef>
                        <a:spcAft>
                          <a:spcPct val="0"/>
                        </a:spcAft>
                        <a:buClr>
                          <a:srgbClr val="415299"/>
                        </a:buClr>
                        <a:buSzPct val="125000"/>
                        <a:buFontTx/>
                        <a:buNone/>
                        <a:tabLst/>
                      </a:pPr>
                      <a:r>
                        <a:rPr kumimoji="0" lang="en-GB" sz="1200" u="none" strike="noStrike" cap="none" normalizeH="0" baseline="0" noProof="0" dirty="0" smtClean="0">
                          <a:ln>
                            <a:noFill/>
                          </a:ln>
                          <a:solidFill>
                            <a:schemeClr val="bg1"/>
                          </a:solidFill>
                          <a:effectLst/>
                        </a:rPr>
                        <a:t>Maturity Indicators</a:t>
                      </a:r>
                      <a:endParaRPr kumimoji="0" lang="en-GB" sz="1200" b="0" i="0" u="none" strike="noStrike" cap="none" normalizeH="0" baseline="0" noProof="0" dirty="0" smtClean="0">
                        <a:ln>
                          <a:noFill/>
                        </a:ln>
                        <a:solidFill>
                          <a:schemeClr val="bg1"/>
                        </a:solidFill>
                        <a:effectLst/>
                        <a:latin typeface="+mj-lt"/>
                        <a:cs typeface="Arial" charset="0"/>
                      </a:endParaRPr>
                    </a:p>
                  </a:txBody>
                  <a:tcPr marL="45720" marR="45720" horzOverflow="overflow">
                    <a:lnL w="6350" cap="rnd" cmpd="sng" algn="ctr">
                      <a:noFill/>
                      <a:prstDash val="solid"/>
                    </a:lnL>
                    <a:lnR w="6350" cap="flat" cmpd="sng" algn="ctr">
                      <a:noFill/>
                      <a:prstDash val="solid"/>
                      <a:round/>
                      <a:headEnd type="none" w="med" len="med"/>
                      <a:tailEnd type="none" w="med" len="med"/>
                    </a:lnR>
                    <a:lnT w="6350" cap="rnd" cmpd="sng" algn="ctr">
                      <a:noFill/>
                      <a:prstDash val="solid"/>
                    </a:lnT>
                    <a:lnB w="12700" cap="rnd" cmpd="sng" algn="ctr">
                      <a:noFill/>
                      <a:prstDash val="solid"/>
                    </a:lnB>
                    <a:lnTlToBr w="12700" cmpd="sng">
                      <a:noFill/>
                      <a:prstDash val="solid"/>
                    </a:lnTlToBr>
                    <a:lnBlToTr w="12700" cmpd="sng">
                      <a:noFill/>
                      <a:prstDash val="solid"/>
                    </a:lnBlToTr>
                    <a:solidFill>
                      <a:srgbClr val="005EB8"/>
                    </a:solidFill>
                  </a:tcPr>
                </a:tc>
                <a:tc>
                  <a:txBody>
                    <a:bodyPr/>
                    <a:lstStyle/>
                    <a:p>
                      <a:pPr marL="0" marR="0" lvl="0" indent="0" algn="ctr" defTabSz="914400" rtl="0" eaLnBrk="1" fontAlgn="base" latinLnBrk="0" hangingPunct="1">
                        <a:lnSpc>
                          <a:spcPct val="100000"/>
                        </a:lnSpc>
                        <a:spcBef>
                          <a:spcPct val="25000"/>
                        </a:spcBef>
                        <a:spcAft>
                          <a:spcPct val="0"/>
                        </a:spcAft>
                        <a:buClr>
                          <a:srgbClr val="415299"/>
                        </a:buClr>
                        <a:buSzPct val="125000"/>
                        <a:buFontTx/>
                        <a:buNone/>
                        <a:tabLst/>
                      </a:pPr>
                      <a:endParaRPr kumimoji="0" lang="en-GB" sz="1200" b="0" i="0" u="none" strike="noStrike" cap="none" normalizeH="0" baseline="0" noProof="0" dirty="0" smtClean="0">
                        <a:ln>
                          <a:noFill/>
                        </a:ln>
                        <a:solidFill>
                          <a:schemeClr val="tx1"/>
                        </a:solidFill>
                        <a:effectLst/>
                        <a:latin typeface="+mj-lt"/>
                        <a:cs typeface="Arial" charset="0"/>
                      </a:endParaRPr>
                    </a:p>
                  </a:txBody>
                  <a:tcPr marL="45720" marR="45720" horzOverflow="overflow">
                    <a:lnL w="6350" cap="flat" cmpd="sng" algn="ctr">
                      <a:noFill/>
                      <a:prstDash val="solid"/>
                      <a:round/>
                      <a:headEnd type="none" w="med" len="med"/>
                      <a:tailEnd type="none" w="med" len="med"/>
                    </a:lnL>
                    <a:lnR w="6350" cap="flat" cmpd="sng" algn="ctr">
                      <a:solidFill>
                        <a:srgbClr val="00338D"/>
                      </a:solidFill>
                      <a:prstDash val="solid"/>
                      <a:round/>
                      <a:headEnd type="none" w="med" len="med"/>
                      <a:tailEnd type="none" w="med" len="med"/>
                    </a:lnR>
                    <a:lnT w="6350" cap="rnd" cmpd="sng" algn="ctr">
                      <a:noFill/>
                      <a:prstDash val="solid"/>
                    </a:lnT>
                    <a:lnB w="12700" cap="rnd" cmpd="sng" algn="ctr">
                      <a:noFill/>
                      <a:prstDash val="solid"/>
                    </a:lnB>
                    <a:lnTlToBr w="12700" cmpd="sng">
                      <a:noFill/>
                      <a:prstDash val="solid"/>
                    </a:lnTlToBr>
                    <a:lnBlToTr w="12700" cmpd="sng">
                      <a:noFill/>
                      <a:prstDash val="solid"/>
                    </a:lnBlToTr>
                    <a:noFill/>
                  </a:tcPr>
                </a:tc>
                <a:tc gridSpan="2">
                  <a:txBody>
                    <a:bodyPr/>
                    <a:lstStyle/>
                    <a:p>
                      <a:pPr marL="0" marR="0" lvl="0" indent="0" algn="ctr" defTabSz="914400" rtl="0" eaLnBrk="1" fontAlgn="base" latinLnBrk="0" hangingPunct="1">
                        <a:lnSpc>
                          <a:spcPct val="100000"/>
                        </a:lnSpc>
                        <a:spcBef>
                          <a:spcPct val="25000"/>
                        </a:spcBef>
                        <a:spcAft>
                          <a:spcPct val="0"/>
                        </a:spcAft>
                        <a:buClr>
                          <a:srgbClr val="415299"/>
                        </a:buClr>
                        <a:buSzPct val="125000"/>
                        <a:buFontTx/>
                        <a:buNone/>
                        <a:tabLst/>
                      </a:pPr>
                      <a:r>
                        <a:rPr kumimoji="0" lang="en-GB" sz="1200" u="none" strike="noStrike" cap="none" normalizeH="0" baseline="0" noProof="0" dirty="0" smtClean="0">
                          <a:ln>
                            <a:noFill/>
                          </a:ln>
                          <a:effectLst/>
                        </a:rPr>
                        <a:t>Current State</a:t>
                      </a:r>
                      <a:endParaRPr kumimoji="0" lang="en-GB" sz="1200" b="0" i="0" u="none" strike="noStrike" cap="none" normalizeH="0" baseline="0" noProof="0" dirty="0" smtClean="0">
                        <a:ln>
                          <a:noFill/>
                        </a:ln>
                        <a:solidFill>
                          <a:schemeClr val="bg1"/>
                        </a:solidFill>
                        <a:effectLst/>
                        <a:latin typeface="+mj-lt"/>
                        <a:cs typeface="Arial" charset="0"/>
                      </a:endParaRPr>
                    </a:p>
                  </a:txBody>
                  <a:tcPr marL="45720" marR="45720" horzOverflow="overflow">
                    <a:lnL w="6350" cap="flat" cmpd="sng" algn="ctr">
                      <a:solidFill>
                        <a:srgbClr val="00338D"/>
                      </a:solidFill>
                      <a:prstDash val="solid"/>
                      <a:round/>
                      <a:headEnd type="none" w="med" len="med"/>
                      <a:tailEnd type="none" w="med" len="med"/>
                    </a:lnL>
                    <a:solidFill>
                      <a:srgbClr val="2D5491"/>
                    </a:solidFill>
                  </a:tcPr>
                </a:tc>
                <a:tc hMerge="1">
                  <a:txBody>
                    <a:bodyPr/>
                    <a:lstStyle/>
                    <a:p>
                      <a:endParaRPr lang="en-US"/>
                    </a:p>
                  </a:txBody>
                  <a:tcPr/>
                </a:tc>
                <a:tc gridSpan="2">
                  <a:txBody>
                    <a:bodyPr/>
                    <a:lstStyle/>
                    <a:p>
                      <a:pPr marL="0" marR="0" lvl="0" indent="0" algn="ctr" defTabSz="914400" rtl="0" eaLnBrk="1" fontAlgn="base" latinLnBrk="0" hangingPunct="1">
                        <a:lnSpc>
                          <a:spcPct val="100000"/>
                        </a:lnSpc>
                        <a:spcBef>
                          <a:spcPct val="25000"/>
                        </a:spcBef>
                        <a:spcAft>
                          <a:spcPct val="0"/>
                        </a:spcAft>
                        <a:buClr>
                          <a:srgbClr val="415299"/>
                        </a:buClr>
                        <a:buSzPct val="125000"/>
                        <a:buFontTx/>
                        <a:buNone/>
                        <a:tabLst/>
                      </a:pPr>
                      <a:r>
                        <a:rPr kumimoji="0" lang="en-GB" sz="1200" u="none" strike="noStrike" cap="none" normalizeH="0" baseline="0" noProof="0" dirty="0" smtClean="0">
                          <a:ln>
                            <a:noFill/>
                          </a:ln>
                          <a:effectLst/>
                        </a:rPr>
                        <a:t>Peer Group</a:t>
                      </a:r>
                      <a:endParaRPr kumimoji="0" lang="en-GB" sz="1200" b="0" i="0" u="none" strike="noStrike" cap="none" normalizeH="0" baseline="0" noProof="0" dirty="0" smtClean="0">
                        <a:ln>
                          <a:noFill/>
                        </a:ln>
                        <a:solidFill>
                          <a:schemeClr val="bg1"/>
                        </a:solidFill>
                        <a:effectLst/>
                        <a:latin typeface="+mj-lt"/>
                        <a:cs typeface="Arial" charset="0"/>
                      </a:endParaRPr>
                    </a:p>
                  </a:txBody>
                  <a:tcPr marL="45720" marR="45720" horzOverflow="overflow">
                    <a:solidFill>
                      <a:srgbClr val="2D5491"/>
                    </a:solidFill>
                  </a:tcPr>
                </a:tc>
                <a:tc hMerge="1">
                  <a:txBody>
                    <a:bodyPr/>
                    <a:lstStyle/>
                    <a:p>
                      <a:endParaRPr lang="en-US"/>
                    </a:p>
                  </a:txBody>
                  <a:tcPr/>
                </a:tc>
                <a:tc gridSpan="2">
                  <a:txBody>
                    <a:bodyPr/>
                    <a:lstStyle/>
                    <a:p>
                      <a:pPr marL="0" marR="0" lvl="0" indent="0" algn="ctr" defTabSz="914400" rtl="0" eaLnBrk="1" fontAlgn="base" latinLnBrk="0" hangingPunct="1">
                        <a:lnSpc>
                          <a:spcPct val="100000"/>
                        </a:lnSpc>
                        <a:spcBef>
                          <a:spcPct val="25000"/>
                        </a:spcBef>
                        <a:spcAft>
                          <a:spcPct val="0"/>
                        </a:spcAft>
                        <a:buClr>
                          <a:srgbClr val="415299"/>
                        </a:buClr>
                        <a:buSzPct val="125000"/>
                        <a:buFontTx/>
                        <a:buNone/>
                        <a:tabLst/>
                      </a:pPr>
                      <a:r>
                        <a:rPr kumimoji="0" lang="en-GB" sz="1200" u="none" strike="noStrike" cap="none" normalizeH="0" baseline="0" noProof="0" dirty="0" smtClean="0">
                          <a:ln>
                            <a:noFill/>
                          </a:ln>
                          <a:effectLst/>
                        </a:rPr>
                        <a:t>Global Industry Benchmark</a:t>
                      </a:r>
                      <a:endParaRPr kumimoji="0" lang="en-GB" sz="1200" b="0" i="0" u="none" strike="noStrike" cap="none" normalizeH="0" baseline="0" noProof="0" dirty="0" smtClean="0">
                        <a:ln>
                          <a:noFill/>
                        </a:ln>
                        <a:solidFill>
                          <a:schemeClr val="bg1"/>
                        </a:solidFill>
                        <a:effectLst/>
                        <a:latin typeface="+mj-lt"/>
                        <a:cs typeface="Arial" charset="0"/>
                      </a:endParaRPr>
                    </a:p>
                  </a:txBody>
                  <a:tcPr marL="45720" marR="45720" horzOverflow="overflow">
                    <a:solidFill>
                      <a:srgbClr val="2D5491"/>
                    </a:solidFill>
                  </a:tcPr>
                </a:tc>
                <a:tc hMerge="1">
                  <a:txBody>
                    <a:bodyPr/>
                    <a:lstStyle/>
                    <a:p>
                      <a:endParaRPr lang="en-US"/>
                    </a:p>
                  </a:txBody>
                  <a:tcPr/>
                </a:tc>
              </a:tr>
              <a:tr h="2008402">
                <a:tc rowSpan="4">
                  <a:txBody>
                    <a:bodyPr/>
                    <a:lstStyle/>
                    <a:p>
                      <a:pPr marL="0" marR="0" lvl="0" indent="0" algn="ctr" defTabSz="890789" rtl="0" eaLnBrk="1" fontAlgn="auto" latinLnBrk="0" hangingPunct="1">
                        <a:lnSpc>
                          <a:spcPct val="100000"/>
                        </a:lnSpc>
                        <a:spcBef>
                          <a:spcPts val="0"/>
                        </a:spcBef>
                        <a:spcAft>
                          <a:spcPts val="0"/>
                        </a:spcAft>
                        <a:buClrTx/>
                        <a:buSzTx/>
                        <a:buFontTx/>
                        <a:buNone/>
                        <a:tabLst/>
                        <a:defRPr/>
                      </a:pPr>
                      <a:r>
                        <a:rPr lang="en-US" sz="1200" kern="1200" dirty="0" smtClean="0">
                          <a:solidFill>
                            <a:schemeClr val="bg1"/>
                          </a:solidFill>
                        </a:rPr>
                        <a:t>Establishment of Robust Digital Governance Model</a:t>
                      </a:r>
                    </a:p>
                  </a:txBody>
                  <a:tcPr marL="45720" marR="45720" anchor="ctr" horzOverflow="overflow">
                    <a:lnR w="12700" cap="rnd" cmpd="sng" algn="ctr">
                      <a:noFill/>
                      <a:prstDash val="solid"/>
                    </a:lnR>
                    <a:lnT w="12700" cap="rnd" cmpd="sng" algn="ctr">
                      <a:noFill/>
                      <a:prstDash val="solid"/>
                    </a:lnT>
                    <a:solidFill>
                      <a:srgbClr val="2D5491"/>
                    </a:solidFill>
                  </a:tcPr>
                </a:tc>
                <a:tc>
                  <a:txBody>
                    <a:bodyPr/>
                    <a:lstStyle/>
                    <a:p>
                      <a:pPr algn="ctr"/>
                      <a:endParaRPr lang="en-US" sz="1200" b="1" kern="1200" dirty="0">
                        <a:solidFill>
                          <a:schemeClr val="bg1"/>
                        </a:solidFill>
                        <a:latin typeface="+mn-lt"/>
                        <a:ea typeface="+mn-ea"/>
                        <a:cs typeface="+mn-cs"/>
                      </a:endParaRPr>
                    </a:p>
                  </a:txBody>
                  <a:tcPr marL="45720" marR="45720" anchor="ctr" horzOverflow="overflow">
                    <a:lnL w="12700" cap="rnd" cmpd="sng" algn="ctr">
                      <a:noFill/>
                      <a:prstDash val="solid"/>
                    </a:lnL>
                    <a:lnR w="6350" cap="flat" cmpd="sng" algn="ctr">
                      <a:solidFill>
                        <a:srgbClr val="00338D"/>
                      </a:solidFill>
                      <a:prstDash val="solid"/>
                      <a:round/>
                      <a:headEnd type="none" w="med" len="med"/>
                      <a:tailEnd type="none" w="med" len="med"/>
                    </a:lnR>
                    <a:lnT w="12700" cap="rnd" cmpd="sng" algn="ctr">
                      <a:noFill/>
                      <a:prstDash val="solid"/>
                    </a:lnT>
                    <a:lnB w="6350" cap="rnd" cmpd="sng" algn="ctr">
                      <a:noFill/>
                      <a:prstDash val="solid"/>
                    </a:lnB>
                    <a:lnTlToBr w="12700" cmpd="sng">
                      <a:noFill/>
                      <a:prstDash val="solid"/>
                    </a:lnTlToBr>
                    <a:lnBlToTr w="12700" cmpd="sng">
                      <a:noFill/>
                      <a:prstDash val="solid"/>
                    </a:lnBlToTr>
                    <a:noFill/>
                  </a:tcPr>
                </a:tc>
                <a:tc gridSpan="2">
                  <a:txBody>
                    <a:bodyPr/>
                    <a:lstStyle/>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r>
                        <a:rPr lang="en-US" sz="1200" kern="1200" dirty="0" smtClean="0">
                          <a:solidFill>
                            <a:srgbClr val="00338D"/>
                          </a:solidFill>
                          <a:latin typeface="+mn-lt"/>
                          <a:ea typeface="+mn-ea"/>
                          <a:cs typeface="+mn-cs"/>
                        </a:rPr>
                        <a:t>Establishment of an Innovation Committee chaired by the Chief Operating Officer.</a:t>
                      </a:r>
                    </a:p>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r>
                        <a:rPr lang="en-US" sz="1200" kern="1200" dirty="0" smtClean="0">
                          <a:solidFill>
                            <a:srgbClr val="00338D"/>
                          </a:solidFill>
                          <a:latin typeface="+mn-lt"/>
                          <a:ea typeface="+mn-ea"/>
                          <a:cs typeface="+mn-cs"/>
                        </a:rPr>
                        <a:t>Presence of a Chief Technology and Digital Officer reporting to the COO.  </a:t>
                      </a:r>
                    </a:p>
                  </a:txBody>
                  <a:tcPr marL="45720" marR="45720" horzOverflow="overflow">
                    <a:lnL w="6350" cap="flat" cmpd="sng" algn="ctr">
                      <a:solidFill>
                        <a:srgbClr val="00338D"/>
                      </a:solidFill>
                      <a:prstDash val="solid"/>
                      <a:round/>
                      <a:headEnd type="none" w="med" len="med"/>
                      <a:tailEnd type="none" w="med" len="med"/>
                    </a:lnL>
                    <a:noFill/>
                  </a:tcPr>
                </a:tc>
                <a:tc hMerge="1">
                  <a:txBody>
                    <a:bodyPr/>
                    <a:lstStyle/>
                    <a:p>
                      <a:pPr marL="0" marR="0" lvl="0" indent="0" algn="l" defTabSz="914400" rtl="0" eaLnBrk="1" fontAlgn="base" latinLnBrk="0" hangingPunct="1">
                        <a:lnSpc>
                          <a:spcPct val="100000"/>
                        </a:lnSpc>
                        <a:spcBef>
                          <a:spcPct val="25000"/>
                        </a:spcBef>
                        <a:spcAft>
                          <a:spcPct val="0"/>
                        </a:spcAft>
                        <a:buClr>
                          <a:srgbClr val="415299"/>
                        </a:buClr>
                        <a:buSzPct val="125000"/>
                        <a:buFontTx/>
                        <a:buNone/>
                        <a:tabLst/>
                      </a:pPr>
                      <a:endParaRPr kumimoji="0" lang="en-US" sz="1200" b="0" i="0" u="none" strike="noStrike" cap="none" normalizeH="0" baseline="0" noProof="0" dirty="0" smtClean="0">
                        <a:ln>
                          <a:noFill/>
                        </a:ln>
                        <a:solidFill>
                          <a:schemeClr val="tx1"/>
                        </a:solidFill>
                        <a:effectLst/>
                        <a:latin typeface="+mj-lt"/>
                        <a:cs typeface="Arial" charset="0"/>
                      </a:endParaRPr>
                    </a:p>
                  </a:txBody>
                  <a:tcPr marL="45720" marR="45720" horzOverflow="overflow"/>
                </a:tc>
                <a:tc gridSpan="2">
                  <a:txBody>
                    <a:bodyPr/>
                    <a:lstStyle/>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endParaRPr lang="en-US" sz="1200" kern="1200" dirty="0" smtClean="0">
                        <a:solidFill>
                          <a:srgbClr val="00338D"/>
                        </a:solidFill>
                        <a:latin typeface="+mn-lt"/>
                        <a:ea typeface="+mn-ea"/>
                        <a:cs typeface="+mn-cs"/>
                      </a:endParaRPr>
                    </a:p>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endParaRPr lang="en-US" sz="1200" kern="1200" dirty="0" smtClean="0">
                        <a:solidFill>
                          <a:srgbClr val="00338D"/>
                        </a:solidFill>
                        <a:latin typeface="+mn-lt"/>
                        <a:ea typeface="+mn-ea"/>
                        <a:cs typeface="+mn-cs"/>
                      </a:endParaRPr>
                    </a:p>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r>
                        <a:rPr lang="en-US" sz="1200" kern="1200" dirty="0" smtClean="0">
                          <a:solidFill>
                            <a:srgbClr val="00338D"/>
                          </a:solidFill>
                          <a:latin typeface="+mn-lt"/>
                          <a:ea typeface="+mn-ea"/>
                          <a:cs typeface="+mn-cs"/>
                        </a:rPr>
                        <a:t>Presence of a Chief Digital Officer that reports to the CEO.</a:t>
                      </a:r>
                    </a:p>
                  </a:txBody>
                  <a:tcPr marL="45720" marR="45720" horzOverflow="overflow">
                    <a:noFill/>
                  </a:tcPr>
                </a:tc>
                <a:tc hMerge="1">
                  <a:txBody>
                    <a:bodyPr/>
                    <a:lstStyle/>
                    <a:p>
                      <a:pPr marL="0" marR="0" lvl="0" indent="0" algn="l" defTabSz="914400" rtl="0" eaLnBrk="1" fontAlgn="base" latinLnBrk="0" hangingPunct="1">
                        <a:lnSpc>
                          <a:spcPct val="100000"/>
                        </a:lnSpc>
                        <a:spcBef>
                          <a:spcPct val="25000"/>
                        </a:spcBef>
                        <a:spcAft>
                          <a:spcPct val="0"/>
                        </a:spcAft>
                        <a:buClr>
                          <a:srgbClr val="415299"/>
                        </a:buClr>
                        <a:buSzPct val="125000"/>
                        <a:buFontTx/>
                        <a:buNone/>
                        <a:tabLst/>
                      </a:pPr>
                      <a:endParaRPr kumimoji="0" lang="en-GB" sz="1200" b="0" i="0" u="none" strike="noStrike" cap="none" normalizeH="0" baseline="0" noProof="0" dirty="0" smtClean="0">
                        <a:ln>
                          <a:noFill/>
                        </a:ln>
                        <a:solidFill>
                          <a:schemeClr val="tx1"/>
                        </a:solidFill>
                        <a:effectLst/>
                        <a:latin typeface="+mj-lt"/>
                        <a:cs typeface="Arial" charset="0"/>
                      </a:endParaRPr>
                    </a:p>
                  </a:txBody>
                  <a:tcPr marL="45720" marR="45720" horzOverflow="overflow"/>
                </a:tc>
                <a:tc gridSpan="2">
                  <a:txBody>
                    <a:bodyPr/>
                    <a:lstStyle/>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endParaRPr lang="en-US" sz="1200" kern="1200" dirty="0" smtClean="0">
                        <a:solidFill>
                          <a:srgbClr val="00338D"/>
                        </a:solidFill>
                        <a:latin typeface="+mn-lt"/>
                        <a:ea typeface="+mn-ea"/>
                        <a:cs typeface="+mn-cs"/>
                      </a:endParaRPr>
                    </a:p>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endParaRPr lang="en-US" sz="1200" kern="1200" dirty="0" smtClean="0">
                        <a:solidFill>
                          <a:srgbClr val="00338D"/>
                        </a:solidFill>
                        <a:latin typeface="+mn-lt"/>
                        <a:ea typeface="+mn-ea"/>
                        <a:cs typeface="+mn-cs"/>
                      </a:endParaRPr>
                    </a:p>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r>
                        <a:rPr lang="en-US" sz="1200" kern="1200" dirty="0" smtClean="0">
                          <a:solidFill>
                            <a:srgbClr val="00338D"/>
                          </a:solidFill>
                          <a:latin typeface="+mn-lt"/>
                          <a:ea typeface="+mn-ea"/>
                          <a:cs typeface="+mn-cs"/>
                        </a:rPr>
                        <a:t>Digital is </a:t>
                      </a:r>
                      <a:r>
                        <a:rPr lang="en-US" sz="1200" kern="1200" dirty="0" err="1" smtClean="0">
                          <a:solidFill>
                            <a:srgbClr val="00338D"/>
                          </a:solidFill>
                          <a:latin typeface="+mn-lt"/>
                          <a:ea typeface="+mn-ea"/>
                          <a:cs typeface="+mn-cs"/>
                        </a:rPr>
                        <a:t>recognised</a:t>
                      </a:r>
                      <a:r>
                        <a:rPr lang="en-US" sz="1200" kern="1200" dirty="0" smtClean="0">
                          <a:solidFill>
                            <a:srgbClr val="00338D"/>
                          </a:solidFill>
                          <a:latin typeface="+mn-lt"/>
                          <a:ea typeface="+mn-ea"/>
                          <a:cs typeface="+mn-cs"/>
                        </a:rPr>
                        <a:t> as a ‘standalone’</a:t>
                      </a:r>
                      <a:r>
                        <a:rPr lang="en-US" sz="1200" kern="1200" baseline="0" dirty="0" smtClean="0">
                          <a:solidFill>
                            <a:srgbClr val="00338D"/>
                          </a:solidFill>
                          <a:latin typeface="+mn-lt"/>
                          <a:ea typeface="+mn-ea"/>
                          <a:cs typeface="+mn-cs"/>
                        </a:rPr>
                        <a:t> </a:t>
                      </a:r>
                      <a:r>
                        <a:rPr lang="en-US" sz="1200" kern="1200" dirty="0" smtClean="0">
                          <a:solidFill>
                            <a:srgbClr val="00338D"/>
                          </a:solidFill>
                          <a:latin typeface="+mn-lt"/>
                          <a:ea typeface="+mn-ea"/>
                          <a:cs typeface="+mn-cs"/>
                        </a:rPr>
                        <a:t>strategic business unit where a Chief Digital/Innovation Officer drives the digital agenda and reports to the CEO.</a:t>
                      </a:r>
                    </a:p>
                  </a:txBody>
                  <a:tcPr marL="45720" marR="45720" horzOverflow="overflow">
                    <a:noFill/>
                  </a:tcPr>
                </a:tc>
                <a:tc hMerge="1">
                  <a:txBody>
                    <a:bodyPr/>
                    <a:lstStyle/>
                    <a:p>
                      <a:pPr marL="0" marR="0" lvl="0" indent="0" algn="l" defTabSz="914400" rtl="0" eaLnBrk="1" fontAlgn="base" latinLnBrk="0" hangingPunct="1">
                        <a:lnSpc>
                          <a:spcPct val="100000"/>
                        </a:lnSpc>
                        <a:spcBef>
                          <a:spcPct val="25000"/>
                        </a:spcBef>
                        <a:spcAft>
                          <a:spcPct val="0"/>
                        </a:spcAft>
                        <a:buClr>
                          <a:srgbClr val="415299"/>
                        </a:buClr>
                        <a:buSzPct val="125000"/>
                        <a:buFontTx/>
                        <a:buNone/>
                        <a:tabLst/>
                      </a:pPr>
                      <a:endParaRPr kumimoji="0" lang="en-GB" sz="1200" b="0" i="0" u="none" strike="noStrike" cap="none" normalizeH="0" baseline="0" noProof="0" dirty="0" smtClean="0">
                        <a:ln>
                          <a:noFill/>
                        </a:ln>
                        <a:solidFill>
                          <a:schemeClr val="tx1"/>
                        </a:solidFill>
                        <a:effectLst/>
                        <a:latin typeface="+mj-lt"/>
                        <a:cs typeface="Arial" charset="0"/>
                      </a:endParaRPr>
                    </a:p>
                  </a:txBody>
                  <a:tcPr marL="45720" marR="45720" horzOverflow="overflow"/>
                </a:tc>
              </a:tr>
              <a:tr h="606322">
                <a:tc vMerge="1">
                  <a:txBody>
                    <a:bodyPr/>
                    <a:lstStyle/>
                    <a:p>
                      <a:pPr algn="ctr"/>
                      <a:endParaRPr lang="en-US" sz="1200" kern="1200" dirty="0" smtClean="0">
                        <a:solidFill>
                          <a:schemeClr val="bg1"/>
                        </a:solidFill>
                      </a:endParaRPr>
                    </a:p>
                  </a:txBody>
                  <a:tcPr marL="45720" marR="45720" anchor="ctr" horzOverflow="overflow">
                    <a:lnR w="12700" cap="rnd" cmpd="sng" algn="ctr">
                      <a:noFill/>
                      <a:prstDash val="solid"/>
                    </a:lnR>
                    <a:lnT w="12700" cap="rnd" cmpd="sng" algn="ctr">
                      <a:noFill/>
                      <a:prstDash val="solid"/>
                    </a:lnT>
                    <a:lnB w="6350" cap="rnd" cmpd="sng" algn="ctr">
                      <a:noFill/>
                      <a:prstDash val="solid"/>
                    </a:lnB>
                    <a:solidFill>
                      <a:srgbClr val="2D5491"/>
                    </a:solidFill>
                  </a:tcPr>
                </a:tc>
                <a:tc gridSpan="7">
                  <a:txBody>
                    <a:bodyPr/>
                    <a:lstStyle/>
                    <a:p>
                      <a:pPr algn="ctr"/>
                      <a:endParaRPr lang="en-US" sz="1200" b="1" kern="1200" dirty="0">
                        <a:solidFill>
                          <a:schemeClr val="bg1"/>
                        </a:solidFill>
                        <a:latin typeface="+mn-lt"/>
                        <a:ea typeface="+mn-ea"/>
                        <a:cs typeface="+mn-cs"/>
                      </a:endParaRPr>
                    </a:p>
                  </a:txBody>
                  <a:tcPr marL="45720" marR="45720" anchor="ctr" horzOverflow="overflow">
                    <a:lnL w="12700" cap="rnd" cmpd="sng" algn="ctr">
                      <a:noFill/>
                      <a:prstDash val="solid"/>
                    </a:lnL>
                    <a:lnR w="6350" cap="rnd" cmpd="sng" algn="ctr">
                      <a:noFill/>
                      <a:prstDash val="solid"/>
                    </a:lnR>
                    <a:lnT w="12700" cap="rnd" cmpd="sng" algn="ctr">
                      <a:noFill/>
                      <a:prstDash val="solid"/>
                    </a:lnT>
                    <a:lnB w="6350" cap="rnd" cmpd="sng" algn="ctr">
                      <a:noFill/>
                      <a:prstDash val="solid"/>
                    </a:lnB>
                    <a:lnTlToBr w="12700" cmpd="sng">
                      <a:noFill/>
                      <a:prstDash val="solid"/>
                    </a:lnTlToBr>
                    <a:lnBlToTr w="12700" cmpd="sng">
                      <a:noFill/>
                      <a:prstDash val="solid"/>
                    </a:lnBlToTr>
                    <a:noFill/>
                  </a:tcPr>
                </a:tc>
                <a:tc hMerge="1">
                  <a:txBody>
                    <a:bodyPr/>
                    <a:lstStyle/>
                    <a:p>
                      <a:pPr marL="0" marR="0" lvl="0" indent="0" algn="l" defTabSz="890789" rtl="0" eaLnBrk="1" fontAlgn="auto" latinLnBrk="0" hangingPunct="1">
                        <a:lnSpc>
                          <a:spcPct val="100000"/>
                        </a:lnSpc>
                        <a:spcBef>
                          <a:spcPts val="300"/>
                        </a:spcBef>
                        <a:spcAft>
                          <a:spcPts val="300"/>
                        </a:spcAft>
                        <a:buClrTx/>
                        <a:buSzTx/>
                        <a:buFont typeface="Arial" panose="020B0604020202020204" pitchFamily="34" charset="0"/>
                        <a:buNone/>
                        <a:tabLst/>
                        <a:defRPr/>
                      </a:pPr>
                      <a:endParaRPr lang="en-US" sz="1200" kern="1200" dirty="0" smtClean="0">
                        <a:solidFill>
                          <a:srgbClr val="00338D"/>
                        </a:solidFill>
                        <a:latin typeface="+mn-lt"/>
                        <a:ea typeface="+mn-ea"/>
                        <a:cs typeface="+mn-cs"/>
                      </a:endParaRPr>
                    </a:p>
                  </a:txBody>
                  <a:tcPr marL="45720" marR="45720" horzOverflow="overflow">
                    <a:lnL w="6350" cap="flat" cmpd="sng" algn="ctr">
                      <a:solidFill>
                        <a:srgbClr val="00338D"/>
                      </a:solidFill>
                      <a:prstDash val="solid"/>
                      <a:round/>
                      <a:headEnd type="none" w="med" len="med"/>
                      <a:tailEnd type="none" w="med" len="med"/>
                    </a:lnL>
                    <a:noFill/>
                  </a:tcPr>
                </a:tc>
                <a:tc hMerge="1">
                  <a:txBody>
                    <a:bodyPr/>
                    <a:lstStyle/>
                    <a:p>
                      <a:pPr marL="171450" marR="0" lvl="0" indent="-171450" algn="l" defTabSz="890789" rtl="0" eaLnBrk="1" fontAlgn="auto" latinLnBrk="0" hangingPunct="1">
                        <a:lnSpc>
                          <a:spcPct val="100000"/>
                        </a:lnSpc>
                        <a:spcBef>
                          <a:spcPts val="300"/>
                        </a:spcBef>
                        <a:spcAft>
                          <a:spcPts val="300"/>
                        </a:spcAft>
                        <a:buClrTx/>
                        <a:buSzTx/>
                        <a:buFont typeface="Arial" panose="020B0604020202020204" pitchFamily="34" charset="0"/>
                        <a:buChar char="•"/>
                        <a:tabLst/>
                        <a:defRPr/>
                      </a:pPr>
                      <a:endParaRPr lang="en-US" sz="1200" kern="1200" dirty="0" smtClean="0">
                        <a:solidFill>
                          <a:srgbClr val="00338D"/>
                        </a:solidFill>
                        <a:latin typeface="+mn-lt"/>
                        <a:ea typeface="+mn-ea"/>
                        <a:cs typeface="+mn-cs"/>
                      </a:endParaRPr>
                    </a:p>
                  </a:txBody>
                  <a:tcPr marL="45720" marR="45720" horzOverflow="overflow">
                    <a:noFill/>
                  </a:tcPr>
                </a:tc>
                <a:tc hMerge="1">
                  <a:txBody>
                    <a:bodyPr/>
                    <a:lstStyle/>
                    <a:p>
                      <a:pPr marL="171450" marR="0" lvl="0" indent="-171450" algn="l" defTabSz="890789" rtl="0" eaLnBrk="1" fontAlgn="auto" latinLnBrk="0" hangingPunct="1">
                        <a:lnSpc>
                          <a:spcPct val="100000"/>
                        </a:lnSpc>
                        <a:spcBef>
                          <a:spcPts val="300"/>
                        </a:spcBef>
                        <a:spcAft>
                          <a:spcPts val="300"/>
                        </a:spcAft>
                        <a:buClrTx/>
                        <a:buSzTx/>
                        <a:buFont typeface="Arial" panose="020B0604020202020204" pitchFamily="34" charset="0"/>
                        <a:buChar char="•"/>
                        <a:tabLst/>
                        <a:defRPr/>
                      </a:pPr>
                      <a:endParaRPr lang="en-US" sz="1200" kern="1200" dirty="0" smtClean="0">
                        <a:solidFill>
                          <a:srgbClr val="00338D"/>
                        </a:solidFill>
                        <a:latin typeface="+mn-lt"/>
                        <a:ea typeface="+mn-ea"/>
                        <a:cs typeface="+mn-cs"/>
                      </a:endParaRPr>
                    </a:p>
                  </a:txBody>
                  <a:tcPr marL="45720" marR="45720" horzOverflow="overflow">
                    <a:noFill/>
                  </a:tcPr>
                </a:tc>
                <a:tc hMerge="1">
                  <a:txBody>
                    <a:bodyPr/>
                    <a:lstStyle/>
                    <a:p>
                      <a:pPr marL="171450" marR="0" lvl="0" indent="-171450" algn="l" defTabSz="890789" rtl="0" eaLnBrk="1" fontAlgn="auto" latinLnBrk="0" hangingPunct="1">
                        <a:lnSpc>
                          <a:spcPct val="100000"/>
                        </a:lnSpc>
                        <a:spcBef>
                          <a:spcPts val="300"/>
                        </a:spcBef>
                        <a:spcAft>
                          <a:spcPts val="300"/>
                        </a:spcAft>
                        <a:buClrTx/>
                        <a:buSzTx/>
                        <a:buFont typeface="Arial" panose="020B0604020202020204" pitchFamily="34" charset="0"/>
                        <a:buChar char="•"/>
                        <a:tabLst/>
                        <a:defRPr/>
                      </a:pPr>
                      <a:endParaRPr lang="en-US" sz="1200" kern="1200" dirty="0" smtClean="0">
                        <a:solidFill>
                          <a:srgbClr val="00338D"/>
                        </a:solidFill>
                        <a:latin typeface="+mn-lt"/>
                        <a:ea typeface="+mn-ea"/>
                        <a:cs typeface="+mn-cs"/>
                      </a:endParaRPr>
                    </a:p>
                  </a:txBody>
                  <a:tcPr marL="45720" marR="45720" horzOverflow="overflow">
                    <a:noFill/>
                  </a:tcPr>
                </a:tc>
                <a:tc hMerge="1">
                  <a:txBody>
                    <a:bodyPr/>
                    <a:lstStyle/>
                    <a:p>
                      <a:pPr marL="171450" marR="0" lvl="0" indent="-171450" algn="l" defTabSz="890789" rtl="0" eaLnBrk="1" fontAlgn="auto" latinLnBrk="0" hangingPunct="1">
                        <a:lnSpc>
                          <a:spcPct val="100000"/>
                        </a:lnSpc>
                        <a:spcBef>
                          <a:spcPts val="300"/>
                        </a:spcBef>
                        <a:spcAft>
                          <a:spcPts val="300"/>
                        </a:spcAft>
                        <a:buClrTx/>
                        <a:buSzTx/>
                        <a:buFont typeface="Arial" panose="020B0604020202020204" pitchFamily="34" charset="0"/>
                        <a:buChar char="•"/>
                        <a:tabLst/>
                        <a:defRPr/>
                      </a:pPr>
                      <a:endParaRPr lang="en-US" sz="1200" kern="1200" noProof="0" dirty="0" smtClean="0">
                        <a:solidFill>
                          <a:srgbClr val="00338D"/>
                        </a:solidFill>
                        <a:latin typeface="+mn-lt"/>
                        <a:ea typeface="+mn-ea"/>
                        <a:cs typeface="+mn-cs"/>
                      </a:endParaRPr>
                    </a:p>
                  </a:txBody>
                  <a:tcPr marL="45720" marR="45720" horzOverflow="overflow">
                    <a:noFill/>
                  </a:tcPr>
                </a:tc>
                <a:tc hMerge="1">
                  <a:txBody>
                    <a:bodyPr/>
                    <a:lstStyle/>
                    <a:p>
                      <a:endParaRPr lang="en-US"/>
                    </a:p>
                  </a:txBody>
                  <a:tcPr/>
                </a:tc>
              </a:tr>
              <a:tr h="422787">
                <a:tc vMerge="1">
                  <a:txBody>
                    <a:bodyPr/>
                    <a:lstStyle/>
                    <a:p>
                      <a:pPr algn="ctr"/>
                      <a:endParaRPr lang="en-US" sz="1200" kern="1200" dirty="0" smtClean="0">
                        <a:solidFill>
                          <a:schemeClr val="bg1"/>
                        </a:solidFill>
                      </a:endParaRPr>
                    </a:p>
                  </a:txBody>
                  <a:tcPr marL="45720" marR="45720" anchor="ctr" horzOverflow="overflow">
                    <a:lnR w="12700" cap="rnd" cmpd="sng" algn="ctr">
                      <a:noFill/>
                      <a:prstDash val="solid"/>
                    </a:lnR>
                    <a:lnT w="12700" cap="rnd" cmpd="sng" algn="ctr">
                      <a:noFill/>
                      <a:prstDash val="solid"/>
                    </a:lnT>
                    <a:lnB w="6350" cap="rnd" cmpd="sng" algn="ctr">
                      <a:noFill/>
                      <a:prstDash val="solid"/>
                    </a:lnB>
                    <a:solidFill>
                      <a:srgbClr val="2D5491"/>
                    </a:solidFill>
                  </a:tcPr>
                </a:tc>
                <a:tc>
                  <a:txBody>
                    <a:bodyPr/>
                    <a:lstStyle/>
                    <a:p>
                      <a:pPr algn="ctr"/>
                      <a:endParaRPr lang="en-US" sz="1200" b="1" kern="1200" dirty="0">
                        <a:solidFill>
                          <a:schemeClr val="bg1"/>
                        </a:solidFill>
                        <a:latin typeface="+mn-lt"/>
                        <a:ea typeface="+mn-ea"/>
                        <a:cs typeface="+mn-cs"/>
                      </a:endParaRPr>
                    </a:p>
                  </a:txBody>
                  <a:tcPr marL="45720" marR="45720" anchor="ctr" horzOverflow="overflow">
                    <a:lnL w="12700" cap="rnd" cmpd="sng" algn="ctr">
                      <a:noFill/>
                      <a:prstDash val="solid"/>
                    </a:lnL>
                    <a:lnR w="6350" cap="flat" cmpd="sng" algn="ctr">
                      <a:solidFill>
                        <a:srgbClr val="00338D"/>
                      </a:solidFill>
                      <a:prstDash val="solid"/>
                      <a:round/>
                      <a:headEnd type="none" w="med" len="med"/>
                      <a:tailEnd type="none" w="med" len="med"/>
                    </a:lnR>
                    <a:lnT w="12700" cap="rnd" cmpd="sng" algn="ctr">
                      <a:noFill/>
                      <a:prstDash val="solid"/>
                    </a:lnT>
                    <a:lnB w="6350" cap="rnd" cmpd="sng" algn="ctr">
                      <a:noFill/>
                      <a:prstDash val="solid"/>
                    </a:lnB>
                    <a:lnTlToBr w="12700" cmpd="sng">
                      <a:noFill/>
                      <a:prstDash val="solid"/>
                    </a:lnTlToBr>
                    <a:lnBlToTr w="12700" cmpd="sng">
                      <a:noFill/>
                      <a:prstDash val="solid"/>
                    </a:lnBlToTr>
                    <a:noFill/>
                  </a:tcPr>
                </a:tc>
                <a:tc>
                  <a:txBody>
                    <a:bodyPr/>
                    <a:lstStyle/>
                    <a:p>
                      <a:pPr marL="0" marR="0" lvl="0" indent="0" algn="ctr" defTabSz="890789" rtl="0" eaLnBrk="1" fontAlgn="auto" latinLnBrk="0" hangingPunct="1">
                        <a:lnSpc>
                          <a:spcPct val="100000"/>
                        </a:lnSpc>
                        <a:spcBef>
                          <a:spcPts val="300"/>
                        </a:spcBef>
                        <a:spcAft>
                          <a:spcPts val="300"/>
                        </a:spcAft>
                        <a:buClrTx/>
                        <a:buSzTx/>
                        <a:buFont typeface="Arial" panose="020B0604020202020204" pitchFamily="34" charset="0"/>
                        <a:buNone/>
                        <a:tabLst/>
                        <a:defRPr/>
                      </a:pPr>
                      <a:r>
                        <a:rPr lang="en-US" sz="1200" b="1" kern="1200" dirty="0" smtClean="0">
                          <a:solidFill>
                            <a:schemeClr val="bg1"/>
                          </a:solidFill>
                          <a:latin typeface="+mn-lt"/>
                          <a:ea typeface="+mn-ea"/>
                          <a:cs typeface="+mn-cs"/>
                        </a:rPr>
                        <a:t>Lagging</a:t>
                      </a:r>
                    </a:p>
                  </a:txBody>
                  <a:tcPr marL="45720" marR="45720" horzOverflow="overflow">
                    <a:lnL w="6350" cap="flat" cmpd="sng" algn="ctr">
                      <a:solidFill>
                        <a:srgbClr val="00338D"/>
                      </a:solidFill>
                      <a:prstDash val="solid"/>
                      <a:round/>
                      <a:headEnd type="none" w="med" len="med"/>
                      <a:tailEnd type="none" w="med" len="med"/>
                    </a:lnL>
                    <a:solidFill>
                      <a:srgbClr val="2D5491"/>
                    </a:solidFill>
                  </a:tcPr>
                </a:tc>
                <a:tc>
                  <a:txBody>
                    <a:bodyPr/>
                    <a:lstStyle/>
                    <a:p>
                      <a:pPr marL="0" marR="0" lvl="0" indent="0" algn="ctr" defTabSz="890789" rtl="0" eaLnBrk="1" fontAlgn="auto" latinLnBrk="0" hangingPunct="1">
                        <a:lnSpc>
                          <a:spcPct val="100000"/>
                        </a:lnSpc>
                        <a:spcBef>
                          <a:spcPts val="300"/>
                        </a:spcBef>
                        <a:spcAft>
                          <a:spcPts val="300"/>
                        </a:spcAft>
                        <a:buClrTx/>
                        <a:buSzTx/>
                        <a:buFont typeface="Arial" panose="020B0604020202020204" pitchFamily="34" charset="0"/>
                        <a:buNone/>
                        <a:tabLst/>
                        <a:defRPr/>
                      </a:pPr>
                      <a:r>
                        <a:rPr lang="en-US" sz="1200" b="1" kern="1200" dirty="0" smtClean="0">
                          <a:solidFill>
                            <a:schemeClr val="bg1"/>
                          </a:solidFill>
                          <a:latin typeface="+mn-lt"/>
                          <a:ea typeface="+mn-ea"/>
                          <a:cs typeface="+mn-cs"/>
                        </a:rPr>
                        <a:t>Basic</a:t>
                      </a:r>
                    </a:p>
                  </a:txBody>
                  <a:tcPr marL="45720" marR="45720" horzOverflow="overflow">
                    <a:solidFill>
                      <a:srgbClr val="2D5491"/>
                    </a:solidFill>
                  </a:tcPr>
                </a:tc>
                <a:tc>
                  <a:txBody>
                    <a:bodyPr/>
                    <a:lstStyle/>
                    <a:p>
                      <a:pPr marL="0" marR="0" lvl="0" indent="0" algn="ctr" defTabSz="890789" rtl="0" eaLnBrk="1" fontAlgn="auto" latinLnBrk="0" hangingPunct="1">
                        <a:lnSpc>
                          <a:spcPct val="100000"/>
                        </a:lnSpc>
                        <a:spcBef>
                          <a:spcPts val="300"/>
                        </a:spcBef>
                        <a:spcAft>
                          <a:spcPts val="300"/>
                        </a:spcAft>
                        <a:buClrTx/>
                        <a:buSzTx/>
                        <a:buFont typeface="Arial" panose="020B0604020202020204" pitchFamily="34" charset="0"/>
                        <a:buNone/>
                        <a:tabLst/>
                        <a:defRPr/>
                      </a:pPr>
                      <a:r>
                        <a:rPr lang="en-US" sz="1200" b="1" kern="1200" dirty="0" smtClean="0">
                          <a:solidFill>
                            <a:schemeClr val="bg1"/>
                          </a:solidFill>
                          <a:latin typeface="+mn-lt"/>
                          <a:ea typeface="+mn-ea"/>
                          <a:cs typeface="+mn-cs"/>
                        </a:rPr>
                        <a:t>Progressed</a:t>
                      </a:r>
                      <a:endParaRPr lang="en-US" sz="1200" b="1" kern="1200" dirty="0">
                        <a:solidFill>
                          <a:schemeClr val="bg1"/>
                        </a:solidFill>
                        <a:latin typeface="+mn-lt"/>
                        <a:ea typeface="+mn-ea"/>
                        <a:cs typeface="+mn-cs"/>
                      </a:endParaRPr>
                    </a:p>
                  </a:txBody>
                  <a:tcPr marL="45720" marR="45720" horzOverflow="overflow">
                    <a:solidFill>
                      <a:srgbClr val="2D5491"/>
                    </a:solidFill>
                  </a:tcPr>
                </a:tc>
                <a:tc gridSpan="2">
                  <a:txBody>
                    <a:bodyPr/>
                    <a:lstStyle/>
                    <a:p>
                      <a:pPr marL="0" marR="0" lvl="0" indent="0" algn="ctr" defTabSz="890789" rtl="0" eaLnBrk="1" fontAlgn="auto" latinLnBrk="0" hangingPunct="1">
                        <a:lnSpc>
                          <a:spcPct val="100000"/>
                        </a:lnSpc>
                        <a:spcBef>
                          <a:spcPts val="300"/>
                        </a:spcBef>
                        <a:spcAft>
                          <a:spcPts val="300"/>
                        </a:spcAft>
                        <a:buClrTx/>
                        <a:buSzTx/>
                        <a:buFont typeface="Arial" panose="020B0604020202020204" pitchFamily="34" charset="0"/>
                        <a:buNone/>
                        <a:tabLst/>
                        <a:defRPr/>
                      </a:pPr>
                      <a:r>
                        <a:rPr lang="en-US" sz="1200" b="1" kern="1200" dirty="0" smtClean="0">
                          <a:solidFill>
                            <a:schemeClr val="bg1"/>
                          </a:solidFill>
                          <a:latin typeface="+mn-lt"/>
                          <a:ea typeface="+mn-ea"/>
                          <a:cs typeface="+mn-cs"/>
                        </a:rPr>
                        <a:t>Leading</a:t>
                      </a:r>
                    </a:p>
                  </a:txBody>
                  <a:tcPr marL="45720" marR="45720" horzOverflow="overflow">
                    <a:solidFill>
                      <a:srgbClr val="2D5491"/>
                    </a:solidFill>
                  </a:tcPr>
                </a:tc>
                <a:tc hMerge="1">
                  <a:txBody>
                    <a:bodyPr/>
                    <a:lstStyle/>
                    <a:p>
                      <a:pPr marL="171450" marR="0" lvl="0" indent="-171450" algn="l" defTabSz="890789" rtl="0" eaLnBrk="1" fontAlgn="auto" latinLnBrk="0" hangingPunct="1">
                        <a:lnSpc>
                          <a:spcPct val="100000"/>
                        </a:lnSpc>
                        <a:spcBef>
                          <a:spcPts val="300"/>
                        </a:spcBef>
                        <a:spcAft>
                          <a:spcPts val="300"/>
                        </a:spcAft>
                        <a:buClrTx/>
                        <a:buSzTx/>
                        <a:buFont typeface="Arial" panose="020B0604020202020204" pitchFamily="34" charset="0"/>
                        <a:buChar char="•"/>
                        <a:tabLst/>
                        <a:defRPr/>
                      </a:pPr>
                      <a:endParaRPr lang="en-US" sz="1200" kern="1200" noProof="0" dirty="0" smtClean="0">
                        <a:solidFill>
                          <a:srgbClr val="00338D"/>
                        </a:solidFill>
                        <a:latin typeface="+mn-lt"/>
                        <a:ea typeface="+mn-ea"/>
                        <a:cs typeface="+mn-cs"/>
                      </a:endParaRPr>
                    </a:p>
                  </a:txBody>
                  <a:tcPr marL="45720" marR="45720" horzOverflow="overflow">
                    <a:noFill/>
                  </a:tcPr>
                </a:tc>
                <a:tc>
                  <a:txBody>
                    <a:bodyPr/>
                    <a:lstStyle/>
                    <a:p>
                      <a:pPr marL="0" marR="0" lvl="0" indent="0" algn="ctr" defTabSz="890789" rtl="0" eaLnBrk="1" fontAlgn="auto" latinLnBrk="0" hangingPunct="1">
                        <a:lnSpc>
                          <a:spcPct val="100000"/>
                        </a:lnSpc>
                        <a:spcBef>
                          <a:spcPts val="300"/>
                        </a:spcBef>
                        <a:spcAft>
                          <a:spcPts val="300"/>
                        </a:spcAft>
                        <a:buClrTx/>
                        <a:buSzTx/>
                        <a:buFont typeface="Arial" panose="020B0604020202020204" pitchFamily="34" charset="0"/>
                        <a:buNone/>
                        <a:tabLst/>
                        <a:defRPr/>
                      </a:pPr>
                      <a:r>
                        <a:rPr lang="en-US" sz="1200" b="1" kern="1200" dirty="0" smtClean="0">
                          <a:solidFill>
                            <a:schemeClr val="bg1"/>
                          </a:solidFill>
                          <a:latin typeface="+mn-lt"/>
                          <a:ea typeface="+mn-ea"/>
                          <a:cs typeface="+mn-cs"/>
                        </a:rPr>
                        <a:t>Innovating</a:t>
                      </a:r>
                      <a:endParaRPr lang="en-US" sz="1200" b="1" kern="1200" dirty="0">
                        <a:solidFill>
                          <a:schemeClr val="bg1"/>
                        </a:solidFill>
                        <a:latin typeface="+mn-lt"/>
                        <a:ea typeface="+mn-ea"/>
                        <a:cs typeface="+mn-cs"/>
                      </a:endParaRPr>
                    </a:p>
                  </a:txBody>
                  <a:tcPr marL="45720" marR="45720" horzOverflow="overflow">
                    <a:solidFill>
                      <a:srgbClr val="2D5491"/>
                    </a:solidFill>
                  </a:tcPr>
                </a:tc>
              </a:tr>
              <a:tr h="422787">
                <a:tc vMerge="1">
                  <a:txBody>
                    <a:bodyPr/>
                    <a:lstStyle/>
                    <a:p>
                      <a:pPr algn="ctr"/>
                      <a:endParaRPr lang="en-US" sz="1200" kern="1200" dirty="0" smtClean="0">
                        <a:solidFill>
                          <a:schemeClr val="bg1"/>
                        </a:solidFill>
                      </a:endParaRPr>
                    </a:p>
                  </a:txBody>
                  <a:tcPr marL="45720" marR="45720" anchor="ctr" horzOverflow="overflow">
                    <a:lnR w="12700" cap="rnd" cmpd="sng" algn="ctr">
                      <a:noFill/>
                      <a:prstDash val="solid"/>
                    </a:lnR>
                    <a:lnT w="12700" cap="rnd" cmpd="sng" algn="ctr">
                      <a:noFill/>
                      <a:prstDash val="solid"/>
                    </a:lnT>
                    <a:solidFill>
                      <a:srgbClr val="2D5491"/>
                    </a:solidFill>
                  </a:tcPr>
                </a:tc>
                <a:tc>
                  <a:txBody>
                    <a:bodyPr/>
                    <a:lstStyle/>
                    <a:p>
                      <a:pPr algn="ctr"/>
                      <a:endParaRPr lang="en-US" sz="1200" b="1" kern="1200" dirty="0">
                        <a:solidFill>
                          <a:schemeClr val="bg1"/>
                        </a:solidFill>
                        <a:latin typeface="+mn-lt"/>
                        <a:ea typeface="+mn-ea"/>
                        <a:cs typeface="+mn-cs"/>
                      </a:endParaRPr>
                    </a:p>
                  </a:txBody>
                  <a:tcPr marL="45720" marR="45720" anchor="ctr" horzOverflow="overflow">
                    <a:lnL w="12700" cap="rnd" cmpd="sng" algn="ctr">
                      <a:noFill/>
                      <a:prstDash val="solid"/>
                    </a:lnL>
                    <a:lnR w="6350" cap="flat" cmpd="sng" algn="ctr">
                      <a:solidFill>
                        <a:srgbClr val="00338D"/>
                      </a:solidFill>
                      <a:prstDash val="solid"/>
                      <a:round/>
                      <a:headEnd type="none" w="med" len="med"/>
                      <a:tailEnd type="none" w="med" len="med"/>
                    </a:lnR>
                    <a:lnT w="12700" cap="rnd" cmpd="sng" algn="ctr">
                      <a:noFill/>
                      <a:prstDash val="solid"/>
                    </a:lnT>
                    <a:lnB w="6350" cap="rnd" cmpd="sng" algn="ctr">
                      <a:noFill/>
                      <a:prstDash val="solid"/>
                    </a:lnB>
                    <a:lnTlToBr w="12700" cmpd="sng">
                      <a:noFill/>
                      <a:prstDash val="solid"/>
                    </a:lnTlToBr>
                    <a:lnBlToTr w="12700" cmpd="sng">
                      <a:noFill/>
                      <a:prstDash val="solid"/>
                    </a:lnBlToTr>
                    <a:noFill/>
                  </a:tcPr>
                </a:tc>
                <a:tc>
                  <a:txBody>
                    <a:bodyPr/>
                    <a:lstStyle/>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r>
                        <a:rPr lang="en-US" sz="1200" kern="1200" noProof="0" dirty="0" smtClean="0">
                          <a:solidFill>
                            <a:srgbClr val="00338D"/>
                          </a:solidFill>
                          <a:latin typeface="+mn-lt"/>
                          <a:ea typeface="+mn-ea"/>
                          <a:cs typeface="+mn-cs"/>
                        </a:rPr>
                        <a:t>No significant focus on digital within standard governance framework.</a:t>
                      </a:r>
                    </a:p>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r>
                        <a:rPr lang="en-US" sz="1200" kern="1200" noProof="0" dirty="0" smtClean="0">
                          <a:solidFill>
                            <a:srgbClr val="00338D"/>
                          </a:solidFill>
                          <a:latin typeface="+mn-lt"/>
                          <a:ea typeface="+mn-ea"/>
                          <a:cs typeface="+mn-cs"/>
                        </a:rPr>
                        <a:t>Little or no investment in developing or enhancing digital capabilities.</a:t>
                      </a:r>
                      <a:endParaRPr lang="en-GB" sz="1200" kern="1200" noProof="0" dirty="0" smtClean="0">
                        <a:solidFill>
                          <a:srgbClr val="00338D"/>
                        </a:solidFill>
                        <a:latin typeface="+mn-lt"/>
                        <a:ea typeface="+mn-ea"/>
                        <a:cs typeface="+mn-cs"/>
                      </a:endParaRPr>
                    </a:p>
                  </a:txBody>
                  <a:tcPr marL="45720" marR="45720" horzOverflow="overflow">
                    <a:lnL w="6350" cap="flat" cmpd="sng" algn="ctr">
                      <a:solidFill>
                        <a:srgbClr val="00338D"/>
                      </a:solidFill>
                      <a:prstDash val="solid"/>
                      <a:round/>
                      <a:headEnd type="none" w="med" len="med"/>
                      <a:tailEnd type="none" w="med" len="med"/>
                    </a:lnL>
                    <a:lnB w="6350" cap="flat" cmpd="sng" algn="ctr">
                      <a:solidFill>
                        <a:srgbClr val="00338D"/>
                      </a:solidFill>
                      <a:prstDash val="solid"/>
                      <a:round/>
                      <a:headEnd type="none" w="med" len="med"/>
                      <a:tailEnd type="none" w="med" len="med"/>
                    </a:lnB>
                    <a:noFill/>
                  </a:tcPr>
                </a:tc>
                <a:tc>
                  <a:txBody>
                    <a:bodyPr/>
                    <a:lstStyle/>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r>
                        <a:rPr lang="en-US" sz="1200" kern="1200" noProof="0" dirty="0" smtClean="0">
                          <a:solidFill>
                            <a:srgbClr val="00338D"/>
                          </a:solidFill>
                          <a:latin typeface="+mn-lt"/>
                          <a:ea typeface="+mn-ea"/>
                          <a:cs typeface="+mn-cs"/>
                        </a:rPr>
                        <a:t>The CIO/CTO has a good understanding of emerging digital technologies.</a:t>
                      </a:r>
                    </a:p>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r>
                        <a:rPr lang="en-US" sz="1200" kern="1200" noProof="0" dirty="0" smtClean="0">
                          <a:solidFill>
                            <a:srgbClr val="00338D"/>
                          </a:solidFill>
                          <a:latin typeface="+mn-lt"/>
                          <a:ea typeface="+mn-ea"/>
                          <a:cs typeface="+mn-cs"/>
                        </a:rPr>
                        <a:t>Low level of digital capability within the </a:t>
                      </a:r>
                      <a:r>
                        <a:rPr lang="en-US" sz="1200" kern="1200" noProof="0" dirty="0" err="1" smtClean="0">
                          <a:solidFill>
                            <a:srgbClr val="00338D"/>
                          </a:solidFill>
                          <a:latin typeface="+mn-lt"/>
                          <a:ea typeface="+mn-ea"/>
                          <a:cs typeface="+mn-cs"/>
                        </a:rPr>
                        <a:t>organisation</a:t>
                      </a:r>
                      <a:r>
                        <a:rPr lang="en-US" sz="1200" kern="1200" noProof="0" dirty="0" smtClean="0">
                          <a:solidFill>
                            <a:srgbClr val="00338D"/>
                          </a:solidFill>
                          <a:latin typeface="+mn-lt"/>
                          <a:ea typeface="+mn-ea"/>
                          <a:cs typeface="+mn-cs"/>
                        </a:rPr>
                        <a:t>, which is randomly dispersed.</a:t>
                      </a:r>
                    </a:p>
                  </a:txBody>
                  <a:tcPr marL="45720" marR="45720" horzOverflow="overflow">
                    <a:lnB w="6350" cap="flat" cmpd="sng" algn="ctr">
                      <a:solidFill>
                        <a:srgbClr val="00338D"/>
                      </a:solidFill>
                      <a:prstDash val="solid"/>
                      <a:round/>
                      <a:headEnd type="none" w="med" len="med"/>
                      <a:tailEnd type="none" w="med" len="med"/>
                    </a:lnB>
                    <a:noFill/>
                  </a:tcPr>
                </a:tc>
                <a:tc>
                  <a:txBody>
                    <a:bodyPr/>
                    <a:lstStyle/>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r>
                        <a:rPr lang="en-US" sz="1200" kern="1200" noProof="0" dirty="0" smtClean="0">
                          <a:solidFill>
                            <a:srgbClr val="00338D"/>
                          </a:solidFill>
                          <a:latin typeface="+mn-lt"/>
                          <a:ea typeface="+mn-ea"/>
                          <a:cs typeface="+mn-cs"/>
                        </a:rPr>
                        <a:t>Function-level governance takes account of digital issues.</a:t>
                      </a:r>
                    </a:p>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r>
                        <a:rPr lang="en-US" sz="1200" kern="1200" noProof="0" dirty="0" err="1" smtClean="0">
                          <a:solidFill>
                            <a:srgbClr val="00338D"/>
                          </a:solidFill>
                          <a:latin typeface="+mn-lt"/>
                          <a:ea typeface="+mn-ea"/>
                          <a:cs typeface="+mn-cs"/>
                        </a:rPr>
                        <a:t>Recognised</a:t>
                      </a:r>
                      <a:r>
                        <a:rPr lang="en-US" sz="1200" kern="1200" noProof="0" dirty="0" smtClean="0">
                          <a:solidFill>
                            <a:srgbClr val="00338D"/>
                          </a:solidFill>
                          <a:latin typeface="+mn-lt"/>
                          <a:ea typeface="+mn-ea"/>
                          <a:cs typeface="+mn-cs"/>
                        </a:rPr>
                        <a:t> and structured digital capability within the </a:t>
                      </a:r>
                      <a:r>
                        <a:rPr lang="en-US" sz="1200" kern="1200" noProof="0" dirty="0" err="1" smtClean="0">
                          <a:solidFill>
                            <a:srgbClr val="00338D"/>
                          </a:solidFill>
                          <a:latin typeface="+mn-lt"/>
                          <a:ea typeface="+mn-ea"/>
                          <a:cs typeface="+mn-cs"/>
                        </a:rPr>
                        <a:t>organisation</a:t>
                      </a:r>
                      <a:r>
                        <a:rPr lang="en-US" sz="1200" kern="1200" noProof="0" dirty="0" smtClean="0">
                          <a:solidFill>
                            <a:srgbClr val="00338D"/>
                          </a:solidFill>
                          <a:latin typeface="+mn-lt"/>
                          <a:ea typeface="+mn-ea"/>
                          <a:cs typeface="+mn-cs"/>
                        </a:rPr>
                        <a:t> but can only deliver change of a tactical nature.</a:t>
                      </a:r>
                    </a:p>
                  </a:txBody>
                  <a:tcPr marL="45720" marR="45720" horzOverflow="overflow">
                    <a:lnB w="6350" cap="flat" cmpd="sng" algn="ctr">
                      <a:solidFill>
                        <a:srgbClr val="00338D"/>
                      </a:solidFill>
                      <a:prstDash val="solid"/>
                      <a:round/>
                      <a:headEnd type="none" w="med" len="med"/>
                      <a:tailEnd type="none" w="med" len="med"/>
                    </a:lnB>
                    <a:noFill/>
                  </a:tcPr>
                </a:tc>
                <a:tc gridSpan="2">
                  <a:txBody>
                    <a:bodyPr/>
                    <a:lstStyle/>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r>
                        <a:rPr lang="en-US" sz="1200" kern="1200" noProof="0" dirty="0" smtClean="0">
                          <a:solidFill>
                            <a:srgbClr val="00338D"/>
                          </a:solidFill>
                          <a:latin typeface="+mn-lt"/>
                          <a:ea typeface="+mn-ea"/>
                          <a:cs typeface="+mn-cs"/>
                        </a:rPr>
                        <a:t>Governance framework supports rapid decision making and resource allocation at a cross-functional level.</a:t>
                      </a:r>
                    </a:p>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r>
                        <a:rPr lang="en-US" sz="1200" kern="1200" noProof="0" dirty="0" err="1" smtClean="0">
                          <a:solidFill>
                            <a:srgbClr val="00338D"/>
                          </a:solidFill>
                          <a:latin typeface="+mn-lt"/>
                          <a:ea typeface="+mn-ea"/>
                          <a:cs typeface="+mn-cs"/>
                        </a:rPr>
                        <a:t>Recognised</a:t>
                      </a:r>
                      <a:r>
                        <a:rPr lang="en-US" sz="1200" kern="1200" noProof="0" dirty="0" smtClean="0">
                          <a:solidFill>
                            <a:srgbClr val="00338D"/>
                          </a:solidFill>
                          <a:latin typeface="+mn-lt"/>
                          <a:ea typeface="+mn-ea"/>
                          <a:cs typeface="+mn-cs"/>
                        </a:rPr>
                        <a:t> and structured digital capability that can deliver significant digital change within the </a:t>
                      </a:r>
                      <a:r>
                        <a:rPr lang="en-US" sz="1200" kern="1200" noProof="0" dirty="0" err="1" smtClean="0">
                          <a:solidFill>
                            <a:srgbClr val="00338D"/>
                          </a:solidFill>
                          <a:latin typeface="+mn-lt"/>
                          <a:ea typeface="+mn-ea"/>
                          <a:cs typeface="+mn-cs"/>
                        </a:rPr>
                        <a:t>organisation</a:t>
                      </a:r>
                      <a:r>
                        <a:rPr lang="en-US" sz="1200" kern="1200" noProof="0" dirty="0" smtClean="0">
                          <a:solidFill>
                            <a:srgbClr val="00338D"/>
                          </a:solidFill>
                          <a:latin typeface="+mn-lt"/>
                          <a:ea typeface="+mn-ea"/>
                          <a:cs typeface="+mn-cs"/>
                        </a:rPr>
                        <a:t>.</a:t>
                      </a:r>
                    </a:p>
                  </a:txBody>
                  <a:tcPr marL="45720" marR="45720" horzOverflow="overflow">
                    <a:lnB w="6350" cap="flat" cmpd="sng" algn="ctr">
                      <a:solidFill>
                        <a:srgbClr val="00338D"/>
                      </a:solidFill>
                      <a:prstDash val="solid"/>
                      <a:round/>
                      <a:headEnd type="none" w="med" len="med"/>
                      <a:tailEnd type="none" w="med" len="med"/>
                    </a:lnB>
                    <a:noFill/>
                  </a:tcPr>
                </a:tc>
                <a:tc hMerge="1">
                  <a:txBody>
                    <a:bodyPr/>
                    <a:lstStyle/>
                    <a:p>
                      <a:endParaRPr lang="en-US" dirty="0"/>
                    </a:p>
                  </a:txBody>
                  <a:tcPr>
                    <a:lnB w="6350" cap="flat" cmpd="sng" algn="ctr">
                      <a:solidFill>
                        <a:srgbClr val="00338D"/>
                      </a:solidFill>
                      <a:prstDash val="solid"/>
                      <a:round/>
                      <a:headEnd type="none" w="med" len="med"/>
                      <a:tailEnd type="none" w="med" len="med"/>
                    </a:lnB>
                    <a:noFill/>
                  </a:tcPr>
                </a:tc>
                <a:tc>
                  <a:txBody>
                    <a:bodyPr/>
                    <a:lstStyle/>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r>
                        <a:rPr lang="en-US" sz="1200" kern="1200" noProof="0" dirty="0" smtClean="0">
                          <a:solidFill>
                            <a:srgbClr val="00338D"/>
                          </a:solidFill>
                          <a:latin typeface="+mn-lt"/>
                          <a:ea typeface="+mn-ea"/>
                          <a:cs typeface="+mn-cs"/>
                        </a:rPr>
                        <a:t>The Board adopts a ‘digital first’ approach to all appropriate business issues.</a:t>
                      </a:r>
                    </a:p>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r>
                        <a:rPr lang="en-US" sz="1200" kern="1200" noProof="0" dirty="0" smtClean="0">
                          <a:solidFill>
                            <a:srgbClr val="00338D"/>
                          </a:solidFill>
                          <a:latin typeface="+mn-lt"/>
                          <a:ea typeface="+mn-ea"/>
                          <a:cs typeface="+mn-cs"/>
                        </a:rPr>
                        <a:t>Digital governance sits centrally within the business, and acts as a digital </a:t>
                      </a:r>
                      <a:r>
                        <a:rPr lang="en-US" sz="1200" kern="1200" noProof="0" dirty="0" err="1" smtClean="0">
                          <a:solidFill>
                            <a:srgbClr val="00338D"/>
                          </a:solidFill>
                          <a:latin typeface="+mn-lt"/>
                          <a:ea typeface="+mn-ea"/>
                          <a:cs typeface="+mn-cs"/>
                        </a:rPr>
                        <a:t>centre</a:t>
                      </a:r>
                      <a:r>
                        <a:rPr lang="en-US" sz="1200" kern="1200" noProof="0" dirty="0" smtClean="0">
                          <a:solidFill>
                            <a:srgbClr val="00338D"/>
                          </a:solidFill>
                          <a:latin typeface="+mn-lt"/>
                          <a:ea typeface="+mn-ea"/>
                          <a:cs typeface="+mn-cs"/>
                        </a:rPr>
                        <a:t> of excellence delivering significant change in an agile manner.</a:t>
                      </a:r>
                    </a:p>
                  </a:txBody>
                  <a:tcPr marL="45720" marR="45720" horzOverflow="overflow">
                    <a:lnB w="6350" cap="flat" cmpd="sng" algn="ctr">
                      <a:solidFill>
                        <a:srgbClr val="00338D"/>
                      </a:solidFill>
                      <a:prstDash val="solid"/>
                      <a:round/>
                      <a:headEnd type="none" w="med" len="med"/>
                      <a:tailEnd type="none" w="med" len="med"/>
                    </a:lnB>
                    <a:noFill/>
                  </a:tcPr>
                </a:tc>
              </a:tr>
            </a:tbl>
          </a:graphicData>
        </a:graphic>
      </p:graphicFrame>
      <p:pic>
        <p:nvPicPr>
          <p:cNvPr id="23" name="Picture 22"/>
          <p:cNvPicPr>
            <a:picLocks noChangeAspect="1"/>
          </p:cNvPicPr>
          <p:nvPr/>
        </p:nvPicPr>
        <p:blipFill>
          <a:blip r:embed="rId2"/>
          <a:stretch>
            <a:fillRect/>
          </a:stretch>
        </p:blipFill>
        <p:spPr>
          <a:xfrm>
            <a:off x="-1123122" y="4490117"/>
            <a:ext cx="851774" cy="330361"/>
          </a:xfrm>
          <a:prstGeom prst="rect">
            <a:avLst/>
          </a:prstGeom>
          <a:solidFill>
            <a:srgbClr val="003D6F"/>
          </a:solidFill>
        </p:spPr>
      </p:pic>
      <p:sp>
        <p:nvSpPr>
          <p:cNvPr id="66" name="TextBox 65"/>
          <p:cNvSpPr txBox="1"/>
          <p:nvPr/>
        </p:nvSpPr>
        <p:spPr>
          <a:xfrm>
            <a:off x="129474" y="6243036"/>
            <a:ext cx="3909321" cy="168024"/>
          </a:xfrm>
          <a:prstGeom prst="rect">
            <a:avLst/>
          </a:prstGeom>
          <a:noFill/>
        </p:spPr>
        <p:txBody>
          <a:bodyPr wrap="none" lIns="21772" tIns="21772" rIns="21772" bIns="21772" rtlCol="0" anchor="ctr" anchorCtr="0">
            <a:noAutofit/>
          </a:bodyPr>
          <a:lstStyle/>
          <a:p>
            <a:pPr defTabSz="890789">
              <a:spcBef>
                <a:spcPts val="300"/>
              </a:spcBef>
              <a:defRPr/>
            </a:pPr>
            <a:r>
              <a:rPr lang="en-AU" sz="800" i="1" dirty="0">
                <a:solidFill>
                  <a:srgbClr val="00338D"/>
                </a:solidFill>
              </a:rPr>
              <a:t>Source: DMA survey, interviews with </a:t>
            </a:r>
            <a:r>
              <a:rPr lang="en-AU" sz="800" i="1" dirty="0" err="1">
                <a:solidFill>
                  <a:srgbClr val="00338D"/>
                </a:solidFill>
              </a:rPr>
              <a:t>FBNQuest</a:t>
            </a:r>
            <a:r>
              <a:rPr lang="en-AU" sz="800" i="1" dirty="0">
                <a:solidFill>
                  <a:srgbClr val="00338D"/>
                </a:solidFill>
              </a:rPr>
              <a:t> employees, company websites, exploratory interviews</a:t>
            </a:r>
          </a:p>
        </p:txBody>
      </p:sp>
      <p:sp>
        <p:nvSpPr>
          <p:cNvPr id="41" name="Rectangle 40"/>
          <p:cNvSpPr/>
          <p:nvPr/>
        </p:nvSpPr>
        <p:spPr>
          <a:xfrm>
            <a:off x="1677045" y="3762138"/>
            <a:ext cx="10287000" cy="54864"/>
          </a:xfrm>
          <a:prstGeom prst="rect">
            <a:avLst/>
          </a:prstGeom>
          <a:solidFill>
            <a:schemeClr val="bg1">
              <a:lumMod val="75000"/>
            </a:schemeClr>
          </a:solidFill>
          <a:ln w="25400" cap="flat" cmpd="sng" algn="ctr">
            <a:noFill/>
            <a:prstDash val="solid"/>
          </a:ln>
          <a:effectLst/>
        </p:spPr>
        <p:txBody>
          <a:bodyPr lIns="21772" tIns="21772" rIns="21772" bIns="21772" rtlCol="0" anchor="ctr" anchorCtr="0"/>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800" b="0" i="0" u="none" strike="noStrike" kern="0" cap="none" spc="0" normalizeH="0" baseline="0" noProof="0" dirty="0" err="1" smtClean="0">
              <a:ln>
                <a:noFill/>
              </a:ln>
              <a:solidFill>
                <a:srgbClr val="FFFFFF"/>
              </a:solidFill>
              <a:effectLst/>
              <a:uLnTx/>
              <a:uFillTx/>
              <a:latin typeface="Calibri" panose="020F0502020204030204" pitchFamily="34" charset="0"/>
              <a:ea typeface="+mn-ea"/>
              <a:cs typeface="Arial" panose="020B0604020202020204" pitchFamily="34" charset="0"/>
            </a:endParaRPr>
          </a:p>
        </p:txBody>
      </p:sp>
      <p:sp>
        <p:nvSpPr>
          <p:cNvPr id="42" name="Oval 41"/>
          <p:cNvSpPr/>
          <p:nvPr/>
        </p:nvSpPr>
        <p:spPr>
          <a:xfrm>
            <a:off x="2545167" y="3693627"/>
            <a:ext cx="182880" cy="18288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GB"/>
          </a:p>
        </p:txBody>
      </p:sp>
      <p:sp>
        <p:nvSpPr>
          <p:cNvPr id="43" name="Oval 42"/>
          <p:cNvSpPr/>
          <p:nvPr/>
        </p:nvSpPr>
        <p:spPr>
          <a:xfrm>
            <a:off x="4487942" y="3693627"/>
            <a:ext cx="182880" cy="18288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GB"/>
          </a:p>
        </p:txBody>
      </p:sp>
      <p:sp>
        <p:nvSpPr>
          <p:cNvPr id="44" name="Oval 43"/>
          <p:cNvSpPr/>
          <p:nvPr/>
        </p:nvSpPr>
        <p:spPr>
          <a:xfrm>
            <a:off x="6609619" y="3684391"/>
            <a:ext cx="182880" cy="18288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GB"/>
          </a:p>
        </p:txBody>
      </p:sp>
      <p:sp>
        <p:nvSpPr>
          <p:cNvPr id="45" name="Oval 44"/>
          <p:cNvSpPr/>
          <p:nvPr/>
        </p:nvSpPr>
        <p:spPr>
          <a:xfrm>
            <a:off x="8673572" y="3693627"/>
            <a:ext cx="182880" cy="18288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GB"/>
          </a:p>
        </p:txBody>
      </p:sp>
      <p:sp>
        <p:nvSpPr>
          <p:cNvPr id="46" name="Oval 45"/>
          <p:cNvSpPr/>
          <p:nvPr/>
        </p:nvSpPr>
        <p:spPr>
          <a:xfrm>
            <a:off x="10747253" y="3693627"/>
            <a:ext cx="182880" cy="18288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GB"/>
          </a:p>
        </p:txBody>
      </p:sp>
      <p:sp>
        <p:nvSpPr>
          <p:cNvPr id="47" name="Isosceles Triangle 46"/>
          <p:cNvSpPr/>
          <p:nvPr/>
        </p:nvSpPr>
        <p:spPr>
          <a:xfrm rot="10800000">
            <a:off x="11483685" y="3563093"/>
            <a:ext cx="365760" cy="274320"/>
          </a:xfrm>
          <a:prstGeom prst="triangle">
            <a:avLst/>
          </a:prstGeom>
          <a:solidFill>
            <a:srgbClr val="00B060"/>
          </a:solidFill>
          <a:ln>
            <a:noFill/>
          </a:ln>
        </p:spPr>
        <p:style>
          <a:lnRef idx="2">
            <a:schemeClr val="accent1">
              <a:shade val="50000"/>
            </a:schemeClr>
          </a:lnRef>
          <a:fillRef idx="1">
            <a:schemeClr val="accent1"/>
          </a:fillRef>
          <a:effectRef idx="0">
            <a:schemeClr val="accent1"/>
          </a:effectRef>
          <a:fontRef idx="minor">
            <a:schemeClr val="lt1"/>
          </a:fontRef>
        </p:style>
        <p:txBody>
          <a:bodyPr lIns="21772" tIns="21772" rIns="21772" bIns="21772" rtlCol="0" anchor="ctr" anchorCtr="0"/>
          <a:lstStyle/>
          <a:p>
            <a:pPr algn="ctr"/>
            <a:endParaRPr lang="en-AU" sz="800" dirty="0" err="1">
              <a:solidFill>
                <a:schemeClr val="tx1"/>
              </a:solidFill>
              <a:latin typeface="Calibri" panose="020F0502020204030204" pitchFamily="34" charset="0"/>
            </a:endParaRPr>
          </a:p>
        </p:txBody>
      </p:sp>
      <p:sp>
        <p:nvSpPr>
          <p:cNvPr id="48" name="Isosceles Triangle 47"/>
          <p:cNvSpPr/>
          <p:nvPr/>
        </p:nvSpPr>
        <p:spPr>
          <a:xfrm rot="10800000">
            <a:off x="3756406" y="3563093"/>
            <a:ext cx="365760" cy="274320"/>
          </a:xfrm>
          <a:prstGeom prst="triangle">
            <a:avLst/>
          </a:prstGeom>
          <a:solidFill>
            <a:srgbClr val="00338D"/>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21772" tIns="21772" rIns="21772" bIns="21772" rtlCol="0" anchor="ctr" anchorCtr="0"/>
          <a:lstStyle/>
          <a:p>
            <a:pPr algn="ctr"/>
            <a:endParaRPr lang="en-AU" sz="800" dirty="0" err="1">
              <a:solidFill>
                <a:schemeClr val="tx1"/>
              </a:solidFill>
              <a:latin typeface="Calibri" panose="020F0502020204030204" pitchFamily="34" charset="0"/>
            </a:endParaRPr>
          </a:p>
        </p:txBody>
      </p:sp>
      <p:sp>
        <p:nvSpPr>
          <p:cNvPr id="49" name="Isosceles Triangle 48"/>
          <p:cNvSpPr/>
          <p:nvPr/>
        </p:nvSpPr>
        <p:spPr>
          <a:xfrm rot="10800000">
            <a:off x="5162320" y="3563093"/>
            <a:ext cx="365760" cy="274320"/>
          </a:xfrm>
          <a:prstGeom prs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21772" tIns="21772" rIns="21772" bIns="21772" rtlCol="0" anchor="ctr" anchorCtr="0"/>
          <a:lstStyle/>
          <a:p>
            <a:pPr algn="ctr"/>
            <a:endParaRPr lang="en-AU" sz="800" dirty="0" err="1">
              <a:solidFill>
                <a:srgbClr val="000000"/>
              </a:solidFill>
              <a:latin typeface="Calibri" panose="020F0502020204030204" pitchFamily="34" charset="0"/>
            </a:endParaRPr>
          </a:p>
        </p:txBody>
      </p:sp>
      <p:sp>
        <p:nvSpPr>
          <p:cNvPr id="50" name="Isosceles Triangle 49"/>
          <p:cNvSpPr/>
          <p:nvPr/>
        </p:nvSpPr>
        <p:spPr>
          <a:xfrm rot="10800000">
            <a:off x="11077578" y="3563092"/>
            <a:ext cx="365760" cy="274320"/>
          </a:xfrm>
          <a:prstGeom prst="triangle">
            <a:avLst/>
          </a:prstGeom>
          <a:solidFill>
            <a:srgbClr val="8E258D"/>
          </a:solidFill>
          <a:ln>
            <a:noFill/>
          </a:ln>
        </p:spPr>
        <p:style>
          <a:lnRef idx="2">
            <a:schemeClr val="accent1">
              <a:shade val="50000"/>
            </a:schemeClr>
          </a:lnRef>
          <a:fillRef idx="1">
            <a:schemeClr val="accent1"/>
          </a:fillRef>
          <a:effectRef idx="0">
            <a:schemeClr val="accent1"/>
          </a:effectRef>
          <a:fontRef idx="minor">
            <a:schemeClr val="lt1"/>
          </a:fontRef>
        </p:style>
        <p:txBody>
          <a:bodyPr lIns="21772" tIns="21772" rIns="21772" bIns="21772" rtlCol="0" anchor="ctr" anchorCtr="0"/>
          <a:lstStyle/>
          <a:p>
            <a:pPr algn="ctr"/>
            <a:endParaRPr lang="en-AU" sz="800" dirty="0" err="1">
              <a:solidFill>
                <a:schemeClr val="tx1"/>
              </a:solidFill>
              <a:latin typeface="Calibri" panose="020F0502020204030204" pitchFamily="34" charset="0"/>
            </a:endParaRPr>
          </a:p>
        </p:txBody>
      </p:sp>
      <p:pic>
        <p:nvPicPr>
          <p:cNvPr id="51" name="Picture 5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7885" y="3310991"/>
            <a:ext cx="742802" cy="210135"/>
          </a:xfrm>
          <a:prstGeom prst="rect">
            <a:avLst/>
          </a:prstGeom>
          <a:solidFill>
            <a:srgbClr val="BFBFBF"/>
          </a:solidFill>
        </p:spPr>
      </p:pic>
      <p:grpSp>
        <p:nvGrpSpPr>
          <p:cNvPr id="52" name="Group 51"/>
          <p:cNvGrpSpPr/>
          <p:nvPr/>
        </p:nvGrpSpPr>
        <p:grpSpPr>
          <a:xfrm>
            <a:off x="7347937" y="44696"/>
            <a:ext cx="4568864" cy="274320"/>
            <a:chOff x="7916790" y="356874"/>
            <a:chExt cx="4568864" cy="274320"/>
          </a:xfrm>
        </p:grpSpPr>
        <p:grpSp>
          <p:nvGrpSpPr>
            <p:cNvPr id="53" name="Group 52"/>
            <p:cNvGrpSpPr/>
            <p:nvPr/>
          </p:nvGrpSpPr>
          <p:grpSpPr>
            <a:xfrm>
              <a:off x="7916790" y="356874"/>
              <a:ext cx="2337497" cy="274320"/>
              <a:chOff x="3793151" y="6476333"/>
              <a:chExt cx="2337497" cy="274320"/>
            </a:xfrm>
          </p:grpSpPr>
          <p:sp>
            <p:nvSpPr>
              <p:cNvPr id="72" name="Isosceles Triangle 71"/>
              <p:cNvSpPr/>
              <p:nvPr/>
            </p:nvSpPr>
            <p:spPr>
              <a:xfrm rot="10800000">
                <a:off x="4273393" y="6554522"/>
                <a:ext cx="140400" cy="117943"/>
              </a:xfrm>
              <a:prstGeom prst="triangle">
                <a:avLst/>
              </a:prstGeom>
              <a:solidFill>
                <a:srgbClr val="00338D"/>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21772" tIns="21772" rIns="21772" bIns="21772" rtlCol="0" anchor="ctr" anchorCtr="0"/>
              <a:lstStyle/>
              <a:p>
                <a:pPr algn="ctr"/>
                <a:endParaRPr lang="en-AU" sz="800" dirty="0" err="1">
                  <a:solidFill>
                    <a:srgbClr val="00338D"/>
                  </a:solidFill>
                  <a:latin typeface="Calibri" panose="020F0502020204030204" pitchFamily="34" charset="0"/>
                </a:endParaRPr>
              </a:p>
            </p:txBody>
          </p:sp>
          <p:sp>
            <p:nvSpPr>
              <p:cNvPr id="73" name="TextBox 72"/>
              <p:cNvSpPr txBox="1"/>
              <p:nvPr/>
            </p:nvSpPr>
            <p:spPr>
              <a:xfrm>
                <a:off x="4380552" y="6525841"/>
                <a:ext cx="469141" cy="175304"/>
              </a:xfrm>
              <a:prstGeom prst="rect">
                <a:avLst/>
              </a:prstGeom>
              <a:noFill/>
            </p:spPr>
            <p:txBody>
              <a:bodyPr wrap="none" lIns="21772" tIns="21772" rIns="21772" bIns="21772" rtlCol="0" anchor="ctr" anchorCtr="0">
                <a:noAutofit/>
              </a:bodyPr>
              <a:lstStyle/>
              <a:p>
                <a:pPr algn="ctr"/>
                <a:r>
                  <a:rPr lang="en-AU" sz="800" b="1" dirty="0">
                    <a:solidFill>
                      <a:srgbClr val="00338D"/>
                    </a:solidFill>
                  </a:rPr>
                  <a:t>Current</a:t>
                </a:r>
              </a:p>
            </p:txBody>
          </p:sp>
          <p:sp>
            <p:nvSpPr>
              <p:cNvPr id="74" name="Text Box 81"/>
              <p:cNvSpPr txBox="1">
                <a:spLocks noChangeArrowheads="1"/>
              </p:cNvSpPr>
              <p:nvPr/>
            </p:nvSpPr>
            <p:spPr bwMode="auto">
              <a:xfrm>
                <a:off x="3793151" y="6476333"/>
                <a:ext cx="476639" cy="274320"/>
              </a:xfrm>
              <a:prstGeom prst="rect">
                <a:avLst/>
              </a:prstGeom>
              <a:noFill/>
              <a:ln w="9525">
                <a:noFill/>
                <a:miter lim="800000"/>
                <a:headEnd type="none" w="sm" len="sm"/>
                <a:tailEnd type="none" w="sm" len="sm"/>
              </a:ln>
              <a:effectLst/>
            </p:spPr>
            <p:txBody>
              <a:bodyPr wrap="square" lIns="45720" rIns="45720" anchor="ctr">
                <a:noAutofit/>
              </a:bodyPr>
              <a:lstStyle/>
              <a:p>
                <a:pPr algn="ctr"/>
                <a:r>
                  <a:rPr lang="en-US" sz="1000" b="1" dirty="0">
                    <a:solidFill>
                      <a:srgbClr val="00338D"/>
                    </a:solidFill>
                  </a:rPr>
                  <a:t>Key:</a:t>
                </a:r>
              </a:p>
            </p:txBody>
          </p:sp>
          <p:sp>
            <p:nvSpPr>
              <p:cNvPr id="76" name="object 140"/>
              <p:cNvSpPr txBox="1"/>
              <p:nvPr/>
            </p:nvSpPr>
            <p:spPr>
              <a:xfrm>
                <a:off x="5247374" y="6551939"/>
                <a:ext cx="883274" cy="123111"/>
              </a:xfrm>
              <a:prstGeom prst="rect">
                <a:avLst/>
              </a:prstGeom>
            </p:spPr>
            <p:txBody>
              <a:bodyPr vert="horz" wrap="square" lIns="0" tIns="0" rIns="0" bIns="0" rtlCol="0">
                <a:spAutoFit/>
              </a:bodyPr>
              <a:lstStyle/>
              <a:p>
                <a:pPr marL="12700"/>
                <a:r>
                  <a:rPr lang="en-GB" sz="800" b="1" spc="-10" dirty="0">
                    <a:solidFill>
                      <a:srgbClr val="00338D"/>
                    </a:solidFill>
                    <a:cs typeface="Century Gothic"/>
                  </a:rPr>
                  <a:t>Peer </a:t>
                </a:r>
                <a:r>
                  <a:rPr lang="en-GB" sz="800" b="1" spc="-10" dirty="0" smtClean="0">
                    <a:solidFill>
                      <a:srgbClr val="00338D"/>
                    </a:solidFill>
                    <a:cs typeface="Century Gothic"/>
                  </a:rPr>
                  <a:t>Group</a:t>
                </a:r>
                <a:endParaRPr sz="800" b="1" dirty="0">
                  <a:solidFill>
                    <a:srgbClr val="00338D"/>
                  </a:solidFill>
                  <a:cs typeface="Century Gothic"/>
                </a:endParaRPr>
              </a:p>
            </p:txBody>
          </p:sp>
          <p:sp>
            <p:nvSpPr>
              <p:cNvPr id="77" name="Isosceles Triangle 76"/>
              <p:cNvSpPr/>
              <p:nvPr/>
            </p:nvSpPr>
            <p:spPr>
              <a:xfrm rot="10800000">
                <a:off x="5097444" y="6554522"/>
                <a:ext cx="140400" cy="117943"/>
              </a:xfrm>
              <a:prstGeom prs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21772" tIns="21772" rIns="21772" bIns="21772" rtlCol="0" anchor="ctr" anchorCtr="0"/>
              <a:lstStyle/>
              <a:p>
                <a:pPr algn="ctr"/>
                <a:endParaRPr lang="en-AU" sz="800" dirty="0" err="1">
                  <a:solidFill>
                    <a:srgbClr val="00338D"/>
                  </a:solidFill>
                  <a:latin typeface="Calibri" panose="020F0502020204030204" pitchFamily="34" charset="0"/>
                </a:endParaRPr>
              </a:p>
            </p:txBody>
          </p:sp>
        </p:grpSp>
        <p:sp>
          <p:nvSpPr>
            <p:cNvPr id="54" name="Isosceles Triangle 53"/>
            <p:cNvSpPr/>
            <p:nvPr/>
          </p:nvSpPr>
          <p:spPr>
            <a:xfrm rot="10800000">
              <a:off x="10162847" y="435063"/>
              <a:ext cx="140400" cy="117943"/>
            </a:xfrm>
            <a:prstGeom prst="triangle">
              <a:avLst/>
            </a:prstGeom>
            <a:solidFill>
              <a:srgbClr val="00B060"/>
            </a:solidFill>
            <a:ln>
              <a:noFill/>
            </a:ln>
          </p:spPr>
          <p:style>
            <a:lnRef idx="2">
              <a:schemeClr val="accent1">
                <a:shade val="50000"/>
              </a:schemeClr>
            </a:lnRef>
            <a:fillRef idx="1">
              <a:schemeClr val="accent1"/>
            </a:fillRef>
            <a:effectRef idx="0">
              <a:schemeClr val="accent1"/>
            </a:effectRef>
            <a:fontRef idx="minor">
              <a:schemeClr val="lt1"/>
            </a:fontRef>
          </p:style>
          <p:txBody>
            <a:bodyPr lIns="21772" tIns="21772" rIns="21772" bIns="21772" rtlCol="0" anchor="ctr" anchorCtr="0"/>
            <a:lstStyle/>
            <a:p>
              <a:pPr algn="ctr"/>
              <a:endParaRPr lang="en-AU" sz="800" dirty="0" err="1">
                <a:solidFill>
                  <a:srgbClr val="00338D"/>
                </a:solidFill>
                <a:latin typeface="Calibri" panose="020F0502020204030204" pitchFamily="34" charset="0"/>
              </a:endParaRPr>
            </a:p>
          </p:txBody>
        </p:sp>
        <p:sp>
          <p:nvSpPr>
            <p:cNvPr id="69" name="TextBox 68"/>
            <p:cNvSpPr txBox="1"/>
            <p:nvPr/>
          </p:nvSpPr>
          <p:spPr>
            <a:xfrm>
              <a:off x="10753127" y="406382"/>
              <a:ext cx="469141" cy="175304"/>
            </a:xfrm>
            <a:prstGeom prst="rect">
              <a:avLst/>
            </a:prstGeom>
            <a:noFill/>
          </p:spPr>
          <p:txBody>
            <a:bodyPr wrap="none" lIns="21772" tIns="21772" rIns="21772" bIns="21772" rtlCol="0" anchor="ctr" anchorCtr="0">
              <a:noAutofit/>
            </a:bodyPr>
            <a:lstStyle/>
            <a:p>
              <a:pPr algn="ctr"/>
              <a:r>
                <a:rPr lang="en-AU" sz="800" b="1" dirty="0">
                  <a:solidFill>
                    <a:srgbClr val="00338D"/>
                  </a:solidFill>
                </a:rPr>
                <a:t>Global </a:t>
              </a:r>
              <a:r>
                <a:rPr lang="en-AU" sz="800" b="1" dirty="0" smtClean="0">
                  <a:solidFill>
                    <a:srgbClr val="00338D"/>
                  </a:solidFill>
                </a:rPr>
                <a:t>Industry </a:t>
              </a:r>
              <a:r>
                <a:rPr lang="en-AU" sz="800" b="1" dirty="0">
                  <a:solidFill>
                    <a:srgbClr val="00338D"/>
                  </a:solidFill>
                </a:rPr>
                <a:t>B</a:t>
              </a:r>
              <a:r>
                <a:rPr lang="en-AU" sz="800" b="1" dirty="0" smtClean="0">
                  <a:solidFill>
                    <a:srgbClr val="00338D"/>
                  </a:solidFill>
                </a:rPr>
                <a:t>enchmark</a:t>
              </a:r>
              <a:endParaRPr lang="en-AU" sz="800" b="1" dirty="0">
                <a:solidFill>
                  <a:srgbClr val="00338D"/>
                </a:solidFill>
              </a:endParaRPr>
            </a:p>
          </p:txBody>
        </p:sp>
        <p:sp>
          <p:nvSpPr>
            <p:cNvPr id="70" name="Isosceles Triangle 69"/>
            <p:cNvSpPr/>
            <p:nvPr/>
          </p:nvSpPr>
          <p:spPr>
            <a:xfrm rot="10800000">
              <a:off x="11860573" y="436066"/>
              <a:ext cx="140400" cy="117943"/>
            </a:xfrm>
            <a:prstGeom prst="triangle">
              <a:avLst/>
            </a:prstGeom>
            <a:solidFill>
              <a:srgbClr val="8E258D"/>
            </a:solidFill>
            <a:ln>
              <a:noFill/>
            </a:ln>
          </p:spPr>
          <p:style>
            <a:lnRef idx="2">
              <a:schemeClr val="accent1">
                <a:shade val="50000"/>
              </a:schemeClr>
            </a:lnRef>
            <a:fillRef idx="1">
              <a:schemeClr val="accent1"/>
            </a:fillRef>
            <a:effectRef idx="0">
              <a:schemeClr val="accent1"/>
            </a:effectRef>
            <a:fontRef idx="minor">
              <a:schemeClr val="lt1"/>
            </a:fontRef>
          </p:style>
          <p:txBody>
            <a:bodyPr lIns="21772" tIns="21772" rIns="21772" bIns="21772" rtlCol="0" anchor="ctr" anchorCtr="0"/>
            <a:lstStyle/>
            <a:p>
              <a:pPr algn="ctr"/>
              <a:endParaRPr lang="en-AU" sz="800" dirty="0" err="1">
                <a:solidFill>
                  <a:srgbClr val="00338D"/>
                </a:solidFill>
                <a:latin typeface="Calibri" panose="020F0502020204030204" pitchFamily="34" charset="0"/>
              </a:endParaRPr>
            </a:p>
          </p:txBody>
        </p:sp>
        <p:sp>
          <p:nvSpPr>
            <p:cNvPr id="71" name="TextBox 70"/>
            <p:cNvSpPr txBox="1"/>
            <p:nvPr/>
          </p:nvSpPr>
          <p:spPr>
            <a:xfrm>
              <a:off x="12016513" y="407385"/>
              <a:ext cx="469141" cy="175304"/>
            </a:xfrm>
            <a:prstGeom prst="rect">
              <a:avLst/>
            </a:prstGeom>
            <a:noFill/>
          </p:spPr>
          <p:txBody>
            <a:bodyPr wrap="none" lIns="21772" tIns="21772" rIns="21772" bIns="21772" rtlCol="0" anchor="ctr" anchorCtr="0">
              <a:noAutofit/>
            </a:bodyPr>
            <a:lstStyle/>
            <a:p>
              <a:pPr algn="ctr"/>
              <a:r>
                <a:rPr lang="en-AU" sz="800" b="1" dirty="0">
                  <a:solidFill>
                    <a:srgbClr val="00338D"/>
                  </a:solidFill>
                </a:rPr>
                <a:t>Aspiration</a:t>
              </a:r>
            </a:p>
          </p:txBody>
        </p:sp>
      </p:grpSp>
      <p:pic>
        <p:nvPicPr>
          <p:cNvPr id="34" name="Picture 33"/>
          <p:cNvPicPr>
            <a:picLocks noChangeAspect="1"/>
          </p:cNvPicPr>
          <p:nvPr/>
        </p:nvPicPr>
        <p:blipFill rotWithShape="1">
          <a:blip r:embed="rId4">
            <a:extLst>
              <a:ext uri="{28A0092B-C50C-407E-A947-70E740481C1C}">
                <a14:useLocalDpi xmlns:a14="http://schemas.microsoft.com/office/drawing/2010/main" val="0"/>
              </a:ext>
            </a:extLst>
          </a:blip>
          <a:srcRect t="32902" b="25103"/>
          <a:stretch/>
        </p:blipFill>
        <p:spPr>
          <a:xfrm>
            <a:off x="6739559" y="1322281"/>
            <a:ext cx="811971" cy="340985"/>
          </a:xfrm>
          <a:prstGeom prst="rect">
            <a:avLst/>
          </a:prstGeom>
        </p:spPr>
      </p:pic>
      <p:pic>
        <p:nvPicPr>
          <p:cNvPr id="40" name="Picture 12" descr="Image result for charles schwab"/>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32624" y="1304242"/>
            <a:ext cx="365962" cy="365962"/>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54"/>
          <p:cNvPicPr>
            <a:picLocks noChangeAspect="1"/>
          </p:cNvPicPr>
          <p:nvPr/>
        </p:nvPicPr>
        <p:blipFill rotWithShape="1">
          <a:blip r:embed="rId6" cstate="print">
            <a:extLst>
              <a:ext uri="{28A0092B-C50C-407E-A947-70E740481C1C}">
                <a14:useLocalDpi xmlns:a14="http://schemas.microsoft.com/office/drawing/2010/main" val="0"/>
              </a:ext>
            </a:extLst>
          </a:blip>
          <a:srcRect l="3544"/>
          <a:stretch/>
        </p:blipFill>
        <p:spPr>
          <a:xfrm>
            <a:off x="10138324" y="1364093"/>
            <a:ext cx="688997" cy="254569"/>
          </a:xfrm>
          <a:prstGeom prst="rect">
            <a:avLst/>
          </a:prstGeom>
        </p:spPr>
      </p:pic>
      <p:pic>
        <p:nvPicPr>
          <p:cNvPr id="56" name="Picture 4" descr="Image result for jpmorgan logo"/>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t="35128" b="38205"/>
          <a:stretch/>
        </p:blipFill>
        <p:spPr bwMode="auto">
          <a:xfrm>
            <a:off x="9250716" y="1387646"/>
            <a:ext cx="751327" cy="203474"/>
          </a:xfrm>
          <a:prstGeom prst="rect">
            <a:avLst/>
          </a:prstGeom>
          <a:noFill/>
          <a:ln>
            <a:solidFill>
              <a:schemeClr val="bg1">
                <a:lumMod val="95000"/>
              </a:schemeClr>
            </a:solidFill>
          </a:ln>
          <a:extLst>
            <a:ext uri="{909E8E84-426E-40DD-AFC4-6F175D3DCCD1}">
              <a14:hiddenFill xmlns:a14="http://schemas.microsoft.com/office/drawing/2010/main">
                <a:solidFill>
                  <a:srgbClr val="FFFFFF"/>
                </a:solidFill>
              </a14:hiddenFill>
            </a:ext>
          </a:extLst>
        </p:spPr>
      </p:pic>
      <p:pic>
        <p:nvPicPr>
          <p:cNvPr id="57" name="Picture 10" descr="Image result for morgan stanley logo"/>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0954887" y="1375445"/>
            <a:ext cx="954465" cy="238616"/>
          </a:xfrm>
          <a:prstGeom prst="rect">
            <a:avLst/>
          </a:prstGeom>
          <a:solidFill>
            <a:srgbClr val="F4F9FD"/>
          </a:solidFill>
        </p:spPr>
      </p:pic>
      <p:sp>
        <p:nvSpPr>
          <p:cNvPr id="35" name="Title 2"/>
          <p:cNvSpPr txBox="1">
            <a:spLocks/>
          </p:cNvSpPr>
          <p:nvPr/>
        </p:nvSpPr>
        <p:spPr>
          <a:xfrm>
            <a:off x="153265" y="94959"/>
            <a:ext cx="9681940" cy="364003"/>
          </a:xfrm>
          <a:prstGeom prst="rect">
            <a:avLst/>
          </a:prstGeom>
          <a:noFill/>
        </p:spPr>
        <p:txBody>
          <a:bodyPr vert="horz" lIns="0" tIns="0" rIns="0" bIns="0" rtlCol="0" anchor="t" anchorCtr="0">
            <a:noAutofit/>
          </a:bodyPr>
          <a:lstStyle>
            <a:defPPr>
              <a:defRPr lang="en-US"/>
            </a:defPPr>
            <a:lvl1pPr>
              <a:lnSpc>
                <a:spcPct val="70000"/>
              </a:lnSpc>
              <a:defRPr sz="2800" b="1" i="0" kern="0">
                <a:solidFill>
                  <a:srgbClr val="00338D"/>
                </a:solidFill>
                <a:latin typeface="Univers 47 CondensedLight" panose="00000400000000000000" pitchFamily="2" charset="0"/>
                <a:cs typeface="KPMG Extralight"/>
              </a:defRPr>
            </a:lvl1pPr>
          </a:lstStyle>
          <a:p>
            <a:pPr>
              <a:defRPr/>
            </a:pPr>
            <a:r>
              <a:rPr lang="en-US" sz="4400" b="0" kern="1200" dirty="0" smtClean="0">
                <a:latin typeface="KPMG Extralight" panose="020B0303030202040204" pitchFamily="34" charset="0"/>
                <a:cs typeface="+mj-cs"/>
              </a:rPr>
              <a:t>Detailed Assessment – Operating Model</a:t>
            </a:r>
            <a:r>
              <a:rPr lang="en-US" sz="4400" b="0" kern="1200" baseline="30000" dirty="0" smtClean="0">
                <a:latin typeface="KPMG Extralight" panose="020B0303030202040204" pitchFamily="34" charset="0"/>
                <a:ea typeface="+mj-ea"/>
                <a:cs typeface="+mj-cs"/>
              </a:rPr>
              <a:t>(1/5)</a:t>
            </a:r>
            <a:endParaRPr lang="en-US" sz="4400" b="0" kern="1200" baseline="30000" dirty="0">
              <a:latin typeface="KPMG Extralight" panose="020B0303030202040204" pitchFamily="34" charset="0"/>
              <a:ea typeface="+mj-ea"/>
              <a:cs typeface="+mj-cs"/>
            </a:endParaRPr>
          </a:p>
        </p:txBody>
      </p:sp>
      <p:sp>
        <p:nvSpPr>
          <p:cNvPr id="36" name="Rectangle 35"/>
          <p:cNvSpPr/>
          <p:nvPr/>
        </p:nvSpPr>
        <p:spPr>
          <a:xfrm>
            <a:off x="8585558" y="6243036"/>
            <a:ext cx="3481787" cy="276999"/>
          </a:xfrm>
          <a:prstGeom prst="rect">
            <a:avLst/>
          </a:prstGeom>
        </p:spPr>
        <p:txBody>
          <a:bodyPr wrap="none">
            <a:spAutoFit/>
          </a:bodyPr>
          <a:lstStyle/>
          <a:p>
            <a:pPr lvl="0" defTabSz="890789">
              <a:spcAft>
                <a:spcPts val="100"/>
              </a:spcAft>
              <a:defRPr/>
            </a:pPr>
            <a:r>
              <a:rPr lang="en-US" sz="1200" i="1" dirty="0">
                <a:solidFill>
                  <a:srgbClr val="00338D"/>
                </a:solidFill>
                <a:hlinkClick r:id="rId9" action="ppaction://hlinksldjump"/>
              </a:rPr>
              <a:t>Refer to Appendix – </a:t>
            </a:r>
            <a:r>
              <a:rPr lang="en-US" sz="1200" i="1" dirty="0" smtClean="0">
                <a:solidFill>
                  <a:srgbClr val="00338D"/>
                </a:solidFill>
                <a:hlinkClick r:id="rId9" action="ppaction://hlinksldjump"/>
              </a:rPr>
              <a:t>Operating Model for details.</a:t>
            </a:r>
            <a:endParaRPr lang="en-US" sz="1200" i="1" dirty="0">
              <a:solidFill>
                <a:srgbClr val="00338D"/>
              </a:solidFill>
            </a:endParaRPr>
          </a:p>
        </p:txBody>
      </p:sp>
    </p:spTree>
    <p:extLst>
      <p:ext uri="{BB962C8B-B14F-4D97-AF65-F5344CB8AC3E}">
        <p14:creationId xmlns:p14="http://schemas.microsoft.com/office/powerpoint/2010/main" val="22050890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TextBox 66"/>
          <p:cNvSpPr txBox="1"/>
          <p:nvPr/>
        </p:nvSpPr>
        <p:spPr>
          <a:xfrm>
            <a:off x="129474" y="211341"/>
            <a:ext cx="2893125" cy="615553"/>
          </a:xfrm>
          <a:prstGeom prst="rect">
            <a:avLst/>
          </a:prstGeom>
          <a:noFill/>
        </p:spPr>
        <p:txBody>
          <a:bodyPr wrap="square" lIns="0" tIns="0" rIns="0" bIns="0" rtlCol="0">
            <a:spAutoFit/>
          </a:bodyPr>
          <a:lstStyle/>
          <a:p>
            <a:r>
              <a:rPr lang="en-US" sz="4000" b="1" dirty="0">
                <a:solidFill>
                  <a:srgbClr val="FFFFFF"/>
                </a:solidFill>
                <a:latin typeface="KPMG Extralight" panose="020B0303030202040204" pitchFamily="34" charset="0"/>
                <a:cs typeface="Arial" pitchFamily="34" charset="0"/>
              </a:rPr>
              <a:t>Co creation</a:t>
            </a:r>
            <a:endParaRPr lang="en-GB" sz="4000" b="1" dirty="0">
              <a:solidFill>
                <a:srgbClr val="FFFFFF"/>
              </a:solidFill>
              <a:latin typeface="KPMG Extralight" panose="020B0303030202040204" pitchFamily="34" charset="0"/>
              <a:cs typeface="Arial" pitchFamily="34" charset="0"/>
            </a:endParaRPr>
          </a:p>
        </p:txBody>
      </p:sp>
      <p:graphicFrame>
        <p:nvGraphicFramePr>
          <p:cNvPr id="75" name="Group 211"/>
          <p:cNvGraphicFramePr>
            <a:graphicFrameLocks noGrp="1"/>
          </p:cNvGraphicFramePr>
          <p:nvPr>
            <p:extLst>
              <p:ext uri="{D42A27DB-BD31-4B8C-83A1-F6EECF244321}">
                <p14:modId xmlns:p14="http://schemas.microsoft.com/office/powerpoint/2010/main" val="1462808275"/>
              </p:ext>
            </p:extLst>
          </p:nvPr>
        </p:nvGraphicFramePr>
        <p:xfrm>
          <a:off x="153265" y="818372"/>
          <a:ext cx="11798593" cy="5429036"/>
        </p:xfrm>
        <a:graphic>
          <a:graphicData uri="http://schemas.openxmlformats.org/drawingml/2006/table">
            <a:tbl>
              <a:tblPr firstRow="1" firstCol="1" bandRow="1">
                <a:tableStyleId>{775DCB02-9BB8-47FD-8907-85C794F793BA}</a:tableStyleId>
              </a:tblPr>
              <a:tblGrid>
                <a:gridCol w="1375036"/>
                <a:gridCol w="154734"/>
                <a:gridCol w="2061192"/>
                <a:gridCol w="1852143"/>
                <a:gridCol w="217289"/>
                <a:gridCol w="2233061"/>
                <a:gridCol w="559521"/>
                <a:gridCol w="1452159"/>
                <a:gridCol w="1893458"/>
              </a:tblGrid>
              <a:tr h="216103">
                <a:tc>
                  <a:txBody>
                    <a:bodyPr/>
                    <a:lstStyle/>
                    <a:p>
                      <a:pPr marL="0" marR="0" lvl="0" indent="0" algn="ctr" defTabSz="914400" rtl="0" eaLnBrk="1" fontAlgn="base" latinLnBrk="0" hangingPunct="1">
                        <a:lnSpc>
                          <a:spcPct val="100000"/>
                        </a:lnSpc>
                        <a:spcBef>
                          <a:spcPct val="25000"/>
                        </a:spcBef>
                        <a:spcAft>
                          <a:spcPct val="0"/>
                        </a:spcAft>
                        <a:buClr>
                          <a:srgbClr val="415299"/>
                        </a:buClr>
                        <a:buSzPct val="125000"/>
                        <a:buFontTx/>
                        <a:buNone/>
                        <a:tabLst/>
                      </a:pPr>
                      <a:r>
                        <a:rPr kumimoji="0" lang="en-GB" sz="1200" u="none" strike="noStrike" cap="none" normalizeH="0" baseline="0" noProof="0" dirty="0" smtClean="0">
                          <a:ln>
                            <a:noFill/>
                          </a:ln>
                          <a:solidFill>
                            <a:schemeClr val="bg1"/>
                          </a:solidFill>
                          <a:effectLst/>
                        </a:rPr>
                        <a:t>Maturity Indicators</a:t>
                      </a:r>
                      <a:endParaRPr kumimoji="0" lang="en-GB" sz="1200" b="0" i="0" u="none" strike="noStrike" cap="none" normalizeH="0" baseline="0" noProof="0" dirty="0" smtClean="0">
                        <a:ln>
                          <a:noFill/>
                        </a:ln>
                        <a:solidFill>
                          <a:schemeClr val="bg1"/>
                        </a:solidFill>
                        <a:effectLst/>
                        <a:latin typeface="+mj-lt"/>
                        <a:cs typeface="Arial" charset="0"/>
                      </a:endParaRPr>
                    </a:p>
                  </a:txBody>
                  <a:tcPr marL="45720" marR="45720" horzOverflow="overflow">
                    <a:lnL w="6350" cap="rnd" cmpd="sng" algn="ctr">
                      <a:noFill/>
                      <a:prstDash val="solid"/>
                    </a:lnL>
                    <a:lnR w="6350" cap="flat" cmpd="sng" algn="ctr">
                      <a:noFill/>
                      <a:prstDash val="solid"/>
                      <a:round/>
                      <a:headEnd type="none" w="med" len="med"/>
                      <a:tailEnd type="none" w="med" len="med"/>
                    </a:lnR>
                    <a:lnT w="6350" cap="rnd" cmpd="sng" algn="ctr">
                      <a:noFill/>
                      <a:prstDash val="solid"/>
                    </a:lnT>
                    <a:lnB w="12700" cap="rnd" cmpd="sng" algn="ctr">
                      <a:noFill/>
                      <a:prstDash val="solid"/>
                    </a:lnB>
                    <a:lnTlToBr w="12700" cmpd="sng">
                      <a:noFill/>
                      <a:prstDash val="solid"/>
                    </a:lnTlToBr>
                    <a:lnBlToTr w="12700" cmpd="sng">
                      <a:noFill/>
                      <a:prstDash val="solid"/>
                    </a:lnBlToTr>
                    <a:solidFill>
                      <a:srgbClr val="005EB8"/>
                    </a:solidFill>
                  </a:tcPr>
                </a:tc>
                <a:tc>
                  <a:txBody>
                    <a:bodyPr/>
                    <a:lstStyle/>
                    <a:p>
                      <a:pPr marL="0" marR="0" lvl="0" indent="0" algn="ctr" defTabSz="914400" rtl="0" eaLnBrk="1" fontAlgn="base" latinLnBrk="0" hangingPunct="1">
                        <a:lnSpc>
                          <a:spcPct val="100000"/>
                        </a:lnSpc>
                        <a:spcBef>
                          <a:spcPct val="25000"/>
                        </a:spcBef>
                        <a:spcAft>
                          <a:spcPct val="0"/>
                        </a:spcAft>
                        <a:buClr>
                          <a:srgbClr val="415299"/>
                        </a:buClr>
                        <a:buSzPct val="125000"/>
                        <a:buFontTx/>
                        <a:buNone/>
                        <a:tabLst/>
                      </a:pPr>
                      <a:endParaRPr kumimoji="0" lang="en-GB" sz="1200" b="0" i="0" u="none" strike="noStrike" cap="none" normalizeH="0" baseline="0" noProof="0" dirty="0" smtClean="0">
                        <a:ln>
                          <a:noFill/>
                        </a:ln>
                        <a:solidFill>
                          <a:schemeClr val="tx1"/>
                        </a:solidFill>
                        <a:effectLst/>
                        <a:latin typeface="+mj-lt"/>
                        <a:cs typeface="Arial" charset="0"/>
                      </a:endParaRPr>
                    </a:p>
                  </a:txBody>
                  <a:tcPr marL="45720" marR="45720" horzOverflow="overflow">
                    <a:lnL w="6350" cap="flat" cmpd="sng" algn="ctr">
                      <a:noFill/>
                      <a:prstDash val="solid"/>
                      <a:round/>
                      <a:headEnd type="none" w="med" len="med"/>
                      <a:tailEnd type="none" w="med" len="med"/>
                    </a:lnL>
                    <a:lnR w="6350" cap="flat" cmpd="sng" algn="ctr">
                      <a:solidFill>
                        <a:srgbClr val="00338D"/>
                      </a:solidFill>
                      <a:prstDash val="solid"/>
                      <a:round/>
                      <a:headEnd type="none" w="med" len="med"/>
                      <a:tailEnd type="none" w="med" len="med"/>
                    </a:lnR>
                    <a:lnT w="6350" cap="rnd" cmpd="sng" algn="ctr">
                      <a:noFill/>
                      <a:prstDash val="solid"/>
                    </a:lnT>
                    <a:lnB w="12700" cap="rnd" cmpd="sng" algn="ctr">
                      <a:noFill/>
                      <a:prstDash val="solid"/>
                    </a:lnB>
                    <a:lnTlToBr w="12700" cmpd="sng">
                      <a:noFill/>
                      <a:prstDash val="solid"/>
                    </a:lnTlToBr>
                    <a:lnBlToTr w="12700" cmpd="sng">
                      <a:noFill/>
                      <a:prstDash val="solid"/>
                    </a:lnBlToTr>
                    <a:noFill/>
                  </a:tcPr>
                </a:tc>
                <a:tc gridSpan="2">
                  <a:txBody>
                    <a:bodyPr/>
                    <a:lstStyle/>
                    <a:p>
                      <a:pPr marL="0" marR="0" lvl="0" indent="0" algn="ctr" defTabSz="914400" rtl="0" eaLnBrk="1" fontAlgn="base" latinLnBrk="0" hangingPunct="1">
                        <a:lnSpc>
                          <a:spcPct val="100000"/>
                        </a:lnSpc>
                        <a:spcBef>
                          <a:spcPct val="25000"/>
                        </a:spcBef>
                        <a:spcAft>
                          <a:spcPct val="0"/>
                        </a:spcAft>
                        <a:buClr>
                          <a:srgbClr val="415299"/>
                        </a:buClr>
                        <a:buSzPct val="125000"/>
                        <a:buFontTx/>
                        <a:buNone/>
                        <a:tabLst/>
                      </a:pPr>
                      <a:r>
                        <a:rPr kumimoji="0" lang="en-GB" sz="1200" u="none" strike="noStrike" cap="none" normalizeH="0" baseline="0" noProof="0" dirty="0" smtClean="0">
                          <a:ln>
                            <a:noFill/>
                          </a:ln>
                          <a:effectLst/>
                        </a:rPr>
                        <a:t>Current State</a:t>
                      </a:r>
                      <a:endParaRPr kumimoji="0" lang="en-GB" sz="1200" b="0" i="0" u="none" strike="noStrike" cap="none" normalizeH="0" baseline="0" noProof="0" dirty="0" smtClean="0">
                        <a:ln>
                          <a:noFill/>
                        </a:ln>
                        <a:solidFill>
                          <a:schemeClr val="bg1"/>
                        </a:solidFill>
                        <a:effectLst/>
                        <a:latin typeface="+mj-lt"/>
                        <a:cs typeface="Arial" charset="0"/>
                      </a:endParaRPr>
                    </a:p>
                  </a:txBody>
                  <a:tcPr marL="45720" marR="45720" horzOverflow="overflow">
                    <a:lnL w="6350" cap="flat" cmpd="sng" algn="ctr">
                      <a:solidFill>
                        <a:srgbClr val="00338D"/>
                      </a:solidFill>
                      <a:prstDash val="solid"/>
                      <a:round/>
                      <a:headEnd type="none" w="med" len="med"/>
                      <a:tailEnd type="none" w="med" len="med"/>
                    </a:lnL>
                    <a:solidFill>
                      <a:srgbClr val="2D5491"/>
                    </a:solidFill>
                  </a:tcPr>
                </a:tc>
                <a:tc hMerge="1">
                  <a:txBody>
                    <a:bodyPr/>
                    <a:lstStyle/>
                    <a:p>
                      <a:endParaRPr lang="en-US"/>
                    </a:p>
                  </a:txBody>
                  <a:tcPr/>
                </a:tc>
                <a:tc gridSpan="3">
                  <a:txBody>
                    <a:bodyPr/>
                    <a:lstStyle/>
                    <a:p>
                      <a:pPr marL="0" marR="0" lvl="0" indent="0" algn="ctr" defTabSz="914400" rtl="0" eaLnBrk="1" fontAlgn="base" latinLnBrk="0" hangingPunct="1">
                        <a:lnSpc>
                          <a:spcPct val="100000"/>
                        </a:lnSpc>
                        <a:spcBef>
                          <a:spcPct val="25000"/>
                        </a:spcBef>
                        <a:spcAft>
                          <a:spcPct val="0"/>
                        </a:spcAft>
                        <a:buClr>
                          <a:srgbClr val="415299"/>
                        </a:buClr>
                        <a:buSzPct val="125000"/>
                        <a:buFontTx/>
                        <a:buNone/>
                        <a:tabLst/>
                      </a:pPr>
                      <a:r>
                        <a:rPr kumimoji="0" lang="en-GB" sz="1200" u="none" strike="noStrike" cap="none" normalizeH="0" baseline="0" noProof="0" dirty="0" smtClean="0">
                          <a:ln>
                            <a:noFill/>
                          </a:ln>
                          <a:effectLst/>
                        </a:rPr>
                        <a:t>Peer Group</a:t>
                      </a:r>
                      <a:endParaRPr kumimoji="0" lang="en-GB" sz="1200" b="0" i="0" u="none" strike="noStrike" cap="none" normalizeH="0" baseline="0" noProof="0" dirty="0" smtClean="0">
                        <a:ln>
                          <a:noFill/>
                        </a:ln>
                        <a:solidFill>
                          <a:schemeClr val="bg1"/>
                        </a:solidFill>
                        <a:effectLst/>
                        <a:latin typeface="+mj-lt"/>
                        <a:cs typeface="Arial" charset="0"/>
                      </a:endParaRPr>
                    </a:p>
                  </a:txBody>
                  <a:tcPr marL="45720" marR="45720" horzOverflow="overflow">
                    <a:solidFill>
                      <a:srgbClr val="2D5491"/>
                    </a:solidFill>
                  </a:tcPr>
                </a:tc>
                <a:tc hMerge="1">
                  <a:txBody>
                    <a:bodyPr/>
                    <a:lstStyle/>
                    <a:p>
                      <a:endParaRPr lang="en-US"/>
                    </a:p>
                  </a:txBody>
                  <a:tcPr/>
                </a:tc>
                <a:tc hMerge="1">
                  <a:txBody>
                    <a:bodyPr/>
                    <a:lstStyle/>
                    <a:p>
                      <a:endParaRPr lang="en-US"/>
                    </a:p>
                  </a:txBody>
                  <a:tcPr/>
                </a:tc>
                <a:tc gridSpan="2">
                  <a:txBody>
                    <a:bodyPr/>
                    <a:lstStyle/>
                    <a:p>
                      <a:pPr marL="0" marR="0" lvl="0" indent="0" algn="ctr" defTabSz="914400" rtl="0" eaLnBrk="1" fontAlgn="base" latinLnBrk="0" hangingPunct="1">
                        <a:lnSpc>
                          <a:spcPct val="100000"/>
                        </a:lnSpc>
                        <a:spcBef>
                          <a:spcPct val="25000"/>
                        </a:spcBef>
                        <a:spcAft>
                          <a:spcPct val="0"/>
                        </a:spcAft>
                        <a:buClr>
                          <a:srgbClr val="415299"/>
                        </a:buClr>
                        <a:buSzPct val="125000"/>
                        <a:buFontTx/>
                        <a:buNone/>
                        <a:tabLst/>
                      </a:pPr>
                      <a:r>
                        <a:rPr kumimoji="0" lang="en-GB" sz="1200" u="none" strike="noStrike" cap="none" normalizeH="0" baseline="0" noProof="0" dirty="0" smtClean="0">
                          <a:ln>
                            <a:noFill/>
                          </a:ln>
                          <a:effectLst/>
                        </a:rPr>
                        <a:t>Global Industry Benchmark</a:t>
                      </a:r>
                      <a:endParaRPr kumimoji="0" lang="en-GB" sz="1200" b="0" i="0" u="none" strike="noStrike" cap="none" normalizeH="0" baseline="0" noProof="0" dirty="0" smtClean="0">
                        <a:ln>
                          <a:noFill/>
                        </a:ln>
                        <a:solidFill>
                          <a:schemeClr val="bg1"/>
                        </a:solidFill>
                        <a:effectLst/>
                        <a:latin typeface="+mj-lt"/>
                        <a:cs typeface="Arial" charset="0"/>
                      </a:endParaRPr>
                    </a:p>
                  </a:txBody>
                  <a:tcPr marL="45720" marR="45720" horzOverflow="overflow">
                    <a:solidFill>
                      <a:srgbClr val="2D5491"/>
                    </a:solidFill>
                  </a:tcPr>
                </a:tc>
                <a:tc hMerge="1">
                  <a:txBody>
                    <a:bodyPr/>
                    <a:lstStyle/>
                    <a:p>
                      <a:endParaRPr lang="en-US"/>
                    </a:p>
                  </a:txBody>
                  <a:tcPr/>
                </a:tc>
              </a:tr>
              <a:tr h="2008402">
                <a:tc rowSpan="4">
                  <a:txBody>
                    <a:bodyPr/>
                    <a:lstStyle/>
                    <a:p>
                      <a:pPr marL="0" marR="0" lvl="0" indent="0" algn="ctr" defTabSz="890789" rtl="0" eaLnBrk="1" fontAlgn="auto" latinLnBrk="0" hangingPunct="1">
                        <a:lnSpc>
                          <a:spcPct val="100000"/>
                        </a:lnSpc>
                        <a:spcBef>
                          <a:spcPts val="0"/>
                        </a:spcBef>
                        <a:spcAft>
                          <a:spcPts val="0"/>
                        </a:spcAft>
                        <a:buClrTx/>
                        <a:buSzTx/>
                        <a:buFontTx/>
                        <a:buNone/>
                        <a:tabLst/>
                        <a:defRPr/>
                      </a:pPr>
                      <a:r>
                        <a:rPr lang="en-US" sz="1200" kern="1200" dirty="0" smtClean="0">
                          <a:solidFill>
                            <a:schemeClr val="bg1"/>
                          </a:solidFill>
                        </a:rPr>
                        <a:t>Digital workforce</a:t>
                      </a:r>
                    </a:p>
                  </a:txBody>
                  <a:tcPr marL="45720" marR="45720" anchor="ctr" horzOverflow="overflow">
                    <a:lnR w="12700" cap="rnd" cmpd="sng" algn="ctr">
                      <a:noFill/>
                      <a:prstDash val="solid"/>
                    </a:lnR>
                    <a:lnT w="12700" cap="rnd" cmpd="sng" algn="ctr">
                      <a:noFill/>
                      <a:prstDash val="solid"/>
                    </a:lnT>
                    <a:solidFill>
                      <a:srgbClr val="2D5491"/>
                    </a:solidFill>
                  </a:tcPr>
                </a:tc>
                <a:tc>
                  <a:txBody>
                    <a:bodyPr/>
                    <a:lstStyle/>
                    <a:p>
                      <a:pPr algn="ctr"/>
                      <a:endParaRPr lang="en-US" sz="1200" b="1" kern="1200" dirty="0">
                        <a:solidFill>
                          <a:schemeClr val="bg1"/>
                        </a:solidFill>
                        <a:latin typeface="+mn-lt"/>
                        <a:ea typeface="+mn-ea"/>
                        <a:cs typeface="+mn-cs"/>
                      </a:endParaRPr>
                    </a:p>
                  </a:txBody>
                  <a:tcPr marL="45720" marR="45720" anchor="ctr" horzOverflow="overflow">
                    <a:lnL w="12700" cap="rnd" cmpd="sng" algn="ctr">
                      <a:noFill/>
                      <a:prstDash val="solid"/>
                    </a:lnL>
                    <a:lnR w="6350" cap="flat" cmpd="sng" algn="ctr">
                      <a:solidFill>
                        <a:srgbClr val="00338D"/>
                      </a:solidFill>
                      <a:prstDash val="solid"/>
                      <a:round/>
                      <a:headEnd type="none" w="med" len="med"/>
                      <a:tailEnd type="none" w="med" len="med"/>
                    </a:lnR>
                    <a:lnT w="12700" cap="rnd" cmpd="sng" algn="ctr">
                      <a:noFill/>
                      <a:prstDash val="solid"/>
                    </a:lnT>
                    <a:lnB w="6350" cap="rnd" cmpd="sng" algn="ctr">
                      <a:noFill/>
                      <a:prstDash val="solid"/>
                    </a:lnB>
                    <a:lnTlToBr w="12700" cmpd="sng">
                      <a:noFill/>
                      <a:prstDash val="solid"/>
                    </a:lnTlToBr>
                    <a:lnBlToTr w="12700" cmpd="sng">
                      <a:noFill/>
                      <a:prstDash val="solid"/>
                    </a:lnBlToTr>
                    <a:noFill/>
                  </a:tcPr>
                </a:tc>
                <a:tc gridSpan="2">
                  <a:txBody>
                    <a:bodyPr/>
                    <a:lstStyle/>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r>
                        <a:rPr lang="en-US" sz="1200" kern="1200" dirty="0" smtClean="0">
                          <a:solidFill>
                            <a:srgbClr val="00338D"/>
                          </a:solidFill>
                          <a:latin typeface="+mn-lt"/>
                          <a:ea typeface="+mn-ea"/>
                          <a:cs typeface="+mn-cs"/>
                        </a:rPr>
                        <a:t>Establishment of an Innovation Committee chaired by the Chief Operating Officer.</a:t>
                      </a:r>
                    </a:p>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r>
                        <a:rPr lang="en-US" sz="1200" kern="1200" dirty="0" smtClean="0">
                          <a:solidFill>
                            <a:srgbClr val="00338D"/>
                          </a:solidFill>
                          <a:latin typeface="+mn-lt"/>
                          <a:ea typeface="+mn-ea"/>
                          <a:cs typeface="+mn-cs"/>
                        </a:rPr>
                        <a:t>Presence of a Chief Technology and Digital Officer reporting to the COO.  </a:t>
                      </a:r>
                    </a:p>
                  </a:txBody>
                  <a:tcPr marL="45720" marR="45720" horzOverflow="overflow">
                    <a:lnL w="6350" cap="flat" cmpd="sng" algn="ctr">
                      <a:solidFill>
                        <a:srgbClr val="00338D"/>
                      </a:solidFill>
                      <a:prstDash val="solid"/>
                      <a:round/>
                      <a:headEnd type="none" w="med" len="med"/>
                      <a:tailEnd type="none" w="med" len="med"/>
                    </a:lnL>
                    <a:noFill/>
                  </a:tcPr>
                </a:tc>
                <a:tc hMerge="1">
                  <a:txBody>
                    <a:bodyPr/>
                    <a:lstStyle/>
                    <a:p>
                      <a:pPr marL="0" marR="0" lvl="0" indent="0" algn="l" defTabSz="914400" rtl="0" eaLnBrk="1" fontAlgn="base" latinLnBrk="0" hangingPunct="1">
                        <a:lnSpc>
                          <a:spcPct val="100000"/>
                        </a:lnSpc>
                        <a:spcBef>
                          <a:spcPct val="25000"/>
                        </a:spcBef>
                        <a:spcAft>
                          <a:spcPct val="0"/>
                        </a:spcAft>
                        <a:buClr>
                          <a:srgbClr val="415299"/>
                        </a:buClr>
                        <a:buSzPct val="125000"/>
                        <a:buFontTx/>
                        <a:buNone/>
                        <a:tabLst/>
                      </a:pPr>
                      <a:endParaRPr kumimoji="0" lang="en-US" sz="1200" b="0" i="0" u="none" strike="noStrike" cap="none" normalizeH="0" baseline="0" noProof="0" dirty="0" smtClean="0">
                        <a:ln>
                          <a:noFill/>
                        </a:ln>
                        <a:solidFill>
                          <a:schemeClr val="tx1"/>
                        </a:solidFill>
                        <a:effectLst/>
                        <a:latin typeface="+mj-lt"/>
                        <a:cs typeface="Arial" charset="0"/>
                      </a:endParaRPr>
                    </a:p>
                  </a:txBody>
                  <a:tcPr marL="45720" marR="45720" horzOverflow="overflow"/>
                </a:tc>
                <a:tc gridSpan="3">
                  <a:txBody>
                    <a:bodyPr/>
                    <a:lstStyle/>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endParaRPr lang="en-US" sz="1200" kern="1200" dirty="0" smtClean="0">
                        <a:solidFill>
                          <a:srgbClr val="00338D"/>
                        </a:solidFill>
                        <a:latin typeface="+mn-lt"/>
                        <a:ea typeface="+mn-ea"/>
                        <a:cs typeface="+mn-cs"/>
                      </a:endParaRPr>
                    </a:p>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endParaRPr lang="en-US" sz="1200" kern="1200" dirty="0" smtClean="0">
                        <a:solidFill>
                          <a:srgbClr val="00338D"/>
                        </a:solidFill>
                        <a:latin typeface="+mn-lt"/>
                        <a:ea typeface="+mn-ea"/>
                        <a:cs typeface="+mn-cs"/>
                      </a:endParaRPr>
                    </a:p>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r>
                        <a:rPr lang="en-US" sz="1200" kern="1200" dirty="0" smtClean="0">
                          <a:solidFill>
                            <a:srgbClr val="00338D"/>
                          </a:solidFill>
                          <a:latin typeface="+mn-lt"/>
                          <a:ea typeface="+mn-ea"/>
                          <a:cs typeface="+mn-cs"/>
                        </a:rPr>
                        <a:t>Presence of data scientists that deliver data-driven insights to business units.</a:t>
                      </a:r>
                    </a:p>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r>
                        <a:rPr lang="en-US" sz="1200" kern="1200" dirty="0" smtClean="0">
                          <a:solidFill>
                            <a:srgbClr val="00338D"/>
                          </a:solidFill>
                          <a:latin typeface="+mn-lt"/>
                          <a:ea typeface="+mn-ea"/>
                          <a:cs typeface="+mn-cs"/>
                        </a:rPr>
                        <a:t>Presence of software engineers responsible for design and deployment of APIs..</a:t>
                      </a:r>
                    </a:p>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endParaRPr lang="en-US" sz="1200" kern="1200" dirty="0" smtClean="0">
                        <a:solidFill>
                          <a:srgbClr val="00338D"/>
                        </a:solidFill>
                        <a:latin typeface="+mn-lt"/>
                        <a:ea typeface="+mn-ea"/>
                        <a:cs typeface="+mn-cs"/>
                      </a:endParaRPr>
                    </a:p>
                  </a:txBody>
                  <a:tcPr marL="45720" marR="45720" horzOverflow="overflow">
                    <a:noFill/>
                  </a:tcPr>
                </a:tc>
                <a:tc hMerge="1">
                  <a:txBody>
                    <a:bodyPr/>
                    <a:lstStyle/>
                    <a:p>
                      <a:endParaRPr lang="en-US"/>
                    </a:p>
                  </a:txBody>
                  <a:tcPr/>
                </a:tc>
                <a:tc hMerge="1">
                  <a:txBody>
                    <a:bodyPr/>
                    <a:lstStyle/>
                    <a:p>
                      <a:pPr marL="0" marR="0" lvl="0" indent="0" algn="l" defTabSz="914400" rtl="0" eaLnBrk="1" fontAlgn="base" latinLnBrk="0" hangingPunct="1">
                        <a:lnSpc>
                          <a:spcPct val="100000"/>
                        </a:lnSpc>
                        <a:spcBef>
                          <a:spcPct val="25000"/>
                        </a:spcBef>
                        <a:spcAft>
                          <a:spcPct val="0"/>
                        </a:spcAft>
                        <a:buClr>
                          <a:srgbClr val="415299"/>
                        </a:buClr>
                        <a:buSzPct val="125000"/>
                        <a:buFontTx/>
                        <a:buNone/>
                        <a:tabLst/>
                      </a:pPr>
                      <a:endParaRPr kumimoji="0" lang="en-GB" sz="1200" b="0" i="0" u="none" strike="noStrike" cap="none" normalizeH="0" baseline="0" noProof="0" dirty="0" smtClean="0">
                        <a:ln>
                          <a:noFill/>
                        </a:ln>
                        <a:solidFill>
                          <a:schemeClr val="tx1"/>
                        </a:solidFill>
                        <a:effectLst/>
                        <a:latin typeface="+mj-lt"/>
                        <a:cs typeface="Arial" charset="0"/>
                      </a:endParaRPr>
                    </a:p>
                  </a:txBody>
                  <a:tcPr marL="45720" marR="45720" horzOverflow="overflow"/>
                </a:tc>
                <a:tc gridSpan="2">
                  <a:txBody>
                    <a:bodyPr/>
                    <a:lstStyle/>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endParaRPr lang="en-US" sz="1200" kern="1200" dirty="0" smtClean="0">
                        <a:solidFill>
                          <a:srgbClr val="00338D"/>
                        </a:solidFill>
                        <a:latin typeface="+mn-lt"/>
                        <a:ea typeface="+mn-ea"/>
                        <a:cs typeface="+mn-cs"/>
                      </a:endParaRPr>
                    </a:p>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endParaRPr lang="en-US" sz="1200" kern="1200" dirty="0" smtClean="0">
                        <a:solidFill>
                          <a:srgbClr val="00338D"/>
                        </a:solidFill>
                        <a:latin typeface="+mn-lt"/>
                        <a:ea typeface="+mn-ea"/>
                        <a:cs typeface="+mn-cs"/>
                      </a:endParaRPr>
                    </a:p>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r>
                        <a:rPr lang="en-US" sz="1200" kern="1200" dirty="0" smtClean="0">
                          <a:solidFill>
                            <a:srgbClr val="00338D"/>
                          </a:solidFill>
                          <a:latin typeface="+mn-lt"/>
                          <a:ea typeface="+mn-ea"/>
                          <a:cs typeface="+mn-cs"/>
                        </a:rPr>
                        <a:t>Employment of data scientists, </a:t>
                      </a:r>
                      <a:r>
                        <a:rPr lang="en-US" sz="1200" kern="1200" dirty="0" err="1" smtClean="0">
                          <a:solidFill>
                            <a:srgbClr val="00338D"/>
                          </a:solidFill>
                          <a:latin typeface="+mn-lt"/>
                          <a:ea typeface="+mn-ea"/>
                          <a:cs typeface="+mn-cs"/>
                        </a:rPr>
                        <a:t>progammers</a:t>
                      </a:r>
                      <a:r>
                        <a:rPr lang="en-US" sz="1200" kern="1200" dirty="0" smtClean="0">
                          <a:solidFill>
                            <a:srgbClr val="00338D"/>
                          </a:solidFill>
                          <a:latin typeface="+mn-lt"/>
                          <a:ea typeface="+mn-ea"/>
                          <a:cs typeface="+mn-cs"/>
                        </a:rPr>
                        <a:t>, data analysts, software engineers, etc.</a:t>
                      </a:r>
                    </a:p>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r>
                        <a:rPr lang="en-US" sz="1200" kern="1200" dirty="0" smtClean="0">
                          <a:solidFill>
                            <a:srgbClr val="00338D"/>
                          </a:solidFill>
                          <a:latin typeface="+mn-lt"/>
                          <a:ea typeface="+mn-ea"/>
                          <a:cs typeface="+mn-cs"/>
                        </a:rPr>
                        <a:t>Creation of a curriculum to train staff on digital skills. </a:t>
                      </a:r>
                    </a:p>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r>
                        <a:rPr lang="en-US" sz="1200" kern="1200" dirty="0" err="1" smtClean="0">
                          <a:solidFill>
                            <a:srgbClr val="00338D"/>
                          </a:solidFill>
                          <a:latin typeface="+mn-lt"/>
                          <a:ea typeface="+mn-ea"/>
                          <a:cs typeface="+mn-cs"/>
                        </a:rPr>
                        <a:t>Hackathons</a:t>
                      </a:r>
                      <a:r>
                        <a:rPr lang="en-US" sz="1200" kern="1200" dirty="0" smtClean="0">
                          <a:solidFill>
                            <a:srgbClr val="00338D"/>
                          </a:solidFill>
                          <a:latin typeface="+mn-lt"/>
                          <a:ea typeface="+mn-ea"/>
                          <a:cs typeface="+mn-cs"/>
                        </a:rPr>
                        <a:t> are conducted to create digital learning experiences for staff.</a:t>
                      </a:r>
                    </a:p>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r>
                        <a:rPr lang="en-US" sz="1200" kern="1200" dirty="0" smtClean="0">
                          <a:solidFill>
                            <a:srgbClr val="00338D"/>
                          </a:solidFill>
                          <a:latin typeface="+mn-lt"/>
                          <a:ea typeface="+mn-ea"/>
                          <a:cs typeface="+mn-cs"/>
                        </a:rPr>
                        <a:t>Automation, advanced robotics and artificial intelligence are used to improve employee productivity.</a:t>
                      </a:r>
                    </a:p>
                  </a:txBody>
                  <a:tcPr marL="45720" marR="45720" horzOverflow="overflow">
                    <a:noFill/>
                  </a:tcPr>
                </a:tc>
                <a:tc hMerge="1">
                  <a:txBody>
                    <a:bodyPr/>
                    <a:lstStyle/>
                    <a:p>
                      <a:pPr marL="0" marR="0" lvl="0" indent="0" algn="l" defTabSz="914400" rtl="0" eaLnBrk="1" fontAlgn="base" latinLnBrk="0" hangingPunct="1">
                        <a:lnSpc>
                          <a:spcPct val="100000"/>
                        </a:lnSpc>
                        <a:spcBef>
                          <a:spcPct val="25000"/>
                        </a:spcBef>
                        <a:spcAft>
                          <a:spcPct val="0"/>
                        </a:spcAft>
                        <a:buClr>
                          <a:srgbClr val="415299"/>
                        </a:buClr>
                        <a:buSzPct val="125000"/>
                        <a:buFontTx/>
                        <a:buNone/>
                        <a:tabLst/>
                      </a:pPr>
                      <a:endParaRPr kumimoji="0" lang="en-GB" sz="1200" b="0" i="0" u="none" strike="noStrike" cap="none" normalizeH="0" baseline="0" noProof="0" dirty="0" smtClean="0">
                        <a:ln>
                          <a:noFill/>
                        </a:ln>
                        <a:solidFill>
                          <a:schemeClr val="tx1"/>
                        </a:solidFill>
                        <a:effectLst/>
                        <a:latin typeface="+mj-lt"/>
                        <a:cs typeface="Arial" charset="0"/>
                      </a:endParaRPr>
                    </a:p>
                  </a:txBody>
                  <a:tcPr marL="45720" marR="45720" horzOverflow="overflow"/>
                </a:tc>
              </a:tr>
              <a:tr h="436789">
                <a:tc vMerge="1">
                  <a:txBody>
                    <a:bodyPr/>
                    <a:lstStyle/>
                    <a:p>
                      <a:pPr algn="ctr"/>
                      <a:endParaRPr lang="en-US" sz="1200" kern="1200" dirty="0" smtClean="0">
                        <a:solidFill>
                          <a:schemeClr val="bg1"/>
                        </a:solidFill>
                      </a:endParaRPr>
                    </a:p>
                  </a:txBody>
                  <a:tcPr marL="45720" marR="45720" anchor="ctr" horzOverflow="overflow">
                    <a:lnR w="12700" cap="rnd" cmpd="sng" algn="ctr">
                      <a:noFill/>
                      <a:prstDash val="solid"/>
                    </a:lnR>
                    <a:lnT w="12700" cap="rnd" cmpd="sng" algn="ctr">
                      <a:noFill/>
                      <a:prstDash val="solid"/>
                    </a:lnT>
                    <a:lnB w="6350" cap="rnd" cmpd="sng" algn="ctr">
                      <a:noFill/>
                      <a:prstDash val="solid"/>
                    </a:lnB>
                    <a:solidFill>
                      <a:srgbClr val="2D5491"/>
                    </a:solidFill>
                  </a:tcPr>
                </a:tc>
                <a:tc gridSpan="8">
                  <a:txBody>
                    <a:bodyPr/>
                    <a:lstStyle/>
                    <a:p>
                      <a:pPr algn="ctr"/>
                      <a:endParaRPr lang="en-US" sz="1200" b="1" kern="1200" dirty="0">
                        <a:solidFill>
                          <a:schemeClr val="bg1"/>
                        </a:solidFill>
                        <a:latin typeface="+mn-lt"/>
                        <a:ea typeface="+mn-ea"/>
                        <a:cs typeface="+mn-cs"/>
                      </a:endParaRPr>
                    </a:p>
                  </a:txBody>
                  <a:tcPr marL="45720" marR="45720" anchor="ctr" horzOverflow="overflow">
                    <a:lnL w="12700" cap="rnd" cmpd="sng" algn="ctr">
                      <a:noFill/>
                      <a:prstDash val="solid"/>
                    </a:lnL>
                    <a:lnR w="6350" cap="rnd" cmpd="sng" algn="ctr">
                      <a:noFill/>
                      <a:prstDash val="solid"/>
                    </a:lnR>
                    <a:lnT w="12700" cap="rnd" cmpd="sng" algn="ctr">
                      <a:noFill/>
                      <a:prstDash val="solid"/>
                    </a:lnT>
                    <a:lnB w="6350" cap="rnd" cmpd="sng" algn="ctr">
                      <a:noFill/>
                      <a:prstDash val="solid"/>
                    </a:lnB>
                    <a:lnTlToBr w="12700" cmpd="sng">
                      <a:noFill/>
                      <a:prstDash val="solid"/>
                    </a:lnTlToBr>
                    <a:lnBlToTr w="12700" cmpd="sng">
                      <a:noFill/>
                      <a:prstDash val="solid"/>
                    </a:lnBlToTr>
                    <a:noFill/>
                  </a:tcPr>
                </a:tc>
                <a:tc hMerge="1">
                  <a:txBody>
                    <a:bodyPr/>
                    <a:lstStyle/>
                    <a:p>
                      <a:pPr marL="0" marR="0" lvl="0" indent="0" algn="l" defTabSz="890789" rtl="0" eaLnBrk="1" fontAlgn="auto" latinLnBrk="0" hangingPunct="1">
                        <a:lnSpc>
                          <a:spcPct val="100000"/>
                        </a:lnSpc>
                        <a:spcBef>
                          <a:spcPts val="300"/>
                        </a:spcBef>
                        <a:spcAft>
                          <a:spcPts val="300"/>
                        </a:spcAft>
                        <a:buClrTx/>
                        <a:buSzTx/>
                        <a:buFont typeface="Arial" panose="020B0604020202020204" pitchFamily="34" charset="0"/>
                        <a:buNone/>
                        <a:tabLst/>
                        <a:defRPr/>
                      </a:pPr>
                      <a:endParaRPr lang="en-US" sz="1200" kern="1200" dirty="0" smtClean="0">
                        <a:solidFill>
                          <a:srgbClr val="00338D"/>
                        </a:solidFill>
                        <a:latin typeface="+mn-lt"/>
                        <a:ea typeface="+mn-ea"/>
                        <a:cs typeface="+mn-cs"/>
                      </a:endParaRPr>
                    </a:p>
                  </a:txBody>
                  <a:tcPr marL="45720" marR="45720" horzOverflow="overflow">
                    <a:lnL w="6350" cap="flat" cmpd="sng" algn="ctr">
                      <a:solidFill>
                        <a:srgbClr val="00338D"/>
                      </a:solidFill>
                      <a:prstDash val="solid"/>
                      <a:round/>
                      <a:headEnd type="none" w="med" len="med"/>
                      <a:tailEnd type="none" w="med" len="med"/>
                    </a:lnL>
                    <a:noFill/>
                  </a:tcPr>
                </a:tc>
                <a:tc hMerge="1">
                  <a:txBody>
                    <a:bodyPr/>
                    <a:lstStyle/>
                    <a:p>
                      <a:pPr marL="171450" marR="0" lvl="0" indent="-171450" algn="l" defTabSz="890789" rtl="0" eaLnBrk="1" fontAlgn="auto" latinLnBrk="0" hangingPunct="1">
                        <a:lnSpc>
                          <a:spcPct val="100000"/>
                        </a:lnSpc>
                        <a:spcBef>
                          <a:spcPts val="300"/>
                        </a:spcBef>
                        <a:spcAft>
                          <a:spcPts val="300"/>
                        </a:spcAft>
                        <a:buClrTx/>
                        <a:buSzTx/>
                        <a:buFont typeface="Arial" panose="020B0604020202020204" pitchFamily="34" charset="0"/>
                        <a:buChar char="•"/>
                        <a:tabLst/>
                        <a:defRPr/>
                      </a:pPr>
                      <a:endParaRPr lang="en-US" sz="1200" kern="1200" dirty="0" smtClean="0">
                        <a:solidFill>
                          <a:srgbClr val="00338D"/>
                        </a:solidFill>
                        <a:latin typeface="+mn-lt"/>
                        <a:ea typeface="+mn-ea"/>
                        <a:cs typeface="+mn-cs"/>
                      </a:endParaRPr>
                    </a:p>
                  </a:txBody>
                  <a:tcPr marL="45720" marR="45720" horzOverflow="overflow">
                    <a:noFill/>
                  </a:tcPr>
                </a:tc>
                <a:tc hMerge="1">
                  <a:txBody>
                    <a:bodyPr/>
                    <a:lstStyle/>
                    <a:p>
                      <a:pPr marL="171450" marR="0" lvl="0" indent="-171450" algn="l" defTabSz="890789" rtl="0" eaLnBrk="1" fontAlgn="auto" latinLnBrk="0" hangingPunct="1">
                        <a:lnSpc>
                          <a:spcPct val="100000"/>
                        </a:lnSpc>
                        <a:spcBef>
                          <a:spcPts val="300"/>
                        </a:spcBef>
                        <a:spcAft>
                          <a:spcPts val="300"/>
                        </a:spcAft>
                        <a:buClrTx/>
                        <a:buSzTx/>
                        <a:buFont typeface="Arial" panose="020B0604020202020204" pitchFamily="34" charset="0"/>
                        <a:buChar char="•"/>
                        <a:tabLst/>
                        <a:defRPr/>
                      </a:pPr>
                      <a:endParaRPr lang="en-US" sz="1200" kern="1200" dirty="0" smtClean="0">
                        <a:solidFill>
                          <a:srgbClr val="00338D"/>
                        </a:solidFill>
                        <a:latin typeface="+mn-lt"/>
                        <a:ea typeface="+mn-ea"/>
                        <a:cs typeface="+mn-cs"/>
                      </a:endParaRPr>
                    </a:p>
                  </a:txBody>
                  <a:tcPr marL="45720" marR="45720" horzOverflow="overflow">
                    <a:noFill/>
                  </a:tcPr>
                </a:tc>
                <a:tc hMerge="1">
                  <a:txBody>
                    <a:bodyPr/>
                    <a:lstStyle/>
                    <a:p>
                      <a:endParaRPr lang="en-US"/>
                    </a:p>
                  </a:txBody>
                  <a:tcPr/>
                </a:tc>
                <a:tc hMerge="1">
                  <a:txBody>
                    <a:bodyPr/>
                    <a:lstStyle/>
                    <a:p>
                      <a:pPr marL="171450" marR="0" lvl="0" indent="-171450" algn="l" defTabSz="890789" rtl="0" eaLnBrk="1" fontAlgn="auto" latinLnBrk="0" hangingPunct="1">
                        <a:lnSpc>
                          <a:spcPct val="100000"/>
                        </a:lnSpc>
                        <a:spcBef>
                          <a:spcPts val="300"/>
                        </a:spcBef>
                        <a:spcAft>
                          <a:spcPts val="300"/>
                        </a:spcAft>
                        <a:buClrTx/>
                        <a:buSzTx/>
                        <a:buFont typeface="Arial" panose="020B0604020202020204" pitchFamily="34" charset="0"/>
                        <a:buChar char="•"/>
                        <a:tabLst/>
                        <a:defRPr/>
                      </a:pPr>
                      <a:endParaRPr lang="en-US" sz="1200" kern="1200" dirty="0" smtClean="0">
                        <a:solidFill>
                          <a:srgbClr val="00338D"/>
                        </a:solidFill>
                        <a:latin typeface="+mn-lt"/>
                        <a:ea typeface="+mn-ea"/>
                        <a:cs typeface="+mn-cs"/>
                      </a:endParaRPr>
                    </a:p>
                  </a:txBody>
                  <a:tcPr marL="45720" marR="45720" horzOverflow="overflow">
                    <a:noFill/>
                  </a:tcPr>
                </a:tc>
                <a:tc hMerge="1">
                  <a:txBody>
                    <a:bodyPr/>
                    <a:lstStyle/>
                    <a:p>
                      <a:pPr marL="171450" marR="0" lvl="0" indent="-171450" algn="l" defTabSz="890789" rtl="0" eaLnBrk="1" fontAlgn="auto" latinLnBrk="0" hangingPunct="1">
                        <a:lnSpc>
                          <a:spcPct val="100000"/>
                        </a:lnSpc>
                        <a:spcBef>
                          <a:spcPts val="300"/>
                        </a:spcBef>
                        <a:spcAft>
                          <a:spcPts val="300"/>
                        </a:spcAft>
                        <a:buClrTx/>
                        <a:buSzTx/>
                        <a:buFont typeface="Arial" panose="020B0604020202020204" pitchFamily="34" charset="0"/>
                        <a:buChar char="•"/>
                        <a:tabLst/>
                        <a:defRPr/>
                      </a:pPr>
                      <a:endParaRPr lang="en-US" sz="1200" kern="1200" noProof="0" dirty="0" smtClean="0">
                        <a:solidFill>
                          <a:srgbClr val="00338D"/>
                        </a:solidFill>
                        <a:latin typeface="+mn-lt"/>
                        <a:ea typeface="+mn-ea"/>
                        <a:cs typeface="+mn-cs"/>
                      </a:endParaRPr>
                    </a:p>
                  </a:txBody>
                  <a:tcPr marL="45720" marR="45720" horzOverflow="overflow">
                    <a:noFill/>
                  </a:tcPr>
                </a:tc>
                <a:tc hMerge="1">
                  <a:txBody>
                    <a:bodyPr/>
                    <a:lstStyle/>
                    <a:p>
                      <a:endParaRPr lang="en-US"/>
                    </a:p>
                  </a:txBody>
                  <a:tcPr/>
                </a:tc>
              </a:tr>
              <a:tr h="422787">
                <a:tc vMerge="1">
                  <a:txBody>
                    <a:bodyPr/>
                    <a:lstStyle/>
                    <a:p>
                      <a:pPr algn="ctr"/>
                      <a:endParaRPr lang="en-US" sz="1200" kern="1200" dirty="0" smtClean="0">
                        <a:solidFill>
                          <a:schemeClr val="bg1"/>
                        </a:solidFill>
                      </a:endParaRPr>
                    </a:p>
                  </a:txBody>
                  <a:tcPr marL="45720" marR="45720" anchor="ctr" horzOverflow="overflow">
                    <a:lnR w="12700" cap="rnd" cmpd="sng" algn="ctr">
                      <a:noFill/>
                      <a:prstDash val="solid"/>
                    </a:lnR>
                    <a:lnT w="12700" cap="rnd" cmpd="sng" algn="ctr">
                      <a:noFill/>
                      <a:prstDash val="solid"/>
                    </a:lnT>
                    <a:lnB w="6350" cap="rnd" cmpd="sng" algn="ctr">
                      <a:noFill/>
                      <a:prstDash val="solid"/>
                    </a:lnB>
                    <a:solidFill>
                      <a:srgbClr val="2D5491"/>
                    </a:solidFill>
                  </a:tcPr>
                </a:tc>
                <a:tc>
                  <a:txBody>
                    <a:bodyPr/>
                    <a:lstStyle/>
                    <a:p>
                      <a:pPr algn="ctr"/>
                      <a:endParaRPr lang="en-US" sz="1200" b="1" kern="1200" dirty="0">
                        <a:solidFill>
                          <a:schemeClr val="bg1"/>
                        </a:solidFill>
                        <a:latin typeface="+mn-lt"/>
                        <a:ea typeface="+mn-ea"/>
                        <a:cs typeface="+mn-cs"/>
                      </a:endParaRPr>
                    </a:p>
                  </a:txBody>
                  <a:tcPr marL="45720" marR="45720" anchor="ctr" horzOverflow="overflow">
                    <a:lnL w="12700" cap="rnd" cmpd="sng" algn="ctr">
                      <a:noFill/>
                      <a:prstDash val="solid"/>
                    </a:lnL>
                    <a:lnR w="6350" cap="flat" cmpd="sng" algn="ctr">
                      <a:solidFill>
                        <a:srgbClr val="00338D"/>
                      </a:solidFill>
                      <a:prstDash val="solid"/>
                      <a:round/>
                      <a:headEnd type="none" w="med" len="med"/>
                      <a:tailEnd type="none" w="med" len="med"/>
                    </a:lnR>
                    <a:lnT w="12700" cap="rnd" cmpd="sng" algn="ctr">
                      <a:noFill/>
                      <a:prstDash val="solid"/>
                    </a:lnT>
                    <a:lnB w="6350" cap="rnd" cmpd="sng" algn="ctr">
                      <a:noFill/>
                      <a:prstDash val="solid"/>
                    </a:lnB>
                    <a:lnTlToBr w="12700" cmpd="sng">
                      <a:noFill/>
                      <a:prstDash val="solid"/>
                    </a:lnTlToBr>
                    <a:lnBlToTr w="12700" cmpd="sng">
                      <a:noFill/>
                      <a:prstDash val="solid"/>
                    </a:lnBlToTr>
                    <a:noFill/>
                  </a:tcPr>
                </a:tc>
                <a:tc>
                  <a:txBody>
                    <a:bodyPr/>
                    <a:lstStyle/>
                    <a:p>
                      <a:pPr marL="0" marR="0" lvl="0" indent="0" algn="ctr" defTabSz="890789" rtl="0" eaLnBrk="1" fontAlgn="auto" latinLnBrk="0" hangingPunct="1">
                        <a:lnSpc>
                          <a:spcPct val="100000"/>
                        </a:lnSpc>
                        <a:spcBef>
                          <a:spcPts val="300"/>
                        </a:spcBef>
                        <a:spcAft>
                          <a:spcPts val="300"/>
                        </a:spcAft>
                        <a:buClrTx/>
                        <a:buSzTx/>
                        <a:buFont typeface="Arial" panose="020B0604020202020204" pitchFamily="34" charset="0"/>
                        <a:buNone/>
                        <a:tabLst/>
                        <a:defRPr/>
                      </a:pPr>
                      <a:r>
                        <a:rPr lang="en-US" sz="1200" b="1" kern="1200" dirty="0" smtClean="0">
                          <a:solidFill>
                            <a:schemeClr val="bg1"/>
                          </a:solidFill>
                          <a:latin typeface="+mn-lt"/>
                          <a:ea typeface="+mn-ea"/>
                          <a:cs typeface="+mn-cs"/>
                        </a:rPr>
                        <a:t>Lagging</a:t>
                      </a:r>
                    </a:p>
                  </a:txBody>
                  <a:tcPr marL="45720" marR="45720" horzOverflow="overflow">
                    <a:lnL w="6350" cap="flat" cmpd="sng" algn="ctr">
                      <a:solidFill>
                        <a:srgbClr val="00338D"/>
                      </a:solidFill>
                      <a:prstDash val="solid"/>
                      <a:round/>
                      <a:headEnd type="none" w="med" len="med"/>
                      <a:tailEnd type="none" w="med" len="med"/>
                    </a:lnL>
                    <a:solidFill>
                      <a:srgbClr val="2D5491"/>
                    </a:solidFill>
                  </a:tcPr>
                </a:tc>
                <a:tc gridSpan="2">
                  <a:txBody>
                    <a:bodyPr/>
                    <a:lstStyle/>
                    <a:p>
                      <a:pPr marL="0" marR="0" lvl="0" indent="0" algn="ctr" defTabSz="890789" rtl="0" eaLnBrk="1" fontAlgn="auto" latinLnBrk="0" hangingPunct="1">
                        <a:lnSpc>
                          <a:spcPct val="100000"/>
                        </a:lnSpc>
                        <a:spcBef>
                          <a:spcPts val="300"/>
                        </a:spcBef>
                        <a:spcAft>
                          <a:spcPts val="300"/>
                        </a:spcAft>
                        <a:buClrTx/>
                        <a:buSzTx/>
                        <a:buFont typeface="Arial" panose="020B0604020202020204" pitchFamily="34" charset="0"/>
                        <a:buNone/>
                        <a:tabLst/>
                        <a:defRPr/>
                      </a:pPr>
                      <a:r>
                        <a:rPr lang="en-US" sz="1200" b="1" kern="1200" dirty="0" smtClean="0">
                          <a:solidFill>
                            <a:schemeClr val="bg1"/>
                          </a:solidFill>
                          <a:latin typeface="+mn-lt"/>
                          <a:ea typeface="+mn-ea"/>
                          <a:cs typeface="+mn-cs"/>
                        </a:rPr>
                        <a:t>Basic</a:t>
                      </a:r>
                    </a:p>
                  </a:txBody>
                  <a:tcPr marL="45720" marR="45720" horzOverflow="overflow">
                    <a:solidFill>
                      <a:srgbClr val="2D5491"/>
                    </a:solidFill>
                  </a:tcPr>
                </a:tc>
                <a:tc hMerge="1">
                  <a:txBody>
                    <a:bodyPr/>
                    <a:lstStyle/>
                    <a:p>
                      <a:pPr marL="0" marR="0" lvl="0" indent="0" algn="ctr" defTabSz="890789" rtl="0" eaLnBrk="1" fontAlgn="auto" latinLnBrk="0" hangingPunct="1">
                        <a:lnSpc>
                          <a:spcPct val="100000"/>
                        </a:lnSpc>
                        <a:spcBef>
                          <a:spcPts val="300"/>
                        </a:spcBef>
                        <a:spcAft>
                          <a:spcPts val="300"/>
                        </a:spcAft>
                        <a:buClrTx/>
                        <a:buSzTx/>
                        <a:buFont typeface="Arial" panose="020B0604020202020204" pitchFamily="34" charset="0"/>
                        <a:buNone/>
                        <a:tabLst/>
                        <a:defRPr/>
                      </a:pPr>
                      <a:endParaRPr lang="en-US" sz="1200" b="1" kern="1200" dirty="0">
                        <a:solidFill>
                          <a:schemeClr val="bg1"/>
                        </a:solidFill>
                        <a:latin typeface="+mn-lt"/>
                        <a:ea typeface="+mn-ea"/>
                        <a:cs typeface="+mn-cs"/>
                      </a:endParaRPr>
                    </a:p>
                  </a:txBody>
                  <a:tcPr marL="45720" marR="45720" horzOverflow="overflow">
                    <a:solidFill>
                      <a:srgbClr val="2D5491"/>
                    </a:solidFill>
                  </a:tcPr>
                </a:tc>
                <a:tc>
                  <a:txBody>
                    <a:bodyPr/>
                    <a:lstStyle/>
                    <a:p>
                      <a:pPr marL="0" marR="0" lvl="0" indent="0" algn="ctr" defTabSz="890789" rtl="0" eaLnBrk="1" fontAlgn="auto" latinLnBrk="0" hangingPunct="1">
                        <a:lnSpc>
                          <a:spcPct val="100000"/>
                        </a:lnSpc>
                        <a:spcBef>
                          <a:spcPts val="300"/>
                        </a:spcBef>
                        <a:spcAft>
                          <a:spcPts val="300"/>
                        </a:spcAft>
                        <a:buClrTx/>
                        <a:buSzTx/>
                        <a:buFont typeface="Arial" panose="020B0604020202020204" pitchFamily="34" charset="0"/>
                        <a:buNone/>
                        <a:tabLst/>
                        <a:defRPr/>
                      </a:pPr>
                      <a:r>
                        <a:rPr lang="en-US" sz="1200" b="1" kern="1200" dirty="0" smtClean="0">
                          <a:solidFill>
                            <a:schemeClr val="bg1"/>
                          </a:solidFill>
                          <a:latin typeface="+mn-lt"/>
                          <a:ea typeface="+mn-ea"/>
                          <a:cs typeface="+mn-cs"/>
                        </a:rPr>
                        <a:t>Progressed</a:t>
                      </a:r>
                      <a:endParaRPr lang="en-US" sz="1200" b="1" kern="1200" dirty="0">
                        <a:solidFill>
                          <a:schemeClr val="bg1"/>
                        </a:solidFill>
                        <a:latin typeface="+mn-lt"/>
                        <a:ea typeface="+mn-ea"/>
                        <a:cs typeface="+mn-cs"/>
                      </a:endParaRPr>
                    </a:p>
                  </a:txBody>
                  <a:tcPr marL="45720" marR="45720" horzOverflow="overflow">
                    <a:solidFill>
                      <a:srgbClr val="2D5491"/>
                    </a:solidFill>
                  </a:tcPr>
                </a:tc>
                <a:tc gridSpan="2">
                  <a:txBody>
                    <a:bodyPr/>
                    <a:lstStyle/>
                    <a:p>
                      <a:pPr marL="0" marR="0" lvl="0" indent="0" algn="ctr" defTabSz="890789" rtl="0" eaLnBrk="1" fontAlgn="auto" latinLnBrk="0" hangingPunct="1">
                        <a:lnSpc>
                          <a:spcPct val="100000"/>
                        </a:lnSpc>
                        <a:spcBef>
                          <a:spcPts val="300"/>
                        </a:spcBef>
                        <a:spcAft>
                          <a:spcPts val="300"/>
                        </a:spcAft>
                        <a:buClrTx/>
                        <a:buSzTx/>
                        <a:buFont typeface="Arial" panose="020B0604020202020204" pitchFamily="34" charset="0"/>
                        <a:buNone/>
                        <a:tabLst/>
                        <a:defRPr/>
                      </a:pPr>
                      <a:r>
                        <a:rPr lang="en-US" sz="1200" b="1" kern="1200" dirty="0" smtClean="0">
                          <a:solidFill>
                            <a:schemeClr val="bg1"/>
                          </a:solidFill>
                          <a:latin typeface="+mn-lt"/>
                          <a:ea typeface="+mn-ea"/>
                          <a:cs typeface="+mn-cs"/>
                        </a:rPr>
                        <a:t>Leading</a:t>
                      </a:r>
                    </a:p>
                  </a:txBody>
                  <a:tcPr marL="45720" marR="45720" horzOverflow="overflow">
                    <a:solidFill>
                      <a:srgbClr val="2D5491"/>
                    </a:solidFill>
                  </a:tcPr>
                </a:tc>
                <a:tc hMerge="1">
                  <a:txBody>
                    <a:bodyPr/>
                    <a:lstStyle/>
                    <a:p>
                      <a:pPr marL="171450" marR="0" lvl="0" indent="-171450" algn="l" defTabSz="890789" rtl="0" eaLnBrk="1" fontAlgn="auto" latinLnBrk="0" hangingPunct="1">
                        <a:lnSpc>
                          <a:spcPct val="100000"/>
                        </a:lnSpc>
                        <a:spcBef>
                          <a:spcPts val="300"/>
                        </a:spcBef>
                        <a:spcAft>
                          <a:spcPts val="300"/>
                        </a:spcAft>
                        <a:buClrTx/>
                        <a:buSzTx/>
                        <a:buFont typeface="Arial" panose="020B0604020202020204" pitchFamily="34" charset="0"/>
                        <a:buChar char="•"/>
                        <a:tabLst/>
                        <a:defRPr/>
                      </a:pPr>
                      <a:endParaRPr lang="en-US" sz="1200" kern="1200" noProof="0" dirty="0" smtClean="0">
                        <a:solidFill>
                          <a:srgbClr val="00338D"/>
                        </a:solidFill>
                        <a:latin typeface="+mn-lt"/>
                        <a:ea typeface="+mn-ea"/>
                        <a:cs typeface="+mn-cs"/>
                      </a:endParaRPr>
                    </a:p>
                  </a:txBody>
                  <a:tcPr marL="45720" marR="45720" horzOverflow="overflow">
                    <a:noFill/>
                  </a:tcPr>
                </a:tc>
                <a:tc>
                  <a:txBody>
                    <a:bodyPr/>
                    <a:lstStyle/>
                    <a:p>
                      <a:pPr marL="0" marR="0" lvl="0" indent="0" algn="ctr" defTabSz="890789" rtl="0" eaLnBrk="1" fontAlgn="auto" latinLnBrk="0" hangingPunct="1">
                        <a:lnSpc>
                          <a:spcPct val="100000"/>
                        </a:lnSpc>
                        <a:spcBef>
                          <a:spcPts val="300"/>
                        </a:spcBef>
                        <a:spcAft>
                          <a:spcPts val="300"/>
                        </a:spcAft>
                        <a:buClrTx/>
                        <a:buSzTx/>
                        <a:buFont typeface="Arial" panose="020B0604020202020204" pitchFamily="34" charset="0"/>
                        <a:buNone/>
                        <a:tabLst/>
                        <a:defRPr/>
                      </a:pPr>
                      <a:r>
                        <a:rPr lang="en-US" sz="1200" b="1" kern="1200" dirty="0" smtClean="0">
                          <a:solidFill>
                            <a:schemeClr val="bg1"/>
                          </a:solidFill>
                          <a:latin typeface="+mn-lt"/>
                          <a:ea typeface="+mn-ea"/>
                          <a:cs typeface="+mn-cs"/>
                        </a:rPr>
                        <a:t>Innovating</a:t>
                      </a:r>
                      <a:endParaRPr lang="en-US" sz="1200" b="1" kern="1200" dirty="0">
                        <a:solidFill>
                          <a:schemeClr val="bg1"/>
                        </a:solidFill>
                        <a:latin typeface="+mn-lt"/>
                        <a:ea typeface="+mn-ea"/>
                        <a:cs typeface="+mn-cs"/>
                      </a:endParaRPr>
                    </a:p>
                  </a:txBody>
                  <a:tcPr marL="45720" marR="45720" horzOverflow="overflow">
                    <a:solidFill>
                      <a:srgbClr val="2D5491"/>
                    </a:solidFill>
                  </a:tcPr>
                </a:tc>
              </a:tr>
              <a:tr h="422787">
                <a:tc vMerge="1">
                  <a:txBody>
                    <a:bodyPr/>
                    <a:lstStyle/>
                    <a:p>
                      <a:pPr algn="ctr"/>
                      <a:endParaRPr lang="en-US" sz="1200" kern="1200" dirty="0" smtClean="0">
                        <a:solidFill>
                          <a:schemeClr val="bg1"/>
                        </a:solidFill>
                      </a:endParaRPr>
                    </a:p>
                  </a:txBody>
                  <a:tcPr marL="45720" marR="45720" anchor="ctr" horzOverflow="overflow">
                    <a:lnR w="12700" cap="rnd" cmpd="sng" algn="ctr">
                      <a:noFill/>
                      <a:prstDash val="solid"/>
                    </a:lnR>
                    <a:lnT w="12700" cap="rnd" cmpd="sng" algn="ctr">
                      <a:noFill/>
                      <a:prstDash val="solid"/>
                    </a:lnT>
                    <a:solidFill>
                      <a:srgbClr val="2D5491"/>
                    </a:solidFill>
                  </a:tcPr>
                </a:tc>
                <a:tc>
                  <a:txBody>
                    <a:bodyPr/>
                    <a:lstStyle/>
                    <a:p>
                      <a:pPr algn="ctr"/>
                      <a:endParaRPr lang="en-US" sz="1200" b="1" kern="1200" dirty="0">
                        <a:solidFill>
                          <a:schemeClr val="bg1"/>
                        </a:solidFill>
                        <a:latin typeface="+mn-lt"/>
                        <a:ea typeface="+mn-ea"/>
                        <a:cs typeface="+mn-cs"/>
                      </a:endParaRPr>
                    </a:p>
                  </a:txBody>
                  <a:tcPr marL="45720" marR="45720" anchor="ctr" horzOverflow="overflow">
                    <a:lnL w="12700" cap="rnd" cmpd="sng" algn="ctr">
                      <a:noFill/>
                      <a:prstDash val="solid"/>
                    </a:lnL>
                    <a:lnR w="6350" cap="flat" cmpd="sng" algn="ctr">
                      <a:solidFill>
                        <a:srgbClr val="00338D"/>
                      </a:solidFill>
                      <a:prstDash val="solid"/>
                      <a:round/>
                      <a:headEnd type="none" w="med" len="med"/>
                      <a:tailEnd type="none" w="med" len="med"/>
                    </a:lnR>
                    <a:lnT w="12700" cap="rnd" cmpd="sng" algn="ctr">
                      <a:noFill/>
                      <a:prstDash val="solid"/>
                    </a:lnT>
                    <a:lnB w="6350" cap="rnd" cmpd="sng" algn="ctr">
                      <a:noFill/>
                      <a:prstDash val="solid"/>
                    </a:lnB>
                    <a:lnTlToBr w="12700" cmpd="sng">
                      <a:noFill/>
                      <a:prstDash val="solid"/>
                    </a:lnTlToBr>
                    <a:lnBlToTr w="12700" cmpd="sng">
                      <a:noFill/>
                      <a:prstDash val="solid"/>
                    </a:lnBlToTr>
                    <a:noFill/>
                  </a:tcPr>
                </a:tc>
                <a:tc>
                  <a:txBody>
                    <a:bodyPr/>
                    <a:lstStyle/>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r>
                        <a:rPr lang="en-US" sz="1200" kern="1200" noProof="0" dirty="0" smtClean="0">
                          <a:solidFill>
                            <a:srgbClr val="00338D"/>
                          </a:solidFill>
                          <a:latin typeface="+mn-lt"/>
                          <a:ea typeface="+mn-ea"/>
                          <a:cs typeface="+mn-cs"/>
                        </a:rPr>
                        <a:t>No clear strategy for engaging employees about digital capabilities.</a:t>
                      </a:r>
                    </a:p>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r>
                        <a:rPr lang="en-US" sz="1200" kern="1200" noProof="0" dirty="0" smtClean="0">
                          <a:solidFill>
                            <a:srgbClr val="00338D"/>
                          </a:solidFill>
                          <a:latin typeface="+mn-lt"/>
                          <a:ea typeface="+mn-ea"/>
                          <a:cs typeface="+mn-cs"/>
                        </a:rPr>
                        <a:t>Minimal awareness of the potential for digital to </a:t>
                      </a:r>
                      <a:r>
                        <a:rPr lang="en-US" sz="1200" kern="1200" noProof="0" dirty="0" err="1" smtClean="0">
                          <a:solidFill>
                            <a:srgbClr val="00338D"/>
                          </a:solidFill>
                          <a:latin typeface="+mn-lt"/>
                          <a:ea typeface="+mn-ea"/>
                          <a:cs typeface="+mn-cs"/>
                        </a:rPr>
                        <a:t>optimise</a:t>
                      </a:r>
                      <a:r>
                        <a:rPr lang="en-US" sz="1200" kern="1200" noProof="0" dirty="0" smtClean="0">
                          <a:solidFill>
                            <a:srgbClr val="00338D"/>
                          </a:solidFill>
                          <a:latin typeface="+mn-lt"/>
                          <a:ea typeface="+mn-ea"/>
                          <a:cs typeface="+mn-cs"/>
                        </a:rPr>
                        <a:t> operations. </a:t>
                      </a:r>
                    </a:p>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r>
                        <a:rPr lang="en-US" sz="1200" kern="1200" noProof="0" dirty="0" smtClean="0">
                          <a:solidFill>
                            <a:srgbClr val="00338D"/>
                          </a:solidFill>
                          <a:latin typeface="+mn-lt"/>
                          <a:ea typeface="+mn-ea"/>
                          <a:cs typeface="+mn-cs"/>
                        </a:rPr>
                        <a:t>There are no prescribed digital roles and responsibilities within functions.</a:t>
                      </a:r>
                    </a:p>
                  </a:txBody>
                  <a:tcPr marL="45720" marR="45720" horzOverflow="overflow">
                    <a:lnL w="6350" cap="flat" cmpd="sng" algn="ctr">
                      <a:solidFill>
                        <a:srgbClr val="00338D"/>
                      </a:solidFill>
                      <a:prstDash val="solid"/>
                      <a:round/>
                      <a:headEnd type="none" w="med" len="med"/>
                      <a:tailEnd type="none" w="med" len="med"/>
                    </a:lnL>
                    <a:lnB w="6350" cap="flat" cmpd="sng" algn="ctr">
                      <a:solidFill>
                        <a:srgbClr val="00338D"/>
                      </a:solidFill>
                      <a:prstDash val="solid"/>
                      <a:round/>
                      <a:headEnd type="none" w="med" len="med"/>
                      <a:tailEnd type="none" w="med" len="med"/>
                    </a:lnB>
                    <a:noFill/>
                  </a:tcPr>
                </a:tc>
                <a:tc gridSpan="2">
                  <a:txBody>
                    <a:bodyPr/>
                    <a:lstStyle/>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r>
                        <a:rPr lang="en-US" sz="1200" kern="1200" noProof="0" dirty="0" smtClean="0">
                          <a:solidFill>
                            <a:srgbClr val="00338D"/>
                          </a:solidFill>
                          <a:latin typeface="+mn-lt"/>
                          <a:ea typeface="+mn-ea"/>
                          <a:cs typeface="+mn-cs"/>
                        </a:rPr>
                        <a:t>No formal strategy for informing employees about the importance and potential of digital.</a:t>
                      </a:r>
                    </a:p>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r>
                        <a:rPr lang="en-US" sz="1200" kern="1200" noProof="0" dirty="0" smtClean="0">
                          <a:solidFill>
                            <a:srgbClr val="00338D"/>
                          </a:solidFill>
                          <a:latin typeface="+mn-lt"/>
                          <a:ea typeface="+mn-ea"/>
                          <a:cs typeface="+mn-cs"/>
                        </a:rPr>
                        <a:t>No central focus placed on educating employees about digital capabilities.</a:t>
                      </a:r>
                    </a:p>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r>
                        <a:rPr lang="en-US" sz="1200" kern="1200" noProof="0" dirty="0" smtClean="0">
                          <a:solidFill>
                            <a:srgbClr val="00338D"/>
                          </a:solidFill>
                          <a:latin typeface="+mn-lt"/>
                          <a:ea typeface="+mn-ea"/>
                          <a:cs typeface="+mn-cs"/>
                        </a:rPr>
                        <a:t>Defined digital roles and responsibilities within individual functions.</a:t>
                      </a:r>
                    </a:p>
                  </a:txBody>
                  <a:tcPr marL="45720" marR="45720" horzOverflow="overflow">
                    <a:lnB w="6350" cap="flat" cmpd="sng" algn="ctr">
                      <a:solidFill>
                        <a:srgbClr val="00338D"/>
                      </a:solidFill>
                      <a:prstDash val="solid"/>
                      <a:round/>
                      <a:headEnd type="none" w="med" len="med"/>
                      <a:tailEnd type="none" w="med" len="med"/>
                    </a:lnB>
                    <a:noFill/>
                  </a:tcPr>
                </a:tc>
                <a:tc hMerge="1">
                  <a:txBody>
                    <a:bodyPr/>
                    <a:lstStyle/>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endParaRPr lang="en-GB" sz="1200" kern="1200" noProof="0" dirty="0" smtClean="0">
                        <a:solidFill>
                          <a:srgbClr val="00338D"/>
                        </a:solidFill>
                        <a:latin typeface="+mn-lt"/>
                        <a:ea typeface="+mn-ea"/>
                        <a:cs typeface="+mn-cs"/>
                      </a:endParaRPr>
                    </a:p>
                  </a:txBody>
                  <a:tcPr marL="45720" marR="45720" horzOverflow="overflow">
                    <a:lnB w="6350" cap="flat" cmpd="sng" algn="ctr">
                      <a:solidFill>
                        <a:srgbClr val="00338D"/>
                      </a:solidFill>
                      <a:prstDash val="solid"/>
                      <a:round/>
                      <a:headEnd type="none" w="med" len="med"/>
                      <a:tailEnd type="none" w="med" len="med"/>
                    </a:lnB>
                    <a:noFill/>
                  </a:tcPr>
                </a:tc>
                <a:tc>
                  <a:txBody>
                    <a:bodyPr/>
                    <a:lstStyle/>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r>
                        <a:rPr lang="en-US" sz="1200" kern="1200" noProof="0" dirty="0" smtClean="0">
                          <a:solidFill>
                            <a:srgbClr val="00338D"/>
                          </a:solidFill>
                          <a:latin typeface="+mn-lt"/>
                          <a:ea typeface="+mn-ea"/>
                          <a:cs typeface="+mn-cs"/>
                        </a:rPr>
                        <a:t>Formal strategy for engaging employees with digital across the </a:t>
                      </a:r>
                      <a:r>
                        <a:rPr lang="en-US" sz="1200" kern="1200" noProof="0" dirty="0" err="1" smtClean="0">
                          <a:solidFill>
                            <a:srgbClr val="00338D"/>
                          </a:solidFill>
                          <a:latin typeface="+mn-lt"/>
                          <a:ea typeface="+mn-ea"/>
                          <a:cs typeface="+mn-cs"/>
                        </a:rPr>
                        <a:t>organisation</a:t>
                      </a:r>
                      <a:r>
                        <a:rPr lang="en-US" sz="1200" kern="1200" noProof="0" dirty="0" smtClean="0">
                          <a:solidFill>
                            <a:srgbClr val="00338D"/>
                          </a:solidFill>
                          <a:latin typeface="+mn-lt"/>
                          <a:ea typeface="+mn-ea"/>
                          <a:cs typeface="+mn-cs"/>
                        </a:rPr>
                        <a:t>.</a:t>
                      </a:r>
                    </a:p>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r>
                        <a:rPr lang="en-US" sz="1200" kern="1200" noProof="0" dirty="0" smtClean="0">
                          <a:solidFill>
                            <a:srgbClr val="00338D"/>
                          </a:solidFill>
                          <a:latin typeface="+mn-lt"/>
                          <a:ea typeface="+mn-ea"/>
                          <a:cs typeface="+mn-cs"/>
                        </a:rPr>
                        <a:t>Established groups of digital experts in individual functions, responsible for implementing the digital strategy.</a:t>
                      </a:r>
                    </a:p>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endParaRPr lang="en-GB" sz="1200" kern="1200" noProof="0" dirty="0" smtClean="0">
                        <a:solidFill>
                          <a:srgbClr val="00338D"/>
                        </a:solidFill>
                        <a:latin typeface="+mn-lt"/>
                        <a:ea typeface="+mn-ea"/>
                        <a:cs typeface="+mn-cs"/>
                      </a:endParaRPr>
                    </a:p>
                  </a:txBody>
                  <a:tcPr marL="45720" marR="45720" horzOverflow="overflow">
                    <a:lnB w="6350" cap="flat" cmpd="sng" algn="ctr">
                      <a:solidFill>
                        <a:srgbClr val="00338D"/>
                      </a:solidFill>
                      <a:prstDash val="solid"/>
                      <a:round/>
                      <a:headEnd type="none" w="med" len="med"/>
                      <a:tailEnd type="none" w="med" len="med"/>
                    </a:lnB>
                    <a:noFill/>
                  </a:tcPr>
                </a:tc>
                <a:tc gridSpan="2">
                  <a:txBody>
                    <a:bodyPr/>
                    <a:lstStyle/>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r>
                        <a:rPr lang="en-US" sz="1200" kern="1200" noProof="0" dirty="0" smtClean="0">
                          <a:solidFill>
                            <a:srgbClr val="00338D"/>
                          </a:solidFill>
                          <a:latin typeface="+mn-lt"/>
                          <a:ea typeface="+mn-ea"/>
                          <a:cs typeface="+mn-cs"/>
                        </a:rPr>
                        <a:t>Employees consistently use digital tools in their day-to-day working.</a:t>
                      </a:r>
                    </a:p>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r>
                        <a:rPr lang="en-US" sz="1200" kern="1200" noProof="0" dirty="0" smtClean="0">
                          <a:solidFill>
                            <a:srgbClr val="00338D"/>
                          </a:solidFill>
                          <a:latin typeface="+mn-lt"/>
                          <a:ea typeface="+mn-ea"/>
                          <a:cs typeface="+mn-cs"/>
                        </a:rPr>
                        <a:t>Dedicated digital SMEs across the business to provide digital support and guidance to all teams and functions within the </a:t>
                      </a:r>
                      <a:r>
                        <a:rPr lang="en-US" sz="1200" kern="1200" noProof="0" dirty="0" err="1" smtClean="0">
                          <a:solidFill>
                            <a:srgbClr val="00338D"/>
                          </a:solidFill>
                          <a:latin typeface="+mn-lt"/>
                          <a:ea typeface="+mn-ea"/>
                          <a:cs typeface="+mn-cs"/>
                        </a:rPr>
                        <a:t>organisation</a:t>
                      </a:r>
                      <a:r>
                        <a:rPr lang="en-US" sz="1200" kern="1200" noProof="0" dirty="0" smtClean="0">
                          <a:solidFill>
                            <a:srgbClr val="00338D"/>
                          </a:solidFill>
                          <a:latin typeface="+mn-lt"/>
                          <a:ea typeface="+mn-ea"/>
                          <a:cs typeface="+mn-cs"/>
                        </a:rPr>
                        <a:t>.</a:t>
                      </a:r>
                    </a:p>
                  </a:txBody>
                  <a:tcPr marL="45720" marR="45720" horzOverflow="overflow">
                    <a:lnB w="6350" cap="flat" cmpd="sng" algn="ctr">
                      <a:solidFill>
                        <a:srgbClr val="00338D"/>
                      </a:solidFill>
                      <a:prstDash val="solid"/>
                      <a:round/>
                      <a:headEnd type="none" w="med" len="med"/>
                      <a:tailEnd type="none" w="med" len="med"/>
                    </a:lnB>
                    <a:noFill/>
                  </a:tcPr>
                </a:tc>
                <a:tc hMerge="1">
                  <a:txBody>
                    <a:bodyPr/>
                    <a:lstStyle/>
                    <a:p>
                      <a:endParaRPr lang="en-US" dirty="0"/>
                    </a:p>
                  </a:txBody>
                  <a:tcPr>
                    <a:lnB w="6350" cap="flat" cmpd="sng" algn="ctr">
                      <a:solidFill>
                        <a:srgbClr val="00338D"/>
                      </a:solidFill>
                      <a:prstDash val="solid"/>
                      <a:round/>
                      <a:headEnd type="none" w="med" len="med"/>
                      <a:tailEnd type="none" w="med" len="med"/>
                    </a:lnB>
                    <a:noFill/>
                  </a:tcPr>
                </a:tc>
                <a:tc>
                  <a:txBody>
                    <a:bodyPr/>
                    <a:lstStyle/>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r>
                        <a:rPr lang="en-US" sz="1200" kern="1200" noProof="0" dirty="0" err="1" smtClean="0">
                          <a:solidFill>
                            <a:srgbClr val="00338D"/>
                          </a:solidFill>
                          <a:latin typeface="+mn-lt"/>
                          <a:ea typeface="+mn-ea"/>
                          <a:cs typeface="+mn-cs"/>
                        </a:rPr>
                        <a:t>Organised</a:t>
                      </a:r>
                      <a:r>
                        <a:rPr lang="en-US" sz="1200" kern="1200" noProof="0" dirty="0" smtClean="0">
                          <a:solidFill>
                            <a:srgbClr val="00338D"/>
                          </a:solidFill>
                          <a:latin typeface="+mn-lt"/>
                          <a:ea typeface="+mn-ea"/>
                          <a:cs typeface="+mn-cs"/>
                        </a:rPr>
                        <a:t> digital expertise in a Centre of Excellence.</a:t>
                      </a:r>
                    </a:p>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r>
                        <a:rPr lang="en-US" sz="1200" kern="1200" noProof="0" dirty="0" smtClean="0">
                          <a:solidFill>
                            <a:srgbClr val="00338D"/>
                          </a:solidFill>
                          <a:latin typeface="+mn-lt"/>
                          <a:ea typeface="+mn-ea"/>
                          <a:cs typeface="+mn-cs"/>
                        </a:rPr>
                        <a:t>All staff are aware of the </a:t>
                      </a:r>
                      <a:r>
                        <a:rPr lang="en-US" sz="1200" kern="1200" noProof="0" dirty="0" err="1" smtClean="0">
                          <a:solidFill>
                            <a:srgbClr val="00338D"/>
                          </a:solidFill>
                          <a:latin typeface="+mn-lt"/>
                          <a:ea typeface="+mn-ea"/>
                          <a:cs typeface="+mn-cs"/>
                        </a:rPr>
                        <a:t>organisation’s</a:t>
                      </a:r>
                      <a:r>
                        <a:rPr lang="en-US" sz="1200" kern="1200" noProof="0" dirty="0" smtClean="0">
                          <a:solidFill>
                            <a:srgbClr val="00338D"/>
                          </a:solidFill>
                          <a:latin typeface="+mn-lt"/>
                          <a:ea typeface="+mn-ea"/>
                          <a:cs typeface="+mn-cs"/>
                        </a:rPr>
                        <a:t> digital capability and regularly use innovative solutions to improve </a:t>
                      </a:r>
                      <a:r>
                        <a:rPr lang="en-US" sz="1200" kern="1200" noProof="0" dirty="0" err="1" smtClean="0">
                          <a:solidFill>
                            <a:srgbClr val="00338D"/>
                          </a:solidFill>
                          <a:latin typeface="+mn-lt"/>
                          <a:ea typeface="+mn-ea"/>
                          <a:cs typeface="+mn-cs"/>
                        </a:rPr>
                        <a:t>organisational</a:t>
                      </a:r>
                      <a:r>
                        <a:rPr lang="en-US" sz="1200" kern="1200" noProof="0" dirty="0" smtClean="0">
                          <a:solidFill>
                            <a:srgbClr val="00338D"/>
                          </a:solidFill>
                          <a:latin typeface="+mn-lt"/>
                          <a:ea typeface="+mn-ea"/>
                          <a:cs typeface="+mn-cs"/>
                        </a:rPr>
                        <a:t> performance. </a:t>
                      </a:r>
                    </a:p>
                  </a:txBody>
                  <a:tcPr marL="45720" marR="45720" horzOverflow="overflow">
                    <a:lnB w="6350" cap="flat" cmpd="sng" algn="ctr">
                      <a:solidFill>
                        <a:srgbClr val="00338D"/>
                      </a:solidFill>
                      <a:prstDash val="solid"/>
                      <a:round/>
                      <a:headEnd type="none" w="med" len="med"/>
                      <a:tailEnd type="none" w="med" len="med"/>
                    </a:lnB>
                    <a:noFill/>
                  </a:tcPr>
                </a:tc>
              </a:tr>
            </a:tbl>
          </a:graphicData>
        </a:graphic>
      </p:graphicFrame>
      <p:pic>
        <p:nvPicPr>
          <p:cNvPr id="23" name="Picture 22"/>
          <p:cNvPicPr>
            <a:picLocks noChangeAspect="1"/>
          </p:cNvPicPr>
          <p:nvPr/>
        </p:nvPicPr>
        <p:blipFill>
          <a:blip r:embed="rId2"/>
          <a:stretch>
            <a:fillRect/>
          </a:stretch>
        </p:blipFill>
        <p:spPr>
          <a:xfrm>
            <a:off x="-1123122" y="4490117"/>
            <a:ext cx="851774" cy="330361"/>
          </a:xfrm>
          <a:prstGeom prst="rect">
            <a:avLst/>
          </a:prstGeom>
          <a:solidFill>
            <a:srgbClr val="003D6F"/>
          </a:solidFill>
        </p:spPr>
      </p:pic>
      <p:sp>
        <p:nvSpPr>
          <p:cNvPr id="66" name="TextBox 65"/>
          <p:cNvSpPr txBox="1"/>
          <p:nvPr/>
        </p:nvSpPr>
        <p:spPr>
          <a:xfrm>
            <a:off x="129474" y="6243036"/>
            <a:ext cx="3909321" cy="168024"/>
          </a:xfrm>
          <a:prstGeom prst="rect">
            <a:avLst/>
          </a:prstGeom>
          <a:noFill/>
        </p:spPr>
        <p:txBody>
          <a:bodyPr wrap="none" lIns="21772" tIns="21772" rIns="21772" bIns="21772" rtlCol="0" anchor="ctr" anchorCtr="0">
            <a:noAutofit/>
          </a:bodyPr>
          <a:lstStyle/>
          <a:p>
            <a:pPr defTabSz="890789">
              <a:spcBef>
                <a:spcPts val="300"/>
              </a:spcBef>
              <a:defRPr/>
            </a:pPr>
            <a:r>
              <a:rPr lang="en-AU" sz="800" i="1" dirty="0">
                <a:solidFill>
                  <a:srgbClr val="00338D"/>
                </a:solidFill>
              </a:rPr>
              <a:t>Source: DMA survey, interviews with </a:t>
            </a:r>
            <a:r>
              <a:rPr lang="en-AU" sz="800" i="1" dirty="0" err="1">
                <a:solidFill>
                  <a:srgbClr val="00338D"/>
                </a:solidFill>
              </a:rPr>
              <a:t>FBNQuest</a:t>
            </a:r>
            <a:r>
              <a:rPr lang="en-AU" sz="800" i="1" dirty="0">
                <a:solidFill>
                  <a:srgbClr val="00338D"/>
                </a:solidFill>
              </a:rPr>
              <a:t> employees, company websites, exploratory interviews</a:t>
            </a:r>
          </a:p>
        </p:txBody>
      </p:sp>
      <p:sp>
        <p:nvSpPr>
          <p:cNvPr id="41" name="Rectangle 40"/>
          <p:cNvSpPr/>
          <p:nvPr/>
        </p:nvSpPr>
        <p:spPr>
          <a:xfrm>
            <a:off x="1677045" y="3752513"/>
            <a:ext cx="10287000" cy="54864"/>
          </a:xfrm>
          <a:prstGeom prst="rect">
            <a:avLst/>
          </a:prstGeom>
          <a:solidFill>
            <a:schemeClr val="bg1">
              <a:lumMod val="75000"/>
            </a:schemeClr>
          </a:solidFill>
          <a:ln w="25400" cap="flat" cmpd="sng" algn="ctr">
            <a:noFill/>
            <a:prstDash val="solid"/>
          </a:ln>
          <a:effectLst/>
        </p:spPr>
        <p:txBody>
          <a:bodyPr lIns="21772" tIns="21772" rIns="21772" bIns="21772" rtlCol="0" anchor="ctr" anchorCtr="0"/>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800" b="0" i="0" u="none" strike="noStrike" kern="0" cap="none" spc="0" normalizeH="0" baseline="0" noProof="0" dirty="0" err="1" smtClean="0">
              <a:ln>
                <a:noFill/>
              </a:ln>
              <a:solidFill>
                <a:srgbClr val="FFFFFF"/>
              </a:solidFill>
              <a:effectLst/>
              <a:uLnTx/>
              <a:uFillTx/>
              <a:latin typeface="Calibri" panose="020F0502020204030204" pitchFamily="34" charset="0"/>
              <a:ea typeface="+mn-ea"/>
              <a:cs typeface="Arial" panose="020B0604020202020204" pitchFamily="34" charset="0"/>
            </a:endParaRPr>
          </a:p>
        </p:txBody>
      </p:sp>
      <p:sp>
        <p:nvSpPr>
          <p:cNvPr id="42" name="Oval 41"/>
          <p:cNvSpPr/>
          <p:nvPr/>
        </p:nvSpPr>
        <p:spPr>
          <a:xfrm>
            <a:off x="2631794" y="3684002"/>
            <a:ext cx="182880" cy="18288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GB"/>
          </a:p>
        </p:txBody>
      </p:sp>
      <p:sp>
        <p:nvSpPr>
          <p:cNvPr id="43" name="Oval 42"/>
          <p:cNvSpPr/>
          <p:nvPr/>
        </p:nvSpPr>
        <p:spPr>
          <a:xfrm>
            <a:off x="4690071" y="3684002"/>
            <a:ext cx="182880" cy="18288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GB"/>
          </a:p>
        </p:txBody>
      </p:sp>
      <p:sp>
        <p:nvSpPr>
          <p:cNvPr id="44" name="Oval 43"/>
          <p:cNvSpPr/>
          <p:nvPr/>
        </p:nvSpPr>
        <p:spPr>
          <a:xfrm>
            <a:off x="6859877" y="3674766"/>
            <a:ext cx="182880" cy="18288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GB"/>
          </a:p>
        </p:txBody>
      </p:sp>
      <p:sp>
        <p:nvSpPr>
          <p:cNvPr id="45" name="Oval 44"/>
          <p:cNvSpPr/>
          <p:nvPr/>
        </p:nvSpPr>
        <p:spPr>
          <a:xfrm>
            <a:off x="8971956" y="3684002"/>
            <a:ext cx="182880" cy="18288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GB"/>
          </a:p>
        </p:txBody>
      </p:sp>
      <p:sp>
        <p:nvSpPr>
          <p:cNvPr id="46" name="Oval 45"/>
          <p:cNvSpPr/>
          <p:nvPr/>
        </p:nvSpPr>
        <p:spPr>
          <a:xfrm>
            <a:off x="10920508" y="3684002"/>
            <a:ext cx="182880" cy="18288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GB"/>
          </a:p>
        </p:txBody>
      </p:sp>
      <p:sp>
        <p:nvSpPr>
          <p:cNvPr id="47" name="Isosceles Triangle 46"/>
          <p:cNvSpPr/>
          <p:nvPr/>
        </p:nvSpPr>
        <p:spPr>
          <a:xfrm rot="10800000">
            <a:off x="11483685" y="3553468"/>
            <a:ext cx="365760" cy="274320"/>
          </a:xfrm>
          <a:prstGeom prst="triangle">
            <a:avLst/>
          </a:prstGeom>
          <a:solidFill>
            <a:srgbClr val="00B060"/>
          </a:solidFill>
          <a:ln>
            <a:noFill/>
          </a:ln>
        </p:spPr>
        <p:style>
          <a:lnRef idx="2">
            <a:schemeClr val="accent1">
              <a:shade val="50000"/>
            </a:schemeClr>
          </a:lnRef>
          <a:fillRef idx="1">
            <a:schemeClr val="accent1"/>
          </a:fillRef>
          <a:effectRef idx="0">
            <a:schemeClr val="accent1"/>
          </a:effectRef>
          <a:fontRef idx="minor">
            <a:schemeClr val="lt1"/>
          </a:fontRef>
        </p:style>
        <p:txBody>
          <a:bodyPr lIns="21772" tIns="21772" rIns="21772" bIns="21772" rtlCol="0" anchor="ctr" anchorCtr="0"/>
          <a:lstStyle/>
          <a:p>
            <a:pPr algn="ctr"/>
            <a:endParaRPr lang="en-AU" sz="800" dirty="0" err="1">
              <a:solidFill>
                <a:schemeClr val="tx1"/>
              </a:solidFill>
              <a:latin typeface="Calibri" panose="020F0502020204030204" pitchFamily="34" charset="0"/>
            </a:endParaRPr>
          </a:p>
        </p:txBody>
      </p:sp>
      <p:sp>
        <p:nvSpPr>
          <p:cNvPr id="48" name="Isosceles Triangle 47"/>
          <p:cNvSpPr/>
          <p:nvPr/>
        </p:nvSpPr>
        <p:spPr>
          <a:xfrm rot="10800000">
            <a:off x="3756406" y="3553468"/>
            <a:ext cx="365760" cy="274320"/>
          </a:xfrm>
          <a:prstGeom prst="triangle">
            <a:avLst/>
          </a:prstGeom>
          <a:solidFill>
            <a:srgbClr val="00338D"/>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21772" tIns="21772" rIns="21772" bIns="21772" rtlCol="0" anchor="ctr" anchorCtr="0"/>
          <a:lstStyle/>
          <a:p>
            <a:pPr algn="ctr"/>
            <a:endParaRPr lang="en-AU" sz="800" dirty="0" err="1">
              <a:solidFill>
                <a:schemeClr val="tx1"/>
              </a:solidFill>
              <a:latin typeface="Calibri" panose="020F0502020204030204" pitchFamily="34" charset="0"/>
            </a:endParaRPr>
          </a:p>
        </p:txBody>
      </p:sp>
      <p:sp>
        <p:nvSpPr>
          <p:cNvPr id="49" name="Isosceles Triangle 48"/>
          <p:cNvSpPr/>
          <p:nvPr/>
        </p:nvSpPr>
        <p:spPr>
          <a:xfrm rot="10800000">
            <a:off x="5162320" y="3553468"/>
            <a:ext cx="365760" cy="274320"/>
          </a:xfrm>
          <a:prstGeom prs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21772" tIns="21772" rIns="21772" bIns="21772" rtlCol="0" anchor="ctr" anchorCtr="0"/>
          <a:lstStyle/>
          <a:p>
            <a:pPr algn="ctr"/>
            <a:endParaRPr lang="en-AU" sz="800" dirty="0" err="1">
              <a:solidFill>
                <a:srgbClr val="000000"/>
              </a:solidFill>
              <a:latin typeface="Calibri" panose="020F0502020204030204" pitchFamily="34" charset="0"/>
            </a:endParaRPr>
          </a:p>
        </p:txBody>
      </p:sp>
      <p:sp>
        <p:nvSpPr>
          <p:cNvPr id="50" name="Isosceles Triangle 49"/>
          <p:cNvSpPr/>
          <p:nvPr/>
        </p:nvSpPr>
        <p:spPr>
          <a:xfrm rot="10800000">
            <a:off x="11077578" y="3553467"/>
            <a:ext cx="365760" cy="274320"/>
          </a:xfrm>
          <a:prstGeom prst="triangle">
            <a:avLst/>
          </a:prstGeom>
          <a:solidFill>
            <a:srgbClr val="8E258D"/>
          </a:solidFill>
          <a:ln>
            <a:noFill/>
          </a:ln>
        </p:spPr>
        <p:style>
          <a:lnRef idx="2">
            <a:schemeClr val="accent1">
              <a:shade val="50000"/>
            </a:schemeClr>
          </a:lnRef>
          <a:fillRef idx="1">
            <a:schemeClr val="accent1"/>
          </a:fillRef>
          <a:effectRef idx="0">
            <a:schemeClr val="accent1"/>
          </a:effectRef>
          <a:fontRef idx="minor">
            <a:schemeClr val="lt1"/>
          </a:fontRef>
        </p:style>
        <p:txBody>
          <a:bodyPr lIns="21772" tIns="21772" rIns="21772" bIns="21772" rtlCol="0" anchor="ctr" anchorCtr="0"/>
          <a:lstStyle/>
          <a:p>
            <a:pPr algn="ctr"/>
            <a:endParaRPr lang="en-AU" sz="800" dirty="0" err="1">
              <a:solidFill>
                <a:schemeClr val="tx1"/>
              </a:solidFill>
              <a:latin typeface="Calibri" panose="020F0502020204030204" pitchFamily="34" charset="0"/>
            </a:endParaRPr>
          </a:p>
        </p:txBody>
      </p:sp>
      <p:pic>
        <p:nvPicPr>
          <p:cNvPr id="51" name="Picture 5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7885" y="3301366"/>
            <a:ext cx="742802" cy="210135"/>
          </a:xfrm>
          <a:prstGeom prst="rect">
            <a:avLst/>
          </a:prstGeom>
          <a:solidFill>
            <a:srgbClr val="BFBFBF"/>
          </a:solidFill>
        </p:spPr>
      </p:pic>
      <p:grpSp>
        <p:nvGrpSpPr>
          <p:cNvPr id="52" name="Group 51"/>
          <p:cNvGrpSpPr/>
          <p:nvPr/>
        </p:nvGrpSpPr>
        <p:grpSpPr>
          <a:xfrm>
            <a:off x="7347937" y="44696"/>
            <a:ext cx="4568864" cy="274320"/>
            <a:chOff x="7916790" y="356874"/>
            <a:chExt cx="4568864" cy="274320"/>
          </a:xfrm>
        </p:grpSpPr>
        <p:grpSp>
          <p:nvGrpSpPr>
            <p:cNvPr id="53" name="Group 52"/>
            <p:cNvGrpSpPr/>
            <p:nvPr/>
          </p:nvGrpSpPr>
          <p:grpSpPr>
            <a:xfrm>
              <a:off x="7916790" y="356874"/>
              <a:ext cx="2337497" cy="274320"/>
              <a:chOff x="3793151" y="6476333"/>
              <a:chExt cx="2337497" cy="274320"/>
            </a:xfrm>
          </p:grpSpPr>
          <p:sp>
            <p:nvSpPr>
              <p:cNvPr id="72" name="Isosceles Triangle 71"/>
              <p:cNvSpPr/>
              <p:nvPr/>
            </p:nvSpPr>
            <p:spPr>
              <a:xfrm rot="10800000">
                <a:off x="4273393" y="6554522"/>
                <a:ext cx="140400" cy="117943"/>
              </a:xfrm>
              <a:prstGeom prst="triangle">
                <a:avLst/>
              </a:prstGeom>
              <a:solidFill>
                <a:srgbClr val="00338D"/>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21772" tIns="21772" rIns="21772" bIns="21772" rtlCol="0" anchor="ctr" anchorCtr="0"/>
              <a:lstStyle/>
              <a:p>
                <a:pPr algn="ctr"/>
                <a:endParaRPr lang="en-AU" sz="800" dirty="0" err="1">
                  <a:solidFill>
                    <a:srgbClr val="00338D"/>
                  </a:solidFill>
                  <a:latin typeface="Calibri" panose="020F0502020204030204" pitchFamily="34" charset="0"/>
                </a:endParaRPr>
              </a:p>
            </p:txBody>
          </p:sp>
          <p:sp>
            <p:nvSpPr>
              <p:cNvPr id="73" name="TextBox 72"/>
              <p:cNvSpPr txBox="1"/>
              <p:nvPr/>
            </p:nvSpPr>
            <p:spPr>
              <a:xfrm>
                <a:off x="4380552" y="6525841"/>
                <a:ext cx="469141" cy="175304"/>
              </a:xfrm>
              <a:prstGeom prst="rect">
                <a:avLst/>
              </a:prstGeom>
              <a:noFill/>
            </p:spPr>
            <p:txBody>
              <a:bodyPr wrap="none" lIns="21772" tIns="21772" rIns="21772" bIns="21772" rtlCol="0" anchor="ctr" anchorCtr="0">
                <a:noAutofit/>
              </a:bodyPr>
              <a:lstStyle/>
              <a:p>
                <a:pPr algn="ctr"/>
                <a:r>
                  <a:rPr lang="en-AU" sz="800" b="1" dirty="0">
                    <a:solidFill>
                      <a:srgbClr val="00338D"/>
                    </a:solidFill>
                  </a:rPr>
                  <a:t>Current</a:t>
                </a:r>
              </a:p>
            </p:txBody>
          </p:sp>
          <p:sp>
            <p:nvSpPr>
              <p:cNvPr id="74" name="Text Box 81"/>
              <p:cNvSpPr txBox="1">
                <a:spLocks noChangeArrowheads="1"/>
              </p:cNvSpPr>
              <p:nvPr/>
            </p:nvSpPr>
            <p:spPr bwMode="auto">
              <a:xfrm>
                <a:off x="3793151" y="6476333"/>
                <a:ext cx="476639" cy="274320"/>
              </a:xfrm>
              <a:prstGeom prst="rect">
                <a:avLst/>
              </a:prstGeom>
              <a:noFill/>
              <a:ln w="9525">
                <a:noFill/>
                <a:miter lim="800000"/>
                <a:headEnd type="none" w="sm" len="sm"/>
                <a:tailEnd type="none" w="sm" len="sm"/>
              </a:ln>
              <a:effectLst/>
            </p:spPr>
            <p:txBody>
              <a:bodyPr wrap="square" lIns="45720" rIns="45720" anchor="ctr">
                <a:noAutofit/>
              </a:bodyPr>
              <a:lstStyle/>
              <a:p>
                <a:pPr algn="ctr"/>
                <a:r>
                  <a:rPr lang="en-US" sz="1000" b="1" dirty="0">
                    <a:solidFill>
                      <a:srgbClr val="00338D"/>
                    </a:solidFill>
                  </a:rPr>
                  <a:t>Key:</a:t>
                </a:r>
              </a:p>
            </p:txBody>
          </p:sp>
          <p:sp>
            <p:nvSpPr>
              <p:cNvPr id="76" name="object 140"/>
              <p:cNvSpPr txBox="1"/>
              <p:nvPr/>
            </p:nvSpPr>
            <p:spPr>
              <a:xfrm>
                <a:off x="5247374" y="6551939"/>
                <a:ext cx="883274" cy="123111"/>
              </a:xfrm>
              <a:prstGeom prst="rect">
                <a:avLst/>
              </a:prstGeom>
            </p:spPr>
            <p:txBody>
              <a:bodyPr vert="horz" wrap="square" lIns="0" tIns="0" rIns="0" bIns="0" rtlCol="0">
                <a:spAutoFit/>
              </a:bodyPr>
              <a:lstStyle/>
              <a:p>
                <a:pPr marL="12700"/>
                <a:r>
                  <a:rPr lang="en-GB" sz="800" b="1" spc="-10" dirty="0">
                    <a:solidFill>
                      <a:srgbClr val="00338D"/>
                    </a:solidFill>
                    <a:cs typeface="Century Gothic"/>
                  </a:rPr>
                  <a:t>Peer </a:t>
                </a:r>
                <a:r>
                  <a:rPr lang="en-GB" sz="800" b="1" spc="-10" dirty="0" smtClean="0">
                    <a:solidFill>
                      <a:srgbClr val="00338D"/>
                    </a:solidFill>
                    <a:cs typeface="Century Gothic"/>
                  </a:rPr>
                  <a:t>Group</a:t>
                </a:r>
                <a:endParaRPr sz="800" b="1" dirty="0">
                  <a:solidFill>
                    <a:srgbClr val="00338D"/>
                  </a:solidFill>
                  <a:cs typeface="Century Gothic"/>
                </a:endParaRPr>
              </a:p>
            </p:txBody>
          </p:sp>
          <p:sp>
            <p:nvSpPr>
              <p:cNvPr id="77" name="Isosceles Triangle 76"/>
              <p:cNvSpPr/>
              <p:nvPr/>
            </p:nvSpPr>
            <p:spPr>
              <a:xfrm rot="10800000">
                <a:off x="5097444" y="6554522"/>
                <a:ext cx="140400" cy="117943"/>
              </a:xfrm>
              <a:prstGeom prs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21772" tIns="21772" rIns="21772" bIns="21772" rtlCol="0" anchor="ctr" anchorCtr="0"/>
              <a:lstStyle/>
              <a:p>
                <a:pPr algn="ctr"/>
                <a:endParaRPr lang="en-AU" sz="800" dirty="0" err="1">
                  <a:solidFill>
                    <a:srgbClr val="00338D"/>
                  </a:solidFill>
                  <a:latin typeface="Calibri" panose="020F0502020204030204" pitchFamily="34" charset="0"/>
                </a:endParaRPr>
              </a:p>
            </p:txBody>
          </p:sp>
        </p:grpSp>
        <p:sp>
          <p:nvSpPr>
            <p:cNvPr id="54" name="Isosceles Triangle 53"/>
            <p:cNvSpPr/>
            <p:nvPr/>
          </p:nvSpPr>
          <p:spPr>
            <a:xfrm rot="10800000">
              <a:off x="10162847" y="435063"/>
              <a:ext cx="140400" cy="117943"/>
            </a:xfrm>
            <a:prstGeom prst="triangle">
              <a:avLst/>
            </a:prstGeom>
            <a:solidFill>
              <a:srgbClr val="00B060"/>
            </a:solidFill>
            <a:ln>
              <a:noFill/>
            </a:ln>
          </p:spPr>
          <p:style>
            <a:lnRef idx="2">
              <a:schemeClr val="accent1">
                <a:shade val="50000"/>
              </a:schemeClr>
            </a:lnRef>
            <a:fillRef idx="1">
              <a:schemeClr val="accent1"/>
            </a:fillRef>
            <a:effectRef idx="0">
              <a:schemeClr val="accent1"/>
            </a:effectRef>
            <a:fontRef idx="minor">
              <a:schemeClr val="lt1"/>
            </a:fontRef>
          </p:style>
          <p:txBody>
            <a:bodyPr lIns="21772" tIns="21772" rIns="21772" bIns="21772" rtlCol="0" anchor="ctr" anchorCtr="0"/>
            <a:lstStyle/>
            <a:p>
              <a:pPr algn="ctr"/>
              <a:endParaRPr lang="en-AU" sz="800" dirty="0" err="1">
                <a:solidFill>
                  <a:srgbClr val="00338D"/>
                </a:solidFill>
                <a:latin typeface="Calibri" panose="020F0502020204030204" pitchFamily="34" charset="0"/>
              </a:endParaRPr>
            </a:p>
          </p:txBody>
        </p:sp>
        <p:sp>
          <p:nvSpPr>
            <p:cNvPr id="69" name="TextBox 68"/>
            <p:cNvSpPr txBox="1"/>
            <p:nvPr/>
          </p:nvSpPr>
          <p:spPr>
            <a:xfrm>
              <a:off x="10753127" y="406382"/>
              <a:ext cx="469141" cy="175304"/>
            </a:xfrm>
            <a:prstGeom prst="rect">
              <a:avLst/>
            </a:prstGeom>
            <a:noFill/>
          </p:spPr>
          <p:txBody>
            <a:bodyPr wrap="none" lIns="21772" tIns="21772" rIns="21772" bIns="21772" rtlCol="0" anchor="ctr" anchorCtr="0">
              <a:noAutofit/>
            </a:bodyPr>
            <a:lstStyle/>
            <a:p>
              <a:pPr algn="ctr"/>
              <a:r>
                <a:rPr lang="en-AU" sz="800" b="1" dirty="0">
                  <a:solidFill>
                    <a:srgbClr val="00338D"/>
                  </a:solidFill>
                </a:rPr>
                <a:t>Global </a:t>
              </a:r>
              <a:r>
                <a:rPr lang="en-AU" sz="800" b="1" dirty="0" smtClean="0">
                  <a:solidFill>
                    <a:srgbClr val="00338D"/>
                  </a:solidFill>
                </a:rPr>
                <a:t>Industry </a:t>
              </a:r>
              <a:r>
                <a:rPr lang="en-AU" sz="800" b="1" dirty="0">
                  <a:solidFill>
                    <a:srgbClr val="00338D"/>
                  </a:solidFill>
                </a:rPr>
                <a:t>B</a:t>
              </a:r>
              <a:r>
                <a:rPr lang="en-AU" sz="800" b="1" dirty="0" smtClean="0">
                  <a:solidFill>
                    <a:srgbClr val="00338D"/>
                  </a:solidFill>
                </a:rPr>
                <a:t>enchmark</a:t>
              </a:r>
              <a:endParaRPr lang="en-AU" sz="800" b="1" dirty="0">
                <a:solidFill>
                  <a:srgbClr val="00338D"/>
                </a:solidFill>
              </a:endParaRPr>
            </a:p>
          </p:txBody>
        </p:sp>
        <p:sp>
          <p:nvSpPr>
            <p:cNvPr id="70" name="Isosceles Triangle 69"/>
            <p:cNvSpPr/>
            <p:nvPr/>
          </p:nvSpPr>
          <p:spPr>
            <a:xfrm rot="10800000">
              <a:off x="11860573" y="436066"/>
              <a:ext cx="140400" cy="117943"/>
            </a:xfrm>
            <a:prstGeom prst="triangle">
              <a:avLst/>
            </a:prstGeom>
            <a:solidFill>
              <a:srgbClr val="8E258D"/>
            </a:solidFill>
            <a:ln>
              <a:noFill/>
            </a:ln>
          </p:spPr>
          <p:style>
            <a:lnRef idx="2">
              <a:schemeClr val="accent1">
                <a:shade val="50000"/>
              </a:schemeClr>
            </a:lnRef>
            <a:fillRef idx="1">
              <a:schemeClr val="accent1"/>
            </a:fillRef>
            <a:effectRef idx="0">
              <a:schemeClr val="accent1"/>
            </a:effectRef>
            <a:fontRef idx="minor">
              <a:schemeClr val="lt1"/>
            </a:fontRef>
          </p:style>
          <p:txBody>
            <a:bodyPr lIns="21772" tIns="21772" rIns="21772" bIns="21772" rtlCol="0" anchor="ctr" anchorCtr="0"/>
            <a:lstStyle/>
            <a:p>
              <a:pPr algn="ctr"/>
              <a:endParaRPr lang="en-AU" sz="800" dirty="0" err="1">
                <a:solidFill>
                  <a:srgbClr val="00338D"/>
                </a:solidFill>
                <a:latin typeface="Calibri" panose="020F0502020204030204" pitchFamily="34" charset="0"/>
              </a:endParaRPr>
            </a:p>
          </p:txBody>
        </p:sp>
        <p:sp>
          <p:nvSpPr>
            <p:cNvPr id="71" name="TextBox 70"/>
            <p:cNvSpPr txBox="1"/>
            <p:nvPr/>
          </p:nvSpPr>
          <p:spPr>
            <a:xfrm>
              <a:off x="12016513" y="407385"/>
              <a:ext cx="469141" cy="175304"/>
            </a:xfrm>
            <a:prstGeom prst="rect">
              <a:avLst/>
            </a:prstGeom>
            <a:noFill/>
          </p:spPr>
          <p:txBody>
            <a:bodyPr wrap="none" lIns="21772" tIns="21772" rIns="21772" bIns="21772" rtlCol="0" anchor="ctr" anchorCtr="0">
              <a:noAutofit/>
            </a:bodyPr>
            <a:lstStyle/>
            <a:p>
              <a:pPr algn="ctr"/>
              <a:r>
                <a:rPr lang="en-AU" sz="800" b="1" dirty="0">
                  <a:solidFill>
                    <a:srgbClr val="00338D"/>
                  </a:solidFill>
                </a:rPr>
                <a:t>Aspiration</a:t>
              </a:r>
            </a:p>
          </p:txBody>
        </p:sp>
      </p:grpSp>
      <p:pic>
        <p:nvPicPr>
          <p:cNvPr id="35" name="Picture 34"/>
          <p:cNvPicPr>
            <a:picLocks noChangeAspect="1"/>
          </p:cNvPicPr>
          <p:nvPr/>
        </p:nvPicPr>
        <p:blipFill rotWithShape="1">
          <a:blip r:embed="rId4">
            <a:extLst>
              <a:ext uri="{28A0092B-C50C-407E-A947-70E740481C1C}">
                <a14:useLocalDpi xmlns:a14="http://schemas.microsoft.com/office/drawing/2010/main" val="0"/>
              </a:ext>
            </a:extLst>
          </a:blip>
          <a:srcRect t="32902" b="25103"/>
          <a:stretch/>
        </p:blipFill>
        <p:spPr>
          <a:xfrm>
            <a:off x="6252082" y="1336104"/>
            <a:ext cx="811971" cy="340985"/>
          </a:xfrm>
          <a:prstGeom prst="rect">
            <a:avLst/>
          </a:prstGeom>
        </p:spPr>
      </p:pic>
      <p:pic>
        <p:nvPicPr>
          <p:cNvPr id="36" name="Picture 35"/>
          <p:cNvPicPr>
            <a:picLocks noChangeAspect="1"/>
          </p:cNvPicPr>
          <p:nvPr/>
        </p:nvPicPr>
        <p:blipFill rotWithShape="1">
          <a:blip r:embed="rId5" cstate="print">
            <a:extLst>
              <a:ext uri="{28A0092B-C50C-407E-A947-70E740481C1C}">
                <a14:useLocalDpi xmlns:a14="http://schemas.microsoft.com/office/drawing/2010/main" val="0"/>
              </a:ext>
            </a:extLst>
          </a:blip>
          <a:srcRect r="7198"/>
          <a:stretch/>
        </p:blipFill>
        <p:spPr>
          <a:xfrm>
            <a:off x="7268521" y="1336104"/>
            <a:ext cx="555680" cy="336816"/>
          </a:xfrm>
          <a:prstGeom prst="rect">
            <a:avLst/>
          </a:prstGeom>
        </p:spPr>
      </p:pic>
      <p:pic>
        <p:nvPicPr>
          <p:cNvPr id="37" name="Picture 36"/>
          <p:cNvPicPr>
            <a:picLocks noChangeAspect="1"/>
          </p:cNvPicPr>
          <p:nvPr/>
        </p:nvPicPr>
        <p:blipFill rotWithShape="1">
          <a:blip r:embed="rId6" cstate="print">
            <a:extLst>
              <a:ext uri="{28A0092B-C50C-407E-A947-70E740481C1C}">
                <a14:useLocalDpi xmlns:a14="http://schemas.microsoft.com/office/drawing/2010/main" val="0"/>
              </a:ext>
            </a:extLst>
          </a:blip>
          <a:srcRect l="3544"/>
          <a:stretch/>
        </p:blipFill>
        <p:spPr>
          <a:xfrm>
            <a:off x="10461242" y="1298353"/>
            <a:ext cx="688997" cy="254569"/>
          </a:xfrm>
          <a:prstGeom prst="rect">
            <a:avLst/>
          </a:prstGeom>
        </p:spPr>
      </p:pic>
      <p:pic>
        <p:nvPicPr>
          <p:cNvPr id="38" name="Picture 4" descr="Image result for jpmorgan logo"/>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t="35128" b="38205"/>
          <a:stretch/>
        </p:blipFill>
        <p:spPr bwMode="auto">
          <a:xfrm>
            <a:off x="8659751" y="1348922"/>
            <a:ext cx="751327" cy="203474"/>
          </a:xfrm>
          <a:prstGeom prst="rect">
            <a:avLst/>
          </a:prstGeom>
          <a:noFill/>
          <a:ln>
            <a:solidFill>
              <a:schemeClr val="bg1">
                <a:lumMod val="95000"/>
              </a:schemeClr>
            </a:solidFill>
          </a:ln>
          <a:extLst>
            <a:ext uri="{909E8E84-426E-40DD-AFC4-6F175D3DCCD1}">
              <a14:hiddenFill xmlns:a14="http://schemas.microsoft.com/office/drawing/2010/main">
                <a:solidFill>
                  <a:srgbClr val="FFFFFF"/>
                </a:solidFill>
              </a14:hiddenFill>
            </a:ext>
          </a:extLst>
        </p:spPr>
      </p:pic>
      <p:pic>
        <p:nvPicPr>
          <p:cNvPr id="58" name="Picture 10" descr="Image result for morgan stanley logo"/>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9482986" y="1464318"/>
            <a:ext cx="954465" cy="238616"/>
          </a:xfrm>
          <a:prstGeom prst="rect">
            <a:avLst/>
          </a:prstGeom>
          <a:solidFill>
            <a:srgbClr val="F4F9FD"/>
          </a:solidFill>
        </p:spPr>
      </p:pic>
      <p:pic>
        <p:nvPicPr>
          <p:cNvPr id="59" name="Picture 12" descr="Image result for charles schwab"/>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1391871" y="1321531"/>
            <a:ext cx="365962" cy="365962"/>
          </a:xfrm>
          <a:prstGeom prst="rect">
            <a:avLst/>
          </a:prstGeom>
          <a:noFill/>
          <a:extLst>
            <a:ext uri="{909E8E84-426E-40DD-AFC4-6F175D3DCCD1}">
              <a14:hiddenFill xmlns:a14="http://schemas.microsoft.com/office/drawing/2010/main">
                <a:solidFill>
                  <a:srgbClr val="FFFFFF"/>
                </a:solidFill>
              </a14:hiddenFill>
            </a:ext>
          </a:extLst>
        </p:spPr>
      </p:pic>
      <p:sp>
        <p:nvSpPr>
          <p:cNvPr id="55" name="Title 2"/>
          <p:cNvSpPr txBox="1">
            <a:spLocks/>
          </p:cNvSpPr>
          <p:nvPr/>
        </p:nvSpPr>
        <p:spPr>
          <a:xfrm>
            <a:off x="153265" y="94959"/>
            <a:ext cx="9681940" cy="364003"/>
          </a:xfrm>
          <a:prstGeom prst="rect">
            <a:avLst/>
          </a:prstGeom>
          <a:noFill/>
        </p:spPr>
        <p:txBody>
          <a:bodyPr vert="horz" lIns="0" tIns="0" rIns="0" bIns="0" rtlCol="0" anchor="t" anchorCtr="0">
            <a:noAutofit/>
          </a:bodyPr>
          <a:lstStyle>
            <a:defPPr>
              <a:defRPr lang="en-US"/>
            </a:defPPr>
            <a:lvl1pPr>
              <a:lnSpc>
                <a:spcPct val="70000"/>
              </a:lnSpc>
              <a:defRPr sz="2800" b="1" i="0" kern="0">
                <a:solidFill>
                  <a:srgbClr val="00338D"/>
                </a:solidFill>
                <a:latin typeface="Univers 47 CondensedLight" panose="00000400000000000000" pitchFamily="2" charset="0"/>
                <a:cs typeface="KPMG Extralight"/>
              </a:defRPr>
            </a:lvl1pPr>
          </a:lstStyle>
          <a:p>
            <a:pPr>
              <a:defRPr/>
            </a:pPr>
            <a:r>
              <a:rPr lang="en-US" sz="4400" b="0" kern="1200" dirty="0" smtClean="0">
                <a:latin typeface="KPMG Extralight" panose="020B0303030202040204" pitchFamily="34" charset="0"/>
                <a:cs typeface="+mj-cs"/>
              </a:rPr>
              <a:t>Detailed Assessment – Operating Model</a:t>
            </a:r>
            <a:r>
              <a:rPr lang="en-US" sz="4400" b="0" kern="1200" baseline="30000" dirty="0" smtClean="0">
                <a:latin typeface="KPMG Extralight" panose="020B0303030202040204" pitchFamily="34" charset="0"/>
                <a:ea typeface="+mj-ea"/>
                <a:cs typeface="+mj-cs"/>
              </a:rPr>
              <a:t>(2/5)</a:t>
            </a:r>
            <a:endParaRPr lang="en-US" sz="4400" b="0" kern="1200" baseline="30000" dirty="0">
              <a:latin typeface="KPMG Extralight" panose="020B0303030202040204" pitchFamily="34" charset="0"/>
              <a:ea typeface="+mj-ea"/>
              <a:cs typeface="+mj-cs"/>
            </a:endParaRPr>
          </a:p>
        </p:txBody>
      </p:sp>
      <p:sp>
        <p:nvSpPr>
          <p:cNvPr id="56" name="Rectangle 55"/>
          <p:cNvSpPr/>
          <p:nvPr/>
        </p:nvSpPr>
        <p:spPr>
          <a:xfrm>
            <a:off x="8585558" y="6243036"/>
            <a:ext cx="3481787" cy="276999"/>
          </a:xfrm>
          <a:prstGeom prst="rect">
            <a:avLst/>
          </a:prstGeom>
        </p:spPr>
        <p:txBody>
          <a:bodyPr wrap="none">
            <a:spAutoFit/>
          </a:bodyPr>
          <a:lstStyle/>
          <a:p>
            <a:pPr lvl="0" defTabSz="890789">
              <a:spcAft>
                <a:spcPts val="100"/>
              </a:spcAft>
              <a:defRPr/>
            </a:pPr>
            <a:r>
              <a:rPr lang="en-US" sz="1200" i="1" dirty="0">
                <a:solidFill>
                  <a:srgbClr val="00338D"/>
                </a:solidFill>
                <a:hlinkClick r:id="rId10" action="ppaction://hlinksldjump"/>
              </a:rPr>
              <a:t>Refer to Appendix – </a:t>
            </a:r>
            <a:r>
              <a:rPr lang="en-US" sz="1200" i="1" dirty="0" smtClean="0">
                <a:solidFill>
                  <a:srgbClr val="00338D"/>
                </a:solidFill>
                <a:hlinkClick r:id="rId10" action="ppaction://hlinksldjump"/>
              </a:rPr>
              <a:t>Operating Model for details.</a:t>
            </a:r>
            <a:endParaRPr lang="en-US" sz="1200" i="1" dirty="0">
              <a:solidFill>
                <a:srgbClr val="00338D"/>
              </a:solidFill>
            </a:endParaRPr>
          </a:p>
        </p:txBody>
      </p:sp>
    </p:spTree>
    <p:extLst>
      <p:ext uri="{BB962C8B-B14F-4D97-AF65-F5344CB8AC3E}">
        <p14:creationId xmlns:p14="http://schemas.microsoft.com/office/powerpoint/2010/main" val="25201589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TextBox 66"/>
          <p:cNvSpPr txBox="1"/>
          <p:nvPr/>
        </p:nvSpPr>
        <p:spPr>
          <a:xfrm>
            <a:off x="129474" y="211341"/>
            <a:ext cx="2893125" cy="615553"/>
          </a:xfrm>
          <a:prstGeom prst="rect">
            <a:avLst/>
          </a:prstGeom>
          <a:noFill/>
        </p:spPr>
        <p:txBody>
          <a:bodyPr wrap="square" lIns="0" tIns="0" rIns="0" bIns="0" rtlCol="0">
            <a:spAutoFit/>
          </a:bodyPr>
          <a:lstStyle/>
          <a:p>
            <a:r>
              <a:rPr lang="en-US" sz="4000" b="1" dirty="0">
                <a:solidFill>
                  <a:srgbClr val="FFFFFF"/>
                </a:solidFill>
                <a:latin typeface="KPMG Extralight" panose="020B0303030202040204" pitchFamily="34" charset="0"/>
                <a:cs typeface="Arial" pitchFamily="34" charset="0"/>
              </a:rPr>
              <a:t>Co creation</a:t>
            </a:r>
            <a:endParaRPr lang="en-GB" sz="4000" b="1" dirty="0">
              <a:solidFill>
                <a:srgbClr val="FFFFFF"/>
              </a:solidFill>
              <a:latin typeface="KPMG Extralight" panose="020B0303030202040204" pitchFamily="34" charset="0"/>
              <a:cs typeface="Arial" pitchFamily="34" charset="0"/>
            </a:endParaRPr>
          </a:p>
        </p:txBody>
      </p:sp>
      <p:graphicFrame>
        <p:nvGraphicFramePr>
          <p:cNvPr id="75" name="Group 211"/>
          <p:cNvGraphicFramePr>
            <a:graphicFrameLocks noGrp="1"/>
          </p:cNvGraphicFramePr>
          <p:nvPr>
            <p:extLst>
              <p:ext uri="{D42A27DB-BD31-4B8C-83A1-F6EECF244321}">
                <p14:modId xmlns:p14="http://schemas.microsoft.com/office/powerpoint/2010/main" val="2916214810"/>
              </p:ext>
            </p:extLst>
          </p:nvPr>
        </p:nvGraphicFramePr>
        <p:xfrm>
          <a:off x="153265" y="818372"/>
          <a:ext cx="11798593" cy="5300833"/>
        </p:xfrm>
        <a:graphic>
          <a:graphicData uri="http://schemas.openxmlformats.org/drawingml/2006/table">
            <a:tbl>
              <a:tblPr firstRow="1" firstCol="1" bandRow="1">
                <a:tableStyleId>{775DCB02-9BB8-47FD-8907-85C794F793BA}</a:tableStyleId>
              </a:tblPr>
              <a:tblGrid>
                <a:gridCol w="1375036"/>
                <a:gridCol w="154734"/>
                <a:gridCol w="2061192"/>
                <a:gridCol w="1852143"/>
                <a:gridCol w="2209718"/>
                <a:gridCol w="800153"/>
                <a:gridCol w="1336656"/>
                <a:gridCol w="2008961"/>
              </a:tblGrid>
              <a:tr h="216103">
                <a:tc>
                  <a:txBody>
                    <a:bodyPr/>
                    <a:lstStyle/>
                    <a:p>
                      <a:pPr marL="0" marR="0" lvl="0" indent="0" algn="ctr" defTabSz="914400" rtl="0" eaLnBrk="1" fontAlgn="base" latinLnBrk="0" hangingPunct="1">
                        <a:lnSpc>
                          <a:spcPct val="100000"/>
                        </a:lnSpc>
                        <a:spcBef>
                          <a:spcPct val="25000"/>
                        </a:spcBef>
                        <a:spcAft>
                          <a:spcPct val="0"/>
                        </a:spcAft>
                        <a:buClr>
                          <a:srgbClr val="415299"/>
                        </a:buClr>
                        <a:buSzPct val="125000"/>
                        <a:buFontTx/>
                        <a:buNone/>
                        <a:tabLst/>
                      </a:pPr>
                      <a:r>
                        <a:rPr kumimoji="0" lang="en-GB" sz="1200" u="none" strike="noStrike" cap="none" normalizeH="0" baseline="0" noProof="0" dirty="0" smtClean="0">
                          <a:ln>
                            <a:noFill/>
                          </a:ln>
                          <a:solidFill>
                            <a:schemeClr val="bg1"/>
                          </a:solidFill>
                          <a:effectLst/>
                        </a:rPr>
                        <a:t>Maturity Indicators</a:t>
                      </a:r>
                      <a:endParaRPr kumimoji="0" lang="en-GB" sz="1200" b="0" i="0" u="none" strike="noStrike" cap="none" normalizeH="0" baseline="0" noProof="0" dirty="0" smtClean="0">
                        <a:ln>
                          <a:noFill/>
                        </a:ln>
                        <a:solidFill>
                          <a:schemeClr val="bg1"/>
                        </a:solidFill>
                        <a:effectLst/>
                        <a:latin typeface="+mj-lt"/>
                        <a:cs typeface="Arial" charset="0"/>
                      </a:endParaRPr>
                    </a:p>
                  </a:txBody>
                  <a:tcPr marL="45720" marR="45720" horzOverflow="overflow">
                    <a:lnL w="6350" cap="rnd" cmpd="sng" algn="ctr">
                      <a:noFill/>
                      <a:prstDash val="solid"/>
                    </a:lnL>
                    <a:lnR w="6350" cap="flat" cmpd="sng" algn="ctr">
                      <a:noFill/>
                      <a:prstDash val="solid"/>
                      <a:round/>
                      <a:headEnd type="none" w="med" len="med"/>
                      <a:tailEnd type="none" w="med" len="med"/>
                    </a:lnR>
                    <a:lnT w="6350" cap="rnd" cmpd="sng" algn="ctr">
                      <a:noFill/>
                      <a:prstDash val="solid"/>
                    </a:lnT>
                    <a:lnB w="12700" cap="rnd" cmpd="sng" algn="ctr">
                      <a:noFill/>
                      <a:prstDash val="solid"/>
                    </a:lnB>
                    <a:lnTlToBr w="12700" cmpd="sng">
                      <a:noFill/>
                      <a:prstDash val="solid"/>
                    </a:lnTlToBr>
                    <a:lnBlToTr w="12700" cmpd="sng">
                      <a:noFill/>
                      <a:prstDash val="solid"/>
                    </a:lnBlToTr>
                    <a:solidFill>
                      <a:srgbClr val="005EB8"/>
                    </a:solidFill>
                  </a:tcPr>
                </a:tc>
                <a:tc>
                  <a:txBody>
                    <a:bodyPr/>
                    <a:lstStyle/>
                    <a:p>
                      <a:pPr marL="0" marR="0" lvl="0" indent="0" algn="ctr" defTabSz="914400" rtl="0" eaLnBrk="1" fontAlgn="base" latinLnBrk="0" hangingPunct="1">
                        <a:lnSpc>
                          <a:spcPct val="100000"/>
                        </a:lnSpc>
                        <a:spcBef>
                          <a:spcPct val="25000"/>
                        </a:spcBef>
                        <a:spcAft>
                          <a:spcPct val="0"/>
                        </a:spcAft>
                        <a:buClr>
                          <a:srgbClr val="415299"/>
                        </a:buClr>
                        <a:buSzPct val="125000"/>
                        <a:buFontTx/>
                        <a:buNone/>
                        <a:tabLst/>
                      </a:pPr>
                      <a:endParaRPr kumimoji="0" lang="en-GB" sz="1200" b="0" i="0" u="none" strike="noStrike" cap="none" normalizeH="0" baseline="0" noProof="0" dirty="0" smtClean="0">
                        <a:ln>
                          <a:noFill/>
                        </a:ln>
                        <a:solidFill>
                          <a:schemeClr val="tx1"/>
                        </a:solidFill>
                        <a:effectLst/>
                        <a:latin typeface="+mj-lt"/>
                        <a:cs typeface="Arial" charset="0"/>
                      </a:endParaRPr>
                    </a:p>
                  </a:txBody>
                  <a:tcPr marL="45720" marR="45720" horzOverflow="overflow">
                    <a:lnL w="6350" cap="flat" cmpd="sng" algn="ctr">
                      <a:noFill/>
                      <a:prstDash val="solid"/>
                      <a:round/>
                      <a:headEnd type="none" w="med" len="med"/>
                      <a:tailEnd type="none" w="med" len="med"/>
                    </a:lnL>
                    <a:lnR w="6350" cap="flat" cmpd="sng" algn="ctr">
                      <a:solidFill>
                        <a:srgbClr val="00338D"/>
                      </a:solidFill>
                      <a:prstDash val="solid"/>
                      <a:round/>
                      <a:headEnd type="none" w="med" len="med"/>
                      <a:tailEnd type="none" w="med" len="med"/>
                    </a:lnR>
                    <a:lnT w="6350" cap="rnd" cmpd="sng" algn="ctr">
                      <a:noFill/>
                      <a:prstDash val="solid"/>
                    </a:lnT>
                    <a:lnB w="12700" cap="rnd" cmpd="sng" algn="ctr">
                      <a:noFill/>
                      <a:prstDash val="solid"/>
                    </a:lnB>
                    <a:lnTlToBr w="12700" cmpd="sng">
                      <a:noFill/>
                      <a:prstDash val="solid"/>
                    </a:lnTlToBr>
                    <a:lnBlToTr w="12700" cmpd="sng">
                      <a:noFill/>
                      <a:prstDash val="solid"/>
                    </a:lnBlToTr>
                    <a:noFill/>
                  </a:tcPr>
                </a:tc>
                <a:tc gridSpan="2">
                  <a:txBody>
                    <a:bodyPr/>
                    <a:lstStyle/>
                    <a:p>
                      <a:pPr marL="0" marR="0" lvl="0" indent="0" algn="ctr" defTabSz="914400" rtl="0" eaLnBrk="1" fontAlgn="base" latinLnBrk="0" hangingPunct="1">
                        <a:lnSpc>
                          <a:spcPct val="100000"/>
                        </a:lnSpc>
                        <a:spcBef>
                          <a:spcPct val="25000"/>
                        </a:spcBef>
                        <a:spcAft>
                          <a:spcPct val="0"/>
                        </a:spcAft>
                        <a:buClr>
                          <a:srgbClr val="415299"/>
                        </a:buClr>
                        <a:buSzPct val="125000"/>
                        <a:buFontTx/>
                        <a:buNone/>
                        <a:tabLst/>
                      </a:pPr>
                      <a:r>
                        <a:rPr kumimoji="0" lang="en-GB" sz="1200" u="none" strike="noStrike" cap="none" normalizeH="0" baseline="0" noProof="0" dirty="0" smtClean="0">
                          <a:ln>
                            <a:noFill/>
                          </a:ln>
                          <a:effectLst/>
                        </a:rPr>
                        <a:t>Current State</a:t>
                      </a:r>
                      <a:endParaRPr kumimoji="0" lang="en-GB" sz="1200" b="0" i="0" u="none" strike="noStrike" cap="none" normalizeH="0" baseline="0" noProof="0" dirty="0" smtClean="0">
                        <a:ln>
                          <a:noFill/>
                        </a:ln>
                        <a:solidFill>
                          <a:schemeClr val="bg1"/>
                        </a:solidFill>
                        <a:effectLst/>
                        <a:latin typeface="+mj-lt"/>
                        <a:cs typeface="Arial" charset="0"/>
                      </a:endParaRPr>
                    </a:p>
                  </a:txBody>
                  <a:tcPr marL="45720" marR="45720" horzOverflow="overflow">
                    <a:lnL w="6350" cap="flat" cmpd="sng" algn="ctr">
                      <a:solidFill>
                        <a:srgbClr val="00338D"/>
                      </a:solidFill>
                      <a:prstDash val="solid"/>
                      <a:round/>
                      <a:headEnd type="none" w="med" len="med"/>
                      <a:tailEnd type="none" w="med" len="med"/>
                    </a:lnL>
                    <a:solidFill>
                      <a:srgbClr val="2D5491"/>
                    </a:solidFill>
                  </a:tcPr>
                </a:tc>
                <a:tc hMerge="1">
                  <a:txBody>
                    <a:bodyPr/>
                    <a:lstStyle/>
                    <a:p>
                      <a:endParaRPr lang="en-US"/>
                    </a:p>
                  </a:txBody>
                  <a:tcPr/>
                </a:tc>
                <a:tc gridSpan="2">
                  <a:txBody>
                    <a:bodyPr/>
                    <a:lstStyle/>
                    <a:p>
                      <a:pPr marL="0" marR="0" lvl="0" indent="0" algn="ctr" defTabSz="914400" rtl="0" eaLnBrk="1" fontAlgn="base" latinLnBrk="0" hangingPunct="1">
                        <a:lnSpc>
                          <a:spcPct val="100000"/>
                        </a:lnSpc>
                        <a:spcBef>
                          <a:spcPct val="25000"/>
                        </a:spcBef>
                        <a:spcAft>
                          <a:spcPct val="0"/>
                        </a:spcAft>
                        <a:buClr>
                          <a:srgbClr val="415299"/>
                        </a:buClr>
                        <a:buSzPct val="125000"/>
                        <a:buFontTx/>
                        <a:buNone/>
                        <a:tabLst/>
                      </a:pPr>
                      <a:r>
                        <a:rPr kumimoji="0" lang="en-GB" sz="1200" u="none" strike="noStrike" cap="none" normalizeH="0" baseline="0" noProof="0" dirty="0" smtClean="0">
                          <a:ln>
                            <a:noFill/>
                          </a:ln>
                          <a:effectLst/>
                        </a:rPr>
                        <a:t>Peer Group</a:t>
                      </a:r>
                      <a:endParaRPr kumimoji="0" lang="en-GB" sz="1200" b="0" i="0" u="none" strike="noStrike" cap="none" normalizeH="0" baseline="0" noProof="0" dirty="0" smtClean="0">
                        <a:ln>
                          <a:noFill/>
                        </a:ln>
                        <a:solidFill>
                          <a:schemeClr val="bg1"/>
                        </a:solidFill>
                        <a:effectLst/>
                        <a:latin typeface="+mj-lt"/>
                        <a:cs typeface="Arial" charset="0"/>
                      </a:endParaRPr>
                    </a:p>
                  </a:txBody>
                  <a:tcPr marL="45720" marR="45720" horzOverflow="overflow">
                    <a:solidFill>
                      <a:srgbClr val="2D5491"/>
                    </a:solidFill>
                  </a:tcPr>
                </a:tc>
                <a:tc hMerge="1">
                  <a:txBody>
                    <a:bodyPr/>
                    <a:lstStyle/>
                    <a:p>
                      <a:endParaRPr lang="en-US"/>
                    </a:p>
                  </a:txBody>
                  <a:tcPr/>
                </a:tc>
                <a:tc gridSpan="2">
                  <a:txBody>
                    <a:bodyPr/>
                    <a:lstStyle/>
                    <a:p>
                      <a:pPr marL="0" marR="0" lvl="0" indent="0" algn="ctr" defTabSz="914400" rtl="0" eaLnBrk="1" fontAlgn="base" latinLnBrk="0" hangingPunct="1">
                        <a:lnSpc>
                          <a:spcPct val="100000"/>
                        </a:lnSpc>
                        <a:spcBef>
                          <a:spcPct val="25000"/>
                        </a:spcBef>
                        <a:spcAft>
                          <a:spcPct val="0"/>
                        </a:spcAft>
                        <a:buClr>
                          <a:srgbClr val="415299"/>
                        </a:buClr>
                        <a:buSzPct val="125000"/>
                        <a:buFontTx/>
                        <a:buNone/>
                        <a:tabLst/>
                      </a:pPr>
                      <a:r>
                        <a:rPr kumimoji="0" lang="en-GB" sz="1200" u="none" strike="noStrike" cap="none" normalizeH="0" baseline="0" noProof="0" dirty="0" smtClean="0">
                          <a:ln>
                            <a:noFill/>
                          </a:ln>
                          <a:effectLst/>
                        </a:rPr>
                        <a:t>Global Industry Benchmark</a:t>
                      </a:r>
                      <a:endParaRPr kumimoji="0" lang="en-GB" sz="1200" b="0" i="0" u="none" strike="noStrike" cap="none" normalizeH="0" baseline="0" noProof="0" dirty="0" smtClean="0">
                        <a:ln>
                          <a:noFill/>
                        </a:ln>
                        <a:solidFill>
                          <a:schemeClr val="bg1"/>
                        </a:solidFill>
                        <a:effectLst/>
                        <a:latin typeface="+mj-lt"/>
                        <a:cs typeface="Arial" charset="0"/>
                      </a:endParaRPr>
                    </a:p>
                  </a:txBody>
                  <a:tcPr marL="45720" marR="45720" horzOverflow="overflow">
                    <a:solidFill>
                      <a:srgbClr val="2D5491"/>
                    </a:solidFill>
                  </a:tcPr>
                </a:tc>
                <a:tc hMerge="1">
                  <a:txBody>
                    <a:bodyPr/>
                    <a:lstStyle/>
                    <a:p>
                      <a:endParaRPr lang="en-US"/>
                    </a:p>
                  </a:txBody>
                  <a:tcPr/>
                </a:tc>
              </a:tr>
              <a:tr h="1920015">
                <a:tc rowSpan="4">
                  <a:txBody>
                    <a:bodyPr/>
                    <a:lstStyle/>
                    <a:p>
                      <a:pPr marL="0" marR="0" lvl="0" indent="0" algn="ctr" defTabSz="890789" rtl="0" eaLnBrk="1" fontAlgn="auto" latinLnBrk="0" hangingPunct="1">
                        <a:lnSpc>
                          <a:spcPct val="100000"/>
                        </a:lnSpc>
                        <a:spcBef>
                          <a:spcPts val="0"/>
                        </a:spcBef>
                        <a:spcAft>
                          <a:spcPts val="0"/>
                        </a:spcAft>
                        <a:buClrTx/>
                        <a:buSzTx/>
                        <a:buFontTx/>
                        <a:buNone/>
                        <a:tabLst/>
                        <a:defRPr/>
                      </a:pPr>
                      <a:r>
                        <a:rPr lang="en-US" sz="1200" b="1" dirty="0" err="1" smtClean="0">
                          <a:solidFill>
                            <a:schemeClr val="bg1"/>
                          </a:solidFill>
                        </a:rPr>
                        <a:t>Digitisation</a:t>
                      </a:r>
                      <a:r>
                        <a:rPr lang="en-US" sz="1200" b="1" dirty="0" smtClean="0">
                          <a:solidFill>
                            <a:schemeClr val="bg1"/>
                          </a:solidFill>
                        </a:rPr>
                        <a:t> of key operational processes</a:t>
                      </a:r>
                    </a:p>
                  </a:txBody>
                  <a:tcPr marL="45720" marR="45720" anchor="ctr" horzOverflow="overflow">
                    <a:lnR w="12700" cap="rnd" cmpd="sng" algn="ctr">
                      <a:noFill/>
                      <a:prstDash val="solid"/>
                    </a:lnR>
                    <a:lnT w="12700" cap="rnd" cmpd="sng" algn="ctr">
                      <a:noFill/>
                      <a:prstDash val="solid"/>
                    </a:lnT>
                    <a:solidFill>
                      <a:srgbClr val="2D5491"/>
                    </a:solidFill>
                  </a:tcPr>
                </a:tc>
                <a:tc>
                  <a:txBody>
                    <a:bodyPr/>
                    <a:lstStyle/>
                    <a:p>
                      <a:pPr algn="ctr"/>
                      <a:endParaRPr lang="en-US" sz="1200" b="1" kern="1200" dirty="0">
                        <a:solidFill>
                          <a:schemeClr val="bg1"/>
                        </a:solidFill>
                        <a:latin typeface="+mn-lt"/>
                        <a:ea typeface="+mn-ea"/>
                        <a:cs typeface="+mn-cs"/>
                      </a:endParaRPr>
                    </a:p>
                  </a:txBody>
                  <a:tcPr marL="45720" marR="45720" anchor="ctr" horzOverflow="overflow">
                    <a:lnL w="12700" cap="rnd" cmpd="sng" algn="ctr">
                      <a:noFill/>
                      <a:prstDash val="solid"/>
                    </a:lnL>
                    <a:lnR w="6350" cap="flat" cmpd="sng" algn="ctr">
                      <a:solidFill>
                        <a:srgbClr val="00338D"/>
                      </a:solidFill>
                      <a:prstDash val="solid"/>
                      <a:round/>
                      <a:headEnd type="none" w="med" len="med"/>
                      <a:tailEnd type="none" w="med" len="med"/>
                    </a:lnR>
                    <a:lnT w="12700" cap="rnd" cmpd="sng" algn="ctr">
                      <a:noFill/>
                      <a:prstDash val="solid"/>
                    </a:lnT>
                    <a:lnB w="6350" cap="rnd" cmpd="sng" algn="ctr">
                      <a:noFill/>
                      <a:prstDash val="solid"/>
                    </a:lnB>
                    <a:lnTlToBr w="12700" cmpd="sng">
                      <a:noFill/>
                      <a:prstDash val="solid"/>
                    </a:lnTlToBr>
                    <a:lnBlToTr w="12700" cmpd="sng">
                      <a:noFill/>
                      <a:prstDash val="solid"/>
                    </a:lnBlToTr>
                    <a:noFill/>
                  </a:tcPr>
                </a:tc>
                <a:tc gridSpan="2">
                  <a:txBody>
                    <a:bodyPr/>
                    <a:lstStyle/>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r>
                        <a:rPr lang="en-US" sz="1200" kern="1200" dirty="0" smtClean="0">
                          <a:solidFill>
                            <a:srgbClr val="00338D"/>
                          </a:solidFill>
                          <a:latin typeface="+mn-lt"/>
                          <a:ea typeface="+mn-ea"/>
                          <a:cs typeface="+mn-cs"/>
                        </a:rPr>
                        <a:t>Most processes exist and are well defined. However, they are not all properly documented.</a:t>
                      </a:r>
                    </a:p>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r>
                        <a:rPr lang="en-US" sz="1200" kern="1200" dirty="0" smtClean="0">
                          <a:solidFill>
                            <a:srgbClr val="00338D"/>
                          </a:solidFill>
                          <a:latin typeface="+mn-lt"/>
                          <a:ea typeface="+mn-ea"/>
                          <a:cs typeface="+mn-cs"/>
                        </a:rPr>
                        <a:t>All processes are largely manual, with only a few automated such as file storage, risk register etc.</a:t>
                      </a:r>
                    </a:p>
                  </a:txBody>
                  <a:tcPr marL="45720" marR="45720" horzOverflow="overflow">
                    <a:lnL w="6350" cap="flat" cmpd="sng" algn="ctr">
                      <a:solidFill>
                        <a:srgbClr val="00338D"/>
                      </a:solidFill>
                      <a:prstDash val="solid"/>
                      <a:round/>
                      <a:headEnd type="none" w="med" len="med"/>
                      <a:tailEnd type="none" w="med" len="med"/>
                    </a:lnL>
                    <a:noFill/>
                  </a:tcPr>
                </a:tc>
                <a:tc hMerge="1">
                  <a:txBody>
                    <a:bodyPr/>
                    <a:lstStyle/>
                    <a:p>
                      <a:pPr marL="0" marR="0" lvl="0" indent="0" algn="l" defTabSz="914400" rtl="0" eaLnBrk="1" fontAlgn="base" latinLnBrk="0" hangingPunct="1">
                        <a:lnSpc>
                          <a:spcPct val="100000"/>
                        </a:lnSpc>
                        <a:spcBef>
                          <a:spcPct val="25000"/>
                        </a:spcBef>
                        <a:spcAft>
                          <a:spcPct val="0"/>
                        </a:spcAft>
                        <a:buClr>
                          <a:srgbClr val="415299"/>
                        </a:buClr>
                        <a:buSzPct val="125000"/>
                        <a:buFontTx/>
                        <a:buNone/>
                        <a:tabLst/>
                      </a:pPr>
                      <a:endParaRPr kumimoji="0" lang="en-US" sz="1200" b="0" i="0" u="none" strike="noStrike" cap="none" normalizeH="0" baseline="0" noProof="0" dirty="0" smtClean="0">
                        <a:ln>
                          <a:noFill/>
                        </a:ln>
                        <a:solidFill>
                          <a:schemeClr val="tx1"/>
                        </a:solidFill>
                        <a:effectLst/>
                        <a:latin typeface="+mj-lt"/>
                        <a:cs typeface="Arial" charset="0"/>
                      </a:endParaRPr>
                    </a:p>
                  </a:txBody>
                  <a:tcPr marL="45720" marR="45720" horzOverflow="overflow"/>
                </a:tc>
                <a:tc gridSpan="2">
                  <a:txBody>
                    <a:bodyPr/>
                    <a:lstStyle/>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endParaRPr lang="en-US" sz="1200" kern="1200" dirty="0" smtClean="0">
                        <a:solidFill>
                          <a:srgbClr val="00338D"/>
                        </a:solidFill>
                        <a:latin typeface="+mn-lt"/>
                        <a:ea typeface="+mn-ea"/>
                        <a:cs typeface="+mn-cs"/>
                      </a:endParaRPr>
                    </a:p>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endParaRPr lang="en-US" sz="1200" kern="1200" dirty="0" smtClean="0">
                        <a:solidFill>
                          <a:srgbClr val="00338D"/>
                        </a:solidFill>
                        <a:latin typeface="+mn-lt"/>
                        <a:ea typeface="+mn-ea"/>
                        <a:cs typeface="+mn-cs"/>
                      </a:endParaRPr>
                    </a:p>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endParaRPr lang="en-US" sz="1200" kern="1200" dirty="0" smtClean="0">
                        <a:solidFill>
                          <a:srgbClr val="00338D"/>
                        </a:solidFill>
                        <a:latin typeface="+mn-lt"/>
                        <a:ea typeface="+mn-ea"/>
                        <a:cs typeface="+mn-cs"/>
                      </a:endParaRPr>
                    </a:p>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r>
                        <a:rPr lang="en-US" sz="1200" kern="1200" dirty="0" smtClean="0">
                          <a:solidFill>
                            <a:srgbClr val="00338D"/>
                          </a:solidFill>
                          <a:latin typeface="+mn-lt"/>
                          <a:ea typeface="+mn-ea"/>
                          <a:cs typeface="+mn-cs"/>
                        </a:rPr>
                        <a:t>Operate automated share registration services.</a:t>
                      </a:r>
                    </a:p>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r>
                        <a:rPr lang="en-US" sz="1200" kern="1200" dirty="0" smtClean="0">
                          <a:solidFill>
                            <a:srgbClr val="00338D"/>
                          </a:solidFill>
                          <a:latin typeface="+mn-lt"/>
                          <a:ea typeface="+mn-ea"/>
                          <a:cs typeface="+mn-cs"/>
                        </a:rPr>
                        <a:t>Automated investment purchase and redemption processes.</a:t>
                      </a:r>
                    </a:p>
                  </a:txBody>
                  <a:tcPr marL="45720" marR="45720" horzOverflow="overflow">
                    <a:noFill/>
                  </a:tcPr>
                </a:tc>
                <a:tc hMerge="1">
                  <a:txBody>
                    <a:bodyPr/>
                    <a:lstStyle/>
                    <a:p>
                      <a:pPr marL="0" marR="0" lvl="0" indent="0" algn="l" defTabSz="914400" rtl="0" eaLnBrk="1" fontAlgn="base" latinLnBrk="0" hangingPunct="1">
                        <a:lnSpc>
                          <a:spcPct val="100000"/>
                        </a:lnSpc>
                        <a:spcBef>
                          <a:spcPct val="25000"/>
                        </a:spcBef>
                        <a:spcAft>
                          <a:spcPct val="0"/>
                        </a:spcAft>
                        <a:buClr>
                          <a:srgbClr val="415299"/>
                        </a:buClr>
                        <a:buSzPct val="125000"/>
                        <a:buFontTx/>
                        <a:buNone/>
                        <a:tabLst/>
                      </a:pPr>
                      <a:endParaRPr kumimoji="0" lang="en-GB" sz="1200" b="0" i="0" u="none" strike="noStrike" cap="none" normalizeH="0" baseline="0" noProof="0" dirty="0" smtClean="0">
                        <a:ln>
                          <a:noFill/>
                        </a:ln>
                        <a:solidFill>
                          <a:schemeClr val="tx1"/>
                        </a:solidFill>
                        <a:effectLst/>
                        <a:latin typeface="+mj-lt"/>
                        <a:cs typeface="Arial" charset="0"/>
                      </a:endParaRPr>
                    </a:p>
                  </a:txBody>
                  <a:tcPr marL="45720" marR="45720" horzOverflow="overflow"/>
                </a:tc>
                <a:tc gridSpan="2">
                  <a:txBody>
                    <a:bodyPr/>
                    <a:lstStyle/>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endParaRPr lang="en-US" sz="1200" kern="1200" dirty="0" smtClean="0">
                        <a:solidFill>
                          <a:srgbClr val="00338D"/>
                        </a:solidFill>
                        <a:latin typeface="+mn-lt"/>
                        <a:ea typeface="+mn-ea"/>
                        <a:cs typeface="+mn-cs"/>
                      </a:endParaRPr>
                    </a:p>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endParaRPr lang="en-US" sz="1200" kern="1200" dirty="0" smtClean="0">
                        <a:solidFill>
                          <a:srgbClr val="00338D"/>
                        </a:solidFill>
                        <a:latin typeface="+mn-lt"/>
                        <a:ea typeface="+mn-ea"/>
                        <a:cs typeface="+mn-cs"/>
                      </a:endParaRPr>
                    </a:p>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endParaRPr lang="en-US" sz="1200" kern="1200" dirty="0" smtClean="0">
                        <a:solidFill>
                          <a:srgbClr val="00338D"/>
                        </a:solidFill>
                        <a:latin typeface="+mn-lt"/>
                        <a:ea typeface="+mn-ea"/>
                        <a:cs typeface="+mn-cs"/>
                      </a:endParaRPr>
                    </a:p>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r>
                        <a:rPr lang="en-US" sz="1200" kern="1200" dirty="0" smtClean="0">
                          <a:solidFill>
                            <a:srgbClr val="00338D"/>
                          </a:solidFill>
                          <a:latin typeface="+mn-lt"/>
                          <a:ea typeface="+mn-ea"/>
                          <a:cs typeface="+mn-cs"/>
                        </a:rPr>
                        <a:t>Automated trading platform with </a:t>
                      </a:r>
                      <a:r>
                        <a:rPr lang="en-US" sz="1200" kern="1200" dirty="0" err="1" smtClean="0">
                          <a:solidFill>
                            <a:srgbClr val="00338D"/>
                          </a:solidFill>
                          <a:latin typeface="+mn-lt"/>
                          <a:ea typeface="+mn-ea"/>
                          <a:cs typeface="+mn-cs"/>
                        </a:rPr>
                        <a:t>digitised</a:t>
                      </a:r>
                      <a:r>
                        <a:rPr lang="en-US" sz="1200" kern="1200" dirty="0" smtClean="0">
                          <a:solidFill>
                            <a:srgbClr val="00338D"/>
                          </a:solidFill>
                          <a:latin typeface="+mn-lt"/>
                          <a:ea typeface="+mn-ea"/>
                          <a:cs typeface="+mn-cs"/>
                        </a:rPr>
                        <a:t> settlement processes and some IPO processes.</a:t>
                      </a:r>
                    </a:p>
                  </a:txBody>
                  <a:tcPr marL="45720" marR="45720" horzOverflow="overflow">
                    <a:noFill/>
                  </a:tcPr>
                </a:tc>
                <a:tc hMerge="1">
                  <a:txBody>
                    <a:bodyPr/>
                    <a:lstStyle/>
                    <a:p>
                      <a:pPr marL="0" marR="0" lvl="0" indent="0" algn="l" defTabSz="914400" rtl="0" eaLnBrk="1" fontAlgn="base" latinLnBrk="0" hangingPunct="1">
                        <a:lnSpc>
                          <a:spcPct val="100000"/>
                        </a:lnSpc>
                        <a:spcBef>
                          <a:spcPct val="25000"/>
                        </a:spcBef>
                        <a:spcAft>
                          <a:spcPct val="0"/>
                        </a:spcAft>
                        <a:buClr>
                          <a:srgbClr val="415299"/>
                        </a:buClr>
                        <a:buSzPct val="125000"/>
                        <a:buFontTx/>
                        <a:buNone/>
                        <a:tabLst/>
                      </a:pPr>
                      <a:endParaRPr kumimoji="0" lang="en-GB" sz="1200" b="0" i="0" u="none" strike="noStrike" cap="none" normalizeH="0" baseline="0" noProof="0" dirty="0" smtClean="0">
                        <a:ln>
                          <a:noFill/>
                        </a:ln>
                        <a:solidFill>
                          <a:schemeClr val="tx1"/>
                        </a:solidFill>
                        <a:effectLst/>
                        <a:latin typeface="+mj-lt"/>
                        <a:cs typeface="Arial" charset="0"/>
                      </a:endParaRPr>
                    </a:p>
                  </a:txBody>
                  <a:tcPr marL="45720" marR="45720" horzOverflow="overflow"/>
                </a:tc>
              </a:tr>
              <a:tr h="750771">
                <a:tc vMerge="1">
                  <a:txBody>
                    <a:bodyPr/>
                    <a:lstStyle/>
                    <a:p>
                      <a:pPr algn="ctr"/>
                      <a:endParaRPr lang="en-US" sz="1200" kern="1200" dirty="0" smtClean="0">
                        <a:solidFill>
                          <a:schemeClr val="bg1"/>
                        </a:solidFill>
                      </a:endParaRPr>
                    </a:p>
                  </a:txBody>
                  <a:tcPr marL="45720" marR="45720" anchor="ctr" horzOverflow="overflow">
                    <a:lnR w="12700" cap="rnd" cmpd="sng" algn="ctr">
                      <a:noFill/>
                      <a:prstDash val="solid"/>
                    </a:lnR>
                    <a:lnT w="12700" cap="rnd" cmpd="sng" algn="ctr">
                      <a:noFill/>
                      <a:prstDash val="solid"/>
                    </a:lnT>
                    <a:lnB w="6350" cap="rnd" cmpd="sng" algn="ctr">
                      <a:noFill/>
                      <a:prstDash val="solid"/>
                    </a:lnB>
                    <a:solidFill>
                      <a:srgbClr val="2D5491"/>
                    </a:solidFill>
                  </a:tcPr>
                </a:tc>
                <a:tc gridSpan="7">
                  <a:txBody>
                    <a:bodyPr/>
                    <a:lstStyle/>
                    <a:p>
                      <a:pPr algn="ctr"/>
                      <a:endParaRPr lang="en-US" sz="1200" b="1" kern="1200" dirty="0">
                        <a:solidFill>
                          <a:schemeClr val="bg1"/>
                        </a:solidFill>
                        <a:latin typeface="+mn-lt"/>
                        <a:ea typeface="+mn-ea"/>
                        <a:cs typeface="+mn-cs"/>
                      </a:endParaRPr>
                    </a:p>
                  </a:txBody>
                  <a:tcPr marL="45720" marR="45720" anchor="ctr" horzOverflow="overflow">
                    <a:lnL w="12700" cap="rnd" cmpd="sng" algn="ctr">
                      <a:noFill/>
                      <a:prstDash val="solid"/>
                    </a:lnL>
                    <a:lnR w="6350" cap="rnd" cmpd="sng" algn="ctr">
                      <a:noFill/>
                      <a:prstDash val="solid"/>
                    </a:lnR>
                    <a:lnT w="12700" cap="rnd" cmpd="sng" algn="ctr">
                      <a:noFill/>
                      <a:prstDash val="solid"/>
                    </a:lnT>
                    <a:lnB w="6350" cap="rnd" cmpd="sng" algn="ctr">
                      <a:noFill/>
                      <a:prstDash val="solid"/>
                    </a:lnB>
                    <a:lnTlToBr w="12700" cmpd="sng">
                      <a:noFill/>
                      <a:prstDash val="solid"/>
                    </a:lnTlToBr>
                    <a:lnBlToTr w="12700" cmpd="sng">
                      <a:noFill/>
                      <a:prstDash val="solid"/>
                    </a:lnBlToTr>
                    <a:noFill/>
                  </a:tcPr>
                </a:tc>
                <a:tc hMerge="1">
                  <a:txBody>
                    <a:bodyPr/>
                    <a:lstStyle/>
                    <a:p>
                      <a:pPr marL="0" marR="0" lvl="0" indent="0" algn="l" defTabSz="890789" rtl="0" eaLnBrk="1" fontAlgn="auto" latinLnBrk="0" hangingPunct="1">
                        <a:lnSpc>
                          <a:spcPct val="100000"/>
                        </a:lnSpc>
                        <a:spcBef>
                          <a:spcPts val="300"/>
                        </a:spcBef>
                        <a:spcAft>
                          <a:spcPts val="300"/>
                        </a:spcAft>
                        <a:buClrTx/>
                        <a:buSzTx/>
                        <a:buFont typeface="Arial" panose="020B0604020202020204" pitchFamily="34" charset="0"/>
                        <a:buNone/>
                        <a:tabLst/>
                        <a:defRPr/>
                      </a:pPr>
                      <a:endParaRPr lang="en-US" sz="1200" kern="1200" dirty="0" smtClean="0">
                        <a:solidFill>
                          <a:srgbClr val="00338D"/>
                        </a:solidFill>
                        <a:latin typeface="+mn-lt"/>
                        <a:ea typeface="+mn-ea"/>
                        <a:cs typeface="+mn-cs"/>
                      </a:endParaRPr>
                    </a:p>
                  </a:txBody>
                  <a:tcPr marL="45720" marR="45720" horzOverflow="overflow">
                    <a:lnL w="6350" cap="flat" cmpd="sng" algn="ctr">
                      <a:solidFill>
                        <a:srgbClr val="00338D"/>
                      </a:solidFill>
                      <a:prstDash val="solid"/>
                      <a:round/>
                      <a:headEnd type="none" w="med" len="med"/>
                      <a:tailEnd type="none" w="med" len="med"/>
                    </a:lnL>
                    <a:noFill/>
                  </a:tcPr>
                </a:tc>
                <a:tc hMerge="1">
                  <a:txBody>
                    <a:bodyPr/>
                    <a:lstStyle/>
                    <a:p>
                      <a:pPr marL="171450" marR="0" lvl="0" indent="-171450" algn="l" defTabSz="890789" rtl="0" eaLnBrk="1" fontAlgn="auto" latinLnBrk="0" hangingPunct="1">
                        <a:lnSpc>
                          <a:spcPct val="100000"/>
                        </a:lnSpc>
                        <a:spcBef>
                          <a:spcPts val="300"/>
                        </a:spcBef>
                        <a:spcAft>
                          <a:spcPts val="300"/>
                        </a:spcAft>
                        <a:buClrTx/>
                        <a:buSzTx/>
                        <a:buFont typeface="Arial" panose="020B0604020202020204" pitchFamily="34" charset="0"/>
                        <a:buChar char="•"/>
                        <a:tabLst/>
                        <a:defRPr/>
                      </a:pPr>
                      <a:endParaRPr lang="en-US" sz="1200" kern="1200" dirty="0" smtClean="0">
                        <a:solidFill>
                          <a:srgbClr val="00338D"/>
                        </a:solidFill>
                        <a:latin typeface="+mn-lt"/>
                        <a:ea typeface="+mn-ea"/>
                        <a:cs typeface="+mn-cs"/>
                      </a:endParaRPr>
                    </a:p>
                  </a:txBody>
                  <a:tcPr marL="45720" marR="45720" horzOverflow="overflow">
                    <a:noFill/>
                  </a:tcPr>
                </a:tc>
                <a:tc hMerge="1">
                  <a:txBody>
                    <a:bodyPr/>
                    <a:lstStyle/>
                    <a:p>
                      <a:pPr marL="171450" marR="0" lvl="0" indent="-171450" algn="l" defTabSz="890789" rtl="0" eaLnBrk="1" fontAlgn="auto" latinLnBrk="0" hangingPunct="1">
                        <a:lnSpc>
                          <a:spcPct val="100000"/>
                        </a:lnSpc>
                        <a:spcBef>
                          <a:spcPts val="300"/>
                        </a:spcBef>
                        <a:spcAft>
                          <a:spcPts val="300"/>
                        </a:spcAft>
                        <a:buClrTx/>
                        <a:buSzTx/>
                        <a:buFont typeface="Arial" panose="020B0604020202020204" pitchFamily="34" charset="0"/>
                        <a:buChar char="•"/>
                        <a:tabLst/>
                        <a:defRPr/>
                      </a:pPr>
                      <a:endParaRPr lang="en-US" sz="1200" kern="1200" dirty="0" smtClean="0">
                        <a:solidFill>
                          <a:srgbClr val="00338D"/>
                        </a:solidFill>
                        <a:latin typeface="+mn-lt"/>
                        <a:ea typeface="+mn-ea"/>
                        <a:cs typeface="+mn-cs"/>
                      </a:endParaRPr>
                    </a:p>
                  </a:txBody>
                  <a:tcPr marL="45720" marR="45720" horzOverflow="overflow">
                    <a:noFill/>
                  </a:tcPr>
                </a:tc>
                <a:tc hMerge="1">
                  <a:txBody>
                    <a:bodyPr/>
                    <a:lstStyle/>
                    <a:p>
                      <a:pPr marL="171450" marR="0" lvl="0" indent="-171450" algn="l" defTabSz="890789" rtl="0" eaLnBrk="1" fontAlgn="auto" latinLnBrk="0" hangingPunct="1">
                        <a:lnSpc>
                          <a:spcPct val="100000"/>
                        </a:lnSpc>
                        <a:spcBef>
                          <a:spcPts val="300"/>
                        </a:spcBef>
                        <a:spcAft>
                          <a:spcPts val="300"/>
                        </a:spcAft>
                        <a:buClrTx/>
                        <a:buSzTx/>
                        <a:buFont typeface="Arial" panose="020B0604020202020204" pitchFamily="34" charset="0"/>
                        <a:buChar char="•"/>
                        <a:tabLst/>
                        <a:defRPr/>
                      </a:pPr>
                      <a:endParaRPr lang="en-US" sz="1200" kern="1200" dirty="0" smtClean="0">
                        <a:solidFill>
                          <a:srgbClr val="00338D"/>
                        </a:solidFill>
                        <a:latin typeface="+mn-lt"/>
                        <a:ea typeface="+mn-ea"/>
                        <a:cs typeface="+mn-cs"/>
                      </a:endParaRPr>
                    </a:p>
                  </a:txBody>
                  <a:tcPr marL="45720" marR="45720" horzOverflow="overflow">
                    <a:noFill/>
                  </a:tcPr>
                </a:tc>
                <a:tc hMerge="1">
                  <a:txBody>
                    <a:bodyPr/>
                    <a:lstStyle/>
                    <a:p>
                      <a:pPr marL="171450" marR="0" lvl="0" indent="-171450" algn="l" defTabSz="890789" rtl="0" eaLnBrk="1" fontAlgn="auto" latinLnBrk="0" hangingPunct="1">
                        <a:lnSpc>
                          <a:spcPct val="100000"/>
                        </a:lnSpc>
                        <a:spcBef>
                          <a:spcPts val="300"/>
                        </a:spcBef>
                        <a:spcAft>
                          <a:spcPts val="300"/>
                        </a:spcAft>
                        <a:buClrTx/>
                        <a:buSzTx/>
                        <a:buFont typeface="Arial" panose="020B0604020202020204" pitchFamily="34" charset="0"/>
                        <a:buChar char="•"/>
                        <a:tabLst/>
                        <a:defRPr/>
                      </a:pPr>
                      <a:endParaRPr lang="en-US" sz="1200" kern="1200" noProof="0" dirty="0" smtClean="0">
                        <a:solidFill>
                          <a:srgbClr val="00338D"/>
                        </a:solidFill>
                        <a:latin typeface="+mn-lt"/>
                        <a:ea typeface="+mn-ea"/>
                        <a:cs typeface="+mn-cs"/>
                      </a:endParaRPr>
                    </a:p>
                  </a:txBody>
                  <a:tcPr marL="45720" marR="45720" horzOverflow="overflow">
                    <a:noFill/>
                  </a:tcPr>
                </a:tc>
                <a:tc hMerge="1">
                  <a:txBody>
                    <a:bodyPr/>
                    <a:lstStyle/>
                    <a:p>
                      <a:endParaRPr lang="en-US"/>
                    </a:p>
                  </a:txBody>
                  <a:tcPr/>
                </a:tc>
              </a:tr>
              <a:tr h="422787">
                <a:tc vMerge="1">
                  <a:txBody>
                    <a:bodyPr/>
                    <a:lstStyle/>
                    <a:p>
                      <a:pPr algn="ctr"/>
                      <a:endParaRPr lang="en-US" sz="1200" kern="1200" dirty="0" smtClean="0">
                        <a:solidFill>
                          <a:schemeClr val="bg1"/>
                        </a:solidFill>
                      </a:endParaRPr>
                    </a:p>
                  </a:txBody>
                  <a:tcPr marL="45720" marR="45720" anchor="ctr" horzOverflow="overflow">
                    <a:lnR w="12700" cap="rnd" cmpd="sng" algn="ctr">
                      <a:noFill/>
                      <a:prstDash val="solid"/>
                    </a:lnR>
                    <a:lnT w="12700" cap="rnd" cmpd="sng" algn="ctr">
                      <a:noFill/>
                      <a:prstDash val="solid"/>
                    </a:lnT>
                    <a:lnB w="6350" cap="rnd" cmpd="sng" algn="ctr">
                      <a:noFill/>
                      <a:prstDash val="solid"/>
                    </a:lnB>
                    <a:solidFill>
                      <a:srgbClr val="2D5491"/>
                    </a:solidFill>
                  </a:tcPr>
                </a:tc>
                <a:tc>
                  <a:txBody>
                    <a:bodyPr/>
                    <a:lstStyle/>
                    <a:p>
                      <a:pPr algn="ctr"/>
                      <a:endParaRPr lang="en-US" sz="1200" b="1" kern="1200" dirty="0">
                        <a:solidFill>
                          <a:schemeClr val="bg1"/>
                        </a:solidFill>
                        <a:latin typeface="+mn-lt"/>
                        <a:ea typeface="+mn-ea"/>
                        <a:cs typeface="+mn-cs"/>
                      </a:endParaRPr>
                    </a:p>
                  </a:txBody>
                  <a:tcPr marL="45720" marR="45720" anchor="ctr" horzOverflow="overflow">
                    <a:lnL w="12700" cap="rnd" cmpd="sng" algn="ctr">
                      <a:noFill/>
                      <a:prstDash val="solid"/>
                    </a:lnL>
                    <a:lnR w="6350" cap="flat" cmpd="sng" algn="ctr">
                      <a:solidFill>
                        <a:srgbClr val="00338D"/>
                      </a:solidFill>
                      <a:prstDash val="solid"/>
                      <a:round/>
                      <a:headEnd type="none" w="med" len="med"/>
                      <a:tailEnd type="none" w="med" len="med"/>
                    </a:lnR>
                    <a:lnT w="12700" cap="rnd" cmpd="sng" algn="ctr">
                      <a:noFill/>
                      <a:prstDash val="solid"/>
                    </a:lnT>
                    <a:lnB w="6350" cap="rnd" cmpd="sng" algn="ctr">
                      <a:noFill/>
                      <a:prstDash val="solid"/>
                    </a:lnB>
                    <a:lnTlToBr w="12700" cmpd="sng">
                      <a:noFill/>
                      <a:prstDash val="solid"/>
                    </a:lnTlToBr>
                    <a:lnBlToTr w="12700" cmpd="sng">
                      <a:noFill/>
                      <a:prstDash val="solid"/>
                    </a:lnBlToTr>
                    <a:noFill/>
                  </a:tcPr>
                </a:tc>
                <a:tc>
                  <a:txBody>
                    <a:bodyPr/>
                    <a:lstStyle/>
                    <a:p>
                      <a:pPr marL="0" marR="0" lvl="0" indent="0" algn="ctr" defTabSz="890789" rtl="0" eaLnBrk="1" fontAlgn="auto" latinLnBrk="0" hangingPunct="1">
                        <a:lnSpc>
                          <a:spcPct val="100000"/>
                        </a:lnSpc>
                        <a:spcBef>
                          <a:spcPts val="300"/>
                        </a:spcBef>
                        <a:spcAft>
                          <a:spcPts val="300"/>
                        </a:spcAft>
                        <a:buClrTx/>
                        <a:buSzTx/>
                        <a:buFont typeface="Arial" panose="020B0604020202020204" pitchFamily="34" charset="0"/>
                        <a:buNone/>
                        <a:tabLst/>
                        <a:defRPr/>
                      </a:pPr>
                      <a:r>
                        <a:rPr lang="en-US" sz="1200" b="1" kern="1200" dirty="0" smtClean="0">
                          <a:solidFill>
                            <a:schemeClr val="bg1"/>
                          </a:solidFill>
                          <a:latin typeface="+mn-lt"/>
                          <a:ea typeface="+mn-ea"/>
                          <a:cs typeface="+mn-cs"/>
                        </a:rPr>
                        <a:t>Lagging</a:t>
                      </a:r>
                    </a:p>
                  </a:txBody>
                  <a:tcPr marL="45720" marR="45720" horzOverflow="overflow">
                    <a:lnL w="6350" cap="flat" cmpd="sng" algn="ctr">
                      <a:solidFill>
                        <a:srgbClr val="00338D"/>
                      </a:solidFill>
                      <a:prstDash val="solid"/>
                      <a:round/>
                      <a:headEnd type="none" w="med" len="med"/>
                      <a:tailEnd type="none" w="med" len="med"/>
                    </a:lnL>
                    <a:solidFill>
                      <a:srgbClr val="2D5491"/>
                    </a:solidFill>
                  </a:tcPr>
                </a:tc>
                <a:tc>
                  <a:txBody>
                    <a:bodyPr/>
                    <a:lstStyle/>
                    <a:p>
                      <a:pPr marL="0" marR="0" lvl="0" indent="0" algn="ctr" defTabSz="890789" rtl="0" eaLnBrk="1" fontAlgn="auto" latinLnBrk="0" hangingPunct="1">
                        <a:lnSpc>
                          <a:spcPct val="100000"/>
                        </a:lnSpc>
                        <a:spcBef>
                          <a:spcPts val="300"/>
                        </a:spcBef>
                        <a:spcAft>
                          <a:spcPts val="300"/>
                        </a:spcAft>
                        <a:buClrTx/>
                        <a:buSzTx/>
                        <a:buFont typeface="Arial" panose="020B0604020202020204" pitchFamily="34" charset="0"/>
                        <a:buNone/>
                        <a:tabLst/>
                        <a:defRPr/>
                      </a:pPr>
                      <a:r>
                        <a:rPr lang="en-US" sz="1200" b="1" kern="1200" dirty="0" smtClean="0">
                          <a:solidFill>
                            <a:schemeClr val="bg1"/>
                          </a:solidFill>
                          <a:latin typeface="+mn-lt"/>
                          <a:ea typeface="+mn-ea"/>
                          <a:cs typeface="+mn-cs"/>
                        </a:rPr>
                        <a:t>Basic</a:t>
                      </a:r>
                    </a:p>
                  </a:txBody>
                  <a:tcPr marL="45720" marR="45720" horzOverflow="overflow">
                    <a:solidFill>
                      <a:srgbClr val="2D5491"/>
                    </a:solidFill>
                  </a:tcPr>
                </a:tc>
                <a:tc>
                  <a:txBody>
                    <a:bodyPr/>
                    <a:lstStyle/>
                    <a:p>
                      <a:pPr marL="0" marR="0" lvl="0" indent="0" algn="ctr" defTabSz="890789" rtl="0" eaLnBrk="1" fontAlgn="auto" latinLnBrk="0" hangingPunct="1">
                        <a:lnSpc>
                          <a:spcPct val="100000"/>
                        </a:lnSpc>
                        <a:spcBef>
                          <a:spcPts val="300"/>
                        </a:spcBef>
                        <a:spcAft>
                          <a:spcPts val="300"/>
                        </a:spcAft>
                        <a:buClrTx/>
                        <a:buSzTx/>
                        <a:buFont typeface="Arial" panose="020B0604020202020204" pitchFamily="34" charset="0"/>
                        <a:buNone/>
                        <a:tabLst/>
                        <a:defRPr/>
                      </a:pPr>
                      <a:r>
                        <a:rPr lang="en-US" sz="1200" b="1" kern="1200" dirty="0" smtClean="0">
                          <a:solidFill>
                            <a:schemeClr val="bg1"/>
                          </a:solidFill>
                          <a:latin typeface="+mn-lt"/>
                          <a:ea typeface="+mn-ea"/>
                          <a:cs typeface="+mn-cs"/>
                        </a:rPr>
                        <a:t>Progressed</a:t>
                      </a:r>
                      <a:endParaRPr lang="en-US" sz="1200" b="1" kern="1200" dirty="0">
                        <a:solidFill>
                          <a:schemeClr val="bg1"/>
                        </a:solidFill>
                        <a:latin typeface="+mn-lt"/>
                        <a:ea typeface="+mn-ea"/>
                        <a:cs typeface="+mn-cs"/>
                      </a:endParaRPr>
                    </a:p>
                  </a:txBody>
                  <a:tcPr marL="45720" marR="45720" horzOverflow="overflow">
                    <a:solidFill>
                      <a:srgbClr val="2D5491"/>
                    </a:solidFill>
                  </a:tcPr>
                </a:tc>
                <a:tc gridSpan="2">
                  <a:txBody>
                    <a:bodyPr/>
                    <a:lstStyle/>
                    <a:p>
                      <a:pPr marL="0" marR="0" lvl="0" indent="0" algn="ctr" defTabSz="890789" rtl="0" eaLnBrk="1" fontAlgn="auto" latinLnBrk="0" hangingPunct="1">
                        <a:lnSpc>
                          <a:spcPct val="100000"/>
                        </a:lnSpc>
                        <a:spcBef>
                          <a:spcPts val="300"/>
                        </a:spcBef>
                        <a:spcAft>
                          <a:spcPts val="300"/>
                        </a:spcAft>
                        <a:buClrTx/>
                        <a:buSzTx/>
                        <a:buFont typeface="Arial" panose="020B0604020202020204" pitchFamily="34" charset="0"/>
                        <a:buNone/>
                        <a:tabLst/>
                        <a:defRPr/>
                      </a:pPr>
                      <a:r>
                        <a:rPr lang="en-US" sz="1200" b="1" kern="1200" dirty="0" smtClean="0">
                          <a:solidFill>
                            <a:schemeClr val="bg1"/>
                          </a:solidFill>
                          <a:latin typeface="+mn-lt"/>
                          <a:ea typeface="+mn-ea"/>
                          <a:cs typeface="+mn-cs"/>
                        </a:rPr>
                        <a:t>Leading</a:t>
                      </a:r>
                    </a:p>
                  </a:txBody>
                  <a:tcPr marL="45720" marR="45720" horzOverflow="overflow">
                    <a:solidFill>
                      <a:srgbClr val="2D5491"/>
                    </a:solidFill>
                  </a:tcPr>
                </a:tc>
                <a:tc hMerge="1">
                  <a:txBody>
                    <a:bodyPr/>
                    <a:lstStyle/>
                    <a:p>
                      <a:pPr marL="171450" marR="0" lvl="0" indent="-171450" algn="l" defTabSz="890789" rtl="0" eaLnBrk="1" fontAlgn="auto" latinLnBrk="0" hangingPunct="1">
                        <a:lnSpc>
                          <a:spcPct val="100000"/>
                        </a:lnSpc>
                        <a:spcBef>
                          <a:spcPts val="300"/>
                        </a:spcBef>
                        <a:spcAft>
                          <a:spcPts val="300"/>
                        </a:spcAft>
                        <a:buClrTx/>
                        <a:buSzTx/>
                        <a:buFont typeface="Arial" panose="020B0604020202020204" pitchFamily="34" charset="0"/>
                        <a:buChar char="•"/>
                        <a:tabLst/>
                        <a:defRPr/>
                      </a:pPr>
                      <a:endParaRPr lang="en-US" sz="1200" kern="1200" noProof="0" dirty="0" smtClean="0">
                        <a:solidFill>
                          <a:srgbClr val="00338D"/>
                        </a:solidFill>
                        <a:latin typeface="+mn-lt"/>
                        <a:ea typeface="+mn-ea"/>
                        <a:cs typeface="+mn-cs"/>
                      </a:endParaRPr>
                    </a:p>
                  </a:txBody>
                  <a:tcPr marL="45720" marR="45720" horzOverflow="overflow">
                    <a:noFill/>
                  </a:tcPr>
                </a:tc>
                <a:tc>
                  <a:txBody>
                    <a:bodyPr/>
                    <a:lstStyle/>
                    <a:p>
                      <a:pPr marL="0" marR="0" lvl="0" indent="0" algn="ctr" defTabSz="890789" rtl="0" eaLnBrk="1" fontAlgn="auto" latinLnBrk="0" hangingPunct="1">
                        <a:lnSpc>
                          <a:spcPct val="100000"/>
                        </a:lnSpc>
                        <a:spcBef>
                          <a:spcPts val="300"/>
                        </a:spcBef>
                        <a:spcAft>
                          <a:spcPts val="300"/>
                        </a:spcAft>
                        <a:buClrTx/>
                        <a:buSzTx/>
                        <a:buFont typeface="Arial" panose="020B0604020202020204" pitchFamily="34" charset="0"/>
                        <a:buNone/>
                        <a:tabLst/>
                        <a:defRPr/>
                      </a:pPr>
                      <a:r>
                        <a:rPr lang="en-US" sz="1200" b="1" kern="1200" dirty="0" smtClean="0">
                          <a:solidFill>
                            <a:schemeClr val="bg1"/>
                          </a:solidFill>
                          <a:latin typeface="+mn-lt"/>
                          <a:ea typeface="+mn-ea"/>
                          <a:cs typeface="+mn-cs"/>
                        </a:rPr>
                        <a:t>Innovating</a:t>
                      </a:r>
                      <a:endParaRPr lang="en-US" sz="1200" b="1" kern="1200" dirty="0">
                        <a:solidFill>
                          <a:schemeClr val="bg1"/>
                        </a:solidFill>
                        <a:latin typeface="+mn-lt"/>
                        <a:ea typeface="+mn-ea"/>
                        <a:cs typeface="+mn-cs"/>
                      </a:endParaRPr>
                    </a:p>
                  </a:txBody>
                  <a:tcPr marL="45720" marR="45720" horzOverflow="overflow">
                    <a:solidFill>
                      <a:srgbClr val="2D5491"/>
                    </a:solidFill>
                  </a:tcPr>
                </a:tc>
              </a:tr>
              <a:tr h="422787">
                <a:tc vMerge="1">
                  <a:txBody>
                    <a:bodyPr/>
                    <a:lstStyle/>
                    <a:p>
                      <a:pPr algn="ctr"/>
                      <a:endParaRPr lang="en-US" sz="1200" kern="1200" dirty="0" smtClean="0">
                        <a:solidFill>
                          <a:schemeClr val="bg1"/>
                        </a:solidFill>
                      </a:endParaRPr>
                    </a:p>
                  </a:txBody>
                  <a:tcPr marL="45720" marR="45720" anchor="ctr" horzOverflow="overflow">
                    <a:lnR w="12700" cap="rnd" cmpd="sng" algn="ctr">
                      <a:noFill/>
                      <a:prstDash val="solid"/>
                    </a:lnR>
                    <a:lnT w="12700" cap="rnd" cmpd="sng" algn="ctr">
                      <a:noFill/>
                      <a:prstDash val="solid"/>
                    </a:lnT>
                    <a:solidFill>
                      <a:srgbClr val="2D5491"/>
                    </a:solidFill>
                  </a:tcPr>
                </a:tc>
                <a:tc>
                  <a:txBody>
                    <a:bodyPr/>
                    <a:lstStyle/>
                    <a:p>
                      <a:pPr algn="ctr"/>
                      <a:endParaRPr lang="en-US" sz="1200" b="1" kern="1200" dirty="0">
                        <a:solidFill>
                          <a:schemeClr val="bg1"/>
                        </a:solidFill>
                        <a:latin typeface="+mn-lt"/>
                        <a:ea typeface="+mn-ea"/>
                        <a:cs typeface="+mn-cs"/>
                      </a:endParaRPr>
                    </a:p>
                  </a:txBody>
                  <a:tcPr marL="45720" marR="45720" anchor="ctr" horzOverflow="overflow">
                    <a:lnL w="12700" cap="rnd" cmpd="sng" algn="ctr">
                      <a:noFill/>
                      <a:prstDash val="solid"/>
                    </a:lnL>
                    <a:lnR w="6350" cap="flat" cmpd="sng" algn="ctr">
                      <a:solidFill>
                        <a:srgbClr val="00338D"/>
                      </a:solidFill>
                      <a:prstDash val="solid"/>
                      <a:round/>
                      <a:headEnd type="none" w="med" len="med"/>
                      <a:tailEnd type="none" w="med" len="med"/>
                    </a:lnR>
                    <a:lnT w="12700" cap="rnd" cmpd="sng" algn="ctr">
                      <a:noFill/>
                      <a:prstDash val="solid"/>
                    </a:lnT>
                    <a:lnB w="6350" cap="rnd" cmpd="sng" algn="ctr">
                      <a:noFill/>
                      <a:prstDash val="solid"/>
                    </a:lnB>
                    <a:lnTlToBr w="12700" cmpd="sng">
                      <a:noFill/>
                      <a:prstDash val="solid"/>
                    </a:lnTlToBr>
                    <a:lnBlToTr w="12700" cmpd="sng">
                      <a:noFill/>
                      <a:prstDash val="solid"/>
                    </a:lnBlToTr>
                    <a:noFill/>
                  </a:tcPr>
                </a:tc>
                <a:tc>
                  <a:txBody>
                    <a:bodyPr/>
                    <a:lstStyle/>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r>
                        <a:rPr lang="en-US" sz="1200" kern="1200" noProof="0" dirty="0" smtClean="0">
                          <a:solidFill>
                            <a:srgbClr val="00338D"/>
                          </a:solidFill>
                          <a:latin typeface="+mn-lt"/>
                          <a:ea typeface="+mn-ea"/>
                          <a:cs typeface="+mn-cs"/>
                        </a:rPr>
                        <a:t>Largely dependent on manual processing and paper-based records.</a:t>
                      </a:r>
                    </a:p>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r>
                        <a:rPr lang="en-US" sz="1200" kern="1200" noProof="0" dirty="0" smtClean="0">
                          <a:solidFill>
                            <a:srgbClr val="00338D"/>
                          </a:solidFill>
                          <a:latin typeface="+mn-lt"/>
                          <a:ea typeface="+mn-ea"/>
                          <a:cs typeface="+mn-cs"/>
                        </a:rPr>
                        <a:t>Processes may make use of digital in some or even most steps but these steps are not integrated in a single workflow and re-keying abounds. </a:t>
                      </a:r>
                    </a:p>
                  </a:txBody>
                  <a:tcPr marL="45720" marR="45720" horzOverflow="overflow">
                    <a:lnL w="6350" cap="flat" cmpd="sng" algn="ctr">
                      <a:solidFill>
                        <a:srgbClr val="00338D"/>
                      </a:solidFill>
                      <a:prstDash val="solid"/>
                      <a:round/>
                      <a:headEnd type="none" w="med" len="med"/>
                      <a:tailEnd type="none" w="med" len="med"/>
                    </a:lnL>
                    <a:lnB w="6350" cap="flat" cmpd="sng" algn="ctr">
                      <a:solidFill>
                        <a:srgbClr val="00338D"/>
                      </a:solidFill>
                      <a:prstDash val="solid"/>
                      <a:round/>
                      <a:headEnd type="none" w="med" len="med"/>
                      <a:tailEnd type="none" w="med" len="med"/>
                    </a:lnB>
                    <a:noFill/>
                  </a:tcPr>
                </a:tc>
                <a:tc>
                  <a:txBody>
                    <a:bodyPr/>
                    <a:lstStyle/>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r>
                        <a:rPr lang="en-US" sz="1200" kern="1200" noProof="0" dirty="0" smtClean="0">
                          <a:solidFill>
                            <a:srgbClr val="00338D"/>
                          </a:solidFill>
                          <a:latin typeface="+mn-lt"/>
                          <a:ea typeface="+mn-ea"/>
                          <a:cs typeface="+mn-cs"/>
                        </a:rPr>
                        <a:t>Core processes may be all or substantially straight through processed.</a:t>
                      </a:r>
                    </a:p>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r>
                        <a:rPr lang="en-US" sz="1200" kern="1200" noProof="0" dirty="0" smtClean="0">
                          <a:solidFill>
                            <a:srgbClr val="00338D"/>
                          </a:solidFill>
                          <a:latin typeface="+mn-lt"/>
                          <a:ea typeface="+mn-ea"/>
                          <a:cs typeface="+mn-cs"/>
                        </a:rPr>
                        <a:t>Physical locations have some ability to initiate processes digitally reducing the need for paper.</a:t>
                      </a:r>
                    </a:p>
                  </a:txBody>
                  <a:tcPr marL="45720" marR="45720" horzOverflow="overflow">
                    <a:lnB w="6350" cap="flat" cmpd="sng" algn="ctr">
                      <a:solidFill>
                        <a:srgbClr val="00338D"/>
                      </a:solidFill>
                      <a:prstDash val="solid"/>
                      <a:round/>
                      <a:headEnd type="none" w="med" len="med"/>
                      <a:tailEnd type="none" w="med" len="med"/>
                    </a:lnB>
                    <a:noFill/>
                  </a:tcPr>
                </a:tc>
                <a:tc>
                  <a:txBody>
                    <a:bodyPr/>
                    <a:lstStyle/>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r>
                        <a:rPr lang="en-US" sz="1200" kern="1200" noProof="0" dirty="0" smtClean="0">
                          <a:solidFill>
                            <a:srgbClr val="00338D"/>
                          </a:solidFill>
                          <a:latin typeface="+mn-lt"/>
                          <a:ea typeface="+mn-ea"/>
                          <a:cs typeface="+mn-cs"/>
                        </a:rPr>
                        <a:t>All core customer processes are straight through processed.</a:t>
                      </a:r>
                    </a:p>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r>
                        <a:rPr lang="en-US" sz="1200" kern="1200" noProof="0" dirty="0" smtClean="0">
                          <a:solidFill>
                            <a:srgbClr val="00338D"/>
                          </a:solidFill>
                          <a:latin typeface="+mn-lt"/>
                          <a:ea typeface="+mn-ea"/>
                          <a:cs typeface="+mn-cs"/>
                        </a:rPr>
                        <a:t>Most processes in physical locations have a digital front-end and the requirement for paper forms is minimal as most internal processes are digital.</a:t>
                      </a:r>
                    </a:p>
                  </a:txBody>
                  <a:tcPr marL="45720" marR="45720" horzOverflow="overflow">
                    <a:lnB w="6350" cap="flat" cmpd="sng" algn="ctr">
                      <a:solidFill>
                        <a:srgbClr val="00338D"/>
                      </a:solidFill>
                      <a:prstDash val="solid"/>
                      <a:round/>
                      <a:headEnd type="none" w="med" len="med"/>
                      <a:tailEnd type="none" w="med" len="med"/>
                    </a:lnB>
                    <a:noFill/>
                  </a:tcPr>
                </a:tc>
                <a:tc gridSpan="2">
                  <a:txBody>
                    <a:bodyPr/>
                    <a:lstStyle/>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r>
                        <a:rPr lang="en-US" sz="1200" kern="1200" noProof="0" dirty="0" smtClean="0">
                          <a:solidFill>
                            <a:srgbClr val="00338D"/>
                          </a:solidFill>
                          <a:latin typeface="+mn-lt"/>
                          <a:ea typeface="+mn-ea"/>
                          <a:cs typeface="+mn-cs"/>
                        </a:rPr>
                        <a:t>All major customer processes are straight through processed and auxiliary are supported by effective digital platforms.</a:t>
                      </a:r>
                    </a:p>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r>
                        <a:rPr lang="en-US" sz="1200" kern="1200" noProof="0" dirty="0" smtClean="0">
                          <a:solidFill>
                            <a:srgbClr val="00338D"/>
                          </a:solidFill>
                          <a:latin typeface="+mn-lt"/>
                          <a:ea typeface="+mn-ea"/>
                          <a:cs typeface="+mn-cs"/>
                        </a:rPr>
                        <a:t>Processes in physical locations are fully supported by digital tools.</a:t>
                      </a:r>
                    </a:p>
                  </a:txBody>
                  <a:tcPr marL="45720" marR="45720" horzOverflow="overflow">
                    <a:lnB w="6350" cap="flat" cmpd="sng" algn="ctr">
                      <a:solidFill>
                        <a:srgbClr val="00338D"/>
                      </a:solidFill>
                      <a:prstDash val="solid"/>
                      <a:round/>
                      <a:headEnd type="none" w="med" len="med"/>
                      <a:tailEnd type="none" w="med" len="med"/>
                    </a:lnB>
                    <a:noFill/>
                  </a:tcPr>
                </a:tc>
                <a:tc hMerge="1">
                  <a:txBody>
                    <a:bodyPr/>
                    <a:lstStyle/>
                    <a:p>
                      <a:endParaRPr lang="en-US" dirty="0"/>
                    </a:p>
                  </a:txBody>
                  <a:tcPr>
                    <a:lnB w="6350" cap="flat" cmpd="sng" algn="ctr">
                      <a:solidFill>
                        <a:srgbClr val="00338D"/>
                      </a:solidFill>
                      <a:prstDash val="solid"/>
                      <a:round/>
                      <a:headEnd type="none" w="med" len="med"/>
                      <a:tailEnd type="none" w="med" len="med"/>
                    </a:lnB>
                    <a:noFill/>
                  </a:tcPr>
                </a:tc>
                <a:tc>
                  <a:txBody>
                    <a:bodyPr/>
                    <a:lstStyle/>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r>
                        <a:rPr lang="en-US" sz="1200" kern="1200" noProof="0" dirty="0" smtClean="0">
                          <a:solidFill>
                            <a:srgbClr val="00338D"/>
                          </a:solidFill>
                          <a:latin typeface="+mn-lt"/>
                          <a:ea typeface="+mn-ea"/>
                          <a:cs typeface="+mn-cs"/>
                        </a:rPr>
                        <a:t>Paper based processes are not found except where quality demands. </a:t>
                      </a:r>
                    </a:p>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r>
                        <a:rPr lang="en-US" sz="1200" kern="1200" noProof="0" dirty="0" smtClean="0">
                          <a:solidFill>
                            <a:srgbClr val="00338D"/>
                          </a:solidFill>
                          <a:latin typeface="+mn-lt"/>
                          <a:ea typeface="+mn-ea"/>
                          <a:cs typeface="+mn-cs"/>
                        </a:rPr>
                        <a:t>Internal and external processes are designed and built on a digital basis and digital processes are supported by smart algorithms.</a:t>
                      </a:r>
                    </a:p>
                  </a:txBody>
                  <a:tcPr marL="45720" marR="45720" horzOverflow="overflow">
                    <a:lnB w="6350" cap="flat" cmpd="sng" algn="ctr">
                      <a:solidFill>
                        <a:srgbClr val="00338D"/>
                      </a:solidFill>
                      <a:prstDash val="solid"/>
                      <a:round/>
                      <a:headEnd type="none" w="med" len="med"/>
                      <a:tailEnd type="none" w="med" len="med"/>
                    </a:lnB>
                    <a:noFill/>
                  </a:tcPr>
                </a:tc>
              </a:tr>
            </a:tbl>
          </a:graphicData>
        </a:graphic>
      </p:graphicFrame>
      <p:pic>
        <p:nvPicPr>
          <p:cNvPr id="23" name="Picture 22"/>
          <p:cNvPicPr>
            <a:picLocks noChangeAspect="1"/>
          </p:cNvPicPr>
          <p:nvPr/>
        </p:nvPicPr>
        <p:blipFill>
          <a:blip r:embed="rId2"/>
          <a:stretch>
            <a:fillRect/>
          </a:stretch>
        </p:blipFill>
        <p:spPr>
          <a:xfrm>
            <a:off x="-1123122" y="4490117"/>
            <a:ext cx="851774" cy="330361"/>
          </a:xfrm>
          <a:prstGeom prst="rect">
            <a:avLst/>
          </a:prstGeom>
          <a:solidFill>
            <a:srgbClr val="003D6F"/>
          </a:solidFill>
        </p:spPr>
      </p:pic>
      <p:sp>
        <p:nvSpPr>
          <p:cNvPr id="66" name="TextBox 65"/>
          <p:cNvSpPr txBox="1"/>
          <p:nvPr/>
        </p:nvSpPr>
        <p:spPr>
          <a:xfrm>
            <a:off x="129474" y="6243036"/>
            <a:ext cx="3909321" cy="168024"/>
          </a:xfrm>
          <a:prstGeom prst="rect">
            <a:avLst/>
          </a:prstGeom>
          <a:noFill/>
        </p:spPr>
        <p:txBody>
          <a:bodyPr wrap="none" lIns="21772" tIns="21772" rIns="21772" bIns="21772" rtlCol="0" anchor="ctr" anchorCtr="0">
            <a:noAutofit/>
          </a:bodyPr>
          <a:lstStyle/>
          <a:p>
            <a:pPr defTabSz="890789">
              <a:spcBef>
                <a:spcPts val="300"/>
              </a:spcBef>
              <a:defRPr/>
            </a:pPr>
            <a:r>
              <a:rPr lang="en-AU" sz="800" i="1" dirty="0">
                <a:solidFill>
                  <a:srgbClr val="00338D"/>
                </a:solidFill>
              </a:rPr>
              <a:t>Source: DMA survey, interviews with </a:t>
            </a:r>
            <a:r>
              <a:rPr lang="en-AU" sz="800" i="1" dirty="0" err="1">
                <a:solidFill>
                  <a:srgbClr val="00338D"/>
                </a:solidFill>
              </a:rPr>
              <a:t>FBNQuest</a:t>
            </a:r>
            <a:r>
              <a:rPr lang="en-AU" sz="800" i="1" dirty="0">
                <a:solidFill>
                  <a:srgbClr val="00338D"/>
                </a:solidFill>
              </a:rPr>
              <a:t> employees, company websites, exploratory interviews</a:t>
            </a:r>
          </a:p>
        </p:txBody>
      </p:sp>
      <p:sp>
        <p:nvSpPr>
          <p:cNvPr id="41" name="Rectangle 40"/>
          <p:cNvSpPr/>
          <p:nvPr/>
        </p:nvSpPr>
        <p:spPr>
          <a:xfrm>
            <a:off x="1677045" y="3800638"/>
            <a:ext cx="10287000" cy="54864"/>
          </a:xfrm>
          <a:prstGeom prst="rect">
            <a:avLst/>
          </a:prstGeom>
          <a:solidFill>
            <a:schemeClr val="bg1">
              <a:lumMod val="75000"/>
            </a:schemeClr>
          </a:solidFill>
          <a:ln w="25400" cap="flat" cmpd="sng" algn="ctr">
            <a:noFill/>
            <a:prstDash val="solid"/>
          </a:ln>
          <a:effectLst/>
        </p:spPr>
        <p:txBody>
          <a:bodyPr lIns="21772" tIns="21772" rIns="21772" bIns="21772" rtlCol="0" anchor="ctr" anchorCtr="0"/>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800" b="0" i="0" u="none" strike="noStrike" kern="0" cap="none" spc="0" normalizeH="0" baseline="0" noProof="0" dirty="0" err="1" smtClean="0">
              <a:ln>
                <a:noFill/>
              </a:ln>
              <a:solidFill>
                <a:srgbClr val="FFFFFF"/>
              </a:solidFill>
              <a:effectLst/>
              <a:uLnTx/>
              <a:uFillTx/>
              <a:latin typeface="Calibri" panose="020F0502020204030204" pitchFamily="34" charset="0"/>
              <a:ea typeface="+mn-ea"/>
              <a:cs typeface="Arial" panose="020B0604020202020204" pitchFamily="34" charset="0"/>
            </a:endParaRPr>
          </a:p>
        </p:txBody>
      </p:sp>
      <p:sp>
        <p:nvSpPr>
          <p:cNvPr id="42" name="Oval 41"/>
          <p:cNvSpPr/>
          <p:nvPr/>
        </p:nvSpPr>
        <p:spPr>
          <a:xfrm>
            <a:off x="2622169" y="3732127"/>
            <a:ext cx="182880" cy="18288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GB"/>
          </a:p>
        </p:txBody>
      </p:sp>
      <p:sp>
        <p:nvSpPr>
          <p:cNvPr id="43" name="Oval 42"/>
          <p:cNvSpPr/>
          <p:nvPr/>
        </p:nvSpPr>
        <p:spPr>
          <a:xfrm>
            <a:off x="4593818" y="3732127"/>
            <a:ext cx="182880" cy="18288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GB"/>
          </a:p>
        </p:txBody>
      </p:sp>
      <p:sp>
        <p:nvSpPr>
          <p:cNvPr id="44" name="Oval 43"/>
          <p:cNvSpPr/>
          <p:nvPr/>
        </p:nvSpPr>
        <p:spPr>
          <a:xfrm>
            <a:off x="6590371" y="3722891"/>
            <a:ext cx="182880" cy="18288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GB"/>
          </a:p>
        </p:txBody>
      </p:sp>
      <p:sp>
        <p:nvSpPr>
          <p:cNvPr id="45" name="Oval 44"/>
          <p:cNvSpPr/>
          <p:nvPr/>
        </p:nvSpPr>
        <p:spPr>
          <a:xfrm>
            <a:off x="8769825" y="3732127"/>
            <a:ext cx="182880" cy="18288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GB"/>
          </a:p>
        </p:txBody>
      </p:sp>
      <p:sp>
        <p:nvSpPr>
          <p:cNvPr id="46" name="Oval 45"/>
          <p:cNvSpPr/>
          <p:nvPr/>
        </p:nvSpPr>
        <p:spPr>
          <a:xfrm>
            <a:off x="10795379" y="3732127"/>
            <a:ext cx="182880" cy="18288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GB"/>
          </a:p>
        </p:txBody>
      </p:sp>
      <p:sp>
        <p:nvSpPr>
          <p:cNvPr id="47" name="Isosceles Triangle 46"/>
          <p:cNvSpPr/>
          <p:nvPr/>
        </p:nvSpPr>
        <p:spPr>
          <a:xfrm rot="10800000">
            <a:off x="11483685" y="3601593"/>
            <a:ext cx="365760" cy="274320"/>
          </a:xfrm>
          <a:prstGeom prst="triangle">
            <a:avLst/>
          </a:prstGeom>
          <a:solidFill>
            <a:srgbClr val="00B060"/>
          </a:solidFill>
          <a:ln>
            <a:noFill/>
          </a:ln>
        </p:spPr>
        <p:style>
          <a:lnRef idx="2">
            <a:schemeClr val="accent1">
              <a:shade val="50000"/>
            </a:schemeClr>
          </a:lnRef>
          <a:fillRef idx="1">
            <a:schemeClr val="accent1"/>
          </a:fillRef>
          <a:effectRef idx="0">
            <a:schemeClr val="accent1"/>
          </a:effectRef>
          <a:fontRef idx="minor">
            <a:schemeClr val="lt1"/>
          </a:fontRef>
        </p:style>
        <p:txBody>
          <a:bodyPr lIns="21772" tIns="21772" rIns="21772" bIns="21772" rtlCol="0" anchor="ctr" anchorCtr="0"/>
          <a:lstStyle/>
          <a:p>
            <a:pPr algn="ctr"/>
            <a:endParaRPr lang="en-AU" sz="800" dirty="0" err="1">
              <a:solidFill>
                <a:schemeClr val="tx1"/>
              </a:solidFill>
              <a:latin typeface="Calibri" panose="020F0502020204030204" pitchFamily="34" charset="0"/>
            </a:endParaRPr>
          </a:p>
        </p:txBody>
      </p:sp>
      <p:sp>
        <p:nvSpPr>
          <p:cNvPr id="48" name="Isosceles Triangle 47"/>
          <p:cNvSpPr/>
          <p:nvPr/>
        </p:nvSpPr>
        <p:spPr>
          <a:xfrm rot="10800000">
            <a:off x="3352144" y="3601593"/>
            <a:ext cx="365760" cy="274320"/>
          </a:xfrm>
          <a:prstGeom prst="triangle">
            <a:avLst/>
          </a:prstGeom>
          <a:solidFill>
            <a:srgbClr val="00338D"/>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21772" tIns="21772" rIns="21772" bIns="21772" rtlCol="0" anchor="ctr" anchorCtr="0"/>
          <a:lstStyle/>
          <a:p>
            <a:pPr algn="ctr"/>
            <a:endParaRPr lang="en-AU" sz="800" dirty="0" err="1">
              <a:solidFill>
                <a:schemeClr val="tx1"/>
              </a:solidFill>
              <a:latin typeface="Calibri" panose="020F0502020204030204" pitchFamily="34" charset="0"/>
            </a:endParaRPr>
          </a:p>
        </p:txBody>
      </p:sp>
      <p:sp>
        <p:nvSpPr>
          <p:cNvPr id="49" name="Isosceles Triangle 48"/>
          <p:cNvSpPr/>
          <p:nvPr/>
        </p:nvSpPr>
        <p:spPr>
          <a:xfrm rot="10800000">
            <a:off x="5191195" y="3601593"/>
            <a:ext cx="365760" cy="274320"/>
          </a:xfrm>
          <a:prstGeom prs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21772" tIns="21772" rIns="21772" bIns="21772" rtlCol="0" anchor="ctr" anchorCtr="0"/>
          <a:lstStyle/>
          <a:p>
            <a:pPr algn="ctr"/>
            <a:endParaRPr lang="en-AU" sz="800" dirty="0" err="1">
              <a:solidFill>
                <a:srgbClr val="000000"/>
              </a:solidFill>
              <a:latin typeface="Calibri" panose="020F0502020204030204" pitchFamily="34" charset="0"/>
            </a:endParaRPr>
          </a:p>
        </p:txBody>
      </p:sp>
      <p:sp>
        <p:nvSpPr>
          <p:cNvPr id="50" name="Isosceles Triangle 49"/>
          <p:cNvSpPr/>
          <p:nvPr/>
        </p:nvSpPr>
        <p:spPr>
          <a:xfrm rot="10800000">
            <a:off x="11077578" y="3601592"/>
            <a:ext cx="365760" cy="274320"/>
          </a:xfrm>
          <a:prstGeom prst="triangle">
            <a:avLst/>
          </a:prstGeom>
          <a:solidFill>
            <a:srgbClr val="8E258D"/>
          </a:solidFill>
          <a:ln>
            <a:noFill/>
          </a:ln>
        </p:spPr>
        <p:style>
          <a:lnRef idx="2">
            <a:schemeClr val="accent1">
              <a:shade val="50000"/>
            </a:schemeClr>
          </a:lnRef>
          <a:fillRef idx="1">
            <a:schemeClr val="accent1"/>
          </a:fillRef>
          <a:effectRef idx="0">
            <a:schemeClr val="accent1"/>
          </a:effectRef>
          <a:fontRef idx="minor">
            <a:schemeClr val="lt1"/>
          </a:fontRef>
        </p:style>
        <p:txBody>
          <a:bodyPr lIns="21772" tIns="21772" rIns="21772" bIns="21772" rtlCol="0" anchor="ctr" anchorCtr="0"/>
          <a:lstStyle/>
          <a:p>
            <a:pPr algn="ctr"/>
            <a:endParaRPr lang="en-AU" sz="800" dirty="0" err="1">
              <a:solidFill>
                <a:schemeClr val="tx1"/>
              </a:solidFill>
              <a:latin typeface="Calibri" panose="020F0502020204030204" pitchFamily="34" charset="0"/>
            </a:endParaRPr>
          </a:p>
        </p:txBody>
      </p:sp>
      <p:pic>
        <p:nvPicPr>
          <p:cNvPr id="51" name="Picture 5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63623" y="3349491"/>
            <a:ext cx="742802" cy="210135"/>
          </a:xfrm>
          <a:prstGeom prst="rect">
            <a:avLst/>
          </a:prstGeom>
          <a:solidFill>
            <a:srgbClr val="BFBFBF"/>
          </a:solidFill>
        </p:spPr>
      </p:pic>
      <p:grpSp>
        <p:nvGrpSpPr>
          <p:cNvPr id="52" name="Group 51"/>
          <p:cNvGrpSpPr/>
          <p:nvPr/>
        </p:nvGrpSpPr>
        <p:grpSpPr>
          <a:xfrm>
            <a:off x="7347937" y="44696"/>
            <a:ext cx="4568864" cy="274320"/>
            <a:chOff x="7916790" y="356874"/>
            <a:chExt cx="4568864" cy="274320"/>
          </a:xfrm>
        </p:grpSpPr>
        <p:grpSp>
          <p:nvGrpSpPr>
            <p:cNvPr id="53" name="Group 52"/>
            <p:cNvGrpSpPr/>
            <p:nvPr/>
          </p:nvGrpSpPr>
          <p:grpSpPr>
            <a:xfrm>
              <a:off x="7916790" y="356874"/>
              <a:ext cx="2337497" cy="274320"/>
              <a:chOff x="3793151" y="6476333"/>
              <a:chExt cx="2337497" cy="274320"/>
            </a:xfrm>
          </p:grpSpPr>
          <p:sp>
            <p:nvSpPr>
              <p:cNvPr id="72" name="Isosceles Triangle 71"/>
              <p:cNvSpPr/>
              <p:nvPr/>
            </p:nvSpPr>
            <p:spPr>
              <a:xfrm rot="10800000">
                <a:off x="4273393" y="6554522"/>
                <a:ext cx="140400" cy="117943"/>
              </a:xfrm>
              <a:prstGeom prst="triangle">
                <a:avLst/>
              </a:prstGeom>
              <a:solidFill>
                <a:srgbClr val="00338D"/>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21772" tIns="21772" rIns="21772" bIns="21772" rtlCol="0" anchor="ctr" anchorCtr="0"/>
              <a:lstStyle/>
              <a:p>
                <a:pPr algn="ctr"/>
                <a:endParaRPr lang="en-AU" sz="800" dirty="0" err="1">
                  <a:solidFill>
                    <a:srgbClr val="00338D"/>
                  </a:solidFill>
                  <a:latin typeface="Calibri" panose="020F0502020204030204" pitchFamily="34" charset="0"/>
                </a:endParaRPr>
              </a:p>
            </p:txBody>
          </p:sp>
          <p:sp>
            <p:nvSpPr>
              <p:cNvPr id="73" name="TextBox 72"/>
              <p:cNvSpPr txBox="1"/>
              <p:nvPr/>
            </p:nvSpPr>
            <p:spPr>
              <a:xfrm>
                <a:off x="4380552" y="6525841"/>
                <a:ext cx="469141" cy="175304"/>
              </a:xfrm>
              <a:prstGeom prst="rect">
                <a:avLst/>
              </a:prstGeom>
              <a:noFill/>
            </p:spPr>
            <p:txBody>
              <a:bodyPr wrap="none" lIns="21772" tIns="21772" rIns="21772" bIns="21772" rtlCol="0" anchor="ctr" anchorCtr="0">
                <a:noAutofit/>
              </a:bodyPr>
              <a:lstStyle/>
              <a:p>
                <a:pPr algn="ctr"/>
                <a:r>
                  <a:rPr lang="en-AU" sz="800" b="1" dirty="0">
                    <a:solidFill>
                      <a:srgbClr val="00338D"/>
                    </a:solidFill>
                  </a:rPr>
                  <a:t>Current</a:t>
                </a:r>
              </a:p>
            </p:txBody>
          </p:sp>
          <p:sp>
            <p:nvSpPr>
              <p:cNvPr id="74" name="Text Box 81"/>
              <p:cNvSpPr txBox="1">
                <a:spLocks noChangeArrowheads="1"/>
              </p:cNvSpPr>
              <p:nvPr/>
            </p:nvSpPr>
            <p:spPr bwMode="auto">
              <a:xfrm>
                <a:off x="3793151" y="6476333"/>
                <a:ext cx="476639" cy="274320"/>
              </a:xfrm>
              <a:prstGeom prst="rect">
                <a:avLst/>
              </a:prstGeom>
              <a:noFill/>
              <a:ln w="9525">
                <a:noFill/>
                <a:miter lim="800000"/>
                <a:headEnd type="none" w="sm" len="sm"/>
                <a:tailEnd type="none" w="sm" len="sm"/>
              </a:ln>
              <a:effectLst/>
            </p:spPr>
            <p:txBody>
              <a:bodyPr wrap="square" lIns="45720" rIns="45720" anchor="ctr">
                <a:noAutofit/>
              </a:bodyPr>
              <a:lstStyle/>
              <a:p>
                <a:pPr algn="ctr"/>
                <a:r>
                  <a:rPr lang="en-US" sz="1000" b="1" dirty="0">
                    <a:solidFill>
                      <a:srgbClr val="00338D"/>
                    </a:solidFill>
                  </a:rPr>
                  <a:t>Key:</a:t>
                </a:r>
              </a:p>
            </p:txBody>
          </p:sp>
          <p:sp>
            <p:nvSpPr>
              <p:cNvPr id="76" name="object 140"/>
              <p:cNvSpPr txBox="1"/>
              <p:nvPr/>
            </p:nvSpPr>
            <p:spPr>
              <a:xfrm>
                <a:off x="5247374" y="6551939"/>
                <a:ext cx="883274" cy="123111"/>
              </a:xfrm>
              <a:prstGeom prst="rect">
                <a:avLst/>
              </a:prstGeom>
            </p:spPr>
            <p:txBody>
              <a:bodyPr vert="horz" wrap="square" lIns="0" tIns="0" rIns="0" bIns="0" rtlCol="0">
                <a:spAutoFit/>
              </a:bodyPr>
              <a:lstStyle/>
              <a:p>
                <a:pPr marL="12700"/>
                <a:r>
                  <a:rPr lang="en-GB" sz="800" b="1" spc="-10" dirty="0">
                    <a:solidFill>
                      <a:srgbClr val="00338D"/>
                    </a:solidFill>
                    <a:cs typeface="Century Gothic"/>
                  </a:rPr>
                  <a:t>Peer </a:t>
                </a:r>
                <a:r>
                  <a:rPr lang="en-GB" sz="800" b="1" spc="-10" dirty="0" smtClean="0">
                    <a:solidFill>
                      <a:srgbClr val="00338D"/>
                    </a:solidFill>
                    <a:cs typeface="Century Gothic"/>
                  </a:rPr>
                  <a:t>Group</a:t>
                </a:r>
                <a:endParaRPr sz="800" b="1" dirty="0">
                  <a:solidFill>
                    <a:srgbClr val="00338D"/>
                  </a:solidFill>
                  <a:cs typeface="Century Gothic"/>
                </a:endParaRPr>
              </a:p>
            </p:txBody>
          </p:sp>
          <p:sp>
            <p:nvSpPr>
              <p:cNvPr id="77" name="Isosceles Triangle 76"/>
              <p:cNvSpPr/>
              <p:nvPr/>
            </p:nvSpPr>
            <p:spPr>
              <a:xfrm rot="10800000">
                <a:off x="5097444" y="6554522"/>
                <a:ext cx="140400" cy="117943"/>
              </a:xfrm>
              <a:prstGeom prs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21772" tIns="21772" rIns="21772" bIns="21772" rtlCol="0" anchor="ctr" anchorCtr="0"/>
              <a:lstStyle/>
              <a:p>
                <a:pPr algn="ctr"/>
                <a:endParaRPr lang="en-AU" sz="800" dirty="0" err="1">
                  <a:solidFill>
                    <a:srgbClr val="00338D"/>
                  </a:solidFill>
                  <a:latin typeface="Calibri" panose="020F0502020204030204" pitchFamily="34" charset="0"/>
                </a:endParaRPr>
              </a:p>
            </p:txBody>
          </p:sp>
        </p:grpSp>
        <p:sp>
          <p:nvSpPr>
            <p:cNvPr id="54" name="Isosceles Triangle 53"/>
            <p:cNvSpPr/>
            <p:nvPr/>
          </p:nvSpPr>
          <p:spPr>
            <a:xfrm rot="10800000">
              <a:off x="10162847" y="435063"/>
              <a:ext cx="140400" cy="117943"/>
            </a:xfrm>
            <a:prstGeom prst="triangle">
              <a:avLst/>
            </a:prstGeom>
            <a:solidFill>
              <a:srgbClr val="00B060"/>
            </a:solidFill>
            <a:ln>
              <a:noFill/>
            </a:ln>
          </p:spPr>
          <p:style>
            <a:lnRef idx="2">
              <a:schemeClr val="accent1">
                <a:shade val="50000"/>
              </a:schemeClr>
            </a:lnRef>
            <a:fillRef idx="1">
              <a:schemeClr val="accent1"/>
            </a:fillRef>
            <a:effectRef idx="0">
              <a:schemeClr val="accent1"/>
            </a:effectRef>
            <a:fontRef idx="minor">
              <a:schemeClr val="lt1"/>
            </a:fontRef>
          </p:style>
          <p:txBody>
            <a:bodyPr lIns="21772" tIns="21772" rIns="21772" bIns="21772" rtlCol="0" anchor="ctr" anchorCtr="0"/>
            <a:lstStyle/>
            <a:p>
              <a:pPr algn="ctr"/>
              <a:endParaRPr lang="en-AU" sz="800" dirty="0" err="1">
                <a:solidFill>
                  <a:srgbClr val="00338D"/>
                </a:solidFill>
                <a:latin typeface="Calibri" panose="020F0502020204030204" pitchFamily="34" charset="0"/>
              </a:endParaRPr>
            </a:p>
          </p:txBody>
        </p:sp>
        <p:sp>
          <p:nvSpPr>
            <p:cNvPr id="69" name="TextBox 68"/>
            <p:cNvSpPr txBox="1"/>
            <p:nvPr/>
          </p:nvSpPr>
          <p:spPr>
            <a:xfrm>
              <a:off x="10753127" y="406382"/>
              <a:ext cx="469141" cy="175304"/>
            </a:xfrm>
            <a:prstGeom prst="rect">
              <a:avLst/>
            </a:prstGeom>
            <a:noFill/>
          </p:spPr>
          <p:txBody>
            <a:bodyPr wrap="none" lIns="21772" tIns="21772" rIns="21772" bIns="21772" rtlCol="0" anchor="ctr" anchorCtr="0">
              <a:noAutofit/>
            </a:bodyPr>
            <a:lstStyle/>
            <a:p>
              <a:pPr algn="ctr"/>
              <a:r>
                <a:rPr lang="en-AU" sz="800" b="1" dirty="0">
                  <a:solidFill>
                    <a:srgbClr val="00338D"/>
                  </a:solidFill>
                </a:rPr>
                <a:t>Global </a:t>
              </a:r>
              <a:r>
                <a:rPr lang="en-AU" sz="800" b="1" dirty="0" smtClean="0">
                  <a:solidFill>
                    <a:srgbClr val="00338D"/>
                  </a:solidFill>
                </a:rPr>
                <a:t>Industry </a:t>
              </a:r>
              <a:r>
                <a:rPr lang="en-AU" sz="800" b="1" dirty="0">
                  <a:solidFill>
                    <a:srgbClr val="00338D"/>
                  </a:solidFill>
                </a:rPr>
                <a:t>B</a:t>
              </a:r>
              <a:r>
                <a:rPr lang="en-AU" sz="800" b="1" dirty="0" smtClean="0">
                  <a:solidFill>
                    <a:srgbClr val="00338D"/>
                  </a:solidFill>
                </a:rPr>
                <a:t>enchmark</a:t>
              </a:r>
              <a:endParaRPr lang="en-AU" sz="800" b="1" dirty="0">
                <a:solidFill>
                  <a:srgbClr val="00338D"/>
                </a:solidFill>
              </a:endParaRPr>
            </a:p>
          </p:txBody>
        </p:sp>
        <p:sp>
          <p:nvSpPr>
            <p:cNvPr id="70" name="Isosceles Triangle 69"/>
            <p:cNvSpPr/>
            <p:nvPr/>
          </p:nvSpPr>
          <p:spPr>
            <a:xfrm rot="10800000">
              <a:off x="11860573" y="436066"/>
              <a:ext cx="140400" cy="117943"/>
            </a:xfrm>
            <a:prstGeom prst="triangle">
              <a:avLst/>
            </a:prstGeom>
            <a:solidFill>
              <a:srgbClr val="8E258D"/>
            </a:solidFill>
            <a:ln>
              <a:noFill/>
            </a:ln>
          </p:spPr>
          <p:style>
            <a:lnRef idx="2">
              <a:schemeClr val="accent1">
                <a:shade val="50000"/>
              </a:schemeClr>
            </a:lnRef>
            <a:fillRef idx="1">
              <a:schemeClr val="accent1"/>
            </a:fillRef>
            <a:effectRef idx="0">
              <a:schemeClr val="accent1"/>
            </a:effectRef>
            <a:fontRef idx="minor">
              <a:schemeClr val="lt1"/>
            </a:fontRef>
          </p:style>
          <p:txBody>
            <a:bodyPr lIns="21772" tIns="21772" rIns="21772" bIns="21772" rtlCol="0" anchor="ctr" anchorCtr="0"/>
            <a:lstStyle/>
            <a:p>
              <a:pPr algn="ctr"/>
              <a:endParaRPr lang="en-AU" sz="800" dirty="0" err="1">
                <a:solidFill>
                  <a:srgbClr val="00338D"/>
                </a:solidFill>
                <a:latin typeface="Calibri" panose="020F0502020204030204" pitchFamily="34" charset="0"/>
              </a:endParaRPr>
            </a:p>
          </p:txBody>
        </p:sp>
        <p:sp>
          <p:nvSpPr>
            <p:cNvPr id="71" name="TextBox 70"/>
            <p:cNvSpPr txBox="1"/>
            <p:nvPr/>
          </p:nvSpPr>
          <p:spPr>
            <a:xfrm>
              <a:off x="12016513" y="407385"/>
              <a:ext cx="469141" cy="175304"/>
            </a:xfrm>
            <a:prstGeom prst="rect">
              <a:avLst/>
            </a:prstGeom>
            <a:noFill/>
          </p:spPr>
          <p:txBody>
            <a:bodyPr wrap="none" lIns="21772" tIns="21772" rIns="21772" bIns="21772" rtlCol="0" anchor="ctr" anchorCtr="0">
              <a:noAutofit/>
            </a:bodyPr>
            <a:lstStyle/>
            <a:p>
              <a:pPr algn="ctr"/>
              <a:r>
                <a:rPr lang="en-AU" sz="800" b="1" dirty="0">
                  <a:solidFill>
                    <a:srgbClr val="00338D"/>
                  </a:solidFill>
                </a:rPr>
                <a:t>Aspiration</a:t>
              </a:r>
            </a:p>
          </p:txBody>
        </p:sp>
      </p:grpSp>
      <p:pic>
        <p:nvPicPr>
          <p:cNvPr id="38" name="Picture 4" descr="Image result for jpmorgan logo"/>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35128" b="38205"/>
          <a:stretch/>
        </p:blipFill>
        <p:spPr bwMode="auto">
          <a:xfrm>
            <a:off x="8722430" y="1348922"/>
            <a:ext cx="751327" cy="203474"/>
          </a:xfrm>
          <a:prstGeom prst="rect">
            <a:avLst/>
          </a:prstGeom>
          <a:noFill/>
          <a:ln>
            <a:solidFill>
              <a:schemeClr val="bg1">
                <a:lumMod val="95000"/>
              </a:schemeClr>
            </a:solidFill>
          </a:ln>
          <a:extLst>
            <a:ext uri="{909E8E84-426E-40DD-AFC4-6F175D3DCCD1}">
              <a14:hiddenFill xmlns:a14="http://schemas.microsoft.com/office/drawing/2010/main">
                <a:solidFill>
                  <a:srgbClr val="FFFFFF"/>
                </a:solidFill>
              </a14:hiddenFill>
            </a:ext>
          </a:extLst>
        </p:spPr>
      </p:pic>
      <p:pic>
        <p:nvPicPr>
          <p:cNvPr id="58" name="Picture 10" descr="Image result for morgan stanley logo"/>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653281" y="1468740"/>
            <a:ext cx="954465" cy="238616"/>
          </a:xfrm>
          <a:prstGeom prst="rect">
            <a:avLst/>
          </a:prstGeom>
          <a:solidFill>
            <a:srgbClr val="F4F9FD"/>
          </a:solidFill>
        </p:spPr>
      </p:pic>
      <p:pic>
        <p:nvPicPr>
          <p:cNvPr id="40" name="Picture 39"/>
          <p:cNvPicPr>
            <a:picLocks noChangeAspect="1"/>
          </p:cNvPicPr>
          <p:nvPr/>
        </p:nvPicPr>
        <p:blipFill rotWithShape="1">
          <a:blip r:embed="rId6">
            <a:extLst>
              <a:ext uri="{28A0092B-C50C-407E-A947-70E740481C1C}">
                <a14:useLocalDpi xmlns:a14="http://schemas.microsoft.com/office/drawing/2010/main" val="0"/>
              </a:ext>
            </a:extLst>
          </a:blip>
          <a:srcRect t="32902" b="25103"/>
          <a:stretch/>
        </p:blipFill>
        <p:spPr>
          <a:xfrm>
            <a:off x="6333373" y="1504512"/>
            <a:ext cx="811971" cy="340985"/>
          </a:xfrm>
          <a:prstGeom prst="rect">
            <a:avLst/>
          </a:prstGeom>
        </p:spPr>
      </p:pic>
      <p:pic>
        <p:nvPicPr>
          <p:cNvPr id="55" name="Picture 5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299831" y="1373630"/>
            <a:ext cx="635507" cy="313863"/>
          </a:xfrm>
          <a:prstGeom prst="rect">
            <a:avLst/>
          </a:prstGeom>
        </p:spPr>
      </p:pic>
      <p:pic>
        <p:nvPicPr>
          <p:cNvPr id="56" name="Picture 8" descr="Related image"/>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0920508" y="1321467"/>
            <a:ext cx="462988" cy="461858"/>
          </a:xfrm>
          <a:prstGeom prst="rect">
            <a:avLst/>
          </a:prstGeom>
          <a:solidFill>
            <a:schemeClr val="bg1"/>
          </a:solidFill>
        </p:spPr>
      </p:pic>
      <p:sp>
        <p:nvSpPr>
          <p:cNvPr id="36" name="Title 2"/>
          <p:cNvSpPr txBox="1">
            <a:spLocks/>
          </p:cNvSpPr>
          <p:nvPr/>
        </p:nvSpPr>
        <p:spPr>
          <a:xfrm>
            <a:off x="153265" y="94959"/>
            <a:ext cx="9681940" cy="364003"/>
          </a:xfrm>
          <a:prstGeom prst="rect">
            <a:avLst/>
          </a:prstGeom>
          <a:noFill/>
        </p:spPr>
        <p:txBody>
          <a:bodyPr vert="horz" lIns="0" tIns="0" rIns="0" bIns="0" rtlCol="0" anchor="t" anchorCtr="0">
            <a:noAutofit/>
          </a:bodyPr>
          <a:lstStyle>
            <a:defPPr>
              <a:defRPr lang="en-US"/>
            </a:defPPr>
            <a:lvl1pPr>
              <a:lnSpc>
                <a:spcPct val="70000"/>
              </a:lnSpc>
              <a:defRPr sz="2800" b="1" i="0" kern="0">
                <a:solidFill>
                  <a:srgbClr val="00338D"/>
                </a:solidFill>
                <a:latin typeface="Univers 47 CondensedLight" panose="00000400000000000000" pitchFamily="2" charset="0"/>
                <a:cs typeface="KPMG Extralight"/>
              </a:defRPr>
            </a:lvl1pPr>
          </a:lstStyle>
          <a:p>
            <a:pPr>
              <a:defRPr/>
            </a:pPr>
            <a:r>
              <a:rPr lang="en-US" sz="4400" b="0" kern="1200" dirty="0" smtClean="0">
                <a:latin typeface="KPMG Extralight" panose="020B0303030202040204" pitchFamily="34" charset="0"/>
                <a:cs typeface="+mj-cs"/>
              </a:rPr>
              <a:t>Detailed Assessment – Operating Model</a:t>
            </a:r>
            <a:r>
              <a:rPr lang="en-US" sz="4400" b="0" kern="1200" baseline="30000" dirty="0" smtClean="0">
                <a:latin typeface="KPMG Extralight" panose="020B0303030202040204" pitchFamily="34" charset="0"/>
                <a:ea typeface="+mj-ea"/>
                <a:cs typeface="+mj-cs"/>
              </a:rPr>
              <a:t>(3/5)</a:t>
            </a:r>
            <a:endParaRPr lang="en-US" sz="4400" b="0" kern="1200" baseline="30000" dirty="0">
              <a:latin typeface="KPMG Extralight" panose="020B0303030202040204" pitchFamily="34" charset="0"/>
              <a:ea typeface="+mj-ea"/>
              <a:cs typeface="+mj-cs"/>
            </a:endParaRPr>
          </a:p>
        </p:txBody>
      </p:sp>
    </p:spTree>
    <p:extLst>
      <p:ext uri="{BB962C8B-B14F-4D97-AF65-F5344CB8AC3E}">
        <p14:creationId xmlns:p14="http://schemas.microsoft.com/office/powerpoint/2010/main" val="22403160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Rectangle 75"/>
          <p:cNvSpPr/>
          <p:nvPr/>
        </p:nvSpPr>
        <p:spPr>
          <a:xfrm>
            <a:off x="4986329" y="2658541"/>
            <a:ext cx="6649788" cy="640080"/>
          </a:xfrm>
          <a:prstGeom prst="rect">
            <a:avLst/>
          </a:prstGeom>
          <a:solidFill>
            <a:srgbClr val="0070C0"/>
          </a:solidFill>
          <a:ln w="25400" cap="flat" cmpd="sng" algn="ctr">
            <a:solidFill>
              <a:sysClr val="window" lastClr="FFFFFF">
                <a:hueOff val="0"/>
                <a:satOff val="0"/>
                <a:lumOff val="0"/>
                <a:alphaOff val="0"/>
              </a:sysClr>
            </a:solidFill>
            <a:prstDash val="solid"/>
          </a:ln>
          <a:effectLst/>
        </p:spPr>
        <p:txBody>
          <a:bodyPr spcFirstLastPara="0" vert="horz" wrap="square" lIns="125144" tIns="125144" rIns="125144" bIns="125144" numCol="1" spcCol="1270" anchor="t" anchorCtr="0">
            <a:noAutofit/>
          </a:bodyPr>
          <a:lstStyle/>
          <a:p>
            <a:pPr lvl="0" algn="ctr" defTabSz="755650" fontAlgn="base">
              <a:spcBef>
                <a:spcPct val="0"/>
              </a:spcBef>
              <a:spcAft>
                <a:spcPct val="35000"/>
              </a:spcAft>
              <a:defRPr/>
            </a:pPr>
            <a:r>
              <a:rPr lang="en-US" sz="1400" b="1" kern="0" dirty="0">
                <a:solidFill>
                  <a:prstClr val="white"/>
                </a:solidFill>
                <a:cs typeface="Tahoma" pitchFamily="34" charset="0"/>
              </a:rPr>
              <a:t>Ownership of a robust digital workforce capable of developing innovative customer centric solutions and building products to drive growth </a:t>
            </a:r>
          </a:p>
        </p:txBody>
      </p:sp>
      <p:sp>
        <p:nvSpPr>
          <p:cNvPr id="84" name="Rectangle 83"/>
          <p:cNvSpPr/>
          <p:nvPr/>
        </p:nvSpPr>
        <p:spPr>
          <a:xfrm>
            <a:off x="4986329" y="3495902"/>
            <a:ext cx="6649788" cy="640080"/>
          </a:xfrm>
          <a:prstGeom prst="rect">
            <a:avLst/>
          </a:prstGeom>
          <a:solidFill>
            <a:schemeClr val="accent1"/>
          </a:solidFill>
          <a:ln w="25400" cap="flat" cmpd="sng" algn="ctr">
            <a:solidFill>
              <a:sysClr val="window" lastClr="FFFFFF">
                <a:hueOff val="0"/>
                <a:satOff val="0"/>
                <a:lumOff val="0"/>
                <a:alphaOff val="0"/>
              </a:sysClr>
            </a:solidFill>
            <a:prstDash val="solid"/>
          </a:ln>
          <a:effectLst/>
        </p:spPr>
        <p:txBody>
          <a:bodyPr spcFirstLastPara="0" vert="horz" wrap="square" lIns="128954" tIns="128954" rIns="128954" bIns="128954" numCol="1" spcCol="1270" anchor="t" anchorCtr="0">
            <a:noAutofit/>
          </a:bodyPr>
          <a:lstStyle/>
          <a:p>
            <a:pPr lvl="0" algn="ctr" defTabSz="755650" fontAlgn="base">
              <a:spcBef>
                <a:spcPct val="0"/>
              </a:spcBef>
              <a:spcAft>
                <a:spcPct val="35000"/>
              </a:spcAft>
              <a:defRPr/>
            </a:pPr>
            <a:r>
              <a:rPr lang="en-US" sz="1400" b="1" kern="0" dirty="0">
                <a:solidFill>
                  <a:prstClr val="white"/>
                </a:solidFill>
                <a:cs typeface="Tahoma" pitchFamily="34" charset="0"/>
              </a:rPr>
              <a:t>Automation of core customer processes and support of auxiliary processes by effective digital platforms</a:t>
            </a:r>
          </a:p>
        </p:txBody>
      </p:sp>
      <p:sp>
        <p:nvSpPr>
          <p:cNvPr id="92" name="Rectangle 91"/>
          <p:cNvSpPr/>
          <p:nvPr/>
        </p:nvSpPr>
        <p:spPr>
          <a:xfrm>
            <a:off x="4986329" y="1821180"/>
            <a:ext cx="6649788" cy="640080"/>
          </a:xfrm>
          <a:prstGeom prst="rect">
            <a:avLst/>
          </a:prstGeom>
          <a:solidFill>
            <a:srgbClr val="00338D"/>
          </a:solidFill>
          <a:ln w="25400" cap="flat" cmpd="sng" algn="ctr">
            <a:solidFill>
              <a:sysClr val="window" lastClr="FFFFFF">
                <a:hueOff val="0"/>
                <a:satOff val="0"/>
                <a:lumOff val="0"/>
                <a:alphaOff val="0"/>
              </a:sysClr>
            </a:solidFill>
            <a:prstDash val="solid"/>
          </a:ln>
          <a:effectLst/>
        </p:spPr>
        <p:txBody>
          <a:bodyPr spcFirstLastPara="0" vert="horz" wrap="square" lIns="125144" tIns="125144" rIns="125144" bIns="125144" numCol="1" spcCol="1270" anchor="ctr" anchorCtr="0">
            <a:noAutofit/>
          </a:bodyPr>
          <a:lstStyle/>
          <a:p>
            <a:pPr lvl="0" algn="ctr" defTabSz="755650" fontAlgn="base">
              <a:spcBef>
                <a:spcPct val="0"/>
              </a:spcBef>
              <a:spcAft>
                <a:spcPct val="35000"/>
              </a:spcAft>
              <a:defRPr/>
            </a:pPr>
            <a:r>
              <a:rPr lang="en-US" sz="1400" b="1" kern="0" dirty="0">
                <a:solidFill>
                  <a:prstClr val="white"/>
                </a:solidFill>
                <a:cs typeface="Tahoma" pitchFamily="34" charset="0"/>
              </a:rPr>
              <a:t>Effective Digital Governance framework with clear leadership and ownership of digital in the </a:t>
            </a:r>
            <a:r>
              <a:rPr lang="en-US" sz="1400" b="1" kern="0" dirty="0" err="1">
                <a:solidFill>
                  <a:prstClr val="white"/>
                </a:solidFill>
                <a:cs typeface="Tahoma" pitchFamily="34" charset="0"/>
              </a:rPr>
              <a:t>organisation</a:t>
            </a:r>
            <a:endParaRPr lang="en-US" sz="1400" b="1" kern="0" dirty="0">
              <a:solidFill>
                <a:prstClr val="white"/>
              </a:solidFill>
              <a:cs typeface="Tahoma" pitchFamily="34" charset="0"/>
            </a:endParaRPr>
          </a:p>
        </p:txBody>
      </p:sp>
      <p:pic>
        <p:nvPicPr>
          <p:cNvPr id="23" name="Picture 22"/>
          <p:cNvPicPr>
            <a:picLocks noChangeAspect="1"/>
          </p:cNvPicPr>
          <p:nvPr/>
        </p:nvPicPr>
        <p:blipFill>
          <a:blip r:embed="rId2"/>
          <a:stretch>
            <a:fillRect/>
          </a:stretch>
        </p:blipFill>
        <p:spPr>
          <a:xfrm>
            <a:off x="358938" y="2324100"/>
            <a:ext cx="4160712" cy="4114799"/>
          </a:xfrm>
          <a:prstGeom prst="rect">
            <a:avLst/>
          </a:prstGeom>
        </p:spPr>
      </p:pic>
      <p:sp>
        <p:nvSpPr>
          <p:cNvPr id="8" name="Title 2"/>
          <p:cNvSpPr txBox="1">
            <a:spLocks/>
          </p:cNvSpPr>
          <p:nvPr/>
        </p:nvSpPr>
        <p:spPr>
          <a:xfrm>
            <a:off x="153265" y="94959"/>
            <a:ext cx="9681940" cy="364003"/>
          </a:xfrm>
          <a:prstGeom prst="rect">
            <a:avLst/>
          </a:prstGeom>
          <a:noFill/>
        </p:spPr>
        <p:txBody>
          <a:bodyPr vert="horz" lIns="0" tIns="0" rIns="0" bIns="0" rtlCol="0" anchor="t" anchorCtr="0">
            <a:noAutofit/>
          </a:bodyPr>
          <a:lstStyle>
            <a:defPPr>
              <a:defRPr lang="en-US"/>
            </a:defPPr>
            <a:lvl1pPr>
              <a:lnSpc>
                <a:spcPct val="70000"/>
              </a:lnSpc>
              <a:defRPr sz="2800" b="1" i="0" kern="0">
                <a:solidFill>
                  <a:srgbClr val="00338D"/>
                </a:solidFill>
                <a:latin typeface="Univers 47 CondensedLight" panose="00000400000000000000" pitchFamily="2" charset="0"/>
                <a:cs typeface="KPMG Extralight"/>
              </a:defRPr>
            </a:lvl1pPr>
          </a:lstStyle>
          <a:p>
            <a:pPr>
              <a:defRPr/>
            </a:pPr>
            <a:r>
              <a:rPr lang="en-US" sz="4400" b="0" kern="1200" dirty="0" smtClean="0">
                <a:latin typeface="KPMG Extralight" panose="020B0303030202040204" pitchFamily="34" charset="0"/>
                <a:cs typeface="+mj-cs"/>
              </a:rPr>
              <a:t>Detailed Assessment – Operating Model</a:t>
            </a:r>
            <a:r>
              <a:rPr lang="en-US" sz="4400" b="0" kern="1200" baseline="30000" dirty="0" smtClean="0">
                <a:latin typeface="KPMG Extralight" panose="020B0303030202040204" pitchFamily="34" charset="0"/>
                <a:ea typeface="+mj-ea"/>
                <a:cs typeface="+mj-cs"/>
              </a:rPr>
              <a:t>(4/5)</a:t>
            </a:r>
            <a:endParaRPr lang="en-US" sz="4400" b="0" kern="1200" baseline="30000" dirty="0">
              <a:latin typeface="KPMG Extralight" panose="020B0303030202040204" pitchFamily="34" charset="0"/>
              <a:ea typeface="+mj-ea"/>
              <a:cs typeface="+mj-cs"/>
            </a:endParaRPr>
          </a:p>
        </p:txBody>
      </p:sp>
      <p:sp>
        <p:nvSpPr>
          <p:cNvPr id="10" name="Rectangle 9"/>
          <p:cNvSpPr/>
          <p:nvPr/>
        </p:nvSpPr>
        <p:spPr>
          <a:xfrm>
            <a:off x="86590" y="602065"/>
            <a:ext cx="4080424" cy="211083"/>
          </a:xfrm>
          <a:prstGeom prst="rect">
            <a:avLst/>
          </a:prstGeom>
        </p:spPr>
        <p:txBody>
          <a:bodyPr wrap="square">
            <a:spAutoFit/>
          </a:bodyPr>
          <a:lstStyle/>
          <a:p>
            <a:pPr>
              <a:lnSpc>
                <a:spcPct val="70000"/>
              </a:lnSpc>
            </a:pPr>
            <a:r>
              <a:rPr lang="en-US" sz="1050" b="1" dirty="0" smtClean="0">
                <a:solidFill>
                  <a:srgbClr val="005EB8">
                    <a:lumMod val="75000"/>
                  </a:srgbClr>
                </a:solidFill>
              </a:rPr>
              <a:t>Proposed Aspirations for </a:t>
            </a:r>
            <a:r>
              <a:rPr lang="en-US" sz="1050" b="1" dirty="0" err="1" smtClean="0">
                <a:solidFill>
                  <a:srgbClr val="005EB8">
                    <a:lumMod val="75000"/>
                  </a:srgbClr>
                </a:solidFill>
              </a:rPr>
              <a:t>FBNQuest</a:t>
            </a:r>
            <a:endParaRPr lang="en-US" sz="1050" b="1" dirty="0">
              <a:solidFill>
                <a:srgbClr val="005EB8">
                  <a:lumMod val="75000"/>
                </a:srgbClr>
              </a:solidFill>
            </a:endParaRPr>
          </a:p>
        </p:txBody>
      </p:sp>
    </p:spTree>
    <p:extLst>
      <p:ext uri="{BB962C8B-B14F-4D97-AF65-F5344CB8AC3E}">
        <p14:creationId xmlns:p14="http://schemas.microsoft.com/office/powerpoint/2010/main" val="29369383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8" name="Group 67"/>
          <p:cNvGrpSpPr/>
          <p:nvPr/>
        </p:nvGrpSpPr>
        <p:grpSpPr>
          <a:xfrm>
            <a:off x="1383632" y="2772060"/>
            <a:ext cx="1952743" cy="1014780"/>
            <a:chOff x="1292901" y="2912364"/>
            <a:chExt cx="1475049" cy="795115"/>
          </a:xfrm>
        </p:grpSpPr>
        <p:sp>
          <p:nvSpPr>
            <p:cNvPr id="69" name="object 4"/>
            <p:cNvSpPr/>
            <p:nvPr/>
          </p:nvSpPr>
          <p:spPr>
            <a:xfrm>
              <a:off x="1293691" y="2986267"/>
              <a:ext cx="797560" cy="629920"/>
            </a:xfrm>
            <a:custGeom>
              <a:avLst/>
              <a:gdLst/>
              <a:ahLst/>
              <a:cxnLst/>
              <a:rect l="l" t="t" r="r" b="b"/>
              <a:pathLst>
                <a:path w="797560" h="629920">
                  <a:moveTo>
                    <a:pt x="119646" y="0"/>
                  </a:moveTo>
                  <a:lnTo>
                    <a:pt x="0" y="210642"/>
                  </a:lnTo>
                  <a:lnTo>
                    <a:pt x="737260" y="629399"/>
                  </a:lnTo>
                  <a:lnTo>
                    <a:pt x="797077" y="524078"/>
                  </a:lnTo>
                  <a:lnTo>
                    <a:pt x="751586" y="358940"/>
                  </a:lnTo>
                  <a:lnTo>
                    <a:pt x="119646" y="0"/>
                  </a:lnTo>
                  <a:close/>
                </a:path>
              </a:pathLst>
            </a:custGeom>
            <a:solidFill>
              <a:srgbClr val="6A1C6A"/>
            </a:solidFill>
          </p:spPr>
          <p:txBody>
            <a:bodyPr wrap="square" lIns="0" tIns="0" rIns="0" bIns="0" rtlCol="0"/>
            <a:lstStyle/>
            <a:p>
              <a:endParaRPr>
                <a:solidFill>
                  <a:prstClr val="black"/>
                </a:solidFill>
              </a:endParaRPr>
            </a:p>
          </p:txBody>
        </p:sp>
        <p:sp>
          <p:nvSpPr>
            <p:cNvPr id="70" name="object 5"/>
            <p:cNvSpPr/>
            <p:nvPr/>
          </p:nvSpPr>
          <p:spPr>
            <a:xfrm>
              <a:off x="1970390" y="2986267"/>
              <a:ext cx="797560" cy="629920"/>
            </a:xfrm>
            <a:custGeom>
              <a:avLst/>
              <a:gdLst/>
              <a:ahLst/>
              <a:cxnLst/>
              <a:rect l="l" t="t" r="r" b="b"/>
              <a:pathLst>
                <a:path w="797560" h="629920">
                  <a:moveTo>
                    <a:pt x="677430" y="0"/>
                  </a:moveTo>
                  <a:lnTo>
                    <a:pt x="45491" y="358940"/>
                  </a:lnTo>
                  <a:lnTo>
                    <a:pt x="0" y="524078"/>
                  </a:lnTo>
                  <a:lnTo>
                    <a:pt x="59817" y="629399"/>
                  </a:lnTo>
                  <a:lnTo>
                    <a:pt x="797077" y="210642"/>
                  </a:lnTo>
                  <a:lnTo>
                    <a:pt x="677430" y="0"/>
                  </a:lnTo>
                  <a:close/>
                </a:path>
              </a:pathLst>
            </a:custGeom>
            <a:solidFill>
              <a:srgbClr val="6A1C6A"/>
            </a:solidFill>
          </p:spPr>
          <p:txBody>
            <a:bodyPr wrap="square" lIns="0" tIns="0" rIns="0" bIns="0" rtlCol="0"/>
            <a:lstStyle/>
            <a:p>
              <a:endParaRPr>
                <a:solidFill>
                  <a:prstClr val="black"/>
                </a:solidFill>
              </a:endParaRPr>
            </a:p>
          </p:txBody>
        </p:sp>
        <p:sp>
          <p:nvSpPr>
            <p:cNvPr id="71" name="object 6"/>
            <p:cNvSpPr/>
            <p:nvPr/>
          </p:nvSpPr>
          <p:spPr>
            <a:xfrm>
              <a:off x="1292901" y="2912364"/>
              <a:ext cx="222885" cy="91440"/>
            </a:xfrm>
            <a:custGeom>
              <a:avLst/>
              <a:gdLst/>
              <a:ahLst/>
              <a:cxnLst/>
              <a:rect l="l" t="t" r="r" b="b"/>
              <a:pathLst>
                <a:path w="222884" h="91439">
                  <a:moveTo>
                    <a:pt x="0" y="91439"/>
                  </a:moveTo>
                  <a:lnTo>
                    <a:pt x="222504" y="91439"/>
                  </a:lnTo>
                  <a:lnTo>
                    <a:pt x="222504" y="0"/>
                  </a:lnTo>
                  <a:lnTo>
                    <a:pt x="0" y="0"/>
                  </a:lnTo>
                  <a:lnTo>
                    <a:pt x="0" y="91439"/>
                  </a:lnTo>
                  <a:close/>
                </a:path>
              </a:pathLst>
            </a:custGeom>
            <a:solidFill>
              <a:srgbClr val="6A1C6A"/>
            </a:solidFill>
          </p:spPr>
          <p:txBody>
            <a:bodyPr wrap="square" lIns="0" tIns="0" rIns="0" bIns="0" rtlCol="0"/>
            <a:lstStyle/>
            <a:p>
              <a:endParaRPr>
                <a:solidFill>
                  <a:prstClr val="black"/>
                </a:solidFill>
              </a:endParaRPr>
            </a:p>
          </p:txBody>
        </p:sp>
        <p:sp>
          <p:nvSpPr>
            <p:cNvPr id="72" name="object 7"/>
            <p:cNvSpPr/>
            <p:nvPr/>
          </p:nvSpPr>
          <p:spPr>
            <a:xfrm>
              <a:off x="2544104" y="2912364"/>
              <a:ext cx="222885" cy="91440"/>
            </a:xfrm>
            <a:custGeom>
              <a:avLst/>
              <a:gdLst/>
              <a:ahLst/>
              <a:cxnLst/>
              <a:rect l="l" t="t" r="r" b="b"/>
              <a:pathLst>
                <a:path w="222885" h="91439">
                  <a:moveTo>
                    <a:pt x="0" y="91439"/>
                  </a:moveTo>
                  <a:lnTo>
                    <a:pt x="222504" y="91439"/>
                  </a:lnTo>
                  <a:lnTo>
                    <a:pt x="222504" y="0"/>
                  </a:lnTo>
                  <a:lnTo>
                    <a:pt x="0" y="0"/>
                  </a:lnTo>
                  <a:lnTo>
                    <a:pt x="0" y="91439"/>
                  </a:lnTo>
                  <a:close/>
                </a:path>
              </a:pathLst>
            </a:custGeom>
            <a:solidFill>
              <a:srgbClr val="6A1C6A"/>
            </a:solidFill>
          </p:spPr>
          <p:txBody>
            <a:bodyPr wrap="square" lIns="0" tIns="0" rIns="0" bIns="0" rtlCol="0"/>
            <a:lstStyle/>
            <a:p>
              <a:endParaRPr>
                <a:solidFill>
                  <a:prstClr val="black"/>
                </a:solidFill>
              </a:endParaRPr>
            </a:p>
          </p:txBody>
        </p:sp>
        <p:sp>
          <p:nvSpPr>
            <p:cNvPr id="73" name="object 8"/>
            <p:cNvSpPr/>
            <p:nvPr/>
          </p:nvSpPr>
          <p:spPr>
            <a:xfrm>
              <a:off x="1293692" y="3077559"/>
              <a:ext cx="797560" cy="629920"/>
            </a:xfrm>
            <a:custGeom>
              <a:avLst/>
              <a:gdLst/>
              <a:ahLst/>
              <a:cxnLst/>
              <a:rect l="l" t="t" r="r" b="b"/>
              <a:pathLst>
                <a:path w="797560" h="629920">
                  <a:moveTo>
                    <a:pt x="119646" y="0"/>
                  </a:moveTo>
                  <a:lnTo>
                    <a:pt x="0" y="210642"/>
                  </a:lnTo>
                  <a:lnTo>
                    <a:pt x="737260" y="629412"/>
                  </a:lnTo>
                  <a:lnTo>
                    <a:pt x="797090" y="524078"/>
                  </a:lnTo>
                  <a:lnTo>
                    <a:pt x="751586" y="358940"/>
                  </a:lnTo>
                  <a:lnTo>
                    <a:pt x="119646" y="0"/>
                  </a:lnTo>
                  <a:close/>
                </a:path>
              </a:pathLst>
            </a:custGeom>
            <a:solidFill>
              <a:srgbClr val="8E258D"/>
            </a:solidFill>
          </p:spPr>
          <p:txBody>
            <a:bodyPr wrap="square" lIns="0" tIns="0" rIns="0" bIns="0" rtlCol="0"/>
            <a:lstStyle/>
            <a:p>
              <a:endParaRPr>
                <a:solidFill>
                  <a:prstClr val="black"/>
                </a:solidFill>
              </a:endParaRPr>
            </a:p>
          </p:txBody>
        </p:sp>
        <p:sp>
          <p:nvSpPr>
            <p:cNvPr id="74" name="object 9"/>
            <p:cNvSpPr/>
            <p:nvPr/>
          </p:nvSpPr>
          <p:spPr>
            <a:xfrm>
              <a:off x="1970382" y="3077559"/>
              <a:ext cx="797560" cy="629920"/>
            </a:xfrm>
            <a:custGeom>
              <a:avLst/>
              <a:gdLst/>
              <a:ahLst/>
              <a:cxnLst/>
              <a:rect l="l" t="t" r="r" b="b"/>
              <a:pathLst>
                <a:path w="797560" h="629920">
                  <a:moveTo>
                    <a:pt x="677443" y="0"/>
                  </a:moveTo>
                  <a:lnTo>
                    <a:pt x="45504" y="358940"/>
                  </a:lnTo>
                  <a:lnTo>
                    <a:pt x="0" y="524078"/>
                  </a:lnTo>
                  <a:lnTo>
                    <a:pt x="59829" y="629412"/>
                  </a:lnTo>
                  <a:lnTo>
                    <a:pt x="797090" y="210642"/>
                  </a:lnTo>
                  <a:lnTo>
                    <a:pt x="677443" y="0"/>
                  </a:lnTo>
                  <a:close/>
                </a:path>
              </a:pathLst>
            </a:custGeom>
            <a:solidFill>
              <a:srgbClr val="8E258D"/>
            </a:solidFill>
          </p:spPr>
          <p:txBody>
            <a:bodyPr wrap="square" lIns="0" tIns="0" rIns="0" bIns="0" rtlCol="0"/>
            <a:lstStyle/>
            <a:p>
              <a:endParaRPr>
                <a:solidFill>
                  <a:prstClr val="black"/>
                </a:solidFill>
              </a:endParaRPr>
            </a:p>
          </p:txBody>
        </p:sp>
        <p:sp>
          <p:nvSpPr>
            <p:cNvPr id="75" name="object 10"/>
            <p:cNvSpPr/>
            <p:nvPr/>
          </p:nvSpPr>
          <p:spPr>
            <a:xfrm>
              <a:off x="1292901" y="3003804"/>
              <a:ext cx="222885" cy="281940"/>
            </a:xfrm>
            <a:custGeom>
              <a:avLst/>
              <a:gdLst/>
              <a:ahLst/>
              <a:cxnLst/>
              <a:rect l="l" t="t" r="r" b="b"/>
              <a:pathLst>
                <a:path w="222884" h="281939">
                  <a:moveTo>
                    <a:pt x="0" y="0"/>
                  </a:moveTo>
                  <a:lnTo>
                    <a:pt x="222504" y="0"/>
                  </a:lnTo>
                  <a:lnTo>
                    <a:pt x="222504" y="281939"/>
                  </a:lnTo>
                  <a:lnTo>
                    <a:pt x="0" y="281939"/>
                  </a:lnTo>
                  <a:lnTo>
                    <a:pt x="0" y="0"/>
                  </a:lnTo>
                  <a:close/>
                </a:path>
              </a:pathLst>
            </a:custGeom>
            <a:solidFill>
              <a:srgbClr val="8E258D"/>
            </a:solidFill>
          </p:spPr>
          <p:txBody>
            <a:bodyPr wrap="square" lIns="0" tIns="0" rIns="0" bIns="0" rtlCol="0"/>
            <a:lstStyle/>
            <a:p>
              <a:endParaRPr>
                <a:solidFill>
                  <a:prstClr val="black"/>
                </a:solidFill>
              </a:endParaRPr>
            </a:p>
          </p:txBody>
        </p:sp>
        <p:sp>
          <p:nvSpPr>
            <p:cNvPr id="76" name="object 11"/>
            <p:cNvSpPr/>
            <p:nvPr/>
          </p:nvSpPr>
          <p:spPr>
            <a:xfrm>
              <a:off x="2544104" y="3003804"/>
              <a:ext cx="222885" cy="281940"/>
            </a:xfrm>
            <a:custGeom>
              <a:avLst/>
              <a:gdLst/>
              <a:ahLst/>
              <a:cxnLst/>
              <a:rect l="l" t="t" r="r" b="b"/>
              <a:pathLst>
                <a:path w="222885" h="281939">
                  <a:moveTo>
                    <a:pt x="0" y="0"/>
                  </a:moveTo>
                  <a:lnTo>
                    <a:pt x="222504" y="0"/>
                  </a:lnTo>
                  <a:lnTo>
                    <a:pt x="222504" y="281939"/>
                  </a:lnTo>
                  <a:lnTo>
                    <a:pt x="0" y="281939"/>
                  </a:lnTo>
                  <a:lnTo>
                    <a:pt x="0" y="0"/>
                  </a:lnTo>
                  <a:close/>
                </a:path>
              </a:pathLst>
            </a:custGeom>
            <a:solidFill>
              <a:srgbClr val="8E258D"/>
            </a:solidFill>
          </p:spPr>
          <p:txBody>
            <a:bodyPr wrap="square" lIns="0" tIns="0" rIns="0" bIns="0" rtlCol="0"/>
            <a:lstStyle/>
            <a:p>
              <a:endParaRPr>
                <a:solidFill>
                  <a:prstClr val="black"/>
                </a:solidFill>
              </a:endParaRPr>
            </a:p>
          </p:txBody>
        </p:sp>
      </p:grpSp>
      <p:grpSp>
        <p:nvGrpSpPr>
          <p:cNvPr id="2" name="Group 1"/>
          <p:cNvGrpSpPr/>
          <p:nvPr/>
        </p:nvGrpSpPr>
        <p:grpSpPr>
          <a:xfrm>
            <a:off x="1628642" y="1221868"/>
            <a:ext cx="1390426" cy="1338830"/>
            <a:chOff x="2724794" y="1469135"/>
            <a:chExt cx="1050290" cy="1049020"/>
          </a:xfrm>
        </p:grpSpPr>
        <p:sp>
          <p:nvSpPr>
            <p:cNvPr id="79" name="object 15"/>
            <p:cNvSpPr/>
            <p:nvPr/>
          </p:nvSpPr>
          <p:spPr>
            <a:xfrm>
              <a:off x="2724794" y="1469135"/>
              <a:ext cx="1050290" cy="1049020"/>
            </a:xfrm>
            <a:custGeom>
              <a:avLst/>
              <a:gdLst/>
              <a:ahLst/>
              <a:cxnLst/>
              <a:rect l="l" t="t" r="r" b="b"/>
              <a:pathLst>
                <a:path w="1050289" h="1049020">
                  <a:moveTo>
                    <a:pt x="0" y="524256"/>
                  </a:moveTo>
                  <a:lnTo>
                    <a:pt x="2145" y="476538"/>
                  </a:lnTo>
                  <a:lnTo>
                    <a:pt x="8458" y="430021"/>
                  </a:lnTo>
                  <a:lnTo>
                    <a:pt x="18754" y="384889"/>
                  </a:lnTo>
                  <a:lnTo>
                    <a:pt x="32847" y="341327"/>
                  </a:lnTo>
                  <a:lnTo>
                    <a:pt x="50551" y="299521"/>
                  </a:lnTo>
                  <a:lnTo>
                    <a:pt x="71681" y="259655"/>
                  </a:lnTo>
                  <a:lnTo>
                    <a:pt x="96052" y="221915"/>
                  </a:lnTo>
                  <a:lnTo>
                    <a:pt x="123479" y="186486"/>
                  </a:lnTo>
                  <a:lnTo>
                    <a:pt x="153776" y="153552"/>
                  </a:lnTo>
                  <a:lnTo>
                    <a:pt x="186757" y="123299"/>
                  </a:lnTo>
                  <a:lnTo>
                    <a:pt x="222238" y="95912"/>
                  </a:lnTo>
                  <a:lnTo>
                    <a:pt x="260033" y="71577"/>
                  </a:lnTo>
                  <a:lnTo>
                    <a:pt x="299957" y="50477"/>
                  </a:lnTo>
                  <a:lnTo>
                    <a:pt x="341824" y="32799"/>
                  </a:lnTo>
                  <a:lnTo>
                    <a:pt x="385449" y="18727"/>
                  </a:lnTo>
                  <a:lnTo>
                    <a:pt x="430646" y="8446"/>
                  </a:lnTo>
                  <a:lnTo>
                    <a:pt x="477231" y="2142"/>
                  </a:lnTo>
                  <a:lnTo>
                    <a:pt x="525018" y="0"/>
                  </a:lnTo>
                  <a:lnTo>
                    <a:pt x="572804" y="2142"/>
                  </a:lnTo>
                  <a:lnTo>
                    <a:pt x="619389" y="8446"/>
                  </a:lnTo>
                  <a:lnTo>
                    <a:pt x="664586" y="18727"/>
                  </a:lnTo>
                  <a:lnTo>
                    <a:pt x="708211" y="32799"/>
                  </a:lnTo>
                  <a:lnTo>
                    <a:pt x="750078" y="50477"/>
                  </a:lnTo>
                  <a:lnTo>
                    <a:pt x="790002" y="71577"/>
                  </a:lnTo>
                  <a:lnTo>
                    <a:pt x="827797" y="95912"/>
                  </a:lnTo>
                  <a:lnTo>
                    <a:pt x="863278" y="123299"/>
                  </a:lnTo>
                  <a:lnTo>
                    <a:pt x="896259" y="153552"/>
                  </a:lnTo>
                  <a:lnTo>
                    <a:pt x="926556" y="186486"/>
                  </a:lnTo>
                  <a:lnTo>
                    <a:pt x="953983" y="221915"/>
                  </a:lnTo>
                  <a:lnTo>
                    <a:pt x="978354" y="259655"/>
                  </a:lnTo>
                  <a:lnTo>
                    <a:pt x="999484" y="299521"/>
                  </a:lnTo>
                  <a:lnTo>
                    <a:pt x="1017188" y="341327"/>
                  </a:lnTo>
                  <a:lnTo>
                    <a:pt x="1031281" y="384889"/>
                  </a:lnTo>
                  <a:lnTo>
                    <a:pt x="1041577" y="430021"/>
                  </a:lnTo>
                  <a:lnTo>
                    <a:pt x="1047890" y="476538"/>
                  </a:lnTo>
                  <a:lnTo>
                    <a:pt x="1050036" y="524256"/>
                  </a:lnTo>
                  <a:lnTo>
                    <a:pt x="1047890" y="571973"/>
                  </a:lnTo>
                  <a:lnTo>
                    <a:pt x="1041577" y="618490"/>
                  </a:lnTo>
                  <a:lnTo>
                    <a:pt x="1031281" y="663622"/>
                  </a:lnTo>
                  <a:lnTo>
                    <a:pt x="1017188" y="707184"/>
                  </a:lnTo>
                  <a:lnTo>
                    <a:pt x="999484" y="748990"/>
                  </a:lnTo>
                  <a:lnTo>
                    <a:pt x="978354" y="788856"/>
                  </a:lnTo>
                  <a:lnTo>
                    <a:pt x="953983" y="826596"/>
                  </a:lnTo>
                  <a:lnTo>
                    <a:pt x="926556" y="862025"/>
                  </a:lnTo>
                  <a:lnTo>
                    <a:pt x="896259" y="894959"/>
                  </a:lnTo>
                  <a:lnTo>
                    <a:pt x="863278" y="925212"/>
                  </a:lnTo>
                  <a:lnTo>
                    <a:pt x="827797" y="952599"/>
                  </a:lnTo>
                  <a:lnTo>
                    <a:pt x="790002" y="976934"/>
                  </a:lnTo>
                  <a:lnTo>
                    <a:pt x="750078" y="998034"/>
                  </a:lnTo>
                  <a:lnTo>
                    <a:pt x="708211" y="1015712"/>
                  </a:lnTo>
                  <a:lnTo>
                    <a:pt x="664586" y="1029784"/>
                  </a:lnTo>
                  <a:lnTo>
                    <a:pt x="619389" y="1040065"/>
                  </a:lnTo>
                  <a:lnTo>
                    <a:pt x="572804" y="1046369"/>
                  </a:lnTo>
                  <a:lnTo>
                    <a:pt x="525018" y="1048512"/>
                  </a:lnTo>
                  <a:lnTo>
                    <a:pt x="477231" y="1046369"/>
                  </a:lnTo>
                  <a:lnTo>
                    <a:pt x="430646" y="1040065"/>
                  </a:lnTo>
                  <a:lnTo>
                    <a:pt x="385449" y="1029784"/>
                  </a:lnTo>
                  <a:lnTo>
                    <a:pt x="341824" y="1015712"/>
                  </a:lnTo>
                  <a:lnTo>
                    <a:pt x="299957" y="998034"/>
                  </a:lnTo>
                  <a:lnTo>
                    <a:pt x="260033" y="976934"/>
                  </a:lnTo>
                  <a:lnTo>
                    <a:pt x="222238" y="952599"/>
                  </a:lnTo>
                  <a:lnTo>
                    <a:pt x="186757" y="925212"/>
                  </a:lnTo>
                  <a:lnTo>
                    <a:pt x="153776" y="894959"/>
                  </a:lnTo>
                  <a:lnTo>
                    <a:pt x="123479" y="862025"/>
                  </a:lnTo>
                  <a:lnTo>
                    <a:pt x="96052" y="826596"/>
                  </a:lnTo>
                  <a:lnTo>
                    <a:pt x="71681" y="788856"/>
                  </a:lnTo>
                  <a:lnTo>
                    <a:pt x="50551" y="748990"/>
                  </a:lnTo>
                  <a:lnTo>
                    <a:pt x="32847" y="707184"/>
                  </a:lnTo>
                  <a:lnTo>
                    <a:pt x="18754" y="663622"/>
                  </a:lnTo>
                  <a:lnTo>
                    <a:pt x="8458" y="618490"/>
                  </a:lnTo>
                  <a:lnTo>
                    <a:pt x="2145" y="571973"/>
                  </a:lnTo>
                  <a:lnTo>
                    <a:pt x="0" y="524256"/>
                  </a:lnTo>
                  <a:close/>
                </a:path>
              </a:pathLst>
            </a:custGeom>
            <a:solidFill>
              <a:srgbClr val="8E258D"/>
            </a:solidFill>
            <a:ln w="12192">
              <a:solidFill>
                <a:srgbClr val="6A1C6A"/>
              </a:solidFill>
            </a:ln>
          </p:spPr>
          <p:txBody>
            <a:bodyPr wrap="square" lIns="0" tIns="0" rIns="0" bIns="0" rtlCol="0"/>
            <a:lstStyle/>
            <a:p>
              <a:endParaRPr>
                <a:solidFill>
                  <a:prstClr val="black"/>
                </a:solidFill>
              </a:endParaRPr>
            </a:p>
          </p:txBody>
        </p:sp>
        <p:sp>
          <p:nvSpPr>
            <p:cNvPr id="80" name="object 15"/>
            <p:cNvSpPr/>
            <p:nvPr/>
          </p:nvSpPr>
          <p:spPr>
            <a:xfrm>
              <a:off x="2792739" y="1537992"/>
              <a:ext cx="914400" cy="914400"/>
            </a:xfrm>
            <a:custGeom>
              <a:avLst/>
              <a:gdLst/>
              <a:ahLst/>
              <a:cxnLst/>
              <a:rect l="l" t="t" r="r" b="b"/>
              <a:pathLst>
                <a:path w="1050289" h="1049020">
                  <a:moveTo>
                    <a:pt x="0" y="524256"/>
                  </a:moveTo>
                  <a:lnTo>
                    <a:pt x="2145" y="476538"/>
                  </a:lnTo>
                  <a:lnTo>
                    <a:pt x="8458" y="430021"/>
                  </a:lnTo>
                  <a:lnTo>
                    <a:pt x="18754" y="384889"/>
                  </a:lnTo>
                  <a:lnTo>
                    <a:pt x="32847" y="341327"/>
                  </a:lnTo>
                  <a:lnTo>
                    <a:pt x="50551" y="299521"/>
                  </a:lnTo>
                  <a:lnTo>
                    <a:pt x="71681" y="259655"/>
                  </a:lnTo>
                  <a:lnTo>
                    <a:pt x="96052" y="221915"/>
                  </a:lnTo>
                  <a:lnTo>
                    <a:pt x="123479" y="186486"/>
                  </a:lnTo>
                  <a:lnTo>
                    <a:pt x="153776" y="153552"/>
                  </a:lnTo>
                  <a:lnTo>
                    <a:pt x="186757" y="123299"/>
                  </a:lnTo>
                  <a:lnTo>
                    <a:pt x="222238" y="95912"/>
                  </a:lnTo>
                  <a:lnTo>
                    <a:pt x="260033" y="71577"/>
                  </a:lnTo>
                  <a:lnTo>
                    <a:pt x="299957" y="50477"/>
                  </a:lnTo>
                  <a:lnTo>
                    <a:pt x="341824" y="32799"/>
                  </a:lnTo>
                  <a:lnTo>
                    <a:pt x="385449" y="18727"/>
                  </a:lnTo>
                  <a:lnTo>
                    <a:pt x="430646" y="8446"/>
                  </a:lnTo>
                  <a:lnTo>
                    <a:pt x="477231" y="2142"/>
                  </a:lnTo>
                  <a:lnTo>
                    <a:pt x="525018" y="0"/>
                  </a:lnTo>
                  <a:lnTo>
                    <a:pt x="572804" y="2142"/>
                  </a:lnTo>
                  <a:lnTo>
                    <a:pt x="619389" y="8446"/>
                  </a:lnTo>
                  <a:lnTo>
                    <a:pt x="664586" y="18727"/>
                  </a:lnTo>
                  <a:lnTo>
                    <a:pt x="708211" y="32799"/>
                  </a:lnTo>
                  <a:lnTo>
                    <a:pt x="750078" y="50477"/>
                  </a:lnTo>
                  <a:lnTo>
                    <a:pt x="790002" y="71577"/>
                  </a:lnTo>
                  <a:lnTo>
                    <a:pt x="827797" y="95912"/>
                  </a:lnTo>
                  <a:lnTo>
                    <a:pt x="863278" y="123299"/>
                  </a:lnTo>
                  <a:lnTo>
                    <a:pt x="896259" y="153552"/>
                  </a:lnTo>
                  <a:lnTo>
                    <a:pt x="926556" y="186486"/>
                  </a:lnTo>
                  <a:lnTo>
                    <a:pt x="953983" y="221915"/>
                  </a:lnTo>
                  <a:lnTo>
                    <a:pt x="978354" y="259655"/>
                  </a:lnTo>
                  <a:lnTo>
                    <a:pt x="999484" y="299521"/>
                  </a:lnTo>
                  <a:lnTo>
                    <a:pt x="1017188" y="341327"/>
                  </a:lnTo>
                  <a:lnTo>
                    <a:pt x="1031281" y="384889"/>
                  </a:lnTo>
                  <a:lnTo>
                    <a:pt x="1041577" y="430021"/>
                  </a:lnTo>
                  <a:lnTo>
                    <a:pt x="1047890" y="476538"/>
                  </a:lnTo>
                  <a:lnTo>
                    <a:pt x="1050036" y="524256"/>
                  </a:lnTo>
                  <a:lnTo>
                    <a:pt x="1047890" y="571973"/>
                  </a:lnTo>
                  <a:lnTo>
                    <a:pt x="1041577" y="618490"/>
                  </a:lnTo>
                  <a:lnTo>
                    <a:pt x="1031281" y="663622"/>
                  </a:lnTo>
                  <a:lnTo>
                    <a:pt x="1017188" y="707184"/>
                  </a:lnTo>
                  <a:lnTo>
                    <a:pt x="999484" y="748990"/>
                  </a:lnTo>
                  <a:lnTo>
                    <a:pt x="978354" y="788856"/>
                  </a:lnTo>
                  <a:lnTo>
                    <a:pt x="953983" y="826596"/>
                  </a:lnTo>
                  <a:lnTo>
                    <a:pt x="926556" y="862025"/>
                  </a:lnTo>
                  <a:lnTo>
                    <a:pt x="896259" y="894959"/>
                  </a:lnTo>
                  <a:lnTo>
                    <a:pt x="863278" y="925212"/>
                  </a:lnTo>
                  <a:lnTo>
                    <a:pt x="827797" y="952599"/>
                  </a:lnTo>
                  <a:lnTo>
                    <a:pt x="790002" y="976934"/>
                  </a:lnTo>
                  <a:lnTo>
                    <a:pt x="750078" y="998034"/>
                  </a:lnTo>
                  <a:lnTo>
                    <a:pt x="708211" y="1015712"/>
                  </a:lnTo>
                  <a:lnTo>
                    <a:pt x="664586" y="1029784"/>
                  </a:lnTo>
                  <a:lnTo>
                    <a:pt x="619389" y="1040065"/>
                  </a:lnTo>
                  <a:lnTo>
                    <a:pt x="572804" y="1046369"/>
                  </a:lnTo>
                  <a:lnTo>
                    <a:pt x="525018" y="1048512"/>
                  </a:lnTo>
                  <a:lnTo>
                    <a:pt x="477231" y="1046369"/>
                  </a:lnTo>
                  <a:lnTo>
                    <a:pt x="430646" y="1040065"/>
                  </a:lnTo>
                  <a:lnTo>
                    <a:pt x="385449" y="1029784"/>
                  </a:lnTo>
                  <a:lnTo>
                    <a:pt x="341824" y="1015712"/>
                  </a:lnTo>
                  <a:lnTo>
                    <a:pt x="299957" y="998034"/>
                  </a:lnTo>
                  <a:lnTo>
                    <a:pt x="260033" y="976934"/>
                  </a:lnTo>
                  <a:lnTo>
                    <a:pt x="222238" y="952599"/>
                  </a:lnTo>
                  <a:lnTo>
                    <a:pt x="186757" y="925212"/>
                  </a:lnTo>
                  <a:lnTo>
                    <a:pt x="153776" y="894959"/>
                  </a:lnTo>
                  <a:lnTo>
                    <a:pt x="123479" y="862025"/>
                  </a:lnTo>
                  <a:lnTo>
                    <a:pt x="96052" y="826596"/>
                  </a:lnTo>
                  <a:lnTo>
                    <a:pt x="71681" y="788856"/>
                  </a:lnTo>
                  <a:lnTo>
                    <a:pt x="50551" y="748990"/>
                  </a:lnTo>
                  <a:lnTo>
                    <a:pt x="32847" y="707184"/>
                  </a:lnTo>
                  <a:lnTo>
                    <a:pt x="18754" y="663622"/>
                  </a:lnTo>
                  <a:lnTo>
                    <a:pt x="8458" y="618490"/>
                  </a:lnTo>
                  <a:lnTo>
                    <a:pt x="2145" y="571973"/>
                  </a:lnTo>
                  <a:lnTo>
                    <a:pt x="0" y="524256"/>
                  </a:lnTo>
                  <a:close/>
                </a:path>
              </a:pathLst>
            </a:custGeom>
            <a:solidFill>
              <a:schemeClr val="bg1"/>
            </a:solidFill>
            <a:ln w="12192">
              <a:solidFill>
                <a:srgbClr val="6A1C6A"/>
              </a:solidFill>
            </a:ln>
          </p:spPr>
          <p:txBody>
            <a:bodyPr wrap="square" lIns="0" tIns="0" rIns="0" bIns="0" rtlCol="0"/>
            <a:lstStyle/>
            <a:p>
              <a:endParaRPr>
                <a:solidFill>
                  <a:prstClr val="black"/>
                </a:solidFill>
              </a:endParaRPr>
            </a:p>
          </p:txBody>
        </p:sp>
      </p:grpSp>
      <p:grpSp>
        <p:nvGrpSpPr>
          <p:cNvPr id="3" name="Group 2"/>
          <p:cNvGrpSpPr/>
          <p:nvPr/>
        </p:nvGrpSpPr>
        <p:grpSpPr>
          <a:xfrm>
            <a:off x="5413469" y="1221868"/>
            <a:ext cx="1390426" cy="1338830"/>
            <a:chOff x="4996644" y="1469135"/>
            <a:chExt cx="1050290" cy="1049020"/>
          </a:xfrm>
        </p:grpSpPr>
        <p:sp>
          <p:nvSpPr>
            <p:cNvPr id="91" name="object 49"/>
            <p:cNvSpPr/>
            <p:nvPr/>
          </p:nvSpPr>
          <p:spPr>
            <a:xfrm>
              <a:off x="4996644" y="1469135"/>
              <a:ext cx="1050290" cy="1049020"/>
            </a:xfrm>
            <a:custGeom>
              <a:avLst/>
              <a:gdLst/>
              <a:ahLst/>
              <a:cxnLst/>
              <a:rect l="l" t="t" r="r" b="b"/>
              <a:pathLst>
                <a:path w="1050289" h="1049020">
                  <a:moveTo>
                    <a:pt x="0" y="524255"/>
                  </a:moveTo>
                  <a:lnTo>
                    <a:pt x="2145" y="476538"/>
                  </a:lnTo>
                  <a:lnTo>
                    <a:pt x="8458" y="430021"/>
                  </a:lnTo>
                  <a:lnTo>
                    <a:pt x="18754" y="384889"/>
                  </a:lnTo>
                  <a:lnTo>
                    <a:pt x="32847" y="341327"/>
                  </a:lnTo>
                  <a:lnTo>
                    <a:pt x="50551" y="299521"/>
                  </a:lnTo>
                  <a:lnTo>
                    <a:pt x="71681" y="259655"/>
                  </a:lnTo>
                  <a:lnTo>
                    <a:pt x="96052" y="221915"/>
                  </a:lnTo>
                  <a:lnTo>
                    <a:pt x="123479" y="186486"/>
                  </a:lnTo>
                  <a:lnTo>
                    <a:pt x="153776" y="153552"/>
                  </a:lnTo>
                  <a:lnTo>
                    <a:pt x="186757" y="123299"/>
                  </a:lnTo>
                  <a:lnTo>
                    <a:pt x="222238" y="95912"/>
                  </a:lnTo>
                  <a:lnTo>
                    <a:pt x="260033" y="71577"/>
                  </a:lnTo>
                  <a:lnTo>
                    <a:pt x="299957" y="50477"/>
                  </a:lnTo>
                  <a:lnTo>
                    <a:pt x="341824" y="32799"/>
                  </a:lnTo>
                  <a:lnTo>
                    <a:pt x="385449" y="18727"/>
                  </a:lnTo>
                  <a:lnTo>
                    <a:pt x="430646" y="8446"/>
                  </a:lnTo>
                  <a:lnTo>
                    <a:pt x="477231" y="2142"/>
                  </a:lnTo>
                  <a:lnTo>
                    <a:pt x="525018" y="0"/>
                  </a:lnTo>
                  <a:lnTo>
                    <a:pt x="572804" y="2142"/>
                  </a:lnTo>
                  <a:lnTo>
                    <a:pt x="619389" y="8446"/>
                  </a:lnTo>
                  <a:lnTo>
                    <a:pt x="664586" y="18727"/>
                  </a:lnTo>
                  <a:lnTo>
                    <a:pt x="708211" y="32799"/>
                  </a:lnTo>
                  <a:lnTo>
                    <a:pt x="750078" y="50477"/>
                  </a:lnTo>
                  <a:lnTo>
                    <a:pt x="790002" y="71577"/>
                  </a:lnTo>
                  <a:lnTo>
                    <a:pt x="827797" y="95912"/>
                  </a:lnTo>
                  <a:lnTo>
                    <a:pt x="863278" y="123299"/>
                  </a:lnTo>
                  <a:lnTo>
                    <a:pt x="896259" y="153552"/>
                  </a:lnTo>
                  <a:lnTo>
                    <a:pt x="926556" y="186486"/>
                  </a:lnTo>
                  <a:lnTo>
                    <a:pt x="953983" y="221915"/>
                  </a:lnTo>
                  <a:lnTo>
                    <a:pt x="978354" y="259655"/>
                  </a:lnTo>
                  <a:lnTo>
                    <a:pt x="999484" y="299521"/>
                  </a:lnTo>
                  <a:lnTo>
                    <a:pt x="1017188" y="341327"/>
                  </a:lnTo>
                  <a:lnTo>
                    <a:pt x="1031281" y="384889"/>
                  </a:lnTo>
                  <a:lnTo>
                    <a:pt x="1041577" y="430021"/>
                  </a:lnTo>
                  <a:lnTo>
                    <a:pt x="1047890" y="476538"/>
                  </a:lnTo>
                  <a:lnTo>
                    <a:pt x="1050036" y="524255"/>
                  </a:lnTo>
                  <a:lnTo>
                    <a:pt x="1047890" y="571973"/>
                  </a:lnTo>
                  <a:lnTo>
                    <a:pt x="1041577" y="618490"/>
                  </a:lnTo>
                  <a:lnTo>
                    <a:pt x="1031281" y="663622"/>
                  </a:lnTo>
                  <a:lnTo>
                    <a:pt x="1017188" y="707184"/>
                  </a:lnTo>
                  <a:lnTo>
                    <a:pt x="999484" y="748990"/>
                  </a:lnTo>
                  <a:lnTo>
                    <a:pt x="978354" y="788856"/>
                  </a:lnTo>
                  <a:lnTo>
                    <a:pt x="953983" y="826596"/>
                  </a:lnTo>
                  <a:lnTo>
                    <a:pt x="926556" y="862025"/>
                  </a:lnTo>
                  <a:lnTo>
                    <a:pt x="896259" y="894959"/>
                  </a:lnTo>
                  <a:lnTo>
                    <a:pt x="863278" y="925212"/>
                  </a:lnTo>
                  <a:lnTo>
                    <a:pt x="827797" y="952599"/>
                  </a:lnTo>
                  <a:lnTo>
                    <a:pt x="790002" y="976934"/>
                  </a:lnTo>
                  <a:lnTo>
                    <a:pt x="750078" y="998034"/>
                  </a:lnTo>
                  <a:lnTo>
                    <a:pt x="708211" y="1015712"/>
                  </a:lnTo>
                  <a:lnTo>
                    <a:pt x="664586" y="1029784"/>
                  </a:lnTo>
                  <a:lnTo>
                    <a:pt x="619389" y="1040065"/>
                  </a:lnTo>
                  <a:lnTo>
                    <a:pt x="572804" y="1046369"/>
                  </a:lnTo>
                  <a:lnTo>
                    <a:pt x="525018" y="1048511"/>
                  </a:lnTo>
                  <a:lnTo>
                    <a:pt x="477231" y="1046369"/>
                  </a:lnTo>
                  <a:lnTo>
                    <a:pt x="430646" y="1040065"/>
                  </a:lnTo>
                  <a:lnTo>
                    <a:pt x="385449" y="1029784"/>
                  </a:lnTo>
                  <a:lnTo>
                    <a:pt x="341824" y="1015712"/>
                  </a:lnTo>
                  <a:lnTo>
                    <a:pt x="299957" y="998034"/>
                  </a:lnTo>
                  <a:lnTo>
                    <a:pt x="260033" y="976934"/>
                  </a:lnTo>
                  <a:lnTo>
                    <a:pt x="222238" y="952599"/>
                  </a:lnTo>
                  <a:lnTo>
                    <a:pt x="186757" y="925212"/>
                  </a:lnTo>
                  <a:lnTo>
                    <a:pt x="153776" y="894959"/>
                  </a:lnTo>
                  <a:lnTo>
                    <a:pt x="123479" y="862025"/>
                  </a:lnTo>
                  <a:lnTo>
                    <a:pt x="96052" y="826596"/>
                  </a:lnTo>
                  <a:lnTo>
                    <a:pt x="71681" y="788856"/>
                  </a:lnTo>
                  <a:lnTo>
                    <a:pt x="50551" y="748990"/>
                  </a:lnTo>
                  <a:lnTo>
                    <a:pt x="32847" y="707184"/>
                  </a:lnTo>
                  <a:lnTo>
                    <a:pt x="18754" y="663622"/>
                  </a:lnTo>
                  <a:lnTo>
                    <a:pt x="8458" y="618490"/>
                  </a:lnTo>
                  <a:lnTo>
                    <a:pt x="2145" y="571973"/>
                  </a:lnTo>
                  <a:lnTo>
                    <a:pt x="0" y="524255"/>
                  </a:lnTo>
                  <a:close/>
                </a:path>
              </a:pathLst>
            </a:custGeom>
            <a:solidFill>
              <a:srgbClr val="00A3A1"/>
            </a:solidFill>
            <a:ln w="12192">
              <a:solidFill>
                <a:srgbClr val="00A3A1"/>
              </a:solidFill>
            </a:ln>
          </p:spPr>
          <p:txBody>
            <a:bodyPr wrap="square" lIns="0" tIns="0" rIns="0" bIns="0" rtlCol="0"/>
            <a:lstStyle/>
            <a:p>
              <a:endParaRPr>
                <a:solidFill>
                  <a:prstClr val="black"/>
                </a:solidFill>
              </a:endParaRPr>
            </a:p>
          </p:txBody>
        </p:sp>
        <p:sp>
          <p:nvSpPr>
            <p:cNvPr id="95" name="object 15"/>
            <p:cNvSpPr/>
            <p:nvPr/>
          </p:nvSpPr>
          <p:spPr>
            <a:xfrm>
              <a:off x="5073437" y="1535606"/>
              <a:ext cx="914400" cy="914400"/>
            </a:xfrm>
            <a:custGeom>
              <a:avLst/>
              <a:gdLst/>
              <a:ahLst/>
              <a:cxnLst/>
              <a:rect l="l" t="t" r="r" b="b"/>
              <a:pathLst>
                <a:path w="1050289" h="1049020">
                  <a:moveTo>
                    <a:pt x="0" y="524256"/>
                  </a:moveTo>
                  <a:lnTo>
                    <a:pt x="2145" y="476538"/>
                  </a:lnTo>
                  <a:lnTo>
                    <a:pt x="8458" y="430021"/>
                  </a:lnTo>
                  <a:lnTo>
                    <a:pt x="18754" y="384889"/>
                  </a:lnTo>
                  <a:lnTo>
                    <a:pt x="32847" y="341327"/>
                  </a:lnTo>
                  <a:lnTo>
                    <a:pt x="50551" y="299521"/>
                  </a:lnTo>
                  <a:lnTo>
                    <a:pt x="71681" y="259655"/>
                  </a:lnTo>
                  <a:lnTo>
                    <a:pt x="96052" y="221915"/>
                  </a:lnTo>
                  <a:lnTo>
                    <a:pt x="123479" y="186486"/>
                  </a:lnTo>
                  <a:lnTo>
                    <a:pt x="153776" y="153552"/>
                  </a:lnTo>
                  <a:lnTo>
                    <a:pt x="186757" y="123299"/>
                  </a:lnTo>
                  <a:lnTo>
                    <a:pt x="222238" y="95912"/>
                  </a:lnTo>
                  <a:lnTo>
                    <a:pt x="260033" y="71577"/>
                  </a:lnTo>
                  <a:lnTo>
                    <a:pt x="299957" y="50477"/>
                  </a:lnTo>
                  <a:lnTo>
                    <a:pt x="341824" y="32799"/>
                  </a:lnTo>
                  <a:lnTo>
                    <a:pt x="385449" y="18727"/>
                  </a:lnTo>
                  <a:lnTo>
                    <a:pt x="430646" y="8446"/>
                  </a:lnTo>
                  <a:lnTo>
                    <a:pt x="477231" y="2142"/>
                  </a:lnTo>
                  <a:lnTo>
                    <a:pt x="525018" y="0"/>
                  </a:lnTo>
                  <a:lnTo>
                    <a:pt x="572804" y="2142"/>
                  </a:lnTo>
                  <a:lnTo>
                    <a:pt x="619389" y="8446"/>
                  </a:lnTo>
                  <a:lnTo>
                    <a:pt x="664586" y="18727"/>
                  </a:lnTo>
                  <a:lnTo>
                    <a:pt x="708211" y="32799"/>
                  </a:lnTo>
                  <a:lnTo>
                    <a:pt x="750078" y="50477"/>
                  </a:lnTo>
                  <a:lnTo>
                    <a:pt x="790002" y="71577"/>
                  </a:lnTo>
                  <a:lnTo>
                    <a:pt x="827797" y="95912"/>
                  </a:lnTo>
                  <a:lnTo>
                    <a:pt x="863278" y="123299"/>
                  </a:lnTo>
                  <a:lnTo>
                    <a:pt x="896259" y="153552"/>
                  </a:lnTo>
                  <a:lnTo>
                    <a:pt x="926556" y="186486"/>
                  </a:lnTo>
                  <a:lnTo>
                    <a:pt x="953983" y="221915"/>
                  </a:lnTo>
                  <a:lnTo>
                    <a:pt x="978354" y="259655"/>
                  </a:lnTo>
                  <a:lnTo>
                    <a:pt x="999484" y="299521"/>
                  </a:lnTo>
                  <a:lnTo>
                    <a:pt x="1017188" y="341327"/>
                  </a:lnTo>
                  <a:lnTo>
                    <a:pt x="1031281" y="384889"/>
                  </a:lnTo>
                  <a:lnTo>
                    <a:pt x="1041577" y="430021"/>
                  </a:lnTo>
                  <a:lnTo>
                    <a:pt x="1047890" y="476538"/>
                  </a:lnTo>
                  <a:lnTo>
                    <a:pt x="1050036" y="524256"/>
                  </a:lnTo>
                  <a:lnTo>
                    <a:pt x="1047890" y="571973"/>
                  </a:lnTo>
                  <a:lnTo>
                    <a:pt x="1041577" y="618490"/>
                  </a:lnTo>
                  <a:lnTo>
                    <a:pt x="1031281" y="663622"/>
                  </a:lnTo>
                  <a:lnTo>
                    <a:pt x="1017188" y="707184"/>
                  </a:lnTo>
                  <a:lnTo>
                    <a:pt x="999484" y="748990"/>
                  </a:lnTo>
                  <a:lnTo>
                    <a:pt x="978354" y="788856"/>
                  </a:lnTo>
                  <a:lnTo>
                    <a:pt x="953983" y="826596"/>
                  </a:lnTo>
                  <a:lnTo>
                    <a:pt x="926556" y="862025"/>
                  </a:lnTo>
                  <a:lnTo>
                    <a:pt x="896259" y="894959"/>
                  </a:lnTo>
                  <a:lnTo>
                    <a:pt x="863278" y="925212"/>
                  </a:lnTo>
                  <a:lnTo>
                    <a:pt x="827797" y="952599"/>
                  </a:lnTo>
                  <a:lnTo>
                    <a:pt x="790002" y="976934"/>
                  </a:lnTo>
                  <a:lnTo>
                    <a:pt x="750078" y="998034"/>
                  </a:lnTo>
                  <a:lnTo>
                    <a:pt x="708211" y="1015712"/>
                  </a:lnTo>
                  <a:lnTo>
                    <a:pt x="664586" y="1029784"/>
                  </a:lnTo>
                  <a:lnTo>
                    <a:pt x="619389" y="1040065"/>
                  </a:lnTo>
                  <a:lnTo>
                    <a:pt x="572804" y="1046369"/>
                  </a:lnTo>
                  <a:lnTo>
                    <a:pt x="525018" y="1048512"/>
                  </a:lnTo>
                  <a:lnTo>
                    <a:pt x="477231" y="1046369"/>
                  </a:lnTo>
                  <a:lnTo>
                    <a:pt x="430646" y="1040065"/>
                  </a:lnTo>
                  <a:lnTo>
                    <a:pt x="385449" y="1029784"/>
                  </a:lnTo>
                  <a:lnTo>
                    <a:pt x="341824" y="1015712"/>
                  </a:lnTo>
                  <a:lnTo>
                    <a:pt x="299957" y="998034"/>
                  </a:lnTo>
                  <a:lnTo>
                    <a:pt x="260033" y="976934"/>
                  </a:lnTo>
                  <a:lnTo>
                    <a:pt x="222238" y="952599"/>
                  </a:lnTo>
                  <a:lnTo>
                    <a:pt x="186757" y="925212"/>
                  </a:lnTo>
                  <a:lnTo>
                    <a:pt x="153776" y="894959"/>
                  </a:lnTo>
                  <a:lnTo>
                    <a:pt x="123479" y="862025"/>
                  </a:lnTo>
                  <a:lnTo>
                    <a:pt x="96052" y="826596"/>
                  </a:lnTo>
                  <a:lnTo>
                    <a:pt x="71681" y="788856"/>
                  </a:lnTo>
                  <a:lnTo>
                    <a:pt x="50551" y="748990"/>
                  </a:lnTo>
                  <a:lnTo>
                    <a:pt x="32847" y="707184"/>
                  </a:lnTo>
                  <a:lnTo>
                    <a:pt x="18754" y="663622"/>
                  </a:lnTo>
                  <a:lnTo>
                    <a:pt x="8458" y="618490"/>
                  </a:lnTo>
                  <a:lnTo>
                    <a:pt x="2145" y="571973"/>
                  </a:lnTo>
                  <a:lnTo>
                    <a:pt x="0" y="524256"/>
                  </a:lnTo>
                  <a:close/>
                </a:path>
              </a:pathLst>
            </a:custGeom>
            <a:solidFill>
              <a:schemeClr val="bg1"/>
            </a:solidFill>
            <a:ln w="12192">
              <a:noFill/>
            </a:ln>
          </p:spPr>
          <p:txBody>
            <a:bodyPr wrap="square" lIns="0" tIns="0" rIns="0" bIns="0" rtlCol="0"/>
            <a:lstStyle/>
            <a:p>
              <a:endParaRPr>
                <a:solidFill>
                  <a:prstClr val="black"/>
                </a:solidFill>
              </a:endParaRPr>
            </a:p>
          </p:txBody>
        </p:sp>
      </p:grpSp>
      <p:grpSp>
        <p:nvGrpSpPr>
          <p:cNvPr id="107" name="Group 106"/>
          <p:cNvGrpSpPr/>
          <p:nvPr/>
        </p:nvGrpSpPr>
        <p:grpSpPr>
          <a:xfrm>
            <a:off x="8686454" y="2742718"/>
            <a:ext cx="1953248" cy="1014781"/>
            <a:chOff x="5417821" y="2912364"/>
            <a:chExt cx="1475431" cy="795116"/>
          </a:xfrm>
        </p:grpSpPr>
        <p:sp>
          <p:nvSpPr>
            <p:cNvPr id="108" name="object 24"/>
            <p:cNvSpPr/>
            <p:nvPr/>
          </p:nvSpPr>
          <p:spPr>
            <a:xfrm>
              <a:off x="5418993" y="2986267"/>
              <a:ext cx="797560" cy="629920"/>
            </a:xfrm>
            <a:custGeom>
              <a:avLst/>
              <a:gdLst/>
              <a:ahLst/>
              <a:cxnLst/>
              <a:rect l="l" t="t" r="r" b="b"/>
              <a:pathLst>
                <a:path w="797560" h="629920">
                  <a:moveTo>
                    <a:pt x="119646" y="0"/>
                  </a:moveTo>
                  <a:lnTo>
                    <a:pt x="0" y="210642"/>
                  </a:lnTo>
                  <a:lnTo>
                    <a:pt x="737260" y="629399"/>
                  </a:lnTo>
                  <a:lnTo>
                    <a:pt x="797077" y="524078"/>
                  </a:lnTo>
                  <a:lnTo>
                    <a:pt x="751585" y="358940"/>
                  </a:lnTo>
                  <a:lnTo>
                    <a:pt x="119646" y="0"/>
                  </a:lnTo>
                  <a:close/>
                </a:path>
              </a:pathLst>
            </a:custGeom>
            <a:solidFill>
              <a:srgbClr val="0070C0"/>
            </a:solidFill>
          </p:spPr>
          <p:txBody>
            <a:bodyPr wrap="square" lIns="0" tIns="0" rIns="0" bIns="0" rtlCol="0"/>
            <a:lstStyle/>
            <a:p>
              <a:endParaRPr>
                <a:solidFill>
                  <a:prstClr val="black"/>
                </a:solidFill>
              </a:endParaRPr>
            </a:p>
          </p:txBody>
        </p:sp>
        <p:sp>
          <p:nvSpPr>
            <p:cNvPr id="109" name="object 25"/>
            <p:cNvSpPr/>
            <p:nvPr/>
          </p:nvSpPr>
          <p:spPr>
            <a:xfrm>
              <a:off x="6095692" y="2986267"/>
              <a:ext cx="797560" cy="629920"/>
            </a:xfrm>
            <a:custGeom>
              <a:avLst/>
              <a:gdLst/>
              <a:ahLst/>
              <a:cxnLst/>
              <a:rect l="l" t="t" r="r" b="b"/>
              <a:pathLst>
                <a:path w="797560" h="629920">
                  <a:moveTo>
                    <a:pt x="677430" y="0"/>
                  </a:moveTo>
                  <a:lnTo>
                    <a:pt x="45491" y="358940"/>
                  </a:lnTo>
                  <a:lnTo>
                    <a:pt x="0" y="524078"/>
                  </a:lnTo>
                  <a:lnTo>
                    <a:pt x="59817" y="629399"/>
                  </a:lnTo>
                  <a:lnTo>
                    <a:pt x="797077" y="210642"/>
                  </a:lnTo>
                  <a:lnTo>
                    <a:pt x="677430" y="0"/>
                  </a:lnTo>
                  <a:close/>
                </a:path>
              </a:pathLst>
            </a:custGeom>
            <a:solidFill>
              <a:srgbClr val="0070C0"/>
            </a:solidFill>
          </p:spPr>
          <p:txBody>
            <a:bodyPr wrap="square" lIns="0" tIns="0" rIns="0" bIns="0" rtlCol="0"/>
            <a:lstStyle/>
            <a:p>
              <a:endParaRPr>
                <a:solidFill>
                  <a:prstClr val="black"/>
                </a:solidFill>
              </a:endParaRPr>
            </a:p>
          </p:txBody>
        </p:sp>
        <p:sp>
          <p:nvSpPr>
            <p:cNvPr id="110" name="object 26"/>
            <p:cNvSpPr/>
            <p:nvPr/>
          </p:nvSpPr>
          <p:spPr>
            <a:xfrm>
              <a:off x="5417821" y="2912364"/>
              <a:ext cx="222885" cy="91440"/>
            </a:xfrm>
            <a:custGeom>
              <a:avLst/>
              <a:gdLst/>
              <a:ahLst/>
              <a:cxnLst/>
              <a:rect l="l" t="t" r="r" b="b"/>
              <a:pathLst>
                <a:path w="222885" h="91439">
                  <a:moveTo>
                    <a:pt x="0" y="91439"/>
                  </a:moveTo>
                  <a:lnTo>
                    <a:pt x="222503" y="91439"/>
                  </a:lnTo>
                  <a:lnTo>
                    <a:pt x="222503" y="0"/>
                  </a:lnTo>
                  <a:lnTo>
                    <a:pt x="0" y="0"/>
                  </a:lnTo>
                  <a:lnTo>
                    <a:pt x="0" y="91439"/>
                  </a:lnTo>
                  <a:close/>
                </a:path>
              </a:pathLst>
            </a:custGeom>
            <a:solidFill>
              <a:srgbClr val="0070C0"/>
            </a:solidFill>
          </p:spPr>
          <p:txBody>
            <a:bodyPr wrap="square" lIns="0" tIns="0" rIns="0" bIns="0" rtlCol="0"/>
            <a:lstStyle/>
            <a:p>
              <a:endParaRPr>
                <a:solidFill>
                  <a:prstClr val="black"/>
                </a:solidFill>
              </a:endParaRPr>
            </a:p>
          </p:txBody>
        </p:sp>
        <p:sp>
          <p:nvSpPr>
            <p:cNvPr id="111" name="object 27"/>
            <p:cNvSpPr/>
            <p:nvPr/>
          </p:nvSpPr>
          <p:spPr>
            <a:xfrm>
              <a:off x="6670548" y="2912364"/>
              <a:ext cx="220979" cy="91440"/>
            </a:xfrm>
            <a:custGeom>
              <a:avLst/>
              <a:gdLst/>
              <a:ahLst/>
              <a:cxnLst/>
              <a:rect l="l" t="t" r="r" b="b"/>
              <a:pathLst>
                <a:path w="220979" h="91439">
                  <a:moveTo>
                    <a:pt x="0" y="91439"/>
                  </a:moveTo>
                  <a:lnTo>
                    <a:pt x="220979" y="91439"/>
                  </a:lnTo>
                  <a:lnTo>
                    <a:pt x="220979" y="0"/>
                  </a:lnTo>
                  <a:lnTo>
                    <a:pt x="0" y="0"/>
                  </a:lnTo>
                  <a:lnTo>
                    <a:pt x="0" y="91439"/>
                  </a:lnTo>
                  <a:close/>
                </a:path>
              </a:pathLst>
            </a:custGeom>
            <a:solidFill>
              <a:srgbClr val="0070C0"/>
            </a:solidFill>
          </p:spPr>
          <p:txBody>
            <a:bodyPr wrap="square" lIns="0" tIns="0" rIns="0" bIns="0" rtlCol="0"/>
            <a:lstStyle/>
            <a:p>
              <a:endParaRPr>
                <a:solidFill>
                  <a:prstClr val="black"/>
                </a:solidFill>
              </a:endParaRPr>
            </a:p>
          </p:txBody>
        </p:sp>
        <p:sp>
          <p:nvSpPr>
            <p:cNvPr id="112" name="object 28"/>
            <p:cNvSpPr/>
            <p:nvPr/>
          </p:nvSpPr>
          <p:spPr>
            <a:xfrm>
              <a:off x="5418995" y="3077560"/>
              <a:ext cx="797560" cy="629920"/>
            </a:xfrm>
            <a:custGeom>
              <a:avLst/>
              <a:gdLst/>
              <a:ahLst/>
              <a:cxnLst/>
              <a:rect l="l" t="t" r="r" b="b"/>
              <a:pathLst>
                <a:path w="797560" h="629920">
                  <a:moveTo>
                    <a:pt x="119646" y="0"/>
                  </a:moveTo>
                  <a:lnTo>
                    <a:pt x="0" y="210642"/>
                  </a:lnTo>
                  <a:lnTo>
                    <a:pt x="737260" y="629412"/>
                  </a:lnTo>
                  <a:lnTo>
                    <a:pt x="797090" y="524078"/>
                  </a:lnTo>
                  <a:lnTo>
                    <a:pt x="751585" y="358940"/>
                  </a:lnTo>
                  <a:lnTo>
                    <a:pt x="119646" y="0"/>
                  </a:lnTo>
                  <a:close/>
                </a:path>
              </a:pathLst>
            </a:custGeom>
            <a:solidFill>
              <a:srgbClr val="00B0F0"/>
            </a:solidFill>
          </p:spPr>
          <p:txBody>
            <a:bodyPr wrap="square" lIns="0" tIns="0" rIns="0" bIns="0" rtlCol="0"/>
            <a:lstStyle/>
            <a:p>
              <a:endParaRPr>
                <a:solidFill>
                  <a:prstClr val="black"/>
                </a:solidFill>
              </a:endParaRPr>
            </a:p>
          </p:txBody>
        </p:sp>
        <p:sp>
          <p:nvSpPr>
            <p:cNvPr id="113" name="object 29"/>
            <p:cNvSpPr/>
            <p:nvPr/>
          </p:nvSpPr>
          <p:spPr>
            <a:xfrm>
              <a:off x="6095684" y="3077560"/>
              <a:ext cx="797560" cy="629920"/>
            </a:xfrm>
            <a:custGeom>
              <a:avLst/>
              <a:gdLst/>
              <a:ahLst/>
              <a:cxnLst/>
              <a:rect l="l" t="t" r="r" b="b"/>
              <a:pathLst>
                <a:path w="797560" h="629920">
                  <a:moveTo>
                    <a:pt x="677443" y="0"/>
                  </a:moveTo>
                  <a:lnTo>
                    <a:pt x="45504" y="358940"/>
                  </a:lnTo>
                  <a:lnTo>
                    <a:pt x="0" y="524078"/>
                  </a:lnTo>
                  <a:lnTo>
                    <a:pt x="59829" y="629412"/>
                  </a:lnTo>
                  <a:lnTo>
                    <a:pt x="797090" y="210642"/>
                  </a:lnTo>
                  <a:lnTo>
                    <a:pt x="677443" y="0"/>
                  </a:lnTo>
                  <a:close/>
                </a:path>
              </a:pathLst>
            </a:custGeom>
            <a:solidFill>
              <a:srgbClr val="00B0F0"/>
            </a:solidFill>
          </p:spPr>
          <p:txBody>
            <a:bodyPr wrap="square" lIns="0" tIns="0" rIns="0" bIns="0" rtlCol="0"/>
            <a:lstStyle/>
            <a:p>
              <a:endParaRPr>
                <a:solidFill>
                  <a:prstClr val="black"/>
                </a:solidFill>
              </a:endParaRPr>
            </a:p>
          </p:txBody>
        </p:sp>
        <p:sp>
          <p:nvSpPr>
            <p:cNvPr id="114" name="object 30"/>
            <p:cNvSpPr/>
            <p:nvPr/>
          </p:nvSpPr>
          <p:spPr>
            <a:xfrm>
              <a:off x="5417821" y="3003804"/>
              <a:ext cx="222885" cy="281940"/>
            </a:xfrm>
            <a:custGeom>
              <a:avLst/>
              <a:gdLst/>
              <a:ahLst/>
              <a:cxnLst/>
              <a:rect l="l" t="t" r="r" b="b"/>
              <a:pathLst>
                <a:path w="222885" h="281939">
                  <a:moveTo>
                    <a:pt x="0" y="0"/>
                  </a:moveTo>
                  <a:lnTo>
                    <a:pt x="222503" y="0"/>
                  </a:lnTo>
                  <a:lnTo>
                    <a:pt x="222503" y="281939"/>
                  </a:lnTo>
                  <a:lnTo>
                    <a:pt x="0" y="281939"/>
                  </a:lnTo>
                  <a:lnTo>
                    <a:pt x="0" y="0"/>
                  </a:lnTo>
                  <a:close/>
                </a:path>
              </a:pathLst>
            </a:custGeom>
            <a:solidFill>
              <a:srgbClr val="00B0F0"/>
            </a:solidFill>
          </p:spPr>
          <p:txBody>
            <a:bodyPr wrap="square" lIns="0" tIns="0" rIns="0" bIns="0" rtlCol="0"/>
            <a:lstStyle/>
            <a:p>
              <a:endParaRPr>
                <a:solidFill>
                  <a:prstClr val="black"/>
                </a:solidFill>
              </a:endParaRPr>
            </a:p>
          </p:txBody>
        </p:sp>
        <p:sp>
          <p:nvSpPr>
            <p:cNvPr id="115" name="object 31"/>
            <p:cNvSpPr/>
            <p:nvPr/>
          </p:nvSpPr>
          <p:spPr>
            <a:xfrm>
              <a:off x="6670548" y="3003804"/>
              <a:ext cx="220979" cy="281940"/>
            </a:xfrm>
            <a:custGeom>
              <a:avLst/>
              <a:gdLst/>
              <a:ahLst/>
              <a:cxnLst/>
              <a:rect l="l" t="t" r="r" b="b"/>
              <a:pathLst>
                <a:path w="220979" h="281939">
                  <a:moveTo>
                    <a:pt x="0" y="0"/>
                  </a:moveTo>
                  <a:lnTo>
                    <a:pt x="220979" y="0"/>
                  </a:lnTo>
                  <a:lnTo>
                    <a:pt x="220979" y="281939"/>
                  </a:lnTo>
                  <a:lnTo>
                    <a:pt x="0" y="281939"/>
                  </a:lnTo>
                  <a:lnTo>
                    <a:pt x="0" y="0"/>
                  </a:lnTo>
                  <a:close/>
                </a:path>
              </a:pathLst>
            </a:custGeom>
            <a:solidFill>
              <a:srgbClr val="00B0F0"/>
            </a:solidFill>
          </p:spPr>
          <p:txBody>
            <a:bodyPr wrap="square" lIns="0" tIns="0" rIns="0" bIns="0" rtlCol="0"/>
            <a:lstStyle/>
            <a:p>
              <a:endParaRPr>
                <a:solidFill>
                  <a:prstClr val="black"/>
                </a:solidFill>
              </a:endParaRPr>
            </a:p>
          </p:txBody>
        </p:sp>
      </p:grpSp>
      <p:grpSp>
        <p:nvGrpSpPr>
          <p:cNvPr id="4" name="Group 3"/>
          <p:cNvGrpSpPr/>
          <p:nvPr/>
        </p:nvGrpSpPr>
        <p:grpSpPr>
          <a:xfrm>
            <a:off x="8981520" y="1221868"/>
            <a:ext cx="1390426" cy="1338830"/>
            <a:chOff x="7180726" y="1469135"/>
            <a:chExt cx="1050290" cy="1049020"/>
          </a:xfrm>
        </p:grpSpPr>
        <p:sp>
          <p:nvSpPr>
            <p:cNvPr id="118" name="object 49"/>
            <p:cNvSpPr/>
            <p:nvPr/>
          </p:nvSpPr>
          <p:spPr>
            <a:xfrm>
              <a:off x="7180726" y="1469135"/>
              <a:ext cx="1050290" cy="1049020"/>
            </a:xfrm>
            <a:custGeom>
              <a:avLst/>
              <a:gdLst/>
              <a:ahLst/>
              <a:cxnLst/>
              <a:rect l="l" t="t" r="r" b="b"/>
              <a:pathLst>
                <a:path w="1050289" h="1049020">
                  <a:moveTo>
                    <a:pt x="0" y="524255"/>
                  </a:moveTo>
                  <a:lnTo>
                    <a:pt x="2145" y="476538"/>
                  </a:lnTo>
                  <a:lnTo>
                    <a:pt x="8458" y="430021"/>
                  </a:lnTo>
                  <a:lnTo>
                    <a:pt x="18754" y="384889"/>
                  </a:lnTo>
                  <a:lnTo>
                    <a:pt x="32847" y="341327"/>
                  </a:lnTo>
                  <a:lnTo>
                    <a:pt x="50551" y="299521"/>
                  </a:lnTo>
                  <a:lnTo>
                    <a:pt x="71681" y="259655"/>
                  </a:lnTo>
                  <a:lnTo>
                    <a:pt x="96052" y="221915"/>
                  </a:lnTo>
                  <a:lnTo>
                    <a:pt x="123479" y="186486"/>
                  </a:lnTo>
                  <a:lnTo>
                    <a:pt x="153776" y="153552"/>
                  </a:lnTo>
                  <a:lnTo>
                    <a:pt x="186757" y="123299"/>
                  </a:lnTo>
                  <a:lnTo>
                    <a:pt x="222238" y="95912"/>
                  </a:lnTo>
                  <a:lnTo>
                    <a:pt x="260033" y="71577"/>
                  </a:lnTo>
                  <a:lnTo>
                    <a:pt x="299957" y="50477"/>
                  </a:lnTo>
                  <a:lnTo>
                    <a:pt x="341824" y="32799"/>
                  </a:lnTo>
                  <a:lnTo>
                    <a:pt x="385449" y="18727"/>
                  </a:lnTo>
                  <a:lnTo>
                    <a:pt x="430646" y="8446"/>
                  </a:lnTo>
                  <a:lnTo>
                    <a:pt x="477231" y="2142"/>
                  </a:lnTo>
                  <a:lnTo>
                    <a:pt x="525018" y="0"/>
                  </a:lnTo>
                  <a:lnTo>
                    <a:pt x="572804" y="2142"/>
                  </a:lnTo>
                  <a:lnTo>
                    <a:pt x="619389" y="8446"/>
                  </a:lnTo>
                  <a:lnTo>
                    <a:pt x="664586" y="18727"/>
                  </a:lnTo>
                  <a:lnTo>
                    <a:pt x="708211" y="32799"/>
                  </a:lnTo>
                  <a:lnTo>
                    <a:pt x="750078" y="50477"/>
                  </a:lnTo>
                  <a:lnTo>
                    <a:pt x="790002" y="71577"/>
                  </a:lnTo>
                  <a:lnTo>
                    <a:pt x="827797" y="95912"/>
                  </a:lnTo>
                  <a:lnTo>
                    <a:pt x="863278" y="123299"/>
                  </a:lnTo>
                  <a:lnTo>
                    <a:pt x="896259" y="153552"/>
                  </a:lnTo>
                  <a:lnTo>
                    <a:pt x="926556" y="186486"/>
                  </a:lnTo>
                  <a:lnTo>
                    <a:pt x="953983" y="221915"/>
                  </a:lnTo>
                  <a:lnTo>
                    <a:pt x="978354" y="259655"/>
                  </a:lnTo>
                  <a:lnTo>
                    <a:pt x="999484" y="299521"/>
                  </a:lnTo>
                  <a:lnTo>
                    <a:pt x="1017188" y="341327"/>
                  </a:lnTo>
                  <a:lnTo>
                    <a:pt x="1031281" y="384889"/>
                  </a:lnTo>
                  <a:lnTo>
                    <a:pt x="1041577" y="430021"/>
                  </a:lnTo>
                  <a:lnTo>
                    <a:pt x="1047890" y="476538"/>
                  </a:lnTo>
                  <a:lnTo>
                    <a:pt x="1050036" y="524255"/>
                  </a:lnTo>
                  <a:lnTo>
                    <a:pt x="1047890" y="571973"/>
                  </a:lnTo>
                  <a:lnTo>
                    <a:pt x="1041577" y="618490"/>
                  </a:lnTo>
                  <a:lnTo>
                    <a:pt x="1031281" y="663622"/>
                  </a:lnTo>
                  <a:lnTo>
                    <a:pt x="1017188" y="707184"/>
                  </a:lnTo>
                  <a:lnTo>
                    <a:pt x="999484" y="748990"/>
                  </a:lnTo>
                  <a:lnTo>
                    <a:pt x="978354" y="788856"/>
                  </a:lnTo>
                  <a:lnTo>
                    <a:pt x="953983" y="826596"/>
                  </a:lnTo>
                  <a:lnTo>
                    <a:pt x="926556" y="862025"/>
                  </a:lnTo>
                  <a:lnTo>
                    <a:pt x="896259" y="894959"/>
                  </a:lnTo>
                  <a:lnTo>
                    <a:pt x="863278" y="925212"/>
                  </a:lnTo>
                  <a:lnTo>
                    <a:pt x="827797" y="952599"/>
                  </a:lnTo>
                  <a:lnTo>
                    <a:pt x="790002" y="976934"/>
                  </a:lnTo>
                  <a:lnTo>
                    <a:pt x="750078" y="998034"/>
                  </a:lnTo>
                  <a:lnTo>
                    <a:pt x="708211" y="1015712"/>
                  </a:lnTo>
                  <a:lnTo>
                    <a:pt x="664586" y="1029784"/>
                  </a:lnTo>
                  <a:lnTo>
                    <a:pt x="619389" y="1040065"/>
                  </a:lnTo>
                  <a:lnTo>
                    <a:pt x="572804" y="1046369"/>
                  </a:lnTo>
                  <a:lnTo>
                    <a:pt x="525018" y="1048511"/>
                  </a:lnTo>
                  <a:lnTo>
                    <a:pt x="477231" y="1046369"/>
                  </a:lnTo>
                  <a:lnTo>
                    <a:pt x="430646" y="1040065"/>
                  </a:lnTo>
                  <a:lnTo>
                    <a:pt x="385449" y="1029784"/>
                  </a:lnTo>
                  <a:lnTo>
                    <a:pt x="341824" y="1015712"/>
                  </a:lnTo>
                  <a:lnTo>
                    <a:pt x="299957" y="998034"/>
                  </a:lnTo>
                  <a:lnTo>
                    <a:pt x="260033" y="976934"/>
                  </a:lnTo>
                  <a:lnTo>
                    <a:pt x="222238" y="952599"/>
                  </a:lnTo>
                  <a:lnTo>
                    <a:pt x="186757" y="925212"/>
                  </a:lnTo>
                  <a:lnTo>
                    <a:pt x="153776" y="894959"/>
                  </a:lnTo>
                  <a:lnTo>
                    <a:pt x="123479" y="862025"/>
                  </a:lnTo>
                  <a:lnTo>
                    <a:pt x="96052" y="826596"/>
                  </a:lnTo>
                  <a:lnTo>
                    <a:pt x="71681" y="788856"/>
                  </a:lnTo>
                  <a:lnTo>
                    <a:pt x="50551" y="748990"/>
                  </a:lnTo>
                  <a:lnTo>
                    <a:pt x="32847" y="707184"/>
                  </a:lnTo>
                  <a:lnTo>
                    <a:pt x="18754" y="663622"/>
                  </a:lnTo>
                  <a:lnTo>
                    <a:pt x="8458" y="618490"/>
                  </a:lnTo>
                  <a:lnTo>
                    <a:pt x="2145" y="571973"/>
                  </a:lnTo>
                  <a:lnTo>
                    <a:pt x="0" y="524255"/>
                  </a:lnTo>
                  <a:close/>
                </a:path>
              </a:pathLst>
            </a:custGeom>
            <a:solidFill>
              <a:srgbClr val="00B0F0"/>
            </a:solidFill>
            <a:ln w="12192">
              <a:solidFill>
                <a:srgbClr val="00A3A1"/>
              </a:solidFill>
            </a:ln>
          </p:spPr>
          <p:txBody>
            <a:bodyPr wrap="square" lIns="0" tIns="0" rIns="0" bIns="0" rtlCol="0"/>
            <a:lstStyle/>
            <a:p>
              <a:endParaRPr>
                <a:solidFill>
                  <a:prstClr val="black"/>
                </a:solidFill>
              </a:endParaRPr>
            </a:p>
          </p:txBody>
        </p:sp>
        <p:sp>
          <p:nvSpPr>
            <p:cNvPr id="119" name="object 15"/>
            <p:cNvSpPr/>
            <p:nvPr/>
          </p:nvSpPr>
          <p:spPr>
            <a:xfrm>
              <a:off x="7257519" y="1535606"/>
              <a:ext cx="914400" cy="914400"/>
            </a:xfrm>
            <a:custGeom>
              <a:avLst/>
              <a:gdLst/>
              <a:ahLst/>
              <a:cxnLst/>
              <a:rect l="l" t="t" r="r" b="b"/>
              <a:pathLst>
                <a:path w="1050289" h="1049020">
                  <a:moveTo>
                    <a:pt x="0" y="524256"/>
                  </a:moveTo>
                  <a:lnTo>
                    <a:pt x="2145" y="476538"/>
                  </a:lnTo>
                  <a:lnTo>
                    <a:pt x="8458" y="430021"/>
                  </a:lnTo>
                  <a:lnTo>
                    <a:pt x="18754" y="384889"/>
                  </a:lnTo>
                  <a:lnTo>
                    <a:pt x="32847" y="341327"/>
                  </a:lnTo>
                  <a:lnTo>
                    <a:pt x="50551" y="299521"/>
                  </a:lnTo>
                  <a:lnTo>
                    <a:pt x="71681" y="259655"/>
                  </a:lnTo>
                  <a:lnTo>
                    <a:pt x="96052" y="221915"/>
                  </a:lnTo>
                  <a:lnTo>
                    <a:pt x="123479" y="186486"/>
                  </a:lnTo>
                  <a:lnTo>
                    <a:pt x="153776" y="153552"/>
                  </a:lnTo>
                  <a:lnTo>
                    <a:pt x="186757" y="123299"/>
                  </a:lnTo>
                  <a:lnTo>
                    <a:pt x="222238" y="95912"/>
                  </a:lnTo>
                  <a:lnTo>
                    <a:pt x="260033" y="71577"/>
                  </a:lnTo>
                  <a:lnTo>
                    <a:pt x="299957" y="50477"/>
                  </a:lnTo>
                  <a:lnTo>
                    <a:pt x="341824" y="32799"/>
                  </a:lnTo>
                  <a:lnTo>
                    <a:pt x="385449" y="18727"/>
                  </a:lnTo>
                  <a:lnTo>
                    <a:pt x="430646" y="8446"/>
                  </a:lnTo>
                  <a:lnTo>
                    <a:pt x="477231" y="2142"/>
                  </a:lnTo>
                  <a:lnTo>
                    <a:pt x="525018" y="0"/>
                  </a:lnTo>
                  <a:lnTo>
                    <a:pt x="572804" y="2142"/>
                  </a:lnTo>
                  <a:lnTo>
                    <a:pt x="619389" y="8446"/>
                  </a:lnTo>
                  <a:lnTo>
                    <a:pt x="664586" y="18727"/>
                  </a:lnTo>
                  <a:lnTo>
                    <a:pt x="708211" y="32799"/>
                  </a:lnTo>
                  <a:lnTo>
                    <a:pt x="750078" y="50477"/>
                  </a:lnTo>
                  <a:lnTo>
                    <a:pt x="790002" y="71577"/>
                  </a:lnTo>
                  <a:lnTo>
                    <a:pt x="827797" y="95912"/>
                  </a:lnTo>
                  <a:lnTo>
                    <a:pt x="863278" y="123299"/>
                  </a:lnTo>
                  <a:lnTo>
                    <a:pt x="896259" y="153552"/>
                  </a:lnTo>
                  <a:lnTo>
                    <a:pt x="926556" y="186486"/>
                  </a:lnTo>
                  <a:lnTo>
                    <a:pt x="953983" y="221915"/>
                  </a:lnTo>
                  <a:lnTo>
                    <a:pt x="978354" y="259655"/>
                  </a:lnTo>
                  <a:lnTo>
                    <a:pt x="999484" y="299521"/>
                  </a:lnTo>
                  <a:lnTo>
                    <a:pt x="1017188" y="341327"/>
                  </a:lnTo>
                  <a:lnTo>
                    <a:pt x="1031281" y="384889"/>
                  </a:lnTo>
                  <a:lnTo>
                    <a:pt x="1041577" y="430021"/>
                  </a:lnTo>
                  <a:lnTo>
                    <a:pt x="1047890" y="476538"/>
                  </a:lnTo>
                  <a:lnTo>
                    <a:pt x="1050036" y="524256"/>
                  </a:lnTo>
                  <a:lnTo>
                    <a:pt x="1047890" y="571973"/>
                  </a:lnTo>
                  <a:lnTo>
                    <a:pt x="1041577" y="618490"/>
                  </a:lnTo>
                  <a:lnTo>
                    <a:pt x="1031281" y="663622"/>
                  </a:lnTo>
                  <a:lnTo>
                    <a:pt x="1017188" y="707184"/>
                  </a:lnTo>
                  <a:lnTo>
                    <a:pt x="999484" y="748990"/>
                  </a:lnTo>
                  <a:lnTo>
                    <a:pt x="978354" y="788856"/>
                  </a:lnTo>
                  <a:lnTo>
                    <a:pt x="953983" y="826596"/>
                  </a:lnTo>
                  <a:lnTo>
                    <a:pt x="926556" y="862025"/>
                  </a:lnTo>
                  <a:lnTo>
                    <a:pt x="896259" y="894959"/>
                  </a:lnTo>
                  <a:lnTo>
                    <a:pt x="863278" y="925212"/>
                  </a:lnTo>
                  <a:lnTo>
                    <a:pt x="827797" y="952599"/>
                  </a:lnTo>
                  <a:lnTo>
                    <a:pt x="790002" y="976934"/>
                  </a:lnTo>
                  <a:lnTo>
                    <a:pt x="750078" y="998034"/>
                  </a:lnTo>
                  <a:lnTo>
                    <a:pt x="708211" y="1015712"/>
                  </a:lnTo>
                  <a:lnTo>
                    <a:pt x="664586" y="1029784"/>
                  </a:lnTo>
                  <a:lnTo>
                    <a:pt x="619389" y="1040065"/>
                  </a:lnTo>
                  <a:lnTo>
                    <a:pt x="572804" y="1046369"/>
                  </a:lnTo>
                  <a:lnTo>
                    <a:pt x="525018" y="1048512"/>
                  </a:lnTo>
                  <a:lnTo>
                    <a:pt x="477231" y="1046369"/>
                  </a:lnTo>
                  <a:lnTo>
                    <a:pt x="430646" y="1040065"/>
                  </a:lnTo>
                  <a:lnTo>
                    <a:pt x="385449" y="1029784"/>
                  </a:lnTo>
                  <a:lnTo>
                    <a:pt x="341824" y="1015712"/>
                  </a:lnTo>
                  <a:lnTo>
                    <a:pt x="299957" y="998034"/>
                  </a:lnTo>
                  <a:lnTo>
                    <a:pt x="260033" y="976934"/>
                  </a:lnTo>
                  <a:lnTo>
                    <a:pt x="222238" y="952599"/>
                  </a:lnTo>
                  <a:lnTo>
                    <a:pt x="186757" y="925212"/>
                  </a:lnTo>
                  <a:lnTo>
                    <a:pt x="153776" y="894959"/>
                  </a:lnTo>
                  <a:lnTo>
                    <a:pt x="123479" y="862025"/>
                  </a:lnTo>
                  <a:lnTo>
                    <a:pt x="96052" y="826596"/>
                  </a:lnTo>
                  <a:lnTo>
                    <a:pt x="71681" y="788856"/>
                  </a:lnTo>
                  <a:lnTo>
                    <a:pt x="50551" y="748990"/>
                  </a:lnTo>
                  <a:lnTo>
                    <a:pt x="32847" y="707184"/>
                  </a:lnTo>
                  <a:lnTo>
                    <a:pt x="18754" y="663622"/>
                  </a:lnTo>
                  <a:lnTo>
                    <a:pt x="8458" y="618490"/>
                  </a:lnTo>
                  <a:lnTo>
                    <a:pt x="2145" y="571973"/>
                  </a:lnTo>
                  <a:lnTo>
                    <a:pt x="0" y="524256"/>
                  </a:lnTo>
                  <a:close/>
                </a:path>
              </a:pathLst>
            </a:custGeom>
            <a:solidFill>
              <a:schemeClr val="bg1"/>
            </a:solidFill>
            <a:ln w="12192">
              <a:noFill/>
            </a:ln>
          </p:spPr>
          <p:txBody>
            <a:bodyPr wrap="square" lIns="0" tIns="0" rIns="0" bIns="0" rtlCol="0"/>
            <a:lstStyle/>
            <a:p>
              <a:endParaRPr>
                <a:solidFill>
                  <a:prstClr val="black"/>
                </a:solidFill>
              </a:endParaRPr>
            </a:p>
          </p:txBody>
        </p:sp>
      </p:grpSp>
      <p:grpSp>
        <p:nvGrpSpPr>
          <p:cNvPr id="5" name="Group 4"/>
          <p:cNvGrpSpPr/>
          <p:nvPr/>
        </p:nvGrpSpPr>
        <p:grpSpPr>
          <a:xfrm>
            <a:off x="5160696" y="2772059"/>
            <a:ext cx="1953248" cy="1014781"/>
            <a:chOff x="4805706" y="2683763"/>
            <a:chExt cx="1475431" cy="795116"/>
          </a:xfrm>
        </p:grpSpPr>
        <p:sp>
          <p:nvSpPr>
            <p:cNvPr id="141" name="object 24"/>
            <p:cNvSpPr/>
            <p:nvPr/>
          </p:nvSpPr>
          <p:spPr>
            <a:xfrm>
              <a:off x="4806878" y="2757666"/>
              <a:ext cx="797560" cy="629920"/>
            </a:xfrm>
            <a:custGeom>
              <a:avLst/>
              <a:gdLst/>
              <a:ahLst/>
              <a:cxnLst/>
              <a:rect l="l" t="t" r="r" b="b"/>
              <a:pathLst>
                <a:path w="797560" h="629920">
                  <a:moveTo>
                    <a:pt x="119646" y="0"/>
                  </a:moveTo>
                  <a:lnTo>
                    <a:pt x="0" y="210642"/>
                  </a:lnTo>
                  <a:lnTo>
                    <a:pt x="737260" y="629399"/>
                  </a:lnTo>
                  <a:lnTo>
                    <a:pt x="797077" y="524078"/>
                  </a:lnTo>
                  <a:lnTo>
                    <a:pt x="751585" y="358940"/>
                  </a:lnTo>
                  <a:lnTo>
                    <a:pt x="119646" y="0"/>
                  </a:lnTo>
                  <a:close/>
                </a:path>
              </a:pathLst>
            </a:custGeom>
            <a:solidFill>
              <a:srgbClr val="007C92"/>
            </a:solidFill>
          </p:spPr>
          <p:txBody>
            <a:bodyPr wrap="square" lIns="0" tIns="0" rIns="0" bIns="0" rtlCol="0"/>
            <a:lstStyle/>
            <a:p>
              <a:endParaRPr>
                <a:solidFill>
                  <a:prstClr val="black"/>
                </a:solidFill>
              </a:endParaRPr>
            </a:p>
          </p:txBody>
        </p:sp>
        <p:sp>
          <p:nvSpPr>
            <p:cNvPr id="142" name="object 25"/>
            <p:cNvSpPr/>
            <p:nvPr/>
          </p:nvSpPr>
          <p:spPr>
            <a:xfrm>
              <a:off x="5483577" y="2757666"/>
              <a:ext cx="797560" cy="629920"/>
            </a:xfrm>
            <a:custGeom>
              <a:avLst/>
              <a:gdLst/>
              <a:ahLst/>
              <a:cxnLst/>
              <a:rect l="l" t="t" r="r" b="b"/>
              <a:pathLst>
                <a:path w="797560" h="629920">
                  <a:moveTo>
                    <a:pt x="677430" y="0"/>
                  </a:moveTo>
                  <a:lnTo>
                    <a:pt x="45491" y="358940"/>
                  </a:lnTo>
                  <a:lnTo>
                    <a:pt x="0" y="524078"/>
                  </a:lnTo>
                  <a:lnTo>
                    <a:pt x="59817" y="629399"/>
                  </a:lnTo>
                  <a:lnTo>
                    <a:pt x="797077" y="210642"/>
                  </a:lnTo>
                  <a:lnTo>
                    <a:pt x="677430" y="0"/>
                  </a:lnTo>
                  <a:close/>
                </a:path>
              </a:pathLst>
            </a:custGeom>
            <a:solidFill>
              <a:srgbClr val="007C92"/>
            </a:solidFill>
          </p:spPr>
          <p:txBody>
            <a:bodyPr wrap="square" lIns="0" tIns="0" rIns="0" bIns="0" rtlCol="0"/>
            <a:lstStyle/>
            <a:p>
              <a:endParaRPr>
                <a:solidFill>
                  <a:prstClr val="black"/>
                </a:solidFill>
              </a:endParaRPr>
            </a:p>
          </p:txBody>
        </p:sp>
        <p:sp>
          <p:nvSpPr>
            <p:cNvPr id="143" name="object 26"/>
            <p:cNvSpPr/>
            <p:nvPr/>
          </p:nvSpPr>
          <p:spPr>
            <a:xfrm>
              <a:off x="4805706" y="2683763"/>
              <a:ext cx="222885" cy="91440"/>
            </a:xfrm>
            <a:custGeom>
              <a:avLst/>
              <a:gdLst/>
              <a:ahLst/>
              <a:cxnLst/>
              <a:rect l="l" t="t" r="r" b="b"/>
              <a:pathLst>
                <a:path w="222885" h="91439">
                  <a:moveTo>
                    <a:pt x="0" y="91439"/>
                  </a:moveTo>
                  <a:lnTo>
                    <a:pt x="222503" y="91439"/>
                  </a:lnTo>
                  <a:lnTo>
                    <a:pt x="222503" y="0"/>
                  </a:lnTo>
                  <a:lnTo>
                    <a:pt x="0" y="0"/>
                  </a:lnTo>
                  <a:lnTo>
                    <a:pt x="0" y="91439"/>
                  </a:lnTo>
                  <a:close/>
                </a:path>
              </a:pathLst>
            </a:custGeom>
            <a:solidFill>
              <a:srgbClr val="007C92"/>
            </a:solidFill>
          </p:spPr>
          <p:txBody>
            <a:bodyPr wrap="square" lIns="0" tIns="0" rIns="0" bIns="0" rtlCol="0"/>
            <a:lstStyle/>
            <a:p>
              <a:endParaRPr>
                <a:solidFill>
                  <a:prstClr val="black"/>
                </a:solidFill>
              </a:endParaRPr>
            </a:p>
          </p:txBody>
        </p:sp>
        <p:sp>
          <p:nvSpPr>
            <p:cNvPr id="144" name="object 27"/>
            <p:cNvSpPr/>
            <p:nvPr/>
          </p:nvSpPr>
          <p:spPr>
            <a:xfrm>
              <a:off x="6058433" y="2683763"/>
              <a:ext cx="220979" cy="91440"/>
            </a:xfrm>
            <a:custGeom>
              <a:avLst/>
              <a:gdLst/>
              <a:ahLst/>
              <a:cxnLst/>
              <a:rect l="l" t="t" r="r" b="b"/>
              <a:pathLst>
                <a:path w="220979" h="91439">
                  <a:moveTo>
                    <a:pt x="0" y="91439"/>
                  </a:moveTo>
                  <a:lnTo>
                    <a:pt x="220979" y="91439"/>
                  </a:lnTo>
                  <a:lnTo>
                    <a:pt x="220979" y="0"/>
                  </a:lnTo>
                  <a:lnTo>
                    <a:pt x="0" y="0"/>
                  </a:lnTo>
                  <a:lnTo>
                    <a:pt x="0" y="91439"/>
                  </a:lnTo>
                  <a:close/>
                </a:path>
              </a:pathLst>
            </a:custGeom>
            <a:solidFill>
              <a:srgbClr val="007C92"/>
            </a:solidFill>
          </p:spPr>
          <p:txBody>
            <a:bodyPr wrap="square" lIns="0" tIns="0" rIns="0" bIns="0" rtlCol="0"/>
            <a:lstStyle/>
            <a:p>
              <a:endParaRPr>
                <a:solidFill>
                  <a:prstClr val="black"/>
                </a:solidFill>
              </a:endParaRPr>
            </a:p>
          </p:txBody>
        </p:sp>
        <p:sp>
          <p:nvSpPr>
            <p:cNvPr id="145" name="object 28"/>
            <p:cNvSpPr/>
            <p:nvPr/>
          </p:nvSpPr>
          <p:spPr>
            <a:xfrm>
              <a:off x="4806880" y="2848959"/>
              <a:ext cx="797560" cy="629920"/>
            </a:xfrm>
            <a:custGeom>
              <a:avLst/>
              <a:gdLst/>
              <a:ahLst/>
              <a:cxnLst/>
              <a:rect l="l" t="t" r="r" b="b"/>
              <a:pathLst>
                <a:path w="797560" h="629920">
                  <a:moveTo>
                    <a:pt x="119646" y="0"/>
                  </a:moveTo>
                  <a:lnTo>
                    <a:pt x="0" y="210642"/>
                  </a:lnTo>
                  <a:lnTo>
                    <a:pt x="737260" y="629412"/>
                  </a:lnTo>
                  <a:lnTo>
                    <a:pt x="797090" y="524078"/>
                  </a:lnTo>
                  <a:lnTo>
                    <a:pt x="751585" y="358940"/>
                  </a:lnTo>
                  <a:lnTo>
                    <a:pt x="119646" y="0"/>
                  </a:lnTo>
                  <a:close/>
                </a:path>
              </a:pathLst>
            </a:custGeom>
            <a:solidFill>
              <a:srgbClr val="00A3A1"/>
            </a:solidFill>
          </p:spPr>
          <p:txBody>
            <a:bodyPr wrap="square" lIns="0" tIns="0" rIns="0" bIns="0" rtlCol="0"/>
            <a:lstStyle/>
            <a:p>
              <a:endParaRPr>
                <a:solidFill>
                  <a:prstClr val="black"/>
                </a:solidFill>
              </a:endParaRPr>
            </a:p>
          </p:txBody>
        </p:sp>
        <p:sp>
          <p:nvSpPr>
            <p:cNvPr id="146" name="object 29"/>
            <p:cNvSpPr/>
            <p:nvPr/>
          </p:nvSpPr>
          <p:spPr>
            <a:xfrm>
              <a:off x="5483569" y="2848959"/>
              <a:ext cx="797560" cy="629920"/>
            </a:xfrm>
            <a:custGeom>
              <a:avLst/>
              <a:gdLst/>
              <a:ahLst/>
              <a:cxnLst/>
              <a:rect l="l" t="t" r="r" b="b"/>
              <a:pathLst>
                <a:path w="797560" h="629920">
                  <a:moveTo>
                    <a:pt x="677443" y="0"/>
                  </a:moveTo>
                  <a:lnTo>
                    <a:pt x="45504" y="358940"/>
                  </a:lnTo>
                  <a:lnTo>
                    <a:pt x="0" y="524078"/>
                  </a:lnTo>
                  <a:lnTo>
                    <a:pt x="59829" y="629412"/>
                  </a:lnTo>
                  <a:lnTo>
                    <a:pt x="797090" y="210642"/>
                  </a:lnTo>
                  <a:lnTo>
                    <a:pt x="677443" y="0"/>
                  </a:lnTo>
                  <a:close/>
                </a:path>
              </a:pathLst>
            </a:custGeom>
            <a:solidFill>
              <a:srgbClr val="00A3A1"/>
            </a:solidFill>
          </p:spPr>
          <p:txBody>
            <a:bodyPr wrap="square" lIns="0" tIns="0" rIns="0" bIns="0" rtlCol="0"/>
            <a:lstStyle/>
            <a:p>
              <a:endParaRPr>
                <a:solidFill>
                  <a:prstClr val="black"/>
                </a:solidFill>
              </a:endParaRPr>
            </a:p>
          </p:txBody>
        </p:sp>
        <p:sp>
          <p:nvSpPr>
            <p:cNvPr id="147" name="object 30"/>
            <p:cNvSpPr/>
            <p:nvPr/>
          </p:nvSpPr>
          <p:spPr>
            <a:xfrm>
              <a:off x="4805706" y="2775203"/>
              <a:ext cx="222885" cy="281940"/>
            </a:xfrm>
            <a:custGeom>
              <a:avLst/>
              <a:gdLst/>
              <a:ahLst/>
              <a:cxnLst/>
              <a:rect l="l" t="t" r="r" b="b"/>
              <a:pathLst>
                <a:path w="222885" h="281939">
                  <a:moveTo>
                    <a:pt x="0" y="0"/>
                  </a:moveTo>
                  <a:lnTo>
                    <a:pt x="222503" y="0"/>
                  </a:lnTo>
                  <a:lnTo>
                    <a:pt x="222503" y="281939"/>
                  </a:lnTo>
                  <a:lnTo>
                    <a:pt x="0" y="281939"/>
                  </a:lnTo>
                  <a:lnTo>
                    <a:pt x="0" y="0"/>
                  </a:lnTo>
                  <a:close/>
                </a:path>
              </a:pathLst>
            </a:custGeom>
            <a:solidFill>
              <a:srgbClr val="00A3A1"/>
            </a:solidFill>
          </p:spPr>
          <p:txBody>
            <a:bodyPr wrap="square" lIns="0" tIns="0" rIns="0" bIns="0" rtlCol="0"/>
            <a:lstStyle/>
            <a:p>
              <a:endParaRPr>
                <a:solidFill>
                  <a:prstClr val="black"/>
                </a:solidFill>
              </a:endParaRPr>
            </a:p>
          </p:txBody>
        </p:sp>
        <p:sp>
          <p:nvSpPr>
            <p:cNvPr id="148" name="object 31"/>
            <p:cNvSpPr/>
            <p:nvPr/>
          </p:nvSpPr>
          <p:spPr>
            <a:xfrm>
              <a:off x="6058433" y="2775203"/>
              <a:ext cx="220979" cy="281940"/>
            </a:xfrm>
            <a:custGeom>
              <a:avLst/>
              <a:gdLst/>
              <a:ahLst/>
              <a:cxnLst/>
              <a:rect l="l" t="t" r="r" b="b"/>
              <a:pathLst>
                <a:path w="220979" h="281939">
                  <a:moveTo>
                    <a:pt x="0" y="0"/>
                  </a:moveTo>
                  <a:lnTo>
                    <a:pt x="220979" y="0"/>
                  </a:lnTo>
                  <a:lnTo>
                    <a:pt x="220979" y="281939"/>
                  </a:lnTo>
                  <a:lnTo>
                    <a:pt x="0" y="281939"/>
                  </a:lnTo>
                  <a:lnTo>
                    <a:pt x="0" y="0"/>
                  </a:lnTo>
                  <a:close/>
                </a:path>
              </a:pathLst>
            </a:custGeom>
            <a:solidFill>
              <a:srgbClr val="00A3A1"/>
            </a:solidFill>
          </p:spPr>
          <p:txBody>
            <a:bodyPr wrap="square" lIns="0" tIns="0" rIns="0" bIns="0" rtlCol="0"/>
            <a:lstStyle/>
            <a:p>
              <a:endParaRPr>
                <a:solidFill>
                  <a:prstClr val="black"/>
                </a:solidFill>
              </a:endParaRPr>
            </a:p>
          </p:txBody>
        </p:sp>
      </p:grpSp>
      <p:grpSp>
        <p:nvGrpSpPr>
          <p:cNvPr id="168" name="Gruppieren 133"/>
          <p:cNvGrpSpPr/>
          <p:nvPr/>
        </p:nvGrpSpPr>
        <p:grpSpPr>
          <a:xfrm>
            <a:off x="9244296" y="1429539"/>
            <a:ext cx="888300" cy="832455"/>
            <a:chOff x="6732588" y="5403850"/>
            <a:chExt cx="711200" cy="711200"/>
          </a:xfrm>
          <a:solidFill>
            <a:srgbClr val="00B0F0"/>
          </a:solidFill>
        </p:grpSpPr>
        <p:sp>
          <p:nvSpPr>
            <p:cNvPr id="169" name="Freeform 287"/>
            <p:cNvSpPr>
              <a:spLocks noEditPoints="1"/>
            </p:cNvSpPr>
            <p:nvPr/>
          </p:nvSpPr>
          <p:spPr bwMode="auto">
            <a:xfrm>
              <a:off x="6732588" y="5607050"/>
              <a:ext cx="508000" cy="508000"/>
            </a:xfrm>
            <a:custGeom>
              <a:avLst/>
              <a:gdLst/>
              <a:ahLst/>
              <a:cxnLst>
                <a:cxn ang="0">
                  <a:pos x="979" y="348"/>
                </a:cxn>
                <a:cxn ang="0">
                  <a:pos x="784" y="411"/>
                </a:cxn>
                <a:cxn ang="0">
                  <a:pos x="614" y="520"/>
                </a:cxn>
                <a:cxn ang="0">
                  <a:pos x="480" y="668"/>
                </a:cxn>
                <a:cxn ang="0">
                  <a:pos x="385" y="847"/>
                </a:cxn>
                <a:cxn ang="0">
                  <a:pos x="340" y="1049"/>
                </a:cxn>
                <a:cxn ang="0">
                  <a:pos x="348" y="1261"/>
                </a:cxn>
                <a:cxn ang="0">
                  <a:pos x="411" y="1456"/>
                </a:cxn>
                <a:cxn ang="0">
                  <a:pos x="520" y="1626"/>
                </a:cxn>
                <a:cxn ang="0">
                  <a:pos x="668" y="1760"/>
                </a:cxn>
                <a:cxn ang="0">
                  <a:pos x="847" y="1855"/>
                </a:cxn>
                <a:cxn ang="0">
                  <a:pos x="1049" y="1900"/>
                </a:cxn>
                <a:cxn ang="0">
                  <a:pos x="1261" y="1892"/>
                </a:cxn>
                <a:cxn ang="0">
                  <a:pos x="1456" y="1829"/>
                </a:cxn>
                <a:cxn ang="0">
                  <a:pos x="1626" y="1720"/>
                </a:cxn>
                <a:cxn ang="0">
                  <a:pos x="1760" y="1572"/>
                </a:cxn>
                <a:cxn ang="0">
                  <a:pos x="1855" y="1393"/>
                </a:cxn>
                <a:cxn ang="0">
                  <a:pos x="1900" y="1191"/>
                </a:cxn>
                <a:cxn ang="0">
                  <a:pos x="1892" y="979"/>
                </a:cxn>
                <a:cxn ang="0">
                  <a:pos x="1829" y="784"/>
                </a:cxn>
                <a:cxn ang="0">
                  <a:pos x="1720" y="614"/>
                </a:cxn>
                <a:cxn ang="0">
                  <a:pos x="1572" y="480"/>
                </a:cxn>
                <a:cxn ang="0">
                  <a:pos x="1393" y="385"/>
                </a:cxn>
                <a:cxn ang="0">
                  <a:pos x="1191" y="340"/>
                </a:cxn>
                <a:cxn ang="0">
                  <a:pos x="1288" y="0"/>
                </a:cxn>
                <a:cxn ang="0">
                  <a:pos x="1392" y="208"/>
                </a:cxn>
                <a:cxn ang="0">
                  <a:pos x="1825" y="234"/>
                </a:cxn>
                <a:cxn ang="0">
                  <a:pos x="1811" y="467"/>
                </a:cxn>
                <a:cxn ang="0">
                  <a:pos x="2174" y="706"/>
                </a:cxn>
                <a:cxn ang="0">
                  <a:pos x="2045" y="899"/>
                </a:cxn>
                <a:cxn ang="0">
                  <a:pos x="2240" y="1288"/>
                </a:cxn>
                <a:cxn ang="0">
                  <a:pos x="2032" y="1392"/>
                </a:cxn>
                <a:cxn ang="0">
                  <a:pos x="2006" y="1825"/>
                </a:cxn>
                <a:cxn ang="0">
                  <a:pos x="1773" y="1811"/>
                </a:cxn>
                <a:cxn ang="0">
                  <a:pos x="1534" y="2174"/>
                </a:cxn>
                <a:cxn ang="0">
                  <a:pos x="1341" y="2045"/>
                </a:cxn>
                <a:cxn ang="0">
                  <a:pos x="952" y="2240"/>
                </a:cxn>
                <a:cxn ang="0">
                  <a:pos x="848" y="2032"/>
                </a:cxn>
                <a:cxn ang="0">
                  <a:pos x="415" y="2006"/>
                </a:cxn>
                <a:cxn ang="0">
                  <a:pos x="429" y="1773"/>
                </a:cxn>
                <a:cxn ang="0">
                  <a:pos x="66" y="1534"/>
                </a:cxn>
                <a:cxn ang="0">
                  <a:pos x="195" y="1341"/>
                </a:cxn>
                <a:cxn ang="0">
                  <a:pos x="0" y="952"/>
                </a:cxn>
                <a:cxn ang="0">
                  <a:pos x="208" y="848"/>
                </a:cxn>
                <a:cxn ang="0">
                  <a:pos x="234" y="415"/>
                </a:cxn>
                <a:cxn ang="0">
                  <a:pos x="467" y="429"/>
                </a:cxn>
                <a:cxn ang="0">
                  <a:pos x="706" y="66"/>
                </a:cxn>
                <a:cxn ang="0">
                  <a:pos x="899" y="195"/>
                </a:cxn>
              </a:cxnLst>
              <a:rect l="0" t="0" r="r" b="b"/>
              <a:pathLst>
                <a:path w="2240" h="2240">
                  <a:moveTo>
                    <a:pt x="1119" y="336"/>
                  </a:moveTo>
                  <a:lnTo>
                    <a:pt x="1049" y="340"/>
                  </a:lnTo>
                  <a:lnTo>
                    <a:pt x="979" y="348"/>
                  </a:lnTo>
                  <a:lnTo>
                    <a:pt x="912" y="364"/>
                  </a:lnTo>
                  <a:lnTo>
                    <a:pt x="847" y="385"/>
                  </a:lnTo>
                  <a:lnTo>
                    <a:pt x="784" y="411"/>
                  </a:lnTo>
                  <a:lnTo>
                    <a:pt x="724" y="443"/>
                  </a:lnTo>
                  <a:lnTo>
                    <a:pt x="668" y="480"/>
                  </a:lnTo>
                  <a:lnTo>
                    <a:pt x="614" y="520"/>
                  </a:lnTo>
                  <a:lnTo>
                    <a:pt x="566" y="566"/>
                  </a:lnTo>
                  <a:lnTo>
                    <a:pt x="520" y="614"/>
                  </a:lnTo>
                  <a:lnTo>
                    <a:pt x="480" y="668"/>
                  </a:lnTo>
                  <a:lnTo>
                    <a:pt x="443" y="724"/>
                  </a:lnTo>
                  <a:lnTo>
                    <a:pt x="411" y="784"/>
                  </a:lnTo>
                  <a:lnTo>
                    <a:pt x="385" y="847"/>
                  </a:lnTo>
                  <a:lnTo>
                    <a:pt x="364" y="912"/>
                  </a:lnTo>
                  <a:lnTo>
                    <a:pt x="348" y="979"/>
                  </a:lnTo>
                  <a:lnTo>
                    <a:pt x="340" y="1049"/>
                  </a:lnTo>
                  <a:lnTo>
                    <a:pt x="336" y="1121"/>
                  </a:lnTo>
                  <a:lnTo>
                    <a:pt x="340" y="1191"/>
                  </a:lnTo>
                  <a:lnTo>
                    <a:pt x="348" y="1261"/>
                  </a:lnTo>
                  <a:lnTo>
                    <a:pt x="364" y="1328"/>
                  </a:lnTo>
                  <a:lnTo>
                    <a:pt x="385" y="1393"/>
                  </a:lnTo>
                  <a:lnTo>
                    <a:pt x="411" y="1456"/>
                  </a:lnTo>
                  <a:lnTo>
                    <a:pt x="443" y="1516"/>
                  </a:lnTo>
                  <a:lnTo>
                    <a:pt x="480" y="1572"/>
                  </a:lnTo>
                  <a:lnTo>
                    <a:pt x="520" y="1626"/>
                  </a:lnTo>
                  <a:lnTo>
                    <a:pt x="566" y="1674"/>
                  </a:lnTo>
                  <a:lnTo>
                    <a:pt x="614" y="1720"/>
                  </a:lnTo>
                  <a:lnTo>
                    <a:pt x="668" y="1760"/>
                  </a:lnTo>
                  <a:lnTo>
                    <a:pt x="724" y="1797"/>
                  </a:lnTo>
                  <a:lnTo>
                    <a:pt x="784" y="1829"/>
                  </a:lnTo>
                  <a:lnTo>
                    <a:pt x="847" y="1855"/>
                  </a:lnTo>
                  <a:lnTo>
                    <a:pt x="912" y="1876"/>
                  </a:lnTo>
                  <a:lnTo>
                    <a:pt x="979" y="1892"/>
                  </a:lnTo>
                  <a:lnTo>
                    <a:pt x="1049" y="1900"/>
                  </a:lnTo>
                  <a:lnTo>
                    <a:pt x="1119" y="1904"/>
                  </a:lnTo>
                  <a:lnTo>
                    <a:pt x="1191" y="1900"/>
                  </a:lnTo>
                  <a:lnTo>
                    <a:pt x="1261" y="1892"/>
                  </a:lnTo>
                  <a:lnTo>
                    <a:pt x="1328" y="1876"/>
                  </a:lnTo>
                  <a:lnTo>
                    <a:pt x="1393" y="1855"/>
                  </a:lnTo>
                  <a:lnTo>
                    <a:pt x="1456" y="1829"/>
                  </a:lnTo>
                  <a:lnTo>
                    <a:pt x="1516" y="1797"/>
                  </a:lnTo>
                  <a:lnTo>
                    <a:pt x="1572" y="1760"/>
                  </a:lnTo>
                  <a:lnTo>
                    <a:pt x="1626" y="1720"/>
                  </a:lnTo>
                  <a:lnTo>
                    <a:pt x="1674" y="1674"/>
                  </a:lnTo>
                  <a:lnTo>
                    <a:pt x="1720" y="1626"/>
                  </a:lnTo>
                  <a:lnTo>
                    <a:pt x="1760" y="1572"/>
                  </a:lnTo>
                  <a:lnTo>
                    <a:pt x="1797" y="1516"/>
                  </a:lnTo>
                  <a:lnTo>
                    <a:pt x="1829" y="1456"/>
                  </a:lnTo>
                  <a:lnTo>
                    <a:pt x="1855" y="1393"/>
                  </a:lnTo>
                  <a:lnTo>
                    <a:pt x="1876" y="1328"/>
                  </a:lnTo>
                  <a:lnTo>
                    <a:pt x="1892" y="1261"/>
                  </a:lnTo>
                  <a:lnTo>
                    <a:pt x="1900" y="1191"/>
                  </a:lnTo>
                  <a:lnTo>
                    <a:pt x="1904" y="1121"/>
                  </a:lnTo>
                  <a:lnTo>
                    <a:pt x="1900" y="1049"/>
                  </a:lnTo>
                  <a:lnTo>
                    <a:pt x="1892" y="979"/>
                  </a:lnTo>
                  <a:lnTo>
                    <a:pt x="1876" y="912"/>
                  </a:lnTo>
                  <a:lnTo>
                    <a:pt x="1855" y="847"/>
                  </a:lnTo>
                  <a:lnTo>
                    <a:pt x="1829" y="784"/>
                  </a:lnTo>
                  <a:lnTo>
                    <a:pt x="1797" y="724"/>
                  </a:lnTo>
                  <a:lnTo>
                    <a:pt x="1760" y="668"/>
                  </a:lnTo>
                  <a:lnTo>
                    <a:pt x="1720" y="614"/>
                  </a:lnTo>
                  <a:lnTo>
                    <a:pt x="1674" y="566"/>
                  </a:lnTo>
                  <a:lnTo>
                    <a:pt x="1626" y="520"/>
                  </a:lnTo>
                  <a:lnTo>
                    <a:pt x="1572" y="480"/>
                  </a:lnTo>
                  <a:lnTo>
                    <a:pt x="1516" y="443"/>
                  </a:lnTo>
                  <a:lnTo>
                    <a:pt x="1456" y="411"/>
                  </a:lnTo>
                  <a:lnTo>
                    <a:pt x="1393" y="385"/>
                  </a:lnTo>
                  <a:lnTo>
                    <a:pt x="1328" y="364"/>
                  </a:lnTo>
                  <a:lnTo>
                    <a:pt x="1261" y="348"/>
                  </a:lnTo>
                  <a:lnTo>
                    <a:pt x="1191" y="340"/>
                  </a:lnTo>
                  <a:lnTo>
                    <a:pt x="1119" y="336"/>
                  </a:lnTo>
                  <a:close/>
                  <a:moveTo>
                    <a:pt x="952" y="0"/>
                  </a:moveTo>
                  <a:lnTo>
                    <a:pt x="1288" y="0"/>
                  </a:lnTo>
                  <a:lnTo>
                    <a:pt x="1288" y="183"/>
                  </a:lnTo>
                  <a:lnTo>
                    <a:pt x="1341" y="195"/>
                  </a:lnTo>
                  <a:lnTo>
                    <a:pt x="1392" y="208"/>
                  </a:lnTo>
                  <a:lnTo>
                    <a:pt x="1443" y="226"/>
                  </a:lnTo>
                  <a:lnTo>
                    <a:pt x="1534" y="66"/>
                  </a:lnTo>
                  <a:lnTo>
                    <a:pt x="1825" y="234"/>
                  </a:lnTo>
                  <a:lnTo>
                    <a:pt x="1734" y="393"/>
                  </a:lnTo>
                  <a:lnTo>
                    <a:pt x="1773" y="429"/>
                  </a:lnTo>
                  <a:lnTo>
                    <a:pt x="1811" y="467"/>
                  </a:lnTo>
                  <a:lnTo>
                    <a:pt x="1847" y="506"/>
                  </a:lnTo>
                  <a:lnTo>
                    <a:pt x="2006" y="415"/>
                  </a:lnTo>
                  <a:lnTo>
                    <a:pt x="2174" y="706"/>
                  </a:lnTo>
                  <a:lnTo>
                    <a:pt x="2014" y="797"/>
                  </a:lnTo>
                  <a:lnTo>
                    <a:pt x="2032" y="848"/>
                  </a:lnTo>
                  <a:lnTo>
                    <a:pt x="2045" y="899"/>
                  </a:lnTo>
                  <a:lnTo>
                    <a:pt x="2057" y="952"/>
                  </a:lnTo>
                  <a:lnTo>
                    <a:pt x="2240" y="952"/>
                  </a:lnTo>
                  <a:lnTo>
                    <a:pt x="2240" y="1288"/>
                  </a:lnTo>
                  <a:lnTo>
                    <a:pt x="2057" y="1288"/>
                  </a:lnTo>
                  <a:lnTo>
                    <a:pt x="2045" y="1341"/>
                  </a:lnTo>
                  <a:lnTo>
                    <a:pt x="2032" y="1392"/>
                  </a:lnTo>
                  <a:lnTo>
                    <a:pt x="2014" y="1443"/>
                  </a:lnTo>
                  <a:lnTo>
                    <a:pt x="2174" y="1534"/>
                  </a:lnTo>
                  <a:lnTo>
                    <a:pt x="2006" y="1825"/>
                  </a:lnTo>
                  <a:lnTo>
                    <a:pt x="1847" y="1734"/>
                  </a:lnTo>
                  <a:lnTo>
                    <a:pt x="1811" y="1773"/>
                  </a:lnTo>
                  <a:lnTo>
                    <a:pt x="1773" y="1811"/>
                  </a:lnTo>
                  <a:lnTo>
                    <a:pt x="1734" y="1847"/>
                  </a:lnTo>
                  <a:lnTo>
                    <a:pt x="1825" y="2006"/>
                  </a:lnTo>
                  <a:lnTo>
                    <a:pt x="1534" y="2174"/>
                  </a:lnTo>
                  <a:lnTo>
                    <a:pt x="1443" y="2014"/>
                  </a:lnTo>
                  <a:lnTo>
                    <a:pt x="1392" y="2032"/>
                  </a:lnTo>
                  <a:lnTo>
                    <a:pt x="1341" y="2045"/>
                  </a:lnTo>
                  <a:lnTo>
                    <a:pt x="1288" y="2057"/>
                  </a:lnTo>
                  <a:lnTo>
                    <a:pt x="1288" y="2240"/>
                  </a:lnTo>
                  <a:lnTo>
                    <a:pt x="952" y="2240"/>
                  </a:lnTo>
                  <a:lnTo>
                    <a:pt x="952" y="2057"/>
                  </a:lnTo>
                  <a:lnTo>
                    <a:pt x="899" y="2045"/>
                  </a:lnTo>
                  <a:lnTo>
                    <a:pt x="848" y="2032"/>
                  </a:lnTo>
                  <a:lnTo>
                    <a:pt x="797" y="2014"/>
                  </a:lnTo>
                  <a:lnTo>
                    <a:pt x="706" y="2174"/>
                  </a:lnTo>
                  <a:lnTo>
                    <a:pt x="415" y="2006"/>
                  </a:lnTo>
                  <a:lnTo>
                    <a:pt x="506" y="1847"/>
                  </a:lnTo>
                  <a:lnTo>
                    <a:pt x="467" y="1811"/>
                  </a:lnTo>
                  <a:lnTo>
                    <a:pt x="429" y="1773"/>
                  </a:lnTo>
                  <a:lnTo>
                    <a:pt x="393" y="1734"/>
                  </a:lnTo>
                  <a:lnTo>
                    <a:pt x="234" y="1825"/>
                  </a:lnTo>
                  <a:lnTo>
                    <a:pt x="66" y="1534"/>
                  </a:lnTo>
                  <a:lnTo>
                    <a:pt x="226" y="1443"/>
                  </a:lnTo>
                  <a:lnTo>
                    <a:pt x="208" y="1392"/>
                  </a:lnTo>
                  <a:lnTo>
                    <a:pt x="195" y="1341"/>
                  </a:lnTo>
                  <a:lnTo>
                    <a:pt x="183" y="1288"/>
                  </a:lnTo>
                  <a:lnTo>
                    <a:pt x="0" y="1288"/>
                  </a:lnTo>
                  <a:lnTo>
                    <a:pt x="0" y="952"/>
                  </a:lnTo>
                  <a:lnTo>
                    <a:pt x="183" y="952"/>
                  </a:lnTo>
                  <a:lnTo>
                    <a:pt x="195" y="899"/>
                  </a:lnTo>
                  <a:lnTo>
                    <a:pt x="208" y="848"/>
                  </a:lnTo>
                  <a:lnTo>
                    <a:pt x="226" y="797"/>
                  </a:lnTo>
                  <a:lnTo>
                    <a:pt x="66" y="706"/>
                  </a:lnTo>
                  <a:lnTo>
                    <a:pt x="234" y="415"/>
                  </a:lnTo>
                  <a:lnTo>
                    <a:pt x="393" y="506"/>
                  </a:lnTo>
                  <a:lnTo>
                    <a:pt x="429" y="467"/>
                  </a:lnTo>
                  <a:lnTo>
                    <a:pt x="467" y="429"/>
                  </a:lnTo>
                  <a:lnTo>
                    <a:pt x="506" y="393"/>
                  </a:lnTo>
                  <a:lnTo>
                    <a:pt x="415" y="234"/>
                  </a:lnTo>
                  <a:lnTo>
                    <a:pt x="706" y="66"/>
                  </a:lnTo>
                  <a:lnTo>
                    <a:pt x="797" y="226"/>
                  </a:lnTo>
                  <a:lnTo>
                    <a:pt x="848" y="208"/>
                  </a:lnTo>
                  <a:lnTo>
                    <a:pt x="899" y="195"/>
                  </a:lnTo>
                  <a:lnTo>
                    <a:pt x="952" y="183"/>
                  </a:lnTo>
                  <a:lnTo>
                    <a:pt x="95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de-DE">
                <a:solidFill>
                  <a:srgbClr val="00338D"/>
                </a:solidFill>
              </a:endParaRPr>
            </a:p>
          </p:txBody>
        </p:sp>
        <p:sp>
          <p:nvSpPr>
            <p:cNvPr id="170" name="Freeform 288"/>
            <p:cNvSpPr>
              <a:spLocks/>
            </p:cNvSpPr>
            <p:nvPr/>
          </p:nvSpPr>
          <p:spPr bwMode="auto">
            <a:xfrm>
              <a:off x="6846888" y="5721350"/>
              <a:ext cx="279400" cy="279400"/>
            </a:xfrm>
            <a:custGeom>
              <a:avLst/>
              <a:gdLst/>
              <a:ahLst/>
              <a:cxnLst>
                <a:cxn ang="0">
                  <a:pos x="678" y="3"/>
                </a:cxn>
                <a:cxn ang="0">
                  <a:pos x="799" y="28"/>
                </a:cxn>
                <a:cxn ang="0">
                  <a:pos x="910" y="75"/>
                </a:cxn>
                <a:cxn ang="0">
                  <a:pos x="1008" y="141"/>
                </a:cxn>
                <a:cxn ang="0">
                  <a:pos x="1091" y="224"/>
                </a:cxn>
                <a:cxn ang="0">
                  <a:pos x="1157" y="322"/>
                </a:cxn>
                <a:cxn ang="0">
                  <a:pos x="1204" y="433"/>
                </a:cxn>
                <a:cxn ang="0">
                  <a:pos x="1229" y="554"/>
                </a:cxn>
                <a:cxn ang="0">
                  <a:pos x="1229" y="678"/>
                </a:cxn>
                <a:cxn ang="0">
                  <a:pos x="1204" y="799"/>
                </a:cxn>
                <a:cxn ang="0">
                  <a:pos x="1157" y="910"/>
                </a:cxn>
                <a:cxn ang="0">
                  <a:pos x="1091" y="1008"/>
                </a:cxn>
                <a:cxn ang="0">
                  <a:pos x="1008" y="1091"/>
                </a:cxn>
                <a:cxn ang="0">
                  <a:pos x="910" y="1157"/>
                </a:cxn>
                <a:cxn ang="0">
                  <a:pos x="799" y="1204"/>
                </a:cxn>
                <a:cxn ang="0">
                  <a:pos x="678" y="1229"/>
                </a:cxn>
                <a:cxn ang="0">
                  <a:pos x="554" y="1229"/>
                </a:cxn>
                <a:cxn ang="0">
                  <a:pos x="433" y="1204"/>
                </a:cxn>
                <a:cxn ang="0">
                  <a:pos x="322" y="1157"/>
                </a:cxn>
                <a:cxn ang="0">
                  <a:pos x="224" y="1091"/>
                </a:cxn>
                <a:cxn ang="0">
                  <a:pos x="141" y="1008"/>
                </a:cxn>
                <a:cxn ang="0">
                  <a:pos x="75" y="910"/>
                </a:cxn>
                <a:cxn ang="0">
                  <a:pos x="28" y="799"/>
                </a:cxn>
                <a:cxn ang="0">
                  <a:pos x="3" y="678"/>
                </a:cxn>
                <a:cxn ang="0">
                  <a:pos x="3" y="554"/>
                </a:cxn>
                <a:cxn ang="0">
                  <a:pos x="28" y="433"/>
                </a:cxn>
                <a:cxn ang="0">
                  <a:pos x="75" y="322"/>
                </a:cxn>
                <a:cxn ang="0">
                  <a:pos x="141" y="224"/>
                </a:cxn>
                <a:cxn ang="0">
                  <a:pos x="224" y="141"/>
                </a:cxn>
                <a:cxn ang="0">
                  <a:pos x="322" y="75"/>
                </a:cxn>
                <a:cxn ang="0">
                  <a:pos x="433" y="28"/>
                </a:cxn>
                <a:cxn ang="0">
                  <a:pos x="554" y="3"/>
                </a:cxn>
              </a:cxnLst>
              <a:rect l="0" t="0" r="r" b="b"/>
              <a:pathLst>
                <a:path w="1232" h="1232">
                  <a:moveTo>
                    <a:pt x="615" y="0"/>
                  </a:moveTo>
                  <a:lnTo>
                    <a:pt x="678" y="3"/>
                  </a:lnTo>
                  <a:lnTo>
                    <a:pt x="740" y="13"/>
                  </a:lnTo>
                  <a:lnTo>
                    <a:pt x="799" y="28"/>
                  </a:lnTo>
                  <a:lnTo>
                    <a:pt x="855" y="49"/>
                  </a:lnTo>
                  <a:lnTo>
                    <a:pt x="910" y="75"/>
                  </a:lnTo>
                  <a:lnTo>
                    <a:pt x="961" y="105"/>
                  </a:lnTo>
                  <a:lnTo>
                    <a:pt x="1008" y="141"/>
                  </a:lnTo>
                  <a:lnTo>
                    <a:pt x="1052" y="180"/>
                  </a:lnTo>
                  <a:lnTo>
                    <a:pt x="1091" y="224"/>
                  </a:lnTo>
                  <a:lnTo>
                    <a:pt x="1127" y="271"/>
                  </a:lnTo>
                  <a:lnTo>
                    <a:pt x="1157" y="322"/>
                  </a:lnTo>
                  <a:lnTo>
                    <a:pt x="1183" y="377"/>
                  </a:lnTo>
                  <a:lnTo>
                    <a:pt x="1204" y="433"/>
                  </a:lnTo>
                  <a:lnTo>
                    <a:pt x="1219" y="492"/>
                  </a:lnTo>
                  <a:lnTo>
                    <a:pt x="1229" y="554"/>
                  </a:lnTo>
                  <a:lnTo>
                    <a:pt x="1232" y="617"/>
                  </a:lnTo>
                  <a:lnTo>
                    <a:pt x="1229" y="678"/>
                  </a:lnTo>
                  <a:lnTo>
                    <a:pt x="1219" y="740"/>
                  </a:lnTo>
                  <a:lnTo>
                    <a:pt x="1204" y="799"/>
                  </a:lnTo>
                  <a:lnTo>
                    <a:pt x="1183" y="855"/>
                  </a:lnTo>
                  <a:lnTo>
                    <a:pt x="1157" y="910"/>
                  </a:lnTo>
                  <a:lnTo>
                    <a:pt x="1127" y="961"/>
                  </a:lnTo>
                  <a:lnTo>
                    <a:pt x="1091" y="1008"/>
                  </a:lnTo>
                  <a:lnTo>
                    <a:pt x="1052" y="1052"/>
                  </a:lnTo>
                  <a:lnTo>
                    <a:pt x="1008" y="1091"/>
                  </a:lnTo>
                  <a:lnTo>
                    <a:pt x="961" y="1127"/>
                  </a:lnTo>
                  <a:lnTo>
                    <a:pt x="910" y="1157"/>
                  </a:lnTo>
                  <a:lnTo>
                    <a:pt x="855" y="1183"/>
                  </a:lnTo>
                  <a:lnTo>
                    <a:pt x="799" y="1204"/>
                  </a:lnTo>
                  <a:lnTo>
                    <a:pt x="740" y="1219"/>
                  </a:lnTo>
                  <a:lnTo>
                    <a:pt x="678" y="1229"/>
                  </a:lnTo>
                  <a:lnTo>
                    <a:pt x="615" y="1232"/>
                  </a:lnTo>
                  <a:lnTo>
                    <a:pt x="554" y="1229"/>
                  </a:lnTo>
                  <a:lnTo>
                    <a:pt x="492" y="1219"/>
                  </a:lnTo>
                  <a:lnTo>
                    <a:pt x="433" y="1204"/>
                  </a:lnTo>
                  <a:lnTo>
                    <a:pt x="377" y="1183"/>
                  </a:lnTo>
                  <a:lnTo>
                    <a:pt x="322" y="1157"/>
                  </a:lnTo>
                  <a:lnTo>
                    <a:pt x="271" y="1127"/>
                  </a:lnTo>
                  <a:lnTo>
                    <a:pt x="224" y="1091"/>
                  </a:lnTo>
                  <a:lnTo>
                    <a:pt x="180" y="1052"/>
                  </a:lnTo>
                  <a:lnTo>
                    <a:pt x="141" y="1008"/>
                  </a:lnTo>
                  <a:lnTo>
                    <a:pt x="105" y="961"/>
                  </a:lnTo>
                  <a:lnTo>
                    <a:pt x="75" y="910"/>
                  </a:lnTo>
                  <a:lnTo>
                    <a:pt x="49" y="855"/>
                  </a:lnTo>
                  <a:lnTo>
                    <a:pt x="28" y="799"/>
                  </a:lnTo>
                  <a:lnTo>
                    <a:pt x="13" y="740"/>
                  </a:lnTo>
                  <a:lnTo>
                    <a:pt x="3" y="678"/>
                  </a:lnTo>
                  <a:lnTo>
                    <a:pt x="0" y="617"/>
                  </a:lnTo>
                  <a:lnTo>
                    <a:pt x="3" y="554"/>
                  </a:lnTo>
                  <a:lnTo>
                    <a:pt x="13" y="492"/>
                  </a:lnTo>
                  <a:lnTo>
                    <a:pt x="28" y="433"/>
                  </a:lnTo>
                  <a:lnTo>
                    <a:pt x="49" y="377"/>
                  </a:lnTo>
                  <a:lnTo>
                    <a:pt x="75" y="322"/>
                  </a:lnTo>
                  <a:lnTo>
                    <a:pt x="105" y="271"/>
                  </a:lnTo>
                  <a:lnTo>
                    <a:pt x="141" y="224"/>
                  </a:lnTo>
                  <a:lnTo>
                    <a:pt x="180" y="180"/>
                  </a:lnTo>
                  <a:lnTo>
                    <a:pt x="224" y="141"/>
                  </a:lnTo>
                  <a:lnTo>
                    <a:pt x="271" y="105"/>
                  </a:lnTo>
                  <a:lnTo>
                    <a:pt x="322" y="75"/>
                  </a:lnTo>
                  <a:lnTo>
                    <a:pt x="377" y="49"/>
                  </a:lnTo>
                  <a:lnTo>
                    <a:pt x="433" y="28"/>
                  </a:lnTo>
                  <a:lnTo>
                    <a:pt x="492" y="13"/>
                  </a:lnTo>
                  <a:lnTo>
                    <a:pt x="554" y="3"/>
                  </a:lnTo>
                  <a:lnTo>
                    <a:pt x="61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de-DE">
                <a:solidFill>
                  <a:srgbClr val="00338D"/>
                </a:solidFill>
              </a:endParaRPr>
            </a:p>
          </p:txBody>
        </p:sp>
        <p:sp>
          <p:nvSpPr>
            <p:cNvPr id="171" name="Freeform 289"/>
            <p:cNvSpPr>
              <a:spLocks/>
            </p:cNvSpPr>
            <p:nvPr/>
          </p:nvSpPr>
          <p:spPr bwMode="auto">
            <a:xfrm>
              <a:off x="7240588" y="5505450"/>
              <a:ext cx="101600" cy="101600"/>
            </a:xfrm>
            <a:custGeom>
              <a:avLst/>
              <a:gdLst/>
              <a:ahLst/>
              <a:cxnLst>
                <a:cxn ang="0">
                  <a:pos x="224" y="0"/>
                </a:cxn>
                <a:cxn ang="0">
                  <a:pos x="260" y="2"/>
                </a:cxn>
                <a:cxn ang="0">
                  <a:pos x="295" y="11"/>
                </a:cxn>
                <a:cxn ang="0">
                  <a:pos x="327" y="25"/>
                </a:cxn>
                <a:cxn ang="0">
                  <a:pos x="356" y="44"/>
                </a:cxn>
                <a:cxn ang="0">
                  <a:pos x="383" y="65"/>
                </a:cxn>
                <a:cxn ang="0">
                  <a:pos x="404" y="92"/>
                </a:cxn>
                <a:cxn ang="0">
                  <a:pos x="423" y="121"/>
                </a:cxn>
                <a:cxn ang="0">
                  <a:pos x="437" y="153"/>
                </a:cxn>
                <a:cxn ang="0">
                  <a:pos x="446" y="188"/>
                </a:cxn>
                <a:cxn ang="0">
                  <a:pos x="448" y="224"/>
                </a:cxn>
                <a:cxn ang="0">
                  <a:pos x="446" y="260"/>
                </a:cxn>
                <a:cxn ang="0">
                  <a:pos x="437" y="295"/>
                </a:cxn>
                <a:cxn ang="0">
                  <a:pos x="423" y="327"/>
                </a:cxn>
                <a:cxn ang="0">
                  <a:pos x="404" y="356"/>
                </a:cxn>
                <a:cxn ang="0">
                  <a:pos x="383" y="383"/>
                </a:cxn>
                <a:cxn ang="0">
                  <a:pos x="356" y="404"/>
                </a:cxn>
                <a:cxn ang="0">
                  <a:pos x="327" y="423"/>
                </a:cxn>
                <a:cxn ang="0">
                  <a:pos x="295" y="437"/>
                </a:cxn>
                <a:cxn ang="0">
                  <a:pos x="260" y="446"/>
                </a:cxn>
                <a:cxn ang="0">
                  <a:pos x="224" y="448"/>
                </a:cxn>
                <a:cxn ang="0">
                  <a:pos x="188" y="446"/>
                </a:cxn>
                <a:cxn ang="0">
                  <a:pos x="153" y="437"/>
                </a:cxn>
                <a:cxn ang="0">
                  <a:pos x="121" y="423"/>
                </a:cxn>
                <a:cxn ang="0">
                  <a:pos x="92" y="404"/>
                </a:cxn>
                <a:cxn ang="0">
                  <a:pos x="65" y="383"/>
                </a:cxn>
                <a:cxn ang="0">
                  <a:pos x="44" y="356"/>
                </a:cxn>
                <a:cxn ang="0">
                  <a:pos x="25" y="327"/>
                </a:cxn>
                <a:cxn ang="0">
                  <a:pos x="11" y="295"/>
                </a:cxn>
                <a:cxn ang="0">
                  <a:pos x="2" y="260"/>
                </a:cxn>
                <a:cxn ang="0">
                  <a:pos x="0" y="224"/>
                </a:cxn>
                <a:cxn ang="0">
                  <a:pos x="2" y="188"/>
                </a:cxn>
                <a:cxn ang="0">
                  <a:pos x="11" y="153"/>
                </a:cxn>
                <a:cxn ang="0">
                  <a:pos x="25" y="121"/>
                </a:cxn>
                <a:cxn ang="0">
                  <a:pos x="44" y="92"/>
                </a:cxn>
                <a:cxn ang="0">
                  <a:pos x="65" y="65"/>
                </a:cxn>
                <a:cxn ang="0">
                  <a:pos x="92" y="44"/>
                </a:cxn>
                <a:cxn ang="0">
                  <a:pos x="121" y="25"/>
                </a:cxn>
                <a:cxn ang="0">
                  <a:pos x="153" y="11"/>
                </a:cxn>
                <a:cxn ang="0">
                  <a:pos x="188" y="2"/>
                </a:cxn>
                <a:cxn ang="0">
                  <a:pos x="224" y="0"/>
                </a:cxn>
              </a:cxnLst>
              <a:rect l="0" t="0" r="r" b="b"/>
              <a:pathLst>
                <a:path w="448" h="448">
                  <a:moveTo>
                    <a:pt x="224" y="0"/>
                  </a:moveTo>
                  <a:lnTo>
                    <a:pt x="260" y="2"/>
                  </a:lnTo>
                  <a:lnTo>
                    <a:pt x="295" y="11"/>
                  </a:lnTo>
                  <a:lnTo>
                    <a:pt x="327" y="25"/>
                  </a:lnTo>
                  <a:lnTo>
                    <a:pt x="356" y="44"/>
                  </a:lnTo>
                  <a:lnTo>
                    <a:pt x="383" y="65"/>
                  </a:lnTo>
                  <a:lnTo>
                    <a:pt x="404" y="92"/>
                  </a:lnTo>
                  <a:lnTo>
                    <a:pt x="423" y="121"/>
                  </a:lnTo>
                  <a:lnTo>
                    <a:pt x="437" y="153"/>
                  </a:lnTo>
                  <a:lnTo>
                    <a:pt x="446" y="188"/>
                  </a:lnTo>
                  <a:lnTo>
                    <a:pt x="448" y="224"/>
                  </a:lnTo>
                  <a:lnTo>
                    <a:pt x="446" y="260"/>
                  </a:lnTo>
                  <a:lnTo>
                    <a:pt x="437" y="295"/>
                  </a:lnTo>
                  <a:lnTo>
                    <a:pt x="423" y="327"/>
                  </a:lnTo>
                  <a:lnTo>
                    <a:pt x="404" y="356"/>
                  </a:lnTo>
                  <a:lnTo>
                    <a:pt x="383" y="383"/>
                  </a:lnTo>
                  <a:lnTo>
                    <a:pt x="356" y="404"/>
                  </a:lnTo>
                  <a:lnTo>
                    <a:pt x="327" y="423"/>
                  </a:lnTo>
                  <a:lnTo>
                    <a:pt x="295" y="437"/>
                  </a:lnTo>
                  <a:lnTo>
                    <a:pt x="260" y="446"/>
                  </a:lnTo>
                  <a:lnTo>
                    <a:pt x="224" y="448"/>
                  </a:lnTo>
                  <a:lnTo>
                    <a:pt x="188" y="446"/>
                  </a:lnTo>
                  <a:lnTo>
                    <a:pt x="153" y="437"/>
                  </a:lnTo>
                  <a:lnTo>
                    <a:pt x="121" y="423"/>
                  </a:lnTo>
                  <a:lnTo>
                    <a:pt x="92" y="404"/>
                  </a:lnTo>
                  <a:lnTo>
                    <a:pt x="65" y="383"/>
                  </a:lnTo>
                  <a:lnTo>
                    <a:pt x="44" y="356"/>
                  </a:lnTo>
                  <a:lnTo>
                    <a:pt x="25" y="327"/>
                  </a:lnTo>
                  <a:lnTo>
                    <a:pt x="11" y="295"/>
                  </a:lnTo>
                  <a:lnTo>
                    <a:pt x="2" y="260"/>
                  </a:lnTo>
                  <a:lnTo>
                    <a:pt x="0" y="224"/>
                  </a:lnTo>
                  <a:lnTo>
                    <a:pt x="2" y="188"/>
                  </a:lnTo>
                  <a:lnTo>
                    <a:pt x="11" y="153"/>
                  </a:lnTo>
                  <a:lnTo>
                    <a:pt x="25" y="121"/>
                  </a:lnTo>
                  <a:lnTo>
                    <a:pt x="44" y="92"/>
                  </a:lnTo>
                  <a:lnTo>
                    <a:pt x="65" y="65"/>
                  </a:lnTo>
                  <a:lnTo>
                    <a:pt x="92" y="44"/>
                  </a:lnTo>
                  <a:lnTo>
                    <a:pt x="121" y="25"/>
                  </a:lnTo>
                  <a:lnTo>
                    <a:pt x="153" y="11"/>
                  </a:lnTo>
                  <a:lnTo>
                    <a:pt x="188" y="2"/>
                  </a:lnTo>
                  <a:lnTo>
                    <a:pt x="22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de-DE">
                <a:solidFill>
                  <a:srgbClr val="00338D"/>
                </a:solidFill>
              </a:endParaRPr>
            </a:p>
          </p:txBody>
        </p:sp>
        <p:sp>
          <p:nvSpPr>
            <p:cNvPr id="172" name="Freeform 290"/>
            <p:cNvSpPr>
              <a:spLocks noEditPoints="1"/>
            </p:cNvSpPr>
            <p:nvPr/>
          </p:nvSpPr>
          <p:spPr bwMode="auto">
            <a:xfrm>
              <a:off x="7138988" y="5403850"/>
              <a:ext cx="304800" cy="304800"/>
            </a:xfrm>
            <a:custGeom>
              <a:avLst/>
              <a:gdLst/>
              <a:ahLst/>
              <a:cxnLst>
                <a:cxn ang="0">
                  <a:pos x="623" y="283"/>
                </a:cxn>
                <a:cxn ang="0">
                  <a:pos x="531" y="306"/>
                </a:cxn>
                <a:cxn ang="0">
                  <a:pos x="448" y="351"/>
                </a:cxn>
                <a:cxn ang="0">
                  <a:pos x="379" y="411"/>
                </a:cxn>
                <a:cxn ang="0">
                  <a:pos x="326" y="487"/>
                </a:cxn>
                <a:cxn ang="0">
                  <a:pos x="292" y="575"/>
                </a:cxn>
                <a:cxn ang="0">
                  <a:pos x="280" y="672"/>
                </a:cxn>
                <a:cxn ang="0">
                  <a:pos x="292" y="769"/>
                </a:cxn>
                <a:cxn ang="0">
                  <a:pos x="326" y="857"/>
                </a:cxn>
                <a:cxn ang="0">
                  <a:pos x="379" y="933"/>
                </a:cxn>
                <a:cxn ang="0">
                  <a:pos x="448" y="993"/>
                </a:cxn>
                <a:cxn ang="0">
                  <a:pos x="531" y="1038"/>
                </a:cxn>
                <a:cxn ang="0">
                  <a:pos x="623" y="1061"/>
                </a:cxn>
                <a:cxn ang="0">
                  <a:pos x="721" y="1061"/>
                </a:cxn>
                <a:cxn ang="0">
                  <a:pos x="813" y="1038"/>
                </a:cxn>
                <a:cxn ang="0">
                  <a:pos x="896" y="993"/>
                </a:cxn>
                <a:cxn ang="0">
                  <a:pos x="965" y="933"/>
                </a:cxn>
                <a:cxn ang="0">
                  <a:pos x="1018" y="857"/>
                </a:cxn>
                <a:cxn ang="0">
                  <a:pos x="1052" y="769"/>
                </a:cxn>
                <a:cxn ang="0">
                  <a:pos x="1064" y="672"/>
                </a:cxn>
                <a:cxn ang="0">
                  <a:pos x="1052" y="575"/>
                </a:cxn>
                <a:cxn ang="0">
                  <a:pos x="1018" y="487"/>
                </a:cxn>
                <a:cxn ang="0">
                  <a:pos x="965" y="411"/>
                </a:cxn>
                <a:cxn ang="0">
                  <a:pos x="896" y="351"/>
                </a:cxn>
                <a:cxn ang="0">
                  <a:pos x="813" y="306"/>
                </a:cxn>
                <a:cxn ang="0">
                  <a:pos x="721" y="283"/>
                </a:cxn>
                <a:cxn ang="0">
                  <a:pos x="560" y="0"/>
                </a:cxn>
                <a:cxn ang="0">
                  <a:pos x="784" y="124"/>
                </a:cxn>
                <a:cxn ang="0">
                  <a:pos x="887" y="155"/>
                </a:cxn>
                <a:cxn ang="0">
                  <a:pos x="980" y="205"/>
                </a:cxn>
                <a:cxn ang="0">
                  <a:pos x="1226" y="276"/>
                </a:cxn>
                <a:cxn ang="0">
                  <a:pos x="1166" y="409"/>
                </a:cxn>
                <a:cxn ang="0">
                  <a:pos x="1207" y="507"/>
                </a:cxn>
                <a:cxn ang="0">
                  <a:pos x="1344" y="560"/>
                </a:cxn>
                <a:cxn ang="0">
                  <a:pos x="1220" y="784"/>
                </a:cxn>
                <a:cxn ang="0">
                  <a:pos x="1189" y="887"/>
                </a:cxn>
                <a:cxn ang="0">
                  <a:pos x="1139" y="980"/>
                </a:cxn>
                <a:cxn ang="0">
                  <a:pos x="1068" y="1226"/>
                </a:cxn>
                <a:cxn ang="0">
                  <a:pos x="935" y="1166"/>
                </a:cxn>
                <a:cxn ang="0">
                  <a:pos x="837" y="1207"/>
                </a:cxn>
                <a:cxn ang="0">
                  <a:pos x="784" y="1344"/>
                </a:cxn>
                <a:cxn ang="0">
                  <a:pos x="560" y="1220"/>
                </a:cxn>
                <a:cxn ang="0">
                  <a:pos x="457" y="1189"/>
                </a:cxn>
                <a:cxn ang="0">
                  <a:pos x="364" y="1139"/>
                </a:cxn>
                <a:cxn ang="0">
                  <a:pos x="118" y="1068"/>
                </a:cxn>
                <a:cxn ang="0">
                  <a:pos x="178" y="935"/>
                </a:cxn>
                <a:cxn ang="0">
                  <a:pos x="137" y="837"/>
                </a:cxn>
                <a:cxn ang="0">
                  <a:pos x="0" y="784"/>
                </a:cxn>
                <a:cxn ang="0">
                  <a:pos x="124" y="560"/>
                </a:cxn>
                <a:cxn ang="0">
                  <a:pos x="155" y="457"/>
                </a:cxn>
                <a:cxn ang="0">
                  <a:pos x="205" y="364"/>
                </a:cxn>
                <a:cxn ang="0">
                  <a:pos x="276" y="118"/>
                </a:cxn>
                <a:cxn ang="0">
                  <a:pos x="409" y="178"/>
                </a:cxn>
                <a:cxn ang="0">
                  <a:pos x="507" y="137"/>
                </a:cxn>
                <a:cxn ang="0">
                  <a:pos x="560" y="0"/>
                </a:cxn>
              </a:cxnLst>
              <a:rect l="0" t="0" r="r" b="b"/>
              <a:pathLst>
                <a:path w="1344" h="1344">
                  <a:moveTo>
                    <a:pt x="672" y="280"/>
                  </a:moveTo>
                  <a:lnTo>
                    <a:pt x="623" y="283"/>
                  </a:lnTo>
                  <a:lnTo>
                    <a:pt x="575" y="292"/>
                  </a:lnTo>
                  <a:lnTo>
                    <a:pt x="531" y="306"/>
                  </a:lnTo>
                  <a:lnTo>
                    <a:pt x="487" y="326"/>
                  </a:lnTo>
                  <a:lnTo>
                    <a:pt x="448" y="351"/>
                  </a:lnTo>
                  <a:lnTo>
                    <a:pt x="411" y="379"/>
                  </a:lnTo>
                  <a:lnTo>
                    <a:pt x="379" y="411"/>
                  </a:lnTo>
                  <a:lnTo>
                    <a:pt x="351" y="448"/>
                  </a:lnTo>
                  <a:lnTo>
                    <a:pt x="326" y="487"/>
                  </a:lnTo>
                  <a:lnTo>
                    <a:pt x="306" y="531"/>
                  </a:lnTo>
                  <a:lnTo>
                    <a:pt x="292" y="575"/>
                  </a:lnTo>
                  <a:lnTo>
                    <a:pt x="283" y="623"/>
                  </a:lnTo>
                  <a:lnTo>
                    <a:pt x="280" y="672"/>
                  </a:lnTo>
                  <a:lnTo>
                    <a:pt x="283" y="721"/>
                  </a:lnTo>
                  <a:lnTo>
                    <a:pt x="292" y="769"/>
                  </a:lnTo>
                  <a:lnTo>
                    <a:pt x="306" y="813"/>
                  </a:lnTo>
                  <a:lnTo>
                    <a:pt x="326" y="857"/>
                  </a:lnTo>
                  <a:lnTo>
                    <a:pt x="351" y="896"/>
                  </a:lnTo>
                  <a:lnTo>
                    <a:pt x="379" y="933"/>
                  </a:lnTo>
                  <a:lnTo>
                    <a:pt x="411" y="965"/>
                  </a:lnTo>
                  <a:lnTo>
                    <a:pt x="448" y="993"/>
                  </a:lnTo>
                  <a:lnTo>
                    <a:pt x="487" y="1018"/>
                  </a:lnTo>
                  <a:lnTo>
                    <a:pt x="531" y="1038"/>
                  </a:lnTo>
                  <a:lnTo>
                    <a:pt x="575" y="1052"/>
                  </a:lnTo>
                  <a:lnTo>
                    <a:pt x="623" y="1061"/>
                  </a:lnTo>
                  <a:lnTo>
                    <a:pt x="672" y="1064"/>
                  </a:lnTo>
                  <a:lnTo>
                    <a:pt x="721" y="1061"/>
                  </a:lnTo>
                  <a:lnTo>
                    <a:pt x="769" y="1052"/>
                  </a:lnTo>
                  <a:lnTo>
                    <a:pt x="813" y="1038"/>
                  </a:lnTo>
                  <a:lnTo>
                    <a:pt x="857" y="1018"/>
                  </a:lnTo>
                  <a:lnTo>
                    <a:pt x="896" y="993"/>
                  </a:lnTo>
                  <a:lnTo>
                    <a:pt x="933" y="965"/>
                  </a:lnTo>
                  <a:lnTo>
                    <a:pt x="965" y="933"/>
                  </a:lnTo>
                  <a:lnTo>
                    <a:pt x="993" y="896"/>
                  </a:lnTo>
                  <a:lnTo>
                    <a:pt x="1018" y="857"/>
                  </a:lnTo>
                  <a:lnTo>
                    <a:pt x="1038" y="813"/>
                  </a:lnTo>
                  <a:lnTo>
                    <a:pt x="1052" y="769"/>
                  </a:lnTo>
                  <a:lnTo>
                    <a:pt x="1061" y="721"/>
                  </a:lnTo>
                  <a:lnTo>
                    <a:pt x="1064" y="672"/>
                  </a:lnTo>
                  <a:lnTo>
                    <a:pt x="1061" y="623"/>
                  </a:lnTo>
                  <a:lnTo>
                    <a:pt x="1052" y="575"/>
                  </a:lnTo>
                  <a:lnTo>
                    <a:pt x="1038" y="531"/>
                  </a:lnTo>
                  <a:lnTo>
                    <a:pt x="1018" y="487"/>
                  </a:lnTo>
                  <a:lnTo>
                    <a:pt x="993" y="448"/>
                  </a:lnTo>
                  <a:lnTo>
                    <a:pt x="965" y="411"/>
                  </a:lnTo>
                  <a:lnTo>
                    <a:pt x="933" y="379"/>
                  </a:lnTo>
                  <a:lnTo>
                    <a:pt x="896" y="351"/>
                  </a:lnTo>
                  <a:lnTo>
                    <a:pt x="857" y="326"/>
                  </a:lnTo>
                  <a:lnTo>
                    <a:pt x="813" y="306"/>
                  </a:lnTo>
                  <a:lnTo>
                    <a:pt x="769" y="292"/>
                  </a:lnTo>
                  <a:lnTo>
                    <a:pt x="721" y="283"/>
                  </a:lnTo>
                  <a:lnTo>
                    <a:pt x="672" y="280"/>
                  </a:lnTo>
                  <a:close/>
                  <a:moveTo>
                    <a:pt x="560" y="0"/>
                  </a:moveTo>
                  <a:lnTo>
                    <a:pt x="784" y="0"/>
                  </a:lnTo>
                  <a:lnTo>
                    <a:pt x="784" y="124"/>
                  </a:lnTo>
                  <a:lnTo>
                    <a:pt x="837" y="137"/>
                  </a:lnTo>
                  <a:lnTo>
                    <a:pt x="887" y="155"/>
                  </a:lnTo>
                  <a:lnTo>
                    <a:pt x="935" y="178"/>
                  </a:lnTo>
                  <a:lnTo>
                    <a:pt x="980" y="205"/>
                  </a:lnTo>
                  <a:lnTo>
                    <a:pt x="1068" y="118"/>
                  </a:lnTo>
                  <a:lnTo>
                    <a:pt x="1226" y="276"/>
                  </a:lnTo>
                  <a:lnTo>
                    <a:pt x="1139" y="364"/>
                  </a:lnTo>
                  <a:lnTo>
                    <a:pt x="1166" y="409"/>
                  </a:lnTo>
                  <a:lnTo>
                    <a:pt x="1189" y="457"/>
                  </a:lnTo>
                  <a:lnTo>
                    <a:pt x="1207" y="507"/>
                  </a:lnTo>
                  <a:lnTo>
                    <a:pt x="1220" y="560"/>
                  </a:lnTo>
                  <a:lnTo>
                    <a:pt x="1344" y="560"/>
                  </a:lnTo>
                  <a:lnTo>
                    <a:pt x="1344" y="784"/>
                  </a:lnTo>
                  <a:lnTo>
                    <a:pt x="1220" y="784"/>
                  </a:lnTo>
                  <a:lnTo>
                    <a:pt x="1207" y="837"/>
                  </a:lnTo>
                  <a:lnTo>
                    <a:pt x="1189" y="887"/>
                  </a:lnTo>
                  <a:lnTo>
                    <a:pt x="1166" y="935"/>
                  </a:lnTo>
                  <a:lnTo>
                    <a:pt x="1139" y="980"/>
                  </a:lnTo>
                  <a:lnTo>
                    <a:pt x="1226" y="1068"/>
                  </a:lnTo>
                  <a:lnTo>
                    <a:pt x="1068" y="1226"/>
                  </a:lnTo>
                  <a:lnTo>
                    <a:pt x="980" y="1139"/>
                  </a:lnTo>
                  <a:lnTo>
                    <a:pt x="935" y="1166"/>
                  </a:lnTo>
                  <a:lnTo>
                    <a:pt x="887" y="1189"/>
                  </a:lnTo>
                  <a:lnTo>
                    <a:pt x="837" y="1207"/>
                  </a:lnTo>
                  <a:lnTo>
                    <a:pt x="784" y="1220"/>
                  </a:lnTo>
                  <a:lnTo>
                    <a:pt x="784" y="1344"/>
                  </a:lnTo>
                  <a:lnTo>
                    <a:pt x="560" y="1344"/>
                  </a:lnTo>
                  <a:lnTo>
                    <a:pt x="560" y="1220"/>
                  </a:lnTo>
                  <a:lnTo>
                    <a:pt x="507" y="1207"/>
                  </a:lnTo>
                  <a:lnTo>
                    <a:pt x="457" y="1189"/>
                  </a:lnTo>
                  <a:lnTo>
                    <a:pt x="409" y="1166"/>
                  </a:lnTo>
                  <a:lnTo>
                    <a:pt x="364" y="1139"/>
                  </a:lnTo>
                  <a:lnTo>
                    <a:pt x="276" y="1226"/>
                  </a:lnTo>
                  <a:lnTo>
                    <a:pt x="118" y="1068"/>
                  </a:lnTo>
                  <a:lnTo>
                    <a:pt x="205" y="980"/>
                  </a:lnTo>
                  <a:lnTo>
                    <a:pt x="178" y="935"/>
                  </a:lnTo>
                  <a:lnTo>
                    <a:pt x="155" y="887"/>
                  </a:lnTo>
                  <a:lnTo>
                    <a:pt x="137" y="837"/>
                  </a:lnTo>
                  <a:lnTo>
                    <a:pt x="124" y="784"/>
                  </a:lnTo>
                  <a:lnTo>
                    <a:pt x="0" y="784"/>
                  </a:lnTo>
                  <a:lnTo>
                    <a:pt x="0" y="560"/>
                  </a:lnTo>
                  <a:lnTo>
                    <a:pt x="124" y="560"/>
                  </a:lnTo>
                  <a:lnTo>
                    <a:pt x="137" y="507"/>
                  </a:lnTo>
                  <a:lnTo>
                    <a:pt x="155" y="457"/>
                  </a:lnTo>
                  <a:lnTo>
                    <a:pt x="178" y="409"/>
                  </a:lnTo>
                  <a:lnTo>
                    <a:pt x="205" y="364"/>
                  </a:lnTo>
                  <a:lnTo>
                    <a:pt x="118" y="276"/>
                  </a:lnTo>
                  <a:lnTo>
                    <a:pt x="276" y="118"/>
                  </a:lnTo>
                  <a:lnTo>
                    <a:pt x="364" y="205"/>
                  </a:lnTo>
                  <a:lnTo>
                    <a:pt x="409" y="178"/>
                  </a:lnTo>
                  <a:lnTo>
                    <a:pt x="457" y="155"/>
                  </a:lnTo>
                  <a:lnTo>
                    <a:pt x="507" y="137"/>
                  </a:lnTo>
                  <a:lnTo>
                    <a:pt x="560" y="124"/>
                  </a:lnTo>
                  <a:lnTo>
                    <a:pt x="56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de-DE">
                <a:solidFill>
                  <a:srgbClr val="00338D"/>
                </a:solidFill>
              </a:endParaRPr>
            </a:p>
          </p:txBody>
        </p:sp>
      </p:grpSp>
      <p:grpSp>
        <p:nvGrpSpPr>
          <p:cNvPr id="173" name="Group 172"/>
          <p:cNvGrpSpPr/>
          <p:nvPr/>
        </p:nvGrpSpPr>
        <p:grpSpPr>
          <a:xfrm>
            <a:off x="5730969" y="1496214"/>
            <a:ext cx="741363" cy="765175"/>
            <a:chOff x="4916488" y="5756276"/>
            <a:chExt cx="741363" cy="765175"/>
          </a:xfrm>
          <a:solidFill>
            <a:srgbClr val="00A3A1"/>
          </a:solidFill>
        </p:grpSpPr>
        <p:sp>
          <p:nvSpPr>
            <p:cNvPr id="174" name="Freeform 228"/>
            <p:cNvSpPr>
              <a:spLocks/>
            </p:cNvSpPr>
            <p:nvPr/>
          </p:nvSpPr>
          <p:spPr bwMode="auto">
            <a:xfrm>
              <a:off x="4916488" y="6081713"/>
              <a:ext cx="741363" cy="439738"/>
            </a:xfrm>
            <a:custGeom>
              <a:avLst/>
              <a:gdLst/>
              <a:ahLst/>
              <a:cxnLst>
                <a:cxn ang="0">
                  <a:pos x="334" y="0"/>
                </a:cxn>
                <a:cxn ang="0">
                  <a:pos x="361" y="56"/>
                </a:cxn>
                <a:cxn ang="0">
                  <a:pos x="317" y="99"/>
                </a:cxn>
                <a:cxn ang="0">
                  <a:pos x="313" y="98"/>
                </a:cxn>
                <a:cxn ang="0">
                  <a:pos x="182" y="217"/>
                </a:cxn>
                <a:cxn ang="0">
                  <a:pos x="51" y="98"/>
                </a:cxn>
                <a:cxn ang="0">
                  <a:pos x="49" y="99"/>
                </a:cxn>
                <a:cxn ang="0">
                  <a:pos x="4" y="56"/>
                </a:cxn>
                <a:cxn ang="0">
                  <a:pos x="27" y="1"/>
                </a:cxn>
                <a:cxn ang="0">
                  <a:pos x="69" y="62"/>
                </a:cxn>
                <a:cxn ang="0">
                  <a:pos x="74" y="65"/>
                </a:cxn>
                <a:cxn ang="0">
                  <a:pos x="123" y="103"/>
                </a:cxn>
                <a:cxn ang="0">
                  <a:pos x="173" y="58"/>
                </a:cxn>
                <a:cxn ang="0">
                  <a:pos x="187" y="58"/>
                </a:cxn>
                <a:cxn ang="0">
                  <a:pos x="237" y="103"/>
                </a:cxn>
                <a:cxn ang="0">
                  <a:pos x="286" y="66"/>
                </a:cxn>
                <a:cxn ang="0">
                  <a:pos x="292" y="62"/>
                </a:cxn>
                <a:cxn ang="0">
                  <a:pos x="334" y="0"/>
                </a:cxn>
              </a:cxnLst>
              <a:rect l="0" t="0" r="r" b="b"/>
              <a:pathLst>
                <a:path w="366" h="217">
                  <a:moveTo>
                    <a:pt x="334" y="0"/>
                  </a:moveTo>
                  <a:cubicBezTo>
                    <a:pt x="354" y="4"/>
                    <a:pt x="366" y="29"/>
                    <a:pt x="361" y="56"/>
                  </a:cubicBezTo>
                  <a:cubicBezTo>
                    <a:pt x="356" y="83"/>
                    <a:pt x="336" y="102"/>
                    <a:pt x="317" y="99"/>
                  </a:cubicBezTo>
                  <a:cubicBezTo>
                    <a:pt x="315" y="99"/>
                    <a:pt x="314" y="98"/>
                    <a:pt x="313" y="98"/>
                  </a:cubicBezTo>
                  <a:cubicBezTo>
                    <a:pt x="288" y="168"/>
                    <a:pt x="229" y="217"/>
                    <a:pt x="182" y="217"/>
                  </a:cubicBezTo>
                  <a:cubicBezTo>
                    <a:pt x="135" y="217"/>
                    <a:pt x="76" y="168"/>
                    <a:pt x="51" y="98"/>
                  </a:cubicBezTo>
                  <a:cubicBezTo>
                    <a:pt x="50" y="99"/>
                    <a:pt x="49" y="99"/>
                    <a:pt x="49" y="99"/>
                  </a:cubicBezTo>
                  <a:cubicBezTo>
                    <a:pt x="29" y="102"/>
                    <a:pt x="9" y="83"/>
                    <a:pt x="4" y="56"/>
                  </a:cubicBezTo>
                  <a:cubicBezTo>
                    <a:pt x="0" y="31"/>
                    <a:pt x="10" y="7"/>
                    <a:pt x="27" y="1"/>
                  </a:cubicBezTo>
                  <a:cubicBezTo>
                    <a:pt x="69" y="62"/>
                    <a:pt x="69" y="62"/>
                    <a:pt x="69" y="62"/>
                  </a:cubicBezTo>
                  <a:cubicBezTo>
                    <a:pt x="70" y="63"/>
                    <a:pt x="72" y="65"/>
                    <a:pt x="74" y="65"/>
                  </a:cubicBezTo>
                  <a:cubicBezTo>
                    <a:pt x="80" y="87"/>
                    <a:pt x="99" y="103"/>
                    <a:pt x="123" y="103"/>
                  </a:cubicBezTo>
                  <a:cubicBezTo>
                    <a:pt x="149" y="103"/>
                    <a:pt x="170" y="83"/>
                    <a:pt x="173" y="58"/>
                  </a:cubicBezTo>
                  <a:cubicBezTo>
                    <a:pt x="187" y="58"/>
                    <a:pt x="187" y="58"/>
                    <a:pt x="187" y="58"/>
                  </a:cubicBezTo>
                  <a:cubicBezTo>
                    <a:pt x="190" y="83"/>
                    <a:pt x="211" y="103"/>
                    <a:pt x="237" y="103"/>
                  </a:cubicBezTo>
                  <a:cubicBezTo>
                    <a:pt x="261" y="103"/>
                    <a:pt x="280" y="87"/>
                    <a:pt x="286" y="66"/>
                  </a:cubicBezTo>
                  <a:cubicBezTo>
                    <a:pt x="289" y="65"/>
                    <a:pt x="291" y="64"/>
                    <a:pt x="292" y="62"/>
                  </a:cubicBezTo>
                  <a:lnTo>
                    <a:pt x="33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5" name="Freeform 229"/>
            <p:cNvSpPr>
              <a:spLocks/>
            </p:cNvSpPr>
            <p:nvPr/>
          </p:nvSpPr>
          <p:spPr bwMode="auto">
            <a:xfrm>
              <a:off x="5000625" y="5756276"/>
              <a:ext cx="568325" cy="414338"/>
            </a:xfrm>
            <a:custGeom>
              <a:avLst/>
              <a:gdLst/>
              <a:ahLst/>
              <a:cxnLst>
                <a:cxn ang="0">
                  <a:pos x="281" y="140"/>
                </a:cxn>
                <a:cxn ang="0">
                  <a:pos x="244" y="194"/>
                </a:cxn>
                <a:cxn ang="0">
                  <a:pos x="196" y="162"/>
                </a:cxn>
                <a:cxn ang="0">
                  <a:pos x="146" y="205"/>
                </a:cxn>
                <a:cxn ang="0">
                  <a:pos x="132" y="205"/>
                </a:cxn>
                <a:cxn ang="0">
                  <a:pos x="82" y="162"/>
                </a:cxn>
                <a:cxn ang="0">
                  <a:pos x="34" y="193"/>
                </a:cxn>
                <a:cxn ang="0">
                  <a:pos x="0" y="143"/>
                </a:cxn>
                <a:cxn ang="0">
                  <a:pos x="141" y="0"/>
                </a:cxn>
                <a:cxn ang="0">
                  <a:pos x="281" y="140"/>
                </a:cxn>
              </a:cxnLst>
              <a:rect l="0" t="0" r="r" b="b"/>
              <a:pathLst>
                <a:path w="281" h="205">
                  <a:moveTo>
                    <a:pt x="281" y="140"/>
                  </a:moveTo>
                  <a:cubicBezTo>
                    <a:pt x="244" y="194"/>
                    <a:pt x="244" y="194"/>
                    <a:pt x="244" y="194"/>
                  </a:cubicBezTo>
                  <a:cubicBezTo>
                    <a:pt x="236" y="175"/>
                    <a:pt x="218" y="162"/>
                    <a:pt x="196" y="162"/>
                  </a:cubicBezTo>
                  <a:cubicBezTo>
                    <a:pt x="171" y="162"/>
                    <a:pt x="150" y="181"/>
                    <a:pt x="146" y="205"/>
                  </a:cubicBezTo>
                  <a:cubicBezTo>
                    <a:pt x="132" y="205"/>
                    <a:pt x="132" y="205"/>
                    <a:pt x="132" y="205"/>
                  </a:cubicBezTo>
                  <a:cubicBezTo>
                    <a:pt x="129" y="181"/>
                    <a:pt x="107" y="162"/>
                    <a:pt x="82" y="162"/>
                  </a:cubicBezTo>
                  <a:cubicBezTo>
                    <a:pt x="60" y="162"/>
                    <a:pt x="42" y="175"/>
                    <a:pt x="34" y="193"/>
                  </a:cubicBezTo>
                  <a:cubicBezTo>
                    <a:pt x="0" y="143"/>
                    <a:pt x="0" y="143"/>
                    <a:pt x="0" y="143"/>
                  </a:cubicBezTo>
                  <a:cubicBezTo>
                    <a:pt x="10" y="61"/>
                    <a:pt x="52" y="0"/>
                    <a:pt x="141" y="0"/>
                  </a:cubicBezTo>
                  <a:cubicBezTo>
                    <a:pt x="228" y="0"/>
                    <a:pt x="270" y="59"/>
                    <a:pt x="281" y="14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6" name="Rectangle 230"/>
            <p:cNvSpPr>
              <a:spLocks noChangeArrowheads="1"/>
            </p:cNvSpPr>
            <p:nvPr/>
          </p:nvSpPr>
          <p:spPr bwMode="auto">
            <a:xfrm>
              <a:off x="5445125" y="6148388"/>
              <a:ext cx="14288" cy="85725"/>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177" name="Freeform 231"/>
            <p:cNvSpPr>
              <a:spLocks noEditPoints="1"/>
            </p:cNvSpPr>
            <p:nvPr/>
          </p:nvSpPr>
          <p:spPr bwMode="auto">
            <a:xfrm>
              <a:off x="5373688" y="6148388"/>
              <a:ext cx="55563" cy="85725"/>
            </a:xfrm>
            <a:custGeom>
              <a:avLst/>
              <a:gdLst/>
              <a:ahLst/>
              <a:cxnLst>
                <a:cxn ang="0">
                  <a:pos x="27" y="4"/>
                </a:cxn>
                <a:cxn ang="0">
                  <a:pos x="27" y="38"/>
                </a:cxn>
                <a:cxn ang="0">
                  <a:pos x="24" y="42"/>
                </a:cxn>
                <a:cxn ang="0">
                  <a:pos x="4" y="42"/>
                </a:cxn>
                <a:cxn ang="0">
                  <a:pos x="0" y="38"/>
                </a:cxn>
                <a:cxn ang="0">
                  <a:pos x="0" y="4"/>
                </a:cxn>
                <a:cxn ang="0">
                  <a:pos x="4" y="0"/>
                </a:cxn>
                <a:cxn ang="0">
                  <a:pos x="24" y="0"/>
                </a:cxn>
                <a:cxn ang="0">
                  <a:pos x="27" y="4"/>
                </a:cxn>
                <a:cxn ang="0">
                  <a:pos x="20" y="33"/>
                </a:cxn>
                <a:cxn ang="0">
                  <a:pos x="20" y="10"/>
                </a:cxn>
                <a:cxn ang="0">
                  <a:pos x="19" y="7"/>
                </a:cxn>
                <a:cxn ang="0">
                  <a:pos x="9" y="7"/>
                </a:cxn>
                <a:cxn ang="0">
                  <a:pos x="7" y="10"/>
                </a:cxn>
                <a:cxn ang="0">
                  <a:pos x="7" y="33"/>
                </a:cxn>
                <a:cxn ang="0">
                  <a:pos x="9" y="35"/>
                </a:cxn>
                <a:cxn ang="0">
                  <a:pos x="19" y="35"/>
                </a:cxn>
                <a:cxn ang="0">
                  <a:pos x="20" y="33"/>
                </a:cxn>
              </a:cxnLst>
              <a:rect l="0" t="0" r="r" b="b"/>
              <a:pathLst>
                <a:path w="27" h="42">
                  <a:moveTo>
                    <a:pt x="27" y="4"/>
                  </a:moveTo>
                  <a:cubicBezTo>
                    <a:pt x="27" y="38"/>
                    <a:pt x="27" y="38"/>
                    <a:pt x="27" y="38"/>
                  </a:cubicBezTo>
                  <a:cubicBezTo>
                    <a:pt x="27" y="40"/>
                    <a:pt x="26" y="42"/>
                    <a:pt x="24" y="42"/>
                  </a:cubicBezTo>
                  <a:cubicBezTo>
                    <a:pt x="4" y="42"/>
                    <a:pt x="4" y="42"/>
                    <a:pt x="4" y="42"/>
                  </a:cubicBezTo>
                  <a:cubicBezTo>
                    <a:pt x="2" y="42"/>
                    <a:pt x="0" y="40"/>
                    <a:pt x="0" y="38"/>
                  </a:cubicBezTo>
                  <a:cubicBezTo>
                    <a:pt x="0" y="4"/>
                    <a:pt x="0" y="4"/>
                    <a:pt x="0" y="4"/>
                  </a:cubicBezTo>
                  <a:cubicBezTo>
                    <a:pt x="0" y="2"/>
                    <a:pt x="2" y="0"/>
                    <a:pt x="4" y="0"/>
                  </a:cubicBezTo>
                  <a:cubicBezTo>
                    <a:pt x="24" y="0"/>
                    <a:pt x="24" y="0"/>
                    <a:pt x="24" y="0"/>
                  </a:cubicBezTo>
                  <a:cubicBezTo>
                    <a:pt x="26" y="0"/>
                    <a:pt x="27" y="2"/>
                    <a:pt x="27" y="4"/>
                  </a:cubicBezTo>
                  <a:close/>
                  <a:moveTo>
                    <a:pt x="20" y="33"/>
                  </a:moveTo>
                  <a:cubicBezTo>
                    <a:pt x="20" y="10"/>
                    <a:pt x="20" y="10"/>
                    <a:pt x="20" y="10"/>
                  </a:cubicBezTo>
                  <a:cubicBezTo>
                    <a:pt x="20" y="8"/>
                    <a:pt x="20" y="7"/>
                    <a:pt x="19" y="7"/>
                  </a:cubicBezTo>
                  <a:cubicBezTo>
                    <a:pt x="9" y="7"/>
                    <a:pt x="9" y="7"/>
                    <a:pt x="9" y="7"/>
                  </a:cubicBezTo>
                  <a:cubicBezTo>
                    <a:pt x="8" y="7"/>
                    <a:pt x="7" y="8"/>
                    <a:pt x="7" y="10"/>
                  </a:cubicBezTo>
                  <a:cubicBezTo>
                    <a:pt x="7" y="33"/>
                    <a:pt x="7" y="33"/>
                    <a:pt x="7" y="33"/>
                  </a:cubicBezTo>
                  <a:cubicBezTo>
                    <a:pt x="7" y="34"/>
                    <a:pt x="8" y="35"/>
                    <a:pt x="9" y="35"/>
                  </a:cubicBezTo>
                  <a:cubicBezTo>
                    <a:pt x="19" y="35"/>
                    <a:pt x="19" y="35"/>
                    <a:pt x="19" y="35"/>
                  </a:cubicBezTo>
                  <a:cubicBezTo>
                    <a:pt x="20" y="35"/>
                    <a:pt x="20" y="34"/>
                    <a:pt x="20" y="3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2" name="Rectangle 232"/>
            <p:cNvSpPr>
              <a:spLocks noChangeArrowheads="1"/>
            </p:cNvSpPr>
            <p:nvPr/>
          </p:nvSpPr>
          <p:spPr bwMode="auto">
            <a:xfrm>
              <a:off x="5346700" y="6148388"/>
              <a:ext cx="14288" cy="85725"/>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193" name="Freeform 233"/>
            <p:cNvSpPr>
              <a:spLocks noEditPoints="1"/>
            </p:cNvSpPr>
            <p:nvPr/>
          </p:nvSpPr>
          <p:spPr bwMode="auto">
            <a:xfrm>
              <a:off x="5186363" y="6148388"/>
              <a:ext cx="53975" cy="85725"/>
            </a:xfrm>
            <a:custGeom>
              <a:avLst/>
              <a:gdLst/>
              <a:ahLst/>
              <a:cxnLst>
                <a:cxn ang="0">
                  <a:pos x="27" y="4"/>
                </a:cxn>
                <a:cxn ang="0">
                  <a:pos x="27" y="38"/>
                </a:cxn>
                <a:cxn ang="0">
                  <a:pos x="23" y="42"/>
                </a:cxn>
                <a:cxn ang="0">
                  <a:pos x="4" y="42"/>
                </a:cxn>
                <a:cxn ang="0">
                  <a:pos x="0" y="38"/>
                </a:cxn>
                <a:cxn ang="0">
                  <a:pos x="0" y="4"/>
                </a:cxn>
                <a:cxn ang="0">
                  <a:pos x="4" y="0"/>
                </a:cxn>
                <a:cxn ang="0">
                  <a:pos x="23" y="0"/>
                </a:cxn>
                <a:cxn ang="0">
                  <a:pos x="27" y="4"/>
                </a:cxn>
                <a:cxn ang="0">
                  <a:pos x="20" y="33"/>
                </a:cxn>
                <a:cxn ang="0">
                  <a:pos x="20" y="10"/>
                </a:cxn>
                <a:cxn ang="0">
                  <a:pos x="18" y="7"/>
                </a:cxn>
                <a:cxn ang="0">
                  <a:pos x="9" y="7"/>
                </a:cxn>
                <a:cxn ang="0">
                  <a:pos x="7" y="10"/>
                </a:cxn>
                <a:cxn ang="0">
                  <a:pos x="7" y="33"/>
                </a:cxn>
                <a:cxn ang="0">
                  <a:pos x="9" y="35"/>
                </a:cxn>
                <a:cxn ang="0">
                  <a:pos x="18" y="35"/>
                </a:cxn>
                <a:cxn ang="0">
                  <a:pos x="20" y="33"/>
                </a:cxn>
              </a:cxnLst>
              <a:rect l="0" t="0" r="r" b="b"/>
              <a:pathLst>
                <a:path w="27" h="42">
                  <a:moveTo>
                    <a:pt x="27" y="4"/>
                  </a:moveTo>
                  <a:cubicBezTo>
                    <a:pt x="27" y="38"/>
                    <a:pt x="27" y="38"/>
                    <a:pt x="27" y="38"/>
                  </a:cubicBezTo>
                  <a:cubicBezTo>
                    <a:pt x="27" y="40"/>
                    <a:pt x="25" y="42"/>
                    <a:pt x="23" y="42"/>
                  </a:cubicBezTo>
                  <a:cubicBezTo>
                    <a:pt x="4" y="42"/>
                    <a:pt x="4" y="42"/>
                    <a:pt x="4" y="42"/>
                  </a:cubicBezTo>
                  <a:cubicBezTo>
                    <a:pt x="2" y="42"/>
                    <a:pt x="0" y="40"/>
                    <a:pt x="0" y="38"/>
                  </a:cubicBezTo>
                  <a:cubicBezTo>
                    <a:pt x="0" y="4"/>
                    <a:pt x="0" y="4"/>
                    <a:pt x="0" y="4"/>
                  </a:cubicBezTo>
                  <a:cubicBezTo>
                    <a:pt x="0" y="2"/>
                    <a:pt x="2" y="0"/>
                    <a:pt x="4" y="0"/>
                  </a:cubicBezTo>
                  <a:cubicBezTo>
                    <a:pt x="23" y="0"/>
                    <a:pt x="23" y="0"/>
                    <a:pt x="23" y="0"/>
                  </a:cubicBezTo>
                  <a:cubicBezTo>
                    <a:pt x="25" y="0"/>
                    <a:pt x="27" y="2"/>
                    <a:pt x="27" y="4"/>
                  </a:cubicBezTo>
                  <a:close/>
                  <a:moveTo>
                    <a:pt x="20" y="33"/>
                  </a:moveTo>
                  <a:cubicBezTo>
                    <a:pt x="20" y="10"/>
                    <a:pt x="20" y="10"/>
                    <a:pt x="20" y="10"/>
                  </a:cubicBezTo>
                  <a:cubicBezTo>
                    <a:pt x="20" y="8"/>
                    <a:pt x="19" y="7"/>
                    <a:pt x="18" y="7"/>
                  </a:cubicBezTo>
                  <a:cubicBezTo>
                    <a:pt x="9" y="7"/>
                    <a:pt x="9" y="7"/>
                    <a:pt x="9" y="7"/>
                  </a:cubicBezTo>
                  <a:cubicBezTo>
                    <a:pt x="8" y="7"/>
                    <a:pt x="7" y="8"/>
                    <a:pt x="7" y="10"/>
                  </a:cubicBezTo>
                  <a:cubicBezTo>
                    <a:pt x="7" y="33"/>
                    <a:pt x="7" y="33"/>
                    <a:pt x="7" y="33"/>
                  </a:cubicBezTo>
                  <a:cubicBezTo>
                    <a:pt x="7" y="34"/>
                    <a:pt x="8" y="35"/>
                    <a:pt x="9" y="35"/>
                  </a:cubicBezTo>
                  <a:cubicBezTo>
                    <a:pt x="18" y="35"/>
                    <a:pt x="18" y="35"/>
                    <a:pt x="18" y="35"/>
                  </a:cubicBezTo>
                  <a:cubicBezTo>
                    <a:pt x="19" y="35"/>
                    <a:pt x="20" y="34"/>
                    <a:pt x="20" y="3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4" name="Rectangle 234"/>
            <p:cNvSpPr>
              <a:spLocks noChangeArrowheads="1"/>
            </p:cNvSpPr>
            <p:nvPr/>
          </p:nvSpPr>
          <p:spPr bwMode="auto">
            <a:xfrm>
              <a:off x="5162550" y="6148388"/>
              <a:ext cx="14288" cy="85725"/>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195" name="Freeform 235"/>
            <p:cNvSpPr>
              <a:spLocks noEditPoints="1"/>
            </p:cNvSpPr>
            <p:nvPr/>
          </p:nvSpPr>
          <p:spPr bwMode="auto">
            <a:xfrm>
              <a:off x="5095875" y="6148388"/>
              <a:ext cx="53975" cy="85725"/>
            </a:xfrm>
            <a:custGeom>
              <a:avLst/>
              <a:gdLst/>
              <a:ahLst/>
              <a:cxnLst>
                <a:cxn ang="0">
                  <a:pos x="27" y="4"/>
                </a:cxn>
                <a:cxn ang="0">
                  <a:pos x="27" y="38"/>
                </a:cxn>
                <a:cxn ang="0">
                  <a:pos x="23" y="42"/>
                </a:cxn>
                <a:cxn ang="0">
                  <a:pos x="4" y="42"/>
                </a:cxn>
                <a:cxn ang="0">
                  <a:pos x="0" y="38"/>
                </a:cxn>
                <a:cxn ang="0">
                  <a:pos x="0" y="4"/>
                </a:cxn>
                <a:cxn ang="0">
                  <a:pos x="4" y="0"/>
                </a:cxn>
                <a:cxn ang="0">
                  <a:pos x="23" y="0"/>
                </a:cxn>
                <a:cxn ang="0">
                  <a:pos x="27" y="4"/>
                </a:cxn>
                <a:cxn ang="0">
                  <a:pos x="20" y="33"/>
                </a:cxn>
                <a:cxn ang="0">
                  <a:pos x="20" y="9"/>
                </a:cxn>
                <a:cxn ang="0">
                  <a:pos x="18" y="7"/>
                </a:cxn>
                <a:cxn ang="0">
                  <a:pos x="9" y="7"/>
                </a:cxn>
                <a:cxn ang="0">
                  <a:pos x="7" y="9"/>
                </a:cxn>
                <a:cxn ang="0">
                  <a:pos x="7" y="33"/>
                </a:cxn>
                <a:cxn ang="0">
                  <a:pos x="9" y="35"/>
                </a:cxn>
                <a:cxn ang="0">
                  <a:pos x="18" y="35"/>
                </a:cxn>
                <a:cxn ang="0">
                  <a:pos x="20" y="33"/>
                </a:cxn>
              </a:cxnLst>
              <a:rect l="0" t="0" r="r" b="b"/>
              <a:pathLst>
                <a:path w="27" h="42">
                  <a:moveTo>
                    <a:pt x="27" y="4"/>
                  </a:moveTo>
                  <a:cubicBezTo>
                    <a:pt x="27" y="38"/>
                    <a:pt x="27" y="38"/>
                    <a:pt x="27" y="38"/>
                  </a:cubicBezTo>
                  <a:cubicBezTo>
                    <a:pt x="27" y="40"/>
                    <a:pt x="25" y="42"/>
                    <a:pt x="23" y="42"/>
                  </a:cubicBezTo>
                  <a:cubicBezTo>
                    <a:pt x="4" y="42"/>
                    <a:pt x="4" y="42"/>
                    <a:pt x="4" y="42"/>
                  </a:cubicBezTo>
                  <a:cubicBezTo>
                    <a:pt x="2" y="42"/>
                    <a:pt x="0" y="40"/>
                    <a:pt x="0" y="38"/>
                  </a:cubicBezTo>
                  <a:cubicBezTo>
                    <a:pt x="0" y="4"/>
                    <a:pt x="0" y="4"/>
                    <a:pt x="0" y="4"/>
                  </a:cubicBezTo>
                  <a:cubicBezTo>
                    <a:pt x="0" y="2"/>
                    <a:pt x="2" y="0"/>
                    <a:pt x="4" y="0"/>
                  </a:cubicBezTo>
                  <a:cubicBezTo>
                    <a:pt x="23" y="0"/>
                    <a:pt x="23" y="0"/>
                    <a:pt x="23" y="0"/>
                  </a:cubicBezTo>
                  <a:cubicBezTo>
                    <a:pt x="25" y="0"/>
                    <a:pt x="27" y="2"/>
                    <a:pt x="27" y="4"/>
                  </a:cubicBezTo>
                  <a:close/>
                  <a:moveTo>
                    <a:pt x="20" y="33"/>
                  </a:moveTo>
                  <a:cubicBezTo>
                    <a:pt x="20" y="9"/>
                    <a:pt x="20" y="9"/>
                    <a:pt x="20" y="9"/>
                  </a:cubicBezTo>
                  <a:cubicBezTo>
                    <a:pt x="20" y="8"/>
                    <a:pt x="19" y="7"/>
                    <a:pt x="18" y="7"/>
                  </a:cubicBezTo>
                  <a:cubicBezTo>
                    <a:pt x="9" y="7"/>
                    <a:pt x="9" y="7"/>
                    <a:pt x="9" y="7"/>
                  </a:cubicBezTo>
                  <a:cubicBezTo>
                    <a:pt x="8" y="7"/>
                    <a:pt x="7" y="8"/>
                    <a:pt x="7" y="9"/>
                  </a:cubicBezTo>
                  <a:cubicBezTo>
                    <a:pt x="7" y="33"/>
                    <a:pt x="7" y="33"/>
                    <a:pt x="7" y="33"/>
                  </a:cubicBezTo>
                  <a:cubicBezTo>
                    <a:pt x="7" y="34"/>
                    <a:pt x="8" y="35"/>
                    <a:pt x="9" y="35"/>
                  </a:cubicBezTo>
                  <a:cubicBezTo>
                    <a:pt x="18" y="35"/>
                    <a:pt x="18" y="35"/>
                    <a:pt x="18" y="35"/>
                  </a:cubicBezTo>
                  <a:cubicBezTo>
                    <a:pt x="19" y="35"/>
                    <a:pt x="20" y="34"/>
                    <a:pt x="20" y="3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grpSp>
        <p:nvGrpSpPr>
          <p:cNvPr id="196" name="Gruppieren 23"/>
          <p:cNvGrpSpPr/>
          <p:nvPr/>
        </p:nvGrpSpPr>
        <p:grpSpPr>
          <a:xfrm>
            <a:off x="1823085" y="1391439"/>
            <a:ext cx="1008901" cy="831850"/>
            <a:chOff x="3663530" y="4760071"/>
            <a:chExt cx="1054363" cy="823065"/>
          </a:xfrm>
          <a:solidFill>
            <a:srgbClr val="8E258D"/>
          </a:solidFill>
        </p:grpSpPr>
        <p:sp>
          <p:nvSpPr>
            <p:cNvPr id="197" name="Freeform 41"/>
            <p:cNvSpPr>
              <a:spLocks noEditPoints="1"/>
            </p:cNvSpPr>
            <p:nvPr/>
          </p:nvSpPr>
          <p:spPr bwMode="auto">
            <a:xfrm>
              <a:off x="3663530" y="5185121"/>
              <a:ext cx="379992" cy="398015"/>
            </a:xfrm>
            <a:custGeom>
              <a:avLst/>
              <a:gdLst/>
              <a:ahLst/>
              <a:cxnLst>
                <a:cxn ang="0">
                  <a:pos x="94" y="29"/>
                </a:cxn>
                <a:cxn ang="0">
                  <a:pos x="66" y="0"/>
                </a:cxn>
                <a:cxn ang="0">
                  <a:pos x="37" y="29"/>
                </a:cxn>
                <a:cxn ang="0">
                  <a:pos x="94" y="29"/>
                </a:cxn>
                <a:cxn ang="0">
                  <a:pos x="0" y="137"/>
                </a:cxn>
                <a:cxn ang="0">
                  <a:pos x="7" y="97"/>
                </a:cxn>
                <a:cxn ang="0">
                  <a:pos x="39" y="75"/>
                </a:cxn>
                <a:cxn ang="0">
                  <a:pos x="42" y="75"/>
                </a:cxn>
                <a:cxn ang="0">
                  <a:pos x="60" y="103"/>
                </a:cxn>
                <a:cxn ang="0">
                  <a:pos x="61" y="89"/>
                </a:cxn>
                <a:cxn ang="0">
                  <a:pos x="58" y="85"/>
                </a:cxn>
                <a:cxn ang="0">
                  <a:pos x="66" y="79"/>
                </a:cxn>
                <a:cxn ang="0">
                  <a:pos x="74" y="85"/>
                </a:cxn>
                <a:cxn ang="0">
                  <a:pos x="71" y="89"/>
                </a:cxn>
                <a:cxn ang="0">
                  <a:pos x="71" y="103"/>
                </a:cxn>
                <a:cxn ang="0">
                  <a:pos x="90" y="75"/>
                </a:cxn>
                <a:cxn ang="0">
                  <a:pos x="92" y="75"/>
                </a:cxn>
                <a:cxn ang="0">
                  <a:pos x="124" y="97"/>
                </a:cxn>
                <a:cxn ang="0">
                  <a:pos x="131" y="137"/>
                </a:cxn>
                <a:cxn ang="0">
                  <a:pos x="0" y="137"/>
                </a:cxn>
              </a:cxnLst>
              <a:rect l="0" t="0" r="r" b="b"/>
              <a:pathLst>
                <a:path w="131" h="137">
                  <a:moveTo>
                    <a:pt x="94" y="29"/>
                  </a:moveTo>
                  <a:cubicBezTo>
                    <a:pt x="94" y="13"/>
                    <a:pt x="83" y="0"/>
                    <a:pt x="66" y="0"/>
                  </a:cubicBezTo>
                  <a:cubicBezTo>
                    <a:pt x="47" y="0"/>
                    <a:pt x="37" y="13"/>
                    <a:pt x="37" y="29"/>
                  </a:cubicBezTo>
                  <a:cubicBezTo>
                    <a:pt x="37" y="90"/>
                    <a:pt x="94" y="89"/>
                    <a:pt x="94" y="29"/>
                  </a:cubicBezTo>
                  <a:close/>
                  <a:moveTo>
                    <a:pt x="0" y="137"/>
                  </a:moveTo>
                  <a:cubicBezTo>
                    <a:pt x="0" y="123"/>
                    <a:pt x="1" y="108"/>
                    <a:pt x="7" y="97"/>
                  </a:cubicBezTo>
                  <a:cubicBezTo>
                    <a:pt x="13" y="85"/>
                    <a:pt x="25" y="75"/>
                    <a:pt x="39" y="75"/>
                  </a:cubicBezTo>
                  <a:cubicBezTo>
                    <a:pt x="42" y="75"/>
                    <a:pt x="42" y="75"/>
                    <a:pt x="42" y="75"/>
                  </a:cubicBezTo>
                  <a:cubicBezTo>
                    <a:pt x="60" y="103"/>
                    <a:pt x="60" y="103"/>
                    <a:pt x="60" y="103"/>
                  </a:cubicBezTo>
                  <a:cubicBezTo>
                    <a:pt x="61" y="89"/>
                    <a:pt x="61" y="89"/>
                    <a:pt x="61" y="89"/>
                  </a:cubicBezTo>
                  <a:cubicBezTo>
                    <a:pt x="58" y="85"/>
                    <a:pt x="58" y="85"/>
                    <a:pt x="58" y="85"/>
                  </a:cubicBezTo>
                  <a:cubicBezTo>
                    <a:pt x="66" y="79"/>
                    <a:pt x="66" y="79"/>
                    <a:pt x="66" y="79"/>
                  </a:cubicBezTo>
                  <a:cubicBezTo>
                    <a:pt x="74" y="85"/>
                    <a:pt x="74" y="85"/>
                    <a:pt x="74" y="85"/>
                  </a:cubicBezTo>
                  <a:cubicBezTo>
                    <a:pt x="71" y="89"/>
                    <a:pt x="71" y="89"/>
                    <a:pt x="71" y="89"/>
                  </a:cubicBezTo>
                  <a:cubicBezTo>
                    <a:pt x="71" y="103"/>
                    <a:pt x="71" y="103"/>
                    <a:pt x="71" y="103"/>
                  </a:cubicBezTo>
                  <a:cubicBezTo>
                    <a:pt x="90" y="75"/>
                    <a:pt x="90" y="75"/>
                    <a:pt x="90" y="75"/>
                  </a:cubicBezTo>
                  <a:cubicBezTo>
                    <a:pt x="92" y="75"/>
                    <a:pt x="92" y="75"/>
                    <a:pt x="92" y="75"/>
                  </a:cubicBezTo>
                  <a:cubicBezTo>
                    <a:pt x="106" y="75"/>
                    <a:pt x="118" y="85"/>
                    <a:pt x="124" y="97"/>
                  </a:cubicBezTo>
                  <a:cubicBezTo>
                    <a:pt x="130" y="108"/>
                    <a:pt x="131" y="123"/>
                    <a:pt x="131" y="137"/>
                  </a:cubicBezTo>
                  <a:cubicBezTo>
                    <a:pt x="0" y="137"/>
                    <a:pt x="0" y="137"/>
                    <a:pt x="0" y="13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8" name="Freeform 42"/>
            <p:cNvSpPr>
              <a:spLocks noEditPoints="1"/>
            </p:cNvSpPr>
            <p:nvPr/>
          </p:nvSpPr>
          <p:spPr bwMode="auto">
            <a:xfrm>
              <a:off x="4337901" y="5185121"/>
              <a:ext cx="379992" cy="398015"/>
            </a:xfrm>
            <a:custGeom>
              <a:avLst/>
              <a:gdLst/>
              <a:ahLst/>
              <a:cxnLst>
                <a:cxn ang="0">
                  <a:pos x="94" y="29"/>
                </a:cxn>
                <a:cxn ang="0">
                  <a:pos x="65" y="0"/>
                </a:cxn>
                <a:cxn ang="0">
                  <a:pos x="37" y="29"/>
                </a:cxn>
                <a:cxn ang="0">
                  <a:pos x="94" y="29"/>
                </a:cxn>
                <a:cxn ang="0">
                  <a:pos x="0" y="137"/>
                </a:cxn>
                <a:cxn ang="0">
                  <a:pos x="7" y="97"/>
                </a:cxn>
                <a:cxn ang="0">
                  <a:pos x="39" y="75"/>
                </a:cxn>
                <a:cxn ang="0">
                  <a:pos x="41" y="75"/>
                </a:cxn>
                <a:cxn ang="0">
                  <a:pos x="60" y="103"/>
                </a:cxn>
                <a:cxn ang="0">
                  <a:pos x="60" y="89"/>
                </a:cxn>
                <a:cxn ang="0">
                  <a:pos x="57" y="85"/>
                </a:cxn>
                <a:cxn ang="0">
                  <a:pos x="65" y="79"/>
                </a:cxn>
                <a:cxn ang="0">
                  <a:pos x="73" y="85"/>
                </a:cxn>
                <a:cxn ang="0">
                  <a:pos x="70" y="89"/>
                </a:cxn>
                <a:cxn ang="0">
                  <a:pos x="71" y="103"/>
                </a:cxn>
                <a:cxn ang="0">
                  <a:pos x="89" y="75"/>
                </a:cxn>
                <a:cxn ang="0">
                  <a:pos x="92" y="75"/>
                </a:cxn>
                <a:cxn ang="0">
                  <a:pos x="123" y="97"/>
                </a:cxn>
                <a:cxn ang="0">
                  <a:pos x="131" y="137"/>
                </a:cxn>
                <a:cxn ang="0">
                  <a:pos x="0" y="137"/>
                </a:cxn>
              </a:cxnLst>
              <a:rect l="0" t="0" r="r" b="b"/>
              <a:pathLst>
                <a:path w="131" h="137">
                  <a:moveTo>
                    <a:pt x="94" y="29"/>
                  </a:moveTo>
                  <a:cubicBezTo>
                    <a:pt x="93" y="13"/>
                    <a:pt x="83" y="0"/>
                    <a:pt x="65" y="0"/>
                  </a:cubicBezTo>
                  <a:cubicBezTo>
                    <a:pt x="47" y="0"/>
                    <a:pt x="37" y="13"/>
                    <a:pt x="37" y="29"/>
                  </a:cubicBezTo>
                  <a:cubicBezTo>
                    <a:pt x="37" y="90"/>
                    <a:pt x="94" y="89"/>
                    <a:pt x="94" y="29"/>
                  </a:cubicBezTo>
                  <a:close/>
                  <a:moveTo>
                    <a:pt x="0" y="137"/>
                  </a:moveTo>
                  <a:cubicBezTo>
                    <a:pt x="0" y="123"/>
                    <a:pt x="1" y="108"/>
                    <a:pt x="7" y="97"/>
                  </a:cubicBezTo>
                  <a:cubicBezTo>
                    <a:pt x="13" y="85"/>
                    <a:pt x="25" y="75"/>
                    <a:pt x="39" y="75"/>
                  </a:cubicBezTo>
                  <a:cubicBezTo>
                    <a:pt x="41" y="75"/>
                    <a:pt x="41" y="75"/>
                    <a:pt x="41" y="75"/>
                  </a:cubicBezTo>
                  <a:cubicBezTo>
                    <a:pt x="60" y="103"/>
                    <a:pt x="60" y="103"/>
                    <a:pt x="60" y="103"/>
                  </a:cubicBezTo>
                  <a:cubicBezTo>
                    <a:pt x="60" y="89"/>
                    <a:pt x="60" y="89"/>
                    <a:pt x="60" y="89"/>
                  </a:cubicBezTo>
                  <a:cubicBezTo>
                    <a:pt x="57" y="85"/>
                    <a:pt x="57" y="85"/>
                    <a:pt x="57" y="85"/>
                  </a:cubicBezTo>
                  <a:cubicBezTo>
                    <a:pt x="65" y="79"/>
                    <a:pt x="65" y="79"/>
                    <a:pt x="65" y="79"/>
                  </a:cubicBezTo>
                  <a:cubicBezTo>
                    <a:pt x="73" y="85"/>
                    <a:pt x="73" y="85"/>
                    <a:pt x="73" y="85"/>
                  </a:cubicBezTo>
                  <a:cubicBezTo>
                    <a:pt x="70" y="89"/>
                    <a:pt x="70" y="89"/>
                    <a:pt x="70" y="89"/>
                  </a:cubicBezTo>
                  <a:cubicBezTo>
                    <a:pt x="71" y="103"/>
                    <a:pt x="71" y="103"/>
                    <a:pt x="71" y="103"/>
                  </a:cubicBezTo>
                  <a:cubicBezTo>
                    <a:pt x="89" y="75"/>
                    <a:pt x="89" y="75"/>
                    <a:pt x="89" y="75"/>
                  </a:cubicBezTo>
                  <a:cubicBezTo>
                    <a:pt x="92" y="75"/>
                    <a:pt x="92" y="75"/>
                    <a:pt x="92" y="75"/>
                  </a:cubicBezTo>
                  <a:cubicBezTo>
                    <a:pt x="106" y="75"/>
                    <a:pt x="117" y="85"/>
                    <a:pt x="123" y="97"/>
                  </a:cubicBezTo>
                  <a:cubicBezTo>
                    <a:pt x="129" y="108"/>
                    <a:pt x="131" y="123"/>
                    <a:pt x="131" y="137"/>
                  </a:cubicBezTo>
                  <a:cubicBezTo>
                    <a:pt x="0" y="137"/>
                    <a:pt x="0" y="137"/>
                    <a:pt x="0" y="13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9" name="Freeform 43"/>
            <p:cNvSpPr>
              <a:spLocks noEditPoints="1"/>
            </p:cNvSpPr>
            <p:nvPr/>
          </p:nvSpPr>
          <p:spPr bwMode="auto">
            <a:xfrm>
              <a:off x="4008977" y="4760071"/>
              <a:ext cx="379992" cy="398015"/>
            </a:xfrm>
            <a:custGeom>
              <a:avLst/>
              <a:gdLst/>
              <a:ahLst/>
              <a:cxnLst>
                <a:cxn ang="0">
                  <a:pos x="94" y="29"/>
                </a:cxn>
                <a:cxn ang="0">
                  <a:pos x="66" y="0"/>
                </a:cxn>
                <a:cxn ang="0">
                  <a:pos x="37" y="29"/>
                </a:cxn>
                <a:cxn ang="0">
                  <a:pos x="94" y="29"/>
                </a:cxn>
                <a:cxn ang="0">
                  <a:pos x="0" y="137"/>
                </a:cxn>
                <a:cxn ang="0">
                  <a:pos x="8" y="97"/>
                </a:cxn>
                <a:cxn ang="0">
                  <a:pos x="39" y="75"/>
                </a:cxn>
                <a:cxn ang="0">
                  <a:pos x="42" y="75"/>
                </a:cxn>
                <a:cxn ang="0">
                  <a:pos x="60" y="103"/>
                </a:cxn>
                <a:cxn ang="0">
                  <a:pos x="61" y="89"/>
                </a:cxn>
                <a:cxn ang="0">
                  <a:pos x="58" y="85"/>
                </a:cxn>
                <a:cxn ang="0">
                  <a:pos x="66" y="79"/>
                </a:cxn>
                <a:cxn ang="0">
                  <a:pos x="74" y="85"/>
                </a:cxn>
                <a:cxn ang="0">
                  <a:pos x="71" y="89"/>
                </a:cxn>
                <a:cxn ang="0">
                  <a:pos x="71" y="103"/>
                </a:cxn>
                <a:cxn ang="0">
                  <a:pos x="90" y="75"/>
                </a:cxn>
                <a:cxn ang="0">
                  <a:pos x="93" y="75"/>
                </a:cxn>
                <a:cxn ang="0">
                  <a:pos x="124" y="97"/>
                </a:cxn>
                <a:cxn ang="0">
                  <a:pos x="131" y="137"/>
                </a:cxn>
                <a:cxn ang="0">
                  <a:pos x="0" y="137"/>
                </a:cxn>
              </a:cxnLst>
              <a:rect l="0" t="0" r="r" b="b"/>
              <a:pathLst>
                <a:path w="131" h="137">
                  <a:moveTo>
                    <a:pt x="94" y="29"/>
                  </a:moveTo>
                  <a:cubicBezTo>
                    <a:pt x="94" y="13"/>
                    <a:pt x="83" y="0"/>
                    <a:pt x="66" y="0"/>
                  </a:cubicBezTo>
                  <a:cubicBezTo>
                    <a:pt x="47" y="0"/>
                    <a:pt x="38" y="13"/>
                    <a:pt x="37" y="29"/>
                  </a:cubicBezTo>
                  <a:cubicBezTo>
                    <a:pt x="37" y="90"/>
                    <a:pt x="95" y="89"/>
                    <a:pt x="94" y="29"/>
                  </a:cubicBezTo>
                  <a:close/>
                  <a:moveTo>
                    <a:pt x="0" y="137"/>
                  </a:moveTo>
                  <a:cubicBezTo>
                    <a:pt x="0" y="123"/>
                    <a:pt x="2" y="109"/>
                    <a:pt x="8" y="97"/>
                  </a:cubicBezTo>
                  <a:cubicBezTo>
                    <a:pt x="14" y="86"/>
                    <a:pt x="25" y="75"/>
                    <a:pt x="39" y="75"/>
                  </a:cubicBezTo>
                  <a:cubicBezTo>
                    <a:pt x="42" y="75"/>
                    <a:pt x="42" y="75"/>
                    <a:pt x="42" y="75"/>
                  </a:cubicBezTo>
                  <a:cubicBezTo>
                    <a:pt x="60" y="103"/>
                    <a:pt x="60" y="103"/>
                    <a:pt x="60" y="103"/>
                  </a:cubicBezTo>
                  <a:cubicBezTo>
                    <a:pt x="61" y="89"/>
                    <a:pt x="61" y="89"/>
                    <a:pt x="61" y="89"/>
                  </a:cubicBezTo>
                  <a:cubicBezTo>
                    <a:pt x="58" y="85"/>
                    <a:pt x="58" y="85"/>
                    <a:pt x="58" y="85"/>
                  </a:cubicBezTo>
                  <a:cubicBezTo>
                    <a:pt x="66" y="79"/>
                    <a:pt x="66" y="79"/>
                    <a:pt x="66" y="79"/>
                  </a:cubicBezTo>
                  <a:cubicBezTo>
                    <a:pt x="74" y="85"/>
                    <a:pt x="74" y="85"/>
                    <a:pt x="74" y="85"/>
                  </a:cubicBezTo>
                  <a:cubicBezTo>
                    <a:pt x="71" y="89"/>
                    <a:pt x="71" y="89"/>
                    <a:pt x="71" y="89"/>
                  </a:cubicBezTo>
                  <a:cubicBezTo>
                    <a:pt x="71" y="103"/>
                    <a:pt x="71" y="103"/>
                    <a:pt x="71" y="103"/>
                  </a:cubicBezTo>
                  <a:cubicBezTo>
                    <a:pt x="90" y="75"/>
                    <a:pt x="90" y="75"/>
                    <a:pt x="90" y="75"/>
                  </a:cubicBezTo>
                  <a:cubicBezTo>
                    <a:pt x="93" y="75"/>
                    <a:pt x="93" y="75"/>
                    <a:pt x="93" y="75"/>
                  </a:cubicBezTo>
                  <a:cubicBezTo>
                    <a:pt x="106" y="75"/>
                    <a:pt x="118" y="85"/>
                    <a:pt x="124" y="97"/>
                  </a:cubicBezTo>
                  <a:cubicBezTo>
                    <a:pt x="130" y="108"/>
                    <a:pt x="131" y="123"/>
                    <a:pt x="131" y="137"/>
                  </a:cubicBezTo>
                  <a:cubicBezTo>
                    <a:pt x="0" y="137"/>
                    <a:pt x="0" y="137"/>
                    <a:pt x="0" y="13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00" name="Freeform 44"/>
            <p:cNvSpPr>
              <a:spLocks/>
            </p:cNvSpPr>
            <p:nvPr/>
          </p:nvSpPr>
          <p:spPr bwMode="auto">
            <a:xfrm>
              <a:off x="4067552" y="5207650"/>
              <a:ext cx="267346" cy="229798"/>
            </a:xfrm>
            <a:custGeom>
              <a:avLst/>
              <a:gdLst/>
              <a:ahLst/>
              <a:cxnLst>
                <a:cxn ang="0">
                  <a:pos x="89" y="113"/>
                </a:cxn>
                <a:cxn ang="0">
                  <a:pos x="17" y="153"/>
                </a:cxn>
                <a:cxn ang="0">
                  <a:pos x="0" y="124"/>
                </a:cxn>
                <a:cxn ang="0">
                  <a:pos x="71" y="84"/>
                </a:cxn>
                <a:cxn ang="0">
                  <a:pos x="71" y="0"/>
                </a:cxn>
                <a:cxn ang="0">
                  <a:pos x="106" y="0"/>
                </a:cxn>
                <a:cxn ang="0">
                  <a:pos x="106" y="84"/>
                </a:cxn>
                <a:cxn ang="0">
                  <a:pos x="178" y="124"/>
                </a:cxn>
                <a:cxn ang="0">
                  <a:pos x="160" y="153"/>
                </a:cxn>
                <a:cxn ang="0">
                  <a:pos x="89" y="113"/>
                </a:cxn>
                <a:cxn ang="0">
                  <a:pos x="89" y="113"/>
                </a:cxn>
              </a:cxnLst>
              <a:rect l="0" t="0" r="r" b="b"/>
              <a:pathLst>
                <a:path w="178" h="153">
                  <a:moveTo>
                    <a:pt x="89" y="113"/>
                  </a:moveTo>
                  <a:lnTo>
                    <a:pt x="17" y="153"/>
                  </a:lnTo>
                  <a:lnTo>
                    <a:pt x="0" y="124"/>
                  </a:lnTo>
                  <a:lnTo>
                    <a:pt x="71" y="84"/>
                  </a:lnTo>
                  <a:lnTo>
                    <a:pt x="71" y="0"/>
                  </a:lnTo>
                  <a:lnTo>
                    <a:pt x="106" y="0"/>
                  </a:lnTo>
                  <a:lnTo>
                    <a:pt x="106" y="84"/>
                  </a:lnTo>
                  <a:lnTo>
                    <a:pt x="178" y="124"/>
                  </a:lnTo>
                  <a:lnTo>
                    <a:pt x="160" y="153"/>
                  </a:lnTo>
                  <a:lnTo>
                    <a:pt x="89" y="113"/>
                  </a:lnTo>
                  <a:lnTo>
                    <a:pt x="89" y="113"/>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sp>
        <p:nvSpPr>
          <p:cNvPr id="201" name="object 12"/>
          <p:cNvSpPr txBox="1"/>
          <p:nvPr/>
        </p:nvSpPr>
        <p:spPr>
          <a:xfrm>
            <a:off x="1219814" y="3987748"/>
            <a:ext cx="2353145" cy="430887"/>
          </a:xfrm>
          <a:prstGeom prst="rect">
            <a:avLst/>
          </a:prstGeom>
        </p:spPr>
        <p:txBody>
          <a:bodyPr vert="horz" wrap="square" lIns="0" tIns="0" rIns="0" bIns="0" rtlCol="0">
            <a:spAutoFit/>
          </a:bodyPr>
          <a:lstStyle/>
          <a:p>
            <a:pPr marL="12700" algn="ctr"/>
            <a:r>
              <a:rPr lang="en-US" sz="1400" b="1" spc="-10" dirty="0" smtClean="0">
                <a:solidFill>
                  <a:srgbClr val="8E258D"/>
                </a:solidFill>
                <a:latin typeface="Univers for KPMG"/>
                <a:cs typeface="Univers for KPMG"/>
              </a:rPr>
              <a:t>Digital Governance Structure</a:t>
            </a:r>
            <a:endParaRPr sz="1400" dirty="0">
              <a:solidFill>
                <a:prstClr val="black"/>
              </a:solidFill>
              <a:latin typeface="Univers for KPMG"/>
              <a:cs typeface="Univers for KPMG"/>
            </a:endParaRPr>
          </a:p>
        </p:txBody>
      </p:sp>
      <p:sp>
        <p:nvSpPr>
          <p:cNvPr id="202" name="object 13"/>
          <p:cNvSpPr txBox="1"/>
          <p:nvPr/>
        </p:nvSpPr>
        <p:spPr>
          <a:xfrm>
            <a:off x="1073977" y="4464048"/>
            <a:ext cx="2733099" cy="923330"/>
          </a:xfrm>
          <a:prstGeom prst="rect">
            <a:avLst/>
          </a:prstGeom>
        </p:spPr>
        <p:txBody>
          <a:bodyPr vert="horz" wrap="square" lIns="0" tIns="0" rIns="0" bIns="0" rtlCol="0">
            <a:spAutoFit/>
          </a:bodyPr>
          <a:lstStyle/>
          <a:p>
            <a:pPr marL="12700" marR="5080" indent="-2540" algn="ctr"/>
            <a:r>
              <a:rPr lang="en-US" sz="1200" spc="-5" dirty="0">
                <a:solidFill>
                  <a:prstClr val="black"/>
                </a:solidFill>
                <a:latin typeface="Univers for KPMG"/>
                <a:cs typeface="Univers for KPMG"/>
              </a:rPr>
              <a:t>Establish a Centre of Excellence, led by the Chief Digital Officer, to overcome functional silos and ensure </a:t>
            </a:r>
            <a:r>
              <a:rPr lang="en-US" sz="1200" spc="-5" dirty="0" err="1">
                <a:solidFill>
                  <a:prstClr val="black"/>
                </a:solidFill>
                <a:latin typeface="Univers for KPMG"/>
                <a:cs typeface="Univers for KPMG"/>
              </a:rPr>
              <a:t>organisation</a:t>
            </a:r>
            <a:r>
              <a:rPr lang="en-US" sz="1200" spc="-5" dirty="0">
                <a:solidFill>
                  <a:prstClr val="black"/>
                </a:solidFill>
                <a:latin typeface="Univers for KPMG"/>
                <a:cs typeface="Univers for KPMG"/>
              </a:rPr>
              <a:t>-wide accountability for the digital agenda</a:t>
            </a:r>
          </a:p>
        </p:txBody>
      </p:sp>
      <p:sp>
        <p:nvSpPr>
          <p:cNvPr id="203" name="object 57"/>
          <p:cNvSpPr txBox="1"/>
          <p:nvPr/>
        </p:nvSpPr>
        <p:spPr>
          <a:xfrm>
            <a:off x="8645562" y="3987748"/>
            <a:ext cx="2094813" cy="215444"/>
          </a:xfrm>
          <a:prstGeom prst="rect">
            <a:avLst/>
          </a:prstGeom>
        </p:spPr>
        <p:txBody>
          <a:bodyPr vert="horz" wrap="square" lIns="0" tIns="0" rIns="0" bIns="0" rtlCol="0">
            <a:spAutoFit/>
          </a:bodyPr>
          <a:lstStyle/>
          <a:p>
            <a:pPr marL="12700" algn="ctr"/>
            <a:r>
              <a:rPr lang="en-US" sz="1400" b="1" spc="-5" dirty="0" smtClean="0">
                <a:solidFill>
                  <a:srgbClr val="00B0F0"/>
                </a:solidFill>
                <a:latin typeface="Univers for KPMG"/>
                <a:cs typeface="Univers for KPMG"/>
              </a:rPr>
              <a:t>Process </a:t>
            </a:r>
            <a:r>
              <a:rPr lang="en-US" sz="1400" b="1" spc="-5" dirty="0" err="1" smtClean="0">
                <a:solidFill>
                  <a:srgbClr val="00B0F0"/>
                </a:solidFill>
                <a:latin typeface="Univers for KPMG"/>
                <a:cs typeface="Univers for KPMG"/>
              </a:rPr>
              <a:t>Digitisation</a:t>
            </a:r>
            <a:endParaRPr sz="1400" dirty="0">
              <a:solidFill>
                <a:prstClr val="black"/>
              </a:solidFill>
              <a:latin typeface="Univers for KPMG"/>
              <a:cs typeface="Univers for KPMG"/>
            </a:endParaRPr>
          </a:p>
        </p:txBody>
      </p:sp>
      <p:sp>
        <p:nvSpPr>
          <p:cNvPr id="204" name="object 58"/>
          <p:cNvSpPr txBox="1"/>
          <p:nvPr/>
        </p:nvSpPr>
        <p:spPr>
          <a:xfrm>
            <a:off x="8183294" y="4464048"/>
            <a:ext cx="2969852" cy="553998"/>
          </a:xfrm>
          <a:prstGeom prst="rect">
            <a:avLst/>
          </a:prstGeom>
        </p:spPr>
        <p:txBody>
          <a:bodyPr vert="horz" wrap="square" lIns="0" tIns="0" rIns="0" bIns="0" rtlCol="0">
            <a:spAutoFit/>
          </a:bodyPr>
          <a:lstStyle/>
          <a:p>
            <a:pPr marL="12700" marR="5080" indent="-1905" algn="ctr"/>
            <a:r>
              <a:rPr lang="en-US" sz="1200" spc="-5" dirty="0">
                <a:solidFill>
                  <a:prstClr val="black"/>
                </a:solidFill>
                <a:latin typeface="Univers for KPMG"/>
                <a:cs typeface="Univers for KPMG"/>
              </a:rPr>
              <a:t>Leverage Artificial Intelligence and Robotics Process Automation to continually </a:t>
            </a:r>
            <a:r>
              <a:rPr lang="en-US" sz="1200" spc="-5" dirty="0" err="1">
                <a:solidFill>
                  <a:prstClr val="black"/>
                </a:solidFill>
                <a:latin typeface="Univers for KPMG"/>
                <a:cs typeface="Univers for KPMG"/>
              </a:rPr>
              <a:t>optimise</a:t>
            </a:r>
            <a:r>
              <a:rPr lang="en-US" sz="1200" spc="-5" dirty="0">
                <a:solidFill>
                  <a:prstClr val="black"/>
                </a:solidFill>
                <a:latin typeface="Univers for KPMG"/>
                <a:cs typeface="Univers for KPMG"/>
              </a:rPr>
              <a:t> performance</a:t>
            </a:r>
          </a:p>
        </p:txBody>
      </p:sp>
      <p:sp>
        <p:nvSpPr>
          <p:cNvPr id="205" name="object 65"/>
          <p:cNvSpPr txBox="1"/>
          <p:nvPr/>
        </p:nvSpPr>
        <p:spPr>
          <a:xfrm>
            <a:off x="4829257" y="3987748"/>
            <a:ext cx="2592586" cy="215444"/>
          </a:xfrm>
          <a:prstGeom prst="rect">
            <a:avLst/>
          </a:prstGeom>
        </p:spPr>
        <p:txBody>
          <a:bodyPr vert="horz" wrap="square" lIns="0" tIns="0" rIns="0" bIns="0" rtlCol="0">
            <a:spAutoFit/>
          </a:bodyPr>
          <a:lstStyle/>
          <a:p>
            <a:pPr marL="12700" marR="5080" indent="2540" algn="ctr"/>
            <a:r>
              <a:rPr lang="en-US" sz="1400" b="1" spc="-10" dirty="0" smtClean="0">
                <a:solidFill>
                  <a:srgbClr val="00A3A1"/>
                </a:solidFill>
                <a:latin typeface="Univers for KPMG"/>
                <a:cs typeface="Univers for KPMG"/>
              </a:rPr>
              <a:t>Digital Workforce</a:t>
            </a:r>
            <a:endParaRPr sz="1400" dirty="0">
              <a:solidFill>
                <a:prstClr val="black"/>
              </a:solidFill>
              <a:latin typeface="Univers for KPMG"/>
              <a:cs typeface="Univers for KPMG"/>
            </a:endParaRPr>
          </a:p>
        </p:txBody>
      </p:sp>
      <p:sp>
        <p:nvSpPr>
          <p:cNvPr id="206" name="object 65"/>
          <p:cNvSpPr txBox="1"/>
          <p:nvPr/>
        </p:nvSpPr>
        <p:spPr>
          <a:xfrm>
            <a:off x="4485372" y="4464048"/>
            <a:ext cx="3171500" cy="923330"/>
          </a:xfrm>
          <a:prstGeom prst="rect">
            <a:avLst/>
          </a:prstGeom>
        </p:spPr>
        <p:txBody>
          <a:bodyPr vert="horz" wrap="square" lIns="0" tIns="0" rIns="0" bIns="0" rtlCol="0">
            <a:spAutoFit/>
          </a:bodyPr>
          <a:lstStyle/>
          <a:p>
            <a:pPr marL="154305" marR="147320" algn="ctr">
              <a:spcBef>
                <a:spcPts val="65"/>
              </a:spcBef>
            </a:pPr>
            <a:r>
              <a:rPr lang="en-US" sz="1200" spc="-5" dirty="0">
                <a:solidFill>
                  <a:prstClr val="black"/>
                </a:solidFill>
                <a:latin typeface="Univers for KPMG"/>
                <a:cs typeface="Univers for KPMG"/>
              </a:rPr>
              <a:t>Establish a talent development and acquisition strategy that will equip existing talent with digital skill-sets and acquire relevant talent (data scientists, software engineers etc.) </a:t>
            </a:r>
          </a:p>
        </p:txBody>
      </p:sp>
      <p:sp>
        <p:nvSpPr>
          <p:cNvPr id="77" name="Title 2"/>
          <p:cNvSpPr txBox="1">
            <a:spLocks/>
          </p:cNvSpPr>
          <p:nvPr/>
        </p:nvSpPr>
        <p:spPr>
          <a:xfrm>
            <a:off x="153265" y="94959"/>
            <a:ext cx="9681940" cy="364003"/>
          </a:xfrm>
          <a:prstGeom prst="rect">
            <a:avLst/>
          </a:prstGeom>
          <a:noFill/>
        </p:spPr>
        <p:txBody>
          <a:bodyPr vert="horz" lIns="0" tIns="0" rIns="0" bIns="0" rtlCol="0" anchor="t" anchorCtr="0">
            <a:noAutofit/>
          </a:bodyPr>
          <a:lstStyle>
            <a:defPPr>
              <a:defRPr lang="en-US"/>
            </a:defPPr>
            <a:lvl1pPr>
              <a:lnSpc>
                <a:spcPct val="70000"/>
              </a:lnSpc>
              <a:defRPr sz="2800" b="1" i="0" kern="0">
                <a:solidFill>
                  <a:srgbClr val="00338D"/>
                </a:solidFill>
                <a:latin typeface="Univers 47 CondensedLight" panose="00000400000000000000" pitchFamily="2" charset="0"/>
                <a:cs typeface="KPMG Extralight"/>
              </a:defRPr>
            </a:lvl1pPr>
          </a:lstStyle>
          <a:p>
            <a:pPr>
              <a:defRPr/>
            </a:pPr>
            <a:r>
              <a:rPr lang="en-US" sz="4400" b="0" kern="1200" dirty="0" smtClean="0">
                <a:latin typeface="KPMG Extralight" panose="020B0303030202040204" pitchFamily="34" charset="0"/>
                <a:cs typeface="+mj-cs"/>
              </a:rPr>
              <a:t>Detailed Assessment – Operating Model</a:t>
            </a:r>
            <a:r>
              <a:rPr lang="en-US" sz="4400" b="0" kern="1200" baseline="30000" dirty="0" smtClean="0">
                <a:latin typeface="KPMG Extralight" panose="020B0303030202040204" pitchFamily="34" charset="0"/>
                <a:ea typeface="+mj-ea"/>
                <a:cs typeface="+mj-cs"/>
              </a:rPr>
              <a:t>(5/5)</a:t>
            </a:r>
            <a:endParaRPr lang="en-US" sz="4400" b="0" kern="1200" baseline="30000" dirty="0">
              <a:latin typeface="KPMG Extralight" panose="020B0303030202040204" pitchFamily="34" charset="0"/>
              <a:ea typeface="+mj-ea"/>
              <a:cs typeface="+mj-cs"/>
            </a:endParaRPr>
          </a:p>
        </p:txBody>
      </p:sp>
      <p:sp>
        <p:nvSpPr>
          <p:cNvPr id="78" name="Rectangle 77"/>
          <p:cNvSpPr/>
          <p:nvPr/>
        </p:nvSpPr>
        <p:spPr>
          <a:xfrm>
            <a:off x="86590" y="602065"/>
            <a:ext cx="4080424" cy="211083"/>
          </a:xfrm>
          <a:prstGeom prst="rect">
            <a:avLst/>
          </a:prstGeom>
        </p:spPr>
        <p:txBody>
          <a:bodyPr wrap="square">
            <a:spAutoFit/>
          </a:bodyPr>
          <a:lstStyle/>
          <a:p>
            <a:pPr>
              <a:lnSpc>
                <a:spcPct val="70000"/>
              </a:lnSpc>
            </a:pPr>
            <a:r>
              <a:rPr lang="en-US" sz="1050" b="1" dirty="0" smtClean="0">
                <a:solidFill>
                  <a:srgbClr val="005EB8">
                    <a:lumMod val="75000"/>
                  </a:srgbClr>
                </a:solidFill>
              </a:rPr>
              <a:t>Proposed Initiatives</a:t>
            </a:r>
            <a:endParaRPr lang="en-US" sz="1050" b="1" dirty="0">
              <a:solidFill>
                <a:srgbClr val="005EB8">
                  <a:lumMod val="75000"/>
                </a:srgbClr>
              </a:solidFill>
            </a:endParaRPr>
          </a:p>
        </p:txBody>
      </p:sp>
    </p:spTree>
    <p:extLst>
      <p:ext uri="{BB962C8B-B14F-4D97-AF65-F5344CB8AC3E}">
        <p14:creationId xmlns:p14="http://schemas.microsoft.com/office/powerpoint/2010/main" val="29424372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55909" name="think-cell Slide" r:id="rId6" imgW="663" imgH="659" progId="TCLayout.ActiveDocument.1">
                  <p:embed/>
                </p:oleObj>
              </mc:Choice>
              <mc:Fallback>
                <p:oleObj name="think-cell Slide" r:id="rId6" imgW="663" imgH="659" progId="TCLayout.ActiveDocument.1">
                  <p:embed/>
                  <p:pic>
                    <p:nvPicPr>
                      <p:cNvPr id="0" name=""/>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2" name="Rectangle 1" hidden="1"/>
          <p:cNvSpPr/>
          <p:nvPr>
            <p:custDataLst>
              <p:tags r:id="rId3"/>
            </p:custDataLst>
          </p:nvPr>
        </p:nvSpPr>
        <p:spPr>
          <a:xfrm>
            <a:off x="0" y="0"/>
            <a:ext cx="158750" cy="15875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spcBef>
                <a:spcPct val="0"/>
              </a:spcBef>
              <a:spcAft>
                <a:spcPct val="0"/>
              </a:spcAft>
            </a:pPr>
            <a:endParaRPr lang="en-US" sz="3600" dirty="0">
              <a:solidFill>
                <a:srgbClr val="FFFFFF"/>
              </a:solidFill>
              <a:latin typeface="KPMG Extralight" panose="020B0303030202040204" pitchFamily="34" charset="0"/>
              <a:sym typeface="KPMG Extralight" panose="020B0303030202040204" pitchFamily="34" charset="0"/>
            </a:endParaRPr>
          </a:p>
        </p:txBody>
      </p:sp>
      <p:grpSp>
        <p:nvGrpSpPr>
          <p:cNvPr id="98" name="Group 97"/>
          <p:cNvGrpSpPr/>
          <p:nvPr/>
        </p:nvGrpSpPr>
        <p:grpSpPr>
          <a:xfrm>
            <a:off x="5031547" y="3892713"/>
            <a:ext cx="2355124" cy="2058037"/>
            <a:chOff x="4854586" y="3229573"/>
            <a:chExt cx="2355124" cy="2058037"/>
          </a:xfrm>
        </p:grpSpPr>
        <p:grpSp>
          <p:nvGrpSpPr>
            <p:cNvPr id="99" name="Group 98"/>
            <p:cNvGrpSpPr/>
            <p:nvPr/>
          </p:nvGrpSpPr>
          <p:grpSpPr>
            <a:xfrm>
              <a:off x="4854586" y="3239548"/>
              <a:ext cx="308707" cy="329511"/>
              <a:chOff x="4882946" y="3982126"/>
              <a:chExt cx="496290" cy="529735"/>
            </a:xfrm>
          </p:grpSpPr>
          <p:sp>
            <p:nvSpPr>
              <p:cNvPr id="102" name="Chord 101"/>
              <p:cNvSpPr/>
              <p:nvPr/>
            </p:nvSpPr>
            <p:spPr>
              <a:xfrm>
                <a:off x="4882946" y="3982126"/>
                <a:ext cx="496290" cy="529735"/>
              </a:xfrm>
              <a:prstGeom prst="chord">
                <a:avLst>
                  <a:gd name="adj1" fmla="val 4800000"/>
                  <a:gd name="adj2" fmla="val 16800000"/>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03" name="Pie 102"/>
              <p:cNvSpPr/>
              <p:nvPr/>
            </p:nvSpPr>
            <p:spPr>
              <a:xfrm>
                <a:off x="4934400" y="4033581"/>
                <a:ext cx="411607" cy="411607"/>
              </a:xfrm>
              <a:prstGeom prst="pie">
                <a:avLst>
                  <a:gd name="adj1" fmla="val 9720000"/>
                  <a:gd name="adj2" fmla="val 16200000"/>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grpSp>
        <p:sp>
          <p:nvSpPr>
            <p:cNvPr id="100" name="Freeform 99"/>
            <p:cNvSpPr/>
            <p:nvPr/>
          </p:nvSpPr>
          <p:spPr>
            <a:xfrm rot="16200000">
              <a:off x="4262904" y="4292210"/>
              <a:ext cx="1492077" cy="308705"/>
            </a:xfrm>
            <a:custGeom>
              <a:avLst/>
              <a:gdLst>
                <a:gd name="connsiteX0" fmla="*/ 0 w 1492077"/>
                <a:gd name="connsiteY0" fmla="*/ 0 h 308705"/>
                <a:gd name="connsiteX1" fmla="*/ 1492077 w 1492077"/>
                <a:gd name="connsiteY1" fmla="*/ 0 h 308705"/>
                <a:gd name="connsiteX2" fmla="*/ 1492077 w 1492077"/>
                <a:gd name="connsiteY2" fmla="*/ 308705 h 308705"/>
                <a:gd name="connsiteX3" fmla="*/ 0 w 1492077"/>
                <a:gd name="connsiteY3" fmla="*/ 308705 h 308705"/>
                <a:gd name="connsiteX4" fmla="*/ 0 w 1492077"/>
                <a:gd name="connsiteY4" fmla="*/ 0 h 3087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2077" h="308705">
                  <a:moveTo>
                    <a:pt x="0" y="0"/>
                  </a:moveTo>
                  <a:lnTo>
                    <a:pt x="1492077" y="0"/>
                  </a:lnTo>
                  <a:lnTo>
                    <a:pt x="1492077" y="308705"/>
                  </a:lnTo>
                  <a:lnTo>
                    <a:pt x="0" y="30870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 tIns="0" rIns="1" bIns="-1" numCol="1" spcCol="1270" anchor="t" anchorCtr="0">
              <a:noAutofit/>
            </a:bodyPr>
            <a:lstStyle/>
            <a:p>
              <a:pPr lvl="0" algn="r" defTabSz="977900">
                <a:lnSpc>
                  <a:spcPct val="90000"/>
                </a:lnSpc>
                <a:spcBef>
                  <a:spcPct val="0"/>
                </a:spcBef>
                <a:spcAft>
                  <a:spcPct val="35000"/>
                </a:spcAft>
              </a:pPr>
              <a:r>
                <a:rPr lang="en-GB" kern="1200" dirty="0" smtClean="0">
                  <a:solidFill>
                    <a:schemeClr val="bg1"/>
                  </a:solidFill>
                </a:rPr>
                <a:t>Level 3</a:t>
              </a:r>
              <a:endParaRPr lang="en-US" kern="1200" dirty="0">
                <a:solidFill>
                  <a:schemeClr val="bg1"/>
                </a:solidFill>
              </a:endParaRPr>
            </a:p>
          </p:txBody>
        </p:sp>
        <p:sp>
          <p:nvSpPr>
            <p:cNvPr id="101" name="Freeform 100"/>
            <p:cNvSpPr/>
            <p:nvPr/>
          </p:nvSpPr>
          <p:spPr>
            <a:xfrm>
              <a:off x="5114551" y="3229573"/>
              <a:ext cx="2095159" cy="2058037"/>
            </a:xfrm>
            <a:custGeom>
              <a:avLst/>
              <a:gdLst>
                <a:gd name="connsiteX0" fmla="*/ 0 w 1029018"/>
                <a:gd name="connsiteY0" fmla="*/ 0 h 2058037"/>
                <a:gd name="connsiteX1" fmla="*/ 1029018 w 1029018"/>
                <a:gd name="connsiteY1" fmla="*/ 0 h 2058037"/>
                <a:gd name="connsiteX2" fmla="*/ 1029018 w 1029018"/>
                <a:gd name="connsiteY2" fmla="*/ 2058037 h 2058037"/>
                <a:gd name="connsiteX3" fmla="*/ 0 w 1029018"/>
                <a:gd name="connsiteY3" fmla="*/ 2058037 h 2058037"/>
                <a:gd name="connsiteX4" fmla="*/ 0 w 1029018"/>
                <a:gd name="connsiteY4" fmla="*/ 0 h 20580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9018" h="2058037">
                  <a:moveTo>
                    <a:pt x="0" y="0"/>
                  </a:moveTo>
                  <a:lnTo>
                    <a:pt x="1029018" y="0"/>
                  </a:lnTo>
                  <a:lnTo>
                    <a:pt x="1029018" y="2058037"/>
                  </a:lnTo>
                  <a:lnTo>
                    <a:pt x="0" y="205803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114300" indent="-114300" defTabSz="311150">
                <a:lnSpc>
                  <a:spcPct val="90000"/>
                </a:lnSpc>
                <a:spcBef>
                  <a:spcPct val="0"/>
                </a:spcBef>
                <a:spcAft>
                  <a:spcPts val="300"/>
                </a:spcAft>
                <a:buFont typeface="Arial" panose="020B0604020202020204" pitchFamily="34" charset="0"/>
                <a:buChar char="•"/>
              </a:pPr>
              <a:r>
                <a:rPr lang="en-US" sz="1200" dirty="0" smtClean="0">
                  <a:solidFill>
                    <a:schemeClr val="bg1"/>
                  </a:solidFill>
                </a:rPr>
                <a:t>Poor API </a:t>
              </a:r>
              <a:r>
                <a:rPr lang="en-US" sz="1200" dirty="0">
                  <a:solidFill>
                    <a:schemeClr val="bg1"/>
                  </a:solidFill>
                </a:rPr>
                <a:t>strategy but some APIs are implemented and published locally with limited documentation but no developer portal or monitoring of API </a:t>
              </a:r>
              <a:r>
                <a:rPr lang="en-US" sz="1200" dirty="0" smtClean="0">
                  <a:solidFill>
                    <a:schemeClr val="bg1"/>
                  </a:solidFill>
                </a:rPr>
                <a:t>metrics. Adoption of partner APIs.</a:t>
              </a:r>
              <a:endParaRPr lang="en-US" sz="1200" dirty="0">
                <a:solidFill>
                  <a:schemeClr val="bg1"/>
                </a:solidFill>
              </a:endParaRPr>
            </a:p>
            <a:p>
              <a:pPr marL="114300" lvl="0" indent="-114300" defTabSz="311150">
                <a:lnSpc>
                  <a:spcPct val="90000"/>
                </a:lnSpc>
                <a:spcBef>
                  <a:spcPct val="0"/>
                </a:spcBef>
                <a:spcAft>
                  <a:spcPts val="300"/>
                </a:spcAft>
                <a:buFont typeface="Arial" panose="020B0604020202020204" pitchFamily="34" charset="0"/>
                <a:buChar char="•"/>
              </a:pPr>
              <a:r>
                <a:rPr lang="en-US" sz="1200" dirty="0">
                  <a:solidFill>
                    <a:schemeClr val="bg1"/>
                  </a:solidFill>
                </a:rPr>
                <a:t>Wide acceptance of a cloud strategy which is aligned with business </a:t>
              </a:r>
              <a:r>
                <a:rPr lang="en-US" sz="1200" dirty="0" smtClean="0">
                  <a:solidFill>
                    <a:schemeClr val="bg1"/>
                  </a:solidFill>
                </a:rPr>
                <a:t>outcomes.</a:t>
              </a:r>
              <a:endParaRPr lang="en-US" sz="1200" dirty="0">
                <a:solidFill>
                  <a:schemeClr val="bg1"/>
                </a:solidFill>
              </a:endParaRPr>
            </a:p>
            <a:p>
              <a:pPr marL="114300" lvl="0" indent="-114300" defTabSz="311150">
                <a:lnSpc>
                  <a:spcPct val="90000"/>
                </a:lnSpc>
                <a:spcBef>
                  <a:spcPct val="0"/>
                </a:spcBef>
                <a:spcAft>
                  <a:spcPts val="300"/>
                </a:spcAft>
                <a:buFont typeface="Arial" panose="020B0604020202020204" pitchFamily="34" charset="0"/>
                <a:buChar char="•"/>
              </a:pPr>
              <a:r>
                <a:rPr lang="en-GB" sz="1200" dirty="0">
                  <a:solidFill>
                    <a:schemeClr val="bg1"/>
                  </a:solidFill>
                </a:rPr>
                <a:t>Existence of </a:t>
              </a:r>
              <a:r>
                <a:rPr lang="en-US" sz="1200" dirty="0">
                  <a:solidFill>
                    <a:schemeClr val="bg1"/>
                  </a:solidFill>
                </a:rPr>
                <a:t>data &amp; analytics tools and processes which are different for different </a:t>
              </a:r>
              <a:r>
                <a:rPr lang="en-US" sz="1200" dirty="0" smtClean="0">
                  <a:solidFill>
                    <a:schemeClr val="bg1"/>
                  </a:solidFill>
                </a:rPr>
                <a:t>functions.</a:t>
              </a:r>
              <a:endParaRPr lang="en-US" sz="1200" dirty="0">
                <a:solidFill>
                  <a:schemeClr val="bg1"/>
                </a:solidFill>
              </a:endParaRPr>
            </a:p>
            <a:p>
              <a:pPr marL="114300" lvl="0" indent="-114300" defTabSz="311150">
                <a:lnSpc>
                  <a:spcPct val="90000"/>
                </a:lnSpc>
                <a:spcBef>
                  <a:spcPct val="0"/>
                </a:spcBef>
                <a:spcAft>
                  <a:spcPts val="300"/>
                </a:spcAft>
                <a:buFont typeface="Arial" panose="020B0604020202020204" pitchFamily="34" charset="0"/>
                <a:buChar char="•"/>
              </a:pPr>
              <a:r>
                <a:rPr lang="en-GB" sz="1200" dirty="0">
                  <a:solidFill>
                    <a:schemeClr val="bg1"/>
                  </a:solidFill>
                </a:rPr>
                <a:t>Documented UX strategy to manage and guide user experience </a:t>
              </a:r>
              <a:r>
                <a:rPr lang="en-GB" sz="1200" dirty="0" smtClean="0">
                  <a:solidFill>
                    <a:schemeClr val="bg1"/>
                  </a:solidFill>
                </a:rPr>
                <a:t>processes.</a:t>
              </a:r>
              <a:endParaRPr lang="en-US" sz="1200" dirty="0">
                <a:solidFill>
                  <a:schemeClr val="bg1"/>
                </a:solidFill>
              </a:endParaRPr>
            </a:p>
          </p:txBody>
        </p:sp>
      </p:grpSp>
      <p:grpSp>
        <p:nvGrpSpPr>
          <p:cNvPr id="104" name="Group 103"/>
          <p:cNvGrpSpPr/>
          <p:nvPr/>
        </p:nvGrpSpPr>
        <p:grpSpPr>
          <a:xfrm>
            <a:off x="7239970" y="3892713"/>
            <a:ext cx="2453261" cy="2058037"/>
            <a:chOff x="7367334" y="3290079"/>
            <a:chExt cx="2453261" cy="2058037"/>
          </a:xfrm>
        </p:grpSpPr>
        <p:grpSp>
          <p:nvGrpSpPr>
            <p:cNvPr id="105" name="Group 104"/>
            <p:cNvGrpSpPr/>
            <p:nvPr/>
          </p:nvGrpSpPr>
          <p:grpSpPr>
            <a:xfrm>
              <a:off x="7367334" y="3292691"/>
              <a:ext cx="383958" cy="1957295"/>
              <a:chOff x="7367334" y="3324590"/>
              <a:chExt cx="383958" cy="1957295"/>
            </a:xfrm>
          </p:grpSpPr>
          <p:grpSp>
            <p:nvGrpSpPr>
              <p:cNvPr id="107" name="Group 106"/>
              <p:cNvGrpSpPr/>
              <p:nvPr/>
            </p:nvGrpSpPr>
            <p:grpSpPr>
              <a:xfrm>
                <a:off x="7431252" y="3324590"/>
                <a:ext cx="320040" cy="320040"/>
                <a:chOff x="6566625" y="3947929"/>
                <a:chExt cx="514509" cy="514507"/>
              </a:xfrm>
            </p:grpSpPr>
            <p:sp>
              <p:nvSpPr>
                <p:cNvPr id="109" name="Chord 108"/>
                <p:cNvSpPr/>
                <p:nvPr/>
              </p:nvSpPr>
              <p:spPr>
                <a:xfrm>
                  <a:off x="6566625" y="3947929"/>
                  <a:ext cx="514509" cy="514507"/>
                </a:xfrm>
                <a:prstGeom prst="chord">
                  <a:avLst>
                    <a:gd name="adj1" fmla="val 4800000"/>
                    <a:gd name="adj2" fmla="val 16800000"/>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10" name="Pie 109"/>
                <p:cNvSpPr/>
                <p:nvPr/>
              </p:nvSpPr>
              <p:spPr>
                <a:xfrm>
                  <a:off x="6618076" y="3999393"/>
                  <a:ext cx="411607" cy="411607"/>
                </a:xfrm>
                <a:prstGeom prst="pie">
                  <a:avLst>
                    <a:gd name="adj1" fmla="val 7560000"/>
                    <a:gd name="adj2" fmla="val 16200000"/>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grpSp>
          <p:sp>
            <p:nvSpPr>
              <p:cNvPr id="108" name="Freeform 107"/>
              <p:cNvSpPr/>
              <p:nvPr/>
            </p:nvSpPr>
            <p:spPr>
              <a:xfrm rot="16200000">
                <a:off x="6775648" y="4381494"/>
                <a:ext cx="1492077" cy="308705"/>
              </a:xfrm>
              <a:custGeom>
                <a:avLst/>
                <a:gdLst>
                  <a:gd name="connsiteX0" fmla="*/ 0 w 1492077"/>
                  <a:gd name="connsiteY0" fmla="*/ 0 h 308705"/>
                  <a:gd name="connsiteX1" fmla="*/ 1492077 w 1492077"/>
                  <a:gd name="connsiteY1" fmla="*/ 0 h 308705"/>
                  <a:gd name="connsiteX2" fmla="*/ 1492077 w 1492077"/>
                  <a:gd name="connsiteY2" fmla="*/ 308705 h 308705"/>
                  <a:gd name="connsiteX3" fmla="*/ 0 w 1492077"/>
                  <a:gd name="connsiteY3" fmla="*/ 308705 h 308705"/>
                  <a:gd name="connsiteX4" fmla="*/ 0 w 1492077"/>
                  <a:gd name="connsiteY4" fmla="*/ 0 h 3087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2077" h="308705">
                    <a:moveTo>
                      <a:pt x="0" y="0"/>
                    </a:moveTo>
                    <a:lnTo>
                      <a:pt x="1492077" y="0"/>
                    </a:lnTo>
                    <a:lnTo>
                      <a:pt x="1492077" y="308705"/>
                    </a:lnTo>
                    <a:lnTo>
                      <a:pt x="0" y="30870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 tIns="0" rIns="1" bIns="0" numCol="1" spcCol="1270" anchor="b" anchorCtr="0">
                <a:noAutofit/>
              </a:bodyPr>
              <a:lstStyle/>
              <a:p>
                <a:pPr lvl="0" algn="r" defTabSz="977900">
                  <a:lnSpc>
                    <a:spcPct val="90000"/>
                  </a:lnSpc>
                  <a:spcBef>
                    <a:spcPct val="0"/>
                  </a:spcBef>
                  <a:spcAft>
                    <a:spcPct val="35000"/>
                  </a:spcAft>
                </a:pPr>
                <a:r>
                  <a:rPr lang="en-GB" kern="1200" dirty="0" smtClean="0">
                    <a:solidFill>
                      <a:schemeClr val="bg1"/>
                    </a:solidFill>
                  </a:rPr>
                  <a:t>Level 4</a:t>
                </a:r>
                <a:endParaRPr lang="en-US" kern="1200" dirty="0">
                  <a:solidFill>
                    <a:schemeClr val="bg1"/>
                  </a:solidFill>
                </a:endParaRPr>
              </a:p>
            </p:txBody>
          </p:sp>
        </p:grpSp>
        <p:sp>
          <p:nvSpPr>
            <p:cNvPr id="106" name="Freeform 105"/>
            <p:cNvSpPr/>
            <p:nvPr/>
          </p:nvSpPr>
          <p:spPr>
            <a:xfrm>
              <a:off x="7663627" y="3290079"/>
              <a:ext cx="2156968" cy="2058037"/>
            </a:xfrm>
            <a:custGeom>
              <a:avLst/>
              <a:gdLst>
                <a:gd name="connsiteX0" fmla="*/ 0 w 1029018"/>
                <a:gd name="connsiteY0" fmla="*/ 0 h 2058037"/>
                <a:gd name="connsiteX1" fmla="*/ 1029018 w 1029018"/>
                <a:gd name="connsiteY1" fmla="*/ 0 h 2058037"/>
                <a:gd name="connsiteX2" fmla="*/ 1029018 w 1029018"/>
                <a:gd name="connsiteY2" fmla="*/ 2058037 h 2058037"/>
                <a:gd name="connsiteX3" fmla="*/ 0 w 1029018"/>
                <a:gd name="connsiteY3" fmla="*/ 2058037 h 2058037"/>
                <a:gd name="connsiteX4" fmla="*/ 0 w 1029018"/>
                <a:gd name="connsiteY4" fmla="*/ 0 h 20580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9018" h="2058037">
                  <a:moveTo>
                    <a:pt x="0" y="0"/>
                  </a:moveTo>
                  <a:lnTo>
                    <a:pt x="1029018" y="0"/>
                  </a:lnTo>
                  <a:lnTo>
                    <a:pt x="1029018" y="2058037"/>
                  </a:lnTo>
                  <a:lnTo>
                    <a:pt x="0" y="205803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114300" indent="-114300" defTabSz="311150">
                <a:lnSpc>
                  <a:spcPct val="90000"/>
                </a:lnSpc>
                <a:spcBef>
                  <a:spcPct val="0"/>
                </a:spcBef>
                <a:spcAft>
                  <a:spcPts val="150"/>
                </a:spcAft>
                <a:buFont typeface="Arial" panose="020B0604020202020204" pitchFamily="34" charset="0"/>
                <a:buChar char="•"/>
              </a:pPr>
              <a:r>
                <a:rPr lang="en-US" sz="1200" dirty="0">
                  <a:solidFill>
                    <a:schemeClr val="bg1"/>
                  </a:solidFill>
                </a:rPr>
                <a:t>P</a:t>
              </a:r>
              <a:r>
                <a:rPr lang="en-US" sz="1200" dirty="0" smtClean="0">
                  <a:solidFill>
                    <a:schemeClr val="bg1"/>
                  </a:solidFill>
                </a:rPr>
                <a:t>artially executed API strategy. Capabilities for API documentation</a:t>
              </a:r>
              <a:r>
                <a:rPr lang="en-US" sz="1200" dirty="0">
                  <a:solidFill>
                    <a:schemeClr val="bg1"/>
                  </a:solidFill>
                </a:rPr>
                <a:t>, central publishing and </a:t>
              </a:r>
              <a:r>
                <a:rPr lang="en-US" sz="1200" dirty="0" smtClean="0">
                  <a:solidFill>
                    <a:schemeClr val="bg1"/>
                  </a:solidFill>
                </a:rPr>
                <a:t>monitoring, with few open APIs.</a:t>
              </a:r>
              <a:endParaRPr lang="en-US" sz="1200" dirty="0">
                <a:solidFill>
                  <a:schemeClr val="bg1"/>
                </a:solidFill>
              </a:endParaRPr>
            </a:p>
            <a:p>
              <a:pPr marL="114300" indent="-114300" defTabSz="311150">
                <a:lnSpc>
                  <a:spcPct val="90000"/>
                </a:lnSpc>
                <a:spcBef>
                  <a:spcPct val="0"/>
                </a:spcBef>
                <a:spcAft>
                  <a:spcPts val="150"/>
                </a:spcAft>
                <a:buFont typeface="Arial" panose="020B0604020202020204" pitchFamily="34" charset="0"/>
                <a:buChar char="•"/>
              </a:pPr>
              <a:r>
                <a:rPr lang="en-GB" sz="1200" dirty="0">
                  <a:solidFill>
                    <a:schemeClr val="bg1"/>
                  </a:solidFill>
                </a:rPr>
                <a:t>Measurement and quantitative management of cloud capabilities in line with the cloud </a:t>
              </a:r>
              <a:r>
                <a:rPr lang="en-GB" sz="1200" dirty="0" smtClean="0">
                  <a:solidFill>
                    <a:schemeClr val="bg1"/>
                  </a:solidFill>
                </a:rPr>
                <a:t>strategy.</a:t>
              </a:r>
              <a:endParaRPr lang="en-GB" sz="1200" dirty="0">
                <a:solidFill>
                  <a:schemeClr val="bg1"/>
                </a:solidFill>
              </a:endParaRPr>
            </a:p>
            <a:p>
              <a:pPr marL="114300" indent="-114300" defTabSz="311150">
                <a:lnSpc>
                  <a:spcPct val="90000"/>
                </a:lnSpc>
                <a:spcBef>
                  <a:spcPct val="0"/>
                </a:spcBef>
                <a:spcAft>
                  <a:spcPts val="150"/>
                </a:spcAft>
                <a:buFont typeface="Arial" panose="020B0604020202020204" pitchFamily="34" charset="0"/>
                <a:buChar char="•"/>
              </a:pPr>
              <a:r>
                <a:rPr lang="en-US" sz="1200" dirty="0">
                  <a:solidFill>
                    <a:schemeClr val="bg1"/>
                  </a:solidFill>
                </a:rPr>
                <a:t>Existence of data &amp; analytical strategy, tools and processes to support multiple </a:t>
              </a:r>
              <a:r>
                <a:rPr lang="en-US" sz="1200" dirty="0" smtClean="0">
                  <a:solidFill>
                    <a:schemeClr val="bg1"/>
                  </a:solidFill>
                </a:rPr>
                <a:t>functions.</a:t>
              </a:r>
              <a:endParaRPr lang="en-US" sz="1200" dirty="0">
                <a:solidFill>
                  <a:schemeClr val="bg1"/>
                </a:solidFill>
              </a:endParaRPr>
            </a:p>
            <a:p>
              <a:pPr marL="114300" indent="-114300" defTabSz="311150">
                <a:lnSpc>
                  <a:spcPct val="90000"/>
                </a:lnSpc>
                <a:spcBef>
                  <a:spcPct val="0"/>
                </a:spcBef>
                <a:spcAft>
                  <a:spcPts val="150"/>
                </a:spcAft>
                <a:buFont typeface="Arial" panose="020B0604020202020204" pitchFamily="34" charset="0"/>
                <a:buChar char="•"/>
              </a:pPr>
              <a:r>
                <a:rPr lang="en-US" sz="1200" dirty="0">
                  <a:solidFill>
                    <a:schemeClr val="bg1"/>
                  </a:solidFill>
                </a:rPr>
                <a:t>Establishment of metrics to measure &amp; control UX which has been identified as one of the core tenets of the </a:t>
              </a:r>
              <a:r>
                <a:rPr lang="en-US" sz="1200" dirty="0" err="1">
                  <a:solidFill>
                    <a:schemeClr val="bg1"/>
                  </a:solidFill>
                </a:rPr>
                <a:t>organisational</a:t>
              </a:r>
              <a:r>
                <a:rPr lang="en-US" sz="1200" dirty="0">
                  <a:solidFill>
                    <a:schemeClr val="bg1"/>
                  </a:solidFill>
                </a:rPr>
                <a:t> </a:t>
              </a:r>
              <a:r>
                <a:rPr lang="en-US" sz="1200" dirty="0" smtClean="0">
                  <a:solidFill>
                    <a:schemeClr val="bg1"/>
                  </a:solidFill>
                </a:rPr>
                <a:t>strategy.</a:t>
              </a:r>
              <a:endParaRPr lang="en-US" sz="1200" dirty="0">
                <a:solidFill>
                  <a:schemeClr val="bg1"/>
                </a:solidFill>
              </a:endParaRPr>
            </a:p>
          </p:txBody>
        </p:sp>
      </p:grpSp>
      <p:grpSp>
        <p:nvGrpSpPr>
          <p:cNvPr id="111" name="Group 110"/>
          <p:cNvGrpSpPr/>
          <p:nvPr/>
        </p:nvGrpSpPr>
        <p:grpSpPr>
          <a:xfrm>
            <a:off x="9617978" y="3892713"/>
            <a:ext cx="2535105" cy="2058037"/>
            <a:chOff x="9549153" y="3239180"/>
            <a:chExt cx="2535105" cy="2058037"/>
          </a:xfrm>
        </p:grpSpPr>
        <p:grpSp>
          <p:nvGrpSpPr>
            <p:cNvPr id="112" name="Group 111"/>
            <p:cNvGrpSpPr/>
            <p:nvPr/>
          </p:nvGrpSpPr>
          <p:grpSpPr>
            <a:xfrm>
              <a:off x="9549153" y="3277299"/>
              <a:ext cx="320040" cy="320040"/>
              <a:chOff x="8189050" y="3965613"/>
              <a:chExt cx="514509" cy="514509"/>
            </a:xfrm>
          </p:grpSpPr>
          <p:sp>
            <p:nvSpPr>
              <p:cNvPr id="115" name="Chord 114"/>
              <p:cNvSpPr/>
              <p:nvPr/>
            </p:nvSpPr>
            <p:spPr>
              <a:xfrm>
                <a:off x="8189050" y="3965613"/>
                <a:ext cx="514509" cy="514509"/>
              </a:xfrm>
              <a:prstGeom prst="chord">
                <a:avLst>
                  <a:gd name="adj1" fmla="val 4800000"/>
                  <a:gd name="adj2" fmla="val 16800000"/>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16" name="Pie 115"/>
              <p:cNvSpPr/>
              <p:nvPr/>
            </p:nvSpPr>
            <p:spPr>
              <a:xfrm>
                <a:off x="8240501" y="4000547"/>
                <a:ext cx="411607" cy="411607"/>
              </a:xfrm>
              <a:prstGeom prst="pie">
                <a:avLst>
                  <a:gd name="adj1" fmla="val 5400000"/>
                  <a:gd name="adj2" fmla="val 16200000"/>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grpSp>
        <p:sp>
          <p:nvSpPr>
            <p:cNvPr id="113" name="Freeform 112"/>
            <p:cNvSpPr/>
            <p:nvPr/>
          </p:nvSpPr>
          <p:spPr>
            <a:xfrm rot="16200000">
              <a:off x="8957467" y="4361235"/>
              <a:ext cx="1492077" cy="308705"/>
            </a:xfrm>
            <a:custGeom>
              <a:avLst/>
              <a:gdLst>
                <a:gd name="connsiteX0" fmla="*/ 0 w 1492077"/>
                <a:gd name="connsiteY0" fmla="*/ 0 h 308705"/>
                <a:gd name="connsiteX1" fmla="*/ 1492077 w 1492077"/>
                <a:gd name="connsiteY1" fmla="*/ 0 h 308705"/>
                <a:gd name="connsiteX2" fmla="*/ 1492077 w 1492077"/>
                <a:gd name="connsiteY2" fmla="*/ 308705 h 308705"/>
                <a:gd name="connsiteX3" fmla="*/ 0 w 1492077"/>
                <a:gd name="connsiteY3" fmla="*/ 308705 h 308705"/>
                <a:gd name="connsiteX4" fmla="*/ 0 w 1492077"/>
                <a:gd name="connsiteY4" fmla="*/ 0 h 3087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2077" h="308705">
                  <a:moveTo>
                    <a:pt x="0" y="0"/>
                  </a:moveTo>
                  <a:lnTo>
                    <a:pt x="1492077" y="0"/>
                  </a:lnTo>
                  <a:lnTo>
                    <a:pt x="1492077" y="308705"/>
                  </a:lnTo>
                  <a:lnTo>
                    <a:pt x="0" y="30870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 tIns="0" rIns="1" bIns="0" numCol="1" spcCol="1270" anchor="t" anchorCtr="0">
              <a:noAutofit/>
            </a:bodyPr>
            <a:lstStyle/>
            <a:p>
              <a:pPr lvl="0" algn="r" defTabSz="977900">
                <a:lnSpc>
                  <a:spcPct val="90000"/>
                </a:lnSpc>
                <a:spcBef>
                  <a:spcPct val="0"/>
                </a:spcBef>
                <a:spcAft>
                  <a:spcPct val="35000"/>
                </a:spcAft>
              </a:pPr>
              <a:r>
                <a:rPr lang="en-GB" kern="1200" dirty="0" smtClean="0">
                  <a:solidFill>
                    <a:schemeClr val="bg1"/>
                  </a:solidFill>
                </a:rPr>
                <a:t>Level 5</a:t>
              </a:r>
              <a:endParaRPr lang="en-US" kern="1200" dirty="0">
                <a:solidFill>
                  <a:schemeClr val="bg1"/>
                </a:solidFill>
              </a:endParaRPr>
            </a:p>
          </p:txBody>
        </p:sp>
        <p:sp>
          <p:nvSpPr>
            <p:cNvPr id="114" name="Freeform 113"/>
            <p:cNvSpPr/>
            <p:nvPr/>
          </p:nvSpPr>
          <p:spPr>
            <a:xfrm>
              <a:off x="9773523" y="3239180"/>
              <a:ext cx="2310735" cy="2058037"/>
            </a:xfrm>
            <a:custGeom>
              <a:avLst/>
              <a:gdLst>
                <a:gd name="connsiteX0" fmla="*/ 0 w 1029018"/>
                <a:gd name="connsiteY0" fmla="*/ 0 h 2058037"/>
                <a:gd name="connsiteX1" fmla="*/ 1029018 w 1029018"/>
                <a:gd name="connsiteY1" fmla="*/ 0 h 2058037"/>
                <a:gd name="connsiteX2" fmla="*/ 1029018 w 1029018"/>
                <a:gd name="connsiteY2" fmla="*/ 2058037 h 2058037"/>
                <a:gd name="connsiteX3" fmla="*/ 0 w 1029018"/>
                <a:gd name="connsiteY3" fmla="*/ 2058037 h 2058037"/>
                <a:gd name="connsiteX4" fmla="*/ 0 w 1029018"/>
                <a:gd name="connsiteY4" fmla="*/ 0 h 20580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9018" h="2058037">
                  <a:moveTo>
                    <a:pt x="0" y="0"/>
                  </a:moveTo>
                  <a:lnTo>
                    <a:pt x="1029018" y="0"/>
                  </a:lnTo>
                  <a:lnTo>
                    <a:pt x="1029018" y="2058037"/>
                  </a:lnTo>
                  <a:lnTo>
                    <a:pt x="0" y="205803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114300" indent="-114300" defTabSz="311150">
                <a:lnSpc>
                  <a:spcPct val="90000"/>
                </a:lnSpc>
                <a:spcBef>
                  <a:spcPct val="0"/>
                </a:spcBef>
                <a:spcAft>
                  <a:spcPts val="300"/>
                </a:spcAft>
                <a:buFont typeface="Arial" panose="020B0604020202020204" pitchFamily="34" charset="0"/>
                <a:buChar char="•"/>
              </a:pPr>
              <a:r>
                <a:rPr lang="en-US" sz="1200" dirty="0" smtClean="0">
                  <a:solidFill>
                    <a:schemeClr val="bg1"/>
                  </a:solidFill>
                </a:rPr>
                <a:t>Strategy-driven </a:t>
              </a:r>
              <a:r>
                <a:rPr lang="en-US" sz="1200" dirty="0">
                  <a:solidFill>
                    <a:schemeClr val="bg1"/>
                  </a:solidFill>
                </a:rPr>
                <a:t>API </a:t>
              </a:r>
              <a:r>
                <a:rPr lang="en-US" sz="1200" dirty="0" smtClean="0">
                  <a:solidFill>
                    <a:schemeClr val="bg1"/>
                  </a:solidFill>
                </a:rPr>
                <a:t>implementation.</a:t>
              </a:r>
            </a:p>
            <a:p>
              <a:pPr marL="114300" indent="-114300" defTabSz="311150">
                <a:lnSpc>
                  <a:spcPct val="90000"/>
                </a:lnSpc>
                <a:spcBef>
                  <a:spcPct val="0"/>
                </a:spcBef>
                <a:spcAft>
                  <a:spcPts val="300"/>
                </a:spcAft>
                <a:buFont typeface="Arial" panose="020B0604020202020204" pitchFamily="34" charset="0"/>
                <a:buChar char="•"/>
              </a:pPr>
              <a:r>
                <a:rPr lang="en-US" sz="1200" dirty="0">
                  <a:solidFill>
                    <a:schemeClr val="bg1"/>
                  </a:solidFill>
                </a:rPr>
                <a:t>A</a:t>
              </a:r>
              <a:r>
                <a:rPr lang="en-US" sz="1200" dirty="0" smtClean="0">
                  <a:solidFill>
                    <a:schemeClr val="bg1"/>
                  </a:solidFill>
                </a:rPr>
                <a:t>dequate API documentation</a:t>
              </a:r>
              <a:r>
                <a:rPr lang="en-US" sz="1200" dirty="0">
                  <a:solidFill>
                    <a:schemeClr val="bg1"/>
                  </a:solidFill>
                </a:rPr>
                <a:t>, central publishing, monitoring and </a:t>
              </a:r>
              <a:r>
                <a:rPr lang="en-US" sz="1200" dirty="0" smtClean="0">
                  <a:solidFill>
                    <a:schemeClr val="bg1"/>
                  </a:solidFill>
                </a:rPr>
                <a:t>fully open and monetized APIs.</a:t>
              </a:r>
              <a:endParaRPr lang="en-US" sz="1200" dirty="0">
                <a:solidFill>
                  <a:schemeClr val="bg1"/>
                </a:solidFill>
              </a:endParaRPr>
            </a:p>
            <a:p>
              <a:pPr marL="114300" indent="-114300" defTabSz="311150">
                <a:lnSpc>
                  <a:spcPct val="90000"/>
                </a:lnSpc>
                <a:spcBef>
                  <a:spcPct val="0"/>
                </a:spcBef>
                <a:spcAft>
                  <a:spcPts val="300"/>
                </a:spcAft>
                <a:buFont typeface="Arial" panose="020B0604020202020204" pitchFamily="34" charset="0"/>
                <a:buChar char="•"/>
              </a:pPr>
              <a:r>
                <a:rPr lang="en-GB" sz="1200" dirty="0">
                  <a:solidFill>
                    <a:schemeClr val="bg1"/>
                  </a:solidFill>
                </a:rPr>
                <a:t>Proactive monitoring of assets to inform strategic decisions on further cloud </a:t>
              </a:r>
              <a:r>
                <a:rPr lang="en-GB" sz="1200" dirty="0" smtClean="0">
                  <a:solidFill>
                    <a:schemeClr val="bg1"/>
                  </a:solidFill>
                </a:rPr>
                <a:t>adoption.</a:t>
              </a:r>
              <a:endParaRPr lang="en-GB" sz="1200" dirty="0">
                <a:solidFill>
                  <a:schemeClr val="bg1"/>
                </a:solidFill>
              </a:endParaRPr>
            </a:p>
            <a:p>
              <a:pPr marL="114300" indent="-114300" defTabSz="311150">
                <a:lnSpc>
                  <a:spcPct val="90000"/>
                </a:lnSpc>
                <a:spcBef>
                  <a:spcPct val="0"/>
                </a:spcBef>
                <a:spcAft>
                  <a:spcPts val="300"/>
                </a:spcAft>
                <a:buFont typeface="Arial" panose="020B0604020202020204" pitchFamily="34" charset="0"/>
                <a:buChar char="•"/>
              </a:pPr>
              <a:r>
                <a:rPr lang="en-US" sz="1200" dirty="0">
                  <a:solidFill>
                    <a:schemeClr val="bg1"/>
                  </a:solidFill>
                </a:rPr>
                <a:t>Existence of dedicated, well funded and highly skilled data &amp; analytical tools and processes to support multiple functions in line with a </a:t>
              </a:r>
              <a:r>
                <a:rPr lang="en-US" sz="1200" dirty="0" smtClean="0">
                  <a:solidFill>
                    <a:schemeClr val="bg1"/>
                  </a:solidFill>
                </a:rPr>
                <a:t>strategy.</a:t>
              </a:r>
              <a:endParaRPr lang="en-US" sz="1200" dirty="0">
                <a:solidFill>
                  <a:schemeClr val="bg1"/>
                </a:solidFill>
              </a:endParaRPr>
            </a:p>
            <a:p>
              <a:pPr marL="114300" indent="-114300" defTabSz="311150">
                <a:lnSpc>
                  <a:spcPct val="90000"/>
                </a:lnSpc>
                <a:spcBef>
                  <a:spcPct val="0"/>
                </a:spcBef>
                <a:spcAft>
                  <a:spcPts val="300"/>
                </a:spcAft>
                <a:buFont typeface="Arial" panose="020B0604020202020204" pitchFamily="34" charset="0"/>
                <a:buChar char="•"/>
              </a:pPr>
              <a:r>
                <a:rPr lang="en-US" sz="1200" dirty="0">
                  <a:solidFill>
                    <a:schemeClr val="bg1"/>
                  </a:solidFill>
                </a:rPr>
                <a:t>Continuous measurement &amp; improvement of user experience management </a:t>
              </a:r>
              <a:r>
                <a:rPr lang="en-US" sz="1200" dirty="0" smtClean="0">
                  <a:solidFill>
                    <a:schemeClr val="bg1"/>
                  </a:solidFill>
                </a:rPr>
                <a:t>process.</a:t>
              </a:r>
              <a:endParaRPr lang="en-GB" sz="1200" dirty="0">
                <a:solidFill>
                  <a:schemeClr val="bg1"/>
                </a:solidFill>
              </a:endParaRPr>
            </a:p>
          </p:txBody>
        </p:sp>
      </p:grpSp>
      <p:sp>
        <p:nvSpPr>
          <p:cNvPr id="118" name="Title 2"/>
          <p:cNvSpPr txBox="1">
            <a:spLocks/>
          </p:cNvSpPr>
          <p:nvPr/>
        </p:nvSpPr>
        <p:spPr>
          <a:xfrm>
            <a:off x="879206" y="864044"/>
            <a:ext cx="7938011" cy="1931217"/>
          </a:xfrm>
          <a:prstGeom prst="rect">
            <a:avLst/>
          </a:prstGeom>
        </p:spPr>
        <p:txBody>
          <a:bodyPr anchor="t" anchorCtr="0"/>
          <a:lstStyle>
            <a:lvl1pPr algn="l" defTabSz="890789" rtl="0" eaLnBrk="1" latinLnBrk="0" hangingPunct="1">
              <a:lnSpc>
                <a:spcPct val="70000"/>
              </a:lnSpc>
              <a:spcBef>
                <a:spcPct val="0"/>
              </a:spcBef>
              <a:buNone/>
              <a:defRPr kumimoji="0" lang="en-GB" sz="8800" b="0" i="0" u="none" strike="noStrike" kern="1200" cap="none" spc="0" normalizeH="0" baseline="0" noProof="0">
                <a:ln>
                  <a:noFill/>
                </a:ln>
                <a:solidFill>
                  <a:srgbClr val="FFFFFF"/>
                </a:solidFill>
                <a:effectLst/>
                <a:uLnTx/>
                <a:uFillTx/>
                <a:latin typeface="KPMG Extralight"/>
                <a:ea typeface="+mj-ea"/>
                <a:cs typeface="KPMG Extralight"/>
              </a:defRPr>
            </a:lvl1pPr>
            <a:lvl2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2pPr>
            <a:lvl3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3pPr>
            <a:lvl4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4pPr>
            <a:lvl5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5pPr>
            <a:lvl6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6pPr>
            <a:lvl7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7pPr>
            <a:lvl8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8pPr>
            <a:lvl9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9pPr>
          </a:lstStyle>
          <a:p>
            <a:pPr>
              <a:lnSpc>
                <a:spcPct val="100000"/>
              </a:lnSpc>
            </a:pPr>
            <a:r>
              <a:rPr lang="en-US" sz="3600" b="1" dirty="0" smtClean="0"/>
              <a:t>Technology </a:t>
            </a:r>
            <a:r>
              <a:rPr lang="en-US" sz="3600" b="1" dirty="0"/>
              <a:t>Enablement</a:t>
            </a:r>
            <a:br>
              <a:rPr lang="en-US" sz="3600" b="1" dirty="0"/>
            </a:br>
            <a:r>
              <a:rPr lang="en-US" sz="2800" dirty="0">
                <a:solidFill>
                  <a:schemeClr val="bg1"/>
                </a:solidFill>
              </a:rPr>
              <a:t>The extent to which an </a:t>
            </a:r>
            <a:r>
              <a:rPr lang="en-US" sz="2800" dirty="0" err="1">
                <a:solidFill>
                  <a:schemeClr val="bg1"/>
                </a:solidFill>
              </a:rPr>
              <a:t>organisation</a:t>
            </a:r>
            <a:r>
              <a:rPr lang="en-US" sz="2800" dirty="0">
                <a:solidFill>
                  <a:schemeClr val="bg1"/>
                </a:solidFill>
              </a:rPr>
              <a:t> monitors its own technology footprint in the digital marketplace and reacts to improve and enhance its digital propositions through the implementation and application of technology </a:t>
            </a:r>
            <a:r>
              <a:rPr lang="en-US" sz="2800" dirty="0" smtClean="0">
                <a:solidFill>
                  <a:schemeClr val="bg1"/>
                </a:solidFill>
              </a:rPr>
              <a:t>enablers.</a:t>
            </a:r>
            <a:endParaRPr lang="en-US" sz="2800" dirty="0">
              <a:solidFill>
                <a:schemeClr val="bg1"/>
              </a:solidFill>
            </a:endParaRPr>
          </a:p>
        </p:txBody>
      </p:sp>
      <p:sp>
        <p:nvSpPr>
          <p:cNvPr id="119" name="Title 2"/>
          <p:cNvSpPr txBox="1">
            <a:spLocks/>
          </p:cNvSpPr>
          <p:nvPr/>
        </p:nvSpPr>
        <p:spPr>
          <a:xfrm rot="16200000">
            <a:off x="-854088" y="4050612"/>
            <a:ext cx="2282304" cy="672260"/>
          </a:xfrm>
          <a:prstGeom prst="rect">
            <a:avLst/>
          </a:prstGeom>
        </p:spPr>
        <p:txBody>
          <a:bodyPr anchor="t" anchorCtr="0"/>
          <a:lstStyle>
            <a:lvl1pPr algn="l" defTabSz="890789" rtl="0" eaLnBrk="1" latinLnBrk="0" hangingPunct="1">
              <a:lnSpc>
                <a:spcPct val="70000"/>
              </a:lnSpc>
              <a:spcBef>
                <a:spcPct val="0"/>
              </a:spcBef>
              <a:buNone/>
              <a:defRPr kumimoji="0" lang="en-GB" sz="8800" b="0" i="0" u="none" strike="noStrike" kern="1200" cap="none" spc="0" normalizeH="0" baseline="0" noProof="0">
                <a:ln>
                  <a:noFill/>
                </a:ln>
                <a:solidFill>
                  <a:srgbClr val="FFFFFF"/>
                </a:solidFill>
                <a:effectLst/>
                <a:uLnTx/>
                <a:uFillTx/>
                <a:latin typeface="KPMG Extralight"/>
                <a:ea typeface="+mj-ea"/>
                <a:cs typeface="KPMG Extralight"/>
              </a:defRPr>
            </a:lvl1pPr>
            <a:lvl2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2pPr>
            <a:lvl3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3pPr>
            <a:lvl4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4pPr>
            <a:lvl5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5pPr>
            <a:lvl6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6pPr>
            <a:lvl7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7pPr>
            <a:lvl8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8pPr>
            <a:lvl9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9pPr>
          </a:lstStyle>
          <a:p>
            <a:pPr algn="r">
              <a:lnSpc>
                <a:spcPct val="100000"/>
              </a:lnSpc>
            </a:pPr>
            <a:r>
              <a:rPr lang="en-US" sz="3600" b="1" dirty="0" smtClean="0"/>
              <a:t>Maturity Levels</a:t>
            </a:r>
            <a:endParaRPr lang="en-US" sz="1600" b="1" dirty="0">
              <a:solidFill>
                <a:schemeClr val="bg1"/>
              </a:solidFill>
              <a:latin typeface="+mj-lt"/>
            </a:endParaRPr>
          </a:p>
        </p:txBody>
      </p:sp>
      <p:graphicFrame>
        <p:nvGraphicFramePr>
          <p:cNvPr id="122" name="Table 121"/>
          <p:cNvGraphicFramePr>
            <a:graphicFrameLocks noGrp="1"/>
          </p:cNvGraphicFramePr>
          <p:nvPr>
            <p:extLst>
              <p:ext uri="{D42A27DB-BD31-4B8C-83A1-F6EECF244321}">
                <p14:modId xmlns:p14="http://schemas.microsoft.com/office/powerpoint/2010/main" val="4051808178"/>
              </p:ext>
            </p:extLst>
          </p:nvPr>
        </p:nvGraphicFramePr>
        <p:xfrm>
          <a:off x="648247" y="3556472"/>
          <a:ext cx="11211370" cy="251460"/>
        </p:xfrm>
        <a:graphic>
          <a:graphicData uri="http://schemas.openxmlformats.org/drawingml/2006/table">
            <a:tbl>
              <a:tblPr firstRow="1" firstCol="1" bandRow="1"/>
              <a:tblGrid>
                <a:gridCol w="2047328"/>
                <a:gridCol w="2437220"/>
                <a:gridCol w="2296705"/>
                <a:gridCol w="2333625"/>
                <a:gridCol w="2096492"/>
              </a:tblGrid>
              <a:tr h="208354">
                <a:tc>
                  <a:txBody>
                    <a:bodyPr/>
                    <a:lstStyle/>
                    <a:p>
                      <a:pPr marL="0" marR="0" lvl="0" indent="0" algn="ctr" defTabSz="914400" rtl="0" eaLnBrk="1" fontAlgn="base" latinLnBrk="0" hangingPunct="1">
                        <a:lnSpc>
                          <a:spcPct val="100000"/>
                        </a:lnSpc>
                        <a:spcBef>
                          <a:spcPct val="25000"/>
                        </a:spcBef>
                        <a:spcAft>
                          <a:spcPct val="0"/>
                        </a:spcAft>
                        <a:buClr>
                          <a:srgbClr val="415299"/>
                        </a:buClr>
                        <a:buSzPct val="125000"/>
                        <a:buFontTx/>
                        <a:buNone/>
                        <a:tabLst/>
                      </a:pPr>
                      <a:r>
                        <a:rPr kumimoji="0" lang="en-GB" sz="1050" b="0" i="0" u="none" strike="noStrike" cap="none" normalizeH="0" baseline="0" noProof="0" dirty="0" smtClean="0">
                          <a:ln>
                            <a:noFill/>
                          </a:ln>
                          <a:solidFill>
                            <a:schemeClr val="tx1"/>
                          </a:solidFill>
                          <a:effectLst/>
                          <a:latin typeface="+mj-lt"/>
                          <a:cs typeface="Arial" charset="0"/>
                        </a:rPr>
                        <a:t>Lagging</a:t>
                      </a:r>
                    </a:p>
                  </a:txBody>
                  <a:tcPr marL="45720" marR="45720" horzOverflow="overflow">
                    <a:lnL w="12700" cap="flat" cmpd="sng" algn="ctr">
                      <a:solidFill>
                        <a:srgbClr val="FFC000"/>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lnTlToBr>
                      <a:noFill/>
                    </a:lnTlToBr>
                    <a:lnBlToTr>
                      <a:noFill/>
                    </a:lnBlToTr>
                    <a:solidFill>
                      <a:srgbClr val="DBCDDB"/>
                    </a:solidFill>
                  </a:tcPr>
                </a:tc>
                <a:tc>
                  <a:txBody>
                    <a:bodyPr/>
                    <a:lstStyle/>
                    <a:p>
                      <a:pPr marL="0" marR="0" lvl="0" indent="0" algn="ctr" defTabSz="914400" rtl="0" eaLnBrk="1" fontAlgn="base" latinLnBrk="0" hangingPunct="1">
                        <a:lnSpc>
                          <a:spcPct val="100000"/>
                        </a:lnSpc>
                        <a:spcBef>
                          <a:spcPct val="25000"/>
                        </a:spcBef>
                        <a:spcAft>
                          <a:spcPct val="0"/>
                        </a:spcAft>
                        <a:buClr>
                          <a:srgbClr val="415299"/>
                        </a:buClr>
                        <a:buSzPct val="125000"/>
                        <a:buFontTx/>
                        <a:buNone/>
                        <a:tabLst/>
                      </a:pPr>
                      <a:r>
                        <a:rPr kumimoji="0" lang="en-GB" sz="1050" b="0" i="0" u="none" strike="noStrike" cap="none" normalizeH="0" baseline="0" noProof="0" dirty="0" smtClean="0">
                          <a:ln>
                            <a:noFill/>
                          </a:ln>
                          <a:solidFill>
                            <a:schemeClr val="tx1"/>
                          </a:solidFill>
                          <a:effectLst/>
                          <a:latin typeface="+mj-lt"/>
                          <a:cs typeface="Arial" charset="0"/>
                        </a:rPr>
                        <a:t>Basic</a:t>
                      </a:r>
                    </a:p>
                  </a:txBody>
                  <a:tcPr marL="45720" marR="45720" horzOverflow="overflow">
                    <a:lnL w="12700" cap="flat" cmpd="sng" algn="ctr">
                      <a:solidFill>
                        <a:srgbClr val="FFC000"/>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lnTlToBr>
                      <a:noFill/>
                    </a:lnTlToBr>
                    <a:lnBlToTr>
                      <a:noFill/>
                    </a:lnBlToTr>
                    <a:solidFill>
                      <a:srgbClr val="DBCDDB"/>
                    </a:solidFill>
                  </a:tcPr>
                </a:tc>
                <a:tc>
                  <a:txBody>
                    <a:bodyPr/>
                    <a:lstStyle/>
                    <a:p>
                      <a:pPr marL="0" marR="0" lvl="0" indent="0" algn="ctr" defTabSz="914400" rtl="0" eaLnBrk="1" fontAlgn="base" latinLnBrk="0" hangingPunct="1">
                        <a:lnSpc>
                          <a:spcPct val="100000"/>
                        </a:lnSpc>
                        <a:spcBef>
                          <a:spcPct val="25000"/>
                        </a:spcBef>
                        <a:spcAft>
                          <a:spcPct val="0"/>
                        </a:spcAft>
                        <a:buClr>
                          <a:srgbClr val="415299"/>
                        </a:buClr>
                        <a:buSzPct val="125000"/>
                        <a:buFontTx/>
                        <a:buNone/>
                        <a:tabLst/>
                      </a:pPr>
                      <a:r>
                        <a:rPr kumimoji="0" lang="en-GB" sz="1050" b="0" i="0" u="none" strike="noStrike" cap="none" normalizeH="0" baseline="0" noProof="0" dirty="0" smtClean="0">
                          <a:ln>
                            <a:noFill/>
                          </a:ln>
                          <a:solidFill>
                            <a:schemeClr val="tx1"/>
                          </a:solidFill>
                          <a:effectLst/>
                          <a:latin typeface="+mj-lt"/>
                          <a:cs typeface="Arial" charset="0"/>
                        </a:rPr>
                        <a:t>Progressed</a:t>
                      </a:r>
                    </a:p>
                  </a:txBody>
                  <a:tcPr marL="45720" marR="45720" horzOverflow="overflow">
                    <a:lnL w="12700" cap="flat" cmpd="sng" algn="ctr">
                      <a:solidFill>
                        <a:srgbClr val="FFC000"/>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lnTlToBr>
                      <a:noFill/>
                    </a:lnTlToBr>
                    <a:lnBlToTr>
                      <a:noFill/>
                    </a:lnBlToTr>
                    <a:solidFill>
                      <a:srgbClr val="DBCDDB"/>
                    </a:solidFill>
                  </a:tcPr>
                </a:tc>
                <a:tc>
                  <a:txBody>
                    <a:bodyPr/>
                    <a:lstStyle/>
                    <a:p>
                      <a:pPr marL="0" marR="0" lvl="0" indent="0" algn="ctr" defTabSz="914400" rtl="0" eaLnBrk="1" fontAlgn="base" latinLnBrk="0" hangingPunct="1">
                        <a:lnSpc>
                          <a:spcPct val="100000"/>
                        </a:lnSpc>
                        <a:spcBef>
                          <a:spcPct val="25000"/>
                        </a:spcBef>
                        <a:spcAft>
                          <a:spcPct val="0"/>
                        </a:spcAft>
                        <a:buClr>
                          <a:srgbClr val="415299"/>
                        </a:buClr>
                        <a:buSzPct val="125000"/>
                        <a:buFontTx/>
                        <a:buNone/>
                        <a:tabLst/>
                      </a:pPr>
                      <a:r>
                        <a:rPr kumimoji="0" lang="en-GB" sz="1050" b="0" i="0" u="none" strike="noStrike" cap="none" normalizeH="0" baseline="0" noProof="0" dirty="0" smtClean="0">
                          <a:ln>
                            <a:noFill/>
                          </a:ln>
                          <a:solidFill>
                            <a:schemeClr val="tx1"/>
                          </a:solidFill>
                          <a:effectLst/>
                          <a:latin typeface="+mj-lt"/>
                          <a:cs typeface="Arial" charset="0"/>
                        </a:rPr>
                        <a:t>Leading</a:t>
                      </a:r>
                    </a:p>
                  </a:txBody>
                  <a:tcPr marL="45720" marR="45720" horzOverflow="overflow">
                    <a:lnL w="12700" cap="flat" cmpd="sng" algn="ctr">
                      <a:solidFill>
                        <a:srgbClr val="FFC000"/>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lnTlToBr>
                      <a:noFill/>
                    </a:lnTlToBr>
                    <a:lnBlToTr>
                      <a:noFill/>
                    </a:lnBlToTr>
                    <a:solidFill>
                      <a:srgbClr val="DBCDDB"/>
                    </a:solidFill>
                  </a:tcPr>
                </a:tc>
                <a:tc>
                  <a:txBody>
                    <a:bodyPr/>
                    <a:lstStyle/>
                    <a:p>
                      <a:pPr marL="0" marR="0" lvl="0" indent="0" algn="ctr" defTabSz="914400" rtl="0" eaLnBrk="1" fontAlgn="base" latinLnBrk="0" hangingPunct="1">
                        <a:lnSpc>
                          <a:spcPct val="100000"/>
                        </a:lnSpc>
                        <a:spcBef>
                          <a:spcPct val="25000"/>
                        </a:spcBef>
                        <a:spcAft>
                          <a:spcPct val="0"/>
                        </a:spcAft>
                        <a:buClr>
                          <a:srgbClr val="415299"/>
                        </a:buClr>
                        <a:buSzPct val="125000"/>
                        <a:buFontTx/>
                        <a:buNone/>
                        <a:tabLst/>
                      </a:pPr>
                      <a:r>
                        <a:rPr kumimoji="0" lang="en-GB" sz="1050" b="0" i="0" u="none" strike="noStrike" cap="none" normalizeH="0" baseline="0" noProof="0" dirty="0" smtClean="0">
                          <a:ln>
                            <a:noFill/>
                          </a:ln>
                          <a:solidFill>
                            <a:schemeClr val="tx1"/>
                          </a:solidFill>
                          <a:effectLst/>
                          <a:latin typeface="+mj-lt"/>
                          <a:cs typeface="Arial" charset="0"/>
                        </a:rPr>
                        <a:t>Innovating</a:t>
                      </a:r>
                    </a:p>
                  </a:txBody>
                  <a:tcPr marL="45720" marR="45720" horzOverflow="overflow">
                    <a:lnL w="12700" cap="flat" cmpd="sng" algn="ctr">
                      <a:solidFill>
                        <a:srgbClr val="FFC000"/>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lnTlToBr>
                      <a:noFill/>
                    </a:lnTlToBr>
                    <a:lnBlToTr>
                      <a:noFill/>
                    </a:lnBlToTr>
                    <a:solidFill>
                      <a:srgbClr val="DBCDDB"/>
                    </a:solidFill>
                  </a:tcPr>
                </a:tc>
              </a:tr>
            </a:tbl>
          </a:graphicData>
        </a:graphic>
      </p:graphicFrame>
      <p:grpSp>
        <p:nvGrpSpPr>
          <p:cNvPr id="127" name="Group 126"/>
          <p:cNvGrpSpPr/>
          <p:nvPr/>
        </p:nvGrpSpPr>
        <p:grpSpPr>
          <a:xfrm>
            <a:off x="566053" y="3892713"/>
            <a:ext cx="2069517" cy="2058037"/>
            <a:chOff x="813550" y="3196648"/>
            <a:chExt cx="2069517" cy="2058037"/>
          </a:xfrm>
        </p:grpSpPr>
        <p:grpSp>
          <p:nvGrpSpPr>
            <p:cNvPr id="128" name="Group 127"/>
            <p:cNvGrpSpPr/>
            <p:nvPr/>
          </p:nvGrpSpPr>
          <p:grpSpPr>
            <a:xfrm>
              <a:off x="813550" y="3217982"/>
              <a:ext cx="320040" cy="320040"/>
              <a:chOff x="1515595" y="3981243"/>
              <a:chExt cx="514509" cy="514509"/>
            </a:xfrm>
          </p:grpSpPr>
          <p:sp>
            <p:nvSpPr>
              <p:cNvPr id="131" name="Chord 130"/>
              <p:cNvSpPr/>
              <p:nvPr/>
            </p:nvSpPr>
            <p:spPr>
              <a:xfrm>
                <a:off x="1515595" y="3981243"/>
                <a:ext cx="514509" cy="514509"/>
              </a:xfrm>
              <a:prstGeom prst="chord">
                <a:avLst>
                  <a:gd name="adj1" fmla="val 4800000"/>
                  <a:gd name="adj2" fmla="val 16800000"/>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32" name="Pie 131"/>
              <p:cNvSpPr/>
              <p:nvPr/>
            </p:nvSpPr>
            <p:spPr>
              <a:xfrm>
                <a:off x="1567046" y="4033581"/>
                <a:ext cx="411607" cy="411607"/>
              </a:xfrm>
              <a:prstGeom prst="pie">
                <a:avLst>
                  <a:gd name="adj1" fmla="val 14040000"/>
                  <a:gd name="adj2" fmla="val 16200000"/>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grpSp>
        <p:sp>
          <p:nvSpPr>
            <p:cNvPr id="129" name="Freeform 128"/>
            <p:cNvSpPr/>
            <p:nvPr/>
          </p:nvSpPr>
          <p:spPr>
            <a:xfrm>
              <a:off x="1056266" y="3196648"/>
              <a:ext cx="1826801" cy="2058037"/>
            </a:xfrm>
            <a:custGeom>
              <a:avLst/>
              <a:gdLst>
                <a:gd name="connsiteX0" fmla="*/ 0 w 1029018"/>
                <a:gd name="connsiteY0" fmla="*/ 0 h 2058037"/>
                <a:gd name="connsiteX1" fmla="*/ 1029018 w 1029018"/>
                <a:gd name="connsiteY1" fmla="*/ 0 h 2058037"/>
                <a:gd name="connsiteX2" fmla="*/ 1029018 w 1029018"/>
                <a:gd name="connsiteY2" fmla="*/ 2058037 h 2058037"/>
                <a:gd name="connsiteX3" fmla="*/ 0 w 1029018"/>
                <a:gd name="connsiteY3" fmla="*/ 2058037 h 2058037"/>
                <a:gd name="connsiteX4" fmla="*/ 0 w 1029018"/>
                <a:gd name="connsiteY4" fmla="*/ 0 h 20580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9018" h="2058037">
                  <a:moveTo>
                    <a:pt x="0" y="0"/>
                  </a:moveTo>
                  <a:lnTo>
                    <a:pt x="1029018" y="0"/>
                  </a:lnTo>
                  <a:lnTo>
                    <a:pt x="1029018" y="2058037"/>
                  </a:lnTo>
                  <a:lnTo>
                    <a:pt x="0" y="205803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114300" indent="-114300" defTabSz="311150">
                <a:lnSpc>
                  <a:spcPct val="90000"/>
                </a:lnSpc>
                <a:spcBef>
                  <a:spcPct val="0"/>
                </a:spcBef>
                <a:spcAft>
                  <a:spcPts val="300"/>
                </a:spcAft>
                <a:buFont typeface="Arial" panose="020B0604020202020204" pitchFamily="34" charset="0"/>
                <a:buChar char="•"/>
              </a:pPr>
              <a:r>
                <a:rPr lang="en-US" sz="1200" dirty="0">
                  <a:solidFill>
                    <a:schemeClr val="bg1"/>
                  </a:solidFill>
                </a:rPr>
                <a:t>No API strategy, implementation, publishing, documentation or monitoring of API metrics</a:t>
              </a:r>
            </a:p>
            <a:p>
              <a:pPr marL="114300" indent="-114300" defTabSz="311150">
                <a:lnSpc>
                  <a:spcPct val="90000"/>
                </a:lnSpc>
                <a:spcBef>
                  <a:spcPct val="0"/>
                </a:spcBef>
                <a:spcAft>
                  <a:spcPts val="300"/>
                </a:spcAft>
                <a:buFont typeface="Arial" panose="020B0604020202020204" pitchFamily="34" charset="0"/>
                <a:buChar char="•"/>
              </a:pPr>
              <a:r>
                <a:rPr lang="en-US" sz="1200" dirty="0" smtClean="0">
                  <a:solidFill>
                    <a:schemeClr val="bg1"/>
                  </a:solidFill>
                </a:rPr>
                <a:t>Limited </a:t>
              </a:r>
              <a:r>
                <a:rPr lang="en-US" sz="1200" dirty="0">
                  <a:solidFill>
                    <a:schemeClr val="bg1"/>
                  </a:solidFill>
                </a:rPr>
                <a:t>awareness and zero adoption of cloud hosting &amp; computing capabilities</a:t>
              </a:r>
              <a:r>
                <a:rPr lang="en-US" sz="1200" dirty="0">
                  <a:solidFill>
                    <a:srgbClr val="00338D"/>
                  </a:solidFill>
                </a:rPr>
                <a:t>.</a:t>
              </a:r>
            </a:p>
            <a:p>
              <a:pPr marL="114300" indent="-114300" defTabSz="311150">
                <a:lnSpc>
                  <a:spcPct val="90000"/>
                </a:lnSpc>
                <a:spcBef>
                  <a:spcPct val="0"/>
                </a:spcBef>
                <a:spcAft>
                  <a:spcPts val="300"/>
                </a:spcAft>
                <a:buFont typeface="Arial" panose="020B0604020202020204" pitchFamily="34" charset="0"/>
                <a:buChar char="•"/>
              </a:pPr>
              <a:r>
                <a:rPr lang="en-GB" sz="1200" dirty="0" smtClean="0">
                  <a:solidFill>
                    <a:schemeClr val="bg1"/>
                  </a:solidFill>
                </a:rPr>
                <a:t>No </a:t>
              </a:r>
              <a:r>
                <a:rPr lang="en-US" sz="1200" dirty="0">
                  <a:solidFill>
                    <a:schemeClr val="bg1"/>
                  </a:solidFill>
                </a:rPr>
                <a:t>data &amp; analytic strategy, resources or processes</a:t>
              </a:r>
            </a:p>
            <a:p>
              <a:pPr marL="114300" indent="-114300" defTabSz="311150">
                <a:lnSpc>
                  <a:spcPct val="90000"/>
                </a:lnSpc>
                <a:spcBef>
                  <a:spcPct val="0"/>
                </a:spcBef>
                <a:spcAft>
                  <a:spcPts val="300"/>
                </a:spcAft>
                <a:buFont typeface="Arial" panose="020B0604020202020204" pitchFamily="34" charset="0"/>
                <a:buChar char="•"/>
              </a:pPr>
              <a:r>
                <a:rPr lang="en-GB" sz="1200" dirty="0">
                  <a:solidFill>
                    <a:schemeClr val="bg1"/>
                  </a:solidFill>
                </a:rPr>
                <a:t>No User Experience (UX) strategy </a:t>
              </a:r>
              <a:r>
                <a:rPr lang="en-US" sz="1200" dirty="0">
                  <a:solidFill>
                    <a:schemeClr val="bg1"/>
                  </a:solidFill>
                </a:rPr>
                <a:t>to manage user experience though its importance is </a:t>
              </a:r>
              <a:r>
                <a:rPr lang="en-US" sz="1200" dirty="0" err="1">
                  <a:solidFill>
                    <a:schemeClr val="bg1"/>
                  </a:solidFill>
                </a:rPr>
                <a:t>recognised</a:t>
              </a:r>
              <a:endParaRPr lang="en-US" sz="1200" dirty="0">
                <a:solidFill>
                  <a:schemeClr val="bg1"/>
                </a:solidFill>
              </a:endParaRPr>
            </a:p>
            <a:p>
              <a:pPr marL="114300" indent="-114300" defTabSz="311150">
                <a:lnSpc>
                  <a:spcPct val="90000"/>
                </a:lnSpc>
                <a:spcBef>
                  <a:spcPct val="0"/>
                </a:spcBef>
                <a:spcAft>
                  <a:spcPts val="300"/>
                </a:spcAft>
                <a:buFont typeface="Arial" panose="020B0604020202020204" pitchFamily="34" charset="0"/>
                <a:buChar char="•"/>
              </a:pPr>
              <a:endParaRPr lang="en-US" sz="1200" dirty="0">
                <a:solidFill>
                  <a:schemeClr val="bg1"/>
                </a:solidFill>
              </a:endParaRPr>
            </a:p>
            <a:p>
              <a:pPr marL="114300" indent="-114300" defTabSz="311150">
                <a:lnSpc>
                  <a:spcPct val="90000"/>
                </a:lnSpc>
                <a:spcBef>
                  <a:spcPct val="0"/>
                </a:spcBef>
                <a:spcAft>
                  <a:spcPts val="300"/>
                </a:spcAft>
                <a:buFont typeface="Arial" panose="020B0604020202020204" pitchFamily="34" charset="0"/>
                <a:buChar char="•"/>
              </a:pPr>
              <a:endParaRPr lang="en-US" sz="1200" dirty="0">
                <a:solidFill>
                  <a:schemeClr val="bg1"/>
                </a:solidFill>
              </a:endParaRPr>
            </a:p>
            <a:p>
              <a:pPr marL="114300" indent="-114300" defTabSz="311150">
                <a:lnSpc>
                  <a:spcPct val="90000"/>
                </a:lnSpc>
                <a:spcBef>
                  <a:spcPct val="0"/>
                </a:spcBef>
                <a:spcAft>
                  <a:spcPts val="300"/>
                </a:spcAft>
                <a:buFont typeface="Arial" panose="020B0604020202020204" pitchFamily="34" charset="0"/>
                <a:buChar char="•"/>
              </a:pPr>
              <a:endParaRPr lang="en-GB" sz="1200" dirty="0" smtClean="0">
                <a:solidFill>
                  <a:schemeClr val="bg1"/>
                </a:solidFill>
              </a:endParaRPr>
            </a:p>
            <a:p>
              <a:pPr defTabSz="311150">
                <a:lnSpc>
                  <a:spcPct val="90000"/>
                </a:lnSpc>
                <a:spcBef>
                  <a:spcPct val="0"/>
                </a:spcBef>
                <a:spcAft>
                  <a:spcPts val="300"/>
                </a:spcAft>
              </a:pPr>
              <a:endParaRPr lang="en-GB" sz="1200" dirty="0" smtClean="0">
                <a:solidFill>
                  <a:schemeClr val="bg1"/>
                </a:solidFill>
              </a:endParaRPr>
            </a:p>
          </p:txBody>
        </p:sp>
        <p:sp>
          <p:nvSpPr>
            <p:cNvPr id="130" name="Freeform 129"/>
            <p:cNvSpPr/>
            <p:nvPr/>
          </p:nvSpPr>
          <p:spPr>
            <a:xfrm rot="16200000">
              <a:off x="221864" y="4233936"/>
              <a:ext cx="1492077" cy="308705"/>
            </a:xfrm>
            <a:custGeom>
              <a:avLst/>
              <a:gdLst>
                <a:gd name="connsiteX0" fmla="*/ 0 w 1492077"/>
                <a:gd name="connsiteY0" fmla="*/ 0 h 308705"/>
                <a:gd name="connsiteX1" fmla="*/ 1492077 w 1492077"/>
                <a:gd name="connsiteY1" fmla="*/ 0 h 308705"/>
                <a:gd name="connsiteX2" fmla="*/ 1492077 w 1492077"/>
                <a:gd name="connsiteY2" fmla="*/ 308705 h 308705"/>
                <a:gd name="connsiteX3" fmla="*/ 0 w 1492077"/>
                <a:gd name="connsiteY3" fmla="*/ 308705 h 308705"/>
                <a:gd name="connsiteX4" fmla="*/ 0 w 1492077"/>
                <a:gd name="connsiteY4" fmla="*/ 0 h 3087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2077" h="308705">
                  <a:moveTo>
                    <a:pt x="0" y="0"/>
                  </a:moveTo>
                  <a:lnTo>
                    <a:pt x="1492077" y="0"/>
                  </a:lnTo>
                  <a:lnTo>
                    <a:pt x="1492077" y="308705"/>
                  </a:lnTo>
                  <a:lnTo>
                    <a:pt x="0" y="30870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 tIns="0" rIns="1" bIns="-1" numCol="1" spcCol="1270" anchor="t" anchorCtr="0">
              <a:noAutofit/>
            </a:bodyPr>
            <a:lstStyle/>
            <a:p>
              <a:pPr lvl="0" algn="r" defTabSz="977900">
                <a:lnSpc>
                  <a:spcPct val="90000"/>
                </a:lnSpc>
                <a:spcBef>
                  <a:spcPct val="0"/>
                </a:spcBef>
                <a:spcAft>
                  <a:spcPct val="35000"/>
                </a:spcAft>
              </a:pPr>
              <a:r>
                <a:rPr lang="en-GB" kern="1200" dirty="0" smtClean="0">
                  <a:solidFill>
                    <a:schemeClr val="bg1"/>
                  </a:solidFill>
                </a:rPr>
                <a:t>Level 1</a:t>
              </a:r>
              <a:endParaRPr lang="en-US" kern="1200" dirty="0">
                <a:solidFill>
                  <a:schemeClr val="bg1"/>
                </a:solidFill>
              </a:endParaRPr>
            </a:p>
          </p:txBody>
        </p:sp>
      </p:grpSp>
      <p:grpSp>
        <p:nvGrpSpPr>
          <p:cNvPr id="133" name="Group 132"/>
          <p:cNvGrpSpPr/>
          <p:nvPr/>
        </p:nvGrpSpPr>
        <p:grpSpPr>
          <a:xfrm>
            <a:off x="2556070" y="3892713"/>
            <a:ext cx="2458238" cy="2058037"/>
            <a:chOff x="2514270" y="3239180"/>
            <a:chExt cx="2458238" cy="2058037"/>
          </a:xfrm>
        </p:grpSpPr>
        <p:grpSp>
          <p:nvGrpSpPr>
            <p:cNvPr id="134" name="Group 133"/>
            <p:cNvGrpSpPr/>
            <p:nvPr/>
          </p:nvGrpSpPr>
          <p:grpSpPr>
            <a:xfrm>
              <a:off x="2531463" y="3268745"/>
              <a:ext cx="320040" cy="320040"/>
              <a:chOff x="3168646" y="3982130"/>
              <a:chExt cx="514509" cy="514509"/>
            </a:xfrm>
          </p:grpSpPr>
          <p:sp>
            <p:nvSpPr>
              <p:cNvPr id="137" name="Chord 136"/>
              <p:cNvSpPr/>
              <p:nvPr/>
            </p:nvSpPr>
            <p:spPr>
              <a:xfrm>
                <a:off x="3168646" y="3982130"/>
                <a:ext cx="514509" cy="514509"/>
              </a:xfrm>
              <a:prstGeom prst="chord">
                <a:avLst>
                  <a:gd name="adj1" fmla="val 4800000"/>
                  <a:gd name="adj2" fmla="val 16800000"/>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38" name="Pie 137"/>
              <p:cNvSpPr/>
              <p:nvPr/>
            </p:nvSpPr>
            <p:spPr>
              <a:xfrm>
                <a:off x="3220097" y="4033581"/>
                <a:ext cx="411607" cy="411607"/>
              </a:xfrm>
              <a:prstGeom prst="pie">
                <a:avLst>
                  <a:gd name="adj1" fmla="val 11880000"/>
                  <a:gd name="adj2" fmla="val 16200000"/>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grpSp>
        <p:sp>
          <p:nvSpPr>
            <p:cNvPr id="135" name="Freeform 134"/>
            <p:cNvSpPr/>
            <p:nvPr/>
          </p:nvSpPr>
          <p:spPr>
            <a:xfrm>
              <a:off x="2804941" y="3239180"/>
              <a:ext cx="2167567" cy="2058037"/>
            </a:xfrm>
            <a:custGeom>
              <a:avLst/>
              <a:gdLst>
                <a:gd name="connsiteX0" fmla="*/ 0 w 1029018"/>
                <a:gd name="connsiteY0" fmla="*/ 0 h 2058037"/>
                <a:gd name="connsiteX1" fmla="*/ 1029018 w 1029018"/>
                <a:gd name="connsiteY1" fmla="*/ 0 h 2058037"/>
                <a:gd name="connsiteX2" fmla="*/ 1029018 w 1029018"/>
                <a:gd name="connsiteY2" fmla="*/ 2058037 h 2058037"/>
                <a:gd name="connsiteX3" fmla="*/ 0 w 1029018"/>
                <a:gd name="connsiteY3" fmla="*/ 2058037 h 2058037"/>
                <a:gd name="connsiteX4" fmla="*/ 0 w 1029018"/>
                <a:gd name="connsiteY4" fmla="*/ 0 h 20580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9018" h="2058037">
                  <a:moveTo>
                    <a:pt x="0" y="0"/>
                  </a:moveTo>
                  <a:lnTo>
                    <a:pt x="1029018" y="0"/>
                  </a:lnTo>
                  <a:lnTo>
                    <a:pt x="1029018" y="2058037"/>
                  </a:lnTo>
                  <a:lnTo>
                    <a:pt x="0" y="205803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114300" lvl="0" indent="-114300" defTabSz="311150">
                <a:lnSpc>
                  <a:spcPct val="90000"/>
                </a:lnSpc>
                <a:spcBef>
                  <a:spcPct val="0"/>
                </a:spcBef>
                <a:spcAft>
                  <a:spcPts val="300"/>
                </a:spcAft>
                <a:buFont typeface="Arial" panose="020B0604020202020204" pitchFamily="34" charset="0"/>
                <a:buChar char="•"/>
              </a:pPr>
              <a:r>
                <a:rPr lang="en-US" sz="1200" dirty="0">
                  <a:solidFill>
                    <a:schemeClr val="bg1"/>
                  </a:solidFill>
                </a:rPr>
                <a:t>No API </a:t>
              </a:r>
              <a:r>
                <a:rPr lang="en-US" sz="1200" dirty="0" smtClean="0">
                  <a:solidFill>
                    <a:schemeClr val="bg1"/>
                  </a:solidFill>
                </a:rPr>
                <a:t>strategy. Few </a:t>
              </a:r>
              <a:r>
                <a:rPr lang="en-US" sz="1200" dirty="0">
                  <a:solidFill>
                    <a:schemeClr val="bg1"/>
                  </a:solidFill>
                </a:rPr>
                <a:t>APIs are implemented and published locally with no </a:t>
              </a:r>
              <a:r>
                <a:rPr lang="en-US" sz="1200" dirty="0" smtClean="0">
                  <a:solidFill>
                    <a:schemeClr val="bg1"/>
                  </a:solidFill>
                </a:rPr>
                <a:t>comprehensive documentation or </a:t>
              </a:r>
              <a:r>
                <a:rPr lang="en-US" sz="1200" dirty="0">
                  <a:solidFill>
                    <a:schemeClr val="bg1"/>
                  </a:solidFill>
                </a:rPr>
                <a:t>monitoring of API </a:t>
              </a:r>
              <a:r>
                <a:rPr lang="en-US" sz="1200" dirty="0" smtClean="0">
                  <a:solidFill>
                    <a:schemeClr val="bg1"/>
                  </a:solidFill>
                </a:rPr>
                <a:t>metrics. </a:t>
              </a:r>
              <a:r>
                <a:rPr lang="en-US" sz="1200" dirty="0">
                  <a:solidFill>
                    <a:schemeClr val="bg1"/>
                  </a:solidFill>
                </a:rPr>
                <a:t>N</a:t>
              </a:r>
              <a:r>
                <a:rPr lang="en-US" sz="1200" dirty="0" smtClean="0">
                  <a:solidFill>
                    <a:schemeClr val="bg1"/>
                  </a:solidFill>
                </a:rPr>
                <a:t>o open API capability and adoption.</a:t>
              </a:r>
              <a:endParaRPr lang="en-US" sz="1200" dirty="0">
                <a:solidFill>
                  <a:schemeClr val="bg1"/>
                </a:solidFill>
              </a:endParaRPr>
            </a:p>
            <a:p>
              <a:pPr marL="114300" lvl="0" indent="-114300" defTabSz="311150">
                <a:lnSpc>
                  <a:spcPct val="90000"/>
                </a:lnSpc>
                <a:spcBef>
                  <a:spcPct val="0"/>
                </a:spcBef>
                <a:spcAft>
                  <a:spcPts val="300"/>
                </a:spcAft>
                <a:buFont typeface="Arial" panose="020B0604020202020204" pitchFamily="34" charset="0"/>
                <a:buChar char="•"/>
              </a:pPr>
              <a:r>
                <a:rPr lang="en-US" sz="1200" dirty="0">
                  <a:solidFill>
                    <a:schemeClr val="bg1"/>
                  </a:solidFill>
                </a:rPr>
                <a:t>Cloud </a:t>
              </a:r>
              <a:r>
                <a:rPr lang="en-US" sz="1200" dirty="0" smtClean="0">
                  <a:solidFill>
                    <a:schemeClr val="bg1"/>
                  </a:solidFill>
                </a:rPr>
                <a:t>capabilities </a:t>
              </a:r>
              <a:r>
                <a:rPr lang="en-US" sz="1200" dirty="0">
                  <a:solidFill>
                    <a:schemeClr val="bg1"/>
                  </a:solidFill>
                </a:rPr>
                <a:t>are limited as </a:t>
              </a:r>
              <a:r>
                <a:rPr lang="en-US" sz="1200" dirty="0" smtClean="0">
                  <a:solidFill>
                    <a:schemeClr val="bg1"/>
                  </a:solidFill>
                </a:rPr>
                <a:t>its </a:t>
              </a:r>
              <a:r>
                <a:rPr lang="en-US" sz="1200" dirty="0">
                  <a:solidFill>
                    <a:schemeClr val="bg1"/>
                  </a:solidFill>
                </a:rPr>
                <a:t>adoption is only applied opportunistically with no </a:t>
              </a:r>
              <a:r>
                <a:rPr lang="en-US" sz="1200" dirty="0" smtClean="0">
                  <a:solidFill>
                    <a:schemeClr val="bg1"/>
                  </a:solidFill>
                </a:rPr>
                <a:t>comprehensive plan.</a:t>
              </a:r>
            </a:p>
            <a:p>
              <a:pPr marL="114300" lvl="0" indent="-114300" defTabSz="311150">
                <a:lnSpc>
                  <a:spcPct val="90000"/>
                </a:lnSpc>
                <a:spcBef>
                  <a:spcPct val="0"/>
                </a:spcBef>
                <a:spcAft>
                  <a:spcPts val="300"/>
                </a:spcAft>
                <a:buFont typeface="Arial" panose="020B0604020202020204" pitchFamily="34" charset="0"/>
                <a:buChar char="•"/>
              </a:pPr>
              <a:r>
                <a:rPr lang="en-US" sz="1200" dirty="0" smtClean="0">
                  <a:solidFill>
                    <a:schemeClr val="bg1"/>
                  </a:solidFill>
                </a:rPr>
                <a:t>Execution </a:t>
              </a:r>
              <a:r>
                <a:rPr lang="en-US" sz="1200" dirty="0">
                  <a:solidFill>
                    <a:schemeClr val="bg1"/>
                  </a:solidFill>
                </a:rPr>
                <a:t>of data &amp; analytics efforts in an ad-hoc manner in the absence of a strategy</a:t>
              </a:r>
            </a:p>
            <a:p>
              <a:pPr marL="114300" lvl="0" indent="-114300" defTabSz="311150">
                <a:lnSpc>
                  <a:spcPct val="90000"/>
                </a:lnSpc>
                <a:spcBef>
                  <a:spcPct val="0"/>
                </a:spcBef>
                <a:spcAft>
                  <a:spcPts val="300"/>
                </a:spcAft>
                <a:buFont typeface="Arial" panose="020B0604020202020204" pitchFamily="34" charset="0"/>
                <a:buChar char="•"/>
              </a:pPr>
              <a:r>
                <a:rPr lang="en-GB" sz="1200" dirty="0">
                  <a:solidFill>
                    <a:schemeClr val="bg1"/>
                  </a:solidFill>
                </a:rPr>
                <a:t>Emergence of UX processes with some management support but no documented </a:t>
              </a:r>
              <a:r>
                <a:rPr lang="en-GB" sz="1200" dirty="0" smtClean="0">
                  <a:solidFill>
                    <a:schemeClr val="bg1"/>
                  </a:solidFill>
                </a:rPr>
                <a:t>strategy.</a:t>
              </a:r>
              <a:endParaRPr lang="en-GB" sz="1200" dirty="0">
                <a:solidFill>
                  <a:schemeClr val="bg1"/>
                </a:solidFill>
              </a:endParaRPr>
            </a:p>
          </p:txBody>
        </p:sp>
        <p:sp>
          <p:nvSpPr>
            <p:cNvPr id="136" name="Freeform 135"/>
            <p:cNvSpPr/>
            <p:nvPr/>
          </p:nvSpPr>
          <p:spPr>
            <a:xfrm rot="16200000">
              <a:off x="1922584" y="4295720"/>
              <a:ext cx="1492077" cy="308705"/>
            </a:xfrm>
            <a:custGeom>
              <a:avLst/>
              <a:gdLst>
                <a:gd name="connsiteX0" fmla="*/ 0 w 1492077"/>
                <a:gd name="connsiteY0" fmla="*/ 0 h 308705"/>
                <a:gd name="connsiteX1" fmla="*/ 1492077 w 1492077"/>
                <a:gd name="connsiteY1" fmla="*/ 0 h 308705"/>
                <a:gd name="connsiteX2" fmla="*/ 1492077 w 1492077"/>
                <a:gd name="connsiteY2" fmla="*/ 308705 h 308705"/>
                <a:gd name="connsiteX3" fmla="*/ 0 w 1492077"/>
                <a:gd name="connsiteY3" fmla="*/ 308705 h 308705"/>
                <a:gd name="connsiteX4" fmla="*/ 0 w 1492077"/>
                <a:gd name="connsiteY4" fmla="*/ 0 h 3087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2077" h="308705">
                  <a:moveTo>
                    <a:pt x="0" y="0"/>
                  </a:moveTo>
                  <a:lnTo>
                    <a:pt x="1492077" y="0"/>
                  </a:lnTo>
                  <a:lnTo>
                    <a:pt x="1492077" y="308705"/>
                  </a:lnTo>
                  <a:lnTo>
                    <a:pt x="0" y="30870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 tIns="0" rIns="1" bIns="-1" numCol="1" spcCol="1270" anchor="t" anchorCtr="0">
              <a:noAutofit/>
            </a:bodyPr>
            <a:lstStyle/>
            <a:p>
              <a:pPr lvl="0" algn="r" defTabSz="977900">
                <a:lnSpc>
                  <a:spcPct val="90000"/>
                </a:lnSpc>
                <a:spcBef>
                  <a:spcPct val="0"/>
                </a:spcBef>
                <a:spcAft>
                  <a:spcPct val="35000"/>
                </a:spcAft>
              </a:pPr>
              <a:r>
                <a:rPr lang="en-GB" kern="1200" dirty="0" smtClean="0">
                  <a:solidFill>
                    <a:schemeClr val="bg1"/>
                  </a:solidFill>
                </a:rPr>
                <a:t>Level 2</a:t>
              </a:r>
              <a:endParaRPr lang="en-US" kern="1200" dirty="0">
                <a:solidFill>
                  <a:schemeClr val="bg1"/>
                </a:solidFill>
              </a:endParaRPr>
            </a:p>
          </p:txBody>
        </p:sp>
      </p:grpSp>
      <p:sp>
        <p:nvSpPr>
          <p:cNvPr id="117" name="Title 2"/>
          <p:cNvSpPr txBox="1">
            <a:spLocks/>
          </p:cNvSpPr>
          <p:nvPr/>
        </p:nvSpPr>
        <p:spPr>
          <a:xfrm>
            <a:off x="8838243" y="883922"/>
            <a:ext cx="2282304" cy="672260"/>
          </a:xfrm>
          <a:prstGeom prst="rect">
            <a:avLst/>
          </a:prstGeom>
        </p:spPr>
        <p:txBody>
          <a:bodyPr anchor="t" anchorCtr="0"/>
          <a:lstStyle>
            <a:lvl1pPr algn="l" defTabSz="890789" rtl="0" eaLnBrk="1" latinLnBrk="0" hangingPunct="1">
              <a:lnSpc>
                <a:spcPct val="70000"/>
              </a:lnSpc>
              <a:spcBef>
                <a:spcPct val="0"/>
              </a:spcBef>
              <a:buNone/>
              <a:defRPr kumimoji="0" lang="en-GB" sz="8800" b="0" i="0" u="none" strike="noStrike" kern="1200" cap="none" spc="0" normalizeH="0" baseline="0" noProof="0">
                <a:ln>
                  <a:noFill/>
                </a:ln>
                <a:solidFill>
                  <a:srgbClr val="FFFFFF"/>
                </a:solidFill>
                <a:effectLst/>
                <a:uLnTx/>
                <a:uFillTx/>
                <a:latin typeface="KPMG Extralight"/>
                <a:ea typeface="+mj-ea"/>
                <a:cs typeface="KPMG Extralight"/>
              </a:defRPr>
            </a:lvl1pPr>
            <a:lvl2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2pPr>
            <a:lvl3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3pPr>
            <a:lvl4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4pPr>
            <a:lvl5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5pPr>
            <a:lvl6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6pPr>
            <a:lvl7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7pPr>
            <a:lvl8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8pPr>
            <a:lvl9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9pPr>
          </a:lstStyle>
          <a:p>
            <a:pPr>
              <a:lnSpc>
                <a:spcPct val="100000"/>
              </a:lnSpc>
            </a:pPr>
            <a:r>
              <a:rPr lang="en-US" sz="3600" b="1" dirty="0" smtClean="0"/>
              <a:t>Maturity Indicators</a:t>
            </a:r>
            <a:endParaRPr lang="en-US" sz="1600" dirty="0">
              <a:solidFill>
                <a:schemeClr val="bg1"/>
              </a:solidFill>
              <a:latin typeface="+mj-lt"/>
            </a:endParaRPr>
          </a:p>
        </p:txBody>
      </p:sp>
      <p:sp>
        <p:nvSpPr>
          <p:cNvPr id="139" name="Title 2"/>
          <p:cNvSpPr txBox="1">
            <a:spLocks/>
          </p:cNvSpPr>
          <p:nvPr/>
        </p:nvSpPr>
        <p:spPr>
          <a:xfrm>
            <a:off x="11661585" y="1390067"/>
            <a:ext cx="520748" cy="424774"/>
          </a:xfrm>
          <a:prstGeom prst="rect">
            <a:avLst/>
          </a:prstGeom>
        </p:spPr>
        <p:txBody>
          <a:bodyPr anchor="t" anchorCtr="0"/>
          <a:lstStyle>
            <a:lvl1pPr algn="l" defTabSz="890789" rtl="0" eaLnBrk="1" latinLnBrk="0" hangingPunct="1">
              <a:lnSpc>
                <a:spcPct val="70000"/>
              </a:lnSpc>
              <a:spcBef>
                <a:spcPct val="0"/>
              </a:spcBef>
              <a:buNone/>
              <a:defRPr kumimoji="0" lang="en-GB" sz="8800" b="0" i="0" u="none" strike="noStrike" kern="1200" cap="none" spc="0" normalizeH="0" baseline="0" noProof="0">
                <a:ln>
                  <a:noFill/>
                </a:ln>
                <a:solidFill>
                  <a:srgbClr val="FFFFFF"/>
                </a:solidFill>
                <a:effectLst/>
                <a:uLnTx/>
                <a:uFillTx/>
                <a:latin typeface="KPMG Extralight"/>
                <a:ea typeface="+mj-ea"/>
                <a:cs typeface="KPMG Extralight"/>
              </a:defRPr>
            </a:lvl1pPr>
            <a:lvl2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2pPr>
            <a:lvl3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3pPr>
            <a:lvl4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4pPr>
            <a:lvl5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5pPr>
            <a:lvl6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6pPr>
            <a:lvl7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7pPr>
            <a:lvl8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8pPr>
            <a:lvl9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9pPr>
          </a:lstStyle>
          <a:p>
            <a:pPr>
              <a:lnSpc>
                <a:spcPct val="100000"/>
              </a:lnSpc>
            </a:pPr>
            <a:r>
              <a:rPr lang="en-US" sz="2400" b="1" dirty="0" smtClean="0">
                <a:solidFill>
                  <a:srgbClr val="FFFF00"/>
                </a:solidFill>
              </a:rPr>
              <a:t>28%</a:t>
            </a:r>
            <a:endParaRPr lang="en-US" sz="2400" b="1" dirty="0">
              <a:solidFill>
                <a:srgbClr val="FFFF00"/>
              </a:solidFill>
              <a:latin typeface="+mj-lt"/>
            </a:endParaRPr>
          </a:p>
        </p:txBody>
      </p:sp>
      <p:sp>
        <p:nvSpPr>
          <p:cNvPr id="140" name="Title 2"/>
          <p:cNvSpPr txBox="1">
            <a:spLocks/>
          </p:cNvSpPr>
          <p:nvPr/>
        </p:nvSpPr>
        <p:spPr>
          <a:xfrm>
            <a:off x="11661585" y="1683235"/>
            <a:ext cx="520748" cy="424774"/>
          </a:xfrm>
          <a:prstGeom prst="rect">
            <a:avLst/>
          </a:prstGeom>
        </p:spPr>
        <p:txBody>
          <a:bodyPr anchor="t" anchorCtr="0"/>
          <a:lstStyle>
            <a:defPPr>
              <a:defRPr lang="en-US"/>
            </a:defPPr>
            <a:lvl1pPr defTabSz="890789">
              <a:lnSpc>
                <a:spcPct val="100000"/>
              </a:lnSpc>
              <a:spcBef>
                <a:spcPct val="0"/>
              </a:spcBef>
              <a:buNone/>
              <a:defRPr kumimoji="0" b="1" i="0" u="none" strike="noStrike" cap="none" spc="0" normalizeH="0" baseline="0">
                <a:ln>
                  <a:noFill/>
                </a:ln>
                <a:solidFill>
                  <a:srgbClr val="FFFF00"/>
                </a:solidFill>
                <a:effectLst/>
                <a:uLnTx/>
                <a:uFillTx/>
                <a:latin typeface="KPMG Extralight"/>
                <a:ea typeface="+mj-ea"/>
                <a:cs typeface="KPMG Extralight"/>
              </a:defRPr>
            </a:lvl1pPr>
            <a:lvl2pPr>
              <a:defRPr kumimoji="0" sz="1754" b="1" i="0" u="none" strike="noStrike" cap="none" spc="0" normalizeH="0" baseline="0">
                <a:ln>
                  <a:noFill/>
                </a:ln>
                <a:solidFill>
                  <a:schemeClr val="bg1"/>
                </a:solidFill>
                <a:effectLst/>
                <a:uLnTx/>
                <a:uFillTx/>
                <a:latin typeface="Arial"/>
                <a:ea typeface="+mj-ea"/>
                <a:cs typeface="+mj-cs"/>
              </a:defRPr>
            </a:lvl2pPr>
            <a:lvl3pPr>
              <a:defRPr kumimoji="0" sz="1754" b="1" i="0" u="none" strike="noStrike" cap="none" spc="0" normalizeH="0" baseline="0">
                <a:ln>
                  <a:noFill/>
                </a:ln>
                <a:solidFill>
                  <a:schemeClr val="bg1"/>
                </a:solidFill>
                <a:effectLst/>
                <a:uLnTx/>
                <a:uFillTx/>
                <a:latin typeface="Arial"/>
                <a:ea typeface="+mj-ea"/>
                <a:cs typeface="+mj-cs"/>
              </a:defRPr>
            </a:lvl3pPr>
            <a:lvl4pPr>
              <a:defRPr kumimoji="0" sz="1754" b="1" i="0" u="none" strike="noStrike" cap="none" spc="0" normalizeH="0" baseline="0">
                <a:ln>
                  <a:noFill/>
                </a:ln>
                <a:solidFill>
                  <a:schemeClr val="bg1"/>
                </a:solidFill>
                <a:effectLst/>
                <a:uLnTx/>
                <a:uFillTx/>
                <a:latin typeface="Arial"/>
                <a:ea typeface="+mj-ea"/>
                <a:cs typeface="+mj-cs"/>
              </a:defRPr>
            </a:lvl4pPr>
            <a:lvl5pPr>
              <a:defRPr kumimoji="0" sz="1754" b="1" i="0" u="none" strike="noStrike" cap="none" spc="0" normalizeH="0" baseline="0">
                <a:ln>
                  <a:noFill/>
                </a:ln>
                <a:solidFill>
                  <a:schemeClr val="bg1"/>
                </a:solidFill>
                <a:effectLst/>
                <a:uLnTx/>
                <a:uFillTx/>
                <a:latin typeface="Arial"/>
                <a:ea typeface="+mj-ea"/>
                <a:cs typeface="+mj-cs"/>
              </a:defRPr>
            </a:lvl5pPr>
            <a:lvl6pPr>
              <a:defRPr kumimoji="0" sz="1754" b="1" i="0" u="none" strike="noStrike" cap="none" spc="0" normalizeH="0" baseline="0">
                <a:ln>
                  <a:noFill/>
                </a:ln>
                <a:solidFill>
                  <a:schemeClr val="bg1"/>
                </a:solidFill>
                <a:effectLst/>
                <a:uLnTx/>
                <a:uFillTx/>
                <a:latin typeface="Arial"/>
                <a:ea typeface="+mj-ea"/>
                <a:cs typeface="+mj-cs"/>
              </a:defRPr>
            </a:lvl6pPr>
            <a:lvl7pPr>
              <a:defRPr kumimoji="0" sz="1754" b="1" i="0" u="none" strike="noStrike" cap="none" spc="0" normalizeH="0" baseline="0">
                <a:ln>
                  <a:noFill/>
                </a:ln>
                <a:solidFill>
                  <a:schemeClr val="bg1"/>
                </a:solidFill>
                <a:effectLst/>
                <a:uLnTx/>
                <a:uFillTx/>
                <a:latin typeface="Arial"/>
                <a:ea typeface="+mj-ea"/>
                <a:cs typeface="+mj-cs"/>
              </a:defRPr>
            </a:lvl7pPr>
            <a:lvl8pPr>
              <a:defRPr kumimoji="0" sz="1754" b="1" i="0" u="none" strike="noStrike" cap="none" spc="0" normalizeH="0" baseline="0">
                <a:ln>
                  <a:noFill/>
                </a:ln>
                <a:solidFill>
                  <a:schemeClr val="bg1"/>
                </a:solidFill>
                <a:effectLst/>
                <a:uLnTx/>
                <a:uFillTx/>
                <a:latin typeface="Arial"/>
                <a:ea typeface="+mj-ea"/>
                <a:cs typeface="+mj-cs"/>
              </a:defRPr>
            </a:lvl8pPr>
            <a:lvl9pPr>
              <a:defRPr kumimoji="0" sz="1754" b="1" i="0" u="none" strike="noStrike" cap="none" spc="0" normalizeH="0" baseline="0">
                <a:ln>
                  <a:noFill/>
                </a:ln>
                <a:solidFill>
                  <a:schemeClr val="bg1"/>
                </a:solidFill>
                <a:effectLst/>
                <a:uLnTx/>
                <a:uFillTx/>
                <a:latin typeface="Arial"/>
                <a:ea typeface="+mj-ea"/>
                <a:cs typeface="+mj-cs"/>
              </a:defRPr>
            </a:lvl9pPr>
          </a:lstStyle>
          <a:p>
            <a:r>
              <a:rPr lang="en-US" sz="2400" dirty="0" smtClean="0"/>
              <a:t>24%</a:t>
            </a:r>
            <a:endParaRPr lang="en-US" sz="2400" dirty="0"/>
          </a:p>
        </p:txBody>
      </p:sp>
      <p:sp>
        <p:nvSpPr>
          <p:cNvPr id="141" name="Rectangle 140"/>
          <p:cNvSpPr/>
          <p:nvPr/>
        </p:nvSpPr>
        <p:spPr>
          <a:xfrm>
            <a:off x="649312" y="3360941"/>
            <a:ext cx="11210544" cy="54864"/>
          </a:xfrm>
          <a:prstGeom prst="rect">
            <a:avLst/>
          </a:prstGeom>
          <a:solidFill>
            <a:schemeClr val="bg1">
              <a:lumMod val="75000"/>
            </a:schemeClr>
          </a:solidFill>
          <a:ln w="25400" cap="flat" cmpd="sng" algn="ctr">
            <a:noFill/>
            <a:prstDash val="solid"/>
          </a:ln>
          <a:effectLst/>
        </p:spPr>
        <p:txBody>
          <a:bodyPr lIns="21772" tIns="21772" rIns="21772" bIns="21772" rtlCol="0" anchor="ctr" anchorCtr="0"/>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800" b="0" i="0" u="none" strike="noStrike" kern="0" cap="none" spc="0" normalizeH="0" baseline="0" noProof="0" dirty="0" err="1" smtClean="0">
              <a:ln>
                <a:noFill/>
              </a:ln>
              <a:solidFill>
                <a:srgbClr val="FFFFFF"/>
              </a:solidFill>
              <a:effectLst/>
              <a:uLnTx/>
              <a:uFillTx/>
              <a:latin typeface="Calibri" panose="020F0502020204030204" pitchFamily="34" charset="0"/>
              <a:ea typeface="+mn-ea"/>
              <a:cs typeface="Arial" panose="020B0604020202020204" pitchFamily="34" charset="0"/>
            </a:endParaRPr>
          </a:p>
        </p:txBody>
      </p:sp>
      <p:sp>
        <p:nvSpPr>
          <p:cNvPr id="142" name="Oval 141"/>
          <p:cNvSpPr/>
          <p:nvPr/>
        </p:nvSpPr>
        <p:spPr>
          <a:xfrm>
            <a:off x="1581131" y="3274554"/>
            <a:ext cx="224857" cy="24765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GB"/>
          </a:p>
        </p:txBody>
      </p:sp>
      <p:sp>
        <p:nvSpPr>
          <p:cNvPr id="143" name="Oval 142"/>
          <p:cNvSpPr/>
          <p:nvPr/>
        </p:nvSpPr>
        <p:spPr>
          <a:xfrm>
            <a:off x="3816836" y="3274554"/>
            <a:ext cx="224857" cy="24765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GB"/>
          </a:p>
        </p:txBody>
      </p:sp>
      <p:sp>
        <p:nvSpPr>
          <p:cNvPr id="144" name="Oval 143"/>
          <p:cNvSpPr/>
          <p:nvPr/>
        </p:nvSpPr>
        <p:spPr>
          <a:xfrm>
            <a:off x="6121720" y="3274554"/>
            <a:ext cx="224857" cy="24765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GB"/>
          </a:p>
        </p:txBody>
      </p:sp>
      <p:sp>
        <p:nvSpPr>
          <p:cNvPr id="145" name="Oval 144"/>
          <p:cNvSpPr/>
          <p:nvPr/>
        </p:nvSpPr>
        <p:spPr>
          <a:xfrm>
            <a:off x="8449050" y="3274554"/>
            <a:ext cx="224857" cy="24765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GB"/>
          </a:p>
        </p:txBody>
      </p:sp>
      <p:sp>
        <p:nvSpPr>
          <p:cNvPr id="146" name="Oval 145"/>
          <p:cNvSpPr/>
          <p:nvPr/>
        </p:nvSpPr>
        <p:spPr>
          <a:xfrm>
            <a:off x="10638546" y="3274554"/>
            <a:ext cx="224857" cy="24765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GB"/>
          </a:p>
        </p:txBody>
      </p:sp>
      <p:sp>
        <p:nvSpPr>
          <p:cNvPr id="123" name="Isosceles Triangle 122"/>
          <p:cNvSpPr/>
          <p:nvPr/>
        </p:nvSpPr>
        <p:spPr>
          <a:xfrm rot="10800000">
            <a:off x="10556023" y="3072547"/>
            <a:ext cx="399101" cy="335261"/>
          </a:xfrm>
          <a:prstGeom prst="triangle">
            <a:avLst/>
          </a:prstGeom>
          <a:solidFill>
            <a:srgbClr val="00B060"/>
          </a:solidFill>
          <a:ln>
            <a:noFill/>
          </a:ln>
        </p:spPr>
        <p:style>
          <a:lnRef idx="2">
            <a:schemeClr val="accent1">
              <a:shade val="50000"/>
            </a:schemeClr>
          </a:lnRef>
          <a:fillRef idx="1">
            <a:schemeClr val="accent1"/>
          </a:fillRef>
          <a:effectRef idx="0">
            <a:schemeClr val="accent1"/>
          </a:effectRef>
          <a:fontRef idx="minor">
            <a:schemeClr val="lt1"/>
          </a:fontRef>
        </p:style>
        <p:txBody>
          <a:bodyPr lIns="21772" tIns="21772" rIns="21772" bIns="21772" rtlCol="0" anchor="ctr" anchorCtr="0"/>
          <a:lstStyle/>
          <a:p>
            <a:pPr algn="ctr"/>
            <a:endParaRPr lang="en-AU" sz="800" dirty="0" err="1">
              <a:solidFill>
                <a:schemeClr val="tx1"/>
              </a:solidFill>
              <a:latin typeface="Calibri" panose="020F0502020204030204" pitchFamily="34" charset="0"/>
            </a:endParaRPr>
          </a:p>
        </p:txBody>
      </p:sp>
      <p:sp>
        <p:nvSpPr>
          <p:cNvPr id="124" name="Isosceles Triangle 123"/>
          <p:cNvSpPr/>
          <p:nvPr/>
        </p:nvSpPr>
        <p:spPr>
          <a:xfrm rot="10800000">
            <a:off x="4107204" y="3072546"/>
            <a:ext cx="399101" cy="335261"/>
          </a:xfrm>
          <a:prstGeom prst="triangle">
            <a:avLst/>
          </a:prstGeom>
          <a:solidFill>
            <a:srgbClr val="00338D"/>
          </a:solid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21772" tIns="21772" rIns="21772" bIns="21772" rtlCol="0" anchor="ctr" anchorCtr="0"/>
          <a:lstStyle/>
          <a:p>
            <a:pPr algn="ctr"/>
            <a:endParaRPr lang="en-AU" sz="800" dirty="0" err="1">
              <a:solidFill>
                <a:schemeClr val="tx1"/>
              </a:solidFill>
              <a:latin typeface="Calibri" panose="020F0502020204030204" pitchFamily="34" charset="0"/>
            </a:endParaRPr>
          </a:p>
        </p:txBody>
      </p:sp>
      <p:sp>
        <p:nvSpPr>
          <p:cNvPr id="125" name="Isosceles Triangle 124"/>
          <p:cNvSpPr/>
          <p:nvPr/>
        </p:nvSpPr>
        <p:spPr>
          <a:xfrm rot="10800000">
            <a:off x="4507475" y="3072546"/>
            <a:ext cx="399101" cy="335261"/>
          </a:xfrm>
          <a:prstGeom prs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21772" tIns="21772" rIns="21772" bIns="21772" rtlCol="0" anchor="ctr" anchorCtr="0"/>
          <a:lstStyle/>
          <a:p>
            <a:pPr algn="ctr"/>
            <a:endParaRPr lang="en-AU" sz="800" dirty="0" err="1">
              <a:solidFill>
                <a:srgbClr val="DAECEF"/>
              </a:solidFill>
              <a:latin typeface="Calibri" panose="020F0502020204030204" pitchFamily="34" charset="0"/>
            </a:endParaRPr>
          </a:p>
        </p:txBody>
      </p:sp>
      <p:sp>
        <p:nvSpPr>
          <p:cNvPr id="126" name="Isosceles Triangle 125"/>
          <p:cNvSpPr/>
          <p:nvPr/>
        </p:nvSpPr>
        <p:spPr>
          <a:xfrm rot="10800000">
            <a:off x="9726135" y="3072547"/>
            <a:ext cx="399101" cy="335261"/>
          </a:xfrm>
          <a:prstGeom prst="triangle">
            <a:avLst/>
          </a:prstGeom>
          <a:solidFill>
            <a:srgbClr val="8E258D"/>
          </a:solidFill>
          <a:ln>
            <a:noFill/>
          </a:ln>
        </p:spPr>
        <p:style>
          <a:lnRef idx="2">
            <a:schemeClr val="accent1">
              <a:shade val="50000"/>
            </a:schemeClr>
          </a:lnRef>
          <a:fillRef idx="1">
            <a:schemeClr val="accent1"/>
          </a:fillRef>
          <a:effectRef idx="0">
            <a:schemeClr val="accent1"/>
          </a:effectRef>
          <a:fontRef idx="minor">
            <a:schemeClr val="lt1"/>
          </a:fontRef>
        </p:style>
        <p:txBody>
          <a:bodyPr lIns="21772" tIns="21772" rIns="21772" bIns="21772" rtlCol="0" anchor="ctr" anchorCtr="0"/>
          <a:lstStyle/>
          <a:p>
            <a:pPr algn="ctr"/>
            <a:endParaRPr lang="en-AU" sz="800" dirty="0" err="1">
              <a:solidFill>
                <a:schemeClr val="tx1"/>
              </a:solidFill>
              <a:latin typeface="Calibri" panose="020F0502020204030204" pitchFamily="34" charset="0"/>
            </a:endParaRPr>
          </a:p>
        </p:txBody>
      </p:sp>
      <p:grpSp>
        <p:nvGrpSpPr>
          <p:cNvPr id="148" name="Group 147"/>
          <p:cNvGrpSpPr/>
          <p:nvPr/>
        </p:nvGrpSpPr>
        <p:grpSpPr>
          <a:xfrm>
            <a:off x="6479720" y="44696"/>
            <a:ext cx="4568864" cy="274320"/>
            <a:chOff x="7916790" y="356874"/>
            <a:chExt cx="4568864" cy="274320"/>
          </a:xfrm>
        </p:grpSpPr>
        <p:grpSp>
          <p:nvGrpSpPr>
            <p:cNvPr id="149" name="Group 148"/>
            <p:cNvGrpSpPr/>
            <p:nvPr/>
          </p:nvGrpSpPr>
          <p:grpSpPr>
            <a:xfrm>
              <a:off x="7916790" y="356874"/>
              <a:ext cx="2337497" cy="274320"/>
              <a:chOff x="3793151" y="6476333"/>
              <a:chExt cx="2337497" cy="274320"/>
            </a:xfrm>
          </p:grpSpPr>
          <p:sp>
            <p:nvSpPr>
              <p:cNvPr id="154" name="Isosceles Triangle 153"/>
              <p:cNvSpPr/>
              <p:nvPr/>
            </p:nvSpPr>
            <p:spPr>
              <a:xfrm rot="10800000">
                <a:off x="4273393" y="6554522"/>
                <a:ext cx="140400" cy="117943"/>
              </a:xfrm>
              <a:prstGeom prst="triangle">
                <a:avLst/>
              </a:prstGeom>
              <a:solidFill>
                <a:srgbClr val="00338D"/>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21772" tIns="21772" rIns="21772" bIns="21772" rtlCol="0" anchor="ctr" anchorCtr="0"/>
              <a:lstStyle/>
              <a:p>
                <a:pPr algn="ctr"/>
                <a:endParaRPr lang="en-AU" sz="800" dirty="0" err="1">
                  <a:solidFill>
                    <a:srgbClr val="DAECEF"/>
                  </a:solidFill>
                  <a:latin typeface="Calibri" panose="020F0502020204030204" pitchFamily="34" charset="0"/>
                </a:endParaRPr>
              </a:p>
            </p:txBody>
          </p:sp>
          <p:sp>
            <p:nvSpPr>
              <p:cNvPr id="155" name="TextBox 154"/>
              <p:cNvSpPr txBox="1"/>
              <p:nvPr/>
            </p:nvSpPr>
            <p:spPr>
              <a:xfrm>
                <a:off x="4380552" y="6525841"/>
                <a:ext cx="469141" cy="175304"/>
              </a:xfrm>
              <a:prstGeom prst="rect">
                <a:avLst/>
              </a:prstGeom>
              <a:noFill/>
            </p:spPr>
            <p:txBody>
              <a:bodyPr wrap="none" lIns="21772" tIns="21772" rIns="21772" bIns="21772" rtlCol="0" anchor="ctr" anchorCtr="0">
                <a:noAutofit/>
              </a:bodyPr>
              <a:lstStyle/>
              <a:p>
                <a:pPr algn="ctr"/>
                <a:r>
                  <a:rPr lang="en-AU" sz="800" b="1" dirty="0">
                    <a:solidFill>
                      <a:srgbClr val="DAECEF"/>
                    </a:solidFill>
                  </a:rPr>
                  <a:t>Current</a:t>
                </a:r>
              </a:p>
            </p:txBody>
          </p:sp>
          <p:sp>
            <p:nvSpPr>
              <p:cNvPr id="156" name="Text Box 81"/>
              <p:cNvSpPr txBox="1">
                <a:spLocks noChangeArrowheads="1"/>
              </p:cNvSpPr>
              <p:nvPr/>
            </p:nvSpPr>
            <p:spPr bwMode="auto">
              <a:xfrm>
                <a:off x="3793151" y="6476333"/>
                <a:ext cx="476639" cy="274320"/>
              </a:xfrm>
              <a:prstGeom prst="rect">
                <a:avLst/>
              </a:prstGeom>
              <a:noFill/>
              <a:ln w="9525">
                <a:noFill/>
                <a:miter lim="800000"/>
                <a:headEnd type="none" w="sm" len="sm"/>
                <a:tailEnd type="none" w="sm" len="sm"/>
              </a:ln>
              <a:effectLst/>
            </p:spPr>
            <p:txBody>
              <a:bodyPr wrap="square" lIns="45720" rIns="45720" anchor="ctr">
                <a:noAutofit/>
              </a:bodyPr>
              <a:lstStyle/>
              <a:p>
                <a:pPr algn="ctr"/>
                <a:r>
                  <a:rPr lang="en-US" sz="1000" b="1" dirty="0">
                    <a:solidFill>
                      <a:srgbClr val="DAECEF"/>
                    </a:solidFill>
                  </a:rPr>
                  <a:t>Key:</a:t>
                </a:r>
              </a:p>
            </p:txBody>
          </p:sp>
          <p:sp>
            <p:nvSpPr>
              <p:cNvPr id="157" name="object 140"/>
              <p:cNvSpPr txBox="1"/>
              <p:nvPr/>
            </p:nvSpPr>
            <p:spPr>
              <a:xfrm>
                <a:off x="5247374" y="6551939"/>
                <a:ext cx="883274" cy="123111"/>
              </a:xfrm>
              <a:prstGeom prst="rect">
                <a:avLst/>
              </a:prstGeom>
            </p:spPr>
            <p:txBody>
              <a:bodyPr vert="horz" wrap="square" lIns="0" tIns="0" rIns="0" bIns="0" rtlCol="0">
                <a:spAutoFit/>
              </a:bodyPr>
              <a:lstStyle/>
              <a:p>
                <a:pPr marL="12700"/>
                <a:r>
                  <a:rPr lang="en-GB" sz="800" b="1" spc="-10" dirty="0">
                    <a:solidFill>
                      <a:srgbClr val="DAECEF"/>
                    </a:solidFill>
                    <a:cs typeface="Century Gothic"/>
                  </a:rPr>
                  <a:t>Peer </a:t>
                </a:r>
                <a:r>
                  <a:rPr lang="en-GB" sz="800" b="1" spc="-10" dirty="0" smtClean="0">
                    <a:solidFill>
                      <a:srgbClr val="DAECEF"/>
                    </a:solidFill>
                    <a:cs typeface="Century Gothic"/>
                  </a:rPr>
                  <a:t>Group</a:t>
                </a:r>
                <a:endParaRPr sz="800" b="1" dirty="0">
                  <a:solidFill>
                    <a:srgbClr val="DAECEF"/>
                  </a:solidFill>
                  <a:cs typeface="Century Gothic"/>
                </a:endParaRPr>
              </a:p>
            </p:txBody>
          </p:sp>
          <p:sp>
            <p:nvSpPr>
              <p:cNvPr id="158" name="Isosceles Triangle 157"/>
              <p:cNvSpPr/>
              <p:nvPr/>
            </p:nvSpPr>
            <p:spPr>
              <a:xfrm rot="10800000">
                <a:off x="5097444" y="6554522"/>
                <a:ext cx="140400" cy="117943"/>
              </a:xfrm>
              <a:prstGeom prs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21772" tIns="21772" rIns="21772" bIns="21772" rtlCol="0" anchor="ctr" anchorCtr="0"/>
              <a:lstStyle/>
              <a:p>
                <a:pPr algn="ctr"/>
                <a:endParaRPr lang="en-AU" sz="800" dirty="0" err="1">
                  <a:solidFill>
                    <a:srgbClr val="DAECEF"/>
                  </a:solidFill>
                  <a:latin typeface="Calibri" panose="020F0502020204030204" pitchFamily="34" charset="0"/>
                </a:endParaRPr>
              </a:p>
            </p:txBody>
          </p:sp>
        </p:grpSp>
        <p:sp>
          <p:nvSpPr>
            <p:cNvPr id="150" name="Isosceles Triangle 149"/>
            <p:cNvSpPr/>
            <p:nvPr/>
          </p:nvSpPr>
          <p:spPr>
            <a:xfrm rot="10800000">
              <a:off x="10162847" y="435063"/>
              <a:ext cx="140400" cy="117943"/>
            </a:xfrm>
            <a:prstGeom prst="triangle">
              <a:avLst/>
            </a:prstGeom>
            <a:solidFill>
              <a:srgbClr val="00B060"/>
            </a:solidFill>
            <a:ln>
              <a:noFill/>
            </a:ln>
          </p:spPr>
          <p:style>
            <a:lnRef idx="2">
              <a:schemeClr val="accent1">
                <a:shade val="50000"/>
              </a:schemeClr>
            </a:lnRef>
            <a:fillRef idx="1">
              <a:schemeClr val="accent1"/>
            </a:fillRef>
            <a:effectRef idx="0">
              <a:schemeClr val="accent1"/>
            </a:effectRef>
            <a:fontRef idx="minor">
              <a:schemeClr val="lt1"/>
            </a:fontRef>
          </p:style>
          <p:txBody>
            <a:bodyPr lIns="21772" tIns="21772" rIns="21772" bIns="21772" rtlCol="0" anchor="ctr" anchorCtr="0"/>
            <a:lstStyle/>
            <a:p>
              <a:pPr algn="ctr"/>
              <a:endParaRPr lang="en-AU" sz="800" dirty="0" err="1">
                <a:solidFill>
                  <a:srgbClr val="DAECEF"/>
                </a:solidFill>
                <a:latin typeface="Calibri" panose="020F0502020204030204" pitchFamily="34" charset="0"/>
              </a:endParaRPr>
            </a:p>
          </p:txBody>
        </p:sp>
        <p:sp>
          <p:nvSpPr>
            <p:cNvPr id="151" name="TextBox 150"/>
            <p:cNvSpPr txBox="1"/>
            <p:nvPr/>
          </p:nvSpPr>
          <p:spPr>
            <a:xfrm>
              <a:off x="10753127" y="406382"/>
              <a:ext cx="469141" cy="175304"/>
            </a:xfrm>
            <a:prstGeom prst="rect">
              <a:avLst/>
            </a:prstGeom>
            <a:noFill/>
          </p:spPr>
          <p:txBody>
            <a:bodyPr wrap="none" lIns="21772" tIns="21772" rIns="21772" bIns="21772" rtlCol="0" anchor="ctr" anchorCtr="0">
              <a:noAutofit/>
            </a:bodyPr>
            <a:lstStyle/>
            <a:p>
              <a:pPr algn="ctr"/>
              <a:r>
                <a:rPr lang="en-AU" sz="800" b="1" dirty="0">
                  <a:solidFill>
                    <a:srgbClr val="DAECEF"/>
                  </a:solidFill>
                </a:rPr>
                <a:t>Global </a:t>
              </a:r>
              <a:r>
                <a:rPr lang="en-AU" sz="800" b="1" dirty="0" smtClean="0">
                  <a:solidFill>
                    <a:srgbClr val="DAECEF"/>
                  </a:solidFill>
                </a:rPr>
                <a:t>Industry </a:t>
              </a:r>
              <a:r>
                <a:rPr lang="en-AU" sz="800" b="1" dirty="0">
                  <a:solidFill>
                    <a:srgbClr val="DAECEF"/>
                  </a:solidFill>
                </a:rPr>
                <a:t>B</a:t>
              </a:r>
              <a:r>
                <a:rPr lang="en-AU" sz="800" b="1" dirty="0" smtClean="0">
                  <a:solidFill>
                    <a:srgbClr val="DAECEF"/>
                  </a:solidFill>
                </a:rPr>
                <a:t>enchmark</a:t>
              </a:r>
              <a:endParaRPr lang="en-AU" sz="800" b="1" dirty="0">
                <a:solidFill>
                  <a:srgbClr val="DAECEF"/>
                </a:solidFill>
              </a:endParaRPr>
            </a:p>
          </p:txBody>
        </p:sp>
        <p:sp>
          <p:nvSpPr>
            <p:cNvPr id="152" name="Isosceles Triangle 151"/>
            <p:cNvSpPr/>
            <p:nvPr/>
          </p:nvSpPr>
          <p:spPr>
            <a:xfrm rot="10800000">
              <a:off x="11860573" y="436066"/>
              <a:ext cx="140400" cy="117943"/>
            </a:xfrm>
            <a:prstGeom prst="triangle">
              <a:avLst/>
            </a:prstGeom>
            <a:solidFill>
              <a:srgbClr val="8E258D"/>
            </a:solidFill>
            <a:ln>
              <a:noFill/>
            </a:ln>
          </p:spPr>
          <p:style>
            <a:lnRef idx="2">
              <a:schemeClr val="accent1">
                <a:shade val="50000"/>
              </a:schemeClr>
            </a:lnRef>
            <a:fillRef idx="1">
              <a:schemeClr val="accent1"/>
            </a:fillRef>
            <a:effectRef idx="0">
              <a:schemeClr val="accent1"/>
            </a:effectRef>
            <a:fontRef idx="minor">
              <a:schemeClr val="lt1"/>
            </a:fontRef>
          </p:style>
          <p:txBody>
            <a:bodyPr lIns="21772" tIns="21772" rIns="21772" bIns="21772" rtlCol="0" anchor="ctr" anchorCtr="0"/>
            <a:lstStyle/>
            <a:p>
              <a:pPr algn="ctr"/>
              <a:endParaRPr lang="en-AU" sz="800" dirty="0" err="1">
                <a:solidFill>
                  <a:srgbClr val="DAECEF"/>
                </a:solidFill>
                <a:latin typeface="Calibri" panose="020F0502020204030204" pitchFamily="34" charset="0"/>
              </a:endParaRPr>
            </a:p>
          </p:txBody>
        </p:sp>
        <p:sp>
          <p:nvSpPr>
            <p:cNvPr id="153" name="TextBox 152"/>
            <p:cNvSpPr txBox="1"/>
            <p:nvPr/>
          </p:nvSpPr>
          <p:spPr>
            <a:xfrm>
              <a:off x="12016513" y="407385"/>
              <a:ext cx="469141" cy="175304"/>
            </a:xfrm>
            <a:prstGeom prst="rect">
              <a:avLst/>
            </a:prstGeom>
            <a:noFill/>
          </p:spPr>
          <p:txBody>
            <a:bodyPr wrap="none" lIns="21772" tIns="21772" rIns="21772" bIns="21772" rtlCol="0" anchor="ctr" anchorCtr="0">
              <a:noAutofit/>
            </a:bodyPr>
            <a:lstStyle/>
            <a:p>
              <a:pPr algn="ctr"/>
              <a:r>
                <a:rPr lang="en-AU" sz="800" b="1" dirty="0">
                  <a:solidFill>
                    <a:srgbClr val="DAECEF"/>
                  </a:solidFill>
                </a:rPr>
                <a:t>Aspiration</a:t>
              </a:r>
            </a:p>
          </p:txBody>
        </p:sp>
      </p:grpSp>
      <p:pic>
        <p:nvPicPr>
          <p:cNvPr id="159" name="Picture 15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935733" y="2797130"/>
            <a:ext cx="742802" cy="210135"/>
          </a:xfrm>
          <a:prstGeom prst="rect">
            <a:avLst/>
          </a:prstGeom>
          <a:solidFill>
            <a:srgbClr val="BFBFBF"/>
          </a:solidFill>
        </p:spPr>
      </p:pic>
      <p:sp>
        <p:nvSpPr>
          <p:cNvPr id="72" name="Title 2"/>
          <p:cNvSpPr txBox="1">
            <a:spLocks/>
          </p:cNvSpPr>
          <p:nvPr/>
        </p:nvSpPr>
        <p:spPr>
          <a:xfrm>
            <a:off x="11661585" y="2047287"/>
            <a:ext cx="520748" cy="424774"/>
          </a:xfrm>
          <a:prstGeom prst="rect">
            <a:avLst/>
          </a:prstGeom>
        </p:spPr>
        <p:txBody>
          <a:bodyPr anchor="t" anchorCtr="0"/>
          <a:lstStyle>
            <a:lvl1pPr algn="l" defTabSz="890789" rtl="0" eaLnBrk="1" latinLnBrk="0" hangingPunct="1">
              <a:lnSpc>
                <a:spcPct val="70000"/>
              </a:lnSpc>
              <a:spcBef>
                <a:spcPct val="0"/>
              </a:spcBef>
              <a:buNone/>
              <a:defRPr kumimoji="0" lang="en-GB" sz="8800" b="0" i="0" u="none" strike="noStrike" kern="1200" cap="none" spc="0" normalizeH="0" baseline="0" noProof="0">
                <a:ln>
                  <a:noFill/>
                </a:ln>
                <a:solidFill>
                  <a:srgbClr val="FFFFFF"/>
                </a:solidFill>
                <a:effectLst/>
                <a:uLnTx/>
                <a:uFillTx/>
                <a:latin typeface="KPMG Extralight"/>
                <a:ea typeface="+mj-ea"/>
                <a:cs typeface="KPMG Extralight"/>
              </a:defRPr>
            </a:lvl1pPr>
            <a:lvl2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2pPr>
            <a:lvl3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3pPr>
            <a:lvl4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4pPr>
            <a:lvl5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5pPr>
            <a:lvl6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6pPr>
            <a:lvl7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7pPr>
            <a:lvl8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8pPr>
            <a:lvl9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9pPr>
          </a:lstStyle>
          <a:p>
            <a:pPr>
              <a:lnSpc>
                <a:spcPct val="100000"/>
              </a:lnSpc>
            </a:pPr>
            <a:r>
              <a:rPr lang="en-US" sz="2400" b="1" dirty="0" smtClean="0">
                <a:solidFill>
                  <a:srgbClr val="FFFF00"/>
                </a:solidFill>
              </a:rPr>
              <a:t>24%</a:t>
            </a:r>
            <a:endParaRPr lang="en-US" sz="2400" b="1" dirty="0">
              <a:solidFill>
                <a:srgbClr val="FFFF00"/>
              </a:solidFill>
              <a:latin typeface="+mj-lt"/>
            </a:endParaRPr>
          </a:p>
        </p:txBody>
      </p:sp>
      <p:grpSp>
        <p:nvGrpSpPr>
          <p:cNvPr id="86" name="Gruppieren 133"/>
          <p:cNvGrpSpPr/>
          <p:nvPr/>
        </p:nvGrpSpPr>
        <p:grpSpPr>
          <a:xfrm>
            <a:off x="287064" y="127249"/>
            <a:ext cx="523820" cy="526682"/>
            <a:chOff x="6732588" y="5403850"/>
            <a:chExt cx="711200" cy="711200"/>
          </a:xfrm>
          <a:solidFill>
            <a:schemeClr val="bg1"/>
          </a:solidFill>
        </p:grpSpPr>
        <p:sp>
          <p:nvSpPr>
            <p:cNvPr id="87" name="Freeform 287"/>
            <p:cNvSpPr>
              <a:spLocks noEditPoints="1"/>
            </p:cNvSpPr>
            <p:nvPr/>
          </p:nvSpPr>
          <p:spPr bwMode="auto">
            <a:xfrm>
              <a:off x="6732588" y="5607050"/>
              <a:ext cx="508000" cy="508000"/>
            </a:xfrm>
            <a:custGeom>
              <a:avLst/>
              <a:gdLst/>
              <a:ahLst/>
              <a:cxnLst>
                <a:cxn ang="0">
                  <a:pos x="979" y="348"/>
                </a:cxn>
                <a:cxn ang="0">
                  <a:pos x="784" y="411"/>
                </a:cxn>
                <a:cxn ang="0">
                  <a:pos x="614" y="520"/>
                </a:cxn>
                <a:cxn ang="0">
                  <a:pos x="480" y="668"/>
                </a:cxn>
                <a:cxn ang="0">
                  <a:pos x="385" y="847"/>
                </a:cxn>
                <a:cxn ang="0">
                  <a:pos x="340" y="1049"/>
                </a:cxn>
                <a:cxn ang="0">
                  <a:pos x="348" y="1261"/>
                </a:cxn>
                <a:cxn ang="0">
                  <a:pos x="411" y="1456"/>
                </a:cxn>
                <a:cxn ang="0">
                  <a:pos x="520" y="1626"/>
                </a:cxn>
                <a:cxn ang="0">
                  <a:pos x="668" y="1760"/>
                </a:cxn>
                <a:cxn ang="0">
                  <a:pos x="847" y="1855"/>
                </a:cxn>
                <a:cxn ang="0">
                  <a:pos x="1049" y="1900"/>
                </a:cxn>
                <a:cxn ang="0">
                  <a:pos x="1261" y="1892"/>
                </a:cxn>
                <a:cxn ang="0">
                  <a:pos x="1456" y="1829"/>
                </a:cxn>
                <a:cxn ang="0">
                  <a:pos x="1626" y="1720"/>
                </a:cxn>
                <a:cxn ang="0">
                  <a:pos x="1760" y="1572"/>
                </a:cxn>
                <a:cxn ang="0">
                  <a:pos x="1855" y="1393"/>
                </a:cxn>
                <a:cxn ang="0">
                  <a:pos x="1900" y="1191"/>
                </a:cxn>
                <a:cxn ang="0">
                  <a:pos x="1892" y="979"/>
                </a:cxn>
                <a:cxn ang="0">
                  <a:pos x="1829" y="784"/>
                </a:cxn>
                <a:cxn ang="0">
                  <a:pos x="1720" y="614"/>
                </a:cxn>
                <a:cxn ang="0">
                  <a:pos x="1572" y="480"/>
                </a:cxn>
                <a:cxn ang="0">
                  <a:pos x="1393" y="385"/>
                </a:cxn>
                <a:cxn ang="0">
                  <a:pos x="1191" y="340"/>
                </a:cxn>
                <a:cxn ang="0">
                  <a:pos x="1288" y="0"/>
                </a:cxn>
                <a:cxn ang="0">
                  <a:pos x="1392" y="208"/>
                </a:cxn>
                <a:cxn ang="0">
                  <a:pos x="1825" y="234"/>
                </a:cxn>
                <a:cxn ang="0">
                  <a:pos x="1811" y="467"/>
                </a:cxn>
                <a:cxn ang="0">
                  <a:pos x="2174" y="706"/>
                </a:cxn>
                <a:cxn ang="0">
                  <a:pos x="2045" y="899"/>
                </a:cxn>
                <a:cxn ang="0">
                  <a:pos x="2240" y="1288"/>
                </a:cxn>
                <a:cxn ang="0">
                  <a:pos x="2032" y="1392"/>
                </a:cxn>
                <a:cxn ang="0">
                  <a:pos x="2006" y="1825"/>
                </a:cxn>
                <a:cxn ang="0">
                  <a:pos x="1773" y="1811"/>
                </a:cxn>
                <a:cxn ang="0">
                  <a:pos x="1534" y="2174"/>
                </a:cxn>
                <a:cxn ang="0">
                  <a:pos x="1341" y="2045"/>
                </a:cxn>
                <a:cxn ang="0">
                  <a:pos x="952" y="2240"/>
                </a:cxn>
                <a:cxn ang="0">
                  <a:pos x="848" y="2032"/>
                </a:cxn>
                <a:cxn ang="0">
                  <a:pos x="415" y="2006"/>
                </a:cxn>
                <a:cxn ang="0">
                  <a:pos x="429" y="1773"/>
                </a:cxn>
                <a:cxn ang="0">
                  <a:pos x="66" y="1534"/>
                </a:cxn>
                <a:cxn ang="0">
                  <a:pos x="195" y="1341"/>
                </a:cxn>
                <a:cxn ang="0">
                  <a:pos x="0" y="952"/>
                </a:cxn>
                <a:cxn ang="0">
                  <a:pos x="208" y="848"/>
                </a:cxn>
                <a:cxn ang="0">
                  <a:pos x="234" y="415"/>
                </a:cxn>
                <a:cxn ang="0">
                  <a:pos x="467" y="429"/>
                </a:cxn>
                <a:cxn ang="0">
                  <a:pos x="706" y="66"/>
                </a:cxn>
                <a:cxn ang="0">
                  <a:pos x="899" y="195"/>
                </a:cxn>
              </a:cxnLst>
              <a:rect l="0" t="0" r="r" b="b"/>
              <a:pathLst>
                <a:path w="2240" h="2240">
                  <a:moveTo>
                    <a:pt x="1119" y="336"/>
                  </a:moveTo>
                  <a:lnTo>
                    <a:pt x="1049" y="340"/>
                  </a:lnTo>
                  <a:lnTo>
                    <a:pt x="979" y="348"/>
                  </a:lnTo>
                  <a:lnTo>
                    <a:pt x="912" y="364"/>
                  </a:lnTo>
                  <a:lnTo>
                    <a:pt x="847" y="385"/>
                  </a:lnTo>
                  <a:lnTo>
                    <a:pt x="784" y="411"/>
                  </a:lnTo>
                  <a:lnTo>
                    <a:pt x="724" y="443"/>
                  </a:lnTo>
                  <a:lnTo>
                    <a:pt x="668" y="480"/>
                  </a:lnTo>
                  <a:lnTo>
                    <a:pt x="614" y="520"/>
                  </a:lnTo>
                  <a:lnTo>
                    <a:pt x="566" y="566"/>
                  </a:lnTo>
                  <a:lnTo>
                    <a:pt x="520" y="614"/>
                  </a:lnTo>
                  <a:lnTo>
                    <a:pt x="480" y="668"/>
                  </a:lnTo>
                  <a:lnTo>
                    <a:pt x="443" y="724"/>
                  </a:lnTo>
                  <a:lnTo>
                    <a:pt x="411" y="784"/>
                  </a:lnTo>
                  <a:lnTo>
                    <a:pt x="385" y="847"/>
                  </a:lnTo>
                  <a:lnTo>
                    <a:pt x="364" y="912"/>
                  </a:lnTo>
                  <a:lnTo>
                    <a:pt x="348" y="979"/>
                  </a:lnTo>
                  <a:lnTo>
                    <a:pt x="340" y="1049"/>
                  </a:lnTo>
                  <a:lnTo>
                    <a:pt x="336" y="1121"/>
                  </a:lnTo>
                  <a:lnTo>
                    <a:pt x="340" y="1191"/>
                  </a:lnTo>
                  <a:lnTo>
                    <a:pt x="348" y="1261"/>
                  </a:lnTo>
                  <a:lnTo>
                    <a:pt x="364" y="1328"/>
                  </a:lnTo>
                  <a:lnTo>
                    <a:pt x="385" y="1393"/>
                  </a:lnTo>
                  <a:lnTo>
                    <a:pt x="411" y="1456"/>
                  </a:lnTo>
                  <a:lnTo>
                    <a:pt x="443" y="1516"/>
                  </a:lnTo>
                  <a:lnTo>
                    <a:pt x="480" y="1572"/>
                  </a:lnTo>
                  <a:lnTo>
                    <a:pt x="520" y="1626"/>
                  </a:lnTo>
                  <a:lnTo>
                    <a:pt x="566" y="1674"/>
                  </a:lnTo>
                  <a:lnTo>
                    <a:pt x="614" y="1720"/>
                  </a:lnTo>
                  <a:lnTo>
                    <a:pt x="668" y="1760"/>
                  </a:lnTo>
                  <a:lnTo>
                    <a:pt x="724" y="1797"/>
                  </a:lnTo>
                  <a:lnTo>
                    <a:pt x="784" y="1829"/>
                  </a:lnTo>
                  <a:lnTo>
                    <a:pt x="847" y="1855"/>
                  </a:lnTo>
                  <a:lnTo>
                    <a:pt x="912" y="1876"/>
                  </a:lnTo>
                  <a:lnTo>
                    <a:pt x="979" y="1892"/>
                  </a:lnTo>
                  <a:lnTo>
                    <a:pt x="1049" y="1900"/>
                  </a:lnTo>
                  <a:lnTo>
                    <a:pt x="1119" y="1904"/>
                  </a:lnTo>
                  <a:lnTo>
                    <a:pt x="1191" y="1900"/>
                  </a:lnTo>
                  <a:lnTo>
                    <a:pt x="1261" y="1892"/>
                  </a:lnTo>
                  <a:lnTo>
                    <a:pt x="1328" y="1876"/>
                  </a:lnTo>
                  <a:lnTo>
                    <a:pt x="1393" y="1855"/>
                  </a:lnTo>
                  <a:lnTo>
                    <a:pt x="1456" y="1829"/>
                  </a:lnTo>
                  <a:lnTo>
                    <a:pt x="1516" y="1797"/>
                  </a:lnTo>
                  <a:lnTo>
                    <a:pt x="1572" y="1760"/>
                  </a:lnTo>
                  <a:lnTo>
                    <a:pt x="1626" y="1720"/>
                  </a:lnTo>
                  <a:lnTo>
                    <a:pt x="1674" y="1674"/>
                  </a:lnTo>
                  <a:lnTo>
                    <a:pt x="1720" y="1626"/>
                  </a:lnTo>
                  <a:lnTo>
                    <a:pt x="1760" y="1572"/>
                  </a:lnTo>
                  <a:lnTo>
                    <a:pt x="1797" y="1516"/>
                  </a:lnTo>
                  <a:lnTo>
                    <a:pt x="1829" y="1456"/>
                  </a:lnTo>
                  <a:lnTo>
                    <a:pt x="1855" y="1393"/>
                  </a:lnTo>
                  <a:lnTo>
                    <a:pt x="1876" y="1328"/>
                  </a:lnTo>
                  <a:lnTo>
                    <a:pt x="1892" y="1261"/>
                  </a:lnTo>
                  <a:lnTo>
                    <a:pt x="1900" y="1191"/>
                  </a:lnTo>
                  <a:lnTo>
                    <a:pt x="1904" y="1121"/>
                  </a:lnTo>
                  <a:lnTo>
                    <a:pt x="1900" y="1049"/>
                  </a:lnTo>
                  <a:lnTo>
                    <a:pt x="1892" y="979"/>
                  </a:lnTo>
                  <a:lnTo>
                    <a:pt x="1876" y="912"/>
                  </a:lnTo>
                  <a:lnTo>
                    <a:pt x="1855" y="847"/>
                  </a:lnTo>
                  <a:lnTo>
                    <a:pt x="1829" y="784"/>
                  </a:lnTo>
                  <a:lnTo>
                    <a:pt x="1797" y="724"/>
                  </a:lnTo>
                  <a:lnTo>
                    <a:pt x="1760" y="668"/>
                  </a:lnTo>
                  <a:lnTo>
                    <a:pt x="1720" y="614"/>
                  </a:lnTo>
                  <a:lnTo>
                    <a:pt x="1674" y="566"/>
                  </a:lnTo>
                  <a:lnTo>
                    <a:pt x="1626" y="520"/>
                  </a:lnTo>
                  <a:lnTo>
                    <a:pt x="1572" y="480"/>
                  </a:lnTo>
                  <a:lnTo>
                    <a:pt x="1516" y="443"/>
                  </a:lnTo>
                  <a:lnTo>
                    <a:pt x="1456" y="411"/>
                  </a:lnTo>
                  <a:lnTo>
                    <a:pt x="1393" y="385"/>
                  </a:lnTo>
                  <a:lnTo>
                    <a:pt x="1328" y="364"/>
                  </a:lnTo>
                  <a:lnTo>
                    <a:pt x="1261" y="348"/>
                  </a:lnTo>
                  <a:lnTo>
                    <a:pt x="1191" y="340"/>
                  </a:lnTo>
                  <a:lnTo>
                    <a:pt x="1119" y="336"/>
                  </a:lnTo>
                  <a:close/>
                  <a:moveTo>
                    <a:pt x="952" y="0"/>
                  </a:moveTo>
                  <a:lnTo>
                    <a:pt x="1288" y="0"/>
                  </a:lnTo>
                  <a:lnTo>
                    <a:pt x="1288" y="183"/>
                  </a:lnTo>
                  <a:lnTo>
                    <a:pt x="1341" y="195"/>
                  </a:lnTo>
                  <a:lnTo>
                    <a:pt x="1392" y="208"/>
                  </a:lnTo>
                  <a:lnTo>
                    <a:pt x="1443" y="226"/>
                  </a:lnTo>
                  <a:lnTo>
                    <a:pt x="1534" y="66"/>
                  </a:lnTo>
                  <a:lnTo>
                    <a:pt x="1825" y="234"/>
                  </a:lnTo>
                  <a:lnTo>
                    <a:pt x="1734" y="393"/>
                  </a:lnTo>
                  <a:lnTo>
                    <a:pt x="1773" y="429"/>
                  </a:lnTo>
                  <a:lnTo>
                    <a:pt x="1811" y="467"/>
                  </a:lnTo>
                  <a:lnTo>
                    <a:pt x="1847" y="506"/>
                  </a:lnTo>
                  <a:lnTo>
                    <a:pt x="2006" y="415"/>
                  </a:lnTo>
                  <a:lnTo>
                    <a:pt x="2174" y="706"/>
                  </a:lnTo>
                  <a:lnTo>
                    <a:pt x="2014" y="797"/>
                  </a:lnTo>
                  <a:lnTo>
                    <a:pt x="2032" y="848"/>
                  </a:lnTo>
                  <a:lnTo>
                    <a:pt x="2045" y="899"/>
                  </a:lnTo>
                  <a:lnTo>
                    <a:pt x="2057" y="952"/>
                  </a:lnTo>
                  <a:lnTo>
                    <a:pt x="2240" y="952"/>
                  </a:lnTo>
                  <a:lnTo>
                    <a:pt x="2240" y="1288"/>
                  </a:lnTo>
                  <a:lnTo>
                    <a:pt x="2057" y="1288"/>
                  </a:lnTo>
                  <a:lnTo>
                    <a:pt x="2045" y="1341"/>
                  </a:lnTo>
                  <a:lnTo>
                    <a:pt x="2032" y="1392"/>
                  </a:lnTo>
                  <a:lnTo>
                    <a:pt x="2014" y="1443"/>
                  </a:lnTo>
                  <a:lnTo>
                    <a:pt x="2174" y="1534"/>
                  </a:lnTo>
                  <a:lnTo>
                    <a:pt x="2006" y="1825"/>
                  </a:lnTo>
                  <a:lnTo>
                    <a:pt x="1847" y="1734"/>
                  </a:lnTo>
                  <a:lnTo>
                    <a:pt x="1811" y="1773"/>
                  </a:lnTo>
                  <a:lnTo>
                    <a:pt x="1773" y="1811"/>
                  </a:lnTo>
                  <a:lnTo>
                    <a:pt x="1734" y="1847"/>
                  </a:lnTo>
                  <a:lnTo>
                    <a:pt x="1825" y="2006"/>
                  </a:lnTo>
                  <a:lnTo>
                    <a:pt x="1534" y="2174"/>
                  </a:lnTo>
                  <a:lnTo>
                    <a:pt x="1443" y="2014"/>
                  </a:lnTo>
                  <a:lnTo>
                    <a:pt x="1392" y="2032"/>
                  </a:lnTo>
                  <a:lnTo>
                    <a:pt x="1341" y="2045"/>
                  </a:lnTo>
                  <a:lnTo>
                    <a:pt x="1288" y="2057"/>
                  </a:lnTo>
                  <a:lnTo>
                    <a:pt x="1288" y="2240"/>
                  </a:lnTo>
                  <a:lnTo>
                    <a:pt x="952" y="2240"/>
                  </a:lnTo>
                  <a:lnTo>
                    <a:pt x="952" y="2057"/>
                  </a:lnTo>
                  <a:lnTo>
                    <a:pt x="899" y="2045"/>
                  </a:lnTo>
                  <a:lnTo>
                    <a:pt x="848" y="2032"/>
                  </a:lnTo>
                  <a:lnTo>
                    <a:pt x="797" y="2014"/>
                  </a:lnTo>
                  <a:lnTo>
                    <a:pt x="706" y="2174"/>
                  </a:lnTo>
                  <a:lnTo>
                    <a:pt x="415" y="2006"/>
                  </a:lnTo>
                  <a:lnTo>
                    <a:pt x="506" y="1847"/>
                  </a:lnTo>
                  <a:lnTo>
                    <a:pt x="467" y="1811"/>
                  </a:lnTo>
                  <a:lnTo>
                    <a:pt x="429" y="1773"/>
                  </a:lnTo>
                  <a:lnTo>
                    <a:pt x="393" y="1734"/>
                  </a:lnTo>
                  <a:lnTo>
                    <a:pt x="234" y="1825"/>
                  </a:lnTo>
                  <a:lnTo>
                    <a:pt x="66" y="1534"/>
                  </a:lnTo>
                  <a:lnTo>
                    <a:pt x="226" y="1443"/>
                  </a:lnTo>
                  <a:lnTo>
                    <a:pt x="208" y="1392"/>
                  </a:lnTo>
                  <a:lnTo>
                    <a:pt x="195" y="1341"/>
                  </a:lnTo>
                  <a:lnTo>
                    <a:pt x="183" y="1288"/>
                  </a:lnTo>
                  <a:lnTo>
                    <a:pt x="0" y="1288"/>
                  </a:lnTo>
                  <a:lnTo>
                    <a:pt x="0" y="952"/>
                  </a:lnTo>
                  <a:lnTo>
                    <a:pt x="183" y="952"/>
                  </a:lnTo>
                  <a:lnTo>
                    <a:pt x="195" y="899"/>
                  </a:lnTo>
                  <a:lnTo>
                    <a:pt x="208" y="848"/>
                  </a:lnTo>
                  <a:lnTo>
                    <a:pt x="226" y="797"/>
                  </a:lnTo>
                  <a:lnTo>
                    <a:pt x="66" y="706"/>
                  </a:lnTo>
                  <a:lnTo>
                    <a:pt x="234" y="415"/>
                  </a:lnTo>
                  <a:lnTo>
                    <a:pt x="393" y="506"/>
                  </a:lnTo>
                  <a:lnTo>
                    <a:pt x="429" y="467"/>
                  </a:lnTo>
                  <a:lnTo>
                    <a:pt x="467" y="429"/>
                  </a:lnTo>
                  <a:lnTo>
                    <a:pt x="506" y="393"/>
                  </a:lnTo>
                  <a:lnTo>
                    <a:pt x="415" y="234"/>
                  </a:lnTo>
                  <a:lnTo>
                    <a:pt x="706" y="66"/>
                  </a:lnTo>
                  <a:lnTo>
                    <a:pt x="797" y="226"/>
                  </a:lnTo>
                  <a:lnTo>
                    <a:pt x="848" y="208"/>
                  </a:lnTo>
                  <a:lnTo>
                    <a:pt x="899" y="195"/>
                  </a:lnTo>
                  <a:lnTo>
                    <a:pt x="952" y="183"/>
                  </a:lnTo>
                  <a:lnTo>
                    <a:pt x="95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de-DE">
                <a:solidFill>
                  <a:srgbClr val="00338D"/>
                </a:solidFill>
              </a:endParaRPr>
            </a:p>
          </p:txBody>
        </p:sp>
        <p:sp>
          <p:nvSpPr>
            <p:cNvPr id="88" name="Freeform 288"/>
            <p:cNvSpPr>
              <a:spLocks/>
            </p:cNvSpPr>
            <p:nvPr/>
          </p:nvSpPr>
          <p:spPr bwMode="auto">
            <a:xfrm>
              <a:off x="6846888" y="5721350"/>
              <a:ext cx="279400" cy="279400"/>
            </a:xfrm>
            <a:custGeom>
              <a:avLst/>
              <a:gdLst/>
              <a:ahLst/>
              <a:cxnLst>
                <a:cxn ang="0">
                  <a:pos x="678" y="3"/>
                </a:cxn>
                <a:cxn ang="0">
                  <a:pos x="799" y="28"/>
                </a:cxn>
                <a:cxn ang="0">
                  <a:pos x="910" y="75"/>
                </a:cxn>
                <a:cxn ang="0">
                  <a:pos x="1008" y="141"/>
                </a:cxn>
                <a:cxn ang="0">
                  <a:pos x="1091" y="224"/>
                </a:cxn>
                <a:cxn ang="0">
                  <a:pos x="1157" y="322"/>
                </a:cxn>
                <a:cxn ang="0">
                  <a:pos x="1204" y="433"/>
                </a:cxn>
                <a:cxn ang="0">
                  <a:pos x="1229" y="554"/>
                </a:cxn>
                <a:cxn ang="0">
                  <a:pos x="1229" y="678"/>
                </a:cxn>
                <a:cxn ang="0">
                  <a:pos x="1204" y="799"/>
                </a:cxn>
                <a:cxn ang="0">
                  <a:pos x="1157" y="910"/>
                </a:cxn>
                <a:cxn ang="0">
                  <a:pos x="1091" y="1008"/>
                </a:cxn>
                <a:cxn ang="0">
                  <a:pos x="1008" y="1091"/>
                </a:cxn>
                <a:cxn ang="0">
                  <a:pos x="910" y="1157"/>
                </a:cxn>
                <a:cxn ang="0">
                  <a:pos x="799" y="1204"/>
                </a:cxn>
                <a:cxn ang="0">
                  <a:pos x="678" y="1229"/>
                </a:cxn>
                <a:cxn ang="0">
                  <a:pos x="554" y="1229"/>
                </a:cxn>
                <a:cxn ang="0">
                  <a:pos x="433" y="1204"/>
                </a:cxn>
                <a:cxn ang="0">
                  <a:pos x="322" y="1157"/>
                </a:cxn>
                <a:cxn ang="0">
                  <a:pos x="224" y="1091"/>
                </a:cxn>
                <a:cxn ang="0">
                  <a:pos x="141" y="1008"/>
                </a:cxn>
                <a:cxn ang="0">
                  <a:pos x="75" y="910"/>
                </a:cxn>
                <a:cxn ang="0">
                  <a:pos x="28" y="799"/>
                </a:cxn>
                <a:cxn ang="0">
                  <a:pos x="3" y="678"/>
                </a:cxn>
                <a:cxn ang="0">
                  <a:pos x="3" y="554"/>
                </a:cxn>
                <a:cxn ang="0">
                  <a:pos x="28" y="433"/>
                </a:cxn>
                <a:cxn ang="0">
                  <a:pos x="75" y="322"/>
                </a:cxn>
                <a:cxn ang="0">
                  <a:pos x="141" y="224"/>
                </a:cxn>
                <a:cxn ang="0">
                  <a:pos x="224" y="141"/>
                </a:cxn>
                <a:cxn ang="0">
                  <a:pos x="322" y="75"/>
                </a:cxn>
                <a:cxn ang="0">
                  <a:pos x="433" y="28"/>
                </a:cxn>
                <a:cxn ang="0">
                  <a:pos x="554" y="3"/>
                </a:cxn>
              </a:cxnLst>
              <a:rect l="0" t="0" r="r" b="b"/>
              <a:pathLst>
                <a:path w="1232" h="1232">
                  <a:moveTo>
                    <a:pt x="615" y="0"/>
                  </a:moveTo>
                  <a:lnTo>
                    <a:pt x="678" y="3"/>
                  </a:lnTo>
                  <a:lnTo>
                    <a:pt x="740" y="13"/>
                  </a:lnTo>
                  <a:lnTo>
                    <a:pt x="799" y="28"/>
                  </a:lnTo>
                  <a:lnTo>
                    <a:pt x="855" y="49"/>
                  </a:lnTo>
                  <a:lnTo>
                    <a:pt x="910" y="75"/>
                  </a:lnTo>
                  <a:lnTo>
                    <a:pt x="961" y="105"/>
                  </a:lnTo>
                  <a:lnTo>
                    <a:pt x="1008" y="141"/>
                  </a:lnTo>
                  <a:lnTo>
                    <a:pt x="1052" y="180"/>
                  </a:lnTo>
                  <a:lnTo>
                    <a:pt x="1091" y="224"/>
                  </a:lnTo>
                  <a:lnTo>
                    <a:pt x="1127" y="271"/>
                  </a:lnTo>
                  <a:lnTo>
                    <a:pt x="1157" y="322"/>
                  </a:lnTo>
                  <a:lnTo>
                    <a:pt x="1183" y="377"/>
                  </a:lnTo>
                  <a:lnTo>
                    <a:pt x="1204" y="433"/>
                  </a:lnTo>
                  <a:lnTo>
                    <a:pt x="1219" y="492"/>
                  </a:lnTo>
                  <a:lnTo>
                    <a:pt x="1229" y="554"/>
                  </a:lnTo>
                  <a:lnTo>
                    <a:pt x="1232" y="617"/>
                  </a:lnTo>
                  <a:lnTo>
                    <a:pt x="1229" y="678"/>
                  </a:lnTo>
                  <a:lnTo>
                    <a:pt x="1219" y="740"/>
                  </a:lnTo>
                  <a:lnTo>
                    <a:pt x="1204" y="799"/>
                  </a:lnTo>
                  <a:lnTo>
                    <a:pt x="1183" y="855"/>
                  </a:lnTo>
                  <a:lnTo>
                    <a:pt x="1157" y="910"/>
                  </a:lnTo>
                  <a:lnTo>
                    <a:pt x="1127" y="961"/>
                  </a:lnTo>
                  <a:lnTo>
                    <a:pt x="1091" y="1008"/>
                  </a:lnTo>
                  <a:lnTo>
                    <a:pt x="1052" y="1052"/>
                  </a:lnTo>
                  <a:lnTo>
                    <a:pt x="1008" y="1091"/>
                  </a:lnTo>
                  <a:lnTo>
                    <a:pt x="961" y="1127"/>
                  </a:lnTo>
                  <a:lnTo>
                    <a:pt x="910" y="1157"/>
                  </a:lnTo>
                  <a:lnTo>
                    <a:pt x="855" y="1183"/>
                  </a:lnTo>
                  <a:lnTo>
                    <a:pt x="799" y="1204"/>
                  </a:lnTo>
                  <a:lnTo>
                    <a:pt x="740" y="1219"/>
                  </a:lnTo>
                  <a:lnTo>
                    <a:pt x="678" y="1229"/>
                  </a:lnTo>
                  <a:lnTo>
                    <a:pt x="615" y="1232"/>
                  </a:lnTo>
                  <a:lnTo>
                    <a:pt x="554" y="1229"/>
                  </a:lnTo>
                  <a:lnTo>
                    <a:pt x="492" y="1219"/>
                  </a:lnTo>
                  <a:lnTo>
                    <a:pt x="433" y="1204"/>
                  </a:lnTo>
                  <a:lnTo>
                    <a:pt x="377" y="1183"/>
                  </a:lnTo>
                  <a:lnTo>
                    <a:pt x="322" y="1157"/>
                  </a:lnTo>
                  <a:lnTo>
                    <a:pt x="271" y="1127"/>
                  </a:lnTo>
                  <a:lnTo>
                    <a:pt x="224" y="1091"/>
                  </a:lnTo>
                  <a:lnTo>
                    <a:pt x="180" y="1052"/>
                  </a:lnTo>
                  <a:lnTo>
                    <a:pt x="141" y="1008"/>
                  </a:lnTo>
                  <a:lnTo>
                    <a:pt x="105" y="961"/>
                  </a:lnTo>
                  <a:lnTo>
                    <a:pt x="75" y="910"/>
                  </a:lnTo>
                  <a:lnTo>
                    <a:pt x="49" y="855"/>
                  </a:lnTo>
                  <a:lnTo>
                    <a:pt x="28" y="799"/>
                  </a:lnTo>
                  <a:lnTo>
                    <a:pt x="13" y="740"/>
                  </a:lnTo>
                  <a:lnTo>
                    <a:pt x="3" y="678"/>
                  </a:lnTo>
                  <a:lnTo>
                    <a:pt x="0" y="617"/>
                  </a:lnTo>
                  <a:lnTo>
                    <a:pt x="3" y="554"/>
                  </a:lnTo>
                  <a:lnTo>
                    <a:pt x="13" y="492"/>
                  </a:lnTo>
                  <a:lnTo>
                    <a:pt x="28" y="433"/>
                  </a:lnTo>
                  <a:lnTo>
                    <a:pt x="49" y="377"/>
                  </a:lnTo>
                  <a:lnTo>
                    <a:pt x="75" y="322"/>
                  </a:lnTo>
                  <a:lnTo>
                    <a:pt x="105" y="271"/>
                  </a:lnTo>
                  <a:lnTo>
                    <a:pt x="141" y="224"/>
                  </a:lnTo>
                  <a:lnTo>
                    <a:pt x="180" y="180"/>
                  </a:lnTo>
                  <a:lnTo>
                    <a:pt x="224" y="141"/>
                  </a:lnTo>
                  <a:lnTo>
                    <a:pt x="271" y="105"/>
                  </a:lnTo>
                  <a:lnTo>
                    <a:pt x="322" y="75"/>
                  </a:lnTo>
                  <a:lnTo>
                    <a:pt x="377" y="49"/>
                  </a:lnTo>
                  <a:lnTo>
                    <a:pt x="433" y="28"/>
                  </a:lnTo>
                  <a:lnTo>
                    <a:pt x="492" y="13"/>
                  </a:lnTo>
                  <a:lnTo>
                    <a:pt x="554" y="3"/>
                  </a:lnTo>
                  <a:lnTo>
                    <a:pt x="61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de-DE">
                <a:solidFill>
                  <a:srgbClr val="00338D"/>
                </a:solidFill>
              </a:endParaRPr>
            </a:p>
          </p:txBody>
        </p:sp>
        <p:sp>
          <p:nvSpPr>
            <p:cNvPr id="89" name="Freeform 289"/>
            <p:cNvSpPr>
              <a:spLocks/>
            </p:cNvSpPr>
            <p:nvPr/>
          </p:nvSpPr>
          <p:spPr bwMode="auto">
            <a:xfrm>
              <a:off x="7240588" y="5505450"/>
              <a:ext cx="101600" cy="101600"/>
            </a:xfrm>
            <a:custGeom>
              <a:avLst/>
              <a:gdLst/>
              <a:ahLst/>
              <a:cxnLst>
                <a:cxn ang="0">
                  <a:pos x="224" y="0"/>
                </a:cxn>
                <a:cxn ang="0">
                  <a:pos x="260" y="2"/>
                </a:cxn>
                <a:cxn ang="0">
                  <a:pos x="295" y="11"/>
                </a:cxn>
                <a:cxn ang="0">
                  <a:pos x="327" y="25"/>
                </a:cxn>
                <a:cxn ang="0">
                  <a:pos x="356" y="44"/>
                </a:cxn>
                <a:cxn ang="0">
                  <a:pos x="383" y="65"/>
                </a:cxn>
                <a:cxn ang="0">
                  <a:pos x="404" y="92"/>
                </a:cxn>
                <a:cxn ang="0">
                  <a:pos x="423" y="121"/>
                </a:cxn>
                <a:cxn ang="0">
                  <a:pos x="437" y="153"/>
                </a:cxn>
                <a:cxn ang="0">
                  <a:pos x="446" y="188"/>
                </a:cxn>
                <a:cxn ang="0">
                  <a:pos x="448" y="224"/>
                </a:cxn>
                <a:cxn ang="0">
                  <a:pos x="446" y="260"/>
                </a:cxn>
                <a:cxn ang="0">
                  <a:pos x="437" y="295"/>
                </a:cxn>
                <a:cxn ang="0">
                  <a:pos x="423" y="327"/>
                </a:cxn>
                <a:cxn ang="0">
                  <a:pos x="404" y="356"/>
                </a:cxn>
                <a:cxn ang="0">
                  <a:pos x="383" y="383"/>
                </a:cxn>
                <a:cxn ang="0">
                  <a:pos x="356" y="404"/>
                </a:cxn>
                <a:cxn ang="0">
                  <a:pos x="327" y="423"/>
                </a:cxn>
                <a:cxn ang="0">
                  <a:pos x="295" y="437"/>
                </a:cxn>
                <a:cxn ang="0">
                  <a:pos x="260" y="446"/>
                </a:cxn>
                <a:cxn ang="0">
                  <a:pos x="224" y="448"/>
                </a:cxn>
                <a:cxn ang="0">
                  <a:pos x="188" y="446"/>
                </a:cxn>
                <a:cxn ang="0">
                  <a:pos x="153" y="437"/>
                </a:cxn>
                <a:cxn ang="0">
                  <a:pos x="121" y="423"/>
                </a:cxn>
                <a:cxn ang="0">
                  <a:pos x="92" y="404"/>
                </a:cxn>
                <a:cxn ang="0">
                  <a:pos x="65" y="383"/>
                </a:cxn>
                <a:cxn ang="0">
                  <a:pos x="44" y="356"/>
                </a:cxn>
                <a:cxn ang="0">
                  <a:pos x="25" y="327"/>
                </a:cxn>
                <a:cxn ang="0">
                  <a:pos x="11" y="295"/>
                </a:cxn>
                <a:cxn ang="0">
                  <a:pos x="2" y="260"/>
                </a:cxn>
                <a:cxn ang="0">
                  <a:pos x="0" y="224"/>
                </a:cxn>
                <a:cxn ang="0">
                  <a:pos x="2" y="188"/>
                </a:cxn>
                <a:cxn ang="0">
                  <a:pos x="11" y="153"/>
                </a:cxn>
                <a:cxn ang="0">
                  <a:pos x="25" y="121"/>
                </a:cxn>
                <a:cxn ang="0">
                  <a:pos x="44" y="92"/>
                </a:cxn>
                <a:cxn ang="0">
                  <a:pos x="65" y="65"/>
                </a:cxn>
                <a:cxn ang="0">
                  <a:pos x="92" y="44"/>
                </a:cxn>
                <a:cxn ang="0">
                  <a:pos x="121" y="25"/>
                </a:cxn>
                <a:cxn ang="0">
                  <a:pos x="153" y="11"/>
                </a:cxn>
                <a:cxn ang="0">
                  <a:pos x="188" y="2"/>
                </a:cxn>
                <a:cxn ang="0">
                  <a:pos x="224" y="0"/>
                </a:cxn>
              </a:cxnLst>
              <a:rect l="0" t="0" r="r" b="b"/>
              <a:pathLst>
                <a:path w="448" h="448">
                  <a:moveTo>
                    <a:pt x="224" y="0"/>
                  </a:moveTo>
                  <a:lnTo>
                    <a:pt x="260" y="2"/>
                  </a:lnTo>
                  <a:lnTo>
                    <a:pt x="295" y="11"/>
                  </a:lnTo>
                  <a:lnTo>
                    <a:pt x="327" y="25"/>
                  </a:lnTo>
                  <a:lnTo>
                    <a:pt x="356" y="44"/>
                  </a:lnTo>
                  <a:lnTo>
                    <a:pt x="383" y="65"/>
                  </a:lnTo>
                  <a:lnTo>
                    <a:pt x="404" y="92"/>
                  </a:lnTo>
                  <a:lnTo>
                    <a:pt x="423" y="121"/>
                  </a:lnTo>
                  <a:lnTo>
                    <a:pt x="437" y="153"/>
                  </a:lnTo>
                  <a:lnTo>
                    <a:pt x="446" y="188"/>
                  </a:lnTo>
                  <a:lnTo>
                    <a:pt x="448" y="224"/>
                  </a:lnTo>
                  <a:lnTo>
                    <a:pt x="446" y="260"/>
                  </a:lnTo>
                  <a:lnTo>
                    <a:pt x="437" y="295"/>
                  </a:lnTo>
                  <a:lnTo>
                    <a:pt x="423" y="327"/>
                  </a:lnTo>
                  <a:lnTo>
                    <a:pt x="404" y="356"/>
                  </a:lnTo>
                  <a:lnTo>
                    <a:pt x="383" y="383"/>
                  </a:lnTo>
                  <a:lnTo>
                    <a:pt x="356" y="404"/>
                  </a:lnTo>
                  <a:lnTo>
                    <a:pt x="327" y="423"/>
                  </a:lnTo>
                  <a:lnTo>
                    <a:pt x="295" y="437"/>
                  </a:lnTo>
                  <a:lnTo>
                    <a:pt x="260" y="446"/>
                  </a:lnTo>
                  <a:lnTo>
                    <a:pt x="224" y="448"/>
                  </a:lnTo>
                  <a:lnTo>
                    <a:pt x="188" y="446"/>
                  </a:lnTo>
                  <a:lnTo>
                    <a:pt x="153" y="437"/>
                  </a:lnTo>
                  <a:lnTo>
                    <a:pt x="121" y="423"/>
                  </a:lnTo>
                  <a:lnTo>
                    <a:pt x="92" y="404"/>
                  </a:lnTo>
                  <a:lnTo>
                    <a:pt x="65" y="383"/>
                  </a:lnTo>
                  <a:lnTo>
                    <a:pt x="44" y="356"/>
                  </a:lnTo>
                  <a:lnTo>
                    <a:pt x="25" y="327"/>
                  </a:lnTo>
                  <a:lnTo>
                    <a:pt x="11" y="295"/>
                  </a:lnTo>
                  <a:lnTo>
                    <a:pt x="2" y="260"/>
                  </a:lnTo>
                  <a:lnTo>
                    <a:pt x="0" y="224"/>
                  </a:lnTo>
                  <a:lnTo>
                    <a:pt x="2" y="188"/>
                  </a:lnTo>
                  <a:lnTo>
                    <a:pt x="11" y="153"/>
                  </a:lnTo>
                  <a:lnTo>
                    <a:pt x="25" y="121"/>
                  </a:lnTo>
                  <a:lnTo>
                    <a:pt x="44" y="92"/>
                  </a:lnTo>
                  <a:lnTo>
                    <a:pt x="65" y="65"/>
                  </a:lnTo>
                  <a:lnTo>
                    <a:pt x="92" y="44"/>
                  </a:lnTo>
                  <a:lnTo>
                    <a:pt x="121" y="25"/>
                  </a:lnTo>
                  <a:lnTo>
                    <a:pt x="153" y="11"/>
                  </a:lnTo>
                  <a:lnTo>
                    <a:pt x="188" y="2"/>
                  </a:lnTo>
                  <a:lnTo>
                    <a:pt x="22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de-DE">
                <a:solidFill>
                  <a:srgbClr val="00338D"/>
                </a:solidFill>
              </a:endParaRPr>
            </a:p>
          </p:txBody>
        </p:sp>
        <p:sp>
          <p:nvSpPr>
            <p:cNvPr id="90" name="Freeform 290"/>
            <p:cNvSpPr>
              <a:spLocks noEditPoints="1"/>
            </p:cNvSpPr>
            <p:nvPr/>
          </p:nvSpPr>
          <p:spPr bwMode="auto">
            <a:xfrm>
              <a:off x="7138988" y="5403850"/>
              <a:ext cx="304800" cy="304800"/>
            </a:xfrm>
            <a:custGeom>
              <a:avLst/>
              <a:gdLst/>
              <a:ahLst/>
              <a:cxnLst>
                <a:cxn ang="0">
                  <a:pos x="623" y="283"/>
                </a:cxn>
                <a:cxn ang="0">
                  <a:pos x="531" y="306"/>
                </a:cxn>
                <a:cxn ang="0">
                  <a:pos x="448" y="351"/>
                </a:cxn>
                <a:cxn ang="0">
                  <a:pos x="379" y="411"/>
                </a:cxn>
                <a:cxn ang="0">
                  <a:pos x="326" y="487"/>
                </a:cxn>
                <a:cxn ang="0">
                  <a:pos x="292" y="575"/>
                </a:cxn>
                <a:cxn ang="0">
                  <a:pos x="280" y="672"/>
                </a:cxn>
                <a:cxn ang="0">
                  <a:pos x="292" y="769"/>
                </a:cxn>
                <a:cxn ang="0">
                  <a:pos x="326" y="857"/>
                </a:cxn>
                <a:cxn ang="0">
                  <a:pos x="379" y="933"/>
                </a:cxn>
                <a:cxn ang="0">
                  <a:pos x="448" y="993"/>
                </a:cxn>
                <a:cxn ang="0">
                  <a:pos x="531" y="1038"/>
                </a:cxn>
                <a:cxn ang="0">
                  <a:pos x="623" y="1061"/>
                </a:cxn>
                <a:cxn ang="0">
                  <a:pos x="721" y="1061"/>
                </a:cxn>
                <a:cxn ang="0">
                  <a:pos x="813" y="1038"/>
                </a:cxn>
                <a:cxn ang="0">
                  <a:pos x="896" y="993"/>
                </a:cxn>
                <a:cxn ang="0">
                  <a:pos x="965" y="933"/>
                </a:cxn>
                <a:cxn ang="0">
                  <a:pos x="1018" y="857"/>
                </a:cxn>
                <a:cxn ang="0">
                  <a:pos x="1052" y="769"/>
                </a:cxn>
                <a:cxn ang="0">
                  <a:pos x="1064" y="672"/>
                </a:cxn>
                <a:cxn ang="0">
                  <a:pos x="1052" y="575"/>
                </a:cxn>
                <a:cxn ang="0">
                  <a:pos x="1018" y="487"/>
                </a:cxn>
                <a:cxn ang="0">
                  <a:pos x="965" y="411"/>
                </a:cxn>
                <a:cxn ang="0">
                  <a:pos x="896" y="351"/>
                </a:cxn>
                <a:cxn ang="0">
                  <a:pos x="813" y="306"/>
                </a:cxn>
                <a:cxn ang="0">
                  <a:pos x="721" y="283"/>
                </a:cxn>
                <a:cxn ang="0">
                  <a:pos x="560" y="0"/>
                </a:cxn>
                <a:cxn ang="0">
                  <a:pos x="784" y="124"/>
                </a:cxn>
                <a:cxn ang="0">
                  <a:pos x="887" y="155"/>
                </a:cxn>
                <a:cxn ang="0">
                  <a:pos x="980" y="205"/>
                </a:cxn>
                <a:cxn ang="0">
                  <a:pos x="1226" y="276"/>
                </a:cxn>
                <a:cxn ang="0">
                  <a:pos x="1166" y="409"/>
                </a:cxn>
                <a:cxn ang="0">
                  <a:pos x="1207" y="507"/>
                </a:cxn>
                <a:cxn ang="0">
                  <a:pos x="1344" y="560"/>
                </a:cxn>
                <a:cxn ang="0">
                  <a:pos x="1220" y="784"/>
                </a:cxn>
                <a:cxn ang="0">
                  <a:pos x="1189" y="887"/>
                </a:cxn>
                <a:cxn ang="0">
                  <a:pos x="1139" y="980"/>
                </a:cxn>
                <a:cxn ang="0">
                  <a:pos x="1068" y="1226"/>
                </a:cxn>
                <a:cxn ang="0">
                  <a:pos x="935" y="1166"/>
                </a:cxn>
                <a:cxn ang="0">
                  <a:pos x="837" y="1207"/>
                </a:cxn>
                <a:cxn ang="0">
                  <a:pos x="784" y="1344"/>
                </a:cxn>
                <a:cxn ang="0">
                  <a:pos x="560" y="1220"/>
                </a:cxn>
                <a:cxn ang="0">
                  <a:pos x="457" y="1189"/>
                </a:cxn>
                <a:cxn ang="0">
                  <a:pos x="364" y="1139"/>
                </a:cxn>
                <a:cxn ang="0">
                  <a:pos x="118" y="1068"/>
                </a:cxn>
                <a:cxn ang="0">
                  <a:pos x="178" y="935"/>
                </a:cxn>
                <a:cxn ang="0">
                  <a:pos x="137" y="837"/>
                </a:cxn>
                <a:cxn ang="0">
                  <a:pos x="0" y="784"/>
                </a:cxn>
                <a:cxn ang="0">
                  <a:pos x="124" y="560"/>
                </a:cxn>
                <a:cxn ang="0">
                  <a:pos x="155" y="457"/>
                </a:cxn>
                <a:cxn ang="0">
                  <a:pos x="205" y="364"/>
                </a:cxn>
                <a:cxn ang="0">
                  <a:pos x="276" y="118"/>
                </a:cxn>
                <a:cxn ang="0">
                  <a:pos x="409" y="178"/>
                </a:cxn>
                <a:cxn ang="0">
                  <a:pos x="507" y="137"/>
                </a:cxn>
                <a:cxn ang="0">
                  <a:pos x="560" y="0"/>
                </a:cxn>
              </a:cxnLst>
              <a:rect l="0" t="0" r="r" b="b"/>
              <a:pathLst>
                <a:path w="1344" h="1344">
                  <a:moveTo>
                    <a:pt x="672" y="280"/>
                  </a:moveTo>
                  <a:lnTo>
                    <a:pt x="623" y="283"/>
                  </a:lnTo>
                  <a:lnTo>
                    <a:pt x="575" y="292"/>
                  </a:lnTo>
                  <a:lnTo>
                    <a:pt x="531" y="306"/>
                  </a:lnTo>
                  <a:lnTo>
                    <a:pt x="487" y="326"/>
                  </a:lnTo>
                  <a:lnTo>
                    <a:pt x="448" y="351"/>
                  </a:lnTo>
                  <a:lnTo>
                    <a:pt x="411" y="379"/>
                  </a:lnTo>
                  <a:lnTo>
                    <a:pt x="379" y="411"/>
                  </a:lnTo>
                  <a:lnTo>
                    <a:pt x="351" y="448"/>
                  </a:lnTo>
                  <a:lnTo>
                    <a:pt x="326" y="487"/>
                  </a:lnTo>
                  <a:lnTo>
                    <a:pt x="306" y="531"/>
                  </a:lnTo>
                  <a:lnTo>
                    <a:pt x="292" y="575"/>
                  </a:lnTo>
                  <a:lnTo>
                    <a:pt x="283" y="623"/>
                  </a:lnTo>
                  <a:lnTo>
                    <a:pt x="280" y="672"/>
                  </a:lnTo>
                  <a:lnTo>
                    <a:pt x="283" y="721"/>
                  </a:lnTo>
                  <a:lnTo>
                    <a:pt x="292" y="769"/>
                  </a:lnTo>
                  <a:lnTo>
                    <a:pt x="306" y="813"/>
                  </a:lnTo>
                  <a:lnTo>
                    <a:pt x="326" y="857"/>
                  </a:lnTo>
                  <a:lnTo>
                    <a:pt x="351" y="896"/>
                  </a:lnTo>
                  <a:lnTo>
                    <a:pt x="379" y="933"/>
                  </a:lnTo>
                  <a:lnTo>
                    <a:pt x="411" y="965"/>
                  </a:lnTo>
                  <a:lnTo>
                    <a:pt x="448" y="993"/>
                  </a:lnTo>
                  <a:lnTo>
                    <a:pt x="487" y="1018"/>
                  </a:lnTo>
                  <a:lnTo>
                    <a:pt x="531" y="1038"/>
                  </a:lnTo>
                  <a:lnTo>
                    <a:pt x="575" y="1052"/>
                  </a:lnTo>
                  <a:lnTo>
                    <a:pt x="623" y="1061"/>
                  </a:lnTo>
                  <a:lnTo>
                    <a:pt x="672" y="1064"/>
                  </a:lnTo>
                  <a:lnTo>
                    <a:pt x="721" y="1061"/>
                  </a:lnTo>
                  <a:lnTo>
                    <a:pt x="769" y="1052"/>
                  </a:lnTo>
                  <a:lnTo>
                    <a:pt x="813" y="1038"/>
                  </a:lnTo>
                  <a:lnTo>
                    <a:pt x="857" y="1018"/>
                  </a:lnTo>
                  <a:lnTo>
                    <a:pt x="896" y="993"/>
                  </a:lnTo>
                  <a:lnTo>
                    <a:pt x="933" y="965"/>
                  </a:lnTo>
                  <a:lnTo>
                    <a:pt x="965" y="933"/>
                  </a:lnTo>
                  <a:lnTo>
                    <a:pt x="993" y="896"/>
                  </a:lnTo>
                  <a:lnTo>
                    <a:pt x="1018" y="857"/>
                  </a:lnTo>
                  <a:lnTo>
                    <a:pt x="1038" y="813"/>
                  </a:lnTo>
                  <a:lnTo>
                    <a:pt x="1052" y="769"/>
                  </a:lnTo>
                  <a:lnTo>
                    <a:pt x="1061" y="721"/>
                  </a:lnTo>
                  <a:lnTo>
                    <a:pt x="1064" y="672"/>
                  </a:lnTo>
                  <a:lnTo>
                    <a:pt x="1061" y="623"/>
                  </a:lnTo>
                  <a:lnTo>
                    <a:pt x="1052" y="575"/>
                  </a:lnTo>
                  <a:lnTo>
                    <a:pt x="1038" y="531"/>
                  </a:lnTo>
                  <a:lnTo>
                    <a:pt x="1018" y="487"/>
                  </a:lnTo>
                  <a:lnTo>
                    <a:pt x="993" y="448"/>
                  </a:lnTo>
                  <a:lnTo>
                    <a:pt x="965" y="411"/>
                  </a:lnTo>
                  <a:lnTo>
                    <a:pt x="933" y="379"/>
                  </a:lnTo>
                  <a:lnTo>
                    <a:pt x="896" y="351"/>
                  </a:lnTo>
                  <a:lnTo>
                    <a:pt x="857" y="326"/>
                  </a:lnTo>
                  <a:lnTo>
                    <a:pt x="813" y="306"/>
                  </a:lnTo>
                  <a:lnTo>
                    <a:pt x="769" y="292"/>
                  </a:lnTo>
                  <a:lnTo>
                    <a:pt x="721" y="283"/>
                  </a:lnTo>
                  <a:lnTo>
                    <a:pt x="672" y="280"/>
                  </a:lnTo>
                  <a:close/>
                  <a:moveTo>
                    <a:pt x="560" y="0"/>
                  </a:moveTo>
                  <a:lnTo>
                    <a:pt x="784" y="0"/>
                  </a:lnTo>
                  <a:lnTo>
                    <a:pt x="784" y="124"/>
                  </a:lnTo>
                  <a:lnTo>
                    <a:pt x="837" y="137"/>
                  </a:lnTo>
                  <a:lnTo>
                    <a:pt x="887" y="155"/>
                  </a:lnTo>
                  <a:lnTo>
                    <a:pt x="935" y="178"/>
                  </a:lnTo>
                  <a:lnTo>
                    <a:pt x="980" y="205"/>
                  </a:lnTo>
                  <a:lnTo>
                    <a:pt x="1068" y="118"/>
                  </a:lnTo>
                  <a:lnTo>
                    <a:pt x="1226" y="276"/>
                  </a:lnTo>
                  <a:lnTo>
                    <a:pt x="1139" y="364"/>
                  </a:lnTo>
                  <a:lnTo>
                    <a:pt x="1166" y="409"/>
                  </a:lnTo>
                  <a:lnTo>
                    <a:pt x="1189" y="457"/>
                  </a:lnTo>
                  <a:lnTo>
                    <a:pt x="1207" y="507"/>
                  </a:lnTo>
                  <a:lnTo>
                    <a:pt x="1220" y="560"/>
                  </a:lnTo>
                  <a:lnTo>
                    <a:pt x="1344" y="560"/>
                  </a:lnTo>
                  <a:lnTo>
                    <a:pt x="1344" y="784"/>
                  </a:lnTo>
                  <a:lnTo>
                    <a:pt x="1220" y="784"/>
                  </a:lnTo>
                  <a:lnTo>
                    <a:pt x="1207" y="837"/>
                  </a:lnTo>
                  <a:lnTo>
                    <a:pt x="1189" y="887"/>
                  </a:lnTo>
                  <a:lnTo>
                    <a:pt x="1166" y="935"/>
                  </a:lnTo>
                  <a:lnTo>
                    <a:pt x="1139" y="980"/>
                  </a:lnTo>
                  <a:lnTo>
                    <a:pt x="1226" y="1068"/>
                  </a:lnTo>
                  <a:lnTo>
                    <a:pt x="1068" y="1226"/>
                  </a:lnTo>
                  <a:lnTo>
                    <a:pt x="980" y="1139"/>
                  </a:lnTo>
                  <a:lnTo>
                    <a:pt x="935" y="1166"/>
                  </a:lnTo>
                  <a:lnTo>
                    <a:pt x="887" y="1189"/>
                  </a:lnTo>
                  <a:lnTo>
                    <a:pt x="837" y="1207"/>
                  </a:lnTo>
                  <a:lnTo>
                    <a:pt x="784" y="1220"/>
                  </a:lnTo>
                  <a:lnTo>
                    <a:pt x="784" y="1344"/>
                  </a:lnTo>
                  <a:lnTo>
                    <a:pt x="560" y="1344"/>
                  </a:lnTo>
                  <a:lnTo>
                    <a:pt x="560" y="1220"/>
                  </a:lnTo>
                  <a:lnTo>
                    <a:pt x="507" y="1207"/>
                  </a:lnTo>
                  <a:lnTo>
                    <a:pt x="457" y="1189"/>
                  </a:lnTo>
                  <a:lnTo>
                    <a:pt x="409" y="1166"/>
                  </a:lnTo>
                  <a:lnTo>
                    <a:pt x="364" y="1139"/>
                  </a:lnTo>
                  <a:lnTo>
                    <a:pt x="276" y="1226"/>
                  </a:lnTo>
                  <a:lnTo>
                    <a:pt x="118" y="1068"/>
                  </a:lnTo>
                  <a:lnTo>
                    <a:pt x="205" y="980"/>
                  </a:lnTo>
                  <a:lnTo>
                    <a:pt x="178" y="935"/>
                  </a:lnTo>
                  <a:lnTo>
                    <a:pt x="155" y="887"/>
                  </a:lnTo>
                  <a:lnTo>
                    <a:pt x="137" y="837"/>
                  </a:lnTo>
                  <a:lnTo>
                    <a:pt x="124" y="784"/>
                  </a:lnTo>
                  <a:lnTo>
                    <a:pt x="0" y="784"/>
                  </a:lnTo>
                  <a:lnTo>
                    <a:pt x="0" y="560"/>
                  </a:lnTo>
                  <a:lnTo>
                    <a:pt x="124" y="560"/>
                  </a:lnTo>
                  <a:lnTo>
                    <a:pt x="137" y="507"/>
                  </a:lnTo>
                  <a:lnTo>
                    <a:pt x="155" y="457"/>
                  </a:lnTo>
                  <a:lnTo>
                    <a:pt x="178" y="409"/>
                  </a:lnTo>
                  <a:lnTo>
                    <a:pt x="205" y="364"/>
                  </a:lnTo>
                  <a:lnTo>
                    <a:pt x="118" y="276"/>
                  </a:lnTo>
                  <a:lnTo>
                    <a:pt x="276" y="118"/>
                  </a:lnTo>
                  <a:lnTo>
                    <a:pt x="364" y="205"/>
                  </a:lnTo>
                  <a:lnTo>
                    <a:pt x="409" y="178"/>
                  </a:lnTo>
                  <a:lnTo>
                    <a:pt x="457" y="155"/>
                  </a:lnTo>
                  <a:lnTo>
                    <a:pt x="507" y="137"/>
                  </a:lnTo>
                  <a:lnTo>
                    <a:pt x="560" y="124"/>
                  </a:lnTo>
                  <a:lnTo>
                    <a:pt x="56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de-DE">
                <a:solidFill>
                  <a:srgbClr val="00338D"/>
                </a:solidFill>
              </a:endParaRPr>
            </a:p>
          </p:txBody>
        </p:sp>
      </p:grpSp>
      <p:sp>
        <p:nvSpPr>
          <p:cNvPr id="91" name="Rectangle 24"/>
          <p:cNvSpPr>
            <a:spLocks noChangeArrowheads="1"/>
          </p:cNvSpPr>
          <p:nvPr/>
        </p:nvSpPr>
        <p:spPr bwMode="auto">
          <a:xfrm>
            <a:off x="8937604" y="1808101"/>
            <a:ext cx="2744677" cy="320040"/>
          </a:xfrm>
          <a:prstGeom prst="rect">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nchor="ctr"/>
          <a:lstStyle/>
          <a:p>
            <a:pPr algn="ctr"/>
            <a:r>
              <a:rPr lang="en-GB" sz="1200" b="1" dirty="0" smtClean="0">
                <a:solidFill>
                  <a:schemeClr val="tx1"/>
                </a:solidFill>
              </a:rPr>
              <a:t>Cloud adoption</a:t>
            </a:r>
            <a:endParaRPr lang="en-US" sz="1200" b="1" dirty="0">
              <a:solidFill>
                <a:schemeClr val="tx1"/>
              </a:solidFill>
            </a:endParaRPr>
          </a:p>
        </p:txBody>
      </p:sp>
      <p:sp>
        <p:nvSpPr>
          <p:cNvPr id="92" name="Rectangle 25"/>
          <p:cNvSpPr>
            <a:spLocks noChangeArrowheads="1"/>
          </p:cNvSpPr>
          <p:nvPr/>
        </p:nvSpPr>
        <p:spPr bwMode="auto">
          <a:xfrm>
            <a:off x="8937604" y="1462726"/>
            <a:ext cx="2744677" cy="320040"/>
          </a:xfrm>
          <a:prstGeom prst="rect">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nchor="ctr"/>
          <a:lstStyle/>
          <a:p>
            <a:pPr algn="ctr"/>
            <a:r>
              <a:rPr lang="en-GB" sz="1200" b="1" dirty="0" smtClean="0">
                <a:solidFill>
                  <a:schemeClr val="bg1"/>
                </a:solidFill>
              </a:rPr>
              <a:t>API </a:t>
            </a:r>
            <a:r>
              <a:rPr lang="en-GB" sz="1200" b="1" dirty="0">
                <a:solidFill>
                  <a:schemeClr val="bg1"/>
                </a:solidFill>
              </a:rPr>
              <a:t>implementation and </a:t>
            </a:r>
            <a:r>
              <a:rPr lang="en-GB" sz="1200" b="1" dirty="0" smtClean="0">
                <a:solidFill>
                  <a:schemeClr val="bg1"/>
                </a:solidFill>
              </a:rPr>
              <a:t>management</a:t>
            </a:r>
            <a:endParaRPr lang="en-GB" sz="1200" b="1" dirty="0">
              <a:solidFill>
                <a:schemeClr val="bg1"/>
              </a:solidFill>
            </a:endParaRPr>
          </a:p>
        </p:txBody>
      </p:sp>
      <p:sp>
        <p:nvSpPr>
          <p:cNvPr id="93" name="Rectangle 24"/>
          <p:cNvSpPr>
            <a:spLocks noChangeArrowheads="1"/>
          </p:cNvSpPr>
          <p:nvPr/>
        </p:nvSpPr>
        <p:spPr bwMode="auto">
          <a:xfrm>
            <a:off x="8937604" y="2140611"/>
            <a:ext cx="2744677" cy="320040"/>
          </a:xfrm>
          <a:prstGeom prst="rect">
            <a:avLst/>
          </a:prstGeom>
          <a:solidFill>
            <a:srgbClr val="8E258D"/>
          </a:solidFill>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nchor="ctr"/>
          <a:lstStyle/>
          <a:p>
            <a:pPr algn="ctr"/>
            <a:r>
              <a:rPr lang="en-US" sz="1200" b="1" dirty="0" smtClean="0">
                <a:solidFill>
                  <a:schemeClr val="bg1"/>
                </a:solidFill>
              </a:rPr>
              <a:t>Optimal </a:t>
            </a:r>
            <a:r>
              <a:rPr lang="en-US" sz="1200" b="1" dirty="0">
                <a:solidFill>
                  <a:schemeClr val="bg1"/>
                </a:solidFill>
              </a:rPr>
              <a:t>utilization of data &amp; analytics and artificial </a:t>
            </a:r>
            <a:r>
              <a:rPr lang="en-US" sz="1200" b="1" dirty="0" smtClean="0">
                <a:solidFill>
                  <a:schemeClr val="bg1"/>
                </a:solidFill>
              </a:rPr>
              <a:t>intelligence</a:t>
            </a:r>
            <a:endParaRPr lang="en-US" sz="1200" b="1" dirty="0">
              <a:solidFill>
                <a:schemeClr val="bg1"/>
              </a:solidFill>
            </a:endParaRPr>
          </a:p>
        </p:txBody>
      </p:sp>
      <p:sp>
        <p:nvSpPr>
          <p:cNvPr id="94" name="Rectangle 24"/>
          <p:cNvSpPr>
            <a:spLocks noChangeArrowheads="1"/>
          </p:cNvSpPr>
          <p:nvPr/>
        </p:nvSpPr>
        <p:spPr bwMode="auto">
          <a:xfrm>
            <a:off x="8937604" y="2492804"/>
            <a:ext cx="2744677" cy="320040"/>
          </a:xfrm>
          <a:prstGeom prst="rect">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nchor="ctr"/>
          <a:lstStyle/>
          <a:p>
            <a:pPr algn="ctr"/>
            <a:r>
              <a:rPr lang="en-US" sz="1200" b="1" dirty="0" smtClean="0">
                <a:solidFill>
                  <a:schemeClr val="tx1"/>
                </a:solidFill>
              </a:rPr>
              <a:t>Application </a:t>
            </a:r>
            <a:r>
              <a:rPr lang="en-US" sz="1200" b="1" dirty="0">
                <a:solidFill>
                  <a:schemeClr val="tx1"/>
                </a:solidFill>
              </a:rPr>
              <a:t>of best practice user experience (UX) </a:t>
            </a:r>
            <a:r>
              <a:rPr lang="en-US" sz="1200" b="1" dirty="0" smtClean="0">
                <a:solidFill>
                  <a:schemeClr val="tx1"/>
                </a:solidFill>
              </a:rPr>
              <a:t>standards</a:t>
            </a:r>
            <a:endParaRPr lang="en-US" sz="1200" b="1" dirty="0">
              <a:solidFill>
                <a:schemeClr val="tx1"/>
              </a:solidFill>
            </a:endParaRPr>
          </a:p>
        </p:txBody>
      </p:sp>
      <p:sp>
        <p:nvSpPr>
          <p:cNvPr id="95" name="Title 2"/>
          <p:cNvSpPr txBox="1">
            <a:spLocks/>
          </p:cNvSpPr>
          <p:nvPr/>
        </p:nvSpPr>
        <p:spPr>
          <a:xfrm>
            <a:off x="11679073" y="2391248"/>
            <a:ext cx="520748" cy="424774"/>
          </a:xfrm>
          <a:prstGeom prst="rect">
            <a:avLst/>
          </a:prstGeom>
        </p:spPr>
        <p:txBody>
          <a:bodyPr anchor="t" anchorCtr="0"/>
          <a:lstStyle>
            <a:lvl1pPr algn="l" defTabSz="890789" rtl="0" eaLnBrk="1" latinLnBrk="0" hangingPunct="1">
              <a:lnSpc>
                <a:spcPct val="70000"/>
              </a:lnSpc>
              <a:spcBef>
                <a:spcPct val="0"/>
              </a:spcBef>
              <a:buNone/>
              <a:defRPr kumimoji="0" lang="en-GB" sz="8800" b="0" i="0" u="none" strike="noStrike" kern="1200" cap="none" spc="0" normalizeH="0" baseline="0" noProof="0">
                <a:ln>
                  <a:noFill/>
                </a:ln>
                <a:solidFill>
                  <a:srgbClr val="FFFFFF"/>
                </a:solidFill>
                <a:effectLst/>
                <a:uLnTx/>
                <a:uFillTx/>
                <a:latin typeface="KPMG Extralight"/>
                <a:ea typeface="+mj-ea"/>
                <a:cs typeface="KPMG Extralight"/>
              </a:defRPr>
            </a:lvl1pPr>
            <a:lvl2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2pPr>
            <a:lvl3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3pPr>
            <a:lvl4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4pPr>
            <a:lvl5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5pPr>
            <a:lvl6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6pPr>
            <a:lvl7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7pPr>
            <a:lvl8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8pPr>
            <a:lvl9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9pPr>
          </a:lstStyle>
          <a:p>
            <a:pPr>
              <a:lnSpc>
                <a:spcPct val="100000"/>
              </a:lnSpc>
            </a:pPr>
            <a:r>
              <a:rPr lang="en-US" sz="2400" b="1" dirty="0" smtClean="0">
                <a:solidFill>
                  <a:srgbClr val="FFFF00"/>
                </a:solidFill>
              </a:rPr>
              <a:t>24%</a:t>
            </a:r>
            <a:endParaRPr lang="en-US" sz="2400" b="1" dirty="0">
              <a:solidFill>
                <a:srgbClr val="FFFF00"/>
              </a:solidFill>
              <a:latin typeface="+mj-lt"/>
            </a:endParaRPr>
          </a:p>
        </p:txBody>
      </p:sp>
    </p:spTree>
    <p:extLst>
      <p:ext uri="{BB962C8B-B14F-4D97-AF65-F5344CB8AC3E}">
        <p14:creationId xmlns:p14="http://schemas.microsoft.com/office/powerpoint/2010/main" val="256241422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TextBox 66"/>
          <p:cNvSpPr txBox="1"/>
          <p:nvPr/>
        </p:nvSpPr>
        <p:spPr>
          <a:xfrm>
            <a:off x="129474" y="211341"/>
            <a:ext cx="2893125" cy="615553"/>
          </a:xfrm>
          <a:prstGeom prst="rect">
            <a:avLst/>
          </a:prstGeom>
          <a:noFill/>
        </p:spPr>
        <p:txBody>
          <a:bodyPr wrap="square" lIns="0" tIns="0" rIns="0" bIns="0" rtlCol="0">
            <a:spAutoFit/>
          </a:bodyPr>
          <a:lstStyle/>
          <a:p>
            <a:r>
              <a:rPr lang="en-US" sz="4000" b="1" dirty="0">
                <a:solidFill>
                  <a:srgbClr val="FFFFFF"/>
                </a:solidFill>
                <a:latin typeface="KPMG Extralight" panose="020B0303030202040204" pitchFamily="34" charset="0"/>
                <a:cs typeface="Arial" pitchFamily="34" charset="0"/>
              </a:rPr>
              <a:t>Co creation</a:t>
            </a:r>
            <a:endParaRPr lang="en-GB" sz="4000" b="1" dirty="0">
              <a:solidFill>
                <a:srgbClr val="FFFFFF"/>
              </a:solidFill>
              <a:latin typeface="KPMG Extralight" panose="020B0303030202040204" pitchFamily="34" charset="0"/>
              <a:cs typeface="Arial" pitchFamily="34" charset="0"/>
            </a:endParaRPr>
          </a:p>
        </p:txBody>
      </p:sp>
      <p:graphicFrame>
        <p:nvGraphicFramePr>
          <p:cNvPr id="75" name="Group 211"/>
          <p:cNvGraphicFramePr>
            <a:graphicFrameLocks noGrp="1"/>
          </p:cNvGraphicFramePr>
          <p:nvPr>
            <p:extLst>
              <p:ext uri="{D42A27DB-BD31-4B8C-83A1-F6EECF244321}">
                <p14:modId xmlns:p14="http://schemas.microsoft.com/office/powerpoint/2010/main" val="1183067273"/>
              </p:ext>
            </p:extLst>
          </p:nvPr>
        </p:nvGraphicFramePr>
        <p:xfrm>
          <a:off x="153267" y="818372"/>
          <a:ext cx="11798589" cy="5562600"/>
        </p:xfrm>
        <a:graphic>
          <a:graphicData uri="http://schemas.openxmlformats.org/drawingml/2006/table">
            <a:tbl>
              <a:tblPr firstRow="1" firstCol="1" bandRow="1">
                <a:tableStyleId>{775DCB02-9BB8-47FD-8907-85C794F793BA}</a:tableStyleId>
              </a:tblPr>
              <a:tblGrid>
                <a:gridCol w="1375036"/>
                <a:gridCol w="154734"/>
                <a:gridCol w="4332423"/>
                <a:gridCol w="2898684"/>
                <a:gridCol w="3037712"/>
              </a:tblGrid>
              <a:tr h="216103">
                <a:tc>
                  <a:txBody>
                    <a:bodyPr/>
                    <a:lstStyle/>
                    <a:p>
                      <a:pPr marL="0" marR="0" lvl="0" indent="0" algn="ctr" defTabSz="914400" rtl="0" eaLnBrk="1" fontAlgn="base" latinLnBrk="0" hangingPunct="1">
                        <a:lnSpc>
                          <a:spcPct val="100000"/>
                        </a:lnSpc>
                        <a:spcBef>
                          <a:spcPct val="25000"/>
                        </a:spcBef>
                        <a:spcAft>
                          <a:spcPct val="0"/>
                        </a:spcAft>
                        <a:buClr>
                          <a:srgbClr val="415299"/>
                        </a:buClr>
                        <a:buSzPct val="125000"/>
                        <a:buFontTx/>
                        <a:buNone/>
                        <a:tabLst/>
                      </a:pPr>
                      <a:r>
                        <a:rPr kumimoji="0" lang="en-GB" sz="1200" u="none" strike="noStrike" cap="none" normalizeH="0" baseline="0" noProof="0" dirty="0" smtClean="0">
                          <a:ln>
                            <a:noFill/>
                          </a:ln>
                          <a:solidFill>
                            <a:schemeClr val="bg1"/>
                          </a:solidFill>
                          <a:effectLst/>
                        </a:rPr>
                        <a:t>Maturity Indicators</a:t>
                      </a:r>
                      <a:endParaRPr kumimoji="0" lang="en-GB" sz="1200" b="0" i="0" u="none" strike="noStrike" cap="none" normalizeH="0" baseline="0" noProof="0" dirty="0" smtClean="0">
                        <a:ln>
                          <a:noFill/>
                        </a:ln>
                        <a:solidFill>
                          <a:schemeClr val="bg1"/>
                        </a:solidFill>
                        <a:effectLst/>
                        <a:latin typeface="+mj-lt"/>
                        <a:cs typeface="Arial" charset="0"/>
                      </a:endParaRPr>
                    </a:p>
                  </a:txBody>
                  <a:tcPr marL="45720" marR="45720" horzOverflow="overflow">
                    <a:lnL w="6350" cap="rnd" cmpd="sng" algn="ctr">
                      <a:noFill/>
                      <a:prstDash val="solid"/>
                    </a:lnL>
                    <a:lnR w="6350" cap="flat" cmpd="sng" algn="ctr">
                      <a:noFill/>
                      <a:prstDash val="solid"/>
                      <a:round/>
                      <a:headEnd type="none" w="med" len="med"/>
                      <a:tailEnd type="none" w="med" len="med"/>
                    </a:lnR>
                    <a:lnT w="6350" cap="rnd" cmpd="sng" algn="ctr">
                      <a:noFill/>
                      <a:prstDash val="solid"/>
                    </a:lnT>
                    <a:lnB w="12700" cap="rnd" cmpd="sng" algn="ctr">
                      <a:noFill/>
                      <a:prstDash val="solid"/>
                    </a:lnB>
                    <a:lnTlToBr w="12700" cmpd="sng">
                      <a:noFill/>
                      <a:prstDash val="solid"/>
                    </a:lnTlToBr>
                    <a:lnBlToTr w="12700" cmpd="sng">
                      <a:noFill/>
                      <a:prstDash val="solid"/>
                    </a:lnBlToTr>
                    <a:solidFill>
                      <a:srgbClr val="005EB8"/>
                    </a:solidFill>
                  </a:tcPr>
                </a:tc>
                <a:tc>
                  <a:txBody>
                    <a:bodyPr/>
                    <a:lstStyle/>
                    <a:p>
                      <a:pPr marL="0" marR="0" lvl="0" indent="0" algn="ctr" defTabSz="914400" rtl="0" eaLnBrk="1" fontAlgn="base" latinLnBrk="0" hangingPunct="1">
                        <a:lnSpc>
                          <a:spcPct val="100000"/>
                        </a:lnSpc>
                        <a:spcBef>
                          <a:spcPct val="25000"/>
                        </a:spcBef>
                        <a:spcAft>
                          <a:spcPct val="0"/>
                        </a:spcAft>
                        <a:buClr>
                          <a:srgbClr val="415299"/>
                        </a:buClr>
                        <a:buSzPct val="125000"/>
                        <a:buFontTx/>
                        <a:buNone/>
                        <a:tabLst/>
                      </a:pPr>
                      <a:endParaRPr kumimoji="0" lang="en-GB" sz="1200" b="0" i="0" u="none" strike="noStrike" cap="none" normalizeH="0" baseline="0" noProof="0" dirty="0" smtClean="0">
                        <a:ln>
                          <a:noFill/>
                        </a:ln>
                        <a:solidFill>
                          <a:schemeClr val="tx1"/>
                        </a:solidFill>
                        <a:effectLst/>
                        <a:latin typeface="+mj-lt"/>
                        <a:cs typeface="Arial" charset="0"/>
                      </a:endParaRPr>
                    </a:p>
                  </a:txBody>
                  <a:tcPr marL="45720" marR="45720" horzOverflow="overflow">
                    <a:lnL w="6350" cap="flat" cmpd="sng" algn="ctr">
                      <a:noFill/>
                      <a:prstDash val="solid"/>
                      <a:round/>
                      <a:headEnd type="none" w="med" len="med"/>
                      <a:tailEnd type="none" w="med" len="med"/>
                    </a:lnL>
                    <a:lnR w="6350" cap="flat" cmpd="sng" algn="ctr">
                      <a:solidFill>
                        <a:srgbClr val="00338D"/>
                      </a:solidFill>
                      <a:prstDash val="solid"/>
                      <a:round/>
                      <a:headEnd type="none" w="med" len="med"/>
                      <a:tailEnd type="none" w="med" len="med"/>
                    </a:lnR>
                    <a:lnT w="6350" cap="rnd" cmpd="sng" algn="ctr">
                      <a:noFill/>
                      <a:prstDash val="solid"/>
                    </a:lnT>
                    <a:lnB w="12700" cap="rnd" cmpd="sng" algn="ctr">
                      <a:noFill/>
                      <a:prstDash val="solid"/>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0000"/>
                        </a:lnSpc>
                        <a:spcBef>
                          <a:spcPct val="25000"/>
                        </a:spcBef>
                        <a:spcAft>
                          <a:spcPct val="0"/>
                        </a:spcAft>
                        <a:buClr>
                          <a:srgbClr val="415299"/>
                        </a:buClr>
                        <a:buSzPct val="125000"/>
                        <a:buFontTx/>
                        <a:buNone/>
                        <a:tabLst/>
                      </a:pPr>
                      <a:r>
                        <a:rPr kumimoji="0" lang="en-GB" sz="1200" u="none" strike="noStrike" cap="none" normalizeH="0" baseline="0" noProof="0" dirty="0" smtClean="0">
                          <a:ln>
                            <a:noFill/>
                          </a:ln>
                          <a:effectLst/>
                        </a:rPr>
                        <a:t>Current State</a:t>
                      </a:r>
                      <a:endParaRPr kumimoji="0" lang="en-GB" sz="1200" b="0" i="0" u="none" strike="noStrike" cap="none" normalizeH="0" baseline="0" noProof="0" dirty="0" smtClean="0">
                        <a:ln>
                          <a:noFill/>
                        </a:ln>
                        <a:solidFill>
                          <a:schemeClr val="bg1"/>
                        </a:solidFill>
                        <a:effectLst/>
                        <a:latin typeface="+mj-lt"/>
                        <a:cs typeface="Arial" charset="0"/>
                      </a:endParaRPr>
                    </a:p>
                  </a:txBody>
                  <a:tcPr marL="45720" marR="45720" horzOverflow="overflow">
                    <a:lnL w="6350" cap="flat" cmpd="sng" algn="ctr">
                      <a:solidFill>
                        <a:srgbClr val="00338D"/>
                      </a:solidFill>
                      <a:prstDash val="solid"/>
                      <a:round/>
                      <a:headEnd type="none" w="med" len="med"/>
                      <a:tailEnd type="none" w="med" len="med"/>
                    </a:lnL>
                    <a:solidFill>
                      <a:srgbClr val="2D5491"/>
                    </a:solidFill>
                  </a:tcPr>
                </a:tc>
                <a:tc>
                  <a:txBody>
                    <a:bodyPr/>
                    <a:lstStyle/>
                    <a:p>
                      <a:pPr marL="0" marR="0" lvl="0" indent="0" algn="ctr" defTabSz="914400" rtl="0" eaLnBrk="1" fontAlgn="base" latinLnBrk="0" hangingPunct="1">
                        <a:lnSpc>
                          <a:spcPct val="100000"/>
                        </a:lnSpc>
                        <a:spcBef>
                          <a:spcPct val="25000"/>
                        </a:spcBef>
                        <a:spcAft>
                          <a:spcPct val="0"/>
                        </a:spcAft>
                        <a:buClr>
                          <a:srgbClr val="415299"/>
                        </a:buClr>
                        <a:buSzPct val="125000"/>
                        <a:buFontTx/>
                        <a:buNone/>
                        <a:tabLst/>
                      </a:pPr>
                      <a:r>
                        <a:rPr kumimoji="0" lang="en-GB" sz="1200" u="none" strike="noStrike" cap="none" normalizeH="0" baseline="0" noProof="0" dirty="0" smtClean="0">
                          <a:ln>
                            <a:noFill/>
                          </a:ln>
                          <a:effectLst/>
                        </a:rPr>
                        <a:t>Peer Group</a:t>
                      </a:r>
                      <a:endParaRPr kumimoji="0" lang="en-GB" sz="1200" b="0" i="0" u="none" strike="noStrike" cap="none" normalizeH="0" baseline="0" noProof="0" dirty="0" smtClean="0">
                        <a:ln>
                          <a:noFill/>
                        </a:ln>
                        <a:solidFill>
                          <a:schemeClr val="bg1"/>
                        </a:solidFill>
                        <a:effectLst/>
                        <a:latin typeface="+mj-lt"/>
                        <a:cs typeface="Arial" charset="0"/>
                      </a:endParaRPr>
                    </a:p>
                  </a:txBody>
                  <a:tcPr marL="45720" marR="45720" horzOverflow="overflow">
                    <a:solidFill>
                      <a:srgbClr val="2D5491"/>
                    </a:solidFill>
                  </a:tcPr>
                </a:tc>
                <a:tc>
                  <a:txBody>
                    <a:bodyPr/>
                    <a:lstStyle/>
                    <a:p>
                      <a:pPr marL="0" marR="0" lvl="0" indent="0" algn="ctr" defTabSz="914400" rtl="0" eaLnBrk="1" fontAlgn="base" latinLnBrk="0" hangingPunct="1">
                        <a:lnSpc>
                          <a:spcPct val="100000"/>
                        </a:lnSpc>
                        <a:spcBef>
                          <a:spcPct val="25000"/>
                        </a:spcBef>
                        <a:spcAft>
                          <a:spcPct val="0"/>
                        </a:spcAft>
                        <a:buClr>
                          <a:srgbClr val="415299"/>
                        </a:buClr>
                        <a:buSzPct val="125000"/>
                        <a:buFontTx/>
                        <a:buNone/>
                        <a:tabLst/>
                      </a:pPr>
                      <a:r>
                        <a:rPr kumimoji="0" lang="en-GB" sz="1200" u="none" strike="noStrike" cap="none" normalizeH="0" baseline="0" noProof="0" dirty="0" smtClean="0">
                          <a:ln>
                            <a:noFill/>
                          </a:ln>
                          <a:effectLst/>
                        </a:rPr>
                        <a:t>Global Industry Benchmark</a:t>
                      </a:r>
                      <a:endParaRPr kumimoji="0" lang="en-GB" sz="1200" b="0" i="0" u="none" strike="noStrike" cap="none" normalizeH="0" baseline="0" noProof="0" dirty="0" smtClean="0">
                        <a:ln>
                          <a:noFill/>
                        </a:ln>
                        <a:solidFill>
                          <a:schemeClr val="bg1"/>
                        </a:solidFill>
                        <a:effectLst/>
                        <a:latin typeface="+mj-lt"/>
                        <a:cs typeface="Arial" charset="0"/>
                      </a:endParaRPr>
                    </a:p>
                  </a:txBody>
                  <a:tcPr marL="45720" marR="45720" horzOverflow="overflow">
                    <a:solidFill>
                      <a:srgbClr val="2D5491"/>
                    </a:solidFill>
                  </a:tcPr>
                </a:tc>
              </a:tr>
              <a:tr h="4750640">
                <a:tc>
                  <a:txBody>
                    <a:bodyPr/>
                    <a:lstStyle/>
                    <a:p>
                      <a:pPr algn="ctr"/>
                      <a:r>
                        <a:rPr lang="en-US" sz="1200" kern="1200" dirty="0" smtClean="0">
                          <a:solidFill>
                            <a:schemeClr val="bg1"/>
                          </a:solidFill>
                        </a:rPr>
                        <a:t>API implementation and management</a:t>
                      </a:r>
                    </a:p>
                  </a:txBody>
                  <a:tcPr marL="45720" marR="45720" anchor="ctr" horzOverflow="overflow">
                    <a:lnR w="12700" cap="rnd" cmpd="sng" algn="ctr">
                      <a:noFill/>
                      <a:prstDash val="solid"/>
                    </a:lnR>
                    <a:lnT w="12700" cap="rnd" cmpd="sng" algn="ctr">
                      <a:noFill/>
                      <a:prstDash val="solid"/>
                    </a:lnT>
                    <a:solidFill>
                      <a:srgbClr val="2D5491"/>
                    </a:solidFill>
                  </a:tcPr>
                </a:tc>
                <a:tc>
                  <a:txBody>
                    <a:bodyPr/>
                    <a:lstStyle/>
                    <a:p>
                      <a:pPr algn="ctr"/>
                      <a:endParaRPr lang="en-US" sz="1200" b="1" kern="1200" dirty="0">
                        <a:solidFill>
                          <a:schemeClr val="bg1"/>
                        </a:solidFill>
                        <a:latin typeface="+mn-lt"/>
                        <a:ea typeface="+mn-ea"/>
                        <a:cs typeface="+mn-cs"/>
                      </a:endParaRPr>
                    </a:p>
                  </a:txBody>
                  <a:tcPr marL="45720" marR="45720" anchor="ctr" horzOverflow="overflow">
                    <a:lnL w="12700" cap="rnd" cmpd="sng" algn="ctr">
                      <a:noFill/>
                      <a:prstDash val="solid"/>
                    </a:lnL>
                    <a:lnR w="6350" cap="flat" cmpd="sng" algn="ctr">
                      <a:solidFill>
                        <a:srgbClr val="00338D"/>
                      </a:solidFill>
                      <a:prstDash val="solid"/>
                      <a:round/>
                      <a:headEnd type="none" w="med" len="med"/>
                      <a:tailEnd type="none" w="med" len="med"/>
                    </a:lnR>
                    <a:lnT w="12700" cap="rnd" cmpd="sng" algn="ctr">
                      <a:noFill/>
                      <a:prstDash val="solid"/>
                    </a:lnT>
                    <a:lnB w="6350" cap="rnd" cmpd="sng" algn="ctr">
                      <a:noFill/>
                      <a:prstDash val="solid"/>
                    </a:lnB>
                    <a:lnTlToBr w="12700" cmpd="sng">
                      <a:noFill/>
                      <a:prstDash val="solid"/>
                    </a:lnTlToBr>
                    <a:lnBlToTr w="12700" cmpd="sng">
                      <a:noFill/>
                      <a:prstDash val="solid"/>
                    </a:lnBlToTr>
                    <a:noFill/>
                  </a:tcPr>
                </a:tc>
                <a:tc>
                  <a:txBody>
                    <a:bodyPr/>
                    <a:lstStyle/>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r>
                        <a:rPr lang="en-US" sz="1200" kern="1200" dirty="0" smtClean="0">
                          <a:solidFill>
                            <a:srgbClr val="00338D"/>
                          </a:solidFill>
                          <a:latin typeface="+mn-lt"/>
                          <a:ea typeface="+mn-ea"/>
                          <a:cs typeface="+mn-cs"/>
                        </a:rPr>
                        <a:t>APIs are </a:t>
                      </a:r>
                      <a:r>
                        <a:rPr lang="en-US" sz="1200" kern="1200" dirty="0" err="1" smtClean="0">
                          <a:solidFill>
                            <a:srgbClr val="00338D"/>
                          </a:solidFill>
                          <a:latin typeface="+mn-lt"/>
                          <a:ea typeface="+mn-ea"/>
                          <a:cs typeface="+mn-cs"/>
                        </a:rPr>
                        <a:t>recognised</a:t>
                      </a:r>
                      <a:r>
                        <a:rPr lang="en-US" sz="1200" kern="1200" dirty="0" smtClean="0">
                          <a:solidFill>
                            <a:srgbClr val="00338D"/>
                          </a:solidFill>
                          <a:latin typeface="+mn-lt"/>
                          <a:ea typeface="+mn-ea"/>
                          <a:cs typeface="+mn-cs"/>
                        </a:rPr>
                        <a:t> and appreciated as a key enabler to achieve digital initiatives;</a:t>
                      </a:r>
                    </a:p>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r>
                        <a:rPr lang="en-US" sz="1200" kern="1200" dirty="0" smtClean="0">
                          <a:solidFill>
                            <a:srgbClr val="00338D"/>
                          </a:solidFill>
                          <a:latin typeface="+mn-lt"/>
                          <a:ea typeface="+mn-ea"/>
                          <a:cs typeface="+mn-cs"/>
                        </a:rPr>
                        <a:t>An API strategy is yet to be developed and documented;</a:t>
                      </a:r>
                    </a:p>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r>
                        <a:rPr lang="en-US" sz="1200" kern="1200" dirty="0" smtClean="0">
                          <a:solidFill>
                            <a:srgbClr val="00338D"/>
                          </a:solidFill>
                          <a:latin typeface="+mn-lt"/>
                          <a:ea typeface="+mn-ea"/>
                          <a:cs typeface="+mn-cs"/>
                        </a:rPr>
                        <a:t>An API governance framework including roles and responsibilities is yet to be defined;</a:t>
                      </a:r>
                    </a:p>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r>
                        <a:rPr lang="en-US" sz="1200" kern="1200" dirty="0" smtClean="0">
                          <a:solidFill>
                            <a:srgbClr val="00338D"/>
                          </a:solidFill>
                          <a:latin typeface="+mn-lt"/>
                          <a:ea typeface="+mn-ea"/>
                          <a:cs typeface="+mn-cs"/>
                        </a:rPr>
                        <a:t>A few APIs have been implemented for internal consumption;</a:t>
                      </a:r>
                    </a:p>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r>
                        <a:rPr lang="en-US" sz="1200" kern="1200" dirty="0" smtClean="0">
                          <a:solidFill>
                            <a:srgbClr val="00338D"/>
                          </a:solidFill>
                          <a:latin typeface="+mn-lt"/>
                          <a:ea typeface="+mn-ea"/>
                          <a:cs typeface="+mn-cs"/>
                        </a:rPr>
                        <a:t>There are predominant point-to-point type integrations in the architectural landscape;</a:t>
                      </a:r>
                    </a:p>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r>
                        <a:rPr lang="en-US" sz="1200" kern="1200" dirty="0" smtClean="0">
                          <a:solidFill>
                            <a:srgbClr val="00338D"/>
                          </a:solidFill>
                          <a:latin typeface="+mn-lt"/>
                          <a:ea typeface="+mn-ea"/>
                          <a:cs typeface="+mn-cs"/>
                        </a:rPr>
                        <a:t>The available API documentation are inadequate in terms of specifications and design;</a:t>
                      </a:r>
                    </a:p>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r>
                        <a:rPr lang="en-US" sz="1200" kern="1200" dirty="0" smtClean="0">
                          <a:solidFill>
                            <a:srgbClr val="00338D"/>
                          </a:solidFill>
                          <a:latin typeface="+mn-lt"/>
                          <a:ea typeface="+mn-ea"/>
                          <a:cs typeface="+mn-cs"/>
                        </a:rPr>
                        <a:t>APIs are published on local servers for access;</a:t>
                      </a:r>
                    </a:p>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r>
                        <a:rPr lang="en-US" sz="1200" kern="1200" dirty="0" smtClean="0">
                          <a:solidFill>
                            <a:srgbClr val="00338D"/>
                          </a:solidFill>
                          <a:latin typeface="+mn-lt"/>
                          <a:ea typeface="+mn-ea"/>
                          <a:cs typeface="+mn-cs"/>
                        </a:rPr>
                        <a:t>Expertise to build, </a:t>
                      </a:r>
                      <a:r>
                        <a:rPr lang="en-US" sz="1200" kern="1200" dirty="0" err="1" smtClean="0">
                          <a:solidFill>
                            <a:srgbClr val="00338D"/>
                          </a:solidFill>
                          <a:latin typeface="+mn-lt"/>
                          <a:ea typeface="+mn-ea"/>
                          <a:cs typeface="+mn-cs"/>
                        </a:rPr>
                        <a:t>optimise</a:t>
                      </a:r>
                      <a:r>
                        <a:rPr lang="en-US" sz="1200" kern="1200" dirty="0" smtClean="0">
                          <a:solidFill>
                            <a:srgbClr val="00338D"/>
                          </a:solidFill>
                          <a:latin typeface="+mn-lt"/>
                          <a:ea typeface="+mn-ea"/>
                          <a:cs typeface="+mn-cs"/>
                        </a:rPr>
                        <a:t> and manage APIs (including number of resources and availability of tools) are insufficient.</a:t>
                      </a:r>
                    </a:p>
                  </a:txBody>
                  <a:tcPr marL="45720" marR="45720" horzOverflow="overflow">
                    <a:lnL w="6350" cap="flat" cmpd="sng" algn="ctr">
                      <a:solidFill>
                        <a:srgbClr val="00338D"/>
                      </a:solidFill>
                      <a:prstDash val="solid"/>
                      <a:round/>
                      <a:headEnd type="none" w="med" len="med"/>
                      <a:tailEnd type="none" w="med" len="med"/>
                    </a:lnL>
                    <a:lnB w="6350" cap="flat" cmpd="sng" algn="ctr">
                      <a:solidFill>
                        <a:srgbClr val="00338D"/>
                      </a:solidFill>
                      <a:prstDash val="solid"/>
                      <a:round/>
                      <a:headEnd type="none" w="med" len="med"/>
                      <a:tailEnd type="none" w="med" len="med"/>
                    </a:lnB>
                    <a:noFill/>
                  </a:tcPr>
                </a:tc>
                <a:tc>
                  <a:txBody>
                    <a:bodyPr/>
                    <a:lstStyle/>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endParaRPr lang="en-US" sz="1200" kern="1200" dirty="0" smtClean="0">
                        <a:solidFill>
                          <a:srgbClr val="00338D"/>
                        </a:solidFill>
                        <a:latin typeface="+mn-lt"/>
                        <a:ea typeface="+mn-ea"/>
                        <a:cs typeface="+mn-cs"/>
                      </a:endParaRPr>
                    </a:p>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endParaRPr lang="en-US" sz="1200" kern="1200" dirty="0" smtClean="0">
                        <a:solidFill>
                          <a:srgbClr val="00338D"/>
                        </a:solidFill>
                        <a:latin typeface="+mn-lt"/>
                        <a:ea typeface="+mn-ea"/>
                        <a:cs typeface="+mn-cs"/>
                      </a:endParaRPr>
                    </a:p>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endParaRPr lang="en-US" sz="1200" kern="1200" dirty="0" smtClean="0">
                        <a:solidFill>
                          <a:srgbClr val="00338D"/>
                        </a:solidFill>
                        <a:latin typeface="+mn-lt"/>
                        <a:ea typeface="+mn-ea"/>
                        <a:cs typeface="+mn-cs"/>
                      </a:endParaRPr>
                    </a:p>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endParaRPr lang="en-US" sz="1200" kern="1200" dirty="0" smtClean="0">
                        <a:solidFill>
                          <a:srgbClr val="00338D"/>
                        </a:solidFill>
                        <a:latin typeface="+mn-lt"/>
                        <a:ea typeface="+mn-ea"/>
                        <a:cs typeface="+mn-cs"/>
                      </a:endParaRPr>
                    </a:p>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r>
                        <a:rPr lang="en-US" sz="1200" kern="1200" dirty="0" smtClean="0">
                          <a:solidFill>
                            <a:srgbClr val="00338D"/>
                          </a:solidFill>
                          <a:latin typeface="+mn-lt"/>
                          <a:ea typeface="+mn-ea"/>
                          <a:cs typeface="+mn-cs"/>
                        </a:rPr>
                        <a:t>Minimal API capabilities are exhibited. Specifically, no comprehensive</a:t>
                      </a:r>
                      <a:r>
                        <a:rPr lang="en-US" sz="1200" kern="1200" baseline="0" dirty="0" smtClean="0">
                          <a:solidFill>
                            <a:srgbClr val="00338D"/>
                          </a:solidFill>
                          <a:latin typeface="+mn-lt"/>
                          <a:ea typeface="+mn-ea"/>
                          <a:cs typeface="+mn-cs"/>
                        </a:rPr>
                        <a:t> </a:t>
                      </a:r>
                      <a:r>
                        <a:rPr lang="en-US" sz="1200" kern="1200" dirty="0" smtClean="0">
                          <a:solidFill>
                            <a:srgbClr val="00338D"/>
                          </a:solidFill>
                          <a:latin typeface="+mn-lt"/>
                          <a:ea typeface="+mn-ea"/>
                          <a:cs typeface="+mn-cs"/>
                        </a:rPr>
                        <a:t>API strategy exists and fully open</a:t>
                      </a:r>
                      <a:r>
                        <a:rPr lang="en-US" sz="1200" kern="1200" baseline="0" dirty="0" smtClean="0">
                          <a:solidFill>
                            <a:srgbClr val="00338D"/>
                          </a:solidFill>
                          <a:latin typeface="+mn-lt"/>
                          <a:ea typeface="+mn-ea"/>
                          <a:cs typeface="+mn-cs"/>
                        </a:rPr>
                        <a:t> </a:t>
                      </a:r>
                      <a:r>
                        <a:rPr lang="en-US" sz="1200" kern="1200" dirty="0" smtClean="0">
                          <a:solidFill>
                            <a:srgbClr val="00338D"/>
                          </a:solidFill>
                          <a:latin typeface="+mn-lt"/>
                          <a:ea typeface="+mn-ea"/>
                          <a:cs typeface="+mn-cs"/>
                        </a:rPr>
                        <a:t>APIs are not yet</a:t>
                      </a:r>
                      <a:r>
                        <a:rPr lang="en-US" sz="1200" kern="1200" baseline="0" dirty="0" smtClean="0">
                          <a:solidFill>
                            <a:srgbClr val="00338D"/>
                          </a:solidFill>
                          <a:latin typeface="+mn-lt"/>
                          <a:ea typeface="+mn-ea"/>
                          <a:cs typeface="+mn-cs"/>
                        </a:rPr>
                        <a:t> adopted,</a:t>
                      </a:r>
                      <a:r>
                        <a:rPr lang="en-US" sz="1200" kern="1200" dirty="0" smtClean="0">
                          <a:solidFill>
                            <a:srgbClr val="00338D"/>
                          </a:solidFill>
                          <a:latin typeface="+mn-lt"/>
                          <a:ea typeface="+mn-ea"/>
                          <a:cs typeface="+mn-cs"/>
                        </a:rPr>
                        <a:t> however, some externally hosted services are consumed application</a:t>
                      </a:r>
                      <a:r>
                        <a:rPr lang="en-US" sz="1200" kern="1200" baseline="0" dirty="0" smtClean="0">
                          <a:solidFill>
                            <a:srgbClr val="00338D"/>
                          </a:solidFill>
                          <a:latin typeface="+mn-lt"/>
                          <a:ea typeface="+mn-ea"/>
                          <a:cs typeface="+mn-cs"/>
                        </a:rPr>
                        <a:t> within the internal IT landscape</a:t>
                      </a:r>
                      <a:r>
                        <a:rPr lang="en-US" sz="1200" kern="1200" dirty="0" smtClean="0">
                          <a:solidFill>
                            <a:srgbClr val="00338D"/>
                          </a:solidFill>
                          <a:latin typeface="+mn-lt"/>
                          <a:ea typeface="+mn-ea"/>
                          <a:cs typeface="+mn-cs"/>
                        </a:rPr>
                        <a:t>.</a:t>
                      </a:r>
                    </a:p>
                  </a:txBody>
                  <a:tcPr marL="45720" marR="45720" horzOverflow="overflow">
                    <a:lnB w="6350" cap="flat" cmpd="sng" algn="ctr">
                      <a:solidFill>
                        <a:srgbClr val="00338D"/>
                      </a:solidFill>
                      <a:prstDash val="solid"/>
                      <a:round/>
                      <a:headEnd type="none" w="med" len="med"/>
                      <a:tailEnd type="none" w="med" len="med"/>
                    </a:lnB>
                    <a:noFill/>
                  </a:tcPr>
                </a:tc>
                <a:tc>
                  <a:txBody>
                    <a:bodyPr/>
                    <a:lstStyle/>
                    <a:p>
                      <a:pPr marL="171450" marR="0" lvl="0" indent="-171450" algn="l" defTabSz="890789"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200" b="0" i="0" u="none" strike="noStrike" kern="1200" cap="none" normalizeH="0" baseline="0" dirty="0" smtClean="0">
                        <a:ln>
                          <a:noFill/>
                        </a:ln>
                        <a:solidFill>
                          <a:schemeClr val="tx1"/>
                        </a:solidFill>
                        <a:effectLst/>
                        <a:latin typeface="+mn-lt"/>
                        <a:ea typeface="+mn-ea"/>
                        <a:cs typeface="Arial" charset="0"/>
                      </a:endParaRPr>
                    </a:p>
                    <a:p>
                      <a:pPr marL="171450" marR="0" lvl="0" indent="-171450" algn="l" defTabSz="890789"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200" b="0" i="0" u="none" strike="noStrike" kern="1200" cap="none" normalizeH="0" baseline="0" dirty="0" smtClean="0">
                        <a:ln>
                          <a:noFill/>
                        </a:ln>
                        <a:solidFill>
                          <a:schemeClr val="tx1"/>
                        </a:solidFill>
                        <a:effectLst/>
                        <a:latin typeface="+mn-lt"/>
                        <a:ea typeface="+mn-ea"/>
                        <a:cs typeface="Arial" charset="0"/>
                      </a:endParaRPr>
                    </a:p>
                    <a:p>
                      <a:pPr marL="171450" marR="0" lvl="0" indent="-171450" algn="l" defTabSz="890789"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200" b="0" i="0" u="none" strike="noStrike" kern="1200" cap="none" normalizeH="0" baseline="0" dirty="0" smtClean="0">
                        <a:ln>
                          <a:noFill/>
                        </a:ln>
                        <a:solidFill>
                          <a:schemeClr val="tx1"/>
                        </a:solidFill>
                        <a:effectLst/>
                        <a:latin typeface="+mn-lt"/>
                        <a:ea typeface="+mn-ea"/>
                        <a:cs typeface="Arial" charset="0"/>
                      </a:endParaRPr>
                    </a:p>
                    <a:p>
                      <a:pPr marL="171450" marR="0" lvl="0" indent="-171450" algn="l" defTabSz="890789"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200" b="0" i="0" u="none" strike="noStrike" kern="1200" cap="none" normalizeH="0" baseline="0" dirty="0" smtClean="0">
                        <a:ln>
                          <a:noFill/>
                        </a:ln>
                        <a:solidFill>
                          <a:schemeClr val="tx1"/>
                        </a:solidFill>
                        <a:effectLst/>
                        <a:latin typeface="+mn-lt"/>
                        <a:ea typeface="+mn-ea"/>
                        <a:cs typeface="Arial" charset="0"/>
                      </a:endParaRPr>
                    </a:p>
                    <a:p>
                      <a:pPr marL="171450" marR="0" lvl="0" indent="-171450" algn="l" defTabSz="890789"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200" b="0" i="0" u="none" strike="noStrike" kern="1200" cap="none" normalizeH="0" baseline="0" dirty="0" smtClean="0">
                        <a:ln>
                          <a:noFill/>
                        </a:ln>
                        <a:solidFill>
                          <a:schemeClr val="tx1"/>
                        </a:solidFill>
                        <a:effectLst/>
                        <a:latin typeface="+mn-lt"/>
                        <a:ea typeface="+mn-ea"/>
                        <a:cs typeface="Arial" charset="0"/>
                      </a:endParaRPr>
                    </a:p>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endParaRPr lang="en-US" sz="1200" kern="1200" dirty="0" smtClean="0">
                        <a:solidFill>
                          <a:srgbClr val="00338D"/>
                        </a:solidFill>
                        <a:latin typeface="+mn-lt"/>
                        <a:ea typeface="+mn-ea"/>
                        <a:cs typeface="+mn-cs"/>
                      </a:endParaRPr>
                    </a:p>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r>
                        <a:rPr lang="en-US" sz="1200" kern="1200" dirty="0" smtClean="0">
                          <a:solidFill>
                            <a:srgbClr val="00338D"/>
                          </a:solidFill>
                          <a:latin typeface="+mn-lt"/>
                          <a:ea typeface="+mn-ea"/>
                          <a:cs typeface="+mn-cs"/>
                        </a:rPr>
                        <a:t>DBS Bank developed and documented</a:t>
                      </a:r>
                      <a:r>
                        <a:rPr lang="en-US" sz="1200" kern="1200" baseline="0" dirty="0" smtClean="0">
                          <a:solidFill>
                            <a:srgbClr val="00338D"/>
                          </a:solidFill>
                          <a:latin typeface="+mn-lt"/>
                          <a:ea typeface="+mn-ea"/>
                          <a:cs typeface="+mn-cs"/>
                        </a:rPr>
                        <a:t> an </a:t>
                      </a:r>
                      <a:r>
                        <a:rPr lang="en-US" sz="1200" kern="1200" dirty="0" smtClean="0">
                          <a:solidFill>
                            <a:srgbClr val="00338D"/>
                          </a:solidFill>
                          <a:latin typeface="+mn-lt"/>
                          <a:ea typeface="+mn-ea"/>
                          <a:cs typeface="+mn-cs"/>
                        </a:rPr>
                        <a:t>API strategy including an open API strategy;</a:t>
                      </a:r>
                    </a:p>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r>
                        <a:rPr lang="en-US" sz="1200" kern="1200" dirty="0" smtClean="0">
                          <a:solidFill>
                            <a:srgbClr val="00338D"/>
                          </a:solidFill>
                          <a:latin typeface="+mn-lt"/>
                          <a:ea typeface="+mn-ea"/>
                          <a:cs typeface="+mn-cs"/>
                        </a:rPr>
                        <a:t>The bank was noted to have launched the world’s largest banking API platform as at</a:t>
                      </a:r>
                      <a:r>
                        <a:rPr lang="en-US" sz="1200" kern="1200" baseline="0" dirty="0" smtClean="0">
                          <a:solidFill>
                            <a:srgbClr val="00338D"/>
                          </a:solidFill>
                          <a:latin typeface="+mn-lt"/>
                          <a:ea typeface="+mn-ea"/>
                          <a:cs typeface="+mn-cs"/>
                        </a:rPr>
                        <a:t> </a:t>
                      </a:r>
                      <a:r>
                        <a:rPr lang="en-US" sz="1200" kern="1200" dirty="0" smtClean="0">
                          <a:solidFill>
                            <a:srgbClr val="00338D"/>
                          </a:solidFill>
                          <a:latin typeface="+mn-lt"/>
                          <a:ea typeface="+mn-ea"/>
                          <a:cs typeface="+mn-cs"/>
                        </a:rPr>
                        <a:t>November 2017;</a:t>
                      </a:r>
                    </a:p>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r>
                        <a:rPr lang="en-US" sz="1200" kern="1200" dirty="0" smtClean="0">
                          <a:solidFill>
                            <a:srgbClr val="00338D"/>
                          </a:solidFill>
                          <a:latin typeface="+mn-lt"/>
                          <a:ea typeface="+mn-ea"/>
                          <a:cs typeface="+mn-cs"/>
                          <a:hlinkClick r:id="" action="ppaction://noaction"/>
                        </a:rPr>
                        <a:t>DBS Bank and</a:t>
                      </a:r>
                      <a:r>
                        <a:rPr lang="en-US" sz="1200" kern="1200" baseline="0" dirty="0" smtClean="0">
                          <a:solidFill>
                            <a:srgbClr val="00338D"/>
                          </a:solidFill>
                          <a:latin typeface="+mn-lt"/>
                          <a:ea typeface="+mn-ea"/>
                          <a:cs typeface="+mn-cs"/>
                          <a:hlinkClick r:id="" action="ppaction://noaction"/>
                        </a:rPr>
                        <a:t> JP Morgan have exposed over 1</a:t>
                      </a:r>
                      <a:r>
                        <a:rPr lang="en-US" sz="1200" kern="1200" dirty="0" smtClean="0">
                          <a:solidFill>
                            <a:srgbClr val="00338D"/>
                          </a:solidFill>
                          <a:latin typeface="+mn-lt"/>
                          <a:ea typeface="+mn-ea"/>
                          <a:cs typeface="+mn-cs"/>
                          <a:hlinkClick r:id="" action="ppaction://noaction"/>
                        </a:rPr>
                        <a:t>50 live APIs</a:t>
                      </a:r>
                      <a:r>
                        <a:rPr lang="en-US" sz="1200" kern="1200" dirty="0" smtClean="0">
                          <a:solidFill>
                            <a:srgbClr val="00338D"/>
                          </a:solidFill>
                          <a:latin typeface="+mn-lt"/>
                          <a:ea typeface="+mn-ea"/>
                          <a:cs typeface="+mn-cs"/>
                        </a:rPr>
                        <a:t> externally;</a:t>
                      </a:r>
                    </a:p>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r>
                        <a:rPr lang="en-US" sz="1200" kern="1200" dirty="0" smtClean="0">
                          <a:solidFill>
                            <a:srgbClr val="00338D"/>
                          </a:solidFill>
                          <a:latin typeface="+mn-lt"/>
                          <a:ea typeface="+mn-ea"/>
                          <a:cs typeface="+mn-cs"/>
                          <a:hlinkClick r:id="" action="ppaction://noaction"/>
                        </a:rPr>
                        <a:t>DBS Bank staff are made to participate in API </a:t>
                      </a:r>
                      <a:r>
                        <a:rPr lang="en-US" sz="1200" kern="1200" dirty="0" err="1" smtClean="0">
                          <a:solidFill>
                            <a:srgbClr val="00338D"/>
                          </a:solidFill>
                          <a:latin typeface="+mn-lt"/>
                          <a:ea typeface="+mn-ea"/>
                          <a:cs typeface="+mn-cs"/>
                          <a:hlinkClick r:id="" action="ppaction://noaction"/>
                        </a:rPr>
                        <a:t>hackathons</a:t>
                      </a:r>
                      <a:r>
                        <a:rPr lang="en-US" sz="1200" kern="1200" dirty="0" smtClean="0">
                          <a:solidFill>
                            <a:srgbClr val="00338D"/>
                          </a:solidFill>
                          <a:latin typeface="+mn-lt"/>
                          <a:ea typeface="+mn-ea"/>
                          <a:cs typeface="+mn-cs"/>
                          <a:hlinkClick r:id="" action="ppaction://noaction"/>
                        </a:rPr>
                        <a:t> </a:t>
                      </a:r>
                      <a:r>
                        <a:rPr lang="en-US" sz="1200" kern="1200" dirty="0" err="1" smtClean="0">
                          <a:solidFill>
                            <a:srgbClr val="00338D"/>
                          </a:solidFill>
                          <a:latin typeface="+mn-lt"/>
                          <a:ea typeface="+mn-ea"/>
                          <a:cs typeface="+mn-cs"/>
                          <a:hlinkClick r:id="" action="ppaction://noaction"/>
                        </a:rPr>
                        <a:t>organised</a:t>
                      </a:r>
                      <a:r>
                        <a:rPr lang="en-US" sz="1200" kern="1200" dirty="0" smtClean="0">
                          <a:solidFill>
                            <a:srgbClr val="00338D"/>
                          </a:solidFill>
                          <a:latin typeface="+mn-lt"/>
                          <a:ea typeface="+mn-ea"/>
                          <a:cs typeface="+mn-cs"/>
                          <a:hlinkClick r:id="" action="ppaction://noaction"/>
                        </a:rPr>
                        <a:t> for the general public as well as other API skill development activities</a:t>
                      </a:r>
                      <a:r>
                        <a:rPr lang="en-US" sz="1200" kern="1200" dirty="0" smtClean="0">
                          <a:solidFill>
                            <a:srgbClr val="00338D"/>
                          </a:solidFill>
                          <a:latin typeface="+mn-lt"/>
                          <a:ea typeface="+mn-ea"/>
                          <a:cs typeface="+mn-cs"/>
                        </a:rPr>
                        <a:t>;</a:t>
                      </a:r>
                    </a:p>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r>
                        <a:rPr lang="en-US" sz="1200" kern="1200" dirty="0" smtClean="0">
                          <a:solidFill>
                            <a:srgbClr val="00338D"/>
                          </a:solidFill>
                          <a:latin typeface="+mn-lt"/>
                          <a:ea typeface="+mn-ea"/>
                          <a:cs typeface="+mn-cs"/>
                        </a:rPr>
                        <a:t>Goldman Sachs</a:t>
                      </a:r>
                      <a:r>
                        <a:rPr lang="en-US" sz="1200" kern="1200" baseline="0" dirty="0" smtClean="0">
                          <a:solidFill>
                            <a:srgbClr val="00338D"/>
                          </a:solidFill>
                          <a:latin typeface="+mn-lt"/>
                          <a:ea typeface="+mn-ea"/>
                          <a:cs typeface="+mn-cs"/>
                        </a:rPr>
                        <a:t> has implemented o</a:t>
                      </a:r>
                      <a:r>
                        <a:rPr lang="en-US" sz="1200" kern="1200" dirty="0" smtClean="0">
                          <a:solidFill>
                            <a:srgbClr val="00338D"/>
                          </a:solidFill>
                          <a:latin typeface="+mn-lt"/>
                          <a:ea typeface="+mn-ea"/>
                          <a:cs typeface="+mn-cs"/>
                        </a:rPr>
                        <a:t>pen APIs for their banking assets (e.g. customer relationship management, access to data, analytics &amp; execution from a browser);</a:t>
                      </a:r>
                    </a:p>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r>
                        <a:rPr lang="en-US" sz="1200" kern="1200" dirty="0" smtClean="0">
                          <a:solidFill>
                            <a:srgbClr val="00338D"/>
                          </a:solidFill>
                          <a:latin typeface="+mn-lt"/>
                          <a:ea typeface="+mn-ea"/>
                          <a:cs typeface="+mn-cs"/>
                        </a:rPr>
                        <a:t>The</a:t>
                      </a:r>
                      <a:r>
                        <a:rPr lang="en-US" sz="1200" kern="1200" baseline="0" dirty="0" smtClean="0">
                          <a:solidFill>
                            <a:srgbClr val="00338D"/>
                          </a:solidFill>
                          <a:latin typeface="+mn-lt"/>
                          <a:ea typeface="+mn-ea"/>
                          <a:cs typeface="+mn-cs"/>
                        </a:rPr>
                        <a:t> investment bank has also proactively invested </a:t>
                      </a:r>
                      <a:r>
                        <a:rPr lang="en-US" sz="1200" kern="1200" dirty="0" smtClean="0">
                          <a:solidFill>
                            <a:srgbClr val="00338D"/>
                          </a:solidFill>
                          <a:latin typeface="+mn-lt"/>
                          <a:ea typeface="+mn-ea"/>
                          <a:cs typeface="+mn-cs"/>
                        </a:rPr>
                        <a:t>in the number and expertise of API software engineers in their </a:t>
                      </a:r>
                      <a:r>
                        <a:rPr lang="en-US" sz="1200" kern="1200" dirty="0" err="1" smtClean="0">
                          <a:solidFill>
                            <a:srgbClr val="00338D"/>
                          </a:solidFill>
                          <a:latin typeface="+mn-lt"/>
                          <a:ea typeface="+mn-ea"/>
                          <a:cs typeface="+mn-cs"/>
                        </a:rPr>
                        <a:t>organisation</a:t>
                      </a:r>
                      <a:r>
                        <a:rPr lang="en-US" sz="1200" kern="1200" dirty="0" smtClean="0">
                          <a:solidFill>
                            <a:srgbClr val="00338D"/>
                          </a:solidFill>
                          <a:latin typeface="+mn-lt"/>
                          <a:ea typeface="+mn-ea"/>
                          <a:cs typeface="+mn-cs"/>
                        </a:rPr>
                        <a:t>.</a:t>
                      </a:r>
                    </a:p>
                  </a:txBody>
                  <a:tcPr marL="45720" marR="45720" horzOverflow="overflow">
                    <a:lnB w="6350" cap="flat" cmpd="sng" algn="ctr">
                      <a:solidFill>
                        <a:srgbClr val="00338D"/>
                      </a:solidFill>
                      <a:prstDash val="solid"/>
                      <a:round/>
                      <a:headEnd type="none" w="med" len="med"/>
                      <a:tailEnd type="none" w="med" len="med"/>
                    </a:lnB>
                    <a:noFill/>
                  </a:tcPr>
                </a:tc>
              </a:tr>
            </a:tbl>
          </a:graphicData>
        </a:graphic>
      </p:graphicFrame>
      <p:pic>
        <p:nvPicPr>
          <p:cNvPr id="23" name="Picture 22"/>
          <p:cNvPicPr>
            <a:picLocks noChangeAspect="1"/>
          </p:cNvPicPr>
          <p:nvPr/>
        </p:nvPicPr>
        <p:blipFill>
          <a:blip r:embed="rId2"/>
          <a:stretch>
            <a:fillRect/>
          </a:stretch>
        </p:blipFill>
        <p:spPr>
          <a:xfrm>
            <a:off x="-1123122" y="4490117"/>
            <a:ext cx="851774" cy="330361"/>
          </a:xfrm>
          <a:prstGeom prst="rect">
            <a:avLst/>
          </a:prstGeom>
          <a:solidFill>
            <a:srgbClr val="003D6F"/>
          </a:solidFill>
        </p:spPr>
      </p:pic>
      <p:sp>
        <p:nvSpPr>
          <p:cNvPr id="66" name="TextBox 65"/>
          <p:cNvSpPr txBox="1"/>
          <p:nvPr/>
        </p:nvSpPr>
        <p:spPr>
          <a:xfrm>
            <a:off x="153265" y="6725841"/>
            <a:ext cx="3909321" cy="168024"/>
          </a:xfrm>
          <a:prstGeom prst="rect">
            <a:avLst/>
          </a:prstGeom>
          <a:noFill/>
        </p:spPr>
        <p:txBody>
          <a:bodyPr wrap="none" lIns="21772" tIns="21772" rIns="21772" bIns="21772" rtlCol="0" anchor="ctr" anchorCtr="0">
            <a:noAutofit/>
          </a:bodyPr>
          <a:lstStyle/>
          <a:p>
            <a:pPr defTabSz="890789">
              <a:spcBef>
                <a:spcPts val="300"/>
              </a:spcBef>
              <a:defRPr/>
            </a:pPr>
            <a:r>
              <a:rPr lang="en-AU" sz="800" i="1" dirty="0">
                <a:solidFill>
                  <a:srgbClr val="00338D"/>
                </a:solidFill>
              </a:rPr>
              <a:t>Source: DMA survey, interviews with </a:t>
            </a:r>
            <a:r>
              <a:rPr lang="en-AU" sz="800" i="1" dirty="0" err="1">
                <a:solidFill>
                  <a:srgbClr val="00338D"/>
                </a:solidFill>
              </a:rPr>
              <a:t>FBNQuest</a:t>
            </a:r>
            <a:r>
              <a:rPr lang="en-AU" sz="800" i="1" dirty="0">
                <a:solidFill>
                  <a:srgbClr val="00338D"/>
                </a:solidFill>
              </a:rPr>
              <a:t> employees, company websites, exploratory interviews</a:t>
            </a:r>
          </a:p>
        </p:txBody>
      </p:sp>
      <p:pic>
        <p:nvPicPr>
          <p:cNvPr id="27" name="Picture 26"/>
          <p:cNvPicPr>
            <a:picLocks noChangeAspect="1"/>
          </p:cNvPicPr>
          <p:nvPr/>
        </p:nvPicPr>
        <p:blipFill rotWithShape="1">
          <a:blip r:embed="rId3" cstate="print">
            <a:extLst>
              <a:ext uri="{28A0092B-C50C-407E-A947-70E740481C1C}">
                <a14:useLocalDpi xmlns:a14="http://schemas.microsoft.com/office/drawing/2010/main" val="0"/>
              </a:ext>
            </a:extLst>
          </a:blip>
          <a:srcRect r="7198"/>
          <a:stretch/>
        </p:blipFill>
        <p:spPr>
          <a:xfrm>
            <a:off x="7585815" y="1439729"/>
            <a:ext cx="794442" cy="481538"/>
          </a:xfrm>
          <a:prstGeom prst="rect">
            <a:avLst/>
          </a:prstGeom>
        </p:spPr>
      </p:pic>
      <p:pic>
        <p:nvPicPr>
          <p:cNvPr id="30" name="Picture 12" descr="Image result for nova merchant bank"/>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425874" y="1370640"/>
            <a:ext cx="1000452" cy="474995"/>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2"/>
          <p:cNvPicPr>
            <a:picLocks noChangeAspect="1"/>
          </p:cNvPicPr>
          <p:nvPr/>
        </p:nvPicPr>
        <p:blipFill rotWithShape="1">
          <a:blip r:embed="rId5" cstate="print">
            <a:extLst>
              <a:ext uri="{28A0092B-C50C-407E-A947-70E740481C1C}">
                <a14:useLocalDpi xmlns:a14="http://schemas.microsoft.com/office/drawing/2010/main" val="0"/>
              </a:ext>
            </a:extLst>
          </a:blip>
          <a:srcRect l="3544"/>
          <a:stretch/>
        </p:blipFill>
        <p:spPr>
          <a:xfrm>
            <a:off x="10735233" y="1768045"/>
            <a:ext cx="829397" cy="306444"/>
          </a:xfrm>
          <a:prstGeom prst="rect">
            <a:avLst/>
          </a:prstGeom>
        </p:spPr>
      </p:pic>
      <p:pic>
        <p:nvPicPr>
          <p:cNvPr id="34" name="Picture 8" descr="Related image"/>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407785" y="1768045"/>
            <a:ext cx="462988" cy="461858"/>
          </a:xfrm>
          <a:prstGeom prst="rect">
            <a:avLst/>
          </a:prstGeom>
          <a:solidFill>
            <a:schemeClr val="bg1"/>
          </a:solidFill>
        </p:spPr>
      </p:pic>
      <p:pic>
        <p:nvPicPr>
          <p:cNvPr id="35" name="Picture 4" descr="Image result for jpmorgan logo"/>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t="35128" b="38205"/>
          <a:stretch/>
        </p:blipFill>
        <p:spPr bwMode="auto">
          <a:xfrm>
            <a:off x="9873869" y="1402043"/>
            <a:ext cx="1011521" cy="273940"/>
          </a:xfrm>
          <a:prstGeom prst="rect">
            <a:avLst/>
          </a:prstGeom>
          <a:noFill/>
          <a:ln>
            <a:solidFill>
              <a:schemeClr val="bg1">
                <a:lumMod val="95000"/>
              </a:schemeClr>
            </a:solidFill>
          </a:ln>
          <a:extLst>
            <a:ext uri="{909E8E84-426E-40DD-AFC4-6F175D3DCCD1}">
              <a14:hiddenFill xmlns:a14="http://schemas.microsoft.com/office/drawing/2010/main">
                <a:solidFill>
                  <a:srgbClr val="FFFFFF"/>
                </a:solidFill>
              </a14:hiddenFill>
            </a:ext>
          </a:extLst>
        </p:spPr>
      </p:pic>
      <p:grpSp>
        <p:nvGrpSpPr>
          <p:cNvPr id="36" name="Group 35"/>
          <p:cNvGrpSpPr/>
          <p:nvPr/>
        </p:nvGrpSpPr>
        <p:grpSpPr>
          <a:xfrm>
            <a:off x="7347937" y="44696"/>
            <a:ext cx="4568864" cy="274320"/>
            <a:chOff x="7916790" y="356874"/>
            <a:chExt cx="4568864" cy="274320"/>
          </a:xfrm>
        </p:grpSpPr>
        <p:grpSp>
          <p:nvGrpSpPr>
            <p:cNvPr id="37" name="Group 36"/>
            <p:cNvGrpSpPr/>
            <p:nvPr/>
          </p:nvGrpSpPr>
          <p:grpSpPr>
            <a:xfrm>
              <a:off x="7916790" y="356874"/>
              <a:ext cx="2337497" cy="274320"/>
              <a:chOff x="3793151" y="6476333"/>
              <a:chExt cx="2337497" cy="274320"/>
            </a:xfrm>
          </p:grpSpPr>
          <p:sp>
            <p:nvSpPr>
              <p:cNvPr id="42" name="Isosceles Triangle 41"/>
              <p:cNvSpPr/>
              <p:nvPr/>
            </p:nvSpPr>
            <p:spPr>
              <a:xfrm rot="10800000">
                <a:off x="4273393" y="6554522"/>
                <a:ext cx="140400" cy="117943"/>
              </a:xfrm>
              <a:prstGeom prst="triangle">
                <a:avLst/>
              </a:prstGeom>
              <a:solidFill>
                <a:srgbClr val="00338D"/>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21772" tIns="21772" rIns="21772" bIns="21772" rtlCol="0" anchor="ctr" anchorCtr="0"/>
              <a:lstStyle/>
              <a:p>
                <a:pPr algn="ctr"/>
                <a:endParaRPr lang="en-AU" sz="800" dirty="0" err="1">
                  <a:solidFill>
                    <a:srgbClr val="00338D"/>
                  </a:solidFill>
                  <a:latin typeface="Calibri" panose="020F0502020204030204" pitchFamily="34" charset="0"/>
                </a:endParaRPr>
              </a:p>
            </p:txBody>
          </p:sp>
          <p:sp>
            <p:nvSpPr>
              <p:cNvPr id="43" name="TextBox 42"/>
              <p:cNvSpPr txBox="1"/>
              <p:nvPr/>
            </p:nvSpPr>
            <p:spPr>
              <a:xfrm>
                <a:off x="4380552" y="6525841"/>
                <a:ext cx="469141" cy="175304"/>
              </a:xfrm>
              <a:prstGeom prst="rect">
                <a:avLst/>
              </a:prstGeom>
              <a:noFill/>
            </p:spPr>
            <p:txBody>
              <a:bodyPr wrap="none" lIns="21772" tIns="21772" rIns="21772" bIns="21772" rtlCol="0" anchor="ctr" anchorCtr="0">
                <a:noAutofit/>
              </a:bodyPr>
              <a:lstStyle/>
              <a:p>
                <a:pPr algn="ctr"/>
                <a:r>
                  <a:rPr lang="en-AU" sz="800" b="1" dirty="0">
                    <a:solidFill>
                      <a:srgbClr val="00338D"/>
                    </a:solidFill>
                  </a:rPr>
                  <a:t>Current</a:t>
                </a:r>
              </a:p>
            </p:txBody>
          </p:sp>
          <p:sp>
            <p:nvSpPr>
              <p:cNvPr id="44" name="Text Box 81"/>
              <p:cNvSpPr txBox="1">
                <a:spLocks noChangeArrowheads="1"/>
              </p:cNvSpPr>
              <p:nvPr/>
            </p:nvSpPr>
            <p:spPr bwMode="auto">
              <a:xfrm>
                <a:off x="3793151" y="6476333"/>
                <a:ext cx="476639" cy="274320"/>
              </a:xfrm>
              <a:prstGeom prst="rect">
                <a:avLst/>
              </a:prstGeom>
              <a:noFill/>
              <a:ln w="9525">
                <a:noFill/>
                <a:miter lim="800000"/>
                <a:headEnd type="none" w="sm" len="sm"/>
                <a:tailEnd type="none" w="sm" len="sm"/>
              </a:ln>
              <a:effectLst/>
            </p:spPr>
            <p:txBody>
              <a:bodyPr wrap="square" lIns="45720" rIns="45720" anchor="ctr">
                <a:noAutofit/>
              </a:bodyPr>
              <a:lstStyle/>
              <a:p>
                <a:pPr algn="ctr"/>
                <a:r>
                  <a:rPr lang="en-US" sz="1000" b="1" dirty="0">
                    <a:solidFill>
                      <a:srgbClr val="00338D"/>
                    </a:solidFill>
                  </a:rPr>
                  <a:t>Key:</a:t>
                </a:r>
              </a:p>
            </p:txBody>
          </p:sp>
          <p:sp>
            <p:nvSpPr>
              <p:cNvPr id="45" name="object 140"/>
              <p:cNvSpPr txBox="1"/>
              <p:nvPr/>
            </p:nvSpPr>
            <p:spPr>
              <a:xfrm>
                <a:off x="5247374" y="6551939"/>
                <a:ext cx="883274" cy="123111"/>
              </a:xfrm>
              <a:prstGeom prst="rect">
                <a:avLst/>
              </a:prstGeom>
            </p:spPr>
            <p:txBody>
              <a:bodyPr vert="horz" wrap="square" lIns="0" tIns="0" rIns="0" bIns="0" rtlCol="0">
                <a:spAutoFit/>
              </a:bodyPr>
              <a:lstStyle/>
              <a:p>
                <a:pPr marL="12700"/>
                <a:r>
                  <a:rPr lang="en-GB" sz="800" b="1" spc="-10" dirty="0">
                    <a:solidFill>
                      <a:srgbClr val="00338D"/>
                    </a:solidFill>
                    <a:cs typeface="Century Gothic"/>
                  </a:rPr>
                  <a:t>Peer </a:t>
                </a:r>
                <a:r>
                  <a:rPr lang="en-GB" sz="800" b="1" spc="-10" dirty="0" smtClean="0">
                    <a:solidFill>
                      <a:srgbClr val="00338D"/>
                    </a:solidFill>
                    <a:cs typeface="Century Gothic"/>
                  </a:rPr>
                  <a:t>Group</a:t>
                </a:r>
                <a:endParaRPr sz="800" b="1" dirty="0">
                  <a:solidFill>
                    <a:srgbClr val="00338D"/>
                  </a:solidFill>
                  <a:cs typeface="Century Gothic"/>
                </a:endParaRPr>
              </a:p>
            </p:txBody>
          </p:sp>
          <p:sp>
            <p:nvSpPr>
              <p:cNvPr id="46" name="Isosceles Triangle 45"/>
              <p:cNvSpPr/>
              <p:nvPr/>
            </p:nvSpPr>
            <p:spPr>
              <a:xfrm rot="10800000">
                <a:off x="5097444" y="6554522"/>
                <a:ext cx="140400" cy="117943"/>
              </a:xfrm>
              <a:prstGeom prs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21772" tIns="21772" rIns="21772" bIns="21772" rtlCol="0" anchor="ctr" anchorCtr="0"/>
              <a:lstStyle/>
              <a:p>
                <a:pPr algn="ctr"/>
                <a:endParaRPr lang="en-AU" sz="800" dirty="0" err="1">
                  <a:solidFill>
                    <a:srgbClr val="00338D"/>
                  </a:solidFill>
                  <a:latin typeface="Calibri" panose="020F0502020204030204" pitchFamily="34" charset="0"/>
                </a:endParaRPr>
              </a:p>
            </p:txBody>
          </p:sp>
        </p:grpSp>
        <p:sp>
          <p:nvSpPr>
            <p:cNvPr id="38" name="Isosceles Triangle 37"/>
            <p:cNvSpPr/>
            <p:nvPr/>
          </p:nvSpPr>
          <p:spPr>
            <a:xfrm rot="10800000">
              <a:off x="10162847" y="435063"/>
              <a:ext cx="140400" cy="117943"/>
            </a:xfrm>
            <a:prstGeom prst="triangle">
              <a:avLst/>
            </a:prstGeom>
            <a:solidFill>
              <a:srgbClr val="00B060"/>
            </a:solidFill>
            <a:ln>
              <a:noFill/>
            </a:ln>
          </p:spPr>
          <p:style>
            <a:lnRef idx="2">
              <a:schemeClr val="accent1">
                <a:shade val="50000"/>
              </a:schemeClr>
            </a:lnRef>
            <a:fillRef idx="1">
              <a:schemeClr val="accent1"/>
            </a:fillRef>
            <a:effectRef idx="0">
              <a:schemeClr val="accent1"/>
            </a:effectRef>
            <a:fontRef idx="minor">
              <a:schemeClr val="lt1"/>
            </a:fontRef>
          </p:style>
          <p:txBody>
            <a:bodyPr lIns="21772" tIns="21772" rIns="21772" bIns="21772" rtlCol="0" anchor="ctr" anchorCtr="0"/>
            <a:lstStyle/>
            <a:p>
              <a:pPr algn="ctr"/>
              <a:endParaRPr lang="en-AU" sz="800" dirty="0" err="1">
                <a:solidFill>
                  <a:srgbClr val="00338D"/>
                </a:solidFill>
                <a:latin typeface="Calibri" panose="020F0502020204030204" pitchFamily="34" charset="0"/>
              </a:endParaRPr>
            </a:p>
          </p:txBody>
        </p:sp>
        <p:sp>
          <p:nvSpPr>
            <p:cNvPr id="39" name="TextBox 38"/>
            <p:cNvSpPr txBox="1"/>
            <p:nvPr/>
          </p:nvSpPr>
          <p:spPr>
            <a:xfrm>
              <a:off x="10753127" y="406382"/>
              <a:ext cx="469141" cy="175304"/>
            </a:xfrm>
            <a:prstGeom prst="rect">
              <a:avLst/>
            </a:prstGeom>
            <a:noFill/>
          </p:spPr>
          <p:txBody>
            <a:bodyPr wrap="none" lIns="21772" tIns="21772" rIns="21772" bIns="21772" rtlCol="0" anchor="ctr" anchorCtr="0">
              <a:noAutofit/>
            </a:bodyPr>
            <a:lstStyle/>
            <a:p>
              <a:pPr algn="ctr"/>
              <a:r>
                <a:rPr lang="en-AU" sz="800" b="1" dirty="0">
                  <a:solidFill>
                    <a:srgbClr val="00338D"/>
                  </a:solidFill>
                </a:rPr>
                <a:t>Global </a:t>
              </a:r>
              <a:r>
                <a:rPr lang="en-AU" sz="800" b="1" dirty="0" smtClean="0">
                  <a:solidFill>
                    <a:srgbClr val="00338D"/>
                  </a:solidFill>
                </a:rPr>
                <a:t>Industry </a:t>
              </a:r>
              <a:r>
                <a:rPr lang="en-AU" sz="800" b="1" dirty="0">
                  <a:solidFill>
                    <a:srgbClr val="00338D"/>
                  </a:solidFill>
                </a:rPr>
                <a:t>B</a:t>
              </a:r>
              <a:r>
                <a:rPr lang="en-AU" sz="800" b="1" dirty="0" smtClean="0">
                  <a:solidFill>
                    <a:srgbClr val="00338D"/>
                  </a:solidFill>
                </a:rPr>
                <a:t>enchmark</a:t>
              </a:r>
              <a:endParaRPr lang="en-AU" sz="800" b="1" dirty="0">
                <a:solidFill>
                  <a:srgbClr val="00338D"/>
                </a:solidFill>
              </a:endParaRPr>
            </a:p>
          </p:txBody>
        </p:sp>
        <p:sp>
          <p:nvSpPr>
            <p:cNvPr id="40" name="Isosceles Triangle 39"/>
            <p:cNvSpPr/>
            <p:nvPr/>
          </p:nvSpPr>
          <p:spPr>
            <a:xfrm rot="10800000">
              <a:off x="11860573" y="436066"/>
              <a:ext cx="140400" cy="117943"/>
            </a:xfrm>
            <a:prstGeom prst="triangle">
              <a:avLst/>
            </a:prstGeom>
            <a:solidFill>
              <a:srgbClr val="8E258D"/>
            </a:solidFill>
            <a:ln>
              <a:noFill/>
            </a:ln>
          </p:spPr>
          <p:style>
            <a:lnRef idx="2">
              <a:schemeClr val="accent1">
                <a:shade val="50000"/>
              </a:schemeClr>
            </a:lnRef>
            <a:fillRef idx="1">
              <a:schemeClr val="accent1"/>
            </a:fillRef>
            <a:effectRef idx="0">
              <a:schemeClr val="accent1"/>
            </a:effectRef>
            <a:fontRef idx="minor">
              <a:schemeClr val="lt1"/>
            </a:fontRef>
          </p:style>
          <p:txBody>
            <a:bodyPr lIns="21772" tIns="21772" rIns="21772" bIns="21772" rtlCol="0" anchor="ctr" anchorCtr="0"/>
            <a:lstStyle/>
            <a:p>
              <a:pPr algn="ctr"/>
              <a:endParaRPr lang="en-AU" sz="800" dirty="0" err="1">
                <a:solidFill>
                  <a:srgbClr val="00338D"/>
                </a:solidFill>
                <a:latin typeface="Calibri" panose="020F0502020204030204" pitchFamily="34" charset="0"/>
              </a:endParaRPr>
            </a:p>
          </p:txBody>
        </p:sp>
        <p:sp>
          <p:nvSpPr>
            <p:cNvPr id="41" name="TextBox 40"/>
            <p:cNvSpPr txBox="1"/>
            <p:nvPr/>
          </p:nvSpPr>
          <p:spPr>
            <a:xfrm>
              <a:off x="12016513" y="407385"/>
              <a:ext cx="469141" cy="175304"/>
            </a:xfrm>
            <a:prstGeom prst="rect">
              <a:avLst/>
            </a:prstGeom>
            <a:noFill/>
          </p:spPr>
          <p:txBody>
            <a:bodyPr wrap="none" lIns="21772" tIns="21772" rIns="21772" bIns="21772" rtlCol="0" anchor="ctr" anchorCtr="0">
              <a:noAutofit/>
            </a:bodyPr>
            <a:lstStyle/>
            <a:p>
              <a:pPr algn="ctr"/>
              <a:r>
                <a:rPr lang="en-AU" sz="800" b="1" dirty="0">
                  <a:solidFill>
                    <a:srgbClr val="00338D"/>
                  </a:solidFill>
                </a:rPr>
                <a:t>Aspiration</a:t>
              </a:r>
            </a:p>
          </p:txBody>
        </p:sp>
      </p:grpSp>
      <p:sp>
        <p:nvSpPr>
          <p:cNvPr id="25" name="Title 2"/>
          <p:cNvSpPr txBox="1">
            <a:spLocks/>
          </p:cNvSpPr>
          <p:nvPr/>
        </p:nvSpPr>
        <p:spPr>
          <a:xfrm>
            <a:off x="153265" y="94959"/>
            <a:ext cx="9681940" cy="364003"/>
          </a:xfrm>
          <a:prstGeom prst="rect">
            <a:avLst/>
          </a:prstGeom>
          <a:noFill/>
        </p:spPr>
        <p:txBody>
          <a:bodyPr vert="horz" lIns="0" tIns="0" rIns="0" bIns="0" rtlCol="0" anchor="t" anchorCtr="0">
            <a:noAutofit/>
          </a:bodyPr>
          <a:lstStyle>
            <a:defPPr>
              <a:defRPr lang="en-US"/>
            </a:defPPr>
            <a:lvl1pPr>
              <a:lnSpc>
                <a:spcPct val="70000"/>
              </a:lnSpc>
              <a:defRPr sz="2800" b="1" i="0" kern="0">
                <a:solidFill>
                  <a:srgbClr val="00338D"/>
                </a:solidFill>
                <a:latin typeface="Univers 47 CondensedLight" panose="00000400000000000000" pitchFamily="2" charset="0"/>
                <a:cs typeface="KPMG Extralight"/>
              </a:defRPr>
            </a:lvl1pPr>
          </a:lstStyle>
          <a:p>
            <a:pPr>
              <a:defRPr/>
            </a:pPr>
            <a:r>
              <a:rPr lang="en-US" sz="4400" b="0" kern="1200" dirty="0" smtClean="0">
                <a:latin typeface="KPMG Extralight" panose="020B0303030202040204" pitchFamily="34" charset="0"/>
                <a:cs typeface="+mj-cs"/>
              </a:rPr>
              <a:t>Detailed Assessment – Technology Enablement</a:t>
            </a:r>
            <a:r>
              <a:rPr lang="en-US" sz="4400" b="0" kern="1200" baseline="30000" dirty="0" smtClean="0">
                <a:latin typeface="KPMG Extralight" panose="020B0303030202040204" pitchFamily="34" charset="0"/>
                <a:ea typeface="+mj-ea"/>
                <a:cs typeface="+mj-cs"/>
              </a:rPr>
              <a:t>(1/10)</a:t>
            </a:r>
            <a:endParaRPr lang="en-US" sz="4400" b="0" kern="1200" baseline="30000" dirty="0">
              <a:latin typeface="KPMG Extralight" panose="020B0303030202040204" pitchFamily="34" charset="0"/>
              <a:ea typeface="+mj-ea"/>
              <a:cs typeface="+mj-cs"/>
            </a:endParaRPr>
          </a:p>
        </p:txBody>
      </p:sp>
      <p:sp>
        <p:nvSpPr>
          <p:cNvPr id="26" name="Rectangle 25"/>
          <p:cNvSpPr/>
          <p:nvPr/>
        </p:nvSpPr>
        <p:spPr>
          <a:xfrm>
            <a:off x="8003344" y="6601882"/>
            <a:ext cx="3930050" cy="276999"/>
          </a:xfrm>
          <a:prstGeom prst="rect">
            <a:avLst/>
          </a:prstGeom>
        </p:spPr>
        <p:txBody>
          <a:bodyPr wrap="none">
            <a:spAutoFit/>
          </a:bodyPr>
          <a:lstStyle/>
          <a:p>
            <a:pPr lvl="0" defTabSz="890789">
              <a:spcAft>
                <a:spcPts val="100"/>
              </a:spcAft>
              <a:defRPr/>
            </a:pPr>
            <a:r>
              <a:rPr lang="en-US" sz="1200" i="1" dirty="0">
                <a:solidFill>
                  <a:srgbClr val="00338D"/>
                </a:solidFill>
                <a:hlinkClick r:id="rId8" action="ppaction://hlinksldjump"/>
              </a:rPr>
              <a:t>Refer to Appendix – </a:t>
            </a:r>
            <a:r>
              <a:rPr lang="en-US" sz="1200" i="1" dirty="0" smtClean="0">
                <a:solidFill>
                  <a:srgbClr val="00338D"/>
                </a:solidFill>
                <a:hlinkClick r:id="rId8" action="ppaction://hlinksldjump"/>
              </a:rPr>
              <a:t>Technology Enablement for details.</a:t>
            </a:r>
            <a:endParaRPr lang="en-US" sz="1200" i="1" dirty="0">
              <a:solidFill>
                <a:srgbClr val="00338D"/>
              </a:solidFill>
            </a:endParaRPr>
          </a:p>
        </p:txBody>
      </p:sp>
    </p:spTree>
    <p:extLst>
      <p:ext uri="{BB962C8B-B14F-4D97-AF65-F5344CB8AC3E}">
        <p14:creationId xmlns:p14="http://schemas.microsoft.com/office/powerpoint/2010/main" val="5449108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TextBox 66"/>
          <p:cNvSpPr txBox="1"/>
          <p:nvPr/>
        </p:nvSpPr>
        <p:spPr>
          <a:xfrm>
            <a:off x="129474" y="211341"/>
            <a:ext cx="2893125" cy="615553"/>
          </a:xfrm>
          <a:prstGeom prst="rect">
            <a:avLst/>
          </a:prstGeom>
          <a:noFill/>
        </p:spPr>
        <p:txBody>
          <a:bodyPr wrap="square" lIns="0" tIns="0" rIns="0" bIns="0" rtlCol="0">
            <a:spAutoFit/>
          </a:bodyPr>
          <a:lstStyle/>
          <a:p>
            <a:r>
              <a:rPr lang="en-US" sz="4000" b="1" dirty="0">
                <a:solidFill>
                  <a:srgbClr val="FFFFFF"/>
                </a:solidFill>
                <a:latin typeface="KPMG Extralight" panose="020B0303030202040204" pitchFamily="34" charset="0"/>
                <a:cs typeface="Arial" pitchFamily="34" charset="0"/>
              </a:rPr>
              <a:t>Co creation</a:t>
            </a:r>
            <a:endParaRPr lang="en-GB" sz="4000" b="1" dirty="0">
              <a:solidFill>
                <a:srgbClr val="FFFFFF"/>
              </a:solidFill>
              <a:latin typeface="KPMG Extralight" panose="020B0303030202040204" pitchFamily="34" charset="0"/>
              <a:cs typeface="Arial" pitchFamily="34" charset="0"/>
            </a:endParaRPr>
          </a:p>
        </p:txBody>
      </p:sp>
      <p:graphicFrame>
        <p:nvGraphicFramePr>
          <p:cNvPr id="75" name="Group 211"/>
          <p:cNvGraphicFramePr>
            <a:graphicFrameLocks noGrp="1"/>
          </p:cNvGraphicFramePr>
          <p:nvPr>
            <p:extLst>
              <p:ext uri="{D42A27DB-BD31-4B8C-83A1-F6EECF244321}">
                <p14:modId xmlns:p14="http://schemas.microsoft.com/office/powerpoint/2010/main" val="717075354"/>
              </p:ext>
            </p:extLst>
          </p:nvPr>
        </p:nvGraphicFramePr>
        <p:xfrm>
          <a:off x="153268" y="1164437"/>
          <a:ext cx="11844624" cy="5090160"/>
        </p:xfrm>
        <a:graphic>
          <a:graphicData uri="http://schemas.openxmlformats.org/drawingml/2006/table">
            <a:tbl>
              <a:tblPr firstRow="1" firstCol="1" bandRow="1">
                <a:tableStyleId>{775DCB02-9BB8-47FD-8907-85C794F793BA}</a:tableStyleId>
              </a:tblPr>
              <a:tblGrid>
                <a:gridCol w="1385685"/>
                <a:gridCol w="160964"/>
                <a:gridCol w="1395708"/>
                <a:gridCol w="1647825"/>
                <a:gridCol w="1733550"/>
                <a:gridCol w="2447925"/>
                <a:gridCol w="3072967"/>
              </a:tblGrid>
              <a:tr h="419842">
                <a:tc>
                  <a:txBody>
                    <a:bodyPr/>
                    <a:lstStyle/>
                    <a:p>
                      <a:pPr marL="0" marR="0" lvl="0" indent="0" algn="ctr" defTabSz="914400" rtl="0" eaLnBrk="1" fontAlgn="base" latinLnBrk="0" hangingPunct="1">
                        <a:lnSpc>
                          <a:spcPct val="100000"/>
                        </a:lnSpc>
                        <a:spcBef>
                          <a:spcPct val="25000"/>
                        </a:spcBef>
                        <a:spcAft>
                          <a:spcPct val="0"/>
                        </a:spcAft>
                        <a:buClr>
                          <a:srgbClr val="415299"/>
                        </a:buClr>
                        <a:buSzPct val="125000"/>
                        <a:buFontTx/>
                        <a:buNone/>
                        <a:tabLst/>
                      </a:pPr>
                      <a:r>
                        <a:rPr kumimoji="0" lang="en-GB" sz="1200" u="none" strike="noStrike" cap="none" normalizeH="0" baseline="0" noProof="0" dirty="0" smtClean="0">
                          <a:ln>
                            <a:noFill/>
                          </a:ln>
                          <a:solidFill>
                            <a:schemeClr val="bg1"/>
                          </a:solidFill>
                          <a:effectLst/>
                        </a:rPr>
                        <a:t>Maturity Indicators</a:t>
                      </a:r>
                      <a:endParaRPr kumimoji="0" lang="en-GB" sz="1200" b="0" i="0" u="none" strike="noStrike" cap="none" normalizeH="0" baseline="0" noProof="0" dirty="0" smtClean="0">
                        <a:ln>
                          <a:noFill/>
                        </a:ln>
                        <a:solidFill>
                          <a:schemeClr val="bg1"/>
                        </a:solidFill>
                        <a:effectLst/>
                        <a:latin typeface="+mj-lt"/>
                        <a:cs typeface="Arial" charset="0"/>
                      </a:endParaRPr>
                    </a:p>
                  </a:txBody>
                  <a:tcPr marL="45720" marR="45720" horzOverflow="overflow">
                    <a:lnL w="6350" cap="rnd" cmpd="sng" algn="ctr">
                      <a:noFill/>
                      <a:prstDash val="solid"/>
                    </a:lnL>
                    <a:lnR w="6350" cap="flat" cmpd="sng" algn="ctr">
                      <a:noFill/>
                      <a:prstDash val="solid"/>
                      <a:round/>
                      <a:headEnd type="none" w="med" len="med"/>
                      <a:tailEnd type="none" w="med" len="med"/>
                    </a:lnR>
                    <a:lnT w="6350" cap="rnd" cmpd="sng" algn="ctr">
                      <a:noFill/>
                      <a:prstDash val="solid"/>
                    </a:lnT>
                    <a:lnB w="12700" cap="rnd" cmpd="sng" algn="ctr">
                      <a:noFill/>
                      <a:prstDash val="solid"/>
                    </a:lnB>
                    <a:lnTlToBr w="12700" cmpd="sng">
                      <a:noFill/>
                      <a:prstDash val="solid"/>
                    </a:lnTlToBr>
                    <a:lnBlToTr w="12700" cmpd="sng">
                      <a:noFill/>
                      <a:prstDash val="solid"/>
                    </a:lnBlToTr>
                    <a:solidFill>
                      <a:srgbClr val="005EB8"/>
                    </a:solidFill>
                  </a:tcPr>
                </a:tc>
                <a:tc>
                  <a:txBody>
                    <a:bodyPr/>
                    <a:lstStyle/>
                    <a:p>
                      <a:pPr marL="0" marR="0" lvl="0" indent="0" algn="ctr" defTabSz="914400" rtl="0" eaLnBrk="1" fontAlgn="base" latinLnBrk="0" hangingPunct="1">
                        <a:lnSpc>
                          <a:spcPct val="100000"/>
                        </a:lnSpc>
                        <a:spcBef>
                          <a:spcPct val="25000"/>
                        </a:spcBef>
                        <a:spcAft>
                          <a:spcPct val="0"/>
                        </a:spcAft>
                        <a:buClr>
                          <a:srgbClr val="415299"/>
                        </a:buClr>
                        <a:buSzPct val="125000"/>
                        <a:buFontTx/>
                        <a:buNone/>
                        <a:tabLst/>
                      </a:pPr>
                      <a:endParaRPr kumimoji="0" lang="en-GB" sz="1100" b="1" i="0" u="none" strike="noStrike" cap="none" normalizeH="0" baseline="0" noProof="0" dirty="0" smtClean="0">
                        <a:ln>
                          <a:noFill/>
                        </a:ln>
                        <a:solidFill>
                          <a:schemeClr val="tx1"/>
                        </a:solidFill>
                        <a:effectLst/>
                        <a:latin typeface="+mj-lt"/>
                        <a:cs typeface="Arial" charset="0"/>
                      </a:endParaRPr>
                    </a:p>
                  </a:txBody>
                  <a:tcPr marL="45720" marR="45720" horzOverflow="overflow">
                    <a:lnL w="6350" cap="flat" cmpd="sng" algn="ctr">
                      <a:noFill/>
                      <a:prstDash val="solid"/>
                      <a:round/>
                      <a:headEnd type="none" w="med" len="med"/>
                      <a:tailEnd type="none" w="med" len="med"/>
                    </a:lnL>
                    <a:lnR w="6350" cap="flat" cmpd="sng" algn="ctr">
                      <a:solidFill>
                        <a:srgbClr val="00338D"/>
                      </a:solidFill>
                      <a:prstDash val="solid"/>
                      <a:round/>
                      <a:headEnd type="none" w="med" len="med"/>
                      <a:tailEnd type="none" w="med" len="med"/>
                    </a:lnR>
                    <a:lnT w="6350" cap="rnd" cmpd="sng" algn="ctr">
                      <a:noFill/>
                      <a:prstDash val="solid"/>
                    </a:lnT>
                    <a:lnB w="12700" cap="rnd" cmpd="sng" algn="ctr">
                      <a:noFill/>
                      <a:prstDash val="solid"/>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0000"/>
                        </a:lnSpc>
                        <a:spcBef>
                          <a:spcPct val="25000"/>
                        </a:spcBef>
                        <a:spcAft>
                          <a:spcPct val="0"/>
                        </a:spcAft>
                        <a:buClr>
                          <a:srgbClr val="415299"/>
                        </a:buClr>
                        <a:buSzPct val="125000"/>
                        <a:buFontTx/>
                        <a:buNone/>
                        <a:tabLst/>
                      </a:pPr>
                      <a:r>
                        <a:rPr kumimoji="0" lang="en-GB" sz="1200" b="1" i="0" u="none" strike="noStrike" cap="none" normalizeH="0" baseline="0" noProof="0" dirty="0" smtClean="0">
                          <a:ln>
                            <a:noFill/>
                          </a:ln>
                          <a:solidFill>
                            <a:schemeClr val="bg1"/>
                          </a:solidFill>
                          <a:effectLst/>
                          <a:latin typeface="+mj-lt"/>
                          <a:cs typeface="Arial" charset="0"/>
                        </a:rPr>
                        <a:t>Lagging</a:t>
                      </a:r>
                    </a:p>
                  </a:txBody>
                  <a:tcPr marL="45720" marR="45720" horzOverflow="overflow">
                    <a:lnL w="6350" cap="flat" cmpd="sng" algn="ctr">
                      <a:solidFill>
                        <a:srgbClr val="00338D"/>
                      </a:solidFill>
                      <a:prstDash val="solid"/>
                      <a:round/>
                      <a:headEnd type="none" w="med" len="med"/>
                      <a:tailEnd type="none" w="med" len="med"/>
                    </a:lnL>
                    <a:solidFill>
                      <a:srgbClr val="2D5491"/>
                    </a:solidFill>
                  </a:tcPr>
                </a:tc>
                <a:tc>
                  <a:txBody>
                    <a:bodyPr/>
                    <a:lstStyle/>
                    <a:p>
                      <a:pPr marL="0" marR="0" lvl="0" indent="0" algn="ctr" defTabSz="914400" rtl="0" eaLnBrk="1" fontAlgn="base" latinLnBrk="0" hangingPunct="1">
                        <a:lnSpc>
                          <a:spcPct val="100000"/>
                        </a:lnSpc>
                        <a:spcBef>
                          <a:spcPct val="25000"/>
                        </a:spcBef>
                        <a:spcAft>
                          <a:spcPct val="0"/>
                        </a:spcAft>
                        <a:buClr>
                          <a:srgbClr val="415299"/>
                        </a:buClr>
                        <a:buSzPct val="125000"/>
                        <a:buFontTx/>
                        <a:buNone/>
                        <a:tabLst/>
                      </a:pPr>
                      <a:r>
                        <a:rPr kumimoji="0" lang="en-GB" sz="1200" b="1" i="0" u="none" strike="noStrike" cap="none" normalizeH="0" baseline="0" noProof="0" dirty="0" smtClean="0">
                          <a:ln>
                            <a:noFill/>
                          </a:ln>
                          <a:solidFill>
                            <a:schemeClr val="bg1"/>
                          </a:solidFill>
                          <a:effectLst/>
                          <a:latin typeface="+mj-lt"/>
                          <a:cs typeface="Arial" charset="0"/>
                        </a:rPr>
                        <a:t>Basic</a:t>
                      </a:r>
                    </a:p>
                  </a:txBody>
                  <a:tcPr marL="45720" marR="45720" horzOverflow="overflow">
                    <a:solidFill>
                      <a:srgbClr val="2D5491"/>
                    </a:solidFill>
                  </a:tcPr>
                </a:tc>
                <a:tc>
                  <a:txBody>
                    <a:bodyPr/>
                    <a:lstStyle/>
                    <a:p>
                      <a:pPr marL="0" marR="0" lvl="0" indent="0" algn="ctr" defTabSz="914400" rtl="0" eaLnBrk="1" fontAlgn="base" latinLnBrk="0" hangingPunct="1">
                        <a:lnSpc>
                          <a:spcPct val="100000"/>
                        </a:lnSpc>
                        <a:spcBef>
                          <a:spcPct val="25000"/>
                        </a:spcBef>
                        <a:spcAft>
                          <a:spcPct val="0"/>
                        </a:spcAft>
                        <a:buClr>
                          <a:srgbClr val="415299"/>
                        </a:buClr>
                        <a:buSzPct val="125000"/>
                        <a:buFontTx/>
                        <a:buNone/>
                        <a:tabLst/>
                      </a:pPr>
                      <a:r>
                        <a:rPr kumimoji="0" lang="en-GB" sz="1200" b="1" i="0" u="none" strike="noStrike" cap="none" normalizeH="0" baseline="0" noProof="0" dirty="0" smtClean="0">
                          <a:ln>
                            <a:noFill/>
                          </a:ln>
                          <a:solidFill>
                            <a:schemeClr val="bg1"/>
                          </a:solidFill>
                          <a:effectLst/>
                          <a:latin typeface="+mj-lt"/>
                          <a:cs typeface="Arial" charset="0"/>
                        </a:rPr>
                        <a:t>Progressed</a:t>
                      </a:r>
                    </a:p>
                  </a:txBody>
                  <a:tcPr marL="45720" marR="45720" horzOverflow="overflow">
                    <a:solidFill>
                      <a:srgbClr val="2D5491"/>
                    </a:solidFill>
                  </a:tcPr>
                </a:tc>
                <a:tc>
                  <a:txBody>
                    <a:bodyPr/>
                    <a:lstStyle/>
                    <a:p>
                      <a:pPr marL="0" marR="0" lvl="0" indent="0" algn="ctr" defTabSz="914400" rtl="0" eaLnBrk="1" fontAlgn="base" latinLnBrk="0" hangingPunct="1">
                        <a:lnSpc>
                          <a:spcPct val="100000"/>
                        </a:lnSpc>
                        <a:spcBef>
                          <a:spcPct val="25000"/>
                        </a:spcBef>
                        <a:spcAft>
                          <a:spcPct val="0"/>
                        </a:spcAft>
                        <a:buClr>
                          <a:srgbClr val="415299"/>
                        </a:buClr>
                        <a:buSzPct val="125000"/>
                        <a:buFontTx/>
                        <a:buNone/>
                        <a:tabLst/>
                      </a:pPr>
                      <a:r>
                        <a:rPr kumimoji="0" lang="en-GB" sz="1200" b="1" i="0" u="none" strike="noStrike" cap="none" normalizeH="0" baseline="0" noProof="0" dirty="0" smtClean="0">
                          <a:ln>
                            <a:noFill/>
                          </a:ln>
                          <a:solidFill>
                            <a:schemeClr val="bg1"/>
                          </a:solidFill>
                          <a:effectLst/>
                          <a:latin typeface="+mj-lt"/>
                          <a:cs typeface="Arial" charset="0"/>
                        </a:rPr>
                        <a:t>Leading</a:t>
                      </a:r>
                    </a:p>
                  </a:txBody>
                  <a:tcPr marL="45720" marR="45720" horzOverflow="overflow">
                    <a:solidFill>
                      <a:srgbClr val="2D5491"/>
                    </a:solidFill>
                  </a:tcPr>
                </a:tc>
                <a:tc>
                  <a:txBody>
                    <a:bodyPr/>
                    <a:lstStyle/>
                    <a:p>
                      <a:pPr marL="0" marR="0" lvl="0" indent="0" algn="ctr" defTabSz="914400" rtl="0" eaLnBrk="1" fontAlgn="base" latinLnBrk="0" hangingPunct="1">
                        <a:lnSpc>
                          <a:spcPct val="100000"/>
                        </a:lnSpc>
                        <a:spcBef>
                          <a:spcPct val="25000"/>
                        </a:spcBef>
                        <a:spcAft>
                          <a:spcPct val="0"/>
                        </a:spcAft>
                        <a:buClr>
                          <a:srgbClr val="415299"/>
                        </a:buClr>
                        <a:buSzPct val="125000"/>
                        <a:buFontTx/>
                        <a:buNone/>
                        <a:tabLst/>
                      </a:pPr>
                      <a:r>
                        <a:rPr kumimoji="0" lang="en-GB" sz="1200" b="1" i="0" u="none" strike="noStrike" cap="none" normalizeH="0" baseline="0" noProof="0" dirty="0" smtClean="0">
                          <a:ln>
                            <a:noFill/>
                          </a:ln>
                          <a:solidFill>
                            <a:schemeClr val="bg1"/>
                          </a:solidFill>
                          <a:effectLst/>
                          <a:latin typeface="+mj-lt"/>
                          <a:cs typeface="Arial" charset="0"/>
                        </a:rPr>
                        <a:t>Innovating</a:t>
                      </a:r>
                    </a:p>
                  </a:txBody>
                  <a:tcPr marL="45720" marR="45720" horzOverflow="overflow">
                    <a:solidFill>
                      <a:srgbClr val="2D5491"/>
                    </a:solidFill>
                  </a:tcPr>
                </a:tc>
              </a:tr>
              <a:tr h="2648999">
                <a:tc>
                  <a:txBody>
                    <a:bodyPr/>
                    <a:lstStyle/>
                    <a:p>
                      <a:pPr algn="ctr"/>
                      <a:r>
                        <a:rPr lang="en-US" sz="1200" kern="1200" dirty="0" smtClean="0">
                          <a:solidFill>
                            <a:schemeClr val="bg1"/>
                          </a:solidFill>
                        </a:rPr>
                        <a:t>API implementation and management</a:t>
                      </a:r>
                    </a:p>
                    <a:p>
                      <a:pPr algn="ctr"/>
                      <a:r>
                        <a:rPr lang="en-US" sz="1200" kern="1200" dirty="0" smtClean="0">
                          <a:solidFill>
                            <a:schemeClr val="bg1"/>
                          </a:solidFill>
                        </a:rPr>
                        <a:t>(cont’d)</a:t>
                      </a:r>
                    </a:p>
                  </a:txBody>
                  <a:tcPr marL="45720" marR="45720" anchor="ctr" horzOverflow="overflow">
                    <a:lnR w="12700" cap="rnd" cmpd="sng" algn="ctr">
                      <a:noFill/>
                      <a:prstDash val="solid"/>
                    </a:lnR>
                    <a:lnT w="12700" cap="rnd" cmpd="sng" algn="ctr">
                      <a:noFill/>
                      <a:prstDash val="solid"/>
                    </a:lnT>
                    <a:solidFill>
                      <a:srgbClr val="2D5491"/>
                    </a:solidFill>
                  </a:tcPr>
                </a:tc>
                <a:tc>
                  <a:txBody>
                    <a:bodyPr/>
                    <a:lstStyle/>
                    <a:p>
                      <a:pPr algn="ctr"/>
                      <a:endParaRPr lang="en-US" sz="1100" b="1" kern="1200" dirty="0">
                        <a:solidFill>
                          <a:schemeClr val="bg1"/>
                        </a:solidFill>
                        <a:latin typeface="+mn-lt"/>
                        <a:ea typeface="+mn-ea"/>
                        <a:cs typeface="+mn-cs"/>
                      </a:endParaRPr>
                    </a:p>
                  </a:txBody>
                  <a:tcPr marL="45720" marR="45720" anchor="ctr" horzOverflow="overflow">
                    <a:lnL w="12700" cap="rnd" cmpd="sng" algn="ctr">
                      <a:noFill/>
                      <a:prstDash val="solid"/>
                    </a:lnL>
                    <a:lnR w="6350" cap="flat" cmpd="sng" algn="ctr">
                      <a:solidFill>
                        <a:srgbClr val="00338D"/>
                      </a:solidFill>
                      <a:prstDash val="solid"/>
                      <a:round/>
                      <a:headEnd type="none" w="med" len="med"/>
                      <a:tailEnd type="none" w="med" len="med"/>
                    </a:lnR>
                    <a:lnT w="12700" cap="rnd" cmpd="sng" algn="ctr">
                      <a:noFill/>
                      <a:prstDash val="solid"/>
                    </a:lnT>
                    <a:lnB w="6350" cap="rnd" cmpd="sng" algn="ctr">
                      <a:noFill/>
                      <a:prstDash val="solid"/>
                    </a:lnB>
                    <a:lnTlToBr w="12700" cmpd="sng">
                      <a:noFill/>
                      <a:prstDash val="solid"/>
                    </a:lnTlToBr>
                    <a:lnBlToTr w="12700" cmpd="sng">
                      <a:noFill/>
                      <a:prstDash val="solid"/>
                    </a:lnBlToTr>
                    <a:noFill/>
                  </a:tcPr>
                </a:tc>
                <a:tc>
                  <a:txBody>
                    <a:bodyPr/>
                    <a:lstStyle/>
                    <a:p>
                      <a:pPr marL="171450" marR="0" lvl="0" indent="-171450" algn="l" defTabSz="890789" rtl="0" eaLnBrk="1" fontAlgn="auto" latinLnBrk="0" hangingPunct="1">
                        <a:lnSpc>
                          <a:spcPct val="100000"/>
                        </a:lnSpc>
                        <a:spcBef>
                          <a:spcPts val="0"/>
                        </a:spcBef>
                        <a:spcAft>
                          <a:spcPts val="200"/>
                        </a:spcAft>
                        <a:buClrTx/>
                        <a:buSzTx/>
                        <a:buFont typeface="Arial" panose="020B0604020202020204" pitchFamily="34" charset="0"/>
                        <a:buChar char="•"/>
                        <a:tabLst/>
                        <a:defRPr/>
                      </a:pPr>
                      <a:r>
                        <a:rPr lang="en-US" sz="1200" kern="1200" noProof="0" dirty="0" smtClean="0">
                          <a:solidFill>
                            <a:srgbClr val="00338D"/>
                          </a:solidFill>
                          <a:latin typeface="+mn-lt"/>
                          <a:ea typeface="+mn-ea"/>
                          <a:cs typeface="+mn-cs"/>
                        </a:rPr>
                        <a:t>No API strategy, implementation, publishing, documentation or monitoring of API metrics. Predominantly point-to-point type integrations between applications/ systems.</a:t>
                      </a:r>
                    </a:p>
                  </a:txBody>
                  <a:tcPr marL="45720" marR="45720" horzOverflow="overflow">
                    <a:lnL w="6350" cap="flat" cmpd="sng" algn="ctr">
                      <a:solidFill>
                        <a:srgbClr val="00338D"/>
                      </a:solidFill>
                      <a:prstDash val="solid"/>
                      <a:round/>
                      <a:headEnd type="none" w="med" len="med"/>
                      <a:tailEnd type="none" w="med" len="med"/>
                    </a:lnL>
                    <a:lnB w="6350" cap="flat" cmpd="sng" algn="ctr">
                      <a:solidFill>
                        <a:srgbClr val="00338D"/>
                      </a:solidFill>
                      <a:prstDash val="solid"/>
                      <a:round/>
                      <a:headEnd type="none" w="med" len="med"/>
                      <a:tailEnd type="none" w="med" len="med"/>
                    </a:lnB>
                    <a:noFill/>
                  </a:tcPr>
                </a:tc>
                <a:tc>
                  <a:txBody>
                    <a:bodyPr/>
                    <a:lstStyle/>
                    <a:p>
                      <a:pPr marL="171450" marR="0" lvl="0" indent="-171450" algn="l" defTabSz="890789" rtl="0" eaLnBrk="1" fontAlgn="auto" latinLnBrk="0" hangingPunct="1">
                        <a:lnSpc>
                          <a:spcPct val="100000"/>
                        </a:lnSpc>
                        <a:spcBef>
                          <a:spcPts val="0"/>
                        </a:spcBef>
                        <a:spcAft>
                          <a:spcPts val="200"/>
                        </a:spcAft>
                        <a:buClrTx/>
                        <a:buSzTx/>
                        <a:buFont typeface="Arial" panose="020B0604020202020204" pitchFamily="34" charset="0"/>
                        <a:buChar char="•"/>
                        <a:tabLst/>
                        <a:defRPr/>
                      </a:pPr>
                      <a:r>
                        <a:rPr lang="en-US" sz="1200" kern="1200" noProof="0" dirty="0" smtClean="0">
                          <a:solidFill>
                            <a:srgbClr val="00338D"/>
                          </a:solidFill>
                          <a:latin typeface="+mn-lt"/>
                          <a:ea typeface="+mn-ea"/>
                          <a:cs typeface="+mn-cs"/>
                        </a:rPr>
                        <a:t>No API strategy but a few APIs are implemented and published on local servers.</a:t>
                      </a:r>
                    </a:p>
                    <a:p>
                      <a:pPr marL="171450" marR="0" lvl="0" indent="-171450" algn="l" defTabSz="890789" rtl="0" eaLnBrk="1" fontAlgn="auto" latinLnBrk="0" hangingPunct="1">
                        <a:lnSpc>
                          <a:spcPct val="100000"/>
                        </a:lnSpc>
                        <a:spcBef>
                          <a:spcPts val="0"/>
                        </a:spcBef>
                        <a:spcAft>
                          <a:spcPts val="200"/>
                        </a:spcAft>
                        <a:buClrTx/>
                        <a:buSzTx/>
                        <a:buFont typeface="Arial" panose="020B0604020202020204" pitchFamily="34" charset="0"/>
                        <a:buChar char="•"/>
                        <a:tabLst/>
                        <a:defRPr/>
                      </a:pPr>
                      <a:r>
                        <a:rPr lang="en-US" sz="1200" kern="1200" noProof="0" dirty="0" smtClean="0">
                          <a:solidFill>
                            <a:srgbClr val="00338D"/>
                          </a:solidFill>
                          <a:latin typeface="+mn-lt"/>
                          <a:ea typeface="+mn-ea"/>
                          <a:cs typeface="+mn-cs"/>
                        </a:rPr>
                        <a:t>There is no documentation, developer portal or monitoring of API metrics.</a:t>
                      </a:r>
                    </a:p>
                    <a:p>
                      <a:pPr marL="171450" marR="0" lvl="0" indent="-171450" algn="l" defTabSz="890789" rtl="0" eaLnBrk="1" fontAlgn="auto" latinLnBrk="0" hangingPunct="1">
                        <a:lnSpc>
                          <a:spcPct val="100000"/>
                        </a:lnSpc>
                        <a:spcBef>
                          <a:spcPts val="0"/>
                        </a:spcBef>
                        <a:spcAft>
                          <a:spcPts val="200"/>
                        </a:spcAft>
                        <a:buClrTx/>
                        <a:buSzTx/>
                        <a:buFont typeface="Arial" panose="020B0604020202020204" pitchFamily="34" charset="0"/>
                        <a:buChar char="•"/>
                        <a:tabLst/>
                        <a:defRPr/>
                      </a:pPr>
                      <a:r>
                        <a:rPr lang="en-US" sz="1200" kern="1200" baseline="0" noProof="0" dirty="0" smtClean="0">
                          <a:solidFill>
                            <a:srgbClr val="00338D"/>
                          </a:solidFill>
                          <a:latin typeface="+mn-lt"/>
                          <a:ea typeface="+mn-ea"/>
                          <a:cs typeface="+mn-cs"/>
                        </a:rPr>
                        <a:t>Some internal system integrations are via closed APIs, however </a:t>
                      </a:r>
                      <a:r>
                        <a:rPr lang="en-US" sz="1200" kern="1200" noProof="0" dirty="0" smtClean="0">
                          <a:solidFill>
                            <a:srgbClr val="00338D"/>
                          </a:solidFill>
                          <a:latin typeface="+mn-lt"/>
                          <a:ea typeface="+mn-ea"/>
                          <a:cs typeface="+mn-cs"/>
                        </a:rPr>
                        <a:t>point-to-point type integrations are largely predominant.</a:t>
                      </a:r>
                      <a:r>
                        <a:rPr lang="en-US" sz="1200" kern="1200" baseline="0" noProof="0" dirty="0" smtClean="0">
                          <a:solidFill>
                            <a:srgbClr val="00338D"/>
                          </a:solidFill>
                          <a:latin typeface="+mn-lt"/>
                          <a:ea typeface="+mn-ea"/>
                          <a:cs typeface="+mn-cs"/>
                        </a:rPr>
                        <a:t> </a:t>
                      </a:r>
                    </a:p>
                    <a:p>
                      <a:pPr marL="171450" marR="0" lvl="0" indent="-171450" algn="l" defTabSz="890789" rtl="0" eaLnBrk="1" fontAlgn="auto" latinLnBrk="0" hangingPunct="1">
                        <a:lnSpc>
                          <a:spcPct val="100000"/>
                        </a:lnSpc>
                        <a:spcBef>
                          <a:spcPts val="0"/>
                        </a:spcBef>
                        <a:spcAft>
                          <a:spcPts val="200"/>
                        </a:spcAft>
                        <a:buClrTx/>
                        <a:buSzTx/>
                        <a:buFont typeface="Arial" panose="020B0604020202020204" pitchFamily="34" charset="0"/>
                        <a:buChar char="•"/>
                        <a:tabLst/>
                        <a:defRPr/>
                      </a:pPr>
                      <a:r>
                        <a:rPr lang="en-US" sz="1200" kern="1200" baseline="0" noProof="0" dirty="0" smtClean="0">
                          <a:solidFill>
                            <a:srgbClr val="00338D"/>
                          </a:solidFill>
                          <a:latin typeface="+mn-lt"/>
                          <a:ea typeface="+mn-ea"/>
                          <a:cs typeface="+mn-cs"/>
                        </a:rPr>
                        <a:t>Externally hosted APIs are consumed by internal systems, but business assets are not exposed via open APIs.</a:t>
                      </a:r>
                      <a:endParaRPr lang="en-US" sz="1200" kern="1200" noProof="0" dirty="0" smtClean="0">
                        <a:solidFill>
                          <a:srgbClr val="00338D"/>
                        </a:solidFill>
                        <a:latin typeface="+mn-lt"/>
                        <a:ea typeface="+mn-ea"/>
                        <a:cs typeface="+mn-cs"/>
                      </a:endParaRPr>
                    </a:p>
                    <a:p>
                      <a:pPr marL="171450" marR="0" lvl="0" indent="-171450" algn="l" defTabSz="890789" rtl="0" eaLnBrk="1" fontAlgn="auto" latinLnBrk="0" hangingPunct="1">
                        <a:lnSpc>
                          <a:spcPct val="100000"/>
                        </a:lnSpc>
                        <a:spcBef>
                          <a:spcPts val="0"/>
                        </a:spcBef>
                        <a:spcAft>
                          <a:spcPts val="200"/>
                        </a:spcAft>
                        <a:buClrTx/>
                        <a:buSzTx/>
                        <a:buFont typeface="Arial" panose="020B0604020202020204" pitchFamily="34" charset="0"/>
                        <a:buChar char="•"/>
                        <a:tabLst/>
                        <a:defRPr/>
                      </a:pPr>
                      <a:endParaRPr lang="en-US" sz="1200" kern="1200" noProof="0" dirty="0" smtClean="0">
                        <a:solidFill>
                          <a:srgbClr val="00338D"/>
                        </a:solidFill>
                        <a:latin typeface="+mn-lt"/>
                        <a:ea typeface="+mn-ea"/>
                        <a:cs typeface="+mn-cs"/>
                      </a:endParaRPr>
                    </a:p>
                  </a:txBody>
                  <a:tcPr marL="45720" marR="45720" horzOverflow="overflow">
                    <a:lnB w="6350" cap="flat" cmpd="sng" algn="ctr">
                      <a:solidFill>
                        <a:srgbClr val="00338D"/>
                      </a:solidFill>
                      <a:prstDash val="solid"/>
                      <a:round/>
                      <a:headEnd type="none" w="med" len="med"/>
                      <a:tailEnd type="none" w="med" len="med"/>
                    </a:lnB>
                    <a:noFill/>
                  </a:tcPr>
                </a:tc>
                <a:tc>
                  <a:txBody>
                    <a:bodyPr/>
                    <a:lstStyle/>
                    <a:p>
                      <a:pPr marL="171450" marR="0" lvl="0" indent="-171450" algn="l" defTabSz="890789" rtl="0" eaLnBrk="1" fontAlgn="auto" latinLnBrk="0" hangingPunct="1">
                        <a:lnSpc>
                          <a:spcPct val="100000"/>
                        </a:lnSpc>
                        <a:spcBef>
                          <a:spcPts val="0"/>
                        </a:spcBef>
                        <a:spcAft>
                          <a:spcPts val="200"/>
                        </a:spcAft>
                        <a:buClrTx/>
                        <a:buSzTx/>
                        <a:buFont typeface="Arial" panose="020B0604020202020204" pitchFamily="34" charset="0"/>
                        <a:buChar char="•"/>
                        <a:tabLst/>
                        <a:defRPr/>
                      </a:pPr>
                      <a:r>
                        <a:rPr lang="en-US" sz="1200" kern="1200" baseline="0" noProof="0" dirty="0" smtClean="0">
                          <a:solidFill>
                            <a:srgbClr val="00338D"/>
                          </a:solidFill>
                          <a:latin typeface="+mn-lt"/>
                          <a:ea typeface="+mn-ea"/>
                          <a:cs typeface="+mn-cs"/>
                        </a:rPr>
                        <a:t>Documented API strategy that is largely not executed and not regularly updated.</a:t>
                      </a:r>
                      <a:endParaRPr lang="en-US" sz="1200" kern="1200" noProof="0" dirty="0" smtClean="0">
                        <a:solidFill>
                          <a:srgbClr val="00338D"/>
                        </a:solidFill>
                        <a:latin typeface="+mn-lt"/>
                        <a:ea typeface="+mn-ea"/>
                        <a:cs typeface="+mn-cs"/>
                      </a:endParaRPr>
                    </a:p>
                    <a:p>
                      <a:pPr marL="171450" marR="0" lvl="0" indent="-171450" algn="l" defTabSz="890789" rtl="0" eaLnBrk="1" fontAlgn="auto" latinLnBrk="0" hangingPunct="1">
                        <a:lnSpc>
                          <a:spcPct val="100000"/>
                        </a:lnSpc>
                        <a:spcBef>
                          <a:spcPts val="0"/>
                        </a:spcBef>
                        <a:spcAft>
                          <a:spcPts val="200"/>
                        </a:spcAft>
                        <a:buClrTx/>
                        <a:buSzTx/>
                        <a:buFont typeface="Arial" panose="020B0604020202020204" pitchFamily="34" charset="0"/>
                        <a:buChar char="•"/>
                        <a:tabLst/>
                        <a:defRPr/>
                      </a:pPr>
                      <a:r>
                        <a:rPr lang="en-US" sz="1200" kern="1200" noProof="0" dirty="0" smtClean="0">
                          <a:solidFill>
                            <a:srgbClr val="00338D"/>
                          </a:solidFill>
                          <a:latin typeface="+mn-lt"/>
                          <a:ea typeface="+mn-ea"/>
                          <a:cs typeface="+mn-cs"/>
                        </a:rPr>
                        <a:t>Some APIs are implemented and published on local servers with limited documentation but there is no developer portal or monitoring of API metrics.</a:t>
                      </a:r>
                    </a:p>
                    <a:p>
                      <a:pPr marL="171450" marR="0" lvl="0" indent="-171450" algn="l" defTabSz="890789" rtl="0" eaLnBrk="1" fontAlgn="auto" latinLnBrk="0" hangingPunct="1">
                        <a:lnSpc>
                          <a:spcPct val="100000"/>
                        </a:lnSpc>
                        <a:spcBef>
                          <a:spcPts val="0"/>
                        </a:spcBef>
                        <a:spcAft>
                          <a:spcPts val="200"/>
                        </a:spcAft>
                        <a:buClrTx/>
                        <a:buSzTx/>
                        <a:buFont typeface="Arial" panose="020B0604020202020204" pitchFamily="34" charset="0"/>
                        <a:buChar char="•"/>
                        <a:tabLst/>
                        <a:defRPr/>
                      </a:pPr>
                      <a:r>
                        <a:rPr lang="en-US" sz="1200" kern="1200" baseline="0" noProof="0" dirty="0" smtClean="0">
                          <a:solidFill>
                            <a:srgbClr val="00338D"/>
                          </a:solidFill>
                          <a:latin typeface="+mn-lt"/>
                          <a:ea typeface="+mn-ea"/>
                          <a:cs typeface="+mn-cs"/>
                        </a:rPr>
                        <a:t>Externally hosted APIs are consumed by internal systems, and certain business assets are exposed via APIs but to a closed developer group (i.e. partner APIs).</a:t>
                      </a:r>
                      <a:endParaRPr lang="en-US" sz="1200" kern="1200" noProof="0" dirty="0" smtClean="0">
                        <a:solidFill>
                          <a:srgbClr val="00338D"/>
                        </a:solidFill>
                        <a:latin typeface="+mn-lt"/>
                        <a:ea typeface="+mn-ea"/>
                        <a:cs typeface="+mn-cs"/>
                      </a:endParaRPr>
                    </a:p>
                  </a:txBody>
                  <a:tcPr marL="45720" marR="45720" horzOverflow="overflow">
                    <a:lnB w="6350" cap="flat" cmpd="sng" algn="ctr">
                      <a:solidFill>
                        <a:srgbClr val="00338D"/>
                      </a:solidFill>
                      <a:prstDash val="solid"/>
                      <a:round/>
                      <a:headEnd type="none" w="med" len="med"/>
                      <a:tailEnd type="none" w="med" len="med"/>
                    </a:lnB>
                    <a:noFill/>
                  </a:tcPr>
                </a:tc>
                <a:tc>
                  <a:txBody>
                    <a:bodyPr/>
                    <a:lstStyle/>
                    <a:p>
                      <a:pPr marL="171450" marR="0" lvl="0" indent="-171450" algn="l" defTabSz="890789" rtl="0" eaLnBrk="1" fontAlgn="auto" latinLnBrk="0" hangingPunct="1">
                        <a:lnSpc>
                          <a:spcPct val="100000"/>
                        </a:lnSpc>
                        <a:spcBef>
                          <a:spcPts val="0"/>
                        </a:spcBef>
                        <a:spcAft>
                          <a:spcPts val="200"/>
                        </a:spcAft>
                        <a:buClrTx/>
                        <a:buSzTx/>
                        <a:buFont typeface="Arial" panose="020B0604020202020204" pitchFamily="34" charset="0"/>
                        <a:buChar char="•"/>
                        <a:tabLst/>
                        <a:defRPr/>
                      </a:pPr>
                      <a:r>
                        <a:rPr lang="en-US" sz="1200" kern="1200" baseline="0" noProof="0" dirty="0" smtClean="0">
                          <a:solidFill>
                            <a:srgbClr val="00338D"/>
                          </a:solidFill>
                          <a:latin typeface="+mn-lt"/>
                          <a:ea typeface="+mn-ea"/>
                          <a:cs typeface="+mn-cs"/>
                        </a:rPr>
                        <a:t>Documented, partially executed and periodically updated API strategy </a:t>
                      </a:r>
                      <a:r>
                        <a:rPr lang="en-US" sz="1200" kern="1200" noProof="0" dirty="0" smtClean="0">
                          <a:solidFill>
                            <a:srgbClr val="00338D"/>
                          </a:solidFill>
                          <a:latin typeface="+mn-lt"/>
                          <a:ea typeface="+mn-ea"/>
                          <a:cs typeface="+mn-cs"/>
                        </a:rPr>
                        <a:t>to guide the implementation and use of APIs</a:t>
                      </a:r>
                    </a:p>
                    <a:p>
                      <a:pPr marL="171450" marR="0" lvl="0" indent="-171450" algn="l" defTabSz="890789" rtl="0" eaLnBrk="1" fontAlgn="auto" latinLnBrk="0" hangingPunct="1">
                        <a:lnSpc>
                          <a:spcPct val="100000"/>
                        </a:lnSpc>
                        <a:spcBef>
                          <a:spcPts val="0"/>
                        </a:spcBef>
                        <a:spcAft>
                          <a:spcPts val="200"/>
                        </a:spcAft>
                        <a:buClrTx/>
                        <a:buSzTx/>
                        <a:buFont typeface="Arial" panose="020B0604020202020204" pitchFamily="34" charset="0"/>
                        <a:buChar char="•"/>
                        <a:tabLst/>
                        <a:defRPr/>
                      </a:pPr>
                      <a:r>
                        <a:rPr lang="en-US" sz="1200" kern="1200" noProof="0" dirty="0" smtClean="0">
                          <a:solidFill>
                            <a:srgbClr val="00338D"/>
                          </a:solidFill>
                          <a:latin typeface="+mn-lt"/>
                          <a:ea typeface="+mn-ea"/>
                          <a:cs typeface="+mn-cs"/>
                        </a:rPr>
                        <a:t>There are</a:t>
                      </a:r>
                      <a:r>
                        <a:rPr lang="en-US" sz="1200" kern="1200" baseline="0" noProof="0" dirty="0" smtClean="0">
                          <a:solidFill>
                            <a:srgbClr val="00338D"/>
                          </a:solidFill>
                          <a:latin typeface="+mn-lt"/>
                          <a:ea typeface="+mn-ea"/>
                          <a:cs typeface="+mn-cs"/>
                        </a:rPr>
                        <a:t> capabilities for </a:t>
                      </a:r>
                      <a:r>
                        <a:rPr lang="en-US" sz="1200" kern="1200" noProof="0" dirty="0" smtClean="0">
                          <a:solidFill>
                            <a:srgbClr val="00338D"/>
                          </a:solidFill>
                          <a:latin typeface="+mn-lt"/>
                          <a:ea typeface="+mn-ea"/>
                          <a:cs typeface="+mn-cs"/>
                        </a:rPr>
                        <a:t>adequate API documentation, a developer portal, central publishing of all APIs, API </a:t>
                      </a:r>
                      <a:r>
                        <a:rPr lang="en-US" sz="1200" kern="1200" noProof="0" dirty="0" err="1" smtClean="0">
                          <a:solidFill>
                            <a:srgbClr val="00338D"/>
                          </a:solidFill>
                          <a:latin typeface="+mn-lt"/>
                          <a:ea typeface="+mn-ea"/>
                          <a:cs typeface="+mn-cs"/>
                        </a:rPr>
                        <a:t>monetisation</a:t>
                      </a:r>
                      <a:r>
                        <a:rPr lang="en-US" sz="1200" kern="1200" noProof="0" dirty="0" smtClean="0">
                          <a:solidFill>
                            <a:srgbClr val="00338D"/>
                          </a:solidFill>
                          <a:latin typeface="+mn-lt"/>
                          <a:ea typeface="+mn-ea"/>
                          <a:cs typeface="+mn-cs"/>
                        </a:rPr>
                        <a:t> and monitoring of some API metrics.</a:t>
                      </a:r>
                    </a:p>
                    <a:p>
                      <a:pPr marL="171450" marR="0" lvl="0" indent="-171450" algn="l" defTabSz="890789" rtl="0" eaLnBrk="1" fontAlgn="auto" latinLnBrk="0" hangingPunct="1">
                        <a:lnSpc>
                          <a:spcPct val="100000"/>
                        </a:lnSpc>
                        <a:spcBef>
                          <a:spcPts val="0"/>
                        </a:spcBef>
                        <a:spcAft>
                          <a:spcPts val="200"/>
                        </a:spcAft>
                        <a:buClrTx/>
                        <a:buSzTx/>
                        <a:buFont typeface="Arial" panose="020B0604020202020204" pitchFamily="34" charset="0"/>
                        <a:buChar char="•"/>
                        <a:tabLst/>
                        <a:defRPr/>
                      </a:pPr>
                      <a:r>
                        <a:rPr lang="en-US" sz="1200" kern="1200" baseline="0" noProof="0" dirty="0" smtClean="0">
                          <a:solidFill>
                            <a:srgbClr val="00338D"/>
                          </a:solidFill>
                          <a:latin typeface="+mn-lt"/>
                          <a:ea typeface="+mn-ea"/>
                          <a:cs typeface="+mn-cs"/>
                        </a:rPr>
                        <a:t>Adoption of a service oriented architecture (SOA) with integrations largely via APIs.</a:t>
                      </a:r>
                    </a:p>
                    <a:p>
                      <a:pPr marL="171450" marR="0" lvl="0" indent="-171450" algn="l" defTabSz="890789" rtl="0" eaLnBrk="1" fontAlgn="auto" latinLnBrk="0" hangingPunct="1">
                        <a:lnSpc>
                          <a:spcPct val="100000"/>
                        </a:lnSpc>
                        <a:spcBef>
                          <a:spcPts val="0"/>
                        </a:spcBef>
                        <a:spcAft>
                          <a:spcPts val="200"/>
                        </a:spcAft>
                        <a:buClrTx/>
                        <a:buSzTx/>
                        <a:buFont typeface="Arial" panose="020B0604020202020204" pitchFamily="34" charset="0"/>
                        <a:buChar char="•"/>
                        <a:tabLst/>
                        <a:defRPr/>
                      </a:pPr>
                      <a:r>
                        <a:rPr lang="en-US" sz="1200" kern="1200" baseline="0" noProof="0" dirty="0" smtClean="0">
                          <a:solidFill>
                            <a:srgbClr val="00338D"/>
                          </a:solidFill>
                          <a:latin typeface="+mn-lt"/>
                          <a:ea typeface="+mn-ea"/>
                          <a:cs typeface="+mn-cs"/>
                        </a:rPr>
                        <a:t>Externally hosted APIs are consumed by internal apps.</a:t>
                      </a:r>
                      <a:endParaRPr lang="en-US" sz="1200" kern="1200" noProof="0" dirty="0" smtClean="0">
                        <a:solidFill>
                          <a:srgbClr val="00338D"/>
                        </a:solidFill>
                        <a:latin typeface="+mn-lt"/>
                        <a:ea typeface="+mn-ea"/>
                        <a:cs typeface="+mn-cs"/>
                      </a:endParaRPr>
                    </a:p>
                    <a:p>
                      <a:pPr marL="171450" marR="0" lvl="0" indent="-171450" algn="l" defTabSz="890789" rtl="0" eaLnBrk="1" fontAlgn="auto" latinLnBrk="0" hangingPunct="1">
                        <a:lnSpc>
                          <a:spcPct val="100000"/>
                        </a:lnSpc>
                        <a:spcBef>
                          <a:spcPts val="0"/>
                        </a:spcBef>
                        <a:spcAft>
                          <a:spcPts val="200"/>
                        </a:spcAft>
                        <a:buClrTx/>
                        <a:buSzTx/>
                        <a:buFont typeface="Arial" panose="020B0604020202020204" pitchFamily="34" charset="0"/>
                        <a:buChar char="•"/>
                        <a:tabLst/>
                        <a:defRPr/>
                      </a:pPr>
                      <a:r>
                        <a:rPr lang="en-US" sz="1200" kern="1200" noProof="0" dirty="0" smtClean="0">
                          <a:solidFill>
                            <a:srgbClr val="00338D"/>
                          </a:solidFill>
                          <a:latin typeface="+mn-lt"/>
                          <a:ea typeface="+mn-ea"/>
                          <a:cs typeface="+mn-cs"/>
                        </a:rPr>
                        <a:t>While a </a:t>
                      </a:r>
                      <a:r>
                        <a:rPr lang="en-US" sz="1200" kern="1200" baseline="0" noProof="0" dirty="0" smtClean="0">
                          <a:solidFill>
                            <a:srgbClr val="00338D"/>
                          </a:solidFill>
                          <a:latin typeface="+mn-lt"/>
                          <a:ea typeface="+mn-ea"/>
                          <a:cs typeface="+mn-cs"/>
                        </a:rPr>
                        <a:t>fully open API architecture is not adopted, certain business assets are exposed via open APIs.</a:t>
                      </a:r>
                    </a:p>
                    <a:p>
                      <a:pPr marL="171450" marR="0" lvl="0" indent="-171450" algn="l" defTabSz="890789" rtl="0" eaLnBrk="1" fontAlgn="auto" latinLnBrk="0" hangingPunct="1">
                        <a:lnSpc>
                          <a:spcPct val="100000"/>
                        </a:lnSpc>
                        <a:spcBef>
                          <a:spcPts val="0"/>
                        </a:spcBef>
                        <a:spcAft>
                          <a:spcPts val="200"/>
                        </a:spcAft>
                        <a:buClrTx/>
                        <a:buSzTx/>
                        <a:buFont typeface="Arial" panose="020B0604020202020204" pitchFamily="34" charset="0"/>
                        <a:buChar char="•"/>
                        <a:tabLst/>
                        <a:defRPr/>
                      </a:pPr>
                      <a:r>
                        <a:rPr lang="en-US" sz="1200" kern="1200" noProof="0" dirty="0" smtClean="0">
                          <a:solidFill>
                            <a:srgbClr val="00338D"/>
                          </a:solidFill>
                          <a:latin typeface="+mn-lt"/>
                          <a:ea typeface="+mn-ea"/>
                          <a:cs typeface="+mn-cs"/>
                        </a:rPr>
                        <a:t>Innovation</a:t>
                      </a:r>
                      <a:r>
                        <a:rPr lang="en-US" sz="1200" kern="1200" baseline="0" noProof="0" dirty="0" smtClean="0">
                          <a:solidFill>
                            <a:srgbClr val="00338D"/>
                          </a:solidFill>
                          <a:latin typeface="+mn-lt"/>
                          <a:ea typeface="+mn-ea"/>
                          <a:cs typeface="+mn-cs"/>
                        </a:rPr>
                        <a:t> sourcing activities (e.g. </a:t>
                      </a:r>
                      <a:r>
                        <a:rPr lang="en-US" sz="1200" kern="1200" baseline="0" noProof="0" dirty="0" err="1" smtClean="0">
                          <a:solidFill>
                            <a:srgbClr val="00338D"/>
                          </a:solidFill>
                          <a:latin typeface="+mn-lt"/>
                          <a:ea typeface="+mn-ea"/>
                          <a:cs typeface="+mn-cs"/>
                        </a:rPr>
                        <a:t>hackathons</a:t>
                      </a:r>
                      <a:r>
                        <a:rPr lang="en-US" sz="1200" kern="1200" baseline="0" noProof="0" dirty="0" smtClean="0">
                          <a:solidFill>
                            <a:srgbClr val="00338D"/>
                          </a:solidFill>
                          <a:latin typeface="+mn-lt"/>
                          <a:ea typeface="+mn-ea"/>
                          <a:cs typeface="+mn-cs"/>
                        </a:rPr>
                        <a:t>) are used to promote internal and external adoption of bank APIs.</a:t>
                      </a:r>
                      <a:endParaRPr lang="en-US" sz="1200" kern="1200" noProof="0" dirty="0" smtClean="0">
                        <a:solidFill>
                          <a:srgbClr val="00338D"/>
                        </a:solidFill>
                        <a:latin typeface="+mn-lt"/>
                        <a:ea typeface="+mn-ea"/>
                        <a:cs typeface="+mn-cs"/>
                      </a:endParaRPr>
                    </a:p>
                  </a:txBody>
                  <a:tcPr marL="45720" marR="45720" horzOverflow="overflow">
                    <a:lnB w="6350" cap="flat" cmpd="sng" algn="ctr">
                      <a:solidFill>
                        <a:srgbClr val="00338D"/>
                      </a:solidFill>
                      <a:prstDash val="solid"/>
                      <a:round/>
                      <a:headEnd type="none" w="med" len="med"/>
                      <a:tailEnd type="none" w="med" len="med"/>
                    </a:lnB>
                    <a:noFill/>
                  </a:tcPr>
                </a:tc>
                <a:tc>
                  <a:txBody>
                    <a:bodyPr/>
                    <a:lstStyle/>
                    <a:p>
                      <a:pPr marL="171450" marR="0" lvl="0" indent="-171450" algn="l" defTabSz="890789" rtl="0" eaLnBrk="1" fontAlgn="auto" latinLnBrk="0" hangingPunct="1">
                        <a:lnSpc>
                          <a:spcPct val="100000"/>
                        </a:lnSpc>
                        <a:spcBef>
                          <a:spcPts val="0"/>
                        </a:spcBef>
                        <a:spcAft>
                          <a:spcPts val="200"/>
                        </a:spcAft>
                        <a:buClrTx/>
                        <a:buSzTx/>
                        <a:buFont typeface="Arial" panose="020B0604020202020204" pitchFamily="34" charset="0"/>
                        <a:buChar char="•"/>
                        <a:tabLst/>
                        <a:defRPr/>
                      </a:pPr>
                      <a:r>
                        <a:rPr lang="en-US" sz="1200" kern="1200" baseline="0" noProof="0" dirty="0" smtClean="0">
                          <a:solidFill>
                            <a:srgbClr val="00338D"/>
                          </a:solidFill>
                          <a:latin typeface="+mn-lt"/>
                          <a:ea typeface="+mn-ea"/>
                          <a:cs typeface="+mn-cs"/>
                        </a:rPr>
                        <a:t>Documented, fully executed and regularly updated API strategy.</a:t>
                      </a:r>
                    </a:p>
                    <a:p>
                      <a:pPr marL="171450" marR="0" lvl="0" indent="-171450" algn="l" defTabSz="890789" rtl="0" eaLnBrk="1" fontAlgn="auto" latinLnBrk="0" hangingPunct="1">
                        <a:lnSpc>
                          <a:spcPct val="100000"/>
                        </a:lnSpc>
                        <a:spcBef>
                          <a:spcPts val="0"/>
                        </a:spcBef>
                        <a:spcAft>
                          <a:spcPts val="200"/>
                        </a:spcAft>
                        <a:buClrTx/>
                        <a:buSzTx/>
                        <a:buFont typeface="Arial" panose="020B0604020202020204" pitchFamily="34" charset="0"/>
                        <a:buChar char="•"/>
                        <a:tabLst/>
                        <a:defRPr/>
                      </a:pPr>
                      <a:r>
                        <a:rPr lang="en-US" sz="1200" kern="1200" baseline="0" noProof="0" dirty="0" smtClean="0">
                          <a:solidFill>
                            <a:srgbClr val="00338D"/>
                          </a:solidFill>
                          <a:latin typeface="+mn-lt"/>
                          <a:ea typeface="+mn-ea"/>
                          <a:cs typeface="+mn-cs"/>
                        </a:rPr>
                        <a:t>Adoption of SOA powered by APIs. </a:t>
                      </a:r>
                    </a:p>
                    <a:p>
                      <a:pPr marL="171450" marR="0" lvl="0" indent="-171450" algn="l" defTabSz="890789" rtl="0" eaLnBrk="1" fontAlgn="auto" latinLnBrk="0" hangingPunct="1">
                        <a:lnSpc>
                          <a:spcPct val="100000"/>
                        </a:lnSpc>
                        <a:spcBef>
                          <a:spcPts val="0"/>
                        </a:spcBef>
                        <a:spcAft>
                          <a:spcPts val="200"/>
                        </a:spcAft>
                        <a:buClrTx/>
                        <a:buSzTx/>
                        <a:buFont typeface="Arial" panose="020B0604020202020204" pitchFamily="34" charset="0"/>
                        <a:buChar char="•"/>
                        <a:tabLst/>
                        <a:defRPr/>
                      </a:pPr>
                      <a:r>
                        <a:rPr lang="en-US" sz="1200" kern="1200" baseline="0" noProof="0" dirty="0" smtClean="0">
                          <a:solidFill>
                            <a:srgbClr val="00338D"/>
                          </a:solidFill>
                          <a:latin typeface="+mn-lt"/>
                          <a:ea typeface="+mn-ea"/>
                          <a:cs typeface="+mn-cs"/>
                        </a:rPr>
                        <a:t>In addition to </a:t>
                      </a:r>
                      <a:r>
                        <a:rPr lang="en-US" sz="1200" kern="1200" baseline="0" noProof="0" dirty="0" err="1" smtClean="0">
                          <a:solidFill>
                            <a:srgbClr val="00338D"/>
                          </a:solidFill>
                          <a:latin typeface="+mn-lt"/>
                          <a:ea typeface="+mn-ea"/>
                          <a:cs typeface="+mn-cs"/>
                        </a:rPr>
                        <a:t>utilisation</a:t>
                      </a:r>
                      <a:r>
                        <a:rPr lang="en-US" sz="1200" kern="1200" baseline="0" noProof="0" dirty="0" smtClean="0">
                          <a:solidFill>
                            <a:srgbClr val="00338D"/>
                          </a:solidFill>
                          <a:latin typeface="+mn-lt"/>
                          <a:ea typeface="+mn-ea"/>
                          <a:cs typeface="+mn-cs"/>
                        </a:rPr>
                        <a:t> of closed APIs for system integrations internally and the integration of internal apps/ systems with externally hosted APIs, a fully open API architecture is adopted to extend business assets (e.g. platforms, data, processes, features, etc.) to the external ecosystem.</a:t>
                      </a:r>
                    </a:p>
                    <a:p>
                      <a:pPr marL="171450" marR="0" lvl="0" indent="-171450" algn="l" defTabSz="890789" rtl="0" eaLnBrk="1" fontAlgn="auto" latinLnBrk="0" hangingPunct="1">
                        <a:lnSpc>
                          <a:spcPct val="100000"/>
                        </a:lnSpc>
                        <a:spcBef>
                          <a:spcPts val="0"/>
                        </a:spcBef>
                        <a:spcAft>
                          <a:spcPts val="200"/>
                        </a:spcAft>
                        <a:buClrTx/>
                        <a:buSzTx/>
                        <a:buFont typeface="Arial" panose="020B0604020202020204" pitchFamily="34" charset="0"/>
                        <a:buChar char="•"/>
                        <a:tabLst/>
                        <a:defRPr/>
                      </a:pPr>
                      <a:r>
                        <a:rPr lang="en-US" sz="1200" kern="1200" baseline="0" noProof="0" dirty="0" smtClean="0">
                          <a:solidFill>
                            <a:srgbClr val="00338D"/>
                          </a:solidFill>
                          <a:latin typeface="+mn-lt"/>
                          <a:ea typeface="+mn-ea"/>
                          <a:cs typeface="+mn-cs"/>
                        </a:rPr>
                        <a:t>Open APIs are strongly leveraged as a new business model that generates new revenues streams and drives partnerships and collaboration.</a:t>
                      </a:r>
                    </a:p>
                    <a:p>
                      <a:pPr marL="171450" marR="0" lvl="0" indent="-171450" algn="l" defTabSz="890789" rtl="0" eaLnBrk="1" fontAlgn="auto" latinLnBrk="0" hangingPunct="1">
                        <a:lnSpc>
                          <a:spcPct val="100000"/>
                        </a:lnSpc>
                        <a:spcBef>
                          <a:spcPts val="0"/>
                        </a:spcBef>
                        <a:spcAft>
                          <a:spcPts val="200"/>
                        </a:spcAft>
                        <a:buClrTx/>
                        <a:buSzTx/>
                        <a:buFont typeface="Arial" panose="020B0604020202020204" pitchFamily="34" charset="0"/>
                        <a:buChar char="•"/>
                        <a:tabLst/>
                        <a:defRPr/>
                      </a:pPr>
                      <a:r>
                        <a:rPr lang="en-US" sz="1200" kern="1200" baseline="0" noProof="0" dirty="0" smtClean="0">
                          <a:solidFill>
                            <a:srgbClr val="00338D"/>
                          </a:solidFill>
                          <a:latin typeface="+mn-lt"/>
                          <a:ea typeface="+mn-ea"/>
                          <a:cs typeface="+mn-cs"/>
                        </a:rPr>
                        <a:t>API experience (APX) and documentation is at the heart of the development/ publishing of open APIs.</a:t>
                      </a:r>
                    </a:p>
                    <a:p>
                      <a:pPr marL="171450" marR="0" lvl="0" indent="-171450" algn="l" defTabSz="890789" rtl="0" eaLnBrk="1" fontAlgn="auto" latinLnBrk="0" hangingPunct="1">
                        <a:lnSpc>
                          <a:spcPct val="100000"/>
                        </a:lnSpc>
                        <a:spcBef>
                          <a:spcPts val="0"/>
                        </a:spcBef>
                        <a:spcAft>
                          <a:spcPts val="200"/>
                        </a:spcAft>
                        <a:buClrTx/>
                        <a:buSzTx/>
                        <a:buFont typeface="Arial" panose="020B0604020202020204" pitchFamily="34" charset="0"/>
                        <a:buChar char="•"/>
                        <a:tabLst/>
                        <a:defRPr/>
                      </a:pPr>
                      <a:r>
                        <a:rPr lang="en-US" sz="1200" kern="1200" noProof="0" dirty="0" smtClean="0">
                          <a:solidFill>
                            <a:srgbClr val="00338D"/>
                          </a:solidFill>
                          <a:latin typeface="+mn-lt"/>
                          <a:ea typeface="+mn-ea"/>
                          <a:cs typeface="+mn-cs"/>
                        </a:rPr>
                        <a:t>Existence of </a:t>
                      </a:r>
                      <a:r>
                        <a:rPr lang="en-US" sz="1200" kern="1200" noProof="0" dirty="0" err="1" smtClean="0">
                          <a:solidFill>
                            <a:srgbClr val="00338D"/>
                          </a:solidFill>
                          <a:latin typeface="+mn-lt"/>
                          <a:ea typeface="+mn-ea"/>
                          <a:cs typeface="+mn-cs"/>
                        </a:rPr>
                        <a:t>centralised</a:t>
                      </a:r>
                      <a:r>
                        <a:rPr lang="en-US" sz="1200" kern="1200" noProof="0" dirty="0" smtClean="0">
                          <a:solidFill>
                            <a:srgbClr val="00338D"/>
                          </a:solidFill>
                          <a:latin typeface="+mn-lt"/>
                          <a:ea typeface="+mn-ea"/>
                          <a:cs typeface="+mn-cs"/>
                        </a:rPr>
                        <a:t> API development, repository,</a:t>
                      </a:r>
                      <a:r>
                        <a:rPr lang="en-US" sz="1200" kern="1200" baseline="0" noProof="0" dirty="0" smtClean="0">
                          <a:solidFill>
                            <a:srgbClr val="00338D"/>
                          </a:solidFill>
                          <a:latin typeface="+mn-lt"/>
                          <a:ea typeface="+mn-ea"/>
                          <a:cs typeface="+mn-cs"/>
                        </a:rPr>
                        <a:t> </a:t>
                      </a:r>
                      <a:r>
                        <a:rPr lang="en-US" sz="1200" kern="1200" noProof="0" dirty="0" smtClean="0">
                          <a:solidFill>
                            <a:srgbClr val="00338D"/>
                          </a:solidFill>
                          <a:latin typeface="+mn-lt"/>
                          <a:ea typeface="+mn-ea"/>
                          <a:cs typeface="+mn-cs"/>
                        </a:rPr>
                        <a:t>management and analytics/</a:t>
                      </a:r>
                      <a:r>
                        <a:rPr lang="en-US" sz="1200" kern="1200" baseline="0" noProof="0" dirty="0" smtClean="0">
                          <a:solidFill>
                            <a:srgbClr val="00338D"/>
                          </a:solidFill>
                          <a:latin typeface="+mn-lt"/>
                          <a:ea typeface="+mn-ea"/>
                          <a:cs typeface="+mn-cs"/>
                        </a:rPr>
                        <a:t> monitoring capabilities</a:t>
                      </a:r>
                      <a:r>
                        <a:rPr lang="en-US" sz="1200" kern="1200" noProof="0" dirty="0" smtClean="0">
                          <a:solidFill>
                            <a:srgbClr val="00338D"/>
                          </a:solidFill>
                          <a:latin typeface="+mn-lt"/>
                          <a:ea typeface="+mn-ea"/>
                          <a:cs typeface="+mn-cs"/>
                        </a:rPr>
                        <a:t>.</a:t>
                      </a:r>
                    </a:p>
                    <a:p>
                      <a:pPr marL="171450" marR="0" lvl="0" indent="-171450" algn="l" defTabSz="890789" rtl="0" eaLnBrk="1" fontAlgn="auto" latinLnBrk="0" hangingPunct="1">
                        <a:lnSpc>
                          <a:spcPct val="100000"/>
                        </a:lnSpc>
                        <a:spcBef>
                          <a:spcPts val="0"/>
                        </a:spcBef>
                        <a:spcAft>
                          <a:spcPts val="200"/>
                        </a:spcAft>
                        <a:buClrTx/>
                        <a:buSzTx/>
                        <a:buFont typeface="Arial" panose="020B0604020202020204" pitchFamily="34" charset="0"/>
                        <a:buChar char="•"/>
                        <a:tabLst/>
                        <a:defRPr/>
                      </a:pPr>
                      <a:r>
                        <a:rPr lang="en-US" sz="1200" kern="1200" noProof="0" dirty="0" smtClean="0">
                          <a:solidFill>
                            <a:srgbClr val="00338D"/>
                          </a:solidFill>
                          <a:latin typeface="+mn-lt"/>
                          <a:ea typeface="+mn-ea"/>
                          <a:cs typeface="+mn-cs"/>
                        </a:rPr>
                        <a:t>Innovation</a:t>
                      </a:r>
                      <a:r>
                        <a:rPr lang="en-US" sz="1200" kern="1200" baseline="0" noProof="0" dirty="0" smtClean="0">
                          <a:solidFill>
                            <a:srgbClr val="00338D"/>
                          </a:solidFill>
                          <a:latin typeface="+mn-lt"/>
                          <a:ea typeface="+mn-ea"/>
                          <a:cs typeface="+mn-cs"/>
                        </a:rPr>
                        <a:t> sourcing activities (e.g. </a:t>
                      </a:r>
                      <a:r>
                        <a:rPr lang="en-US" sz="1200" kern="1200" baseline="0" noProof="0" dirty="0" err="1" smtClean="0">
                          <a:solidFill>
                            <a:srgbClr val="00338D"/>
                          </a:solidFill>
                          <a:latin typeface="+mn-lt"/>
                          <a:ea typeface="+mn-ea"/>
                          <a:cs typeface="+mn-cs"/>
                        </a:rPr>
                        <a:t>hackathons</a:t>
                      </a:r>
                      <a:r>
                        <a:rPr lang="en-US" sz="1200" kern="1200" baseline="0" noProof="0" dirty="0" smtClean="0">
                          <a:solidFill>
                            <a:srgbClr val="00338D"/>
                          </a:solidFill>
                          <a:latin typeface="+mn-lt"/>
                          <a:ea typeface="+mn-ea"/>
                          <a:cs typeface="+mn-cs"/>
                        </a:rPr>
                        <a:t>) are used to promote internal and external adoption of bank APIs.</a:t>
                      </a:r>
                      <a:endParaRPr lang="en-US" sz="1200" kern="1200" noProof="0" dirty="0" smtClean="0">
                        <a:solidFill>
                          <a:srgbClr val="00338D"/>
                        </a:solidFill>
                        <a:latin typeface="+mn-lt"/>
                        <a:ea typeface="+mn-ea"/>
                        <a:cs typeface="+mn-cs"/>
                      </a:endParaRPr>
                    </a:p>
                  </a:txBody>
                  <a:tcPr marL="45720" marR="45720" horzOverflow="overflow">
                    <a:lnB w="6350" cap="flat" cmpd="sng" algn="ctr">
                      <a:solidFill>
                        <a:srgbClr val="00338D"/>
                      </a:solidFill>
                      <a:prstDash val="solid"/>
                      <a:round/>
                      <a:headEnd type="none" w="med" len="med"/>
                      <a:tailEnd type="none" w="med" len="med"/>
                    </a:lnB>
                    <a:noFill/>
                  </a:tcPr>
                </a:tc>
              </a:tr>
            </a:tbl>
          </a:graphicData>
        </a:graphic>
      </p:graphicFrame>
      <p:sp>
        <p:nvSpPr>
          <p:cNvPr id="30" name="TextBox 29"/>
          <p:cNvSpPr txBox="1"/>
          <p:nvPr/>
        </p:nvSpPr>
        <p:spPr>
          <a:xfrm>
            <a:off x="119949" y="6257671"/>
            <a:ext cx="3909321" cy="168024"/>
          </a:xfrm>
          <a:prstGeom prst="rect">
            <a:avLst/>
          </a:prstGeom>
          <a:noFill/>
        </p:spPr>
        <p:txBody>
          <a:bodyPr wrap="none" lIns="21772" tIns="21772" rIns="21772" bIns="21772" rtlCol="0" anchor="ctr" anchorCtr="0">
            <a:noAutofit/>
          </a:bodyPr>
          <a:lstStyle/>
          <a:p>
            <a:pPr defTabSz="890789">
              <a:spcBef>
                <a:spcPts val="300"/>
              </a:spcBef>
              <a:defRPr/>
            </a:pPr>
            <a:r>
              <a:rPr lang="en-AU" sz="800" i="1" dirty="0">
                <a:solidFill>
                  <a:srgbClr val="00338D"/>
                </a:solidFill>
              </a:rPr>
              <a:t>Source: DMA survey, interviews with </a:t>
            </a:r>
            <a:r>
              <a:rPr lang="en-AU" sz="800" i="1" dirty="0" err="1">
                <a:solidFill>
                  <a:srgbClr val="00338D"/>
                </a:solidFill>
              </a:rPr>
              <a:t>FBNQuest</a:t>
            </a:r>
            <a:r>
              <a:rPr lang="en-AU" sz="800" i="1" dirty="0">
                <a:solidFill>
                  <a:srgbClr val="00338D"/>
                </a:solidFill>
              </a:rPr>
              <a:t> employees, company websites, exploratory interviews</a:t>
            </a:r>
          </a:p>
        </p:txBody>
      </p:sp>
      <p:grpSp>
        <p:nvGrpSpPr>
          <p:cNvPr id="21" name="Group 20"/>
          <p:cNvGrpSpPr/>
          <p:nvPr/>
        </p:nvGrpSpPr>
        <p:grpSpPr>
          <a:xfrm>
            <a:off x="7347937" y="44696"/>
            <a:ext cx="4568864" cy="274320"/>
            <a:chOff x="7916790" y="356874"/>
            <a:chExt cx="4568864" cy="274320"/>
          </a:xfrm>
        </p:grpSpPr>
        <p:grpSp>
          <p:nvGrpSpPr>
            <p:cNvPr id="25" name="Group 24"/>
            <p:cNvGrpSpPr/>
            <p:nvPr/>
          </p:nvGrpSpPr>
          <p:grpSpPr>
            <a:xfrm>
              <a:off x="7916790" y="356874"/>
              <a:ext cx="2337497" cy="274320"/>
              <a:chOff x="3793151" y="6476333"/>
              <a:chExt cx="2337497" cy="274320"/>
            </a:xfrm>
          </p:grpSpPr>
          <p:sp>
            <p:nvSpPr>
              <p:cNvPr id="31" name="Isosceles Triangle 30"/>
              <p:cNvSpPr/>
              <p:nvPr/>
            </p:nvSpPr>
            <p:spPr>
              <a:xfrm rot="10800000">
                <a:off x="4273393" y="6554522"/>
                <a:ext cx="140400" cy="117943"/>
              </a:xfrm>
              <a:prstGeom prst="triangle">
                <a:avLst/>
              </a:prstGeom>
              <a:solidFill>
                <a:srgbClr val="00338D"/>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21772" tIns="21772" rIns="21772" bIns="21772" rtlCol="0" anchor="ctr" anchorCtr="0"/>
              <a:lstStyle/>
              <a:p>
                <a:pPr algn="ctr"/>
                <a:endParaRPr lang="en-AU" sz="800" dirty="0" err="1">
                  <a:solidFill>
                    <a:srgbClr val="00338D"/>
                  </a:solidFill>
                  <a:latin typeface="Calibri" panose="020F0502020204030204" pitchFamily="34" charset="0"/>
                </a:endParaRPr>
              </a:p>
            </p:txBody>
          </p:sp>
          <p:sp>
            <p:nvSpPr>
              <p:cNvPr id="32" name="TextBox 31"/>
              <p:cNvSpPr txBox="1"/>
              <p:nvPr/>
            </p:nvSpPr>
            <p:spPr>
              <a:xfrm>
                <a:off x="4380552" y="6525841"/>
                <a:ext cx="469141" cy="175304"/>
              </a:xfrm>
              <a:prstGeom prst="rect">
                <a:avLst/>
              </a:prstGeom>
              <a:noFill/>
            </p:spPr>
            <p:txBody>
              <a:bodyPr wrap="none" lIns="21772" tIns="21772" rIns="21772" bIns="21772" rtlCol="0" anchor="ctr" anchorCtr="0">
                <a:noAutofit/>
              </a:bodyPr>
              <a:lstStyle/>
              <a:p>
                <a:pPr algn="ctr"/>
                <a:r>
                  <a:rPr lang="en-AU" sz="800" b="1" dirty="0">
                    <a:solidFill>
                      <a:srgbClr val="00338D"/>
                    </a:solidFill>
                  </a:rPr>
                  <a:t>Current</a:t>
                </a:r>
              </a:p>
            </p:txBody>
          </p:sp>
          <p:sp>
            <p:nvSpPr>
              <p:cNvPr id="33" name="Text Box 81"/>
              <p:cNvSpPr txBox="1">
                <a:spLocks noChangeArrowheads="1"/>
              </p:cNvSpPr>
              <p:nvPr/>
            </p:nvSpPr>
            <p:spPr bwMode="auto">
              <a:xfrm>
                <a:off x="3793151" y="6476333"/>
                <a:ext cx="476639" cy="274320"/>
              </a:xfrm>
              <a:prstGeom prst="rect">
                <a:avLst/>
              </a:prstGeom>
              <a:noFill/>
              <a:ln w="9525">
                <a:noFill/>
                <a:miter lim="800000"/>
                <a:headEnd type="none" w="sm" len="sm"/>
                <a:tailEnd type="none" w="sm" len="sm"/>
              </a:ln>
              <a:effectLst/>
            </p:spPr>
            <p:txBody>
              <a:bodyPr wrap="square" lIns="45720" rIns="45720" anchor="ctr">
                <a:noAutofit/>
              </a:bodyPr>
              <a:lstStyle/>
              <a:p>
                <a:pPr algn="ctr"/>
                <a:r>
                  <a:rPr lang="en-US" sz="1000" b="1" dirty="0">
                    <a:solidFill>
                      <a:srgbClr val="00338D"/>
                    </a:solidFill>
                  </a:rPr>
                  <a:t>Key:</a:t>
                </a:r>
              </a:p>
            </p:txBody>
          </p:sp>
          <p:sp>
            <p:nvSpPr>
              <p:cNvPr id="34" name="object 140"/>
              <p:cNvSpPr txBox="1"/>
              <p:nvPr/>
            </p:nvSpPr>
            <p:spPr>
              <a:xfrm>
                <a:off x="5247374" y="6551939"/>
                <a:ext cx="883274" cy="123111"/>
              </a:xfrm>
              <a:prstGeom prst="rect">
                <a:avLst/>
              </a:prstGeom>
            </p:spPr>
            <p:txBody>
              <a:bodyPr vert="horz" wrap="square" lIns="0" tIns="0" rIns="0" bIns="0" rtlCol="0">
                <a:spAutoFit/>
              </a:bodyPr>
              <a:lstStyle/>
              <a:p>
                <a:pPr marL="12700"/>
                <a:r>
                  <a:rPr lang="en-GB" sz="800" b="1" spc="-10" dirty="0">
                    <a:solidFill>
                      <a:srgbClr val="00338D"/>
                    </a:solidFill>
                    <a:cs typeface="Century Gothic"/>
                  </a:rPr>
                  <a:t>Peer </a:t>
                </a:r>
                <a:r>
                  <a:rPr lang="en-GB" sz="800" b="1" spc="-10" dirty="0" smtClean="0">
                    <a:solidFill>
                      <a:srgbClr val="00338D"/>
                    </a:solidFill>
                    <a:cs typeface="Century Gothic"/>
                  </a:rPr>
                  <a:t>Group</a:t>
                </a:r>
                <a:endParaRPr sz="800" b="1" dirty="0">
                  <a:solidFill>
                    <a:srgbClr val="00338D"/>
                  </a:solidFill>
                  <a:cs typeface="Century Gothic"/>
                </a:endParaRPr>
              </a:p>
            </p:txBody>
          </p:sp>
          <p:sp>
            <p:nvSpPr>
              <p:cNvPr id="35" name="Isosceles Triangle 34"/>
              <p:cNvSpPr/>
              <p:nvPr/>
            </p:nvSpPr>
            <p:spPr>
              <a:xfrm rot="10800000">
                <a:off x="5097444" y="6554522"/>
                <a:ext cx="140400" cy="117943"/>
              </a:xfrm>
              <a:prstGeom prs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21772" tIns="21772" rIns="21772" bIns="21772" rtlCol="0" anchor="ctr" anchorCtr="0"/>
              <a:lstStyle/>
              <a:p>
                <a:pPr algn="ctr"/>
                <a:endParaRPr lang="en-AU" sz="800" dirty="0" err="1">
                  <a:solidFill>
                    <a:srgbClr val="00338D"/>
                  </a:solidFill>
                  <a:latin typeface="Calibri" panose="020F0502020204030204" pitchFamily="34" charset="0"/>
                </a:endParaRPr>
              </a:p>
            </p:txBody>
          </p:sp>
        </p:grpSp>
        <p:sp>
          <p:nvSpPr>
            <p:cNvPr id="26" name="Isosceles Triangle 25"/>
            <p:cNvSpPr/>
            <p:nvPr/>
          </p:nvSpPr>
          <p:spPr>
            <a:xfrm rot="10800000">
              <a:off x="10162847" y="435063"/>
              <a:ext cx="140400" cy="117943"/>
            </a:xfrm>
            <a:prstGeom prst="triangle">
              <a:avLst/>
            </a:prstGeom>
            <a:solidFill>
              <a:srgbClr val="00B060"/>
            </a:solidFill>
            <a:ln>
              <a:noFill/>
            </a:ln>
          </p:spPr>
          <p:style>
            <a:lnRef idx="2">
              <a:schemeClr val="accent1">
                <a:shade val="50000"/>
              </a:schemeClr>
            </a:lnRef>
            <a:fillRef idx="1">
              <a:schemeClr val="accent1"/>
            </a:fillRef>
            <a:effectRef idx="0">
              <a:schemeClr val="accent1"/>
            </a:effectRef>
            <a:fontRef idx="minor">
              <a:schemeClr val="lt1"/>
            </a:fontRef>
          </p:style>
          <p:txBody>
            <a:bodyPr lIns="21772" tIns="21772" rIns="21772" bIns="21772" rtlCol="0" anchor="ctr" anchorCtr="0"/>
            <a:lstStyle/>
            <a:p>
              <a:pPr algn="ctr"/>
              <a:endParaRPr lang="en-AU" sz="800" dirty="0" err="1">
                <a:solidFill>
                  <a:srgbClr val="00338D"/>
                </a:solidFill>
                <a:latin typeface="Calibri" panose="020F0502020204030204" pitchFamily="34" charset="0"/>
              </a:endParaRPr>
            </a:p>
          </p:txBody>
        </p:sp>
        <p:sp>
          <p:nvSpPr>
            <p:cNvPr id="27" name="TextBox 26"/>
            <p:cNvSpPr txBox="1"/>
            <p:nvPr/>
          </p:nvSpPr>
          <p:spPr>
            <a:xfrm>
              <a:off x="10753127" y="406382"/>
              <a:ext cx="469141" cy="175304"/>
            </a:xfrm>
            <a:prstGeom prst="rect">
              <a:avLst/>
            </a:prstGeom>
            <a:noFill/>
          </p:spPr>
          <p:txBody>
            <a:bodyPr wrap="none" lIns="21772" tIns="21772" rIns="21772" bIns="21772" rtlCol="0" anchor="ctr" anchorCtr="0">
              <a:noAutofit/>
            </a:bodyPr>
            <a:lstStyle/>
            <a:p>
              <a:pPr algn="ctr"/>
              <a:r>
                <a:rPr lang="en-AU" sz="800" b="1" dirty="0">
                  <a:solidFill>
                    <a:srgbClr val="00338D"/>
                  </a:solidFill>
                </a:rPr>
                <a:t>Global </a:t>
              </a:r>
              <a:r>
                <a:rPr lang="en-AU" sz="800" b="1" dirty="0" smtClean="0">
                  <a:solidFill>
                    <a:srgbClr val="00338D"/>
                  </a:solidFill>
                </a:rPr>
                <a:t>Industry </a:t>
              </a:r>
              <a:r>
                <a:rPr lang="en-AU" sz="800" b="1" dirty="0">
                  <a:solidFill>
                    <a:srgbClr val="00338D"/>
                  </a:solidFill>
                </a:rPr>
                <a:t>B</a:t>
              </a:r>
              <a:r>
                <a:rPr lang="en-AU" sz="800" b="1" dirty="0" smtClean="0">
                  <a:solidFill>
                    <a:srgbClr val="00338D"/>
                  </a:solidFill>
                </a:rPr>
                <a:t>enchmark</a:t>
              </a:r>
              <a:endParaRPr lang="en-AU" sz="800" b="1" dirty="0">
                <a:solidFill>
                  <a:srgbClr val="00338D"/>
                </a:solidFill>
              </a:endParaRPr>
            </a:p>
          </p:txBody>
        </p:sp>
        <p:sp>
          <p:nvSpPr>
            <p:cNvPr id="28" name="Isosceles Triangle 27"/>
            <p:cNvSpPr/>
            <p:nvPr/>
          </p:nvSpPr>
          <p:spPr>
            <a:xfrm rot="10800000">
              <a:off x="11860573" y="436066"/>
              <a:ext cx="140400" cy="117943"/>
            </a:xfrm>
            <a:prstGeom prst="triangle">
              <a:avLst/>
            </a:prstGeom>
            <a:solidFill>
              <a:srgbClr val="8E258D"/>
            </a:solidFill>
            <a:ln>
              <a:noFill/>
            </a:ln>
          </p:spPr>
          <p:style>
            <a:lnRef idx="2">
              <a:schemeClr val="accent1">
                <a:shade val="50000"/>
              </a:schemeClr>
            </a:lnRef>
            <a:fillRef idx="1">
              <a:schemeClr val="accent1"/>
            </a:fillRef>
            <a:effectRef idx="0">
              <a:schemeClr val="accent1"/>
            </a:effectRef>
            <a:fontRef idx="minor">
              <a:schemeClr val="lt1"/>
            </a:fontRef>
          </p:style>
          <p:txBody>
            <a:bodyPr lIns="21772" tIns="21772" rIns="21772" bIns="21772" rtlCol="0" anchor="ctr" anchorCtr="0"/>
            <a:lstStyle/>
            <a:p>
              <a:pPr algn="ctr"/>
              <a:endParaRPr lang="en-AU" sz="800" dirty="0" err="1">
                <a:solidFill>
                  <a:srgbClr val="00338D"/>
                </a:solidFill>
                <a:latin typeface="Calibri" panose="020F0502020204030204" pitchFamily="34" charset="0"/>
              </a:endParaRPr>
            </a:p>
          </p:txBody>
        </p:sp>
        <p:sp>
          <p:nvSpPr>
            <p:cNvPr id="29" name="TextBox 28"/>
            <p:cNvSpPr txBox="1"/>
            <p:nvPr/>
          </p:nvSpPr>
          <p:spPr>
            <a:xfrm>
              <a:off x="12016513" y="407385"/>
              <a:ext cx="469141" cy="175304"/>
            </a:xfrm>
            <a:prstGeom prst="rect">
              <a:avLst/>
            </a:prstGeom>
            <a:noFill/>
          </p:spPr>
          <p:txBody>
            <a:bodyPr wrap="none" lIns="21772" tIns="21772" rIns="21772" bIns="21772" rtlCol="0" anchor="ctr" anchorCtr="0">
              <a:noAutofit/>
            </a:bodyPr>
            <a:lstStyle/>
            <a:p>
              <a:pPr algn="ctr"/>
              <a:r>
                <a:rPr lang="en-AU" sz="800" b="1" dirty="0">
                  <a:solidFill>
                    <a:srgbClr val="00338D"/>
                  </a:solidFill>
                </a:rPr>
                <a:t>Aspiration</a:t>
              </a:r>
            </a:p>
          </p:txBody>
        </p:sp>
      </p:grpSp>
      <p:pic>
        <p:nvPicPr>
          <p:cNvPr id="37" name="Picture 36"/>
          <p:cNvPicPr>
            <a:picLocks noChangeAspect="1"/>
          </p:cNvPicPr>
          <p:nvPr/>
        </p:nvPicPr>
        <p:blipFill>
          <a:blip r:embed="rId2"/>
          <a:stretch>
            <a:fillRect/>
          </a:stretch>
        </p:blipFill>
        <p:spPr>
          <a:xfrm>
            <a:off x="-1123122" y="4490117"/>
            <a:ext cx="851774" cy="330361"/>
          </a:xfrm>
          <a:prstGeom prst="rect">
            <a:avLst/>
          </a:prstGeom>
          <a:solidFill>
            <a:srgbClr val="003D6F"/>
          </a:solidFill>
        </p:spPr>
      </p:pic>
      <p:sp>
        <p:nvSpPr>
          <p:cNvPr id="38" name="Rectangle 37"/>
          <p:cNvSpPr/>
          <p:nvPr/>
        </p:nvSpPr>
        <p:spPr>
          <a:xfrm>
            <a:off x="1694465" y="1026185"/>
            <a:ext cx="10287000" cy="54864"/>
          </a:xfrm>
          <a:prstGeom prst="rect">
            <a:avLst/>
          </a:prstGeom>
          <a:solidFill>
            <a:schemeClr val="bg1">
              <a:lumMod val="75000"/>
            </a:schemeClr>
          </a:solidFill>
          <a:ln w="25400" cap="flat" cmpd="sng" algn="ctr">
            <a:noFill/>
            <a:prstDash val="solid"/>
          </a:ln>
          <a:effectLst/>
        </p:spPr>
        <p:txBody>
          <a:bodyPr lIns="21772" tIns="21772" rIns="21772" bIns="21772" rtlCol="0" anchor="ctr" anchorCtr="0"/>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800" b="0" i="0" u="none" strike="noStrike" kern="0" cap="none" spc="0" normalizeH="0" baseline="0" noProof="0" dirty="0" err="1" smtClean="0">
              <a:ln>
                <a:noFill/>
              </a:ln>
              <a:solidFill>
                <a:srgbClr val="FFFFFF"/>
              </a:solidFill>
              <a:effectLst/>
              <a:uLnTx/>
              <a:uFillTx/>
              <a:latin typeface="Calibri" panose="020F0502020204030204" pitchFamily="34" charset="0"/>
              <a:ea typeface="+mn-ea"/>
              <a:cs typeface="Arial" panose="020B0604020202020204" pitchFamily="34" charset="0"/>
            </a:endParaRPr>
          </a:p>
        </p:txBody>
      </p:sp>
      <p:sp>
        <p:nvSpPr>
          <p:cNvPr id="39" name="Oval 38"/>
          <p:cNvSpPr/>
          <p:nvPr/>
        </p:nvSpPr>
        <p:spPr>
          <a:xfrm>
            <a:off x="2312832" y="967506"/>
            <a:ext cx="182880" cy="18288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GB"/>
          </a:p>
        </p:txBody>
      </p:sp>
      <p:sp>
        <p:nvSpPr>
          <p:cNvPr id="40" name="Oval 39"/>
          <p:cNvSpPr/>
          <p:nvPr/>
        </p:nvSpPr>
        <p:spPr>
          <a:xfrm>
            <a:off x="3811358" y="967506"/>
            <a:ext cx="182880" cy="18288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GB"/>
          </a:p>
        </p:txBody>
      </p:sp>
      <p:sp>
        <p:nvSpPr>
          <p:cNvPr id="52" name="Oval 51"/>
          <p:cNvSpPr/>
          <p:nvPr/>
        </p:nvSpPr>
        <p:spPr>
          <a:xfrm>
            <a:off x="5494227" y="958270"/>
            <a:ext cx="182880" cy="18288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GB"/>
          </a:p>
        </p:txBody>
      </p:sp>
      <p:sp>
        <p:nvSpPr>
          <p:cNvPr id="53" name="Oval 52"/>
          <p:cNvSpPr/>
          <p:nvPr/>
        </p:nvSpPr>
        <p:spPr>
          <a:xfrm>
            <a:off x="7606522" y="967506"/>
            <a:ext cx="182880" cy="18288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GB"/>
          </a:p>
        </p:txBody>
      </p:sp>
      <p:sp>
        <p:nvSpPr>
          <p:cNvPr id="54" name="Oval 53"/>
          <p:cNvSpPr/>
          <p:nvPr/>
        </p:nvSpPr>
        <p:spPr>
          <a:xfrm>
            <a:off x="10336348" y="967506"/>
            <a:ext cx="182880" cy="18288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GB"/>
          </a:p>
        </p:txBody>
      </p:sp>
      <p:sp>
        <p:nvSpPr>
          <p:cNvPr id="19" name="Isosceles Triangle 18"/>
          <p:cNvSpPr/>
          <p:nvPr/>
        </p:nvSpPr>
        <p:spPr>
          <a:xfrm rot="10800000">
            <a:off x="9771856" y="827140"/>
            <a:ext cx="365760" cy="274320"/>
          </a:xfrm>
          <a:prstGeom prst="triangle">
            <a:avLst/>
          </a:prstGeom>
          <a:solidFill>
            <a:srgbClr val="00B060"/>
          </a:solidFill>
          <a:ln>
            <a:noFill/>
          </a:ln>
        </p:spPr>
        <p:style>
          <a:lnRef idx="2">
            <a:schemeClr val="accent1">
              <a:shade val="50000"/>
            </a:schemeClr>
          </a:lnRef>
          <a:fillRef idx="1">
            <a:schemeClr val="accent1"/>
          </a:fillRef>
          <a:effectRef idx="0">
            <a:schemeClr val="accent1"/>
          </a:effectRef>
          <a:fontRef idx="minor">
            <a:schemeClr val="lt1"/>
          </a:fontRef>
        </p:style>
        <p:txBody>
          <a:bodyPr lIns="21772" tIns="21772" rIns="21772" bIns="21772" rtlCol="0" anchor="ctr" anchorCtr="0"/>
          <a:lstStyle/>
          <a:p>
            <a:pPr algn="ctr"/>
            <a:endParaRPr lang="en-AU" sz="800" dirty="0" err="1">
              <a:solidFill>
                <a:schemeClr val="tx1"/>
              </a:solidFill>
              <a:latin typeface="Calibri" panose="020F0502020204030204" pitchFamily="34" charset="0"/>
            </a:endParaRPr>
          </a:p>
        </p:txBody>
      </p:sp>
      <p:sp>
        <p:nvSpPr>
          <p:cNvPr id="23" name="Isosceles Triangle 22"/>
          <p:cNvSpPr/>
          <p:nvPr/>
        </p:nvSpPr>
        <p:spPr>
          <a:xfrm rot="10800000">
            <a:off x="3451147" y="827140"/>
            <a:ext cx="365760" cy="274320"/>
          </a:xfrm>
          <a:prstGeom prs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21772" tIns="21772" rIns="21772" bIns="21772" rtlCol="0" anchor="ctr" anchorCtr="0"/>
          <a:lstStyle/>
          <a:p>
            <a:pPr algn="ctr"/>
            <a:endParaRPr lang="en-AU" sz="800" dirty="0" err="1">
              <a:solidFill>
                <a:srgbClr val="000000"/>
              </a:solidFill>
              <a:latin typeface="Calibri" panose="020F0502020204030204" pitchFamily="34" charset="0"/>
            </a:endParaRPr>
          </a:p>
        </p:txBody>
      </p:sp>
      <p:sp>
        <p:nvSpPr>
          <p:cNvPr id="24" name="Isosceles Triangle 23"/>
          <p:cNvSpPr/>
          <p:nvPr/>
        </p:nvSpPr>
        <p:spPr>
          <a:xfrm rot="10800000">
            <a:off x="8360095" y="827139"/>
            <a:ext cx="365760" cy="274320"/>
          </a:xfrm>
          <a:prstGeom prst="triangle">
            <a:avLst/>
          </a:prstGeom>
          <a:solidFill>
            <a:srgbClr val="8E258D"/>
          </a:solidFill>
          <a:ln>
            <a:noFill/>
          </a:ln>
        </p:spPr>
        <p:style>
          <a:lnRef idx="2">
            <a:schemeClr val="accent1">
              <a:shade val="50000"/>
            </a:schemeClr>
          </a:lnRef>
          <a:fillRef idx="1">
            <a:schemeClr val="accent1"/>
          </a:fillRef>
          <a:effectRef idx="0">
            <a:schemeClr val="accent1"/>
          </a:effectRef>
          <a:fontRef idx="minor">
            <a:schemeClr val="lt1"/>
          </a:fontRef>
        </p:style>
        <p:txBody>
          <a:bodyPr lIns="21772" tIns="21772" rIns="21772" bIns="21772" rtlCol="0" anchor="ctr" anchorCtr="0"/>
          <a:lstStyle/>
          <a:p>
            <a:pPr algn="ctr"/>
            <a:endParaRPr lang="en-AU" sz="800" dirty="0" err="1">
              <a:solidFill>
                <a:schemeClr val="tx1"/>
              </a:solidFill>
              <a:latin typeface="Calibri" panose="020F0502020204030204" pitchFamily="34" charset="0"/>
            </a:endParaRPr>
          </a:p>
        </p:txBody>
      </p:sp>
      <p:pic>
        <p:nvPicPr>
          <p:cNvPr id="36" name="Picture 3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51082" y="575038"/>
            <a:ext cx="742802" cy="210135"/>
          </a:xfrm>
          <a:prstGeom prst="rect">
            <a:avLst/>
          </a:prstGeom>
          <a:solidFill>
            <a:srgbClr val="BFBFBF"/>
          </a:solidFill>
        </p:spPr>
      </p:pic>
      <p:sp>
        <p:nvSpPr>
          <p:cNvPr id="22" name="Isosceles Triangle 21"/>
          <p:cNvSpPr/>
          <p:nvPr/>
        </p:nvSpPr>
        <p:spPr>
          <a:xfrm rot="10800000">
            <a:off x="3239603" y="827140"/>
            <a:ext cx="365760" cy="274320"/>
          </a:xfrm>
          <a:prstGeom prst="triangle">
            <a:avLst/>
          </a:prstGeom>
          <a:solidFill>
            <a:srgbClr val="00338D"/>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21772" tIns="21772" rIns="21772" bIns="21772" rtlCol="0" anchor="ctr" anchorCtr="0"/>
          <a:lstStyle/>
          <a:p>
            <a:pPr algn="ctr"/>
            <a:endParaRPr lang="en-AU" sz="800" dirty="0" err="1">
              <a:solidFill>
                <a:schemeClr val="tx1"/>
              </a:solidFill>
              <a:latin typeface="Calibri" panose="020F0502020204030204" pitchFamily="34" charset="0"/>
            </a:endParaRPr>
          </a:p>
        </p:txBody>
      </p:sp>
      <p:sp>
        <p:nvSpPr>
          <p:cNvPr id="41" name="Title 2"/>
          <p:cNvSpPr txBox="1">
            <a:spLocks/>
          </p:cNvSpPr>
          <p:nvPr/>
        </p:nvSpPr>
        <p:spPr>
          <a:xfrm>
            <a:off x="153265" y="94959"/>
            <a:ext cx="9681940" cy="364003"/>
          </a:xfrm>
          <a:prstGeom prst="rect">
            <a:avLst/>
          </a:prstGeom>
          <a:noFill/>
        </p:spPr>
        <p:txBody>
          <a:bodyPr vert="horz" lIns="0" tIns="0" rIns="0" bIns="0" rtlCol="0" anchor="t" anchorCtr="0">
            <a:noAutofit/>
          </a:bodyPr>
          <a:lstStyle>
            <a:defPPr>
              <a:defRPr lang="en-US"/>
            </a:defPPr>
            <a:lvl1pPr>
              <a:lnSpc>
                <a:spcPct val="70000"/>
              </a:lnSpc>
              <a:defRPr sz="2800" b="1" i="0" kern="0">
                <a:solidFill>
                  <a:srgbClr val="00338D"/>
                </a:solidFill>
                <a:latin typeface="Univers 47 CondensedLight" panose="00000400000000000000" pitchFamily="2" charset="0"/>
                <a:cs typeface="KPMG Extralight"/>
              </a:defRPr>
            </a:lvl1pPr>
          </a:lstStyle>
          <a:p>
            <a:pPr>
              <a:defRPr/>
            </a:pPr>
            <a:r>
              <a:rPr lang="en-US" sz="4400" b="0" kern="1200" dirty="0" smtClean="0">
                <a:latin typeface="KPMG Extralight" panose="020B0303030202040204" pitchFamily="34" charset="0"/>
                <a:cs typeface="+mj-cs"/>
              </a:rPr>
              <a:t>Detailed Assessment – Technology Enablement</a:t>
            </a:r>
            <a:r>
              <a:rPr lang="en-US" sz="4400" b="0" kern="1200" baseline="30000" dirty="0" smtClean="0">
                <a:latin typeface="KPMG Extralight" panose="020B0303030202040204" pitchFamily="34" charset="0"/>
                <a:ea typeface="+mj-ea"/>
                <a:cs typeface="+mj-cs"/>
              </a:rPr>
              <a:t>(2/10)</a:t>
            </a:r>
            <a:endParaRPr lang="en-US" sz="4400" b="0" kern="1200" baseline="30000" dirty="0">
              <a:latin typeface="KPMG Extralight" panose="020B0303030202040204" pitchFamily="34" charset="0"/>
              <a:ea typeface="+mj-ea"/>
              <a:cs typeface="+mj-cs"/>
            </a:endParaRPr>
          </a:p>
        </p:txBody>
      </p:sp>
    </p:spTree>
    <p:extLst>
      <p:ext uri="{BB962C8B-B14F-4D97-AF65-F5344CB8AC3E}">
        <p14:creationId xmlns:p14="http://schemas.microsoft.com/office/powerpoint/2010/main" val="31001424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 name="Title 2"/>
          <p:cNvSpPr txBox="1">
            <a:spLocks/>
          </p:cNvSpPr>
          <p:nvPr/>
        </p:nvSpPr>
        <p:spPr>
          <a:xfrm>
            <a:off x="153265" y="94959"/>
            <a:ext cx="9681940" cy="364003"/>
          </a:xfrm>
          <a:prstGeom prst="rect">
            <a:avLst/>
          </a:prstGeom>
          <a:noFill/>
        </p:spPr>
        <p:txBody>
          <a:bodyPr vert="horz" lIns="0" tIns="0" rIns="0" bIns="0" rtlCol="0" anchor="t" anchorCtr="0">
            <a:noAutofit/>
          </a:bodyPr>
          <a:lstStyle>
            <a:defPPr>
              <a:defRPr lang="en-US"/>
            </a:defPPr>
            <a:lvl1pPr>
              <a:lnSpc>
                <a:spcPct val="70000"/>
              </a:lnSpc>
              <a:defRPr sz="2800" b="1" i="0" kern="0">
                <a:solidFill>
                  <a:srgbClr val="00338D"/>
                </a:solidFill>
                <a:latin typeface="Univers 47 CondensedLight" panose="00000400000000000000" pitchFamily="2" charset="0"/>
                <a:cs typeface="KPMG Extralight"/>
              </a:defRPr>
            </a:lvl1pPr>
          </a:lstStyle>
          <a:p>
            <a:pPr>
              <a:defRPr/>
            </a:pPr>
            <a:r>
              <a:rPr lang="en-US" sz="4400" b="0" kern="1200" dirty="0" smtClean="0">
                <a:latin typeface="KPMG Extralight" panose="020B0303030202040204" pitchFamily="34" charset="0"/>
                <a:cs typeface="+mj-cs"/>
              </a:rPr>
              <a:t>Background</a:t>
            </a:r>
            <a:endParaRPr lang="en-US" sz="4400" b="0" kern="1200" dirty="0">
              <a:latin typeface="KPMG Extralight" panose="020B0303030202040204" pitchFamily="34" charset="0"/>
              <a:cs typeface="+mj-cs"/>
            </a:endParaRPr>
          </a:p>
        </p:txBody>
      </p:sp>
      <p:sp>
        <p:nvSpPr>
          <p:cNvPr id="170" name="Rectangle 169"/>
          <p:cNvSpPr/>
          <p:nvPr/>
        </p:nvSpPr>
        <p:spPr>
          <a:xfrm>
            <a:off x="86590" y="602065"/>
            <a:ext cx="4080424" cy="211083"/>
          </a:xfrm>
          <a:prstGeom prst="rect">
            <a:avLst/>
          </a:prstGeom>
        </p:spPr>
        <p:txBody>
          <a:bodyPr wrap="square">
            <a:spAutoFit/>
          </a:bodyPr>
          <a:lstStyle/>
          <a:p>
            <a:pPr>
              <a:lnSpc>
                <a:spcPct val="70000"/>
              </a:lnSpc>
            </a:pPr>
            <a:r>
              <a:rPr lang="en-US" sz="1050" b="1" dirty="0" smtClean="0">
                <a:solidFill>
                  <a:srgbClr val="005EB8">
                    <a:lumMod val="75000"/>
                  </a:srgbClr>
                </a:solidFill>
              </a:rPr>
              <a:t>Context &amp; Objectives</a:t>
            </a:r>
            <a:endParaRPr lang="en-US" sz="1050" b="1" dirty="0">
              <a:solidFill>
                <a:srgbClr val="005EB8">
                  <a:lumMod val="75000"/>
                </a:srgbClr>
              </a:solidFill>
            </a:endParaRPr>
          </a:p>
        </p:txBody>
      </p:sp>
      <p:grpSp>
        <p:nvGrpSpPr>
          <p:cNvPr id="13" name="Group 12"/>
          <p:cNvGrpSpPr/>
          <p:nvPr/>
        </p:nvGrpSpPr>
        <p:grpSpPr>
          <a:xfrm>
            <a:off x="5553075" y="813148"/>
            <a:ext cx="6173146" cy="5791470"/>
            <a:chOff x="4915845" y="1037687"/>
            <a:chExt cx="6547269" cy="7110054"/>
          </a:xfrm>
        </p:grpSpPr>
        <p:sp>
          <p:nvSpPr>
            <p:cNvPr id="267" name="AutoShape 7"/>
            <p:cNvSpPr>
              <a:spLocks noChangeArrowheads="1"/>
            </p:cNvSpPr>
            <p:nvPr/>
          </p:nvSpPr>
          <p:spPr bwMode="auto">
            <a:xfrm rot="5400000">
              <a:off x="8148832" y="-1161755"/>
              <a:ext cx="964015" cy="5664547"/>
            </a:xfrm>
            <a:prstGeom prst="homePlate">
              <a:avLst>
                <a:gd name="adj" fmla="val 51862"/>
              </a:avLst>
            </a:prstGeom>
            <a:solidFill>
              <a:srgbClr val="005EB8">
                <a:lumMod val="20000"/>
                <a:lumOff val="80000"/>
              </a:srgbClr>
            </a:solidFill>
            <a:ln w="9525">
              <a:noFill/>
              <a:miter lim="800000"/>
              <a:headEnd/>
              <a:tailEnd/>
            </a:ln>
            <a:effectLst/>
          </p:spPr>
          <p:txBody>
            <a:bodyPr vert="vert270" wrap="none"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smtClean="0">
                <a:ln>
                  <a:noFill/>
                </a:ln>
                <a:solidFill>
                  <a:srgbClr val="FFFFFF"/>
                </a:solidFill>
                <a:effectLst/>
                <a:uLnTx/>
                <a:uFillTx/>
              </a:endParaRPr>
            </a:p>
          </p:txBody>
        </p:sp>
        <p:sp>
          <p:nvSpPr>
            <p:cNvPr id="268" name="AutoShape 8"/>
            <p:cNvSpPr>
              <a:spLocks noChangeArrowheads="1"/>
            </p:cNvSpPr>
            <p:nvPr/>
          </p:nvSpPr>
          <p:spPr bwMode="auto">
            <a:xfrm rot="5400000">
              <a:off x="7798493" y="-264937"/>
              <a:ext cx="1664694" cy="5664546"/>
            </a:xfrm>
            <a:prstGeom prst="chevron">
              <a:avLst>
                <a:gd name="adj" fmla="val 31035"/>
              </a:avLst>
            </a:prstGeom>
            <a:solidFill>
              <a:srgbClr val="F5DFE1"/>
            </a:solidFill>
            <a:ln w="9525">
              <a:noFill/>
              <a:miter lim="800000"/>
              <a:headEnd/>
              <a:tailEnd/>
            </a:ln>
            <a:effectLst/>
          </p:spPr>
          <p:txBody>
            <a:bodyPr vert="vert270" wrap="none" anchor="ctr"/>
            <a:lstStyle/>
            <a:p>
              <a:pPr algn="ctr" defTabSz="457200"/>
              <a:endParaRPr lang="en-US" sz="800" dirty="0">
                <a:solidFill>
                  <a:srgbClr val="FFFFFF"/>
                </a:solidFill>
              </a:endParaRPr>
            </a:p>
          </p:txBody>
        </p:sp>
        <p:sp>
          <p:nvSpPr>
            <p:cNvPr id="269" name="AutoShape 9"/>
            <p:cNvSpPr>
              <a:spLocks noChangeArrowheads="1"/>
            </p:cNvSpPr>
            <p:nvPr/>
          </p:nvSpPr>
          <p:spPr bwMode="auto">
            <a:xfrm rot="5400000">
              <a:off x="6967081" y="1792591"/>
              <a:ext cx="3327519" cy="5664546"/>
            </a:xfrm>
            <a:prstGeom prst="chevron">
              <a:avLst>
                <a:gd name="adj" fmla="val 15515"/>
              </a:avLst>
            </a:prstGeom>
            <a:solidFill>
              <a:srgbClr val="483698">
                <a:lumMod val="20000"/>
                <a:lumOff val="80000"/>
              </a:srgbClr>
            </a:solidFill>
            <a:ln w="9525">
              <a:noFill/>
              <a:miter lim="800000"/>
              <a:headEnd/>
              <a:tailEnd/>
            </a:ln>
            <a:effectLst/>
          </p:spPr>
          <p:txBody>
            <a:bodyPr vert="vert270" wrap="none"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smtClean="0">
                <a:ln>
                  <a:noFill/>
                </a:ln>
                <a:solidFill>
                  <a:srgbClr val="FFFFFF"/>
                </a:solidFill>
                <a:effectLst/>
                <a:uLnTx/>
                <a:uFillTx/>
              </a:endParaRPr>
            </a:p>
          </p:txBody>
        </p:sp>
        <p:sp>
          <p:nvSpPr>
            <p:cNvPr id="270" name="AutoShape 10"/>
            <p:cNvSpPr>
              <a:spLocks noChangeArrowheads="1"/>
            </p:cNvSpPr>
            <p:nvPr/>
          </p:nvSpPr>
          <p:spPr bwMode="auto">
            <a:xfrm rot="5400000">
              <a:off x="7515427" y="4137680"/>
              <a:ext cx="2230827" cy="5664546"/>
            </a:xfrm>
            <a:prstGeom prst="chevron">
              <a:avLst>
                <a:gd name="adj" fmla="val 22694"/>
              </a:avLst>
            </a:prstGeom>
            <a:solidFill>
              <a:srgbClr val="EAEAEA"/>
            </a:solidFill>
            <a:ln w="9525">
              <a:noFill/>
              <a:miter lim="800000"/>
              <a:headEnd/>
              <a:tailEnd/>
            </a:ln>
            <a:effectLst/>
          </p:spPr>
          <p:txBody>
            <a:bodyPr vert="vert270" wrap="none" anchor="ctr"/>
            <a:lstStyle/>
            <a:p>
              <a:pPr algn="ctr" defTabSz="457200"/>
              <a:endParaRPr lang="en-US" sz="800" dirty="0">
                <a:solidFill>
                  <a:srgbClr val="FFFFFF"/>
                </a:solidFill>
              </a:endParaRPr>
            </a:p>
          </p:txBody>
        </p:sp>
        <p:sp>
          <p:nvSpPr>
            <p:cNvPr id="271" name="Freeform 270"/>
            <p:cNvSpPr/>
            <p:nvPr/>
          </p:nvSpPr>
          <p:spPr>
            <a:xfrm>
              <a:off x="7732501" y="6380039"/>
              <a:ext cx="1767704" cy="1767702"/>
            </a:xfrm>
            <a:custGeom>
              <a:avLst/>
              <a:gdLst>
                <a:gd name="connsiteX0" fmla="*/ 0 w 2221259"/>
                <a:gd name="connsiteY0" fmla="*/ 1110630 h 2221259"/>
                <a:gd name="connsiteX1" fmla="*/ 1110630 w 2221259"/>
                <a:gd name="connsiteY1" fmla="*/ 0 h 2221259"/>
                <a:gd name="connsiteX2" fmla="*/ 2221260 w 2221259"/>
                <a:gd name="connsiteY2" fmla="*/ 1110630 h 2221259"/>
                <a:gd name="connsiteX3" fmla="*/ 1110630 w 2221259"/>
                <a:gd name="connsiteY3" fmla="*/ 2221260 h 2221259"/>
                <a:gd name="connsiteX4" fmla="*/ 0 w 2221259"/>
                <a:gd name="connsiteY4" fmla="*/ 1110630 h 2221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1259" h="2221259">
                  <a:moveTo>
                    <a:pt x="0" y="1110630"/>
                  </a:moveTo>
                  <a:cubicBezTo>
                    <a:pt x="0" y="497246"/>
                    <a:pt x="497246" y="0"/>
                    <a:pt x="1110630" y="0"/>
                  </a:cubicBezTo>
                  <a:cubicBezTo>
                    <a:pt x="1724014" y="0"/>
                    <a:pt x="2221260" y="497246"/>
                    <a:pt x="2221260" y="1110630"/>
                  </a:cubicBezTo>
                  <a:cubicBezTo>
                    <a:pt x="2221260" y="1724014"/>
                    <a:pt x="1724014" y="2221260"/>
                    <a:pt x="1110630" y="2221260"/>
                  </a:cubicBezTo>
                  <a:cubicBezTo>
                    <a:pt x="497246" y="2221260"/>
                    <a:pt x="0" y="1724014"/>
                    <a:pt x="0" y="1110630"/>
                  </a:cubicBezTo>
                  <a:close/>
                </a:path>
              </a:pathLst>
            </a:custGeom>
            <a:solidFill>
              <a:srgbClr val="FFFFFF">
                <a:lumMod val="75000"/>
              </a:srgbClr>
            </a:solidFill>
            <a:ln w="25400" cap="flat" cmpd="sng" algn="ctr">
              <a:solidFill>
                <a:srgbClr val="FFFFFF">
                  <a:lumMod val="50000"/>
                </a:srgbClr>
              </a:solidFill>
              <a:prstDash val="solid"/>
            </a:ln>
            <a:effectLst/>
          </p:spPr>
          <p:txBody>
            <a:bodyPr spcFirstLastPara="0" vert="horz" wrap="none" lIns="349426" tIns="349426" rIns="349426" bIns="349426" numCol="1" spcCol="1270" anchor="ctr" anchorCtr="0">
              <a:noAutofit/>
            </a:bodyPr>
            <a:lstStyle/>
            <a:p>
              <a:pPr marL="0" marR="0" lvl="0" indent="0" algn="ctr" defTabSz="844550" eaLnBrk="1" fontAlgn="auto" latinLnBrk="0" hangingPunct="1">
                <a:lnSpc>
                  <a:spcPct val="90000"/>
                </a:lnSpc>
                <a:spcBef>
                  <a:spcPct val="0"/>
                </a:spcBef>
                <a:spcAft>
                  <a:spcPct val="35000"/>
                </a:spcAft>
                <a:buClrTx/>
                <a:buSzTx/>
                <a:buFontTx/>
                <a:buNone/>
                <a:tabLst/>
                <a:defRPr/>
              </a:pPr>
              <a:r>
                <a:rPr kumimoji="0" lang="en-GB" sz="800" b="1" i="0" u="none" strike="noStrike" kern="0" cap="none" spc="0" normalizeH="0" baseline="0" noProof="0" dirty="0" smtClean="0">
                  <a:ln>
                    <a:noFill/>
                  </a:ln>
                  <a:solidFill>
                    <a:srgbClr val="000000"/>
                  </a:solidFill>
                  <a:effectLst/>
                  <a:uLnTx/>
                  <a:uFillTx/>
                  <a:ea typeface="+mn-ea"/>
                  <a:cs typeface="+mn-cs"/>
                </a:rPr>
                <a:t>Digital </a:t>
              </a:r>
            </a:p>
            <a:p>
              <a:pPr marL="0" marR="0" lvl="0" indent="0" algn="ctr" defTabSz="844550" eaLnBrk="1" fontAlgn="auto" latinLnBrk="0" hangingPunct="1">
                <a:lnSpc>
                  <a:spcPct val="90000"/>
                </a:lnSpc>
                <a:spcBef>
                  <a:spcPct val="0"/>
                </a:spcBef>
                <a:spcAft>
                  <a:spcPct val="35000"/>
                </a:spcAft>
                <a:buClrTx/>
                <a:buSzTx/>
                <a:buFontTx/>
                <a:buNone/>
                <a:tabLst/>
                <a:defRPr/>
              </a:pPr>
              <a:r>
                <a:rPr kumimoji="0" lang="en-GB" sz="800" b="1" i="0" u="none" strike="noStrike" kern="0" cap="none" spc="0" normalizeH="0" baseline="0" noProof="0" dirty="0" smtClean="0">
                  <a:ln>
                    <a:noFill/>
                  </a:ln>
                  <a:solidFill>
                    <a:srgbClr val="000000"/>
                  </a:solidFill>
                  <a:effectLst/>
                  <a:uLnTx/>
                  <a:uFillTx/>
                  <a:ea typeface="+mn-ea"/>
                  <a:cs typeface="+mn-cs"/>
                </a:rPr>
                <a:t>Transformation </a:t>
              </a:r>
            </a:p>
            <a:p>
              <a:pPr marL="0" marR="0" lvl="0" indent="0" algn="ctr" defTabSz="844550" eaLnBrk="1" fontAlgn="auto" latinLnBrk="0" hangingPunct="1">
                <a:lnSpc>
                  <a:spcPct val="90000"/>
                </a:lnSpc>
                <a:spcBef>
                  <a:spcPct val="0"/>
                </a:spcBef>
                <a:spcAft>
                  <a:spcPct val="35000"/>
                </a:spcAft>
                <a:buClrTx/>
                <a:buSzTx/>
                <a:buFontTx/>
                <a:buNone/>
                <a:tabLst/>
                <a:defRPr/>
              </a:pPr>
              <a:r>
                <a:rPr kumimoji="0" lang="en-GB" sz="800" b="1" i="0" u="none" strike="noStrike" kern="0" cap="none" spc="0" normalizeH="0" baseline="0" noProof="0" dirty="0" smtClean="0">
                  <a:ln>
                    <a:noFill/>
                  </a:ln>
                  <a:solidFill>
                    <a:srgbClr val="000000"/>
                  </a:solidFill>
                  <a:effectLst/>
                  <a:uLnTx/>
                  <a:uFillTx/>
                  <a:ea typeface="+mn-ea"/>
                  <a:cs typeface="+mn-cs"/>
                </a:rPr>
                <a:t>Roadmap</a:t>
              </a:r>
              <a:endParaRPr kumimoji="0" lang="en-US" sz="800" b="1" i="0" u="none" strike="noStrike" kern="0" cap="none" spc="0" normalizeH="0" baseline="0" noProof="0" dirty="0" smtClean="0">
                <a:ln>
                  <a:noFill/>
                </a:ln>
                <a:solidFill>
                  <a:srgbClr val="000000"/>
                </a:solidFill>
                <a:effectLst/>
                <a:uLnTx/>
                <a:uFillTx/>
                <a:ea typeface="+mn-ea"/>
                <a:cs typeface="+mn-cs"/>
              </a:endParaRPr>
            </a:p>
          </p:txBody>
        </p:sp>
        <p:sp>
          <p:nvSpPr>
            <p:cNvPr id="272" name="Freeform 271"/>
            <p:cNvSpPr/>
            <p:nvPr/>
          </p:nvSpPr>
          <p:spPr>
            <a:xfrm>
              <a:off x="8093571" y="1037687"/>
              <a:ext cx="1045564" cy="1045562"/>
            </a:xfrm>
            <a:custGeom>
              <a:avLst/>
              <a:gdLst>
                <a:gd name="connsiteX0" fmla="*/ 0 w 2221259"/>
                <a:gd name="connsiteY0" fmla="*/ 1110630 h 2221259"/>
                <a:gd name="connsiteX1" fmla="*/ 1110630 w 2221259"/>
                <a:gd name="connsiteY1" fmla="*/ 0 h 2221259"/>
                <a:gd name="connsiteX2" fmla="*/ 2221260 w 2221259"/>
                <a:gd name="connsiteY2" fmla="*/ 1110630 h 2221259"/>
                <a:gd name="connsiteX3" fmla="*/ 1110630 w 2221259"/>
                <a:gd name="connsiteY3" fmla="*/ 2221260 h 2221259"/>
                <a:gd name="connsiteX4" fmla="*/ 0 w 2221259"/>
                <a:gd name="connsiteY4" fmla="*/ 1110630 h 2221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1259" h="2221259">
                  <a:moveTo>
                    <a:pt x="0" y="1110630"/>
                  </a:moveTo>
                  <a:cubicBezTo>
                    <a:pt x="0" y="497246"/>
                    <a:pt x="497246" y="0"/>
                    <a:pt x="1110630" y="0"/>
                  </a:cubicBezTo>
                  <a:cubicBezTo>
                    <a:pt x="1724014" y="0"/>
                    <a:pt x="2221260" y="497246"/>
                    <a:pt x="2221260" y="1110630"/>
                  </a:cubicBezTo>
                  <a:cubicBezTo>
                    <a:pt x="2221260" y="1724014"/>
                    <a:pt x="1724014" y="2221260"/>
                    <a:pt x="1110630" y="2221260"/>
                  </a:cubicBezTo>
                  <a:cubicBezTo>
                    <a:pt x="497246" y="2221260"/>
                    <a:pt x="0" y="1724014"/>
                    <a:pt x="0" y="1110630"/>
                  </a:cubicBezTo>
                  <a:close/>
                </a:path>
              </a:pathLst>
            </a:custGeom>
            <a:solidFill>
              <a:srgbClr val="005EB8">
                <a:hueOff val="0"/>
                <a:satOff val="0"/>
                <a:lumOff val="0"/>
                <a:alphaOff val="0"/>
              </a:srgbClr>
            </a:solidFill>
            <a:ln w="25400" cap="flat" cmpd="sng" algn="ctr">
              <a:solidFill>
                <a:srgbClr val="FFFFFF">
                  <a:hueOff val="0"/>
                  <a:satOff val="0"/>
                  <a:lumOff val="0"/>
                  <a:alphaOff val="0"/>
                </a:srgbClr>
              </a:solidFill>
              <a:prstDash val="solid"/>
            </a:ln>
            <a:effectLst/>
          </p:spPr>
          <p:txBody>
            <a:bodyPr spcFirstLastPara="0" vert="horz" wrap="square" lIns="175348" tIns="175348" rIns="175348" bIns="175348" numCol="1" spcCol="1270" anchor="ctr" anchorCtr="0">
              <a:noAutofit/>
            </a:bodyPr>
            <a:lstStyle/>
            <a:p>
              <a:pPr marL="0" marR="0" lvl="0" indent="0" algn="ctr" defTabSz="444500" eaLnBrk="1" fontAlgn="auto" latinLnBrk="0" hangingPunct="1">
                <a:lnSpc>
                  <a:spcPct val="90000"/>
                </a:lnSpc>
                <a:spcBef>
                  <a:spcPct val="0"/>
                </a:spcBef>
                <a:spcAft>
                  <a:spcPct val="35000"/>
                </a:spcAft>
                <a:buClrTx/>
                <a:buSzTx/>
                <a:buFontTx/>
                <a:buNone/>
                <a:tabLst/>
                <a:defRPr/>
              </a:pPr>
              <a:r>
                <a:rPr kumimoji="0" lang="en-GB" sz="800" b="1" i="0" u="none" strike="noStrike" kern="0" cap="none" spc="0" normalizeH="0" baseline="0" noProof="0" dirty="0" smtClean="0">
                  <a:ln>
                    <a:noFill/>
                  </a:ln>
                  <a:solidFill>
                    <a:srgbClr val="FFFFFF"/>
                  </a:solidFill>
                  <a:effectLst/>
                  <a:uLnTx/>
                  <a:uFillTx/>
                  <a:ea typeface="+mn-ea"/>
                  <a:cs typeface="+mn-cs"/>
                </a:rPr>
                <a:t>Program Initiation</a:t>
              </a:r>
              <a:endParaRPr kumimoji="0" lang="en-US" sz="800" b="1" i="0" u="none" strike="noStrike" kern="0" cap="none" spc="0" normalizeH="0" baseline="0" noProof="0" dirty="0" smtClean="0">
                <a:ln>
                  <a:noFill/>
                </a:ln>
                <a:solidFill>
                  <a:srgbClr val="FFFFFF"/>
                </a:solidFill>
                <a:effectLst/>
                <a:uLnTx/>
                <a:uFillTx/>
                <a:ea typeface="+mn-ea"/>
                <a:cs typeface="+mn-cs"/>
              </a:endParaRPr>
            </a:p>
          </p:txBody>
        </p:sp>
        <p:sp>
          <p:nvSpPr>
            <p:cNvPr id="273" name="Freeform 272"/>
            <p:cNvSpPr/>
            <p:nvPr/>
          </p:nvSpPr>
          <p:spPr>
            <a:xfrm>
              <a:off x="8093571" y="2301157"/>
              <a:ext cx="1045564" cy="1045562"/>
            </a:xfrm>
            <a:custGeom>
              <a:avLst/>
              <a:gdLst>
                <a:gd name="connsiteX0" fmla="*/ 0 w 2221259"/>
                <a:gd name="connsiteY0" fmla="*/ 1110630 h 2221259"/>
                <a:gd name="connsiteX1" fmla="*/ 1110630 w 2221259"/>
                <a:gd name="connsiteY1" fmla="*/ 0 h 2221259"/>
                <a:gd name="connsiteX2" fmla="*/ 2221260 w 2221259"/>
                <a:gd name="connsiteY2" fmla="*/ 1110630 h 2221259"/>
                <a:gd name="connsiteX3" fmla="*/ 1110630 w 2221259"/>
                <a:gd name="connsiteY3" fmla="*/ 2221260 h 2221259"/>
                <a:gd name="connsiteX4" fmla="*/ 0 w 2221259"/>
                <a:gd name="connsiteY4" fmla="*/ 1110630 h 2221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1259" h="2221259">
                  <a:moveTo>
                    <a:pt x="0" y="1110630"/>
                  </a:moveTo>
                  <a:cubicBezTo>
                    <a:pt x="0" y="497246"/>
                    <a:pt x="497246" y="0"/>
                    <a:pt x="1110630" y="0"/>
                  </a:cubicBezTo>
                  <a:cubicBezTo>
                    <a:pt x="1724014" y="0"/>
                    <a:pt x="2221260" y="497246"/>
                    <a:pt x="2221260" y="1110630"/>
                  </a:cubicBezTo>
                  <a:cubicBezTo>
                    <a:pt x="2221260" y="1724014"/>
                    <a:pt x="1724014" y="2221260"/>
                    <a:pt x="1110630" y="2221260"/>
                  </a:cubicBezTo>
                  <a:cubicBezTo>
                    <a:pt x="497246" y="2221260"/>
                    <a:pt x="0" y="1724014"/>
                    <a:pt x="0" y="1110630"/>
                  </a:cubicBezTo>
                  <a:close/>
                </a:path>
              </a:pathLst>
            </a:custGeom>
            <a:solidFill>
              <a:srgbClr val="9E3039"/>
            </a:solidFill>
            <a:ln w="25400" cap="flat" cmpd="sng" algn="ctr">
              <a:solidFill>
                <a:srgbClr val="FFFFFF">
                  <a:hueOff val="0"/>
                  <a:satOff val="0"/>
                  <a:lumOff val="0"/>
                  <a:alphaOff val="0"/>
                </a:srgbClr>
              </a:solidFill>
              <a:prstDash val="solid"/>
            </a:ln>
            <a:effectLst/>
          </p:spPr>
          <p:txBody>
            <a:bodyPr spcFirstLastPara="0" vert="horz" wrap="square" lIns="175348" tIns="175348" rIns="175348" bIns="175348" numCol="1" spcCol="1270" anchor="ctr" anchorCtr="0">
              <a:noAutofit/>
            </a:bodyPr>
            <a:lstStyle/>
            <a:p>
              <a:pPr marL="0" marR="0" lvl="0" indent="0" algn="ctr" defTabSz="444500" eaLnBrk="1" fontAlgn="auto" latinLnBrk="0" hangingPunct="1">
                <a:lnSpc>
                  <a:spcPct val="90000"/>
                </a:lnSpc>
                <a:spcBef>
                  <a:spcPct val="0"/>
                </a:spcBef>
                <a:spcAft>
                  <a:spcPct val="35000"/>
                </a:spcAft>
                <a:buClrTx/>
                <a:buSzTx/>
                <a:buFontTx/>
                <a:buNone/>
                <a:tabLst/>
                <a:defRPr/>
              </a:pPr>
              <a:r>
                <a:rPr kumimoji="0" lang="en-GB" sz="800" b="1" i="0" u="none" strike="noStrike" kern="0" cap="none" spc="0" normalizeH="0" baseline="0" noProof="0" dirty="0" smtClean="0">
                  <a:ln>
                    <a:noFill/>
                  </a:ln>
                  <a:solidFill>
                    <a:srgbClr val="FFFFFF"/>
                  </a:solidFill>
                  <a:effectLst/>
                  <a:uLnTx/>
                  <a:uFillTx/>
                  <a:ea typeface="+mn-ea"/>
                  <a:cs typeface="+mn-cs"/>
                </a:rPr>
                <a:t>Digital Maturity Assessment</a:t>
              </a:r>
              <a:endParaRPr kumimoji="0" lang="en-US" sz="800" b="1" i="0" u="none" strike="noStrike" kern="0" cap="none" spc="0" normalizeH="0" baseline="0" noProof="0" dirty="0" smtClean="0">
                <a:ln>
                  <a:noFill/>
                </a:ln>
                <a:solidFill>
                  <a:srgbClr val="FFFFFF"/>
                </a:solidFill>
                <a:effectLst/>
                <a:uLnTx/>
                <a:uFillTx/>
                <a:ea typeface="+mn-ea"/>
                <a:cs typeface="+mn-cs"/>
              </a:endParaRPr>
            </a:p>
          </p:txBody>
        </p:sp>
        <p:sp>
          <p:nvSpPr>
            <p:cNvPr id="274" name="Oval 273"/>
            <p:cNvSpPr/>
            <p:nvPr/>
          </p:nvSpPr>
          <p:spPr>
            <a:xfrm>
              <a:off x="6120787" y="4066915"/>
              <a:ext cx="4898690" cy="853440"/>
            </a:xfrm>
            <a:prstGeom prst="ellipse">
              <a:avLst/>
            </a:prstGeom>
            <a:solidFill>
              <a:srgbClr val="005EB8">
                <a:tint val="50000"/>
                <a:alpha val="40000"/>
                <a:hueOff val="0"/>
                <a:satOff val="0"/>
                <a:lumOff val="0"/>
                <a:alphaOff val="0"/>
              </a:srgbClr>
            </a:solidFill>
            <a:ln>
              <a:noFill/>
            </a:ln>
            <a:effectLst/>
          </p:spPr>
        </p:sp>
        <p:sp>
          <p:nvSpPr>
            <p:cNvPr id="275" name="Freeform 274"/>
            <p:cNvSpPr/>
            <p:nvPr/>
          </p:nvSpPr>
          <p:spPr>
            <a:xfrm>
              <a:off x="6646174" y="3963687"/>
              <a:ext cx="1110629" cy="1110629"/>
            </a:xfrm>
            <a:custGeom>
              <a:avLst/>
              <a:gdLst>
                <a:gd name="connsiteX0" fmla="*/ 0 w 1110629"/>
                <a:gd name="connsiteY0" fmla="*/ 555315 h 1110629"/>
                <a:gd name="connsiteX1" fmla="*/ 555315 w 1110629"/>
                <a:gd name="connsiteY1" fmla="*/ 0 h 1110629"/>
                <a:gd name="connsiteX2" fmla="*/ 1110630 w 1110629"/>
                <a:gd name="connsiteY2" fmla="*/ 555315 h 1110629"/>
                <a:gd name="connsiteX3" fmla="*/ 555315 w 1110629"/>
                <a:gd name="connsiteY3" fmla="*/ 1110630 h 1110629"/>
                <a:gd name="connsiteX4" fmla="*/ 0 w 1110629"/>
                <a:gd name="connsiteY4" fmla="*/ 555315 h 11106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0629" h="1110629">
                  <a:moveTo>
                    <a:pt x="0" y="555315"/>
                  </a:moveTo>
                  <a:cubicBezTo>
                    <a:pt x="0" y="248623"/>
                    <a:pt x="248623" y="0"/>
                    <a:pt x="555315" y="0"/>
                  </a:cubicBezTo>
                  <a:cubicBezTo>
                    <a:pt x="862007" y="0"/>
                    <a:pt x="1110630" y="248623"/>
                    <a:pt x="1110630" y="555315"/>
                  </a:cubicBezTo>
                  <a:cubicBezTo>
                    <a:pt x="1110630" y="862007"/>
                    <a:pt x="862007" y="1110630"/>
                    <a:pt x="555315" y="1110630"/>
                  </a:cubicBezTo>
                  <a:cubicBezTo>
                    <a:pt x="248623" y="1110630"/>
                    <a:pt x="0" y="862007"/>
                    <a:pt x="0" y="555315"/>
                  </a:cubicBezTo>
                  <a:close/>
                </a:path>
              </a:pathLst>
            </a:custGeom>
            <a:solidFill>
              <a:srgbClr val="8E258D"/>
            </a:solidFill>
            <a:ln w="25400" cap="flat" cmpd="sng" algn="ctr">
              <a:solidFill>
                <a:srgbClr val="FFFFFF">
                  <a:hueOff val="0"/>
                  <a:satOff val="0"/>
                  <a:lumOff val="0"/>
                  <a:alphaOff val="0"/>
                </a:srgbClr>
              </a:solidFill>
              <a:prstDash val="solid"/>
            </a:ln>
            <a:effectLst/>
          </p:spPr>
          <p:txBody>
            <a:bodyPr spcFirstLastPara="0" vert="horz" wrap="square" lIns="175348" tIns="175348" rIns="175348" bIns="175348" numCol="1" spcCol="1270" anchor="ctr" anchorCtr="0">
              <a:noAutofit/>
            </a:bodyPr>
            <a:lstStyle/>
            <a:p>
              <a:pPr marL="0" marR="0" lvl="0" indent="0" defTabSz="444500" eaLnBrk="1" fontAlgn="auto" latinLnBrk="0" hangingPunct="1">
                <a:lnSpc>
                  <a:spcPct val="90000"/>
                </a:lnSpc>
                <a:spcBef>
                  <a:spcPct val="0"/>
                </a:spcBef>
                <a:spcAft>
                  <a:spcPct val="35000"/>
                </a:spcAft>
                <a:buClrTx/>
                <a:buSzTx/>
                <a:buFontTx/>
                <a:buNone/>
                <a:tabLst/>
                <a:defRPr/>
              </a:pPr>
              <a:r>
                <a:rPr kumimoji="0" lang="en-GB" sz="800" b="1" i="0" u="none" strike="noStrike" kern="0" cap="none" spc="0" normalizeH="0" baseline="0" noProof="0" dirty="0" smtClean="0">
                  <a:ln>
                    <a:noFill/>
                  </a:ln>
                  <a:solidFill>
                    <a:srgbClr val="FFFFFF"/>
                  </a:solidFill>
                  <a:effectLst/>
                  <a:uLnTx/>
                  <a:uFillTx/>
                  <a:ea typeface="+mn-ea"/>
                  <a:cs typeface="+mn-cs"/>
                </a:rPr>
                <a:t>Value Management</a:t>
              </a:r>
              <a:endParaRPr kumimoji="0" lang="en-US" sz="800" b="1" i="0" u="none" strike="noStrike" kern="0" cap="none" spc="0" normalizeH="0" baseline="0" noProof="0" dirty="0" smtClean="0">
                <a:ln>
                  <a:noFill/>
                </a:ln>
                <a:solidFill>
                  <a:srgbClr val="FFFFFF"/>
                </a:solidFill>
                <a:effectLst/>
                <a:uLnTx/>
                <a:uFillTx/>
                <a:ea typeface="+mn-ea"/>
                <a:cs typeface="+mn-cs"/>
              </a:endParaRPr>
            </a:p>
          </p:txBody>
        </p:sp>
        <p:sp>
          <p:nvSpPr>
            <p:cNvPr id="276" name="Freeform 275"/>
            <p:cNvSpPr/>
            <p:nvPr/>
          </p:nvSpPr>
          <p:spPr>
            <a:xfrm>
              <a:off x="7777978" y="3745945"/>
              <a:ext cx="1110629" cy="1110629"/>
            </a:xfrm>
            <a:custGeom>
              <a:avLst/>
              <a:gdLst>
                <a:gd name="connsiteX0" fmla="*/ 0 w 1110629"/>
                <a:gd name="connsiteY0" fmla="*/ 555315 h 1110629"/>
                <a:gd name="connsiteX1" fmla="*/ 555315 w 1110629"/>
                <a:gd name="connsiteY1" fmla="*/ 0 h 1110629"/>
                <a:gd name="connsiteX2" fmla="*/ 1110630 w 1110629"/>
                <a:gd name="connsiteY2" fmla="*/ 555315 h 1110629"/>
                <a:gd name="connsiteX3" fmla="*/ 555315 w 1110629"/>
                <a:gd name="connsiteY3" fmla="*/ 1110630 h 1110629"/>
                <a:gd name="connsiteX4" fmla="*/ 0 w 1110629"/>
                <a:gd name="connsiteY4" fmla="*/ 555315 h 11106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0629" h="1110629">
                  <a:moveTo>
                    <a:pt x="0" y="555315"/>
                  </a:moveTo>
                  <a:cubicBezTo>
                    <a:pt x="0" y="248623"/>
                    <a:pt x="248623" y="0"/>
                    <a:pt x="555315" y="0"/>
                  </a:cubicBezTo>
                  <a:cubicBezTo>
                    <a:pt x="862007" y="0"/>
                    <a:pt x="1110630" y="248623"/>
                    <a:pt x="1110630" y="555315"/>
                  </a:cubicBezTo>
                  <a:cubicBezTo>
                    <a:pt x="1110630" y="862007"/>
                    <a:pt x="862007" y="1110630"/>
                    <a:pt x="555315" y="1110630"/>
                  </a:cubicBezTo>
                  <a:cubicBezTo>
                    <a:pt x="248623" y="1110630"/>
                    <a:pt x="0" y="862007"/>
                    <a:pt x="0" y="555315"/>
                  </a:cubicBezTo>
                  <a:close/>
                </a:path>
              </a:pathLst>
            </a:custGeom>
            <a:solidFill>
              <a:srgbClr val="005EB8">
                <a:lumMod val="50000"/>
              </a:srgbClr>
            </a:solidFill>
            <a:ln w="25400" cap="flat" cmpd="sng" algn="ctr">
              <a:solidFill>
                <a:srgbClr val="FFFFFF">
                  <a:hueOff val="0"/>
                  <a:satOff val="0"/>
                  <a:lumOff val="0"/>
                  <a:alphaOff val="0"/>
                </a:srgbClr>
              </a:solidFill>
              <a:prstDash val="solid"/>
            </a:ln>
            <a:effectLst/>
          </p:spPr>
          <p:txBody>
            <a:bodyPr spcFirstLastPara="0" vert="horz" wrap="square" lIns="175348" tIns="175348" rIns="175348" bIns="175348" numCol="1" spcCol="1270" anchor="ctr" anchorCtr="0">
              <a:noAutofit/>
            </a:bodyPr>
            <a:lstStyle/>
            <a:p>
              <a:pPr marL="0" marR="0" lvl="0" indent="0" algn="ctr" defTabSz="444500" eaLnBrk="1" fontAlgn="auto" latinLnBrk="0" hangingPunct="1">
                <a:lnSpc>
                  <a:spcPct val="90000"/>
                </a:lnSpc>
                <a:spcBef>
                  <a:spcPct val="0"/>
                </a:spcBef>
                <a:spcAft>
                  <a:spcPct val="35000"/>
                </a:spcAft>
                <a:buClrTx/>
                <a:buSzTx/>
                <a:buFontTx/>
                <a:buNone/>
                <a:tabLst/>
                <a:defRPr/>
              </a:pPr>
              <a:r>
                <a:rPr kumimoji="0" lang="en-GB" sz="800" b="1" i="0" u="none" strike="noStrike" kern="0" cap="none" spc="0" normalizeH="0" baseline="0" noProof="0" dirty="0" smtClean="0">
                  <a:ln>
                    <a:noFill/>
                  </a:ln>
                  <a:solidFill>
                    <a:srgbClr val="FFFFFF"/>
                  </a:solidFill>
                  <a:effectLst/>
                  <a:uLnTx/>
                  <a:uFillTx/>
                  <a:ea typeface="+mn-ea"/>
                  <a:cs typeface="+mn-cs"/>
                </a:rPr>
                <a:t>Customer Propositions</a:t>
              </a:r>
              <a:endParaRPr kumimoji="0" lang="en-US" sz="800" b="1" i="0" u="none" strike="noStrike" kern="0" cap="none" spc="0" normalizeH="0" baseline="0" noProof="0" dirty="0" smtClean="0">
                <a:ln>
                  <a:noFill/>
                </a:ln>
                <a:solidFill>
                  <a:srgbClr val="FFFFFF"/>
                </a:solidFill>
                <a:effectLst/>
                <a:uLnTx/>
                <a:uFillTx/>
                <a:ea typeface="+mn-ea"/>
                <a:cs typeface="+mn-cs"/>
              </a:endParaRPr>
            </a:p>
          </p:txBody>
        </p:sp>
        <p:sp>
          <p:nvSpPr>
            <p:cNvPr id="277" name="Freeform 276"/>
            <p:cNvSpPr/>
            <p:nvPr/>
          </p:nvSpPr>
          <p:spPr>
            <a:xfrm>
              <a:off x="9512590" y="3911430"/>
              <a:ext cx="1110629" cy="1110629"/>
            </a:xfrm>
            <a:custGeom>
              <a:avLst/>
              <a:gdLst>
                <a:gd name="connsiteX0" fmla="*/ 0 w 1110629"/>
                <a:gd name="connsiteY0" fmla="*/ 555315 h 1110629"/>
                <a:gd name="connsiteX1" fmla="*/ 555315 w 1110629"/>
                <a:gd name="connsiteY1" fmla="*/ 0 h 1110629"/>
                <a:gd name="connsiteX2" fmla="*/ 1110630 w 1110629"/>
                <a:gd name="connsiteY2" fmla="*/ 555315 h 1110629"/>
                <a:gd name="connsiteX3" fmla="*/ 555315 w 1110629"/>
                <a:gd name="connsiteY3" fmla="*/ 1110630 h 1110629"/>
                <a:gd name="connsiteX4" fmla="*/ 0 w 1110629"/>
                <a:gd name="connsiteY4" fmla="*/ 555315 h 11106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0629" h="1110629">
                  <a:moveTo>
                    <a:pt x="0" y="555315"/>
                  </a:moveTo>
                  <a:cubicBezTo>
                    <a:pt x="0" y="248623"/>
                    <a:pt x="248623" y="0"/>
                    <a:pt x="555315" y="0"/>
                  </a:cubicBezTo>
                  <a:cubicBezTo>
                    <a:pt x="862007" y="0"/>
                    <a:pt x="1110630" y="248623"/>
                    <a:pt x="1110630" y="555315"/>
                  </a:cubicBezTo>
                  <a:cubicBezTo>
                    <a:pt x="1110630" y="862007"/>
                    <a:pt x="862007" y="1110630"/>
                    <a:pt x="555315" y="1110630"/>
                  </a:cubicBezTo>
                  <a:cubicBezTo>
                    <a:pt x="248623" y="1110630"/>
                    <a:pt x="0" y="862007"/>
                    <a:pt x="0" y="555315"/>
                  </a:cubicBezTo>
                  <a:close/>
                </a:path>
              </a:pathLst>
            </a:custGeom>
            <a:solidFill>
              <a:srgbClr val="EBB700"/>
            </a:solidFill>
            <a:ln w="25400" cap="flat" cmpd="sng" algn="ctr">
              <a:solidFill>
                <a:srgbClr val="FFFFFF">
                  <a:hueOff val="0"/>
                  <a:satOff val="0"/>
                  <a:lumOff val="0"/>
                  <a:alphaOff val="0"/>
                </a:srgbClr>
              </a:solidFill>
              <a:prstDash val="solid"/>
            </a:ln>
            <a:effectLst/>
          </p:spPr>
          <p:txBody>
            <a:bodyPr spcFirstLastPara="0" vert="horz" wrap="square" lIns="175348" tIns="175348" rIns="175348" bIns="175348" numCol="1" spcCol="1270" anchor="ctr" anchorCtr="0">
              <a:noAutofit/>
            </a:bodyPr>
            <a:lstStyle/>
            <a:p>
              <a:pPr marL="0" marR="0" lvl="0" indent="0" algn="r" defTabSz="444500" eaLnBrk="1" fontAlgn="auto" latinLnBrk="0" hangingPunct="1">
                <a:lnSpc>
                  <a:spcPct val="90000"/>
                </a:lnSpc>
                <a:spcBef>
                  <a:spcPct val="0"/>
                </a:spcBef>
                <a:spcAft>
                  <a:spcPct val="35000"/>
                </a:spcAft>
                <a:buClrTx/>
                <a:buSzTx/>
                <a:buFontTx/>
                <a:buNone/>
                <a:tabLst/>
                <a:defRPr/>
              </a:pPr>
              <a:r>
                <a:rPr kumimoji="0" lang="en-GB" sz="800" b="1" i="0" u="none" strike="noStrike" kern="0" cap="none" spc="0" normalizeH="0" baseline="0" noProof="0" dirty="0" smtClean="0">
                  <a:ln>
                    <a:noFill/>
                  </a:ln>
                  <a:solidFill>
                    <a:srgbClr val="000000">
                      <a:lumMod val="95000"/>
                      <a:lumOff val="5000"/>
                    </a:srgbClr>
                  </a:solidFill>
                  <a:effectLst/>
                  <a:uLnTx/>
                  <a:uFillTx/>
                  <a:ea typeface="+mn-ea"/>
                  <a:cs typeface="+mn-cs"/>
                </a:rPr>
                <a:t>Operating Model</a:t>
              </a:r>
              <a:endParaRPr kumimoji="0" lang="en-US" sz="800" b="1" i="0" u="none" strike="noStrike" kern="0" cap="none" spc="0" normalizeH="0" baseline="0" noProof="0" dirty="0" smtClean="0">
                <a:ln>
                  <a:noFill/>
                </a:ln>
                <a:solidFill>
                  <a:srgbClr val="000000">
                    <a:lumMod val="95000"/>
                    <a:lumOff val="5000"/>
                  </a:srgbClr>
                </a:solidFill>
                <a:effectLst/>
                <a:uLnTx/>
                <a:uFillTx/>
                <a:ea typeface="+mn-ea"/>
                <a:cs typeface="+mn-cs"/>
              </a:endParaRPr>
            </a:p>
          </p:txBody>
        </p:sp>
        <p:sp>
          <p:nvSpPr>
            <p:cNvPr id="278" name="Freeform 277"/>
            <p:cNvSpPr/>
            <p:nvPr/>
          </p:nvSpPr>
          <p:spPr>
            <a:xfrm>
              <a:off x="8711977" y="4227354"/>
              <a:ext cx="1110629" cy="1110629"/>
            </a:xfrm>
            <a:custGeom>
              <a:avLst/>
              <a:gdLst>
                <a:gd name="connsiteX0" fmla="*/ 0 w 1110629"/>
                <a:gd name="connsiteY0" fmla="*/ 555315 h 1110629"/>
                <a:gd name="connsiteX1" fmla="*/ 555315 w 1110629"/>
                <a:gd name="connsiteY1" fmla="*/ 0 h 1110629"/>
                <a:gd name="connsiteX2" fmla="*/ 1110630 w 1110629"/>
                <a:gd name="connsiteY2" fmla="*/ 555315 h 1110629"/>
                <a:gd name="connsiteX3" fmla="*/ 555315 w 1110629"/>
                <a:gd name="connsiteY3" fmla="*/ 1110630 h 1110629"/>
                <a:gd name="connsiteX4" fmla="*/ 0 w 1110629"/>
                <a:gd name="connsiteY4" fmla="*/ 555315 h 11106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0629" h="1110629">
                  <a:moveTo>
                    <a:pt x="0" y="555315"/>
                  </a:moveTo>
                  <a:cubicBezTo>
                    <a:pt x="0" y="248623"/>
                    <a:pt x="248623" y="0"/>
                    <a:pt x="555315" y="0"/>
                  </a:cubicBezTo>
                  <a:cubicBezTo>
                    <a:pt x="862007" y="0"/>
                    <a:pt x="1110630" y="248623"/>
                    <a:pt x="1110630" y="555315"/>
                  </a:cubicBezTo>
                  <a:cubicBezTo>
                    <a:pt x="1110630" y="862007"/>
                    <a:pt x="862007" y="1110630"/>
                    <a:pt x="555315" y="1110630"/>
                  </a:cubicBezTo>
                  <a:cubicBezTo>
                    <a:pt x="248623" y="1110630"/>
                    <a:pt x="0" y="862007"/>
                    <a:pt x="0" y="555315"/>
                  </a:cubicBezTo>
                  <a:close/>
                </a:path>
              </a:pathLst>
            </a:custGeom>
            <a:solidFill>
              <a:srgbClr val="7AB800"/>
            </a:solidFill>
            <a:ln w="25400" cap="flat" cmpd="sng" algn="ctr">
              <a:solidFill>
                <a:srgbClr val="FFFFFF">
                  <a:hueOff val="0"/>
                  <a:satOff val="0"/>
                  <a:lumOff val="0"/>
                  <a:alphaOff val="0"/>
                </a:srgbClr>
              </a:solidFill>
              <a:prstDash val="solid"/>
            </a:ln>
            <a:effectLst/>
          </p:spPr>
          <p:txBody>
            <a:bodyPr spcFirstLastPara="0" vert="horz" wrap="square" lIns="175348" tIns="175348" rIns="175348" bIns="175348" numCol="1" spcCol="1270" anchor="ctr" anchorCtr="0">
              <a:noAutofit/>
            </a:bodyPr>
            <a:lstStyle/>
            <a:p>
              <a:pPr marL="0" marR="0" lvl="0" indent="0" algn="ctr" defTabSz="444500" eaLnBrk="1" fontAlgn="auto" latinLnBrk="0" hangingPunct="1">
                <a:lnSpc>
                  <a:spcPct val="90000"/>
                </a:lnSpc>
                <a:spcBef>
                  <a:spcPct val="0"/>
                </a:spcBef>
                <a:spcAft>
                  <a:spcPct val="35000"/>
                </a:spcAft>
                <a:buClrTx/>
                <a:buSzTx/>
                <a:buFontTx/>
                <a:buNone/>
                <a:tabLst/>
                <a:defRPr/>
              </a:pPr>
              <a:r>
                <a:rPr kumimoji="0" lang="en-GB" sz="800" b="1" i="0" u="none" strike="noStrike" kern="0" cap="none" spc="0" normalizeH="0" baseline="0" noProof="0" dirty="0" smtClean="0">
                  <a:ln>
                    <a:noFill/>
                  </a:ln>
                  <a:solidFill>
                    <a:srgbClr val="FFFFFF"/>
                  </a:solidFill>
                  <a:effectLst/>
                  <a:uLnTx/>
                  <a:uFillTx/>
                  <a:ea typeface="+mn-ea"/>
                  <a:cs typeface="+mn-cs"/>
                </a:rPr>
                <a:t>Technology Enablement</a:t>
              </a:r>
              <a:endParaRPr kumimoji="0" lang="en-US" sz="800" b="1" i="0" u="none" strike="noStrike" kern="0" cap="none" spc="0" normalizeH="0" baseline="0" noProof="0" dirty="0" smtClean="0">
                <a:ln>
                  <a:noFill/>
                </a:ln>
                <a:solidFill>
                  <a:srgbClr val="FFFFFF"/>
                </a:solidFill>
                <a:effectLst/>
                <a:uLnTx/>
                <a:uFillTx/>
                <a:ea typeface="+mn-ea"/>
                <a:cs typeface="+mn-cs"/>
              </a:endParaRPr>
            </a:p>
          </p:txBody>
        </p:sp>
        <p:sp>
          <p:nvSpPr>
            <p:cNvPr id="279" name="Freeform 278"/>
            <p:cNvSpPr/>
            <p:nvPr/>
          </p:nvSpPr>
          <p:spPr>
            <a:xfrm>
              <a:off x="7192192" y="4625882"/>
              <a:ext cx="1110629" cy="1110629"/>
            </a:xfrm>
            <a:custGeom>
              <a:avLst/>
              <a:gdLst>
                <a:gd name="connsiteX0" fmla="*/ 0 w 1110629"/>
                <a:gd name="connsiteY0" fmla="*/ 555315 h 1110629"/>
                <a:gd name="connsiteX1" fmla="*/ 555315 w 1110629"/>
                <a:gd name="connsiteY1" fmla="*/ 0 h 1110629"/>
                <a:gd name="connsiteX2" fmla="*/ 1110630 w 1110629"/>
                <a:gd name="connsiteY2" fmla="*/ 555315 h 1110629"/>
                <a:gd name="connsiteX3" fmla="*/ 555315 w 1110629"/>
                <a:gd name="connsiteY3" fmla="*/ 1110630 h 1110629"/>
                <a:gd name="connsiteX4" fmla="*/ 0 w 1110629"/>
                <a:gd name="connsiteY4" fmla="*/ 555315 h 11106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0629" h="1110629">
                  <a:moveTo>
                    <a:pt x="0" y="555315"/>
                  </a:moveTo>
                  <a:cubicBezTo>
                    <a:pt x="0" y="248623"/>
                    <a:pt x="248623" y="0"/>
                    <a:pt x="555315" y="0"/>
                  </a:cubicBezTo>
                  <a:cubicBezTo>
                    <a:pt x="862007" y="0"/>
                    <a:pt x="1110630" y="248623"/>
                    <a:pt x="1110630" y="555315"/>
                  </a:cubicBezTo>
                  <a:cubicBezTo>
                    <a:pt x="1110630" y="862007"/>
                    <a:pt x="862007" y="1110630"/>
                    <a:pt x="555315" y="1110630"/>
                  </a:cubicBezTo>
                  <a:cubicBezTo>
                    <a:pt x="248623" y="1110630"/>
                    <a:pt x="0" y="862007"/>
                    <a:pt x="0" y="555315"/>
                  </a:cubicBezTo>
                  <a:close/>
                </a:path>
              </a:pathLst>
            </a:custGeom>
            <a:solidFill>
              <a:srgbClr val="007C92"/>
            </a:solidFill>
            <a:ln w="25400" cap="flat" cmpd="sng" algn="ctr">
              <a:solidFill>
                <a:srgbClr val="FFFFFF">
                  <a:hueOff val="0"/>
                  <a:satOff val="0"/>
                  <a:lumOff val="0"/>
                  <a:alphaOff val="0"/>
                </a:srgbClr>
              </a:solidFill>
              <a:prstDash val="solid"/>
            </a:ln>
            <a:effectLst/>
          </p:spPr>
          <p:txBody>
            <a:bodyPr spcFirstLastPara="0" vert="horz" wrap="square" lIns="175348" tIns="175348" rIns="175348" bIns="175348" numCol="1" spcCol="1270" anchor="ctr" anchorCtr="0">
              <a:noAutofit/>
            </a:bodyPr>
            <a:lstStyle/>
            <a:p>
              <a:pPr marL="0" marR="0" lvl="0" indent="0" algn="ctr" defTabSz="444500" eaLnBrk="1" fontAlgn="auto" latinLnBrk="0" hangingPunct="1">
                <a:lnSpc>
                  <a:spcPct val="90000"/>
                </a:lnSpc>
                <a:spcBef>
                  <a:spcPct val="0"/>
                </a:spcBef>
                <a:spcAft>
                  <a:spcPct val="35000"/>
                </a:spcAft>
                <a:buClrTx/>
                <a:buSzTx/>
                <a:buFontTx/>
                <a:buNone/>
                <a:tabLst/>
                <a:defRPr/>
              </a:pPr>
              <a:r>
                <a:rPr kumimoji="0" lang="en-GB" sz="800" b="1" i="0" u="none" strike="noStrike" kern="0" cap="none" spc="0" normalizeH="0" baseline="0" noProof="0" dirty="0" smtClean="0">
                  <a:ln>
                    <a:noFill/>
                  </a:ln>
                  <a:solidFill>
                    <a:srgbClr val="FFFFFF"/>
                  </a:solidFill>
                  <a:effectLst/>
                  <a:uLnTx/>
                  <a:uFillTx/>
                  <a:ea typeface="+mn-ea"/>
                  <a:cs typeface="+mn-cs"/>
                </a:rPr>
                <a:t>Risk Model</a:t>
              </a:r>
              <a:endParaRPr kumimoji="0" lang="en-US" sz="800" b="1" i="0" u="none" strike="noStrike" kern="0" cap="none" spc="0" normalizeH="0" baseline="0" noProof="0" dirty="0" smtClean="0">
                <a:ln>
                  <a:noFill/>
                </a:ln>
                <a:solidFill>
                  <a:srgbClr val="FFFFFF"/>
                </a:solidFill>
                <a:effectLst/>
                <a:uLnTx/>
                <a:uFillTx/>
                <a:ea typeface="+mn-ea"/>
                <a:cs typeface="+mn-cs"/>
              </a:endParaRPr>
            </a:p>
          </p:txBody>
        </p:sp>
        <p:sp>
          <p:nvSpPr>
            <p:cNvPr id="280" name="Freeform 279"/>
            <p:cNvSpPr/>
            <p:nvPr/>
          </p:nvSpPr>
          <p:spPr>
            <a:xfrm>
              <a:off x="8074915" y="4934242"/>
              <a:ext cx="1110629" cy="1110629"/>
            </a:xfrm>
            <a:custGeom>
              <a:avLst/>
              <a:gdLst>
                <a:gd name="connsiteX0" fmla="*/ 0 w 1110629"/>
                <a:gd name="connsiteY0" fmla="*/ 555315 h 1110629"/>
                <a:gd name="connsiteX1" fmla="*/ 555315 w 1110629"/>
                <a:gd name="connsiteY1" fmla="*/ 0 h 1110629"/>
                <a:gd name="connsiteX2" fmla="*/ 1110630 w 1110629"/>
                <a:gd name="connsiteY2" fmla="*/ 555315 h 1110629"/>
                <a:gd name="connsiteX3" fmla="*/ 555315 w 1110629"/>
                <a:gd name="connsiteY3" fmla="*/ 1110630 h 1110629"/>
                <a:gd name="connsiteX4" fmla="*/ 0 w 1110629"/>
                <a:gd name="connsiteY4" fmla="*/ 555315 h 11106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0629" h="1110629">
                  <a:moveTo>
                    <a:pt x="0" y="555315"/>
                  </a:moveTo>
                  <a:cubicBezTo>
                    <a:pt x="0" y="248623"/>
                    <a:pt x="248623" y="0"/>
                    <a:pt x="555315" y="0"/>
                  </a:cubicBezTo>
                  <a:cubicBezTo>
                    <a:pt x="862007" y="0"/>
                    <a:pt x="1110630" y="248623"/>
                    <a:pt x="1110630" y="555315"/>
                  </a:cubicBezTo>
                  <a:cubicBezTo>
                    <a:pt x="1110630" y="862007"/>
                    <a:pt x="862007" y="1110630"/>
                    <a:pt x="555315" y="1110630"/>
                  </a:cubicBezTo>
                  <a:cubicBezTo>
                    <a:pt x="248623" y="1110630"/>
                    <a:pt x="0" y="862007"/>
                    <a:pt x="0" y="555315"/>
                  </a:cubicBezTo>
                  <a:close/>
                </a:path>
              </a:pathLst>
            </a:custGeom>
            <a:solidFill>
              <a:srgbClr val="00338D"/>
            </a:solidFill>
            <a:ln w="25400" cap="flat" cmpd="sng" algn="ctr">
              <a:solidFill>
                <a:srgbClr val="FFFFFF">
                  <a:hueOff val="0"/>
                  <a:satOff val="0"/>
                  <a:lumOff val="0"/>
                  <a:alphaOff val="0"/>
                </a:srgbClr>
              </a:solidFill>
              <a:prstDash val="solid"/>
            </a:ln>
            <a:effectLst/>
          </p:spPr>
          <p:txBody>
            <a:bodyPr spcFirstLastPara="0" vert="horz" wrap="square" lIns="175348" tIns="175348" rIns="175348" bIns="175348" numCol="1" spcCol="1270" anchor="ctr" anchorCtr="0">
              <a:noAutofit/>
            </a:bodyPr>
            <a:lstStyle/>
            <a:p>
              <a:pPr marL="0" marR="0" lvl="0" indent="0" algn="ctr" defTabSz="444500" eaLnBrk="1" fontAlgn="auto" latinLnBrk="0" hangingPunct="1">
                <a:lnSpc>
                  <a:spcPct val="90000"/>
                </a:lnSpc>
                <a:spcBef>
                  <a:spcPct val="0"/>
                </a:spcBef>
                <a:spcAft>
                  <a:spcPct val="35000"/>
                </a:spcAft>
                <a:buClrTx/>
                <a:buSzTx/>
                <a:buFontTx/>
                <a:buNone/>
                <a:tabLst/>
                <a:defRPr/>
              </a:pPr>
              <a:r>
                <a:rPr kumimoji="0" lang="en-GB" sz="800" b="1" i="0" u="none" strike="noStrike" kern="0" cap="none" spc="0" normalizeH="0" baseline="0" noProof="0" dirty="0" smtClean="0">
                  <a:ln>
                    <a:noFill/>
                  </a:ln>
                  <a:solidFill>
                    <a:srgbClr val="FFFFFF"/>
                  </a:solidFill>
                  <a:effectLst/>
                  <a:uLnTx/>
                  <a:uFillTx/>
                  <a:ea typeface="+mn-ea"/>
                  <a:cs typeface="+mn-cs"/>
                </a:rPr>
                <a:t>Co-creation Model</a:t>
              </a:r>
              <a:endParaRPr kumimoji="0" lang="en-US" sz="800" b="1" i="0" u="none" strike="noStrike" kern="0" cap="none" spc="0" normalizeH="0" baseline="0" noProof="0" dirty="0" smtClean="0">
                <a:ln>
                  <a:noFill/>
                </a:ln>
                <a:solidFill>
                  <a:srgbClr val="FFFFFF"/>
                </a:solidFill>
                <a:effectLst/>
                <a:uLnTx/>
                <a:uFillTx/>
                <a:ea typeface="+mn-ea"/>
                <a:cs typeface="+mn-cs"/>
              </a:endParaRPr>
            </a:p>
          </p:txBody>
        </p:sp>
        <p:sp>
          <p:nvSpPr>
            <p:cNvPr id="281" name="Shape 280"/>
            <p:cNvSpPr/>
            <p:nvPr/>
          </p:nvSpPr>
          <p:spPr>
            <a:xfrm>
              <a:off x="5915738" y="3447223"/>
              <a:ext cx="5316408" cy="2749999"/>
            </a:xfrm>
            <a:prstGeom prst="funnel">
              <a:avLst/>
            </a:prstGeom>
            <a:solidFill>
              <a:srgbClr val="FFFFFF">
                <a:alpha val="40000"/>
                <a:hueOff val="0"/>
                <a:satOff val="0"/>
                <a:lumOff val="0"/>
                <a:alphaOff val="0"/>
              </a:srgbClr>
            </a:solidFill>
            <a:ln w="9525" cap="flat" cmpd="sng" algn="ctr">
              <a:solidFill>
                <a:srgbClr val="005EB8">
                  <a:hueOff val="0"/>
                  <a:satOff val="0"/>
                  <a:lumOff val="0"/>
                  <a:alphaOff val="0"/>
                  <a:shade val="95000"/>
                  <a:satMod val="105000"/>
                </a:srgbClr>
              </a:solidFill>
              <a:prstDash val="solid"/>
            </a:ln>
            <a:effectLst/>
          </p:spPr>
        </p:sp>
        <p:sp>
          <p:nvSpPr>
            <p:cNvPr id="282" name="Rectangle 281"/>
            <p:cNvSpPr/>
            <p:nvPr/>
          </p:nvSpPr>
          <p:spPr>
            <a:xfrm>
              <a:off x="4915845" y="1188511"/>
              <a:ext cx="804640" cy="424032"/>
            </a:xfrm>
            <a:prstGeom prst="rect">
              <a:avLst/>
            </a:prstGeom>
            <a:solidFill>
              <a:srgbClr val="BEDFFF"/>
            </a:solidFill>
            <a:ln w="25400"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dirty="0" smtClean="0">
                  <a:ln>
                    <a:noFill/>
                  </a:ln>
                  <a:solidFill>
                    <a:srgbClr val="000000"/>
                  </a:solidFill>
                  <a:effectLst/>
                  <a:uLnTx/>
                  <a:uFillTx/>
                  <a:ea typeface="+mn-ea"/>
                  <a:cs typeface="+mn-cs"/>
                </a:rPr>
                <a:t>Initiate</a:t>
              </a:r>
            </a:p>
          </p:txBody>
        </p:sp>
        <p:sp>
          <p:nvSpPr>
            <p:cNvPr id="283" name="Rectangle 282"/>
            <p:cNvSpPr/>
            <p:nvPr/>
          </p:nvSpPr>
          <p:spPr>
            <a:xfrm>
              <a:off x="4915845" y="1734988"/>
              <a:ext cx="804639" cy="1141328"/>
            </a:xfrm>
            <a:prstGeom prst="rect">
              <a:avLst/>
            </a:prstGeom>
            <a:solidFill>
              <a:srgbClr val="F5DFE1"/>
            </a:solidFill>
            <a:ln w="25400"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dirty="0" smtClean="0">
                  <a:ln>
                    <a:noFill/>
                  </a:ln>
                  <a:solidFill>
                    <a:srgbClr val="000000"/>
                  </a:solidFill>
                  <a:effectLst/>
                  <a:uLnTx/>
                  <a:uFillTx/>
                  <a:ea typeface="+mn-ea"/>
                  <a:cs typeface="+mn-cs"/>
                </a:rPr>
                <a:t>Assess</a:t>
              </a:r>
            </a:p>
          </p:txBody>
        </p:sp>
        <p:sp>
          <p:nvSpPr>
            <p:cNvPr id="284" name="Rectangle 283"/>
            <p:cNvSpPr/>
            <p:nvPr/>
          </p:nvSpPr>
          <p:spPr>
            <a:xfrm>
              <a:off x="4915845" y="2961103"/>
              <a:ext cx="804640" cy="2775408"/>
            </a:xfrm>
            <a:prstGeom prst="rect">
              <a:avLst/>
            </a:prstGeom>
            <a:solidFill>
              <a:srgbClr val="D7D2EF"/>
            </a:solidFill>
            <a:ln w="25400"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dirty="0" smtClean="0">
                  <a:ln>
                    <a:noFill/>
                  </a:ln>
                  <a:solidFill>
                    <a:srgbClr val="000000"/>
                  </a:solidFill>
                  <a:effectLst/>
                  <a:uLnTx/>
                  <a:uFillTx/>
                  <a:ea typeface="+mn-ea"/>
                  <a:cs typeface="+mn-cs"/>
                </a:rPr>
                <a:t>Strategize</a:t>
              </a:r>
            </a:p>
          </p:txBody>
        </p:sp>
        <p:sp>
          <p:nvSpPr>
            <p:cNvPr id="285" name="Rectangle 284"/>
            <p:cNvSpPr/>
            <p:nvPr/>
          </p:nvSpPr>
          <p:spPr>
            <a:xfrm>
              <a:off x="4915845" y="5854539"/>
              <a:ext cx="804639" cy="1692436"/>
            </a:xfrm>
            <a:prstGeom prst="rect">
              <a:avLst/>
            </a:prstGeom>
            <a:solidFill>
              <a:srgbClr val="EAEAEA"/>
            </a:solidFill>
            <a:ln w="25400"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dirty="0" smtClean="0">
                  <a:ln>
                    <a:noFill/>
                  </a:ln>
                  <a:solidFill>
                    <a:srgbClr val="000000"/>
                  </a:solidFill>
                  <a:effectLst/>
                  <a:uLnTx/>
                  <a:uFillTx/>
                  <a:ea typeface="+mn-ea"/>
                  <a:cs typeface="+mn-cs"/>
                </a:rPr>
                <a:t>Plan</a:t>
              </a:r>
            </a:p>
          </p:txBody>
        </p:sp>
      </p:grpSp>
      <p:pic>
        <p:nvPicPr>
          <p:cNvPr id="286" name="Picture 28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399071" y="1662969"/>
            <a:ext cx="308006" cy="308006"/>
          </a:xfrm>
          <a:prstGeom prst="rect">
            <a:avLst/>
          </a:prstGeom>
        </p:spPr>
      </p:pic>
      <p:sp>
        <p:nvSpPr>
          <p:cNvPr id="14" name="Snip Diagonal Corner Rectangle 13"/>
          <p:cNvSpPr/>
          <p:nvPr/>
        </p:nvSpPr>
        <p:spPr>
          <a:xfrm>
            <a:off x="153265" y="936001"/>
            <a:ext cx="4990235" cy="5179265"/>
          </a:xfrm>
          <a:prstGeom prst="snip2DiagRect">
            <a:avLst/>
          </a:prstGeom>
          <a:solidFill>
            <a:srgbClr val="2D5491"/>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t"/>
          <a:lstStyle/>
          <a:p>
            <a:pPr marL="171450" lvl="1" indent="-171450">
              <a:lnSpc>
                <a:spcPct val="115000"/>
              </a:lnSpc>
              <a:spcBef>
                <a:spcPts val="1125"/>
              </a:spcBef>
              <a:spcAft>
                <a:spcPts val="150"/>
              </a:spcAft>
              <a:buFont typeface="Arial" panose="020B0604020202020204" pitchFamily="34" charset="0"/>
              <a:buChar char="•"/>
              <a:defRPr/>
            </a:pPr>
            <a:r>
              <a:rPr lang="en-US" sz="1200" dirty="0" smtClean="0"/>
              <a:t>Following the Group’s ambition of becoming the leading Merchant Bank and Asset Manager in Africa, </a:t>
            </a:r>
            <a:r>
              <a:rPr lang="en-US" sz="1200" dirty="0" err="1" smtClean="0"/>
              <a:t>FBNQuest</a:t>
            </a:r>
            <a:r>
              <a:rPr lang="en-US" sz="1200" dirty="0" smtClean="0"/>
              <a:t> has identified digital as a critical enabler for the realization of this ambition. Consequently, the Group has engaged KPMG, a global leader in digital strategy and transformation services, to provide the assistance required to drive the development of its digital strategy intended to reposition the Group within its target markets.</a:t>
            </a:r>
          </a:p>
          <a:p>
            <a:pPr marL="171450" lvl="1" indent="-171450">
              <a:lnSpc>
                <a:spcPct val="115000"/>
              </a:lnSpc>
              <a:spcBef>
                <a:spcPts val="1125"/>
              </a:spcBef>
              <a:spcAft>
                <a:spcPts val="150"/>
              </a:spcAft>
              <a:buFont typeface="Arial" panose="020B0604020202020204" pitchFamily="34" charset="0"/>
              <a:buChar char="•"/>
              <a:defRPr/>
            </a:pPr>
            <a:r>
              <a:rPr lang="en-US" sz="1200" dirty="0" smtClean="0"/>
              <a:t>As part of the Assess phase of Digital Strategy Program, we have run a Digital Maturity Assessment (DMA) to prepare this report on </a:t>
            </a:r>
            <a:r>
              <a:rPr lang="en-US" sz="1200" dirty="0" err="1" smtClean="0"/>
              <a:t>FBNQuest’s</a:t>
            </a:r>
            <a:r>
              <a:rPr lang="en-US" sz="1200" dirty="0" smtClean="0"/>
              <a:t> current baseline / starting position for Digital.</a:t>
            </a:r>
          </a:p>
          <a:p>
            <a:pPr marL="171450" indent="-171450">
              <a:buFont typeface="Arial" panose="020B0604020202020204" pitchFamily="34" charset="0"/>
              <a:buChar char="•"/>
            </a:pPr>
            <a:endParaRPr lang="en-US" sz="1200" dirty="0" smtClean="0"/>
          </a:p>
          <a:p>
            <a:pPr marL="171450" indent="-171450">
              <a:buFont typeface="Arial" panose="020B0604020202020204" pitchFamily="34" charset="0"/>
              <a:buChar char="•"/>
            </a:pPr>
            <a:r>
              <a:rPr lang="en-US" sz="1200" dirty="0" smtClean="0"/>
              <a:t>The objective of the Digital Maturity Assessment is to obtain a diagnosis of how well positioned </a:t>
            </a:r>
            <a:r>
              <a:rPr lang="en-US" sz="1200" dirty="0" err="1" smtClean="0"/>
              <a:t>FBNQuest</a:t>
            </a:r>
            <a:r>
              <a:rPr lang="en-US" sz="1200" dirty="0" smtClean="0"/>
              <a:t> is to successfully navigate digital transformation journey and identify existing gaps by benchmarking its capabilities against those of its peers and global players in similar lines of business.</a:t>
            </a:r>
          </a:p>
        </p:txBody>
      </p:sp>
    </p:spTree>
    <p:extLst>
      <p:ext uri="{BB962C8B-B14F-4D97-AF65-F5344CB8AC3E}">
        <p14:creationId xmlns:p14="http://schemas.microsoft.com/office/powerpoint/2010/main" val="18804938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TextBox 66"/>
          <p:cNvSpPr txBox="1"/>
          <p:nvPr/>
        </p:nvSpPr>
        <p:spPr>
          <a:xfrm>
            <a:off x="129474" y="211341"/>
            <a:ext cx="2893125" cy="615553"/>
          </a:xfrm>
          <a:prstGeom prst="rect">
            <a:avLst/>
          </a:prstGeom>
          <a:noFill/>
        </p:spPr>
        <p:txBody>
          <a:bodyPr wrap="square" lIns="0" tIns="0" rIns="0" bIns="0" rtlCol="0">
            <a:spAutoFit/>
          </a:bodyPr>
          <a:lstStyle/>
          <a:p>
            <a:r>
              <a:rPr lang="en-US" sz="4000" b="1" dirty="0">
                <a:solidFill>
                  <a:srgbClr val="FFFFFF"/>
                </a:solidFill>
                <a:latin typeface="KPMG Extralight" panose="020B0303030202040204" pitchFamily="34" charset="0"/>
                <a:cs typeface="Arial" pitchFamily="34" charset="0"/>
              </a:rPr>
              <a:t>Co creation</a:t>
            </a:r>
            <a:endParaRPr lang="en-GB" sz="4000" b="1" dirty="0">
              <a:solidFill>
                <a:srgbClr val="FFFFFF"/>
              </a:solidFill>
              <a:latin typeface="KPMG Extralight" panose="020B0303030202040204" pitchFamily="34" charset="0"/>
              <a:cs typeface="Arial" pitchFamily="34" charset="0"/>
            </a:endParaRPr>
          </a:p>
        </p:txBody>
      </p:sp>
      <p:graphicFrame>
        <p:nvGraphicFramePr>
          <p:cNvPr id="75" name="Group 211"/>
          <p:cNvGraphicFramePr>
            <a:graphicFrameLocks noGrp="1"/>
          </p:cNvGraphicFramePr>
          <p:nvPr>
            <p:extLst>
              <p:ext uri="{D42A27DB-BD31-4B8C-83A1-F6EECF244321}">
                <p14:modId xmlns:p14="http://schemas.microsoft.com/office/powerpoint/2010/main" val="1719284356"/>
              </p:ext>
            </p:extLst>
          </p:nvPr>
        </p:nvGraphicFramePr>
        <p:xfrm>
          <a:off x="153267" y="818372"/>
          <a:ext cx="11798589" cy="5247640"/>
        </p:xfrm>
        <a:graphic>
          <a:graphicData uri="http://schemas.openxmlformats.org/drawingml/2006/table">
            <a:tbl>
              <a:tblPr firstRow="1" firstCol="1" bandRow="1">
                <a:tableStyleId>{775DCB02-9BB8-47FD-8907-85C794F793BA}</a:tableStyleId>
              </a:tblPr>
              <a:tblGrid>
                <a:gridCol w="1375036"/>
                <a:gridCol w="154734"/>
                <a:gridCol w="4332423"/>
                <a:gridCol w="2898684"/>
                <a:gridCol w="3037712"/>
              </a:tblGrid>
              <a:tr h="216103">
                <a:tc>
                  <a:txBody>
                    <a:bodyPr/>
                    <a:lstStyle/>
                    <a:p>
                      <a:pPr marL="0" marR="0" lvl="0" indent="0" algn="ctr" defTabSz="914400" rtl="0" eaLnBrk="1" fontAlgn="base" latinLnBrk="0" hangingPunct="1">
                        <a:lnSpc>
                          <a:spcPct val="100000"/>
                        </a:lnSpc>
                        <a:spcBef>
                          <a:spcPct val="25000"/>
                        </a:spcBef>
                        <a:spcAft>
                          <a:spcPct val="0"/>
                        </a:spcAft>
                        <a:buClr>
                          <a:srgbClr val="415299"/>
                        </a:buClr>
                        <a:buSzPct val="125000"/>
                        <a:buFontTx/>
                        <a:buNone/>
                        <a:tabLst/>
                      </a:pPr>
                      <a:r>
                        <a:rPr kumimoji="0" lang="en-GB" sz="1200" u="none" strike="noStrike" cap="none" normalizeH="0" baseline="0" noProof="0" dirty="0" smtClean="0">
                          <a:ln>
                            <a:noFill/>
                          </a:ln>
                          <a:solidFill>
                            <a:schemeClr val="bg1"/>
                          </a:solidFill>
                          <a:effectLst/>
                        </a:rPr>
                        <a:t>Maturity Indicators</a:t>
                      </a:r>
                      <a:endParaRPr kumimoji="0" lang="en-GB" sz="1200" b="0" i="0" u="none" strike="noStrike" cap="none" normalizeH="0" baseline="0" noProof="0" dirty="0" smtClean="0">
                        <a:ln>
                          <a:noFill/>
                        </a:ln>
                        <a:solidFill>
                          <a:schemeClr val="bg1"/>
                        </a:solidFill>
                        <a:effectLst/>
                        <a:latin typeface="+mj-lt"/>
                        <a:cs typeface="Arial" charset="0"/>
                      </a:endParaRPr>
                    </a:p>
                  </a:txBody>
                  <a:tcPr marL="45720" marR="45720" horzOverflow="overflow">
                    <a:lnL w="6350" cap="rnd" cmpd="sng" algn="ctr">
                      <a:noFill/>
                      <a:prstDash val="solid"/>
                    </a:lnL>
                    <a:lnR w="6350" cap="flat" cmpd="sng" algn="ctr">
                      <a:noFill/>
                      <a:prstDash val="solid"/>
                      <a:round/>
                      <a:headEnd type="none" w="med" len="med"/>
                      <a:tailEnd type="none" w="med" len="med"/>
                    </a:lnR>
                    <a:lnT w="6350" cap="rnd" cmpd="sng" algn="ctr">
                      <a:noFill/>
                      <a:prstDash val="solid"/>
                    </a:lnT>
                    <a:lnB w="12700" cap="rnd" cmpd="sng" algn="ctr">
                      <a:noFill/>
                      <a:prstDash val="solid"/>
                    </a:lnB>
                    <a:lnTlToBr w="12700" cmpd="sng">
                      <a:noFill/>
                      <a:prstDash val="solid"/>
                    </a:lnTlToBr>
                    <a:lnBlToTr w="12700" cmpd="sng">
                      <a:noFill/>
                      <a:prstDash val="solid"/>
                    </a:lnBlToTr>
                    <a:solidFill>
                      <a:srgbClr val="005EB8"/>
                    </a:solidFill>
                  </a:tcPr>
                </a:tc>
                <a:tc>
                  <a:txBody>
                    <a:bodyPr/>
                    <a:lstStyle/>
                    <a:p>
                      <a:pPr marL="0" marR="0" lvl="0" indent="0" algn="ctr" defTabSz="914400" rtl="0" eaLnBrk="1" fontAlgn="base" latinLnBrk="0" hangingPunct="1">
                        <a:lnSpc>
                          <a:spcPct val="100000"/>
                        </a:lnSpc>
                        <a:spcBef>
                          <a:spcPct val="25000"/>
                        </a:spcBef>
                        <a:spcAft>
                          <a:spcPct val="0"/>
                        </a:spcAft>
                        <a:buClr>
                          <a:srgbClr val="415299"/>
                        </a:buClr>
                        <a:buSzPct val="125000"/>
                        <a:buFontTx/>
                        <a:buNone/>
                        <a:tabLst/>
                      </a:pPr>
                      <a:endParaRPr kumimoji="0" lang="en-GB" sz="1200" b="0" i="0" u="none" strike="noStrike" cap="none" normalizeH="0" baseline="0" noProof="0" dirty="0" smtClean="0">
                        <a:ln>
                          <a:noFill/>
                        </a:ln>
                        <a:solidFill>
                          <a:schemeClr val="tx1"/>
                        </a:solidFill>
                        <a:effectLst/>
                        <a:latin typeface="+mj-lt"/>
                        <a:cs typeface="Arial" charset="0"/>
                      </a:endParaRPr>
                    </a:p>
                  </a:txBody>
                  <a:tcPr marL="45720" marR="45720" horzOverflow="overflow">
                    <a:lnL w="6350" cap="flat" cmpd="sng" algn="ctr">
                      <a:noFill/>
                      <a:prstDash val="solid"/>
                      <a:round/>
                      <a:headEnd type="none" w="med" len="med"/>
                      <a:tailEnd type="none" w="med" len="med"/>
                    </a:lnL>
                    <a:lnR w="6350" cap="flat" cmpd="sng" algn="ctr">
                      <a:solidFill>
                        <a:srgbClr val="00338D"/>
                      </a:solidFill>
                      <a:prstDash val="solid"/>
                      <a:round/>
                      <a:headEnd type="none" w="med" len="med"/>
                      <a:tailEnd type="none" w="med" len="med"/>
                    </a:lnR>
                    <a:lnT w="6350" cap="rnd" cmpd="sng" algn="ctr">
                      <a:noFill/>
                      <a:prstDash val="solid"/>
                    </a:lnT>
                    <a:lnB w="12700" cap="rnd" cmpd="sng" algn="ctr">
                      <a:noFill/>
                      <a:prstDash val="solid"/>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0000"/>
                        </a:lnSpc>
                        <a:spcBef>
                          <a:spcPct val="25000"/>
                        </a:spcBef>
                        <a:spcAft>
                          <a:spcPct val="0"/>
                        </a:spcAft>
                        <a:buClr>
                          <a:srgbClr val="415299"/>
                        </a:buClr>
                        <a:buSzPct val="125000"/>
                        <a:buFontTx/>
                        <a:buNone/>
                        <a:tabLst/>
                      </a:pPr>
                      <a:r>
                        <a:rPr kumimoji="0" lang="en-GB" sz="1200" u="none" strike="noStrike" cap="none" normalizeH="0" baseline="0" noProof="0" dirty="0" smtClean="0">
                          <a:ln>
                            <a:noFill/>
                          </a:ln>
                          <a:effectLst/>
                        </a:rPr>
                        <a:t>Current State</a:t>
                      </a:r>
                      <a:endParaRPr kumimoji="0" lang="en-GB" sz="1200" b="0" i="0" u="none" strike="noStrike" cap="none" normalizeH="0" baseline="0" noProof="0" dirty="0" smtClean="0">
                        <a:ln>
                          <a:noFill/>
                        </a:ln>
                        <a:solidFill>
                          <a:schemeClr val="bg1"/>
                        </a:solidFill>
                        <a:effectLst/>
                        <a:latin typeface="+mj-lt"/>
                        <a:cs typeface="Arial" charset="0"/>
                      </a:endParaRPr>
                    </a:p>
                  </a:txBody>
                  <a:tcPr marL="45720" marR="45720" horzOverflow="overflow">
                    <a:lnL w="6350" cap="flat" cmpd="sng" algn="ctr">
                      <a:solidFill>
                        <a:srgbClr val="00338D"/>
                      </a:solidFill>
                      <a:prstDash val="solid"/>
                      <a:round/>
                      <a:headEnd type="none" w="med" len="med"/>
                      <a:tailEnd type="none" w="med" len="med"/>
                    </a:lnL>
                    <a:solidFill>
                      <a:srgbClr val="2D5491"/>
                    </a:solidFill>
                  </a:tcPr>
                </a:tc>
                <a:tc>
                  <a:txBody>
                    <a:bodyPr/>
                    <a:lstStyle/>
                    <a:p>
                      <a:pPr marL="0" marR="0" lvl="0" indent="0" algn="ctr" defTabSz="914400" rtl="0" eaLnBrk="1" fontAlgn="base" latinLnBrk="0" hangingPunct="1">
                        <a:lnSpc>
                          <a:spcPct val="100000"/>
                        </a:lnSpc>
                        <a:spcBef>
                          <a:spcPct val="25000"/>
                        </a:spcBef>
                        <a:spcAft>
                          <a:spcPct val="0"/>
                        </a:spcAft>
                        <a:buClr>
                          <a:srgbClr val="415299"/>
                        </a:buClr>
                        <a:buSzPct val="125000"/>
                        <a:buFontTx/>
                        <a:buNone/>
                        <a:tabLst/>
                      </a:pPr>
                      <a:r>
                        <a:rPr kumimoji="0" lang="en-GB" sz="1200" u="none" strike="noStrike" cap="none" normalizeH="0" baseline="0" noProof="0" dirty="0" smtClean="0">
                          <a:ln>
                            <a:noFill/>
                          </a:ln>
                          <a:effectLst/>
                        </a:rPr>
                        <a:t>Peer Group</a:t>
                      </a:r>
                      <a:endParaRPr kumimoji="0" lang="en-GB" sz="1200" b="0" i="0" u="none" strike="noStrike" cap="none" normalizeH="0" baseline="0" noProof="0" dirty="0" smtClean="0">
                        <a:ln>
                          <a:noFill/>
                        </a:ln>
                        <a:solidFill>
                          <a:schemeClr val="bg1"/>
                        </a:solidFill>
                        <a:effectLst/>
                        <a:latin typeface="+mj-lt"/>
                        <a:cs typeface="Arial" charset="0"/>
                      </a:endParaRPr>
                    </a:p>
                  </a:txBody>
                  <a:tcPr marL="45720" marR="45720" horzOverflow="overflow">
                    <a:solidFill>
                      <a:srgbClr val="2D5491"/>
                    </a:solidFill>
                  </a:tcPr>
                </a:tc>
                <a:tc>
                  <a:txBody>
                    <a:bodyPr/>
                    <a:lstStyle/>
                    <a:p>
                      <a:pPr marL="0" marR="0" lvl="0" indent="0" algn="ctr" defTabSz="914400" rtl="0" eaLnBrk="1" fontAlgn="base" latinLnBrk="0" hangingPunct="1">
                        <a:lnSpc>
                          <a:spcPct val="100000"/>
                        </a:lnSpc>
                        <a:spcBef>
                          <a:spcPct val="25000"/>
                        </a:spcBef>
                        <a:spcAft>
                          <a:spcPct val="0"/>
                        </a:spcAft>
                        <a:buClr>
                          <a:srgbClr val="415299"/>
                        </a:buClr>
                        <a:buSzPct val="125000"/>
                        <a:buFontTx/>
                        <a:buNone/>
                        <a:tabLst/>
                      </a:pPr>
                      <a:r>
                        <a:rPr kumimoji="0" lang="en-GB" sz="1200" u="none" strike="noStrike" cap="none" normalizeH="0" baseline="0" noProof="0" dirty="0" smtClean="0">
                          <a:ln>
                            <a:noFill/>
                          </a:ln>
                          <a:effectLst/>
                        </a:rPr>
                        <a:t>Global Industry Benchmark</a:t>
                      </a:r>
                      <a:endParaRPr kumimoji="0" lang="en-GB" sz="1200" b="0" i="0" u="none" strike="noStrike" cap="none" normalizeH="0" baseline="0" noProof="0" dirty="0" smtClean="0">
                        <a:ln>
                          <a:noFill/>
                        </a:ln>
                        <a:solidFill>
                          <a:schemeClr val="bg1"/>
                        </a:solidFill>
                        <a:effectLst/>
                        <a:latin typeface="+mj-lt"/>
                        <a:cs typeface="Arial" charset="0"/>
                      </a:endParaRPr>
                    </a:p>
                  </a:txBody>
                  <a:tcPr marL="45720" marR="45720" horzOverflow="overflow">
                    <a:solidFill>
                      <a:srgbClr val="2D5491"/>
                    </a:solidFill>
                  </a:tcPr>
                </a:tc>
              </a:tr>
              <a:tr h="4750640">
                <a:tc>
                  <a:txBody>
                    <a:bodyPr/>
                    <a:lstStyle/>
                    <a:p>
                      <a:pPr algn="ctr"/>
                      <a:r>
                        <a:rPr lang="en-US" sz="1200" kern="1200" dirty="0" smtClean="0">
                          <a:solidFill>
                            <a:schemeClr val="bg1"/>
                          </a:solidFill>
                        </a:rPr>
                        <a:t>Cloud adoption</a:t>
                      </a:r>
                    </a:p>
                    <a:p>
                      <a:pPr algn="ctr"/>
                      <a:endParaRPr lang="en-US" sz="1200" kern="1200" dirty="0" smtClean="0">
                        <a:solidFill>
                          <a:schemeClr val="bg1"/>
                        </a:solidFill>
                      </a:endParaRPr>
                    </a:p>
                  </a:txBody>
                  <a:tcPr marL="45720" marR="45720" anchor="ctr" horzOverflow="overflow">
                    <a:lnR w="12700" cap="rnd" cmpd="sng" algn="ctr">
                      <a:noFill/>
                      <a:prstDash val="solid"/>
                    </a:lnR>
                    <a:lnT w="12700" cap="rnd" cmpd="sng" algn="ctr">
                      <a:noFill/>
                      <a:prstDash val="solid"/>
                    </a:lnT>
                    <a:solidFill>
                      <a:srgbClr val="2D5491"/>
                    </a:solidFill>
                  </a:tcPr>
                </a:tc>
                <a:tc>
                  <a:txBody>
                    <a:bodyPr/>
                    <a:lstStyle/>
                    <a:p>
                      <a:pPr algn="ctr"/>
                      <a:endParaRPr lang="en-US" sz="1200" b="1" kern="1200" dirty="0">
                        <a:solidFill>
                          <a:schemeClr val="bg1"/>
                        </a:solidFill>
                        <a:latin typeface="+mn-lt"/>
                        <a:ea typeface="+mn-ea"/>
                        <a:cs typeface="+mn-cs"/>
                      </a:endParaRPr>
                    </a:p>
                  </a:txBody>
                  <a:tcPr marL="45720" marR="45720" anchor="ctr" horzOverflow="overflow">
                    <a:lnL w="12700" cap="rnd" cmpd="sng" algn="ctr">
                      <a:noFill/>
                      <a:prstDash val="solid"/>
                    </a:lnL>
                    <a:lnR w="6350" cap="flat" cmpd="sng" algn="ctr">
                      <a:solidFill>
                        <a:srgbClr val="00338D"/>
                      </a:solidFill>
                      <a:prstDash val="solid"/>
                      <a:round/>
                      <a:headEnd type="none" w="med" len="med"/>
                      <a:tailEnd type="none" w="med" len="med"/>
                    </a:lnR>
                    <a:lnT w="12700" cap="rnd" cmpd="sng" algn="ctr">
                      <a:noFill/>
                      <a:prstDash val="solid"/>
                    </a:lnT>
                    <a:lnB w="6350" cap="rnd" cmpd="sng" algn="ctr">
                      <a:noFill/>
                      <a:prstDash val="solid"/>
                    </a:lnB>
                    <a:lnTlToBr w="12700" cmpd="sng">
                      <a:noFill/>
                      <a:prstDash val="solid"/>
                    </a:lnTlToBr>
                    <a:lnBlToTr w="12700" cmpd="sng">
                      <a:noFill/>
                      <a:prstDash val="solid"/>
                    </a:lnBlToTr>
                    <a:noFill/>
                  </a:tcPr>
                </a:tc>
                <a:tc>
                  <a:txBody>
                    <a:bodyPr/>
                    <a:lstStyle/>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r>
                        <a:rPr lang="en-US" sz="1200" kern="1200" dirty="0" smtClean="0">
                          <a:solidFill>
                            <a:srgbClr val="00338D"/>
                          </a:solidFill>
                          <a:latin typeface="+mn-lt"/>
                          <a:ea typeface="+mn-ea"/>
                          <a:cs typeface="+mn-cs"/>
                        </a:rPr>
                        <a:t>Cloud adoption is </a:t>
                      </a:r>
                      <a:r>
                        <a:rPr lang="en-US" sz="1200" kern="1200" dirty="0" err="1" smtClean="0">
                          <a:solidFill>
                            <a:srgbClr val="00338D"/>
                          </a:solidFill>
                          <a:latin typeface="+mn-lt"/>
                          <a:ea typeface="+mn-ea"/>
                          <a:cs typeface="+mn-cs"/>
                        </a:rPr>
                        <a:t>recognised</a:t>
                      </a:r>
                      <a:r>
                        <a:rPr lang="en-US" sz="1200" kern="1200" dirty="0" smtClean="0">
                          <a:solidFill>
                            <a:srgbClr val="00338D"/>
                          </a:solidFill>
                          <a:latin typeface="+mn-lt"/>
                          <a:ea typeface="+mn-ea"/>
                          <a:cs typeface="+mn-cs"/>
                        </a:rPr>
                        <a:t> as a key enabler to achieve rapid scalability and reduction of</a:t>
                      </a:r>
                      <a:r>
                        <a:rPr lang="en-US" sz="1200" kern="1200" baseline="0" dirty="0" smtClean="0">
                          <a:solidFill>
                            <a:srgbClr val="00338D"/>
                          </a:solidFill>
                          <a:latin typeface="+mn-lt"/>
                          <a:ea typeface="+mn-ea"/>
                          <a:cs typeface="+mn-cs"/>
                        </a:rPr>
                        <a:t> </a:t>
                      </a:r>
                      <a:r>
                        <a:rPr lang="en-US" sz="1200" kern="1200" dirty="0" smtClean="0">
                          <a:solidFill>
                            <a:srgbClr val="00338D"/>
                          </a:solidFill>
                          <a:latin typeface="+mn-lt"/>
                          <a:ea typeface="+mn-ea"/>
                          <a:cs typeface="+mn-cs"/>
                        </a:rPr>
                        <a:t>infrastructure costs, however</a:t>
                      </a:r>
                      <a:r>
                        <a:rPr lang="en-US" sz="1200" kern="1200" baseline="0" dirty="0" smtClean="0">
                          <a:solidFill>
                            <a:srgbClr val="00338D"/>
                          </a:solidFill>
                          <a:latin typeface="+mn-lt"/>
                          <a:ea typeface="+mn-ea"/>
                          <a:cs typeface="+mn-cs"/>
                        </a:rPr>
                        <a:t> </a:t>
                      </a:r>
                      <a:r>
                        <a:rPr lang="en-US" sz="1200" kern="1200" baseline="0" noProof="0" dirty="0" smtClean="0">
                          <a:solidFill>
                            <a:srgbClr val="00338D"/>
                          </a:solidFill>
                          <a:latin typeface="+mn-lt"/>
                          <a:ea typeface="+mn-ea"/>
                          <a:cs typeface="+mn-cs"/>
                        </a:rPr>
                        <a:t>it </a:t>
                      </a:r>
                      <a:r>
                        <a:rPr lang="en-US" sz="1200" kern="1200" baseline="0" dirty="0" smtClean="0">
                          <a:solidFill>
                            <a:srgbClr val="00338D"/>
                          </a:solidFill>
                          <a:latin typeface="+mn-lt"/>
                          <a:ea typeface="+mn-ea"/>
                          <a:cs typeface="+mn-cs"/>
                        </a:rPr>
                        <a:t>has not been widely accepted and applied by the </a:t>
                      </a:r>
                      <a:r>
                        <a:rPr lang="en-US" sz="1200" kern="1200" baseline="0" dirty="0" err="1" smtClean="0">
                          <a:solidFill>
                            <a:srgbClr val="00338D"/>
                          </a:solidFill>
                          <a:latin typeface="+mn-lt"/>
                          <a:ea typeface="+mn-ea"/>
                          <a:cs typeface="+mn-cs"/>
                        </a:rPr>
                        <a:t>organisation</a:t>
                      </a:r>
                      <a:r>
                        <a:rPr lang="en-US" sz="1200" kern="1200" baseline="0" dirty="0" smtClean="0">
                          <a:solidFill>
                            <a:srgbClr val="00338D"/>
                          </a:solidFill>
                          <a:latin typeface="+mn-lt"/>
                          <a:ea typeface="+mn-ea"/>
                          <a:cs typeface="+mn-cs"/>
                        </a:rPr>
                        <a:t>.</a:t>
                      </a:r>
                      <a:endParaRPr lang="en-US" sz="1200" kern="1200" dirty="0" smtClean="0">
                        <a:solidFill>
                          <a:srgbClr val="00338D"/>
                        </a:solidFill>
                        <a:latin typeface="+mn-lt"/>
                        <a:ea typeface="+mn-ea"/>
                        <a:cs typeface="+mn-cs"/>
                      </a:endParaRPr>
                    </a:p>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r>
                        <a:rPr lang="en-US" sz="1200" kern="1200" dirty="0" smtClean="0">
                          <a:solidFill>
                            <a:srgbClr val="00338D"/>
                          </a:solidFill>
                          <a:latin typeface="+mn-lt"/>
                          <a:ea typeface="+mn-ea"/>
                          <a:cs typeface="+mn-cs"/>
                        </a:rPr>
                        <a:t>Tools are in</a:t>
                      </a:r>
                      <a:r>
                        <a:rPr lang="en-US" sz="1200" kern="1200" baseline="0" dirty="0" smtClean="0">
                          <a:solidFill>
                            <a:srgbClr val="00338D"/>
                          </a:solidFill>
                          <a:latin typeface="+mn-lt"/>
                          <a:ea typeface="+mn-ea"/>
                          <a:cs typeface="+mn-cs"/>
                        </a:rPr>
                        <a:t> place</a:t>
                      </a:r>
                      <a:r>
                        <a:rPr lang="en-US" sz="1200" kern="1200" dirty="0" smtClean="0">
                          <a:solidFill>
                            <a:srgbClr val="00338D"/>
                          </a:solidFill>
                          <a:latin typeface="+mn-lt"/>
                          <a:ea typeface="+mn-ea"/>
                          <a:cs typeface="+mn-cs"/>
                        </a:rPr>
                        <a:t> to track the performance, usage and obsolescence of IT infrastructure.</a:t>
                      </a:r>
                    </a:p>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r>
                        <a:rPr lang="en-US" sz="1200" kern="1200" dirty="0" smtClean="0">
                          <a:solidFill>
                            <a:srgbClr val="00338D"/>
                          </a:solidFill>
                          <a:latin typeface="+mn-lt"/>
                          <a:ea typeface="+mn-ea"/>
                          <a:cs typeface="+mn-cs"/>
                        </a:rPr>
                        <a:t>Though a large number of infrastructure</a:t>
                      </a:r>
                      <a:r>
                        <a:rPr lang="en-US" sz="1200" kern="1200" baseline="0" dirty="0" smtClean="0">
                          <a:solidFill>
                            <a:srgbClr val="00338D"/>
                          </a:solidFill>
                          <a:latin typeface="+mn-lt"/>
                          <a:ea typeface="+mn-ea"/>
                          <a:cs typeface="+mn-cs"/>
                        </a:rPr>
                        <a:t> is co-located, c</a:t>
                      </a:r>
                      <a:r>
                        <a:rPr lang="en-US" sz="1200" kern="1200" dirty="0" smtClean="0">
                          <a:solidFill>
                            <a:srgbClr val="00338D"/>
                          </a:solidFill>
                          <a:latin typeface="+mn-lt"/>
                          <a:ea typeface="+mn-ea"/>
                          <a:cs typeface="+mn-cs"/>
                        </a:rPr>
                        <a:t>loud hosting and computing</a:t>
                      </a:r>
                      <a:r>
                        <a:rPr lang="en-US" sz="1200" kern="1200" baseline="0" dirty="0" smtClean="0">
                          <a:solidFill>
                            <a:srgbClr val="00338D"/>
                          </a:solidFill>
                          <a:latin typeface="+mn-lt"/>
                          <a:ea typeface="+mn-ea"/>
                          <a:cs typeface="+mn-cs"/>
                        </a:rPr>
                        <a:t> capabilities are limited, </a:t>
                      </a:r>
                      <a:r>
                        <a:rPr lang="en-US" sz="1200" kern="1200" dirty="0" smtClean="0">
                          <a:solidFill>
                            <a:srgbClr val="00338D"/>
                          </a:solidFill>
                          <a:latin typeface="+mn-lt"/>
                          <a:ea typeface="+mn-ea"/>
                          <a:cs typeface="+mn-cs"/>
                        </a:rPr>
                        <a:t>including SaaS for Customer Relationship Management {CRM} (i.e. Salesforce), SaaS for incident and service management (i.e. </a:t>
                      </a:r>
                      <a:r>
                        <a:rPr lang="en-US" sz="1200" kern="1200" dirty="0" err="1" smtClean="0">
                          <a:solidFill>
                            <a:srgbClr val="00338D"/>
                          </a:solidFill>
                          <a:latin typeface="+mn-lt"/>
                          <a:ea typeface="+mn-ea"/>
                          <a:cs typeface="+mn-cs"/>
                        </a:rPr>
                        <a:t>TOPdesk</a:t>
                      </a:r>
                      <a:r>
                        <a:rPr lang="en-US" sz="1200" kern="1200" dirty="0" smtClean="0">
                          <a:solidFill>
                            <a:srgbClr val="00338D"/>
                          </a:solidFill>
                          <a:latin typeface="+mn-lt"/>
                          <a:ea typeface="+mn-ea"/>
                          <a:cs typeface="+mn-cs"/>
                        </a:rPr>
                        <a:t>), </a:t>
                      </a:r>
                      <a:r>
                        <a:rPr lang="en-US" sz="1200" kern="1200" dirty="0" err="1" smtClean="0">
                          <a:solidFill>
                            <a:srgbClr val="00338D"/>
                          </a:solidFill>
                          <a:latin typeface="+mn-lt"/>
                          <a:ea typeface="+mn-ea"/>
                          <a:cs typeface="+mn-cs"/>
                        </a:rPr>
                        <a:t>IaaS</a:t>
                      </a:r>
                      <a:r>
                        <a:rPr lang="en-US" sz="1200" kern="1200" dirty="0" smtClean="0">
                          <a:solidFill>
                            <a:srgbClr val="00338D"/>
                          </a:solidFill>
                          <a:latin typeface="+mn-lt"/>
                          <a:ea typeface="+mn-ea"/>
                          <a:cs typeface="+mn-cs"/>
                        </a:rPr>
                        <a:t> for hosting Athena AM &amp; SEC, </a:t>
                      </a:r>
                      <a:r>
                        <a:rPr lang="en-US" sz="1200" kern="1200" dirty="0" err="1" smtClean="0">
                          <a:solidFill>
                            <a:srgbClr val="00338D"/>
                          </a:solidFill>
                          <a:latin typeface="+mn-lt"/>
                          <a:ea typeface="+mn-ea"/>
                          <a:cs typeface="+mn-cs"/>
                        </a:rPr>
                        <a:t>iDeal</a:t>
                      </a:r>
                      <a:r>
                        <a:rPr lang="en-US" sz="1200" kern="1200" dirty="0" smtClean="0">
                          <a:solidFill>
                            <a:srgbClr val="00338D"/>
                          </a:solidFill>
                          <a:latin typeface="+mn-lt"/>
                          <a:ea typeface="+mn-ea"/>
                          <a:cs typeface="+mn-cs"/>
                        </a:rPr>
                        <a:t> Funds and Oracle (Financials &amp; HR).</a:t>
                      </a:r>
                    </a:p>
                  </a:txBody>
                  <a:tcPr marL="45720" marR="45720" horzOverflow="overflow">
                    <a:lnL w="6350" cap="flat" cmpd="sng" algn="ctr">
                      <a:solidFill>
                        <a:srgbClr val="00338D"/>
                      </a:solidFill>
                      <a:prstDash val="solid"/>
                      <a:round/>
                      <a:headEnd type="none" w="med" len="med"/>
                      <a:tailEnd type="none" w="med" len="med"/>
                    </a:lnL>
                    <a:lnB w="6350" cap="flat" cmpd="sng" algn="ctr">
                      <a:solidFill>
                        <a:srgbClr val="00338D"/>
                      </a:solidFill>
                      <a:prstDash val="solid"/>
                      <a:round/>
                      <a:headEnd type="none" w="med" len="med"/>
                      <a:tailEnd type="none" w="med" len="med"/>
                    </a:lnB>
                    <a:noFill/>
                  </a:tcPr>
                </a:tc>
                <a:tc>
                  <a:txBody>
                    <a:bodyPr/>
                    <a:lstStyle/>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endParaRPr lang="en-US" sz="1200" kern="1200" dirty="0" smtClean="0">
                        <a:solidFill>
                          <a:srgbClr val="00338D"/>
                        </a:solidFill>
                        <a:latin typeface="+mn-lt"/>
                        <a:ea typeface="+mn-ea"/>
                        <a:cs typeface="+mn-cs"/>
                      </a:endParaRPr>
                    </a:p>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endParaRPr lang="en-US" sz="1200" kern="1200" dirty="0" smtClean="0">
                        <a:solidFill>
                          <a:srgbClr val="00338D"/>
                        </a:solidFill>
                        <a:latin typeface="+mn-lt"/>
                        <a:ea typeface="+mn-ea"/>
                        <a:cs typeface="+mn-cs"/>
                      </a:endParaRPr>
                    </a:p>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endParaRPr lang="en-US" sz="1200" kern="1200" dirty="0" smtClean="0">
                        <a:solidFill>
                          <a:srgbClr val="00338D"/>
                        </a:solidFill>
                        <a:latin typeface="+mn-lt"/>
                        <a:ea typeface="+mn-ea"/>
                        <a:cs typeface="+mn-cs"/>
                      </a:endParaRPr>
                    </a:p>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endParaRPr lang="en-US" sz="1200" kern="1200" dirty="0" smtClean="0">
                        <a:solidFill>
                          <a:srgbClr val="00338D"/>
                        </a:solidFill>
                        <a:latin typeface="+mn-lt"/>
                        <a:ea typeface="+mn-ea"/>
                        <a:cs typeface="+mn-cs"/>
                      </a:endParaRPr>
                    </a:p>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endParaRPr lang="en-US" sz="1200" kern="1200" dirty="0" smtClean="0">
                        <a:solidFill>
                          <a:srgbClr val="00338D"/>
                        </a:solidFill>
                        <a:latin typeface="+mn-lt"/>
                        <a:ea typeface="+mn-ea"/>
                        <a:cs typeface="+mn-cs"/>
                      </a:endParaRPr>
                    </a:p>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r>
                        <a:rPr lang="en-US" sz="1200" kern="1200" dirty="0" smtClean="0">
                          <a:solidFill>
                            <a:srgbClr val="00338D"/>
                          </a:solidFill>
                          <a:latin typeface="+mn-lt"/>
                          <a:ea typeface="+mn-ea"/>
                          <a:cs typeface="+mn-cs"/>
                        </a:rPr>
                        <a:t>Some </a:t>
                      </a:r>
                      <a:r>
                        <a:rPr lang="en-US" sz="1200" kern="1200" dirty="0" err="1" smtClean="0">
                          <a:solidFill>
                            <a:srgbClr val="00338D"/>
                          </a:solidFill>
                          <a:latin typeface="+mn-lt"/>
                          <a:ea typeface="+mn-ea"/>
                          <a:cs typeface="+mn-cs"/>
                        </a:rPr>
                        <a:t>organisations</a:t>
                      </a:r>
                      <a:r>
                        <a:rPr lang="en-US" sz="1200" kern="1200" dirty="0" smtClean="0">
                          <a:solidFill>
                            <a:srgbClr val="00338D"/>
                          </a:solidFill>
                          <a:latin typeface="+mn-lt"/>
                          <a:ea typeface="+mn-ea"/>
                          <a:cs typeface="+mn-cs"/>
                        </a:rPr>
                        <a:t> have their data centers</a:t>
                      </a:r>
                      <a:r>
                        <a:rPr lang="en-US" sz="1200" kern="1200" baseline="0" dirty="0" smtClean="0">
                          <a:solidFill>
                            <a:srgbClr val="00338D"/>
                          </a:solidFill>
                          <a:latin typeface="+mn-lt"/>
                          <a:ea typeface="+mn-ea"/>
                          <a:cs typeface="+mn-cs"/>
                        </a:rPr>
                        <a:t> </a:t>
                      </a:r>
                      <a:r>
                        <a:rPr lang="en-US" sz="1200" kern="1200" dirty="0" smtClean="0">
                          <a:solidFill>
                            <a:srgbClr val="00338D"/>
                          </a:solidFill>
                          <a:latin typeface="+mn-lt"/>
                          <a:ea typeface="+mn-ea"/>
                          <a:cs typeface="+mn-cs"/>
                        </a:rPr>
                        <a:t>co-located</a:t>
                      </a:r>
                      <a:r>
                        <a:rPr lang="en-US" sz="1200" kern="1200" baseline="0" dirty="0" smtClean="0">
                          <a:solidFill>
                            <a:srgbClr val="00338D"/>
                          </a:solidFill>
                          <a:latin typeface="+mn-lt"/>
                          <a:ea typeface="+mn-ea"/>
                          <a:cs typeface="+mn-cs"/>
                        </a:rPr>
                        <a:t>, however </a:t>
                      </a:r>
                      <a:r>
                        <a:rPr lang="en-US" sz="1200" kern="1200" dirty="0" smtClean="0">
                          <a:solidFill>
                            <a:srgbClr val="00338D"/>
                          </a:solidFill>
                          <a:latin typeface="+mn-lt"/>
                          <a:ea typeface="+mn-ea"/>
                          <a:cs typeface="+mn-cs"/>
                        </a:rPr>
                        <a:t>cloud hosting</a:t>
                      </a:r>
                      <a:r>
                        <a:rPr lang="en-US" sz="1200" kern="1200" baseline="0" dirty="0" smtClean="0">
                          <a:solidFill>
                            <a:srgbClr val="00338D"/>
                          </a:solidFill>
                          <a:latin typeface="+mn-lt"/>
                          <a:ea typeface="+mn-ea"/>
                          <a:cs typeface="+mn-cs"/>
                        </a:rPr>
                        <a:t> and computing capabilities are limited.</a:t>
                      </a:r>
                      <a:endParaRPr lang="en-US" sz="1200" kern="1200" dirty="0" smtClean="0">
                        <a:solidFill>
                          <a:srgbClr val="00338D"/>
                        </a:solidFill>
                        <a:latin typeface="+mn-lt"/>
                        <a:ea typeface="+mn-ea"/>
                        <a:cs typeface="+mn-cs"/>
                      </a:endParaRPr>
                    </a:p>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r>
                        <a:rPr lang="en-US" sz="1200" kern="1200" dirty="0" smtClean="0">
                          <a:solidFill>
                            <a:srgbClr val="00338D"/>
                          </a:solidFill>
                          <a:latin typeface="+mn-lt"/>
                          <a:ea typeface="+mn-ea"/>
                          <a:cs typeface="+mn-cs"/>
                        </a:rPr>
                        <a:t>Cloud services models identified include: SaaS for incident management (i.e. Remedy) and SaaS for Wireless Application Firewall.</a:t>
                      </a:r>
                    </a:p>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endParaRPr lang="en-US" sz="1200" kern="1200" dirty="0" smtClean="0">
                        <a:solidFill>
                          <a:srgbClr val="00338D"/>
                        </a:solidFill>
                        <a:latin typeface="+mn-lt"/>
                        <a:ea typeface="+mn-ea"/>
                        <a:cs typeface="+mn-cs"/>
                      </a:endParaRPr>
                    </a:p>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endParaRPr lang="en-US" sz="1200" kern="1200" dirty="0" smtClean="0">
                        <a:solidFill>
                          <a:srgbClr val="00338D"/>
                        </a:solidFill>
                        <a:latin typeface="+mn-lt"/>
                        <a:ea typeface="+mn-ea"/>
                        <a:cs typeface="+mn-cs"/>
                      </a:endParaRPr>
                    </a:p>
                  </a:txBody>
                  <a:tcPr marL="45720" marR="45720" horzOverflow="overflow">
                    <a:lnB w="6350" cap="flat" cmpd="sng" algn="ctr">
                      <a:solidFill>
                        <a:srgbClr val="00338D"/>
                      </a:solidFill>
                      <a:prstDash val="solid"/>
                      <a:round/>
                      <a:headEnd type="none" w="med" len="med"/>
                      <a:tailEnd type="none" w="med" len="med"/>
                    </a:lnB>
                    <a:noFill/>
                  </a:tcPr>
                </a:tc>
                <a:tc>
                  <a:txBody>
                    <a:bodyPr/>
                    <a:lstStyle/>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endParaRPr lang="en-US" sz="1200" kern="1200" dirty="0" smtClean="0">
                        <a:solidFill>
                          <a:srgbClr val="00338D"/>
                        </a:solidFill>
                        <a:latin typeface="+mn-lt"/>
                        <a:ea typeface="+mn-ea"/>
                        <a:cs typeface="+mn-cs"/>
                      </a:endParaRPr>
                    </a:p>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endParaRPr lang="en-US" sz="1200" kern="1200" dirty="0" smtClean="0">
                        <a:solidFill>
                          <a:srgbClr val="00338D"/>
                        </a:solidFill>
                        <a:latin typeface="+mn-lt"/>
                        <a:ea typeface="+mn-ea"/>
                        <a:cs typeface="+mn-cs"/>
                      </a:endParaRPr>
                    </a:p>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endParaRPr lang="en-US" sz="1200" kern="1200" dirty="0" smtClean="0">
                        <a:solidFill>
                          <a:srgbClr val="00338D"/>
                        </a:solidFill>
                        <a:latin typeface="+mn-lt"/>
                        <a:ea typeface="+mn-ea"/>
                        <a:cs typeface="+mn-cs"/>
                      </a:endParaRPr>
                    </a:p>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endParaRPr lang="en-US" sz="1200" kern="1200" dirty="0" smtClean="0">
                        <a:solidFill>
                          <a:srgbClr val="00338D"/>
                        </a:solidFill>
                        <a:latin typeface="+mn-lt"/>
                        <a:ea typeface="+mn-ea"/>
                        <a:cs typeface="+mn-cs"/>
                      </a:endParaRPr>
                    </a:p>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endParaRPr lang="en-US" sz="1200" kern="1200" dirty="0" smtClean="0">
                        <a:solidFill>
                          <a:srgbClr val="00338D"/>
                        </a:solidFill>
                        <a:latin typeface="+mn-lt"/>
                        <a:ea typeface="+mn-ea"/>
                        <a:cs typeface="+mn-cs"/>
                      </a:endParaRPr>
                    </a:p>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r>
                        <a:rPr lang="en-US" sz="1200" kern="1200" dirty="0" smtClean="0">
                          <a:solidFill>
                            <a:srgbClr val="00338D"/>
                          </a:solidFill>
                          <a:latin typeface="+mn-lt"/>
                          <a:ea typeface="+mn-ea"/>
                          <a:cs typeface="+mn-cs"/>
                        </a:rPr>
                        <a:t>Goldman Sachs has developed and</a:t>
                      </a:r>
                      <a:r>
                        <a:rPr lang="en-US" sz="1200" kern="1200" baseline="0" dirty="0" smtClean="0">
                          <a:solidFill>
                            <a:srgbClr val="00338D"/>
                          </a:solidFill>
                          <a:latin typeface="+mn-lt"/>
                          <a:ea typeface="+mn-ea"/>
                          <a:cs typeface="+mn-cs"/>
                        </a:rPr>
                        <a:t> documented a cloud strategy to guide the investment bank’s cloud adoption journey</a:t>
                      </a:r>
                      <a:r>
                        <a:rPr lang="en-US" sz="1200" kern="1200" dirty="0" smtClean="0">
                          <a:solidFill>
                            <a:srgbClr val="00338D"/>
                          </a:solidFill>
                          <a:latin typeface="+mn-lt"/>
                          <a:ea typeface="+mn-ea"/>
                          <a:cs typeface="+mn-cs"/>
                        </a:rPr>
                        <a:t>;</a:t>
                      </a:r>
                    </a:p>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r>
                        <a:rPr lang="en-US" sz="1200" kern="1200" dirty="0" smtClean="0">
                          <a:solidFill>
                            <a:srgbClr val="00338D"/>
                          </a:solidFill>
                          <a:latin typeface="+mn-lt"/>
                          <a:ea typeface="+mn-ea"/>
                          <a:cs typeface="+mn-cs"/>
                          <a:hlinkClick r:id="" action="ppaction://noaction"/>
                        </a:rPr>
                        <a:t>The bank also owns over 200,000</a:t>
                      </a:r>
                      <a:r>
                        <a:rPr lang="en-US" sz="1200" kern="1200" baseline="0" dirty="0" smtClean="0">
                          <a:solidFill>
                            <a:srgbClr val="00338D"/>
                          </a:solidFill>
                          <a:latin typeface="+mn-lt"/>
                          <a:ea typeface="+mn-ea"/>
                          <a:cs typeface="+mn-cs"/>
                          <a:hlinkClick r:id="" action="ppaction://noaction"/>
                        </a:rPr>
                        <a:t> servers to host its applications; </a:t>
                      </a:r>
                      <a:r>
                        <a:rPr lang="en-US" sz="1200" kern="1200" dirty="0" smtClean="0">
                          <a:solidFill>
                            <a:srgbClr val="00338D"/>
                          </a:solidFill>
                          <a:latin typeface="+mn-lt"/>
                          <a:ea typeface="+mn-ea"/>
                          <a:cs typeface="+mn-cs"/>
                          <a:hlinkClick r:id="" action="ppaction://noaction"/>
                        </a:rPr>
                        <a:t>90% of which are housed on the cloud</a:t>
                      </a:r>
                      <a:r>
                        <a:rPr lang="en-US" sz="1200" kern="1200" dirty="0" smtClean="0">
                          <a:solidFill>
                            <a:srgbClr val="00338D"/>
                          </a:solidFill>
                          <a:latin typeface="+mn-lt"/>
                          <a:ea typeface="+mn-ea"/>
                          <a:cs typeface="+mn-cs"/>
                        </a:rPr>
                        <a:t>;</a:t>
                      </a:r>
                    </a:p>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r>
                        <a:rPr lang="en-US" sz="1200" kern="1200" dirty="0" smtClean="0">
                          <a:solidFill>
                            <a:srgbClr val="00338D"/>
                          </a:solidFill>
                          <a:latin typeface="+mn-lt"/>
                          <a:ea typeface="+mn-ea"/>
                          <a:cs typeface="+mn-cs"/>
                          <a:hlinkClick r:id="" action="ppaction://noaction"/>
                        </a:rPr>
                        <a:t>Goldman Sachs has over time, moved</a:t>
                      </a:r>
                      <a:r>
                        <a:rPr lang="en-US" sz="1200" kern="1200" baseline="0" dirty="0" smtClean="0">
                          <a:solidFill>
                            <a:srgbClr val="00338D"/>
                          </a:solidFill>
                          <a:latin typeface="+mn-lt"/>
                          <a:ea typeface="+mn-ea"/>
                          <a:cs typeface="+mn-cs"/>
                          <a:hlinkClick r:id="" action="ppaction://noaction"/>
                        </a:rPr>
                        <a:t> to 1</a:t>
                      </a:r>
                      <a:r>
                        <a:rPr lang="en-US" sz="1200" kern="1200" dirty="0" smtClean="0">
                          <a:solidFill>
                            <a:srgbClr val="00338D"/>
                          </a:solidFill>
                          <a:latin typeface="+mn-lt"/>
                          <a:ea typeface="+mn-ea"/>
                          <a:cs typeface="+mn-cs"/>
                          <a:hlinkClick r:id="" action="ppaction://noaction"/>
                        </a:rPr>
                        <a:t>00% virtual desktops</a:t>
                      </a:r>
                      <a:r>
                        <a:rPr lang="en-US" sz="1200" kern="1200" dirty="0" smtClean="0">
                          <a:solidFill>
                            <a:srgbClr val="00338D"/>
                          </a:solidFill>
                          <a:latin typeface="+mn-lt"/>
                          <a:ea typeface="+mn-ea"/>
                          <a:cs typeface="+mn-cs"/>
                        </a:rPr>
                        <a:t>;</a:t>
                      </a:r>
                    </a:p>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r>
                        <a:rPr lang="en-US" sz="1200" kern="1200" dirty="0" smtClean="0">
                          <a:solidFill>
                            <a:srgbClr val="00338D"/>
                          </a:solidFill>
                          <a:latin typeface="+mn-lt"/>
                          <a:ea typeface="+mn-ea"/>
                          <a:cs typeface="+mn-cs"/>
                        </a:rPr>
                        <a:t>The investment bank deployed a fully cloud-based core banking solution (i.e. </a:t>
                      </a:r>
                      <a:r>
                        <a:rPr lang="en-US" sz="1200" kern="1200" dirty="0" err="1" smtClean="0">
                          <a:solidFill>
                            <a:srgbClr val="00338D"/>
                          </a:solidFill>
                          <a:latin typeface="+mn-lt"/>
                          <a:ea typeface="+mn-ea"/>
                          <a:cs typeface="+mn-cs"/>
                        </a:rPr>
                        <a:t>Finacle</a:t>
                      </a:r>
                      <a:r>
                        <a:rPr lang="en-US" sz="1200" kern="1200" dirty="0" smtClean="0">
                          <a:solidFill>
                            <a:srgbClr val="00338D"/>
                          </a:solidFill>
                          <a:latin typeface="+mn-lt"/>
                          <a:ea typeface="+mn-ea"/>
                          <a:cs typeface="+mn-cs"/>
                        </a:rPr>
                        <a:t>) to manage its complete consumer loan-servicing life cycle.</a:t>
                      </a:r>
                    </a:p>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r>
                        <a:rPr lang="en-US" sz="1200" kern="1200" dirty="0" smtClean="0">
                          <a:solidFill>
                            <a:srgbClr val="00338D"/>
                          </a:solidFill>
                          <a:latin typeface="+mn-lt"/>
                          <a:ea typeface="+mn-ea"/>
                          <a:cs typeface="+mn-cs"/>
                        </a:rPr>
                        <a:t>JP Morgan</a:t>
                      </a:r>
                      <a:r>
                        <a:rPr lang="en-US" sz="1200" kern="1200" baseline="0" dirty="0" smtClean="0">
                          <a:solidFill>
                            <a:srgbClr val="00338D"/>
                          </a:solidFill>
                          <a:latin typeface="+mn-lt"/>
                          <a:ea typeface="+mn-ea"/>
                          <a:cs typeface="+mn-cs"/>
                        </a:rPr>
                        <a:t> strategically appointed an executive management personnel (specifically, Harish </a:t>
                      </a:r>
                      <a:r>
                        <a:rPr lang="en-US" sz="1200" kern="1200" baseline="0" dirty="0" err="1" smtClean="0">
                          <a:solidFill>
                            <a:srgbClr val="00338D"/>
                          </a:solidFill>
                          <a:latin typeface="+mn-lt"/>
                          <a:ea typeface="+mn-ea"/>
                          <a:cs typeface="+mn-cs"/>
                        </a:rPr>
                        <a:t>Grama</a:t>
                      </a:r>
                      <a:r>
                        <a:rPr lang="en-US" sz="1200" kern="1200" baseline="0" dirty="0" smtClean="0">
                          <a:solidFill>
                            <a:srgbClr val="00338D"/>
                          </a:solidFill>
                          <a:latin typeface="+mn-lt"/>
                          <a:ea typeface="+mn-ea"/>
                          <a:cs typeface="+mn-cs"/>
                        </a:rPr>
                        <a:t> from IBM) to be its CIO of cloud services;</a:t>
                      </a:r>
                    </a:p>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r>
                        <a:rPr lang="en-US" sz="1200" kern="1200" baseline="0" dirty="0" smtClean="0">
                          <a:solidFill>
                            <a:srgbClr val="00338D"/>
                          </a:solidFill>
                          <a:latin typeface="+mn-lt"/>
                          <a:ea typeface="+mn-ea"/>
                          <a:cs typeface="+mn-cs"/>
                        </a:rPr>
                        <a:t>The bank also upgraded from its private cloud service model to a Platform as a Service (</a:t>
                      </a:r>
                      <a:r>
                        <a:rPr lang="en-US" sz="1200" kern="1200" baseline="0" dirty="0" err="1" smtClean="0">
                          <a:solidFill>
                            <a:srgbClr val="00338D"/>
                          </a:solidFill>
                          <a:latin typeface="+mn-lt"/>
                          <a:ea typeface="+mn-ea"/>
                          <a:cs typeface="+mn-cs"/>
                        </a:rPr>
                        <a:t>PaaS</a:t>
                      </a:r>
                      <a:r>
                        <a:rPr lang="en-US" sz="1200" kern="1200" baseline="0" dirty="0" smtClean="0">
                          <a:solidFill>
                            <a:srgbClr val="00338D"/>
                          </a:solidFill>
                          <a:latin typeface="+mn-lt"/>
                          <a:ea typeface="+mn-ea"/>
                          <a:cs typeface="+mn-cs"/>
                        </a:rPr>
                        <a:t>) model.</a:t>
                      </a:r>
                      <a:endParaRPr lang="en-US" sz="1200" kern="1200" dirty="0" smtClean="0">
                        <a:solidFill>
                          <a:srgbClr val="00338D"/>
                        </a:solidFill>
                        <a:latin typeface="+mn-lt"/>
                        <a:ea typeface="+mn-ea"/>
                        <a:cs typeface="+mn-cs"/>
                      </a:endParaRPr>
                    </a:p>
                  </a:txBody>
                  <a:tcPr marL="45720" marR="45720" horzOverflow="overflow">
                    <a:lnB w="6350" cap="flat" cmpd="sng" algn="ctr">
                      <a:solidFill>
                        <a:srgbClr val="00338D"/>
                      </a:solidFill>
                      <a:prstDash val="solid"/>
                      <a:round/>
                      <a:headEnd type="none" w="med" len="med"/>
                      <a:tailEnd type="none" w="med" len="med"/>
                    </a:lnB>
                    <a:noFill/>
                  </a:tcPr>
                </a:tc>
              </a:tr>
            </a:tbl>
          </a:graphicData>
        </a:graphic>
      </p:graphicFrame>
      <p:pic>
        <p:nvPicPr>
          <p:cNvPr id="23" name="Picture 22"/>
          <p:cNvPicPr>
            <a:picLocks noChangeAspect="1"/>
          </p:cNvPicPr>
          <p:nvPr/>
        </p:nvPicPr>
        <p:blipFill>
          <a:blip r:embed="rId2"/>
          <a:stretch>
            <a:fillRect/>
          </a:stretch>
        </p:blipFill>
        <p:spPr>
          <a:xfrm>
            <a:off x="-1123122" y="4490117"/>
            <a:ext cx="851774" cy="330361"/>
          </a:xfrm>
          <a:prstGeom prst="rect">
            <a:avLst/>
          </a:prstGeom>
          <a:solidFill>
            <a:srgbClr val="003D6F"/>
          </a:solidFill>
        </p:spPr>
      </p:pic>
      <p:sp>
        <p:nvSpPr>
          <p:cNvPr id="66" name="TextBox 65"/>
          <p:cNvSpPr txBox="1"/>
          <p:nvPr/>
        </p:nvSpPr>
        <p:spPr>
          <a:xfrm>
            <a:off x="153265" y="6070241"/>
            <a:ext cx="3909321" cy="168024"/>
          </a:xfrm>
          <a:prstGeom prst="rect">
            <a:avLst/>
          </a:prstGeom>
          <a:noFill/>
        </p:spPr>
        <p:txBody>
          <a:bodyPr wrap="none" lIns="21772" tIns="21772" rIns="21772" bIns="21772" rtlCol="0" anchor="ctr" anchorCtr="0">
            <a:noAutofit/>
          </a:bodyPr>
          <a:lstStyle/>
          <a:p>
            <a:pPr defTabSz="890789">
              <a:spcBef>
                <a:spcPts val="300"/>
              </a:spcBef>
              <a:defRPr/>
            </a:pPr>
            <a:r>
              <a:rPr lang="en-AU" sz="800" i="1" dirty="0">
                <a:solidFill>
                  <a:srgbClr val="00338D"/>
                </a:solidFill>
              </a:rPr>
              <a:t>Source: DMA survey, interviews with </a:t>
            </a:r>
            <a:r>
              <a:rPr lang="en-AU" sz="800" i="1" dirty="0" err="1">
                <a:solidFill>
                  <a:srgbClr val="00338D"/>
                </a:solidFill>
              </a:rPr>
              <a:t>FBNQuest</a:t>
            </a:r>
            <a:r>
              <a:rPr lang="en-AU" sz="800" i="1" dirty="0">
                <a:solidFill>
                  <a:srgbClr val="00338D"/>
                </a:solidFill>
              </a:rPr>
              <a:t> employees, company websites, exploratory interviews</a:t>
            </a:r>
          </a:p>
        </p:txBody>
      </p:sp>
      <p:grpSp>
        <p:nvGrpSpPr>
          <p:cNvPr id="36" name="Group 35"/>
          <p:cNvGrpSpPr/>
          <p:nvPr/>
        </p:nvGrpSpPr>
        <p:grpSpPr>
          <a:xfrm>
            <a:off x="7347937" y="44696"/>
            <a:ext cx="4568864" cy="274320"/>
            <a:chOff x="7916790" y="356874"/>
            <a:chExt cx="4568864" cy="274320"/>
          </a:xfrm>
        </p:grpSpPr>
        <p:grpSp>
          <p:nvGrpSpPr>
            <p:cNvPr id="37" name="Group 36"/>
            <p:cNvGrpSpPr/>
            <p:nvPr/>
          </p:nvGrpSpPr>
          <p:grpSpPr>
            <a:xfrm>
              <a:off x="7916790" y="356874"/>
              <a:ext cx="2337497" cy="274320"/>
              <a:chOff x="3793151" y="6476333"/>
              <a:chExt cx="2337497" cy="274320"/>
            </a:xfrm>
          </p:grpSpPr>
          <p:sp>
            <p:nvSpPr>
              <p:cNvPr id="42" name="Isosceles Triangle 41"/>
              <p:cNvSpPr/>
              <p:nvPr/>
            </p:nvSpPr>
            <p:spPr>
              <a:xfrm rot="10800000">
                <a:off x="4273393" y="6554522"/>
                <a:ext cx="140400" cy="117943"/>
              </a:xfrm>
              <a:prstGeom prst="triangle">
                <a:avLst/>
              </a:prstGeom>
              <a:solidFill>
                <a:srgbClr val="00338D"/>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21772" tIns="21772" rIns="21772" bIns="21772" rtlCol="0" anchor="ctr" anchorCtr="0"/>
              <a:lstStyle/>
              <a:p>
                <a:pPr algn="ctr"/>
                <a:endParaRPr lang="en-AU" sz="800" dirty="0" err="1">
                  <a:solidFill>
                    <a:srgbClr val="00338D"/>
                  </a:solidFill>
                  <a:latin typeface="Calibri" panose="020F0502020204030204" pitchFamily="34" charset="0"/>
                </a:endParaRPr>
              </a:p>
            </p:txBody>
          </p:sp>
          <p:sp>
            <p:nvSpPr>
              <p:cNvPr id="43" name="TextBox 42"/>
              <p:cNvSpPr txBox="1"/>
              <p:nvPr/>
            </p:nvSpPr>
            <p:spPr>
              <a:xfrm>
                <a:off x="4380552" y="6525841"/>
                <a:ext cx="469141" cy="175304"/>
              </a:xfrm>
              <a:prstGeom prst="rect">
                <a:avLst/>
              </a:prstGeom>
              <a:noFill/>
            </p:spPr>
            <p:txBody>
              <a:bodyPr wrap="none" lIns="21772" tIns="21772" rIns="21772" bIns="21772" rtlCol="0" anchor="ctr" anchorCtr="0">
                <a:noAutofit/>
              </a:bodyPr>
              <a:lstStyle/>
              <a:p>
                <a:pPr algn="ctr"/>
                <a:r>
                  <a:rPr lang="en-AU" sz="800" b="1" dirty="0">
                    <a:solidFill>
                      <a:srgbClr val="00338D"/>
                    </a:solidFill>
                  </a:rPr>
                  <a:t>Current</a:t>
                </a:r>
              </a:p>
            </p:txBody>
          </p:sp>
          <p:sp>
            <p:nvSpPr>
              <p:cNvPr id="44" name="Text Box 81"/>
              <p:cNvSpPr txBox="1">
                <a:spLocks noChangeArrowheads="1"/>
              </p:cNvSpPr>
              <p:nvPr/>
            </p:nvSpPr>
            <p:spPr bwMode="auto">
              <a:xfrm>
                <a:off x="3793151" y="6476333"/>
                <a:ext cx="476639" cy="274320"/>
              </a:xfrm>
              <a:prstGeom prst="rect">
                <a:avLst/>
              </a:prstGeom>
              <a:noFill/>
              <a:ln w="9525">
                <a:noFill/>
                <a:miter lim="800000"/>
                <a:headEnd type="none" w="sm" len="sm"/>
                <a:tailEnd type="none" w="sm" len="sm"/>
              </a:ln>
              <a:effectLst/>
            </p:spPr>
            <p:txBody>
              <a:bodyPr wrap="square" lIns="45720" rIns="45720" anchor="ctr">
                <a:noAutofit/>
              </a:bodyPr>
              <a:lstStyle/>
              <a:p>
                <a:pPr algn="ctr"/>
                <a:r>
                  <a:rPr lang="en-US" sz="1000" b="1" dirty="0">
                    <a:solidFill>
                      <a:srgbClr val="00338D"/>
                    </a:solidFill>
                  </a:rPr>
                  <a:t>Key:</a:t>
                </a:r>
              </a:p>
            </p:txBody>
          </p:sp>
          <p:sp>
            <p:nvSpPr>
              <p:cNvPr id="45" name="object 140"/>
              <p:cNvSpPr txBox="1"/>
              <p:nvPr/>
            </p:nvSpPr>
            <p:spPr>
              <a:xfrm>
                <a:off x="5247374" y="6551939"/>
                <a:ext cx="883274" cy="123111"/>
              </a:xfrm>
              <a:prstGeom prst="rect">
                <a:avLst/>
              </a:prstGeom>
            </p:spPr>
            <p:txBody>
              <a:bodyPr vert="horz" wrap="square" lIns="0" tIns="0" rIns="0" bIns="0" rtlCol="0">
                <a:spAutoFit/>
              </a:bodyPr>
              <a:lstStyle/>
              <a:p>
                <a:pPr marL="12700"/>
                <a:r>
                  <a:rPr lang="en-GB" sz="800" b="1" spc="-10" dirty="0">
                    <a:solidFill>
                      <a:srgbClr val="00338D"/>
                    </a:solidFill>
                    <a:cs typeface="Century Gothic"/>
                  </a:rPr>
                  <a:t>Peer </a:t>
                </a:r>
                <a:r>
                  <a:rPr lang="en-GB" sz="800" b="1" spc="-10" dirty="0" smtClean="0">
                    <a:solidFill>
                      <a:srgbClr val="00338D"/>
                    </a:solidFill>
                    <a:cs typeface="Century Gothic"/>
                  </a:rPr>
                  <a:t>Group</a:t>
                </a:r>
                <a:endParaRPr sz="800" b="1" dirty="0">
                  <a:solidFill>
                    <a:srgbClr val="00338D"/>
                  </a:solidFill>
                  <a:cs typeface="Century Gothic"/>
                </a:endParaRPr>
              </a:p>
            </p:txBody>
          </p:sp>
          <p:sp>
            <p:nvSpPr>
              <p:cNvPr id="46" name="Isosceles Triangle 45"/>
              <p:cNvSpPr/>
              <p:nvPr/>
            </p:nvSpPr>
            <p:spPr>
              <a:xfrm rot="10800000">
                <a:off x="5097444" y="6554522"/>
                <a:ext cx="140400" cy="117943"/>
              </a:xfrm>
              <a:prstGeom prs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21772" tIns="21772" rIns="21772" bIns="21772" rtlCol="0" anchor="ctr" anchorCtr="0"/>
              <a:lstStyle/>
              <a:p>
                <a:pPr algn="ctr"/>
                <a:endParaRPr lang="en-AU" sz="800" dirty="0" err="1">
                  <a:solidFill>
                    <a:srgbClr val="00338D"/>
                  </a:solidFill>
                  <a:latin typeface="Calibri" panose="020F0502020204030204" pitchFamily="34" charset="0"/>
                </a:endParaRPr>
              </a:p>
            </p:txBody>
          </p:sp>
        </p:grpSp>
        <p:sp>
          <p:nvSpPr>
            <p:cNvPr id="38" name="Isosceles Triangle 37"/>
            <p:cNvSpPr/>
            <p:nvPr/>
          </p:nvSpPr>
          <p:spPr>
            <a:xfrm rot="10800000">
              <a:off x="10162847" y="435063"/>
              <a:ext cx="140400" cy="117943"/>
            </a:xfrm>
            <a:prstGeom prst="triangle">
              <a:avLst/>
            </a:prstGeom>
            <a:solidFill>
              <a:srgbClr val="00B060"/>
            </a:solidFill>
            <a:ln>
              <a:noFill/>
            </a:ln>
          </p:spPr>
          <p:style>
            <a:lnRef idx="2">
              <a:schemeClr val="accent1">
                <a:shade val="50000"/>
              </a:schemeClr>
            </a:lnRef>
            <a:fillRef idx="1">
              <a:schemeClr val="accent1"/>
            </a:fillRef>
            <a:effectRef idx="0">
              <a:schemeClr val="accent1"/>
            </a:effectRef>
            <a:fontRef idx="minor">
              <a:schemeClr val="lt1"/>
            </a:fontRef>
          </p:style>
          <p:txBody>
            <a:bodyPr lIns="21772" tIns="21772" rIns="21772" bIns="21772" rtlCol="0" anchor="ctr" anchorCtr="0"/>
            <a:lstStyle/>
            <a:p>
              <a:pPr algn="ctr"/>
              <a:endParaRPr lang="en-AU" sz="800" dirty="0" err="1">
                <a:solidFill>
                  <a:srgbClr val="00338D"/>
                </a:solidFill>
                <a:latin typeface="Calibri" panose="020F0502020204030204" pitchFamily="34" charset="0"/>
              </a:endParaRPr>
            </a:p>
          </p:txBody>
        </p:sp>
        <p:sp>
          <p:nvSpPr>
            <p:cNvPr id="39" name="TextBox 38"/>
            <p:cNvSpPr txBox="1"/>
            <p:nvPr/>
          </p:nvSpPr>
          <p:spPr>
            <a:xfrm>
              <a:off x="10753127" y="406382"/>
              <a:ext cx="469141" cy="175304"/>
            </a:xfrm>
            <a:prstGeom prst="rect">
              <a:avLst/>
            </a:prstGeom>
            <a:noFill/>
          </p:spPr>
          <p:txBody>
            <a:bodyPr wrap="none" lIns="21772" tIns="21772" rIns="21772" bIns="21772" rtlCol="0" anchor="ctr" anchorCtr="0">
              <a:noAutofit/>
            </a:bodyPr>
            <a:lstStyle/>
            <a:p>
              <a:pPr algn="ctr"/>
              <a:r>
                <a:rPr lang="en-AU" sz="800" b="1" dirty="0">
                  <a:solidFill>
                    <a:srgbClr val="00338D"/>
                  </a:solidFill>
                </a:rPr>
                <a:t>Global </a:t>
              </a:r>
              <a:r>
                <a:rPr lang="en-AU" sz="800" b="1" dirty="0" smtClean="0">
                  <a:solidFill>
                    <a:srgbClr val="00338D"/>
                  </a:solidFill>
                </a:rPr>
                <a:t>Industry </a:t>
              </a:r>
              <a:r>
                <a:rPr lang="en-AU" sz="800" b="1" dirty="0">
                  <a:solidFill>
                    <a:srgbClr val="00338D"/>
                  </a:solidFill>
                </a:rPr>
                <a:t>B</a:t>
              </a:r>
              <a:r>
                <a:rPr lang="en-AU" sz="800" b="1" dirty="0" smtClean="0">
                  <a:solidFill>
                    <a:srgbClr val="00338D"/>
                  </a:solidFill>
                </a:rPr>
                <a:t>enchmark</a:t>
              </a:r>
              <a:endParaRPr lang="en-AU" sz="800" b="1" dirty="0">
                <a:solidFill>
                  <a:srgbClr val="00338D"/>
                </a:solidFill>
              </a:endParaRPr>
            </a:p>
          </p:txBody>
        </p:sp>
        <p:sp>
          <p:nvSpPr>
            <p:cNvPr id="40" name="Isosceles Triangle 39"/>
            <p:cNvSpPr/>
            <p:nvPr/>
          </p:nvSpPr>
          <p:spPr>
            <a:xfrm rot="10800000">
              <a:off x="11860573" y="436066"/>
              <a:ext cx="140400" cy="117943"/>
            </a:xfrm>
            <a:prstGeom prst="triangle">
              <a:avLst/>
            </a:prstGeom>
            <a:solidFill>
              <a:srgbClr val="8E258D"/>
            </a:solidFill>
            <a:ln>
              <a:noFill/>
            </a:ln>
          </p:spPr>
          <p:style>
            <a:lnRef idx="2">
              <a:schemeClr val="accent1">
                <a:shade val="50000"/>
              </a:schemeClr>
            </a:lnRef>
            <a:fillRef idx="1">
              <a:schemeClr val="accent1"/>
            </a:fillRef>
            <a:effectRef idx="0">
              <a:schemeClr val="accent1"/>
            </a:effectRef>
            <a:fontRef idx="minor">
              <a:schemeClr val="lt1"/>
            </a:fontRef>
          </p:style>
          <p:txBody>
            <a:bodyPr lIns="21772" tIns="21772" rIns="21772" bIns="21772" rtlCol="0" anchor="ctr" anchorCtr="0"/>
            <a:lstStyle/>
            <a:p>
              <a:pPr algn="ctr"/>
              <a:endParaRPr lang="en-AU" sz="800" dirty="0" err="1">
                <a:solidFill>
                  <a:srgbClr val="00338D"/>
                </a:solidFill>
                <a:latin typeface="Calibri" panose="020F0502020204030204" pitchFamily="34" charset="0"/>
              </a:endParaRPr>
            </a:p>
          </p:txBody>
        </p:sp>
        <p:sp>
          <p:nvSpPr>
            <p:cNvPr id="41" name="TextBox 40"/>
            <p:cNvSpPr txBox="1"/>
            <p:nvPr/>
          </p:nvSpPr>
          <p:spPr>
            <a:xfrm>
              <a:off x="12016513" y="407385"/>
              <a:ext cx="469141" cy="175304"/>
            </a:xfrm>
            <a:prstGeom prst="rect">
              <a:avLst/>
            </a:prstGeom>
            <a:noFill/>
          </p:spPr>
          <p:txBody>
            <a:bodyPr wrap="none" lIns="21772" tIns="21772" rIns="21772" bIns="21772" rtlCol="0" anchor="ctr" anchorCtr="0">
              <a:noAutofit/>
            </a:bodyPr>
            <a:lstStyle/>
            <a:p>
              <a:pPr algn="ctr"/>
              <a:r>
                <a:rPr lang="en-AU" sz="800" b="1" dirty="0">
                  <a:solidFill>
                    <a:srgbClr val="00338D"/>
                  </a:solidFill>
                </a:rPr>
                <a:t>Aspiration</a:t>
              </a:r>
            </a:p>
          </p:txBody>
        </p:sp>
      </p:grpSp>
      <p:pic>
        <p:nvPicPr>
          <p:cNvPr id="25" name="Picture 24"/>
          <p:cNvPicPr>
            <a:picLocks noChangeAspect="1"/>
          </p:cNvPicPr>
          <p:nvPr/>
        </p:nvPicPr>
        <p:blipFill rotWithShape="1">
          <a:blip r:embed="rId3" cstate="print">
            <a:extLst>
              <a:ext uri="{28A0092B-C50C-407E-A947-70E740481C1C}">
                <a14:useLocalDpi xmlns:a14="http://schemas.microsoft.com/office/drawing/2010/main" val="0"/>
              </a:ext>
            </a:extLst>
          </a:blip>
          <a:srcRect r="7198"/>
          <a:stretch/>
        </p:blipFill>
        <p:spPr>
          <a:xfrm>
            <a:off x="6655189" y="1804334"/>
            <a:ext cx="671872" cy="407244"/>
          </a:xfrm>
          <a:prstGeom prst="rect">
            <a:avLst/>
          </a:prstGeom>
        </p:spPr>
      </p:pic>
      <p:pic>
        <p:nvPicPr>
          <p:cNvPr id="26" name="Picture 2" descr="Image result for axa mansard logo"/>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327061" y="1381867"/>
            <a:ext cx="1056918" cy="310245"/>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12" descr="Image result for nova merchant bank"/>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98630" y="1266862"/>
            <a:ext cx="1000452" cy="474995"/>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8"/>
          <p:cNvPicPr>
            <a:picLocks noChangeAspect="1"/>
          </p:cNvPicPr>
          <p:nvPr/>
        </p:nvPicPr>
        <p:blipFill>
          <a:blip r:embed="rId6"/>
          <a:stretch>
            <a:fillRect/>
          </a:stretch>
        </p:blipFill>
        <p:spPr>
          <a:xfrm>
            <a:off x="7859575" y="1876945"/>
            <a:ext cx="676995" cy="262022"/>
          </a:xfrm>
          <a:prstGeom prst="rect">
            <a:avLst/>
          </a:prstGeom>
        </p:spPr>
      </p:pic>
      <p:pic>
        <p:nvPicPr>
          <p:cNvPr id="31" name="Picture 8" descr="Related image"/>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393971" y="1381867"/>
            <a:ext cx="582926" cy="581503"/>
          </a:xfrm>
          <a:prstGeom prst="rect">
            <a:avLst/>
          </a:prstGeom>
          <a:solidFill>
            <a:schemeClr val="bg1"/>
          </a:solidFill>
        </p:spPr>
      </p:pic>
      <p:pic>
        <p:nvPicPr>
          <p:cNvPr id="32" name="Picture 4" descr="Image result for jpmorgan logo"/>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t="35128" b="38205"/>
          <a:stretch/>
        </p:blipFill>
        <p:spPr bwMode="auto">
          <a:xfrm>
            <a:off x="10233561" y="1405542"/>
            <a:ext cx="1058159" cy="286570"/>
          </a:xfrm>
          <a:prstGeom prst="rect">
            <a:avLst/>
          </a:prstGeom>
          <a:noFill/>
          <a:ln>
            <a:solidFill>
              <a:schemeClr val="bg1">
                <a:lumMod val="95000"/>
              </a:schemeClr>
            </a:solidFill>
          </a:ln>
          <a:extLst>
            <a:ext uri="{909E8E84-426E-40DD-AFC4-6F175D3DCCD1}">
              <a14:hiddenFill xmlns:a14="http://schemas.microsoft.com/office/drawing/2010/main">
                <a:solidFill>
                  <a:srgbClr val="FFFFFF"/>
                </a:solidFill>
              </a14:hiddenFill>
            </a:ext>
          </a:extLst>
        </p:spPr>
      </p:pic>
      <p:sp>
        <p:nvSpPr>
          <p:cNvPr id="27" name="Title 2"/>
          <p:cNvSpPr txBox="1">
            <a:spLocks/>
          </p:cNvSpPr>
          <p:nvPr/>
        </p:nvSpPr>
        <p:spPr>
          <a:xfrm>
            <a:off x="153265" y="94959"/>
            <a:ext cx="9681940" cy="364003"/>
          </a:xfrm>
          <a:prstGeom prst="rect">
            <a:avLst/>
          </a:prstGeom>
          <a:noFill/>
        </p:spPr>
        <p:txBody>
          <a:bodyPr vert="horz" lIns="0" tIns="0" rIns="0" bIns="0" rtlCol="0" anchor="t" anchorCtr="0">
            <a:noAutofit/>
          </a:bodyPr>
          <a:lstStyle>
            <a:defPPr>
              <a:defRPr lang="en-US"/>
            </a:defPPr>
            <a:lvl1pPr>
              <a:lnSpc>
                <a:spcPct val="70000"/>
              </a:lnSpc>
              <a:defRPr sz="2800" b="1" i="0" kern="0">
                <a:solidFill>
                  <a:srgbClr val="00338D"/>
                </a:solidFill>
                <a:latin typeface="Univers 47 CondensedLight" panose="00000400000000000000" pitchFamily="2" charset="0"/>
                <a:cs typeface="KPMG Extralight"/>
              </a:defRPr>
            </a:lvl1pPr>
          </a:lstStyle>
          <a:p>
            <a:pPr>
              <a:defRPr/>
            </a:pPr>
            <a:r>
              <a:rPr lang="en-US" sz="4400" b="0" kern="1200" dirty="0" smtClean="0">
                <a:latin typeface="KPMG Extralight" panose="020B0303030202040204" pitchFamily="34" charset="0"/>
                <a:cs typeface="+mj-cs"/>
              </a:rPr>
              <a:t>Detailed Assessment – Technology Enablement</a:t>
            </a:r>
            <a:r>
              <a:rPr lang="en-US" sz="4400" b="0" kern="1200" baseline="30000" dirty="0" smtClean="0">
                <a:latin typeface="KPMG Extralight" panose="020B0303030202040204" pitchFamily="34" charset="0"/>
                <a:ea typeface="+mj-ea"/>
                <a:cs typeface="+mj-cs"/>
              </a:rPr>
              <a:t>(3/10)</a:t>
            </a:r>
            <a:endParaRPr lang="en-US" sz="4400" b="0" kern="1200" baseline="30000" dirty="0">
              <a:latin typeface="KPMG Extralight" panose="020B0303030202040204" pitchFamily="34" charset="0"/>
              <a:ea typeface="+mj-ea"/>
              <a:cs typeface="+mj-cs"/>
            </a:endParaRPr>
          </a:p>
        </p:txBody>
      </p:sp>
      <p:sp>
        <p:nvSpPr>
          <p:cNvPr id="33" name="Rectangle 32"/>
          <p:cNvSpPr/>
          <p:nvPr/>
        </p:nvSpPr>
        <p:spPr>
          <a:xfrm>
            <a:off x="8003344" y="6601882"/>
            <a:ext cx="3930050" cy="276999"/>
          </a:xfrm>
          <a:prstGeom prst="rect">
            <a:avLst/>
          </a:prstGeom>
        </p:spPr>
        <p:txBody>
          <a:bodyPr wrap="none">
            <a:spAutoFit/>
          </a:bodyPr>
          <a:lstStyle/>
          <a:p>
            <a:pPr lvl="0" defTabSz="890789">
              <a:spcAft>
                <a:spcPts val="100"/>
              </a:spcAft>
              <a:defRPr/>
            </a:pPr>
            <a:r>
              <a:rPr lang="en-US" sz="1200" i="1" dirty="0">
                <a:solidFill>
                  <a:srgbClr val="00338D"/>
                </a:solidFill>
                <a:hlinkClick r:id="rId9" action="ppaction://hlinksldjump"/>
              </a:rPr>
              <a:t>Refer to Appendix – </a:t>
            </a:r>
            <a:r>
              <a:rPr lang="en-US" sz="1200" i="1" dirty="0" smtClean="0">
                <a:solidFill>
                  <a:srgbClr val="00338D"/>
                </a:solidFill>
                <a:hlinkClick r:id="rId9" action="ppaction://hlinksldjump"/>
              </a:rPr>
              <a:t>Technology Enablement for details.</a:t>
            </a:r>
            <a:endParaRPr lang="en-US" sz="1200" i="1" dirty="0">
              <a:solidFill>
                <a:srgbClr val="00338D"/>
              </a:solidFill>
            </a:endParaRPr>
          </a:p>
        </p:txBody>
      </p:sp>
    </p:spTree>
    <p:extLst>
      <p:ext uri="{BB962C8B-B14F-4D97-AF65-F5344CB8AC3E}">
        <p14:creationId xmlns:p14="http://schemas.microsoft.com/office/powerpoint/2010/main" val="40085399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TextBox 66"/>
          <p:cNvSpPr txBox="1"/>
          <p:nvPr/>
        </p:nvSpPr>
        <p:spPr>
          <a:xfrm>
            <a:off x="129474" y="211341"/>
            <a:ext cx="2893125" cy="615553"/>
          </a:xfrm>
          <a:prstGeom prst="rect">
            <a:avLst/>
          </a:prstGeom>
          <a:noFill/>
        </p:spPr>
        <p:txBody>
          <a:bodyPr wrap="square" lIns="0" tIns="0" rIns="0" bIns="0" rtlCol="0">
            <a:spAutoFit/>
          </a:bodyPr>
          <a:lstStyle/>
          <a:p>
            <a:r>
              <a:rPr lang="en-US" sz="4000" b="1" dirty="0">
                <a:solidFill>
                  <a:srgbClr val="FFFFFF"/>
                </a:solidFill>
                <a:latin typeface="KPMG Extralight" panose="020B0303030202040204" pitchFamily="34" charset="0"/>
                <a:cs typeface="Arial" pitchFamily="34" charset="0"/>
              </a:rPr>
              <a:t>Co creation</a:t>
            </a:r>
            <a:endParaRPr lang="en-GB" sz="4000" b="1" dirty="0">
              <a:solidFill>
                <a:srgbClr val="FFFFFF"/>
              </a:solidFill>
              <a:latin typeface="KPMG Extralight" panose="020B0303030202040204" pitchFamily="34" charset="0"/>
              <a:cs typeface="Arial" pitchFamily="34" charset="0"/>
            </a:endParaRPr>
          </a:p>
        </p:txBody>
      </p:sp>
      <p:graphicFrame>
        <p:nvGraphicFramePr>
          <p:cNvPr id="75" name="Group 211"/>
          <p:cNvGraphicFramePr>
            <a:graphicFrameLocks noGrp="1"/>
          </p:cNvGraphicFramePr>
          <p:nvPr>
            <p:extLst>
              <p:ext uri="{D42A27DB-BD31-4B8C-83A1-F6EECF244321}">
                <p14:modId xmlns:p14="http://schemas.microsoft.com/office/powerpoint/2010/main" val="4205449912"/>
              </p:ext>
            </p:extLst>
          </p:nvPr>
        </p:nvGraphicFramePr>
        <p:xfrm>
          <a:off x="153268" y="1164437"/>
          <a:ext cx="11844624" cy="4792980"/>
        </p:xfrm>
        <a:graphic>
          <a:graphicData uri="http://schemas.openxmlformats.org/drawingml/2006/table">
            <a:tbl>
              <a:tblPr firstRow="1" firstCol="1" bandRow="1">
                <a:tableStyleId>{775DCB02-9BB8-47FD-8907-85C794F793BA}</a:tableStyleId>
              </a:tblPr>
              <a:tblGrid>
                <a:gridCol w="1385685"/>
                <a:gridCol w="160964"/>
                <a:gridCol w="1910058"/>
                <a:gridCol w="2209132"/>
                <a:gridCol w="2059595"/>
                <a:gridCol w="2059595"/>
                <a:gridCol w="2059595"/>
              </a:tblGrid>
              <a:tr h="419842">
                <a:tc>
                  <a:txBody>
                    <a:bodyPr/>
                    <a:lstStyle/>
                    <a:p>
                      <a:pPr marL="0" marR="0" lvl="0" indent="0" algn="ctr" defTabSz="914400" rtl="0" eaLnBrk="1" fontAlgn="base" latinLnBrk="0" hangingPunct="1">
                        <a:lnSpc>
                          <a:spcPct val="100000"/>
                        </a:lnSpc>
                        <a:spcBef>
                          <a:spcPct val="25000"/>
                        </a:spcBef>
                        <a:spcAft>
                          <a:spcPct val="0"/>
                        </a:spcAft>
                        <a:buClr>
                          <a:srgbClr val="415299"/>
                        </a:buClr>
                        <a:buSzPct val="125000"/>
                        <a:buFontTx/>
                        <a:buNone/>
                        <a:tabLst/>
                      </a:pPr>
                      <a:r>
                        <a:rPr kumimoji="0" lang="en-GB" sz="1200" u="none" strike="noStrike" cap="none" normalizeH="0" baseline="0" noProof="0" dirty="0" smtClean="0">
                          <a:ln>
                            <a:noFill/>
                          </a:ln>
                          <a:solidFill>
                            <a:schemeClr val="bg1"/>
                          </a:solidFill>
                          <a:effectLst/>
                        </a:rPr>
                        <a:t>Maturity Indicators</a:t>
                      </a:r>
                      <a:endParaRPr kumimoji="0" lang="en-GB" sz="1200" b="0" i="0" u="none" strike="noStrike" cap="none" normalizeH="0" baseline="0" noProof="0" dirty="0" smtClean="0">
                        <a:ln>
                          <a:noFill/>
                        </a:ln>
                        <a:solidFill>
                          <a:schemeClr val="bg1"/>
                        </a:solidFill>
                        <a:effectLst/>
                        <a:latin typeface="+mj-lt"/>
                        <a:cs typeface="Arial" charset="0"/>
                      </a:endParaRPr>
                    </a:p>
                  </a:txBody>
                  <a:tcPr marL="45720" marR="45720" horzOverflow="overflow">
                    <a:lnL w="6350" cap="rnd" cmpd="sng" algn="ctr">
                      <a:noFill/>
                      <a:prstDash val="solid"/>
                    </a:lnL>
                    <a:lnR w="6350" cap="flat" cmpd="sng" algn="ctr">
                      <a:noFill/>
                      <a:prstDash val="solid"/>
                      <a:round/>
                      <a:headEnd type="none" w="med" len="med"/>
                      <a:tailEnd type="none" w="med" len="med"/>
                    </a:lnR>
                    <a:lnT w="6350" cap="rnd" cmpd="sng" algn="ctr">
                      <a:noFill/>
                      <a:prstDash val="solid"/>
                    </a:lnT>
                    <a:lnB w="12700" cap="rnd" cmpd="sng" algn="ctr">
                      <a:noFill/>
                      <a:prstDash val="solid"/>
                    </a:lnB>
                    <a:lnTlToBr w="12700" cmpd="sng">
                      <a:noFill/>
                      <a:prstDash val="solid"/>
                    </a:lnTlToBr>
                    <a:lnBlToTr w="12700" cmpd="sng">
                      <a:noFill/>
                      <a:prstDash val="solid"/>
                    </a:lnBlToTr>
                    <a:solidFill>
                      <a:srgbClr val="005EB8"/>
                    </a:solidFill>
                  </a:tcPr>
                </a:tc>
                <a:tc>
                  <a:txBody>
                    <a:bodyPr/>
                    <a:lstStyle/>
                    <a:p>
                      <a:pPr marL="0" marR="0" lvl="0" indent="0" algn="ctr" defTabSz="914400" rtl="0" eaLnBrk="1" fontAlgn="base" latinLnBrk="0" hangingPunct="1">
                        <a:lnSpc>
                          <a:spcPct val="100000"/>
                        </a:lnSpc>
                        <a:spcBef>
                          <a:spcPct val="25000"/>
                        </a:spcBef>
                        <a:spcAft>
                          <a:spcPct val="0"/>
                        </a:spcAft>
                        <a:buClr>
                          <a:srgbClr val="415299"/>
                        </a:buClr>
                        <a:buSzPct val="125000"/>
                        <a:buFontTx/>
                        <a:buNone/>
                        <a:tabLst/>
                      </a:pPr>
                      <a:endParaRPr kumimoji="0" lang="en-GB" sz="1100" b="1" i="0" u="none" strike="noStrike" cap="none" normalizeH="0" baseline="0" noProof="0" dirty="0" smtClean="0">
                        <a:ln>
                          <a:noFill/>
                        </a:ln>
                        <a:solidFill>
                          <a:schemeClr val="tx1"/>
                        </a:solidFill>
                        <a:effectLst/>
                        <a:latin typeface="+mj-lt"/>
                        <a:cs typeface="Arial" charset="0"/>
                      </a:endParaRPr>
                    </a:p>
                  </a:txBody>
                  <a:tcPr marL="45720" marR="45720" horzOverflow="overflow">
                    <a:lnL w="6350" cap="flat" cmpd="sng" algn="ctr">
                      <a:noFill/>
                      <a:prstDash val="solid"/>
                      <a:round/>
                      <a:headEnd type="none" w="med" len="med"/>
                      <a:tailEnd type="none" w="med" len="med"/>
                    </a:lnL>
                    <a:lnR w="6350" cap="flat" cmpd="sng" algn="ctr">
                      <a:solidFill>
                        <a:srgbClr val="00338D"/>
                      </a:solidFill>
                      <a:prstDash val="solid"/>
                      <a:round/>
                      <a:headEnd type="none" w="med" len="med"/>
                      <a:tailEnd type="none" w="med" len="med"/>
                    </a:lnR>
                    <a:lnT w="6350" cap="rnd" cmpd="sng" algn="ctr">
                      <a:noFill/>
                      <a:prstDash val="solid"/>
                    </a:lnT>
                    <a:lnB w="12700" cap="rnd" cmpd="sng" algn="ctr">
                      <a:noFill/>
                      <a:prstDash val="solid"/>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0000"/>
                        </a:lnSpc>
                        <a:spcBef>
                          <a:spcPct val="25000"/>
                        </a:spcBef>
                        <a:spcAft>
                          <a:spcPct val="0"/>
                        </a:spcAft>
                        <a:buClr>
                          <a:srgbClr val="415299"/>
                        </a:buClr>
                        <a:buSzPct val="125000"/>
                        <a:buFontTx/>
                        <a:buNone/>
                        <a:tabLst/>
                      </a:pPr>
                      <a:r>
                        <a:rPr kumimoji="0" lang="en-GB" sz="1200" b="1" i="0" u="none" strike="noStrike" cap="none" normalizeH="0" baseline="0" noProof="0" dirty="0" smtClean="0">
                          <a:ln>
                            <a:noFill/>
                          </a:ln>
                          <a:solidFill>
                            <a:schemeClr val="bg1"/>
                          </a:solidFill>
                          <a:effectLst/>
                          <a:latin typeface="+mj-lt"/>
                          <a:cs typeface="Arial" charset="0"/>
                        </a:rPr>
                        <a:t>Lagging</a:t>
                      </a:r>
                    </a:p>
                  </a:txBody>
                  <a:tcPr marL="45720" marR="45720" horzOverflow="overflow">
                    <a:lnL w="6350" cap="flat" cmpd="sng" algn="ctr">
                      <a:solidFill>
                        <a:srgbClr val="00338D"/>
                      </a:solidFill>
                      <a:prstDash val="solid"/>
                      <a:round/>
                      <a:headEnd type="none" w="med" len="med"/>
                      <a:tailEnd type="none" w="med" len="med"/>
                    </a:lnL>
                    <a:solidFill>
                      <a:srgbClr val="2D5491"/>
                    </a:solidFill>
                  </a:tcPr>
                </a:tc>
                <a:tc>
                  <a:txBody>
                    <a:bodyPr/>
                    <a:lstStyle/>
                    <a:p>
                      <a:pPr marL="0" marR="0" lvl="0" indent="0" algn="ctr" defTabSz="914400" rtl="0" eaLnBrk="1" fontAlgn="base" latinLnBrk="0" hangingPunct="1">
                        <a:lnSpc>
                          <a:spcPct val="100000"/>
                        </a:lnSpc>
                        <a:spcBef>
                          <a:spcPct val="25000"/>
                        </a:spcBef>
                        <a:spcAft>
                          <a:spcPct val="0"/>
                        </a:spcAft>
                        <a:buClr>
                          <a:srgbClr val="415299"/>
                        </a:buClr>
                        <a:buSzPct val="125000"/>
                        <a:buFontTx/>
                        <a:buNone/>
                        <a:tabLst/>
                      </a:pPr>
                      <a:r>
                        <a:rPr kumimoji="0" lang="en-GB" sz="1200" b="1" i="0" u="none" strike="noStrike" cap="none" normalizeH="0" baseline="0" noProof="0" dirty="0" smtClean="0">
                          <a:ln>
                            <a:noFill/>
                          </a:ln>
                          <a:solidFill>
                            <a:schemeClr val="bg1"/>
                          </a:solidFill>
                          <a:effectLst/>
                          <a:latin typeface="+mj-lt"/>
                          <a:cs typeface="Arial" charset="0"/>
                        </a:rPr>
                        <a:t>Basic</a:t>
                      </a:r>
                    </a:p>
                  </a:txBody>
                  <a:tcPr marL="45720" marR="45720" horzOverflow="overflow">
                    <a:solidFill>
                      <a:srgbClr val="2D5491"/>
                    </a:solidFill>
                  </a:tcPr>
                </a:tc>
                <a:tc>
                  <a:txBody>
                    <a:bodyPr/>
                    <a:lstStyle/>
                    <a:p>
                      <a:pPr marL="0" marR="0" lvl="0" indent="0" algn="ctr" defTabSz="914400" rtl="0" eaLnBrk="1" fontAlgn="base" latinLnBrk="0" hangingPunct="1">
                        <a:lnSpc>
                          <a:spcPct val="100000"/>
                        </a:lnSpc>
                        <a:spcBef>
                          <a:spcPct val="25000"/>
                        </a:spcBef>
                        <a:spcAft>
                          <a:spcPct val="0"/>
                        </a:spcAft>
                        <a:buClr>
                          <a:srgbClr val="415299"/>
                        </a:buClr>
                        <a:buSzPct val="125000"/>
                        <a:buFontTx/>
                        <a:buNone/>
                        <a:tabLst/>
                      </a:pPr>
                      <a:r>
                        <a:rPr kumimoji="0" lang="en-GB" sz="1200" b="1" i="0" u="none" strike="noStrike" cap="none" normalizeH="0" baseline="0" noProof="0" dirty="0" smtClean="0">
                          <a:ln>
                            <a:noFill/>
                          </a:ln>
                          <a:solidFill>
                            <a:schemeClr val="bg1"/>
                          </a:solidFill>
                          <a:effectLst/>
                          <a:latin typeface="+mj-lt"/>
                          <a:cs typeface="Arial" charset="0"/>
                        </a:rPr>
                        <a:t>Progressed</a:t>
                      </a:r>
                    </a:p>
                  </a:txBody>
                  <a:tcPr marL="45720" marR="45720" horzOverflow="overflow">
                    <a:solidFill>
                      <a:srgbClr val="2D5491"/>
                    </a:solidFill>
                  </a:tcPr>
                </a:tc>
                <a:tc>
                  <a:txBody>
                    <a:bodyPr/>
                    <a:lstStyle/>
                    <a:p>
                      <a:pPr marL="0" marR="0" lvl="0" indent="0" algn="ctr" defTabSz="914400" rtl="0" eaLnBrk="1" fontAlgn="base" latinLnBrk="0" hangingPunct="1">
                        <a:lnSpc>
                          <a:spcPct val="100000"/>
                        </a:lnSpc>
                        <a:spcBef>
                          <a:spcPct val="25000"/>
                        </a:spcBef>
                        <a:spcAft>
                          <a:spcPct val="0"/>
                        </a:spcAft>
                        <a:buClr>
                          <a:srgbClr val="415299"/>
                        </a:buClr>
                        <a:buSzPct val="125000"/>
                        <a:buFontTx/>
                        <a:buNone/>
                        <a:tabLst/>
                      </a:pPr>
                      <a:r>
                        <a:rPr kumimoji="0" lang="en-GB" sz="1200" b="1" i="0" u="none" strike="noStrike" cap="none" normalizeH="0" baseline="0" noProof="0" dirty="0" smtClean="0">
                          <a:ln>
                            <a:noFill/>
                          </a:ln>
                          <a:solidFill>
                            <a:schemeClr val="bg1"/>
                          </a:solidFill>
                          <a:effectLst/>
                          <a:latin typeface="+mj-lt"/>
                          <a:cs typeface="Arial" charset="0"/>
                        </a:rPr>
                        <a:t>Leading</a:t>
                      </a:r>
                    </a:p>
                  </a:txBody>
                  <a:tcPr marL="45720" marR="45720" horzOverflow="overflow">
                    <a:solidFill>
                      <a:srgbClr val="2D5491"/>
                    </a:solidFill>
                  </a:tcPr>
                </a:tc>
                <a:tc>
                  <a:txBody>
                    <a:bodyPr/>
                    <a:lstStyle/>
                    <a:p>
                      <a:pPr marL="0" marR="0" lvl="0" indent="0" algn="ctr" defTabSz="914400" rtl="0" eaLnBrk="1" fontAlgn="base" latinLnBrk="0" hangingPunct="1">
                        <a:lnSpc>
                          <a:spcPct val="100000"/>
                        </a:lnSpc>
                        <a:spcBef>
                          <a:spcPct val="25000"/>
                        </a:spcBef>
                        <a:spcAft>
                          <a:spcPct val="0"/>
                        </a:spcAft>
                        <a:buClr>
                          <a:srgbClr val="415299"/>
                        </a:buClr>
                        <a:buSzPct val="125000"/>
                        <a:buFontTx/>
                        <a:buNone/>
                        <a:tabLst/>
                      </a:pPr>
                      <a:r>
                        <a:rPr kumimoji="0" lang="en-GB" sz="1200" b="1" i="0" u="none" strike="noStrike" cap="none" normalizeH="0" baseline="0" noProof="0" dirty="0" smtClean="0">
                          <a:ln>
                            <a:noFill/>
                          </a:ln>
                          <a:solidFill>
                            <a:schemeClr val="bg1"/>
                          </a:solidFill>
                          <a:effectLst/>
                          <a:latin typeface="+mj-lt"/>
                          <a:cs typeface="Arial" charset="0"/>
                        </a:rPr>
                        <a:t>Innovating</a:t>
                      </a:r>
                    </a:p>
                  </a:txBody>
                  <a:tcPr marL="45720" marR="45720" horzOverflow="overflow">
                    <a:solidFill>
                      <a:srgbClr val="2D5491"/>
                    </a:solidFill>
                  </a:tcPr>
                </a:tc>
              </a:tr>
              <a:tr h="2648999">
                <a:tc>
                  <a:txBody>
                    <a:bodyPr/>
                    <a:lstStyle/>
                    <a:p>
                      <a:pPr algn="ctr"/>
                      <a:r>
                        <a:rPr lang="en-US" sz="1200" kern="1200" dirty="0" smtClean="0">
                          <a:solidFill>
                            <a:schemeClr val="bg1"/>
                          </a:solidFill>
                        </a:rPr>
                        <a:t>Scalable cloud hosting models</a:t>
                      </a:r>
                    </a:p>
                    <a:p>
                      <a:pPr algn="ctr"/>
                      <a:r>
                        <a:rPr lang="en-US" sz="1200" kern="1200" dirty="0" smtClean="0">
                          <a:solidFill>
                            <a:schemeClr val="bg1"/>
                          </a:solidFill>
                        </a:rPr>
                        <a:t>(cont’d)</a:t>
                      </a:r>
                    </a:p>
                  </a:txBody>
                  <a:tcPr marL="45720" marR="45720" anchor="ctr" horzOverflow="overflow">
                    <a:lnR w="12700" cap="rnd" cmpd="sng" algn="ctr">
                      <a:noFill/>
                      <a:prstDash val="solid"/>
                    </a:lnR>
                    <a:lnT w="12700" cap="rnd" cmpd="sng" algn="ctr">
                      <a:noFill/>
                      <a:prstDash val="solid"/>
                    </a:lnT>
                    <a:solidFill>
                      <a:srgbClr val="2D5491"/>
                    </a:solidFill>
                  </a:tcPr>
                </a:tc>
                <a:tc>
                  <a:txBody>
                    <a:bodyPr/>
                    <a:lstStyle/>
                    <a:p>
                      <a:pPr algn="ctr"/>
                      <a:endParaRPr lang="en-US" sz="1100" b="1" kern="1200" dirty="0">
                        <a:solidFill>
                          <a:schemeClr val="bg1"/>
                        </a:solidFill>
                        <a:latin typeface="+mn-lt"/>
                        <a:ea typeface="+mn-ea"/>
                        <a:cs typeface="+mn-cs"/>
                      </a:endParaRPr>
                    </a:p>
                  </a:txBody>
                  <a:tcPr marL="45720" marR="45720" anchor="ctr" horzOverflow="overflow">
                    <a:lnL w="12700" cap="rnd" cmpd="sng" algn="ctr">
                      <a:noFill/>
                      <a:prstDash val="solid"/>
                    </a:lnL>
                    <a:lnR w="6350" cap="flat" cmpd="sng" algn="ctr">
                      <a:solidFill>
                        <a:srgbClr val="00338D"/>
                      </a:solidFill>
                      <a:prstDash val="solid"/>
                      <a:round/>
                      <a:headEnd type="none" w="med" len="med"/>
                      <a:tailEnd type="none" w="med" len="med"/>
                    </a:lnR>
                    <a:lnT w="12700" cap="rnd" cmpd="sng" algn="ctr">
                      <a:noFill/>
                      <a:prstDash val="solid"/>
                    </a:lnT>
                    <a:lnB w="6350" cap="rnd" cmpd="sng" algn="ctr">
                      <a:noFill/>
                      <a:prstDash val="solid"/>
                    </a:lnB>
                    <a:lnTlToBr w="12700" cmpd="sng">
                      <a:noFill/>
                      <a:prstDash val="solid"/>
                    </a:lnTlToBr>
                    <a:lnBlToTr w="12700" cmpd="sng">
                      <a:noFill/>
                      <a:prstDash val="solid"/>
                    </a:lnBlToTr>
                    <a:noFill/>
                  </a:tcPr>
                </a:tc>
                <a:tc>
                  <a:txBody>
                    <a:bodyPr/>
                    <a:lstStyle/>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r>
                        <a:rPr lang="en-US" sz="1200" kern="1200" noProof="0" dirty="0" smtClean="0">
                          <a:solidFill>
                            <a:srgbClr val="00338D"/>
                          </a:solidFill>
                          <a:latin typeface="+mn-lt"/>
                          <a:ea typeface="+mn-ea"/>
                          <a:cs typeface="+mn-cs"/>
                        </a:rPr>
                        <a:t>No documented cloud strategy or </a:t>
                      </a:r>
                      <a:r>
                        <a:rPr lang="en-US" sz="1200" kern="1200" dirty="0" smtClean="0">
                          <a:solidFill>
                            <a:srgbClr val="00338D"/>
                          </a:solidFill>
                          <a:latin typeface="+mn-lt"/>
                          <a:ea typeface="+mn-ea"/>
                          <a:cs typeface="+mn-cs"/>
                        </a:rPr>
                        <a:t>plan in place to implement or evaluate cloud based technology</a:t>
                      </a:r>
                      <a:r>
                        <a:rPr lang="en-US" sz="1200" kern="1200" noProof="0" dirty="0" smtClean="0">
                          <a:solidFill>
                            <a:srgbClr val="00338D"/>
                          </a:solidFill>
                          <a:latin typeface="+mn-lt"/>
                          <a:ea typeface="+mn-ea"/>
                          <a:cs typeface="+mn-cs"/>
                        </a:rPr>
                        <a:t>.</a:t>
                      </a:r>
                    </a:p>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r>
                        <a:rPr lang="en-US" sz="1200" kern="1200" noProof="0" dirty="0" smtClean="0">
                          <a:solidFill>
                            <a:srgbClr val="00338D"/>
                          </a:solidFill>
                          <a:latin typeface="+mn-lt"/>
                          <a:ea typeface="+mn-ea"/>
                          <a:cs typeface="+mn-cs"/>
                        </a:rPr>
                        <a:t>Limited awareness and zero</a:t>
                      </a:r>
                      <a:r>
                        <a:rPr lang="en-US" sz="1200" kern="1200" baseline="0" noProof="0" dirty="0" smtClean="0">
                          <a:solidFill>
                            <a:srgbClr val="00338D"/>
                          </a:solidFill>
                          <a:latin typeface="+mn-lt"/>
                          <a:ea typeface="+mn-ea"/>
                          <a:cs typeface="+mn-cs"/>
                        </a:rPr>
                        <a:t> adoption of </a:t>
                      </a:r>
                      <a:r>
                        <a:rPr lang="en-US" sz="1200" kern="1200" noProof="0" dirty="0" smtClean="0">
                          <a:solidFill>
                            <a:srgbClr val="00338D"/>
                          </a:solidFill>
                          <a:latin typeface="+mn-lt"/>
                          <a:ea typeface="+mn-ea"/>
                          <a:cs typeface="+mn-cs"/>
                        </a:rPr>
                        <a:t>cloud hosting &amp; computing capabilities</a:t>
                      </a:r>
                      <a:r>
                        <a:rPr lang="en-US" sz="1200" kern="1200" baseline="0" noProof="0" dirty="0" smtClean="0">
                          <a:solidFill>
                            <a:srgbClr val="00338D"/>
                          </a:solidFill>
                          <a:latin typeface="+mn-lt"/>
                          <a:ea typeface="+mn-ea"/>
                          <a:cs typeface="+mn-cs"/>
                        </a:rPr>
                        <a:t>.</a:t>
                      </a:r>
                    </a:p>
                  </a:txBody>
                  <a:tcPr marL="45720" marR="45720" horzOverflow="overflow">
                    <a:lnL w="6350" cap="flat" cmpd="sng" algn="ctr">
                      <a:solidFill>
                        <a:srgbClr val="00338D"/>
                      </a:solidFill>
                      <a:prstDash val="solid"/>
                      <a:round/>
                      <a:headEnd type="none" w="med" len="med"/>
                      <a:tailEnd type="none" w="med" len="med"/>
                    </a:lnL>
                    <a:lnB w="6350" cap="flat" cmpd="sng" algn="ctr">
                      <a:solidFill>
                        <a:srgbClr val="00338D"/>
                      </a:solidFill>
                      <a:prstDash val="solid"/>
                      <a:round/>
                      <a:headEnd type="none" w="med" len="med"/>
                      <a:tailEnd type="none" w="med" len="med"/>
                    </a:lnB>
                    <a:noFill/>
                  </a:tcPr>
                </a:tc>
                <a:tc>
                  <a:txBody>
                    <a:bodyPr/>
                    <a:lstStyle/>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r>
                        <a:rPr lang="en-US" sz="1200" kern="1200" noProof="0" dirty="0" smtClean="0">
                          <a:solidFill>
                            <a:srgbClr val="00338D"/>
                          </a:solidFill>
                          <a:latin typeface="+mn-lt"/>
                          <a:ea typeface="+mn-ea"/>
                          <a:cs typeface="+mn-cs"/>
                        </a:rPr>
                        <a:t>Cloud adoption</a:t>
                      </a:r>
                      <a:r>
                        <a:rPr lang="en-US" sz="1200" kern="1200" baseline="0" noProof="0" dirty="0" smtClean="0">
                          <a:solidFill>
                            <a:srgbClr val="00338D"/>
                          </a:solidFill>
                          <a:latin typeface="+mn-lt"/>
                          <a:ea typeface="+mn-ea"/>
                          <a:cs typeface="+mn-cs"/>
                        </a:rPr>
                        <a:t> </a:t>
                      </a:r>
                      <a:r>
                        <a:rPr lang="en-US" sz="1200" kern="1200" noProof="0" dirty="0" smtClean="0">
                          <a:solidFill>
                            <a:srgbClr val="00338D"/>
                          </a:solidFill>
                          <a:latin typeface="+mn-lt"/>
                          <a:ea typeface="+mn-ea"/>
                          <a:cs typeface="+mn-cs"/>
                        </a:rPr>
                        <a:t>may be discussed or</a:t>
                      </a:r>
                      <a:r>
                        <a:rPr lang="en-US" sz="1200" kern="1200" baseline="0" noProof="0" dirty="0" smtClean="0">
                          <a:solidFill>
                            <a:srgbClr val="00338D"/>
                          </a:solidFill>
                          <a:latin typeface="+mn-lt"/>
                          <a:ea typeface="+mn-ea"/>
                          <a:cs typeface="+mn-cs"/>
                        </a:rPr>
                        <a:t> </a:t>
                      </a:r>
                      <a:r>
                        <a:rPr lang="en-US" sz="1200" kern="1200" noProof="0" dirty="0" smtClean="0">
                          <a:solidFill>
                            <a:srgbClr val="00338D"/>
                          </a:solidFill>
                          <a:latin typeface="+mn-lt"/>
                          <a:ea typeface="+mn-ea"/>
                          <a:cs typeface="+mn-cs"/>
                        </a:rPr>
                        <a:t>defined informally</a:t>
                      </a:r>
                      <a:r>
                        <a:rPr lang="en-US" sz="1200" kern="1200" baseline="0" noProof="0" dirty="0" smtClean="0">
                          <a:solidFill>
                            <a:srgbClr val="00338D"/>
                          </a:solidFill>
                          <a:latin typeface="+mn-lt"/>
                          <a:ea typeface="+mn-ea"/>
                          <a:cs typeface="+mn-cs"/>
                        </a:rPr>
                        <a:t>, however it </a:t>
                      </a:r>
                      <a:r>
                        <a:rPr lang="en-US" sz="1200" kern="1200" baseline="0" dirty="0" smtClean="0">
                          <a:solidFill>
                            <a:srgbClr val="00338D"/>
                          </a:solidFill>
                          <a:latin typeface="+mn-lt"/>
                          <a:ea typeface="+mn-ea"/>
                          <a:cs typeface="+mn-cs"/>
                        </a:rPr>
                        <a:t>has not been widely accepted by the </a:t>
                      </a:r>
                      <a:r>
                        <a:rPr lang="en-US" sz="1200" kern="1200" baseline="0" dirty="0" err="1" smtClean="0">
                          <a:solidFill>
                            <a:srgbClr val="00338D"/>
                          </a:solidFill>
                          <a:latin typeface="+mn-lt"/>
                          <a:ea typeface="+mn-ea"/>
                          <a:cs typeface="+mn-cs"/>
                        </a:rPr>
                        <a:t>organisation</a:t>
                      </a:r>
                      <a:r>
                        <a:rPr lang="en-US" sz="1200" kern="1200" baseline="0" dirty="0" smtClean="0">
                          <a:solidFill>
                            <a:srgbClr val="00338D"/>
                          </a:solidFill>
                          <a:latin typeface="+mn-lt"/>
                          <a:ea typeface="+mn-ea"/>
                          <a:cs typeface="+mn-cs"/>
                        </a:rPr>
                        <a:t>.</a:t>
                      </a:r>
                    </a:p>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r>
                        <a:rPr lang="en-US" sz="1200" kern="1200" baseline="0" noProof="0" dirty="0" smtClean="0">
                          <a:solidFill>
                            <a:srgbClr val="00338D"/>
                          </a:solidFill>
                          <a:latin typeface="+mn-lt"/>
                          <a:ea typeface="+mn-ea"/>
                          <a:cs typeface="+mn-cs"/>
                        </a:rPr>
                        <a:t>T</a:t>
                      </a:r>
                      <a:r>
                        <a:rPr lang="en-US" sz="1200" kern="1200" noProof="0" dirty="0" smtClean="0">
                          <a:solidFill>
                            <a:srgbClr val="00338D"/>
                          </a:solidFill>
                          <a:latin typeface="+mn-lt"/>
                          <a:ea typeface="+mn-ea"/>
                          <a:cs typeface="+mn-cs"/>
                        </a:rPr>
                        <a:t>hough </a:t>
                      </a:r>
                      <a:r>
                        <a:rPr lang="en-US" sz="1200" kern="1200" baseline="0" noProof="0" dirty="0" smtClean="0">
                          <a:solidFill>
                            <a:srgbClr val="00338D"/>
                          </a:solidFill>
                          <a:latin typeface="+mn-lt"/>
                          <a:ea typeface="+mn-ea"/>
                          <a:cs typeface="+mn-cs"/>
                        </a:rPr>
                        <a:t>there is an understanding of the benefits of cloud hosting &amp; computing</a:t>
                      </a:r>
                      <a:r>
                        <a:rPr lang="en-US" sz="1200" kern="1200" noProof="0" dirty="0" smtClean="0">
                          <a:solidFill>
                            <a:srgbClr val="00338D"/>
                          </a:solidFill>
                          <a:latin typeface="+mn-lt"/>
                          <a:ea typeface="+mn-ea"/>
                          <a:cs typeface="+mn-cs"/>
                        </a:rPr>
                        <a:t>,</a:t>
                      </a:r>
                      <a:r>
                        <a:rPr lang="en-US" sz="1200" kern="1200" baseline="0" noProof="0" dirty="0" smtClean="0">
                          <a:solidFill>
                            <a:srgbClr val="00338D"/>
                          </a:solidFill>
                          <a:latin typeface="+mn-lt"/>
                          <a:ea typeface="+mn-ea"/>
                          <a:cs typeface="+mn-cs"/>
                        </a:rPr>
                        <a:t> a comprehensive </a:t>
                      </a:r>
                      <a:r>
                        <a:rPr lang="en-US" sz="1200" kern="1200" noProof="0" dirty="0" smtClean="0">
                          <a:solidFill>
                            <a:srgbClr val="00338D"/>
                          </a:solidFill>
                          <a:latin typeface="+mn-lt"/>
                          <a:ea typeface="+mn-ea"/>
                          <a:cs typeface="+mn-cs"/>
                        </a:rPr>
                        <a:t>cloud </a:t>
                      </a:r>
                      <a:r>
                        <a:rPr lang="en-US" sz="1200" kern="1200" baseline="0" noProof="0" dirty="0" smtClean="0">
                          <a:solidFill>
                            <a:srgbClr val="00338D"/>
                          </a:solidFill>
                          <a:latin typeface="+mn-lt"/>
                          <a:ea typeface="+mn-ea"/>
                          <a:cs typeface="+mn-cs"/>
                        </a:rPr>
                        <a:t>strategy is yet to be documented and agreed.</a:t>
                      </a:r>
                    </a:p>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r>
                        <a:rPr lang="en-US" sz="1200" kern="1200" baseline="0" noProof="0" dirty="0" smtClean="0">
                          <a:solidFill>
                            <a:srgbClr val="00338D"/>
                          </a:solidFill>
                          <a:latin typeface="+mn-lt"/>
                          <a:ea typeface="+mn-ea"/>
                          <a:cs typeface="+mn-cs"/>
                        </a:rPr>
                        <a:t>Cloud hosting &amp; computing capabilities are limited as cloud adoption is only applied opportunistically with no comprehensive or cohesive adoption plan</a:t>
                      </a:r>
                      <a:r>
                        <a:rPr lang="en-US" sz="1200" kern="1200" baseline="0" noProof="0" dirty="0" smtClean="0">
                          <a:solidFill>
                            <a:schemeClr val="dk1"/>
                          </a:solidFill>
                          <a:effectLst/>
                          <a:latin typeface="+mn-lt"/>
                          <a:ea typeface="+mn-ea"/>
                          <a:cs typeface="+mn-cs"/>
                        </a:rPr>
                        <a:t>.</a:t>
                      </a:r>
                    </a:p>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r>
                        <a:rPr lang="en-US" sz="1200" kern="1200" dirty="0" smtClean="0">
                          <a:solidFill>
                            <a:srgbClr val="00338D"/>
                          </a:solidFill>
                          <a:latin typeface="+mn-lt"/>
                          <a:ea typeface="+mn-ea"/>
                          <a:cs typeface="+mn-cs"/>
                        </a:rPr>
                        <a:t>Tools and processes are established to track the performance, usage and obsolescence of IT infrastructure.</a:t>
                      </a:r>
                      <a:endParaRPr lang="en-US" sz="1200" kern="1200" baseline="0" noProof="0" dirty="0" smtClean="0">
                        <a:solidFill>
                          <a:srgbClr val="00338D"/>
                        </a:solidFill>
                        <a:latin typeface="+mn-lt"/>
                        <a:ea typeface="+mn-ea"/>
                        <a:cs typeface="+mn-cs"/>
                      </a:endParaRPr>
                    </a:p>
                  </a:txBody>
                  <a:tcPr marL="45720" marR="45720" horzOverflow="overflow">
                    <a:lnB w="6350" cap="flat" cmpd="sng" algn="ctr">
                      <a:solidFill>
                        <a:srgbClr val="00338D"/>
                      </a:solidFill>
                      <a:prstDash val="solid"/>
                      <a:round/>
                      <a:headEnd type="none" w="med" len="med"/>
                      <a:tailEnd type="none" w="med" len="med"/>
                    </a:lnB>
                    <a:noFill/>
                  </a:tcPr>
                </a:tc>
                <a:tc>
                  <a:txBody>
                    <a:bodyPr/>
                    <a:lstStyle/>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r>
                        <a:rPr lang="en-US" sz="1200" kern="1200" noProof="0" dirty="0" smtClean="0">
                          <a:solidFill>
                            <a:srgbClr val="00338D"/>
                          </a:solidFill>
                          <a:latin typeface="+mn-lt"/>
                          <a:ea typeface="+mn-ea"/>
                          <a:cs typeface="+mn-cs"/>
                        </a:rPr>
                        <a:t>A cloud strategy,</a:t>
                      </a:r>
                      <a:r>
                        <a:rPr lang="en-US" sz="1200" kern="1200" baseline="0" noProof="0" dirty="0" smtClean="0">
                          <a:solidFill>
                            <a:srgbClr val="00338D"/>
                          </a:solidFill>
                          <a:latin typeface="+mn-lt"/>
                          <a:ea typeface="+mn-ea"/>
                          <a:cs typeface="+mn-cs"/>
                        </a:rPr>
                        <a:t> </a:t>
                      </a:r>
                      <a:r>
                        <a:rPr lang="en-US" sz="1200" kern="1200" noProof="0" dirty="0" smtClean="0">
                          <a:solidFill>
                            <a:srgbClr val="00338D"/>
                          </a:solidFill>
                          <a:latin typeface="+mn-lt"/>
                          <a:ea typeface="+mn-ea"/>
                          <a:cs typeface="+mn-cs"/>
                        </a:rPr>
                        <a:t>which is aligned with business outcomes, has been</a:t>
                      </a:r>
                      <a:r>
                        <a:rPr lang="en-US" sz="1200" kern="1200" baseline="0" noProof="0" dirty="0" smtClean="0">
                          <a:solidFill>
                            <a:srgbClr val="00338D"/>
                          </a:solidFill>
                          <a:latin typeface="+mn-lt"/>
                          <a:ea typeface="+mn-ea"/>
                          <a:cs typeface="+mn-cs"/>
                        </a:rPr>
                        <a:t> </a:t>
                      </a:r>
                      <a:r>
                        <a:rPr lang="en-US" sz="1200" kern="1200" noProof="0" dirty="0" smtClean="0">
                          <a:solidFill>
                            <a:srgbClr val="00338D"/>
                          </a:solidFill>
                          <a:latin typeface="+mn-lt"/>
                          <a:ea typeface="+mn-ea"/>
                          <a:cs typeface="+mn-cs"/>
                        </a:rPr>
                        <a:t>documented and agreed.</a:t>
                      </a:r>
                    </a:p>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r>
                        <a:rPr lang="en-US" sz="1200" kern="1200" dirty="0" smtClean="0">
                          <a:solidFill>
                            <a:srgbClr val="00338D"/>
                          </a:solidFill>
                          <a:latin typeface="+mn-lt"/>
                          <a:ea typeface="+mn-ea"/>
                          <a:cs typeface="+mn-cs"/>
                        </a:rPr>
                        <a:t>There has been buy-in to the strategy across the organization and the approach is always (or nearly always) followed.</a:t>
                      </a:r>
                    </a:p>
                  </a:txBody>
                  <a:tcPr marL="45720" marR="45720" horzOverflow="overflow">
                    <a:lnB w="6350" cap="flat" cmpd="sng" algn="ctr">
                      <a:solidFill>
                        <a:srgbClr val="00338D"/>
                      </a:solidFill>
                      <a:prstDash val="solid"/>
                      <a:round/>
                      <a:headEnd type="none" w="med" len="med"/>
                      <a:tailEnd type="none" w="med" len="med"/>
                    </a:lnB>
                    <a:noFill/>
                  </a:tcPr>
                </a:tc>
                <a:tc>
                  <a:txBody>
                    <a:bodyPr/>
                    <a:lstStyle/>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r>
                        <a:rPr lang="en-US" sz="1200" kern="1200" noProof="0" dirty="0" smtClean="0">
                          <a:solidFill>
                            <a:srgbClr val="00338D"/>
                          </a:solidFill>
                          <a:latin typeface="+mn-lt"/>
                          <a:ea typeface="+mn-ea"/>
                          <a:cs typeface="+mn-cs"/>
                        </a:rPr>
                        <a:t>Processes and metrics have been defined to measure and quantitatively manage the </a:t>
                      </a:r>
                      <a:r>
                        <a:rPr lang="en-US" sz="1200" kern="1200" noProof="0" dirty="0" err="1" smtClean="0">
                          <a:solidFill>
                            <a:srgbClr val="00338D"/>
                          </a:solidFill>
                          <a:latin typeface="+mn-lt"/>
                          <a:ea typeface="+mn-ea"/>
                          <a:cs typeface="+mn-cs"/>
                        </a:rPr>
                        <a:t>organisation’s</a:t>
                      </a:r>
                      <a:r>
                        <a:rPr lang="en-US" sz="1200" kern="1200" noProof="0" dirty="0" smtClean="0">
                          <a:solidFill>
                            <a:srgbClr val="00338D"/>
                          </a:solidFill>
                          <a:latin typeface="+mn-lt"/>
                          <a:ea typeface="+mn-ea"/>
                          <a:cs typeface="+mn-cs"/>
                        </a:rPr>
                        <a:t> cloud capabilities while executing the cloud strategy</a:t>
                      </a:r>
                      <a:r>
                        <a:rPr lang="en-US" sz="1200" kern="1200" baseline="0" noProof="0" dirty="0" smtClean="0">
                          <a:solidFill>
                            <a:srgbClr val="00338D"/>
                          </a:solidFill>
                          <a:latin typeface="+mn-lt"/>
                          <a:ea typeface="+mn-ea"/>
                          <a:cs typeface="+mn-cs"/>
                        </a:rPr>
                        <a:t> (e.g. </a:t>
                      </a:r>
                      <a:r>
                        <a:rPr lang="en-US" sz="1200" kern="1200" dirty="0" smtClean="0">
                          <a:solidFill>
                            <a:srgbClr val="00338D"/>
                          </a:solidFill>
                          <a:latin typeface="+mn-lt"/>
                          <a:ea typeface="+mn-ea"/>
                          <a:cs typeface="+mn-cs"/>
                        </a:rPr>
                        <a:t>Proactive monitoring and collation of</a:t>
                      </a:r>
                      <a:r>
                        <a:rPr lang="en-US" sz="1200" kern="1200" baseline="0" dirty="0" smtClean="0">
                          <a:solidFill>
                            <a:srgbClr val="00338D"/>
                          </a:solidFill>
                          <a:latin typeface="+mn-lt"/>
                          <a:ea typeface="+mn-ea"/>
                          <a:cs typeface="+mn-cs"/>
                        </a:rPr>
                        <a:t> </a:t>
                      </a:r>
                      <a:r>
                        <a:rPr lang="en-US" sz="1200" kern="1200" dirty="0" smtClean="0">
                          <a:solidFill>
                            <a:srgbClr val="00338D"/>
                          </a:solidFill>
                          <a:latin typeface="+mn-lt"/>
                          <a:ea typeface="+mn-ea"/>
                          <a:cs typeface="+mn-cs"/>
                        </a:rPr>
                        <a:t>operational costs</a:t>
                      </a:r>
                      <a:r>
                        <a:rPr lang="en-US" sz="1200" kern="1200" baseline="0" dirty="0" smtClean="0">
                          <a:solidFill>
                            <a:srgbClr val="00338D"/>
                          </a:solidFill>
                          <a:latin typeface="+mn-lt"/>
                          <a:ea typeface="+mn-ea"/>
                          <a:cs typeface="+mn-cs"/>
                        </a:rPr>
                        <a:t> </a:t>
                      </a:r>
                      <a:r>
                        <a:rPr lang="en-US" sz="1200" kern="1200" dirty="0" smtClean="0">
                          <a:solidFill>
                            <a:srgbClr val="00338D"/>
                          </a:solidFill>
                          <a:latin typeface="+mn-lt"/>
                          <a:ea typeface="+mn-ea"/>
                          <a:cs typeface="+mn-cs"/>
                        </a:rPr>
                        <a:t>to depict cloud usage </a:t>
                      </a:r>
                      <a:r>
                        <a:rPr lang="en-US" sz="1200" kern="1200" dirty="0" err="1" smtClean="0">
                          <a:solidFill>
                            <a:srgbClr val="00338D"/>
                          </a:solidFill>
                          <a:latin typeface="+mn-lt"/>
                          <a:ea typeface="+mn-ea"/>
                          <a:cs typeface="+mn-cs"/>
                        </a:rPr>
                        <a:t>statisitics</a:t>
                      </a:r>
                      <a:r>
                        <a:rPr lang="en-US" sz="1200" kern="1200" baseline="0" dirty="0" smtClean="0">
                          <a:solidFill>
                            <a:srgbClr val="00338D"/>
                          </a:solidFill>
                          <a:latin typeface="+mn-lt"/>
                          <a:ea typeface="+mn-ea"/>
                          <a:cs typeface="+mn-cs"/>
                        </a:rPr>
                        <a:t> </a:t>
                      </a:r>
                      <a:r>
                        <a:rPr lang="en-US" sz="1200" kern="1200" dirty="0" smtClean="0">
                          <a:solidFill>
                            <a:srgbClr val="00338D"/>
                          </a:solidFill>
                          <a:latin typeface="+mn-lt"/>
                          <a:ea typeface="+mn-ea"/>
                          <a:cs typeface="+mn-cs"/>
                        </a:rPr>
                        <a:t>across the </a:t>
                      </a:r>
                      <a:r>
                        <a:rPr lang="en-US" sz="1200" kern="1200" dirty="0" err="1" smtClean="0">
                          <a:solidFill>
                            <a:srgbClr val="00338D"/>
                          </a:solidFill>
                          <a:latin typeface="+mn-lt"/>
                          <a:ea typeface="+mn-ea"/>
                          <a:cs typeface="+mn-cs"/>
                        </a:rPr>
                        <a:t>organisation</a:t>
                      </a:r>
                      <a:r>
                        <a:rPr lang="en-US" sz="1200" kern="1200" dirty="0" smtClean="0">
                          <a:solidFill>
                            <a:srgbClr val="00338D"/>
                          </a:solidFill>
                          <a:latin typeface="+mn-lt"/>
                          <a:ea typeface="+mn-ea"/>
                          <a:cs typeface="+mn-cs"/>
                        </a:rPr>
                        <a:t>,</a:t>
                      </a:r>
                      <a:r>
                        <a:rPr lang="en-US" sz="1200" kern="1200" baseline="0" dirty="0" smtClean="0">
                          <a:solidFill>
                            <a:srgbClr val="00338D"/>
                          </a:solidFill>
                          <a:latin typeface="+mn-lt"/>
                          <a:ea typeface="+mn-ea"/>
                          <a:cs typeface="+mn-cs"/>
                        </a:rPr>
                        <a:t> etc.)</a:t>
                      </a:r>
                      <a:endParaRPr lang="en-US" sz="1200" kern="1200" noProof="0" dirty="0" smtClean="0">
                        <a:solidFill>
                          <a:srgbClr val="00338D"/>
                        </a:solidFill>
                        <a:latin typeface="+mn-lt"/>
                        <a:ea typeface="+mn-ea"/>
                        <a:cs typeface="+mn-cs"/>
                      </a:endParaRPr>
                    </a:p>
                  </a:txBody>
                  <a:tcPr marL="45720" marR="45720" horzOverflow="overflow">
                    <a:lnB w="6350" cap="flat" cmpd="sng" algn="ctr">
                      <a:solidFill>
                        <a:srgbClr val="00338D"/>
                      </a:solidFill>
                      <a:prstDash val="solid"/>
                      <a:round/>
                      <a:headEnd type="none" w="med" len="med"/>
                      <a:tailEnd type="none" w="med" len="med"/>
                    </a:lnB>
                    <a:noFill/>
                  </a:tcPr>
                </a:tc>
                <a:tc>
                  <a:txBody>
                    <a:bodyPr/>
                    <a:lstStyle/>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r>
                        <a:rPr lang="en-US" sz="1200" kern="1200" dirty="0" smtClean="0">
                          <a:solidFill>
                            <a:srgbClr val="00338D"/>
                          </a:solidFill>
                          <a:latin typeface="+mn-lt"/>
                          <a:ea typeface="+mn-ea"/>
                          <a:cs typeface="+mn-cs"/>
                        </a:rPr>
                        <a:t>Assets are proactively maintained to ensure relevancy and correctness.</a:t>
                      </a:r>
                    </a:p>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r>
                        <a:rPr lang="en-US" sz="1200" kern="1200" dirty="0" smtClean="0">
                          <a:solidFill>
                            <a:srgbClr val="00338D"/>
                          </a:solidFill>
                          <a:latin typeface="+mn-lt"/>
                          <a:ea typeface="+mn-ea"/>
                          <a:cs typeface="+mn-cs"/>
                        </a:rPr>
                        <a:t>Metrics (backed by an adoption plan) inform strategic decision making about further cloud adoption in line with business outcomes.</a:t>
                      </a:r>
                      <a:endParaRPr lang="en-US" sz="1200" kern="1200" noProof="0" dirty="0" smtClean="0">
                        <a:solidFill>
                          <a:srgbClr val="00338D"/>
                        </a:solidFill>
                        <a:latin typeface="+mn-lt"/>
                        <a:ea typeface="+mn-ea"/>
                        <a:cs typeface="+mn-cs"/>
                      </a:endParaRPr>
                    </a:p>
                  </a:txBody>
                  <a:tcPr marL="45720" marR="45720" horzOverflow="overflow">
                    <a:lnB w="6350" cap="flat" cmpd="sng" algn="ctr">
                      <a:solidFill>
                        <a:srgbClr val="00338D"/>
                      </a:solidFill>
                      <a:prstDash val="solid"/>
                      <a:round/>
                      <a:headEnd type="none" w="med" len="med"/>
                      <a:tailEnd type="none" w="med" len="med"/>
                    </a:lnB>
                    <a:noFill/>
                  </a:tcPr>
                </a:tc>
              </a:tr>
            </a:tbl>
          </a:graphicData>
        </a:graphic>
      </p:graphicFrame>
      <p:sp>
        <p:nvSpPr>
          <p:cNvPr id="30" name="TextBox 29"/>
          <p:cNvSpPr txBox="1"/>
          <p:nvPr/>
        </p:nvSpPr>
        <p:spPr>
          <a:xfrm>
            <a:off x="119949" y="5962396"/>
            <a:ext cx="3909321" cy="168024"/>
          </a:xfrm>
          <a:prstGeom prst="rect">
            <a:avLst/>
          </a:prstGeom>
          <a:noFill/>
        </p:spPr>
        <p:txBody>
          <a:bodyPr wrap="none" lIns="21772" tIns="21772" rIns="21772" bIns="21772" rtlCol="0" anchor="ctr" anchorCtr="0">
            <a:noAutofit/>
          </a:bodyPr>
          <a:lstStyle/>
          <a:p>
            <a:pPr defTabSz="890789">
              <a:spcBef>
                <a:spcPts val="300"/>
              </a:spcBef>
              <a:defRPr/>
            </a:pPr>
            <a:r>
              <a:rPr lang="en-AU" sz="800" i="1" dirty="0">
                <a:solidFill>
                  <a:srgbClr val="00338D"/>
                </a:solidFill>
              </a:rPr>
              <a:t>Source: DMA survey, interviews with </a:t>
            </a:r>
            <a:r>
              <a:rPr lang="en-AU" sz="800" i="1" dirty="0" err="1">
                <a:solidFill>
                  <a:srgbClr val="00338D"/>
                </a:solidFill>
              </a:rPr>
              <a:t>FBNQuest</a:t>
            </a:r>
            <a:r>
              <a:rPr lang="en-AU" sz="800" i="1" dirty="0">
                <a:solidFill>
                  <a:srgbClr val="00338D"/>
                </a:solidFill>
              </a:rPr>
              <a:t> employees, company websites, exploratory interviews</a:t>
            </a:r>
          </a:p>
        </p:txBody>
      </p:sp>
      <p:grpSp>
        <p:nvGrpSpPr>
          <p:cNvPr id="21" name="Group 20"/>
          <p:cNvGrpSpPr/>
          <p:nvPr/>
        </p:nvGrpSpPr>
        <p:grpSpPr>
          <a:xfrm>
            <a:off x="7347937" y="44696"/>
            <a:ext cx="4568864" cy="274320"/>
            <a:chOff x="7916790" y="356874"/>
            <a:chExt cx="4568864" cy="274320"/>
          </a:xfrm>
        </p:grpSpPr>
        <p:grpSp>
          <p:nvGrpSpPr>
            <p:cNvPr id="25" name="Group 24"/>
            <p:cNvGrpSpPr/>
            <p:nvPr/>
          </p:nvGrpSpPr>
          <p:grpSpPr>
            <a:xfrm>
              <a:off x="7916790" y="356874"/>
              <a:ext cx="2337497" cy="274320"/>
              <a:chOff x="3793151" y="6476333"/>
              <a:chExt cx="2337497" cy="274320"/>
            </a:xfrm>
          </p:grpSpPr>
          <p:sp>
            <p:nvSpPr>
              <p:cNvPr id="31" name="Isosceles Triangle 30"/>
              <p:cNvSpPr/>
              <p:nvPr/>
            </p:nvSpPr>
            <p:spPr>
              <a:xfrm rot="10800000">
                <a:off x="4273393" y="6554522"/>
                <a:ext cx="140400" cy="117943"/>
              </a:xfrm>
              <a:prstGeom prst="triangle">
                <a:avLst/>
              </a:prstGeom>
              <a:solidFill>
                <a:srgbClr val="00338D"/>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21772" tIns="21772" rIns="21772" bIns="21772" rtlCol="0" anchor="ctr" anchorCtr="0"/>
              <a:lstStyle/>
              <a:p>
                <a:pPr algn="ctr"/>
                <a:endParaRPr lang="en-AU" sz="800" dirty="0" err="1">
                  <a:solidFill>
                    <a:srgbClr val="00338D"/>
                  </a:solidFill>
                  <a:latin typeface="Calibri" panose="020F0502020204030204" pitchFamily="34" charset="0"/>
                </a:endParaRPr>
              </a:p>
            </p:txBody>
          </p:sp>
          <p:sp>
            <p:nvSpPr>
              <p:cNvPr id="32" name="TextBox 31"/>
              <p:cNvSpPr txBox="1"/>
              <p:nvPr/>
            </p:nvSpPr>
            <p:spPr>
              <a:xfrm>
                <a:off x="4380552" y="6525841"/>
                <a:ext cx="469141" cy="175304"/>
              </a:xfrm>
              <a:prstGeom prst="rect">
                <a:avLst/>
              </a:prstGeom>
              <a:noFill/>
            </p:spPr>
            <p:txBody>
              <a:bodyPr wrap="none" lIns="21772" tIns="21772" rIns="21772" bIns="21772" rtlCol="0" anchor="ctr" anchorCtr="0">
                <a:noAutofit/>
              </a:bodyPr>
              <a:lstStyle/>
              <a:p>
                <a:pPr algn="ctr"/>
                <a:r>
                  <a:rPr lang="en-AU" sz="800" b="1" dirty="0">
                    <a:solidFill>
                      <a:srgbClr val="00338D"/>
                    </a:solidFill>
                  </a:rPr>
                  <a:t>Current</a:t>
                </a:r>
              </a:p>
            </p:txBody>
          </p:sp>
          <p:sp>
            <p:nvSpPr>
              <p:cNvPr id="33" name="Text Box 81"/>
              <p:cNvSpPr txBox="1">
                <a:spLocks noChangeArrowheads="1"/>
              </p:cNvSpPr>
              <p:nvPr/>
            </p:nvSpPr>
            <p:spPr bwMode="auto">
              <a:xfrm>
                <a:off x="3793151" y="6476333"/>
                <a:ext cx="476639" cy="274320"/>
              </a:xfrm>
              <a:prstGeom prst="rect">
                <a:avLst/>
              </a:prstGeom>
              <a:noFill/>
              <a:ln w="9525">
                <a:noFill/>
                <a:miter lim="800000"/>
                <a:headEnd type="none" w="sm" len="sm"/>
                <a:tailEnd type="none" w="sm" len="sm"/>
              </a:ln>
              <a:effectLst/>
            </p:spPr>
            <p:txBody>
              <a:bodyPr wrap="square" lIns="45720" rIns="45720" anchor="ctr">
                <a:noAutofit/>
              </a:bodyPr>
              <a:lstStyle/>
              <a:p>
                <a:pPr algn="ctr"/>
                <a:r>
                  <a:rPr lang="en-US" sz="1000" b="1" dirty="0">
                    <a:solidFill>
                      <a:srgbClr val="00338D"/>
                    </a:solidFill>
                  </a:rPr>
                  <a:t>Key:</a:t>
                </a:r>
              </a:p>
            </p:txBody>
          </p:sp>
          <p:sp>
            <p:nvSpPr>
              <p:cNvPr id="34" name="object 140"/>
              <p:cNvSpPr txBox="1"/>
              <p:nvPr/>
            </p:nvSpPr>
            <p:spPr>
              <a:xfrm>
                <a:off x="5247374" y="6551939"/>
                <a:ext cx="883274" cy="123111"/>
              </a:xfrm>
              <a:prstGeom prst="rect">
                <a:avLst/>
              </a:prstGeom>
            </p:spPr>
            <p:txBody>
              <a:bodyPr vert="horz" wrap="square" lIns="0" tIns="0" rIns="0" bIns="0" rtlCol="0">
                <a:spAutoFit/>
              </a:bodyPr>
              <a:lstStyle/>
              <a:p>
                <a:pPr marL="12700"/>
                <a:r>
                  <a:rPr lang="en-GB" sz="800" b="1" spc="-10" dirty="0">
                    <a:solidFill>
                      <a:srgbClr val="00338D"/>
                    </a:solidFill>
                    <a:cs typeface="Century Gothic"/>
                  </a:rPr>
                  <a:t>Peer </a:t>
                </a:r>
                <a:r>
                  <a:rPr lang="en-GB" sz="800" b="1" spc="-10" dirty="0" smtClean="0">
                    <a:solidFill>
                      <a:srgbClr val="00338D"/>
                    </a:solidFill>
                    <a:cs typeface="Century Gothic"/>
                  </a:rPr>
                  <a:t>Group</a:t>
                </a:r>
                <a:endParaRPr sz="800" b="1" dirty="0">
                  <a:solidFill>
                    <a:srgbClr val="00338D"/>
                  </a:solidFill>
                  <a:cs typeface="Century Gothic"/>
                </a:endParaRPr>
              </a:p>
            </p:txBody>
          </p:sp>
          <p:sp>
            <p:nvSpPr>
              <p:cNvPr id="35" name="Isosceles Triangle 34"/>
              <p:cNvSpPr/>
              <p:nvPr/>
            </p:nvSpPr>
            <p:spPr>
              <a:xfrm rot="10800000">
                <a:off x="5097444" y="6554522"/>
                <a:ext cx="140400" cy="117943"/>
              </a:xfrm>
              <a:prstGeom prs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21772" tIns="21772" rIns="21772" bIns="21772" rtlCol="0" anchor="ctr" anchorCtr="0"/>
              <a:lstStyle/>
              <a:p>
                <a:pPr algn="ctr"/>
                <a:endParaRPr lang="en-AU" sz="800" dirty="0" err="1">
                  <a:solidFill>
                    <a:srgbClr val="00338D"/>
                  </a:solidFill>
                  <a:latin typeface="Calibri" panose="020F0502020204030204" pitchFamily="34" charset="0"/>
                </a:endParaRPr>
              </a:p>
            </p:txBody>
          </p:sp>
        </p:grpSp>
        <p:sp>
          <p:nvSpPr>
            <p:cNvPr id="26" name="Isosceles Triangle 25"/>
            <p:cNvSpPr/>
            <p:nvPr/>
          </p:nvSpPr>
          <p:spPr>
            <a:xfrm rot="10800000">
              <a:off x="10162847" y="435063"/>
              <a:ext cx="140400" cy="117943"/>
            </a:xfrm>
            <a:prstGeom prst="triangle">
              <a:avLst/>
            </a:prstGeom>
            <a:solidFill>
              <a:srgbClr val="00B060"/>
            </a:solidFill>
            <a:ln>
              <a:noFill/>
            </a:ln>
          </p:spPr>
          <p:style>
            <a:lnRef idx="2">
              <a:schemeClr val="accent1">
                <a:shade val="50000"/>
              </a:schemeClr>
            </a:lnRef>
            <a:fillRef idx="1">
              <a:schemeClr val="accent1"/>
            </a:fillRef>
            <a:effectRef idx="0">
              <a:schemeClr val="accent1"/>
            </a:effectRef>
            <a:fontRef idx="minor">
              <a:schemeClr val="lt1"/>
            </a:fontRef>
          </p:style>
          <p:txBody>
            <a:bodyPr lIns="21772" tIns="21772" rIns="21772" bIns="21772" rtlCol="0" anchor="ctr" anchorCtr="0"/>
            <a:lstStyle/>
            <a:p>
              <a:pPr algn="ctr"/>
              <a:endParaRPr lang="en-AU" sz="800" dirty="0" err="1">
                <a:solidFill>
                  <a:srgbClr val="00338D"/>
                </a:solidFill>
                <a:latin typeface="Calibri" panose="020F0502020204030204" pitchFamily="34" charset="0"/>
              </a:endParaRPr>
            </a:p>
          </p:txBody>
        </p:sp>
        <p:sp>
          <p:nvSpPr>
            <p:cNvPr id="27" name="TextBox 26"/>
            <p:cNvSpPr txBox="1"/>
            <p:nvPr/>
          </p:nvSpPr>
          <p:spPr>
            <a:xfrm>
              <a:off x="10753127" y="406382"/>
              <a:ext cx="469141" cy="175304"/>
            </a:xfrm>
            <a:prstGeom prst="rect">
              <a:avLst/>
            </a:prstGeom>
            <a:noFill/>
          </p:spPr>
          <p:txBody>
            <a:bodyPr wrap="none" lIns="21772" tIns="21772" rIns="21772" bIns="21772" rtlCol="0" anchor="ctr" anchorCtr="0">
              <a:noAutofit/>
            </a:bodyPr>
            <a:lstStyle/>
            <a:p>
              <a:pPr algn="ctr"/>
              <a:r>
                <a:rPr lang="en-AU" sz="800" b="1" dirty="0">
                  <a:solidFill>
                    <a:srgbClr val="00338D"/>
                  </a:solidFill>
                </a:rPr>
                <a:t>Global </a:t>
              </a:r>
              <a:r>
                <a:rPr lang="en-AU" sz="800" b="1" dirty="0" smtClean="0">
                  <a:solidFill>
                    <a:srgbClr val="00338D"/>
                  </a:solidFill>
                </a:rPr>
                <a:t>Industry </a:t>
              </a:r>
              <a:r>
                <a:rPr lang="en-AU" sz="800" b="1" dirty="0">
                  <a:solidFill>
                    <a:srgbClr val="00338D"/>
                  </a:solidFill>
                </a:rPr>
                <a:t>B</a:t>
              </a:r>
              <a:r>
                <a:rPr lang="en-AU" sz="800" b="1" dirty="0" smtClean="0">
                  <a:solidFill>
                    <a:srgbClr val="00338D"/>
                  </a:solidFill>
                </a:rPr>
                <a:t>enchmark</a:t>
              </a:r>
              <a:endParaRPr lang="en-AU" sz="800" b="1" dirty="0">
                <a:solidFill>
                  <a:srgbClr val="00338D"/>
                </a:solidFill>
              </a:endParaRPr>
            </a:p>
          </p:txBody>
        </p:sp>
        <p:sp>
          <p:nvSpPr>
            <p:cNvPr id="28" name="Isosceles Triangle 27"/>
            <p:cNvSpPr/>
            <p:nvPr/>
          </p:nvSpPr>
          <p:spPr>
            <a:xfrm rot="10800000">
              <a:off x="11860573" y="436066"/>
              <a:ext cx="140400" cy="117943"/>
            </a:xfrm>
            <a:prstGeom prst="triangle">
              <a:avLst/>
            </a:prstGeom>
            <a:solidFill>
              <a:srgbClr val="8E258D"/>
            </a:solidFill>
            <a:ln>
              <a:noFill/>
            </a:ln>
          </p:spPr>
          <p:style>
            <a:lnRef idx="2">
              <a:schemeClr val="accent1">
                <a:shade val="50000"/>
              </a:schemeClr>
            </a:lnRef>
            <a:fillRef idx="1">
              <a:schemeClr val="accent1"/>
            </a:fillRef>
            <a:effectRef idx="0">
              <a:schemeClr val="accent1"/>
            </a:effectRef>
            <a:fontRef idx="minor">
              <a:schemeClr val="lt1"/>
            </a:fontRef>
          </p:style>
          <p:txBody>
            <a:bodyPr lIns="21772" tIns="21772" rIns="21772" bIns="21772" rtlCol="0" anchor="ctr" anchorCtr="0"/>
            <a:lstStyle/>
            <a:p>
              <a:pPr algn="ctr"/>
              <a:endParaRPr lang="en-AU" sz="800" dirty="0" err="1">
                <a:solidFill>
                  <a:srgbClr val="00338D"/>
                </a:solidFill>
                <a:latin typeface="Calibri" panose="020F0502020204030204" pitchFamily="34" charset="0"/>
              </a:endParaRPr>
            </a:p>
          </p:txBody>
        </p:sp>
        <p:sp>
          <p:nvSpPr>
            <p:cNvPr id="29" name="TextBox 28"/>
            <p:cNvSpPr txBox="1"/>
            <p:nvPr/>
          </p:nvSpPr>
          <p:spPr>
            <a:xfrm>
              <a:off x="12016513" y="407385"/>
              <a:ext cx="469141" cy="175304"/>
            </a:xfrm>
            <a:prstGeom prst="rect">
              <a:avLst/>
            </a:prstGeom>
            <a:noFill/>
          </p:spPr>
          <p:txBody>
            <a:bodyPr wrap="none" lIns="21772" tIns="21772" rIns="21772" bIns="21772" rtlCol="0" anchor="ctr" anchorCtr="0">
              <a:noAutofit/>
            </a:bodyPr>
            <a:lstStyle/>
            <a:p>
              <a:pPr algn="ctr"/>
              <a:r>
                <a:rPr lang="en-AU" sz="800" b="1" dirty="0">
                  <a:solidFill>
                    <a:srgbClr val="00338D"/>
                  </a:solidFill>
                </a:rPr>
                <a:t>Aspiration</a:t>
              </a:r>
            </a:p>
          </p:txBody>
        </p:sp>
      </p:grpSp>
      <p:pic>
        <p:nvPicPr>
          <p:cNvPr id="37" name="Picture 36"/>
          <p:cNvPicPr>
            <a:picLocks noChangeAspect="1"/>
          </p:cNvPicPr>
          <p:nvPr/>
        </p:nvPicPr>
        <p:blipFill>
          <a:blip r:embed="rId2"/>
          <a:stretch>
            <a:fillRect/>
          </a:stretch>
        </p:blipFill>
        <p:spPr>
          <a:xfrm>
            <a:off x="-1123122" y="4490117"/>
            <a:ext cx="851774" cy="330361"/>
          </a:xfrm>
          <a:prstGeom prst="rect">
            <a:avLst/>
          </a:prstGeom>
          <a:solidFill>
            <a:srgbClr val="003D6F"/>
          </a:solidFill>
        </p:spPr>
      </p:pic>
      <p:sp>
        <p:nvSpPr>
          <p:cNvPr id="38" name="Rectangle 37"/>
          <p:cNvSpPr/>
          <p:nvPr/>
        </p:nvSpPr>
        <p:spPr>
          <a:xfrm>
            <a:off x="1694465" y="1026185"/>
            <a:ext cx="10287000" cy="54864"/>
          </a:xfrm>
          <a:prstGeom prst="rect">
            <a:avLst/>
          </a:prstGeom>
          <a:solidFill>
            <a:schemeClr val="bg1">
              <a:lumMod val="75000"/>
            </a:schemeClr>
          </a:solidFill>
          <a:ln w="25400" cap="flat" cmpd="sng" algn="ctr">
            <a:noFill/>
            <a:prstDash val="solid"/>
          </a:ln>
          <a:effectLst/>
        </p:spPr>
        <p:txBody>
          <a:bodyPr lIns="21772" tIns="21772" rIns="21772" bIns="21772" rtlCol="0" anchor="ctr" anchorCtr="0"/>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800" b="0" i="0" u="none" strike="noStrike" kern="0" cap="none" spc="0" normalizeH="0" baseline="0" noProof="0" dirty="0" err="1" smtClean="0">
              <a:ln>
                <a:noFill/>
              </a:ln>
              <a:solidFill>
                <a:srgbClr val="FFFFFF"/>
              </a:solidFill>
              <a:effectLst/>
              <a:uLnTx/>
              <a:uFillTx/>
              <a:latin typeface="Calibri" panose="020F0502020204030204" pitchFamily="34" charset="0"/>
              <a:ea typeface="+mn-ea"/>
              <a:cs typeface="Arial" panose="020B0604020202020204" pitchFamily="34" charset="0"/>
            </a:endParaRPr>
          </a:p>
        </p:txBody>
      </p:sp>
      <p:sp>
        <p:nvSpPr>
          <p:cNvPr id="39" name="Oval 38"/>
          <p:cNvSpPr/>
          <p:nvPr/>
        </p:nvSpPr>
        <p:spPr>
          <a:xfrm>
            <a:off x="2550379" y="967506"/>
            <a:ext cx="182880" cy="18288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GB"/>
          </a:p>
        </p:txBody>
      </p:sp>
      <p:sp>
        <p:nvSpPr>
          <p:cNvPr id="40" name="Oval 39"/>
          <p:cNvSpPr/>
          <p:nvPr/>
        </p:nvSpPr>
        <p:spPr>
          <a:xfrm>
            <a:off x="4611458" y="967506"/>
            <a:ext cx="182880" cy="18288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GB"/>
          </a:p>
        </p:txBody>
      </p:sp>
      <p:sp>
        <p:nvSpPr>
          <p:cNvPr id="52" name="Oval 51"/>
          <p:cNvSpPr/>
          <p:nvPr/>
        </p:nvSpPr>
        <p:spPr>
          <a:xfrm>
            <a:off x="6749794" y="958270"/>
            <a:ext cx="182880" cy="18288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GB"/>
          </a:p>
        </p:txBody>
      </p:sp>
      <p:sp>
        <p:nvSpPr>
          <p:cNvPr id="53" name="Oval 52"/>
          <p:cNvSpPr/>
          <p:nvPr/>
        </p:nvSpPr>
        <p:spPr>
          <a:xfrm>
            <a:off x="8779253" y="967506"/>
            <a:ext cx="182880" cy="18288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GB"/>
          </a:p>
        </p:txBody>
      </p:sp>
      <p:sp>
        <p:nvSpPr>
          <p:cNvPr id="54" name="Oval 53"/>
          <p:cNvSpPr/>
          <p:nvPr/>
        </p:nvSpPr>
        <p:spPr>
          <a:xfrm>
            <a:off x="10850987" y="967506"/>
            <a:ext cx="182880" cy="18288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GB"/>
          </a:p>
        </p:txBody>
      </p:sp>
      <p:sp>
        <p:nvSpPr>
          <p:cNvPr id="19" name="Isosceles Triangle 18"/>
          <p:cNvSpPr/>
          <p:nvPr/>
        </p:nvSpPr>
        <p:spPr>
          <a:xfrm rot="10800000">
            <a:off x="11258336" y="827140"/>
            <a:ext cx="365760" cy="274320"/>
          </a:xfrm>
          <a:prstGeom prst="triangle">
            <a:avLst/>
          </a:prstGeom>
          <a:solidFill>
            <a:srgbClr val="00B060"/>
          </a:solidFill>
          <a:ln>
            <a:noFill/>
          </a:ln>
        </p:spPr>
        <p:style>
          <a:lnRef idx="2">
            <a:schemeClr val="accent1">
              <a:shade val="50000"/>
            </a:schemeClr>
          </a:lnRef>
          <a:fillRef idx="1">
            <a:schemeClr val="accent1"/>
          </a:fillRef>
          <a:effectRef idx="0">
            <a:schemeClr val="accent1"/>
          </a:effectRef>
          <a:fontRef idx="minor">
            <a:schemeClr val="lt1"/>
          </a:fontRef>
        </p:style>
        <p:txBody>
          <a:bodyPr lIns="21772" tIns="21772" rIns="21772" bIns="21772" rtlCol="0" anchor="ctr" anchorCtr="0"/>
          <a:lstStyle/>
          <a:p>
            <a:pPr algn="ctr"/>
            <a:endParaRPr lang="en-AU" sz="800" dirty="0" err="1">
              <a:solidFill>
                <a:schemeClr val="tx1"/>
              </a:solidFill>
              <a:latin typeface="Calibri" panose="020F0502020204030204" pitchFamily="34" charset="0"/>
            </a:endParaRPr>
          </a:p>
        </p:txBody>
      </p:sp>
      <p:sp>
        <p:nvSpPr>
          <p:cNvPr id="22" name="Isosceles Triangle 21"/>
          <p:cNvSpPr/>
          <p:nvPr/>
        </p:nvSpPr>
        <p:spPr>
          <a:xfrm rot="10800000">
            <a:off x="4808338" y="827140"/>
            <a:ext cx="365760" cy="274320"/>
          </a:xfrm>
          <a:prstGeom prst="triangle">
            <a:avLst/>
          </a:prstGeom>
          <a:solidFill>
            <a:srgbClr val="00338D"/>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21772" tIns="21772" rIns="21772" bIns="21772" rtlCol="0" anchor="ctr" anchorCtr="0"/>
          <a:lstStyle/>
          <a:p>
            <a:pPr algn="ctr"/>
            <a:endParaRPr lang="en-AU" sz="800" dirty="0" err="1">
              <a:solidFill>
                <a:schemeClr val="tx1"/>
              </a:solidFill>
              <a:latin typeface="Calibri" panose="020F0502020204030204" pitchFamily="34" charset="0"/>
            </a:endParaRPr>
          </a:p>
        </p:txBody>
      </p:sp>
      <p:sp>
        <p:nvSpPr>
          <p:cNvPr id="23" name="Isosceles Triangle 22"/>
          <p:cNvSpPr/>
          <p:nvPr/>
        </p:nvSpPr>
        <p:spPr>
          <a:xfrm rot="10800000">
            <a:off x="4314744" y="827140"/>
            <a:ext cx="365760" cy="274320"/>
          </a:xfrm>
          <a:prstGeom prs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21772" tIns="21772" rIns="21772" bIns="21772" rtlCol="0" anchor="ctr" anchorCtr="0"/>
          <a:lstStyle/>
          <a:p>
            <a:pPr algn="ctr"/>
            <a:endParaRPr lang="en-AU" sz="800" dirty="0" err="1">
              <a:solidFill>
                <a:srgbClr val="000000"/>
              </a:solidFill>
              <a:latin typeface="Calibri" panose="020F0502020204030204" pitchFamily="34" charset="0"/>
            </a:endParaRPr>
          </a:p>
        </p:txBody>
      </p:sp>
      <p:sp>
        <p:nvSpPr>
          <p:cNvPr id="24" name="Isosceles Triangle 23"/>
          <p:cNvSpPr/>
          <p:nvPr/>
        </p:nvSpPr>
        <p:spPr>
          <a:xfrm rot="10800000">
            <a:off x="11025943" y="827139"/>
            <a:ext cx="365760" cy="274320"/>
          </a:xfrm>
          <a:prstGeom prst="triangle">
            <a:avLst/>
          </a:prstGeom>
          <a:solidFill>
            <a:srgbClr val="8E258D"/>
          </a:solidFill>
          <a:ln>
            <a:noFill/>
          </a:ln>
        </p:spPr>
        <p:style>
          <a:lnRef idx="2">
            <a:schemeClr val="accent1">
              <a:shade val="50000"/>
            </a:schemeClr>
          </a:lnRef>
          <a:fillRef idx="1">
            <a:schemeClr val="accent1"/>
          </a:fillRef>
          <a:effectRef idx="0">
            <a:schemeClr val="accent1"/>
          </a:effectRef>
          <a:fontRef idx="minor">
            <a:schemeClr val="lt1"/>
          </a:fontRef>
        </p:style>
        <p:txBody>
          <a:bodyPr lIns="21772" tIns="21772" rIns="21772" bIns="21772" rtlCol="0" anchor="ctr" anchorCtr="0"/>
          <a:lstStyle/>
          <a:p>
            <a:pPr algn="ctr"/>
            <a:endParaRPr lang="en-AU" sz="800" dirty="0" err="1">
              <a:solidFill>
                <a:schemeClr val="tx1"/>
              </a:solidFill>
              <a:latin typeface="Calibri" panose="020F0502020204030204" pitchFamily="34" charset="0"/>
            </a:endParaRPr>
          </a:p>
        </p:txBody>
      </p:sp>
      <p:pic>
        <p:nvPicPr>
          <p:cNvPr id="36" name="Picture 3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19817" y="575038"/>
            <a:ext cx="742802" cy="210135"/>
          </a:xfrm>
          <a:prstGeom prst="rect">
            <a:avLst/>
          </a:prstGeom>
          <a:solidFill>
            <a:srgbClr val="BFBFBF"/>
          </a:solidFill>
        </p:spPr>
      </p:pic>
      <p:sp>
        <p:nvSpPr>
          <p:cNvPr id="41" name="Title 2"/>
          <p:cNvSpPr txBox="1">
            <a:spLocks/>
          </p:cNvSpPr>
          <p:nvPr/>
        </p:nvSpPr>
        <p:spPr>
          <a:xfrm>
            <a:off x="153265" y="94959"/>
            <a:ext cx="9681940" cy="364003"/>
          </a:xfrm>
          <a:prstGeom prst="rect">
            <a:avLst/>
          </a:prstGeom>
          <a:noFill/>
        </p:spPr>
        <p:txBody>
          <a:bodyPr vert="horz" lIns="0" tIns="0" rIns="0" bIns="0" rtlCol="0" anchor="t" anchorCtr="0">
            <a:noAutofit/>
          </a:bodyPr>
          <a:lstStyle>
            <a:defPPr>
              <a:defRPr lang="en-US"/>
            </a:defPPr>
            <a:lvl1pPr>
              <a:lnSpc>
                <a:spcPct val="70000"/>
              </a:lnSpc>
              <a:defRPr sz="2800" b="1" i="0" kern="0">
                <a:solidFill>
                  <a:srgbClr val="00338D"/>
                </a:solidFill>
                <a:latin typeface="Univers 47 CondensedLight" panose="00000400000000000000" pitchFamily="2" charset="0"/>
                <a:cs typeface="KPMG Extralight"/>
              </a:defRPr>
            </a:lvl1pPr>
          </a:lstStyle>
          <a:p>
            <a:pPr>
              <a:defRPr/>
            </a:pPr>
            <a:r>
              <a:rPr lang="en-US" sz="4400" b="0" kern="1200" dirty="0" smtClean="0">
                <a:latin typeface="KPMG Extralight" panose="020B0303030202040204" pitchFamily="34" charset="0"/>
                <a:cs typeface="+mj-cs"/>
              </a:rPr>
              <a:t>Detailed Assessment – Technology Enablement</a:t>
            </a:r>
            <a:r>
              <a:rPr lang="en-US" sz="4400" b="0" kern="1200" baseline="30000" dirty="0" smtClean="0">
                <a:latin typeface="KPMG Extralight" panose="020B0303030202040204" pitchFamily="34" charset="0"/>
                <a:ea typeface="+mj-ea"/>
                <a:cs typeface="+mj-cs"/>
              </a:rPr>
              <a:t>(4/10)</a:t>
            </a:r>
            <a:endParaRPr lang="en-US" sz="4400" b="0" kern="1200" baseline="30000" dirty="0">
              <a:latin typeface="KPMG Extralight" panose="020B0303030202040204" pitchFamily="34" charset="0"/>
              <a:ea typeface="+mj-ea"/>
              <a:cs typeface="+mj-cs"/>
            </a:endParaRPr>
          </a:p>
        </p:txBody>
      </p:sp>
    </p:spTree>
    <p:extLst>
      <p:ext uri="{BB962C8B-B14F-4D97-AF65-F5344CB8AC3E}">
        <p14:creationId xmlns:p14="http://schemas.microsoft.com/office/powerpoint/2010/main" val="24691332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TextBox 66"/>
          <p:cNvSpPr txBox="1"/>
          <p:nvPr/>
        </p:nvSpPr>
        <p:spPr>
          <a:xfrm>
            <a:off x="129474" y="211341"/>
            <a:ext cx="2893125" cy="615553"/>
          </a:xfrm>
          <a:prstGeom prst="rect">
            <a:avLst/>
          </a:prstGeom>
          <a:noFill/>
        </p:spPr>
        <p:txBody>
          <a:bodyPr wrap="square" lIns="0" tIns="0" rIns="0" bIns="0" rtlCol="0">
            <a:spAutoFit/>
          </a:bodyPr>
          <a:lstStyle/>
          <a:p>
            <a:r>
              <a:rPr lang="en-US" sz="4000" b="1" dirty="0">
                <a:solidFill>
                  <a:srgbClr val="FFFFFF"/>
                </a:solidFill>
                <a:latin typeface="KPMG Extralight" panose="020B0303030202040204" pitchFamily="34" charset="0"/>
                <a:cs typeface="Arial" pitchFamily="34" charset="0"/>
              </a:rPr>
              <a:t>Co creation</a:t>
            </a:r>
            <a:endParaRPr lang="en-GB" sz="4000" b="1" dirty="0">
              <a:solidFill>
                <a:srgbClr val="FFFFFF"/>
              </a:solidFill>
              <a:latin typeface="KPMG Extralight" panose="020B0303030202040204" pitchFamily="34" charset="0"/>
              <a:cs typeface="Arial" pitchFamily="34" charset="0"/>
            </a:endParaRPr>
          </a:p>
        </p:txBody>
      </p:sp>
      <p:graphicFrame>
        <p:nvGraphicFramePr>
          <p:cNvPr id="75" name="Group 211"/>
          <p:cNvGraphicFramePr>
            <a:graphicFrameLocks noGrp="1"/>
          </p:cNvGraphicFramePr>
          <p:nvPr>
            <p:extLst>
              <p:ext uri="{D42A27DB-BD31-4B8C-83A1-F6EECF244321}">
                <p14:modId xmlns:p14="http://schemas.microsoft.com/office/powerpoint/2010/main" val="144466221"/>
              </p:ext>
            </p:extLst>
          </p:nvPr>
        </p:nvGraphicFramePr>
        <p:xfrm>
          <a:off x="153267" y="818372"/>
          <a:ext cx="11798589" cy="5405120"/>
        </p:xfrm>
        <a:graphic>
          <a:graphicData uri="http://schemas.openxmlformats.org/drawingml/2006/table">
            <a:tbl>
              <a:tblPr firstRow="1" firstCol="1" bandRow="1">
                <a:tableStyleId>{775DCB02-9BB8-47FD-8907-85C794F793BA}</a:tableStyleId>
              </a:tblPr>
              <a:tblGrid>
                <a:gridCol w="1375036"/>
                <a:gridCol w="154734"/>
                <a:gridCol w="3936713"/>
                <a:gridCol w="2952750"/>
                <a:gridCol w="3379356"/>
              </a:tblGrid>
              <a:tr h="216103">
                <a:tc>
                  <a:txBody>
                    <a:bodyPr/>
                    <a:lstStyle/>
                    <a:p>
                      <a:pPr marL="0" marR="0" lvl="0" indent="0" algn="ctr" defTabSz="914400" rtl="0" eaLnBrk="1" fontAlgn="base" latinLnBrk="0" hangingPunct="1">
                        <a:lnSpc>
                          <a:spcPct val="100000"/>
                        </a:lnSpc>
                        <a:spcBef>
                          <a:spcPct val="25000"/>
                        </a:spcBef>
                        <a:spcAft>
                          <a:spcPct val="0"/>
                        </a:spcAft>
                        <a:buClr>
                          <a:srgbClr val="415299"/>
                        </a:buClr>
                        <a:buSzPct val="125000"/>
                        <a:buFontTx/>
                        <a:buNone/>
                        <a:tabLst/>
                      </a:pPr>
                      <a:r>
                        <a:rPr kumimoji="0" lang="en-GB" sz="1200" u="none" strike="noStrike" cap="none" normalizeH="0" baseline="0" noProof="0" dirty="0" smtClean="0">
                          <a:ln>
                            <a:noFill/>
                          </a:ln>
                          <a:solidFill>
                            <a:schemeClr val="bg1"/>
                          </a:solidFill>
                          <a:effectLst/>
                        </a:rPr>
                        <a:t>Maturity Indicators</a:t>
                      </a:r>
                      <a:endParaRPr kumimoji="0" lang="en-GB" sz="1200" b="0" i="0" u="none" strike="noStrike" cap="none" normalizeH="0" baseline="0" noProof="0" dirty="0" smtClean="0">
                        <a:ln>
                          <a:noFill/>
                        </a:ln>
                        <a:solidFill>
                          <a:schemeClr val="bg1"/>
                        </a:solidFill>
                        <a:effectLst/>
                        <a:latin typeface="+mj-lt"/>
                        <a:cs typeface="Arial" charset="0"/>
                      </a:endParaRPr>
                    </a:p>
                  </a:txBody>
                  <a:tcPr marL="45720" marR="45720" horzOverflow="overflow">
                    <a:lnL w="6350" cap="rnd" cmpd="sng" algn="ctr">
                      <a:noFill/>
                      <a:prstDash val="solid"/>
                    </a:lnL>
                    <a:lnR w="6350" cap="flat" cmpd="sng" algn="ctr">
                      <a:noFill/>
                      <a:prstDash val="solid"/>
                      <a:round/>
                      <a:headEnd type="none" w="med" len="med"/>
                      <a:tailEnd type="none" w="med" len="med"/>
                    </a:lnR>
                    <a:lnT w="6350" cap="rnd" cmpd="sng" algn="ctr">
                      <a:noFill/>
                      <a:prstDash val="solid"/>
                    </a:lnT>
                    <a:lnB w="12700" cap="rnd" cmpd="sng" algn="ctr">
                      <a:noFill/>
                      <a:prstDash val="solid"/>
                    </a:lnB>
                    <a:lnTlToBr w="12700" cmpd="sng">
                      <a:noFill/>
                      <a:prstDash val="solid"/>
                    </a:lnTlToBr>
                    <a:lnBlToTr w="12700" cmpd="sng">
                      <a:noFill/>
                      <a:prstDash val="solid"/>
                    </a:lnBlToTr>
                    <a:solidFill>
                      <a:srgbClr val="005EB8"/>
                    </a:solidFill>
                  </a:tcPr>
                </a:tc>
                <a:tc>
                  <a:txBody>
                    <a:bodyPr/>
                    <a:lstStyle/>
                    <a:p>
                      <a:pPr marL="0" marR="0" lvl="0" indent="0" algn="ctr" defTabSz="914400" rtl="0" eaLnBrk="1" fontAlgn="base" latinLnBrk="0" hangingPunct="1">
                        <a:lnSpc>
                          <a:spcPct val="100000"/>
                        </a:lnSpc>
                        <a:spcBef>
                          <a:spcPct val="25000"/>
                        </a:spcBef>
                        <a:spcAft>
                          <a:spcPct val="0"/>
                        </a:spcAft>
                        <a:buClr>
                          <a:srgbClr val="415299"/>
                        </a:buClr>
                        <a:buSzPct val="125000"/>
                        <a:buFontTx/>
                        <a:buNone/>
                        <a:tabLst/>
                      </a:pPr>
                      <a:endParaRPr kumimoji="0" lang="en-GB" sz="1200" b="0" i="0" u="none" strike="noStrike" cap="none" normalizeH="0" baseline="0" noProof="0" dirty="0" smtClean="0">
                        <a:ln>
                          <a:noFill/>
                        </a:ln>
                        <a:solidFill>
                          <a:schemeClr val="tx1"/>
                        </a:solidFill>
                        <a:effectLst/>
                        <a:latin typeface="+mj-lt"/>
                        <a:cs typeface="Arial" charset="0"/>
                      </a:endParaRPr>
                    </a:p>
                  </a:txBody>
                  <a:tcPr marL="45720" marR="45720" horzOverflow="overflow">
                    <a:lnL w="6350" cap="flat" cmpd="sng" algn="ctr">
                      <a:noFill/>
                      <a:prstDash val="solid"/>
                      <a:round/>
                      <a:headEnd type="none" w="med" len="med"/>
                      <a:tailEnd type="none" w="med" len="med"/>
                    </a:lnL>
                    <a:lnR w="6350" cap="flat" cmpd="sng" algn="ctr">
                      <a:solidFill>
                        <a:srgbClr val="00338D"/>
                      </a:solidFill>
                      <a:prstDash val="solid"/>
                      <a:round/>
                      <a:headEnd type="none" w="med" len="med"/>
                      <a:tailEnd type="none" w="med" len="med"/>
                    </a:lnR>
                    <a:lnT w="6350" cap="rnd" cmpd="sng" algn="ctr">
                      <a:noFill/>
                      <a:prstDash val="solid"/>
                    </a:lnT>
                    <a:lnB w="12700" cap="rnd" cmpd="sng" algn="ctr">
                      <a:noFill/>
                      <a:prstDash val="solid"/>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0000"/>
                        </a:lnSpc>
                        <a:spcBef>
                          <a:spcPct val="25000"/>
                        </a:spcBef>
                        <a:spcAft>
                          <a:spcPct val="0"/>
                        </a:spcAft>
                        <a:buClr>
                          <a:srgbClr val="415299"/>
                        </a:buClr>
                        <a:buSzPct val="125000"/>
                        <a:buFontTx/>
                        <a:buNone/>
                        <a:tabLst/>
                      </a:pPr>
                      <a:r>
                        <a:rPr kumimoji="0" lang="en-GB" sz="1200" u="none" strike="noStrike" cap="none" normalizeH="0" baseline="0" noProof="0" dirty="0" smtClean="0">
                          <a:ln>
                            <a:noFill/>
                          </a:ln>
                          <a:effectLst/>
                        </a:rPr>
                        <a:t>Current State</a:t>
                      </a:r>
                      <a:endParaRPr kumimoji="0" lang="en-GB" sz="1200" b="0" i="0" u="none" strike="noStrike" cap="none" normalizeH="0" baseline="0" noProof="0" dirty="0" smtClean="0">
                        <a:ln>
                          <a:noFill/>
                        </a:ln>
                        <a:solidFill>
                          <a:schemeClr val="bg1"/>
                        </a:solidFill>
                        <a:effectLst/>
                        <a:latin typeface="+mj-lt"/>
                        <a:cs typeface="Arial" charset="0"/>
                      </a:endParaRPr>
                    </a:p>
                  </a:txBody>
                  <a:tcPr marL="45720" marR="45720" horzOverflow="overflow">
                    <a:lnL w="6350" cap="flat" cmpd="sng" algn="ctr">
                      <a:solidFill>
                        <a:srgbClr val="00338D"/>
                      </a:solidFill>
                      <a:prstDash val="solid"/>
                      <a:round/>
                      <a:headEnd type="none" w="med" len="med"/>
                      <a:tailEnd type="none" w="med" len="med"/>
                    </a:lnL>
                    <a:solidFill>
                      <a:srgbClr val="2D5491"/>
                    </a:solidFill>
                  </a:tcPr>
                </a:tc>
                <a:tc>
                  <a:txBody>
                    <a:bodyPr/>
                    <a:lstStyle/>
                    <a:p>
                      <a:pPr marL="0" marR="0" lvl="0" indent="0" algn="ctr" defTabSz="914400" rtl="0" eaLnBrk="1" fontAlgn="base" latinLnBrk="0" hangingPunct="1">
                        <a:lnSpc>
                          <a:spcPct val="100000"/>
                        </a:lnSpc>
                        <a:spcBef>
                          <a:spcPct val="25000"/>
                        </a:spcBef>
                        <a:spcAft>
                          <a:spcPct val="0"/>
                        </a:spcAft>
                        <a:buClr>
                          <a:srgbClr val="415299"/>
                        </a:buClr>
                        <a:buSzPct val="125000"/>
                        <a:buFontTx/>
                        <a:buNone/>
                        <a:tabLst/>
                      </a:pPr>
                      <a:r>
                        <a:rPr kumimoji="0" lang="en-GB" sz="1200" u="none" strike="noStrike" cap="none" normalizeH="0" baseline="0" noProof="0" dirty="0" smtClean="0">
                          <a:ln>
                            <a:noFill/>
                          </a:ln>
                          <a:effectLst/>
                        </a:rPr>
                        <a:t>Peer Group</a:t>
                      </a:r>
                      <a:endParaRPr kumimoji="0" lang="en-GB" sz="1200" b="0" i="0" u="none" strike="noStrike" cap="none" normalizeH="0" baseline="0" noProof="0" dirty="0" smtClean="0">
                        <a:ln>
                          <a:noFill/>
                        </a:ln>
                        <a:solidFill>
                          <a:schemeClr val="bg1"/>
                        </a:solidFill>
                        <a:effectLst/>
                        <a:latin typeface="+mj-lt"/>
                        <a:cs typeface="Arial" charset="0"/>
                      </a:endParaRPr>
                    </a:p>
                  </a:txBody>
                  <a:tcPr marL="45720" marR="45720" horzOverflow="overflow">
                    <a:solidFill>
                      <a:srgbClr val="2D5491"/>
                    </a:solidFill>
                  </a:tcPr>
                </a:tc>
                <a:tc>
                  <a:txBody>
                    <a:bodyPr/>
                    <a:lstStyle/>
                    <a:p>
                      <a:pPr marL="0" marR="0" lvl="0" indent="0" algn="ctr" defTabSz="914400" rtl="0" eaLnBrk="1" fontAlgn="base" latinLnBrk="0" hangingPunct="1">
                        <a:lnSpc>
                          <a:spcPct val="100000"/>
                        </a:lnSpc>
                        <a:spcBef>
                          <a:spcPct val="25000"/>
                        </a:spcBef>
                        <a:spcAft>
                          <a:spcPct val="0"/>
                        </a:spcAft>
                        <a:buClr>
                          <a:srgbClr val="415299"/>
                        </a:buClr>
                        <a:buSzPct val="125000"/>
                        <a:buFontTx/>
                        <a:buNone/>
                        <a:tabLst/>
                      </a:pPr>
                      <a:r>
                        <a:rPr kumimoji="0" lang="en-GB" sz="1200" u="none" strike="noStrike" cap="none" normalizeH="0" baseline="0" noProof="0" dirty="0" smtClean="0">
                          <a:ln>
                            <a:noFill/>
                          </a:ln>
                          <a:effectLst/>
                        </a:rPr>
                        <a:t>Global Industry Benchmark</a:t>
                      </a:r>
                      <a:endParaRPr kumimoji="0" lang="en-GB" sz="1200" b="0" i="0" u="none" strike="noStrike" cap="none" normalizeH="0" baseline="0" noProof="0" dirty="0" smtClean="0">
                        <a:ln>
                          <a:noFill/>
                        </a:ln>
                        <a:solidFill>
                          <a:schemeClr val="bg1"/>
                        </a:solidFill>
                        <a:effectLst/>
                        <a:latin typeface="+mj-lt"/>
                        <a:cs typeface="Arial" charset="0"/>
                      </a:endParaRPr>
                    </a:p>
                  </a:txBody>
                  <a:tcPr marL="45720" marR="45720" horzOverflow="overflow">
                    <a:solidFill>
                      <a:srgbClr val="2D5491"/>
                    </a:solidFill>
                  </a:tcPr>
                </a:tc>
              </a:tr>
              <a:tr h="4750640">
                <a:tc>
                  <a:txBody>
                    <a:bodyPr/>
                    <a:lstStyle/>
                    <a:p>
                      <a:pPr marL="0" marR="0" lvl="0" indent="0" algn="ctr" defTabSz="890789" rtl="0" eaLnBrk="1" fontAlgn="auto" latinLnBrk="0" hangingPunct="1">
                        <a:lnSpc>
                          <a:spcPct val="100000"/>
                        </a:lnSpc>
                        <a:spcBef>
                          <a:spcPts val="0"/>
                        </a:spcBef>
                        <a:spcAft>
                          <a:spcPts val="0"/>
                        </a:spcAft>
                        <a:buClrTx/>
                        <a:buSzTx/>
                        <a:buFontTx/>
                        <a:buNone/>
                        <a:tabLst/>
                        <a:defRPr/>
                      </a:pPr>
                      <a:r>
                        <a:rPr lang="en-US" sz="1200" kern="1200" dirty="0" smtClean="0">
                          <a:solidFill>
                            <a:schemeClr val="bg1"/>
                          </a:solidFill>
                        </a:rPr>
                        <a:t>Optimal </a:t>
                      </a:r>
                      <a:r>
                        <a:rPr lang="en-US" sz="1200" kern="1200" dirty="0" err="1" smtClean="0">
                          <a:solidFill>
                            <a:schemeClr val="bg1"/>
                          </a:solidFill>
                        </a:rPr>
                        <a:t>utilisation</a:t>
                      </a:r>
                      <a:r>
                        <a:rPr lang="en-US" sz="1200" kern="1200" dirty="0" smtClean="0">
                          <a:solidFill>
                            <a:schemeClr val="bg1"/>
                          </a:solidFill>
                        </a:rPr>
                        <a:t> of data &amp; analytics and artificial intelligence</a:t>
                      </a:r>
                    </a:p>
                    <a:p>
                      <a:pPr algn="ctr"/>
                      <a:endParaRPr lang="en-US" sz="1200" kern="1200" dirty="0" smtClean="0">
                        <a:solidFill>
                          <a:schemeClr val="bg1"/>
                        </a:solidFill>
                      </a:endParaRPr>
                    </a:p>
                    <a:p>
                      <a:pPr algn="ctr"/>
                      <a:endParaRPr lang="en-US" sz="1200" kern="1200" dirty="0" smtClean="0">
                        <a:solidFill>
                          <a:schemeClr val="bg1"/>
                        </a:solidFill>
                      </a:endParaRPr>
                    </a:p>
                  </a:txBody>
                  <a:tcPr marL="45720" marR="45720" anchor="ctr" horzOverflow="overflow">
                    <a:lnR w="12700" cap="rnd" cmpd="sng" algn="ctr">
                      <a:noFill/>
                      <a:prstDash val="solid"/>
                    </a:lnR>
                    <a:lnT w="12700" cap="rnd" cmpd="sng" algn="ctr">
                      <a:noFill/>
                      <a:prstDash val="solid"/>
                    </a:lnT>
                    <a:solidFill>
                      <a:srgbClr val="2D5491"/>
                    </a:solidFill>
                  </a:tcPr>
                </a:tc>
                <a:tc>
                  <a:txBody>
                    <a:bodyPr/>
                    <a:lstStyle/>
                    <a:p>
                      <a:pPr algn="ctr"/>
                      <a:endParaRPr lang="en-US" sz="1200" b="1" kern="1200" dirty="0">
                        <a:solidFill>
                          <a:schemeClr val="bg1"/>
                        </a:solidFill>
                        <a:latin typeface="+mn-lt"/>
                        <a:ea typeface="+mn-ea"/>
                        <a:cs typeface="+mn-cs"/>
                      </a:endParaRPr>
                    </a:p>
                  </a:txBody>
                  <a:tcPr marL="45720" marR="45720" anchor="ctr" horzOverflow="overflow">
                    <a:lnL w="12700" cap="rnd" cmpd="sng" algn="ctr">
                      <a:noFill/>
                      <a:prstDash val="solid"/>
                    </a:lnL>
                    <a:lnR w="6350" cap="flat" cmpd="sng" algn="ctr">
                      <a:solidFill>
                        <a:srgbClr val="00338D"/>
                      </a:solidFill>
                      <a:prstDash val="solid"/>
                      <a:round/>
                      <a:headEnd type="none" w="med" len="med"/>
                      <a:tailEnd type="none" w="med" len="med"/>
                    </a:lnR>
                    <a:lnT w="12700" cap="rnd" cmpd="sng" algn="ctr">
                      <a:noFill/>
                      <a:prstDash val="solid"/>
                    </a:lnT>
                    <a:lnB w="6350" cap="rnd" cmpd="sng" algn="ctr">
                      <a:noFill/>
                      <a:prstDash val="solid"/>
                    </a:lnB>
                    <a:lnTlToBr w="12700" cmpd="sng">
                      <a:noFill/>
                      <a:prstDash val="solid"/>
                    </a:lnTlToBr>
                    <a:lnBlToTr w="12700" cmpd="sng">
                      <a:noFill/>
                      <a:prstDash val="solid"/>
                    </a:lnBlToTr>
                    <a:noFill/>
                  </a:tcPr>
                </a:tc>
                <a:tc>
                  <a:txBody>
                    <a:bodyPr/>
                    <a:lstStyle/>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r>
                        <a:rPr lang="en-US" sz="1200" kern="1200" dirty="0" smtClean="0">
                          <a:solidFill>
                            <a:srgbClr val="00338D"/>
                          </a:solidFill>
                          <a:latin typeface="+mn-lt"/>
                          <a:ea typeface="+mn-ea"/>
                          <a:cs typeface="+mn-cs"/>
                        </a:rPr>
                        <a:t>Absence of a data &amp; analytics strategy to fully leverage the power of data in the </a:t>
                      </a:r>
                      <a:r>
                        <a:rPr lang="en-US" sz="1200" kern="1200" dirty="0" err="1" smtClean="0">
                          <a:solidFill>
                            <a:srgbClr val="00338D"/>
                          </a:solidFill>
                          <a:latin typeface="+mn-lt"/>
                          <a:ea typeface="+mn-ea"/>
                          <a:cs typeface="+mn-cs"/>
                        </a:rPr>
                        <a:t>organisation</a:t>
                      </a:r>
                      <a:r>
                        <a:rPr lang="en-US" sz="1200" kern="1200" dirty="0" smtClean="0">
                          <a:solidFill>
                            <a:srgbClr val="00338D"/>
                          </a:solidFill>
                          <a:latin typeface="+mn-lt"/>
                          <a:ea typeface="+mn-ea"/>
                          <a:cs typeface="+mn-cs"/>
                        </a:rPr>
                        <a:t>;</a:t>
                      </a:r>
                    </a:p>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r>
                        <a:rPr lang="en-US" sz="1200" kern="1200" dirty="0" smtClean="0">
                          <a:solidFill>
                            <a:srgbClr val="00338D"/>
                          </a:solidFill>
                          <a:latin typeface="+mn-lt"/>
                          <a:ea typeface="+mn-ea"/>
                          <a:cs typeface="+mn-cs"/>
                        </a:rPr>
                        <a:t>Lack of a </a:t>
                      </a:r>
                      <a:r>
                        <a:rPr lang="en-US" sz="1200" kern="1200" dirty="0" err="1" smtClean="0">
                          <a:solidFill>
                            <a:srgbClr val="00338D"/>
                          </a:solidFill>
                          <a:latin typeface="+mn-lt"/>
                          <a:ea typeface="+mn-ea"/>
                          <a:cs typeface="+mn-cs"/>
                        </a:rPr>
                        <a:t>centralised</a:t>
                      </a:r>
                      <a:r>
                        <a:rPr lang="en-US" sz="1200" kern="1200" dirty="0" smtClean="0">
                          <a:solidFill>
                            <a:srgbClr val="00338D"/>
                          </a:solidFill>
                          <a:latin typeface="+mn-lt"/>
                          <a:ea typeface="+mn-ea"/>
                          <a:cs typeface="+mn-cs"/>
                        </a:rPr>
                        <a:t>, structured process to ensure that data collection is </a:t>
                      </a:r>
                      <a:r>
                        <a:rPr lang="en-US" sz="1200" kern="1200" dirty="0" err="1" smtClean="0">
                          <a:solidFill>
                            <a:srgbClr val="00338D"/>
                          </a:solidFill>
                          <a:latin typeface="+mn-lt"/>
                          <a:ea typeface="+mn-ea"/>
                          <a:cs typeface="+mn-cs"/>
                        </a:rPr>
                        <a:t>standardised</a:t>
                      </a:r>
                      <a:r>
                        <a:rPr lang="en-US" sz="1200" kern="1200" dirty="0" smtClean="0">
                          <a:solidFill>
                            <a:srgbClr val="00338D"/>
                          </a:solidFill>
                          <a:latin typeface="+mn-lt"/>
                          <a:ea typeface="+mn-ea"/>
                          <a:cs typeface="+mn-cs"/>
                        </a:rPr>
                        <a:t>;</a:t>
                      </a:r>
                    </a:p>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r>
                        <a:rPr lang="en-US" sz="1200" kern="1200" dirty="0" smtClean="0">
                          <a:solidFill>
                            <a:srgbClr val="00338D"/>
                          </a:solidFill>
                          <a:latin typeface="+mn-lt"/>
                          <a:ea typeface="+mn-ea"/>
                          <a:cs typeface="+mn-cs"/>
                        </a:rPr>
                        <a:t>Absence of a dedicated data &amp; analytics team;</a:t>
                      </a:r>
                    </a:p>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r>
                        <a:rPr lang="en-US" sz="1200" kern="1200" dirty="0" smtClean="0">
                          <a:solidFill>
                            <a:srgbClr val="00338D"/>
                          </a:solidFill>
                          <a:latin typeface="+mn-lt"/>
                          <a:ea typeface="+mn-ea"/>
                          <a:cs typeface="+mn-cs"/>
                        </a:rPr>
                        <a:t>Lack of training programs geared towards data &amp; analytics skills acquisition/ upgrade;</a:t>
                      </a:r>
                    </a:p>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r>
                        <a:rPr lang="en-US" sz="1200" kern="1200" dirty="0" smtClean="0">
                          <a:solidFill>
                            <a:srgbClr val="00338D"/>
                          </a:solidFill>
                          <a:latin typeface="+mn-lt"/>
                          <a:ea typeface="+mn-ea"/>
                          <a:cs typeface="+mn-cs"/>
                        </a:rPr>
                        <a:t>Absence of a structure in place (i.e. data aggregator, collector or warehouse) that currently collects structured data to aid data analysis in the future;</a:t>
                      </a:r>
                    </a:p>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r>
                        <a:rPr lang="en-US" sz="1200" kern="1200" dirty="0" smtClean="0">
                          <a:solidFill>
                            <a:srgbClr val="00338D"/>
                          </a:solidFill>
                          <a:latin typeface="+mn-lt"/>
                          <a:ea typeface="+mn-ea"/>
                          <a:cs typeface="+mn-cs"/>
                        </a:rPr>
                        <a:t>Lack of a deliberate process/practice in place to ensure new digital solutions support data analytics capabilities.</a:t>
                      </a:r>
                    </a:p>
                  </a:txBody>
                  <a:tcPr marL="45720" marR="45720" horzOverflow="overflow">
                    <a:lnL w="6350" cap="flat" cmpd="sng" algn="ctr">
                      <a:solidFill>
                        <a:srgbClr val="00338D"/>
                      </a:solidFill>
                      <a:prstDash val="solid"/>
                      <a:round/>
                      <a:headEnd type="none" w="med" len="med"/>
                      <a:tailEnd type="none" w="med" len="med"/>
                    </a:lnL>
                    <a:lnB w="6350" cap="flat" cmpd="sng" algn="ctr">
                      <a:solidFill>
                        <a:srgbClr val="00338D"/>
                      </a:solidFill>
                      <a:prstDash val="solid"/>
                      <a:round/>
                      <a:headEnd type="none" w="med" len="med"/>
                      <a:tailEnd type="none" w="med" len="med"/>
                    </a:lnB>
                    <a:noFill/>
                  </a:tcPr>
                </a:tc>
                <a:tc>
                  <a:txBody>
                    <a:bodyPr/>
                    <a:lstStyle/>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endParaRPr lang="en-US" sz="1200" kern="1200" dirty="0" smtClean="0">
                        <a:solidFill>
                          <a:srgbClr val="00338D"/>
                        </a:solidFill>
                        <a:latin typeface="+mn-lt"/>
                        <a:ea typeface="+mn-ea"/>
                        <a:cs typeface="+mn-cs"/>
                      </a:endParaRPr>
                    </a:p>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endParaRPr lang="en-US" sz="1200" kern="1200" dirty="0" smtClean="0">
                        <a:solidFill>
                          <a:srgbClr val="00338D"/>
                        </a:solidFill>
                        <a:latin typeface="+mn-lt"/>
                        <a:ea typeface="+mn-ea"/>
                        <a:cs typeface="+mn-cs"/>
                      </a:endParaRPr>
                    </a:p>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endParaRPr lang="en-US" sz="1200" kern="1200" dirty="0" smtClean="0">
                        <a:solidFill>
                          <a:srgbClr val="00338D"/>
                        </a:solidFill>
                        <a:latin typeface="+mn-lt"/>
                        <a:ea typeface="+mn-ea"/>
                        <a:cs typeface="+mn-cs"/>
                      </a:endParaRPr>
                    </a:p>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endParaRPr lang="en-US" sz="1200" kern="1200" dirty="0" smtClean="0">
                        <a:solidFill>
                          <a:srgbClr val="00338D"/>
                        </a:solidFill>
                        <a:latin typeface="+mn-lt"/>
                        <a:ea typeface="+mn-ea"/>
                        <a:cs typeface="+mn-cs"/>
                      </a:endParaRPr>
                    </a:p>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endParaRPr lang="en-US" sz="1200" kern="1200" dirty="0" smtClean="0">
                        <a:solidFill>
                          <a:srgbClr val="00338D"/>
                        </a:solidFill>
                        <a:latin typeface="+mn-lt"/>
                        <a:ea typeface="+mn-ea"/>
                        <a:cs typeface="+mn-cs"/>
                      </a:endParaRPr>
                    </a:p>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r>
                        <a:rPr lang="en-US" sz="1200" kern="1200" dirty="0" smtClean="0">
                          <a:solidFill>
                            <a:srgbClr val="00338D"/>
                          </a:solidFill>
                          <a:latin typeface="+mn-lt"/>
                          <a:ea typeface="+mn-ea"/>
                          <a:cs typeface="+mn-cs"/>
                        </a:rPr>
                        <a:t>Review of </a:t>
                      </a:r>
                      <a:r>
                        <a:rPr lang="en-US" sz="1200" kern="1200" baseline="0" dirty="0" smtClean="0">
                          <a:solidFill>
                            <a:srgbClr val="00338D"/>
                          </a:solidFill>
                          <a:latin typeface="+mn-lt"/>
                          <a:ea typeface="+mn-ea"/>
                          <a:cs typeface="+mn-cs"/>
                        </a:rPr>
                        <a:t>the </a:t>
                      </a:r>
                      <a:r>
                        <a:rPr lang="en-US" sz="1200" kern="1200" dirty="0" smtClean="0">
                          <a:solidFill>
                            <a:srgbClr val="00338D"/>
                          </a:solidFill>
                          <a:latin typeface="+mn-lt"/>
                          <a:ea typeface="+mn-ea"/>
                          <a:cs typeface="+mn-cs"/>
                        </a:rPr>
                        <a:t>digital strategy of one</a:t>
                      </a:r>
                      <a:r>
                        <a:rPr lang="en-US" sz="1200" kern="1200" baseline="0" dirty="0" smtClean="0">
                          <a:solidFill>
                            <a:srgbClr val="00338D"/>
                          </a:solidFill>
                          <a:latin typeface="+mn-lt"/>
                          <a:ea typeface="+mn-ea"/>
                          <a:cs typeface="+mn-cs"/>
                        </a:rPr>
                        <a:t> of the asset management companies</a:t>
                      </a:r>
                      <a:r>
                        <a:rPr lang="en-US" sz="1200" kern="1200" dirty="0" smtClean="0">
                          <a:solidFill>
                            <a:srgbClr val="00338D"/>
                          </a:solidFill>
                          <a:latin typeface="+mn-lt"/>
                          <a:ea typeface="+mn-ea"/>
                          <a:cs typeface="+mn-cs"/>
                        </a:rPr>
                        <a:t> revealed its intention to invest in big data analytics;</a:t>
                      </a:r>
                    </a:p>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r>
                        <a:rPr lang="en-US" sz="1200" kern="1200" dirty="0" smtClean="0">
                          <a:solidFill>
                            <a:srgbClr val="00338D"/>
                          </a:solidFill>
                          <a:latin typeface="+mn-lt"/>
                          <a:ea typeface="+mn-ea"/>
                          <a:cs typeface="+mn-cs"/>
                        </a:rPr>
                        <a:t>Generally,</a:t>
                      </a:r>
                      <a:r>
                        <a:rPr lang="en-US" sz="1200" kern="1200" baseline="0" dirty="0" smtClean="0">
                          <a:solidFill>
                            <a:srgbClr val="00338D"/>
                          </a:solidFill>
                          <a:latin typeface="+mn-lt"/>
                          <a:ea typeface="+mn-ea"/>
                          <a:cs typeface="+mn-cs"/>
                        </a:rPr>
                        <a:t> m</a:t>
                      </a:r>
                      <a:r>
                        <a:rPr lang="en-US" sz="1200" kern="1200" dirty="0" smtClean="0">
                          <a:solidFill>
                            <a:srgbClr val="00338D"/>
                          </a:solidFill>
                          <a:latin typeface="+mn-lt"/>
                          <a:ea typeface="+mn-ea"/>
                          <a:cs typeface="+mn-cs"/>
                        </a:rPr>
                        <a:t>anual, ad-hoc data and analytics procedures are practiced and</a:t>
                      </a:r>
                      <a:r>
                        <a:rPr lang="en-US" sz="1200" kern="1200" baseline="0" dirty="0" smtClean="0">
                          <a:solidFill>
                            <a:srgbClr val="00338D"/>
                          </a:solidFill>
                          <a:latin typeface="+mn-lt"/>
                          <a:ea typeface="+mn-ea"/>
                          <a:cs typeface="+mn-cs"/>
                        </a:rPr>
                        <a:t> in some cases, a tool with analytic capabilities is </a:t>
                      </a:r>
                      <a:r>
                        <a:rPr lang="en-US" sz="1200" kern="1200" baseline="0" dirty="0" err="1" smtClean="0">
                          <a:solidFill>
                            <a:srgbClr val="00338D"/>
                          </a:solidFill>
                          <a:latin typeface="+mn-lt"/>
                          <a:ea typeface="+mn-ea"/>
                          <a:cs typeface="+mn-cs"/>
                        </a:rPr>
                        <a:t>utilised</a:t>
                      </a:r>
                      <a:r>
                        <a:rPr lang="en-US" sz="1200" kern="1200" baseline="0" dirty="0" smtClean="0">
                          <a:solidFill>
                            <a:srgbClr val="00338D"/>
                          </a:solidFill>
                          <a:latin typeface="+mn-lt"/>
                          <a:ea typeface="+mn-ea"/>
                          <a:cs typeface="+mn-cs"/>
                        </a:rPr>
                        <a:t>.</a:t>
                      </a:r>
                      <a:endParaRPr lang="en-US" sz="1200" kern="1200" dirty="0" smtClean="0">
                        <a:solidFill>
                          <a:srgbClr val="00338D"/>
                        </a:solidFill>
                        <a:latin typeface="+mn-lt"/>
                        <a:ea typeface="+mn-ea"/>
                        <a:cs typeface="+mn-cs"/>
                      </a:endParaRPr>
                    </a:p>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endParaRPr lang="en-US" sz="1200" kern="1200" dirty="0" smtClean="0">
                        <a:solidFill>
                          <a:srgbClr val="00338D"/>
                        </a:solidFill>
                        <a:latin typeface="+mn-lt"/>
                        <a:ea typeface="+mn-ea"/>
                        <a:cs typeface="+mn-cs"/>
                      </a:endParaRPr>
                    </a:p>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endParaRPr lang="en-US" sz="1200" kern="1200" dirty="0" smtClean="0">
                        <a:solidFill>
                          <a:srgbClr val="00338D"/>
                        </a:solidFill>
                        <a:latin typeface="+mn-lt"/>
                        <a:ea typeface="+mn-ea"/>
                        <a:cs typeface="+mn-cs"/>
                      </a:endParaRPr>
                    </a:p>
                  </a:txBody>
                  <a:tcPr marL="45720" marR="45720" horzOverflow="overflow">
                    <a:lnB w="6350" cap="flat" cmpd="sng" algn="ctr">
                      <a:solidFill>
                        <a:srgbClr val="00338D"/>
                      </a:solidFill>
                      <a:prstDash val="solid"/>
                      <a:round/>
                      <a:headEnd type="none" w="med" len="med"/>
                      <a:tailEnd type="none" w="med" len="med"/>
                    </a:lnB>
                    <a:noFill/>
                  </a:tcPr>
                </a:tc>
                <a:tc>
                  <a:txBody>
                    <a:bodyPr/>
                    <a:lstStyle/>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endParaRPr lang="en-US" sz="1200" kern="1200" dirty="0" smtClean="0">
                        <a:solidFill>
                          <a:srgbClr val="00338D"/>
                        </a:solidFill>
                        <a:latin typeface="+mn-lt"/>
                        <a:ea typeface="+mn-ea"/>
                        <a:cs typeface="+mn-cs"/>
                      </a:endParaRPr>
                    </a:p>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endParaRPr lang="en-US" sz="1200" kern="1200" dirty="0" smtClean="0">
                        <a:solidFill>
                          <a:srgbClr val="00338D"/>
                        </a:solidFill>
                        <a:latin typeface="+mn-lt"/>
                        <a:ea typeface="+mn-ea"/>
                        <a:cs typeface="+mn-cs"/>
                      </a:endParaRPr>
                    </a:p>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endParaRPr lang="en-US" sz="1200" kern="1200" dirty="0" smtClean="0">
                        <a:solidFill>
                          <a:srgbClr val="00338D"/>
                        </a:solidFill>
                        <a:latin typeface="+mn-lt"/>
                        <a:ea typeface="+mn-ea"/>
                        <a:cs typeface="+mn-cs"/>
                      </a:endParaRPr>
                    </a:p>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endParaRPr lang="en-US" sz="1200" kern="1200" dirty="0" smtClean="0">
                        <a:solidFill>
                          <a:srgbClr val="00338D"/>
                        </a:solidFill>
                        <a:latin typeface="+mn-lt"/>
                        <a:ea typeface="+mn-ea"/>
                        <a:cs typeface="+mn-cs"/>
                      </a:endParaRPr>
                    </a:p>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r>
                        <a:rPr lang="en-US" sz="1200" kern="1200" dirty="0" smtClean="0">
                          <a:solidFill>
                            <a:srgbClr val="00338D"/>
                          </a:solidFill>
                          <a:latin typeface="+mn-lt"/>
                          <a:ea typeface="+mn-ea"/>
                          <a:cs typeface="+mn-cs"/>
                          <a:hlinkClick r:id="" action="ppaction://noaction"/>
                        </a:rPr>
                        <a:t>DBS Bank leveraged their existing</a:t>
                      </a:r>
                      <a:r>
                        <a:rPr lang="en-US" sz="1200" kern="1200" baseline="0" dirty="0" smtClean="0">
                          <a:solidFill>
                            <a:srgbClr val="00338D"/>
                          </a:solidFill>
                          <a:latin typeface="+mn-lt"/>
                          <a:ea typeface="+mn-ea"/>
                          <a:cs typeface="+mn-cs"/>
                          <a:hlinkClick r:id="" action="ppaction://noaction"/>
                        </a:rPr>
                        <a:t> c</a:t>
                      </a:r>
                      <a:r>
                        <a:rPr lang="en-US" sz="1200" kern="1200" dirty="0" smtClean="0">
                          <a:solidFill>
                            <a:srgbClr val="00338D"/>
                          </a:solidFill>
                          <a:latin typeface="+mn-lt"/>
                          <a:ea typeface="+mn-ea"/>
                          <a:cs typeface="+mn-cs"/>
                          <a:hlinkClick r:id="" action="ppaction://noaction"/>
                        </a:rPr>
                        <a:t>ustomer data along with government data to create “DBS Home Connect”, a resource for home buyers</a:t>
                      </a:r>
                      <a:r>
                        <a:rPr lang="en-US" sz="1200" kern="1200" dirty="0" smtClean="0">
                          <a:solidFill>
                            <a:srgbClr val="00338D"/>
                          </a:solidFill>
                          <a:latin typeface="+mn-lt"/>
                          <a:ea typeface="+mn-ea"/>
                          <a:cs typeface="+mn-cs"/>
                        </a:rPr>
                        <a:t>;</a:t>
                      </a:r>
                    </a:p>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r>
                        <a:rPr lang="en-US" sz="1200" kern="1200" dirty="0" smtClean="0">
                          <a:solidFill>
                            <a:srgbClr val="00338D"/>
                          </a:solidFill>
                          <a:latin typeface="+mn-lt"/>
                          <a:ea typeface="+mn-ea"/>
                          <a:cs typeface="+mn-cs"/>
                        </a:rPr>
                        <a:t>The investment bank also invested </a:t>
                      </a:r>
                      <a:r>
                        <a:rPr lang="en-US" sz="1200" kern="1200" baseline="0" dirty="0" smtClean="0">
                          <a:solidFill>
                            <a:srgbClr val="00338D"/>
                          </a:solidFill>
                          <a:latin typeface="+mn-lt"/>
                          <a:ea typeface="+mn-ea"/>
                          <a:cs typeface="+mn-cs"/>
                        </a:rPr>
                        <a:t>in its analytics staff strength by employing over </a:t>
                      </a:r>
                      <a:r>
                        <a:rPr lang="en-US" sz="1200" kern="1200" dirty="0" smtClean="0">
                          <a:solidFill>
                            <a:srgbClr val="00338D"/>
                          </a:solidFill>
                          <a:latin typeface="+mn-lt"/>
                          <a:ea typeface="+mn-ea"/>
                          <a:cs typeface="+mn-cs"/>
                        </a:rPr>
                        <a:t>400 additional analytics resources;</a:t>
                      </a:r>
                    </a:p>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r>
                        <a:rPr lang="en-US" sz="1200" kern="1200" dirty="0" smtClean="0">
                          <a:solidFill>
                            <a:srgbClr val="00338D"/>
                          </a:solidFill>
                          <a:latin typeface="+mn-lt"/>
                          <a:ea typeface="+mn-ea"/>
                          <a:cs typeface="+mn-cs"/>
                          <a:hlinkClick r:id="" action="ppaction://noaction"/>
                        </a:rPr>
                        <a:t>DBS Bank ensures</a:t>
                      </a:r>
                      <a:r>
                        <a:rPr lang="en-US" sz="1200" kern="1200" baseline="0" dirty="0" smtClean="0">
                          <a:solidFill>
                            <a:srgbClr val="00338D"/>
                          </a:solidFill>
                          <a:latin typeface="+mn-lt"/>
                          <a:ea typeface="+mn-ea"/>
                          <a:cs typeface="+mn-cs"/>
                          <a:hlinkClick r:id="" action="ppaction://noaction"/>
                        </a:rPr>
                        <a:t> that the ap</a:t>
                      </a:r>
                      <a:r>
                        <a:rPr lang="en-US" sz="1200" kern="1200" dirty="0" smtClean="0">
                          <a:solidFill>
                            <a:srgbClr val="00338D"/>
                          </a:solidFill>
                          <a:latin typeface="+mn-lt"/>
                          <a:ea typeface="+mn-ea"/>
                          <a:cs typeface="+mn-cs"/>
                          <a:hlinkClick r:id="" action="ppaction://noaction"/>
                        </a:rPr>
                        <a:t>plication of data and analytics is pervasive throughout the </a:t>
                      </a:r>
                      <a:r>
                        <a:rPr lang="en-US" sz="1200" kern="1200" dirty="0" err="1" smtClean="0">
                          <a:solidFill>
                            <a:srgbClr val="00338D"/>
                          </a:solidFill>
                          <a:latin typeface="+mn-lt"/>
                          <a:ea typeface="+mn-ea"/>
                          <a:cs typeface="+mn-cs"/>
                          <a:hlinkClick r:id="" action="ppaction://noaction"/>
                        </a:rPr>
                        <a:t>organisation</a:t>
                      </a:r>
                      <a:r>
                        <a:rPr lang="en-US" sz="1200" kern="1200" dirty="0" smtClean="0">
                          <a:solidFill>
                            <a:srgbClr val="00338D"/>
                          </a:solidFill>
                          <a:latin typeface="+mn-lt"/>
                          <a:ea typeface="+mn-ea"/>
                          <a:cs typeface="+mn-cs"/>
                          <a:hlinkClick r:id="" action="ppaction://noaction"/>
                        </a:rPr>
                        <a:t> (e.g. in HR to reduce employee attrition, in marketing to provide advice communication to customers versus sales advice);</a:t>
                      </a:r>
                      <a:endParaRPr lang="en-US" sz="1200" kern="1200" dirty="0" smtClean="0">
                        <a:solidFill>
                          <a:srgbClr val="00338D"/>
                        </a:solidFill>
                        <a:latin typeface="+mn-lt"/>
                        <a:ea typeface="+mn-ea"/>
                        <a:cs typeface="+mn-cs"/>
                      </a:endParaRPr>
                    </a:p>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r>
                        <a:rPr lang="en-US" sz="1200" kern="1200" dirty="0" smtClean="0">
                          <a:solidFill>
                            <a:srgbClr val="00338D"/>
                          </a:solidFill>
                          <a:latin typeface="+mn-lt"/>
                          <a:ea typeface="+mn-ea"/>
                          <a:cs typeface="+mn-cs"/>
                        </a:rPr>
                        <a:t>Citigroup deployed a global, big data strategy to reduce manual reporting with a global 100 Full-time Equivalent (FTE) reduction;</a:t>
                      </a:r>
                    </a:p>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r>
                        <a:rPr lang="en-US" sz="1200" kern="1200" dirty="0" smtClean="0">
                          <a:solidFill>
                            <a:srgbClr val="00338D"/>
                          </a:solidFill>
                          <a:latin typeface="+mn-lt"/>
                          <a:ea typeface="+mn-ea"/>
                          <a:cs typeface="+mn-cs"/>
                        </a:rPr>
                        <a:t>The group also launched an all-in-one platform called “Citi Velocity Clarity” to allow clients effectively monitor and </a:t>
                      </a:r>
                      <a:r>
                        <a:rPr lang="en-US" sz="1200" kern="1200" dirty="0" err="1" smtClean="0">
                          <a:solidFill>
                            <a:srgbClr val="00338D"/>
                          </a:solidFill>
                          <a:latin typeface="+mn-lt"/>
                          <a:ea typeface="+mn-ea"/>
                          <a:cs typeface="+mn-cs"/>
                        </a:rPr>
                        <a:t>analyse</a:t>
                      </a:r>
                      <a:r>
                        <a:rPr lang="en-US" sz="1200" kern="1200" dirty="0" smtClean="0">
                          <a:solidFill>
                            <a:srgbClr val="00338D"/>
                          </a:solidFill>
                          <a:latin typeface="+mn-lt"/>
                          <a:ea typeface="+mn-ea"/>
                          <a:cs typeface="+mn-cs"/>
                        </a:rPr>
                        <a:t> portfolio performance across a multiplicity of investments by leveraging the bank’s big data and analytics infrastructure.</a:t>
                      </a:r>
                    </a:p>
                  </a:txBody>
                  <a:tcPr marL="45720" marR="45720" horzOverflow="overflow">
                    <a:lnB w="6350" cap="flat" cmpd="sng" algn="ctr">
                      <a:solidFill>
                        <a:srgbClr val="00338D"/>
                      </a:solidFill>
                      <a:prstDash val="solid"/>
                      <a:round/>
                      <a:headEnd type="none" w="med" len="med"/>
                      <a:tailEnd type="none" w="med" len="med"/>
                    </a:lnB>
                    <a:noFill/>
                  </a:tcPr>
                </a:tc>
              </a:tr>
            </a:tbl>
          </a:graphicData>
        </a:graphic>
      </p:graphicFrame>
      <p:pic>
        <p:nvPicPr>
          <p:cNvPr id="23" name="Picture 22"/>
          <p:cNvPicPr>
            <a:picLocks noChangeAspect="1"/>
          </p:cNvPicPr>
          <p:nvPr/>
        </p:nvPicPr>
        <p:blipFill>
          <a:blip r:embed="rId2"/>
          <a:stretch>
            <a:fillRect/>
          </a:stretch>
        </p:blipFill>
        <p:spPr>
          <a:xfrm>
            <a:off x="-1123122" y="4490117"/>
            <a:ext cx="851774" cy="330361"/>
          </a:xfrm>
          <a:prstGeom prst="rect">
            <a:avLst/>
          </a:prstGeom>
          <a:solidFill>
            <a:srgbClr val="003D6F"/>
          </a:solidFill>
        </p:spPr>
      </p:pic>
      <p:grpSp>
        <p:nvGrpSpPr>
          <p:cNvPr id="36" name="Group 35"/>
          <p:cNvGrpSpPr/>
          <p:nvPr/>
        </p:nvGrpSpPr>
        <p:grpSpPr>
          <a:xfrm>
            <a:off x="7347937" y="44696"/>
            <a:ext cx="4568864" cy="274320"/>
            <a:chOff x="7916790" y="356874"/>
            <a:chExt cx="4568864" cy="274320"/>
          </a:xfrm>
        </p:grpSpPr>
        <p:grpSp>
          <p:nvGrpSpPr>
            <p:cNvPr id="37" name="Group 36"/>
            <p:cNvGrpSpPr/>
            <p:nvPr/>
          </p:nvGrpSpPr>
          <p:grpSpPr>
            <a:xfrm>
              <a:off x="7916790" y="356874"/>
              <a:ext cx="2337497" cy="274320"/>
              <a:chOff x="3793151" y="6476333"/>
              <a:chExt cx="2337497" cy="274320"/>
            </a:xfrm>
          </p:grpSpPr>
          <p:sp>
            <p:nvSpPr>
              <p:cNvPr id="42" name="Isosceles Triangle 41"/>
              <p:cNvSpPr/>
              <p:nvPr/>
            </p:nvSpPr>
            <p:spPr>
              <a:xfrm rot="10800000">
                <a:off x="4273393" y="6554522"/>
                <a:ext cx="140400" cy="117943"/>
              </a:xfrm>
              <a:prstGeom prst="triangle">
                <a:avLst/>
              </a:prstGeom>
              <a:solidFill>
                <a:srgbClr val="00338D"/>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21772" tIns="21772" rIns="21772" bIns="21772" rtlCol="0" anchor="ctr" anchorCtr="0"/>
              <a:lstStyle/>
              <a:p>
                <a:pPr algn="ctr"/>
                <a:endParaRPr lang="en-AU" sz="800" dirty="0" err="1">
                  <a:solidFill>
                    <a:srgbClr val="00338D"/>
                  </a:solidFill>
                  <a:latin typeface="Calibri" panose="020F0502020204030204" pitchFamily="34" charset="0"/>
                </a:endParaRPr>
              </a:p>
            </p:txBody>
          </p:sp>
          <p:sp>
            <p:nvSpPr>
              <p:cNvPr id="43" name="TextBox 42"/>
              <p:cNvSpPr txBox="1"/>
              <p:nvPr/>
            </p:nvSpPr>
            <p:spPr>
              <a:xfrm>
                <a:off x="4380552" y="6525841"/>
                <a:ext cx="469141" cy="175304"/>
              </a:xfrm>
              <a:prstGeom prst="rect">
                <a:avLst/>
              </a:prstGeom>
              <a:noFill/>
            </p:spPr>
            <p:txBody>
              <a:bodyPr wrap="none" lIns="21772" tIns="21772" rIns="21772" bIns="21772" rtlCol="0" anchor="ctr" anchorCtr="0">
                <a:noAutofit/>
              </a:bodyPr>
              <a:lstStyle/>
              <a:p>
                <a:pPr algn="ctr"/>
                <a:r>
                  <a:rPr lang="en-AU" sz="800" b="1" dirty="0">
                    <a:solidFill>
                      <a:srgbClr val="00338D"/>
                    </a:solidFill>
                  </a:rPr>
                  <a:t>Current</a:t>
                </a:r>
              </a:p>
            </p:txBody>
          </p:sp>
          <p:sp>
            <p:nvSpPr>
              <p:cNvPr id="44" name="Text Box 81"/>
              <p:cNvSpPr txBox="1">
                <a:spLocks noChangeArrowheads="1"/>
              </p:cNvSpPr>
              <p:nvPr/>
            </p:nvSpPr>
            <p:spPr bwMode="auto">
              <a:xfrm>
                <a:off x="3793151" y="6476333"/>
                <a:ext cx="476639" cy="274320"/>
              </a:xfrm>
              <a:prstGeom prst="rect">
                <a:avLst/>
              </a:prstGeom>
              <a:noFill/>
              <a:ln w="9525">
                <a:noFill/>
                <a:miter lim="800000"/>
                <a:headEnd type="none" w="sm" len="sm"/>
                <a:tailEnd type="none" w="sm" len="sm"/>
              </a:ln>
              <a:effectLst/>
            </p:spPr>
            <p:txBody>
              <a:bodyPr wrap="square" lIns="45720" rIns="45720" anchor="ctr">
                <a:noAutofit/>
              </a:bodyPr>
              <a:lstStyle/>
              <a:p>
                <a:pPr algn="ctr"/>
                <a:r>
                  <a:rPr lang="en-US" sz="1000" b="1" dirty="0">
                    <a:solidFill>
                      <a:srgbClr val="00338D"/>
                    </a:solidFill>
                  </a:rPr>
                  <a:t>Key:</a:t>
                </a:r>
              </a:p>
            </p:txBody>
          </p:sp>
          <p:sp>
            <p:nvSpPr>
              <p:cNvPr id="45" name="object 140"/>
              <p:cNvSpPr txBox="1"/>
              <p:nvPr/>
            </p:nvSpPr>
            <p:spPr>
              <a:xfrm>
                <a:off x="5247374" y="6551939"/>
                <a:ext cx="883274" cy="123111"/>
              </a:xfrm>
              <a:prstGeom prst="rect">
                <a:avLst/>
              </a:prstGeom>
            </p:spPr>
            <p:txBody>
              <a:bodyPr vert="horz" wrap="square" lIns="0" tIns="0" rIns="0" bIns="0" rtlCol="0">
                <a:spAutoFit/>
              </a:bodyPr>
              <a:lstStyle/>
              <a:p>
                <a:pPr marL="12700"/>
                <a:r>
                  <a:rPr lang="en-GB" sz="800" b="1" spc="-10" dirty="0">
                    <a:solidFill>
                      <a:srgbClr val="00338D"/>
                    </a:solidFill>
                    <a:cs typeface="Century Gothic"/>
                  </a:rPr>
                  <a:t>Peer </a:t>
                </a:r>
                <a:r>
                  <a:rPr lang="en-GB" sz="800" b="1" spc="-10" dirty="0" smtClean="0">
                    <a:solidFill>
                      <a:srgbClr val="00338D"/>
                    </a:solidFill>
                    <a:cs typeface="Century Gothic"/>
                  </a:rPr>
                  <a:t>Group</a:t>
                </a:r>
                <a:endParaRPr sz="800" b="1" dirty="0">
                  <a:solidFill>
                    <a:srgbClr val="00338D"/>
                  </a:solidFill>
                  <a:cs typeface="Century Gothic"/>
                </a:endParaRPr>
              </a:p>
            </p:txBody>
          </p:sp>
          <p:sp>
            <p:nvSpPr>
              <p:cNvPr id="46" name="Isosceles Triangle 45"/>
              <p:cNvSpPr/>
              <p:nvPr/>
            </p:nvSpPr>
            <p:spPr>
              <a:xfrm rot="10800000">
                <a:off x="5097444" y="6554522"/>
                <a:ext cx="140400" cy="117943"/>
              </a:xfrm>
              <a:prstGeom prs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21772" tIns="21772" rIns="21772" bIns="21772" rtlCol="0" anchor="ctr" anchorCtr="0"/>
              <a:lstStyle/>
              <a:p>
                <a:pPr algn="ctr"/>
                <a:endParaRPr lang="en-AU" sz="800" dirty="0" err="1">
                  <a:solidFill>
                    <a:srgbClr val="00338D"/>
                  </a:solidFill>
                  <a:latin typeface="Calibri" panose="020F0502020204030204" pitchFamily="34" charset="0"/>
                </a:endParaRPr>
              </a:p>
            </p:txBody>
          </p:sp>
        </p:grpSp>
        <p:sp>
          <p:nvSpPr>
            <p:cNvPr id="38" name="Isosceles Triangle 37"/>
            <p:cNvSpPr/>
            <p:nvPr/>
          </p:nvSpPr>
          <p:spPr>
            <a:xfrm rot="10800000">
              <a:off x="10162847" y="435063"/>
              <a:ext cx="140400" cy="117943"/>
            </a:xfrm>
            <a:prstGeom prst="triangle">
              <a:avLst/>
            </a:prstGeom>
            <a:solidFill>
              <a:srgbClr val="00B060"/>
            </a:solidFill>
            <a:ln>
              <a:noFill/>
            </a:ln>
          </p:spPr>
          <p:style>
            <a:lnRef idx="2">
              <a:schemeClr val="accent1">
                <a:shade val="50000"/>
              </a:schemeClr>
            </a:lnRef>
            <a:fillRef idx="1">
              <a:schemeClr val="accent1"/>
            </a:fillRef>
            <a:effectRef idx="0">
              <a:schemeClr val="accent1"/>
            </a:effectRef>
            <a:fontRef idx="minor">
              <a:schemeClr val="lt1"/>
            </a:fontRef>
          </p:style>
          <p:txBody>
            <a:bodyPr lIns="21772" tIns="21772" rIns="21772" bIns="21772" rtlCol="0" anchor="ctr" anchorCtr="0"/>
            <a:lstStyle/>
            <a:p>
              <a:pPr algn="ctr"/>
              <a:endParaRPr lang="en-AU" sz="800" dirty="0" err="1">
                <a:solidFill>
                  <a:srgbClr val="00338D"/>
                </a:solidFill>
                <a:latin typeface="Calibri" panose="020F0502020204030204" pitchFamily="34" charset="0"/>
              </a:endParaRPr>
            </a:p>
          </p:txBody>
        </p:sp>
        <p:sp>
          <p:nvSpPr>
            <p:cNvPr id="39" name="TextBox 38"/>
            <p:cNvSpPr txBox="1"/>
            <p:nvPr/>
          </p:nvSpPr>
          <p:spPr>
            <a:xfrm>
              <a:off x="10753127" y="406382"/>
              <a:ext cx="469141" cy="175304"/>
            </a:xfrm>
            <a:prstGeom prst="rect">
              <a:avLst/>
            </a:prstGeom>
            <a:noFill/>
          </p:spPr>
          <p:txBody>
            <a:bodyPr wrap="none" lIns="21772" tIns="21772" rIns="21772" bIns="21772" rtlCol="0" anchor="ctr" anchorCtr="0">
              <a:noAutofit/>
            </a:bodyPr>
            <a:lstStyle/>
            <a:p>
              <a:pPr algn="ctr"/>
              <a:r>
                <a:rPr lang="en-AU" sz="800" b="1" dirty="0">
                  <a:solidFill>
                    <a:srgbClr val="00338D"/>
                  </a:solidFill>
                </a:rPr>
                <a:t>Global </a:t>
              </a:r>
              <a:r>
                <a:rPr lang="en-AU" sz="800" b="1" dirty="0" smtClean="0">
                  <a:solidFill>
                    <a:srgbClr val="00338D"/>
                  </a:solidFill>
                </a:rPr>
                <a:t>Industry </a:t>
              </a:r>
              <a:r>
                <a:rPr lang="en-AU" sz="800" b="1" dirty="0">
                  <a:solidFill>
                    <a:srgbClr val="00338D"/>
                  </a:solidFill>
                </a:rPr>
                <a:t>B</a:t>
              </a:r>
              <a:r>
                <a:rPr lang="en-AU" sz="800" b="1" dirty="0" smtClean="0">
                  <a:solidFill>
                    <a:srgbClr val="00338D"/>
                  </a:solidFill>
                </a:rPr>
                <a:t>enchmark</a:t>
              </a:r>
              <a:endParaRPr lang="en-AU" sz="800" b="1" dirty="0">
                <a:solidFill>
                  <a:srgbClr val="00338D"/>
                </a:solidFill>
              </a:endParaRPr>
            </a:p>
          </p:txBody>
        </p:sp>
        <p:sp>
          <p:nvSpPr>
            <p:cNvPr id="40" name="Isosceles Triangle 39"/>
            <p:cNvSpPr/>
            <p:nvPr/>
          </p:nvSpPr>
          <p:spPr>
            <a:xfrm rot="10800000">
              <a:off x="11860573" y="436066"/>
              <a:ext cx="140400" cy="117943"/>
            </a:xfrm>
            <a:prstGeom prst="triangle">
              <a:avLst/>
            </a:prstGeom>
            <a:solidFill>
              <a:srgbClr val="8E258D"/>
            </a:solidFill>
            <a:ln>
              <a:noFill/>
            </a:ln>
          </p:spPr>
          <p:style>
            <a:lnRef idx="2">
              <a:schemeClr val="accent1">
                <a:shade val="50000"/>
              </a:schemeClr>
            </a:lnRef>
            <a:fillRef idx="1">
              <a:schemeClr val="accent1"/>
            </a:fillRef>
            <a:effectRef idx="0">
              <a:schemeClr val="accent1"/>
            </a:effectRef>
            <a:fontRef idx="minor">
              <a:schemeClr val="lt1"/>
            </a:fontRef>
          </p:style>
          <p:txBody>
            <a:bodyPr lIns="21772" tIns="21772" rIns="21772" bIns="21772" rtlCol="0" anchor="ctr" anchorCtr="0"/>
            <a:lstStyle/>
            <a:p>
              <a:pPr algn="ctr"/>
              <a:endParaRPr lang="en-AU" sz="800" dirty="0" err="1">
                <a:solidFill>
                  <a:srgbClr val="00338D"/>
                </a:solidFill>
                <a:latin typeface="Calibri" panose="020F0502020204030204" pitchFamily="34" charset="0"/>
              </a:endParaRPr>
            </a:p>
          </p:txBody>
        </p:sp>
        <p:sp>
          <p:nvSpPr>
            <p:cNvPr id="41" name="TextBox 40"/>
            <p:cNvSpPr txBox="1"/>
            <p:nvPr/>
          </p:nvSpPr>
          <p:spPr>
            <a:xfrm>
              <a:off x="12016513" y="407385"/>
              <a:ext cx="469141" cy="175304"/>
            </a:xfrm>
            <a:prstGeom prst="rect">
              <a:avLst/>
            </a:prstGeom>
            <a:noFill/>
          </p:spPr>
          <p:txBody>
            <a:bodyPr wrap="none" lIns="21772" tIns="21772" rIns="21772" bIns="21772" rtlCol="0" anchor="ctr" anchorCtr="0">
              <a:noAutofit/>
            </a:bodyPr>
            <a:lstStyle/>
            <a:p>
              <a:pPr algn="ctr"/>
              <a:r>
                <a:rPr lang="en-AU" sz="800" b="1" dirty="0">
                  <a:solidFill>
                    <a:srgbClr val="00338D"/>
                  </a:solidFill>
                </a:rPr>
                <a:t>Aspiration</a:t>
              </a:r>
            </a:p>
          </p:txBody>
        </p:sp>
      </p:grpSp>
      <p:pic>
        <p:nvPicPr>
          <p:cNvPr id="27" name="Picture 26"/>
          <p:cNvPicPr>
            <a:picLocks noChangeAspect="1"/>
          </p:cNvPicPr>
          <p:nvPr/>
        </p:nvPicPr>
        <p:blipFill rotWithShape="1">
          <a:blip r:embed="rId3" cstate="print">
            <a:extLst>
              <a:ext uri="{28A0092B-C50C-407E-A947-70E740481C1C}">
                <a14:useLocalDpi xmlns:a14="http://schemas.microsoft.com/office/drawing/2010/main" val="0"/>
              </a:ext>
            </a:extLst>
          </a:blip>
          <a:srcRect r="7198"/>
          <a:stretch/>
        </p:blipFill>
        <p:spPr>
          <a:xfrm>
            <a:off x="6369439" y="1804334"/>
            <a:ext cx="671872" cy="407244"/>
          </a:xfrm>
          <a:prstGeom prst="rect">
            <a:avLst/>
          </a:prstGeom>
        </p:spPr>
      </p:pic>
      <p:pic>
        <p:nvPicPr>
          <p:cNvPr id="30" name="Picture 2" descr="Image result for axa mansard logo"/>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041311" y="1381867"/>
            <a:ext cx="1056918" cy="310245"/>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12" descr="Image result for nova merchant bank"/>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912880" y="1266862"/>
            <a:ext cx="1000452" cy="474995"/>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3"/>
          <p:cNvPicPr>
            <a:picLocks noChangeAspect="1"/>
          </p:cNvPicPr>
          <p:nvPr/>
        </p:nvPicPr>
        <p:blipFill>
          <a:blip r:embed="rId6"/>
          <a:stretch>
            <a:fillRect/>
          </a:stretch>
        </p:blipFill>
        <p:spPr>
          <a:xfrm>
            <a:off x="7573825" y="1876945"/>
            <a:ext cx="676995" cy="262022"/>
          </a:xfrm>
          <a:prstGeom prst="rect">
            <a:avLst/>
          </a:prstGeom>
        </p:spPr>
      </p:pic>
      <p:pic>
        <p:nvPicPr>
          <p:cNvPr id="35" name="Picture 34"/>
          <p:cNvPicPr>
            <a:picLocks noChangeAspect="1"/>
          </p:cNvPicPr>
          <p:nvPr/>
        </p:nvPicPr>
        <p:blipFill rotWithShape="1">
          <a:blip r:embed="rId7" cstate="print">
            <a:extLst>
              <a:ext uri="{28A0092B-C50C-407E-A947-70E740481C1C}">
                <a14:useLocalDpi xmlns:a14="http://schemas.microsoft.com/office/drawing/2010/main" val="0"/>
              </a:ext>
            </a:extLst>
          </a:blip>
          <a:srcRect l="3544"/>
          <a:stretch/>
        </p:blipFill>
        <p:spPr>
          <a:xfrm>
            <a:off x="10329565" y="1509780"/>
            <a:ext cx="829397" cy="306444"/>
          </a:xfrm>
          <a:prstGeom prst="rect">
            <a:avLst/>
          </a:prstGeom>
        </p:spPr>
      </p:pic>
      <p:pic>
        <p:nvPicPr>
          <p:cNvPr id="47" name="Picture 14" descr="Related image"/>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9172530" y="1504359"/>
            <a:ext cx="771356" cy="348704"/>
          </a:xfrm>
          <a:prstGeom prst="rect">
            <a:avLst/>
          </a:prstGeom>
          <a:noFill/>
          <a:ln>
            <a:solidFill>
              <a:schemeClr val="bg1">
                <a:lumMod val="95000"/>
              </a:schemeClr>
            </a:solidFill>
          </a:ln>
          <a:extLst>
            <a:ext uri="{909E8E84-426E-40DD-AFC4-6F175D3DCCD1}">
              <a14:hiddenFill xmlns:a14="http://schemas.microsoft.com/office/drawing/2010/main">
                <a:solidFill>
                  <a:srgbClr val="FFFFFF"/>
                </a:solidFill>
              </a14:hiddenFill>
            </a:ext>
          </a:extLst>
        </p:spPr>
      </p:pic>
      <p:sp>
        <p:nvSpPr>
          <p:cNvPr id="25" name="TextBox 24"/>
          <p:cNvSpPr txBox="1"/>
          <p:nvPr/>
        </p:nvSpPr>
        <p:spPr>
          <a:xfrm>
            <a:off x="119949" y="6229096"/>
            <a:ext cx="3909321" cy="168024"/>
          </a:xfrm>
          <a:prstGeom prst="rect">
            <a:avLst/>
          </a:prstGeom>
          <a:noFill/>
        </p:spPr>
        <p:txBody>
          <a:bodyPr wrap="none" lIns="21772" tIns="21772" rIns="21772" bIns="21772" rtlCol="0" anchor="ctr" anchorCtr="0">
            <a:noAutofit/>
          </a:bodyPr>
          <a:lstStyle/>
          <a:p>
            <a:pPr defTabSz="890789">
              <a:spcBef>
                <a:spcPts val="300"/>
              </a:spcBef>
              <a:defRPr/>
            </a:pPr>
            <a:r>
              <a:rPr lang="en-AU" sz="800" i="1" dirty="0">
                <a:solidFill>
                  <a:srgbClr val="00338D"/>
                </a:solidFill>
              </a:rPr>
              <a:t>Source: DMA survey, interviews with </a:t>
            </a:r>
            <a:r>
              <a:rPr lang="en-AU" sz="800" i="1" dirty="0" err="1">
                <a:solidFill>
                  <a:srgbClr val="00338D"/>
                </a:solidFill>
              </a:rPr>
              <a:t>FBNQuest</a:t>
            </a:r>
            <a:r>
              <a:rPr lang="en-AU" sz="800" i="1" dirty="0">
                <a:solidFill>
                  <a:srgbClr val="00338D"/>
                </a:solidFill>
              </a:rPr>
              <a:t> employees, company websites, exploratory interviews</a:t>
            </a:r>
          </a:p>
        </p:txBody>
      </p:sp>
      <p:sp>
        <p:nvSpPr>
          <p:cNvPr id="26" name="Title 2"/>
          <p:cNvSpPr txBox="1">
            <a:spLocks/>
          </p:cNvSpPr>
          <p:nvPr/>
        </p:nvSpPr>
        <p:spPr>
          <a:xfrm>
            <a:off x="153265" y="94959"/>
            <a:ext cx="9681940" cy="364003"/>
          </a:xfrm>
          <a:prstGeom prst="rect">
            <a:avLst/>
          </a:prstGeom>
          <a:noFill/>
        </p:spPr>
        <p:txBody>
          <a:bodyPr vert="horz" lIns="0" tIns="0" rIns="0" bIns="0" rtlCol="0" anchor="t" anchorCtr="0">
            <a:noAutofit/>
          </a:bodyPr>
          <a:lstStyle>
            <a:defPPr>
              <a:defRPr lang="en-US"/>
            </a:defPPr>
            <a:lvl1pPr>
              <a:lnSpc>
                <a:spcPct val="70000"/>
              </a:lnSpc>
              <a:defRPr sz="2800" b="1" i="0" kern="0">
                <a:solidFill>
                  <a:srgbClr val="00338D"/>
                </a:solidFill>
                <a:latin typeface="Univers 47 CondensedLight" panose="00000400000000000000" pitchFamily="2" charset="0"/>
                <a:cs typeface="KPMG Extralight"/>
              </a:defRPr>
            </a:lvl1pPr>
          </a:lstStyle>
          <a:p>
            <a:pPr>
              <a:defRPr/>
            </a:pPr>
            <a:r>
              <a:rPr lang="en-US" sz="4400" b="0" kern="1200" dirty="0" smtClean="0">
                <a:latin typeface="KPMG Extralight" panose="020B0303030202040204" pitchFamily="34" charset="0"/>
                <a:cs typeface="+mj-cs"/>
              </a:rPr>
              <a:t>Detailed Assessment – Technology Enablement</a:t>
            </a:r>
            <a:r>
              <a:rPr lang="en-US" sz="4400" b="0" kern="1200" baseline="30000" dirty="0" smtClean="0">
                <a:latin typeface="KPMG Extralight" panose="020B0303030202040204" pitchFamily="34" charset="0"/>
                <a:ea typeface="+mj-ea"/>
                <a:cs typeface="+mj-cs"/>
              </a:rPr>
              <a:t>(5/10)</a:t>
            </a:r>
            <a:endParaRPr lang="en-US" sz="4400" b="0" kern="1200" baseline="30000" dirty="0">
              <a:latin typeface="KPMG Extralight" panose="020B0303030202040204" pitchFamily="34" charset="0"/>
              <a:ea typeface="+mj-ea"/>
              <a:cs typeface="+mj-cs"/>
            </a:endParaRPr>
          </a:p>
        </p:txBody>
      </p:sp>
      <p:sp>
        <p:nvSpPr>
          <p:cNvPr id="28" name="Rectangle 27"/>
          <p:cNvSpPr/>
          <p:nvPr/>
        </p:nvSpPr>
        <p:spPr>
          <a:xfrm>
            <a:off x="8003344" y="6601882"/>
            <a:ext cx="3930050" cy="276999"/>
          </a:xfrm>
          <a:prstGeom prst="rect">
            <a:avLst/>
          </a:prstGeom>
        </p:spPr>
        <p:txBody>
          <a:bodyPr wrap="none">
            <a:spAutoFit/>
          </a:bodyPr>
          <a:lstStyle/>
          <a:p>
            <a:pPr lvl="0" defTabSz="890789">
              <a:spcAft>
                <a:spcPts val="100"/>
              </a:spcAft>
              <a:defRPr/>
            </a:pPr>
            <a:r>
              <a:rPr lang="en-US" sz="1200" i="1" dirty="0">
                <a:solidFill>
                  <a:srgbClr val="00338D"/>
                </a:solidFill>
                <a:hlinkClick r:id="rId9" action="ppaction://hlinksldjump"/>
              </a:rPr>
              <a:t>Refer to Appendix – </a:t>
            </a:r>
            <a:r>
              <a:rPr lang="en-US" sz="1200" i="1" dirty="0" smtClean="0">
                <a:solidFill>
                  <a:srgbClr val="00338D"/>
                </a:solidFill>
                <a:hlinkClick r:id="rId9" action="ppaction://hlinksldjump"/>
              </a:rPr>
              <a:t>Technology Enablement for details.</a:t>
            </a:r>
            <a:endParaRPr lang="en-US" sz="1200" i="1" dirty="0">
              <a:solidFill>
                <a:srgbClr val="00338D"/>
              </a:solidFill>
            </a:endParaRPr>
          </a:p>
        </p:txBody>
      </p:sp>
    </p:spTree>
    <p:extLst>
      <p:ext uri="{BB962C8B-B14F-4D97-AF65-F5344CB8AC3E}">
        <p14:creationId xmlns:p14="http://schemas.microsoft.com/office/powerpoint/2010/main" val="37863498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TextBox 66"/>
          <p:cNvSpPr txBox="1"/>
          <p:nvPr/>
        </p:nvSpPr>
        <p:spPr>
          <a:xfrm>
            <a:off x="129474" y="211341"/>
            <a:ext cx="2893125" cy="615553"/>
          </a:xfrm>
          <a:prstGeom prst="rect">
            <a:avLst/>
          </a:prstGeom>
          <a:noFill/>
        </p:spPr>
        <p:txBody>
          <a:bodyPr wrap="square" lIns="0" tIns="0" rIns="0" bIns="0" rtlCol="0">
            <a:spAutoFit/>
          </a:bodyPr>
          <a:lstStyle/>
          <a:p>
            <a:r>
              <a:rPr lang="en-US" sz="4000" b="1" dirty="0">
                <a:solidFill>
                  <a:srgbClr val="FFFFFF"/>
                </a:solidFill>
                <a:latin typeface="KPMG Extralight" panose="020B0303030202040204" pitchFamily="34" charset="0"/>
                <a:cs typeface="Arial" pitchFamily="34" charset="0"/>
              </a:rPr>
              <a:t>Co creation</a:t>
            </a:r>
            <a:endParaRPr lang="en-GB" sz="4000" b="1" dirty="0">
              <a:solidFill>
                <a:srgbClr val="FFFFFF"/>
              </a:solidFill>
              <a:latin typeface="KPMG Extralight" panose="020B0303030202040204" pitchFamily="34" charset="0"/>
              <a:cs typeface="Arial" pitchFamily="34" charset="0"/>
            </a:endParaRPr>
          </a:p>
        </p:txBody>
      </p:sp>
      <p:graphicFrame>
        <p:nvGraphicFramePr>
          <p:cNvPr id="75" name="Group 211"/>
          <p:cNvGraphicFramePr>
            <a:graphicFrameLocks noGrp="1"/>
          </p:cNvGraphicFramePr>
          <p:nvPr>
            <p:extLst>
              <p:ext uri="{D42A27DB-BD31-4B8C-83A1-F6EECF244321}">
                <p14:modId xmlns:p14="http://schemas.microsoft.com/office/powerpoint/2010/main" val="3597412597"/>
              </p:ext>
            </p:extLst>
          </p:nvPr>
        </p:nvGraphicFramePr>
        <p:xfrm>
          <a:off x="153268" y="1164437"/>
          <a:ext cx="11844624" cy="3106199"/>
        </p:xfrm>
        <a:graphic>
          <a:graphicData uri="http://schemas.openxmlformats.org/drawingml/2006/table">
            <a:tbl>
              <a:tblPr firstRow="1" firstCol="1" bandRow="1">
                <a:tableStyleId>{775DCB02-9BB8-47FD-8907-85C794F793BA}</a:tableStyleId>
              </a:tblPr>
              <a:tblGrid>
                <a:gridCol w="1385685"/>
                <a:gridCol w="160964"/>
                <a:gridCol w="2059595"/>
                <a:gridCol w="2059595"/>
                <a:gridCol w="2059595"/>
                <a:gridCol w="2059595"/>
                <a:gridCol w="2059595"/>
              </a:tblGrid>
              <a:tr h="419842">
                <a:tc>
                  <a:txBody>
                    <a:bodyPr/>
                    <a:lstStyle/>
                    <a:p>
                      <a:pPr marL="0" marR="0" lvl="0" indent="0" algn="ctr" defTabSz="914400" rtl="0" eaLnBrk="1" fontAlgn="base" latinLnBrk="0" hangingPunct="1">
                        <a:lnSpc>
                          <a:spcPct val="100000"/>
                        </a:lnSpc>
                        <a:spcBef>
                          <a:spcPct val="25000"/>
                        </a:spcBef>
                        <a:spcAft>
                          <a:spcPct val="0"/>
                        </a:spcAft>
                        <a:buClr>
                          <a:srgbClr val="415299"/>
                        </a:buClr>
                        <a:buSzPct val="125000"/>
                        <a:buFontTx/>
                        <a:buNone/>
                        <a:tabLst/>
                      </a:pPr>
                      <a:r>
                        <a:rPr kumimoji="0" lang="en-GB" sz="1200" u="none" strike="noStrike" cap="none" normalizeH="0" baseline="0" noProof="0" dirty="0" smtClean="0">
                          <a:ln>
                            <a:noFill/>
                          </a:ln>
                          <a:solidFill>
                            <a:schemeClr val="bg1"/>
                          </a:solidFill>
                          <a:effectLst/>
                        </a:rPr>
                        <a:t>Maturity Indicators</a:t>
                      </a:r>
                      <a:endParaRPr kumimoji="0" lang="en-GB" sz="1200" b="0" i="0" u="none" strike="noStrike" cap="none" normalizeH="0" baseline="0" noProof="0" dirty="0" smtClean="0">
                        <a:ln>
                          <a:noFill/>
                        </a:ln>
                        <a:solidFill>
                          <a:schemeClr val="bg1"/>
                        </a:solidFill>
                        <a:effectLst/>
                        <a:latin typeface="+mj-lt"/>
                        <a:cs typeface="Arial" charset="0"/>
                      </a:endParaRPr>
                    </a:p>
                  </a:txBody>
                  <a:tcPr marL="45720" marR="45720" horzOverflow="overflow">
                    <a:lnL w="6350" cap="rnd" cmpd="sng" algn="ctr">
                      <a:noFill/>
                      <a:prstDash val="solid"/>
                    </a:lnL>
                    <a:lnR w="6350" cap="flat" cmpd="sng" algn="ctr">
                      <a:noFill/>
                      <a:prstDash val="solid"/>
                      <a:round/>
                      <a:headEnd type="none" w="med" len="med"/>
                      <a:tailEnd type="none" w="med" len="med"/>
                    </a:lnR>
                    <a:lnT w="6350" cap="rnd" cmpd="sng" algn="ctr">
                      <a:noFill/>
                      <a:prstDash val="solid"/>
                    </a:lnT>
                    <a:lnB w="12700" cap="rnd" cmpd="sng" algn="ctr">
                      <a:noFill/>
                      <a:prstDash val="solid"/>
                    </a:lnB>
                    <a:lnTlToBr w="12700" cmpd="sng">
                      <a:noFill/>
                      <a:prstDash val="solid"/>
                    </a:lnTlToBr>
                    <a:lnBlToTr w="12700" cmpd="sng">
                      <a:noFill/>
                      <a:prstDash val="solid"/>
                    </a:lnBlToTr>
                    <a:solidFill>
                      <a:srgbClr val="005EB8"/>
                    </a:solidFill>
                  </a:tcPr>
                </a:tc>
                <a:tc>
                  <a:txBody>
                    <a:bodyPr/>
                    <a:lstStyle/>
                    <a:p>
                      <a:pPr marL="0" marR="0" lvl="0" indent="0" algn="ctr" defTabSz="914400" rtl="0" eaLnBrk="1" fontAlgn="base" latinLnBrk="0" hangingPunct="1">
                        <a:lnSpc>
                          <a:spcPct val="100000"/>
                        </a:lnSpc>
                        <a:spcBef>
                          <a:spcPct val="25000"/>
                        </a:spcBef>
                        <a:spcAft>
                          <a:spcPct val="0"/>
                        </a:spcAft>
                        <a:buClr>
                          <a:srgbClr val="415299"/>
                        </a:buClr>
                        <a:buSzPct val="125000"/>
                        <a:buFontTx/>
                        <a:buNone/>
                        <a:tabLst/>
                      </a:pPr>
                      <a:endParaRPr kumimoji="0" lang="en-GB" sz="1100" b="1" i="0" u="none" strike="noStrike" cap="none" normalizeH="0" baseline="0" noProof="0" dirty="0" smtClean="0">
                        <a:ln>
                          <a:noFill/>
                        </a:ln>
                        <a:solidFill>
                          <a:schemeClr val="tx1"/>
                        </a:solidFill>
                        <a:effectLst/>
                        <a:latin typeface="+mj-lt"/>
                        <a:cs typeface="Arial" charset="0"/>
                      </a:endParaRPr>
                    </a:p>
                  </a:txBody>
                  <a:tcPr marL="45720" marR="45720" horzOverflow="overflow">
                    <a:lnL w="6350" cap="flat" cmpd="sng" algn="ctr">
                      <a:noFill/>
                      <a:prstDash val="solid"/>
                      <a:round/>
                      <a:headEnd type="none" w="med" len="med"/>
                      <a:tailEnd type="none" w="med" len="med"/>
                    </a:lnL>
                    <a:lnR w="6350" cap="flat" cmpd="sng" algn="ctr">
                      <a:solidFill>
                        <a:srgbClr val="00338D"/>
                      </a:solidFill>
                      <a:prstDash val="solid"/>
                      <a:round/>
                      <a:headEnd type="none" w="med" len="med"/>
                      <a:tailEnd type="none" w="med" len="med"/>
                    </a:lnR>
                    <a:lnT w="6350" cap="rnd" cmpd="sng" algn="ctr">
                      <a:noFill/>
                      <a:prstDash val="solid"/>
                    </a:lnT>
                    <a:lnB w="12700" cap="rnd" cmpd="sng" algn="ctr">
                      <a:noFill/>
                      <a:prstDash val="solid"/>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0000"/>
                        </a:lnSpc>
                        <a:spcBef>
                          <a:spcPct val="25000"/>
                        </a:spcBef>
                        <a:spcAft>
                          <a:spcPct val="0"/>
                        </a:spcAft>
                        <a:buClr>
                          <a:srgbClr val="415299"/>
                        </a:buClr>
                        <a:buSzPct val="125000"/>
                        <a:buFontTx/>
                        <a:buNone/>
                        <a:tabLst/>
                      </a:pPr>
                      <a:r>
                        <a:rPr kumimoji="0" lang="en-GB" sz="1200" b="1" i="0" u="none" strike="noStrike" cap="none" normalizeH="0" baseline="0" noProof="0" dirty="0" smtClean="0">
                          <a:ln>
                            <a:noFill/>
                          </a:ln>
                          <a:solidFill>
                            <a:schemeClr val="bg1"/>
                          </a:solidFill>
                          <a:effectLst/>
                          <a:latin typeface="+mj-lt"/>
                          <a:cs typeface="Arial" charset="0"/>
                        </a:rPr>
                        <a:t>Lagging</a:t>
                      </a:r>
                    </a:p>
                  </a:txBody>
                  <a:tcPr marL="45720" marR="45720" horzOverflow="overflow">
                    <a:lnL w="6350" cap="flat" cmpd="sng" algn="ctr">
                      <a:solidFill>
                        <a:srgbClr val="00338D"/>
                      </a:solidFill>
                      <a:prstDash val="solid"/>
                      <a:round/>
                      <a:headEnd type="none" w="med" len="med"/>
                      <a:tailEnd type="none" w="med" len="med"/>
                    </a:lnL>
                    <a:solidFill>
                      <a:srgbClr val="2D5491"/>
                    </a:solidFill>
                  </a:tcPr>
                </a:tc>
                <a:tc>
                  <a:txBody>
                    <a:bodyPr/>
                    <a:lstStyle/>
                    <a:p>
                      <a:pPr marL="0" marR="0" lvl="0" indent="0" algn="ctr" defTabSz="914400" rtl="0" eaLnBrk="1" fontAlgn="base" latinLnBrk="0" hangingPunct="1">
                        <a:lnSpc>
                          <a:spcPct val="100000"/>
                        </a:lnSpc>
                        <a:spcBef>
                          <a:spcPct val="25000"/>
                        </a:spcBef>
                        <a:spcAft>
                          <a:spcPct val="0"/>
                        </a:spcAft>
                        <a:buClr>
                          <a:srgbClr val="415299"/>
                        </a:buClr>
                        <a:buSzPct val="125000"/>
                        <a:buFontTx/>
                        <a:buNone/>
                        <a:tabLst/>
                      </a:pPr>
                      <a:r>
                        <a:rPr kumimoji="0" lang="en-GB" sz="1200" b="1" i="0" u="none" strike="noStrike" cap="none" normalizeH="0" baseline="0" noProof="0" dirty="0" smtClean="0">
                          <a:ln>
                            <a:noFill/>
                          </a:ln>
                          <a:solidFill>
                            <a:schemeClr val="bg1"/>
                          </a:solidFill>
                          <a:effectLst/>
                          <a:latin typeface="+mj-lt"/>
                          <a:cs typeface="Arial" charset="0"/>
                        </a:rPr>
                        <a:t>Basic</a:t>
                      </a:r>
                    </a:p>
                  </a:txBody>
                  <a:tcPr marL="45720" marR="45720" horzOverflow="overflow">
                    <a:solidFill>
                      <a:srgbClr val="2D5491"/>
                    </a:solidFill>
                  </a:tcPr>
                </a:tc>
                <a:tc>
                  <a:txBody>
                    <a:bodyPr/>
                    <a:lstStyle/>
                    <a:p>
                      <a:pPr marL="0" marR="0" lvl="0" indent="0" algn="ctr" defTabSz="914400" rtl="0" eaLnBrk="1" fontAlgn="base" latinLnBrk="0" hangingPunct="1">
                        <a:lnSpc>
                          <a:spcPct val="100000"/>
                        </a:lnSpc>
                        <a:spcBef>
                          <a:spcPct val="25000"/>
                        </a:spcBef>
                        <a:spcAft>
                          <a:spcPct val="0"/>
                        </a:spcAft>
                        <a:buClr>
                          <a:srgbClr val="415299"/>
                        </a:buClr>
                        <a:buSzPct val="125000"/>
                        <a:buFontTx/>
                        <a:buNone/>
                        <a:tabLst/>
                      </a:pPr>
                      <a:r>
                        <a:rPr kumimoji="0" lang="en-GB" sz="1200" b="1" i="0" u="none" strike="noStrike" cap="none" normalizeH="0" baseline="0" noProof="0" dirty="0" smtClean="0">
                          <a:ln>
                            <a:noFill/>
                          </a:ln>
                          <a:solidFill>
                            <a:schemeClr val="bg1"/>
                          </a:solidFill>
                          <a:effectLst/>
                          <a:latin typeface="+mj-lt"/>
                          <a:cs typeface="Arial" charset="0"/>
                        </a:rPr>
                        <a:t>Progressed</a:t>
                      </a:r>
                    </a:p>
                  </a:txBody>
                  <a:tcPr marL="45720" marR="45720" horzOverflow="overflow">
                    <a:solidFill>
                      <a:srgbClr val="2D5491"/>
                    </a:solidFill>
                  </a:tcPr>
                </a:tc>
                <a:tc>
                  <a:txBody>
                    <a:bodyPr/>
                    <a:lstStyle/>
                    <a:p>
                      <a:pPr marL="0" marR="0" lvl="0" indent="0" algn="ctr" defTabSz="914400" rtl="0" eaLnBrk="1" fontAlgn="base" latinLnBrk="0" hangingPunct="1">
                        <a:lnSpc>
                          <a:spcPct val="100000"/>
                        </a:lnSpc>
                        <a:spcBef>
                          <a:spcPct val="25000"/>
                        </a:spcBef>
                        <a:spcAft>
                          <a:spcPct val="0"/>
                        </a:spcAft>
                        <a:buClr>
                          <a:srgbClr val="415299"/>
                        </a:buClr>
                        <a:buSzPct val="125000"/>
                        <a:buFontTx/>
                        <a:buNone/>
                        <a:tabLst/>
                      </a:pPr>
                      <a:r>
                        <a:rPr kumimoji="0" lang="en-GB" sz="1200" b="1" i="0" u="none" strike="noStrike" cap="none" normalizeH="0" baseline="0" noProof="0" dirty="0" smtClean="0">
                          <a:ln>
                            <a:noFill/>
                          </a:ln>
                          <a:solidFill>
                            <a:schemeClr val="bg1"/>
                          </a:solidFill>
                          <a:effectLst/>
                          <a:latin typeface="+mj-lt"/>
                          <a:cs typeface="Arial" charset="0"/>
                        </a:rPr>
                        <a:t>Leading</a:t>
                      </a:r>
                    </a:p>
                  </a:txBody>
                  <a:tcPr marL="45720" marR="45720" horzOverflow="overflow">
                    <a:solidFill>
                      <a:srgbClr val="2D5491"/>
                    </a:solidFill>
                  </a:tcPr>
                </a:tc>
                <a:tc>
                  <a:txBody>
                    <a:bodyPr/>
                    <a:lstStyle/>
                    <a:p>
                      <a:pPr marL="0" marR="0" lvl="0" indent="0" algn="ctr" defTabSz="914400" rtl="0" eaLnBrk="1" fontAlgn="base" latinLnBrk="0" hangingPunct="1">
                        <a:lnSpc>
                          <a:spcPct val="100000"/>
                        </a:lnSpc>
                        <a:spcBef>
                          <a:spcPct val="25000"/>
                        </a:spcBef>
                        <a:spcAft>
                          <a:spcPct val="0"/>
                        </a:spcAft>
                        <a:buClr>
                          <a:srgbClr val="415299"/>
                        </a:buClr>
                        <a:buSzPct val="125000"/>
                        <a:buFontTx/>
                        <a:buNone/>
                        <a:tabLst/>
                      </a:pPr>
                      <a:r>
                        <a:rPr kumimoji="0" lang="en-GB" sz="1200" b="1" i="0" u="none" strike="noStrike" cap="none" normalizeH="0" baseline="0" noProof="0" dirty="0" smtClean="0">
                          <a:ln>
                            <a:noFill/>
                          </a:ln>
                          <a:solidFill>
                            <a:schemeClr val="bg1"/>
                          </a:solidFill>
                          <a:effectLst/>
                          <a:latin typeface="+mj-lt"/>
                          <a:cs typeface="Arial" charset="0"/>
                        </a:rPr>
                        <a:t>Innovating</a:t>
                      </a:r>
                    </a:p>
                  </a:txBody>
                  <a:tcPr marL="45720" marR="45720" horzOverflow="overflow">
                    <a:solidFill>
                      <a:srgbClr val="2D5491"/>
                    </a:solidFill>
                  </a:tcPr>
                </a:tc>
              </a:tr>
              <a:tr h="2648999">
                <a:tc>
                  <a:txBody>
                    <a:bodyPr/>
                    <a:lstStyle/>
                    <a:p>
                      <a:pPr marL="0" marR="0" lvl="0" indent="0" algn="ctr" defTabSz="890789" rtl="0" eaLnBrk="1" fontAlgn="auto" latinLnBrk="0" hangingPunct="1">
                        <a:lnSpc>
                          <a:spcPct val="100000"/>
                        </a:lnSpc>
                        <a:spcBef>
                          <a:spcPts val="0"/>
                        </a:spcBef>
                        <a:spcAft>
                          <a:spcPts val="0"/>
                        </a:spcAft>
                        <a:buClrTx/>
                        <a:buSzTx/>
                        <a:buFontTx/>
                        <a:buNone/>
                        <a:tabLst/>
                        <a:defRPr/>
                      </a:pPr>
                      <a:r>
                        <a:rPr lang="en-US" sz="1200" kern="1200" dirty="0" smtClean="0">
                          <a:solidFill>
                            <a:schemeClr val="bg1"/>
                          </a:solidFill>
                        </a:rPr>
                        <a:t>Optimal </a:t>
                      </a:r>
                      <a:r>
                        <a:rPr lang="en-US" sz="1200" kern="1200" dirty="0" err="1" smtClean="0">
                          <a:solidFill>
                            <a:schemeClr val="bg1"/>
                          </a:solidFill>
                        </a:rPr>
                        <a:t>utilisation</a:t>
                      </a:r>
                      <a:r>
                        <a:rPr lang="en-US" sz="1200" kern="1200" dirty="0" smtClean="0">
                          <a:solidFill>
                            <a:schemeClr val="bg1"/>
                          </a:solidFill>
                        </a:rPr>
                        <a:t> of data &amp; analytics and artificial intelligence</a:t>
                      </a:r>
                    </a:p>
                    <a:p>
                      <a:pPr algn="ctr"/>
                      <a:r>
                        <a:rPr lang="en-US" sz="1200" kern="1200" dirty="0" smtClean="0">
                          <a:solidFill>
                            <a:schemeClr val="bg1"/>
                          </a:solidFill>
                        </a:rPr>
                        <a:t>(cont’d)</a:t>
                      </a:r>
                    </a:p>
                  </a:txBody>
                  <a:tcPr marL="45720" marR="45720" anchor="ctr" horzOverflow="overflow">
                    <a:lnR w="12700" cap="rnd" cmpd="sng" algn="ctr">
                      <a:noFill/>
                      <a:prstDash val="solid"/>
                    </a:lnR>
                    <a:lnT w="12700" cap="rnd" cmpd="sng" algn="ctr">
                      <a:noFill/>
                      <a:prstDash val="solid"/>
                    </a:lnT>
                    <a:solidFill>
                      <a:srgbClr val="2D5491"/>
                    </a:solidFill>
                  </a:tcPr>
                </a:tc>
                <a:tc>
                  <a:txBody>
                    <a:bodyPr/>
                    <a:lstStyle/>
                    <a:p>
                      <a:pPr algn="ctr"/>
                      <a:endParaRPr lang="en-US" sz="1100" b="1" kern="1200" dirty="0">
                        <a:solidFill>
                          <a:schemeClr val="bg1"/>
                        </a:solidFill>
                        <a:latin typeface="+mn-lt"/>
                        <a:ea typeface="+mn-ea"/>
                        <a:cs typeface="+mn-cs"/>
                      </a:endParaRPr>
                    </a:p>
                  </a:txBody>
                  <a:tcPr marL="45720" marR="45720" anchor="ctr" horzOverflow="overflow">
                    <a:lnL w="12700" cap="rnd" cmpd="sng" algn="ctr">
                      <a:noFill/>
                      <a:prstDash val="solid"/>
                    </a:lnL>
                    <a:lnR w="6350" cap="flat" cmpd="sng" algn="ctr">
                      <a:solidFill>
                        <a:srgbClr val="00338D"/>
                      </a:solidFill>
                      <a:prstDash val="solid"/>
                      <a:round/>
                      <a:headEnd type="none" w="med" len="med"/>
                      <a:tailEnd type="none" w="med" len="med"/>
                    </a:lnR>
                    <a:lnT w="12700" cap="rnd" cmpd="sng" algn="ctr">
                      <a:noFill/>
                      <a:prstDash val="solid"/>
                    </a:lnT>
                    <a:lnB w="6350" cap="rnd" cmpd="sng" algn="ctr">
                      <a:noFill/>
                      <a:prstDash val="solid"/>
                    </a:lnB>
                    <a:lnTlToBr w="12700" cmpd="sng">
                      <a:noFill/>
                      <a:prstDash val="solid"/>
                    </a:lnTlToBr>
                    <a:lnBlToTr w="12700" cmpd="sng">
                      <a:noFill/>
                      <a:prstDash val="solid"/>
                    </a:lnBlToTr>
                    <a:noFill/>
                  </a:tcPr>
                </a:tc>
                <a:tc>
                  <a:txBody>
                    <a:bodyPr/>
                    <a:lstStyle/>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r>
                        <a:rPr lang="en-US" sz="1200" kern="1200" noProof="0" dirty="0" smtClean="0">
                          <a:solidFill>
                            <a:srgbClr val="00338D"/>
                          </a:solidFill>
                          <a:latin typeface="+mn-lt"/>
                          <a:ea typeface="+mn-ea"/>
                          <a:cs typeface="+mn-cs"/>
                        </a:rPr>
                        <a:t>No data &amp; analytics</a:t>
                      </a:r>
                      <a:r>
                        <a:rPr lang="en-US" sz="1200" kern="1200" baseline="0" noProof="0" dirty="0" smtClean="0">
                          <a:solidFill>
                            <a:srgbClr val="00338D"/>
                          </a:solidFill>
                          <a:latin typeface="+mn-lt"/>
                          <a:ea typeface="+mn-ea"/>
                          <a:cs typeface="+mn-cs"/>
                        </a:rPr>
                        <a:t> </a:t>
                      </a:r>
                      <a:r>
                        <a:rPr lang="en-US" sz="1200" kern="1200" noProof="0" dirty="0" smtClean="0">
                          <a:solidFill>
                            <a:srgbClr val="00338D"/>
                          </a:solidFill>
                          <a:latin typeface="+mn-lt"/>
                          <a:ea typeface="+mn-ea"/>
                          <a:cs typeface="+mn-cs"/>
                        </a:rPr>
                        <a:t>strategy, resources or processes. The </a:t>
                      </a:r>
                      <a:r>
                        <a:rPr lang="en-US" sz="1200" kern="1200" noProof="0" dirty="0" err="1" smtClean="0">
                          <a:solidFill>
                            <a:srgbClr val="00338D"/>
                          </a:solidFill>
                          <a:latin typeface="+mn-lt"/>
                          <a:ea typeface="+mn-ea"/>
                          <a:cs typeface="+mn-cs"/>
                        </a:rPr>
                        <a:t>organisation</a:t>
                      </a:r>
                      <a:r>
                        <a:rPr lang="en-US" sz="1200" kern="1200" noProof="0" dirty="0" smtClean="0">
                          <a:solidFill>
                            <a:srgbClr val="00338D"/>
                          </a:solidFill>
                          <a:latin typeface="+mn-lt"/>
                          <a:ea typeface="+mn-ea"/>
                          <a:cs typeface="+mn-cs"/>
                        </a:rPr>
                        <a:t> is collecting data internally and externally but no analysis is performed.</a:t>
                      </a:r>
                    </a:p>
                  </a:txBody>
                  <a:tcPr marL="45720" marR="45720" horzOverflow="overflow">
                    <a:lnL w="6350" cap="flat" cmpd="sng" algn="ctr">
                      <a:solidFill>
                        <a:srgbClr val="00338D"/>
                      </a:solidFill>
                      <a:prstDash val="solid"/>
                      <a:round/>
                      <a:headEnd type="none" w="med" len="med"/>
                      <a:tailEnd type="none" w="med" len="med"/>
                    </a:lnL>
                    <a:lnB w="6350" cap="flat" cmpd="sng" algn="ctr">
                      <a:solidFill>
                        <a:srgbClr val="00338D"/>
                      </a:solidFill>
                      <a:prstDash val="solid"/>
                      <a:round/>
                      <a:headEnd type="none" w="med" len="med"/>
                      <a:tailEnd type="none" w="med" len="med"/>
                    </a:lnB>
                    <a:noFill/>
                  </a:tcPr>
                </a:tc>
                <a:tc>
                  <a:txBody>
                    <a:bodyPr/>
                    <a:lstStyle/>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r>
                        <a:rPr lang="en-US" sz="1200" kern="1200" noProof="0" dirty="0" smtClean="0">
                          <a:solidFill>
                            <a:srgbClr val="00338D"/>
                          </a:solidFill>
                          <a:latin typeface="+mn-lt"/>
                          <a:ea typeface="+mn-ea"/>
                          <a:cs typeface="+mn-cs"/>
                        </a:rPr>
                        <a:t>Execution of data &amp; analytics efforts in an ad-hoc manner in the absence of a strategy. The </a:t>
                      </a:r>
                      <a:r>
                        <a:rPr lang="en-US" sz="1200" kern="1200" noProof="0" dirty="0" err="1" smtClean="0">
                          <a:solidFill>
                            <a:srgbClr val="00338D"/>
                          </a:solidFill>
                          <a:latin typeface="+mn-lt"/>
                          <a:ea typeface="+mn-ea"/>
                          <a:cs typeface="+mn-cs"/>
                        </a:rPr>
                        <a:t>organisation</a:t>
                      </a:r>
                      <a:r>
                        <a:rPr lang="en-US" sz="1200" kern="1200" noProof="0" dirty="0" smtClean="0">
                          <a:solidFill>
                            <a:srgbClr val="00338D"/>
                          </a:solidFill>
                          <a:latin typeface="+mn-lt"/>
                          <a:ea typeface="+mn-ea"/>
                          <a:cs typeface="+mn-cs"/>
                        </a:rPr>
                        <a:t> is collecting data internally and externally and sometimes performs analytics procedures.</a:t>
                      </a:r>
                    </a:p>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endParaRPr lang="en-US" sz="1200" kern="1200" noProof="0" dirty="0" smtClean="0">
                        <a:solidFill>
                          <a:srgbClr val="00338D"/>
                        </a:solidFill>
                        <a:latin typeface="+mn-lt"/>
                        <a:ea typeface="+mn-ea"/>
                        <a:cs typeface="+mn-cs"/>
                      </a:endParaRPr>
                    </a:p>
                  </a:txBody>
                  <a:tcPr marL="45720" marR="45720" horzOverflow="overflow">
                    <a:lnB w="6350" cap="flat" cmpd="sng" algn="ctr">
                      <a:solidFill>
                        <a:srgbClr val="00338D"/>
                      </a:solidFill>
                      <a:prstDash val="solid"/>
                      <a:round/>
                      <a:headEnd type="none" w="med" len="med"/>
                      <a:tailEnd type="none" w="med" len="med"/>
                    </a:lnB>
                    <a:noFill/>
                  </a:tcPr>
                </a:tc>
                <a:tc>
                  <a:txBody>
                    <a:bodyPr/>
                    <a:lstStyle/>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r>
                        <a:rPr lang="en-US" sz="1200" kern="1200" noProof="0" dirty="0" smtClean="0">
                          <a:solidFill>
                            <a:srgbClr val="00338D"/>
                          </a:solidFill>
                          <a:latin typeface="+mn-lt"/>
                          <a:ea typeface="+mn-ea"/>
                          <a:cs typeface="+mn-cs"/>
                        </a:rPr>
                        <a:t>Existence of some data &amp; analytics tools,</a:t>
                      </a:r>
                      <a:r>
                        <a:rPr lang="en-US" sz="1200" kern="1200" baseline="0" noProof="0" dirty="0" smtClean="0">
                          <a:solidFill>
                            <a:srgbClr val="00338D"/>
                          </a:solidFill>
                          <a:latin typeface="+mn-lt"/>
                          <a:ea typeface="+mn-ea"/>
                          <a:cs typeface="+mn-cs"/>
                        </a:rPr>
                        <a:t> </a:t>
                      </a:r>
                      <a:r>
                        <a:rPr lang="en-US" sz="1200" kern="1200" noProof="0" dirty="0" smtClean="0">
                          <a:solidFill>
                            <a:srgbClr val="00338D"/>
                          </a:solidFill>
                          <a:latin typeface="+mn-lt"/>
                          <a:ea typeface="+mn-ea"/>
                          <a:cs typeface="+mn-cs"/>
                        </a:rPr>
                        <a:t>processes and capabilities which are different for different functions in the absence of a strategy to guide data analytics.</a:t>
                      </a:r>
                    </a:p>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endParaRPr lang="en-US" sz="1200" kern="1200" noProof="0" dirty="0" smtClean="0">
                        <a:solidFill>
                          <a:srgbClr val="00338D"/>
                        </a:solidFill>
                        <a:latin typeface="+mn-lt"/>
                        <a:ea typeface="+mn-ea"/>
                        <a:cs typeface="+mn-cs"/>
                      </a:endParaRPr>
                    </a:p>
                  </a:txBody>
                  <a:tcPr marL="45720" marR="45720" horzOverflow="overflow">
                    <a:lnB w="6350" cap="flat" cmpd="sng" algn="ctr">
                      <a:solidFill>
                        <a:srgbClr val="00338D"/>
                      </a:solidFill>
                      <a:prstDash val="solid"/>
                      <a:round/>
                      <a:headEnd type="none" w="med" len="med"/>
                      <a:tailEnd type="none" w="med" len="med"/>
                    </a:lnB>
                    <a:noFill/>
                  </a:tcPr>
                </a:tc>
                <a:tc>
                  <a:txBody>
                    <a:bodyPr/>
                    <a:lstStyle/>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r>
                        <a:rPr lang="en-US" sz="1200" kern="1200" noProof="0" dirty="0" smtClean="0">
                          <a:solidFill>
                            <a:srgbClr val="00338D"/>
                          </a:solidFill>
                          <a:latin typeface="+mn-lt"/>
                          <a:ea typeface="+mn-ea"/>
                          <a:cs typeface="+mn-cs"/>
                        </a:rPr>
                        <a:t>Existence of adequate data &amp; analytics strategy, tools, resources and processes to support multiple functions in the </a:t>
                      </a:r>
                      <a:r>
                        <a:rPr lang="en-US" sz="1200" kern="1200" noProof="0" dirty="0" err="1" smtClean="0">
                          <a:solidFill>
                            <a:srgbClr val="00338D"/>
                          </a:solidFill>
                          <a:latin typeface="+mn-lt"/>
                          <a:ea typeface="+mn-ea"/>
                          <a:cs typeface="+mn-cs"/>
                        </a:rPr>
                        <a:t>organisation</a:t>
                      </a:r>
                      <a:r>
                        <a:rPr lang="en-US" sz="1200" kern="1200" noProof="0" dirty="0" smtClean="0">
                          <a:solidFill>
                            <a:srgbClr val="00338D"/>
                          </a:solidFill>
                          <a:latin typeface="+mn-lt"/>
                          <a:ea typeface="+mn-ea"/>
                          <a:cs typeface="+mn-cs"/>
                        </a:rPr>
                        <a:t>.</a:t>
                      </a:r>
                    </a:p>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endParaRPr lang="en-US" sz="1200" kern="1200" noProof="0" dirty="0" smtClean="0">
                        <a:solidFill>
                          <a:srgbClr val="00338D"/>
                        </a:solidFill>
                        <a:latin typeface="+mn-lt"/>
                        <a:ea typeface="+mn-ea"/>
                        <a:cs typeface="+mn-cs"/>
                      </a:endParaRPr>
                    </a:p>
                  </a:txBody>
                  <a:tcPr marL="45720" marR="45720" horzOverflow="overflow">
                    <a:lnB w="6350" cap="flat" cmpd="sng" algn="ctr">
                      <a:solidFill>
                        <a:srgbClr val="00338D"/>
                      </a:solidFill>
                      <a:prstDash val="solid"/>
                      <a:round/>
                      <a:headEnd type="none" w="med" len="med"/>
                      <a:tailEnd type="none" w="med" len="med"/>
                    </a:lnB>
                    <a:noFill/>
                  </a:tcPr>
                </a:tc>
                <a:tc>
                  <a:txBody>
                    <a:bodyPr/>
                    <a:lstStyle/>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r>
                        <a:rPr lang="en-US" sz="1200" kern="1200" noProof="0" dirty="0" smtClean="0">
                          <a:solidFill>
                            <a:srgbClr val="00338D"/>
                          </a:solidFill>
                          <a:latin typeface="+mn-lt"/>
                          <a:ea typeface="+mn-ea"/>
                          <a:cs typeface="+mn-cs"/>
                        </a:rPr>
                        <a:t>Existence of dedicated, well funded and highly skilled data &amp; analytical tools and processes to support multiple functions in line with a strategy. Artificial intelligence capabilities are also present and applied.</a:t>
                      </a:r>
                    </a:p>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endParaRPr lang="en-US" sz="1200" kern="1200" noProof="0" dirty="0" smtClean="0">
                        <a:solidFill>
                          <a:srgbClr val="00338D"/>
                        </a:solidFill>
                        <a:latin typeface="+mn-lt"/>
                        <a:ea typeface="+mn-ea"/>
                        <a:cs typeface="+mn-cs"/>
                      </a:endParaRPr>
                    </a:p>
                  </a:txBody>
                  <a:tcPr marL="45720" marR="45720" horzOverflow="overflow">
                    <a:lnB w="6350" cap="flat" cmpd="sng" algn="ctr">
                      <a:solidFill>
                        <a:srgbClr val="00338D"/>
                      </a:solidFill>
                      <a:prstDash val="solid"/>
                      <a:round/>
                      <a:headEnd type="none" w="med" len="med"/>
                      <a:tailEnd type="none" w="med" len="med"/>
                    </a:lnB>
                    <a:noFill/>
                  </a:tcPr>
                </a:tc>
              </a:tr>
            </a:tbl>
          </a:graphicData>
        </a:graphic>
      </p:graphicFrame>
      <p:sp>
        <p:nvSpPr>
          <p:cNvPr id="30" name="TextBox 29"/>
          <p:cNvSpPr txBox="1"/>
          <p:nvPr/>
        </p:nvSpPr>
        <p:spPr>
          <a:xfrm>
            <a:off x="119949" y="5943346"/>
            <a:ext cx="3909321" cy="168024"/>
          </a:xfrm>
          <a:prstGeom prst="rect">
            <a:avLst/>
          </a:prstGeom>
          <a:noFill/>
        </p:spPr>
        <p:txBody>
          <a:bodyPr wrap="none" lIns="21772" tIns="21772" rIns="21772" bIns="21772" rtlCol="0" anchor="ctr" anchorCtr="0">
            <a:noAutofit/>
          </a:bodyPr>
          <a:lstStyle/>
          <a:p>
            <a:pPr defTabSz="890789">
              <a:spcBef>
                <a:spcPts val="300"/>
              </a:spcBef>
              <a:defRPr/>
            </a:pPr>
            <a:r>
              <a:rPr lang="en-AU" sz="800" i="1" dirty="0">
                <a:solidFill>
                  <a:srgbClr val="00338D"/>
                </a:solidFill>
              </a:rPr>
              <a:t>Source: DMA survey, interviews with </a:t>
            </a:r>
            <a:r>
              <a:rPr lang="en-AU" sz="800" i="1" dirty="0" err="1">
                <a:solidFill>
                  <a:srgbClr val="00338D"/>
                </a:solidFill>
              </a:rPr>
              <a:t>FBNQuest</a:t>
            </a:r>
            <a:r>
              <a:rPr lang="en-AU" sz="800" i="1" dirty="0">
                <a:solidFill>
                  <a:srgbClr val="00338D"/>
                </a:solidFill>
              </a:rPr>
              <a:t> employees, company websites, exploratory interviews</a:t>
            </a:r>
          </a:p>
        </p:txBody>
      </p:sp>
      <p:grpSp>
        <p:nvGrpSpPr>
          <p:cNvPr id="21" name="Group 20"/>
          <p:cNvGrpSpPr/>
          <p:nvPr/>
        </p:nvGrpSpPr>
        <p:grpSpPr>
          <a:xfrm>
            <a:off x="7347937" y="44696"/>
            <a:ext cx="4568864" cy="274320"/>
            <a:chOff x="7916790" y="356874"/>
            <a:chExt cx="4568864" cy="274320"/>
          </a:xfrm>
        </p:grpSpPr>
        <p:grpSp>
          <p:nvGrpSpPr>
            <p:cNvPr id="25" name="Group 24"/>
            <p:cNvGrpSpPr/>
            <p:nvPr/>
          </p:nvGrpSpPr>
          <p:grpSpPr>
            <a:xfrm>
              <a:off x="7916790" y="356874"/>
              <a:ext cx="2337497" cy="274320"/>
              <a:chOff x="3793151" y="6476333"/>
              <a:chExt cx="2337497" cy="274320"/>
            </a:xfrm>
          </p:grpSpPr>
          <p:sp>
            <p:nvSpPr>
              <p:cNvPr id="31" name="Isosceles Triangle 30"/>
              <p:cNvSpPr/>
              <p:nvPr/>
            </p:nvSpPr>
            <p:spPr>
              <a:xfrm rot="10800000">
                <a:off x="4273393" y="6554522"/>
                <a:ext cx="140400" cy="117943"/>
              </a:xfrm>
              <a:prstGeom prst="triangle">
                <a:avLst/>
              </a:prstGeom>
              <a:solidFill>
                <a:srgbClr val="00338D"/>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21772" tIns="21772" rIns="21772" bIns="21772" rtlCol="0" anchor="ctr" anchorCtr="0"/>
              <a:lstStyle/>
              <a:p>
                <a:pPr algn="ctr"/>
                <a:endParaRPr lang="en-AU" sz="800" dirty="0" err="1">
                  <a:solidFill>
                    <a:srgbClr val="00338D"/>
                  </a:solidFill>
                  <a:latin typeface="Calibri" panose="020F0502020204030204" pitchFamily="34" charset="0"/>
                </a:endParaRPr>
              </a:p>
            </p:txBody>
          </p:sp>
          <p:sp>
            <p:nvSpPr>
              <p:cNvPr id="32" name="TextBox 31"/>
              <p:cNvSpPr txBox="1"/>
              <p:nvPr/>
            </p:nvSpPr>
            <p:spPr>
              <a:xfrm>
                <a:off x="4380552" y="6525841"/>
                <a:ext cx="469141" cy="175304"/>
              </a:xfrm>
              <a:prstGeom prst="rect">
                <a:avLst/>
              </a:prstGeom>
              <a:noFill/>
            </p:spPr>
            <p:txBody>
              <a:bodyPr wrap="none" lIns="21772" tIns="21772" rIns="21772" bIns="21772" rtlCol="0" anchor="ctr" anchorCtr="0">
                <a:noAutofit/>
              </a:bodyPr>
              <a:lstStyle/>
              <a:p>
                <a:pPr algn="ctr"/>
                <a:r>
                  <a:rPr lang="en-AU" sz="800" b="1" dirty="0">
                    <a:solidFill>
                      <a:srgbClr val="00338D"/>
                    </a:solidFill>
                  </a:rPr>
                  <a:t>Current</a:t>
                </a:r>
              </a:p>
            </p:txBody>
          </p:sp>
          <p:sp>
            <p:nvSpPr>
              <p:cNvPr id="33" name="Text Box 81"/>
              <p:cNvSpPr txBox="1">
                <a:spLocks noChangeArrowheads="1"/>
              </p:cNvSpPr>
              <p:nvPr/>
            </p:nvSpPr>
            <p:spPr bwMode="auto">
              <a:xfrm>
                <a:off x="3793151" y="6476333"/>
                <a:ext cx="476639" cy="274320"/>
              </a:xfrm>
              <a:prstGeom prst="rect">
                <a:avLst/>
              </a:prstGeom>
              <a:noFill/>
              <a:ln w="9525">
                <a:noFill/>
                <a:miter lim="800000"/>
                <a:headEnd type="none" w="sm" len="sm"/>
                <a:tailEnd type="none" w="sm" len="sm"/>
              </a:ln>
              <a:effectLst/>
            </p:spPr>
            <p:txBody>
              <a:bodyPr wrap="square" lIns="45720" rIns="45720" anchor="ctr">
                <a:noAutofit/>
              </a:bodyPr>
              <a:lstStyle/>
              <a:p>
                <a:pPr algn="ctr"/>
                <a:r>
                  <a:rPr lang="en-US" sz="1000" b="1" dirty="0">
                    <a:solidFill>
                      <a:srgbClr val="00338D"/>
                    </a:solidFill>
                  </a:rPr>
                  <a:t>Key:</a:t>
                </a:r>
              </a:p>
            </p:txBody>
          </p:sp>
          <p:sp>
            <p:nvSpPr>
              <p:cNvPr id="34" name="object 140"/>
              <p:cNvSpPr txBox="1"/>
              <p:nvPr/>
            </p:nvSpPr>
            <p:spPr>
              <a:xfrm>
                <a:off x="5247374" y="6551939"/>
                <a:ext cx="883274" cy="123111"/>
              </a:xfrm>
              <a:prstGeom prst="rect">
                <a:avLst/>
              </a:prstGeom>
            </p:spPr>
            <p:txBody>
              <a:bodyPr vert="horz" wrap="square" lIns="0" tIns="0" rIns="0" bIns="0" rtlCol="0">
                <a:spAutoFit/>
              </a:bodyPr>
              <a:lstStyle/>
              <a:p>
                <a:pPr marL="12700"/>
                <a:r>
                  <a:rPr lang="en-GB" sz="800" b="1" spc="-10" dirty="0">
                    <a:solidFill>
                      <a:srgbClr val="00338D"/>
                    </a:solidFill>
                    <a:cs typeface="Century Gothic"/>
                  </a:rPr>
                  <a:t>Peer </a:t>
                </a:r>
                <a:r>
                  <a:rPr lang="en-GB" sz="800" b="1" spc="-10" dirty="0" smtClean="0">
                    <a:solidFill>
                      <a:srgbClr val="00338D"/>
                    </a:solidFill>
                    <a:cs typeface="Century Gothic"/>
                  </a:rPr>
                  <a:t>Group</a:t>
                </a:r>
                <a:endParaRPr sz="800" b="1" dirty="0">
                  <a:solidFill>
                    <a:srgbClr val="00338D"/>
                  </a:solidFill>
                  <a:cs typeface="Century Gothic"/>
                </a:endParaRPr>
              </a:p>
            </p:txBody>
          </p:sp>
          <p:sp>
            <p:nvSpPr>
              <p:cNvPr id="35" name="Isosceles Triangle 34"/>
              <p:cNvSpPr/>
              <p:nvPr/>
            </p:nvSpPr>
            <p:spPr>
              <a:xfrm rot="10800000">
                <a:off x="5097444" y="6554522"/>
                <a:ext cx="140400" cy="117943"/>
              </a:xfrm>
              <a:prstGeom prs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21772" tIns="21772" rIns="21772" bIns="21772" rtlCol="0" anchor="ctr" anchorCtr="0"/>
              <a:lstStyle/>
              <a:p>
                <a:pPr algn="ctr"/>
                <a:endParaRPr lang="en-AU" sz="800" dirty="0" err="1">
                  <a:solidFill>
                    <a:srgbClr val="00338D"/>
                  </a:solidFill>
                  <a:latin typeface="Calibri" panose="020F0502020204030204" pitchFamily="34" charset="0"/>
                </a:endParaRPr>
              </a:p>
            </p:txBody>
          </p:sp>
        </p:grpSp>
        <p:sp>
          <p:nvSpPr>
            <p:cNvPr id="26" name="Isosceles Triangle 25"/>
            <p:cNvSpPr/>
            <p:nvPr/>
          </p:nvSpPr>
          <p:spPr>
            <a:xfrm rot="10800000">
              <a:off x="10162847" y="435063"/>
              <a:ext cx="140400" cy="117943"/>
            </a:xfrm>
            <a:prstGeom prst="triangle">
              <a:avLst/>
            </a:prstGeom>
            <a:solidFill>
              <a:srgbClr val="00B060"/>
            </a:solidFill>
            <a:ln>
              <a:noFill/>
            </a:ln>
          </p:spPr>
          <p:style>
            <a:lnRef idx="2">
              <a:schemeClr val="accent1">
                <a:shade val="50000"/>
              </a:schemeClr>
            </a:lnRef>
            <a:fillRef idx="1">
              <a:schemeClr val="accent1"/>
            </a:fillRef>
            <a:effectRef idx="0">
              <a:schemeClr val="accent1"/>
            </a:effectRef>
            <a:fontRef idx="minor">
              <a:schemeClr val="lt1"/>
            </a:fontRef>
          </p:style>
          <p:txBody>
            <a:bodyPr lIns="21772" tIns="21772" rIns="21772" bIns="21772" rtlCol="0" anchor="ctr" anchorCtr="0"/>
            <a:lstStyle/>
            <a:p>
              <a:pPr algn="ctr"/>
              <a:endParaRPr lang="en-AU" sz="800" dirty="0" err="1">
                <a:solidFill>
                  <a:srgbClr val="00338D"/>
                </a:solidFill>
                <a:latin typeface="Calibri" panose="020F0502020204030204" pitchFamily="34" charset="0"/>
              </a:endParaRPr>
            </a:p>
          </p:txBody>
        </p:sp>
        <p:sp>
          <p:nvSpPr>
            <p:cNvPr id="27" name="TextBox 26"/>
            <p:cNvSpPr txBox="1"/>
            <p:nvPr/>
          </p:nvSpPr>
          <p:spPr>
            <a:xfrm>
              <a:off x="10753127" y="406382"/>
              <a:ext cx="469141" cy="175304"/>
            </a:xfrm>
            <a:prstGeom prst="rect">
              <a:avLst/>
            </a:prstGeom>
            <a:noFill/>
          </p:spPr>
          <p:txBody>
            <a:bodyPr wrap="none" lIns="21772" tIns="21772" rIns="21772" bIns="21772" rtlCol="0" anchor="ctr" anchorCtr="0">
              <a:noAutofit/>
            </a:bodyPr>
            <a:lstStyle/>
            <a:p>
              <a:pPr algn="ctr"/>
              <a:r>
                <a:rPr lang="en-AU" sz="800" b="1" dirty="0">
                  <a:solidFill>
                    <a:srgbClr val="00338D"/>
                  </a:solidFill>
                </a:rPr>
                <a:t>Global </a:t>
              </a:r>
              <a:r>
                <a:rPr lang="en-AU" sz="800" b="1" dirty="0" smtClean="0">
                  <a:solidFill>
                    <a:srgbClr val="00338D"/>
                  </a:solidFill>
                </a:rPr>
                <a:t>Industry </a:t>
              </a:r>
              <a:r>
                <a:rPr lang="en-AU" sz="800" b="1" dirty="0">
                  <a:solidFill>
                    <a:srgbClr val="00338D"/>
                  </a:solidFill>
                </a:rPr>
                <a:t>B</a:t>
              </a:r>
              <a:r>
                <a:rPr lang="en-AU" sz="800" b="1" dirty="0" smtClean="0">
                  <a:solidFill>
                    <a:srgbClr val="00338D"/>
                  </a:solidFill>
                </a:rPr>
                <a:t>enchmark</a:t>
              </a:r>
              <a:endParaRPr lang="en-AU" sz="800" b="1" dirty="0">
                <a:solidFill>
                  <a:srgbClr val="00338D"/>
                </a:solidFill>
              </a:endParaRPr>
            </a:p>
          </p:txBody>
        </p:sp>
        <p:sp>
          <p:nvSpPr>
            <p:cNvPr id="28" name="Isosceles Triangle 27"/>
            <p:cNvSpPr/>
            <p:nvPr/>
          </p:nvSpPr>
          <p:spPr>
            <a:xfrm rot="10800000">
              <a:off x="11860573" y="436066"/>
              <a:ext cx="140400" cy="117943"/>
            </a:xfrm>
            <a:prstGeom prst="triangle">
              <a:avLst/>
            </a:prstGeom>
            <a:solidFill>
              <a:srgbClr val="8E258D"/>
            </a:solidFill>
            <a:ln>
              <a:noFill/>
            </a:ln>
          </p:spPr>
          <p:style>
            <a:lnRef idx="2">
              <a:schemeClr val="accent1">
                <a:shade val="50000"/>
              </a:schemeClr>
            </a:lnRef>
            <a:fillRef idx="1">
              <a:schemeClr val="accent1"/>
            </a:fillRef>
            <a:effectRef idx="0">
              <a:schemeClr val="accent1"/>
            </a:effectRef>
            <a:fontRef idx="minor">
              <a:schemeClr val="lt1"/>
            </a:fontRef>
          </p:style>
          <p:txBody>
            <a:bodyPr lIns="21772" tIns="21772" rIns="21772" bIns="21772" rtlCol="0" anchor="ctr" anchorCtr="0"/>
            <a:lstStyle/>
            <a:p>
              <a:pPr algn="ctr"/>
              <a:endParaRPr lang="en-AU" sz="800" dirty="0" err="1">
                <a:solidFill>
                  <a:srgbClr val="00338D"/>
                </a:solidFill>
                <a:latin typeface="Calibri" panose="020F0502020204030204" pitchFamily="34" charset="0"/>
              </a:endParaRPr>
            </a:p>
          </p:txBody>
        </p:sp>
        <p:sp>
          <p:nvSpPr>
            <p:cNvPr id="29" name="TextBox 28"/>
            <p:cNvSpPr txBox="1"/>
            <p:nvPr/>
          </p:nvSpPr>
          <p:spPr>
            <a:xfrm>
              <a:off x="12016513" y="407385"/>
              <a:ext cx="469141" cy="175304"/>
            </a:xfrm>
            <a:prstGeom prst="rect">
              <a:avLst/>
            </a:prstGeom>
            <a:noFill/>
          </p:spPr>
          <p:txBody>
            <a:bodyPr wrap="none" lIns="21772" tIns="21772" rIns="21772" bIns="21772" rtlCol="0" anchor="ctr" anchorCtr="0">
              <a:noAutofit/>
            </a:bodyPr>
            <a:lstStyle/>
            <a:p>
              <a:pPr algn="ctr"/>
              <a:r>
                <a:rPr lang="en-AU" sz="800" b="1" dirty="0">
                  <a:solidFill>
                    <a:srgbClr val="00338D"/>
                  </a:solidFill>
                </a:rPr>
                <a:t>Aspiration</a:t>
              </a:r>
            </a:p>
          </p:txBody>
        </p:sp>
      </p:grpSp>
      <p:pic>
        <p:nvPicPr>
          <p:cNvPr id="37" name="Picture 36"/>
          <p:cNvPicPr>
            <a:picLocks noChangeAspect="1"/>
          </p:cNvPicPr>
          <p:nvPr/>
        </p:nvPicPr>
        <p:blipFill>
          <a:blip r:embed="rId2"/>
          <a:stretch>
            <a:fillRect/>
          </a:stretch>
        </p:blipFill>
        <p:spPr>
          <a:xfrm>
            <a:off x="-1123122" y="4490117"/>
            <a:ext cx="851774" cy="330361"/>
          </a:xfrm>
          <a:prstGeom prst="rect">
            <a:avLst/>
          </a:prstGeom>
          <a:solidFill>
            <a:srgbClr val="003D6F"/>
          </a:solidFill>
        </p:spPr>
      </p:pic>
      <p:sp>
        <p:nvSpPr>
          <p:cNvPr id="38" name="Rectangle 37"/>
          <p:cNvSpPr/>
          <p:nvPr/>
        </p:nvSpPr>
        <p:spPr>
          <a:xfrm>
            <a:off x="1694465" y="1026185"/>
            <a:ext cx="10287000" cy="54864"/>
          </a:xfrm>
          <a:prstGeom prst="rect">
            <a:avLst/>
          </a:prstGeom>
          <a:solidFill>
            <a:schemeClr val="bg1">
              <a:lumMod val="75000"/>
            </a:schemeClr>
          </a:solidFill>
          <a:ln w="25400" cap="flat" cmpd="sng" algn="ctr">
            <a:noFill/>
            <a:prstDash val="solid"/>
          </a:ln>
          <a:effectLst/>
        </p:spPr>
        <p:txBody>
          <a:bodyPr lIns="21772" tIns="21772" rIns="21772" bIns="21772" rtlCol="0" anchor="ctr" anchorCtr="0"/>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800" b="0" i="0" u="none" strike="noStrike" kern="0" cap="none" spc="0" normalizeH="0" baseline="0" noProof="0" dirty="0" err="1" smtClean="0">
              <a:ln>
                <a:noFill/>
              </a:ln>
              <a:solidFill>
                <a:srgbClr val="FFFFFF"/>
              </a:solidFill>
              <a:effectLst/>
              <a:uLnTx/>
              <a:uFillTx/>
              <a:latin typeface="Calibri" panose="020F0502020204030204" pitchFamily="34" charset="0"/>
              <a:ea typeface="+mn-ea"/>
              <a:cs typeface="Arial" panose="020B0604020202020204" pitchFamily="34" charset="0"/>
            </a:endParaRPr>
          </a:p>
        </p:txBody>
      </p:sp>
      <p:sp>
        <p:nvSpPr>
          <p:cNvPr id="39" name="Oval 38"/>
          <p:cNvSpPr/>
          <p:nvPr/>
        </p:nvSpPr>
        <p:spPr>
          <a:xfrm>
            <a:off x="2645629" y="967506"/>
            <a:ext cx="182880" cy="18288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GB"/>
          </a:p>
        </p:txBody>
      </p:sp>
      <p:sp>
        <p:nvSpPr>
          <p:cNvPr id="40" name="Oval 39"/>
          <p:cNvSpPr/>
          <p:nvPr/>
        </p:nvSpPr>
        <p:spPr>
          <a:xfrm>
            <a:off x="4687658" y="967506"/>
            <a:ext cx="182880" cy="18288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GB"/>
          </a:p>
        </p:txBody>
      </p:sp>
      <p:sp>
        <p:nvSpPr>
          <p:cNvPr id="52" name="Oval 51"/>
          <p:cNvSpPr/>
          <p:nvPr/>
        </p:nvSpPr>
        <p:spPr>
          <a:xfrm>
            <a:off x="6749794" y="958270"/>
            <a:ext cx="182880" cy="18288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GB"/>
          </a:p>
        </p:txBody>
      </p:sp>
      <p:sp>
        <p:nvSpPr>
          <p:cNvPr id="53" name="Oval 52"/>
          <p:cNvSpPr/>
          <p:nvPr/>
        </p:nvSpPr>
        <p:spPr>
          <a:xfrm>
            <a:off x="8779253" y="967506"/>
            <a:ext cx="182880" cy="18288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GB"/>
          </a:p>
        </p:txBody>
      </p:sp>
      <p:sp>
        <p:nvSpPr>
          <p:cNvPr id="54" name="Oval 53"/>
          <p:cNvSpPr/>
          <p:nvPr/>
        </p:nvSpPr>
        <p:spPr>
          <a:xfrm>
            <a:off x="10850987" y="967506"/>
            <a:ext cx="182880" cy="18288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GB"/>
          </a:p>
        </p:txBody>
      </p:sp>
      <p:sp>
        <p:nvSpPr>
          <p:cNvPr id="19" name="Isosceles Triangle 18"/>
          <p:cNvSpPr/>
          <p:nvPr/>
        </p:nvSpPr>
        <p:spPr>
          <a:xfrm rot="10800000">
            <a:off x="10767073" y="827140"/>
            <a:ext cx="365760" cy="274320"/>
          </a:xfrm>
          <a:prstGeom prst="triangle">
            <a:avLst/>
          </a:prstGeom>
          <a:solidFill>
            <a:srgbClr val="00B060"/>
          </a:solidFill>
          <a:ln>
            <a:noFill/>
          </a:ln>
        </p:spPr>
        <p:style>
          <a:lnRef idx="2">
            <a:schemeClr val="accent1">
              <a:shade val="50000"/>
            </a:schemeClr>
          </a:lnRef>
          <a:fillRef idx="1">
            <a:schemeClr val="accent1"/>
          </a:fillRef>
          <a:effectRef idx="0">
            <a:schemeClr val="accent1"/>
          </a:effectRef>
          <a:fontRef idx="minor">
            <a:schemeClr val="lt1"/>
          </a:fontRef>
        </p:style>
        <p:txBody>
          <a:bodyPr lIns="21772" tIns="21772" rIns="21772" bIns="21772" rtlCol="0" anchor="ctr" anchorCtr="0"/>
          <a:lstStyle/>
          <a:p>
            <a:pPr algn="ctr"/>
            <a:endParaRPr lang="en-AU" sz="800" dirty="0" err="1">
              <a:solidFill>
                <a:schemeClr val="tx1"/>
              </a:solidFill>
              <a:latin typeface="Calibri" panose="020F0502020204030204" pitchFamily="34" charset="0"/>
            </a:endParaRPr>
          </a:p>
        </p:txBody>
      </p:sp>
      <p:sp>
        <p:nvSpPr>
          <p:cNvPr id="22" name="Isosceles Triangle 21"/>
          <p:cNvSpPr/>
          <p:nvPr/>
        </p:nvSpPr>
        <p:spPr>
          <a:xfrm rot="10800000">
            <a:off x="4001598" y="827140"/>
            <a:ext cx="365760" cy="274320"/>
          </a:xfrm>
          <a:prstGeom prst="triangle">
            <a:avLst/>
          </a:prstGeom>
          <a:solidFill>
            <a:srgbClr val="00338D"/>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21772" tIns="21772" rIns="21772" bIns="21772" rtlCol="0" anchor="ctr" anchorCtr="0"/>
          <a:lstStyle/>
          <a:p>
            <a:pPr algn="ctr"/>
            <a:endParaRPr lang="en-AU" sz="800" dirty="0" err="1">
              <a:solidFill>
                <a:schemeClr val="tx1"/>
              </a:solidFill>
              <a:latin typeface="Calibri" panose="020F0502020204030204" pitchFamily="34" charset="0"/>
            </a:endParaRPr>
          </a:p>
        </p:txBody>
      </p:sp>
      <p:sp>
        <p:nvSpPr>
          <p:cNvPr id="23" name="Isosceles Triangle 22"/>
          <p:cNvSpPr/>
          <p:nvPr/>
        </p:nvSpPr>
        <p:spPr>
          <a:xfrm rot="10800000">
            <a:off x="5264354" y="827140"/>
            <a:ext cx="365760" cy="274320"/>
          </a:xfrm>
          <a:prstGeom prs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21772" tIns="21772" rIns="21772" bIns="21772" rtlCol="0" anchor="ctr" anchorCtr="0"/>
          <a:lstStyle/>
          <a:p>
            <a:pPr algn="ctr"/>
            <a:endParaRPr lang="en-AU" sz="800" dirty="0" err="1">
              <a:solidFill>
                <a:srgbClr val="000000"/>
              </a:solidFill>
              <a:latin typeface="Calibri" panose="020F0502020204030204" pitchFamily="34" charset="0"/>
            </a:endParaRPr>
          </a:p>
        </p:txBody>
      </p:sp>
      <p:sp>
        <p:nvSpPr>
          <p:cNvPr id="24" name="Isosceles Triangle 23"/>
          <p:cNvSpPr/>
          <p:nvPr/>
        </p:nvSpPr>
        <p:spPr>
          <a:xfrm rot="10800000">
            <a:off x="9525031" y="827139"/>
            <a:ext cx="365760" cy="274320"/>
          </a:xfrm>
          <a:prstGeom prst="triangle">
            <a:avLst/>
          </a:prstGeom>
          <a:solidFill>
            <a:srgbClr val="8E258D"/>
          </a:solidFill>
          <a:ln>
            <a:noFill/>
          </a:ln>
        </p:spPr>
        <p:style>
          <a:lnRef idx="2">
            <a:schemeClr val="accent1">
              <a:shade val="50000"/>
            </a:schemeClr>
          </a:lnRef>
          <a:fillRef idx="1">
            <a:schemeClr val="accent1"/>
          </a:fillRef>
          <a:effectRef idx="0">
            <a:schemeClr val="accent1"/>
          </a:effectRef>
          <a:fontRef idx="minor">
            <a:schemeClr val="lt1"/>
          </a:fontRef>
        </p:style>
        <p:txBody>
          <a:bodyPr lIns="21772" tIns="21772" rIns="21772" bIns="21772" rtlCol="0" anchor="ctr" anchorCtr="0"/>
          <a:lstStyle/>
          <a:p>
            <a:pPr algn="ctr"/>
            <a:endParaRPr lang="en-AU" sz="800" dirty="0" err="1">
              <a:solidFill>
                <a:schemeClr val="tx1"/>
              </a:solidFill>
              <a:latin typeface="Calibri" panose="020F0502020204030204" pitchFamily="34" charset="0"/>
            </a:endParaRPr>
          </a:p>
        </p:txBody>
      </p:sp>
      <p:pic>
        <p:nvPicPr>
          <p:cNvPr id="36" name="Picture 3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3077" y="575038"/>
            <a:ext cx="742802" cy="210135"/>
          </a:xfrm>
          <a:prstGeom prst="rect">
            <a:avLst/>
          </a:prstGeom>
          <a:solidFill>
            <a:srgbClr val="BFBFBF"/>
          </a:solidFill>
        </p:spPr>
      </p:pic>
      <p:sp>
        <p:nvSpPr>
          <p:cNvPr id="41" name="Title 2"/>
          <p:cNvSpPr txBox="1">
            <a:spLocks/>
          </p:cNvSpPr>
          <p:nvPr/>
        </p:nvSpPr>
        <p:spPr>
          <a:xfrm>
            <a:off x="153265" y="94959"/>
            <a:ext cx="9681940" cy="364003"/>
          </a:xfrm>
          <a:prstGeom prst="rect">
            <a:avLst/>
          </a:prstGeom>
          <a:noFill/>
        </p:spPr>
        <p:txBody>
          <a:bodyPr vert="horz" lIns="0" tIns="0" rIns="0" bIns="0" rtlCol="0" anchor="t" anchorCtr="0">
            <a:noAutofit/>
          </a:bodyPr>
          <a:lstStyle>
            <a:defPPr>
              <a:defRPr lang="en-US"/>
            </a:defPPr>
            <a:lvl1pPr>
              <a:lnSpc>
                <a:spcPct val="70000"/>
              </a:lnSpc>
              <a:defRPr sz="2800" b="1" i="0" kern="0">
                <a:solidFill>
                  <a:srgbClr val="00338D"/>
                </a:solidFill>
                <a:latin typeface="Univers 47 CondensedLight" panose="00000400000000000000" pitchFamily="2" charset="0"/>
                <a:cs typeface="KPMG Extralight"/>
              </a:defRPr>
            </a:lvl1pPr>
          </a:lstStyle>
          <a:p>
            <a:pPr>
              <a:defRPr/>
            </a:pPr>
            <a:r>
              <a:rPr lang="en-US" sz="4400" b="0" kern="1200" dirty="0" smtClean="0">
                <a:latin typeface="KPMG Extralight" panose="020B0303030202040204" pitchFamily="34" charset="0"/>
                <a:cs typeface="+mj-cs"/>
              </a:rPr>
              <a:t>Detailed Assessment – Technology Enablement</a:t>
            </a:r>
            <a:r>
              <a:rPr lang="en-US" sz="4400" b="0" kern="1200" baseline="30000" dirty="0" smtClean="0">
                <a:latin typeface="KPMG Extralight" panose="020B0303030202040204" pitchFamily="34" charset="0"/>
                <a:ea typeface="+mj-ea"/>
                <a:cs typeface="+mj-cs"/>
              </a:rPr>
              <a:t>(6/10)</a:t>
            </a:r>
            <a:endParaRPr lang="en-US" sz="4400" b="0" kern="1200" baseline="30000" dirty="0">
              <a:latin typeface="KPMG Extralight" panose="020B0303030202040204" pitchFamily="34" charset="0"/>
              <a:ea typeface="+mj-ea"/>
              <a:cs typeface="+mj-cs"/>
            </a:endParaRPr>
          </a:p>
        </p:txBody>
      </p:sp>
    </p:spTree>
    <p:extLst>
      <p:ext uri="{BB962C8B-B14F-4D97-AF65-F5344CB8AC3E}">
        <p14:creationId xmlns:p14="http://schemas.microsoft.com/office/powerpoint/2010/main" val="23654227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TextBox 66"/>
          <p:cNvSpPr txBox="1"/>
          <p:nvPr/>
        </p:nvSpPr>
        <p:spPr>
          <a:xfrm>
            <a:off x="129474" y="211341"/>
            <a:ext cx="2893125" cy="615553"/>
          </a:xfrm>
          <a:prstGeom prst="rect">
            <a:avLst/>
          </a:prstGeom>
          <a:noFill/>
        </p:spPr>
        <p:txBody>
          <a:bodyPr wrap="square" lIns="0" tIns="0" rIns="0" bIns="0" rtlCol="0">
            <a:spAutoFit/>
          </a:bodyPr>
          <a:lstStyle/>
          <a:p>
            <a:r>
              <a:rPr lang="en-US" sz="4000" b="1" dirty="0">
                <a:solidFill>
                  <a:srgbClr val="FFFFFF"/>
                </a:solidFill>
                <a:latin typeface="KPMG Extralight" panose="020B0303030202040204" pitchFamily="34" charset="0"/>
                <a:cs typeface="Arial" pitchFamily="34" charset="0"/>
              </a:rPr>
              <a:t>Co creation</a:t>
            </a:r>
            <a:endParaRPr lang="en-GB" sz="4000" b="1" dirty="0">
              <a:solidFill>
                <a:srgbClr val="FFFFFF"/>
              </a:solidFill>
              <a:latin typeface="KPMG Extralight" panose="020B0303030202040204" pitchFamily="34" charset="0"/>
              <a:cs typeface="Arial" pitchFamily="34" charset="0"/>
            </a:endParaRPr>
          </a:p>
        </p:txBody>
      </p:sp>
      <p:graphicFrame>
        <p:nvGraphicFramePr>
          <p:cNvPr id="75" name="Group 211"/>
          <p:cNvGraphicFramePr>
            <a:graphicFrameLocks noGrp="1"/>
          </p:cNvGraphicFramePr>
          <p:nvPr>
            <p:extLst/>
          </p:nvPr>
        </p:nvGraphicFramePr>
        <p:xfrm>
          <a:off x="153267" y="818372"/>
          <a:ext cx="11798589" cy="5770880"/>
        </p:xfrm>
        <a:graphic>
          <a:graphicData uri="http://schemas.openxmlformats.org/drawingml/2006/table">
            <a:tbl>
              <a:tblPr firstRow="1" firstCol="1" bandRow="1">
                <a:tableStyleId>{775DCB02-9BB8-47FD-8907-85C794F793BA}</a:tableStyleId>
              </a:tblPr>
              <a:tblGrid>
                <a:gridCol w="1375036"/>
                <a:gridCol w="154734"/>
                <a:gridCol w="4332423"/>
                <a:gridCol w="2898684"/>
                <a:gridCol w="3037712"/>
              </a:tblGrid>
              <a:tr h="216103">
                <a:tc>
                  <a:txBody>
                    <a:bodyPr/>
                    <a:lstStyle/>
                    <a:p>
                      <a:pPr marL="0" marR="0" lvl="0" indent="0" algn="ctr" defTabSz="914400" rtl="0" eaLnBrk="1" fontAlgn="base" latinLnBrk="0" hangingPunct="1">
                        <a:lnSpc>
                          <a:spcPct val="100000"/>
                        </a:lnSpc>
                        <a:spcBef>
                          <a:spcPct val="25000"/>
                        </a:spcBef>
                        <a:spcAft>
                          <a:spcPct val="0"/>
                        </a:spcAft>
                        <a:buClr>
                          <a:srgbClr val="415299"/>
                        </a:buClr>
                        <a:buSzPct val="125000"/>
                        <a:buFontTx/>
                        <a:buNone/>
                        <a:tabLst/>
                      </a:pPr>
                      <a:r>
                        <a:rPr kumimoji="0" lang="en-GB" sz="1200" u="none" strike="noStrike" cap="none" normalizeH="0" baseline="0" noProof="0" dirty="0" smtClean="0">
                          <a:ln>
                            <a:noFill/>
                          </a:ln>
                          <a:solidFill>
                            <a:schemeClr val="bg1"/>
                          </a:solidFill>
                          <a:effectLst/>
                        </a:rPr>
                        <a:t>Maturity Indicators</a:t>
                      </a:r>
                      <a:endParaRPr kumimoji="0" lang="en-GB" sz="1200" b="0" i="0" u="none" strike="noStrike" cap="none" normalizeH="0" baseline="0" noProof="0" dirty="0" smtClean="0">
                        <a:ln>
                          <a:noFill/>
                        </a:ln>
                        <a:solidFill>
                          <a:schemeClr val="bg1"/>
                        </a:solidFill>
                        <a:effectLst/>
                        <a:latin typeface="+mj-lt"/>
                        <a:cs typeface="Arial" charset="0"/>
                      </a:endParaRPr>
                    </a:p>
                  </a:txBody>
                  <a:tcPr marL="45720" marR="45720" horzOverflow="overflow">
                    <a:lnL w="6350" cap="rnd" cmpd="sng" algn="ctr">
                      <a:noFill/>
                      <a:prstDash val="solid"/>
                    </a:lnL>
                    <a:lnR w="6350" cap="flat" cmpd="sng" algn="ctr">
                      <a:noFill/>
                      <a:prstDash val="solid"/>
                      <a:round/>
                      <a:headEnd type="none" w="med" len="med"/>
                      <a:tailEnd type="none" w="med" len="med"/>
                    </a:lnR>
                    <a:lnT w="6350" cap="rnd" cmpd="sng" algn="ctr">
                      <a:noFill/>
                      <a:prstDash val="solid"/>
                    </a:lnT>
                    <a:lnB w="12700" cap="rnd" cmpd="sng" algn="ctr">
                      <a:noFill/>
                      <a:prstDash val="solid"/>
                    </a:lnB>
                    <a:lnTlToBr w="12700" cmpd="sng">
                      <a:noFill/>
                      <a:prstDash val="solid"/>
                    </a:lnTlToBr>
                    <a:lnBlToTr w="12700" cmpd="sng">
                      <a:noFill/>
                      <a:prstDash val="solid"/>
                    </a:lnBlToTr>
                    <a:solidFill>
                      <a:srgbClr val="005EB8"/>
                    </a:solidFill>
                  </a:tcPr>
                </a:tc>
                <a:tc>
                  <a:txBody>
                    <a:bodyPr/>
                    <a:lstStyle/>
                    <a:p>
                      <a:pPr marL="0" marR="0" lvl="0" indent="0" algn="ctr" defTabSz="914400" rtl="0" eaLnBrk="1" fontAlgn="base" latinLnBrk="0" hangingPunct="1">
                        <a:lnSpc>
                          <a:spcPct val="100000"/>
                        </a:lnSpc>
                        <a:spcBef>
                          <a:spcPct val="25000"/>
                        </a:spcBef>
                        <a:spcAft>
                          <a:spcPct val="0"/>
                        </a:spcAft>
                        <a:buClr>
                          <a:srgbClr val="415299"/>
                        </a:buClr>
                        <a:buSzPct val="125000"/>
                        <a:buFontTx/>
                        <a:buNone/>
                        <a:tabLst/>
                      </a:pPr>
                      <a:endParaRPr kumimoji="0" lang="en-GB" sz="1200" b="0" i="0" u="none" strike="noStrike" cap="none" normalizeH="0" baseline="0" noProof="0" dirty="0" smtClean="0">
                        <a:ln>
                          <a:noFill/>
                        </a:ln>
                        <a:solidFill>
                          <a:schemeClr val="tx1"/>
                        </a:solidFill>
                        <a:effectLst/>
                        <a:latin typeface="+mj-lt"/>
                        <a:cs typeface="Arial" charset="0"/>
                      </a:endParaRPr>
                    </a:p>
                  </a:txBody>
                  <a:tcPr marL="45720" marR="45720" horzOverflow="overflow">
                    <a:lnL w="6350" cap="flat" cmpd="sng" algn="ctr">
                      <a:noFill/>
                      <a:prstDash val="solid"/>
                      <a:round/>
                      <a:headEnd type="none" w="med" len="med"/>
                      <a:tailEnd type="none" w="med" len="med"/>
                    </a:lnL>
                    <a:lnR w="6350" cap="flat" cmpd="sng" algn="ctr">
                      <a:solidFill>
                        <a:srgbClr val="00338D"/>
                      </a:solidFill>
                      <a:prstDash val="solid"/>
                      <a:round/>
                      <a:headEnd type="none" w="med" len="med"/>
                      <a:tailEnd type="none" w="med" len="med"/>
                    </a:lnR>
                    <a:lnT w="6350" cap="rnd" cmpd="sng" algn="ctr">
                      <a:noFill/>
                      <a:prstDash val="solid"/>
                    </a:lnT>
                    <a:lnB w="12700" cap="rnd" cmpd="sng" algn="ctr">
                      <a:noFill/>
                      <a:prstDash val="solid"/>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0000"/>
                        </a:lnSpc>
                        <a:spcBef>
                          <a:spcPct val="25000"/>
                        </a:spcBef>
                        <a:spcAft>
                          <a:spcPct val="0"/>
                        </a:spcAft>
                        <a:buClr>
                          <a:srgbClr val="415299"/>
                        </a:buClr>
                        <a:buSzPct val="125000"/>
                        <a:buFontTx/>
                        <a:buNone/>
                        <a:tabLst/>
                      </a:pPr>
                      <a:r>
                        <a:rPr kumimoji="0" lang="en-GB" sz="1200" u="none" strike="noStrike" cap="none" normalizeH="0" baseline="0" noProof="0" dirty="0" smtClean="0">
                          <a:ln>
                            <a:noFill/>
                          </a:ln>
                          <a:effectLst/>
                        </a:rPr>
                        <a:t>Current State</a:t>
                      </a:r>
                      <a:endParaRPr kumimoji="0" lang="en-GB" sz="1200" b="0" i="0" u="none" strike="noStrike" cap="none" normalizeH="0" baseline="0" noProof="0" dirty="0" smtClean="0">
                        <a:ln>
                          <a:noFill/>
                        </a:ln>
                        <a:solidFill>
                          <a:schemeClr val="bg1"/>
                        </a:solidFill>
                        <a:effectLst/>
                        <a:latin typeface="+mj-lt"/>
                        <a:cs typeface="Arial" charset="0"/>
                      </a:endParaRPr>
                    </a:p>
                  </a:txBody>
                  <a:tcPr marL="45720" marR="45720" horzOverflow="overflow">
                    <a:lnL w="6350" cap="flat" cmpd="sng" algn="ctr">
                      <a:solidFill>
                        <a:srgbClr val="00338D"/>
                      </a:solidFill>
                      <a:prstDash val="solid"/>
                      <a:round/>
                      <a:headEnd type="none" w="med" len="med"/>
                      <a:tailEnd type="none" w="med" len="med"/>
                    </a:lnL>
                    <a:solidFill>
                      <a:srgbClr val="2D5491"/>
                    </a:solidFill>
                  </a:tcPr>
                </a:tc>
                <a:tc>
                  <a:txBody>
                    <a:bodyPr/>
                    <a:lstStyle/>
                    <a:p>
                      <a:pPr marL="0" marR="0" lvl="0" indent="0" algn="ctr" defTabSz="914400" rtl="0" eaLnBrk="1" fontAlgn="base" latinLnBrk="0" hangingPunct="1">
                        <a:lnSpc>
                          <a:spcPct val="100000"/>
                        </a:lnSpc>
                        <a:spcBef>
                          <a:spcPct val="25000"/>
                        </a:spcBef>
                        <a:spcAft>
                          <a:spcPct val="0"/>
                        </a:spcAft>
                        <a:buClr>
                          <a:srgbClr val="415299"/>
                        </a:buClr>
                        <a:buSzPct val="125000"/>
                        <a:buFontTx/>
                        <a:buNone/>
                        <a:tabLst/>
                      </a:pPr>
                      <a:r>
                        <a:rPr kumimoji="0" lang="en-GB" sz="1200" u="none" strike="noStrike" cap="none" normalizeH="0" baseline="0" noProof="0" dirty="0" smtClean="0">
                          <a:ln>
                            <a:noFill/>
                          </a:ln>
                          <a:effectLst/>
                        </a:rPr>
                        <a:t>Peer Group</a:t>
                      </a:r>
                      <a:endParaRPr kumimoji="0" lang="en-GB" sz="1200" b="0" i="0" u="none" strike="noStrike" cap="none" normalizeH="0" baseline="0" noProof="0" dirty="0" smtClean="0">
                        <a:ln>
                          <a:noFill/>
                        </a:ln>
                        <a:solidFill>
                          <a:schemeClr val="bg1"/>
                        </a:solidFill>
                        <a:effectLst/>
                        <a:latin typeface="+mj-lt"/>
                        <a:cs typeface="Arial" charset="0"/>
                      </a:endParaRPr>
                    </a:p>
                  </a:txBody>
                  <a:tcPr marL="45720" marR="45720" horzOverflow="overflow">
                    <a:solidFill>
                      <a:srgbClr val="2D5491"/>
                    </a:solidFill>
                  </a:tcPr>
                </a:tc>
                <a:tc>
                  <a:txBody>
                    <a:bodyPr/>
                    <a:lstStyle/>
                    <a:p>
                      <a:pPr marL="0" marR="0" lvl="0" indent="0" algn="ctr" defTabSz="914400" rtl="0" eaLnBrk="1" fontAlgn="base" latinLnBrk="0" hangingPunct="1">
                        <a:lnSpc>
                          <a:spcPct val="100000"/>
                        </a:lnSpc>
                        <a:spcBef>
                          <a:spcPct val="25000"/>
                        </a:spcBef>
                        <a:spcAft>
                          <a:spcPct val="0"/>
                        </a:spcAft>
                        <a:buClr>
                          <a:srgbClr val="415299"/>
                        </a:buClr>
                        <a:buSzPct val="125000"/>
                        <a:buFontTx/>
                        <a:buNone/>
                        <a:tabLst/>
                      </a:pPr>
                      <a:r>
                        <a:rPr kumimoji="0" lang="en-GB" sz="1200" u="none" strike="noStrike" cap="none" normalizeH="0" baseline="0" noProof="0" dirty="0" smtClean="0">
                          <a:ln>
                            <a:noFill/>
                          </a:ln>
                          <a:effectLst/>
                        </a:rPr>
                        <a:t>Global Industry Benchmark</a:t>
                      </a:r>
                      <a:endParaRPr kumimoji="0" lang="en-GB" sz="1200" b="0" i="0" u="none" strike="noStrike" cap="none" normalizeH="0" baseline="0" noProof="0" dirty="0" smtClean="0">
                        <a:ln>
                          <a:noFill/>
                        </a:ln>
                        <a:solidFill>
                          <a:schemeClr val="bg1"/>
                        </a:solidFill>
                        <a:effectLst/>
                        <a:latin typeface="+mj-lt"/>
                        <a:cs typeface="Arial" charset="0"/>
                      </a:endParaRPr>
                    </a:p>
                  </a:txBody>
                  <a:tcPr marL="45720" marR="45720" horzOverflow="overflow">
                    <a:solidFill>
                      <a:srgbClr val="2D5491"/>
                    </a:solidFill>
                  </a:tcPr>
                </a:tc>
              </a:tr>
              <a:tr h="4750640">
                <a:tc>
                  <a:txBody>
                    <a:bodyPr/>
                    <a:lstStyle/>
                    <a:p>
                      <a:pPr algn="ctr"/>
                      <a:r>
                        <a:rPr lang="en-US" sz="1200" kern="1200" dirty="0" smtClean="0">
                          <a:solidFill>
                            <a:schemeClr val="bg1"/>
                          </a:solidFill>
                        </a:rPr>
                        <a:t>Application of best practice user experience standards</a:t>
                      </a:r>
                    </a:p>
                    <a:p>
                      <a:pPr algn="ctr"/>
                      <a:endParaRPr lang="en-US" sz="1200" kern="1200" dirty="0" smtClean="0">
                        <a:solidFill>
                          <a:schemeClr val="bg1"/>
                        </a:solidFill>
                      </a:endParaRPr>
                    </a:p>
                  </a:txBody>
                  <a:tcPr marL="45720" marR="45720" anchor="ctr" horzOverflow="overflow">
                    <a:lnR w="12700" cap="rnd" cmpd="sng" algn="ctr">
                      <a:noFill/>
                      <a:prstDash val="solid"/>
                    </a:lnR>
                    <a:lnT w="12700" cap="rnd" cmpd="sng" algn="ctr">
                      <a:noFill/>
                      <a:prstDash val="solid"/>
                    </a:lnT>
                    <a:solidFill>
                      <a:srgbClr val="2D5491"/>
                    </a:solidFill>
                  </a:tcPr>
                </a:tc>
                <a:tc>
                  <a:txBody>
                    <a:bodyPr/>
                    <a:lstStyle/>
                    <a:p>
                      <a:pPr algn="ctr"/>
                      <a:endParaRPr lang="en-US" sz="1200" b="1" kern="1200" dirty="0">
                        <a:solidFill>
                          <a:schemeClr val="bg1"/>
                        </a:solidFill>
                        <a:latin typeface="+mn-lt"/>
                        <a:ea typeface="+mn-ea"/>
                        <a:cs typeface="+mn-cs"/>
                      </a:endParaRPr>
                    </a:p>
                  </a:txBody>
                  <a:tcPr marL="45720" marR="45720" anchor="ctr" horzOverflow="overflow">
                    <a:lnL w="12700" cap="rnd" cmpd="sng" algn="ctr">
                      <a:noFill/>
                      <a:prstDash val="solid"/>
                    </a:lnL>
                    <a:lnR w="6350" cap="flat" cmpd="sng" algn="ctr">
                      <a:solidFill>
                        <a:srgbClr val="00338D"/>
                      </a:solidFill>
                      <a:prstDash val="solid"/>
                      <a:round/>
                      <a:headEnd type="none" w="med" len="med"/>
                      <a:tailEnd type="none" w="med" len="med"/>
                    </a:lnR>
                    <a:lnT w="12700" cap="rnd" cmpd="sng" algn="ctr">
                      <a:noFill/>
                      <a:prstDash val="solid"/>
                    </a:lnT>
                    <a:lnB w="6350" cap="rnd" cmpd="sng" algn="ctr">
                      <a:noFill/>
                      <a:prstDash val="solid"/>
                    </a:lnB>
                    <a:lnTlToBr w="12700" cmpd="sng">
                      <a:noFill/>
                      <a:prstDash val="solid"/>
                    </a:lnTlToBr>
                    <a:lnBlToTr w="12700" cmpd="sng">
                      <a:noFill/>
                      <a:prstDash val="solid"/>
                    </a:lnBlToTr>
                    <a:noFill/>
                  </a:tcPr>
                </a:tc>
                <a:tc>
                  <a:txBody>
                    <a:bodyPr/>
                    <a:lstStyle/>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r>
                        <a:rPr lang="en-US" sz="1200" kern="1200" dirty="0" smtClean="0">
                          <a:solidFill>
                            <a:srgbClr val="00338D"/>
                          </a:solidFill>
                          <a:latin typeface="+mn-lt"/>
                          <a:ea typeface="+mn-ea"/>
                          <a:cs typeface="+mn-cs"/>
                        </a:rPr>
                        <a:t>A user experience strategy which is executed in line with the bank’s brand identity has been developed. However, the strategy is yet to be documented;</a:t>
                      </a:r>
                    </a:p>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r>
                        <a:rPr lang="en-US" sz="1200" kern="1200" dirty="0" smtClean="0">
                          <a:solidFill>
                            <a:srgbClr val="00338D"/>
                          </a:solidFill>
                          <a:latin typeface="+mn-lt"/>
                          <a:ea typeface="+mn-ea"/>
                          <a:cs typeface="+mn-cs"/>
                        </a:rPr>
                        <a:t>The user interface designs for the bank’s digital channels are actively refreshed to keep abreast with changing customer expectations;</a:t>
                      </a:r>
                    </a:p>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r>
                        <a:rPr lang="en-US" sz="1200" kern="1200" dirty="0" smtClean="0">
                          <a:solidFill>
                            <a:srgbClr val="00338D"/>
                          </a:solidFill>
                          <a:latin typeface="+mn-lt"/>
                          <a:ea typeface="+mn-ea"/>
                          <a:cs typeface="+mn-cs"/>
                        </a:rPr>
                        <a:t>Feedback on user experience is deliberately </a:t>
                      </a:r>
                      <a:r>
                        <a:rPr lang="en-US" sz="1200" kern="1200" dirty="0" err="1" smtClean="0">
                          <a:solidFill>
                            <a:srgbClr val="00338D"/>
                          </a:solidFill>
                          <a:latin typeface="+mn-lt"/>
                          <a:ea typeface="+mn-ea"/>
                          <a:cs typeface="+mn-cs"/>
                        </a:rPr>
                        <a:t>elicitated</a:t>
                      </a:r>
                      <a:r>
                        <a:rPr lang="en-US" sz="1200" kern="1200" dirty="0" smtClean="0">
                          <a:solidFill>
                            <a:srgbClr val="00338D"/>
                          </a:solidFill>
                          <a:latin typeface="+mn-lt"/>
                          <a:ea typeface="+mn-ea"/>
                          <a:cs typeface="+mn-cs"/>
                        </a:rPr>
                        <a:t> post-implementation.</a:t>
                      </a:r>
                    </a:p>
                  </a:txBody>
                  <a:tcPr marL="45720" marR="45720" horzOverflow="overflow">
                    <a:lnL w="6350" cap="flat" cmpd="sng" algn="ctr">
                      <a:solidFill>
                        <a:srgbClr val="00338D"/>
                      </a:solidFill>
                      <a:prstDash val="solid"/>
                      <a:round/>
                      <a:headEnd type="none" w="med" len="med"/>
                      <a:tailEnd type="none" w="med" len="med"/>
                    </a:lnL>
                    <a:lnB w="6350" cap="flat" cmpd="sng" algn="ctr">
                      <a:solidFill>
                        <a:srgbClr val="00338D"/>
                      </a:solidFill>
                      <a:prstDash val="solid"/>
                      <a:round/>
                      <a:headEnd type="none" w="med" len="med"/>
                      <a:tailEnd type="none" w="med" len="med"/>
                    </a:lnB>
                    <a:noFill/>
                  </a:tcPr>
                </a:tc>
                <a:tc>
                  <a:txBody>
                    <a:bodyPr/>
                    <a:lstStyle/>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endParaRPr lang="en-US" sz="1200" kern="1200" dirty="0" smtClean="0">
                        <a:solidFill>
                          <a:srgbClr val="00338D"/>
                        </a:solidFill>
                        <a:latin typeface="+mn-lt"/>
                        <a:ea typeface="+mn-ea"/>
                        <a:cs typeface="+mn-cs"/>
                      </a:endParaRPr>
                    </a:p>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endParaRPr lang="en-US" sz="1200" kern="1200" dirty="0" smtClean="0">
                        <a:solidFill>
                          <a:srgbClr val="00338D"/>
                        </a:solidFill>
                        <a:latin typeface="+mn-lt"/>
                        <a:ea typeface="+mn-ea"/>
                        <a:cs typeface="+mn-cs"/>
                      </a:endParaRPr>
                    </a:p>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endParaRPr lang="en-US" sz="1200" kern="1200" dirty="0" smtClean="0">
                        <a:solidFill>
                          <a:srgbClr val="00338D"/>
                        </a:solidFill>
                        <a:latin typeface="+mn-lt"/>
                        <a:ea typeface="+mn-ea"/>
                        <a:cs typeface="+mn-cs"/>
                      </a:endParaRPr>
                    </a:p>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endParaRPr lang="en-US" sz="1200" kern="1200" dirty="0" smtClean="0">
                        <a:solidFill>
                          <a:srgbClr val="00338D"/>
                        </a:solidFill>
                        <a:latin typeface="+mn-lt"/>
                        <a:ea typeface="+mn-ea"/>
                        <a:cs typeface="+mn-cs"/>
                      </a:endParaRPr>
                    </a:p>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r>
                        <a:rPr lang="en-US" sz="1200" kern="1200" dirty="0" smtClean="0">
                          <a:solidFill>
                            <a:srgbClr val="00338D"/>
                          </a:solidFill>
                          <a:latin typeface="+mn-lt"/>
                          <a:ea typeface="+mn-ea"/>
                          <a:cs typeface="+mn-cs"/>
                        </a:rPr>
                        <a:t>Most of </a:t>
                      </a:r>
                      <a:r>
                        <a:rPr lang="en-US" sz="1200" kern="1200" dirty="0" err="1" smtClean="0">
                          <a:solidFill>
                            <a:srgbClr val="00338D"/>
                          </a:solidFill>
                          <a:latin typeface="+mn-lt"/>
                          <a:ea typeface="+mn-ea"/>
                          <a:cs typeface="+mn-cs"/>
                        </a:rPr>
                        <a:t>FBNQuest’s</a:t>
                      </a:r>
                      <a:r>
                        <a:rPr lang="en-US" sz="1200" kern="1200" dirty="0" smtClean="0">
                          <a:solidFill>
                            <a:srgbClr val="00338D"/>
                          </a:solidFill>
                          <a:latin typeface="+mn-lt"/>
                          <a:ea typeface="+mn-ea"/>
                          <a:cs typeface="+mn-cs"/>
                        </a:rPr>
                        <a:t> peer</a:t>
                      </a:r>
                      <a:r>
                        <a:rPr lang="en-US" sz="1200" kern="1200" baseline="0" dirty="0" smtClean="0">
                          <a:solidFill>
                            <a:srgbClr val="00338D"/>
                          </a:solidFill>
                          <a:latin typeface="+mn-lt"/>
                          <a:ea typeface="+mn-ea"/>
                          <a:cs typeface="+mn-cs"/>
                        </a:rPr>
                        <a:t> have developed and documented a</a:t>
                      </a:r>
                      <a:r>
                        <a:rPr lang="en-US" sz="1200" kern="1200" dirty="0" smtClean="0">
                          <a:solidFill>
                            <a:srgbClr val="00338D"/>
                          </a:solidFill>
                          <a:latin typeface="+mn-lt"/>
                          <a:ea typeface="+mn-ea"/>
                          <a:cs typeface="+mn-cs"/>
                        </a:rPr>
                        <a:t> user experience strategy which is strongly enforced in line with their respective </a:t>
                      </a:r>
                      <a:r>
                        <a:rPr lang="en-US" sz="1200" kern="1200" dirty="0" err="1" smtClean="0">
                          <a:solidFill>
                            <a:srgbClr val="00338D"/>
                          </a:solidFill>
                          <a:latin typeface="+mn-lt"/>
                          <a:ea typeface="+mn-ea"/>
                          <a:cs typeface="+mn-cs"/>
                        </a:rPr>
                        <a:t>organisations’</a:t>
                      </a:r>
                      <a:r>
                        <a:rPr lang="en-US" sz="1200" kern="1200" dirty="0" smtClean="0">
                          <a:solidFill>
                            <a:srgbClr val="00338D"/>
                          </a:solidFill>
                          <a:latin typeface="+mn-lt"/>
                          <a:ea typeface="+mn-ea"/>
                          <a:cs typeface="+mn-cs"/>
                        </a:rPr>
                        <a:t> branding guidelines;</a:t>
                      </a:r>
                    </a:p>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r>
                        <a:rPr lang="en-US" sz="1200" kern="1200" dirty="0" smtClean="0">
                          <a:solidFill>
                            <a:srgbClr val="00338D"/>
                          </a:solidFill>
                          <a:latin typeface="+mn-lt"/>
                          <a:ea typeface="+mn-ea"/>
                          <a:cs typeface="+mn-cs"/>
                        </a:rPr>
                        <a:t>Their user experience strategies</a:t>
                      </a:r>
                      <a:r>
                        <a:rPr lang="en-US" sz="1200" kern="1200" baseline="0" dirty="0" smtClean="0">
                          <a:solidFill>
                            <a:srgbClr val="00338D"/>
                          </a:solidFill>
                          <a:latin typeface="+mn-lt"/>
                          <a:ea typeface="+mn-ea"/>
                          <a:cs typeface="+mn-cs"/>
                        </a:rPr>
                        <a:t> are to an extent, </a:t>
                      </a:r>
                      <a:r>
                        <a:rPr lang="en-US" sz="1200" kern="1200" dirty="0" smtClean="0">
                          <a:solidFill>
                            <a:srgbClr val="00338D"/>
                          </a:solidFill>
                          <a:latin typeface="+mn-lt"/>
                          <a:ea typeface="+mn-ea"/>
                          <a:cs typeface="+mn-cs"/>
                        </a:rPr>
                        <a:t>widely known across their </a:t>
                      </a:r>
                      <a:r>
                        <a:rPr lang="en-US" sz="1200" kern="1200" dirty="0" err="1" smtClean="0">
                          <a:solidFill>
                            <a:srgbClr val="00338D"/>
                          </a:solidFill>
                          <a:latin typeface="+mn-lt"/>
                          <a:ea typeface="+mn-ea"/>
                          <a:cs typeface="+mn-cs"/>
                        </a:rPr>
                        <a:t>organisations</a:t>
                      </a:r>
                      <a:r>
                        <a:rPr lang="en-US" sz="1200" kern="1200" dirty="0" smtClean="0">
                          <a:solidFill>
                            <a:srgbClr val="00338D"/>
                          </a:solidFill>
                          <a:latin typeface="+mn-lt"/>
                          <a:ea typeface="+mn-ea"/>
                          <a:cs typeface="+mn-cs"/>
                        </a:rPr>
                        <a:t> and applied to</a:t>
                      </a:r>
                      <a:r>
                        <a:rPr lang="en-US" sz="1200" kern="1200" baseline="0" dirty="0" smtClean="0">
                          <a:solidFill>
                            <a:srgbClr val="00338D"/>
                          </a:solidFill>
                          <a:latin typeface="+mn-lt"/>
                          <a:ea typeface="+mn-ea"/>
                          <a:cs typeface="+mn-cs"/>
                        </a:rPr>
                        <a:t> guide the design and deployment of</a:t>
                      </a:r>
                      <a:r>
                        <a:rPr lang="en-US" sz="1200" kern="1200" dirty="0" smtClean="0">
                          <a:solidFill>
                            <a:srgbClr val="00338D"/>
                          </a:solidFill>
                          <a:latin typeface="+mn-lt"/>
                          <a:ea typeface="+mn-ea"/>
                          <a:cs typeface="+mn-cs"/>
                        </a:rPr>
                        <a:t> all customer facing applications and channels.</a:t>
                      </a:r>
                    </a:p>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endParaRPr lang="en-US" sz="1200" kern="1200" dirty="0" smtClean="0">
                        <a:solidFill>
                          <a:srgbClr val="00338D"/>
                        </a:solidFill>
                        <a:latin typeface="+mn-lt"/>
                        <a:ea typeface="+mn-ea"/>
                        <a:cs typeface="+mn-cs"/>
                      </a:endParaRPr>
                    </a:p>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endParaRPr lang="en-US" sz="1200" kern="1200" dirty="0" smtClean="0">
                        <a:solidFill>
                          <a:srgbClr val="00338D"/>
                        </a:solidFill>
                        <a:latin typeface="+mn-lt"/>
                        <a:ea typeface="+mn-ea"/>
                        <a:cs typeface="+mn-cs"/>
                      </a:endParaRPr>
                    </a:p>
                  </a:txBody>
                  <a:tcPr marL="45720" marR="45720" horzOverflow="overflow">
                    <a:lnB w="6350" cap="flat" cmpd="sng" algn="ctr">
                      <a:solidFill>
                        <a:srgbClr val="00338D"/>
                      </a:solidFill>
                      <a:prstDash val="solid"/>
                      <a:round/>
                      <a:headEnd type="none" w="med" len="med"/>
                      <a:tailEnd type="none" w="med" len="med"/>
                    </a:lnB>
                    <a:noFill/>
                  </a:tcPr>
                </a:tc>
                <a:tc>
                  <a:txBody>
                    <a:bodyPr/>
                    <a:lstStyle/>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endParaRPr lang="en-US" sz="1200" kern="1200" dirty="0" smtClean="0">
                        <a:solidFill>
                          <a:srgbClr val="00338D"/>
                        </a:solidFill>
                        <a:latin typeface="+mn-lt"/>
                        <a:ea typeface="+mn-ea"/>
                        <a:cs typeface="+mn-cs"/>
                      </a:endParaRPr>
                    </a:p>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endParaRPr lang="en-US" sz="1200" kern="1200" dirty="0" smtClean="0">
                        <a:solidFill>
                          <a:srgbClr val="00338D"/>
                        </a:solidFill>
                        <a:latin typeface="+mn-lt"/>
                        <a:ea typeface="+mn-ea"/>
                        <a:cs typeface="+mn-cs"/>
                      </a:endParaRPr>
                    </a:p>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endParaRPr lang="en-US" sz="1200" kern="1200" dirty="0" smtClean="0">
                        <a:solidFill>
                          <a:srgbClr val="00338D"/>
                        </a:solidFill>
                        <a:latin typeface="+mn-lt"/>
                        <a:ea typeface="+mn-ea"/>
                        <a:cs typeface="+mn-cs"/>
                      </a:endParaRPr>
                    </a:p>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endParaRPr lang="en-US" sz="1200" kern="1200" dirty="0" smtClean="0">
                        <a:solidFill>
                          <a:srgbClr val="00338D"/>
                        </a:solidFill>
                        <a:latin typeface="+mn-lt"/>
                        <a:ea typeface="+mn-ea"/>
                        <a:cs typeface="+mn-cs"/>
                      </a:endParaRPr>
                    </a:p>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endParaRPr lang="en-US" sz="1200" kern="1200" dirty="0" smtClean="0">
                        <a:solidFill>
                          <a:srgbClr val="00338D"/>
                        </a:solidFill>
                        <a:latin typeface="+mn-lt"/>
                        <a:ea typeface="+mn-ea"/>
                        <a:cs typeface="+mn-cs"/>
                      </a:endParaRPr>
                    </a:p>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r>
                        <a:rPr lang="en-US" sz="1200" kern="1200" dirty="0" smtClean="0">
                          <a:solidFill>
                            <a:srgbClr val="00338D"/>
                          </a:solidFill>
                          <a:latin typeface="+mn-lt"/>
                          <a:ea typeface="+mn-ea"/>
                          <a:cs typeface="+mn-cs"/>
                        </a:rPr>
                        <a:t>Charles Schwab bank appointed an executive management personnel to drive the governance of their </a:t>
                      </a:r>
                      <a:r>
                        <a:rPr lang="en-US" sz="1200" kern="1200" dirty="0" err="1" smtClean="0">
                          <a:solidFill>
                            <a:srgbClr val="00338D"/>
                          </a:solidFill>
                          <a:latin typeface="+mn-lt"/>
                          <a:ea typeface="+mn-ea"/>
                          <a:cs typeface="+mn-cs"/>
                        </a:rPr>
                        <a:t>organisation’s</a:t>
                      </a:r>
                      <a:r>
                        <a:rPr lang="en-US" sz="1200" kern="1200" dirty="0" smtClean="0">
                          <a:solidFill>
                            <a:srgbClr val="00338D"/>
                          </a:solidFill>
                          <a:latin typeface="+mn-lt"/>
                          <a:ea typeface="+mn-ea"/>
                          <a:cs typeface="+mn-cs"/>
                        </a:rPr>
                        <a:t> user experience strategy (specifically, </a:t>
                      </a:r>
                      <a:r>
                        <a:rPr lang="en-US" sz="1200" kern="1200" dirty="0" err="1" smtClean="0">
                          <a:solidFill>
                            <a:srgbClr val="00338D"/>
                          </a:solidFill>
                          <a:latin typeface="+mn-lt"/>
                          <a:ea typeface="+mn-ea"/>
                          <a:cs typeface="+mn-cs"/>
                        </a:rPr>
                        <a:t>Eliel</a:t>
                      </a:r>
                      <a:r>
                        <a:rPr lang="en-US" sz="1200" kern="1200" dirty="0" smtClean="0">
                          <a:solidFill>
                            <a:srgbClr val="00338D"/>
                          </a:solidFill>
                          <a:latin typeface="+mn-lt"/>
                          <a:ea typeface="+mn-ea"/>
                          <a:cs typeface="+mn-cs"/>
                        </a:rPr>
                        <a:t> Johnson, Vice President and Head of User Experience and Design);</a:t>
                      </a:r>
                    </a:p>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r>
                        <a:rPr lang="en-US" sz="1200" kern="1200" dirty="0" smtClean="0">
                          <a:solidFill>
                            <a:srgbClr val="00338D"/>
                          </a:solidFill>
                          <a:latin typeface="+mn-lt"/>
                          <a:ea typeface="+mn-ea"/>
                          <a:cs typeface="+mn-cs"/>
                          <a:hlinkClick r:id="" action="ppaction://noaction"/>
                        </a:rPr>
                        <a:t>The</a:t>
                      </a:r>
                      <a:r>
                        <a:rPr lang="en-US" sz="1200" kern="1200" baseline="0" dirty="0" smtClean="0">
                          <a:solidFill>
                            <a:srgbClr val="00338D"/>
                          </a:solidFill>
                          <a:latin typeface="+mn-lt"/>
                          <a:ea typeface="+mn-ea"/>
                          <a:cs typeface="+mn-cs"/>
                          <a:hlinkClick r:id="" action="ppaction://noaction"/>
                        </a:rPr>
                        <a:t> bank also established a</a:t>
                      </a:r>
                      <a:r>
                        <a:rPr lang="en-US" sz="1200" kern="1200" dirty="0" smtClean="0">
                          <a:solidFill>
                            <a:srgbClr val="00338D"/>
                          </a:solidFill>
                          <a:latin typeface="+mn-lt"/>
                          <a:ea typeface="+mn-ea"/>
                          <a:cs typeface="+mn-cs"/>
                          <a:hlinkClick r:id="" action="ppaction://noaction"/>
                        </a:rPr>
                        <a:t> user experience research and design team focused on designing great software for their customers, investors and financial advisors; </a:t>
                      </a:r>
                      <a:endParaRPr lang="en-US" sz="1200" kern="1200" dirty="0" smtClean="0">
                        <a:solidFill>
                          <a:srgbClr val="00338D"/>
                        </a:solidFill>
                        <a:latin typeface="+mn-lt"/>
                        <a:ea typeface="+mn-ea"/>
                        <a:cs typeface="+mn-cs"/>
                      </a:endParaRPr>
                    </a:p>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r>
                        <a:rPr lang="en-US" sz="1200" kern="1200" dirty="0" smtClean="0">
                          <a:solidFill>
                            <a:srgbClr val="00338D"/>
                          </a:solidFill>
                          <a:latin typeface="+mn-lt"/>
                          <a:ea typeface="+mn-ea"/>
                          <a:cs typeface="+mn-cs"/>
                        </a:rPr>
                        <a:t>In</a:t>
                      </a:r>
                      <a:r>
                        <a:rPr lang="en-US" sz="1200" kern="1200" baseline="0" dirty="0" smtClean="0">
                          <a:solidFill>
                            <a:srgbClr val="00338D"/>
                          </a:solidFill>
                          <a:latin typeface="+mn-lt"/>
                          <a:ea typeface="+mn-ea"/>
                          <a:cs typeface="+mn-cs"/>
                        </a:rPr>
                        <a:t> addition, the bank constantly applies a </a:t>
                      </a:r>
                      <a:r>
                        <a:rPr lang="en-US" sz="1200" kern="1200" dirty="0" smtClean="0">
                          <a:solidFill>
                            <a:srgbClr val="00338D"/>
                          </a:solidFill>
                          <a:latin typeface="+mn-lt"/>
                          <a:ea typeface="+mn-ea"/>
                          <a:cs typeface="+mn-cs"/>
                        </a:rPr>
                        <a:t>prototype-first approach for digital solution implementation prior to actual build;</a:t>
                      </a:r>
                    </a:p>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r>
                        <a:rPr lang="en-US" sz="1200" kern="1200" dirty="0" smtClean="0">
                          <a:solidFill>
                            <a:srgbClr val="00338D"/>
                          </a:solidFill>
                          <a:latin typeface="+mn-lt"/>
                          <a:ea typeface="+mn-ea"/>
                          <a:cs typeface="+mn-cs"/>
                        </a:rPr>
                        <a:t>Eastern Bank engaged a design and marketing firm with deep experience working with brand guidelines and implicit knowledge of the tenets of brand DNA to create a cohesive, consistent brand experience for their customers across all their touch points.</a:t>
                      </a:r>
                    </a:p>
                  </a:txBody>
                  <a:tcPr marL="45720" marR="45720" horzOverflow="overflow">
                    <a:lnB w="6350" cap="flat" cmpd="sng" algn="ctr">
                      <a:solidFill>
                        <a:srgbClr val="00338D"/>
                      </a:solidFill>
                      <a:prstDash val="solid"/>
                      <a:round/>
                      <a:headEnd type="none" w="med" len="med"/>
                      <a:tailEnd type="none" w="med" len="med"/>
                    </a:lnB>
                    <a:noFill/>
                  </a:tcPr>
                </a:tc>
              </a:tr>
            </a:tbl>
          </a:graphicData>
        </a:graphic>
      </p:graphicFrame>
      <p:pic>
        <p:nvPicPr>
          <p:cNvPr id="23" name="Picture 22"/>
          <p:cNvPicPr>
            <a:picLocks noChangeAspect="1"/>
          </p:cNvPicPr>
          <p:nvPr/>
        </p:nvPicPr>
        <p:blipFill>
          <a:blip r:embed="rId2"/>
          <a:stretch>
            <a:fillRect/>
          </a:stretch>
        </p:blipFill>
        <p:spPr>
          <a:xfrm>
            <a:off x="-1123122" y="4490117"/>
            <a:ext cx="851774" cy="330361"/>
          </a:xfrm>
          <a:prstGeom prst="rect">
            <a:avLst/>
          </a:prstGeom>
          <a:solidFill>
            <a:srgbClr val="003D6F"/>
          </a:solidFill>
        </p:spPr>
      </p:pic>
      <p:sp>
        <p:nvSpPr>
          <p:cNvPr id="66" name="TextBox 65"/>
          <p:cNvSpPr txBox="1"/>
          <p:nvPr/>
        </p:nvSpPr>
        <p:spPr>
          <a:xfrm>
            <a:off x="153265" y="6734469"/>
            <a:ext cx="3909321" cy="168024"/>
          </a:xfrm>
          <a:prstGeom prst="rect">
            <a:avLst/>
          </a:prstGeom>
          <a:noFill/>
        </p:spPr>
        <p:txBody>
          <a:bodyPr wrap="none" lIns="21772" tIns="21772" rIns="21772" bIns="21772" rtlCol="0" anchor="ctr" anchorCtr="0">
            <a:noAutofit/>
          </a:bodyPr>
          <a:lstStyle/>
          <a:p>
            <a:pPr defTabSz="890789">
              <a:spcBef>
                <a:spcPts val="300"/>
              </a:spcBef>
              <a:defRPr/>
            </a:pPr>
            <a:r>
              <a:rPr lang="en-AU" sz="800" i="1" dirty="0">
                <a:solidFill>
                  <a:srgbClr val="00338D"/>
                </a:solidFill>
              </a:rPr>
              <a:t>Source: DMA survey, interviews with </a:t>
            </a:r>
            <a:r>
              <a:rPr lang="en-AU" sz="800" i="1" dirty="0" err="1">
                <a:solidFill>
                  <a:srgbClr val="00338D"/>
                </a:solidFill>
              </a:rPr>
              <a:t>FBNQuest</a:t>
            </a:r>
            <a:r>
              <a:rPr lang="en-AU" sz="800" i="1" dirty="0">
                <a:solidFill>
                  <a:srgbClr val="00338D"/>
                </a:solidFill>
              </a:rPr>
              <a:t> employees, company websites, exploratory interviews</a:t>
            </a:r>
          </a:p>
        </p:txBody>
      </p:sp>
      <p:grpSp>
        <p:nvGrpSpPr>
          <p:cNvPr id="36" name="Group 35"/>
          <p:cNvGrpSpPr/>
          <p:nvPr/>
        </p:nvGrpSpPr>
        <p:grpSpPr>
          <a:xfrm>
            <a:off x="7347937" y="44696"/>
            <a:ext cx="4568864" cy="274320"/>
            <a:chOff x="7916790" y="356874"/>
            <a:chExt cx="4568864" cy="274320"/>
          </a:xfrm>
        </p:grpSpPr>
        <p:grpSp>
          <p:nvGrpSpPr>
            <p:cNvPr id="37" name="Group 36"/>
            <p:cNvGrpSpPr/>
            <p:nvPr/>
          </p:nvGrpSpPr>
          <p:grpSpPr>
            <a:xfrm>
              <a:off x="7916790" y="356874"/>
              <a:ext cx="2337497" cy="274320"/>
              <a:chOff x="3793151" y="6476333"/>
              <a:chExt cx="2337497" cy="274320"/>
            </a:xfrm>
          </p:grpSpPr>
          <p:sp>
            <p:nvSpPr>
              <p:cNvPr id="42" name="Isosceles Triangle 41"/>
              <p:cNvSpPr/>
              <p:nvPr/>
            </p:nvSpPr>
            <p:spPr>
              <a:xfrm rot="10800000">
                <a:off x="4273393" y="6554522"/>
                <a:ext cx="140400" cy="117943"/>
              </a:xfrm>
              <a:prstGeom prst="triangle">
                <a:avLst/>
              </a:prstGeom>
              <a:solidFill>
                <a:srgbClr val="00338D"/>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21772" tIns="21772" rIns="21772" bIns="21772" rtlCol="0" anchor="ctr" anchorCtr="0"/>
              <a:lstStyle/>
              <a:p>
                <a:pPr algn="ctr"/>
                <a:endParaRPr lang="en-AU" sz="800" dirty="0" err="1">
                  <a:solidFill>
                    <a:srgbClr val="00338D"/>
                  </a:solidFill>
                  <a:latin typeface="Calibri" panose="020F0502020204030204" pitchFamily="34" charset="0"/>
                </a:endParaRPr>
              </a:p>
            </p:txBody>
          </p:sp>
          <p:sp>
            <p:nvSpPr>
              <p:cNvPr id="43" name="TextBox 42"/>
              <p:cNvSpPr txBox="1"/>
              <p:nvPr/>
            </p:nvSpPr>
            <p:spPr>
              <a:xfrm>
                <a:off x="4380552" y="6525841"/>
                <a:ext cx="469141" cy="175304"/>
              </a:xfrm>
              <a:prstGeom prst="rect">
                <a:avLst/>
              </a:prstGeom>
              <a:noFill/>
            </p:spPr>
            <p:txBody>
              <a:bodyPr wrap="none" lIns="21772" tIns="21772" rIns="21772" bIns="21772" rtlCol="0" anchor="ctr" anchorCtr="0">
                <a:noAutofit/>
              </a:bodyPr>
              <a:lstStyle/>
              <a:p>
                <a:pPr algn="ctr"/>
                <a:r>
                  <a:rPr lang="en-AU" sz="800" b="1" dirty="0">
                    <a:solidFill>
                      <a:srgbClr val="00338D"/>
                    </a:solidFill>
                  </a:rPr>
                  <a:t>Current</a:t>
                </a:r>
              </a:p>
            </p:txBody>
          </p:sp>
          <p:sp>
            <p:nvSpPr>
              <p:cNvPr id="44" name="Text Box 81"/>
              <p:cNvSpPr txBox="1">
                <a:spLocks noChangeArrowheads="1"/>
              </p:cNvSpPr>
              <p:nvPr/>
            </p:nvSpPr>
            <p:spPr bwMode="auto">
              <a:xfrm>
                <a:off x="3793151" y="6476333"/>
                <a:ext cx="476639" cy="274320"/>
              </a:xfrm>
              <a:prstGeom prst="rect">
                <a:avLst/>
              </a:prstGeom>
              <a:noFill/>
              <a:ln w="9525">
                <a:noFill/>
                <a:miter lim="800000"/>
                <a:headEnd type="none" w="sm" len="sm"/>
                <a:tailEnd type="none" w="sm" len="sm"/>
              </a:ln>
              <a:effectLst/>
            </p:spPr>
            <p:txBody>
              <a:bodyPr wrap="square" lIns="45720" rIns="45720" anchor="ctr">
                <a:noAutofit/>
              </a:bodyPr>
              <a:lstStyle/>
              <a:p>
                <a:pPr algn="ctr"/>
                <a:r>
                  <a:rPr lang="en-US" sz="1000" b="1" dirty="0">
                    <a:solidFill>
                      <a:srgbClr val="00338D"/>
                    </a:solidFill>
                  </a:rPr>
                  <a:t>Key:</a:t>
                </a:r>
              </a:p>
            </p:txBody>
          </p:sp>
          <p:sp>
            <p:nvSpPr>
              <p:cNvPr id="45" name="object 140"/>
              <p:cNvSpPr txBox="1"/>
              <p:nvPr/>
            </p:nvSpPr>
            <p:spPr>
              <a:xfrm>
                <a:off x="5247374" y="6551939"/>
                <a:ext cx="883274" cy="123111"/>
              </a:xfrm>
              <a:prstGeom prst="rect">
                <a:avLst/>
              </a:prstGeom>
            </p:spPr>
            <p:txBody>
              <a:bodyPr vert="horz" wrap="square" lIns="0" tIns="0" rIns="0" bIns="0" rtlCol="0">
                <a:spAutoFit/>
              </a:bodyPr>
              <a:lstStyle/>
              <a:p>
                <a:pPr marL="12700"/>
                <a:r>
                  <a:rPr lang="en-GB" sz="800" b="1" spc="-10" dirty="0">
                    <a:solidFill>
                      <a:srgbClr val="00338D"/>
                    </a:solidFill>
                    <a:cs typeface="Century Gothic"/>
                  </a:rPr>
                  <a:t>Peer </a:t>
                </a:r>
                <a:r>
                  <a:rPr lang="en-GB" sz="800" b="1" spc="-10" dirty="0" smtClean="0">
                    <a:solidFill>
                      <a:srgbClr val="00338D"/>
                    </a:solidFill>
                    <a:cs typeface="Century Gothic"/>
                  </a:rPr>
                  <a:t>Group</a:t>
                </a:r>
                <a:endParaRPr sz="800" b="1" dirty="0">
                  <a:solidFill>
                    <a:srgbClr val="00338D"/>
                  </a:solidFill>
                  <a:cs typeface="Century Gothic"/>
                </a:endParaRPr>
              </a:p>
            </p:txBody>
          </p:sp>
          <p:sp>
            <p:nvSpPr>
              <p:cNvPr id="46" name="Isosceles Triangle 45"/>
              <p:cNvSpPr/>
              <p:nvPr/>
            </p:nvSpPr>
            <p:spPr>
              <a:xfrm rot="10800000">
                <a:off x="5097444" y="6554522"/>
                <a:ext cx="140400" cy="117943"/>
              </a:xfrm>
              <a:prstGeom prs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21772" tIns="21772" rIns="21772" bIns="21772" rtlCol="0" anchor="ctr" anchorCtr="0"/>
              <a:lstStyle/>
              <a:p>
                <a:pPr algn="ctr"/>
                <a:endParaRPr lang="en-AU" sz="800" dirty="0" err="1">
                  <a:solidFill>
                    <a:srgbClr val="00338D"/>
                  </a:solidFill>
                  <a:latin typeface="Calibri" panose="020F0502020204030204" pitchFamily="34" charset="0"/>
                </a:endParaRPr>
              </a:p>
            </p:txBody>
          </p:sp>
        </p:grpSp>
        <p:sp>
          <p:nvSpPr>
            <p:cNvPr id="38" name="Isosceles Triangle 37"/>
            <p:cNvSpPr/>
            <p:nvPr/>
          </p:nvSpPr>
          <p:spPr>
            <a:xfrm rot="10800000">
              <a:off x="10162847" y="435063"/>
              <a:ext cx="140400" cy="117943"/>
            </a:xfrm>
            <a:prstGeom prst="triangle">
              <a:avLst/>
            </a:prstGeom>
            <a:solidFill>
              <a:srgbClr val="00B060"/>
            </a:solidFill>
            <a:ln>
              <a:noFill/>
            </a:ln>
          </p:spPr>
          <p:style>
            <a:lnRef idx="2">
              <a:schemeClr val="accent1">
                <a:shade val="50000"/>
              </a:schemeClr>
            </a:lnRef>
            <a:fillRef idx="1">
              <a:schemeClr val="accent1"/>
            </a:fillRef>
            <a:effectRef idx="0">
              <a:schemeClr val="accent1"/>
            </a:effectRef>
            <a:fontRef idx="minor">
              <a:schemeClr val="lt1"/>
            </a:fontRef>
          </p:style>
          <p:txBody>
            <a:bodyPr lIns="21772" tIns="21772" rIns="21772" bIns="21772" rtlCol="0" anchor="ctr" anchorCtr="0"/>
            <a:lstStyle/>
            <a:p>
              <a:pPr algn="ctr"/>
              <a:endParaRPr lang="en-AU" sz="800" dirty="0" err="1">
                <a:solidFill>
                  <a:srgbClr val="00338D"/>
                </a:solidFill>
                <a:latin typeface="Calibri" panose="020F0502020204030204" pitchFamily="34" charset="0"/>
              </a:endParaRPr>
            </a:p>
          </p:txBody>
        </p:sp>
        <p:sp>
          <p:nvSpPr>
            <p:cNvPr id="39" name="TextBox 38"/>
            <p:cNvSpPr txBox="1"/>
            <p:nvPr/>
          </p:nvSpPr>
          <p:spPr>
            <a:xfrm>
              <a:off x="10753127" y="406382"/>
              <a:ext cx="469141" cy="175304"/>
            </a:xfrm>
            <a:prstGeom prst="rect">
              <a:avLst/>
            </a:prstGeom>
            <a:noFill/>
          </p:spPr>
          <p:txBody>
            <a:bodyPr wrap="none" lIns="21772" tIns="21772" rIns="21772" bIns="21772" rtlCol="0" anchor="ctr" anchorCtr="0">
              <a:noAutofit/>
            </a:bodyPr>
            <a:lstStyle/>
            <a:p>
              <a:pPr algn="ctr"/>
              <a:r>
                <a:rPr lang="en-AU" sz="800" b="1" dirty="0">
                  <a:solidFill>
                    <a:srgbClr val="00338D"/>
                  </a:solidFill>
                </a:rPr>
                <a:t>Global </a:t>
              </a:r>
              <a:r>
                <a:rPr lang="en-AU" sz="800" b="1" dirty="0" smtClean="0">
                  <a:solidFill>
                    <a:srgbClr val="00338D"/>
                  </a:solidFill>
                </a:rPr>
                <a:t>Industry </a:t>
              </a:r>
              <a:r>
                <a:rPr lang="en-AU" sz="800" b="1" dirty="0">
                  <a:solidFill>
                    <a:srgbClr val="00338D"/>
                  </a:solidFill>
                </a:rPr>
                <a:t>B</a:t>
              </a:r>
              <a:r>
                <a:rPr lang="en-AU" sz="800" b="1" dirty="0" smtClean="0">
                  <a:solidFill>
                    <a:srgbClr val="00338D"/>
                  </a:solidFill>
                </a:rPr>
                <a:t>enchmark</a:t>
              </a:r>
              <a:endParaRPr lang="en-AU" sz="800" b="1" dirty="0">
                <a:solidFill>
                  <a:srgbClr val="00338D"/>
                </a:solidFill>
              </a:endParaRPr>
            </a:p>
          </p:txBody>
        </p:sp>
        <p:sp>
          <p:nvSpPr>
            <p:cNvPr id="40" name="Isosceles Triangle 39"/>
            <p:cNvSpPr/>
            <p:nvPr/>
          </p:nvSpPr>
          <p:spPr>
            <a:xfrm rot="10800000">
              <a:off x="11860573" y="436066"/>
              <a:ext cx="140400" cy="117943"/>
            </a:xfrm>
            <a:prstGeom prst="triangle">
              <a:avLst/>
            </a:prstGeom>
            <a:solidFill>
              <a:srgbClr val="8E258D"/>
            </a:solidFill>
            <a:ln>
              <a:noFill/>
            </a:ln>
          </p:spPr>
          <p:style>
            <a:lnRef idx="2">
              <a:schemeClr val="accent1">
                <a:shade val="50000"/>
              </a:schemeClr>
            </a:lnRef>
            <a:fillRef idx="1">
              <a:schemeClr val="accent1"/>
            </a:fillRef>
            <a:effectRef idx="0">
              <a:schemeClr val="accent1"/>
            </a:effectRef>
            <a:fontRef idx="minor">
              <a:schemeClr val="lt1"/>
            </a:fontRef>
          </p:style>
          <p:txBody>
            <a:bodyPr lIns="21772" tIns="21772" rIns="21772" bIns="21772" rtlCol="0" anchor="ctr" anchorCtr="0"/>
            <a:lstStyle/>
            <a:p>
              <a:pPr algn="ctr"/>
              <a:endParaRPr lang="en-AU" sz="800" dirty="0" err="1">
                <a:solidFill>
                  <a:srgbClr val="00338D"/>
                </a:solidFill>
                <a:latin typeface="Calibri" panose="020F0502020204030204" pitchFamily="34" charset="0"/>
              </a:endParaRPr>
            </a:p>
          </p:txBody>
        </p:sp>
        <p:sp>
          <p:nvSpPr>
            <p:cNvPr id="41" name="TextBox 40"/>
            <p:cNvSpPr txBox="1"/>
            <p:nvPr/>
          </p:nvSpPr>
          <p:spPr>
            <a:xfrm>
              <a:off x="12016513" y="407385"/>
              <a:ext cx="469141" cy="175304"/>
            </a:xfrm>
            <a:prstGeom prst="rect">
              <a:avLst/>
            </a:prstGeom>
            <a:noFill/>
          </p:spPr>
          <p:txBody>
            <a:bodyPr wrap="none" lIns="21772" tIns="21772" rIns="21772" bIns="21772" rtlCol="0" anchor="ctr" anchorCtr="0">
              <a:noAutofit/>
            </a:bodyPr>
            <a:lstStyle/>
            <a:p>
              <a:pPr algn="ctr"/>
              <a:r>
                <a:rPr lang="en-AU" sz="800" b="1" dirty="0">
                  <a:solidFill>
                    <a:srgbClr val="00338D"/>
                  </a:solidFill>
                </a:rPr>
                <a:t>Aspiration</a:t>
              </a:r>
            </a:p>
          </p:txBody>
        </p:sp>
      </p:grpSp>
      <p:pic>
        <p:nvPicPr>
          <p:cNvPr id="25" name="Picture 24"/>
          <p:cNvPicPr>
            <a:picLocks noChangeAspect="1"/>
          </p:cNvPicPr>
          <p:nvPr/>
        </p:nvPicPr>
        <p:blipFill rotWithShape="1">
          <a:blip r:embed="rId3" cstate="print">
            <a:extLst>
              <a:ext uri="{28A0092B-C50C-407E-A947-70E740481C1C}">
                <a14:useLocalDpi xmlns:a14="http://schemas.microsoft.com/office/drawing/2010/main" val="0"/>
              </a:ext>
            </a:extLst>
          </a:blip>
          <a:srcRect r="7198"/>
          <a:stretch/>
        </p:blipFill>
        <p:spPr>
          <a:xfrm>
            <a:off x="7758794" y="1504359"/>
            <a:ext cx="671872" cy="407244"/>
          </a:xfrm>
          <a:prstGeom prst="rect">
            <a:avLst/>
          </a:prstGeom>
        </p:spPr>
      </p:pic>
      <p:pic>
        <p:nvPicPr>
          <p:cNvPr id="26" name="Picture 12" descr="Image result for nova merchant bank"/>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47485" y="1436608"/>
            <a:ext cx="1000452" cy="474995"/>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12" descr="Image result for charles schwab"/>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722426" y="1371495"/>
            <a:ext cx="569294" cy="569294"/>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8"/>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9148461" y="1607127"/>
            <a:ext cx="1373487" cy="230585"/>
          </a:xfrm>
          <a:prstGeom prst="rect">
            <a:avLst/>
          </a:prstGeom>
          <a:ln>
            <a:solidFill>
              <a:schemeClr val="bg1">
                <a:lumMod val="95000"/>
              </a:schemeClr>
            </a:solidFill>
          </a:ln>
        </p:spPr>
      </p:pic>
      <p:sp>
        <p:nvSpPr>
          <p:cNvPr id="22" name="Title 2"/>
          <p:cNvSpPr txBox="1">
            <a:spLocks/>
          </p:cNvSpPr>
          <p:nvPr/>
        </p:nvSpPr>
        <p:spPr>
          <a:xfrm>
            <a:off x="153265" y="94959"/>
            <a:ext cx="9681940" cy="364003"/>
          </a:xfrm>
          <a:prstGeom prst="rect">
            <a:avLst/>
          </a:prstGeom>
          <a:noFill/>
        </p:spPr>
        <p:txBody>
          <a:bodyPr vert="horz" lIns="0" tIns="0" rIns="0" bIns="0" rtlCol="0" anchor="t" anchorCtr="0">
            <a:noAutofit/>
          </a:bodyPr>
          <a:lstStyle>
            <a:defPPr>
              <a:defRPr lang="en-US"/>
            </a:defPPr>
            <a:lvl1pPr>
              <a:lnSpc>
                <a:spcPct val="70000"/>
              </a:lnSpc>
              <a:defRPr sz="2800" b="1" i="0" kern="0">
                <a:solidFill>
                  <a:srgbClr val="00338D"/>
                </a:solidFill>
                <a:latin typeface="Univers 47 CondensedLight" panose="00000400000000000000" pitchFamily="2" charset="0"/>
                <a:cs typeface="KPMG Extralight"/>
              </a:defRPr>
            </a:lvl1pPr>
          </a:lstStyle>
          <a:p>
            <a:pPr>
              <a:defRPr/>
            </a:pPr>
            <a:r>
              <a:rPr lang="en-US" sz="4400" b="0" kern="1200" dirty="0" smtClean="0">
                <a:latin typeface="KPMG Extralight" panose="020B0303030202040204" pitchFamily="34" charset="0"/>
                <a:cs typeface="+mj-cs"/>
              </a:rPr>
              <a:t>Detailed Assessment – Technology Enablement</a:t>
            </a:r>
            <a:r>
              <a:rPr lang="en-US" sz="4400" b="0" kern="1200" baseline="30000" dirty="0" smtClean="0">
                <a:latin typeface="KPMG Extralight" panose="020B0303030202040204" pitchFamily="34" charset="0"/>
                <a:ea typeface="+mj-ea"/>
                <a:cs typeface="+mj-cs"/>
              </a:rPr>
              <a:t>(7/10)</a:t>
            </a:r>
            <a:endParaRPr lang="en-US" sz="4400" b="0" kern="1200" baseline="30000" dirty="0">
              <a:latin typeface="KPMG Extralight" panose="020B0303030202040204" pitchFamily="34" charset="0"/>
              <a:ea typeface="+mj-ea"/>
              <a:cs typeface="+mj-cs"/>
            </a:endParaRPr>
          </a:p>
        </p:txBody>
      </p:sp>
      <p:sp>
        <p:nvSpPr>
          <p:cNvPr id="27" name="Rectangle 26"/>
          <p:cNvSpPr/>
          <p:nvPr/>
        </p:nvSpPr>
        <p:spPr>
          <a:xfrm>
            <a:off x="8003344" y="6601882"/>
            <a:ext cx="3930050" cy="276999"/>
          </a:xfrm>
          <a:prstGeom prst="rect">
            <a:avLst/>
          </a:prstGeom>
        </p:spPr>
        <p:txBody>
          <a:bodyPr wrap="none">
            <a:spAutoFit/>
          </a:bodyPr>
          <a:lstStyle/>
          <a:p>
            <a:pPr lvl="0" defTabSz="890789">
              <a:spcAft>
                <a:spcPts val="100"/>
              </a:spcAft>
              <a:defRPr/>
            </a:pPr>
            <a:r>
              <a:rPr lang="en-US" sz="1200" i="1" dirty="0">
                <a:solidFill>
                  <a:srgbClr val="00338D"/>
                </a:solidFill>
                <a:hlinkClick r:id="rId7" action="ppaction://hlinksldjump"/>
              </a:rPr>
              <a:t>Refer to Appendix – </a:t>
            </a:r>
            <a:r>
              <a:rPr lang="en-US" sz="1200" i="1" dirty="0" smtClean="0">
                <a:solidFill>
                  <a:srgbClr val="00338D"/>
                </a:solidFill>
                <a:hlinkClick r:id="rId7" action="ppaction://hlinksldjump"/>
              </a:rPr>
              <a:t>Technology Enablement for details.</a:t>
            </a:r>
            <a:endParaRPr lang="en-US" sz="1200" i="1" dirty="0">
              <a:solidFill>
                <a:srgbClr val="00338D"/>
              </a:solidFill>
            </a:endParaRPr>
          </a:p>
        </p:txBody>
      </p:sp>
    </p:spTree>
    <p:extLst>
      <p:ext uri="{BB962C8B-B14F-4D97-AF65-F5344CB8AC3E}">
        <p14:creationId xmlns:p14="http://schemas.microsoft.com/office/powerpoint/2010/main" val="4226475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TextBox 66"/>
          <p:cNvSpPr txBox="1"/>
          <p:nvPr/>
        </p:nvSpPr>
        <p:spPr>
          <a:xfrm>
            <a:off x="129474" y="211341"/>
            <a:ext cx="2893125" cy="615553"/>
          </a:xfrm>
          <a:prstGeom prst="rect">
            <a:avLst/>
          </a:prstGeom>
          <a:noFill/>
        </p:spPr>
        <p:txBody>
          <a:bodyPr wrap="square" lIns="0" tIns="0" rIns="0" bIns="0" rtlCol="0">
            <a:spAutoFit/>
          </a:bodyPr>
          <a:lstStyle/>
          <a:p>
            <a:r>
              <a:rPr lang="en-US" sz="4000" b="1" dirty="0">
                <a:solidFill>
                  <a:srgbClr val="FFFFFF"/>
                </a:solidFill>
                <a:latin typeface="KPMG Extralight" panose="020B0303030202040204" pitchFamily="34" charset="0"/>
                <a:cs typeface="Arial" pitchFamily="34" charset="0"/>
              </a:rPr>
              <a:t>Co creation</a:t>
            </a:r>
            <a:endParaRPr lang="en-GB" sz="4000" b="1" dirty="0">
              <a:solidFill>
                <a:srgbClr val="FFFFFF"/>
              </a:solidFill>
              <a:latin typeface="KPMG Extralight" panose="020B0303030202040204" pitchFamily="34" charset="0"/>
              <a:cs typeface="Arial" pitchFamily="34" charset="0"/>
            </a:endParaRPr>
          </a:p>
        </p:txBody>
      </p:sp>
      <p:graphicFrame>
        <p:nvGraphicFramePr>
          <p:cNvPr id="75" name="Group 211"/>
          <p:cNvGraphicFramePr>
            <a:graphicFrameLocks noGrp="1"/>
          </p:cNvGraphicFramePr>
          <p:nvPr>
            <p:extLst>
              <p:ext uri="{D42A27DB-BD31-4B8C-83A1-F6EECF244321}">
                <p14:modId xmlns:p14="http://schemas.microsoft.com/office/powerpoint/2010/main" val="249756810"/>
              </p:ext>
            </p:extLst>
          </p:nvPr>
        </p:nvGraphicFramePr>
        <p:xfrm>
          <a:off x="153268" y="1164437"/>
          <a:ext cx="11844624" cy="3512820"/>
        </p:xfrm>
        <a:graphic>
          <a:graphicData uri="http://schemas.openxmlformats.org/drawingml/2006/table">
            <a:tbl>
              <a:tblPr firstRow="1" firstCol="1" bandRow="1">
                <a:tableStyleId>{775DCB02-9BB8-47FD-8907-85C794F793BA}</a:tableStyleId>
              </a:tblPr>
              <a:tblGrid>
                <a:gridCol w="1385685"/>
                <a:gridCol w="160964"/>
                <a:gridCol w="2059595"/>
                <a:gridCol w="2059595"/>
                <a:gridCol w="2059595"/>
                <a:gridCol w="2059595"/>
                <a:gridCol w="2059595"/>
              </a:tblGrid>
              <a:tr h="419842">
                <a:tc>
                  <a:txBody>
                    <a:bodyPr/>
                    <a:lstStyle/>
                    <a:p>
                      <a:pPr marL="0" marR="0" lvl="0" indent="0" algn="ctr" defTabSz="914400" rtl="0" eaLnBrk="1" fontAlgn="base" latinLnBrk="0" hangingPunct="1">
                        <a:lnSpc>
                          <a:spcPct val="100000"/>
                        </a:lnSpc>
                        <a:spcBef>
                          <a:spcPct val="25000"/>
                        </a:spcBef>
                        <a:spcAft>
                          <a:spcPct val="0"/>
                        </a:spcAft>
                        <a:buClr>
                          <a:srgbClr val="415299"/>
                        </a:buClr>
                        <a:buSzPct val="125000"/>
                        <a:buFontTx/>
                        <a:buNone/>
                        <a:tabLst/>
                      </a:pPr>
                      <a:r>
                        <a:rPr kumimoji="0" lang="en-GB" sz="1200" u="none" strike="noStrike" cap="none" normalizeH="0" baseline="0" noProof="0" dirty="0" smtClean="0">
                          <a:ln>
                            <a:noFill/>
                          </a:ln>
                          <a:solidFill>
                            <a:schemeClr val="bg1"/>
                          </a:solidFill>
                          <a:effectLst/>
                        </a:rPr>
                        <a:t>Maturity Indicators</a:t>
                      </a:r>
                      <a:endParaRPr kumimoji="0" lang="en-GB" sz="1200" b="0" i="0" u="none" strike="noStrike" cap="none" normalizeH="0" baseline="0" noProof="0" dirty="0" smtClean="0">
                        <a:ln>
                          <a:noFill/>
                        </a:ln>
                        <a:solidFill>
                          <a:schemeClr val="bg1"/>
                        </a:solidFill>
                        <a:effectLst/>
                        <a:latin typeface="+mj-lt"/>
                        <a:cs typeface="Arial" charset="0"/>
                      </a:endParaRPr>
                    </a:p>
                  </a:txBody>
                  <a:tcPr marL="45720" marR="45720" horzOverflow="overflow">
                    <a:lnL w="6350" cap="rnd" cmpd="sng" algn="ctr">
                      <a:noFill/>
                      <a:prstDash val="solid"/>
                    </a:lnL>
                    <a:lnR w="6350" cap="flat" cmpd="sng" algn="ctr">
                      <a:noFill/>
                      <a:prstDash val="solid"/>
                      <a:round/>
                      <a:headEnd type="none" w="med" len="med"/>
                      <a:tailEnd type="none" w="med" len="med"/>
                    </a:lnR>
                    <a:lnT w="6350" cap="rnd" cmpd="sng" algn="ctr">
                      <a:noFill/>
                      <a:prstDash val="solid"/>
                    </a:lnT>
                    <a:lnB w="12700" cap="rnd" cmpd="sng" algn="ctr">
                      <a:noFill/>
                      <a:prstDash val="solid"/>
                    </a:lnB>
                    <a:lnTlToBr w="12700" cmpd="sng">
                      <a:noFill/>
                      <a:prstDash val="solid"/>
                    </a:lnTlToBr>
                    <a:lnBlToTr w="12700" cmpd="sng">
                      <a:noFill/>
                      <a:prstDash val="solid"/>
                    </a:lnBlToTr>
                    <a:solidFill>
                      <a:srgbClr val="005EB8"/>
                    </a:solidFill>
                  </a:tcPr>
                </a:tc>
                <a:tc>
                  <a:txBody>
                    <a:bodyPr/>
                    <a:lstStyle/>
                    <a:p>
                      <a:pPr marL="0" marR="0" lvl="0" indent="0" algn="ctr" defTabSz="914400" rtl="0" eaLnBrk="1" fontAlgn="base" latinLnBrk="0" hangingPunct="1">
                        <a:lnSpc>
                          <a:spcPct val="100000"/>
                        </a:lnSpc>
                        <a:spcBef>
                          <a:spcPct val="25000"/>
                        </a:spcBef>
                        <a:spcAft>
                          <a:spcPct val="0"/>
                        </a:spcAft>
                        <a:buClr>
                          <a:srgbClr val="415299"/>
                        </a:buClr>
                        <a:buSzPct val="125000"/>
                        <a:buFontTx/>
                        <a:buNone/>
                        <a:tabLst/>
                      </a:pPr>
                      <a:endParaRPr kumimoji="0" lang="en-GB" sz="1100" b="1" i="0" u="none" strike="noStrike" cap="none" normalizeH="0" baseline="0" noProof="0" dirty="0" smtClean="0">
                        <a:ln>
                          <a:noFill/>
                        </a:ln>
                        <a:solidFill>
                          <a:schemeClr val="tx1"/>
                        </a:solidFill>
                        <a:effectLst/>
                        <a:latin typeface="+mj-lt"/>
                        <a:cs typeface="Arial" charset="0"/>
                      </a:endParaRPr>
                    </a:p>
                  </a:txBody>
                  <a:tcPr marL="45720" marR="45720" horzOverflow="overflow">
                    <a:lnL w="6350" cap="flat" cmpd="sng" algn="ctr">
                      <a:noFill/>
                      <a:prstDash val="solid"/>
                      <a:round/>
                      <a:headEnd type="none" w="med" len="med"/>
                      <a:tailEnd type="none" w="med" len="med"/>
                    </a:lnL>
                    <a:lnR w="6350" cap="flat" cmpd="sng" algn="ctr">
                      <a:solidFill>
                        <a:srgbClr val="00338D"/>
                      </a:solidFill>
                      <a:prstDash val="solid"/>
                      <a:round/>
                      <a:headEnd type="none" w="med" len="med"/>
                      <a:tailEnd type="none" w="med" len="med"/>
                    </a:lnR>
                    <a:lnT w="6350" cap="rnd" cmpd="sng" algn="ctr">
                      <a:noFill/>
                      <a:prstDash val="solid"/>
                    </a:lnT>
                    <a:lnB w="12700" cap="rnd" cmpd="sng" algn="ctr">
                      <a:noFill/>
                      <a:prstDash val="solid"/>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0000"/>
                        </a:lnSpc>
                        <a:spcBef>
                          <a:spcPct val="25000"/>
                        </a:spcBef>
                        <a:spcAft>
                          <a:spcPct val="0"/>
                        </a:spcAft>
                        <a:buClr>
                          <a:srgbClr val="415299"/>
                        </a:buClr>
                        <a:buSzPct val="125000"/>
                        <a:buFontTx/>
                        <a:buNone/>
                        <a:tabLst/>
                      </a:pPr>
                      <a:r>
                        <a:rPr kumimoji="0" lang="en-GB" sz="1200" b="1" i="0" u="none" strike="noStrike" cap="none" normalizeH="0" baseline="0" noProof="0" dirty="0" smtClean="0">
                          <a:ln>
                            <a:noFill/>
                          </a:ln>
                          <a:solidFill>
                            <a:schemeClr val="bg1"/>
                          </a:solidFill>
                          <a:effectLst/>
                          <a:latin typeface="+mj-lt"/>
                          <a:cs typeface="Arial" charset="0"/>
                        </a:rPr>
                        <a:t>Lagging</a:t>
                      </a:r>
                    </a:p>
                  </a:txBody>
                  <a:tcPr marL="45720" marR="45720" horzOverflow="overflow">
                    <a:lnL w="6350" cap="flat" cmpd="sng" algn="ctr">
                      <a:solidFill>
                        <a:srgbClr val="00338D"/>
                      </a:solidFill>
                      <a:prstDash val="solid"/>
                      <a:round/>
                      <a:headEnd type="none" w="med" len="med"/>
                      <a:tailEnd type="none" w="med" len="med"/>
                    </a:lnL>
                    <a:solidFill>
                      <a:srgbClr val="2D5491"/>
                    </a:solidFill>
                  </a:tcPr>
                </a:tc>
                <a:tc>
                  <a:txBody>
                    <a:bodyPr/>
                    <a:lstStyle/>
                    <a:p>
                      <a:pPr marL="0" marR="0" lvl="0" indent="0" algn="ctr" defTabSz="914400" rtl="0" eaLnBrk="1" fontAlgn="base" latinLnBrk="0" hangingPunct="1">
                        <a:lnSpc>
                          <a:spcPct val="100000"/>
                        </a:lnSpc>
                        <a:spcBef>
                          <a:spcPct val="25000"/>
                        </a:spcBef>
                        <a:spcAft>
                          <a:spcPct val="0"/>
                        </a:spcAft>
                        <a:buClr>
                          <a:srgbClr val="415299"/>
                        </a:buClr>
                        <a:buSzPct val="125000"/>
                        <a:buFontTx/>
                        <a:buNone/>
                        <a:tabLst/>
                      </a:pPr>
                      <a:r>
                        <a:rPr kumimoji="0" lang="en-GB" sz="1200" b="1" i="0" u="none" strike="noStrike" cap="none" normalizeH="0" baseline="0" noProof="0" dirty="0" smtClean="0">
                          <a:ln>
                            <a:noFill/>
                          </a:ln>
                          <a:solidFill>
                            <a:schemeClr val="bg1"/>
                          </a:solidFill>
                          <a:effectLst/>
                          <a:latin typeface="+mj-lt"/>
                          <a:cs typeface="Arial" charset="0"/>
                        </a:rPr>
                        <a:t>Basic</a:t>
                      </a:r>
                    </a:p>
                  </a:txBody>
                  <a:tcPr marL="45720" marR="45720" horzOverflow="overflow">
                    <a:solidFill>
                      <a:srgbClr val="2D5491"/>
                    </a:solidFill>
                  </a:tcPr>
                </a:tc>
                <a:tc>
                  <a:txBody>
                    <a:bodyPr/>
                    <a:lstStyle/>
                    <a:p>
                      <a:pPr marL="0" marR="0" lvl="0" indent="0" algn="ctr" defTabSz="914400" rtl="0" eaLnBrk="1" fontAlgn="base" latinLnBrk="0" hangingPunct="1">
                        <a:lnSpc>
                          <a:spcPct val="100000"/>
                        </a:lnSpc>
                        <a:spcBef>
                          <a:spcPct val="25000"/>
                        </a:spcBef>
                        <a:spcAft>
                          <a:spcPct val="0"/>
                        </a:spcAft>
                        <a:buClr>
                          <a:srgbClr val="415299"/>
                        </a:buClr>
                        <a:buSzPct val="125000"/>
                        <a:buFontTx/>
                        <a:buNone/>
                        <a:tabLst/>
                      </a:pPr>
                      <a:r>
                        <a:rPr kumimoji="0" lang="en-GB" sz="1200" b="1" i="0" u="none" strike="noStrike" cap="none" normalizeH="0" baseline="0" noProof="0" dirty="0" smtClean="0">
                          <a:ln>
                            <a:noFill/>
                          </a:ln>
                          <a:solidFill>
                            <a:schemeClr val="bg1"/>
                          </a:solidFill>
                          <a:effectLst/>
                          <a:latin typeface="+mj-lt"/>
                          <a:cs typeface="Arial" charset="0"/>
                        </a:rPr>
                        <a:t>Progressed</a:t>
                      </a:r>
                    </a:p>
                  </a:txBody>
                  <a:tcPr marL="45720" marR="45720" horzOverflow="overflow">
                    <a:solidFill>
                      <a:srgbClr val="2D5491"/>
                    </a:solidFill>
                  </a:tcPr>
                </a:tc>
                <a:tc>
                  <a:txBody>
                    <a:bodyPr/>
                    <a:lstStyle/>
                    <a:p>
                      <a:pPr marL="0" marR="0" lvl="0" indent="0" algn="ctr" defTabSz="914400" rtl="0" eaLnBrk="1" fontAlgn="base" latinLnBrk="0" hangingPunct="1">
                        <a:lnSpc>
                          <a:spcPct val="100000"/>
                        </a:lnSpc>
                        <a:spcBef>
                          <a:spcPct val="25000"/>
                        </a:spcBef>
                        <a:spcAft>
                          <a:spcPct val="0"/>
                        </a:spcAft>
                        <a:buClr>
                          <a:srgbClr val="415299"/>
                        </a:buClr>
                        <a:buSzPct val="125000"/>
                        <a:buFontTx/>
                        <a:buNone/>
                        <a:tabLst/>
                      </a:pPr>
                      <a:r>
                        <a:rPr kumimoji="0" lang="en-GB" sz="1200" b="1" i="0" u="none" strike="noStrike" cap="none" normalizeH="0" baseline="0" noProof="0" dirty="0" smtClean="0">
                          <a:ln>
                            <a:noFill/>
                          </a:ln>
                          <a:solidFill>
                            <a:schemeClr val="bg1"/>
                          </a:solidFill>
                          <a:effectLst/>
                          <a:latin typeface="+mj-lt"/>
                          <a:cs typeface="Arial" charset="0"/>
                        </a:rPr>
                        <a:t>Leading</a:t>
                      </a:r>
                    </a:p>
                  </a:txBody>
                  <a:tcPr marL="45720" marR="45720" horzOverflow="overflow">
                    <a:solidFill>
                      <a:srgbClr val="2D5491"/>
                    </a:solidFill>
                  </a:tcPr>
                </a:tc>
                <a:tc>
                  <a:txBody>
                    <a:bodyPr/>
                    <a:lstStyle/>
                    <a:p>
                      <a:pPr marL="0" marR="0" lvl="0" indent="0" algn="ctr" defTabSz="914400" rtl="0" eaLnBrk="1" fontAlgn="base" latinLnBrk="0" hangingPunct="1">
                        <a:lnSpc>
                          <a:spcPct val="100000"/>
                        </a:lnSpc>
                        <a:spcBef>
                          <a:spcPct val="25000"/>
                        </a:spcBef>
                        <a:spcAft>
                          <a:spcPct val="0"/>
                        </a:spcAft>
                        <a:buClr>
                          <a:srgbClr val="415299"/>
                        </a:buClr>
                        <a:buSzPct val="125000"/>
                        <a:buFontTx/>
                        <a:buNone/>
                        <a:tabLst/>
                      </a:pPr>
                      <a:r>
                        <a:rPr kumimoji="0" lang="en-GB" sz="1200" b="1" i="0" u="none" strike="noStrike" cap="none" normalizeH="0" baseline="0" noProof="0" dirty="0" smtClean="0">
                          <a:ln>
                            <a:noFill/>
                          </a:ln>
                          <a:solidFill>
                            <a:schemeClr val="bg1"/>
                          </a:solidFill>
                          <a:effectLst/>
                          <a:latin typeface="+mj-lt"/>
                          <a:cs typeface="Arial" charset="0"/>
                        </a:rPr>
                        <a:t>Innovating</a:t>
                      </a:r>
                    </a:p>
                  </a:txBody>
                  <a:tcPr marL="45720" marR="45720" horzOverflow="overflow">
                    <a:solidFill>
                      <a:srgbClr val="2D5491"/>
                    </a:solidFill>
                  </a:tcPr>
                </a:tc>
              </a:tr>
              <a:tr h="2648999">
                <a:tc>
                  <a:txBody>
                    <a:bodyPr/>
                    <a:lstStyle/>
                    <a:p>
                      <a:pPr algn="ctr"/>
                      <a:r>
                        <a:rPr lang="en-US" sz="1200" kern="1200" dirty="0" smtClean="0">
                          <a:solidFill>
                            <a:schemeClr val="bg1"/>
                          </a:solidFill>
                        </a:rPr>
                        <a:t>Application of best practice user experience standards</a:t>
                      </a:r>
                    </a:p>
                    <a:p>
                      <a:pPr algn="ctr"/>
                      <a:r>
                        <a:rPr lang="en-US" sz="1200" kern="1200" dirty="0" smtClean="0">
                          <a:solidFill>
                            <a:schemeClr val="bg1"/>
                          </a:solidFill>
                        </a:rPr>
                        <a:t>(cont’d)</a:t>
                      </a:r>
                    </a:p>
                  </a:txBody>
                  <a:tcPr marL="45720" marR="45720" anchor="ctr" horzOverflow="overflow">
                    <a:lnR w="12700" cap="rnd" cmpd="sng" algn="ctr">
                      <a:noFill/>
                      <a:prstDash val="solid"/>
                    </a:lnR>
                    <a:lnT w="12700" cap="rnd" cmpd="sng" algn="ctr">
                      <a:noFill/>
                      <a:prstDash val="solid"/>
                    </a:lnT>
                    <a:solidFill>
                      <a:srgbClr val="2D5491"/>
                    </a:solidFill>
                  </a:tcPr>
                </a:tc>
                <a:tc>
                  <a:txBody>
                    <a:bodyPr/>
                    <a:lstStyle/>
                    <a:p>
                      <a:pPr algn="ctr"/>
                      <a:endParaRPr lang="en-US" sz="1100" b="1" kern="1200" dirty="0">
                        <a:solidFill>
                          <a:schemeClr val="bg1"/>
                        </a:solidFill>
                        <a:latin typeface="+mn-lt"/>
                        <a:ea typeface="+mn-ea"/>
                        <a:cs typeface="+mn-cs"/>
                      </a:endParaRPr>
                    </a:p>
                  </a:txBody>
                  <a:tcPr marL="45720" marR="45720" anchor="ctr" horzOverflow="overflow">
                    <a:lnL w="12700" cap="rnd" cmpd="sng" algn="ctr">
                      <a:noFill/>
                      <a:prstDash val="solid"/>
                    </a:lnL>
                    <a:lnR w="6350" cap="flat" cmpd="sng" algn="ctr">
                      <a:solidFill>
                        <a:srgbClr val="00338D"/>
                      </a:solidFill>
                      <a:prstDash val="solid"/>
                      <a:round/>
                      <a:headEnd type="none" w="med" len="med"/>
                      <a:tailEnd type="none" w="med" len="med"/>
                    </a:lnR>
                    <a:lnT w="12700" cap="rnd" cmpd="sng" algn="ctr">
                      <a:noFill/>
                      <a:prstDash val="solid"/>
                    </a:lnT>
                    <a:lnB w="6350" cap="rnd" cmpd="sng" algn="ctr">
                      <a:noFill/>
                      <a:prstDash val="solid"/>
                    </a:lnB>
                    <a:lnTlToBr w="12700" cmpd="sng">
                      <a:noFill/>
                      <a:prstDash val="solid"/>
                    </a:lnTlToBr>
                    <a:lnBlToTr w="12700" cmpd="sng">
                      <a:noFill/>
                      <a:prstDash val="solid"/>
                    </a:lnBlToTr>
                    <a:noFill/>
                  </a:tcPr>
                </a:tc>
                <a:tc>
                  <a:txBody>
                    <a:bodyPr/>
                    <a:lstStyle/>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r>
                        <a:rPr lang="en-US" sz="1200" kern="1200" noProof="0" dirty="0" smtClean="0">
                          <a:solidFill>
                            <a:srgbClr val="00338D"/>
                          </a:solidFill>
                          <a:latin typeface="+mn-lt"/>
                          <a:ea typeface="+mn-ea"/>
                          <a:cs typeface="+mn-cs"/>
                        </a:rPr>
                        <a:t>No user experience strategy to guide and manage user experience on all user touch-points (both internally and externally) though its importance to the </a:t>
                      </a:r>
                      <a:r>
                        <a:rPr lang="en-US" sz="1200" kern="1200" noProof="0" dirty="0" err="1" smtClean="0">
                          <a:solidFill>
                            <a:srgbClr val="00338D"/>
                          </a:solidFill>
                          <a:latin typeface="+mn-lt"/>
                          <a:ea typeface="+mn-ea"/>
                          <a:cs typeface="+mn-cs"/>
                        </a:rPr>
                        <a:t>organisation</a:t>
                      </a:r>
                      <a:r>
                        <a:rPr lang="en-US" sz="1200" kern="1200" noProof="0" dirty="0" smtClean="0">
                          <a:solidFill>
                            <a:srgbClr val="00338D"/>
                          </a:solidFill>
                          <a:latin typeface="+mn-lt"/>
                          <a:ea typeface="+mn-ea"/>
                          <a:cs typeface="+mn-cs"/>
                        </a:rPr>
                        <a:t> is </a:t>
                      </a:r>
                      <a:r>
                        <a:rPr lang="en-US" sz="1200" kern="1200" noProof="0" dirty="0" err="1" smtClean="0">
                          <a:solidFill>
                            <a:srgbClr val="00338D"/>
                          </a:solidFill>
                          <a:latin typeface="+mn-lt"/>
                          <a:ea typeface="+mn-ea"/>
                          <a:cs typeface="+mn-cs"/>
                        </a:rPr>
                        <a:t>recognised</a:t>
                      </a:r>
                      <a:r>
                        <a:rPr lang="en-US" sz="1200" kern="1200" noProof="0" dirty="0" smtClean="0">
                          <a:solidFill>
                            <a:srgbClr val="00338D"/>
                          </a:solidFill>
                          <a:latin typeface="+mn-lt"/>
                          <a:ea typeface="+mn-ea"/>
                          <a:cs typeface="+mn-cs"/>
                        </a:rPr>
                        <a:t>.</a:t>
                      </a:r>
                    </a:p>
                  </a:txBody>
                  <a:tcPr marL="45720" marR="45720" horzOverflow="overflow">
                    <a:lnL w="6350" cap="flat" cmpd="sng" algn="ctr">
                      <a:solidFill>
                        <a:srgbClr val="00338D"/>
                      </a:solidFill>
                      <a:prstDash val="solid"/>
                      <a:round/>
                      <a:headEnd type="none" w="med" len="med"/>
                      <a:tailEnd type="none" w="med" len="med"/>
                    </a:lnL>
                    <a:lnB w="6350" cap="flat" cmpd="sng" algn="ctr">
                      <a:solidFill>
                        <a:srgbClr val="00338D"/>
                      </a:solidFill>
                      <a:prstDash val="solid"/>
                      <a:round/>
                      <a:headEnd type="none" w="med" len="med"/>
                      <a:tailEnd type="none" w="med" len="med"/>
                    </a:lnB>
                    <a:noFill/>
                  </a:tcPr>
                </a:tc>
                <a:tc>
                  <a:txBody>
                    <a:bodyPr/>
                    <a:lstStyle/>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r>
                        <a:rPr lang="en-US" sz="1200" kern="1200" noProof="0" dirty="0" smtClean="0">
                          <a:solidFill>
                            <a:srgbClr val="00338D"/>
                          </a:solidFill>
                          <a:latin typeface="+mn-lt"/>
                          <a:ea typeface="+mn-ea"/>
                          <a:cs typeface="+mn-cs"/>
                        </a:rPr>
                        <a:t>Emergence of some user experience processes with some level of executive management support but no documented strategy to guide the execution of the processes.</a:t>
                      </a:r>
                    </a:p>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endParaRPr lang="en-US" sz="1200" kern="1200" noProof="0" dirty="0" smtClean="0">
                        <a:solidFill>
                          <a:srgbClr val="00338D"/>
                        </a:solidFill>
                        <a:latin typeface="+mn-lt"/>
                        <a:ea typeface="+mn-ea"/>
                        <a:cs typeface="+mn-cs"/>
                      </a:endParaRPr>
                    </a:p>
                  </a:txBody>
                  <a:tcPr marL="45720" marR="45720" horzOverflow="overflow">
                    <a:lnB w="6350" cap="flat" cmpd="sng" algn="ctr">
                      <a:solidFill>
                        <a:srgbClr val="00338D"/>
                      </a:solidFill>
                      <a:prstDash val="solid"/>
                      <a:round/>
                      <a:headEnd type="none" w="med" len="med"/>
                      <a:tailEnd type="none" w="med" len="med"/>
                    </a:lnB>
                    <a:noFill/>
                  </a:tcPr>
                </a:tc>
                <a:tc>
                  <a:txBody>
                    <a:bodyPr/>
                    <a:lstStyle/>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r>
                        <a:rPr lang="en-US" sz="1200" kern="1200" noProof="0" dirty="0" smtClean="0">
                          <a:solidFill>
                            <a:srgbClr val="00338D"/>
                          </a:solidFill>
                          <a:latin typeface="+mn-lt"/>
                          <a:ea typeface="+mn-ea"/>
                          <a:cs typeface="+mn-cs"/>
                        </a:rPr>
                        <a:t>Documented user experience strategy to guide and manage user experience processes. Presence of a dedicated team to ensure the appropriate execution of the user experience strategy.</a:t>
                      </a:r>
                    </a:p>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endParaRPr lang="en-US" sz="1200" kern="1200" noProof="0" dirty="0" smtClean="0">
                        <a:solidFill>
                          <a:srgbClr val="00338D"/>
                        </a:solidFill>
                        <a:latin typeface="+mn-lt"/>
                        <a:ea typeface="+mn-ea"/>
                        <a:cs typeface="+mn-cs"/>
                      </a:endParaRPr>
                    </a:p>
                  </a:txBody>
                  <a:tcPr marL="45720" marR="45720" horzOverflow="overflow">
                    <a:lnB w="6350" cap="flat" cmpd="sng" algn="ctr">
                      <a:solidFill>
                        <a:srgbClr val="00338D"/>
                      </a:solidFill>
                      <a:prstDash val="solid"/>
                      <a:round/>
                      <a:headEnd type="none" w="med" len="med"/>
                      <a:tailEnd type="none" w="med" len="med"/>
                    </a:lnB>
                    <a:noFill/>
                  </a:tcPr>
                </a:tc>
                <a:tc>
                  <a:txBody>
                    <a:bodyPr/>
                    <a:lstStyle/>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r>
                        <a:rPr lang="en-US" sz="1200" kern="1200" noProof="0" dirty="0" smtClean="0">
                          <a:solidFill>
                            <a:srgbClr val="00338D"/>
                          </a:solidFill>
                          <a:latin typeface="+mn-lt"/>
                          <a:ea typeface="+mn-ea"/>
                          <a:cs typeface="+mn-cs"/>
                        </a:rPr>
                        <a:t>Establishment of metrics to measure &amp; control user experience in addition to dedicated management of user experience processes. User experience has been identified as one of the core tenets of the </a:t>
                      </a:r>
                      <a:r>
                        <a:rPr lang="en-US" sz="1200" kern="1200" noProof="0" dirty="0" err="1" smtClean="0">
                          <a:solidFill>
                            <a:srgbClr val="00338D"/>
                          </a:solidFill>
                          <a:latin typeface="+mn-lt"/>
                          <a:ea typeface="+mn-ea"/>
                          <a:cs typeface="+mn-cs"/>
                        </a:rPr>
                        <a:t>organisation’s</a:t>
                      </a:r>
                      <a:r>
                        <a:rPr lang="en-US" sz="1200" kern="1200" noProof="0" dirty="0" smtClean="0">
                          <a:solidFill>
                            <a:srgbClr val="00338D"/>
                          </a:solidFill>
                          <a:latin typeface="+mn-lt"/>
                          <a:ea typeface="+mn-ea"/>
                          <a:cs typeface="+mn-cs"/>
                        </a:rPr>
                        <a:t> strategy.</a:t>
                      </a:r>
                    </a:p>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endParaRPr lang="en-US" sz="1200" kern="1200" noProof="0" dirty="0" smtClean="0">
                        <a:solidFill>
                          <a:srgbClr val="00338D"/>
                        </a:solidFill>
                        <a:latin typeface="+mn-lt"/>
                        <a:ea typeface="+mn-ea"/>
                        <a:cs typeface="+mn-cs"/>
                      </a:endParaRPr>
                    </a:p>
                  </a:txBody>
                  <a:tcPr marL="45720" marR="45720" horzOverflow="overflow">
                    <a:lnB w="6350" cap="flat" cmpd="sng" algn="ctr">
                      <a:solidFill>
                        <a:srgbClr val="00338D"/>
                      </a:solidFill>
                      <a:prstDash val="solid"/>
                      <a:round/>
                      <a:headEnd type="none" w="med" len="med"/>
                      <a:tailEnd type="none" w="med" len="med"/>
                    </a:lnB>
                    <a:noFill/>
                  </a:tcPr>
                </a:tc>
                <a:tc>
                  <a:txBody>
                    <a:bodyPr/>
                    <a:lstStyle/>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r>
                        <a:rPr lang="en-US" sz="1200" kern="1200" noProof="0" dirty="0" smtClean="0">
                          <a:solidFill>
                            <a:srgbClr val="00338D"/>
                          </a:solidFill>
                          <a:latin typeface="+mn-lt"/>
                          <a:ea typeface="+mn-ea"/>
                          <a:cs typeface="+mn-cs"/>
                        </a:rPr>
                        <a:t>Continuous measurement of user experience efforts and subsequent improvement of defined processes.</a:t>
                      </a:r>
                    </a:p>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r>
                        <a:rPr lang="en-US" sz="1200" kern="1200" noProof="0" dirty="0" smtClean="0">
                          <a:solidFill>
                            <a:srgbClr val="00338D"/>
                          </a:solidFill>
                          <a:latin typeface="+mn-lt"/>
                          <a:ea typeface="+mn-ea"/>
                          <a:cs typeface="+mn-cs"/>
                        </a:rPr>
                        <a:t>Proactive elicitation of feedback from users to gauge the effectiveness of user experience management processes.</a:t>
                      </a:r>
                    </a:p>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r>
                        <a:rPr lang="en-US" sz="1200" kern="1200" noProof="0" dirty="0" smtClean="0">
                          <a:solidFill>
                            <a:srgbClr val="00338D"/>
                          </a:solidFill>
                          <a:latin typeface="+mn-lt"/>
                          <a:ea typeface="+mn-ea"/>
                          <a:cs typeface="+mn-cs"/>
                        </a:rPr>
                        <a:t>User experience has been identified as part of the fabric of the </a:t>
                      </a:r>
                      <a:r>
                        <a:rPr lang="en-US" sz="1200" kern="1200" noProof="0" dirty="0" err="1" smtClean="0">
                          <a:solidFill>
                            <a:srgbClr val="00338D"/>
                          </a:solidFill>
                          <a:latin typeface="+mn-lt"/>
                          <a:ea typeface="+mn-ea"/>
                          <a:cs typeface="+mn-cs"/>
                        </a:rPr>
                        <a:t>organisation</a:t>
                      </a:r>
                      <a:r>
                        <a:rPr lang="en-US" sz="1200" kern="1200" noProof="0" dirty="0" smtClean="0">
                          <a:solidFill>
                            <a:srgbClr val="00338D"/>
                          </a:solidFill>
                          <a:latin typeface="+mn-lt"/>
                          <a:ea typeface="+mn-ea"/>
                          <a:cs typeface="+mn-cs"/>
                        </a:rPr>
                        <a:t> and not discussed separately.</a:t>
                      </a:r>
                    </a:p>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endParaRPr lang="en-US" sz="1200" kern="1200" noProof="0" dirty="0" smtClean="0">
                        <a:solidFill>
                          <a:srgbClr val="00338D"/>
                        </a:solidFill>
                        <a:latin typeface="+mn-lt"/>
                        <a:ea typeface="+mn-ea"/>
                        <a:cs typeface="+mn-cs"/>
                      </a:endParaRPr>
                    </a:p>
                  </a:txBody>
                  <a:tcPr marL="45720" marR="45720" horzOverflow="overflow">
                    <a:lnB w="6350" cap="flat" cmpd="sng" algn="ctr">
                      <a:solidFill>
                        <a:srgbClr val="00338D"/>
                      </a:solidFill>
                      <a:prstDash val="solid"/>
                      <a:round/>
                      <a:headEnd type="none" w="med" len="med"/>
                      <a:tailEnd type="none" w="med" len="med"/>
                    </a:lnB>
                    <a:noFill/>
                  </a:tcPr>
                </a:tc>
              </a:tr>
            </a:tbl>
          </a:graphicData>
        </a:graphic>
      </p:graphicFrame>
      <p:sp>
        <p:nvSpPr>
          <p:cNvPr id="30" name="TextBox 29"/>
          <p:cNvSpPr txBox="1"/>
          <p:nvPr/>
        </p:nvSpPr>
        <p:spPr>
          <a:xfrm>
            <a:off x="119949" y="5943346"/>
            <a:ext cx="3909321" cy="168024"/>
          </a:xfrm>
          <a:prstGeom prst="rect">
            <a:avLst/>
          </a:prstGeom>
          <a:noFill/>
        </p:spPr>
        <p:txBody>
          <a:bodyPr wrap="none" lIns="21772" tIns="21772" rIns="21772" bIns="21772" rtlCol="0" anchor="ctr" anchorCtr="0">
            <a:noAutofit/>
          </a:bodyPr>
          <a:lstStyle/>
          <a:p>
            <a:pPr defTabSz="890789">
              <a:spcBef>
                <a:spcPts val="300"/>
              </a:spcBef>
              <a:defRPr/>
            </a:pPr>
            <a:r>
              <a:rPr lang="en-AU" sz="800" i="1" dirty="0">
                <a:solidFill>
                  <a:srgbClr val="00338D"/>
                </a:solidFill>
              </a:rPr>
              <a:t>Source: DMA survey, interviews with </a:t>
            </a:r>
            <a:r>
              <a:rPr lang="en-AU" sz="800" i="1" dirty="0" err="1">
                <a:solidFill>
                  <a:srgbClr val="00338D"/>
                </a:solidFill>
              </a:rPr>
              <a:t>FBNQuest</a:t>
            </a:r>
            <a:r>
              <a:rPr lang="en-AU" sz="800" i="1" dirty="0">
                <a:solidFill>
                  <a:srgbClr val="00338D"/>
                </a:solidFill>
              </a:rPr>
              <a:t> employees, company websites, exploratory interviews</a:t>
            </a:r>
          </a:p>
        </p:txBody>
      </p:sp>
      <p:grpSp>
        <p:nvGrpSpPr>
          <p:cNvPr id="21" name="Group 20"/>
          <p:cNvGrpSpPr/>
          <p:nvPr/>
        </p:nvGrpSpPr>
        <p:grpSpPr>
          <a:xfrm>
            <a:off x="7347937" y="44696"/>
            <a:ext cx="4568864" cy="274320"/>
            <a:chOff x="7916790" y="356874"/>
            <a:chExt cx="4568864" cy="274320"/>
          </a:xfrm>
        </p:grpSpPr>
        <p:grpSp>
          <p:nvGrpSpPr>
            <p:cNvPr id="25" name="Group 24"/>
            <p:cNvGrpSpPr/>
            <p:nvPr/>
          </p:nvGrpSpPr>
          <p:grpSpPr>
            <a:xfrm>
              <a:off x="7916790" y="356874"/>
              <a:ext cx="2337497" cy="274320"/>
              <a:chOff x="3793151" y="6476333"/>
              <a:chExt cx="2337497" cy="274320"/>
            </a:xfrm>
          </p:grpSpPr>
          <p:sp>
            <p:nvSpPr>
              <p:cNvPr id="31" name="Isosceles Triangle 30"/>
              <p:cNvSpPr/>
              <p:nvPr/>
            </p:nvSpPr>
            <p:spPr>
              <a:xfrm rot="10800000">
                <a:off x="4273393" y="6554522"/>
                <a:ext cx="140400" cy="117943"/>
              </a:xfrm>
              <a:prstGeom prst="triangle">
                <a:avLst/>
              </a:prstGeom>
              <a:solidFill>
                <a:srgbClr val="00338D"/>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21772" tIns="21772" rIns="21772" bIns="21772" rtlCol="0" anchor="ctr" anchorCtr="0"/>
              <a:lstStyle/>
              <a:p>
                <a:pPr algn="ctr"/>
                <a:endParaRPr lang="en-AU" sz="800" dirty="0" err="1">
                  <a:solidFill>
                    <a:srgbClr val="00338D"/>
                  </a:solidFill>
                  <a:latin typeface="Calibri" panose="020F0502020204030204" pitchFamily="34" charset="0"/>
                </a:endParaRPr>
              </a:p>
            </p:txBody>
          </p:sp>
          <p:sp>
            <p:nvSpPr>
              <p:cNvPr id="32" name="TextBox 31"/>
              <p:cNvSpPr txBox="1"/>
              <p:nvPr/>
            </p:nvSpPr>
            <p:spPr>
              <a:xfrm>
                <a:off x="4380552" y="6525841"/>
                <a:ext cx="469141" cy="175304"/>
              </a:xfrm>
              <a:prstGeom prst="rect">
                <a:avLst/>
              </a:prstGeom>
              <a:noFill/>
            </p:spPr>
            <p:txBody>
              <a:bodyPr wrap="none" lIns="21772" tIns="21772" rIns="21772" bIns="21772" rtlCol="0" anchor="ctr" anchorCtr="0">
                <a:noAutofit/>
              </a:bodyPr>
              <a:lstStyle/>
              <a:p>
                <a:pPr algn="ctr"/>
                <a:r>
                  <a:rPr lang="en-AU" sz="800" b="1" dirty="0">
                    <a:solidFill>
                      <a:srgbClr val="00338D"/>
                    </a:solidFill>
                  </a:rPr>
                  <a:t>Current</a:t>
                </a:r>
              </a:p>
            </p:txBody>
          </p:sp>
          <p:sp>
            <p:nvSpPr>
              <p:cNvPr id="33" name="Text Box 81"/>
              <p:cNvSpPr txBox="1">
                <a:spLocks noChangeArrowheads="1"/>
              </p:cNvSpPr>
              <p:nvPr/>
            </p:nvSpPr>
            <p:spPr bwMode="auto">
              <a:xfrm>
                <a:off x="3793151" y="6476333"/>
                <a:ext cx="476639" cy="274320"/>
              </a:xfrm>
              <a:prstGeom prst="rect">
                <a:avLst/>
              </a:prstGeom>
              <a:noFill/>
              <a:ln w="9525">
                <a:noFill/>
                <a:miter lim="800000"/>
                <a:headEnd type="none" w="sm" len="sm"/>
                <a:tailEnd type="none" w="sm" len="sm"/>
              </a:ln>
              <a:effectLst/>
            </p:spPr>
            <p:txBody>
              <a:bodyPr wrap="square" lIns="45720" rIns="45720" anchor="ctr">
                <a:noAutofit/>
              </a:bodyPr>
              <a:lstStyle/>
              <a:p>
                <a:pPr algn="ctr"/>
                <a:r>
                  <a:rPr lang="en-US" sz="1000" b="1" dirty="0">
                    <a:solidFill>
                      <a:srgbClr val="00338D"/>
                    </a:solidFill>
                  </a:rPr>
                  <a:t>Key:</a:t>
                </a:r>
              </a:p>
            </p:txBody>
          </p:sp>
          <p:sp>
            <p:nvSpPr>
              <p:cNvPr id="34" name="object 140"/>
              <p:cNvSpPr txBox="1"/>
              <p:nvPr/>
            </p:nvSpPr>
            <p:spPr>
              <a:xfrm>
                <a:off x="5247374" y="6551939"/>
                <a:ext cx="883274" cy="123111"/>
              </a:xfrm>
              <a:prstGeom prst="rect">
                <a:avLst/>
              </a:prstGeom>
            </p:spPr>
            <p:txBody>
              <a:bodyPr vert="horz" wrap="square" lIns="0" tIns="0" rIns="0" bIns="0" rtlCol="0">
                <a:spAutoFit/>
              </a:bodyPr>
              <a:lstStyle/>
              <a:p>
                <a:pPr marL="12700"/>
                <a:r>
                  <a:rPr lang="en-GB" sz="800" b="1" spc="-10" dirty="0">
                    <a:solidFill>
                      <a:srgbClr val="00338D"/>
                    </a:solidFill>
                    <a:cs typeface="Century Gothic"/>
                  </a:rPr>
                  <a:t>Peer </a:t>
                </a:r>
                <a:r>
                  <a:rPr lang="en-GB" sz="800" b="1" spc="-10" dirty="0" smtClean="0">
                    <a:solidFill>
                      <a:srgbClr val="00338D"/>
                    </a:solidFill>
                    <a:cs typeface="Century Gothic"/>
                  </a:rPr>
                  <a:t>Group</a:t>
                </a:r>
                <a:endParaRPr sz="800" b="1" dirty="0">
                  <a:solidFill>
                    <a:srgbClr val="00338D"/>
                  </a:solidFill>
                  <a:cs typeface="Century Gothic"/>
                </a:endParaRPr>
              </a:p>
            </p:txBody>
          </p:sp>
          <p:sp>
            <p:nvSpPr>
              <p:cNvPr id="35" name="Isosceles Triangle 34"/>
              <p:cNvSpPr/>
              <p:nvPr/>
            </p:nvSpPr>
            <p:spPr>
              <a:xfrm rot="10800000">
                <a:off x="5097444" y="6554522"/>
                <a:ext cx="140400" cy="117943"/>
              </a:xfrm>
              <a:prstGeom prs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21772" tIns="21772" rIns="21772" bIns="21772" rtlCol="0" anchor="ctr" anchorCtr="0"/>
              <a:lstStyle/>
              <a:p>
                <a:pPr algn="ctr"/>
                <a:endParaRPr lang="en-AU" sz="800" dirty="0" err="1">
                  <a:solidFill>
                    <a:srgbClr val="00338D"/>
                  </a:solidFill>
                  <a:latin typeface="Calibri" panose="020F0502020204030204" pitchFamily="34" charset="0"/>
                </a:endParaRPr>
              </a:p>
            </p:txBody>
          </p:sp>
        </p:grpSp>
        <p:sp>
          <p:nvSpPr>
            <p:cNvPr id="26" name="Isosceles Triangle 25"/>
            <p:cNvSpPr/>
            <p:nvPr/>
          </p:nvSpPr>
          <p:spPr>
            <a:xfrm rot="10800000">
              <a:off x="10162847" y="435063"/>
              <a:ext cx="140400" cy="117943"/>
            </a:xfrm>
            <a:prstGeom prst="triangle">
              <a:avLst/>
            </a:prstGeom>
            <a:solidFill>
              <a:srgbClr val="00B060"/>
            </a:solidFill>
            <a:ln>
              <a:noFill/>
            </a:ln>
          </p:spPr>
          <p:style>
            <a:lnRef idx="2">
              <a:schemeClr val="accent1">
                <a:shade val="50000"/>
              </a:schemeClr>
            </a:lnRef>
            <a:fillRef idx="1">
              <a:schemeClr val="accent1"/>
            </a:fillRef>
            <a:effectRef idx="0">
              <a:schemeClr val="accent1"/>
            </a:effectRef>
            <a:fontRef idx="minor">
              <a:schemeClr val="lt1"/>
            </a:fontRef>
          </p:style>
          <p:txBody>
            <a:bodyPr lIns="21772" tIns="21772" rIns="21772" bIns="21772" rtlCol="0" anchor="ctr" anchorCtr="0"/>
            <a:lstStyle/>
            <a:p>
              <a:pPr algn="ctr"/>
              <a:endParaRPr lang="en-AU" sz="800" dirty="0" err="1">
                <a:solidFill>
                  <a:srgbClr val="00338D"/>
                </a:solidFill>
                <a:latin typeface="Calibri" panose="020F0502020204030204" pitchFamily="34" charset="0"/>
              </a:endParaRPr>
            </a:p>
          </p:txBody>
        </p:sp>
        <p:sp>
          <p:nvSpPr>
            <p:cNvPr id="27" name="TextBox 26"/>
            <p:cNvSpPr txBox="1"/>
            <p:nvPr/>
          </p:nvSpPr>
          <p:spPr>
            <a:xfrm>
              <a:off x="10753127" y="406382"/>
              <a:ext cx="469141" cy="175304"/>
            </a:xfrm>
            <a:prstGeom prst="rect">
              <a:avLst/>
            </a:prstGeom>
            <a:noFill/>
          </p:spPr>
          <p:txBody>
            <a:bodyPr wrap="none" lIns="21772" tIns="21772" rIns="21772" bIns="21772" rtlCol="0" anchor="ctr" anchorCtr="0">
              <a:noAutofit/>
            </a:bodyPr>
            <a:lstStyle/>
            <a:p>
              <a:pPr algn="ctr"/>
              <a:r>
                <a:rPr lang="en-AU" sz="800" b="1" dirty="0">
                  <a:solidFill>
                    <a:srgbClr val="00338D"/>
                  </a:solidFill>
                </a:rPr>
                <a:t>Global </a:t>
              </a:r>
              <a:r>
                <a:rPr lang="en-AU" sz="800" b="1" dirty="0" smtClean="0">
                  <a:solidFill>
                    <a:srgbClr val="00338D"/>
                  </a:solidFill>
                </a:rPr>
                <a:t>Industry </a:t>
              </a:r>
              <a:r>
                <a:rPr lang="en-AU" sz="800" b="1" dirty="0">
                  <a:solidFill>
                    <a:srgbClr val="00338D"/>
                  </a:solidFill>
                </a:rPr>
                <a:t>B</a:t>
              </a:r>
              <a:r>
                <a:rPr lang="en-AU" sz="800" b="1" dirty="0" smtClean="0">
                  <a:solidFill>
                    <a:srgbClr val="00338D"/>
                  </a:solidFill>
                </a:rPr>
                <a:t>enchmark</a:t>
              </a:r>
              <a:endParaRPr lang="en-AU" sz="800" b="1" dirty="0">
                <a:solidFill>
                  <a:srgbClr val="00338D"/>
                </a:solidFill>
              </a:endParaRPr>
            </a:p>
          </p:txBody>
        </p:sp>
        <p:sp>
          <p:nvSpPr>
            <p:cNvPr id="28" name="Isosceles Triangle 27"/>
            <p:cNvSpPr/>
            <p:nvPr/>
          </p:nvSpPr>
          <p:spPr>
            <a:xfrm rot="10800000">
              <a:off x="11860573" y="436066"/>
              <a:ext cx="140400" cy="117943"/>
            </a:xfrm>
            <a:prstGeom prst="triangle">
              <a:avLst/>
            </a:prstGeom>
            <a:solidFill>
              <a:srgbClr val="8E258D"/>
            </a:solidFill>
            <a:ln>
              <a:noFill/>
            </a:ln>
          </p:spPr>
          <p:style>
            <a:lnRef idx="2">
              <a:schemeClr val="accent1">
                <a:shade val="50000"/>
              </a:schemeClr>
            </a:lnRef>
            <a:fillRef idx="1">
              <a:schemeClr val="accent1"/>
            </a:fillRef>
            <a:effectRef idx="0">
              <a:schemeClr val="accent1"/>
            </a:effectRef>
            <a:fontRef idx="minor">
              <a:schemeClr val="lt1"/>
            </a:fontRef>
          </p:style>
          <p:txBody>
            <a:bodyPr lIns="21772" tIns="21772" rIns="21772" bIns="21772" rtlCol="0" anchor="ctr" anchorCtr="0"/>
            <a:lstStyle/>
            <a:p>
              <a:pPr algn="ctr"/>
              <a:endParaRPr lang="en-AU" sz="800" dirty="0" err="1">
                <a:solidFill>
                  <a:srgbClr val="00338D"/>
                </a:solidFill>
                <a:latin typeface="Calibri" panose="020F0502020204030204" pitchFamily="34" charset="0"/>
              </a:endParaRPr>
            </a:p>
          </p:txBody>
        </p:sp>
        <p:sp>
          <p:nvSpPr>
            <p:cNvPr id="29" name="TextBox 28"/>
            <p:cNvSpPr txBox="1"/>
            <p:nvPr/>
          </p:nvSpPr>
          <p:spPr>
            <a:xfrm>
              <a:off x="12016513" y="407385"/>
              <a:ext cx="469141" cy="175304"/>
            </a:xfrm>
            <a:prstGeom prst="rect">
              <a:avLst/>
            </a:prstGeom>
            <a:noFill/>
          </p:spPr>
          <p:txBody>
            <a:bodyPr wrap="none" lIns="21772" tIns="21772" rIns="21772" bIns="21772" rtlCol="0" anchor="ctr" anchorCtr="0">
              <a:noAutofit/>
            </a:bodyPr>
            <a:lstStyle/>
            <a:p>
              <a:pPr algn="ctr"/>
              <a:r>
                <a:rPr lang="en-AU" sz="800" b="1" dirty="0">
                  <a:solidFill>
                    <a:srgbClr val="00338D"/>
                  </a:solidFill>
                </a:rPr>
                <a:t>Aspiration</a:t>
              </a:r>
            </a:p>
          </p:txBody>
        </p:sp>
      </p:grpSp>
      <p:pic>
        <p:nvPicPr>
          <p:cNvPr id="37" name="Picture 36"/>
          <p:cNvPicPr>
            <a:picLocks noChangeAspect="1"/>
          </p:cNvPicPr>
          <p:nvPr/>
        </p:nvPicPr>
        <p:blipFill>
          <a:blip r:embed="rId2"/>
          <a:stretch>
            <a:fillRect/>
          </a:stretch>
        </p:blipFill>
        <p:spPr>
          <a:xfrm>
            <a:off x="-1123122" y="4490117"/>
            <a:ext cx="851774" cy="330361"/>
          </a:xfrm>
          <a:prstGeom prst="rect">
            <a:avLst/>
          </a:prstGeom>
          <a:solidFill>
            <a:srgbClr val="003D6F"/>
          </a:solidFill>
        </p:spPr>
      </p:pic>
      <p:sp>
        <p:nvSpPr>
          <p:cNvPr id="38" name="Rectangle 37"/>
          <p:cNvSpPr/>
          <p:nvPr/>
        </p:nvSpPr>
        <p:spPr>
          <a:xfrm>
            <a:off x="1694465" y="1026185"/>
            <a:ext cx="10287000" cy="54864"/>
          </a:xfrm>
          <a:prstGeom prst="rect">
            <a:avLst/>
          </a:prstGeom>
          <a:solidFill>
            <a:schemeClr val="bg1">
              <a:lumMod val="75000"/>
            </a:schemeClr>
          </a:solidFill>
          <a:ln w="25400" cap="flat" cmpd="sng" algn="ctr">
            <a:noFill/>
            <a:prstDash val="solid"/>
          </a:ln>
          <a:effectLst/>
        </p:spPr>
        <p:txBody>
          <a:bodyPr lIns="21772" tIns="21772" rIns="21772" bIns="21772" rtlCol="0" anchor="ctr" anchorCtr="0"/>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800" b="0" i="0" u="none" strike="noStrike" kern="0" cap="none" spc="0" normalizeH="0" baseline="0" noProof="0" dirty="0" err="1" smtClean="0">
              <a:ln>
                <a:noFill/>
              </a:ln>
              <a:solidFill>
                <a:srgbClr val="FFFFFF"/>
              </a:solidFill>
              <a:effectLst/>
              <a:uLnTx/>
              <a:uFillTx/>
              <a:latin typeface="Calibri" panose="020F0502020204030204" pitchFamily="34" charset="0"/>
              <a:ea typeface="+mn-ea"/>
              <a:cs typeface="Arial" panose="020B0604020202020204" pitchFamily="34" charset="0"/>
            </a:endParaRPr>
          </a:p>
        </p:txBody>
      </p:sp>
      <p:sp>
        <p:nvSpPr>
          <p:cNvPr id="39" name="Oval 38"/>
          <p:cNvSpPr/>
          <p:nvPr/>
        </p:nvSpPr>
        <p:spPr>
          <a:xfrm>
            <a:off x="2645629" y="967506"/>
            <a:ext cx="182880" cy="18288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GB"/>
          </a:p>
        </p:txBody>
      </p:sp>
      <p:sp>
        <p:nvSpPr>
          <p:cNvPr id="40" name="Oval 39"/>
          <p:cNvSpPr/>
          <p:nvPr/>
        </p:nvSpPr>
        <p:spPr>
          <a:xfrm>
            <a:off x="4687658" y="967506"/>
            <a:ext cx="182880" cy="18288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GB"/>
          </a:p>
        </p:txBody>
      </p:sp>
      <p:sp>
        <p:nvSpPr>
          <p:cNvPr id="52" name="Oval 51"/>
          <p:cNvSpPr/>
          <p:nvPr/>
        </p:nvSpPr>
        <p:spPr>
          <a:xfrm>
            <a:off x="6749794" y="958270"/>
            <a:ext cx="182880" cy="18288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GB"/>
          </a:p>
        </p:txBody>
      </p:sp>
      <p:sp>
        <p:nvSpPr>
          <p:cNvPr id="53" name="Oval 52"/>
          <p:cNvSpPr/>
          <p:nvPr/>
        </p:nvSpPr>
        <p:spPr>
          <a:xfrm>
            <a:off x="8797725" y="967506"/>
            <a:ext cx="182880" cy="18288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GB"/>
          </a:p>
        </p:txBody>
      </p:sp>
      <p:sp>
        <p:nvSpPr>
          <p:cNvPr id="54" name="Oval 53"/>
          <p:cNvSpPr/>
          <p:nvPr/>
        </p:nvSpPr>
        <p:spPr>
          <a:xfrm>
            <a:off x="10850987" y="967506"/>
            <a:ext cx="182880" cy="18288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GB"/>
          </a:p>
        </p:txBody>
      </p:sp>
      <p:sp>
        <p:nvSpPr>
          <p:cNvPr id="19" name="Isosceles Triangle 18"/>
          <p:cNvSpPr/>
          <p:nvPr/>
        </p:nvSpPr>
        <p:spPr>
          <a:xfrm rot="10800000">
            <a:off x="10758995" y="827140"/>
            <a:ext cx="365760" cy="274320"/>
          </a:xfrm>
          <a:prstGeom prst="triangle">
            <a:avLst/>
          </a:prstGeom>
          <a:solidFill>
            <a:srgbClr val="00B060"/>
          </a:solidFill>
          <a:ln>
            <a:noFill/>
          </a:ln>
        </p:spPr>
        <p:style>
          <a:lnRef idx="2">
            <a:schemeClr val="accent1">
              <a:shade val="50000"/>
            </a:schemeClr>
          </a:lnRef>
          <a:fillRef idx="1">
            <a:schemeClr val="accent1"/>
          </a:fillRef>
          <a:effectRef idx="0">
            <a:schemeClr val="accent1"/>
          </a:effectRef>
          <a:fontRef idx="minor">
            <a:schemeClr val="lt1"/>
          </a:fontRef>
        </p:style>
        <p:txBody>
          <a:bodyPr lIns="21772" tIns="21772" rIns="21772" bIns="21772" rtlCol="0" anchor="ctr" anchorCtr="0"/>
          <a:lstStyle/>
          <a:p>
            <a:pPr algn="ctr"/>
            <a:endParaRPr lang="en-AU" sz="800" dirty="0" err="1">
              <a:solidFill>
                <a:schemeClr val="tx1"/>
              </a:solidFill>
              <a:latin typeface="Calibri" panose="020F0502020204030204" pitchFamily="34" charset="0"/>
            </a:endParaRPr>
          </a:p>
        </p:txBody>
      </p:sp>
      <p:sp>
        <p:nvSpPr>
          <p:cNvPr id="22" name="Isosceles Triangle 21"/>
          <p:cNvSpPr/>
          <p:nvPr/>
        </p:nvSpPr>
        <p:spPr>
          <a:xfrm rot="10800000">
            <a:off x="5996650" y="827140"/>
            <a:ext cx="365760" cy="274320"/>
          </a:xfrm>
          <a:prstGeom prst="triangle">
            <a:avLst/>
          </a:prstGeom>
          <a:solidFill>
            <a:srgbClr val="00338D"/>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21772" tIns="21772" rIns="21772" bIns="21772" rtlCol="0" anchor="ctr" anchorCtr="0"/>
          <a:lstStyle/>
          <a:p>
            <a:pPr algn="ctr"/>
            <a:endParaRPr lang="en-AU" sz="800" dirty="0" err="1">
              <a:solidFill>
                <a:schemeClr val="tx1"/>
              </a:solidFill>
              <a:latin typeface="Calibri" panose="020F0502020204030204" pitchFamily="34" charset="0"/>
            </a:endParaRPr>
          </a:p>
        </p:txBody>
      </p:sp>
      <p:sp>
        <p:nvSpPr>
          <p:cNvPr id="23" name="Isosceles Triangle 22"/>
          <p:cNvSpPr/>
          <p:nvPr/>
        </p:nvSpPr>
        <p:spPr>
          <a:xfrm rot="10800000">
            <a:off x="7416423" y="827140"/>
            <a:ext cx="365760" cy="274320"/>
          </a:xfrm>
          <a:prstGeom prs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21772" tIns="21772" rIns="21772" bIns="21772" rtlCol="0" anchor="ctr" anchorCtr="0"/>
          <a:lstStyle/>
          <a:p>
            <a:pPr algn="ctr"/>
            <a:endParaRPr lang="en-AU" sz="800" dirty="0" err="1">
              <a:solidFill>
                <a:srgbClr val="000000"/>
              </a:solidFill>
              <a:latin typeface="Calibri" panose="020F0502020204030204" pitchFamily="34" charset="0"/>
            </a:endParaRPr>
          </a:p>
        </p:txBody>
      </p:sp>
      <p:sp>
        <p:nvSpPr>
          <p:cNvPr id="24" name="Isosceles Triangle 23"/>
          <p:cNvSpPr/>
          <p:nvPr/>
        </p:nvSpPr>
        <p:spPr>
          <a:xfrm rot="10800000">
            <a:off x="10505526" y="827139"/>
            <a:ext cx="365760" cy="274320"/>
          </a:xfrm>
          <a:prstGeom prst="triangle">
            <a:avLst/>
          </a:prstGeom>
          <a:solidFill>
            <a:srgbClr val="8E258D"/>
          </a:solidFill>
          <a:ln>
            <a:noFill/>
          </a:ln>
        </p:spPr>
        <p:style>
          <a:lnRef idx="2">
            <a:schemeClr val="accent1">
              <a:shade val="50000"/>
            </a:schemeClr>
          </a:lnRef>
          <a:fillRef idx="1">
            <a:schemeClr val="accent1"/>
          </a:fillRef>
          <a:effectRef idx="0">
            <a:schemeClr val="accent1"/>
          </a:effectRef>
          <a:fontRef idx="minor">
            <a:schemeClr val="lt1"/>
          </a:fontRef>
        </p:style>
        <p:txBody>
          <a:bodyPr lIns="21772" tIns="21772" rIns="21772" bIns="21772" rtlCol="0" anchor="ctr" anchorCtr="0"/>
          <a:lstStyle/>
          <a:p>
            <a:pPr algn="ctr"/>
            <a:endParaRPr lang="en-AU" sz="800" dirty="0" err="1">
              <a:solidFill>
                <a:schemeClr val="tx1"/>
              </a:solidFill>
              <a:latin typeface="Calibri" panose="020F0502020204030204" pitchFamily="34" charset="0"/>
            </a:endParaRPr>
          </a:p>
        </p:txBody>
      </p:sp>
      <p:pic>
        <p:nvPicPr>
          <p:cNvPr id="36" name="Picture 3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08129" y="575038"/>
            <a:ext cx="742802" cy="210135"/>
          </a:xfrm>
          <a:prstGeom prst="rect">
            <a:avLst/>
          </a:prstGeom>
          <a:solidFill>
            <a:srgbClr val="BFBFBF"/>
          </a:solidFill>
        </p:spPr>
      </p:pic>
      <p:sp>
        <p:nvSpPr>
          <p:cNvPr id="41" name="Title 2"/>
          <p:cNvSpPr txBox="1">
            <a:spLocks/>
          </p:cNvSpPr>
          <p:nvPr/>
        </p:nvSpPr>
        <p:spPr>
          <a:xfrm>
            <a:off x="153265" y="94959"/>
            <a:ext cx="9681940" cy="364003"/>
          </a:xfrm>
          <a:prstGeom prst="rect">
            <a:avLst/>
          </a:prstGeom>
          <a:noFill/>
        </p:spPr>
        <p:txBody>
          <a:bodyPr vert="horz" lIns="0" tIns="0" rIns="0" bIns="0" rtlCol="0" anchor="t" anchorCtr="0">
            <a:noAutofit/>
          </a:bodyPr>
          <a:lstStyle>
            <a:defPPr>
              <a:defRPr lang="en-US"/>
            </a:defPPr>
            <a:lvl1pPr>
              <a:lnSpc>
                <a:spcPct val="70000"/>
              </a:lnSpc>
              <a:defRPr sz="2800" b="1" i="0" kern="0">
                <a:solidFill>
                  <a:srgbClr val="00338D"/>
                </a:solidFill>
                <a:latin typeface="Univers 47 CondensedLight" panose="00000400000000000000" pitchFamily="2" charset="0"/>
                <a:cs typeface="KPMG Extralight"/>
              </a:defRPr>
            </a:lvl1pPr>
          </a:lstStyle>
          <a:p>
            <a:pPr>
              <a:defRPr/>
            </a:pPr>
            <a:r>
              <a:rPr lang="en-US" sz="4400" b="0" kern="1200" dirty="0" smtClean="0">
                <a:latin typeface="KPMG Extralight" panose="020B0303030202040204" pitchFamily="34" charset="0"/>
                <a:cs typeface="+mj-cs"/>
              </a:rPr>
              <a:t>Detailed Assessment – Technology Enablement</a:t>
            </a:r>
            <a:r>
              <a:rPr lang="en-US" sz="4400" b="0" kern="1200" baseline="30000" dirty="0" smtClean="0">
                <a:latin typeface="KPMG Extralight" panose="020B0303030202040204" pitchFamily="34" charset="0"/>
                <a:ea typeface="+mj-ea"/>
                <a:cs typeface="+mj-cs"/>
              </a:rPr>
              <a:t>(8/10)</a:t>
            </a:r>
            <a:endParaRPr lang="en-US" sz="4400" b="0" kern="1200" baseline="30000" dirty="0">
              <a:latin typeface="KPMG Extralight" panose="020B0303030202040204" pitchFamily="34" charset="0"/>
              <a:ea typeface="+mj-ea"/>
              <a:cs typeface="+mj-cs"/>
            </a:endParaRPr>
          </a:p>
        </p:txBody>
      </p:sp>
    </p:spTree>
    <p:extLst>
      <p:ext uri="{BB962C8B-B14F-4D97-AF65-F5344CB8AC3E}">
        <p14:creationId xmlns:p14="http://schemas.microsoft.com/office/powerpoint/2010/main" val="31150613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Rectangle 75"/>
          <p:cNvSpPr/>
          <p:nvPr/>
        </p:nvSpPr>
        <p:spPr>
          <a:xfrm>
            <a:off x="4986329" y="2658541"/>
            <a:ext cx="6649788" cy="640080"/>
          </a:xfrm>
          <a:prstGeom prst="rect">
            <a:avLst/>
          </a:prstGeom>
          <a:solidFill>
            <a:srgbClr val="0070C0"/>
          </a:solidFill>
          <a:ln w="25400" cap="flat" cmpd="sng" algn="ctr">
            <a:solidFill>
              <a:sysClr val="window" lastClr="FFFFFF">
                <a:hueOff val="0"/>
                <a:satOff val="0"/>
                <a:lumOff val="0"/>
                <a:alphaOff val="0"/>
              </a:sysClr>
            </a:solidFill>
            <a:prstDash val="solid"/>
          </a:ln>
          <a:effectLst/>
        </p:spPr>
        <p:txBody>
          <a:bodyPr spcFirstLastPara="0" vert="horz" wrap="square" lIns="125144" tIns="125144" rIns="125144" bIns="125144" numCol="1" spcCol="1270" anchor="t" anchorCtr="0">
            <a:noAutofit/>
          </a:bodyPr>
          <a:lstStyle/>
          <a:p>
            <a:pPr lvl="0" algn="ctr" defTabSz="755650" fontAlgn="base">
              <a:lnSpc>
                <a:spcPct val="90000"/>
              </a:lnSpc>
              <a:spcBef>
                <a:spcPct val="0"/>
              </a:spcBef>
              <a:spcAft>
                <a:spcPct val="35000"/>
              </a:spcAft>
              <a:defRPr/>
            </a:pPr>
            <a:r>
              <a:rPr lang="en-US" sz="1400" b="1" kern="0" dirty="0">
                <a:solidFill>
                  <a:prstClr val="white"/>
                </a:solidFill>
                <a:cs typeface="Tahoma" pitchFamily="34" charset="0"/>
              </a:rPr>
              <a:t>An </a:t>
            </a:r>
            <a:r>
              <a:rPr lang="en-US" sz="1400" b="1" kern="0" dirty="0" err="1">
                <a:solidFill>
                  <a:prstClr val="white"/>
                </a:solidFill>
                <a:cs typeface="Tahoma" pitchFamily="34" charset="0"/>
              </a:rPr>
              <a:t>organisation</a:t>
            </a:r>
            <a:r>
              <a:rPr lang="en-US" sz="1400" b="1" kern="0" dirty="0">
                <a:solidFill>
                  <a:prstClr val="white"/>
                </a:solidFill>
                <a:cs typeface="Tahoma" pitchFamily="34" charset="0"/>
              </a:rPr>
              <a:t> with adequate reliance on cloud service models to host the bank’s critical applications &amp; infrastructure to aid scalability</a:t>
            </a:r>
          </a:p>
        </p:txBody>
      </p:sp>
      <p:sp>
        <p:nvSpPr>
          <p:cNvPr id="80" name="Rectangle 79"/>
          <p:cNvSpPr/>
          <p:nvPr/>
        </p:nvSpPr>
        <p:spPr>
          <a:xfrm>
            <a:off x="4986329" y="4333263"/>
            <a:ext cx="6649788" cy="765210"/>
          </a:xfrm>
          <a:prstGeom prst="rect">
            <a:avLst/>
          </a:prstGeom>
          <a:solidFill>
            <a:srgbClr val="007C92"/>
          </a:solidFill>
          <a:ln w="25400" cap="flat" cmpd="sng" algn="ctr">
            <a:solidFill>
              <a:sysClr val="window" lastClr="FFFFFF">
                <a:hueOff val="0"/>
                <a:satOff val="0"/>
                <a:lumOff val="0"/>
                <a:alphaOff val="0"/>
              </a:sysClr>
            </a:solidFill>
            <a:prstDash val="solid"/>
          </a:ln>
          <a:effectLst/>
        </p:spPr>
        <p:txBody>
          <a:bodyPr spcFirstLastPara="0" vert="horz" wrap="square" lIns="125144" tIns="125144" rIns="125144" bIns="125144" numCol="1" spcCol="1270" anchor="t" anchorCtr="0">
            <a:noAutofit/>
          </a:bodyPr>
          <a:lstStyle/>
          <a:p>
            <a:pPr lvl="0" algn="ctr" defTabSz="755650" fontAlgn="base">
              <a:lnSpc>
                <a:spcPct val="90000"/>
              </a:lnSpc>
              <a:spcBef>
                <a:spcPct val="0"/>
              </a:spcBef>
              <a:spcAft>
                <a:spcPct val="35000"/>
              </a:spcAft>
              <a:defRPr/>
            </a:pPr>
            <a:r>
              <a:rPr lang="en-US" sz="1400" b="1" kern="0" dirty="0">
                <a:solidFill>
                  <a:prstClr val="white"/>
                </a:solidFill>
                <a:cs typeface="Tahoma" pitchFamily="34" charset="0"/>
              </a:rPr>
              <a:t>An </a:t>
            </a:r>
            <a:r>
              <a:rPr lang="en-US" sz="1400" b="1" kern="0" dirty="0" err="1">
                <a:solidFill>
                  <a:prstClr val="white"/>
                </a:solidFill>
                <a:cs typeface="Tahoma" pitchFamily="34" charset="0"/>
              </a:rPr>
              <a:t>organisation</a:t>
            </a:r>
            <a:r>
              <a:rPr lang="en-US" sz="1400" b="1" kern="0" dirty="0">
                <a:solidFill>
                  <a:prstClr val="white"/>
                </a:solidFill>
                <a:cs typeface="Tahoma" pitchFamily="34" charset="0"/>
              </a:rPr>
              <a:t> that continuously measures and improves on user experience management which has been identified as part of the fabric of the </a:t>
            </a:r>
            <a:r>
              <a:rPr lang="en-US" sz="1400" b="1" kern="0" dirty="0" err="1">
                <a:solidFill>
                  <a:prstClr val="white"/>
                </a:solidFill>
                <a:cs typeface="Tahoma" pitchFamily="34" charset="0"/>
              </a:rPr>
              <a:t>organisation</a:t>
            </a:r>
            <a:r>
              <a:rPr lang="en-US" sz="1400" b="1" kern="0" dirty="0">
                <a:solidFill>
                  <a:prstClr val="white"/>
                </a:solidFill>
                <a:cs typeface="Tahoma" pitchFamily="34" charset="0"/>
              </a:rPr>
              <a:t> </a:t>
            </a:r>
          </a:p>
        </p:txBody>
      </p:sp>
      <p:sp>
        <p:nvSpPr>
          <p:cNvPr id="84" name="Rectangle 83"/>
          <p:cNvSpPr/>
          <p:nvPr/>
        </p:nvSpPr>
        <p:spPr>
          <a:xfrm>
            <a:off x="4986329" y="3495902"/>
            <a:ext cx="6649788" cy="640080"/>
          </a:xfrm>
          <a:prstGeom prst="rect">
            <a:avLst/>
          </a:prstGeom>
          <a:solidFill>
            <a:schemeClr val="accent1"/>
          </a:solidFill>
          <a:ln w="25400" cap="flat" cmpd="sng" algn="ctr">
            <a:solidFill>
              <a:sysClr val="window" lastClr="FFFFFF">
                <a:hueOff val="0"/>
                <a:satOff val="0"/>
                <a:lumOff val="0"/>
                <a:alphaOff val="0"/>
              </a:sysClr>
            </a:solidFill>
            <a:prstDash val="solid"/>
          </a:ln>
          <a:effectLst/>
        </p:spPr>
        <p:txBody>
          <a:bodyPr spcFirstLastPara="0" vert="horz" wrap="square" lIns="128954" tIns="128954" rIns="128954" bIns="128954" numCol="1" spcCol="1270" anchor="t" anchorCtr="0">
            <a:noAutofit/>
          </a:bodyPr>
          <a:lstStyle/>
          <a:p>
            <a:pPr lvl="0" algn="ctr" defTabSz="755650" fontAlgn="base">
              <a:lnSpc>
                <a:spcPct val="90000"/>
              </a:lnSpc>
              <a:spcBef>
                <a:spcPct val="0"/>
              </a:spcBef>
              <a:spcAft>
                <a:spcPct val="35000"/>
              </a:spcAft>
              <a:defRPr/>
            </a:pPr>
            <a:r>
              <a:rPr lang="en-US" sz="1400" b="1" kern="0" dirty="0">
                <a:solidFill>
                  <a:prstClr val="white"/>
                </a:solidFill>
                <a:cs typeface="Tahoma" pitchFamily="34" charset="0"/>
              </a:rPr>
              <a:t>An </a:t>
            </a:r>
            <a:r>
              <a:rPr lang="en-US" sz="1400" b="1" kern="0" dirty="0" err="1">
                <a:solidFill>
                  <a:prstClr val="white"/>
                </a:solidFill>
                <a:cs typeface="Tahoma" pitchFamily="34" charset="0"/>
              </a:rPr>
              <a:t>organisation</a:t>
            </a:r>
            <a:r>
              <a:rPr lang="en-US" sz="1400" b="1" kern="0" dirty="0">
                <a:solidFill>
                  <a:prstClr val="white"/>
                </a:solidFill>
                <a:cs typeface="Tahoma" pitchFamily="34" charset="0"/>
              </a:rPr>
              <a:t> that </a:t>
            </a:r>
            <a:r>
              <a:rPr lang="en-US" sz="1400" b="1" kern="0" dirty="0" err="1">
                <a:solidFill>
                  <a:prstClr val="white"/>
                </a:solidFill>
                <a:cs typeface="Tahoma" pitchFamily="34" charset="0"/>
              </a:rPr>
              <a:t>utilises</a:t>
            </a:r>
            <a:r>
              <a:rPr lang="en-US" sz="1400" b="1" kern="0" dirty="0">
                <a:solidFill>
                  <a:prstClr val="white"/>
                </a:solidFill>
                <a:cs typeface="Tahoma" pitchFamily="34" charset="0"/>
              </a:rPr>
              <a:t> sufficient data and analytics processes, tools and resources to perform business intelligence and intelligent reporting</a:t>
            </a:r>
          </a:p>
        </p:txBody>
      </p:sp>
      <p:sp>
        <p:nvSpPr>
          <p:cNvPr id="92" name="Rectangle 91"/>
          <p:cNvSpPr/>
          <p:nvPr/>
        </p:nvSpPr>
        <p:spPr>
          <a:xfrm>
            <a:off x="4986329" y="1821180"/>
            <a:ext cx="6649788" cy="640080"/>
          </a:xfrm>
          <a:prstGeom prst="rect">
            <a:avLst/>
          </a:prstGeom>
          <a:solidFill>
            <a:srgbClr val="00338D"/>
          </a:solidFill>
          <a:ln w="25400" cap="flat" cmpd="sng" algn="ctr">
            <a:solidFill>
              <a:sysClr val="window" lastClr="FFFFFF">
                <a:hueOff val="0"/>
                <a:satOff val="0"/>
                <a:lumOff val="0"/>
                <a:alphaOff val="0"/>
              </a:sysClr>
            </a:solidFill>
            <a:prstDash val="solid"/>
          </a:ln>
          <a:effectLst/>
        </p:spPr>
        <p:txBody>
          <a:bodyPr spcFirstLastPara="0" vert="horz" wrap="square" lIns="125144" tIns="125144" rIns="125144" bIns="125144" numCol="1" spcCol="1270" anchor="ctr" anchorCtr="0">
            <a:noAutofit/>
          </a:bodyPr>
          <a:lstStyle/>
          <a:p>
            <a:pPr lvl="0" algn="ctr" defTabSz="755650" fontAlgn="base">
              <a:lnSpc>
                <a:spcPct val="90000"/>
              </a:lnSpc>
              <a:spcBef>
                <a:spcPct val="0"/>
              </a:spcBef>
              <a:spcAft>
                <a:spcPct val="35000"/>
              </a:spcAft>
              <a:defRPr/>
            </a:pPr>
            <a:r>
              <a:rPr lang="en-US" sz="1400" b="1" kern="0" dirty="0">
                <a:solidFill>
                  <a:prstClr val="white"/>
                </a:solidFill>
                <a:cs typeface="Tahoma" pitchFamily="34" charset="0"/>
              </a:rPr>
              <a:t>An API-driven economy that deliberately </a:t>
            </a:r>
            <a:r>
              <a:rPr lang="en-US" sz="1400" b="1" kern="0" dirty="0" err="1">
                <a:solidFill>
                  <a:prstClr val="white"/>
                </a:solidFill>
                <a:cs typeface="Tahoma" pitchFamily="34" charset="0"/>
              </a:rPr>
              <a:t>monetises</a:t>
            </a:r>
            <a:r>
              <a:rPr lang="en-US" sz="1400" b="1" kern="0" dirty="0">
                <a:solidFill>
                  <a:prstClr val="white"/>
                </a:solidFill>
                <a:cs typeface="Tahoma" pitchFamily="34" charset="0"/>
              </a:rPr>
              <a:t> bank assets by </a:t>
            </a:r>
            <a:r>
              <a:rPr lang="en-US" sz="1400" b="1" kern="0" dirty="0" smtClean="0">
                <a:solidFill>
                  <a:prstClr val="white"/>
                </a:solidFill>
                <a:cs typeface="Tahoma" pitchFamily="34" charset="0"/>
              </a:rPr>
              <a:t>exposing APIs to the external ecosystem</a:t>
            </a:r>
            <a:endParaRPr lang="en-US" sz="1400" b="1" kern="0" dirty="0">
              <a:solidFill>
                <a:prstClr val="white"/>
              </a:solidFill>
              <a:cs typeface="Tahoma" pitchFamily="34" charset="0"/>
            </a:endParaRPr>
          </a:p>
        </p:txBody>
      </p:sp>
      <p:pic>
        <p:nvPicPr>
          <p:cNvPr id="23" name="Picture 22"/>
          <p:cNvPicPr>
            <a:picLocks noChangeAspect="1"/>
          </p:cNvPicPr>
          <p:nvPr/>
        </p:nvPicPr>
        <p:blipFill>
          <a:blip r:embed="rId2"/>
          <a:stretch>
            <a:fillRect/>
          </a:stretch>
        </p:blipFill>
        <p:spPr>
          <a:xfrm>
            <a:off x="358938" y="2324100"/>
            <a:ext cx="4160712" cy="4114799"/>
          </a:xfrm>
          <a:prstGeom prst="rect">
            <a:avLst/>
          </a:prstGeom>
        </p:spPr>
      </p:pic>
      <p:sp>
        <p:nvSpPr>
          <p:cNvPr id="8" name="Title 2"/>
          <p:cNvSpPr txBox="1">
            <a:spLocks/>
          </p:cNvSpPr>
          <p:nvPr/>
        </p:nvSpPr>
        <p:spPr>
          <a:xfrm>
            <a:off x="153265" y="94959"/>
            <a:ext cx="9681940" cy="364003"/>
          </a:xfrm>
          <a:prstGeom prst="rect">
            <a:avLst/>
          </a:prstGeom>
          <a:noFill/>
        </p:spPr>
        <p:txBody>
          <a:bodyPr vert="horz" lIns="0" tIns="0" rIns="0" bIns="0" rtlCol="0" anchor="t" anchorCtr="0">
            <a:noAutofit/>
          </a:bodyPr>
          <a:lstStyle>
            <a:defPPr>
              <a:defRPr lang="en-US"/>
            </a:defPPr>
            <a:lvl1pPr>
              <a:lnSpc>
                <a:spcPct val="70000"/>
              </a:lnSpc>
              <a:defRPr sz="2800" b="1" i="0" kern="0">
                <a:solidFill>
                  <a:srgbClr val="00338D"/>
                </a:solidFill>
                <a:latin typeface="Univers 47 CondensedLight" panose="00000400000000000000" pitchFamily="2" charset="0"/>
                <a:cs typeface="KPMG Extralight"/>
              </a:defRPr>
            </a:lvl1pPr>
          </a:lstStyle>
          <a:p>
            <a:pPr>
              <a:defRPr/>
            </a:pPr>
            <a:r>
              <a:rPr lang="en-US" sz="4400" b="0" kern="1200" dirty="0" smtClean="0">
                <a:latin typeface="KPMG Extralight" panose="020B0303030202040204" pitchFamily="34" charset="0"/>
                <a:cs typeface="+mj-cs"/>
              </a:rPr>
              <a:t>Detailed Assessment – Operating Model</a:t>
            </a:r>
            <a:r>
              <a:rPr lang="en-US" sz="4400" b="0" kern="1200" baseline="30000" dirty="0" smtClean="0">
                <a:latin typeface="KPMG Extralight" panose="020B0303030202040204" pitchFamily="34" charset="0"/>
                <a:ea typeface="+mj-ea"/>
                <a:cs typeface="+mj-cs"/>
              </a:rPr>
              <a:t>(9/10)</a:t>
            </a:r>
            <a:endParaRPr lang="en-US" sz="4400" b="0" kern="1200" baseline="30000" dirty="0">
              <a:latin typeface="KPMG Extralight" panose="020B0303030202040204" pitchFamily="34" charset="0"/>
              <a:ea typeface="+mj-ea"/>
              <a:cs typeface="+mj-cs"/>
            </a:endParaRPr>
          </a:p>
        </p:txBody>
      </p:sp>
      <p:sp>
        <p:nvSpPr>
          <p:cNvPr id="10" name="Rectangle 9"/>
          <p:cNvSpPr/>
          <p:nvPr/>
        </p:nvSpPr>
        <p:spPr>
          <a:xfrm>
            <a:off x="86590" y="602065"/>
            <a:ext cx="4080424" cy="211083"/>
          </a:xfrm>
          <a:prstGeom prst="rect">
            <a:avLst/>
          </a:prstGeom>
        </p:spPr>
        <p:txBody>
          <a:bodyPr wrap="square">
            <a:spAutoFit/>
          </a:bodyPr>
          <a:lstStyle/>
          <a:p>
            <a:pPr>
              <a:lnSpc>
                <a:spcPct val="70000"/>
              </a:lnSpc>
            </a:pPr>
            <a:r>
              <a:rPr lang="en-US" sz="1050" b="1" dirty="0" smtClean="0">
                <a:solidFill>
                  <a:srgbClr val="005EB8">
                    <a:lumMod val="75000"/>
                  </a:srgbClr>
                </a:solidFill>
              </a:rPr>
              <a:t>Proposed Aspirations for </a:t>
            </a:r>
            <a:r>
              <a:rPr lang="en-US" sz="1050" b="1" dirty="0" err="1" smtClean="0">
                <a:solidFill>
                  <a:srgbClr val="005EB8">
                    <a:lumMod val="75000"/>
                  </a:srgbClr>
                </a:solidFill>
              </a:rPr>
              <a:t>FBNQuest</a:t>
            </a:r>
            <a:endParaRPr lang="en-US" sz="1050" b="1" dirty="0">
              <a:solidFill>
                <a:srgbClr val="005EB8">
                  <a:lumMod val="75000"/>
                </a:srgbClr>
              </a:solidFill>
            </a:endParaRPr>
          </a:p>
        </p:txBody>
      </p:sp>
    </p:spTree>
    <p:extLst>
      <p:ext uri="{BB962C8B-B14F-4D97-AF65-F5344CB8AC3E}">
        <p14:creationId xmlns:p14="http://schemas.microsoft.com/office/powerpoint/2010/main" val="25783878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object 4"/>
          <p:cNvSpPr/>
          <p:nvPr/>
        </p:nvSpPr>
        <p:spPr>
          <a:xfrm>
            <a:off x="1293691" y="2986267"/>
            <a:ext cx="797560" cy="629920"/>
          </a:xfrm>
          <a:custGeom>
            <a:avLst/>
            <a:gdLst/>
            <a:ahLst/>
            <a:cxnLst/>
            <a:rect l="l" t="t" r="r" b="b"/>
            <a:pathLst>
              <a:path w="797560" h="629920">
                <a:moveTo>
                  <a:pt x="119646" y="0"/>
                </a:moveTo>
                <a:lnTo>
                  <a:pt x="0" y="210642"/>
                </a:lnTo>
                <a:lnTo>
                  <a:pt x="737260" y="629399"/>
                </a:lnTo>
                <a:lnTo>
                  <a:pt x="797077" y="524078"/>
                </a:lnTo>
                <a:lnTo>
                  <a:pt x="751586" y="358940"/>
                </a:lnTo>
                <a:lnTo>
                  <a:pt x="119646" y="0"/>
                </a:lnTo>
                <a:close/>
              </a:path>
            </a:pathLst>
          </a:custGeom>
          <a:solidFill>
            <a:srgbClr val="6A1C6A"/>
          </a:solidFill>
        </p:spPr>
        <p:txBody>
          <a:bodyPr wrap="square" lIns="0" tIns="0" rIns="0" bIns="0" rtlCol="0"/>
          <a:lstStyle/>
          <a:p>
            <a:endParaRPr>
              <a:solidFill>
                <a:prstClr val="black"/>
              </a:solidFill>
            </a:endParaRPr>
          </a:p>
        </p:txBody>
      </p:sp>
      <p:sp>
        <p:nvSpPr>
          <p:cNvPr id="27" name="object 5"/>
          <p:cNvSpPr/>
          <p:nvPr/>
        </p:nvSpPr>
        <p:spPr>
          <a:xfrm>
            <a:off x="1970390" y="2986267"/>
            <a:ext cx="797560" cy="629920"/>
          </a:xfrm>
          <a:custGeom>
            <a:avLst/>
            <a:gdLst/>
            <a:ahLst/>
            <a:cxnLst/>
            <a:rect l="l" t="t" r="r" b="b"/>
            <a:pathLst>
              <a:path w="797560" h="629920">
                <a:moveTo>
                  <a:pt x="677430" y="0"/>
                </a:moveTo>
                <a:lnTo>
                  <a:pt x="45491" y="358940"/>
                </a:lnTo>
                <a:lnTo>
                  <a:pt x="0" y="524078"/>
                </a:lnTo>
                <a:lnTo>
                  <a:pt x="59817" y="629399"/>
                </a:lnTo>
                <a:lnTo>
                  <a:pt x="797077" y="210642"/>
                </a:lnTo>
                <a:lnTo>
                  <a:pt x="677430" y="0"/>
                </a:lnTo>
                <a:close/>
              </a:path>
            </a:pathLst>
          </a:custGeom>
          <a:solidFill>
            <a:srgbClr val="6A1C6A"/>
          </a:solidFill>
        </p:spPr>
        <p:txBody>
          <a:bodyPr wrap="square" lIns="0" tIns="0" rIns="0" bIns="0" rtlCol="0"/>
          <a:lstStyle/>
          <a:p>
            <a:endParaRPr>
              <a:solidFill>
                <a:prstClr val="black"/>
              </a:solidFill>
            </a:endParaRPr>
          </a:p>
        </p:txBody>
      </p:sp>
      <p:sp>
        <p:nvSpPr>
          <p:cNvPr id="29" name="object 6"/>
          <p:cNvSpPr/>
          <p:nvPr/>
        </p:nvSpPr>
        <p:spPr>
          <a:xfrm>
            <a:off x="1292901" y="2912364"/>
            <a:ext cx="222885" cy="91440"/>
          </a:xfrm>
          <a:custGeom>
            <a:avLst/>
            <a:gdLst/>
            <a:ahLst/>
            <a:cxnLst/>
            <a:rect l="l" t="t" r="r" b="b"/>
            <a:pathLst>
              <a:path w="222884" h="91439">
                <a:moveTo>
                  <a:pt x="0" y="91439"/>
                </a:moveTo>
                <a:lnTo>
                  <a:pt x="222504" y="91439"/>
                </a:lnTo>
                <a:lnTo>
                  <a:pt x="222504" y="0"/>
                </a:lnTo>
                <a:lnTo>
                  <a:pt x="0" y="0"/>
                </a:lnTo>
                <a:lnTo>
                  <a:pt x="0" y="91439"/>
                </a:lnTo>
                <a:close/>
              </a:path>
            </a:pathLst>
          </a:custGeom>
          <a:solidFill>
            <a:srgbClr val="6A1C6A"/>
          </a:solidFill>
        </p:spPr>
        <p:txBody>
          <a:bodyPr wrap="square" lIns="0" tIns="0" rIns="0" bIns="0" rtlCol="0"/>
          <a:lstStyle/>
          <a:p>
            <a:endParaRPr>
              <a:solidFill>
                <a:prstClr val="black"/>
              </a:solidFill>
            </a:endParaRPr>
          </a:p>
        </p:txBody>
      </p:sp>
      <p:sp>
        <p:nvSpPr>
          <p:cNvPr id="31" name="object 7"/>
          <p:cNvSpPr/>
          <p:nvPr/>
        </p:nvSpPr>
        <p:spPr>
          <a:xfrm>
            <a:off x="2544104" y="2912364"/>
            <a:ext cx="222885" cy="91440"/>
          </a:xfrm>
          <a:custGeom>
            <a:avLst/>
            <a:gdLst/>
            <a:ahLst/>
            <a:cxnLst/>
            <a:rect l="l" t="t" r="r" b="b"/>
            <a:pathLst>
              <a:path w="222885" h="91439">
                <a:moveTo>
                  <a:pt x="0" y="91439"/>
                </a:moveTo>
                <a:lnTo>
                  <a:pt x="222504" y="91439"/>
                </a:lnTo>
                <a:lnTo>
                  <a:pt x="222504" y="0"/>
                </a:lnTo>
                <a:lnTo>
                  <a:pt x="0" y="0"/>
                </a:lnTo>
                <a:lnTo>
                  <a:pt x="0" y="91439"/>
                </a:lnTo>
                <a:close/>
              </a:path>
            </a:pathLst>
          </a:custGeom>
          <a:solidFill>
            <a:srgbClr val="6A1C6A"/>
          </a:solidFill>
        </p:spPr>
        <p:txBody>
          <a:bodyPr wrap="square" lIns="0" tIns="0" rIns="0" bIns="0" rtlCol="0"/>
          <a:lstStyle/>
          <a:p>
            <a:endParaRPr>
              <a:solidFill>
                <a:prstClr val="black"/>
              </a:solidFill>
            </a:endParaRPr>
          </a:p>
        </p:txBody>
      </p:sp>
      <p:sp>
        <p:nvSpPr>
          <p:cNvPr id="32" name="object 8"/>
          <p:cNvSpPr/>
          <p:nvPr/>
        </p:nvSpPr>
        <p:spPr>
          <a:xfrm>
            <a:off x="1293692" y="3077559"/>
            <a:ext cx="797560" cy="629920"/>
          </a:xfrm>
          <a:custGeom>
            <a:avLst/>
            <a:gdLst/>
            <a:ahLst/>
            <a:cxnLst/>
            <a:rect l="l" t="t" r="r" b="b"/>
            <a:pathLst>
              <a:path w="797560" h="629920">
                <a:moveTo>
                  <a:pt x="119646" y="0"/>
                </a:moveTo>
                <a:lnTo>
                  <a:pt x="0" y="210642"/>
                </a:lnTo>
                <a:lnTo>
                  <a:pt x="737260" y="629412"/>
                </a:lnTo>
                <a:lnTo>
                  <a:pt x="797090" y="524078"/>
                </a:lnTo>
                <a:lnTo>
                  <a:pt x="751586" y="358940"/>
                </a:lnTo>
                <a:lnTo>
                  <a:pt x="119646" y="0"/>
                </a:lnTo>
                <a:close/>
              </a:path>
            </a:pathLst>
          </a:custGeom>
          <a:solidFill>
            <a:srgbClr val="8E258D"/>
          </a:solidFill>
        </p:spPr>
        <p:txBody>
          <a:bodyPr wrap="square" lIns="0" tIns="0" rIns="0" bIns="0" rtlCol="0"/>
          <a:lstStyle/>
          <a:p>
            <a:endParaRPr>
              <a:solidFill>
                <a:prstClr val="black"/>
              </a:solidFill>
            </a:endParaRPr>
          </a:p>
        </p:txBody>
      </p:sp>
      <p:sp>
        <p:nvSpPr>
          <p:cNvPr id="33" name="object 9"/>
          <p:cNvSpPr/>
          <p:nvPr/>
        </p:nvSpPr>
        <p:spPr>
          <a:xfrm>
            <a:off x="1970382" y="3077559"/>
            <a:ext cx="797560" cy="629920"/>
          </a:xfrm>
          <a:custGeom>
            <a:avLst/>
            <a:gdLst/>
            <a:ahLst/>
            <a:cxnLst/>
            <a:rect l="l" t="t" r="r" b="b"/>
            <a:pathLst>
              <a:path w="797560" h="629920">
                <a:moveTo>
                  <a:pt x="677443" y="0"/>
                </a:moveTo>
                <a:lnTo>
                  <a:pt x="45504" y="358940"/>
                </a:lnTo>
                <a:lnTo>
                  <a:pt x="0" y="524078"/>
                </a:lnTo>
                <a:lnTo>
                  <a:pt x="59829" y="629412"/>
                </a:lnTo>
                <a:lnTo>
                  <a:pt x="797090" y="210642"/>
                </a:lnTo>
                <a:lnTo>
                  <a:pt x="677443" y="0"/>
                </a:lnTo>
                <a:close/>
              </a:path>
            </a:pathLst>
          </a:custGeom>
          <a:solidFill>
            <a:srgbClr val="8E258D"/>
          </a:solidFill>
        </p:spPr>
        <p:txBody>
          <a:bodyPr wrap="square" lIns="0" tIns="0" rIns="0" bIns="0" rtlCol="0"/>
          <a:lstStyle/>
          <a:p>
            <a:endParaRPr>
              <a:solidFill>
                <a:prstClr val="black"/>
              </a:solidFill>
            </a:endParaRPr>
          </a:p>
        </p:txBody>
      </p:sp>
      <p:sp>
        <p:nvSpPr>
          <p:cNvPr id="34" name="object 10"/>
          <p:cNvSpPr/>
          <p:nvPr/>
        </p:nvSpPr>
        <p:spPr>
          <a:xfrm>
            <a:off x="1292901" y="3003804"/>
            <a:ext cx="222885" cy="281940"/>
          </a:xfrm>
          <a:custGeom>
            <a:avLst/>
            <a:gdLst/>
            <a:ahLst/>
            <a:cxnLst/>
            <a:rect l="l" t="t" r="r" b="b"/>
            <a:pathLst>
              <a:path w="222884" h="281939">
                <a:moveTo>
                  <a:pt x="0" y="0"/>
                </a:moveTo>
                <a:lnTo>
                  <a:pt x="222504" y="0"/>
                </a:lnTo>
                <a:lnTo>
                  <a:pt x="222504" y="281939"/>
                </a:lnTo>
                <a:lnTo>
                  <a:pt x="0" y="281939"/>
                </a:lnTo>
                <a:lnTo>
                  <a:pt x="0" y="0"/>
                </a:lnTo>
                <a:close/>
              </a:path>
            </a:pathLst>
          </a:custGeom>
          <a:solidFill>
            <a:srgbClr val="8E258D"/>
          </a:solidFill>
        </p:spPr>
        <p:txBody>
          <a:bodyPr wrap="square" lIns="0" tIns="0" rIns="0" bIns="0" rtlCol="0"/>
          <a:lstStyle/>
          <a:p>
            <a:endParaRPr>
              <a:solidFill>
                <a:prstClr val="black"/>
              </a:solidFill>
            </a:endParaRPr>
          </a:p>
        </p:txBody>
      </p:sp>
      <p:sp>
        <p:nvSpPr>
          <p:cNvPr id="35" name="object 11"/>
          <p:cNvSpPr/>
          <p:nvPr/>
        </p:nvSpPr>
        <p:spPr>
          <a:xfrm>
            <a:off x="2544104" y="3003804"/>
            <a:ext cx="222885" cy="281940"/>
          </a:xfrm>
          <a:custGeom>
            <a:avLst/>
            <a:gdLst/>
            <a:ahLst/>
            <a:cxnLst/>
            <a:rect l="l" t="t" r="r" b="b"/>
            <a:pathLst>
              <a:path w="222885" h="281939">
                <a:moveTo>
                  <a:pt x="0" y="0"/>
                </a:moveTo>
                <a:lnTo>
                  <a:pt x="222504" y="0"/>
                </a:lnTo>
                <a:lnTo>
                  <a:pt x="222504" y="281939"/>
                </a:lnTo>
                <a:lnTo>
                  <a:pt x="0" y="281939"/>
                </a:lnTo>
                <a:lnTo>
                  <a:pt x="0" y="0"/>
                </a:lnTo>
                <a:close/>
              </a:path>
            </a:pathLst>
          </a:custGeom>
          <a:solidFill>
            <a:srgbClr val="8E258D"/>
          </a:solidFill>
        </p:spPr>
        <p:txBody>
          <a:bodyPr wrap="square" lIns="0" tIns="0" rIns="0" bIns="0" rtlCol="0"/>
          <a:lstStyle/>
          <a:p>
            <a:endParaRPr>
              <a:solidFill>
                <a:prstClr val="black"/>
              </a:solidFill>
            </a:endParaRPr>
          </a:p>
        </p:txBody>
      </p:sp>
      <p:sp>
        <p:nvSpPr>
          <p:cNvPr id="36" name="object 12"/>
          <p:cNvSpPr txBox="1"/>
          <p:nvPr/>
        </p:nvSpPr>
        <p:spPr>
          <a:xfrm>
            <a:off x="1105862" y="3971145"/>
            <a:ext cx="1847214" cy="215444"/>
          </a:xfrm>
          <a:prstGeom prst="rect">
            <a:avLst/>
          </a:prstGeom>
        </p:spPr>
        <p:txBody>
          <a:bodyPr vert="horz" wrap="square" lIns="0" tIns="0" rIns="0" bIns="0" rtlCol="0">
            <a:spAutoFit/>
          </a:bodyPr>
          <a:lstStyle/>
          <a:p>
            <a:pPr marL="12700" algn="ctr"/>
            <a:r>
              <a:rPr lang="en-US" sz="1400" b="1" spc="-10" dirty="0" smtClean="0">
                <a:solidFill>
                  <a:srgbClr val="8E258D"/>
                </a:solidFill>
                <a:latin typeface="Univers for KPMG"/>
                <a:cs typeface="Univers for KPMG"/>
              </a:rPr>
              <a:t>API Management</a:t>
            </a:r>
            <a:endParaRPr sz="1400" dirty="0">
              <a:solidFill>
                <a:prstClr val="black"/>
              </a:solidFill>
              <a:latin typeface="Univers for KPMG"/>
              <a:cs typeface="Univers for KPMG"/>
            </a:endParaRPr>
          </a:p>
        </p:txBody>
      </p:sp>
      <p:sp>
        <p:nvSpPr>
          <p:cNvPr id="37" name="object 13"/>
          <p:cNvSpPr txBox="1"/>
          <p:nvPr/>
        </p:nvSpPr>
        <p:spPr>
          <a:xfrm>
            <a:off x="1131655" y="4404929"/>
            <a:ext cx="1791970" cy="923330"/>
          </a:xfrm>
          <a:prstGeom prst="rect">
            <a:avLst/>
          </a:prstGeom>
        </p:spPr>
        <p:txBody>
          <a:bodyPr vert="horz" wrap="square" lIns="0" tIns="0" rIns="0" bIns="0" rtlCol="0">
            <a:spAutoFit/>
          </a:bodyPr>
          <a:lstStyle/>
          <a:p>
            <a:pPr marL="12700" marR="5080" indent="-2540" algn="ctr"/>
            <a:r>
              <a:rPr lang="en-US" sz="1200" spc="-5" dirty="0" smtClean="0">
                <a:solidFill>
                  <a:prstClr val="black"/>
                </a:solidFill>
                <a:latin typeface="Univers for KPMG"/>
                <a:cs typeface="Univers for KPMG"/>
              </a:rPr>
              <a:t>Implement </a:t>
            </a:r>
            <a:r>
              <a:rPr lang="en-US" sz="1200" spc="-5" dirty="0">
                <a:solidFill>
                  <a:prstClr val="black"/>
                </a:solidFill>
                <a:latin typeface="Univers for KPMG"/>
                <a:cs typeface="Univers for KPMG"/>
              </a:rPr>
              <a:t>an API solution manager to better operate </a:t>
            </a:r>
            <a:r>
              <a:rPr lang="en-US" sz="1200" spc="-5" dirty="0" err="1">
                <a:solidFill>
                  <a:prstClr val="black"/>
                </a:solidFill>
                <a:latin typeface="Univers for KPMG"/>
                <a:cs typeface="Univers for KPMG"/>
              </a:rPr>
              <a:t>FBNQuest’s</a:t>
            </a:r>
            <a:r>
              <a:rPr lang="en-US" sz="1200" spc="-5" dirty="0">
                <a:solidFill>
                  <a:prstClr val="black"/>
                </a:solidFill>
                <a:latin typeface="Univers for KPMG"/>
                <a:cs typeface="Univers for KPMG"/>
              </a:rPr>
              <a:t> integration architecture</a:t>
            </a:r>
          </a:p>
        </p:txBody>
      </p:sp>
      <p:sp>
        <p:nvSpPr>
          <p:cNvPr id="38" name="object 14"/>
          <p:cNvSpPr/>
          <p:nvPr/>
        </p:nvSpPr>
        <p:spPr>
          <a:xfrm>
            <a:off x="1472732" y="1665731"/>
            <a:ext cx="1168907" cy="1167384"/>
          </a:xfrm>
          <a:prstGeom prst="rect">
            <a:avLst/>
          </a:prstGeom>
          <a:blipFill>
            <a:blip r:embed="rId2" cstate="email">
              <a:extLst>
                <a:ext uri="{28A0092B-C50C-407E-A947-70E740481C1C}">
                  <a14:useLocalDpi xmlns:a14="http://schemas.microsoft.com/office/drawing/2010/main"/>
                </a:ext>
              </a:extLst>
            </a:blip>
            <a:stretch>
              <a:fillRect/>
            </a:stretch>
          </a:blipFill>
        </p:spPr>
        <p:txBody>
          <a:bodyPr wrap="square" lIns="0" tIns="0" rIns="0" bIns="0" rtlCol="0"/>
          <a:lstStyle/>
          <a:p>
            <a:endParaRPr>
              <a:solidFill>
                <a:prstClr val="black"/>
              </a:solidFill>
            </a:endParaRPr>
          </a:p>
        </p:txBody>
      </p:sp>
      <p:sp>
        <p:nvSpPr>
          <p:cNvPr id="41" name="object 15"/>
          <p:cNvSpPr/>
          <p:nvPr/>
        </p:nvSpPr>
        <p:spPr>
          <a:xfrm>
            <a:off x="1504735" y="1697735"/>
            <a:ext cx="1050290" cy="1049020"/>
          </a:xfrm>
          <a:custGeom>
            <a:avLst/>
            <a:gdLst/>
            <a:ahLst/>
            <a:cxnLst/>
            <a:rect l="l" t="t" r="r" b="b"/>
            <a:pathLst>
              <a:path w="1050289" h="1049020">
                <a:moveTo>
                  <a:pt x="0" y="524256"/>
                </a:moveTo>
                <a:lnTo>
                  <a:pt x="2145" y="476538"/>
                </a:lnTo>
                <a:lnTo>
                  <a:pt x="8458" y="430021"/>
                </a:lnTo>
                <a:lnTo>
                  <a:pt x="18754" y="384889"/>
                </a:lnTo>
                <a:lnTo>
                  <a:pt x="32847" y="341327"/>
                </a:lnTo>
                <a:lnTo>
                  <a:pt x="50551" y="299521"/>
                </a:lnTo>
                <a:lnTo>
                  <a:pt x="71681" y="259655"/>
                </a:lnTo>
                <a:lnTo>
                  <a:pt x="96052" y="221915"/>
                </a:lnTo>
                <a:lnTo>
                  <a:pt x="123479" y="186486"/>
                </a:lnTo>
                <a:lnTo>
                  <a:pt x="153776" y="153552"/>
                </a:lnTo>
                <a:lnTo>
                  <a:pt x="186757" y="123299"/>
                </a:lnTo>
                <a:lnTo>
                  <a:pt x="222238" y="95912"/>
                </a:lnTo>
                <a:lnTo>
                  <a:pt x="260033" y="71577"/>
                </a:lnTo>
                <a:lnTo>
                  <a:pt x="299957" y="50477"/>
                </a:lnTo>
                <a:lnTo>
                  <a:pt x="341824" y="32799"/>
                </a:lnTo>
                <a:lnTo>
                  <a:pt x="385449" y="18727"/>
                </a:lnTo>
                <a:lnTo>
                  <a:pt x="430646" y="8446"/>
                </a:lnTo>
                <a:lnTo>
                  <a:pt x="477231" y="2142"/>
                </a:lnTo>
                <a:lnTo>
                  <a:pt x="525018" y="0"/>
                </a:lnTo>
                <a:lnTo>
                  <a:pt x="572804" y="2142"/>
                </a:lnTo>
                <a:lnTo>
                  <a:pt x="619389" y="8446"/>
                </a:lnTo>
                <a:lnTo>
                  <a:pt x="664586" y="18727"/>
                </a:lnTo>
                <a:lnTo>
                  <a:pt x="708211" y="32799"/>
                </a:lnTo>
                <a:lnTo>
                  <a:pt x="750078" y="50477"/>
                </a:lnTo>
                <a:lnTo>
                  <a:pt x="790002" y="71577"/>
                </a:lnTo>
                <a:lnTo>
                  <a:pt x="827797" y="95912"/>
                </a:lnTo>
                <a:lnTo>
                  <a:pt x="863278" y="123299"/>
                </a:lnTo>
                <a:lnTo>
                  <a:pt x="896259" y="153552"/>
                </a:lnTo>
                <a:lnTo>
                  <a:pt x="926556" y="186486"/>
                </a:lnTo>
                <a:lnTo>
                  <a:pt x="953983" y="221915"/>
                </a:lnTo>
                <a:lnTo>
                  <a:pt x="978354" y="259655"/>
                </a:lnTo>
                <a:lnTo>
                  <a:pt x="999484" y="299521"/>
                </a:lnTo>
                <a:lnTo>
                  <a:pt x="1017188" y="341327"/>
                </a:lnTo>
                <a:lnTo>
                  <a:pt x="1031281" y="384889"/>
                </a:lnTo>
                <a:lnTo>
                  <a:pt x="1041577" y="430021"/>
                </a:lnTo>
                <a:lnTo>
                  <a:pt x="1047890" y="476538"/>
                </a:lnTo>
                <a:lnTo>
                  <a:pt x="1050036" y="524256"/>
                </a:lnTo>
                <a:lnTo>
                  <a:pt x="1047890" y="571973"/>
                </a:lnTo>
                <a:lnTo>
                  <a:pt x="1041577" y="618490"/>
                </a:lnTo>
                <a:lnTo>
                  <a:pt x="1031281" y="663622"/>
                </a:lnTo>
                <a:lnTo>
                  <a:pt x="1017188" y="707184"/>
                </a:lnTo>
                <a:lnTo>
                  <a:pt x="999484" y="748990"/>
                </a:lnTo>
                <a:lnTo>
                  <a:pt x="978354" y="788856"/>
                </a:lnTo>
                <a:lnTo>
                  <a:pt x="953983" y="826596"/>
                </a:lnTo>
                <a:lnTo>
                  <a:pt x="926556" y="862025"/>
                </a:lnTo>
                <a:lnTo>
                  <a:pt x="896259" y="894959"/>
                </a:lnTo>
                <a:lnTo>
                  <a:pt x="863278" y="925212"/>
                </a:lnTo>
                <a:lnTo>
                  <a:pt x="827797" y="952599"/>
                </a:lnTo>
                <a:lnTo>
                  <a:pt x="790002" y="976934"/>
                </a:lnTo>
                <a:lnTo>
                  <a:pt x="750078" y="998034"/>
                </a:lnTo>
                <a:lnTo>
                  <a:pt x="708211" y="1015712"/>
                </a:lnTo>
                <a:lnTo>
                  <a:pt x="664586" y="1029784"/>
                </a:lnTo>
                <a:lnTo>
                  <a:pt x="619389" y="1040065"/>
                </a:lnTo>
                <a:lnTo>
                  <a:pt x="572804" y="1046369"/>
                </a:lnTo>
                <a:lnTo>
                  <a:pt x="525018" y="1048512"/>
                </a:lnTo>
                <a:lnTo>
                  <a:pt x="477231" y="1046369"/>
                </a:lnTo>
                <a:lnTo>
                  <a:pt x="430646" y="1040065"/>
                </a:lnTo>
                <a:lnTo>
                  <a:pt x="385449" y="1029784"/>
                </a:lnTo>
                <a:lnTo>
                  <a:pt x="341824" y="1015712"/>
                </a:lnTo>
                <a:lnTo>
                  <a:pt x="299957" y="998034"/>
                </a:lnTo>
                <a:lnTo>
                  <a:pt x="260033" y="976934"/>
                </a:lnTo>
                <a:lnTo>
                  <a:pt x="222238" y="952599"/>
                </a:lnTo>
                <a:lnTo>
                  <a:pt x="186757" y="925212"/>
                </a:lnTo>
                <a:lnTo>
                  <a:pt x="153776" y="894959"/>
                </a:lnTo>
                <a:lnTo>
                  <a:pt x="123479" y="862025"/>
                </a:lnTo>
                <a:lnTo>
                  <a:pt x="96052" y="826596"/>
                </a:lnTo>
                <a:lnTo>
                  <a:pt x="71681" y="788856"/>
                </a:lnTo>
                <a:lnTo>
                  <a:pt x="50551" y="748990"/>
                </a:lnTo>
                <a:lnTo>
                  <a:pt x="32847" y="707184"/>
                </a:lnTo>
                <a:lnTo>
                  <a:pt x="18754" y="663622"/>
                </a:lnTo>
                <a:lnTo>
                  <a:pt x="8458" y="618490"/>
                </a:lnTo>
                <a:lnTo>
                  <a:pt x="2145" y="571973"/>
                </a:lnTo>
                <a:lnTo>
                  <a:pt x="0" y="524256"/>
                </a:lnTo>
                <a:close/>
              </a:path>
            </a:pathLst>
          </a:custGeom>
          <a:ln w="12192">
            <a:solidFill>
              <a:srgbClr val="6A1C6A"/>
            </a:solidFill>
          </a:ln>
        </p:spPr>
        <p:txBody>
          <a:bodyPr wrap="square" lIns="0" tIns="0" rIns="0" bIns="0" rtlCol="0"/>
          <a:lstStyle/>
          <a:p>
            <a:endParaRPr>
              <a:solidFill>
                <a:prstClr val="black"/>
              </a:solidFill>
            </a:endParaRPr>
          </a:p>
        </p:txBody>
      </p:sp>
      <p:sp>
        <p:nvSpPr>
          <p:cNvPr id="42" name="object 16"/>
          <p:cNvSpPr/>
          <p:nvPr/>
        </p:nvSpPr>
        <p:spPr>
          <a:xfrm>
            <a:off x="3373593" y="2986267"/>
            <a:ext cx="797560" cy="629920"/>
          </a:xfrm>
          <a:custGeom>
            <a:avLst/>
            <a:gdLst/>
            <a:ahLst/>
            <a:cxnLst/>
            <a:rect l="l" t="t" r="r" b="b"/>
            <a:pathLst>
              <a:path w="797560" h="629920">
                <a:moveTo>
                  <a:pt x="119646" y="0"/>
                </a:moveTo>
                <a:lnTo>
                  <a:pt x="0" y="210642"/>
                </a:lnTo>
                <a:lnTo>
                  <a:pt x="737260" y="629399"/>
                </a:lnTo>
                <a:lnTo>
                  <a:pt x="797077" y="524078"/>
                </a:lnTo>
                <a:lnTo>
                  <a:pt x="751585" y="358940"/>
                </a:lnTo>
                <a:lnTo>
                  <a:pt x="119646" y="0"/>
                </a:lnTo>
                <a:close/>
              </a:path>
            </a:pathLst>
          </a:custGeom>
          <a:solidFill>
            <a:srgbClr val="007C92"/>
          </a:solidFill>
        </p:spPr>
        <p:txBody>
          <a:bodyPr wrap="square" lIns="0" tIns="0" rIns="0" bIns="0" rtlCol="0"/>
          <a:lstStyle/>
          <a:p>
            <a:endParaRPr>
              <a:solidFill>
                <a:prstClr val="black"/>
              </a:solidFill>
            </a:endParaRPr>
          </a:p>
        </p:txBody>
      </p:sp>
      <p:sp>
        <p:nvSpPr>
          <p:cNvPr id="43" name="object 17"/>
          <p:cNvSpPr/>
          <p:nvPr/>
        </p:nvSpPr>
        <p:spPr>
          <a:xfrm>
            <a:off x="4050292" y="2986267"/>
            <a:ext cx="797560" cy="629920"/>
          </a:xfrm>
          <a:custGeom>
            <a:avLst/>
            <a:gdLst/>
            <a:ahLst/>
            <a:cxnLst/>
            <a:rect l="l" t="t" r="r" b="b"/>
            <a:pathLst>
              <a:path w="797560" h="629920">
                <a:moveTo>
                  <a:pt x="677430" y="0"/>
                </a:moveTo>
                <a:lnTo>
                  <a:pt x="45491" y="358940"/>
                </a:lnTo>
                <a:lnTo>
                  <a:pt x="0" y="524078"/>
                </a:lnTo>
                <a:lnTo>
                  <a:pt x="59817" y="629399"/>
                </a:lnTo>
                <a:lnTo>
                  <a:pt x="797077" y="210642"/>
                </a:lnTo>
                <a:lnTo>
                  <a:pt x="677430" y="0"/>
                </a:lnTo>
                <a:close/>
              </a:path>
            </a:pathLst>
          </a:custGeom>
          <a:solidFill>
            <a:srgbClr val="007C92"/>
          </a:solidFill>
        </p:spPr>
        <p:txBody>
          <a:bodyPr wrap="square" lIns="0" tIns="0" rIns="0" bIns="0" rtlCol="0"/>
          <a:lstStyle/>
          <a:p>
            <a:endParaRPr>
              <a:solidFill>
                <a:prstClr val="black"/>
              </a:solidFill>
            </a:endParaRPr>
          </a:p>
        </p:txBody>
      </p:sp>
      <p:sp>
        <p:nvSpPr>
          <p:cNvPr id="44" name="object 18"/>
          <p:cNvSpPr/>
          <p:nvPr/>
        </p:nvSpPr>
        <p:spPr>
          <a:xfrm>
            <a:off x="3372612" y="2912364"/>
            <a:ext cx="222885" cy="91440"/>
          </a:xfrm>
          <a:custGeom>
            <a:avLst/>
            <a:gdLst/>
            <a:ahLst/>
            <a:cxnLst/>
            <a:rect l="l" t="t" r="r" b="b"/>
            <a:pathLst>
              <a:path w="222885" h="91439">
                <a:moveTo>
                  <a:pt x="0" y="91439"/>
                </a:moveTo>
                <a:lnTo>
                  <a:pt x="222504" y="91439"/>
                </a:lnTo>
                <a:lnTo>
                  <a:pt x="222504" y="0"/>
                </a:lnTo>
                <a:lnTo>
                  <a:pt x="0" y="0"/>
                </a:lnTo>
                <a:lnTo>
                  <a:pt x="0" y="91439"/>
                </a:lnTo>
                <a:close/>
              </a:path>
            </a:pathLst>
          </a:custGeom>
          <a:solidFill>
            <a:srgbClr val="007C92"/>
          </a:solidFill>
        </p:spPr>
        <p:txBody>
          <a:bodyPr wrap="square" lIns="0" tIns="0" rIns="0" bIns="0" rtlCol="0"/>
          <a:lstStyle/>
          <a:p>
            <a:endParaRPr>
              <a:solidFill>
                <a:prstClr val="black"/>
              </a:solidFill>
            </a:endParaRPr>
          </a:p>
        </p:txBody>
      </p:sp>
      <p:sp>
        <p:nvSpPr>
          <p:cNvPr id="45" name="object 19"/>
          <p:cNvSpPr/>
          <p:nvPr/>
        </p:nvSpPr>
        <p:spPr>
          <a:xfrm>
            <a:off x="4625341" y="2912364"/>
            <a:ext cx="220979" cy="91440"/>
          </a:xfrm>
          <a:custGeom>
            <a:avLst/>
            <a:gdLst/>
            <a:ahLst/>
            <a:cxnLst/>
            <a:rect l="l" t="t" r="r" b="b"/>
            <a:pathLst>
              <a:path w="220979" h="91439">
                <a:moveTo>
                  <a:pt x="0" y="91439"/>
                </a:moveTo>
                <a:lnTo>
                  <a:pt x="220979" y="91439"/>
                </a:lnTo>
                <a:lnTo>
                  <a:pt x="220979" y="0"/>
                </a:lnTo>
                <a:lnTo>
                  <a:pt x="0" y="0"/>
                </a:lnTo>
                <a:lnTo>
                  <a:pt x="0" y="91439"/>
                </a:lnTo>
                <a:close/>
              </a:path>
            </a:pathLst>
          </a:custGeom>
          <a:solidFill>
            <a:srgbClr val="007C92"/>
          </a:solidFill>
        </p:spPr>
        <p:txBody>
          <a:bodyPr wrap="square" lIns="0" tIns="0" rIns="0" bIns="0" rtlCol="0"/>
          <a:lstStyle/>
          <a:p>
            <a:endParaRPr>
              <a:solidFill>
                <a:prstClr val="black"/>
              </a:solidFill>
            </a:endParaRPr>
          </a:p>
        </p:txBody>
      </p:sp>
      <p:sp>
        <p:nvSpPr>
          <p:cNvPr id="46" name="object 20"/>
          <p:cNvSpPr/>
          <p:nvPr/>
        </p:nvSpPr>
        <p:spPr>
          <a:xfrm>
            <a:off x="3373595" y="3077559"/>
            <a:ext cx="797560" cy="629920"/>
          </a:xfrm>
          <a:custGeom>
            <a:avLst/>
            <a:gdLst/>
            <a:ahLst/>
            <a:cxnLst/>
            <a:rect l="l" t="t" r="r" b="b"/>
            <a:pathLst>
              <a:path w="797560" h="629920">
                <a:moveTo>
                  <a:pt x="119646" y="0"/>
                </a:moveTo>
                <a:lnTo>
                  <a:pt x="0" y="210642"/>
                </a:lnTo>
                <a:lnTo>
                  <a:pt x="737260" y="629412"/>
                </a:lnTo>
                <a:lnTo>
                  <a:pt x="797090" y="524078"/>
                </a:lnTo>
                <a:lnTo>
                  <a:pt x="751585" y="358940"/>
                </a:lnTo>
                <a:lnTo>
                  <a:pt x="119646" y="0"/>
                </a:lnTo>
                <a:close/>
              </a:path>
            </a:pathLst>
          </a:custGeom>
          <a:solidFill>
            <a:srgbClr val="00A3A1"/>
          </a:solidFill>
        </p:spPr>
        <p:txBody>
          <a:bodyPr wrap="square" lIns="0" tIns="0" rIns="0" bIns="0" rtlCol="0"/>
          <a:lstStyle/>
          <a:p>
            <a:endParaRPr>
              <a:solidFill>
                <a:prstClr val="black"/>
              </a:solidFill>
            </a:endParaRPr>
          </a:p>
        </p:txBody>
      </p:sp>
      <p:sp>
        <p:nvSpPr>
          <p:cNvPr id="47" name="object 21"/>
          <p:cNvSpPr/>
          <p:nvPr/>
        </p:nvSpPr>
        <p:spPr>
          <a:xfrm>
            <a:off x="4050285" y="3077559"/>
            <a:ext cx="797560" cy="629920"/>
          </a:xfrm>
          <a:custGeom>
            <a:avLst/>
            <a:gdLst/>
            <a:ahLst/>
            <a:cxnLst/>
            <a:rect l="l" t="t" r="r" b="b"/>
            <a:pathLst>
              <a:path w="797560" h="629920">
                <a:moveTo>
                  <a:pt x="677443" y="0"/>
                </a:moveTo>
                <a:lnTo>
                  <a:pt x="45504" y="358940"/>
                </a:lnTo>
                <a:lnTo>
                  <a:pt x="0" y="524078"/>
                </a:lnTo>
                <a:lnTo>
                  <a:pt x="59829" y="629412"/>
                </a:lnTo>
                <a:lnTo>
                  <a:pt x="797090" y="210642"/>
                </a:lnTo>
                <a:lnTo>
                  <a:pt x="677443" y="0"/>
                </a:lnTo>
                <a:close/>
              </a:path>
            </a:pathLst>
          </a:custGeom>
          <a:solidFill>
            <a:srgbClr val="00A3A1"/>
          </a:solidFill>
        </p:spPr>
        <p:txBody>
          <a:bodyPr wrap="square" lIns="0" tIns="0" rIns="0" bIns="0" rtlCol="0"/>
          <a:lstStyle/>
          <a:p>
            <a:endParaRPr>
              <a:solidFill>
                <a:prstClr val="black"/>
              </a:solidFill>
            </a:endParaRPr>
          </a:p>
        </p:txBody>
      </p:sp>
      <p:sp>
        <p:nvSpPr>
          <p:cNvPr id="48" name="object 22"/>
          <p:cNvSpPr/>
          <p:nvPr/>
        </p:nvSpPr>
        <p:spPr>
          <a:xfrm>
            <a:off x="3372612" y="3003804"/>
            <a:ext cx="222885" cy="281940"/>
          </a:xfrm>
          <a:custGeom>
            <a:avLst/>
            <a:gdLst/>
            <a:ahLst/>
            <a:cxnLst/>
            <a:rect l="l" t="t" r="r" b="b"/>
            <a:pathLst>
              <a:path w="222885" h="281939">
                <a:moveTo>
                  <a:pt x="0" y="0"/>
                </a:moveTo>
                <a:lnTo>
                  <a:pt x="222504" y="0"/>
                </a:lnTo>
                <a:lnTo>
                  <a:pt x="222504" y="281939"/>
                </a:lnTo>
                <a:lnTo>
                  <a:pt x="0" y="281939"/>
                </a:lnTo>
                <a:lnTo>
                  <a:pt x="0" y="0"/>
                </a:lnTo>
                <a:close/>
              </a:path>
            </a:pathLst>
          </a:custGeom>
          <a:solidFill>
            <a:srgbClr val="00A3A1"/>
          </a:solidFill>
        </p:spPr>
        <p:txBody>
          <a:bodyPr wrap="square" lIns="0" tIns="0" rIns="0" bIns="0" rtlCol="0"/>
          <a:lstStyle/>
          <a:p>
            <a:endParaRPr>
              <a:solidFill>
                <a:prstClr val="black"/>
              </a:solidFill>
            </a:endParaRPr>
          </a:p>
        </p:txBody>
      </p:sp>
      <p:sp>
        <p:nvSpPr>
          <p:cNvPr id="49" name="object 23"/>
          <p:cNvSpPr/>
          <p:nvPr/>
        </p:nvSpPr>
        <p:spPr>
          <a:xfrm>
            <a:off x="4625341" y="3003804"/>
            <a:ext cx="220979" cy="281940"/>
          </a:xfrm>
          <a:custGeom>
            <a:avLst/>
            <a:gdLst/>
            <a:ahLst/>
            <a:cxnLst/>
            <a:rect l="l" t="t" r="r" b="b"/>
            <a:pathLst>
              <a:path w="220979" h="281939">
                <a:moveTo>
                  <a:pt x="0" y="0"/>
                </a:moveTo>
                <a:lnTo>
                  <a:pt x="220979" y="0"/>
                </a:lnTo>
                <a:lnTo>
                  <a:pt x="220979" y="281939"/>
                </a:lnTo>
                <a:lnTo>
                  <a:pt x="0" y="281939"/>
                </a:lnTo>
                <a:lnTo>
                  <a:pt x="0" y="0"/>
                </a:lnTo>
                <a:close/>
              </a:path>
            </a:pathLst>
          </a:custGeom>
          <a:solidFill>
            <a:srgbClr val="00A3A1"/>
          </a:solidFill>
        </p:spPr>
        <p:txBody>
          <a:bodyPr wrap="square" lIns="0" tIns="0" rIns="0" bIns="0" rtlCol="0"/>
          <a:lstStyle/>
          <a:p>
            <a:endParaRPr>
              <a:solidFill>
                <a:prstClr val="black"/>
              </a:solidFill>
            </a:endParaRPr>
          </a:p>
        </p:txBody>
      </p:sp>
      <p:sp>
        <p:nvSpPr>
          <p:cNvPr id="50" name="object 24"/>
          <p:cNvSpPr/>
          <p:nvPr/>
        </p:nvSpPr>
        <p:spPr>
          <a:xfrm>
            <a:off x="5418993" y="2986267"/>
            <a:ext cx="797560" cy="629920"/>
          </a:xfrm>
          <a:custGeom>
            <a:avLst/>
            <a:gdLst/>
            <a:ahLst/>
            <a:cxnLst/>
            <a:rect l="l" t="t" r="r" b="b"/>
            <a:pathLst>
              <a:path w="797560" h="629920">
                <a:moveTo>
                  <a:pt x="119646" y="0"/>
                </a:moveTo>
                <a:lnTo>
                  <a:pt x="0" y="210642"/>
                </a:lnTo>
                <a:lnTo>
                  <a:pt x="737260" y="629399"/>
                </a:lnTo>
                <a:lnTo>
                  <a:pt x="797077" y="524078"/>
                </a:lnTo>
                <a:lnTo>
                  <a:pt x="751585" y="358940"/>
                </a:lnTo>
                <a:lnTo>
                  <a:pt x="119646" y="0"/>
                </a:lnTo>
                <a:close/>
              </a:path>
            </a:pathLst>
          </a:custGeom>
          <a:solidFill>
            <a:srgbClr val="0070C0"/>
          </a:solidFill>
        </p:spPr>
        <p:txBody>
          <a:bodyPr wrap="square" lIns="0" tIns="0" rIns="0" bIns="0" rtlCol="0"/>
          <a:lstStyle/>
          <a:p>
            <a:endParaRPr>
              <a:solidFill>
                <a:prstClr val="black"/>
              </a:solidFill>
            </a:endParaRPr>
          </a:p>
        </p:txBody>
      </p:sp>
      <p:sp>
        <p:nvSpPr>
          <p:cNvPr id="51" name="object 25"/>
          <p:cNvSpPr/>
          <p:nvPr/>
        </p:nvSpPr>
        <p:spPr>
          <a:xfrm>
            <a:off x="6095692" y="2986267"/>
            <a:ext cx="797560" cy="629920"/>
          </a:xfrm>
          <a:custGeom>
            <a:avLst/>
            <a:gdLst/>
            <a:ahLst/>
            <a:cxnLst/>
            <a:rect l="l" t="t" r="r" b="b"/>
            <a:pathLst>
              <a:path w="797560" h="629920">
                <a:moveTo>
                  <a:pt x="677430" y="0"/>
                </a:moveTo>
                <a:lnTo>
                  <a:pt x="45491" y="358940"/>
                </a:lnTo>
                <a:lnTo>
                  <a:pt x="0" y="524078"/>
                </a:lnTo>
                <a:lnTo>
                  <a:pt x="59817" y="629399"/>
                </a:lnTo>
                <a:lnTo>
                  <a:pt x="797077" y="210642"/>
                </a:lnTo>
                <a:lnTo>
                  <a:pt x="677430" y="0"/>
                </a:lnTo>
                <a:close/>
              </a:path>
            </a:pathLst>
          </a:custGeom>
          <a:solidFill>
            <a:srgbClr val="0070C0"/>
          </a:solidFill>
        </p:spPr>
        <p:txBody>
          <a:bodyPr wrap="square" lIns="0" tIns="0" rIns="0" bIns="0" rtlCol="0"/>
          <a:lstStyle/>
          <a:p>
            <a:endParaRPr>
              <a:solidFill>
                <a:prstClr val="black"/>
              </a:solidFill>
            </a:endParaRPr>
          </a:p>
        </p:txBody>
      </p:sp>
      <p:sp>
        <p:nvSpPr>
          <p:cNvPr id="52" name="object 26"/>
          <p:cNvSpPr/>
          <p:nvPr/>
        </p:nvSpPr>
        <p:spPr>
          <a:xfrm>
            <a:off x="5417821" y="2912364"/>
            <a:ext cx="222885" cy="91440"/>
          </a:xfrm>
          <a:custGeom>
            <a:avLst/>
            <a:gdLst/>
            <a:ahLst/>
            <a:cxnLst/>
            <a:rect l="l" t="t" r="r" b="b"/>
            <a:pathLst>
              <a:path w="222885" h="91439">
                <a:moveTo>
                  <a:pt x="0" y="91439"/>
                </a:moveTo>
                <a:lnTo>
                  <a:pt x="222503" y="91439"/>
                </a:lnTo>
                <a:lnTo>
                  <a:pt x="222503" y="0"/>
                </a:lnTo>
                <a:lnTo>
                  <a:pt x="0" y="0"/>
                </a:lnTo>
                <a:lnTo>
                  <a:pt x="0" y="91439"/>
                </a:lnTo>
                <a:close/>
              </a:path>
            </a:pathLst>
          </a:custGeom>
          <a:solidFill>
            <a:srgbClr val="0070C0"/>
          </a:solidFill>
        </p:spPr>
        <p:txBody>
          <a:bodyPr wrap="square" lIns="0" tIns="0" rIns="0" bIns="0" rtlCol="0"/>
          <a:lstStyle/>
          <a:p>
            <a:endParaRPr>
              <a:solidFill>
                <a:prstClr val="black"/>
              </a:solidFill>
            </a:endParaRPr>
          </a:p>
        </p:txBody>
      </p:sp>
      <p:sp>
        <p:nvSpPr>
          <p:cNvPr id="62" name="object 27"/>
          <p:cNvSpPr/>
          <p:nvPr/>
        </p:nvSpPr>
        <p:spPr>
          <a:xfrm>
            <a:off x="6670548" y="2912364"/>
            <a:ext cx="220979" cy="91440"/>
          </a:xfrm>
          <a:custGeom>
            <a:avLst/>
            <a:gdLst/>
            <a:ahLst/>
            <a:cxnLst/>
            <a:rect l="l" t="t" r="r" b="b"/>
            <a:pathLst>
              <a:path w="220979" h="91439">
                <a:moveTo>
                  <a:pt x="0" y="91439"/>
                </a:moveTo>
                <a:lnTo>
                  <a:pt x="220979" y="91439"/>
                </a:lnTo>
                <a:lnTo>
                  <a:pt x="220979" y="0"/>
                </a:lnTo>
                <a:lnTo>
                  <a:pt x="0" y="0"/>
                </a:lnTo>
                <a:lnTo>
                  <a:pt x="0" y="91439"/>
                </a:lnTo>
                <a:close/>
              </a:path>
            </a:pathLst>
          </a:custGeom>
          <a:solidFill>
            <a:srgbClr val="0070C0"/>
          </a:solidFill>
        </p:spPr>
        <p:txBody>
          <a:bodyPr wrap="square" lIns="0" tIns="0" rIns="0" bIns="0" rtlCol="0"/>
          <a:lstStyle/>
          <a:p>
            <a:endParaRPr>
              <a:solidFill>
                <a:prstClr val="black"/>
              </a:solidFill>
            </a:endParaRPr>
          </a:p>
        </p:txBody>
      </p:sp>
      <p:sp>
        <p:nvSpPr>
          <p:cNvPr id="63" name="object 28"/>
          <p:cNvSpPr/>
          <p:nvPr/>
        </p:nvSpPr>
        <p:spPr>
          <a:xfrm>
            <a:off x="5418995" y="3077560"/>
            <a:ext cx="797560" cy="629920"/>
          </a:xfrm>
          <a:custGeom>
            <a:avLst/>
            <a:gdLst/>
            <a:ahLst/>
            <a:cxnLst/>
            <a:rect l="l" t="t" r="r" b="b"/>
            <a:pathLst>
              <a:path w="797560" h="629920">
                <a:moveTo>
                  <a:pt x="119646" y="0"/>
                </a:moveTo>
                <a:lnTo>
                  <a:pt x="0" y="210642"/>
                </a:lnTo>
                <a:lnTo>
                  <a:pt x="737260" y="629412"/>
                </a:lnTo>
                <a:lnTo>
                  <a:pt x="797090" y="524078"/>
                </a:lnTo>
                <a:lnTo>
                  <a:pt x="751585" y="358940"/>
                </a:lnTo>
                <a:lnTo>
                  <a:pt x="119646" y="0"/>
                </a:lnTo>
                <a:close/>
              </a:path>
            </a:pathLst>
          </a:custGeom>
          <a:solidFill>
            <a:srgbClr val="00B0F0"/>
          </a:solidFill>
        </p:spPr>
        <p:txBody>
          <a:bodyPr wrap="square" lIns="0" tIns="0" rIns="0" bIns="0" rtlCol="0"/>
          <a:lstStyle/>
          <a:p>
            <a:endParaRPr>
              <a:solidFill>
                <a:prstClr val="black"/>
              </a:solidFill>
            </a:endParaRPr>
          </a:p>
        </p:txBody>
      </p:sp>
      <p:sp>
        <p:nvSpPr>
          <p:cNvPr id="64" name="object 29"/>
          <p:cNvSpPr/>
          <p:nvPr/>
        </p:nvSpPr>
        <p:spPr>
          <a:xfrm>
            <a:off x="6095684" y="3077560"/>
            <a:ext cx="797560" cy="629920"/>
          </a:xfrm>
          <a:custGeom>
            <a:avLst/>
            <a:gdLst/>
            <a:ahLst/>
            <a:cxnLst/>
            <a:rect l="l" t="t" r="r" b="b"/>
            <a:pathLst>
              <a:path w="797560" h="629920">
                <a:moveTo>
                  <a:pt x="677443" y="0"/>
                </a:moveTo>
                <a:lnTo>
                  <a:pt x="45504" y="358940"/>
                </a:lnTo>
                <a:lnTo>
                  <a:pt x="0" y="524078"/>
                </a:lnTo>
                <a:lnTo>
                  <a:pt x="59829" y="629412"/>
                </a:lnTo>
                <a:lnTo>
                  <a:pt x="797090" y="210642"/>
                </a:lnTo>
                <a:lnTo>
                  <a:pt x="677443" y="0"/>
                </a:lnTo>
                <a:close/>
              </a:path>
            </a:pathLst>
          </a:custGeom>
          <a:solidFill>
            <a:srgbClr val="00B0F0"/>
          </a:solidFill>
        </p:spPr>
        <p:txBody>
          <a:bodyPr wrap="square" lIns="0" tIns="0" rIns="0" bIns="0" rtlCol="0"/>
          <a:lstStyle/>
          <a:p>
            <a:endParaRPr>
              <a:solidFill>
                <a:prstClr val="black"/>
              </a:solidFill>
            </a:endParaRPr>
          </a:p>
        </p:txBody>
      </p:sp>
      <p:sp>
        <p:nvSpPr>
          <p:cNvPr id="65" name="object 30"/>
          <p:cNvSpPr/>
          <p:nvPr/>
        </p:nvSpPr>
        <p:spPr>
          <a:xfrm>
            <a:off x="5417821" y="3003804"/>
            <a:ext cx="222885" cy="281940"/>
          </a:xfrm>
          <a:custGeom>
            <a:avLst/>
            <a:gdLst/>
            <a:ahLst/>
            <a:cxnLst/>
            <a:rect l="l" t="t" r="r" b="b"/>
            <a:pathLst>
              <a:path w="222885" h="281939">
                <a:moveTo>
                  <a:pt x="0" y="0"/>
                </a:moveTo>
                <a:lnTo>
                  <a:pt x="222503" y="0"/>
                </a:lnTo>
                <a:lnTo>
                  <a:pt x="222503" y="281939"/>
                </a:lnTo>
                <a:lnTo>
                  <a:pt x="0" y="281939"/>
                </a:lnTo>
                <a:lnTo>
                  <a:pt x="0" y="0"/>
                </a:lnTo>
                <a:close/>
              </a:path>
            </a:pathLst>
          </a:custGeom>
          <a:solidFill>
            <a:srgbClr val="00B0F0"/>
          </a:solidFill>
        </p:spPr>
        <p:txBody>
          <a:bodyPr wrap="square" lIns="0" tIns="0" rIns="0" bIns="0" rtlCol="0"/>
          <a:lstStyle/>
          <a:p>
            <a:endParaRPr>
              <a:solidFill>
                <a:prstClr val="black"/>
              </a:solidFill>
            </a:endParaRPr>
          </a:p>
        </p:txBody>
      </p:sp>
      <p:sp>
        <p:nvSpPr>
          <p:cNvPr id="66" name="object 31"/>
          <p:cNvSpPr/>
          <p:nvPr/>
        </p:nvSpPr>
        <p:spPr>
          <a:xfrm>
            <a:off x="6670548" y="3003804"/>
            <a:ext cx="220979" cy="281940"/>
          </a:xfrm>
          <a:custGeom>
            <a:avLst/>
            <a:gdLst/>
            <a:ahLst/>
            <a:cxnLst/>
            <a:rect l="l" t="t" r="r" b="b"/>
            <a:pathLst>
              <a:path w="220979" h="281939">
                <a:moveTo>
                  <a:pt x="0" y="0"/>
                </a:moveTo>
                <a:lnTo>
                  <a:pt x="220979" y="0"/>
                </a:lnTo>
                <a:lnTo>
                  <a:pt x="220979" y="281939"/>
                </a:lnTo>
                <a:lnTo>
                  <a:pt x="0" y="281939"/>
                </a:lnTo>
                <a:lnTo>
                  <a:pt x="0" y="0"/>
                </a:lnTo>
                <a:close/>
              </a:path>
            </a:pathLst>
          </a:custGeom>
          <a:solidFill>
            <a:srgbClr val="00B0F0"/>
          </a:solidFill>
        </p:spPr>
        <p:txBody>
          <a:bodyPr wrap="square" lIns="0" tIns="0" rIns="0" bIns="0" rtlCol="0"/>
          <a:lstStyle/>
          <a:p>
            <a:endParaRPr>
              <a:solidFill>
                <a:prstClr val="black"/>
              </a:solidFill>
            </a:endParaRPr>
          </a:p>
        </p:txBody>
      </p:sp>
      <p:sp>
        <p:nvSpPr>
          <p:cNvPr id="68" name="object 32"/>
          <p:cNvSpPr/>
          <p:nvPr/>
        </p:nvSpPr>
        <p:spPr>
          <a:xfrm>
            <a:off x="7464393" y="2986267"/>
            <a:ext cx="797560" cy="629920"/>
          </a:xfrm>
          <a:custGeom>
            <a:avLst/>
            <a:gdLst/>
            <a:ahLst/>
            <a:cxnLst/>
            <a:rect l="l" t="t" r="r" b="b"/>
            <a:pathLst>
              <a:path w="797559" h="629920">
                <a:moveTo>
                  <a:pt x="119646" y="0"/>
                </a:moveTo>
                <a:lnTo>
                  <a:pt x="0" y="210642"/>
                </a:lnTo>
                <a:lnTo>
                  <a:pt x="737260" y="629399"/>
                </a:lnTo>
                <a:lnTo>
                  <a:pt x="797077" y="524078"/>
                </a:lnTo>
                <a:lnTo>
                  <a:pt x="751586" y="358940"/>
                </a:lnTo>
                <a:lnTo>
                  <a:pt x="119646" y="0"/>
                </a:lnTo>
                <a:close/>
              </a:path>
            </a:pathLst>
          </a:custGeom>
          <a:solidFill>
            <a:srgbClr val="00266A"/>
          </a:solidFill>
        </p:spPr>
        <p:txBody>
          <a:bodyPr wrap="square" lIns="0" tIns="0" rIns="0" bIns="0" rtlCol="0"/>
          <a:lstStyle/>
          <a:p>
            <a:endParaRPr>
              <a:solidFill>
                <a:prstClr val="black"/>
              </a:solidFill>
            </a:endParaRPr>
          </a:p>
        </p:txBody>
      </p:sp>
      <p:sp>
        <p:nvSpPr>
          <p:cNvPr id="69" name="object 33"/>
          <p:cNvSpPr/>
          <p:nvPr/>
        </p:nvSpPr>
        <p:spPr>
          <a:xfrm>
            <a:off x="8141092" y="2986267"/>
            <a:ext cx="797560" cy="629920"/>
          </a:xfrm>
          <a:custGeom>
            <a:avLst/>
            <a:gdLst/>
            <a:ahLst/>
            <a:cxnLst/>
            <a:rect l="l" t="t" r="r" b="b"/>
            <a:pathLst>
              <a:path w="797559" h="629920">
                <a:moveTo>
                  <a:pt x="677430" y="0"/>
                </a:moveTo>
                <a:lnTo>
                  <a:pt x="45491" y="358940"/>
                </a:lnTo>
                <a:lnTo>
                  <a:pt x="0" y="524078"/>
                </a:lnTo>
                <a:lnTo>
                  <a:pt x="59817" y="629399"/>
                </a:lnTo>
                <a:lnTo>
                  <a:pt x="797077" y="210642"/>
                </a:lnTo>
                <a:lnTo>
                  <a:pt x="677430" y="0"/>
                </a:lnTo>
                <a:close/>
              </a:path>
            </a:pathLst>
          </a:custGeom>
          <a:solidFill>
            <a:srgbClr val="00266A"/>
          </a:solidFill>
        </p:spPr>
        <p:txBody>
          <a:bodyPr wrap="square" lIns="0" tIns="0" rIns="0" bIns="0" rtlCol="0"/>
          <a:lstStyle/>
          <a:p>
            <a:endParaRPr>
              <a:solidFill>
                <a:prstClr val="black"/>
              </a:solidFill>
            </a:endParaRPr>
          </a:p>
        </p:txBody>
      </p:sp>
      <p:sp>
        <p:nvSpPr>
          <p:cNvPr id="70" name="object 34"/>
          <p:cNvSpPr/>
          <p:nvPr/>
        </p:nvSpPr>
        <p:spPr>
          <a:xfrm>
            <a:off x="7464553" y="2912364"/>
            <a:ext cx="220979" cy="91440"/>
          </a:xfrm>
          <a:custGeom>
            <a:avLst/>
            <a:gdLst/>
            <a:ahLst/>
            <a:cxnLst/>
            <a:rect l="l" t="t" r="r" b="b"/>
            <a:pathLst>
              <a:path w="220979" h="91439">
                <a:moveTo>
                  <a:pt x="0" y="91439"/>
                </a:moveTo>
                <a:lnTo>
                  <a:pt x="220979" y="91439"/>
                </a:lnTo>
                <a:lnTo>
                  <a:pt x="220979" y="0"/>
                </a:lnTo>
                <a:lnTo>
                  <a:pt x="0" y="0"/>
                </a:lnTo>
                <a:lnTo>
                  <a:pt x="0" y="91439"/>
                </a:lnTo>
                <a:close/>
              </a:path>
            </a:pathLst>
          </a:custGeom>
          <a:solidFill>
            <a:srgbClr val="00266A"/>
          </a:solidFill>
        </p:spPr>
        <p:txBody>
          <a:bodyPr wrap="square" lIns="0" tIns="0" rIns="0" bIns="0" rtlCol="0"/>
          <a:lstStyle/>
          <a:p>
            <a:endParaRPr>
              <a:solidFill>
                <a:prstClr val="black"/>
              </a:solidFill>
            </a:endParaRPr>
          </a:p>
        </p:txBody>
      </p:sp>
      <p:sp>
        <p:nvSpPr>
          <p:cNvPr id="71" name="object 35"/>
          <p:cNvSpPr/>
          <p:nvPr/>
        </p:nvSpPr>
        <p:spPr>
          <a:xfrm>
            <a:off x="8715757" y="2912364"/>
            <a:ext cx="222885" cy="91440"/>
          </a:xfrm>
          <a:custGeom>
            <a:avLst/>
            <a:gdLst/>
            <a:ahLst/>
            <a:cxnLst/>
            <a:rect l="l" t="t" r="r" b="b"/>
            <a:pathLst>
              <a:path w="222884" h="91439">
                <a:moveTo>
                  <a:pt x="0" y="91439"/>
                </a:moveTo>
                <a:lnTo>
                  <a:pt x="222503" y="91439"/>
                </a:lnTo>
                <a:lnTo>
                  <a:pt x="222503" y="0"/>
                </a:lnTo>
                <a:lnTo>
                  <a:pt x="0" y="0"/>
                </a:lnTo>
                <a:lnTo>
                  <a:pt x="0" y="91439"/>
                </a:lnTo>
                <a:close/>
              </a:path>
            </a:pathLst>
          </a:custGeom>
          <a:solidFill>
            <a:srgbClr val="00266A"/>
          </a:solidFill>
        </p:spPr>
        <p:txBody>
          <a:bodyPr wrap="square" lIns="0" tIns="0" rIns="0" bIns="0" rtlCol="0"/>
          <a:lstStyle/>
          <a:p>
            <a:endParaRPr>
              <a:solidFill>
                <a:prstClr val="black"/>
              </a:solidFill>
            </a:endParaRPr>
          </a:p>
        </p:txBody>
      </p:sp>
      <p:sp>
        <p:nvSpPr>
          <p:cNvPr id="72" name="object 36"/>
          <p:cNvSpPr/>
          <p:nvPr/>
        </p:nvSpPr>
        <p:spPr>
          <a:xfrm>
            <a:off x="7464395" y="3077560"/>
            <a:ext cx="797560" cy="629920"/>
          </a:xfrm>
          <a:custGeom>
            <a:avLst/>
            <a:gdLst/>
            <a:ahLst/>
            <a:cxnLst/>
            <a:rect l="l" t="t" r="r" b="b"/>
            <a:pathLst>
              <a:path w="797559" h="629920">
                <a:moveTo>
                  <a:pt x="119646" y="0"/>
                </a:moveTo>
                <a:lnTo>
                  <a:pt x="0" y="210642"/>
                </a:lnTo>
                <a:lnTo>
                  <a:pt x="737260" y="629412"/>
                </a:lnTo>
                <a:lnTo>
                  <a:pt x="797077" y="524078"/>
                </a:lnTo>
                <a:lnTo>
                  <a:pt x="751586" y="358940"/>
                </a:lnTo>
                <a:lnTo>
                  <a:pt x="119646" y="0"/>
                </a:lnTo>
                <a:close/>
              </a:path>
            </a:pathLst>
          </a:custGeom>
          <a:solidFill>
            <a:srgbClr val="00338D"/>
          </a:solidFill>
        </p:spPr>
        <p:txBody>
          <a:bodyPr wrap="square" lIns="0" tIns="0" rIns="0" bIns="0" rtlCol="0"/>
          <a:lstStyle/>
          <a:p>
            <a:endParaRPr>
              <a:solidFill>
                <a:prstClr val="black"/>
              </a:solidFill>
            </a:endParaRPr>
          </a:p>
        </p:txBody>
      </p:sp>
      <p:sp>
        <p:nvSpPr>
          <p:cNvPr id="73" name="object 37"/>
          <p:cNvSpPr/>
          <p:nvPr/>
        </p:nvSpPr>
        <p:spPr>
          <a:xfrm>
            <a:off x="8141097" y="3077560"/>
            <a:ext cx="797560" cy="629920"/>
          </a:xfrm>
          <a:custGeom>
            <a:avLst/>
            <a:gdLst/>
            <a:ahLst/>
            <a:cxnLst/>
            <a:rect l="l" t="t" r="r" b="b"/>
            <a:pathLst>
              <a:path w="797559" h="629920">
                <a:moveTo>
                  <a:pt x="677430" y="0"/>
                </a:moveTo>
                <a:lnTo>
                  <a:pt x="45491" y="358940"/>
                </a:lnTo>
                <a:lnTo>
                  <a:pt x="0" y="524078"/>
                </a:lnTo>
                <a:lnTo>
                  <a:pt x="59817" y="629412"/>
                </a:lnTo>
                <a:lnTo>
                  <a:pt x="797077" y="210642"/>
                </a:lnTo>
                <a:lnTo>
                  <a:pt x="677430" y="0"/>
                </a:lnTo>
                <a:close/>
              </a:path>
            </a:pathLst>
          </a:custGeom>
          <a:solidFill>
            <a:srgbClr val="00338D"/>
          </a:solidFill>
        </p:spPr>
        <p:txBody>
          <a:bodyPr wrap="square" lIns="0" tIns="0" rIns="0" bIns="0" rtlCol="0"/>
          <a:lstStyle/>
          <a:p>
            <a:endParaRPr>
              <a:solidFill>
                <a:prstClr val="black"/>
              </a:solidFill>
            </a:endParaRPr>
          </a:p>
        </p:txBody>
      </p:sp>
      <p:sp>
        <p:nvSpPr>
          <p:cNvPr id="74" name="object 38"/>
          <p:cNvSpPr/>
          <p:nvPr/>
        </p:nvSpPr>
        <p:spPr>
          <a:xfrm>
            <a:off x="7464553" y="3003804"/>
            <a:ext cx="220979" cy="281940"/>
          </a:xfrm>
          <a:custGeom>
            <a:avLst/>
            <a:gdLst/>
            <a:ahLst/>
            <a:cxnLst/>
            <a:rect l="l" t="t" r="r" b="b"/>
            <a:pathLst>
              <a:path w="220979" h="281939">
                <a:moveTo>
                  <a:pt x="0" y="0"/>
                </a:moveTo>
                <a:lnTo>
                  <a:pt x="220979" y="0"/>
                </a:lnTo>
                <a:lnTo>
                  <a:pt x="220979" y="281939"/>
                </a:lnTo>
                <a:lnTo>
                  <a:pt x="0" y="281939"/>
                </a:lnTo>
                <a:lnTo>
                  <a:pt x="0" y="0"/>
                </a:lnTo>
                <a:close/>
              </a:path>
            </a:pathLst>
          </a:custGeom>
          <a:solidFill>
            <a:srgbClr val="00338D"/>
          </a:solidFill>
        </p:spPr>
        <p:txBody>
          <a:bodyPr wrap="square" lIns="0" tIns="0" rIns="0" bIns="0" rtlCol="0"/>
          <a:lstStyle/>
          <a:p>
            <a:endParaRPr>
              <a:solidFill>
                <a:prstClr val="black"/>
              </a:solidFill>
            </a:endParaRPr>
          </a:p>
        </p:txBody>
      </p:sp>
      <p:sp>
        <p:nvSpPr>
          <p:cNvPr id="75" name="object 39"/>
          <p:cNvSpPr/>
          <p:nvPr/>
        </p:nvSpPr>
        <p:spPr>
          <a:xfrm>
            <a:off x="8715757" y="3003804"/>
            <a:ext cx="222885" cy="281940"/>
          </a:xfrm>
          <a:custGeom>
            <a:avLst/>
            <a:gdLst/>
            <a:ahLst/>
            <a:cxnLst/>
            <a:rect l="l" t="t" r="r" b="b"/>
            <a:pathLst>
              <a:path w="222884" h="281939">
                <a:moveTo>
                  <a:pt x="0" y="0"/>
                </a:moveTo>
                <a:lnTo>
                  <a:pt x="222503" y="0"/>
                </a:lnTo>
                <a:lnTo>
                  <a:pt x="222503" y="281939"/>
                </a:lnTo>
                <a:lnTo>
                  <a:pt x="0" y="281939"/>
                </a:lnTo>
                <a:lnTo>
                  <a:pt x="0" y="0"/>
                </a:lnTo>
                <a:close/>
              </a:path>
            </a:pathLst>
          </a:custGeom>
          <a:solidFill>
            <a:srgbClr val="00338D"/>
          </a:solidFill>
        </p:spPr>
        <p:txBody>
          <a:bodyPr wrap="square" lIns="0" tIns="0" rIns="0" bIns="0" rtlCol="0"/>
          <a:lstStyle/>
          <a:p>
            <a:endParaRPr>
              <a:solidFill>
                <a:prstClr val="black"/>
              </a:solidFill>
            </a:endParaRPr>
          </a:p>
        </p:txBody>
      </p:sp>
      <p:sp>
        <p:nvSpPr>
          <p:cNvPr id="76" name="object 40"/>
          <p:cNvSpPr/>
          <p:nvPr/>
        </p:nvSpPr>
        <p:spPr>
          <a:xfrm>
            <a:off x="9509793" y="2986267"/>
            <a:ext cx="797560" cy="629920"/>
          </a:xfrm>
          <a:custGeom>
            <a:avLst/>
            <a:gdLst/>
            <a:ahLst/>
            <a:cxnLst/>
            <a:rect l="l" t="t" r="r" b="b"/>
            <a:pathLst>
              <a:path w="797559" h="629920">
                <a:moveTo>
                  <a:pt x="119646" y="0"/>
                </a:moveTo>
                <a:lnTo>
                  <a:pt x="0" y="210642"/>
                </a:lnTo>
                <a:lnTo>
                  <a:pt x="737260" y="629399"/>
                </a:lnTo>
                <a:lnTo>
                  <a:pt x="797077" y="524078"/>
                </a:lnTo>
                <a:lnTo>
                  <a:pt x="751586" y="358940"/>
                </a:lnTo>
                <a:lnTo>
                  <a:pt x="119646" y="0"/>
                </a:lnTo>
                <a:close/>
              </a:path>
            </a:pathLst>
          </a:custGeom>
          <a:solidFill>
            <a:srgbClr val="00338D"/>
          </a:solidFill>
        </p:spPr>
        <p:txBody>
          <a:bodyPr wrap="square" lIns="0" tIns="0" rIns="0" bIns="0" rtlCol="0"/>
          <a:lstStyle/>
          <a:p>
            <a:endParaRPr>
              <a:solidFill>
                <a:prstClr val="black"/>
              </a:solidFill>
            </a:endParaRPr>
          </a:p>
        </p:txBody>
      </p:sp>
      <p:sp>
        <p:nvSpPr>
          <p:cNvPr id="77" name="object 41"/>
          <p:cNvSpPr/>
          <p:nvPr/>
        </p:nvSpPr>
        <p:spPr>
          <a:xfrm>
            <a:off x="10186492" y="2986267"/>
            <a:ext cx="797560" cy="629920"/>
          </a:xfrm>
          <a:custGeom>
            <a:avLst/>
            <a:gdLst/>
            <a:ahLst/>
            <a:cxnLst/>
            <a:rect l="l" t="t" r="r" b="b"/>
            <a:pathLst>
              <a:path w="797559" h="629920">
                <a:moveTo>
                  <a:pt x="677430" y="0"/>
                </a:moveTo>
                <a:lnTo>
                  <a:pt x="45491" y="358940"/>
                </a:lnTo>
                <a:lnTo>
                  <a:pt x="0" y="524078"/>
                </a:lnTo>
                <a:lnTo>
                  <a:pt x="59817" y="629399"/>
                </a:lnTo>
                <a:lnTo>
                  <a:pt x="797077" y="210642"/>
                </a:lnTo>
                <a:lnTo>
                  <a:pt x="677430" y="0"/>
                </a:lnTo>
                <a:close/>
              </a:path>
            </a:pathLst>
          </a:custGeom>
          <a:solidFill>
            <a:srgbClr val="00338D"/>
          </a:solidFill>
        </p:spPr>
        <p:txBody>
          <a:bodyPr wrap="square" lIns="0" tIns="0" rIns="0" bIns="0" rtlCol="0"/>
          <a:lstStyle/>
          <a:p>
            <a:endParaRPr>
              <a:solidFill>
                <a:prstClr val="black"/>
              </a:solidFill>
            </a:endParaRPr>
          </a:p>
        </p:txBody>
      </p:sp>
      <p:sp>
        <p:nvSpPr>
          <p:cNvPr id="78" name="object 42"/>
          <p:cNvSpPr/>
          <p:nvPr/>
        </p:nvSpPr>
        <p:spPr>
          <a:xfrm>
            <a:off x="9509760" y="2912364"/>
            <a:ext cx="220979" cy="91440"/>
          </a:xfrm>
          <a:custGeom>
            <a:avLst/>
            <a:gdLst/>
            <a:ahLst/>
            <a:cxnLst/>
            <a:rect l="l" t="t" r="r" b="b"/>
            <a:pathLst>
              <a:path w="220979" h="91439">
                <a:moveTo>
                  <a:pt x="0" y="91439"/>
                </a:moveTo>
                <a:lnTo>
                  <a:pt x="220979" y="91439"/>
                </a:lnTo>
                <a:lnTo>
                  <a:pt x="220979" y="0"/>
                </a:lnTo>
                <a:lnTo>
                  <a:pt x="0" y="0"/>
                </a:lnTo>
                <a:lnTo>
                  <a:pt x="0" y="91439"/>
                </a:lnTo>
                <a:close/>
              </a:path>
            </a:pathLst>
          </a:custGeom>
          <a:solidFill>
            <a:srgbClr val="00338D"/>
          </a:solidFill>
        </p:spPr>
        <p:txBody>
          <a:bodyPr wrap="square" lIns="0" tIns="0" rIns="0" bIns="0" rtlCol="0"/>
          <a:lstStyle/>
          <a:p>
            <a:endParaRPr>
              <a:solidFill>
                <a:prstClr val="black"/>
              </a:solidFill>
            </a:endParaRPr>
          </a:p>
        </p:txBody>
      </p:sp>
      <p:sp>
        <p:nvSpPr>
          <p:cNvPr id="79" name="object 43"/>
          <p:cNvSpPr/>
          <p:nvPr/>
        </p:nvSpPr>
        <p:spPr>
          <a:xfrm>
            <a:off x="10760965" y="2912364"/>
            <a:ext cx="222885" cy="91440"/>
          </a:xfrm>
          <a:custGeom>
            <a:avLst/>
            <a:gdLst/>
            <a:ahLst/>
            <a:cxnLst/>
            <a:rect l="l" t="t" r="r" b="b"/>
            <a:pathLst>
              <a:path w="222884" h="91439">
                <a:moveTo>
                  <a:pt x="0" y="91439"/>
                </a:moveTo>
                <a:lnTo>
                  <a:pt x="222503" y="91439"/>
                </a:lnTo>
                <a:lnTo>
                  <a:pt x="222503" y="0"/>
                </a:lnTo>
                <a:lnTo>
                  <a:pt x="0" y="0"/>
                </a:lnTo>
                <a:lnTo>
                  <a:pt x="0" y="91439"/>
                </a:lnTo>
                <a:close/>
              </a:path>
            </a:pathLst>
          </a:custGeom>
          <a:solidFill>
            <a:srgbClr val="00338D"/>
          </a:solidFill>
        </p:spPr>
        <p:txBody>
          <a:bodyPr wrap="square" lIns="0" tIns="0" rIns="0" bIns="0" rtlCol="0"/>
          <a:lstStyle/>
          <a:p>
            <a:endParaRPr>
              <a:solidFill>
                <a:prstClr val="black"/>
              </a:solidFill>
            </a:endParaRPr>
          </a:p>
        </p:txBody>
      </p:sp>
      <p:sp>
        <p:nvSpPr>
          <p:cNvPr id="80" name="object 44"/>
          <p:cNvSpPr/>
          <p:nvPr/>
        </p:nvSpPr>
        <p:spPr>
          <a:xfrm>
            <a:off x="9509793" y="3077560"/>
            <a:ext cx="797560" cy="629920"/>
          </a:xfrm>
          <a:custGeom>
            <a:avLst/>
            <a:gdLst/>
            <a:ahLst/>
            <a:cxnLst/>
            <a:rect l="l" t="t" r="r" b="b"/>
            <a:pathLst>
              <a:path w="797559" h="629920">
                <a:moveTo>
                  <a:pt x="119646" y="0"/>
                </a:moveTo>
                <a:lnTo>
                  <a:pt x="0" y="210642"/>
                </a:lnTo>
                <a:lnTo>
                  <a:pt x="737260" y="629412"/>
                </a:lnTo>
                <a:lnTo>
                  <a:pt x="797077" y="524078"/>
                </a:lnTo>
                <a:lnTo>
                  <a:pt x="751586" y="358940"/>
                </a:lnTo>
                <a:lnTo>
                  <a:pt x="119646" y="0"/>
                </a:lnTo>
                <a:close/>
              </a:path>
            </a:pathLst>
          </a:custGeom>
          <a:solidFill>
            <a:srgbClr val="0070C0"/>
          </a:solidFill>
        </p:spPr>
        <p:txBody>
          <a:bodyPr wrap="square" lIns="0" tIns="0" rIns="0" bIns="0" rtlCol="0"/>
          <a:lstStyle/>
          <a:p>
            <a:endParaRPr>
              <a:solidFill>
                <a:prstClr val="black"/>
              </a:solidFill>
            </a:endParaRPr>
          </a:p>
        </p:txBody>
      </p:sp>
      <p:sp>
        <p:nvSpPr>
          <p:cNvPr id="81" name="object 45"/>
          <p:cNvSpPr/>
          <p:nvPr/>
        </p:nvSpPr>
        <p:spPr>
          <a:xfrm>
            <a:off x="10186497" y="3077560"/>
            <a:ext cx="797560" cy="629920"/>
          </a:xfrm>
          <a:custGeom>
            <a:avLst/>
            <a:gdLst/>
            <a:ahLst/>
            <a:cxnLst/>
            <a:rect l="l" t="t" r="r" b="b"/>
            <a:pathLst>
              <a:path w="797559" h="629920">
                <a:moveTo>
                  <a:pt x="677430" y="0"/>
                </a:moveTo>
                <a:lnTo>
                  <a:pt x="45491" y="358940"/>
                </a:lnTo>
                <a:lnTo>
                  <a:pt x="0" y="524078"/>
                </a:lnTo>
                <a:lnTo>
                  <a:pt x="59817" y="629412"/>
                </a:lnTo>
                <a:lnTo>
                  <a:pt x="797077" y="210642"/>
                </a:lnTo>
                <a:lnTo>
                  <a:pt x="677430" y="0"/>
                </a:lnTo>
                <a:close/>
              </a:path>
            </a:pathLst>
          </a:custGeom>
          <a:solidFill>
            <a:srgbClr val="0070C0"/>
          </a:solidFill>
        </p:spPr>
        <p:txBody>
          <a:bodyPr wrap="square" lIns="0" tIns="0" rIns="0" bIns="0" rtlCol="0"/>
          <a:lstStyle/>
          <a:p>
            <a:endParaRPr>
              <a:solidFill>
                <a:prstClr val="black"/>
              </a:solidFill>
            </a:endParaRPr>
          </a:p>
        </p:txBody>
      </p:sp>
      <p:sp>
        <p:nvSpPr>
          <p:cNvPr id="82" name="object 46"/>
          <p:cNvSpPr/>
          <p:nvPr/>
        </p:nvSpPr>
        <p:spPr>
          <a:xfrm>
            <a:off x="9509760" y="3003804"/>
            <a:ext cx="220979" cy="281940"/>
          </a:xfrm>
          <a:custGeom>
            <a:avLst/>
            <a:gdLst/>
            <a:ahLst/>
            <a:cxnLst/>
            <a:rect l="l" t="t" r="r" b="b"/>
            <a:pathLst>
              <a:path w="220979" h="281939">
                <a:moveTo>
                  <a:pt x="0" y="0"/>
                </a:moveTo>
                <a:lnTo>
                  <a:pt x="220979" y="0"/>
                </a:lnTo>
                <a:lnTo>
                  <a:pt x="220979" y="281939"/>
                </a:lnTo>
                <a:lnTo>
                  <a:pt x="0" y="281939"/>
                </a:lnTo>
                <a:lnTo>
                  <a:pt x="0" y="0"/>
                </a:lnTo>
                <a:close/>
              </a:path>
            </a:pathLst>
          </a:custGeom>
          <a:solidFill>
            <a:srgbClr val="0070C0"/>
          </a:solidFill>
        </p:spPr>
        <p:txBody>
          <a:bodyPr wrap="square" lIns="0" tIns="0" rIns="0" bIns="0" rtlCol="0"/>
          <a:lstStyle/>
          <a:p>
            <a:endParaRPr>
              <a:solidFill>
                <a:prstClr val="black"/>
              </a:solidFill>
            </a:endParaRPr>
          </a:p>
        </p:txBody>
      </p:sp>
      <p:sp>
        <p:nvSpPr>
          <p:cNvPr id="83" name="object 47"/>
          <p:cNvSpPr/>
          <p:nvPr/>
        </p:nvSpPr>
        <p:spPr>
          <a:xfrm>
            <a:off x="10760965" y="3003804"/>
            <a:ext cx="222885" cy="281940"/>
          </a:xfrm>
          <a:custGeom>
            <a:avLst/>
            <a:gdLst/>
            <a:ahLst/>
            <a:cxnLst/>
            <a:rect l="l" t="t" r="r" b="b"/>
            <a:pathLst>
              <a:path w="222884" h="281939">
                <a:moveTo>
                  <a:pt x="0" y="0"/>
                </a:moveTo>
                <a:lnTo>
                  <a:pt x="222503" y="0"/>
                </a:lnTo>
                <a:lnTo>
                  <a:pt x="222503" y="281939"/>
                </a:lnTo>
                <a:lnTo>
                  <a:pt x="0" y="281939"/>
                </a:lnTo>
                <a:lnTo>
                  <a:pt x="0" y="0"/>
                </a:lnTo>
                <a:close/>
              </a:path>
            </a:pathLst>
          </a:custGeom>
          <a:solidFill>
            <a:srgbClr val="0070C0"/>
          </a:solidFill>
        </p:spPr>
        <p:txBody>
          <a:bodyPr wrap="square" lIns="0" tIns="0" rIns="0" bIns="0" rtlCol="0"/>
          <a:lstStyle/>
          <a:p>
            <a:endParaRPr>
              <a:solidFill>
                <a:prstClr val="black"/>
              </a:solidFill>
            </a:endParaRPr>
          </a:p>
        </p:txBody>
      </p:sp>
      <p:sp>
        <p:nvSpPr>
          <p:cNvPr id="84" name="object 48"/>
          <p:cNvSpPr/>
          <p:nvPr/>
        </p:nvSpPr>
        <p:spPr>
          <a:xfrm>
            <a:off x="3553968" y="1687067"/>
            <a:ext cx="1168907" cy="1167384"/>
          </a:xfrm>
          <a:prstGeom prst="rect">
            <a:avLst/>
          </a:prstGeom>
          <a:blipFill>
            <a:blip r:embed="rId2" cstate="email">
              <a:extLst>
                <a:ext uri="{28A0092B-C50C-407E-A947-70E740481C1C}">
                  <a14:useLocalDpi xmlns:a14="http://schemas.microsoft.com/office/drawing/2010/main"/>
                </a:ext>
              </a:extLst>
            </a:blip>
            <a:stretch>
              <a:fillRect/>
            </a:stretch>
          </a:blipFill>
        </p:spPr>
        <p:txBody>
          <a:bodyPr wrap="square" lIns="0" tIns="0" rIns="0" bIns="0" rtlCol="0"/>
          <a:lstStyle/>
          <a:p>
            <a:endParaRPr>
              <a:solidFill>
                <a:prstClr val="black"/>
              </a:solidFill>
            </a:endParaRPr>
          </a:p>
        </p:txBody>
      </p:sp>
      <p:sp>
        <p:nvSpPr>
          <p:cNvPr id="85" name="object 49"/>
          <p:cNvSpPr/>
          <p:nvPr/>
        </p:nvSpPr>
        <p:spPr>
          <a:xfrm>
            <a:off x="3585972" y="1719072"/>
            <a:ext cx="1050290" cy="1049020"/>
          </a:xfrm>
          <a:custGeom>
            <a:avLst/>
            <a:gdLst/>
            <a:ahLst/>
            <a:cxnLst/>
            <a:rect l="l" t="t" r="r" b="b"/>
            <a:pathLst>
              <a:path w="1050289" h="1049020">
                <a:moveTo>
                  <a:pt x="0" y="524255"/>
                </a:moveTo>
                <a:lnTo>
                  <a:pt x="2145" y="476538"/>
                </a:lnTo>
                <a:lnTo>
                  <a:pt x="8458" y="430021"/>
                </a:lnTo>
                <a:lnTo>
                  <a:pt x="18754" y="384889"/>
                </a:lnTo>
                <a:lnTo>
                  <a:pt x="32847" y="341327"/>
                </a:lnTo>
                <a:lnTo>
                  <a:pt x="50551" y="299521"/>
                </a:lnTo>
                <a:lnTo>
                  <a:pt x="71681" y="259655"/>
                </a:lnTo>
                <a:lnTo>
                  <a:pt x="96052" y="221915"/>
                </a:lnTo>
                <a:lnTo>
                  <a:pt x="123479" y="186486"/>
                </a:lnTo>
                <a:lnTo>
                  <a:pt x="153776" y="153552"/>
                </a:lnTo>
                <a:lnTo>
                  <a:pt x="186757" y="123299"/>
                </a:lnTo>
                <a:lnTo>
                  <a:pt x="222238" y="95912"/>
                </a:lnTo>
                <a:lnTo>
                  <a:pt x="260033" y="71577"/>
                </a:lnTo>
                <a:lnTo>
                  <a:pt x="299957" y="50477"/>
                </a:lnTo>
                <a:lnTo>
                  <a:pt x="341824" y="32799"/>
                </a:lnTo>
                <a:lnTo>
                  <a:pt x="385449" y="18727"/>
                </a:lnTo>
                <a:lnTo>
                  <a:pt x="430646" y="8446"/>
                </a:lnTo>
                <a:lnTo>
                  <a:pt x="477231" y="2142"/>
                </a:lnTo>
                <a:lnTo>
                  <a:pt x="525018" y="0"/>
                </a:lnTo>
                <a:lnTo>
                  <a:pt x="572804" y="2142"/>
                </a:lnTo>
                <a:lnTo>
                  <a:pt x="619389" y="8446"/>
                </a:lnTo>
                <a:lnTo>
                  <a:pt x="664586" y="18727"/>
                </a:lnTo>
                <a:lnTo>
                  <a:pt x="708211" y="32799"/>
                </a:lnTo>
                <a:lnTo>
                  <a:pt x="750078" y="50477"/>
                </a:lnTo>
                <a:lnTo>
                  <a:pt x="790002" y="71577"/>
                </a:lnTo>
                <a:lnTo>
                  <a:pt x="827797" y="95912"/>
                </a:lnTo>
                <a:lnTo>
                  <a:pt x="863278" y="123299"/>
                </a:lnTo>
                <a:lnTo>
                  <a:pt x="896259" y="153552"/>
                </a:lnTo>
                <a:lnTo>
                  <a:pt x="926556" y="186486"/>
                </a:lnTo>
                <a:lnTo>
                  <a:pt x="953983" y="221915"/>
                </a:lnTo>
                <a:lnTo>
                  <a:pt x="978354" y="259655"/>
                </a:lnTo>
                <a:lnTo>
                  <a:pt x="999484" y="299521"/>
                </a:lnTo>
                <a:lnTo>
                  <a:pt x="1017188" y="341327"/>
                </a:lnTo>
                <a:lnTo>
                  <a:pt x="1031281" y="384889"/>
                </a:lnTo>
                <a:lnTo>
                  <a:pt x="1041577" y="430021"/>
                </a:lnTo>
                <a:lnTo>
                  <a:pt x="1047890" y="476538"/>
                </a:lnTo>
                <a:lnTo>
                  <a:pt x="1050036" y="524255"/>
                </a:lnTo>
                <a:lnTo>
                  <a:pt x="1047890" y="571973"/>
                </a:lnTo>
                <a:lnTo>
                  <a:pt x="1041577" y="618490"/>
                </a:lnTo>
                <a:lnTo>
                  <a:pt x="1031281" y="663622"/>
                </a:lnTo>
                <a:lnTo>
                  <a:pt x="1017188" y="707184"/>
                </a:lnTo>
                <a:lnTo>
                  <a:pt x="999484" y="748990"/>
                </a:lnTo>
                <a:lnTo>
                  <a:pt x="978354" y="788856"/>
                </a:lnTo>
                <a:lnTo>
                  <a:pt x="953983" y="826596"/>
                </a:lnTo>
                <a:lnTo>
                  <a:pt x="926556" y="862025"/>
                </a:lnTo>
                <a:lnTo>
                  <a:pt x="896259" y="894959"/>
                </a:lnTo>
                <a:lnTo>
                  <a:pt x="863278" y="925212"/>
                </a:lnTo>
                <a:lnTo>
                  <a:pt x="827797" y="952599"/>
                </a:lnTo>
                <a:lnTo>
                  <a:pt x="790002" y="976934"/>
                </a:lnTo>
                <a:lnTo>
                  <a:pt x="750078" y="998034"/>
                </a:lnTo>
                <a:lnTo>
                  <a:pt x="708211" y="1015712"/>
                </a:lnTo>
                <a:lnTo>
                  <a:pt x="664586" y="1029784"/>
                </a:lnTo>
                <a:lnTo>
                  <a:pt x="619389" y="1040065"/>
                </a:lnTo>
                <a:lnTo>
                  <a:pt x="572804" y="1046369"/>
                </a:lnTo>
                <a:lnTo>
                  <a:pt x="525018" y="1048511"/>
                </a:lnTo>
                <a:lnTo>
                  <a:pt x="477231" y="1046369"/>
                </a:lnTo>
                <a:lnTo>
                  <a:pt x="430646" y="1040065"/>
                </a:lnTo>
                <a:lnTo>
                  <a:pt x="385449" y="1029784"/>
                </a:lnTo>
                <a:lnTo>
                  <a:pt x="341824" y="1015712"/>
                </a:lnTo>
                <a:lnTo>
                  <a:pt x="299957" y="998034"/>
                </a:lnTo>
                <a:lnTo>
                  <a:pt x="260033" y="976934"/>
                </a:lnTo>
                <a:lnTo>
                  <a:pt x="222238" y="952599"/>
                </a:lnTo>
                <a:lnTo>
                  <a:pt x="186757" y="925212"/>
                </a:lnTo>
                <a:lnTo>
                  <a:pt x="153776" y="894959"/>
                </a:lnTo>
                <a:lnTo>
                  <a:pt x="123479" y="862025"/>
                </a:lnTo>
                <a:lnTo>
                  <a:pt x="96052" y="826596"/>
                </a:lnTo>
                <a:lnTo>
                  <a:pt x="71681" y="788856"/>
                </a:lnTo>
                <a:lnTo>
                  <a:pt x="50551" y="748990"/>
                </a:lnTo>
                <a:lnTo>
                  <a:pt x="32847" y="707184"/>
                </a:lnTo>
                <a:lnTo>
                  <a:pt x="18754" y="663622"/>
                </a:lnTo>
                <a:lnTo>
                  <a:pt x="8458" y="618490"/>
                </a:lnTo>
                <a:lnTo>
                  <a:pt x="2145" y="571973"/>
                </a:lnTo>
                <a:lnTo>
                  <a:pt x="0" y="524255"/>
                </a:lnTo>
                <a:close/>
              </a:path>
            </a:pathLst>
          </a:custGeom>
          <a:ln w="12192">
            <a:solidFill>
              <a:srgbClr val="00A3A1"/>
            </a:solidFill>
          </a:ln>
        </p:spPr>
        <p:txBody>
          <a:bodyPr wrap="square" lIns="0" tIns="0" rIns="0" bIns="0" rtlCol="0"/>
          <a:lstStyle/>
          <a:p>
            <a:endParaRPr>
              <a:solidFill>
                <a:prstClr val="black"/>
              </a:solidFill>
            </a:endParaRPr>
          </a:p>
        </p:txBody>
      </p:sp>
      <p:sp>
        <p:nvSpPr>
          <p:cNvPr id="86" name="object 50"/>
          <p:cNvSpPr/>
          <p:nvPr/>
        </p:nvSpPr>
        <p:spPr>
          <a:xfrm>
            <a:off x="9689590" y="1665731"/>
            <a:ext cx="1167384" cy="1167384"/>
          </a:xfrm>
          <a:prstGeom prst="rect">
            <a:avLst/>
          </a:prstGeom>
          <a:blipFill>
            <a:blip r:embed="rId3" cstate="email">
              <a:extLst>
                <a:ext uri="{28A0092B-C50C-407E-A947-70E740481C1C}">
                  <a14:useLocalDpi xmlns:a14="http://schemas.microsoft.com/office/drawing/2010/main"/>
                </a:ext>
              </a:extLst>
            </a:blip>
            <a:stretch>
              <a:fillRect/>
            </a:stretch>
          </a:blipFill>
        </p:spPr>
        <p:txBody>
          <a:bodyPr wrap="square" lIns="0" tIns="0" rIns="0" bIns="0" rtlCol="0"/>
          <a:lstStyle/>
          <a:p>
            <a:endParaRPr>
              <a:solidFill>
                <a:prstClr val="black"/>
              </a:solidFill>
            </a:endParaRPr>
          </a:p>
        </p:txBody>
      </p:sp>
      <p:sp>
        <p:nvSpPr>
          <p:cNvPr id="87" name="object 51"/>
          <p:cNvSpPr/>
          <p:nvPr/>
        </p:nvSpPr>
        <p:spPr>
          <a:xfrm>
            <a:off x="9721595" y="1697735"/>
            <a:ext cx="1049020" cy="1049020"/>
          </a:xfrm>
          <a:custGeom>
            <a:avLst/>
            <a:gdLst/>
            <a:ahLst/>
            <a:cxnLst/>
            <a:rect l="l" t="t" r="r" b="b"/>
            <a:pathLst>
              <a:path w="1049020" h="1049020">
                <a:moveTo>
                  <a:pt x="0" y="524256"/>
                </a:moveTo>
                <a:lnTo>
                  <a:pt x="2142" y="476538"/>
                </a:lnTo>
                <a:lnTo>
                  <a:pt x="8446" y="430021"/>
                </a:lnTo>
                <a:lnTo>
                  <a:pt x="18727" y="384889"/>
                </a:lnTo>
                <a:lnTo>
                  <a:pt x="32799" y="341327"/>
                </a:lnTo>
                <a:lnTo>
                  <a:pt x="50477" y="299521"/>
                </a:lnTo>
                <a:lnTo>
                  <a:pt x="71577" y="259655"/>
                </a:lnTo>
                <a:lnTo>
                  <a:pt x="95912" y="221915"/>
                </a:lnTo>
                <a:lnTo>
                  <a:pt x="123299" y="186486"/>
                </a:lnTo>
                <a:lnTo>
                  <a:pt x="153552" y="153552"/>
                </a:lnTo>
                <a:lnTo>
                  <a:pt x="186486" y="123299"/>
                </a:lnTo>
                <a:lnTo>
                  <a:pt x="221915" y="95912"/>
                </a:lnTo>
                <a:lnTo>
                  <a:pt x="259655" y="71577"/>
                </a:lnTo>
                <a:lnTo>
                  <a:pt x="299521" y="50477"/>
                </a:lnTo>
                <a:lnTo>
                  <a:pt x="341327" y="32799"/>
                </a:lnTo>
                <a:lnTo>
                  <a:pt x="384889" y="18727"/>
                </a:lnTo>
                <a:lnTo>
                  <a:pt x="430021" y="8446"/>
                </a:lnTo>
                <a:lnTo>
                  <a:pt x="476538" y="2142"/>
                </a:lnTo>
                <a:lnTo>
                  <a:pt x="524256" y="0"/>
                </a:lnTo>
                <a:lnTo>
                  <a:pt x="571973" y="2142"/>
                </a:lnTo>
                <a:lnTo>
                  <a:pt x="618490" y="8446"/>
                </a:lnTo>
                <a:lnTo>
                  <a:pt x="663622" y="18727"/>
                </a:lnTo>
                <a:lnTo>
                  <a:pt x="707184" y="32799"/>
                </a:lnTo>
                <a:lnTo>
                  <a:pt x="748990" y="50477"/>
                </a:lnTo>
                <a:lnTo>
                  <a:pt x="788856" y="71577"/>
                </a:lnTo>
                <a:lnTo>
                  <a:pt x="826596" y="95912"/>
                </a:lnTo>
                <a:lnTo>
                  <a:pt x="862025" y="123299"/>
                </a:lnTo>
                <a:lnTo>
                  <a:pt x="894959" y="153552"/>
                </a:lnTo>
                <a:lnTo>
                  <a:pt x="925212" y="186486"/>
                </a:lnTo>
                <a:lnTo>
                  <a:pt x="952599" y="221915"/>
                </a:lnTo>
                <a:lnTo>
                  <a:pt x="976934" y="259655"/>
                </a:lnTo>
                <a:lnTo>
                  <a:pt x="998034" y="299521"/>
                </a:lnTo>
                <a:lnTo>
                  <a:pt x="1015712" y="341327"/>
                </a:lnTo>
                <a:lnTo>
                  <a:pt x="1029784" y="384889"/>
                </a:lnTo>
                <a:lnTo>
                  <a:pt x="1040065" y="430021"/>
                </a:lnTo>
                <a:lnTo>
                  <a:pt x="1046369" y="476538"/>
                </a:lnTo>
                <a:lnTo>
                  <a:pt x="1048512" y="524256"/>
                </a:lnTo>
                <a:lnTo>
                  <a:pt x="1046369" y="571973"/>
                </a:lnTo>
                <a:lnTo>
                  <a:pt x="1040065" y="618490"/>
                </a:lnTo>
                <a:lnTo>
                  <a:pt x="1029784" y="663622"/>
                </a:lnTo>
                <a:lnTo>
                  <a:pt x="1015712" y="707184"/>
                </a:lnTo>
                <a:lnTo>
                  <a:pt x="998034" y="748990"/>
                </a:lnTo>
                <a:lnTo>
                  <a:pt x="976934" y="788856"/>
                </a:lnTo>
                <a:lnTo>
                  <a:pt x="952599" y="826596"/>
                </a:lnTo>
                <a:lnTo>
                  <a:pt x="925212" y="862025"/>
                </a:lnTo>
                <a:lnTo>
                  <a:pt x="894959" y="894959"/>
                </a:lnTo>
                <a:lnTo>
                  <a:pt x="862025" y="925212"/>
                </a:lnTo>
                <a:lnTo>
                  <a:pt x="826596" y="952599"/>
                </a:lnTo>
                <a:lnTo>
                  <a:pt x="788856" y="976934"/>
                </a:lnTo>
                <a:lnTo>
                  <a:pt x="748990" y="998034"/>
                </a:lnTo>
                <a:lnTo>
                  <a:pt x="707184" y="1015712"/>
                </a:lnTo>
                <a:lnTo>
                  <a:pt x="663622" y="1029784"/>
                </a:lnTo>
                <a:lnTo>
                  <a:pt x="618490" y="1040065"/>
                </a:lnTo>
                <a:lnTo>
                  <a:pt x="571973" y="1046369"/>
                </a:lnTo>
                <a:lnTo>
                  <a:pt x="524256" y="1048512"/>
                </a:lnTo>
                <a:lnTo>
                  <a:pt x="476538" y="1046369"/>
                </a:lnTo>
                <a:lnTo>
                  <a:pt x="430021" y="1040065"/>
                </a:lnTo>
                <a:lnTo>
                  <a:pt x="384889" y="1029784"/>
                </a:lnTo>
                <a:lnTo>
                  <a:pt x="341327" y="1015712"/>
                </a:lnTo>
                <a:lnTo>
                  <a:pt x="299521" y="998034"/>
                </a:lnTo>
                <a:lnTo>
                  <a:pt x="259655" y="976934"/>
                </a:lnTo>
                <a:lnTo>
                  <a:pt x="221915" y="952599"/>
                </a:lnTo>
                <a:lnTo>
                  <a:pt x="186486" y="925212"/>
                </a:lnTo>
                <a:lnTo>
                  <a:pt x="153552" y="894959"/>
                </a:lnTo>
                <a:lnTo>
                  <a:pt x="123299" y="862025"/>
                </a:lnTo>
                <a:lnTo>
                  <a:pt x="95912" y="826596"/>
                </a:lnTo>
                <a:lnTo>
                  <a:pt x="71577" y="788856"/>
                </a:lnTo>
                <a:lnTo>
                  <a:pt x="50477" y="748990"/>
                </a:lnTo>
                <a:lnTo>
                  <a:pt x="32799" y="707184"/>
                </a:lnTo>
                <a:lnTo>
                  <a:pt x="18727" y="663622"/>
                </a:lnTo>
                <a:lnTo>
                  <a:pt x="8446" y="618490"/>
                </a:lnTo>
                <a:lnTo>
                  <a:pt x="2142" y="571973"/>
                </a:lnTo>
                <a:lnTo>
                  <a:pt x="0" y="524256"/>
                </a:lnTo>
                <a:close/>
              </a:path>
            </a:pathLst>
          </a:custGeom>
          <a:ln w="12192">
            <a:solidFill>
              <a:srgbClr val="0070C0"/>
            </a:solidFill>
          </a:ln>
        </p:spPr>
        <p:txBody>
          <a:bodyPr wrap="square" lIns="0" tIns="0" rIns="0" bIns="0" rtlCol="0"/>
          <a:lstStyle/>
          <a:p>
            <a:endParaRPr>
              <a:solidFill>
                <a:prstClr val="black"/>
              </a:solidFill>
            </a:endParaRPr>
          </a:p>
        </p:txBody>
      </p:sp>
      <p:sp>
        <p:nvSpPr>
          <p:cNvPr id="88" name="object 52"/>
          <p:cNvSpPr/>
          <p:nvPr/>
        </p:nvSpPr>
        <p:spPr>
          <a:xfrm>
            <a:off x="5600701" y="1705356"/>
            <a:ext cx="1168895" cy="1167383"/>
          </a:xfrm>
          <a:prstGeom prst="rect">
            <a:avLst/>
          </a:prstGeom>
          <a:blipFill>
            <a:blip r:embed="rId2" cstate="email">
              <a:extLst>
                <a:ext uri="{28A0092B-C50C-407E-A947-70E740481C1C}">
                  <a14:useLocalDpi xmlns:a14="http://schemas.microsoft.com/office/drawing/2010/main"/>
                </a:ext>
              </a:extLst>
            </a:blip>
            <a:stretch>
              <a:fillRect/>
            </a:stretch>
          </a:blipFill>
        </p:spPr>
        <p:txBody>
          <a:bodyPr wrap="square" lIns="0" tIns="0" rIns="0" bIns="0" rtlCol="0"/>
          <a:lstStyle/>
          <a:p>
            <a:endParaRPr>
              <a:solidFill>
                <a:prstClr val="black"/>
              </a:solidFill>
            </a:endParaRPr>
          </a:p>
        </p:txBody>
      </p:sp>
      <p:sp>
        <p:nvSpPr>
          <p:cNvPr id="89" name="object 53"/>
          <p:cNvSpPr/>
          <p:nvPr/>
        </p:nvSpPr>
        <p:spPr>
          <a:xfrm>
            <a:off x="5632703" y="1737360"/>
            <a:ext cx="1050290" cy="1049020"/>
          </a:xfrm>
          <a:custGeom>
            <a:avLst/>
            <a:gdLst/>
            <a:ahLst/>
            <a:cxnLst/>
            <a:rect l="l" t="t" r="r" b="b"/>
            <a:pathLst>
              <a:path w="1050289" h="1049020">
                <a:moveTo>
                  <a:pt x="0" y="524256"/>
                </a:moveTo>
                <a:lnTo>
                  <a:pt x="2145" y="476538"/>
                </a:lnTo>
                <a:lnTo>
                  <a:pt x="8458" y="430021"/>
                </a:lnTo>
                <a:lnTo>
                  <a:pt x="18754" y="384889"/>
                </a:lnTo>
                <a:lnTo>
                  <a:pt x="32847" y="341327"/>
                </a:lnTo>
                <a:lnTo>
                  <a:pt x="50551" y="299521"/>
                </a:lnTo>
                <a:lnTo>
                  <a:pt x="71681" y="259655"/>
                </a:lnTo>
                <a:lnTo>
                  <a:pt x="96052" y="221915"/>
                </a:lnTo>
                <a:lnTo>
                  <a:pt x="123479" y="186486"/>
                </a:lnTo>
                <a:lnTo>
                  <a:pt x="153776" y="153552"/>
                </a:lnTo>
                <a:lnTo>
                  <a:pt x="186757" y="123299"/>
                </a:lnTo>
                <a:lnTo>
                  <a:pt x="222238" y="95912"/>
                </a:lnTo>
                <a:lnTo>
                  <a:pt x="260033" y="71577"/>
                </a:lnTo>
                <a:lnTo>
                  <a:pt x="299957" y="50477"/>
                </a:lnTo>
                <a:lnTo>
                  <a:pt x="341824" y="32799"/>
                </a:lnTo>
                <a:lnTo>
                  <a:pt x="385449" y="18727"/>
                </a:lnTo>
                <a:lnTo>
                  <a:pt x="430646" y="8446"/>
                </a:lnTo>
                <a:lnTo>
                  <a:pt x="477231" y="2142"/>
                </a:lnTo>
                <a:lnTo>
                  <a:pt x="525018" y="0"/>
                </a:lnTo>
                <a:lnTo>
                  <a:pt x="572804" y="2142"/>
                </a:lnTo>
                <a:lnTo>
                  <a:pt x="619389" y="8446"/>
                </a:lnTo>
                <a:lnTo>
                  <a:pt x="664586" y="18727"/>
                </a:lnTo>
                <a:lnTo>
                  <a:pt x="708211" y="32799"/>
                </a:lnTo>
                <a:lnTo>
                  <a:pt x="750078" y="50477"/>
                </a:lnTo>
                <a:lnTo>
                  <a:pt x="790002" y="71577"/>
                </a:lnTo>
                <a:lnTo>
                  <a:pt x="827797" y="95912"/>
                </a:lnTo>
                <a:lnTo>
                  <a:pt x="863278" y="123299"/>
                </a:lnTo>
                <a:lnTo>
                  <a:pt x="896259" y="153552"/>
                </a:lnTo>
                <a:lnTo>
                  <a:pt x="926556" y="186486"/>
                </a:lnTo>
                <a:lnTo>
                  <a:pt x="953983" y="221915"/>
                </a:lnTo>
                <a:lnTo>
                  <a:pt x="978354" y="259655"/>
                </a:lnTo>
                <a:lnTo>
                  <a:pt x="999484" y="299521"/>
                </a:lnTo>
                <a:lnTo>
                  <a:pt x="1017188" y="341327"/>
                </a:lnTo>
                <a:lnTo>
                  <a:pt x="1031281" y="384889"/>
                </a:lnTo>
                <a:lnTo>
                  <a:pt x="1041577" y="430021"/>
                </a:lnTo>
                <a:lnTo>
                  <a:pt x="1047890" y="476538"/>
                </a:lnTo>
                <a:lnTo>
                  <a:pt x="1050036" y="524256"/>
                </a:lnTo>
                <a:lnTo>
                  <a:pt x="1047890" y="571973"/>
                </a:lnTo>
                <a:lnTo>
                  <a:pt x="1041577" y="618490"/>
                </a:lnTo>
                <a:lnTo>
                  <a:pt x="1031281" y="663622"/>
                </a:lnTo>
                <a:lnTo>
                  <a:pt x="1017188" y="707184"/>
                </a:lnTo>
                <a:lnTo>
                  <a:pt x="999484" y="748990"/>
                </a:lnTo>
                <a:lnTo>
                  <a:pt x="978354" y="788856"/>
                </a:lnTo>
                <a:lnTo>
                  <a:pt x="953983" y="826596"/>
                </a:lnTo>
                <a:lnTo>
                  <a:pt x="926556" y="862025"/>
                </a:lnTo>
                <a:lnTo>
                  <a:pt x="896259" y="894959"/>
                </a:lnTo>
                <a:lnTo>
                  <a:pt x="863278" y="925212"/>
                </a:lnTo>
                <a:lnTo>
                  <a:pt x="827797" y="952599"/>
                </a:lnTo>
                <a:lnTo>
                  <a:pt x="790002" y="976934"/>
                </a:lnTo>
                <a:lnTo>
                  <a:pt x="750078" y="998034"/>
                </a:lnTo>
                <a:lnTo>
                  <a:pt x="708211" y="1015712"/>
                </a:lnTo>
                <a:lnTo>
                  <a:pt x="664586" y="1029784"/>
                </a:lnTo>
                <a:lnTo>
                  <a:pt x="619389" y="1040065"/>
                </a:lnTo>
                <a:lnTo>
                  <a:pt x="572804" y="1046369"/>
                </a:lnTo>
                <a:lnTo>
                  <a:pt x="525018" y="1048512"/>
                </a:lnTo>
                <a:lnTo>
                  <a:pt x="477231" y="1046369"/>
                </a:lnTo>
                <a:lnTo>
                  <a:pt x="430646" y="1040065"/>
                </a:lnTo>
                <a:lnTo>
                  <a:pt x="385449" y="1029784"/>
                </a:lnTo>
                <a:lnTo>
                  <a:pt x="341824" y="1015712"/>
                </a:lnTo>
                <a:lnTo>
                  <a:pt x="299957" y="998034"/>
                </a:lnTo>
                <a:lnTo>
                  <a:pt x="260033" y="976934"/>
                </a:lnTo>
                <a:lnTo>
                  <a:pt x="222238" y="952599"/>
                </a:lnTo>
                <a:lnTo>
                  <a:pt x="186757" y="925212"/>
                </a:lnTo>
                <a:lnTo>
                  <a:pt x="153776" y="894959"/>
                </a:lnTo>
                <a:lnTo>
                  <a:pt x="123479" y="862025"/>
                </a:lnTo>
                <a:lnTo>
                  <a:pt x="96052" y="826596"/>
                </a:lnTo>
                <a:lnTo>
                  <a:pt x="71681" y="788856"/>
                </a:lnTo>
                <a:lnTo>
                  <a:pt x="50551" y="748990"/>
                </a:lnTo>
                <a:lnTo>
                  <a:pt x="32847" y="707184"/>
                </a:lnTo>
                <a:lnTo>
                  <a:pt x="18754" y="663622"/>
                </a:lnTo>
                <a:lnTo>
                  <a:pt x="8458" y="618490"/>
                </a:lnTo>
                <a:lnTo>
                  <a:pt x="2145" y="571973"/>
                </a:lnTo>
                <a:lnTo>
                  <a:pt x="0" y="524256"/>
                </a:lnTo>
                <a:close/>
              </a:path>
            </a:pathLst>
          </a:custGeom>
          <a:ln w="12192">
            <a:solidFill>
              <a:srgbClr val="00B0F0"/>
            </a:solidFill>
          </a:ln>
        </p:spPr>
        <p:txBody>
          <a:bodyPr wrap="square" lIns="0" tIns="0" rIns="0" bIns="0" rtlCol="0"/>
          <a:lstStyle/>
          <a:p>
            <a:endParaRPr>
              <a:solidFill>
                <a:prstClr val="black"/>
              </a:solidFill>
            </a:endParaRPr>
          </a:p>
        </p:txBody>
      </p:sp>
      <p:sp>
        <p:nvSpPr>
          <p:cNvPr id="93" name="object 57"/>
          <p:cNvSpPr txBox="1"/>
          <p:nvPr/>
        </p:nvSpPr>
        <p:spPr>
          <a:xfrm>
            <a:off x="5450228" y="3969356"/>
            <a:ext cx="1418590" cy="430887"/>
          </a:xfrm>
          <a:prstGeom prst="rect">
            <a:avLst/>
          </a:prstGeom>
        </p:spPr>
        <p:txBody>
          <a:bodyPr vert="horz" wrap="square" lIns="0" tIns="0" rIns="0" bIns="0" rtlCol="0">
            <a:spAutoFit/>
          </a:bodyPr>
          <a:lstStyle/>
          <a:p>
            <a:pPr marL="12700" algn="ctr"/>
            <a:r>
              <a:rPr lang="en-US" sz="1400" b="1" spc="-5" dirty="0" smtClean="0">
                <a:solidFill>
                  <a:srgbClr val="00B0F0"/>
                </a:solidFill>
                <a:latin typeface="Univers for KPMG"/>
                <a:cs typeface="Univers for KPMG"/>
              </a:rPr>
              <a:t>Cloud Governance</a:t>
            </a:r>
            <a:endParaRPr sz="1400" dirty="0">
              <a:solidFill>
                <a:prstClr val="black"/>
              </a:solidFill>
              <a:latin typeface="Univers for KPMG"/>
              <a:cs typeface="Univers for KPMG"/>
            </a:endParaRPr>
          </a:p>
        </p:txBody>
      </p:sp>
      <p:sp>
        <p:nvSpPr>
          <p:cNvPr id="94" name="object 58"/>
          <p:cNvSpPr txBox="1"/>
          <p:nvPr/>
        </p:nvSpPr>
        <p:spPr>
          <a:xfrm>
            <a:off x="5279366" y="4404524"/>
            <a:ext cx="1705826" cy="1477328"/>
          </a:xfrm>
          <a:prstGeom prst="rect">
            <a:avLst/>
          </a:prstGeom>
        </p:spPr>
        <p:txBody>
          <a:bodyPr vert="horz" wrap="square" lIns="0" tIns="0" rIns="0" bIns="0" rtlCol="0">
            <a:spAutoFit/>
          </a:bodyPr>
          <a:lstStyle/>
          <a:p>
            <a:pPr marL="12700" marR="5080" indent="-1905" algn="ctr"/>
            <a:r>
              <a:rPr lang="en-US" sz="1200" spc="-5" dirty="0" smtClean="0">
                <a:solidFill>
                  <a:prstClr val="black"/>
                </a:solidFill>
                <a:latin typeface="Univers for KPMG"/>
                <a:cs typeface="Univers for KPMG"/>
              </a:rPr>
              <a:t>Establish </a:t>
            </a:r>
            <a:r>
              <a:rPr lang="en-US" sz="1200" spc="-5" dirty="0">
                <a:solidFill>
                  <a:prstClr val="black"/>
                </a:solidFill>
                <a:latin typeface="Univers for KPMG"/>
                <a:cs typeface="Univers for KPMG"/>
              </a:rPr>
              <a:t>and </a:t>
            </a:r>
            <a:r>
              <a:rPr lang="en-US" sz="1200" spc="-5" dirty="0" smtClean="0">
                <a:solidFill>
                  <a:prstClr val="black"/>
                </a:solidFill>
                <a:latin typeface="Univers for KPMG"/>
                <a:cs typeface="Univers for KPMG"/>
              </a:rPr>
              <a:t>execute a </a:t>
            </a:r>
            <a:r>
              <a:rPr lang="en-US" sz="1200" spc="-5" dirty="0">
                <a:solidFill>
                  <a:prstClr val="black"/>
                </a:solidFill>
                <a:latin typeface="Univers for KPMG"/>
                <a:cs typeface="Univers for KPMG"/>
              </a:rPr>
              <a:t>cloud governance framework to continuously guide the measurement, monitoring, tracking and prediction of cloud take-up</a:t>
            </a:r>
          </a:p>
        </p:txBody>
      </p:sp>
      <p:sp>
        <p:nvSpPr>
          <p:cNvPr id="95" name="object 59"/>
          <p:cNvSpPr txBox="1"/>
          <p:nvPr/>
        </p:nvSpPr>
        <p:spPr>
          <a:xfrm>
            <a:off x="7210207" y="3971145"/>
            <a:ext cx="1981835" cy="430887"/>
          </a:xfrm>
          <a:prstGeom prst="rect">
            <a:avLst/>
          </a:prstGeom>
        </p:spPr>
        <p:txBody>
          <a:bodyPr vert="horz" wrap="square" lIns="0" tIns="0" rIns="0" bIns="0" rtlCol="0">
            <a:spAutoFit/>
          </a:bodyPr>
          <a:lstStyle/>
          <a:p>
            <a:pPr marL="12700" algn="ctr"/>
            <a:r>
              <a:rPr lang="en-US" sz="1400" b="1" spc="-10" dirty="0" smtClean="0">
                <a:solidFill>
                  <a:srgbClr val="00338D"/>
                </a:solidFill>
                <a:latin typeface="Univers for KPMG"/>
                <a:cs typeface="Univers for KPMG"/>
              </a:rPr>
              <a:t>Data and Analytics Automation</a:t>
            </a:r>
            <a:endParaRPr sz="1400" dirty="0">
              <a:solidFill>
                <a:prstClr val="black"/>
              </a:solidFill>
              <a:latin typeface="Univers for KPMG"/>
              <a:cs typeface="Univers for KPMG"/>
            </a:endParaRPr>
          </a:p>
        </p:txBody>
      </p:sp>
      <p:sp>
        <p:nvSpPr>
          <p:cNvPr id="96" name="object 60"/>
          <p:cNvSpPr txBox="1"/>
          <p:nvPr/>
        </p:nvSpPr>
        <p:spPr>
          <a:xfrm>
            <a:off x="7332453" y="4443695"/>
            <a:ext cx="1668547" cy="1292662"/>
          </a:xfrm>
          <a:prstGeom prst="rect">
            <a:avLst/>
          </a:prstGeom>
        </p:spPr>
        <p:txBody>
          <a:bodyPr vert="horz" wrap="square" lIns="0" tIns="0" rIns="0" bIns="0" rtlCol="0">
            <a:spAutoFit/>
          </a:bodyPr>
          <a:lstStyle/>
          <a:p>
            <a:pPr marL="12065" marR="5080" algn="ctr"/>
            <a:r>
              <a:rPr lang="en-US" sz="1200" spc="-5" dirty="0" smtClean="0">
                <a:solidFill>
                  <a:prstClr val="black"/>
                </a:solidFill>
                <a:latin typeface="Univers for KPMG"/>
                <a:cs typeface="Univers for KPMG"/>
              </a:rPr>
              <a:t>Develop </a:t>
            </a:r>
            <a:r>
              <a:rPr lang="en-US" sz="1200" spc="-5" dirty="0">
                <a:solidFill>
                  <a:prstClr val="black"/>
                </a:solidFill>
                <a:latin typeface="Univers for KPMG"/>
                <a:cs typeface="Univers for KPMG"/>
              </a:rPr>
              <a:t>a business intelligence (BI) and analytics strategy and road map to facilitate the execution of intelligent reporting and analysis</a:t>
            </a:r>
          </a:p>
        </p:txBody>
      </p:sp>
      <p:sp>
        <p:nvSpPr>
          <p:cNvPr id="97" name="object 61"/>
          <p:cNvSpPr txBox="1"/>
          <p:nvPr/>
        </p:nvSpPr>
        <p:spPr>
          <a:xfrm>
            <a:off x="9417057" y="3971145"/>
            <a:ext cx="1594485" cy="430887"/>
          </a:xfrm>
          <a:prstGeom prst="rect">
            <a:avLst/>
          </a:prstGeom>
        </p:spPr>
        <p:txBody>
          <a:bodyPr vert="horz" wrap="square" lIns="0" tIns="0" rIns="0" bIns="0" rtlCol="0">
            <a:spAutoFit/>
          </a:bodyPr>
          <a:lstStyle/>
          <a:p>
            <a:pPr marL="311150" marR="5080" indent="-299085" algn="ctr"/>
            <a:r>
              <a:rPr lang="en-US" sz="1400" b="1" spc="-10" dirty="0" smtClean="0">
                <a:solidFill>
                  <a:srgbClr val="0070C0"/>
                </a:solidFill>
                <a:latin typeface="Univers for KPMG"/>
                <a:cs typeface="Univers for KPMG"/>
              </a:rPr>
              <a:t>User Experience Improvement</a:t>
            </a:r>
            <a:endParaRPr sz="1400" dirty="0">
              <a:solidFill>
                <a:prstClr val="black"/>
              </a:solidFill>
              <a:latin typeface="Univers for KPMG"/>
              <a:cs typeface="Univers for KPMG"/>
            </a:endParaRPr>
          </a:p>
        </p:txBody>
      </p:sp>
      <p:sp>
        <p:nvSpPr>
          <p:cNvPr id="98" name="object 62"/>
          <p:cNvSpPr txBox="1"/>
          <p:nvPr/>
        </p:nvSpPr>
        <p:spPr>
          <a:xfrm>
            <a:off x="9406194" y="4443695"/>
            <a:ext cx="1851277" cy="1107996"/>
          </a:xfrm>
          <a:prstGeom prst="rect">
            <a:avLst/>
          </a:prstGeom>
        </p:spPr>
        <p:txBody>
          <a:bodyPr vert="horz" wrap="square" lIns="0" tIns="0" rIns="0" bIns="0" rtlCol="0">
            <a:spAutoFit/>
          </a:bodyPr>
          <a:lstStyle/>
          <a:p>
            <a:pPr marL="12700" marR="5080" indent="-1270" algn="ctr"/>
            <a:r>
              <a:rPr lang="en-US" sz="1200" spc="-5" dirty="0">
                <a:solidFill>
                  <a:prstClr val="black"/>
                </a:solidFill>
                <a:latin typeface="Univers for KPMG"/>
                <a:cs typeface="Univers for KPMG"/>
              </a:rPr>
              <a:t>Establish and document a framework to guide proactive measurement of user experience and continuous improvement of the process</a:t>
            </a:r>
          </a:p>
        </p:txBody>
      </p:sp>
      <p:sp>
        <p:nvSpPr>
          <p:cNvPr id="101" name="object 65"/>
          <p:cNvSpPr txBox="1"/>
          <p:nvPr/>
        </p:nvSpPr>
        <p:spPr>
          <a:xfrm>
            <a:off x="3134731" y="3962664"/>
            <a:ext cx="2035175" cy="1718419"/>
          </a:xfrm>
          <a:prstGeom prst="rect">
            <a:avLst/>
          </a:prstGeom>
        </p:spPr>
        <p:txBody>
          <a:bodyPr vert="horz" wrap="square" lIns="0" tIns="0" rIns="0" bIns="0" rtlCol="0">
            <a:spAutoFit/>
          </a:bodyPr>
          <a:lstStyle/>
          <a:p>
            <a:pPr marL="12700" marR="5080" indent="2540" algn="ctr"/>
            <a:r>
              <a:rPr lang="en-US" sz="1400" b="1" spc="-10" dirty="0" smtClean="0">
                <a:solidFill>
                  <a:srgbClr val="00A3A1"/>
                </a:solidFill>
                <a:latin typeface="Univers for KPMG"/>
                <a:cs typeface="Univers for KPMG"/>
              </a:rPr>
              <a:t>API </a:t>
            </a:r>
            <a:r>
              <a:rPr lang="en-US" sz="1400" b="1" spc="-10" dirty="0" err="1" smtClean="0">
                <a:solidFill>
                  <a:srgbClr val="00A3A1"/>
                </a:solidFill>
                <a:latin typeface="Univers for KPMG"/>
                <a:cs typeface="Univers for KPMG"/>
              </a:rPr>
              <a:t>Monetisation</a:t>
            </a:r>
            <a:endParaRPr sz="1400" dirty="0">
              <a:solidFill>
                <a:prstClr val="black"/>
              </a:solidFill>
              <a:latin typeface="Univers for KPMG"/>
              <a:cs typeface="Univers for KPMG"/>
            </a:endParaRPr>
          </a:p>
          <a:p>
            <a:pPr marL="154305" marR="147320" algn="ctr">
              <a:spcBef>
                <a:spcPts val="65"/>
              </a:spcBef>
            </a:pPr>
            <a:endParaRPr lang="en-US" sz="1200" spc="-5" dirty="0" smtClean="0">
              <a:solidFill>
                <a:prstClr val="black"/>
              </a:solidFill>
              <a:latin typeface="Univers for KPMG"/>
              <a:cs typeface="Univers for KPMG"/>
            </a:endParaRPr>
          </a:p>
          <a:p>
            <a:pPr marL="154305" marR="147320" algn="ctr">
              <a:spcBef>
                <a:spcPts val="65"/>
              </a:spcBef>
            </a:pPr>
            <a:r>
              <a:rPr lang="en-US" sz="1200" spc="-5" dirty="0" smtClean="0">
                <a:solidFill>
                  <a:prstClr val="black"/>
                </a:solidFill>
                <a:latin typeface="Univers for KPMG"/>
                <a:cs typeface="Univers for KPMG"/>
              </a:rPr>
              <a:t>Expose </a:t>
            </a:r>
            <a:r>
              <a:rPr lang="en-US" sz="1200" spc="-5" dirty="0" err="1" smtClean="0">
                <a:solidFill>
                  <a:prstClr val="black"/>
                </a:solidFill>
                <a:latin typeface="Univers for KPMG"/>
                <a:cs typeface="Univers for KPMG"/>
              </a:rPr>
              <a:t>FBNQuest’s</a:t>
            </a:r>
            <a:r>
              <a:rPr lang="en-US" sz="1200" spc="-5" dirty="0" smtClean="0">
                <a:solidFill>
                  <a:prstClr val="black"/>
                </a:solidFill>
                <a:latin typeface="Univers for KPMG"/>
                <a:cs typeface="Univers for KPMG"/>
              </a:rPr>
              <a:t> </a:t>
            </a:r>
            <a:r>
              <a:rPr lang="en-US" sz="1200" spc="-5" dirty="0">
                <a:solidFill>
                  <a:prstClr val="black"/>
                </a:solidFill>
                <a:latin typeface="Univers for KPMG"/>
                <a:cs typeface="Univers for KPMG"/>
              </a:rPr>
              <a:t>strategic products externally via APIs to diversify revenue streams, enable customer growth and support partnerships</a:t>
            </a:r>
          </a:p>
        </p:txBody>
      </p:sp>
      <p:grpSp>
        <p:nvGrpSpPr>
          <p:cNvPr id="213" name="Gruppieren 133"/>
          <p:cNvGrpSpPr/>
          <p:nvPr/>
        </p:nvGrpSpPr>
        <p:grpSpPr>
          <a:xfrm>
            <a:off x="1728420" y="1906066"/>
            <a:ext cx="668382" cy="629337"/>
            <a:chOff x="6732588" y="5403850"/>
            <a:chExt cx="711200" cy="711200"/>
          </a:xfrm>
          <a:solidFill>
            <a:srgbClr val="8E258D"/>
          </a:solidFill>
        </p:grpSpPr>
        <p:sp>
          <p:nvSpPr>
            <p:cNvPr id="214" name="Freeform 287"/>
            <p:cNvSpPr>
              <a:spLocks noEditPoints="1"/>
            </p:cNvSpPr>
            <p:nvPr/>
          </p:nvSpPr>
          <p:spPr bwMode="auto">
            <a:xfrm>
              <a:off x="6732588" y="5607050"/>
              <a:ext cx="508000" cy="508000"/>
            </a:xfrm>
            <a:custGeom>
              <a:avLst/>
              <a:gdLst/>
              <a:ahLst/>
              <a:cxnLst>
                <a:cxn ang="0">
                  <a:pos x="979" y="348"/>
                </a:cxn>
                <a:cxn ang="0">
                  <a:pos x="784" y="411"/>
                </a:cxn>
                <a:cxn ang="0">
                  <a:pos x="614" y="520"/>
                </a:cxn>
                <a:cxn ang="0">
                  <a:pos x="480" y="668"/>
                </a:cxn>
                <a:cxn ang="0">
                  <a:pos x="385" y="847"/>
                </a:cxn>
                <a:cxn ang="0">
                  <a:pos x="340" y="1049"/>
                </a:cxn>
                <a:cxn ang="0">
                  <a:pos x="348" y="1261"/>
                </a:cxn>
                <a:cxn ang="0">
                  <a:pos x="411" y="1456"/>
                </a:cxn>
                <a:cxn ang="0">
                  <a:pos x="520" y="1626"/>
                </a:cxn>
                <a:cxn ang="0">
                  <a:pos x="668" y="1760"/>
                </a:cxn>
                <a:cxn ang="0">
                  <a:pos x="847" y="1855"/>
                </a:cxn>
                <a:cxn ang="0">
                  <a:pos x="1049" y="1900"/>
                </a:cxn>
                <a:cxn ang="0">
                  <a:pos x="1261" y="1892"/>
                </a:cxn>
                <a:cxn ang="0">
                  <a:pos x="1456" y="1829"/>
                </a:cxn>
                <a:cxn ang="0">
                  <a:pos x="1626" y="1720"/>
                </a:cxn>
                <a:cxn ang="0">
                  <a:pos x="1760" y="1572"/>
                </a:cxn>
                <a:cxn ang="0">
                  <a:pos x="1855" y="1393"/>
                </a:cxn>
                <a:cxn ang="0">
                  <a:pos x="1900" y="1191"/>
                </a:cxn>
                <a:cxn ang="0">
                  <a:pos x="1892" y="979"/>
                </a:cxn>
                <a:cxn ang="0">
                  <a:pos x="1829" y="784"/>
                </a:cxn>
                <a:cxn ang="0">
                  <a:pos x="1720" y="614"/>
                </a:cxn>
                <a:cxn ang="0">
                  <a:pos x="1572" y="480"/>
                </a:cxn>
                <a:cxn ang="0">
                  <a:pos x="1393" y="385"/>
                </a:cxn>
                <a:cxn ang="0">
                  <a:pos x="1191" y="340"/>
                </a:cxn>
                <a:cxn ang="0">
                  <a:pos x="1288" y="0"/>
                </a:cxn>
                <a:cxn ang="0">
                  <a:pos x="1392" y="208"/>
                </a:cxn>
                <a:cxn ang="0">
                  <a:pos x="1825" y="234"/>
                </a:cxn>
                <a:cxn ang="0">
                  <a:pos x="1811" y="467"/>
                </a:cxn>
                <a:cxn ang="0">
                  <a:pos x="2174" y="706"/>
                </a:cxn>
                <a:cxn ang="0">
                  <a:pos x="2045" y="899"/>
                </a:cxn>
                <a:cxn ang="0">
                  <a:pos x="2240" y="1288"/>
                </a:cxn>
                <a:cxn ang="0">
                  <a:pos x="2032" y="1392"/>
                </a:cxn>
                <a:cxn ang="0">
                  <a:pos x="2006" y="1825"/>
                </a:cxn>
                <a:cxn ang="0">
                  <a:pos x="1773" y="1811"/>
                </a:cxn>
                <a:cxn ang="0">
                  <a:pos x="1534" y="2174"/>
                </a:cxn>
                <a:cxn ang="0">
                  <a:pos x="1341" y="2045"/>
                </a:cxn>
                <a:cxn ang="0">
                  <a:pos x="952" y="2240"/>
                </a:cxn>
                <a:cxn ang="0">
                  <a:pos x="848" y="2032"/>
                </a:cxn>
                <a:cxn ang="0">
                  <a:pos x="415" y="2006"/>
                </a:cxn>
                <a:cxn ang="0">
                  <a:pos x="429" y="1773"/>
                </a:cxn>
                <a:cxn ang="0">
                  <a:pos x="66" y="1534"/>
                </a:cxn>
                <a:cxn ang="0">
                  <a:pos x="195" y="1341"/>
                </a:cxn>
                <a:cxn ang="0">
                  <a:pos x="0" y="952"/>
                </a:cxn>
                <a:cxn ang="0">
                  <a:pos x="208" y="848"/>
                </a:cxn>
                <a:cxn ang="0">
                  <a:pos x="234" y="415"/>
                </a:cxn>
                <a:cxn ang="0">
                  <a:pos x="467" y="429"/>
                </a:cxn>
                <a:cxn ang="0">
                  <a:pos x="706" y="66"/>
                </a:cxn>
                <a:cxn ang="0">
                  <a:pos x="899" y="195"/>
                </a:cxn>
              </a:cxnLst>
              <a:rect l="0" t="0" r="r" b="b"/>
              <a:pathLst>
                <a:path w="2240" h="2240">
                  <a:moveTo>
                    <a:pt x="1119" y="336"/>
                  </a:moveTo>
                  <a:lnTo>
                    <a:pt x="1049" y="340"/>
                  </a:lnTo>
                  <a:lnTo>
                    <a:pt x="979" y="348"/>
                  </a:lnTo>
                  <a:lnTo>
                    <a:pt x="912" y="364"/>
                  </a:lnTo>
                  <a:lnTo>
                    <a:pt x="847" y="385"/>
                  </a:lnTo>
                  <a:lnTo>
                    <a:pt x="784" y="411"/>
                  </a:lnTo>
                  <a:lnTo>
                    <a:pt x="724" y="443"/>
                  </a:lnTo>
                  <a:lnTo>
                    <a:pt x="668" y="480"/>
                  </a:lnTo>
                  <a:lnTo>
                    <a:pt x="614" y="520"/>
                  </a:lnTo>
                  <a:lnTo>
                    <a:pt x="566" y="566"/>
                  </a:lnTo>
                  <a:lnTo>
                    <a:pt x="520" y="614"/>
                  </a:lnTo>
                  <a:lnTo>
                    <a:pt x="480" y="668"/>
                  </a:lnTo>
                  <a:lnTo>
                    <a:pt x="443" y="724"/>
                  </a:lnTo>
                  <a:lnTo>
                    <a:pt x="411" y="784"/>
                  </a:lnTo>
                  <a:lnTo>
                    <a:pt x="385" y="847"/>
                  </a:lnTo>
                  <a:lnTo>
                    <a:pt x="364" y="912"/>
                  </a:lnTo>
                  <a:lnTo>
                    <a:pt x="348" y="979"/>
                  </a:lnTo>
                  <a:lnTo>
                    <a:pt x="340" y="1049"/>
                  </a:lnTo>
                  <a:lnTo>
                    <a:pt x="336" y="1121"/>
                  </a:lnTo>
                  <a:lnTo>
                    <a:pt x="340" y="1191"/>
                  </a:lnTo>
                  <a:lnTo>
                    <a:pt x="348" y="1261"/>
                  </a:lnTo>
                  <a:lnTo>
                    <a:pt x="364" y="1328"/>
                  </a:lnTo>
                  <a:lnTo>
                    <a:pt x="385" y="1393"/>
                  </a:lnTo>
                  <a:lnTo>
                    <a:pt x="411" y="1456"/>
                  </a:lnTo>
                  <a:lnTo>
                    <a:pt x="443" y="1516"/>
                  </a:lnTo>
                  <a:lnTo>
                    <a:pt x="480" y="1572"/>
                  </a:lnTo>
                  <a:lnTo>
                    <a:pt x="520" y="1626"/>
                  </a:lnTo>
                  <a:lnTo>
                    <a:pt x="566" y="1674"/>
                  </a:lnTo>
                  <a:lnTo>
                    <a:pt x="614" y="1720"/>
                  </a:lnTo>
                  <a:lnTo>
                    <a:pt x="668" y="1760"/>
                  </a:lnTo>
                  <a:lnTo>
                    <a:pt x="724" y="1797"/>
                  </a:lnTo>
                  <a:lnTo>
                    <a:pt x="784" y="1829"/>
                  </a:lnTo>
                  <a:lnTo>
                    <a:pt x="847" y="1855"/>
                  </a:lnTo>
                  <a:lnTo>
                    <a:pt x="912" y="1876"/>
                  </a:lnTo>
                  <a:lnTo>
                    <a:pt x="979" y="1892"/>
                  </a:lnTo>
                  <a:lnTo>
                    <a:pt x="1049" y="1900"/>
                  </a:lnTo>
                  <a:lnTo>
                    <a:pt x="1119" y="1904"/>
                  </a:lnTo>
                  <a:lnTo>
                    <a:pt x="1191" y="1900"/>
                  </a:lnTo>
                  <a:lnTo>
                    <a:pt x="1261" y="1892"/>
                  </a:lnTo>
                  <a:lnTo>
                    <a:pt x="1328" y="1876"/>
                  </a:lnTo>
                  <a:lnTo>
                    <a:pt x="1393" y="1855"/>
                  </a:lnTo>
                  <a:lnTo>
                    <a:pt x="1456" y="1829"/>
                  </a:lnTo>
                  <a:lnTo>
                    <a:pt x="1516" y="1797"/>
                  </a:lnTo>
                  <a:lnTo>
                    <a:pt x="1572" y="1760"/>
                  </a:lnTo>
                  <a:lnTo>
                    <a:pt x="1626" y="1720"/>
                  </a:lnTo>
                  <a:lnTo>
                    <a:pt x="1674" y="1674"/>
                  </a:lnTo>
                  <a:lnTo>
                    <a:pt x="1720" y="1626"/>
                  </a:lnTo>
                  <a:lnTo>
                    <a:pt x="1760" y="1572"/>
                  </a:lnTo>
                  <a:lnTo>
                    <a:pt x="1797" y="1516"/>
                  </a:lnTo>
                  <a:lnTo>
                    <a:pt x="1829" y="1456"/>
                  </a:lnTo>
                  <a:lnTo>
                    <a:pt x="1855" y="1393"/>
                  </a:lnTo>
                  <a:lnTo>
                    <a:pt x="1876" y="1328"/>
                  </a:lnTo>
                  <a:lnTo>
                    <a:pt x="1892" y="1261"/>
                  </a:lnTo>
                  <a:lnTo>
                    <a:pt x="1900" y="1191"/>
                  </a:lnTo>
                  <a:lnTo>
                    <a:pt x="1904" y="1121"/>
                  </a:lnTo>
                  <a:lnTo>
                    <a:pt x="1900" y="1049"/>
                  </a:lnTo>
                  <a:lnTo>
                    <a:pt x="1892" y="979"/>
                  </a:lnTo>
                  <a:lnTo>
                    <a:pt x="1876" y="912"/>
                  </a:lnTo>
                  <a:lnTo>
                    <a:pt x="1855" y="847"/>
                  </a:lnTo>
                  <a:lnTo>
                    <a:pt x="1829" y="784"/>
                  </a:lnTo>
                  <a:lnTo>
                    <a:pt x="1797" y="724"/>
                  </a:lnTo>
                  <a:lnTo>
                    <a:pt x="1760" y="668"/>
                  </a:lnTo>
                  <a:lnTo>
                    <a:pt x="1720" y="614"/>
                  </a:lnTo>
                  <a:lnTo>
                    <a:pt x="1674" y="566"/>
                  </a:lnTo>
                  <a:lnTo>
                    <a:pt x="1626" y="520"/>
                  </a:lnTo>
                  <a:lnTo>
                    <a:pt x="1572" y="480"/>
                  </a:lnTo>
                  <a:lnTo>
                    <a:pt x="1516" y="443"/>
                  </a:lnTo>
                  <a:lnTo>
                    <a:pt x="1456" y="411"/>
                  </a:lnTo>
                  <a:lnTo>
                    <a:pt x="1393" y="385"/>
                  </a:lnTo>
                  <a:lnTo>
                    <a:pt x="1328" y="364"/>
                  </a:lnTo>
                  <a:lnTo>
                    <a:pt x="1261" y="348"/>
                  </a:lnTo>
                  <a:lnTo>
                    <a:pt x="1191" y="340"/>
                  </a:lnTo>
                  <a:lnTo>
                    <a:pt x="1119" y="336"/>
                  </a:lnTo>
                  <a:close/>
                  <a:moveTo>
                    <a:pt x="952" y="0"/>
                  </a:moveTo>
                  <a:lnTo>
                    <a:pt x="1288" y="0"/>
                  </a:lnTo>
                  <a:lnTo>
                    <a:pt x="1288" y="183"/>
                  </a:lnTo>
                  <a:lnTo>
                    <a:pt x="1341" y="195"/>
                  </a:lnTo>
                  <a:lnTo>
                    <a:pt x="1392" y="208"/>
                  </a:lnTo>
                  <a:lnTo>
                    <a:pt x="1443" y="226"/>
                  </a:lnTo>
                  <a:lnTo>
                    <a:pt x="1534" y="66"/>
                  </a:lnTo>
                  <a:lnTo>
                    <a:pt x="1825" y="234"/>
                  </a:lnTo>
                  <a:lnTo>
                    <a:pt x="1734" y="393"/>
                  </a:lnTo>
                  <a:lnTo>
                    <a:pt x="1773" y="429"/>
                  </a:lnTo>
                  <a:lnTo>
                    <a:pt x="1811" y="467"/>
                  </a:lnTo>
                  <a:lnTo>
                    <a:pt x="1847" y="506"/>
                  </a:lnTo>
                  <a:lnTo>
                    <a:pt x="2006" y="415"/>
                  </a:lnTo>
                  <a:lnTo>
                    <a:pt x="2174" y="706"/>
                  </a:lnTo>
                  <a:lnTo>
                    <a:pt x="2014" y="797"/>
                  </a:lnTo>
                  <a:lnTo>
                    <a:pt x="2032" y="848"/>
                  </a:lnTo>
                  <a:lnTo>
                    <a:pt x="2045" y="899"/>
                  </a:lnTo>
                  <a:lnTo>
                    <a:pt x="2057" y="952"/>
                  </a:lnTo>
                  <a:lnTo>
                    <a:pt x="2240" y="952"/>
                  </a:lnTo>
                  <a:lnTo>
                    <a:pt x="2240" y="1288"/>
                  </a:lnTo>
                  <a:lnTo>
                    <a:pt x="2057" y="1288"/>
                  </a:lnTo>
                  <a:lnTo>
                    <a:pt x="2045" y="1341"/>
                  </a:lnTo>
                  <a:lnTo>
                    <a:pt x="2032" y="1392"/>
                  </a:lnTo>
                  <a:lnTo>
                    <a:pt x="2014" y="1443"/>
                  </a:lnTo>
                  <a:lnTo>
                    <a:pt x="2174" y="1534"/>
                  </a:lnTo>
                  <a:lnTo>
                    <a:pt x="2006" y="1825"/>
                  </a:lnTo>
                  <a:lnTo>
                    <a:pt x="1847" y="1734"/>
                  </a:lnTo>
                  <a:lnTo>
                    <a:pt x="1811" y="1773"/>
                  </a:lnTo>
                  <a:lnTo>
                    <a:pt x="1773" y="1811"/>
                  </a:lnTo>
                  <a:lnTo>
                    <a:pt x="1734" y="1847"/>
                  </a:lnTo>
                  <a:lnTo>
                    <a:pt x="1825" y="2006"/>
                  </a:lnTo>
                  <a:lnTo>
                    <a:pt x="1534" y="2174"/>
                  </a:lnTo>
                  <a:lnTo>
                    <a:pt x="1443" y="2014"/>
                  </a:lnTo>
                  <a:lnTo>
                    <a:pt x="1392" y="2032"/>
                  </a:lnTo>
                  <a:lnTo>
                    <a:pt x="1341" y="2045"/>
                  </a:lnTo>
                  <a:lnTo>
                    <a:pt x="1288" y="2057"/>
                  </a:lnTo>
                  <a:lnTo>
                    <a:pt x="1288" y="2240"/>
                  </a:lnTo>
                  <a:lnTo>
                    <a:pt x="952" y="2240"/>
                  </a:lnTo>
                  <a:lnTo>
                    <a:pt x="952" y="2057"/>
                  </a:lnTo>
                  <a:lnTo>
                    <a:pt x="899" y="2045"/>
                  </a:lnTo>
                  <a:lnTo>
                    <a:pt x="848" y="2032"/>
                  </a:lnTo>
                  <a:lnTo>
                    <a:pt x="797" y="2014"/>
                  </a:lnTo>
                  <a:lnTo>
                    <a:pt x="706" y="2174"/>
                  </a:lnTo>
                  <a:lnTo>
                    <a:pt x="415" y="2006"/>
                  </a:lnTo>
                  <a:lnTo>
                    <a:pt x="506" y="1847"/>
                  </a:lnTo>
                  <a:lnTo>
                    <a:pt x="467" y="1811"/>
                  </a:lnTo>
                  <a:lnTo>
                    <a:pt x="429" y="1773"/>
                  </a:lnTo>
                  <a:lnTo>
                    <a:pt x="393" y="1734"/>
                  </a:lnTo>
                  <a:lnTo>
                    <a:pt x="234" y="1825"/>
                  </a:lnTo>
                  <a:lnTo>
                    <a:pt x="66" y="1534"/>
                  </a:lnTo>
                  <a:lnTo>
                    <a:pt x="226" y="1443"/>
                  </a:lnTo>
                  <a:lnTo>
                    <a:pt x="208" y="1392"/>
                  </a:lnTo>
                  <a:lnTo>
                    <a:pt x="195" y="1341"/>
                  </a:lnTo>
                  <a:lnTo>
                    <a:pt x="183" y="1288"/>
                  </a:lnTo>
                  <a:lnTo>
                    <a:pt x="0" y="1288"/>
                  </a:lnTo>
                  <a:lnTo>
                    <a:pt x="0" y="952"/>
                  </a:lnTo>
                  <a:lnTo>
                    <a:pt x="183" y="952"/>
                  </a:lnTo>
                  <a:lnTo>
                    <a:pt x="195" y="899"/>
                  </a:lnTo>
                  <a:lnTo>
                    <a:pt x="208" y="848"/>
                  </a:lnTo>
                  <a:lnTo>
                    <a:pt x="226" y="797"/>
                  </a:lnTo>
                  <a:lnTo>
                    <a:pt x="66" y="706"/>
                  </a:lnTo>
                  <a:lnTo>
                    <a:pt x="234" y="415"/>
                  </a:lnTo>
                  <a:lnTo>
                    <a:pt x="393" y="506"/>
                  </a:lnTo>
                  <a:lnTo>
                    <a:pt x="429" y="467"/>
                  </a:lnTo>
                  <a:lnTo>
                    <a:pt x="467" y="429"/>
                  </a:lnTo>
                  <a:lnTo>
                    <a:pt x="506" y="393"/>
                  </a:lnTo>
                  <a:lnTo>
                    <a:pt x="415" y="234"/>
                  </a:lnTo>
                  <a:lnTo>
                    <a:pt x="706" y="66"/>
                  </a:lnTo>
                  <a:lnTo>
                    <a:pt x="797" y="226"/>
                  </a:lnTo>
                  <a:lnTo>
                    <a:pt x="848" y="208"/>
                  </a:lnTo>
                  <a:lnTo>
                    <a:pt x="899" y="195"/>
                  </a:lnTo>
                  <a:lnTo>
                    <a:pt x="952" y="183"/>
                  </a:lnTo>
                  <a:lnTo>
                    <a:pt x="95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de-DE">
                <a:solidFill>
                  <a:srgbClr val="00338D"/>
                </a:solidFill>
              </a:endParaRPr>
            </a:p>
          </p:txBody>
        </p:sp>
        <p:sp>
          <p:nvSpPr>
            <p:cNvPr id="215" name="Freeform 288"/>
            <p:cNvSpPr>
              <a:spLocks/>
            </p:cNvSpPr>
            <p:nvPr/>
          </p:nvSpPr>
          <p:spPr bwMode="auto">
            <a:xfrm>
              <a:off x="6846888" y="5721350"/>
              <a:ext cx="279400" cy="279400"/>
            </a:xfrm>
            <a:custGeom>
              <a:avLst/>
              <a:gdLst/>
              <a:ahLst/>
              <a:cxnLst>
                <a:cxn ang="0">
                  <a:pos x="678" y="3"/>
                </a:cxn>
                <a:cxn ang="0">
                  <a:pos x="799" y="28"/>
                </a:cxn>
                <a:cxn ang="0">
                  <a:pos x="910" y="75"/>
                </a:cxn>
                <a:cxn ang="0">
                  <a:pos x="1008" y="141"/>
                </a:cxn>
                <a:cxn ang="0">
                  <a:pos x="1091" y="224"/>
                </a:cxn>
                <a:cxn ang="0">
                  <a:pos x="1157" y="322"/>
                </a:cxn>
                <a:cxn ang="0">
                  <a:pos x="1204" y="433"/>
                </a:cxn>
                <a:cxn ang="0">
                  <a:pos x="1229" y="554"/>
                </a:cxn>
                <a:cxn ang="0">
                  <a:pos x="1229" y="678"/>
                </a:cxn>
                <a:cxn ang="0">
                  <a:pos x="1204" y="799"/>
                </a:cxn>
                <a:cxn ang="0">
                  <a:pos x="1157" y="910"/>
                </a:cxn>
                <a:cxn ang="0">
                  <a:pos x="1091" y="1008"/>
                </a:cxn>
                <a:cxn ang="0">
                  <a:pos x="1008" y="1091"/>
                </a:cxn>
                <a:cxn ang="0">
                  <a:pos x="910" y="1157"/>
                </a:cxn>
                <a:cxn ang="0">
                  <a:pos x="799" y="1204"/>
                </a:cxn>
                <a:cxn ang="0">
                  <a:pos x="678" y="1229"/>
                </a:cxn>
                <a:cxn ang="0">
                  <a:pos x="554" y="1229"/>
                </a:cxn>
                <a:cxn ang="0">
                  <a:pos x="433" y="1204"/>
                </a:cxn>
                <a:cxn ang="0">
                  <a:pos x="322" y="1157"/>
                </a:cxn>
                <a:cxn ang="0">
                  <a:pos x="224" y="1091"/>
                </a:cxn>
                <a:cxn ang="0">
                  <a:pos x="141" y="1008"/>
                </a:cxn>
                <a:cxn ang="0">
                  <a:pos x="75" y="910"/>
                </a:cxn>
                <a:cxn ang="0">
                  <a:pos x="28" y="799"/>
                </a:cxn>
                <a:cxn ang="0">
                  <a:pos x="3" y="678"/>
                </a:cxn>
                <a:cxn ang="0">
                  <a:pos x="3" y="554"/>
                </a:cxn>
                <a:cxn ang="0">
                  <a:pos x="28" y="433"/>
                </a:cxn>
                <a:cxn ang="0">
                  <a:pos x="75" y="322"/>
                </a:cxn>
                <a:cxn ang="0">
                  <a:pos x="141" y="224"/>
                </a:cxn>
                <a:cxn ang="0">
                  <a:pos x="224" y="141"/>
                </a:cxn>
                <a:cxn ang="0">
                  <a:pos x="322" y="75"/>
                </a:cxn>
                <a:cxn ang="0">
                  <a:pos x="433" y="28"/>
                </a:cxn>
                <a:cxn ang="0">
                  <a:pos x="554" y="3"/>
                </a:cxn>
              </a:cxnLst>
              <a:rect l="0" t="0" r="r" b="b"/>
              <a:pathLst>
                <a:path w="1232" h="1232">
                  <a:moveTo>
                    <a:pt x="615" y="0"/>
                  </a:moveTo>
                  <a:lnTo>
                    <a:pt x="678" y="3"/>
                  </a:lnTo>
                  <a:lnTo>
                    <a:pt x="740" y="13"/>
                  </a:lnTo>
                  <a:lnTo>
                    <a:pt x="799" y="28"/>
                  </a:lnTo>
                  <a:lnTo>
                    <a:pt x="855" y="49"/>
                  </a:lnTo>
                  <a:lnTo>
                    <a:pt x="910" y="75"/>
                  </a:lnTo>
                  <a:lnTo>
                    <a:pt x="961" y="105"/>
                  </a:lnTo>
                  <a:lnTo>
                    <a:pt x="1008" y="141"/>
                  </a:lnTo>
                  <a:lnTo>
                    <a:pt x="1052" y="180"/>
                  </a:lnTo>
                  <a:lnTo>
                    <a:pt x="1091" y="224"/>
                  </a:lnTo>
                  <a:lnTo>
                    <a:pt x="1127" y="271"/>
                  </a:lnTo>
                  <a:lnTo>
                    <a:pt x="1157" y="322"/>
                  </a:lnTo>
                  <a:lnTo>
                    <a:pt x="1183" y="377"/>
                  </a:lnTo>
                  <a:lnTo>
                    <a:pt x="1204" y="433"/>
                  </a:lnTo>
                  <a:lnTo>
                    <a:pt x="1219" y="492"/>
                  </a:lnTo>
                  <a:lnTo>
                    <a:pt x="1229" y="554"/>
                  </a:lnTo>
                  <a:lnTo>
                    <a:pt x="1232" y="617"/>
                  </a:lnTo>
                  <a:lnTo>
                    <a:pt x="1229" y="678"/>
                  </a:lnTo>
                  <a:lnTo>
                    <a:pt x="1219" y="740"/>
                  </a:lnTo>
                  <a:lnTo>
                    <a:pt x="1204" y="799"/>
                  </a:lnTo>
                  <a:lnTo>
                    <a:pt x="1183" y="855"/>
                  </a:lnTo>
                  <a:lnTo>
                    <a:pt x="1157" y="910"/>
                  </a:lnTo>
                  <a:lnTo>
                    <a:pt x="1127" y="961"/>
                  </a:lnTo>
                  <a:lnTo>
                    <a:pt x="1091" y="1008"/>
                  </a:lnTo>
                  <a:lnTo>
                    <a:pt x="1052" y="1052"/>
                  </a:lnTo>
                  <a:lnTo>
                    <a:pt x="1008" y="1091"/>
                  </a:lnTo>
                  <a:lnTo>
                    <a:pt x="961" y="1127"/>
                  </a:lnTo>
                  <a:lnTo>
                    <a:pt x="910" y="1157"/>
                  </a:lnTo>
                  <a:lnTo>
                    <a:pt x="855" y="1183"/>
                  </a:lnTo>
                  <a:lnTo>
                    <a:pt x="799" y="1204"/>
                  </a:lnTo>
                  <a:lnTo>
                    <a:pt x="740" y="1219"/>
                  </a:lnTo>
                  <a:lnTo>
                    <a:pt x="678" y="1229"/>
                  </a:lnTo>
                  <a:lnTo>
                    <a:pt x="615" y="1232"/>
                  </a:lnTo>
                  <a:lnTo>
                    <a:pt x="554" y="1229"/>
                  </a:lnTo>
                  <a:lnTo>
                    <a:pt x="492" y="1219"/>
                  </a:lnTo>
                  <a:lnTo>
                    <a:pt x="433" y="1204"/>
                  </a:lnTo>
                  <a:lnTo>
                    <a:pt x="377" y="1183"/>
                  </a:lnTo>
                  <a:lnTo>
                    <a:pt x="322" y="1157"/>
                  </a:lnTo>
                  <a:lnTo>
                    <a:pt x="271" y="1127"/>
                  </a:lnTo>
                  <a:lnTo>
                    <a:pt x="224" y="1091"/>
                  </a:lnTo>
                  <a:lnTo>
                    <a:pt x="180" y="1052"/>
                  </a:lnTo>
                  <a:lnTo>
                    <a:pt x="141" y="1008"/>
                  </a:lnTo>
                  <a:lnTo>
                    <a:pt x="105" y="961"/>
                  </a:lnTo>
                  <a:lnTo>
                    <a:pt x="75" y="910"/>
                  </a:lnTo>
                  <a:lnTo>
                    <a:pt x="49" y="855"/>
                  </a:lnTo>
                  <a:lnTo>
                    <a:pt x="28" y="799"/>
                  </a:lnTo>
                  <a:lnTo>
                    <a:pt x="13" y="740"/>
                  </a:lnTo>
                  <a:lnTo>
                    <a:pt x="3" y="678"/>
                  </a:lnTo>
                  <a:lnTo>
                    <a:pt x="0" y="617"/>
                  </a:lnTo>
                  <a:lnTo>
                    <a:pt x="3" y="554"/>
                  </a:lnTo>
                  <a:lnTo>
                    <a:pt x="13" y="492"/>
                  </a:lnTo>
                  <a:lnTo>
                    <a:pt x="28" y="433"/>
                  </a:lnTo>
                  <a:lnTo>
                    <a:pt x="49" y="377"/>
                  </a:lnTo>
                  <a:lnTo>
                    <a:pt x="75" y="322"/>
                  </a:lnTo>
                  <a:lnTo>
                    <a:pt x="105" y="271"/>
                  </a:lnTo>
                  <a:lnTo>
                    <a:pt x="141" y="224"/>
                  </a:lnTo>
                  <a:lnTo>
                    <a:pt x="180" y="180"/>
                  </a:lnTo>
                  <a:lnTo>
                    <a:pt x="224" y="141"/>
                  </a:lnTo>
                  <a:lnTo>
                    <a:pt x="271" y="105"/>
                  </a:lnTo>
                  <a:lnTo>
                    <a:pt x="322" y="75"/>
                  </a:lnTo>
                  <a:lnTo>
                    <a:pt x="377" y="49"/>
                  </a:lnTo>
                  <a:lnTo>
                    <a:pt x="433" y="28"/>
                  </a:lnTo>
                  <a:lnTo>
                    <a:pt x="492" y="13"/>
                  </a:lnTo>
                  <a:lnTo>
                    <a:pt x="554" y="3"/>
                  </a:lnTo>
                  <a:lnTo>
                    <a:pt x="61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de-DE">
                <a:solidFill>
                  <a:srgbClr val="00338D"/>
                </a:solidFill>
              </a:endParaRPr>
            </a:p>
          </p:txBody>
        </p:sp>
        <p:sp>
          <p:nvSpPr>
            <p:cNvPr id="216" name="Freeform 289"/>
            <p:cNvSpPr>
              <a:spLocks/>
            </p:cNvSpPr>
            <p:nvPr/>
          </p:nvSpPr>
          <p:spPr bwMode="auto">
            <a:xfrm>
              <a:off x="7240588" y="5505450"/>
              <a:ext cx="101600" cy="101600"/>
            </a:xfrm>
            <a:custGeom>
              <a:avLst/>
              <a:gdLst/>
              <a:ahLst/>
              <a:cxnLst>
                <a:cxn ang="0">
                  <a:pos x="224" y="0"/>
                </a:cxn>
                <a:cxn ang="0">
                  <a:pos x="260" y="2"/>
                </a:cxn>
                <a:cxn ang="0">
                  <a:pos x="295" y="11"/>
                </a:cxn>
                <a:cxn ang="0">
                  <a:pos x="327" y="25"/>
                </a:cxn>
                <a:cxn ang="0">
                  <a:pos x="356" y="44"/>
                </a:cxn>
                <a:cxn ang="0">
                  <a:pos x="383" y="65"/>
                </a:cxn>
                <a:cxn ang="0">
                  <a:pos x="404" y="92"/>
                </a:cxn>
                <a:cxn ang="0">
                  <a:pos x="423" y="121"/>
                </a:cxn>
                <a:cxn ang="0">
                  <a:pos x="437" y="153"/>
                </a:cxn>
                <a:cxn ang="0">
                  <a:pos x="446" y="188"/>
                </a:cxn>
                <a:cxn ang="0">
                  <a:pos x="448" y="224"/>
                </a:cxn>
                <a:cxn ang="0">
                  <a:pos x="446" y="260"/>
                </a:cxn>
                <a:cxn ang="0">
                  <a:pos x="437" y="295"/>
                </a:cxn>
                <a:cxn ang="0">
                  <a:pos x="423" y="327"/>
                </a:cxn>
                <a:cxn ang="0">
                  <a:pos x="404" y="356"/>
                </a:cxn>
                <a:cxn ang="0">
                  <a:pos x="383" y="383"/>
                </a:cxn>
                <a:cxn ang="0">
                  <a:pos x="356" y="404"/>
                </a:cxn>
                <a:cxn ang="0">
                  <a:pos x="327" y="423"/>
                </a:cxn>
                <a:cxn ang="0">
                  <a:pos x="295" y="437"/>
                </a:cxn>
                <a:cxn ang="0">
                  <a:pos x="260" y="446"/>
                </a:cxn>
                <a:cxn ang="0">
                  <a:pos x="224" y="448"/>
                </a:cxn>
                <a:cxn ang="0">
                  <a:pos x="188" y="446"/>
                </a:cxn>
                <a:cxn ang="0">
                  <a:pos x="153" y="437"/>
                </a:cxn>
                <a:cxn ang="0">
                  <a:pos x="121" y="423"/>
                </a:cxn>
                <a:cxn ang="0">
                  <a:pos x="92" y="404"/>
                </a:cxn>
                <a:cxn ang="0">
                  <a:pos x="65" y="383"/>
                </a:cxn>
                <a:cxn ang="0">
                  <a:pos x="44" y="356"/>
                </a:cxn>
                <a:cxn ang="0">
                  <a:pos x="25" y="327"/>
                </a:cxn>
                <a:cxn ang="0">
                  <a:pos x="11" y="295"/>
                </a:cxn>
                <a:cxn ang="0">
                  <a:pos x="2" y="260"/>
                </a:cxn>
                <a:cxn ang="0">
                  <a:pos x="0" y="224"/>
                </a:cxn>
                <a:cxn ang="0">
                  <a:pos x="2" y="188"/>
                </a:cxn>
                <a:cxn ang="0">
                  <a:pos x="11" y="153"/>
                </a:cxn>
                <a:cxn ang="0">
                  <a:pos x="25" y="121"/>
                </a:cxn>
                <a:cxn ang="0">
                  <a:pos x="44" y="92"/>
                </a:cxn>
                <a:cxn ang="0">
                  <a:pos x="65" y="65"/>
                </a:cxn>
                <a:cxn ang="0">
                  <a:pos x="92" y="44"/>
                </a:cxn>
                <a:cxn ang="0">
                  <a:pos x="121" y="25"/>
                </a:cxn>
                <a:cxn ang="0">
                  <a:pos x="153" y="11"/>
                </a:cxn>
                <a:cxn ang="0">
                  <a:pos x="188" y="2"/>
                </a:cxn>
                <a:cxn ang="0">
                  <a:pos x="224" y="0"/>
                </a:cxn>
              </a:cxnLst>
              <a:rect l="0" t="0" r="r" b="b"/>
              <a:pathLst>
                <a:path w="448" h="448">
                  <a:moveTo>
                    <a:pt x="224" y="0"/>
                  </a:moveTo>
                  <a:lnTo>
                    <a:pt x="260" y="2"/>
                  </a:lnTo>
                  <a:lnTo>
                    <a:pt x="295" y="11"/>
                  </a:lnTo>
                  <a:lnTo>
                    <a:pt x="327" y="25"/>
                  </a:lnTo>
                  <a:lnTo>
                    <a:pt x="356" y="44"/>
                  </a:lnTo>
                  <a:lnTo>
                    <a:pt x="383" y="65"/>
                  </a:lnTo>
                  <a:lnTo>
                    <a:pt x="404" y="92"/>
                  </a:lnTo>
                  <a:lnTo>
                    <a:pt x="423" y="121"/>
                  </a:lnTo>
                  <a:lnTo>
                    <a:pt x="437" y="153"/>
                  </a:lnTo>
                  <a:lnTo>
                    <a:pt x="446" y="188"/>
                  </a:lnTo>
                  <a:lnTo>
                    <a:pt x="448" y="224"/>
                  </a:lnTo>
                  <a:lnTo>
                    <a:pt x="446" y="260"/>
                  </a:lnTo>
                  <a:lnTo>
                    <a:pt x="437" y="295"/>
                  </a:lnTo>
                  <a:lnTo>
                    <a:pt x="423" y="327"/>
                  </a:lnTo>
                  <a:lnTo>
                    <a:pt x="404" y="356"/>
                  </a:lnTo>
                  <a:lnTo>
                    <a:pt x="383" y="383"/>
                  </a:lnTo>
                  <a:lnTo>
                    <a:pt x="356" y="404"/>
                  </a:lnTo>
                  <a:lnTo>
                    <a:pt x="327" y="423"/>
                  </a:lnTo>
                  <a:lnTo>
                    <a:pt x="295" y="437"/>
                  </a:lnTo>
                  <a:lnTo>
                    <a:pt x="260" y="446"/>
                  </a:lnTo>
                  <a:lnTo>
                    <a:pt x="224" y="448"/>
                  </a:lnTo>
                  <a:lnTo>
                    <a:pt x="188" y="446"/>
                  </a:lnTo>
                  <a:lnTo>
                    <a:pt x="153" y="437"/>
                  </a:lnTo>
                  <a:lnTo>
                    <a:pt x="121" y="423"/>
                  </a:lnTo>
                  <a:lnTo>
                    <a:pt x="92" y="404"/>
                  </a:lnTo>
                  <a:lnTo>
                    <a:pt x="65" y="383"/>
                  </a:lnTo>
                  <a:lnTo>
                    <a:pt x="44" y="356"/>
                  </a:lnTo>
                  <a:lnTo>
                    <a:pt x="25" y="327"/>
                  </a:lnTo>
                  <a:lnTo>
                    <a:pt x="11" y="295"/>
                  </a:lnTo>
                  <a:lnTo>
                    <a:pt x="2" y="260"/>
                  </a:lnTo>
                  <a:lnTo>
                    <a:pt x="0" y="224"/>
                  </a:lnTo>
                  <a:lnTo>
                    <a:pt x="2" y="188"/>
                  </a:lnTo>
                  <a:lnTo>
                    <a:pt x="11" y="153"/>
                  </a:lnTo>
                  <a:lnTo>
                    <a:pt x="25" y="121"/>
                  </a:lnTo>
                  <a:lnTo>
                    <a:pt x="44" y="92"/>
                  </a:lnTo>
                  <a:lnTo>
                    <a:pt x="65" y="65"/>
                  </a:lnTo>
                  <a:lnTo>
                    <a:pt x="92" y="44"/>
                  </a:lnTo>
                  <a:lnTo>
                    <a:pt x="121" y="25"/>
                  </a:lnTo>
                  <a:lnTo>
                    <a:pt x="153" y="11"/>
                  </a:lnTo>
                  <a:lnTo>
                    <a:pt x="188" y="2"/>
                  </a:lnTo>
                  <a:lnTo>
                    <a:pt x="22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de-DE">
                <a:solidFill>
                  <a:srgbClr val="00338D"/>
                </a:solidFill>
              </a:endParaRPr>
            </a:p>
          </p:txBody>
        </p:sp>
        <p:sp>
          <p:nvSpPr>
            <p:cNvPr id="217" name="Freeform 290"/>
            <p:cNvSpPr>
              <a:spLocks noEditPoints="1"/>
            </p:cNvSpPr>
            <p:nvPr/>
          </p:nvSpPr>
          <p:spPr bwMode="auto">
            <a:xfrm>
              <a:off x="7138988" y="5403850"/>
              <a:ext cx="304800" cy="304800"/>
            </a:xfrm>
            <a:custGeom>
              <a:avLst/>
              <a:gdLst/>
              <a:ahLst/>
              <a:cxnLst>
                <a:cxn ang="0">
                  <a:pos x="623" y="283"/>
                </a:cxn>
                <a:cxn ang="0">
                  <a:pos x="531" y="306"/>
                </a:cxn>
                <a:cxn ang="0">
                  <a:pos x="448" y="351"/>
                </a:cxn>
                <a:cxn ang="0">
                  <a:pos x="379" y="411"/>
                </a:cxn>
                <a:cxn ang="0">
                  <a:pos x="326" y="487"/>
                </a:cxn>
                <a:cxn ang="0">
                  <a:pos x="292" y="575"/>
                </a:cxn>
                <a:cxn ang="0">
                  <a:pos x="280" y="672"/>
                </a:cxn>
                <a:cxn ang="0">
                  <a:pos x="292" y="769"/>
                </a:cxn>
                <a:cxn ang="0">
                  <a:pos x="326" y="857"/>
                </a:cxn>
                <a:cxn ang="0">
                  <a:pos x="379" y="933"/>
                </a:cxn>
                <a:cxn ang="0">
                  <a:pos x="448" y="993"/>
                </a:cxn>
                <a:cxn ang="0">
                  <a:pos x="531" y="1038"/>
                </a:cxn>
                <a:cxn ang="0">
                  <a:pos x="623" y="1061"/>
                </a:cxn>
                <a:cxn ang="0">
                  <a:pos x="721" y="1061"/>
                </a:cxn>
                <a:cxn ang="0">
                  <a:pos x="813" y="1038"/>
                </a:cxn>
                <a:cxn ang="0">
                  <a:pos x="896" y="993"/>
                </a:cxn>
                <a:cxn ang="0">
                  <a:pos x="965" y="933"/>
                </a:cxn>
                <a:cxn ang="0">
                  <a:pos x="1018" y="857"/>
                </a:cxn>
                <a:cxn ang="0">
                  <a:pos x="1052" y="769"/>
                </a:cxn>
                <a:cxn ang="0">
                  <a:pos x="1064" y="672"/>
                </a:cxn>
                <a:cxn ang="0">
                  <a:pos x="1052" y="575"/>
                </a:cxn>
                <a:cxn ang="0">
                  <a:pos x="1018" y="487"/>
                </a:cxn>
                <a:cxn ang="0">
                  <a:pos x="965" y="411"/>
                </a:cxn>
                <a:cxn ang="0">
                  <a:pos x="896" y="351"/>
                </a:cxn>
                <a:cxn ang="0">
                  <a:pos x="813" y="306"/>
                </a:cxn>
                <a:cxn ang="0">
                  <a:pos x="721" y="283"/>
                </a:cxn>
                <a:cxn ang="0">
                  <a:pos x="560" y="0"/>
                </a:cxn>
                <a:cxn ang="0">
                  <a:pos x="784" y="124"/>
                </a:cxn>
                <a:cxn ang="0">
                  <a:pos x="887" y="155"/>
                </a:cxn>
                <a:cxn ang="0">
                  <a:pos x="980" y="205"/>
                </a:cxn>
                <a:cxn ang="0">
                  <a:pos x="1226" y="276"/>
                </a:cxn>
                <a:cxn ang="0">
                  <a:pos x="1166" y="409"/>
                </a:cxn>
                <a:cxn ang="0">
                  <a:pos x="1207" y="507"/>
                </a:cxn>
                <a:cxn ang="0">
                  <a:pos x="1344" y="560"/>
                </a:cxn>
                <a:cxn ang="0">
                  <a:pos x="1220" y="784"/>
                </a:cxn>
                <a:cxn ang="0">
                  <a:pos x="1189" y="887"/>
                </a:cxn>
                <a:cxn ang="0">
                  <a:pos x="1139" y="980"/>
                </a:cxn>
                <a:cxn ang="0">
                  <a:pos x="1068" y="1226"/>
                </a:cxn>
                <a:cxn ang="0">
                  <a:pos x="935" y="1166"/>
                </a:cxn>
                <a:cxn ang="0">
                  <a:pos x="837" y="1207"/>
                </a:cxn>
                <a:cxn ang="0">
                  <a:pos x="784" y="1344"/>
                </a:cxn>
                <a:cxn ang="0">
                  <a:pos x="560" y="1220"/>
                </a:cxn>
                <a:cxn ang="0">
                  <a:pos x="457" y="1189"/>
                </a:cxn>
                <a:cxn ang="0">
                  <a:pos x="364" y="1139"/>
                </a:cxn>
                <a:cxn ang="0">
                  <a:pos x="118" y="1068"/>
                </a:cxn>
                <a:cxn ang="0">
                  <a:pos x="178" y="935"/>
                </a:cxn>
                <a:cxn ang="0">
                  <a:pos x="137" y="837"/>
                </a:cxn>
                <a:cxn ang="0">
                  <a:pos x="0" y="784"/>
                </a:cxn>
                <a:cxn ang="0">
                  <a:pos x="124" y="560"/>
                </a:cxn>
                <a:cxn ang="0">
                  <a:pos x="155" y="457"/>
                </a:cxn>
                <a:cxn ang="0">
                  <a:pos x="205" y="364"/>
                </a:cxn>
                <a:cxn ang="0">
                  <a:pos x="276" y="118"/>
                </a:cxn>
                <a:cxn ang="0">
                  <a:pos x="409" y="178"/>
                </a:cxn>
                <a:cxn ang="0">
                  <a:pos x="507" y="137"/>
                </a:cxn>
                <a:cxn ang="0">
                  <a:pos x="560" y="0"/>
                </a:cxn>
              </a:cxnLst>
              <a:rect l="0" t="0" r="r" b="b"/>
              <a:pathLst>
                <a:path w="1344" h="1344">
                  <a:moveTo>
                    <a:pt x="672" y="280"/>
                  </a:moveTo>
                  <a:lnTo>
                    <a:pt x="623" y="283"/>
                  </a:lnTo>
                  <a:lnTo>
                    <a:pt x="575" y="292"/>
                  </a:lnTo>
                  <a:lnTo>
                    <a:pt x="531" y="306"/>
                  </a:lnTo>
                  <a:lnTo>
                    <a:pt x="487" y="326"/>
                  </a:lnTo>
                  <a:lnTo>
                    <a:pt x="448" y="351"/>
                  </a:lnTo>
                  <a:lnTo>
                    <a:pt x="411" y="379"/>
                  </a:lnTo>
                  <a:lnTo>
                    <a:pt x="379" y="411"/>
                  </a:lnTo>
                  <a:lnTo>
                    <a:pt x="351" y="448"/>
                  </a:lnTo>
                  <a:lnTo>
                    <a:pt x="326" y="487"/>
                  </a:lnTo>
                  <a:lnTo>
                    <a:pt x="306" y="531"/>
                  </a:lnTo>
                  <a:lnTo>
                    <a:pt x="292" y="575"/>
                  </a:lnTo>
                  <a:lnTo>
                    <a:pt x="283" y="623"/>
                  </a:lnTo>
                  <a:lnTo>
                    <a:pt x="280" y="672"/>
                  </a:lnTo>
                  <a:lnTo>
                    <a:pt x="283" y="721"/>
                  </a:lnTo>
                  <a:lnTo>
                    <a:pt x="292" y="769"/>
                  </a:lnTo>
                  <a:lnTo>
                    <a:pt x="306" y="813"/>
                  </a:lnTo>
                  <a:lnTo>
                    <a:pt x="326" y="857"/>
                  </a:lnTo>
                  <a:lnTo>
                    <a:pt x="351" y="896"/>
                  </a:lnTo>
                  <a:lnTo>
                    <a:pt x="379" y="933"/>
                  </a:lnTo>
                  <a:lnTo>
                    <a:pt x="411" y="965"/>
                  </a:lnTo>
                  <a:lnTo>
                    <a:pt x="448" y="993"/>
                  </a:lnTo>
                  <a:lnTo>
                    <a:pt x="487" y="1018"/>
                  </a:lnTo>
                  <a:lnTo>
                    <a:pt x="531" y="1038"/>
                  </a:lnTo>
                  <a:lnTo>
                    <a:pt x="575" y="1052"/>
                  </a:lnTo>
                  <a:lnTo>
                    <a:pt x="623" y="1061"/>
                  </a:lnTo>
                  <a:lnTo>
                    <a:pt x="672" y="1064"/>
                  </a:lnTo>
                  <a:lnTo>
                    <a:pt x="721" y="1061"/>
                  </a:lnTo>
                  <a:lnTo>
                    <a:pt x="769" y="1052"/>
                  </a:lnTo>
                  <a:lnTo>
                    <a:pt x="813" y="1038"/>
                  </a:lnTo>
                  <a:lnTo>
                    <a:pt x="857" y="1018"/>
                  </a:lnTo>
                  <a:lnTo>
                    <a:pt x="896" y="993"/>
                  </a:lnTo>
                  <a:lnTo>
                    <a:pt x="933" y="965"/>
                  </a:lnTo>
                  <a:lnTo>
                    <a:pt x="965" y="933"/>
                  </a:lnTo>
                  <a:lnTo>
                    <a:pt x="993" y="896"/>
                  </a:lnTo>
                  <a:lnTo>
                    <a:pt x="1018" y="857"/>
                  </a:lnTo>
                  <a:lnTo>
                    <a:pt x="1038" y="813"/>
                  </a:lnTo>
                  <a:lnTo>
                    <a:pt x="1052" y="769"/>
                  </a:lnTo>
                  <a:lnTo>
                    <a:pt x="1061" y="721"/>
                  </a:lnTo>
                  <a:lnTo>
                    <a:pt x="1064" y="672"/>
                  </a:lnTo>
                  <a:lnTo>
                    <a:pt x="1061" y="623"/>
                  </a:lnTo>
                  <a:lnTo>
                    <a:pt x="1052" y="575"/>
                  </a:lnTo>
                  <a:lnTo>
                    <a:pt x="1038" y="531"/>
                  </a:lnTo>
                  <a:lnTo>
                    <a:pt x="1018" y="487"/>
                  </a:lnTo>
                  <a:lnTo>
                    <a:pt x="993" y="448"/>
                  </a:lnTo>
                  <a:lnTo>
                    <a:pt x="965" y="411"/>
                  </a:lnTo>
                  <a:lnTo>
                    <a:pt x="933" y="379"/>
                  </a:lnTo>
                  <a:lnTo>
                    <a:pt x="896" y="351"/>
                  </a:lnTo>
                  <a:lnTo>
                    <a:pt x="857" y="326"/>
                  </a:lnTo>
                  <a:lnTo>
                    <a:pt x="813" y="306"/>
                  </a:lnTo>
                  <a:lnTo>
                    <a:pt x="769" y="292"/>
                  </a:lnTo>
                  <a:lnTo>
                    <a:pt x="721" y="283"/>
                  </a:lnTo>
                  <a:lnTo>
                    <a:pt x="672" y="280"/>
                  </a:lnTo>
                  <a:close/>
                  <a:moveTo>
                    <a:pt x="560" y="0"/>
                  </a:moveTo>
                  <a:lnTo>
                    <a:pt x="784" y="0"/>
                  </a:lnTo>
                  <a:lnTo>
                    <a:pt x="784" y="124"/>
                  </a:lnTo>
                  <a:lnTo>
                    <a:pt x="837" y="137"/>
                  </a:lnTo>
                  <a:lnTo>
                    <a:pt x="887" y="155"/>
                  </a:lnTo>
                  <a:lnTo>
                    <a:pt x="935" y="178"/>
                  </a:lnTo>
                  <a:lnTo>
                    <a:pt x="980" y="205"/>
                  </a:lnTo>
                  <a:lnTo>
                    <a:pt x="1068" y="118"/>
                  </a:lnTo>
                  <a:lnTo>
                    <a:pt x="1226" y="276"/>
                  </a:lnTo>
                  <a:lnTo>
                    <a:pt x="1139" y="364"/>
                  </a:lnTo>
                  <a:lnTo>
                    <a:pt x="1166" y="409"/>
                  </a:lnTo>
                  <a:lnTo>
                    <a:pt x="1189" y="457"/>
                  </a:lnTo>
                  <a:lnTo>
                    <a:pt x="1207" y="507"/>
                  </a:lnTo>
                  <a:lnTo>
                    <a:pt x="1220" y="560"/>
                  </a:lnTo>
                  <a:lnTo>
                    <a:pt x="1344" y="560"/>
                  </a:lnTo>
                  <a:lnTo>
                    <a:pt x="1344" y="784"/>
                  </a:lnTo>
                  <a:lnTo>
                    <a:pt x="1220" y="784"/>
                  </a:lnTo>
                  <a:lnTo>
                    <a:pt x="1207" y="837"/>
                  </a:lnTo>
                  <a:lnTo>
                    <a:pt x="1189" y="887"/>
                  </a:lnTo>
                  <a:lnTo>
                    <a:pt x="1166" y="935"/>
                  </a:lnTo>
                  <a:lnTo>
                    <a:pt x="1139" y="980"/>
                  </a:lnTo>
                  <a:lnTo>
                    <a:pt x="1226" y="1068"/>
                  </a:lnTo>
                  <a:lnTo>
                    <a:pt x="1068" y="1226"/>
                  </a:lnTo>
                  <a:lnTo>
                    <a:pt x="980" y="1139"/>
                  </a:lnTo>
                  <a:lnTo>
                    <a:pt x="935" y="1166"/>
                  </a:lnTo>
                  <a:lnTo>
                    <a:pt x="887" y="1189"/>
                  </a:lnTo>
                  <a:lnTo>
                    <a:pt x="837" y="1207"/>
                  </a:lnTo>
                  <a:lnTo>
                    <a:pt x="784" y="1220"/>
                  </a:lnTo>
                  <a:lnTo>
                    <a:pt x="784" y="1344"/>
                  </a:lnTo>
                  <a:lnTo>
                    <a:pt x="560" y="1344"/>
                  </a:lnTo>
                  <a:lnTo>
                    <a:pt x="560" y="1220"/>
                  </a:lnTo>
                  <a:lnTo>
                    <a:pt x="507" y="1207"/>
                  </a:lnTo>
                  <a:lnTo>
                    <a:pt x="457" y="1189"/>
                  </a:lnTo>
                  <a:lnTo>
                    <a:pt x="409" y="1166"/>
                  </a:lnTo>
                  <a:lnTo>
                    <a:pt x="364" y="1139"/>
                  </a:lnTo>
                  <a:lnTo>
                    <a:pt x="276" y="1226"/>
                  </a:lnTo>
                  <a:lnTo>
                    <a:pt x="118" y="1068"/>
                  </a:lnTo>
                  <a:lnTo>
                    <a:pt x="205" y="980"/>
                  </a:lnTo>
                  <a:lnTo>
                    <a:pt x="178" y="935"/>
                  </a:lnTo>
                  <a:lnTo>
                    <a:pt x="155" y="887"/>
                  </a:lnTo>
                  <a:lnTo>
                    <a:pt x="137" y="837"/>
                  </a:lnTo>
                  <a:lnTo>
                    <a:pt x="124" y="784"/>
                  </a:lnTo>
                  <a:lnTo>
                    <a:pt x="0" y="784"/>
                  </a:lnTo>
                  <a:lnTo>
                    <a:pt x="0" y="560"/>
                  </a:lnTo>
                  <a:lnTo>
                    <a:pt x="124" y="560"/>
                  </a:lnTo>
                  <a:lnTo>
                    <a:pt x="137" y="507"/>
                  </a:lnTo>
                  <a:lnTo>
                    <a:pt x="155" y="457"/>
                  </a:lnTo>
                  <a:lnTo>
                    <a:pt x="178" y="409"/>
                  </a:lnTo>
                  <a:lnTo>
                    <a:pt x="205" y="364"/>
                  </a:lnTo>
                  <a:lnTo>
                    <a:pt x="118" y="276"/>
                  </a:lnTo>
                  <a:lnTo>
                    <a:pt x="276" y="118"/>
                  </a:lnTo>
                  <a:lnTo>
                    <a:pt x="364" y="205"/>
                  </a:lnTo>
                  <a:lnTo>
                    <a:pt x="409" y="178"/>
                  </a:lnTo>
                  <a:lnTo>
                    <a:pt x="457" y="155"/>
                  </a:lnTo>
                  <a:lnTo>
                    <a:pt x="507" y="137"/>
                  </a:lnTo>
                  <a:lnTo>
                    <a:pt x="560" y="124"/>
                  </a:lnTo>
                  <a:lnTo>
                    <a:pt x="56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de-DE">
                <a:solidFill>
                  <a:srgbClr val="00338D"/>
                </a:solidFill>
              </a:endParaRPr>
            </a:p>
          </p:txBody>
        </p:sp>
      </p:grpSp>
      <p:grpSp>
        <p:nvGrpSpPr>
          <p:cNvPr id="235" name="Gruppieren 99"/>
          <p:cNvGrpSpPr/>
          <p:nvPr/>
        </p:nvGrpSpPr>
        <p:grpSpPr>
          <a:xfrm>
            <a:off x="3780350" y="1953764"/>
            <a:ext cx="711200" cy="711200"/>
            <a:chOff x="2400350" y="4886300"/>
            <a:chExt cx="711200" cy="711200"/>
          </a:xfrm>
          <a:solidFill>
            <a:srgbClr val="00A3A1"/>
          </a:solidFill>
        </p:grpSpPr>
        <p:sp>
          <p:nvSpPr>
            <p:cNvPr id="236" name="Freeform 213"/>
            <p:cNvSpPr>
              <a:spLocks/>
            </p:cNvSpPr>
            <p:nvPr/>
          </p:nvSpPr>
          <p:spPr bwMode="auto">
            <a:xfrm>
              <a:off x="2400350" y="5305400"/>
              <a:ext cx="711200" cy="292100"/>
            </a:xfrm>
            <a:custGeom>
              <a:avLst/>
              <a:gdLst/>
              <a:ahLst/>
              <a:cxnLst>
                <a:cxn ang="0">
                  <a:pos x="3136" y="0"/>
                </a:cxn>
                <a:cxn ang="0">
                  <a:pos x="3136" y="169"/>
                </a:cxn>
                <a:cxn ang="0">
                  <a:pos x="1232" y="1288"/>
                </a:cxn>
                <a:cxn ang="0">
                  <a:pos x="0" y="672"/>
                </a:cxn>
                <a:cxn ang="0">
                  <a:pos x="0" y="504"/>
                </a:cxn>
                <a:cxn ang="0">
                  <a:pos x="1232" y="1120"/>
                </a:cxn>
                <a:cxn ang="0">
                  <a:pos x="3136" y="0"/>
                </a:cxn>
              </a:cxnLst>
              <a:rect l="0" t="0" r="r" b="b"/>
              <a:pathLst>
                <a:path w="3136" h="1288">
                  <a:moveTo>
                    <a:pt x="3136" y="0"/>
                  </a:moveTo>
                  <a:lnTo>
                    <a:pt x="3136" y="169"/>
                  </a:lnTo>
                  <a:lnTo>
                    <a:pt x="1232" y="1288"/>
                  </a:lnTo>
                  <a:lnTo>
                    <a:pt x="0" y="672"/>
                  </a:lnTo>
                  <a:lnTo>
                    <a:pt x="0" y="504"/>
                  </a:lnTo>
                  <a:lnTo>
                    <a:pt x="1232" y="1120"/>
                  </a:lnTo>
                  <a:lnTo>
                    <a:pt x="313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sp>
          <p:nvSpPr>
            <p:cNvPr id="237" name="Freeform 214"/>
            <p:cNvSpPr>
              <a:spLocks noEditPoints="1"/>
            </p:cNvSpPr>
            <p:nvPr/>
          </p:nvSpPr>
          <p:spPr bwMode="auto">
            <a:xfrm>
              <a:off x="2400350" y="5051400"/>
              <a:ext cx="711200" cy="393700"/>
            </a:xfrm>
            <a:custGeom>
              <a:avLst/>
              <a:gdLst/>
              <a:ahLst/>
              <a:cxnLst>
                <a:cxn ang="0">
                  <a:pos x="1904" y="168"/>
                </a:cxn>
                <a:cxn ang="0">
                  <a:pos x="309" y="1106"/>
                </a:cxn>
                <a:cxn ang="0">
                  <a:pos x="1232" y="1568"/>
                </a:cxn>
                <a:cxn ang="0">
                  <a:pos x="2827" y="629"/>
                </a:cxn>
                <a:cxn ang="0">
                  <a:pos x="1904" y="168"/>
                </a:cxn>
                <a:cxn ang="0">
                  <a:pos x="1904" y="0"/>
                </a:cxn>
                <a:cxn ang="0">
                  <a:pos x="3136" y="616"/>
                </a:cxn>
                <a:cxn ang="0">
                  <a:pos x="1232" y="1736"/>
                </a:cxn>
                <a:cxn ang="0">
                  <a:pos x="0" y="1120"/>
                </a:cxn>
                <a:cxn ang="0">
                  <a:pos x="1904" y="0"/>
                </a:cxn>
              </a:cxnLst>
              <a:rect l="0" t="0" r="r" b="b"/>
              <a:pathLst>
                <a:path w="3136" h="1736">
                  <a:moveTo>
                    <a:pt x="1904" y="168"/>
                  </a:moveTo>
                  <a:lnTo>
                    <a:pt x="309" y="1106"/>
                  </a:lnTo>
                  <a:lnTo>
                    <a:pt x="1232" y="1568"/>
                  </a:lnTo>
                  <a:lnTo>
                    <a:pt x="2827" y="629"/>
                  </a:lnTo>
                  <a:lnTo>
                    <a:pt x="1904" y="168"/>
                  </a:lnTo>
                  <a:close/>
                  <a:moveTo>
                    <a:pt x="1904" y="0"/>
                  </a:moveTo>
                  <a:lnTo>
                    <a:pt x="3136" y="616"/>
                  </a:lnTo>
                  <a:lnTo>
                    <a:pt x="1232" y="1736"/>
                  </a:lnTo>
                  <a:lnTo>
                    <a:pt x="0" y="1120"/>
                  </a:lnTo>
                  <a:lnTo>
                    <a:pt x="190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sp>
          <p:nvSpPr>
            <p:cNvPr id="238" name="Freeform 215"/>
            <p:cNvSpPr>
              <a:spLocks/>
            </p:cNvSpPr>
            <p:nvPr/>
          </p:nvSpPr>
          <p:spPr bwMode="auto">
            <a:xfrm>
              <a:off x="2400350" y="5229200"/>
              <a:ext cx="711200" cy="292100"/>
            </a:xfrm>
            <a:custGeom>
              <a:avLst/>
              <a:gdLst/>
              <a:ahLst/>
              <a:cxnLst>
                <a:cxn ang="0">
                  <a:pos x="3136" y="0"/>
                </a:cxn>
                <a:cxn ang="0">
                  <a:pos x="3136" y="168"/>
                </a:cxn>
                <a:cxn ang="0">
                  <a:pos x="1232" y="1288"/>
                </a:cxn>
                <a:cxn ang="0">
                  <a:pos x="0" y="672"/>
                </a:cxn>
                <a:cxn ang="0">
                  <a:pos x="0" y="505"/>
                </a:cxn>
                <a:cxn ang="0">
                  <a:pos x="1232" y="1120"/>
                </a:cxn>
                <a:cxn ang="0">
                  <a:pos x="3136" y="0"/>
                </a:cxn>
              </a:cxnLst>
              <a:rect l="0" t="0" r="r" b="b"/>
              <a:pathLst>
                <a:path w="3136" h="1288">
                  <a:moveTo>
                    <a:pt x="3136" y="0"/>
                  </a:moveTo>
                  <a:lnTo>
                    <a:pt x="3136" y="168"/>
                  </a:lnTo>
                  <a:lnTo>
                    <a:pt x="1232" y="1288"/>
                  </a:lnTo>
                  <a:lnTo>
                    <a:pt x="0" y="672"/>
                  </a:lnTo>
                  <a:lnTo>
                    <a:pt x="0" y="505"/>
                  </a:lnTo>
                  <a:lnTo>
                    <a:pt x="1232" y="1120"/>
                  </a:lnTo>
                  <a:lnTo>
                    <a:pt x="313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sp>
          <p:nvSpPr>
            <p:cNvPr id="239" name="Freeform 216"/>
            <p:cNvSpPr>
              <a:spLocks/>
            </p:cNvSpPr>
            <p:nvPr/>
          </p:nvSpPr>
          <p:spPr bwMode="auto">
            <a:xfrm>
              <a:off x="2641650" y="5175225"/>
              <a:ext cx="228600" cy="142875"/>
            </a:xfrm>
            <a:custGeom>
              <a:avLst/>
              <a:gdLst/>
              <a:ahLst/>
              <a:cxnLst>
                <a:cxn ang="0">
                  <a:pos x="500" y="0"/>
                </a:cxn>
                <a:cxn ang="0">
                  <a:pos x="556" y="4"/>
                </a:cxn>
                <a:cxn ang="0">
                  <a:pos x="612" y="11"/>
                </a:cxn>
                <a:cxn ang="0">
                  <a:pos x="665" y="22"/>
                </a:cxn>
                <a:cxn ang="0">
                  <a:pos x="716" y="37"/>
                </a:cxn>
                <a:cxn ang="0">
                  <a:pos x="765" y="54"/>
                </a:cxn>
                <a:cxn ang="0">
                  <a:pos x="810" y="75"/>
                </a:cxn>
                <a:cxn ang="0">
                  <a:pos x="853" y="99"/>
                </a:cxn>
                <a:cxn ang="0">
                  <a:pos x="891" y="125"/>
                </a:cxn>
                <a:cxn ang="0">
                  <a:pos x="924" y="154"/>
                </a:cxn>
                <a:cxn ang="0">
                  <a:pos x="953" y="186"/>
                </a:cxn>
                <a:cxn ang="0">
                  <a:pos x="975" y="219"/>
                </a:cxn>
                <a:cxn ang="0">
                  <a:pos x="993" y="255"/>
                </a:cxn>
                <a:cxn ang="0">
                  <a:pos x="1005" y="294"/>
                </a:cxn>
                <a:cxn ang="0">
                  <a:pos x="1008" y="332"/>
                </a:cxn>
                <a:cxn ang="0">
                  <a:pos x="1004" y="370"/>
                </a:cxn>
                <a:cxn ang="0">
                  <a:pos x="992" y="407"/>
                </a:cxn>
                <a:cxn ang="0">
                  <a:pos x="974" y="442"/>
                </a:cxn>
                <a:cxn ang="0">
                  <a:pos x="949" y="474"/>
                </a:cxn>
                <a:cxn ang="0">
                  <a:pos x="919" y="505"/>
                </a:cxn>
                <a:cxn ang="0">
                  <a:pos x="882" y="533"/>
                </a:cxn>
                <a:cxn ang="0">
                  <a:pos x="840" y="558"/>
                </a:cxn>
                <a:cxn ang="0">
                  <a:pos x="793" y="580"/>
                </a:cxn>
                <a:cxn ang="0">
                  <a:pos x="741" y="598"/>
                </a:cxn>
                <a:cxn ang="0">
                  <a:pos x="684" y="612"/>
                </a:cxn>
                <a:cxn ang="0">
                  <a:pos x="624" y="622"/>
                </a:cxn>
                <a:cxn ang="0">
                  <a:pos x="566" y="628"/>
                </a:cxn>
                <a:cxn ang="0">
                  <a:pos x="508" y="628"/>
                </a:cxn>
                <a:cxn ang="0">
                  <a:pos x="452" y="624"/>
                </a:cxn>
                <a:cxn ang="0">
                  <a:pos x="397" y="617"/>
                </a:cxn>
                <a:cxn ang="0">
                  <a:pos x="342" y="606"/>
                </a:cxn>
                <a:cxn ang="0">
                  <a:pos x="291" y="592"/>
                </a:cxn>
                <a:cxn ang="0">
                  <a:pos x="242" y="574"/>
                </a:cxn>
                <a:cxn ang="0">
                  <a:pos x="197" y="553"/>
                </a:cxn>
                <a:cxn ang="0">
                  <a:pos x="154" y="530"/>
                </a:cxn>
                <a:cxn ang="0">
                  <a:pos x="116" y="503"/>
                </a:cxn>
                <a:cxn ang="0">
                  <a:pos x="84" y="473"/>
                </a:cxn>
                <a:cxn ang="0">
                  <a:pos x="54" y="442"/>
                </a:cxn>
                <a:cxn ang="0">
                  <a:pos x="32" y="409"/>
                </a:cxn>
                <a:cxn ang="0">
                  <a:pos x="14" y="373"/>
                </a:cxn>
                <a:cxn ang="0">
                  <a:pos x="3" y="334"/>
                </a:cxn>
                <a:cxn ang="0">
                  <a:pos x="0" y="295"/>
                </a:cxn>
                <a:cxn ang="0">
                  <a:pos x="4" y="258"/>
                </a:cxn>
                <a:cxn ang="0">
                  <a:pos x="15" y="221"/>
                </a:cxn>
                <a:cxn ang="0">
                  <a:pos x="34" y="187"/>
                </a:cxn>
                <a:cxn ang="0">
                  <a:pos x="58" y="154"/>
                </a:cxn>
                <a:cxn ang="0">
                  <a:pos x="89" y="123"/>
                </a:cxn>
                <a:cxn ang="0">
                  <a:pos x="126" y="94"/>
                </a:cxn>
                <a:cxn ang="0">
                  <a:pos x="167" y="69"/>
                </a:cxn>
                <a:cxn ang="0">
                  <a:pos x="215" y="48"/>
                </a:cxn>
                <a:cxn ang="0">
                  <a:pos x="267" y="29"/>
                </a:cxn>
                <a:cxn ang="0">
                  <a:pos x="324" y="15"/>
                </a:cxn>
                <a:cxn ang="0">
                  <a:pos x="384" y="5"/>
                </a:cxn>
                <a:cxn ang="0">
                  <a:pos x="442" y="1"/>
                </a:cxn>
                <a:cxn ang="0">
                  <a:pos x="500" y="0"/>
                </a:cxn>
              </a:cxnLst>
              <a:rect l="0" t="0" r="r" b="b"/>
              <a:pathLst>
                <a:path w="1008" h="628">
                  <a:moveTo>
                    <a:pt x="500" y="0"/>
                  </a:moveTo>
                  <a:lnTo>
                    <a:pt x="556" y="4"/>
                  </a:lnTo>
                  <a:lnTo>
                    <a:pt x="612" y="11"/>
                  </a:lnTo>
                  <a:lnTo>
                    <a:pt x="665" y="22"/>
                  </a:lnTo>
                  <a:lnTo>
                    <a:pt x="716" y="37"/>
                  </a:lnTo>
                  <a:lnTo>
                    <a:pt x="765" y="54"/>
                  </a:lnTo>
                  <a:lnTo>
                    <a:pt x="810" y="75"/>
                  </a:lnTo>
                  <a:lnTo>
                    <a:pt x="853" y="99"/>
                  </a:lnTo>
                  <a:lnTo>
                    <a:pt x="891" y="125"/>
                  </a:lnTo>
                  <a:lnTo>
                    <a:pt x="924" y="154"/>
                  </a:lnTo>
                  <a:lnTo>
                    <a:pt x="953" y="186"/>
                  </a:lnTo>
                  <a:lnTo>
                    <a:pt x="975" y="219"/>
                  </a:lnTo>
                  <a:lnTo>
                    <a:pt x="993" y="255"/>
                  </a:lnTo>
                  <a:lnTo>
                    <a:pt x="1005" y="294"/>
                  </a:lnTo>
                  <a:lnTo>
                    <a:pt x="1008" y="332"/>
                  </a:lnTo>
                  <a:lnTo>
                    <a:pt x="1004" y="370"/>
                  </a:lnTo>
                  <a:lnTo>
                    <a:pt x="992" y="407"/>
                  </a:lnTo>
                  <a:lnTo>
                    <a:pt x="974" y="442"/>
                  </a:lnTo>
                  <a:lnTo>
                    <a:pt x="949" y="474"/>
                  </a:lnTo>
                  <a:lnTo>
                    <a:pt x="919" y="505"/>
                  </a:lnTo>
                  <a:lnTo>
                    <a:pt x="882" y="533"/>
                  </a:lnTo>
                  <a:lnTo>
                    <a:pt x="840" y="558"/>
                  </a:lnTo>
                  <a:lnTo>
                    <a:pt x="793" y="580"/>
                  </a:lnTo>
                  <a:lnTo>
                    <a:pt x="741" y="598"/>
                  </a:lnTo>
                  <a:lnTo>
                    <a:pt x="684" y="612"/>
                  </a:lnTo>
                  <a:lnTo>
                    <a:pt x="624" y="622"/>
                  </a:lnTo>
                  <a:lnTo>
                    <a:pt x="566" y="628"/>
                  </a:lnTo>
                  <a:lnTo>
                    <a:pt x="508" y="628"/>
                  </a:lnTo>
                  <a:lnTo>
                    <a:pt x="452" y="624"/>
                  </a:lnTo>
                  <a:lnTo>
                    <a:pt x="397" y="617"/>
                  </a:lnTo>
                  <a:lnTo>
                    <a:pt x="342" y="606"/>
                  </a:lnTo>
                  <a:lnTo>
                    <a:pt x="291" y="592"/>
                  </a:lnTo>
                  <a:lnTo>
                    <a:pt x="242" y="574"/>
                  </a:lnTo>
                  <a:lnTo>
                    <a:pt x="197" y="553"/>
                  </a:lnTo>
                  <a:lnTo>
                    <a:pt x="154" y="530"/>
                  </a:lnTo>
                  <a:lnTo>
                    <a:pt x="116" y="503"/>
                  </a:lnTo>
                  <a:lnTo>
                    <a:pt x="84" y="473"/>
                  </a:lnTo>
                  <a:lnTo>
                    <a:pt x="54" y="442"/>
                  </a:lnTo>
                  <a:lnTo>
                    <a:pt x="32" y="409"/>
                  </a:lnTo>
                  <a:lnTo>
                    <a:pt x="14" y="373"/>
                  </a:lnTo>
                  <a:lnTo>
                    <a:pt x="3" y="334"/>
                  </a:lnTo>
                  <a:lnTo>
                    <a:pt x="0" y="295"/>
                  </a:lnTo>
                  <a:lnTo>
                    <a:pt x="4" y="258"/>
                  </a:lnTo>
                  <a:lnTo>
                    <a:pt x="15" y="221"/>
                  </a:lnTo>
                  <a:lnTo>
                    <a:pt x="34" y="187"/>
                  </a:lnTo>
                  <a:lnTo>
                    <a:pt x="58" y="154"/>
                  </a:lnTo>
                  <a:lnTo>
                    <a:pt x="89" y="123"/>
                  </a:lnTo>
                  <a:lnTo>
                    <a:pt x="126" y="94"/>
                  </a:lnTo>
                  <a:lnTo>
                    <a:pt x="167" y="69"/>
                  </a:lnTo>
                  <a:lnTo>
                    <a:pt x="215" y="48"/>
                  </a:lnTo>
                  <a:lnTo>
                    <a:pt x="267" y="29"/>
                  </a:lnTo>
                  <a:lnTo>
                    <a:pt x="324" y="15"/>
                  </a:lnTo>
                  <a:lnTo>
                    <a:pt x="384" y="5"/>
                  </a:lnTo>
                  <a:lnTo>
                    <a:pt x="442" y="1"/>
                  </a:lnTo>
                  <a:lnTo>
                    <a:pt x="50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sp>
          <p:nvSpPr>
            <p:cNvPr id="240" name="Freeform 217"/>
            <p:cNvSpPr>
              <a:spLocks/>
            </p:cNvSpPr>
            <p:nvPr/>
          </p:nvSpPr>
          <p:spPr bwMode="auto">
            <a:xfrm>
              <a:off x="2400350" y="4886300"/>
              <a:ext cx="152400" cy="371475"/>
            </a:xfrm>
            <a:custGeom>
              <a:avLst/>
              <a:gdLst/>
              <a:ahLst/>
              <a:cxnLst>
                <a:cxn ang="0">
                  <a:pos x="336" y="0"/>
                </a:cxn>
                <a:cxn ang="0">
                  <a:pos x="673" y="336"/>
                </a:cxn>
                <a:cxn ang="0">
                  <a:pos x="504" y="336"/>
                </a:cxn>
                <a:cxn ang="0">
                  <a:pos x="504" y="1440"/>
                </a:cxn>
                <a:cxn ang="0">
                  <a:pos x="168" y="1638"/>
                </a:cxn>
                <a:cxn ang="0">
                  <a:pos x="168" y="336"/>
                </a:cxn>
                <a:cxn ang="0">
                  <a:pos x="0" y="336"/>
                </a:cxn>
                <a:cxn ang="0">
                  <a:pos x="336" y="0"/>
                </a:cxn>
              </a:cxnLst>
              <a:rect l="0" t="0" r="r" b="b"/>
              <a:pathLst>
                <a:path w="673" h="1638">
                  <a:moveTo>
                    <a:pt x="336" y="0"/>
                  </a:moveTo>
                  <a:lnTo>
                    <a:pt x="673" y="336"/>
                  </a:lnTo>
                  <a:lnTo>
                    <a:pt x="504" y="336"/>
                  </a:lnTo>
                  <a:lnTo>
                    <a:pt x="504" y="1440"/>
                  </a:lnTo>
                  <a:lnTo>
                    <a:pt x="168" y="1638"/>
                  </a:lnTo>
                  <a:lnTo>
                    <a:pt x="168" y="336"/>
                  </a:lnTo>
                  <a:lnTo>
                    <a:pt x="0" y="336"/>
                  </a:lnTo>
                  <a:lnTo>
                    <a:pt x="33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sp>
          <p:nvSpPr>
            <p:cNvPr id="241" name="Freeform 218"/>
            <p:cNvSpPr>
              <a:spLocks/>
            </p:cNvSpPr>
            <p:nvPr/>
          </p:nvSpPr>
          <p:spPr bwMode="auto">
            <a:xfrm>
              <a:off x="2959150" y="4886300"/>
              <a:ext cx="152400" cy="260350"/>
            </a:xfrm>
            <a:custGeom>
              <a:avLst/>
              <a:gdLst/>
              <a:ahLst/>
              <a:cxnLst>
                <a:cxn ang="0">
                  <a:pos x="336" y="0"/>
                </a:cxn>
                <a:cxn ang="0">
                  <a:pos x="673" y="336"/>
                </a:cxn>
                <a:cxn ang="0">
                  <a:pos x="504" y="336"/>
                </a:cxn>
                <a:cxn ang="0">
                  <a:pos x="504" y="1148"/>
                </a:cxn>
                <a:cxn ang="0">
                  <a:pos x="168" y="980"/>
                </a:cxn>
                <a:cxn ang="0">
                  <a:pos x="168" y="336"/>
                </a:cxn>
                <a:cxn ang="0">
                  <a:pos x="0" y="336"/>
                </a:cxn>
                <a:cxn ang="0">
                  <a:pos x="336" y="0"/>
                </a:cxn>
              </a:cxnLst>
              <a:rect l="0" t="0" r="r" b="b"/>
              <a:pathLst>
                <a:path w="673" h="1148">
                  <a:moveTo>
                    <a:pt x="336" y="0"/>
                  </a:moveTo>
                  <a:lnTo>
                    <a:pt x="673" y="336"/>
                  </a:lnTo>
                  <a:lnTo>
                    <a:pt x="504" y="336"/>
                  </a:lnTo>
                  <a:lnTo>
                    <a:pt x="504" y="1148"/>
                  </a:lnTo>
                  <a:lnTo>
                    <a:pt x="168" y="980"/>
                  </a:lnTo>
                  <a:lnTo>
                    <a:pt x="168" y="336"/>
                  </a:lnTo>
                  <a:lnTo>
                    <a:pt x="0" y="336"/>
                  </a:lnTo>
                  <a:lnTo>
                    <a:pt x="33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sp>
          <p:nvSpPr>
            <p:cNvPr id="242" name="Freeform 219"/>
            <p:cNvSpPr>
              <a:spLocks/>
            </p:cNvSpPr>
            <p:nvPr/>
          </p:nvSpPr>
          <p:spPr bwMode="auto">
            <a:xfrm>
              <a:off x="2679750" y="4886300"/>
              <a:ext cx="152400" cy="206375"/>
            </a:xfrm>
            <a:custGeom>
              <a:avLst/>
              <a:gdLst/>
              <a:ahLst/>
              <a:cxnLst>
                <a:cxn ang="0">
                  <a:pos x="336" y="0"/>
                </a:cxn>
                <a:cxn ang="0">
                  <a:pos x="674" y="336"/>
                </a:cxn>
                <a:cxn ang="0">
                  <a:pos x="504" y="336"/>
                </a:cxn>
                <a:cxn ang="0">
                  <a:pos x="504" y="714"/>
                </a:cxn>
                <a:cxn ang="0">
                  <a:pos x="168" y="912"/>
                </a:cxn>
                <a:cxn ang="0">
                  <a:pos x="168" y="336"/>
                </a:cxn>
                <a:cxn ang="0">
                  <a:pos x="0" y="336"/>
                </a:cxn>
                <a:cxn ang="0">
                  <a:pos x="336" y="0"/>
                </a:cxn>
              </a:cxnLst>
              <a:rect l="0" t="0" r="r" b="b"/>
              <a:pathLst>
                <a:path w="674" h="912">
                  <a:moveTo>
                    <a:pt x="336" y="0"/>
                  </a:moveTo>
                  <a:lnTo>
                    <a:pt x="674" y="336"/>
                  </a:lnTo>
                  <a:lnTo>
                    <a:pt x="504" y="336"/>
                  </a:lnTo>
                  <a:lnTo>
                    <a:pt x="504" y="714"/>
                  </a:lnTo>
                  <a:lnTo>
                    <a:pt x="168" y="912"/>
                  </a:lnTo>
                  <a:lnTo>
                    <a:pt x="168" y="336"/>
                  </a:lnTo>
                  <a:lnTo>
                    <a:pt x="0" y="336"/>
                  </a:lnTo>
                  <a:lnTo>
                    <a:pt x="33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grpSp>
      <p:grpSp>
        <p:nvGrpSpPr>
          <p:cNvPr id="243" name="Gruppieren 17"/>
          <p:cNvGrpSpPr/>
          <p:nvPr/>
        </p:nvGrpSpPr>
        <p:grpSpPr>
          <a:xfrm>
            <a:off x="5802248" y="1976373"/>
            <a:ext cx="711200" cy="546100"/>
            <a:chOff x="3686175" y="1420813"/>
            <a:chExt cx="711200" cy="546100"/>
          </a:xfrm>
          <a:solidFill>
            <a:srgbClr val="00B0F0"/>
          </a:solidFill>
        </p:grpSpPr>
        <p:sp>
          <p:nvSpPr>
            <p:cNvPr id="244" name="Freeform 72"/>
            <p:cNvSpPr>
              <a:spLocks/>
            </p:cNvSpPr>
            <p:nvPr/>
          </p:nvSpPr>
          <p:spPr bwMode="auto">
            <a:xfrm>
              <a:off x="3686175" y="1420813"/>
              <a:ext cx="711200" cy="419100"/>
            </a:xfrm>
            <a:custGeom>
              <a:avLst/>
              <a:gdLst/>
              <a:ahLst/>
              <a:cxnLst>
                <a:cxn ang="0">
                  <a:pos x="1678" y="30"/>
                </a:cxn>
                <a:cxn ang="0">
                  <a:pos x="1938" y="152"/>
                </a:cxn>
                <a:cxn ang="0">
                  <a:pos x="2139" y="353"/>
                </a:cxn>
                <a:cxn ang="0">
                  <a:pos x="2295" y="526"/>
                </a:cxn>
                <a:cxn ang="0">
                  <a:pos x="2529" y="507"/>
                </a:cxn>
                <a:cxn ang="0">
                  <a:pos x="2767" y="576"/>
                </a:cxn>
                <a:cxn ang="0">
                  <a:pos x="2960" y="723"/>
                </a:cxn>
                <a:cxn ang="0">
                  <a:pos x="3090" y="929"/>
                </a:cxn>
                <a:cxn ang="0">
                  <a:pos x="3136" y="1176"/>
                </a:cxn>
                <a:cxn ang="0">
                  <a:pos x="3090" y="1423"/>
                </a:cxn>
                <a:cxn ang="0">
                  <a:pos x="2960" y="1629"/>
                </a:cxn>
                <a:cxn ang="0">
                  <a:pos x="2767" y="1776"/>
                </a:cxn>
                <a:cxn ang="0">
                  <a:pos x="2529" y="1844"/>
                </a:cxn>
                <a:cxn ang="0">
                  <a:pos x="2464" y="1680"/>
                </a:cxn>
                <a:cxn ang="0">
                  <a:pos x="2686" y="1628"/>
                </a:cxn>
                <a:cxn ang="0">
                  <a:pos x="2857" y="1491"/>
                </a:cxn>
                <a:cxn ang="0">
                  <a:pos x="2955" y="1292"/>
                </a:cxn>
                <a:cxn ang="0">
                  <a:pos x="2955" y="1060"/>
                </a:cxn>
                <a:cxn ang="0">
                  <a:pos x="2857" y="860"/>
                </a:cxn>
                <a:cxn ang="0">
                  <a:pos x="2686" y="724"/>
                </a:cxn>
                <a:cxn ang="0">
                  <a:pos x="2464" y="671"/>
                </a:cxn>
                <a:cxn ang="0">
                  <a:pos x="2284" y="705"/>
                </a:cxn>
                <a:cxn ang="0">
                  <a:pos x="2126" y="803"/>
                </a:cxn>
                <a:cxn ang="0">
                  <a:pos x="2065" y="559"/>
                </a:cxn>
                <a:cxn ang="0">
                  <a:pos x="1921" y="355"/>
                </a:cxn>
                <a:cxn ang="0">
                  <a:pos x="1710" y="219"/>
                </a:cxn>
                <a:cxn ang="0">
                  <a:pos x="1456" y="168"/>
                </a:cxn>
                <a:cxn ang="0">
                  <a:pos x="1209" y="215"/>
                </a:cxn>
                <a:cxn ang="0">
                  <a:pos x="1003" y="343"/>
                </a:cxn>
                <a:cxn ang="0">
                  <a:pos x="857" y="537"/>
                </a:cxn>
                <a:cxn ang="0">
                  <a:pos x="787" y="776"/>
                </a:cxn>
                <a:cxn ang="0">
                  <a:pos x="797" y="969"/>
                </a:cxn>
                <a:cxn ang="0">
                  <a:pos x="415" y="1020"/>
                </a:cxn>
                <a:cxn ang="0">
                  <a:pos x="267" y="1106"/>
                </a:cxn>
                <a:cxn ang="0">
                  <a:pos x="180" y="1255"/>
                </a:cxn>
                <a:cxn ang="0">
                  <a:pos x="180" y="1433"/>
                </a:cxn>
                <a:cxn ang="0">
                  <a:pos x="267" y="1582"/>
                </a:cxn>
                <a:cxn ang="0">
                  <a:pos x="415" y="1668"/>
                </a:cxn>
                <a:cxn ang="0">
                  <a:pos x="1232" y="1848"/>
                </a:cxn>
                <a:cxn ang="0">
                  <a:pos x="334" y="1818"/>
                </a:cxn>
                <a:cxn ang="0">
                  <a:pos x="147" y="1700"/>
                </a:cxn>
                <a:cxn ang="0">
                  <a:pos x="29" y="1514"/>
                </a:cxn>
                <a:cxn ang="0">
                  <a:pos x="3" y="1285"/>
                </a:cxn>
                <a:cxn ang="0">
                  <a:pos x="78" y="1073"/>
                </a:cxn>
                <a:cxn ang="0">
                  <a:pos x="234" y="918"/>
                </a:cxn>
                <a:cxn ang="0">
                  <a:pos x="445" y="843"/>
                </a:cxn>
                <a:cxn ang="0">
                  <a:pos x="630" y="689"/>
                </a:cxn>
                <a:cxn ang="0">
                  <a:pos x="731" y="416"/>
                </a:cxn>
                <a:cxn ang="0">
                  <a:pos x="915" y="198"/>
                </a:cxn>
                <a:cxn ang="0">
                  <a:pos x="1163" y="52"/>
                </a:cxn>
                <a:cxn ang="0">
                  <a:pos x="1456" y="0"/>
                </a:cxn>
              </a:cxnLst>
              <a:rect l="0" t="0" r="r" b="b"/>
              <a:pathLst>
                <a:path w="3136" h="1848">
                  <a:moveTo>
                    <a:pt x="1456" y="0"/>
                  </a:moveTo>
                  <a:lnTo>
                    <a:pt x="1532" y="4"/>
                  </a:lnTo>
                  <a:lnTo>
                    <a:pt x="1606" y="13"/>
                  </a:lnTo>
                  <a:lnTo>
                    <a:pt x="1678" y="30"/>
                  </a:lnTo>
                  <a:lnTo>
                    <a:pt x="1747" y="52"/>
                  </a:lnTo>
                  <a:lnTo>
                    <a:pt x="1815" y="81"/>
                  </a:lnTo>
                  <a:lnTo>
                    <a:pt x="1878" y="114"/>
                  </a:lnTo>
                  <a:lnTo>
                    <a:pt x="1938" y="152"/>
                  </a:lnTo>
                  <a:lnTo>
                    <a:pt x="1995" y="196"/>
                  </a:lnTo>
                  <a:lnTo>
                    <a:pt x="2047" y="245"/>
                  </a:lnTo>
                  <a:lnTo>
                    <a:pt x="2096" y="297"/>
                  </a:lnTo>
                  <a:lnTo>
                    <a:pt x="2139" y="353"/>
                  </a:lnTo>
                  <a:lnTo>
                    <a:pt x="2178" y="413"/>
                  </a:lnTo>
                  <a:lnTo>
                    <a:pt x="2212" y="476"/>
                  </a:lnTo>
                  <a:lnTo>
                    <a:pt x="2241" y="542"/>
                  </a:lnTo>
                  <a:lnTo>
                    <a:pt x="2295" y="526"/>
                  </a:lnTo>
                  <a:lnTo>
                    <a:pt x="2349" y="514"/>
                  </a:lnTo>
                  <a:lnTo>
                    <a:pt x="2406" y="506"/>
                  </a:lnTo>
                  <a:lnTo>
                    <a:pt x="2464" y="504"/>
                  </a:lnTo>
                  <a:lnTo>
                    <a:pt x="2529" y="507"/>
                  </a:lnTo>
                  <a:lnTo>
                    <a:pt x="2592" y="516"/>
                  </a:lnTo>
                  <a:lnTo>
                    <a:pt x="2653" y="531"/>
                  </a:lnTo>
                  <a:lnTo>
                    <a:pt x="2712" y="551"/>
                  </a:lnTo>
                  <a:lnTo>
                    <a:pt x="2767" y="576"/>
                  </a:lnTo>
                  <a:lnTo>
                    <a:pt x="2820" y="606"/>
                  </a:lnTo>
                  <a:lnTo>
                    <a:pt x="2870" y="641"/>
                  </a:lnTo>
                  <a:lnTo>
                    <a:pt x="2917" y="680"/>
                  </a:lnTo>
                  <a:lnTo>
                    <a:pt x="2960" y="723"/>
                  </a:lnTo>
                  <a:lnTo>
                    <a:pt x="2999" y="769"/>
                  </a:lnTo>
                  <a:lnTo>
                    <a:pt x="3034" y="819"/>
                  </a:lnTo>
                  <a:lnTo>
                    <a:pt x="3064" y="872"/>
                  </a:lnTo>
                  <a:lnTo>
                    <a:pt x="3090" y="929"/>
                  </a:lnTo>
                  <a:lnTo>
                    <a:pt x="3109" y="988"/>
                  </a:lnTo>
                  <a:lnTo>
                    <a:pt x="3124" y="1048"/>
                  </a:lnTo>
                  <a:lnTo>
                    <a:pt x="3133" y="1111"/>
                  </a:lnTo>
                  <a:lnTo>
                    <a:pt x="3136" y="1176"/>
                  </a:lnTo>
                  <a:lnTo>
                    <a:pt x="3133" y="1241"/>
                  </a:lnTo>
                  <a:lnTo>
                    <a:pt x="3124" y="1304"/>
                  </a:lnTo>
                  <a:lnTo>
                    <a:pt x="3109" y="1364"/>
                  </a:lnTo>
                  <a:lnTo>
                    <a:pt x="3090" y="1423"/>
                  </a:lnTo>
                  <a:lnTo>
                    <a:pt x="3064" y="1479"/>
                  </a:lnTo>
                  <a:lnTo>
                    <a:pt x="3034" y="1533"/>
                  </a:lnTo>
                  <a:lnTo>
                    <a:pt x="2999" y="1583"/>
                  </a:lnTo>
                  <a:lnTo>
                    <a:pt x="2960" y="1629"/>
                  </a:lnTo>
                  <a:lnTo>
                    <a:pt x="2917" y="1672"/>
                  </a:lnTo>
                  <a:lnTo>
                    <a:pt x="2870" y="1711"/>
                  </a:lnTo>
                  <a:lnTo>
                    <a:pt x="2820" y="1746"/>
                  </a:lnTo>
                  <a:lnTo>
                    <a:pt x="2767" y="1776"/>
                  </a:lnTo>
                  <a:lnTo>
                    <a:pt x="2712" y="1801"/>
                  </a:lnTo>
                  <a:lnTo>
                    <a:pt x="2653" y="1822"/>
                  </a:lnTo>
                  <a:lnTo>
                    <a:pt x="2592" y="1836"/>
                  </a:lnTo>
                  <a:lnTo>
                    <a:pt x="2529" y="1844"/>
                  </a:lnTo>
                  <a:lnTo>
                    <a:pt x="2464" y="1848"/>
                  </a:lnTo>
                  <a:lnTo>
                    <a:pt x="1904" y="1848"/>
                  </a:lnTo>
                  <a:lnTo>
                    <a:pt x="1904" y="1680"/>
                  </a:lnTo>
                  <a:lnTo>
                    <a:pt x="2464" y="1680"/>
                  </a:lnTo>
                  <a:lnTo>
                    <a:pt x="2523" y="1677"/>
                  </a:lnTo>
                  <a:lnTo>
                    <a:pt x="2579" y="1666"/>
                  </a:lnTo>
                  <a:lnTo>
                    <a:pt x="2635" y="1651"/>
                  </a:lnTo>
                  <a:lnTo>
                    <a:pt x="2686" y="1628"/>
                  </a:lnTo>
                  <a:lnTo>
                    <a:pt x="2734" y="1601"/>
                  </a:lnTo>
                  <a:lnTo>
                    <a:pt x="2779" y="1570"/>
                  </a:lnTo>
                  <a:lnTo>
                    <a:pt x="2820" y="1533"/>
                  </a:lnTo>
                  <a:lnTo>
                    <a:pt x="2857" y="1491"/>
                  </a:lnTo>
                  <a:lnTo>
                    <a:pt x="2890" y="1446"/>
                  </a:lnTo>
                  <a:lnTo>
                    <a:pt x="2917" y="1398"/>
                  </a:lnTo>
                  <a:lnTo>
                    <a:pt x="2939" y="1346"/>
                  </a:lnTo>
                  <a:lnTo>
                    <a:pt x="2955" y="1292"/>
                  </a:lnTo>
                  <a:lnTo>
                    <a:pt x="2965" y="1235"/>
                  </a:lnTo>
                  <a:lnTo>
                    <a:pt x="2968" y="1176"/>
                  </a:lnTo>
                  <a:lnTo>
                    <a:pt x="2965" y="1117"/>
                  </a:lnTo>
                  <a:lnTo>
                    <a:pt x="2955" y="1060"/>
                  </a:lnTo>
                  <a:lnTo>
                    <a:pt x="2939" y="1006"/>
                  </a:lnTo>
                  <a:lnTo>
                    <a:pt x="2917" y="954"/>
                  </a:lnTo>
                  <a:lnTo>
                    <a:pt x="2890" y="906"/>
                  </a:lnTo>
                  <a:lnTo>
                    <a:pt x="2857" y="860"/>
                  </a:lnTo>
                  <a:lnTo>
                    <a:pt x="2820" y="819"/>
                  </a:lnTo>
                  <a:lnTo>
                    <a:pt x="2779" y="782"/>
                  </a:lnTo>
                  <a:lnTo>
                    <a:pt x="2734" y="751"/>
                  </a:lnTo>
                  <a:lnTo>
                    <a:pt x="2686" y="724"/>
                  </a:lnTo>
                  <a:lnTo>
                    <a:pt x="2635" y="702"/>
                  </a:lnTo>
                  <a:lnTo>
                    <a:pt x="2579" y="686"/>
                  </a:lnTo>
                  <a:lnTo>
                    <a:pt x="2523" y="676"/>
                  </a:lnTo>
                  <a:lnTo>
                    <a:pt x="2464" y="671"/>
                  </a:lnTo>
                  <a:lnTo>
                    <a:pt x="2417" y="675"/>
                  </a:lnTo>
                  <a:lnTo>
                    <a:pt x="2372" y="681"/>
                  </a:lnTo>
                  <a:lnTo>
                    <a:pt x="2327" y="691"/>
                  </a:lnTo>
                  <a:lnTo>
                    <a:pt x="2284" y="705"/>
                  </a:lnTo>
                  <a:lnTo>
                    <a:pt x="2241" y="725"/>
                  </a:lnTo>
                  <a:lnTo>
                    <a:pt x="2200" y="747"/>
                  </a:lnTo>
                  <a:lnTo>
                    <a:pt x="2162" y="774"/>
                  </a:lnTo>
                  <a:lnTo>
                    <a:pt x="2126" y="803"/>
                  </a:lnTo>
                  <a:lnTo>
                    <a:pt x="2120" y="739"/>
                  </a:lnTo>
                  <a:lnTo>
                    <a:pt x="2108" y="678"/>
                  </a:lnTo>
                  <a:lnTo>
                    <a:pt x="2089" y="618"/>
                  </a:lnTo>
                  <a:lnTo>
                    <a:pt x="2065" y="559"/>
                  </a:lnTo>
                  <a:lnTo>
                    <a:pt x="2036" y="503"/>
                  </a:lnTo>
                  <a:lnTo>
                    <a:pt x="2002" y="450"/>
                  </a:lnTo>
                  <a:lnTo>
                    <a:pt x="1963" y="401"/>
                  </a:lnTo>
                  <a:lnTo>
                    <a:pt x="1921" y="355"/>
                  </a:lnTo>
                  <a:lnTo>
                    <a:pt x="1873" y="314"/>
                  </a:lnTo>
                  <a:lnTo>
                    <a:pt x="1822" y="277"/>
                  </a:lnTo>
                  <a:lnTo>
                    <a:pt x="1768" y="245"/>
                  </a:lnTo>
                  <a:lnTo>
                    <a:pt x="1710" y="219"/>
                  </a:lnTo>
                  <a:lnTo>
                    <a:pt x="1651" y="197"/>
                  </a:lnTo>
                  <a:lnTo>
                    <a:pt x="1588" y="181"/>
                  </a:lnTo>
                  <a:lnTo>
                    <a:pt x="1522" y="171"/>
                  </a:lnTo>
                  <a:lnTo>
                    <a:pt x="1456" y="168"/>
                  </a:lnTo>
                  <a:lnTo>
                    <a:pt x="1391" y="171"/>
                  </a:lnTo>
                  <a:lnTo>
                    <a:pt x="1328" y="181"/>
                  </a:lnTo>
                  <a:lnTo>
                    <a:pt x="1267" y="195"/>
                  </a:lnTo>
                  <a:lnTo>
                    <a:pt x="1209" y="215"/>
                  </a:lnTo>
                  <a:lnTo>
                    <a:pt x="1153" y="240"/>
                  </a:lnTo>
                  <a:lnTo>
                    <a:pt x="1100" y="271"/>
                  </a:lnTo>
                  <a:lnTo>
                    <a:pt x="1049" y="305"/>
                  </a:lnTo>
                  <a:lnTo>
                    <a:pt x="1003" y="343"/>
                  </a:lnTo>
                  <a:lnTo>
                    <a:pt x="960" y="387"/>
                  </a:lnTo>
                  <a:lnTo>
                    <a:pt x="921" y="434"/>
                  </a:lnTo>
                  <a:lnTo>
                    <a:pt x="886" y="484"/>
                  </a:lnTo>
                  <a:lnTo>
                    <a:pt x="857" y="537"/>
                  </a:lnTo>
                  <a:lnTo>
                    <a:pt x="831" y="592"/>
                  </a:lnTo>
                  <a:lnTo>
                    <a:pt x="811" y="651"/>
                  </a:lnTo>
                  <a:lnTo>
                    <a:pt x="796" y="713"/>
                  </a:lnTo>
                  <a:lnTo>
                    <a:pt x="787" y="776"/>
                  </a:lnTo>
                  <a:lnTo>
                    <a:pt x="784" y="840"/>
                  </a:lnTo>
                  <a:lnTo>
                    <a:pt x="786" y="885"/>
                  </a:lnTo>
                  <a:lnTo>
                    <a:pt x="790" y="930"/>
                  </a:lnTo>
                  <a:lnTo>
                    <a:pt x="797" y="969"/>
                  </a:lnTo>
                  <a:lnTo>
                    <a:pt x="806" y="1008"/>
                  </a:lnTo>
                  <a:lnTo>
                    <a:pt x="504" y="1008"/>
                  </a:lnTo>
                  <a:lnTo>
                    <a:pt x="458" y="1011"/>
                  </a:lnTo>
                  <a:lnTo>
                    <a:pt x="415" y="1020"/>
                  </a:lnTo>
                  <a:lnTo>
                    <a:pt x="373" y="1034"/>
                  </a:lnTo>
                  <a:lnTo>
                    <a:pt x="334" y="1054"/>
                  </a:lnTo>
                  <a:lnTo>
                    <a:pt x="298" y="1078"/>
                  </a:lnTo>
                  <a:lnTo>
                    <a:pt x="267" y="1106"/>
                  </a:lnTo>
                  <a:lnTo>
                    <a:pt x="238" y="1138"/>
                  </a:lnTo>
                  <a:lnTo>
                    <a:pt x="214" y="1174"/>
                  </a:lnTo>
                  <a:lnTo>
                    <a:pt x="194" y="1213"/>
                  </a:lnTo>
                  <a:lnTo>
                    <a:pt x="180" y="1255"/>
                  </a:lnTo>
                  <a:lnTo>
                    <a:pt x="171" y="1298"/>
                  </a:lnTo>
                  <a:lnTo>
                    <a:pt x="168" y="1344"/>
                  </a:lnTo>
                  <a:lnTo>
                    <a:pt x="171" y="1389"/>
                  </a:lnTo>
                  <a:lnTo>
                    <a:pt x="180" y="1433"/>
                  </a:lnTo>
                  <a:lnTo>
                    <a:pt x="194" y="1475"/>
                  </a:lnTo>
                  <a:lnTo>
                    <a:pt x="214" y="1513"/>
                  </a:lnTo>
                  <a:lnTo>
                    <a:pt x="238" y="1549"/>
                  </a:lnTo>
                  <a:lnTo>
                    <a:pt x="267" y="1582"/>
                  </a:lnTo>
                  <a:lnTo>
                    <a:pt x="298" y="1610"/>
                  </a:lnTo>
                  <a:lnTo>
                    <a:pt x="334" y="1634"/>
                  </a:lnTo>
                  <a:lnTo>
                    <a:pt x="373" y="1653"/>
                  </a:lnTo>
                  <a:lnTo>
                    <a:pt x="415" y="1668"/>
                  </a:lnTo>
                  <a:lnTo>
                    <a:pt x="458" y="1677"/>
                  </a:lnTo>
                  <a:lnTo>
                    <a:pt x="504" y="1680"/>
                  </a:lnTo>
                  <a:lnTo>
                    <a:pt x="1232" y="1680"/>
                  </a:lnTo>
                  <a:lnTo>
                    <a:pt x="1232" y="1848"/>
                  </a:lnTo>
                  <a:lnTo>
                    <a:pt x="504" y="1848"/>
                  </a:lnTo>
                  <a:lnTo>
                    <a:pt x="445" y="1844"/>
                  </a:lnTo>
                  <a:lnTo>
                    <a:pt x="389" y="1835"/>
                  </a:lnTo>
                  <a:lnTo>
                    <a:pt x="334" y="1818"/>
                  </a:lnTo>
                  <a:lnTo>
                    <a:pt x="282" y="1797"/>
                  </a:lnTo>
                  <a:lnTo>
                    <a:pt x="234" y="1769"/>
                  </a:lnTo>
                  <a:lnTo>
                    <a:pt x="189" y="1737"/>
                  </a:lnTo>
                  <a:lnTo>
                    <a:pt x="147" y="1700"/>
                  </a:lnTo>
                  <a:lnTo>
                    <a:pt x="111" y="1659"/>
                  </a:lnTo>
                  <a:lnTo>
                    <a:pt x="78" y="1614"/>
                  </a:lnTo>
                  <a:lnTo>
                    <a:pt x="51" y="1565"/>
                  </a:lnTo>
                  <a:lnTo>
                    <a:pt x="29" y="1514"/>
                  </a:lnTo>
                  <a:lnTo>
                    <a:pt x="14" y="1460"/>
                  </a:lnTo>
                  <a:lnTo>
                    <a:pt x="3" y="1402"/>
                  </a:lnTo>
                  <a:lnTo>
                    <a:pt x="0" y="1344"/>
                  </a:lnTo>
                  <a:lnTo>
                    <a:pt x="3" y="1285"/>
                  </a:lnTo>
                  <a:lnTo>
                    <a:pt x="14" y="1229"/>
                  </a:lnTo>
                  <a:lnTo>
                    <a:pt x="29" y="1174"/>
                  </a:lnTo>
                  <a:lnTo>
                    <a:pt x="51" y="1122"/>
                  </a:lnTo>
                  <a:lnTo>
                    <a:pt x="78" y="1073"/>
                  </a:lnTo>
                  <a:lnTo>
                    <a:pt x="111" y="1029"/>
                  </a:lnTo>
                  <a:lnTo>
                    <a:pt x="147" y="988"/>
                  </a:lnTo>
                  <a:lnTo>
                    <a:pt x="189" y="951"/>
                  </a:lnTo>
                  <a:lnTo>
                    <a:pt x="234" y="918"/>
                  </a:lnTo>
                  <a:lnTo>
                    <a:pt x="282" y="891"/>
                  </a:lnTo>
                  <a:lnTo>
                    <a:pt x="334" y="869"/>
                  </a:lnTo>
                  <a:lnTo>
                    <a:pt x="389" y="853"/>
                  </a:lnTo>
                  <a:lnTo>
                    <a:pt x="445" y="843"/>
                  </a:lnTo>
                  <a:lnTo>
                    <a:pt x="504" y="840"/>
                  </a:lnTo>
                  <a:lnTo>
                    <a:pt x="616" y="840"/>
                  </a:lnTo>
                  <a:lnTo>
                    <a:pt x="620" y="764"/>
                  </a:lnTo>
                  <a:lnTo>
                    <a:pt x="630" y="689"/>
                  </a:lnTo>
                  <a:lnTo>
                    <a:pt x="646" y="617"/>
                  </a:lnTo>
                  <a:lnTo>
                    <a:pt x="669" y="547"/>
                  </a:lnTo>
                  <a:lnTo>
                    <a:pt x="697" y="480"/>
                  </a:lnTo>
                  <a:lnTo>
                    <a:pt x="731" y="416"/>
                  </a:lnTo>
                  <a:lnTo>
                    <a:pt x="770" y="355"/>
                  </a:lnTo>
                  <a:lnTo>
                    <a:pt x="813" y="299"/>
                  </a:lnTo>
                  <a:lnTo>
                    <a:pt x="862" y="246"/>
                  </a:lnTo>
                  <a:lnTo>
                    <a:pt x="915" y="198"/>
                  </a:lnTo>
                  <a:lnTo>
                    <a:pt x="972" y="153"/>
                  </a:lnTo>
                  <a:lnTo>
                    <a:pt x="1033" y="114"/>
                  </a:lnTo>
                  <a:lnTo>
                    <a:pt x="1096" y="81"/>
                  </a:lnTo>
                  <a:lnTo>
                    <a:pt x="1163" y="52"/>
                  </a:lnTo>
                  <a:lnTo>
                    <a:pt x="1232" y="30"/>
                  </a:lnTo>
                  <a:lnTo>
                    <a:pt x="1305" y="13"/>
                  </a:lnTo>
                  <a:lnTo>
                    <a:pt x="1379" y="4"/>
                  </a:lnTo>
                  <a:lnTo>
                    <a:pt x="145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de-DE">
                <a:solidFill>
                  <a:srgbClr val="00338D"/>
                </a:solidFill>
              </a:endParaRPr>
            </a:p>
          </p:txBody>
        </p:sp>
        <p:sp>
          <p:nvSpPr>
            <p:cNvPr id="245" name="Freeform 73"/>
            <p:cNvSpPr>
              <a:spLocks/>
            </p:cNvSpPr>
            <p:nvPr/>
          </p:nvSpPr>
          <p:spPr bwMode="auto">
            <a:xfrm>
              <a:off x="3940175" y="1700213"/>
              <a:ext cx="203200" cy="266700"/>
            </a:xfrm>
            <a:custGeom>
              <a:avLst/>
              <a:gdLst/>
              <a:ahLst/>
              <a:cxnLst>
                <a:cxn ang="0">
                  <a:pos x="225" y="0"/>
                </a:cxn>
                <a:cxn ang="0">
                  <a:pos x="673" y="0"/>
                </a:cxn>
                <a:cxn ang="0">
                  <a:pos x="673" y="728"/>
                </a:cxn>
                <a:cxn ang="0">
                  <a:pos x="898" y="728"/>
                </a:cxn>
                <a:cxn ang="0">
                  <a:pos x="449" y="1176"/>
                </a:cxn>
                <a:cxn ang="0">
                  <a:pos x="0" y="728"/>
                </a:cxn>
                <a:cxn ang="0">
                  <a:pos x="225" y="728"/>
                </a:cxn>
                <a:cxn ang="0">
                  <a:pos x="225" y="0"/>
                </a:cxn>
              </a:cxnLst>
              <a:rect l="0" t="0" r="r" b="b"/>
              <a:pathLst>
                <a:path w="898" h="1176">
                  <a:moveTo>
                    <a:pt x="225" y="0"/>
                  </a:moveTo>
                  <a:lnTo>
                    <a:pt x="673" y="0"/>
                  </a:lnTo>
                  <a:lnTo>
                    <a:pt x="673" y="728"/>
                  </a:lnTo>
                  <a:lnTo>
                    <a:pt x="898" y="728"/>
                  </a:lnTo>
                  <a:lnTo>
                    <a:pt x="449" y="1176"/>
                  </a:lnTo>
                  <a:lnTo>
                    <a:pt x="0" y="728"/>
                  </a:lnTo>
                  <a:lnTo>
                    <a:pt x="225" y="728"/>
                  </a:lnTo>
                  <a:lnTo>
                    <a:pt x="22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de-DE">
                <a:solidFill>
                  <a:srgbClr val="00338D"/>
                </a:solidFill>
              </a:endParaRPr>
            </a:p>
          </p:txBody>
        </p:sp>
      </p:grpSp>
      <p:grpSp>
        <p:nvGrpSpPr>
          <p:cNvPr id="261" name="Gruppieren 202"/>
          <p:cNvGrpSpPr/>
          <p:nvPr/>
        </p:nvGrpSpPr>
        <p:grpSpPr>
          <a:xfrm>
            <a:off x="7849316" y="1966885"/>
            <a:ext cx="716714" cy="607034"/>
            <a:chOff x="6772841" y="3659370"/>
            <a:chExt cx="756000" cy="755419"/>
          </a:xfrm>
          <a:solidFill>
            <a:srgbClr val="00338D"/>
          </a:solidFill>
        </p:grpSpPr>
        <p:sp>
          <p:nvSpPr>
            <p:cNvPr id="262" name="Rectangle 171"/>
            <p:cNvSpPr>
              <a:spLocks noChangeArrowheads="1"/>
            </p:cNvSpPr>
            <p:nvPr/>
          </p:nvSpPr>
          <p:spPr bwMode="auto">
            <a:xfrm>
              <a:off x="6969597" y="3756982"/>
              <a:ext cx="92410" cy="586388"/>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263" name="Rectangle 172"/>
            <p:cNvSpPr>
              <a:spLocks noChangeArrowheads="1"/>
            </p:cNvSpPr>
            <p:nvPr/>
          </p:nvSpPr>
          <p:spPr bwMode="auto">
            <a:xfrm>
              <a:off x="6825208" y="3933056"/>
              <a:ext cx="92410" cy="410314"/>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264" name="Rectangle 173"/>
            <p:cNvSpPr>
              <a:spLocks noChangeArrowheads="1"/>
            </p:cNvSpPr>
            <p:nvPr/>
          </p:nvSpPr>
          <p:spPr bwMode="auto">
            <a:xfrm>
              <a:off x="7401272" y="4077688"/>
              <a:ext cx="92410" cy="26568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265" name="Rectangle 174"/>
            <p:cNvSpPr>
              <a:spLocks noChangeArrowheads="1"/>
            </p:cNvSpPr>
            <p:nvPr/>
          </p:nvSpPr>
          <p:spPr bwMode="auto">
            <a:xfrm>
              <a:off x="7113986" y="3659370"/>
              <a:ext cx="90920" cy="68400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266" name="Rectangle 172"/>
            <p:cNvSpPr>
              <a:spLocks noChangeArrowheads="1"/>
            </p:cNvSpPr>
            <p:nvPr/>
          </p:nvSpPr>
          <p:spPr bwMode="auto">
            <a:xfrm>
              <a:off x="7256885" y="3933056"/>
              <a:ext cx="92410" cy="410314"/>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267" name="Rectangle 170"/>
            <p:cNvSpPr>
              <a:spLocks noChangeArrowheads="1"/>
            </p:cNvSpPr>
            <p:nvPr/>
          </p:nvSpPr>
          <p:spPr bwMode="auto">
            <a:xfrm>
              <a:off x="6772841" y="4381452"/>
              <a:ext cx="756000" cy="3333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
        <p:nvSpPr>
          <p:cNvPr id="273" name="object 52"/>
          <p:cNvSpPr/>
          <p:nvPr/>
        </p:nvSpPr>
        <p:spPr>
          <a:xfrm>
            <a:off x="7642869" y="1688825"/>
            <a:ext cx="1168895" cy="1167383"/>
          </a:xfrm>
          <a:prstGeom prst="rect">
            <a:avLst/>
          </a:prstGeom>
          <a:blipFill>
            <a:blip r:embed="rId2" cstate="email">
              <a:extLst>
                <a:ext uri="{28A0092B-C50C-407E-A947-70E740481C1C}">
                  <a14:useLocalDpi xmlns:a14="http://schemas.microsoft.com/office/drawing/2010/main"/>
                </a:ext>
              </a:extLst>
            </a:blip>
            <a:stretch>
              <a:fillRect/>
            </a:stretch>
          </a:blipFill>
        </p:spPr>
        <p:txBody>
          <a:bodyPr wrap="square" lIns="0" tIns="0" rIns="0" bIns="0" rtlCol="0"/>
          <a:lstStyle/>
          <a:p>
            <a:endParaRPr>
              <a:solidFill>
                <a:prstClr val="black"/>
              </a:solidFill>
            </a:endParaRPr>
          </a:p>
        </p:txBody>
      </p:sp>
      <p:sp>
        <p:nvSpPr>
          <p:cNvPr id="274" name="object 53"/>
          <p:cNvSpPr/>
          <p:nvPr/>
        </p:nvSpPr>
        <p:spPr>
          <a:xfrm>
            <a:off x="7674871" y="1720829"/>
            <a:ext cx="1050290" cy="1049020"/>
          </a:xfrm>
          <a:custGeom>
            <a:avLst/>
            <a:gdLst/>
            <a:ahLst/>
            <a:cxnLst/>
            <a:rect l="l" t="t" r="r" b="b"/>
            <a:pathLst>
              <a:path w="1050289" h="1049020">
                <a:moveTo>
                  <a:pt x="0" y="524256"/>
                </a:moveTo>
                <a:lnTo>
                  <a:pt x="2145" y="476538"/>
                </a:lnTo>
                <a:lnTo>
                  <a:pt x="8458" y="430021"/>
                </a:lnTo>
                <a:lnTo>
                  <a:pt x="18754" y="384889"/>
                </a:lnTo>
                <a:lnTo>
                  <a:pt x="32847" y="341327"/>
                </a:lnTo>
                <a:lnTo>
                  <a:pt x="50551" y="299521"/>
                </a:lnTo>
                <a:lnTo>
                  <a:pt x="71681" y="259655"/>
                </a:lnTo>
                <a:lnTo>
                  <a:pt x="96052" y="221915"/>
                </a:lnTo>
                <a:lnTo>
                  <a:pt x="123479" y="186486"/>
                </a:lnTo>
                <a:lnTo>
                  <a:pt x="153776" y="153552"/>
                </a:lnTo>
                <a:lnTo>
                  <a:pt x="186757" y="123299"/>
                </a:lnTo>
                <a:lnTo>
                  <a:pt x="222238" y="95912"/>
                </a:lnTo>
                <a:lnTo>
                  <a:pt x="260033" y="71577"/>
                </a:lnTo>
                <a:lnTo>
                  <a:pt x="299957" y="50477"/>
                </a:lnTo>
                <a:lnTo>
                  <a:pt x="341824" y="32799"/>
                </a:lnTo>
                <a:lnTo>
                  <a:pt x="385449" y="18727"/>
                </a:lnTo>
                <a:lnTo>
                  <a:pt x="430646" y="8446"/>
                </a:lnTo>
                <a:lnTo>
                  <a:pt x="477231" y="2142"/>
                </a:lnTo>
                <a:lnTo>
                  <a:pt x="525018" y="0"/>
                </a:lnTo>
                <a:lnTo>
                  <a:pt x="572804" y="2142"/>
                </a:lnTo>
                <a:lnTo>
                  <a:pt x="619389" y="8446"/>
                </a:lnTo>
                <a:lnTo>
                  <a:pt x="664586" y="18727"/>
                </a:lnTo>
                <a:lnTo>
                  <a:pt x="708211" y="32799"/>
                </a:lnTo>
                <a:lnTo>
                  <a:pt x="750078" y="50477"/>
                </a:lnTo>
                <a:lnTo>
                  <a:pt x="790002" y="71577"/>
                </a:lnTo>
                <a:lnTo>
                  <a:pt x="827797" y="95912"/>
                </a:lnTo>
                <a:lnTo>
                  <a:pt x="863278" y="123299"/>
                </a:lnTo>
                <a:lnTo>
                  <a:pt x="896259" y="153552"/>
                </a:lnTo>
                <a:lnTo>
                  <a:pt x="926556" y="186486"/>
                </a:lnTo>
                <a:lnTo>
                  <a:pt x="953983" y="221915"/>
                </a:lnTo>
                <a:lnTo>
                  <a:pt x="978354" y="259655"/>
                </a:lnTo>
                <a:lnTo>
                  <a:pt x="999484" y="299521"/>
                </a:lnTo>
                <a:lnTo>
                  <a:pt x="1017188" y="341327"/>
                </a:lnTo>
                <a:lnTo>
                  <a:pt x="1031281" y="384889"/>
                </a:lnTo>
                <a:lnTo>
                  <a:pt x="1041577" y="430021"/>
                </a:lnTo>
                <a:lnTo>
                  <a:pt x="1047890" y="476538"/>
                </a:lnTo>
                <a:lnTo>
                  <a:pt x="1050036" y="524256"/>
                </a:lnTo>
                <a:lnTo>
                  <a:pt x="1047890" y="571973"/>
                </a:lnTo>
                <a:lnTo>
                  <a:pt x="1041577" y="618490"/>
                </a:lnTo>
                <a:lnTo>
                  <a:pt x="1031281" y="663622"/>
                </a:lnTo>
                <a:lnTo>
                  <a:pt x="1017188" y="707184"/>
                </a:lnTo>
                <a:lnTo>
                  <a:pt x="999484" y="748990"/>
                </a:lnTo>
                <a:lnTo>
                  <a:pt x="978354" y="788856"/>
                </a:lnTo>
                <a:lnTo>
                  <a:pt x="953983" y="826596"/>
                </a:lnTo>
                <a:lnTo>
                  <a:pt x="926556" y="862025"/>
                </a:lnTo>
                <a:lnTo>
                  <a:pt x="896259" y="894959"/>
                </a:lnTo>
                <a:lnTo>
                  <a:pt x="863278" y="925212"/>
                </a:lnTo>
                <a:lnTo>
                  <a:pt x="827797" y="952599"/>
                </a:lnTo>
                <a:lnTo>
                  <a:pt x="790002" y="976934"/>
                </a:lnTo>
                <a:lnTo>
                  <a:pt x="750078" y="998034"/>
                </a:lnTo>
                <a:lnTo>
                  <a:pt x="708211" y="1015712"/>
                </a:lnTo>
                <a:lnTo>
                  <a:pt x="664586" y="1029784"/>
                </a:lnTo>
                <a:lnTo>
                  <a:pt x="619389" y="1040065"/>
                </a:lnTo>
                <a:lnTo>
                  <a:pt x="572804" y="1046369"/>
                </a:lnTo>
                <a:lnTo>
                  <a:pt x="525018" y="1048512"/>
                </a:lnTo>
                <a:lnTo>
                  <a:pt x="477231" y="1046369"/>
                </a:lnTo>
                <a:lnTo>
                  <a:pt x="430646" y="1040065"/>
                </a:lnTo>
                <a:lnTo>
                  <a:pt x="385449" y="1029784"/>
                </a:lnTo>
                <a:lnTo>
                  <a:pt x="341824" y="1015712"/>
                </a:lnTo>
                <a:lnTo>
                  <a:pt x="299957" y="998034"/>
                </a:lnTo>
                <a:lnTo>
                  <a:pt x="260033" y="976934"/>
                </a:lnTo>
                <a:lnTo>
                  <a:pt x="222238" y="952599"/>
                </a:lnTo>
                <a:lnTo>
                  <a:pt x="186757" y="925212"/>
                </a:lnTo>
                <a:lnTo>
                  <a:pt x="153776" y="894959"/>
                </a:lnTo>
                <a:lnTo>
                  <a:pt x="123479" y="862025"/>
                </a:lnTo>
                <a:lnTo>
                  <a:pt x="96052" y="826596"/>
                </a:lnTo>
                <a:lnTo>
                  <a:pt x="71681" y="788856"/>
                </a:lnTo>
                <a:lnTo>
                  <a:pt x="50551" y="748990"/>
                </a:lnTo>
                <a:lnTo>
                  <a:pt x="32847" y="707184"/>
                </a:lnTo>
                <a:lnTo>
                  <a:pt x="18754" y="663622"/>
                </a:lnTo>
                <a:lnTo>
                  <a:pt x="8458" y="618490"/>
                </a:lnTo>
                <a:lnTo>
                  <a:pt x="2145" y="571973"/>
                </a:lnTo>
                <a:lnTo>
                  <a:pt x="0" y="524256"/>
                </a:lnTo>
                <a:close/>
              </a:path>
            </a:pathLst>
          </a:custGeom>
          <a:ln w="12192">
            <a:solidFill>
              <a:srgbClr val="00338D"/>
            </a:solidFill>
          </a:ln>
        </p:spPr>
        <p:txBody>
          <a:bodyPr wrap="square" lIns="0" tIns="0" rIns="0" bIns="0" rtlCol="0"/>
          <a:lstStyle/>
          <a:p>
            <a:endParaRPr>
              <a:solidFill>
                <a:prstClr val="black"/>
              </a:solidFill>
            </a:endParaRPr>
          </a:p>
        </p:txBody>
      </p:sp>
      <p:grpSp>
        <p:nvGrpSpPr>
          <p:cNvPr id="278" name="Gruppieren 174"/>
          <p:cNvGrpSpPr/>
          <p:nvPr/>
        </p:nvGrpSpPr>
        <p:grpSpPr>
          <a:xfrm>
            <a:off x="9994199" y="1981046"/>
            <a:ext cx="558166" cy="488190"/>
            <a:chOff x="290512" y="3816475"/>
            <a:chExt cx="404813" cy="403225"/>
          </a:xfrm>
          <a:solidFill>
            <a:srgbClr val="0070C0"/>
          </a:solidFill>
        </p:grpSpPr>
        <p:sp>
          <p:nvSpPr>
            <p:cNvPr id="279" name="Freeform 413"/>
            <p:cNvSpPr>
              <a:spLocks noEditPoints="1"/>
            </p:cNvSpPr>
            <p:nvPr/>
          </p:nvSpPr>
          <p:spPr bwMode="auto">
            <a:xfrm>
              <a:off x="290512" y="3816475"/>
              <a:ext cx="404813" cy="403225"/>
            </a:xfrm>
            <a:custGeom>
              <a:avLst/>
              <a:gdLst/>
              <a:ahLst/>
              <a:cxnLst>
                <a:cxn ang="0">
                  <a:pos x="67" y="0"/>
                </a:cxn>
                <a:cxn ang="0">
                  <a:pos x="0" y="67"/>
                </a:cxn>
                <a:cxn ang="0">
                  <a:pos x="67" y="134"/>
                </a:cxn>
                <a:cxn ang="0">
                  <a:pos x="134" y="67"/>
                </a:cxn>
                <a:cxn ang="0">
                  <a:pos x="67" y="0"/>
                </a:cxn>
                <a:cxn ang="0">
                  <a:pos x="67" y="124"/>
                </a:cxn>
                <a:cxn ang="0">
                  <a:pos x="10" y="67"/>
                </a:cxn>
                <a:cxn ang="0">
                  <a:pos x="67" y="10"/>
                </a:cxn>
                <a:cxn ang="0">
                  <a:pos x="124" y="67"/>
                </a:cxn>
                <a:cxn ang="0">
                  <a:pos x="67" y="124"/>
                </a:cxn>
              </a:cxnLst>
              <a:rect l="0" t="0" r="r" b="b"/>
              <a:pathLst>
                <a:path w="134" h="134">
                  <a:moveTo>
                    <a:pt x="67" y="0"/>
                  </a:moveTo>
                  <a:cubicBezTo>
                    <a:pt x="30" y="0"/>
                    <a:pt x="0" y="30"/>
                    <a:pt x="0" y="67"/>
                  </a:cubicBezTo>
                  <a:cubicBezTo>
                    <a:pt x="0" y="104"/>
                    <a:pt x="30" y="134"/>
                    <a:pt x="67" y="134"/>
                  </a:cubicBezTo>
                  <a:cubicBezTo>
                    <a:pt x="104" y="134"/>
                    <a:pt x="134" y="104"/>
                    <a:pt x="134" y="67"/>
                  </a:cubicBezTo>
                  <a:cubicBezTo>
                    <a:pt x="134" y="30"/>
                    <a:pt x="104" y="0"/>
                    <a:pt x="67" y="0"/>
                  </a:cubicBezTo>
                  <a:close/>
                  <a:moveTo>
                    <a:pt x="67" y="124"/>
                  </a:moveTo>
                  <a:cubicBezTo>
                    <a:pt x="36" y="124"/>
                    <a:pt x="10" y="98"/>
                    <a:pt x="10" y="67"/>
                  </a:cubicBezTo>
                  <a:cubicBezTo>
                    <a:pt x="10" y="36"/>
                    <a:pt x="36" y="10"/>
                    <a:pt x="67" y="10"/>
                  </a:cubicBezTo>
                  <a:cubicBezTo>
                    <a:pt x="98" y="10"/>
                    <a:pt x="124" y="36"/>
                    <a:pt x="124" y="67"/>
                  </a:cubicBezTo>
                  <a:cubicBezTo>
                    <a:pt x="124" y="98"/>
                    <a:pt x="98" y="124"/>
                    <a:pt x="67" y="12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80" name="Oval 414"/>
            <p:cNvSpPr>
              <a:spLocks noChangeArrowheads="1"/>
            </p:cNvSpPr>
            <p:nvPr/>
          </p:nvSpPr>
          <p:spPr bwMode="auto">
            <a:xfrm>
              <a:off x="390525" y="3930775"/>
              <a:ext cx="69850" cy="69850"/>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81" name="Oval 415"/>
            <p:cNvSpPr>
              <a:spLocks noChangeArrowheads="1"/>
            </p:cNvSpPr>
            <p:nvPr/>
          </p:nvSpPr>
          <p:spPr bwMode="auto">
            <a:xfrm>
              <a:off x="514350" y="3929187"/>
              <a:ext cx="71438" cy="71438"/>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82" name="Freeform 416"/>
            <p:cNvSpPr>
              <a:spLocks/>
            </p:cNvSpPr>
            <p:nvPr/>
          </p:nvSpPr>
          <p:spPr bwMode="auto">
            <a:xfrm>
              <a:off x="369887" y="4027612"/>
              <a:ext cx="242888" cy="120650"/>
            </a:xfrm>
            <a:custGeom>
              <a:avLst/>
              <a:gdLst/>
              <a:ahLst/>
              <a:cxnLst>
                <a:cxn ang="0">
                  <a:pos x="0" y="1"/>
                </a:cxn>
                <a:cxn ang="0">
                  <a:pos x="40" y="32"/>
                </a:cxn>
                <a:cxn ang="0">
                  <a:pos x="80" y="0"/>
                </a:cxn>
                <a:cxn ang="0">
                  <a:pos x="81" y="5"/>
                </a:cxn>
                <a:cxn ang="0">
                  <a:pos x="40" y="40"/>
                </a:cxn>
                <a:cxn ang="0">
                  <a:pos x="0" y="5"/>
                </a:cxn>
                <a:cxn ang="0">
                  <a:pos x="0" y="1"/>
                </a:cxn>
              </a:cxnLst>
              <a:rect l="0" t="0" r="r" b="b"/>
              <a:pathLst>
                <a:path w="81" h="40">
                  <a:moveTo>
                    <a:pt x="0" y="1"/>
                  </a:moveTo>
                  <a:cubicBezTo>
                    <a:pt x="1" y="18"/>
                    <a:pt x="18" y="32"/>
                    <a:pt x="40" y="32"/>
                  </a:cubicBezTo>
                  <a:cubicBezTo>
                    <a:pt x="62" y="32"/>
                    <a:pt x="80" y="18"/>
                    <a:pt x="80" y="0"/>
                  </a:cubicBezTo>
                  <a:cubicBezTo>
                    <a:pt x="81" y="5"/>
                    <a:pt x="81" y="5"/>
                    <a:pt x="81" y="5"/>
                  </a:cubicBezTo>
                  <a:cubicBezTo>
                    <a:pt x="81" y="25"/>
                    <a:pt x="62" y="40"/>
                    <a:pt x="40" y="40"/>
                  </a:cubicBezTo>
                  <a:cubicBezTo>
                    <a:pt x="18" y="40"/>
                    <a:pt x="0" y="25"/>
                    <a:pt x="0" y="5"/>
                  </a:cubicBezTo>
                  <a:lnTo>
                    <a:pt x="0" y="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sp>
        <p:nvSpPr>
          <p:cNvPr id="92" name="Title 2"/>
          <p:cNvSpPr txBox="1">
            <a:spLocks/>
          </p:cNvSpPr>
          <p:nvPr/>
        </p:nvSpPr>
        <p:spPr>
          <a:xfrm>
            <a:off x="153265" y="94959"/>
            <a:ext cx="9681940" cy="364003"/>
          </a:xfrm>
          <a:prstGeom prst="rect">
            <a:avLst/>
          </a:prstGeom>
          <a:noFill/>
        </p:spPr>
        <p:txBody>
          <a:bodyPr vert="horz" lIns="0" tIns="0" rIns="0" bIns="0" rtlCol="0" anchor="t" anchorCtr="0">
            <a:noAutofit/>
          </a:bodyPr>
          <a:lstStyle>
            <a:defPPr>
              <a:defRPr lang="en-US"/>
            </a:defPPr>
            <a:lvl1pPr>
              <a:lnSpc>
                <a:spcPct val="70000"/>
              </a:lnSpc>
              <a:defRPr sz="2800" b="1" i="0" kern="0">
                <a:solidFill>
                  <a:srgbClr val="00338D"/>
                </a:solidFill>
                <a:latin typeface="Univers 47 CondensedLight" panose="00000400000000000000" pitchFamily="2" charset="0"/>
                <a:cs typeface="KPMG Extralight"/>
              </a:defRPr>
            </a:lvl1pPr>
          </a:lstStyle>
          <a:p>
            <a:pPr>
              <a:defRPr/>
            </a:pPr>
            <a:r>
              <a:rPr lang="en-US" sz="4400" b="0" kern="1200" dirty="0" smtClean="0">
                <a:latin typeface="KPMG Extralight" panose="020B0303030202040204" pitchFamily="34" charset="0"/>
                <a:cs typeface="+mj-cs"/>
              </a:rPr>
              <a:t>Detailed Assessment – Operating Model</a:t>
            </a:r>
            <a:r>
              <a:rPr lang="en-US" sz="4400" b="0" kern="1200" baseline="30000" dirty="0" smtClean="0">
                <a:latin typeface="KPMG Extralight" panose="020B0303030202040204" pitchFamily="34" charset="0"/>
                <a:ea typeface="+mj-ea"/>
                <a:cs typeface="+mj-cs"/>
              </a:rPr>
              <a:t>(10/10)</a:t>
            </a:r>
            <a:endParaRPr lang="en-US" sz="4400" b="0" kern="1200" baseline="30000" dirty="0">
              <a:latin typeface="KPMG Extralight" panose="020B0303030202040204" pitchFamily="34" charset="0"/>
              <a:ea typeface="+mj-ea"/>
              <a:cs typeface="+mj-cs"/>
            </a:endParaRPr>
          </a:p>
        </p:txBody>
      </p:sp>
      <p:sp>
        <p:nvSpPr>
          <p:cNvPr id="99" name="Rectangle 98"/>
          <p:cNvSpPr/>
          <p:nvPr/>
        </p:nvSpPr>
        <p:spPr>
          <a:xfrm>
            <a:off x="86590" y="602065"/>
            <a:ext cx="4080424" cy="211083"/>
          </a:xfrm>
          <a:prstGeom prst="rect">
            <a:avLst/>
          </a:prstGeom>
        </p:spPr>
        <p:txBody>
          <a:bodyPr wrap="square">
            <a:spAutoFit/>
          </a:bodyPr>
          <a:lstStyle/>
          <a:p>
            <a:pPr>
              <a:lnSpc>
                <a:spcPct val="70000"/>
              </a:lnSpc>
            </a:pPr>
            <a:r>
              <a:rPr lang="en-US" sz="1050" b="1" dirty="0" smtClean="0">
                <a:solidFill>
                  <a:srgbClr val="005EB8">
                    <a:lumMod val="75000"/>
                  </a:srgbClr>
                </a:solidFill>
              </a:rPr>
              <a:t>Proposed Initiatives</a:t>
            </a:r>
            <a:endParaRPr lang="en-US" sz="1050" b="1" dirty="0">
              <a:solidFill>
                <a:srgbClr val="005EB8">
                  <a:lumMod val="75000"/>
                </a:srgbClr>
              </a:solidFill>
            </a:endParaRPr>
          </a:p>
        </p:txBody>
      </p:sp>
    </p:spTree>
    <p:extLst>
      <p:ext uri="{BB962C8B-B14F-4D97-AF65-F5344CB8AC3E}">
        <p14:creationId xmlns:p14="http://schemas.microsoft.com/office/powerpoint/2010/main" val="2713457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58918" name="think-cell Slide" r:id="rId6" imgW="663" imgH="659" progId="TCLayout.ActiveDocument.1">
                  <p:embed/>
                </p:oleObj>
              </mc:Choice>
              <mc:Fallback>
                <p:oleObj name="think-cell Slide" r:id="rId6" imgW="663" imgH="659" progId="TCLayout.ActiveDocument.1">
                  <p:embed/>
                  <p:pic>
                    <p:nvPicPr>
                      <p:cNvPr id="0" name=""/>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2" name="Rectangle 1" hidden="1"/>
          <p:cNvSpPr/>
          <p:nvPr>
            <p:custDataLst>
              <p:tags r:id="rId3"/>
            </p:custDataLst>
          </p:nvPr>
        </p:nvSpPr>
        <p:spPr>
          <a:xfrm>
            <a:off x="0" y="0"/>
            <a:ext cx="158750" cy="15875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spcBef>
                <a:spcPct val="0"/>
              </a:spcBef>
              <a:spcAft>
                <a:spcPct val="0"/>
              </a:spcAft>
            </a:pPr>
            <a:endParaRPr lang="en-US" sz="3600" dirty="0">
              <a:solidFill>
                <a:srgbClr val="FFFFFF"/>
              </a:solidFill>
              <a:latin typeface="KPMG Extralight" panose="020B0303030202040204" pitchFamily="34" charset="0"/>
              <a:sym typeface="KPMG Extralight" panose="020B0303030202040204" pitchFamily="34" charset="0"/>
            </a:endParaRPr>
          </a:p>
        </p:txBody>
      </p:sp>
      <p:grpSp>
        <p:nvGrpSpPr>
          <p:cNvPr id="98" name="Group 97"/>
          <p:cNvGrpSpPr/>
          <p:nvPr/>
        </p:nvGrpSpPr>
        <p:grpSpPr>
          <a:xfrm>
            <a:off x="5031547" y="3892713"/>
            <a:ext cx="2126154" cy="2058037"/>
            <a:chOff x="4854586" y="3229573"/>
            <a:chExt cx="2126154" cy="2058037"/>
          </a:xfrm>
        </p:grpSpPr>
        <p:grpSp>
          <p:nvGrpSpPr>
            <p:cNvPr id="99" name="Group 98"/>
            <p:cNvGrpSpPr/>
            <p:nvPr/>
          </p:nvGrpSpPr>
          <p:grpSpPr>
            <a:xfrm>
              <a:off x="4854586" y="3239548"/>
              <a:ext cx="308707" cy="329511"/>
              <a:chOff x="4882946" y="3982126"/>
              <a:chExt cx="496290" cy="529735"/>
            </a:xfrm>
          </p:grpSpPr>
          <p:sp>
            <p:nvSpPr>
              <p:cNvPr id="102" name="Chord 101"/>
              <p:cNvSpPr/>
              <p:nvPr/>
            </p:nvSpPr>
            <p:spPr>
              <a:xfrm>
                <a:off x="4882946" y="3982126"/>
                <a:ext cx="496290" cy="529735"/>
              </a:xfrm>
              <a:prstGeom prst="chord">
                <a:avLst>
                  <a:gd name="adj1" fmla="val 4800000"/>
                  <a:gd name="adj2" fmla="val 16800000"/>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03" name="Pie 102"/>
              <p:cNvSpPr/>
              <p:nvPr/>
            </p:nvSpPr>
            <p:spPr>
              <a:xfrm>
                <a:off x="4934400" y="4033581"/>
                <a:ext cx="411607" cy="411607"/>
              </a:xfrm>
              <a:prstGeom prst="pie">
                <a:avLst>
                  <a:gd name="adj1" fmla="val 9720000"/>
                  <a:gd name="adj2" fmla="val 16200000"/>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grpSp>
        <p:sp>
          <p:nvSpPr>
            <p:cNvPr id="100" name="Freeform 99"/>
            <p:cNvSpPr/>
            <p:nvPr/>
          </p:nvSpPr>
          <p:spPr>
            <a:xfrm rot="16200000">
              <a:off x="4262904" y="4292210"/>
              <a:ext cx="1492077" cy="308705"/>
            </a:xfrm>
            <a:custGeom>
              <a:avLst/>
              <a:gdLst>
                <a:gd name="connsiteX0" fmla="*/ 0 w 1492077"/>
                <a:gd name="connsiteY0" fmla="*/ 0 h 308705"/>
                <a:gd name="connsiteX1" fmla="*/ 1492077 w 1492077"/>
                <a:gd name="connsiteY1" fmla="*/ 0 h 308705"/>
                <a:gd name="connsiteX2" fmla="*/ 1492077 w 1492077"/>
                <a:gd name="connsiteY2" fmla="*/ 308705 h 308705"/>
                <a:gd name="connsiteX3" fmla="*/ 0 w 1492077"/>
                <a:gd name="connsiteY3" fmla="*/ 308705 h 308705"/>
                <a:gd name="connsiteX4" fmla="*/ 0 w 1492077"/>
                <a:gd name="connsiteY4" fmla="*/ 0 h 3087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2077" h="308705">
                  <a:moveTo>
                    <a:pt x="0" y="0"/>
                  </a:moveTo>
                  <a:lnTo>
                    <a:pt x="1492077" y="0"/>
                  </a:lnTo>
                  <a:lnTo>
                    <a:pt x="1492077" y="308705"/>
                  </a:lnTo>
                  <a:lnTo>
                    <a:pt x="0" y="30870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 tIns="0" rIns="1" bIns="-1" numCol="1" spcCol="1270" anchor="t" anchorCtr="0">
              <a:noAutofit/>
            </a:bodyPr>
            <a:lstStyle/>
            <a:p>
              <a:pPr lvl="0" algn="r" defTabSz="977900">
                <a:lnSpc>
                  <a:spcPct val="90000"/>
                </a:lnSpc>
                <a:spcBef>
                  <a:spcPct val="0"/>
                </a:spcBef>
                <a:spcAft>
                  <a:spcPct val="35000"/>
                </a:spcAft>
              </a:pPr>
              <a:r>
                <a:rPr lang="en-GB" kern="1200" dirty="0" smtClean="0">
                  <a:solidFill>
                    <a:schemeClr val="bg1"/>
                  </a:solidFill>
                </a:rPr>
                <a:t>Level 3</a:t>
              </a:r>
              <a:endParaRPr lang="en-US" kern="1200" dirty="0">
                <a:solidFill>
                  <a:schemeClr val="bg1"/>
                </a:solidFill>
              </a:endParaRPr>
            </a:p>
          </p:txBody>
        </p:sp>
        <p:sp>
          <p:nvSpPr>
            <p:cNvPr id="101" name="Freeform 100"/>
            <p:cNvSpPr/>
            <p:nvPr/>
          </p:nvSpPr>
          <p:spPr>
            <a:xfrm>
              <a:off x="5114552" y="3229573"/>
              <a:ext cx="1866188" cy="2058037"/>
            </a:xfrm>
            <a:custGeom>
              <a:avLst/>
              <a:gdLst>
                <a:gd name="connsiteX0" fmla="*/ 0 w 1029018"/>
                <a:gd name="connsiteY0" fmla="*/ 0 h 2058037"/>
                <a:gd name="connsiteX1" fmla="*/ 1029018 w 1029018"/>
                <a:gd name="connsiteY1" fmla="*/ 0 h 2058037"/>
                <a:gd name="connsiteX2" fmla="*/ 1029018 w 1029018"/>
                <a:gd name="connsiteY2" fmla="*/ 2058037 h 2058037"/>
                <a:gd name="connsiteX3" fmla="*/ 0 w 1029018"/>
                <a:gd name="connsiteY3" fmla="*/ 2058037 h 2058037"/>
                <a:gd name="connsiteX4" fmla="*/ 0 w 1029018"/>
                <a:gd name="connsiteY4" fmla="*/ 0 h 20580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9018" h="2058037">
                  <a:moveTo>
                    <a:pt x="0" y="0"/>
                  </a:moveTo>
                  <a:lnTo>
                    <a:pt x="1029018" y="0"/>
                  </a:lnTo>
                  <a:lnTo>
                    <a:pt x="1029018" y="2058037"/>
                  </a:lnTo>
                  <a:lnTo>
                    <a:pt x="0" y="205803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114300" lvl="0" indent="-114300" defTabSz="311150">
                <a:lnSpc>
                  <a:spcPct val="90000"/>
                </a:lnSpc>
                <a:spcBef>
                  <a:spcPct val="0"/>
                </a:spcBef>
                <a:spcAft>
                  <a:spcPct val="35000"/>
                </a:spcAft>
                <a:buFont typeface="Arial" panose="020B0604020202020204" pitchFamily="34" charset="0"/>
                <a:buChar char="•"/>
              </a:pPr>
              <a:r>
                <a:rPr lang="en-US" sz="1200" dirty="0">
                  <a:solidFill>
                    <a:schemeClr val="bg1"/>
                  </a:solidFill>
                </a:rPr>
                <a:t>Innovation watch involves external sources.</a:t>
              </a:r>
            </a:p>
            <a:p>
              <a:pPr marL="114300" lvl="0" indent="-114300" defTabSz="311150">
                <a:lnSpc>
                  <a:spcPct val="90000"/>
                </a:lnSpc>
                <a:spcBef>
                  <a:spcPct val="0"/>
                </a:spcBef>
                <a:spcAft>
                  <a:spcPct val="35000"/>
                </a:spcAft>
                <a:buFont typeface="Arial" panose="020B0604020202020204" pitchFamily="34" charset="0"/>
                <a:buChar char="•"/>
              </a:pPr>
              <a:r>
                <a:rPr lang="en-GB" sz="1200" dirty="0">
                  <a:solidFill>
                    <a:schemeClr val="bg1"/>
                  </a:solidFill>
                </a:rPr>
                <a:t>Teams funded and sustainable</a:t>
              </a:r>
            </a:p>
            <a:p>
              <a:pPr marL="114300" lvl="0" indent="-114300" defTabSz="311150">
                <a:lnSpc>
                  <a:spcPct val="90000"/>
                </a:lnSpc>
                <a:spcBef>
                  <a:spcPct val="0"/>
                </a:spcBef>
                <a:spcAft>
                  <a:spcPct val="35000"/>
                </a:spcAft>
                <a:buFont typeface="Arial" panose="020B0604020202020204" pitchFamily="34" charset="0"/>
                <a:buChar char="•"/>
              </a:pPr>
              <a:r>
                <a:rPr lang="en-GB" sz="1200" dirty="0">
                  <a:solidFill>
                    <a:schemeClr val="bg1"/>
                  </a:solidFill>
                </a:rPr>
                <a:t>Processes, tools and methods are formalized and shared</a:t>
              </a:r>
            </a:p>
            <a:p>
              <a:pPr marL="114300" lvl="0" indent="-114300" defTabSz="311150">
                <a:lnSpc>
                  <a:spcPct val="90000"/>
                </a:lnSpc>
                <a:spcBef>
                  <a:spcPct val="0"/>
                </a:spcBef>
                <a:spcAft>
                  <a:spcPct val="35000"/>
                </a:spcAft>
                <a:buFont typeface="Arial" panose="020B0604020202020204" pitchFamily="34" charset="0"/>
                <a:buChar char="•"/>
              </a:pPr>
              <a:r>
                <a:rPr lang="en-GB" sz="1200" dirty="0">
                  <a:solidFill>
                    <a:schemeClr val="bg1"/>
                  </a:solidFill>
                </a:rPr>
                <a:t>Innovation is included in business strategy</a:t>
              </a:r>
            </a:p>
            <a:p>
              <a:pPr marL="114300" lvl="0" indent="-114300" defTabSz="311150">
                <a:lnSpc>
                  <a:spcPct val="90000"/>
                </a:lnSpc>
                <a:spcBef>
                  <a:spcPct val="0"/>
                </a:spcBef>
                <a:spcAft>
                  <a:spcPct val="35000"/>
                </a:spcAft>
                <a:buFont typeface="Arial" panose="020B0604020202020204" pitchFamily="34" charset="0"/>
                <a:buChar char="•"/>
              </a:pPr>
              <a:r>
                <a:rPr lang="en-GB" sz="1200" dirty="0">
                  <a:solidFill>
                    <a:schemeClr val="bg1"/>
                  </a:solidFill>
                </a:rPr>
                <a:t>Proactive approach to innovation</a:t>
              </a:r>
            </a:p>
            <a:p>
              <a:pPr marL="114300" lvl="0" indent="-114300" defTabSz="311150">
                <a:lnSpc>
                  <a:spcPct val="90000"/>
                </a:lnSpc>
                <a:spcBef>
                  <a:spcPct val="0"/>
                </a:spcBef>
                <a:spcAft>
                  <a:spcPct val="35000"/>
                </a:spcAft>
                <a:buFont typeface="Arial" panose="020B0604020202020204" pitchFamily="34" charset="0"/>
                <a:buChar char="•"/>
              </a:pPr>
              <a:r>
                <a:rPr lang="en-GB" sz="1200" dirty="0">
                  <a:solidFill>
                    <a:schemeClr val="bg1"/>
                  </a:solidFill>
                </a:rPr>
                <a:t>Active executive support</a:t>
              </a:r>
            </a:p>
          </p:txBody>
        </p:sp>
      </p:grpSp>
      <p:grpSp>
        <p:nvGrpSpPr>
          <p:cNvPr id="104" name="Group 103"/>
          <p:cNvGrpSpPr/>
          <p:nvPr/>
        </p:nvGrpSpPr>
        <p:grpSpPr>
          <a:xfrm>
            <a:off x="7239970" y="3892713"/>
            <a:ext cx="2416108" cy="2058037"/>
            <a:chOff x="7367334" y="3290079"/>
            <a:chExt cx="2416108" cy="2058037"/>
          </a:xfrm>
        </p:grpSpPr>
        <p:grpSp>
          <p:nvGrpSpPr>
            <p:cNvPr id="105" name="Group 104"/>
            <p:cNvGrpSpPr/>
            <p:nvPr/>
          </p:nvGrpSpPr>
          <p:grpSpPr>
            <a:xfrm>
              <a:off x="7367334" y="3292691"/>
              <a:ext cx="383958" cy="1957295"/>
              <a:chOff x="7367334" y="3324590"/>
              <a:chExt cx="383958" cy="1957295"/>
            </a:xfrm>
          </p:grpSpPr>
          <p:grpSp>
            <p:nvGrpSpPr>
              <p:cNvPr id="107" name="Group 106"/>
              <p:cNvGrpSpPr/>
              <p:nvPr/>
            </p:nvGrpSpPr>
            <p:grpSpPr>
              <a:xfrm>
                <a:off x="7431252" y="3324590"/>
                <a:ext cx="320040" cy="320040"/>
                <a:chOff x="6566625" y="3947929"/>
                <a:chExt cx="514509" cy="514507"/>
              </a:xfrm>
            </p:grpSpPr>
            <p:sp>
              <p:nvSpPr>
                <p:cNvPr id="109" name="Chord 108"/>
                <p:cNvSpPr/>
                <p:nvPr/>
              </p:nvSpPr>
              <p:spPr>
                <a:xfrm>
                  <a:off x="6566625" y="3947929"/>
                  <a:ext cx="514509" cy="514507"/>
                </a:xfrm>
                <a:prstGeom prst="chord">
                  <a:avLst>
                    <a:gd name="adj1" fmla="val 4800000"/>
                    <a:gd name="adj2" fmla="val 16800000"/>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10" name="Pie 109"/>
                <p:cNvSpPr/>
                <p:nvPr/>
              </p:nvSpPr>
              <p:spPr>
                <a:xfrm>
                  <a:off x="6618076" y="3999393"/>
                  <a:ext cx="411607" cy="411607"/>
                </a:xfrm>
                <a:prstGeom prst="pie">
                  <a:avLst>
                    <a:gd name="adj1" fmla="val 7560000"/>
                    <a:gd name="adj2" fmla="val 16200000"/>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grpSp>
          <p:sp>
            <p:nvSpPr>
              <p:cNvPr id="108" name="Freeform 107"/>
              <p:cNvSpPr/>
              <p:nvPr/>
            </p:nvSpPr>
            <p:spPr>
              <a:xfrm rot="16200000">
                <a:off x="6775648" y="4381494"/>
                <a:ext cx="1492077" cy="308705"/>
              </a:xfrm>
              <a:custGeom>
                <a:avLst/>
                <a:gdLst>
                  <a:gd name="connsiteX0" fmla="*/ 0 w 1492077"/>
                  <a:gd name="connsiteY0" fmla="*/ 0 h 308705"/>
                  <a:gd name="connsiteX1" fmla="*/ 1492077 w 1492077"/>
                  <a:gd name="connsiteY1" fmla="*/ 0 h 308705"/>
                  <a:gd name="connsiteX2" fmla="*/ 1492077 w 1492077"/>
                  <a:gd name="connsiteY2" fmla="*/ 308705 h 308705"/>
                  <a:gd name="connsiteX3" fmla="*/ 0 w 1492077"/>
                  <a:gd name="connsiteY3" fmla="*/ 308705 h 308705"/>
                  <a:gd name="connsiteX4" fmla="*/ 0 w 1492077"/>
                  <a:gd name="connsiteY4" fmla="*/ 0 h 3087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2077" h="308705">
                    <a:moveTo>
                      <a:pt x="0" y="0"/>
                    </a:moveTo>
                    <a:lnTo>
                      <a:pt x="1492077" y="0"/>
                    </a:lnTo>
                    <a:lnTo>
                      <a:pt x="1492077" y="308705"/>
                    </a:lnTo>
                    <a:lnTo>
                      <a:pt x="0" y="30870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 tIns="0" rIns="1" bIns="0" numCol="1" spcCol="1270" anchor="b" anchorCtr="0">
                <a:noAutofit/>
              </a:bodyPr>
              <a:lstStyle/>
              <a:p>
                <a:pPr lvl="0" algn="r" defTabSz="977900">
                  <a:lnSpc>
                    <a:spcPct val="90000"/>
                  </a:lnSpc>
                  <a:spcBef>
                    <a:spcPct val="0"/>
                  </a:spcBef>
                  <a:spcAft>
                    <a:spcPct val="35000"/>
                  </a:spcAft>
                </a:pPr>
                <a:r>
                  <a:rPr lang="en-GB" kern="1200" dirty="0" smtClean="0">
                    <a:solidFill>
                      <a:schemeClr val="bg1"/>
                    </a:solidFill>
                  </a:rPr>
                  <a:t>Level 4</a:t>
                </a:r>
                <a:endParaRPr lang="en-US" kern="1200" dirty="0">
                  <a:solidFill>
                    <a:schemeClr val="bg1"/>
                  </a:solidFill>
                </a:endParaRPr>
              </a:p>
            </p:txBody>
          </p:sp>
        </p:grpSp>
        <p:sp>
          <p:nvSpPr>
            <p:cNvPr id="106" name="Freeform 105"/>
            <p:cNvSpPr/>
            <p:nvPr/>
          </p:nvSpPr>
          <p:spPr>
            <a:xfrm>
              <a:off x="7716155" y="3290079"/>
              <a:ext cx="2067287" cy="2058037"/>
            </a:xfrm>
            <a:custGeom>
              <a:avLst/>
              <a:gdLst>
                <a:gd name="connsiteX0" fmla="*/ 0 w 1029018"/>
                <a:gd name="connsiteY0" fmla="*/ 0 h 2058037"/>
                <a:gd name="connsiteX1" fmla="*/ 1029018 w 1029018"/>
                <a:gd name="connsiteY1" fmla="*/ 0 h 2058037"/>
                <a:gd name="connsiteX2" fmla="*/ 1029018 w 1029018"/>
                <a:gd name="connsiteY2" fmla="*/ 2058037 h 2058037"/>
                <a:gd name="connsiteX3" fmla="*/ 0 w 1029018"/>
                <a:gd name="connsiteY3" fmla="*/ 2058037 h 2058037"/>
                <a:gd name="connsiteX4" fmla="*/ 0 w 1029018"/>
                <a:gd name="connsiteY4" fmla="*/ 0 h 20580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9018" h="2058037">
                  <a:moveTo>
                    <a:pt x="0" y="0"/>
                  </a:moveTo>
                  <a:lnTo>
                    <a:pt x="1029018" y="0"/>
                  </a:lnTo>
                  <a:lnTo>
                    <a:pt x="1029018" y="2058037"/>
                  </a:lnTo>
                  <a:lnTo>
                    <a:pt x="0" y="205803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114300" indent="-114300" defTabSz="311150">
                <a:lnSpc>
                  <a:spcPct val="90000"/>
                </a:lnSpc>
                <a:spcBef>
                  <a:spcPct val="0"/>
                </a:spcBef>
                <a:spcAft>
                  <a:spcPct val="35000"/>
                </a:spcAft>
                <a:buFont typeface="Arial" panose="020B0604020202020204" pitchFamily="34" charset="0"/>
                <a:buChar char="•"/>
              </a:pPr>
              <a:r>
                <a:rPr lang="en-US" sz="1200" dirty="0">
                  <a:solidFill>
                    <a:schemeClr val="bg1"/>
                  </a:solidFill>
                </a:rPr>
                <a:t>Strategic partnerships contribute ideas and resources</a:t>
              </a:r>
            </a:p>
            <a:p>
              <a:pPr marL="114300" indent="-114300" defTabSz="311150">
                <a:lnSpc>
                  <a:spcPct val="90000"/>
                </a:lnSpc>
                <a:spcBef>
                  <a:spcPct val="0"/>
                </a:spcBef>
                <a:spcAft>
                  <a:spcPct val="35000"/>
                </a:spcAft>
                <a:buFont typeface="Arial" panose="020B0604020202020204" pitchFamily="34" charset="0"/>
                <a:buChar char="•"/>
              </a:pPr>
              <a:r>
                <a:rPr lang="en-GB" sz="1200" dirty="0">
                  <a:solidFill>
                    <a:schemeClr val="bg1"/>
                  </a:solidFill>
                </a:rPr>
                <a:t>Expert innovation and catalyst teams</a:t>
              </a:r>
            </a:p>
            <a:p>
              <a:pPr marL="114300" indent="-114300" defTabSz="311150">
                <a:lnSpc>
                  <a:spcPct val="90000"/>
                </a:lnSpc>
                <a:spcBef>
                  <a:spcPct val="0"/>
                </a:spcBef>
                <a:spcAft>
                  <a:spcPct val="35000"/>
                </a:spcAft>
                <a:buFont typeface="Arial" panose="020B0604020202020204" pitchFamily="34" charset="0"/>
                <a:buChar char="•"/>
              </a:pPr>
              <a:r>
                <a:rPr lang="en-GB" sz="1200" dirty="0">
                  <a:solidFill>
                    <a:schemeClr val="bg1"/>
                  </a:solidFill>
                </a:rPr>
                <a:t>Best in-class processes, tools and methods</a:t>
              </a:r>
            </a:p>
            <a:p>
              <a:pPr marL="114300" indent="-114300" defTabSz="311150">
                <a:lnSpc>
                  <a:spcPct val="90000"/>
                </a:lnSpc>
                <a:spcBef>
                  <a:spcPct val="0"/>
                </a:spcBef>
                <a:spcAft>
                  <a:spcPct val="35000"/>
                </a:spcAft>
                <a:buFont typeface="Arial" panose="020B0604020202020204" pitchFamily="34" charset="0"/>
                <a:buChar char="•"/>
              </a:pPr>
              <a:r>
                <a:rPr lang="en-GB" sz="1200" dirty="0">
                  <a:solidFill>
                    <a:schemeClr val="bg1"/>
                  </a:solidFill>
                </a:rPr>
                <a:t>Planned, funded and championed at enterprise level</a:t>
              </a:r>
            </a:p>
            <a:p>
              <a:pPr marL="114300" indent="-114300" defTabSz="311150">
                <a:lnSpc>
                  <a:spcPct val="90000"/>
                </a:lnSpc>
                <a:spcBef>
                  <a:spcPct val="0"/>
                </a:spcBef>
                <a:spcAft>
                  <a:spcPct val="35000"/>
                </a:spcAft>
                <a:buFont typeface="Arial" panose="020B0604020202020204" pitchFamily="34" charset="0"/>
                <a:buChar char="•"/>
              </a:pPr>
              <a:r>
                <a:rPr lang="en-GB" sz="1200" dirty="0" err="1">
                  <a:solidFill>
                    <a:schemeClr val="bg1"/>
                  </a:solidFill>
                </a:rPr>
                <a:t>LoB</a:t>
              </a:r>
              <a:r>
                <a:rPr lang="en-GB" sz="1200" dirty="0">
                  <a:solidFill>
                    <a:schemeClr val="bg1"/>
                  </a:solidFill>
                </a:rPr>
                <a:t> led co-innovation events</a:t>
              </a:r>
            </a:p>
            <a:p>
              <a:pPr marL="114300" indent="-114300" defTabSz="311150">
                <a:lnSpc>
                  <a:spcPct val="90000"/>
                </a:lnSpc>
                <a:spcBef>
                  <a:spcPct val="0"/>
                </a:spcBef>
                <a:spcAft>
                  <a:spcPct val="35000"/>
                </a:spcAft>
                <a:buFont typeface="Arial" panose="020B0604020202020204" pitchFamily="34" charset="0"/>
                <a:buChar char="•"/>
              </a:pPr>
              <a:r>
                <a:rPr lang="en-GB" sz="1200" dirty="0">
                  <a:solidFill>
                    <a:schemeClr val="bg1"/>
                  </a:solidFill>
                </a:rPr>
                <a:t>Fully proactive and driven innovation culture</a:t>
              </a:r>
            </a:p>
            <a:p>
              <a:pPr marL="114300" indent="-114300" defTabSz="311150">
                <a:lnSpc>
                  <a:spcPct val="90000"/>
                </a:lnSpc>
                <a:spcBef>
                  <a:spcPct val="0"/>
                </a:spcBef>
                <a:spcAft>
                  <a:spcPct val="35000"/>
                </a:spcAft>
                <a:buFont typeface="Arial" panose="020B0604020202020204" pitchFamily="34" charset="0"/>
                <a:buChar char="•"/>
              </a:pPr>
              <a:r>
                <a:rPr lang="en-GB" sz="1200" dirty="0">
                  <a:solidFill>
                    <a:schemeClr val="bg1"/>
                  </a:solidFill>
                </a:rPr>
                <a:t>Strong executive sponsorship</a:t>
              </a:r>
            </a:p>
          </p:txBody>
        </p:sp>
      </p:grpSp>
      <p:grpSp>
        <p:nvGrpSpPr>
          <p:cNvPr id="111" name="Group 110"/>
          <p:cNvGrpSpPr/>
          <p:nvPr/>
        </p:nvGrpSpPr>
        <p:grpSpPr>
          <a:xfrm>
            <a:off x="9656078" y="3892713"/>
            <a:ext cx="2340855" cy="2058037"/>
            <a:chOff x="9587253" y="3239180"/>
            <a:chExt cx="2340855" cy="2058037"/>
          </a:xfrm>
        </p:grpSpPr>
        <p:grpSp>
          <p:nvGrpSpPr>
            <p:cNvPr id="112" name="Group 111"/>
            <p:cNvGrpSpPr/>
            <p:nvPr/>
          </p:nvGrpSpPr>
          <p:grpSpPr>
            <a:xfrm>
              <a:off x="9587253" y="3277299"/>
              <a:ext cx="320040" cy="320040"/>
              <a:chOff x="8250302" y="3965613"/>
              <a:chExt cx="514509" cy="514509"/>
            </a:xfrm>
          </p:grpSpPr>
          <p:sp>
            <p:nvSpPr>
              <p:cNvPr id="115" name="Chord 114"/>
              <p:cNvSpPr/>
              <p:nvPr/>
            </p:nvSpPr>
            <p:spPr>
              <a:xfrm>
                <a:off x="8250302" y="3965613"/>
                <a:ext cx="514509" cy="514509"/>
              </a:xfrm>
              <a:prstGeom prst="chord">
                <a:avLst>
                  <a:gd name="adj1" fmla="val 4800000"/>
                  <a:gd name="adj2" fmla="val 16800000"/>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16" name="Pie 115"/>
              <p:cNvSpPr/>
              <p:nvPr/>
            </p:nvSpPr>
            <p:spPr>
              <a:xfrm>
                <a:off x="8301753" y="4000547"/>
                <a:ext cx="411607" cy="411607"/>
              </a:xfrm>
              <a:prstGeom prst="pie">
                <a:avLst>
                  <a:gd name="adj1" fmla="val 5400000"/>
                  <a:gd name="adj2" fmla="val 16200000"/>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grpSp>
        <p:sp>
          <p:nvSpPr>
            <p:cNvPr id="113" name="Freeform 112"/>
            <p:cNvSpPr/>
            <p:nvPr/>
          </p:nvSpPr>
          <p:spPr>
            <a:xfrm rot="16200000">
              <a:off x="8995567" y="4361235"/>
              <a:ext cx="1492077" cy="308705"/>
            </a:xfrm>
            <a:custGeom>
              <a:avLst/>
              <a:gdLst>
                <a:gd name="connsiteX0" fmla="*/ 0 w 1492077"/>
                <a:gd name="connsiteY0" fmla="*/ 0 h 308705"/>
                <a:gd name="connsiteX1" fmla="*/ 1492077 w 1492077"/>
                <a:gd name="connsiteY1" fmla="*/ 0 h 308705"/>
                <a:gd name="connsiteX2" fmla="*/ 1492077 w 1492077"/>
                <a:gd name="connsiteY2" fmla="*/ 308705 h 308705"/>
                <a:gd name="connsiteX3" fmla="*/ 0 w 1492077"/>
                <a:gd name="connsiteY3" fmla="*/ 308705 h 308705"/>
                <a:gd name="connsiteX4" fmla="*/ 0 w 1492077"/>
                <a:gd name="connsiteY4" fmla="*/ 0 h 3087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2077" h="308705">
                  <a:moveTo>
                    <a:pt x="0" y="0"/>
                  </a:moveTo>
                  <a:lnTo>
                    <a:pt x="1492077" y="0"/>
                  </a:lnTo>
                  <a:lnTo>
                    <a:pt x="1492077" y="308705"/>
                  </a:lnTo>
                  <a:lnTo>
                    <a:pt x="0" y="30870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 tIns="0" rIns="1" bIns="0" numCol="1" spcCol="1270" anchor="t" anchorCtr="0">
              <a:noAutofit/>
            </a:bodyPr>
            <a:lstStyle/>
            <a:p>
              <a:pPr lvl="0" algn="r" defTabSz="977900">
                <a:lnSpc>
                  <a:spcPct val="90000"/>
                </a:lnSpc>
                <a:spcBef>
                  <a:spcPct val="0"/>
                </a:spcBef>
                <a:spcAft>
                  <a:spcPct val="35000"/>
                </a:spcAft>
              </a:pPr>
              <a:r>
                <a:rPr lang="en-GB" kern="1200" dirty="0" smtClean="0">
                  <a:solidFill>
                    <a:schemeClr val="bg1"/>
                  </a:solidFill>
                </a:rPr>
                <a:t>Level 5</a:t>
              </a:r>
              <a:endParaRPr lang="en-US" kern="1200" dirty="0">
                <a:solidFill>
                  <a:schemeClr val="bg1"/>
                </a:solidFill>
              </a:endParaRPr>
            </a:p>
          </p:txBody>
        </p:sp>
        <p:sp>
          <p:nvSpPr>
            <p:cNvPr id="114" name="Freeform 113"/>
            <p:cNvSpPr/>
            <p:nvPr/>
          </p:nvSpPr>
          <p:spPr>
            <a:xfrm>
              <a:off x="9843195" y="3239180"/>
              <a:ext cx="2084913" cy="2058037"/>
            </a:xfrm>
            <a:custGeom>
              <a:avLst/>
              <a:gdLst>
                <a:gd name="connsiteX0" fmla="*/ 0 w 1029018"/>
                <a:gd name="connsiteY0" fmla="*/ 0 h 2058037"/>
                <a:gd name="connsiteX1" fmla="*/ 1029018 w 1029018"/>
                <a:gd name="connsiteY1" fmla="*/ 0 h 2058037"/>
                <a:gd name="connsiteX2" fmla="*/ 1029018 w 1029018"/>
                <a:gd name="connsiteY2" fmla="*/ 2058037 h 2058037"/>
                <a:gd name="connsiteX3" fmla="*/ 0 w 1029018"/>
                <a:gd name="connsiteY3" fmla="*/ 2058037 h 2058037"/>
                <a:gd name="connsiteX4" fmla="*/ 0 w 1029018"/>
                <a:gd name="connsiteY4" fmla="*/ 0 h 20580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9018" h="2058037">
                  <a:moveTo>
                    <a:pt x="0" y="0"/>
                  </a:moveTo>
                  <a:lnTo>
                    <a:pt x="1029018" y="0"/>
                  </a:lnTo>
                  <a:lnTo>
                    <a:pt x="1029018" y="2058037"/>
                  </a:lnTo>
                  <a:lnTo>
                    <a:pt x="0" y="205803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114300" indent="-114300" defTabSz="311150">
                <a:lnSpc>
                  <a:spcPct val="90000"/>
                </a:lnSpc>
                <a:spcBef>
                  <a:spcPct val="0"/>
                </a:spcBef>
                <a:spcAft>
                  <a:spcPct val="35000"/>
                </a:spcAft>
                <a:buFont typeface="Arial" panose="020B0604020202020204" pitchFamily="34" charset="0"/>
                <a:buChar char="•"/>
              </a:pPr>
              <a:r>
                <a:rPr lang="en-US" sz="1200" dirty="0" err="1">
                  <a:solidFill>
                    <a:schemeClr val="bg1"/>
                  </a:solidFill>
                </a:rPr>
                <a:t>Recognised</a:t>
              </a:r>
              <a:r>
                <a:rPr lang="en-US" sz="1200" dirty="0">
                  <a:solidFill>
                    <a:schemeClr val="bg1"/>
                  </a:solidFill>
                </a:rPr>
                <a:t> as a world-class leader in new methods and practices</a:t>
              </a:r>
            </a:p>
            <a:p>
              <a:pPr marL="114300" indent="-114300" defTabSz="311150">
                <a:lnSpc>
                  <a:spcPct val="90000"/>
                </a:lnSpc>
                <a:spcBef>
                  <a:spcPct val="0"/>
                </a:spcBef>
                <a:spcAft>
                  <a:spcPct val="35000"/>
                </a:spcAft>
                <a:buFont typeface="Arial" panose="020B0604020202020204" pitchFamily="34" charset="0"/>
                <a:buChar char="•"/>
              </a:pPr>
              <a:r>
                <a:rPr lang="en-GB" sz="1200" dirty="0">
                  <a:solidFill>
                    <a:schemeClr val="bg1"/>
                  </a:solidFill>
                </a:rPr>
                <a:t>Expansive open innovation and co-development programs</a:t>
              </a:r>
            </a:p>
            <a:p>
              <a:pPr marL="114300" indent="-114300" defTabSz="311150">
                <a:lnSpc>
                  <a:spcPct val="90000"/>
                </a:lnSpc>
                <a:spcBef>
                  <a:spcPct val="0"/>
                </a:spcBef>
                <a:spcAft>
                  <a:spcPct val="35000"/>
                </a:spcAft>
                <a:buFont typeface="Arial" panose="020B0604020202020204" pitchFamily="34" charset="0"/>
                <a:buChar char="•"/>
              </a:pPr>
              <a:r>
                <a:rPr lang="en-GB" sz="1200" dirty="0">
                  <a:solidFill>
                    <a:schemeClr val="bg1"/>
                  </a:solidFill>
                </a:rPr>
                <a:t>Multiple high-functioning enterprise and distributed teams</a:t>
              </a:r>
            </a:p>
            <a:p>
              <a:pPr marL="114300" indent="-114300" defTabSz="311150">
                <a:lnSpc>
                  <a:spcPct val="90000"/>
                </a:lnSpc>
                <a:spcBef>
                  <a:spcPct val="0"/>
                </a:spcBef>
                <a:spcAft>
                  <a:spcPct val="35000"/>
                </a:spcAft>
                <a:buFont typeface="Arial" panose="020B0604020202020204" pitchFamily="34" charset="0"/>
                <a:buChar char="•"/>
              </a:pPr>
              <a:r>
                <a:rPr lang="en-GB" sz="1200" dirty="0">
                  <a:solidFill>
                    <a:schemeClr val="bg1"/>
                  </a:solidFill>
                </a:rPr>
                <a:t>Pervasive culture of open and free innovation</a:t>
              </a:r>
            </a:p>
          </p:txBody>
        </p:sp>
      </p:grpSp>
      <p:sp>
        <p:nvSpPr>
          <p:cNvPr id="118" name="Title 2"/>
          <p:cNvSpPr txBox="1">
            <a:spLocks/>
          </p:cNvSpPr>
          <p:nvPr/>
        </p:nvSpPr>
        <p:spPr>
          <a:xfrm>
            <a:off x="879206" y="864044"/>
            <a:ext cx="7938011" cy="1931217"/>
          </a:xfrm>
          <a:prstGeom prst="rect">
            <a:avLst/>
          </a:prstGeom>
        </p:spPr>
        <p:txBody>
          <a:bodyPr anchor="t" anchorCtr="0"/>
          <a:lstStyle>
            <a:lvl1pPr algn="l" defTabSz="890789" rtl="0" eaLnBrk="1" latinLnBrk="0" hangingPunct="1">
              <a:lnSpc>
                <a:spcPct val="70000"/>
              </a:lnSpc>
              <a:spcBef>
                <a:spcPct val="0"/>
              </a:spcBef>
              <a:buNone/>
              <a:defRPr kumimoji="0" lang="en-GB" sz="8800" b="0" i="0" u="none" strike="noStrike" kern="1200" cap="none" spc="0" normalizeH="0" baseline="0" noProof="0">
                <a:ln>
                  <a:noFill/>
                </a:ln>
                <a:solidFill>
                  <a:srgbClr val="FFFFFF"/>
                </a:solidFill>
                <a:effectLst/>
                <a:uLnTx/>
                <a:uFillTx/>
                <a:latin typeface="KPMG Extralight"/>
                <a:ea typeface="+mj-ea"/>
                <a:cs typeface="KPMG Extralight"/>
              </a:defRPr>
            </a:lvl1pPr>
            <a:lvl2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2pPr>
            <a:lvl3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3pPr>
            <a:lvl4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4pPr>
            <a:lvl5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5pPr>
            <a:lvl6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6pPr>
            <a:lvl7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7pPr>
            <a:lvl8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8pPr>
            <a:lvl9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9pPr>
          </a:lstStyle>
          <a:p>
            <a:pPr>
              <a:lnSpc>
                <a:spcPct val="100000"/>
              </a:lnSpc>
            </a:pPr>
            <a:r>
              <a:rPr lang="en-US" sz="3600" b="1" dirty="0" smtClean="0"/>
              <a:t>Co-creation Model</a:t>
            </a:r>
            <a:r>
              <a:rPr lang="en-US" sz="3600" b="1" dirty="0"/>
              <a:t/>
            </a:r>
            <a:br>
              <a:rPr lang="en-US" sz="3600" b="1" dirty="0"/>
            </a:br>
            <a:r>
              <a:rPr lang="en-US" sz="2800" dirty="0">
                <a:solidFill>
                  <a:schemeClr val="bg1"/>
                </a:solidFill>
              </a:rPr>
              <a:t>The extent to which an organization monitors its own position in the digital marketplace and reacts to improve and enhance its digital propositions through internal and external </a:t>
            </a:r>
            <a:r>
              <a:rPr lang="en-US" sz="2800" dirty="0" smtClean="0">
                <a:solidFill>
                  <a:schemeClr val="bg1"/>
                </a:solidFill>
              </a:rPr>
              <a:t>ideation.</a:t>
            </a:r>
            <a:endParaRPr lang="en-US" sz="2800" dirty="0">
              <a:solidFill>
                <a:schemeClr val="bg1"/>
              </a:solidFill>
            </a:endParaRPr>
          </a:p>
          <a:p>
            <a:pPr>
              <a:lnSpc>
                <a:spcPct val="100000"/>
              </a:lnSpc>
            </a:pPr>
            <a:endParaRPr lang="en-US" sz="2800" dirty="0">
              <a:solidFill>
                <a:schemeClr val="bg1"/>
              </a:solidFill>
            </a:endParaRPr>
          </a:p>
        </p:txBody>
      </p:sp>
      <p:sp>
        <p:nvSpPr>
          <p:cNvPr id="119" name="Title 2"/>
          <p:cNvSpPr txBox="1">
            <a:spLocks/>
          </p:cNvSpPr>
          <p:nvPr/>
        </p:nvSpPr>
        <p:spPr>
          <a:xfrm rot="16200000">
            <a:off x="-854088" y="4050612"/>
            <a:ext cx="2282304" cy="672260"/>
          </a:xfrm>
          <a:prstGeom prst="rect">
            <a:avLst/>
          </a:prstGeom>
        </p:spPr>
        <p:txBody>
          <a:bodyPr anchor="t" anchorCtr="0"/>
          <a:lstStyle>
            <a:lvl1pPr algn="l" defTabSz="890789" rtl="0" eaLnBrk="1" latinLnBrk="0" hangingPunct="1">
              <a:lnSpc>
                <a:spcPct val="70000"/>
              </a:lnSpc>
              <a:spcBef>
                <a:spcPct val="0"/>
              </a:spcBef>
              <a:buNone/>
              <a:defRPr kumimoji="0" lang="en-GB" sz="8800" b="0" i="0" u="none" strike="noStrike" kern="1200" cap="none" spc="0" normalizeH="0" baseline="0" noProof="0">
                <a:ln>
                  <a:noFill/>
                </a:ln>
                <a:solidFill>
                  <a:srgbClr val="FFFFFF"/>
                </a:solidFill>
                <a:effectLst/>
                <a:uLnTx/>
                <a:uFillTx/>
                <a:latin typeface="KPMG Extralight"/>
                <a:ea typeface="+mj-ea"/>
                <a:cs typeface="KPMG Extralight"/>
              </a:defRPr>
            </a:lvl1pPr>
            <a:lvl2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2pPr>
            <a:lvl3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3pPr>
            <a:lvl4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4pPr>
            <a:lvl5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5pPr>
            <a:lvl6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6pPr>
            <a:lvl7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7pPr>
            <a:lvl8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8pPr>
            <a:lvl9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9pPr>
          </a:lstStyle>
          <a:p>
            <a:pPr algn="r">
              <a:lnSpc>
                <a:spcPct val="100000"/>
              </a:lnSpc>
            </a:pPr>
            <a:r>
              <a:rPr lang="en-US" sz="3600" b="1" dirty="0" smtClean="0"/>
              <a:t>Maturity Levels</a:t>
            </a:r>
            <a:endParaRPr lang="en-US" sz="1600" b="1" dirty="0">
              <a:solidFill>
                <a:schemeClr val="bg1"/>
              </a:solidFill>
              <a:latin typeface="+mj-lt"/>
            </a:endParaRPr>
          </a:p>
        </p:txBody>
      </p:sp>
      <p:graphicFrame>
        <p:nvGraphicFramePr>
          <p:cNvPr id="122" name="Table 121"/>
          <p:cNvGraphicFramePr>
            <a:graphicFrameLocks noGrp="1"/>
          </p:cNvGraphicFramePr>
          <p:nvPr>
            <p:extLst/>
          </p:nvPr>
        </p:nvGraphicFramePr>
        <p:xfrm>
          <a:off x="648247" y="3556472"/>
          <a:ext cx="11211370" cy="251460"/>
        </p:xfrm>
        <a:graphic>
          <a:graphicData uri="http://schemas.openxmlformats.org/drawingml/2006/table">
            <a:tbl>
              <a:tblPr firstRow="1" firstCol="1" bandRow="1"/>
              <a:tblGrid>
                <a:gridCol w="2242274"/>
                <a:gridCol w="2242274"/>
                <a:gridCol w="2242274"/>
                <a:gridCol w="2242274"/>
                <a:gridCol w="2242274"/>
              </a:tblGrid>
              <a:tr h="208354">
                <a:tc>
                  <a:txBody>
                    <a:bodyPr/>
                    <a:lstStyle/>
                    <a:p>
                      <a:pPr marL="0" marR="0" lvl="0" indent="0" algn="ctr" defTabSz="914400" rtl="0" eaLnBrk="1" fontAlgn="base" latinLnBrk="0" hangingPunct="1">
                        <a:lnSpc>
                          <a:spcPct val="100000"/>
                        </a:lnSpc>
                        <a:spcBef>
                          <a:spcPct val="25000"/>
                        </a:spcBef>
                        <a:spcAft>
                          <a:spcPct val="0"/>
                        </a:spcAft>
                        <a:buClr>
                          <a:srgbClr val="415299"/>
                        </a:buClr>
                        <a:buSzPct val="125000"/>
                        <a:buFontTx/>
                        <a:buNone/>
                        <a:tabLst/>
                      </a:pPr>
                      <a:r>
                        <a:rPr kumimoji="0" lang="en-GB" sz="1050" b="0" i="0" u="none" strike="noStrike" cap="none" normalizeH="0" baseline="0" noProof="0" dirty="0" smtClean="0">
                          <a:ln>
                            <a:noFill/>
                          </a:ln>
                          <a:solidFill>
                            <a:schemeClr val="tx1"/>
                          </a:solidFill>
                          <a:effectLst/>
                          <a:latin typeface="+mj-lt"/>
                          <a:cs typeface="Arial" charset="0"/>
                        </a:rPr>
                        <a:t>Lagging</a:t>
                      </a:r>
                    </a:p>
                  </a:txBody>
                  <a:tcPr marL="45720" marR="45720" horzOverflow="overflow">
                    <a:lnL w="12700" cap="flat" cmpd="sng" algn="ctr">
                      <a:solidFill>
                        <a:srgbClr val="FFC000"/>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lnTlToBr>
                      <a:noFill/>
                    </a:lnTlToBr>
                    <a:lnBlToTr>
                      <a:noFill/>
                    </a:lnBlToTr>
                    <a:solidFill>
                      <a:srgbClr val="DBCDDB"/>
                    </a:solidFill>
                  </a:tcPr>
                </a:tc>
                <a:tc>
                  <a:txBody>
                    <a:bodyPr/>
                    <a:lstStyle/>
                    <a:p>
                      <a:pPr marL="0" marR="0" lvl="0" indent="0" algn="ctr" defTabSz="914400" rtl="0" eaLnBrk="1" fontAlgn="base" latinLnBrk="0" hangingPunct="1">
                        <a:lnSpc>
                          <a:spcPct val="100000"/>
                        </a:lnSpc>
                        <a:spcBef>
                          <a:spcPct val="25000"/>
                        </a:spcBef>
                        <a:spcAft>
                          <a:spcPct val="0"/>
                        </a:spcAft>
                        <a:buClr>
                          <a:srgbClr val="415299"/>
                        </a:buClr>
                        <a:buSzPct val="125000"/>
                        <a:buFontTx/>
                        <a:buNone/>
                        <a:tabLst/>
                      </a:pPr>
                      <a:r>
                        <a:rPr kumimoji="0" lang="en-GB" sz="1050" b="0" i="0" u="none" strike="noStrike" cap="none" normalizeH="0" baseline="0" noProof="0" dirty="0" smtClean="0">
                          <a:ln>
                            <a:noFill/>
                          </a:ln>
                          <a:solidFill>
                            <a:schemeClr val="tx1"/>
                          </a:solidFill>
                          <a:effectLst/>
                          <a:latin typeface="+mj-lt"/>
                          <a:cs typeface="Arial" charset="0"/>
                        </a:rPr>
                        <a:t>Basic</a:t>
                      </a:r>
                    </a:p>
                  </a:txBody>
                  <a:tcPr marL="45720" marR="45720" horzOverflow="overflow">
                    <a:lnL w="12700" cap="flat" cmpd="sng" algn="ctr">
                      <a:solidFill>
                        <a:srgbClr val="FFC000"/>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lnTlToBr>
                      <a:noFill/>
                    </a:lnTlToBr>
                    <a:lnBlToTr>
                      <a:noFill/>
                    </a:lnBlToTr>
                    <a:solidFill>
                      <a:srgbClr val="DBCDDB"/>
                    </a:solidFill>
                  </a:tcPr>
                </a:tc>
                <a:tc>
                  <a:txBody>
                    <a:bodyPr/>
                    <a:lstStyle/>
                    <a:p>
                      <a:pPr marL="0" marR="0" lvl="0" indent="0" algn="ctr" defTabSz="914400" rtl="0" eaLnBrk="1" fontAlgn="base" latinLnBrk="0" hangingPunct="1">
                        <a:lnSpc>
                          <a:spcPct val="100000"/>
                        </a:lnSpc>
                        <a:spcBef>
                          <a:spcPct val="25000"/>
                        </a:spcBef>
                        <a:spcAft>
                          <a:spcPct val="0"/>
                        </a:spcAft>
                        <a:buClr>
                          <a:srgbClr val="415299"/>
                        </a:buClr>
                        <a:buSzPct val="125000"/>
                        <a:buFontTx/>
                        <a:buNone/>
                        <a:tabLst/>
                      </a:pPr>
                      <a:r>
                        <a:rPr kumimoji="0" lang="en-GB" sz="1050" b="0" i="0" u="none" strike="noStrike" cap="none" normalizeH="0" baseline="0" noProof="0" dirty="0" smtClean="0">
                          <a:ln>
                            <a:noFill/>
                          </a:ln>
                          <a:solidFill>
                            <a:schemeClr val="tx1"/>
                          </a:solidFill>
                          <a:effectLst/>
                          <a:latin typeface="+mj-lt"/>
                          <a:cs typeface="Arial" charset="0"/>
                        </a:rPr>
                        <a:t>Progressed</a:t>
                      </a:r>
                    </a:p>
                  </a:txBody>
                  <a:tcPr marL="45720" marR="45720" horzOverflow="overflow">
                    <a:lnL w="12700" cap="flat" cmpd="sng" algn="ctr">
                      <a:solidFill>
                        <a:srgbClr val="FFC000"/>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lnTlToBr>
                      <a:noFill/>
                    </a:lnTlToBr>
                    <a:lnBlToTr>
                      <a:noFill/>
                    </a:lnBlToTr>
                    <a:solidFill>
                      <a:srgbClr val="DBCDDB"/>
                    </a:solidFill>
                  </a:tcPr>
                </a:tc>
                <a:tc>
                  <a:txBody>
                    <a:bodyPr/>
                    <a:lstStyle/>
                    <a:p>
                      <a:pPr marL="0" marR="0" lvl="0" indent="0" algn="ctr" defTabSz="914400" rtl="0" eaLnBrk="1" fontAlgn="base" latinLnBrk="0" hangingPunct="1">
                        <a:lnSpc>
                          <a:spcPct val="100000"/>
                        </a:lnSpc>
                        <a:spcBef>
                          <a:spcPct val="25000"/>
                        </a:spcBef>
                        <a:spcAft>
                          <a:spcPct val="0"/>
                        </a:spcAft>
                        <a:buClr>
                          <a:srgbClr val="415299"/>
                        </a:buClr>
                        <a:buSzPct val="125000"/>
                        <a:buFontTx/>
                        <a:buNone/>
                        <a:tabLst/>
                      </a:pPr>
                      <a:r>
                        <a:rPr kumimoji="0" lang="en-GB" sz="1050" b="0" i="0" u="none" strike="noStrike" cap="none" normalizeH="0" baseline="0" noProof="0" dirty="0" smtClean="0">
                          <a:ln>
                            <a:noFill/>
                          </a:ln>
                          <a:solidFill>
                            <a:schemeClr val="tx1"/>
                          </a:solidFill>
                          <a:effectLst/>
                          <a:latin typeface="+mj-lt"/>
                          <a:cs typeface="Arial" charset="0"/>
                        </a:rPr>
                        <a:t>Leading</a:t>
                      </a:r>
                    </a:p>
                  </a:txBody>
                  <a:tcPr marL="45720" marR="45720" horzOverflow="overflow">
                    <a:lnL w="12700" cap="flat" cmpd="sng" algn="ctr">
                      <a:solidFill>
                        <a:srgbClr val="FFC000"/>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lnTlToBr>
                      <a:noFill/>
                    </a:lnTlToBr>
                    <a:lnBlToTr>
                      <a:noFill/>
                    </a:lnBlToTr>
                    <a:solidFill>
                      <a:srgbClr val="DBCDDB"/>
                    </a:solidFill>
                  </a:tcPr>
                </a:tc>
                <a:tc>
                  <a:txBody>
                    <a:bodyPr/>
                    <a:lstStyle/>
                    <a:p>
                      <a:pPr marL="0" marR="0" lvl="0" indent="0" algn="ctr" defTabSz="914400" rtl="0" eaLnBrk="1" fontAlgn="base" latinLnBrk="0" hangingPunct="1">
                        <a:lnSpc>
                          <a:spcPct val="100000"/>
                        </a:lnSpc>
                        <a:spcBef>
                          <a:spcPct val="25000"/>
                        </a:spcBef>
                        <a:spcAft>
                          <a:spcPct val="0"/>
                        </a:spcAft>
                        <a:buClr>
                          <a:srgbClr val="415299"/>
                        </a:buClr>
                        <a:buSzPct val="125000"/>
                        <a:buFontTx/>
                        <a:buNone/>
                        <a:tabLst/>
                      </a:pPr>
                      <a:r>
                        <a:rPr kumimoji="0" lang="en-GB" sz="1050" b="0" i="0" u="none" strike="noStrike" cap="none" normalizeH="0" baseline="0" noProof="0" dirty="0" smtClean="0">
                          <a:ln>
                            <a:noFill/>
                          </a:ln>
                          <a:solidFill>
                            <a:schemeClr val="tx1"/>
                          </a:solidFill>
                          <a:effectLst/>
                          <a:latin typeface="+mj-lt"/>
                          <a:cs typeface="Arial" charset="0"/>
                        </a:rPr>
                        <a:t>Innovating</a:t>
                      </a:r>
                    </a:p>
                  </a:txBody>
                  <a:tcPr marL="45720" marR="45720" horzOverflow="overflow">
                    <a:lnL w="12700" cap="flat" cmpd="sng" algn="ctr">
                      <a:solidFill>
                        <a:srgbClr val="FFC000"/>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lnTlToBr>
                      <a:noFill/>
                    </a:lnTlToBr>
                    <a:lnBlToTr>
                      <a:noFill/>
                    </a:lnBlToTr>
                    <a:solidFill>
                      <a:srgbClr val="DBCDDB"/>
                    </a:solidFill>
                  </a:tcPr>
                </a:tc>
              </a:tr>
            </a:tbl>
          </a:graphicData>
        </a:graphic>
      </p:graphicFrame>
      <p:grpSp>
        <p:nvGrpSpPr>
          <p:cNvPr id="127" name="Group 126"/>
          <p:cNvGrpSpPr/>
          <p:nvPr/>
        </p:nvGrpSpPr>
        <p:grpSpPr>
          <a:xfrm>
            <a:off x="566053" y="3892713"/>
            <a:ext cx="2124429" cy="2058037"/>
            <a:chOff x="813550" y="3196648"/>
            <a:chExt cx="2124429" cy="2058037"/>
          </a:xfrm>
        </p:grpSpPr>
        <p:grpSp>
          <p:nvGrpSpPr>
            <p:cNvPr id="128" name="Group 127"/>
            <p:cNvGrpSpPr/>
            <p:nvPr/>
          </p:nvGrpSpPr>
          <p:grpSpPr>
            <a:xfrm>
              <a:off x="813550" y="3217982"/>
              <a:ext cx="320040" cy="320040"/>
              <a:chOff x="1515595" y="3981243"/>
              <a:chExt cx="514509" cy="514509"/>
            </a:xfrm>
          </p:grpSpPr>
          <p:sp>
            <p:nvSpPr>
              <p:cNvPr id="131" name="Chord 130"/>
              <p:cNvSpPr/>
              <p:nvPr/>
            </p:nvSpPr>
            <p:spPr>
              <a:xfrm>
                <a:off x="1515595" y="3981243"/>
                <a:ext cx="514509" cy="514509"/>
              </a:xfrm>
              <a:prstGeom prst="chord">
                <a:avLst>
                  <a:gd name="adj1" fmla="val 4800000"/>
                  <a:gd name="adj2" fmla="val 16800000"/>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32" name="Pie 131"/>
              <p:cNvSpPr/>
              <p:nvPr/>
            </p:nvSpPr>
            <p:spPr>
              <a:xfrm>
                <a:off x="1567046" y="4033581"/>
                <a:ext cx="411607" cy="411607"/>
              </a:xfrm>
              <a:prstGeom prst="pie">
                <a:avLst>
                  <a:gd name="adj1" fmla="val 14040000"/>
                  <a:gd name="adj2" fmla="val 16200000"/>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grpSp>
        <p:sp>
          <p:nvSpPr>
            <p:cNvPr id="129" name="Freeform 128"/>
            <p:cNvSpPr/>
            <p:nvPr/>
          </p:nvSpPr>
          <p:spPr>
            <a:xfrm>
              <a:off x="1056267" y="3196648"/>
              <a:ext cx="1881712" cy="2058037"/>
            </a:xfrm>
            <a:custGeom>
              <a:avLst/>
              <a:gdLst>
                <a:gd name="connsiteX0" fmla="*/ 0 w 1029018"/>
                <a:gd name="connsiteY0" fmla="*/ 0 h 2058037"/>
                <a:gd name="connsiteX1" fmla="*/ 1029018 w 1029018"/>
                <a:gd name="connsiteY1" fmla="*/ 0 h 2058037"/>
                <a:gd name="connsiteX2" fmla="*/ 1029018 w 1029018"/>
                <a:gd name="connsiteY2" fmla="*/ 2058037 h 2058037"/>
                <a:gd name="connsiteX3" fmla="*/ 0 w 1029018"/>
                <a:gd name="connsiteY3" fmla="*/ 2058037 h 2058037"/>
                <a:gd name="connsiteX4" fmla="*/ 0 w 1029018"/>
                <a:gd name="connsiteY4" fmla="*/ 0 h 20580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9018" h="2058037">
                  <a:moveTo>
                    <a:pt x="0" y="0"/>
                  </a:moveTo>
                  <a:lnTo>
                    <a:pt x="1029018" y="0"/>
                  </a:lnTo>
                  <a:lnTo>
                    <a:pt x="1029018" y="2058037"/>
                  </a:lnTo>
                  <a:lnTo>
                    <a:pt x="0" y="205803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114300" indent="-114300" defTabSz="311150">
                <a:lnSpc>
                  <a:spcPct val="90000"/>
                </a:lnSpc>
                <a:spcBef>
                  <a:spcPct val="0"/>
                </a:spcBef>
                <a:spcAft>
                  <a:spcPct val="35000"/>
                </a:spcAft>
                <a:buFont typeface="Arial" panose="020B0604020202020204" pitchFamily="34" charset="0"/>
                <a:buChar char="•"/>
              </a:pPr>
              <a:r>
                <a:rPr lang="en-US" sz="1200" dirty="0">
                  <a:solidFill>
                    <a:schemeClr val="bg1"/>
                  </a:solidFill>
                </a:rPr>
                <a:t>Decisions driven by personality or seniority</a:t>
              </a:r>
            </a:p>
            <a:p>
              <a:pPr marL="114300" indent="-114300" defTabSz="311150">
                <a:lnSpc>
                  <a:spcPct val="90000"/>
                </a:lnSpc>
                <a:spcBef>
                  <a:spcPct val="0"/>
                </a:spcBef>
                <a:spcAft>
                  <a:spcPct val="35000"/>
                </a:spcAft>
                <a:buFont typeface="Arial" panose="020B0604020202020204" pitchFamily="34" charset="0"/>
                <a:buChar char="•"/>
              </a:pPr>
              <a:r>
                <a:rPr lang="en-GB" sz="1200" dirty="0">
                  <a:solidFill>
                    <a:schemeClr val="bg1"/>
                  </a:solidFill>
                </a:rPr>
                <a:t>Localised, ad-hoc response to business demands</a:t>
              </a:r>
            </a:p>
            <a:p>
              <a:pPr marL="114300" indent="-114300" defTabSz="311150">
                <a:lnSpc>
                  <a:spcPct val="90000"/>
                </a:lnSpc>
                <a:spcBef>
                  <a:spcPct val="0"/>
                </a:spcBef>
                <a:spcAft>
                  <a:spcPct val="35000"/>
                </a:spcAft>
                <a:buFont typeface="Arial" panose="020B0604020202020204" pitchFamily="34" charset="0"/>
                <a:buChar char="•"/>
              </a:pPr>
              <a:r>
                <a:rPr lang="en-GB" sz="1200" dirty="0">
                  <a:solidFill>
                    <a:schemeClr val="bg1"/>
                  </a:solidFill>
                </a:rPr>
                <a:t>No executive support</a:t>
              </a:r>
            </a:p>
            <a:p>
              <a:pPr marL="114300" indent="-114300" defTabSz="311150">
                <a:lnSpc>
                  <a:spcPct val="90000"/>
                </a:lnSpc>
                <a:spcBef>
                  <a:spcPct val="0"/>
                </a:spcBef>
                <a:spcAft>
                  <a:spcPct val="35000"/>
                </a:spcAft>
                <a:buFont typeface="Arial" panose="020B0604020202020204" pitchFamily="34" charset="0"/>
                <a:buChar char="•"/>
              </a:pPr>
              <a:r>
                <a:rPr lang="en-GB" sz="1200" dirty="0">
                  <a:solidFill>
                    <a:schemeClr val="bg1"/>
                  </a:solidFill>
                </a:rPr>
                <a:t>No established innovation strategy and framework</a:t>
              </a:r>
            </a:p>
            <a:p>
              <a:pPr defTabSz="311150">
                <a:lnSpc>
                  <a:spcPct val="90000"/>
                </a:lnSpc>
                <a:spcBef>
                  <a:spcPct val="0"/>
                </a:spcBef>
                <a:spcAft>
                  <a:spcPct val="35000"/>
                </a:spcAft>
              </a:pPr>
              <a:endParaRPr lang="en-GB" sz="1200" dirty="0">
                <a:solidFill>
                  <a:schemeClr val="bg1"/>
                </a:solidFill>
              </a:endParaRPr>
            </a:p>
            <a:p>
              <a:pPr marL="114300" indent="-114300" defTabSz="311150">
                <a:lnSpc>
                  <a:spcPct val="90000"/>
                </a:lnSpc>
                <a:spcBef>
                  <a:spcPct val="0"/>
                </a:spcBef>
                <a:spcAft>
                  <a:spcPts val="300"/>
                </a:spcAft>
                <a:buFont typeface="Arial" panose="020B0604020202020204" pitchFamily="34" charset="0"/>
                <a:buChar char="•"/>
              </a:pPr>
              <a:endParaRPr lang="en-US" sz="1200" dirty="0">
                <a:solidFill>
                  <a:schemeClr val="bg1"/>
                </a:solidFill>
              </a:endParaRPr>
            </a:p>
            <a:p>
              <a:pPr marL="114300" indent="-114300" defTabSz="311150">
                <a:lnSpc>
                  <a:spcPct val="90000"/>
                </a:lnSpc>
                <a:spcBef>
                  <a:spcPct val="0"/>
                </a:spcBef>
                <a:spcAft>
                  <a:spcPts val="300"/>
                </a:spcAft>
                <a:buFont typeface="Arial" panose="020B0604020202020204" pitchFamily="34" charset="0"/>
                <a:buChar char="•"/>
              </a:pPr>
              <a:endParaRPr lang="en-US" sz="1200" dirty="0">
                <a:solidFill>
                  <a:schemeClr val="bg1"/>
                </a:solidFill>
              </a:endParaRPr>
            </a:p>
            <a:p>
              <a:pPr marL="114300" indent="-114300" defTabSz="311150">
                <a:lnSpc>
                  <a:spcPct val="90000"/>
                </a:lnSpc>
                <a:spcBef>
                  <a:spcPct val="0"/>
                </a:spcBef>
                <a:spcAft>
                  <a:spcPts val="300"/>
                </a:spcAft>
                <a:buFont typeface="Arial" panose="020B0604020202020204" pitchFamily="34" charset="0"/>
                <a:buChar char="•"/>
              </a:pPr>
              <a:endParaRPr lang="en-GB" sz="1200" dirty="0" smtClean="0">
                <a:solidFill>
                  <a:schemeClr val="bg1"/>
                </a:solidFill>
              </a:endParaRPr>
            </a:p>
            <a:p>
              <a:pPr defTabSz="311150">
                <a:lnSpc>
                  <a:spcPct val="90000"/>
                </a:lnSpc>
                <a:spcBef>
                  <a:spcPct val="0"/>
                </a:spcBef>
                <a:spcAft>
                  <a:spcPts val="300"/>
                </a:spcAft>
              </a:pPr>
              <a:endParaRPr lang="en-GB" sz="1200" dirty="0" smtClean="0">
                <a:solidFill>
                  <a:schemeClr val="bg1"/>
                </a:solidFill>
              </a:endParaRPr>
            </a:p>
          </p:txBody>
        </p:sp>
        <p:sp>
          <p:nvSpPr>
            <p:cNvPr id="130" name="Freeform 129"/>
            <p:cNvSpPr/>
            <p:nvPr/>
          </p:nvSpPr>
          <p:spPr>
            <a:xfrm rot="16200000">
              <a:off x="221864" y="4233936"/>
              <a:ext cx="1492077" cy="308705"/>
            </a:xfrm>
            <a:custGeom>
              <a:avLst/>
              <a:gdLst>
                <a:gd name="connsiteX0" fmla="*/ 0 w 1492077"/>
                <a:gd name="connsiteY0" fmla="*/ 0 h 308705"/>
                <a:gd name="connsiteX1" fmla="*/ 1492077 w 1492077"/>
                <a:gd name="connsiteY1" fmla="*/ 0 h 308705"/>
                <a:gd name="connsiteX2" fmla="*/ 1492077 w 1492077"/>
                <a:gd name="connsiteY2" fmla="*/ 308705 h 308705"/>
                <a:gd name="connsiteX3" fmla="*/ 0 w 1492077"/>
                <a:gd name="connsiteY3" fmla="*/ 308705 h 308705"/>
                <a:gd name="connsiteX4" fmla="*/ 0 w 1492077"/>
                <a:gd name="connsiteY4" fmla="*/ 0 h 3087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2077" h="308705">
                  <a:moveTo>
                    <a:pt x="0" y="0"/>
                  </a:moveTo>
                  <a:lnTo>
                    <a:pt x="1492077" y="0"/>
                  </a:lnTo>
                  <a:lnTo>
                    <a:pt x="1492077" y="308705"/>
                  </a:lnTo>
                  <a:lnTo>
                    <a:pt x="0" y="30870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 tIns="0" rIns="1" bIns="-1" numCol="1" spcCol="1270" anchor="t" anchorCtr="0">
              <a:noAutofit/>
            </a:bodyPr>
            <a:lstStyle/>
            <a:p>
              <a:pPr lvl="0" algn="r" defTabSz="977900">
                <a:lnSpc>
                  <a:spcPct val="90000"/>
                </a:lnSpc>
                <a:spcBef>
                  <a:spcPct val="0"/>
                </a:spcBef>
                <a:spcAft>
                  <a:spcPct val="35000"/>
                </a:spcAft>
              </a:pPr>
              <a:r>
                <a:rPr lang="en-GB" kern="1200" dirty="0" smtClean="0">
                  <a:solidFill>
                    <a:schemeClr val="bg1"/>
                  </a:solidFill>
                </a:rPr>
                <a:t>Level 1</a:t>
              </a:r>
              <a:endParaRPr lang="en-US" kern="1200" dirty="0">
                <a:solidFill>
                  <a:schemeClr val="bg1"/>
                </a:solidFill>
              </a:endParaRPr>
            </a:p>
          </p:txBody>
        </p:sp>
      </p:grpSp>
      <p:grpSp>
        <p:nvGrpSpPr>
          <p:cNvPr id="133" name="Group 132"/>
          <p:cNvGrpSpPr/>
          <p:nvPr/>
        </p:nvGrpSpPr>
        <p:grpSpPr>
          <a:xfrm>
            <a:off x="2765620" y="3892713"/>
            <a:ext cx="2245259" cy="2058037"/>
            <a:chOff x="2533320" y="3239180"/>
            <a:chExt cx="2245259" cy="2058037"/>
          </a:xfrm>
        </p:grpSpPr>
        <p:grpSp>
          <p:nvGrpSpPr>
            <p:cNvPr id="134" name="Group 133"/>
            <p:cNvGrpSpPr/>
            <p:nvPr/>
          </p:nvGrpSpPr>
          <p:grpSpPr>
            <a:xfrm>
              <a:off x="2550513" y="3268745"/>
              <a:ext cx="320040" cy="320040"/>
              <a:chOff x="3199272" y="3982130"/>
              <a:chExt cx="514509" cy="514509"/>
            </a:xfrm>
          </p:grpSpPr>
          <p:sp>
            <p:nvSpPr>
              <p:cNvPr id="137" name="Chord 136"/>
              <p:cNvSpPr/>
              <p:nvPr/>
            </p:nvSpPr>
            <p:spPr>
              <a:xfrm>
                <a:off x="3199272" y="3982130"/>
                <a:ext cx="514509" cy="514509"/>
              </a:xfrm>
              <a:prstGeom prst="chord">
                <a:avLst>
                  <a:gd name="adj1" fmla="val 4800000"/>
                  <a:gd name="adj2" fmla="val 16800000"/>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38" name="Pie 137"/>
              <p:cNvSpPr/>
              <p:nvPr/>
            </p:nvSpPr>
            <p:spPr>
              <a:xfrm>
                <a:off x="3250723" y="4033581"/>
                <a:ext cx="411607" cy="411607"/>
              </a:xfrm>
              <a:prstGeom prst="pie">
                <a:avLst>
                  <a:gd name="adj1" fmla="val 11880000"/>
                  <a:gd name="adj2" fmla="val 16200000"/>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grpSp>
        <p:sp>
          <p:nvSpPr>
            <p:cNvPr id="135" name="Freeform 134"/>
            <p:cNvSpPr/>
            <p:nvPr/>
          </p:nvSpPr>
          <p:spPr>
            <a:xfrm>
              <a:off x="2804943" y="3239180"/>
              <a:ext cx="1973636" cy="2058037"/>
            </a:xfrm>
            <a:custGeom>
              <a:avLst/>
              <a:gdLst>
                <a:gd name="connsiteX0" fmla="*/ 0 w 1029018"/>
                <a:gd name="connsiteY0" fmla="*/ 0 h 2058037"/>
                <a:gd name="connsiteX1" fmla="*/ 1029018 w 1029018"/>
                <a:gd name="connsiteY1" fmla="*/ 0 h 2058037"/>
                <a:gd name="connsiteX2" fmla="*/ 1029018 w 1029018"/>
                <a:gd name="connsiteY2" fmla="*/ 2058037 h 2058037"/>
                <a:gd name="connsiteX3" fmla="*/ 0 w 1029018"/>
                <a:gd name="connsiteY3" fmla="*/ 2058037 h 2058037"/>
                <a:gd name="connsiteX4" fmla="*/ 0 w 1029018"/>
                <a:gd name="connsiteY4" fmla="*/ 0 h 20580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9018" h="2058037">
                  <a:moveTo>
                    <a:pt x="0" y="0"/>
                  </a:moveTo>
                  <a:lnTo>
                    <a:pt x="1029018" y="0"/>
                  </a:lnTo>
                  <a:lnTo>
                    <a:pt x="1029018" y="2058037"/>
                  </a:lnTo>
                  <a:lnTo>
                    <a:pt x="0" y="205803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114300" lvl="0" indent="-114300" defTabSz="311150">
                <a:lnSpc>
                  <a:spcPct val="90000"/>
                </a:lnSpc>
                <a:spcBef>
                  <a:spcPct val="0"/>
                </a:spcBef>
                <a:spcAft>
                  <a:spcPct val="35000"/>
                </a:spcAft>
                <a:buFont typeface="Arial" panose="020B0604020202020204" pitchFamily="34" charset="0"/>
                <a:buChar char="•"/>
              </a:pPr>
              <a:r>
                <a:rPr lang="en-US" sz="1200" dirty="0">
                  <a:solidFill>
                    <a:schemeClr val="bg1"/>
                  </a:solidFill>
                </a:rPr>
                <a:t>Teams and business units share best practices and approaches</a:t>
              </a:r>
            </a:p>
            <a:p>
              <a:pPr marL="114300" lvl="0" indent="-114300" defTabSz="311150">
                <a:lnSpc>
                  <a:spcPct val="90000"/>
                </a:lnSpc>
                <a:spcBef>
                  <a:spcPct val="0"/>
                </a:spcBef>
                <a:spcAft>
                  <a:spcPct val="35000"/>
                </a:spcAft>
                <a:buFont typeface="Arial" panose="020B0604020202020204" pitchFamily="34" charset="0"/>
                <a:buChar char="•"/>
              </a:pPr>
              <a:r>
                <a:rPr lang="en-GB" sz="1200" dirty="0" smtClean="0">
                  <a:solidFill>
                    <a:schemeClr val="bg1"/>
                  </a:solidFill>
                </a:rPr>
                <a:t>Line of business (</a:t>
              </a:r>
              <a:r>
                <a:rPr lang="en-GB" sz="1200" dirty="0" err="1" smtClean="0">
                  <a:solidFill>
                    <a:schemeClr val="bg1"/>
                  </a:solidFill>
                </a:rPr>
                <a:t>LoB</a:t>
              </a:r>
              <a:r>
                <a:rPr lang="en-GB" sz="1200" dirty="0" smtClean="0">
                  <a:solidFill>
                    <a:schemeClr val="bg1"/>
                  </a:solidFill>
                </a:rPr>
                <a:t>) </a:t>
              </a:r>
              <a:r>
                <a:rPr lang="en-GB" sz="1200" dirty="0">
                  <a:solidFill>
                    <a:schemeClr val="bg1"/>
                  </a:solidFill>
                </a:rPr>
                <a:t>based funding for innovation initiatives</a:t>
              </a:r>
            </a:p>
            <a:p>
              <a:pPr marL="114300" lvl="0" indent="-114300" defTabSz="311150">
                <a:lnSpc>
                  <a:spcPct val="90000"/>
                </a:lnSpc>
                <a:spcBef>
                  <a:spcPct val="0"/>
                </a:spcBef>
                <a:spcAft>
                  <a:spcPct val="35000"/>
                </a:spcAft>
                <a:buFont typeface="Arial" panose="020B0604020202020204" pitchFamily="34" charset="0"/>
                <a:buChar char="•"/>
              </a:pPr>
              <a:r>
                <a:rPr lang="en-GB" sz="1200" dirty="0" err="1">
                  <a:solidFill>
                    <a:schemeClr val="bg1"/>
                  </a:solidFill>
                </a:rPr>
                <a:t>Siloed</a:t>
              </a:r>
              <a:r>
                <a:rPr lang="en-GB" sz="1200" dirty="0">
                  <a:solidFill>
                    <a:schemeClr val="bg1"/>
                  </a:solidFill>
                </a:rPr>
                <a:t> strategy for innovation</a:t>
              </a:r>
            </a:p>
            <a:p>
              <a:pPr marL="114300" lvl="0" indent="-114300" defTabSz="311150">
                <a:lnSpc>
                  <a:spcPct val="90000"/>
                </a:lnSpc>
                <a:spcBef>
                  <a:spcPct val="0"/>
                </a:spcBef>
                <a:spcAft>
                  <a:spcPct val="35000"/>
                </a:spcAft>
                <a:buFont typeface="Arial" panose="020B0604020202020204" pitchFamily="34" charset="0"/>
                <a:buChar char="•"/>
              </a:pPr>
              <a:r>
                <a:rPr lang="en-GB" sz="1200" dirty="0">
                  <a:solidFill>
                    <a:schemeClr val="bg1"/>
                  </a:solidFill>
                </a:rPr>
                <a:t>Rudimentary innovation tools</a:t>
              </a:r>
            </a:p>
            <a:p>
              <a:pPr marL="114300" lvl="0" indent="-114300" defTabSz="311150">
                <a:lnSpc>
                  <a:spcPct val="90000"/>
                </a:lnSpc>
                <a:spcBef>
                  <a:spcPct val="0"/>
                </a:spcBef>
                <a:spcAft>
                  <a:spcPct val="35000"/>
                </a:spcAft>
                <a:buFont typeface="Arial" panose="020B0604020202020204" pitchFamily="34" charset="0"/>
                <a:buChar char="•"/>
              </a:pPr>
              <a:r>
                <a:rPr lang="en-GB" sz="1200" dirty="0">
                  <a:solidFill>
                    <a:schemeClr val="bg1"/>
                  </a:solidFill>
                </a:rPr>
                <a:t>Limited executive sponsorship</a:t>
              </a:r>
            </a:p>
          </p:txBody>
        </p:sp>
        <p:sp>
          <p:nvSpPr>
            <p:cNvPr id="136" name="Freeform 135"/>
            <p:cNvSpPr/>
            <p:nvPr/>
          </p:nvSpPr>
          <p:spPr>
            <a:xfrm rot="16200000">
              <a:off x="1941634" y="4295720"/>
              <a:ext cx="1492077" cy="308705"/>
            </a:xfrm>
            <a:custGeom>
              <a:avLst/>
              <a:gdLst>
                <a:gd name="connsiteX0" fmla="*/ 0 w 1492077"/>
                <a:gd name="connsiteY0" fmla="*/ 0 h 308705"/>
                <a:gd name="connsiteX1" fmla="*/ 1492077 w 1492077"/>
                <a:gd name="connsiteY1" fmla="*/ 0 h 308705"/>
                <a:gd name="connsiteX2" fmla="*/ 1492077 w 1492077"/>
                <a:gd name="connsiteY2" fmla="*/ 308705 h 308705"/>
                <a:gd name="connsiteX3" fmla="*/ 0 w 1492077"/>
                <a:gd name="connsiteY3" fmla="*/ 308705 h 308705"/>
                <a:gd name="connsiteX4" fmla="*/ 0 w 1492077"/>
                <a:gd name="connsiteY4" fmla="*/ 0 h 3087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2077" h="308705">
                  <a:moveTo>
                    <a:pt x="0" y="0"/>
                  </a:moveTo>
                  <a:lnTo>
                    <a:pt x="1492077" y="0"/>
                  </a:lnTo>
                  <a:lnTo>
                    <a:pt x="1492077" y="308705"/>
                  </a:lnTo>
                  <a:lnTo>
                    <a:pt x="0" y="30870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 tIns="0" rIns="1" bIns="-1" numCol="1" spcCol="1270" anchor="t" anchorCtr="0">
              <a:noAutofit/>
            </a:bodyPr>
            <a:lstStyle/>
            <a:p>
              <a:pPr lvl="0" algn="r" defTabSz="977900">
                <a:lnSpc>
                  <a:spcPct val="90000"/>
                </a:lnSpc>
                <a:spcBef>
                  <a:spcPct val="0"/>
                </a:spcBef>
                <a:spcAft>
                  <a:spcPct val="35000"/>
                </a:spcAft>
              </a:pPr>
              <a:r>
                <a:rPr lang="en-GB" kern="1200" dirty="0" smtClean="0">
                  <a:solidFill>
                    <a:schemeClr val="bg1"/>
                  </a:solidFill>
                </a:rPr>
                <a:t>Level 2</a:t>
              </a:r>
              <a:endParaRPr lang="en-US" kern="1200" dirty="0">
                <a:solidFill>
                  <a:schemeClr val="bg1"/>
                </a:solidFill>
              </a:endParaRPr>
            </a:p>
          </p:txBody>
        </p:sp>
      </p:grpSp>
      <p:sp>
        <p:nvSpPr>
          <p:cNvPr id="117" name="Title 2"/>
          <p:cNvSpPr txBox="1">
            <a:spLocks/>
          </p:cNvSpPr>
          <p:nvPr/>
        </p:nvSpPr>
        <p:spPr>
          <a:xfrm>
            <a:off x="8838243" y="883922"/>
            <a:ext cx="2282304" cy="672260"/>
          </a:xfrm>
          <a:prstGeom prst="rect">
            <a:avLst/>
          </a:prstGeom>
        </p:spPr>
        <p:txBody>
          <a:bodyPr anchor="t" anchorCtr="0"/>
          <a:lstStyle>
            <a:lvl1pPr algn="l" defTabSz="890789" rtl="0" eaLnBrk="1" latinLnBrk="0" hangingPunct="1">
              <a:lnSpc>
                <a:spcPct val="70000"/>
              </a:lnSpc>
              <a:spcBef>
                <a:spcPct val="0"/>
              </a:spcBef>
              <a:buNone/>
              <a:defRPr kumimoji="0" lang="en-GB" sz="8800" b="0" i="0" u="none" strike="noStrike" kern="1200" cap="none" spc="0" normalizeH="0" baseline="0" noProof="0">
                <a:ln>
                  <a:noFill/>
                </a:ln>
                <a:solidFill>
                  <a:srgbClr val="FFFFFF"/>
                </a:solidFill>
                <a:effectLst/>
                <a:uLnTx/>
                <a:uFillTx/>
                <a:latin typeface="KPMG Extralight"/>
                <a:ea typeface="+mj-ea"/>
                <a:cs typeface="KPMG Extralight"/>
              </a:defRPr>
            </a:lvl1pPr>
            <a:lvl2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2pPr>
            <a:lvl3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3pPr>
            <a:lvl4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4pPr>
            <a:lvl5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5pPr>
            <a:lvl6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6pPr>
            <a:lvl7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7pPr>
            <a:lvl8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8pPr>
            <a:lvl9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9pPr>
          </a:lstStyle>
          <a:p>
            <a:pPr>
              <a:lnSpc>
                <a:spcPct val="100000"/>
              </a:lnSpc>
            </a:pPr>
            <a:r>
              <a:rPr lang="en-US" sz="3600" b="1" dirty="0" smtClean="0"/>
              <a:t>Maturity Indicators</a:t>
            </a:r>
            <a:endParaRPr lang="en-US" sz="1600" dirty="0">
              <a:solidFill>
                <a:schemeClr val="bg1"/>
              </a:solidFill>
              <a:latin typeface="+mj-lt"/>
            </a:endParaRPr>
          </a:p>
        </p:txBody>
      </p:sp>
      <p:sp>
        <p:nvSpPr>
          <p:cNvPr id="139" name="Title 2"/>
          <p:cNvSpPr txBox="1">
            <a:spLocks/>
          </p:cNvSpPr>
          <p:nvPr/>
        </p:nvSpPr>
        <p:spPr>
          <a:xfrm>
            <a:off x="11661585" y="1390067"/>
            <a:ext cx="520748" cy="424774"/>
          </a:xfrm>
          <a:prstGeom prst="rect">
            <a:avLst/>
          </a:prstGeom>
        </p:spPr>
        <p:txBody>
          <a:bodyPr anchor="t" anchorCtr="0"/>
          <a:lstStyle>
            <a:lvl1pPr algn="l" defTabSz="890789" rtl="0" eaLnBrk="1" latinLnBrk="0" hangingPunct="1">
              <a:lnSpc>
                <a:spcPct val="70000"/>
              </a:lnSpc>
              <a:spcBef>
                <a:spcPct val="0"/>
              </a:spcBef>
              <a:buNone/>
              <a:defRPr kumimoji="0" lang="en-GB" sz="8800" b="0" i="0" u="none" strike="noStrike" kern="1200" cap="none" spc="0" normalizeH="0" baseline="0" noProof="0">
                <a:ln>
                  <a:noFill/>
                </a:ln>
                <a:solidFill>
                  <a:srgbClr val="FFFFFF"/>
                </a:solidFill>
                <a:effectLst/>
                <a:uLnTx/>
                <a:uFillTx/>
                <a:latin typeface="KPMG Extralight"/>
                <a:ea typeface="+mj-ea"/>
                <a:cs typeface="KPMG Extralight"/>
              </a:defRPr>
            </a:lvl1pPr>
            <a:lvl2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2pPr>
            <a:lvl3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3pPr>
            <a:lvl4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4pPr>
            <a:lvl5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5pPr>
            <a:lvl6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6pPr>
            <a:lvl7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7pPr>
            <a:lvl8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8pPr>
            <a:lvl9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9pPr>
          </a:lstStyle>
          <a:p>
            <a:pPr>
              <a:lnSpc>
                <a:spcPct val="100000"/>
              </a:lnSpc>
            </a:pPr>
            <a:r>
              <a:rPr lang="en-US" sz="2400" b="1" dirty="0" smtClean="0">
                <a:solidFill>
                  <a:srgbClr val="FFFF00"/>
                </a:solidFill>
              </a:rPr>
              <a:t>46%</a:t>
            </a:r>
            <a:endParaRPr lang="en-US" sz="2400" b="1" dirty="0">
              <a:solidFill>
                <a:srgbClr val="FFFF00"/>
              </a:solidFill>
              <a:latin typeface="+mj-lt"/>
            </a:endParaRPr>
          </a:p>
        </p:txBody>
      </p:sp>
      <p:sp>
        <p:nvSpPr>
          <p:cNvPr id="140" name="Title 2"/>
          <p:cNvSpPr txBox="1">
            <a:spLocks/>
          </p:cNvSpPr>
          <p:nvPr/>
        </p:nvSpPr>
        <p:spPr>
          <a:xfrm>
            <a:off x="11661585" y="1692471"/>
            <a:ext cx="520748" cy="424774"/>
          </a:xfrm>
          <a:prstGeom prst="rect">
            <a:avLst/>
          </a:prstGeom>
        </p:spPr>
        <p:txBody>
          <a:bodyPr anchor="t" anchorCtr="0"/>
          <a:lstStyle>
            <a:defPPr>
              <a:defRPr lang="en-US"/>
            </a:defPPr>
            <a:lvl1pPr defTabSz="890789">
              <a:lnSpc>
                <a:spcPct val="100000"/>
              </a:lnSpc>
              <a:spcBef>
                <a:spcPct val="0"/>
              </a:spcBef>
              <a:buNone/>
              <a:defRPr kumimoji="0" b="1" i="0" u="none" strike="noStrike" cap="none" spc="0" normalizeH="0" baseline="0">
                <a:ln>
                  <a:noFill/>
                </a:ln>
                <a:solidFill>
                  <a:srgbClr val="FFFF00"/>
                </a:solidFill>
                <a:effectLst/>
                <a:uLnTx/>
                <a:uFillTx/>
                <a:latin typeface="KPMG Extralight"/>
                <a:ea typeface="+mj-ea"/>
                <a:cs typeface="KPMG Extralight"/>
              </a:defRPr>
            </a:lvl1pPr>
            <a:lvl2pPr>
              <a:defRPr kumimoji="0" sz="1754" b="1" i="0" u="none" strike="noStrike" cap="none" spc="0" normalizeH="0" baseline="0">
                <a:ln>
                  <a:noFill/>
                </a:ln>
                <a:solidFill>
                  <a:schemeClr val="bg1"/>
                </a:solidFill>
                <a:effectLst/>
                <a:uLnTx/>
                <a:uFillTx/>
                <a:latin typeface="Arial"/>
                <a:ea typeface="+mj-ea"/>
                <a:cs typeface="+mj-cs"/>
              </a:defRPr>
            </a:lvl2pPr>
            <a:lvl3pPr>
              <a:defRPr kumimoji="0" sz="1754" b="1" i="0" u="none" strike="noStrike" cap="none" spc="0" normalizeH="0" baseline="0">
                <a:ln>
                  <a:noFill/>
                </a:ln>
                <a:solidFill>
                  <a:schemeClr val="bg1"/>
                </a:solidFill>
                <a:effectLst/>
                <a:uLnTx/>
                <a:uFillTx/>
                <a:latin typeface="Arial"/>
                <a:ea typeface="+mj-ea"/>
                <a:cs typeface="+mj-cs"/>
              </a:defRPr>
            </a:lvl3pPr>
            <a:lvl4pPr>
              <a:defRPr kumimoji="0" sz="1754" b="1" i="0" u="none" strike="noStrike" cap="none" spc="0" normalizeH="0" baseline="0">
                <a:ln>
                  <a:noFill/>
                </a:ln>
                <a:solidFill>
                  <a:schemeClr val="bg1"/>
                </a:solidFill>
                <a:effectLst/>
                <a:uLnTx/>
                <a:uFillTx/>
                <a:latin typeface="Arial"/>
                <a:ea typeface="+mj-ea"/>
                <a:cs typeface="+mj-cs"/>
              </a:defRPr>
            </a:lvl4pPr>
            <a:lvl5pPr>
              <a:defRPr kumimoji="0" sz="1754" b="1" i="0" u="none" strike="noStrike" cap="none" spc="0" normalizeH="0" baseline="0">
                <a:ln>
                  <a:noFill/>
                </a:ln>
                <a:solidFill>
                  <a:schemeClr val="bg1"/>
                </a:solidFill>
                <a:effectLst/>
                <a:uLnTx/>
                <a:uFillTx/>
                <a:latin typeface="Arial"/>
                <a:ea typeface="+mj-ea"/>
                <a:cs typeface="+mj-cs"/>
              </a:defRPr>
            </a:lvl5pPr>
            <a:lvl6pPr>
              <a:defRPr kumimoji="0" sz="1754" b="1" i="0" u="none" strike="noStrike" cap="none" spc="0" normalizeH="0" baseline="0">
                <a:ln>
                  <a:noFill/>
                </a:ln>
                <a:solidFill>
                  <a:schemeClr val="bg1"/>
                </a:solidFill>
                <a:effectLst/>
                <a:uLnTx/>
                <a:uFillTx/>
                <a:latin typeface="Arial"/>
                <a:ea typeface="+mj-ea"/>
                <a:cs typeface="+mj-cs"/>
              </a:defRPr>
            </a:lvl6pPr>
            <a:lvl7pPr>
              <a:defRPr kumimoji="0" sz="1754" b="1" i="0" u="none" strike="noStrike" cap="none" spc="0" normalizeH="0" baseline="0">
                <a:ln>
                  <a:noFill/>
                </a:ln>
                <a:solidFill>
                  <a:schemeClr val="bg1"/>
                </a:solidFill>
                <a:effectLst/>
                <a:uLnTx/>
                <a:uFillTx/>
                <a:latin typeface="Arial"/>
                <a:ea typeface="+mj-ea"/>
                <a:cs typeface="+mj-cs"/>
              </a:defRPr>
            </a:lvl7pPr>
            <a:lvl8pPr>
              <a:defRPr kumimoji="0" sz="1754" b="1" i="0" u="none" strike="noStrike" cap="none" spc="0" normalizeH="0" baseline="0">
                <a:ln>
                  <a:noFill/>
                </a:ln>
                <a:solidFill>
                  <a:schemeClr val="bg1"/>
                </a:solidFill>
                <a:effectLst/>
                <a:uLnTx/>
                <a:uFillTx/>
                <a:latin typeface="Arial"/>
                <a:ea typeface="+mj-ea"/>
                <a:cs typeface="+mj-cs"/>
              </a:defRPr>
            </a:lvl8pPr>
            <a:lvl9pPr>
              <a:defRPr kumimoji="0" sz="1754" b="1" i="0" u="none" strike="noStrike" cap="none" spc="0" normalizeH="0" baseline="0">
                <a:ln>
                  <a:noFill/>
                </a:ln>
                <a:solidFill>
                  <a:schemeClr val="bg1"/>
                </a:solidFill>
                <a:effectLst/>
                <a:uLnTx/>
                <a:uFillTx/>
                <a:latin typeface="Arial"/>
                <a:ea typeface="+mj-ea"/>
                <a:cs typeface="+mj-cs"/>
              </a:defRPr>
            </a:lvl9pPr>
          </a:lstStyle>
          <a:p>
            <a:r>
              <a:rPr lang="en-US" sz="2400" dirty="0" smtClean="0"/>
              <a:t>27%</a:t>
            </a:r>
            <a:endParaRPr lang="en-US" sz="2400" dirty="0"/>
          </a:p>
        </p:txBody>
      </p:sp>
      <p:sp>
        <p:nvSpPr>
          <p:cNvPr id="141" name="Rectangle 140"/>
          <p:cNvSpPr/>
          <p:nvPr/>
        </p:nvSpPr>
        <p:spPr>
          <a:xfrm>
            <a:off x="649312" y="3360941"/>
            <a:ext cx="11210544" cy="54864"/>
          </a:xfrm>
          <a:prstGeom prst="rect">
            <a:avLst/>
          </a:prstGeom>
          <a:solidFill>
            <a:schemeClr val="bg1">
              <a:lumMod val="75000"/>
            </a:schemeClr>
          </a:solidFill>
          <a:ln w="25400" cap="flat" cmpd="sng" algn="ctr">
            <a:noFill/>
            <a:prstDash val="solid"/>
          </a:ln>
          <a:effectLst/>
        </p:spPr>
        <p:txBody>
          <a:bodyPr lIns="21772" tIns="21772" rIns="21772" bIns="21772" rtlCol="0" anchor="ctr" anchorCtr="0"/>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800" b="0" i="0" u="none" strike="noStrike" kern="0" cap="none" spc="0" normalizeH="0" baseline="0" noProof="0" dirty="0" err="1" smtClean="0">
              <a:ln>
                <a:noFill/>
              </a:ln>
              <a:solidFill>
                <a:srgbClr val="FFFFFF"/>
              </a:solidFill>
              <a:effectLst/>
              <a:uLnTx/>
              <a:uFillTx/>
              <a:latin typeface="Calibri" panose="020F0502020204030204" pitchFamily="34" charset="0"/>
              <a:ea typeface="+mn-ea"/>
              <a:cs typeface="Arial" panose="020B0604020202020204" pitchFamily="34" charset="0"/>
            </a:endParaRPr>
          </a:p>
        </p:txBody>
      </p:sp>
      <p:sp>
        <p:nvSpPr>
          <p:cNvPr id="142" name="Oval 141"/>
          <p:cNvSpPr/>
          <p:nvPr/>
        </p:nvSpPr>
        <p:spPr>
          <a:xfrm>
            <a:off x="1657331" y="3274554"/>
            <a:ext cx="224857" cy="24765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GB"/>
          </a:p>
        </p:txBody>
      </p:sp>
      <p:sp>
        <p:nvSpPr>
          <p:cNvPr id="143" name="Oval 142"/>
          <p:cNvSpPr/>
          <p:nvPr/>
        </p:nvSpPr>
        <p:spPr>
          <a:xfrm>
            <a:off x="3902561" y="3274554"/>
            <a:ext cx="224857" cy="24765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GB"/>
          </a:p>
        </p:txBody>
      </p:sp>
      <p:sp>
        <p:nvSpPr>
          <p:cNvPr id="144" name="Oval 143"/>
          <p:cNvSpPr/>
          <p:nvPr/>
        </p:nvSpPr>
        <p:spPr>
          <a:xfrm>
            <a:off x="6121720" y="3274554"/>
            <a:ext cx="224857" cy="24765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GB"/>
          </a:p>
        </p:txBody>
      </p:sp>
      <p:sp>
        <p:nvSpPr>
          <p:cNvPr id="145" name="Oval 144"/>
          <p:cNvSpPr/>
          <p:nvPr/>
        </p:nvSpPr>
        <p:spPr>
          <a:xfrm>
            <a:off x="8372850" y="3274554"/>
            <a:ext cx="224857" cy="24765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GB"/>
          </a:p>
        </p:txBody>
      </p:sp>
      <p:sp>
        <p:nvSpPr>
          <p:cNvPr id="146" name="Oval 145"/>
          <p:cNvSpPr/>
          <p:nvPr/>
        </p:nvSpPr>
        <p:spPr>
          <a:xfrm>
            <a:off x="10638546" y="3274554"/>
            <a:ext cx="224857" cy="24765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GB"/>
          </a:p>
        </p:txBody>
      </p:sp>
      <p:sp>
        <p:nvSpPr>
          <p:cNvPr id="123" name="Isosceles Triangle 122"/>
          <p:cNvSpPr/>
          <p:nvPr/>
        </p:nvSpPr>
        <p:spPr>
          <a:xfrm rot="10800000">
            <a:off x="10551987" y="3072547"/>
            <a:ext cx="399101" cy="335261"/>
          </a:xfrm>
          <a:prstGeom prst="triangle">
            <a:avLst/>
          </a:prstGeom>
          <a:solidFill>
            <a:srgbClr val="00B060"/>
          </a:solidFill>
          <a:ln>
            <a:noFill/>
          </a:ln>
        </p:spPr>
        <p:style>
          <a:lnRef idx="2">
            <a:schemeClr val="accent1">
              <a:shade val="50000"/>
            </a:schemeClr>
          </a:lnRef>
          <a:fillRef idx="1">
            <a:schemeClr val="accent1"/>
          </a:fillRef>
          <a:effectRef idx="0">
            <a:schemeClr val="accent1"/>
          </a:effectRef>
          <a:fontRef idx="minor">
            <a:schemeClr val="lt1"/>
          </a:fontRef>
        </p:style>
        <p:txBody>
          <a:bodyPr lIns="21772" tIns="21772" rIns="21772" bIns="21772" rtlCol="0" anchor="ctr" anchorCtr="0"/>
          <a:lstStyle/>
          <a:p>
            <a:pPr algn="ctr"/>
            <a:endParaRPr lang="en-AU" sz="800" dirty="0" err="1">
              <a:solidFill>
                <a:schemeClr val="tx1"/>
              </a:solidFill>
              <a:latin typeface="Calibri" panose="020F0502020204030204" pitchFamily="34" charset="0"/>
            </a:endParaRPr>
          </a:p>
        </p:txBody>
      </p:sp>
      <p:sp>
        <p:nvSpPr>
          <p:cNvPr id="124" name="Isosceles Triangle 123"/>
          <p:cNvSpPr/>
          <p:nvPr/>
        </p:nvSpPr>
        <p:spPr>
          <a:xfrm rot="10800000">
            <a:off x="3008650" y="3072546"/>
            <a:ext cx="399101" cy="335261"/>
          </a:xfrm>
          <a:prstGeom prst="triangle">
            <a:avLst/>
          </a:prstGeom>
          <a:solidFill>
            <a:srgbClr val="00338D"/>
          </a:solid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21772" tIns="21772" rIns="21772" bIns="21772" rtlCol="0" anchor="ctr" anchorCtr="0"/>
          <a:lstStyle/>
          <a:p>
            <a:pPr algn="ctr"/>
            <a:endParaRPr lang="en-AU" sz="800" dirty="0" err="1">
              <a:solidFill>
                <a:schemeClr val="tx1"/>
              </a:solidFill>
              <a:latin typeface="Calibri" panose="020F0502020204030204" pitchFamily="34" charset="0"/>
            </a:endParaRPr>
          </a:p>
        </p:txBody>
      </p:sp>
      <p:sp>
        <p:nvSpPr>
          <p:cNvPr id="126" name="Isosceles Triangle 125"/>
          <p:cNvSpPr/>
          <p:nvPr/>
        </p:nvSpPr>
        <p:spPr>
          <a:xfrm rot="10800000">
            <a:off x="8284976" y="3072547"/>
            <a:ext cx="399101" cy="335261"/>
          </a:xfrm>
          <a:prstGeom prst="triangle">
            <a:avLst/>
          </a:prstGeom>
          <a:solidFill>
            <a:srgbClr val="8E258D"/>
          </a:solidFill>
          <a:ln>
            <a:noFill/>
          </a:ln>
        </p:spPr>
        <p:style>
          <a:lnRef idx="2">
            <a:schemeClr val="accent1">
              <a:shade val="50000"/>
            </a:schemeClr>
          </a:lnRef>
          <a:fillRef idx="1">
            <a:schemeClr val="accent1"/>
          </a:fillRef>
          <a:effectRef idx="0">
            <a:schemeClr val="accent1"/>
          </a:effectRef>
          <a:fontRef idx="minor">
            <a:schemeClr val="lt1"/>
          </a:fontRef>
        </p:style>
        <p:txBody>
          <a:bodyPr lIns="21772" tIns="21772" rIns="21772" bIns="21772" rtlCol="0" anchor="ctr" anchorCtr="0"/>
          <a:lstStyle/>
          <a:p>
            <a:pPr algn="ctr"/>
            <a:endParaRPr lang="en-AU" sz="800" dirty="0" err="1">
              <a:solidFill>
                <a:schemeClr val="tx1"/>
              </a:solidFill>
              <a:latin typeface="Calibri" panose="020F0502020204030204" pitchFamily="34" charset="0"/>
            </a:endParaRPr>
          </a:p>
        </p:txBody>
      </p:sp>
      <p:grpSp>
        <p:nvGrpSpPr>
          <p:cNvPr id="148" name="Group 147"/>
          <p:cNvGrpSpPr/>
          <p:nvPr/>
        </p:nvGrpSpPr>
        <p:grpSpPr>
          <a:xfrm>
            <a:off x="6479720" y="44696"/>
            <a:ext cx="4568864" cy="274320"/>
            <a:chOff x="7916790" y="356874"/>
            <a:chExt cx="4568864" cy="274320"/>
          </a:xfrm>
        </p:grpSpPr>
        <p:grpSp>
          <p:nvGrpSpPr>
            <p:cNvPr id="149" name="Group 148"/>
            <p:cNvGrpSpPr/>
            <p:nvPr/>
          </p:nvGrpSpPr>
          <p:grpSpPr>
            <a:xfrm>
              <a:off x="7916790" y="356874"/>
              <a:ext cx="2337497" cy="274320"/>
              <a:chOff x="3793151" y="6476333"/>
              <a:chExt cx="2337497" cy="274320"/>
            </a:xfrm>
          </p:grpSpPr>
          <p:sp>
            <p:nvSpPr>
              <p:cNvPr id="154" name="Isosceles Triangle 153"/>
              <p:cNvSpPr/>
              <p:nvPr/>
            </p:nvSpPr>
            <p:spPr>
              <a:xfrm rot="10800000">
                <a:off x="4273393" y="6554522"/>
                <a:ext cx="140400" cy="117943"/>
              </a:xfrm>
              <a:prstGeom prst="triangle">
                <a:avLst/>
              </a:prstGeom>
              <a:solidFill>
                <a:srgbClr val="00338D"/>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21772" tIns="21772" rIns="21772" bIns="21772" rtlCol="0" anchor="ctr" anchorCtr="0"/>
              <a:lstStyle/>
              <a:p>
                <a:pPr algn="ctr"/>
                <a:endParaRPr lang="en-AU" sz="800" dirty="0" err="1">
                  <a:solidFill>
                    <a:srgbClr val="DAECEF"/>
                  </a:solidFill>
                  <a:latin typeface="Calibri" panose="020F0502020204030204" pitchFamily="34" charset="0"/>
                </a:endParaRPr>
              </a:p>
            </p:txBody>
          </p:sp>
          <p:sp>
            <p:nvSpPr>
              <p:cNvPr id="155" name="TextBox 154"/>
              <p:cNvSpPr txBox="1"/>
              <p:nvPr/>
            </p:nvSpPr>
            <p:spPr>
              <a:xfrm>
                <a:off x="4380552" y="6525841"/>
                <a:ext cx="469141" cy="175304"/>
              </a:xfrm>
              <a:prstGeom prst="rect">
                <a:avLst/>
              </a:prstGeom>
              <a:noFill/>
            </p:spPr>
            <p:txBody>
              <a:bodyPr wrap="none" lIns="21772" tIns="21772" rIns="21772" bIns="21772" rtlCol="0" anchor="ctr" anchorCtr="0">
                <a:noAutofit/>
              </a:bodyPr>
              <a:lstStyle/>
              <a:p>
                <a:pPr algn="ctr"/>
                <a:r>
                  <a:rPr lang="en-AU" sz="800" b="1" dirty="0">
                    <a:solidFill>
                      <a:srgbClr val="DAECEF"/>
                    </a:solidFill>
                  </a:rPr>
                  <a:t>Current</a:t>
                </a:r>
              </a:p>
            </p:txBody>
          </p:sp>
          <p:sp>
            <p:nvSpPr>
              <p:cNvPr id="156" name="Text Box 81"/>
              <p:cNvSpPr txBox="1">
                <a:spLocks noChangeArrowheads="1"/>
              </p:cNvSpPr>
              <p:nvPr/>
            </p:nvSpPr>
            <p:spPr bwMode="auto">
              <a:xfrm>
                <a:off x="3793151" y="6476333"/>
                <a:ext cx="476639" cy="274320"/>
              </a:xfrm>
              <a:prstGeom prst="rect">
                <a:avLst/>
              </a:prstGeom>
              <a:noFill/>
              <a:ln w="9525">
                <a:noFill/>
                <a:miter lim="800000"/>
                <a:headEnd type="none" w="sm" len="sm"/>
                <a:tailEnd type="none" w="sm" len="sm"/>
              </a:ln>
              <a:effectLst/>
            </p:spPr>
            <p:txBody>
              <a:bodyPr wrap="square" lIns="45720" rIns="45720" anchor="ctr">
                <a:noAutofit/>
              </a:bodyPr>
              <a:lstStyle/>
              <a:p>
                <a:pPr algn="ctr"/>
                <a:r>
                  <a:rPr lang="en-US" sz="1000" b="1" dirty="0">
                    <a:solidFill>
                      <a:srgbClr val="DAECEF"/>
                    </a:solidFill>
                  </a:rPr>
                  <a:t>Key:</a:t>
                </a:r>
              </a:p>
            </p:txBody>
          </p:sp>
          <p:sp>
            <p:nvSpPr>
              <p:cNvPr id="157" name="object 140"/>
              <p:cNvSpPr txBox="1"/>
              <p:nvPr/>
            </p:nvSpPr>
            <p:spPr>
              <a:xfrm>
                <a:off x="5247374" y="6551939"/>
                <a:ext cx="883274" cy="123111"/>
              </a:xfrm>
              <a:prstGeom prst="rect">
                <a:avLst/>
              </a:prstGeom>
            </p:spPr>
            <p:txBody>
              <a:bodyPr vert="horz" wrap="square" lIns="0" tIns="0" rIns="0" bIns="0" rtlCol="0">
                <a:spAutoFit/>
              </a:bodyPr>
              <a:lstStyle/>
              <a:p>
                <a:pPr marL="12700"/>
                <a:r>
                  <a:rPr lang="en-GB" sz="800" b="1" spc="-10" dirty="0">
                    <a:solidFill>
                      <a:srgbClr val="DAECEF"/>
                    </a:solidFill>
                    <a:cs typeface="Century Gothic"/>
                  </a:rPr>
                  <a:t>Peer </a:t>
                </a:r>
                <a:r>
                  <a:rPr lang="en-GB" sz="800" b="1" spc="-10" dirty="0" smtClean="0">
                    <a:solidFill>
                      <a:srgbClr val="DAECEF"/>
                    </a:solidFill>
                    <a:cs typeface="Century Gothic"/>
                  </a:rPr>
                  <a:t>Group</a:t>
                </a:r>
                <a:endParaRPr sz="800" b="1" dirty="0">
                  <a:solidFill>
                    <a:srgbClr val="DAECEF"/>
                  </a:solidFill>
                  <a:cs typeface="Century Gothic"/>
                </a:endParaRPr>
              </a:p>
            </p:txBody>
          </p:sp>
          <p:sp>
            <p:nvSpPr>
              <p:cNvPr id="158" name="Isosceles Triangle 157"/>
              <p:cNvSpPr/>
              <p:nvPr/>
            </p:nvSpPr>
            <p:spPr>
              <a:xfrm rot="10800000">
                <a:off x="5097444" y="6554522"/>
                <a:ext cx="140400" cy="117943"/>
              </a:xfrm>
              <a:prstGeom prs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21772" tIns="21772" rIns="21772" bIns="21772" rtlCol="0" anchor="ctr" anchorCtr="0"/>
              <a:lstStyle/>
              <a:p>
                <a:pPr algn="ctr"/>
                <a:endParaRPr lang="en-AU" sz="800" dirty="0" err="1">
                  <a:solidFill>
                    <a:srgbClr val="DAECEF"/>
                  </a:solidFill>
                  <a:latin typeface="Calibri" panose="020F0502020204030204" pitchFamily="34" charset="0"/>
                </a:endParaRPr>
              </a:p>
            </p:txBody>
          </p:sp>
        </p:grpSp>
        <p:sp>
          <p:nvSpPr>
            <p:cNvPr id="150" name="Isosceles Triangle 149"/>
            <p:cNvSpPr/>
            <p:nvPr/>
          </p:nvSpPr>
          <p:spPr>
            <a:xfrm rot="10800000">
              <a:off x="10162847" y="435063"/>
              <a:ext cx="140400" cy="117943"/>
            </a:xfrm>
            <a:prstGeom prst="triangle">
              <a:avLst/>
            </a:prstGeom>
            <a:solidFill>
              <a:srgbClr val="00B060"/>
            </a:solidFill>
            <a:ln>
              <a:noFill/>
            </a:ln>
          </p:spPr>
          <p:style>
            <a:lnRef idx="2">
              <a:schemeClr val="accent1">
                <a:shade val="50000"/>
              </a:schemeClr>
            </a:lnRef>
            <a:fillRef idx="1">
              <a:schemeClr val="accent1"/>
            </a:fillRef>
            <a:effectRef idx="0">
              <a:schemeClr val="accent1"/>
            </a:effectRef>
            <a:fontRef idx="minor">
              <a:schemeClr val="lt1"/>
            </a:fontRef>
          </p:style>
          <p:txBody>
            <a:bodyPr lIns="21772" tIns="21772" rIns="21772" bIns="21772" rtlCol="0" anchor="ctr" anchorCtr="0"/>
            <a:lstStyle/>
            <a:p>
              <a:pPr algn="ctr"/>
              <a:endParaRPr lang="en-AU" sz="800" dirty="0" err="1">
                <a:solidFill>
                  <a:srgbClr val="DAECEF"/>
                </a:solidFill>
                <a:latin typeface="Calibri" panose="020F0502020204030204" pitchFamily="34" charset="0"/>
              </a:endParaRPr>
            </a:p>
          </p:txBody>
        </p:sp>
        <p:sp>
          <p:nvSpPr>
            <p:cNvPr id="151" name="TextBox 150"/>
            <p:cNvSpPr txBox="1"/>
            <p:nvPr/>
          </p:nvSpPr>
          <p:spPr>
            <a:xfrm>
              <a:off x="10753127" y="406382"/>
              <a:ext cx="469141" cy="175304"/>
            </a:xfrm>
            <a:prstGeom prst="rect">
              <a:avLst/>
            </a:prstGeom>
            <a:noFill/>
          </p:spPr>
          <p:txBody>
            <a:bodyPr wrap="none" lIns="21772" tIns="21772" rIns="21772" bIns="21772" rtlCol="0" anchor="ctr" anchorCtr="0">
              <a:noAutofit/>
            </a:bodyPr>
            <a:lstStyle/>
            <a:p>
              <a:pPr algn="ctr"/>
              <a:r>
                <a:rPr lang="en-AU" sz="800" b="1" dirty="0">
                  <a:solidFill>
                    <a:srgbClr val="DAECEF"/>
                  </a:solidFill>
                </a:rPr>
                <a:t>Global </a:t>
              </a:r>
              <a:r>
                <a:rPr lang="en-AU" sz="800" b="1" dirty="0" smtClean="0">
                  <a:solidFill>
                    <a:srgbClr val="DAECEF"/>
                  </a:solidFill>
                </a:rPr>
                <a:t>Industry </a:t>
              </a:r>
              <a:r>
                <a:rPr lang="en-AU" sz="800" b="1" dirty="0">
                  <a:solidFill>
                    <a:srgbClr val="DAECEF"/>
                  </a:solidFill>
                </a:rPr>
                <a:t>B</a:t>
              </a:r>
              <a:r>
                <a:rPr lang="en-AU" sz="800" b="1" dirty="0" smtClean="0">
                  <a:solidFill>
                    <a:srgbClr val="DAECEF"/>
                  </a:solidFill>
                </a:rPr>
                <a:t>enchmark</a:t>
              </a:r>
              <a:endParaRPr lang="en-AU" sz="800" b="1" dirty="0">
                <a:solidFill>
                  <a:srgbClr val="DAECEF"/>
                </a:solidFill>
              </a:endParaRPr>
            </a:p>
          </p:txBody>
        </p:sp>
        <p:sp>
          <p:nvSpPr>
            <p:cNvPr id="152" name="Isosceles Triangle 151"/>
            <p:cNvSpPr/>
            <p:nvPr/>
          </p:nvSpPr>
          <p:spPr>
            <a:xfrm rot="10800000">
              <a:off x="11860573" y="436066"/>
              <a:ext cx="140400" cy="117943"/>
            </a:xfrm>
            <a:prstGeom prst="triangle">
              <a:avLst/>
            </a:prstGeom>
            <a:solidFill>
              <a:srgbClr val="8E258D"/>
            </a:solidFill>
            <a:ln>
              <a:noFill/>
            </a:ln>
          </p:spPr>
          <p:style>
            <a:lnRef idx="2">
              <a:schemeClr val="accent1">
                <a:shade val="50000"/>
              </a:schemeClr>
            </a:lnRef>
            <a:fillRef idx="1">
              <a:schemeClr val="accent1"/>
            </a:fillRef>
            <a:effectRef idx="0">
              <a:schemeClr val="accent1"/>
            </a:effectRef>
            <a:fontRef idx="minor">
              <a:schemeClr val="lt1"/>
            </a:fontRef>
          </p:style>
          <p:txBody>
            <a:bodyPr lIns="21772" tIns="21772" rIns="21772" bIns="21772" rtlCol="0" anchor="ctr" anchorCtr="0"/>
            <a:lstStyle/>
            <a:p>
              <a:pPr algn="ctr"/>
              <a:endParaRPr lang="en-AU" sz="800" dirty="0" err="1">
                <a:solidFill>
                  <a:srgbClr val="DAECEF"/>
                </a:solidFill>
                <a:latin typeface="Calibri" panose="020F0502020204030204" pitchFamily="34" charset="0"/>
              </a:endParaRPr>
            </a:p>
          </p:txBody>
        </p:sp>
        <p:sp>
          <p:nvSpPr>
            <p:cNvPr id="153" name="TextBox 152"/>
            <p:cNvSpPr txBox="1"/>
            <p:nvPr/>
          </p:nvSpPr>
          <p:spPr>
            <a:xfrm>
              <a:off x="12016513" y="407385"/>
              <a:ext cx="469141" cy="175304"/>
            </a:xfrm>
            <a:prstGeom prst="rect">
              <a:avLst/>
            </a:prstGeom>
            <a:noFill/>
          </p:spPr>
          <p:txBody>
            <a:bodyPr wrap="none" lIns="21772" tIns="21772" rIns="21772" bIns="21772" rtlCol="0" anchor="ctr" anchorCtr="0">
              <a:noAutofit/>
            </a:bodyPr>
            <a:lstStyle/>
            <a:p>
              <a:pPr algn="ctr"/>
              <a:r>
                <a:rPr lang="en-AU" sz="800" b="1" dirty="0">
                  <a:solidFill>
                    <a:srgbClr val="DAECEF"/>
                  </a:solidFill>
                </a:rPr>
                <a:t>Aspiration</a:t>
              </a:r>
            </a:p>
          </p:txBody>
        </p:sp>
      </p:grpSp>
      <p:pic>
        <p:nvPicPr>
          <p:cNvPr id="159" name="Picture 15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837179" y="2797130"/>
            <a:ext cx="742802" cy="210135"/>
          </a:xfrm>
          <a:prstGeom prst="rect">
            <a:avLst/>
          </a:prstGeom>
          <a:solidFill>
            <a:srgbClr val="BFBFBF"/>
          </a:solidFill>
        </p:spPr>
      </p:pic>
      <p:sp>
        <p:nvSpPr>
          <p:cNvPr id="72" name="Title 2"/>
          <p:cNvSpPr txBox="1">
            <a:spLocks/>
          </p:cNvSpPr>
          <p:nvPr/>
        </p:nvSpPr>
        <p:spPr>
          <a:xfrm>
            <a:off x="11661585" y="2065759"/>
            <a:ext cx="520748" cy="424774"/>
          </a:xfrm>
          <a:prstGeom prst="rect">
            <a:avLst/>
          </a:prstGeom>
        </p:spPr>
        <p:txBody>
          <a:bodyPr anchor="t" anchorCtr="0"/>
          <a:lstStyle>
            <a:lvl1pPr algn="l" defTabSz="890789" rtl="0" eaLnBrk="1" latinLnBrk="0" hangingPunct="1">
              <a:lnSpc>
                <a:spcPct val="70000"/>
              </a:lnSpc>
              <a:spcBef>
                <a:spcPct val="0"/>
              </a:spcBef>
              <a:buNone/>
              <a:defRPr kumimoji="0" lang="en-GB" sz="8800" b="0" i="0" u="none" strike="noStrike" kern="1200" cap="none" spc="0" normalizeH="0" baseline="0" noProof="0">
                <a:ln>
                  <a:noFill/>
                </a:ln>
                <a:solidFill>
                  <a:srgbClr val="FFFFFF"/>
                </a:solidFill>
                <a:effectLst/>
                <a:uLnTx/>
                <a:uFillTx/>
                <a:latin typeface="KPMG Extralight"/>
                <a:ea typeface="+mj-ea"/>
                <a:cs typeface="KPMG Extralight"/>
              </a:defRPr>
            </a:lvl1pPr>
            <a:lvl2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2pPr>
            <a:lvl3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3pPr>
            <a:lvl4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4pPr>
            <a:lvl5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5pPr>
            <a:lvl6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6pPr>
            <a:lvl7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7pPr>
            <a:lvl8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8pPr>
            <a:lvl9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9pPr>
          </a:lstStyle>
          <a:p>
            <a:pPr>
              <a:lnSpc>
                <a:spcPct val="100000"/>
              </a:lnSpc>
            </a:pPr>
            <a:r>
              <a:rPr lang="en-US" sz="2400" b="1" dirty="0" smtClean="0">
                <a:solidFill>
                  <a:srgbClr val="FFFF00"/>
                </a:solidFill>
              </a:rPr>
              <a:t>27%</a:t>
            </a:r>
            <a:endParaRPr lang="en-US" sz="2400" b="1" dirty="0">
              <a:solidFill>
                <a:srgbClr val="FFFF00"/>
              </a:solidFill>
              <a:latin typeface="+mj-lt"/>
            </a:endParaRPr>
          </a:p>
        </p:txBody>
      </p:sp>
      <p:sp>
        <p:nvSpPr>
          <p:cNvPr id="91" name="Rectangle 24"/>
          <p:cNvSpPr>
            <a:spLocks noChangeArrowheads="1"/>
          </p:cNvSpPr>
          <p:nvPr/>
        </p:nvSpPr>
        <p:spPr bwMode="auto">
          <a:xfrm>
            <a:off x="8937604" y="1817337"/>
            <a:ext cx="2744677" cy="320040"/>
          </a:xfrm>
          <a:prstGeom prst="rect">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nchor="ctr"/>
          <a:lstStyle/>
          <a:p>
            <a:pPr algn="ctr"/>
            <a:r>
              <a:rPr lang="en-GB" sz="1200" b="1" dirty="0" smtClean="0">
                <a:solidFill>
                  <a:schemeClr val="tx1"/>
                </a:solidFill>
              </a:rPr>
              <a:t>Mature </a:t>
            </a:r>
            <a:r>
              <a:rPr lang="en-GB" sz="1200" b="1" dirty="0">
                <a:solidFill>
                  <a:schemeClr val="tx1"/>
                </a:solidFill>
              </a:rPr>
              <a:t>internal innovation sourcing processes and </a:t>
            </a:r>
            <a:r>
              <a:rPr lang="en-GB" sz="1200" b="1" dirty="0" smtClean="0">
                <a:solidFill>
                  <a:schemeClr val="tx1"/>
                </a:solidFill>
              </a:rPr>
              <a:t>platforms </a:t>
            </a:r>
            <a:endParaRPr lang="en-US" sz="1200" b="1" dirty="0">
              <a:solidFill>
                <a:schemeClr val="tx1"/>
              </a:solidFill>
            </a:endParaRPr>
          </a:p>
        </p:txBody>
      </p:sp>
      <p:sp>
        <p:nvSpPr>
          <p:cNvPr id="92" name="Rectangle 25"/>
          <p:cNvSpPr>
            <a:spLocks noChangeArrowheads="1"/>
          </p:cNvSpPr>
          <p:nvPr/>
        </p:nvSpPr>
        <p:spPr bwMode="auto">
          <a:xfrm>
            <a:off x="8937604" y="1462726"/>
            <a:ext cx="2744677" cy="320040"/>
          </a:xfrm>
          <a:prstGeom prst="rect">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nchor="ctr"/>
          <a:lstStyle/>
          <a:p>
            <a:pPr algn="ctr"/>
            <a:r>
              <a:rPr lang="en-GB" sz="1200" b="1" dirty="0" smtClean="0">
                <a:solidFill>
                  <a:schemeClr val="bg1"/>
                </a:solidFill>
              </a:rPr>
              <a:t>Establishment </a:t>
            </a:r>
            <a:r>
              <a:rPr lang="en-GB" sz="1200" b="1" dirty="0">
                <a:solidFill>
                  <a:schemeClr val="bg1"/>
                </a:solidFill>
              </a:rPr>
              <a:t>of Innovation </a:t>
            </a:r>
            <a:r>
              <a:rPr lang="en-GB" sz="1200" b="1" dirty="0" smtClean="0">
                <a:solidFill>
                  <a:schemeClr val="bg1"/>
                </a:solidFill>
              </a:rPr>
              <a:t>Strategy</a:t>
            </a:r>
            <a:endParaRPr lang="en-GB" sz="1200" b="1" dirty="0">
              <a:solidFill>
                <a:schemeClr val="bg1"/>
              </a:solidFill>
            </a:endParaRPr>
          </a:p>
        </p:txBody>
      </p:sp>
      <p:sp>
        <p:nvSpPr>
          <p:cNvPr id="93" name="Rectangle 24"/>
          <p:cNvSpPr>
            <a:spLocks noChangeArrowheads="1"/>
          </p:cNvSpPr>
          <p:nvPr/>
        </p:nvSpPr>
        <p:spPr bwMode="auto">
          <a:xfrm>
            <a:off x="8937604" y="2159083"/>
            <a:ext cx="2744677" cy="320040"/>
          </a:xfrm>
          <a:prstGeom prst="rect">
            <a:avLst/>
          </a:prstGeom>
          <a:solidFill>
            <a:srgbClr val="8E258D"/>
          </a:solidFill>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nchor="ctr"/>
          <a:lstStyle/>
          <a:p>
            <a:pPr algn="ctr"/>
            <a:r>
              <a:rPr lang="en-GB" sz="1200" b="1" dirty="0" smtClean="0">
                <a:solidFill>
                  <a:schemeClr val="bg1"/>
                </a:solidFill>
              </a:rPr>
              <a:t>Measured </a:t>
            </a:r>
            <a:r>
              <a:rPr lang="en-GB" sz="1200" b="1" dirty="0">
                <a:solidFill>
                  <a:schemeClr val="bg1"/>
                </a:solidFill>
              </a:rPr>
              <a:t>and value-driven digital partnerships &amp; </a:t>
            </a:r>
            <a:r>
              <a:rPr lang="en-GB" sz="1200" b="1" dirty="0" smtClean="0">
                <a:solidFill>
                  <a:schemeClr val="bg1"/>
                </a:solidFill>
              </a:rPr>
              <a:t>collaborations</a:t>
            </a:r>
            <a:endParaRPr lang="en-GB" sz="1200" b="1" dirty="0">
              <a:solidFill>
                <a:schemeClr val="bg1"/>
              </a:solidFill>
            </a:endParaRPr>
          </a:p>
        </p:txBody>
      </p:sp>
      <p:sp>
        <p:nvSpPr>
          <p:cNvPr id="125" name="Isosceles Triangle 124"/>
          <p:cNvSpPr/>
          <p:nvPr/>
        </p:nvSpPr>
        <p:spPr>
          <a:xfrm rot="10800000">
            <a:off x="5194715" y="3072546"/>
            <a:ext cx="399101" cy="335261"/>
          </a:xfrm>
          <a:prstGeom prs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21772" tIns="21772" rIns="21772" bIns="21772" rtlCol="0" anchor="ctr" anchorCtr="0"/>
          <a:lstStyle/>
          <a:p>
            <a:pPr algn="ctr"/>
            <a:endParaRPr lang="en-AU" sz="800" dirty="0" err="1">
              <a:solidFill>
                <a:srgbClr val="DAECEF"/>
              </a:solidFill>
              <a:latin typeface="Calibri" panose="020F0502020204030204" pitchFamily="34" charset="0"/>
            </a:endParaRPr>
          </a:p>
        </p:txBody>
      </p:sp>
      <p:sp>
        <p:nvSpPr>
          <p:cNvPr id="85" name="Freeform 100"/>
          <p:cNvSpPr>
            <a:spLocks/>
          </p:cNvSpPr>
          <p:nvPr/>
        </p:nvSpPr>
        <p:spPr bwMode="auto">
          <a:xfrm>
            <a:off x="582507" y="520990"/>
            <a:ext cx="195094" cy="124500"/>
          </a:xfrm>
          <a:custGeom>
            <a:avLst/>
            <a:gdLst/>
            <a:ahLst/>
            <a:cxnLst>
              <a:cxn ang="0">
                <a:pos x="61" y="0"/>
              </a:cxn>
              <a:cxn ang="0">
                <a:pos x="79" y="11"/>
              </a:cxn>
              <a:cxn ang="0">
                <a:pos x="85" y="50"/>
              </a:cxn>
              <a:cxn ang="0">
                <a:pos x="84" y="53"/>
              </a:cxn>
              <a:cxn ang="0">
                <a:pos x="81" y="54"/>
              </a:cxn>
              <a:cxn ang="0">
                <a:pos x="4" y="54"/>
              </a:cxn>
              <a:cxn ang="0">
                <a:pos x="1" y="53"/>
              </a:cxn>
              <a:cxn ang="0">
                <a:pos x="0" y="50"/>
              </a:cxn>
              <a:cxn ang="0">
                <a:pos x="6" y="11"/>
              </a:cxn>
              <a:cxn ang="0">
                <a:pos x="24" y="0"/>
              </a:cxn>
              <a:cxn ang="0">
                <a:pos x="43" y="15"/>
              </a:cxn>
              <a:cxn ang="0">
                <a:pos x="61" y="0"/>
              </a:cxn>
            </a:cxnLst>
            <a:rect l="0" t="0" r="r" b="b"/>
            <a:pathLst>
              <a:path w="85" h="54">
                <a:moveTo>
                  <a:pt x="61" y="0"/>
                </a:moveTo>
                <a:cubicBezTo>
                  <a:pt x="68" y="3"/>
                  <a:pt x="75" y="4"/>
                  <a:pt x="79" y="11"/>
                </a:cubicBezTo>
                <a:cubicBezTo>
                  <a:pt x="83" y="19"/>
                  <a:pt x="85" y="36"/>
                  <a:pt x="85" y="50"/>
                </a:cubicBezTo>
                <a:cubicBezTo>
                  <a:pt x="85" y="51"/>
                  <a:pt x="85" y="52"/>
                  <a:pt x="84" y="53"/>
                </a:cubicBezTo>
                <a:cubicBezTo>
                  <a:pt x="83" y="54"/>
                  <a:pt x="82" y="54"/>
                  <a:pt x="81" y="54"/>
                </a:cubicBezTo>
                <a:cubicBezTo>
                  <a:pt x="4" y="54"/>
                  <a:pt x="4" y="54"/>
                  <a:pt x="4" y="54"/>
                </a:cubicBezTo>
                <a:cubicBezTo>
                  <a:pt x="3" y="54"/>
                  <a:pt x="2" y="54"/>
                  <a:pt x="1" y="53"/>
                </a:cubicBezTo>
                <a:cubicBezTo>
                  <a:pt x="0" y="52"/>
                  <a:pt x="0" y="51"/>
                  <a:pt x="0" y="50"/>
                </a:cubicBezTo>
                <a:cubicBezTo>
                  <a:pt x="1" y="36"/>
                  <a:pt x="2" y="19"/>
                  <a:pt x="6" y="11"/>
                </a:cubicBezTo>
                <a:cubicBezTo>
                  <a:pt x="10" y="4"/>
                  <a:pt x="17" y="3"/>
                  <a:pt x="24" y="0"/>
                </a:cubicBezTo>
                <a:cubicBezTo>
                  <a:pt x="43" y="15"/>
                  <a:pt x="43" y="15"/>
                  <a:pt x="43" y="15"/>
                </a:cubicBezTo>
                <a:cubicBezTo>
                  <a:pt x="61" y="0"/>
                  <a:pt x="61" y="0"/>
                  <a:pt x="61" y="0"/>
                </a:cubicBezTo>
                <a:close/>
              </a:path>
            </a:pathLst>
          </a:custGeom>
          <a:solidFill>
            <a:schemeClr val="bg1"/>
          </a:solidFill>
          <a:ln w="9525">
            <a:noFill/>
            <a:round/>
            <a:headEnd/>
            <a:tailEnd/>
          </a:ln>
        </p:spPr>
        <p:txBody>
          <a:bodyPr vert="horz" wrap="square" lIns="88728" tIns="44363" rIns="88728" bIns="44363" numCol="1" anchor="t" anchorCtr="0" compatLnSpc="1">
            <a:prstTxWarp prst="textNoShape">
              <a:avLst/>
            </a:prstTxWarp>
          </a:bodyPr>
          <a:lstStyle/>
          <a:p>
            <a:pPr defTabSz="488435"/>
            <a:endParaRPr lang="en-GB" sz="1746" dirty="0">
              <a:solidFill>
                <a:prstClr val="black"/>
              </a:solidFill>
            </a:endParaRPr>
          </a:p>
        </p:txBody>
      </p:sp>
      <p:sp>
        <p:nvSpPr>
          <p:cNvPr id="86" name="Freeform 101"/>
          <p:cNvSpPr>
            <a:spLocks noEditPoints="1"/>
          </p:cNvSpPr>
          <p:nvPr/>
        </p:nvSpPr>
        <p:spPr bwMode="auto">
          <a:xfrm>
            <a:off x="385998" y="120302"/>
            <a:ext cx="212059" cy="270464"/>
          </a:xfrm>
          <a:custGeom>
            <a:avLst/>
            <a:gdLst/>
            <a:ahLst/>
            <a:cxnLst>
              <a:cxn ang="0">
                <a:pos x="68" y="30"/>
              </a:cxn>
              <a:cxn ang="0">
                <a:pos x="71" y="31"/>
              </a:cxn>
              <a:cxn ang="0">
                <a:pos x="71" y="36"/>
              </a:cxn>
              <a:cxn ang="0">
                <a:pos x="67" y="39"/>
              </a:cxn>
              <a:cxn ang="0">
                <a:pos x="65" y="40"/>
              </a:cxn>
              <a:cxn ang="0">
                <a:pos x="46" y="58"/>
              </a:cxn>
              <a:cxn ang="0">
                <a:pos x="28" y="40"/>
              </a:cxn>
              <a:cxn ang="0">
                <a:pos x="26" y="39"/>
              </a:cxn>
              <a:cxn ang="0">
                <a:pos x="22" y="36"/>
              </a:cxn>
              <a:cxn ang="0">
                <a:pos x="22" y="31"/>
              </a:cxn>
              <a:cxn ang="0">
                <a:pos x="25" y="30"/>
              </a:cxn>
              <a:cxn ang="0">
                <a:pos x="24" y="16"/>
              </a:cxn>
              <a:cxn ang="0">
                <a:pos x="46" y="0"/>
              </a:cxn>
              <a:cxn ang="0">
                <a:pos x="62" y="7"/>
              </a:cxn>
              <a:cxn ang="0">
                <a:pos x="68" y="30"/>
              </a:cxn>
              <a:cxn ang="0">
                <a:pos x="46" y="69"/>
              </a:cxn>
              <a:cxn ang="0">
                <a:pos x="43" y="72"/>
              </a:cxn>
              <a:cxn ang="0">
                <a:pos x="44" y="76"/>
              </a:cxn>
              <a:cxn ang="0">
                <a:pos x="41" y="95"/>
              </a:cxn>
              <a:cxn ang="0">
                <a:pos x="29" y="63"/>
              </a:cxn>
              <a:cxn ang="0">
                <a:pos x="7" y="75"/>
              </a:cxn>
              <a:cxn ang="0">
                <a:pos x="0" y="113"/>
              </a:cxn>
              <a:cxn ang="0">
                <a:pos x="1" y="116"/>
              </a:cxn>
              <a:cxn ang="0">
                <a:pos x="4" y="117"/>
              </a:cxn>
              <a:cxn ang="0">
                <a:pos x="89" y="117"/>
              </a:cxn>
              <a:cxn ang="0">
                <a:pos x="92" y="116"/>
              </a:cxn>
              <a:cxn ang="0">
                <a:pos x="93" y="113"/>
              </a:cxn>
              <a:cxn ang="0">
                <a:pos x="86" y="75"/>
              </a:cxn>
              <a:cxn ang="0">
                <a:pos x="64" y="63"/>
              </a:cxn>
              <a:cxn ang="0">
                <a:pos x="52" y="95"/>
              </a:cxn>
              <a:cxn ang="0">
                <a:pos x="49" y="76"/>
              </a:cxn>
              <a:cxn ang="0">
                <a:pos x="50" y="72"/>
              </a:cxn>
              <a:cxn ang="0">
                <a:pos x="46" y="69"/>
              </a:cxn>
              <a:cxn ang="0">
                <a:pos x="62" y="99"/>
              </a:cxn>
              <a:cxn ang="0">
                <a:pos x="75" y="99"/>
              </a:cxn>
              <a:cxn ang="0">
                <a:pos x="75" y="103"/>
              </a:cxn>
              <a:cxn ang="0">
                <a:pos x="62" y="103"/>
              </a:cxn>
              <a:cxn ang="0">
                <a:pos x="62" y="99"/>
              </a:cxn>
            </a:cxnLst>
            <a:rect l="0" t="0" r="r" b="b"/>
            <a:pathLst>
              <a:path w="93" h="117">
                <a:moveTo>
                  <a:pt x="68" y="30"/>
                </a:moveTo>
                <a:cubicBezTo>
                  <a:pt x="69" y="30"/>
                  <a:pt x="70" y="30"/>
                  <a:pt x="71" y="31"/>
                </a:cubicBezTo>
                <a:cubicBezTo>
                  <a:pt x="71" y="33"/>
                  <a:pt x="71" y="34"/>
                  <a:pt x="71" y="36"/>
                </a:cubicBezTo>
                <a:cubicBezTo>
                  <a:pt x="70" y="37"/>
                  <a:pt x="68" y="38"/>
                  <a:pt x="67" y="39"/>
                </a:cubicBezTo>
                <a:cubicBezTo>
                  <a:pt x="67" y="40"/>
                  <a:pt x="66" y="40"/>
                  <a:pt x="65" y="40"/>
                </a:cubicBezTo>
                <a:cubicBezTo>
                  <a:pt x="61" y="50"/>
                  <a:pt x="55" y="58"/>
                  <a:pt x="46" y="58"/>
                </a:cubicBezTo>
                <a:cubicBezTo>
                  <a:pt x="38" y="58"/>
                  <a:pt x="32" y="50"/>
                  <a:pt x="28" y="40"/>
                </a:cubicBezTo>
                <a:cubicBezTo>
                  <a:pt x="27" y="40"/>
                  <a:pt x="26" y="40"/>
                  <a:pt x="26" y="39"/>
                </a:cubicBezTo>
                <a:cubicBezTo>
                  <a:pt x="25" y="38"/>
                  <a:pt x="23" y="37"/>
                  <a:pt x="22" y="36"/>
                </a:cubicBezTo>
                <a:cubicBezTo>
                  <a:pt x="22" y="34"/>
                  <a:pt x="22" y="33"/>
                  <a:pt x="22" y="31"/>
                </a:cubicBezTo>
                <a:cubicBezTo>
                  <a:pt x="22" y="30"/>
                  <a:pt x="23" y="30"/>
                  <a:pt x="25" y="30"/>
                </a:cubicBezTo>
                <a:cubicBezTo>
                  <a:pt x="24" y="26"/>
                  <a:pt x="23" y="20"/>
                  <a:pt x="24" y="16"/>
                </a:cubicBezTo>
                <a:cubicBezTo>
                  <a:pt x="26" y="6"/>
                  <a:pt x="37" y="0"/>
                  <a:pt x="46" y="0"/>
                </a:cubicBezTo>
                <a:cubicBezTo>
                  <a:pt x="55" y="0"/>
                  <a:pt x="60" y="2"/>
                  <a:pt x="62" y="7"/>
                </a:cubicBezTo>
                <a:cubicBezTo>
                  <a:pt x="70" y="10"/>
                  <a:pt x="71" y="19"/>
                  <a:pt x="68" y="30"/>
                </a:cubicBezTo>
                <a:close/>
                <a:moveTo>
                  <a:pt x="46" y="69"/>
                </a:moveTo>
                <a:cubicBezTo>
                  <a:pt x="43" y="72"/>
                  <a:pt x="43" y="72"/>
                  <a:pt x="43" y="72"/>
                </a:cubicBezTo>
                <a:cubicBezTo>
                  <a:pt x="44" y="76"/>
                  <a:pt x="44" y="76"/>
                  <a:pt x="44" y="76"/>
                </a:cubicBezTo>
                <a:cubicBezTo>
                  <a:pt x="41" y="95"/>
                  <a:pt x="41" y="95"/>
                  <a:pt x="41" y="95"/>
                </a:cubicBezTo>
                <a:cubicBezTo>
                  <a:pt x="36" y="85"/>
                  <a:pt x="31" y="73"/>
                  <a:pt x="29" y="63"/>
                </a:cubicBezTo>
                <a:cubicBezTo>
                  <a:pt x="21" y="66"/>
                  <a:pt x="10" y="67"/>
                  <a:pt x="7" y="75"/>
                </a:cubicBezTo>
                <a:cubicBezTo>
                  <a:pt x="3" y="82"/>
                  <a:pt x="1" y="100"/>
                  <a:pt x="0" y="113"/>
                </a:cubicBezTo>
                <a:cubicBezTo>
                  <a:pt x="0" y="114"/>
                  <a:pt x="1" y="115"/>
                  <a:pt x="1" y="116"/>
                </a:cubicBezTo>
                <a:cubicBezTo>
                  <a:pt x="2" y="117"/>
                  <a:pt x="3" y="117"/>
                  <a:pt x="4" y="117"/>
                </a:cubicBezTo>
                <a:cubicBezTo>
                  <a:pt x="89" y="117"/>
                  <a:pt x="89" y="117"/>
                  <a:pt x="89" y="117"/>
                </a:cubicBezTo>
                <a:cubicBezTo>
                  <a:pt x="90" y="117"/>
                  <a:pt x="91" y="117"/>
                  <a:pt x="92" y="116"/>
                </a:cubicBezTo>
                <a:cubicBezTo>
                  <a:pt x="92" y="115"/>
                  <a:pt x="93" y="114"/>
                  <a:pt x="93" y="113"/>
                </a:cubicBezTo>
                <a:cubicBezTo>
                  <a:pt x="92" y="100"/>
                  <a:pt x="90" y="82"/>
                  <a:pt x="86" y="75"/>
                </a:cubicBezTo>
                <a:cubicBezTo>
                  <a:pt x="83" y="67"/>
                  <a:pt x="71" y="66"/>
                  <a:pt x="64" y="63"/>
                </a:cubicBezTo>
                <a:cubicBezTo>
                  <a:pt x="61" y="73"/>
                  <a:pt x="57" y="85"/>
                  <a:pt x="52" y="95"/>
                </a:cubicBezTo>
                <a:cubicBezTo>
                  <a:pt x="49" y="76"/>
                  <a:pt x="49" y="76"/>
                  <a:pt x="49" y="76"/>
                </a:cubicBezTo>
                <a:cubicBezTo>
                  <a:pt x="50" y="72"/>
                  <a:pt x="50" y="72"/>
                  <a:pt x="50" y="72"/>
                </a:cubicBezTo>
                <a:cubicBezTo>
                  <a:pt x="46" y="69"/>
                  <a:pt x="46" y="69"/>
                  <a:pt x="46" y="69"/>
                </a:cubicBezTo>
                <a:close/>
                <a:moveTo>
                  <a:pt x="62" y="99"/>
                </a:moveTo>
                <a:cubicBezTo>
                  <a:pt x="75" y="99"/>
                  <a:pt x="75" y="99"/>
                  <a:pt x="75" y="99"/>
                </a:cubicBezTo>
                <a:cubicBezTo>
                  <a:pt x="75" y="103"/>
                  <a:pt x="75" y="103"/>
                  <a:pt x="75" y="103"/>
                </a:cubicBezTo>
                <a:cubicBezTo>
                  <a:pt x="62" y="103"/>
                  <a:pt x="62" y="103"/>
                  <a:pt x="62" y="103"/>
                </a:cubicBezTo>
                <a:cubicBezTo>
                  <a:pt x="62" y="99"/>
                  <a:pt x="62" y="99"/>
                  <a:pt x="62" y="99"/>
                </a:cubicBezTo>
                <a:close/>
              </a:path>
            </a:pathLst>
          </a:custGeom>
          <a:solidFill>
            <a:schemeClr val="bg1"/>
          </a:solidFill>
          <a:ln w="9525">
            <a:noFill/>
            <a:round/>
            <a:headEnd/>
            <a:tailEnd/>
          </a:ln>
        </p:spPr>
        <p:txBody>
          <a:bodyPr vert="horz" wrap="square" lIns="88728" tIns="44363" rIns="88728" bIns="44363" numCol="1" anchor="t" anchorCtr="0" compatLnSpc="1">
            <a:prstTxWarp prst="textNoShape">
              <a:avLst/>
            </a:prstTxWarp>
          </a:bodyPr>
          <a:lstStyle/>
          <a:p>
            <a:pPr defTabSz="488435"/>
            <a:endParaRPr lang="en-GB" sz="1746" dirty="0">
              <a:solidFill>
                <a:prstClr val="black"/>
              </a:solidFill>
            </a:endParaRPr>
          </a:p>
        </p:txBody>
      </p:sp>
      <p:sp>
        <p:nvSpPr>
          <p:cNvPr id="87" name="Freeform 102"/>
          <p:cNvSpPr>
            <a:spLocks noEditPoints="1"/>
          </p:cNvSpPr>
          <p:nvPr/>
        </p:nvSpPr>
        <p:spPr bwMode="auto">
          <a:xfrm>
            <a:off x="207869" y="375026"/>
            <a:ext cx="186612" cy="270464"/>
          </a:xfrm>
          <a:custGeom>
            <a:avLst/>
            <a:gdLst/>
            <a:ahLst/>
            <a:cxnLst>
              <a:cxn ang="0">
                <a:pos x="0" y="113"/>
              </a:cxn>
              <a:cxn ang="0">
                <a:pos x="6" y="74"/>
              </a:cxn>
              <a:cxn ang="0">
                <a:pos x="27" y="63"/>
              </a:cxn>
              <a:cxn ang="0">
                <a:pos x="39" y="79"/>
              </a:cxn>
              <a:cxn ang="0">
                <a:pos x="40" y="82"/>
              </a:cxn>
              <a:cxn ang="0">
                <a:pos x="40" y="89"/>
              </a:cxn>
              <a:cxn ang="0">
                <a:pos x="40" y="89"/>
              </a:cxn>
              <a:cxn ang="0">
                <a:pos x="41" y="89"/>
              </a:cxn>
              <a:cxn ang="0">
                <a:pos x="42" y="89"/>
              </a:cxn>
              <a:cxn ang="0">
                <a:pos x="42" y="89"/>
              </a:cxn>
              <a:cxn ang="0">
                <a:pos x="42" y="82"/>
              </a:cxn>
              <a:cxn ang="0">
                <a:pos x="42" y="79"/>
              </a:cxn>
              <a:cxn ang="0">
                <a:pos x="54" y="63"/>
              </a:cxn>
              <a:cxn ang="0">
                <a:pos x="76" y="74"/>
              </a:cxn>
              <a:cxn ang="0">
                <a:pos x="82" y="113"/>
              </a:cxn>
              <a:cxn ang="0">
                <a:pos x="81" y="116"/>
              </a:cxn>
              <a:cxn ang="0">
                <a:pos x="78" y="117"/>
              </a:cxn>
              <a:cxn ang="0">
                <a:pos x="4" y="117"/>
              </a:cxn>
              <a:cxn ang="0">
                <a:pos x="1" y="116"/>
              </a:cxn>
              <a:cxn ang="0">
                <a:pos x="0" y="113"/>
              </a:cxn>
              <a:cxn ang="0">
                <a:pos x="29" y="51"/>
              </a:cxn>
              <a:cxn ang="0">
                <a:pos x="10" y="48"/>
              </a:cxn>
              <a:cxn ang="0">
                <a:pos x="17" y="33"/>
              </a:cxn>
              <a:cxn ang="0">
                <a:pos x="17" y="24"/>
              </a:cxn>
              <a:cxn ang="0">
                <a:pos x="40" y="0"/>
              </a:cxn>
              <a:cxn ang="0">
                <a:pos x="42" y="0"/>
              </a:cxn>
              <a:cxn ang="0">
                <a:pos x="64" y="24"/>
              </a:cxn>
              <a:cxn ang="0">
                <a:pos x="65" y="34"/>
              </a:cxn>
              <a:cxn ang="0">
                <a:pos x="71" y="48"/>
              </a:cxn>
              <a:cxn ang="0">
                <a:pos x="53" y="51"/>
              </a:cxn>
              <a:cxn ang="0">
                <a:pos x="41" y="58"/>
              </a:cxn>
              <a:cxn ang="0">
                <a:pos x="29" y="51"/>
              </a:cxn>
            </a:cxnLst>
            <a:rect l="0" t="0" r="r" b="b"/>
            <a:pathLst>
              <a:path w="82" h="117">
                <a:moveTo>
                  <a:pt x="0" y="113"/>
                </a:moveTo>
                <a:cubicBezTo>
                  <a:pt x="0" y="100"/>
                  <a:pt x="2" y="87"/>
                  <a:pt x="6" y="74"/>
                </a:cubicBezTo>
                <a:cubicBezTo>
                  <a:pt x="8" y="68"/>
                  <a:pt x="18" y="65"/>
                  <a:pt x="27" y="63"/>
                </a:cubicBezTo>
                <a:cubicBezTo>
                  <a:pt x="31" y="73"/>
                  <a:pt x="35" y="78"/>
                  <a:pt x="39" y="79"/>
                </a:cubicBezTo>
                <a:cubicBezTo>
                  <a:pt x="40" y="82"/>
                  <a:pt x="40" y="82"/>
                  <a:pt x="40" y="82"/>
                </a:cubicBezTo>
                <a:cubicBezTo>
                  <a:pt x="40" y="85"/>
                  <a:pt x="40" y="87"/>
                  <a:pt x="40" y="89"/>
                </a:cubicBezTo>
                <a:cubicBezTo>
                  <a:pt x="40" y="89"/>
                  <a:pt x="40" y="89"/>
                  <a:pt x="40" y="89"/>
                </a:cubicBezTo>
                <a:cubicBezTo>
                  <a:pt x="40" y="89"/>
                  <a:pt x="41" y="89"/>
                  <a:pt x="41" y="89"/>
                </a:cubicBezTo>
                <a:cubicBezTo>
                  <a:pt x="41" y="89"/>
                  <a:pt x="41" y="89"/>
                  <a:pt x="42" y="89"/>
                </a:cubicBezTo>
                <a:cubicBezTo>
                  <a:pt x="42" y="89"/>
                  <a:pt x="42" y="89"/>
                  <a:pt x="42" y="89"/>
                </a:cubicBezTo>
                <a:cubicBezTo>
                  <a:pt x="42" y="87"/>
                  <a:pt x="42" y="85"/>
                  <a:pt x="42" y="82"/>
                </a:cubicBezTo>
                <a:cubicBezTo>
                  <a:pt x="42" y="79"/>
                  <a:pt x="42" y="79"/>
                  <a:pt x="42" y="79"/>
                </a:cubicBezTo>
                <a:cubicBezTo>
                  <a:pt x="46" y="78"/>
                  <a:pt x="50" y="73"/>
                  <a:pt x="54" y="63"/>
                </a:cubicBezTo>
                <a:cubicBezTo>
                  <a:pt x="64" y="65"/>
                  <a:pt x="74" y="68"/>
                  <a:pt x="76" y="74"/>
                </a:cubicBezTo>
                <a:cubicBezTo>
                  <a:pt x="80" y="87"/>
                  <a:pt x="82" y="100"/>
                  <a:pt x="82" y="113"/>
                </a:cubicBezTo>
                <a:cubicBezTo>
                  <a:pt x="82" y="114"/>
                  <a:pt x="82" y="115"/>
                  <a:pt x="81" y="116"/>
                </a:cubicBezTo>
                <a:cubicBezTo>
                  <a:pt x="80" y="117"/>
                  <a:pt x="79" y="117"/>
                  <a:pt x="78" y="117"/>
                </a:cubicBezTo>
                <a:cubicBezTo>
                  <a:pt x="53" y="117"/>
                  <a:pt x="28" y="117"/>
                  <a:pt x="4" y="117"/>
                </a:cubicBezTo>
                <a:cubicBezTo>
                  <a:pt x="2" y="117"/>
                  <a:pt x="2" y="117"/>
                  <a:pt x="1" y="116"/>
                </a:cubicBezTo>
                <a:cubicBezTo>
                  <a:pt x="0" y="115"/>
                  <a:pt x="0" y="114"/>
                  <a:pt x="0" y="113"/>
                </a:cubicBezTo>
                <a:close/>
                <a:moveTo>
                  <a:pt x="29" y="51"/>
                </a:moveTo>
                <a:cubicBezTo>
                  <a:pt x="23" y="51"/>
                  <a:pt x="15" y="50"/>
                  <a:pt x="10" y="48"/>
                </a:cubicBezTo>
                <a:cubicBezTo>
                  <a:pt x="15" y="44"/>
                  <a:pt x="17" y="39"/>
                  <a:pt x="17" y="33"/>
                </a:cubicBezTo>
                <a:cubicBezTo>
                  <a:pt x="17" y="30"/>
                  <a:pt x="17" y="27"/>
                  <a:pt x="17" y="24"/>
                </a:cubicBezTo>
                <a:cubicBezTo>
                  <a:pt x="17" y="11"/>
                  <a:pt x="27" y="1"/>
                  <a:pt x="40" y="0"/>
                </a:cubicBezTo>
                <a:cubicBezTo>
                  <a:pt x="40" y="0"/>
                  <a:pt x="41" y="0"/>
                  <a:pt x="42" y="0"/>
                </a:cubicBezTo>
                <a:cubicBezTo>
                  <a:pt x="55" y="1"/>
                  <a:pt x="64" y="11"/>
                  <a:pt x="64" y="24"/>
                </a:cubicBezTo>
                <a:cubicBezTo>
                  <a:pt x="64" y="28"/>
                  <a:pt x="64" y="31"/>
                  <a:pt x="65" y="34"/>
                </a:cubicBezTo>
                <a:cubicBezTo>
                  <a:pt x="65" y="40"/>
                  <a:pt x="67" y="44"/>
                  <a:pt x="71" y="48"/>
                </a:cubicBezTo>
                <a:cubicBezTo>
                  <a:pt x="67" y="50"/>
                  <a:pt x="59" y="51"/>
                  <a:pt x="53" y="51"/>
                </a:cubicBezTo>
                <a:cubicBezTo>
                  <a:pt x="50" y="55"/>
                  <a:pt x="46" y="58"/>
                  <a:pt x="41" y="58"/>
                </a:cubicBezTo>
                <a:cubicBezTo>
                  <a:pt x="36" y="58"/>
                  <a:pt x="32" y="55"/>
                  <a:pt x="29" y="51"/>
                </a:cubicBezTo>
                <a:close/>
              </a:path>
            </a:pathLst>
          </a:custGeom>
          <a:solidFill>
            <a:schemeClr val="bg1"/>
          </a:solidFill>
          <a:ln w="9525">
            <a:noFill/>
            <a:round/>
            <a:headEnd/>
            <a:tailEnd/>
          </a:ln>
        </p:spPr>
        <p:txBody>
          <a:bodyPr vert="horz" wrap="square" lIns="88728" tIns="44363" rIns="88728" bIns="44363" numCol="1" anchor="t" anchorCtr="0" compatLnSpc="1">
            <a:prstTxWarp prst="textNoShape">
              <a:avLst/>
            </a:prstTxWarp>
          </a:bodyPr>
          <a:lstStyle/>
          <a:p>
            <a:pPr defTabSz="488435"/>
            <a:endParaRPr lang="en-GB" sz="1746" dirty="0">
              <a:solidFill>
                <a:prstClr val="black"/>
              </a:solidFill>
            </a:endParaRPr>
          </a:p>
        </p:txBody>
      </p:sp>
      <p:sp>
        <p:nvSpPr>
          <p:cNvPr id="88" name="Freeform 103"/>
          <p:cNvSpPr>
            <a:spLocks/>
          </p:cNvSpPr>
          <p:nvPr/>
        </p:nvSpPr>
        <p:spPr bwMode="auto">
          <a:xfrm>
            <a:off x="411446" y="518128"/>
            <a:ext cx="161165" cy="83000"/>
          </a:xfrm>
          <a:custGeom>
            <a:avLst/>
            <a:gdLst/>
            <a:ahLst/>
            <a:cxnLst>
              <a:cxn ang="0">
                <a:pos x="66" y="13"/>
              </a:cxn>
              <a:cxn ang="0">
                <a:pos x="71" y="18"/>
              </a:cxn>
              <a:cxn ang="0">
                <a:pos x="66" y="23"/>
              </a:cxn>
              <a:cxn ang="0">
                <a:pos x="24" y="23"/>
              </a:cxn>
              <a:cxn ang="0">
                <a:pos x="24" y="36"/>
              </a:cxn>
              <a:cxn ang="0">
                <a:pos x="0" y="18"/>
              </a:cxn>
              <a:cxn ang="0">
                <a:pos x="24" y="0"/>
              </a:cxn>
              <a:cxn ang="0">
                <a:pos x="24" y="13"/>
              </a:cxn>
              <a:cxn ang="0">
                <a:pos x="66" y="13"/>
              </a:cxn>
            </a:cxnLst>
            <a:rect l="0" t="0" r="r" b="b"/>
            <a:pathLst>
              <a:path w="71" h="36">
                <a:moveTo>
                  <a:pt x="66" y="13"/>
                </a:moveTo>
                <a:cubicBezTo>
                  <a:pt x="69" y="13"/>
                  <a:pt x="71" y="15"/>
                  <a:pt x="71" y="18"/>
                </a:cubicBezTo>
                <a:cubicBezTo>
                  <a:pt x="71" y="20"/>
                  <a:pt x="69" y="23"/>
                  <a:pt x="66" y="23"/>
                </a:cubicBezTo>
                <a:cubicBezTo>
                  <a:pt x="24" y="23"/>
                  <a:pt x="24" y="23"/>
                  <a:pt x="24" y="23"/>
                </a:cubicBezTo>
                <a:cubicBezTo>
                  <a:pt x="24" y="36"/>
                  <a:pt x="24" y="36"/>
                  <a:pt x="24" y="36"/>
                </a:cubicBezTo>
                <a:cubicBezTo>
                  <a:pt x="0" y="18"/>
                  <a:pt x="0" y="18"/>
                  <a:pt x="0" y="18"/>
                </a:cubicBezTo>
                <a:cubicBezTo>
                  <a:pt x="24" y="0"/>
                  <a:pt x="24" y="0"/>
                  <a:pt x="24" y="0"/>
                </a:cubicBezTo>
                <a:cubicBezTo>
                  <a:pt x="24" y="13"/>
                  <a:pt x="24" y="13"/>
                  <a:pt x="24" y="13"/>
                </a:cubicBezTo>
                <a:cubicBezTo>
                  <a:pt x="66" y="13"/>
                  <a:pt x="66" y="13"/>
                  <a:pt x="66" y="13"/>
                </a:cubicBezTo>
                <a:close/>
              </a:path>
            </a:pathLst>
          </a:custGeom>
          <a:solidFill>
            <a:schemeClr val="bg1"/>
          </a:solidFill>
          <a:ln w="9525">
            <a:noFill/>
            <a:round/>
            <a:headEnd/>
            <a:tailEnd/>
          </a:ln>
        </p:spPr>
        <p:txBody>
          <a:bodyPr vert="horz" wrap="square" lIns="88728" tIns="44363" rIns="88728" bIns="44363" numCol="1" anchor="t" anchorCtr="0" compatLnSpc="1">
            <a:prstTxWarp prst="textNoShape">
              <a:avLst/>
            </a:prstTxWarp>
          </a:bodyPr>
          <a:lstStyle/>
          <a:p>
            <a:pPr defTabSz="488435"/>
            <a:endParaRPr lang="en-GB" sz="1746" dirty="0">
              <a:solidFill>
                <a:prstClr val="black"/>
              </a:solidFill>
            </a:endParaRPr>
          </a:p>
        </p:txBody>
      </p:sp>
      <p:sp>
        <p:nvSpPr>
          <p:cNvPr id="89" name="Freeform 104"/>
          <p:cNvSpPr>
            <a:spLocks/>
          </p:cNvSpPr>
          <p:nvPr/>
        </p:nvSpPr>
        <p:spPr bwMode="auto">
          <a:xfrm>
            <a:off x="285623" y="191854"/>
            <a:ext cx="125822" cy="147396"/>
          </a:xfrm>
          <a:custGeom>
            <a:avLst/>
            <a:gdLst/>
            <a:ahLst/>
            <a:cxnLst>
              <a:cxn ang="0">
                <a:pos x="9" y="59"/>
              </a:cxn>
              <a:cxn ang="0">
                <a:pos x="4" y="64"/>
              </a:cxn>
              <a:cxn ang="0">
                <a:pos x="0" y="59"/>
              </a:cxn>
              <a:cxn ang="0">
                <a:pos x="0" y="31"/>
              </a:cxn>
              <a:cxn ang="0">
                <a:pos x="0" y="31"/>
              </a:cxn>
              <a:cxn ang="0">
                <a:pos x="0" y="31"/>
              </a:cxn>
              <a:cxn ang="0">
                <a:pos x="5" y="18"/>
              </a:cxn>
              <a:cxn ang="0">
                <a:pos x="17" y="13"/>
              </a:cxn>
              <a:cxn ang="0">
                <a:pos x="17" y="13"/>
              </a:cxn>
              <a:cxn ang="0">
                <a:pos x="17" y="13"/>
              </a:cxn>
              <a:cxn ang="0">
                <a:pos x="30" y="13"/>
              </a:cxn>
              <a:cxn ang="0">
                <a:pos x="30" y="0"/>
              </a:cxn>
              <a:cxn ang="0">
                <a:pos x="55" y="18"/>
              </a:cxn>
              <a:cxn ang="0">
                <a:pos x="30" y="36"/>
              </a:cxn>
              <a:cxn ang="0">
                <a:pos x="30" y="23"/>
              </a:cxn>
              <a:cxn ang="0">
                <a:pos x="17" y="23"/>
              </a:cxn>
              <a:cxn ang="0">
                <a:pos x="17" y="23"/>
              </a:cxn>
              <a:cxn ang="0">
                <a:pos x="17" y="23"/>
              </a:cxn>
              <a:cxn ang="0">
                <a:pos x="12" y="25"/>
              </a:cxn>
              <a:cxn ang="0">
                <a:pos x="9" y="31"/>
              </a:cxn>
              <a:cxn ang="0">
                <a:pos x="9" y="31"/>
              </a:cxn>
              <a:cxn ang="0">
                <a:pos x="9" y="31"/>
              </a:cxn>
              <a:cxn ang="0">
                <a:pos x="9" y="59"/>
              </a:cxn>
            </a:cxnLst>
            <a:rect l="0" t="0" r="r" b="b"/>
            <a:pathLst>
              <a:path w="55" h="64">
                <a:moveTo>
                  <a:pt x="9" y="59"/>
                </a:moveTo>
                <a:cubicBezTo>
                  <a:pt x="9" y="62"/>
                  <a:pt x="7" y="64"/>
                  <a:pt x="4" y="64"/>
                </a:cubicBezTo>
                <a:cubicBezTo>
                  <a:pt x="2" y="64"/>
                  <a:pt x="0" y="62"/>
                  <a:pt x="0" y="59"/>
                </a:cubicBezTo>
                <a:cubicBezTo>
                  <a:pt x="0" y="31"/>
                  <a:pt x="0" y="31"/>
                  <a:pt x="0" y="31"/>
                </a:cubicBezTo>
                <a:cubicBezTo>
                  <a:pt x="0" y="31"/>
                  <a:pt x="0" y="31"/>
                  <a:pt x="0" y="31"/>
                </a:cubicBezTo>
                <a:cubicBezTo>
                  <a:pt x="0" y="31"/>
                  <a:pt x="0" y="31"/>
                  <a:pt x="0" y="31"/>
                </a:cubicBezTo>
                <a:cubicBezTo>
                  <a:pt x="0" y="26"/>
                  <a:pt x="1" y="22"/>
                  <a:pt x="5" y="18"/>
                </a:cubicBezTo>
                <a:cubicBezTo>
                  <a:pt x="8" y="15"/>
                  <a:pt x="12" y="13"/>
                  <a:pt x="17" y="13"/>
                </a:cubicBezTo>
                <a:cubicBezTo>
                  <a:pt x="17" y="13"/>
                  <a:pt x="17" y="13"/>
                  <a:pt x="17" y="13"/>
                </a:cubicBezTo>
                <a:cubicBezTo>
                  <a:pt x="17" y="13"/>
                  <a:pt x="17" y="13"/>
                  <a:pt x="17" y="13"/>
                </a:cubicBezTo>
                <a:cubicBezTo>
                  <a:pt x="30" y="13"/>
                  <a:pt x="30" y="13"/>
                  <a:pt x="30" y="13"/>
                </a:cubicBezTo>
                <a:cubicBezTo>
                  <a:pt x="30" y="0"/>
                  <a:pt x="30" y="0"/>
                  <a:pt x="30" y="0"/>
                </a:cubicBezTo>
                <a:cubicBezTo>
                  <a:pt x="55" y="18"/>
                  <a:pt x="55" y="18"/>
                  <a:pt x="55" y="18"/>
                </a:cubicBezTo>
                <a:cubicBezTo>
                  <a:pt x="30" y="36"/>
                  <a:pt x="30" y="36"/>
                  <a:pt x="30" y="36"/>
                </a:cubicBezTo>
                <a:cubicBezTo>
                  <a:pt x="30" y="23"/>
                  <a:pt x="30" y="23"/>
                  <a:pt x="30" y="23"/>
                </a:cubicBezTo>
                <a:cubicBezTo>
                  <a:pt x="17" y="23"/>
                  <a:pt x="17" y="23"/>
                  <a:pt x="17" y="23"/>
                </a:cubicBezTo>
                <a:cubicBezTo>
                  <a:pt x="17" y="23"/>
                  <a:pt x="17" y="23"/>
                  <a:pt x="17" y="23"/>
                </a:cubicBezTo>
                <a:cubicBezTo>
                  <a:pt x="17" y="23"/>
                  <a:pt x="17" y="23"/>
                  <a:pt x="17" y="23"/>
                </a:cubicBezTo>
                <a:cubicBezTo>
                  <a:pt x="15" y="23"/>
                  <a:pt x="13" y="24"/>
                  <a:pt x="12" y="25"/>
                </a:cubicBezTo>
                <a:cubicBezTo>
                  <a:pt x="10" y="27"/>
                  <a:pt x="9" y="29"/>
                  <a:pt x="9" y="31"/>
                </a:cubicBezTo>
                <a:cubicBezTo>
                  <a:pt x="9" y="31"/>
                  <a:pt x="9" y="31"/>
                  <a:pt x="9" y="31"/>
                </a:cubicBezTo>
                <a:cubicBezTo>
                  <a:pt x="9" y="31"/>
                  <a:pt x="9" y="31"/>
                  <a:pt x="9" y="31"/>
                </a:cubicBezTo>
                <a:cubicBezTo>
                  <a:pt x="9" y="59"/>
                  <a:pt x="9" y="59"/>
                  <a:pt x="9" y="59"/>
                </a:cubicBezTo>
                <a:close/>
              </a:path>
            </a:pathLst>
          </a:custGeom>
          <a:solidFill>
            <a:schemeClr val="bg1"/>
          </a:solidFill>
          <a:ln w="9525">
            <a:noFill/>
            <a:round/>
            <a:headEnd/>
            <a:tailEnd/>
          </a:ln>
        </p:spPr>
        <p:txBody>
          <a:bodyPr vert="horz" wrap="square" lIns="88728" tIns="44363" rIns="88728" bIns="44363" numCol="1" anchor="t" anchorCtr="0" compatLnSpc="1">
            <a:prstTxWarp prst="textNoShape">
              <a:avLst/>
            </a:prstTxWarp>
          </a:bodyPr>
          <a:lstStyle/>
          <a:p>
            <a:pPr defTabSz="488435"/>
            <a:endParaRPr lang="en-GB" sz="1746" dirty="0">
              <a:solidFill>
                <a:prstClr val="black"/>
              </a:solidFill>
            </a:endParaRPr>
          </a:p>
        </p:txBody>
      </p:sp>
      <p:sp>
        <p:nvSpPr>
          <p:cNvPr id="90" name="Freeform 105"/>
          <p:cNvSpPr>
            <a:spLocks/>
          </p:cNvSpPr>
          <p:nvPr/>
        </p:nvSpPr>
        <p:spPr bwMode="auto">
          <a:xfrm>
            <a:off x="585334" y="219043"/>
            <a:ext cx="138545" cy="120207"/>
          </a:xfrm>
          <a:custGeom>
            <a:avLst/>
            <a:gdLst/>
            <a:ahLst/>
            <a:cxnLst>
              <a:cxn ang="0">
                <a:pos x="38" y="28"/>
              </a:cxn>
              <a:cxn ang="0">
                <a:pos x="38" y="18"/>
              </a:cxn>
              <a:cxn ang="0">
                <a:pos x="38" y="18"/>
              </a:cxn>
              <a:cxn ang="0">
                <a:pos x="38" y="18"/>
              </a:cxn>
              <a:cxn ang="0">
                <a:pos x="36" y="12"/>
              </a:cxn>
              <a:cxn ang="0">
                <a:pos x="30" y="10"/>
              </a:cxn>
              <a:cxn ang="0">
                <a:pos x="30" y="10"/>
              </a:cxn>
              <a:cxn ang="0">
                <a:pos x="30" y="10"/>
              </a:cxn>
              <a:cxn ang="0">
                <a:pos x="5" y="10"/>
              </a:cxn>
              <a:cxn ang="0">
                <a:pos x="0" y="5"/>
              </a:cxn>
              <a:cxn ang="0">
                <a:pos x="5" y="0"/>
              </a:cxn>
              <a:cxn ang="0">
                <a:pos x="30" y="0"/>
              </a:cxn>
              <a:cxn ang="0">
                <a:pos x="30" y="0"/>
              </a:cxn>
              <a:cxn ang="0">
                <a:pos x="30" y="0"/>
              </a:cxn>
              <a:cxn ang="0">
                <a:pos x="43" y="5"/>
              </a:cxn>
              <a:cxn ang="0">
                <a:pos x="48" y="18"/>
              </a:cxn>
              <a:cxn ang="0">
                <a:pos x="48" y="18"/>
              </a:cxn>
              <a:cxn ang="0">
                <a:pos x="48" y="18"/>
              </a:cxn>
              <a:cxn ang="0">
                <a:pos x="48" y="28"/>
              </a:cxn>
              <a:cxn ang="0">
                <a:pos x="61" y="28"/>
              </a:cxn>
              <a:cxn ang="0">
                <a:pos x="43" y="52"/>
              </a:cxn>
              <a:cxn ang="0">
                <a:pos x="25" y="28"/>
              </a:cxn>
              <a:cxn ang="0">
                <a:pos x="38" y="28"/>
              </a:cxn>
            </a:cxnLst>
            <a:rect l="0" t="0" r="r" b="b"/>
            <a:pathLst>
              <a:path w="61" h="52">
                <a:moveTo>
                  <a:pt x="38" y="28"/>
                </a:moveTo>
                <a:cubicBezTo>
                  <a:pt x="38" y="18"/>
                  <a:pt x="38" y="18"/>
                  <a:pt x="38" y="18"/>
                </a:cubicBezTo>
                <a:cubicBezTo>
                  <a:pt x="38" y="18"/>
                  <a:pt x="38" y="18"/>
                  <a:pt x="38" y="18"/>
                </a:cubicBezTo>
                <a:cubicBezTo>
                  <a:pt x="38" y="18"/>
                  <a:pt x="38" y="18"/>
                  <a:pt x="38" y="18"/>
                </a:cubicBezTo>
                <a:cubicBezTo>
                  <a:pt x="38" y="16"/>
                  <a:pt x="37" y="14"/>
                  <a:pt x="36" y="12"/>
                </a:cubicBezTo>
                <a:cubicBezTo>
                  <a:pt x="34" y="11"/>
                  <a:pt x="32" y="10"/>
                  <a:pt x="30" y="10"/>
                </a:cubicBezTo>
                <a:cubicBezTo>
                  <a:pt x="30" y="10"/>
                  <a:pt x="30" y="10"/>
                  <a:pt x="30" y="10"/>
                </a:cubicBezTo>
                <a:cubicBezTo>
                  <a:pt x="30" y="10"/>
                  <a:pt x="30" y="10"/>
                  <a:pt x="30" y="10"/>
                </a:cubicBezTo>
                <a:cubicBezTo>
                  <a:pt x="5" y="10"/>
                  <a:pt x="5" y="10"/>
                  <a:pt x="5" y="10"/>
                </a:cubicBezTo>
                <a:cubicBezTo>
                  <a:pt x="3" y="10"/>
                  <a:pt x="0" y="8"/>
                  <a:pt x="0" y="5"/>
                </a:cubicBezTo>
                <a:cubicBezTo>
                  <a:pt x="0" y="2"/>
                  <a:pt x="3" y="0"/>
                  <a:pt x="5" y="0"/>
                </a:cubicBezTo>
                <a:cubicBezTo>
                  <a:pt x="30" y="0"/>
                  <a:pt x="30" y="0"/>
                  <a:pt x="30" y="0"/>
                </a:cubicBezTo>
                <a:cubicBezTo>
                  <a:pt x="30" y="0"/>
                  <a:pt x="30" y="0"/>
                  <a:pt x="30" y="0"/>
                </a:cubicBezTo>
                <a:cubicBezTo>
                  <a:pt x="30" y="0"/>
                  <a:pt x="30" y="0"/>
                  <a:pt x="30" y="0"/>
                </a:cubicBezTo>
                <a:cubicBezTo>
                  <a:pt x="35" y="0"/>
                  <a:pt x="39" y="2"/>
                  <a:pt x="43" y="5"/>
                </a:cubicBezTo>
                <a:cubicBezTo>
                  <a:pt x="46" y="8"/>
                  <a:pt x="48" y="13"/>
                  <a:pt x="48" y="18"/>
                </a:cubicBezTo>
                <a:cubicBezTo>
                  <a:pt x="48" y="18"/>
                  <a:pt x="48" y="18"/>
                  <a:pt x="48" y="18"/>
                </a:cubicBezTo>
                <a:cubicBezTo>
                  <a:pt x="48" y="18"/>
                  <a:pt x="48" y="18"/>
                  <a:pt x="48" y="18"/>
                </a:cubicBezTo>
                <a:cubicBezTo>
                  <a:pt x="48" y="28"/>
                  <a:pt x="48" y="28"/>
                  <a:pt x="48" y="28"/>
                </a:cubicBezTo>
                <a:cubicBezTo>
                  <a:pt x="61" y="28"/>
                  <a:pt x="61" y="28"/>
                  <a:pt x="61" y="28"/>
                </a:cubicBezTo>
                <a:cubicBezTo>
                  <a:pt x="43" y="52"/>
                  <a:pt x="43" y="52"/>
                  <a:pt x="43" y="52"/>
                </a:cubicBezTo>
                <a:cubicBezTo>
                  <a:pt x="25" y="28"/>
                  <a:pt x="25" y="28"/>
                  <a:pt x="25" y="28"/>
                </a:cubicBezTo>
                <a:cubicBezTo>
                  <a:pt x="38" y="28"/>
                  <a:pt x="38" y="28"/>
                  <a:pt x="38" y="28"/>
                </a:cubicBezTo>
                <a:close/>
              </a:path>
            </a:pathLst>
          </a:custGeom>
          <a:solidFill>
            <a:schemeClr val="bg1"/>
          </a:solidFill>
          <a:ln w="9525">
            <a:noFill/>
            <a:round/>
            <a:headEnd/>
            <a:tailEnd/>
          </a:ln>
        </p:spPr>
        <p:txBody>
          <a:bodyPr vert="horz" wrap="square" lIns="88728" tIns="44363" rIns="88728" bIns="44363" numCol="1" anchor="t" anchorCtr="0" compatLnSpc="1">
            <a:prstTxWarp prst="textNoShape">
              <a:avLst/>
            </a:prstTxWarp>
          </a:bodyPr>
          <a:lstStyle/>
          <a:p>
            <a:pPr defTabSz="488435"/>
            <a:endParaRPr lang="en-GB" sz="1746" dirty="0">
              <a:solidFill>
                <a:prstClr val="black"/>
              </a:solidFill>
            </a:endParaRPr>
          </a:p>
        </p:txBody>
      </p:sp>
      <p:sp>
        <p:nvSpPr>
          <p:cNvPr id="96" name="Freeform 99"/>
          <p:cNvSpPr>
            <a:spLocks/>
          </p:cNvSpPr>
          <p:nvPr/>
        </p:nvSpPr>
        <p:spPr bwMode="auto">
          <a:xfrm>
            <a:off x="620677" y="357853"/>
            <a:ext cx="117340" cy="151689"/>
          </a:xfrm>
          <a:custGeom>
            <a:avLst/>
            <a:gdLst/>
            <a:ahLst/>
            <a:cxnLst>
              <a:cxn ang="0">
                <a:pos x="7" y="47"/>
              </a:cxn>
              <a:cxn ang="0">
                <a:pos x="26" y="65"/>
              </a:cxn>
              <a:cxn ang="0">
                <a:pos x="44" y="47"/>
              </a:cxn>
              <a:cxn ang="0">
                <a:pos x="47" y="47"/>
              </a:cxn>
              <a:cxn ang="0">
                <a:pos x="49" y="43"/>
              </a:cxn>
              <a:cxn ang="0">
                <a:pos x="49" y="38"/>
              </a:cxn>
              <a:cxn ang="0">
                <a:pos x="48" y="37"/>
              </a:cxn>
              <a:cxn ang="0">
                <a:pos x="45" y="16"/>
              </a:cxn>
              <a:cxn ang="0">
                <a:pos x="24" y="7"/>
              </a:cxn>
              <a:cxn ang="0">
                <a:pos x="24" y="7"/>
              </a:cxn>
              <a:cxn ang="0">
                <a:pos x="24" y="2"/>
              </a:cxn>
              <a:cxn ang="0">
                <a:pos x="19" y="6"/>
              </a:cxn>
              <a:cxn ang="0">
                <a:pos x="15" y="2"/>
              </a:cxn>
              <a:cxn ang="0">
                <a:pos x="13" y="10"/>
              </a:cxn>
              <a:cxn ang="0">
                <a:pos x="13" y="10"/>
              </a:cxn>
              <a:cxn ang="0">
                <a:pos x="6" y="8"/>
              </a:cxn>
              <a:cxn ang="0">
                <a:pos x="9" y="13"/>
              </a:cxn>
              <a:cxn ang="0">
                <a:pos x="4" y="18"/>
              </a:cxn>
              <a:cxn ang="0">
                <a:pos x="4" y="37"/>
              </a:cxn>
              <a:cxn ang="0">
                <a:pos x="3" y="38"/>
              </a:cxn>
              <a:cxn ang="0">
                <a:pos x="3" y="43"/>
              </a:cxn>
              <a:cxn ang="0">
                <a:pos x="5" y="47"/>
              </a:cxn>
              <a:cxn ang="0">
                <a:pos x="7" y="47"/>
              </a:cxn>
            </a:cxnLst>
            <a:rect l="0" t="0" r="r" b="b"/>
            <a:pathLst>
              <a:path w="51" h="65">
                <a:moveTo>
                  <a:pt x="7" y="47"/>
                </a:moveTo>
                <a:cubicBezTo>
                  <a:pt x="11" y="57"/>
                  <a:pt x="18" y="65"/>
                  <a:pt x="26" y="65"/>
                </a:cubicBezTo>
                <a:cubicBezTo>
                  <a:pt x="34" y="65"/>
                  <a:pt x="40" y="57"/>
                  <a:pt x="44" y="47"/>
                </a:cubicBezTo>
                <a:cubicBezTo>
                  <a:pt x="45" y="48"/>
                  <a:pt x="46" y="48"/>
                  <a:pt x="47" y="47"/>
                </a:cubicBezTo>
                <a:cubicBezTo>
                  <a:pt x="48" y="46"/>
                  <a:pt x="48" y="45"/>
                  <a:pt x="49" y="43"/>
                </a:cubicBezTo>
                <a:cubicBezTo>
                  <a:pt x="49" y="42"/>
                  <a:pt x="49" y="40"/>
                  <a:pt x="49" y="38"/>
                </a:cubicBezTo>
                <a:cubicBezTo>
                  <a:pt x="49" y="38"/>
                  <a:pt x="48" y="37"/>
                  <a:pt x="48" y="37"/>
                </a:cubicBezTo>
                <a:cubicBezTo>
                  <a:pt x="51" y="30"/>
                  <a:pt x="51" y="22"/>
                  <a:pt x="45" y="16"/>
                </a:cubicBezTo>
                <a:cubicBezTo>
                  <a:pt x="40" y="9"/>
                  <a:pt x="32" y="6"/>
                  <a:pt x="24" y="7"/>
                </a:cubicBezTo>
                <a:cubicBezTo>
                  <a:pt x="24" y="7"/>
                  <a:pt x="24" y="7"/>
                  <a:pt x="24" y="7"/>
                </a:cubicBezTo>
                <a:cubicBezTo>
                  <a:pt x="24" y="5"/>
                  <a:pt x="24" y="4"/>
                  <a:pt x="24" y="2"/>
                </a:cubicBezTo>
                <a:cubicBezTo>
                  <a:pt x="24" y="2"/>
                  <a:pt x="19" y="7"/>
                  <a:pt x="19" y="6"/>
                </a:cubicBezTo>
                <a:cubicBezTo>
                  <a:pt x="18" y="6"/>
                  <a:pt x="16" y="0"/>
                  <a:pt x="15" y="2"/>
                </a:cubicBezTo>
                <a:cubicBezTo>
                  <a:pt x="15" y="6"/>
                  <a:pt x="14" y="8"/>
                  <a:pt x="13" y="10"/>
                </a:cubicBezTo>
                <a:cubicBezTo>
                  <a:pt x="13" y="10"/>
                  <a:pt x="13" y="10"/>
                  <a:pt x="13" y="10"/>
                </a:cubicBezTo>
                <a:cubicBezTo>
                  <a:pt x="11" y="8"/>
                  <a:pt x="5" y="6"/>
                  <a:pt x="6" y="8"/>
                </a:cubicBezTo>
                <a:cubicBezTo>
                  <a:pt x="8" y="10"/>
                  <a:pt x="9" y="11"/>
                  <a:pt x="9" y="13"/>
                </a:cubicBezTo>
                <a:cubicBezTo>
                  <a:pt x="7" y="14"/>
                  <a:pt x="5" y="16"/>
                  <a:pt x="4" y="18"/>
                </a:cubicBezTo>
                <a:cubicBezTo>
                  <a:pt x="1" y="24"/>
                  <a:pt x="0" y="32"/>
                  <a:pt x="4" y="37"/>
                </a:cubicBezTo>
                <a:cubicBezTo>
                  <a:pt x="3" y="38"/>
                  <a:pt x="3" y="38"/>
                  <a:pt x="3" y="38"/>
                </a:cubicBezTo>
                <a:cubicBezTo>
                  <a:pt x="2" y="40"/>
                  <a:pt x="3" y="42"/>
                  <a:pt x="3" y="43"/>
                </a:cubicBezTo>
                <a:cubicBezTo>
                  <a:pt x="3" y="45"/>
                  <a:pt x="4" y="46"/>
                  <a:pt x="5" y="47"/>
                </a:cubicBezTo>
                <a:cubicBezTo>
                  <a:pt x="6" y="48"/>
                  <a:pt x="7" y="48"/>
                  <a:pt x="7" y="47"/>
                </a:cubicBezTo>
                <a:close/>
              </a:path>
            </a:pathLst>
          </a:custGeom>
          <a:solidFill>
            <a:schemeClr val="bg1"/>
          </a:solidFill>
          <a:ln w="9525">
            <a:noFill/>
            <a:round/>
            <a:headEnd/>
            <a:tailEnd/>
          </a:ln>
        </p:spPr>
        <p:txBody>
          <a:bodyPr vert="horz" wrap="square" lIns="88728" tIns="44363" rIns="88728" bIns="44363" numCol="1" anchor="t" anchorCtr="0" compatLnSpc="1">
            <a:prstTxWarp prst="textNoShape">
              <a:avLst/>
            </a:prstTxWarp>
          </a:bodyPr>
          <a:lstStyle/>
          <a:p>
            <a:pPr defTabSz="488435"/>
            <a:endParaRPr lang="en-GB" sz="1746" dirty="0">
              <a:solidFill>
                <a:prstClr val="black"/>
              </a:solidFill>
            </a:endParaRPr>
          </a:p>
        </p:txBody>
      </p:sp>
    </p:spTree>
    <p:extLst>
      <p:ext uri="{BB962C8B-B14F-4D97-AF65-F5344CB8AC3E}">
        <p14:creationId xmlns:p14="http://schemas.microsoft.com/office/powerpoint/2010/main" val="1513789788"/>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TextBox 66"/>
          <p:cNvSpPr txBox="1"/>
          <p:nvPr/>
        </p:nvSpPr>
        <p:spPr>
          <a:xfrm>
            <a:off x="129474" y="211341"/>
            <a:ext cx="2893125" cy="615553"/>
          </a:xfrm>
          <a:prstGeom prst="rect">
            <a:avLst/>
          </a:prstGeom>
          <a:noFill/>
        </p:spPr>
        <p:txBody>
          <a:bodyPr wrap="square" lIns="0" tIns="0" rIns="0" bIns="0" rtlCol="0">
            <a:spAutoFit/>
          </a:bodyPr>
          <a:lstStyle/>
          <a:p>
            <a:r>
              <a:rPr lang="en-US" sz="4000" b="1" dirty="0">
                <a:solidFill>
                  <a:srgbClr val="FFFFFF"/>
                </a:solidFill>
                <a:latin typeface="KPMG Extralight" panose="020B0303030202040204" pitchFamily="34" charset="0"/>
                <a:cs typeface="Arial" pitchFamily="34" charset="0"/>
              </a:rPr>
              <a:t>Co creation</a:t>
            </a:r>
            <a:endParaRPr lang="en-GB" sz="4000" b="1" dirty="0">
              <a:solidFill>
                <a:srgbClr val="FFFFFF"/>
              </a:solidFill>
              <a:latin typeface="KPMG Extralight" panose="020B0303030202040204" pitchFamily="34" charset="0"/>
              <a:cs typeface="Arial" pitchFamily="34" charset="0"/>
            </a:endParaRPr>
          </a:p>
        </p:txBody>
      </p:sp>
      <p:graphicFrame>
        <p:nvGraphicFramePr>
          <p:cNvPr id="75" name="Group 211"/>
          <p:cNvGraphicFramePr>
            <a:graphicFrameLocks noGrp="1"/>
          </p:cNvGraphicFramePr>
          <p:nvPr>
            <p:extLst>
              <p:ext uri="{D42A27DB-BD31-4B8C-83A1-F6EECF244321}">
                <p14:modId xmlns:p14="http://schemas.microsoft.com/office/powerpoint/2010/main" val="3996541075"/>
              </p:ext>
            </p:extLst>
          </p:nvPr>
        </p:nvGraphicFramePr>
        <p:xfrm>
          <a:off x="153265" y="818372"/>
          <a:ext cx="11798593" cy="5170940"/>
        </p:xfrm>
        <a:graphic>
          <a:graphicData uri="http://schemas.openxmlformats.org/drawingml/2006/table">
            <a:tbl>
              <a:tblPr firstRow="1" firstCol="1" bandRow="1">
                <a:tableStyleId>{775DCB02-9BB8-47FD-8907-85C794F793BA}</a:tableStyleId>
              </a:tblPr>
              <a:tblGrid>
                <a:gridCol w="1375036"/>
                <a:gridCol w="154734"/>
                <a:gridCol w="2061192"/>
                <a:gridCol w="1566682"/>
                <a:gridCol w="285461"/>
                <a:gridCol w="2209718"/>
                <a:gridCol w="977694"/>
                <a:gridCol w="1159115"/>
                <a:gridCol w="2008961"/>
              </a:tblGrid>
              <a:tr h="216103">
                <a:tc>
                  <a:txBody>
                    <a:bodyPr/>
                    <a:lstStyle/>
                    <a:p>
                      <a:pPr marL="0" marR="0" lvl="0" indent="0" algn="ctr" defTabSz="914400" rtl="0" eaLnBrk="1" fontAlgn="base" latinLnBrk="0" hangingPunct="1">
                        <a:lnSpc>
                          <a:spcPct val="100000"/>
                        </a:lnSpc>
                        <a:spcBef>
                          <a:spcPct val="25000"/>
                        </a:spcBef>
                        <a:spcAft>
                          <a:spcPct val="0"/>
                        </a:spcAft>
                        <a:buClr>
                          <a:srgbClr val="415299"/>
                        </a:buClr>
                        <a:buSzPct val="125000"/>
                        <a:buFontTx/>
                        <a:buNone/>
                        <a:tabLst/>
                      </a:pPr>
                      <a:r>
                        <a:rPr kumimoji="0" lang="en-GB" sz="1200" u="none" strike="noStrike" cap="none" normalizeH="0" baseline="0" noProof="0" dirty="0" smtClean="0">
                          <a:ln>
                            <a:noFill/>
                          </a:ln>
                          <a:solidFill>
                            <a:schemeClr val="bg1"/>
                          </a:solidFill>
                          <a:effectLst/>
                        </a:rPr>
                        <a:t>Maturity Indicators</a:t>
                      </a:r>
                      <a:endParaRPr kumimoji="0" lang="en-GB" sz="1200" b="0" i="0" u="none" strike="noStrike" cap="none" normalizeH="0" baseline="0" noProof="0" dirty="0" smtClean="0">
                        <a:ln>
                          <a:noFill/>
                        </a:ln>
                        <a:solidFill>
                          <a:schemeClr val="bg1"/>
                        </a:solidFill>
                        <a:effectLst/>
                        <a:latin typeface="+mj-lt"/>
                        <a:cs typeface="Arial" charset="0"/>
                      </a:endParaRPr>
                    </a:p>
                  </a:txBody>
                  <a:tcPr marL="45720" marR="45720" horzOverflow="overflow">
                    <a:lnL w="6350" cap="rnd" cmpd="sng" algn="ctr">
                      <a:noFill/>
                      <a:prstDash val="solid"/>
                    </a:lnL>
                    <a:lnR w="6350" cap="flat" cmpd="sng" algn="ctr">
                      <a:noFill/>
                      <a:prstDash val="solid"/>
                      <a:round/>
                      <a:headEnd type="none" w="med" len="med"/>
                      <a:tailEnd type="none" w="med" len="med"/>
                    </a:lnR>
                    <a:lnT w="6350" cap="rnd" cmpd="sng" algn="ctr">
                      <a:noFill/>
                      <a:prstDash val="solid"/>
                    </a:lnT>
                    <a:lnB w="12700" cap="rnd" cmpd="sng" algn="ctr">
                      <a:noFill/>
                      <a:prstDash val="solid"/>
                    </a:lnB>
                    <a:lnTlToBr w="12700" cmpd="sng">
                      <a:noFill/>
                      <a:prstDash val="solid"/>
                    </a:lnTlToBr>
                    <a:lnBlToTr w="12700" cmpd="sng">
                      <a:noFill/>
                      <a:prstDash val="solid"/>
                    </a:lnBlToTr>
                    <a:solidFill>
                      <a:srgbClr val="005EB8"/>
                    </a:solidFill>
                  </a:tcPr>
                </a:tc>
                <a:tc>
                  <a:txBody>
                    <a:bodyPr/>
                    <a:lstStyle/>
                    <a:p>
                      <a:pPr marL="0" marR="0" lvl="0" indent="0" algn="ctr" defTabSz="914400" rtl="0" eaLnBrk="1" fontAlgn="base" latinLnBrk="0" hangingPunct="1">
                        <a:lnSpc>
                          <a:spcPct val="100000"/>
                        </a:lnSpc>
                        <a:spcBef>
                          <a:spcPct val="25000"/>
                        </a:spcBef>
                        <a:spcAft>
                          <a:spcPct val="0"/>
                        </a:spcAft>
                        <a:buClr>
                          <a:srgbClr val="415299"/>
                        </a:buClr>
                        <a:buSzPct val="125000"/>
                        <a:buFontTx/>
                        <a:buNone/>
                        <a:tabLst/>
                      </a:pPr>
                      <a:endParaRPr kumimoji="0" lang="en-GB" sz="1200" b="0" i="0" u="none" strike="noStrike" cap="none" normalizeH="0" baseline="0" noProof="0" dirty="0" smtClean="0">
                        <a:ln>
                          <a:noFill/>
                        </a:ln>
                        <a:solidFill>
                          <a:schemeClr val="tx1"/>
                        </a:solidFill>
                        <a:effectLst/>
                        <a:latin typeface="+mj-lt"/>
                        <a:cs typeface="Arial" charset="0"/>
                      </a:endParaRPr>
                    </a:p>
                  </a:txBody>
                  <a:tcPr marL="45720" marR="45720" horzOverflow="overflow">
                    <a:lnL w="6350" cap="flat" cmpd="sng" algn="ctr">
                      <a:noFill/>
                      <a:prstDash val="solid"/>
                      <a:round/>
                      <a:headEnd type="none" w="med" len="med"/>
                      <a:tailEnd type="none" w="med" len="med"/>
                    </a:lnL>
                    <a:lnR w="6350" cap="flat" cmpd="sng" algn="ctr">
                      <a:solidFill>
                        <a:srgbClr val="00338D"/>
                      </a:solidFill>
                      <a:prstDash val="solid"/>
                      <a:round/>
                      <a:headEnd type="none" w="med" len="med"/>
                      <a:tailEnd type="none" w="med" len="med"/>
                    </a:lnR>
                    <a:lnT w="6350" cap="rnd" cmpd="sng" algn="ctr">
                      <a:noFill/>
                      <a:prstDash val="solid"/>
                    </a:lnT>
                    <a:lnB w="12700" cap="rnd" cmpd="sng" algn="ctr">
                      <a:noFill/>
                      <a:prstDash val="solid"/>
                    </a:lnB>
                    <a:lnTlToBr w="12700" cmpd="sng">
                      <a:noFill/>
                      <a:prstDash val="solid"/>
                    </a:lnTlToBr>
                    <a:lnBlToTr w="12700" cmpd="sng">
                      <a:noFill/>
                      <a:prstDash val="solid"/>
                    </a:lnBlToTr>
                    <a:noFill/>
                  </a:tcPr>
                </a:tc>
                <a:tc gridSpan="2">
                  <a:txBody>
                    <a:bodyPr/>
                    <a:lstStyle/>
                    <a:p>
                      <a:pPr marL="0" marR="0" lvl="0" indent="0" algn="ctr" defTabSz="914400" rtl="0" eaLnBrk="1" fontAlgn="base" latinLnBrk="0" hangingPunct="1">
                        <a:lnSpc>
                          <a:spcPct val="100000"/>
                        </a:lnSpc>
                        <a:spcBef>
                          <a:spcPct val="25000"/>
                        </a:spcBef>
                        <a:spcAft>
                          <a:spcPct val="0"/>
                        </a:spcAft>
                        <a:buClr>
                          <a:srgbClr val="415299"/>
                        </a:buClr>
                        <a:buSzPct val="125000"/>
                        <a:buFontTx/>
                        <a:buNone/>
                        <a:tabLst/>
                      </a:pPr>
                      <a:r>
                        <a:rPr kumimoji="0" lang="en-GB" sz="1200" u="none" strike="noStrike" cap="none" normalizeH="0" baseline="0" noProof="0" dirty="0" smtClean="0">
                          <a:ln>
                            <a:noFill/>
                          </a:ln>
                          <a:effectLst/>
                        </a:rPr>
                        <a:t>Current State</a:t>
                      </a:r>
                      <a:endParaRPr kumimoji="0" lang="en-GB" sz="1200" b="0" i="0" u="none" strike="noStrike" cap="none" normalizeH="0" baseline="0" noProof="0" dirty="0" smtClean="0">
                        <a:ln>
                          <a:noFill/>
                        </a:ln>
                        <a:solidFill>
                          <a:schemeClr val="bg1"/>
                        </a:solidFill>
                        <a:effectLst/>
                        <a:latin typeface="+mj-lt"/>
                        <a:cs typeface="Arial" charset="0"/>
                      </a:endParaRPr>
                    </a:p>
                  </a:txBody>
                  <a:tcPr marL="45720" marR="45720" horzOverflow="overflow">
                    <a:lnL w="6350" cap="flat" cmpd="sng" algn="ctr">
                      <a:solidFill>
                        <a:srgbClr val="00338D"/>
                      </a:solidFill>
                      <a:prstDash val="solid"/>
                      <a:round/>
                      <a:headEnd type="none" w="med" len="med"/>
                      <a:tailEnd type="none" w="med" len="med"/>
                    </a:lnL>
                    <a:solidFill>
                      <a:srgbClr val="2D5491"/>
                    </a:solidFill>
                  </a:tcPr>
                </a:tc>
                <a:tc hMerge="1">
                  <a:txBody>
                    <a:bodyPr/>
                    <a:lstStyle/>
                    <a:p>
                      <a:endParaRPr lang="en-US"/>
                    </a:p>
                  </a:txBody>
                  <a:tcPr/>
                </a:tc>
                <a:tc gridSpan="3">
                  <a:txBody>
                    <a:bodyPr/>
                    <a:lstStyle/>
                    <a:p>
                      <a:pPr marL="0" marR="0" lvl="0" indent="0" algn="ctr" defTabSz="914400" rtl="0" eaLnBrk="1" fontAlgn="base" latinLnBrk="0" hangingPunct="1">
                        <a:lnSpc>
                          <a:spcPct val="100000"/>
                        </a:lnSpc>
                        <a:spcBef>
                          <a:spcPct val="25000"/>
                        </a:spcBef>
                        <a:spcAft>
                          <a:spcPct val="0"/>
                        </a:spcAft>
                        <a:buClr>
                          <a:srgbClr val="415299"/>
                        </a:buClr>
                        <a:buSzPct val="125000"/>
                        <a:buFontTx/>
                        <a:buNone/>
                        <a:tabLst/>
                      </a:pPr>
                      <a:r>
                        <a:rPr kumimoji="0" lang="en-GB" sz="1200" u="none" strike="noStrike" cap="none" normalizeH="0" baseline="0" noProof="0" dirty="0" smtClean="0">
                          <a:ln>
                            <a:noFill/>
                          </a:ln>
                          <a:effectLst/>
                        </a:rPr>
                        <a:t>Peer Group</a:t>
                      </a:r>
                      <a:endParaRPr kumimoji="0" lang="en-GB" sz="1200" b="0" i="0" u="none" strike="noStrike" cap="none" normalizeH="0" baseline="0" noProof="0" dirty="0" smtClean="0">
                        <a:ln>
                          <a:noFill/>
                        </a:ln>
                        <a:solidFill>
                          <a:schemeClr val="bg1"/>
                        </a:solidFill>
                        <a:effectLst/>
                        <a:latin typeface="+mj-lt"/>
                        <a:cs typeface="Arial" charset="0"/>
                      </a:endParaRPr>
                    </a:p>
                  </a:txBody>
                  <a:tcPr marL="45720" marR="45720" horzOverflow="overflow">
                    <a:solidFill>
                      <a:srgbClr val="2D5491"/>
                    </a:solidFill>
                  </a:tcPr>
                </a:tc>
                <a:tc hMerge="1">
                  <a:txBody>
                    <a:bodyPr/>
                    <a:lstStyle/>
                    <a:p>
                      <a:pPr marL="0" marR="0" lvl="0" indent="0" algn="ctr" defTabSz="914400" rtl="0" eaLnBrk="1" fontAlgn="base" latinLnBrk="0" hangingPunct="1">
                        <a:lnSpc>
                          <a:spcPct val="100000"/>
                        </a:lnSpc>
                        <a:spcBef>
                          <a:spcPct val="25000"/>
                        </a:spcBef>
                        <a:spcAft>
                          <a:spcPct val="0"/>
                        </a:spcAft>
                        <a:buClr>
                          <a:srgbClr val="415299"/>
                        </a:buClr>
                        <a:buSzPct val="125000"/>
                        <a:buFontTx/>
                        <a:buNone/>
                        <a:tabLst/>
                      </a:pPr>
                      <a:endParaRPr kumimoji="0" lang="en-GB" sz="1200" b="0" i="0" u="none" strike="noStrike" cap="none" normalizeH="0" baseline="0" noProof="0" dirty="0" smtClean="0">
                        <a:ln>
                          <a:noFill/>
                        </a:ln>
                        <a:solidFill>
                          <a:schemeClr val="bg1"/>
                        </a:solidFill>
                        <a:effectLst/>
                        <a:latin typeface="+mj-lt"/>
                        <a:cs typeface="Arial" charset="0"/>
                      </a:endParaRPr>
                    </a:p>
                  </a:txBody>
                  <a:tcPr marL="45720" marR="45720" horzOverflow="overflow">
                    <a:solidFill>
                      <a:srgbClr val="2D5491"/>
                    </a:solidFill>
                  </a:tcPr>
                </a:tc>
                <a:tc hMerge="1">
                  <a:txBody>
                    <a:bodyPr/>
                    <a:lstStyle/>
                    <a:p>
                      <a:endParaRPr lang="en-US"/>
                    </a:p>
                  </a:txBody>
                  <a:tcPr/>
                </a:tc>
                <a:tc gridSpan="2">
                  <a:txBody>
                    <a:bodyPr/>
                    <a:lstStyle/>
                    <a:p>
                      <a:pPr marL="0" marR="0" lvl="0" indent="0" algn="ctr" defTabSz="914400" rtl="0" eaLnBrk="1" fontAlgn="base" latinLnBrk="0" hangingPunct="1">
                        <a:lnSpc>
                          <a:spcPct val="100000"/>
                        </a:lnSpc>
                        <a:spcBef>
                          <a:spcPct val="25000"/>
                        </a:spcBef>
                        <a:spcAft>
                          <a:spcPct val="0"/>
                        </a:spcAft>
                        <a:buClr>
                          <a:srgbClr val="415299"/>
                        </a:buClr>
                        <a:buSzPct val="125000"/>
                        <a:buFontTx/>
                        <a:buNone/>
                        <a:tabLst/>
                      </a:pPr>
                      <a:r>
                        <a:rPr kumimoji="0" lang="en-GB" sz="1200" u="none" strike="noStrike" cap="none" normalizeH="0" baseline="0" noProof="0" dirty="0" smtClean="0">
                          <a:ln>
                            <a:noFill/>
                          </a:ln>
                          <a:effectLst/>
                        </a:rPr>
                        <a:t>Global Industry Benchmark</a:t>
                      </a:r>
                      <a:endParaRPr kumimoji="0" lang="en-GB" sz="1200" b="0" i="0" u="none" strike="noStrike" cap="none" normalizeH="0" baseline="0" noProof="0" dirty="0" smtClean="0">
                        <a:ln>
                          <a:noFill/>
                        </a:ln>
                        <a:solidFill>
                          <a:schemeClr val="bg1"/>
                        </a:solidFill>
                        <a:effectLst/>
                        <a:latin typeface="+mj-lt"/>
                        <a:cs typeface="Arial" charset="0"/>
                      </a:endParaRPr>
                    </a:p>
                  </a:txBody>
                  <a:tcPr marL="45720" marR="45720" horzOverflow="overflow">
                    <a:solidFill>
                      <a:srgbClr val="2D5491"/>
                    </a:solidFill>
                  </a:tcPr>
                </a:tc>
                <a:tc hMerge="1">
                  <a:txBody>
                    <a:bodyPr/>
                    <a:lstStyle/>
                    <a:p>
                      <a:endParaRPr lang="en-US"/>
                    </a:p>
                  </a:txBody>
                  <a:tcPr/>
                </a:tc>
              </a:tr>
              <a:tr h="1920015">
                <a:tc rowSpan="4">
                  <a:txBody>
                    <a:bodyPr/>
                    <a:lstStyle/>
                    <a:p>
                      <a:pPr marL="0" marR="0" lvl="0" indent="0" algn="ctr" defTabSz="890789" rtl="0" eaLnBrk="1" fontAlgn="auto" latinLnBrk="0" hangingPunct="1">
                        <a:lnSpc>
                          <a:spcPct val="100000"/>
                        </a:lnSpc>
                        <a:spcBef>
                          <a:spcPts val="0"/>
                        </a:spcBef>
                        <a:spcAft>
                          <a:spcPts val="0"/>
                        </a:spcAft>
                        <a:buClrTx/>
                        <a:buSzTx/>
                        <a:buFontTx/>
                        <a:buNone/>
                        <a:tabLst/>
                        <a:defRPr/>
                      </a:pPr>
                      <a:r>
                        <a:rPr lang="en-US" sz="1200" kern="1200" dirty="0" smtClean="0">
                          <a:solidFill>
                            <a:schemeClr val="bg1"/>
                          </a:solidFill>
                        </a:rPr>
                        <a:t>Establishment of Innovation Strategy</a:t>
                      </a:r>
                    </a:p>
                  </a:txBody>
                  <a:tcPr marL="45720" marR="45720" anchor="ctr" horzOverflow="overflow">
                    <a:lnR w="12700" cap="rnd" cmpd="sng" algn="ctr">
                      <a:noFill/>
                      <a:prstDash val="solid"/>
                    </a:lnR>
                    <a:lnT w="12700" cap="rnd" cmpd="sng" algn="ctr">
                      <a:noFill/>
                      <a:prstDash val="solid"/>
                    </a:lnT>
                    <a:solidFill>
                      <a:srgbClr val="2D5491"/>
                    </a:solidFill>
                  </a:tcPr>
                </a:tc>
                <a:tc>
                  <a:txBody>
                    <a:bodyPr/>
                    <a:lstStyle/>
                    <a:p>
                      <a:pPr algn="ctr"/>
                      <a:endParaRPr lang="en-US" sz="1200" b="1" kern="1200" dirty="0">
                        <a:solidFill>
                          <a:schemeClr val="bg1"/>
                        </a:solidFill>
                        <a:latin typeface="+mn-lt"/>
                        <a:ea typeface="+mn-ea"/>
                        <a:cs typeface="+mn-cs"/>
                      </a:endParaRPr>
                    </a:p>
                  </a:txBody>
                  <a:tcPr marL="45720" marR="45720" anchor="ctr" horzOverflow="overflow">
                    <a:lnL w="12700" cap="rnd" cmpd="sng" algn="ctr">
                      <a:noFill/>
                      <a:prstDash val="solid"/>
                    </a:lnL>
                    <a:lnR w="6350" cap="flat" cmpd="sng" algn="ctr">
                      <a:solidFill>
                        <a:srgbClr val="00338D"/>
                      </a:solidFill>
                      <a:prstDash val="solid"/>
                      <a:round/>
                      <a:headEnd type="none" w="med" len="med"/>
                      <a:tailEnd type="none" w="med" len="med"/>
                    </a:lnR>
                    <a:lnT w="12700" cap="rnd" cmpd="sng" algn="ctr">
                      <a:noFill/>
                      <a:prstDash val="solid"/>
                    </a:lnT>
                    <a:lnB w="6350" cap="rnd" cmpd="sng" algn="ctr">
                      <a:noFill/>
                      <a:prstDash val="solid"/>
                    </a:lnB>
                    <a:lnTlToBr w="12700" cmpd="sng">
                      <a:noFill/>
                      <a:prstDash val="solid"/>
                    </a:lnTlToBr>
                    <a:lnBlToTr w="12700" cmpd="sng">
                      <a:noFill/>
                      <a:prstDash val="solid"/>
                    </a:lnBlToTr>
                    <a:noFill/>
                  </a:tcPr>
                </a:tc>
                <a:tc gridSpan="2">
                  <a:txBody>
                    <a:bodyPr/>
                    <a:lstStyle/>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r>
                        <a:rPr lang="en-US" sz="1200" kern="1200" dirty="0" smtClean="0">
                          <a:solidFill>
                            <a:srgbClr val="00338D"/>
                          </a:solidFill>
                          <a:latin typeface="+mn-lt"/>
                          <a:ea typeface="+mn-ea"/>
                          <a:cs typeface="+mn-cs"/>
                        </a:rPr>
                        <a:t>An innovation committee exists however a strategy for innovation has not been defined.</a:t>
                      </a:r>
                    </a:p>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r>
                        <a:rPr lang="en-US" sz="1200" kern="1200" dirty="0" err="1" smtClean="0">
                          <a:solidFill>
                            <a:srgbClr val="00338D"/>
                          </a:solidFill>
                          <a:latin typeface="+mn-lt"/>
                          <a:ea typeface="+mn-ea"/>
                          <a:cs typeface="+mn-cs"/>
                        </a:rPr>
                        <a:t>FBNQuest</a:t>
                      </a:r>
                      <a:r>
                        <a:rPr lang="en-US" sz="1200" kern="1200" dirty="0" smtClean="0">
                          <a:solidFill>
                            <a:srgbClr val="00338D"/>
                          </a:solidFill>
                          <a:latin typeface="+mn-lt"/>
                          <a:ea typeface="+mn-ea"/>
                          <a:cs typeface="+mn-cs"/>
                        </a:rPr>
                        <a:t> is yet to establish a well communicated incentive for proposing and implementing new ideas or solutions</a:t>
                      </a:r>
                    </a:p>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endParaRPr lang="en-US" sz="1200" kern="1200" dirty="0" smtClean="0">
                        <a:solidFill>
                          <a:srgbClr val="00338D"/>
                        </a:solidFill>
                        <a:latin typeface="+mn-lt"/>
                        <a:ea typeface="+mn-ea"/>
                        <a:cs typeface="+mn-cs"/>
                      </a:endParaRPr>
                    </a:p>
                  </a:txBody>
                  <a:tcPr marL="45720" marR="45720" horzOverflow="overflow">
                    <a:lnL w="6350" cap="flat" cmpd="sng" algn="ctr">
                      <a:solidFill>
                        <a:srgbClr val="00338D"/>
                      </a:solidFill>
                      <a:prstDash val="solid"/>
                      <a:round/>
                      <a:headEnd type="none" w="med" len="med"/>
                      <a:tailEnd type="none" w="med" len="med"/>
                    </a:lnL>
                    <a:noFill/>
                  </a:tcPr>
                </a:tc>
                <a:tc hMerge="1">
                  <a:txBody>
                    <a:bodyPr/>
                    <a:lstStyle/>
                    <a:p>
                      <a:pPr marL="0" marR="0" lvl="0" indent="0" algn="l" defTabSz="914400" rtl="0" eaLnBrk="1" fontAlgn="base" latinLnBrk="0" hangingPunct="1">
                        <a:lnSpc>
                          <a:spcPct val="100000"/>
                        </a:lnSpc>
                        <a:spcBef>
                          <a:spcPct val="25000"/>
                        </a:spcBef>
                        <a:spcAft>
                          <a:spcPct val="0"/>
                        </a:spcAft>
                        <a:buClr>
                          <a:srgbClr val="415299"/>
                        </a:buClr>
                        <a:buSzPct val="125000"/>
                        <a:buFontTx/>
                        <a:buNone/>
                        <a:tabLst/>
                      </a:pPr>
                      <a:endParaRPr kumimoji="0" lang="en-US" sz="1200" b="0" i="0" u="none" strike="noStrike" cap="none" normalizeH="0" baseline="0" noProof="0" dirty="0" smtClean="0">
                        <a:ln>
                          <a:noFill/>
                        </a:ln>
                        <a:solidFill>
                          <a:schemeClr val="tx1"/>
                        </a:solidFill>
                        <a:effectLst/>
                        <a:latin typeface="+mj-lt"/>
                        <a:cs typeface="Arial" charset="0"/>
                      </a:endParaRPr>
                    </a:p>
                  </a:txBody>
                  <a:tcPr marL="45720" marR="45720" horzOverflow="overflow"/>
                </a:tc>
                <a:tc gridSpan="3">
                  <a:txBody>
                    <a:bodyPr/>
                    <a:lstStyle/>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endParaRPr lang="en-GB" sz="1200" kern="1200" dirty="0" smtClean="0">
                        <a:solidFill>
                          <a:srgbClr val="00338D"/>
                        </a:solidFill>
                        <a:latin typeface="+mn-lt"/>
                        <a:ea typeface="+mn-ea"/>
                        <a:cs typeface="+mn-cs"/>
                      </a:endParaRPr>
                    </a:p>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endParaRPr lang="en-GB" sz="1200" kern="1200" dirty="0" smtClean="0">
                        <a:solidFill>
                          <a:srgbClr val="00338D"/>
                        </a:solidFill>
                        <a:latin typeface="+mn-lt"/>
                        <a:ea typeface="+mn-ea"/>
                        <a:cs typeface="+mn-cs"/>
                      </a:endParaRPr>
                    </a:p>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endParaRPr lang="en-GB" sz="1200" kern="1200" dirty="0" smtClean="0">
                        <a:solidFill>
                          <a:srgbClr val="00338D"/>
                        </a:solidFill>
                        <a:latin typeface="+mn-lt"/>
                        <a:ea typeface="+mn-ea"/>
                        <a:cs typeface="+mn-cs"/>
                      </a:endParaRPr>
                    </a:p>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endParaRPr lang="en-GB" sz="1200" kern="1200" dirty="0" smtClean="0">
                        <a:solidFill>
                          <a:srgbClr val="00338D"/>
                        </a:solidFill>
                        <a:latin typeface="+mn-lt"/>
                        <a:ea typeface="+mn-ea"/>
                        <a:cs typeface="+mn-cs"/>
                      </a:endParaRPr>
                    </a:p>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r>
                        <a:rPr lang="en-GB" sz="1200" kern="1200" dirty="0" smtClean="0">
                          <a:solidFill>
                            <a:srgbClr val="00338D"/>
                          </a:solidFill>
                          <a:latin typeface="+mn-lt"/>
                          <a:ea typeface="+mn-ea"/>
                          <a:cs typeface="+mn-cs"/>
                        </a:rPr>
                        <a:t>Certain local peers have documented their innovation strategies to guide internal and external innovation sourcing and partnerships.</a:t>
                      </a:r>
                    </a:p>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r>
                        <a:rPr lang="en-GB" sz="1200" kern="1200" dirty="0" smtClean="0">
                          <a:solidFill>
                            <a:srgbClr val="00338D"/>
                          </a:solidFill>
                          <a:latin typeface="+mn-lt"/>
                          <a:ea typeface="+mn-ea"/>
                          <a:cs typeface="+mn-cs"/>
                        </a:rPr>
                        <a:t>Other peers are yet to document an innovation strategy to guide innovation sourcing and partnerships.</a:t>
                      </a:r>
                      <a:endParaRPr lang="en-US" sz="1200" kern="1200" dirty="0" smtClean="0">
                        <a:solidFill>
                          <a:srgbClr val="00338D"/>
                        </a:solidFill>
                        <a:latin typeface="+mn-lt"/>
                        <a:ea typeface="+mn-ea"/>
                        <a:cs typeface="+mn-cs"/>
                      </a:endParaRPr>
                    </a:p>
                  </a:txBody>
                  <a:tcPr marL="45720" marR="45720" horzOverflow="overflow">
                    <a:noFill/>
                  </a:tcPr>
                </a:tc>
                <a:tc hMerge="1">
                  <a:txBody>
                    <a:bodyPr/>
                    <a:lstStyle/>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endParaRPr lang="en-US" sz="1200" kern="1200" dirty="0" smtClean="0">
                        <a:solidFill>
                          <a:srgbClr val="00338D"/>
                        </a:solidFill>
                        <a:latin typeface="+mn-lt"/>
                        <a:ea typeface="+mn-ea"/>
                        <a:cs typeface="+mn-cs"/>
                      </a:endParaRPr>
                    </a:p>
                  </a:txBody>
                  <a:tcPr marL="45720" marR="45720" horzOverflow="overflow">
                    <a:noFill/>
                  </a:tcPr>
                </a:tc>
                <a:tc hMerge="1">
                  <a:txBody>
                    <a:bodyPr/>
                    <a:lstStyle/>
                    <a:p>
                      <a:pPr marL="0" marR="0" lvl="0" indent="0" algn="l" defTabSz="914400" rtl="0" eaLnBrk="1" fontAlgn="base" latinLnBrk="0" hangingPunct="1">
                        <a:lnSpc>
                          <a:spcPct val="100000"/>
                        </a:lnSpc>
                        <a:spcBef>
                          <a:spcPct val="25000"/>
                        </a:spcBef>
                        <a:spcAft>
                          <a:spcPct val="0"/>
                        </a:spcAft>
                        <a:buClr>
                          <a:srgbClr val="415299"/>
                        </a:buClr>
                        <a:buSzPct val="125000"/>
                        <a:buFontTx/>
                        <a:buNone/>
                        <a:tabLst/>
                      </a:pPr>
                      <a:endParaRPr kumimoji="0" lang="en-GB" sz="1200" b="0" i="0" u="none" strike="noStrike" cap="none" normalizeH="0" baseline="0" noProof="0" dirty="0" smtClean="0">
                        <a:ln>
                          <a:noFill/>
                        </a:ln>
                        <a:solidFill>
                          <a:schemeClr val="tx1"/>
                        </a:solidFill>
                        <a:effectLst/>
                        <a:latin typeface="+mj-lt"/>
                        <a:cs typeface="Arial" charset="0"/>
                      </a:endParaRPr>
                    </a:p>
                  </a:txBody>
                  <a:tcPr marL="45720" marR="45720" horzOverflow="overflow"/>
                </a:tc>
                <a:tc gridSpan="2">
                  <a:txBody>
                    <a:bodyPr/>
                    <a:lstStyle/>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endParaRPr lang="en-US" sz="1200" kern="1200" dirty="0" smtClean="0">
                        <a:solidFill>
                          <a:srgbClr val="00338D"/>
                        </a:solidFill>
                        <a:latin typeface="+mn-lt"/>
                        <a:ea typeface="+mn-ea"/>
                        <a:cs typeface="+mn-cs"/>
                      </a:endParaRPr>
                    </a:p>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endParaRPr lang="en-US" sz="1200" kern="1200" dirty="0" smtClean="0">
                        <a:solidFill>
                          <a:srgbClr val="00338D"/>
                        </a:solidFill>
                        <a:latin typeface="+mn-lt"/>
                        <a:ea typeface="+mn-ea"/>
                        <a:cs typeface="+mn-cs"/>
                      </a:endParaRPr>
                    </a:p>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endParaRPr lang="en-US" sz="1200" kern="1200" dirty="0" smtClean="0">
                        <a:solidFill>
                          <a:srgbClr val="00338D"/>
                        </a:solidFill>
                        <a:latin typeface="+mn-lt"/>
                        <a:ea typeface="+mn-ea"/>
                        <a:cs typeface="+mn-cs"/>
                      </a:endParaRPr>
                    </a:p>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endParaRPr lang="en-US" sz="1200" kern="1200" dirty="0" smtClean="0">
                        <a:solidFill>
                          <a:srgbClr val="00338D"/>
                        </a:solidFill>
                        <a:latin typeface="+mn-lt"/>
                        <a:ea typeface="+mn-ea"/>
                        <a:cs typeface="+mn-cs"/>
                      </a:endParaRPr>
                    </a:p>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r>
                        <a:rPr lang="en-US" sz="1200" kern="1200" dirty="0" smtClean="0">
                          <a:solidFill>
                            <a:srgbClr val="00338D"/>
                          </a:solidFill>
                          <a:latin typeface="+mn-lt"/>
                          <a:ea typeface="+mn-ea"/>
                          <a:cs typeface="+mn-cs"/>
                        </a:rPr>
                        <a:t>JPMorgan has a framework for implementing new ideas or solutions as well as a corporate culture that deeply drives innovation.</a:t>
                      </a:r>
                    </a:p>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endParaRPr lang="en-US" sz="1200" kern="1200" dirty="0" smtClean="0">
                        <a:solidFill>
                          <a:srgbClr val="00338D"/>
                        </a:solidFill>
                        <a:latin typeface="+mn-lt"/>
                        <a:ea typeface="+mn-ea"/>
                        <a:cs typeface="+mn-cs"/>
                      </a:endParaRPr>
                    </a:p>
                  </a:txBody>
                  <a:tcPr marL="45720" marR="45720" horzOverflow="overflow">
                    <a:noFill/>
                  </a:tcPr>
                </a:tc>
                <a:tc hMerge="1">
                  <a:txBody>
                    <a:bodyPr/>
                    <a:lstStyle/>
                    <a:p>
                      <a:pPr marL="0" marR="0" lvl="0" indent="0" algn="l" defTabSz="914400" rtl="0" eaLnBrk="1" fontAlgn="base" latinLnBrk="0" hangingPunct="1">
                        <a:lnSpc>
                          <a:spcPct val="100000"/>
                        </a:lnSpc>
                        <a:spcBef>
                          <a:spcPct val="25000"/>
                        </a:spcBef>
                        <a:spcAft>
                          <a:spcPct val="0"/>
                        </a:spcAft>
                        <a:buClr>
                          <a:srgbClr val="415299"/>
                        </a:buClr>
                        <a:buSzPct val="125000"/>
                        <a:buFontTx/>
                        <a:buNone/>
                        <a:tabLst/>
                      </a:pPr>
                      <a:endParaRPr kumimoji="0" lang="en-GB" sz="1200" b="0" i="0" u="none" strike="noStrike" cap="none" normalizeH="0" baseline="0" noProof="0" dirty="0" smtClean="0">
                        <a:ln>
                          <a:noFill/>
                        </a:ln>
                        <a:solidFill>
                          <a:schemeClr val="tx1"/>
                        </a:solidFill>
                        <a:effectLst/>
                        <a:latin typeface="+mj-lt"/>
                        <a:cs typeface="Arial" charset="0"/>
                      </a:endParaRPr>
                    </a:p>
                  </a:txBody>
                  <a:tcPr marL="45720" marR="45720" horzOverflow="overflow"/>
                </a:tc>
              </a:tr>
              <a:tr h="740033">
                <a:tc vMerge="1">
                  <a:txBody>
                    <a:bodyPr/>
                    <a:lstStyle/>
                    <a:p>
                      <a:pPr algn="ctr"/>
                      <a:endParaRPr lang="en-US" sz="1200" kern="1200" dirty="0" smtClean="0">
                        <a:solidFill>
                          <a:schemeClr val="bg1"/>
                        </a:solidFill>
                      </a:endParaRPr>
                    </a:p>
                  </a:txBody>
                  <a:tcPr marL="45720" marR="45720" anchor="ctr" horzOverflow="overflow">
                    <a:lnR w="12700" cap="rnd" cmpd="sng" algn="ctr">
                      <a:noFill/>
                      <a:prstDash val="solid"/>
                    </a:lnR>
                    <a:lnT w="12700" cap="rnd" cmpd="sng" algn="ctr">
                      <a:noFill/>
                      <a:prstDash val="solid"/>
                    </a:lnT>
                    <a:lnB w="6350" cap="rnd" cmpd="sng" algn="ctr">
                      <a:noFill/>
                      <a:prstDash val="solid"/>
                    </a:lnB>
                    <a:solidFill>
                      <a:srgbClr val="2D5491"/>
                    </a:solidFill>
                  </a:tcPr>
                </a:tc>
                <a:tc gridSpan="8">
                  <a:txBody>
                    <a:bodyPr/>
                    <a:lstStyle/>
                    <a:p>
                      <a:pPr algn="ctr"/>
                      <a:endParaRPr lang="en-US" sz="1200" b="1" kern="1200" dirty="0">
                        <a:solidFill>
                          <a:schemeClr val="bg1"/>
                        </a:solidFill>
                        <a:latin typeface="+mn-lt"/>
                        <a:ea typeface="+mn-ea"/>
                        <a:cs typeface="+mn-cs"/>
                      </a:endParaRPr>
                    </a:p>
                  </a:txBody>
                  <a:tcPr marL="45720" marR="45720" anchor="ctr" horzOverflow="overflow">
                    <a:lnL w="12700" cap="rnd" cmpd="sng" algn="ctr">
                      <a:noFill/>
                      <a:prstDash val="solid"/>
                    </a:lnL>
                    <a:lnR w="6350" cap="rnd" cmpd="sng" algn="ctr">
                      <a:noFill/>
                      <a:prstDash val="solid"/>
                    </a:lnR>
                    <a:lnT w="12700" cap="rnd" cmpd="sng" algn="ctr">
                      <a:noFill/>
                      <a:prstDash val="solid"/>
                    </a:lnT>
                    <a:lnB w="6350" cap="rnd" cmpd="sng" algn="ctr">
                      <a:noFill/>
                      <a:prstDash val="solid"/>
                    </a:lnB>
                    <a:lnTlToBr w="12700" cmpd="sng">
                      <a:noFill/>
                      <a:prstDash val="solid"/>
                    </a:lnTlToBr>
                    <a:lnBlToTr w="12700" cmpd="sng">
                      <a:noFill/>
                      <a:prstDash val="solid"/>
                    </a:lnBlToTr>
                    <a:noFill/>
                  </a:tcPr>
                </a:tc>
                <a:tc hMerge="1">
                  <a:txBody>
                    <a:bodyPr/>
                    <a:lstStyle/>
                    <a:p>
                      <a:pPr marL="0" marR="0" lvl="0" indent="0" algn="l" defTabSz="890789" rtl="0" eaLnBrk="1" fontAlgn="auto" latinLnBrk="0" hangingPunct="1">
                        <a:lnSpc>
                          <a:spcPct val="100000"/>
                        </a:lnSpc>
                        <a:spcBef>
                          <a:spcPts val="300"/>
                        </a:spcBef>
                        <a:spcAft>
                          <a:spcPts val="300"/>
                        </a:spcAft>
                        <a:buClrTx/>
                        <a:buSzTx/>
                        <a:buFont typeface="Arial" panose="020B0604020202020204" pitchFamily="34" charset="0"/>
                        <a:buNone/>
                        <a:tabLst/>
                        <a:defRPr/>
                      </a:pPr>
                      <a:endParaRPr lang="en-US" sz="1200" kern="1200" dirty="0" smtClean="0">
                        <a:solidFill>
                          <a:srgbClr val="00338D"/>
                        </a:solidFill>
                        <a:latin typeface="+mn-lt"/>
                        <a:ea typeface="+mn-ea"/>
                        <a:cs typeface="+mn-cs"/>
                      </a:endParaRPr>
                    </a:p>
                  </a:txBody>
                  <a:tcPr marL="45720" marR="45720" horzOverflow="overflow">
                    <a:lnL w="6350" cap="flat" cmpd="sng" algn="ctr">
                      <a:solidFill>
                        <a:srgbClr val="00338D"/>
                      </a:solidFill>
                      <a:prstDash val="solid"/>
                      <a:round/>
                      <a:headEnd type="none" w="med" len="med"/>
                      <a:tailEnd type="none" w="med" len="med"/>
                    </a:lnL>
                    <a:noFill/>
                  </a:tcPr>
                </a:tc>
                <a:tc hMerge="1">
                  <a:txBody>
                    <a:bodyPr/>
                    <a:lstStyle/>
                    <a:p>
                      <a:pPr marL="171450" marR="0" lvl="0" indent="-171450" algn="l" defTabSz="890789" rtl="0" eaLnBrk="1" fontAlgn="auto" latinLnBrk="0" hangingPunct="1">
                        <a:lnSpc>
                          <a:spcPct val="100000"/>
                        </a:lnSpc>
                        <a:spcBef>
                          <a:spcPts val="300"/>
                        </a:spcBef>
                        <a:spcAft>
                          <a:spcPts val="300"/>
                        </a:spcAft>
                        <a:buClrTx/>
                        <a:buSzTx/>
                        <a:buFont typeface="Arial" panose="020B0604020202020204" pitchFamily="34" charset="0"/>
                        <a:buChar char="•"/>
                        <a:tabLst/>
                        <a:defRPr/>
                      </a:pPr>
                      <a:endParaRPr lang="en-US" sz="1200" kern="1200" dirty="0" smtClean="0">
                        <a:solidFill>
                          <a:srgbClr val="00338D"/>
                        </a:solidFill>
                        <a:latin typeface="+mn-lt"/>
                        <a:ea typeface="+mn-ea"/>
                        <a:cs typeface="+mn-cs"/>
                      </a:endParaRPr>
                    </a:p>
                  </a:txBody>
                  <a:tcPr marL="45720" marR="45720" horzOverflow="overflow">
                    <a:noFill/>
                  </a:tcPr>
                </a:tc>
                <a:tc hMerge="1">
                  <a:txBody>
                    <a:bodyPr/>
                    <a:lstStyle/>
                    <a:p>
                      <a:endParaRPr lang="en-US"/>
                    </a:p>
                  </a:txBody>
                  <a:tcPr/>
                </a:tc>
                <a:tc hMerge="1">
                  <a:txBody>
                    <a:bodyPr/>
                    <a:lstStyle/>
                    <a:p>
                      <a:pPr marL="171450" marR="0" lvl="0" indent="-171450" algn="l" defTabSz="890789" rtl="0" eaLnBrk="1" fontAlgn="auto" latinLnBrk="0" hangingPunct="1">
                        <a:lnSpc>
                          <a:spcPct val="100000"/>
                        </a:lnSpc>
                        <a:spcBef>
                          <a:spcPts val="300"/>
                        </a:spcBef>
                        <a:spcAft>
                          <a:spcPts val="300"/>
                        </a:spcAft>
                        <a:buClrTx/>
                        <a:buSzTx/>
                        <a:buFont typeface="Arial" panose="020B0604020202020204" pitchFamily="34" charset="0"/>
                        <a:buChar char="•"/>
                        <a:tabLst/>
                        <a:defRPr/>
                      </a:pPr>
                      <a:endParaRPr lang="en-US" sz="1200" kern="1200" dirty="0" smtClean="0">
                        <a:solidFill>
                          <a:srgbClr val="00338D"/>
                        </a:solidFill>
                        <a:latin typeface="+mn-lt"/>
                        <a:ea typeface="+mn-ea"/>
                        <a:cs typeface="+mn-cs"/>
                      </a:endParaRPr>
                    </a:p>
                  </a:txBody>
                  <a:tcPr marL="45720" marR="45720" horzOverflow="overflow">
                    <a:noFill/>
                  </a:tcPr>
                </a:tc>
                <a:tc hMerge="1">
                  <a:txBody>
                    <a:bodyPr/>
                    <a:lstStyle/>
                    <a:p>
                      <a:pPr marL="171450" marR="0" lvl="0" indent="-171450" algn="l" defTabSz="890789" rtl="0" eaLnBrk="1" fontAlgn="auto" latinLnBrk="0" hangingPunct="1">
                        <a:lnSpc>
                          <a:spcPct val="100000"/>
                        </a:lnSpc>
                        <a:spcBef>
                          <a:spcPts val="300"/>
                        </a:spcBef>
                        <a:spcAft>
                          <a:spcPts val="300"/>
                        </a:spcAft>
                        <a:buClrTx/>
                        <a:buSzTx/>
                        <a:buFont typeface="Arial" panose="020B0604020202020204" pitchFamily="34" charset="0"/>
                        <a:buChar char="•"/>
                        <a:tabLst/>
                        <a:defRPr/>
                      </a:pPr>
                      <a:endParaRPr lang="en-US" sz="1200" kern="1200" dirty="0" smtClean="0">
                        <a:solidFill>
                          <a:srgbClr val="00338D"/>
                        </a:solidFill>
                        <a:latin typeface="+mn-lt"/>
                        <a:ea typeface="+mn-ea"/>
                        <a:cs typeface="+mn-cs"/>
                      </a:endParaRPr>
                    </a:p>
                  </a:txBody>
                  <a:tcPr marL="45720" marR="45720" horzOverflow="overflow">
                    <a:noFill/>
                  </a:tcPr>
                </a:tc>
                <a:tc hMerge="1">
                  <a:txBody>
                    <a:bodyPr/>
                    <a:lstStyle/>
                    <a:p>
                      <a:pPr marL="171450" marR="0" lvl="0" indent="-171450" algn="l" defTabSz="890789" rtl="0" eaLnBrk="1" fontAlgn="auto" latinLnBrk="0" hangingPunct="1">
                        <a:lnSpc>
                          <a:spcPct val="100000"/>
                        </a:lnSpc>
                        <a:spcBef>
                          <a:spcPts val="300"/>
                        </a:spcBef>
                        <a:spcAft>
                          <a:spcPts val="300"/>
                        </a:spcAft>
                        <a:buClrTx/>
                        <a:buSzTx/>
                        <a:buFont typeface="Arial" panose="020B0604020202020204" pitchFamily="34" charset="0"/>
                        <a:buChar char="•"/>
                        <a:tabLst/>
                        <a:defRPr/>
                      </a:pPr>
                      <a:endParaRPr lang="en-US" sz="1200" kern="1200" noProof="0" dirty="0" smtClean="0">
                        <a:solidFill>
                          <a:srgbClr val="00338D"/>
                        </a:solidFill>
                        <a:latin typeface="+mn-lt"/>
                        <a:ea typeface="+mn-ea"/>
                        <a:cs typeface="+mn-cs"/>
                      </a:endParaRPr>
                    </a:p>
                  </a:txBody>
                  <a:tcPr marL="45720" marR="45720" horzOverflow="overflow">
                    <a:noFill/>
                  </a:tcPr>
                </a:tc>
                <a:tc hMerge="1">
                  <a:txBody>
                    <a:bodyPr/>
                    <a:lstStyle/>
                    <a:p>
                      <a:endParaRPr lang="en-US"/>
                    </a:p>
                  </a:txBody>
                  <a:tcPr/>
                </a:tc>
              </a:tr>
              <a:tr h="422787">
                <a:tc vMerge="1">
                  <a:txBody>
                    <a:bodyPr/>
                    <a:lstStyle/>
                    <a:p>
                      <a:pPr algn="ctr"/>
                      <a:endParaRPr lang="en-US" sz="1200" kern="1200" dirty="0" smtClean="0">
                        <a:solidFill>
                          <a:schemeClr val="bg1"/>
                        </a:solidFill>
                      </a:endParaRPr>
                    </a:p>
                  </a:txBody>
                  <a:tcPr marL="45720" marR="45720" anchor="ctr" horzOverflow="overflow">
                    <a:lnR w="12700" cap="rnd" cmpd="sng" algn="ctr">
                      <a:noFill/>
                      <a:prstDash val="solid"/>
                    </a:lnR>
                    <a:lnT w="12700" cap="rnd" cmpd="sng" algn="ctr">
                      <a:noFill/>
                      <a:prstDash val="solid"/>
                    </a:lnT>
                    <a:lnB w="6350" cap="rnd" cmpd="sng" algn="ctr">
                      <a:noFill/>
                      <a:prstDash val="solid"/>
                    </a:lnB>
                    <a:solidFill>
                      <a:srgbClr val="2D5491"/>
                    </a:solidFill>
                  </a:tcPr>
                </a:tc>
                <a:tc>
                  <a:txBody>
                    <a:bodyPr/>
                    <a:lstStyle/>
                    <a:p>
                      <a:pPr algn="ctr"/>
                      <a:endParaRPr lang="en-US" sz="1200" b="1" kern="1200" dirty="0">
                        <a:solidFill>
                          <a:schemeClr val="bg1"/>
                        </a:solidFill>
                        <a:latin typeface="+mn-lt"/>
                        <a:ea typeface="+mn-ea"/>
                        <a:cs typeface="+mn-cs"/>
                      </a:endParaRPr>
                    </a:p>
                  </a:txBody>
                  <a:tcPr marL="45720" marR="45720" anchor="ctr" horzOverflow="overflow">
                    <a:lnL w="12700" cap="rnd" cmpd="sng" algn="ctr">
                      <a:noFill/>
                      <a:prstDash val="solid"/>
                    </a:lnL>
                    <a:lnR w="6350" cap="flat" cmpd="sng" algn="ctr">
                      <a:solidFill>
                        <a:srgbClr val="00338D"/>
                      </a:solidFill>
                      <a:prstDash val="solid"/>
                      <a:round/>
                      <a:headEnd type="none" w="med" len="med"/>
                      <a:tailEnd type="none" w="med" len="med"/>
                    </a:lnR>
                    <a:lnT w="12700" cap="rnd" cmpd="sng" algn="ctr">
                      <a:noFill/>
                      <a:prstDash val="solid"/>
                    </a:lnT>
                    <a:lnB w="6350" cap="rnd" cmpd="sng" algn="ctr">
                      <a:noFill/>
                      <a:prstDash val="solid"/>
                    </a:lnB>
                    <a:lnTlToBr w="12700" cmpd="sng">
                      <a:noFill/>
                      <a:prstDash val="solid"/>
                    </a:lnTlToBr>
                    <a:lnBlToTr w="12700" cmpd="sng">
                      <a:noFill/>
                      <a:prstDash val="solid"/>
                    </a:lnBlToTr>
                    <a:noFill/>
                  </a:tcPr>
                </a:tc>
                <a:tc>
                  <a:txBody>
                    <a:bodyPr/>
                    <a:lstStyle/>
                    <a:p>
                      <a:pPr marL="0" marR="0" lvl="0" indent="0" algn="ctr" defTabSz="890789" rtl="0" eaLnBrk="1" fontAlgn="auto" latinLnBrk="0" hangingPunct="1">
                        <a:lnSpc>
                          <a:spcPct val="100000"/>
                        </a:lnSpc>
                        <a:spcBef>
                          <a:spcPts val="300"/>
                        </a:spcBef>
                        <a:spcAft>
                          <a:spcPts val="300"/>
                        </a:spcAft>
                        <a:buClrTx/>
                        <a:buSzTx/>
                        <a:buFont typeface="Arial" panose="020B0604020202020204" pitchFamily="34" charset="0"/>
                        <a:buNone/>
                        <a:tabLst/>
                        <a:defRPr/>
                      </a:pPr>
                      <a:r>
                        <a:rPr lang="en-US" sz="1200" b="1" kern="1200" dirty="0" smtClean="0">
                          <a:solidFill>
                            <a:schemeClr val="bg1"/>
                          </a:solidFill>
                          <a:latin typeface="+mn-lt"/>
                          <a:ea typeface="+mn-ea"/>
                          <a:cs typeface="+mn-cs"/>
                        </a:rPr>
                        <a:t>Lagging</a:t>
                      </a:r>
                    </a:p>
                  </a:txBody>
                  <a:tcPr marL="45720" marR="45720" horzOverflow="overflow">
                    <a:lnL w="6350" cap="flat" cmpd="sng" algn="ctr">
                      <a:solidFill>
                        <a:srgbClr val="00338D"/>
                      </a:solidFill>
                      <a:prstDash val="solid"/>
                      <a:round/>
                      <a:headEnd type="none" w="med" len="med"/>
                      <a:tailEnd type="none" w="med" len="med"/>
                    </a:lnL>
                    <a:solidFill>
                      <a:srgbClr val="2D5491"/>
                    </a:solidFill>
                  </a:tcPr>
                </a:tc>
                <a:tc gridSpan="2">
                  <a:txBody>
                    <a:bodyPr/>
                    <a:lstStyle/>
                    <a:p>
                      <a:pPr marL="0" marR="0" lvl="0" indent="0" algn="ctr" defTabSz="890789" rtl="0" eaLnBrk="1" fontAlgn="auto" latinLnBrk="0" hangingPunct="1">
                        <a:lnSpc>
                          <a:spcPct val="100000"/>
                        </a:lnSpc>
                        <a:spcBef>
                          <a:spcPts val="300"/>
                        </a:spcBef>
                        <a:spcAft>
                          <a:spcPts val="300"/>
                        </a:spcAft>
                        <a:buClrTx/>
                        <a:buSzTx/>
                        <a:buFont typeface="Arial" panose="020B0604020202020204" pitchFamily="34" charset="0"/>
                        <a:buNone/>
                        <a:tabLst/>
                        <a:defRPr/>
                      </a:pPr>
                      <a:r>
                        <a:rPr lang="en-US" sz="1200" b="1" kern="1200" dirty="0" smtClean="0">
                          <a:solidFill>
                            <a:schemeClr val="bg1"/>
                          </a:solidFill>
                          <a:latin typeface="+mn-lt"/>
                          <a:ea typeface="+mn-ea"/>
                          <a:cs typeface="+mn-cs"/>
                        </a:rPr>
                        <a:t>Basic</a:t>
                      </a:r>
                    </a:p>
                  </a:txBody>
                  <a:tcPr marL="45720" marR="45720" horzOverflow="overflow">
                    <a:solidFill>
                      <a:srgbClr val="2D5491"/>
                    </a:solidFill>
                  </a:tcPr>
                </a:tc>
                <a:tc hMerge="1">
                  <a:txBody>
                    <a:bodyPr/>
                    <a:lstStyle/>
                    <a:p>
                      <a:endParaRPr lang="en-US"/>
                    </a:p>
                  </a:txBody>
                  <a:tcPr/>
                </a:tc>
                <a:tc>
                  <a:txBody>
                    <a:bodyPr/>
                    <a:lstStyle/>
                    <a:p>
                      <a:pPr marL="0" marR="0" lvl="0" indent="0" algn="ctr" defTabSz="890789" rtl="0" eaLnBrk="1" fontAlgn="auto" latinLnBrk="0" hangingPunct="1">
                        <a:lnSpc>
                          <a:spcPct val="100000"/>
                        </a:lnSpc>
                        <a:spcBef>
                          <a:spcPts val="300"/>
                        </a:spcBef>
                        <a:spcAft>
                          <a:spcPts val="300"/>
                        </a:spcAft>
                        <a:buClrTx/>
                        <a:buSzTx/>
                        <a:buFont typeface="Arial" panose="020B0604020202020204" pitchFamily="34" charset="0"/>
                        <a:buNone/>
                        <a:tabLst/>
                        <a:defRPr/>
                      </a:pPr>
                      <a:r>
                        <a:rPr lang="en-US" sz="1200" b="1" kern="1200" dirty="0" smtClean="0">
                          <a:solidFill>
                            <a:schemeClr val="bg1"/>
                          </a:solidFill>
                          <a:latin typeface="+mn-lt"/>
                          <a:ea typeface="+mn-ea"/>
                          <a:cs typeface="+mn-cs"/>
                        </a:rPr>
                        <a:t>Progressed</a:t>
                      </a:r>
                      <a:endParaRPr lang="en-US" sz="1200" b="1" kern="1200" dirty="0">
                        <a:solidFill>
                          <a:schemeClr val="bg1"/>
                        </a:solidFill>
                        <a:latin typeface="+mn-lt"/>
                        <a:ea typeface="+mn-ea"/>
                        <a:cs typeface="+mn-cs"/>
                      </a:endParaRPr>
                    </a:p>
                  </a:txBody>
                  <a:tcPr marL="45720" marR="45720" horzOverflow="overflow">
                    <a:solidFill>
                      <a:srgbClr val="2D5491"/>
                    </a:solidFill>
                  </a:tcPr>
                </a:tc>
                <a:tc gridSpan="2">
                  <a:txBody>
                    <a:bodyPr/>
                    <a:lstStyle/>
                    <a:p>
                      <a:pPr marL="0" marR="0" lvl="0" indent="0" algn="ctr" defTabSz="890789" rtl="0" eaLnBrk="1" fontAlgn="auto" latinLnBrk="0" hangingPunct="1">
                        <a:lnSpc>
                          <a:spcPct val="100000"/>
                        </a:lnSpc>
                        <a:spcBef>
                          <a:spcPts val="300"/>
                        </a:spcBef>
                        <a:spcAft>
                          <a:spcPts val="300"/>
                        </a:spcAft>
                        <a:buClrTx/>
                        <a:buSzTx/>
                        <a:buFont typeface="Arial" panose="020B0604020202020204" pitchFamily="34" charset="0"/>
                        <a:buNone/>
                        <a:tabLst/>
                        <a:defRPr/>
                      </a:pPr>
                      <a:r>
                        <a:rPr lang="en-US" sz="1200" b="1" kern="1200" dirty="0" smtClean="0">
                          <a:solidFill>
                            <a:schemeClr val="bg1"/>
                          </a:solidFill>
                          <a:latin typeface="+mn-lt"/>
                          <a:ea typeface="+mn-ea"/>
                          <a:cs typeface="+mn-cs"/>
                        </a:rPr>
                        <a:t>Leading</a:t>
                      </a:r>
                    </a:p>
                  </a:txBody>
                  <a:tcPr marL="45720" marR="45720" horzOverflow="overflow">
                    <a:solidFill>
                      <a:srgbClr val="2D5491"/>
                    </a:solidFill>
                  </a:tcPr>
                </a:tc>
                <a:tc hMerge="1">
                  <a:txBody>
                    <a:bodyPr/>
                    <a:lstStyle/>
                    <a:p>
                      <a:pPr marL="171450" marR="0" lvl="0" indent="-171450" algn="l" defTabSz="890789" rtl="0" eaLnBrk="1" fontAlgn="auto" latinLnBrk="0" hangingPunct="1">
                        <a:lnSpc>
                          <a:spcPct val="100000"/>
                        </a:lnSpc>
                        <a:spcBef>
                          <a:spcPts val="300"/>
                        </a:spcBef>
                        <a:spcAft>
                          <a:spcPts val="300"/>
                        </a:spcAft>
                        <a:buClrTx/>
                        <a:buSzTx/>
                        <a:buFont typeface="Arial" panose="020B0604020202020204" pitchFamily="34" charset="0"/>
                        <a:buChar char="•"/>
                        <a:tabLst/>
                        <a:defRPr/>
                      </a:pPr>
                      <a:endParaRPr lang="en-US" sz="1200" kern="1200" noProof="0" dirty="0" smtClean="0">
                        <a:solidFill>
                          <a:srgbClr val="00338D"/>
                        </a:solidFill>
                        <a:latin typeface="+mn-lt"/>
                        <a:ea typeface="+mn-ea"/>
                        <a:cs typeface="+mn-cs"/>
                      </a:endParaRPr>
                    </a:p>
                  </a:txBody>
                  <a:tcPr marL="45720" marR="45720" horzOverflow="overflow">
                    <a:noFill/>
                  </a:tcPr>
                </a:tc>
                <a:tc>
                  <a:txBody>
                    <a:bodyPr/>
                    <a:lstStyle/>
                    <a:p>
                      <a:pPr marL="0" marR="0" lvl="0" indent="0" algn="ctr" defTabSz="890789" rtl="0" eaLnBrk="1" fontAlgn="auto" latinLnBrk="0" hangingPunct="1">
                        <a:lnSpc>
                          <a:spcPct val="100000"/>
                        </a:lnSpc>
                        <a:spcBef>
                          <a:spcPts val="300"/>
                        </a:spcBef>
                        <a:spcAft>
                          <a:spcPts val="300"/>
                        </a:spcAft>
                        <a:buClrTx/>
                        <a:buSzTx/>
                        <a:buFont typeface="Arial" panose="020B0604020202020204" pitchFamily="34" charset="0"/>
                        <a:buNone/>
                        <a:tabLst/>
                        <a:defRPr/>
                      </a:pPr>
                      <a:r>
                        <a:rPr lang="en-US" sz="1200" b="1" kern="1200" dirty="0" smtClean="0">
                          <a:solidFill>
                            <a:schemeClr val="bg1"/>
                          </a:solidFill>
                          <a:latin typeface="+mn-lt"/>
                          <a:ea typeface="+mn-ea"/>
                          <a:cs typeface="+mn-cs"/>
                        </a:rPr>
                        <a:t>Innovating</a:t>
                      </a:r>
                      <a:endParaRPr lang="en-US" sz="1200" b="1" kern="1200" dirty="0">
                        <a:solidFill>
                          <a:schemeClr val="bg1"/>
                        </a:solidFill>
                        <a:latin typeface="+mn-lt"/>
                        <a:ea typeface="+mn-ea"/>
                        <a:cs typeface="+mn-cs"/>
                      </a:endParaRPr>
                    </a:p>
                  </a:txBody>
                  <a:tcPr marL="45720" marR="45720" horzOverflow="overflow">
                    <a:solidFill>
                      <a:srgbClr val="2D5491"/>
                    </a:solidFill>
                  </a:tcPr>
                </a:tc>
              </a:tr>
              <a:tr h="422787">
                <a:tc vMerge="1">
                  <a:txBody>
                    <a:bodyPr/>
                    <a:lstStyle/>
                    <a:p>
                      <a:pPr algn="ctr"/>
                      <a:endParaRPr lang="en-US" sz="1200" kern="1200" dirty="0" smtClean="0">
                        <a:solidFill>
                          <a:schemeClr val="bg1"/>
                        </a:solidFill>
                      </a:endParaRPr>
                    </a:p>
                  </a:txBody>
                  <a:tcPr marL="45720" marR="45720" anchor="ctr" horzOverflow="overflow">
                    <a:lnR w="12700" cap="rnd" cmpd="sng" algn="ctr">
                      <a:noFill/>
                      <a:prstDash val="solid"/>
                    </a:lnR>
                    <a:lnT w="12700" cap="rnd" cmpd="sng" algn="ctr">
                      <a:noFill/>
                      <a:prstDash val="solid"/>
                    </a:lnT>
                    <a:solidFill>
                      <a:srgbClr val="2D5491"/>
                    </a:solidFill>
                  </a:tcPr>
                </a:tc>
                <a:tc>
                  <a:txBody>
                    <a:bodyPr/>
                    <a:lstStyle/>
                    <a:p>
                      <a:pPr algn="ctr"/>
                      <a:endParaRPr lang="en-US" sz="1200" b="1" kern="1200" dirty="0">
                        <a:solidFill>
                          <a:schemeClr val="bg1"/>
                        </a:solidFill>
                        <a:latin typeface="+mn-lt"/>
                        <a:ea typeface="+mn-ea"/>
                        <a:cs typeface="+mn-cs"/>
                      </a:endParaRPr>
                    </a:p>
                  </a:txBody>
                  <a:tcPr marL="45720" marR="45720" anchor="ctr" horzOverflow="overflow">
                    <a:lnL w="12700" cap="rnd" cmpd="sng" algn="ctr">
                      <a:noFill/>
                      <a:prstDash val="solid"/>
                    </a:lnL>
                    <a:lnR w="6350" cap="flat" cmpd="sng" algn="ctr">
                      <a:solidFill>
                        <a:srgbClr val="00338D"/>
                      </a:solidFill>
                      <a:prstDash val="solid"/>
                      <a:round/>
                      <a:headEnd type="none" w="med" len="med"/>
                      <a:tailEnd type="none" w="med" len="med"/>
                    </a:lnR>
                    <a:lnT w="12700" cap="rnd" cmpd="sng" algn="ctr">
                      <a:noFill/>
                      <a:prstDash val="solid"/>
                    </a:lnT>
                    <a:lnB w="6350" cap="rnd" cmpd="sng" algn="ctr">
                      <a:noFill/>
                      <a:prstDash val="solid"/>
                    </a:lnB>
                    <a:lnTlToBr w="12700" cmpd="sng">
                      <a:noFill/>
                      <a:prstDash val="solid"/>
                    </a:lnTlToBr>
                    <a:lnBlToTr w="12700" cmpd="sng">
                      <a:noFill/>
                      <a:prstDash val="solid"/>
                    </a:lnBlToTr>
                    <a:noFill/>
                  </a:tcPr>
                </a:tc>
                <a:tc>
                  <a:txBody>
                    <a:bodyPr/>
                    <a:lstStyle/>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r>
                        <a:rPr lang="en-GB" sz="1200" kern="1200" noProof="0" dirty="0" smtClean="0">
                          <a:solidFill>
                            <a:srgbClr val="00338D"/>
                          </a:solidFill>
                          <a:latin typeface="+mn-lt"/>
                          <a:ea typeface="+mn-ea"/>
                          <a:cs typeface="+mn-cs"/>
                        </a:rPr>
                        <a:t>Innovation committee exists, but no defined strategy exists to guide their actions.</a:t>
                      </a:r>
                    </a:p>
                  </a:txBody>
                  <a:tcPr marL="45720" marR="45720" horzOverflow="overflow">
                    <a:lnL w="6350" cap="flat" cmpd="sng" algn="ctr">
                      <a:solidFill>
                        <a:srgbClr val="00338D"/>
                      </a:solidFill>
                      <a:prstDash val="solid"/>
                      <a:round/>
                      <a:headEnd type="none" w="med" len="med"/>
                      <a:tailEnd type="none" w="med" len="med"/>
                    </a:lnL>
                    <a:lnB w="6350" cap="flat" cmpd="sng" algn="ctr">
                      <a:solidFill>
                        <a:srgbClr val="00338D"/>
                      </a:solidFill>
                      <a:prstDash val="solid"/>
                      <a:round/>
                      <a:headEnd type="none" w="med" len="med"/>
                      <a:tailEnd type="none" w="med" len="med"/>
                    </a:lnB>
                    <a:noFill/>
                  </a:tcPr>
                </a:tc>
                <a:tc gridSpan="2">
                  <a:txBody>
                    <a:bodyPr/>
                    <a:lstStyle/>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r>
                        <a:rPr lang="en-US" sz="1200" kern="1200" noProof="0" dirty="0" smtClean="0">
                          <a:solidFill>
                            <a:srgbClr val="00338D"/>
                          </a:solidFill>
                          <a:latin typeface="+mn-lt"/>
                          <a:ea typeface="+mn-ea"/>
                          <a:cs typeface="+mn-cs"/>
                        </a:rPr>
                        <a:t>Business leaders are actively involved in the identification and creation of well planned and targeted idea generation initiatives.</a:t>
                      </a:r>
                      <a:endParaRPr lang="en-GB" sz="1200" kern="1200" noProof="0" dirty="0" smtClean="0">
                        <a:solidFill>
                          <a:srgbClr val="00338D"/>
                        </a:solidFill>
                        <a:latin typeface="+mn-lt"/>
                        <a:ea typeface="+mn-ea"/>
                        <a:cs typeface="+mn-cs"/>
                      </a:endParaRPr>
                    </a:p>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endParaRPr lang="en-US" sz="1200" kern="1200" noProof="0" dirty="0" smtClean="0">
                        <a:solidFill>
                          <a:srgbClr val="00338D"/>
                        </a:solidFill>
                        <a:latin typeface="+mn-lt"/>
                        <a:ea typeface="+mn-ea"/>
                        <a:cs typeface="+mn-cs"/>
                      </a:endParaRPr>
                    </a:p>
                  </a:txBody>
                  <a:tcPr marL="45720" marR="45720" horzOverflow="overflow">
                    <a:lnB w="6350" cap="flat" cmpd="sng" algn="ctr">
                      <a:solidFill>
                        <a:srgbClr val="00338D"/>
                      </a:solidFill>
                      <a:prstDash val="solid"/>
                      <a:round/>
                      <a:headEnd type="none" w="med" len="med"/>
                      <a:tailEnd type="none" w="med" len="med"/>
                    </a:lnB>
                    <a:noFill/>
                  </a:tcPr>
                </a:tc>
                <a:tc hMerge="1">
                  <a:txBody>
                    <a:bodyPr/>
                    <a:lstStyle/>
                    <a:p>
                      <a:endParaRPr lang="en-US"/>
                    </a:p>
                  </a:txBody>
                  <a:tcPr/>
                </a:tc>
                <a:tc>
                  <a:txBody>
                    <a:bodyPr/>
                    <a:lstStyle/>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r>
                        <a:rPr lang="en-US" sz="1200" kern="1200" noProof="0" dirty="0" smtClean="0">
                          <a:solidFill>
                            <a:srgbClr val="00338D"/>
                          </a:solidFill>
                          <a:latin typeface="+mn-lt"/>
                          <a:ea typeface="+mn-ea"/>
                          <a:cs typeface="+mn-cs"/>
                        </a:rPr>
                        <a:t>Corporate innovation strategy is defined and focused with resources allocated to support strategy.</a:t>
                      </a:r>
                      <a:endParaRPr lang="en-GB" sz="1200" kern="1200" noProof="0" dirty="0" smtClean="0">
                        <a:solidFill>
                          <a:srgbClr val="00338D"/>
                        </a:solidFill>
                        <a:latin typeface="+mn-lt"/>
                        <a:ea typeface="+mn-ea"/>
                        <a:cs typeface="+mn-cs"/>
                      </a:endParaRPr>
                    </a:p>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endParaRPr lang="en-US" sz="1200" kern="1200" dirty="0" smtClean="0">
                        <a:solidFill>
                          <a:srgbClr val="00338D"/>
                        </a:solidFill>
                        <a:latin typeface="+mn-lt"/>
                        <a:ea typeface="+mn-ea"/>
                        <a:cs typeface="+mn-cs"/>
                      </a:endParaRPr>
                    </a:p>
                  </a:txBody>
                  <a:tcPr marL="45720" marR="45720" horzOverflow="overflow">
                    <a:lnB w="6350" cap="flat" cmpd="sng" algn="ctr">
                      <a:solidFill>
                        <a:srgbClr val="00338D"/>
                      </a:solidFill>
                      <a:prstDash val="solid"/>
                      <a:round/>
                      <a:headEnd type="none" w="med" len="med"/>
                      <a:tailEnd type="none" w="med" len="med"/>
                    </a:lnB>
                    <a:noFill/>
                  </a:tcPr>
                </a:tc>
                <a:tc gridSpan="2">
                  <a:txBody>
                    <a:bodyPr/>
                    <a:lstStyle/>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r>
                        <a:rPr lang="en-US" sz="1200" kern="1200" noProof="0" dirty="0" smtClean="0">
                          <a:solidFill>
                            <a:srgbClr val="00338D"/>
                          </a:solidFill>
                          <a:latin typeface="+mn-lt"/>
                          <a:ea typeface="+mn-ea"/>
                          <a:cs typeface="+mn-cs"/>
                        </a:rPr>
                        <a:t>Leadership is actively engaged in innovation portfolio management, culture maintenance and validating innovation/corporate strategy alignment.</a:t>
                      </a:r>
                      <a:endParaRPr lang="en-GB" sz="1200" kern="1200" noProof="0" dirty="0" smtClean="0">
                        <a:solidFill>
                          <a:srgbClr val="00338D"/>
                        </a:solidFill>
                        <a:latin typeface="+mn-lt"/>
                        <a:ea typeface="+mn-ea"/>
                        <a:cs typeface="+mn-cs"/>
                      </a:endParaRPr>
                    </a:p>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endParaRPr lang="en-GB" sz="1200" kern="1200" noProof="0" dirty="0" smtClean="0">
                        <a:solidFill>
                          <a:srgbClr val="00338D"/>
                        </a:solidFill>
                        <a:latin typeface="+mn-lt"/>
                        <a:ea typeface="+mn-ea"/>
                        <a:cs typeface="+mn-cs"/>
                      </a:endParaRPr>
                    </a:p>
                  </a:txBody>
                  <a:tcPr marL="45720" marR="45720" horzOverflow="overflow">
                    <a:lnB w="6350" cap="flat" cmpd="sng" algn="ctr">
                      <a:solidFill>
                        <a:srgbClr val="00338D"/>
                      </a:solidFill>
                      <a:prstDash val="solid"/>
                      <a:round/>
                      <a:headEnd type="none" w="med" len="med"/>
                      <a:tailEnd type="none" w="med" len="med"/>
                    </a:lnB>
                    <a:noFill/>
                  </a:tcPr>
                </a:tc>
                <a:tc hMerge="1">
                  <a:txBody>
                    <a:bodyPr/>
                    <a:lstStyle/>
                    <a:p>
                      <a:endParaRPr lang="en-US" dirty="0"/>
                    </a:p>
                  </a:txBody>
                  <a:tcPr>
                    <a:lnB w="6350" cap="flat" cmpd="sng" algn="ctr">
                      <a:solidFill>
                        <a:srgbClr val="00338D"/>
                      </a:solidFill>
                      <a:prstDash val="solid"/>
                      <a:round/>
                      <a:headEnd type="none" w="med" len="med"/>
                      <a:tailEnd type="none" w="med" len="med"/>
                    </a:lnB>
                    <a:noFill/>
                  </a:tcPr>
                </a:tc>
                <a:tc>
                  <a:txBody>
                    <a:bodyPr/>
                    <a:lstStyle/>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r>
                        <a:rPr lang="en-US" sz="1200" kern="1200" noProof="0" dirty="0" smtClean="0">
                          <a:solidFill>
                            <a:srgbClr val="00338D"/>
                          </a:solidFill>
                          <a:latin typeface="+mn-lt"/>
                          <a:ea typeface="+mn-ea"/>
                          <a:cs typeface="+mn-cs"/>
                        </a:rPr>
                        <a:t>The link between corporate strategy and innovation is continuously strengthened, improved and built upon so that strategy drives innovation and vice versa.</a:t>
                      </a:r>
                      <a:endParaRPr lang="en-GB" sz="1200" kern="1200" noProof="0" dirty="0" smtClean="0">
                        <a:solidFill>
                          <a:srgbClr val="00338D"/>
                        </a:solidFill>
                        <a:latin typeface="+mn-lt"/>
                        <a:ea typeface="+mn-ea"/>
                        <a:cs typeface="+mn-cs"/>
                      </a:endParaRPr>
                    </a:p>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endParaRPr lang="en-GB" sz="1200" kern="1200" noProof="0" dirty="0" smtClean="0">
                        <a:solidFill>
                          <a:srgbClr val="00338D"/>
                        </a:solidFill>
                        <a:latin typeface="+mn-lt"/>
                        <a:ea typeface="+mn-ea"/>
                        <a:cs typeface="+mn-cs"/>
                      </a:endParaRPr>
                    </a:p>
                  </a:txBody>
                  <a:tcPr marL="45720" marR="45720" horzOverflow="overflow">
                    <a:lnB w="6350" cap="flat" cmpd="sng" algn="ctr">
                      <a:solidFill>
                        <a:srgbClr val="00338D"/>
                      </a:solidFill>
                      <a:prstDash val="solid"/>
                      <a:round/>
                      <a:headEnd type="none" w="med" len="med"/>
                      <a:tailEnd type="none" w="med" len="med"/>
                    </a:lnB>
                    <a:noFill/>
                  </a:tcPr>
                </a:tc>
              </a:tr>
            </a:tbl>
          </a:graphicData>
        </a:graphic>
      </p:graphicFrame>
      <p:pic>
        <p:nvPicPr>
          <p:cNvPr id="23" name="Picture 22"/>
          <p:cNvPicPr>
            <a:picLocks noChangeAspect="1"/>
          </p:cNvPicPr>
          <p:nvPr/>
        </p:nvPicPr>
        <p:blipFill>
          <a:blip r:embed="rId2"/>
          <a:stretch>
            <a:fillRect/>
          </a:stretch>
        </p:blipFill>
        <p:spPr>
          <a:xfrm>
            <a:off x="-1123122" y="4490117"/>
            <a:ext cx="851774" cy="330361"/>
          </a:xfrm>
          <a:prstGeom prst="rect">
            <a:avLst/>
          </a:prstGeom>
          <a:solidFill>
            <a:srgbClr val="003D6F"/>
          </a:solidFill>
        </p:spPr>
      </p:pic>
      <p:sp>
        <p:nvSpPr>
          <p:cNvPr id="66" name="TextBox 65"/>
          <p:cNvSpPr txBox="1"/>
          <p:nvPr/>
        </p:nvSpPr>
        <p:spPr>
          <a:xfrm>
            <a:off x="129474" y="6243036"/>
            <a:ext cx="3909321" cy="168024"/>
          </a:xfrm>
          <a:prstGeom prst="rect">
            <a:avLst/>
          </a:prstGeom>
          <a:noFill/>
        </p:spPr>
        <p:txBody>
          <a:bodyPr wrap="none" lIns="21772" tIns="21772" rIns="21772" bIns="21772" rtlCol="0" anchor="ctr" anchorCtr="0">
            <a:noAutofit/>
          </a:bodyPr>
          <a:lstStyle/>
          <a:p>
            <a:pPr defTabSz="890789">
              <a:spcBef>
                <a:spcPts val="300"/>
              </a:spcBef>
              <a:defRPr/>
            </a:pPr>
            <a:r>
              <a:rPr lang="en-AU" sz="800" i="1" dirty="0">
                <a:solidFill>
                  <a:srgbClr val="00338D"/>
                </a:solidFill>
              </a:rPr>
              <a:t>Source: DMA survey, interviews with </a:t>
            </a:r>
            <a:r>
              <a:rPr lang="en-AU" sz="800" i="1" dirty="0" err="1">
                <a:solidFill>
                  <a:srgbClr val="00338D"/>
                </a:solidFill>
              </a:rPr>
              <a:t>FBNQuest</a:t>
            </a:r>
            <a:r>
              <a:rPr lang="en-AU" sz="800" i="1" dirty="0">
                <a:solidFill>
                  <a:srgbClr val="00338D"/>
                </a:solidFill>
              </a:rPr>
              <a:t> employees, company websites, exploratory interviews</a:t>
            </a:r>
          </a:p>
        </p:txBody>
      </p:sp>
      <p:sp>
        <p:nvSpPr>
          <p:cNvPr id="41" name="Rectangle 40"/>
          <p:cNvSpPr/>
          <p:nvPr/>
        </p:nvSpPr>
        <p:spPr>
          <a:xfrm>
            <a:off x="1677045" y="3865288"/>
            <a:ext cx="10287000" cy="54864"/>
          </a:xfrm>
          <a:prstGeom prst="rect">
            <a:avLst/>
          </a:prstGeom>
          <a:solidFill>
            <a:schemeClr val="bg1">
              <a:lumMod val="75000"/>
            </a:schemeClr>
          </a:solidFill>
          <a:ln w="25400" cap="flat" cmpd="sng" algn="ctr">
            <a:noFill/>
            <a:prstDash val="solid"/>
          </a:ln>
          <a:effectLst/>
        </p:spPr>
        <p:txBody>
          <a:bodyPr lIns="21772" tIns="21772" rIns="21772" bIns="21772" rtlCol="0" anchor="ctr" anchorCtr="0"/>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800" b="0" i="0" u="none" strike="noStrike" kern="0" cap="none" spc="0" normalizeH="0" baseline="0" noProof="0" dirty="0" err="1" smtClean="0">
              <a:ln>
                <a:noFill/>
              </a:ln>
              <a:solidFill>
                <a:srgbClr val="FFFFFF"/>
              </a:solidFill>
              <a:effectLst/>
              <a:uLnTx/>
              <a:uFillTx/>
              <a:latin typeface="Calibri" panose="020F0502020204030204" pitchFamily="34" charset="0"/>
              <a:ea typeface="+mn-ea"/>
              <a:cs typeface="Arial" panose="020B0604020202020204" pitchFamily="34" charset="0"/>
            </a:endParaRPr>
          </a:p>
        </p:txBody>
      </p:sp>
      <p:sp>
        <p:nvSpPr>
          <p:cNvPr id="42" name="Oval 41"/>
          <p:cNvSpPr/>
          <p:nvPr/>
        </p:nvSpPr>
        <p:spPr>
          <a:xfrm>
            <a:off x="2622169" y="3787541"/>
            <a:ext cx="182880" cy="18288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GB"/>
          </a:p>
        </p:txBody>
      </p:sp>
      <p:sp>
        <p:nvSpPr>
          <p:cNvPr id="43" name="Oval 42"/>
          <p:cNvSpPr/>
          <p:nvPr/>
        </p:nvSpPr>
        <p:spPr>
          <a:xfrm>
            <a:off x="4593818" y="3787541"/>
            <a:ext cx="182880" cy="18288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GB"/>
          </a:p>
        </p:txBody>
      </p:sp>
      <p:sp>
        <p:nvSpPr>
          <p:cNvPr id="44" name="Oval 43"/>
          <p:cNvSpPr/>
          <p:nvPr/>
        </p:nvSpPr>
        <p:spPr>
          <a:xfrm>
            <a:off x="6590371" y="3778305"/>
            <a:ext cx="182880" cy="18288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GB"/>
          </a:p>
        </p:txBody>
      </p:sp>
      <p:sp>
        <p:nvSpPr>
          <p:cNvPr id="45" name="Oval 44"/>
          <p:cNvSpPr/>
          <p:nvPr/>
        </p:nvSpPr>
        <p:spPr>
          <a:xfrm>
            <a:off x="8769825" y="3787541"/>
            <a:ext cx="182880" cy="18288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GB"/>
          </a:p>
        </p:txBody>
      </p:sp>
      <p:sp>
        <p:nvSpPr>
          <p:cNvPr id="46" name="Oval 45"/>
          <p:cNvSpPr/>
          <p:nvPr/>
        </p:nvSpPr>
        <p:spPr>
          <a:xfrm>
            <a:off x="10795379" y="3787541"/>
            <a:ext cx="182880" cy="18288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GB"/>
          </a:p>
        </p:txBody>
      </p:sp>
      <p:sp>
        <p:nvSpPr>
          <p:cNvPr id="47" name="Isosceles Triangle 46"/>
          <p:cNvSpPr/>
          <p:nvPr/>
        </p:nvSpPr>
        <p:spPr>
          <a:xfrm rot="10800000">
            <a:off x="10717073" y="3657007"/>
            <a:ext cx="365760" cy="274320"/>
          </a:xfrm>
          <a:prstGeom prst="triangle">
            <a:avLst/>
          </a:prstGeom>
          <a:solidFill>
            <a:srgbClr val="00B060"/>
          </a:solidFill>
          <a:ln>
            <a:noFill/>
          </a:ln>
        </p:spPr>
        <p:style>
          <a:lnRef idx="2">
            <a:schemeClr val="accent1">
              <a:shade val="50000"/>
            </a:schemeClr>
          </a:lnRef>
          <a:fillRef idx="1">
            <a:schemeClr val="accent1"/>
          </a:fillRef>
          <a:effectRef idx="0">
            <a:schemeClr val="accent1"/>
          </a:effectRef>
          <a:fontRef idx="minor">
            <a:schemeClr val="lt1"/>
          </a:fontRef>
        </p:style>
        <p:txBody>
          <a:bodyPr lIns="21772" tIns="21772" rIns="21772" bIns="21772" rtlCol="0" anchor="ctr" anchorCtr="0"/>
          <a:lstStyle/>
          <a:p>
            <a:pPr algn="ctr"/>
            <a:endParaRPr lang="en-AU" sz="800" dirty="0" err="1">
              <a:solidFill>
                <a:schemeClr val="tx1"/>
              </a:solidFill>
              <a:latin typeface="Calibri" panose="020F0502020204030204" pitchFamily="34" charset="0"/>
            </a:endParaRPr>
          </a:p>
        </p:txBody>
      </p:sp>
      <p:sp>
        <p:nvSpPr>
          <p:cNvPr id="48" name="Isosceles Triangle 47"/>
          <p:cNvSpPr/>
          <p:nvPr/>
        </p:nvSpPr>
        <p:spPr>
          <a:xfrm rot="10800000">
            <a:off x="3952502" y="3657007"/>
            <a:ext cx="365760" cy="274320"/>
          </a:xfrm>
          <a:prstGeom prst="triangle">
            <a:avLst/>
          </a:prstGeom>
          <a:solidFill>
            <a:srgbClr val="00338D"/>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21772" tIns="21772" rIns="21772" bIns="21772" rtlCol="0" anchor="ctr" anchorCtr="0"/>
          <a:lstStyle/>
          <a:p>
            <a:pPr algn="ctr"/>
            <a:endParaRPr lang="en-AU" sz="800" dirty="0" err="1">
              <a:solidFill>
                <a:schemeClr val="tx1"/>
              </a:solidFill>
              <a:latin typeface="Calibri" panose="020F0502020204030204" pitchFamily="34" charset="0"/>
            </a:endParaRPr>
          </a:p>
        </p:txBody>
      </p:sp>
      <p:sp>
        <p:nvSpPr>
          <p:cNvPr id="49" name="Isosceles Triangle 48"/>
          <p:cNvSpPr/>
          <p:nvPr/>
        </p:nvSpPr>
        <p:spPr>
          <a:xfrm rot="10800000">
            <a:off x="5034182" y="3657007"/>
            <a:ext cx="365760" cy="274320"/>
          </a:xfrm>
          <a:prstGeom prs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21772" tIns="21772" rIns="21772" bIns="21772" rtlCol="0" anchor="ctr" anchorCtr="0"/>
          <a:lstStyle/>
          <a:p>
            <a:pPr algn="ctr"/>
            <a:endParaRPr lang="en-AU" sz="800" dirty="0" err="1">
              <a:solidFill>
                <a:srgbClr val="000000"/>
              </a:solidFill>
              <a:latin typeface="Calibri" panose="020F0502020204030204" pitchFamily="34" charset="0"/>
            </a:endParaRPr>
          </a:p>
        </p:txBody>
      </p:sp>
      <p:sp>
        <p:nvSpPr>
          <p:cNvPr id="50" name="Isosceles Triangle 49"/>
          <p:cNvSpPr/>
          <p:nvPr/>
        </p:nvSpPr>
        <p:spPr>
          <a:xfrm rot="10800000">
            <a:off x="8676125" y="3657006"/>
            <a:ext cx="365760" cy="274320"/>
          </a:xfrm>
          <a:prstGeom prst="triangle">
            <a:avLst/>
          </a:prstGeom>
          <a:solidFill>
            <a:srgbClr val="8E258D"/>
          </a:solidFill>
          <a:ln>
            <a:noFill/>
          </a:ln>
        </p:spPr>
        <p:style>
          <a:lnRef idx="2">
            <a:schemeClr val="accent1">
              <a:shade val="50000"/>
            </a:schemeClr>
          </a:lnRef>
          <a:fillRef idx="1">
            <a:schemeClr val="accent1"/>
          </a:fillRef>
          <a:effectRef idx="0">
            <a:schemeClr val="accent1"/>
          </a:effectRef>
          <a:fontRef idx="minor">
            <a:schemeClr val="lt1"/>
          </a:fontRef>
        </p:style>
        <p:txBody>
          <a:bodyPr lIns="21772" tIns="21772" rIns="21772" bIns="21772" rtlCol="0" anchor="ctr" anchorCtr="0"/>
          <a:lstStyle/>
          <a:p>
            <a:pPr algn="ctr"/>
            <a:endParaRPr lang="en-AU" sz="800" dirty="0" err="1">
              <a:solidFill>
                <a:schemeClr val="tx1"/>
              </a:solidFill>
              <a:latin typeface="Calibri" panose="020F0502020204030204" pitchFamily="34" charset="0"/>
            </a:endParaRPr>
          </a:p>
        </p:txBody>
      </p:sp>
      <p:pic>
        <p:nvPicPr>
          <p:cNvPr id="51" name="Picture 5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63981" y="3404905"/>
            <a:ext cx="742802" cy="210135"/>
          </a:xfrm>
          <a:prstGeom prst="rect">
            <a:avLst/>
          </a:prstGeom>
          <a:solidFill>
            <a:srgbClr val="BFBFBF"/>
          </a:solidFill>
        </p:spPr>
      </p:pic>
      <p:grpSp>
        <p:nvGrpSpPr>
          <p:cNvPr id="52" name="Group 51"/>
          <p:cNvGrpSpPr/>
          <p:nvPr/>
        </p:nvGrpSpPr>
        <p:grpSpPr>
          <a:xfrm>
            <a:off x="7347937" y="44696"/>
            <a:ext cx="4568864" cy="274320"/>
            <a:chOff x="7916790" y="356874"/>
            <a:chExt cx="4568864" cy="274320"/>
          </a:xfrm>
        </p:grpSpPr>
        <p:grpSp>
          <p:nvGrpSpPr>
            <p:cNvPr id="53" name="Group 52"/>
            <p:cNvGrpSpPr/>
            <p:nvPr/>
          </p:nvGrpSpPr>
          <p:grpSpPr>
            <a:xfrm>
              <a:off x="7916790" y="356874"/>
              <a:ext cx="2337497" cy="274320"/>
              <a:chOff x="3793151" y="6476333"/>
              <a:chExt cx="2337497" cy="274320"/>
            </a:xfrm>
          </p:grpSpPr>
          <p:sp>
            <p:nvSpPr>
              <p:cNvPr id="72" name="Isosceles Triangle 71"/>
              <p:cNvSpPr/>
              <p:nvPr/>
            </p:nvSpPr>
            <p:spPr>
              <a:xfrm rot="10800000">
                <a:off x="4273393" y="6554522"/>
                <a:ext cx="140400" cy="117943"/>
              </a:xfrm>
              <a:prstGeom prst="triangle">
                <a:avLst/>
              </a:prstGeom>
              <a:solidFill>
                <a:srgbClr val="00338D"/>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21772" tIns="21772" rIns="21772" bIns="21772" rtlCol="0" anchor="ctr" anchorCtr="0"/>
              <a:lstStyle/>
              <a:p>
                <a:pPr algn="ctr"/>
                <a:endParaRPr lang="en-AU" sz="800" dirty="0" err="1">
                  <a:solidFill>
                    <a:srgbClr val="00338D"/>
                  </a:solidFill>
                  <a:latin typeface="Calibri" panose="020F0502020204030204" pitchFamily="34" charset="0"/>
                </a:endParaRPr>
              </a:p>
            </p:txBody>
          </p:sp>
          <p:sp>
            <p:nvSpPr>
              <p:cNvPr id="73" name="TextBox 72"/>
              <p:cNvSpPr txBox="1"/>
              <p:nvPr/>
            </p:nvSpPr>
            <p:spPr>
              <a:xfrm>
                <a:off x="4380552" y="6525841"/>
                <a:ext cx="469141" cy="175304"/>
              </a:xfrm>
              <a:prstGeom prst="rect">
                <a:avLst/>
              </a:prstGeom>
              <a:noFill/>
            </p:spPr>
            <p:txBody>
              <a:bodyPr wrap="none" lIns="21772" tIns="21772" rIns="21772" bIns="21772" rtlCol="0" anchor="ctr" anchorCtr="0">
                <a:noAutofit/>
              </a:bodyPr>
              <a:lstStyle/>
              <a:p>
                <a:pPr algn="ctr"/>
                <a:r>
                  <a:rPr lang="en-AU" sz="800" b="1" dirty="0">
                    <a:solidFill>
                      <a:srgbClr val="00338D"/>
                    </a:solidFill>
                  </a:rPr>
                  <a:t>Current</a:t>
                </a:r>
              </a:p>
            </p:txBody>
          </p:sp>
          <p:sp>
            <p:nvSpPr>
              <p:cNvPr id="74" name="Text Box 81"/>
              <p:cNvSpPr txBox="1">
                <a:spLocks noChangeArrowheads="1"/>
              </p:cNvSpPr>
              <p:nvPr/>
            </p:nvSpPr>
            <p:spPr bwMode="auto">
              <a:xfrm>
                <a:off x="3793151" y="6476333"/>
                <a:ext cx="476639" cy="274320"/>
              </a:xfrm>
              <a:prstGeom prst="rect">
                <a:avLst/>
              </a:prstGeom>
              <a:noFill/>
              <a:ln w="9525">
                <a:noFill/>
                <a:miter lim="800000"/>
                <a:headEnd type="none" w="sm" len="sm"/>
                <a:tailEnd type="none" w="sm" len="sm"/>
              </a:ln>
              <a:effectLst/>
            </p:spPr>
            <p:txBody>
              <a:bodyPr wrap="square" lIns="45720" rIns="45720" anchor="ctr">
                <a:noAutofit/>
              </a:bodyPr>
              <a:lstStyle/>
              <a:p>
                <a:pPr algn="ctr"/>
                <a:r>
                  <a:rPr lang="en-US" sz="1000" b="1" dirty="0">
                    <a:solidFill>
                      <a:srgbClr val="00338D"/>
                    </a:solidFill>
                  </a:rPr>
                  <a:t>Key:</a:t>
                </a:r>
              </a:p>
            </p:txBody>
          </p:sp>
          <p:sp>
            <p:nvSpPr>
              <p:cNvPr id="76" name="object 140"/>
              <p:cNvSpPr txBox="1"/>
              <p:nvPr/>
            </p:nvSpPr>
            <p:spPr>
              <a:xfrm>
                <a:off x="5247374" y="6551939"/>
                <a:ext cx="883274" cy="123111"/>
              </a:xfrm>
              <a:prstGeom prst="rect">
                <a:avLst/>
              </a:prstGeom>
            </p:spPr>
            <p:txBody>
              <a:bodyPr vert="horz" wrap="square" lIns="0" tIns="0" rIns="0" bIns="0" rtlCol="0">
                <a:spAutoFit/>
              </a:bodyPr>
              <a:lstStyle/>
              <a:p>
                <a:pPr marL="12700"/>
                <a:r>
                  <a:rPr lang="en-GB" sz="800" b="1" spc="-10" dirty="0">
                    <a:solidFill>
                      <a:srgbClr val="00338D"/>
                    </a:solidFill>
                    <a:cs typeface="Century Gothic"/>
                  </a:rPr>
                  <a:t>Peer </a:t>
                </a:r>
                <a:r>
                  <a:rPr lang="en-GB" sz="800" b="1" spc="-10" dirty="0" smtClean="0">
                    <a:solidFill>
                      <a:srgbClr val="00338D"/>
                    </a:solidFill>
                    <a:cs typeface="Century Gothic"/>
                  </a:rPr>
                  <a:t>Group</a:t>
                </a:r>
                <a:endParaRPr sz="800" b="1" dirty="0">
                  <a:solidFill>
                    <a:srgbClr val="00338D"/>
                  </a:solidFill>
                  <a:cs typeface="Century Gothic"/>
                </a:endParaRPr>
              </a:p>
            </p:txBody>
          </p:sp>
          <p:sp>
            <p:nvSpPr>
              <p:cNvPr id="77" name="Isosceles Triangle 76"/>
              <p:cNvSpPr/>
              <p:nvPr/>
            </p:nvSpPr>
            <p:spPr>
              <a:xfrm rot="10800000">
                <a:off x="5097444" y="6554522"/>
                <a:ext cx="140400" cy="117943"/>
              </a:xfrm>
              <a:prstGeom prs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21772" tIns="21772" rIns="21772" bIns="21772" rtlCol="0" anchor="ctr" anchorCtr="0"/>
              <a:lstStyle/>
              <a:p>
                <a:pPr algn="ctr"/>
                <a:endParaRPr lang="en-AU" sz="800" dirty="0" err="1">
                  <a:solidFill>
                    <a:srgbClr val="00338D"/>
                  </a:solidFill>
                  <a:latin typeface="Calibri" panose="020F0502020204030204" pitchFamily="34" charset="0"/>
                </a:endParaRPr>
              </a:p>
            </p:txBody>
          </p:sp>
        </p:grpSp>
        <p:sp>
          <p:nvSpPr>
            <p:cNvPr id="54" name="Isosceles Triangle 53"/>
            <p:cNvSpPr/>
            <p:nvPr/>
          </p:nvSpPr>
          <p:spPr>
            <a:xfrm rot="10800000">
              <a:off x="10162847" y="435063"/>
              <a:ext cx="140400" cy="117943"/>
            </a:xfrm>
            <a:prstGeom prst="triangle">
              <a:avLst/>
            </a:prstGeom>
            <a:solidFill>
              <a:srgbClr val="00B060"/>
            </a:solidFill>
            <a:ln>
              <a:noFill/>
            </a:ln>
          </p:spPr>
          <p:style>
            <a:lnRef idx="2">
              <a:schemeClr val="accent1">
                <a:shade val="50000"/>
              </a:schemeClr>
            </a:lnRef>
            <a:fillRef idx="1">
              <a:schemeClr val="accent1"/>
            </a:fillRef>
            <a:effectRef idx="0">
              <a:schemeClr val="accent1"/>
            </a:effectRef>
            <a:fontRef idx="minor">
              <a:schemeClr val="lt1"/>
            </a:fontRef>
          </p:style>
          <p:txBody>
            <a:bodyPr lIns="21772" tIns="21772" rIns="21772" bIns="21772" rtlCol="0" anchor="ctr" anchorCtr="0"/>
            <a:lstStyle/>
            <a:p>
              <a:pPr algn="ctr"/>
              <a:endParaRPr lang="en-AU" sz="800" dirty="0" err="1">
                <a:solidFill>
                  <a:srgbClr val="00338D"/>
                </a:solidFill>
                <a:latin typeface="Calibri" panose="020F0502020204030204" pitchFamily="34" charset="0"/>
              </a:endParaRPr>
            </a:p>
          </p:txBody>
        </p:sp>
        <p:sp>
          <p:nvSpPr>
            <p:cNvPr id="69" name="TextBox 68"/>
            <p:cNvSpPr txBox="1"/>
            <p:nvPr/>
          </p:nvSpPr>
          <p:spPr>
            <a:xfrm>
              <a:off x="10753127" y="406382"/>
              <a:ext cx="469141" cy="175304"/>
            </a:xfrm>
            <a:prstGeom prst="rect">
              <a:avLst/>
            </a:prstGeom>
            <a:noFill/>
          </p:spPr>
          <p:txBody>
            <a:bodyPr wrap="none" lIns="21772" tIns="21772" rIns="21772" bIns="21772" rtlCol="0" anchor="ctr" anchorCtr="0">
              <a:noAutofit/>
            </a:bodyPr>
            <a:lstStyle/>
            <a:p>
              <a:pPr algn="ctr"/>
              <a:r>
                <a:rPr lang="en-AU" sz="800" b="1" dirty="0">
                  <a:solidFill>
                    <a:srgbClr val="00338D"/>
                  </a:solidFill>
                </a:rPr>
                <a:t>Global </a:t>
              </a:r>
              <a:r>
                <a:rPr lang="en-AU" sz="800" b="1" dirty="0" smtClean="0">
                  <a:solidFill>
                    <a:srgbClr val="00338D"/>
                  </a:solidFill>
                </a:rPr>
                <a:t>Industry </a:t>
              </a:r>
              <a:r>
                <a:rPr lang="en-AU" sz="800" b="1" dirty="0">
                  <a:solidFill>
                    <a:srgbClr val="00338D"/>
                  </a:solidFill>
                </a:rPr>
                <a:t>B</a:t>
              </a:r>
              <a:r>
                <a:rPr lang="en-AU" sz="800" b="1" dirty="0" smtClean="0">
                  <a:solidFill>
                    <a:srgbClr val="00338D"/>
                  </a:solidFill>
                </a:rPr>
                <a:t>enchmark</a:t>
              </a:r>
              <a:endParaRPr lang="en-AU" sz="800" b="1" dirty="0">
                <a:solidFill>
                  <a:srgbClr val="00338D"/>
                </a:solidFill>
              </a:endParaRPr>
            </a:p>
          </p:txBody>
        </p:sp>
        <p:sp>
          <p:nvSpPr>
            <p:cNvPr id="70" name="Isosceles Triangle 69"/>
            <p:cNvSpPr/>
            <p:nvPr/>
          </p:nvSpPr>
          <p:spPr>
            <a:xfrm rot="10800000">
              <a:off x="11860573" y="436066"/>
              <a:ext cx="140400" cy="117943"/>
            </a:xfrm>
            <a:prstGeom prst="triangle">
              <a:avLst/>
            </a:prstGeom>
            <a:solidFill>
              <a:srgbClr val="8E258D"/>
            </a:solidFill>
            <a:ln>
              <a:noFill/>
            </a:ln>
          </p:spPr>
          <p:style>
            <a:lnRef idx="2">
              <a:schemeClr val="accent1">
                <a:shade val="50000"/>
              </a:schemeClr>
            </a:lnRef>
            <a:fillRef idx="1">
              <a:schemeClr val="accent1"/>
            </a:fillRef>
            <a:effectRef idx="0">
              <a:schemeClr val="accent1"/>
            </a:effectRef>
            <a:fontRef idx="minor">
              <a:schemeClr val="lt1"/>
            </a:fontRef>
          </p:style>
          <p:txBody>
            <a:bodyPr lIns="21772" tIns="21772" rIns="21772" bIns="21772" rtlCol="0" anchor="ctr" anchorCtr="0"/>
            <a:lstStyle/>
            <a:p>
              <a:pPr algn="ctr"/>
              <a:endParaRPr lang="en-AU" sz="800" dirty="0" err="1">
                <a:solidFill>
                  <a:srgbClr val="00338D"/>
                </a:solidFill>
                <a:latin typeface="Calibri" panose="020F0502020204030204" pitchFamily="34" charset="0"/>
              </a:endParaRPr>
            </a:p>
          </p:txBody>
        </p:sp>
        <p:sp>
          <p:nvSpPr>
            <p:cNvPr id="71" name="TextBox 70"/>
            <p:cNvSpPr txBox="1"/>
            <p:nvPr/>
          </p:nvSpPr>
          <p:spPr>
            <a:xfrm>
              <a:off x="12016513" y="407385"/>
              <a:ext cx="469141" cy="175304"/>
            </a:xfrm>
            <a:prstGeom prst="rect">
              <a:avLst/>
            </a:prstGeom>
            <a:noFill/>
          </p:spPr>
          <p:txBody>
            <a:bodyPr wrap="none" lIns="21772" tIns="21772" rIns="21772" bIns="21772" rtlCol="0" anchor="ctr" anchorCtr="0">
              <a:noAutofit/>
            </a:bodyPr>
            <a:lstStyle/>
            <a:p>
              <a:pPr algn="ctr"/>
              <a:r>
                <a:rPr lang="en-AU" sz="800" b="1" dirty="0">
                  <a:solidFill>
                    <a:srgbClr val="00338D"/>
                  </a:solidFill>
                </a:rPr>
                <a:t>Aspiration</a:t>
              </a:r>
            </a:p>
          </p:txBody>
        </p:sp>
      </p:grpSp>
      <p:sp>
        <p:nvSpPr>
          <p:cNvPr id="39" name="Rectangle 38">
            <a:hlinkClick r:id="rId4" action="ppaction://hlinksldjump"/>
          </p:cNvPr>
          <p:cNvSpPr/>
          <p:nvPr/>
        </p:nvSpPr>
        <p:spPr>
          <a:xfrm>
            <a:off x="10429876" y="6476060"/>
            <a:ext cx="1301484" cy="381939"/>
          </a:xfrm>
          <a:prstGeom prst="rect">
            <a:avLst/>
          </a:prstGeom>
          <a:solidFill>
            <a:srgbClr val="F4F9FD"/>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GB" b="1" dirty="0" smtClean="0">
                <a:solidFill>
                  <a:schemeClr val="tx1"/>
                </a:solidFill>
              </a:rPr>
              <a:t>References</a:t>
            </a:r>
            <a:endParaRPr lang="en-GB" b="1" dirty="0">
              <a:solidFill>
                <a:schemeClr val="tx1"/>
              </a:solidFill>
            </a:endParaRPr>
          </a:p>
        </p:txBody>
      </p:sp>
      <p:pic>
        <p:nvPicPr>
          <p:cNvPr id="38" name="Picture 4" descr="Image result for jpmorgan logo"/>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35128" b="38205"/>
          <a:stretch/>
        </p:blipFill>
        <p:spPr bwMode="auto">
          <a:xfrm>
            <a:off x="9734394" y="1485883"/>
            <a:ext cx="1145579" cy="310245"/>
          </a:xfrm>
          <a:prstGeom prst="rect">
            <a:avLst/>
          </a:prstGeom>
          <a:noFill/>
          <a:ln>
            <a:solidFill>
              <a:schemeClr val="bg1">
                <a:lumMod val="95000"/>
              </a:schemeClr>
            </a:solidFill>
          </a:ln>
          <a:extLst>
            <a:ext uri="{909E8E84-426E-40DD-AFC4-6F175D3DCCD1}">
              <a14:hiddenFill xmlns:a14="http://schemas.microsoft.com/office/drawing/2010/main">
                <a:solidFill>
                  <a:srgbClr val="FFFFFF"/>
                </a:solidFill>
              </a14:hiddenFill>
            </a:ext>
          </a:extLst>
        </p:spPr>
      </p:pic>
      <p:pic>
        <p:nvPicPr>
          <p:cNvPr id="40" name="Picture 39"/>
          <p:cNvPicPr>
            <a:picLocks noChangeAspect="1"/>
          </p:cNvPicPr>
          <p:nvPr/>
        </p:nvPicPr>
        <p:blipFill rotWithShape="1">
          <a:blip r:embed="rId6">
            <a:extLst>
              <a:ext uri="{28A0092B-C50C-407E-A947-70E740481C1C}">
                <a14:useLocalDpi xmlns:a14="http://schemas.microsoft.com/office/drawing/2010/main" val="0"/>
              </a:ext>
            </a:extLst>
          </a:blip>
          <a:srcRect t="32902" b="25103"/>
          <a:stretch/>
        </p:blipFill>
        <p:spPr>
          <a:xfrm>
            <a:off x="6122961" y="1643659"/>
            <a:ext cx="811971" cy="340985"/>
          </a:xfrm>
          <a:prstGeom prst="rect">
            <a:avLst/>
          </a:prstGeom>
        </p:spPr>
      </p:pic>
      <p:pic>
        <p:nvPicPr>
          <p:cNvPr id="36" name="Picture 2" descr="Image result for axa mansard logo"/>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911661" y="1377725"/>
            <a:ext cx="1056918" cy="303294"/>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36"/>
          <p:cNvPicPr>
            <a:picLocks noChangeAspect="1"/>
          </p:cNvPicPr>
          <p:nvPr/>
        </p:nvPicPr>
        <p:blipFill rotWithShape="1">
          <a:blip r:embed="rId8" cstate="print">
            <a:extLst>
              <a:ext uri="{28A0092B-C50C-407E-A947-70E740481C1C}">
                <a14:useLocalDpi xmlns:a14="http://schemas.microsoft.com/office/drawing/2010/main" val="0"/>
              </a:ext>
            </a:extLst>
          </a:blip>
          <a:srcRect r="7198"/>
          <a:stretch/>
        </p:blipFill>
        <p:spPr>
          <a:xfrm>
            <a:off x="7937764" y="1515969"/>
            <a:ext cx="793798" cy="481147"/>
          </a:xfrm>
          <a:prstGeom prst="rect">
            <a:avLst/>
          </a:prstGeom>
        </p:spPr>
      </p:pic>
      <p:pic>
        <p:nvPicPr>
          <p:cNvPr id="57" name="Picture 12" descr="Image result for nova merchant bank"/>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320413" y="1212974"/>
            <a:ext cx="1000452" cy="474995"/>
          </a:xfrm>
          <a:prstGeom prst="rect">
            <a:avLst/>
          </a:prstGeom>
          <a:noFill/>
          <a:extLst>
            <a:ext uri="{909E8E84-426E-40DD-AFC4-6F175D3DCCD1}">
              <a14:hiddenFill xmlns:a14="http://schemas.microsoft.com/office/drawing/2010/main">
                <a:solidFill>
                  <a:srgbClr val="FFFFFF"/>
                </a:solidFill>
              </a14:hiddenFill>
            </a:ext>
          </a:extLst>
        </p:spPr>
      </p:pic>
      <p:sp>
        <p:nvSpPr>
          <p:cNvPr id="35" name="Title 2"/>
          <p:cNvSpPr txBox="1">
            <a:spLocks/>
          </p:cNvSpPr>
          <p:nvPr/>
        </p:nvSpPr>
        <p:spPr>
          <a:xfrm>
            <a:off x="153265" y="94959"/>
            <a:ext cx="9681940" cy="364003"/>
          </a:xfrm>
          <a:prstGeom prst="rect">
            <a:avLst/>
          </a:prstGeom>
          <a:noFill/>
        </p:spPr>
        <p:txBody>
          <a:bodyPr vert="horz" lIns="0" tIns="0" rIns="0" bIns="0" rtlCol="0" anchor="t" anchorCtr="0">
            <a:noAutofit/>
          </a:bodyPr>
          <a:lstStyle>
            <a:defPPr>
              <a:defRPr lang="en-US"/>
            </a:defPPr>
            <a:lvl1pPr>
              <a:lnSpc>
                <a:spcPct val="70000"/>
              </a:lnSpc>
              <a:defRPr sz="2800" b="1" i="0" kern="0">
                <a:solidFill>
                  <a:srgbClr val="00338D"/>
                </a:solidFill>
                <a:latin typeface="Univers 47 CondensedLight" panose="00000400000000000000" pitchFamily="2" charset="0"/>
                <a:cs typeface="KPMG Extralight"/>
              </a:defRPr>
            </a:lvl1pPr>
          </a:lstStyle>
          <a:p>
            <a:pPr>
              <a:defRPr/>
            </a:pPr>
            <a:r>
              <a:rPr lang="en-US" sz="4400" b="0" kern="1200" dirty="0" smtClean="0">
                <a:latin typeface="KPMG Extralight" panose="020B0303030202040204" pitchFamily="34" charset="0"/>
                <a:cs typeface="+mj-cs"/>
              </a:rPr>
              <a:t>Detailed Assessment – Co-creation Model</a:t>
            </a:r>
            <a:r>
              <a:rPr lang="en-US" sz="4400" b="0" kern="1200" baseline="30000" dirty="0" smtClean="0">
                <a:latin typeface="KPMG Extralight" panose="020B0303030202040204" pitchFamily="34" charset="0"/>
                <a:ea typeface="+mj-ea"/>
                <a:cs typeface="+mj-cs"/>
              </a:rPr>
              <a:t>(1/5)</a:t>
            </a:r>
            <a:endParaRPr lang="en-US" sz="4400" b="0" kern="1200" baseline="30000" dirty="0">
              <a:latin typeface="KPMG Extralight" panose="020B0303030202040204" pitchFamily="34" charset="0"/>
              <a:ea typeface="+mj-ea"/>
              <a:cs typeface="+mj-cs"/>
            </a:endParaRPr>
          </a:p>
        </p:txBody>
      </p:sp>
    </p:spTree>
    <p:extLst>
      <p:ext uri="{BB962C8B-B14F-4D97-AF65-F5344CB8AC3E}">
        <p14:creationId xmlns:p14="http://schemas.microsoft.com/office/powerpoint/2010/main" val="37080622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 name="Title 2"/>
          <p:cNvSpPr txBox="1">
            <a:spLocks/>
          </p:cNvSpPr>
          <p:nvPr/>
        </p:nvSpPr>
        <p:spPr>
          <a:xfrm>
            <a:off x="153265" y="94959"/>
            <a:ext cx="9681940" cy="364003"/>
          </a:xfrm>
          <a:prstGeom prst="rect">
            <a:avLst/>
          </a:prstGeom>
          <a:noFill/>
        </p:spPr>
        <p:txBody>
          <a:bodyPr vert="horz" lIns="0" tIns="0" rIns="0" bIns="0" rtlCol="0" anchor="t" anchorCtr="0">
            <a:noAutofit/>
          </a:bodyPr>
          <a:lstStyle>
            <a:defPPr>
              <a:defRPr lang="en-US"/>
            </a:defPPr>
            <a:lvl1pPr>
              <a:lnSpc>
                <a:spcPct val="70000"/>
              </a:lnSpc>
              <a:defRPr sz="2800" b="1" i="0" kern="0">
                <a:solidFill>
                  <a:srgbClr val="00338D"/>
                </a:solidFill>
                <a:latin typeface="Univers 47 CondensedLight" panose="00000400000000000000" pitchFamily="2" charset="0"/>
                <a:cs typeface="KPMG Extralight"/>
              </a:defRPr>
            </a:lvl1pPr>
          </a:lstStyle>
          <a:p>
            <a:pPr>
              <a:defRPr/>
            </a:pPr>
            <a:r>
              <a:rPr lang="en-US" sz="4400" b="0" kern="1200" dirty="0" smtClean="0">
                <a:latin typeface="KPMG Extralight" panose="020B0303030202040204" pitchFamily="34" charset="0"/>
                <a:cs typeface="+mj-cs"/>
              </a:rPr>
              <a:t>Background</a:t>
            </a:r>
            <a:endParaRPr lang="en-US" sz="4400" b="0" kern="1200" dirty="0">
              <a:latin typeface="KPMG Extralight" panose="020B0303030202040204" pitchFamily="34" charset="0"/>
              <a:cs typeface="+mj-cs"/>
            </a:endParaRPr>
          </a:p>
        </p:txBody>
      </p:sp>
      <p:sp>
        <p:nvSpPr>
          <p:cNvPr id="170" name="Rectangle 169"/>
          <p:cNvSpPr/>
          <p:nvPr/>
        </p:nvSpPr>
        <p:spPr>
          <a:xfrm>
            <a:off x="86590" y="602065"/>
            <a:ext cx="4080424" cy="211083"/>
          </a:xfrm>
          <a:prstGeom prst="rect">
            <a:avLst/>
          </a:prstGeom>
        </p:spPr>
        <p:txBody>
          <a:bodyPr wrap="square">
            <a:spAutoFit/>
          </a:bodyPr>
          <a:lstStyle/>
          <a:p>
            <a:pPr>
              <a:lnSpc>
                <a:spcPct val="70000"/>
              </a:lnSpc>
            </a:pPr>
            <a:r>
              <a:rPr lang="en-US" sz="1050" b="1" dirty="0" smtClean="0">
                <a:solidFill>
                  <a:srgbClr val="005EB8">
                    <a:lumMod val="75000"/>
                  </a:srgbClr>
                </a:solidFill>
              </a:rPr>
              <a:t>Digital Maturity Assessment Approach</a:t>
            </a:r>
            <a:endParaRPr lang="en-US" sz="1050" b="1" dirty="0">
              <a:solidFill>
                <a:srgbClr val="005EB8">
                  <a:lumMod val="75000"/>
                </a:srgbClr>
              </a:solidFill>
            </a:endParaRPr>
          </a:p>
        </p:txBody>
      </p:sp>
      <p:sp>
        <p:nvSpPr>
          <p:cNvPr id="4" name="Rectangle 3"/>
          <p:cNvSpPr/>
          <p:nvPr/>
        </p:nvSpPr>
        <p:spPr>
          <a:xfrm>
            <a:off x="153265" y="1285875"/>
            <a:ext cx="11876810" cy="5095875"/>
          </a:xfrm>
          <a:prstGeom prst="rect">
            <a:avLst/>
          </a:prstGeom>
          <a:solidFill>
            <a:srgbClr val="2D5491"/>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US" dirty="0">
              <a:solidFill>
                <a:srgbClr val="FFFFFF"/>
              </a:solidFill>
            </a:endParaRPr>
          </a:p>
        </p:txBody>
      </p:sp>
      <p:sp>
        <p:nvSpPr>
          <p:cNvPr id="8" name="Rectangle 7"/>
          <p:cNvSpPr/>
          <p:nvPr/>
        </p:nvSpPr>
        <p:spPr>
          <a:xfrm>
            <a:off x="1136093" y="1457528"/>
            <a:ext cx="2285495" cy="954107"/>
          </a:xfrm>
          <a:prstGeom prst="rect">
            <a:avLst/>
          </a:prstGeom>
        </p:spPr>
        <p:txBody>
          <a:bodyPr wrap="square">
            <a:spAutoFit/>
          </a:bodyPr>
          <a:lstStyle/>
          <a:p>
            <a:r>
              <a:rPr lang="en-AU" sz="1400" dirty="0">
                <a:solidFill>
                  <a:srgbClr val="FFFFFF"/>
                </a:solidFill>
              </a:rPr>
              <a:t>R</a:t>
            </a:r>
            <a:r>
              <a:rPr lang="en-AU" sz="1400" dirty="0" smtClean="0">
                <a:solidFill>
                  <a:srgbClr val="FFFFFF"/>
                </a:solidFill>
              </a:rPr>
              <a:t>elevant domains and sub-domains were identified for the Digital Maturity Assessment</a:t>
            </a:r>
            <a:endParaRPr lang="en-AU" sz="1400" dirty="0">
              <a:solidFill>
                <a:srgbClr val="FFFFFF"/>
              </a:solidFill>
            </a:endParaRPr>
          </a:p>
        </p:txBody>
      </p:sp>
      <p:grpSp>
        <p:nvGrpSpPr>
          <p:cNvPr id="46" name="Group 45"/>
          <p:cNvGrpSpPr/>
          <p:nvPr/>
        </p:nvGrpSpPr>
        <p:grpSpPr>
          <a:xfrm>
            <a:off x="3565400" y="1542217"/>
            <a:ext cx="1047575" cy="467832"/>
            <a:chOff x="3470150" y="1542217"/>
            <a:chExt cx="1047575" cy="467832"/>
          </a:xfrm>
        </p:grpSpPr>
        <p:sp>
          <p:nvSpPr>
            <p:cNvPr id="9" name="Isosceles Triangle 8"/>
            <p:cNvSpPr/>
            <p:nvPr/>
          </p:nvSpPr>
          <p:spPr>
            <a:xfrm rot="5400000">
              <a:off x="3394016" y="1634773"/>
              <a:ext cx="451410" cy="299141"/>
            </a:xfrm>
            <a:prstGeom prst="triangle">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nchorCtr="0"/>
            <a:lstStyle/>
            <a:p>
              <a:pPr algn="ctr"/>
              <a:endParaRPr lang="en-AU" sz="1400" dirty="0" err="1" smtClean="0">
                <a:solidFill>
                  <a:srgbClr val="FFFFFF"/>
                </a:solidFill>
                <a:latin typeface="Calibri" panose="020F0502020204030204" pitchFamily="34" charset="0"/>
              </a:endParaRPr>
            </a:p>
          </p:txBody>
        </p:sp>
        <p:grpSp>
          <p:nvGrpSpPr>
            <p:cNvPr id="10" name="Group 9"/>
            <p:cNvGrpSpPr/>
            <p:nvPr/>
          </p:nvGrpSpPr>
          <p:grpSpPr>
            <a:xfrm>
              <a:off x="3881121" y="1542217"/>
              <a:ext cx="636604" cy="457200"/>
              <a:chOff x="465650" y="1194187"/>
              <a:chExt cx="636604" cy="457200"/>
            </a:xfrm>
          </p:grpSpPr>
          <p:sp>
            <p:nvSpPr>
              <p:cNvPr id="11" name="Oval 10"/>
              <p:cNvSpPr/>
              <p:nvPr/>
            </p:nvSpPr>
            <p:spPr>
              <a:xfrm>
                <a:off x="465650" y="1194187"/>
                <a:ext cx="457200" cy="457200"/>
              </a:xfrm>
              <a:prstGeom prst="ellipse">
                <a:avLst/>
              </a:prstGeom>
              <a:solidFill>
                <a:srgbClr val="FFFFFF"/>
              </a:solidFill>
              <a:ln w="12700" cap="rnd" cmpd="sng" algn="ctr">
                <a:noFill/>
                <a:prstDash val="solid"/>
              </a:ln>
              <a:effectLst/>
            </p:spPr>
            <p:txBody>
              <a:bodyPr lIns="54610" tIns="54610" rIns="54610" bIns="54610" rtlCol="0" anchor="ctr"/>
              <a:lstStyle/>
              <a:p>
                <a:pPr defTabSz="914198">
                  <a:defRPr/>
                </a:pPr>
                <a:endParaRPr lang="en-GB" sz="1500" kern="0" dirty="0" smtClean="0">
                  <a:solidFill>
                    <a:prstClr val="white"/>
                  </a:solidFill>
                  <a:latin typeface="Arial"/>
                </a:endParaRPr>
              </a:p>
            </p:txBody>
          </p:sp>
          <p:sp>
            <p:nvSpPr>
              <p:cNvPr id="12" name="TextBox 11"/>
              <p:cNvSpPr txBox="1"/>
              <p:nvPr/>
            </p:nvSpPr>
            <p:spPr>
              <a:xfrm>
                <a:off x="628484" y="1263253"/>
                <a:ext cx="473770" cy="307777"/>
              </a:xfrm>
              <a:prstGeom prst="rect">
                <a:avLst/>
              </a:prstGeom>
              <a:noFill/>
            </p:spPr>
            <p:txBody>
              <a:bodyPr wrap="square" lIns="0" tIns="0" rIns="0" bIns="0" rtlCol="0">
                <a:spAutoFit/>
              </a:bodyPr>
              <a:lstStyle/>
              <a:p>
                <a:r>
                  <a:rPr lang="en-US" sz="2000" b="1" dirty="0">
                    <a:solidFill>
                      <a:srgbClr val="00468A"/>
                    </a:solidFill>
                    <a:cs typeface="Arial" pitchFamily="34" charset="0"/>
                  </a:rPr>
                  <a:t>2</a:t>
                </a:r>
                <a:endParaRPr lang="en-US" sz="2400" b="1" dirty="0" smtClean="0">
                  <a:solidFill>
                    <a:srgbClr val="00468A"/>
                  </a:solidFill>
                  <a:cs typeface="Arial" pitchFamily="34" charset="0"/>
                </a:endParaRPr>
              </a:p>
            </p:txBody>
          </p:sp>
        </p:grpSp>
      </p:grpSp>
      <p:sp>
        <p:nvSpPr>
          <p:cNvPr id="13" name="Oval 12"/>
          <p:cNvSpPr/>
          <p:nvPr/>
        </p:nvSpPr>
        <p:spPr>
          <a:xfrm>
            <a:off x="4030888" y="2897323"/>
            <a:ext cx="365760" cy="365760"/>
          </a:xfrm>
          <a:prstGeom prst="ellipse">
            <a:avLst/>
          </a:prstGeom>
          <a:solidFill>
            <a:srgbClr val="FFFFFF"/>
          </a:solidFill>
          <a:ln w="12700" cap="rnd" cmpd="sng" algn="ctr">
            <a:noFill/>
            <a:prstDash val="solid"/>
          </a:ln>
          <a:effectLst/>
        </p:spPr>
        <p:txBody>
          <a:bodyPr lIns="54610" tIns="54610" rIns="54610" bIns="54610" rtlCol="0" anchor="ctr"/>
          <a:lstStyle/>
          <a:p>
            <a:pPr defTabSz="914198">
              <a:defRPr/>
            </a:pPr>
            <a:r>
              <a:rPr lang="en-GB" sz="1500" b="1" kern="0" dirty="0" smtClean="0">
                <a:solidFill>
                  <a:srgbClr val="00468A"/>
                </a:solidFill>
              </a:rPr>
              <a:t>A</a:t>
            </a:r>
          </a:p>
        </p:txBody>
      </p:sp>
      <p:sp>
        <p:nvSpPr>
          <p:cNvPr id="15" name="Oval 14"/>
          <p:cNvSpPr/>
          <p:nvPr/>
        </p:nvSpPr>
        <p:spPr>
          <a:xfrm>
            <a:off x="4030888" y="4790279"/>
            <a:ext cx="365760" cy="365760"/>
          </a:xfrm>
          <a:prstGeom prst="ellipse">
            <a:avLst/>
          </a:prstGeom>
          <a:solidFill>
            <a:srgbClr val="FFFFFF"/>
          </a:solidFill>
          <a:ln w="12700" cap="rnd" cmpd="sng" algn="ctr">
            <a:noFill/>
            <a:prstDash val="solid"/>
          </a:ln>
          <a:effectLst/>
        </p:spPr>
        <p:txBody>
          <a:bodyPr lIns="54610" tIns="54610" rIns="54610" bIns="54610" rtlCol="0" anchor="ctr"/>
          <a:lstStyle/>
          <a:p>
            <a:pPr defTabSz="914198">
              <a:defRPr/>
            </a:pPr>
            <a:r>
              <a:rPr lang="en-GB" sz="1500" b="1" kern="0" dirty="0">
                <a:solidFill>
                  <a:srgbClr val="00468A"/>
                </a:solidFill>
              </a:rPr>
              <a:t>B</a:t>
            </a:r>
            <a:endParaRPr lang="en-GB" sz="1500" b="1" kern="0" dirty="0" smtClean="0">
              <a:solidFill>
                <a:srgbClr val="00468A"/>
              </a:solidFill>
            </a:endParaRPr>
          </a:p>
        </p:txBody>
      </p:sp>
      <p:sp>
        <p:nvSpPr>
          <p:cNvPr id="16" name="Rectangle 15"/>
          <p:cNvSpPr/>
          <p:nvPr/>
        </p:nvSpPr>
        <p:spPr>
          <a:xfrm>
            <a:off x="4507330" y="1442452"/>
            <a:ext cx="2807074" cy="1169551"/>
          </a:xfrm>
          <a:prstGeom prst="rect">
            <a:avLst/>
          </a:prstGeom>
        </p:spPr>
        <p:txBody>
          <a:bodyPr wrap="square">
            <a:spAutoFit/>
          </a:bodyPr>
          <a:lstStyle/>
          <a:p>
            <a:r>
              <a:rPr lang="en-AU" sz="1400" dirty="0" smtClean="0">
                <a:solidFill>
                  <a:srgbClr val="FFFFFF"/>
                </a:solidFill>
              </a:rPr>
              <a:t>For each domain and sub-domain, current state assessment and benchmarking were carried out utilising the following sources of information: </a:t>
            </a:r>
            <a:endParaRPr lang="en-AU" sz="1400" dirty="0">
              <a:solidFill>
                <a:srgbClr val="FFFFFF"/>
              </a:solidFill>
            </a:endParaRPr>
          </a:p>
        </p:txBody>
      </p:sp>
      <p:sp>
        <p:nvSpPr>
          <p:cNvPr id="17" name="Rectangle 16"/>
          <p:cNvSpPr/>
          <p:nvPr/>
        </p:nvSpPr>
        <p:spPr>
          <a:xfrm>
            <a:off x="4507330" y="2709054"/>
            <a:ext cx="3422732" cy="492443"/>
          </a:xfrm>
          <a:prstGeom prst="rect">
            <a:avLst/>
          </a:prstGeom>
        </p:spPr>
        <p:txBody>
          <a:bodyPr wrap="none">
            <a:spAutoFit/>
          </a:bodyPr>
          <a:lstStyle/>
          <a:p>
            <a:r>
              <a:rPr lang="en-AU" sz="1300" b="1" dirty="0" smtClean="0">
                <a:solidFill>
                  <a:schemeClr val="bg1"/>
                </a:solidFill>
              </a:rPr>
              <a:t>Digital Maturity Survey, Interviews </a:t>
            </a:r>
          </a:p>
          <a:p>
            <a:r>
              <a:rPr lang="en-AU" sz="1300" b="1" dirty="0" smtClean="0">
                <a:solidFill>
                  <a:schemeClr val="bg1"/>
                </a:solidFill>
              </a:rPr>
              <a:t>&amp; Current State Documentation Review</a:t>
            </a:r>
            <a:endParaRPr lang="en-AU" sz="1300" b="1" dirty="0">
              <a:solidFill>
                <a:schemeClr val="bg1"/>
              </a:solidFill>
            </a:endParaRPr>
          </a:p>
        </p:txBody>
      </p:sp>
      <p:sp>
        <p:nvSpPr>
          <p:cNvPr id="19" name="Rectangle 18"/>
          <p:cNvSpPr/>
          <p:nvPr/>
        </p:nvSpPr>
        <p:spPr>
          <a:xfrm>
            <a:off x="4507330" y="4680771"/>
            <a:ext cx="2531078" cy="292388"/>
          </a:xfrm>
          <a:prstGeom prst="rect">
            <a:avLst/>
          </a:prstGeom>
        </p:spPr>
        <p:txBody>
          <a:bodyPr wrap="none">
            <a:spAutoFit/>
          </a:bodyPr>
          <a:lstStyle/>
          <a:p>
            <a:r>
              <a:rPr lang="en-AU" sz="1300" b="1" dirty="0">
                <a:solidFill>
                  <a:schemeClr val="bg1"/>
                </a:solidFill>
                <a:latin typeface="+mj-lt"/>
              </a:rPr>
              <a:t>Relative </a:t>
            </a:r>
            <a:r>
              <a:rPr lang="en-AU" sz="1300" b="1" dirty="0" smtClean="0">
                <a:solidFill>
                  <a:schemeClr val="bg1"/>
                </a:solidFill>
                <a:latin typeface="+mj-lt"/>
              </a:rPr>
              <a:t>Industry Comparison</a:t>
            </a:r>
          </a:p>
        </p:txBody>
      </p:sp>
      <p:grpSp>
        <p:nvGrpSpPr>
          <p:cNvPr id="49" name="Group 48"/>
          <p:cNvGrpSpPr/>
          <p:nvPr/>
        </p:nvGrpSpPr>
        <p:grpSpPr>
          <a:xfrm>
            <a:off x="7866394" y="1542217"/>
            <a:ext cx="883322" cy="467832"/>
            <a:chOff x="7866394" y="1542217"/>
            <a:chExt cx="883322" cy="467832"/>
          </a:xfrm>
        </p:grpSpPr>
        <p:sp>
          <p:nvSpPr>
            <p:cNvPr id="20" name="Isosceles Triangle 19"/>
            <p:cNvSpPr/>
            <p:nvPr/>
          </p:nvSpPr>
          <p:spPr>
            <a:xfrm rot="5400000">
              <a:off x="7790260" y="1634773"/>
              <a:ext cx="451410" cy="299141"/>
            </a:xfrm>
            <a:prstGeom prst="triangle">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nchorCtr="0"/>
            <a:lstStyle/>
            <a:p>
              <a:pPr algn="ctr"/>
              <a:endParaRPr lang="en-AU" sz="1400" dirty="0" err="1" smtClean="0">
                <a:solidFill>
                  <a:srgbClr val="FFFFFF"/>
                </a:solidFill>
                <a:latin typeface="Calibri" panose="020F0502020204030204" pitchFamily="34" charset="0"/>
              </a:endParaRPr>
            </a:p>
          </p:txBody>
        </p:sp>
        <p:grpSp>
          <p:nvGrpSpPr>
            <p:cNvPr id="21" name="Group 20"/>
            <p:cNvGrpSpPr/>
            <p:nvPr/>
          </p:nvGrpSpPr>
          <p:grpSpPr>
            <a:xfrm>
              <a:off x="8275946" y="1542217"/>
              <a:ext cx="473770" cy="457200"/>
              <a:chOff x="451913" y="1125947"/>
              <a:chExt cx="473770" cy="457200"/>
            </a:xfrm>
          </p:grpSpPr>
          <p:sp>
            <p:nvSpPr>
              <p:cNvPr id="22" name="Oval 21"/>
              <p:cNvSpPr/>
              <p:nvPr/>
            </p:nvSpPr>
            <p:spPr>
              <a:xfrm>
                <a:off x="465650" y="1125947"/>
                <a:ext cx="457200" cy="457200"/>
              </a:xfrm>
              <a:prstGeom prst="ellipse">
                <a:avLst/>
              </a:prstGeom>
              <a:solidFill>
                <a:srgbClr val="FFFFFF"/>
              </a:solidFill>
              <a:ln w="12700" cap="rnd" cmpd="sng" algn="ctr">
                <a:noFill/>
                <a:prstDash val="solid"/>
              </a:ln>
              <a:effectLst/>
            </p:spPr>
            <p:txBody>
              <a:bodyPr lIns="54610" tIns="54610" rIns="54610" bIns="54610" rtlCol="0" anchor="ctr"/>
              <a:lstStyle/>
              <a:p>
                <a:pPr defTabSz="914198">
                  <a:defRPr/>
                </a:pPr>
                <a:endParaRPr lang="en-GB" sz="1500" kern="0" dirty="0" smtClean="0">
                  <a:solidFill>
                    <a:prstClr val="white"/>
                  </a:solidFill>
                  <a:latin typeface="Arial"/>
                </a:endParaRPr>
              </a:p>
            </p:txBody>
          </p:sp>
          <p:sp>
            <p:nvSpPr>
              <p:cNvPr id="23" name="TextBox 22"/>
              <p:cNvSpPr txBox="1"/>
              <p:nvPr/>
            </p:nvSpPr>
            <p:spPr>
              <a:xfrm>
                <a:off x="451913" y="1203333"/>
                <a:ext cx="473770" cy="307777"/>
              </a:xfrm>
              <a:prstGeom prst="rect">
                <a:avLst/>
              </a:prstGeom>
              <a:noFill/>
            </p:spPr>
            <p:txBody>
              <a:bodyPr wrap="square" lIns="0" tIns="0" rIns="0" bIns="0" rtlCol="0">
                <a:spAutoFit/>
              </a:bodyPr>
              <a:lstStyle/>
              <a:p>
                <a:pPr algn="ctr"/>
                <a:r>
                  <a:rPr lang="en-US" sz="2000" b="1" dirty="0" smtClean="0">
                    <a:solidFill>
                      <a:srgbClr val="00468A"/>
                    </a:solidFill>
                    <a:cs typeface="Arial" pitchFamily="34" charset="0"/>
                  </a:rPr>
                  <a:t>3</a:t>
                </a:r>
              </a:p>
            </p:txBody>
          </p:sp>
        </p:grpSp>
      </p:grpSp>
      <p:sp>
        <p:nvSpPr>
          <p:cNvPr id="24" name="Rectangle 23"/>
          <p:cNvSpPr/>
          <p:nvPr/>
        </p:nvSpPr>
        <p:spPr>
          <a:xfrm>
            <a:off x="8956708" y="1457528"/>
            <a:ext cx="2807074" cy="954107"/>
          </a:xfrm>
          <a:prstGeom prst="rect">
            <a:avLst/>
          </a:prstGeom>
        </p:spPr>
        <p:txBody>
          <a:bodyPr wrap="square">
            <a:spAutoFit/>
          </a:bodyPr>
          <a:lstStyle/>
          <a:p>
            <a:r>
              <a:rPr lang="en-US" sz="1400" dirty="0" smtClean="0">
                <a:solidFill>
                  <a:srgbClr val="FFFFFF"/>
                </a:solidFill>
              </a:rPr>
              <a:t>Calibrate </a:t>
            </a:r>
            <a:r>
              <a:rPr lang="en-US" sz="1400" dirty="0" err="1" smtClean="0">
                <a:solidFill>
                  <a:srgbClr val="FFFFFF"/>
                </a:solidFill>
              </a:rPr>
              <a:t>FBNQuest’s</a:t>
            </a:r>
            <a:r>
              <a:rPr lang="en-US" sz="1400" dirty="0">
                <a:solidFill>
                  <a:srgbClr val="FFFFFF"/>
                </a:solidFill>
              </a:rPr>
              <a:t> </a:t>
            </a:r>
            <a:r>
              <a:rPr lang="en-US" sz="1400" dirty="0" smtClean="0">
                <a:solidFill>
                  <a:srgbClr val="FFFFFF"/>
                </a:solidFill>
              </a:rPr>
              <a:t>current maturity </a:t>
            </a:r>
            <a:r>
              <a:rPr lang="en-US" sz="1400" dirty="0">
                <a:solidFill>
                  <a:srgbClr val="FFFFFF"/>
                </a:solidFill>
              </a:rPr>
              <a:t>relative to </a:t>
            </a:r>
            <a:r>
              <a:rPr lang="en-US" sz="1400" dirty="0" smtClean="0">
                <a:solidFill>
                  <a:srgbClr val="FFFFFF"/>
                </a:solidFill>
              </a:rPr>
              <a:t>local &amp; global benchmarks and the aspiration state</a:t>
            </a:r>
            <a:endParaRPr lang="en-US" sz="1400" dirty="0">
              <a:solidFill>
                <a:srgbClr val="FFFFFF"/>
              </a:solidFill>
            </a:endParaRPr>
          </a:p>
        </p:txBody>
      </p:sp>
      <p:sp>
        <p:nvSpPr>
          <p:cNvPr id="25" name="Rectangle 24"/>
          <p:cNvSpPr/>
          <p:nvPr/>
        </p:nvSpPr>
        <p:spPr>
          <a:xfrm>
            <a:off x="4507330" y="3164583"/>
            <a:ext cx="3305839" cy="1384995"/>
          </a:xfrm>
          <a:prstGeom prst="rect">
            <a:avLst/>
          </a:prstGeom>
        </p:spPr>
        <p:txBody>
          <a:bodyPr wrap="square">
            <a:spAutoFit/>
          </a:bodyPr>
          <a:lstStyle/>
          <a:p>
            <a:r>
              <a:rPr lang="en-US" sz="1200" dirty="0" smtClean="0">
                <a:solidFill>
                  <a:srgbClr val="FFFFFF"/>
                </a:solidFill>
              </a:rPr>
              <a:t>Digital </a:t>
            </a:r>
            <a:r>
              <a:rPr lang="en-US" sz="1200" dirty="0">
                <a:solidFill>
                  <a:srgbClr val="FFFFFF"/>
                </a:solidFill>
              </a:rPr>
              <a:t>maturity assessment </a:t>
            </a:r>
            <a:r>
              <a:rPr lang="en-US" sz="1200" dirty="0" smtClean="0">
                <a:solidFill>
                  <a:srgbClr val="FFFFFF"/>
                </a:solidFill>
              </a:rPr>
              <a:t>surveys were deployed, current-state documents were reviewed and relevant stakeholders were interviewed across </a:t>
            </a:r>
            <a:r>
              <a:rPr lang="en-US" sz="1200" dirty="0" err="1" smtClean="0">
                <a:solidFill>
                  <a:srgbClr val="FFFFFF"/>
                </a:solidFill>
              </a:rPr>
              <a:t>FBNQuest</a:t>
            </a:r>
            <a:r>
              <a:rPr lang="en-US" sz="1200" dirty="0" smtClean="0">
                <a:solidFill>
                  <a:srgbClr val="FFFFFF"/>
                </a:solidFill>
              </a:rPr>
              <a:t> business entities and enabling functions to </a:t>
            </a:r>
            <a:r>
              <a:rPr lang="en-US" sz="1200" dirty="0">
                <a:solidFill>
                  <a:srgbClr val="FFFFFF"/>
                </a:solidFill>
              </a:rPr>
              <a:t>elicit feedback on </a:t>
            </a:r>
            <a:r>
              <a:rPr lang="en-US" sz="1200" dirty="0" smtClean="0">
                <a:solidFill>
                  <a:srgbClr val="FFFFFF"/>
                </a:solidFill>
              </a:rPr>
              <a:t>the current </a:t>
            </a:r>
            <a:r>
              <a:rPr lang="en-US" sz="1200" dirty="0">
                <a:solidFill>
                  <a:srgbClr val="FFFFFF"/>
                </a:solidFill>
              </a:rPr>
              <a:t>state </a:t>
            </a:r>
            <a:r>
              <a:rPr lang="en-US" sz="1200" dirty="0" smtClean="0">
                <a:solidFill>
                  <a:srgbClr val="FFFFFF"/>
                </a:solidFill>
              </a:rPr>
              <a:t>with respect to the digital journey.</a:t>
            </a:r>
            <a:endParaRPr lang="en-US" sz="1200" dirty="0">
              <a:solidFill>
                <a:srgbClr val="FFFFFF"/>
              </a:solidFill>
            </a:endParaRPr>
          </a:p>
        </p:txBody>
      </p:sp>
      <p:sp>
        <p:nvSpPr>
          <p:cNvPr id="26" name="Rectangle 25"/>
          <p:cNvSpPr/>
          <p:nvPr/>
        </p:nvSpPr>
        <p:spPr>
          <a:xfrm>
            <a:off x="8889473" y="2461797"/>
            <a:ext cx="3044537" cy="24294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US"/>
          </a:p>
        </p:txBody>
      </p:sp>
      <p:sp>
        <p:nvSpPr>
          <p:cNvPr id="27" name="Shape 1186"/>
          <p:cNvSpPr/>
          <p:nvPr/>
        </p:nvSpPr>
        <p:spPr>
          <a:xfrm>
            <a:off x="9006452" y="2567682"/>
            <a:ext cx="2784223" cy="2204168"/>
          </a:xfrm>
          <a:prstGeom prst="rect">
            <a:avLst/>
          </a:prstGeom>
          <a:noFill/>
          <a:ln w="9525" cap="flat" cmpd="sng">
            <a:solidFill>
              <a:srgbClr val="D8D8D8"/>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endParaRPr lang="en-AU" sz="800" dirty="0">
              <a:latin typeface="+mj-lt"/>
              <a:ea typeface="Arial Narrow"/>
              <a:cs typeface="Arial Narrow"/>
              <a:sym typeface="Arial Narrow"/>
            </a:endParaRPr>
          </a:p>
        </p:txBody>
      </p:sp>
      <p:grpSp>
        <p:nvGrpSpPr>
          <p:cNvPr id="28" name="Group 27"/>
          <p:cNvGrpSpPr/>
          <p:nvPr/>
        </p:nvGrpSpPr>
        <p:grpSpPr>
          <a:xfrm>
            <a:off x="9127233" y="2937112"/>
            <a:ext cx="892812" cy="1628497"/>
            <a:chOff x="9850795" y="4126374"/>
            <a:chExt cx="708599" cy="1395666"/>
          </a:xfrm>
        </p:grpSpPr>
        <p:sp>
          <p:nvSpPr>
            <p:cNvPr id="29" name="Shape 1182"/>
            <p:cNvSpPr/>
            <p:nvPr/>
          </p:nvSpPr>
          <p:spPr>
            <a:xfrm>
              <a:off x="9850795" y="4126374"/>
              <a:ext cx="708599" cy="223254"/>
            </a:xfrm>
            <a:prstGeom prst="rect">
              <a:avLst/>
            </a:prstGeom>
            <a:solidFill>
              <a:srgbClr val="EA9999"/>
            </a:solidFill>
            <a:ln w="9525" cap="flat" cmpd="sng">
              <a:solidFill>
                <a:srgbClr val="D8D8D8"/>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AU" sz="800">
                  <a:latin typeface="+mj-lt"/>
                  <a:ea typeface="Arial Narrow"/>
                  <a:cs typeface="Arial Narrow"/>
                  <a:sym typeface="Arial Narrow"/>
                </a:rPr>
                <a:t>Lagging</a:t>
              </a:r>
            </a:p>
          </p:txBody>
        </p:sp>
        <p:sp>
          <p:nvSpPr>
            <p:cNvPr id="30" name="Shape 1183"/>
            <p:cNvSpPr/>
            <p:nvPr/>
          </p:nvSpPr>
          <p:spPr>
            <a:xfrm>
              <a:off x="9850795" y="4419477"/>
              <a:ext cx="708599" cy="223254"/>
            </a:xfrm>
            <a:prstGeom prst="rect">
              <a:avLst/>
            </a:prstGeom>
            <a:solidFill>
              <a:srgbClr val="FFE599"/>
            </a:solidFill>
            <a:ln w="9525" cap="flat" cmpd="sng">
              <a:solidFill>
                <a:srgbClr val="D8D8D8"/>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AU" sz="800" dirty="0">
                  <a:latin typeface="+mj-lt"/>
                  <a:ea typeface="Arial Narrow"/>
                  <a:cs typeface="Arial Narrow"/>
                  <a:sym typeface="Arial Narrow"/>
                </a:rPr>
                <a:t>Basic</a:t>
              </a:r>
            </a:p>
          </p:txBody>
        </p:sp>
        <p:sp>
          <p:nvSpPr>
            <p:cNvPr id="31" name="Shape 1184"/>
            <p:cNvSpPr/>
            <p:nvPr/>
          </p:nvSpPr>
          <p:spPr>
            <a:xfrm>
              <a:off x="9850795" y="4712580"/>
              <a:ext cx="708599" cy="223254"/>
            </a:xfrm>
            <a:prstGeom prst="rect">
              <a:avLst/>
            </a:prstGeom>
            <a:solidFill>
              <a:srgbClr val="C6DFBB"/>
            </a:solidFill>
            <a:ln w="9525" cap="flat" cmpd="sng">
              <a:solidFill>
                <a:srgbClr val="D8D8D8"/>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AU" sz="800" dirty="0" smtClean="0">
                  <a:latin typeface="+mj-lt"/>
                  <a:ea typeface="Arial Narrow"/>
                  <a:cs typeface="Arial Narrow"/>
                  <a:sym typeface="Arial Narrow"/>
                </a:rPr>
                <a:t>Progressed</a:t>
              </a:r>
              <a:endParaRPr lang="en-AU" sz="800" dirty="0">
                <a:latin typeface="+mj-lt"/>
                <a:ea typeface="Arial Narrow"/>
                <a:cs typeface="Arial Narrow"/>
                <a:sym typeface="Arial Narrow"/>
              </a:endParaRPr>
            </a:p>
          </p:txBody>
        </p:sp>
        <p:sp>
          <p:nvSpPr>
            <p:cNvPr id="32" name="Shape 1185"/>
            <p:cNvSpPr/>
            <p:nvPr/>
          </p:nvSpPr>
          <p:spPr>
            <a:xfrm>
              <a:off x="9850795" y="5298786"/>
              <a:ext cx="708599" cy="223254"/>
            </a:xfrm>
            <a:prstGeom prst="rect">
              <a:avLst/>
            </a:prstGeom>
            <a:solidFill>
              <a:srgbClr val="00B0F0"/>
            </a:solidFill>
            <a:ln w="9525" cap="flat" cmpd="sng">
              <a:solidFill>
                <a:srgbClr val="D8D8D8"/>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AU" sz="800" dirty="0">
                  <a:solidFill>
                    <a:schemeClr val="bg1"/>
                  </a:solidFill>
                  <a:latin typeface="+mj-lt"/>
                  <a:ea typeface="Arial Narrow"/>
                  <a:cs typeface="Arial Narrow"/>
                  <a:sym typeface="Arial Narrow"/>
                </a:rPr>
                <a:t>Innovating</a:t>
              </a:r>
            </a:p>
          </p:txBody>
        </p:sp>
        <p:sp>
          <p:nvSpPr>
            <p:cNvPr id="33" name="Shape 1183"/>
            <p:cNvSpPr/>
            <p:nvPr/>
          </p:nvSpPr>
          <p:spPr>
            <a:xfrm>
              <a:off x="9850795" y="5005683"/>
              <a:ext cx="708599" cy="223254"/>
            </a:xfrm>
            <a:prstGeom prst="rect">
              <a:avLst/>
            </a:prstGeom>
            <a:solidFill>
              <a:srgbClr val="00B050"/>
            </a:solidFill>
            <a:ln w="9525" cap="flat" cmpd="sng">
              <a:solidFill>
                <a:srgbClr val="D8D8D8"/>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AU" sz="800" dirty="0" smtClean="0">
                  <a:solidFill>
                    <a:schemeClr val="bg1"/>
                  </a:solidFill>
                  <a:latin typeface="+mj-lt"/>
                  <a:ea typeface="Arial Narrow"/>
                  <a:cs typeface="Arial Narrow"/>
                  <a:sym typeface="Arial Narrow"/>
                </a:rPr>
                <a:t>Leading</a:t>
              </a:r>
              <a:endParaRPr lang="en-AU" sz="800" dirty="0">
                <a:solidFill>
                  <a:schemeClr val="bg1"/>
                </a:solidFill>
                <a:latin typeface="+mj-lt"/>
                <a:ea typeface="Arial Narrow"/>
                <a:cs typeface="Arial Narrow"/>
                <a:sym typeface="Arial Narrow"/>
              </a:endParaRPr>
            </a:p>
          </p:txBody>
        </p:sp>
      </p:grpSp>
      <p:sp>
        <p:nvSpPr>
          <p:cNvPr id="34" name="TextBox 33"/>
          <p:cNvSpPr txBox="1"/>
          <p:nvPr/>
        </p:nvSpPr>
        <p:spPr>
          <a:xfrm>
            <a:off x="9094741" y="2752124"/>
            <a:ext cx="925303" cy="138722"/>
          </a:xfrm>
          <a:prstGeom prst="rect">
            <a:avLst/>
          </a:prstGeom>
          <a:noFill/>
          <a:ln>
            <a:noFill/>
          </a:ln>
        </p:spPr>
        <p:txBody>
          <a:bodyPr wrap="square" lIns="36000" tIns="36000" rIns="36000" bIns="36000" rtlCol="0" anchor="ctr" anchorCtr="0">
            <a:noAutofit/>
          </a:bodyPr>
          <a:lstStyle/>
          <a:p>
            <a:pPr algn="ctr"/>
            <a:r>
              <a:rPr lang="en-AU" sz="800" b="1" dirty="0" smtClean="0">
                <a:latin typeface="+mj-lt"/>
              </a:rPr>
              <a:t>Maturity Rating</a:t>
            </a:r>
            <a:endParaRPr lang="en-AU" sz="800" b="1" dirty="0">
              <a:latin typeface="+mj-lt"/>
            </a:endParaRPr>
          </a:p>
        </p:txBody>
      </p:sp>
      <p:grpSp>
        <p:nvGrpSpPr>
          <p:cNvPr id="35" name="Group 34"/>
          <p:cNvGrpSpPr/>
          <p:nvPr/>
        </p:nvGrpSpPr>
        <p:grpSpPr>
          <a:xfrm>
            <a:off x="10020050" y="2946532"/>
            <a:ext cx="1887072" cy="1586115"/>
            <a:chOff x="9850795" y="4083842"/>
            <a:chExt cx="755198" cy="1586115"/>
          </a:xfrm>
          <a:noFill/>
        </p:grpSpPr>
        <p:sp>
          <p:nvSpPr>
            <p:cNvPr id="36" name="Shape 1182"/>
            <p:cNvSpPr/>
            <p:nvPr/>
          </p:nvSpPr>
          <p:spPr>
            <a:xfrm>
              <a:off x="9850795" y="4083842"/>
              <a:ext cx="708599" cy="223254"/>
            </a:xfrm>
            <a:prstGeom prst="rect">
              <a:avLst/>
            </a:prstGeom>
            <a:grpFill/>
            <a:ln w="9525" cap="flat" cmpd="sng">
              <a:noFill/>
              <a:prstDash val="solid"/>
              <a:round/>
              <a:headEnd type="none" w="med" len="med"/>
              <a:tailEnd type="none" w="med" len="med"/>
            </a:ln>
          </p:spPr>
          <p:txBody>
            <a:bodyPr lIns="91425" tIns="45700" rIns="91425" bIns="45700" anchor="ctr" anchorCtr="0">
              <a:noAutofit/>
            </a:bodyPr>
            <a:lstStyle/>
            <a:p>
              <a:pPr lvl="0">
                <a:buSzPct val="25000"/>
              </a:pPr>
              <a:r>
                <a:rPr lang="en-AU" sz="800" dirty="0">
                  <a:latin typeface="+mj-lt"/>
                  <a:ea typeface="Arial Narrow"/>
                  <a:cs typeface="Arial Narrow"/>
                  <a:sym typeface="Arial Narrow"/>
                </a:rPr>
                <a:t>Behind the industry</a:t>
              </a:r>
            </a:p>
          </p:txBody>
        </p:sp>
        <p:sp>
          <p:nvSpPr>
            <p:cNvPr id="37" name="Shape 1183"/>
            <p:cNvSpPr/>
            <p:nvPr/>
          </p:nvSpPr>
          <p:spPr>
            <a:xfrm>
              <a:off x="9850795" y="4430110"/>
              <a:ext cx="708599" cy="223254"/>
            </a:xfrm>
            <a:prstGeom prst="rect">
              <a:avLst/>
            </a:prstGeom>
            <a:grpFill/>
            <a:ln w="9525" cap="flat" cmpd="sng">
              <a:noFill/>
              <a:prstDash val="solid"/>
              <a:round/>
              <a:headEnd type="none" w="med" len="med"/>
              <a:tailEnd type="none" w="med" len="med"/>
            </a:ln>
          </p:spPr>
          <p:txBody>
            <a:bodyPr lIns="91425" tIns="45700" rIns="91425" bIns="45700" anchor="ctr" anchorCtr="0">
              <a:noAutofit/>
            </a:bodyPr>
            <a:lstStyle/>
            <a:p>
              <a:pPr lvl="0">
                <a:buSzPct val="25000"/>
              </a:pPr>
              <a:r>
                <a:rPr lang="en-AU" sz="800" dirty="0">
                  <a:latin typeface="+mj-lt"/>
                  <a:ea typeface="Arial Narrow"/>
                  <a:cs typeface="Arial Narrow"/>
                  <a:sym typeface="Arial Narrow"/>
                </a:rPr>
                <a:t>Fit for purpose </a:t>
              </a:r>
            </a:p>
          </p:txBody>
        </p:sp>
        <p:sp>
          <p:nvSpPr>
            <p:cNvPr id="38" name="Shape 1184"/>
            <p:cNvSpPr/>
            <p:nvPr/>
          </p:nvSpPr>
          <p:spPr>
            <a:xfrm>
              <a:off x="9850795" y="4787011"/>
              <a:ext cx="755198" cy="211903"/>
            </a:xfrm>
            <a:prstGeom prst="rect">
              <a:avLst/>
            </a:prstGeom>
            <a:grpFill/>
            <a:ln w="9525" cap="flat" cmpd="sng">
              <a:noFill/>
              <a:prstDash val="solid"/>
              <a:round/>
              <a:headEnd type="none" w="med" len="med"/>
              <a:tailEnd type="none" w="med" len="med"/>
            </a:ln>
          </p:spPr>
          <p:txBody>
            <a:bodyPr lIns="91425" tIns="45700" rIns="91425" bIns="45700" anchor="ctr" anchorCtr="0">
              <a:noAutofit/>
            </a:bodyPr>
            <a:lstStyle/>
            <a:p>
              <a:pPr lvl="0">
                <a:buSzPct val="25000"/>
              </a:pPr>
              <a:r>
                <a:rPr lang="en-AU" sz="800" dirty="0" smtClean="0">
                  <a:latin typeface="+mj-lt"/>
                  <a:ea typeface="Arial Narrow"/>
                  <a:cs typeface="Arial Narrow"/>
                  <a:sym typeface="Arial Narrow"/>
                </a:rPr>
                <a:t>Foundational </a:t>
              </a:r>
              <a:r>
                <a:rPr lang="en-AU" sz="800" dirty="0">
                  <a:latin typeface="+mj-lt"/>
                  <a:ea typeface="Arial Narrow"/>
                  <a:cs typeface="Arial Narrow"/>
                  <a:sym typeface="Arial Narrow"/>
                </a:rPr>
                <a:t>capability in place to </a:t>
              </a:r>
              <a:r>
                <a:rPr lang="en-AU" sz="800" dirty="0" smtClean="0">
                  <a:latin typeface="+mj-lt"/>
                  <a:ea typeface="Arial Narrow"/>
                  <a:cs typeface="Arial Narrow"/>
                  <a:sym typeface="Arial Narrow"/>
                </a:rPr>
                <a:t>enable progression to leading state</a:t>
              </a:r>
              <a:endParaRPr lang="en-AU" sz="800" dirty="0">
                <a:latin typeface="+mj-lt"/>
                <a:ea typeface="Arial Narrow"/>
                <a:cs typeface="Arial Narrow"/>
                <a:sym typeface="Arial Narrow"/>
              </a:endParaRPr>
            </a:p>
          </p:txBody>
        </p:sp>
        <p:sp>
          <p:nvSpPr>
            <p:cNvPr id="39" name="Shape 1185"/>
            <p:cNvSpPr/>
            <p:nvPr/>
          </p:nvSpPr>
          <p:spPr>
            <a:xfrm>
              <a:off x="9850795" y="5446703"/>
              <a:ext cx="708599" cy="223254"/>
            </a:xfrm>
            <a:prstGeom prst="rect">
              <a:avLst/>
            </a:prstGeom>
            <a:grpFill/>
            <a:ln w="9525" cap="flat" cmpd="sng">
              <a:noFill/>
              <a:prstDash val="solid"/>
              <a:round/>
              <a:headEnd type="none" w="med" len="med"/>
              <a:tailEnd type="none" w="med" len="med"/>
            </a:ln>
          </p:spPr>
          <p:txBody>
            <a:bodyPr lIns="91425" tIns="45700" rIns="91425" bIns="45700" anchor="ctr" anchorCtr="0">
              <a:noAutofit/>
            </a:bodyPr>
            <a:lstStyle/>
            <a:p>
              <a:pPr>
                <a:buSzPct val="25000"/>
              </a:pPr>
              <a:r>
                <a:rPr lang="en-AU" sz="800" dirty="0">
                  <a:latin typeface="+mj-lt"/>
                  <a:ea typeface="Arial Narrow"/>
                  <a:cs typeface="Arial Narrow"/>
                  <a:sym typeface="Arial Narrow"/>
                </a:rPr>
                <a:t>Leading the leaders, experimenting with emerging </a:t>
              </a:r>
              <a:r>
                <a:rPr lang="en-AU" sz="800" dirty="0" smtClean="0">
                  <a:latin typeface="+mj-lt"/>
                  <a:ea typeface="Arial Narrow"/>
                  <a:cs typeface="Arial Narrow"/>
                  <a:sym typeface="Arial Narrow"/>
                </a:rPr>
                <a:t>capability</a:t>
              </a:r>
              <a:endParaRPr lang="en-AU" sz="800" dirty="0">
                <a:latin typeface="+mj-lt"/>
                <a:ea typeface="Arial Narrow"/>
                <a:cs typeface="Arial Narrow"/>
                <a:sym typeface="Arial Narrow"/>
              </a:endParaRPr>
            </a:p>
          </p:txBody>
        </p:sp>
        <p:sp>
          <p:nvSpPr>
            <p:cNvPr id="40" name="Shape 1183"/>
            <p:cNvSpPr/>
            <p:nvPr/>
          </p:nvSpPr>
          <p:spPr>
            <a:xfrm>
              <a:off x="9850795" y="5107631"/>
              <a:ext cx="708599" cy="223254"/>
            </a:xfrm>
            <a:prstGeom prst="rect">
              <a:avLst/>
            </a:prstGeom>
            <a:grpFill/>
            <a:ln w="9525" cap="flat" cmpd="sng">
              <a:noFill/>
              <a:prstDash val="solid"/>
              <a:round/>
              <a:headEnd type="none" w="med" len="med"/>
              <a:tailEnd type="none" w="med" len="med"/>
            </a:ln>
          </p:spPr>
          <p:txBody>
            <a:bodyPr lIns="91425" tIns="45700" rIns="91425" bIns="45700" anchor="ctr" anchorCtr="0">
              <a:noAutofit/>
            </a:bodyPr>
            <a:lstStyle/>
            <a:p>
              <a:pPr lvl="0">
                <a:buSzPct val="25000"/>
              </a:pPr>
              <a:r>
                <a:rPr lang="en-AU" sz="800" dirty="0">
                  <a:latin typeface="+mj-lt"/>
                  <a:ea typeface="Arial Narrow"/>
                  <a:cs typeface="Arial Narrow"/>
                  <a:sym typeface="Arial Narrow"/>
                </a:rPr>
                <a:t>Aligned to leading industry players</a:t>
              </a:r>
            </a:p>
          </p:txBody>
        </p:sp>
      </p:grpSp>
      <p:sp>
        <p:nvSpPr>
          <p:cNvPr id="42" name="Rectangle 41"/>
          <p:cNvSpPr/>
          <p:nvPr/>
        </p:nvSpPr>
        <p:spPr>
          <a:xfrm>
            <a:off x="4507329" y="4937433"/>
            <a:ext cx="3520251" cy="1384995"/>
          </a:xfrm>
          <a:prstGeom prst="rect">
            <a:avLst/>
          </a:prstGeom>
        </p:spPr>
        <p:txBody>
          <a:bodyPr wrap="square">
            <a:spAutoFit/>
          </a:bodyPr>
          <a:lstStyle/>
          <a:p>
            <a:r>
              <a:rPr lang="en-US" sz="1200" dirty="0">
                <a:solidFill>
                  <a:srgbClr val="FFFFFF"/>
                </a:solidFill>
              </a:rPr>
              <a:t>Based </a:t>
            </a:r>
            <a:r>
              <a:rPr lang="en-US" sz="1200" dirty="0" smtClean="0">
                <a:solidFill>
                  <a:srgbClr val="FFFFFF"/>
                </a:solidFill>
              </a:rPr>
              <a:t>on external insights from research and industry-knowledge, </a:t>
            </a:r>
            <a:r>
              <a:rPr lang="en-US" sz="1200" dirty="0" err="1" smtClean="0">
                <a:solidFill>
                  <a:srgbClr val="FFFFFF"/>
                </a:solidFill>
              </a:rPr>
              <a:t>FBNQuest</a:t>
            </a:r>
            <a:r>
              <a:rPr lang="en-US" sz="1200" dirty="0" smtClean="0">
                <a:solidFill>
                  <a:srgbClr val="FFFFFF"/>
                </a:solidFill>
              </a:rPr>
              <a:t> was benchmarked against local peers and global leaders in its line of business. Consequently, the bank’s aspirational state was defined based on input from the benchmarking as well as the inferred target state per the DMA survey.</a:t>
            </a:r>
            <a:endParaRPr lang="en-US" sz="1200" dirty="0">
              <a:solidFill>
                <a:srgbClr val="FFFFFF"/>
              </a:solidFill>
            </a:endParaRPr>
          </a:p>
        </p:txBody>
      </p:sp>
      <p:sp>
        <p:nvSpPr>
          <p:cNvPr id="43" name="Rectangle 42"/>
          <p:cNvSpPr/>
          <p:nvPr/>
        </p:nvSpPr>
        <p:spPr>
          <a:xfrm>
            <a:off x="86590" y="845861"/>
            <a:ext cx="11362460" cy="307777"/>
          </a:xfrm>
          <a:prstGeom prst="rect">
            <a:avLst/>
          </a:prstGeom>
        </p:spPr>
        <p:txBody>
          <a:bodyPr wrap="square">
            <a:spAutoFit/>
          </a:bodyPr>
          <a:lstStyle/>
          <a:p>
            <a:pPr defTabSz="713603">
              <a:defRPr/>
            </a:pPr>
            <a:r>
              <a:rPr lang="en-US" sz="1400" dirty="0" smtClean="0">
                <a:solidFill>
                  <a:srgbClr val="00338D"/>
                </a:solidFill>
              </a:rPr>
              <a:t>The </a:t>
            </a:r>
            <a:r>
              <a:rPr lang="en-US" sz="1400" dirty="0">
                <a:solidFill>
                  <a:srgbClr val="00338D"/>
                </a:solidFill>
              </a:rPr>
              <a:t>digital maturity assessment </a:t>
            </a:r>
            <a:r>
              <a:rPr lang="en-US" sz="1400" dirty="0" smtClean="0">
                <a:solidFill>
                  <a:srgbClr val="00338D"/>
                </a:solidFill>
              </a:rPr>
              <a:t>(DMA) for </a:t>
            </a:r>
            <a:r>
              <a:rPr lang="en-US" sz="1400" dirty="0" err="1" smtClean="0">
                <a:solidFill>
                  <a:srgbClr val="00338D"/>
                </a:solidFill>
              </a:rPr>
              <a:t>FBNQuest</a:t>
            </a:r>
            <a:r>
              <a:rPr lang="en-US" sz="1400" dirty="0" smtClean="0">
                <a:solidFill>
                  <a:srgbClr val="00338D"/>
                </a:solidFill>
              </a:rPr>
              <a:t> Group covered six (6) domains and twenty-one (21) sub-domains, as follows:</a:t>
            </a:r>
          </a:p>
        </p:txBody>
      </p:sp>
      <p:grpSp>
        <p:nvGrpSpPr>
          <p:cNvPr id="45" name="Group 44"/>
          <p:cNvGrpSpPr/>
          <p:nvPr/>
        </p:nvGrpSpPr>
        <p:grpSpPr>
          <a:xfrm>
            <a:off x="205081" y="1542217"/>
            <a:ext cx="835779" cy="467833"/>
            <a:chOff x="205081" y="1542217"/>
            <a:chExt cx="835779" cy="467833"/>
          </a:xfrm>
        </p:grpSpPr>
        <p:grpSp>
          <p:nvGrpSpPr>
            <p:cNvPr id="5" name="Group 4"/>
            <p:cNvGrpSpPr/>
            <p:nvPr/>
          </p:nvGrpSpPr>
          <p:grpSpPr>
            <a:xfrm>
              <a:off x="564619" y="1542217"/>
              <a:ext cx="476241" cy="457200"/>
              <a:chOff x="487553" y="1180539"/>
              <a:chExt cx="476241" cy="457200"/>
            </a:xfrm>
          </p:grpSpPr>
          <p:sp>
            <p:nvSpPr>
              <p:cNvPr id="6" name="Oval 5"/>
              <p:cNvSpPr/>
              <p:nvPr/>
            </p:nvSpPr>
            <p:spPr>
              <a:xfrm>
                <a:off x="506594" y="1180539"/>
                <a:ext cx="457200" cy="457200"/>
              </a:xfrm>
              <a:prstGeom prst="ellipse">
                <a:avLst/>
              </a:prstGeom>
              <a:solidFill>
                <a:srgbClr val="FFFFFF"/>
              </a:solidFill>
              <a:ln w="12700" cap="rnd" cmpd="sng" algn="ctr">
                <a:noFill/>
                <a:prstDash val="solid"/>
              </a:ln>
              <a:effectLst/>
            </p:spPr>
            <p:txBody>
              <a:bodyPr lIns="54610" tIns="54610" rIns="54610" bIns="54610" rtlCol="0" anchor="ctr"/>
              <a:lstStyle/>
              <a:p>
                <a:pPr defTabSz="914198">
                  <a:defRPr/>
                </a:pPr>
                <a:endParaRPr lang="en-GB" sz="1500" kern="0" dirty="0" smtClean="0">
                  <a:solidFill>
                    <a:prstClr val="white"/>
                  </a:solidFill>
                  <a:latin typeface="Arial"/>
                </a:endParaRPr>
              </a:p>
            </p:txBody>
          </p:sp>
          <p:sp>
            <p:nvSpPr>
              <p:cNvPr id="7" name="TextBox 6"/>
              <p:cNvSpPr txBox="1"/>
              <p:nvPr/>
            </p:nvSpPr>
            <p:spPr>
              <a:xfrm>
                <a:off x="487553" y="1255250"/>
                <a:ext cx="473770" cy="307777"/>
              </a:xfrm>
              <a:prstGeom prst="rect">
                <a:avLst/>
              </a:prstGeom>
              <a:noFill/>
              <a:ln>
                <a:noFill/>
              </a:ln>
            </p:spPr>
            <p:txBody>
              <a:bodyPr wrap="square" lIns="0" tIns="0" rIns="0" bIns="0" rtlCol="0">
                <a:spAutoFit/>
              </a:bodyPr>
              <a:lstStyle/>
              <a:p>
                <a:pPr algn="ctr"/>
                <a:r>
                  <a:rPr lang="en-US" sz="2000" b="1" dirty="0" smtClean="0">
                    <a:solidFill>
                      <a:srgbClr val="00468A"/>
                    </a:solidFill>
                    <a:cs typeface="Arial" pitchFamily="34" charset="0"/>
                  </a:rPr>
                  <a:t>1</a:t>
                </a:r>
              </a:p>
            </p:txBody>
          </p:sp>
        </p:grpSp>
        <p:sp>
          <p:nvSpPr>
            <p:cNvPr id="48" name="Isosceles Triangle 47"/>
            <p:cNvSpPr/>
            <p:nvPr/>
          </p:nvSpPr>
          <p:spPr>
            <a:xfrm rot="5400000">
              <a:off x="128947" y="1634774"/>
              <a:ext cx="451410" cy="299141"/>
            </a:xfrm>
            <a:prstGeom prst="triangle">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nchorCtr="0"/>
            <a:lstStyle/>
            <a:p>
              <a:pPr algn="ctr"/>
              <a:endParaRPr lang="en-AU" sz="1400" dirty="0" err="1" smtClean="0">
                <a:solidFill>
                  <a:srgbClr val="FFFFFF"/>
                </a:solidFill>
                <a:latin typeface="Calibri" panose="020F0502020204030204" pitchFamily="34" charset="0"/>
              </a:endParaRPr>
            </a:p>
          </p:txBody>
        </p:sp>
      </p:grpSp>
    </p:spTree>
    <p:extLst>
      <p:ext uri="{BB962C8B-B14F-4D97-AF65-F5344CB8AC3E}">
        <p14:creationId xmlns:p14="http://schemas.microsoft.com/office/powerpoint/2010/main" val="2207082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TextBox 66"/>
          <p:cNvSpPr txBox="1"/>
          <p:nvPr/>
        </p:nvSpPr>
        <p:spPr>
          <a:xfrm>
            <a:off x="129474" y="211341"/>
            <a:ext cx="2893125" cy="615553"/>
          </a:xfrm>
          <a:prstGeom prst="rect">
            <a:avLst/>
          </a:prstGeom>
          <a:noFill/>
        </p:spPr>
        <p:txBody>
          <a:bodyPr wrap="square" lIns="0" tIns="0" rIns="0" bIns="0" rtlCol="0">
            <a:spAutoFit/>
          </a:bodyPr>
          <a:lstStyle/>
          <a:p>
            <a:r>
              <a:rPr lang="en-US" sz="4000" b="1" dirty="0">
                <a:solidFill>
                  <a:srgbClr val="FFFFFF"/>
                </a:solidFill>
                <a:latin typeface="KPMG Extralight" panose="020B0303030202040204" pitchFamily="34" charset="0"/>
                <a:cs typeface="Arial" pitchFamily="34" charset="0"/>
              </a:rPr>
              <a:t>Co creation</a:t>
            </a:r>
            <a:endParaRPr lang="en-GB" sz="4000" b="1" dirty="0">
              <a:solidFill>
                <a:srgbClr val="FFFFFF"/>
              </a:solidFill>
              <a:latin typeface="KPMG Extralight" panose="020B0303030202040204" pitchFamily="34" charset="0"/>
              <a:cs typeface="Arial" pitchFamily="34" charset="0"/>
            </a:endParaRPr>
          </a:p>
        </p:txBody>
      </p:sp>
      <p:graphicFrame>
        <p:nvGraphicFramePr>
          <p:cNvPr id="75" name="Group 211"/>
          <p:cNvGraphicFramePr>
            <a:graphicFrameLocks noGrp="1"/>
          </p:cNvGraphicFramePr>
          <p:nvPr>
            <p:extLst>
              <p:ext uri="{D42A27DB-BD31-4B8C-83A1-F6EECF244321}">
                <p14:modId xmlns:p14="http://schemas.microsoft.com/office/powerpoint/2010/main" val="470734944"/>
              </p:ext>
            </p:extLst>
          </p:nvPr>
        </p:nvGraphicFramePr>
        <p:xfrm>
          <a:off x="153265" y="818372"/>
          <a:ext cx="11798593" cy="5526972"/>
        </p:xfrm>
        <a:graphic>
          <a:graphicData uri="http://schemas.openxmlformats.org/drawingml/2006/table">
            <a:tbl>
              <a:tblPr firstRow="1" firstCol="1" bandRow="1">
                <a:tableStyleId>{775DCB02-9BB8-47FD-8907-85C794F793BA}</a:tableStyleId>
              </a:tblPr>
              <a:tblGrid>
                <a:gridCol w="1375036"/>
                <a:gridCol w="154734"/>
                <a:gridCol w="1706710"/>
                <a:gridCol w="2087419"/>
                <a:gridCol w="267854"/>
                <a:gridCol w="2061070"/>
                <a:gridCol w="977694"/>
                <a:gridCol w="1159115"/>
                <a:gridCol w="2008961"/>
              </a:tblGrid>
              <a:tr h="216103">
                <a:tc>
                  <a:txBody>
                    <a:bodyPr/>
                    <a:lstStyle/>
                    <a:p>
                      <a:pPr marL="0" marR="0" lvl="0" indent="0" algn="ctr" defTabSz="914400" rtl="0" eaLnBrk="1" fontAlgn="base" latinLnBrk="0" hangingPunct="1">
                        <a:lnSpc>
                          <a:spcPct val="100000"/>
                        </a:lnSpc>
                        <a:spcBef>
                          <a:spcPct val="25000"/>
                        </a:spcBef>
                        <a:spcAft>
                          <a:spcPct val="0"/>
                        </a:spcAft>
                        <a:buClr>
                          <a:srgbClr val="415299"/>
                        </a:buClr>
                        <a:buSzPct val="125000"/>
                        <a:buFontTx/>
                        <a:buNone/>
                        <a:tabLst/>
                      </a:pPr>
                      <a:r>
                        <a:rPr kumimoji="0" lang="en-GB" sz="1200" u="none" strike="noStrike" cap="none" normalizeH="0" baseline="0" noProof="0" dirty="0" smtClean="0">
                          <a:ln>
                            <a:noFill/>
                          </a:ln>
                          <a:solidFill>
                            <a:schemeClr val="bg1"/>
                          </a:solidFill>
                          <a:effectLst/>
                        </a:rPr>
                        <a:t>Maturity Indicators</a:t>
                      </a:r>
                      <a:endParaRPr kumimoji="0" lang="en-GB" sz="1200" b="0" i="0" u="none" strike="noStrike" cap="none" normalizeH="0" baseline="0" noProof="0" dirty="0" smtClean="0">
                        <a:ln>
                          <a:noFill/>
                        </a:ln>
                        <a:solidFill>
                          <a:schemeClr val="bg1"/>
                        </a:solidFill>
                        <a:effectLst/>
                        <a:latin typeface="+mj-lt"/>
                        <a:cs typeface="Arial" charset="0"/>
                      </a:endParaRPr>
                    </a:p>
                  </a:txBody>
                  <a:tcPr marL="45720" marR="45720" horzOverflow="overflow">
                    <a:lnL w="6350" cap="rnd" cmpd="sng" algn="ctr">
                      <a:noFill/>
                      <a:prstDash val="solid"/>
                    </a:lnL>
                    <a:lnR w="6350" cap="flat" cmpd="sng" algn="ctr">
                      <a:noFill/>
                      <a:prstDash val="solid"/>
                      <a:round/>
                      <a:headEnd type="none" w="med" len="med"/>
                      <a:tailEnd type="none" w="med" len="med"/>
                    </a:lnR>
                    <a:lnT w="6350" cap="rnd" cmpd="sng" algn="ctr">
                      <a:noFill/>
                      <a:prstDash val="solid"/>
                    </a:lnT>
                    <a:lnB w="12700" cap="rnd" cmpd="sng" algn="ctr">
                      <a:noFill/>
                      <a:prstDash val="solid"/>
                    </a:lnB>
                    <a:lnTlToBr w="12700" cmpd="sng">
                      <a:noFill/>
                      <a:prstDash val="solid"/>
                    </a:lnTlToBr>
                    <a:lnBlToTr w="12700" cmpd="sng">
                      <a:noFill/>
                      <a:prstDash val="solid"/>
                    </a:lnBlToTr>
                    <a:solidFill>
                      <a:srgbClr val="005EB8"/>
                    </a:solidFill>
                  </a:tcPr>
                </a:tc>
                <a:tc>
                  <a:txBody>
                    <a:bodyPr/>
                    <a:lstStyle/>
                    <a:p>
                      <a:pPr marL="0" marR="0" lvl="0" indent="0" algn="ctr" defTabSz="914400" rtl="0" eaLnBrk="1" fontAlgn="base" latinLnBrk="0" hangingPunct="1">
                        <a:lnSpc>
                          <a:spcPct val="100000"/>
                        </a:lnSpc>
                        <a:spcBef>
                          <a:spcPct val="25000"/>
                        </a:spcBef>
                        <a:spcAft>
                          <a:spcPct val="0"/>
                        </a:spcAft>
                        <a:buClr>
                          <a:srgbClr val="415299"/>
                        </a:buClr>
                        <a:buSzPct val="125000"/>
                        <a:buFontTx/>
                        <a:buNone/>
                        <a:tabLst/>
                      </a:pPr>
                      <a:endParaRPr kumimoji="0" lang="en-GB" sz="1200" b="0" i="0" u="none" strike="noStrike" cap="none" normalizeH="0" baseline="0" noProof="0" dirty="0" smtClean="0">
                        <a:ln>
                          <a:noFill/>
                        </a:ln>
                        <a:solidFill>
                          <a:schemeClr val="tx1"/>
                        </a:solidFill>
                        <a:effectLst/>
                        <a:latin typeface="+mj-lt"/>
                        <a:cs typeface="Arial" charset="0"/>
                      </a:endParaRPr>
                    </a:p>
                  </a:txBody>
                  <a:tcPr marL="45720" marR="45720" horzOverflow="overflow">
                    <a:lnL w="6350" cap="flat" cmpd="sng" algn="ctr">
                      <a:noFill/>
                      <a:prstDash val="solid"/>
                      <a:round/>
                      <a:headEnd type="none" w="med" len="med"/>
                      <a:tailEnd type="none" w="med" len="med"/>
                    </a:lnL>
                    <a:lnR w="6350" cap="flat" cmpd="sng" algn="ctr">
                      <a:solidFill>
                        <a:srgbClr val="00338D"/>
                      </a:solidFill>
                      <a:prstDash val="solid"/>
                      <a:round/>
                      <a:headEnd type="none" w="med" len="med"/>
                      <a:tailEnd type="none" w="med" len="med"/>
                    </a:lnR>
                    <a:lnT w="6350" cap="rnd" cmpd="sng" algn="ctr">
                      <a:noFill/>
                      <a:prstDash val="solid"/>
                    </a:lnT>
                    <a:lnB w="12700" cap="rnd" cmpd="sng" algn="ctr">
                      <a:noFill/>
                      <a:prstDash val="solid"/>
                    </a:lnB>
                    <a:lnTlToBr w="12700" cmpd="sng">
                      <a:noFill/>
                      <a:prstDash val="solid"/>
                    </a:lnTlToBr>
                    <a:lnBlToTr w="12700" cmpd="sng">
                      <a:noFill/>
                      <a:prstDash val="solid"/>
                    </a:lnBlToTr>
                    <a:noFill/>
                  </a:tcPr>
                </a:tc>
                <a:tc gridSpan="3">
                  <a:txBody>
                    <a:bodyPr/>
                    <a:lstStyle/>
                    <a:p>
                      <a:pPr marL="0" marR="0" lvl="0" indent="0" algn="ctr" defTabSz="914400" rtl="0" eaLnBrk="1" fontAlgn="base" latinLnBrk="0" hangingPunct="1">
                        <a:lnSpc>
                          <a:spcPct val="100000"/>
                        </a:lnSpc>
                        <a:spcBef>
                          <a:spcPct val="25000"/>
                        </a:spcBef>
                        <a:spcAft>
                          <a:spcPct val="0"/>
                        </a:spcAft>
                        <a:buClr>
                          <a:srgbClr val="415299"/>
                        </a:buClr>
                        <a:buSzPct val="125000"/>
                        <a:buFontTx/>
                        <a:buNone/>
                        <a:tabLst/>
                      </a:pPr>
                      <a:r>
                        <a:rPr kumimoji="0" lang="en-GB" sz="1200" u="none" strike="noStrike" cap="none" normalizeH="0" baseline="0" noProof="0" dirty="0" smtClean="0">
                          <a:ln>
                            <a:noFill/>
                          </a:ln>
                          <a:effectLst/>
                        </a:rPr>
                        <a:t>Current State</a:t>
                      </a:r>
                      <a:endParaRPr kumimoji="0" lang="en-GB" sz="1200" b="0" i="0" u="none" strike="noStrike" cap="none" normalizeH="0" baseline="0" noProof="0" dirty="0" smtClean="0">
                        <a:ln>
                          <a:noFill/>
                        </a:ln>
                        <a:solidFill>
                          <a:schemeClr val="bg1"/>
                        </a:solidFill>
                        <a:effectLst/>
                        <a:latin typeface="+mj-lt"/>
                        <a:cs typeface="Arial" charset="0"/>
                      </a:endParaRPr>
                    </a:p>
                  </a:txBody>
                  <a:tcPr marL="45720" marR="45720" horzOverflow="overflow">
                    <a:lnL w="6350" cap="flat" cmpd="sng" algn="ctr">
                      <a:solidFill>
                        <a:srgbClr val="00338D"/>
                      </a:solidFill>
                      <a:prstDash val="solid"/>
                      <a:round/>
                      <a:headEnd type="none" w="med" len="med"/>
                      <a:tailEnd type="none" w="med" len="med"/>
                    </a:lnL>
                    <a:solidFill>
                      <a:srgbClr val="2D5491"/>
                    </a:solidFill>
                  </a:tcPr>
                </a:tc>
                <a:tc hMerge="1">
                  <a:txBody>
                    <a:bodyPr/>
                    <a:lstStyle/>
                    <a:p>
                      <a:endParaRPr lang="en-US"/>
                    </a:p>
                  </a:txBody>
                  <a:tcPr/>
                </a:tc>
                <a:tc hMerge="1">
                  <a:txBody>
                    <a:bodyPr/>
                    <a:lstStyle/>
                    <a:p>
                      <a:pPr marL="0" marR="0" lvl="0" indent="0" algn="ctr" defTabSz="914400" rtl="0" eaLnBrk="1" fontAlgn="base" latinLnBrk="0" hangingPunct="1">
                        <a:lnSpc>
                          <a:spcPct val="100000"/>
                        </a:lnSpc>
                        <a:spcBef>
                          <a:spcPct val="25000"/>
                        </a:spcBef>
                        <a:spcAft>
                          <a:spcPct val="0"/>
                        </a:spcAft>
                        <a:buClr>
                          <a:srgbClr val="415299"/>
                        </a:buClr>
                        <a:buSzPct val="125000"/>
                        <a:buFontTx/>
                        <a:buNone/>
                        <a:tabLst/>
                      </a:pPr>
                      <a:endParaRPr kumimoji="0" lang="en-GB" sz="1200" b="0" i="0" u="none" strike="noStrike" cap="none" normalizeH="0" baseline="0" noProof="0" dirty="0" smtClean="0">
                        <a:ln>
                          <a:noFill/>
                        </a:ln>
                        <a:solidFill>
                          <a:schemeClr val="bg1"/>
                        </a:solidFill>
                        <a:effectLst/>
                        <a:latin typeface="+mj-lt"/>
                        <a:cs typeface="Arial" charset="0"/>
                      </a:endParaRPr>
                    </a:p>
                  </a:txBody>
                  <a:tcPr marL="45720" marR="45720" horzOverflow="overflow">
                    <a:solidFill>
                      <a:srgbClr val="2D5491"/>
                    </a:solidFill>
                  </a:tcPr>
                </a:tc>
                <a:tc gridSpan="2">
                  <a:txBody>
                    <a:bodyPr/>
                    <a:lstStyle/>
                    <a:p>
                      <a:pPr marL="0" marR="0" lvl="0" indent="0" algn="ctr" defTabSz="914400" rtl="0" eaLnBrk="1" fontAlgn="base" latinLnBrk="0" hangingPunct="1">
                        <a:lnSpc>
                          <a:spcPct val="100000"/>
                        </a:lnSpc>
                        <a:spcBef>
                          <a:spcPct val="25000"/>
                        </a:spcBef>
                        <a:spcAft>
                          <a:spcPct val="0"/>
                        </a:spcAft>
                        <a:buClr>
                          <a:srgbClr val="415299"/>
                        </a:buClr>
                        <a:buSzPct val="125000"/>
                        <a:buFontTx/>
                        <a:buNone/>
                        <a:tabLst/>
                      </a:pPr>
                      <a:r>
                        <a:rPr kumimoji="0" lang="en-GB" sz="1200" u="none" strike="noStrike" cap="none" normalizeH="0" baseline="0" noProof="0" dirty="0" smtClean="0">
                          <a:ln>
                            <a:noFill/>
                          </a:ln>
                          <a:effectLst/>
                        </a:rPr>
                        <a:t>Peer Group</a:t>
                      </a:r>
                      <a:endParaRPr kumimoji="0" lang="en-GB" sz="1200" b="0" i="0" u="none" strike="noStrike" cap="none" normalizeH="0" baseline="0" noProof="0" dirty="0" smtClean="0">
                        <a:ln>
                          <a:noFill/>
                        </a:ln>
                        <a:solidFill>
                          <a:schemeClr val="bg1"/>
                        </a:solidFill>
                        <a:effectLst/>
                        <a:latin typeface="+mj-lt"/>
                        <a:cs typeface="Arial" charset="0"/>
                      </a:endParaRPr>
                    </a:p>
                  </a:txBody>
                  <a:tcPr marL="45720" marR="45720" horzOverflow="overflow">
                    <a:solidFill>
                      <a:srgbClr val="2D5491"/>
                    </a:solidFill>
                  </a:tcPr>
                </a:tc>
                <a:tc hMerge="1">
                  <a:txBody>
                    <a:bodyPr/>
                    <a:lstStyle/>
                    <a:p>
                      <a:endParaRPr lang="en-US"/>
                    </a:p>
                  </a:txBody>
                  <a:tcPr/>
                </a:tc>
                <a:tc gridSpan="2">
                  <a:txBody>
                    <a:bodyPr/>
                    <a:lstStyle/>
                    <a:p>
                      <a:pPr marL="0" marR="0" lvl="0" indent="0" algn="ctr" defTabSz="914400" rtl="0" eaLnBrk="1" fontAlgn="base" latinLnBrk="0" hangingPunct="1">
                        <a:lnSpc>
                          <a:spcPct val="100000"/>
                        </a:lnSpc>
                        <a:spcBef>
                          <a:spcPct val="25000"/>
                        </a:spcBef>
                        <a:spcAft>
                          <a:spcPct val="0"/>
                        </a:spcAft>
                        <a:buClr>
                          <a:srgbClr val="415299"/>
                        </a:buClr>
                        <a:buSzPct val="125000"/>
                        <a:buFontTx/>
                        <a:buNone/>
                        <a:tabLst/>
                      </a:pPr>
                      <a:r>
                        <a:rPr kumimoji="0" lang="en-GB" sz="1200" u="none" strike="noStrike" cap="none" normalizeH="0" baseline="0" noProof="0" dirty="0" smtClean="0">
                          <a:ln>
                            <a:noFill/>
                          </a:ln>
                          <a:effectLst/>
                        </a:rPr>
                        <a:t>Global Industry Benchmark</a:t>
                      </a:r>
                      <a:endParaRPr kumimoji="0" lang="en-GB" sz="1200" b="0" i="0" u="none" strike="noStrike" cap="none" normalizeH="0" baseline="0" noProof="0" dirty="0" smtClean="0">
                        <a:ln>
                          <a:noFill/>
                        </a:ln>
                        <a:solidFill>
                          <a:schemeClr val="bg1"/>
                        </a:solidFill>
                        <a:effectLst/>
                        <a:latin typeface="+mj-lt"/>
                        <a:cs typeface="Arial" charset="0"/>
                      </a:endParaRPr>
                    </a:p>
                  </a:txBody>
                  <a:tcPr marL="45720" marR="45720" horzOverflow="overflow">
                    <a:solidFill>
                      <a:srgbClr val="2D5491"/>
                    </a:solidFill>
                  </a:tcPr>
                </a:tc>
                <a:tc hMerge="1">
                  <a:txBody>
                    <a:bodyPr/>
                    <a:lstStyle/>
                    <a:p>
                      <a:endParaRPr lang="en-US"/>
                    </a:p>
                  </a:txBody>
                  <a:tcPr/>
                </a:tc>
              </a:tr>
              <a:tr h="2169592">
                <a:tc rowSpan="4">
                  <a:txBody>
                    <a:bodyPr/>
                    <a:lstStyle/>
                    <a:p>
                      <a:pPr marL="0" marR="0" lvl="0" indent="0" algn="ctr" defTabSz="890789" rtl="0" eaLnBrk="1" fontAlgn="auto" latinLnBrk="0" hangingPunct="1">
                        <a:lnSpc>
                          <a:spcPct val="100000"/>
                        </a:lnSpc>
                        <a:spcBef>
                          <a:spcPts val="0"/>
                        </a:spcBef>
                        <a:spcAft>
                          <a:spcPts val="0"/>
                        </a:spcAft>
                        <a:buClrTx/>
                        <a:buSzTx/>
                        <a:buFontTx/>
                        <a:buNone/>
                        <a:tabLst/>
                        <a:defRPr/>
                      </a:pPr>
                      <a:r>
                        <a:rPr lang="en-US" sz="1200" kern="1200" dirty="0" smtClean="0">
                          <a:solidFill>
                            <a:schemeClr val="bg1"/>
                          </a:solidFill>
                        </a:rPr>
                        <a:t>Mature internal innovation sourcing processes and platforms</a:t>
                      </a:r>
                    </a:p>
                  </a:txBody>
                  <a:tcPr marL="45720" marR="45720" anchor="ctr" horzOverflow="overflow">
                    <a:lnR w="12700" cap="rnd" cmpd="sng" algn="ctr">
                      <a:noFill/>
                      <a:prstDash val="solid"/>
                    </a:lnR>
                    <a:lnT w="12700" cap="rnd" cmpd="sng" algn="ctr">
                      <a:noFill/>
                      <a:prstDash val="solid"/>
                    </a:lnT>
                    <a:solidFill>
                      <a:srgbClr val="2D5491"/>
                    </a:solidFill>
                  </a:tcPr>
                </a:tc>
                <a:tc>
                  <a:txBody>
                    <a:bodyPr/>
                    <a:lstStyle/>
                    <a:p>
                      <a:pPr algn="ctr"/>
                      <a:endParaRPr lang="en-US" sz="1200" b="1" kern="1200" dirty="0">
                        <a:solidFill>
                          <a:schemeClr val="bg1"/>
                        </a:solidFill>
                        <a:latin typeface="+mn-lt"/>
                        <a:ea typeface="+mn-ea"/>
                        <a:cs typeface="+mn-cs"/>
                      </a:endParaRPr>
                    </a:p>
                  </a:txBody>
                  <a:tcPr marL="45720" marR="45720" anchor="ctr" horzOverflow="overflow">
                    <a:lnL w="12700" cap="rnd" cmpd="sng" algn="ctr">
                      <a:noFill/>
                      <a:prstDash val="solid"/>
                    </a:lnL>
                    <a:lnR w="6350" cap="flat" cmpd="sng" algn="ctr">
                      <a:solidFill>
                        <a:srgbClr val="00338D"/>
                      </a:solidFill>
                      <a:prstDash val="solid"/>
                      <a:round/>
                      <a:headEnd type="none" w="med" len="med"/>
                      <a:tailEnd type="none" w="med" len="med"/>
                    </a:lnR>
                    <a:lnT w="12700" cap="rnd" cmpd="sng" algn="ctr">
                      <a:noFill/>
                      <a:prstDash val="solid"/>
                    </a:lnT>
                    <a:lnB w="6350" cap="rnd" cmpd="sng" algn="ctr">
                      <a:noFill/>
                      <a:prstDash val="solid"/>
                    </a:lnB>
                    <a:lnTlToBr w="12700" cmpd="sng">
                      <a:noFill/>
                      <a:prstDash val="solid"/>
                    </a:lnTlToBr>
                    <a:lnBlToTr w="12700" cmpd="sng">
                      <a:noFill/>
                      <a:prstDash val="solid"/>
                    </a:lnBlToTr>
                    <a:noFill/>
                  </a:tcPr>
                </a:tc>
                <a:tc gridSpan="3">
                  <a:txBody>
                    <a:bodyPr/>
                    <a:lstStyle/>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r>
                        <a:rPr lang="en-US" sz="1200" kern="1200" dirty="0" err="1" smtClean="0">
                          <a:solidFill>
                            <a:srgbClr val="00338D"/>
                          </a:solidFill>
                          <a:latin typeface="+mn-lt"/>
                          <a:ea typeface="+mn-ea"/>
                          <a:cs typeface="+mn-cs"/>
                        </a:rPr>
                        <a:t>FBNQuest</a:t>
                      </a:r>
                      <a:r>
                        <a:rPr lang="en-US" sz="1200" kern="1200" dirty="0" smtClean="0">
                          <a:solidFill>
                            <a:srgbClr val="00338D"/>
                          </a:solidFill>
                          <a:latin typeface="+mn-lt"/>
                          <a:ea typeface="+mn-ea"/>
                          <a:cs typeface="+mn-cs"/>
                        </a:rPr>
                        <a:t> has setup a team that is tasked with scanning the digital market for innovators however these activities have little visibility to the wider firm.</a:t>
                      </a:r>
                    </a:p>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r>
                        <a:rPr lang="en-US" sz="1200" kern="1200" dirty="0" err="1" smtClean="0">
                          <a:solidFill>
                            <a:srgbClr val="00338D"/>
                          </a:solidFill>
                          <a:latin typeface="+mn-lt"/>
                          <a:ea typeface="+mn-ea"/>
                          <a:cs typeface="+mn-cs"/>
                        </a:rPr>
                        <a:t>FBNQuest</a:t>
                      </a:r>
                      <a:r>
                        <a:rPr lang="en-US" sz="1200" kern="1200" dirty="0" smtClean="0">
                          <a:solidFill>
                            <a:srgbClr val="00338D"/>
                          </a:solidFill>
                          <a:latin typeface="+mn-lt"/>
                          <a:ea typeface="+mn-ea"/>
                          <a:cs typeface="+mn-cs"/>
                        </a:rPr>
                        <a:t> has not developed and implemented platforms for internal innovation sourcing beyond the activities carried out by the innovation committee.</a:t>
                      </a:r>
                    </a:p>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r>
                        <a:rPr lang="en-US" sz="1200" kern="1200" dirty="0" err="1" smtClean="0">
                          <a:solidFill>
                            <a:srgbClr val="00338D"/>
                          </a:solidFill>
                          <a:latin typeface="+mn-lt"/>
                          <a:ea typeface="+mn-ea"/>
                          <a:cs typeface="+mn-cs"/>
                        </a:rPr>
                        <a:t>FBNQuest</a:t>
                      </a:r>
                      <a:r>
                        <a:rPr lang="en-US" sz="1200" kern="1200" dirty="0" smtClean="0">
                          <a:solidFill>
                            <a:srgbClr val="00338D"/>
                          </a:solidFill>
                          <a:latin typeface="+mn-lt"/>
                          <a:ea typeface="+mn-ea"/>
                          <a:cs typeface="+mn-cs"/>
                        </a:rPr>
                        <a:t> has not implemented a mechanism that allows regular review of failed innovative implementations and incorporation of learnings.</a:t>
                      </a:r>
                    </a:p>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r>
                        <a:rPr lang="en-US" sz="1200" kern="1200" dirty="0" smtClean="0">
                          <a:solidFill>
                            <a:srgbClr val="00338D"/>
                          </a:solidFill>
                          <a:latin typeface="+mn-lt"/>
                          <a:ea typeface="+mn-ea"/>
                          <a:cs typeface="+mn-cs"/>
                        </a:rPr>
                        <a:t>Organizational change and innovation has not been embedded into the core of </a:t>
                      </a:r>
                      <a:r>
                        <a:rPr lang="en-US" sz="1200" kern="1200" dirty="0" err="1" smtClean="0">
                          <a:solidFill>
                            <a:srgbClr val="00338D"/>
                          </a:solidFill>
                          <a:latin typeface="+mn-lt"/>
                          <a:ea typeface="+mn-ea"/>
                          <a:cs typeface="+mn-cs"/>
                        </a:rPr>
                        <a:t>FBNQuest</a:t>
                      </a:r>
                      <a:endParaRPr lang="en-US" sz="1200" kern="1200" dirty="0" smtClean="0">
                        <a:solidFill>
                          <a:srgbClr val="00338D"/>
                        </a:solidFill>
                        <a:latin typeface="+mn-lt"/>
                        <a:ea typeface="+mn-ea"/>
                        <a:cs typeface="+mn-cs"/>
                      </a:endParaRPr>
                    </a:p>
                  </a:txBody>
                  <a:tcPr marL="45720" marR="45720" horzOverflow="overflow">
                    <a:lnL w="6350" cap="flat" cmpd="sng" algn="ctr">
                      <a:solidFill>
                        <a:srgbClr val="00338D"/>
                      </a:solidFill>
                      <a:prstDash val="solid"/>
                      <a:round/>
                      <a:headEnd type="none" w="med" len="med"/>
                      <a:tailEnd type="none" w="med" len="med"/>
                    </a:lnL>
                    <a:noFill/>
                  </a:tcPr>
                </a:tc>
                <a:tc hMerge="1">
                  <a:txBody>
                    <a:bodyPr/>
                    <a:lstStyle/>
                    <a:p>
                      <a:pPr marL="0" marR="0" lvl="0" indent="0" algn="l" defTabSz="914400" rtl="0" eaLnBrk="1" fontAlgn="base" latinLnBrk="0" hangingPunct="1">
                        <a:lnSpc>
                          <a:spcPct val="100000"/>
                        </a:lnSpc>
                        <a:spcBef>
                          <a:spcPct val="25000"/>
                        </a:spcBef>
                        <a:spcAft>
                          <a:spcPct val="0"/>
                        </a:spcAft>
                        <a:buClr>
                          <a:srgbClr val="415299"/>
                        </a:buClr>
                        <a:buSzPct val="125000"/>
                        <a:buFontTx/>
                        <a:buNone/>
                        <a:tabLst/>
                      </a:pPr>
                      <a:endParaRPr kumimoji="0" lang="en-US" sz="1200" b="0" i="0" u="none" strike="noStrike" cap="none" normalizeH="0" baseline="0" noProof="0" dirty="0" smtClean="0">
                        <a:ln>
                          <a:noFill/>
                        </a:ln>
                        <a:solidFill>
                          <a:schemeClr val="tx1"/>
                        </a:solidFill>
                        <a:effectLst/>
                        <a:latin typeface="+mj-lt"/>
                        <a:cs typeface="Arial" charset="0"/>
                      </a:endParaRPr>
                    </a:p>
                  </a:txBody>
                  <a:tcPr marL="45720" marR="45720" horzOverflow="overflow"/>
                </a:tc>
                <a:tc hMerge="1">
                  <a:txBody>
                    <a:bodyPr/>
                    <a:lstStyle/>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endParaRPr lang="en-US" sz="1200" kern="1200" dirty="0" smtClean="0">
                        <a:solidFill>
                          <a:srgbClr val="00338D"/>
                        </a:solidFill>
                        <a:latin typeface="+mn-lt"/>
                        <a:ea typeface="+mn-ea"/>
                        <a:cs typeface="+mn-cs"/>
                      </a:endParaRPr>
                    </a:p>
                  </a:txBody>
                  <a:tcPr marL="45720" marR="45720" horzOverflow="overflow">
                    <a:noFill/>
                  </a:tcPr>
                </a:tc>
                <a:tc gridSpan="2">
                  <a:txBody>
                    <a:bodyPr/>
                    <a:lstStyle/>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endParaRPr lang="en-GB" sz="1200" kern="1200" dirty="0" smtClean="0">
                        <a:solidFill>
                          <a:srgbClr val="00338D"/>
                        </a:solidFill>
                        <a:latin typeface="+mn-lt"/>
                        <a:ea typeface="+mn-ea"/>
                        <a:cs typeface="+mn-cs"/>
                      </a:endParaRPr>
                    </a:p>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endParaRPr lang="en-GB" sz="1200" kern="1200" dirty="0" smtClean="0">
                        <a:solidFill>
                          <a:srgbClr val="00338D"/>
                        </a:solidFill>
                        <a:latin typeface="+mn-lt"/>
                        <a:ea typeface="+mn-ea"/>
                        <a:cs typeface="+mn-cs"/>
                      </a:endParaRPr>
                    </a:p>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endParaRPr lang="en-GB" sz="1200" kern="1200" dirty="0" smtClean="0">
                        <a:solidFill>
                          <a:srgbClr val="00338D"/>
                        </a:solidFill>
                        <a:latin typeface="+mn-lt"/>
                        <a:ea typeface="+mn-ea"/>
                        <a:cs typeface="+mn-cs"/>
                      </a:endParaRPr>
                    </a:p>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endParaRPr lang="en-GB" sz="1200" kern="1200" dirty="0" smtClean="0">
                        <a:solidFill>
                          <a:srgbClr val="00338D"/>
                        </a:solidFill>
                        <a:latin typeface="+mn-lt"/>
                        <a:ea typeface="+mn-ea"/>
                        <a:cs typeface="+mn-cs"/>
                      </a:endParaRPr>
                    </a:p>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r>
                        <a:rPr lang="en-US" sz="1200" kern="1200" dirty="0" smtClean="0">
                          <a:solidFill>
                            <a:srgbClr val="00338D"/>
                          </a:solidFill>
                          <a:latin typeface="+mn-lt"/>
                          <a:ea typeface="+mn-ea"/>
                          <a:cs typeface="+mn-cs"/>
                        </a:rPr>
                        <a:t>Peers such as </a:t>
                      </a:r>
                      <a:r>
                        <a:rPr lang="en-US" sz="1200" kern="1200" dirty="0" err="1" smtClean="0">
                          <a:solidFill>
                            <a:srgbClr val="00338D"/>
                          </a:solidFill>
                          <a:latin typeface="+mn-lt"/>
                          <a:ea typeface="+mn-ea"/>
                          <a:cs typeface="+mn-cs"/>
                        </a:rPr>
                        <a:t>Stanbic</a:t>
                      </a:r>
                      <a:r>
                        <a:rPr lang="en-US" sz="1200" kern="1200" dirty="0" smtClean="0">
                          <a:solidFill>
                            <a:srgbClr val="00338D"/>
                          </a:solidFill>
                          <a:latin typeface="+mn-lt"/>
                          <a:ea typeface="+mn-ea"/>
                          <a:cs typeface="+mn-cs"/>
                        </a:rPr>
                        <a:t> IBTC have set up an Innovation &amp; Digital Enablement team in order to facilitate the growth of their innovation stack, innovation culture as well as manage partnerships with the local technology ecosystem.</a:t>
                      </a:r>
                    </a:p>
                  </a:txBody>
                  <a:tcPr marL="45720" marR="45720" horzOverflow="overflow">
                    <a:noFill/>
                  </a:tcPr>
                </a:tc>
                <a:tc hMerge="1">
                  <a:txBody>
                    <a:bodyPr/>
                    <a:lstStyle/>
                    <a:p>
                      <a:pPr marL="0" marR="0" lvl="0" indent="0" algn="l" defTabSz="914400" rtl="0" eaLnBrk="1" fontAlgn="base" latinLnBrk="0" hangingPunct="1">
                        <a:lnSpc>
                          <a:spcPct val="100000"/>
                        </a:lnSpc>
                        <a:spcBef>
                          <a:spcPct val="25000"/>
                        </a:spcBef>
                        <a:spcAft>
                          <a:spcPct val="0"/>
                        </a:spcAft>
                        <a:buClr>
                          <a:srgbClr val="415299"/>
                        </a:buClr>
                        <a:buSzPct val="125000"/>
                        <a:buFontTx/>
                        <a:buNone/>
                        <a:tabLst/>
                      </a:pPr>
                      <a:endParaRPr kumimoji="0" lang="en-GB" sz="1200" b="0" i="0" u="none" strike="noStrike" cap="none" normalizeH="0" baseline="0" noProof="0" dirty="0" smtClean="0">
                        <a:ln>
                          <a:noFill/>
                        </a:ln>
                        <a:solidFill>
                          <a:schemeClr val="tx1"/>
                        </a:solidFill>
                        <a:effectLst/>
                        <a:latin typeface="+mj-lt"/>
                        <a:cs typeface="Arial" charset="0"/>
                      </a:endParaRPr>
                    </a:p>
                  </a:txBody>
                  <a:tcPr marL="45720" marR="45720" horzOverflow="overflow"/>
                </a:tc>
                <a:tc gridSpan="2">
                  <a:txBody>
                    <a:bodyPr/>
                    <a:lstStyle/>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endParaRPr lang="en-US" sz="1200" kern="1200" dirty="0" smtClean="0">
                        <a:solidFill>
                          <a:srgbClr val="00338D"/>
                        </a:solidFill>
                        <a:latin typeface="+mn-lt"/>
                        <a:ea typeface="+mn-ea"/>
                        <a:cs typeface="+mn-cs"/>
                      </a:endParaRPr>
                    </a:p>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endParaRPr lang="en-US" sz="1200" kern="1200" dirty="0" smtClean="0">
                        <a:solidFill>
                          <a:srgbClr val="00338D"/>
                        </a:solidFill>
                        <a:latin typeface="+mn-lt"/>
                        <a:ea typeface="+mn-ea"/>
                        <a:cs typeface="+mn-cs"/>
                      </a:endParaRPr>
                    </a:p>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endParaRPr lang="en-US" sz="1200" kern="1200" dirty="0" smtClean="0">
                        <a:solidFill>
                          <a:srgbClr val="00338D"/>
                        </a:solidFill>
                        <a:latin typeface="+mn-lt"/>
                        <a:ea typeface="+mn-ea"/>
                        <a:cs typeface="+mn-cs"/>
                      </a:endParaRPr>
                    </a:p>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endParaRPr lang="en-US" sz="1200" kern="1200" dirty="0" smtClean="0">
                        <a:solidFill>
                          <a:srgbClr val="00338D"/>
                        </a:solidFill>
                        <a:latin typeface="+mn-lt"/>
                        <a:ea typeface="+mn-ea"/>
                        <a:cs typeface="+mn-cs"/>
                      </a:endParaRPr>
                    </a:p>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r>
                        <a:rPr lang="en-US" sz="1200" kern="1200" dirty="0" smtClean="0">
                          <a:solidFill>
                            <a:srgbClr val="00338D"/>
                          </a:solidFill>
                          <a:latin typeface="+mn-lt"/>
                          <a:ea typeface="+mn-ea"/>
                          <a:cs typeface="+mn-cs"/>
                        </a:rPr>
                        <a:t>Goldman Sachs has launched an in-house incubator, dubbed GS Accelerate, aimed at encouraging employees to develop new innovative solutions.</a:t>
                      </a:r>
                    </a:p>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r>
                        <a:rPr lang="en-US" sz="1200" kern="1200" dirty="0" smtClean="0">
                          <a:solidFill>
                            <a:srgbClr val="00338D"/>
                          </a:solidFill>
                          <a:latin typeface="+mn-lt"/>
                          <a:ea typeface="+mn-ea"/>
                          <a:cs typeface="+mn-cs"/>
                        </a:rPr>
                        <a:t>Citi is expanding the network of its Global Innovation Labs with the opening of a new hub in London.</a:t>
                      </a:r>
                    </a:p>
                  </a:txBody>
                  <a:tcPr marL="45720" marR="45720" horzOverflow="overflow">
                    <a:noFill/>
                  </a:tcPr>
                </a:tc>
                <a:tc hMerge="1">
                  <a:txBody>
                    <a:bodyPr/>
                    <a:lstStyle/>
                    <a:p>
                      <a:pPr marL="0" marR="0" lvl="0" indent="0" algn="l" defTabSz="914400" rtl="0" eaLnBrk="1" fontAlgn="base" latinLnBrk="0" hangingPunct="1">
                        <a:lnSpc>
                          <a:spcPct val="100000"/>
                        </a:lnSpc>
                        <a:spcBef>
                          <a:spcPct val="25000"/>
                        </a:spcBef>
                        <a:spcAft>
                          <a:spcPct val="0"/>
                        </a:spcAft>
                        <a:buClr>
                          <a:srgbClr val="415299"/>
                        </a:buClr>
                        <a:buSzPct val="125000"/>
                        <a:buFontTx/>
                        <a:buNone/>
                        <a:tabLst/>
                      </a:pPr>
                      <a:endParaRPr kumimoji="0" lang="en-GB" sz="1200" b="0" i="0" u="none" strike="noStrike" cap="none" normalizeH="0" baseline="0" noProof="0" dirty="0" smtClean="0">
                        <a:ln>
                          <a:noFill/>
                        </a:ln>
                        <a:solidFill>
                          <a:schemeClr val="tx1"/>
                        </a:solidFill>
                        <a:effectLst/>
                        <a:latin typeface="+mj-lt"/>
                        <a:cs typeface="Arial" charset="0"/>
                      </a:endParaRPr>
                    </a:p>
                  </a:txBody>
                  <a:tcPr marL="45720" marR="45720" horzOverflow="overflow"/>
                </a:tc>
              </a:tr>
              <a:tr h="740033">
                <a:tc vMerge="1">
                  <a:txBody>
                    <a:bodyPr/>
                    <a:lstStyle/>
                    <a:p>
                      <a:pPr algn="ctr"/>
                      <a:endParaRPr lang="en-US" sz="1200" kern="1200" dirty="0" smtClean="0">
                        <a:solidFill>
                          <a:schemeClr val="bg1"/>
                        </a:solidFill>
                      </a:endParaRPr>
                    </a:p>
                  </a:txBody>
                  <a:tcPr marL="45720" marR="45720" anchor="ctr" horzOverflow="overflow">
                    <a:lnR w="12700" cap="rnd" cmpd="sng" algn="ctr">
                      <a:noFill/>
                      <a:prstDash val="solid"/>
                    </a:lnR>
                    <a:lnT w="12700" cap="rnd" cmpd="sng" algn="ctr">
                      <a:noFill/>
                      <a:prstDash val="solid"/>
                    </a:lnT>
                    <a:lnB w="6350" cap="rnd" cmpd="sng" algn="ctr">
                      <a:noFill/>
                      <a:prstDash val="solid"/>
                    </a:lnB>
                    <a:solidFill>
                      <a:srgbClr val="2D5491"/>
                    </a:solidFill>
                  </a:tcPr>
                </a:tc>
                <a:tc gridSpan="8">
                  <a:txBody>
                    <a:bodyPr/>
                    <a:lstStyle/>
                    <a:p>
                      <a:pPr algn="ctr"/>
                      <a:endParaRPr lang="en-US" sz="1200" b="1" kern="1200" dirty="0">
                        <a:solidFill>
                          <a:schemeClr val="bg1"/>
                        </a:solidFill>
                        <a:latin typeface="+mn-lt"/>
                        <a:ea typeface="+mn-ea"/>
                        <a:cs typeface="+mn-cs"/>
                      </a:endParaRPr>
                    </a:p>
                  </a:txBody>
                  <a:tcPr marL="45720" marR="45720" anchor="ctr" horzOverflow="overflow">
                    <a:lnL w="12700" cap="rnd" cmpd="sng" algn="ctr">
                      <a:noFill/>
                      <a:prstDash val="solid"/>
                    </a:lnL>
                    <a:lnR w="6350" cap="rnd" cmpd="sng" algn="ctr">
                      <a:noFill/>
                      <a:prstDash val="solid"/>
                    </a:lnR>
                    <a:lnT w="12700" cap="rnd" cmpd="sng" algn="ctr">
                      <a:noFill/>
                      <a:prstDash val="solid"/>
                    </a:lnT>
                    <a:lnB w="6350" cap="rnd" cmpd="sng" algn="ctr">
                      <a:noFill/>
                      <a:prstDash val="solid"/>
                    </a:lnB>
                    <a:lnTlToBr w="12700" cmpd="sng">
                      <a:noFill/>
                      <a:prstDash val="solid"/>
                    </a:lnTlToBr>
                    <a:lnBlToTr w="12700" cmpd="sng">
                      <a:noFill/>
                      <a:prstDash val="solid"/>
                    </a:lnBlToTr>
                    <a:noFill/>
                  </a:tcPr>
                </a:tc>
                <a:tc hMerge="1">
                  <a:txBody>
                    <a:bodyPr/>
                    <a:lstStyle/>
                    <a:p>
                      <a:pPr marL="0" marR="0" lvl="0" indent="0" algn="l" defTabSz="890789" rtl="0" eaLnBrk="1" fontAlgn="auto" latinLnBrk="0" hangingPunct="1">
                        <a:lnSpc>
                          <a:spcPct val="100000"/>
                        </a:lnSpc>
                        <a:spcBef>
                          <a:spcPts val="300"/>
                        </a:spcBef>
                        <a:spcAft>
                          <a:spcPts val="300"/>
                        </a:spcAft>
                        <a:buClrTx/>
                        <a:buSzTx/>
                        <a:buFont typeface="Arial" panose="020B0604020202020204" pitchFamily="34" charset="0"/>
                        <a:buNone/>
                        <a:tabLst/>
                        <a:defRPr/>
                      </a:pPr>
                      <a:endParaRPr lang="en-US" sz="1200" kern="1200" dirty="0" smtClean="0">
                        <a:solidFill>
                          <a:srgbClr val="00338D"/>
                        </a:solidFill>
                        <a:latin typeface="+mn-lt"/>
                        <a:ea typeface="+mn-ea"/>
                        <a:cs typeface="+mn-cs"/>
                      </a:endParaRPr>
                    </a:p>
                  </a:txBody>
                  <a:tcPr marL="45720" marR="45720" horzOverflow="overflow">
                    <a:lnL w="6350" cap="flat" cmpd="sng" algn="ctr">
                      <a:solidFill>
                        <a:srgbClr val="00338D"/>
                      </a:solidFill>
                      <a:prstDash val="solid"/>
                      <a:round/>
                      <a:headEnd type="none" w="med" len="med"/>
                      <a:tailEnd type="none" w="med" len="med"/>
                    </a:lnL>
                    <a:noFill/>
                  </a:tcPr>
                </a:tc>
                <a:tc hMerge="1">
                  <a:txBody>
                    <a:bodyPr/>
                    <a:lstStyle/>
                    <a:p>
                      <a:pPr marL="171450" marR="0" lvl="0" indent="-171450" algn="l" defTabSz="890789" rtl="0" eaLnBrk="1" fontAlgn="auto" latinLnBrk="0" hangingPunct="1">
                        <a:lnSpc>
                          <a:spcPct val="100000"/>
                        </a:lnSpc>
                        <a:spcBef>
                          <a:spcPts val="300"/>
                        </a:spcBef>
                        <a:spcAft>
                          <a:spcPts val="300"/>
                        </a:spcAft>
                        <a:buClrTx/>
                        <a:buSzTx/>
                        <a:buFont typeface="Arial" panose="020B0604020202020204" pitchFamily="34" charset="0"/>
                        <a:buChar char="•"/>
                        <a:tabLst/>
                        <a:defRPr/>
                      </a:pPr>
                      <a:endParaRPr lang="en-US" sz="1200" kern="1200" dirty="0" smtClean="0">
                        <a:solidFill>
                          <a:srgbClr val="00338D"/>
                        </a:solidFill>
                        <a:latin typeface="+mn-lt"/>
                        <a:ea typeface="+mn-ea"/>
                        <a:cs typeface="+mn-cs"/>
                      </a:endParaRPr>
                    </a:p>
                  </a:txBody>
                  <a:tcPr marL="45720" marR="45720" horzOverflow="overflow">
                    <a:noFill/>
                  </a:tcPr>
                </a:tc>
                <a:tc hMerge="1">
                  <a:txBody>
                    <a:bodyPr/>
                    <a:lstStyle/>
                    <a:p>
                      <a:pPr marL="171450" marR="0" lvl="0" indent="-171450" algn="l" defTabSz="890789" rtl="0" eaLnBrk="1" fontAlgn="auto" latinLnBrk="0" hangingPunct="1">
                        <a:lnSpc>
                          <a:spcPct val="100000"/>
                        </a:lnSpc>
                        <a:spcBef>
                          <a:spcPts val="300"/>
                        </a:spcBef>
                        <a:spcAft>
                          <a:spcPts val="300"/>
                        </a:spcAft>
                        <a:buClrTx/>
                        <a:buSzTx/>
                        <a:buFont typeface="Arial" panose="020B0604020202020204" pitchFamily="34" charset="0"/>
                        <a:buChar char="•"/>
                        <a:tabLst/>
                        <a:defRPr/>
                      </a:pPr>
                      <a:endParaRPr lang="en-US" sz="1200" kern="1200" dirty="0" smtClean="0">
                        <a:solidFill>
                          <a:srgbClr val="00338D"/>
                        </a:solidFill>
                        <a:latin typeface="+mn-lt"/>
                        <a:ea typeface="+mn-ea"/>
                        <a:cs typeface="+mn-cs"/>
                      </a:endParaRPr>
                    </a:p>
                  </a:txBody>
                  <a:tcPr marL="45720" marR="45720" horzOverflow="overflow">
                    <a:noFill/>
                  </a:tcPr>
                </a:tc>
                <a:tc hMerge="1">
                  <a:txBody>
                    <a:bodyPr/>
                    <a:lstStyle/>
                    <a:p>
                      <a:endParaRPr lang="en-US"/>
                    </a:p>
                  </a:txBody>
                  <a:tcPr/>
                </a:tc>
                <a:tc hMerge="1">
                  <a:txBody>
                    <a:bodyPr/>
                    <a:lstStyle/>
                    <a:p>
                      <a:pPr marL="171450" marR="0" lvl="0" indent="-171450" algn="l" defTabSz="890789" rtl="0" eaLnBrk="1" fontAlgn="auto" latinLnBrk="0" hangingPunct="1">
                        <a:lnSpc>
                          <a:spcPct val="100000"/>
                        </a:lnSpc>
                        <a:spcBef>
                          <a:spcPts val="300"/>
                        </a:spcBef>
                        <a:spcAft>
                          <a:spcPts val="300"/>
                        </a:spcAft>
                        <a:buClrTx/>
                        <a:buSzTx/>
                        <a:buFont typeface="Arial" panose="020B0604020202020204" pitchFamily="34" charset="0"/>
                        <a:buChar char="•"/>
                        <a:tabLst/>
                        <a:defRPr/>
                      </a:pPr>
                      <a:endParaRPr lang="en-US" sz="1200" kern="1200" dirty="0" smtClean="0">
                        <a:solidFill>
                          <a:srgbClr val="00338D"/>
                        </a:solidFill>
                        <a:latin typeface="+mn-lt"/>
                        <a:ea typeface="+mn-ea"/>
                        <a:cs typeface="+mn-cs"/>
                      </a:endParaRPr>
                    </a:p>
                  </a:txBody>
                  <a:tcPr marL="45720" marR="45720" horzOverflow="overflow">
                    <a:noFill/>
                  </a:tcPr>
                </a:tc>
                <a:tc hMerge="1">
                  <a:txBody>
                    <a:bodyPr/>
                    <a:lstStyle/>
                    <a:p>
                      <a:pPr marL="171450" marR="0" lvl="0" indent="-171450" algn="l" defTabSz="890789" rtl="0" eaLnBrk="1" fontAlgn="auto" latinLnBrk="0" hangingPunct="1">
                        <a:lnSpc>
                          <a:spcPct val="100000"/>
                        </a:lnSpc>
                        <a:spcBef>
                          <a:spcPts val="300"/>
                        </a:spcBef>
                        <a:spcAft>
                          <a:spcPts val="300"/>
                        </a:spcAft>
                        <a:buClrTx/>
                        <a:buSzTx/>
                        <a:buFont typeface="Arial" panose="020B0604020202020204" pitchFamily="34" charset="0"/>
                        <a:buChar char="•"/>
                        <a:tabLst/>
                        <a:defRPr/>
                      </a:pPr>
                      <a:endParaRPr lang="en-US" sz="1200" kern="1200" noProof="0" dirty="0" smtClean="0">
                        <a:solidFill>
                          <a:srgbClr val="00338D"/>
                        </a:solidFill>
                        <a:latin typeface="+mn-lt"/>
                        <a:ea typeface="+mn-ea"/>
                        <a:cs typeface="+mn-cs"/>
                      </a:endParaRPr>
                    </a:p>
                  </a:txBody>
                  <a:tcPr marL="45720" marR="45720" horzOverflow="overflow">
                    <a:noFill/>
                  </a:tcPr>
                </a:tc>
                <a:tc hMerge="1">
                  <a:txBody>
                    <a:bodyPr/>
                    <a:lstStyle/>
                    <a:p>
                      <a:endParaRPr lang="en-US"/>
                    </a:p>
                  </a:txBody>
                  <a:tcPr/>
                </a:tc>
              </a:tr>
              <a:tr h="422787">
                <a:tc vMerge="1">
                  <a:txBody>
                    <a:bodyPr/>
                    <a:lstStyle/>
                    <a:p>
                      <a:pPr algn="ctr"/>
                      <a:endParaRPr lang="en-US" sz="1200" kern="1200" dirty="0" smtClean="0">
                        <a:solidFill>
                          <a:schemeClr val="bg1"/>
                        </a:solidFill>
                      </a:endParaRPr>
                    </a:p>
                  </a:txBody>
                  <a:tcPr marL="45720" marR="45720" anchor="ctr" horzOverflow="overflow">
                    <a:lnR w="12700" cap="rnd" cmpd="sng" algn="ctr">
                      <a:noFill/>
                      <a:prstDash val="solid"/>
                    </a:lnR>
                    <a:lnT w="12700" cap="rnd" cmpd="sng" algn="ctr">
                      <a:noFill/>
                      <a:prstDash val="solid"/>
                    </a:lnT>
                    <a:lnB w="6350" cap="rnd" cmpd="sng" algn="ctr">
                      <a:noFill/>
                      <a:prstDash val="solid"/>
                    </a:lnB>
                    <a:solidFill>
                      <a:srgbClr val="2D5491"/>
                    </a:solidFill>
                  </a:tcPr>
                </a:tc>
                <a:tc>
                  <a:txBody>
                    <a:bodyPr/>
                    <a:lstStyle/>
                    <a:p>
                      <a:pPr algn="ctr"/>
                      <a:endParaRPr lang="en-US" sz="1200" b="1" kern="1200" dirty="0">
                        <a:solidFill>
                          <a:schemeClr val="bg1"/>
                        </a:solidFill>
                        <a:latin typeface="+mn-lt"/>
                        <a:ea typeface="+mn-ea"/>
                        <a:cs typeface="+mn-cs"/>
                      </a:endParaRPr>
                    </a:p>
                  </a:txBody>
                  <a:tcPr marL="45720" marR="45720" anchor="ctr" horzOverflow="overflow">
                    <a:lnL w="12700" cap="rnd" cmpd="sng" algn="ctr">
                      <a:noFill/>
                      <a:prstDash val="solid"/>
                    </a:lnL>
                    <a:lnR w="6350" cap="flat" cmpd="sng" algn="ctr">
                      <a:solidFill>
                        <a:srgbClr val="00338D"/>
                      </a:solidFill>
                      <a:prstDash val="solid"/>
                      <a:round/>
                      <a:headEnd type="none" w="med" len="med"/>
                      <a:tailEnd type="none" w="med" len="med"/>
                    </a:lnR>
                    <a:lnT w="12700" cap="rnd" cmpd="sng" algn="ctr">
                      <a:noFill/>
                      <a:prstDash val="solid"/>
                    </a:lnT>
                    <a:lnB w="6350" cap="rnd" cmpd="sng" algn="ctr">
                      <a:noFill/>
                      <a:prstDash val="solid"/>
                    </a:lnB>
                    <a:lnTlToBr w="12700" cmpd="sng">
                      <a:noFill/>
                      <a:prstDash val="solid"/>
                    </a:lnTlToBr>
                    <a:lnBlToTr w="12700" cmpd="sng">
                      <a:noFill/>
                      <a:prstDash val="solid"/>
                    </a:lnBlToTr>
                    <a:noFill/>
                  </a:tcPr>
                </a:tc>
                <a:tc>
                  <a:txBody>
                    <a:bodyPr/>
                    <a:lstStyle/>
                    <a:p>
                      <a:pPr marL="0" marR="0" lvl="0" indent="0" algn="ctr" defTabSz="890789" rtl="0" eaLnBrk="1" fontAlgn="auto" latinLnBrk="0" hangingPunct="1">
                        <a:lnSpc>
                          <a:spcPct val="100000"/>
                        </a:lnSpc>
                        <a:spcBef>
                          <a:spcPts val="300"/>
                        </a:spcBef>
                        <a:spcAft>
                          <a:spcPts val="300"/>
                        </a:spcAft>
                        <a:buClrTx/>
                        <a:buSzTx/>
                        <a:buFont typeface="Arial" panose="020B0604020202020204" pitchFamily="34" charset="0"/>
                        <a:buNone/>
                        <a:tabLst/>
                        <a:defRPr/>
                      </a:pPr>
                      <a:r>
                        <a:rPr lang="en-US" sz="1200" b="1" kern="1200" dirty="0" smtClean="0">
                          <a:solidFill>
                            <a:schemeClr val="bg1"/>
                          </a:solidFill>
                          <a:latin typeface="+mn-lt"/>
                          <a:ea typeface="+mn-ea"/>
                          <a:cs typeface="+mn-cs"/>
                        </a:rPr>
                        <a:t>Lagging</a:t>
                      </a:r>
                    </a:p>
                  </a:txBody>
                  <a:tcPr marL="45720" marR="45720" horzOverflow="overflow">
                    <a:lnL w="6350" cap="flat" cmpd="sng" algn="ctr">
                      <a:solidFill>
                        <a:srgbClr val="00338D"/>
                      </a:solidFill>
                      <a:prstDash val="solid"/>
                      <a:round/>
                      <a:headEnd type="none" w="med" len="med"/>
                      <a:tailEnd type="none" w="med" len="med"/>
                    </a:lnL>
                    <a:solidFill>
                      <a:srgbClr val="2D5491"/>
                    </a:solidFill>
                  </a:tcPr>
                </a:tc>
                <a:tc>
                  <a:txBody>
                    <a:bodyPr/>
                    <a:lstStyle/>
                    <a:p>
                      <a:pPr marL="0" marR="0" lvl="0" indent="0" algn="ctr" defTabSz="890789" rtl="0" eaLnBrk="1" fontAlgn="auto" latinLnBrk="0" hangingPunct="1">
                        <a:lnSpc>
                          <a:spcPct val="100000"/>
                        </a:lnSpc>
                        <a:spcBef>
                          <a:spcPts val="300"/>
                        </a:spcBef>
                        <a:spcAft>
                          <a:spcPts val="300"/>
                        </a:spcAft>
                        <a:buClrTx/>
                        <a:buSzTx/>
                        <a:buFont typeface="Arial" panose="020B0604020202020204" pitchFamily="34" charset="0"/>
                        <a:buNone/>
                        <a:tabLst/>
                        <a:defRPr/>
                      </a:pPr>
                      <a:r>
                        <a:rPr lang="en-US" sz="1200" b="1" kern="1200" dirty="0" smtClean="0">
                          <a:solidFill>
                            <a:schemeClr val="bg1"/>
                          </a:solidFill>
                          <a:latin typeface="+mn-lt"/>
                          <a:ea typeface="+mn-ea"/>
                          <a:cs typeface="+mn-cs"/>
                        </a:rPr>
                        <a:t>Basic</a:t>
                      </a:r>
                    </a:p>
                  </a:txBody>
                  <a:tcPr marL="45720" marR="45720" horzOverflow="overflow">
                    <a:solidFill>
                      <a:srgbClr val="2D5491"/>
                    </a:solidFill>
                  </a:tcPr>
                </a:tc>
                <a:tc gridSpan="2">
                  <a:txBody>
                    <a:bodyPr/>
                    <a:lstStyle/>
                    <a:p>
                      <a:pPr marL="0" marR="0" lvl="0" indent="0" algn="ctr" defTabSz="890789" rtl="0" eaLnBrk="1" fontAlgn="auto" latinLnBrk="0" hangingPunct="1">
                        <a:lnSpc>
                          <a:spcPct val="100000"/>
                        </a:lnSpc>
                        <a:spcBef>
                          <a:spcPts val="300"/>
                        </a:spcBef>
                        <a:spcAft>
                          <a:spcPts val="300"/>
                        </a:spcAft>
                        <a:buClrTx/>
                        <a:buSzTx/>
                        <a:buFont typeface="Arial" panose="020B0604020202020204" pitchFamily="34" charset="0"/>
                        <a:buNone/>
                        <a:tabLst/>
                        <a:defRPr/>
                      </a:pPr>
                      <a:r>
                        <a:rPr lang="en-US" sz="1200" b="1" kern="1200" dirty="0" smtClean="0">
                          <a:solidFill>
                            <a:schemeClr val="bg1"/>
                          </a:solidFill>
                          <a:latin typeface="+mn-lt"/>
                          <a:ea typeface="+mn-ea"/>
                          <a:cs typeface="+mn-cs"/>
                        </a:rPr>
                        <a:t>Progressed</a:t>
                      </a:r>
                      <a:endParaRPr lang="en-US" sz="1200" b="1" kern="1200" dirty="0">
                        <a:solidFill>
                          <a:schemeClr val="bg1"/>
                        </a:solidFill>
                        <a:latin typeface="+mn-lt"/>
                        <a:ea typeface="+mn-ea"/>
                        <a:cs typeface="+mn-cs"/>
                      </a:endParaRPr>
                    </a:p>
                  </a:txBody>
                  <a:tcPr marL="45720" marR="45720" horzOverflow="overflow">
                    <a:solidFill>
                      <a:srgbClr val="2D5491"/>
                    </a:solidFill>
                  </a:tcPr>
                </a:tc>
                <a:tc hMerge="1">
                  <a:txBody>
                    <a:bodyPr/>
                    <a:lstStyle/>
                    <a:p>
                      <a:endParaRPr lang="en-US"/>
                    </a:p>
                  </a:txBody>
                  <a:tcPr/>
                </a:tc>
                <a:tc gridSpan="2">
                  <a:txBody>
                    <a:bodyPr/>
                    <a:lstStyle/>
                    <a:p>
                      <a:pPr marL="0" marR="0" lvl="0" indent="0" algn="ctr" defTabSz="890789" rtl="0" eaLnBrk="1" fontAlgn="auto" latinLnBrk="0" hangingPunct="1">
                        <a:lnSpc>
                          <a:spcPct val="100000"/>
                        </a:lnSpc>
                        <a:spcBef>
                          <a:spcPts val="300"/>
                        </a:spcBef>
                        <a:spcAft>
                          <a:spcPts val="300"/>
                        </a:spcAft>
                        <a:buClrTx/>
                        <a:buSzTx/>
                        <a:buFont typeface="Arial" panose="020B0604020202020204" pitchFamily="34" charset="0"/>
                        <a:buNone/>
                        <a:tabLst/>
                        <a:defRPr/>
                      </a:pPr>
                      <a:r>
                        <a:rPr lang="en-US" sz="1200" b="1" kern="1200" dirty="0" smtClean="0">
                          <a:solidFill>
                            <a:schemeClr val="bg1"/>
                          </a:solidFill>
                          <a:latin typeface="+mn-lt"/>
                          <a:ea typeface="+mn-ea"/>
                          <a:cs typeface="+mn-cs"/>
                        </a:rPr>
                        <a:t>Leading</a:t>
                      </a:r>
                    </a:p>
                  </a:txBody>
                  <a:tcPr marL="45720" marR="45720" horzOverflow="overflow">
                    <a:solidFill>
                      <a:srgbClr val="2D5491"/>
                    </a:solidFill>
                  </a:tcPr>
                </a:tc>
                <a:tc hMerge="1">
                  <a:txBody>
                    <a:bodyPr/>
                    <a:lstStyle/>
                    <a:p>
                      <a:pPr marL="171450" marR="0" lvl="0" indent="-171450" algn="l" defTabSz="890789" rtl="0" eaLnBrk="1" fontAlgn="auto" latinLnBrk="0" hangingPunct="1">
                        <a:lnSpc>
                          <a:spcPct val="100000"/>
                        </a:lnSpc>
                        <a:spcBef>
                          <a:spcPts val="300"/>
                        </a:spcBef>
                        <a:spcAft>
                          <a:spcPts val="300"/>
                        </a:spcAft>
                        <a:buClrTx/>
                        <a:buSzTx/>
                        <a:buFont typeface="Arial" panose="020B0604020202020204" pitchFamily="34" charset="0"/>
                        <a:buChar char="•"/>
                        <a:tabLst/>
                        <a:defRPr/>
                      </a:pPr>
                      <a:endParaRPr lang="en-US" sz="1200" kern="1200" noProof="0" dirty="0" smtClean="0">
                        <a:solidFill>
                          <a:srgbClr val="00338D"/>
                        </a:solidFill>
                        <a:latin typeface="+mn-lt"/>
                        <a:ea typeface="+mn-ea"/>
                        <a:cs typeface="+mn-cs"/>
                      </a:endParaRPr>
                    </a:p>
                  </a:txBody>
                  <a:tcPr marL="45720" marR="45720" horzOverflow="overflow">
                    <a:noFill/>
                  </a:tcPr>
                </a:tc>
                <a:tc>
                  <a:txBody>
                    <a:bodyPr/>
                    <a:lstStyle/>
                    <a:p>
                      <a:pPr marL="0" marR="0" lvl="0" indent="0" algn="ctr" defTabSz="890789" rtl="0" eaLnBrk="1" fontAlgn="auto" latinLnBrk="0" hangingPunct="1">
                        <a:lnSpc>
                          <a:spcPct val="100000"/>
                        </a:lnSpc>
                        <a:spcBef>
                          <a:spcPts val="300"/>
                        </a:spcBef>
                        <a:spcAft>
                          <a:spcPts val="300"/>
                        </a:spcAft>
                        <a:buClrTx/>
                        <a:buSzTx/>
                        <a:buFont typeface="Arial" panose="020B0604020202020204" pitchFamily="34" charset="0"/>
                        <a:buNone/>
                        <a:tabLst/>
                        <a:defRPr/>
                      </a:pPr>
                      <a:r>
                        <a:rPr lang="en-US" sz="1200" b="1" kern="1200" dirty="0" smtClean="0">
                          <a:solidFill>
                            <a:schemeClr val="bg1"/>
                          </a:solidFill>
                          <a:latin typeface="+mn-lt"/>
                          <a:ea typeface="+mn-ea"/>
                          <a:cs typeface="+mn-cs"/>
                        </a:rPr>
                        <a:t>Innovating</a:t>
                      </a:r>
                      <a:endParaRPr lang="en-US" sz="1200" b="1" kern="1200" dirty="0">
                        <a:solidFill>
                          <a:schemeClr val="bg1"/>
                        </a:solidFill>
                        <a:latin typeface="+mn-lt"/>
                        <a:ea typeface="+mn-ea"/>
                        <a:cs typeface="+mn-cs"/>
                      </a:endParaRPr>
                    </a:p>
                  </a:txBody>
                  <a:tcPr marL="45720" marR="45720" horzOverflow="overflow">
                    <a:solidFill>
                      <a:srgbClr val="2D5491"/>
                    </a:solidFill>
                  </a:tcPr>
                </a:tc>
              </a:tr>
              <a:tr h="422787">
                <a:tc vMerge="1">
                  <a:txBody>
                    <a:bodyPr/>
                    <a:lstStyle/>
                    <a:p>
                      <a:pPr algn="ctr"/>
                      <a:endParaRPr lang="en-US" sz="1200" kern="1200" dirty="0" smtClean="0">
                        <a:solidFill>
                          <a:schemeClr val="bg1"/>
                        </a:solidFill>
                      </a:endParaRPr>
                    </a:p>
                  </a:txBody>
                  <a:tcPr marL="45720" marR="45720" anchor="ctr" horzOverflow="overflow">
                    <a:lnR w="12700" cap="rnd" cmpd="sng" algn="ctr">
                      <a:noFill/>
                      <a:prstDash val="solid"/>
                    </a:lnR>
                    <a:lnT w="12700" cap="rnd" cmpd="sng" algn="ctr">
                      <a:noFill/>
                      <a:prstDash val="solid"/>
                    </a:lnT>
                    <a:solidFill>
                      <a:srgbClr val="2D5491"/>
                    </a:solidFill>
                  </a:tcPr>
                </a:tc>
                <a:tc>
                  <a:txBody>
                    <a:bodyPr/>
                    <a:lstStyle/>
                    <a:p>
                      <a:pPr algn="ctr"/>
                      <a:endParaRPr lang="en-US" sz="1200" b="1" kern="1200" dirty="0">
                        <a:solidFill>
                          <a:schemeClr val="bg1"/>
                        </a:solidFill>
                        <a:latin typeface="+mn-lt"/>
                        <a:ea typeface="+mn-ea"/>
                        <a:cs typeface="+mn-cs"/>
                      </a:endParaRPr>
                    </a:p>
                  </a:txBody>
                  <a:tcPr marL="45720" marR="45720" anchor="ctr" horzOverflow="overflow">
                    <a:lnL w="12700" cap="rnd" cmpd="sng" algn="ctr">
                      <a:noFill/>
                      <a:prstDash val="solid"/>
                    </a:lnL>
                    <a:lnR w="6350" cap="flat" cmpd="sng" algn="ctr">
                      <a:solidFill>
                        <a:srgbClr val="00338D"/>
                      </a:solidFill>
                      <a:prstDash val="solid"/>
                      <a:round/>
                      <a:headEnd type="none" w="med" len="med"/>
                      <a:tailEnd type="none" w="med" len="med"/>
                    </a:lnR>
                    <a:lnT w="12700" cap="rnd" cmpd="sng" algn="ctr">
                      <a:noFill/>
                      <a:prstDash val="solid"/>
                    </a:lnT>
                    <a:lnB w="6350" cap="rnd" cmpd="sng" algn="ctr">
                      <a:noFill/>
                      <a:prstDash val="solid"/>
                    </a:lnB>
                    <a:lnTlToBr w="12700" cmpd="sng">
                      <a:noFill/>
                      <a:prstDash val="solid"/>
                    </a:lnTlToBr>
                    <a:lnBlToTr w="12700" cmpd="sng">
                      <a:noFill/>
                      <a:prstDash val="solid"/>
                    </a:lnBlToTr>
                    <a:noFill/>
                  </a:tcPr>
                </a:tc>
                <a:tc>
                  <a:txBody>
                    <a:bodyPr/>
                    <a:lstStyle/>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r>
                        <a:rPr lang="en-GB" sz="1200" kern="1200" noProof="0" dirty="0" smtClean="0">
                          <a:solidFill>
                            <a:srgbClr val="00338D"/>
                          </a:solidFill>
                          <a:latin typeface="+mn-lt"/>
                          <a:ea typeface="+mn-ea"/>
                          <a:cs typeface="+mn-cs"/>
                        </a:rPr>
                        <a:t>Committee responsible for innovation sourcing has been setup. Process not fully understood by wider business</a:t>
                      </a:r>
                    </a:p>
                  </a:txBody>
                  <a:tcPr marL="45720" marR="45720" horzOverflow="overflow">
                    <a:lnL w="6350" cap="flat" cmpd="sng" algn="ctr">
                      <a:solidFill>
                        <a:srgbClr val="00338D"/>
                      </a:solidFill>
                      <a:prstDash val="solid"/>
                      <a:round/>
                      <a:headEnd type="none" w="med" len="med"/>
                      <a:tailEnd type="none" w="med" len="med"/>
                    </a:lnL>
                    <a:lnB w="6350" cap="flat" cmpd="sng" algn="ctr">
                      <a:solidFill>
                        <a:srgbClr val="00338D"/>
                      </a:solidFill>
                      <a:prstDash val="solid"/>
                      <a:round/>
                      <a:headEnd type="none" w="med" len="med"/>
                      <a:tailEnd type="none" w="med" len="med"/>
                    </a:lnB>
                    <a:noFill/>
                  </a:tcPr>
                </a:tc>
                <a:tc>
                  <a:txBody>
                    <a:bodyPr/>
                    <a:lstStyle/>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r>
                        <a:rPr lang="en-US" sz="1200" kern="1200" noProof="0" dirty="0" smtClean="0">
                          <a:solidFill>
                            <a:srgbClr val="00338D"/>
                          </a:solidFill>
                          <a:latin typeface="+mn-lt"/>
                          <a:ea typeface="+mn-ea"/>
                          <a:cs typeface="+mn-cs"/>
                        </a:rPr>
                        <a:t>Staff are actively viewed as a source for new ideas. Idea generation, creative problem solving and innovation systems exist. Technology is implemented for idea capture/logging and to track/monitor idea status</a:t>
                      </a:r>
                      <a:endParaRPr lang="en-GB" sz="1200" kern="1200" noProof="0" dirty="0" smtClean="0">
                        <a:solidFill>
                          <a:srgbClr val="00338D"/>
                        </a:solidFill>
                        <a:latin typeface="+mn-lt"/>
                        <a:ea typeface="+mn-ea"/>
                        <a:cs typeface="+mn-cs"/>
                      </a:endParaRPr>
                    </a:p>
                  </a:txBody>
                  <a:tcPr marL="45720" marR="45720" horzOverflow="overflow">
                    <a:lnB w="6350" cap="flat" cmpd="sng" algn="ctr">
                      <a:solidFill>
                        <a:srgbClr val="00338D"/>
                      </a:solidFill>
                      <a:prstDash val="solid"/>
                      <a:round/>
                      <a:headEnd type="none" w="med" len="med"/>
                      <a:tailEnd type="none" w="med" len="med"/>
                    </a:lnB>
                    <a:noFill/>
                  </a:tcPr>
                </a:tc>
                <a:tc gridSpan="2">
                  <a:txBody>
                    <a:bodyPr/>
                    <a:lstStyle/>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r>
                        <a:rPr lang="en-US" sz="1200" kern="1200" noProof="0" dirty="0" smtClean="0">
                          <a:solidFill>
                            <a:srgbClr val="00338D"/>
                          </a:solidFill>
                          <a:latin typeface="+mn-lt"/>
                          <a:ea typeface="+mn-ea"/>
                          <a:cs typeface="+mn-cs"/>
                        </a:rPr>
                        <a:t>Idea database/storage and idea platform along with idea campaigns are fully utilized to capture and harvest ideas across the organization. Harvested ideas are managed via technology to track and monitor idea status across the organization.</a:t>
                      </a:r>
                      <a:endParaRPr lang="en-GB" sz="1200" kern="1200" noProof="0" dirty="0" smtClean="0">
                        <a:solidFill>
                          <a:srgbClr val="00338D"/>
                        </a:solidFill>
                        <a:latin typeface="+mn-lt"/>
                        <a:ea typeface="+mn-ea"/>
                        <a:cs typeface="+mn-cs"/>
                      </a:endParaRPr>
                    </a:p>
                  </a:txBody>
                  <a:tcPr marL="45720" marR="45720" horzOverflow="overflow">
                    <a:lnB w="6350" cap="flat" cmpd="sng" algn="ctr">
                      <a:solidFill>
                        <a:srgbClr val="00338D"/>
                      </a:solidFill>
                      <a:prstDash val="solid"/>
                      <a:round/>
                      <a:headEnd type="none" w="med" len="med"/>
                      <a:tailEnd type="none" w="med" len="med"/>
                    </a:lnB>
                    <a:noFill/>
                  </a:tcPr>
                </a:tc>
                <a:tc hMerge="1">
                  <a:txBody>
                    <a:bodyPr/>
                    <a:lstStyle/>
                    <a:p>
                      <a:endParaRPr lang="en-US"/>
                    </a:p>
                  </a:txBody>
                  <a:tcPr/>
                </a:tc>
                <a:tc gridSpan="2">
                  <a:txBody>
                    <a:bodyPr/>
                    <a:lstStyle/>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r>
                        <a:rPr lang="en-US" sz="1200" kern="1200" noProof="0" dirty="0" smtClean="0">
                          <a:solidFill>
                            <a:srgbClr val="00338D"/>
                          </a:solidFill>
                          <a:latin typeface="+mn-lt"/>
                          <a:ea typeface="+mn-ea"/>
                          <a:cs typeface="+mn-cs"/>
                        </a:rPr>
                        <a:t>Culture embraces new ideas and collaborative innovation efforts. Innovation culture, processes, platform and technology undergo continuous improvement in consultation with stakeholders.</a:t>
                      </a:r>
                      <a:endParaRPr lang="en-GB" sz="1200" kern="1200" noProof="0" dirty="0" smtClean="0">
                        <a:solidFill>
                          <a:srgbClr val="00338D"/>
                        </a:solidFill>
                        <a:latin typeface="+mn-lt"/>
                        <a:ea typeface="+mn-ea"/>
                        <a:cs typeface="+mn-cs"/>
                      </a:endParaRPr>
                    </a:p>
                  </a:txBody>
                  <a:tcPr marL="45720" marR="45720" horzOverflow="overflow">
                    <a:lnB w="6350" cap="flat" cmpd="sng" algn="ctr">
                      <a:solidFill>
                        <a:srgbClr val="00338D"/>
                      </a:solidFill>
                      <a:prstDash val="solid"/>
                      <a:round/>
                      <a:headEnd type="none" w="med" len="med"/>
                      <a:tailEnd type="none" w="med" len="med"/>
                    </a:lnB>
                    <a:noFill/>
                  </a:tcPr>
                </a:tc>
                <a:tc hMerge="1">
                  <a:txBody>
                    <a:bodyPr/>
                    <a:lstStyle/>
                    <a:p>
                      <a:endParaRPr lang="en-US" dirty="0"/>
                    </a:p>
                  </a:txBody>
                  <a:tcPr>
                    <a:lnB w="6350" cap="flat" cmpd="sng" algn="ctr">
                      <a:solidFill>
                        <a:srgbClr val="00338D"/>
                      </a:solidFill>
                      <a:prstDash val="solid"/>
                      <a:round/>
                      <a:headEnd type="none" w="med" len="med"/>
                      <a:tailEnd type="none" w="med" len="med"/>
                    </a:lnB>
                    <a:noFill/>
                  </a:tcPr>
                </a:tc>
                <a:tc>
                  <a:txBody>
                    <a:bodyPr/>
                    <a:lstStyle/>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r>
                        <a:rPr lang="en-US" sz="1200" kern="1200" noProof="0" dirty="0" smtClean="0">
                          <a:solidFill>
                            <a:srgbClr val="00338D"/>
                          </a:solidFill>
                          <a:latin typeface="+mn-lt"/>
                          <a:ea typeface="+mn-ea"/>
                          <a:cs typeface="+mn-cs"/>
                        </a:rPr>
                        <a:t>Metrics exists to measure the feasibility, frequency and success rate of innovative ideas generated by employees. Dedicated funding exist for rewarding and executing innovative ideas. </a:t>
                      </a:r>
                      <a:endParaRPr lang="en-GB" sz="1200" kern="1200" noProof="0" dirty="0" smtClean="0">
                        <a:solidFill>
                          <a:srgbClr val="00338D"/>
                        </a:solidFill>
                        <a:latin typeface="+mn-lt"/>
                        <a:ea typeface="+mn-ea"/>
                        <a:cs typeface="+mn-cs"/>
                      </a:endParaRPr>
                    </a:p>
                  </a:txBody>
                  <a:tcPr marL="45720" marR="45720" horzOverflow="overflow">
                    <a:lnB w="6350" cap="flat" cmpd="sng" algn="ctr">
                      <a:solidFill>
                        <a:srgbClr val="00338D"/>
                      </a:solidFill>
                      <a:prstDash val="solid"/>
                      <a:round/>
                      <a:headEnd type="none" w="med" len="med"/>
                      <a:tailEnd type="none" w="med" len="med"/>
                    </a:lnB>
                    <a:noFill/>
                  </a:tcPr>
                </a:tc>
              </a:tr>
            </a:tbl>
          </a:graphicData>
        </a:graphic>
      </p:graphicFrame>
      <p:pic>
        <p:nvPicPr>
          <p:cNvPr id="23" name="Picture 22"/>
          <p:cNvPicPr>
            <a:picLocks noChangeAspect="1"/>
          </p:cNvPicPr>
          <p:nvPr/>
        </p:nvPicPr>
        <p:blipFill>
          <a:blip r:embed="rId2"/>
          <a:stretch>
            <a:fillRect/>
          </a:stretch>
        </p:blipFill>
        <p:spPr>
          <a:xfrm>
            <a:off x="-1123122" y="4490117"/>
            <a:ext cx="851774" cy="330361"/>
          </a:xfrm>
          <a:prstGeom prst="rect">
            <a:avLst/>
          </a:prstGeom>
          <a:solidFill>
            <a:srgbClr val="003D6F"/>
          </a:solidFill>
        </p:spPr>
      </p:pic>
      <p:sp>
        <p:nvSpPr>
          <p:cNvPr id="66" name="TextBox 65"/>
          <p:cNvSpPr txBox="1"/>
          <p:nvPr/>
        </p:nvSpPr>
        <p:spPr>
          <a:xfrm>
            <a:off x="129474" y="655024"/>
            <a:ext cx="3909321" cy="168024"/>
          </a:xfrm>
          <a:prstGeom prst="rect">
            <a:avLst/>
          </a:prstGeom>
          <a:noFill/>
        </p:spPr>
        <p:txBody>
          <a:bodyPr wrap="none" lIns="21772" tIns="21772" rIns="21772" bIns="21772" rtlCol="0" anchor="ctr" anchorCtr="0">
            <a:noAutofit/>
          </a:bodyPr>
          <a:lstStyle/>
          <a:p>
            <a:pPr defTabSz="890789">
              <a:spcBef>
                <a:spcPts val="300"/>
              </a:spcBef>
              <a:defRPr/>
            </a:pPr>
            <a:r>
              <a:rPr lang="en-AU" sz="800" i="1" dirty="0">
                <a:solidFill>
                  <a:srgbClr val="00338D"/>
                </a:solidFill>
              </a:rPr>
              <a:t>Source: DMA survey, interviews with </a:t>
            </a:r>
            <a:r>
              <a:rPr lang="en-AU" sz="800" i="1" dirty="0" err="1">
                <a:solidFill>
                  <a:srgbClr val="00338D"/>
                </a:solidFill>
              </a:rPr>
              <a:t>FBNQuest</a:t>
            </a:r>
            <a:r>
              <a:rPr lang="en-AU" sz="800" i="1" dirty="0">
                <a:solidFill>
                  <a:srgbClr val="00338D"/>
                </a:solidFill>
              </a:rPr>
              <a:t> employees, company websites, exploratory interviews</a:t>
            </a:r>
          </a:p>
        </p:txBody>
      </p:sp>
      <p:sp>
        <p:nvSpPr>
          <p:cNvPr id="41" name="Rectangle 40"/>
          <p:cNvSpPr/>
          <p:nvPr/>
        </p:nvSpPr>
        <p:spPr>
          <a:xfrm>
            <a:off x="1677045" y="4059250"/>
            <a:ext cx="10287000" cy="54864"/>
          </a:xfrm>
          <a:prstGeom prst="rect">
            <a:avLst/>
          </a:prstGeom>
          <a:solidFill>
            <a:schemeClr val="bg1">
              <a:lumMod val="75000"/>
            </a:schemeClr>
          </a:solidFill>
          <a:ln w="25400" cap="flat" cmpd="sng" algn="ctr">
            <a:noFill/>
            <a:prstDash val="solid"/>
          </a:ln>
          <a:effectLst/>
        </p:spPr>
        <p:txBody>
          <a:bodyPr lIns="21772" tIns="21772" rIns="21772" bIns="21772" rtlCol="0" anchor="ctr" anchorCtr="0"/>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800" b="0" i="0" u="none" strike="noStrike" kern="0" cap="none" spc="0" normalizeH="0" baseline="0" noProof="0" dirty="0" err="1" smtClean="0">
              <a:ln>
                <a:noFill/>
              </a:ln>
              <a:solidFill>
                <a:srgbClr val="FFFFFF"/>
              </a:solidFill>
              <a:effectLst/>
              <a:uLnTx/>
              <a:uFillTx/>
              <a:latin typeface="Calibri" panose="020F0502020204030204" pitchFamily="34" charset="0"/>
              <a:ea typeface="+mn-ea"/>
              <a:cs typeface="Arial" panose="020B0604020202020204" pitchFamily="34" charset="0"/>
            </a:endParaRPr>
          </a:p>
        </p:txBody>
      </p:sp>
      <p:sp>
        <p:nvSpPr>
          <p:cNvPr id="42" name="Oval 41"/>
          <p:cNvSpPr/>
          <p:nvPr/>
        </p:nvSpPr>
        <p:spPr>
          <a:xfrm>
            <a:off x="2460244" y="3981503"/>
            <a:ext cx="182880" cy="18288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GB"/>
          </a:p>
        </p:txBody>
      </p:sp>
      <p:sp>
        <p:nvSpPr>
          <p:cNvPr id="43" name="Oval 42"/>
          <p:cNvSpPr/>
          <p:nvPr/>
        </p:nvSpPr>
        <p:spPr>
          <a:xfrm>
            <a:off x="4327118" y="3981503"/>
            <a:ext cx="182880" cy="18288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GB"/>
          </a:p>
        </p:txBody>
      </p:sp>
      <p:sp>
        <p:nvSpPr>
          <p:cNvPr id="44" name="Oval 43"/>
          <p:cNvSpPr/>
          <p:nvPr/>
        </p:nvSpPr>
        <p:spPr>
          <a:xfrm>
            <a:off x="6590371" y="3972267"/>
            <a:ext cx="182880" cy="18288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GB"/>
          </a:p>
        </p:txBody>
      </p:sp>
      <p:sp>
        <p:nvSpPr>
          <p:cNvPr id="45" name="Oval 44"/>
          <p:cNvSpPr/>
          <p:nvPr/>
        </p:nvSpPr>
        <p:spPr>
          <a:xfrm>
            <a:off x="8769825" y="3981503"/>
            <a:ext cx="182880" cy="18288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GB"/>
          </a:p>
        </p:txBody>
      </p:sp>
      <p:sp>
        <p:nvSpPr>
          <p:cNvPr id="46" name="Oval 45"/>
          <p:cNvSpPr/>
          <p:nvPr/>
        </p:nvSpPr>
        <p:spPr>
          <a:xfrm>
            <a:off x="10795379" y="3981503"/>
            <a:ext cx="182880" cy="18288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GB"/>
          </a:p>
        </p:txBody>
      </p:sp>
      <p:sp>
        <p:nvSpPr>
          <p:cNvPr id="47" name="Isosceles Triangle 46"/>
          <p:cNvSpPr/>
          <p:nvPr/>
        </p:nvSpPr>
        <p:spPr>
          <a:xfrm rot="10800000">
            <a:off x="10717073" y="3850969"/>
            <a:ext cx="365760" cy="274320"/>
          </a:xfrm>
          <a:prstGeom prst="triangle">
            <a:avLst/>
          </a:prstGeom>
          <a:solidFill>
            <a:srgbClr val="00B060"/>
          </a:solidFill>
          <a:ln>
            <a:noFill/>
          </a:ln>
        </p:spPr>
        <p:style>
          <a:lnRef idx="2">
            <a:schemeClr val="accent1">
              <a:shade val="50000"/>
            </a:schemeClr>
          </a:lnRef>
          <a:fillRef idx="1">
            <a:schemeClr val="accent1"/>
          </a:fillRef>
          <a:effectRef idx="0">
            <a:schemeClr val="accent1"/>
          </a:effectRef>
          <a:fontRef idx="minor">
            <a:schemeClr val="lt1"/>
          </a:fontRef>
        </p:style>
        <p:txBody>
          <a:bodyPr lIns="21772" tIns="21772" rIns="21772" bIns="21772" rtlCol="0" anchor="ctr" anchorCtr="0"/>
          <a:lstStyle/>
          <a:p>
            <a:pPr algn="ctr"/>
            <a:endParaRPr lang="en-AU" sz="800" dirty="0" err="1">
              <a:solidFill>
                <a:schemeClr val="tx1"/>
              </a:solidFill>
              <a:latin typeface="Calibri" panose="020F0502020204030204" pitchFamily="34" charset="0"/>
            </a:endParaRPr>
          </a:p>
        </p:txBody>
      </p:sp>
      <p:sp>
        <p:nvSpPr>
          <p:cNvPr id="48" name="Isosceles Triangle 47"/>
          <p:cNvSpPr/>
          <p:nvPr/>
        </p:nvSpPr>
        <p:spPr>
          <a:xfrm rot="10800000">
            <a:off x="3952502" y="3850969"/>
            <a:ext cx="365760" cy="274320"/>
          </a:xfrm>
          <a:prstGeom prst="triangle">
            <a:avLst/>
          </a:prstGeom>
          <a:solidFill>
            <a:srgbClr val="00338D"/>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21772" tIns="21772" rIns="21772" bIns="21772" rtlCol="0" anchor="ctr" anchorCtr="0"/>
          <a:lstStyle/>
          <a:p>
            <a:pPr algn="ctr"/>
            <a:endParaRPr lang="en-AU" sz="800" dirty="0" err="1">
              <a:solidFill>
                <a:schemeClr val="tx1"/>
              </a:solidFill>
              <a:latin typeface="Calibri" panose="020F0502020204030204" pitchFamily="34" charset="0"/>
            </a:endParaRPr>
          </a:p>
        </p:txBody>
      </p:sp>
      <p:sp>
        <p:nvSpPr>
          <p:cNvPr id="49" name="Isosceles Triangle 48"/>
          <p:cNvSpPr/>
          <p:nvPr/>
        </p:nvSpPr>
        <p:spPr>
          <a:xfrm rot="10800000">
            <a:off x="7204730" y="3850969"/>
            <a:ext cx="365760" cy="274320"/>
          </a:xfrm>
          <a:prstGeom prs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21772" tIns="21772" rIns="21772" bIns="21772" rtlCol="0" anchor="ctr" anchorCtr="0"/>
          <a:lstStyle/>
          <a:p>
            <a:pPr algn="ctr"/>
            <a:endParaRPr lang="en-AU" sz="800" dirty="0" err="1">
              <a:solidFill>
                <a:srgbClr val="000000"/>
              </a:solidFill>
              <a:latin typeface="Calibri" panose="020F0502020204030204" pitchFamily="34" charset="0"/>
            </a:endParaRPr>
          </a:p>
        </p:txBody>
      </p:sp>
      <p:sp>
        <p:nvSpPr>
          <p:cNvPr id="50" name="Isosceles Triangle 49"/>
          <p:cNvSpPr/>
          <p:nvPr/>
        </p:nvSpPr>
        <p:spPr>
          <a:xfrm rot="10800000">
            <a:off x="8676125" y="3850968"/>
            <a:ext cx="365760" cy="274320"/>
          </a:xfrm>
          <a:prstGeom prst="triangle">
            <a:avLst/>
          </a:prstGeom>
          <a:solidFill>
            <a:srgbClr val="8E258D"/>
          </a:solidFill>
          <a:ln>
            <a:noFill/>
          </a:ln>
        </p:spPr>
        <p:style>
          <a:lnRef idx="2">
            <a:schemeClr val="accent1">
              <a:shade val="50000"/>
            </a:schemeClr>
          </a:lnRef>
          <a:fillRef idx="1">
            <a:schemeClr val="accent1"/>
          </a:fillRef>
          <a:effectRef idx="0">
            <a:schemeClr val="accent1"/>
          </a:effectRef>
          <a:fontRef idx="minor">
            <a:schemeClr val="lt1"/>
          </a:fontRef>
        </p:style>
        <p:txBody>
          <a:bodyPr lIns="21772" tIns="21772" rIns="21772" bIns="21772" rtlCol="0" anchor="ctr" anchorCtr="0"/>
          <a:lstStyle/>
          <a:p>
            <a:pPr algn="ctr"/>
            <a:endParaRPr lang="en-AU" sz="800" dirty="0" err="1">
              <a:solidFill>
                <a:schemeClr val="tx1"/>
              </a:solidFill>
              <a:latin typeface="Calibri" panose="020F0502020204030204" pitchFamily="34" charset="0"/>
            </a:endParaRPr>
          </a:p>
        </p:txBody>
      </p:sp>
      <p:pic>
        <p:nvPicPr>
          <p:cNvPr id="51" name="Picture 5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63981" y="3598867"/>
            <a:ext cx="742802" cy="210135"/>
          </a:xfrm>
          <a:prstGeom prst="rect">
            <a:avLst/>
          </a:prstGeom>
          <a:solidFill>
            <a:srgbClr val="BFBFBF"/>
          </a:solidFill>
        </p:spPr>
      </p:pic>
      <p:grpSp>
        <p:nvGrpSpPr>
          <p:cNvPr id="52" name="Group 51"/>
          <p:cNvGrpSpPr/>
          <p:nvPr/>
        </p:nvGrpSpPr>
        <p:grpSpPr>
          <a:xfrm>
            <a:off x="7347937" y="44696"/>
            <a:ext cx="4568864" cy="274320"/>
            <a:chOff x="7916790" y="356874"/>
            <a:chExt cx="4568864" cy="274320"/>
          </a:xfrm>
        </p:grpSpPr>
        <p:grpSp>
          <p:nvGrpSpPr>
            <p:cNvPr id="53" name="Group 52"/>
            <p:cNvGrpSpPr/>
            <p:nvPr/>
          </p:nvGrpSpPr>
          <p:grpSpPr>
            <a:xfrm>
              <a:off x="7916790" y="356874"/>
              <a:ext cx="2337497" cy="274320"/>
              <a:chOff x="3793151" y="6476333"/>
              <a:chExt cx="2337497" cy="274320"/>
            </a:xfrm>
          </p:grpSpPr>
          <p:sp>
            <p:nvSpPr>
              <p:cNvPr id="72" name="Isosceles Triangle 71"/>
              <p:cNvSpPr/>
              <p:nvPr/>
            </p:nvSpPr>
            <p:spPr>
              <a:xfrm rot="10800000">
                <a:off x="4273393" y="6554522"/>
                <a:ext cx="140400" cy="117943"/>
              </a:xfrm>
              <a:prstGeom prst="triangle">
                <a:avLst/>
              </a:prstGeom>
              <a:solidFill>
                <a:srgbClr val="00338D"/>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21772" tIns="21772" rIns="21772" bIns="21772" rtlCol="0" anchor="ctr" anchorCtr="0"/>
              <a:lstStyle/>
              <a:p>
                <a:pPr algn="ctr"/>
                <a:endParaRPr lang="en-AU" sz="800" dirty="0" err="1">
                  <a:solidFill>
                    <a:srgbClr val="00338D"/>
                  </a:solidFill>
                  <a:latin typeface="Calibri" panose="020F0502020204030204" pitchFamily="34" charset="0"/>
                </a:endParaRPr>
              </a:p>
            </p:txBody>
          </p:sp>
          <p:sp>
            <p:nvSpPr>
              <p:cNvPr id="73" name="TextBox 72"/>
              <p:cNvSpPr txBox="1"/>
              <p:nvPr/>
            </p:nvSpPr>
            <p:spPr>
              <a:xfrm>
                <a:off x="4380552" y="6525841"/>
                <a:ext cx="469141" cy="175304"/>
              </a:xfrm>
              <a:prstGeom prst="rect">
                <a:avLst/>
              </a:prstGeom>
              <a:noFill/>
            </p:spPr>
            <p:txBody>
              <a:bodyPr wrap="none" lIns="21772" tIns="21772" rIns="21772" bIns="21772" rtlCol="0" anchor="ctr" anchorCtr="0">
                <a:noAutofit/>
              </a:bodyPr>
              <a:lstStyle/>
              <a:p>
                <a:pPr algn="ctr"/>
                <a:r>
                  <a:rPr lang="en-AU" sz="800" b="1" dirty="0">
                    <a:solidFill>
                      <a:srgbClr val="00338D"/>
                    </a:solidFill>
                  </a:rPr>
                  <a:t>Current</a:t>
                </a:r>
              </a:p>
            </p:txBody>
          </p:sp>
          <p:sp>
            <p:nvSpPr>
              <p:cNvPr id="74" name="Text Box 81"/>
              <p:cNvSpPr txBox="1">
                <a:spLocks noChangeArrowheads="1"/>
              </p:cNvSpPr>
              <p:nvPr/>
            </p:nvSpPr>
            <p:spPr bwMode="auto">
              <a:xfrm>
                <a:off x="3793151" y="6476333"/>
                <a:ext cx="476639" cy="274320"/>
              </a:xfrm>
              <a:prstGeom prst="rect">
                <a:avLst/>
              </a:prstGeom>
              <a:noFill/>
              <a:ln w="9525">
                <a:noFill/>
                <a:miter lim="800000"/>
                <a:headEnd type="none" w="sm" len="sm"/>
                <a:tailEnd type="none" w="sm" len="sm"/>
              </a:ln>
              <a:effectLst/>
            </p:spPr>
            <p:txBody>
              <a:bodyPr wrap="square" lIns="45720" rIns="45720" anchor="ctr">
                <a:noAutofit/>
              </a:bodyPr>
              <a:lstStyle/>
              <a:p>
                <a:pPr algn="ctr"/>
                <a:r>
                  <a:rPr lang="en-US" sz="1000" b="1" dirty="0">
                    <a:solidFill>
                      <a:srgbClr val="00338D"/>
                    </a:solidFill>
                  </a:rPr>
                  <a:t>Key:</a:t>
                </a:r>
              </a:p>
            </p:txBody>
          </p:sp>
          <p:sp>
            <p:nvSpPr>
              <p:cNvPr id="76" name="object 140"/>
              <p:cNvSpPr txBox="1"/>
              <p:nvPr/>
            </p:nvSpPr>
            <p:spPr>
              <a:xfrm>
                <a:off x="5247374" y="6551939"/>
                <a:ext cx="883274" cy="123111"/>
              </a:xfrm>
              <a:prstGeom prst="rect">
                <a:avLst/>
              </a:prstGeom>
            </p:spPr>
            <p:txBody>
              <a:bodyPr vert="horz" wrap="square" lIns="0" tIns="0" rIns="0" bIns="0" rtlCol="0">
                <a:spAutoFit/>
              </a:bodyPr>
              <a:lstStyle/>
              <a:p>
                <a:pPr marL="12700"/>
                <a:r>
                  <a:rPr lang="en-GB" sz="800" b="1" spc="-10" dirty="0">
                    <a:solidFill>
                      <a:srgbClr val="00338D"/>
                    </a:solidFill>
                    <a:cs typeface="Century Gothic"/>
                  </a:rPr>
                  <a:t>Peer </a:t>
                </a:r>
                <a:r>
                  <a:rPr lang="en-GB" sz="800" b="1" spc="-10" dirty="0" smtClean="0">
                    <a:solidFill>
                      <a:srgbClr val="00338D"/>
                    </a:solidFill>
                    <a:cs typeface="Century Gothic"/>
                  </a:rPr>
                  <a:t>Group</a:t>
                </a:r>
                <a:endParaRPr sz="800" b="1" dirty="0">
                  <a:solidFill>
                    <a:srgbClr val="00338D"/>
                  </a:solidFill>
                  <a:cs typeface="Century Gothic"/>
                </a:endParaRPr>
              </a:p>
            </p:txBody>
          </p:sp>
          <p:sp>
            <p:nvSpPr>
              <p:cNvPr id="77" name="Isosceles Triangle 76"/>
              <p:cNvSpPr/>
              <p:nvPr/>
            </p:nvSpPr>
            <p:spPr>
              <a:xfrm rot="10800000">
                <a:off x="5097444" y="6554522"/>
                <a:ext cx="140400" cy="117943"/>
              </a:xfrm>
              <a:prstGeom prs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21772" tIns="21772" rIns="21772" bIns="21772" rtlCol="0" anchor="ctr" anchorCtr="0"/>
              <a:lstStyle/>
              <a:p>
                <a:pPr algn="ctr"/>
                <a:endParaRPr lang="en-AU" sz="800" dirty="0" err="1">
                  <a:solidFill>
                    <a:srgbClr val="00338D"/>
                  </a:solidFill>
                  <a:latin typeface="Calibri" panose="020F0502020204030204" pitchFamily="34" charset="0"/>
                </a:endParaRPr>
              </a:p>
            </p:txBody>
          </p:sp>
        </p:grpSp>
        <p:sp>
          <p:nvSpPr>
            <p:cNvPr id="54" name="Isosceles Triangle 53"/>
            <p:cNvSpPr/>
            <p:nvPr/>
          </p:nvSpPr>
          <p:spPr>
            <a:xfrm rot="10800000">
              <a:off x="10162847" y="435063"/>
              <a:ext cx="140400" cy="117943"/>
            </a:xfrm>
            <a:prstGeom prst="triangle">
              <a:avLst/>
            </a:prstGeom>
            <a:solidFill>
              <a:srgbClr val="00B060"/>
            </a:solidFill>
            <a:ln>
              <a:noFill/>
            </a:ln>
          </p:spPr>
          <p:style>
            <a:lnRef idx="2">
              <a:schemeClr val="accent1">
                <a:shade val="50000"/>
              </a:schemeClr>
            </a:lnRef>
            <a:fillRef idx="1">
              <a:schemeClr val="accent1"/>
            </a:fillRef>
            <a:effectRef idx="0">
              <a:schemeClr val="accent1"/>
            </a:effectRef>
            <a:fontRef idx="minor">
              <a:schemeClr val="lt1"/>
            </a:fontRef>
          </p:style>
          <p:txBody>
            <a:bodyPr lIns="21772" tIns="21772" rIns="21772" bIns="21772" rtlCol="0" anchor="ctr" anchorCtr="0"/>
            <a:lstStyle/>
            <a:p>
              <a:pPr algn="ctr"/>
              <a:endParaRPr lang="en-AU" sz="800" dirty="0" err="1">
                <a:solidFill>
                  <a:srgbClr val="00338D"/>
                </a:solidFill>
                <a:latin typeface="Calibri" panose="020F0502020204030204" pitchFamily="34" charset="0"/>
              </a:endParaRPr>
            </a:p>
          </p:txBody>
        </p:sp>
        <p:sp>
          <p:nvSpPr>
            <p:cNvPr id="69" name="TextBox 68"/>
            <p:cNvSpPr txBox="1"/>
            <p:nvPr/>
          </p:nvSpPr>
          <p:spPr>
            <a:xfrm>
              <a:off x="10753127" y="406382"/>
              <a:ext cx="469141" cy="175304"/>
            </a:xfrm>
            <a:prstGeom prst="rect">
              <a:avLst/>
            </a:prstGeom>
            <a:noFill/>
          </p:spPr>
          <p:txBody>
            <a:bodyPr wrap="none" lIns="21772" tIns="21772" rIns="21772" bIns="21772" rtlCol="0" anchor="ctr" anchorCtr="0">
              <a:noAutofit/>
            </a:bodyPr>
            <a:lstStyle/>
            <a:p>
              <a:pPr algn="ctr"/>
              <a:r>
                <a:rPr lang="en-AU" sz="800" b="1" dirty="0">
                  <a:solidFill>
                    <a:srgbClr val="00338D"/>
                  </a:solidFill>
                </a:rPr>
                <a:t>Global </a:t>
              </a:r>
              <a:r>
                <a:rPr lang="en-AU" sz="800" b="1" dirty="0" smtClean="0">
                  <a:solidFill>
                    <a:srgbClr val="00338D"/>
                  </a:solidFill>
                </a:rPr>
                <a:t>Industry </a:t>
              </a:r>
              <a:r>
                <a:rPr lang="en-AU" sz="800" b="1" dirty="0">
                  <a:solidFill>
                    <a:srgbClr val="00338D"/>
                  </a:solidFill>
                </a:rPr>
                <a:t>B</a:t>
              </a:r>
              <a:r>
                <a:rPr lang="en-AU" sz="800" b="1" dirty="0" smtClean="0">
                  <a:solidFill>
                    <a:srgbClr val="00338D"/>
                  </a:solidFill>
                </a:rPr>
                <a:t>enchmark</a:t>
              </a:r>
              <a:endParaRPr lang="en-AU" sz="800" b="1" dirty="0">
                <a:solidFill>
                  <a:srgbClr val="00338D"/>
                </a:solidFill>
              </a:endParaRPr>
            </a:p>
          </p:txBody>
        </p:sp>
        <p:sp>
          <p:nvSpPr>
            <p:cNvPr id="70" name="Isosceles Triangle 69"/>
            <p:cNvSpPr/>
            <p:nvPr/>
          </p:nvSpPr>
          <p:spPr>
            <a:xfrm rot="10800000">
              <a:off x="11860573" y="436066"/>
              <a:ext cx="140400" cy="117943"/>
            </a:xfrm>
            <a:prstGeom prst="triangle">
              <a:avLst/>
            </a:prstGeom>
            <a:solidFill>
              <a:srgbClr val="8E258D"/>
            </a:solidFill>
            <a:ln>
              <a:noFill/>
            </a:ln>
          </p:spPr>
          <p:style>
            <a:lnRef idx="2">
              <a:schemeClr val="accent1">
                <a:shade val="50000"/>
              </a:schemeClr>
            </a:lnRef>
            <a:fillRef idx="1">
              <a:schemeClr val="accent1"/>
            </a:fillRef>
            <a:effectRef idx="0">
              <a:schemeClr val="accent1"/>
            </a:effectRef>
            <a:fontRef idx="minor">
              <a:schemeClr val="lt1"/>
            </a:fontRef>
          </p:style>
          <p:txBody>
            <a:bodyPr lIns="21772" tIns="21772" rIns="21772" bIns="21772" rtlCol="0" anchor="ctr" anchorCtr="0"/>
            <a:lstStyle/>
            <a:p>
              <a:pPr algn="ctr"/>
              <a:endParaRPr lang="en-AU" sz="800" dirty="0" err="1">
                <a:solidFill>
                  <a:srgbClr val="00338D"/>
                </a:solidFill>
                <a:latin typeface="Calibri" panose="020F0502020204030204" pitchFamily="34" charset="0"/>
              </a:endParaRPr>
            </a:p>
          </p:txBody>
        </p:sp>
        <p:sp>
          <p:nvSpPr>
            <p:cNvPr id="71" name="TextBox 70"/>
            <p:cNvSpPr txBox="1"/>
            <p:nvPr/>
          </p:nvSpPr>
          <p:spPr>
            <a:xfrm>
              <a:off x="12016513" y="407385"/>
              <a:ext cx="469141" cy="175304"/>
            </a:xfrm>
            <a:prstGeom prst="rect">
              <a:avLst/>
            </a:prstGeom>
            <a:noFill/>
          </p:spPr>
          <p:txBody>
            <a:bodyPr wrap="none" lIns="21772" tIns="21772" rIns="21772" bIns="21772" rtlCol="0" anchor="ctr" anchorCtr="0">
              <a:noAutofit/>
            </a:bodyPr>
            <a:lstStyle/>
            <a:p>
              <a:pPr algn="ctr"/>
              <a:r>
                <a:rPr lang="en-AU" sz="800" b="1" dirty="0">
                  <a:solidFill>
                    <a:srgbClr val="00338D"/>
                  </a:solidFill>
                </a:rPr>
                <a:t>Aspiration</a:t>
              </a:r>
            </a:p>
          </p:txBody>
        </p:sp>
      </p:grpSp>
      <p:sp>
        <p:nvSpPr>
          <p:cNvPr id="39" name="Rectangle 38">
            <a:hlinkClick r:id="rId4" action="ppaction://hlinksldjump"/>
          </p:cNvPr>
          <p:cNvSpPr/>
          <p:nvPr/>
        </p:nvSpPr>
        <p:spPr>
          <a:xfrm>
            <a:off x="10429876" y="6476060"/>
            <a:ext cx="1301484" cy="381939"/>
          </a:xfrm>
          <a:prstGeom prst="rect">
            <a:avLst/>
          </a:prstGeom>
          <a:solidFill>
            <a:srgbClr val="F4F9FD"/>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GB" b="1" dirty="0" smtClean="0">
                <a:solidFill>
                  <a:schemeClr val="tx1"/>
                </a:solidFill>
              </a:rPr>
              <a:t>References</a:t>
            </a:r>
            <a:endParaRPr lang="en-GB" b="1" dirty="0">
              <a:solidFill>
                <a:schemeClr val="tx1"/>
              </a:solidFill>
            </a:endParaRPr>
          </a:p>
        </p:txBody>
      </p:sp>
      <p:pic>
        <p:nvPicPr>
          <p:cNvPr id="37" name="Picture 36"/>
          <p:cNvPicPr>
            <a:picLocks noChangeAspect="1"/>
          </p:cNvPicPr>
          <p:nvPr/>
        </p:nvPicPr>
        <p:blipFill rotWithShape="1">
          <a:blip r:embed="rId5">
            <a:extLst>
              <a:ext uri="{28A0092B-C50C-407E-A947-70E740481C1C}">
                <a14:useLocalDpi xmlns:a14="http://schemas.microsoft.com/office/drawing/2010/main" val="0"/>
              </a:ext>
            </a:extLst>
          </a:blip>
          <a:srcRect t="32902" b="25103"/>
          <a:stretch/>
        </p:blipFill>
        <p:spPr>
          <a:xfrm>
            <a:off x="6590371" y="1444723"/>
            <a:ext cx="811971" cy="340985"/>
          </a:xfrm>
          <a:prstGeom prst="rect">
            <a:avLst/>
          </a:prstGeom>
        </p:spPr>
      </p:pic>
      <p:pic>
        <p:nvPicPr>
          <p:cNvPr id="55" name="Picture 8" descr="Related image"/>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619845" y="1464657"/>
            <a:ext cx="462988" cy="461858"/>
          </a:xfrm>
          <a:prstGeom prst="rect">
            <a:avLst/>
          </a:prstGeom>
          <a:solidFill>
            <a:schemeClr val="bg1"/>
          </a:solidFill>
        </p:spPr>
      </p:pic>
      <p:pic>
        <p:nvPicPr>
          <p:cNvPr id="57" name="Picture 14" descr="Related image"/>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542380" y="1464657"/>
            <a:ext cx="771356" cy="348704"/>
          </a:xfrm>
          <a:prstGeom prst="rect">
            <a:avLst/>
          </a:prstGeom>
          <a:noFill/>
          <a:ln>
            <a:solidFill>
              <a:schemeClr val="bg1">
                <a:lumMod val="95000"/>
              </a:schemeClr>
            </a:solidFill>
          </a:ln>
          <a:extLst>
            <a:ext uri="{909E8E84-426E-40DD-AFC4-6F175D3DCCD1}">
              <a14:hiddenFill xmlns:a14="http://schemas.microsoft.com/office/drawing/2010/main">
                <a:solidFill>
                  <a:srgbClr val="FFFFFF"/>
                </a:solidFill>
              </a14:hiddenFill>
            </a:ext>
          </a:extLst>
        </p:spPr>
      </p:pic>
      <p:sp>
        <p:nvSpPr>
          <p:cNvPr id="33" name="Title 2"/>
          <p:cNvSpPr txBox="1">
            <a:spLocks/>
          </p:cNvSpPr>
          <p:nvPr/>
        </p:nvSpPr>
        <p:spPr>
          <a:xfrm>
            <a:off x="153265" y="94959"/>
            <a:ext cx="9681940" cy="364003"/>
          </a:xfrm>
          <a:prstGeom prst="rect">
            <a:avLst/>
          </a:prstGeom>
          <a:noFill/>
        </p:spPr>
        <p:txBody>
          <a:bodyPr vert="horz" lIns="0" tIns="0" rIns="0" bIns="0" rtlCol="0" anchor="t" anchorCtr="0">
            <a:noAutofit/>
          </a:bodyPr>
          <a:lstStyle>
            <a:defPPr>
              <a:defRPr lang="en-US"/>
            </a:defPPr>
            <a:lvl1pPr>
              <a:lnSpc>
                <a:spcPct val="70000"/>
              </a:lnSpc>
              <a:defRPr sz="2800" b="1" i="0" kern="0">
                <a:solidFill>
                  <a:srgbClr val="00338D"/>
                </a:solidFill>
                <a:latin typeface="Univers 47 CondensedLight" panose="00000400000000000000" pitchFamily="2" charset="0"/>
                <a:cs typeface="KPMG Extralight"/>
              </a:defRPr>
            </a:lvl1pPr>
          </a:lstStyle>
          <a:p>
            <a:pPr>
              <a:defRPr/>
            </a:pPr>
            <a:r>
              <a:rPr lang="en-US" sz="4400" b="0" kern="1200" dirty="0" smtClean="0">
                <a:latin typeface="KPMG Extralight" panose="020B0303030202040204" pitchFamily="34" charset="0"/>
                <a:cs typeface="+mj-cs"/>
              </a:rPr>
              <a:t>Detailed Assessment – Co-creation Model</a:t>
            </a:r>
            <a:r>
              <a:rPr lang="en-US" sz="4400" b="0" kern="1200" baseline="30000" dirty="0" smtClean="0">
                <a:latin typeface="KPMG Extralight" panose="020B0303030202040204" pitchFamily="34" charset="0"/>
                <a:ea typeface="+mj-ea"/>
                <a:cs typeface="+mj-cs"/>
              </a:rPr>
              <a:t>(2/5)</a:t>
            </a:r>
            <a:endParaRPr lang="en-US" sz="4400" b="0" kern="1200" baseline="30000" dirty="0">
              <a:latin typeface="KPMG Extralight" panose="020B0303030202040204" pitchFamily="34" charset="0"/>
              <a:ea typeface="+mj-ea"/>
              <a:cs typeface="+mj-cs"/>
            </a:endParaRPr>
          </a:p>
        </p:txBody>
      </p:sp>
    </p:spTree>
    <p:extLst>
      <p:ext uri="{BB962C8B-B14F-4D97-AF65-F5344CB8AC3E}">
        <p14:creationId xmlns:p14="http://schemas.microsoft.com/office/powerpoint/2010/main" val="2751222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TextBox 66"/>
          <p:cNvSpPr txBox="1"/>
          <p:nvPr/>
        </p:nvSpPr>
        <p:spPr>
          <a:xfrm>
            <a:off x="129474" y="211341"/>
            <a:ext cx="2893125" cy="615553"/>
          </a:xfrm>
          <a:prstGeom prst="rect">
            <a:avLst/>
          </a:prstGeom>
          <a:noFill/>
        </p:spPr>
        <p:txBody>
          <a:bodyPr wrap="square" lIns="0" tIns="0" rIns="0" bIns="0" rtlCol="0">
            <a:spAutoFit/>
          </a:bodyPr>
          <a:lstStyle/>
          <a:p>
            <a:r>
              <a:rPr lang="en-US" sz="4000" b="1" dirty="0">
                <a:solidFill>
                  <a:srgbClr val="FFFFFF"/>
                </a:solidFill>
                <a:latin typeface="KPMG Extralight" panose="020B0303030202040204" pitchFamily="34" charset="0"/>
                <a:cs typeface="Arial" pitchFamily="34" charset="0"/>
              </a:rPr>
              <a:t>Co creation</a:t>
            </a:r>
            <a:endParaRPr lang="en-GB" sz="4000" b="1" dirty="0">
              <a:solidFill>
                <a:srgbClr val="FFFFFF"/>
              </a:solidFill>
              <a:latin typeface="KPMG Extralight" panose="020B0303030202040204" pitchFamily="34" charset="0"/>
              <a:cs typeface="Arial" pitchFamily="34" charset="0"/>
            </a:endParaRPr>
          </a:p>
        </p:txBody>
      </p:sp>
      <p:graphicFrame>
        <p:nvGraphicFramePr>
          <p:cNvPr id="75" name="Group 211"/>
          <p:cNvGraphicFramePr>
            <a:graphicFrameLocks noGrp="1"/>
          </p:cNvGraphicFramePr>
          <p:nvPr>
            <p:extLst>
              <p:ext uri="{D42A27DB-BD31-4B8C-83A1-F6EECF244321}">
                <p14:modId xmlns:p14="http://schemas.microsoft.com/office/powerpoint/2010/main" val="4002432677"/>
              </p:ext>
            </p:extLst>
          </p:nvPr>
        </p:nvGraphicFramePr>
        <p:xfrm>
          <a:off x="153265" y="818372"/>
          <a:ext cx="11798593" cy="5354051"/>
        </p:xfrm>
        <a:graphic>
          <a:graphicData uri="http://schemas.openxmlformats.org/drawingml/2006/table">
            <a:tbl>
              <a:tblPr firstRow="1" firstCol="1" bandRow="1">
                <a:tableStyleId>{775DCB02-9BB8-47FD-8907-85C794F793BA}</a:tableStyleId>
              </a:tblPr>
              <a:tblGrid>
                <a:gridCol w="1375036"/>
                <a:gridCol w="154734"/>
                <a:gridCol w="2061192"/>
                <a:gridCol w="1566682"/>
                <a:gridCol w="285461"/>
                <a:gridCol w="2209718"/>
                <a:gridCol w="977694"/>
                <a:gridCol w="1159115"/>
                <a:gridCol w="2008961"/>
              </a:tblGrid>
              <a:tr h="216103">
                <a:tc>
                  <a:txBody>
                    <a:bodyPr/>
                    <a:lstStyle/>
                    <a:p>
                      <a:pPr marL="0" marR="0" lvl="0" indent="0" algn="ctr" defTabSz="914400" rtl="0" eaLnBrk="1" fontAlgn="base" latinLnBrk="0" hangingPunct="1">
                        <a:lnSpc>
                          <a:spcPct val="100000"/>
                        </a:lnSpc>
                        <a:spcBef>
                          <a:spcPct val="25000"/>
                        </a:spcBef>
                        <a:spcAft>
                          <a:spcPct val="0"/>
                        </a:spcAft>
                        <a:buClr>
                          <a:srgbClr val="415299"/>
                        </a:buClr>
                        <a:buSzPct val="125000"/>
                        <a:buFontTx/>
                        <a:buNone/>
                        <a:tabLst/>
                      </a:pPr>
                      <a:r>
                        <a:rPr kumimoji="0" lang="en-GB" sz="1200" u="none" strike="noStrike" cap="none" normalizeH="0" baseline="0" noProof="0" dirty="0" smtClean="0">
                          <a:ln>
                            <a:noFill/>
                          </a:ln>
                          <a:solidFill>
                            <a:schemeClr val="bg1"/>
                          </a:solidFill>
                          <a:effectLst/>
                        </a:rPr>
                        <a:t>Maturity Indicators</a:t>
                      </a:r>
                      <a:endParaRPr kumimoji="0" lang="en-GB" sz="1200" b="0" i="0" u="none" strike="noStrike" cap="none" normalizeH="0" baseline="0" noProof="0" dirty="0" smtClean="0">
                        <a:ln>
                          <a:noFill/>
                        </a:ln>
                        <a:solidFill>
                          <a:schemeClr val="bg1"/>
                        </a:solidFill>
                        <a:effectLst/>
                        <a:latin typeface="+mj-lt"/>
                        <a:cs typeface="Arial" charset="0"/>
                      </a:endParaRPr>
                    </a:p>
                  </a:txBody>
                  <a:tcPr marL="45720" marR="45720" horzOverflow="overflow">
                    <a:lnL w="6350" cap="rnd" cmpd="sng" algn="ctr">
                      <a:noFill/>
                      <a:prstDash val="solid"/>
                    </a:lnL>
                    <a:lnR w="6350" cap="flat" cmpd="sng" algn="ctr">
                      <a:noFill/>
                      <a:prstDash val="solid"/>
                      <a:round/>
                      <a:headEnd type="none" w="med" len="med"/>
                      <a:tailEnd type="none" w="med" len="med"/>
                    </a:lnR>
                    <a:lnT w="6350" cap="rnd" cmpd="sng" algn="ctr">
                      <a:noFill/>
                      <a:prstDash val="solid"/>
                    </a:lnT>
                    <a:lnB w="12700" cap="rnd" cmpd="sng" algn="ctr">
                      <a:noFill/>
                      <a:prstDash val="solid"/>
                    </a:lnB>
                    <a:lnTlToBr w="12700" cmpd="sng">
                      <a:noFill/>
                      <a:prstDash val="solid"/>
                    </a:lnTlToBr>
                    <a:lnBlToTr w="12700" cmpd="sng">
                      <a:noFill/>
                      <a:prstDash val="solid"/>
                    </a:lnBlToTr>
                    <a:solidFill>
                      <a:srgbClr val="005EB8"/>
                    </a:solidFill>
                  </a:tcPr>
                </a:tc>
                <a:tc>
                  <a:txBody>
                    <a:bodyPr/>
                    <a:lstStyle/>
                    <a:p>
                      <a:pPr marL="0" marR="0" lvl="0" indent="0" algn="ctr" defTabSz="914400" rtl="0" eaLnBrk="1" fontAlgn="base" latinLnBrk="0" hangingPunct="1">
                        <a:lnSpc>
                          <a:spcPct val="100000"/>
                        </a:lnSpc>
                        <a:spcBef>
                          <a:spcPct val="25000"/>
                        </a:spcBef>
                        <a:spcAft>
                          <a:spcPct val="0"/>
                        </a:spcAft>
                        <a:buClr>
                          <a:srgbClr val="415299"/>
                        </a:buClr>
                        <a:buSzPct val="125000"/>
                        <a:buFontTx/>
                        <a:buNone/>
                        <a:tabLst/>
                      </a:pPr>
                      <a:endParaRPr kumimoji="0" lang="en-GB" sz="1200" b="0" i="0" u="none" strike="noStrike" cap="none" normalizeH="0" baseline="0" noProof="0" dirty="0" smtClean="0">
                        <a:ln>
                          <a:noFill/>
                        </a:ln>
                        <a:solidFill>
                          <a:schemeClr val="tx1"/>
                        </a:solidFill>
                        <a:effectLst/>
                        <a:latin typeface="+mj-lt"/>
                        <a:cs typeface="Arial" charset="0"/>
                      </a:endParaRPr>
                    </a:p>
                  </a:txBody>
                  <a:tcPr marL="45720" marR="45720" horzOverflow="overflow">
                    <a:lnL w="6350" cap="flat" cmpd="sng" algn="ctr">
                      <a:noFill/>
                      <a:prstDash val="solid"/>
                      <a:round/>
                      <a:headEnd type="none" w="med" len="med"/>
                      <a:tailEnd type="none" w="med" len="med"/>
                    </a:lnL>
                    <a:lnR w="6350" cap="flat" cmpd="sng" algn="ctr">
                      <a:solidFill>
                        <a:srgbClr val="00338D"/>
                      </a:solidFill>
                      <a:prstDash val="solid"/>
                      <a:round/>
                      <a:headEnd type="none" w="med" len="med"/>
                      <a:tailEnd type="none" w="med" len="med"/>
                    </a:lnR>
                    <a:lnT w="6350" cap="rnd" cmpd="sng" algn="ctr">
                      <a:noFill/>
                      <a:prstDash val="solid"/>
                    </a:lnT>
                    <a:lnB w="12700" cap="rnd" cmpd="sng" algn="ctr">
                      <a:noFill/>
                      <a:prstDash val="solid"/>
                    </a:lnB>
                    <a:lnTlToBr w="12700" cmpd="sng">
                      <a:noFill/>
                      <a:prstDash val="solid"/>
                    </a:lnTlToBr>
                    <a:lnBlToTr w="12700" cmpd="sng">
                      <a:noFill/>
                      <a:prstDash val="solid"/>
                    </a:lnBlToTr>
                    <a:noFill/>
                  </a:tcPr>
                </a:tc>
                <a:tc gridSpan="2">
                  <a:txBody>
                    <a:bodyPr/>
                    <a:lstStyle/>
                    <a:p>
                      <a:pPr marL="0" marR="0" lvl="0" indent="0" algn="ctr" defTabSz="914400" rtl="0" eaLnBrk="1" fontAlgn="base" latinLnBrk="0" hangingPunct="1">
                        <a:lnSpc>
                          <a:spcPct val="100000"/>
                        </a:lnSpc>
                        <a:spcBef>
                          <a:spcPct val="25000"/>
                        </a:spcBef>
                        <a:spcAft>
                          <a:spcPct val="0"/>
                        </a:spcAft>
                        <a:buClr>
                          <a:srgbClr val="415299"/>
                        </a:buClr>
                        <a:buSzPct val="125000"/>
                        <a:buFontTx/>
                        <a:buNone/>
                        <a:tabLst/>
                      </a:pPr>
                      <a:r>
                        <a:rPr kumimoji="0" lang="en-GB" sz="1200" u="none" strike="noStrike" cap="none" normalizeH="0" baseline="0" noProof="0" dirty="0" smtClean="0">
                          <a:ln>
                            <a:noFill/>
                          </a:ln>
                          <a:effectLst/>
                        </a:rPr>
                        <a:t>Current State</a:t>
                      </a:r>
                      <a:endParaRPr kumimoji="0" lang="en-GB" sz="1200" b="0" i="0" u="none" strike="noStrike" cap="none" normalizeH="0" baseline="0" noProof="0" dirty="0" smtClean="0">
                        <a:ln>
                          <a:noFill/>
                        </a:ln>
                        <a:solidFill>
                          <a:schemeClr val="bg1"/>
                        </a:solidFill>
                        <a:effectLst/>
                        <a:latin typeface="+mj-lt"/>
                        <a:cs typeface="Arial" charset="0"/>
                      </a:endParaRPr>
                    </a:p>
                  </a:txBody>
                  <a:tcPr marL="45720" marR="45720" horzOverflow="overflow">
                    <a:lnL w="6350" cap="flat" cmpd="sng" algn="ctr">
                      <a:solidFill>
                        <a:srgbClr val="00338D"/>
                      </a:solidFill>
                      <a:prstDash val="solid"/>
                      <a:round/>
                      <a:headEnd type="none" w="med" len="med"/>
                      <a:tailEnd type="none" w="med" len="med"/>
                    </a:lnL>
                    <a:solidFill>
                      <a:srgbClr val="2D5491"/>
                    </a:solidFill>
                  </a:tcPr>
                </a:tc>
                <a:tc hMerge="1">
                  <a:txBody>
                    <a:bodyPr/>
                    <a:lstStyle/>
                    <a:p>
                      <a:endParaRPr lang="en-US"/>
                    </a:p>
                  </a:txBody>
                  <a:tcPr/>
                </a:tc>
                <a:tc gridSpan="3">
                  <a:txBody>
                    <a:bodyPr/>
                    <a:lstStyle/>
                    <a:p>
                      <a:pPr marL="0" marR="0" lvl="0" indent="0" algn="ctr" defTabSz="914400" rtl="0" eaLnBrk="1" fontAlgn="base" latinLnBrk="0" hangingPunct="1">
                        <a:lnSpc>
                          <a:spcPct val="100000"/>
                        </a:lnSpc>
                        <a:spcBef>
                          <a:spcPct val="25000"/>
                        </a:spcBef>
                        <a:spcAft>
                          <a:spcPct val="0"/>
                        </a:spcAft>
                        <a:buClr>
                          <a:srgbClr val="415299"/>
                        </a:buClr>
                        <a:buSzPct val="125000"/>
                        <a:buFontTx/>
                        <a:buNone/>
                        <a:tabLst/>
                      </a:pPr>
                      <a:r>
                        <a:rPr kumimoji="0" lang="en-GB" sz="1200" u="none" strike="noStrike" cap="none" normalizeH="0" baseline="0" noProof="0" dirty="0" smtClean="0">
                          <a:ln>
                            <a:noFill/>
                          </a:ln>
                          <a:effectLst/>
                        </a:rPr>
                        <a:t>Peer Group</a:t>
                      </a:r>
                      <a:endParaRPr kumimoji="0" lang="en-GB" sz="1200" b="0" i="0" u="none" strike="noStrike" cap="none" normalizeH="0" baseline="0" noProof="0" dirty="0" smtClean="0">
                        <a:ln>
                          <a:noFill/>
                        </a:ln>
                        <a:solidFill>
                          <a:schemeClr val="bg1"/>
                        </a:solidFill>
                        <a:effectLst/>
                        <a:latin typeface="+mj-lt"/>
                        <a:cs typeface="Arial" charset="0"/>
                      </a:endParaRPr>
                    </a:p>
                  </a:txBody>
                  <a:tcPr marL="45720" marR="45720" horzOverflow="overflow">
                    <a:solidFill>
                      <a:srgbClr val="2D5491"/>
                    </a:solidFill>
                  </a:tcPr>
                </a:tc>
                <a:tc hMerge="1">
                  <a:txBody>
                    <a:bodyPr/>
                    <a:lstStyle/>
                    <a:p>
                      <a:pPr marL="0" marR="0" lvl="0" indent="0" algn="ctr" defTabSz="914400" rtl="0" eaLnBrk="1" fontAlgn="base" latinLnBrk="0" hangingPunct="1">
                        <a:lnSpc>
                          <a:spcPct val="100000"/>
                        </a:lnSpc>
                        <a:spcBef>
                          <a:spcPct val="25000"/>
                        </a:spcBef>
                        <a:spcAft>
                          <a:spcPct val="0"/>
                        </a:spcAft>
                        <a:buClr>
                          <a:srgbClr val="415299"/>
                        </a:buClr>
                        <a:buSzPct val="125000"/>
                        <a:buFontTx/>
                        <a:buNone/>
                        <a:tabLst/>
                      </a:pPr>
                      <a:endParaRPr kumimoji="0" lang="en-GB" sz="1200" b="0" i="0" u="none" strike="noStrike" cap="none" normalizeH="0" baseline="0" noProof="0" dirty="0" smtClean="0">
                        <a:ln>
                          <a:noFill/>
                        </a:ln>
                        <a:solidFill>
                          <a:schemeClr val="bg1"/>
                        </a:solidFill>
                        <a:effectLst/>
                        <a:latin typeface="+mj-lt"/>
                        <a:cs typeface="Arial" charset="0"/>
                      </a:endParaRPr>
                    </a:p>
                  </a:txBody>
                  <a:tcPr marL="45720" marR="45720" horzOverflow="overflow">
                    <a:solidFill>
                      <a:srgbClr val="2D5491"/>
                    </a:solidFill>
                  </a:tcPr>
                </a:tc>
                <a:tc hMerge="1">
                  <a:txBody>
                    <a:bodyPr/>
                    <a:lstStyle/>
                    <a:p>
                      <a:endParaRPr lang="en-US"/>
                    </a:p>
                  </a:txBody>
                  <a:tcPr/>
                </a:tc>
                <a:tc gridSpan="2">
                  <a:txBody>
                    <a:bodyPr/>
                    <a:lstStyle/>
                    <a:p>
                      <a:pPr marL="0" marR="0" lvl="0" indent="0" algn="ctr" defTabSz="914400" rtl="0" eaLnBrk="1" fontAlgn="base" latinLnBrk="0" hangingPunct="1">
                        <a:lnSpc>
                          <a:spcPct val="100000"/>
                        </a:lnSpc>
                        <a:spcBef>
                          <a:spcPct val="25000"/>
                        </a:spcBef>
                        <a:spcAft>
                          <a:spcPct val="0"/>
                        </a:spcAft>
                        <a:buClr>
                          <a:srgbClr val="415299"/>
                        </a:buClr>
                        <a:buSzPct val="125000"/>
                        <a:buFontTx/>
                        <a:buNone/>
                        <a:tabLst/>
                      </a:pPr>
                      <a:r>
                        <a:rPr kumimoji="0" lang="en-GB" sz="1200" u="none" strike="noStrike" cap="none" normalizeH="0" baseline="0" noProof="0" dirty="0" smtClean="0">
                          <a:ln>
                            <a:noFill/>
                          </a:ln>
                          <a:effectLst/>
                        </a:rPr>
                        <a:t>Global Industry Benchmark</a:t>
                      </a:r>
                      <a:endParaRPr kumimoji="0" lang="en-GB" sz="1200" b="0" i="0" u="none" strike="noStrike" cap="none" normalizeH="0" baseline="0" noProof="0" dirty="0" smtClean="0">
                        <a:ln>
                          <a:noFill/>
                        </a:ln>
                        <a:solidFill>
                          <a:schemeClr val="bg1"/>
                        </a:solidFill>
                        <a:effectLst/>
                        <a:latin typeface="+mj-lt"/>
                        <a:cs typeface="Arial" charset="0"/>
                      </a:endParaRPr>
                    </a:p>
                  </a:txBody>
                  <a:tcPr marL="45720" marR="45720" horzOverflow="overflow">
                    <a:solidFill>
                      <a:srgbClr val="2D5491"/>
                    </a:solidFill>
                  </a:tcPr>
                </a:tc>
                <a:tc hMerge="1">
                  <a:txBody>
                    <a:bodyPr/>
                    <a:lstStyle/>
                    <a:p>
                      <a:endParaRPr lang="en-US"/>
                    </a:p>
                  </a:txBody>
                  <a:tcPr/>
                </a:tc>
              </a:tr>
              <a:tr h="1920015">
                <a:tc rowSpan="4">
                  <a:txBody>
                    <a:bodyPr/>
                    <a:lstStyle/>
                    <a:p>
                      <a:pPr marL="0" marR="0" lvl="0" indent="0" algn="ctr" defTabSz="890789" rtl="0" eaLnBrk="1" fontAlgn="auto" latinLnBrk="0" hangingPunct="1">
                        <a:lnSpc>
                          <a:spcPct val="100000"/>
                        </a:lnSpc>
                        <a:spcBef>
                          <a:spcPts val="0"/>
                        </a:spcBef>
                        <a:spcAft>
                          <a:spcPts val="0"/>
                        </a:spcAft>
                        <a:buClrTx/>
                        <a:buSzTx/>
                        <a:buFontTx/>
                        <a:buNone/>
                        <a:tabLst/>
                        <a:defRPr/>
                      </a:pPr>
                      <a:r>
                        <a:rPr lang="en-GB" sz="1200" b="1" kern="1200" dirty="0" smtClean="0">
                          <a:solidFill>
                            <a:schemeClr val="bg1"/>
                          </a:solidFill>
                          <a:latin typeface="+mn-lt"/>
                          <a:ea typeface="+mn-ea"/>
                          <a:cs typeface="+mn-cs"/>
                        </a:rPr>
                        <a:t>Measured and value-driven digital partnerships &amp; collaborations</a:t>
                      </a:r>
                    </a:p>
                    <a:p>
                      <a:pPr marL="0" marR="0" lvl="0" indent="0" algn="ctr" defTabSz="890789" rtl="0" eaLnBrk="1" fontAlgn="auto" latinLnBrk="0" hangingPunct="1">
                        <a:lnSpc>
                          <a:spcPct val="100000"/>
                        </a:lnSpc>
                        <a:spcBef>
                          <a:spcPts val="0"/>
                        </a:spcBef>
                        <a:spcAft>
                          <a:spcPts val="0"/>
                        </a:spcAft>
                        <a:buClrTx/>
                        <a:buSzTx/>
                        <a:buFontTx/>
                        <a:buNone/>
                        <a:tabLst/>
                        <a:defRPr/>
                      </a:pPr>
                      <a:endParaRPr lang="en-US" sz="1200" kern="1200" dirty="0" smtClean="0">
                        <a:solidFill>
                          <a:schemeClr val="bg1"/>
                        </a:solidFill>
                      </a:endParaRPr>
                    </a:p>
                  </a:txBody>
                  <a:tcPr marL="45720" marR="45720" anchor="ctr" horzOverflow="overflow">
                    <a:lnR w="12700" cap="rnd" cmpd="sng" algn="ctr">
                      <a:noFill/>
                      <a:prstDash val="solid"/>
                    </a:lnR>
                    <a:lnT w="12700" cap="rnd" cmpd="sng" algn="ctr">
                      <a:noFill/>
                      <a:prstDash val="solid"/>
                    </a:lnT>
                    <a:solidFill>
                      <a:srgbClr val="2D5491"/>
                    </a:solidFill>
                  </a:tcPr>
                </a:tc>
                <a:tc>
                  <a:txBody>
                    <a:bodyPr/>
                    <a:lstStyle/>
                    <a:p>
                      <a:pPr algn="ctr"/>
                      <a:endParaRPr lang="en-US" sz="1200" b="1" kern="1200" dirty="0">
                        <a:solidFill>
                          <a:schemeClr val="bg1"/>
                        </a:solidFill>
                        <a:latin typeface="+mn-lt"/>
                        <a:ea typeface="+mn-ea"/>
                        <a:cs typeface="+mn-cs"/>
                      </a:endParaRPr>
                    </a:p>
                  </a:txBody>
                  <a:tcPr marL="45720" marR="45720" anchor="ctr" horzOverflow="overflow">
                    <a:lnL w="12700" cap="rnd" cmpd="sng" algn="ctr">
                      <a:noFill/>
                      <a:prstDash val="solid"/>
                    </a:lnL>
                    <a:lnR w="6350" cap="flat" cmpd="sng" algn="ctr">
                      <a:solidFill>
                        <a:srgbClr val="00338D"/>
                      </a:solidFill>
                      <a:prstDash val="solid"/>
                      <a:round/>
                      <a:headEnd type="none" w="med" len="med"/>
                      <a:tailEnd type="none" w="med" len="med"/>
                    </a:lnR>
                    <a:lnT w="12700" cap="rnd" cmpd="sng" algn="ctr">
                      <a:noFill/>
                      <a:prstDash val="solid"/>
                    </a:lnT>
                    <a:lnB w="6350" cap="rnd" cmpd="sng" algn="ctr">
                      <a:noFill/>
                      <a:prstDash val="solid"/>
                    </a:lnB>
                    <a:lnTlToBr w="12700" cmpd="sng">
                      <a:noFill/>
                      <a:prstDash val="solid"/>
                    </a:lnTlToBr>
                    <a:lnBlToTr w="12700" cmpd="sng">
                      <a:noFill/>
                      <a:prstDash val="solid"/>
                    </a:lnBlToTr>
                    <a:noFill/>
                  </a:tcPr>
                </a:tc>
                <a:tc gridSpan="2">
                  <a:txBody>
                    <a:bodyPr/>
                    <a:lstStyle/>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r>
                        <a:rPr lang="en-US" sz="1200" kern="1200" dirty="0" smtClean="0">
                          <a:solidFill>
                            <a:srgbClr val="00338D"/>
                          </a:solidFill>
                          <a:latin typeface="+mn-lt"/>
                          <a:ea typeface="+mn-ea"/>
                          <a:cs typeface="+mn-cs"/>
                        </a:rPr>
                        <a:t>FBNQuest has no frameworks established to facilitate partnership and collaboration with ecosystem partners such as </a:t>
                      </a:r>
                      <a:r>
                        <a:rPr lang="en-US" sz="1200" kern="1200" dirty="0" err="1" smtClean="0">
                          <a:solidFill>
                            <a:srgbClr val="00338D"/>
                          </a:solidFill>
                          <a:latin typeface="+mn-lt"/>
                          <a:ea typeface="+mn-ea"/>
                          <a:cs typeface="+mn-cs"/>
                        </a:rPr>
                        <a:t>Fintech</a:t>
                      </a:r>
                      <a:r>
                        <a:rPr lang="en-US" sz="1200" kern="1200" dirty="0" smtClean="0">
                          <a:solidFill>
                            <a:srgbClr val="00338D"/>
                          </a:solidFill>
                          <a:latin typeface="+mn-lt"/>
                          <a:ea typeface="+mn-ea"/>
                          <a:cs typeface="+mn-cs"/>
                        </a:rPr>
                        <a:t> companies and developer communities for external innovation sourcing and acceleration</a:t>
                      </a:r>
                    </a:p>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r>
                        <a:rPr lang="en-US" sz="1200" kern="1200" dirty="0" smtClean="0">
                          <a:solidFill>
                            <a:srgbClr val="00338D"/>
                          </a:solidFill>
                          <a:latin typeface="+mn-lt"/>
                          <a:ea typeface="+mn-ea"/>
                          <a:cs typeface="+mn-cs"/>
                        </a:rPr>
                        <a:t>FBNQuest has no formed strategic alliances and partnerships with key players in the digital field that can help articulate their digital transformation objectives.</a:t>
                      </a:r>
                    </a:p>
                  </a:txBody>
                  <a:tcPr marL="45720" marR="45720" horzOverflow="overflow">
                    <a:lnL w="6350" cap="flat" cmpd="sng" algn="ctr">
                      <a:solidFill>
                        <a:srgbClr val="00338D"/>
                      </a:solidFill>
                      <a:prstDash val="solid"/>
                      <a:round/>
                      <a:headEnd type="none" w="med" len="med"/>
                      <a:tailEnd type="none" w="med" len="med"/>
                    </a:lnL>
                    <a:noFill/>
                  </a:tcPr>
                </a:tc>
                <a:tc hMerge="1">
                  <a:txBody>
                    <a:bodyPr/>
                    <a:lstStyle/>
                    <a:p>
                      <a:pPr marL="0" marR="0" lvl="0" indent="0" algn="l" defTabSz="914400" rtl="0" eaLnBrk="1" fontAlgn="base" latinLnBrk="0" hangingPunct="1">
                        <a:lnSpc>
                          <a:spcPct val="100000"/>
                        </a:lnSpc>
                        <a:spcBef>
                          <a:spcPct val="25000"/>
                        </a:spcBef>
                        <a:spcAft>
                          <a:spcPct val="0"/>
                        </a:spcAft>
                        <a:buClr>
                          <a:srgbClr val="415299"/>
                        </a:buClr>
                        <a:buSzPct val="125000"/>
                        <a:buFontTx/>
                        <a:buNone/>
                        <a:tabLst/>
                      </a:pPr>
                      <a:endParaRPr kumimoji="0" lang="en-US" sz="1200" b="0" i="0" u="none" strike="noStrike" cap="none" normalizeH="0" baseline="0" noProof="0" dirty="0" smtClean="0">
                        <a:ln>
                          <a:noFill/>
                        </a:ln>
                        <a:solidFill>
                          <a:schemeClr val="tx1"/>
                        </a:solidFill>
                        <a:effectLst/>
                        <a:latin typeface="+mj-lt"/>
                        <a:cs typeface="Arial" charset="0"/>
                      </a:endParaRPr>
                    </a:p>
                  </a:txBody>
                  <a:tcPr marL="45720" marR="45720" horzOverflow="overflow"/>
                </a:tc>
                <a:tc gridSpan="3">
                  <a:txBody>
                    <a:bodyPr/>
                    <a:lstStyle/>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endParaRPr lang="en-US" sz="1200" kern="1200" dirty="0" smtClean="0">
                        <a:solidFill>
                          <a:srgbClr val="00338D"/>
                        </a:solidFill>
                        <a:latin typeface="+mn-lt"/>
                        <a:ea typeface="+mn-ea"/>
                        <a:cs typeface="+mn-cs"/>
                      </a:endParaRPr>
                    </a:p>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endParaRPr lang="en-US" sz="1200" kern="1200" dirty="0" smtClean="0">
                        <a:solidFill>
                          <a:srgbClr val="00338D"/>
                        </a:solidFill>
                        <a:latin typeface="+mn-lt"/>
                        <a:ea typeface="+mn-ea"/>
                        <a:cs typeface="+mn-cs"/>
                      </a:endParaRPr>
                    </a:p>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endParaRPr lang="en-US" sz="1200" kern="1200" dirty="0" smtClean="0">
                        <a:solidFill>
                          <a:srgbClr val="00338D"/>
                        </a:solidFill>
                        <a:latin typeface="+mn-lt"/>
                        <a:ea typeface="+mn-ea"/>
                        <a:cs typeface="+mn-cs"/>
                      </a:endParaRPr>
                    </a:p>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endParaRPr lang="en-US" sz="1200" kern="1200" dirty="0" smtClean="0">
                        <a:solidFill>
                          <a:srgbClr val="00338D"/>
                        </a:solidFill>
                        <a:latin typeface="+mn-lt"/>
                        <a:ea typeface="+mn-ea"/>
                        <a:cs typeface="+mn-cs"/>
                      </a:endParaRPr>
                    </a:p>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r>
                        <a:rPr lang="en-US" sz="1200" kern="1200" dirty="0" err="1" smtClean="0">
                          <a:solidFill>
                            <a:srgbClr val="00338D"/>
                          </a:solidFill>
                          <a:latin typeface="+mn-lt"/>
                          <a:ea typeface="+mn-ea"/>
                          <a:cs typeface="+mn-cs"/>
                        </a:rPr>
                        <a:t>Axa</a:t>
                      </a:r>
                      <a:r>
                        <a:rPr lang="en-US" sz="1200" kern="1200" dirty="0" smtClean="0">
                          <a:solidFill>
                            <a:srgbClr val="00338D"/>
                          </a:solidFill>
                          <a:latin typeface="+mn-lt"/>
                          <a:ea typeface="+mn-ea"/>
                          <a:cs typeface="+mn-cs"/>
                        </a:rPr>
                        <a:t> Mansard has established partnerships with </a:t>
                      </a:r>
                      <a:r>
                        <a:rPr lang="en-US" sz="1200" kern="1200" dirty="0" err="1" smtClean="0">
                          <a:solidFill>
                            <a:srgbClr val="00338D"/>
                          </a:solidFill>
                          <a:latin typeface="+mn-lt"/>
                          <a:ea typeface="+mn-ea"/>
                          <a:cs typeface="+mn-cs"/>
                        </a:rPr>
                        <a:t>Fintechs</a:t>
                      </a:r>
                      <a:r>
                        <a:rPr lang="en-US" sz="1200" kern="1200" dirty="0" smtClean="0">
                          <a:solidFill>
                            <a:srgbClr val="00338D"/>
                          </a:solidFill>
                          <a:latin typeface="+mn-lt"/>
                          <a:ea typeface="+mn-ea"/>
                          <a:cs typeface="+mn-cs"/>
                        </a:rPr>
                        <a:t> such as </a:t>
                      </a:r>
                      <a:r>
                        <a:rPr lang="en-US" sz="1200" kern="1200" dirty="0" err="1" smtClean="0">
                          <a:solidFill>
                            <a:srgbClr val="00338D"/>
                          </a:solidFill>
                          <a:latin typeface="+mn-lt"/>
                          <a:ea typeface="+mn-ea"/>
                          <a:cs typeface="+mn-cs"/>
                        </a:rPr>
                        <a:t>Paystack</a:t>
                      </a:r>
                      <a:r>
                        <a:rPr lang="en-US" sz="1200" kern="1200" dirty="0" smtClean="0">
                          <a:solidFill>
                            <a:srgbClr val="00338D"/>
                          </a:solidFill>
                          <a:latin typeface="+mn-lt"/>
                          <a:ea typeface="+mn-ea"/>
                          <a:cs typeface="+mn-cs"/>
                        </a:rPr>
                        <a:t> in the payments space, as well as </a:t>
                      </a:r>
                      <a:r>
                        <a:rPr lang="en-US" sz="1200" kern="1200" dirty="0" err="1" smtClean="0">
                          <a:solidFill>
                            <a:srgbClr val="00338D"/>
                          </a:solidFill>
                          <a:latin typeface="+mn-lt"/>
                          <a:ea typeface="+mn-ea"/>
                          <a:cs typeface="+mn-cs"/>
                        </a:rPr>
                        <a:t>Telcos</a:t>
                      </a:r>
                      <a:r>
                        <a:rPr lang="en-US" sz="1200" kern="1200" dirty="0" smtClean="0">
                          <a:solidFill>
                            <a:srgbClr val="00338D"/>
                          </a:solidFill>
                          <a:latin typeface="+mn-lt"/>
                          <a:ea typeface="+mn-ea"/>
                          <a:cs typeface="+mn-cs"/>
                        </a:rPr>
                        <a:t> such as MTN Nigeria </a:t>
                      </a:r>
                    </a:p>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r>
                        <a:rPr lang="en-GB" sz="1200" kern="1200" dirty="0" err="1" smtClean="0">
                          <a:solidFill>
                            <a:srgbClr val="00338D"/>
                          </a:solidFill>
                          <a:latin typeface="+mn-lt"/>
                          <a:ea typeface="+mn-ea"/>
                          <a:cs typeface="+mn-cs"/>
                        </a:rPr>
                        <a:t>Stanbic</a:t>
                      </a:r>
                      <a:r>
                        <a:rPr lang="en-GB" sz="1200" kern="1200" dirty="0" smtClean="0">
                          <a:solidFill>
                            <a:srgbClr val="00338D"/>
                          </a:solidFill>
                          <a:latin typeface="+mn-lt"/>
                          <a:ea typeface="+mn-ea"/>
                          <a:cs typeface="+mn-cs"/>
                        </a:rPr>
                        <a:t> IBTC has </a:t>
                      </a:r>
                      <a:r>
                        <a:rPr lang="en-US" sz="1200" kern="1200" dirty="0" smtClean="0">
                          <a:solidFill>
                            <a:srgbClr val="00338D"/>
                          </a:solidFill>
                          <a:latin typeface="+mn-lt"/>
                          <a:ea typeface="+mn-ea"/>
                          <a:cs typeface="+mn-cs"/>
                        </a:rPr>
                        <a:t>launched the </a:t>
                      </a:r>
                      <a:r>
                        <a:rPr lang="en-US" sz="1200" kern="1200" dirty="0" err="1" smtClean="0">
                          <a:solidFill>
                            <a:srgbClr val="00338D"/>
                          </a:solidFill>
                          <a:latin typeface="+mn-lt"/>
                          <a:ea typeface="+mn-ea"/>
                          <a:cs typeface="+mn-cs"/>
                        </a:rPr>
                        <a:t>Stanbic</a:t>
                      </a:r>
                      <a:r>
                        <a:rPr lang="en-US" sz="1200" kern="1200" dirty="0" smtClean="0">
                          <a:solidFill>
                            <a:srgbClr val="00338D"/>
                          </a:solidFill>
                          <a:latin typeface="+mn-lt"/>
                          <a:ea typeface="+mn-ea"/>
                          <a:cs typeface="+mn-cs"/>
                        </a:rPr>
                        <a:t> IBTC Blue lab which provides an innovative platform for start-ups, small and medium-scale enterprises to incubate provide solutions to enhance their business</a:t>
                      </a:r>
                    </a:p>
                  </a:txBody>
                  <a:tcPr marL="45720" marR="45720" horzOverflow="overflow">
                    <a:noFill/>
                  </a:tcPr>
                </a:tc>
                <a:tc hMerge="1">
                  <a:txBody>
                    <a:bodyPr/>
                    <a:lstStyle/>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endParaRPr lang="en-US" sz="1200" kern="1200" dirty="0" smtClean="0">
                        <a:solidFill>
                          <a:srgbClr val="00338D"/>
                        </a:solidFill>
                        <a:latin typeface="+mn-lt"/>
                        <a:ea typeface="+mn-ea"/>
                        <a:cs typeface="+mn-cs"/>
                      </a:endParaRPr>
                    </a:p>
                  </a:txBody>
                  <a:tcPr marL="45720" marR="45720" horzOverflow="overflow">
                    <a:noFill/>
                  </a:tcPr>
                </a:tc>
                <a:tc hMerge="1">
                  <a:txBody>
                    <a:bodyPr/>
                    <a:lstStyle/>
                    <a:p>
                      <a:pPr marL="0" marR="0" lvl="0" indent="0" algn="l" defTabSz="914400" rtl="0" eaLnBrk="1" fontAlgn="base" latinLnBrk="0" hangingPunct="1">
                        <a:lnSpc>
                          <a:spcPct val="100000"/>
                        </a:lnSpc>
                        <a:spcBef>
                          <a:spcPct val="25000"/>
                        </a:spcBef>
                        <a:spcAft>
                          <a:spcPct val="0"/>
                        </a:spcAft>
                        <a:buClr>
                          <a:srgbClr val="415299"/>
                        </a:buClr>
                        <a:buSzPct val="125000"/>
                        <a:buFontTx/>
                        <a:buNone/>
                        <a:tabLst/>
                      </a:pPr>
                      <a:endParaRPr kumimoji="0" lang="en-GB" sz="1200" b="0" i="0" u="none" strike="noStrike" cap="none" normalizeH="0" baseline="0" noProof="0" dirty="0" smtClean="0">
                        <a:ln>
                          <a:noFill/>
                        </a:ln>
                        <a:solidFill>
                          <a:schemeClr val="tx1"/>
                        </a:solidFill>
                        <a:effectLst/>
                        <a:latin typeface="+mj-lt"/>
                        <a:cs typeface="Arial" charset="0"/>
                      </a:endParaRPr>
                    </a:p>
                  </a:txBody>
                  <a:tcPr marL="45720" marR="45720" horzOverflow="overflow"/>
                </a:tc>
                <a:tc gridSpan="2">
                  <a:txBody>
                    <a:bodyPr/>
                    <a:lstStyle/>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endParaRPr lang="en-US" sz="1200" kern="1200" dirty="0" smtClean="0">
                        <a:solidFill>
                          <a:srgbClr val="00338D"/>
                        </a:solidFill>
                        <a:latin typeface="+mn-lt"/>
                        <a:ea typeface="+mn-ea"/>
                        <a:cs typeface="+mn-cs"/>
                      </a:endParaRPr>
                    </a:p>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endParaRPr lang="en-US" sz="1200" kern="1200" dirty="0" smtClean="0">
                        <a:solidFill>
                          <a:srgbClr val="00338D"/>
                        </a:solidFill>
                        <a:latin typeface="+mn-lt"/>
                        <a:ea typeface="+mn-ea"/>
                        <a:cs typeface="+mn-cs"/>
                      </a:endParaRPr>
                    </a:p>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endParaRPr lang="en-US" sz="1200" kern="1200" dirty="0" smtClean="0">
                        <a:solidFill>
                          <a:srgbClr val="00338D"/>
                        </a:solidFill>
                        <a:latin typeface="+mn-lt"/>
                        <a:ea typeface="+mn-ea"/>
                        <a:cs typeface="+mn-cs"/>
                      </a:endParaRPr>
                    </a:p>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endParaRPr lang="en-US" sz="1200" kern="1200" dirty="0" smtClean="0">
                        <a:solidFill>
                          <a:srgbClr val="00338D"/>
                        </a:solidFill>
                        <a:latin typeface="+mn-lt"/>
                        <a:ea typeface="+mn-ea"/>
                        <a:cs typeface="+mn-cs"/>
                      </a:endParaRPr>
                    </a:p>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r>
                        <a:rPr lang="en-US" sz="1200" kern="1200" dirty="0" smtClean="0">
                          <a:solidFill>
                            <a:srgbClr val="00338D"/>
                          </a:solidFill>
                          <a:latin typeface="+mn-lt"/>
                          <a:ea typeface="+mn-ea"/>
                          <a:cs typeface="+mn-cs"/>
                        </a:rPr>
                        <a:t>JPM invested in online broker Motif Investing‘s $35M Series D and mobile payments unicorn Square‘s Series B back in 2011.</a:t>
                      </a:r>
                    </a:p>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r>
                        <a:rPr lang="en-US" sz="1200" kern="1200" dirty="0" smtClean="0">
                          <a:solidFill>
                            <a:srgbClr val="00338D"/>
                          </a:solidFill>
                          <a:latin typeface="+mn-lt"/>
                          <a:ea typeface="+mn-ea"/>
                          <a:cs typeface="+mn-cs"/>
                        </a:rPr>
                        <a:t>Citi's has entered into a strategic partnership with </a:t>
                      </a:r>
                      <a:r>
                        <a:rPr lang="en-US" sz="1200" kern="1200" dirty="0" err="1" smtClean="0">
                          <a:solidFill>
                            <a:srgbClr val="00338D"/>
                          </a:solidFill>
                          <a:latin typeface="+mn-lt"/>
                          <a:ea typeface="+mn-ea"/>
                          <a:cs typeface="+mn-cs"/>
                        </a:rPr>
                        <a:t>HighRadius</a:t>
                      </a:r>
                      <a:r>
                        <a:rPr lang="en-US" sz="1200" kern="1200" dirty="0" smtClean="0">
                          <a:solidFill>
                            <a:srgbClr val="00338D"/>
                          </a:solidFill>
                          <a:latin typeface="+mn-lt"/>
                          <a:ea typeface="+mn-ea"/>
                          <a:cs typeface="+mn-cs"/>
                        </a:rPr>
                        <a:t> Corporation, a software company specializing in cloud-based integrated receivables</a:t>
                      </a:r>
                    </a:p>
                  </a:txBody>
                  <a:tcPr marL="45720" marR="45720" horzOverflow="overflow">
                    <a:noFill/>
                  </a:tcPr>
                </a:tc>
                <a:tc hMerge="1">
                  <a:txBody>
                    <a:bodyPr/>
                    <a:lstStyle/>
                    <a:p>
                      <a:pPr marL="0" marR="0" lvl="0" indent="0" algn="l" defTabSz="914400" rtl="0" eaLnBrk="1" fontAlgn="base" latinLnBrk="0" hangingPunct="1">
                        <a:lnSpc>
                          <a:spcPct val="100000"/>
                        </a:lnSpc>
                        <a:spcBef>
                          <a:spcPct val="25000"/>
                        </a:spcBef>
                        <a:spcAft>
                          <a:spcPct val="0"/>
                        </a:spcAft>
                        <a:buClr>
                          <a:srgbClr val="415299"/>
                        </a:buClr>
                        <a:buSzPct val="125000"/>
                        <a:buFontTx/>
                        <a:buNone/>
                        <a:tabLst/>
                      </a:pPr>
                      <a:endParaRPr kumimoji="0" lang="en-GB" sz="1200" b="0" i="0" u="none" strike="noStrike" cap="none" normalizeH="0" baseline="0" noProof="0" dirty="0" smtClean="0">
                        <a:ln>
                          <a:noFill/>
                        </a:ln>
                        <a:solidFill>
                          <a:schemeClr val="tx1"/>
                        </a:solidFill>
                        <a:effectLst/>
                        <a:latin typeface="+mj-lt"/>
                        <a:cs typeface="Arial" charset="0"/>
                      </a:endParaRPr>
                    </a:p>
                  </a:txBody>
                  <a:tcPr marL="45720" marR="45720" horzOverflow="overflow"/>
                </a:tc>
              </a:tr>
              <a:tr h="570084">
                <a:tc vMerge="1">
                  <a:txBody>
                    <a:bodyPr/>
                    <a:lstStyle/>
                    <a:p>
                      <a:pPr algn="ctr"/>
                      <a:endParaRPr lang="en-US" sz="1200" kern="1200" dirty="0" smtClean="0">
                        <a:solidFill>
                          <a:schemeClr val="bg1"/>
                        </a:solidFill>
                      </a:endParaRPr>
                    </a:p>
                  </a:txBody>
                  <a:tcPr marL="45720" marR="45720" anchor="ctr" horzOverflow="overflow">
                    <a:lnR w="12700" cap="rnd" cmpd="sng" algn="ctr">
                      <a:noFill/>
                      <a:prstDash val="solid"/>
                    </a:lnR>
                    <a:lnT w="12700" cap="rnd" cmpd="sng" algn="ctr">
                      <a:noFill/>
                      <a:prstDash val="solid"/>
                    </a:lnT>
                    <a:lnB w="6350" cap="rnd" cmpd="sng" algn="ctr">
                      <a:noFill/>
                      <a:prstDash val="solid"/>
                    </a:lnB>
                    <a:solidFill>
                      <a:srgbClr val="2D5491"/>
                    </a:solidFill>
                  </a:tcPr>
                </a:tc>
                <a:tc gridSpan="8">
                  <a:txBody>
                    <a:bodyPr/>
                    <a:lstStyle/>
                    <a:p>
                      <a:pPr algn="ctr"/>
                      <a:endParaRPr lang="en-US" sz="1200" b="1" kern="1200" dirty="0">
                        <a:solidFill>
                          <a:schemeClr val="bg1"/>
                        </a:solidFill>
                        <a:latin typeface="+mn-lt"/>
                        <a:ea typeface="+mn-ea"/>
                        <a:cs typeface="+mn-cs"/>
                      </a:endParaRPr>
                    </a:p>
                  </a:txBody>
                  <a:tcPr marL="45720" marR="45720" anchor="ctr" horzOverflow="overflow">
                    <a:lnL w="12700" cap="rnd" cmpd="sng" algn="ctr">
                      <a:noFill/>
                      <a:prstDash val="solid"/>
                    </a:lnL>
                    <a:lnR w="6350" cap="rnd" cmpd="sng" algn="ctr">
                      <a:noFill/>
                      <a:prstDash val="solid"/>
                    </a:lnR>
                    <a:lnT w="12700" cap="rnd" cmpd="sng" algn="ctr">
                      <a:noFill/>
                      <a:prstDash val="solid"/>
                    </a:lnT>
                    <a:lnB w="6350" cap="rnd" cmpd="sng" algn="ctr">
                      <a:noFill/>
                      <a:prstDash val="solid"/>
                    </a:lnB>
                    <a:lnTlToBr w="12700" cmpd="sng">
                      <a:noFill/>
                      <a:prstDash val="solid"/>
                    </a:lnTlToBr>
                    <a:lnBlToTr w="12700" cmpd="sng">
                      <a:noFill/>
                      <a:prstDash val="solid"/>
                    </a:lnBlToTr>
                    <a:noFill/>
                  </a:tcPr>
                </a:tc>
                <a:tc hMerge="1">
                  <a:txBody>
                    <a:bodyPr/>
                    <a:lstStyle/>
                    <a:p>
                      <a:pPr marL="0" marR="0" lvl="0" indent="0" algn="l" defTabSz="890789" rtl="0" eaLnBrk="1" fontAlgn="auto" latinLnBrk="0" hangingPunct="1">
                        <a:lnSpc>
                          <a:spcPct val="100000"/>
                        </a:lnSpc>
                        <a:spcBef>
                          <a:spcPts val="300"/>
                        </a:spcBef>
                        <a:spcAft>
                          <a:spcPts val="300"/>
                        </a:spcAft>
                        <a:buClrTx/>
                        <a:buSzTx/>
                        <a:buFont typeface="Arial" panose="020B0604020202020204" pitchFamily="34" charset="0"/>
                        <a:buNone/>
                        <a:tabLst/>
                        <a:defRPr/>
                      </a:pPr>
                      <a:endParaRPr lang="en-US" sz="1200" kern="1200" dirty="0" smtClean="0">
                        <a:solidFill>
                          <a:srgbClr val="00338D"/>
                        </a:solidFill>
                        <a:latin typeface="+mn-lt"/>
                        <a:ea typeface="+mn-ea"/>
                        <a:cs typeface="+mn-cs"/>
                      </a:endParaRPr>
                    </a:p>
                  </a:txBody>
                  <a:tcPr marL="45720" marR="45720" horzOverflow="overflow">
                    <a:lnL w="6350" cap="flat" cmpd="sng" algn="ctr">
                      <a:solidFill>
                        <a:srgbClr val="00338D"/>
                      </a:solidFill>
                      <a:prstDash val="solid"/>
                      <a:round/>
                      <a:headEnd type="none" w="med" len="med"/>
                      <a:tailEnd type="none" w="med" len="med"/>
                    </a:lnL>
                    <a:noFill/>
                  </a:tcPr>
                </a:tc>
                <a:tc hMerge="1">
                  <a:txBody>
                    <a:bodyPr/>
                    <a:lstStyle/>
                    <a:p>
                      <a:pPr marL="171450" marR="0" lvl="0" indent="-171450" algn="l" defTabSz="890789" rtl="0" eaLnBrk="1" fontAlgn="auto" latinLnBrk="0" hangingPunct="1">
                        <a:lnSpc>
                          <a:spcPct val="100000"/>
                        </a:lnSpc>
                        <a:spcBef>
                          <a:spcPts val="300"/>
                        </a:spcBef>
                        <a:spcAft>
                          <a:spcPts val="300"/>
                        </a:spcAft>
                        <a:buClrTx/>
                        <a:buSzTx/>
                        <a:buFont typeface="Arial" panose="020B0604020202020204" pitchFamily="34" charset="0"/>
                        <a:buChar char="•"/>
                        <a:tabLst/>
                        <a:defRPr/>
                      </a:pPr>
                      <a:endParaRPr lang="en-US" sz="1200" kern="1200" dirty="0" smtClean="0">
                        <a:solidFill>
                          <a:srgbClr val="00338D"/>
                        </a:solidFill>
                        <a:latin typeface="+mn-lt"/>
                        <a:ea typeface="+mn-ea"/>
                        <a:cs typeface="+mn-cs"/>
                      </a:endParaRPr>
                    </a:p>
                  </a:txBody>
                  <a:tcPr marL="45720" marR="45720" horzOverflow="overflow">
                    <a:noFill/>
                  </a:tcPr>
                </a:tc>
                <a:tc hMerge="1">
                  <a:txBody>
                    <a:bodyPr/>
                    <a:lstStyle/>
                    <a:p>
                      <a:endParaRPr lang="en-US"/>
                    </a:p>
                  </a:txBody>
                  <a:tcPr/>
                </a:tc>
                <a:tc hMerge="1">
                  <a:txBody>
                    <a:bodyPr/>
                    <a:lstStyle/>
                    <a:p>
                      <a:pPr marL="171450" marR="0" lvl="0" indent="-171450" algn="l" defTabSz="890789" rtl="0" eaLnBrk="1" fontAlgn="auto" latinLnBrk="0" hangingPunct="1">
                        <a:lnSpc>
                          <a:spcPct val="100000"/>
                        </a:lnSpc>
                        <a:spcBef>
                          <a:spcPts val="300"/>
                        </a:spcBef>
                        <a:spcAft>
                          <a:spcPts val="300"/>
                        </a:spcAft>
                        <a:buClrTx/>
                        <a:buSzTx/>
                        <a:buFont typeface="Arial" panose="020B0604020202020204" pitchFamily="34" charset="0"/>
                        <a:buChar char="•"/>
                        <a:tabLst/>
                        <a:defRPr/>
                      </a:pPr>
                      <a:endParaRPr lang="en-US" sz="1200" kern="1200" dirty="0" smtClean="0">
                        <a:solidFill>
                          <a:srgbClr val="00338D"/>
                        </a:solidFill>
                        <a:latin typeface="+mn-lt"/>
                        <a:ea typeface="+mn-ea"/>
                        <a:cs typeface="+mn-cs"/>
                      </a:endParaRPr>
                    </a:p>
                  </a:txBody>
                  <a:tcPr marL="45720" marR="45720" horzOverflow="overflow">
                    <a:noFill/>
                  </a:tcPr>
                </a:tc>
                <a:tc hMerge="1">
                  <a:txBody>
                    <a:bodyPr/>
                    <a:lstStyle/>
                    <a:p>
                      <a:pPr marL="171450" marR="0" lvl="0" indent="-171450" algn="l" defTabSz="890789" rtl="0" eaLnBrk="1" fontAlgn="auto" latinLnBrk="0" hangingPunct="1">
                        <a:lnSpc>
                          <a:spcPct val="100000"/>
                        </a:lnSpc>
                        <a:spcBef>
                          <a:spcPts val="300"/>
                        </a:spcBef>
                        <a:spcAft>
                          <a:spcPts val="300"/>
                        </a:spcAft>
                        <a:buClrTx/>
                        <a:buSzTx/>
                        <a:buFont typeface="Arial" panose="020B0604020202020204" pitchFamily="34" charset="0"/>
                        <a:buChar char="•"/>
                        <a:tabLst/>
                        <a:defRPr/>
                      </a:pPr>
                      <a:endParaRPr lang="en-US" sz="1200" kern="1200" dirty="0" smtClean="0">
                        <a:solidFill>
                          <a:srgbClr val="00338D"/>
                        </a:solidFill>
                        <a:latin typeface="+mn-lt"/>
                        <a:ea typeface="+mn-ea"/>
                        <a:cs typeface="+mn-cs"/>
                      </a:endParaRPr>
                    </a:p>
                  </a:txBody>
                  <a:tcPr marL="45720" marR="45720" horzOverflow="overflow">
                    <a:noFill/>
                  </a:tcPr>
                </a:tc>
                <a:tc hMerge="1">
                  <a:txBody>
                    <a:bodyPr/>
                    <a:lstStyle/>
                    <a:p>
                      <a:pPr marL="171450" marR="0" lvl="0" indent="-171450" algn="l" defTabSz="890789" rtl="0" eaLnBrk="1" fontAlgn="auto" latinLnBrk="0" hangingPunct="1">
                        <a:lnSpc>
                          <a:spcPct val="100000"/>
                        </a:lnSpc>
                        <a:spcBef>
                          <a:spcPts val="300"/>
                        </a:spcBef>
                        <a:spcAft>
                          <a:spcPts val="300"/>
                        </a:spcAft>
                        <a:buClrTx/>
                        <a:buSzTx/>
                        <a:buFont typeface="Arial" panose="020B0604020202020204" pitchFamily="34" charset="0"/>
                        <a:buChar char="•"/>
                        <a:tabLst/>
                        <a:defRPr/>
                      </a:pPr>
                      <a:endParaRPr lang="en-US" sz="1200" kern="1200" noProof="0" dirty="0" smtClean="0">
                        <a:solidFill>
                          <a:srgbClr val="00338D"/>
                        </a:solidFill>
                        <a:latin typeface="+mn-lt"/>
                        <a:ea typeface="+mn-ea"/>
                        <a:cs typeface="+mn-cs"/>
                      </a:endParaRPr>
                    </a:p>
                  </a:txBody>
                  <a:tcPr marL="45720" marR="45720" horzOverflow="overflow">
                    <a:noFill/>
                  </a:tcPr>
                </a:tc>
                <a:tc hMerge="1">
                  <a:txBody>
                    <a:bodyPr/>
                    <a:lstStyle/>
                    <a:p>
                      <a:endParaRPr lang="en-US"/>
                    </a:p>
                  </a:txBody>
                  <a:tcPr/>
                </a:tc>
              </a:tr>
              <a:tr h="422787">
                <a:tc vMerge="1">
                  <a:txBody>
                    <a:bodyPr/>
                    <a:lstStyle/>
                    <a:p>
                      <a:pPr algn="ctr"/>
                      <a:endParaRPr lang="en-US" sz="1200" kern="1200" dirty="0" smtClean="0">
                        <a:solidFill>
                          <a:schemeClr val="bg1"/>
                        </a:solidFill>
                      </a:endParaRPr>
                    </a:p>
                  </a:txBody>
                  <a:tcPr marL="45720" marR="45720" anchor="ctr" horzOverflow="overflow">
                    <a:lnR w="12700" cap="rnd" cmpd="sng" algn="ctr">
                      <a:noFill/>
                      <a:prstDash val="solid"/>
                    </a:lnR>
                    <a:lnT w="12700" cap="rnd" cmpd="sng" algn="ctr">
                      <a:noFill/>
                      <a:prstDash val="solid"/>
                    </a:lnT>
                    <a:lnB w="6350" cap="rnd" cmpd="sng" algn="ctr">
                      <a:noFill/>
                      <a:prstDash val="solid"/>
                    </a:lnB>
                    <a:solidFill>
                      <a:srgbClr val="2D5491"/>
                    </a:solidFill>
                  </a:tcPr>
                </a:tc>
                <a:tc>
                  <a:txBody>
                    <a:bodyPr/>
                    <a:lstStyle/>
                    <a:p>
                      <a:pPr algn="ctr"/>
                      <a:endParaRPr lang="en-US" sz="1200" b="1" kern="1200" dirty="0">
                        <a:solidFill>
                          <a:schemeClr val="bg1"/>
                        </a:solidFill>
                        <a:latin typeface="+mn-lt"/>
                        <a:ea typeface="+mn-ea"/>
                        <a:cs typeface="+mn-cs"/>
                      </a:endParaRPr>
                    </a:p>
                  </a:txBody>
                  <a:tcPr marL="45720" marR="45720" anchor="ctr" horzOverflow="overflow">
                    <a:lnL w="12700" cap="rnd" cmpd="sng" algn="ctr">
                      <a:noFill/>
                      <a:prstDash val="solid"/>
                    </a:lnL>
                    <a:lnR w="6350" cap="flat" cmpd="sng" algn="ctr">
                      <a:solidFill>
                        <a:srgbClr val="00338D"/>
                      </a:solidFill>
                      <a:prstDash val="solid"/>
                      <a:round/>
                      <a:headEnd type="none" w="med" len="med"/>
                      <a:tailEnd type="none" w="med" len="med"/>
                    </a:lnR>
                    <a:lnT w="12700" cap="rnd" cmpd="sng" algn="ctr">
                      <a:noFill/>
                      <a:prstDash val="solid"/>
                    </a:lnT>
                    <a:lnB w="6350" cap="rnd" cmpd="sng" algn="ctr">
                      <a:noFill/>
                      <a:prstDash val="solid"/>
                    </a:lnB>
                    <a:lnTlToBr w="12700" cmpd="sng">
                      <a:noFill/>
                      <a:prstDash val="solid"/>
                    </a:lnTlToBr>
                    <a:lnBlToTr w="12700" cmpd="sng">
                      <a:noFill/>
                      <a:prstDash val="solid"/>
                    </a:lnBlToTr>
                    <a:noFill/>
                  </a:tcPr>
                </a:tc>
                <a:tc>
                  <a:txBody>
                    <a:bodyPr/>
                    <a:lstStyle/>
                    <a:p>
                      <a:pPr marL="0" marR="0" lvl="0" indent="0" algn="ctr" defTabSz="890789" rtl="0" eaLnBrk="1" fontAlgn="auto" latinLnBrk="0" hangingPunct="1">
                        <a:lnSpc>
                          <a:spcPct val="100000"/>
                        </a:lnSpc>
                        <a:spcBef>
                          <a:spcPts val="300"/>
                        </a:spcBef>
                        <a:spcAft>
                          <a:spcPts val="300"/>
                        </a:spcAft>
                        <a:buClrTx/>
                        <a:buSzTx/>
                        <a:buFont typeface="Arial" panose="020B0604020202020204" pitchFamily="34" charset="0"/>
                        <a:buNone/>
                        <a:tabLst/>
                        <a:defRPr/>
                      </a:pPr>
                      <a:r>
                        <a:rPr lang="en-US" sz="1200" b="1" kern="1200" dirty="0" smtClean="0">
                          <a:solidFill>
                            <a:schemeClr val="bg1"/>
                          </a:solidFill>
                          <a:latin typeface="+mn-lt"/>
                          <a:ea typeface="+mn-ea"/>
                          <a:cs typeface="+mn-cs"/>
                        </a:rPr>
                        <a:t>Lagging</a:t>
                      </a:r>
                    </a:p>
                  </a:txBody>
                  <a:tcPr marL="45720" marR="45720" horzOverflow="overflow">
                    <a:lnL w="6350" cap="flat" cmpd="sng" algn="ctr">
                      <a:solidFill>
                        <a:srgbClr val="00338D"/>
                      </a:solidFill>
                      <a:prstDash val="solid"/>
                      <a:round/>
                      <a:headEnd type="none" w="med" len="med"/>
                      <a:tailEnd type="none" w="med" len="med"/>
                    </a:lnL>
                    <a:solidFill>
                      <a:srgbClr val="2D5491"/>
                    </a:solidFill>
                  </a:tcPr>
                </a:tc>
                <a:tc gridSpan="2">
                  <a:txBody>
                    <a:bodyPr/>
                    <a:lstStyle/>
                    <a:p>
                      <a:pPr marL="0" marR="0" lvl="0" indent="0" algn="ctr" defTabSz="890789" rtl="0" eaLnBrk="1" fontAlgn="auto" latinLnBrk="0" hangingPunct="1">
                        <a:lnSpc>
                          <a:spcPct val="100000"/>
                        </a:lnSpc>
                        <a:spcBef>
                          <a:spcPts val="300"/>
                        </a:spcBef>
                        <a:spcAft>
                          <a:spcPts val="300"/>
                        </a:spcAft>
                        <a:buClrTx/>
                        <a:buSzTx/>
                        <a:buFont typeface="Arial" panose="020B0604020202020204" pitchFamily="34" charset="0"/>
                        <a:buNone/>
                        <a:tabLst/>
                        <a:defRPr/>
                      </a:pPr>
                      <a:r>
                        <a:rPr lang="en-US" sz="1200" b="1" kern="1200" dirty="0" smtClean="0">
                          <a:solidFill>
                            <a:schemeClr val="bg1"/>
                          </a:solidFill>
                          <a:latin typeface="+mn-lt"/>
                          <a:ea typeface="+mn-ea"/>
                          <a:cs typeface="+mn-cs"/>
                        </a:rPr>
                        <a:t>Basic</a:t>
                      </a:r>
                    </a:p>
                  </a:txBody>
                  <a:tcPr marL="45720" marR="45720" horzOverflow="overflow">
                    <a:solidFill>
                      <a:srgbClr val="2D5491"/>
                    </a:solidFill>
                  </a:tcPr>
                </a:tc>
                <a:tc hMerge="1">
                  <a:txBody>
                    <a:bodyPr/>
                    <a:lstStyle/>
                    <a:p>
                      <a:endParaRPr lang="en-US"/>
                    </a:p>
                  </a:txBody>
                  <a:tcPr/>
                </a:tc>
                <a:tc>
                  <a:txBody>
                    <a:bodyPr/>
                    <a:lstStyle/>
                    <a:p>
                      <a:pPr marL="0" marR="0" lvl="0" indent="0" algn="ctr" defTabSz="890789" rtl="0" eaLnBrk="1" fontAlgn="auto" latinLnBrk="0" hangingPunct="1">
                        <a:lnSpc>
                          <a:spcPct val="100000"/>
                        </a:lnSpc>
                        <a:spcBef>
                          <a:spcPts val="300"/>
                        </a:spcBef>
                        <a:spcAft>
                          <a:spcPts val="300"/>
                        </a:spcAft>
                        <a:buClrTx/>
                        <a:buSzTx/>
                        <a:buFont typeface="Arial" panose="020B0604020202020204" pitchFamily="34" charset="0"/>
                        <a:buNone/>
                        <a:tabLst/>
                        <a:defRPr/>
                      </a:pPr>
                      <a:r>
                        <a:rPr lang="en-US" sz="1200" b="1" kern="1200" dirty="0" smtClean="0">
                          <a:solidFill>
                            <a:schemeClr val="bg1"/>
                          </a:solidFill>
                          <a:latin typeface="+mn-lt"/>
                          <a:ea typeface="+mn-ea"/>
                          <a:cs typeface="+mn-cs"/>
                        </a:rPr>
                        <a:t>Progressed</a:t>
                      </a:r>
                      <a:endParaRPr lang="en-US" sz="1200" b="1" kern="1200" dirty="0">
                        <a:solidFill>
                          <a:schemeClr val="bg1"/>
                        </a:solidFill>
                        <a:latin typeface="+mn-lt"/>
                        <a:ea typeface="+mn-ea"/>
                        <a:cs typeface="+mn-cs"/>
                      </a:endParaRPr>
                    </a:p>
                  </a:txBody>
                  <a:tcPr marL="45720" marR="45720" horzOverflow="overflow">
                    <a:solidFill>
                      <a:srgbClr val="2D5491"/>
                    </a:solidFill>
                  </a:tcPr>
                </a:tc>
                <a:tc gridSpan="2">
                  <a:txBody>
                    <a:bodyPr/>
                    <a:lstStyle/>
                    <a:p>
                      <a:pPr marL="0" marR="0" lvl="0" indent="0" algn="ctr" defTabSz="890789" rtl="0" eaLnBrk="1" fontAlgn="auto" latinLnBrk="0" hangingPunct="1">
                        <a:lnSpc>
                          <a:spcPct val="100000"/>
                        </a:lnSpc>
                        <a:spcBef>
                          <a:spcPts val="300"/>
                        </a:spcBef>
                        <a:spcAft>
                          <a:spcPts val="300"/>
                        </a:spcAft>
                        <a:buClrTx/>
                        <a:buSzTx/>
                        <a:buFont typeface="Arial" panose="020B0604020202020204" pitchFamily="34" charset="0"/>
                        <a:buNone/>
                        <a:tabLst/>
                        <a:defRPr/>
                      </a:pPr>
                      <a:r>
                        <a:rPr lang="en-US" sz="1200" b="1" kern="1200" dirty="0" smtClean="0">
                          <a:solidFill>
                            <a:schemeClr val="bg1"/>
                          </a:solidFill>
                          <a:latin typeface="+mn-lt"/>
                          <a:ea typeface="+mn-ea"/>
                          <a:cs typeface="+mn-cs"/>
                        </a:rPr>
                        <a:t>Leading</a:t>
                      </a:r>
                    </a:p>
                  </a:txBody>
                  <a:tcPr marL="45720" marR="45720" horzOverflow="overflow">
                    <a:solidFill>
                      <a:srgbClr val="2D5491"/>
                    </a:solidFill>
                  </a:tcPr>
                </a:tc>
                <a:tc hMerge="1">
                  <a:txBody>
                    <a:bodyPr/>
                    <a:lstStyle/>
                    <a:p>
                      <a:pPr marL="171450" marR="0" lvl="0" indent="-171450" algn="l" defTabSz="890789" rtl="0" eaLnBrk="1" fontAlgn="auto" latinLnBrk="0" hangingPunct="1">
                        <a:lnSpc>
                          <a:spcPct val="100000"/>
                        </a:lnSpc>
                        <a:spcBef>
                          <a:spcPts val="300"/>
                        </a:spcBef>
                        <a:spcAft>
                          <a:spcPts val="300"/>
                        </a:spcAft>
                        <a:buClrTx/>
                        <a:buSzTx/>
                        <a:buFont typeface="Arial" panose="020B0604020202020204" pitchFamily="34" charset="0"/>
                        <a:buChar char="•"/>
                        <a:tabLst/>
                        <a:defRPr/>
                      </a:pPr>
                      <a:endParaRPr lang="en-US" sz="1200" kern="1200" noProof="0" dirty="0" smtClean="0">
                        <a:solidFill>
                          <a:srgbClr val="00338D"/>
                        </a:solidFill>
                        <a:latin typeface="+mn-lt"/>
                        <a:ea typeface="+mn-ea"/>
                        <a:cs typeface="+mn-cs"/>
                      </a:endParaRPr>
                    </a:p>
                  </a:txBody>
                  <a:tcPr marL="45720" marR="45720" horzOverflow="overflow">
                    <a:noFill/>
                  </a:tcPr>
                </a:tc>
                <a:tc>
                  <a:txBody>
                    <a:bodyPr/>
                    <a:lstStyle/>
                    <a:p>
                      <a:pPr marL="0" marR="0" lvl="0" indent="0" algn="ctr" defTabSz="890789" rtl="0" eaLnBrk="1" fontAlgn="auto" latinLnBrk="0" hangingPunct="1">
                        <a:lnSpc>
                          <a:spcPct val="100000"/>
                        </a:lnSpc>
                        <a:spcBef>
                          <a:spcPts val="300"/>
                        </a:spcBef>
                        <a:spcAft>
                          <a:spcPts val="300"/>
                        </a:spcAft>
                        <a:buClrTx/>
                        <a:buSzTx/>
                        <a:buFont typeface="Arial" panose="020B0604020202020204" pitchFamily="34" charset="0"/>
                        <a:buNone/>
                        <a:tabLst/>
                        <a:defRPr/>
                      </a:pPr>
                      <a:r>
                        <a:rPr lang="en-US" sz="1200" b="1" kern="1200" dirty="0" smtClean="0">
                          <a:solidFill>
                            <a:schemeClr val="bg1"/>
                          </a:solidFill>
                          <a:latin typeface="+mn-lt"/>
                          <a:ea typeface="+mn-ea"/>
                          <a:cs typeface="+mn-cs"/>
                        </a:rPr>
                        <a:t>Innovating</a:t>
                      </a:r>
                      <a:endParaRPr lang="en-US" sz="1200" b="1" kern="1200" dirty="0">
                        <a:solidFill>
                          <a:schemeClr val="bg1"/>
                        </a:solidFill>
                        <a:latin typeface="+mn-lt"/>
                        <a:ea typeface="+mn-ea"/>
                        <a:cs typeface="+mn-cs"/>
                      </a:endParaRPr>
                    </a:p>
                  </a:txBody>
                  <a:tcPr marL="45720" marR="45720" horzOverflow="overflow">
                    <a:solidFill>
                      <a:srgbClr val="2D5491"/>
                    </a:solidFill>
                  </a:tcPr>
                </a:tc>
              </a:tr>
              <a:tr h="422787">
                <a:tc vMerge="1">
                  <a:txBody>
                    <a:bodyPr/>
                    <a:lstStyle/>
                    <a:p>
                      <a:pPr algn="ctr"/>
                      <a:endParaRPr lang="en-US" sz="1200" kern="1200" dirty="0" smtClean="0">
                        <a:solidFill>
                          <a:schemeClr val="bg1"/>
                        </a:solidFill>
                      </a:endParaRPr>
                    </a:p>
                  </a:txBody>
                  <a:tcPr marL="45720" marR="45720" anchor="ctr" horzOverflow="overflow">
                    <a:lnR w="12700" cap="rnd" cmpd="sng" algn="ctr">
                      <a:noFill/>
                      <a:prstDash val="solid"/>
                    </a:lnR>
                    <a:lnT w="12700" cap="rnd" cmpd="sng" algn="ctr">
                      <a:noFill/>
                      <a:prstDash val="solid"/>
                    </a:lnT>
                    <a:solidFill>
                      <a:srgbClr val="2D5491"/>
                    </a:solidFill>
                  </a:tcPr>
                </a:tc>
                <a:tc>
                  <a:txBody>
                    <a:bodyPr/>
                    <a:lstStyle/>
                    <a:p>
                      <a:pPr algn="ctr"/>
                      <a:endParaRPr lang="en-US" sz="1200" b="1" kern="1200" dirty="0">
                        <a:solidFill>
                          <a:schemeClr val="bg1"/>
                        </a:solidFill>
                        <a:latin typeface="+mn-lt"/>
                        <a:ea typeface="+mn-ea"/>
                        <a:cs typeface="+mn-cs"/>
                      </a:endParaRPr>
                    </a:p>
                  </a:txBody>
                  <a:tcPr marL="45720" marR="45720" anchor="ctr" horzOverflow="overflow">
                    <a:lnL w="12700" cap="rnd" cmpd="sng" algn="ctr">
                      <a:noFill/>
                      <a:prstDash val="solid"/>
                    </a:lnL>
                    <a:lnR w="6350" cap="flat" cmpd="sng" algn="ctr">
                      <a:solidFill>
                        <a:srgbClr val="00338D"/>
                      </a:solidFill>
                      <a:prstDash val="solid"/>
                      <a:round/>
                      <a:headEnd type="none" w="med" len="med"/>
                      <a:tailEnd type="none" w="med" len="med"/>
                    </a:lnR>
                    <a:lnT w="12700" cap="rnd" cmpd="sng" algn="ctr">
                      <a:noFill/>
                      <a:prstDash val="solid"/>
                    </a:lnT>
                    <a:lnB w="6350" cap="rnd" cmpd="sng" algn="ctr">
                      <a:noFill/>
                      <a:prstDash val="solid"/>
                    </a:lnB>
                    <a:lnTlToBr w="12700" cmpd="sng">
                      <a:noFill/>
                      <a:prstDash val="solid"/>
                    </a:lnTlToBr>
                    <a:lnBlToTr w="12700" cmpd="sng">
                      <a:noFill/>
                      <a:prstDash val="solid"/>
                    </a:lnBlToTr>
                    <a:noFill/>
                  </a:tcPr>
                </a:tc>
                <a:tc>
                  <a:txBody>
                    <a:bodyPr/>
                    <a:lstStyle/>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r>
                        <a:rPr lang="en-GB" sz="1200" kern="1200" noProof="0" dirty="0" smtClean="0">
                          <a:solidFill>
                            <a:srgbClr val="00338D"/>
                          </a:solidFill>
                          <a:latin typeface="+mn-lt"/>
                          <a:ea typeface="+mn-ea"/>
                          <a:cs typeface="+mn-cs"/>
                        </a:rPr>
                        <a:t>No current digital partnerships. Framework for external innovation sourcing undefined.</a:t>
                      </a:r>
                    </a:p>
                  </a:txBody>
                  <a:tcPr marL="45720" marR="45720" horzOverflow="overflow">
                    <a:lnL w="6350" cap="flat" cmpd="sng" algn="ctr">
                      <a:solidFill>
                        <a:srgbClr val="00338D"/>
                      </a:solidFill>
                      <a:prstDash val="solid"/>
                      <a:round/>
                      <a:headEnd type="none" w="med" len="med"/>
                      <a:tailEnd type="none" w="med" len="med"/>
                    </a:lnL>
                    <a:lnB w="6350" cap="flat" cmpd="sng" algn="ctr">
                      <a:solidFill>
                        <a:srgbClr val="00338D"/>
                      </a:solidFill>
                      <a:prstDash val="solid"/>
                      <a:round/>
                      <a:headEnd type="none" w="med" len="med"/>
                      <a:tailEnd type="none" w="med" len="med"/>
                    </a:lnB>
                    <a:noFill/>
                  </a:tcPr>
                </a:tc>
                <a:tc gridSpan="2">
                  <a:txBody>
                    <a:bodyPr/>
                    <a:lstStyle/>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r>
                        <a:rPr lang="en-US" sz="1200" kern="1200" noProof="0" dirty="0" smtClean="0">
                          <a:solidFill>
                            <a:srgbClr val="00338D"/>
                          </a:solidFill>
                          <a:latin typeface="+mn-lt"/>
                          <a:ea typeface="+mn-ea"/>
                          <a:cs typeface="+mn-cs"/>
                        </a:rPr>
                        <a:t>Management recognizes that external ideas and capabilities are valuable. Digital partnerships are established in an </a:t>
                      </a:r>
                      <a:r>
                        <a:rPr lang="en-US" sz="1200" kern="1200" noProof="0" dirty="0" err="1" smtClean="0">
                          <a:solidFill>
                            <a:srgbClr val="00338D"/>
                          </a:solidFill>
                          <a:latin typeface="+mn-lt"/>
                          <a:ea typeface="+mn-ea"/>
                          <a:cs typeface="+mn-cs"/>
                        </a:rPr>
                        <a:t>adhoc</a:t>
                      </a:r>
                      <a:r>
                        <a:rPr lang="en-US" sz="1200" kern="1200" noProof="0" dirty="0" smtClean="0">
                          <a:solidFill>
                            <a:srgbClr val="00338D"/>
                          </a:solidFill>
                          <a:latin typeface="+mn-lt"/>
                          <a:ea typeface="+mn-ea"/>
                          <a:cs typeface="+mn-cs"/>
                        </a:rPr>
                        <a:t> manner.</a:t>
                      </a:r>
                    </a:p>
                  </a:txBody>
                  <a:tcPr marL="45720" marR="45720" horzOverflow="overflow">
                    <a:lnB w="6350" cap="flat" cmpd="sng" algn="ctr">
                      <a:solidFill>
                        <a:srgbClr val="00338D"/>
                      </a:solidFill>
                      <a:prstDash val="solid"/>
                      <a:round/>
                      <a:headEnd type="none" w="med" len="med"/>
                      <a:tailEnd type="none" w="med" len="med"/>
                    </a:lnB>
                    <a:noFill/>
                  </a:tcPr>
                </a:tc>
                <a:tc hMerge="1">
                  <a:txBody>
                    <a:bodyPr/>
                    <a:lstStyle/>
                    <a:p>
                      <a:endParaRPr lang="en-US"/>
                    </a:p>
                  </a:txBody>
                  <a:tcPr/>
                </a:tc>
                <a:tc>
                  <a:txBody>
                    <a:bodyPr/>
                    <a:lstStyle/>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r>
                        <a:rPr lang="en-GB" sz="1200" kern="1200" noProof="0" dirty="0" smtClean="0">
                          <a:solidFill>
                            <a:srgbClr val="00338D"/>
                          </a:solidFill>
                          <a:latin typeface="+mn-lt"/>
                          <a:ea typeface="+mn-ea"/>
                          <a:cs typeface="+mn-cs"/>
                        </a:rPr>
                        <a:t>External innovation sourcing frameworks exist for guiding the innovation process with digital partners from ideation to commercialization. Open Innovation operational model does not exist. </a:t>
                      </a:r>
                      <a:endParaRPr lang="en-US" sz="1200" kern="1200" dirty="0" smtClean="0">
                        <a:solidFill>
                          <a:srgbClr val="00338D"/>
                        </a:solidFill>
                        <a:latin typeface="+mn-lt"/>
                        <a:ea typeface="+mn-ea"/>
                        <a:cs typeface="+mn-cs"/>
                      </a:endParaRPr>
                    </a:p>
                  </a:txBody>
                  <a:tcPr marL="45720" marR="45720" horzOverflow="overflow">
                    <a:lnB w="6350" cap="flat" cmpd="sng" algn="ctr">
                      <a:solidFill>
                        <a:srgbClr val="00338D"/>
                      </a:solidFill>
                      <a:prstDash val="solid"/>
                      <a:round/>
                      <a:headEnd type="none" w="med" len="med"/>
                      <a:tailEnd type="none" w="med" len="med"/>
                    </a:lnB>
                    <a:noFill/>
                  </a:tcPr>
                </a:tc>
                <a:tc gridSpan="2">
                  <a:txBody>
                    <a:bodyPr/>
                    <a:lstStyle/>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r>
                        <a:rPr lang="en-US" sz="1200" kern="1200" noProof="0" dirty="0" smtClean="0">
                          <a:solidFill>
                            <a:srgbClr val="00338D"/>
                          </a:solidFill>
                          <a:latin typeface="+mn-lt"/>
                          <a:ea typeface="+mn-ea"/>
                          <a:cs typeface="+mn-cs"/>
                        </a:rPr>
                        <a:t>Partnerships are an integral part of innovation strategy and there are defined Open Innovation operational model and processes for identifying, and managing external innovation partnerships</a:t>
                      </a:r>
                      <a:endParaRPr lang="en-GB" sz="1200" kern="1200" noProof="0" dirty="0" smtClean="0">
                        <a:solidFill>
                          <a:srgbClr val="00338D"/>
                        </a:solidFill>
                        <a:latin typeface="+mn-lt"/>
                        <a:ea typeface="+mn-ea"/>
                        <a:cs typeface="+mn-cs"/>
                      </a:endParaRPr>
                    </a:p>
                  </a:txBody>
                  <a:tcPr marL="45720" marR="45720" horzOverflow="overflow">
                    <a:lnB w="6350" cap="flat" cmpd="sng" algn="ctr">
                      <a:solidFill>
                        <a:srgbClr val="00338D"/>
                      </a:solidFill>
                      <a:prstDash val="solid"/>
                      <a:round/>
                      <a:headEnd type="none" w="med" len="med"/>
                      <a:tailEnd type="none" w="med" len="med"/>
                    </a:lnB>
                    <a:noFill/>
                  </a:tcPr>
                </a:tc>
                <a:tc hMerge="1">
                  <a:txBody>
                    <a:bodyPr/>
                    <a:lstStyle/>
                    <a:p>
                      <a:endParaRPr lang="en-US" dirty="0"/>
                    </a:p>
                  </a:txBody>
                  <a:tcPr>
                    <a:lnB w="6350" cap="flat" cmpd="sng" algn="ctr">
                      <a:solidFill>
                        <a:srgbClr val="00338D"/>
                      </a:solidFill>
                      <a:prstDash val="solid"/>
                      <a:round/>
                      <a:headEnd type="none" w="med" len="med"/>
                      <a:tailEnd type="none" w="med" len="med"/>
                    </a:lnB>
                    <a:noFill/>
                  </a:tcPr>
                </a:tc>
                <a:tc>
                  <a:txBody>
                    <a:bodyPr/>
                    <a:lstStyle/>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r>
                        <a:rPr lang="en-US" sz="1200" kern="1200" noProof="0" dirty="0" smtClean="0">
                          <a:solidFill>
                            <a:srgbClr val="00338D"/>
                          </a:solidFill>
                          <a:latin typeface="+mn-lt"/>
                          <a:ea typeface="+mn-ea"/>
                          <a:cs typeface="+mn-cs"/>
                        </a:rPr>
                        <a:t>A robust ecosystem of companies and talent has been established. KPIs have been established to measure performance of eco-system collaborators.</a:t>
                      </a:r>
                      <a:endParaRPr lang="en-GB" sz="1200" kern="1200" noProof="0" dirty="0" smtClean="0">
                        <a:solidFill>
                          <a:srgbClr val="00338D"/>
                        </a:solidFill>
                        <a:latin typeface="+mn-lt"/>
                        <a:ea typeface="+mn-ea"/>
                        <a:cs typeface="+mn-cs"/>
                      </a:endParaRPr>
                    </a:p>
                  </a:txBody>
                  <a:tcPr marL="45720" marR="45720" horzOverflow="overflow">
                    <a:lnB w="6350" cap="flat" cmpd="sng" algn="ctr">
                      <a:solidFill>
                        <a:srgbClr val="00338D"/>
                      </a:solidFill>
                      <a:prstDash val="solid"/>
                      <a:round/>
                      <a:headEnd type="none" w="med" len="med"/>
                      <a:tailEnd type="none" w="med" len="med"/>
                    </a:lnB>
                    <a:noFill/>
                  </a:tcPr>
                </a:tc>
              </a:tr>
            </a:tbl>
          </a:graphicData>
        </a:graphic>
      </p:graphicFrame>
      <p:pic>
        <p:nvPicPr>
          <p:cNvPr id="23" name="Picture 22"/>
          <p:cNvPicPr>
            <a:picLocks noChangeAspect="1"/>
          </p:cNvPicPr>
          <p:nvPr/>
        </p:nvPicPr>
        <p:blipFill>
          <a:blip r:embed="rId2"/>
          <a:stretch>
            <a:fillRect/>
          </a:stretch>
        </p:blipFill>
        <p:spPr>
          <a:xfrm>
            <a:off x="-1123122" y="4490117"/>
            <a:ext cx="851774" cy="330361"/>
          </a:xfrm>
          <a:prstGeom prst="rect">
            <a:avLst/>
          </a:prstGeom>
          <a:solidFill>
            <a:srgbClr val="003D6F"/>
          </a:solidFill>
        </p:spPr>
      </p:pic>
      <p:sp>
        <p:nvSpPr>
          <p:cNvPr id="66" name="TextBox 65"/>
          <p:cNvSpPr txBox="1"/>
          <p:nvPr/>
        </p:nvSpPr>
        <p:spPr>
          <a:xfrm>
            <a:off x="129474" y="6243036"/>
            <a:ext cx="3909321" cy="168024"/>
          </a:xfrm>
          <a:prstGeom prst="rect">
            <a:avLst/>
          </a:prstGeom>
          <a:noFill/>
        </p:spPr>
        <p:txBody>
          <a:bodyPr wrap="none" lIns="21772" tIns="21772" rIns="21772" bIns="21772" rtlCol="0" anchor="ctr" anchorCtr="0">
            <a:noAutofit/>
          </a:bodyPr>
          <a:lstStyle/>
          <a:p>
            <a:pPr defTabSz="890789">
              <a:spcBef>
                <a:spcPts val="300"/>
              </a:spcBef>
              <a:defRPr/>
            </a:pPr>
            <a:r>
              <a:rPr lang="en-AU" sz="800" i="1" dirty="0">
                <a:solidFill>
                  <a:srgbClr val="00338D"/>
                </a:solidFill>
              </a:rPr>
              <a:t>Source: DMA survey, interviews with </a:t>
            </a:r>
            <a:r>
              <a:rPr lang="en-AU" sz="800" i="1" dirty="0" err="1">
                <a:solidFill>
                  <a:srgbClr val="00338D"/>
                </a:solidFill>
              </a:rPr>
              <a:t>FBNQuest</a:t>
            </a:r>
            <a:r>
              <a:rPr lang="en-AU" sz="800" i="1" dirty="0">
                <a:solidFill>
                  <a:srgbClr val="00338D"/>
                </a:solidFill>
              </a:rPr>
              <a:t> employees, company websites, exploratory interviews</a:t>
            </a:r>
          </a:p>
        </p:txBody>
      </p:sp>
      <p:sp>
        <p:nvSpPr>
          <p:cNvPr id="41" name="Rectangle 40"/>
          <p:cNvSpPr/>
          <p:nvPr/>
        </p:nvSpPr>
        <p:spPr>
          <a:xfrm>
            <a:off x="1677045" y="4050018"/>
            <a:ext cx="10287000" cy="54864"/>
          </a:xfrm>
          <a:prstGeom prst="rect">
            <a:avLst/>
          </a:prstGeom>
          <a:solidFill>
            <a:schemeClr val="bg1">
              <a:lumMod val="75000"/>
            </a:schemeClr>
          </a:solidFill>
          <a:ln w="25400" cap="flat" cmpd="sng" algn="ctr">
            <a:noFill/>
            <a:prstDash val="solid"/>
          </a:ln>
          <a:effectLst/>
        </p:spPr>
        <p:txBody>
          <a:bodyPr lIns="21772" tIns="21772" rIns="21772" bIns="21772" rtlCol="0" anchor="ctr" anchorCtr="0"/>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800" b="0" i="0" u="none" strike="noStrike" kern="0" cap="none" spc="0" normalizeH="0" baseline="0" noProof="0" dirty="0" err="1" smtClean="0">
              <a:ln>
                <a:noFill/>
              </a:ln>
              <a:solidFill>
                <a:srgbClr val="FFFFFF"/>
              </a:solidFill>
              <a:effectLst/>
              <a:uLnTx/>
              <a:uFillTx/>
              <a:latin typeface="Calibri" panose="020F0502020204030204" pitchFamily="34" charset="0"/>
              <a:ea typeface="+mn-ea"/>
              <a:cs typeface="Arial" panose="020B0604020202020204" pitchFamily="34" charset="0"/>
            </a:endParaRPr>
          </a:p>
        </p:txBody>
      </p:sp>
      <p:sp>
        <p:nvSpPr>
          <p:cNvPr id="42" name="Oval 41"/>
          <p:cNvSpPr/>
          <p:nvPr/>
        </p:nvSpPr>
        <p:spPr>
          <a:xfrm>
            <a:off x="2622169" y="3981507"/>
            <a:ext cx="182880" cy="18288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GB"/>
          </a:p>
        </p:txBody>
      </p:sp>
      <p:sp>
        <p:nvSpPr>
          <p:cNvPr id="43" name="Oval 42"/>
          <p:cNvSpPr/>
          <p:nvPr/>
        </p:nvSpPr>
        <p:spPr>
          <a:xfrm>
            <a:off x="4593818" y="3981507"/>
            <a:ext cx="182880" cy="18288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GB"/>
          </a:p>
        </p:txBody>
      </p:sp>
      <p:sp>
        <p:nvSpPr>
          <p:cNvPr id="44" name="Oval 43"/>
          <p:cNvSpPr/>
          <p:nvPr/>
        </p:nvSpPr>
        <p:spPr>
          <a:xfrm>
            <a:off x="6590371" y="3972271"/>
            <a:ext cx="182880" cy="18288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GB"/>
          </a:p>
        </p:txBody>
      </p:sp>
      <p:sp>
        <p:nvSpPr>
          <p:cNvPr id="45" name="Oval 44"/>
          <p:cNvSpPr/>
          <p:nvPr/>
        </p:nvSpPr>
        <p:spPr>
          <a:xfrm>
            <a:off x="8769825" y="3981507"/>
            <a:ext cx="182880" cy="18288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GB"/>
          </a:p>
        </p:txBody>
      </p:sp>
      <p:sp>
        <p:nvSpPr>
          <p:cNvPr id="46" name="Oval 45"/>
          <p:cNvSpPr/>
          <p:nvPr/>
        </p:nvSpPr>
        <p:spPr>
          <a:xfrm>
            <a:off x="10795379" y="3981507"/>
            <a:ext cx="182880" cy="18288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GB"/>
          </a:p>
        </p:txBody>
      </p:sp>
      <p:sp>
        <p:nvSpPr>
          <p:cNvPr id="47" name="Isosceles Triangle 46"/>
          <p:cNvSpPr/>
          <p:nvPr/>
        </p:nvSpPr>
        <p:spPr>
          <a:xfrm rot="10800000">
            <a:off x="10717073" y="3850973"/>
            <a:ext cx="365760" cy="274320"/>
          </a:xfrm>
          <a:prstGeom prst="triangle">
            <a:avLst/>
          </a:prstGeom>
          <a:solidFill>
            <a:srgbClr val="00B060"/>
          </a:solidFill>
          <a:ln>
            <a:noFill/>
          </a:ln>
        </p:spPr>
        <p:style>
          <a:lnRef idx="2">
            <a:schemeClr val="accent1">
              <a:shade val="50000"/>
            </a:schemeClr>
          </a:lnRef>
          <a:fillRef idx="1">
            <a:schemeClr val="accent1"/>
          </a:fillRef>
          <a:effectRef idx="0">
            <a:schemeClr val="accent1"/>
          </a:effectRef>
          <a:fontRef idx="minor">
            <a:schemeClr val="lt1"/>
          </a:fontRef>
        </p:style>
        <p:txBody>
          <a:bodyPr lIns="21772" tIns="21772" rIns="21772" bIns="21772" rtlCol="0" anchor="ctr" anchorCtr="0"/>
          <a:lstStyle/>
          <a:p>
            <a:pPr algn="ctr"/>
            <a:endParaRPr lang="en-AU" sz="800" dirty="0" err="1">
              <a:solidFill>
                <a:schemeClr val="tx1"/>
              </a:solidFill>
              <a:latin typeface="Calibri" panose="020F0502020204030204" pitchFamily="34" charset="0"/>
            </a:endParaRPr>
          </a:p>
        </p:txBody>
      </p:sp>
      <p:sp>
        <p:nvSpPr>
          <p:cNvPr id="48" name="Isosceles Triangle 47"/>
          <p:cNvSpPr/>
          <p:nvPr/>
        </p:nvSpPr>
        <p:spPr>
          <a:xfrm rot="10800000">
            <a:off x="3444507" y="3850973"/>
            <a:ext cx="365760" cy="274320"/>
          </a:xfrm>
          <a:prstGeom prst="triangle">
            <a:avLst/>
          </a:prstGeom>
          <a:solidFill>
            <a:srgbClr val="00338D"/>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21772" tIns="21772" rIns="21772" bIns="21772" rtlCol="0" anchor="ctr" anchorCtr="0"/>
          <a:lstStyle/>
          <a:p>
            <a:pPr algn="ctr"/>
            <a:endParaRPr lang="en-AU" sz="800" dirty="0" err="1">
              <a:solidFill>
                <a:schemeClr val="tx1"/>
              </a:solidFill>
              <a:latin typeface="Calibri" panose="020F0502020204030204" pitchFamily="34" charset="0"/>
            </a:endParaRPr>
          </a:p>
        </p:txBody>
      </p:sp>
      <p:sp>
        <p:nvSpPr>
          <p:cNvPr id="49" name="Isosceles Triangle 48"/>
          <p:cNvSpPr/>
          <p:nvPr/>
        </p:nvSpPr>
        <p:spPr>
          <a:xfrm rot="10800000">
            <a:off x="6502759" y="3850973"/>
            <a:ext cx="365760" cy="274320"/>
          </a:xfrm>
          <a:prstGeom prs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21772" tIns="21772" rIns="21772" bIns="21772" rtlCol="0" anchor="ctr" anchorCtr="0"/>
          <a:lstStyle/>
          <a:p>
            <a:pPr algn="ctr"/>
            <a:endParaRPr lang="en-AU" sz="800" dirty="0" err="1">
              <a:solidFill>
                <a:srgbClr val="000000"/>
              </a:solidFill>
              <a:latin typeface="Calibri" panose="020F0502020204030204" pitchFamily="34" charset="0"/>
            </a:endParaRPr>
          </a:p>
        </p:txBody>
      </p:sp>
      <p:sp>
        <p:nvSpPr>
          <p:cNvPr id="50" name="Isosceles Triangle 49"/>
          <p:cNvSpPr/>
          <p:nvPr/>
        </p:nvSpPr>
        <p:spPr>
          <a:xfrm rot="10800000">
            <a:off x="8676125" y="3850972"/>
            <a:ext cx="365760" cy="274320"/>
          </a:xfrm>
          <a:prstGeom prst="triangle">
            <a:avLst/>
          </a:prstGeom>
          <a:solidFill>
            <a:srgbClr val="8E258D"/>
          </a:solidFill>
          <a:ln>
            <a:noFill/>
          </a:ln>
        </p:spPr>
        <p:style>
          <a:lnRef idx="2">
            <a:schemeClr val="accent1">
              <a:shade val="50000"/>
            </a:schemeClr>
          </a:lnRef>
          <a:fillRef idx="1">
            <a:schemeClr val="accent1"/>
          </a:fillRef>
          <a:effectRef idx="0">
            <a:schemeClr val="accent1"/>
          </a:effectRef>
          <a:fontRef idx="minor">
            <a:schemeClr val="lt1"/>
          </a:fontRef>
        </p:style>
        <p:txBody>
          <a:bodyPr lIns="21772" tIns="21772" rIns="21772" bIns="21772" rtlCol="0" anchor="ctr" anchorCtr="0"/>
          <a:lstStyle/>
          <a:p>
            <a:pPr algn="ctr"/>
            <a:endParaRPr lang="en-AU" sz="800" dirty="0" err="1">
              <a:solidFill>
                <a:schemeClr val="tx1"/>
              </a:solidFill>
              <a:latin typeface="Calibri" panose="020F0502020204030204" pitchFamily="34" charset="0"/>
            </a:endParaRPr>
          </a:p>
        </p:txBody>
      </p:sp>
      <p:pic>
        <p:nvPicPr>
          <p:cNvPr id="51" name="Picture 5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55986" y="3598871"/>
            <a:ext cx="742802" cy="210135"/>
          </a:xfrm>
          <a:prstGeom prst="rect">
            <a:avLst/>
          </a:prstGeom>
          <a:solidFill>
            <a:srgbClr val="BFBFBF"/>
          </a:solidFill>
        </p:spPr>
      </p:pic>
      <p:grpSp>
        <p:nvGrpSpPr>
          <p:cNvPr id="52" name="Group 51"/>
          <p:cNvGrpSpPr/>
          <p:nvPr/>
        </p:nvGrpSpPr>
        <p:grpSpPr>
          <a:xfrm>
            <a:off x="7347937" y="44696"/>
            <a:ext cx="4568864" cy="274320"/>
            <a:chOff x="7916790" y="356874"/>
            <a:chExt cx="4568864" cy="274320"/>
          </a:xfrm>
        </p:grpSpPr>
        <p:grpSp>
          <p:nvGrpSpPr>
            <p:cNvPr id="53" name="Group 52"/>
            <p:cNvGrpSpPr/>
            <p:nvPr/>
          </p:nvGrpSpPr>
          <p:grpSpPr>
            <a:xfrm>
              <a:off x="7916790" y="356874"/>
              <a:ext cx="2337497" cy="274320"/>
              <a:chOff x="3793151" y="6476333"/>
              <a:chExt cx="2337497" cy="274320"/>
            </a:xfrm>
          </p:grpSpPr>
          <p:sp>
            <p:nvSpPr>
              <p:cNvPr id="72" name="Isosceles Triangle 71"/>
              <p:cNvSpPr/>
              <p:nvPr/>
            </p:nvSpPr>
            <p:spPr>
              <a:xfrm rot="10800000">
                <a:off x="4273393" y="6554522"/>
                <a:ext cx="140400" cy="117943"/>
              </a:xfrm>
              <a:prstGeom prst="triangle">
                <a:avLst/>
              </a:prstGeom>
              <a:solidFill>
                <a:srgbClr val="00338D"/>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21772" tIns="21772" rIns="21772" bIns="21772" rtlCol="0" anchor="ctr" anchorCtr="0"/>
              <a:lstStyle/>
              <a:p>
                <a:pPr algn="ctr"/>
                <a:endParaRPr lang="en-AU" sz="800" dirty="0" err="1">
                  <a:solidFill>
                    <a:srgbClr val="00338D"/>
                  </a:solidFill>
                  <a:latin typeface="Calibri" panose="020F0502020204030204" pitchFamily="34" charset="0"/>
                </a:endParaRPr>
              </a:p>
            </p:txBody>
          </p:sp>
          <p:sp>
            <p:nvSpPr>
              <p:cNvPr id="73" name="TextBox 72"/>
              <p:cNvSpPr txBox="1"/>
              <p:nvPr/>
            </p:nvSpPr>
            <p:spPr>
              <a:xfrm>
                <a:off x="4380552" y="6525841"/>
                <a:ext cx="469141" cy="175304"/>
              </a:xfrm>
              <a:prstGeom prst="rect">
                <a:avLst/>
              </a:prstGeom>
              <a:noFill/>
            </p:spPr>
            <p:txBody>
              <a:bodyPr wrap="none" lIns="21772" tIns="21772" rIns="21772" bIns="21772" rtlCol="0" anchor="ctr" anchorCtr="0">
                <a:noAutofit/>
              </a:bodyPr>
              <a:lstStyle/>
              <a:p>
                <a:pPr algn="ctr"/>
                <a:r>
                  <a:rPr lang="en-AU" sz="800" b="1" dirty="0">
                    <a:solidFill>
                      <a:srgbClr val="00338D"/>
                    </a:solidFill>
                  </a:rPr>
                  <a:t>Current</a:t>
                </a:r>
              </a:p>
            </p:txBody>
          </p:sp>
          <p:sp>
            <p:nvSpPr>
              <p:cNvPr id="74" name="Text Box 81"/>
              <p:cNvSpPr txBox="1">
                <a:spLocks noChangeArrowheads="1"/>
              </p:cNvSpPr>
              <p:nvPr/>
            </p:nvSpPr>
            <p:spPr bwMode="auto">
              <a:xfrm>
                <a:off x="3793151" y="6476333"/>
                <a:ext cx="476639" cy="274320"/>
              </a:xfrm>
              <a:prstGeom prst="rect">
                <a:avLst/>
              </a:prstGeom>
              <a:noFill/>
              <a:ln w="9525">
                <a:noFill/>
                <a:miter lim="800000"/>
                <a:headEnd type="none" w="sm" len="sm"/>
                <a:tailEnd type="none" w="sm" len="sm"/>
              </a:ln>
              <a:effectLst/>
            </p:spPr>
            <p:txBody>
              <a:bodyPr wrap="square" lIns="45720" rIns="45720" anchor="ctr">
                <a:noAutofit/>
              </a:bodyPr>
              <a:lstStyle/>
              <a:p>
                <a:pPr algn="ctr"/>
                <a:r>
                  <a:rPr lang="en-US" sz="1000" b="1" dirty="0">
                    <a:solidFill>
                      <a:srgbClr val="00338D"/>
                    </a:solidFill>
                  </a:rPr>
                  <a:t>Key:</a:t>
                </a:r>
              </a:p>
            </p:txBody>
          </p:sp>
          <p:sp>
            <p:nvSpPr>
              <p:cNvPr id="76" name="object 140"/>
              <p:cNvSpPr txBox="1"/>
              <p:nvPr/>
            </p:nvSpPr>
            <p:spPr>
              <a:xfrm>
                <a:off x="5247374" y="6551939"/>
                <a:ext cx="883274" cy="123111"/>
              </a:xfrm>
              <a:prstGeom prst="rect">
                <a:avLst/>
              </a:prstGeom>
            </p:spPr>
            <p:txBody>
              <a:bodyPr vert="horz" wrap="square" lIns="0" tIns="0" rIns="0" bIns="0" rtlCol="0">
                <a:spAutoFit/>
              </a:bodyPr>
              <a:lstStyle/>
              <a:p>
                <a:pPr marL="12700"/>
                <a:r>
                  <a:rPr lang="en-GB" sz="800" b="1" spc="-10" dirty="0">
                    <a:solidFill>
                      <a:srgbClr val="00338D"/>
                    </a:solidFill>
                    <a:cs typeface="Century Gothic"/>
                  </a:rPr>
                  <a:t>Peer </a:t>
                </a:r>
                <a:r>
                  <a:rPr lang="en-GB" sz="800" b="1" spc="-10" dirty="0" smtClean="0">
                    <a:solidFill>
                      <a:srgbClr val="00338D"/>
                    </a:solidFill>
                    <a:cs typeface="Century Gothic"/>
                  </a:rPr>
                  <a:t>Group</a:t>
                </a:r>
                <a:endParaRPr sz="800" b="1" dirty="0">
                  <a:solidFill>
                    <a:srgbClr val="00338D"/>
                  </a:solidFill>
                  <a:cs typeface="Century Gothic"/>
                </a:endParaRPr>
              </a:p>
            </p:txBody>
          </p:sp>
          <p:sp>
            <p:nvSpPr>
              <p:cNvPr id="77" name="Isosceles Triangle 76"/>
              <p:cNvSpPr/>
              <p:nvPr/>
            </p:nvSpPr>
            <p:spPr>
              <a:xfrm rot="10800000">
                <a:off x="5097444" y="6554522"/>
                <a:ext cx="140400" cy="117943"/>
              </a:xfrm>
              <a:prstGeom prs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21772" tIns="21772" rIns="21772" bIns="21772" rtlCol="0" anchor="ctr" anchorCtr="0"/>
              <a:lstStyle/>
              <a:p>
                <a:pPr algn="ctr"/>
                <a:endParaRPr lang="en-AU" sz="800" dirty="0" err="1">
                  <a:solidFill>
                    <a:srgbClr val="00338D"/>
                  </a:solidFill>
                  <a:latin typeface="Calibri" panose="020F0502020204030204" pitchFamily="34" charset="0"/>
                </a:endParaRPr>
              </a:p>
            </p:txBody>
          </p:sp>
        </p:grpSp>
        <p:sp>
          <p:nvSpPr>
            <p:cNvPr id="54" name="Isosceles Triangle 53"/>
            <p:cNvSpPr/>
            <p:nvPr/>
          </p:nvSpPr>
          <p:spPr>
            <a:xfrm rot="10800000">
              <a:off x="10162847" y="435063"/>
              <a:ext cx="140400" cy="117943"/>
            </a:xfrm>
            <a:prstGeom prst="triangle">
              <a:avLst/>
            </a:prstGeom>
            <a:solidFill>
              <a:srgbClr val="00B060"/>
            </a:solidFill>
            <a:ln>
              <a:noFill/>
            </a:ln>
          </p:spPr>
          <p:style>
            <a:lnRef idx="2">
              <a:schemeClr val="accent1">
                <a:shade val="50000"/>
              </a:schemeClr>
            </a:lnRef>
            <a:fillRef idx="1">
              <a:schemeClr val="accent1"/>
            </a:fillRef>
            <a:effectRef idx="0">
              <a:schemeClr val="accent1"/>
            </a:effectRef>
            <a:fontRef idx="minor">
              <a:schemeClr val="lt1"/>
            </a:fontRef>
          </p:style>
          <p:txBody>
            <a:bodyPr lIns="21772" tIns="21772" rIns="21772" bIns="21772" rtlCol="0" anchor="ctr" anchorCtr="0"/>
            <a:lstStyle/>
            <a:p>
              <a:pPr algn="ctr"/>
              <a:endParaRPr lang="en-AU" sz="800" dirty="0" err="1">
                <a:solidFill>
                  <a:srgbClr val="00338D"/>
                </a:solidFill>
                <a:latin typeface="Calibri" panose="020F0502020204030204" pitchFamily="34" charset="0"/>
              </a:endParaRPr>
            </a:p>
          </p:txBody>
        </p:sp>
        <p:sp>
          <p:nvSpPr>
            <p:cNvPr id="69" name="TextBox 68"/>
            <p:cNvSpPr txBox="1"/>
            <p:nvPr/>
          </p:nvSpPr>
          <p:spPr>
            <a:xfrm>
              <a:off x="10753127" y="406382"/>
              <a:ext cx="469141" cy="175304"/>
            </a:xfrm>
            <a:prstGeom prst="rect">
              <a:avLst/>
            </a:prstGeom>
            <a:noFill/>
          </p:spPr>
          <p:txBody>
            <a:bodyPr wrap="none" lIns="21772" tIns="21772" rIns="21772" bIns="21772" rtlCol="0" anchor="ctr" anchorCtr="0">
              <a:noAutofit/>
            </a:bodyPr>
            <a:lstStyle/>
            <a:p>
              <a:pPr algn="ctr"/>
              <a:r>
                <a:rPr lang="en-AU" sz="800" b="1" dirty="0">
                  <a:solidFill>
                    <a:srgbClr val="00338D"/>
                  </a:solidFill>
                </a:rPr>
                <a:t>Global </a:t>
              </a:r>
              <a:r>
                <a:rPr lang="en-AU" sz="800" b="1" dirty="0" smtClean="0">
                  <a:solidFill>
                    <a:srgbClr val="00338D"/>
                  </a:solidFill>
                </a:rPr>
                <a:t>Industry </a:t>
              </a:r>
              <a:r>
                <a:rPr lang="en-AU" sz="800" b="1" dirty="0">
                  <a:solidFill>
                    <a:srgbClr val="00338D"/>
                  </a:solidFill>
                </a:rPr>
                <a:t>B</a:t>
              </a:r>
              <a:r>
                <a:rPr lang="en-AU" sz="800" b="1" dirty="0" smtClean="0">
                  <a:solidFill>
                    <a:srgbClr val="00338D"/>
                  </a:solidFill>
                </a:rPr>
                <a:t>enchmark</a:t>
              </a:r>
              <a:endParaRPr lang="en-AU" sz="800" b="1" dirty="0">
                <a:solidFill>
                  <a:srgbClr val="00338D"/>
                </a:solidFill>
              </a:endParaRPr>
            </a:p>
          </p:txBody>
        </p:sp>
        <p:sp>
          <p:nvSpPr>
            <p:cNvPr id="70" name="Isosceles Triangle 69"/>
            <p:cNvSpPr/>
            <p:nvPr/>
          </p:nvSpPr>
          <p:spPr>
            <a:xfrm rot="10800000">
              <a:off x="11860573" y="436066"/>
              <a:ext cx="140400" cy="117943"/>
            </a:xfrm>
            <a:prstGeom prst="triangle">
              <a:avLst/>
            </a:prstGeom>
            <a:solidFill>
              <a:srgbClr val="8E258D"/>
            </a:solidFill>
            <a:ln>
              <a:noFill/>
            </a:ln>
          </p:spPr>
          <p:style>
            <a:lnRef idx="2">
              <a:schemeClr val="accent1">
                <a:shade val="50000"/>
              </a:schemeClr>
            </a:lnRef>
            <a:fillRef idx="1">
              <a:schemeClr val="accent1"/>
            </a:fillRef>
            <a:effectRef idx="0">
              <a:schemeClr val="accent1"/>
            </a:effectRef>
            <a:fontRef idx="minor">
              <a:schemeClr val="lt1"/>
            </a:fontRef>
          </p:style>
          <p:txBody>
            <a:bodyPr lIns="21772" tIns="21772" rIns="21772" bIns="21772" rtlCol="0" anchor="ctr" anchorCtr="0"/>
            <a:lstStyle/>
            <a:p>
              <a:pPr algn="ctr"/>
              <a:endParaRPr lang="en-AU" sz="800" dirty="0" err="1">
                <a:solidFill>
                  <a:srgbClr val="00338D"/>
                </a:solidFill>
                <a:latin typeface="Calibri" panose="020F0502020204030204" pitchFamily="34" charset="0"/>
              </a:endParaRPr>
            </a:p>
          </p:txBody>
        </p:sp>
        <p:sp>
          <p:nvSpPr>
            <p:cNvPr id="71" name="TextBox 70"/>
            <p:cNvSpPr txBox="1"/>
            <p:nvPr/>
          </p:nvSpPr>
          <p:spPr>
            <a:xfrm>
              <a:off x="12016513" y="407385"/>
              <a:ext cx="469141" cy="175304"/>
            </a:xfrm>
            <a:prstGeom prst="rect">
              <a:avLst/>
            </a:prstGeom>
            <a:noFill/>
          </p:spPr>
          <p:txBody>
            <a:bodyPr wrap="none" lIns="21772" tIns="21772" rIns="21772" bIns="21772" rtlCol="0" anchor="ctr" anchorCtr="0">
              <a:noAutofit/>
            </a:bodyPr>
            <a:lstStyle/>
            <a:p>
              <a:pPr algn="ctr"/>
              <a:r>
                <a:rPr lang="en-AU" sz="800" b="1" dirty="0">
                  <a:solidFill>
                    <a:srgbClr val="00338D"/>
                  </a:solidFill>
                </a:rPr>
                <a:t>Aspiration</a:t>
              </a:r>
            </a:p>
          </p:txBody>
        </p:sp>
      </p:grpSp>
      <p:sp>
        <p:nvSpPr>
          <p:cNvPr id="39" name="Rectangle 38">
            <a:hlinkClick r:id="rId4" action="ppaction://hlinksldjump"/>
          </p:cNvPr>
          <p:cNvSpPr/>
          <p:nvPr/>
        </p:nvSpPr>
        <p:spPr>
          <a:xfrm>
            <a:off x="10429876" y="6476060"/>
            <a:ext cx="1301484" cy="381939"/>
          </a:xfrm>
          <a:prstGeom prst="rect">
            <a:avLst/>
          </a:prstGeom>
          <a:solidFill>
            <a:srgbClr val="F4F9FD"/>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GB" b="1" dirty="0" smtClean="0">
                <a:solidFill>
                  <a:schemeClr val="tx1"/>
                </a:solidFill>
              </a:rPr>
              <a:t>References</a:t>
            </a:r>
            <a:endParaRPr lang="en-GB" b="1" dirty="0">
              <a:solidFill>
                <a:schemeClr val="tx1"/>
              </a:solidFill>
            </a:endParaRPr>
          </a:p>
        </p:txBody>
      </p:sp>
      <p:pic>
        <p:nvPicPr>
          <p:cNvPr id="38" name="Picture 4" descr="Image result for jpmorgan logo"/>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35128" b="38205"/>
          <a:stretch/>
        </p:blipFill>
        <p:spPr bwMode="auto">
          <a:xfrm>
            <a:off x="9054973" y="1495642"/>
            <a:ext cx="751327" cy="203474"/>
          </a:xfrm>
          <a:prstGeom prst="rect">
            <a:avLst/>
          </a:prstGeom>
          <a:noFill/>
          <a:ln>
            <a:solidFill>
              <a:schemeClr val="bg1">
                <a:lumMod val="95000"/>
              </a:schemeClr>
            </a:solidFill>
          </a:ln>
          <a:extLst>
            <a:ext uri="{909E8E84-426E-40DD-AFC4-6F175D3DCCD1}">
              <a14:hiddenFill xmlns:a14="http://schemas.microsoft.com/office/drawing/2010/main">
                <a:solidFill>
                  <a:srgbClr val="FFFFFF"/>
                </a:solidFill>
              </a14:hiddenFill>
            </a:ext>
          </a:extLst>
        </p:spPr>
      </p:pic>
      <p:pic>
        <p:nvPicPr>
          <p:cNvPr id="40" name="Picture 39"/>
          <p:cNvPicPr>
            <a:picLocks noChangeAspect="1"/>
          </p:cNvPicPr>
          <p:nvPr/>
        </p:nvPicPr>
        <p:blipFill rotWithShape="1">
          <a:blip r:embed="rId6">
            <a:extLst>
              <a:ext uri="{28A0092B-C50C-407E-A947-70E740481C1C}">
                <a14:useLocalDpi xmlns:a14="http://schemas.microsoft.com/office/drawing/2010/main" val="0"/>
              </a:ext>
            </a:extLst>
          </a:blip>
          <a:srcRect t="32902" b="25103"/>
          <a:stretch/>
        </p:blipFill>
        <p:spPr>
          <a:xfrm>
            <a:off x="5980146" y="1612832"/>
            <a:ext cx="811971" cy="340985"/>
          </a:xfrm>
          <a:prstGeom prst="rect">
            <a:avLst/>
          </a:prstGeom>
        </p:spPr>
      </p:pic>
      <p:pic>
        <p:nvPicPr>
          <p:cNvPr id="56" name="Picture 8" descr="Related image"/>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1096072" y="1378044"/>
            <a:ext cx="462988" cy="461858"/>
          </a:xfrm>
          <a:prstGeom prst="rect">
            <a:avLst/>
          </a:prstGeom>
          <a:solidFill>
            <a:schemeClr val="bg1"/>
          </a:solidFill>
        </p:spPr>
      </p:pic>
      <p:pic>
        <p:nvPicPr>
          <p:cNvPr id="35" name="Picture 14" descr="Related image"/>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0018607" y="1378044"/>
            <a:ext cx="771356" cy="348704"/>
          </a:xfrm>
          <a:prstGeom prst="rect">
            <a:avLst/>
          </a:prstGeom>
          <a:noFill/>
          <a:ln>
            <a:solidFill>
              <a:schemeClr val="bg1">
                <a:lumMod val="95000"/>
              </a:schemeClr>
            </a:solidFill>
          </a:ln>
          <a:extLst>
            <a:ext uri="{909E8E84-426E-40DD-AFC4-6F175D3DCCD1}">
              <a14:hiddenFill xmlns:a14="http://schemas.microsoft.com/office/drawing/2010/main">
                <a:solidFill>
                  <a:srgbClr val="FFFFFF"/>
                </a:solidFill>
              </a14:hiddenFill>
            </a:ext>
          </a:extLst>
        </p:spPr>
      </p:pic>
      <p:pic>
        <p:nvPicPr>
          <p:cNvPr id="36" name="Picture 2" descr="Image result for axa mansard logo"/>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935214" y="1455293"/>
            <a:ext cx="1056918" cy="310245"/>
          </a:xfrm>
          <a:prstGeom prst="rect">
            <a:avLst/>
          </a:prstGeom>
          <a:noFill/>
          <a:extLst>
            <a:ext uri="{909E8E84-426E-40DD-AFC4-6F175D3DCCD1}">
              <a14:hiddenFill xmlns:a14="http://schemas.microsoft.com/office/drawing/2010/main">
                <a:solidFill>
                  <a:srgbClr val="FFFFFF"/>
                </a:solidFill>
              </a14:hiddenFill>
            </a:ext>
          </a:extLst>
        </p:spPr>
      </p:pic>
      <p:sp>
        <p:nvSpPr>
          <p:cNvPr id="55" name="Title 2"/>
          <p:cNvSpPr txBox="1">
            <a:spLocks/>
          </p:cNvSpPr>
          <p:nvPr/>
        </p:nvSpPr>
        <p:spPr>
          <a:xfrm>
            <a:off x="153265" y="94959"/>
            <a:ext cx="9681940" cy="364003"/>
          </a:xfrm>
          <a:prstGeom prst="rect">
            <a:avLst/>
          </a:prstGeom>
          <a:noFill/>
        </p:spPr>
        <p:txBody>
          <a:bodyPr vert="horz" lIns="0" tIns="0" rIns="0" bIns="0" rtlCol="0" anchor="t" anchorCtr="0">
            <a:noAutofit/>
          </a:bodyPr>
          <a:lstStyle>
            <a:defPPr>
              <a:defRPr lang="en-US"/>
            </a:defPPr>
            <a:lvl1pPr>
              <a:lnSpc>
                <a:spcPct val="70000"/>
              </a:lnSpc>
              <a:defRPr sz="2800" b="1" i="0" kern="0">
                <a:solidFill>
                  <a:srgbClr val="00338D"/>
                </a:solidFill>
                <a:latin typeface="Univers 47 CondensedLight" panose="00000400000000000000" pitchFamily="2" charset="0"/>
                <a:cs typeface="KPMG Extralight"/>
              </a:defRPr>
            </a:lvl1pPr>
          </a:lstStyle>
          <a:p>
            <a:pPr>
              <a:defRPr/>
            </a:pPr>
            <a:r>
              <a:rPr lang="en-US" sz="4400" b="0" kern="1200" dirty="0" smtClean="0">
                <a:latin typeface="KPMG Extralight" panose="020B0303030202040204" pitchFamily="34" charset="0"/>
                <a:cs typeface="+mj-cs"/>
              </a:rPr>
              <a:t>Detailed Assessment – Co-creation Model</a:t>
            </a:r>
            <a:r>
              <a:rPr lang="en-US" sz="4400" b="0" kern="1200" baseline="30000" dirty="0" smtClean="0">
                <a:latin typeface="KPMG Extralight" panose="020B0303030202040204" pitchFamily="34" charset="0"/>
                <a:ea typeface="+mj-ea"/>
                <a:cs typeface="+mj-cs"/>
              </a:rPr>
              <a:t>(3/5)</a:t>
            </a:r>
            <a:endParaRPr lang="en-US" sz="4400" b="0" kern="1200" baseline="30000" dirty="0">
              <a:latin typeface="KPMG Extralight" panose="020B0303030202040204" pitchFamily="34" charset="0"/>
              <a:ea typeface="+mj-ea"/>
              <a:cs typeface="+mj-cs"/>
            </a:endParaRPr>
          </a:p>
        </p:txBody>
      </p:sp>
    </p:spTree>
    <p:extLst>
      <p:ext uri="{BB962C8B-B14F-4D97-AF65-F5344CB8AC3E}">
        <p14:creationId xmlns:p14="http://schemas.microsoft.com/office/powerpoint/2010/main" val="32320383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Rectangle 75"/>
          <p:cNvSpPr/>
          <p:nvPr/>
        </p:nvSpPr>
        <p:spPr>
          <a:xfrm>
            <a:off x="4986329" y="2427635"/>
            <a:ext cx="6649788" cy="640080"/>
          </a:xfrm>
          <a:prstGeom prst="rect">
            <a:avLst/>
          </a:prstGeom>
          <a:solidFill>
            <a:srgbClr val="0070C0"/>
          </a:solidFill>
          <a:ln w="25400" cap="flat" cmpd="sng" algn="ctr">
            <a:solidFill>
              <a:sysClr val="window" lastClr="FFFFFF">
                <a:hueOff val="0"/>
                <a:satOff val="0"/>
                <a:lumOff val="0"/>
                <a:alphaOff val="0"/>
              </a:sysClr>
            </a:solidFill>
            <a:prstDash val="solid"/>
          </a:ln>
          <a:effectLst/>
        </p:spPr>
        <p:txBody>
          <a:bodyPr spcFirstLastPara="0" vert="horz" wrap="square" lIns="125144" tIns="125144" rIns="125144" bIns="125144" numCol="1" spcCol="1270" anchor="t" anchorCtr="0">
            <a:noAutofit/>
          </a:bodyPr>
          <a:lstStyle/>
          <a:p>
            <a:pPr lvl="0" algn="ctr" defTabSz="755650" fontAlgn="base">
              <a:lnSpc>
                <a:spcPct val="90000"/>
              </a:lnSpc>
              <a:spcBef>
                <a:spcPct val="0"/>
              </a:spcBef>
              <a:spcAft>
                <a:spcPct val="35000"/>
              </a:spcAft>
              <a:defRPr/>
            </a:pPr>
            <a:r>
              <a:rPr lang="en-GB" sz="1400" b="1" kern="0" dirty="0">
                <a:solidFill>
                  <a:prstClr val="white"/>
                </a:solidFill>
                <a:latin typeface="Century Gothic" panose="020B0502020202020204" pitchFamily="34" charset="0"/>
                <a:cs typeface="Tahoma" pitchFamily="34" charset="0"/>
              </a:rPr>
              <a:t>Simple and intuitive platform that supports internal innovation sourcing</a:t>
            </a:r>
            <a:endParaRPr lang="en-US" sz="1100" kern="0" dirty="0">
              <a:solidFill>
                <a:prstClr val="white"/>
              </a:solidFill>
              <a:latin typeface="Century Gothic" panose="020B0502020202020204" pitchFamily="34" charset="0"/>
            </a:endParaRPr>
          </a:p>
        </p:txBody>
      </p:sp>
      <p:sp>
        <p:nvSpPr>
          <p:cNvPr id="80" name="Rectangle 79"/>
          <p:cNvSpPr/>
          <p:nvPr/>
        </p:nvSpPr>
        <p:spPr>
          <a:xfrm>
            <a:off x="4986329" y="4102357"/>
            <a:ext cx="6649788" cy="640080"/>
          </a:xfrm>
          <a:prstGeom prst="rect">
            <a:avLst/>
          </a:prstGeom>
          <a:solidFill>
            <a:srgbClr val="007C92"/>
          </a:solidFill>
          <a:ln w="25400" cap="flat" cmpd="sng" algn="ctr">
            <a:solidFill>
              <a:sysClr val="window" lastClr="FFFFFF">
                <a:hueOff val="0"/>
                <a:satOff val="0"/>
                <a:lumOff val="0"/>
                <a:alphaOff val="0"/>
              </a:sysClr>
            </a:solidFill>
            <a:prstDash val="solid"/>
          </a:ln>
          <a:effectLst/>
        </p:spPr>
        <p:txBody>
          <a:bodyPr spcFirstLastPara="0" vert="horz" wrap="square" lIns="125144" tIns="125144" rIns="125144" bIns="125144" numCol="1" spcCol="1270" anchor="t" anchorCtr="0">
            <a:noAutofit/>
          </a:bodyPr>
          <a:lstStyle/>
          <a:p>
            <a:pPr lvl="0" algn="ctr" defTabSz="800100" fontAlgn="base">
              <a:lnSpc>
                <a:spcPct val="90000"/>
              </a:lnSpc>
              <a:spcBef>
                <a:spcPct val="0"/>
              </a:spcBef>
              <a:spcAft>
                <a:spcPct val="35000"/>
              </a:spcAft>
              <a:defRPr/>
            </a:pPr>
            <a:r>
              <a:rPr lang="en-US" sz="1400" b="1" kern="0" dirty="0">
                <a:solidFill>
                  <a:prstClr val="white"/>
                </a:solidFill>
                <a:latin typeface="Century Gothic" panose="020B0502020202020204" pitchFamily="34" charset="0"/>
              </a:rPr>
              <a:t>Strong change and innovation mindset embedded in the core </a:t>
            </a:r>
            <a:r>
              <a:rPr lang="en-US" sz="1400" b="1" kern="0" dirty="0" err="1">
                <a:solidFill>
                  <a:prstClr val="white"/>
                </a:solidFill>
                <a:latin typeface="Century Gothic" panose="020B0502020202020204" pitchFamily="34" charset="0"/>
              </a:rPr>
              <a:t>FBNQuest</a:t>
            </a:r>
            <a:r>
              <a:rPr lang="en-US" sz="1400" b="1" kern="0" dirty="0">
                <a:solidFill>
                  <a:prstClr val="white"/>
                </a:solidFill>
                <a:latin typeface="Century Gothic" panose="020B0502020202020204" pitchFamily="34" charset="0"/>
              </a:rPr>
              <a:t> culture</a:t>
            </a:r>
            <a:endParaRPr lang="en-US" sz="1100" kern="0" dirty="0">
              <a:solidFill>
                <a:prstClr val="white"/>
              </a:solidFill>
              <a:latin typeface="Century Gothic" panose="020B0502020202020204" pitchFamily="34" charset="0"/>
            </a:endParaRPr>
          </a:p>
        </p:txBody>
      </p:sp>
      <p:sp>
        <p:nvSpPr>
          <p:cNvPr id="84" name="Rectangle 83"/>
          <p:cNvSpPr/>
          <p:nvPr/>
        </p:nvSpPr>
        <p:spPr>
          <a:xfrm>
            <a:off x="4986329" y="3264996"/>
            <a:ext cx="6649788" cy="640080"/>
          </a:xfrm>
          <a:prstGeom prst="rect">
            <a:avLst/>
          </a:prstGeom>
          <a:solidFill>
            <a:schemeClr val="accent1"/>
          </a:solidFill>
          <a:ln w="25400" cap="flat" cmpd="sng" algn="ctr">
            <a:solidFill>
              <a:sysClr val="window" lastClr="FFFFFF">
                <a:hueOff val="0"/>
                <a:satOff val="0"/>
                <a:lumOff val="0"/>
                <a:alphaOff val="0"/>
              </a:sysClr>
            </a:solidFill>
            <a:prstDash val="solid"/>
          </a:ln>
          <a:effectLst/>
        </p:spPr>
        <p:txBody>
          <a:bodyPr spcFirstLastPara="0" vert="horz" wrap="square" lIns="128954" tIns="128954" rIns="128954" bIns="128954" numCol="1" spcCol="1270" anchor="t" anchorCtr="0">
            <a:noAutofit/>
          </a:bodyPr>
          <a:lstStyle/>
          <a:p>
            <a:pPr lvl="0" algn="ctr" defTabSz="755650" fontAlgn="base">
              <a:lnSpc>
                <a:spcPct val="90000"/>
              </a:lnSpc>
              <a:spcBef>
                <a:spcPct val="0"/>
              </a:spcBef>
              <a:spcAft>
                <a:spcPct val="35000"/>
              </a:spcAft>
              <a:defRPr/>
            </a:pPr>
            <a:r>
              <a:rPr lang="en-US" sz="1400" b="1" kern="0" dirty="0">
                <a:solidFill>
                  <a:prstClr val="white"/>
                </a:solidFill>
                <a:latin typeface="Century Gothic" panose="020B0502020202020204" pitchFamily="34" charset="0"/>
              </a:rPr>
              <a:t>Clearly defined and robust mechanism or regular review of failed innovative implementations and extraction of insight</a:t>
            </a:r>
            <a:endParaRPr lang="en-US" sz="1200" kern="0" dirty="0">
              <a:solidFill>
                <a:prstClr val="white"/>
              </a:solidFill>
              <a:latin typeface="Century Gothic" panose="020B0502020202020204" pitchFamily="34" charset="0"/>
              <a:cs typeface="Tahoma" pitchFamily="34" charset="0"/>
            </a:endParaRPr>
          </a:p>
        </p:txBody>
      </p:sp>
      <p:sp>
        <p:nvSpPr>
          <p:cNvPr id="88" name="Rectangle 87"/>
          <p:cNvSpPr/>
          <p:nvPr/>
        </p:nvSpPr>
        <p:spPr>
          <a:xfrm>
            <a:off x="4986329" y="4939717"/>
            <a:ext cx="6649788" cy="640080"/>
          </a:xfrm>
          <a:prstGeom prst="rect">
            <a:avLst/>
          </a:prstGeom>
          <a:solidFill>
            <a:srgbClr val="7030A0"/>
          </a:solidFill>
          <a:ln w="25400" cap="flat" cmpd="sng" algn="ctr">
            <a:solidFill>
              <a:sysClr val="window" lastClr="FFFFFF">
                <a:hueOff val="0"/>
                <a:satOff val="0"/>
                <a:lumOff val="0"/>
                <a:alphaOff val="0"/>
              </a:sysClr>
            </a:solidFill>
            <a:prstDash val="solid"/>
          </a:ln>
          <a:effectLst/>
        </p:spPr>
        <p:txBody>
          <a:bodyPr spcFirstLastPara="0" vert="horz" wrap="square" lIns="128954" tIns="128954" rIns="128954" bIns="128954" numCol="1" spcCol="1270" anchor="t" anchorCtr="0">
            <a:noAutofit/>
          </a:bodyPr>
          <a:lstStyle/>
          <a:p>
            <a:pPr lvl="0" algn="ctr" defTabSz="755650" fontAlgn="base">
              <a:lnSpc>
                <a:spcPct val="90000"/>
              </a:lnSpc>
              <a:spcBef>
                <a:spcPct val="0"/>
              </a:spcBef>
              <a:spcAft>
                <a:spcPct val="35000"/>
              </a:spcAft>
              <a:defRPr/>
            </a:pPr>
            <a:r>
              <a:rPr lang="en-GB" sz="1400" b="1" kern="0" dirty="0">
                <a:solidFill>
                  <a:prstClr val="white"/>
                </a:solidFill>
                <a:latin typeface="Century Gothic" panose="020B0502020202020204" pitchFamily="34" charset="0"/>
                <a:cs typeface="Tahoma" pitchFamily="34" charset="0"/>
              </a:rPr>
              <a:t>Frameworks to help strengthen partnerships and collaboration with </a:t>
            </a:r>
            <a:r>
              <a:rPr lang="en-GB" sz="1400" b="1" kern="0" dirty="0" err="1">
                <a:solidFill>
                  <a:prstClr val="white"/>
                </a:solidFill>
                <a:latin typeface="Century Gothic" panose="020B0502020202020204" pitchFamily="34" charset="0"/>
                <a:cs typeface="Tahoma" pitchFamily="34" charset="0"/>
              </a:rPr>
              <a:t>Fintechs</a:t>
            </a:r>
            <a:r>
              <a:rPr lang="en-GB" sz="1400" b="1" kern="0" dirty="0">
                <a:solidFill>
                  <a:prstClr val="white"/>
                </a:solidFill>
                <a:latin typeface="Century Gothic" panose="020B0502020202020204" pitchFamily="34" charset="0"/>
                <a:cs typeface="Tahoma" pitchFamily="34" charset="0"/>
              </a:rPr>
              <a:t> and developer communities</a:t>
            </a:r>
            <a:endParaRPr lang="en-US" sz="1100" kern="0" dirty="0">
              <a:solidFill>
                <a:prstClr val="white"/>
              </a:solidFill>
              <a:latin typeface="Century Gothic" panose="020B0502020202020204" pitchFamily="34" charset="0"/>
            </a:endParaRPr>
          </a:p>
        </p:txBody>
      </p:sp>
      <p:sp>
        <p:nvSpPr>
          <p:cNvPr id="92" name="Rectangle 91"/>
          <p:cNvSpPr/>
          <p:nvPr/>
        </p:nvSpPr>
        <p:spPr>
          <a:xfrm>
            <a:off x="4986329" y="1590274"/>
            <a:ext cx="6649788" cy="640080"/>
          </a:xfrm>
          <a:prstGeom prst="rect">
            <a:avLst/>
          </a:prstGeom>
          <a:solidFill>
            <a:srgbClr val="00338D"/>
          </a:solidFill>
          <a:ln w="25400" cap="flat" cmpd="sng" algn="ctr">
            <a:solidFill>
              <a:sysClr val="window" lastClr="FFFFFF">
                <a:hueOff val="0"/>
                <a:satOff val="0"/>
                <a:lumOff val="0"/>
                <a:alphaOff val="0"/>
              </a:sysClr>
            </a:solidFill>
            <a:prstDash val="solid"/>
          </a:ln>
          <a:effectLst/>
        </p:spPr>
        <p:txBody>
          <a:bodyPr spcFirstLastPara="0" vert="horz" wrap="square" lIns="125144" tIns="125144" rIns="125144" bIns="125144" numCol="1" spcCol="1270" anchor="ctr" anchorCtr="0">
            <a:noAutofit/>
          </a:bodyPr>
          <a:lstStyle/>
          <a:p>
            <a:pPr lvl="0" algn="ctr" defTabSz="755650" fontAlgn="base">
              <a:lnSpc>
                <a:spcPct val="90000"/>
              </a:lnSpc>
              <a:spcBef>
                <a:spcPct val="0"/>
              </a:spcBef>
              <a:spcAft>
                <a:spcPct val="35000"/>
              </a:spcAft>
              <a:defRPr/>
            </a:pPr>
            <a:r>
              <a:rPr lang="en-GB" sz="1400" b="1" kern="0" dirty="0">
                <a:solidFill>
                  <a:prstClr val="white"/>
                </a:solidFill>
                <a:latin typeface="Century Gothic" panose="020B0502020202020204" pitchFamily="34" charset="0"/>
                <a:cs typeface="Tahoma" pitchFamily="34" charset="0"/>
              </a:rPr>
              <a:t>Clearly communicated incentives for the proposal and implementation of new ideas and solutions</a:t>
            </a:r>
            <a:endParaRPr lang="en-US" sz="1100" kern="0" dirty="0">
              <a:solidFill>
                <a:prstClr val="white"/>
              </a:solidFill>
              <a:latin typeface="Century Gothic" panose="020B0502020202020204" pitchFamily="34" charset="0"/>
            </a:endParaRPr>
          </a:p>
        </p:txBody>
      </p:sp>
      <p:pic>
        <p:nvPicPr>
          <p:cNvPr id="23" name="Picture 22"/>
          <p:cNvPicPr>
            <a:picLocks noChangeAspect="1"/>
          </p:cNvPicPr>
          <p:nvPr/>
        </p:nvPicPr>
        <p:blipFill>
          <a:blip r:embed="rId2"/>
          <a:stretch>
            <a:fillRect/>
          </a:stretch>
        </p:blipFill>
        <p:spPr>
          <a:xfrm>
            <a:off x="358938" y="2324100"/>
            <a:ext cx="4160712" cy="4114799"/>
          </a:xfrm>
          <a:prstGeom prst="rect">
            <a:avLst/>
          </a:prstGeom>
        </p:spPr>
      </p:pic>
      <p:sp>
        <p:nvSpPr>
          <p:cNvPr id="10" name="Rectangle 9"/>
          <p:cNvSpPr/>
          <p:nvPr/>
        </p:nvSpPr>
        <p:spPr>
          <a:xfrm>
            <a:off x="4986329" y="752913"/>
            <a:ext cx="6649788" cy="640080"/>
          </a:xfrm>
          <a:prstGeom prst="rect">
            <a:avLst/>
          </a:prstGeom>
          <a:solidFill>
            <a:schemeClr val="bg1">
              <a:lumMod val="50000"/>
            </a:schemeClr>
          </a:solidFill>
          <a:ln w="25400" cap="flat" cmpd="sng" algn="ctr">
            <a:solidFill>
              <a:sysClr val="window" lastClr="FFFFFF">
                <a:hueOff val="0"/>
                <a:satOff val="0"/>
                <a:lumOff val="0"/>
                <a:alphaOff val="0"/>
              </a:sysClr>
            </a:solidFill>
            <a:prstDash val="solid"/>
          </a:ln>
          <a:effectLst/>
        </p:spPr>
        <p:txBody>
          <a:bodyPr spcFirstLastPara="0" vert="horz" wrap="square" lIns="125144" tIns="125144" rIns="125144" bIns="125144" numCol="1" spcCol="1270" anchor="ctr" anchorCtr="0">
            <a:noAutofit/>
          </a:bodyPr>
          <a:lstStyle/>
          <a:p>
            <a:pPr lvl="0" algn="ctr" defTabSz="755650" fontAlgn="base">
              <a:lnSpc>
                <a:spcPct val="90000"/>
              </a:lnSpc>
              <a:spcBef>
                <a:spcPct val="0"/>
              </a:spcBef>
              <a:spcAft>
                <a:spcPct val="35000"/>
              </a:spcAft>
              <a:defRPr/>
            </a:pPr>
            <a:r>
              <a:rPr lang="en-GB" sz="1400" b="1" kern="0" dirty="0">
                <a:solidFill>
                  <a:prstClr val="white"/>
                </a:solidFill>
                <a:latin typeface="Century Gothic" panose="020B0502020202020204" pitchFamily="34" charset="0"/>
                <a:cs typeface="Tahoma" pitchFamily="34" charset="0"/>
              </a:rPr>
              <a:t>Robust strategy for internal innovation sourcing</a:t>
            </a:r>
            <a:endParaRPr lang="en-US" sz="1100" kern="0" dirty="0">
              <a:solidFill>
                <a:prstClr val="white"/>
              </a:solidFill>
              <a:latin typeface="Century Gothic" panose="020B0502020202020204" pitchFamily="34" charset="0"/>
            </a:endParaRPr>
          </a:p>
        </p:txBody>
      </p:sp>
      <p:sp>
        <p:nvSpPr>
          <p:cNvPr id="11" name="Rectangle 10"/>
          <p:cNvSpPr/>
          <p:nvPr/>
        </p:nvSpPr>
        <p:spPr>
          <a:xfrm>
            <a:off x="4986329" y="5777077"/>
            <a:ext cx="6649788" cy="640080"/>
          </a:xfrm>
          <a:prstGeom prst="rect">
            <a:avLst/>
          </a:prstGeom>
          <a:solidFill>
            <a:srgbClr val="C84E00"/>
          </a:solidFill>
          <a:ln w="25400" cap="flat" cmpd="sng" algn="ctr">
            <a:solidFill>
              <a:sysClr val="window" lastClr="FFFFFF">
                <a:hueOff val="0"/>
                <a:satOff val="0"/>
                <a:lumOff val="0"/>
                <a:alphaOff val="0"/>
              </a:sysClr>
            </a:solidFill>
            <a:prstDash val="solid"/>
          </a:ln>
          <a:effectLst/>
        </p:spPr>
        <p:txBody>
          <a:bodyPr spcFirstLastPara="0" vert="horz" wrap="square" lIns="125144" tIns="125144" rIns="125144" bIns="125144" numCol="1" spcCol="1270" anchor="ctr" anchorCtr="0">
            <a:noAutofit/>
          </a:bodyPr>
          <a:lstStyle/>
          <a:p>
            <a:pPr lvl="0" algn="ctr" defTabSz="755650" fontAlgn="base">
              <a:lnSpc>
                <a:spcPct val="90000"/>
              </a:lnSpc>
              <a:spcBef>
                <a:spcPct val="0"/>
              </a:spcBef>
              <a:spcAft>
                <a:spcPct val="35000"/>
              </a:spcAft>
              <a:defRPr/>
            </a:pPr>
            <a:r>
              <a:rPr lang="en-GB" sz="1400" b="1" kern="0" dirty="0">
                <a:solidFill>
                  <a:prstClr val="white"/>
                </a:solidFill>
                <a:latin typeface="Century Gothic" panose="020B0502020202020204" pitchFamily="34" charset="0"/>
                <a:cs typeface="Tahoma" pitchFamily="34" charset="0"/>
              </a:rPr>
              <a:t>Established and measured performance metrics for tracking partners and collaborators</a:t>
            </a:r>
          </a:p>
        </p:txBody>
      </p:sp>
      <p:sp>
        <p:nvSpPr>
          <p:cNvPr id="12" name="Title 2"/>
          <p:cNvSpPr txBox="1">
            <a:spLocks/>
          </p:cNvSpPr>
          <p:nvPr/>
        </p:nvSpPr>
        <p:spPr>
          <a:xfrm>
            <a:off x="153265" y="94959"/>
            <a:ext cx="9681940" cy="364003"/>
          </a:xfrm>
          <a:prstGeom prst="rect">
            <a:avLst/>
          </a:prstGeom>
          <a:noFill/>
        </p:spPr>
        <p:txBody>
          <a:bodyPr vert="horz" lIns="0" tIns="0" rIns="0" bIns="0" rtlCol="0" anchor="t" anchorCtr="0">
            <a:noAutofit/>
          </a:bodyPr>
          <a:lstStyle>
            <a:defPPr>
              <a:defRPr lang="en-US"/>
            </a:defPPr>
            <a:lvl1pPr>
              <a:lnSpc>
                <a:spcPct val="70000"/>
              </a:lnSpc>
              <a:defRPr sz="2800" b="1" i="0" kern="0">
                <a:solidFill>
                  <a:srgbClr val="00338D"/>
                </a:solidFill>
                <a:latin typeface="Univers 47 CondensedLight" panose="00000400000000000000" pitchFamily="2" charset="0"/>
                <a:cs typeface="KPMG Extralight"/>
              </a:defRPr>
            </a:lvl1pPr>
          </a:lstStyle>
          <a:p>
            <a:pPr>
              <a:defRPr/>
            </a:pPr>
            <a:r>
              <a:rPr lang="en-US" sz="4400" b="0" kern="1200" dirty="0" smtClean="0">
                <a:latin typeface="KPMG Extralight" panose="020B0303030202040204" pitchFamily="34" charset="0"/>
                <a:cs typeface="+mj-cs"/>
              </a:rPr>
              <a:t>Detailed Assessment – Co-creation Model</a:t>
            </a:r>
            <a:r>
              <a:rPr lang="en-US" sz="4400" b="0" kern="1200" baseline="30000" dirty="0" smtClean="0">
                <a:latin typeface="KPMG Extralight" panose="020B0303030202040204" pitchFamily="34" charset="0"/>
                <a:ea typeface="+mj-ea"/>
                <a:cs typeface="+mj-cs"/>
              </a:rPr>
              <a:t>(4/5)</a:t>
            </a:r>
            <a:endParaRPr lang="en-US" sz="4400" b="0" kern="1200" baseline="30000" dirty="0">
              <a:latin typeface="KPMG Extralight" panose="020B0303030202040204" pitchFamily="34" charset="0"/>
              <a:ea typeface="+mj-ea"/>
              <a:cs typeface="+mj-cs"/>
            </a:endParaRPr>
          </a:p>
        </p:txBody>
      </p:sp>
      <p:sp>
        <p:nvSpPr>
          <p:cNvPr id="13" name="Rectangle 12"/>
          <p:cNvSpPr/>
          <p:nvPr/>
        </p:nvSpPr>
        <p:spPr>
          <a:xfrm>
            <a:off x="86590" y="602065"/>
            <a:ext cx="4080424" cy="211083"/>
          </a:xfrm>
          <a:prstGeom prst="rect">
            <a:avLst/>
          </a:prstGeom>
        </p:spPr>
        <p:txBody>
          <a:bodyPr wrap="square">
            <a:spAutoFit/>
          </a:bodyPr>
          <a:lstStyle/>
          <a:p>
            <a:pPr>
              <a:lnSpc>
                <a:spcPct val="70000"/>
              </a:lnSpc>
            </a:pPr>
            <a:r>
              <a:rPr lang="en-US" sz="1050" b="1" dirty="0" smtClean="0">
                <a:solidFill>
                  <a:srgbClr val="005EB8">
                    <a:lumMod val="75000"/>
                  </a:srgbClr>
                </a:solidFill>
              </a:rPr>
              <a:t>Proposed Aspirations for </a:t>
            </a:r>
            <a:r>
              <a:rPr lang="en-US" sz="1050" b="1" dirty="0" err="1" smtClean="0">
                <a:solidFill>
                  <a:srgbClr val="005EB8">
                    <a:lumMod val="75000"/>
                  </a:srgbClr>
                </a:solidFill>
              </a:rPr>
              <a:t>FBNQuest</a:t>
            </a:r>
            <a:endParaRPr lang="en-US" sz="1050" b="1" dirty="0">
              <a:solidFill>
                <a:srgbClr val="005EB8">
                  <a:lumMod val="75000"/>
                </a:srgbClr>
              </a:solidFill>
            </a:endParaRPr>
          </a:p>
        </p:txBody>
      </p:sp>
    </p:spTree>
    <p:extLst>
      <p:ext uri="{BB962C8B-B14F-4D97-AF65-F5344CB8AC3E}">
        <p14:creationId xmlns:p14="http://schemas.microsoft.com/office/powerpoint/2010/main" val="36863870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object 24"/>
          <p:cNvSpPr/>
          <p:nvPr/>
        </p:nvSpPr>
        <p:spPr>
          <a:xfrm>
            <a:off x="8316693" y="2986267"/>
            <a:ext cx="797560" cy="629920"/>
          </a:xfrm>
          <a:custGeom>
            <a:avLst/>
            <a:gdLst/>
            <a:ahLst/>
            <a:cxnLst/>
            <a:rect l="l" t="t" r="r" b="b"/>
            <a:pathLst>
              <a:path w="797560" h="629920">
                <a:moveTo>
                  <a:pt x="119646" y="0"/>
                </a:moveTo>
                <a:lnTo>
                  <a:pt x="0" y="210642"/>
                </a:lnTo>
                <a:lnTo>
                  <a:pt x="737260" y="629399"/>
                </a:lnTo>
                <a:lnTo>
                  <a:pt x="797077" y="524078"/>
                </a:lnTo>
                <a:lnTo>
                  <a:pt x="751585" y="358940"/>
                </a:lnTo>
                <a:lnTo>
                  <a:pt x="119646" y="0"/>
                </a:lnTo>
                <a:close/>
              </a:path>
            </a:pathLst>
          </a:custGeom>
          <a:solidFill>
            <a:srgbClr val="0070C0"/>
          </a:solidFill>
        </p:spPr>
        <p:txBody>
          <a:bodyPr wrap="square" lIns="0" tIns="0" rIns="0" bIns="0" rtlCol="0"/>
          <a:lstStyle/>
          <a:p>
            <a:endParaRPr>
              <a:solidFill>
                <a:prstClr val="black"/>
              </a:solidFill>
            </a:endParaRPr>
          </a:p>
        </p:txBody>
      </p:sp>
      <p:sp>
        <p:nvSpPr>
          <p:cNvPr id="40" name="object 25"/>
          <p:cNvSpPr/>
          <p:nvPr/>
        </p:nvSpPr>
        <p:spPr>
          <a:xfrm>
            <a:off x="8993392" y="2986267"/>
            <a:ext cx="797560" cy="629920"/>
          </a:xfrm>
          <a:custGeom>
            <a:avLst/>
            <a:gdLst/>
            <a:ahLst/>
            <a:cxnLst/>
            <a:rect l="l" t="t" r="r" b="b"/>
            <a:pathLst>
              <a:path w="797560" h="629920">
                <a:moveTo>
                  <a:pt x="677430" y="0"/>
                </a:moveTo>
                <a:lnTo>
                  <a:pt x="45491" y="358940"/>
                </a:lnTo>
                <a:lnTo>
                  <a:pt x="0" y="524078"/>
                </a:lnTo>
                <a:lnTo>
                  <a:pt x="59817" y="629399"/>
                </a:lnTo>
                <a:lnTo>
                  <a:pt x="797077" y="210642"/>
                </a:lnTo>
                <a:lnTo>
                  <a:pt x="677430" y="0"/>
                </a:lnTo>
                <a:close/>
              </a:path>
            </a:pathLst>
          </a:custGeom>
          <a:solidFill>
            <a:srgbClr val="0070C0"/>
          </a:solidFill>
        </p:spPr>
        <p:txBody>
          <a:bodyPr wrap="square" lIns="0" tIns="0" rIns="0" bIns="0" rtlCol="0"/>
          <a:lstStyle/>
          <a:p>
            <a:endParaRPr>
              <a:solidFill>
                <a:prstClr val="black"/>
              </a:solidFill>
            </a:endParaRPr>
          </a:p>
        </p:txBody>
      </p:sp>
      <p:sp>
        <p:nvSpPr>
          <p:cNvPr id="52" name="object 26"/>
          <p:cNvSpPr/>
          <p:nvPr/>
        </p:nvSpPr>
        <p:spPr>
          <a:xfrm>
            <a:off x="8315521" y="2912364"/>
            <a:ext cx="222885" cy="91440"/>
          </a:xfrm>
          <a:custGeom>
            <a:avLst/>
            <a:gdLst/>
            <a:ahLst/>
            <a:cxnLst/>
            <a:rect l="l" t="t" r="r" b="b"/>
            <a:pathLst>
              <a:path w="222885" h="91439">
                <a:moveTo>
                  <a:pt x="0" y="91439"/>
                </a:moveTo>
                <a:lnTo>
                  <a:pt x="222503" y="91439"/>
                </a:lnTo>
                <a:lnTo>
                  <a:pt x="222503" y="0"/>
                </a:lnTo>
                <a:lnTo>
                  <a:pt x="0" y="0"/>
                </a:lnTo>
                <a:lnTo>
                  <a:pt x="0" y="91439"/>
                </a:lnTo>
                <a:close/>
              </a:path>
            </a:pathLst>
          </a:custGeom>
          <a:solidFill>
            <a:srgbClr val="0070C0"/>
          </a:solidFill>
        </p:spPr>
        <p:txBody>
          <a:bodyPr wrap="square" lIns="0" tIns="0" rIns="0" bIns="0" rtlCol="0"/>
          <a:lstStyle/>
          <a:p>
            <a:endParaRPr>
              <a:solidFill>
                <a:prstClr val="black"/>
              </a:solidFill>
            </a:endParaRPr>
          </a:p>
        </p:txBody>
      </p:sp>
      <p:sp>
        <p:nvSpPr>
          <p:cNvPr id="53" name="object 27"/>
          <p:cNvSpPr/>
          <p:nvPr/>
        </p:nvSpPr>
        <p:spPr>
          <a:xfrm>
            <a:off x="9568248" y="2912364"/>
            <a:ext cx="220979" cy="91440"/>
          </a:xfrm>
          <a:custGeom>
            <a:avLst/>
            <a:gdLst/>
            <a:ahLst/>
            <a:cxnLst/>
            <a:rect l="l" t="t" r="r" b="b"/>
            <a:pathLst>
              <a:path w="220979" h="91439">
                <a:moveTo>
                  <a:pt x="0" y="91439"/>
                </a:moveTo>
                <a:lnTo>
                  <a:pt x="220979" y="91439"/>
                </a:lnTo>
                <a:lnTo>
                  <a:pt x="220979" y="0"/>
                </a:lnTo>
                <a:lnTo>
                  <a:pt x="0" y="0"/>
                </a:lnTo>
                <a:lnTo>
                  <a:pt x="0" y="91439"/>
                </a:lnTo>
                <a:close/>
              </a:path>
            </a:pathLst>
          </a:custGeom>
          <a:solidFill>
            <a:srgbClr val="0070C0"/>
          </a:solidFill>
        </p:spPr>
        <p:txBody>
          <a:bodyPr wrap="square" lIns="0" tIns="0" rIns="0" bIns="0" rtlCol="0"/>
          <a:lstStyle/>
          <a:p>
            <a:endParaRPr>
              <a:solidFill>
                <a:prstClr val="black"/>
              </a:solidFill>
            </a:endParaRPr>
          </a:p>
        </p:txBody>
      </p:sp>
      <p:sp>
        <p:nvSpPr>
          <p:cNvPr id="54" name="object 28"/>
          <p:cNvSpPr/>
          <p:nvPr/>
        </p:nvSpPr>
        <p:spPr>
          <a:xfrm>
            <a:off x="8316695" y="3077560"/>
            <a:ext cx="797560" cy="629920"/>
          </a:xfrm>
          <a:custGeom>
            <a:avLst/>
            <a:gdLst/>
            <a:ahLst/>
            <a:cxnLst/>
            <a:rect l="l" t="t" r="r" b="b"/>
            <a:pathLst>
              <a:path w="797560" h="629920">
                <a:moveTo>
                  <a:pt x="119646" y="0"/>
                </a:moveTo>
                <a:lnTo>
                  <a:pt x="0" y="210642"/>
                </a:lnTo>
                <a:lnTo>
                  <a:pt x="737260" y="629412"/>
                </a:lnTo>
                <a:lnTo>
                  <a:pt x="797090" y="524078"/>
                </a:lnTo>
                <a:lnTo>
                  <a:pt x="751585" y="358940"/>
                </a:lnTo>
                <a:lnTo>
                  <a:pt x="119646" y="0"/>
                </a:lnTo>
                <a:close/>
              </a:path>
            </a:pathLst>
          </a:custGeom>
          <a:solidFill>
            <a:srgbClr val="00B0F0"/>
          </a:solidFill>
        </p:spPr>
        <p:txBody>
          <a:bodyPr wrap="square" lIns="0" tIns="0" rIns="0" bIns="0" rtlCol="0"/>
          <a:lstStyle/>
          <a:p>
            <a:endParaRPr>
              <a:solidFill>
                <a:prstClr val="black"/>
              </a:solidFill>
            </a:endParaRPr>
          </a:p>
        </p:txBody>
      </p:sp>
      <p:sp>
        <p:nvSpPr>
          <p:cNvPr id="55" name="object 29"/>
          <p:cNvSpPr/>
          <p:nvPr/>
        </p:nvSpPr>
        <p:spPr>
          <a:xfrm>
            <a:off x="8993384" y="3077560"/>
            <a:ext cx="797560" cy="629920"/>
          </a:xfrm>
          <a:custGeom>
            <a:avLst/>
            <a:gdLst/>
            <a:ahLst/>
            <a:cxnLst/>
            <a:rect l="l" t="t" r="r" b="b"/>
            <a:pathLst>
              <a:path w="797560" h="629920">
                <a:moveTo>
                  <a:pt x="677443" y="0"/>
                </a:moveTo>
                <a:lnTo>
                  <a:pt x="45504" y="358940"/>
                </a:lnTo>
                <a:lnTo>
                  <a:pt x="0" y="524078"/>
                </a:lnTo>
                <a:lnTo>
                  <a:pt x="59829" y="629412"/>
                </a:lnTo>
                <a:lnTo>
                  <a:pt x="797090" y="210642"/>
                </a:lnTo>
                <a:lnTo>
                  <a:pt x="677443" y="0"/>
                </a:lnTo>
                <a:close/>
              </a:path>
            </a:pathLst>
          </a:custGeom>
          <a:solidFill>
            <a:srgbClr val="00B0F0"/>
          </a:solidFill>
        </p:spPr>
        <p:txBody>
          <a:bodyPr wrap="square" lIns="0" tIns="0" rIns="0" bIns="0" rtlCol="0"/>
          <a:lstStyle/>
          <a:p>
            <a:endParaRPr>
              <a:solidFill>
                <a:prstClr val="black"/>
              </a:solidFill>
            </a:endParaRPr>
          </a:p>
        </p:txBody>
      </p:sp>
      <p:sp>
        <p:nvSpPr>
          <p:cNvPr id="56" name="object 30"/>
          <p:cNvSpPr/>
          <p:nvPr/>
        </p:nvSpPr>
        <p:spPr>
          <a:xfrm>
            <a:off x="8315521" y="3003804"/>
            <a:ext cx="222885" cy="281940"/>
          </a:xfrm>
          <a:custGeom>
            <a:avLst/>
            <a:gdLst/>
            <a:ahLst/>
            <a:cxnLst/>
            <a:rect l="l" t="t" r="r" b="b"/>
            <a:pathLst>
              <a:path w="222885" h="281939">
                <a:moveTo>
                  <a:pt x="0" y="0"/>
                </a:moveTo>
                <a:lnTo>
                  <a:pt x="222503" y="0"/>
                </a:lnTo>
                <a:lnTo>
                  <a:pt x="222503" y="281939"/>
                </a:lnTo>
                <a:lnTo>
                  <a:pt x="0" y="281939"/>
                </a:lnTo>
                <a:lnTo>
                  <a:pt x="0" y="0"/>
                </a:lnTo>
                <a:close/>
              </a:path>
            </a:pathLst>
          </a:custGeom>
          <a:solidFill>
            <a:srgbClr val="00B0F0"/>
          </a:solidFill>
        </p:spPr>
        <p:txBody>
          <a:bodyPr wrap="square" lIns="0" tIns="0" rIns="0" bIns="0" rtlCol="0"/>
          <a:lstStyle/>
          <a:p>
            <a:endParaRPr>
              <a:solidFill>
                <a:prstClr val="black"/>
              </a:solidFill>
            </a:endParaRPr>
          </a:p>
        </p:txBody>
      </p:sp>
      <p:sp>
        <p:nvSpPr>
          <p:cNvPr id="57" name="object 31"/>
          <p:cNvSpPr/>
          <p:nvPr/>
        </p:nvSpPr>
        <p:spPr>
          <a:xfrm>
            <a:off x="9568248" y="3003804"/>
            <a:ext cx="220979" cy="281940"/>
          </a:xfrm>
          <a:custGeom>
            <a:avLst/>
            <a:gdLst/>
            <a:ahLst/>
            <a:cxnLst/>
            <a:rect l="l" t="t" r="r" b="b"/>
            <a:pathLst>
              <a:path w="220979" h="281939">
                <a:moveTo>
                  <a:pt x="0" y="0"/>
                </a:moveTo>
                <a:lnTo>
                  <a:pt x="220979" y="0"/>
                </a:lnTo>
                <a:lnTo>
                  <a:pt x="220979" y="281939"/>
                </a:lnTo>
                <a:lnTo>
                  <a:pt x="0" y="281939"/>
                </a:lnTo>
                <a:lnTo>
                  <a:pt x="0" y="0"/>
                </a:lnTo>
                <a:close/>
              </a:path>
            </a:pathLst>
          </a:custGeom>
          <a:solidFill>
            <a:srgbClr val="00B0F0"/>
          </a:solidFill>
        </p:spPr>
        <p:txBody>
          <a:bodyPr wrap="square" lIns="0" tIns="0" rIns="0" bIns="0" rtlCol="0"/>
          <a:lstStyle/>
          <a:p>
            <a:endParaRPr>
              <a:solidFill>
                <a:prstClr val="black"/>
              </a:solidFill>
            </a:endParaRPr>
          </a:p>
        </p:txBody>
      </p:sp>
      <p:sp>
        <p:nvSpPr>
          <p:cNvPr id="80" name="object 52"/>
          <p:cNvSpPr/>
          <p:nvPr/>
        </p:nvSpPr>
        <p:spPr>
          <a:xfrm>
            <a:off x="8476806" y="1705356"/>
            <a:ext cx="1168895" cy="1167383"/>
          </a:xfrm>
          <a:prstGeom prst="rect">
            <a:avLst/>
          </a:prstGeom>
          <a:blipFill>
            <a:blip r:embed="rId2" cstate="print"/>
            <a:stretch>
              <a:fillRect/>
            </a:stretch>
          </a:blipFill>
        </p:spPr>
        <p:txBody>
          <a:bodyPr wrap="square" lIns="0" tIns="0" rIns="0" bIns="0" rtlCol="0"/>
          <a:lstStyle/>
          <a:p>
            <a:endParaRPr>
              <a:solidFill>
                <a:prstClr val="black"/>
              </a:solidFill>
            </a:endParaRPr>
          </a:p>
        </p:txBody>
      </p:sp>
      <p:sp>
        <p:nvSpPr>
          <p:cNvPr id="81" name="object 53"/>
          <p:cNvSpPr/>
          <p:nvPr/>
        </p:nvSpPr>
        <p:spPr>
          <a:xfrm>
            <a:off x="8530403" y="1737360"/>
            <a:ext cx="1050290" cy="1049020"/>
          </a:xfrm>
          <a:custGeom>
            <a:avLst/>
            <a:gdLst/>
            <a:ahLst/>
            <a:cxnLst/>
            <a:rect l="l" t="t" r="r" b="b"/>
            <a:pathLst>
              <a:path w="1050289" h="1049020">
                <a:moveTo>
                  <a:pt x="0" y="524256"/>
                </a:moveTo>
                <a:lnTo>
                  <a:pt x="2145" y="476538"/>
                </a:lnTo>
                <a:lnTo>
                  <a:pt x="8458" y="430021"/>
                </a:lnTo>
                <a:lnTo>
                  <a:pt x="18754" y="384889"/>
                </a:lnTo>
                <a:lnTo>
                  <a:pt x="32847" y="341327"/>
                </a:lnTo>
                <a:lnTo>
                  <a:pt x="50551" y="299521"/>
                </a:lnTo>
                <a:lnTo>
                  <a:pt x="71681" y="259655"/>
                </a:lnTo>
                <a:lnTo>
                  <a:pt x="96052" y="221915"/>
                </a:lnTo>
                <a:lnTo>
                  <a:pt x="123479" y="186486"/>
                </a:lnTo>
                <a:lnTo>
                  <a:pt x="153776" y="153552"/>
                </a:lnTo>
                <a:lnTo>
                  <a:pt x="186757" y="123299"/>
                </a:lnTo>
                <a:lnTo>
                  <a:pt x="222238" y="95912"/>
                </a:lnTo>
                <a:lnTo>
                  <a:pt x="260033" y="71577"/>
                </a:lnTo>
                <a:lnTo>
                  <a:pt x="299957" y="50477"/>
                </a:lnTo>
                <a:lnTo>
                  <a:pt x="341824" y="32799"/>
                </a:lnTo>
                <a:lnTo>
                  <a:pt x="385449" y="18727"/>
                </a:lnTo>
                <a:lnTo>
                  <a:pt x="430646" y="8446"/>
                </a:lnTo>
                <a:lnTo>
                  <a:pt x="477231" y="2142"/>
                </a:lnTo>
                <a:lnTo>
                  <a:pt x="525018" y="0"/>
                </a:lnTo>
                <a:lnTo>
                  <a:pt x="572804" y="2142"/>
                </a:lnTo>
                <a:lnTo>
                  <a:pt x="619389" y="8446"/>
                </a:lnTo>
                <a:lnTo>
                  <a:pt x="664586" y="18727"/>
                </a:lnTo>
                <a:lnTo>
                  <a:pt x="708211" y="32799"/>
                </a:lnTo>
                <a:lnTo>
                  <a:pt x="750078" y="50477"/>
                </a:lnTo>
                <a:lnTo>
                  <a:pt x="790002" y="71577"/>
                </a:lnTo>
                <a:lnTo>
                  <a:pt x="827797" y="95912"/>
                </a:lnTo>
                <a:lnTo>
                  <a:pt x="863278" y="123299"/>
                </a:lnTo>
                <a:lnTo>
                  <a:pt x="896259" y="153552"/>
                </a:lnTo>
                <a:lnTo>
                  <a:pt x="926556" y="186486"/>
                </a:lnTo>
                <a:lnTo>
                  <a:pt x="953983" y="221915"/>
                </a:lnTo>
                <a:lnTo>
                  <a:pt x="978354" y="259655"/>
                </a:lnTo>
                <a:lnTo>
                  <a:pt x="999484" y="299521"/>
                </a:lnTo>
                <a:lnTo>
                  <a:pt x="1017188" y="341327"/>
                </a:lnTo>
                <a:lnTo>
                  <a:pt x="1031281" y="384889"/>
                </a:lnTo>
                <a:lnTo>
                  <a:pt x="1041577" y="430021"/>
                </a:lnTo>
                <a:lnTo>
                  <a:pt x="1047890" y="476538"/>
                </a:lnTo>
                <a:lnTo>
                  <a:pt x="1050036" y="524256"/>
                </a:lnTo>
                <a:lnTo>
                  <a:pt x="1047890" y="571973"/>
                </a:lnTo>
                <a:lnTo>
                  <a:pt x="1041577" y="618490"/>
                </a:lnTo>
                <a:lnTo>
                  <a:pt x="1031281" y="663622"/>
                </a:lnTo>
                <a:lnTo>
                  <a:pt x="1017188" y="707184"/>
                </a:lnTo>
                <a:lnTo>
                  <a:pt x="999484" y="748990"/>
                </a:lnTo>
                <a:lnTo>
                  <a:pt x="978354" y="788856"/>
                </a:lnTo>
                <a:lnTo>
                  <a:pt x="953983" y="826596"/>
                </a:lnTo>
                <a:lnTo>
                  <a:pt x="926556" y="862025"/>
                </a:lnTo>
                <a:lnTo>
                  <a:pt x="896259" y="894959"/>
                </a:lnTo>
                <a:lnTo>
                  <a:pt x="863278" y="925212"/>
                </a:lnTo>
                <a:lnTo>
                  <a:pt x="827797" y="952599"/>
                </a:lnTo>
                <a:lnTo>
                  <a:pt x="790002" y="976934"/>
                </a:lnTo>
                <a:lnTo>
                  <a:pt x="750078" y="998034"/>
                </a:lnTo>
                <a:lnTo>
                  <a:pt x="708211" y="1015712"/>
                </a:lnTo>
                <a:lnTo>
                  <a:pt x="664586" y="1029784"/>
                </a:lnTo>
                <a:lnTo>
                  <a:pt x="619389" y="1040065"/>
                </a:lnTo>
                <a:lnTo>
                  <a:pt x="572804" y="1046369"/>
                </a:lnTo>
                <a:lnTo>
                  <a:pt x="525018" y="1048512"/>
                </a:lnTo>
                <a:lnTo>
                  <a:pt x="477231" y="1046369"/>
                </a:lnTo>
                <a:lnTo>
                  <a:pt x="430646" y="1040065"/>
                </a:lnTo>
                <a:lnTo>
                  <a:pt x="385449" y="1029784"/>
                </a:lnTo>
                <a:lnTo>
                  <a:pt x="341824" y="1015712"/>
                </a:lnTo>
                <a:lnTo>
                  <a:pt x="299957" y="998034"/>
                </a:lnTo>
                <a:lnTo>
                  <a:pt x="260033" y="976934"/>
                </a:lnTo>
                <a:lnTo>
                  <a:pt x="222238" y="952599"/>
                </a:lnTo>
                <a:lnTo>
                  <a:pt x="186757" y="925212"/>
                </a:lnTo>
                <a:lnTo>
                  <a:pt x="153776" y="894959"/>
                </a:lnTo>
                <a:lnTo>
                  <a:pt x="123479" y="862025"/>
                </a:lnTo>
                <a:lnTo>
                  <a:pt x="96052" y="826596"/>
                </a:lnTo>
                <a:lnTo>
                  <a:pt x="71681" y="788856"/>
                </a:lnTo>
                <a:lnTo>
                  <a:pt x="50551" y="748990"/>
                </a:lnTo>
                <a:lnTo>
                  <a:pt x="32847" y="707184"/>
                </a:lnTo>
                <a:lnTo>
                  <a:pt x="18754" y="663622"/>
                </a:lnTo>
                <a:lnTo>
                  <a:pt x="8458" y="618490"/>
                </a:lnTo>
                <a:lnTo>
                  <a:pt x="2145" y="571973"/>
                </a:lnTo>
                <a:lnTo>
                  <a:pt x="0" y="524256"/>
                </a:lnTo>
                <a:close/>
              </a:path>
            </a:pathLst>
          </a:custGeom>
          <a:ln w="12192">
            <a:solidFill>
              <a:srgbClr val="00B0F0"/>
            </a:solidFill>
          </a:ln>
        </p:spPr>
        <p:txBody>
          <a:bodyPr wrap="square" lIns="0" tIns="0" rIns="0" bIns="0" rtlCol="0"/>
          <a:lstStyle/>
          <a:p>
            <a:endParaRPr>
              <a:solidFill>
                <a:prstClr val="black"/>
              </a:solidFill>
            </a:endParaRPr>
          </a:p>
        </p:txBody>
      </p:sp>
      <p:sp>
        <p:nvSpPr>
          <p:cNvPr id="85" name="object 57"/>
          <p:cNvSpPr txBox="1"/>
          <p:nvPr/>
        </p:nvSpPr>
        <p:spPr>
          <a:xfrm>
            <a:off x="8117960" y="3880183"/>
            <a:ext cx="1878526" cy="430887"/>
          </a:xfrm>
          <a:prstGeom prst="rect">
            <a:avLst/>
          </a:prstGeom>
        </p:spPr>
        <p:txBody>
          <a:bodyPr vert="horz" wrap="square" lIns="0" tIns="0" rIns="0" bIns="0" rtlCol="0">
            <a:spAutoFit/>
          </a:bodyPr>
          <a:lstStyle/>
          <a:p>
            <a:pPr marL="12700" algn="ctr"/>
            <a:r>
              <a:rPr lang="en-GB" sz="1400" b="1" spc="-5" dirty="0" smtClean="0">
                <a:solidFill>
                  <a:srgbClr val="00B0F0"/>
                </a:solidFill>
                <a:latin typeface="Univers for KPMG"/>
                <a:cs typeface="Univers for KPMG"/>
              </a:rPr>
              <a:t>Partnership Assessment Metrics</a:t>
            </a:r>
            <a:endParaRPr sz="1400" dirty="0">
              <a:solidFill>
                <a:prstClr val="black"/>
              </a:solidFill>
              <a:latin typeface="Univers for KPMG"/>
              <a:cs typeface="Univers for KPMG"/>
            </a:endParaRPr>
          </a:p>
        </p:txBody>
      </p:sp>
      <p:sp>
        <p:nvSpPr>
          <p:cNvPr id="86" name="object 58"/>
          <p:cNvSpPr txBox="1"/>
          <p:nvPr/>
        </p:nvSpPr>
        <p:spPr>
          <a:xfrm>
            <a:off x="8208193" y="4404524"/>
            <a:ext cx="1700396" cy="1107996"/>
          </a:xfrm>
          <a:prstGeom prst="rect">
            <a:avLst/>
          </a:prstGeom>
        </p:spPr>
        <p:txBody>
          <a:bodyPr vert="horz" wrap="square" lIns="0" tIns="0" rIns="0" bIns="0" rtlCol="0">
            <a:spAutoFit/>
          </a:bodyPr>
          <a:lstStyle/>
          <a:p>
            <a:pPr marL="12700" marR="5080" indent="-1905" algn="ctr"/>
            <a:r>
              <a:rPr lang="en-US" sz="1200" spc="-5" dirty="0" smtClean="0">
                <a:solidFill>
                  <a:prstClr val="black"/>
                </a:solidFill>
                <a:latin typeface="Univers for KPMG"/>
                <a:cs typeface="Univers for KPMG"/>
              </a:rPr>
              <a:t>Establish </a:t>
            </a:r>
            <a:r>
              <a:rPr lang="en-US" sz="1200" spc="-5" dirty="0">
                <a:solidFill>
                  <a:prstClr val="black"/>
                </a:solidFill>
                <a:latin typeface="Univers for KPMG"/>
                <a:cs typeface="Univers for KPMG"/>
              </a:rPr>
              <a:t>and </a:t>
            </a:r>
            <a:r>
              <a:rPr lang="en-US" sz="1200" spc="-5" dirty="0" smtClean="0">
                <a:solidFill>
                  <a:prstClr val="black"/>
                </a:solidFill>
                <a:latin typeface="Univers for KPMG"/>
                <a:cs typeface="Univers for KPMG"/>
              </a:rPr>
              <a:t>measure </a:t>
            </a:r>
            <a:r>
              <a:rPr lang="en-US" sz="1200" spc="-5" dirty="0">
                <a:solidFill>
                  <a:prstClr val="black"/>
                </a:solidFill>
                <a:latin typeface="Univers for KPMG"/>
                <a:cs typeface="Univers for KPMG"/>
              </a:rPr>
              <a:t>performance metrics </a:t>
            </a:r>
            <a:r>
              <a:rPr lang="en-US" sz="1200" spc="-5" dirty="0" smtClean="0">
                <a:solidFill>
                  <a:prstClr val="black"/>
                </a:solidFill>
                <a:latin typeface="Univers for KPMG"/>
                <a:cs typeface="Univers for KPMG"/>
              </a:rPr>
              <a:t>to ensure </a:t>
            </a:r>
            <a:r>
              <a:rPr lang="en-US" sz="1200" spc="-5" dirty="0">
                <a:solidFill>
                  <a:prstClr val="black"/>
                </a:solidFill>
                <a:latin typeface="Univers for KPMG"/>
                <a:cs typeface="Univers for KPMG"/>
              </a:rPr>
              <a:t>that alliances and partnerships regularly add value to FBNQuest</a:t>
            </a:r>
          </a:p>
        </p:txBody>
      </p:sp>
      <p:grpSp>
        <p:nvGrpSpPr>
          <p:cNvPr id="206" name="Group 205"/>
          <p:cNvGrpSpPr/>
          <p:nvPr/>
        </p:nvGrpSpPr>
        <p:grpSpPr>
          <a:xfrm>
            <a:off x="8553212" y="1764899"/>
            <a:ext cx="1114084" cy="1004032"/>
            <a:chOff x="5747346" y="1640186"/>
            <a:chExt cx="915988" cy="825504"/>
          </a:xfrm>
        </p:grpSpPr>
        <p:sp>
          <p:nvSpPr>
            <p:cNvPr id="207" name="Freeform 590"/>
            <p:cNvSpPr>
              <a:spLocks/>
            </p:cNvSpPr>
            <p:nvPr/>
          </p:nvSpPr>
          <p:spPr bwMode="auto">
            <a:xfrm>
              <a:off x="5747346" y="1640189"/>
              <a:ext cx="825500" cy="825501"/>
            </a:xfrm>
            <a:custGeom>
              <a:avLst/>
              <a:gdLst>
                <a:gd name="T0" fmla="*/ 260 w 520"/>
                <a:gd name="T1" fmla="*/ 0 h 520"/>
                <a:gd name="T2" fmla="*/ 301 w 520"/>
                <a:gd name="T3" fmla="*/ 3 h 520"/>
                <a:gd name="T4" fmla="*/ 342 w 520"/>
                <a:gd name="T5" fmla="*/ 13 h 520"/>
                <a:gd name="T6" fmla="*/ 379 w 520"/>
                <a:gd name="T7" fmla="*/ 29 h 520"/>
                <a:gd name="T8" fmla="*/ 413 w 520"/>
                <a:gd name="T9" fmla="*/ 50 h 520"/>
                <a:gd name="T10" fmla="*/ 444 w 520"/>
                <a:gd name="T11" fmla="*/ 76 h 520"/>
                <a:gd name="T12" fmla="*/ 470 w 520"/>
                <a:gd name="T13" fmla="*/ 106 h 520"/>
                <a:gd name="T14" fmla="*/ 490 w 520"/>
                <a:gd name="T15" fmla="*/ 141 h 520"/>
                <a:gd name="T16" fmla="*/ 507 w 520"/>
                <a:gd name="T17" fmla="*/ 178 h 520"/>
                <a:gd name="T18" fmla="*/ 516 w 520"/>
                <a:gd name="T19" fmla="*/ 218 h 520"/>
                <a:gd name="T20" fmla="*/ 520 w 520"/>
                <a:gd name="T21" fmla="*/ 260 h 520"/>
                <a:gd name="T22" fmla="*/ 516 w 520"/>
                <a:gd name="T23" fmla="*/ 301 h 520"/>
                <a:gd name="T24" fmla="*/ 507 w 520"/>
                <a:gd name="T25" fmla="*/ 342 h 520"/>
                <a:gd name="T26" fmla="*/ 490 w 520"/>
                <a:gd name="T27" fmla="*/ 379 h 520"/>
                <a:gd name="T28" fmla="*/ 470 w 520"/>
                <a:gd name="T29" fmla="*/ 413 h 520"/>
                <a:gd name="T30" fmla="*/ 444 w 520"/>
                <a:gd name="T31" fmla="*/ 444 h 520"/>
                <a:gd name="T32" fmla="*/ 413 w 520"/>
                <a:gd name="T33" fmla="*/ 470 h 520"/>
                <a:gd name="T34" fmla="*/ 379 w 520"/>
                <a:gd name="T35" fmla="*/ 490 h 520"/>
                <a:gd name="T36" fmla="*/ 342 w 520"/>
                <a:gd name="T37" fmla="*/ 507 h 520"/>
                <a:gd name="T38" fmla="*/ 301 w 520"/>
                <a:gd name="T39" fmla="*/ 516 h 520"/>
                <a:gd name="T40" fmla="*/ 260 w 520"/>
                <a:gd name="T41" fmla="*/ 520 h 520"/>
                <a:gd name="T42" fmla="*/ 218 w 520"/>
                <a:gd name="T43" fmla="*/ 516 h 520"/>
                <a:gd name="T44" fmla="*/ 178 w 520"/>
                <a:gd name="T45" fmla="*/ 507 h 520"/>
                <a:gd name="T46" fmla="*/ 141 w 520"/>
                <a:gd name="T47" fmla="*/ 490 h 520"/>
                <a:gd name="T48" fmla="*/ 106 w 520"/>
                <a:gd name="T49" fmla="*/ 470 h 520"/>
                <a:gd name="T50" fmla="*/ 76 w 520"/>
                <a:gd name="T51" fmla="*/ 444 h 520"/>
                <a:gd name="T52" fmla="*/ 50 w 520"/>
                <a:gd name="T53" fmla="*/ 413 h 520"/>
                <a:gd name="T54" fmla="*/ 29 w 520"/>
                <a:gd name="T55" fmla="*/ 379 h 520"/>
                <a:gd name="T56" fmla="*/ 13 w 520"/>
                <a:gd name="T57" fmla="*/ 342 h 520"/>
                <a:gd name="T58" fmla="*/ 3 w 520"/>
                <a:gd name="T59" fmla="*/ 301 h 520"/>
                <a:gd name="T60" fmla="*/ 0 w 520"/>
                <a:gd name="T61" fmla="*/ 260 h 520"/>
                <a:gd name="T62" fmla="*/ 3 w 520"/>
                <a:gd name="T63" fmla="*/ 218 h 520"/>
                <a:gd name="T64" fmla="*/ 13 w 520"/>
                <a:gd name="T65" fmla="*/ 178 h 520"/>
                <a:gd name="T66" fmla="*/ 29 w 520"/>
                <a:gd name="T67" fmla="*/ 141 h 520"/>
                <a:gd name="T68" fmla="*/ 50 w 520"/>
                <a:gd name="T69" fmla="*/ 106 h 520"/>
                <a:gd name="T70" fmla="*/ 76 w 520"/>
                <a:gd name="T71" fmla="*/ 76 h 520"/>
                <a:gd name="T72" fmla="*/ 106 w 520"/>
                <a:gd name="T73" fmla="*/ 50 h 520"/>
                <a:gd name="T74" fmla="*/ 141 w 520"/>
                <a:gd name="T75" fmla="*/ 29 h 520"/>
                <a:gd name="T76" fmla="*/ 178 w 520"/>
                <a:gd name="T77" fmla="*/ 13 h 520"/>
                <a:gd name="T78" fmla="*/ 218 w 520"/>
                <a:gd name="T79" fmla="*/ 3 h 520"/>
                <a:gd name="T80" fmla="*/ 260 w 520"/>
                <a:gd name="T81" fmla="*/ 0 h 5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20" h="520">
                  <a:moveTo>
                    <a:pt x="260" y="0"/>
                  </a:moveTo>
                  <a:lnTo>
                    <a:pt x="301" y="3"/>
                  </a:lnTo>
                  <a:lnTo>
                    <a:pt x="342" y="13"/>
                  </a:lnTo>
                  <a:lnTo>
                    <a:pt x="379" y="29"/>
                  </a:lnTo>
                  <a:lnTo>
                    <a:pt x="413" y="50"/>
                  </a:lnTo>
                  <a:lnTo>
                    <a:pt x="444" y="76"/>
                  </a:lnTo>
                  <a:lnTo>
                    <a:pt x="470" y="106"/>
                  </a:lnTo>
                  <a:lnTo>
                    <a:pt x="490" y="141"/>
                  </a:lnTo>
                  <a:lnTo>
                    <a:pt x="507" y="178"/>
                  </a:lnTo>
                  <a:lnTo>
                    <a:pt x="516" y="218"/>
                  </a:lnTo>
                  <a:lnTo>
                    <a:pt x="520" y="260"/>
                  </a:lnTo>
                  <a:lnTo>
                    <a:pt x="516" y="301"/>
                  </a:lnTo>
                  <a:lnTo>
                    <a:pt x="507" y="342"/>
                  </a:lnTo>
                  <a:lnTo>
                    <a:pt x="490" y="379"/>
                  </a:lnTo>
                  <a:lnTo>
                    <a:pt x="470" y="413"/>
                  </a:lnTo>
                  <a:lnTo>
                    <a:pt x="444" y="444"/>
                  </a:lnTo>
                  <a:lnTo>
                    <a:pt x="413" y="470"/>
                  </a:lnTo>
                  <a:lnTo>
                    <a:pt x="379" y="490"/>
                  </a:lnTo>
                  <a:lnTo>
                    <a:pt x="342" y="507"/>
                  </a:lnTo>
                  <a:lnTo>
                    <a:pt x="301" y="516"/>
                  </a:lnTo>
                  <a:lnTo>
                    <a:pt x="260" y="520"/>
                  </a:lnTo>
                  <a:lnTo>
                    <a:pt x="218" y="516"/>
                  </a:lnTo>
                  <a:lnTo>
                    <a:pt x="178" y="507"/>
                  </a:lnTo>
                  <a:lnTo>
                    <a:pt x="141" y="490"/>
                  </a:lnTo>
                  <a:lnTo>
                    <a:pt x="106" y="470"/>
                  </a:lnTo>
                  <a:lnTo>
                    <a:pt x="76" y="444"/>
                  </a:lnTo>
                  <a:lnTo>
                    <a:pt x="50" y="413"/>
                  </a:lnTo>
                  <a:lnTo>
                    <a:pt x="29" y="379"/>
                  </a:lnTo>
                  <a:lnTo>
                    <a:pt x="13" y="342"/>
                  </a:lnTo>
                  <a:lnTo>
                    <a:pt x="3" y="301"/>
                  </a:lnTo>
                  <a:lnTo>
                    <a:pt x="0" y="260"/>
                  </a:lnTo>
                  <a:lnTo>
                    <a:pt x="3" y="218"/>
                  </a:lnTo>
                  <a:lnTo>
                    <a:pt x="13" y="178"/>
                  </a:lnTo>
                  <a:lnTo>
                    <a:pt x="29" y="141"/>
                  </a:lnTo>
                  <a:lnTo>
                    <a:pt x="50" y="106"/>
                  </a:lnTo>
                  <a:lnTo>
                    <a:pt x="76" y="76"/>
                  </a:lnTo>
                  <a:lnTo>
                    <a:pt x="106" y="50"/>
                  </a:lnTo>
                  <a:lnTo>
                    <a:pt x="141" y="29"/>
                  </a:lnTo>
                  <a:lnTo>
                    <a:pt x="178" y="13"/>
                  </a:lnTo>
                  <a:lnTo>
                    <a:pt x="218" y="3"/>
                  </a:lnTo>
                  <a:lnTo>
                    <a:pt x="260" y="0"/>
                  </a:lnTo>
                  <a:close/>
                </a:path>
              </a:pathLst>
            </a:custGeom>
            <a:solidFill>
              <a:srgbClr val="FFD55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8" name="Freeform 591"/>
            <p:cNvSpPr>
              <a:spLocks noEditPoints="1"/>
            </p:cNvSpPr>
            <p:nvPr/>
          </p:nvSpPr>
          <p:spPr bwMode="auto">
            <a:xfrm>
              <a:off x="5747346" y="1937048"/>
              <a:ext cx="825500" cy="528638"/>
            </a:xfrm>
            <a:custGeom>
              <a:avLst/>
              <a:gdLst>
                <a:gd name="T0" fmla="*/ 0 w 520"/>
                <a:gd name="T1" fmla="*/ 73 h 333"/>
                <a:gd name="T2" fmla="*/ 1 w 520"/>
                <a:gd name="T3" fmla="*/ 83 h 333"/>
                <a:gd name="T4" fmla="*/ 0 w 520"/>
                <a:gd name="T5" fmla="*/ 82 h 333"/>
                <a:gd name="T6" fmla="*/ 0 w 520"/>
                <a:gd name="T7" fmla="*/ 73 h 333"/>
                <a:gd name="T8" fmla="*/ 509 w 520"/>
                <a:gd name="T9" fmla="*/ 0 h 333"/>
                <a:gd name="T10" fmla="*/ 516 w 520"/>
                <a:gd name="T11" fmla="*/ 35 h 333"/>
                <a:gd name="T12" fmla="*/ 520 w 520"/>
                <a:gd name="T13" fmla="*/ 73 h 333"/>
                <a:gd name="T14" fmla="*/ 516 w 520"/>
                <a:gd name="T15" fmla="*/ 114 h 333"/>
                <a:gd name="T16" fmla="*/ 507 w 520"/>
                <a:gd name="T17" fmla="*/ 155 h 333"/>
                <a:gd name="T18" fmla="*/ 490 w 520"/>
                <a:gd name="T19" fmla="*/ 192 h 333"/>
                <a:gd name="T20" fmla="*/ 470 w 520"/>
                <a:gd name="T21" fmla="*/ 226 h 333"/>
                <a:gd name="T22" fmla="*/ 444 w 520"/>
                <a:gd name="T23" fmla="*/ 257 h 333"/>
                <a:gd name="T24" fmla="*/ 413 w 520"/>
                <a:gd name="T25" fmla="*/ 283 h 333"/>
                <a:gd name="T26" fmla="*/ 379 w 520"/>
                <a:gd name="T27" fmla="*/ 303 h 333"/>
                <a:gd name="T28" fmla="*/ 342 w 520"/>
                <a:gd name="T29" fmla="*/ 320 h 333"/>
                <a:gd name="T30" fmla="*/ 301 w 520"/>
                <a:gd name="T31" fmla="*/ 329 h 333"/>
                <a:gd name="T32" fmla="*/ 260 w 520"/>
                <a:gd name="T33" fmla="*/ 333 h 333"/>
                <a:gd name="T34" fmla="*/ 218 w 520"/>
                <a:gd name="T35" fmla="*/ 329 h 333"/>
                <a:gd name="T36" fmla="*/ 178 w 520"/>
                <a:gd name="T37" fmla="*/ 320 h 333"/>
                <a:gd name="T38" fmla="*/ 141 w 520"/>
                <a:gd name="T39" fmla="*/ 303 h 333"/>
                <a:gd name="T40" fmla="*/ 106 w 520"/>
                <a:gd name="T41" fmla="*/ 283 h 333"/>
                <a:gd name="T42" fmla="*/ 76 w 520"/>
                <a:gd name="T43" fmla="*/ 257 h 333"/>
                <a:gd name="T44" fmla="*/ 50 w 520"/>
                <a:gd name="T45" fmla="*/ 226 h 333"/>
                <a:gd name="T46" fmla="*/ 29 w 520"/>
                <a:gd name="T47" fmla="*/ 192 h 333"/>
                <a:gd name="T48" fmla="*/ 13 w 520"/>
                <a:gd name="T49" fmla="*/ 155 h 333"/>
                <a:gd name="T50" fmla="*/ 3 w 520"/>
                <a:gd name="T51" fmla="*/ 114 h 333"/>
                <a:gd name="T52" fmla="*/ 1 w 520"/>
                <a:gd name="T53" fmla="*/ 83 h 333"/>
                <a:gd name="T54" fmla="*/ 57 w 520"/>
                <a:gd name="T55" fmla="*/ 138 h 333"/>
                <a:gd name="T56" fmla="*/ 116 w 520"/>
                <a:gd name="T57" fmla="*/ 80 h 333"/>
                <a:gd name="T58" fmla="*/ 200 w 520"/>
                <a:gd name="T59" fmla="*/ 165 h 333"/>
                <a:gd name="T60" fmla="*/ 259 w 520"/>
                <a:gd name="T61" fmla="*/ 137 h 333"/>
                <a:gd name="T62" fmla="*/ 319 w 520"/>
                <a:gd name="T63" fmla="*/ 197 h 333"/>
                <a:gd name="T64" fmla="*/ 406 w 520"/>
                <a:gd name="T65" fmla="*/ 50 h 333"/>
                <a:gd name="T66" fmla="*/ 464 w 520"/>
                <a:gd name="T67" fmla="*/ 80 h 333"/>
                <a:gd name="T68" fmla="*/ 509 w 520"/>
                <a:gd name="T69" fmla="*/ 0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20" h="333">
                  <a:moveTo>
                    <a:pt x="0" y="73"/>
                  </a:moveTo>
                  <a:lnTo>
                    <a:pt x="1" y="83"/>
                  </a:lnTo>
                  <a:lnTo>
                    <a:pt x="0" y="82"/>
                  </a:lnTo>
                  <a:lnTo>
                    <a:pt x="0" y="73"/>
                  </a:lnTo>
                  <a:close/>
                  <a:moveTo>
                    <a:pt x="509" y="0"/>
                  </a:moveTo>
                  <a:lnTo>
                    <a:pt x="516" y="35"/>
                  </a:lnTo>
                  <a:lnTo>
                    <a:pt x="520" y="73"/>
                  </a:lnTo>
                  <a:lnTo>
                    <a:pt x="516" y="114"/>
                  </a:lnTo>
                  <a:lnTo>
                    <a:pt x="507" y="155"/>
                  </a:lnTo>
                  <a:lnTo>
                    <a:pt x="490" y="192"/>
                  </a:lnTo>
                  <a:lnTo>
                    <a:pt x="470" y="226"/>
                  </a:lnTo>
                  <a:lnTo>
                    <a:pt x="444" y="257"/>
                  </a:lnTo>
                  <a:lnTo>
                    <a:pt x="413" y="283"/>
                  </a:lnTo>
                  <a:lnTo>
                    <a:pt x="379" y="303"/>
                  </a:lnTo>
                  <a:lnTo>
                    <a:pt x="342" y="320"/>
                  </a:lnTo>
                  <a:lnTo>
                    <a:pt x="301" y="329"/>
                  </a:lnTo>
                  <a:lnTo>
                    <a:pt x="260" y="333"/>
                  </a:lnTo>
                  <a:lnTo>
                    <a:pt x="218" y="329"/>
                  </a:lnTo>
                  <a:lnTo>
                    <a:pt x="178" y="320"/>
                  </a:lnTo>
                  <a:lnTo>
                    <a:pt x="141" y="303"/>
                  </a:lnTo>
                  <a:lnTo>
                    <a:pt x="106" y="283"/>
                  </a:lnTo>
                  <a:lnTo>
                    <a:pt x="76" y="257"/>
                  </a:lnTo>
                  <a:lnTo>
                    <a:pt x="50" y="226"/>
                  </a:lnTo>
                  <a:lnTo>
                    <a:pt x="29" y="192"/>
                  </a:lnTo>
                  <a:lnTo>
                    <a:pt x="13" y="155"/>
                  </a:lnTo>
                  <a:lnTo>
                    <a:pt x="3" y="114"/>
                  </a:lnTo>
                  <a:lnTo>
                    <a:pt x="1" y="83"/>
                  </a:lnTo>
                  <a:lnTo>
                    <a:pt x="57" y="138"/>
                  </a:lnTo>
                  <a:lnTo>
                    <a:pt x="116" y="80"/>
                  </a:lnTo>
                  <a:lnTo>
                    <a:pt x="200" y="165"/>
                  </a:lnTo>
                  <a:lnTo>
                    <a:pt x="259" y="137"/>
                  </a:lnTo>
                  <a:lnTo>
                    <a:pt x="319" y="197"/>
                  </a:lnTo>
                  <a:lnTo>
                    <a:pt x="406" y="50"/>
                  </a:lnTo>
                  <a:lnTo>
                    <a:pt x="464" y="80"/>
                  </a:lnTo>
                  <a:lnTo>
                    <a:pt x="509" y="0"/>
                  </a:lnTo>
                  <a:close/>
                </a:path>
              </a:pathLst>
            </a:custGeom>
            <a:solidFill>
              <a:srgbClr val="FFC6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9" name="Freeform 592"/>
            <p:cNvSpPr>
              <a:spLocks noEditPoints="1"/>
            </p:cNvSpPr>
            <p:nvPr/>
          </p:nvSpPr>
          <p:spPr bwMode="auto">
            <a:xfrm>
              <a:off x="5747346" y="1640186"/>
              <a:ext cx="825500" cy="825500"/>
            </a:xfrm>
            <a:custGeom>
              <a:avLst/>
              <a:gdLst>
                <a:gd name="T0" fmla="*/ 254 w 520"/>
                <a:gd name="T1" fmla="*/ 519 h 520"/>
                <a:gd name="T2" fmla="*/ 266 w 520"/>
                <a:gd name="T3" fmla="*/ 519 h 520"/>
                <a:gd name="T4" fmla="*/ 260 w 520"/>
                <a:gd name="T5" fmla="*/ 520 h 520"/>
                <a:gd name="T6" fmla="*/ 254 w 520"/>
                <a:gd name="T7" fmla="*/ 519 h 520"/>
                <a:gd name="T8" fmla="*/ 1 w 520"/>
                <a:gd name="T9" fmla="*/ 254 h 520"/>
                <a:gd name="T10" fmla="*/ 1 w 520"/>
                <a:gd name="T11" fmla="*/ 266 h 520"/>
                <a:gd name="T12" fmla="*/ 0 w 520"/>
                <a:gd name="T13" fmla="*/ 260 h 520"/>
                <a:gd name="T14" fmla="*/ 1 w 520"/>
                <a:gd name="T15" fmla="*/ 254 h 520"/>
                <a:gd name="T16" fmla="*/ 519 w 520"/>
                <a:gd name="T17" fmla="*/ 254 h 520"/>
                <a:gd name="T18" fmla="*/ 520 w 520"/>
                <a:gd name="T19" fmla="*/ 260 h 520"/>
                <a:gd name="T20" fmla="*/ 519 w 520"/>
                <a:gd name="T21" fmla="*/ 266 h 520"/>
                <a:gd name="T22" fmla="*/ 519 w 520"/>
                <a:gd name="T23" fmla="*/ 254 h 520"/>
                <a:gd name="T24" fmla="*/ 260 w 520"/>
                <a:gd name="T25" fmla="*/ 0 h 520"/>
                <a:gd name="T26" fmla="*/ 266 w 520"/>
                <a:gd name="T27" fmla="*/ 1 h 520"/>
                <a:gd name="T28" fmla="*/ 254 w 520"/>
                <a:gd name="T29" fmla="*/ 1 h 520"/>
                <a:gd name="T30" fmla="*/ 260 w 520"/>
                <a:gd name="T31" fmla="*/ 0 h 5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20" h="520">
                  <a:moveTo>
                    <a:pt x="254" y="519"/>
                  </a:moveTo>
                  <a:lnTo>
                    <a:pt x="266" y="519"/>
                  </a:lnTo>
                  <a:lnTo>
                    <a:pt x="260" y="520"/>
                  </a:lnTo>
                  <a:lnTo>
                    <a:pt x="254" y="519"/>
                  </a:lnTo>
                  <a:close/>
                  <a:moveTo>
                    <a:pt x="1" y="254"/>
                  </a:moveTo>
                  <a:lnTo>
                    <a:pt x="1" y="266"/>
                  </a:lnTo>
                  <a:lnTo>
                    <a:pt x="0" y="260"/>
                  </a:lnTo>
                  <a:lnTo>
                    <a:pt x="1" y="254"/>
                  </a:lnTo>
                  <a:close/>
                  <a:moveTo>
                    <a:pt x="519" y="254"/>
                  </a:moveTo>
                  <a:lnTo>
                    <a:pt x="520" y="260"/>
                  </a:lnTo>
                  <a:lnTo>
                    <a:pt x="519" y="266"/>
                  </a:lnTo>
                  <a:lnTo>
                    <a:pt x="519" y="254"/>
                  </a:lnTo>
                  <a:close/>
                  <a:moveTo>
                    <a:pt x="260" y="0"/>
                  </a:moveTo>
                  <a:lnTo>
                    <a:pt x="266" y="1"/>
                  </a:lnTo>
                  <a:lnTo>
                    <a:pt x="254" y="1"/>
                  </a:lnTo>
                  <a:lnTo>
                    <a:pt x="260" y="0"/>
                  </a:lnTo>
                  <a:close/>
                </a:path>
              </a:pathLst>
            </a:custGeom>
            <a:solidFill>
              <a:srgbClr val="FFB73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0" name="Freeform 593"/>
            <p:cNvSpPr>
              <a:spLocks/>
            </p:cNvSpPr>
            <p:nvPr/>
          </p:nvSpPr>
          <p:spPr bwMode="auto">
            <a:xfrm>
              <a:off x="5969596" y="2418061"/>
              <a:ext cx="381000" cy="1588"/>
            </a:xfrm>
            <a:custGeom>
              <a:avLst/>
              <a:gdLst>
                <a:gd name="T0" fmla="*/ 0 w 240"/>
                <a:gd name="T1" fmla="*/ 0 h 1"/>
                <a:gd name="T2" fmla="*/ 240 w 240"/>
                <a:gd name="T3" fmla="*/ 0 h 1"/>
                <a:gd name="T4" fmla="*/ 239 w 240"/>
                <a:gd name="T5" fmla="*/ 0 h 1"/>
                <a:gd name="T6" fmla="*/ 237 w 240"/>
                <a:gd name="T7" fmla="*/ 1 h 1"/>
                <a:gd name="T8" fmla="*/ 2 w 240"/>
                <a:gd name="T9" fmla="*/ 1 h 1"/>
                <a:gd name="T10" fmla="*/ 1 w 240"/>
                <a:gd name="T11" fmla="*/ 0 h 1"/>
                <a:gd name="T12" fmla="*/ 0 w 240"/>
                <a:gd name="T13" fmla="*/ 0 h 1"/>
              </a:gdLst>
              <a:ahLst/>
              <a:cxnLst>
                <a:cxn ang="0">
                  <a:pos x="T0" y="T1"/>
                </a:cxn>
                <a:cxn ang="0">
                  <a:pos x="T2" y="T3"/>
                </a:cxn>
                <a:cxn ang="0">
                  <a:pos x="T4" y="T5"/>
                </a:cxn>
                <a:cxn ang="0">
                  <a:pos x="T6" y="T7"/>
                </a:cxn>
                <a:cxn ang="0">
                  <a:pos x="T8" y="T9"/>
                </a:cxn>
                <a:cxn ang="0">
                  <a:pos x="T10" y="T11"/>
                </a:cxn>
                <a:cxn ang="0">
                  <a:pos x="T12" y="T13"/>
                </a:cxn>
              </a:cxnLst>
              <a:rect l="0" t="0" r="r" b="b"/>
              <a:pathLst>
                <a:path w="240" h="1">
                  <a:moveTo>
                    <a:pt x="0" y="0"/>
                  </a:moveTo>
                  <a:lnTo>
                    <a:pt x="240" y="0"/>
                  </a:lnTo>
                  <a:lnTo>
                    <a:pt x="239" y="0"/>
                  </a:lnTo>
                  <a:lnTo>
                    <a:pt x="237" y="1"/>
                  </a:lnTo>
                  <a:lnTo>
                    <a:pt x="2" y="1"/>
                  </a:lnTo>
                  <a:lnTo>
                    <a:pt x="1" y="0"/>
                  </a:lnTo>
                  <a:lnTo>
                    <a:pt x="0" y="0"/>
                  </a:lnTo>
                  <a:close/>
                </a:path>
              </a:pathLst>
            </a:custGeom>
            <a:solidFill>
              <a:srgbClr val="FFB73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1" name="Freeform 594"/>
            <p:cNvSpPr>
              <a:spLocks/>
            </p:cNvSpPr>
            <p:nvPr/>
          </p:nvSpPr>
          <p:spPr bwMode="auto">
            <a:xfrm>
              <a:off x="5901333" y="2372023"/>
              <a:ext cx="515938" cy="1588"/>
            </a:xfrm>
            <a:custGeom>
              <a:avLst/>
              <a:gdLst>
                <a:gd name="T0" fmla="*/ 0 w 325"/>
                <a:gd name="T1" fmla="*/ 0 h 1"/>
                <a:gd name="T2" fmla="*/ 325 w 325"/>
                <a:gd name="T3" fmla="*/ 0 h 1"/>
                <a:gd name="T4" fmla="*/ 324 w 325"/>
                <a:gd name="T5" fmla="*/ 1 h 1"/>
                <a:gd name="T6" fmla="*/ 1 w 325"/>
                <a:gd name="T7" fmla="*/ 1 h 1"/>
                <a:gd name="T8" fmla="*/ 0 w 325"/>
                <a:gd name="T9" fmla="*/ 0 h 1"/>
              </a:gdLst>
              <a:ahLst/>
              <a:cxnLst>
                <a:cxn ang="0">
                  <a:pos x="T0" y="T1"/>
                </a:cxn>
                <a:cxn ang="0">
                  <a:pos x="T2" y="T3"/>
                </a:cxn>
                <a:cxn ang="0">
                  <a:pos x="T4" y="T5"/>
                </a:cxn>
                <a:cxn ang="0">
                  <a:pos x="T6" y="T7"/>
                </a:cxn>
                <a:cxn ang="0">
                  <a:pos x="T8" y="T9"/>
                </a:cxn>
              </a:cxnLst>
              <a:rect l="0" t="0" r="r" b="b"/>
              <a:pathLst>
                <a:path w="325" h="1">
                  <a:moveTo>
                    <a:pt x="0" y="0"/>
                  </a:moveTo>
                  <a:lnTo>
                    <a:pt x="325" y="0"/>
                  </a:lnTo>
                  <a:lnTo>
                    <a:pt x="324" y="1"/>
                  </a:lnTo>
                  <a:lnTo>
                    <a:pt x="1" y="1"/>
                  </a:lnTo>
                  <a:lnTo>
                    <a:pt x="0" y="0"/>
                  </a:lnTo>
                  <a:close/>
                </a:path>
              </a:pathLst>
            </a:custGeom>
            <a:solidFill>
              <a:srgbClr val="FFB73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2" name="Rectangle 595"/>
            <p:cNvSpPr>
              <a:spLocks noChangeArrowheads="1"/>
            </p:cNvSpPr>
            <p:nvPr/>
          </p:nvSpPr>
          <p:spPr bwMode="auto">
            <a:xfrm>
              <a:off x="5853708" y="2327573"/>
              <a:ext cx="611188" cy="1588"/>
            </a:xfrm>
            <a:prstGeom prst="rect">
              <a:avLst/>
            </a:prstGeom>
            <a:solidFill>
              <a:srgbClr val="FFB7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13" name="Rectangle 596"/>
            <p:cNvSpPr>
              <a:spLocks noChangeArrowheads="1"/>
            </p:cNvSpPr>
            <p:nvPr/>
          </p:nvSpPr>
          <p:spPr bwMode="auto">
            <a:xfrm>
              <a:off x="5817196" y="2281536"/>
              <a:ext cx="684213" cy="1588"/>
            </a:xfrm>
            <a:prstGeom prst="rect">
              <a:avLst/>
            </a:prstGeom>
            <a:solidFill>
              <a:srgbClr val="FFB7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14" name="Freeform 597"/>
            <p:cNvSpPr>
              <a:spLocks/>
            </p:cNvSpPr>
            <p:nvPr/>
          </p:nvSpPr>
          <p:spPr bwMode="auto">
            <a:xfrm>
              <a:off x="5790208" y="2233911"/>
              <a:ext cx="739775" cy="1588"/>
            </a:xfrm>
            <a:custGeom>
              <a:avLst/>
              <a:gdLst>
                <a:gd name="T0" fmla="*/ 0 w 466"/>
                <a:gd name="T1" fmla="*/ 0 h 1"/>
                <a:gd name="T2" fmla="*/ 466 w 466"/>
                <a:gd name="T3" fmla="*/ 0 h 1"/>
                <a:gd name="T4" fmla="*/ 464 w 466"/>
                <a:gd name="T5" fmla="*/ 1 h 1"/>
                <a:gd name="T6" fmla="*/ 1 w 466"/>
                <a:gd name="T7" fmla="*/ 1 h 1"/>
                <a:gd name="T8" fmla="*/ 0 w 466"/>
                <a:gd name="T9" fmla="*/ 0 h 1"/>
              </a:gdLst>
              <a:ahLst/>
              <a:cxnLst>
                <a:cxn ang="0">
                  <a:pos x="T0" y="T1"/>
                </a:cxn>
                <a:cxn ang="0">
                  <a:pos x="T2" y="T3"/>
                </a:cxn>
                <a:cxn ang="0">
                  <a:pos x="T4" y="T5"/>
                </a:cxn>
                <a:cxn ang="0">
                  <a:pos x="T6" y="T7"/>
                </a:cxn>
                <a:cxn ang="0">
                  <a:pos x="T8" y="T9"/>
                </a:cxn>
              </a:cxnLst>
              <a:rect l="0" t="0" r="r" b="b"/>
              <a:pathLst>
                <a:path w="466" h="1">
                  <a:moveTo>
                    <a:pt x="0" y="0"/>
                  </a:moveTo>
                  <a:lnTo>
                    <a:pt x="466" y="0"/>
                  </a:lnTo>
                  <a:lnTo>
                    <a:pt x="464" y="1"/>
                  </a:lnTo>
                  <a:lnTo>
                    <a:pt x="1" y="1"/>
                  </a:lnTo>
                  <a:lnTo>
                    <a:pt x="0" y="0"/>
                  </a:lnTo>
                  <a:close/>
                </a:path>
              </a:pathLst>
            </a:custGeom>
            <a:solidFill>
              <a:srgbClr val="FFB73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5" name="Rectangle 598"/>
            <p:cNvSpPr>
              <a:spLocks noChangeArrowheads="1"/>
            </p:cNvSpPr>
            <p:nvPr/>
          </p:nvSpPr>
          <p:spPr bwMode="auto">
            <a:xfrm>
              <a:off x="5771158" y="2189461"/>
              <a:ext cx="776288" cy="1588"/>
            </a:xfrm>
            <a:prstGeom prst="rect">
              <a:avLst/>
            </a:prstGeom>
            <a:solidFill>
              <a:srgbClr val="FFB7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16" name="Rectangle 599"/>
            <p:cNvSpPr>
              <a:spLocks noChangeArrowheads="1"/>
            </p:cNvSpPr>
            <p:nvPr/>
          </p:nvSpPr>
          <p:spPr bwMode="auto">
            <a:xfrm>
              <a:off x="5758458" y="2143423"/>
              <a:ext cx="801688" cy="1588"/>
            </a:xfrm>
            <a:prstGeom prst="rect">
              <a:avLst/>
            </a:prstGeom>
            <a:solidFill>
              <a:srgbClr val="FFB7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17" name="Rectangle 600"/>
            <p:cNvSpPr>
              <a:spLocks noChangeArrowheads="1"/>
            </p:cNvSpPr>
            <p:nvPr/>
          </p:nvSpPr>
          <p:spPr bwMode="auto">
            <a:xfrm>
              <a:off x="5750521" y="2097386"/>
              <a:ext cx="819150" cy="3175"/>
            </a:xfrm>
            <a:prstGeom prst="rect">
              <a:avLst/>
            </a:prstGeom>
            <a:solidFill>
              <a:srgbClr val="FFB7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18" name="Freeform 601"/>
            <p:cNvSpPr>
              <a:spLocks/>
            </p:cNvSpPr>
            <p:nvPr/>
          </p:nvSpPr>
          <p:spPr bwMode="auto">
            <a:xfrm>
              <a:off x="5747346" y="2051348"/>
              <a:ext cx="825500" cy="1588"/>
            </a:xfrm>
            <a:custGeom>
              <a:avLst/>
              <a:gdLst>
                <a:gd name="T0" fmla="*/ 0 w 520"/>
                <a:gd name="T1" fmla="*/ 0 h 1"/>
                <a:gd name="T2" fmla="*/ 520 w 520"/>
                <a:gd name="T3" fmla="*/ 0 h 1"/>
                <a:gd name="T4" fmla="*/ 520 w 520"/>
                <a:gd name="T5" fmla="*/ 0 h 1"/>
                <a:gd name="T6" fmla="*/ 520 w 520"/>
                <a:gd name="T7" fmla="*/ 1 h 1"/>
                <a:gd name="T8" fmla="*/ 520 w 520"/>
                <a:gd name="T9" fmla="*/ 1 h 1"/>
                <a:gd name="T10" fmla="*/ 0 w 520"/>
                <a:gd name="T11" fmla="*/ 1 h 1"/>
                <a:gd name="T12" fmla="*/ 0 w 520"/>
                <a:gd name="T13" fmla="*/ 1 h 1"/>
                <a:gd name="T14" fmla="*/ 0 w 520"/>
                <a:gd name="T15" fmla="*/ 0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0" h="1">
                  <a:moveTo>
                    <a:pt x="0" y="0"/>
                  </a:moveTo>
                  <a:lnTo>
                    <a:pt x="520" y="0"/>
                  </a:lnTo>
                  <a:lnTo>
                    <a:pt x="520" y="0"/>
                  </a:lnTo>
                  <a:lnTo>
                    <a:pt x="520" y="1"/>
                  </a:lnTo>
                  <a:lnTo>
                    <a:pt x="520" y="1"/>
                  </a:lnTo>
                  <a:lnTo>
                    <a:pt x="0" y="1"/>
                  </a:lnTo>
                  <a:lnTo>
                    <a:pt x="0" y="1"/>
                  </a:lnTo>
                  <a:lnTo>
                    <a:pt x="0" y="0"/>
                  </a:lnTo>
                  <a:close/>
                </a:path>
              </a:pathLst>
            </a:custGeom>
            <a:solidFill>
              <a:srgbClr val="FFB73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9" name="Rectangle 602"/>
            <p:cNvSpPr>
              <a:spLocks noChangeArrowheads="1"/>
            </p:cNvSpPr>
            <p:nvPr/>
          </p:nvSpPr>
          <p:spPr bwMode="auto">
            <a:xfrm>
              <a:off x="5750521" y="2005311"/>
              <a:ext cx="819150" cy="1588"/>
            </a:xfrm>
            <a:prstGeom prst="rect">
              <a:avLst/>
            </a:prstGeom>
            <a:solidFill>
              <a:srgbClr val="FFB7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20" name="Rectangle 603"/>
            <p:cNvSpPr>
              <a:spLocks noChangeArrowheads="1"/>
            </p:cNvSpPr>
            <p:nvPr/>
          </p:nvSpPr>
          <p:spPr bwMode="auto">
            <a:xfrm>
              <a:off x="5758458" y="1960861"/>
              <a:ext cx="801688" cy="1588"/>
            </a:xfrm>
            <a:prstGeom prst="rect">
              <a:avLst/>
            </a:prstGeom>
            <a:solidFill>
              <a:srgbClr val="FFB7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21" name="Rectangle 604"/>
            <p:cNvSpPr>
              <a:spLocks noChangeArrowheads="1"/>
            </p:cNvSpPr>
            <p:nvPr/>
          </p:nvSpPr>
          <p:spPr bwMode="auto">
            <a:xfrm>
              <a:off x="5771158" y="1913236"/>
              <a:ext cx="776288" cy="1588"/>
            </a:xfrm>
            <a:prstGeom prst="rect">
              <a:avLst/>
            </a:prstGeom>
            <a:solidFill>
              <a:srgbClr val="FFB7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22" name="Freeform 605"/>
            <p:cNvSpPr>
              <a:spLocks/>
            </p:cNvSpPr>
            <p:nvPr/>
          </p:nvSpPr>
          <p:spPr bwMode="auto">
            <a:xfrm>
              <a:off x="5790208" y="1868786"/>
              <a:ext cx="739775" cy="1588"/>
            </a:xfrm>
            <a:custGeom>
              <a:avLst/>
              <a:gdLst>
                <a:gd name="T0" fmla="*/ 1 w 466"/>
                <a:gd name="T1" fmla="*/ 0 h 1"/>
                <a:gd name="T2" fmla="*/ 464 w 466"/>
                <a:gd name="T3" fmla="*/ 0 h 1"/>
                <a:gd name="T4" fmla="*/ 466 w 466"/>
                <a:gd name="T5" fmla="*/ 1 h 1"/>
                <a:gd name="T6" fmla="*/ 0 w 466"/>
                <a:gd name="T7" fmla="*/ 1 h 1"/>
                <a:gd name="T8" fmla="*/ 1 w 466"/>
                <a:gd name="T9" fmla="*/ 0 h 1"/>
              </a:gdLst>
              <a:ahLst/>
              <a:cxnLst>
                <a:cxn ang="0">
                  <a:pos x="T0" y="T1"/>
                </a:cxn>
                <a:cxn ang="0">
                  <a:pos x="T2" y="T3"/>
                </a:cxn>
                <a:cxn ang="0">
                  <a:pos x="T4" y="T5"/>
                </a:cxn>
                <a:cxn ang="0">
                  <a:pos x="T6" y="T7"/>
                </a:cxn>
                <a:cxn ang="0">
                  <a:pos x="T8" y="T9"/>
                </a:cxn>
              </a:cxnLst>
              <a:rect l="0" t="0" r="r" b="b"/>
              <a:pathLst>
                <a:path w="466" h="1">
                  <a:moveTo>
                    <a:pt x="1" y="0"/>
                  </a:moveTo>
                  <a:lnTo>
                    <a:pt x="464" y="0"/>
                  </a:lnTo>
                  <a:lnTo>
                    <a:pt x="466" y="1"/>
                  </a:lnTo>
                  <a:lnTo>
                    <a:pt x="0" y="1"/>
                  </a:lnTo>
                  <a:lnTo>
                    <a:pt x="1" y="0"/>
                  </a:lnTo>
                  <a:close/>
                </a:path>
              </a:pathLst>
            </a:custGeom>
            <a:solidFill>
              <a:srgbClr val="FFB73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3" name="Rectangle 606"/>
            <p:cNvSpPr>
              <a:spLocks noChangeArrowheads="1"/>
            </p:cNvSpPr>
            <p:nvPr/>
          </p:nvSpPr>
          <p:spPr bwMode="auto">
            <a:xfrm>
              <a:off x="5817196" y="1822748"/>
              <a:ext cx="684213" cy="1588"/>
            </a:xfrm>
            <a:prstGeom prst="rect">
              <a:avLst/>
            </a:prstGeom>
            <a:solidFill>
              <a:srgbClr val="FFB7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24" name="Rectangle 608"/>
            <p:cNvSpPr>
              <a:spLocks noChangeArrowheads="1"/>
            </p:cNvSpPr>
            <p:nvPr/>
          </p:nvSpPr>
          <p:spPr bwMode="auto">
            <a:xfrm>
              <a:off x="5853708" y="1776711"/>
              <a:ext cx="611188" cy="1588"/>
            </a:xfrm>
            <a:prstGeom prst="rect">
              <a:avLst/>
            </a:prstGeom>
            <a:solidFill>
              <a:srgbClr val="FFB7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25" name="Freeform 609"/>
            <p:cNvSpPr>
              <a:spLocks/>
            </p:cNvSpPr>
            <p:nvPr/>
          </p:nvSpPr>
          <p:spPr bwMode="auto">
            <a:xfrm>
              <a:off x="5901333" y="1730674"/>
              <a:ext cx="515938" cy="1588"/>
            </a:xfrm>
            <a:custGeom>
              <a:avLst/>
              <a:gdLst>
                <a:gd name="T0" fmla="*/ 1 w 325"/>
                <a:gd name="T1" fmla="*/ 0 h 1"/>
                <a:gd name="T2" fmla="*/ 324 w 325"/>
                <a:gd name="T3" fmla="*/ 0 h 1"/>
                <a:gd name="T4" fmla="*/ 325 w 325"/>
                <a:gd name="T5" fmla="*/ 1 h 1"/>
                <a:gd name="T6" fmla="*/ 0 w 325"/>
                <a:gd name="T7" fmla="*/ 1 h 1"/>
                <a:gd name="T8" fmla="*/ 1 w 325"/>
                <a:gd name="T9" fmla="*/ 0 h 1"/>
              </a:gdLst>
              <a:ahLst/>
              <a:cxnLst>
                <a:cxn ang="0">
                  <a:pos x="T0" y="T1"/>
                </a:cxn>
                <a:cxn ang="0">
                  <a:pos x="T2" y="T3"/>
                </a:cxn>
                <a:cxn ang="0">
                  <a:pos x="T4" y="T5"/>
                </a:cxn>
                <a:cxn ang="0">
                  <a:pos x="T6" y="T7"/>
                </a:cxn>
                <a:cxn ang="0">
                  <a:pos x="T8" y="T9"/>
                </a:cxn>
              </a:cxnLst>
              <a:rect l="0" t="0" r="r" b="b"/>
              <a:pathLst>
                <a:path w="325" h="1">
                  <a:moveTo>
                    <a:pt x="1" y="0"/>
                  </a:moveTo>
                  <a:lnTo>
                    <a:pt x="324" y="0"/>
                  </a:lnTo>
                  <a:lnTo>
                    <a:pt x="325" y="1"/>
                  </a:lnTo>
                  <a:lnTo>
                    <a:pt x="0" y="1"/>
                  </a:lnTo>
                  <a:lnTo>
                    <a:pt x="1" y="0"/>
                  </a:lnTo>
                  <a:close/>
                </a:path>
              </a:pathLst>
            </a:custGeom>
            <a:solidFill>
              <a:srgbClr val="FFB73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6" name="Freeform 610"/>
            <p:cNvSpPr>
              <a:spLocks/>
            </p:cNvSpPr>
            <p:nvPr/>
          </p:nvSpPr>
          <p:spPr bwMode="auto">
            <a:xfrm>
              <a:off x="5969596" y="1684636"/>
              <a:ext cx="381000" cy="1588"/>
            </a:xfrm>
            <a:custGeom>
              <a:avLst/>
              <a:gdLst>
                <a:gd name="T0" fmla="*/ 2 w 240"/>
                <a:gd name="T1" fmla="*/ 0 h 1"/>
                <a:gd name="T2" fmla="*/ 237 w 240"/>
                <a:gd name="T3" fmla="*/ 0 h 1"/>
                <a:gd name="T4" fmla="*/ 239 w 240"/>
                <a:gd name="T5" fmla="*/ 1 h 1"/>
                <a:gd name="T6" fmla="*/ 240 w 240"/>
                <a:gd name="T7" fmla="*/ 1 h 1"/>
                <a:gd name="T8" fmla="*/ 0 w 240"/>
                <a:gd name="T9" fmla="*/ 1 h 1"/>
                <a:gd name="T10" fmla="*/ 1 w 240"/>
                <a:gd name="T11" fmla="*/ 1 h 1"/>
                <a:gd name="T12" fmla="*/ 2 w 240"/>
                <a:gd name="T13" fmla="*/ 0 h 1"/>
              </a:gdLst>
              <a:ahLst/>
              <a:cxnLst>
                <a:cxn ang="0">
                  <a:pos x="T0" y="T1"/>
                </a:cxn>
                <a:cxn ang="0">
                  <a:pos x="T2" y="T3"/>
                </a:cxn>
                <a:cxn ang="0">
                  <a:pos x="T4" y="T5"/>
                </a:cxn>
                <a:cxn ang="0">
                  <a:pos x="T6" y="T7"/>
                </a:cxn>
                <a:cxn ang="0">
                  <a:pos x="T8" y="T9"/>
                </a:cxn>
                <a:cxn ang="0">
                  <a:pos x="T10" y="T11"/>
                </a:cxn>
                <a:cxn ang="0">
                  <a:pos x="T12" y="T13"/>
                </a:cxn>
              </a:cxnLst>
              <a:rect l="0" t="0" r="r" b="b"/>
              <a:pathLst>
                <a:path w="240" h="1">
                  <a:moveTo>
                    <a:pt x="2" y="0"/>
                  </a:moveTo>
                  <a:lnTo>
                    <a:pt x="237" y="0"/>
                  </a:lnTo>
                  <a:lnTo>
                    <a:pt x="239" y="1"/>
                  </a:lnTo>
                  <a:lnTo>
                    <a:pt x="240" y="1"/>
                  </a:lnTo>
                  <a:lnTo>
                    <a:pt x="0" y="1"/>
                  </a:lnTo>
                  <a:lnTo>
                    <a:pt x="1" y="1"/>
                  </a:lnTo>
                  <a:lnTo>
                    <a:pt x="2" y="0"/>
                  </a:lnTo>
                  <a:close/>
                </a:path>
              </a:pathLst>
            </a:custGeom>
            <a:solidFill>
              <a:srgbClr val="FFB73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7" name="Freeform 611"/>
            <p:cNvSpPr>
              <a:spLocks/>
            </p:cNvSpPr>
            <p:nvPr/>
          </p:nvSpPr>
          <p:spPr bwMode="auto">
            <a:xfrm>
              <a:off x="6525221" y="1862436"/>
              <a:ext cx="1588" cy="381000"/>
            </a:xfrm>
            <a:custGeom>
              <a:avLst/>
              <a:gdLst>
                <a:gd name="T0" fmla="*/ 0 w 1"/>
                <a:gd name="T1" fmla="*/ 0 h 240"/>
                <a:gd name="T2" fmla="*/ 0 w 1"/>
                <a:gd name="T3" fmla="*/ 1 h 240"/>
                <a:gd name="T4" fmla="*/ 1 w 1"/>
                <a:gd name="T5" fmla="*/ 2 h 240"/>
                <a:gd name="T6" fmla="*/ 1 w 1"/>
                <a:gd name="T7" fmla="*/ 237 h 240"/>
                <a:gd name="T8" fmla="*/ 0 w 1"/>
                <a:gd name="T9" fmla="*/ 239 h 240"/>
                <a:gd name="T10" fmla="*/ 0 w 1"/>
                <a:gd name="T11" fmla="*/ 240 h 240"/>
                <a:gd name="T12" fmla="*/ 0 w 1"/>
                <a:gd name="T13" fmla="*/ 0 h 240"/>
              </a:gdLst>
              <a:ahLst/>
              <a:cxnLst>
                <a:cxn ang="0">
                  <a:pos x="T0" y="T1"/>
                </a:cxn>
                <a:cxn ang="0">
                  <a:pos x="T2" y="T3"/>
                </a:cxn>
                <a:cxn ang="0">
                  <a:pos x="T4" y="T5"/>
                </a:cxn>
                <a:cxn ang="0">
                  <a:pos x="T6" y="T7"/>
                </a:cxn>
                <a:cxn ang="0">
                  <a:pos x="T8" y="T9"/>
                </a:cxn>
                <a:cxn ang="0">
                  <a:pos x="T10" y="T11"/>
                </a:cxn>
                <a:cxn ang="0">
                  <a:pos x="T12" y="T13"/>
                </a:cxn>
              </a:cxnLst>
              <a:rect l="0" t="0" r="r" b="b"/>
              <a:pathLst>
                <a:path w="1" h="240">
                  <a:moveTo>
                    <a:pt x="0" y="0"/>
                  </a:moveTo>
                  <a:lnTo>
                    <a:pt x="0" y="1"/>
                  </a:lnTo>
                  <a:lnTo>
                    <a:pt x="1" y="2"/>
                  </a:lnTo>
                  <a:lnTo>
                    <a:pt x="1" y="237"/>
                  </a:lnTo>
                  <a:lnTo>
                    <a:pt x="0" y="239"/>
                  </a:lnTo>
                  <a:lnTo>
                    <a:pt x="0" y="240"/>
                  </a:lnTo>
                  <a:lnTo>
                    <a:pt x="0" y="0"/>
                  </a:lnTo>
                  <a:close/>
                </a:path>
              </a:pathLst>
            </a:custGeom>
            <a:solidFill>
              <a:srgbClr val="FFB73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8" name="Freeform 612"/>
            <p:cNvSpPr>
              <a:spLocks/>
            </p:cNvSpPr>
            <p:nvPr/>
          </p:nvSpPr>
          <p:spPr bwMode="auto">
            <a:xfrm>
              <a:off x="6479183" y="1794174"/>
              <a:ext cx="1588" cy="515938"/>
            </a:xfrm>
            <a:custGeom>
              <a:avLst/>
              <a:gdLst>
                <a:gd name="T0" fmla="*/ 0 w 1"/>
                <a:gd name="T1" fmla="*/ 0 h 325"/>
                <a:gd name="T2" fmla="*/ 1 w 1"/>
                <a:gd name="T3" fmla="*/ 1 h 325"/>
                <a:gd name="T4" fmla="*/ 1 w 1"/>
                <a:gd name="T5" fmla="*/ 324 h 325"/>
                <a:gd name="T6" fmla="*/ 0 w 1"/>
                <a:gd name="T7" fmla="*/ 325 h 325"/>
                <a:gd name="T8" fmla="*/ 0 w 1"/>
                <a:gd name="T9" fmla="*/ 0 h 325"/>
              </a:gdLst>
              <a:ahLst/>
              <a:cxnLst>
                <a:cxn ang="0">
                  <a:pos x="T0" y="T1"/>
                </a:cxn>
                <a:cxn ang="0">
                  <a:pos x="T2" y="T3"/>
                </a:cxn>
                <a:cxn ang="0">
                  <a:pos x="T4" y="T5"/>
                </a:cxn>
                <a:cxn ang="0">
                  <a:pos x="T6" y="T7"/>
                </a:cxn>
                <a:cxn ang="0">
                  <a:pos x="T8" y="T9"/>
                </a:cxn>
              </a:cxnLst>
              <a:rect l="0" t="0" r="r" b="b"/>
              <a:pathLst>
                <a:path w="1" h="325">
                  <a:moveTo>
                    <a:pt x="0" y="0"/>
                  </a:moveTo>
                  <a:lnTo>
                    <a:pt x="1" y="1"/>
                  </a:lnTo>
                  <a:lnTo>
                    <a:pt x="1" y="324"/>
                  </a:lnTo>
                  <a:lnTo>
                    <a:pt x="0" y="325"/>
                  </a:lnTo>
                  <a:lnTo>
                    <a:pt x="0" y="0"/>
                  </a:lnTo>
                  <a:close/>
                </a:path>
              </a:pathLst>
            </a:custGeom>
            <a:solidFill>
              <a:srgbClr val="FFB73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9" name="Rectangle 613"/>
            <p:cNvSpPr>
              <a:spLocks noChangeArrowheads="1"/>
            </p:cNvSpPr>
            <p:nvPr/>
          </p:nvSpPr>
          <p:spPr bwMode="auto">
            <a:xfrm>
              <a:off x="6434733" y="1746549"/>
              <a:ext cx="1588" cy="611188"/>
            </a:xfrm>
            <a:prstGeom prst="rect">
              <a:avLst/>
            </a:prstGeom>
            <a:solidFill>
              <a:srgbClr val="FFB7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0" name="Rectangle 614"/>
            <p:cNvSpPr>
              <a:spLocks noChangeArrowheads="1"/>
            </p:cNvSpPr>
            <p:nvPr/>
          </p:nvSpPr>
          <p:spPr bwMode="auto">
            <a:xfrm>
              <a:off x="6388696" y="1710036"/>
              <a:ext cx="1588" cy="684213"/>
            </a:xfrm>
            <a:prstGeom prst="rect">
              <a:avLst/>
            </a:prstGeom>
            <a:solidFill>
              <a:srgbClr val="FFB7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1" name="Freeform 615"/>
            <p:cNvSpPr>
              <a:spLocks/>
            </p:cNvSpPr>
            <p:nvPr/>
          </p:nvSpPr>
          <p:spPr bwMode="auto">
            <a:xfrm>
              <a:off x="6341071" y="1683049"/>
              <a:ext cx="1588" cy="739775"/>
            </a:xfrm>
            <a:custGeom>
              <a:avLst/>
              <a:gdLst>
                <a:gd name="T0" fmla="*/ 0 w 1"/>
                <a:gd name="T1" fmla="*/ 0 h 466"/>
                <a:gd name="T2" fmla="*/ 1 w 1"/>
                <a:gd name="T3" fmla="*/ 1 h 466"/>
                <a:gd name="T4" fmla="*/ 1 w 1"/>
                <a:gd name="T5" fmla="*/ 464 h 466"/>
                <a:gd name="T6" fmla="*/ 0 w 1"/>
                <a:gd name="T7" fmla="*/ 466 h 466"/>
                <a:gd name="T8" fmla="*/ 0 w 1"/>
                <a:gd name="T9" fmla="*/ 0 h 466"/>
              </a:gdLst>
              <a:ahLst/>
              <a:cxnLst>
                <a:cxn ang="0">
                  <a:pos x="T0" y="T1"/>
                </a:cxn>
                <a:cxn ang="0">
                  <a:pos x="T2" y="T3"/>
                </a:cxn>
                <a:cxn ang="0">
                  <a:pos x="T4" y="T5"/>
                </a:cxn>
                <a:cxn ang="0">
                  <a:pos x="T6" y="T7"/>
                </a:cxn>
                <a:cxn ang="0">
                  <a:pos x="T8" y="T9"/>
                </a:cxn>
              </a:cxnLst>
              <a:rect l="0" t="0" r="r" b="b"/>
              <a:pathLst>
                <a:path w="1" h="466">
                  <a:moveTo>
                    <a:pt x="0" y="0"/>
                  </a:moveTo>
                  <a:lnTo>
                    <a:pt x="1" y="1"/>
                  </a:lnTo>
                  <a:lnTo>
                    <a:pt x="1" y="464"/>
                  </a:lnTo>
                  <a:lnTo>
                    <a:pt x="0" y="466"/>
                  </a:lnTo>
                  <a:lnTo>
                    <a:pt x="0" y="0"/>
                  </a:lnTo>
                  <a:close/>
                </a:path>
              </a:pathLst>
            </a:custGeom>
            <a:solidFill>
              <a:srgbClr val="FFB73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2" name="Rectangle 616"/>
            <p:cNvSpPr>
              <a:spLocks noChangeArrowheads="1"/>
            </p:cNvSpPr>
            <p:nvPr/>
          </p:nvSpPr>
          <p:spPr bwMode="auto">
            <a:xfrm>
              <a:off x="6296621" y="1663999"/>
              <a:ext cx="1588" cy="776288"/>
            </a:xfrm>
            <a:prstGeom prst="rect">
              <a:avLst/>
            </a:prstGeom>
            <a:solidFill>
              <a:srgbClr val="FFB7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3" name="Rectangle 617"/>
            <p:cNvSpPr>
              <a:spLocks noChangeArrowheads="1"/>
            </p:cNvSpPr>
            <p:nvPr/>
          </p:nvSpPr>
          <p:spPr bwMode="auto">
            <a:xfrm>
              <a:off x="6250583" y="1651299"/>
              <a:ext cx="1588" cy="801688"/>
            </a:xfrm>
            <a:prstGeom prst="rect">
              <a:avLst/>
            </a:prstGeom>
            <a:solidFill>
              <a:srgbClr val="FFB7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4" name="Rectangle 618"/>
            <p:cNvSpPr>
              <a:spLocks noChangeArrowheads="1"/>
            </p:cNvSpPr>
            <p:nvPr/>
          </p:nvSpPr>
          <p:spPr bwMode="auto">
            <a:xfrm>
              <a:off x="6204546" y="1643361"/>
              <a:ext cx="3175" cy="819150"/>
            </a:xfrm>
            <a:prstGeom prst="rect">
              <a:avLst/>
            </a:prstGeom>
            <a:solidFill>
              <a:srgbClr val="FFB7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5" name="Freeform 619"/>
            <p:cNvSpPr>
              <a:spLocks/>
            </p:cNvSpPr>
            <p:nvPr/>
          </p:nvSpPr>
          <p:spPr bwMode="auto">
            <a:xfrm>
              <a:off x="6158508" y="1640186"/>
              <a:ext cx="1588" cy="825500"/>
            </a:xfrm>
            <a:custGeom>
              <a:avLst/>
              <a:gdLst>
                <a:gd name="T0" fmla="*/ 1 w 1"/>
                <a:gd name="T1" fmla="*/ 0 h 520"/>
                <a:gd name="T2" fmla="*/ 1 w 1"/>
                <a:gd name="T3" fmla="*/ 0 h 520"/>
                <a:gd name="T4" fmla="*/ 1 w 1"/>
                <a:gd name="T5" fmla="*/ 520 h 520"/>
                <a:gd name="T6" fmla="*/ 1 w 1"/>
                <a:gd name="T7" fmla="*/ 520 h 520"/>
                <a:gd name="T8" fmla="*/ 0 w 1"/>
                <a:gd name="T9" fmla="*/ 520 h 520"/>
                <a:gd name="T10" fmla="*/ 0 w 1"/>
                <a:gd name="T11" fmla="*/ 520 h 520"/>
                <a:gd name="T12" fmla="*/ 0 w 1"/>
                <a:gd name="T13" fmla="*/ 0 h 520"/>
                <a:gd name="T14" fmla="*/ 1 w 1"/>
                <a:gd name="T15" fmla="*/ 0 h 5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520">
                  <a:moveTo>
                    <a:pt x="1" y="0"/>
                  </a:moveTo>
                  <a:lnTo>
                    <a:pt x="1" y="0"/>
                  </a:lnTo>
                  <a:lnTo>
                    <a:pt x="1" y="520"/>
                  </a:lnTo>
                  <a:lnTo>
                    <a:pt x="1" y="520"/>
                  </a:lnTo>
                  <a:lnTo>
                    <a:pt x="0" y="520"/>
                  </a:lnTo>
                  <a:lnTo>
                    <a:pt x="0" y="520"/>
                  </a:lnTo>
                  <a:lnTo>
                    <a:pt x="0" y="0"/>
                  </a:lnTo>
                  <a:lnTo>
                    <a:pt x="1" y="0"/>
                  </a:lnTo>
                  <a:close/>
                </a:path>
              </a:pathLst>
            </a:custGeom>
            <a:solidFill>
              <a:srgbClr val="FFB73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6" name="Rectangle 620"/>
            <p:cNvSpPr>
              <a:spLocks noChangeArrowheads="1"/>
            </p:cNvSpPr>
            <p:nvPr/>
          </p:nvSpPr>
          <p:spPr bwMode="auto">
            <a:xfrm>
              <a:off x="6112471" y="1643361"/>
              <a:ext cx="1588" cy="819150"/>
            </a:xfrm>
            <a:prstGeom prst="rect">
              <a:avLst/>
            </a:prstGeom>
            <a:solidFill>
              <a:srgbClr val="FFB7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7" name="Rectangle 621"/>
            <p:cNvSpPr>
              <a:spLocks noChangeArrowheads="1"/>
            </p:cNvSpPr>
            <p:nvPr/>
          </p:nvSpPr>
          <p:spPr bwMode="auto">
            <a:xfrm>
              <a:off x="6068021" y="1651299"/>
              <a:ext cx="1588" cy="801688"/>
            </a:xfrm>
            <a:prstGeom prst="rect">
              <a:avLst/>
            </a:prstGeom>
            <a:solidFill>
              <a:srgbClr val="FFB7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8" name="Rectangle 622"/>
            <p:cNvSpPr>
              <a:spLocks noChangeArrowheads="1"/>
            </p:cNvSpPr>
            <p:nvPr/>
          </p:nvSpPr>
          <p:spPr bwMode="auto">
            <a:xfrm>
              <a:off x="6020396" y="1663999"/>
              <a:ext cx="1588" cy="776288"/>
            </a:xfrm>
            <a:prstGeom prst="rect">
              <a:avLst/>
            </a:prstGeom>
            <a:solidFill>
              <a:srgbClr val="FFB7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9" name="Freeform 623"/>
            <p:cNvSpPr>
              <a:spLocks/>
            </p:cNvSpPr>
            <p:nvPr/>
          </p:nvSpPr>
          <p:spPr bwMode="auto">
            <a:xfrm>
              <a:off x="5975946" y="1683049"/>
              <a:ext cx="1588" cy="739775"/>
            </a:xfrm>
            <a:custGeom>
              <a:avLst/>
              <a:gdLst>
                <a:gd name="T0" fmla="*/ 1 w 1"/>
                <a:gd name="T1" fmla="*/ 0 h 466"/>
                <a:gd name="T2" fmla="*/ 1 w 1"/>
                <a:gd name="T3" fmla="*/ 466 h 466"/>
                <a:gd name="T4" fmla="*/ 0 w 1"/>
                <a:gd name="T5" fmla="*/ 464 h 466"/>
                <a:gd name="T6" fmla="*/ 0 w 1"/>
                <a:gd name="T7" fmla="*/ 1 h 466"/>
                <a:gd name="T8" fmla="*/ 1 w 1"/>
                <a:gd name="T9" fmla="*/ 0 h 466"/>
              </a:gdLst>
              <a:ahLst/>
              <a:cxnLst>
                <a:cxn ang="0">
                  <a:pos x="T0" y="T1"/>
                </a:cxn>
                <a:cxn ang="0">
                  <a:pos x="T2" y="T3"/>
                </a:cxn>
                <a:cxn ang="0">
                  <a:pos x="T4" y="T5"/>
                </a:cxn>
                <a:cxn ang="0">
                  <a:pos x="T6" y="T7"/>
                </a:cxn>
                <a:cxn ang="0">
                  <a:pos x="T8" y="T9"/>
                </a:cxn>
              </a:cxnLst>
              <a:rect l="0" t="0" r="r" b="b"/>
              <a:pathLst>
                <a:path w="1" h="466">
                  <a:moveTo>
                    <a:pt x="1" y="0"/>
                  </a:moveTo>
                  <a:lnTo>
                    <a:pt x="1" y="466"/>
                  </a:lnTo>
                  <a:lnTo>
                    <a:pt x="0" y="464"/>
                  </a:lnTo>
                  <a:lnTo>
                    <a:pt x="0" y="1"/>
                  </a:lnTo>
                  <a:lnTo>
                    <a:pt x="1" y="0"/>
                  </a:lnTo>
                  <a:close/>
                </a:path>
              </a:pathLst>
            </a:custGeom>
            <a:solidFill>
              <a:srgbClr val="FFB73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0" name="Rectangle 624"/>
            <p:cNvSpPr>
              <a:spLocks noChangeArrowheads="1"/>
            </p:cNvSpPr>
            <p:nvPr/>
          </p:nvSpPr>
          <p:spPr bwMode="auto">
            <a:xfrm>
              <a:off x="5929908" y="1710036"/>
              <a:ext cx="1588" cy="684213"/>
            </a:xfrm>
            <a:prstGeom prst="rect">
              <a:avLst/>
            </a:prstGeom>
            <a:solidFill>
              <a:srgbClr val="FFB7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1" name="Rectangle 625"/>
            <p:cNvSpPr>
              <a:spLocks noChangeArrowheads="1"/>
            </p:cNvSpPr>
            <p:nvPr/>
          </p:nvSpPr>
          <p:spPr bwMode="auto">
            <a:xfrm>
              <a:off x="5883871" y="1746549"/>
              <a:ext cx="1588" cy="611188"/>
            </a:xfrm>
            <a:prstGeom prst="rect">
              <a:avLst/>
            </a:prstGeom>
            <a:solidFill>
              <a:srgbClr val="FFB7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2" name="Freeform 626"/>
            <p:cNvSpPr>
              <a:spLocks/>
            </p:cNvSpPr>
            <p:nvPr/>
          </p:nvSpPr>
          <p:spPr bwMode="auto">
            <a:xfrm>
              <a:off x="5837833" y="1794174"/>
              <a:ext cx="1588" cy="515938"/>
            </a:xfrm>
            <a:custGeom>
              <a:avLst/>
              <a:gdLst>
                <a:gd name="T0" fmla="*/ 1 w 1"/>
                <a:gd name="T1" fmla="*/ 0 h 325"/>
                <a:gd name="T2" fmla="*/ 1 w 1"/>
                <a:gd name="T3" fmla="*/ 325 h 325"/>
                <a:gd name="T4" fmla="*/ 0 w 1"/>
                <a:gd name="T5" fmla="*/ 324 h 325"/>
                <a:gd name="T6" fmla="*/ 0 w 1"/>
                <a:gd name="T7" fmla="*/ 1 h 325"/>
                <a:gd name="T8" fmla="*/ 1 w 1"/>
                <a:gd name="T9" fmla="*/ 0 h 325"/>
              </a:gdLst>
              <a:ahLst/>
              <a:cxnLst>
                <a:cxn ang="0">
                  <a:pos x="T0" y="T1"/>
                </a:cxn>
                <a:cxn ang="0">
                  <a:pos x="T2" y="T3"/>
                </a:cxn>
                <a:cxn ang="0">
                  <a:pos x="T4" y="T5"/>
                </a:cxn>
                <a:cxn ang="0">
                  <a:pos x="T6" y="T7"/>
                </a:cxn>
                <a:cxn ang="0">
                  <a:pos x="T8" y="T9"/>
                </a:cxn>
              </a:cxnLst>
              <a:rect l="0" t="0" r="r" b="b"/>
              <a:pathLst>
                <a:path w="1" h="325">
                  <a:moveTo>
                    <a:pt x="1" y="0"/>
                  </a:moveTo>
                  <a:lnTo>
                    <a:pt x="1" y="325"/>
                  </a:lnTo>
                  <a:lnTo>
                    <a:pt x="0" y="324"/>
                  </a:lnTo>
                  <a:lnTo>
                    <a:pt x="0" y="1"/>
                  </a:lnTo>
                  <a:lnTo>
                    <a:pt x="1" y="0"/>
                  </a:lnTo>
                  <a:close/>
                </a:path>
              </a:pathLst>
            </a:custGeom>
            <a:solidFill>
              <a:srgbClr val="FFB73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3" name="Freeform 627"/>
            <p:cNvSpPr>
              <a:spLocks/>
            </p:cNvSpPr>
            <p:nvPr/>
          </p:nvSpPr>
          <p:spPr bwMode="auto">
            <a:xfrm>
              <a:off x="5791796" y="1862436"/>
              <a:ext cx="1588" cy="381000"/>
            </a:xfrm>
            <a:custGeom>
              <a:avLst/>
              <a:gdLst>
                <a:gd name="T0" fmla="*/ 1 w 1"/>
                <a:gd name="T1" fmla="*/ 0 h 240"/>
                <a:gd name="T2" fmla="*/ 1 w 1"/>
                <a:gd name="T3" fmla="*/ 240 h 240"/>
                <a:gd name="T4" fmla="*/ 1 w 1"/>
                <a:gd name="T5" fmla="*/ 239 h 240"/>
                <a:gd name="T6" fmla="*/ 0 w 1"/>
                <a:gd name="T7" fmla="*/ 237 h 240"/>
                <a:gd name="T8" fmla="*/ 0 w 1"/>
                <a:gd name="T9" fmla="*/ 2 h 240"/>
                <a:gd name="T10" fmla="*/ 1 w 1"/>
                <a:gd name="T11" fmla="*/ 1 h 240"/>
                <a:gd name="T12" fmla="*/ 1 w 1"/>
                <a:gd name="T13" fmla="*/ 0 h 240"/>
              </a:gdLst>
              <a:ahLst/>
              <a:cxnLst>
                <a:cxn ang="0">
                  <a:pos x="T0" y="T1"/>
                </a:cxn>
                <a:cxn ang="0">
                  <a:pos x="T2" y="T3"/>
                </a:cxn>
                <a:cxn ang="0">
                  <a:pos x="T4" y="T5"/>
                </a:cxn>
                <a:cxn ang="0">
                  <a:pos x="T6" y="T7"/>
                </a:cxn>
                <a:cxn ang="0">
                  <a:pos x="T8" y="T9"/>
                </a:cxn>
                <a:cxn ang="0">
                  <a:pos x="T10" y="T11"/>
                </a:cxn>
                <a:cxn ang="0">
                  <a:pos x="T12" y="T13"/>
                </a:cxn>
              </a:cxnLst>
              <a:rect l="0" t="0" r="r" b="b"/>
              <a:pathLst>
                <a:path w="1" h="240">
                  <a:moveTo>
                    <a:pt x="1" y="0"/>
                  </a:moveTo>
                  <a:lnTo>
                    <a:pt x="1" y="240"/>
                  </a:lnTo>
                  <a:lnTo>
                    <a:pt x="1" y="239"/>
                  </a:lnTo>
                  <a:lnTo>
                    <a:pt x="0" y="237"/>
                  </a:lnTo>
                  <a:lnTo>
                    <a:pt x="0" y="2"/>
                  </a:lnTo>
                  <a:lnTo>
                    <a:pt x="1" y="1"/>
                  </a:lnTo>
                  <a:lnTo>
                    <a:pt x="1" y="0"/>
                  </a:lnTo>
                  <a:close/>
                </a:path>
              </a:pathLst>
            </a:custGeom>
            <a:solidFill>
              <a:srgbClr val="FFB73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4" name="Freeform 628"/>
            <p:cNvSpPr>
              <a:spLocks/>
            </p:cNvSpPr>
            <p:nvPr/>
          </p:nvSpPr>
          <p:spPr bwMode="auto">
            <a:xfrm>
              <a:off x="5747346" y="1914824"/>
              <a:ext cx="808038" cy="334963"/>
            </a:xfrm>
            <a:custGeom>
              <a:avLst/>
              <a:gdLst>
                <a:gd name="T0" fmla="*/ 504 w 509"/>
                <a:gd name="T1" fmla="*/ 0 h 211"/>
                <a:gd name="T2" fmla="*/ 509 w 509"/>
                <a:gd name="T3" fmla="*/ 14 h 211"/>
                <a:gd name="T4" fmla="*/ 464 w 509"/>
                <a:gd name="T5" fmla="*/ 94 h 211"/>
                <a:gd name="T6" fmla="*/ 406 w 509"/>
                <a:gd name="T7" fmla="*/ 64 h 211"/>
                <a:gd name="T8" fmla="*/ 319 w 509"/>
                <a:gd name="T9" fmla="*/ 211 h 211"/>
                <a:gd name="T10" fmla="*/ 259 w 509"/>
                <a:gd name="T11" fmla="*/ 151 h 211"/>
                <a:gd name="T12" fmla="*/ 200 w 509"/>
                <a:gd name="T13" fmla="*/ 179 h 211"/>
                <a:gd name="T14" fmla="*/ 116 w 509"/>
                <a:gd name="T15" fmla="*/ 94 h 211"/>
                <a:gd name="T16" fmla="*/ 57 w 509"/>
                <a:gd name="T17" fmla="*/ 152 h 211"/>
                <a:gd name="T18" fmla="*/ 0 w 509"/>
                <a:gd name="T19" fmla="*/ 96 h 211"/>
                <a:gd name="T20" fmla="*/ 0 w 509"/>
                <a:gd name="T21" fmla="*/ 87 h 211"/>
                <a:gd name="T22" fmla="*/ 0 w 509"/>
                <a:gd name="T23" fmla="*/ 81 h 211"/>
                <a:gd name="T24" fmla="*/ 57 w 509"/>
                <a:gd name="T25" fmla="*/ 137 h 211"/>
                <a:gd name="T26" fmla="*/ 116 w 509"/>
                <a:gd name="T27" fmla="*/ 80 h 211"/>
                <a:gd name="T28" fmla="*/ 203 w 509"/>
                <a:gd name="T29" fmla="*/ 166 h 211"/>
                <a:gd name="T30" fmla="*/ 260 w 509"/>
                <a:gd name="T31" fmla="*/ 138 h 211"/>
                <a:gd name="T32" fmla="*/ 317 w 509"/>
                <a:gd name="T33" fmla="*/ 194 h 211"/>
                <a:gd name="T34" fmla="*/ 402 w 509"/>
                <a:gd name="T35" fmla="*/ 50 h 211"/>
                <a:gd name="T36" fmla="*/ 460 w 509"/>
                <a:gd name="T37" fmla="*/ 80 h 211"/>
                <a:gd name="T38" fmla="*/ 504 w 509"/>
                <a:gd name="T39"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09" h="211">
                  <a:moveTo>
                    <a:pt x="504" y="0"/>
                  </a:moveTo>
                  <a:lnTo>
                    <a:pt x="509" y="14"/>
                  </a:lnTo>
                  <a:lnTo>
                    <a:pt x="464" y="94"/>
                  </a:lnTo>
                  <a:lnTo>
                    <a:pt x="406" y="64"/>
                  </a:lnTo>
                  <a:lnTo>
                    <a:pt x="319" y="211"/>
                  </a:lnTo>
                  <a:lnTo>
                    <a:pt x="259" y="151"/>
                  </a:lnTo>
                  <a:lnTo>
                    <a:pt x="200" y="179"/>
                  </a:lnTo>
                  <a:lnTo>
                    <a:pt x="116" y="94"/>
                  </a:lnTo>
                  <a:lnTo>
                    <a:pt x="57" y="152"/>
                  </a:lnTo>
                  <a:lnTo>
                    <a:pt x="0" y="96"/>
                  </a:lnTo>
                  <a:lnTo>
                    <a:pt x="0" y="87"/>
                  </a:lnTo>
                  <a:lnTo>
                    <a:pt x="0" y="81"/>
                  </a:lnTo>
                  <a:lnTo>
                    <a:pt x="57" y="137"/>
                  </a:lnTo>
                  <a:lnTo>
                    <a:pt x="116" y="80"/>
                  </a:lnTo>
                  <a:lnTo>
                    <a:pt x="203" y="166"/>
                  </a:lnTo>
                  <a:lnTo>
                    <a:pt x="260" y="138"/>
                  </a:lnTo>
                  <a:lnTo>
                    <a:pt x="317" y="194"/>
                  </a:lnTo>
                  <a:lnTo>
                    <a:pt x="402" y="50"/>
                  </a:lnTo>
                  <a:lnTo>
                    <a:pt x="460" y="80"/>
                  </a:lnTo>
                  <a:lnTo>
                    <a:pt x="504" y="0"/>
                  </a:lnTo>
                  <a:close/>
                </a:path>
              </a:pathLst>
            </a:custGeom>
            <a:solidFill>
              <a:srgbClr val="00B0F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5" name="Freeform 629"/>
            <p:cNvSpPr>
              <a:spLocks/>
            </p:cNvSpPr>
            <p:nvPr/>
          </p:nvSpPr>
          <p:spPr bwMode="auto">
            <a:xfrm>
              <a:off x="6547446" y="1767186"/>
              <a:ext cx="115888" cy="169863"/>
            </a:xfrm>
            <a:custGeom>
              <a:avLst/>
              <a:gdLst>
                <a:gd name="T0" fmla="*/ 60 w 73"/>
                <a:gd name="T1" fmla="*/ 0 h 107"/>
                <a:gd name="T2" fmla="*/ 73 w 73"/>
                <a:gd name="T3" fmla="*/ 48 h 107"/>
                <a:gd name="T4" fmla="*/ 73 w 73"/>
                <a:gd name="T5" fmla="*/ 50 h 107"/>
                <a:gd name="T6" fmla="*/ 73 w 73"/>
                <a:gd name="T7" fmla="*/ 52 h 107"/>
                <a:gd name="T8" fmla="*/ 72 w 73"/>
                <a:gd name="T9" fmla="*/ 54 h 107"/>
                <a:gd name="T10" fmla="*/ 70 w 73"/>
                <a:gd name="T11" fmla="*/ 55 h 107"/>
                <a:gd name="T12" fmla="*/ 69 w 73"/>
                <a:gd name="T13" fmla="*/ 55 h 107"/>
                <a:gd name="T14" fmla="*/ 66 w 73"/>
                <a:gd name="T15" fmla="*/ 54 h 107"/>
                <a:gd name="T16" fmla="*/ 65 w 73"/>
                <a:gd name="T17" fmla="*/ 53 h 107"/>
                <a:gd name="T18" fmla="*/ 63 w 73"/>
                <a:gd name="T19" fmla="*/ 51 h 107"/>
                <a:gd name="T20" fmla="*/ 55 w 73"/>
                <a:gd name="T21" fmla="*/ 21 h 107"/>
                <a:gd name="T22" fmla="*/ 5 w 73"/>
                <a:gd name="T23" fmla="*/ 107 h 107"/>
                <a:gd name="T24" fmla="*/ 0 w 73"/>
                <a:gd name="T25" fmla="*/ 93 h 107"/>
                <a:gd name="T26" fmla="*/ 45 w 73"/>
                <a:gd name="T27" fmla="*/ 15 h 107"/>
                <a:gd name="T28" fmla="*/ 15 w 73"/>
                <a:gd name="T29" fmla="*/ 24 h 107"/>
                <a:gd name="T30" fmla="*/ 12 w 73"/>
                <a:gd name="T31" fmla="*/ 24 h 107"/>
                <a:gd name="T32" fmla="*/ 11 w 73"/>
                <a:gd name="T33" fmla="*/ 23 h 107"/>
                <a:gd name="T34" fmla="*/ 9 w 73"/>
                <a:gd name="T35" fmla="*/ 22 h 107"/>
                <a:gd name="T36" fmla="*/ 8 w 73"/>
                <a:gd name="T37" fmla="*/ 19 h 107"/>
                <a:gd name="T38" fmla="*/ 8 w 73"/>
                <a:gd name="T39" fmla="*/ 17 h 107"/>
                <a:gd name="T40" fmla="*/ 9 w 73"/>
                <a:gd name="T41" fmla="*/ 15 h 107"/>
                <a:gd name="T42" fmla="*/ 10 w 73"/>
                <a:gd name="T43" fmla="*/ 14 h 107"/>
                <a:gd name="T44" fmla="*/ 12 w 73"/>
                <a:gd name="T45" fmla="*/ 13 h 107"/>
                <a:gd name="T46" fmla="*/ 55 w 73"/>
                <a:gd name="T47" fmla="*/ 1 h 107"/>
                <a:gd name="T48" fmla="*/ 55 w 73"/>
                <a:gd name="T49" fmla="*/ 1 h 107"/>
                <a:gd name="T50" fmla="*/ 60 w 73"/>
                <a:gd name="T51"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3" h="107">
                  <a:moveTo>
                    <a:pt x="60" y="0"/>
                  </a:moveTo>
                  <a:lnTo>
                    <a:pt x="73" y="48"/>
                  </a:lnTo>
                  <a:lnTo>
                    <a:pt x="73" y="50"/>
                  </a:lnTo>
                  <a:lnTo>
                    <a:pt x="73" y="52"/>
                  </a:lnTo>
                  <a:lnTo>
                    <a:pt x="72" y="54"/>
                  </a:lnTo>
                  <a:lnTo>
                    <a:pt x="70" y="55"/>
                  </a:lnTo>
                  <a:lnTo>
                    <a:pt x="69" y="55"/>
                  </a:lnTo>
                  <a:lnTo>
                    <a:pt x="66" y="54"/>
                  </a:lnTo>
                  <a:lnTo>
                    <a:pt x="65" y="53"/>
                  </a:lnTo>
                  <a:lnTo>
                    <a:pt x="63" y="51"/>
                  </a:lnTo>
                  <a:lnTo>
                    <a:pt x="55" y="21"/>
                  </a:lnTo>
                  <a:lnTo>
                    <a:pt x="5" y="107"/>
                  </a:lnTo>
                  <a:lnTo>
                    <a:pt x="0" y="93"/>
                  </a:lnTo>
                  <a:lnTo>
                    <a:pt x="45" y="15"/>
                  </a:lnTo>
                  <a:lnTo>
                    <a:pt x="15" y="24"/>
                  </a:lnTo>
                  <a:lnTo>
                    <a:pt x="12" y="24"/>
                  </a:lnTo>
                  <a:lnTo>
                    <a:pt x="11" y="23"/>
                  </a:lnTo>
                  <a:lnTo>
                    <a:pt x="9" y="22"/>
                  </a:lnTo>
                  <a:lnTo>
                    <a:pt x="8" y="19"/>
                  </a:lnTo>
                  <a:lnTo>
                    <a:pt x="8" y="17"/>
                  </a:lnTo>
                  <a:lnTo>
                    <a:pt x="9" y="15"/>
                  </a:lnTo>
                  <a:lnTo>
                    <a:pt x="10" y="14"/>
                  </a:lnTo>
                  <a:lnTo>
                    <a:pt x="12" y="13"/>
                  </a:lnTo>
                  <a:lnTo>
                    <a:pt x="55" y="1"/>
                  </a:lnTo>
                  <a:lnTo>
                    <a:pt x="55" y="1"/>
                  </a:lnTo>
                  <a:lnTo>
                    <a:pt x="60" y="0"/>
                  </a:lnTo>
                  <a:close/>
                </a:path>
              </a:pathLst>
            </a:custGeom>
            <a:solidFill>
              <a:srgbClr val="00B0F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6" name="Freeform 630"/>
            <p:cNvSpPr>
              <a:spLocks/>
            </p:cNvSpPr>
            <p:nvPr/>
          </p:nvSpPr>
          <p:spPr bwMode="auto">
            <a:xfrm>
              <a:off x="6220421" y="2205336"/>
              <a:ext cx="60325" cy="61913"/>
            </a:xfrm>
            <a:custGeom>
              <a:avLst/>
              <a:gdLst>
                <a:gd name="T0" fmla="*/ 20 w 38"/>
                <a:gd name="T1" fmla="*/ 0 h 39"/>
                <a:gd name="T2" fmla="*/ 30 w 38"/>
                <a:gd name="T3" fmla="*/ 2 h 39"/>
                <a:gd name="T4" fmla="*/ 36 w 38"/>
                <a:gd name="T5" fmla="*/ 10 h 39"/>
                <a:gd name="T6" fmla="*/ 38 w 38"/>
                <a:gd name="T7" fmla="*/ 19 h 39"/>
                <a:gd name="T8" fmla="*/ 36 w 38"/>
                <a:gd name="T9" fmla="*/ 29 h 39"/>
                <a:gd name="T10" fmla="*/ 30 w 38"/>
                <a:gd name="T11" fmla="*/ 36 h 39"/>
                <a:gd name="T12" fmla="*/ 20 w 38"/>
                <a:gd name="T13" fmla="*/ 39 h 39"/>
                <a:gd name="T14" fmla="*/ 10 w 38"/>
                <a:gd name="T15" fmla="*/ 36 h 39"/>
                <a:gd name="T16" fmla="*/ 2 w 38"/>
                <a:gd name="T17" fmla="*/ 29 h 39"/>
                <a:gd name="T18" fmla="*/ 0 w 38"/>
                <a:gd name="T19" fmla="*/ 19 h 39"/>
                <a:gd name="T20" fmla="*/ 2 w 38"/>
                <a:gd name="T21" fmla="*/ 10 h 39"/>
                <a:gd name="T22" fmla="*/ 10 w 38"/>
                <a:gd name="T23" fmla="*/ 2 h 39"/>
                <a:gd name="T24" fmla="*/ 20 w 38"/>
                <a:gd name="T25"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39">
                  <a:moveTo>
                    <a:pt x="20" y="0"/>
                  </a:moveTo>
                  <a:lnTo>
                    <a:pt x="30" y="2"/>
                  </a:lnTo>
                  <a:lnTo>
                    <a:pt x="36" y="10"/>
                  </a:lnTo>
                  <a:lnTo>
                    <a:pt x="38" y="19"/>
                  </a:lnTo>
                  <a:lnTo>
                    <a:pt x="36" y="29"/>
                  </a:lnTo>
                  <a:lnTo>
                    <a:pt x="30" y="36"/>
                  </a:lnTo>
                  <a:lnTo>
                    <a:pt x="20" y="39"/>
                  </a:lnTo>
                  <a:lnTo>
                    <a:pt x="10" y="36"/>
                  </a:lnTo>
                  <a:lnTo>
                    <a:pt x="2" y="29"/>
                  </a:lnTo>
                  <a:lnTo>
                    <a:pt x="0" y="19"/>
                  </a:lnTo>
                  <a:lnTo>
                    <a:pt x="2" y="10"/>
                  </a:lnTo>
                  <a:lnTo>
                    <a:pt x="10" y="2"/>
                  </a:lnTo>
                  <a:lnTo>
                    <a:pt x="20" y="0"/>
                  </a:lnTo>
                  <a:close/>
                </a:path>
              </a:pathLst>
            </a:custGeom>
            <a:solidFill>
              <a:srgbClr val="FF6D3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7" name="Freeform 631"/>
            <p:cNvSpPr>
              <a:spLocks/>
            </p:cNvSpPr>
            <p:nvPr/>
          </p:nvSpPr>
          <p:spPr bwMode="auto">
            <a:xfrm>
              <a:off x="6234708" y="2221211"/>
              <a:ext cx="33338" cy="30163"/>
            </a:xfrm>
            <a:custGeom>
              <a:avLst/>
              <a:gdLst>
                <a:gd name="T0" fmla="*/ 11 w 21"/>
                <a:gd name="T1" fmla="*/ 0 h 19"/>
                <a:gd name="T2" fmla="*/ 14 w 21"/>
                <a:gd name="T3" fmla="*/ 0 h 19"/>
                <a:gd name="T4" fmla="*/ 17 w 21"/>
                <a:gd name="T5" fmla="*/ 2 h 19"/>
                <a:gd name="T6" fmla="*/ 19 w 21"/>
                <a:gd name="T7" fmla="*/ 5 h 19"/>
                <a:gd name="T8" fmla="*/ 21 w 21"/>
                <a:gd name="T9" fmla="*/ 9 h 19"/>
                <a:gd name="T10" fmla="*/ 19 w 21"/>
                <a:gd name="T11" fmla="*/ 13 h 19"/>
                <a:gd name="T12" fmla="*/ 17 w 21"/>
                <a:gd name="T13" fmla="*/ 16 h 19"/>
                <a:gd name="T14" fmla="*/ 14 w 21"/>
                <a:gd name="T15" fmla="*/ 18 h 19"/>
                <a:gd name="T16" fmla="*/ 11 w 21"/>
                <a:gd name="T17" fmla="*/ 19 h 19"/>
                <a:gd name="T18" fmla="*/ 6 w 21"/>
                <a:gd name="T19" fmla="*/ 18 h 19"/>
                <a:gd name="T20" fmla="*/ 3 w 21"/>
                <a:gd name="T21" fmla="*/ 16 h 19"/>
                <a:gd name="T22" fmla="*/ 1 w 21"/>
                <a:gd name="T23" fmla="*/ 13 h 19"/>
                <a:gd name="T24" fmla="*/ 0 w 21"/>
                <a:gd name="T25" fmla="*/ 9 h 19"/>
                <a:gd name="T26" fmla="*/ 1 w 21"/>
                <a:gd name="T27" fmla="*/ 5 h 19"/>
                <a:gd name="T28" fmla="*/ 3 w 21"/>
                <a:gd name="T29" fmla="*/ 2 h 19"/>
                <a:gd name="T30" fmla="*/ 6 w 21"/>
                <a:gd name="T31" fmla="*/ 0 h 19"/>
                <a:gd name="T32" fmla="*/ 11 w 21"/>
                <a:gd name="T33"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 h="19">
                  <a:moveTo>
                    <a:pt x="11" y="0"/>
                  </a:moveTo>
                  <a:lnTo>
                    <a:pt x="14" y="0"/>
                  </a:lnTo>
                  <a:lnTo>
                    <a:pt x="17" y="2"/>
                  </a:lnTo>
                  <a:lnTo>
                    <a:pt x="19" y="5"/>
                  </a:lnTo>
                  <a:lnTo>
                    <a:pt x="21" y="9"/>
                  </a:lnTo>
                  <a:lnTo>
                    <a:pt x="19" y="13"/>
                  </a:lnTo>
                  <a:lnTo>
                    <a:pt x="17" y="16"/>
                  </a:lnTo>
                  <a:lnTo>
                    <a:pt x="14" y="18"/>
                  </a:lnTo>
                  <a:lnTo>
                    <a:pt x="11" y="19"/>
                  </a:lnTo>
                  <a:lnTo>
                    <a:pt x="6" y="18"/>
                  </a:lnTo>
                  <a:lnTo>
                    <a:pt x="3" y="16"/>
                  </a:lnTo>
                  <a:lnTo>
                    <a:pt x="1" y="13"/>
                  </a:lnTo>
                  <a:lnTo>
                    <a:pt x="0" y="9"/>
                  </a:lnTo>
                  <a:lnTo>
                    <a:pt x="1" y="5"/>
                  </a:lnTo>
                  <a:lnTo>
                    <a:pt x="3" y="2"/>
                  </a:lnTo>
                  <a:lnTo>
                    <a:pt x="6" y="0"/>
                  </a:lnTo>
                  <a:lnTo>
                    <a:pt x="11"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8" name="Freeform 632"/>
            <p:cNvSpPr>
              <a:spLocks/>
            </p:cNvSpPr>
            <p:nvPr/>
          </p:nvSpPr>
          <p:spPr bwMode="auto">
            <a:xfrm>
              <a:off x="5899746" y="2022774"/>
              <a:ext cx="60325" cy="60325"/>
            </a:xfrm>
            <a:custGeom>
              <a:avLst/>
              <a:gdLst>
                <a:gd name="T0" fmla="*/ 20 w 38"/>
                <a:gd name="T1" fmla="*/ 0 h 38"/>
                <a:gd name="T2" fmla="*/ 30 w 38"/>
                <a:gd name="T3" fmla="*/ 2 h 38"/>
                <a:gd name="T4" fmla="*/ 36 w 38"/>
                <a:gd name="T5" fmla="*/ 9 h 38"/>
                <a:gd name="T6" fmla="*/ 38 w 38"/>
                <a:gd name="T7" fmla="*/ 19 h 38"/>
                <a:gd name="T8" fmla="*/ 36 w 38"/>
                <a:gd name="T9" fmla="*/ 28 h 38"/>
                <a:gd name="T10" fmla="*/ 30 w 38"/>
                <a:gd name="T11" fmla="*/ 35 h 38"/>
                <a:gd name="T12" fmla="*/ 20 w 38"/>
                <a:gd name="T13" fmla="*/ 38 h 38"/>
                <a:gd name="T14" fmla="*/ 10 w 38"/>
                <a:gd name="T15" fmla="*/ 35 h 38"/>
                <a:gd name="T16" fmla="*/ 2 w 38"/>
                <a:gd name="T17" fmla="*/ 28 h 38"/>
                <a:gd name="T18" fmla="*/ 0 w 38"/>
                <a:gd name="T19" fmla="*/ 19 h 38"/>
                <a:gd name="T20" fmla="*/ 2 w 38"/>
                <a:gd name="T21" fmla="*/ 9 h 38"/>
                <a:gd name="T22" fmla="*/ 10 w 38"/>
                <a:gd name="T23" fmla="*/ 2 h 38"/>
                <a:gd name="T24" fmla="*/ 20 w 38"/>
                <a:gd name="T2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38">
                  <a:moveTo>
                    <a:pt x="20" y="0"/>
                  </a:moveTo>
                  <a:lnTo>
                    <a:pt x="30" y="2"/>
                  </a:lnTo>
                  <a:lnTo>
                    <a:pt x="36" y="9"/>
                  </a:lnTo>
                  <a:lnTo>
                    <a:pt x="38" y="19"/>
                  </a:lnTo>
                  <a:lnTo>
                    <a:pt x="36" y="28"/>
                  </a:lnTo>
                  <a:lnTo>
                    <a:pt x="30" y="35"/>
                  </a:lnTo>
                  <a:lnTo>
                    <a:pt x="20" y="38"/>
                  </a:lnTo>
                  <a:lnTo>
                    <a:pt x="10" y="35"/>
                  </a:lnTo>
                  <a:lnTo>
                    <a:pt x="2" y="28"/>
                  </a:lnTo>
                  <a:lnTo>
                    <a:pt x="0" y="19"/>
                  </a:lnTo>
                  <a:lnTo>
                    <a:pt x="2" y="9"/>
                  </a:lnTo>
                  <a:lnTo>
                    <a:pt x="10" y="2"/>
                  </a:lnTo>
                  <a:lnTo>
                    <a:pt x="20" y="0"/>
                  </a:lnTo>
                  <a:close/>
                </a:path>
              </a:pathLst>
            </a:custGeom>
            <a:solidFill>
              <a:srgbClr val="50667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9" name="Freeform 633"/>
            <p:cNvSpPr>
              <a:spLocks/>
            </p:cNvSpPr>
            <p:nvPr/>
          </p:nvSpPr>
          <p:spPr bwMode="auto">
            <a:xfrm>
              <a:off x="5914033" y="2035474"/>
              <a:ext cx="33338" cy="33338"/>
            </a:xfrm>
            <a:custGeom>
              <a:avLst/>
              <a:gdLst>
                <a:gd name="T0" fmla="*/ 11 w 21"/>
                <a:gd name="T1" fmla="*/ 0 h 21"/>
                <a:gd name="T2" fmla="*/ 14 w 21"/>
                <a:gd name="T3" fmla="*/ 1 h 21"/>
                <a:gd name="T4" fmla="*/ 17 w 21"/>
                <a:gd name="T5" fmla="*/ 4 h 21"/>
                <a:gd name="T6" fmla="*/ 19 w 21"/>
                <a:gd name="T7" fmla="*/ 7 h 21"/>
                <a:gd name="T8" fmla="*/ 21 w 21"/>
                <a:gd name="T9" fmla="*/ 11 h 21"/>
                <a:gd name="T10" fmla="*/ 19 w 21"/>
                <a:gd name="T11" fmla="*/ 14 h 21"/>
                <a:gd name="T12" fmla="*/ 17 w 21"/>
                <a:gd name="T13" fmla="*/ 18 h 21"/>
                <a:gd name="T14" fmla="*/ 14 w 21"/>
                <a:gd name="T15" fmla="*/ 20 h 21"/>
                <a:gd name="T16" fmla="*/ 11 w 21"/>
                <a:gd name="T17" fmla="*/ 21 h 21"/>
                <a:gd name="T18" fmla="*/ 6 w 21"/>
                <a:gd name="T19" fmla="*/ 20 h 21"/>
                <a:gd name="T20" fmla="*/ 3 w 21"/>
                <a:gd name="T21" fmla="*/ 18 h 21"/>
                <a:gd name="T22" fmla="*/ 1 w 21"/>
                <a:gd name="T23" fmla="*/ 14 h 21"/>
                <a:gd name="T24" fmla="*/ 0 w 21"/>
                <a:gd name="T25" fmla="*/ 11 h 21"/>
                <a:gd name="T26" fmla="*/ 1 w 21"/>
                <a:gd name="T27" fmla="*/ 7 h 21"/>
                <a:gd name="T28" fmla="*/ 3 w 21"/>
                <a:gd name="T29" fmla="*/ 4 h 21"/>
                <a:gd name="T30" fmla="*/ 6 w 21"/>
                <a:gd name="T31" fmla="*/ 1 h 21"/>
                <a:gd name="T32" fmla="*/ 11 w 21"/>
                <a:gd name="T3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 h="21">
                  <a:moveTo>
                    <a:pt x="11" y="0"/>
                  </a:moveTo>
                  <a:lnTo>
                    <a:pt x="14" y="1"/>
                  </a:lnTo>
                  <a:lnTo>
                    <a:pt x="17" y="4"/>
                  </a:lnTo>
                  <a:lnTo>
                    <a:pt x="19" y="7"/>
                  </a:lnTo>
                  <a:lnTo>
                    <a:pt x="21" y="11"/>
                  </a:lnTo>
                  <a:lnTo>
                    <a:pt x="19" y="14"/>
                  </a:lnTo>
                  <a:lnTo>
                    <a:pt x="17" y="18"/>
                  </a:lnTo>
                  <a:lnTo>
                    <a:pt x="14" y="20"/>
                  </a:lnTo>
                  <a:lnTo>
                    <a:pt x="11" y="21"/>
                  </a:lnTo>
                  <a:lnTo>
                    <a:pt x="6" y="20"/>
                  </a:lnTo>
                  <a:lnTo>
                    <a:pt x="3" y="18"/>
                  </a:lnTo>
                  <a:lnTo>
                    <a:pt x="1" y="14"/>
                  </a:lnTo>
                  <a:lnTo>
                    <a:pt x="0" y="11"/>
                  </a:lnTo>
                  <a:lnTo>
                    <a:pt x="1" y="7"/>
                  </a:lnTo>
                  <a:lnTo>
                    <a:pt x="3" y="4"/>
                  </a:lnTo>
                  <a:lnTo>
                    <a:pt x="6" y="1"/>
                  </a:lnTo>
                  <a:lnTo>
                    <a:pt x="11"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31" name="object 16"/>
          <p:cNvSpPr/>
          <p:nvPr/>
        </p:nvSpPr>
        <p:spPr>
          <a:xfrm>
            <a:off x="5212574" y="2986267"/>
            <a:ext cx="797560" cy="629920"/>
          </a:xfrm>
          <a:custGeom>
            <a:avLst/>
            <a:gdLst/>
            <a:ahLst/>
            <a:cxnLst/>
            <a:rect l="l" t="t" r="r" b="b"/>
            <a:pathLst>
              <a:path w="797560" h="629920">
                <a:moveTo>
                  <a:pt x="119646" y="0"/>
                </a:moveTo>
                <a:lnTo>
                  <a:pt x="0" y="210642"/>
                </a:lnTo>
                <a:lnTo>
                  <a:pt x="737260" y="629399"/>
                </a:lnTo>
                <a:lnTo>
                  <a:pt x="797077" y="524078"/>
                </a:lnTo>
                <a:lnTo>
                  <a:pt x="751585" y="358940"/>
                </a:lnTo>
                <a:lnTo>
                  <a:pt x="119646" y="0"/>
                </a:lnTo>
                <a:close/>
              </a:path>
            </a:pathLst>
          </a:custGeom>
          <a:solidFill>
            <a:srgbClr val="007C92"/>
          </a:solidFill>
        </p:spPr>
        <p:txBody>
          <a:bodyPr wrap="square" lIns="0" tIns="0" rIns="0" bIns="0" rtlCol="0"/>
          <a:lstStyle/>
          <a:p>
            <a:endParaRPr>
              <a:solidFill>
                <a:prstClr val="black"/>
              </a:solidFill>
            </a:endParaRPr>
          </a:p>
        </p:txBody>
      </p:sp>
      <p:sp>
        <p:nvSpPr>
          <p:cNvPr id="32" name="object 17"/>
          <p:cNvSpPr/>
          <p:nvPr/>
        </p:nvSpPr>
        <p:spPr>
          <a:xfrm>
            <a:off x="5889273" y="2986267"/>
            <a:ext cx="797560" cy="629920"/>
          </a:xfrm>
          <a:custGeom>
            <a:avLst/>
            <a:gdLst/>
            <a:ahLst/>
            <a:cxnLst/>
            <a:rect l="l" t="t" r="r" b="b"/>
            <a:pathLst>
              <a:path w="797560" h="629920">
                <a:moveTo>
                  <a:pt x="677430" y="0"/>
                </a:moveTo>
                <a:lnTo>
                  <a:pt x="45491" y="358940"/>
                </a:lnTo>
                <a:lnTo>
                  <a:pt x="0" y="524078"/>
                </a:lnTo>
                <a:lnTo>
                  <a:pt x="59817" y="629399"/>
                </a:lnTo>
                <a:lnTo>
                  <a:pt x="797077" y="210642"/>
                </a:lnTo>
                <a:lnTo>
                  <a:pt x="677430" y="0"/>
                </a:lnTo>
                <a:close/>
              </a:path>
            </a:pathLst>
          </a:custGeom>
          <a:solidFill>
            <a:srgbClr val="007C92"/>
          </a:solidFill>
        </p:spPr>
        <p:txBody>
          <a:bodyPr wrap="square" lIns="0" tIns="0" rIns="0" bIns="0" rtlCol="0"/>
          <a:lstStyle/>
          <a:p>
            <a:endParaRPr>
              <a:solidFill>
                <a:prstClr val="black"/>
              </a:solidFill>
            </a:endParaRPr>
          </a:p>
        </p:txBody>
      </p:sp>
      <p:sp>
        <p:nvSpPr>
          <p:cNvPr id="33" name="object 18"/>
          <p:cNvSpPr/>
          <p:nvPr/>
        </p:nvSpPr>
        <p:spPr>
          <a:xfrm>
            <a:off x="5211593" y="2912364"/>
            <a:ext cx="222885" cy="91440"/>
          </a:xfrm>
          <a:custGeom>
            <a:avLst/>
            <a:gdLst/>
            <a:ahLst/>
            <a:cxnLst/>
            <a:rect l="l" t="t" r="r" b="b"/>
            <a:pathLst>
              <a:path w="222885" h="91439">
                <a:moveTo>
                  <a:pt x="0" y="91439"/>
                </a:moveTo>
                <a:lnTo>
                  <a:pt x="222504" y="91439"/>
                </a:lnTo>
                <a:lnTo>
                  <a:pt x="222504" y="0"/>
                </a:lnTo>
                <a:lnTo>
                  <a:pt x="0" y="0"/>
                </a:lnTo>
                <a:lnTo>
                  <a:pt x="0" y="91439"/>
                </a:lnTo>
                <a:close/>
              </a:path>
            </a:pathLst>
          </a:custGeom>
          <a:solidFill>
            <a:srgbClr val="007C92"/>
          </a:solidFill>
        </p:spPr>
        <p:txBody>
          <a:bodyPr wrap="square" lIns="0" tIns="0" rIns="0" bIns="0" rtlCol="0"/>
          <a:lstStyle/>
          <a:p>
            <a:endParaRPr>
              <a:solidFill>
                <a:prstClr val="black"/>
              </a:solidFill>
            </a:endParaRPr>
          </a:p>
        </p:txBody>
      </p:sp>
      <p:sp>
        <p:nvSpPr>
          <p:cNvPr id="34" name="object 19"/>
          <p:cNvSpPr/>
          <p:nvPr/>
        </p:nvSpPr>
        <p:spPr>
          <a:xfrm>
            <a:off x="6464322" y="2912364"/>
            <a:ext cx="220979" cy="91440"/>
          </a:xfrm>
          <a:custGeom>
            <a:avLst/>
            <a:gdLst/>
            <a:ahLst/>
            <a:cxnLst/>
            <a:rect l="l" t="t" r="r" b="b"/>
            <a:pathLst>
              <a:path w="220979" h="91439">
                <a:moveTo>
                  <a:pt x="0" y="91439"/>
                </a:moveTo>
                <a:lnTo>
                  <a:pt x="220979" y="91439"/>
                </a:lnTo>
                <a:lnTo>
                  <a:pt x="220979" y="0"/>
                </a:lnTo>
                <a:lnTo>
                  <a:pt x="0" y="0"/>
                </a:lnTo>
                <a:lnTo>
                  <a:pt x="0" y="91439"/>
                </a:lnTo>
                <a:close/>
              </a:path>
            </a:pathLst>
          </a:custGeom>
          <a:solidFill>
            <a:srgbClr val="007C92"/>
          </a:solidFill>
        </p:spPr>
        <p:txBody>
          <a:bodyPr wrap="square" lIns="0" tIns="0" rIns="0" bIns="0" rtlCol="0"/>
          <a:lstStyle/>
          <a:p>
            <a:endParaRPr>
              <a:solidFill>
                <a:prstClr val="black"/>
              </a:solidFill>
            </a:endParaRPr>
          </a:p>
        </p:txBody>
      </p:sp>
      <p:sp>
        <p:nvSpPr>
          <p:cNvPr id="35" name="object 20"/>
          <p:cNvSpPr/>
          <p:nvPr/>
        </p:nvSpPr>
        <p:spPr>
          <a:xfrm>
            <a:off x="5212576" y="3077559"/>
            <a:ext cx="797560" cy="629920"/>
          </a:xfrm>
          <a:custGeom>
            <a:avLst/>
            <a:gdLst/>
            <a:ahLst/>
            <a:cxnLst/>
            <a:rect l="l" t="t" r="r" b="b"/>
            <a:pathLst>
              <a:path w="797560" h="629920">
                <a:moveTo>
                  <a:pt x="119646" y="0"/>
                </a:moveTo>
                <a:lnTo>
                  <a:pt x="0" y="210642"/>
                </a:lnTo>
                <a:lnTo>
                  <a:pt x="737260" y="629412"/>
                </a:lnTo>
                <a:lnTo>
                  <a:pt x="797090" y="524078"/>
                </a:lnTo>
                <a:lnTo>
                  <a:pt x="751585" y="358940"/>
                </a:lnTo>
                <a:lnTo>
                  <a:pt x="119646" y="0"/>
                </a:lnTo>
                <a:close/>
              </a:path>
            </a:pathLst>
          </a:custGeom>
          <a:solidFill>
            <a:srgbClr val="00A3A1"/>
          </a:solidFill>
        </p:spPr>
        <p:txBody>
          <a:bodyPr wrap="square" lIns="0" tIns="0" rIns="0" bIns="0" rtlCol="0"/>
          <a:lstStyle/>
          <a:p>
            <a:endParaRPr>
              <a:solidFill>
                <a:prstClr val="black"/>
              </a:solidFill>
            </a:endParaRPr>
          </a:p>
        </p:txBody>
      </p:sp>
      <p:sp>
        <p:nvSpPr>
          <p:cNvPr id="36" name="object 21"/>
          <p:cNvSpPr/>
          <p:nvPr/>
        </p:nvSpPr>
        <p:spPr>
          <a:xfrm>
            <a:off x="5889266" y="3077559"/>
            <a:ext cx="797560" cy="629920"/>
          </a:xfrm>
          <a:custGeom>
            <a:avLst/>
            <a:gdLst/>
            <a:ahLst/>
            <a:cxnLst/>
            <a:rect l="l" t="t" r="r" b="b"/>
            <a:pathLst>
              <a:path w="797560" h="629920">
                <a:moveTo>
                  <a:pt x="677443" y="0"/>
                </a:moveTo>
                <a:lnTo>
                  <a:pt x="45504" y="358940"/>
                </a:lnTo>
                <a:lnTo>
                  <a:pt x="0" y="524078"/>
                </a:lnTo>
                <a:lnTo>
                  <a:pt x="59829" y="629412"/>
                </a:lnTo>
                <a:lnTo>
                  <a:pt x="797090" y="210642"/>
                </a:lnTo>
                <a:lnTo>
                  <a:pt x="677443" y="0"/>
                </a:lnTo>
                <a:close/>
              </a:path>
            </a:pathLst>
          </a:custGeom>
          <a:solidFill>
            <a:srgbClr val="00A3A1"/>
          </a:solidFill>
        </p:spPr>
        <p:txBody>
          <a:bodyPr wrap="square" lIns="0" tIns="0" rIns="0" bIns="0" rtlCol="0"/>
          <a:lstStyle/>
          <a:p>
            <a:endParaRPr>
              <a:solidFill>
                <a:prstClr val="black"/>
              </a:solidFill>
            </a:endParaRPr>
          </a:p>
        </p:txBody>
      </p:sp>
      <p:sp>
        <p:nvSpPr>
          <p:cNvPr id="37" name="object 22"/>
          <p:cNvSpPr/>
          <p:nvPr/>
        </p:nvSpPr>
        <p:spPr>
          <a:xfrm>
            <a:off x="5211593" y="3003804"/>
            <a:ext cx="222885" cy="281940"/>
          </a:xfrm>
          <a:custGeom>
            <a:avLst/>
            <a:gdLst/>
            <a:ahLst/>
            <a:cxnLst/>
            <a:rect l="l" t="t" r="r" b="b"/>
            <a:pathLst>
              <a:path w="222885" h="281939">
                <a:moveTo>
                  <a:pt x="0" y="0"/>
                </a:moveTo>
                <a:lnTo>
                  <a:pt x="222504" y="0"/>
                </a:lnTo>
                <a:lnTo>
                  <a:pt x="222504" y="281939"/>
                </a:lnTo>
                <a:lnTo>
                  <a:pt x="0" y="281939"/>
                </a:lnTo>
                <a:lnTo>
                  <a:pt x="0" y="0"/>
                </a:lnTo>
                <a:close/>
              </a:path>
            </a:pathLst>
          </a:custGeom>
          <a:solidFill>
            <a:srgbClr val="00A3A1"/>
          </a:solidFill>
        </p:spPr>
        <p:txBody>
          <a:bodyPr wrap="square" lIns="0" tIns="0" rIns="0" bIns="0" rtlCol="0"/>
          <a:lstStyle/>
          <a:p>
            <a:endParaRPr>
              <a:solidFill>
                <a:prstClr val="black"/>
              </a:solidFill>
            </a:endParaRPr>
          </a:p>
        </p:txBody>
      </p:sp>
      <p:sp>
        <p:nvSpPr>
          <p:cNvPr id="38" name="object 23"/>
          <p:cNvSpPr/>
          <p:nvPr/>
        </p:nvSpPr>
        <p:spPr>
          <a:xfrm>
            <a:off x="6464322" y="3003804"/>
            <a:ext cx="220979" cy="281940"/>
          </a:xfrm>
          <a:custGeom>
            <a:avLst/>
            <a:gdLst/>
            <a:ahLst/>
            <a:cxnLst/>
            <a:rect l="l" t="t" r="r" b="b"/>
            <a:pathLst>
              <a:path w="220979" h="281939">
                <a:moveTo>
                  <a:pt x="0" y="0"/>
                </a:moveTo>
                <a:lnTo>
                  <a:pt x="220979" y="0"/>
                </a:lnTo>
                <a:lnTo>
                  <a:pt x="220979" y="281939"/>
                </a:lnTo>
                <a:lnTo>
                  <a:pt x="0" y="281939"/>
                </a:lnTo>
                <a:lnTo>
                  <a:pt x="0" y="0"/>
                </a:lnTo>
                <a:close/>
              </a:path>
            </a:pathLst>
          </a:custGeom>
          <a:solidFill>
            <a:srgbClr val="00A3A1"/>
          </a:solidFill>
        </p:spPr>
        <p:txBody>
          <a:bodyPr wrap="square" lIns="0" tIns="0" rIns="0" bIns="0" rtlCol="0"/>
          <a:lstStyle/>
          <a:p>
            <a:endParaRPr>
              <a:solidFill>
                <a:prstClr val="black"/>
              </a:solidFill>
            </a:endParaRPr>
          </a:p>
        </p:txBody>
      </p:sp>
      <p:sp>
        <p:nvSpPr>
          <p:cNvPr id="76" name="object 48"/>
          <p:cNvSpPr/>
          <p:nvPr/>
        </p:nvSpPr>
        <p:spPr>
          <a:xfrm>
            <a:off x="5392949" y="1687067"/>
            <a:ext cx="1168907" cy="1167384"/>
          </a:xfrm>
          <a:prstGeom prst="rect">
            <a:avLst/>
          </a:prstGeom>
          <a:blipFill>
            <a:blip r:embed="rId2" cstate="print"/>
            <a:stretch>
              <a:fillRect/>
            </a:stretch>
          </a:blipFill>
        </p:spPr>
        <p:txBody>
          <a:bodyPr wrap="square" lIns="0" tIns="0" rIns="0" bIns="0" rtlCol="0"/>
          <a:lstStyle/>
          <a:p>
            <a:endParaRPr>
              <a:solidFill>
                <a:prstClr val="black"/>
              </a:solidFill>
            </a:endParaRPr>
          </a:p>
        </p:txBody>
      </p:sp>
      <p:sp>
        <p:nvSpPr>
          <p:cNvPr id="77" name="object 49"/>
          <p:cNvSpPr/>
          <p:nvPr/>
        </p:nvSpPr>
        <p:spPr>
          <a:xfrm>
            <a:off x="5424953" y="1719072"/>
            <a:ext cx="1050290" cy="1049020"/>
          </a:xfrm>
          <a:custGeom>
            <a:avLst/>
            <a:gdLst/>
            <a:ahLst/>
            <a:cxnLst/>
            <a:rect l="l" t="t" r="r" b="b"/>
            <a:pathLst>
              <a:path w="1050289" h="1049020">
                <a:moveTo>
                  <a:pt x="0" y="524255"/>
                </a:moveTo>
                <a:lnTo>
                  <a:pt x="2145" y="476538"/>
                </a:lnTo>
                <a:lnTo>
                  <a:pt x="8458" y="430021"/>
                </a:lnTo>
                <a:lnTo>
                  <a:pt x="18754" y="384889"/>
                </a:lnTo>
                <a:lnTo>
                  <a:pt x="32847" y="341327"/>
                </a:lnTo>
                <a:lnTo>
                  <a:pt x="50551" y="299521"/>
                </a:lnTo>
                <a:lnTo>
                  <a:pt x="71681" y="259655"/>
                </a:lnTo>
                <a:lnTo>
                  <a:pt x="96052" y="221915"/>
                </a:lnTo>
                <a:lnTo>
                  <a:pt x="123479" y="186486"/>
                </a:lnTo>
                <a:lnTo>
                  <a:pt x="153776" y="153552"/>
                </a:lnTo>
                <a:lnTo>
                  <a:pt x="186757" y="123299"/>
                </a:lnTo>
                <a:lnTo>
                  <a:pt x="222238" y="95912"/>
                </a:lnTo>
                <a:lnTo>
                  <a:pt x="260033" y="71577"/>
                </a:lnTo>
                <a:lnTo>
                  <a:pt x="299957" y="50477"/>
                </a:lnTo>
                <a:lnTo>
                  <a:pt x="341824" y="32799"/>
                </a:lnTo>
                <a:lnTo>
                  <a:pt x="385449" y="18727"/>
                </a:lnTo>
                <a:lnTo>
                  <a:pt x="430646" y="8446"/>
                </a:lnTo>
                <a:lnTo>
                  <a:pt x="477231" y="2142"/>
                </a:lnTo>
                <a:lnTo>
                  <a:pt x="525018" y="0"/>
                </a:lnTo>
                <a:lnTo>
                  <a:pt x="572804" y="2142"/>
                </a:lnTo>
                <a:lnTo>
                  <a:pt x="619389" y="8446"/>
                </a:lnTo>
                <a:lnTo>
                  <a:pt x="664586" y="18727"/>
                </a:lnTo>
                <a:lnTo>
                  <a:pt x="708211" y="32799"/>
                </a:lnTo>
                <a:lnTo>
                  <a:pt x="750078" y="50477"/>
                </a:lnTo>
                <a:lnTo>
                  <a:pt x="790002" y="71577"/>
                </a:lnTo>
                <a:lnTo>
                  <a:pt x="827797" y="95912"/>
                </a:lnTo>
                <a:lnTo>
                  <a:pt x="863278" y="123299"/>
                </a:lnTo>
                <a:lnTo>
                  <a:pt x="896259" y="153552"/>
                </a:lnTo>
                <a:lnTo>
                  <a:pt x="926556" y="186486"/>
                </a:lnTo>
                <a:lnTo>
                  <a:pt x="953983" y="221915"/>
                </a:lnTo>
                <a:lnTo>
                  <a:pt x="978354" y="259655"/>
                </a:lnTo>
                <a:lnTo>
                  <a:pt x="999484" y="299521"/>
                </a:lnTo>
                <a:lnTo>
                  <a:pt x="1017188" y="341327"/>
                </a:lnTo>
                <a:lnTo>
                  <a:pt x="1031281" y="384889"/>
                </a:lnTo>
                <a:lnTo>
                  <a:pt x="1041577" y="430021"/>
                </a:lnTo>
                <a:lnTo>
                  <a:pt x="1047890" y="476538"/>
                </a:lnTo>
                <a:lnTo>
                  <a:pt x="1050036" y="524255"/>
                </a:lnTo>
                <a:lnTo>
                  <a:pt x="1047890" y="571973"/>
                </a:lnTo>
                <a:lnTo>
                  <a:pt x="1041577" y="618490"/>
                </a:lnTo>
                <a:lnTo>
                  <a:pt x="1031281" y="663622"/>
                </a:lnTo>
                <a:lnTo>
                  <a:pt x="1017188" y="707184"/>
                </a:lnTo>
                <a:lnTo>
                  <a:pt x="999484" y="748990"/>
                </a:lnTo>
                <a:lnTo>
                  <a:pt x="978354" y="788856"/>
                </a:lnTo>
                <a:lnTo>
                  <a:pt x="953983" y="826596"/>
                </a:lnTo>
                <a:lnTo>
                  <a:pt x="926556" y="862025"/>
                </a:lnTo>
                <a:lnTo>
                  <a:pt x="896259" y="894959"/>
                </a:lnTo>
                <a:lnTo>
                  <a:pt x="863278" y="925212"/>
                </a:lnTo>
                <a:lnTo>
                  <a:pt x="827797" y="952599"/>
                </a:lnTo>
                <a:lnTo>
                  <a:pt x="790002" y="976934"/>
                </a:lnTo>
                <a:lnTo>
                  <a:pt x="750078" y="998034"/>
                </a:lnTo>
                <a:lnTo>
                  <a:pt x="708211" y="1015712"/>
                </a:lnTo>
                <a:lnTo>
                  <a:pt x="664586" y="1029784"/>
                </a:lnTo>
                <a:lnTo>
                  <a:pt x="619389" y="1040065"/>
                </a:lnTo>
                <a:lnTo>
                  <a:pt x="572804" y="1046369"/>
                </a:lnTo>
                <a:lnTo>
                  <a:pt x="525018" y="1048511"/>
                </a:lnTo>
                <a:lnTo>
                  <a:pt x="477231" y="1046369"/>
                </a:lnTo>
                <a:lnTo>
                  <a:pt x="430646" y="1040065"/>
                </a:lnTo>
                <a:lnTo>
                  <a:pt x="385449" y="1029784"/>
                </a:lnTo>
                <a:lnTo>
                  <a:pt x="341824" y="1015712"/>
                </a:lnTo>
                <a:lnTo>
                  <a:pt x="299957" y="998034"/>
                </a:lnTo>
                <a:lnTo>
                  <a:pt x="260033" y="976934"/>
                </a:lnTo>
                <a:lnTo>
                  <a:pt x="222238" y="952599"/>
                </a:lnTo>
                <a:lnTo>
                  <a:pt x="186757" y="925212"/>
                </a:lnTo>
                <a:lnTo>
                  <a:pt x="153776" y="894959"/>
                </a:lnTo>
                <a:lnTo>
                  <a:pt x="123479" y="862025"/>
                </a:lnTo>
                <a:lnTo>
                  <a:pt x="96052" y="826596"/>
                </a:lnTo>
                <a:lnTo>
                  <a:pt x="71681" y="788856"/>
                </a:lnTo>
                <a:lnTo>
                  <a:pt x="50551" y="748990"/>
                </a:lnTo>
                <a:lnTo>
                  <a:pt x="32847" y="707184"/>
                </a:lnTo>
                <a:lnTo>
                  <a:pt x="18754" y="663622"/>
                </a:lnTo>
                <a:lnTo>
                  <a:pt x="8458" y="618490"/>
                </a:lnTo>
                <a:lnTo>
                  <a:pt x="2145" y="571973"/>
                </a:lnTo>
                <a:lnTo>
                  <a:pt x="0" y="524255"/>
                </a:lnTo>
                <a:close/>
              </a:path>
            </a:pathLst>
          </a:custGeom>
          <a:ln w="12192">
            <a:solidFill>
              <a:srgbClr val="00A3A1"/>
            </a:solidFill>
          </a:ln>
        </p:spPr>
        <p:txBody>
          <a:bodyPr wrap="square" lIns="0" tIns="0" rIns="0" bIns="0" rtlCol="0"/>
          <a:lstStyle/>
          <a:p>
            <a:endParaRPr>
              <a:solidFill>
                <a:prstClr val="black"/>
              </a:solidFill>
            </a:endParaRPr>
          </a:p>
        </p:txBody>
      </p:sp>
      <p:sp>
        <p:nvSpPr>
          <p:cNvPr id="93" name="object 65"/>
          <p:cNvSpPr txBox="1"/>
          <p:nvPr/>
        </p:nvSpPr>
        <p:spPr>
          <a:xfrm>
            <a:off x="4973712" y="3880183"/>
            <a:ext cx="2035175" cy="430887"/>
          </a:xfrm>
          <a:prstGeom prst="rect">
            <a:avLst/>
          </a:prstGeom>
        </p:spPr>
        <p:txBody>
          <a:bodyPr vert="horz" wrap="square" lIns="0" tIns="0" rIns="0" bIns="0" rtlCol="0">
            <a:spAutoFit/>
          </a:bodyPr>
          <a:lstStyle/>
          <a:p>
            <a:pPr marL="12700" marR="5080" indent="2540" algn="ctr"/>
            <a:r>
              <a:rPr lang="en-GB" sz="1400" b="1" spc="-10" dirty="0" smtClean="0">
                <a:solidFill>
                  <a:srgbClr val="00A3A1"/>
                </a:solidFill>
                <a:latin typeface="Univers for KPMG"/>
                <a:cs typeface="Univers for KPMG"/>
              </a:rPr>
              <a:t>Innovation Sourcing Platform</a:t>
            </a:r>
            <a:endParaRPr sz="1400" dirty="0">
              <a:solidFill>
                <a:prstClr val="black"/>
              </a:solidFill>
              <a:latin typeface="Univers for KPMG"/>
              <a:cs typeface="Univers for KPMG"/>
            </a:endParaRPr>
          </a:p>
        </p:txBody>
      </p:sp>
      <p:sp>
        <p:nvSpPr>
          <p:cNvPr id="205" name="object 13"/>
          <p:cNvSpPr txBox="1"/>
          <p:nvPr/>
        </p:nvSpPr>
        <p:spPr>
          <a:xfrm>
            <a:off x="5060742" y="4404929"/>
            <a:ext cx="1791970" cy="923330"/>
          </a:xfrm>
          <a:prstGeom prst="rect">
            <a:avLst/>
          </a:prstGeom>
        </p:spPr>
        <p:txBody>
          <a:bodyPr vert="horz" wrap="square" lIns="0" tIns="0" rIns="0" bIns="0" rtlCol="0">
            <a:spAutoFit/>
          </a:bodyPr>
          <a:lstStyle/>
          <a:p>
            <a:pPr marL="12700" marR="5080" indent="-2540" algn="ctr"/>
            <a:r>
              <a:rPr lang="en-US" sz="1200" spc="-5" dirty="0" smtClean="0">
                <a:solidFill>
                  <a:prstClr val="black"/>
                </a:solidFill>
                <a:latin typeface="Univers for KPMG"/>
                <a:cs typeface="Univers for KPMG"/>
              </a:rPr>
              <a:t>Develop a platform to streamline </a:t>
            </a:r>
            <a:r>
              <a:rPr lang="en-US" sz="1200" spc="-5" dirty="0">
                <a:solidFill>
                  <a:prstClr val="black"/>
                </a:solidFill>
                <a:latin typeface="Univers for KPMG"/>
                <a:cs typeface="Univers for KPMG"/>
              </a:rPr>
              <a:t>and reward generation of innovative initiatives by FBNQuest staff</a:t>
            </a:r>
          </a:p>
        </p:txBody>
      </p:sp>
      <p:grpSp>
        <p:nvGrpSpPr>
          <p:cNvPr id="250" name="Group 249"/>
          <p:cNvGrpSpPr/>
          <p:nvPr/>
        </p:nvGrpSpPr>
        <p:grpSpPr>
          <a:xfrm>
            <a:off x="5435874" y="1730971"/>
            <a:ext cx="1028448" cy="1026470"/>
            <a:chOff x="7850784" y="2692698"/>
            <a:chExt cx="825500" cy="823913"/>
          </a:xfrm>
        </p:grpSpPr>
        <p:sp>
          <p:nvSpPr>
            <p:cNvPr id="251" name="Freeform 899"/>
            <p:cNvSpPr>
              <a:spLocks/>
            </p:cNvSpPr>
            <p:nvPr/>
          </p:nvSpPr>
          <p:spPr bwMode="auto">
            <a:xfrm>
              <a:off x="7850784" y="2692698"/>
              <a:ext cx="825500" cy="823913"/>
            </a:xfrm>
            <a:custGeom>
              <a:avLst/>
              <a:gdLst>
                <a:gd name="T0" fmla="*/ 261 w 520"/>
                <a:gd name="T1" fmla="*/ 0 h 519"/>
                <a:gd name="T2" fmla="*/ 302 w 520"/>
                <a:gd name="T3" fmla="*/ 3 h 519"/>
                <a:gd name="T4" fmla="*/ 342 w 520"/>
                <a:gd name="T5" fmla="*/ 13 h 519"/>
                <a:gd name="T6" fmla="*/ 379 w 520"/>
                <a:gd name="T7" fmla="*/ 28 h 519"/>
                <a:gd name="T8" fmla="*/ 414 w 520"/>
                <a:gd name="T9" fmla="*/ 50 h 519"/>
                <a:gd name="T10" fmla="*/ 444 w 520"/>
                <a:gd name="T11" fmla="*/ 76 h 519"/>
                <a:gd name="T12" fmla="*/ 470 w 520"/>
                <a:gd name="T13" fmla="*/ 106 h 519"/>
                <a:gd name="T14" fmla="*/ 491 w 520"/>
                <a:gd name="T15" fmla="*/ 140 h 519"/>
                <a:gd name="T16" fmla="*/ 507 w 520"/>
                <a:gd name="T17" fmla="*/ 177 h 519"/>
                <a:gd name="T18" fmla="*/ 517 w 520"/>
                <a:gd name="T19" fmla="*/ 217 h 519"/>
                <a:gd name="T20" fmla="*/ 520 w 520"/>
                <a:gd name="T21" fmla="*/ 260 h 519"/>
                <a:gd name="T22" fmla="*/ 517 w 520"/>
                <a:gd name="T23" fmla="*/ 302 h 519"/>
                <a:gd name="T24" fmla="*/ 507 w 520"/>
                <a:gd name="T25" fmla="*/ 342 h 519"/>
                <a:gd name="T26" fmla="*/ 491 w 520"/>
                <a:gd name="T27" fmla="*/ 379 h 519"/>
                <a:gd name="T28" fmla="*/ 470 w 520"/>
                <a:gd name="T29" fmla="*/ 413 h 519"/>
                <a:gd name="T30" fmla="*/ 444 w 520"/>
                <a:gd name="T31" fmla="*/ 443 h 519"/>
                <a:gd name="T32" fmla="*/ 414 w 520"/>
                <a:gd name="T33" fmla="*/ 469 h 519"/>
                <a:gd name="T34" fmla="*/ 379 w 520"/>
                <a:gd name="T35" fmla="*/ 491 h 519"/>
                <a:gd name="T36" fmla="*/ 342 w 520"/>
                <a:gd name="T37" fmla="*/ 506 h 519"/>
                <a:gd name="T38" fmla="*/ 302 w 520"/>
                <a:gd name="T39" fmla="*/ 516 h 519"/>
                <a:gd name="T40" fmla="*/ 261 w 520"/>
                <a:gd name="T41" fmla="*/ 519 h 519"/>
                <a:gd name="T42" fmla="*/ 219 w 520"/>
                <a:gd name="T43" fmla="*/ 516 h 519"/>
                <a:gd name="T44" fmla="*/ 178 w 520"/>
                <a:gd name="T45" fmla="*/ 506 h 519"/>
                <a:gd name="T46" fmla="*/ 141 w 520"/>
                <a:gd name="T47" fmla="*/ 491 h 519"/>
                <a:gd name="T48" fmla="*/ 107 w 520"/>
                <a:gd name="T49" fmla="*/ 469 h 519"/>
                <a:gd name="T50" fmla="*/ 76 w 520"/>
                <a:gd name="T51" fmla="*/ 443 h 519"/>
                <a:gd name="T52" fmla="*/ 50 w 520"/>
                <a:gd name="T53" fmla="*/ 413 h 519"/>
                <a:gd name="T54" fmla="*/ 30 w 520"/>
                <a:gd name="T55" fmla="*/ 379 h 519"/>
                <a:gd name="T56" fmla="*/ 13 w 520"/>
                <a:gd name="T57" fmla="*/ 342 h 519"/>
                <a:gd name="T58" fmla="*/ 4 w 520"/>
                <a:gd name="T59" fmla="*/ 302 h 519"/>
                <a:gd name="T60" fmla="*/ 0 w 520"/>
                <a:gd name="T61" fmla="*/ 260 h 519"/>
                <a:gd name="T62" fmla="*/ 4 w 520"/>
                <a:gd name="T63" fmla="*/ 217 h 519"/>
                <a:gd name="T64" fmla="*/ 13 w 520"/>
                <a:gd name="T65" fmla="*/ 177 h 519"/>
                <a:gd name="T66" fmla="*/ 30 w 520"/>
                <a:gd name="T67" fmla="*/ 140 h 519"/>
                <a:gd name="T68" fmla="*/ 50 w 520"/>
                <a:gd name="T69" fmla="*/ 106 h 519"/>
                <a:gd name="T70" fmla="*/ 76 w 520"/>
                <a:gd name="T71" fmla="*/ 76 h 519"/>
                <a:gd name="T72" fmla="*/ 107 w 520"/>
                <a:gd name="T73" fmla="*/ 50 h 519"/>
                <a:gd name="T74" fmla="*/ 141 w 520"/>
                <a:gd name="T75" fmla="*/ 28 h 519"/>
                <a:gd name="T76" fmla="*/ 178 w 520"/>
                <a:gd name="T77" fmla="*/ 13 h 519"/>
                <a:gd name="T78" fmla="*/ 219 w 520"/>
                <a:gd name="T79" fmla="*/ 3 h 519"/>
                <a:gd name="T80" fmla="*/ 261 w 520"/>
                <a:gd name="T81" fmla="*/ 0 h 5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20" h="519">
                  <a:moveTo>
                    <a:pt x="261" y="0"/>
                  </a:moveTo>
                  <a:lnTo>
                    <a:pt x="302" y="3"/>
                  </a:lnTo>
                  <a:lnTo>
                    <a:pt x="342" y="13"/>
                  </a:lnTo>
                  <a:lnTo>
                    <a:pt x="379" y="28"/>
                  </a:lnTo>
                  <a:lnTo>
                    <a:pt x="414" y="50"/>
                  </a:lnTo>
                  <a:lnTo>
                    <a:pt x="444" y="76"/>
                  </a:lnTo>
                  <a:lnTo>
                    <a:pt x="470" y="106"/>
                  </a:lnTo>
                  <a:lnTo>
                    <a:pt x="491" y="140"/>
                  </a:lnTo>
                  <a:lnTo>
                    <a:pt x="507" y="177"/>
                  </a:lnTo>
                  <a:lnTo>
                    <a:pt x="517" y="217"/>
                  </a:lnTo>
                  <a:lnTo>
                    <a:pt x="520" y="260"/>
                  </a:lnTo>
                  <a:lnTo>
                    <a:pt x="517" y="302"/>
                  </a:lnTo>
                  <a:lnTo>
                    <a:pt x="507" y="342"/>
                  </a:lnTo>
                  <a:lnTo>
                    <a:pt x="491" y="379"/>
                  </a:lnTo>
                  <a:lnTo>
                    <a:pt x="470" y="413"/>
                  </a:lnTo>
                  <a:lnTo>
                    <a:pt x="444" y="443"/>
                  </a:lnTo>
                  <a:lnTo>
                    <a:pt x="414" y="469"/>
                  </a:lnTo>
                  <a:lnTo>
                    <a:pt x="379" y="491"/>
                  </a:lnTo>
                  <a:lnTo>
                    <a:pt x="342" y="506"/>
                  </a:lnTo>
                  <a:lnTo>
                    <a:pt x="302" y="516"/>
                  </a:lnTo>
                  <a:lnTo>
                    <a:pt x="261" y="519"/>
                  </a:lnTo>
                  <a:lnTo>
                    <a:pt x="219" y="516"/>
                  </a:lnTo>
                  <a:lnTo>
                    <a:pt x="178" y="506"/>
                  </a:lnTo>
                  <a:lnTo>
                    <a:pt x="141" y="491"/>
                  </a:lnTo>
                  <a:lnTo>
                    <a:pt x="107" y="469"/>
                  </a:lnTo>
                  <a:lnTo>
                    <a:pt x="76" y="443"/>
                  </a:lnTo>
                  <a:lnTo>
                    <a:pt x="50" y="413"/>
                  </a:lnTo>
                  <a:lnTo>
                    <a:pt x="30" y="379"/>
                  </a:lnTo>
                  <a:lnTo>
                    <a:pt x="13" y="342"/>
                  </a:lnTo>
                  <a:lnTo>
                    <a:pt x="4" y="302"/>
                  </a:lnTo>
                  <a:lnTo>
                    <a:pt x="0" y="260"/>
                  </a:lnTo>
                  <a:lnTo>
                    <a:pt x="4" y="217"/>
                  </a:lnTo>
                  <a:lnTo>
                    <a:pt x="13" y="177"/>
                  </a:lnTo>
                  <a:lnTo>
                    <a:pt x="30" y="140"/>
                  </a:lnTo>
                  <a:lnTo>
                    <a:pt x="50" y="106"/>
                  </a:lnTo>
                  <a:lnTo>
                    <a:pt x="76" y="76"/>
                  </a:lnTo>
                  <a:lnTo>
                    <a:pt x="107" y="50"/>
                  </a:lnTo>
                  <a:lnTo>
                    <a:pt x="141" y="28"/>
                  </a:lnTo>
                  <a:lnTo>
                    <a:pt x="178" y="13"/>
                  </a:lnTo>
                  <a:lnTo>
                    <a:pt x="219" y="3"/>
                  </a:lnTo>
                  <a:lnTo>
                    <a:pt x="261" y="0"/>
                  </a:lnTo>
                  <a:close/>
                </a:path>
              </a:pathLst>
            </a:custGeom>
            <a:solidFill>
              <a:srgbClr val="FFD55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2" name="Freeform 900"/>
            <p:cNvSpPr>
              <a:spLocks/>
            </p:cNvSpPr>
            <p:nvPr/>
          </p:nvSpPr>
          <p:spPr bwMode="auto">
            <a:xfrm>
              <a:off x="7914284" y="3322936"/>
              <a:ext cx="698500" cy="193675"/>
            </a:xfrm>
            <a:custGeom>
              <a:avLst/>
              <a:gdLst>
                <a:gd name="T0" fmla="*/ 0 w 440"/>
                <a:gd name="T1" fmla="*/ 0 h 122"/>
                <a:gd name="T2" fmla="*/ 440 w 440"/>
                <a:gd name="T3" fmla="*/ 0 h 122"/>
                <a:gd name="T4" fmla="*/ 419 w 440"/>
                <a:gd name="T5" fmla="*/ 31 h 122"/>
                <a:gd name="T6" fmla="*/ 392 w 440"/>
                <a:gd name="T7" fmla="*/ 57 h 122"/>
                <a:gd name="T8" fmla="*/ 363 w 440"/>
                <a:gd name="T9" fmla="*/ 80 h 122"/>
                <a:gd name="T10" fmla="*/ 332 w 440"/>
                <a:gd name="T11" fmla="*/ 97 h 122"/>
                <a:gd name="T12" fmla="*/ 297 w 440"/>
                <a:gd name="T13" fmla="*/ 111 h 122"/>
                <a:gd name="T14" fmla="*/ 259 w 440"/>
                <a:gd name="T15" fmla="*/ 120 h 122"/>
                <a:gd name="T16" fmla="*/ 221 w 440"/>
                <a:gd name="T17" fmla="*/ 122 h 122"/>
                <a:gd name="T18" fmla="*/ 182 w 440"/>
                <a:gd name="T19" fmla="*/ 120 h 122"/>
                <a:gd name="T20" fmla="*/ 144 w 440"/>
                <a:gd name="T21" fmla="*/ 111 h 122"/>
                <a:gd name="T22" fmla="*/ 109 w 440"/>
                <a:gd name="T23" fmla="*/ 97 h 122"/>
                <a:gd name="T24" fmla="*/ 78 w 440"/>
                <a:gd name="T25" fmla="*/ 80 h 122"/>
                <a:gd name="T26" fmla="*/ 48 w 440"/>
                <a:gd name="T27" fmla="*/ 57 h 122"/>
                <a:gd name="T28" fmla="*/ 22 w 440"/>
                <a:gd name="T29" fmla="*/ 31 h 122"/>
                <a:gd name="T30" fmla="*/ 0 w 440"/>
                <a:gd name="T31" fmla="*/ 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0" h="122">
                  <a:moveTo>
                    <a:pt x="0" y="0"/>
                  </a:moveTo>
                  <a:lnTo>
                    <a:pt x="440" y="0"/>
                  </a:lnTo>
                  <a:lnTo>
                    <a:pt x="419" y="31"/>
                  </a:lnTo>
                  <a:lnTo>
                    <a:pt x="392" y="57"/>
                  </a:lnTo>
                  <a:lnTo>
                    <a:pt x="363" y="80"/>
                  </a:lnTo>
                  <a:lnTo>
                    <a:pt x="332" y="97"/>
                  </a:lnTo>
                  <a:lnTo>
                    <a:pt x="297" y="111"/>
                  </a:lnTo>
                  <a:lnTo>
                    <a:pt x="259" y="120"/>
                  </a:lnTo>
                  <a:lnTo>
                    <a:pt x="221" y="122"/>
                  </a:lnTo>
                  <a:lnTo>
                    <a:pt x="182" y="120"/>
                  </a:lnTo>
                  <a:lnTo>
                    <a:pt x="144" y="111"/>
                  </a:lnTo>
                  <a:lnTo>
                    <a:pt x="109" y="97"/>
                  </a:lnTo>
                  <a:lnTo>
                    <a:pt x="78" y="80"/>
                  </a:lnTo>
                  <a:lnTo>
                    <a:pt x="48" y="57"/>
                  </a:lnTo>
                  <a:lnTo>
                    <a:pt x="22" y="31"/>
                  </a:lnTo>
                  <a:lnTo>
                    <a:pt x="0" y="0"/>
                  </a:lnTo>
                  <a:close/>
                </a:path>
              </a:pathLst>
            </a:custGeom>
            <a:solidFill>
              <a:srgbClr val="FFC6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3" name="Freeform 901"/>
            <p:cNvSpPr>
              <a:spLocks/>
            </p:cNvSpPr>
            <p:nvPr/>
          </p:nvSpPr>
          <p:spPr bwMode="auto">
            <a:xfrm>
              <a:off x="8177809" y="3202286"/>
              <a:ext cx="173038" cy="109538"/>
            </a:xfrm>
            <a:custGeom>
              <a:avLst/>
              <a:gdLst>
                <a:gd name="T0" fmla="*/ 14 w 109"/>
                <a:gd name="T1" fmla="*/ 0 h 69"/>
                <a:gd name="T2" fmla="*/ 95 w 109"/>
                <a:gd name="T3" fmla="*/ 0 h 69"/>
                <a:gd name="T4" fmla="*/ 109 w 109"/>
                <a:gd name="T5" fmla="*/ 69 h 69"/>
                <a:gd name="T6" fmla="*/ 0 w 109"/>
                <a:gd name="T7" fmla="*/ 69 h 69"/>
                <a:gd name="T8" fmla="*/ 14 w 109"/>
                <a:gd name="T9" fmla="*/ 0 h 69"/>
              </a:gdLst>
              <a:ahLst/>
              <a:cxnLst>
                <a:cxn ang="0">
                  <a:pos x="T0" y="T1"/>
                </a:cxn>
                <a:cxn ang="0">
                  <a:pos x="T2" y="T3"/>
                </a:cxn>
                <a:cxn ang="0">
                  <a:pos x="T4" y="T5"/>
                </a:cxn>
                <a:cxn ang="0">
                  <a:pos x="T6" y="T7"/>
                </a:cxn>
                <a:cxn ang="0">
                  <a:pos x="T8" y="T9"/>
                </a:cxn>
              </a:cxnLst>
              <a:rect l="0" t="0" r="r" b="b"/>
              <a:pathLst>
                <a:path w="109" h="69">
                  <a:moveTo>
                    <a:pt x="14" y="0"/>
                  </a:moveTo>
                  <a:lnTo>
                    <a:pt x="95" y="0"/>
                  </a:lnTo>
                  <a:lnTo>
                    <a:pt x="109" y="69"/>
                  </a:lnTo>
                  <a:lnTo>
                    <a:pt x="0" y="69"/>
                  </a:lnTo>
                  <a:lnTo>
                    <a:pt x="14" y="0"/>
                  </a:lnTo>
                  <a:close/>
                </a:path>
              </a:pathLst>
            </a:custGeom>
            <a:solidFill>
              <a:srgbClr val="E1EFF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4" name="Freeform 902"/>
            <p:cNvSpPr>
              <a:spLocks/>
            </p:cNvSpPr>
            <p:nvPr/>
          </p:nvSpPr>
          <p:spPr bwMode="auto">
            <a:xfrm>
              <a:off x="8200034" y="3202286"/>
              <a:ext cx="150813" cy="109538"/>
            </a:xfrm>
            <a:custGeom>
              <a:avLst/>
              <a:gdLst>
                <a:gd name="T0" fmla="*/ 0 w 95"/>
                <a:gd name="T1" fmla="*/ 0 h 69"/>
                <a:gd name="T2" fmla="*/ 81 w 95"/>
                <a:gd name="T3" fmla="*/ 0 h 69"/>
                <a:gd name="T4" fmla="*/ 95 w 95"/>
                <a:gd name="T5" fmla="*/ 69 h 69"/>
                <a:gd name="T6" fmla="*/ 67 w 95"/>
                <a:gd name="T7" fmla="*/ 69 h 69"/>
                <a:gd name="T8" fmla="*/ 0 w 95"/>
                <a:gd name="T9" fmla="*/ 0 h 69"/>
              </a:gdLst>
              <a:ahLst/>
              <a:cxnLst>
                <a:cxn ang="0">
                  <a:pos x="T0" y="T1"/>
                </a:cxn>
                <a:cxn ang="0">
                  <a:pos x="T2" y="T3"/>
                </a:cxn>
                <a:cxn ang="0">
                  <a:pos x="T4" y="T5"/>
                </a:cxn>
                <a:cxn ang="0">
                  <a:pos x="T6" y="T7"/>
                </a:cxn>
                <a:cxn ang="0">
                  <a:pos x="T8" y="T9"/>
                </a:cxn>
              </a:cxnLst>
              <a:rect l="0" t="0" r="r" b="b"/>
              <a:pathLst>
                <a:path w="95" h="69">
                  <a:moveTo>
                    <a:pt x="0" y="0"/>
                  </a:moveTo>
                  <a:lnTo>
                    <a:pt x="81" y="0"/>
                  </a:lnTo>
                  <a:lnTo>
                    <a:pt x="95" y="69"/>
                  </a:lnTo>
                  <a:lnTo>
                    <a:pt x="67" y="69"/>
                  </a:lnTo>
                  <a:lnTo>
                    <a:pt x="0" y="0"/>
                  </a:lnTo>
                  <a:close/>
                </a:path>
              </a:pathLst>
            </a:custGeom>
            <a:solidFill>
              <a:srgbClr val="B6D4E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5" name="Rectangle 903"/>
            <p:cNvSpPr>
              <a:spLocks noChangeArrowheads="1"/>
            </p:cNvSpPr>
            <p:nvPr/>
          </p:nvSpPr>
          <p:spPr bwMode="auto">
            <a:xfrm>
              <a:off x="8130184" y="3311823"/>
              <a:ext cx="268288" cy="11113"/>
            </a:xfrm>
            <a:prstGeom prst="rect">
              <a:avLst/>
            </a:prstGeom>
            <a:solidFill>
              <a:srgbClr val="F2F9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6" name="Freeform 904"/>
            <p:cNvSpPr>
              <a:spLocks/>
            </p:cNvSpPr>
            <p:nvPr/>
          </p:nvSpPr>
          <p:spPr bwMode="auto">
            <a:xfrm>
              <a:off x="7928571" y="2759373"/>
              <a:ext cx="671513" cy="442913"/>
            </a:xfrm>
            <a:custGeom>
              <a:avLst/>
              <a:gdLst>
                <a:gd name="T0" fmla="*/ 11 w 423"/>
                <a:gd name="T1" fmla="*/ 0 h 279"/>
                <a:gd name="T2" fmla="*/ 412 w 423"/>
                <a:gd name="T3" fmla="*/ 0 h 279"/>
                <a:gd name="T4" fmla="*/ 416 w 423"/>
                <a:gd name="T5" fmla="*/ 0 h 279"/>
                <a:gd name="T6" fmla="*/ 419 w 423"/>
                <a:gd name="T7" fmla="*/ 3 h 279"/>
                <a:gd name="T8" fmla="*/ 421 w 423"/>
                <a:gd name="T9" fmla="*/ 6 h 279"/>
                <a:gd name="T10" fmla="*/ 423 w 423"/>
                <a:gd name="T11" fmla="*/ 10 h 279"/>
                <a:gd name="T12" fmla="*/ 423 w 423"/>
                <a:gd name="T13" fmla="*/ 270 h 279"/>
                <a:gd name="T14" fmla="*/ 421 w 423"/>
                <a:gd name="T15" fmla="*/ 273 h 279"/>
                <a:gd name="T16" fmla="*/ 419 w 423"/>
                <a:gd name="T17" fmla="*/ 276 h 279"/>
                <a:gd name="T18" fmla="*/ 416 w 423"/>
                <a:gd name="T19" fmla="*/ 278 h 279"/>
                <a:gd name="T20" fmla="*/ 412 w 423"/>
                <a:gd name="T21" fmla="*/ 279 h 279"/>
                <a:gd name="T22" fmla="*/ 11 w 423"/>
                <a:gd name="T23" fmla="*/ 279 h 279"/>
                <a:gd name="T24" fmla="*/ 7 w 423"/>
                <a:gd name="T25" fmla="*/ 278 h 279"/>
                <a:gd name="T26" fmla="*/ 3 w 423"/>
                <a:gd name="T27" fmla="*/ 276 h 279"/>
                <a:gd name="T28" fmla="*/ 1 w 423"/>
                <a:gd name="T29" fmla="*/ 273 h 279"/>
                <a:gd name="T30" fmla="*/ 0 w 423"/>
                <a:gd name="T31" fmla="*/ 270 h 279"/>
                <a:gd name="T32" fmla="*/ 0 w 423"/>
                <a:gd name="T33" fmla="*/ 10 h 279"/>
                <a:gd name="T34" fmla="*/ 1 w 423"/>
                <a:gd name="T35" fmla="*/ 6 h 279"/>
                <a:gd name="T36" fmla="*/ 3 w 423"/>
                <a:gd name="T37" fmla="*/ 3 h 279"/>
                <a:gd name="T38" fmla="*/ 7 w 423"/>
                <a:gd name="T39" fmla="*/ 0 h 279"/>
                <a:gd name="T40" fmla="*/ 11 w 423"/>
                <a:gd name="T41" fmla="*/ 0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23" h="279">
                  <a:moveTo>
                    <a:pt x="11" y="0"/>
                  </a:moveTo>
                  <a:lnTo>
                    <a:pt x="412" y="0"/>
                  </a:lnTo>
                  <a:lnTo>
                    <a:pt x="416" y="0"/>
                  </a:lnTo>
                  <a:lnTo>
                    <a:pt x="419" y="3"/>
                  </a:lnTo>
                  <a:lnTo>
                    <a:pt x="421" y="6"/>
                  </a:lnTo>
                  <a:lnTo>
                    <a:pt x="423" y="10"/>
                  </a:lnTo>
                  <a:lnTo>
                    <a:pt x="423" y="270"/>
                  </a:lnTo>
                  <a:lnTo>
                    <a:pt x="421" y="273"/>
                  </a:lnTo>
                  <a:lnTo>
                    <a:pt x="419" y="276"/>
                  </a:lnTo>
                  <a:lnTo>
                    <a:pt x="416" y="278"/>
                  </a:lnTo>
                  <a:lnTo>
                    <a:pt x="412" y="279"/>
                  </a:lnTo>
                  <a:lnTo>
                    <a:pt x="11" y="279"/>
                  </a:lnTo>
                  <a:lnTo>
                    <a:pt x="7" y="278"/>
                  </a:lnTo>
                  <a:lnTo>
                    <a:pt x="3" y="276"/>
                  </a:lnTo>
                  <a:lnTo>
                    <a:pt x="1" y="273"/>
                  </a:lnTo>
                  <a:lnTo>
                    <a:pt x="0" y="270"/>
                  </a:lnTo>
                  <a:lnTo>
                    <a:pt x="0" y="10"/>
                  </a:lnTo>
                  <a:lnTo>
                    <a:pt x="1" y="6"/>
                  </a:lnTo>
                  <a:lnTo>
                    <a:pt x="3" y="3"/>
                  </a:lnTo>
                  <a:lnTo>
                    <a:pt x="7" y="0"/>
                  </a:lnTo>
                  <a:lnTo>
                    <a:pt x="11" y="0"/>
                  </a:lnTo>
                  <a:close/>
                </a:path>
              </a:pathLst>
            </a:custGeom>
            <a:solidFill>
              <a:srgbClr val="2A445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7" name="Rectangle 905"/>
            <p:cNvSpPr>
              <a:spLocks noChangeArrowheads="1"/>
            </p:cNvSpPr>
            <p:nvPr/>
          </p:nvSpPr>
          <p:spPr bwMode="auto">
            <a:xfrm>
              <a:off x="7963496" y="2792711"/>
              <a:ext cx="601663" cy="377825"/>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8" name="Rectangle 906"/>
            <p:cNvSpPr>
              <a:spLocks noChangeArrowheads="1"/>
            </p:cNvSpPr>
            <p:nvPr/>
          </p:nvSpPr>
          <p:spPr bwMode="auto">
            <a:xfrm>
              <a:off x="8153996" y="3089573"/>
              <a:ext cx="376238" cy="6350"/>
            </a:xfrm>
            <a:prstGeom prst="rect">
              <a:avLst/>
            </a:prstGeom>
            <a:solidFill>
              <a:srgbClr val="CEE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9" name="Rectangle 907"/>
            <p:cNvSpPr>
              <a:spLocks noChangeArrowheads="1"/>
            </p:cNvSpPr>
            <p:nvPr/>
          </p:nvSpPr>
          <p:spPr bwMode="auto">
            <a:xfrm>
              <a:off x="7998421" y="3089573"/>
              <a:ext cx="127000" cy="6350"/>
            </a:xfrm>
            <a:prstGeom prst="rect">
              <a:avLst/>
            </a:prstGeom>
            <a:solidFill>
              <a:srgbClr val="CEE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0" name="Rectangle 908"/>
            <p:cNvSpPr>
              <a:spLocks noChangeArrowheads="1"/>
            </p:cNvSpPr>
            <p:nvPr/>
          </p:nvSpPr>
          <p:spPr bwMode="auto">
            <a:xfrm>
              <a:off x="7998421" y="3111798"/>
              <a:ext cx="531813" cy="7938"/>
            </a:xfrm>
            <a:prstGeom prst="rect">
              <a:avLst/>
            </a:prstGeom>
            <a:solidFill>
              <a:srgbClr val="CEE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1" name="Rectangle 909"/>
            <p:cNvSpPr>
              <a:spLocks noChangeArrowheads="1"/>
            </p:cNvSpPr>
            <p:nvPr/>
          </p:nvSpPr>
          <p:spPr bwMode="auto">
            <a:xfrm>
              <a:off x="7998421" y="3135611"/>
              <a:ext cx="265113" cy="6350"/>
            </a:xfrm>
            <a:prstGeom prst="rect">
              <a:avLst/>
            </a:prstGeom>
            <a:solidFill>
              <a:srgbClr val="CEE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2" name="Rectangle 910"/>
            <p:cNvSpPr>
              <a:spLocks noChangeArrowheads="1"/>
            </p:cNvSpPr>
            <p:nvPr/>
          </p:nvSpPr>
          <p:spPr bwMode="auto">
            <a:xfrm>
              <a:off x="8007946" y="2819698"/>
              <a:ext cx="77788" cy="239713"/>
            </a:xfrm>
            <a:prstGeom prst="rect">
              <a:avLst/>
            </a:prstGeom>
            <a:solidFill>
              <a:srgbClr val="FF6D3B"/>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3" name="Rectangle 911"/>
            <p:cNvSpPr>
              <a:spLocks noChangeArrowheads="1"/>
            </p:cNvSpPr>
            <p:nvPr/>
          </p:nvSpPr>
          <p:spPr bwMode="auto">
            <a:xfrm>
              <a:off x="8112721" y="2948286"/>
              <a:ext cx="79375" cy="111125"/>
            </a:xfrm>
            <a:prstGeom prst="rect">
              <a:avLst/>
            </a:prstGeom>
            <a:solidFill>
              <a:srgbClr val="CEE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4" name="Rectangle 912"/>
            <p:cNvSpPr>
              <a:spLocks noChangeArrowheads="1"/>
            </p:cNvSpPr>
            <p:nvPr/>
          </p:nvSpPr>
          <p:spPr bwMode="auto">
            <a:xfrm>
              <a:off x="8220671" y="2857798"/>
              <a:ext cx="77788" cy="201613"/>
            </a:xfrm>
            <a:prstGeom prst="rect">
              <a:avLst/>
            </a:prstGeom>
            <a:solidFill>
              <a:srgbClr val="2A445E"/>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5" name="Rectangle 913"/>
            <p:cNvSpPr>
              <a:spLocks noChangeArrowheads="1"/>
            </p:cNvSpPr>
            <p:nvPr/>
          </p:nvSpPr>
          <p:spPr bwMode="auto">
            <a:xfrm>
              <a:off x="8325446" y="3014961"/>
              <a:ext cx="77788" cy="44450"/>
            </a:xfrm>
            <a:prstGeom prst="rect">
              <a:avLst/>
            </a:prstGeom>
            <a:solidFill>
              <a:srgbClr val="21D8DE"/>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6" name="Rectangle 914"/>
            <p:cNvSpPr>
              <a:spLocks noChangeArrowheads="1"/>
            </p:cNvSpPr>
            <p:nvPr/>
          </p:nvSpPr>
          <p:spPr bwMode="auto">
            <a:xfrm>
              <a:off x="8458796" y="2826048"/>
              <a:ext cx="38100" cy="7938"/>
            </a:xfrm>
            <a:prstGeom prst="rect">
              <a:avLst/>
            </a:prstGeom>
            <a:solidFill>
              <a:srgbClr val="CEE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7" name="Rectangle 915"/>
            <p:cNvSpPr>
              <a:spLocks noChangeArrowheads="1"/>
            </p:cNvSpPr>
            <p:nvPr/>
          </p:nvSpPr>
          <p:spPr bwMode="auto">
            <a:xfrm>
              <a:off x="8503246" y="2826048"/>
              <a:ext cx="17463" cy="7938"/>
            </a:xfrm>
            <a:prstGeom prst="rect">
              <a:avLst/>
            </a:prstGeom>
            <a:solidFill>
              <a:srgbClr val="CEE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8" name="Rectangle 916"/>
            <p:cNvSpPr>
              <a:spLocks noChangeArrowheads="1"/>
            </p:cNvSpPr>
            <p:nvPr/>
          </p:nvSpPr>
          <p:spPr bwMode="auto">
            <a:xfrm>
              <a:off x="8458796" y="2892723"/>
              <a:ext cx="61913" cy="6350"/>
            </a:xfrm>
            <a:prstGeom prst="rect">
              <a:avLst/>
            </a:prstGeom>
            <a:solidFill>
              <a:srgbClr val="CEE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9" name="Rectangle 917"/>
            <p:cNvSpPr>
              <a:spLocks noChangeArrowheads="1"/>
            </p:cNvSpPr>
            <p:nvPr/>
          </p:nvSpPr>
          <p:spPr bwMode="auto">
            <a:xfrm>
              <a:off x="8509596" y="2926061"/>
              <a:ext cx="11113" cy="7938"/>
            </a:xfrm>
            <a:prstGeom prst="rect">
              <a:avLst/>
            </a:prstGeom>
            <a:solidFill>
              <a:srgbClr val="CEE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0" name="Rectangle 918"/>
            <p:cNvSpPr>
              <a:spLocks noChangeArrowheads="1"/>
            </p:cNvSpPr>
            <p:nvPr/>
          </p:nvSpPr>
          <p:spPr bwMode="auto">
            <a:xfrm>
              <a:off x="8458796" y="2926061"/>
              <a:ext cx="46038" cy="7938"/>
            </a:xfrm>
            <a:prstGeom prst="rect">
              <a:avLst/>
            </a:prstGeom>
            <a:solidFill>
              <a:srgbClr val="CEE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1" name="Rectangle 919"/>
            <p:cNvSpPr>
              <a:spLocks noChangeArrowheads="1"/>
            </p:cNvSpPr>
            <p:nvPr/>
          </p:nvSpPr>
          <p:spPr bwMode="auto">
            <a:xfrm>
              <a:off x="8458796" y="2857798"/>
              <a:ext cx="11113" cy="9525"/>
            </a:xfrm>
            <a:prstGeom prst="rect">
              <a:avLst/>
            </a:prstGeom>
            <a:solidFill>
              <a:srgbClr val="CEE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2" name="Rectangle 920"/>
            <p:cNvSpPr>
              <a:spLocks noChangeArrowheads="1"/>
            </p:cNvSpPr>
            <p:nvPr/>
          </p:nvSpPr>
          <p:spPr bwMode="auto">
            <a:xfrm>
              <a:off x="8479434" y="2857798"/>
              <a:ext cx="15875" cy="9525"/>
            </a:xfrm>
            <a:prstGeom prst="rect">
              <a:avLst/>
            </a:prstGeom>
            <a:solidFill>
              <a:srgbClr val="CEE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3" name="Rectangle 921"/>
            <p:cNvSpPr>
              <a:spLocks noChangeArrowheads="1"/>
            </p:cNvSpPr>
            <p:nvPr/>
          </p:nvSpPr>
          <p:spPr bwMode="auto">
            <a:xfrm>
              <a:off x="8503246" y="2857798"/>
              <a:ext cx="17463" cy="9525"/>
            </a:xfrm>
            <a:prstGeom prst="rect">
              <a:avLst/>
            </a:prstGeom>
            <a:solidFill>
              <a:srgbClr val="CEE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4" name="Freeform 922"/>
            <p:cNvSpPr>
              <a:spLocks/>
            </p:cNvSpPr>
            <p:nvPr/>
          </p:nvSpPr>
          <p:spPr bwMode="auto">
            <a:xfrm>
              <a:off x="8427046" y="2819698"/>
              <a:ext cx="20638" cy="20638"/>
            </a:xfrm>
            <a:custGeom>
              <a:avLst/>
              <a:gdLst>
                <a:gd name="T0" fmla="*/ 6 w 13"/>
                <a:gd name="T1" fmla="*/ 0 h 13"/>
                <a:gd name="T2" fmla="*/ 9 w 13"/>
                <a:gd name="T3" fmla="*/ 0 h 13"/>
                <a:gd name="T4" fmla="*/ 11 w 13"/>
                <a:gd name="T5" fmla="*/ 1 h 13"/>
                <a:gd name="T6" fmla="*/ 12 w 13"/>
                <a:gd name="T7" fmla="*/ 4 h 13"/>
                <a:gd name="T8" fmla="*/ 13 w 13"/>
                <a:gd name="T9" fmla="*/ 7 h 13"/>
                <a:gd name="T10" fmla="*/ 12 w 13"/>
                <a:gd name="T11" fmla="*/ 9 h 13"/>
                <a:gd name="T12" fmla="*/ 11 w 13"/>
                <a:gd name="T13" fmla="*/ 11 h 13"/>
                <a:gd name="T14" fmla="*/ 9 w 13"/>
                <a:gd name="T15" fmla="*/ 12 h 13"/>
                <a:gd name="T16" fmla="*/ 6 w 13"/>
                <a:gd name="T17" fmla="*/ 13 h 13"/>
                <a:gd name="T18" fmla="*/ 3 w 13"/>
                <a:gd name="T19" fmla="*/ 12 h 13"/>
                <a:gd name="T20" fmla="*/ 1 w 13"/>
                <a:gd name="T21" fmla="*/ 11 h 13"/>
                <a:gd name="T22" fmla="*/ 0 w 13"/>
                <a:gd name="T23" fmla="*/ 9 h 13"/>
                <a:gd name="T24" fmla="*/ 0 w 13"/>
                <a:gd name="T25" fmla="*/ 7 h 13"/>
                <a:gd name="T26" fmla="*/ 0 w 13"/>
                <a:gd name="T27" fmla="*/ 4 h 13"/>
                <a:gd name="T28" fmla="*/ 1 w 13"/>
                <a:gd name="T29" fmla="*/ 1 h 13"/>
                <a:gd name="T30" fmla="*/ 3 w 13"/>
                <a:gd name="T31" fmla="*/ 0 h 13"/>
                <a:gd name="T32" fmla="*/ 6 w 13"/>
                <a:gd name="T33"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 h="13">
                  <a:moveTo>
                    <a:pt x="6" y="0"/>
                  </a:moveTo>
                  <a:lnTo>
                    <a:pt x="9" y="0"/>
                  </a:lnTo>
                  <a:lnTo>
                    <a:pt x="11" y="1"/>
                  </a:lnTo>
                  <a:lnTo>
                    <a:pt x="12" y="4"/>
                  </a:lnTo>
                  <a:lnTo>
                    <a:pt x="13" y="7"/>
                  </a:lnTo>
                  <a:lnTo>
                    <a:pt x="12" y="9"/>
                  </a:lnTo>
                  <a:lnTo>
                    <a:pt x="11" y="11"/>
                  </a:lnTo>
                  <a:lnTo>
                    <a:pt x="9" y="12"/>
                  </a:lnTo>
                  <a:lnTo>
                    <a:pt x="6" y="13"/>
                  </a:lnTo>
                  <a:lnTo>
                    <a:pt x="3" y="12"/>
                  </a:lnTo>
                  <a:lnTo>
                    <a:pt x="1" y="11"/>
                  </a:lnTo>
                  <a:lnTo>
                    <a:pt x="0" y="9"/>
                  </a:lnTo>
                  <a:lnTo>
                    <a:pt x="0" y="7"/>
                  </a:lnTo>
                  <a:lnTo>
                    <a:pt x="0" y="4"/>
                  </a:lnTo>
                  <a:lnTo>
                    <a:pt x="1" y="1"/>
                  </a:lnTo>
                  <a:lnTo>
                    <a:pt x="3" y="0"/>
                  </a:lnTo>
                  <a:lnTo>
                    <a:pt x="6" y="0"/>
                  </a:lnTo>
                  <a:close/>
                </a:path>
              </a:pathLst>
            </a:custGeom>
            <a:solidFill>
              <a:srgbClr val="2A445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5" name="Freeform 923"/>
            <p:cNvSpPr>
              <a:spLocks/>
            </p:cNvSpPr>
            <p:nvPr/>
          </p:nvSpPr>
          <p:spPr bwMode="auto">
            <a:xfrm>
              <a:off x="8427046" y="2853036"/>
              <a:ext cx="20638" cy="20638"/>
            </a:xfrm>
            <a:custGeom>
              <a:avLst/>
              <a:gdLst>
                <a:gd name="T0" fmla="*/ 6 w 13"/>
                <a:gd name="T1" fmla="*/ 0 h 13"/>
                <a:gd name="T2" fmla="*/ 9 w 13"/>
                <a:gd name="T3" fmla="*/ 0 h 13"/>
                <a:gd name="T4" fmla="*/ 11 w 13"/>
                <a:gd name="T5" fmla="*/ 2 h 13"/>
                <a:gd name="T6" fmla="*/ 12 w 13"/>
                <a:gd name="T7" fmla="*/ 4 h 13"/>
                <a:gd name="T8" fmla="*/ 13 w 13"/>
                <a:gd name="T9" fmla="*/ 6 h 13"/>
                <a:gd name="T10" fmla="*/ 12 w 13"/>
                <a:gd name="T11" fmla="*/ 9 h 13"/>
                <a:gd name="T12" fmla="*/ 11 w 13"/>
                <a:gd name="T13" fmla="*/ 11 h 13"/>
                <a:gd name="T14" fmla="*/ 9 w 13"/>
                <a:gd name="T15" fmla="*/ 12 h 13"/>
                <a:gd name="T16" fmla="*/ 6 w 13"/>
                <a:gd name="T17" fmla="*/ 13 h 13"/>
                <a:gd name="T18" fmla="*/ 3 w 13"/>
                <a:gd name="T19" fmla="*/ 12 h 13"/>
                <a:gd name="T20" fmla="*/ 1 w 13"/>
                <a:gd name="T21" fmla="*/ 11 h 13"/>
                <a:gd name="T22" fmla="*/ 0 w 13"/>
                <a:gd name="T23" fmla="*/ 9 h 13"/>
                <a:gd name="T24" fmla="*/ 0 w 13"/>
                <a:gd name="T25" fmla="*/ 6 h 13"/>
                <a:gd name="T26" fmla="*/ 0 w 13"/>
                <a:gd name="T27" fmla="*/ 4 h 13"/>
                <a:gd name="T28" fmla="*/ 1 w 13"/>
                <a:gd name="T29" fmla="*/ 2 h 13"/>
                <a:gd name="T30" fmla="*/ 3 w 13"/>
                <a:gd name="T31" fmla="*/ 0 h 13"/>
                <a:gd name="T32" fmla="*/ 6 w 13"/>
                <a:gd name="T33"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 h="13">
                  <a:moveTo>
                    <a:pt x="6" y="0"/>
                  </a:moveTo>
                  <a:lnTo>
                    <a:pt x="9" y="0"/>
                  </a:lnTo>
                  <a:lnTo>
                    <a:pt x="11" y="2"/>
                  </a:lnTo>
                  <a:lnTo>
                    <a:pt x="12" y="4"/>
                  </a:lnTo>
                  <a:lnTo>
                    <a:pt x="13" y="6"/>
                  </a:lnTo>
                  <a:lnTo>
                    <a:pt x="12" y="9"/>
                  </a:lnTo>
                  <a:lnTo>
                    <a:pt x="11" y="11"/>
                  </a:lnTo>
                  <a:lnTo>
                    <a:pt x="9" y="12"/>
                  </a:lnTo>
                  <a:lnTo>
                    <a:pt x="6" y="13"/>
                  </a:lnTo>
                  <a:lnTo>
                    <a:pt x="3" y="12"/>
                  </a:lnTo>
                  <a:lnTo>
                    <a:pt x="1" y="11"/>
                  </a:lnTo>
                  <a:lnTo>
                    <a:pt x="0" y="9"/>
                  </a:lnTo>
                  <a:lnTo>
                    <a:pt x="0" y="6"/>
                  </a:lnTo>
                  <a:lnTo>
                    <a:pt x="0" y="4"/>
                  </a:lnTo>
                  <a:lnTo>
                    <a:pt x="1" y="2"/>
                  </a:lnTo>
                  <a:lnTo>
                    <a:pt x="3" y="0"/>
                  </a:lnTo>
                  <a:lnTo>
                    <a:pt x="6" y="0"/>
                  </a:lnTo>
                  <a:close/>
                </a:path>
              </a:pathLst>
            </a:custGeom>
            <a:solidFill>
              <a:srgbClr val="CEE2F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6" name="Freeform 924"/>
            <p:cNvSpPr>
              <a:spLocks/>
            </p:cNvSpPr>
            <p:nvPr/>
          </p:nvSpPr>
          <p:spPr bwMode="auto">
            <a:xfrm>
              <a:off x="8427046" y="2886373"/>
              <a:ext cx="20638" cy="20638"/>
            </a:xfrm>
            <a:custGeom>
              <a:avLst/>
              <a:gdLst>
                <a:gd name="T0" fmla="*/ 6 w 13"/>
                <a:gd name="T1" fmla="*/ 0 h 13"/>
                <a:gd name="T2" fmla="*/ 9 w 13"/>
                <a:gd name="T3" fmla="*/ 0 h 13"/>
                <a:gd name="T4" fmla="*/ 11 w 13"/>
                <a:gd name="T5" fmla="*/ 2 h 13"/>
                <a:gd name="T6" fmla="*/ 12 w 13"/>
                <a:gd name="T7" fmla="*/ 4 h 13"/>
                <a:gd name="T8" fmla="*/ 13 w 13"/>
                <a:gd name="T9" fmla="*/ 6 h 13"/>
                <a:gd name="T10" fmla="*/ 12 w 13"/>
                <a:gd name="T11" fmla="*/ 8 h 13"/>
                <a:gd name="T12" fmla="*/ 11 w 13"/>
                <a:gd name="T13" fmla="*/ 10 h 13"/>
                <a:gd name="T14" fmla="*/ 9 w 13"/>
                <a:gd name="T15" fmla="*/ 13 h 13"/>
                <a:gd name="T16" fmla="*/ 6 w 13"/>
                <a:gd name="T17" fmla="*/ 13 h 13"/>
                <a:gd name="T18" fmla="*/ 3 w 13"/>
                <a:gd name="T19" fmla="*/ 13 h 13"/>
                <a:gd name="T20" fmla="*/ 1 w 13"/>
                <a:gd name="T21" fmla="*/ 10 h 13"/>
                <a:gd name="T22" fmla="*/ 0 w 13"/>
                <a:gd name="T23" fmla="*/ 8 h 13"/>
                <a:gd name="T24" fmla="*/ 0 w 13"/>
                <a:gd name="T25" fmla="*/ 6 h 13"/>
                <a:gd name="T26" fmla="*/ 0 w 13"/>
                <a:gd name="T27" fmla="*/ 4 h 13"/>
                <a:gd name="T28" fmla="*/ 1 w 13"/>
                <a:gd name="T29" fmla="*/ 2 h 13"/>
                <a:gd name="T30" fmla="*/ 3 w 13"/>
                <a:gd name="T31" fmla="*/ 0 h 13"/>
                <a:gd name="T32" fmla="*/ 6 w 13"/>
                <a:gd name="T33"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 h="13">
                  <a:moveTo>
                    <a:pt x="6" y="0"/>
                  </a:moveTo>
                  <a:lnTo>
                    <a:pt x="9" y="0"/>
                  </a:lnTo>
                  <a:lnTo>
                    <a:pt x="11" y="2"/>
                  </a:lnTo>
                  <a:lnTo>
                    <a:pt x="12" y="4"/>
                  </a:lnTo>
                  <a:lnTo>
                    <a:pt x="13" y="6"/>
                  </a:lnTo>
                  <a:lnTo>
                    <a:pt x="12" y="8"/>
                  </a:lnTo>
                  <a:lnTo>
                    <a:pt x="11" y="10"/>
                  </a:lnTo>
                  <a:lnTo>
                    <a:pt x="9" y="13"/>
                  </a:lnTo>
                  <a:lnTo>
                    <a:pt x="6" y="13"/>
                  </a:lnTo>
                  <a:lnTo>
                    <a:pt x="3" y="13"/>
                  </a:lnTo>
                  <a:lnTo>
                    <a:pt x="1" y="10"/>
                  </a:lnTo>
                  <a:lnTo>
                    <a:pt x="0" y="8"/>
                  </a:lnTo>
                  <a:lnTo>
                    <a:pt x="0" y="6"/>
                  </a:lnTo>
                  <a:lnTo>
                    <a:pt x="0" y="4"/>
                  </a:lnTo>
                  <a:lnTo>
                    <a:pt x="1" y="2"/>
                  </a:lnTo>
                  <a:lnTo>
                    <a:pt x="3" y="0"/>
                  </a:lnTo>
                  <a:lnTo>
                    <a:pt x="6" y="0"/>
                  </a:lnTo>
                  <a:close/>
                </a:path>
              </a:pathLst>
            </a:custGeom>
            <a:solidFill>
              <a:srgbClr val="FF6D3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7" name="Freeform 925"/>
            <p:cNvSpPr>
              <a:spLocks/>
            </p:cNvSpPr>
            <p:nvPr/>
          </p:nvSpPr>
          <p:spPr bwMode="auto">
            <a:xfrm>
              <a:off x="8427046" y="2918123"/>
              <a:ext cx="20638" cy="20638"/>
            </a:xfrm>
            <a:custGeom>
              <a:avLst/>
              <a:gdLst>
                <a:gd name="T0" fmla="*/ 6 w 13"/>
                <a:gd name="T1" fmla="*/ 0 h 13"/>
                <a:gd name="T2" fmla="*/ 9 w 13"/>
                <a:gd name="T3" fmla="*/ 1 h 13"/>
                <a:gd name="T4" fmla="*/ 11 w 13"/>
                <a:gd name="T5" fmla="*/ 2 h 13"/>
                <a:gd name="T6" fmla="*/ 12 w 13"/>
                <a:gd name="T7" fmla="*/ 5 h 13"/>
                <a:gd name="T8" fmla="*/ 13 w 13"/>
                <a:gd name="T9" fmla="*/ 7 h 13"/>
                <a:gd name="T10" fmla="*/ 12 w 13"/>
                <a:gd name="T11" fmla="*/ 10 h 13"/>
                <a:gd name="T12" fmla="*/ 11 w 13"/>
                <a:gd name="T13" fmla="*/ 11 h 13"/>
                <a:gd name="T14" fmla="*/ 9 w 13"/>
                <a:gd name="T15" fmla="*/ 13 h 13"/>
                <a:gd name="T16" fmla="*/ 6 w 13"/>
                <a:gd name="T17" fmla="*/ 13 h 13"/>
                <a:gd name="T18" fmla="*/ 3 w 13"/>
                <a:gd name="T19" fmla="*/ 13 h 13"/>
                <a:gd name="T20" fmla="*/ 1 w 13"/>
                <a:gd name="T21" fmla="*/ 11 h 13"/>
                <a:gd name="T22" fmla="*/ 0 w 13"/>
                <a:gd name="T23" fmla="*/ 10 h 13"/>
                <a:gd name="T24" fmla="*/ 0 w 13"/>
                <a:gd name="T25" fmla="*/ 7 h 13"/>
                <a:gd name="T26" fmla="*/ 0 w 13"/>
                <a:gd name="T27" fmla="*/ 5 h 13"/>
                <a:gd name="T28" fmla="*/ 1 w 13"/>
                <a:gd name="T29" fmla="*/ 2 h 13"/>
                <a:gd name="T30" fmla="*/ 3 w 13"/>
                <a:gd name="T31" fmla="*/ 1 h 13"/>
                <a:gd name="T32" fmla="*/ 6 w 13"/>
                <a:gd name="T33"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 h="13">
                  <a:moveTo>
                    <a:pt x="6" y="0"/>
                  </a:moveTo>
                  <a:lnTo>
                    <a:pt x="9" y="1"/>
                  </a:lnTo>
                  <a:lnTo>
                    <a:pt x="11" y="2"/>
                  </a:lnTo>
                  <a:lnTo>
                    <a:pt x="12" y="5"/>
                  </a:lnTo>
                  <a:lnTo>
                    <a:pt x="13" y="7"/>
                  </a:lnTo>
                  <a:lnTo>
                    <a:pt x="12" y="10"/>
                  </a:lnTo>
                  <a:lnTo>
                    <a:pt x="11" y="11"/>
                  </a:lnTo>
                  <a:lnTo>
                    <a:pt x="9" y="13"/>
                  </a:lnTo>
                  <a:lnTo>
                    <a:pt x="6" y="13"/>
                  </a:lnTo>
                  <a:lnTo>
                    <a:pt x="3" y="13"/>
                  </a:lnTo>
                  <a:lnTo>
                    <a:pt x="1" y="11"/>
                  </a:lnTo>
                  <a:lnTo>
                    <a:pt x="0" y="10"/>
                  </a:lnTo>
                  <a:lnTo>
                    <a:pt x="0" y="7"/>
                  </a:lnTo>
                  <a:lnTo>
                    <a:pt x="0" y="5"/>
                  </a:lnTo>
                  <a:lnTo>
                    <a:pt x="1" y="2"/>
                  </a:lnTo>
                  <a:lnTo>
                    <a:pt x="3" y="1"/>
                  </a:lnTo>
                  <a:lnTo>
                    <a:pt x="6" y="0"/>
                  </a:lnTo>
                  <a:close/>
                </a:path>
              </a:pathLst>
            </a:custGeom>
            <a:solidFill>
              <a:srgbClr val="21D8D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17" name="object 4"/>
          <p:cNvSpPr/>
          <p:nvPr/>
        </p:nvSpPr>
        <p:spPr>
          <a:xfrm>
            <a:off x="2115349" y="2986267"/>
            <a:ext cx="797560" cy="629920"/>
          </a:xfrm>
          <a:custGeom>
            <a:avLst/>
            <a:gdLst/>
            <a:ahLst/>
            <a:cxnLst/>
            <a:rect l="l" t="t" r="r" b="b"/>
            <a:pathLst>
              <a:path w="797560" h="629920">
                <a:moveTo>
                  <a:pt x="119646" y="0"/>
                </a:moveTo>
                <a:lnTo>
                  <a:pt x="0" y="210642"/>
                </a:lnTo>
                <a:lnTo>
                  <a:pt x="737260" y="629399"/>
                </a:lnTo>
                <a:lnTo>
                  <a:pt x="797077" y="524078"/>
                </a:lnTo>
                <a:lnTo>
                  <a:pt x="751586" y="358940"/>
                </a:lnTo>
                <a:lnTo>
                  <a:pt x="119646" y="0"/>
                </a:lnTo>
                <a:close/>
              </a:path>
            </a:pathLst>
          </a:custGeom>
          <a:solidFill>
            <a:srgbClr val="6A1C6A"/>
          </a:solidFill>
        </p:spPr>
        <p:txBody>
          <a:bodyPr wrap="square" lIns="0" tIns="0" rIns="0" bIns="0" rtlCol="0"/>
          <a:lstStyle/>
          <a:p>
            <a:endParaRPr>
              <a:solidFill>
                <a:prstClr val="black"/>
              </a:solidFill>
            </a:endParaRPr>
          </a:p>
        </p:txBody>
      </p:sp>
      <p:sp>
        <p:nvSpPr>
          <p:cNvPr id="18" name="object 5"/>
          <p:cNvSpPr/>
          <p:nvPr/>
        </p:nvSpPr>
        <p:spPr>
          <a:xfrm>
            <a:off x="2792048" y="2986267"/>
            <a:ext cx="797560" cy="629920"/>
          </a:xfrm>
          <a:custGeom>
            <a:avLst/>
            <a:gdLst/>
            <a:ahLst/>
            <a:cxnLst/>
            <a:rect l="l" t="t" r="r" b="b"/>
            <a:pathLst>
              <a:path w="797560" h="629920">
                <a:moveTo>
                  <a:pt x="677430" y="0"/>
                </a:moveTo>
                <a:lnTo>
                  <a:pt x="45491" y="358940"/>
                </a:lnTo>
                <a:lnTo>
                  <a:pt x="0" y="524078"/>
                </a:lnTo>
                <a:lnTo>
                  <a:pt x="59817" y="629399"/>
                </a:lnTo>
                <a:lnTo>
                  <a:pt x="797077" y="210642"/>
                </a:lnTo>
                <a:lnTo>
                  <a:pt x="677430" y="0"/>
                </a:lnTo>
                <a:close/>
              </a:path>
            </a:pathLst>
          </a:custGeom>
          <a:solidFill>
            <a:srgbClr val="6A1C6A"/>
          </a:solidFill>
        </p:spPr>
        <p:txBody>
          <a:bodyPr wrap="square" lIns="0" tIns="0" rIns="0" bIns="0" rtlCol="0"/>
          <a:lstStyle/>
          <a:p>
            <a:endParaRPr>
              <a:solidFill>
                <a:prstClr val="black"/>
              </a:solidFill>
            </a:endParaRPr>
          </a:p>
        </p:txBody>
      </p:sp>
      <p:sp>
        <p:nvSpPr>
          <p:cNvPr id="19" name="object 6"/>
          <p:cNvSpPr/>
          <p:nvPr/>
        </p:nvSpPr>
        <p:spPr>
          <a:xfrm>
            <a:off x="2114559" y="2912364"/>
            <a:ext cx="222885" cy="91440"/>
          </a:xfrm>
          <a:custGeom>
            <a:avLst/>
            <a:gdLst/>
            <a:ahLst/>
            <a:cxnLst/>
            <a:rect l="l" t="t" r="r" b="b"/>
            <a:pathLst>
              <a:path w="222884" h="91439">
                <a:moveTo>
                  <a:pt x="0" y="91439"/>
                </a:moveTo>
                <a:lnTo>
                  <a:pt x="222504" y="91439"/>
                </a:lnTo>
                <a:lnTo>
                  <a:pt x="222504" y="0"/>
                </a:lnTo>
                <a:lnTo>
                  <a:pt x="0" y="0"/>
                </a:lnTo>
                <a:lnTo>
                  <a:pt x="0" y="91439"/>
                </a:lnTo>
                <a:close/>
              </a:path>
            </a:pathLst>
          </a:custGeom>
          <a:solidFill>
            <a:srgbClr val="6A1C6A"/>
          </a:solidFill>
        </p:spPr>
        <p:txBody>
          <a:bodyPr wrap="square" lIns="0" tIns="0" rIns="0" bIns="0" rtlCol="0"/>
          <a:lstStyle/>
          <a:p>
            <a:endParaRPr>
              <a:solidFill>
                <a:prstClr val="black"/>
              </a:solidFill>
            </a:endParaRPr>
          </a:p>
        </p:txBody>
      </p:sp>
      <p:sp>
        <p:nvSpPr>
          <p:cNvPr id="20" name="object 7"/>
          <p:cNvSpPr/>
          <p:nvPr/>
        </p:nvSpPr>
        <p:spPr>
          <a:xfrm>
            <a:off x="3365762" y="2912364"/>
            <a:ext cx="222885" cy="91440"/>
          </a:xfrm>
          <a:custGeom>
            <a:avLst/>
            <a:gdLst/>
            <a:ahLst/>
            <a:cxnLst/>
            <a:rect l="l" t="t" r="r" b="b"/>
            <a:pathLst>
              <a:path w="222885" h="91439">
                <a:moveTo>
                  <a:pt x="0" y="91439"/>
                </a:moveTo>
                <a:lnTo>
                  <a:pt x="222504" y="91439"/>
                </a:lnTo>
                <a:lnTo>
                  <a:pt x="222504" y="0"/>
                </a:lnTo>
                <a:lnTo>
                  <a:pt x="0" y="0"/>
                </a:lnTo>
                <a:lnTo>
                  <a:pt x="0" y="91439"/>
                </a:lnTo>
                <a:close/>
              </a:path>
            </a:pathLst>
          </a:custGeom>
          <a:solidFill>
            <a:srgbClr val="6A1C6A"/>
          </a:solidFill>
        </p:spPr>
        <p:txBody>
          <a:bodyPr wrap="square" lIns="0" tIns="0" rIns="0" bIns="0" rtlCol="0"/>
          <a:lstStyle/>
          <a:p>
            <a:endParaRPr>
              <a:solidFill>
                <a:prstClr val="black"/>
              </a:solidFill>
            </a:endParaRPr>
          </a:p>
        </p:txBody>
      </p:sp>
      <p:sp>
        <p:nvSpPr>
          <p:cNvPr id="21" name="object 8"/>
          <p:cNvSpPr/>
          <p:nvPr/>
        </p:nvSpPr>
        <p:spPr>
          <a:xfrm>
            <a:off x="2115350" y="3077559"/>
            <a:ext cx="797560" cy="629920"/>
          </a:xfrm>
          <a:custGeom>
            <a:avLst/>
            <a:gdLst/>
            <a:ahLst/>
            <a:cxnLst/>
            <a:rect l="l" t="t" r="r" b="b"/>
            <a:pathLst>
              <a:path w="797560" h="629920">
                <a:moveTo>
                  <a:pt x="119646" y="0"/>
                </a:moveTo>
                <a:lnTo>
                  <a:pt x="0" y="210642"/>
                </a:lnTo>
                <a:lnTo>
                  <a:pt x="737260" y="629412"/>
                </a:lnTo>
                <a:lnTo>
                  <a:pt x="797090" y="524078"/>
                </a:lnTo>
                <a:lnTo>
                  <a:pt x="751586" y="358940"/>
                </a:lnTo>
                <a:lnTo>
                  <a:pt x="119646" y="0"/>
                </a:lnTo>
                <a:close/>
              </a:path>
            </a:pathLst>
          </a:custGeom>
          <a:solidFill>
            <a:srgbClr val="8E258D"/>
          </a:solidFill>
        </p:spPr>
        <p:txBody>
          <a:bodyPr wrap="square" lIns="0" tIns="0" rIns="0" bIns="0" rtlCol="0"/>
          <a:lstStyle/>
          <a:p>
            <a:endParaRPr>
              <a:solidFill>
                <a:prstClr val="black"/>
              </a:solidFill>
            </a:endParaRPr>
          </a:p>
        </p:txBody>
      </p:sp>
      <p:sp>
        <p:nvSpPr>
          <p:cNvPr id="22" name="object 9"/>
          <p:cNvSpPr/>
          <p:nvPr/>
        </p:nvSpPr>
        <p:spPr>
          <a:xfrm>
            <a:off x="2792040" y="3077559"/>
            <a:ext cx="797560" cy="629920"/>
          </a:xfrm>
          <a:custGeom>
            <a:avLst/>
            <a:gdLst/>
            <a:ahLst/>
            <a:cxnLst/>
            <a:rect l="l" t="t" r="r" b="b"/>
            <a:pathLst>
              <a:path w="797560" h="629920">
                <a:moveTo>
                  <a:pt x="677443" y="0"/>
                </a:moveTo>
                <a:lnTo>
                  <a:pt x="45504" y="358940"/>
                </a:lnTo>
                <a:lnTo>
                  <a:pt x="0" y="524078"/>
                </a:lnTo>
                <a:lnTo>
                  <a:pt x="59829" y="629412"/>
                </a:lnTo>
                <a:lnTo>
                  <a:pt x="797090" y="210642"/>
                </a:lnTo>
                <a:lnTo>
                  <a:pt x="677443" y="0"/>
                </a:lnTo>
                <a:close/>
              </a:path>
            </a:pathLst>
          </a:custGeom>
          <a:solidFill>
            <a:srgbClr val="8E258D"/>
          </a:solidFill>
        </p:spPr>
        <p:txBody>
          <a:bodyPr wrap="square" lIns="0" tIns="0" rIns="0" bIns="0" rtlCol="0"/>
          <a:lstStyle/>
          <a:p>
            <a:endParaRPr>
              <a:solidFill>
                <a:prstClr val="black"/>
              </a:solidFill>
            </a:endParaRPr>
          </a:p>
        </p:txBody>
      </p:sp>
      <p:sp>
        <p:nvSpPr>
          <p:cNvPr id="23" name="object 10"/>
          <p:cNvSpPr/>
          <p:nvPr/>
        </p:nvSpPr>
        <p:spPr>
          <a:xfrm>
            <a:off x="2114559" y="3003804"/>
            <a:ext cx="222885" cy="281940"/>
          </a:xfrm>
          <a:custGeom>
            <a:avLst/>
            <a:gdLst/>
            <a:ahLst/>
            <a:cxnLst/>
            <a:rect l="l" t="t" r="r" b="b"/>
            <a:pathLst>
              <a:path w="222884" h="281939">
                <a:moveTo>
                  <a:pt x="0" y="0"/>
                </a:moveTo>
                <a:lnTo>
                  <a:pt x="222504" y="0"/>
                </a:lnTo>
                <a:lnTo>
                  <a:pt x="222504" y="281939"/>
                </a:lnTo>
                <a:lnTo>
                  <a:pt x="0" y="281939"/>
                </a:lnTo>
                <a:lnTo>
                  <a:pt x="0" y="0"/>
                </a:lnTo>
                <a:close/>
              </a:path>
            </a:pathLst>
          </a:custGeom>
          <a:solidFill>
            <a:srgbClr val="8E258D"/>
          </a:solidFill>
        </p:spPr>
        <p:txBody>
          <a:bodyPr wrap="square" lIns="0" tIns="0" rIns="0" bIns="0" rtlCol="0"/>
          <a:lstStyle/>
          <a:p>
            <a:endParaRPr>
              <a:solidFill>
                <a:prstClr val="black"/>
              </a:solidFill>
            </a:endParaRPr>
          </a:p>
        </p:txBody>
      </p:sp>
      <p:sp>
        <p:nvSpPr>
          <p:cNvPr id="24" name="object 11"/>
          <p:cNvSpPr/>
          <p:nvPr/>
        </p:nvSpPr>
        <p:spPr>
          <a:xfrm>
            <a:off x="3365762" y="3003804"/>
            <a:ext cx="222885" cy="281940"/>
          </a:xfrm>
          <a:custGeom>
            <a:avLst/>
            <a:gdLst/>
            <a:ahLst/>
            <a:cxnLst/>
            <a:rect l="l" t="t" r="r" b="b"/>
            <a:pathLst>
              <a:path w="222885" h="281939">
                <a:moveTo>
                  <a:pt x="0" y="0"/>
                </a:moveTo>
                <a:lnTo>
                  <a:pt x="222504" y="0"/>
                </a:lnTo>
                <a:lnTo>
                  <a:pt x="222504" y="281939"/>
                </a:lnTo>
                <a:lnTo>
                  <a:pt x="0" y="281939"/>
                </a:lnTo>
                <a:lnTo>
                  <a:pt x="0" y="0"/>
                </a:lnTo>
                <a:close/>
              </a:path>
            </a:pathLst>
          </a:custGeom>
          <a:solidFill>
            <a:srgbClr val="8E258D"/>
          </a:solidFill>
        </p:spPr>
        <p:txBody>
          <a:bodyPr wrap="square" lIns="0" tIns="0" rIns="0" bIns="0" rtlCol="0"/>
          <a:lstStyle/>
          <a:p>
            <a:endParaRPr>
              <a:solidFill>
                <a:prstClr val="black"/>
              </a:solidFill>
            </a:endParaRPr>
          </a:p>
        </p:txBody>
      </p:sp>
      <p:sp>
        <p:nvSpPr>
          <p:cNvPr id="25" name="object 12"/>
          <p:cNvSpPr txBox="1"/>
          <p:nvPr/>
        </p:nvSpPr>
        <p:spPr>
          <a:xfrm>
            <a:off x="1927520" y="3881972"/>
            <a:ext cx="1847214" cy="215444"/>
          </a:xfrm>
          <a:prstGeom prst="rect">
            <a:avLst/>
          </a:prstGeom>
        </p:spPr>
        <p:txBody>
          <a:bodyPr vert="horz" wrap="square" lIns="0" tIns="0" rIns="0" bIns="0" rtlCol="0">
            <a:spAutoFit/>
          </a:bodyPr>
          <a:lstStyle/>
          <a:p>
            <a:pPr marL="12700"/>
            <a:r>
              <a:rPr lang="en-GB" sz="1400" b="1" spc="-10" dirty="0" smtClean="0">
                <a:solidFill>
                  <a:srgbClr val="8E258D"/>
                </a:solidFill>
                <a:latin typeface="Univers for KPMG"/>
                <a:cs typeface="Univers for KPMG"/>
              </a:rPr>
              <a:t>Innovation Strategy</a:t>
            </a:r>
            <a:endParaRPr sz="1400" dirty="0">
              <a:solidFill>
                <a:prstClr val="black"/>
              </a:solidFill>
              <a:latin typeface="Univers for KPMG"/>
              <a:cs typeface="Univers for KPMG"/>
            </a:endParaRPr>
          </a:p>
        </p:txBody>
      </p:sp>
      <p:sp>
        <p:nvSpPr>
          <p:cNvPr id="28" name="object 13"/>
          <p:cNvSpPr txBox="1"/>
          <p:nvPr/>
        </p:nvSpPr>
        <p:spPr>
          <a:xfrm>
            <a:off x="1750585" y="4404929"/>
            <a:ext cx="2201084" cy="1477328"/>
          </a:xfrm>
          <a:prstGeom prst="rect">
            <a:avLst/>
          </a:prstGeom>
        </p:spPr>
        <p:txBody>
          <a:bodyPr vert="horz" wrap="square" lIns="0" tIns="0" rIns="0" bIns="0" rtlCol="0">
            <a:spAutoFit/>
          </a:bodyPr>
          <a:lstStyle/>
          <a:p>
            <a:pPr marL="12700" marR="5080" indent="-2540" algn="ctr"/>
            <a:r>
              <a:rPr lang="en-US" sz="1200" spc="-5" dirty="0" smtClean="0">
                <a:solidFill>
                  <a:prstClr val="black"/>
                </a:solidFill>
                <a:latin typeface="Univers for KPMG"/>
                <a:cs typeface="Univers for KPMG"/>
              </a:rPr>
              <a:t>Develop </a:t>
            </a:r>
            <a:r>
              <a:rPr lang="en-US" sz="1200" spc="-5" dirty="0">
                <a:solidFill>
                  <a:prstClr val="black"/>
                </a:solidFill>
                <a:latin typeface="Univers for KPMG"/>
                <a:cs typeface="Univers for KPMG"/>
              </a:rPr>
              <a:t>an innovation strategy that is aligned with the business strategy, and clearly communicated to all FBNQuest </a:t>
            </a:r>
            <a:r>
              <a:rPr lang="en-US" sz="1200" spc="-5" dirty="0" smtClean="0">
                <a:solidFill>
                  <a:prstClr val="black"/>
                </a:solidFill>
                <a:latin typeface="Univers for KPMG"/>
                <a:cs typeface="Univers for KPMG"/>
              </a:rPr>
              <a:t>staff. This should define the strategy for internal and external innovation sourcing</a:t>
            </a:r>
            <a:endParaRPr lang="en-US" sz="1200" spc="-5" dirty="0">
              <a:solidFill>
                <a:prstClr val="black"/>
              </a:solidFill>
              <a:latin typeface="Univers for KPMG"/>
              <a:cs typeface="Univers for KPMG"/>
            </a:endParaRPr>
          </a:p>
        </p:txBody>
      </p:sp>
      <p:sp>
        <p:nvSpPr>
          <p:cNvPr id="29" name="object 14"/>
          <p:cNvSpPr/>
          <p:nvPr/>
        </p:nvSpPr>
        <p:spPr>
          <a:xfrm>
            <a:off x="2294390" y="1665731"/>
            <a:ext cx="1168907" cy="1167384"/>
          </a:xfrm>
          <a:prstGeom prst="rect">
            <a:avLst/>
          </a:prstGeom>
          <a:blipFill>
            <a:blip r:embed="rId2" cstate="print"/>
            <a:stretch>
              <a:fillRect/>
            </a:stretch>
          </a:blipFill>
        </p:spPr>
        <p:txBody>
          <a:bodyPr wrap="square" lIns="0" tIns="0" rIns="0" bIns="0" rtlCol="0"/>
          <a:lstStyle/>
          <a:p>
            <a:endParaRPr>
              <a:solidFill>
                <a:prstClr val="black"/>
              </a:solidFill>
            </a:endParaRPr>
          </a:p>
        </p:txBody>
      </p:sp>
      <p:sp>
        <p:nvSpPr>
          <p:cNvPr id="30" name="object 15"/>
          <p:cNvSpPr/>
          <p:nvPr/>
        </p:nvSpPr>
        <p:spPr>
          <a:xfrm>
            <a:off x="2326393" y="1697735"/>
            <a:ext cx="1050290" cy="1049020"/>
          </a:xfrm>
          <a:custGeom>
            <a:avLst/>
            <a:gdLst/>
            <a:ahLst/>
            <a:cxnLst/>
            <a:rect l="l" t="t" r="r" b="b"/>
            <a:pathLst>
              <a:path w="1050289" h="1049020">
                <a:moveTo>
                  <a:pt x="0" y="524256"/>
                </a:moveTo>
                <a:lnTo>
                  <a:pt x="2145" y="476538"/>
                </a:lnTo>
                <a:lnTo>
                  <a:pt x="8458" y="430021"/>
                </a:lnTo>
                <a:lnTo>
                  <a:pt x="18754" y="384889"/>
                </a:lnTo>
                <a:lnTo>
                  <a:pt x="32847" y="341327"/>
                </a:lnTo>
                <a:lnTo>
                  <a:pt x="50551" y="299521"/>
                </a:lnTo>
                <a:lnTo>
                  <a:pt x="71681" y="259655"/>
                </a:lnTo>
                <a:lnTo>
                  <a:pt x="96052" y="221915"/>
                </a:lnTo>
                <a:lnTo>
                  <a:pt x="123479" y="186486"/>
                </a:lnTo>
                <a:lnTo>
                  <a:pt x="153776" y="153552"/>
                </a:lnTo>
                <a:lnTo>
                  <a:pt x="186757" y="123299"/>
                </a:lnTo>
                <a:lnTo>
                  <a:pt x="222238" y="95912"/>
                </a:lnTo>
                <a:lnTo>
                  <a:pt x="260033" y="71577"/>
                </a:lnTo>
                <a:lnTo>
                  <a:pt x="299957" y="50477"/>
                </a:lnTo>
                <a:lnTo>
                  <a:pt x="341824" y="32799"/>
                </a:lnTo>
                <a:lnTo>
                  <a:pt x="385449" y="18727"/>
                </a:lnTo>
                <a:lnTo>
                  <a:pt x="430646" y="8446"/>
                </a:lnTo>
                <a:lnTo>
                  <a:pt x="477231" y="2142"/>
                </a:lnTo>
                <a:lnTo>
                  <a:pt x="525018" y="0"/>
                </a:lnTo>
                <a:lnTo>
                  <a:pt x="572804" y="2142"/>
                </a:lnTo>
                <a:lnTo>
                  <a:pt x="619389" y="8446"/>
                </a:lnTo>
                <a:lnTo>
                  <a:pt x="664586" y="18727"/>
                </a:lnTo>
                <a:lnTo>
                  <a:pt x="708211" y="32799"/>
                </a:lnTo>
                <a:lnTo>
                  <a:pt x="750078" y="50477"/>
                </a:lnTo>
                <a:lnTo>
                  <a:pt x="790002" y="71577"/>
                </a:lnTo>
                <a:lnTo>
                  <a:pt x="827797" y="95912"/>
                </a:lnTo>
                <a:lnTo>
                  <a:pt x="863278" y="123299"/>
                </a:lnTo>
                <a:lnTo>
                  <a:pt x="896259" y="153552"/>
                </a:lnTo>
                <a:lnTo>
                  <a:pt x="926556" y="186486"/>
                </a:lnTo>
                <a:lnTo>
                  <a:pt x="953983" y="221915"/>
                </a:lnTo>
                <a:lnTo>
                  <a:pt x="978354" y="259655"/>
                </a:lnTo>
                <a:lnTo>
                  <a:pt x="999484" y="299521"/>
                </a:lnTo>
                <a:lnTo>
                  <a:pt x="1017188" y="341327"/>
                </a:lnTo>
                <a:lnTo>
                  <a:pt x="1031281" y="384889"/>
                </a:lnTo>
                <a:lnTo>
                  <a:pt x="1041577" y="430021"/>
                </a:lnTo>
                <a:lnTo>
                  <a:pt x="1047890" y="476538"/>
                </a:lnTo>
                <a:lnTo>
                  <a:pt x="1050036" y="524256"/>
                </a:lnTo>
                <a:lnTo>
                  <a:pt x="1047890" y="571973"/>
                </a:lnTo>
                <a:lnTo>
                  <a:pt x="1041577" y="618490"/>
                </a:lnTo>
                <a:lnTo>
                  <a:pt x="1031281" y="663622"/>
                </a:lnTo>
                <a:lnTo>
                  <a:pt x="1017188" y="707184"/>
                </a:lnTo>
                <a:lnTo>
                  <a:pt x="999484" y="748990"/>
                </a:lnTo>
                <a:lnTo>
                  <a:pt x="978354" y="788856"/>
                </a:lnTo>
                <a:lnTo>
                  <a:pt x="953983" y="826596"/>
                </a:lnTo>
                <a:lnTo>
                  <a:pt x="926556" y="862025"/>
                </a:lnTo>
                <a:lnTo>
                  <a:pt x="896259" y="894959"/>
                </a:lnTo>
                <a:lnTo>
                  <a:pt x="863278" y="925212"/>
                </a:lnTo>
                <a:lnTo>
                  <a:pt x="827797" y="952599"/>
                </a:lnTo>
                <a:lnTo>
                  <a:pt x="790002" y="976934"/>
                </a:lnTo>
                <a:lnTo>
                  <a:pt x="750078" y="998034"/>
                </a:lnTo>
                <a:lnTo>
                  <a:pt x="708211" y="1015712"/>
                </a:lnTo>
                <a:lnTo>
                  <a:pt x="664586" y="1029784"/>
                </a:lnTo>
                <a:lnTo>
                  <a:pt x="619389" y="1040065"/>
                </a:lnTo>
                <a:lnTo>
                  <a:pt x="572804" y="1046369"/>
                </a:lnTo>
                <a:lnTo>
                  <a:pt x="525018" y="1048512"/>
                </a:lnTo>
                <a:lnTo>
                  <a:pt x="477231" y="1046369"/>
                </a:lnTo>
                <a:lnTo>
                  <a:pt x="430646" y="1040065"/>
                </a:lnTo>
                <a:lnTo>
                  <a:pt x="385449" y="1029784"/>
                </a:lnTo>
                <a:lnTo>
                  <a:pt x="341824" y="1015712"/>
                </a:lnTo>
                <a:lnTo>
                  <a:pt x="299957" y="998034"/>
                </a:lnTo>
                <a:lnTo>
                  <a:pt x="260033" y="976934"/>
                </a:lnTo>
                <a:lnTo>
                  <a:pt x="222238" y="952599"/>
                </a:lnTo>
                <a:lnTo>
                  <a:pt x="186757" y="925212"/>
                </a:lnTo>
                <a:lnTo>
                  <a:pt x="153776" y="894959"/>
                </a:lnTo>
                <a:lnTo>
                  <a:pt x="123479" y="862025"/>
                </a:lnTo>
                <a:lnTo>
                  <a:pt x="96052" y="826596"/>
                </a:lnTo>
                <a:lnTo>
                  <a:pt x="71681" y="788856"/>
                </a:lnTo>
                <a:lnTo>
                  <a:pt x="50551" y="748990"/>
                </a:lnTo>
                <a:lnTo>
                  <a:pt x="32847" y="707184"/>
                </a:lnTo>
                <a:lnTo>
                  <a:pt x="18754" y="663622"/>
                </a:lnTo>
                <a:lnTo>
                  <a:pt x="8458" y="618490"/>
                </a:lnTo>
                <a:lnTo>
                  <a:pt x="2145" y="571973"/>
                </a:lnTo>
                <a:lnTo>
                  <a:pt x="0" y="524256"/>
                </a:lnTo>
                <a:close/>
              </a:path>
            </a:pathLst>
          </a:custGeom>
          <a:ln w="12192">
            <a:solidFill>
              <a:srgbClr val="6A1C6A"/>
            </a:solidFill>
          </a:ln>
        </p:spPr>
        <p:txBody>
          <a:bodyPr wrap="square" lIns="0" tIns="0" rIns="0" bIns="0" rtlCol="0"/>
          <a:lstStyle/>
          <a:p>
            <a:endParaRPr>
              <a:solidFill>
                <a:prstClr val="black"/>
              </a:solidFill>
            </a:endParaRPr>
          </a:p>
        </p:txBody>
      </p:sp>
      <p:grpSp>
        <p:nvGrpSpPr>
          <p:cNvPr id="279" name="Group 278"/>
          <p:cNvGrpSpPr/>
          <p:nvPr/>
        </p:nvGrpSpPr>
        <p:grpSpPr>
          <a:xfrm>
            <a:off x="2349907" y="1718793"/>
            <a:ext cx="1128092" cy="1012940"/>
            <a:chOff x="8904883" y="4797723"/>
            <a:chExt cx="917575" cy="823913"/>
          </a:xfrm>
        </p:grpSpPr>
        <p:sp>
          <p:nvSpPr>
            <p:cNvPr id="286" name="Freeform 1268"/>
            <p:cNvSpPr>
              <a:spLocks/>
            </p:cNvSpPr>
            <p:nvPr/>
          </p:nvSpPr>
          <p:spPr bwMode="auto">
            <a:xfrm>
              <a:off x="8904883" y="4797723"/>
              <a:ext cx="823913" cy="823913"/>
            </a:xfrm>
            <a:custGeom>
              <a:avLst/>
              <a:gdLst>
                <a:gd name="T0" fmla="*/ 259 w 519"/>
                <a:gd name="T1" fmla="*/ 0 h 519"/>
                <a:gd name="T2" fmla="*/ 302 w 519"/>
                <a:gd name="T3" fmla="*/ 3 h 519"/>
                <a:gd name="T4" fmla="*/ 342 w 519"/>
                <a:gd name="T5" fmla="*/ 13 h 519"/>
                <a:gd name="T6" fmla="*/ 379 w 519"/>
                <a:gd name="T7" fmla="*/ 28 h 519"/>
                <a:gd name="T8" fmla="*/ 412 w 519"/>
                <a:gd name="T9" fmla="*/ 50 h 519"/>
                <a:gd name="T10" fmla="*/ 443 w 519"/>
                <a:gd name="T11" fmla="*/ 76 h 519"/>
                <a:gd name="T12" fmla="*/ 469 w 519"/>
                <a:gd name="T13" fmla="*/ 106 h 519"/>
                <a:gd name="T14" fmla="*/ 490 w 519"/>
                <a:gd name="T15" fmla="*/ 140 h 519"/>
                <a:gd name="T16" fmla="*/ 506 w 519"/>
                <a:gd name="T17" fmla="*/ 177 h 519"/>
                <a:gd name="T18" fmla="*/ 515 w 519"/>
                <a:gd name="T19" fmla="*/ 217 h 519"/>
                <a:gd name="T20" fmla="*/ 519 w 519"/>
                <a:gd name="T21" fmla="*/ 259 h 519"/>
                <a:gd name="T22" fmla="*/ 515 w 519"/>
                <a:gd name="T23" fmla="*/ 302 h 519"/>
                <a:gd name="T24" fmla="*/ 506 w 519"/>
                <a:gd name="T25" fmla="*/ 342 h 519"/>
                <a:gd name="T26" fmla="*/ 490 w 519"/>
                <a:gd name="T27" fmla="*/ 379 h 519"/>
                <a:gd name="T28" fmla="*/ 469 w 519"/>
                <a:gd name="T29" fmla="*/ 412 h 519"/>
                <a:gd name="T30" fmla="*/ 443 w 519"/>
                <a:gd name="T31" fmla="*/ 443 h 519"/>
                <a:gd name="T32" fmla="*/ 412 w 519"/>
                <a:gd name="T33" fmla="*/ 469 h 519"/>
                <a:gd name="T34" fmla="*/ 379 w 519"/>
                <a:gd name="T35" fmla="*/ 490 h 519"/>
                <a:gd name="T36" fmla="*/ 342 w 519"/>
                <a:gd name="T37" fmla="*/ 506 h 519"/>
                <a:gd name="T38" fmla="*/ 302 w 519"/>
                <a:gd name="T39" fmla="*/ 515 h 519"/>
                <a:gd name="T40" fmla="*/ 259 w 519"/>
                <a:gd name="T41" fmla="*/ 519 h 519"/>
                <a:gd name="T42" fmla="*/ 217 w 519"/>
                <a:gd name="T43" fmla="*/ 515 h 519"/>
                <a:gd name="T44" fmla="*/ 177 w 519"/>
                <a:gd name="T45" fmla="*/ 506 h 519"/>
                <a:gd name="T46" fmla="*/ 140 w 519"/>
                <a:gd name="T47" fmla="*/ 490 h 519"/>
                <a:gd name="T48" fmla="*/ 106 w 519"/>
                <a:gd name="T49" fmla="*/ 469 h 519"/>
                <a:gd name="T50" fmla="*/ 76 w 519"/>
                <a:gd name="T51" fmla="*/ 443 h 519"/>
                <a:gd name="T52" fmla="*/ 50 w 519"/>
                <a:gd name="T53" fmla="*/ 412 h 519"/>
                <a:gd name="T54" fmla="*/ 28 w 519"/>
                <a:gd name="T55" fmla="*/ 379 h 519"/>
                <a:gd name="T56" fmla="*/ 13 w 519"/>
                <a:gd name="T57" fmla="*/ 342 h 519"/>
                <a:gd name="T58" fmla="*/ 3 w 519"/>
                <a:gd name="T59" fmla="*/ 302 h 519"/>
                <a:gd name="T60" fmla="*/ 0 w 519"/>
                <a:gd name="T61" fmla="*/ 259 h 519"/>
                <a:gd name="T62" fmla="*/ 3 w 519"/>
                <a:gd name="T63" fmla="*/ 217 h 519"/>
                <a:gd name="T64" fmla="*/ 13 w 519"/>
                <a:gd name="T65" fmla="*/ 177 h 519"/>
                <a:gd name="T66" fmla="*/ 28 w 519"/>
                <a:gd name="T67" fmla="*/ 140 h 519"/>
                <a:gd name="T68" fmla="*/ 50 w 519"/>
                <a:gd name="T69" fmla="*/ 106 h 519"/>
                <a:gd name="T70" fmla="*/ 76 w 519"/>
                <a:gd name="T71" fmla="*/ 76 h 519"/>
                <a:gd name="T72" fmla="*/ 106 w 519"/>
                <a:gd name="T73" fmla="*/ 50 h 519"/>
                <a:gd name="T74" fmla="*/ 140 w 519"/>
                <a:gd name="T75" fmla="*/ 28 h 519"/>
                <a:gd name="T76" fmla="*/ 177 w 519"/>
                <a:gd name="T77" fmla="*/ 13 h 519"/>
                <a:gd name="T78" fmla="*/ 217 w 519"/>
                <a:gd name="T79" fmla="*/ 3 h 519"/>
                <a:gd name="T80" fmla="*/ 259 w 519"/>
                <a:gd name="T81" fmla="*/ 0 h 5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19" h="519">
                  <a:moveTo>
                    <a:pt x="259" y="0"/>
                  </a:moveTo>
                  <a:lnTo>
                    <a:pt x="302" y="3"/>
                  </a:lnTo>
                  <a:lnTo>
                    <a:pt x="342" y="13"/>
                  </a:lnTo>
                  <a:lnTo>
                    <a:pt x="379" y="28"/>
                  </a:lnTo>
                  <a:lnTo>
                    <a:pt x="412" y="50"/>
                  </a:lnTo>
                  <a:lnTo>
                    <a:pt x="443" y="76"/>
                  </a:lnTo>
                  <a:lnTo>
                    <a:pt x="469" y="106"/>
                  </a:lnTo>
                  <a:lnTo>
                    <a:pt x="490" y="140"/>
                  </a:lnTo>
                  <a:lnTo>
                    <a:pt x="506" y="177"/>
                  </a:lnTo>
                  <a:lnTo>
                    <a:pt x="515" y="217"/>
                  </a:lnTo>
                  <a:lnTo>
                    <a:pt x="519" y="259"/>
                  </a:lnTo>
                  <a:lnTo>
                    <a:pt x="515" y="302"/>
                  </a:lnTo>
                  <a:lnTo>
                    <a:pt x="506" y="342"/>
                  </a:lnTo>
                  <a:lnTo>
                    <a:pt x="490" y="379"/>
                  </a:lnTo>
                  <a:lnTo>
                    <a:pt x="469" y="412"/>
                  </a:lnTo>
                  <a:lnTo>
                    <a:pt x="443" y="443"/>
                  </a:lnTo>
                  <a:lnTo>
                    <a:pt x="412" y="469"/>
                  </a:lnTo>
                  <a:lnTo>
                    <a:pt x="379" y="490"/>
                  </a:lnTo>
                  <a:lnTo>
                    <a:pt x="342" y="506"/>
                  </a:lnTo>
                  <a:lnTo>
                    <a:pt x="302" y="515"/>
                  </a:lnTo>
                  <a:lnTo>
                    <a:pt x="259" y="519"/>
                  </a:lnTo>
                  <a:lnTo>
                    <a:pt x="217" y="515"/>
                  </a:lnTo>
                  <a:lnTo>
                    <a:pt x="177" y="506"/>
                  </a:lnTo>
                  <a:lnTo>
                    <a:pt x="140" y="490"/>
                  </a:lnTo>
                  <a:lnTo>
                    <a:pt x="106" y="469"/>
                  </a:lnTo>
                  <a:lnTo>
                    <a:pt x="76" y="443"/>
                  </a:lnTo>
                  <a:lnTo>
                    <a:pt x="50" y="412"/>
                  </a:lnTo>
                  <a:lnTo>
                    <a:pt x="28" y="379"/>
                  </a:lnTo>
                  <a:lnTo>
                    <a:pt x="13" y="342"/>
                  </a:lnTo>
                  <a:lnTo>
                    <a:pt x="3" y="302"/>
                  </a:lnTo>
                  <a:lnTo>
                    <a:pt x="0" y="259"/>
                  </a:lnTo>
                  <a:lnTo>
                    <a:pt x="3" y="217"/>
                  </a:lnTo>
                  <a:lnTo>
                    <a:pt x="13" y="177"/>
                  </a:lnTo>
                  <a:lnTo>
                    <a:pt x="28" y="140"/>
                  </a:lnTo>
                  <a:lnTo>
                    <a:pt x="50" y="106"/>
                  </a:lnTo>
                  <a:lnTo>
                    <a:pt x="76" y="76"/>
                  </a:lnTo>
                  <a:lnTo>
                    <a:pt x="106" y="50"/>
                  </a:lnTo>
                  <a:lnTo>
                    <a:pt x="140" y="28"/>
                  </a:lnTo>
                  <a:lnTo>
                    <a:pt x="177" y="13"/>
                  </a:lnTo>
                  <a:lnTo>
                    <a:pt x="217" y="3"/>
                  </a:lnTo>
                  <a:lnTo>
                    <a:pt x="259" y="0"/>
                  </a:lnTo>
                  <a:close/>
                </a:path>
              </a:pathLst>
            </a:custGeom>
            <a:solidFill>
              <a:schemeClr val="tx2">
                <a:lumMod val="60000"/>
                <a:lumOff val="4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7" name="Freeform 1269"/>
            <p:cNvSpPr>
              <a:spLocks/>
            </p:cNvSpPr>
            <p:nvPr/>
          </p:nvSpPr>
          <p:spPr bwMode="auto">
            <a:xfrm>
              <a:off x="8969971" y="4883448"/>
              <a:ext cx="758825" cy="738188"/>
            </a:xfrm>
            <a:custGeom>
              <a:avLst/>
              <a:gdLst>
                <a:gd name="T0" fmla="*/ 257 w 478"/>
                <a:gd name="T1" fmla="*/ 0 h 465"/>
                <a:gd name="T2" fmla="*/ 378 w 478"/>
                <a:gd name="T3" fmla="*/ 0 h 465"/>
                <a:gd name="T4" fmla="*/ 405 w 478"/>
                <a:gd name="T5" fmla="*/ 24 h 465"/>
                <a:gd name="T6" fmla="*/ 428 w 478"/>
                <a:gd name="T7" fmla="*/ 52 h 465"/>
                <a:gd name="T8" fmla="*/ 447 w 478"/>
                <a:gd name="T9" fmla="*/ 81 h 465"/>
                <a:gd name="T10" fmla="*/ 461 w 478"/>
                <a:gd name="T11" fmla="*/ 115 h 465"/>
                <a:gd name="T12" fmla="*/ 471 w 478"/>
                <a:gd name="T13" fmla="*/ 143 h 465"/>
                <a:gd name="T14" fmla="*/ 477 w 478"/>
                <a:gd name="T15" fmla="*/ 174 h 465"/>
                <a:gd name="T16" fmla="*/ 478 w 478"/>
                <a:gd name="T17" fmla="*/ 205 h 465"/>
                <a:gd name="T18" fmla="*/ 474 w 478"/>
                <a:gd name="T19" fmla="*/ 248 h 465"/>
                <a:gd name="T20" fmla="*/ 465 w 478"/>
                <a:gd name="T21" fmla="*/ 288 h 465"/>
                <a:gd name="T22" fmla="*/ 449 w 478"/>
                <a:gd name="T23" fmla="*/ 325 h 465"/>
                <a:gd name="T24" fmla="*/ 428 w 478"/>
                <a:gd name="T25" fmla="*/ 358 h 465"/>
                <a:gd name="T26" fmla="*/ 402 w 478"/>
                <a:gd name="T27" fmla="*/ 389 h 465"/>
                <a:gd name="T28" fmla="*/ 371 w 478"/>
                <a:gd name="T29" fmla="*/ 415 h 465"/>
                <a:gd name="T30" fmla="*/ 338 w 478"/>
                <a:gd name="T31" fmla="*/ 436 h 465"/>
                <a:gd name="T32" fmla="*/ 301 w 478"/>
                <a:gd name="T33" fmla="*/ 452 h 465"/>
                <a:gd name="T34" fmla="*/ 261 w 478"/>
                <a:gd name="T35" fmla="*/ 461 h 465"/>
                <a:gd name="T36" fmla="*/ 218 w 478"/>
                <a:gd name="T37" fmla="*/ 465 h 465"/>
                <a:gd name="T38" fmla="*/ 179 w 478"/>
                <a:gd name="T39" fmla="*/ 463 h 465"/>
                <a:gd name="T40" fmla="*/ 142 w 478"/>
                <a:gd name="T41" fmla="*/ 454 h 465"/>
                <a:gd name="T42" fmla="*/ 106 w 478"/>
                <a:gd name="T43" fmla="*/ 440 h 465"/>
                <a:gd name="T44" fmla="*/ 75 w 478"/>
                <a:gd name="T45" fmla="*/ 421 h 465"/>
                <a:gd name="T46" fmla="*/ 69 w 478"/>
                <a:gd name="T47" fmla="*/ 418 h 465"/>
                <a:gd name="T48" fmla="*/ 59 w 478"/>
                <a:gd name="T49" fmla="*/ 410 h 465"/>
                <a:gd name="T50" fmla="*/ 37 w 478"/>
                <a:gd name="T51" fmla="*/ 391 h 465"/>
                <a:gd name="T52" fmla="*/ 17 w 478"/>
                <a:gd name="T53" fmla="*/ 370 h 465"/>
                <a:gd name="T54" fmla="*/ 0 w 478"/>
                <a:gd name="T55" fmla="*/ 346 h 465"/>
                <a:gd name="T56" fmla="*/ 69 w 478"/>
                <a:gd name="T57" fmla="*/ 346 h 465"/>
                <a:gd name="T58" fmla="*/ 69 w 478"/>
                <a:gd name="T59" fmla="*/ 102 h 465"/>
                <a:gd name="T60" fmla="*/ 73 w 478"/>
                <a:gd name="T61" fmla="*/ 88 h 465"/>
                <a:gd name="T62" fmla="*/ 80 w 478"/>
                <a:gd name="T63" fmla="*/ 76 h 465"/>
                <a:gd name="T64" fmla="*/ 92 w 478"/>
                <a:gd name="T65" fmla="*/ 67 h 465"/>
                <a:gd name="T66" fmla="*/ 106 w 478"/>
                <a:gd name="T67" fmla="*/ 65 h 465"/>
                <a:gd name="T68" fmla="*/ 219 w 478"/>
                <a:gd name="T69" fmla="*/ 65 h 465"/>
                <a:gd name="T70" fmla="*/ 219 w 478"/>
                <a:gd name="T71" fmla="*/ 38 h 465"/>
                <a:gd name="T72" fmla="*/ 223 w 478"/>
                <a:gd name="T73" fmla="*/ 24 h 465"/>
                <a:gd name="T74" fmla="*/ 231 w 478"/>
                <a:gd name="T75" fmla="*/ 11 h 465"/>
                <a:gd name="T76" fmla="*/ 243 w 478"/>
                <a:gd name="T77" fmla="*/ 3 h 465"/>
                <a:gd name="T78" fmla="*/ 257 w 478"/>
                <a:gd name="T79" fmla="*/ 0 h 4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78" h="465">
                  <a:moveTo>
                    <a:pt x="257" y="0"/>
                  </a:moveTo>
                  <a:lnTo>
                    <a:pt x="378" y="0"/>
                  </a:lnTo>
                  <a:lnTo>
                    <a:pt x="405" y="24"/>
                  </a:lnTo>
                  <a:lnTo>
                    <a:pt x="428" y="52"/>
                  </a:lnTo>
                  <a:lnTo>
                    <a:pt x="447" y="81"/>
                  </a:lnTo>
                  <a:lnTo>
                    <a:pt x="461" y="115"/>
                  </a:lnTo>
                  <a:lnTo>
                    <a:pt x="471" y="143"/>
                  </a:lnTo>
                  <a:lnTo>
                    <a:pt x="477" y="174"/>
                  </a:lnTo>
                  <a:lnTo>
                    <a:pt x="478" y="205"/>
                  </a:lnTo>
                  <a:lnTo>
                    <a:pt x="474" y="248"/>
                  </a:lnTo>
                  <a:lnTo>
                    <a:pt x="465" y="288"/>
                  </a:lnTo>
                  <a:lnTo>
                    <a:pt x="449" y="325"/>
                  </a:lnTo>
                  <a:lnTo>
                    <a:pt x="428" y="358"/>
                  </a:lnTo>
                  <a:lnTo>
                    <a:pt x="402" y="389"/>
                  </a:lnTo>
                  <a:lnTo>
                    <a:pt x="371" y="415"/>
                  </a:lnTo>
                  <a:lnTo>
                    <a:pt x="338" y="436"/>
                  </a:lnTo>
                  <a:lnTo>
                    <a:pt x="301" y="452"/>
                  </a:lnTo>
                  <a:lnTo>
                    <a:pt x="261" y="461"/>
                  </a:lnTo>
                  <a:lnTo>
                    <a:pt x="218" y="465"/>
                  </a:lnTo>
                  <a:lnTo>
                    <a:pt x="179" y="463"/>
                  </a:lnTo>
                  <a:lnTo>
                    <a:pt x="142" y="454"/>
                  </a:lnTo>
                  <a:lnTo>
                    <a:pt x="106" y="440"/>
                  </a:lnTo>
                  <a:lnTo>
                    <a:pt x="75" y="421"/>
                  </a:lnTo>
                  <a:lnTo>
                    <a:pt x="69" y="418"/>
                  </a:lnTo>
                  <a:lnTo>
                    <a:pt x="59" y="410"/>
                  </a:lnTo>
                  <a:lnTo>
                    <a:pt x="37" y="391"/>
                  </a:lnTo>
                  <a:lnTo>
                    <a:pt x="17" y="370"/>
                  </a:lnTo>
                  <a:lnTo>
                    <a:pt x="0" y="346"/>
                  </a:lnTo>
                  <a:lnTo>
                    <a:pt x="69" y="346"/>
                  </a:lnTo>
                  <a:lnTo>
                    <a:pt x="69" y="102"/>
                  </a:lnTo>
                  <a:lnTo>
                    <a:pt x="73" y="88"/>
                  </a:lnTo>
                  <a:lnTo>
                    <a:pt x="80" y="76"/>
                  </a:lnTo>
                  <a:lnTo>
                    <a:pt x="92" y="67"/>
                  </a:lnTo>
                  <a:lnTo>
                    <a:pt x="106" y="65"/>
                  </a:lnTo>
                  <a:lnTo>
                    <a:pt x="219" y="65"/>
                  </a:lnTo>
                  <a:lnTo>
                    <a:pt x="219" y="38"/>
                  </a:lnTo>
                  <a:lnTo>
                    <a:pt x="223" y="24"/>
                  </a:lnTo>
                  <a:lnTo>
                    <a:pt x="231" y="11"/>
                  </a:lnTo>
                  <a:lnTo>
                    <a:pt x="243" y="3"/>
                  </a:lnTo>
                  <a:lnTo>
                    <a:pt x="257" y="0"/>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8" name="Freeform 1270"/>
            <p:cNvSpPr>
              <a:spLocks/>
            </p:cNvSpPr>
            <p:nvPr/>
          </p:nvSpPr>
          <p:spPr bwMode="auto">
            <a:xfrm>
              <a:off x="9701808" y="4883448"/>
              <a:ext cx="120650" cy="104775"/>
            </a:xfrm>
            <a:custGeom>
              <a:avLst/>
              <a:gdLst>
                <a:gd name="T0" fmla="*/ 38 w 76"/>
                <a:gd name="T1" fmla="*/ 0 h 66"/>
                <a:gd name="T2" fmla="*/ 54 w 76"/>
                <a:gd name="T3" fmla="*/ 3 h 66"/>
                <a:gd name="T4" fmla="*/ 66 w 76"/>
                <a:gd name="T5" fmla="*/ 11 h 66"/>
                <a:gd name="T6" fmla="*/ 73 w 76"/>
                <a:gd name="T7" fmla="*/ 23 h 66"/>
                <a:gd name="T8" fmla="*/ 76 w 76"/>
                <a:gd name="T9" fmla="*/ 38 h 66"/>
                <a:gd name="T10" fmla="*/ 76 w 76"/>
                <a:gd name="T11" fmla="*/ 66 h 66"/>
                <a:gd name="T12" fmla="*/ 0 w 76"/>
                <a:gd name="T13" fmla="*/ 66 h 66"/>
                <a:gd name="T14" fmla="*/ 0 w 76"/>
                <a:gd name="T15" fmla="*/ 38 h 66"/>
                <a:gd name="T16" fmla="*/ 4 w 76"/>
                <a:gd name="T17" fmla="*/ 23 h 66"/>
                <a:gd name="T18" fmla="*/ 12 w 76"/>
                <a:gd name="T19" fmla="*/ 11 h 66"/>
                <a:gd name="T20" fmla="*/ 24 w 76"/>
                <a:gd name="T21" fmla="*/ 3 h 66"/>
                <a:gd name="T22" fmla="*/ 38 w 76"/>
                <a:gd name="T23" fmla="*/ 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66">
                  <a:moveTo>
                    <a:pt x="38" y="0"/>
                  </a:moveTo>
                  <a:lnTo>
                    <a:pt x="54" y="3"/>
                  </a:lnTo>
                  <a:lnTo>
                    <a:pt x="66" y="11"/>
                  </a:lnTo>
                  <a:lnTo>
                    <a:pt x="73" y="23"/>
                  </a:lnTo>
                  <a:lnTo>
                    <a:pt x="76" y="38"/>
                  </a:lnTo>
                  <a:lnTo>
                    <a:pt x="76" y="66"/>
                  </a:lnTo>
                  <a:lnTo>
                    <a:pt x="0" y="66"/>
                  </a:lnTo>
                  <a:lnTo>
                    <a:pt x="0" y="38"/>
                  </a:lnTo>
                  <a:lnTo>
                    <a:pt x="4" y="23"/>
                  </a:lnTo>
                  <a:lnTo>
                    <a:pt x="12" y="11"/>
                  </a:lnTo>
                  <a:lnTo>
                    <a:pt x="24" y="3"/>
                  </a:lnTo>
                  <a:lnTo>
                    <a:pt x="38" y="0"/>
                  </a:lnTo>
                  <a:close/>
                </a:path>
              </a:pathLst>
            </a:custGeom>
            <a:solidFill>
              <a:srgbClr val="B8D1E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9" name="Freeform 1271"/>
            <p:cNvSpPr>
              <a:spLocks/>
            </p:cNvSpPr>
            <p:nvPr/>
          </p:nvSpPr>
          <p:spPr bwMode="auto">
            <a:xfrm>
              <a:off x="9317633" y="4883448"/>
              <a:ext cx="444500" cy="307975"/>
            </a:xfrm>
            <a:custGeom>
              <a:avLst/>
              <a:gdLst>
                <a:gd name="T0" fmla="*/ 38 w 280"/>
                <a:gd name="T1" fmla="*/ 0 h 194"/>
                <a:gd name="T2" fmla="*/ 280 w 280"/>
                <a:gd name="T3" fmla="*/ 0 h 194"/>
                <a:gd name="T4" fmla="*/ 266 w 280"/>
                <a:gd name="T5" fmla="*/ 3 h 194"/>
                <a:gd name="T6" fmla="*/ 254 w 280"/>
                <a:gd name="T7" fmla="*/ 11 h 194"/>
                <a:gd name="T8" fmla="*/ 246 w 280"/>
                <a:gd name="T9" fmla="*/ 23 h 194"/>
                <a:gd name="T10" fmla="*/ 242 w 280"/>
                <a:gd name="T11" fmla="*/ 38 h 194"/>
                <a:gd name="T12" fmla="*/ 242 w 280"/>
                <a:gd name="T13" fmla="*/ 156 h 194"/>
                <a:gd name="T14" fmla="*/ 240 w 280"/>
                <a:gd name="T15" fmla="*/ 170 h 194"/>
                <a:gd name="T16" fmla="*/ 232 w 280"/>
                <a:gd name="T17" fmla="*/ 182 h 194"/>
                <a:gd name="T18" fmla="*/ 220 w 280"/>
                <a:gd name="T19" fmla="*/ 191 h 194"/>
                <a:gd name="T20" fmla="*/ 206 w 280"/>
                <a:gd name="T21" fmla="*/ 194 h 194"/>
                <a:gd name="T22" fmla="*/ 0 w 280"/>
                <a:gd name="T23" fmla="*/ 194 h 194"/>
                <a:gd name="T24" fmla="*/ 0 w 280"/>
                <a:gd name="T25" fmla="*/ 38 h 194"/>
                <a:gd name="T26" fmla="*/ 4 w 280"/>
                <a:gd name="T27" fmla="*/ 23 h 194"/>
                <a:gd name="T28" fmla="*/ 12 w 280"/>
                <a:gd name="T29" fmla="*/ 11 h 194"/>
                <a:gd name="T30" fmla="*/ 24 w 280"/>
                <a:gd name="T31" fmla="*/ 3 h 194"/>
                <a:gd name="T32" fmla="*/ 38 w 280"/>
                <a:gd name="T33" fmla="*/ 0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0" h="194">
                  <a:moveTo>
                    <a:pt x="38" y="0"/>
                  </a:moveTo>
                  <a:lnTo>
                    <a:pt x="280" y="0"/>
                  </a:lnTo>
                  <a:lnTo>
                    <a:pt x="266" y="3"/>
                  </a:lnTo>
                  <a:lnTo>
                    <a:pt x="254" y="11"/>
                  </a:lnTo>
                  <a:lnTo>
                    <a:pt x="246" y="23"/>
                  </a:lnTo>
                  <a:lnTo>
                    <a:pt x="242" y="38"/>
                  </a:lnTo>
                  <a:lnTo>
                    <a:pt x="242" y="156"/>
                  </a:lnTo>
                  <a:lnTo>
                    <a:pt x="240" y="170"/>
                  </a:lnTo>
                  <a:lnTo>
                    <a:pt x="232" y="182"/>
                  </a:lnTo>
                  <a:lnTo>
                    <a:pt x="220" y="191"/>
                  </a:lnTo>
                  <a:lnTo>
                    <a:pt x="206" y="194"/>
                  </a:lnTo>
                  <a:lnTo>
                    <a:pt x="0" y="194"/>
                  </a:lnTo>
                  <a:lnTo>
                    <a:pt x="0" y="38"/>
                  </a:lnTo>
                  <a:lnTo>
                    <a:pt x="4" y="23"/>
                  </a:lnTo>
                  <a:lnTo>
                    <a:pt x="12" y="11"/>
                  </a:lnTo>
                  <a:lnTo>
                    <a:pt x="24" y="3"/>
                  </a:lnTo>
                  <a:lnTo>
                    <a:pt x="38" y="0"/>
                  </a:lnTo>
                  <a:close/>
                </a:path>
              </a:pathLst>
            </a:custGeom>
            <a:solidFill>
              <a:srgbClr val="E1EFF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90" name="Freeform 1272"/>
            <p:cNvSpPr>
              <a:spLocks/>
            </p:cNvSpPr>
            <p:nvPr/>
          </p:nvSpPr>
          <p:spPr bwMode="auto">
            <a:xfrm>
              <a:off x="9363671" y="4923136"/>
              <a:ext cx="68263" cy="122238"/>
            </a:xfrm>
            <a:custGeom>
              <a:avLst/>
              <a:gdLst>
                <a:gd name="T0" fmla="*/ 43 w 43"/>
                <a:gd name="T1" fmla="*/ 0 h 77"/>
                <a:gd name="T2" fmla="*/ 43 w 43"/>
                <a:gd name="T3" fmla="*/ 43 h 77"/>
                <a:gd name="T4" fmla="*/ 15 w 43"/>
                <a:gd name="T5" fmla="*/ 77 h 77"/>
                <a:gd name="T6" fmla="*/ 6 w 43"/>
                <a:gd name="T7" fmla="*/ 67 h 77"/>
                <a:gd name="T8" fmla="*/ 1 w 43"/>
                <a:gd name="T9" fmla="*/ 55 h 77"/>
                <a:gd name="T10" fmla="*/ 0 w 43"/>
                <a:gd name="T11" fmla="*/ 41 h 77"/>
                <a:gd name="T12" fmla="*/ 2 w 43"/>
                <a:gd name="T13" fmla="*/ 28 h 77"/>
                <a:gd name="T14" fmla="*/ 9 w 43"/>
                <a:gd name="T15" fmla="*/ 16 h 77"/>
                <a:gd name="T16" fmla="*/ 18 w 43"/>
                <a:gd name="T17" fmla="*/ 8 h 77"/>
                <a:gd name="T18" fmla="*/ 30 w 43"/>
                <a:gd name="T19" fmla="*/ 2 h 77"/>
                <a:gd name="T20" fmla="*/ 43 w 43"/>
                <a:gd name="T21"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 h="77">
                  <a:moveTo>
                    <a:pt x="43" y="0"/>
                  </a:moveTo>
                  <a:lnTo>
                    <a:pt x="43" y="43"/>
                  </a:lnTo>
                  <a:lnTo>
                    <a:pt x="15" y="77"/>
                  </a:lnTo>
                  <a:lnTo>
                    <a:pt x="6" y="67"/>
                  </a:lnTo>
                  <a:lnTo>
                    <a:pt x="1" y="55"/>
                  </a:lnTo>
                  <a:lnTo>
                    <a:pt x="0" y="41"/>
                  </a:lnTo>
                  <a:lnTo>
                    <a:pt x="2" y="28"/>
                  </a:lnTo>
                  <a:lnTo>
                    <a:pt x="9" y="16"/>
                  </a:lnTo>
                  <a:lnTo>
                    <a:pt x="18" y="8"/>
                  </a:lnTo>
                  <a:lnTo>
                    <a:pt x="30" y="2"/>
                  </a:lnTo>
                  <a:lnTo>
                    <a:pt x="43" y="0"/>
                  </a:lnTo>
                  <a:close/>
                </a:path>
              </a:pathLst>
            </a:custGeom>
            <a:solidFill>
              <a:srgbClr val="FF6D3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91" name="Freeform 1273"/>
            <p:cNvSpPr>
              <a:spLocks/>
            </p:cNvSpPr>
            <p:nvPr/>
          </p:nvSpPr>
          <p:spPr bwMode="auto">
            <a:xfrm>
              <a:off x="9387483" y="4991398"/>
              <a:ext cx="44450" cy="69850"/>
            </a:xfrm>
            <a:custGeom>
              <a:avLst/>
              <a:gdLst>
                <a:gd name="T0" fmla="*/ 28 w 28"/>
                <a:gd name="T1" fmla="*/ 0 h 44"/>
                <a:gd name="T2" fmla="*/ 24 w 28"/>
                <a:gd name="T3" fmla="*/ 44 h 44"/>
                <a:gd name="T4" fmla="*/ 12 w 28"/>
                <a:gd name="T5" fmla="*/ 42 h 44"/>
                <a:gd name="T6" fmla="*/ 0 w 28"/>
                <a:gd name="T7" fmla="*/ 34 h 44"/>
                <a:gd name="T8" fmla="*/ 28 w 28"/>
                <a:gd name="T9" fmla="*/ 0 h 44"/>
              </a:gdLst>
              <a:ahLst/>
              <a:cxnLst>
                <a:cxn ang="0">
                  <a:pos x="T0" y="T1"/>
                </a:cxn>
                <a:cxn ang="0">
                  <a:pos x="T2" y="T3"/>
                </a:cxn>
                <a:cxn ang="0">
                  <a:pos x="T4" y="T5"/>
                </a:cxn>
                <a:cxn ang="0">
                  <a:pos x="T6" y="T7"/>
                </a:cxn>
                <a:cxn ang="0">
                  <a:pos x="T8" y="T9"/>
                </a:cxn>
              </a:cxnLst>
              <a:rect l="0" t="0" r="r" b="b"/>
              <a:pathLst>
                <a:path w="28" h="44">
                  <a:moveTo>
                    <a:pt x="28" y="0"/>
                  </a:moveTo>
                  <a:lnTo>
                    <a:pt x="24" y="44"/>
                  </a:lnTo>
                  <a:lnTo>
                    <a:pt x="12" y="42"/>
                  </a:lnTo>
                  <a:lnTo>
                    <a:pt x="0" y="34"/>
                  </a:lnTo>
                  <a:lnTo>
                    <a:pt x="28" y="0"/>
                  </a:lnTo>
                  <a:close/>
                </a:path>
              </a:pathLst>
            </a:custGeom>
            <a:solidFill>
              <a:srgbClr val="B8D1E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92" name="Freeform 1274"/>
            <p:cNvSpPr>
              <a:spLocks/>
            </p:cNvSpPr>
            <p:nvPr/>
          </p:nvSpPr>
          <p:spPr bwMode="auto">
            <a:xfrm>
              <a:off x="9425583" y="4961236"/>
              <a:ext cx="73025" cy="100013"/>
            </a:xfrm>
            <a:custGeom>
              <a:avLst/>
              <a:gdLst>
                <a:gd name="T0" fmla="*/ 42 w 46"/>
                <a:gd name="T1" fmla="*/ 0 h 63"/>
                <a:gd name="T2" fmla="*/ 46 w 46"/>
                <a:gd name="T3" fmla="*/ 13 h 63"/>
                <a:gd name="T4" fmla="*/ 46 w 46"/>
                <a:gd name="T5" fmla="*/ 27 h 63"/>
                <a:gd name="T6" fmla="*/ 43 w 46"/>
                <a:gd name="T7" fmla="*/ 39 h 63"/>
                <a:gd name="T8" fmla="*/ 34 w 46"/>
                <a:gd name="T9" fmla="*/ 50 h 63"/>
                <a:gd name="T10" fmla="*/ 23 w 46"/>
                <a:gd name="T11" fmla="*/ 58 h 63"/>
                <a:gd name="T12" fmla="*/ 12 w 46"/>
                <a:gd name="T13" fmla="*/ 63 h 63"/>
                <a:gd name="T14" fmla="*/ 0 w 46"/>
                <a:gd name="T15" fmla="*/ 63 h 63"/>
                <a:gd name="T16" fmla="*/ 4 w 46"/>
                <a:gd name="T17" fmla="*/ 19 h 63"/>
                <a:gd name="T18" fmla="*/ 42 w 46"/>
                <a:gd name="T19"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 h="63">
                  <a:moveTo>
                    <a:pt x="42" y="0"/>
                  </a:moveTo>
                  <a:lnTo>
                    <a:pt x="46" y="13"/>
                  </a:lnTo>
                  <a:lnTo>
                    <a:pt x="46" y="27"/>
                  </a:lnTo>
                  <a:lnTo>
                    <a:pt x="43" y="39"/>
                  </a:lnTo>
                  <a:lnTo>
                    <a:pt x="34" y="50"/>
                  </a:lnTo>
                  <a:lnTo>
                    <a:pt x="23" y="58"/>
                  </a:lnTo>
                  <a:lnTo>
                    <a:pt x="12" y="63"/>
                  </a:lnTo>
                  <a:lnTo>
                    <a:pt x="0" y="63"/>
                  </a:lnTo>
                  <a:lnTo>
                    <a:pt x="4" y="19"/>
                  </a:lnTo>
                  <a:lnTo>
                    <a:pt x="42" y="0"/>
                  </a:lnTo>
                  <a:close/>
                </a:path>
              </a:pathLst>
            </a:custGeom>
            <a:solidFill>
              <a:srgbClr val="21D8D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93" name="Freeform 1275"/>
            <p:cNvSpPr>
              <a:spLocks/>
            </p:cNvSpPr>
            <p:nvPr/>
          </p:nvSpPr>
          <p:spPr bwMode="auto">
            <a:xfrm>
              <a:off x="9431933" y="4923136"/>
              <a:ext cx="60325" cy="68263"/>
            </a:xfrm>
            <a:custGeom>
              <a:avLst/>
              <a:gdLst>
                <a:gd name="T0" fmla="*/ 0 w 38"/>
                <a:gd name="T1" fmla="*/ 0 h 43"/>
                <a:gd name="T2" fmla="*/ 15 w 38"/>
                <a:gd name="T3" fmla="*/ 3 h 43"/>
                <a:gd name="T4" fmla="*/ 29 w 38"/>
                <a:gd name="T5" fmla="*/ 11 h 43"/>
                <a:gd name="T6" fmla="*/ 38 w 38"/>
                <a:gd name="T7" fmla="*/ 24 h 43"/>
                <a:gd name="T8" fmla="*/ 0 w 38"/>
                <a:gd name="T9" fmla="*/ 43 h 43"/>
                <a:gd name="T10" fmla="*/ 0 w 38"/>
                <a:gd name="T11" fmla="*/ 0 h 43"/>
              </a:gdLst>
              <a:ahLst/>
              <a:cxnLst>
                <a:cxn ang="0">
                  <a:pos x="T0" y="T1"/>
                </a:cxn>
                <a:cxn ang="0">
                  <a:pos x="T2" y="T3"/>
                </a:cxn>
                <a:cxn ang="0">
                  <a:pos x="T4" y="T5"/>
                </a:cxn>
                <a:cxn ang="0">
                  <a:pos x="T6" y="T7"/>
                </a:cxn>
                <a:cxn ang="0">
                  <a:pos x="T8" y="T9"/>
                </a:cxn>
                <a:cxn ang="0">
                  <a:pos x="T10" y="T11"/>
                </a:cxn>
              </a:cxnLst>
              <a:rect l="0" t="0" r="r" b="b"/>
              <a:pathLst>
                <a:path w="38" h="43">
                  <a:moveTo>
                    <a:pt x="0" y="0"/>
                  </a:moveTo>
                  <a:lnTo>
                    <a:pt x="15" y="3"/>
                  </a:lnTo>
                  <a:lnTo>
                    <a:pt x="29" y="11"/>
                  </a:lnTo>
                  <a:lnTo>
                    <a:pt x="38" y="24"/>
                  </a:lnTo>
                  <a:lnTo>
                    <a:pt x="0" y="43"/>
                  </a:lnTo>
                  <a:lnTo>
                    <a:pt x="0" y="0"/>
                  </a:lnTo>
                  <a:close/>
                </a:path>
              </a:pathLst>
            </a:custGeom>
            <a:solidFill>
              <a:srgbClr val="2A445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94" name="Rectangle 1276"/>
            <p:cNvSpPr>
              <a:spLocks noChangeArrowheads="1"/>
            </p:cNvSpPr>
            <p:nvPr/>
          </p:nvSpPr>
          <p:spPr bwMode="auto">
            <a:xfrm>
              <a:off x="9589096" y="4929486"/>
              <a:ext cx="44450" cy="11113"/>
            </a:xfrm>
            <a:prstGeom prst="rect">
              <a:avLst/>
            </a:prstGeom>
            <a:solidFill>
              <a:srgbClr val="B8D1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5" name="Rectangle 1277"/>
            <p:cNvSpPr>
              <a:spLocks noChangeArrowheads="1"/>
            </p:cNvSpPr>
            <p:nvPr/>
          </p:nvSpPr>
          <p:spPr bwMode="auto">
            <a:xfrm>
              <a:off x="9639896" y="4929486"/>
              <a:ext cx="19050" cy="11113"/>
            </a:xfrm>
            <a:prstGeom prst="rect">
              <a:avLst/>
            </a:prstGeom>
            <a:solidFill>
              <a:srgbClr val="B8D1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6" name="Rectangle 1278"/>
            <p:cNvSpPr>
              <a:spLocks noChangeArrowheads="1"/>
            </p:cNvSpPr>
            <p:nvPr/>
          </p:nvSpPr>
          <p:spPr bwMode="auto">
            <a:xfrm>
              <a:off x="9589096" y="5007273"/>
              <a:ext cx="69850" cy="9525"/>
            </a:xfrm>
            <a:prstGeom prst="rect">
              <a:avLst/>
            </a:prstGeom>
            <a:solidFill>
              <a:srgbClr val="B8D1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7" name="Rectangle 1279"/>
            <p:cNvSpPr>
              <a:spLocks noChangeArrowheads="1"/>
            </p:cNvSpPr>
            <p:nvPr/>
          </p:nvSpPr>
          <p:spPr bwMode="auto">
            <a:xfrm>
              <a:off x="9649421" y="5045373"/>
              <a:ext cx="9525" cy="7938"/>
            </a:xfrm>
            <a:prstGeom prst="rect">
              <a:avLst/>
            </a:prstGeom>
            <a:solidFill>
              <a:srgbClr val="B8D1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8" name="Rectangle 1280"/>
            <p:cNvSpPr>
              <a:spLocks noChangeArrowheads="1"/>
            </p:cNvSpPr>
            <p:nvPr/>
          </p:nvSpPr>
          <p:spPr bwMode="auto">
            <a:xfrm>
              <a:off x="9589096" y="5045373"/>
              <a:ext cx="52388" cy="7938"/>
            </a:xfrm>
            <a:prstGeom prst="rect">
              <a:avLst/>
            </a:prstGeom>
            <a:solidFill>
              <a:srgbClr val="B8D1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9" name="Rectangle 1281"/>
            <p:cNvSpPr>
              <a:spLocks noChangeArrowheads="1"/>
            </p:cNvSpPr>
            <p:nvPr/>
          </p:nvSpPr>
          <p:spPr bwMode="auto">
            <a:xfrm>
              <a:off x="9589096" y="4967586"/>
              <a:ext cx="12700" cy="11113"/>
            </a:xfrm>
            <a:prstGeom prst="rect">
              <a:avLst/>
            </a:prstGeom>
            <a:solidFill>
              <a:srgbClr val="B8D1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0" name="Rectangle 1282"/>
            <p:cNvSpPr>
              <a:spLocks noChangeArrowheads="1"/>
            </p:cNvSpPr>
            <p:nvPr/>
          </p:nvSpPr>
          <p:spPr bwMode="auto">
            <a:xfrm>
              <a:off x="9611321" y="4967586"/>
              <a:ext cx="20638" cy="11113"/>
            </a:xfrm>
            <a:prstGeom prst="rect">
              <a:avLst/>
            </a:prstGeom>
            <a:solidFill>
              <a:srgbClr val="B8D1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1" name="Rectangle 1283"/>
            <p:cNvSpPr>
              <a:spLocks noChangeArrowheads="1"/>
            </p:cNvSpPr>
            <p:nvPr/>
          </p:nvSpPr>
          <p:spPr bwMode="auto">
            <a:xfrm>
              <a:off x="9639896" y="4967586"/>
              <a:ext cx="19050" cy="11113"/>
            </a:xfrm>
            <a:prstGeom prst="rect">
              <a:avLst/>
            </a:prstGeom>
            <a:solidFill>
              <a:srgbClr val="B8D1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2" name="Freeform 1284"/>
            <p:cNvSpPr>
              <a:spLocks/>
            </p:cNvSpPr>
            <p:nvPr/>
          </p:nvSpPr>
          <p:spPr bwMode="auto">
            <a:xfrm>
              <a:off x="9552583" y="4923136"/>
              <a:ext cx="23813" cy="23813"/>
            </a:xfrm>
            <a:custGeom>
              <a:avLst/>
              <a:gdLst>
                <a:gd name="T0" fmla="*/ 8 w 15"/>
                <a:gd name="T1" fmla="*/ 0 h 15"/>
                <a:gd name="T2" fmla="*/ 10 w 15"/>
                <a:gd name="T3" fmla="*/ 1 h 15"/>
                <a:gd name="T4" fmla="*/ 13 w 15"/>
                <a:gd name="T5" fmla="*/ 2 h 15"/>
                <a:gd name="T6" fmla="*/ 14 w 15"/>
                <a:gd name="T7" fmla="*/ 4 h 15"/>
                <a:gd name="T8" fmla="*/ 15 w 15"/>
                <a:gd name="T9" fmla="*/ 8 h 15"/>
                <a:gd name="T10" fmla="*/ 14 w 15"/>
                <a:gd name="T11" fmla="*/ 11 h 15"/>
                <a:gd name="T12" fmla="*/ 13 w 15"/>
                <a:gd name="T13" fmla="*/ 13 h 15"/>
                <a:gd name="T14" fmla="*/ 10 w 15"/>
                <a:gd name="T15" fmla="*/ 15 h 15"/>
                <a:gd name="T16" fmla="*/ 8 w 15"/>
                <a:gd name="T17" fmla="*/ 15 h 15"/>
                <a:gd name="T18" fmla="*/ 4 w 15"/>
                <a:gd name="T19" fmla="*/ 15 h 15"/>
                <a:gd name="T20" fmla="*/ 2 w 15"/>
                <a:gd name="T21" fmla="*/ 13 h 15"/>
                <a:gd name="T22" fmla="*/ 0 w 15"/>
                <a:gd name="T23" fmla="*/ 11 h 15"/>
                <a:gd name="T24" fmla="*/ 0 w 15"/>
                <a:gd name="T25" fmla="*/ 8 h 15"/>
                <a:gd name="T26" fmla="*/ 0 w 15"/>
                <a:gd name="T27" fmla="*/ 4 h 15"/>
                <a:gd name="T28" fmla="*/ 2 w 15"/>
                <a:gd name="T29" fmla="*/ 2 h 15"/>
                <a:gd name="T30" fmla="*/ 4 w 15"/>
                <a:gd name="T31" fmla="*/ 1 h 15"/>
                <a:gd name="T32" fmla="*/ 8 w 15"/>
                <a:gd name="T33"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 h="15">
                  <a:moveTo>
                    <a:pt x="8" y="0"/>
                  </a:moveTo>
                  <a:lnTo>
                    <a:pt x="10" y="1"/>
                  </a:lnTo>
                  <a:lnTo>
                    <a:pt x="13" y="2"/>
                  </a:lnTo>
                  <a:lnTo>
                    <a:pt x="14" y="4"/>
                  </a:lnTo>
                  <a:lnTo>
                    <a:pt x="15" y="8"/>
                  </a:lnTo>
                  <a:lnTo>
                    <a:pt x="14" y="11"/>
                  </a:lnTo>
                  <a:lnTo>
                    <a:pt x="13" y="13"/>
                  </a:lnTo>
                  <a:lnTo>
                    <a:pt x="10" y="15"/>
                  </a:lnTo>
                  <a:lnTo>
                    <a:pt x="8" y="15"/>
                  </a:lnTo>
                  <a:lnTo>
                    <a:pt x="4" y="15"/>
                  </a:lnTo>
                  <a:lnTo>
                    <a:pt x="2" y="13"/>
                  </a:lnTo>
                  <a:lnTo>
                    <a:pt x="0" y="11"/>
                  </a:lnTo>
                  <a:lnTo>
                    <a:pt x="0" y="8"/>
                  </a:lnTo>
                  <a:lnTo>
                    <a:pt x="0" y="4"/>
                  </a:lnTo>
                  <a:lnTo>
                    <a:pt x="2" y="2"/>
                  </a:lnTo>
                  <a:lnTo>
                    <a:pt x="4" y="1"/>
                  </a:lnTo>
                  <a:lnTo>
                    <a:pt x="8" y="0"/>
                  </a:lnTo>
                  <a:close/>
                </a:path>
              </a:pathLst>
            </a:custGeom>
            <a:solidFill>
              <a:srgbClr val="2A445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3" name="Freeform 1285"/>
            <p:cNvSpPr>
              <a:spLocks/>
            </p:cNvSpPr>
            <p:nvPr/>
          </p:nvSpPr>
          <p:spPr bwMode="auto">
            <a:xfrm>
              <a:off x="9552583" y="4961236"/>
              <a:ext cx="23813" cy="23813"/>
            </a:xfrm>
            <a:custGeom>
              <a:avLst/>
              <a:gdLst>
                <a:gd name="T0" fmla="*/ 8 w 15"/>
                <a:gd name="T1" fmla="*/ 0 h 15"/>
                <a:gd name="T2" fmla="*/ 10 w 15"/>
                <a:gd name="T3" fmla="*/ 1 h 15"/>
                <a:gd name="T4" fmla="*/ 13 w 15"/>
                <a:gd name="T5" fmla="*/ 2 h 15"/>
                <a:gd name="T6" fmla="*/ 14 w 15"/>
                <a:gd name="T7" fmla="*/ 5 h 15"/>
                <a:gd name="T8" fmla="*/ 15 w 15"/>
                <a:gd name="T9" fmla="*/ 7 h 15"/>
                <a:gd name="T10" fmla="*/ 14 w 15"/>
                <a:gd name="T11" fmla="*/ 11 h 15"/>
                <a:gd name="T12" fmla="*/ 13 w 15"/>
                <a:gd name="T13" fmla="*/ 13 h 15"/>
                <a:gd name="T14" fmla="*/ 10 w 15"/>
                <a:gd name="T15" fmla="*/ 15 h 15"/>
                <a:gd name="T16" fmla="*/ 8 w 15"/>
                <a:gd name="T17" fmla="*/ 15 h 15"/>
                <a:gd name="T18" fmla="*/ 4 w 15"/>
                <a:gd name="T19" fmla="*/ 15 h 15"/>
                <a:gd name="T20" fmla="*/ 2 w 15"/>
                <a:gd name="T21" fmla="*/ 13 h 15"/>
                <a:gd name="T22" fmla="*/ 0 w 15"/>
                <a:gd name="T23" fmla="*/ 11 h 15"/>
                <a:gd name="T24" fmla="*/ 0 w 15"/>
                <a:gd name="T25" fmla="*/ 7 h 15"/>
                <a:gd name="T26" fmla="*/ 0 w 15"/>
                <a:gd name="T27" fmla="*/ 5 h 15"/>
                <a:gd name="T28" fmla="*/ 2 w 15"/>
                <a:gd name="T29" fmla="*/ 2 h 15"/>
                <a:gd name="T30" fmla="*/ 4 w 15"/>
                <a:gd name="T31" fmla="*/ 1 h 15"/>
                <a:gd name="T32" fmla="*/ 8 w 15"/>
                <a:gd name="T33"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 h="15">
                  <a:moveTo>
                    <a:pt x="8" y="0"/>
                  </a:moveTo>
                  <a:lnTo>
                    <a:pt x="10" y="1"/>
                  </a:lnTo>
                  <a:lnTo>
                    <a:pt x="13" y="2"/>
                  </a:lnTo>
                  <a:lnTo>
                    <a:pt x="14" y="5"/>
                  </a:lnTo>
                  <a:lnTo>
                    <a:pt x="15" y="7"/>
                  </a:lnTo>
                  <a:lnTo>
                    <a:pt x="14" y="11"/>
                  </a:lnTo>
                  <a:lnTo>
                    <a:pt x="13" y="13"/>
                  </a:lnTo>
                  <a:lnTo>
                    <a:pt x="10" y="15"/>
                  </a:lnTo>
                  <a:lnTo>
                    <a:pt x="8" y="15"/>
                  </a:lnTo>
                  <a:lnTo>
                    <a:pt x="4" y="15"/>
                  </a:lnTo>
                  <a:lnTo>
                    <a:pt x="2" y="13"/>
                  </a:lnTo>
                  <a:lnTo>
                    <a:pt x="0" y="11"/>
                  </a:lnTo>
                  <a:lnTo>
                    <a:pt x="0" y="7"/>
                  </a:lnTo>
                  <a:lnTo>
                    <a:pt x="0" y="5"/>
                  </a:lnTo>
                  <a:lnTo>
                    <a:pt x="2" y="2"/>
                  </a:lnTo>
                  <a:lnTo>
                    <a:pt x="4" y="1"/>
                  </a:lnTo>
                  <a:lnTo>
                    <a:pt x="8" y="0"/>
                  </a:lnTo>
                  <a:close/>
                </a:path>
              </a:pathLst>
            </a:custGeom>
            <a:solidFill>
              <a:srgbClr val="B8D1E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4" name="Freeform 1286"/>
            <p:cNvSpPr>
              <a:spLocks/>
            </p:cNvSpPr>
            <p:nvPr/>
          </p:nvSpPr>
          <p:spPr bwMode="auto">
            <a:xfrm>
              <a:off x="9552583" y="4999336"/>
              <a:ext cx="23813" cy="23813"/>
            </a:xfrm>
            <a:custGeom>
              <a:avLst/>
              <a:gdLst>
                <a:gd name="T0" fmla="*/ 8 w 15"/>
                <a:gd name="T1" fmla="*/ 0 h 15"/>
                <a:gd name="T2" fmla="*/ 10 w 15"/>
                <a:gd name="T3" fmla="*/ 1 h 15"/>
                <a:gd name="T4" fmla="*/ 13 w 15"/>
                <a:gd name="T5" fmla="*/ 2 h 15"/>
                <a:gd name="T6" fmla="*/ 14 w 15"/>
                <a:gd name="T7" fmla="*/ 5 h 15"/>
                <a:gd name="T8" fmla="*/ 15 w 15"/>
                <a:gd name="T9" fmla="*/ 7 h 15"/>
                <a:gd name="T10" fmla="*/ 14 w 15"/>
                <a:gd name="T11" fmla="*/ 11 h 15"/>
                <a:gd name="T12" fmla="*/ 13 w 15"/>
                <a:gd name="T13" fmla="*/ 13 h 15"/>
                <a:gd name="T14" fmla="*/ 10 w 15"/>
                <a:gd name="T15" fmla="*/ 15 h 15"/>
                <a:gd name="T16" fmla="*/ 8 w 15"/>
                <a:gd name="T17" fmla="*/ 15 h 15"/>
                <a:gd name="T18" fmla="*/ 4 w 15"/>
                <a:gd name="T19" fmla="*/ 15 h 15"/>
                <a:gd name="T20" fmla="*/ 2 w 15"/>
                <a:gd name="T21" fmla="*/ 13 h 15"/>
                <a:gd name="T22" fmla="*/ 0 w 15"/>
                <a:gd name="T23" fmla="*/ 11 h 15"/>
                <a:gd name="T24" fmla="*/ 0 w 15"/>
                <a:gd name="T25" fmla="*/ 7 h 15"/>
                <a:gd name="T26" fmla="*/ 0 w 15"/>
                <a:gd name="T27" fmla="*/ 5 h 15"/>
                <a:gd name="T28" fmla="*/ 2 w 15"/>
                <a:gd name="T29" fmla="*/ 2 h 15"/>
                <a:gd name="T30" fmla="*/ 4 w 15"/>
                <a:gd name="T31" fmla="*/ 1 h 15"/>
                <a:gd name="T32" fmla="*/ 8 w 15"/>
                <a:gd name="T33"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 h="15">
                  <a:moveTo>
                    <a:pt x="8" y="0"/>
                  </a:moveTo>
                  <a:lnTo>
                    <a:pt x="10" y="1"/>
                  </a:lnTo>
                  <a:lnTo>
                    <a:pt x="13" y="2"/>
                  </a:lnTo>
                  <a:lnTo>
                    <a:pt x="14" y="5"/>
                  </a:lnTo>
                  <a:lnTo>
                    <a:pt x="15" y="7"/>
                  </a:lnTo>
                  <a:lnTo>
                    <a:pt x="14" y="11"/>
                  </a:lnTo>
                  <a:lnTo>
                    <a:pt x="13" y="13"/>
                  </a:lnTo>
                  <a:lnTo>
                    <a:pt x="10" y="15"/>
                  </a:lnTo>
                  <a:lnTo>
                    <a:pt x="8" y="15"/>
                  </a:lnTo>
                  <a:lnTo>
                    <a:pt x="4" y="15"/>
                  </a:lnTo>
                  <a:lnTo>
                    <a:pt x="2" y="13"/>
                  </a:lnTo>
                  <a:lnTo>
                    <a:pt x="0" y="11"/>
                  </a:lnTo>
                  <a:lnTo>
                    <a:pt x="0" y="7"/>
                  </a:lnTo>
                  <a:lnTo>
                    <a:pt x="0" y="5"/>
                  </a:lnTo>
                  <a:lnTo>
                    <a:pt x="2" y="2"/>
                  </a:lnTo>
                  <a:lnTo>
                    <a:pt x="4" y="1"/>
                  </a:lnTo>
                  <a:lnTo>
                    <a:pt x="8" y="0"/>
                  </a:lnTo>
                  <a:close/>
                </a:path>
              </a:pathLst>
            </a:custGeom>
            <a:solidFill>
              <a:srgbClr val="FF6D3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5" name="Freeform 1287"/>
            <p:cNvSpPr>
              <a:spLocks/>
            </p:cNvSpPr>
            <p:nvPr/>
          </p:nvSpPr>
          <p:spPr bwMode="auto">
            <a:xfrm>
              <a:off x="9552583" y="5039023"/>
              <a:ext cx="23813" cy="22225"/>
            </a:xfrm>
            <a:custGeom>
              <a:avLst/>
              <a:gdLst>
                <a:gd name="T0" fmla="*/ 8 w 15"/>
                <a:gd name="T1" fmla="*/ 0 h 14"/>
                <a:gd name="T2" fmla="*/ 10 w 15"/>
                <a:gd name="T3" fmla="*/ 0 h 14"/>
                <a:gd name="T4" fmla="*/ 13 w 15"/>
                <a:gd name="T5" fmla="*/ 2 h 14"/>
                <a:gd name="T6" fmla="*/ 14 w 15"/>
                <a:gd name="T7" fmla="*/ 4 h 14"/>
                <a:gd name="T8" fmla="*/ 15 w 15"/>
                <a:gd name="T9" fmla="*/ 6 h 14"/>
                <a:gd name="T10" fmla="*/ 14 w 15"/>
                <a:gd name="T11" fmla="*/ 9 h 14"/>
                <a:gd name="T12" fmla="*/ 13 w 15"/>
                <a:gd name="T13" fmla="*/ 12 h 14"/>
                <a:gd name="T14" fmla="*/ 10 w 15"/>
                <a:gd name="T15" fmla="*/ 14 h 14"/>
                <a:gd name="T16" fmla="*/ 8 w 15"/>
                <a:gd name="T17" fmla="*/ 14 h 14"/>
                <a:gd name="T18" fmla="*/ 4 w 15"/>
                <a:gd name="T19" fmla="*/ 14 h 14"/>
                <a:gd name="T20" fmla="*/ 2 w 15"/>
                <a:gd name="T21" fmla="*/ 12 h 14"/>
                <a:gd name="T22" fmla="*/ 0 w 15"/>
                <a:gd name="T23" fmla="*/ 9 h 14"/>
                <a:gd name="T24" fmla="*/ 0 w 15"/>
                <a:gd name="T25" fmla="*/ 6 h 14"/>
                <a:gd name="T26" fmla="*/ 0 w 15"/>
                <a:gd name="T27" fmla="*/ 4 h 14"/>
                <a:gd name="T28" fmla="*/ 2 w 15"/>
                <a:gd name="T29" fmla="*/ 2 h 14"/>
                <a:gd name="T30" fmla="*/ 4 w 15"/>
                <a:gd name="T31" fmla="*/ 0 h 14"/>
                <a:gd name="T32" fmla="*/ 8 w 15"/>
                <a:gd name="T33"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 h="14">
                  <a:moveTo>
                    <a:pt x="8" y="0"/>
                  </a:moveTo>
                  <a:lnTo>
                    <a:pt x="10" y="0"/>
                  </a:lnTo>
                  <a:lnTo>
                    <a:pt x="13" y="2"/>
                  </a:lnTo>
                  <a:lnTo>
                    <a:pt x="14" y="4"/>
                  </a:lnTo>
                  <a:lnTo>
                    <a:pt x="15" y="6"/>
                  </a:lnTo>
                  <a:lnTo>
                    <a:pt x="14" y="9"/>
                  </a:lnTo>
                  <a:lnTo>
                    <a:pt x="13" y="12"/>
                  </a:lnTo>
                  <a:lnTo>
                    <a:pt x="10" y="14"/>
                  </a:lnTo>
                  <a:lnTo>
                    <a:pt x="8" y="14"/>
                  </a:lnTo>
                  <a:lnTo>
                    <a:pt x="4" y="14"/>
                  </a:lnTo>
                  <a:lnTo>
                    <a:pt x="2" y="12"/>
                  </a:lnTo>
                  <a:lnTo>
                    <a:pt x="0" y="9"/>
                  </a:lnTo>
                  <a:lnTo>
                    <a:pt x="0" y="6"/>
                  </a:lnTo>
                  <a:lnTo>
                    <a:pt x="0" y="4"/>
                  </a:lnTo>
                  <a:lnTo>
                    <a:pt x="2" y="2"/>
                  </a:lnTo>
                  <a:lnTo>
                    <a:pt x="4" y="0"/>
                  </a:lnTo>
                  <a:lnTo>
                    <a:pt x="8" y="0"/>
                  </a:lnTo>
                  <a:close/>
                </a:path>
              </a:pathLst>
            </a:custGeom>
            <a:solidFill>
              <a:srgbClr val="21D8D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6" name="Freeform 1288"/>
            <p:cNvSpPr>
              <a:spLocks/>
            </p:cNvSpPr>
            <p:nvPr/>
          </p:nvSpPr>
          <p:spPr bwMode="auto">
            <a:xfrm>
              <a:off x="9079508" y="4986636"/>
              <a:ext cx="444500" cy="565150"/>
            </a:xfrm>
            <a:custGeom>
              <a:avLst/>
              <a:gdLst>
                <a:gd name="T0" fmla="*/ 37 w 280"/>
                <a:gd name="T1" fmla="*/ 0 h 356"/>
                <a:gd name="T2" fmla="*/ 280 w 280"/>
                <a:gd name="T3" fmla="*/ 0 h 356"/>
                <a:gd name="T4" fmla="*/ 265 w 280"/>
                <a:gd name="T5" fmla="*/ 2 h 356"/>
                <a:gd name="T6" fmla="*/ 253 w 280"/>
                <a:gd name="T7" fmla="*/ 11 h 356"/>
                <a:gd name="T8" fmla="*/ 246 w 280"/>
                <a:gd name="T9" fmla="*/ 23 h 356"/>
                <a:gd name="T10" fmla="*/ 243 w 280"/>
                <a:gd name="T11" fmla="*/ 37 h 356"/>
                <a:gd name="T12" fmla="*/ 243 w 280"/>
                <a:gd name="T13" fmla="*/ 319 h 356"/>
                <a:gd name="T14" fmla="*/ 239 w 280"/>
                <a:gd name="T15" fmla="*/ 333 h 356"/>
                <a:gd name="T16" fmla="*/ 232 w 280"/>
                <a:gd name="T17" fmla="*/ 345 h 356"/>
                <a:gd name="T18" fmla="*/ 220 w 280"/>
                <a:gd name="T19" fmla="*/ 353 h 356"/>
                <a:gd name="T20" fmla="*/ 205 w 280"/>
                <a:gd name="T21" fmla="*/ 356 h 356"/>
                <a:gd name="T22" fmla="*/ 0 w 280"/>
                <a:gd name="T23" fmla="*/ 356 h 356"/>
                <a:gd name="T24" fmla="*/ 0 w 280"/>
                <a:gd name="T25" fmla="*/ 37 h 356"/>
                <a:gd name="T26" fmla="*/ 4 w 280"/>
                <a:gd name="T27" fmla="*/ 23 h 356"/>
                <a:gd name="T28" fmla="*/ 11 w 280"/>
                <a:gd name="T29" fmla="*/ 11 h 356"/>
                <a:gd name="T30" fmla="*/ 23 w 280"/>
                <a:gd name="T31" fmla="*/ 2 h 356"/>
                <a:gd name="T32" fmla="*/ 37 w 280"/>
                <a:gd name="T33" fmla="*/ 0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0" h="356">
                  <a:moveTo>
                    <a:pt x="37" y="0"/>
                  </a:moveTo>
                  <a:lnTo>
                    <a:pt x="280" y="0"/>
                  </a:lnTo>
                  <a:lnTo>
                    <a:pt x="265" y="2"/>
                  </a:lnTo>
                  <a:lnTo>
                    <a:pt x="253" y="11"/>
                  </a:lnTo>
                  <a:lnTo>
                    <a:pt x="246" y="23"/>
                  </a:lnTo>
                  <a:lnTo>
                    <a:pt x="243" y="37"/>
                  </a:lnTo>
                  <a:lnTo>
                    <a:pt x="243" y="319"/>
                  </a:lnTo>
                  <a:lnTo>
                    <a:pt x="239" y="333"/>
                  </a:lnTo>
                  <a:lnTo>
                    <a:pt x="232" y="345"/>
                  </a:lnTo>
                  <a:lnTo>
                    <a:pt x="220" y="353"/>
                  </a:lnTo>
                  <a:lnTo>
                    <a:pt x="205" y="356"/>
                  </a:lnTo>
                  <a:lnTo>
                    <a:pt x="0" y="356"/>
                  </a:lnTo>
                  <a:lnTo>
                    <a:pt x="0" y="37"/>
                  </a:lnTo>
                  <a:lnTo>
                    <a:pt x="4" y="23"/>
                  </a:lnTo>
                  <a:lnTo>
                    <a:pt x="11" y="11"/>
                  </a:lnTo>
                  <a:lnTo>
                    <a:pt x="23" y="2"/>
                  </a:lnTo>
                  <a:lnTo>
                    <a:pt x="37" y="0"/>
                  </a:lnTo>
                  <a:close/>
                </a:path>
              </a:pathLst>
            </a:custGeom>
            <a:solidFill>
              <a:srgbClr val="F2F9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7" name="Rectangle 1289"/>
            <p:cNvSpPr>
              <a:spLocks noChangeArrowheads="1"/>
            </p:cNvSpPr>
            <p:nvPr/>
          </p:nvSpPr>
          <p:spPr bwMode="auto">
            <a:xfrm>
              <a:off x="9123958" y="5237461"/>
              <a:ext cx="36513" cy="41275"/>
            </a:xfrm>
            <a:prstGeom prst="rect">
              <a:avLst/>
            </a:prstGeom>
            <a:solidFill>
              <a:srgbClr val="CEE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8" name="Rectangle 1290"/>
            <p:cNvSpPr>
              <a:spLocks noChangeArrowheads="1"/>
            </p:cNvSpPr>
            <p:nvPr/>
          </p:nvSpPr>
          <p:spPr bwMode="auto">
            <a:xfrm>
              <a:off x="9189046" y="5169198"/>
              <a:ext cx="38100" cy="109538"/>
            </a:xfrm>
            <a:prstGeom prst="rect">
              <a:avLst/>
            </a:prstGeom>
            <a:solidFill>
              <a:srgbClr val="CEE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9" name="Rectangle 1291"/>
            <p:cNvSpPr>
              <a:spLocks noChangeArrowheads="1"/>
            </p:cNvSpPr>
            <p:nvPr/>
          </p:nvSpPr>
          <p:spPr bwMode="auto">
            <a:xfrm>
              <a:off x="9252546" y="5199361"/>
              <a:ext cx="38100" cy="79375"/>
            </a:xfrm>
            <a:prstGeom prst="rect">
              <a:avLst/>
            </a:prstGeom>
            <a:solidFill>
              <a:srgbClr val="CEE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0" name="Rectangle 1292"/>
            <p:cNvSpPr>
              <a:spLocks noChangeArrowheads="1"/>
            </p:cNvSpPr>
            <p:nvPr/>
          </p:nvSpPr>
          <p:spPr bwMode="auto">
            <a:xfrm>
              <a:off x="9317633" y="5118398"/>
              <a:ext cx="38100" cy="160338"/>
            </a:xfrm>
            <a:prstGeom prst="rect">
              <a:avLst/>
            </a:prstGeom>
            <a:solidFill>
              <a:srgbClr val="CEE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1" name="Rectangle 1293"/>
            <p:cNvSpPr>
              <a:spLocks noChangeArrowheads="1"/>
            </p:cNvSpPr>
            <p:nvPr/>
          </p:nvSpPr>
          <p:spPr bwMode="auto">
            <a:xfrm>
              <a:off x="9384308" y="5140623"/>
              <a:ext cx="36513" cy="138113"/>
            </a:xfrm>
            <a:prstGeom prst="rect">
              <a:avLst/>
            </a:prstGeom>
            <a:solidFill>
              <a:srgbClr val="CEE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2" name="Rectangle 1294"/>
            <p:cNvSpPr>
              <a:spLocks noChangeArrowheads="1"/>
            </p:cNvSpPr>
            <p:nvPr/>
          </p:nvSpPr>
          <p:spPr bwMode="auto">
            <a:xfrm>
              <a:off x="9123958" y="5267623"/>
              <a:ext cx="36513" cy="11113"/>
            </a:xfrm>
            <a:prstGeom prst="rect">
              <a:avLst/>
            </a:prstGeom>
            <a:solidFill>
              <a:srgbClr val="FF6D3B"/>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3" name="Rectangle 1295"/>
            <p:cNvSpPr>
              <a:spLocks noChangeArrowheads="1"/>
            </p:cNvSpPr>
            <p:nvPr/>
          </p:nvSpPr>
          <p:spPr bwMode="auto">
            <a:xfrm>
              <a:off x="9189046" y="5251748"/>
              <a:ext cx="38100" cy="26988"/>
            </a:xfrm>
            <a:prstGeom prst="rect">
              <a:avLst/>
            </a:prstGeom>
            <a:solidFill>
              <a:srgbClr val="FF6D3B"/>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4" name="Rectangle 1296"/>
            <p:cNvSpPr>
              <a:spLocks noChangeArrowheads="1"/>
            </p:cNvSpPr>
            <p:nvPr/>
          </p:nvSpPr>
          <p:spPr bwMode="auto">
            <a:xfrm>
              <a:off x="9252546" y="5259686"/>
              <a:ext cx="38100" cy="19050"/>
            </a:xfrm>
            <a:prstGeom prst="rect">
              <a:avLst/>
            </a:prstGeom>
            <a:solidFill>
              <a:srgbClr val="FF6D3B"/>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5" name="Rectangle 1297"/>
            <p:cNvSpPr>
              <a:spLocks noChangeArrowheads="1"/>
            </p:cNvSpPr>
            <p:nvPr/>
          </p:nvSpPr>
          <p:spPr bwMode="auto">
            <a:xfrm>
              <a:off x="9317633" y="5240636"/>
              <a:ext cx="38100" cy="38100"/>
            </a:xfrm>
            <a:prstGeom prst="rect">
              <a:avLst/>
            </a:prstGeom>
            <a:solidFill>
              <a:srgbClr val="FF6D3B"/>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6" name="Rectangle 1298"/>
            <p:cNvSpPr>
              <a:spLocks noChangeArrowheads="1"/>
            </p:cNvSpPr>
            <p:nvPr/>
          </p:nvSpPr>
          <p:spPr bwMode="auto">
            <a:xfrm>
              <a:off x="9384308" y="5245398"/>
              <a:ext cx="36513" cy="33338"/>
            </a:xfrm>
            <a:prstGeom prst="rect">
              <a:avLst/>
            </a:prstGeom>
            <a:solidFill>
              <a:srgbClr val="FF6D3B"/>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7" name="Rectangle 1299"/>
            <p:cNvSpPr>
              <a:spLocks noChangeArrowheads="1"/>
            </p:cNvSpPr>
            <p:nvPr/>
          </p:nvSpPr>
          <p:spPr bwMode="auto">
            <a:xfrm>
              <a:off x="9123958" y="5221586"/>
              <a:ext cx="36513" cy="15875"/>
            </a:xfrm>
            <a:prstGeom prst="rect">
              <a:avLst/>
            </a:prstGeom>
            <a:solidFill>
              <a:srgbClr val="21D8DE"/>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8" name="Rectangle 1300"/>
            <p:cNvSpPr>
              <a:spLocks noChangeArrowheads="1"/>
            </p:cNvSpPr>
            <p:nvPr/>
          </p:nvSpPr>
          <p:spPr bwMode="auto">
            <a:xfrm>
              <a:off x="9189046" y="5119986"/>
              <a:ext cx="38100" cy="49213"/>
            </a:xfrm>
            <a:prstGeom prst="rect">
              <a:avLst/>
            </a:prstGeom>
            <a:solidFill>
              <a:srgbClr val="21D8DE"/>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9" name="Rectangle 1301"/>
            <p:cNvSpPr>
              <a:spLocks noChangeArrowheads="1"/>
            </p:cNvSpPr>
            <p:nvPr/>
          </p:nvSpPr>
          <p:spPr bwMode="auto">
            <a:xfrm>
              <a:off x="9252546" y="5188248"/>
              <a:ext cx="38100" cy="11113"/>
            </a:xfrm>
            <a:prstGeom prst="rect">
              <a:avLst/>
            </a:prstGeom>
            <a:solidFill>
              <a:srgbClr val="21D8DE"/>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20" name="Rectangle 1302"/>
            <p:cNvSpPr>
              <a:spLocks noChangeArrowheads="1"/>
            </p:cNvSpPr>
            <p:nvPr/>
          </p:nvSpPr>
          <p:spPr bwMode="auto">
            <a:xfrm>
              <a:off x="9317633" y="5092998"/>
              <a:ext cx="38100" cy="25400"/>
            </a:xfrm>
            <a:prstGeom prst="rect">
              <a:avLst/>
            </a:prstGeom>
            <a:solidFill>
              <a:srgbClr val="21D8DE"/>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21" name="Rectangle 1303"/>
            <p:cNvSpPr>
              <a:spLocks noChangeArrowheads="1"/>
            </p:cNvSpPr>
            <p:nvPr/>
          </p:nvSpPr>
          <p:spPr bwMode="auto">
            <a:xfrm>
              <a:off x="9384308" y="5078711"/>
              <a:ext cx="36513" cy="61913"/>
            </a:xfrm>
            <a:prstGeom prst="rect">
              <a:avLst/>
            </a:prstGeom>
            <a:solidFill>
              <a:srgbClr val="21D8DE"/>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22" name="Rectangle 1304"/>
            <p:cNvSpPr>
              <a:spLocks noChangeArrowheads="1"/>
            </p:cNvSpPr>
            <p:nvPr/>
          </p:nvSpPr>
          <p:spPr bwMode="auto">
            <a:xfrm>
              <a:off x="9123958" y="5294611"/>
              <a:ext cx="296863" cy="15875"/>
            </a:xfrm>
            <a:prstGeom prst="rect">
              <a:avLst/>
            </a:prstGeom>
            <a:solidFill>
              <a:srgbClr val="2A445E"/>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23" name="Rectangle 1305"/>
            <p:cNvSpPr>
              <a:spLocks noChangeArrowheads="1"/>
            </p:cNvSpPr>
            <p:nvPr/>
          </p:nvSpPr>
          <p:spPr bwMode="auto">
            <a:xfrm>
              <a:off x="9211271" y="5353348"/>
              <a:ext cx="209550" cy="9525"/>
            </a:xfrm>
            <a:prstGeom prst="rect">
              <a:avLst/>
            </a:prstGeom>
            <a:solidFill>
              <a:srgbClr val="B8D1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24" name="Rectangle 1306"/>
            <p:cNvSpPr>
              <a:spLocks noChangeArrowheads="1"/>
            </p:cNvSpPr>
            <p:nvPr/>
          </p:nvSpPr>
          <p:spPr bwMode="auto">
            <a:xfrm>
              <a:off x="9123958" y="5353348"/>
              <a:ext cx="69850" cy="9525"/>
            </a:xfrm>
            <a:prstGeom prst="rect">
              <a:avLst/>
            </a:prstGeom>
            <a:solidFill>
              <a:srgbClr val="B8D1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25" name="Rectangle 1307"/>
            <p:cNvSpPr>
              <a:spLocks noChangeArrowheads="1"/>
            </p:cNvSpPr>
            <p:nvPr/>
          </p:nvSpPr>
          <p:spPr bwMode="auto">
            <a:xfrm>
              <a:off x="9123958" y="5381923"/>
              <a:ext cx="296863" cy="7938"/>
            </a:xfrm>
            <a:prstGeom prst="rect">
              <a:avLst/>
            </a:prstGeom>
            <a:solidFill>
              <a:srgbClr val="B8D1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26" name="Rectangle 1308"/>
            <p:cNvSpPr>
              <a:spLocks noChangeArrowheads="1"/>
            </p:cNvSpPr>
            <p:nvPr/>
          </p:nvSpPr>
          <p:spPr bwMode="auto">
            <a:xfrm>
              <a:off x="9123958" y="5407323"/>
              <a:ext cx="147638" cy="9525"/>
            </a:xfrm>
            <a:prstGeom prst="rect">
              <a:avLst/>
            </a:prstGeom>
            <a:solidFill>
              <a:srgbClr val="B8D1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27" name="Freeform 1309"/>
            <p:cNvSpPr>
              <a:spLocks/>
            </p:cNvSpPr>
            <p:nvPr/>
          </p:nvSpPr>
          <p:spPr bwMode="auto">
            <a:xfrm>
              <a:off x="9465271" y="4986636"/>
              <a:ext cx="179388" cy="204788"/>
            </a:xfrm>
            <a:custGeom>
              <a:avLst/>
              <a:gdLst>
                <a:gd name="T0" fmla="*/ 37 w 113"/>
                <a:gd name="T1" fmla="*/ 0 h 129"/>
                <a:gd name="T2" fmla="*/ 52 w 113"/>
                <a:gd name="T3" fmla="*/ 2 h 129"/>
                <a:gd name="T4" fmla="*/ 64 w 113"/>
                <a:gd name="T5" fmla="*/ 11 h 129"/>
                <a:gd name="T6" fmla="*/ 71 w 113"/>
                <a:gd name="T7" fmla="*/ 23 h 129"/>
                <a:gd name="T8" fmla="*/ 75 w 113"/>
                <a:gd name="T9" fmla="*/ 37 h 129"/>
                <a:gd name="T10" fmla="*/ 75 w 113"/>
                <a:gd name="T11" fmla="*/ 91 h 129"/>
                <a:gd name="T12" fmla="*/ 78 w 113"/>
                <a:gd name="T13" fmla="*/ 105 h 129"/>
                <a:gd name="T14" fmla="*/ 85 w 113"/>
                <a:gd name="T15" fmla="*/ 117 h 129"/>
                <a:gd name="T16" fmla="*/ 97 w 113"/>
                <a:gd name="T17" fmla="*/ 126 h 129"/>
                <a:gd name="T18" fmla="*/ 113 w 113"/>
                <a:gd name="T19" fmla="*/ 129 h 129"/>
                <a:gd name="T20" fmla="*/ 0 w 113"/>
                <a:gd name="T21" fmla="*/ 129 h 129"/>
                <a:gd name="T22" fmla="*/ 0 w 113"/>
                <a:gd name="T23" fmla="*/ 37 h 129"/>
                <a:gd name="T24" fmla="*/ 3 w 113"/>
                <a:gd name="T25" fmla="*/ 23 h 129"/>
                <a:gd name="T26" fmla="*/ 10 w 113"/>
                <a:gd name="T27" fmla="*/ 11 h 129"/>
                <a:gd name="T28" fmla="*/ 22 w 113"/>
                <a:gd name="T29" fmla="*/ 2 h 129"/>
                <a:gd name="T30" fmla="*/ 37 w 113"/>
                <a:gd name="T31" fmla="*/ 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3" h="129">
                  <a:moveTo>
                    <a:pt x="37" y="0"/>
                  </a:moveTo>
                  <a:lnTo>
                    <a:pt x="52" y="2"/>
                  </a:lnTo>
                  <a:lnTo>
                    <a:pt x="64" y="11"/>
                  </a:lnTo>
                  <a:lnTo>
                    <a:pt x="71" y="23"/>
                  </a:lnTo>
                  <a:lnTo>
                    <a:pt x="75" y="37"/>
                  </a:lnTo>
                  <a:lnTo>
                    <a:pt x="75" y="91"/>
                  </a:lnTo>
                  <a:lnTo>
                    <a:pt x="78" y="105"/>
                  </a:lnTo>
                  <a:lnTo>
                    <a:pt x="85" y="117"/>
                  </a:lnTo>
                  <a:lnTo>
                    <a:pt x="97" y="126"/>
                  </a:lnTo>
                  <a:lnTo>
                    <a:pt x="113" y="129"/>
                  </a:lnTo>
                  <a:lnTo>
                    <a:pt x="0" y="129"/>
                  </a:lnTo>
                  <a:lnTo>
                    <a:pt x="0" y="37"/>
                  </a:lnTo>
                  <a:lnTo>
                    <a:pt x="3" y="23"/>
                  </a:lnTo>
                  <a:lnTo>
                    <a:pt x="10" y="11"/>
                  </a:lnTo>
                  <a:lnTo>
                    <a:pt x="22" y="2"/>
                  </a:lnTo>
                  <a:lnTo>
                    <a:pt x="37" y="0"/>
                  </a:lnTo>
                  <a:close/>
                </a:path>
              </a:pathLst>
            </a:custGeom>
            <a:solidFill>
              <a:srgbClr val="B8D1E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28" name="Freeform 1310"/>
            <p:cNvSpPr>
              <a:spLocks/>
            </p:cNvSpPr>
            <p:nvPr/>
          </p:nvSpPr>
          <p:spPr bwMode="auto">
            <a:xfrm>
              <a:off x="9019183" y="5493048"/>
              <a:ext cx="60325" cy="58738"/>
            </a:xfrm>
            <a:custGeom>
              <a:avLst/>
              <a:gdLst>
                <a:gd name="T0" fmla="*/ 38 w 38"/>
                <a:gd name="T1" fmla="*/ 0 h 37"/>
                <a:gd name="T2" fmla="*/ 38 w 38"/>
                <a:gd name="T3" fmla="*/ 37 h 37"/>
                <a:gd name="T4" fmla="*/ 0 w 38"/>
                <a:gd name="T5" fmla="*/ 37 h 37"/>
                <a:gd name="T6" fmla="*/ 16 w 38"/>
                <a:gd name="T7" fmla="*/ 34 h 37"/>
                <a:gd name="T8" fmla="*/ 28 w 38"/>
                <a:gd name="T9" fmla="*/ 26 h 37"/>
                <a:gd name="T10" fmla="*/ 35 w 38"/>
                <a:gd name="T11" fmla="*/ 14 h 37"/>
                <a:gd name="T12" fmla="*/ 38 w 38"/>
                <a:gd name="T13" fmla="*/ 0 h 37"/>
              </a:gdLst>
              <a:ahLst/>
              <a:cxnLst>
                <a:cxn ang="0">
                  <a:pos x="T0" y="T1"/>
                </a:cxn>
                <a:cxn ang="0">
                  <a:pos x="T2" y="T3"/>
                </a:cxn>
                <a:cxn ang="0">
                  <a:pos x="T4" y="T5"/>
                </a:cxn>
                <a:cxn ang="0">
                  <a:pos x="T6" y="T7"/>
                </a:cxn>
                <a:cxn ang="0">
                  <a:pos x="T8" y="T9"/>
                </a:cxn>
                <a:cxn ang="0">
                  <a:pos x="T10" y="T11"/>
                </a:cxn>
                <a:cxn ang="0">
                  <a:pos x="T12" y="T13"/>
                </a:cxn>
              </a:cxnLst>
              <a:rect l="0" t="0" r="r" b="b"/>
              <a:pathLst>
                <a:path w="38" h="37">
                  <a:moveTo>
                    <a:pt x="38" y="0"/>
                  </a:moveTo>
                  <a:lnTo>
                    <a:pt x="38" y="37"/>
                  </a:lnTo>
                  <a:lnTo>
                    <a:pt x="0" y="37"/>
                  </a:lnTo>
                  <a:lnTo>
                    <a:pt x="16" y="34"/>
                  </a:lnTo>
                  <a:lnTo>
                    <a:pt x="28" y="26"/>
                  </a:lnTo>
                  <a:lnTo>
                    <a:pt x="35" y="14"/>
                  </a:lnTo>
                  <a:lnTo>
                    <a:pt x="38" y="0"/>
                  </a:lnTo>
                  <a:close/>
                </a:path>
              </a:pathLst>
            </a:custGeom>
            <a:solidFill>
              <a:srgbClr val="CEE2F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29" name="Freeform 1311"/>
            <p:cNvSpPr>
              <a:spLocks/>
            </p:cNvSpPr>
            <p:nvPr/>
          </p:nvSpPr>
          <p:spPr bwMode="auto">
            <a:xfrm>
              <a:off x="8962033" y="5432723"/>
              <a:ext cx="442913" cy="119063"/>
            </a:xfrm>
            <a:custGeom>
              <a:avLst/>
              <a:gdLst>
                <a:gd name="T0" fmla="*/ 0 w 279"/>
                <a:gd name="T1" fmla="*/ 0 h 75"/>
                <a:gd name="T2" fmla="*/ 242 w 279"/>
                <a:gd name="T3" fmla="*/ 0 h 75"/>
                <a:gd name="T4" fmla="*/ 242 w 279"/>
                <a:gd name="T5" fmla="*/ 38 h 75"/>
                <a:gd name="T6" fmla="*/ 244 w 279"/>
                <a:gd name="T7" fmla="*/ 52 h 75"/>
                <a:gd name="T8" fmla="*/ 253 w 279"/>
                <a:gd name="T9" fmla="*/ 64 h 75"/>
                <a:gd name="T10" fmla="*/ 264 w 279"/>
                <a:gd name="T11" fmla="*/ 72 h 75"/>
                <a:gd name="T12" fmla="*/ 279 w 279"/>
                <a:gd name="T13" fmla="*/ 75 h 75"/>
                <a:gd name="T14" fmla="*/ 36 w 279"/>
                <a:gd name="T15" fmla="*/ 75 h 75"/>
                <a:gd name="T16" fmla="*/ 22 w 279"/>
                <a:gd name="T17" fmla="*/ 72 h 75"/>
                <a:gd name="T18" fmla="*/ 10 w 279"/>
                <a:gd name="T19" fmla="*/ 64 h 75"/>
                <a:gd name="T20" fmla="*/ 2 w 279"/>
                <a:gd name="T21" fmla="*/ 52 h 75"/>
                <a:gd name="T22" fmla="*/ 0 w 279"/>
                <a:gd name="T23" fmla="*/ 38 h 75"/>
                <a:gd name="T24" fmla="*/ 0 w 279"/>
                <a:gd name="T25"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9" h="75">
                  <a:moveTo>
                    <a:pt x="0" y="0"/>
                  </a:moveTo>
                  <a:lnTo>
                    <a:pt x="242" y="0"/>
                  </a:lnTo>
                  <a:lnTo>
                    <a:pt x="242" y="38"/>
                  </a:lnTo>
                  <a:lnTo>
                    <a:pt x="244" y="52"/>
                  </a:lnTo>
                  <a:lnTo>
                    <a:pt x="253" y="64"/>
                  </a:lnTo>
                  <a:lnTo>
                    <a:pt x="264" y="72"/>
                  </a:lnTo>
                  <a:lnTo>
                    <a:pt x="279" y="75"/>
                  </a:lnTo>
                  <a:lnTo>
                    <a:pt x="36" y="75"/>
                  </a:lnTo>
                  <a:lnTo>
                    <a:pt x="22" y="72"/>
                  </a:lnTo>
                  <a:lnTo>
                    <a:pt x="10" y="64"/>
                  </a:lnTo>
                  <a:lnTo>
                    <a:pt x="2" y="52"/>
                  </a:lnTo>
                  <a:lnTo>
                    <a:pt x="0" y="38"/>
                  </a:lnTo>
                  <a:lnTo>
                    <a:pt x="0" y="0"/>
                  </a:lnTo>
                  <a:close/>
                </a:path>
              </a:pathLst>
            </a:custGeom>
            <a:solidFill>
              <a:srgbClr val="CEE2F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156" name="Title 2"/>
          <p:cNvSpPr txBox="1">
            <a:spLocks/>
          </p:cNvSpPr>
          <p:nvPr/>
        </p:nvSpPr>
        <p:spPr>
          <a:xfrm>
            <a:off x="153265" y="94959"/>
            <a:ext cx="9681940" cy="364003"/>
          </a:xfrm>
          <a:prstGeom prst="rect">
            <a:avLst/>
          </a:prstGeom>
          <a:noFill/>
        </p:spPr>
        <p:txBody>
          <a:bodyPr vert="horz" lIns="0" tIns="0" rIns="0" bIns="0" rtlCol="0" anchor="t" anchorCtr="0">
            <a:noAutofit/>
          </a:bodyPr>
          <a:lstStyle>
            <a:defPPr>
              <a:defRPr lang="en-US"/>
            </a:defPPr>
            <a:lvl1pPr>
              <a:lnSpc>
                <a:spcPct val="70000"/>
              </a:lnSpc>
              <a:defRPr sz="2800" b="1" i="0" kern="0">
                <a:solidFill>
                  <a:srgbClr val="00338D"/>
                </a:solidFill>
                <a:latin typeface="Univers 47 CondensedLight" panose="00000400000000000000" pitchFamily="2" charset="0"/>
                <a:cs typeface="KPMG Extralight"/>
              </a:defRPr>
            </a:lvl1pPr>
          </a:lstStyle>
          <a:p>
            <a:pPr>
              <a:defRPr/>
            </a:pPr>
            <a:r>
              <a:rPr lang="en-US" sz="4400" b="0" kern="1200" dirty="0" smtClean="0">
                <a:latin typeface="KPMG Extralight" panose="020B0303030202040204" pitchFamily="34" charset="0"/>
                <a:cs typeface="+mj-cs"/>
              </a:rPr>
              <a:t>Detailed Assessment – Co-creation Model</a:t>
            </a:r>
            <a:r>
              <a:rPr lang="en-US" sz="4400" b="0" kern="1200" baseline="30000" dirty="0" smtClean="0">
                <a:latin typeface="KPMG Extralight" panose="020B0303030202040204" pitchFamily="34" charset="0"/>
                <a:ea typeface="+mj-ea"/>
                <a:cs typeface="+mj-cs"/>
              </a:rPr>
              <a:t>(5/5)</a:t>
            </a:r>
            <a:endParaRPr lang="en-US" sz="4400" b="0" kern="1200" baseline="30000" dirty="0">
              <a:latin typeface="KPMG Extralight" panose="020B0303030202040204" pitchFamily="34" charset="0"/>
              <a:ea typeface="+mj-ea"/>
              <a:cs typeface="+mj-cs"/>
            </a:endParaRPr>
          </a:p>
        </p:txBody>
      </p:sp>
      <p:sp>
        <p:nvSpPr>
          <p:cNvPr id="158" name="Rectangle 157"/>
          <p:cNvSpPr/>
          <p:nvPr/>
        </p:nvSpPr>
        <p:spPr>
          <a:xfrm>
            <a:off x="86590" y="602065"/>
            <a:ext cx="4080424" cy="211083"/>
          </a:xfrm>
          <a:prstGeom prst="rect">
            <a:avLst/>
          </a:prstGeom>
        </p:spPr>
        <p:txBody>
          <a:bodyPr wrap="square">
            <a:spAutoFit/>
          </a:bodyPr>
          <a:lstStyle/>
          <a:p>
            <a:pPr>
              <a:lnSpc>
                <a:spcPct val="70000"/>
              </a:lnSpc>
            </a:pPr>
            <a:r>
              <a:rPr lang="en-US" sz="1050" b="1" dirty="0" smtClean="0">
                <a:solidFill>
                  <a:srgbClr val="005EB8">
                    <a:lumMod val="75000"/>
                  </a:srgbClr>
                </a:solidFill>
              </a:rPr>
              <a:t>Proposed Initiatives</a:t>
            </a:r>
            <a:endParaRPr lang="en-US" sz="1050" b="1" dirty="0">
              <a:solidFill>
                <a:srgbClr val="005EB8">
                  <a:lumMod val="75000"/>
                </a:srgbClr>
              </a:solidFill>
            </a:endParaRPr>
          </a:p>
        </p:txBody>
      </p:sp>
    </p:spTree>
    <p:extLst>
      <p:ext uri="{BB962C8B-B14F-4D97-AF65-F5344CB8AC3E}">
        <p14:creationId xmlns:p14="http://schemas.microsoft.com/office/powerpoint/2010/main" val="31681064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60927" name="think-cell Slide" r:id="rId6" imgW="663" imgH="659" progId="TCLayout.ActiveDocument.1">
                  <p:embed/>
                </p:oleObj>
              </mc:Choice>
              <mc:Fallback>
                <p:oleObj name="think-cell Slide" r:id="rId6" imgW="663" imgH="659" progId="TCLayout.ActiveDocument.1">
                  <p:embed/>
                  <p:pic>
                    <p:nvPicPr>
                      <p:cNvPr id="0" name=""/>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2" name="Rectangle 1" hidden="1"/>
          <p:cNvSpPr/>
          <p:nvPr>
            <p:custDataLst>
              <p:tags r:id="rId3"/>
            </p:custDataLst>
          </p:nvPr>
        </p:nvSpPr>
        <p:spPr>
          <a:xfrm>
            <a:off x="0" y="0"/>
            <a:ext cx="158750" cy="15875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spcBef>
                <a:spcPct val="0"/>
              </a:spcBef>
              <a:spcAft>
                <a:spcPct val="0"/>
              </a:spcAft>
            </a:pPr>
            <a:endParaRPr lang="en-US" sz="3600" dirty="0">
              <a:solidFill>
                <a:srgbClr val="FFFFFF"/>
              </a:solidFill>
              <a:latin typeface="KPMG Extralight" panose="020B0303030202040204" pitchFamily="34" charset="0"/>
              <a:sym typeface="KPMG Extralight" panose="020B0303030202040204" pitchFamily="34" charset="0"/>
            </a:endParaRPr>
          </a:p>
        </p:txBody>
      </p:sp>
      <p:grpSp>
        <p:nvGrpSpPr>
          <p:cNvPr id="98" name="Group 97"/>
          <p:cNvGrpSpPr/>
          <p:nvPr/>
        </p:nvGrpSpPr>
        <p:grpSpPr>
          <a:xfrm>
            <a:off x="5098222" y="3673638"/>
            <a:ext cx="2320188" cy="2058037"/>
            <a:chOff x="4854586" y="3229573"/>
            <a:chExt cx="2320188" cy="2058037"/>
          </a:xfrm>
        </p:grpSpPr>
        <p:grpSp>
          <p:nvGrpSpPr>
            <p:cNvPr id="99" name="Group 98"/>
            <p:cNvGrpSpPr/>
            <p:nvPr/>
          </p:nvGrpSpPr>
          <p:grpSpPr>
            <a:xfrm>
              <a:off x="4854586" y="3239548"/>
              <a:ext cx="308707" cy="329511"/>
              <a:chOff x="4882946" y="3982126"/>
              <a:chExt cx="496290" cy="529735"/>
            </a:xfrm>
          </p:grpSpPr>
          <p:sp>
            <p:nvSpPr>
              <p:cNvPr id="102" name="Chord 101"/>
              <p:cNvSpPr/>
              <p:nvPr/>
            </p:nvSpPr>
            <p:spPr>
              <a:xfrm>
                <a:off x="4882946" y="3982126"/>
                <a:ext cx="496290" cy="529735"/>
              </a:xfrm>
              <a:prstGeom prst="chord">
                <a:avLst>
                  <a:gd name="adj1" fmla="val 4800000"/>
                  <a:gd name="adj2" fmla="val 16800000"/>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03" name="Pie 102"/>
              <p:cNvSpPr/>
              <p:nvPr/>
            </p:nvSpPr>
            <p:spPr>
              <a:xfrm>
                <a:off x="4934400" y="4033581"/>
                <a:ext cx="411607" cy="411607"/>
              </a:xfrm>
              <a:prstGeom prst="pie">
                <a:avLst>
                  <a:gd name="adj1" fmla="val 9720000"/>
                  <a:gd name="adj2" fmla="val 16200000"/>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grpSp>
        <p:sp>
          <p:nvSpPr>
            <p:cNvPr id="100" name="Freeform 99"/>
            <p:cNvSpPr/>
            <p:nvPr/>
          </p:nvSpPr>
          <p:spPr>
            <a:xfrm rot="16200000">
              <a:off x="4262904" y="4292210"/>
              <a:ext cx="1492077" cy="308705"/>
            </a:xfrm>
            <a:custGeom>
              <a:avLst/>
              <a:gdLst>
                <a:gd name="connsiteX0" fmla="*/ 0 w 1492077"/>
                <a:gd name="connsiteY0" fmla="*/ 0 h 308705"/>
                <a:gd name="connsiteX1" fmla="*/ 1492077 w 1492077"/>
                <a:gd name="connsiteY1" fmla="*/ 0 h 308705"/>
                <a:gd name="connsiteX2" fmla="*/ 1492077 w 1492077"/>
                <a:gd name="connsiteY2" fmla="*/ 308705 h 308705"/>
                <a:gd name="connsiteX3" fmla="*/ 0 w 1492077"/>
                <a:gd name="connsiteY3" fmla="*/ 308705 h 308705"/>
                <a:gd name="connsiteX4" fmla="*/ 0 w 1492077"/>
                <a:gd name="connsiteY4" fmla="*/ 0 h 3087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2077" h="308705">
                  <a:moveTo>
                    <a:pt x="0" y="0"/>
                  </a:moveTo>
                  <a:lnTo>
                    <a:pt x="1492077" y="0"/>
                  </a:lnTo>
                  <a:lnTo>
                    <a:pt x="1492077" y="308705"/>
                  </a:lnTo>
                  <a:lnTo>
                    <a:pt x="0" y="30870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 tIns="0" rIns="1" bIns="-1" numCol="1" spcCol="1270" anchor="t" anchorCtr="0">
              <a:noAutofit/>
            </a:bodyPr>
            <a:lstStyle/>
            <a:p>
              <a:pPr lvl="0" algn="r" defTabSz="977900">
                <a:lnSpc>
                  <a:spcPct val="90000"/>
                </a:lnSpc>
                <a:spcBef>
                  <a:spcPct val="0"/>
                </a:spcBef>
                <a:spcAft>
                  <a:spcPct val="35000"/>
                </a:spcAft>
              </a:pPr>
              <a:r>
                <a:rPr lang="en-GB" kern="1200" dirty="0" smtClean="0">
                  <a:solidFill>
                    <a:schemeClr val="bg1"/>
                  </a:solidFill>
                </a:rPr>
                <a:t>Level 3</a:t>
              </a:r>
              <a:endParaRPr lang="en-US" kern="1200" dirty="0">
                <a:solidFill>
                  <a:schemeClr val="bg1"/>
                </a:solidFill>
              </a:endParaRPr>
            </a:p>
          </p:txBody>
        </p:sp>
        <p:sp>
          <p:nvSpPr>
            <p:cNvPr id="101" name="Freeform 100"/>
            <p:cNvSpPr/>
            <p:nvPr/>
          </p:nvSpPr>
          <p:spPr>
            <a:xfrm>
              <a:off x="5124116" y="3229573"/>
              <a:ext cx="2050658" cy="2058037"/>
            </a:xfrm>
            <a:custGeom>
              <a:avLst/>
              <a:gdLst>
                <a:gd name="connsiteX0" fmla="*/ 0 w 1029018"/>
                <a:gd name="connsiteY0" fmla="*/ 0 h 2058037"/>
                <a:gd name="connsiteX1" fmla="*/ 1029018 w 1029018"/>
                <a:gd name="connsiteY1" fmla="*/ 0 h 2058037"/>
                <a:gd name="connsiteX2" fmla="*/ 1029018 w 1029018"/>
                <a:gd name="connsiteY2" fmla="*/ 2058037 h 2058037"/>
                <a:gd name="connsiteX3" fmla="*/ 0 w 1029018"/>
                <a:gd name="connsiteY3" fmla="*/ 2058037 h 2058037"/>
                <a:gd name="connsiteX4" fmla="*/ 0 w 1029018"/>
                <a:gd name="connsiteY4" fmla="*/ 0 h 20580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9018" h="2058037">
                  <a:moveTo>
                    <a:pt x="0" y="0"/>
                  </a:moveTo>
                  <a:lnTo>
                    <a:pt x="1029018" y="0"/>
                  </a:lnTo>
                  <a:lnTo>
                    <a:pt x="1029018" y="2058037"/>
                  </a:lnTo>
                  <a:lnTo>
                    <a:pt x="0" y="205803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114300" lvl="0" indent="-114300" defTabSz="311150">
                <a:lnSpc>
                  <a:spcPct val="90000"/>
                </a:lnSpc>
                <a:spcBef>
                  <a:spcPct val="0"/>
                </a:spcBef>
                <a:spcAft>
                  <a:spcPts val="200"/>
                </a:spcAft>
                <a:buFont typeface="Arial" panose="020B0604020202020204" pitchFamily="34" charset="0"/>
                <a:buChar char="•"/>
              </a:pPr>
              <a:r>
                <a:rPr lang="en-US" sz="1200" dirty="0">
                  <a:solidFill>
                    <a:schemeClr val="bg1"/>
                  </a:solidFill>
                </a:rPr>
                <a:t>Risk management (RM) processes are </a:t>
              </a:r>
              <a:r>
                <a:rPr lang="en-US" sz="1200" dirty="0" err="1" smtClean="0">
                  <a:solidFill>
                    <a:schemeClr val="bg1"/>
                  </a:solidFill>
                </a:rPr>
                <a:t>standardised</a:t>
              </a:r>
              <a:r>
                <a:rPr lang="en-US" sz="1200" dirty="0" smtClean="0">
                  <a:solidFill>
                    <a:schemeClr val="bg1"/>
                  </a:solidFill>
                </a:rPr>
                <a:t> </a:t>
              </a:r>
              <a:r>
                <a:rPr lang="en-US" sz="1200" dirty="0">
                  <a:solidFill>
                    <a:schemeClr val="bg1"/>
                  </a:solidFill>
                </a:rPr>
                <a:t>with defined, documented and repeatable procedures.</a:t>
              </a:r>
            </a:p>
            <a:p>
              <a:pPr marL="114300" lvl="0" indent="-114300" defTabSz="311150">
                <a:lnSpc>
                  <a:spcPct val="90000"/>
                </a:lnSpc>
                <a:spcBef>
                  <a:spcPct val="0"/>
                </a:spcBef>
                <a:spcAft>
                  <a:spcPts val="200"/>
                </a:spcAft>
                <a:buFont typeface="Arial" panose="020B0604020202020204" pitchFamily="34" charset="0"/>
                <a:buChar char="•"/>
              </a:pPr>
              <a:r>
                <a:rPr lang="en-US" sz="1200" dirty="0">
                  <a:solidFill>
                    <a:schemeClr val="bg1"/>
                  </a:solidFill>
                </a:rPr>
                <a:t>Risk awareness may be included in </a:t>
              </a:r>
              <a:r>
                <a:rPr lang="en-US" sz="1200" dirty="0" err="1">
                  <a:solidFill>
                    <a:schemeClr val="bg1"/>
                  </a:solidFill>
                </a:rPr>
                <a:t>organisational</a:t>
              </a:r>
              <a:r>
                <a:rPr lang="en-US" sz="1200" dirty="0">
                  <a:solidFill>
                    <a:schemeClr val="bg1"/>
                  </a:solidFill>
                </a:rPr>
                <a:t> training. </a:t>
              </a:r>
            </a:p>
            <a:p>
              <a:pPr marL="114300" lvl="0" indent="-114300" defTabSz="311150">
                <a:lnSpc>
                  <a:spcPct val="90000"/>
                </a:lnSpc>
                <a:spcBef>
                  <a:spcPct val="0"/>
                </a:spcBef>
                <a:spcAft>
                  <a:spcPts val="200"/>
                </a:spcAft>
                <a:buFont typeface="Arial" panose="020B0604020202020204" pitchFamily="34" charset="0"/>
                <a:buChar char="•"/>
              </a:pPr>
              <a:r>
                <a:rPr lang="en-US" sz="1200" dirty="0">
                  <a:solidFill>
                    <a:schemeClr val="bg1"/>
                  </a:solidFill>
                </a:rPr>
                <a:t>RM is aligned with the </a:t>
              </a:r>
              <a:r>
                <a:rPr lang="en-US" sz="1200" dirty="0" err="1" smtClean="0">
                  <a:solidFill>
                    <a:schemeClr val="bg1"/>
                  </a:solidFill>
                </a:rPr>
                <a:t>organisation’s</a:t>
              </a:r>
              <a:r>
                <a:rPr lang="en-US" sz="1200" dirty="0" smtClean="0">
                  <a:solidFill>
                    <a:schemeClr val="bg1"/>
                  </a:solidFill>
                </a:rPr>
                <a:t> </a:t>
              </a:r>
              <a:r>
                <a:rPr lang="en-US" sz="1200" dirty="0">
                  <a:solidFill>
                    <a:schemeClr val="bg1"/>
                  </a:solidFill>
                </a:rPr>
                <a:t>external and internal environment, and risk profile. </a:t>
              </a:r>
            </a:p>
            <a:p>
              <a:pPr marL="114300" lvl="0" indent="-114300" defTabSz="311150">
                <a:lnSpc>
                  <a:spcPct val="90000"/>
                </a:lnSpc>
                <a:spcBef>
                  <a:spcPct val="0"/>
                </a:spcBef>
                <a:spcAft>
                  <a:spcPts val="200"/>
                </a:spcAft>
                <a:buFont typeface="Arial" panose="020B0604020202020204" pitchFamily="34" charset="0"/>
                <a:buChar char="•"/>
              </a:pPr>
              <a:r>
                <a:rPr lang="en-US" sz="1200" dirty="0">
                  <a:solidFill>
                    <a:schemeClr val="bg1"/>
                  </a:solidFill>
                </a:rPr>
                <a:t>Risk assessments are conducted firm-wide to gather input which is aggregated to the board of directors, senior management, committees and regulators for risk overviews.</a:t>
              </a:r>
            </a:p>
          </p:txBody>
        </p:sp>
      </p:grpSp>
      <p:grpSp>
        <p:nvGrpSpPr>
          <p:cNvPr id="104" name="Group 103"/>
          <p:cNvGrpSpPr/>
          <p:nvPr/>
        </p:nvGrpSpPr>
        <p:grpSpPr>
          <a:xfrm>
            <a:off x="7287595" y="3673638"/>
            <a:ext cx="2400487" cy="2058037"/>
            <a:chOff x="7414959" y="3290079"/>
            <a:chExt cx="2400487" cy="2058037"/>
          </a:xfrm>
        </p:grpSpPr>
        <p:grpSp>
          <p:nvGrpSpPr>
            <p:cNvPr id="105" name="Group 104"/>
            <p:cNvGrpSpPr/>
            <p:nvPr/>
          </p:nvGrpSpPr>
          <p:grpSpPr>
            <a:xfrm>
              <a:off x="7414959" y="3292691"/>
              <a:ext cx="383958" cy="1957295"/>
              <a:chOff x="7414959" y="3324590"/>
              <a:chExt cx="383958" cy="1957295"/>
            </a:xfrm>
          </p:grpSpPr>
          <p:grpSp>
            <p:nvGrpSpPr>
              <p:cNvPr id="107" name="Group 106"/>
              <p:cNvGrpSpPr/>
              <p:nvPr/>
            </p:nvGrpSpPr>
            <p:grpSpPr>
              <a:xfrm>
                <a:off x="7478877" y="3324590"/>
                <a:ext cx="320040" cy="320040"/>
                <a:chOff x="6643190" y="3947929"/>
                <a:chExt cx="514509" cy="514507"/>
              </a:xfrm>
            </p:grpSpPr>
            <p:sp>
              <p:nvSpPr>
                <p:cNvPr id="109" name="Chord 108"/>
                <p:cNvSpPr/>
                <p:nvPr/>
              </p:nvSpPr>
              <p:spPr>
                <a:xfrm>
                  <a:off x="6643190" y="3947929"/>
                  <a:ext cx="514509" cy="514507"/>
                </a:xfrm>
                <a:prstGeom prst="chord">
                  <a:avLst>
                    <a:gd name="adj1" fmla="val 4800000"/>
                    <a:gd name="adj2" fmla="val 16800000"/>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10" name="Pie 109"/>
                <p:cNvSpPr/>
                <p:nvPr/>
              </p:nvSpPr>
              <p:spPr>
                <a:xfrm>
                  <a:off x="6694641" y="3999393"/>
                  <a:ext cx="411607" cy="411607"/>
                </a:xfrm>
                <a:prstGeom prst="pie">
                  <a:avLst>
                    <a:gd name="adj1" fmla="val 7560000"/>
                    <a:gd name="adj2" fmla="val 16200000"/>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grpSp>
          <p:sp>
            <p:nvSpPr>
              <p:cNvPr id="108" name="Freeform 107"/>
              <p:cNvSpPr/>
              <p:nvPr/>
            </p:nvSpPr>
            <p:spPr>
              <a:xfrm rot="16200000">
                <a:off x="6823273" y="4381494"/>
                <a:ext cx="1492077" cy="308705"/>
              </a:xfrm>
              <a:custGeom>
                <a:avLst/>
                <a:gdLst>
                  <a:gd name="connsiteX0" fmla="*/ 0 w 1492077"/>
                  <a:gd name="connsiteY0" fmla="*/ 0 h 308705"/>
                  <a:gd name="connsiteX1" fmla="*/ 1492077 w 1492077"/>
                  <a:gd name="connsiteY1" fmla="*/ 0 h 308705"/>
                  <a:gd name="connsiteX2" fmla="*/ 1492077 w 1492077"/>
                  <a:gd name="connsiteY2" fmla="*/ 308705 h 308705"/>
                  <a:gd name="connsiteX3" fmla="*/ 0 w 1492077"/>
                  <a:gd name="connsiteY3" fmla="*/ 308705 h 308705"/>
                  <a:gd name="connsiteX4" fmla="*/ 0 w 1492077"/>
                  <a:gd name="connsiteY4" fmla="*/ 0 h 3087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2077" h="308705">
                    <a:moveTo>
                      <a:pt x="0" y="0"/>
                    </a:moveTo>
                    <a:lnTo>
                      <a:pt x="1492077" y="0"/>
                    </a:lnTo>
                    <a:lnTo>
                      <a:pt x="1492077" y="308705"/>
                    </a:lnTo>
                    <a:lnTo>
                      <a:pt x="0" y="30870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 tIns="0" rIns="1" bIns="0" numCol="1" spcCol="1270" anchor="b" anchorCtr="0">
                <a:noAutofit/>
              </a:bodyPr>
              <a:lstStyle/>
              <a:p>
                <a:pPr lvl="0" algn="r" defTabSz="977900">
                  <a:lnSpc>
                    <a:spcPct val="90000"/>
                  </a:lnSpc>
                  <a:spcBef>
                    <a:spcPct val="0"/>
                  </a:spcBef>
                  <a:spcAft>
                    <a:spcPct val="35000"/>
                  </a:spcAft>
                </a:pPr>
                <a:r>
                  <a:rPr lang="en-GB" kern="1200" dirty="0" smtClean="0">
                    <a:solidFill>
                      <a:schemeClr val="bg1"/>
                    </a:solidFill>
                  </a:rPr>
                  <a:t>Level 4</a:t>
                </a:r>
                <a:endParaRPr lang="en-US" kern="1200" dirty="0">
                  <a:solidFill>
                    <a:schemeClr val="bg1"/>
                  </a:solidFill>
                </a:endParaRPr>
              </a:p>
            </p:txBody>
          </p:sp>
        </p:grpSp>
        <p:sp>
          <p:nvSpPr>
            <p:cNvPr id="106" name="Freeform 105"/>
            <p:cNvSpPr/>
            <p:nvPr/>
          </p:nvSpPr>
          <p:spPr>
            <a:xfrm>
              <a:off x="7716155" y="3290079"/>
              <a:ext cx="2099291" cy="2058037"/>
            </a:xfrm>
            <a:custGeom>
              <a:avLst/>
              <a:gdLst>
                <a:gd name="connsiteX0" fmla="*/ 0 w 1029018"/>
                <a:gd name="connsiteY0" fmla="*/ 0 h 2058037"/>
                <a:gd name="connsiteX1" fmla="*/ 1029018 w 1029018"/>
                <a:gd name="connsiteY1" fmla="*/ 0 h 2058037"/>
                <a:gd name="connsiteX2" fmla="*/ 1029018 w 1029018"/>
                <a:gd name="connsiteY2" fmla="*/ 2058037 h 2058037"/>
                <a:gd name="connsiteX3" fmla="*/ 0 w 1029018"/>
                <a:gd name="connsiteY3" fmla="*/ 2058037 h 2058037"/>
                <a:gd name="connsiteX4" fmla="*/ 0 w 1029018"/>
                <a:gd name="connsiteY4" fmla="*/ 0 h 20580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9018" h="2058037">
                  <a:moveTo>
                    <a:pt x="0" y="0"/>
                  </a:moveTo>
                  <a:lnTo>
                    <a:pt x="1029018" y="0"/>
                  </a:lnTo>
                  <a:lnTo>
                    <a:pt x="1029018" y="2058037"/>
                  </a:lnTo>
                  <a:lnTo>
                    <a:pt x="0" y="205803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114300" indent="-114300" defTabSz="311150">
                <a:lnSpc>
                  <a:spcPct val="90000"/>
                </a:lnSpc>
                <a:spcBef>
                  <a:spcPct val="0"/>
                </a:spcBef>
                <a:spcAft>
                  <a:spcPts val="200"/>
                </a:spcAft>
                <a:buFont typeface="Arial" panose="020B0604020202020204" pitchFamily="34" charset="0"/>
                <a:buChar char="•"/>
              </a:pPr>
              <a:r>
                <a:rPr lang="en-US" sz="1200" dirty="0">
                  <a:solidFill>
                    <a:schemeClr val="bg1"/>
                  </a:solidFill>
                </a:rPr>
                <a:t>Enterprise-wide </a:t>
              </a:r>
              <a:r>
                <a:rPr lang="en-US" sz="1200" dirty="0" smtClean="0">
                  <a:solidFill>
                    <a:schemeClr val="bg1"/>
                  </a:solidFill>
                </a:rPr>
                <a:t>RM </a:t>
              </a:r>
              <a:r>
                <a:rPr lang="en-US" sz="1200" dirty="0">
                  <a:solidFill>
                    <a:schemeClr val="bg1"/>
                  </a:solidFill>
                </a:rPr>
                <a:t>activities are harmonized with measures and controls established at all levels of the </a:t>
              </a:r>
              <a:r>
                <a:rPr lang="en-US" sz="1200" dirty="0" err="1" smtClean="0">
                  <a:solidFill>
                    <a:schemeClr val="bg1"/>
                  </a:solidFill>
                </a:rPr>
                <a:t>organisation</a:t>
              </a:r>
              <a:r>
                <a:rPr lang="en-US" sz="1200" dirty="0">
                  <a:solidFill>
                    <a:schemeClr val="bg1"/>
                  </a:solidFill>
                </a:rPr>
                <a:t>. </a:t>
              </a:r>
            </a:p>
            <a:p>
              <a:pPr marL="114300" indent="-114300" defTabSz="311150">
                <a:lnSpc>
                  <a:spcPct val="90000"/>
                </a:lnSpc>
                <a:spcBef>
                  <a:spcPct val="0"/>
                </a:spcBef>
                <a:spcAft>
                  <a:spcPts val="200"/>
                </a:spcAft>
                <a:buFont typeface="Arial" panose="020B0604020202020204" pitchFamily="34" charset="0"/>
                <a:buChar char="•"/>
              </a:pPr>
              <a:r>
                <a:rPr lang="en-US" sz="1200" dirty="0">
                  <a:solidFill>
                    <a:schemeClr val="bg1"/>
                  </a:solidFill>
                </a:rPr>
                <a:t>Measurement metrics are </a:t>
              </a:r>
              <a:r>
                <a:rPr lang="en-US" sz="1200" dirty="0" err="1" smtClean="0">
                  <a:solidFill>
                    <a:schemeClr val="bg1"/>
                  </a:solidFill>
                </a:rPr>
                <a:t>standardised</a:t>
              </a:r>
              <a:r>
                <a:rPr lang="en-US" sz="1200" dirty="0" smtClean="0">
                  <a:solidFill>
                    <a:schemeClr val="bg1"/>
                  </a:solidFill>
                </a:rPr>
                <a:t> </a:t>
              </a:r>
              <a:r>
                <a:rPr lang="en-US" sz="1200" dirty="0">
                  <a:solidFill>
                    <a:schemeClr val="bg1"/>
                  </a:solidFill>
                </a:rPr>
                <a:t>and incorporated into the </a:t>
              </a:r>
              <a:r>
                <a:rPr lang="en-US" sz="1200" dirty="0" err="1">
                  <a:solidFill>
                    <a:schemeClr val="bg1"/>
                  </a:solidFill>
                </a:rPr>
                <a:t>organisation’s</a:t>
              </a:r>
              <a:r>
                <a:rPr lang="en-US" sz="1200" dirty="0">
                  <a:solidFill>
                    <a:schemeClr val="bg1"/>
                  </a:solidFill>
                </a:rPr>
                <a:t> KPIs. </a:t>
              </a:r>
            </a:p>
            <a:p>
              <a:pPr marL="114300" indent="-114300" defTabSz="311150">
                <a:lnSpc>
                  <a:spcPct val="90000"/>
                </a:lnSpc>
                <a:spcBef>
                  <a:spcPct val="0"/>
                </a:spcBef>
                <a:spcAft>
                  <a:spcPts val="200"/>
                </a:spcAft>
                <a:buFont typeface="Arial" panose="020B0604020202020204" pitchFamily="34" charset="0"/>
                <a:buChar char="•"/>
              </a:pPr>
              <a:r>
                <a:rPr lang="en-US" sz="1200" dirty="0">
                  <a:solidFill>
                    <a:schemeClr val="bg1"/>
                  </a:solidFill>
                </a:rPr>
                <a:t>Risk procedures are communicated and fully understood throughout the </a:t>
              </a:r>
              <a:r>
                <a:rPr lang="en-US" sz="1200" dirty="0" err="1" smtClean="0">
                  <a:solidFill>
                    <a:schemeClr val="bg1"/>
                  </a:solidFill>
                </a:rPr>
                <a:t>organisation</a:t>
              </a:r>
              <a:r>
                <a:rPr lang="en-US" sz="1200" dirty="0" smtClean="0">
                  <a:solidFill>
                    <a:schemeClr val="bg1"/>
                  </a:solidFill>
                </a:rPr>
                <a:t> </a:t>
              </a:r>
              <a:r>
                <a:rPr lang="en-US" sz="1200" dirty="0">
                  <a:solidFill>
                    <a:schemeClr val="bg1"/>
                  </a:solidFill>
                </a:rPr>
                <a:t>with principles integrated fully within the management process. </a:t>
              </a:r>
            </a:p>
            <a:p>
              <a:pPr marL="114300" indent="-114300" defTabSz="311150">
                <a:lnSpc>
                  <a:spcPct val="90000"/>
                </a:lnSpc>
                <a:spcBef>
                  <a:spcPct val="0"/>
                </a:spcBef>
                <a:spcAft>
                  <a:spcPts val="200"/>
                </a:spcAft>
                <a:buFont typeface="Arial" panose="020B0604020202020204" pitchFamily="34" charset="0"/>
                <a:buChar char="•"/>
              </a:pPr>
              <a:r>
                <a:rPr lang="en-US" sz="1200" dirty="0">
                  <a:solidFill>
                    <a:schemeClr val="bg1"/>
                  </a:solidFill>
                </a:rPr>
                <a:t>Mechanisms are in place for tracking changes in the </a:t>
              </a:r>
              <a:r>
                <a:rPr lang="en-US" sz="1200" dirty="0" err="1" smtClean="0">
                  <a:solidFill>
                    <a:schemeClr val="bg1"/>
                  </a:solidFill>
                </a:rPr>
                <a:t>organisation's</a:t>
              </a:r>
              <a:r>
                <a:rPr lang="en-US" sz="1200" dirty="0" smtClean="0">
                  <a:solidFill>
                    <a:schemeClr val="bg1"/>
                  </a:solidFill>
                </a:rPr>
                <a:t> </a:t>
              </a:r>
              <a:r>
                <a:rPr lang="en-US" sz="1200" dirty="0">
                  <a:solidFill>
                    <a:schemeClr val="bg1"/>
                  </a:solidFill>
                </a:rPr>
                <a:t>risk profile that affect their </a:t>
              </a:r>
              <a:r>
                <a:rPr lang="en-US" sz="1200" dirty="0" smtClean="0">
                  <a:solidFill>
                    <a:schemeClr val="bg1"/>
                  </a:solidFill>
                </a:rPr>
                <a:t>objectives.</a:t>
              </a:r>
              <a:endParaRPr lang="en-GB" sz="1200" dirty="0">
                <a:solidFill>
                  <a:schemeClr val="bg1"/>
                </a:solidFill>
              </a:endParaRPr>
            </a:p>
          </p:txBody>
        </p:sp>
      </p:grpSp>
      <p:grpSp>
        <p:nvGrpSpPr>
          <p:cNvPr id="111" name="Group 110"/>
          <p:cNvGrpSpPr/>
          <p:nvPr/>
        </p:nvGrpSpPr>
        <p:grpSpPr>
          <a:xfrm>
            <a:off x="9656078" y="3673638"/>
            <a:ext cx="2526255" cy="2058037"/>
            <a:chOff x="9587253" y="3239180"/>
            <a:chExt cx="2526255" cy="2058037"/>
          </a:xfrm>
        </p:grpSpPr>
        <p:grpSp>
          <p:nvGrpSpPr>
            <p:cNvPr id="112" name="Group 111"/>
            <p:cNvGrpSpPr/>
            <p:nvPr/>
          </p:nvGrpSpPr>
          <p:grpSpPr>
            <a:xfrm>
              <a:off x="9587253" y="3277299"/>
              <a:ext cx="320040" cy="320040"/>
              <a:chOff x="8250302" y="3965613"/>
              <a:chExt cx="514509" cy="514509"/>
            </a:xfrm>
          </p:grpSpPr>
          <p:sp>
            <p:nvSpPr>
              <p:cNvPr id="115" name="Chord 114"/>
              <p:cNvSpPr/>
              <p:nvPr/>
            </p:nvSpPr>
            <p:spPr>
              <a:xfrm>
                <a:off x="8250302" y="3965613"/>
                <a:ext cx="514509" cy="514509"/>
              </a:xfrm>
              <a:prstGeom prst="chord">
                <a:avLst>
                  <a:gd name="adj1" fmla="val 4800000"/>
                  <a:gd name="adj2" fmla="val 16800000"/>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16" name="Pie 115"/>
              <p:cNvSpPr/>
              <p:nvPr/>
            </p:nvSpPr>
            <p:spPr>
              <a:xfrm>
                <a:off x="8301753" y="4000547"/>
                <a:ext cx="411607" cy="411607"/>
              </a:xfrm>
              <a:prstGeom prst="pie">
                <a:avLst>
                  <a:gd name="adj1" fmla="val 5400000"/>
                  <a:gd name="adj2" fmla="val 16200000"/>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grpSp>
        <p:sp>
          <p:nvSpPr>
            <p:cNvPr id="113" name="Freeform 112"/>
            <p:cNvSpPr/>
            <p:nvPr/>
          </p:nvSpPr>
          <p:spPr>
            <a:xfrm rot="16200000">
              <a:off x="8995567" y="4361235"/>
              <a:ext cx="1492077" cy="308705"/>
            </a:xfrm>
            <a:custGeom>
              <a:avLst/>
              <a:gdLst>
                <a:gd name="connsiteX0" fmla="*/ 0 w 1492077"/>
                <a:gd name="connsiteY0" fmla="*/ 0 h 308705"/>
                <a:gd name="connsiteX1" fmla="*/ 1492077 w 1492077"/>
                <a:gd name="connsiteY1" fmla="*/ 0 h 308705"/>
                <a:gd name="connsiteX2" fmla="*/ 1492077 w 1492077"/>
                <a:gd name="connsiteY2" fmla="*/ 308705 h 308705"/>
                <a:gd name="connsiteX3" fmla="*/ 0 w 1492077"/>
                <a:gd name="connsiteY3" fmla="*/ 308705 h 308705"/>
                <a:gd name="connsiteX4" fmla="*/ 0 w 1492077"/>
                <a:gd name="connsiteY4" fmla="*/ 0 h 3087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2077" h="308705">
                  <a:moveTo>
                    <a:pt x="0" y="0"/>
                  </a:moveTo>
                  <a:lnTo>
                    <a:pt x="1492077" y="0"/>
                  </a:lnTo>
                  <a:lnTo>
                    <a:pt x="1492077" y="308705"/>
                  </a:lnTo>
                  <a:lnTo>
                    <a:pt x="0" y="30870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 tIns="0" rIns="1" bIns="0" numCol="1" spcCol="1270" anchor="t" anchorCtr="0">
              <a:noAutofit/>
            </a:bodyPr>
            <a:lstStyle/>
            <a:p>
              <a:pPr lvl="0" algn="r" defTabSz="977900">
                <a:lnSpc>
                  <a:spcPct val="90000"/>
                </a:lnSpc>
                <a:spcBef>
                  <a:spcPct val="0"/>
                </a:spcBef>
                <a:spcAft>
                  <a:spcPct val="35000"/>
                </a:spcAft>
              </a:pPr>
              <a:r>
                <a:rPr lang="en-GB" kern="1200" dirty="0" smtClean="0">
                  <a:solidFill>
                    <a:schemeClr val="bg1"/>
                  </a:solidFill>
                </a:rPr>
                <a:t>Level 5</a:t>
              </a:r>
              <a:endParaRPr lang="en-US" kern="1200" dirty="0">
                <a:solidFill>
                  <a:schemeClr val="bg1"/>
                </a:solidFill>
              </a:endParaRPr>
            </a:p>
          </p:txBody>
        </p:sp>
        <p:sp>
          <p:nvSpPr>
            <p:cNvPr id="114" name="Freeform 113"/>
            <p:cNvSpPr/>
            <p:nvPr/>
          </p:nvSpPr>
          <p:spPr>
            <a:xfrm>
              <a:off x="9843195" y="3239180"/>
              <a:ext cx="2270313" cy="2058037"/>
            </a:xfrm>
            <a:custGeom>
              <a:avLst/>
              <a:gdLst>
                <a:gd name="connsiteX0" fmla="*/ 0 w 1029018"/>
                <a:gd name="connsiteY0" fmla="*/ 0 h 2058037"/>
                <a:gd name="connsiteX1" fmla="*/ 1029018 w 1029018"/>
                <a:gd name="connsiteY1" fmla="*/ 0 h 2058037"/>
                <a:gd name="connsiteX2" fmla="*/ 1029018 w 1029018"/>
                <a:gd name="connsiteY2" fmla="*/ 2058037 h 2058037"/>
                <a:gd name="connsiteX3" fmla="*/ 0 w 1029018"/>
                <a:gd name="connsiteY3" fmla="*/ 2058037 h 2058037"/>
                <a:gd name="connsiteX4" fmla="*/ 0 w 1029018"/>
                <a:gd name="connsiteY4" fmla="*/ 0 h 20580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9018" h="2058037">
                  <a:moveTo>
                    <a:pt x="0" y="0"/>
                  </a:moveTo>
                  <a:lnTo>
                    <a:pt x="1029018" y="0"/>
                  </a:lnTo>
                  <a:lnTo>
                    <a:pt x="1029018" y="2058037"/>
                  </a:lnTo>
                  <a:lnTo>
                    <a:pt x="0" y="205803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114300" indent="-114300" defTabSz="311150">
                <a:lnSpc>
                  <a:spcPct val="90000"/>
                </a:lnSpc>
                <a:spcBef>
                  <a:spcPct val="0"/>
                </a:spcBef>
                <a:spcAft>
                  <a:spcPts val="200"/>
                </a:spcAft>
                <a:buFont typeface="Arial" panose="020B0604020202020204" pitchFamily="34" charset="0"/>
                <a:buChar char="•"/>
              </a:pPr>
              <a:r>
                <a:rPr lang="en-US" sz="1200" dirty="0">
                  <a:solidFill>
                    <a:schemeClr val="bg1"/>
                  </a:solidFill>
                </a:rPr>
                <a:t>Risk-based discussions are embedded at strategic levels, such as long-term planning, capital allocation and decision-making. </a:t>
              </a:r>
            </a:p>
            <a:p>
              <a:pPr marL="114300" indent="-114300" defTabSz="311150">
                <a:lnSpc>
                  <a:spcPct val="90000"/>
                </a:lnSpc>
                <a:spcBef>
                  <a:spcPct val="0"/>
                </a:spcBef>
                <a:spcAft>
                  <a:spcPts val="200"/>
                </a:spcAft>
                <a:buFont typeface="Arial" panose="020B0604020202020204" pitchFamily="34" charset="0"/>
                <a:buChar char="•"/>
              </a:pPr>
              <a:r>
                <a:rPr lang="en-US" sz="1200" dirty="0">
                  <a:solidFill>
                    <a:schemeClr val="bg1"/>
                  </a:solidFill>
                </a:rPr>
                <a:t>Risk appetite and tolerance is clearly understood with systems in place to ensure the board of directors and executive management is aware when thresholds are exceeded. </a:t>
              </a:r>
            </a:p>
            <a:p>
              <a:pPr marL="114300" indent="-114300" defTabSz="311150">
                <a:lnSpc>
                  <a:spcPct val="90000"/>
                </a:lnSpc>
                <a:spcBef>
                  <a:spcPct val="0"/>
                </a:spcBef>
                <a:spcAft>
                  <a:spcPts val="200"/>
                </a:spcAft>
                <a:buFont typeface="Arial" panose="020B0604020202020204" pitchFamily="34" charset="0"/>
                <a:buChar char="•"/>
              </a:pPr>
              <a:r>
                <a:rPr lang="en-US" sz="1200" dirty="0">
                  <a:solidFill>
                    <a:schemeClr val="bg1"/>
                  </a:solidFill>
                </a:rPr>
                <a:t>Critical review of the </a:t>
              </a:r>
              <a:r>
                <a:rPr lang="en-US" sz="1200" dirty="0" smtClean="0">
                  <a:solidFill>
                    <a:schemeClr val="bg1"/>
                  </a:solidFill>
                </a:rPr>
                <a:t>RM program </a:t>
              </a:r>
              <a:r>
                <a:rPr lang="en-US" sz="1200" dirty="0">
                  <a:solidFill>
                    <a:schemeClr val="bg1"/>
                  </a:solidFill>
                </a:rPr>
                <a:t>are regularly carried out to adjust/improve the application of risk management principles and processes across the organization to advance </a:t>
              </a:r>
              <a:r>
                <a:rPr lang="en-US" sz="1200" dirty="0" smtClean="0">
                  <a:solidFill>
                    <a:schemeClr val="bg1"/>
                  </a:solidFill>
                </a:rPr>
                <a:t>objectives.</a:t>
              </a:r>
              <a:endParaRPr lang="en-US" sz="1200" dirty="0">
                <a:solidFill>
                  <a:schemeClr val="bg1"/>
                </a:solidFill>
              </a:endParaRPr>
            </a:p>
          </p:txBody>
        </p:sp>
      </p:grpSp>
      <p:sp>
        <p:nvSpPr>
          <p:cNvPr id="118" name="Title 2"/>
          <p:cNvSpPr txBox="1">
            <a:spLocks/>
          </p:cNvSpPr>
          <p:nvPr/>
        </p:nvSpPr>
        <p:spPr>
          <a:xfrm>
            <a:off x="879206" y="864044"/>
            <a:ext cx="7938011" cy="1931217"/>
          </a:xfrm>
          <a:prstGeom prst="rect">
            <a:avLst/>
          </a:prstGeom>
        </p:spPr>
        <p:txBody>
          <a:bodyPr anchor="t" anchorCtr="0"/>
          <a:lstStyle>
            <a:lvl1pPr algn="l" defTabSz="890789" rtl="0" eaLnBrk="1" latinLnBrk="0" hangingPunct="1">
              <a:lnSpc>
                <a:spcPct val="70000"/>
              </a:lnSpc>
              <a:spcBef>
                <a:spcPct val="0"/>
              </a:spcBef>
              <a:buNone/>
              <a:defRPr kumimoji="0" lang="en-GB" sz="8800" b="0" i="0" u="none" strike="noStrike" kern="1200" cap="none" spc="0" normalizeH="0" baseline="0" noProof="0">
                <a:ln>
                  <a:noFill/>
                </a:ln>
                <a:solidFill>
                  <a:srgbClr val="FFFFFF"/>
                </a:solidFill>
                <a:effectLst/>
                <a:uLnTx/>
                <a:uFillTx/>
                <a:latin typeface="KPMG Extralight"/>
                <a:ea typeface="+mj-ea"/>
                <a:cs typeface="KPMG Extralight"/>
              </a:defRPr>
            </a:lvl1pPr>
            <a:lvl2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2pPr>
            <a:lvl3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3pPr>
            <a:lvl4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4pPr>
            <a:lvl5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5pPr>
            <a:lvl6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6pPr>
            <a:lvl7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7pPr>
            <a:lvl8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8pPr>
            <a:lvl9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9pPr>
          </a:lstStyle>
          <a:p>
            <a:pPr>
              <a:lnSpc>
                <a:spcPct val="100000"/>
              </a:lnSpc>
            </a:pPr>
            <a:r>
              <a:rPr lang="en-US" sz="3600" b="1" dirty="0" smtClean="0"/>
              <a:t>Risk Model</a:t>
            </a:r>
            <a:br>
              <a:rPr lang="en-US" sz="3600" b="1" dirty="0" smtClean="0"/>
            </a:br>
            <a:r>
              <a:rPr lang="en-US" sz="2800" dirty="0" smtClean="0">
                <a:solidFill>
                  <a:schemeClr val="bg1"/>
                </a:solidFill>
              </a:rPr>
              <a:t>The </a:t>
            </a:r>
            <a:r>
              <a:rPr lang="en-US" sz="2800" dirty="0">
                <a:solidFill>
                  <a:schemeClr val="bg1"/>
                </a:solidFill>
              </a:rPr>
              <a:t>extent to which an organization monitors the inherent risks in its operating environment and the risks that it will be exposed to upon the commencement of the digital journey</a:t>
            </a:r>
          </a:p>
          <a:p>
            <a:pPr>
              <a:lnSpc>
                <a:spcPct val="100000"/>
              </a:lnSpc>
            </a:pPr>
            <a:endParaRPr lang="en-US" sz="2800" dirty="0">
              <a:solidFill>
                <a:schemeClr val="bg1"/>
              </a:solidFill>
            </a:endParaRPr>
          </a:p>
          <a:p>
            <a:pPr>
              <a:lnSpc>
                <a:spcPct val="100000"/>
              </a:lnSpc>
            </a:pPr>
            <a:endParaRPr lang="en-US" sz="2800" dirty="0">
              <a:solidFill>
                <a:schemeClr val="bg1"/>
              </a:solidFill>
            </a:endParaRPr>
          </a:p>
        </p:txBody>
      </p:sp>
      <p:sp>
        <p:nvSpPr>
          <p:cNvPr id="119" name="Title 2"/>
          <p:cNvSpPr txBox="1">
            <a:spLocks/>
          </p:cNvSpPr>
          <p:nvPr/>
        </p:nvSpPr>
        <p:spPr>
          <a:xfrm rot="16200000">
            <a:off x="-854088" y="3831537"/>
            <a:ext cx="2282304" cy="672260"/>
          </a:xfrm>
          <a:prstGeom prst="rect">
            <a:avLst/>
          </a:prstGeom>
        </p:spPr>
        <p:txBody>
          <a:bodyPr anchor="t" anchorCtr="0"/>
          <a:lstStyle>
            <a:lvl1pPr algn="l" defTabSz="890789" rtl="0" eaLnBrk="1" latinLnBrk="0" hangingPunct="1">
              <a:lnSpc>
                <a:spcPct val="70000"/>
              </a:lnSpc>
              <a:spcBef>
                <a:spcPct val="0"/>
              </a:spcBef>
              <a:buNone/>
              <a:defRPr kumimoji="0" lang="en-GB" sz="8800" b="0" i="0" u="none" strike="noStrike" kern="1200" cap="none" spc="0" normalizeH="0" baseline="0" noProof="0">
                <a:ln>
                  <a:noFill/>
                </a:ln>
                <a:solidFill>
                  <a:srgbClr val="FFFFFF"/>
                </a:solidFill>
                <a:effectLst/>
                <a:uLnTx/>
                <a:uFillTx/>
                <a:latin typeface="KPMG Extralight"/>
                <a:ea typeface="+mj-ea"/>
                <a:cs typeface="KPMG Extralight"/>
              </a:defRPr>
            </a:lvl1pPr>
            <a:lvl2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2pPr>
            <a:lvl3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3pPr>
            <a:lvl4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4pPr>
            <a:lvl5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5pPr>
            <a:lvl6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6pPr>
            <a:lvl7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7pPr>
            <a:lvl8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8pPr>
            <a:lvl9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9pPr>
          </a:lstStyle>
          <a:p>
            <a:pPr algn="r">
              <a:lnSpc>
                <a:spcPct val="100000"/>
              </a:lnSpc>
            </a:pPr>
            <a:r>
              <a:rPr lang="en-US" sz="3600" b="1" dirty="0" smtClean="0"/>
              <a:t>Maturity Levels</a:t>
            </a:r>
            <a:endParaRPr lang="en-US" sz="1600" b="1" dirty="0">
              <a:solidFill>
                <a:schemeClr val="bg1"/>
              </a:solidFill>
              <a:latin typeface="+mj-lt"/>
            </a:endParaRPr>
          </a:p>
        </p:txBody>
      </p:sp>
      <p:graphicFrame>
        <p:nvGraphicFramePr>
          <p:cNvPr id="122" name="Table 121"/>
          <p:cNvGraphicFramePr>
            <a:graphicFrameLocks noGrp="1"/>
          </p:cNvGraphicFramePr>
          <p:nvPr>
            <p:extLst>
              <p:ext uri="{D42A27DB-BD31-4B8C-83A1-F6EECF244321}">
                <p14:modId xmlns:p14="http://schemas.microsoft.com/office/powerpoint/2010/main" val="3948963123"/>
              </p:ext>
            </p:extLst>
          </p:nvPr>
        </p:nvGraphicFramePr>
        <p:xfrm>
          <a:off x="648247" y="3337397"/>
          <a:ext cx="11211370" cy="251460"/>
        </p:xfrm>
        <a:graphic>
          <a:graphicData uri="http://schemas.openxmlformats.org/drawingml/2006/table">
            <a:tbl>
              <a:tblPr firstRow="1" firstCol="1" bandRow="1"/>
              <a:tblGrid>
                <a:gridCol w="2242274"/>
                <a:gridCol w="2319654"/>
                <a:gridCol w="2247900"/>
                <a:gridCol w="2305050"/>
                <a:gridCol w="2096492"/>
              </a:tblGrid>
              <a:tr h="208354">
                <a:tc>
                  <a:txBody>
                    <a:bodyPr/>
                    <a:lstStyle/>
                    <a:p>
                      <a:pPr marL="0" marR="0" lvl="0" indent="0" algn="ctr" defTabSz="914400" rtl="0" eaLnBrk="1" fontAlgn="base" latinLnBrk="0" hangingPunct="1">
                        <a:lnSpc>
                          <a:spcPct val="100000"/>
                        </a:lnSpc>
                        <a:spcBef>
                          <a:spcPct val="25000"/>
                        </a:spcBef>
                        <a:spcAft>
                          <a:spcPct val="0"/>
                        </a:spcAft>
                        <a:buClr>
                          <a:srgbClr val="415299"/>
                        </a:buClr>
                        <a:buSzPct val="125000"/>
                        <a:buFontTx/>
                        <a:buNone/>
                        <a:tabLst/>
                      </a:pPr>
                      <a:r>
                        <a:rPr kumimoji="0" lang="en-GB" sz="1050" b="0" i="0" u="none" strike="noStrike" cap="none" normalizeH="0" baseline="0" noProof="0" dirty="0" smtClean="0">
                          <a:ln>
                            <a:noFill/>
                          </a:ln>
                          <a:solidFill>
                            <a:schemeClr val="tx1"/>
                          </a:solidFill>
                          <a:effectLst/>
                          <a:latin typeface="+mj-lt"/>
                          <a:cs typeface="Arial" charset="0"/>
                        </a:rPr>
                        <a:t>Lagging</a:t>
                      </a:r>
                    </a:p>
                  </a:txBody>
                  <a:tcPr marL="45720" marR="45720" horzOverflow="overflow">
                    <a:lnL w="12700" cap="flat" cmpd="sng" algn="ctr">
                      <a:solidFill>
                        <a:srgbClr val="FFC000"/>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lnTlToBr>
                      <a:noFill/>
                    </a:lnTlToBr>
                    <a:lnBlToTr>
                      <a:noFill/>
                    </a:lnBlToTr>
                    <a:solidFill>
                      <a:srgbClr val="DBCDDB"/>
                    </a:solidFill>
                  </a:tcPr>
                </a:tc>
                <a:tc>
                  <a:txBody>
                    <a:bodyPr/>
                    <a:lstStyle/>
                    <a:p>
                      <a:pPr marL="0" marR="0" lvl="0" indent="0" algn="ctr" defTabSz="914400" rtl="0" eaLnBrk="1" fontAlgn="base" latinLnBrk="0" hangingPunct="1">
                        <a:lnSpc>
                          <a:spcPct val="100000"/>
                        </a:lnSpc>
                        <a:spcBef>
                          <a:spcPct val="25000"/>
                        </a:spcBef>
                        <a:spcAft>
                          <a:spcPct val="0"/>
                        </a:spcAft>
                        <a:buClr>
                          <a:srgbClr val="415299"/>
                        </a:buClr>
                        <a:buSzPct val="125000"/>
                        <a:buFontTx/>
                        <a:buNone/>
                        <a:tabLst/>
                      </a:pPr>
                      <a:r>
                        <a:rPr kumimoji="0" lang="en-GB" sz="1050" b="0" i="0" u="none" strike="noStrike" cap="none" normalizeH="0" baseline="0" noProof="0" dirty="0" smtClean="0">
                          <a:ln>
                            <a:noFill/>
                          </a:ln>
                          <a:solidFill>
                            <a:schemeClr val="tx1"/>
                          </a:solidFill>
                          <a:effectLst/>
                          <a:latin typeface="+mj-lt"/>
                          <a:cs typeface="Arial" charset="0"/>
                        </a:rPr>
                        <a:t>Basic</a:t>
                      </a:r>
                    </a:p>
                  </a:txBody>
                  <a:tcPr marL="45720" marR="45720" horzOverflow="overflow">
                    <a:lnL w="12700" cap="flat" cmpd="sng" algn="ctr">
                      <a:solidFill>
                        <a:srgbClr val="FFC000"/>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lnTlToBr>
                      <a:noFill/>
                    </a:lnTlToBr>
                    <a:lnBlToTr>
                      <a:noFill/>
                    </a:lnBlToTr>
                    <a:solidFill>
                      <a:srgbClr val="DBCDDB"/>
                    </a:solidFill>
                  </a:tcPr>
                </a:tc>
                <a:tc>
                  <a:txBody>
                    <a:bodyPr/>
                    <a:lstStyle/>
                    <a:p>
                      <a:pPr marL="0" marR="0" lvl="0" indent="0" algn="ctr" defTabSz="914400" rtl="0" eaLnBrk="1" fontAlgn="base" latinLnBrk="0" hangingPunct="1">
                        <a:lnSpc>
                          <a:spcPct val="100000"/>
                        </a:lnSpc>
                        <a:spcBef>
                          <a:spcPct val="25000"/>
                        </a:spcBef>
                        <a:spcAft>
                          <a:spcPct val="0"/>
                        </a:spcAft>
                        <a:buClr>
                          <a:srgbClr val="415299"/>
                        </a:buClr>
                        <a:buSzPct val="125000"/>
                        <a:buFontTx/>
                        <a:buNone/>
                        <a:tabLst/>
                      </a:pPr>
                      <a:r>
                        <a:rPr kumimoji="0" lang="en-GB" sz="1050" b="0" i="0" u="none" strike="noStrike" cap="none" normalizeH="0" baseline="0" noProof="0" dirty="0" smtClean="0">
                          <a:ln>
                            <a:noFill/>
                          </a:ln>
                          <a:solidFill>
                            <a:schemeClr val="tx1"/>
                          </a:solidFill>
                          <a:effectLst/>
                          <a:latin typeface="+mj-lt"/>
                          <a:cs typeface="Arial" charset="0"/>
                        </a:rPr>
                        <a:t>Progressed</a:t>
                      </a:r>
                    </a:p>
                  </a:txBody>
                  <a:tcPr marL="45720" marR="45720" horzOverflow="overflow">
                    <a:lnL w="12700" cap="flat" cmpd="sng" algn="ctr">
                      <a:solidFill>
                        <a:srgbClr val="FFC000"/>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lnTlToBr>
                      <a:noFill/>
                    </a:lnTlToBr>
                    <a:lnBlToTr>
                      <a:noFill/>
                    </a:lnBlToTr>
                    <a:solidFill>
                      <a:srgbClr val="DBCDDB"/>
                    </a:solidFill>
                  </a:tcPr>
                </a:tc>
                <a:tc>
                  <a:txBody>
                    <a:bodyPr/>
                    <a:lstStyle/>
                    <a:p>
                      <a:pPr marL="0" marR="0" lvl="0" indent="0" algn="ctr" defTabSz="914400" rtl="0" eaLnBrk="1" fontAlgn="base" latinLnBrk="0" hangingPunct="1">
                        <a:lnSpc>
                          <a:spcPct val="100000"/>
                        </a:lnSpc>
                        <a:spcBef>
                          <a:spcPct val="25000"/>
                        </a:spcBef>
                        <a:spcAft>
                          <a:spcPct val="0"/>
                        </a:spcAft>
                        <a:buClr>
                          <a:srgbClr val="415299"/>
                        </a:buClr>
                        <a:buSzPct val="125000"/>
                        <a:buFontTx/>
                        <a:buNone/>
                        <a:tabLst/>
                      </a:pPr>
                      <a:r>
                        <a:rPr kumimoji="0" lang="en-GB" sz="1050" b="0" i="0" u="none" strike="noStrike" cap="none" normalizeH="0" baseline="0" noProof="0" dirty="0" smtClean="0">
                          <a:ln>
                            <a:noFill/>
                          </a:ln>
                          <a:solidFill>
                            <a:schemeClr val="tx1"/>
                          </a:solidFill>
                          <a:effectLst/>
                          <a:latin typeface="+mj-lt"/>
                          <a:cs typeface="Arial" charset="0"/>
                        </a:rPr>
                        <a:t>Leading</a:t>
                      </a:r>
                    </a:p>
                  </a:txBody>
                  <a:tcPr marL="45720" marR="45720" horzOverflow="overflow">
                    <a:lnL w="12700" cap="flat" cmpd="sng" algn="ctr">
                      <a:solidFill>
                        <a:srgbClr val="FFC000"/>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lnTlToBr>
                      <a:noFill/>
                    </a:lnTlToBr>
                    <a:lnBlToTr>
                      <a:noFill/>
                    </a:lnBlToTr>
                    <a:solidFill>
                      <a:srgbClr val="DBCDDB"/>
                    </a:solidFill>
                  </a:tcPr>
                </a:tc>
                <a:tc>
                  <a:txBody>
                    <a:bodyPr/>
                    <a:lstStyle/>
                    <a:p>
                      <a:pPr marL="0" marR="0" lvl="0" indent="0" algn="ctr" defTabSz="914400" rtl="0" eaLnBrk="1" fontAlgn="base" latinLnBrk="0" hangingPunct="1">
                        <a:lnSpc>
                          <a:spcPct val="100000"/>
                        </a:lnSpc>
                        <a:spcBef>
                          <a:spcPct val="25000"/>
                        </a:spcBef>
                        <a:spcAft>
                          <a:spcPct val="0"/>
                        </a:spcAft>
                        <a:buClr>
                          <a:srgbClr val="415299"/>
                        </a:buClr>
                        <a:buSzPct val="125000"/>
                        <a:buFontTx/>
                        <a:buNone/>
                        <a:tabLst/>
                      </a:pPr>
                      <a:r>
                        <a:rPr kumimoji="0" lang="en-GB" sz="1050" b="0" i="0" u="none" strike="noStrike" cap="none" normalizeH="0" baseline="0" noProof="0" dirty="0" smtClean="0">
                          <a:ln>
                            <a:noFill/>
                          </a:ln>
                          <a:solidFill>
                            <a:schemeClr val="tx1"/>
                          </a:solidFill>
                          <a:effectLst/>
                          <a:latin typeface="+mj-lt"/>
                          <a:cs typeface="Arial" charset="0"/>
                        </a:rPr>
                        <a:t>Innovating</a:t>
                      </a:r>
                    </a:p>
                  </a:txBody>
                  <a:tcPr marL="45720" marR="45720" horzOverflow="overflow">
                    <a:lnL w="12700" cap="flat" cmpd="sng" algn="ctr">
                      <a:solidFill>
                        <a:srgbClr val="FFC000"/>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lnTlToBr>
                      <a:noFill/>
                    </a:lnTlToBr>
                    <a:lnBlToTr>
                      <a:noFill/>
                    </a:lnBlToTr>
                    <a:solidFill>
                      <a:srgbClr val="DBCDDB"/>
                    </a:solidFill>
                  </a:tcPr>
                </a:tc>
              </a:tr>
            </a:tbl>
          </a:graphicData>
        </a:graphic>
      </p:graphicFrame>
      <p:grpSp>
        <p:nvGrpSpPr>
          <p:cNvPr id="127" name="Group 126"/>
          <p:cNvGrpSpPr/>
          <p:nvPr/>
        </p:nvGrpSpPr>
        <p:grpSpPr>
          <a:xfrm>
            <a:off x="566053" y="3673638"/>
            <a:ext cx="2124429" cy="2058037"/>
            <a:chOff x="813550" y="3196648"/>
            <a:chExt cx="2124429" cy="2058037"/>
          </a:xfrm>
        </p:grpSpPr>
        <p:grpSp>
          <p:nvGrpSpPr>
            <p:cNvPr id="128" name="Group 127"/>
            <p:cNvGrpSpPr/>
            <p:nvPr/>
          </p:nvGrpSpPr>
          <p:grpSpPr>
            <a:xfrm>
              <a:off x="813550" y="3217982"/>
              <a:ext cx="320040" cy="320040"/>
              <a:chOff x="1515595" y="3981243"/>
              <a:chExt cx="514509" cy="514509"/>
            </a:xfrm>
          </p:grpSpPr>
          <p:sp>
            <p:nvSpPr>
              <p:cNvPr id="131" name="Chord 130"/>
              <p:cNvSpPr/>
              <p:nvPr/>
            </p:nvSpPr>
            <p:spPr>
              <a:xfrm>
                <a:off x="1515595" y="3981243"/>
                <a:ext cx="514509" cy="514509"/>
              </a:xfrm>
              <a:prstGeom prst="chord">
                <a:avLst>
                  <a:gd name="adj1" fmla="val 4800000"/>
                  <a:gd name="adj2" fmla="val 16800000"/>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32" name="Pie 131"/>
              <p:cNvSpPr/>
              <p:nvPr/>
            </p:nvSpPr>
            <p:spPr>
              <a:xfrm>
                <a:off x="1567046" y="4033581"/>
                <a:ext cx="411607" cy="411607"/>
              </a:xfrm>
              <a:prstGeom prst="pie">
                <a:avLst>
                  <a:gd name="adj1" fmla="val 14040000"/>
                  <a:gd name="adj2" fmla="val 16200000"/>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grpSp>
        <p:sp>
          <p:nvSpPr>
            <p:cNvPr id="129" name="Freeform 128"/>
            <p:cNvSpPr/>
            <p:nvPr/>
          </p:nvSpPr>
          <p:spPr>
            <a:xfrm>
              <a:off x="1056267" y="3196648"/>
              <a:ext cx="1881712" cy="2058037"/>
            </a:xfrm>
            <a:custGeom>
              <a:avLst/>
              <a:gdLst>
                <a:gd name="connsiteX0" fmla="*/ 0 w 1029018"/>
                <a:gd name="connsiteY0" fmla="*/ 0 h 2058037"/>
                <a:gd name="connsiteX1" fmla="*/ 1029018 w 1029018"/>
                <a:gd name="connsiteY1" fmla="*/ 0 h 2058037"/>
                <a:gd name="connsiteX2" fmla="*/ 1029018 w 1029018"/>
                <a:gd name="connsiteY2" fmla="*/ 2058037 h 2058037"/>
                <a:gd name="connsiteX3" fmla="*/ 0 w 1029018"/>
                <a:gd name="connsiteY3" fmla="*/ 2058037 h 2058037"/>
                <a:gd name="connsiteX4" fmla="*/ 0 w 1029018"/>
                <a:gd name="connsiteY4" fmla="*/ 0 h 20580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9018" h="2058037">
                  <a:moveTo>
                    <a:pt x="0" y="0"/>
                  </a:moveTo>
                  <a:lnTo>
                    <a:pt x="1029018" y="0"/>
                  </a:lnTo>
                  <a:lnTo>
                    <a:pt x="1029018" y="2058037"/>
                  </a:lnTo>
                  <a:lnTo>
                    <a:pt x="0" y="205803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114300" indent="-114300" defTabSz="311150">
                <a:lnSpc>
                  <a:spcPct val="90000"/>
                </a:lnSpc>
                <a:spcBef>
                  <a:spcPct val="0"/>
                </a:spcBef>
                <a:spcAft>
                  <a:spcPts val="200"/>
                </a:spcAft>
                <a:buFont typeface="Arial" panose="020B0604020202020204" pitchFamily="34" charset="0"/>
                <a:buChar char="•"/>
              </a:pPr>
              <a:r>
                <a:rPr lang="en-US" sz="1200" dirty="0">
                  <a:solidFill>
                    <a:schemeClr val="bg1"/>
                  </a:solidFill>
                </a:rPr>
                <a:t>The </a:t>
              </a:r>
              <a:r>
                <a:rPr lang="en-US" sz="1200" dirty="0" err="1" smtClean="0">
                  <a:solidFill>
                    <a:schemeClr val="bg1"/>
                  </a:solidFill>
                </a:rPr>
                <a:t>organisation</a:t>
              </a:r>
              <a:r>
                <a:rPr lang="en-US" sz="1200" dirty="0" smtClean="0">
                  <a:solidFill>
                    <a:schemeClr val="bg1"/>
                  </a:solidFill>
                </a:rPr>
                <a:t> </a:t>
              </a:r>
              <a:r>
                <a:rPr lang="en-US" sz="1200" dirty="0">
                  <a:solidFill>
                    <a:schemeClr val="bg1"/>
                  </a:solidFill>
                </a:rPr>
                <a:t>is compliant with legal and regulatory requirements, but without consistent, </a:t>
              </a:r>
              <a:r>
                <a:rPr lang="en-US" sz="1200" dirty="0" err="1" smtClean="0">
                  <a:solidFill>
                    <a:schemeClr val="bg1"/>
                  </a:solidFill>
                </a:rPr>
                <a:t>formalised</a:t>
              </a:r>
              <a:r>
                <a:rPr lang="en-US" sz="1200" dirty="0" smtClean="0">
                  <a:solidFill>
                    <a:schemeClr val="bg1"/>
                  </a:solidFill>
                </a:rPr>
                <a:t> </a:t>
              </a:r>
              <a:r>
                <a:rPr lang="en-US" sz="1200" dirty="0">
                  <a:solidFill>
                    <a:schemeClr val="bg1"/>
                  </a:solidFill>
                </a:rPr>
                <a:t>or documented processes. </a:t>
              </a:r>
            </a:p>
            <a:p>
              <a:pPr marL="114300" indent="-114300" defTabSz="311150">
                <a:lnSpc>
                  <a:spcPct val="90000"/>
                </a:lnSpc>
                <a:spcBef>
                  <a:spcPct val="0"/>
                </a:spcBef>
                <a:spcAft>
                  <a:spcPts val="200"/>
                </a:spcAft>
                <a:buFont typeface="Arial" panose="020B0604020202020204" pitchFamily="34" charset="0"/>
                <a:buChar char="•"/>
              </a:pPr>
              <a:r>
                <a:rPr lang="en-US" sz="1200" dirty="0">
                  <a:solidFill>
                    <a:schemeClr val="bg1"/>
                  </a:solidFill>
                </a:rPr>
                <a:t>Primitive level of ERM maturity where risk management typically depends on the actions of specific individuals, with improvised procedures and poorly understood processes</a:t>
              </a:r>
              <a:r>
                <a:rPr lang="en-US" sz="1200" dirty="0" smtClean="0">
                  <a:solidFill>
                    <a:schemeClr val="bg1"/>
                  </a:solidFill>
                </a:rPr>
                <a:t>.</a:t>
              </a:r>
              <a:endParaRPr lang="en-US" sz="1200" dirty="0">
                <a:solidFill>
                  <a:schemeClr val="bg1"/>
                </a:solidFill>
              </a:endParaRPr>
            </a:p>
            <a:p>
              <a:pPr marL="114300" indent="-114300" defTabSz="311150">
                <a:lnSpc>
                  <a:spcPct val="90000"/>
                </a:lnSpc>
                <a:spcBef>
                  <a:spcPct val="0"/>
                </a:spcBef>
                <a:spcAft>
                  <a:spcPts val="200"/>
                </a:spcAft>
                <a:buFont typeface="Arial" panose="020B0604020202020204" pitchFamily="34" charset="0"/>
                <a:buChar char="•"/>
              </a:pPr>
              <a:endParaRPr lang="en-GB" sz="1200" dirty="0" smtClean="0">
                <a:solidFill>
                  <a:schemeClr val="bg1"/>
                </a:solidFill>
              </a:endParaRPr>
            </a:p>
            <a:p>
              <a:pPr defTabSz="311150">
                <a:lnSpc>
                  <a:spcPct val="90000"/>
                </a:lnSpc>
                <a:spcBef>
                  <a:spcPct val="0"/>
                </a:spcBef>
                <a:spcAft>
                  <a:spcPts val="200"/>
                </a:spcAft>
              </a:pPr>
              <a:endParaRPr lang="en-GB" sz="1200" dirty="0" smtClean="0">
                <a:solidFill>
                  <a:schemeClr val="bg1"/>
                </a:solidFill>
              </a:endParaRPr>
            </a:p>
          </p:txBody>
        </p:sp>
        <p:sp>
          <p:nvSpPr>
            <p:cNvPr id="130" name="Freeform 129"/>
            <p:cNvSpPr/>
            <p:nvPr/>
          </p:nvSpPr>
          <p:spPr>
            <a:xfrm rot="16200000">
              <a:off x="221864" y="4233936"/>
              <a:ext cx="1492077" cy="308705"/>
            </a:xfrm>
            <a:custGeom>
              <a:avLst/>
              <a:gdLst>
                <a:gd name="connsiteX0" fmla="*/ 0 w 1492077"/>
                <a:gd name="connsiteY0" fmla="*/ 0 h 308705"/>
                <a:gd name="connsiteX1" fmla="*/ 1492077 w 1492077"/>
                <a:gd name="connsiteY1" fmla="*/ 0 h 308705"/>
                <a:gd name="connsiteX2" fmla="*/ 1492077 w 1492077"/>
                <a:gd name="connsiteY2" fmla="*/ 308705 h 308705"/>
                <a:gd name="connsiteX3" fmla="*/ 0 w 1492077"/>
                <a:gd name="connsiteY3" fmla="*/ 308705 h 308705"/>
                <a:gd name="connsiteX4" fmla="*/ 0 w 1492077"/>
                <a:gd name="connsiteY4" fmla="*/ 0 h 3087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2077" h="308705">
                  <a:moveTo>
                    <a:pt x="0" y="0"/>
                  </a:moveTo>
                  <a:lnTo>
                    <a:pt x="1492077" y="0"/>
                  </a:lnTo>
                  <a:lnTo>
                    <a:pt x="1492077" y="308705"/>
                  </a:lnTo>
                  <a:lnTo>
                    <a:pt x="0" y="30870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 tIns="0" rIns="1" bIns="-1" numCol="1" spcCol="1270" anchor="t" anchorCtr="0">
              <a:noAutofit/>
            </a:bodyPr>
            <a:lstStyle/>
            <a:p>
              <a:pPr lvl="0" algn="r" defTabSz="977900">
                <a:lnSpc>
                  <a:spcPct val="90000"/>
                </a:lnSpc>
                <a:spcBef>
                  <a:spcPct val="0"/>
                </a:spcBef>
                <a:spcAft>
                  <a:spcPct val="35000"/>
                </a:spcAft>
              </a:pPr>
              <a:r>
                <a:rPr lang="en-GB" kern="1200" dirty="0" smtClean="0">
                  <a:solidFill>
                    <a:schemeClr val="bg1"/>
                  </a:solidFill>
                </a:rPr>
                <a:t>Level 1</a:t>
              </a:r>
              <a:endParaRPr lang="en-US" kern="1200" dirty="0">
                <a:solidFill>
                  <a:schemeClr val="bg1"/>
                </a:solidFill>
              </a:endParaRPr>
            </a:p>
          </p:txBody>
        </p:sp>
      </p:grpSp>
      <p:grpSp>
        <p:nvGrpSpPr>
          <p:cNvPr id="133" name="Group 132"/>
          <p:cNvGrpSpPr/>
          <p:nvPr/>
        </p:nvGrpSpPr>
        <p:grpSpPr>
          <a:xfrm>
            <a:off x="2717995" y="3673638"/>
            <a:ext cx="2427331" cy="2058037"/>
            <a:chOff x="2533320" y="3239180"/>
            <a:chExt cx="2427331" cy="2058037"/>
          </a:xfrm>
        </p:grpSpPr>
        <p:grpSp>
          <p:nvGrpSpPr>
            <p:cNvPr id="134" name="Group 133"/>
            <p:cNvGrpSpPr/>
            <p:nvPr/>
          </p:nvGrpSpPr>
          <p:grpSpPr>
            <a:xfrm>
              <a:off x="2550513" y="3268745"/>
              <a:ext cx="320040" cy="320040"/>
              <a:chOff x="3199272" y="3982130"/>
              <a:chExt cx="514509" cy="514509"/>
            </a:xfrm>
          </p:grpSpPr>
          <p:sp>
            <p:nvSpPr>
              <p:cNvPr id="137" name="Chord 136"/>
              <p:cNvSpPr/>
              <p:nvPr/>
            </p:nvSpPr>
            <p:spPr>
              <a:xfrm>
                <a:off x="3199272" y="3982130"/>
                <a:ext cx="514509" cy="514509"/>
              </a:xfrm>
              <a:prstGeom prst="chord">
                <a:avLst>
                  <a:gd name="adj1" fmla="val 4800000"/>
                  <a:gd name="adj2" fmla="val 16800000"/>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38" name="Pie 137"/>
              <p:cNvSpPr/>
              <p:nvPr/>
            </p:nvSpPr>
            <p:spPr>
              <a:xfrm>
                <a:off x="3250723" y="4033581"/>
                <a:ext cx="411607" cy="411607"/>
              </a:xfrm>
              <a:prstGeom prst="pie">
                <a:avLst>
                  <a:gd name="adj1" fmla="val 11880000"/>
                  <a:gd name="adj2" fmla="val 16200000"/>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grpSp>
        <p:sp>
          <p:nvSpPr>
            <p:cNvPr id="135" name="Freeform 134"/>
            <p:cNvSpPr/>
            <p:nvPr/>
          </p:nvSpPr>
          <p:spPr>
            <a:xfrm>
              <a:off x="2804943" y="3239180"/>
              <a:ext cx="2155708" cy="2058037"/>
            </a:xfrm>
            <a:custGeom>
              <a:avLst/>
              <a:gdLst>
                <a:gd name="connsiteX0" fmla="*/ 0 w 1029018"/>
                <a:gd name="connsiteY0" fmla="*/ 0 h 2058037"/>
                <a:gd name="connsiteX1" fmla="*/ 1029018 w 1029018"/>
                <a:gd name="connsiteY1" fmla="*/ 0 h 2058037"/>
                <a:gd name="connsiteX2" fmla="*/ 1029018 w 1029018"/>
                <a:gd name="connsiteY2" fmla="*/ 2058037 h 2058037"/>
                <a:gd name="connsiteX3" fmla="*/ 0 w 1029018"/>
                <a:gd name="connsiteY3" fmla="*/ 2058037 h 2058037"/>
                <a:gd name="connsiteX4" fmla="*/ 0 w 1029018"/>
                <a:gd name="connsiteY4" fmla="*/ 0 h 20580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9018" h="2058037">
                  <a:moveTo>
                    <a:pt x="0" y="0"/>
                  </a:moveTo>
                  <a:lnTo>
                    <a:pt x="1029018" y="0"/>
                  </a:lnTo>
                  <a:lnTo>
                    <a:pt x="1029018" y="2058037"/>
                  </a:lnTo>
                  <a:lnTo>
                    <a:pt x="0" y="205803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114300" lvl="0" indent="-114300" defTabSz="311150">
                <a:lnSpc>
                  <a:spcPct val="90000"/>
                </a:lnSpc>
                <a:spcBef>
                  <a:spcPct val="0"/>
                </a:spcBef>
                <a:spcAft>
                  <a:spcPts val="200"/>
                </a:spcAft>
                <a:buFont typeface="Arial" panose="020B0604020202020204" pitchFamily="34" charset="0"/>
                <a:buChar char="•"/>
              </a:pPr>
              <a:r>
                <a:rPr lang="en-US" sz="1200" dirty="0">
                  <a:solidFill>
                    <a:schemeClr val="bg1"/>
                  </a:solidFill>
                </a:rPr>
                <a:t>There is awareness of the need for a more formal risk management approach. </a:t>
              </a:r>
            </a:p>
            <a:p>
              <a:pPr marL="114300" lvl="0" indent="-114300" defTabSz="311150">
                <a:lnSpc>
                  <a:spcPct val="90000"/>
                </a:lnSpc>
                <a:spcBef>
                  <a:spcPct val="0"/>
                </a:spcBef>
                <a:spcAft>
                  <a:spcPts val="200"/>
                </a:spcAft>
                <a:buFont typeface="Arial" panose="020B0604020202020204" pitchFamily="34" charset="0"/>
                <a:buChar char="•"/>
              </a:pPr>
              <a:r>
                <a:rPr lang="en-US" sz="1200" dirty="0">
                  <a:solidFill>
                    <a:schemeClr val="bg1"/>
                  </a:solidFill>
                </a:rPr>
                <a:t>Risk management processes are structured, but incompletely put into practice. </a:t>
              </a:r>
            </a:p>
            <a:p>
              <a:pPr marL="114300" lvl="0" indent="-114300" defTabSz="311150">
                <a:lnSpc>
                  <a:spcPct val="90000"/>
                </a:lnSpc>
                <a:spcBef>
                  <a:spcPct val="0"/>
                </a:spcBef>
                <a:spcAft>
                  <a:spcPts val="200"/>
                </a:spcAft>
                <a:buFont typeface="Arial" panose="020B0604020202020204" pitchFamily="34" charset="0"/>
                <a:buChar char="•"/>
              </a:pPr>
              <a:r>
                <a:rPr lang="en-US" sz="1200" dirty="0">
                  <a:solidFill>
                    <a:schemeClr val="bg1"/>
                  </a:solidFill>
                </a:rPr>
                <a:t>Risk is managed independently, with little integration or risk gathering from all parts of the organization. </a:t>
              </a:r>
            </a:p>
            <a:p>
              <a:pPr marL="114300" lvl="0" indent="-114300" defTabSz="311150">
                <a:lnSpc>
                  <a:spcPct val="90000"/>
                </a:lnSpc>
                <a:spcBef>
                  <a:spcPct val="0"/>
                </a:spcBef>
                <a:spcAft>
                  <a:spcPts val="200"/>
                </a:spcAft>
                <a:buFont typeface="Arial" panose="020B0604020202020204" pitchFamily="34" charset="0"/>
                <a:buChar char="•"/>
              </a:pPr>
              <a:r>
                <a:rPr lang="en-US" sz="1200" dirty="0">
                  <a:solidFill>
                    <a:schemeClr val="bg1"/>
                  </a:solidFill>
                </a:rPr>
                <a:t>Processes typically lack discipline and rigor. </a:t>
              </a:r>
            </a:p>
            <a:p>
              <a:pPr marL="114300" lvl="0" indent="-114300" defTabSz="311150">
                <a:lnSpc>
                  <a:spcPct val="90000"/>
                </a:lnSpc>
                <a:spcBef>
                  <a:spcPct val="0"/>
                </a:spcBef>
                <a:spcAft>
                  <a:spcPts val="200"/>
                </a:spcAft>
                <a:buFont typeface="Arial" panose="020B0604020202020204" pitchFamily="34" charset="0"/>
                <a:buChar char="•"/>
              </a:pPr>
              <a:r>
                <a:rPr lang="en-US" sz="1200" dirty="0">
                  <a:solidFill>
                    <a:schemeClr val="bg1"/>
                  </a:solidFill>
                </a:rPr>
                <a:t>Risk definitions often vary across the </a:t>
              </a:r>
              <a:r>
                <a:rPr lang="en-US" sz="1200" dirty="0" err="1" smtClean="0">
                  <a:solidFill>
                    <a:schemeClr val="bg1"/>
                  </a:solidFill>
                </a:rPr>
                <a:t>organisation</a:t>
              </a:r>
              <a:r>
                <a:rPr lang="en-US" sz="1200" dirty="0">
                  <a:solidFill>
                    <a:schemeClr val="bg1"/>
                  </a:solidFill>
                </a:rPr>
                <a:t>. Risk is managed in silos, with little integration or risk aggregation.</a:t>
              </a:r>
            </a:p>
          </p:txBody>
        </p:sp>
        <p:sp>
          <p:nvSpPr>
            <p:cNvPr id="136" name="Freeform 135"/>
            <p:cNvSpPr/>
            <p:nvPr/>
          </p:nvSpPr>
          <p:spPr>
            <a:xfrm rot="16200000">
              <a:off x="1941634" y="4295720"/>
              <a:ext cx="1492077" cy="308705"/>
            </a:xfrm>
            <a:custGeom>
              <a:avLst/>
              <a:gdLst>
                <a:gd name="connsiteX0" fmla="*/ 0 w 1492077"/>
                <a:gd name="connsiteY0" fmla="*/ 0 h 308705"/>
                <a:gd name="connsiteX1" fmla="*/ 1492077 w 1492077"/>
                <a:gd name="connsiteY1" fmla="*/ 0 h 308705"/>
                <a:gd name="connsiteX2" fmla="*/ 1492077 w 1492077"/>
                <a:gd name="connsiteY2" fmla="*/ 308705 h 308705"/>
                <a:gd name="connsiteX3" fmla="*/ 0 w 1492077"/>
                <a:gd name="connsiteY3" fmla="*/ 308705 h 308705"/>
                <a:gd name="connsiteX4" fmla="*/ 0 w 1492077"/>
                <a:gd name="connsiteY4" fmla="*/ 0 h 3087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2077" h="308705">
                  <a:moveTo>
                    <a:pt x="0" y="0"/>
                  </a:moveTo>
                  <a:lnTo>
                    <a:pt x="1492077" y="0"/>
                  </a:lnTo>
                  <a:lnTo>
                    <a:pt x="1492077" y="308705"/>
                  </a:lnTo>
                  <a:lnTo>
                    <a:pt x="0" y="30870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 tIns="0" rIns="1" bIns="-1" numCol="1" spcCol="1270" anchor="t" anchorCtr="0">
              <a:noAutofit/>
            </a:bodyPr>
            <a:lstStyle/>
            <a:p>
              <a:pPr lvl="0" algn="r" defTabSz="977900">
                <a:lnSpc>
                  <a:spcPct val="90000"/>
                </a:lnSpc>
                <a:spcBef>
                  <a:spcPct val="0"/>
                </a:spcBef>
                <a:spcAft>
                  <a:spcPct val="35000"/>
                </a:spcAft>
              </a:pPr>
              <a:r>
                <a:rPr lang="en-GB" kern="1200" dirty="0" smtClean="0">
                  <a:solidFill>
                    <a:schemeClr val="bg1"/>
                  </a:solidFill>
                </a:rPr>
                <a:t>Level 2</a:t>
              </a:r>
              <a:endParaRPr lang="en-US" kern="1200" dirty="0">
                <a:solidFill>
                  <a:schemeClr val="bg1"/>
                </a:solidFill>
              </a:endParaRPr>
            </a:p>
          </p:txBody>
        </p:sp>
      </p:grpSp>
      <p:sp>
        <p:nvSpPr>
          <p:cNvPr id="117" name="Title 2"/>
          <p:cNvSpPr txBox="1">
            <a:spLocks/>
          </p:cNvSpPr>
          <p:nvPr/>
        </p:nvSpPr>
        <p:spPr>
          <a:xfrm>
            <a:off x="8838243" y="883922"/>
            <a:ext cx="2282304" cy="672260"/>
          </a:xfrm>
          <a:prstGeom prst="rect">
            <a:avLst/>
          </a:prstGeom>
        </p:spPr>
        <p:txBody>
          <a:bodyPr anchor="t" anchorCtr="0"/>
          <a:lstStyle>
            <a:lvl1pPr algn="l" defTabSz="890789" rtl="0" eaLnBrk="1" latinLnBrk="0" hangingPunct="1">
              <a:lnSpc>
                <a:spcPct val="70000"/>
              </a:lnSpc>
              <a:spcBef>
                <a:spcPct val="0"/>
              </a:spcBef>
              <a:buNone/>
              <a:defRPr kumimoji="0" lang="en-GB" sz="8800" b="0" i="0" u="none" strike="noStrike" kern="1200" cap="none" spc="0" normalizeH="0" baseline="0" noProof="0">
                <a:ln>
                  <a:noFill/>
                </a:ln>
                <a:solidFill>
                  <a:srgbClr val="FFFFFF"/>
                </a:solidFill>
                <a:effectLst/>
                <a:uLnTx/>
                <a:uFillTx/>
                <a:latin typeface="KPMG Extralight"/>
                <a:ea typeface="+mj-ea"/>
                <a:cs typeface="KPMG Extralight"/>
              </a:defRPr>
            </a:lvl1pPr>
            <a:lvl2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2pPr>
            <a:lvl3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3pPr>
            <a:lvl4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4pPr>
            <a:lvl5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5pPr>
            <a:lvl6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6pPr>
            <a:lvl7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7pPr>
            <a:lvl8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8pPr>
            <a:lvl9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9pPr>
          </a:lstStyle>
          <a:p>
            <a:pPr>
              <a:lnSpc>
                <a:spcPct val="100000"/>
              </a:lnSpc>
            </a:pPr>
            <a:r>
              <a:rPr lang="en-US" sz="3600" b="1" dirty="0" smtClean="0"/>
              <a:t>Maturity Indicators</a:t>
            </a:r>
            <a:endParaRPr lang="en-US" sz="1600" dirty="0">
              <a:solidFill>
                <a:schemeClr val="bg1"/>
              </a:solidFill>
              <a:latin typeface="+mj-lt"/>
            </a:endParaRPr>
          </a:p>
        </p:txBody>
      </p:sp>
      <p:sp>
        <p:nvSpPr>
          <p:cNvPr id="141" name="Rectangle 140"/>
          <p:cNvSpPr/>
          <p:nvPr/>
        </p:nvSpPr>
        <p:spPr>
          <a:xfrm>
            <a:off x="649312" y="3141866"/>
            <a:ext cx="11210544" cy="54864"/>
          </a:xfrm>
          <a:prstGeom prst="rect">
            <a:avLst/>
          </a:prstGeom>
          <a:solidFill>
            <a:schemeClr val="bg1">
              <a:lumMod val="75000"/>
            </a:schemeClr>
          </a:solidFill>
          <a:ln w="25400" cap="flat" cmpd="sng" algn="ctr">
            <a:noFill/>
            <a:prstDash val="solid"/>
          </a:ln>
          <a:effectLst/>
        </p:spPr>
        <p:txBody>
          <a:bodyPr lIns="21772" tIns="21772" rIns="21772" bIns="21772" rtlCol="0" anchor="ctr" anchorCtr="0"/>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800" b="0" i="0" u="none" strike="noStrike" kern="0" cap="none" spc="0" normalizeH="0" baseline="0" noProof="0" dirty="0" err="1" smtClean="0">
              <a:ln>
                <a:noFill/>
              </a:ln>
              <a:solidFill>
                <a:srgbClr val="FFFFFF"/>
              </a:solidFill>
              <a:effectLst/>
              <a:uLnTx/>
              <a:uFillTx/>
              <a:latin typeface="Calibri" panose="020F0502020204030204" pitchFamily="34" charset="0"/>
              <a:ea typeface="+mn-ea"/>
              <a:cs typeface="Arial" panose="020B0604020202020204" pitchFamily="34" charset="0"/>
            </a:endParaRPr>
          </a:p>
        </p:txBody>
      </p:sp>
      <p:sp>
        <p:nvSpPr>
          <p:cNvPr id="142" name="Oval 141"/>
          <p:cNvSpPr/>
          <p:nvPr/>
        </p:nvSpPr>
        <p:spPr>
          <a:xfrm>
            <a:off x="1657331" y="3055479"/>
            <a:ext cx="224857" cy="24765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GB"/>
          </a:p>
        </p:txBody>
      </p:sp>
      <p:sp>
        <p:nvSpPr>
          <p:cNvPr id="143" name="Oval 142"/>
          <p:cNvSpPr/>
          <p:nvPr/>
        </p:nvSpPr>
        <p:spPr>
          <a:xfrm>
            <a:off x="3902561" y="3055479"/>
            <a:ext cx="224857" cy="24765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GB"/>
          </a:p>
        </p:txBody>
      </p:sp>
      <p:sp>
        <p:nvSpPr>
          <p:cNvPr id="144" name="Oval 143"/>
          <p:cNvSpPr/>
          <p:nvPr/>
        </p:nvSpPr>
        <p:spPr>
          <a:xfrm>
            <a:off x="6121720" y="3055479"/>
            <a:ext cx="224857" cy="24765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GB"/>
          </a:p>
        </p:txBody>
      </p:sp>
      <p:sp>
        <p:nvSpPr>
          <p:cNvPr id="145" name="Oval 144"/>
          <p:cNvSpPr/>
          <p:nvPr/>
        </p:nvSpPr>
        <p:spPr>
          <a:xfrm>
            <a:off x="8372850" y="3055479"/>
            <a:ext cx="224857" cy="24765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GB"/>
          </a:p>
        </p:txBody>
      </p:sp>
      <p:sp>
        <p:nvSpPr>
          <p:cNvPr id="146" name="Oval 145"/>
          <p:cNvSpPr/>
          <p:nvPr/>
        </p:nvSpPr>
        <p:spPr>
          <a:xfrm>
            <a:off x="10638546" y="3055479"/>
            <a:ext cx="224857" cy="24765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GB"/>
          </a:p>
        </p:txBody>
      </p:sp>
      <p:sp>
        <p:nvSpPr>
          <p:cNvPr id="123" name="Isosceles Triangle 122"/>
          <p:cNvSpPr/>
          <p:nvPr/>
        </p:nvSpPr>
        <p:spPr>
          <a:xfrm rot="10800000">
            <a:off x="10628187" y="2853472"/>
            <a:ext cx="399101" cy="335261"/>
          </a:xfrm>
          <a:prstGeom prst="triangle">
            <a:avLst/>
          </a:prstGeom>
          <a:solidFill>
            <a:srgbClr val="00B060"/>
          </a:solidFill>
          <a:ln>
            <a:noFill/>
          </a:ln>
        </p:spPr>
        <p:style>
          <a:lnRef idx="2">
            <a:schemeClr val="accent1">
              <a:shade val="50000"/>
            </a:schemeClr>
          </a:lnRef>
          <a:fillRef idx="1">
            <a:schemeClr val="accent1"/>
          </a:fillRef>
          <a:effectRef idx="0">
            <a:schemeClr val="accent1"/>
          </a:effectRef>
          <a:fontRef idx="minor">
            <a:schemeClr val="lt1"/>
          </a:fontRef>
        </p:style>
        <p:txBody>
          <a:bodyPr lIns="21772" tIns="21772" rIns="21772" bIns="21772" rtlCol="0" anchor="ctr" anchorCtr="0"/>
          <a:lstStyle/>
          <a:p>
            <a:pPr algn="ctr"/>
            <a:endParaRPr lang="en-AU" sz="800" dirty="0" err="1">
              <a:solidFill>
                <a:schemeClr val="tx1"/>
              </a:solidFill>
              <a:latin typeface="Calibri" panose="020F0502020204030204" pitchFamily="34" charset="0"/>
            </a:endParaRPr>
          </a:p>
        </p:txBody>
      </p:sp>
      <p:sp>
        <p:nvSpPr>
          <p:cNvPr id="124" name="Isosceles Triangle 123"/>
          <p:cNvSpPr/>
          <p:nvPr/>
        </p:nvSpPr>
        <p:spPr>
          <a:xfrm rot="10800000">
            <a:off x="5475625" y="2853471"/>
            <a:ext cx="399101" cy="335261"/>
          </a:xfrm>
          <a:prstGeom prst="triangle">
            <a:avLst/>
          </a:prstGeom>
          <a:solidFill>
            <a:srgbClr val="00338D"/>
          </a:solid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21772" tIns="21772" rIns="21772" bIns="21772" rtlCol="0" anchor="ctr" anchorCtr="0"/>
          <a:lstStyle/>
          <a:p>
            <a:pPr algn="ctr"/>
            <a:endParaRPr lang="en-AU" sz="800" dirty="0" err="1">
              <a:solidFill>
                <a:schemeClr val="tx1"/>
              </a:solidFill>
              <a:latin typeface="Calibri" panose="020F0502020204030204" pitchFamily="34" charset="0"/>
            </a:endParaRPr>
          </a:p>
        </p:txBody>
      </p:sp>
      <p:sp>
        <p:nvSpPr>
          <p:cNvPr id="126" name="Isosceles Triangle 125"/>
          <p:cNvSpPr/>
          <p:nvPr/>
        </p:nvSpPr>
        <p:spPr>
          <a:xfrm rot="10800000">
            <a:off x="9075551" y="2853472"/>
            <a:ext cx="399101" cy="335261"/>
          </a:xfrm>
          <a:prstGeom prst="triangle">
            <a:avLst/>
          </a:prstGeom>
          <a:solidFill>
            <a:srgbClr val="8E258D"/>
          </a:solidFill>
          <a:ln>
            <a:noFill/>
          </a:ln>
        </p:spPr>
        <p:style>
          <a:lnRef idx="2">
            <a:schemeClr val="accent1">
              <a:shade val="50000"/>
            </a:schemeClr>
          </a:lnRef>
          <a:fillRef idx="1">
            <a:schemeClr val="accent1"/>
          </a:fillRef>
          <a:effectRef idx="0">
            <a:schemeClr val="accent1"/>
          </a:effectRef>
          <a:fontRef idx="minor">
            <a:schemeClr val="lt1"/>
          </a:fontRef>
        </p:style>
        <p:txBody>
          <a:bodyPr lIns="21772" tIns="21772" rIns="21772" bIns="21772" rtlCol="0" anchor="ctr" anchorCtr="0"/>
          <a:lstStyle/>
          <a:p>
            <a:pPr algn="ctr"/>
            <a:endParaRPr lang="en-AU" sz="800" dirty="0" err="1">
              <a:solidFill>
                <a:schemeClr val="tx1"/>
              </a:solidFill>
              <a:latin typeface="Calibri" panose="020F0502020204030204" pitchFamily="34" charset="0"/>
            </a:endParaRPr>
          </a:p>
        </p:txBody>
      </p:sp>
      <p:grpSp>
        <p:nvGrpSpPr>
          <p:cNvPr id="148" name="Group 147"/>
          <p:cNvGrpSpPr/>
          <p:nvPr/>
        </p:nvGrpSpPr>
        <p:grpSpPr>
          <a:xfrm>
            <a:off x="6479720" y="44696"/>
            <a:ext cx="4568864" cy="274320"/>
            <a:chOff x="7916790" y="356874"/>
            <a:chExt cx="4568864" cy="274320"/>
          </a:xfrm>
        </p:grpSpPr>
        <p:grpSp>
          <p:nvGrpSpPr>
            <p:cNvPr id="149" name="Group 148"/>
            <p:cNvGrpSpPr/>
            <p:nvPr/>
          </p:nvGrpSpPr>
          <p:grpSpPr>
            <a:xfrm>
              <a:off x="7916790" y="356874"/>
              <a:ext cx="2337497" cy="274320"/>
              <a:chOff x="3793151" y="6476333"/>
              <a:chExt cx="2337497" cy="274320"/>
            </a:xfrm>
          </p:grpSpPr>
          <p:sp>
            <p:nvSpPr>
              <p:cNvPr id="154" name="Isosceles Triangle 153"/>
              <p:cNvSpPr/>
              <p:nvPr/>
            </p:nvSpPr>
            <p:spPr>
              <a:xfrm rot="10800000">
                <a:off x="4273393" y="6554522"/>
                <a:ext cx="140400" cy="117943"/>
              </a:xfrm>
              <a:prstGeom prst="triangle">
                <a:avLst/>
              </a:prstGeom>
              <a:solidFill>
                <a:srgbClr val="00338D"/>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21772" tIns="21772" rIns="21772" bIns="21772" rtlCol="0" anchor="ctr" anchorCtr="0"/>
              <a:lstStyle/>
              <a:p>
                <a:pPr algn="ctr"/>
                <a:endParaRPr lang="en-AU" sz="800" dirty="0" err="1">
                  <a:solidFill>
                    <a:srgbClr val="DAECEF"/>
                  </a:solidFill>
                  <a:latin typeface="Calibri" panose="020F0502020204030204" pitchFamily="34" charset="0"/>
                </a:endParaRPr>
              </a:p>
            </p:txBody>
          </p:sp>
          <p:sp>
            <p:nvSpPr>
              <p:cNvPr id="155" name="TextBox 154"/>
              <p:cNvSpPr txBox="1"/>
              <p:nvPr/>
            </p:nvSpPr>
            <p:spPr>
              <a:xfrm>
                <a:off x="4380552" y="6525841"/>
                <a:ext cx="469141" cy="175304"/>
              </a:xfrm>
              <a:prstGeom prst="rect">
                <a:avLst/>
              </a:prstGeom>
              <a:noFill/>
            </p:spPr>
            <p:txBody>
              <a:bodyPr wrap="none" lIns="21772" tIns="21772" rIns="21772" bIns="21772" rtlCol="0" anchor="ctr" anchorCtr="0">
                <a:noAutofit/>
              </a:bodyPr>
              <a:lstStyle/>
              <a:p>
                <a:pPr algn="ctr"/>
                <a:r>
                  <a:rPr lang="en-AU" sz="800" b="1" dirty="0">
                    <a:solidFill>
                      <a:srgbClr val="DAECEF"/>
                    </a:solidFill>
                  </a:rPr>
                  <a:t>Current</a:t>
                </a:r>
              </a:p>
            </p:txBody>
          </p:sp>
          <p:sp>
            <p:nvSpPr>
              <p:cNvPr id="156" name="Text Box 81"/>
              <p:cNvSpPr txBox="1">
                <a:spLocks noChangeArrowheads="1"/>
              </p:cNvSpPr>
              <p:nvPr/>
            </p:nvSpPr>
            <p:spPr bwMode="auto">
              <a:xfrm>
                <a:off x="3793151" y="6476333"/>
                <a:ext cx="476639" cy="274320"/>
              </a:xfrm>
              <a:prstGeom prst="rect">
                <a:avLst/>
              </a:prstGeom>
              <a:noFill/>
              <a:ln w="9525">
                <a:noFill/>
                <a:miter lim="800000"/>
                <a:headEnd type="none" w="sm" len="sm"/>
                <a:tailEnd type="none" w="sm" len="sm"/>
              </a:ln>
              <a:effectLst/>
            </p:spPr>
            <p:txBody>
              <a:bodyPr wrap="square" lIns="45720" rIns="45720" anchor="ctr">
                <a:noAutofit/>
              </a:bodyPr>
              <a:lstStyle/>
              <a:p>
                <a:pPr algn="ctr"/>
                <a:r>
                  <a:rPr lang="en-US" sz="1000" b="1" dirty="0">
                    <a:solidFill>
                      <a:srgbClr val="DAECEF"/>
                    </a:solidFill>
                  </a:rPr>
                  <a:t>Key:</a:t>
                </a:r>
              </a:p>
            </p:txBody>
          </p:sp>
          <p:sp>
            <p:nvSpPr>
              <p:cNvPr id="157" name="object 140"/>
              <p:cNvSpPr txBox="1"/>
              <p:nvPr/>
            </p:nvSpPr>
            <p:spPr>
              <a:xfrm>
                <a:off x="5247374" y="6551939"/>
                <a:ext cx="883274" cy="123111"/>
              </a:xfrm>
              <a:prstGeom prst="rect">
                <a:avLst/>
              </a:prstGeom>
            </p:spPr>
            <p:txBody>
              <a:bodyPr vert="horz" wrap="square" lIns="0" tIns="0" rIns="0" bIns="0" rtlCol="0">
                <a:spAutoFit/>
              </a:bodyPr>
              <a:lstStyle/>
              <a:p>
                <a:pPr marL="12700"/>
                <a:r>
                  <a:rPr lang="en-GB" sz="800" b="1" spc="-10" dirty="0">
                    <a:solidFill>
                      <a:srgbClr val="DAECEF"/>
                    </a:solidFill>
                    <a:cs typeface="Century Gothic"/>
                  </a:rPr>
                  <a:t>Peer </a:t>
                </a:r>
                <a:r>
                  <a:rPr lang="en-GB" sz="800" b="1" spc="-10" dirty="0" smtClean="0">
                    <a:solidFill>
                      <a:srgbClr val="DAECEF"/>
                    </a:solidFill>
                    <a:cs typeface="Century Gothic"/>
                  </a:rPr>
                  <a:t>Group</a:t>
                </a:r>
                <a:endParaRPr sz="800" b="1" dirty="0">
                  <a:solidFill>
                    <a:srgbClr val="DAECEF"/>
                  </a:solidFill>
                  <a:cs typeface="Century Gothic"/>
                </a:endParaRPr>
              </a:p>
            </p:txBody>
          </p:sp>
          <p:sp>
            <p:nvSpPr>
              <p:cNvPr id="158" name="Isosceles Triangle 157"/>
              <p:cNvSpPr/>
              <p:nvPr/>
            </p:nvSpPr>
            <p:spPr>
              <a:xfrm rot="10800000">
                <a:off x="5097444" y="6554522"/>
                <a:ext cx="140400" cy="117943"/>
              </a:xfrm>
              <a:prstGeom prs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21772" tIns="21772" rIns="21772" bIns="21772" rtlCol="0" anchor="ctr" anchorCtr="0"/>
              <a:lstStyle/>
              <a:p>
                <a:pPr algn="ctr"/>
                <a:endParaRPr lang="en-AU" sz="800" dirty="0" err="1">
                  <a:solidFill>
                    <a:srgbClr val="DAECEF"/>
                  </a:solidFill>
                  <a:latin typeface="Calibri" panose="020F0502020204030204" pitchFamily="34" charset="0"/>
                </a:endParaRPr>
              </a:p>
            </p:txBody>
          </p:sp>
        </p:grpSp>
        <p:sp>
          <p:nvSpPr>
            <p:cNvPr id="150" name="Isosceles Triangle 149"/>
            <p:cNvSpPr/>
            <p:nvPr/>
          </p:nvSpPr>
          <p:spPr>
            <a:xfrm rot="10800000">
              <a:off x="10162847" y="435063"/>
              <a:ext cx="140400" cy="117943"/>
            </a:xfrm>
            <a:prstGeom prst="triangle">
              <a:avLst/>
            </a:prstGeom>
            <a:solidFill>
              <a:srgbClr val="00B060"/>
            </a:solidFill>
            <a:ln>
              <a:noFill/>
            </a:ln>
          </p:spPr>
          <p:style>
            <a:lnRef idx="2">
              <a:schemeClr val="accent1">
                <a:shade val="50000"/>
              </a:schemeClr>
            </a:lnRef>
            <a:fillRef idx="1">
              <a:schemeClr val="accent1"/>
            </a:fillRef>
            <a:effectRef idx="0">
              <a:schemeClr val="accent1"/>
            </a:effectRef>
            <a:fontRef idx="minor">
              <a:schemeClr val="lt1"/>
            </a:fontRef>
          </p:style>
          <p:txBody>
            <a:bodyPr lIns="21772" tIns="21772" rIns="21772" bIns="21772" rtlCol="0" anchor="ctr" anchorCtr="0"/>
            <a:lstStyle/>
            <a:p>
              <a:pPr algn="ctr"/>
              <a:endParaRPr lang="en-AU" sz="800" dirty="0" err="1">
                <a:solidFill>
                  <a:srgbClr val="DAECEF"/>
                </a:solidFill>
                <a:latin typeface="Calibri" panose="020F0502020204030204" pitchFamily="34" charset="0"/>
              </a:endParaRPr>
            </a:p>
          </p:txBody>
        </p:sp>
        <p:sp>
          <p:nvSpPr>
            <p:cNvPr id="151" name="TextBox 150"/>
            <p:cNvSpPr txBox="1"/>
            <p:nvPr/>
          </p:nvSpPr>
          <p:spPr>
            <a:xfrm>
              <a:off x="10753127" y="406382"/>
              <a:ext cx="469141" cy="175304"/>
            </a:xfrm>
            <a:prstGeom prst="rect">
              <a:avLst/>
            </a:prstGeom>
            <a:noFill/>
          </p:spPr>
          <p:txBody>
            <a:bodyPr wrap="none" lIns="21772" tIns="21772" rIns="21772" bIns="21772" rtlCol="0" anchor="ctr" anchorCtr="0">
              <a:noAutofit/>
            </a:bodyPr>
            <a:lstStyle/>
            <a:p>
              <a:pPr algn="ctr"/>
              <a:r>
                <a:rPr lang="en-AU" sz="800" b="1" dirty="0">
                  <a:solidFill>
                    <a:srgbClr val="DAECEF"/>
                  </a:solidFill>
                </a:rPr>
                <a:t>Global </a:t>
              </a:r>
              <a:r>
                <a:rPr lang="en-AU" sz="800" b="1" dirty="0" smtClean="0">
                  <a:solidFill>
                    <a:srgbClr val="DAECEF"/>
                  </a:solidFill>
                </a:rPr>
                <a:t>Industry </a:t>
              </a:r>
              <a:r>
                <a:rPr lang="en-AU" sz="800" b="1" dirty="0">
                  <a:solidFill>
                    <a:srgbClr val="DAECEF"/>
                  </a:solidFill>
                </a:rPr>
                <a:t>B</a:t>
              </a:r>
              <a:r>
                <a:rPr lang="en-AU" sz="800" b="1" dirty="0" smtClean="0">
                  <a:solidFill>
                    <a:srgbClr val="DAECEF"/>
                  </a:solidFill>
                </a:rPr>
                <a:t>enchmark</a:t>
              </a:r>
              <a:endParaRPr lang="en-AU" sz="800" b="1" dirty="0">
                <a:solidFill>
                  <a:srgbClr val="DAECEF"/>
                </a:solidFill>
              </a:endParaRPr>
            </a:p>
          </p:txBody>
        </p:sp>
        <p:sp>
          <p:nvSpPr>
            <p:cNvPr id="152" name="Isosceles Triangle 151"/>
            <p:cNvSpPr/>
            <p:nvPr/>
          </p:nvSpPr>
          <p:spPr>
            <a:xfrm rot="10800000">
              <a:off x="11860573" y="436066"/>
              <a:ext cx="140400" cy="117943"/>
            </a:xfrm>
            <a:prstGeom prst="triangle">
              <a:avLst/>
            </a:prstGeom>
            <a:solidFill>
              <a:srgbClr val="8E258D"/>
            </a:solidFill>
            <a:ln>
              <a:noFill/>
            </a:ln>
          </p:spPr>
          <p:style>
            <a:lnRef idx="2">
              <a:schemeClr val="accent1">
                <a:shade val="50000"/>
              </a:schemeClr>
            </a:lnRef>
            <a:fillRef idx="1">
              <a:schemeClr val="accent1"/>
            </a:fillRef>
            <a:effectRef idx="0">
              <a:schemeClr val="accent1"/>
            </a:effectRef>
            <a:fontRef idx="minor">
              <a:schemeClr val="lt1"/>
            </a:fontRef>
          </p:style>
          <p:txBody>
            <a:bodyPr lIns="21772" tIns="21772" rIns="21772" bIns="21772" rtlCol="0" anchor="ctr" anchorCtr="0"/>
            <a:lstStyle/>
            <a:p>
              <a:pPr algn="ctr"/>
              <a:endParaRPr lang="en-AU" sz="800" dirty="0" err="1">
                <a:solidFill>
                  <a:srgbClr val="DAECEF"/>
                </a:solidFill>
                <a:latin typeface="Calibri" panose="020F0502020204030204" pitchFamily="34" charset="0"/>
              </a:endParaRPr>
            </a:p>
          </p:txBody>
        </p:sp>
        <p:sp>
          <p:nvSpPr>
            <p:cNvPr id="153" name="TextBox 152"/>
            <p:cNvSpPr txBox="1"/>
            <p:nvPr/>
          </p:nvSpPr>
          <p:spPr>
            <a:xfrm>
              <a:off x="12016513" y="407385"/>
              <a:ext cx="469141" cy="175304"/>
            </a:xfrm>
            <a:prstGeom prst="rect">
              <a:avLst/>
            </a:prstGeom>
            <a:noFill/>
          </p:spPr>
          <p:txBody>
            <a:bodyPr wrap="none" lIns="21772" tIns="21772" rIns="21772" bIns="21772" rtlCol="0" anchor="ctr" anchorCtr="0">
              <a:noAutofit/>
            </a:bodyPr>
            <a:lstStyle/>
            <a:p>
              <a:pPr algn="ctr"/>
              <a:r>
                <a:rPr lang="en-AU" sz="800" b="1" dirty="0">
                  <a:solidFill>
                    <a:srgbClr val="DAECEF"/>
                  </a:solidFill>
                </a:rPr>
                <a:t>Aspiration</a:t>
              </a:r>
            </a:p>
          </p:txBody>
        </p:sp>
      </p:grpSp>
      <p:pic>
        <p:nvPicPr>
          <p:cNvPr id="159" name="Picture 15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304154" y="2578055"/>
            <a:ext cx="742802" cy="210135"/>
          </a:xfrm>
          <a:prstGeom prst="rect">
            <a:avLst/>
          </a:prstGeom>
          <a:solidFill>
            <a:srgbClr val="BFBFBF"/>
          </a:solidFill>
        </p:spPr>
      </p:pic>
      <p:grpSp>
        <p:nvGrpSpPr>
          <p:cNvPr id="74" name="Group 73"/>
          <p:cNvGrpSpPr/>
          <p:nvPr/>
        </p:nvGrpSpPr>
        <p:grpSpPr>
          <a:xfrm>
            <a:off x="232609" y="196798"/>
            <a:ext cx="487828" cy="457530"/>
            <a:chOff x="6697735" y="5259050"/>
            <a:chExt cx="719066" cy="856228"/>
          </a:xfrm>
          <a:solidFill>
            <a:srgbClr val="F4F9FD"/>
          </a:solidFill>
        </p:grpSpPr>
        <p:sp>
          <p:nvSpPr>
            <p:cNvPr id="75" name="Freeform 9"/>
            <p:cNvSpPr>
              <a:spLocks noEditPoints="1"/>
            </p:cNvSpPr>
            <p:nvPr/>
          </p:nvSpPr>
          <p:spPr bwMode="auto">
            <a:xfrm>
              <a:off x="6812038" y="5373353"/>
              <a:ext cx="492540" cy="741925"/>
            </a:xfrm>
            <a:custGeom>
              <a:avLst/>
              <a:gdLst>
                <a:gd name="T0" fmla="*/ 103 w 154"/>
                <a:gd name="T1" fmla="*/ 132 h 231"/>
                <a:gd name="T2" fmla="*/ 104 w 154"/>
                <a:gd name="T3" fmla="*/ 132 h 231"/>
                <a:gd name="T4" fmla="*/ 139 w 154"/>
                <a:gd name="T5" fmla="*/ 76 h 231"/>
                <a:gd name="T6" fmla="*/ 77 w 154"/>
                <a:gd name="T7" fmla="*/ 15 h 231"/>
                <a:gd name="T8" fmla="*/ 15 w 154"/>
                <a:gd name="T9" fmla="*/ 76 h 231"/>
                <a:gd name="T10" fmla="*/ 50 w 154"/>
                <a:gd name="T11" fmla="*/ 132 h 231"/>
                <a:gd name="T12" fmla="*/ 50 w 154"/>
                <a:gd name="T13" fmla="*/ 132 h 231"/>
                <a:gd name="T14" fmla="*/ 50 w 154"/>
                <a:gd name="T15" fmla="*/ 132 h 231"/>
                <a:gd name="T16" fmla="*/ 50 w 154"/>
                <a:gd name="T17" fmla="*/ 132 h 231"/>
                <a:gd name="T18" fmla="*/ 51 w 154"/>
                <a:gd name="T19" fmla="*/ 132 h 231"/>
                <a:gd name="T20" fmla="*/ 54 w 154"/>
                <a:gd name="T21" fmla="*/ 151 h 231"/>
                <a:gd name="T22" fmla="*/ 70 w 154"/>
                <a:gd name="T23" fmla="*/ 151 h 231"/>
                <a:gd name="T24" fmla="*/ 92 w 154"/>
                <a:gd name="T25" fmla="*/ 151 h 231"/>
                <a:gd name="T26" fmla="*/ 99 w 154"/>
                <a:gd name="T27" fmla="*/ 139 h 231"/>
                <a:gd name="T28" fmla="*/ 81 w 154"/>
                <a:gd name="T29" fmla="*/ 203 h 231"/>
                <a:gd name="T30" fmla="*/ 97 w 154"/>
                <a:gd name="T31" fmla="*/ 203 h 231"/>
                <a:gd name="T32" fmla="*/ 103 w 154"/>
                <a:gd name="T33" fmla="*/ 192 h 231"/>
                <a:gd name="T34" fmla="*/ 56 w 154"/>
                <a:gd name="T35" fmla="*/ 203 h 231"/>
                <a:gd name="T36" fmla="*/ 73 w 154"/>
                <a:gd name="T37" fmla="*/ 203 h 231"/>
                <a:gd name="T38" fmla="*/ 50 w 154"/>
                <a:gd name="T39" fmla="*/ 160 h 231"/>
                <a:gd name="T40" fmla="*/ 103 w 154"/>
                <a:gd name="T41" fmla="*/ 164 h 231"/>
                <a:gd name="T42" fmla="*/ 50 w 154"/>
                <a:gd name="T43" fmla="*/ 160 h 231"/>
                <a:gd name="T44" fmla="*/ 50 w 154"/>
                <a:gd name="T45" fmla="*/ 190 h 231"/>
                <a:gd name="T46" fmla="*/ 103 w 154"/>
                <a:gd name="T47" fmla="*/ 173 h 231"/>
                <a:gd name="T48" fmla="*/ 95 w 154"/>
                <a:gd name="T49" fmla="*/ 218 h 231"/>
                <a:gd name="T50" fmla="*/ 73 w 154"/>
                <a:gd name="T51" fmla="*/ 231 h 231"/>
                <a:gd name="T52" fmla="*/ 53 w 154"/>
                <a:gd name="T53" fmla="*/ 218 h 231"/>
                <a:gd name="T54" fmla="*/ 38 w 154"/>
                <a:gd name="T55" fmla="*/ 205 h 231"/>
                <a:gd name="T56" fmla="*/ 35 w 154"/>
                <a:gd name="T57" fmla="*/ 200 h 231"/>
                <a:gd name="T58" fmla="*/ 39 w 154"/>
                <a:gd name="T59" fmla="*/ 147 h 231"/>
                <a:gd name="T60" fmla="*/ 12 w 154"/>
                <a:gd name="T61" fmla="*/ 120 h 231"/>
                <a:gd name="T62" fmla="*/ 24 w 154"/>
                <a:gd name="T63" fmla="*/ 23 h 231"/>
                <a:gd name="T64" fmla="*/ 130 w 154"/>
                <a:gd name="T65" fmla="*/ 23 h 231"/>
                <a:gd name="T66" fmla="*/ 141 w 154"/>
                <a:gd name="T67" fmla="*/ 120 h 231"/>
                <a:gd name="T68" fmla="*/ 114 w 154"/>
                <a:gd name="T69" fmla="*/ 147 h 231"/>
                <a:gd name="T70" fmla="*/ 118 w 154"/>
                <a:gd name="T71" fmla="*/ 200 h 231"/>
                <a:gd name="T72" fmla="*/ 106 w 154"/>
                <a:gd name="T73" fmla="*/ 216 h 231"/>
                <a:gd name="T74" fmla="*/ 95 w 154"/>
                <a:gd name="T75" fmla="*/ 218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4" h="231">
                  <a:moveTo>
                    <a:pt x="103" y="132"/>
                  </a:moveTo>
                  <a:cubicBezTo>
                    <a:pt x="103" y="132"/>
                    <a:pt x="103" y="132"/>
                    <a:pt x="103" y="132"/>
                  </a:cubicBezTo>
                  <a:cubicBezTo>
                    <a:pt x="103" y="132"/>
                    <a:pt x="103" y="132"/>
                    <a:pt x="103" y="132"/>
                  </a:cubicBezTo>
                  <a:cubicBezTo>
                    <a:pt x="103" y="132"/>
                    <a:pt x="103" y="132"/>
                    <a:pt x="104" y="132"/>
                  </a:cubicBezTo>
                  <a:cubicBezTo>
                    <a:pt x="114" y="127"/>
                    <a:pt x="123" y="120"/>
                    <a:pt x="129" y="111"/>
                  </a:cubicBezTo>
                  <a:cubicBezTo>
                    <a:pt x="135" y="103"/>
                    <a:pt x="139" y="91"/>
                    <a:pt x="139" y="76"/>
                  </a:cubicBezTo>
                  <a:cubicBezTo>
                    <a:pt x="139" y="61"/>
                    <a:pt x="131" y="45"/>
                    <a:pt x="119" y="33"/>
                  </a:cubicBezTo>
                  <a:cubicBezTo>
                    <a:pt x="108" y="22"/>
                    <a:pt x="93" y="15"/>
                    <a:pt x="77" y="15"/>
                  </a:cubicBezTo>
                  <a:cubicBezTo>
                    <a:pt x="61" y="15"/>
                    <a:pt x="46" y="22"/>
                    <a:pt x="35" y="33"/>
                  </a:cubicBezTo>
                  <a:cubicBezTo>
                    <a:pt x="23" y="45"/>
                    <a:pt x="15" y="61"/>
                    <a:pt x="15" y="76"/>
                  </a:cubicBezTo>
                  <a:cubicBezTo>
                    <a:pt x="15" y="91"/>
                    <a:pt x="19" y="103"/>
                    <a:pt x="25" y="111"/>
                  </a:cubicBezTo>
                  <a:cubicBezTo>
                    <a:pt x="31" y="120"/>
                    <a:pt x="39" y="127"/>
                    <a:pt x="50" y="132"/>
                  </a:cubicBezTo>
                  <a:cubicBezTo>
                    <a:pt x="50" y="132"/>
                    <a:pt x="50" y="132"/>
                    <a:pt x="50" y="132"/>
                  </a:cubicBezTo>
                  <a:cubicBezTo>
                    <a:pt x="50" y="132"/>
                    <a:pt x="50" y="132"/>
                    <a:pt x="50" y="132"/>
                  </a:cubicBezTo>
                  <a:cubicBezTo>
                    <a:pt x="50" y="132"/>
                    <a:pt x="50" y="132"/>
                    <a:pt x="50" y="132"/>
                  </a:cubicBezTo>
                  <a:cubicBezTo>
                    <a:pt x="50" y="132"/>
                    <a:pt x="50" y="132"/>
                    <a:pt x="50" y="132"/>
                  </a:cubicBezTo>
                  <a:cubicBezTo>
                    <a:pt x="50" y="132"/>
                    <a:pt x="50" y="132"/>
                    <a:pt x="50" y="132"/>
                  </a:cubicBezTo>
                  <a:cubicBezTo>
                    <a:pt x="50" y="132"/>
                    <a:pt x="50" y="132"/>
                    <a:pt x="50" y="132"/>
                  </a:cubicBezTo>
                  <a:cubicBezTo>
                    <a:pt x="51" y="132"/>
                    <a:pt x="51" y="132"/>
                    <a:pt x="51" y="132"/>
                  </a:cubicBezTo>
                  <a:cubicBezTo>
                    <a:pt x="51" y="132"/>
                    <a:pt x="51" y="132"/>
                    <a:pt x="51" y="132"/>
                  </a:cubicBezTo>
                  <a:cubicBezTo>
                    <a:pt x="53" y="134"/>
                    <a:pt x="54" y="136"/>
                    <a:pt x="54" y="139"/>
                  </a:cubicBezTo>
                  <a:cubicBezTo>
                    <a:pt x="54" y="151"/>
                    <a:pt x="54" y="151"/>
                    <a:pt x="54" y="151"/>
                  </a:cubicBezTo>
                  <a:cubicBezTo>
                    <a:pt x="64" y="151"/>
                    <a:pt x="64" y="151"/>
                    <a:pt x="64" y="151"/>
                  </a:cubicBezTo>
                  <a:cubicBezTo>
                    <a:pt x="70" y="151"/>
                    <a:pt x="70" y="151"/>
                    <a:pt x="70" y="151"/>
                  </a:cubicBezTo>
                  <a:cubicBezTo>
                    <a:pt x="84" y="151"/>
                    <a:pt x="84" y="151"/>
                    <a:pt x="84" y="151"/>
                  </a:cubicBezTo>
                  <a:cubicBezTo>
                    <a:pt x="92" y="151"/>
                    <a:pt x="92" y="151"/>
                    <a:pt x="92" y="151"/>
                  </a:cubicBezTo>
                  <a:cubicBezTo>
                    <a:pt x="99" y="151"/>
                    <a:pt x="99" y="151"/>
                    <a:pt x="99" y="151"/>
                  </a:cubicBezTo>
                  <a:cubicBezTo>
                    <a:pt x="99" y="139"/>
                    <a:pt x="99" y="139"/>
                    <a:pt x="99" y="139"/>
                  </a:cubicBezTo>
                  <a:cubicBezTo>
                    <a:pt x="99" y="136"/>
                    <a:pt x="101" y="134"/>
                    <a:pt x="103" y="132"/>
                  </a:cubicBezTo>
                  <a:moveTo>
                    <a:pt x="81" y="203"/>
                  </a:moveTo>
                  <a:cubicBezTo>
                    <a:pt x="82" y="203"/>
                    <a:pt x="83" y="203"/>
                    <a:pt x="84" y="203"/>
                  </a:cubicBezTo>
                  <a:cubicBezTo>
                    <a:pt x="97" y="203"/>
                    <a:pt x="97" y="203"/>
                    <a:pt x="97" y="203"/>
                  </a:cubicBezTo>
                  <a:cubicBezTo>
                    <a:pt x="103" y="197"/>
                    <a:pt x="103" y="197"/>
                    <a:pt x="103" y="197"/>
                  </a:cubicBezTo>
                  <a:cubicBezTo>
                    <a:pt x="103" y="192"/>
                    <a:pt x="103" y="192"/>
                    <a:pt x="103" y="192"/>
                  </a:cubicBezTo>
                  <a:cubicBezTo>
                    <a:pt x="53" y="199"/>
                    <a:pt x="53" y="199"/>
                    <a:pt x="53" y="199"/>
                  </a:cubicBezTo>
                  <a:cubicBezTo>
                    <a:pt x="56" y="203"/>
                    <a:pt x="56" y="203"/>
                    <a:pt x="56" y="203"/>
                  </a:cubicBezTo>
                  <a:cubicBezTo>
                    <a:pt x="70" y="203"/>
                    <a:pt x="70" y="203"/>
                    <a:pt x="70" y="203"/>
                  </a:cubicBezTo>
                  <a:cubicBezTo>
                    <a:pt x="71" y="203"/>
                    <a:pt x="72" y="203"/>
                    <a:pt x="73" y="203"/>
                  </a:cubicBezTo>
                  <a:lnTo>
                    <a:pt x="81" y="203"/>
                  </a:lnTo>
                  <a:close/>
                  <a:moveTo>
                    <a:pt x="50" y="160"/>
                  </a:moveTo>
                  <a:cubicBezTo>
                    <a:pt x="50" y="171"/>
                    <a:pt x="50" y="171"/>
                    <a:pt x="50" y="171"/>
                  </a:cubicBezTo>
                  <a:cubicBezTo>
                    <a:pt x="103" y="164"/>
                    <a:pt x="103" y="164"/>
                    <a:pt x="103" y="164"/>
                  </a:cubicBezTo>
                  <a:cubicBezTo>
                    <a:pt x="103" y="160"/>
                    <a:pt x="103" y="160"/>
                    <a:pt x="103" y="160"/>
                  </a:cubicBezTo>
                  <a:lnTo>
                    <a:pt x="50" y="160"/>
                  </a:lnTo>
                  <a:close/>
                  <a:moveTo>
                    <a:pt x="50" y="181"/>
                  </a:moveTo>
                  <a:cubicBezTo>
                    <a:pt x="50" y="190"/>
                    <a:pt x="50" y="190"/>
                    <a:pt x="50" y="190"/>
                  </a:cubicBezTo>
                  <a:cubicBezTo>
                    <a:pt x="103" y="182"/>
                    <a:pt x="103" y="182"/>
                    <a:pt x="103" y="182"/>
                  </a:cubicBezTo>
                  <a:cubicBezTo>
                    <a:pt x="103" y="173"/>
                    <a:pt x="103" y="173"/>
                    <a:pt x="103" y="173"/>
                  </a:cubicBezTo>
                  <a:lnTo>
                    <a:pt x="50" y="181"/>
                  </a:lnTo>
                  <a:close/>
                  <a:moveTo>
                    <a:pt x="95" y="218"/>
                  </a:moveTo>
                  <a:cubicBezTo>
                    <a:pt x="94" y="225"/>
                    <a:pt x="88" y="231"/>
                    <a:pt x="81" y="231"/>
                  </a:cubicBezTo>
                  <a:cubicBezTo>
                    <a:pt x="73" y="231"/>
                    <a:pt x="73" y="231"/>
                    <a:pt x="73" y="231"/>
                  </a:cubicBezTo>
                  <a:cubicBezTo>
                    <a:pt x="66" y="231"/>
                    <a:pt x="60" y="225"/>
                    <a:pt x="59" y="218"/>
                  </a:cubicBezTo>
                  <a:cubicBezTo>
                    <a:pt x="53" y="218"/>
                    <a:pt x="53" y="218"/>
                    <a:pt x="53" y="218"/>
                  </a:cubicBezTo>
                  <a:cubicBezTo>
                    <a:pt x="51" y="218"/>
                    <a:pt x="49" y="217"/>
                    <a:pt x="48" y="215"/>
                  </a:cubicBezTo>
                  <a:cubicBezTo>
                    <a:pt x="38" y="205"/>
                    <a:pt x="38" y="205"/>
                    <a:pt x="38" y="205"/>
                  </a:cubicBezTo>
                  <a:cubicBezTo>
                    <a:pt x="36" y="204"/>
                    <a:pt x="35" y="202"/>
                    <a:pt x="35" y="200"/>
                  </a:cubicBezTo>
                  <a:cubicBezTo>
                    <a:pt x="35" y="200"/>
                    <a:pt x="35" y="200"/>
                    <a:pt x="35" y="200"/>
                  </a:cubicBezTo>
                  <a:cubicBezTo>
                    <a:pt x="35" y="154"/>
                    <a:pt x="35" y="154"/>
                    <a:pt x="35" y="154"/>
                  </a:cubicBezTo>
                  <a:cubicBezTo>
                    <a:pt x="35" y="151"/>
                    <a:pt x="37" y="148"/>
                    <a:pt x="39" y="147"/>
                  </a:cubicBezTo>
                  <a:cubicBezTo>
                    <a:pt x="39" y="143"/>
                    <a:pt x="39" y="143"/>
                    <a:pt x="39" y="143"/>
                  </a:cubicBezTo>
                  <a:cubicBezTo>
                    <a:pt x="29" y="137"/>
                    <a:pt x="19" y="130"/>
                    <a:pt x="12" y="120"/>
                  </a:cubicBezTo>
                  <a:cubicBezTo>
                    <a:pt x="5" y="109"/>
                    <a:pt x="0" y="94"/>
                    <a:pt x="0" y="76"/>
                  </a:cubicBezTo>
                  <a:cubicBezTo>
                    <a:pt x="0" y="57"/>
                    <a:pt x="9" y="37"/>
                    <a:pt x="24" y="23"/>
                  </a:cubicBezTo>
                  <a:cubicBezTo>
                    <a:pt x="38" y="9"/>
                    <a:pt x="56" y="0"/>
                    <a:pt x="77" y="0"/>
                  </a:cubicBezTo>
                  <a:cubicBezTo>
                    <a:pt x="97" y="0"/>
                    <a:pt x="116" y="9"/>
                    <a:pt x="130" y="23"/>
                  </a:cubicBezTo>
                  <a:cubicBezTo>
                    <a:pt x="144" y="37"/>
                    <a:pt x="154" y="57"/>
                    <a:pt x="154" y="76"/>
                  </a:cubicBezTo>
                  <a:cubicBezTo>
                    <a:pt x="154" y="94"/>
                    <a:pt x="149" y="109"/>
                    <a:pt x="141" y="120"/>
                  </a:cubicBezTo>
                  <a:cubicBezTo>
                    <a:pt x="135" y="130"/>
                    <a:pt x="125" y="137"/>
                    <a:pt x="114" y="143"/>
                  </a:cubicBezTo>
                  <a:cubicBezTo>
                    <a:pt x="114" y="147"/>
                    <a:pt x="114" y="147"/>
                    <a:pt x="114" y="147"/>
                  </a:cubicBezTo>
                  <a:cubicBezTo>
                    <a:pt x="117" y="148"/>
                    <a:pt x="118" y="151"/>
                    <a:pt x="118" y="154"/>
                  </a:cubicBezTo>
                  <a:cubicBezTo>
                    <a:pt x="118" y="200"/>
                    <a:pt x="118" y="200"/>
                    <a:pt x="118" y="200"/>
                  </a:cubicBezTo>
                  <a:cubicBezTo>
                    <a:pt x="118" y="202"/>
                    <a:pt x="117" y="204"/>
                    <a:pt x="116" y="205"/>
                  </a:cubicBezTo>
                  <a:cubicBezTo>
                    <a:pt x="106" y="216"/>
                    <a:pt x="106" y="216"/>
                    <a:pt x="106" y="216"/>
                  </a:cubicBezTo>
                  <a:cubicBezTo>
                    <a:pt x="104" y="217"/>
                    <a:pt x="102" y="218"/>
                    <a:pt x="101" y="218"/>
                  </a:cubicBezTo>
                  <a:lnTo>
                    <a:pt x="95" y="2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Arial" panose="020B0604020202020204" pitchFamily="34" charset="0"/>
              </a:endParaRPr>
            </a:p>
          </p:txBody>
        </p:sp>
        <p:sp>
          <p:nvSpPr>
            <p:cNvPr id="76" name="Freeform 10"/>
            <p:cNvSpPr>
              <a:spLocks/>
            </p:cNvSpPr>
            <p:nvPr/>
          </p:nvSpPr>
          <p:spPr bwMode="auto">
            <a:xfrm>
              <a:off x="7325359" y="5591565"/>
              <a:ext cx="91442" cy="56113"/>
            </a:xfrm>
            <a:custGeom>
              <a:avLst/>
              <a:gdLst>
                <a:gd name="T0" fmla="*/ 3 w 29"/>
                <a:gd name="T1" fmla="*/ 4 h 17"/>
                <a:gd name="T2" fmla="*/ 0 w 29"/>
                <a:gd name="T3" fmla="*/ 8 h 17"/>
                <a:gd name="T4" fmla="*/ 3 w 29"/>
                <a:gd name="T5" fmla="*/ 13 h 17"/>
                <a:gd name="T6" fmla="*/ 26 w 29"/>
                <a:gd name="T7" fmla="*/ 17 h 17"/>
                <a:gd name="T8" fmla="*/ 29 w 29"/>
                <a:gd name="T9" fmla="*/ 13 h 17"/>
                <a:gd name="T10" fmla="*/ 29 w 29"/>
                <a:gd name="T11" fmla="*/ 4 h 17"/>
                <a:gd name="T12" fmla="*/ 26 w 29"/>
                <a:gd name="T13" fmla="*/ 0 h 17"/>
                <a:gd name="T14" fmla="*/ 3 w 29"/>
                <a:gd name="T15" fmla="*/ 4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17">
                  <a:moveTo>
                    <a:pt x="3" y="4"/>
                  </a:moveTo>
                  <a:cubicBezTo>
                    <a:pt x="1" y="4"/>
                    <a:pt x="0" y="6"/>
                    <a:pt x="0" y="8"/>
                  </a:cubicBezTo>
                  <a:cubicBezTo>
                    <a:pt x="0" y="11"/>
                    <a:pt x="1" y="12"/>
                    <a:pt x="3" y="13"/>
                  </a:cubicBezTo>
                  <a:cubicBezTo>
                    <a:pt x="26" y="17"/>
                    <a:pt x="26" y="17"/>
                    <a:pt x="26" y="17"/>
                  </a:cubicBezTo>
                  <a:cubicBezTo>
                    <a:pt x="28" y="17"/>
                    <a:pt x="29" y="16"/>
                    <a:pt x="29" y="13"/>
                  </a:cubicBezTo>
                  <a:cubicBezTo>
                    <a:pt x="29" y="4"/>
                    <a:pt x="29" y="4"/>
                    <a:pt x="29" y="4"/>
                  </a:cubicBezTo>
                  <a:cubicBezTo>
                    <a:pt x="29" y="1"/>
                    <a:pt x="28" y="0"/>
                    <a:pt x="26" y="0"/>
                  </a:cubicBezTo>
                  <a:lnTo>
                    <a:pt x="3"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Arial" panose="020B0604020202020204" pitchFamily="34" charset="0"/>
              </a:endParaRPr>
            </a:p>
          </p:txBody>
        </p:sp>
        <p:sp>
          <p:nvSpPr>
            <p:cNvPr id="77" name="Freeform 11"/>
            <p:cNvSpPr>
              <a:spLocks/>
            </p:cNvSpPr>
            <p:nvPr/>
          </p:nvSpPr>
          <p:spPr bwMode="auto">
            <a:xfrm>
              <a:off x="6697735" y="5591565"/>
              <a:ext cx="95598" cy="56113"/>
            </a:xfrm>
            <a:custGeom>
              <a:avLst/>
              <a:gdLst>
                <a:gd name="T0" fmla="*/ 27 w 30"/>
                <a:gd name="T1" fmla="*/ 4 h 17"/>
                <a:gd name="T2" fmla="*/ 30 w 30"/>
                <a:gd name="T3" fmla="*/ 8 h 17"/>
                <a:gd name="T4" fmla="*/ 27 w 30"/>
                <a:gd name="T5" fmla="*/ 13 h 17"/>
                <a:gd name="T6" fmla="*/ 4 w 30"/>
                <a:gd name="T7" fmla="*/ 17 h 17"/>
                <a:gd name="T8" fmla="*/ 0 w 30"/>
                <a:gd name="T9" fmla="*/ 13 h 17"/>
                <a:gd name="T10" fmla="*/ 0 w 30"/>
                <a:gd name="T11" fmla="*/ 4 h 17"/>
                <a:gd name="T12" fmla="*/ 4 w 30"/>
                <a:gd name="T13" fmla="*/ 0 h 17"/>
                <a:gd name="T14" fmla="*/ 27 w 30"/>
                <a:gd name="T15" fmla="*/ 4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17">
                  <a:moveTo>
                    <a:pt x="27" y="4"/>
                  </a:moveTo>
                  <a:cubicBezTo>
                    <a:pt x="29" y="4"/>
                    <a:pt x="30" y="6"/>
                    <a:pt x="30" y="8"/>
                  </a:cubicBezTo>
                  <a:cubicBezTo>
                    <a:pt x="30" y="11"/>
                    <a:pt x="29" y="12"/>
                    <a:pt x="27" y="13"/>
                  </a:cubicBezTo>
                  <a:cubicBezTo>
                    <a:pt x="4" y="17"/>
                    <a:pt x="4" y="17"/>
                    <a:pt x="4" y="17"/>
                  </a:cubicBezTo>
                  <a:cubicBezTo>
                    <a:pt x="2" y="17"/>
                    <a:pt x="0" y="16"/>
                    <a:pt x="0" y="13"/>
                  </a:cubicBezTo>
                  <a:cubicBezTo>
                    <a:pt x="0" y="4"/>
                    <a:pt x="0" y="4"/>
                    <a:pt x="0" y="4"/>
                  </a:cubicBezTo>
                  <a:cubicBezTo>
                    <a:pt x="0" y="1"/>
                    <a:pt x="2" y="0"/>
                    <a:pt x="4" y="0"/>
                  </a:cubicBezTo>
                  <a:lnTo>
                    <a:pt x="27"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Arial" panose="020B0604020202020204" pitchFamily="34" charset="0"/>
              </a:endParaRPr>
            </a:p>
          </p:txBody>
        </p:sp>
        <p:sp>
          <p:nvSpPr>
            <p:cNvPr id="78" name="Freeform 12"/>
            <p:cNvSpPr>
              <a:spLocks/>
            </p:cNvSpPr>
            <p:nvPr/>
          </p:nvSpPr>
          <p:spPr bwMode="auto">
            <a:xfrm>
              <a:off x="7030251" y="5259050"/>
              <a:ext cx="58190" cy="91442"/>
            </a:xfrm>
            <a:custGeom>
              <a:avLst/>
              <a:gdLst>
                <a:gd name="T0" fmla="*/ 13 w 18"/>
                <a:gd name="T1" fmla="*/ 27 h 29"/>
                <a:gd name="T2" fmla="*/ 9 w 18"/>
                <a:gd name="T3" fmla="*/ 29 h 29"/>
                <a:gd name="T4" fmla="*/ 5 w 18"/>
                <a:gd name="T5" fmla="*/ 27 h 29"/>
                <a:gd name="T6" fmla="*/ 0 w 18"/>
                <a:gd name="T7" fmla="*/ 3 h 29"/>
                <a:gd name="T8" fmla="*/ 4 w 18"/>
                <a:gd name="T9" fmla="*/ 0 h 29"/>
                <a:gd name="T10" fmla="*/ 14 w 18"/>
                <a:gd name="T11" fmla="*/ 0 h 29"/>
                <a:gd name="T12" fmla="*/ 17 w 18"/>
                <a:gd name="T13" fmla="*/ 3 h 29"/>
                <a:gd name="T14" fmla="*/ 13 w 18"/>
                <a:gd name="T15" fmla="*/ 27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 h="29">
                  <a:moveTo>
                    <a:pt x="13" y="27"/>
                  </a:moveTo>
                  <a:cubicBezTo>
                    <a:pt x="13" y="28"/>
                    <a:pt x="11" y="29"/>
                    <a:pt x="9" y="29"/>
                  </a:cubicBezTo>
                  <a:cubicBezTo>
                    <a:pt x="7" y="29"/>
                    <a:pt x="5" y="28"/>
                    <a:pt x="5" y="27"/>
                  </a:cubicBezTo>
                  <a:cubicBezTo>
                    <a:pt x="0" y="3"/>
                    <a:pt x="0" y="3"/>
                    <a:pt x="0" y="3"/>
                  </a:cubicBezTo>
                  <a:cubicBezTo>
                    <a:pt x="0" y="1"/>
                    <a:pt x="2" y="0"/>
                    <a:pt x="4" y="0"/>
                  </a:cubicBezTo>
                  <a:cubicBezTo>
                    <a:pt x="14" y="0"/>
                    <a:pt x="14" y="0"/>
                    <a:pt x="14" y="0"/>
                  </a:cubicBezTo>
                  <a:cubicBezTo>
                    <a:pt x="16" y="0"/>
                    <a:pt x="18" y="1"/>
                    <a:pt x="17" y="3"/>
                  </a:cubicBezTo>
                  <a:lnTo>
                    <a:pt x="13"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Arial" panose="020B0604020202020204" pitchFamily="34" charset="0"/>
              </a:endParaRPr>
            </a:p>
          </p:txBody>
        </p:sp>
        <p:sp>
          <p:nvSpPr>
            <p:cNvPr id="79" name="Freeform 13"/>
            <p:cNvSpPr>
              <a:spLocks/>
            </p:cNvSpPr>
            <p:nvPr/>
          </p:nvSpPr>
          <p:spPr bwMode="auto">
            <a:xfrm>
              <a:off x="7242230" y="5801466"/>
              <a:ext cx="89364" cy="89364"/>
            </a:xfrm>
            <a:custGeom>
              <a:avLst/>
              <a:gdLst>
                <a:gd name="T0" fmla="*/ 7 w 28"/>
                <a:gd name="T1" fmla="*/ 1 h 28"/>
                <a:gd name="T2" fmla="*/ 2 w 28"/>
                <a:gd name="T3" fmla="*/ 2 h 28"/>
                <a:gd name="T4" fmla="*/ 1 w 28"/>
                <a:gd name="T5" fmla="*/ 7 h 28"/>
                <a:gd name="T6" fmla="*/ 14 w 28"/>
                <a:gd name="T7" fmla="*/ 27 h 28"/>
                <a:gd name="T8" fmla="*/ 19 w 28"/>
                <a:gd name="T9" fmla="*/ 26 h 28"/>
                <a:gd name="T10" fmla="*/ 26 w 28"/>
                <a:gd name="T11" fmla="*/ 20 h 28"/>
                <a:gd name="T12" fmla="*/ 26 w 28"/>
                <a:gd name="T13" fmla="*/ 15 h 28"/>
                <a:gd name="T14" fmla="*/ 7 w 28"/>
                <a:gd name="T15" fmla="*/ 1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28">
                  <a:moveTo>
                    <a:pt x="7" y="1"/>
                  </a:moveTo>
                  <a:cubicBezTo>
                    <a:pt x="5" y="0"/>
                    <a:pt x="3" y="0"/>
                    <a:pt x="2" y="2"/>
                  </a:cubicBezTo>
                  <a:cubicBezTo>
                    <a:pt x="0" y="4"/>
                    <a:pt x="0" y="6"/>
                    <a:pt x="1" y="7"/>
                  </a:cubicBezTo>
                  <a:cubicBezTo>
                    <a:pt x="14" y="27"/>
                    <a:pt x="14" y="27"/>
                    <a:pt x="14" y="27"/>
                  </a:cubicBezTo>
                  <a:cubicBezTo>
                    <a:pt x="15" y="28"/>
                    <a:pt x="17" y="28"/>
                    <a:pt x="19" y="26"/>
                  </a:cubicBezTo>
                  <a:cubicBezTo>
                    <a:pt x="26" y="20"/>
                    <a:pt x="26" y="20"/>
                    <a:pt x="26" y="20"/>
                  </a:cubicBezTo>
                  <a:cubicBezTo>
                    <a:pt x="28" y="18"/>
                    <a:pt x="28" y="16"/>
                    <a:pt x="26" y="15"/>
                  </a:cubicBezTo>
                  <a:lnTo>
                    <a:pt x="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Arial" panose="020B0604020202020204" pitchFamily="34" charset="0"/>
              </a:endParaRPr>
            </a:p>
          </p:txBody>
        </p:sp>
        <p:sp>
          <p:nvSpPr>
            <p:cNvPr id="80" name="Freeform 14"/>
            <p:cNvSpPr>
              <a:spLocks/>
            </p:cNvSpPr>
            <p:nvPr/>
          </p:nvSpPr>
          <p:spPr bwMode="auto">
            <a:xfrm>
              <a:off x="6787099" y="5348414"/>
              <a:ext cx="89364" cy="89364"/>
            </a:xfrm>
            <a:custGeom>
              <a:avLst/>
              <a:gdLst>
                <a:gd name="T0" fmla="*/ 27 w 28"/>
                <a:gd name="T1" fmla="*/ 21 h 28"/>
                <a:gd name="T2" fmla="*/ 26 w 28"/>
                <a:gd name="T3" fmla="*/ 26 h 28"/>
                <a:gd name="T4" fmla="*/ 21 w 28"/>
                <a:gd name="T5" fmla="*/ 27 h 28"/>
                <a:gd name="T6" fmla="*/ 2 w 28"/>
                <a:gd name="T7" fmla="*/ 13 h 28"/>
                <a:gd name="T8" fmla="*/ 2 w 28"/>
                <a:gd name="T9" fmla="*/ 8 h 28"/>
                <a:gd name="T10" fmla="*/ 9 w 28"/>
                <a:gd name="T11" fmla="*/ 1 h 28"/>
                <a:gd name="T12" fmla="*/ 14 w 28"/>
                <a:gd name="T13" fmla="*/ 1 h 28"/>
                <a:gd name="T14" fmla="*/ 27 w 28"/>
                <a:gd name="T15" fmla="*/ 21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28">
                  <a:moveTo>
                    <a:pt x="27" y="21"/>
                  </a:moveTo>
                  <a:cubicBezTo>
                    <a:pt x="28" y="22"/>
                    <a:pt x="28" y="24"/>
                    <a:pt x="26" y="26"/>
                  </a:cubicBezTo>
                  <a:cubicBezTo>
                    <a:pt x="25" y="27"/>
                    <a:pt x="23" y="28"/>
                    <a:pt x="21" y="27"/>
                  </a:cubicBezTo>
                  <a:cubicBezTo>
                    <a:pt x="2" y="13"/>
                    <a:pt x="2" y="13"/>
                    <a:pt x="2" y="13"/>
                  </a:cubicBezTo>
                  <a:cubicBezTo>
                    <a:pt x="0" y="12"/>
                    <a:pt x="0" y="10"/>
                    <a:pt x="2" y="8"/>
                  </a:cubicBezTo>
                  <a:cubicBezTo>
                    <a:pt x="9" y="1"/>
                    <a:pt x="9" y="1"/>
                    <a:pt x="9" y="1"/>
                  </a:cubicBezTo>
                  <a:cubicBezTo>
                    <a:pt x="10" y="0"/>
                    <a:pt x="13" y="0"/>
                    <a:pt x="14" y="1"/>
                  </a:cubicBezTo>
                  <a:lnTo>
                    <a:pt x="27" y="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Arial" panose="020B0604020202020204" pitchFamily="34" charset="0"/>
              </a:endParaRPr>
            </a:p>
          </p:txBody>
        </p:sp>
        <p:sp>
          <p:nvSpPr>
            <p:cNvPr id="81" name="Freeform 15"/>
            <p:cNvSpPr>
              <a:spLocks/>
            </p:cNvSpPr>
            <p:nvPr/>
          </p:nvSpPr>
          <p:spPr bwMode="auto">
            <a:xfrm>
              <a:off x="7242230" y="5348414"/>
              <a:ext cx="89364" cy="89364"/>
            </a:xfrm>
            <a:custGeom>
              <a:avLst/>
              <a:gdLst>
                <a:gd name="T0" fmla="*/ 1 w 28"/>
                <a:gd name="T1" fmla="*/ 21 h 28"/>
                <a:gd name="T2" fmla="*/ 2 w 28"/>
                <a:gd name="T3" fmla="*/ 26 h 28"/>
                <a:gd name="T4" fmla="*/ 7 w 28"/>
                <a:gd name="T5" fmla="*/ 27 h 28"/>
                <a:gd name="T6" fmla="*/ 26 w 28"/>
                <a:gd name="T7" fmla="*/ 13 h 28"/>
                <a:gd name="T8" fmla="*/ 26 w 28"/>
                <a:gd name="T9" fmla="*/ 8 h 28"/>
                <a:gd name="T10" fmla="*/ 19 w 28"/>
                <a:gd name="T11" fmla="*/ 1 h 28"/>
                <a:gd name="T12" fmla="*/ 14 w 28"/>
                <a:gd name="T13" fmla="*/ 1 h 28"/>
                <a:gd name="T14" fmla="*/ 1 w 28"/>
                <a:gd name="T15" fmla="*/ 21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28">
                  <a:moveTo>
                    <a:pt x="1" y="21"/>
                  </a:moveTo>
                  <a:cubicBezTo>
                    <a:pt x="0" y="22"/>
                    <a:pt x="0" y="24"/>
                    <a:pt x="2" y="26"/>
                  </a:cubicBezTo>
                  <a:cubicBezTo>
                    <a:pt x="3" y="27"/>
                    <a:pt x="5" y="28"/>
                    <a:pt x="7" y="27"/>
                  </a:cubicBezTo>
                  <a:cubicBezTo>
                    <a:pt x="26" y="13"/>
                    <a:pt x="26" y="13"/>
                    <a:pt x="26" y="13"/>
                  </a:cubicBezTo>
                  <a:cubicBezTo>
                    <a:pt x="28" y="12"/>
                    <a:pt x="28" y="10"/>
                    <a:pt x="26" y="8"/>
                  </a:cubicBezTo>
                  <a:cubicBezTo>
                    <a:pt x="19" y="1"/>
                    <a:pt x="19" y="1"/>
                    <a:pt x="19" y="1"/>
                  </a:cubicBezTo>
                  <a:cubicBezTo>
                    <a:pt x="17" y="0"/>
                    <a:pt x="15" y="0"/>
                    <a:pt x="14" y="1"/>
                  </a:cubicBezTo>
                  <a:lnTo>
                    <a:pt x="1" y="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Arial" panose="020B0604020202020204" pitchFamily="34" charset="0"/>
              </a:endParaRPr>
            </a:p>
          </p:txBody>
        </p:sp>
        <p:sp>
          <p:nvSpPr>
            <p:cNvPr id="82" name="Freeform 16"/>
            <p:cNvSpPr>
              <a:spLocks/>
            </p:cNvSpPr>
            <p:nvPr/>
          </p:nvSpPr>
          <p:spPr bwMode="auto">
            <a:xfrm>
              <a:off x="6787099" y="5801466"/>
              <a:ext cx="89364" cy="89364"/>
            </a:xfrm>
            <a:custGeom>
              <a:avLst/>
              <a:gdLst>
                <a:gd name="T0" fmla="*/ 21 w 28"/>
                <a:gd name="T1" fmla="*/ 1 h 28"/>
                <a:gd name="T2" fmla="*/ 26 w 28"/>
                <a:gd name="T3" fmla="*/ 2 h 28"/>
                <a:gd name="T4" fmla="*/ 27 w 28"/>
                <a:gd name="T5" fmla="*/ 7 h 28"/>
                <a:gd name="T6" fmla="*/ 14 w 28"/>
                <a:gd name="T7" fmla="*/ 27 h 28"/>
                <a:gd name="T8" fmla="*/ 9 w 28"/>
                <a:gd name="T9" fmla="*/ 26 h 28"/>
                <a:gd name="T10" fmla="*/ 2 w 28"/>
                <a:gd name="T11" fmla="*/ 20 h 28"/>
                <a:gd name="T12" fmla="*/ 2 w 28"/>
                <a:gd name="T13" fmla="*/ 15 h 28"/>
                <a:gd name="T14" fmla="*/ 21 w 28"/>
                <a:gd name="T15" fmla="*/ 1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28">
                  <a:moveTo>
                    <a:pt x="21" y="1"/>
                  </a:moveTo>
                  <a:cubicBezTo>
                    <a:pt x="23" y="0"/>
                    <a:pt x="25" y="0"/>
                    <a:pt x="26" y="2"/>
                  </a:cubicBezTo>
                  <a:cubicBezTo>
                    <a:pt x="28" y="4"/>
                    <a:pt x="28" y="6"/>
                    <a:pt x="27" y="7"/>
                  </a:cubicBezTo>
                  <a:cubicBezTo>
                    <a:pt x="14" y="27"/>
                    <a:pt x="14" y="27"/>
                    <a:pt x="14" y="27"/>
                  </a:cubicBezTo>
                  <a:cubicBezTo>
                    <a:pt x="13" y="28"/>
                    <a:pt x="10" y="28"/>
                    <a:pt x="9" y="26"/>
                  </a:cubicBezTo>
                  <a:cubicBezTo>
                    <a:pt x="2" y="20"/>
                    <a:pt x="2" y="20"/>
                    <a:pt x="2" y="20"/>
                  </a:cubicBezTo>
                  <a:cubicBezTo>
                    <a:pt x="0" y="18"/>
                    <a:pt x="0" y="16"/>
                    <a:pt x="2" y="15"/>
                  </a:cubicBezTo>
                  <a:lnTo>
                    <a:pt x="2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Arial" panose="020B0604020202020204" pitchFamily="34" charset="0"/>
              </a:endParaRPr>
            </a:p>
          </p:txBody>
        </p:sp>
        <p:sp>
          <p:nvSpPr>
            <p:cNvPr id="83" name="Freeform 17"/>
            <p:cNvSpPr>
              <a:spLocks/>
            </p:cNvSpPr>
            <p:nvPr/>
          </p:nvSpPr>
          <p:spPr bwMode="auto">
            <a:xfrm>
              <a:off x="6957514" y="5441933"/>
              <a:ext cx="180806" cy="353297"/>
            </a:xfrm>
            <a:custGeom>
              <a:avLst/>
              <a:gdLst>
                <a:gd name="T0" fmla="*/ 38 w 87"/>
                <a:gd name="T1" fmla="*/ 170 h 170"/>
                <a:gd name="T2" fmla="*/ 41 w 87"/>
                <a:gd name="T3" fmla="*/ 114 h 170"/>
                <a:gd name="T4" fmla="*/ 0 w 87"/>
                <a:gd name="T5" fmla="*/ 120 h 170"/>
                <a:gd name="T6" fmla="*/ 63 w 87"/>
                <a:gd name="T7" fmla="*/ 0 h 170"/>
                <a:gd name="T8" fmla="*/ 50 w 87"/>
                <a:gd name="T9" fmla="*/ 82 h 170"/>
                <a:gd name="T10" fmla="*/ 87 w 87"/>
                <a:gd name="T11" fmla="*/ 74 h 170"/>
                <a:gd name="T12" fmla="*/ 64 w 87"/>
                <a:gd name="T13" fmla="*/ 170 h 170"/>
                <a:gd name="T14" fmla="*/ 38 w 87"/>
                <a:gd name="T15" fmla="*/ 170 h 1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7" h="170">
                  <a:moveTo>
                    <a:pt x="38" y="170"/>
                  </a:moveTo>
                  <a:lnTo>
                    <a:pt x="41" y="114"/>
                  </a:lnTo>
                  <a:lnTo>
                    <a:pt x="0" y="120"/>
                  </a:lnTo>
                  <a:lnTo>
                    <a:pt x="63" y="0"/>
                  </a:lnTo>
                  <a:lnTo>
                    <a:pt x="50" y="82"/>
                  </a:lnTo>
                  <a:lnTo>
                    <a:pt x="87" y="74"/>
                  </a:lnTo>
                  <a:lnTo>
                    <a:pt x="64" y="170"/>
                  </a:lnTo>
                  <a:lnTo>
                    <a:pt x="38" y="1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Arial" panose="020B0604020202020204" pitchFamily="34" charset="0"/>
              </a:endParaRPr>
            </a:p>
          </p:txBody>
        </p:sp>
      </p:grpSp>
      <p:sp>
        <p:nvSpPr>
          <p:cNvPr id="125" name="Isosceles Triangle 124"/>
          <p:cNvSpPr/>
          <p:nvPr/>
        </p:nvSpPr>
        <p:spPr>
          <a:xfrm rot="10800000">
            <a:off x="7042565" y="2853471"/>
            <a:ext cx="399101" cy="335261"/>
          </a:xfrm>
          <a:prstGeom prs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21772" tIns="21772" rIns="21772" bIns="21772" rtlCol="0" anchor="ctr" anchorCtr="0"/>
          <a:lstStyle/>
          <a:p>
            <a:pPr algn="ctr"/>
            <a:endParaRPr lang="en-AU" sz="800" dirty="0" err="1">
              <a:solidFill>
                <a:srgbClr val="DAECEF"/>
              </a:solidFill>
              <a:latin typeface="Calibri" panose="020F0502020204030204" pitchFamily="34" charset="0"/>
            </a:endParaRPr>
          </a:p>
        </p:txBody>
      </p:sp>
      <p:sp>
        <p:nvSpPr>
          <p:cNvPr id="84" name="Title 2"/>
          <p:cNvSpPr txBox="1">
            <a:spLocks/>
          </p:cNvSpPr>
          <p:nvPr/>
        </p:nvSpPr>
        <p:spPr>
          <a:xfrm>
            <a:off x="11665566" y="1390067"/>
            <a:ext cx="520748" cy="424774"/>
          </a:xfrm>
          <a:prstGeom prst="rect">
            <a:avLst/>
          </a:prstGeom>
        </p:spPr>
        <p:txBody>
          <a:bodyPr anchor="t" anchorCtr="0"/>
          <a:lstStyle>
            <a:lvl1pPr algn="l" defTabSz="890789" rtl="0" eaLnBrk="1" latinLnBrk="0" hangingPunct="1">
              <a:lnSpc>
                <a:spcPct val="70000"/>
              </a:lnSpc>
              <a:spcBef>
                <a:spcPct val="0"/>
              </a:spcBef>
              <a:buNone/>
              <a:defRPr kumimoji="0" lang="en-GB" sz="8800" b="0" i="0" u="none" strike="noStrike" kern="1200" cap="none" spc="0" normalizeH="0" baseline="0" noProof="0">
                <a:ln>
                  <a:noFill/>
                </a:ln>
                <a:solidFill>
                  <a:srgbClr val="FFFFFF"/>
                </a:solidFill>
                <a:effectLst/>
                <a:uLnTx/>
                <a:uFillTx/>
                <a:latin typeface="KPMG Extralight"/>
                <a:ea typeface="+mj-ea"/>
                <a:cs typeface="KPMG Extralight"/>
              </a:defRPr>
            </a:lvl1pPr>
            <a:lvl2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2pPr>
            <a:lvl3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3pPr>
            <a:lvl4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4pPr>
            <a:lvl5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5pPr>
            <a:lvl6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6pPr>
            <a:lvl7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7pPr>
            <a:lvl8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8pPr>
            <a:lvl9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9pPr>
          </a:lstStyle>
          <a:p>
            <a:pPr>
              <a:lnSpc>
                <a:spcPct val="100000"/>
              </a:lnSpc>
            </a:pPr>
            <a:r>
              <a:rPr lang="en-US" sz="2400" b="1" dirty="0" smtClean="0">
                <a:solidFill>
                  <a:srgbClr val="FFFF00"/>
                </a:solidFill>
              </a:rPr>
              <a:t>29%</a:t>
            </a:r>
            <a:endParaRPr lang="en-US" sz="2400" b="1" dirty="0">
              <a:solidFill>
                <a:srgbClr val="FFFF00"/>
              </a:solidFill>
              <a:latin typeface="+mj-lt"/>
            </a:endParaRPr>
          </a:p>
        </p:txBody>
      </p:sp>
      <p:sp>
        <p:nvSpPr>
          <p:cNvPr id="85" name="Title 2"/>
          <p:cNvSpPr txBox="1">
            <a:spLocks/>
          </p:cNvSpPr>
          <p:nvPr/>
        </p:nvSpPr>
        <p:spPr>
          <a:xfrm>
            <a:off x="11665566" y="1692760"/>
            <a:ext cx="520748" cy="424774"/>
          </a:xfrm>
          <a:prstGeom prst="rect">
            <a:avLst/>
          </a:prstGeom>
        </p:spPr>
        <p:txBody>
          <a:bodyPr anchor="t" anchorCtr="0"/>
          <a:lstStyle>
            <a:defPPr>
              <a:defRPr lang="en-US"/>
            </a:defPPr>
            <a:lvl1pPr defTabSz="890789">
              <a:lnSpc>
                <a:spcPct val="100000"/>
              </a:lnSpc>
              <a:spcBef>
                <a:spcPct val="0"/>
              </a:spcBef>
              <a:buNone/>
              <a:defRPr kumimoji="0" b="1" i="0" u="none" strike="noStrike" cap="none" spc="0" normalizeH="0" baseline="0">
                <a:ln>
                  <a:noFill/>
                </a:ln>
                <a:solidFill>
                  <a:srgbClr val="FFFF00"/>
                </a:solidFill>
                <a:effectLst/>
                <a:uLnTx/>
                <a:uFillTx/>
                <a:latin typeface="KPMG Extralight"/>
                <a:ea typeface="+mj-ea"/>
                <a:cs typeface="KPMG Extralight"/>
              </a:defRPr>
            </a:lvl1pPr>
            <a:lvl2pPr>
              <a:defRPr kumimoji="0" sz="1754" b="1" i="0" u="none" strike="noStrike" cap="none" spc="0" normalizeH="0" baseline="0">
                <a:ln>
                  <a:noFill/>
                </a:ln>
                <a:solidFill>
                  <a:schemeClr val="bg1"/>
                </a:solidFill>
                <a:effectLst/>
                <a:uLnTx/>
                <a:uFillTx/>
                <a:latin typeface="Arial"/>
                <a:ea typeface="+mj-ea"/>
                <a:cs typeface="+mj-cs"/>
              </a:defRPr>
            </a:lvl2pPr>
            <a:lvl3pPr>
              <a:defRPr kumimoji="0" sz="1754" b="1" i="0" u="none" strike="noStrike" cap="none" spc="0" normalizeH="0" baseline="0">
                <a:ln>
                  <a:noFill/>
                </a:ln>
                <a:solidFill>
                  <a:schemeClr val="bg1"/>
                </a:solidFill>
                <a:effectLst/>
                <a:uLnTx/>
                <a:uFillTx/>
                <a:latin typeface="Arial"/>
                <a:ea typeface="+mj-ea"/>
                <a:cs typeface="+mj-cs"/>
              </a:defRPr>
            </a:lvl3pPr>
            <a:lvl4pPr>
              <a:defRPr kumimoji="0" sz="1754" b="1" i="0" u="none" strike="noStrike" cap="none" spc="0" normalizeH="0" baseline="0">
                <a:ln>
                  <a:noFill/>
                </a:ln>
                <a:solidFill>
                  <a:schemeClr val="bg1"/>
                </a:solidFill>
                <a:effectLst/>
                <a:uLnTx/>
                <a:uFillTx/>
                <a:latin typeface="Arial"/>
                <a:ea typeface="+mj-ea"/>
                <a:cs typeface="+mj-cs"/>
              </a:defRPr>
            </a:lvl4pPr>
            <a:lvl5pPr>
              <a:defRPr kumimoji="0" sz="1754" b="1" i="0" u="none" strike="noStrike" cap="none" spc="0" normalizeH="0" baseline="0">
                <a:ln>
                  <a:noFill/>
                </a:ln>
                <a:solidFill>
                  <a:schemeClr val="bg1"/>
                </a:solidFill>
                <a:effectLst/>
                <a:uLnTx/>
                <a:uFillTx/>
                <a:latin typeface="Arial"/>
                <a:ea typeface="+mj-ea"/>
                <a:cs typeface="+mj-cs"/>
              </a:defRPr>
            </a:lvl5pPr>
            <a:lvl6pPr>
              <a:defRPr kumimoji="0" sz="1754" b="1" i="0" u="none" strike="noStrike" cap="none" spc="0" normalizeH="0" baseline="0">
                <a:ln>
                  <a:noFill/>
                </a:ln>
                <a:solidFill>
                  <a:schemeClr val="bg1"/>
                </a:solidFill>
                <a:effectLst/>
                <a:uLnTx/>
                <a:uFillTx/>
                <a:latin typeface="Arial"/>
                <a:ea typeface="+mj-ea"/>
                <a:cs typeface="+mj-cs"/>
              </a:defRPr>
            </a:lvl6pPr>
            <a:lvl7pPr>
              <a:defRPr kumimoji="0" sz="1754" b="1" i="0" u="none" strike="noStrike" cap="none" spc="0" normalizeH="0" baseline="0">
                <a:ln>
                  <a:noFill/>
                </a:ln>
                <a:solidFill>
                  <a:schemeClr val="bg1"/>
                </a:solidFill>
                <a:effectLst/>
                <a:uLnTx/>
                <a:uFillTx/>
                <a:latin typeface="Arial"/>
                <a:ea typeface="+mj-ea"/>
                <a:cs typeface="+mj-cs"/>
              </a:defRPr>
            </a:lvl7pPr>
            <a:lvl8pPr>
              <a:defRPr kumimoji="0" sz="1754" b="1" i="0" u="none" strike="noStrike" cap="none" spc="0" normalizeH="0" baseline="0">
                <a:ln>
                  <a:noFill/>
                </a:ln>
                <a:solidFill>
                  <a:schemeClr val="bg1"/>
                </a:solidFill>
                <a:effectLst/>
                <a:uLnTx/>
                <a:uFillTx/>
                <a:latin typeface="Arial"/>
                <a:ea typeface="+mj-ea"/>
                <a:cs typeface="+mj-cs"/>
              </a:defRPr>
            </a:lvl8pPr>
            <a:lvl9pPr>
              <a:defRPr kumimoji="0" sz="1754" b="1" i="0" u="none" strike="noStrike" cap="none" spc="0" normalizeH="0" baseline="0">
                <a:ln>
                  <a:noFill/>
                </a:ln>
                <a:solidFill>
                  <a:schemeClr val="bg1"/>
                </a:solidFill>
                <a:effectLst/>
                <a:uLnTx/>
                <a:uFillTx/>
                <a:latin typeface="Arial"/>
                <a:ea typeface="+mj-ea"/>
                <a:cs typeface="+mj-cs"/>
              </a:defRPr>
            </a:lvl9pPr>
          </a:lstStyle>
          <a:p>
            <a:r>
              <a:rPr lang="en-US" sz="2400" dirty="0" smtClean="0"/>
              <a:t>24%</a:t>
            </a:r>
            <a:endParaRPr lang="en-US" sz="2400" dirty="0"/>
          </a:p>
        </p:txBody>
      </p:sp>
      <p:sp>
        <p:nvSpPr>
          <p:cNvPr id="86" name="Title 2"/>
          <p:cNvSpPr txBox="1">
            <a:spLocks/>
          </p:cNvSpPr>
          <p:nvPr/>
        </p:nvSpPr>
        <p:spPr>
          <a:xfrm>
            <a:off x="11665566" y="2066337"/>
            <a:ext cx="520748" cy="424774"/>
          </a:xfrm>
          <a:prstGeom prst="rect">
            <a:avLst/>
          </a:prstGeom>
        </p:spPr>
        <p:txBody>
          <a:bodyPr anchor="t" anchorCtr="0"/>
          <a:lstStyle>
            <a:lvl1pPr algn="l" defTabSz="890789" rtl="0" eaLnBrk="1" latinLnBrk="0" hangingPunct="1">
              <a:lnSpc>
                <a:spcPct val="70000"/>
              </a:lnSpc>
              <a:spcBef>
                <a:spcPct val="0"/>
              </a:spcBef>
              <a:buNone/>
              <a:defRPr kumimoji="0" lang="en-GB" sz="8800" b="0" i="0" u="none" strike="noStrike" kern="1200" cap="none" spc="0" normalizeH="0" baseline="0" noProof="0">
                <a:ln>
                  <a:noFill/>
                </a:ln>
                <a:solidFill>
                  <a:srgbClr val="FFFFFF"/>
                </a:solidFill>
                <a:effectLst/>
                <a:uLnTx/>
                <a:uFillTx/>
                <a:latin typeface="KPMG Extralight"/>
                <a:ea typeface="+mj-ea"/>
                <a:cs typeface="KPMG Extralight"/>
              </a:defRPr>
            </a:lvl1pPr>
            <a:lvl2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2pPr>
            <a:lvl3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3pPr>
            <a:lvl4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4pPr>
            <a:lvl5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5pPr>
            <a:lvl6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6pPr>
            <a:lvl7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7pPr>
            <a:lvl8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8pPr>
            <a:lvl9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9pPr>
          </a:lstStyle>
          <a:p>
            <a:pPr>
              <a:lnSpc>
                <a:spcPct val="100000"/>
              </a:lnSpc>
            </a:pPr>
            <a:r>
              <a:rPr lang="en-US" sz="2400" b="1" dirty="0" smtClean="0">
                <a:solidFill>
                  <a:srgbClr val="FFFF00"/>
                </a:solidFill>
              </a:rPr>
              <a:t>18%</a:t>
            </a:r>
            <a:endParaRPr lang="en-US" sz="2400" b="1" dirty="0">
              <a:solidFill>
                <a:srgbClr val="FFFF00"/>
              </a:solidFill>
              <a:latin typeface="+mj-lt"/>
            </a:endParaRPr>
          </a:p>
        </p:txBody>
      </p:sp>
      <p:sp>
        <p:nvSpPr>
          <p:cNvPr id="87" name="Rectangle 24"/>
          <p:cNvSpPr>
            <a:spLocks noChangeArrowheads="1"/>
          </p:cNvSpPr>
          <p:nvPr/>
        </p:nvSpPr>
        <p:spPr bwMode="auto">
          <a:xfrm>
            <a:off x="8937604" y="1808101"/>
            <a:ext cx="2744677" cy="320040"/>
          </a:xfrm>
          <a:prstGeom prst="rect">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nchor="ctr"/>
          <a:lstStyle/>
          <a:p>
            <a:pPr algn="ctr"/>
            <a:r>
              <a:rPr lang="en-GB" sz="1200" b="1" dirty="0" smtClean="0">
                <a:solidFill>
                  <a:schemeClr val="tx1"/>
                </a:solidFill>
              </a:rPr>
              <a:t>Risk Monitoring</a:t>
            </a:r>
            <a:endParaRPr lang="en-US" sz="1200" b="1" dirty="0">
              <a:solidFill>
                <a:schemeClr val="tx1"/>
              </a:solidFill>
            </a:endParaRPr>
          </a:p>
        </p:txBody>
      </p:sp>
      <p:sp>
        <p:nvSpPr>
          <p:cNvPr id="88" name="Rectangle 25"/>
          <p:cNvSpPr>
            <a:spLocks noChangeArrowheads="1"/>
          </p:cNvSpPr>
          <p:nvPr/>
        </p:nvSpPr>
        <p:spPr bwMode="auto">
          <a:xfrm>
            <a:off x="8937604" y="1462726"/>
            <a:ext cx="2744677" cy="320040"/>
          </a:xfrm>
          <a:prstGeom prst="rect">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nchor="ctr"/>
          <a:lstStyle/>
          <a:p>
            <a:pPr algn="ctr"/>
            <a:r>
              <a:rPr lang="en-GB" sz="1200" b="1" dirty="0" smtClean="0">
                <a:solidFill>
                  <a:schemeClr val="bg1"/>
                </a:solidFill>
              </a:rPr>
              <a:t>Risk Governance</a:t>
            </a:r>
            <a:endParaRPr lang="en-GB" sz="1200" b="1" dirty="0">
              <a:solidFill>
                <a:schemeClr val="bg1"/>
              </a:solidFill>
            </a:endParaRPr>
          </a:p>
        </p:txBody>
      </p:sp>
      <p:sp>
        <p:nvSpPr>
          <p:cNvPr id="89" name="Rectangle 24"/>
          <p:cNvSpPr>
            <a:spLocks noChangeArrowheads="1"/>
          </p:cNvSpPr>
          <p:nvPr/>
        </p:nvSpPr>
        <p:spPr bwMode="auto">
          <a:xfrm>
            <a:off x="8937604" y="2140611"/>
            <a:ext cx="2744677" cy="320040"/>
          </a:xfrm>
          <a:prstGeom prst="rect">
            <a:avLst/>
          </a:prstGeom>
          <a:solidFill>
            <a:srgbClr val="8E258D"/>
          </a:solidFill>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nchor="ctr"/>
          <a:lstStyle/>
          <a:p>
            <a:pPr algn="ctr"/>
            <a:r>
              <a:rPr lang="en-US" sz="1200" b="1" dirty="0" smtClean="0">
                <a:solidFill>
                  <a:schemeClr val="bg1"/>
                </a:solidFill>
              </a:rPr>
              <a:t>Risk definition &amp; ownership</a:t>
            </a:r>
            <a:endParaRPr lang="en-US" sz="1200" b="1" dirty="0">
              <a:solidFill>
                <a:schemeClr val="bg1"/>
              </a:solidFill>
            </a:endParaRPr>
          </a:p>
        </p:txBody>
      </p:sp>
      <p:sp>
        <p:nvSpPr>
          <p:cNvPr id="90" name="Rectangle 24"/>
          <p:cNvSpPr>
            <a:spLocks noChangeArrowheads="1"/>
          </p:cNvSpPr>
          <p:nvPr/>
        </p:nvSpPr>
        <p:spPr bwMode="auto">
          <a:xfrm>
            <a:off x="8937604" y="2492804"/>
            <a:ext cx="2744677" cy="320040"/>
          </a:xfrm>
          <a:prstGeom prst="rect">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nchor="ctr"/>
          <a:lstStyle/>
          <a:p>
            <a:pPr algn="ctr"/>
            <a:r>
              <a:rPr lang="en-US" sz="1200" b="1" dirty="0" smtClean="0">
                <a:solidFill>
                  <a:schemeClr val="tx1"/>
                </a:solidFill>
              </a:rPr>
              <a:t>Cybersecurity</a:t>
            </a:r>
            <a:endParaRPr lang="en-US" sz="1200" b="1" dirty="0">
              <a:solidFill>
                <a:schemeClr val="tx1"/>
              </a:solidFill>
            </a:endParaRPr>
          </a:p>
        </p:txBody>
      </p:sp>
      <p:sp>
        <p:nvSpPr>
          <p:cNvPr id="94" name="Title 2"/>
          <p:cNvSpPr txBox="1">
            <a:spLocks/>
          </p:cNvSpPr>
          <p:nvPr/>
        </p:nvSpPr>
        <p:spPr>
          <a:xfrm>
            <a:off x="11665566" y="2410298"/>
            <a:ext cx="520748" cy="424774"/>
          </a:xfrm>
          <a:prstGeom prst="rect">
            <a:avLst/>
          </a:prstGeom>
        </p:spPr>
        <p:txBody>
          <a:bodyPr anchor="t" anchorCtr="0"/>
          <a:lstStyle>
            <a:lvl1pPr algn="l" defTabSz="890789" rtl="0" eaLnBrk="1" latinLnBrk="0" hangingPunct="1">
              <a:lnSpc>
                <a:spcPct val="70000"/>
              </a:lnSpc>
              <a:spcBef>
                <a:spcPct val="0"/>
              </a:spcBef>
              <a:buNone/>
              <a:defRPr kumimoji="0" lang="en-GB" sz="8800" b="0" i="0" u="none" strike="noStrike" kern="1200" cap="none" spc="0" normalizeH="0" baseline="0" noProof="0">
                <a:ln>
                  <a:noFill/>
                </a:ln>
                <a:solidFill>
                  <a:srgbClr val="FFFFFF"/>
                </a:solidFill>
                <a:effectLst/>
                <a:uLnTx/>
                <a:uFillTx/>
                <a:latin typeface="KPMG Extralight"/>
                <a:ea typeface="+mj-ea"/>
                <a:cs typeface="KPMG Extralight"/>
              </a:defRPr>
            </a:lvl1pPr>
            <a:lvl2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2pPr>
            <a:lvl3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3pPr>
            <a:lvl4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4pPr>
            <a:lvl5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5pPr>
            <a:lvl6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6pPr>
            <a:lvl7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7pPr>
            <a:lvl8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8pPr>
            <a:lvl9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9pPr>
          </a:lstStyle>
          <a:p>
            <a:pPr>
              <a:lnSpc>
                <a:spcPct val="100000"/>
              </a:lnSpc>
            </a:pPr>
            <a:r>
              <a:rPr lang="en-US" sz="2400" b="1" dirty="0" smtClean="0">
                <a:solidFill>
                  <a:srgbClr val="FFFF00"/>
                </a:solidFill>
              </a:rPr>
              <a:t>29%</a:t>
            </a:r>
            <a:endParaRPr lang="en-US" sz="2400" b="1" dirty="0">
              <a:solidFill>
                <a:srgbClr val="FFFF00"/>
              </a:solidFill>
              <a:latin typeface="+mj-lt"/>
            </a:endParaRPr>
          </a:p>
        </p:txBody>
      </p:sp>
      <p:sp>
        <p:nvSpPr>
          <p:cNvPr id="91" name="TextBox 90"/>
          <p:cNvSpPr txBox="1"/>
          <p:nvPr/>
        </p:nvSpPr>
        <p:spPr>
          <a:xfrm rot="19905369">
            <a:off x="11186930" y="6037617"/>
            <a:ext cx="990600" cy="615553"/>
          </a:xfrm>
          <a:prstGeom prst="rect">
            <a:avLst/>
          </a:prstGeom>
          <a:noFill/>
        </p:spPr>
        <p:txBody>
          <a:bodyPr wrap="square" lIns="0" tIns="0" rIns="0" bIns="0" rtlCol="0">
            <a:spAutoFit/>
          </a:bodyPr>
          <a:lstStyle/>
          <a:p>
            <a:r>
              <a:rPr lang="en-US" sz="4000" b="1" dirty="0" smtClean="0">
                <a:solidFill>
                  <a:srgbClr val="FF0000"/>
                </a:solidFill>
                <a:latin typeface="+mj-lt"/>
                <a:cs typeface="Arial" pitchFamily="34" charset="0"/>
              </a:rPr>
              <a:t>WIP</a:t>
            </a:r>
          </a:p>
        </p:txBody>
      </p:sp>
    </p:spTree>
    <p:extLst>
      <p:ext uri="{BB962C8B-B14F-4D97-AF65-F5344CB8AC3E}">
        <p14:creationId xmlns:p14="http://schemas.microsoft.com/office/powerpoint/2010/main" val="3926221970"/>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TextBox 66"/>
          <p:cNvSpPr txBox="1"/>
          <p:nvPr/>
        </p:nvSpPr>
        <p:spPr>
          <a:xfrm>
            <a:off x="129474" y="211341"/>
            <a:ext cx="2893125" cy="615553"/>
          </a:xfrm>
          <a:prstGeom prst="rect">
            <a:avLst/>
          </a:prstGeom>
          <a:noFill/>
        </p:spPr>
        <p:txBody>
          <a:bodyPr wrap="square" lIns="0" tIns="0" rIns="0" bIns="0" rtlCol="0">
            <a:spAutoFit/>
          </a:bodyPr>
          <a:lstStyle/>
          <a:p>
            <a:r>
              <a:rPr lang="en-US" sz="4000" b="1" dirty="0">
                <a:solidFill>
                  <a:srgbClr val="FFFFFF"/>
                </a:solidFill>
                <a:latin typeface="KPMG Extralight" panose="020B0303030202040204" pitchFamily="34" charset="0"/>
                <a:cs typeface="Arial" pitchFamily="34" charset="0"/>
              </a:rPr>
              <a:t>Co creation</a:t>
            </a:r>
            <a:endParaRPr lang="en-GB" sz="4000" b="1" dirty="0">
              <a:solidFill>
                <a:srgbClr val="FFFFFF"/>
              </a:solidFill>
              <a:latin typeface="KPMG Extralight" panose="020B0303030202040204" pitchFamily="34" charset="0"/>
              <a:cs typeface="Arial" pitchFamily="34" charset="0"/>
            </a:endParaRPr>
          </a:p>
        </p:txBody>
      </p:sp>
      <p:graphicFrame>
        <p:nvGraphicFramePr>
          <p:cNvPr id="75" name="Group 211"/>
          <p:cNvGraphicFramePr>
            <a:graphicFrameLocks noGrp="1"/>
          </p:cNvGraphicFramePr>
          <p:nvPr>
            <p:extLst>
              <p:ext uri="{D42A27DB-BD31-4B8C-83A1-F6EECF244321}">
                <p14:modId xmlns:p14="http://schemas.microsoft.com/office/powerpoint/2010/main" val="4013513796"/>
              </p:ext>
            </p:extLst>
          </p:nvPr>
        </p:nvGraphicFramePr>
        <p:xfrm>
          <a:off x="153267" y="818372"/>
          <a:ext cx="11798589" cy="5207840"/>
        </p:xfrm>
        <a:graphic>
          <a:graphicData uri="http://schemas.openxmlformats.org/drawingml/2006/table">
            <a:tbl>
              <a:tblPr firstRow="1" firstCol="1" bandRow="1">
                <a:tableStyleId>{775DCB02-9BB8-47FD-8907-85C794F793BA}</a:tableStyleId>
              </a:tblPr>
              <a:tblGrid>
                <a:gridCol w="1375036"/>
                <a:gridCol w="154734"/>
                <a:gridCol w="4332423"/>
                <a:gridCol w="2898684"/>
                <a:gridCol w="3037712"/>
              </a:tblGrid>
              <a:tr h="216103">
                <a:tc>
                  <a:txBody>
                    <a:bodyPr/>
                    <a:lstStyle/>
                    <a:p>
                      <a:pPr marL="0" marR="0" lvl="0" indent="0" algn="ctr" defTabSz="914400" rtl="0" eaLnBrk="1" fontAlgn="base" latinLnBrk="0" hangingPunct="1">
                        <a:lnSpc>
                          <a:spcPct val="100000"/>
                        </a:lnSpc>
                        <a:spcBef>
                          <a:spcPct val="25000"/>
                        </a:spcBef>
                        <a:spcAft>
                          <a:spcPct val="0"/>
                        </a:spcAft>
                        <a:buClr>
                          <a:srgbClr val="415299"/>
                        </a:buClr>
                        <a:buSzPct val="125000"/>
                        <a:buFontTx/>
                        <a:buNone/>
                        <a:tabLst/>
                      </a:pPr>
                      <a:r>
                        <a:rPr kumimoji="0" lang="en-GB" sz="1200" u="none" strike="noStrike" cap="none" normalizeH="0" baseline="0" noProof="0" dirty="0" smtClean="0">
                          <a:ln>
                            <a:noFill/>
                          </a:ln>
                          <a:solidFill>
                            <a:schemeClr val="bg1"/>
                          </a:solidFill>
                          <a:effectLst/>
                        </a:rPr>
                        <a:t>Maturity Indicators</a:t>
                      </a:r>
                      <a:endParaRPr kumimoji="0" lang="en-GB" sz="1200" b="0" i="0" u="none" strike="noStrike" cap="none" normalizeH="0" baseline="0" noProof="0" dirty="0" smtClean="0">
                        <a:ln>
                          <a:noFill/>
                        </a:ln>
                        <a:solidFill>
                          <a:schemeClr val="bg1"/>
                        </a:solidFill>
                        <a:effectLst/>
                        <a:latin typeface="+mj-lt"/>
                        <a:cs typeface="Arial" charset="0"/>
                      </a:endParaRPr>
                    </a:p>
                  </a:txBody>
                  <a:tcPr marL="45720" marR="45720" horzOverflow="overflow">
                    <a:lnL w="6350" cap="rnd" cmpd="sng" algn="ctr">
                      <a:noFill/>
                      <a:prstDash val="solid"/>
                    </a:lnL>
                    <a:lnR w="6350" cap="flat" cmpd="sng" algn="ctr">
                      <a:noFill/>
                      <a:prstDash val="solid"/>
                      <a:round/>
                      <a:headEnd type="none" w="med" len="med"/>
                      <a:tailEnd type="none" w="med" len="med"/>
                    </a:lnR>
                    <a:lnT w="6350" cap="rnd" cmpd="sng" algn="ctr">
                      <a:noFill/>
                      <a:prstDash val="solid"/>
                    </a:lnT>
                    <a:lnB w="12700" cap="rnd" cmpd="sng" algn="ctr">
                      <a:noFill/>
                      <a:prstDash val="solid"/>
                    </a:lnB>
                    <a:lnTlToBr w="12700" cmpd="sng">
                      <a:noFill/>
                      <a:prstDash val="solid"/>
                    </a:lnTlToBr>
                    <a:lnBlToTr w="12700" cmpd="sng">
                      <a:noFill/>
                      <a:prstDash val="solid"/>
                    </a:lnBlToTr>
                    <a:solidFill>
                      <a:srgbClr val="005EB8"/>
                    </a:solidFill>
                  </a:tcPr>
                </a:tc>
                <a:tc>
                  <a:txBody>
                    <a:bodyPr/>
                    <a:lstStyle/>
                    <a:p>
                      <a:pPr marL="0" marR="0" lvl="0" indent="0" algn="ctr" defTabSz="914400" rtl="0" eaLnBrk="1" fontAlgn="base" latinLnBrk="0" hangingPunct="1">
                        <a:lnSpc>
                          <a:spcPct val="100000"/>
                        </a:lnSpc>
                        <a:spcBef>
                          <a:spcPct val="25000"/>
                        </a:spcBef>
                        <a:spcAft>
                          <a:spcPct val="0"/>
                        </a:spcAft>
                        <a:buClr>
                          <a:srgbClr val="415299"/>
                        </a:buClr>
                        <a:buSzPct val="125000"/>
                        <a:buFontTx/>
                        <a:buNone/>
                        <a:tabLst/>
                      </a:pPr>
                      <a:endParaRPr kumimoji="0" lang="en-GB" sz="1200" b="0" i="0" u="none" strike="noStrike" cap="none" normalizeH="0" baseline="0" noProof="0" dirty="0" smtClean="0">
                        <a:ln>
                          <a:noFill/>
                        </a:ln>
                        <a:solidFill>
                          <a:schemeClr val="tx1"/>
                        </a:solidFill>
                        <a:effectLst/>
                        <a:latin typeface="+mj-lt"/>
                        <a:cs typeface="Arial" charset="0"/>
                      </a:endParaRPr>
                    </a:p>
                  </a:txBody>
                  <a:tcPr marL="45720" marR="45720" horzOverflow="overflow">
                    <a:lnL w="6350" cap="flat" cmpd="sng" algn="ctr">
                      <a:noFill/>
                      <a:prstDash val="solid"/>
                      <a:round/>
                      <a:headEnd type="none" w="med" len="med"/>
                      <a:tailEnd type="none" w="med" len="med"/>
                    </a:lnL>
                    <a:lnR w="6350" cap="flat" cmpd="sng" algn="ctr">
                      <a:solidFill>
                        <a:srgbClr val="00338D"/>
                      </a:solidFill>
                      <a:prstDash val="solid"/>
                      <a:round/>
                      <a:headEnd type="none" w="med" len="med"/>
                      <a:tailEnd type="none" w="med" len="med"/>
                    </a:lnR>
                    <a:lnT w="6350" cap="rnd" cmpd="sng" algn="ctr">
                      <a:noFill/>
                      <a:prstDash val="solid"/>
                    </a:lnT>
                    <a:lnB w="12700" cap="rnd" cmpd="sng" algn="ctr">
                      <a:noFill/>
                      <a:prstDash val="solid"/>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0000"/>
                        </a:lnSpc>
                        <a:spcBef>
                          <a:spcPct val="25000"/>
                        </a:spcBef>
                        <a:spcAft>
                          <a:spcPct val="0"/>
                        </a:spcAft>
                        <a:buClr>
                          <a:srgbClr val="415299"/>
                        </a:buClr>
                        <a:buSzPct val="125000"/>
                        <a:buFontTx/>
                        <a:buNone/>
                        <a:tabLst/>
                      </a:pPr>
                      <a:r>
                        <a:rPr kumimoji="0" lang="en-GB" sz="1200" u="none" strike="noStrike" cap="none" normalizeH="0" baseline="0" noProof="0" dirty="0" smtClean="0">
                          <a:ln>
                            <a:noFill/>
                          </a:ln>
                          <a:effectLst/>
                        </a:rPr>
                        <a:t>Current State</a:t>
                      </a:r>
                      <a:endParaRPr kumimoji="0" lang="en-GB" sz="1200" b="0" i="0" u="none" strike="noStrike" cap="none" normalizeH="0" baseline="0" noProof="0" dirty="0" smtClean="0">
                        <a:ln>
                          <a:noFill/>
                        </a:ln>
                        <a:solidFill>
                          <a:schemeClr val="bg1"/>
                        </a:solidFill>
                        <a:effectLst/>
                        <a:latin typeface="+mj-lt"/>
                        <a:cs typeface="Arial" charset="0"/>
                      </a:endParaRPr>
                    </a:p>
                  </a:txBody>
                  <a:tcPr marL="45720" marR="45720" horzOverflow="overflow">
                    <a:lnL w="6350" cap="flat" cmpd="sng" algn="ctr">
                      <a:solidFill>
                        <a:srgbClr val="00338D"/>
                      </a:solidFill>
                      <a:prstDash val="solid"/>
                      <a:round/>
                      <a:headEnd type="none" w="med" len="med"/>
                      <a:tailEnd type="none" w="med" len="med"/>
                    </a:lnL>
                    <a:solidFill>
                      <a:srgbClr val="2D5491"/>
                    </a:solidFill>
                  </a:tcPr>
                </a:tc>
                <a:tc>
                  <a:txBody>
                    <a:bodyPr/>
                    <a:lstStyle/>
                    <a:p>
                      <a:pPr marL="0" marR="0" lvl="0" indent="0" algn="ctr" defTabSz="914400" rtl="0" eaLnBrk="1" fontAlgn="base" latinLnBrk="0" hangingPunct="1">
                        <a:lnSpc>
                          <a:spcPct val="100000"/>
                        </a:lnSpc>
                        <a:spcBef>
                          <a:spcPct val="25000"/>
                        </a:spcBef>
                        <a:spcAft>
                          <a:spcPct val="0"/>
                        </a:spcAft>
                        <a:buClr>
                          <a:srgbClr val="415299"/>
                        </a:buClr>
                        <a:buSzPct val="125000"/>
                        <a:buFontTx/>
                        <a:buNone/>
                        <a:tabLst/>
                      </a:pPr>
                      <a:r>
                        <a:rPr kumimoji="0" lang="en-GB" sz="1200" u="none" strike="noStrike" cap="none" normalizeH="0" baseline="0" noProof="0" dirty="0" smtClean="0">
                          <a:ln>
                            <a:noFill/>
                          </a:ln>
                          <a:effectLst/>
                        </a:rPr>
                        <a:t>Peer Group</a:t>
                      </a:r>
                      <a:endParaRPr kumimoji="0" lang="en-GB" sz="1200" b="0" i="0" u="none" strike="noStrike" cap="none" normalizeH="0" baseline="0" noProof="0" dirty="0" smtClean="0">
                        <a:ln>
                          <a:noFill/>
                        </a:ln>
                        <a:solidFill>
                          <a:schemeClr val="bg1"/>
                        </a:solidFill>
                        <a:effectLst/>
                        <a:latin typeface="+mj-lt"/>
                        <a:cs typeface="Arial" charset="0"/>
                      </a:endParaRPr>
                    </a:p>
                  </a:txBody>
                  <a:tcPr marL="45720" marR="45720" horzOverflow="overflow">
                    <a:solidFill>
                      <a:srgbClr val="2D5491"/>
                    </a:solidFill>
                  </a:tcPr>
                </a:tc>
                <a:tc>
                  <a:txBody>
                    <a:bodyPr/>
                    <a:lstStyle/>
                    <a:p>
                      <a:pPr marL="0" marR="0" lvl="0" indent="0" algn="ctr" defTabSz="914400" rtl="0" eaLnBrk="1" fontAlgn="base" latinLnBrk="0" hangingPunct="1">
                        <a:lnSpc>
                          <a:spcPct val="100000"/>
                        </a:lnSpc>
                        <a:spcBef>
                          <a:spcPct val="25000"/>
                        </a:spcBef>
                        <a:spcAft>
                          <a:spcPct val="0"/>
                        </a:spcAft>
                        <a:buClr>
                          <a:srgbClr val="415299"/>
                        </a:buClr>
                        <a:buSzPct val="125000"/>
                        <a:buFontTx/>
                        <a:buNone/>
                        <a:tabLst/>
                      </a:pPr>
                      <a:r>
                        <a:rPr kumimoji="0" lang="en-GB" sz="1200" u="none" strike="noStrike" cap="none" normalizeH="0" baseline="0" noProof="0" dirty="0" smtClean="0">
                          <a:ln>
                            <a:noFill/>
                          </a:ln>
                          <a:effectLst/>
                        </a:rPr>
                        <a:t>Global Industry Benchmark</a:t>
                      </a:r>
                      <a:endParaRPr kumimoji="0" lang="en-GB" sz="1200" b="0" i="0" u="none" strike="noStrike" cap="none" normalizeH="0" baseline="0" noProof="0" dirty="0" smtClean="0">
                        <a:ln>
                          <a:noFill/>
                        </a:ln>
                        <a:solidFill>
                          <a:schemeClr val="bg1"/>
                        </a:solidFill>
                        <a:effectLst/>
                        <a:latin typeface="+mj-lt"/>
                        <a:cs typeface="Arial" charset="0"/>
                      </a:endParaRPr>
                    </a:p>
                  </a:txBody>
                  <a:tcPr marL="45720" marR="45720" horzOverflow="overflow">
                    <a:solidFill>
                      <a:srgbClr val="2D5491"/>
                    </a:solidFill>
                  </a:tcPr>
                </a:tc>
              </a:tr>
              <a:tr h="4750640">
                <a:tc>
                  <a:txBody>
                    <a:bodyPr/>
                    <a:lstStyle/>
                    <a:p>
                      <a:pPr algn="ctr"/>
                      <a:r>
                        <a:rPr lang="en-US" sz="1200" kern="1200" dirty="0" smtClean="0">
                          <a:solidFill>
                            <a:schemeClr val="bg1"/>
                          </a:solidFill>
                        </a:rPr>
                        <a:t>Risk Governance</a:t>
                      </a:r>
                    </a:p>
                  </a:txBody>
                  <a:tcPr marL="45720" marR="45720" anchor="ctr" horzOverflow="overflow">
                    <a:lnR w="12700" cap="rnd" cmpd="sng" algn="ctr">
                      <a:noFill/>
                      <a:prstDash val="solid"/>
                    </a:lnR>
                    <a:lnT w="12700" cap="rnd" cmpd="sng" algn="ctr">
                      <a:noFill/>
                      <a:prstDash val="solid"/>
                    </a:lnT>
                    <a:solidFill>
                      <a:srgbClr val="2D5491"/>
                    </a:solidFill>
                  </a:tcPr>
                </a:tc>
                <a:tc>
                  <a:txBody>
                    <a:bodyPr/>
                    <a:lstStyle/>
                    <a:p>
                      <a:pPr algn="ctr"/>
                      <a:endParaRPr lang="en-US" sz="1200" b="1" kern="1200" dirty="0">
                        <a:solidFill>
                          <a:schemeClr val="bg1"/>
                        </a:solidFill>
                        <a:latin typeface="+mn-lt"/>
                        <a:ea typeface="+mn-ea"/>
                        <a:cs typeface="+mn-cs"/>
                      </a:endParaRPr>
                    </a:p>
                  </a:txBody>
                  <a:tcPr marL="45720" marR="45720" anchor="ctr" horzOverflow="overflow">
                    <a:lnL w="12700" cap="rnd" cmpd="sng" algn="ctr">
                      <a:noFill/>
                      <a:prstDash val="solid"/>
                    </a:lnL>
                    <a:lnR w="6350" cap="flat" cmpd="sng" algn="ctr">
                      <a:solidFill>
                        <a:srgbClr val="00338D"/>
                      </a:solidFill>
                      <a:prstDash val="solid"/>
                      <a:round/>
                      <a:headEnd type="none" w="med" len="med"/>
                      <a:tailEnd type="none" w="med" len="med"/>
                    </a:lnR>
                    <a:lnT w="12700" cap="rnd" cmpd="sng" algn="ctr">
                      <a:noFill/>
                      <a:prstDash val="solid"/>
                    </a:lnT>
                    <a:lnB w="6350" cap="rnd" cmpd="sng" algn="ctr">
                      <a:noFill/>
                      <a:prstDash val="solid"/>
                    </a:lnB>
                    <a:lnTlToBr w="12700" cmpd="sng">
                      <a:noFill/>
                      <a:prstDash val="solid"/>
                    </a:lnTlToBr>
                    <a:lnBlToTr w="12700" cmpd="sng">
                      <a:noFill/>
                      <a:prstDash val="solid"/>
                    </a:lnBlToTr>
                    <a:noFill/>
                  </a:tcPr>
                </a:tc>
                <a:tc>
                  <a:txBody>
                    <a:bodyPr/>
                    <a:lstStyle/>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r>
                        <a:rPr lang="en-US" sz="1200" kern="1200" dirty="0" smtClean="0">
                          <a:solidFill>
                            <a:srgbClr val="00338D"/>
                          </a:solidFill>
                          <a:latin typeface="+mn-lt"/>
                          <a:ea typeface="+mn-ea"/>
                          <a:cs typeface="+mn-cs"/>
                        </a:rPr>
                        <a:t>Risk priorities and progress are reported to the board of directors or senior leadership.</a:t>
                      </a:r>
                    </a:p>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r>
                        <a:rPr lang="en-US" sz="1200" kern="1200" dirty="0" smtClean="0">
                          <a:solidFill>
                            <a:srgbClr val="00338D"/>
                          </a:solidFill>
                          <a:latin typeface="+mn-lt"/>
                          <a:ea typeface="+mn-ea"/>
                          <a:cs typeface="+mn-cs"/>
                        </a:rPr>
                        <a:t>Risk assessments are required for all new initiatives (i.e. projects, operational changes, vendor on-boarding, etc.).</a:t>
                      </a:r>
                    </a:p>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r>
                        <a:rPr lang="en-US" sz="1200" kern="1200" dirty="0" smtClean="0">
                          <a:solidFill>
                            <a:srgbClr val="00338D"/>
                          </a:solidFill>
                          <a:latin typeface="+mn-lt"/>
                          <a:ea typeface="+mn-ea"/>
                          <a:cs typeface="+mn-cs"/>
                        </a:rPr>
                        <a:t>The consequences of risks are identified and communicated across the enterprise.</a:t>
                      </a:r>
                    </a:p>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r>
                        <a:rPr lang="en-US" sz="1200" kern="1200" dirty="0" smtClean="0">
                          <a:solidFill>
                            <a:srgbClr val="00338D"/>
                          </a:solidFill>
                          <a:latin typeface="+mn-lt"/>
                          <a:ea typeface="+mn-ea"/>
                          <a:cs typeface="+mn-cs"/>
                        </a:rPr>
                        <a:t>Risk management education and comprehension is considered in employee performance reviews at </a:t>
                      </a:r>
                      <a:r>
                        <a:rPr lang="en-US" sz="1200" kern="1200" dirty="0" err="1" smtClean="0">
                          <a:solidFill>
                            <a:srgbClr val="00338D"/>
                          </a:solidFill>
                          <a:latin typeface="+mn-lt"/>
                          <a:ea typeface="+mn-ea"/>
                          <a:cs typeface="+mn-cs"/>
                        </a:rPr>
                        <a:t>FBNQuest</a:t>
                      </a:r>
                      <a:r>
                        <a:rPr lang="en-US" sz="1200" kern="1200" dirty="0" smtClean="0">
                          <a:solidFill>
                            <a:srgbClr val="00338D"/>
                          </a:solidFill>
                          <a:latin typeface="+mn-lt"/>
                          <a:ea typeface="+mn-ea"/>
                          <a:cs typeface="+mn-cs"/>
                        </a:rPr>
                        <a:t> but there is little knowledge of the process to the wider group.</a:t>
                      </a:r>
                    </a:p>
                  </a:txBody>
                  <a:tcPr marL="45720" marR="45720" horzOverflow="overflow">
                    <a:lnL w="6350" cap="flat" cmpd="sng" algn="ctr">
                      <a:solidFill>
                        <a:srgbClr val="00338D"/>
                      </a:solidFill>
                      <a:prstDash val="solid"/>
                      <a:round/>
                      <a:headEnd type="none" w="med" len="med"/>
                      <a:tailEnd type="none" w="med" len="med"/>
                    </a:lnL>
                    <a:lnB w="6350" cap="flat" cmpd="sng" algn="ctr">
                      <a:solidFill>
                        <a:srgbClr val="00338D"/>
                      </a:solidFill>
                      <a:prstDash val="solid"/>
                      <a:round/>
                      <a:headEnd type="none" w="med" len="med"/>
                      <a:tailEnd type="none" w="med" len="med"/>
                    </a:lnB>
                    <a:noFill/>
                  </a:tcPr>
                </a:tc>
                <a:tc>
                  <a:txBody>
                    <a:bodyPr/>
                    <a:lstStyle/>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endParaRPr lang="en-US" sz="1200" kern="1200" dirty="0" smtClean="0">
                        <a:solidFill>
                          <a:srgbClr val="00338D"/>
                        </a:solidFill>
                        <a:latin typeface="+mn-lt"/>
                        <a:ea typeface="+mn-ea"/>
                        <a:cs typeface="+mn-cs"/>
                      </a:endParaRPr>
                    </a:p>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endParaRPr lang="en-US" sz="1200" kern="1200" dirty="0" smtClean="0">
                        <a:solidFill>
                          <a:srgbClr val="00338D"/>
                        </a:solidFill>
                        <a:latin typeface="+mn-lt"/>
                        <a:ea typeface="+mn-ea"/>
                        <a:cs typeface="+mn-cs"/>
                      </a:endParaRPr>
                    </a:p>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endParaRPr lang="en-US" sz="1200" kern="1200" dirty="0" smtClean="0">
                        <a:solidFill>
                          <a:srgbClr val="00338D"/>
                        </a:solidFill>
                        <a:latin typeface="+mn-lt"/>
                        <a:ea typeface="+mn-ea"/>
                        <a:cs typeface="+mn-cs"/>
                      </a:endParaRPr>
                    </a:p>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endParaRPr lang="en-US" sz="1200" kern="1200" dirty="0" smtClean="0">
                        <a:solidFill>
                          <a:srgbClr val="00338D"/>
                        </a:solidFill>
                        <a:latin typeface="+mn-lt"/>
                        <a:ea typeface="+mn-ea"/>
                        <a:cs typeface="+mn-cs"/>
                      </a:endParaRPr>
                    </a:p>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endParaRPr lang="en-US" sz="1200" kern="1200" dirty="0" smtClean="0">
                        <a:solidFill>
                          <a:srgbClr val="00338D"/>
                        </a:solidFill>
                        <a:latin typeface="+mn-lt"/>
                        <a:ea typeface="+mn-ea"/>
                        <a:cs typeface="+mn-cs"/>
                      </a:endParaRPr>
                    </a:p>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r>
                        <a:rPr lang="en-US" sz="1200" kern="1200" dirty="0" smtClean="0">
                          <a:solidFill>
                            <a:srgbClr val="00338D"/>
                          </a:solidFill>
                          <a:latin typeface="+mn-lt"/>
                          <a:ea typeface="+mn-ea"/>
                          <a:cs typeface="+mn-cs"/>
                        </a:rPr>
                        <a:t>Local peers utilize global best practice risk governance frameworks which including the definition of robust risk management policies, constitution of board-level risk committees, as well as the appointment of Executive Management personnel to oversee the risk management function.</a:t>
                      </a:r>
                    </a:p>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r>
                        <a:rPr lang="en-US" sz="1200" kern="1200" dirty="0" smtClean="0">
                          <a:solidFill>
                            <a:srgbClr val="00338D"/>
                          </a:solidFill>
                          <a:latin typeface="+mn-lt"/>
                          <a:ea typeface="+mn-ea"/>
                          <a:cs typeface="+mn-cs"/>
                        </a:rPr>
                        <a:t>Top local peers have also incorporated the oversight of digital and cyber risks into their Enterprise Risk Management frameworks.</a:t>
                      </a:r>
                    </a:p>
                  </a:txBody>
                  <a:tcPr marL="45720" marR="45720" horzOverflow="overflow">
                    <a:lnB w="6350" cap="flat" cmpd="sng" algn="ctr">
                      <a:solidFill>
                        <a:srgbClr val="00338D"/>
                      </a:solidFill>
                      <a:prstDash val="solid"/>
                      <a:round/>
                      <a:headEnd type="none" w="med" len="med"/>
                      <a:tailEnd type="none" w="med" len="med"/>
                    </a:lnB>
                    <a:noFill/>
                  </a:tcPr>
                </a:tc>
                <a:tc>
                  <a:txBody>
                    <a:bodyPr/>
                    <a:lstStyle/>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endParaRPr lang="en-US" sz="1200" kern="1200" dirty="0" smtClean="0">
                        <a:solidFill>
                          <a:srgbClr val="00338D"/>
                        </a:solidFill>
                        <a:latin typeface="+mn-lt"/>
                        <a:ea typeface="+mn-ea"/>
                        <a:cs typeface="+mn-cs"/>
                      </a:endParaRPr>
                    </a:p>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endParaRPr lang="en-US" sz="1200" kern="1200" dirty="0" smtClean="0">
                        <a:solidFill>
                          <a:srgbClr val="00338D"/>
                        </a:solidFill>
                        <a:latin typeface="+mn-lt"/>
                        <a:ea typeface="+mn-ea"/>
                        <a:cs typeface="+mn-cs"/>
                      </a:endParaRPr>
                    </a:p>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endParaRPr lang="en-US" sz="1200" kern="1200" dirty="0" smtClean="0">
                        <a:solidFill>
                          <a:srgbClr val="00338D"/>
                        </a:solidFill>
                        <a:latin typeface="+mn-lt"/>
                        <a:ea typeface="+mn-ea"/>
                        <a:cs typeface="+mn-cs"/>
                      </a:endParaRPr>
                    </a:p>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endParaRPr lang="en-US" sz="1200" kern="1200" dirty="0" smtClean="0">
                        <a:solidFill>
                          <a:srgbClr val="00338D"/>
                        </a:solidFill>
                        <a:latin typeface="+mn-lt"/>
                        <a:ea typeface="+mn-ea"/>
                        <a:cs typeface="+mn-cs"/>
                      </a:endParaRPr>
                    </a:p>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endParaRPr lang="en-GB" sz="1200" kern="1200" dirty="0" smtClean="0">
                        <a:solidFill>
                          <a:srgbClr val="00338D"/>
                        </a:solidFill>
                        <a:latin typeface="+mn-lt"/>
                        <a:ea typeface="+mn-ea"/>
                        <a:cs typeface="+mn-cs"/>
                      </a:endParaRPr>
                    </a:p>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r>
                        <a:rPr lang="en-GB" sz="1200" kern="1200" dirty="0" smtClean="0">
                          <a:solidFill>
                            <a:srgbClr val="00338D"/>
                          </a:solidFill>
                          <a:latin typeface="+mn-lt"/>
                          <a:ea typeface="+mn-ea"/>
                          <a:cs typeface="+mn-cs"/>
                        </a:rPr>
                        <a:t>Global players have developed appropriate risk governance models that help in conducting comprehensive reviews of their exposure to inherent and digital risks.</a:t>
                      </a:r>
                      <a:endParaRPr lang="en-US" sz="1200" kern="1200" dirty="0" smtClean="0">
                        <a:solidFill>
                          <a:srgbClr val="00338D"/>
                        </a:solidFill>
                        <a:latin typeface="+mn-lt"/>
                        <a:ea typeface="+mn-ea"/>
                        <a:cs typeface="+mn-cs"/>
                      </a:endParaRPr>
                    </a:p>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r>
                        <a:rPr lang="en-US" sz="1200" kern="1200" dirty="0" smtClean="0">
                          <a:solidFill>
                            <a:srgbClr val="00338D"/>
                          </a:solidFill>
                          <a:latin typeface="+mn-lt"/>
                          <a:ea typeface="+mn-ea"/>
                          <a:cs typeface="+mn-cs"/>
                        </a:rPr>
                        <a:t>In addition, top global players have also setup risk management committees which are responsible for the development and maintenance of the risk management framework including the policies and procedures for managing credit, market, operational, digital and other risks.</a:t>
                      </a:r>
                    </a:p>
                  </a:txBody>
                  <a:tcPr marL="45720" marR="45720" horzOverflow="overflow">
                    <a:lnB w="6350" cap="flat" cmpd="sng" algn="ctr">
                      <a:solidFill>
                        <a:srgbClr val="00338D"/>
                      </a:solidFill>
                      <a:prstDash val="solid"/>
                      <a:round/>
                      <a:headEnd type="none" w="med" len="med"/>
                      <a:tailEnd type="none" w="med" len="med"/>
                    </a:lnB>
                    <a:noFill/>
                  </a:tcPr>
                </a:tc>
              </a:tr>
            </a:tbl>
          </a:graphicData>
        </a:graphic>
      </p:graphicFrame>
      <p:pic>
        <p:nvPicPr>
          <p:cNvPr id="23" name="Picture 22"/>
          <p:cNvPicPr>
            <a:picLocks noChangeAspect="1"/>
          </p:cNvPicPr>
          <p:nvPr/>
        </p:nvPicPr>
        <p:blipFill>
          <a:blip r:embed="rId2"/>
          <a:stretch>
            <a:fillRect/>
          </a:stretch>
        </p:blipFill>
        <p:spPr>
          <a:xfrm>
            <a:off x="-1123122" y="4490117"/>
            <a:ext cx="851774" cy="330361"/>
          </a:xfrm>
          <a:prstGeom prst="rect">
            <a:avLst/>
          </a:prstGeom>
          <a:solidFill>
            <a:srgbClr val="003D6F"/>
          </a:solidFill>
        </p:spPr>
      </p:pic>
      <p:sp>
        <p:nvSpPr>
          <p:cNvPr id="66" name="TextBox 65"/>
          <p:cNvSpPr txBox="1"/>
          <p:nvPr/>
        </p:nvSpPr>
        <p:spPr>
          <a:xfrm>
            <a:off x="153265" y="6035737"/>
            <a:ext cx="3909321" cy="168024"/>
          </a:xfrm>
          <a:prstGeom prst="rect">
            <a:avLst/>
          </a:prstGeom>
          <a:noFill/>
        </p:spPr>
        <p:txBody>
          <a:bodyPr wrap="none" lIns="21772" tIns="21772" rIns="21772" bIns="21772" rtlCol="0" anchor="ctr" anchorCtr="0">
            <a:noAutofit/>
          </a:bodyPr>
          <a:lstStyle/>
          <a:p>
            <a:pPr defTabSz="890789">
              <a:spcBef>
                <a:spcPts val="300"/>
              </a:spcBef>
              <a:defRPr/>
            </a:pPr>
            <a:r>
              <a:rPr lang="en-AU" sz="800" i="1" dirty="0">
                <a:solidFill>
                  <a:srgbClr val="00338D"/>
                </a:solidFill>
              </a:rPr>
              <a:t>Source: DMA survey, interviews with </a:t>
            </a:r>
            <a:r>
              <a:rPr lang="en-AU" sz="800" i="1" dirty="0" err="1">
                <a:solidFill>
                  <a:srgbClr val="00338D"/>
                </a:solidFill>
              </a:rPr>
              <a:t>FBNQuest</a:t>
            </a:r>
            <a:r>
              <a:rPr lang="en-AU" sz="800" i="1" dirty="0">
                <a:solidFill>
                  <a:srgbClr val="00338D"/>
                </a:solidFill>
              </a:rPr>
              <a:t> employees, company websites, exploratory interviews</a:t>
            </a:r>
          </a:p>
        </p:txBody>
      </p:sp>
      <p:grpSp>
        <p:nvGrpSpPr>
          <p:cNvPr id="36" name="Group 35"/>
          <p:cNvGrpSpPr/>
          <p:nvPr/>
        </p:nvGrpSpPr>
        <p:grpSpPr>
          <a:xfrm>
            <a:off x="7347937" y="44696"/>
            <a:ext cx="4568864" cy="274320"/>
            <a:chOff x="7916790" y="356874"/>
            <a:chExt cx="4568864" cy="274320"/>
          </a:xfrm>
        </p:grpSpPr>
        <p:grpSp>
          <p:nvGrpSpPr>
            <p:cNvPr id="37" name="Group 36"/>
            <p:cNvGrpSpPr/>
            <p:nvPr/>
          </p:nvGrpSpPr>
          <p:grpSpPr>
            <a:xfrm>
              <a:off x="7916790" y="356874"/>
              <a:ext cx="2337497" cy="274320"/>
              <a:chOff x="3793151" y="6476333"/>
              <a:chExt cx="2337497" cy="274320"/>
            </a:xfrm>
          </p:grpSpPr>
          <p:sp>
            <p:nvSpPr>
              <p:cNvPr id="42" name="Isosceles Triangle 41"/>
              <p:cNvSpPr/>
              <p:nvPr/>
            </p:nvSpPr>
            <p:spPr>
              <a:xfrm rot="10800000">
                <a:off x="4273393" y="6554522"/>
                <a:ext cx="140400" cy="117943"/>
              </a:xfrm>
              <a:prstGeom prst="triangle">
                <a:avLst/>
              </a:prstGeom>
              <a:solidFill>
                <a:srgbClr val="00338D"/>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21772" tIns="21772" rIns="21772" bIns="21772" rtlCol="0" anchor="ctr" anchorCtr="0"/>
              <a:lstStyle/>
              <a:p>
                <a:pPr algn="ctr"/>
                <a:endParaRPr lang="en-AU" sz="800" dirty="0" err="1">
                  <a:solidFill>
                    <a:srgbClr val="00338D"/>
                  </a:solidFill>
                  <a:latin typeface="Calibri" panose="020F0502020204030204" pitchFamily="34" charset="0"/>
                </a:endParaRPr>
              </a:p>
            </p:txBody>
          </p:sp>
          <p:sp>
            <p:nvSpPr>
              <p:cNvPr id="43" name="TextBox 42"/>
              <p:cNvSpPr txBox="1"/>
              <p:nvPr/>
            </p:nvSpPr>
            <p:spPr>
              <a:xfrm>
                <a:off x="4380552" y="6525841"/>
                <a:ext cx="469141" cy="175304"/>
              </a:xfrm>
              <a:prstGeom prst="rect">
                <a:avLst/>
              </a:prstGeom>
              <a:noFill/>
            </p:spPr>
            <p:txBody>
              <a:bodyPr wrap="none" lIns="21772" tIns="21772" rIns="21772" bIns="21772" rtlCol="0" anchor="ctr" anchorCtr="0">
                <a:noAutofit/>
              </a:bodyPr>
              <a:lstStyle/>
              <a:p>
                <a:pPr algn="ctr"/>
                <a:r>
                  <a:rPr lang="en-AU" sz="800" b="1" dirty="0">
                    <a:solidFill>
                      <a:srgbClr val="00338D"/>
                    </a:solidFill>
                  </a:rPr>
                  <a:t>Current</a:t>
                </a:r>
              </a:p>
            </p:txBody>
          </p:sp>
          <p:sp>
            <p:nvSpPr>
              <p:cNvPr id="44" name="Text Box 81"/>
              <p:cNvSpPr txBox="1">
                <a:spLocks noChangeArrowheads="1"/>
              </p:cNvSpPr>
              <p:nvPr/>
            </p:nvSpPr>
            <p:spPr bwMode="auto">
              <a:xfrm>
                <a:off x="3793151" y="6476333"/>
                <a:ext cx="476639" cy="274320"/>
              </a:xfrm>
              <a:prstGeom prst="rect">
                <a:avLst/>
              </a:prstGeom>
              <a:noFill/>
              <a:ln w="9525">
                <a:noFill/>
                <a:miter lim="800000"/>
                <a:headEnd type="none" w="sm" len="sm"/>
                <a:tailEnd type="none" w="sm" len="sm"/>
              </a:ln>
              <a:effectLst/>
            </p:spPr>
            <p:txBody>
              <a:bodyPr wrap="square" lIns="45720" rIns="45720" anchor="ctr">
                <a:noAutofit/>
              </a:bodyPr>
              <a:lstStyle/>
              <a:p>
                <a:pPr algn="ctr"/>
                <a:r>
                  <a:rPr lang="en-US" sz="1000" b="1" dirty="0">
                    <a:solidFill>
                      <a:srgbClr val="00338D"/>
                    </a:solidFill>
                  </a:rPr>
                  <a:t>Key:</a:t>
                </a:r>
              </a:p>
            </p:txBody>
          </p:sp>
          <p:sp>
            <p:nvSpPr>
              <p:cNvPr id="45" name="object 140"/>
              <p:cNvSpPr txBox="1"/>
              <p:nvPr/>
            </p:nvSpPr>
            <p:spPr>
              <a:xfrm>
                <a:off x="5247374" y="6551939"/>
                <a:ext cx="883274" cy="123111"/>
              </a:xfrm>
              <a:prstGeom prst="rect">
                <a:avLst/>
              </a:prstGeom>
            </p:spPr>
            <p:txBody>
              <a:bodyPr vert="horz" wrap="square" lIns="0" tIns="0" rIns="0" bIns="0" rtlCol="0">
                <a:spAutoFit/>
              </a:bodyPr>
              <a:lstStyle/>
              <a:p>
                <a:pPr marL="12700"/>
                <a:r>
                  <a:rPr lang="en-GB" sz="800" b="1" spc="-10" dirty="0">
                    <a:solidFill>
                      <a:srgbClr val="00338D"/>
                    </a:solidFill>
                    <a:cs typeface="Century Gothic"/>
                  </a:rPr>
                  <a:t>Peer </a:t>
                </a:r>
                <a:r>
                  <a:rPr lang="en-GB" sz="800" b="1" spc="-10" dirty="0" smtClean="0">
                    <a:solidFill>
                      <a:srgbClr val="00338D"/>
                    </a:solidFill>
                    <a:cs typeface="Century Gothic"/>
                  </a:rPr>
                  <a:t>Group</a:t>
                </a:r>
                <a:endParaRPr sz="800" b="1" dirty="0">
                  <a:solidFill>
                    <a:srgbClr val="00338D"/>
                  </a:solidFill>
                  <a:cs typeface="Century Gothic"/>
                </a:endParaRPr>
              </a:p>
            </p:txBody>
          </p:sp>
          <p:sp>
            <p:nvSpPr>
              <p:cNvPr id="46" name="Isosceles Triangle 45"/>
              <p:cNvSpPr/>
              <p:nvPr/>
            </p:nvSpPr>
            <p:spPr>
              <a:xfrm rot="10800000">
                <a:off x="5097444" y="6554522"/>
                <a:ext cx="140400" cy="117943"/>
              </a:xfrm>
              <a:prstGeom prs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21772" tIns="21772" rIns="21772" bIns="21772" rtlCol="0" anchor="ctr" anchorCtr="0"/>
              <a:lstStyle/>
              <a:p>
                <a:pPr algn="ctr"/>
                <a:endParaRPr lang="en-AU" sz="800" dirty="0" err="1">
                  <a:solidFill>
                    <a:srgbClr val="00338D"/>
                  </a:solidFill>
                  <a:latin typeface="Calibri" panose="020F0502020204030204" pitchFamily="34" charset="0"/>
                </a:endParaRPr>
              </a:p>
            </p:txBody>
          </p:sp>
        </p:grpSp>
        <p:sp>
          <p:nvSpPr>
            <p:cNvPr id="38" name="Isosceles Triangle 37"/>
            <p:cNvSpPr/>
            <p:nvPr/>
          </p:nvSpPr>
          <p:spPr>
            <a:xfrm rot="10800000">
              <a:off x="10162847" y="435063"/>
              <a:ext cx="140400" cy="117943"/>
            </a:xfrm>
            <a:prstGeom prst="triangle">
              <a:avLst/>
            </a:prstGeom>
            <a:solidFill>
              <a:srgbClr val="00B060"/>
            </a:solidFill>
            <a:ln>
              <a:noFill/>
            </a:ln>
          </p:spPr>
          <p:style>
            <a:lnRef idx="2">
              <a:schemeClr val="accent1">
                <a:shade val="50000"/>
              </a:schemeClr>
            </a:lnRef>
            <a:fillRef idx="1">
              <a:schemeClr val="accent1"/>
            </a:fillRef>
            <a:effectRef idx="0">
              <a:schemeClr val="accent1"/>
            </a:effectRef>
            <a:fontRef idx="minor">
              <a:schemeClr val="lt1"/>
            </a:fontRef>
          </p:style>
          <p:txBody>
            <a:bodyPr lIns="21772" tIns="21772" rIns="21772" bIns="21772" rtlCol="0" anchor="ctr" anchorCtr="0"/>
            <a:lstStyle/>
            <a:p>
              <a:pPr algn="ctr"/>
              <a:endParaRPr lang="en-AU" sz="800" dirty="0" err="1">
                <a:solidFill>
                  <a:srgbClr val="00338D"/>
                </a:solidFill>
                <a:latin typeface="Calibri" panose="020F0502020204030204" pitchFamily="34" charset="0"/>
              </a:endParaRPr>
            </a:p>
          </p:txBody>
        </p:sp>
        <p:sp>
          <p:nvSpPr>
            <p:cNvPr id="39" name="TextBox 38"/>
            <p:cNvSpPr txBox="1"/>
            <p:nvPr/>
          </p:nvSpPr>
          <p:spPr>
            <a:xfrm>
              <a:off x="10753127" y="406382"/>
              <a:ext cx="469141" cy="175304"/>
            </a:xfrm>
            <a:prstGeom prst="rect">
              <a:avLst/>
            </a:prstGeom>
            <a:noFill/>
          </p:spPr>
          <p:txBody>
            <a:bodyPr wrap="none" lIns="21772" tIns="21772" rIns="21772" bIns="21772" rtlCol="0" anchor="ctr" anchorCtr="0">
              <a:noAutofit/>
            </a:bodyPr>
            <a:lstStyle/>
            <a:p>
              <a:pPr algn="ctr"/>
              <a:r>
                <a:rPr lang="en-AU" sz="800" b="1" dirty="0">
                  <a:solidFill>
                    <a:srgbClr val="00338D"/>
                  </a:solidFill>
                </a:rPr>
                <a:t>Global </a:t>
              </a:r>
              <a:r>
                <a:rPr lang="en-AU" sz="800" b="1" dirty="0" smtClean="0">
                  <a:solidFill>
                    <a:srgbClr val="00338D"/>
                  </a:solidFill>
                </a:rPr>
                <a:t>Industry </a:t>
              </a:r>
              <a:r>
                <a:rPr lang="en-AU" sz="800" b="1" dirty="0">
                  <a:solidFill>
                    <a:srgbClr val="00338D"/>
                  </a:solidFill>
                </a:rPr>
                <a:t>B</a:t>
              </a:r>
              <a:r>
                <a:rPr lang="en-AU" sz="800" b="1" dirty="0" smtClean="0">
                  <a:solidFill>
                    <a:srgbClr val="00338D"/>
                  </a:solidFill>
                </a:rPr>
                <a:t>enchmark</a:t>
              </a:r>
              <a:endParaRPr lang="en-AU" sz="800" b="1" dirty="0">
                <a:solidFill>
                  <a:srgbClr val="00338D"/>
                </a:solidFill>
              </a:endParaRPr>
            </a:p>
          </p:txBody>
        </p:sp>
        <p:sp>
          <p:nvSpPr>
            <p:cNvPr id="40" name="Isosceles Triangle 39"/>
            <p:cNvSpPr/>
            <p:nvPr/>
          </p:nvSpPr>
          <p:spPr>
            <a:xfrm rot="10800000">
              <a:off x="11860573" y="436066"/>
              <a:ext cx="140400" cy="117943"/>
            </a:xfrm>
            <a:prstGeom prst="triangle">
              <a:avLst/>
            </a:prstGeom>
            <a:solidFill>
              <a:srgbClr val="8E258D"/>
            </a:solidFill>
            <a:ln>
              <a:noFill/>
            </a:ln>
          </p:spPr>
          <p:style>
            <a:lnRef idx="2">
              <a:schemeClr val="accent1">
                <a:shade val="50000"/>
              </a:schemeClr>
            </a:lnRef>
            <a:fillRef idx="1">
              <a:schemeClr val="accent1"/>
            </a:fillRef>
            <a:effectRef idx="0">
              <a:schemeClr val="accent1"/>
            </a:effectRef>
            <a:fontRef idx="minor">
              <a:schemeClr val="lt1"/>
            </a:fontRef>
          </p:style>
          <p:txBody>
            <a:bodyPr lIns="21772" tIns="21772" rIns="21772" bIns="21772" rtlCol="0" anchor="ctr" anchorCtr="0"/>
            <a:lstStyle/>
            <a:p>
              <a:pPr algn="ctr"/>
              <a:endParaRPr lang="en-AU" sz="800" dirty="0" err="1">
                <a:solidFill>
                  <a:srgbClr val="00338D"/>
                </a:solidFill>
                <a:latin typeface="Calibri" panose="020F0502020204030204" pitchFamily="34" charset="0"/>
              </a:endParaRPr>
            </a:p>
          </p:txBody>
        </p:sp>
        <p:sp>
          <p:nvSpPr>
            <p:cNvPr id="41" name="TextBox 40"/>
            <p:cNvSpPr txBox="1"/>
            <p:nvPr/>
          </p:nvSpPr>
          <p:spPr>
            <a:xfrm>
              <a:off x="12016513" y="407385"/>
              <a:ext cx="469141" cy="175304"/>
            </a:xfrm>
            <a:prstGeom prst="rect">
              <a:avLst/>
            </a:prstGeom>
            <a:noFill/>
          </p:spPr>
          <p:txBody>
            <a:bodyPr wrap="none" lIns="21772" tIns="21772" rIns="21772" bIns="21772" rtlCol="0" anchor="ctr" anchorCtr="0">
              <a:noAutofit/>
            </a:bodyPr>
            <a:lstStyle/>
            <a:p>
              <a:pPr algn="ctr"/>
              <a:r>
                <a:rPr lang="en-AU" sz="800" b="1" dirty="0">
                  <a:solidFill>
                    <a:srgbClr val="00338D"/>
                  </a:solidFill>
                </a:rPr>
                <a:t>Aspiration</a:t>
              </a:r>
            </a:p>
          </p:txBody>
        </p:sp>
      </p:grpSp>
      <p:pic>
        <p:nvPicPr>
          <p:cNvPr id="25" name="Picture 24"/>
          <p:cNvPicPr>
            <a:picLocks noChangeAspect="1"/>
          </p:cNvPicPr>
          <p:nvPr/>
        </p:nvPicPr>
        <p:blipFill rotWithShape="1">
          <a:blip r:embed="rId3" cstate="print">
            <a:extLst>
              <a:ext uri="{28A0092B-C50C-407E-A947-70E740481C1C}">
                <a14:useLocalDpi xmlns:a14="http://schemas.microsoft.com/office/drawing/2010/main" val="0"/>
              </a:ext>
            </a:extLst>
          </a:blip>
          <a:srcRect r="7198"/>
          <a:stretch/>
        </p:blipFill>
        <p:spPr>
          <a:xfrm>
            <a:off x="7250398" y="1672982"/>
            <a:ext cx="555680" cy="336816"/>
          </a:xfrm>
          <a:prstGeom prst="rect">
            <a:avLst/>
          </a:prstGeom>
        </p:spPr>
      </p:pic>
      <p:pic>
        <p:nvPicPr>
          <p:cNvPr id="26" name="Picture 25"/>
          <p:cNvPicPr>
            <a:picLocks noChangeAspect="1"/>
          </p:cNvPicPr>
          <p:nvPr/>
        </p:nvPicPr>
        <p:blipFill rotWithShape="1">
          <a:blip r:embed="rId4">
            <a:extLst>
              <a:ext uri="{28A0092B-C50C-407E-A947-70E740481C1C}">
                <a14:useLocalDpi xmlns:a14="http://schemas.microsoft.com/office/drawing/2010/main" val="0"/>
              </a:ext>
            </a:extLst>
          </a:blip>
          <a:srcRect t="32902" b="25103"/>
          <a:stretch/>
        </p:blipFill>
        <p:spPr>
          <a:xfrm>
            <a:off x="6099792" y="1672982"/>
            <a:ext cx="811971" cy="340985"/>
          </a:xfrm>
          <a:prstGeom prst="rect">
            <a:avLst/>
          </a:prstGeom>
        </p:spPr>
      </p:pic>
      <p:pic>
        <p:nvPicPr>
          <p:cNvPr id="28" name="Picture 12" descr="Image result for nova merchant bank"/>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817522" y="1221063"/>
            <a:ext cx="1000452" cy="474995"/>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Image result for axa mansard logo"/>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817974" y="1362737"/>
            <a:ext cx="1056918" cy="310245"/>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14" descr="Related image"/>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847740" y="1761211"/>
            <a:ext cx="1091265" cy="493324"/>
          </a:xfrm>
          <a:prstGeom prst="rect">
            <a:avLst/>
          </a:prstGeom>
          <a:noFill/>
          <a:ln>
            <a:solidFill>
              <a:schemeClr val="bg1">
                <a:lumMod val="95000"/>
              </a:schemeClr>
            </a:solidFill>
          </a:ln>
          <a:extLst>
            <a:ext uri="{909E8E84-426E-40DD-AFC4-6F175D3DCCD1}">
              <a14:hiddenFill xmlns:a14="http://schemas.microsoft.com/office/drawing/2010/main">
                <a:solidFill>
                  <a:srgbClr val="FFFFFF"/>
                </a:solidFill>
              </a14:hiddenFill>
            </a:ext>
          </a:extLst>
        </p:spPr>
      </p:pic>
      <p:pic>
        <p:nvPicPr>
          <p:cNvPr id="32" name="Picture 10" descr="Image result for morgan stanley logo"/>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9975411" y="1301044"/>
            <a:ext cx="1487754" cy="371938"/>
          </a:xfrm>
          <a:prstGeom prst="rect">
            <a:avLst/>
          </a:prstGeom>
          <a:solidFill>
            <a:srgbClr val="F4F9FD"/>
          </a:solidFill>
        </p:spPr>
      </p:pic>
      <p:pic>
        <p:nvPicPr>
          <p:cNvPr id="47" name="Picture 8" descr="Related image"/>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9008966" y="1304893"/>
            <a:ext cx="704700" cy="702980"/>
          </a:xfrm>
          <a:prstGeom prst="rect">
            <a:avLst/>
          </a:prstGeom>
          <a:solidFill>
            <a:schemeClr val="bg1"/>
          </a:solidFill>
        </p:spPr>
      </p:pic>
      <p:sp>
        <p:nvSpPr>
          <p:cNvPr id="27" name="Title 2"/>
          <p:cNvSpPr txBox="1">
            <a:spLocks/>
          </p:cNvSpPr>
          <p:nvPr/>
        </p:nvSpPr>
        <p:spPr>
          <a:xfrm>
            <a:off x="153265" y="94959"/>
            <a:ext cx="9681940" cy="364003"/>
          </a:xfrm>
          <a:prstGeom prst="rect">
            <a:avLst/>
          </a:prstGeom>
          <a:noFill/>
        </p:spPr>
        <p:txBody>
          <a:bodyPr vert="horz" lIns="0" tIns="0" rIns="0" bIns="0" rtlCol="0" anchor="t" anchorCtr="0">
            <a:noAutofit/>
          </a:bodyPr>
          <a:lstStyle>
            <a:defPPr>
              <a:defRPr lang="en-US"/>
            </a:defPPr>
            <a:lvl1pPr>
              <a:lnSpc>
                <a:spcPct val="70000"/>
              </a:lnSpc>
              <a:defRPr sz="2800" b="1" i="0" kern="0">
                <a:solidFill>
                  <a:srgbClr val="00338D"/>
                </a:solidFill>
                <a:latin typeface="Univers 47 CondensedLight" panose="00000400000000000000" pitchFamily="2" charset="0"/>
                <a:cs typeface="KPMG Extralight"/>
              </a:defRPr>
            </a:lvl1pPr>
          </a:lstStyle>
          <a:p>
            <a:pPr>
              <a:defRPr/>
            </a:pPr>
            <a:r>
              <a:rPr lang="en-US" sz="4400" b="0" kern="1200" dirty="0" smtClean="0">
                <a:latin typeface="KPMG Extralight" panose="020B0303030202040204" pitchFamily="34" charset="0"/>
                <a:cs typeface="+mj-cs"/>
              </a:rPr>
              <a:t>Detailed Assessment – Risk Model</a:t>
            </a:r>
            <a:r>
              <a:rPr lang="en-US" sz="4400" b="0" kern="1200" baseline="30000" dirty="0" smtClean="0">
                <a:latin typeface="KPMG Extralight" panose="020B0303030202040204" pitchFamily="34" charset="0"/>
                <a:ea typeface="+mj-ea"/>
                <a:cs typeface="+mj-cs"/>
              </a:rPr>
              <a:t>(1/9)</a:t>
            </a:r>
            <a:endParaRPr lang="en-US" sz="4400" b="0" kern="1200" baseline="30000" dirty="0">
              <a:latin typeface="KPMG Extralight" panose="020B0303030202040204" pitchFamily="34" charset="0"/>
              <a:ea typeface="+mj-ea"/>
              <a:cs typeface="+mj-cs"/>
            </a:endParaRPr>
          </a:p>
        </p:txBody>
      </p:sp>
      <p:sp>
        <p:nvSpPr>
          <p:cNvPr id="30" name="TextBox 29"/>
          <p:cNvSpPr txBox="1"/>
          <p:nvPr/>
        </p:nvSpPr>
        <p:spPr>
          <a:xfrm rot="19905369">
            <a:off x="11186930" y="6037617"/>
            <a:ext cx="990600" cy="615553"/>
          </a:xfrm>
          <a:prstGeom prst="rect">
            <a:avLst/>
          </a:prstGeom>
          <a:noFill/>
        </p:spPr>
        <p:txBody>
          <a:bodyPr wrap="square" lIns="0" tIns="0" rIns="0" bIns="0" rtlCol="0">
            <a:spAutoFit/>
          </a:bodyPr>
          <a:lstStyle/>
          <a:p>
            <a:r>
              <a:rPr lang="en-US" sz="4000" b="1" dirty="0" smtClean="0">
                <a:solidFill>
                  <a:srgbClr val="FF0000"/>
                </a:solidFill>
                <a:latin typeface="+mj-lt"/>
                <a:cs typeface="Arial" pitchFamily="34" charset="0"/>
              </a:rPr>
              <a:t>WIP</a:t>
            </a:r>
          </a:p>
        </p:txBody>
      </p:sp>
    </p:spTree>
    <p:extLst>
      <p:ext uri="{BB962C8B-B14F-4D97-AF65-F5344CB8AC3E}">
        <p14:creationId xmlns:p14="http://schemas.microsoft.com/office/powerpoint/2010/main" val="2352445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TextBox 66"/>
          <p:cNvSpPr txBox="1"/>
          <p:nvPr/>
        </p:nvSpPr>
        <p:spPr>
          <a:xfrm>
            <a:off x="129474" y="211341"/>
            <a:ext cx="2893125" cy="615553"/>
          </a:xfrm>
          <a:prstGeom prst="rect">
            <a:avLst/>
          </a:prstGeom>
          <a:noFill/>
        </p:spPr>
        <p:txBody>
          <a:bodyPr wrap="square" lIns="0" tIns="0" rIns="0" bIns="0" rtlCol="0">
            <a:spAutoFit/>
          </a:bodyPr>
          <a:lstStyle/>
          <a:p>
            <a:r>
              <a:rPr lang="en-US" sz="4000" b="1" dirty="0">
                <a:solidFill>
                  <a:srgbClr val="FFFFFF"/>
                </a:solidFill>
                <a:latin typeface="KPMG Extralight" panose="020B0303030202040204" pitchFamily="34" charset="0"/>
                <a:cs typeface="Arial" pitchFamily="34" charset="0"/>
              </a:rPr>
              <a:t>Co creation</a:t>
            </a:r>
            <a:endParaRPr lang="en-GB" sz="4000" b="1" dirty="0">
              <a:solidFill>
                <a:srgbClr val="FFFFFF"/>
              </a:solidFill>
              <a:latin typeface="KPMG Extralight" panose="020B0303030202040204" pitchFamily="34" charset="0"/>
              <a:cs typeface="Arial" pitchFamily="34" charset="0"/>
            </a:endParaRPr>
          </a:p>
        </p:txBody>
      </p:sp>
      <p:graphicFrame>
        <p:nvGraphicFramePr>
          <p:cNvPr id="75" name="Group 211"/>
          <p:cNvGraphicFramePr>
            <a:graphicFrameLocks noGrp="1"/>
          </p:cNvGraphicFramePr>
          <p:nvPr>
            <p:extLst>
              <p:ext uri="{D42A27DB-BD31-4B8C-83A1-F6EECF244321}">
                <p14:modId xmlns:p14="http://schemas.microsoft.com/office/powerpoint/2010/main" val="392364405"/>
              </p:ext>
            </p:extLst>
          </p:nvPr>
        </p:nvGraphicFramePr>
        <p:xfrm>
          <a:off x="153268" y="1164437"/>
          <a:ext cx="11844624" cy="4389120"/>
        </p:xfrm>
        <a:graphic>
          <a:graphicData uri="http://schemas.openxmlformats.org/drawingml/2006/table">
            <a:tbl>
              <a:tblPr firstRow="1" firstCol="1" bandRow="1">
                <a:tableStyleId>{775DCB02-9BB8-47FD-8907-85C794F793BA}</a:tableStyleId>
              </a:tblPr>
              <a:tblGrid>
                <a:gridCol w="1385685"/>
                <a:gridCol w="160964"/>
                <a:gridCol w="2059595"/>
                <a:gridCol w="2059595"/>
                <a:gridCol w="2059595"/>
                <a:gridCol w="2059595"/>
                <a:gridCol w="2059595"/>
              </a:tblGrid>
              <a:tr h="419842">
                <a:tc>
                  <a:txBody>
                    <a:bodyPr/>
                    <a:lstStyle/>
                    <a:p>
                      <a:pPr marL="0" marR="0" lvl="0" indent="0" algn="ctr" defTabSz="914400" rtl="0" eaLnBrk="1" fontAlgn="base" latinLnBrk="0" hangingPunct="1">
                        <a:lnSpc>
                          <a:spcPct val="100000"/>
                        </a:lnSpc>
                        <a:spcBef>
                          <a:spcPct val="25000"/>
                        </a:spcBef>
                        <a:spcAft>
                          <a:spcPct val="0"/>
                        </a:spcAft>
                        <a:buClr>
                          <a:srgbClr val="415299"/>
                        </a:buClr>
                        <a:buSzPct val="125000"/>
                        <a:buFontTx/>
                        <a:buNone/>
                        <a:tabLst/>
                      </a:pPr>
                      <a:r>
                        <a:rPr kumimoji="0" lang="en-GB" sz="1200" u="none" strike="noStrike" cap="none" normalizeH="0" baseline="0" noProof="0" dirty="0" smtClean="0">
                          <a:ln>
                            <a:noFill/>
                          </a:ln>
                          <a:solidFill>
                            <a:schemeClr val="bg1"/>
                          </a:solidFill>
                          <a:effectLst/>
                        </a:rPr>
                        <a:t>Maturity Indicators</a:t>
                      </a:r>
                      <a:endParaRPr kumimoji="0" lang="en-GB" sz="1200" b="0" i="0" u="none" strike="noStrike" cap="none" normalizeH="0" baseline="0" noProof="0" dirty="0" smtClean="0">
                        <a:ln>
                          <a:noFill/>
                        </a:ln>
                        <a:solidFill>
                          <a:schemeClr val="bg1"/>
                        </a:solidFill>
                        <a:effectLst/>
                        <a:latin typeface="+mj-lt"/>
                        <a:cs typeface="Arial" charset="0"/>
                      </a:endParaRPr>
                    </a:p>
                  </a:txBody>
                  <a:tcPr marL="45720" marR="45720" horzOverflow="overflow">
                    <a:lnL w="6350" cap="rnd" cmpd="sng" algn="ctr">
                      <a:noFill/>
                      <a:prstDash val="solid"/>
                    </a:lnL>
                    <a:lnR w="6350" cap="flat" cmpd="sng" algn="ctr">
                      <a:noFill/>
                      <a:prstDash val="solid"/>
                      <a:round/>
                      <a:headEnd type="none" w="med" len="med"/>
                      <a:tailEnd type="none" w="med" len="med"/>
                    </a:lnR>
                    <a:lnT w="6350" cap="rnd" cmpd="sng" algn="ctr">
                      <a:noFill/>
                      <a:prstDash val="solid"/>
                    </a:lnT>
                    <a:lnB w="12700" cap="rnd" cmpd="sng" algn="ctr">
                      <a:noFill/>
                      <a:prstDash val="solid"/>
                    </a:lnB>
                    <a:lnTlToBr w="12700" cmpd="sng">
                      <a:noFill/>
                      <a:prstDash val="solid"/>
                    </a:lnTlToBr>
                    <a:lnBlToTr w="12700" cmpd="sng">
                      <a:noFill/>
                      <a:prstDash val="solid"/>
                    </a:lnBlToTr>
                    <a:solidFill>
                      <a:srgbClr val="005EB8"/>
                    </a:solidFill>
                  </a:tcPr>
                </a:tc>
                <a:tc>
                  <a:txBody>
                    <a:bodyPr/>
                    <a:lstStyle/>
                    <a:p>
                      <a:pPr marL="0" marR="0" lvl="0" indent="0" algn="ctr" defTabSz="914400" rtl="0" eaLnBrk="1" fontAlgn="base" latinLnBrk="0" hangingPunct="1">
                        <a:lnSpc>
                          <a:spcPct val="100000"/>
                        </a:lnSpc>
                        <a:spcBef>
                          <a:spcPct val="25000"/>
                        </a:spcBef>
                        <a:spcAft>
                          <a:spcPct val="0"/>
                        </a:spcAft>
                        <a:buClr>
                          <a:srgbClr val="415299"/>
                        </a:buClr>
                        <a:buSzPct val="125000"/>
                        <a:buFontTx/>
                        <a:buNone/>
                        <a:tabLst/>
                      </a:pPr>
                      <a:endParaRPr kumimoji="0" lang="en-GB" sz="1100" b="1" i="0" u="none" strike="noStrike" cap="none" normalizeH="0" baseline="0" noProof="0" dirty="0" smtClean="0">
                        <a:ln>
                          <a:noFill/>
                        </a:ln>
                        <a:solidFill>
                          <a:schemeClr val="tx1"/>
                        </a:solidFill>
                        <a:effectLst/>
                        <a:latin typeface="+mj-lt"/>
                        <a:cs typeface="Arial" charset="0"/>
                      </a:endParaRPr>
                    </a:p>
                  </a:txBody>
                  <a:tcPr marL="45720" marR="45720" horzOverflow="overflow">
                    <a:lnL w="6350" cap="flat" cmpd="sng" algn="ctr">
                      <a:noFill/>
                      <a:prstDash val="solid"/>
                      <a:round/>
                      <a:headEnd type="none" w="med" len="med"/>
                      <a:tailEnd type="none" w="med" len="med"/>
                    </a:lnL>
                    <a:lnR w="6350" cap="flat" cmpd="sng" algn="ctr">
                      <a:solidFill>
                        <a:srgbClr val="00338D"/>
                      </a:solidFill>
                      <a:prstDash val="solid"/>
                      <a:round/>
                      <a:headEnd type="none" w="med" len="med"/>
                      <a:tailEnd type="none" w="med" len="med"/>
                    </a:lnR>
                    <a:lnT w="6350" cap="rnd" cmpd="sng" algn="ctr">
                      <a:noFill/>
                      <a:prstDash val="solid"/>
                    </a:lnT>
                    <a:lnB w="12700" cap="rnd" cmpd="sng" algn="ctr">
                      <a:noFill/>
                      <a:prstDash val="solid"/>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0000"/>
                        </a:lnSpc>
                        <a:spcBef>
                          <a:spcPct val="25000"/>
                        </a:spcBef>
                        <a:spcAft>
                          <a:spcPct val="0"/>
                        </a:spcAft>
                        <a:buClr>
                          <a:srgbClr val="415299"/>
                        </a:buClr>
                        <a:buSzPct val="125000"/>
                        <a:buFontTx/>
                        <a:buNone/>
                        <a:tabLst/>
                      </a:pPr>
                      <a:r>
                        <a:rPr kumimoji="0" lang="en-GB" sz="1200" b="1" i="0" u="none" strike="noStrike" cap="none" normalizeH="0" baseline="0" noProof="0" dirty="0" smtClean="0">
                          <a:ln>
                            <a:noFill/>
                          </a:ln>
                          <a:solidFill>
                            <a:schemeClr val="bg1"/>
                          </a:solidFill>
                          <a:effectLst/>
                          <a:latin typeface="+mj-lt"/>
                          <a:cs typeface="Arial" charset="0"/>
                        </a:rPr>
                        <a:t>Lagging</a:t>
                      </a:r>
                    </a:p>
                  </a:txBody>
                  <a:tcPr marL="45720" marR="45720" horzOverflow="overflow">
                    <a:lnL w="6350" cap="flat" cmpd="sng" algn="ctr">
                      <a:solidFill>
                        <a:srgbClr val="00338D"/>
                      </a:solidFill>
                      <a:prstDash val="solid"/>
                      <a:round/>
                      <a:headEnd type="none" w="med" len="med"/>
                      <a:tailEnd type="none" w="med" len="med"/>
                    </a:lnL>
                    <a:solidFill>
                      <a:srgbClr val="2D5491"/>
                    </a:solidFill>
                  </a:tcPr>
                </a:tc>
                <a:tc>
                  <a:txBody>
                    <a:bodyPr/>
                    <a:lstStyle/>
                    <a:p>
                      <a:pPr marL="0" marR="0" lvl="0" indent="0" algn="ctr" defTabSz="914400" rtl="0" eaLnBrk="1" fontAlgn="base" latinLnBrk="0" hangingPunct="1">
                        <a:lnSpc>
                          <a:spcPct val="100000"/>
                        </a:lnSpc>
                        <a:spcBef>
                          <a:spcPct val="25000"/>
                        </a:spcBef>
                        <a:spcAft>
                          <a:spcPct val="0"/>
                        </a:spcAft>
                        <a:buClr>
                          <a:srgbClr val="415299"/>
                        </a:buClr>
                        <a:buSzPct val="125000"/>
                        <a:buFontTx/>
                        <a:buNone/>
                        <a:tabLst/>
                      </a:pPr>
                      <a:r>
                        <a:rPr kumimoji="0" lang="en-GB" sz="1200" b="1" i="0" u="none" strike="noStrike" cap="none" normalizeH="0" baseline="0" noProof="0" dirty="0" smtClean="0">
                          <a:ln>
                            <a:noFill/>
                          </a:ln>
                          <a:solidFill>
                            <a:schemeClr val="bg1"/>
                          </a:solidFill>
                          <a:effectLst/>
                          <a:latin typeface="+mj-lt"/>
                          <a:cs typeface="Arial" charset="0"/>
                        </a:rPr>
                        <a:t>Basic</a:t>
                      </a:r>
                    </a:p>
                  </a:txBody>
                  <a:tcPr marL="45720" marR="45720" horzOverflow="overflow">
                    <a:solidFill>
                      <a:srgbClr val="2D5491"/>
                    </a:solidFill>
                  </a:tcPr>
                </a:tc>
                <a:tc>
                  <a:txBody>
                    <a:bodyPr/>
                    <a:lstStyle/>
                    <a:p>
                      <a:pPr marL="0" marR="0" lvl="0" indent="0" algn="ctr" defTabSz="914400" rtl="0" eaLnBrk="1" fontAlgn="base" latinLnBrk="0" hangingPunct="1">
                        <a:lnSpc>
                          <a:spcPct val="100000"/>
                        </a:lnSpc>
                        <a:spcBef>
                          <a:spcPct val="25000"/>
                        </a:spcBef>
                        <a:spcAft>
                          <a:spcPct val="0"/>
                        </a:spcAft>
                        <a:buClr>
                          <a:srgbClr val="415299"/>
                        </a:buClr>
                        <a:buSzPct val="125000"/>
                        <a:buFontTx/>
                        <a:buNone/>
                        <a:tabLst/>
                      </a:pPr>
                      <a:r>
                        <a:rPr kumimoji="0" lang="en-GB" sz="1200" b="1" i="0" u="none" strike="noStrike" cap="none" normalizeH="0" baseline="0" noProof="0" dirty="0" smtClean="0">
                          <a:ln>
                            <a:noFill/>
                          </a:ln>
                          <a:solidFill>
                            <a:schemeClr val="bg1"/>
                          </a:solidFill>
                          <a:effectLst/>
                          <a:latin typeface="+mj-lt"/>
                          <a:cs typeface="Arial" charset="0"/>
                        </a:rPr>
                        <a:t>Progressed</a:t>
                      </a:r>
                    </a:p>
                  </a:txBody>
                  <a:tcPr marL="45720" marR="45720" horzOverflow="overflow">
                    <a:solidFill>
                      <a:srgbClr val="2D5491"/>
                    </a:solidFill>
                  </a:tcPr>
                </a:tc>
                <a:tc>
                  <a:txBody>
                    <a:bodyPr/>
                    <a:lstStyle/>
                    <a:p>
                      <a:pPr marL="0" marR="0" lvl="0" indent="0" algn="ctr" defTabSz="914400" rtl="0" eaLnBrk="1" fontAlgn="base" latinLnBrk="0" hangingPunct="1">
                        <a:lnSpc>
                          <a:spcPct val="100000"/>
                        </a:lnSpc>
                        <a:spcBef>
                          <a:spcPct val="25000"/>
                        </a:spcBef>
                        <a:spcAft>
                          <a:spcPct val="0"/>
                        </a:spcAft>
                        <a:buClr>
                          <a:srgbClr val="415299"/>
                        </a:buClr>
                        <a:buSzPct val="125000"/>
                        <a:buFontTx/>
                        <a:buNone/>
                        <a:tabLst/>
                      </a:pPr>
                      <a:r>
                        <a:rPr kumimoji="0" lang="en-GB" sz="1200" b="1" i="0" u="none" strike="noStrike" cap="none" normalizeH="0" baseline="0" noProof="0" dirty="0" smtClean="0">
                          <a:ln>
                            <a:noFill/>
                          </a:ln>
                          <a:solidFill>
                            <a:schemeClr val="bg1"/>
                          </a:solidFill>
                          <a:effectLst/>
                          <a:latin typeface="+mj-lt"/>
                          <a:cs typeface="Arial" charset="0"/>
                        </a:rPr>
                        <a:t>Leading</a:t>
                      </a:r>
                    </a:p>
                  </a:txBody>
                  <a:tcPr marL="45720" marR="45720" horzOverflow="overflow">
                    <a:solidFill>
                      <a:srgbClr val="2D5491"/>
                    </a:solidFill>
                  </a:tcPr>
                </a:tc>
                <a:tc>
                  <a:txBody>
                    <a:bodyPr/>
                    <a:lstStyle/>
                    <a:p>
                      <a:pPr marL="0" marR="0" lvl="0" indent="0" algn="ctr" defTabSz="914400" rtl="0" eaLnBrk="1" fontAlgn="base" latinLnBrk="0" hangingPunct="1">
                        <a:lnSpc>
                          <a:spcPct val="100000"/>
                        </a:lnSpc>
                        <a:spcBef>
                          <a:spcPct val="25000"/>
                        </a:spcBef>
                        <a:spcAft>
                          <a:spcPct val="0"/>
                        </a:spcAft>
                        <a:buClr>
                          <a:srgbClr val="415299"/>
                        </a:buClr>
                        <a:buSzPct val="125000"/>
                        <a:buFontTx/>
                        <a:buNone/>
                        <a:tabLst/>
                      </a:pPr>
                      <a:r>
                        <a:rPr kumimoji="0" lang="en-GB" sz="1200" b="1" i="0" u="none" strike="noStrike" cap="none" normalizeH="0" baseline="0" noProof="0" dirty="0" smtClean="0">
                          <a:ln>
                            <a:noFill/>
                          </a:ln>
                          <a:solidFill>
                            <a:schemeClr val="bg1"/>
                          </a:solidFill>
                          <a:effectLst/>
                          <a:latin typeface="+mj-lt"/>
                          <a:cs typeface="Arial" charset="0"/>
                        </a:rPr>
                        <a:t>Innovating</a:t>
                      </a:r>
                    </a:p>
                  </a:txBody>
                  <a:tcPr marL="45720" marR="45720" horzOverflow="overflow">
                    <a:solidFill>
                      <a:srgbClr val="2D5491"/>
                    </a:solidFill>
                  </a:tcPr>
                </a:tc>
              </a:tr>
              <a:tr h="2648999">
                <a:tc>
                  <a:txBody>
                    <a:bodyPr/>
                    <a:lstStyle/>
                    <a:p>
                      <a:pPr algn="ctr"/>
                      <a:r>
                        <a:rPr lang="en-US" sz="1200" kern="1200" dirty="0" smtClean="0">
                          <a:solidFill>
                            <a:schemeClr val="bg1"/>
                          </a:solidFill>
                        </a:rPr>
                        <a:t>Risk Governance</a:t>
                      </a:r>
                    </a:p>
                    <a:p>
                      <a:pPr algn="ctr"/>
                      <a:r>
                        <a:rPr lang="en-US" sz="1200" kern="1200" dirty="0" smtClean="0">
                          <a:solidFill>
                            <a:schemeClr val="bg1"/>
                          </a:solidFill>
                        </a:rPr>
                        <a:t>(cont’d)</a:t>
                      </a:r>
                    </a:p>
                  </a:txBody>
                  <a:tcPr marL="45720" marR="45720" anchor="ctr" horzOverflow="overflow">
                    <a:lnR w="12700" cap="rnd" cmpd="sng" algn="ctr">
                      <a:noFill/>
                      <a:prstDash val="solid"/>
                    </a:lnR>
                    <a:lnT w="12700" cap="rnd" cmpd="sng" algn="ctr">
                      <a:noFill/>
                      <a:prstDash val="solid"/>
                    </a:lnT>
                    <a:solidFill>
                      <a:srgbClr val="2D5491"/>
                    </a:solidFill>
                  </a:tcPr>
                </a:tc>
                <a:tc>
                  <a:txBody>
                    <a:bodyPr/>
                    <a:lstStyle/>
                    <a:p>
                      <a:pPr algn="ctr"/>
                      <a:endParaRPr lang="en-US" sz="1100" b="1" kern="1200" dirty="0">
                        <a:solidFill>
                          <a:schemeClr val="bg1"/>
                        </a:solidFill>
                        <a:latin typeface="+mn-lt"/>
                        <a:ea typeface="+mn-ea"/>
                        <a:cs typeface="+mn-cs"/>
                      </a:endParaRPr>
                    </a:p>
                  </a:txBody>
                  <a:tcPr marL="45720" marR="45720" anchor="ctr" horzOverflow="overflow">
                    <a:lnL w="12700" cap="rnd" cmpd="sng" algn="ctr">
                      <a:noFill/>
                      <a:prstDash val="solid"/>
                    </a:lnL>
                    <a:lnR w="6350" cap="flat" cmpd="sng" algn="ctr">
                      <a:solidFill>
                        <a:srgbClr val="00338D"/>
                      </a:solidFill>
                      <a:prstDash val="solid"/>
                      <a:round/>
                      <a:headEnd type="none" w="med" len="med"/>
                      <a:tailEnd type="none" w="med" len="med"/>
                    </a:lnR>
                    <a:lnT w="12700" cap="rnd" cmpd="sng" algn="ctr">
                      <a:noFill/>
                      <a:prstDash val="solid"/>
                    </a:lnT>
                    <a:lnB w="6350" cap="rnd" cmpd="sng" algn="ctr">
                      <a:noFill/>
                      <a:prstDash val="solid"/>
                    </a:lnB>
                    <a:lnTlToBr w="12700" cmpd="sng">
                      <a:noFill/>
                      <a:prstDash val="solid"/>
                    </a:lnTlToBr>
                    <a:lnBlToTr w="12700" cmpd="sng">
                      <a:noFill/>
                      <a:prstDash val="solid"/>
                    </a:lnBlToTr>
                    <a:noFill/>
                  </a:tcPr>
                </a:tc>
                <a:tc>
                  <a:txBody>
                    <a:bodyPr/>
                    <a:lstStyle/>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r>
                        <a:rPr lang="en-US" sz="1200" kern="1200" noProof="0" dirty="0" smtClean="0">
                          <a:solidFill>
                            <a:srgbClr val="00338D"/>
                          </a:solidFill>
                          <a:latin typeface="+mn-lt"/>
                          <a:ea typeface="+mn-ea"/>
                          <a:cs typeface="+mn-cs"/>
                        </a:rPr>
                        <a:t>No one is formally responsible for risk management, it may have been discussed internally, but with no leadership, little action has been taken. No formal risk management budget or resources are in place. Since there is little overall organizational capability in risk management, specifically Digital risk management is correspondingly poor.</a:t>
                      </a:r>
                    </a:p>
                  </a:txBody>
                  <a:tcPr marL="45720" marR="45720" horzOverflow="overflow">
                    <a:lnL w="6350" cap="flat" cmpd="sng" algn="ctr">
                      <a:solidFill>
                        <a:srgbClr val="00338D"/>
                      </a:solidFill>
                      <a:prstDash val="solid"/>
                      <a:round/>
                      <a:headEnd type="none" w="med" len="med"/>
                      <a:tailEnd type="none" w="med" len="med"/>
                    </a:lnL>
                    <a:lnB w="6350" cap="flat" cmpd="sng" algn="ctr">
                      <a:solidFill>
                        <a:srgbClr val="00338D"/>
                      </a:solidFill>
                      <a:prstDash val="solid"/>
                      <a:round/>
                      <a:headEnd type="none" w="med" len="med"/>
                      <a:tailEnd type="none" w="med" len="med"/>
                    </a:lnB>
                    <a:noFill/>
                  </a:tcPr>
                </a:tc>
                <a:tc>
                  <a:txBody>
                    <a:bodyPr/>
                    <a:lstStyle/>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r>
                        <a:rPr lang="en-US" sz="1200" kern="1200" noProof="0" dirty="0" smtClean="0">
                          <a:solidFill>
                            <a:srgbClr val="00338D"/>
                          </a:solidFill>
                          <a:latin typeface="+mn-lt"/>
                          <a:ea typeface="+mn-ea"/>
                          <a:cs typeface="+mn-cs"/>
                        </a:rPr>
                        <a:t>There is awareness of the need to manage risks, but no clarity on how it may be benefit the organization. There is a budget, but it is limited, and allows for basic assessment and analysis across a narrow scope. Risk Management is acknowledge in new projects, but is of low priority. The Risk Management team are looking for leadership and guidance.</a:t>
                      </a:r>
                    </a:p>
                  </a:txBody>
                  <a:tcPr marL="45720" marR="45720" horzOverflow="overflow">
                    <a:lnB w="6350" cap="flat" cmpd="sng" algn="ctr">
                      <a:solidFill>
                        <a:srgbClr val="00338D"/>
                      </a:solidFill>
                      <a:prstDash val="solid"/>
                      <a:round/>
                      <a:headEnd type="none" w="med" len="med"/>
                      <a:tailEnd type="none" w="med" len="med"/>
                    </a:lnB>
                    <a:noFill/>
                  </a:tcPr>
                </a:tc>
                <a:tc>
                  <a:txBody>
                    <a:bodyPr/>
                    <a:lstStyle/>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r>
                        <a:rPr lang="en-US" sz="1200" kern="1200" noProof="0" dirty="0" smtClean="0">
                          <a:solidFill>
                            <a:srgbClr val="00338D"/>
                          </a:solidFill>
                          <a:latin typeface="+mn-lt"/>
                          <a:ea typeface="+mn-ea"/>
                          <a:cs typeface="+mn-cs"/>
                        </a:rPr>
                        <a:t>The organization has a formal risk management framework and carry out risk management when time permits. There is awareness of the benefits that risk management brings to the organization. The leadership team recognizes the priority of risk management and commits resources and develops Standards and training.  The tone of risk management is set from the top of the organization, with policies, procedures and risk authorities defined and communication to the business.</a:t>
                      </a:r>
                    </a:p>
                  </a:txBody>
                  <a:tcPr marL="45720" marR="45720" horzOverflow="overflow">
                    <a:lnB w="6350" cap="flat" cmpd="sng" algn="ctr">
                      <a:solidFill>
                        <a:srgbClr val="00338D"/>
                      </a:solidFill>
                      <a:prstDash val="solid"/>
                      <a:round/>
                      <a:headEnd type="none" w="med" len="med"/>
                      <a:tailEnd type="none" w="med" len="med"/>
                    </a:lnB>
                    <a:noFill/>
                  </a:tcPr>
                </a:tc>
                <a:tc>
                  <a:txBody>
                    <a:bodyPr/>
                    <a:lstStyle/>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r>
                        <a:rPr lang="en-US" sz="1200" kern="1200" noProof="0" dirty="0" smtClean="0">
                          <a:solidFill>
                            <a:srgbClr val="00338D"/>
                          </a:solidFill>
                          <a:latin typeface="+mn-lt"/>
                          <a:ea typeface="+mn-ea"/>
                          <a:cs typeface="+mn-cs"/>
                        </a:rPr>
                        <a:t>There is a formal accountability at a senior level for Digital risk management and this works in tandem with other areas. Risk Management is embedded and integrated within the organization, with integrated responses to adverse events. There are performance-linked metrics and rapid escalation procedures in place.</a:t>
                      </a:r>
                    </a:p>
                  </a:txBody>
                  <a:tcPr marL="45720" marR="45720" horzOverflow="overflow">
                    <a:lnB w="6350" cap="flat" cmpd="sng" algn="ctr">
                      <a:solidFill>
                        <a:srgbClr val="00338D"/>
                      </a:solidFill>
                      <a:prstDash val="solid"/>
                      <a:round/>
                      <a:headEnd type="none" w="med" len="med"/>
                      <a:tailEnd type="none" w="med" len="med"/>
                    </a:lnB>
                    <a:noFill/>
                  </a:tcPr>
                </a:tc>
                <a:tc>
                  <a:txBody>
                    <a:bodyPr/>
                    <a:lstStyle/>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r>
                        <a:rPr lang="en-US" sz="1200" kern="1200" noProof="0" dirty="0" smtClean="0">
                          <a:solidFill>
                            <a:srgbClr val="00338D"/>
                          </a:solidFill>
                          <a:latin typeface="+mn-lt"/>
                          <a:ea typeface="+mn-ea"/>
                          <a:cs typeface="+mn-cs"/>
                        </a:rPr>
                        <a:t>Risk management is embedded in the organization and decision making. Risk management is incorporated into business planning and strategic thinking. There is optimum budget which address development, maintenance and testing of the risk management tools in place.</a:t>
                      </a:r>
                    </a:p>
                  </a:txBody>
                  <a:tcPr marL="45720" marR="45720" horzOverflow="overflow">
                    <a:lnB w="6350" cap="flat" cmpd="sng" algn="ctr">
                      <a:solidFill>
                        <a:srgbClr val="00338D"/>
                      </a:solidFill>
                      <a:prstDash val="solid"/>
                      <a:round/>
                      <a:headEnd type="none" w="med" len="med"/>
                      <a:tailEnd type="none" w="med" len="med"/>
                    </a:lnB>
                    <a:noFill/>
                  </a:tcPr>
                </a:tc>
              </a:tr>
            </a:tbl>
          </a:graphicData>
        </a:graphic>
      </p:graphicFrame>
      <p:sp>
        <p:nvSpPr>
          <p:cNvPr id="30" name="TextBox 29"/>
          <p:cNvSpPr txBox="1"/>
          <p:nvPr/>
        </p:nvSpPr>
        <p:spPr>
          <a:xfrm>
            <a:off x="119949" y="5943346"/>
            <a:ext cx="3909321" cy="168024"/>
          </a:xfrm>
          <a:prstGeom prst="rect">
            <a:avLst/>
          </a:prstGeom>
          <a:noFill/>
        </p:spPr>
        <p:txBody>
          <a:bodyPr wrap="none" lIns="21772" tIns="21772" rIns="21772" bIns="21772" rtlCol="0" anchor="ctr" anchorCtr="0">
            <a:noAutofit/>
          </a:bodyPr>
          <a:lstStyle/>
          <a:p>
            <a:pPr defTabSz="890789">
              <a:spcBef>
                <a:spcPts val="300"/>
              </a:spcBef>
              <a:defRPr/>
            </a:pPr>
            <a:r>
              <a:rPr lang="en-AU" sz="800" i="1" dirty="0">
                <a:solidFill>
                  <a:srgbClr val="00338D"/>
                </a:solidFill>
              </a:rPr>
              <a:t>Source: DMA survey, interviews with </a:t>
            </a:r>
            <a:r>
              <a:rPr lang="en-AU" sz="800" i="1" dirty="0" err="1">
                <a:solidFill>
                  <a:srgbClr val="00338D"/>
                </a:solidFill>
              </a:rPr>
              <a:t>FBNQuest</a:t>
            </a:r>
            <a:r>
              <a:rPr lang="en-AU" sz="800" i="1" dirty="0">
                <a:solidFill>
                  <a:srgbClr val="00338D"/>
                </a:solidFill>
              </a:rPr>
              <a:t> employees, company websites, exploratory interviews</a:t>
            </a:r>
          </a:p>
        </p:txBody>
      </p:sp>
      <p:grpSp>
        <p:nvGrpSpPr>
          <p:cNvPr id="21" name="Group 20"/>
          <p:cNvGrpSpPr/>
          <p:nvPr/>
        </p:nvGrpSpPr>
        <p:grpSpPr>
          <a:xfrm>
            <a:off x="7347937" y="44696"/>
            <a:ext cx="4568864" cy="274320"/>
            <a:chOff x="7916790" y="356874"/>
            <a:chExt cx="4568864" cy="274320"/>
          </a:xfrm>
        </p:grpSpPr>
        <p:grpSp>
          <p:nvGrpSpPr>
            <p:cNvPr id="25" name="Group 24"/>
            <p:cNvGrpSpPr/>
            <p:nvPr/>
          </p:nvGrpSpPr>
          <p:grpSpPr>
            <a:xfrm>
              <a:off x="7916790" y="356874"/>
              <a:ext cx="2337497" cy="274320"/>
              <a:chOff x="3793151" y="6476333"/>
              <a:chExt cx="2337497" cy="274320"/>
            </a:xfrm>
          </p:grpSpPr>
          <p:sp>
            <p:nvSpPr>
              <p:cNvPr id="31" name="Isosceles Triangle 30"/>
              <p:cNvSpPr/>
              <p:nvPr/>
            </p:nvSpPr>
            <p:spPr>
              <a:xfrm rot="10800000">
                <a:off x="4273393" y="6554522"/>
                <a:ext cx="140400" cy="117943"/>
              </a:xfrm>
              <a:prstGeom prst="triangle">
                <a:avLst/>
              </a:prstGeom>
              <a:solidFill>
                <a:srgbClr val="00338D"/>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21772" tIns="21772" rIns="21772" bIns="21772" rtlCol="0" anchor="ctr" anchorCtr="0"/>
              <a:lstStyle/>
              <a:p>
                <a:pPr algn="ctr"/>
                <a:endParaRPr lang="en-AU" sz="800" dirty="0" err="1">
                  <a:solidFill>
                    <a:srgbClr val="00338D"/>
                  </a:solidFill>
                  <a:latin typeface="Calibri" panose="020F0502020204030204" pitchFamily="34" charset="0"/>
                </a:endParaRPr>
              </a:p>
            </p:txBody>
          </p:sp>
          <p:sp>
            <p:nvSpPr>
              <p:cNvPr id="32" name="TextBox 31"/>
              <p:cNvSpPr txBox="1"/>
              <p:nvPr/>
            </p:nvSpPr>
            <p:spPr>
              <a:xfrm>
                <a:off x="4380552" y="6525841"/>
                <a:ext cx="469141" cy="175304"/>
              </a:xfrm>
              <a:prstGeom prst="rect">
                <a:avLst/>
              </a:prstGeom>
              <a:noFill/>
            </p:spPr>
            <p:txBody>
              <a:bodyPr wrap="none" lIns="21772" tIns="21772" rIns="21772" bIns="21772" rtlCol="0" anchor="ctr" anchorCtr="0">
                <a:noAutofit/>
              </a:bodyPr>
              <a:lstStyle/>
              <a:p>
                <a:pPr algn="ctr"/>
                <a:r>
                  <a:rPr lang="en-AU" sz="800" b="1" dirty="0">
                    <a:solidFill>
                      <a:srgbClr val="00338D"/>
                    </a:solidFill>
                  </a:rPr>
                  <a:t>Current</a:t>
                </a:r>
              </a:p>
            </p:txBody>
          </p:sp>
          <p:sp>
            <p:nvSpPr>
              <p:cNvPr id="33" name="Text Box 81"/>
              <p:cNvSpPr txBox="1">
                <a:spLocks noChangeArrowheads="1"/>
              </p:cNvSpPr>
              <p:nvPr/>
            </p:nvSpPr>
            <p:spPr bwMode="auto">
              <a:xfrm>
                <a:off x="3793151" y="6476333"/>
                <a:ext cx="476639" cy="274320"/>
              </a:xfrm>
              <a:prstGeom prst="rect">
                <a:avLst/>
              </a:prstGeom>
              <a:noFill/>
              <a:ln w="9525">
                <a:noFill/>
                <a:miter lim="800000"/>
                <a:headEnd type="none" w="sm" len="sm"/>
                <a:tailEnd type="none" w="sm" len="sm"/>
              </a:ln>
              <a:effectLst/>
            </p:spPr>
            <p:txBody>
              <a:bodyPr wrap="square" lIns="45720" rIns="45720" anchor="ctr">
                <a:noAutofit/>
              </a:bodyPr>
              <a:lstStyle/>
              <a:p>
                <a:pPr algn="ctr"/>
                <a:r>
                  <a:rPr lang="en-US" sz="1000" b="1" dirty="0">
                    <a:solidFill>
                      <a:srgbClr val="00338D"/>
                    </a:solidFill>
                  </a:rPr>
                  <a:t>Key:</a:t>
                </a:r>
              </a:p>
            </p:txBody>
          </p:sp>
          <p:sp>
            <p:nvSpPr>
              <p:cNvPr id="34" name="object 140"/>
              <p:cNvSpPr txBox="1"/>
              <p:nvPr/>
            </p:nvSpPr>
            <p:spPr>
              <a:xfrm>
                <a:off x="5247374" y="6551939"/>
                <a:ext cx="883274" cy="123111"/>
              </a:xfrm>
              <a:prstGeom prst="rect">
                <a:avLst/>
              </a:prstGeom>
            </p:spPr>
            <p:txBody>
              <a:bodyPr vert="horz" wrap="square" lIns="0" tIns="0" rIns="0" bIns="0" rtlCol="0">
                <a:spAutoFit/>
              </a:bodyPr>
              <a:lstStyle/>
              <a:p>
                <a:pPr marL="12700"/>
                <a:r>
                  <a:rPr lang="en-GB" sz="800" b="1" spc="-10" dirty="0">
                    <a:solidFill>
                      <a:srgbClr val="00338D"/>
                    </a:solidFill>
                    <a:cs typeface="Century Gothic"/>
                  </a:rPr>
                  <a:t>Peer </a:t>
                </a:r>
                <a:r>
                  <a:rPr lang="en-GB" sz="800" b="1" spc="-10" dirty="0" smtClean="0">
                    <a:solidFill>
                      <a:srgbClr val="00338D"/>
                    </a:solidFill>
                    <a:cs typeface="Century Gothic"/>
                  </a:rPr>
                  <a:t>Group</a:t>
                </a:r>
                <a:endParaRPr sz="800" b="1" dirty="0">
                  <a:solidFill>
                    <a:srgbClr val="00338D"/>
                  </a:solidFill>
                  <a:cs typeface="Century Gothic"/>
                </a:endParaRPr>
              </a:p>
            </p:txBody>
          </p:sp>
          <p:sp>
            <p:nvSpPr>
              <p:cNvPr id="35" name="Isosceles Triangle 34"/>
              <p:cNvSpPr/>
              <p:nvPr/>
            </p:nvSpPr>
            <p:spPr>
              <a:xfrm rot="10800000">
                <a:off x="5097444" y="6554522"/>
                <a:ext cx="140400" cy="117943"/>
              </a:xfrm>
              <a:prstGeom prs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21772" tIns="21772" rIns="21772" bIns="21772" rtlCol="0" anchor="ctr" anchorCtr="0"/>
              <a:lstStyle/>
              <a:p>
                <a:pPr algn="ctr"/>
                <a:endParaRPr lang="en-AU" sz="800" dirty="0" err="1">
                  <a:solidFill>
                    <a:srgbClr val="00338D"/>
                  </a:solidFill>
                  <a:latin typeface="Calibri" panose="020F0502020204030204" pitchFamily="34" charset="0"/>
                </a:endParaRPr>
              </a:p>
            </p:txBody>
          </p:sp>
        </p:grpSp>
        <p:sp>
          <p:nvSpPr>
            <p:cNvPr id="26" name="Isosceles Triangle 25"/>
            <p:cNvSpPr/>
            <p:nvPr/>
          </p:nvSpPr>
          <p:spPr>
            <a:xfrm rot="10800000">
              <a:off x="10162847" y="435063"/>
              <a:ext cx="140400" cy="117943"/>
            </a:xfrm>
            <a:prstGeom prst="triangle">
              <a:avLst/>
            </a:prstGeom>
            <a:solidFill>
              <a:srgbClr val="00B060"/>
            </a:solidFill>
            <a:ln>
              <a:noFill/>
            </a:ln>
          </p:spPr>
          <p:style>
            <a:lnRef idx="2">
              <a:schemeClr val="accent1">
                <a:shade val="50000"/>
              </a:schemeClr>
            </a:lnRef>
            <a:fillRef idx="1">
              <a:schemeClr val="accent1"/>
            </a:fillRef>
            <a:effectRef idx="0">
              <a:schemeClr val="accent1"/>
            </a:effectRef>
            <a:fontRef idx="minor">
              <a:schemeClr val="lt1"/>
            </a:fontRef>
          </p:style>
          <p:txBody>
            <a:bodyPr lIns="21772" tIns="21772" rIns="21772" bIns="21772" rtlCol="0" anchor="ctr" anchorCtr="0"/>
            <a:lstStyle/>
            <a:p>
              <a:pPr algn="ctr"/>
              <a:endParaRPr lang="en-AU" sz="800" dirty="0" err="1">
                <a:solidFill>
                  <a:srgbClr val="00338D"/>
                </a:solidFill>
                <a:latin typeface="Calibri" panose="020F0502020204030204" pitchFamily="34" charset="0"/>
              </a:endParaRPr>
            </a:p>
          </p:txBody>
        </p:sp>
        <p:sp>
          <p:nvSpPr>
            <p:cNvPr id="27" name="TextBox 26"/>
            <p:cNvSpPr txBox="1"/>
            <p:nvPr/>
          </p:nvSpPr>
          <p:spPr>
            <a:xfrm>
              <a:off x="10753127" y="406382"/>
              <a:ext cx="469141" cy="175304"/>
            </a:xfrm>
            <a:prstGeom prst="rect">
              <a:avLst/>
            </a:prstGeom>
            <a:noFill/>
          </p:spPr>
          <p:txBody>
            <a:bodyPr wrap="none" lIns="21772" tIns="21772" rIns="21772" bIns="21772" rtlCol="0" anchor="ctr" anchorCtr="0">
              <a:noAutofit/>
            </a:bodyPr>
            <a:lstStyle/>
            <a:p>
              <a:pPr algn="ctr"/>
              <a:r>
                <a:rPr lang="en-AU" sz="800" b="1" dirty="0">
                  <a:solidFill>
                    <a:srgbClr val="00338D"/>
                  </a:solidFill>
                </a:rPr>
                <a:t>Global </a:t>
              </a:r>
              <a:r>
                <a:rPr lang="en-AU" sz="800" b="1" dirty="0" smtClean="0">
                  <a:solidFill>
                    <a:srgbClr val="00338D"/>
                  </a:solidFill>
                </a:rPr>
                <a:t>Industry </a:t>
              </a:r>
              <a:r>
                <a:rPr lang="en-AU" sz="800" b="1" dirty="0">
                  <a:solidFill>
                    <a:srgbClr val="00338D"/>
                  </a:solidFill>
                </a:rPr>
                <a:t>B</a:t>
              </a:r>
              <a:r>
                <a:rPr lang="en-AU" sz="800" b="1" dirty="0" smtClean="0">
                  <a:solidFill>
                    <a:srgbClr val="00338D"/>
                  </a:solidFill>
                </a:rPr>
                <a:t>enchmark</a:t>
              </a:r>
              <a:endParaRPr lang="en-AU" sz="800" b="1" dirty="0">
                <a:solidFill>
                  <a:srgbClr val="00338D"/>
                </a:solidFill>
              </a:endParaRPr>
            </a:p>
          </p:txBody>
        </p:sp>
        <p:sp>
          <p:nvSpPr>
            <p:cNvPr id="28" name="Isosceles Triangle 27"/>
            <p:cNvSpPr/>
            <p:nvPr/>
          </p:nvSpPr>
          <p:spPr>
            <a:xfrm rot="10800000">
              <a:off x="11860573" y="436066"/>
              <a:ext cx="140400" cy="117943"/>
            </a:xfrm>
            <a:prstGeom prst="triangle">
              <a:avLst/>
            </a:prstGeom>
            <a:solidFill>
              <a:srgbClr val="8E258D"/>
            </a:solidFill>
            <a:ln>
              <a:noFill/>
            </a:ln>
          </p:spPr>
          <p:style>
            <a:lnRef idx="2">
              <a:schemeClr val="accent1">
                <a:shade val="50000"/>
              </a:schemeClr>
            </a:lnRef>
            <a:fillRef idx="1">
              <a:schemeClr val="accent1"/>
            </a:fillRef>
            <a:effectRef idx="0">
              <a:schemeClr val="accent1"/>
            </a:effectRef>
            <a:fontRef idx="minor">
              <a:schemeClr val="lt1"/>
            </a:fontRef>
          </p:style>
          <p:txBody>
            <a:bodyPr lIns="21772" tIns="21772" rIns="21772" bIns="21772" rtlCol="0" anchor="ctr" anchorCtr="0"/>
            <a:lstStyle/>
            <a:p>
              <a:pPr algn="ctr"/>
              <a:endParaRPr lang="en-AU" sz="800" dirty="0" err="1">
                <a:solidFill>
                  <a:srgbClr val="00338D"/>
                </a:solidFill>
                <a:latin typeface="Calibri" panose="020F0502020204030204" pitchFamily="34" charset="0"/>
              </a:endParaRPr>
            </a:p>
          </p:txBody>
        </p:sp>
        <p:sp>
          <p:nvSpPr>
            <p:cNvPr id="29" name="TextBox 28"/>
            <p:cNvSpPr txBox="1"/>
            <p:nvPr/>
          </p:nvSpPr>
          <p:spPr>
            <a:xfrm>
              <a:off x="12016513" y="407385"/>
              <a:ext cx="469141" cy="175304"/>
            </a:xfrm>
            <a:prstGeom prst="rect">
              <a:avLst/>
            </a:prstGeom>
            <a:noFill/>
          </p:spPr>
          <p:txBody>
            <a:bodyPr wrap="none" lIns="21772" tIns="21772" rIns="21772" bIns="21772" rtlCol="0" anchor="ctr" anchorCtr="0">
              <a:noAutofit/>
            </a:bodyPr>
            <a:lstStyle/>
            <a:p>
              <a:pPr algn="ctr"/>
              <a:r>
                <a:rPr lang="en-AU" sz="800" b="1" dirty="0">
                  <a:solidFill>
                    <a:srgbClr val="00338D"/>
                  </a:solidFill>
                </a:rPr>
                <a:t>Aspiration</a:t>
              </a:r>
            </a:p>
          </p:txBody>
        </p:sp>
      </p:grpSp>
      <p:pic>
        <p:nvPicPr>
          <p:cNvPr id="37" name="Picture 36"/>
          <p:cNvPicPr>
            <a:picLocks noChangeAspect="1"/>
          </p:cNvPicPr>
          <p:nvPr/>
        </p:nvPicPr>
        <p:blipFill>
          <a:blip r:embed="rId2"/>
          <a:stretch>
            <a:fillRect/>
          </a:stretch>
        </p:blipFill>
        <p:spPr>
          <a:xfrm>
            <a:off x="-1123122" y="4490117"/>
            <a:ext cx="851774" cy="330361"/>
          </a:xfrm>
          <a:prstGeom prst="rect">
            <a:avLst/>
          </a:prstGeom>
          <a:solidFill>
            <a:srgbClr val="003D6F"/>
          </a:solidFill>
        </p:spPr>
      </p:pic>
      <p:sp>
        <p:nvSpPr>
          <p:cNvPr id="38" name="Rectangle 37"/>
          <p:cNvSpPr/>
          <p:nvPr/>
        </p:nvSpPr>
        <p:spPr>
          <a:xfrm>
            <a:off x="1694465" y="1026185"/>
            <a:ext cx="10287000" cy="54864"/>
          </a:xfrm>
          <a:prstGeom prst="rect">
            <a:avLst/>
          </a:prstGeom>
          <a:solidFill>
            <a:schemeClr val="bg1">
              <a:lumMod val="75000"/>
            </a:schemeClr>
          </a:solidFill>
          <a:ln w="25400" cap="flat" cmpd="sng" algn="ctr">
            <a:noFill/>
            <a:prstDash val="solid"/>
          </a:ln>
          <a:effectLst/>
        </p:spPr>
        <p:txBody>
          <a:bodyPr lIns="21772" tIns="21772" rIns="21772" bIns="21772" rtlCol="0" anchor="ctr" anchorCtr="0"/>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800" b="0" i="0" u="none" strike="noStrike" kern="0" cap="none" spc="0" normalizeH="0" baseline="0" noProof="0" dirty="0" err="1" smtClean="0">
              <a:ln>
                <a:noFill/>
              </a:ln>
              <a:solidFill>
                <a:srgbClr val="FFFFFF"/>
              </a:solidFill>
              <a:effectLst/>
              <a:uLnTx/>
              <a:uFillTx/>
              <a:latin typeface="Calibri" panose="020F0502020204030204" pitchFamily="34" charset="0"/>
              <a:ea typeface="+mn-ea"/>
              <a:cs typeface="Arial" panose="020B0604020202020204" pitchFamily="34" charset="0"/>
            </a:endParaRPr>
          </a:p>
        </p:txBody>
      </p:sp>
      <p:sp>
        <p:nvSpPr>
          <p:cNvPr id="39" name="Oval 38"/>
          <p:cNvSpPr/>
          <p:nvPr/>
        </p:nvSpPr>
        <p:spPr>
          <a:xfrm>
            <a:off x="2627157" y="967506"/>
            <a:ext cx="182880" cy="18288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GB"/>
          </a:p>
        </p:txBody>
      </p:sp>
      <p:sp>
        <p:nvSpPr>
          <p:cNvPr id="40" name="Oval 39"/>
          <p:cNvSpPr/>
          <p:nvPr/>
        </p:nvSpPr>
        <p:spPr>
          <a:xfrm>
            <a:off x="4687658" y="967506"/>
            <a:ext cx="182880" cy="18288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GB"/>
          </a:p>
        </p:txBody>
      </p:sp>
      <p:sp>
        <p:nvSpPr>
          <p:cNvPr id="52" name="Oval 51"/>
          <p:cNvSpPr/>
          <p:nvPr/>
        </p:nvSpPr>
        <p:spPr>
          <a:xfrm>
            <a:off x="6694377" y="958270"/>
            <a:ext cx="182880" cy="18288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GB"/>
          </a:p>
        </p:txBody>
      </p:sp>
      <p:sp>
        <p:nvSpPr>
          <p:cNvPr id="53" name="Oval 52"/>
          <p:cNvSpPr/>
          <p:nvPr/>
        </p:nvSpPr>
        <p:spPr>
          <a:xfrm>
            <a:off x="8816197" y="967506"/>
            <a:ext cx="182880" cy="18288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GB"/>
          </a:p>
        </p:txBody>
      </p:sp>
      <p:sp>
        <p:nvSpPr>
          <p:cNvPr id="54" name="Oval 53"/>
          <p:cNvSpPr/>
          <p:nvPr/>
        </p:nvSpPr>
        <p:spPr>
          <a:xfrm>
            <a:off x="10860223" y="967506"/>
            <a:ext cx="182880" cy="18288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GB"/>
          </a:p>
        </p:txBody>
      </p:sp>
      <p:sp>
        <p:nvSpPr>
          <p:cNvPr id="19" name="Isosceles Triangle 18"/>
          <p:cNvSpPr/>
          <p:nvPr/>
        </p:nvSpPr>
        <p:spPr>
          <a:xfrm rot="10800000">
            <a:off x="10771981" y="827140"/>
            <a:ext cx="365760" cy="274320"/>
          </a:xfrm>
          <a:prstGeom prst="triangle">
            <a:avLst/>
          </a:prstGeom>
          <a:solidFill>
            <a:srgbClr val="00B060"/>
          </a:solidFill>
          <a:ln>
            <a:noFill/>
          </a:ln>
        </p:spPr>
        <p:style>
          <a:lnRef idx="2">
            <a:schemeClr val="accent1">
              <a:shade val="50000"/>
            </a:schemeClr>
          </a:lnRef>
          <a:fillRef idx="1">
            <a:schemeClr val="accent1"/>
          </a:fillRef>
          <a:effectRef idx="0">
            <a:schemeClr val="accent1"/>
          </a:effectRef>
          <a:fontRef idx="minor">
            <a:schemeClr val="lt1"/>
          </a:fontRef>
        </p:style>
        <p:txBody>
          <a:bodyPr lIns="21772" tIns="21772" rIns="21772" bIns="21772" rtlCol="0" anchor="ctr" anchorCtr="0"/>
          <a:lstStyle/>
          <a:p>
            <a:pPr algn="ctr"/>
            <a:endParaRPr lang="en-AU" sz="800" dirty="0" err="1">
              <a:solidFill>
                <a:schemeClr val="tx1"/>
              </a:solidFill>
              <a:latin typeface="Calibri" panose="020F0502020204030204" pitchFamily="34" charset="0"/>
            </a:endParaRPr>
          </a:p>
        </p:txBody>
      </p:sp>
      <p:sp>
        <p:nvSpPr>
          <p:cNvPr id="22" name="Isosceles Triangle 21"/>
          <p:cNvSpPr/>
          <p:nvPr/>
        </p:nvSpPr>
        <p:spPr>
          <a:xfrm rot="10800000">
            <a:off x="5916128" y="827140"/>
            <a:ext cx="365760" cy="274320"/>
          </a:xfrm>
          <a:prstGeom prst="triangle">
            <a:avLst/>
          </a:prstGeom>
          <a:solidFill>
            <a:srgbClr val="00338D"/>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21772" tIns="21772" rIns="21772" bIns="21772" rtlCol="0" anchor="ctr" anchorCtr="0"/>
          <a:lstStyle/>
          <a:p>
            <a:pPr algn="ctr"/>
            <a:endParaRPr lang="en-AU" sz="800" dirty="0" err="1">
              <a:solidFill>
                <a:schemeClr val="tx1"/>
              </a:solidFill>
              <a:latin typeface="Calibri" panose="020F0502020204030204" pitchFamily="34" charset="0"/>
            </a:endParaRPr>
          </a:p>
        </p:txBody>
      </p:sp>
      <p:sp>
        <p:nvSpPr>
          <p:cNvPr id="23" name="Isosceles Triangle 22"/>
          <p:cNvSpPr/>
          <p:nvPr/>
        </p:nvSpPr>
        <p:spPr>
          <a:xfrm rot="10800000">
            <a:off x="7584997" y="827140"/>
            <a:ext cx="365760" cy="274320"/>
          </a:xfrm>
          <a:prstGeom prs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21772" tIns="21772" rIns="21772" bIns="21772" rtlCol="0" anchor="ctr" anchorCtr="0"/>
          <a:lstStyle/>
          <a:p>
            <a:pPr algn="ctr"/>
            <a:endParaRPr lang="en-AU" sz="800" dirty="0" err="1">
              <a:solidFill>
                <a:srgbClr val="000000"/>
              </a:solidFill>
              <a:latin typeface="Calibri" panose="020F0502020204030204" pitchFamily="34" charset="0"/>
            </a:endParaRPr>
          </a:p>
        </p:txBody>
      </p:sp>
      <p:sp>
        <p:nvSpPr>
          <p:cNvPr id="24" name="Isosceles Triangle 23"/>
          <p:cNvSpPr/>
          <p:nvPr/>
        </p:nvSpPr>
        <p:spPr>
          <a:xfrm rot="10800000">
            <a:off x="9560245" y="827139"/>
            <a:ext cx="365760" cy="274320"/>
          </a:xfrm>
          <a:prstGeom prst="triangle">
            <a:avLst/>
          </a:prstGeom>
          <a:solidFill>
            <a:srgbClr val="8E258D"/>
          </a:solidFill>
          <a:ln>
            <a:noFill/>
          </a:ln>
        </p:spPr>
        <p:style>
          <a:lnRef idx="2">
            <a:schemeClr val="accent1">
              <a:shade val="50000"/>
            </a:schemeClr>
          </a:lnRef>
          <a:fillRef idx="1">
            <a:schemeClr val="accent1"/>
          </a:fillRef>
          <a:effectRef idx="0">
            <a:schemeClr val="accent1"/>
          </a:effectRef>
          <a:fontRef idx="minor">
            <a:schemeClr val="lt1"/>
          </a:fontRef>
        </p:style>
        <p:txBody>
          <a:bodyPr lIns="21772" tIns="21772" rIns="21772" bIns="21772" rtlCol="0" anchor="ctr" anchorCtr="0"/>
          <a:lstStyle/>
          <a:p>
            <a:pPr algn="ctr"/>
            <a:endParaRPr lang="en-AU" sz="800" dirty="0" err="1">
              <a:solidFill>
                <a:schemeClr val="tx1"/>
              </a:solidFill>
              <a:latin typeface="Calibri" panose="020F0502020204030204" pitchFamily="34" charset="0"/>
            </a:endParaRPr>
          </a:p>
        </p:txBody>
      </p:sp>
      <p:pic>
        <p:nvPicPr>
          <p:cNvPr id="36" name="Picture 3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27607" y="575038"/>
            <a:ext cx="742802" cy="210135"/>
          </a:xfrm>
          <a:prstGeom prst="rect">
            <a:avLst/>
          </a:prstGeom>
          <a:solidFill>
            <a:srgbClr val="BFBFBF"/>
          </a:solidFill>
        </p:spPr>
      </p:pic>
      <p:sp>
        <p:nvSpPr>
          <p:cNvPr id="42" name="Title 2"/>
          <p:cNvSpPr txBox="1">
            <a:spLocks/>
          </p:cNvSpPr>
          <p:nvPr/>
        </p:nvSpPr>
        <p:spPr>
          <a:xfrm>
            <a:off x="153265" y="94959"/>
            <a:ext cx="9681940" cy="364003"/>
          </a:xfrm>
          <a:prstGeom prst="rect">
            <a:avLst/>
          </a:prstGeom>
          <a:noFill/>
        </p:spPr>
        <p:txBody>
          <a:bodyPr vert="horz" lIns="0" tIns="0" rIns="0" bIns="0" rtlCol="0" anchor="t" anchorCtr="0">
            <a:noAutofit/>
          </a:bodyPr>
          <a:lstStyle>
            <a:defPPr>
              <a:defRPr lang="en-US"/>
            </a:defPPr>
            <a:lvl1pPr>
              <a:lnSpc>
                <a:spcPct val="70000"/>
              </a:lnSpc>
              <a:defRPr sz="2800" b="1" i="0" kern="0">
                <a:solidFill>
                  <a:srgbClr val="00338D"/>
                </a:solidFill>
                <a:latin typeface="Univers 47 CondensedLight" panose="00000400000000000000" pitchFamily="2" charset="0"/>
                <a:cs typeface="KPMG Extralight"/>
              </a:defRPr>
            </a:lvl1pPr>
          </a:lstStyle>
          <a:p>
            <a:pPr>
              <a:defRPr/>
            </a:pPr>
            <a:r>
              <a:rPr lang="en-US" sz="4400" b="0" kern="1200" dirty="0" smtClean="0">
                <a:latin typeface="KPMG Extralight" panose="020B0303030202040204" pitchFamily="34" charset="0"/>
                <a:cs typeface="+mj-cs"/>
              </a:rPr>
              <a:t>Detailed Assessment – Risk Model</a:t>
            </a:r>
            <a:r>
              <a:rPr lang="en-US" sz="4400" b="0" kern="1200" baseline="30000" dirty="0" smtClean="0">
                <a:latin typeface="KPMG Extralight" panose="020B0303030202040204" pitchFamily="34" charset="0"/>
                <a:ea typeface="+mj-ea"/>
                <a:cs typeface="+mj-cs"/>
              </a:rPr>
              <a:t>(2/9)</a:t>
            </a:r>
            <a:endParaRPr lang="en-US" sz="4400" b="0" kern="1200" baseline="30000" dirty="0">
              <a:latin typeface="KPMG Extralight" panose="020B0303030202040204" pitchFamily="34" charset="0"/>
              <a:ea typeface="+mj-ea"/>
              <a:cs typeface="+mj-cs"/>
            </a:endParaRPr>
          </a:p>
        </p:txBody>
      </p:sp>
      <p:sp>
        <p:nvSpPr>
          <p:cNvPr id="41" name="TextBox 40"/>
          <p:cNvSpPr txBox="1"/>
          <p:nvPr/>
        </p:nvSpPr>
        <p:spPr>
          <a:xfrm rot="19905369">
            <a:off x="11186930" y="6037617"/>
            <a:ext cx="990600" cy="615553"/>
          </a:xfrm>
          <a:prstGeom prst="rect">
            <a:avLst/>
          </a:prstGeom>
          <a:noFill/>
        </p:spPr>
        <p:txBody>
          <a:bodyPr wrap="square" lIns="0" tIns="0" rIns="0" bIns="0" rtlCol="0">
            <a:spAutoFit/>
          </a:bodyPr>
          <a:lstStyle/>
          <a:p>
            <a:r>
              <a:rPr lang="en-US" sz="4000" b="1" dirty="0" smtClean="0">
                <a:solidFill>
                  <a:srgbClr val="FF0000"/>
                </a:solidFill>
                <a:latin typeface="+mj-lt"/>
                <a:cs typeface="Arial" pitchFamily="34" charset="0"/>
              </a:rPr>
              <a:t>WIP</a:t>
            </a:r>
          </a:p>
        </p:txBody>
      </p:sp>
    </p:spTree>
    <p:extLst>
      <p:ext uri="{BB962C8B-B14F-4D97-AF65-F5344CB8AC3E}">
        <p14:creationId xmlns:p14="http://schemas.microsoft.com/office/powerpoint/2010/main" val="23751908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TextBox 66"/>
          <p:cNvSpPr txBox="1"/>
          <p:nvPr/>
        </p:nvSpPr>
        <p:spPr>
          <a:xfrm>
            <a:off x="129474" y="211341"/>
            <a:ext cx="2893125" cy="615553"/>
          </a:xfrm>
          <a:prstGeom prst="rect">
            <a:avLst/>
          </a:prstGeom>
          <a:noFill/>
        </p:spPr>
        <p:txBody>
          <a:bodyPr wrap="square" lIns="0" tIns="0" rIns="0" bIns="0" rtlCol="0">
            <a:spAutoFit/>
          </a:bodyPr>
          <a:lstStyle/>
          <a:p>
            <a:r>
              <a:rPr lang="en-US" sz="4000" b="1" dirty="0">
                <a:solidFill>
                  <a:srgbClr val="FFFFFF"/>
                </a:solidFill>
                <a:latin typeface="KPMG Extralight" panose="020B0303030202040204" pitchFamily="34" charset="0"/>
                <a:cs typeface="Arial" pitchFamily="34" charset="0"/>
              </a:rPr>
              <a:t>Co creation</a:t>
            </a:r>
            <a:endParaRPr lang="en-GB" sz="4000" b="1" dirty="0">
              <a:solidFill>
                <a:srgbClr val="FFFFFF"/>
              </a:solidFill>
              <a:latin typeface="KPMG Extralight" panose="020B0303030202040204" pitchFamily="34" charset="0"/>
              <a:cs typeface="Arial" pitchFamily="34" charset="0"/>
            </a:endParaRPr>
          </a:p>
        </p:txBody>
      </p:sp>
      <p:graphicFrame>
        <p:nvGraphicFramePr>
          <p:cNvPr id="75" name="Group 211"/>
          <p:cNvGraphicFramePr>
            <a:graphicFrameLocks noGrp="1"/>
          </p:cNvGraphicFramePr>
          <p:nvPr>
            <p:extLst>
              <p:ext uri="{D42A27DB-BD31-4B8C-83A1-F6EECF244321}">
                <p14:modId xmlns:p14="http://schemas.microsoft.com/office/powerpoint/2010/main" val="2640454926"/>
              </p:ext>
            </p:extLst>
          </p:nvPr>
        </p:nvGraphicFramePr>
        <p:xfrm>
          <a:off x="153267" y="818372"/>
          <a:ext cx="11798589" cy="5207840"/>
        </p:xfrm>
        <a:graphic>
          <a:graphicData uri="http://schemas.openxmlformats.org/drawingml/2006/table">
            <a:tbl>
              <a:tblPr firstRow="1" firstCol="1" bandRow="1">
                <a:tableStyleId>{775DCB02-9BB8-47FD-8907-85C794F793BA}</a:tableStyleId>
              </a:tblPr>
              <a:tblGrid>
                <a:gridCol w="1375036"/>
                <a:gridCol w="154734"/>
                <a:gridCol w="4332423"/>
                <a:gridCol w="2898684"/>
                <a:gridCol w="3037712"/>
              </a:tblGrid>
              <a:tr h="216103">
                <a:tc>
                  <a:txBody>
                    <a:bodyPr/>
                    <a:lstStyle/>
                    <a:p>
                      <a:pPr marL="0" marR="0" lvl="0" indent="0" algn="ctr" defTabSz="914400" rtl="0" eaLnBrk="1" fontAlgn="base" latinLnBrk="0" hangingPunct="1">
                        <a:lnSpc>
                          <a:spcPct val="100000"/>
                        </a:lnSpc>
                        <a:spcBef>
                          <a:spcPct val="25000"/>
                        </a:spcBef>
                        <a:spcAft>
                          <a:spcPct val="0"/>
                        </a:spcAft>
                        <a:buClr>
                          <a:srgbClr val="415299"/>
                        </a:buClr>
                        <a:buSzPct val="125000"/>
                        <a:buFontTx/>
                        <a:buNone/>
                        <a:tabLst/>
                      </a:pPr>
                      <a:r>
                        <a:rPr kumimoji="0" lang="en-GB" sz="1200" u="none" strike="noStrike" cap="none" normalizeH="0" baseline="0" noProof="0" dirty="0" smtClean="0">
                          <a:ln>
                            <a:noFill/>
                          </a:ln>
                          <a:solidFill>
                            <a:schemeClr val="bg1"/>
                          </a:solidFill>
                          <a:effectLst/>
                        </a:rPr>
                        <a:t>Maturity Indicators</a:t>
                      </a:r>
                      <a:endParaRPr kumimoji="0" lang="en-GB" sz="1200" b="0" i="0" u="none" strike="noStrike" cap="none" normalizeH="0" baseline="0" noProof="0" dirty="0" smtClean="0">
                        <a:ln>
                          <a:noFill/>
                        </a:ln>
                        <a:solidFill>
                          <a:schemeClr val="bg1"/>
                        </a:solidFill>
                        <a:effectLst/>
                        <a:latin typeface="+mj-lt"/>
                        <a:cs typeface="Arial" charset="0"/>
                      </a:endParaRPr>
                    </a:p>
                  </a:txBody>
                  <a:tcPr marL="45720" marR="45720" horzOverflow="overflow">
                    <a:lnL w="6350" cap="rnd" cmpd="sng" algn="ctr">
                      <a:noFill/>
                      <a:prstDash val="solid"/>
                    </a:lnL>
                    <a:lnR w="6350" cap="flat" cmpd="sng" algn="ctr">
                      <a:noFill/>
                      <a:prstDash val="solid"/>
                      <a:round/>
                      <a:headEnd type="none" w="med" len="med"/>
                      <a:tailEnd type="none" w="med" len="med"/>
                    </a:lnR>
                    <a:lnT w="6350" cap="rnd" cmpd="sng" algn="ctr">
                      <a:noFill/>
                      <a:prstDash val="solid"/>
                    </a:lnT>
                    <a:lnB w="12700" cap="rnd" cmpd="sng" algn="ctr">
                      <a:noFill/>
                      <a:prstDash val="solid"/>
                    </a:lnB>
                    <a:lnTlToBr w="12700" cmpd="sng">
                      <a:noFill/>
                      <a:prstDash val="solid"/>
                    </a:lnTlToBr>
                    <a:lnBlToTr w="12700" cmpd="sng">
                      <a:noFill/>
                      <a:prstDash val="solid"/>
                    </a:lnBlToTr>
                    <a:solidFill>
                      <a:srgbClr val="005EB8"/>
                    </a:solidFill>
                  </a:tcPr>
                </a:tc>
                <a:tc>
                  <a:txBody>
                    <a:bodyPr/>
                    <a:lstStyle/>
                    <a:p>
                      <a:pPr marL="0" marR="0" lvl="0" indent="0" algn="ctr" defTabSz="914400" rtl="0" eaLnBrk="1" fontAlgn="base" latinLnBrk="0" hangingPunct="1">
                        <a:lnSpc>
                          <a:spcPct val="100000"/>
                        </a:lnSpc>
                        <a:spcBef>
                          <a:spcPct val="25000"/>
                        </a:spcBef>
                        <a:spcAft>
                          <a:spcPct val="0"/>
                        </a:spcAft>
                        <a:buClr>
                          <a:srgbClr val="415299"/>
                        </a:buClr>
                        <a:buSzPct val="125000"/>
                        <a:buFontTx/>
                        <a:buNone/>
                        <a:tabLst/>
                      </a:pPr>
                      <a:endParaRPr kumimoji="0" lang="en-GB" sz="1200" b="0" i="0" u="none" strike="noStrike" cap="none" normalizeH="0" baseline="0" noProof="0" dirty="0" smtClean="0">
                        <a:ln>
                          <a:noFill/>
                        </a:ln>
                        <a:solidFill>
                          <a:schemeClr val="tx1"/>
                        </a:solidFill>
                        <a:effectLst/>
                        <a:latin typeface="+mj-lt"/>
                        <a:cs typeface="Arial" charset="0"/>
                      </a:endParaRPr>
                    </a:p>
                  </a:txBody>
                  <a:tcPr marL="45720" marR="45720" horzOverflow="overflow">
                    <a:lnL w="6350" cap="flat" cmpd="sng" algn="ctr">
                      <a:noFill/>
                      <a:prstDash val="solid"/>
                      <a:round/>
                      <a:headEnd type="none" w="med" len="med"/>
                      <a:tailEnd type="none" w="med" len="med"/>
                    </a:lnL>
                    <a:lnR w="6350" cap="flat" cmpd="sng" algn="ctr">
                      <a:solidFill>
                        <a:srgbClr val="00338D"/>
                      </a:solidFill>
                      <a:prstDash val="solid"/>
                      <a:round/>
                      <a:headEnd type="none" w="med" len="med"/>
                      <a:tailEnd type="none" w="med" len="med"/>
                    </a:lnR>
                    <a:lnT w="6350" cap="rnd" cmpd="sng" algn="ctr">
                      <a:noFill/>
                      <a:prstDash val="solid"/>
                    </a:lnT>
                    <a:lnB w="12700" cap="rnd" cmpd="sng" algn="ctr">
                      <a:noFill/>
                      <a:prstDash val="solid"/>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0000"/>
                        </a:lnSpc>
                        <a:spcBef>
                          <a:spcPct val="25000"/>
                        </a:spcBef>
                        <a:spcAft>
                          <a:spcPct val="0"/>
                        </a:spcAft>
                        <a:buClr>
                          <a:srgbClr val="415299"/>
                        </a:buClr>
                        <a:buSzPct val="125000"/>
                        <a:buFontTx/>
                        <a:buNone/>
                        <a:tabLst/>
                      </a:pPr>
                      <a:r>
                        <a:rPr kumimoji="0" lang="en-GB" sz="1200" u="none" strike="noStrike" cap="none" normalizeH="0" baseline="0" noProof="0" dirty="0" smtClean="0">
                          <a:ln>
                            <a:noFill/>
                          </a:ln>
                          <a:effectLst/>
                        </a:rPr>
                        <a:t>Current State</a:t>
                      </a:r>
                      <a:endParaRPr kumimoji="0" lang="en-GB" sz="1200" b="0" i="0" u="none" strike="noStrike" cap="none" normalizeH="0" baseline="0" noProof="0" dirty="0" smtClean="0">
                        <a:ln>
                          <a:noFill/>
                        </a:ln>
                        <a:solidFill>
                          <a:schemeClr val="bg1"/>
                        </a:solidFill>
                        <a:effectLst/>
                        <a:latin typeface="+mj-lt"/>
                        <a:cs typeface="Arial" charset="0"/>
                      </a:endParaRPr>
                    </a:p>
                  </a:txBody>
                  <a:tcPr marL="45720" marR="45720" horzOverflow="overflow">
                    <a:lnL w="6350" cap="flat" cmpd="sng" algn="ctr">
                      <a:solidFill>
                        <a:srgbClr val="00338D"/>
                      </a:solidFill>
                      <a:prstDash val="solid"/>
                      <a:round/>
                      <a:headEnd type="none" w="med" len="med"/>
                      <a:tailEnd type="none" w="med" len="med"/>
                    </a:lnL>
                    <a:solidFill>
                      <a:srgbClr val="2D5491"/>
                    </a:solidFill>
                  </a:tcPr>
                </a:tc>
                <a:tc>
                  <a:txBody>
                    <a:bodyPr/>
                    <a:lstStyle/>
                    <a:p>
                      <a:pPr marL="0" marR="0" lvl="0" indent="0" algn="ctr" defTabSz="914400" rtl="0" eaLnBrk="1" fontAlgn="base" latinLnBrk="0" hangingPunct="1">
                        <a:lnSpc>
                          <a:spcPct val="100000"/>
                        </a:lnSpc>
                        <a:spcBef>
                          <a:spcPct val="25000"/>
                        </a:spcBef>
                        <a:spcAft>
                          <a:spcPct val="0"/>
                        </a:spcAft>
                        <a:buClr>
                          <a:srgbClr val="415299"/>
                        </a:buClr>
                        <a:buSzPct val="125000"/>
                        <a:buFontTx/>
                        <a:buNone/>
                        <a:tabLst/>
                      </a:pPr>
                      <a:r>
                        <a:rPr kumimoji="0" lang="en-GB" sz="1200" u="none" strike="noStrike" cap="none" normalizeH="0" baseline="0" noProof="0" dirty="0" smtClean="0">
                          <a:ln>
                            <a:noFill/>
                          </a:ln>
                          <a:effectLst/>
                        </a:rPr>
                        <a:t>Peer Group</a:t>
                      </a:r>
                      <a:endParaRPr kumimoji="0" lang="en-GB" sz="1200" b="0" i="0" u="none" strike="noStrike" cap="none" normalizeH="0" baseline="0" noProof="0" dirty="0" smtClean="0">
                        <a:ln>
                          <a:noFill/>
                        </a:ln>
                        <a:solidFill>
                          <a:schemeClr val="bg1"/>
                        </a:solidFill>
                        <a:effectLst/>
                        <a:latin typeface="+mj-lt"/>
                        <a:cs typeface="Arial" charset="0"/>
                      </a:endParaRPr>
                    </a:p>
                  </a:txBody>
                  <a:tcPr marL="45720" marR="45720" horzOverflow="overflow">
                    <a:solidFill>
                      <a:srgbClr val="2D5491"/>
                    </a:solidFill>
                  </a:tcPr>
                </a:tc>
                <a:tc>
                  <a:txBody>
                    <a:bodyPr/>
                    <a:lstStyle/>
                    <a:p>
                      <a:pPr marL="0" marR="0" lvl="0" indent="0" algn="ctr" defTabSz="914400" rtl="0" eaLnBrk="1" fontAlgn="base" latinLnBrk="0" hangingPunct="1">
                        <a:lnSpc>
                          <a:spcPct val="100000"/>
                        </a:lnSpc>
                        <a:spcBef>
                          <a:spcPct val="25000"/>
                        </a:spcBef>
                        <a:spcAft>
                          <a:spcPct val="0"/>
                        </a:spcAft>
                        <a:buClr>
                          <a:srgbClr val="415299"/>
                        </a:buClr>
                        <a:buSzPct val="125000"/>
                        <a:buFontTx/>
                        <a:buNone/>
                        <a:tabLst/>
                      </a:pPr>
                      <a:r>
                        <a:rPr kumimoji="0" lang="en-GB" sz="1200" u="none" strike="noStrike" cap="none" normalizeH="0" baseline="0" noProof="0" dirty="0" smtClean="0">
                          <a:ln>
                            <a:noFill/>
                          </a:ln>
                          <a:effectLst/>
                        </a:rPr>
                        <a:t>Global Industry Benchmark</a:t>
                      </a:r>
                      <a:endParaRPr kumimoji="0" lang="en-GB" sz="1200" b="0" i="0" u="none" strike="noStrike" cap="none" normalizeH="0" baseline="0" noProof="0" dirty="0" smtClean="0">
                        <a:ln>
                          <a:noFill/>
                        </a:ln>
                        <a:solidFill>
                          <a:schemeClr val="bg1"/>
                        </a:solidFill>
                        <a:effectLst/>
                        <a:latin typeface="+mj-lt"/>
                        <a:cs typeface="Arial" charset="0"/>
                      </a:endParaRPr>
                    </a:p>
                  </a:txBody>
                  <a:tcPr marL="45720" marR="45720" horzOverflow="overflow">
                    <a:solidFill>
                      <a:srgbClr val="2D5491"/>
                    </a:solidFill>
                  </a:tcPr>
                </a:tc>
              </a:tr>
              <a:tr h="4750640">
                <a:tc>
                  <a:txBody>
                    <a:bodyPr/>
                    <a:lstStyle/>
                    <a:p>
                      <a:pPr algn="ctr"/>
                      <a:r>
                        <a:rPr lang="en-US" sz="1200" kern="1200" dirty="0" smtClean="0">
                          <a:solidFill>
                            <a:schemeClr val="bg1"/>
                          </a:solidFill>
                        </a:rPr>
                        <a:t>Risk Monitoring</a:t>
                      </a:r>
                    </a:p>
                  </a:txBody>
                  <a:tcPr marL="45720" marR="45720" anchor="ctr" horzOverflow="overflow">
                    <a:lnR w="12700" cap="rnd" cmpd="sng" algn="ctr">
                      <a:noFill/>
                      <a:prstDash val="solid"/>
                    </a:lnR>
                    <a:lnT w="12700" cap="rnd" cmpd="sng" algn="ctr">
                      <a:noFill/>
                      <a:prstDash val="solid"/>
                    </a:lnT>
                    <a:solidFill>
                      <a:srgbClr val="2D5491"/>
                    </a:solidFill>
                  </a:tcPr>
                </a:tc>
                <a:tc>
                  <a:txBody>
                    <a:bodyPr/>
                    <a:lstStyle/>
                    <a:p>
                      <a:pPr algn="ctr"/>
                      <a:endParaRPr lang="en-US" sz="1200" b="1" kern="1200" dirty="0">
                        <a:solidFill>
                          <a:schemeClr val="bg1"/>
                        </a:solidFill>
                        <a:latin typeface="+mn-lt"/>
                        <a:ea typeface="+mn-ea"/>
                        <a:cs typeface="+mn-cs"/>
                      </a:endParaRPr>
                    </a:p>
                  </a:txBody>
                  <a:tcPr marL="45720" marR="45720" anchor="ctr" horzOverflow="overflow">
                    <a:lnL w="12700" cap="rnd" cmpd="sng" algn="ctr">
                      <a:noFill/>
                      <a:prstDash val="solid"/>
                    </a:lnL>
                    <a:lnR w="6350" cap="flat" cmpd="sng" algn="ctr">
                      <a:solidFill>
                        <a:srgbClr val="00338D"/>
                      </a:solidFill>
                      <a:prstDash val="solid"/>
                      <a:round/>
                      <a:headEnd type="none" w="med" len="med"/>
                      <a:tailEnd type="none" w="med" len="med"/>
                    </a:lnR>
                    <a:lnT w="12700" cap="rnd" cmpd="sng" algn="ctr">
                      <a:noFill/>
                      <a:prstDash val="solid"/>
                    </a:lnT>
                    <a:lnB w="6350" cap="rnd" cmpd="sng" algn="ctr">
                      <a:noFill/>
                      <a:prstDash val="solid"/>
                    </a:lnB>
                    <a:lnTlToBr w="12700" cmpd="sng">
                      <a:noFill/>
                      <a:prstDash val="solid"/>
                    </a:lnTlToBr>
                    <a:lnBlToTr w="12700" cmpd="sng">
                      <a:noFill/>
                      <a:prstDash val="solid"/>
                    </a:lnBlToTr>
                    <a:noFill/>
                  </a:tcPr>
                </a:tc>
                <a:tc>
                  <a:txBody>
                    <a:bodyPr/>
                    <a:lstStyle/>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r>
                        <a:rPr lang="en-US" sz="1200" kern="1200" dirty="0" smtClean="0">
                          <a:solidFill>
                            <a:srgbClr val="00338D"/>
                          </a:solidFill>
                          <a:latin typeface="+mn-lt"/>
                          <a:ea typeface="+mn-ea"/>
                          <a:cs typeface="+mn-cs"/>
                        </a:rPr>
                        <a:t>Risk assessments and reviews are conducted by an independent function in FBNQuest.</a:t>
                      </a:r>
                    </a:p>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r>
                        <a:rPr lang="en-US" sz="1200" kern="1200" dirty="0" smtClean="0">
                          <a:solidFill>
                            <a:srgbClr val="00338D"/>
                          </a:solidFill>
                          <a:latin typeface="+mn-lt"/>
                          <a:ea typeface="+mn-ea"/>
                          <a:cs typeface="+mn-cs"/>
                        </a:rPr>
                        <a:t>There are clear and measurable indicators of impact and likelihood of all identified risks however there is little visibility on those indicators to the wider firm.</a:t>
                      </a:r>
                    </a:p>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r>
                        <a:rPr lang="en-US" sz="1200" kern="1200" dirty="0" smtClean="0">
                          <a:solidFill>
                            <a:srgbClr val="00338D"/>
                          </a:solidFill>
                          <a:latin typeface="+mn-lt"/>
                          <a:ea typeface="+mn-ea"/>
                          <a:cs typeface="+mn-cs"/>
                        </a:rPr>
                        <a:t>Feedback from risk assessments are considered in the re-calibration of identified risks in the register.</a:t>
                      </a:r>
                    </a:p>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r>
                        <a:rPr lang="en-US" sz="1200" kern="1200" dirty="0" smtClean="0">
                          <a:solidFill>
                            <a:srgbClr val="00338D"/>
                          </a:solidFill>
                          <a:latin typeface="+mn-lt"/>
                          <a:ea typeface="+mn-ea"/>
                          <a:cs typeface="+mn-cs"/>
                        </a:rPr>
                        <a:t>There is a clear means of evaluating risks to ensure that potential opportunities are not ignored.</a:t>
                      </a:r>
                    </a:p>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r>
                        <a:rPr lang="en-US" sz="1200" kern="1200" dirty="0" smtClean="0">
                          <a:solidFill>
                            <a:srgbClr val="00338D"/>
                          </a:solidFill>
                          <a:latin typeface="+mn-lt"/>
                          <a:ea typeface="+mn-ea"/>
                          <a:cs typeface="+mn-cs"/>
                        </a:rPr>
                        <a:t>Identified risks are tracked to ensure the effectiveness of mitigation plans.</a:t>
                      </a:r>
                    </a:p>
                  </a:txBody>
                  <a:tcPr marL="45720" marR="45720" horzOverflow="overflow">
                    <a:lnL w="6350" cap="flat" cmpd="sng" algn="ctr">
                      <a:solidFill>
                        <a:srgbClr val="00338D"/>
                      </a:solidFill>
                      <a:prstDash val="solid"/>
                      <a:round/>
                      <a:headEnd type="none" w="med" len="med"/>
                      <a:tailEnd type="none" w="med" len="med"/>
                    </a:lnL>
                    <a:lnB w="6350" cap="flat" cmpd="sng" algn="ctr">
                      <a:solidFill>
                        <a:srgbClr val="00338D"/>
                      </a:solidFill>
                      <a:prstDash val="solid"/>
                      <a:round/>
                      <a:headEnd type="none" w="med" len="med"/>
                      <a:tailEnd type="none" w="med" len="med"/>
                    </a:lnB>
                    <a:noFill/>
                  </a:tcPr>
                </a:tc>
                <a:tc>
                  <a:txBody>
                    <a:bodyPr/>
                    <a:lstStyle/>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endParaRPr lang="en-US" sz="1200" kern="1200" dirty="0" smtClean="0">
                        <a:solidFill>
                          <a:srgbClr val="00338D"/>
                        </a:solidFill>
                        <a:latin typeface="+mn-lt"/>
                        <a:ea typeface="+mn-ea"/>
                        <a:cs typeface="+mn-cs"/>
                      </a:endParaRPr>
                    </a:p>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endParaRPr lang="en-US" sz="1200" kern="1200" dirty="0" smtClean="0">
                        <a:solidFill>
                          <a:srgbClr val="00338D"/>
                        </a:solidFill>
                        <a:latin typeface="+mn-lt"/>
                        <a:ea typeface="+mn-ea"/>
                        <a:cs typeface="+mn-cs"/>
                      </a:endParaRPr>
                    </a:p>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endParaRPr lang="en-US" sz="1200" kern="1200" dirty="0" smtClean="0">
                        <a:solidFill>
                          <a:srgbClr val="00338D"/>
                        </a:solidFill>
                        <a:latin typeface="+mn-lt"/>
                        <a:ea typeface="+mn-ea"/>
                        <a:cs typeface="+mn-cs"/>
                      </a:endParaRPr>
                    </a:p>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endParaRPr lang="en-US" sz="1200" kern="1200" dirty="0" smtClean="0">
                        <a:solidFill>
                          <a:srgbClr val="00338D"/>
                        </a:solidFill>
                        <a:latin typeface="+mn-lt"/>
                        <a:ea typeface="+mn-ea"/>
                        <a:cs typeface="+mn-cs"/>
                      </a:endParaRPr>
                    </a:p>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r>
                        <a:rPr lang="en-US" sz="1200" kern="1200" dirty="0" smtClean="0">
                          <a:solidFill>
                            <a:srgbClr val="00338D"/>
                          </a:solidFill>
                          <a:latin typeface="+mn-lt"/>
                          <a:ea typeface="+mn-ea"/>
                          <a:cs typeface="+mn-cs"/>
                        </a:rPr>
                        <a:t>Within local peers, risks are continually monitored and measures are defined to mitigate against their occurrence.</a:t>
                      </a:r>
                    </a:p>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r>
                        <a:rPr lang="en-GB" sz="1200" kern="1200" dirty="0" smtClean="0">
                          <a:solidFill>
                            <a:srgbClr val="00338D"/>
                          </a:solidFill>
                          <a:latin typeface="+mn-lt"/>
                          <a:ea typeface="+mn-ea"/>
                          <a:cs typeface="+mn-cs"/>
                        </a:rPr>
                        <a:t>Some local peers are yet to fully define their cybersecurity risk monitoring frameworks, as these are carried out on an ad-hoc basis. In some instances, these cybersecurity risks assessments and monitoring are outsourced to cybersecurity entities such as KPMG.</a:t>
                      </a:r>
                    </a:p>
                  </a:txBody>
                  <a:tcPr marL="45720" marR="45720" horzOverflow="overflow">
                    <a:lnB w="6350" cap="flat" cmpd="sng" algn="ctr">
                      <a:solidFill>
                        <a:srgbClr val="00338D"/>
                      </a:solidFill>
                      <a:prstDash val="solid"/>
                      <a:round/>
                      <a:headEnd type="none" w="med" len="med"/>
                      <a:tailEnd type="none" w="med" len="med"/>
                    </a:lnB>
                    <a:noFill/>
                  </a:tcPr>
                </a:tc>
                <a:tc>
                  <a:txBody>
                    <a:bodyPr/>
                    <a:lstStyle/>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endParaRPr lang="en-US" sz="1200" kern="1200" dirty="0" smtClean="0">
                        <a:solidFill>
                          <a:srgbClr val="00338D"/>
                        </a:solidFill>
                        <a:latin typeface="+mn-lt"/>
                        <a:ea typeface="+mn-ea"/>
                        <a:cs typeface="+mn-cs"/>
                      </a:endParaRPr>
                    </a:p>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endParaRPr lang="en-US" sz="1200" kern="1200" dirty="0" smtClean="0">
                        <a:solidFill>
                          <a:srgbClr val="00338D"/>
                        </a:solidFill>
                        <a:latin typeface="+mn-lt"/>
                        <a:ea typeface="+mn-ea"/>
                        <a:cs typeface="+mn-cs"/>
                      </a:endParaRPr>
                    </a:p>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endParaRPr lang="en-US" sz="1200" kern="1200" dirty="0" smtClean="0">
                        <a:solidFill>
                          <a:srgbClr val="00338D"/>
                        </a:solidFill>
                        <a:latin typeface="+mn-lt"/>
                        <a:ea typeface="+mn-ea"/>
                        <a:cs typeface="+mn-cs"/>
                      </a:endParaRPr>
                    </a:p>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endParaRPr lang="en-US" sz="1200" kern="1200" dirty="0" smtClean="0">
                        <a:solidFill>
                          <a:srgbClr val="00338D"/>
                        </a:solidFill>
                        <a:latin typeface="+mn-lt"/>
                        <a:ea typeface="+mn-ea"/>
                        <a:cs typeface="+mn-cs"/>
                      </a:endParaRPr>
                    </a:p>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r>
                        <a:rPr lang="en-US" sz="1200" kern="1200" dirty="0" smtClean="0">
                          <a:solidFill>
                            <a:srgbClr val="00338D"/>
                          </a:solidFill>
                          <a:latin typeface="+mn-lt"/>
                          <a:ea typeface="+mn-ea"/>
                          <a:cs typeface="+mn-cs"/>
                        </a:rPr>
                        <a:t>Global leaders have developed frameworks to assist with the monitoring of traditional and emerging risks in a layered approach targeting Protection, Detection and Responses to risks.</a:t>
                      </a:r>
                    </a:p>
                  </a:txBody>
                  <a:tcPr marL="45720" marR="45720" horzOverflow="overflow">
                    <a:lnB w="6350" cap="flat" cmpd="sng" algn="ctr">
                      <a:solidFill>
                        <a:srgbClr val="00338D"/>
                      </a:solidFill>
                      <a:prstDash val="solid"/>
                      <a:round/>
                      <a:headEnd type="none" w="med" len="med"/>
                      <a:tailEnd type="none" w="med" len="med"/>
                    </a:lnB>
                    <a:noFill/>
                  </a:tcPr>
                </a:tc>
              </a:tr>
            </a:tbl>
          </a:graphicData>
        </a:graphic>
      </p:graphicFrame>
      <p:pic>
        <p:nvPicPr>
          <p:cNvPr id="23" name="Picture 22"/>
          <p:cNvPicPr>
            <a:picLocks noChangeAspect="1"/>
          </p:cNvPicPr>
          <p:nvPr/>
        </p:nvPicPr>
        <p:blipFill>
          <a:blip r:embed="rId2"/>
          <a:stretch>
            <a:fillRect/>
          </a:stretch>
        </p:blipFill>
        <p:spPr>
          <a:xfrm>
            <a:off x="-1123122" y="4490117"/>
            <a:ext cx="851774" cy="330361"/>
          </a:xfrm>
          <a:prstGeom prst="rect">
            <a:avLst/>
          </a:prstGeom>
          <a:solidFill>
            <a:srgbClr val="003D6F"/>
          </a:solidFill>
        </p:spPr>
      </p:pic>
      <p:sp>
        <p:nvSpPr>
          <p:cNvPr id="66" name="TextBox 65"/>
          <p:cNvSpPr txBox="1"/>
          <p:nvPr/>
        </p:nvSpPr>
        <p:spPr>
          <a:xfrm>
            <a:off x="153265" y="6035737"/>
            <a:ext cx="3909321" cy="168024"/>
          </a:xfrm>
          <a:prstGeom prst="rect">
            <a:avLst/>
          </a:prstGeom>
          <a:noFill/>
        </p:spPr>
        <p:txBody>
          <a:bodyPr wrap="none" lIns="21772" tIns="21772" rIns="21772" bIns="21772" rtlCol="0" anchor="ctr" anchorCtr="0">
            <a:noAutofit/>
          </a:bodyPr>
          <a:lstStyle/>
          <a:p>
            <a:pPr defTabSz="890789">
              <a:spcBef>
                <a:spcPts val="300"/>
              </a:spcBef>
              <a:defRPr/>
            </a:pPr>
            <a:r>
              <a:rPr lang="en-AU" sz="800" i="1" dirty="0">
                <a:solidFill>
                  <a:srgbClr val="00338D"/>
                </a:solidFill>
              </a:rPr>
              <a:t>Source: DMA survey, interviews with </a:t>
            </a:r>
            <a:r>
              <a:rPr lang="en-AU" sz="800" i="1" dirty="0" err="1">
                <a:solidFill>
                  <a:srgbClr val="00338D"/>
                </a:solidFill>
              </a:rPr>
              <a:t>FBNQuest</a:t>
            </a:r>
            <a:r>
              <a:rPr lang="en-AU" sz="800" i="1" dirty="0">
                <a:solidFill>
                  <a:srgbClr val="00338D"/>
                </a:solidFill>
              </a:rPr>
              <a:t> employees, company websites, exploratory interviews</a:t>
            </a:r>
          </a:p>
        </p:txBody>
      </p:sp>
      <p:grpSp>
        <p:nvGrpSpPr>
          <p:cNvPr id="36" name="Group 35"/>
          <p:cNvGrpSpPr/>
          <p:nvPr/>
        </p:nvGrpSpPr>
        <p:grpSpPr>
          <a:xfrm>
            <a:off x="7347937" y="44696"/>
            <a:ext cx="4568864" cy="274320"/>
            <a:chOff x="7916790" y="356874"/>
            <a:chExt cx="4568864" cy="274320"/>
          </a:xfrm>
        </p:grpSpPr>
        <p:grpSp>
          <p:nvGrpSpPr>
            <p:cNvPr id="37" name="Group 36"/>
            <p:cNvGrpSpPr/>
            <p:nvPr/>
          </p:nvGrpSpPr>
          <p:grpSpPr>
            <a:xfrm>
              <a:off x="7916790" y="356874"/>
              <a:ext cx="2337497" cy="274320"/>
              <a:chOff x="3793151" y="6476333"/>
              <a:chExt cx="2337497" cy="274320"/>
            </a:xfrm>
          </p:grpSpPr>
          <p:sp>
            <p:nvSpPr>
              <p:cNvPr id="42" name="Isosceles Triangle 41"/>
              <p:cNvSpPr/>
              <p:nvPr/>
            </p:nvSpPr>
            <p:spPr>
              <a:xfrm rot="10800000">
                <a:off x="4273393" y="6554522"/>
                <a:ext cx="140400" cy="117943"/>
              </a:xfrm>
              <a:prstGeom prst="triangle">
                <a:avLst/>
              </a:prstGeom>
              <a:solidFill>
                <a:srgbClr val="00338D"/>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21772" tIns="21772" rIns="21772" bIns="21772" rtlCol="0" anchor="ctr" anchorCtr="0"/>
              <a:lstStyle/>
              <a:p>
                <a:pPr algn="ctr"/>
                <a:endParaRPr lang="en-AU" sz="800" dirty="0" err="1">
                  <a:solidFill>
                    <a:srgbClr val="00338D"/>
                  </a:solidFill>
                  <a:latin typeface="Calibri" panose="020F0502020204030204" pitchFamily="34" charset="0"/>
                </a:endParaRPr>
              </a:p>
            </p:txBody>
          </p:sp>
          <p:sp>
            <p:nvSpPr>
              <p:cNvPr id="43" name="TextBox 42"/>
              <p:cNvSpPr txBox="1"/>
              <p:nvPr/>
            </p:nvSpPr>
            <p:spPr>
              <a:xfrm>
                <a:off x="4380552" y="6525841"/>
                <a:ext cx="469141" cy="175304"/>
              </a:xfrm>
              <a:prstGeom prst="rect">
                <a:avLst/>
              </a:prstGeom>
              <a:noFill/>
            </p:spPr>
            <p:txBody>
              <a:bodyPr wrap="none" lIns="21772" tIns="21772" rIns="21772" bIns="21772" rtlCol="0" anchor="ctr" anchorCtr="0">
                <a:noAutofit/>
              </a:bodyPr>
              <a:lstStyle/>
              <a:p>
                <a:pPr algn="ctr"/>
                <a:r>
                  <a:rPr lang="en-AU" sz="800" b="1" dirty="0">
                    <a:solidFill>
                      <a:srgbClr val="00338D"/>
                    </a:solidFill>
                  </a:rPr>
                  <a:t>Current</a:t>
                </a:r>
              </a:p>
            </p:txBody>
          </p:sp>
          <p:sp>
            <p:nvSpPr>
              <p:cNvPr id="44" name="Text Box 81"/>
              <p:cNvSpPr txBox="1">
                <a:spLocks noChangeArrowheads="1"/>
              </p:cNvSpPr>
              <p:nvPr/>
            </p:nvSpPr>
            <p:spPr bwMode="auto">
              <a:xfrm>
                <a:off x="3793151" y="6476333"/>
                <a:ext cx="476639" cy="274320"/>
              </a:xfrm>
              <a:prstGeom prst="rect">
                <a:avLst/>
              </a:prstGeom>
              <a:noFill/>
              <a:ln w="9525">
                <a:noFill/>
                <a:miter lim="800000"/>
                <a:headEnd type="none" w="sm" len="sm"/>
                <a:tailEnd type="none" w="sm" len="sm"/>
              </a:ln>
              <a:effectLst/>
            </p:spPr>
            <p:txBody>
              <a:bodyPr wrap="square" lIns="45720" rIns="45720" anchor="ctr">
                <a:noAutofit/>
              </a:bodyPr>
              <a:lstStyle/>
              <a:p>
                <a:pPr algn="ctr"/>
                <a:r>
                  <a:rPr lang="en-US" sz="1000" b="1" dirty="0">
                    <a:solidFill>
                      <a:srgbClr val="00338D"/>
                    </a:solidFill>
                  </a:rPr>
                  <a:t>Key:</a:t>
                </a:r>
              </a:p>
            </p:txBody>
          </p:sp>
          <p:sp>
            <p:nvSpPr>
              <p:cNvPr id="45" name="object 140"/>
              <p:cNvSpPr txBox="1"/>
              <p:nvPr/>
            </p:nvSpPr>
            <p:spPr>
              <a:xfrm>
                <a:off x="5247374" y="6551939"/>
                <a:ext cx="883274" cy="123111"/>
              </a:xfrm>
              <a:prstGeom prst="rect">
                <a:avLst/>
              </a:prstGeom>
            </p:spPr>
            <p:txBody>
              <a:bodyPr vert="horz" wrap="square" lIns="0" tIns="0" rIns="0" bIns="0" rtlCol="0">
                <a:spAutoFit/>
              </a:bodyPr>
              <a:lstStyle/>
              <a:p>
                <a:pPr marL="12700"/>
                <a:r>
                  <a:rPr lang="en-GB" sz="800" b="1" spc="-10" dirty="0">
                    <a:solidFill>
                      <a:srgbClr val="00338D"/>
                    </a:solidFill>
                    <a:cs typeface="Century Gothic"/>
                  </a:rPr>
                  <a:t>Peer </a:t>
                </a:r>
                <a:r>
                  <a:rPr lang="en-GB" sz="800" b="1" spc="-10" dirty="0" smtClean="0">
                    <a:solidFill>
                      <a:srgbClr val="00338D"/>
                    </a:solidFill>
                    <a:cs typeface="Century Gothic"/>
                  </a:rPr>
                  <a:t>Group</a:t>
                </a:r>
                <a:endParaRPr sz="800" b="1" dirty="0">
                  <a:solidFill>
                    <a:srgbClr val="00338D"/>
                  </a:solidFill>
                  <a:cs typeface="Century Gothic"/>
                </a:endParaRPr>
              </a:p>
            </p:txBody>
          </p:sp>
          <p:sp>
            <p:nvSpPr>
              <p:cNvPr id="46" name="Isosceles Triangle 45"/>
              <p:cNvSpPr/>
              <p:nvPr/>
            </p:nvSpPr>
            <p:spPr>
              <a:xfrm rot="10800000">
                <a:off x="5097444" y="6554522"/>
                <a:ext cx="140400" cy="117943"/>
              </a:xfrm>
              <a:prstGeom prs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21772" tIns="21772" rIns="21772" bIns="21772" rtlCol="0" anchor="ctr" anchorCtr="0"/>
              <a:lstStyle/>
              <a:p>
                <a:pPr algn="ctr"/>
                <a:endParaRPr lang="en-AU" sz="800" dirty="0" err="1">
                  <a:solidFill>
                    <a:srgbClr val="00338D"/>
                  </a:solidFill>
                  <a:latin typeface="Calibri" panose="020F0502020204030204" pitchFamily="34" charset="0"/>
                </a:endParaRPr>
              </a:p>
            </p:txBody>
          </p:sp>
        </p:grpSp>
        <p:sp>
          <p:nvSpPr>
            <p:cNvPr id="38" name="Isosceles Triangle 37"/>
            <p:cNvSpPr/>
            <p:nvPr/>
          </p:nvSpPr>
          <p:spPr>
            <a:xfrm rot="10800000">
              <a:off x="10162847" y="435063"/>
              <a:ext cx="140400" cy="117943"/>
            </a:xfrm>
            <a:prstGeom prst="triangle">
              <a:avLst/>
            </a:prstGeom>
            <a:solidFill>
              <a:srgbClr val="00B060"/>
            </a:solidFill>
            <a:ln>
              <a:noFill/>
            </a:ln>
          </p:spPr>
          <p:style>
            <a:lnRef idx="2">
              <a:schemeClr val="accent1">
                <a:shade val="50000"/>
              </a:schemeClr>
            </a:lnRef>
            <a:fillRef idx="1">
              <a:schemeClr val="accent1"/>
            </a:fillRef>
            <a:effectRef idx="0">
              <a:schemeClr val="accent1"/>
            </a:effectRef>
            <a:fontRef idx="minor">
              <a:schemeClr val="lt1"/>
            </a:fontRef>
          </p:style>
          <p:txBody>
            <a:bodyPr lIns="21772" tIns="21772" rIns="21772" bIns="21772" rtlCol="0" anchor="ctr" anchorCtr="0"/>
            <a:lstStyle/>
            <a:p>
              <a:pPr algn="ctr"/>
              <a:endParaRPr lang="en-AU" sz="800" dirty="0" err="1">
                <a:solidFill>
                  <a:srgbClr val="00338D"/>
                </a:solidFill>
                <a:latin typeface="Calibri" panose="020F0502020204030204" pitchFamily="34" charset="0"/>
              </a:endParaRPr>
            </a:p>
          </p:txBody>
        </p:sp>
        <p:sp>
          <p:nvSpPr>
            <p:cNvPr id="39" name="TextBox 38"/>
            <p:cNvSpPr txBox="1"/>
            <p:nvPr/>
          </p:nvSpPr>
          <p:spPr>
            <a:xfrm>
              <a:off x="10753127" y="406382"/>
              <a:ext cx="469141" cy="175304"/>
            </a:xfrm>
            <a:prstGeom prst="rect">
              <a:avLst/>
            </a:prstGeom>
            <a:noFill/>
          </p:spPr>
          <p:txBody>
            <a:bodyPr wrap="none" lIns="21772" tIns="21772" rIns="21772" bIns="21772" rtlCol="0" anchor="ctr" anchorCtr="0">
              <a:noAutofit/>
            </a:bodyPr>
            <a:lstStyle/>
            <a:p>
              <a:pPr algn="ctr"/>
              <a:r>
                <a:rPr lang="en-AU" sz="800" b="1" dirty="0">
                  <a:solidFill>
                    <a:srgbClr val="00338D"/>
                  </a:solidFill>
                </a:rPr>
                <a:t>Global </a:t>
              </a:r>
              <a:r>
                <a:rPr lang="en-AU" sz="800" b="1" dirty="0" smtClean="0">
                  <a:solidFill>
                    <a:srgbClr val="00338D"/>
                  </a:solidFill>
                </a:rPr>
                <a:t>Industry </a:t>
              </a:r>
              <a:r>
                <a:rPr lang="en-AU" sz="800" b="1" dirty="0">
                  <a:solidFill>
                    <a:srgbClr val="00338D"/>
                  </a:solidFill>
                </a:rPr>
                <a:t>B</a:t>
              </a:r>
              <a:r>
                <a:rPr lang="en-AU" sz="800" b="1" dirty="0" smtClean="0">
                  <a:solidFill>
                    <a:srgbClr val="00338D"/>
                  </a:solidFill>
                </a:rPr>
                <a:t>enchmark</a:t>
              </a:r>
              <a:endParaRPr lang="en-AU" sz="800" b="1" dirty="0">
                <a:solidFill>
                  <a:srgbClr val="00338D"/>
                </a:solidFill>
              </a:endParaRPr>
            </a:p>
          </p:txBody>
        </p:sp>
        <p:sp>
          <p:nvSpPr>
            <p:cNvPr id="40" name="Isosceles Triangle 39"/>
            <p:cNvSpPr/>
            <p:nvPr/>
          </p:nvSpPr>
          <p:spPr>
            <a:xfrm rot="10800000">
              <a:off x="11860573" y="436066"/>
              <a:ext cx="140400" cy="117943"/>
            </a:xfrm>
            <a:prstGeom prst="triangle">
              <a:avLst/>
            </a:prstGeom>
            <a:solidFill>
              <a:srgbClr val="8E258D"/>
            </a:solidFill>
            <a:ln>
              <a:noFill/>
            </a:ln>
          </p:spPr>
          <p:style>
            <a:lnRef idx="2">
              <a:schemeClr val="accent1">
                <a:shade val="50000"/>
              </a:schemeClr>
            </a:lnRef>
            <a:fillRef idx="1">
              <a:schemeClr val="accent1"/>
            </a:fillRef>
            <a:effectRef idx="0">
              <a:schemeClr val="accent1"/>
            </a:effectRef>
            <a:fontRef idx="minor">
              <a:schemeClr val="lt1"/>
            </a:fontRef>
          </p:style>
          <p:txBody>
            <a:bodyPr lIns="21772" tIns="21772" rIns="21772" bIns="21772" rtlCol="0" anchor="ctr" anchorCtr="0"/>
            <a:lstStyle/>
            <a:p>
              <a:pPr algn="ctr"/>
              <a:endParaRPr lang="en-AU" sz="800" dirty="0" err="1">
                <a:solidFill>
                  <a:srgbClr val="00338D"/>
                </a:solidFill>
                <a:latin typeface="Calibri" panose="020F0502020204030204" pitchFamily="34" charset="0"/>
              </a:endParaRPr>
            </a:p>
          </p:txBody>
        </p:sp>
        <p:sp>
          <p:nvSpPr>
            <p:cNvPr id="41" name="TextBox 40"/>
            <p:cNvSpPr txBox="1"/>
            <p:nvPr/>
          </p:nvSpPr>
          <p:spPr>
            <a:xfrm>
              <a:off x="12016513" y="407385"/>
              <a:ext cx="469141" cy="175304"/>
            </a:xfrm>
            <a:prstGeom prst="rect">
              <a:avLst/>
            </a:prstGeom>
            <a:noFill/>
          </p:spPr>
          <p:txBody>
            <a:bodyPr wrap="none" lIns="21772" tIns="21772" rIns="21772" bIns="21772" rtlCol="0" anchor="ctr" anchorCtr="0">
              <a:noAutofit/>
            </a:bodyPr>
            <a:lstStyle/>
            <a:p>
              <a:pPr algn="ctr"/>
              <a:r>
                <a:rPr lang="en-AU" sz="800" b="1" dirty="0">
                  <a:solidFill>
                    <a:srgbClr val="00338D"/>
                  </a:solidFill>
                </a:rPr>
                <a:t>Aspiration</a:t>
              </a:r>
            </a:p>
          </p:txBody>
        </p:sp>
      </p:grpSp>
      <p:pic>
        <p:nvPicPr>
          <p:cNvPr id="18" name="Picture 17"/>
          <p:cNvPicPr>
            <a:picLocks noChangeAspect="1"/>
          </p:cNvPicPr>
          <p:nvPr/>
        </p:nvPicPr>
        <p:blipFill rotWithShape="1">
          <a:blip r:embed="rId3" cstate="print">
            <a:extLst>
              <a:ext uri="{28A0092B-C50C-407E-A947-70E740481C1C}">
                <a14:useLocalDpi xmlns:a14="http://schemas.microsoft.com/office/drawing/2010/main" val="0"/>
              </a:ext>
            </a:extLst>
          </a:blip>
          <a:srcRect r="7198"/>
          <a:stretch/>
        </p:blipFill>
        <p:spPr>
          <a:xfrm>
            <a:off x="7250398" y="1672982"/>
            <a:ext cx="555680" cy="336816"/>
          </a:xfrm>
          <a:prstGeom prst="rect">
            <a:avLst/>
          </a:prstGeom>
        </p:spPr>
      </p:pic>
      <p:pic>
        <p:nvPicPr>
          <p:cNvPr id="19" name="Picture 18"/>
          <p:cNvPicPr>
            <a:picLocks noChangeAspect="1"/>
          </p:cNvPicPr>
          <p:nvPr/>
        </p:nvPicPr>
        <p:blipFill rotWithShape="1">
          <a:blip r:embed="rId4">
            <a:extLst>
              <a:ext uri="{28A0092B-C50C-407E-A947-70E740481C1C}">
                <a14:useLocalDpi xmlns:a14="http://schemas.microsoft.com/office/drawing/2010/main" val="0"/>
              </a:ext>
            </a:extLst>
          </a:blip>
          <a:srcRect t="32902" b="25103"/>
          <a:stretch/>
        </p:blipFill>
        <p:spPr>
          <a:xfrm>
            <a:off x="6099792" y="1672982"/>
            <a:ext cx="811971" cy="340985"/>
          </a:xfrm>
          <a:prstGeom prst="rect">
            <a:avLst/>
          </a:prstGeom>
        </p:spPr>
      </p:pic>
      <p:pic>
        <p:nvPicPr>
          <p:cNvPr id="20" name="Picture 12" descr="Image result for nova merchant bank"/>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817522" y="1221063"/>
            <a:ext cx="1000452" cy="474995"/>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descr="Image result for axa mansard logo"/>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817974" y="1362737"/>
            <a:ext cx="1056918" cy="310245"/>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14" descr="Related image"/>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590965" y="1594728"/>
            <a:ext cx="1091265" cy="493324"/>
          </a:xfrm>
          <a:prstGeom prst="rect">
            <a:avLst/>
          </a:prstGeom>
          <a:noFill/>
          <a:ln>
            <a:solidFill>
              <a:schemeClr val="bg1">
                <a:lumMod val="95000"/>
              </a:schemeClr>
            </a:solidFill>
          </a:ln>
          <a:extLst>
            <a:ext uri="{909E8E84-426E-40DD-AFC4-6F175D3DCCD1}">
              <a14:hiddenFill xmlns:a14="http://schemas.microsoft.com/office/drawing/2010/main">
                <a:solidFill>
                  <a:srgbClr val="FFFFFF"/>
                </a:solidFill>
              </a14:hiddenFill>
            </a:ext>
          </a:extLst>
        </p:spPr>
      </p:pic>
      <p:pic>
        <p:nvPicPr>
          <p:cNvPr id="25" name="Picture 4" descr="Image result for jpmorgan logo"/>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t="35128" b="38205"/>
          <a:stretch/>
        </p:blipFill>
        <p:spPr bwMode="auto">
          <a:xfrm>
            <a:off x="9845621" y="1308053"/>
            <a:ext cx="1205807" cy="326556"/>
          </a:xfrm>
          <a:prstGeom prst="rect">
            <a:avLst/>
          </a:prstGeom>
          <a:noFill/>
          <a:ln>
            <a:solidFill>
              <a:schemeClr val="bg1">
                <a:lumMod val="95000"/>
              </a:schemeClr>
            </a:solidFill>
          </a:ln>
          <a:extLst>
            <a:ext uri="{909E8E84-426E-40DD-AFC4-6F175D3DCCD1}">
              <a14:hiddenFill xmlns:a14="http://schemas.microsoft.com/office/drawing/2010/main">
                <a:solidFill>
                  <a:srgbClr val="FFFFFF"/>
                </a:solidFill>
              </a14:hiddenFill>
            </a:ext>
          </a:extLst>
        </p:spPr>
      </p:pic>
      <p:pic>
        <p:nvPicPr>
          <p:cNvPr id="26" name="Picture 8" descr="Related image"/>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9076403" y="1306818"/>
            <a:ext cx="704700" cy="702980"/>
          </a:xfrm>
          <a:prstGeom prst="rect">
            <a:avLst/>
          </a:prstGeom>
          <a:solidFill>
            <a:schemeClr val="bg1"/>
          </a:solidFill>
        </p:spPr>
      </p:pic>
      <p:sp>
        <p:nvSpPr>
          <p:cNvPr id="28" name="Title 2"/>
          <p:cNvSpPr txBox="1">
            <a:spLocks/>
          </p:cNvSpPr>
          <p:nvPr/>
        </p:nvSpPr>
        <p:spPr>
          <a:xfrm>
            <a:off x="153265" y="94959"/>
            <a:ext cx="9681940" cy="364003"/>
          </a:xfrm>
          <a:prstGeom prst="rect">
            <a:avLst/>
          </a:prstGeom>
          <a:noFill/>
        </p:spPr>
        <p:txBody>
          <a:bodyPr vert="horz" lIns="0" tIns="0" rIns="0" bIns="0" rtlCol="0" anchor="t" anchorCtr="0">
            <a:noAutofit/>
          </a:bodyPr>
          <a:lstStyle>
            <a:defPPr>
              <a:defRPr lang="en-US"/>
            </a:defPPr>
            <a:lvl1pPr>
              <a:lnSpc>
                <a:spcPct val="70000"/>
              </a:lnSpc>
              <a:defRPr sz="2800" b="1" i="0" kern="0">
                <a:solidFill>
                  <a:srgbClr val="00338D"/>
                </a:solidFill>
                <a:latin typeface="Univers 47 CondensedLight" panose="00000400000000000000" pitchFamily="2" charset="0"/>
                <a:cs typeface="KPMG Extralight"/>
              </a:defRPr>
            </a:lvl1pPr>
          </a:lstStyle>
          <a:p>
            <a:pPr>
              <a:defRPr/>
            </a:pPr>
            <a:r>
              <a:rPr lang="en-US" sz="4400" b="0" kern="1200" dirty="0" smtClean="0">
                <a:latin typeface="KPMG Extralight" panose="020B0303030202040204" pitchFamily="34" charset="0"/>
                <a:cs typeface="+mj-cs"/>
              </a:rPr>
              <a:t>Detailed Assessment – Risk Model</a:t>
            </a:r>
            <a:r>
              <a:rPr lang="en-US" sz="4400" b="0" kern="1200" baseline="30000" dirty="0" smtClean="0">
                <a:latin typeface="KPMG Extralight" panose="020B0303030202040204" pitchFamily="34" charset="0"/>
                <a:ea typeface="+mj-ea"/>
                <a:cs typeface="+mj-cs"/>
              </a:rPr>
              <a:t>(3/9)</a:t>
            </a:r>
            <a:endParaRPr lang="en-US" sz="4400" b="0" kern="1200" baseline="30000" dirty="0">
              <a:latin typeface="KPMG Extralight" panose="020B0303030202040204" pitchFamily="34" charset="0"/>
              <a:ea typeface="+mj-ea"/>
              <a:cs typeface="+mj-cs"/>
            </a:endParaRPr>
          </a:p>
        </p:txBody>
      </p:sp>
      <p:sp>
        <p:nvSpPr>
          <p:cNvPr id="27" name="TextBox 26"/>
          <p:cNvSpPr txBox="1"/>
          <p:nvPr/>
        </p:nvSpPr>
        <p:spPr>
          <a:xfrm rot="19905369">
            <a:off x="11186930" y="6037617"/>
            <a:ext cx="990600" cy="615553"/>
          </a:xfrm>
          <a:prstGeom prst="rect">
            <a:avLst/>
          </a:prstGeom>
          <a:noFill/>
        </p:spPr>
        <p:txBody>
          <a:bodyPr wrap="square" lIns="0" tIns="0" rIns="0" bIns="0" rtlCol="0">
            <a:spAutoFit/>
          </a:bodyPr>
          <a:lstStyle/>
          <a:p>
            <a:r>
              <a:rPr lang="en-US" sz="4000" b="1" dirty="0" smtClean="0">
                <a:solidFill>
                  <a:srgbClr val="FF0000"/>
                </a:solidFill>
                <a:latin typeface="+mj-lt"/>
                <a:cs typeface="Arial" pitchFamily="34" charset="0"/>
              </a:rPr>
              <a:t>WIP</a:t>
            </a:r>
          </a:p>
        </p:txBody>
      </p:sp>
    </p:spTree>
    <p:extLst>
      <p:ext uri="{BB962C8B-B14F-4D97-AF65-F5344CB8AC3E}">
        <p14:creationId xmlns:p14="http://schemas.microsoft.com/office/powerpoint/2010/main" val="9885804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TextBox 66"/>
          <p:cNvSpPr txBox="1"/>
          <p:nvPr/>
        </p:nvSpPr>
        <p:spPr>
          <a:xfrm>
            <a:off x="129474" y="211341"/>
            <a:ext cx="2893125" cy="615553"/>
          </a:xfrm>
          <a:prstGeom prst="rect">
            <a:avLst/>
          </a:prstGeom>
          <a:noFill/>
        </p:spPr>
        <p:txBody>
          <a:bodyPr wrap="square" lIns="0" tIns="0" rIns="0" bIns="0" rtlCol="0">
            <a:spAutoFit/>
          </a:bodyPr>
          <a:lstStyle/>
          <a:p>
            <a:r>
              <a:rPr lang="en-US" sz="4000" b="1" dirty="0">
                <a:solidFill>
                  <a:srgbClr val="FFFFFF"/>
                </a:solidFill>
                <a:latin typeface="KPMG Extralight" panose="020B0303030202040204" pitchFamily="34" charset="0"/>
                <a:cs typeface="Arial" pitchFamily="34" charset="0"/>
              </a:rPr>
              <a:t>Co creation</a:t>
            </a:r>
            <a:endParaRPr lang="en-GB" sz="4000" b="1" dirty="0">
              <a:solidFill>
                <a:srgbClr val="FFFFFF"/>
              </a:solidFill>
              <a:latin typeface="KPMG Extralight" panose="020B0303030202040204" pitchFamily="34" charset="0"/>
              <a:cs typeface="Arial" pitchFamily="34" charset="0"/>
            </a:endParaRPr>
          </a:p>
        </p:txBody>
      </p:sp>
      <p:graphicFrame>
        <p:nvGraphicFramePr>
          <p:cNvPr id="75" name="Group 211"/>
          <p:cNvGraphicFramePr>
            <a:graphicFrameLocks noGrp="1"/>
          </p:cNvGraphicFramePr>
          <p:nvPr>
            <p:extLst>
              <p:ext uri="{D42A27DB-BD31-4B8C-83A1-F6EECF244321}">
                <p14:modId xmlns:p14="http://schemas.microsoft.com/office/powerpoint/2010/main" val="1233061723"/>
              </p:ext>
            </p:extLst>
          </p:nvPr>
        </p:nvGraphicFramePr>
        <p:xfrm>
          <a:off x="153268" y="1164437"/>
          <a:ext cx="11844624" cy="4023360"/>
        </p:xfrm>
        <a:graphic>
          <a:graphicData uri="http://schemas.openxmlformats.org/drawingml/2006/table">
            <a:tbl>
              <a:tblPr firstRow="1" firstCol="1" bandRow="1">
                <a:tableStyleId>{775DCB02-9BB8-47FD-8907-85C794F793BA}</a:tableStyleId>
              </a:tblPr>
              <a:tblGrid>
                <a:gridCol w="1385685"/>
                <a:gridCol w="160964"/>
                <a:gridCol w="2059595"/>
                <a:gridCol w="2059595"/>
                <a:gridCol w="2059595"/>
                <a:gridCol w="2059595"/>
                <a:gridCol w="2059595"/>
              </a:tblGrid>
              <a:tr h="419842">
                <a:tc>
                  <a:txBody>
                    <a:bodyPr/>
                    <a:lstStyle/>
                    <a:p>
                      <a:pPr marL="0" marR="0" lvl="0" indent="0" algn="ctr" defTabSz="914400" rtl="0" eaLnBrk="1" fontAlgn="base" latinLnBrk="0" hangingPunct="1">
                        <a:lnSpc>
                          <a:spcPct val="100000"/>
                        </a:lnSpc>
                        <a:spcBef>
                          <a:spcPct val="25000"/>
                        </a:spcBef>
                        <a:spcAft>
                          <a:spcPct val="0"/>
                        </a:spcAft>
                        <a:buClr>
                          <a:srgbClr val="415299"/>
                        </a:buClr>
                        <a:buSzPct val="125000"/>
                        <a:buFontTx/>
                        <a:buNone/>
                        <a:tabLst/>
                      </a:pPr>
                      <a:r>
                        <a:rPr kumimoji="0" lang="en-GB" sz="1200" u="none" strike="noStrike" cap="none" normalizeH="0" baseline="0" noProof="0" dirty="0" smtClean="0">
                          <a:ln>
                            <a:noFill/>
                          </a:ln>
                          <a:solidFill>
                            <a:schemeClr val="bg1"/>
                          </a:solidFill>
                          <a:effectLst/>
                        </a:rPr>
                        <a:t>Maturity Indicators</a:t>
                      </a:r>
                      <a:endParaRPr kumimoji="0" lang="en-GB" sz="1200" b="0" i="0" u="none" strike="noStrike" cap="none" normalizeH="0" baseline="0" noProof="0" dirty="0" smtClean="0">
                        <a:ln>
                          <a:noFill/>
                        </a:ln>
                        <a:solidFill>
                          <a:schemeClr val="bg1"/>
                        </a:solidFill>
                        <a:effectLst/>
                        <a:latin typeface="+mj-lt"/>
                        <a:cs typeface="Arial" charset="0"/>
                      </a:endParaRPr>
                    </a:p>
                  </a:txBody>
                  <a:tcPr marL="45720" marR="45720" horzOverflow="overflow">
                    <a:lnL w="6350" cap="rnd" cmpd="sng" algn="ctr">
                      <a:noFill/>
                      <a:prstDash val="solid"/>
                    </a:lnL>
                    <a:lnR w="6350" cap="flat" cmpd="sng" algn="ctr">
                      <a:noFill/>
                      <a:prstDash val="solid"/>
                      <a:round/>
                      <a:headEnd type="none" w="med" len="med"/>
                      <a:tailEnd type="none" w="med" len="med"/>
                    </a:lnR>
                    <a:lnT w="6350" cap="rnd" cmpd="sng" algn="ctr">
                      <a:noFill/>
                      <a:prstDash val="solid"/>
                    </a:lnT>
                    <a:lnB w="12700" cap="rnd" cmpd="sng" algn="ctr">
                      <a:noFill/>
                      <a:prstDash val="solid"/>
                    </a:lnB>
                    <a:lnTlToBr w="12700" cmpd="sng">
                      <a:noFill/>
                      <a:prstDash val="solid"/>
                    </a:lnTlToBr>
                    <a:lnBlToTr w="12700" cmpd="sng">
                      <a:noFill/>
                      <a:prstDash val="solid"/>
                    </a:lnBlToTr>
                    <a:solidFill>
                      <a:srgbClr val="005EB8"/>
                    </a:solidFill>
                  </a:tcPr>
                </a:tc>
                <a:tc>
                  <a:txBody>
                    <a:bodyPr/>
                    <a:lstStyle/>
                    <a:p>
                      <a:pPr marL="0" marR="0" lvl="0" indent="0" algn="ctr" defTabSz="914400" rtl="0" eaLnBrk="1" fontAlgn="base" latinLnBrk="0" hangingPunct="1">
                        <a:lnSpc>
                          <a:spcPct val="100000"/>
                        </a:lnSpc>
                        <a:spcBef>
                          <a:spcPct val="25000"/>
                        </a:spcBef>
                        <a:spcAft>
                          <a:spcPct val="0"/>
                        </a:spcAft>
                        <a:buClr>
                          <a:srgbClr val="415299"/>
                        </a:buClr>
                        <a:buSzPct val="125000"/>
                        <a:buFontTx/>
                        <a:buNone/>
                        <a:tabLst/>
                      </a:pPr>
                      <a:endParaRPr kumimoji="0" lang="en-GB" sz="1100" b="1" i="0" u="none" strike="noStrike" cap="none" normalizeH="0" baseline="0" noProof="0" dirty="0" smtClean="0">
                        <a:ln>
                          <a:noFill/>
                        </a:ln>
                        <a:solidFill>
                          <a:schemeClr val="tx1"/>
                        </a:solidFill>
                        <a:effectLst/>
                        <a:latin typeface="+mj-lt"/>
                        <a:cs typeface="Arial" charset="0"/>
                      </a:endParaRPr>
                    </a:p>
                  </a:txBody>
                  <a:tcPr marL="45720" marR="45720" horzOverflow="overflow">
                    <a:lnL w="6350" cap="flat" cmpd="sng" algn="ctr">
                      <a:noFill/>
                      <a:prstDash val="solid"/>
                      <a:round/>
                      <a:headEnd type="none" w="med" len="med"/>
                      <a:tailEnd type="none" w="med" len="med"/>
                    </a:lnL>
                    <a:lnR w="6350" cap="flat" cmpd="sng" algn="ctr">
                      <a:solidFill>
                        <a:srgbClr val="00338D"/>
                      </a:solidFill>
                      <a:prstDash val="solid"/>
                      <a:round/>
                      <a:headEnd type="none" w="med" len="med"/>
                      <a:tailEnd type="none" w="med" len="med"/>
                    </a:lnR>
                    <a:lnT w="6350" cap="rnd" cmpd="sng" algn="ctr">
                      <a:noFill/>
                      <a:prstDash val="solid"/>
                    </a:lnT>
                    <a:lnB w="12700" cap="rnd" cmpd="sng" algn="ctr">
                      <a:noFill/>
                      <a:prstDash val="solid"/>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0000"/>
                        </a:lnSpc>
                        <a:spcBef>
                          <a:spcPct val="25000"/>
                        </a:spcBef>
                        <a:spcAft>
                          <a:spcPct val="0"/>
                        </a:spcAft>
                        <a:buClr>
                          <a:srgbClr val="415299"/>
                        </a:buClr>
                        <a:buSzPct val="125000"/>
                        <a:buFontTx/>
                        <a:buNone/>
                        <a:tabLst/>
                      </a:pPr>
                      <a:r>
                        <a:rPr kumimoji="0" lang="en-GB" sz="1200" b="1" i="0" u="none" strike="noStrike" cap="none" normalizeH="0" baseline="0" noProof="0" dirty="0" smtClean="0">
                          <a:ln>
                            <a:noFill/>
                          </a:ln>
                          <a:solidFill>
                            <a:schemeClr val="bg1"/>
                          </a:solidFill>
                          <a:effectLst/>
                          <a:latin typeface="+mj-lt"/>
                          <a:cs typeface="Arial" charset="0"/>
                        </a:rPr>
                        <a:t>Lagging</a:t>
                      </a:r>
                    </a:p>
                  </a:txBody>
                  <a:tcPr marL="45720" marR="45720" horzOverflow="overflow">
                    <a:lnL w="6350" cap="flat" cmpd="sng" algn="ctr">
                      <a:solidFill>
                        <a:srgbClr val="00338D"/>
                      </a:solidFill>
                      <a:prstDash val="solid"/>
                      <a:round/>
                      <a:headEnd type="none" w="med" len="med"/>
                      <a:tailEnd type="none" w="med" len="med"/>
                    </a:lnL>
                    <a:solidFill>
                      <a:srgbClr val="2D5491"/>
                    </a:solidFill>
                  </a:tcPr>
                </a:tc>
                <a:tc>
                  <a:txBody>
                    <a:bodyPr/>
                    <a:lstStyle/>
                    <a:p>
                      <a:pPr marL="0" marR="0" lvl="0" indent="0" algn="ctr" defTabSz="914400" rtl="0" eaLnBrk="1" fontAlgn="base" latinLnBrk="0" hangingPunct="1">
                        <a:lnSpc>
                          <a:spcPct val="100000"/>
                        </a:lnSpc>
                        <a:spcBef>
                          <a:spcPct val="25000"/>
                        </a:spcBef>
                        <a:spcAft>
                          <a:spcPct val="0"/>
                        </a:spcAft>
                        <a:buClr>
                          <a:srgbClr val="415299"/>
                        </a:buClr>
                        <a:buSzPct val="125000"/>
                        <a:buFontTx/>
                        <a:buNone/>
                        <a:tabLst/>
                      </a:pPr>
                      <a:r>
                        <a:rPr kumimoji="0" lang="en-GB" sz="1200" b="1" i="0" u="none" strike="noStrike" cap="none" normalizeH="0" baseline="0" noProof="0" dirty="0" smtClean="0">
                          <a:ln>
                            <a:noFill/>
                          </a:ln>
                          <a:solidFill>
                            <a:schemeClr val="bg1"/>
                          </a:solidFill>
                          <a:effectLst/>
                          <a:latin typeface="+mj-lt"/>
                          <a:cs typeface="Arial" charset="0"/>
                        </a:rPr>
                        <a:t>Basic</a:t>
                      </a:r>
                    </a:p>
                  </a:txBody>
                  <a:tcPr marL="45720" marR="45720" horzOverflow="overflow">
                    <a:solidFill>
                      <a:srgbClr val="2D5491"/>
                    </a:solidFill>
                  </a:tcPr>
                </a:tc>
                <a:tc>
                  <a:txBody>
                    <a:bodyPr/>
                    <a:lstStyle/>
                    <a:p>
                      <a:pPr marL="0" marR="0" lvl="0" indent="0" algn="ctr" defTabSz="914400" rtl="0" eaLnBrk="1" fontAlgn="base" latinLnBrk="0" hangingPunct="1">
                        <a:lnSpc>
                          <a:spcPct val="100000"/>
                        </a:lnSpc>
                        <a:spcBef>
                          <a:spcPct val="25000"/>
                        </a:spcBef>
                        <a:spcAft>
                          <a:spcPct val="0"/>
                        </a:spcAft>
                        <a:buClr>
                          <a:srgbClr val="415299"/>
                        </a:buClr>
                        <a:buSzPct val="125000"/>
                        <a:buFontTx/>
                        <a:buNone/>
                        <a:tabLst/>
                      </a:pPr>
                      <a:r>
                        <a:rPr kumimoji="0" lang="en-GB" sz="1200" b="1" i="0" u="none" strike="noStrike" cap="none" normalizeH="0" baseline="0" noProof="0" dirty="0" smtClean="0">
                          <a:ln>
                            <a:noFill/>
                          </a:ln>
                          <a:solidFill>
                            <a:schemeClr val="bg1"/>
                          </a:solidFill>
                          <a:effectLst/>
                          <a:latin typeface="+mj-lt"/>
                          <a:cs typeface="Arial" charset="0"/>
                        </a:rPr>
                        <a:t>Progressed</a:t>
                      </a:r>
                    </a:p>
                  </a:txBody>
                  <a:tcPr marL="45720" marR="45720" horzOverflow="overflow">
                    <a:solidFill>
                      <a:srgbClr val="2D5491"/>
                    </a:solidFill>
                  </a:tcPr>
                </a:tc>
                <a:tc>
                  <a:txBody>
                    <a:bodyPr/>
                    <a:lstStyle/>
                    <a:p>
                      <a:pPr marL="0" marR="0" lvl="0" indent="0" algn="ctr" defTabSz="914400" rtl="0" eaLnBrk="1" fontAlgn="base" latinLnBrk="0" hangingPunct="1">
                        <a:lnSpc>
                          <a:spcPct val="100000"/>
                        </a:lnSpc>
                        <a:spcBef>
                          <a:spcPct val="25000"/>
                        </a:spcBef>
                        <a:spcAft>
                          <a:spcPct val="0"/>
                        </a:spcAft>
                        <a:buClr>
                          <a:srgbClr val="415299"/>
                        </a:buClr>
                        <a:buSzPct val="125000"/>
                        <a:buFontTx/>
                        <a:buNone/>
                        <a:tabLst/>
                      </a:pPr>
                      <a:r>
                        <a:rPr kumimoji="0" lang="en-GB" sz="1200" b="1" i="0" u="none" strike="noStrike" cap="none" normalizeH="0" baseline="0" noProof="0" dirty="0" smtClean="0">
                          <a:ln>
                            <a:noFill/>
                          </a:ln>
                          <a:solidFill>
                            <a:schemeClr val="bg1"/>
                          </a:solidFill>
                          <a:effectLst/>
                          <a:latin typeface="+mj-lt"/>
                          <a:cs typeface="Arial" charset="0"/>
                        </a:rPr>
                        <a:t>Leading</a:t>
                      </a:r>
                    </a:p>
                  </a:txBody>
                  <a:tcPr marL="45720" marR="45720" horzOverflow="overflow">
                    <a:solidFill>
                      <a:srgbClr val="2D5491"/>
                    </a:solidFill>
                  </a:tcPr>
                </a:tc>
                <a:tc>
                  <a:txBody>
                    <a:bodyPr/>
                    <a:lstStyle/>
                    <a:p>
                      <a:pPr marL="0" marR="0" lvl="0" indent="0" algn="ctr" defTabSz="914400" rtl="0" eaLnBrk="1" fontAlgn="base" latinLnBrk="0" hangingPunct="1">
                        <a:lnSpc>
                          <a:spcPct val="100000"/>
                        </a:lnSpc>
                        <a:spcBef>
                          <a:spcPct val="25000"/>
                        </a:spcBef>
                        <a:spcAft>
                          <a:spcPct val="0"/>
                        </a:spcAft>
                        <a:buClr>
                          <a:srgbClr val="415299"/>
                        </a:buClr>
                        <a:buSzPct val="125000"/>
                        <a:buFontTx/>
                        <a:buNone/>
                        <a:tabLst/>
                      </a:pPr>
                      <a:r>
                        <a:rPr kumimoji="0" lang="en-GB" sz="1200" b="1" i="0" u="none" strike="noStrike" cap="none" normalizeH="0" baseline="0" noProof="0" dirty="0" smtClean="0">
                          <a:ln>
                            <a:noFill/>
                          </a:ln>
                          <a:solidFill>
                            <a:schemeClr val="bg1"/>
                          </a:solidFill>
                          <a:effectLst/>
                          <a:latin typeface="+mj-lt"/>
                          <a:cs typeface="Arial" charset="0"/>
                        </a:rPr>
                        <a:t>Innovating</a:t>
                      </a:r>
                    </a:p>
                  </a:txBody>
                  <a:tcPr marL="45720" marR="45720" horzOverflow="overflow">
                    <a:solidFill>
                      <a:srgbClr val="2D5491"/>
                    </a:solidFill>
                  </a:tcPr>
                </a:tc>
              </a:tr>
              <a:tr h="2648999">
                <a:tc>
                  <a:txBody>
                    <a:bodyPr/>
                    <a:lstStyle/>
                    <a:p>
                      <a:pPr algn="ctr"/>
                      <a:r>
                        <a:rPr lang="en-US" sz="1200" kern="1200" dirty="0" smtClean="0">
                          <a:solidFill>
                            <a:schemeClr val="bg1"/>
                          </a:solidFill>
                        </a:rPr>
                        <a:t>Risk Monitoring</a:t>
                      </a:r>
                    </a:p>
                    <a:p>
                      <a:pPr algn="ctr"/>
                      <a:r>
                        <a:rPr lang="en-US" sz="1200" kern="1200" dirty="0" smtClean="0">
                          <a:solidFill>
                            <a:schemeClr val="bg1"/>
                          </a:solidFill>
                        </a:rPr>
                        <a:t>(cont’d)</a:t>
                      </a:r>
                    </a:p>
                  </a:txBody>
                  <a:tcPr marL="45720" marR="45720" anchor="ctr" horzOverflow="overflow">
                    <a:lnR w="12700" cap="rnd" cmpd="sng" algn="ctr">
                      <a:noFill/>
                      <a:prstDash val="solid"/>
                    </a:lnR>
                    <a:lnT w="12700" cap="rnd" cmpd="sng" algn="ctr">
                      <a:noFill/>
                      <a:prstDash val="solid"/>
                    </a:lnT>
                    <a:solidFill>
                      <a:srgbClr val="2D5491"/>
                    </a:solidFill>
                  </a:tcPr>
                </a:tc>
                <a:tc>
                  <a:txBody>
                    <a:bodyPr/>
                    <a:lstStyle/>
                    <a:p>
                      <a:pPr algn="ctr"/>
                      <a:endParaRPr lang="en-US" sz="1100" b="1" kern="1200" dirty="0">
                        <a:solidFill>
                          <a:schemeClr val="bg1"/>
                        </a:solidFill>
                        <a:latin typeface="+mn-lt"/>
                        <a:ea typeface="+mn-ea"/>
                        <a:cs typeface="+mn-cs"/>
                      </a:endParaRPr>
                    </a:p>
                  </a:txBody>
                  <a:tcPr marL="45720" marR="45720" anchor="ctr" horzOverflow="overflow">
                    <a:lnL w="12700" cap="rnd" cmpd="sng" algn="ctr">
                      <a:noFill/>
                      <a:prstDash val="solid"/>
                    </a:lnL>
                    <a:lnR w="6350" cap="flat" cmpd="sng" algn="ctr">
                      <a:solidFill>
                        <a:srgbClr val="00338D"/>
                      </a:solidFill>
                      <a:prstDash val="solid"/>
                      <a:round/>
                      <a:headEnd type="none" w="med" len="med"/>
                      <a:tailEnd type="none" w="med" len="med"/>
                    </a:lnR>
                    <a:lnT w="12700" cap="rnd" cmpd="sng" algn="ctr">
                      <a:noFill/>
                      <a:prstDash val="solid"/>
                    </a:lnT>
                    <a:lnB w="6350" cap="rnd" cmpd="sng" algn="ctr">
                      <a:noFill/>
                      <a:prstDash val="solid"/>
                    </a:lnB>
                    <a:lnTlToBr w="12700" cmpd="sng">
                      <a:noFill/>
                      <a:prstDash val="solid"/>
                    </a:lnTlToBr>
                    <a:lnBlToTr w="12700" cmpd="sng">
                      <a:noFill/>
                      <a:prstDash val="solid"/>
                    </a:lnBlToTr>
                    <a:noFill/>
                  </a:tcPr>
                </a:tc>
                <a:tc>
                  <a:txBody>
                    <a:bodyPr/>
                    <a:lstStyle/>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r>
                        <a:rPr lang="en-US" sz="1200" kern="1200" dirty="0" smtClean="0">
                          <a:solidFill>
                            <a:srgbClr val="00338D"/>
                          </a:solidFill>
                          <a:latin typeface="+mn-lt"/>
                          <a:ea typeface="+mn-ea"/>
                          <a:cs typeface="+mn-cs"/>
                        </a:rPr>
                        <a:t>Use of established standards, tools and techniques is patchy and largely dependent on the skills and experience of individuals rather than organizational capability</a:t>
                      </a:r>
                      <a:endParaRPr lang="en-GB" sz="1200" kern="1200" noProof="0" dirty="0" smtClean="0">
                        <a:solidFill>
                          <a:srgbClr val="00338D"/>
                        </a:solidFill>
                        <a:latin typeface="+mn-lt"/>
                        <a:ea typeface="+mn-ea"/>
                        <a:cs typeface="+mn-cs"/>
                      </a:endParaRPr>
                    </a:p>
                  </a:txBody>
                  <a:tcPr marL="45720" marR="45720" horzOverflow="overflow">
                    <a:lnL w="6350" cap="flat" cmpd="sng" algn="ctr">
                      <a:solidFill>
                        <a:srgbClr val="00338D"/>
                      </a:solidFill>
                      <a:prstDash val="solid"/>
                      <a:round/>
                      <a:headEnd type="none" w="med" len="med"/>
                      <a:tailEnd type="none" w="med" len="med"/>
                    </a:lnL>
                    <a:lnB w="6350" cap="flat" cmpd="sng" algn="ctr">
                      <a:solidFill>
                        <a:srgbClr val="00338D"/>
                      </a:solidFill>
                      <a:prstDash val="solid"/>
                      <a:round/>
                      <a:headEnd type="none" w="med" len="med"/>
                      <a:tailEnd type="none" w="med" len="med"/>
                    </a:lnB>
                    <a:noFill/>
                  </a:tcPr>
                </a:tc>
                <a:tc>
                  <a:txBody>
                    <a:bodyPr/>
                    <a:lstStyle/>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r>
                        <a:rPr lang="en-US" sz="1200" kern="1200" dirty="0" smtClean="0">
                          <a:solidFill>
                            <a:srgbClr val="00338D"/>
                          </a:solidFill>
                          <a:latin typeface="+mn-lt"/>
                          <a:ea typeface="+mn-ea"/>
                          <a:cs typeface="+mn-cs"/>
                        </a:rPr>
                        <a:t>Formal risk management processes exist to some degree in critical areas such as premises security, operations and information security but have a narrow focus. There is awareness of the need to conduct formalized risk management, but insufficient clarity of why or how to embed it throughout the organization. Digital-specific risks are only identified to a limited extend and are inadequately managed.</a:t>
                      </a:r>
                      <a:endParaRPr lang="en-US" sz="1200" kern="1200" dirty="0">
                        <a:solidFill>
                          <a:srgbClr val="00338D"/>
                        </a:solidFill>
                        <a:latin typeface="+mn-lt"/>
                        <a:ea typeface="+mn-ea"/>
                        <a:cs typeface="+mn-cs"/>
                      </a:endParaRPr>
                    </a:p>
                  </a:txBody>
                  <a:tcPr marL="45720" marR="45720" horzOverflow="overflow">
                    <a:lnB w="6350" cap="flat" cmpd="sng" algn="ctr">
                      <a:solidFill>
                        <a:srgbClr val="00338D"/>
                      </a:solidFill>
                      <a:prstDash val="solid"/>
                      <a:round/>
                      <a:headEnd type="none" w="med" len="med"/>
                      <a:tailEnd type="none" w="med" len="med"/>
                    </a:lnB>
                    <a:noFill/>
                  </a:tcPr>
                </a:tc>
                <a:tc>
                  <a:txBody>
                    <a:bodyPr/>
                    <a:lstStyle/>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r>
                        <a:rPr lang="en-US" sz="1200" kern="1200" dirty="0" smtClean="0">
                          <a:solidFill>
                            <a:srgbClr val="00338D"/>
                          </a:solidFill>
                          <a:latin typeface="+mn-lt"/>
                          <a:ea typeface="+mn-ea"/>
                          <a:cs typeface="+mn-cs"/>
                        </a:rPr>
                        <a:t>Standards, tools and techniques are used along with a dedicated budget and resources. The dynamics of balancing risk management against commercial or operational productivity may not be fully understood or measured and reported against. Core risks around Digital channels and technologies are understood and mitigated.</a:t>
                      </a:r>
                      <a:endParaRPr lang="en-US" sz="1200" kern="1200" dirty="0">
                        <a:solidFill>
                          <a:srgbClr val="00338D"/>
                        </a:solidFill>
                        <a:latin typeface="+mn-lt"/>
                        <a:ea typeface="+mn-ea"/>
                        <a:cs typeface="+mn-cs"/>
                      </a:endParaRPr>
                    </a:p>
                  </a:txBody>
                  <a:tcPr marL="45720" marR="45720" horzOverflow="overflow">
                    <a:lnB w="6350" cap="flat" cmpd="sng" algn="ctr">
                      <a:solidFill>
                        <a:srgbClr val="00338D"/>
                      </a:solidFill>
                      <a:prstDash val="solid"/>
                      <a:round/>
                      <a:headEnd type="none" w="med" len="med"/>
                      <a:tailEnd type="none" w="med" len="med"/>
                    </a:lnB>
                    <a:noFill/>
                  </a:tcPr>
                </a:tc>
                <a:tc>
                  <a:txBody>
                    <a:bodyPr/>
                    <a:lstStyle/>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r>
                        <a:rPr lang="en-US" sz="1200" kern="1200" dirty="0" smtClean="0">
                          <a:solidFill>
                            <a:srgbClr val="00338D"/>
                          </a:solidFill>
                          <a:latin typeface="+mn-lt"/>
                          <a:ea typeface="+mn-ea"/>
                          <a:cs typeface="+mn-cs"/>
                        </a:rPr>
                        <a:t>There is a comprehensive risk management framework in place within the organization which </a:t>
                      </a:r>
                      <a:r>
                        <a:rPr lang="en-US" sz="1200" kern="1200" dirty="0" err="1" smtClean="0">
                          <a:solidFill>
                            <a:srgbClr val="00338D"/>
                          </a:solidFill>
                          <a:latin typeface="+mn-lt"/>
                          <a:ea typeface="+mn-ea"/>
                          <a:cs typeface="+mn-cs"/>
                        </a:rPr>
                        <a:t>recognises</a:t>
                      </a:r>
                      <a:r>
                        <a:rPr lang="en-US" sz="1200" kern="1200" dirty="0" smtClean="0">
                          <a:solidFill>
                            <a:srgbClr val="00338D"/>
                          </a:solidFill>
                          <a:latin typeface="+mn-lt"/>
                          <a:ea typeface="+mn-ea"/>
                          <a:cs typeface="+mn-cs"/>
                        </a:rPr>
                        <a:t> digital risk management as a distinct sub-discipline with clear ownership and appropriate policies and procedures. Digital risk is managed across all dimensions including operational, commercial and change management. Risk identification and reporting happens in a timely manner using some automation.</a:t>
                      </a:r>
                      <a:endParaRPr lang="en-GB" sz="1200" kern="1200" noProof="0" dirty="0" smtClean="0">
                        <a:solidFill>
                          <a:srgbClr val="00338D"/>
                        </a:solidFill>
                        <a:latin typeface="+mn-lt"/>
                        <a:ea typeface="+mn-ea"/>
                        <a:cs typeface="+mn-cs"/>
                      </a:endParaRPr>
                    </a:p>
                  </a:txBody>
                  <a:tcPr marL="45720" marR="45720" horzOverflow="overflow">
                    <a:lnB w="6350" cap="flat" cmpd="sng" algn="ctr">
                      <a:solidFill>
                        <a:srgbClr val="00338D"/>
                      </a:solidFill>
                      <a:prstDash val="solid"/>
                      <a:round/>
                      <a:headEnd type="none" w="med" len="med"/>
                      <a:tailEnd type="none" w="med" len="med"/>
                    </a:lnB>
                    <a:noFill/>
                  </a:tcPr>
                </a:tc>
                <a:tc>
                  <a:txBody>
                    <a:bodyPr/>
                    <a:lstStyle/>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r>
                        <a:rPr lang="en-US" sz="1200" kern="1200" dirty="0" smtClean="0">
                          <a:solidFill>
                            <a:srgbClr val="00338D"/>
                          </a:solidFill>
                          <a:latin typeface="+mn-lt"/>
                          <a:ea typeface="+mn-ea"/>
                          <a:cs typeface="+mn-cs"/>
                        </a:rPr>
                        <a:t>There is a sound understanding of Standards and their application and a good use of tools to support the process. Risk management is embedded in the organization and decision making. The leadership team recognizes the most critical systems and their necessity to company prosperity and growth. Risk management is driving the organization.</a:t>
                      </a:r>
                      <a:endParaRPr lang="en-US" sz="1200" kern="1200" dirty="0">
                        <a:solidFill>
                          <a:srgbClr val="00338D"/>
                        </a:solidFill>
                        <a:latin typeface="+mn-lt"/>
                        <a:ea typeface="+mn-ea"/>
                        <a:cs typeface="+mn-cs"/>
                      </a:endParaRPr>
                    </a:p>
                  </a:txBody>
                  <a:tcPr marL="45720" marR="45720" horzOverflow="overflow">
                    <a:lnB w="6350" cap="flat" cmpd="sng" algn="ctr">
                      <a:solidFill>
                        <a:srgbClr val="00338D"/>
                      </a:solidFill>
                      <a:prstDash val="solid"/>
                      <a:round/>
                      <a:headEnd type="none" w="med" len="med"/>
                      <a:tailEnd type="none" w="med" len="med"/>
                    </a:lnB>
                    <a:noFill/>
                  </a:tcPr>
                </a:tc>
              </a:tr>
            </a:tbl>
          </a:graphicData>
        </a:graphic>
      </p:graphicFrame>
      <p:sp>
        <p:nvSpPr>
          <p:cNvPr id="30" name="TextBox 29"/>
          <p:cNvSpPr txBox="1"/>
          <p:nvPr/>
        </p:nvSpPr>
        <p:spPr>
          <a:xfrm>
            <a:off x="119949" y="5943346"/>
            <a:ext cx="3909321" cy="168024"/>
          </a:xfrm>
          <a:prstGeom prst="rect">
            <a:avLst/>
          </a:prstGeom>
          <a:noFill/>
        </p:spPr>
        <p:txBody>
          <a:bodyPr wrap="none" lIns="21772" tIns="21772" rIns="21772" bIns="21772" rtlCol="0" anchor="ctr" anchorCtr="0">
            <a:noAutofit/>
          </a:bodyPr>
          <a:lstStyle/>
          <a:p>
            <a:pPr defTabSz="890789">
              <a:spcBef>
                <a:spcPts val="300"/>
              </a:spcBef>
              <a:defRPr/>
            </a:pPr>
            <a:r>
              <a:rPr lang="en-AU" sz="800" i="1" dirty="0">
                <a:solidFill>
                  <a:srgbClr val="00338D"/>
                </a:solidFill>
              </a:rPr>
              <a:t>Source: DMA survey, interviews with </a:t>
            </a:r>
            <a:r>
              <a:rPr lang="en-AU" sz="800" i="1" dirty="0" err="1">
                <a:solidFill>
                  <a:srgbClr val="00338D"/>
                </a:solidFill>
              </a:rPr>
              <a:t>FBNQuest</a:t>
            </a:r>
            <a:r>
              <a:rPr lang="en-AU" sz="800" i="1" dirty="0">
                <a:solidFill>
                  <a:srgbClr val="00338D"/>
                </a:solidFill>
              </a:rPr>
              <a:t> employees, company websites, exploratory interviews</a:t>
            </a:r>
          </a:p>
        </p:txBody>
      </p:sp>
      <p:grpSp>
        <p:nvGrpSpPr>
          <p:cNvPr id="21" name="Group 20"/>
          <p:cNvGrpSpPr/>
          <p:nvPr/>
        </p:nvGrpSpPr>
        <p:grpSpPr>
          <a:xfrm>
            <a:off x="7347937" y="44696"/>
            <a:ext cx="4568864" cy="274320"/>
            <a:chOff x="7916790" y="356874"/>
            <a:chExt cx="4568864" cy="274320"/>
          </a:xfrm>
        </p:grpSpPr>
        <p:grpSp>
          <p:nvGrpSpPr>
            <p:cNvPr id="25" name="Group 24"/>
            <p:cNvGrpSpPr/>
            <p:nvPr/>
          </p:nvGrpSpPr>
          <p:grpSpPr>
            <a:xfrm>
              <a:off x="7916790" y="356874"/>
              <a:ext cx="2337497" cy="274320"/>
              <a:chOff x="3793151" y="6476333"/>
              <a:chExt cx="2337497" cy="274320"/>
            </a:xfrm>
          </p:grpSpPr>
          <p:sp>
            <p:nvSpPr>
              <p:cNvPr id="31" name="Isosceles Triangle 30"/>
              <p:cNvSpPr/>
              <p:nvPr/>
            </p:nvSpPr>
            <p:spPr>
              <a:xfrm rot="10800000">
                <a:off x="4273393" y="6554522"/>
                <a:ext cx="140400" cy="117943"/>
              </a:xfrm>
              <a:prstGeom prst="triangle">
                <a:avLst/>
              </a:prstGeom>
              <a:solidFill>
                <a:srgbClr val="00338D"/>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21772" tIns="21772" rIns="21772" bIns="21772" rtlCol="0" anchor="ctr" anchorCtr="0"/>
              <a:lstStyle/>
              <a:p>
                <a:pPr algn="ctr"/>
                <a:endParaRPr lang="en-AU" sz="800" dirty="0" err="1">
                  <a:solidFill>
                    <a:srgbClr val="00338D"/>
                  </a:solidFill>
                  <a:latin typeface="Calibri" panose="020F0502020204030204" pitchFamily="34" charset="0"/>
                </a:endParaRPr>
              </a:p>
            </p:txBody>
          </p:sp>
          <p:sp>
            <p:nvSpPr>
              <p:cNvPr id="32" name="TextBox 31"/>
              <p:cNvSpPr txBox="1"/>
              <p:nvPr/>
            </p:nvSpPr>
            <p:spPr>
              <a:xfrm>
                <a:off x="4380552" y="6525841"/>
                <a:ext cx="469141" cy="175304"/>
              </a:xfrm>
              <a:prstGeom prst="rect">
                <a:avLst/>
              </a:prstGeom>
              <a:noFill/>
            </p:spPr>
            <p:txBody>
              <a:bodyPr wrap="none" lIns="21772" tIns="21772" rIns="21772" bIns="21772" rtlCol="0" anchor="ctr" anchorCtr="0">
                <a:noAutofit/>
              </a:bodyPr>
              <a:lstStyle/>
              <a:p>
                <a:pPr algn="ctr"/>
                <a:r>
                  <a:rPr lang="en-AU" sz="800" b="1" dirty="0">
                    <a:solidFill>
                      <a:srgbClr val="00338D"/>
                    </a:solidFill>
                  </a:rPr>
                  <a:t>Current</a:t>
                </a:r>
              </a:p>
            </p:txBody>
          </p:sp>
          <p:sp>
            <p:nvSpPr>
              <p:cNvPr id="33" name="Text Box 81"/>
              <p:cNvSpPr txBox="1">
                <a:spLocks noChangeArrowheads="1"/>
              </p:cNvSpPr>
              <p:nvPr/>
            </p:nvSpPr>
            <p:spPr bwMode="auto">
              <a:xfrm>
                <a:off x="3793151" y="6476333"/>
                <a:ext cx="476639" cy="274320"/>
              </a:xfrm>
              <a:prstGeom prst="rect">
                <a:avLst/>
              </a:prstGeom>
              <a:noFill/>
              <a:ln w="9525">
                <a:noFill/>
                <a:miter lim="800000"/>
                <a:headEnd type="none" w="sm" len="sm"/>
                <a:tailEnd type="none" w="sm" len="sm"/>
              </a:ln>
              <a:effectLst/>
            </p:spPr>
            <p:txBody>
              <a:bodyPr wrap="square" lIns="45720" rIns="45720" anchor="ctr">
                <a:noAutofit/>
              </a:bodyPr>
              <a:lstStyle/>
              <a:p>
                <a:pPr algn="ctr"/>
                <a:r>
                  <a:rPr lang="en-US" sz="1000" b="1" dirty="0">
                    <a:solidFill>
                      <a:srgbClr val="00338D"/>
                    </a:solidFill>
                  </a:rPr>
                  <a:t>Key:</a:t>
                </a:r>
              </a:p>
            </p:txBody>
          </p:sp>
          <p:sp>
            <p:nvSpPr>
              <p:cNvPr id="34" name="object 140"/>
              <p:cNvSpPr txBox="1"/>
              <p:nvPr/>
            </p:nvSpPr>
            <p:spPr>
              <a:xfrm>
                <a:off x="5247374" y="6551939"/>
                <a:ext cx="883274" cy="123111"/>
              </a:xfrm>
              <a:prstGeom prst="rect">
                <a:avLst/>
              </a:prstGeom>
            </p:spPr>
            <p:txBody>
              <a:bodyPr vert="horz" wrap="square" lIns="0" tIns="0" rIns="0" bIns="0" rtlCol="0">
                <a:spAutoFit/>
              </a:bodyPr>
              <a:lstStyle/>
              <a:p>
                <a:pPr marL="12700"/>
                <a:r>
                  <a:rPr lang="en-GB" sz="800" b="1" spc="-10" dirty="0">
                    <a:solidFill>
                      <a:srgbClr val="00338D"/>
                    </a:solidFill>
                    <a:cs typeface="Century Gothic"/>
                  </a:rPr>
                  <a:t>Peer </a:t>
                </a:r>
                <a:r>
                  <a:rPr lang="en-GB" sz="800" b="1" spc="-10" dirty="0" smtClean="0">
                    <a:solidFill>
                      <a:srgbClr val="00338D"/>
                    </a:solidFill>
                    <a:cs typeface="Century Gothic"/>
                  </a:rPr>
                  <a:t>Group</a:t>
                </a:r>
                <a:endParaRPr sz="800" b="1" dirty="0">
                  <a:solidFill>
                    <a:srgbClr val="00338D"/>
                  </a:solidFill>
                  <a:cs typeface="Century Gothic"/>
                </a:endParaRPr>
              </a:p>
            </p:txBody>
          </p:sp>
          <p:sp>
            <p:nvSpPr>
              <p:cNvPr id="35" name="Isosceles Triangle 34"/>
              <p:cNvSpPr/>
              <p:nvPr/>
            </p:nvSpPr>
            <p:spPr>
              <a:xfrm rot="10800000">
                <a:off x="5097444" y="6554522"/>
                <a:ext cx="140400" cy="117943"/>
              </a:xfrm>
              <a:prstGeom prs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21772" tIns="21772" rIns="21772" bIns="21772" rtlCol="0" anchor="ctr" anchorCtr="0"/>
              <a:lstStyle/>
              <a:p>
                <a:pPr algn="ctr"/>
                <a:endParaRPr lang="en-AU" sz="800" dirty="0" err="1">
                  <a:solidFill>
                    <a:srgbClr val="00338D"/>
                  </a:solidFill>
                  <a:latin typeface="Calibri" panose="020F0502020204030204" pitchFamily="34" charset="0"/>
                </a:endParaRPr>
              </a:p>
            </p:txBody>
          </p:sp>
        </p:grpSp>
        <p:sp>
          <p:nvSpPr>
            <p:cNvPr id="26" name="Isosceles Triangle 25"/>
            <p:cNvSpPr/>
            <p:nvPr/>
          </p:nvSpPr>
          <p:spPr>
            <a:xfrm rot="10800000">
              <a:off x="10162847" y="435063"/>
              <a:ext cx="140400" cy="117943"/>
            </a:xfrm>
            <a:prstGeom prst="triangle">
              <a:avLst/>
            </a:prstGeom>
            <a:solidFill>
              <a:srgbClr val="00B060"/>
            </a:solidFill>
            <a:ln>
              <a:noFill/>
            </a:ln>
          </p:spPr>
          <p:style>
            <a:lnRef idx="2">
              <a:schemeClr val="accent1">
                <a:shade val="50000"/>
              </a:schemeClr>
            </a:lnRef>
            <a:fillRef idx="1">
              <a:schemeClr val="accent1"/>
            </a:fillRef>
            <a:effectRef idx="0">
              <a:schemeClr val="accent1"/>
            </a:effectRef>
            <a:fontRef idx="minor">
              <a:schemeClr val="lt1"/>
            </a:fontRef>
          </p:style>
          <p:txBody>
            <a:bodyPr lIns="21772" tIns="21772" rIns="21772" bIns="21772" rtlCol="0" anchor="ctr" anchorCtr="0"/>
            <a:lstStyle/>
            <a:p>
              <a:pPr algn="ctr"/>
              <a:endParaRPr lang="en-AU" sz="800" dirty="0" err="1">
                <a:solidFill>
                  <a:srgbClr val="00338D"/>
                </a:solidFill>
                <a:latin typeface="Calibri" panose="020F0502020204030204" pitchFamily="34" charset="0"/>
              </a:endParaRPr>
            </a:p>
          </p:txBody>
        </p:sp>
        <p:sp>
          <p:nvSpPr>
            <p:cNvPr id="27" name="TextBox 26"/>
            <p:cNvSpPr txBox="1"/>
            <p:nvPr/>
          </p:nvSpPr>
          <p:spPr>
            <a:xfrm>
              <a:off x="10753127" y="406382"/>
              <a:ext cx="469141" cy="175304"/>
            </a:xfrm>
            <a:prstGeom prst="rect">
              <a:avLst/>
            </a:prstGeom>
            <a:noFill/>
          </p:spPr>
          <p:txBody>
            <a:bodyPr wrap="none" lIns="21772" tIns="21772" rIns="21772" bIns="21772" rtlCol="0" anchor="ctr" anchorCtr="0">
              <a:noAutofit/>
            </a:bodyPr>
            <a:lstStyle/>
            <a:p>
              <a:pPr algn="ctr"/>
              <a:r>
                <a:rPr lang="en-AU" sz="800" b="1" dirty="0">
                  <a:solidFill>
                    <a:srgbClr val="00338D"/>
                  </a:solidFill>
                </a:rPr>
                <a:t>Global </a:t>
              </a:r>
              <a:r>
                <a:rPr lang="en-AU" sz="800" b="1" dirty="0" smtClean="0">
                  <a:solidFill>
                    <a:srgbClr val="00338D"/>
                  </a:solidFill>
                </a:rPr>
                <a:t>Industry </a:t>
              </a:r>
              <a:r>
                <a:rPr lang="en-AU" sz="800" b="1" dirty="0">
                  <a:solidFill>
                    <a:srgbClr val="00338D"/>
                  </a:solidFill>
                </a:rPr>
                <a:t>B</a:t>
              </a:r>
              <a:r>
                <a:rPr lang="en-AU" sz="800" b="1" dirty="0" smtClean="0">
                  <a:solidFill>
                    <a:srgbClr val="00338D"/>
                  </a:solidFill>
                </a:rPr>
                <a:t>enchmark</a:t>
              </a:r>
              <a:endParaRPr lang="en-AU" sz="800" b="1" dirty="0">
                <a:solidFill>
                  <a:srgbClr val="00338D"/>
                </a:solidFill>
              </a:endParaRPr>
            </a:p>
          </p:txBody>
        </p:sp>
        <p:sp>
          <p:nvSpPr>
            <p:cNvPr id="28" name="Isosceles Triangle 27"/>
            <p:cNvSpPr/>
            <p:nvPr/>
          </p:nvSpPr>
          <p:spPr>
            <a:xfrm rot="10800000">
              <a:off x="11860573" y="436066"/>
              <a:ext cx="140400" cy="117943"/>
            </a:xfrm>
            <a:prstGeom prst="triangle">
              <a:avLst/>
            </a:prstGeom>
            <a:solidFill>
              <a:srgbClr val="8E258D"/>
            </a:solidFill>
            <a:ln>
              <a:noFill/>
            </a:ln>
          </p:spPr>
          <p:style>
            <a:lnRef idx="2">
              <a:schemeClr val="accent1">
                <a:shade val="50000"/>
              </a:schemeClr>
            </a:lnRef>
            <a:fillRef idx="1">
              <a:schemeClr val="accent1"/>
            </a:fillRef>
            <a:effectRef idx="0">
              <a:schemeClr val="accent1"/>
            </a:effectRef>
            <a:fontRef idx="minor">
              <a:schemeClr val="lt1"/>
            </a:fontRef>
          </p:style>
          <p:txBody>
            <a:bodyPr lIns="21772" tIns="21772" rIns="21772" bIns="21772" rtlCol="0" anchor="ctr" anchorCtr="0"/>
            <a:lstStyle/>
            <a:p>
              <a:pPr algn="ctr"/>
              <a:endParaRPr lang="en-AU" sz="800" dirty="0" err="1">
                <a:solidFill>
                  <a:srgbClr val="00338D"/>
                </a:solidFill>
                <a:latin typeface="Calibri" panose="020F0502020204030204" pitchFamily="34" charset="0"/>
              </a:endParaRPr>
            </a:p>
          </p:txBody>
        </p:sp>
        <p:sp>
          <p:nvSpPr>
            <p:cNvPr id="29" name="TextBox 28"/>
            <p:cNvSpPr txBox="1"/>
            <p:nvPr/>
          </p:nvSpPr>
          <p:spPr>
            <a:xfrm>
              <a:off x="12016513" y="407385"/>
              <a:ext cx="469141" cy="175304"/>
            </a:xfrm>
            <a:prstGeom prst="rect">
              <a:avLst/>
            </a:prstGeom>
            <a:noFill/>
          </p:spPr>
          <p:txBody>
            <a:bodyPr wrap="none" lIns="21772" tIns="21772" rIns="21772" bIns="21772" rtlCol="0" anchor="ctr" anchorCtr="0">
              <a:noAutofit/>
            </a:bodyPr>
            <a:lstStyle/>
            <a:p>
              <a:pPr algn="ctr"/>
              <a:r>
                <a:rPr lang="en-AU" sz="800" b="1" dirty="0">
                  <a:solidFill>
                    <a:srgbClr val="00338D"/>
                  </a:solidFill>
                </a:rPr>
                <a:t>Aspiration</a:t>
              </a:r>
            </a:p>
          </p:txBody>
        </p:sp>
      </p:grpSp>
      <p:pic>
        <p:nvPicPr>
          <p:cNvPr id="37" name="Picture 36"/>
          <p:cNvPicPr>
            <a:picLocks noChangeAspect="1"/>
          </p:cNvPicPr>
          <p:nvPr/>
        </p:nvPicPr>
        <p:blipFill>
          <a:blip r:embed="rId2"/>
          <a:stretch>
            <a:fillRect/>
          </a:stretch>
        </p:blipFill>
        <p:spPr>
          <a:xfrm>
            <a:off x="-1123122" y="4490117"/>
            <a:ext cx="851774" cy="330361"/>
          </a:xfrm>
          <a:prstGeom prst="rect">
            <a:avLst/>
          </a:prstGeom>
          <a:solidFill>
            <a:srgbClr val="003D6F"/>
          </a:solidFill>
        </p:spPr>
      </p:pic>
      <p:sp>
        <p:nvSpPr>
          <p:cNvPr id="38" name="Rectangle 37"/>
          <p:cNvSpPr/>
          <p:nvPr/>
        </p:nvSpPr>
        <p:spPr>
          <a:xfrm>
            <a:off x="1694465" y="1026185"/>
            <a:ext cx="10287000" cy="54864"/>
          </a:xfrm>
          <a:prstGeom prst="rect">
            <a:avLst/>
          </a:prstGeom>
          <a:solidFill>
            <a:schemeClr val="bg1">
              <a:lumMod val="75000"/>
            </a:schemeClr>
          </a:solidFill>
          <a:ln w="25400" cap="flat" cmpd="sng" algn="ctr">
            <a:noFill/>
            <a:prstDash val="solid"/>
          </a:ln>
          <a:effectLst/>
        </p:spPr>
        <p:txBody>
          <a:bodyPr lIns="21772" tIns="21772" rIns="21772" bIns="21772" rtlCol="0" anchor="ctr" anchorCtr="0"/>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800" b="0" i="0" u="none" strike="noStrike" kern="0" cap="none" spc="0" normalizeH="0" baseline="0" noProof="0" dirty="0" err="1" smtClean="0">
              <a:ln>
                <a:noFill/>
              </a:ln>
              <a:solidFill>
                <a:srgbClr val="FFFFFF"/>
              </a:solidFill>
              <a:effectLst/>
              <a:uLnTx/>
              <a:uFillTx/>
              <a:latin typeface="Calibri" panose="020F0502020204030204" pitchFamily="34" charset="0"/>
              <a:ea typeface="+mn-ea"/>
              <a:cs typeface="Arial" panose="020B0604020202020204" pitchFamily="34" charset="0"/>
            </a:endParaRPr>
          </a:p>
        </p:txBody>
      </p:sp>
      <p:sp>
        <p:nvSpPr>
          <p:cNvPr id="39" name="Oval 38"/>
          <p:cNvSpPr/>
          <p:nvPr/>
        </p:nvSpPr>
        <p:spPr>
          <a:xfrm>
            <a:off x="2627157" y="967506"/>
            <a:ext cx="182880" cy="18288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GB"/>
          </a:p>
        </p:txBody>
      </p:sp>
      <p:sp>
        <p:nvSpPr>
          <p:cNvPr id="40" name="Oval 39"/>
          <p:cNvSpPr/>
          <p:nvPr/>
        </p:nvSpPr>
        <p:spPr>
          <a:xfrm>
            <a:off x="4687658" y="967506"/>
            <a:ext cx="182880" cy="18288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GB"/>
          </a:p>
        </p:txBody>
      </p:sp>
      <p:sp>
        <p:nvSpPr>
          <p:cNvPr id="52" name="Oval 51"/>
          <p:cNvSpPr/>
          <p:nvPr/>
        </p:nvSpPr>
        <p:spPr>
          <a:xfrm>
            <a:off x="6694377" y="958270"/>
            <a:ext cx="182880" cy="18288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GB"/>
          </a:p>
        </p:txBody>
      </p:sp>
      <p:sp>
        <p:nvSpPr>
          <p:cNvPr id="53" name="Oval 52"/>
          <p:cNvSpPr/>
          <p:nvPr/>
        </p:nvSpPr>
        <p:spPr>
          <a:xfrm>
            <a:off x="8816197" y="967506"/>
            <a:ext cx="182880" cy="18288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GB"/>
          </a:p>
        </p:txBody>
      </p:sp>
      <p:sp>
        <p:nvSpPr>
          <p:cNvPr id="54" name="Oval 53"/>
          <p:cNvSpPr/>
          <p:nvPr/>
        </p:nvSpPr>
        <p:spPr>
          <a:xfrm>
            <a:off x="10860223" y="967506"/>
            <a:ext cx="182880" cy="18288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GB"/>
          </a:p>
        </p:txBody>
      </p:sp>
      <p:sp>
        <p:nvSpPr>
          <p:cNvPr id="19" name="Isosceles Triangle 18"/>
          <p:cNvSpPr/>
          <p:nvPr/>
        </p:nvSpPr>
        <p:spPr>
          <a:xfrm rot="10800000">
            <a:off x="10914856" y="827140"/>
            <a:ext cx="365760" cy="274320"/>
          </a:xfrm>
          <a:prstGeom prst="triangle">
            <a:avLst/>
          </a:prstGeom>
          <a:solidFill>
            <a:srgbClr val="00B060"/>
          </a:solidFill>
          <a:ln>
            <a:noFill/>
          </a:ln>
        </p:spPr>
        <p:style>
          <a:lnRef idx="2">
            <a:schemeClr val="accent1">
              <a:shade val="50000"/>
            </a:schemeClr>
          </a:lnRef>
          <a:fillRef idx="1">
            <a:schemeClr val="accent1"/>
          </a:fillRef>
          <a:effectRef idx="0">
            <a:schemeClr val="accent1"/>
          </a:effectRef>
          <a:fontRef idx="minor">
            <a:schemeClr val="lt1"/>
          </a:fontRef>
        </p:style>
        <p:txBody>
          <a:bodyPr lIns="21772" tIns="21772" rIns="21772" bIns="21772" rtlCol="0" anchor="ctr" anchorCtr="0"/>
          <a:lstStyle/>
          <a:p>
            <a:pPr algn="ctr"/>
            <a:endParaRPr lang="en-AU" sz="800" dirty="0" err="1">
              <a:solidFill>
                <a:schemeClr val="tx1"/>
              </a:solidFill>
              <a:latin typeface="Calibri" panose="020F0502020204030204" pitchFamily="34" charset="0"/>
            </a:endParaRPr>
          </a:p>
        </p:txBody>
      </p:sp>
      <p:sp>
        <p:nvSpPr>
          <p:cNvPr id="22" name="Isosceles Triangle 21"/>
          <p:cNvSpPr/>
          <p:nvPr/>
        </p:nvSpPr>
        <p:spPr>
          <a:xfrm rot="10800000">
            <a:off x="5887553" y="827140"/>
            <a:ext cx="365760" cy="274320"/>
          </a:xfrm>
          <a:prstGeom prst="triangle">
            <a:avLst/>
          </a:prstGeom>
          <a:solidFill>
            <a:srgbClr val="00338D"/>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21772" tIns="21772" rIns="21772" bIns="21772" rtlCol="0" anchor="ctr" anchorCtr="0"/>
          <a:lstStyle/>
          <a:p>
            <a:pPr algn="ctr"/>
            <a:endParaRPr lang="en-AU" sz="800" dirty="0" err="1">
              <a:solidFill>
                <a:schemeClr val="tx1"/>
              </a:solidFill>
              <a:latin typeface="Calibri" panose="020F0502020204030204" pitchFamily="34" charset="0"/>
            </a:endParaRPr>
          </a:p>
        </p:txBody>
      </p:sp>
      <p:sp>
        <p:nvSpPr>
          <p:cNvPr id="23" name="Isosceles Triangle 22"/>
          <p:cNvSpPr/>
          <p:nvPr/>
        </p:nvSpPr>
        <p:spPr>
          <a:xfrm rot="10800000">
            <a:off x="8061247" y="827140"/>
            <a:ext cx="365760" cy="274320"/>
          </a:xfrm>
          <a:prstGeom prs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21772" tIns="21772" rIns="21772" bIns="21772" rtlCol="0" anchor="ctr" anchorCtr="0"/>
          <a:lstStyle/>
          <a:p>
            <a:pPr algn="ctr"/>
            <a:endParaRPr lang="en-AU" sz="800" dirty="0" err="1">
              <a:solidFill>
                <a:srgbClr val="000000"/>
              </a:solidFill>
              <a:latin typeface="Calibri" panose="020F0502020204030204" pitchFamily="34" charset="0"/>
            </a:endParaRPr>
          </a:p>
        </p:txBody>
      </p:sp>
      <p:sp>
        <p:nvSpPr>
          <p:cNvPr id="24" name="Isosceles Triangle 23"/>
          <p:cNvSpPr/>
          <p:nvPr/>
        </p:nvSpPr>
        <p:spPr>
          <a:xfrm rot="10800000">
            <a:off x="9455470" y="827139"/>
            <a:ext cx="365760" cy="274320"/>
          </a:xfrm>
          <a:prstGeom prst="triangle">
            <a:avLst/>
          </a:prstGeom>
          <a:solidFill>
            <a:srgbClr val="8E258D"/>
          </a:solidFill>
          <a:ln>
            <a:noFill/>
          </a:ln>
        </p:spPr>
        <p:style>
          <a:lnRef idx="2">
            <a:schemeClr val="accent1">
              <a:shade val="50000"/>
            </a:schemeClr>
          </a:lnRef>
          <a:fillRef idx="1">
            <a:schemeClr val="accent1"/>
          </a:fillRef>
          <a:effectRef idx="0">
            <a:schemeClr val="accent1"/>
          </a:effectRef>
          <a:fontRef idx="minor">
            <a:schemeClr val="lt1"/>
          </a:fontRef>
        </p:style>
        <p:txBody>
          <a:bodyPr lIns="21772" tIns="21772" rIns="21772" bIns="21772" rtlCol="0" anchor="ctr" anchorCtr="0"/>
          <a:lstStyle/>
          <a:p>
            <a:pPr algn="ctr"/>
            <a:endParaRPr lang="en-AU" sz="800" dirty="0" err="1">
              <a:solidFill>
                <a:schemeClr val="tx1"/>
              </a:solidFill>
              <a:latin typeface="Calibri" panose="020F0502020204030204" pitchFamily="34" charset="0"/>
            </a:endParaRPr>
          </a:p>
        </p:txBody>
      </p:sp>
      <p:pic>
        <p:nvPicPr>
          <p:cNvPr id="36" name="Picture 3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99032" y="575038"/>
            <a:ext cx="742802" cy="210135"/>
          </a:xfrm>
          <a:prstGeom prst="rect">
            <a:avLst/>
          </a:prstGeom>
          <a:solidFill>
            <a:srgbClr val="BFBFBF"/>
          </a:solidFill>
        </p:spPr>
      </p:pic>
      <p:sp>
        <p:nvSpPr>
          <p:cNvPr id="42" name="Title 2"/>
          <p:cNvSpPr txBox="1">
            <a:spLocks/>
          </p:cNvSpPr>
          <p:nvPr/>
        </p:nvSpPr>
        <p:spPr>
          <a:xfrm>
            <a:off x="153265" y="94959"/>
            <a:ext cx="9681940" cy="364003"/>
          </a:xfrm>
          <a:prstGeom prst="rect">
            <a:avLst/>
          </a:prstGeom>
          <a:noFill/>
        </p:spPr>
        <p:txBody>
          <a:bodyPr vert="horz" lIns="0" tIns="0" rIns="0" bIns="0" rtlCol="0" anchor="t" anchorCtr="0">
            <a:noAutofit/>
          </a:bodyPr>
          <a:lstStyle>
            <a:defPPr>
              <a:defRPr lang="en-US"/>
            </a:defPPr>
            <a:lvl1pPr>
              <a:lnSpc>
                <a:spcPct val="70000"/>
              </a:lnSpc>
              <a:defRPr sz="2800" b="1" i="0" kern="0">
                <a:solidFill>
                  <a:srgbClr val="00338D"/>
                </a:solidFill>
                <a:latin typeface="Univers 47 CondensedLight" panose="00000400000000000000" pitchFamily="2" charset="0"/>
                <a:cs typeface="KPMG Extralight"/>
              </a:defRPr>
            </a:lvl1pPr>
          </a:lstStyle>
          <a:p>
            <a:pPr>
              <a:defRPr/>
            </a:pPr>
            <a:r>
              <a:rPr lang="en-US" sz="4400" b="0" kern="1200" dirty="0" smtClean="0">
                <a:latin typeface="KPMG Extralight" panose="020B0303030202040204" pitchFamily="34" charset="0"/>
                <a:cs typeface="+mj-cs"/>
              </a:rPr>
              <a:t>Detailed Assessment – Risk Model</a:t>
            </a:r>
            <a:r>
              <a:rPr lang="en-US" sz="4400" b="0" kern="1200" baseline="30000" dirty="0" smtClean="0">
                <a:latin typeface="KPMG Extralight" panose="020B0303030202040204" pitchFamily="34" charset="0"/>
                <a:ea typeface="+mj-ea"/>
                <a:cs typeface="+mj-cs"/>
              </a:rPr>
              <a:t>(4/9)</a:t>
            </a:r>
            <a:endParaRPr lang="en-US" sz="4400" b="0" kern="1200" baseline="30000" dirty="0">
              <a:latin typeface="KPMG Extralight" panose="020B0303030202040204" pitchFamily="34" charset="0"/>
              <a:ea typeface="+mj-ea"/>
              <a:cs typeface="+mj-cs"/>
            </a:endParaRPr>
          </a:p>
        </p:txBody>
      </p:sp>
      <p:sp>
        <p:nvSpPr>
          <p:cNvPr id="41" name="TextBox 40"/>
          <p:cNvSpPr txBox="1"/>
          <p:nvPr/>
        </p:nvSpPr>
        <p:spPr>
          <a:xfrm rot="19905369">
            <a:off x="11186930" y="6037617"/>
            <a:ext cx="990600" cy="615553"/>
          </a:xfrm>
          <a:prstGeom prst="rect">
            <a:avLst/>
          </a:prstGeom>
          <a:noFill/>
        </p:spPr>
        <p:txBody>
          <a:bodyPr wrap="square" lIns="0" tIns="0" rIns="0" bIns="0" rtlCol="0">
            <a:spAutoFit/>
          </a:bodyPr>
          <a:lstStyle/>
          <a:p>
            <a:r>
              <a:rPr lang="en-US" sz="4000" b="1" dirty="0" smtClean="0">
                <a:solidFill>
                  <a:srgbClr val="FF0000"/>
                </a:solidFill>
                <a:latin typeface="+mj-lt"/>
                <a:cs typeface="Arial" pitchFamily="34" charset="0"/>
              </a:rPr>
              <a:t>WIP</a:t>
            </a:r>
          </a:p>
        </p:txBody>
      </p:sp>
    </p:spTree>
    <p:extLst>
      <p:ext uri="{BB962C8B-B14F-4D97-AF65-F5344CB8AC3E}">
        <p14:creationId xmlns:p14="http://schemas.microsoft.com/office/powerpoint/2010/main" val="8049264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TextBox 66"/>
          <p:cNvSpPr txBox="1"/>
          <p:nvPr/>
        </p:nvSpPr>
        <p:spPr>
          <a:xfrm>
            <a:off x="129474" y="211341"/>
            <a:ext cx="2893125" cy="615553"/>
          </a:xfrm>
          <a:prstGeom prst="rect">
            <a:avLst/>
          </a:prstGeom>
          <a:noFill/>
        </p:spPr>
        <p:txBody>
          <a:bodyPr wrap="square" lIns="0" tIns="0" rIns="0" bIns="0" rtlCol="0">
            <a:spAutoFit/>
          </a:bodyPr>
          <a:lstStyle/>
          <a:p>
            <a:r>
              <a:rPr lang="en-US" sz="4000" b="1" dirty="0">
                <a:solidFill>
                  <a:srgbClr val="FFFFFF"/>
                </a:solidFill>
                <a:latin typeface="KPMG Extralight" panose="020B0303030202040204" pitchFamily="34" charset="0"/>
                <a:cs typeface="Arial" pitchFamily="34" charset="0"/>
              </a:rPr>
              <a:t>Co creation</a:t>
            </a:r>
            <a:endParaRPr lang="en-GB" sz="4000" b="1" dirty="0">
              <a:solidFill>
                <a:srgbClr val="FFFFFF"/>
              </a:solidFill>
              <a:latin typeface="KPMG Extralight" panose="020B0303030202040204" pitchFamily="34" charset="0"/>
              <a:cs typeface="Arial" pitchFamily="34" charset="0"/>
            </a:endParaRPr>
          </a:p>
        </p:txBody>
      </p:sp>
      <p:graphicFrame>
        <p:nvGraphicFramePr>
          <p:cNvPr id="75" name="Group 211"/>
          <p:cNvGraphicFramePr>
            <a:graphicFrameLocks noGrp="1"/>
          </p:cNvGraphicFramePr>
          <p:nvPr>
            <p:extLst>
              <p:ext uri="{D42A27DB-BD31-4B8C-83A1-F6EECF244321}">
                <p14:modId xmlns:p14="http://schemas.microsoft.com/office/powerpoint/2010/main" val="1452812330"/>
              </p:ext>
            </p:extLst>
          </p:nvPr>
        </p:nvGraphicFramePr>
        <p:xfrm>
          <a:off x="153265" y="818372"/>
          <a:ext cx="11798593" cy="5683270"/>
        </p:xfrm>
        <a:graphic>
          <a:graphicData uri="http://schemas.openxmlformats.org/drawingml/2006/table">
            <a:tbl>
              <a:tblPr firstRow="1" firstCol="1" bandRow="1">
                <a:tableStyleId>{775DCB02-9BB8-47FD-8907-85C794F793BA}</a:tableStyleId>
              </a:tblPr>
              <a:tblGrid>
                <a:gridCol w="1375036"/>
                <a:gridCol w="154734"/>
                <a:gridCol w="1706710"/>
                <a:gridCol w="2087419"/>
                <a:gridCol w="267854"/>
                <a:gridCol w="2061070"/>
                <a:gridCol w="977694"/>
                <a:gridCol w="1159115"/>
                <a:gridCol w="2008961"/>
              </a:tblGrid>
              <a:tr h="216103">
                <a:tc>
                  <a:txBody>
                    <a:bodyPr/>
                    <a:lstStyle/>
                    <a:p>
                      <a:pPr marL="0" marR="0" lvl="0" indent="0" algn="ctr" defTabSz="914400" rtl="0" eaLnBrk="1" fontAlgn="base" latinLnBrk="0" hangingPunct="1">
                        <a:lnSpc>
                          <a:spcPct val="100000"/>
                        </a:lnSpc>
                        <a:spcBef>
                          <a:spcPct val="25000"/>
                        </a:spcBef>
                        <a:spcAft>
                          <a:spcPct val="0"/>
                        </a:spcAft>
                        <a:buClr>
                          <a:srgbClr val="415299"/>
                        </a:buClr>
                        <a:buSzPct val="125000"/>
                        <a:buFontTx/>
                        <a:buNone/>
                        <a:tabLst/>
                      </a:pPr>
                      <a:r>
                        <a:rPr kumimoji="0" lang="en-GB" sz="1200" u="none" strike="noStrike" cap="none" normalizeH="0" baseline="0" noProof="0" dirty="0" smtClean="0">
                          <a:ln>
                            <a:noFill/>
                          </a:ln>
                          <a:solidFill>
                            <a:schemeClr val="bg1"/>
                          </a:solidFill>
                          <a:effectLst/>
                        </a:rPr>
                        <a:t>Maturity Indicators</a:t>
                      </a:r>
                      <a:endParaRPr kumimoji="0" lang="en-GB" sz="1200" b="0" i="0" u="none" strike="noStrike" cap="none" normalizeH="0" baseline="0" noProof="0" dirty="0" smtClean="0">
                        <a:ln>
                          <a:noFill/>
                        </a:ln>
                        <a:solidFill>
                          <a:schemeClr val="bg1"/>
                        </a:solidFill>
                        <a:effectLst/>
                        <a:latin typeface="+mj-lt"/>
                        <a:cs typeface="Arial" charset="0"/>
                      </a:endParaRPr>
                    </a:p>
                  </a:txBody>
                  <a:tcPr marL="45720" marR="45720" horzOverflow="overflow">
                    <a:lnL w="6350" cap="rnd" cmpd="sng" algn="ctr">
                      <a:noFill/>
                      <a:prstDash val="solid"/>
                    </a:lnL>
                    <a:lnR w="6350" cap="flat" cmpd="sng" algn="ctr">
                      <a:noFill/>
                      <a:prstDash val="solid"/>
                      <a:round/>
                      <a:headEnd type="none" w="med" len="med"/>
                      <a:tailEnd type="none" w="med" len="med"/>
                    </a:lnR>
                    <a:lnT w="6350" cap="rnd" cmpd="sng" algn="ctr">
                      <a:noFill/>
                      <a:prstDash val="solid"/>
                    </a:lnT>
                    <a:lnB w="12700" cap="rnd" cmpd="sng" algn="ctr">
                      <a:noFill/>
                      <a:prstDash val="solid"/>
                    </a:lnB>
                    <a:lnTlToBr w="12700" cmpd="sng">
                      <a:noFill/>
                      <a:prstDash val="solid"/>
                    </a:lnTlToBr>
                    <a:lnBlToTr w="12700" cmpd="sng">
                      <a:noFill/>
                      <a:prstDash val="solid"/>
                    </a:lnBlToTr>
                    <a:solidFill>
                      <a:srgbClr val="005EB8"/>
                    </a:solidFill>
                  </a:tcPr>
                </a:tc>
                <a:tc>
                  <a:txBody>
                    <a:bodyPr/>
                    <a:lstStyle/>
                    <a:p>
                      <a:pPr marL="0" marR="0" lvl="0" indent="0" algn="ctr" defTabSz="914400" rtl="0" eaLnBrk="1" fontAlgn="base" latinLnBrk="0" hangingPunct="1">
                        <a:lnSpc>
                          <a:spcPct val="100000"/>
                        </a:lnSpc>
                        <a:spcBef>
                          <a:spcPct val="25000"/>
                        </a:spcBef>
                        <a:spcAft>
                          <a:spcPct val="0"/>
                        </a:spcAft>
                        <a:buClr>
                          <a:srgbClr val="415299"/>
                        </a:buClr>
                        <a:buSzPct val="125000"/>
                        <a:buFontTx/>
                        <a:buNone/>
                        <a:tabLst/>
                      </a:pPr>
                      <a:endParaRPr kumimoji="0" lang="en-GB" sz="1200" b="0" i="0" u="none" strike="noStrike" cap="none" normalizeH="0" baseline="0" noProof="0" dirty="0" smtClean="0">
                        <a:ln>
                          <a:noFill/>
                        </a:ln>
                        <a:solidFill>
                          <a:schemeClr val="tx1"/>
                        </a:solidFill>
                        <a:effectLst/>
                        <a:latin typeface="+mj-lt"/>
                        <a:cs typeface="Arial" charset="0"/>
                      </a:endParaRPr>
                    </a:p>
                  </a:txBody>
                  <a:tcPr marL="45720" marR="45720" horzOverflow="overflow">
                    <a:lnL w="6350" cap="flat" cmpd="sng" algn="ctr">
                      <a:noFill/>
                      <a:prstDash val="solid"/>
                      <a:round/>
                      <a:headEnd type="none" w="med" len="med"/>
                      <a:tailEnd type="none" w="med" len="med"/>
                    </a:lnL>
                    <a:lnR w="6350" cap="flat" cmpd="sng" algn="ctr">
                      <a:solidFill>
                        <a:srgbClr val="00338D"/>
                      </a:solidFill>
                      <a:prstDash val="solid"/>
                      <a:round/>
                      <a:headEnd type="none" w="med" len="med"/>
                      <a:tailEnd type="none" w="med" len="med"/>
                    </a:lnR>
                    <a:lnT w="6350" cap="rnd" cmpd="sng" algn="ctr">
                      <a:noFill/>
                      <a:prstDash val="solid"/>
                    </a:lnT>
                    <a:lnB w="12700" cap="rnd" cmpd="sng" algn="ctr">
                      <a:noFill/>
                      <a:prstDash val="solid"/>
                    </a:lnB>
                    <a:lnTlToBr w="12700" cmpd="sng">
                      <a:noFill/>
                      <a:prstDash val="solid"/>
                    </a:lnTlToBr>
                    <a:lnBlToTr w="12700" cmpd="sng">
                      <a:noFill/>
                      <a:prstDash val="solid"/>
                    </a:lnBlToTr>
                    <a:noFill/>
                  </a:tcPr>
                </a:tc>
                <a:tc gridSpan="3">
                  <a:txBody>
                    <a:bodyPr/>
                    <a:lstStyle/>
                    <a:p>
                      <a:pPr marL="0" marR="0" lvl="0" indent="0" algn="ctr" defTabSz="914400" rtl="0" eaLnBrk="1" fontAlgn="base" latinLnBrk="0" hangingPunct="1">
                        <a:lnSpc>
                          <a:spcPct val="100000"/>
                        </a:lnSpc>
                        <a:spcBef>
                          <a:spcPct val="25000"/>
                        </a:spcBef>
                        <a:spcAft>
                          <a:spcPct val="0"/>
                        </a:spcAft>
                        <a:buClr>
                          <a:srgbClr val="415299"/>
                        </a:buClr>
                        <a:buSzPct val="125000"/>
                        <a:buFontTx/>
                        <a:buNone/>
                        <a:tabLst/>
                      </a:pPr>
                      <a:r>
                        <a:rPr kumimoji="0" lang="en-GB" sz="1200" u="none" strike="noStrike" cap="none" normalizeH="0" baseline="0" noProof="0" dirty="0" smtClean="0">
                          <a:ln>
                            <a:noFill/>
                          </a:ln>
                          <a:effectLst/>
                        </a:rPr>
                        <a:t>Current State</a:t>
                      </a:r>
                      <a:endParaRPr kumimoji="0" lang="en-GB" sz="1200" b="0" i="0" u="none" strike="noStrike" cap="none" normalizeH="0" baseline="0" noProof="0" dirty="0" smtClean="0">
                        <a:ln>
                          <a:noFill/>
                        </a:ln>
                        <a:solidFill>
                          <a:schemeClr val="bg1"/>
                        </a:solidFill>
                        <a:effectLst/>
                        <a:latin typeface="+mj-lt"/>
                        <a:cs typeface="Arial" charset="0"/>
                      </a:endParaRPr>
                    </a:p>
                  </a:txBody>
                  <a:tcPr marL="45720" marR="45720" horzOverflow="overflow">
                    <a:lnL w="6350" cap="flat" cmpd="sng" algn="ctr">
                      <a:solidFill>
                        <a:srgbClr val="00338D"/>
                      </a:solidFill>
                      <a:prstDash val="solid"/>
                      <a:round/>
                      <a:headEnd type="none" w="med" len="med"/>
                      <a:tailEnd type="none" w="med" len="med"/>
                    </a:lnL>
                    <a:solidFill>
                      <a:srgbClr val="2D5491"/>
                    </a:solidFill>
                  </a:tcPr>
                </a:tc>
                <a:tc hMerge="1">
                  <a:txBody>
                    <a:bodyPr/>
                    <a:lstStyle/>
                    <a:p>
                      <a:endParaRPr lang="en-US"/>
                    </a:p>
                  </a:txBody>
                  <a:tcPr/>
                </a:tc>
                <a:tc hMerge="1">
                  <a:txBody>
                    <a:bodyPr/>
                    <a:lstStyle/>
                    <a:p>
                      <a:pPr marL="0" marR="0" lvl="0" indent="0" algn="ctr" defTabSz="914400" rtl="0" eaLnBrk="1" fontAlgn="base" latinLnBrk="0" hangingPunct="1">
                        <a:lnSpc>
                          <a:spcPct val="100000"/>
                        </a:lnSpc>
                        <a:spcBef>
                          <a:spcPct val="25000"/>
                        </a:spcBef>
                        <a:spcAft>
                          <a:spcPct val="0"/>
                        </a:spcAft>
                        <a:buClr>
                          <a:srgbClr val="415299"/>
                        </a:buClr>
                        <a:buSzPct val="125000"/>
                        <a:buFontTx/>
                        <a:buNone/>
                        <a:tabLst/>
                      </a:pPr>
                      <a:endParaRPr kumimoji="0" lang="en-GB" sz="1200" b="0" i="0" u="none" strike="noStrike" cap="none" normalizeH="0" baseline="0" noProof="0" dirty="0" smtClean="0">
                        <a:ln>
                          <a:noFill/>
                        </a:ln>
                        <a:solidFill>
                          <a:schemeClr val="bg1"/>
                        </a:solidFill>
                        <a:effectLst/>
                        <a:latin typeface="+mj-lt"/>
                        <a:cs typeface="Arial" charset="0"/>
                      </a:endParaRPr>
                    </a:p>
                  </a:txBody>
                  <a:tcPr marL="45720" marR="45720" horzOverflow="overflow">
                    <a:solidFill>
                      <a:srgbClr val="2D5491"/>
                    </a:solidFill>
                  </a:tcPr>
                </a:tc>
                <a:tc gridSpan="2">
                  <a:txBody>
                    <a:bodyPr/>
                    <a:lstStyle/>
                    <a:p>
                      <a:pPr marL="0" marR="0" lvl="0" indent="0" algn="ctr" defTabSz="914400" rtl="0" eaLnBrk="1" fontAlgn="base" latinLnBrk="0" hangingPunct="1">
                        <a:lnSpc>
                          <a:spcPct val="100000"/>
                        </a:lnSpc>
                        <a:spcBef>
                          <a:spcPct val="25000"/>
                        </a:spcBef>
                        <a:spcAft>
                          <a:spcPct val="0"/>
                        </a:spcAft>
                        <a:buClr>
                          <a:srgbClr val="415299"/>
                        </a:buClr>
                        <a:buSzPct val="125000"/>
                        <a:buFontTx/>
                        <a:buNone/>
                        <a:tabLst/>
                      </a:pPr>
                      <a:r>
                        <a:rPr kumimoji="0" lang="en-GB" sz="1200" u="none" strike="noStrike" cap="none" normalizeH="0" baseline="0" noProof="0" dirty="0" smtClean="0">
                          <a:ln>
                            <a:noFill/>
                          </a:ln>
                          <a:effectLst/>
                        </a:rPr>
                        <a:t>Peer Group</a:t>
                      </a:r>
                      <a:endParaRPr kumimoji="0" lang="en-GB" sz="1200" b="0" i="0" u="none" strike="noStrike" cap="none" normalizeH="0" baseline="0" noProof="0" dirty="0" smtClean="0">
                        <a:ln>
                          <a:noFill/>
                        </a:ln>
                        <a:solidFill>
                          <a:schemeClr val="bg1"/>
                        </a:solidFill>
                        <a:effectLst/>
                        <a:latin typeface="+mj-lt"/>
                        <a:cs typeface="Arial" charset="0"/>
                      </a:endParaRPr>
                    </a:p>
                  </a:txBody>
                  <a:tcPr marL="45720" marR="45720" horzOverflow="overflow">
                    <a:solidFill>
                      <a:srgbClr val="2D5491"/>
                    </a:solidFill>
                  </a:tcPr>
                </a:tc>
                <a:tc hMerge="1">
                  <a:txBody>
                    <a:bodyPr/>
                    <a:lstStyle/>
                    <a:p>
                      <a:endParaRPr lang="en-US"/>
                    </a:p>
                  </a:txBody>
                  <a:tcPr/>
                </a:tc>
                <a:tc gridSpan="2">
                  <a:txBody>
                    <a:bodyPr/>
                    <a:lstStyle/>
                    <a:p>
                      <a:pPr marL="0" marR="0" lvl="0" indent="0" algn="ctr" defTabSz="914400" rtl="0" eaLnBrk="1" fontAlgn="base" latinLnBrk="0" hangingPunct="1">
                        <a:lnSpc>
                          <a:spcPct val="100000"/>
                        </a:lnSpc>
                        <a:spcBef>
                          <a:spcPct val="25000"/>
                        </a:spcBef>
                        <a:spcAft>
                          <a:spcPct val="0"/>
                        </a:spcAft>
                        <a:buClr>
                          <a:srgbClr val="415299"/>
                        </a:buClr>
                        <a:buSzPct val="125000"/>
                        <a:buFontTx/>
                        <a:buNone/>
                        <a:tabLst/>
                      </a:pPr>
                      <a:r>
                        <a:rPr kumimoji="0" lang="en-GB" sz="1200" u="none" strike="noStrike" cap="none" normalizeH="0" baseline="0" noProof="0" dirty="0" smtClean="0">
                          <a:ln>
                            <a:noFill/>
                          </a:ln>
                          <a:effectLst/>
                        </a:rPr>
                        <a:t>Global Industry Benchmark</a:t>
                      </a:r>
                      <a:endParaRPr kumimoji="0" lang="en-GB" sz="1200" b="0" i="0" u="none" strike="noStrike" cap="none" normalizeH="0" baseline="0" noProof="0" dirty="0" smtClean="0">
                        <a:ln>
                          <a:noFill/>
                        </a:ln>
                        <a:solidFill>
                          <a:schemeClr val="bg1"/>
                        </a:solidFill>
                        <a:effectLst/>
                        <a:latin typeface="+mj-lt"/>
                        <a:cs typeface="Arial" charset="0"/>
                      </a:endParaRPr>
                    </a:p>
                  </a:txBody>
                  <a:tcPr marL="45720" marR="45720" horzOverflow="overflow">
                    <a:solidFill>
                      <a:srgbClr val="2D5491"/>
                    </a:solidFill>
                  </a:tcPr>
                </a:tc>
                <a:tc hMerge="1">
                  <a:txBody>
                    <a:bodyPr/>
                    <a:lstStyle/>
                    <a:p>
                      <a:endParaRPr lang="en-US"/>
                    </a:p>
                  </a:txBody>
                  <a:tcPr/>
                </a:tc>
              </a:tr>
              <a:tr h="2169592">
                <a:tc rowSpan="4">
                  <a:txBody>
                    <a:bodyPr/>
                    <a:lstStyle/>
                    <a:p>
                      <a:pPr algn="ctr"/>
                      <a:r>
                        <a:rPr lang="en-GB" sz="1200" b="1" kern="1200" baseline="0" dirty="0" smtClean="0">
                          <a:solidFill>
                            <a:schemeClr val="bg1"/>
                          </a:solidFill>
                          <a:latin typeface="+mn-lt"/>
                          <a:ea typeface="+mn-ea"/>
                          <a:cs typeface="+mn-cs"/>
                        </a:rPr>
                        <a:t>Risk Definition &amp; Ownership</a:t>
                      </a:r>
                    </a:p>
                  </a:txBody>
                  <a:tcPr marL="45720" marR="45720" anchor="ctr" horzOverflow="overflow">
                    <a:lnR w="12700" cap="rnd" cmpd="sng" algn="ctr">
                      <a:noFill/>
                      <a:prstDash val="solid"/>
                    </a:lnR>
                    <a:lnT w="12700" cap="rnd" cmpd="sng" algn="ctr">
                      <a:noFill/>
                      <a:prstDash val="solid"/>
                    </a:lnT>
                    <a:solidFill>
                      <a:srgbClr val="2D5491"/>
                    </a:solidFill>
                  </a:tcPr>
                </a:tc>
                <a:tc>
                  <a:txBody>
                    <a:bodyPr/>
                    <a:lstStyle/>
                    <a:p>
                      <a:pPr algn="ctr"/>
                      <a:endParaRPr lang="en-US" sz="1200" b="1" kern="1200" dirty="0">
                        <a:solidFill>
                          <a:schemeClr val="bg1"/>
                        </a:solidFill>
                        <a:latin typeface="+mn-lt"/>
                        <a:ea typeface="+mn-ea"/>
                        <a:cs typeface="+mn-cs"/>
                      </a:endParaRPr>
                    </a:p>
                  </a:txBody>
                  <a:tcPr marL="45720" marR="45720" anchor="ctr" horzOverflow="overflow">
                    <a:lnL w="12700" cap="rnd" cmpd="sng" algn="ctr">
                      <a:noFill/>
                      <a:prstDash val="solid"/>
                    </a:lnL>
                    <a:lnR w="6350" cap="flat" cmpd="sng" algn="ctr">
                      <a:solidFill>
                        <a:srgbClr val="00338D"/>
                      </a:solidFill>
                      <a:prstDash val="solid"/>
                      <a:round/>
                      <a:headEnd type="none" w="med" len="med"/>
                      <a:tailEnd type="none" w="med" len="med"/>
                    </a:lnR>
                    <a:lnT w="12700" cap="rnd" cmpd="sng" algn="ctr">
                      <a:noFill/>
                      <a:prstDash val="solid"/>
                    </a:lnT>
                    <a:lnB w="6350" cap="rnd" cmpd="sng" algn="ctr">
                      <a:noFill/>
                      <a:prstDash val="solid"/>
                    </a:lnB>
                    <a:lnTlToBr w="12700" cmpd="sng">
                      <a:noFill/>
                      <a:prstDash val="solid"/>
                    </a:lnTlToBr>
                    <a:lnBlToTr w="12700" cmpd="sng">
                      <a:noFill/>
                      <a:prstDash val="solid"/>
                    </a:lnBlToTr>
                    <a:noFill/>
                  </a:tcPr>
                </a:tc>
                <a:tc gridSpan="3">
                  <a:txBody>
                    <a:bodyPr/>
                    <a:lstStyle/>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r>
                        <a:rPr lang="en-US" sz="1200" kern="1200" dirty="0" smtClean="0">
                          <a:solidFill>
                            <a:srgbClr val="00338D"/>
                          </a:solidFill>
                          <a:latin typeface="+mn-lt"/>
                          <a:ea typeface="+mn-ea"/>
                          <a:cs typeface="+mn-cs"/>
                        </a:rPr>
                        <a:t>There is a standard process and/or classification model for identifying risks, which considers new and emergent risks however there is little visibility to the wider firm.</a:t>
                      </a:r>
                    </a:p>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r>
                        <a:rPr lang="en-US" sz="1200" kern="1200" dirty="0" smtClean="0">
                          <a:solidFill>
                            <a:srgbClr val="00338D"/>
                          </a:solidFill>
                          <a:latin typeface="+mn-lt"/>
                          <a:ea typeface="+mn-ea"/>
                          <a:cs typeface="+mn-cs"/>
                        </a:rPr>
                        <a:t>Risks are reviewed to identify their sources and/or root-causes.</a:t>
                      </a:r>
                    </a:p>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r>
                        <a:rPr lang="en-US" sz="1200" kern="1200" dirty="0" smtClean="0">
                          <a:solidFill>
                            <a:srgbClr val="00338D"/>
                          </a:solidFill>
                          <a:latin typeface="+mn-lt"/>
                          <a:ea typeface="+mn-ea"/>
                          <a:cs typeface="+mn-cs"/>
                        </a:rPr>
                        <a:t>Business areas are responsible for identifying process-related risks.</a:t>
                      </a:r>
                    </a:p>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r>
                        <a:rPr lang="en-US" sz="1200" kern="1200" dirty="0" smtClean="0">
                          <a:solidFill>
                            <a:srgbClr val="00338D"/>
                          </a:solidFill>
                          <a:latin typeface="+mn-lt"/>
                          <a:ea typeface="+mn-ea"/>
                          <a:cs typeface="+mn-cs"/>
                        </a:rPr>
                        <a:t>Process owners currently do not manage their risks, threats and opportunities within regular planning and strategizing processes.</a:t>
                      </a:r>
                    </a:p>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r>
                        <a:rPr lang="en-US" sz="1200" kern="1200" dirty="0" smtClean="0">
                          <a:solidFill>
                            <a:srgbClr val="00338D"/>
                          </a:solidFill>
                          <a:latin typeface="+mn-lt"/>
                          <a:ea typeface="+mn-ea"/>
                          <a:cs typeface="+mn-cs"/>
                        </a:rPr>
                        <a:t>All risks, threats and opportunities are communicated and acted upon in a timely manner.</a:t>
                      </a:r>
                    </a:p>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r>
                        <a:rPr lang="en-US" sz="1200" kern="1200" dirty="0" smtClean="0">
                          <a:solidFill>
                            <a:srgbClr val="00338D"/>
                          </a:solidFill>
                          <a:latin typeface="+mn-lt"/>
                          <a:ea typeface="+mn-ea"/>
                          <a:cs typeface="+mn-cs"/>
                        </a:rPr>
                        <a:t>Risk identification considers input across all verticals within </a:t>
                      </a:r>
                      <a:r>
                        <a:rPr lang="en-US" sz="1200" kern="1200" dirty="0" err="1" smtClean="0">
                          <a:solidFill>
                            <a:srgbClr val="00338D"/>
                          </a:solidFill>
                          <a:latin typeface="+mn-lt"/>
                          <a:ea typeface="+mn-ea"/>
                          <a:cs typeface="+mn-cs"/>
                        </a:rPr>
                        <a:t>FBNQuest</a:t>
                      </a:r>
                      <a:r>
                        <a:rPr lang="en-US" sz="1200" kern="1200" dirty="0" smtClean="0">
                          <a:solidFill>
                            <a:srgbClr val="00338D"/>
                          </a:solidFill>
                          <a:latin typeface="+mn-lt"/>
                          <a:ea typeface="+mn-ea"/>
                          <a:cs typeface="+mn-cs"/>
                        </a:rPr>
                        <a:t>.</a:t>
                      </a:r>
                    </a:p>
                  </a:txBody>
                  <a:tcPr marL="45720" marR="45720" horzOverflow="overflow">
                    <a:lnL w="6350" cap="flat" cmpd="sng" algn="ctr">
                      <a:solidFill>
                        <a:srgbClr val="00338D"/>
                      </a:solidFill>
                      <a:prstDash val="solid"/>
                      <a:round/>
                      <a:headEnd type="none" w="med" len="med"/>
                      <a:tailEnd type="none" w="med" len="med"/>
                    </a:lnL>
                    <a:noFill/>
                  </a:tcPr>
                </a:tc>
                <a:tc hMerge="1">
                  <a:txBody>
                    <a:bodyPr/>
                    <a:lstStyle/>
                    <a:p>
                      <a:pPr marL="0" marR="0" lvl="0" indent="0" algn="l" defTabSz="914400" rtl="0" eaLnBrk="1" fontAlgn="base" latinLnBrk="0" hangingPunct="1">
                        <a:lnSpc>
                          <a:spcPct val="100000"/>
                        </a:lnSpc>
                        <a:spcBef>
                          <a:spcPct val="25000"/>
                        </a:spcBef>
                        <a:spcAft>
                          <a:spcPct val="0"/>
                        </a:spcAft>
                        <a:buClr>
                          <a:srgbClr val="415299"/>
                        </a:buClr>
                        <a:buSzPct val="125000"/>
                        <a:buFontTx/>
                        <a:buNone/>
                        <a:tabLst/>
                      </a:pPr>
                      <a:endParaRPr kumimoji="0" lang="en-US" sz="1200" b="0" i="0" u="none" strike="noStrike" cap="none" normalizeH="0" baseline="0" noProof="0" dirty="0" smtClean="0">
                        <a:ln>
                          <a:noFill/>
                        </a:ln>
                        <a:solidFill>
                          <a:schemeClr val="tx1"/>
                        </a:solidFill>
                        <a:effectLst/>
                        <a:latin typeface="+mj-lt"/>
                        <a:cs typeface="Arial" charset="0"/>
                      </a:endParaRPr>
                    </a:p>
                  </a:txBody>
                  <a:tcPr marL="45720" marR="45720" horzOverflow="overflow"/>
                </a:tc>
                <a:tc hMerge="1">
                  <a:txBody>
                    <a:bodyPr/>
                    <a:lstStyle/>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endParaRPr lang="en-US" sz="1200" kern="1200" dirty="0" smtClean="0">
                        <a:solidFill>
                          <a:srgbClr val="00338D"/>
                        </a:solidFill>
                        <a:latin typeface="+mn-lt"/>
                        <a:ea typeface="+mn-ea"/>
                        <a:cs typeface="+mn-cs"/>
                      </a:endParaRPr>
                    </a:p>
                  </a:txBody>
                  <a:tcPr marL="45720" marR="45720" horzOverflow="overflow">
                    <a:noFill/>
                  </a:tcPr>
                </a:tc>
                <a:tc gridSpan="2">
                  <a:txBody>
                    <a:bodyPr/>
                    <a:lstStyle/>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endParaRPr lang="en-GB" sz="1200" kern="1200" dirty="0" smtClean="0">
                        <a:solidFill>
                          <a:srgbClr val="00338D"/>
                        </a:solidFill>
                        <a:latin typeface="+mn-lt"/>
                        <a:ea typeface="+mn-ea"/>
                        <a:cs typeface="+mn-cs"/>
                      </a:endParaRPr>
                    </a:p>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endParaRPr lang="en-GB" sz="1200" kern="1200" dirty="0" smtClean="0">
                        <a:solidFill>
                          <a:srgbClr val="00338D"/>
                        </a:solidFill>
                        <a:latin typeface="+mn-lt"/>
                        <a:ea typeface="+mn-ea"/>
                        <a:cs typeface="+mn-cs"/>
                      </a:endParaRPr>
                    </a:p>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endParaRPr lang="en-GB" sz="1200" kern="1200" dirty="0" smtClean="0">
                        <a:solidFill>
                          <a:srgbClr val="00338D"/>
                        </a:solidFill>
                        <a:latin typeface="+mn-lt"/>
                        <a:ea typeface="+mn-ea"/>
                        <a:cs typeface="+mn-cs"/>
                      </a:endParaRPr>
                    </a:p>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endParaRPr lang="en-GB" sz="1200" kern="1200" dirty="0" smtClean="0">
                        <a:solidFill>
                          <a:srgbClr val="00338D"/>
                        </a:solidFill>
                        <a:latin typeface="+mn-lt"/>
                        <a:ea typeface="+mn-ea"/>
                        <a:cs typeface="+mn-cs"/>
                      </a:endParaRPr>
                    </a:p>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r>
                        <a:rPr lang="en-US" sz="1200" kern="1200" dirty="0" smtClean="0">
                          <a:solidFill>
                            <a:srgbClr val="00338D"/>
                          </a:solidFill>
                          <a:latin typeface="+mn-lt"/>
                          <a:ea typeface="+mn-ea"/>
                          <a:cs typeface="+mn-cs"/>
                        </a:rPr>
                        <a:t>Local peers manage operational risk through a framework designed to balance strong corporate oversight with well-defined independent risk management.</a:t>
                      </a:r>
                    </a:p>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r>
                        <a:rPr lang="en-GB" sz="1200" kern="1200" dirty="0" smtClean="0">
                          <a:solidFill>
                            <a:srgbClr val="00338D"/>
                          </a:solidFill>
                          <a:latin typeface="+mn-lt"/>
                          <a:ea typeface="+mn-ea"/>
                          <a:cs typeface="+mn-cs"/>
                        </a:rPr>
                        <a:t>In addition, a number of local peers manage digital and cybersecurity risks as part of the Technology rather than the Risk function, which is not in line with leading practices.</a:t>
                      </a:r>
                      <a:endParaRPr lang="en-US" sz="1200" kern="1200" dirty="0" smtClean="0">
                        <a:solidFill>
                          <a:srgbClr val="00338D"/>
                        </a:solidFill>
                        <a:latin typeface="+mn-lt"/>
                        <a:ea typeface="+mn-ea"/>
                        <a:cs typeface="+mn-cs"/>
                      </a:endParaRPr>
                    </a:p>
                  </a:txBody>
                  <a:tcPr marL="45720" marR="45720" horzOverflow="overflow">
                    <a:noFill/>
                  </a:tcPr>
                </a:tc>
                <a:tc hMerge="1">
                  <a:txBody>
                    <a:bodyPr/>
                    <a:lstStyle/>
                    <a:p>
                      <a:pPr marL="0" marR="0" lvl="0" indent="0" algn="l" defTabSz="914400" rtl="0" eaLnBrk="1" fontAlgn="base" latinLnBrk="0" hangingPunct="1">
                        <a:lnSpc>
                          <a:spcPct val="100000"/>
                        </a:lnSpc>
                        <a:spcBef>
                          <a:spcPct val="25000"/>
                        </a:spcBef>
                        <a:spcAft>
                          <a:spcPct val="0"/>
                        </a:spcAft>
                        <a:buClr>
                          <a:srgbClr val="415299"/>
                        </a:buClr>
                        <a:buSzPct val="125000"/>
                        <a:buFontTx/>
                        <a:buNone/>
                        <a:tabLst/>
                      </a:pPr>
                      <a:endParaRPr kumimoji="0" lang="en-GB" sz="1200" b="0" i="0" u="none" strike="noStrike" cap="none" normalizeH="0" baseline="0" noProof="0" dirty="0" smtClean="0">
                        <a:ln>
                          <a:noFill/>
                        </a:ln>
                        <a:solidFill>
                          <a:schemeClr val="tx1"/>
                        </a:solidFill>
                        <a:effectLst/>
                        <a:latin typeface="+mj-lt"/>
                        <a:cs typeface="Arial" charset="0"/>
                      </a:endParaRPr>
                    </a:p>
                  </a:txBody>
                  <a:tcPr marL="45720" marR="45720" horzOverflow="overflow"/>
                </a:tc>
                <a:tc gridSpan="2">
                  <a:txBody>
                    <a:bodyPr/>
                    <a:lstStyle/>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endParaRPr lang="en-US" sz="1200" kern="1200" dirty="0" smtClean="0">
                        <a:solidFill>
                          <a:srgbClr val="00338D"/>
                        </a:solidFill>
                        <a:latin typeface="+mn-lt"/>
                        <a:ea typeface="+mn-ea"/>
                        <a:cs typeface="+mn-cs"/>
                      </a:endParaRPr>
                    </a:p>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endParaRPr lang="en-US" sz="1200" kern="1200" dirty="0" smtClean="0">
                        <a:solidFill>
                          <a:srgbClr val="00338D"/>
                        </a:solidFill>
                        <a:latin typeface="+mn-lt"/>
                        <a:ea typeface="+mn-ea"/>
                        <a:cs typeface="+mn-cs"/>
                      </a:endParaRPr>
                    </a:p>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endParaRPr lang="en-US" sz="1200" kern="1200" dirty="0" smtClean="0">
                        <a:solidFill>
                          <a:srgbClr val="00338D"/>
                        </a:solidFill>
                        <a:latin typeface="+mn-lt"/>
                        <a:ea typeface="+mn-ea"/>
                        <a:cs typeface="+mn-cs"/>
                      </a:endParaRPr>
                    </a:p>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endParaRPr lang="en-US" sz="1200" kern="1200" dirty="0" smtClean="0">
                        <a:solidFill>
                          <a:srgbClr val="00338D"/>
                        </a:solidFill>
                        <a:latin typeface="+mn-lt"/>
                        <a:ea typeface="+mn-ea"/>
                        <a:cs typeface="+mn-cs"/>
                      </a:endParaRPr>
                    </a:p>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r>
                        <a:rPr lang="en-US" sz="1200" kern="1200" dirty="0" smtClean="0">
                          <a:solidFill>
                            <a:srgbClr val="00338D"/>
                          </a:solidFill>
                          <a:latin typeface="+mn-lt"/>
                          <a:ea typeface="+mn-ea"/>
                          <a:cs typeface="+mn-cs"/>
                        </a:rPr>
                        <a:t>Risk is managed through a framework designed to balance strong corporate oversight with well-defined independent risk management. This framework includes the definition of cybersecurity risks.</a:t>
                      </a:r>
                    </a:p>
                  </a:txBody>
                  <a:tcPr marL="45720" marR="45720" horzOverflow="overflow">
                    <a:noFill/>
                  </a:tcPr>
                </a:tc>
                <a:tc hMerge="1">
                  <a:txBody>
                    <a:bodyPr/>
                    <a:lstStyle/>
                    <a:p>
                      <a:pPr marL="0" marR="0" lvl="0" indent="0" algn="l" defTabSz="914400" rtl="0" eaLnBrk="1" fontAlgn="base" latinLnBrk="0" hangingPunct="1">
                        <a:lnSpc>
                          <a:spcPct val="100000"/>
                        </a:lnSpc>
                        <a:spcBef>
                          <a:spcPct val="25000"/>
                        </a:spcBef>
                        <a:spcAft>
                          <a:spcPct val="0"/>
                        </a:spcAft>
                        <a:buClr>
                          <a:srgbClr val="415299"/>
                        </a:buClr>
                        <a:buSzPct val="125000"/>
                        <a:buFontTx/>
                        <a:buNone/>
                        <a:tabLst/>
                      </a:pPr>
                      <a:endParaRPr kumimoji="0" lang="en-GB" sz="1200" b="0" i="0" u="none" strike="noStrike" cap="none" normalizeH="0" baseline="0" noProof="0" dirty="0" smtClean="0">
                        <a:ln>
                          <a:noFill/>
                        </a:ln>
                        <a:solidFill>
                          <a:schemeClr val="tx1"/>
                        </a:solidFill>
                        <a:effectLst/>
                        <a:latin typeface="+mj-lt"/>
                        <a:cs typeface="Arial" charset="0"/>
                      </a:endParaRPr>
                    </a:p>
                  </a:txBody>
                  <a:tcPr marL="45720" marR="45720" horzOverflow="overflow"/>
                </a:tc>
              </a:tr>
              <a:tr h="533543">
                <a:tc vMerge="1">
                  <a:txBody>
                    <a:bodyPr/>
                    <a:lstStyle/>
                    <a:p>
                      <a:pPr algn="ctr"/>
                      <a:endParaRPr lang="en-US" sz="1200" kern="1200" dirty="0" smtClean="0">
                        <a:solidFill>
                          <a:schemeClr val="bg1"/>
                        </a:solidFill>
                      </a:endParaRPr>
                    </a:p>
                  </a:txBody>
                  <a:tcPr marL="45720" marR="45720" anchor="ctr" horzOverflow="overflow">
                    <a:lnR w="12700" cap="rnd" cmpd="sng" algn="ctr">
                      <a:noFill/>
                      <a:prstDash val="solid"/>
                    </a:lnR>
                    <a:lnT w="12700" cap="rnd" cmpd="sng" algn="ctr">
                      <a:noFill/>
                      <a:prstDash val="solid"/>
                    </a:lnT>
                    <a:lnB w="6350" cap="rnd" cmpd="sng" algn="ctr">
                      <a:noFill/>
                      <a:prstDash val="solid"/>
                    </a:lnB>
                    <a:solidFill>
                      <a:srgbClr val="2D5491"/>
                    </a:solidFill>
                  </a:tcPr>
                </a:tc>
                <a:tc gridSpan="8">
                  <a:txBody>
                    <a:bodyPr/>
                    <a:lstStyle/>
                    <a:p>
                      <a:pPr algn="ctr"/>
                      <a:endParaRPr lang="en-US" sz="1200" b="1" kern="1200" dirty="0">
                        <a:solidFill>
                          <a:schemeClr val="bg1"/>
                        </a:solidFill>
                        <a:latin typeface="+mn-lt"/>
                        <a:ea typeface="+mn-ea"/>
                        <a:cs typeface="+mn-cs"/>
                      </a:endParaRPr>
                    </a:p>
                  </a:txBody>
                  <a:tcPr marL="45720" marR="45720" anchor="ctr" horzOverflow="overflow">
                    <a:lnL w="12700" cap="rnd" cmpd="sng" algn="ctr">
                      <a:noFill/>
                      <a:prstDash val="solid"/>
                    </a:lnL>
                    <a:lnR w="6350" cap="rnd" cmpd="sng" algn="ctr">
                      <a:noFill/>
                      <a:prstDash val="solid"/>
                    </a:lnR>
                    <a:lnT w="12700" cap="rnd" cmpd="sng" algn="ctr">
                      <a:noFill/>
                      <a:prstDash val="solid"/>
                    </a:lnT>
                    <a:lnB w="6350" cap="rnd" cmpd="sng" algn="ctr">
                      <a:noFill/>
                      <a:prstDash val="solid"/>
                    </a:lnB>
                    <a:lnTlToBr w="12700" cmpd="sng">
                      <a:noFill/>
                      <a:prstDash val="solid"/>
                    </a:lnTlToBr>
                    <a:lnBlToTr w="12700" cmpd="sng">
                      <a:noFill/>
                      <a:prstDash val="solid"/>
                    </a:lnBlToTr>
                    <a:noFill/>
                  </a:tcPr>
                </a:tc>
                <a:tc hMerge="1">
                  <a:txBody>
                    <a:bodyPr/>
                    <a:lstStyle/>
                    <a:p>
                      <a:pPr marL="0" marR="0" lvl="0" indent="0" algn="l" defTabSz="890789" rtl="0" eaLnBrk="1" fontAlgn="auto" latinLnBrk="0" hangingPunct="1">
                        <a:lnSpc>
                          <a:spcPct val="100000"/>
                        </a:lnSpc>
                        <a:spcBef>
                          <a:spcPts val="300"/>
                        </a:spcBef>
                        <a:spcAft>
                          <a:spcPts val="300"/>
                        </a:spcAft>
                        <a:buClrTx/>
                        <a:buSzTx/>
                        <a:buFont typeface="Arial" panose="020B0604020202020204" pitchFamily="34" charset="0"/>
                        <a:buNone/>
                        <a:tabLst/>
                        <a:defRPr/>
                      </a:pPr>
                      <a:endParaRPr lang="en-US" sz="1200" kern="1200" dirty="0" smtClean="0">
                        <a:solidFill>
                          <a:srgbClr val="00338D"/>
                        </a:solidFill>
                        <a:latin typeface="+mn-lt"/>
                        <a:ea typeface="+mn-ea"/>
                        <a:cs typeface="+mn-cs"/>
                      </a:endParaRPr>
                    </a:p>
                  </a:txBody>
                  <a:tcPr marL="45720" marR="45720" horzOverflow="overflow">
                    <a:lnL w="6350" cap="flat" cmpd="sng" algn="ctr">
                      <a:solidFill>
                        <a:srgbClr val="00338D"/>
                      </a:solidFill>
                      <a:prstDash val="solid"/>
                      <a:round/>
                      <a:headEnd type="none" w="med" len="med"/>
                      <a:tailEnd type="none" w="med" len="med"/>
                    </a:lnL>
                    <a:noFill/>
                  </a:tcPr>
                </a:tc>
                <a:tc hMerge="1">
                  <a:txBody>
                    <a:bodyPr/>
                    <a:lstStyle/>
                    <a:p>
                      <a:pPr marL="171450" marR="0" lvl="0" indent="-171450" algn="l" defTabSz="890789" rtl="0" eaLnBrk="1" fontAlgn="auto" latinLnBrk="0" hangingPunct="1">
                        <a:lnSpc>
                          <a:spcPct val="100000"/>
                        </a:lnSpc>
                        <a:spcBef>
                          <a:spcPts val="300"/>
                        </a:spcBef>
                        <a:spcAft>
                          <a:spcPts val="300"/>
                        </a:spcAft>
                        <a:buClrTx/>
                        <a:buSzTx/>
                        <a:buFont typeface="Arial" panose="020B0604020202020204" pitchFamily="34" charset="0"/>
                        <a:buChar char="•"/>
                        <a:tabLst/>
                        <a:defRPr/>
                      </a:pPr>
                      <a:endParaRPr lang="en-US" sz="1200" kern="1200" dirty="0" smtClean="0">
                        <a:solidFill>
                          <a:srgbClr val="00338D"/>
                        </a:solidFill>
                        <a:latin typeface="+mn-lt"/>
                        <a:ea typeface="+mn-ea"/>
                        <a:cs typeface="+mn-cs"/>
                      </a:endParaRPr>
                    </a:p>
                  </a:txBody>
                  <a:tcPr marL="45720" marR="45720" horzOverflow="overflow">
                    <a:noFill/>
                  </a:tcPr>
                </a:tc>
                <a:tc hMerge="1">
                  <a:txBody>
                    <a:bodyPr/>
                    <a:lstStyle/>
                    <a:p>
                      <a:pPr marL="171450" marR="0" lvl="0" indent="-171450" algn="l" defTabSz="890789" rtl="0" eaLnBrk="1" fontAlgn="auto" latinLnBrk="0" hangingPunct="1">
                        <a:lnSpc>
                          <a:spcPct val="100000"/>
                        </a:lnSpc>
                        <a:spcBef>
                          <a:spcPts val="300"/>
                        </a:spcBef>
                        <a:spcAft>
                          <a:spcPts val="300"/>
                        </a:spcAft>
                        <a:buClrTx/>
                        <a:buSzTx/>
                        <a:buFont typeface="Arial" panose="020B0604020202020204" pitchFamily="34" charset="0"/>
                        <a:buChar char="•"/>
                        <a:tabLst/>
                        <a:defRPr/>
                      </a:pPr>
                      <a:endParaRPr lang="en-US" sz="1200" kern="1200" dirty="0" smtClean="0">
                        <a:solidFill>
                          <a:srgbClr val="00338D"/>
                        </a:solidFill>
                        <a:latin typeface="+mn-lt"/>
                        <a:ea typeface="+mn-ea"/>
                        <a:cs typeface="+mn-cs"/>
                      </a:endParaRPr>
                    </a:p>
                  </a:txBody>
                  <a:tcPr marL="45720" marR="45720" horzOverflow="overflow">
                    <a:noFill/>
                  </a:tcPr>
                </a:tc>
                <a:tc hMerge="1">
                  <a:txBody>
                    <a:bodyPr/>
                    <a:lstStyle/>
                    <a:p>
                      <a:endParaRPr lang="en-US"/>
                    </a:p>
                  </a:txBody>
                  <a:tcPr/>
                </a:tc>
                <a:tc hMerge="1">
                  <a:txBody>
                    <a:bodyPr/>
                    <a:lstStyle/>
                    <a:p>
                      <a:pPr marL="171450" marR="0" lvl="0" indent="-171450" algn="l" defTabSz="890789" rtl="0" eaLnBrk="1" fontAlgn="auto" latinLnBrk="0" hangingPunct="1">
                        <a:lnSpc>
                          <a:spcPct val="100000"/>
                        </a:lnSpc>
                        <a:spcBef>
                          <a:spcPts val="300"/>
                        </a:spcBef>
                        <a:spcAft>
                          <a:spcPts val="300"/>
                        </a:spcAft>
                        <a:buClrTx/>
                        <a:buSzTx/>
                        <a:buFont typeface="Arial" panose="020B0604020202020204" pitchFamily="34" charset="0"/>
                        <a:buChar char="•"/>
                        <a:tabLst/>
                        <a:defRPr/>
                      </a:pPr>
                      <a:endParaRPr lang="en-US" sz="1200" kern="1200" dirty="0" smtClean="0">
                        <a:solidFill>
                          <a:srgbClr val="00338D"/>
                        </a:solidFill>
                        <a:latin typeface="+mn-lt"/>
                        <a:ea typeface="+mn-ea"/>
                        <a:cs typeface="+mn-cs"/>
                      </a:endParaRPr>
                    </a:p>
                  </a:txBody>
                  <a:tcPr marL="45720" marR="45720" horzOverflow="overflow">
                    <a:noFill/>
                  </a:tcPr>
                </a:tc>
                <a:tc hMerge="1">
                  <a:txBody>
                    <a:bodyPr/>
                    <a:lstStyle/>
                    <a:p>
                      <a:pPr marL="171450" marR="0" lvl="0" indent="-171450" algn="l" defTabSz="890789" rtl="0" eaLnBrk="1" fontAlgn="auto" latinLnBrk="0" hangingPunct="1">
                        <a:lnSpc>
                          <a:spcPct val="100000"/>
                        </a:lnSpc>
                        <a:spcBef>
                          <a:spcPts val="300"/>
                        </a:spcBef>
                        <a:spcAft>
                          <a:spcPts val="300"/>
                        </a:spcAft>
                        <a:buClrTx/>
                        <a:buSzTx/>
                        <a:buFont typeface="Arial" panose="020B0604020202020204" pitchFamily="34" charset="0"/>
                        <a:buChar char="•"/>
                        <a:tabLst/>
                        <a:defRPr/>
                      </a:pPr>
                      <a:endParaRPr lang="en-US" sz="1200" kern="1200" noProof="0" dirty="0" smtClean="0">
                        <a:solidFill>
                          <a:srgbClr val="00338D"/>
                        </a:solidFill>
                        <a:latin typeface="+mn-lt"/>
                        <a:ea typeface="+mn-ea"/>
                        <a:cs typeface="+mn-cs"/>
                      </a:endParaRPr>
                    </a:p>
                  </a:txBody>
                  <a:tcPr marL="45720" marR="45720" horzOverflow="overflow">
                    <a:noFill/>
                  </a:tcPr>
                </a:tc>
                <a:tc hMerge="1">
                  <a:txBody>
                    <a:bodyPr/>
                    <a:lstStyle/>
                    <a:p>
                      <a:endParaRPr lang="en-US"/>
                    </a:p>
                  </a:txBody>
                  <a:tcPr/>
                </a:tc>
              </a:tr>
              <a:tr h="422787">
                <a:tc vMerge="1">
                  <a:txBody>
                    <a:bodyPr/>
                    <a:lstStyle/>
                    <a:p>
                      <a:pPr algn="ctr"/>
                      <a:endParaRPr lang="en-US" sz="1200" kern="1200" dirty="0" smtClean="0">
                        <a:solidFill>
                          <a:schemeClr val="bg1"/>
                        </a:solidFill>
                      </a:endParaRPr>
                    </a:p>
                  </a:txBody>
                  <a:tcPr marL="45720" marR="45720" anchor="ctr" horzOverflow="overflow">
                    <a:lnR w="12700" cap="rnd" cmpd="sng" algn="ctr">
                      <a:noFill/>
                      <a:prstDash val="solid"/>
                    </a:lnR>
                    <a:lnT w="12700" cap="rnd" cmpd="sng" algn="ctr">
                      <a:noFill/>
                      <a:prstDash val="solid"/>
                    </a:lnT>
                    <a:lnB w="6350" cap="rnd" cmpd="sng" algn="ctr">
                      <a:noFill/>
                      <a:prstDash val="solid"/>
                    </a:lnB>
                    <a:solidFill>
                      <a:srgbClr val="2D5491"/>
                    </a:solidFill>
                  </a:tcPr>
                </a:tc>
                <a:tc>
                  <a:txBody>
                    <a:bodyPr/>
                    <a:lstStyle/>
                    <a:p>
                      <a:pPr algn="ctr"/>
                      <a:endParaRPr lang="en-US" sz="1200" b="1" kern="1200" dirty="0">
                        <a:solidFill>
                          <a:schemeClr val="bg1"/>
                        </a:solidFill>
                        <a:latin typeface="+mn-lt"/>
                        <a:ea typeface="+mn-ea"/>
                        <a:cs typeface="+mn-cs"/>
                      </a:endParaRPr>
                    </a:p>
                  </a:txBody>
                  <a:tcPr marL="45720" marR="45720" anchor="ctr" horzOverflow="overflow">
                    <a:lnL w="12700" cap="rnd" cmpd="sng" algn="ctr">
                      <a:noFill/>
                      <a:prstDash val="solid"/>
                    </a:lnL>
                    <a:lnR w="6350" cap="flat" cmpd="sng" algn="ctr">
                      <a:solidFill>
                        <a:srgbClr val="00338D"/>
                      </a:solidFill>
                      <a:prstDash val="solid"/>
                      <a:round/>
                      <a:headEnd type="none" w="med" len="med"/>
                      <a:tailEnd type="none" w="med" len="med"/>
                    </a:lnR>
                    <a:lnT w="12700" cap="rnd" cmpd="sng" algn="ctr">
                      <a:noFill/>
                      <a:prstDash val="solid"/>
                    </a:lnT>
                    <a:lnB w="6350" cap="rnd" cmpd="sng" algn="ctr">
                      <a:noFill/>
                      <a:prstDash val="solid"/>
                    </a:lnB>
                    <a:lnTlToBr w="12700" cmpd="sng">
                      <a:noFill/>
                      <a:prstDash val="solid"/>
                    </a:lnTlToBr>
                    <a:lnBlToTr w="12700" cmpd="sng">
                      <a:noFill/>
                      <a:prstDash val="solid"/>
                    </a:lnBlToTr>
                    <a:noFill/>
                  </a:tcPr>
                </a:tc>
                <a:tc>
                  <a:txBody>
                    <a:bodyPr/>
                    <a:lstStyle/>
                    <a:p>
                      <a:pPr marL="0" marR="0" lvl="0" indent="0" algn="ctr" defTabSz="890789" rtl="0" eaLnBrk="1" fontAlgn="auto" latinLnBrk="0" hangingPunct="1">
                        <a:lnSpc>
                          <a:spcPct val="100000"/>
                        </a:lnSpc>
                        <a:spcBef>
                          <a:spcPts val="300"/>
                        </a:spcBef>
                        <a:spcAft>
                          <a:spcPts val="300"/>
                        </a:spcAft>
                        <a:buClrTx/>
                        <a:buSzTx/>
                        <a:buFont typeface="Arial" panose="020B0604020202020204" pitchFamily="34" charset="0"/>
                        <a:buNone/>
                        <a:tabLst/>
                        <a:defRPr/>
                      </a:pPr>
                      <a:r>
                        <a:rPr lang="en-US" sz="1200" b="1" kern="1200" dirty="0" smtClean="0">
                          <a:solidFill>
                            <a:schemeClr val="bg1"/>
                          </a:solidFill>
                          <a:latin typeface="+mn-lt"/>
                          <a:ea typeface="+mn-ea"/>
                          <a:cs typeface="+mn-cs"/>
                        </a:rPr>
                        <a:t>Lagging</a:t>
                      </a:r>
                    </a:p>
                  </a:txBody>
                  <a:tcPr marL="45720" marR="45720" horzOverflow="overflow">
                    <a:lnL w="6350" cap="flat" cmpd="sng" algn="ctr">
                      <a:solidFill>
                        <a:srgbClr val="00338D"/>
                      </a:solidFill>
                      <a:prstDash val="solid"/>
                      <a:round/>
                      <a:headEnd type="none" w="med" len="med"/>
                      <a:tailEnd type="none" w="med" len="med"/>
                    </a:lnL>
                    <a:solidFill>
                      <a:srgbClr val="2D5491"/>
                    </a:solidFill>
                  </a:tcPr>
                </a:tc>
                <a:tc>
                  <a:txBody>
                    <a:bodyPr/>
                    <a:lstStyle/>
                    <a:p>
                      <a:pPr marL="0" marR="0" lvl="0" indent="0" algn="ctr" defTabSz="890789" rtl="0" eaLnBrk="1" fontAlgn="auto" latinLnBrk="0" hangingPunct="1">
                        <a:lnSpc>
                          <a:spcPct val="100000"/>
                        </a:lnSpc>
                        <a:spcBef>
                          <a:spcPts val="300"/>
                        </a:spcBef>
                        <a:spcAft>
                          <a:spcPts val="300"/>
                        </a:spcAft>
                        <a:buClrTx/>
                        <a:buSzTx/>
                        <a:buFont typeface="Arial" panose="020B0604020202020204" pitchFamily="34" charset="0"/>
                        <a:buNone/>
                        <a:tabLst/>
                        <a:defRPr/>
                      </a:pPr>
                      <a:r>
                        <a:rPr lang="en-US" sz="1200" b="1" kern="1200" dirty="0" smtClean="0">
                          <a:solidFill>
                            <a:schemeClr val="bg1"/>
                          </a:solidFill>
                          <a:latin typeface="+mn-lt"/>
                          <a:ea typeface="+mn-ea"/>
                          <a:cs typeface="+mn-cs"/>
                        </a:rPr>
                        <a:t>Basic</a:t>
                      </a:r>
                    </a:p>
                  </a:txBody>
                  <a:tcPr marL="45720" marR="45720" horzOverflow="overflow">
                    <a:solidFill>
                      <a:srgbClr val="2D5491"/>
                    </a:solidFill>
                  </a:tcPr>
                </a:tc>
                <a:tc gridSpan="2">
                  <a:txBody>
                    <a:bodyPr/>
                    <a:lstStyle/>
                    <a:p>
                      <a:pPr marL="0" marR="0" lvl="0" indent="0" algn="ctr" defTabSz="890789" rtl="0" eaLnBrk="1" fontAlgn="auto" latinLnBrk="0" hangingPunct="1">
                        <a:lnSpc>
                          <a:spcPct val="100000"/>
                        </a:lnSpc>
                        <a:spcBef>
                          <a:spcPts val="300"/>
                        </a:spcBef>
                        <a:spcAft>
                          <a:spcPts val="300"/>
                        </a:spcAft>
                        <a:buClrTx/>
                        <a:buSzTx/>
                        <a:buFont typeface="Arial" panose="020B0604020202020204" pitchFamily="34" charset="0"/>
                        <a:buNone/>
                        <a:tabLst/>
                        <a:defRPr/>
                      </a:pPr>
                      <a:r>
                        <a:rPr lang="en-US" sz="1200" b="1" kern="1200" dirty="0" smtClean="0">
                          <a:solidFill>
                            <a:schemeClr val="bg1"/>
                          </a:solidFill>
                          <a:latin typeface="+mn-lt"/>
                          <a:ea typeface="+mn-ea"/>
                          <a:cs typeface="+mn-cs"/>
                        </a:rPr>
                        <a:t>Progressed</a:t>
                      </a:r>
                      <a:endParaRPr lang="en-US" sz="1200" b="1" kern="1200" dirty="0">
                        <a:solidFill>
                          <a:schemeClr val="bg1"/>
                        </a:solidFill>
                        <a:latin typeface="+mn-lt"/>
                        <a:ea typeface="+mn-ea"/>
                        <a:cs typeface="+mn-cs"/>
                      </a:endParaRPr>
                    </a:p>
                  </a:txBody>
                  <a:tcPr marL="45720" marR="45720" horzOverflow="overflow">
                    <a:solidFill>
                      <a:srgbClr val="2D5491"/>
                    </a:solidFill>
                  </a:tcPr>
                </a:tc>
                <a:tc hMerge="1">
                  <a:txBody>
                    <a:bodyPr/>
                    <a:lstStyle/>
                    <a:p>
                      <a:endParaRPr lang="en-US"/>
                    </a:p>
                  </a:txBody>
                  <a:tcPr/>
                </a:tc>
                <a:tc gridSpan="2">
                  <a:txBody>
                    <a:bodyPr/>
                    <a:lstStyle/>
                    <a:p>
                      <a:pPr marL="0" marR="0" lvl="0" indent="0" algn="ctr" defTabSz="890789" rtl="0" eaLnBrk="1" fontAlgn="auto" latinLnBrk="0" hangingPunct="1">
                        <a:lnSpc>
                          <a:spcPct val="100000"/>
                        </a:lnSpc>
                        <a:spcBef>
                          <a:spcPts val="300"/>
                        </a:spcBef>
                        <a:spcAft>
                          <a:spcPts val="300"/>
                        </a:spcAft>
                        <a:buClrTx/>
                        <a:buSzTx/>
                        <a:buFont typeface="Arial" panose="020B0604020202020204" pitchFamily="34" charset="0"/>
                        <a:buNone/>
                        <a:tabLst/>
                        <a:defRPr/>
                      </a:pPr>
                      <a:r>
                        <a:rPr lang="en-US" sz="1200" b="1" kern="1200" dirty="0" smtClean="0">
                          <a:solidFill>
                            <a:schemeClr val="bg1"/>
                          </a:solidFill>
                          <a:latin typeface="+mn-lt"/>
                          <a:ea typeface="+mn-ea"/>
                          <a:cs typeface="+mn-cs"/>
                        </a:rPr>
                        <a:t>Leading</a:t>
                      </a:r>
                    </a:p>
                  </a:txBody>
                  <a:tcPr marL="45720" marR="45720" horzOverflow="overflow">
                    <a:solidFill>
                      <a:srgbClr val="2D5491"/>
                    </a:solidFill>
                  </a:tcPr>
                </a:tc>
                <a:tc hMerge="1">
                  <a:txBody>
                    <a:bodyPr/>
                    <a:lstStyle/>
                    <a:p>
                      <a:pPr marL="171450" marR="0" lvl="0" indent="-171450" algn="l" defTabSz="890789" rtl="0" eaLnBrk="1" fontAlgn="auto" latinLnBrk="0" hangingPunct="1">
                        <a:lnSpc>
                          <a:spcPct val="100000"/>
                        </a:lnSpc>
                        <a:spcBef>
                          <a:spcPts val="300"/>
                        </a:spcBef>
                        <a:spcAft>
                          <a:spcPts val="300"/>
                        </a:spcAft>
                        <a:buClrTx/>
                        <a:buSzTx/>
                        <a:buFont typeface="Arial" panose="020B0604020202020204" pitchFamily="34" charset="0"/>
                        <a:buChar char="•"/>
                        <a:tabLst/>
                        <a:defRPr/>
                      </a:pPr>
                      <a:endParaRPr lang="en-US" sz="1200" kern="1200" noProof="0" dirty="0" smtClean="0">
                        <a:solidFill>
                          <a:srgbClr val="00338D"/>
                        </a:solidFill>
                        <a:latin typeface="+mn-lt"/>
                        <a:ea typeface="+mn-ea"/>
                        <a:cs typeface="+mn-cs"/>
                      </a:endParaRPr>
                    </a:p>
                  </a:txBody>
                  <a:tcPr marL="45720" marR="45720" horzOverflow="overflow">
                    <a:noFill/>
                  </a:tcPr>
                </a:tc>
                <a:tc>
                  <a:txBody>
                    <a:bodyPr/>
                    <a:lstStyle/>
                    <a:p>
                      <a:pPr marL="0" marR="0" lvl="0" indent="0" algn="ctr" defTabSz="890789" rtl="0" eaLnBrk="1" fontAlgn="auto" latinLnBrk="0" hangingPunct="1">
                        <a:lnSpc>
                          <a:spcPct val="100000"/>
                        </a:lnSpc>
                        <a:spcBef>
                          <a:spcPts val="300"/>
                        </a:spcBef>
                        <a:spcAft>
                          <a:spcPts val="300"/>
                        </a:spcAft>
                        <a:buClrTx/>
                        <a:buSzTx/>
                        <a:buFont typeface="Arial" panose="020B0604020202020204" pitchFamily="34" charset="0"/>
                        <a:buNone/>
                        <a:tabLst/>
                        <a:defRPr/>
                      </a:pPr>
                      <a:r>
                        <a:rPr lang="en-US" sz="1200" b="1" kern="1200" dirty="0" smtClean="0">
                          <a:solidFill>
                            <a:schemeClr val="bg1"/>
                          </a:solidFill>
                          <a:latin typeface="+mn-lt"/>
                          <a:ea typeface="+mn-ea"/>
                          <a:cs typeface="+mn-cs"/>
                        </a:rPr>
                        <a:t>Innovating</a:t>
                      </a:r>
                      <a:endParaRPr lang="en-US" sz="1200" b="1" kern="1200" dirty="0">
                        <a:solidFill>
                          <a:schemeClr val="bg1"/>
                        </a:solidFill>
                        <a:latin typeface="+mn-lt"/>
                        <a:ea typeface="+mn-ea"/>
                        <a:cs typeface="+mn-cs"/>
                      </a:endParaRPr>
                    </a:p>
                  </a:txBody>
                  <a:tcPr marL="45720" marR="45720" horzOverflow="overflow">
                    <a:solidFill>
                      <a:srgbClr val="2D5491"/>
                    </a:solidFill>
                  </a:tcPr>
                </a:tc>
              </a:tr>
              <a:tr h="422787">
                <a:tc vMerge="1">
                  <a:txBody>
                    <a:bodyPr/>
                    <a:lstStyle/>
                    <a:p>
                      <a:pPr algn="ctr"/>
                      <a:endParaRPr lang="en-US" sz="1200" kern="1200" dirty="0" smtClean="0">
                        <a:solidFill>
                          <a:schemeClr val="bg1"/>
                        </a:solidFill>
                      </a:endParaRPr>
                    </a:p>
                  </a:txBody>
                  <a:tcPr marL="45720" marR="45720" anchor="ctr" horzOverflow="overflow">
                    <a:lnR w="12700" cap="rnd" cmpd="sng" algn="ctr">
                      <a:noFill/>
                      <a:prstDash val="solid"/>
                    </a:lnR>
                    <a:lnT w="12700" cap="rnd" cmpd="sng" algn="ctr">
                      <a:noFill/>
                      <a:prstDash val="solid"/>
                    </a:lnT>
                    <a:solidFill>
                      <a:srgbClr val="2D5491"/>
                    </a:solidFill>
                  </a:tcPr>
                </a:tc>
                <a:tc>
                  <a:txBody>
                    <a:bodyPr/>
                    <a:lstStyle/>
                    <a:p>
                      <a:pPr algn="ctr"/>
                      <a:endParaRPr lang="en-US" sz="1200" b="1" kern="1200" dirty="0">
                        <a:solidFill>
                          <a:schemeClr val="bg1"/>
                        </a:solidFill>
                        <a:latin typeface="+mn-lt"/>
                        <a:ea typeface="+mn-ea"/>
                        <a:cs typeface="+mn-cs"/>
                      </a:endParaRPr>
                    </a:p>
                  </a:txBody>
                  <a:tcPr marL="45720" marR="45720" anchor="ctr" horzOverflow="overflow">
                    <a:lnL w="12700" cap="rnd" cmpd="sng" algn="ctr">
                      <a:noFill/>
                      <a:prstDash val="solid"/>
                    </a:lnL>
                    <a:lnR w="6350" cap="flat" cmpd="sng" algn="ctr">
                      <a:solidFill>
                        <a:srgbClr val="00338D"/>
                      </a:solidFill>
                      <a:prstDash val="solid"/>
                      <a:round/>
                      <a:headEnd type="none" w="med" len="med"/>
                      <a:tailEnd type="none" w="med" len="med"/>
                    </a:lnR>
                    <a:lnT w="12700" cap="rnd" cmpd="sng" algn="ctr">
                      <a:noFill/>
                      <a:prstDash val="solid"/>
                    </a:lnT>
                    <a:lnB w="6350" cap="rnd" cmpd="sng" algn="ctr">
                      <a:noFill/>
                      <a:prstDash val="solid"/>
                    </a:lnB>
                    <a:lnTlToBr w="12700" cmpd="sng">
                      <a:noFill/>
                      <a:prstDash val="solid"/>
                    </a:lnTlToBr>
                    <a:lnBlToTr w="12700" cmpd="sng">
                      <a:noFill/>
                      <a:prstDash val="solid"/>
                    </a:lnBlToTr>
                    <a:noFill/>
                  </a:tcPr>
                </a:tc>
                <a:tc>
                  <a:txBody>
                    <a:bodyPr/>
                    <a:lstStyle/>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r>
                        <a:rPr lang="en-US" sz="1200" kern="1200" noProof="0" dirty="0" smtClean="0">
                          <a:solidFill>
                            <a:srgbClr val="00338D"/>
                          </a:solidFill>
                          <a:latin typeface="+mn-lt"/>
                          <a:ea typeface="+mn-ea"/>
                          <a:cs typeface="+mn-cs"/>
                        </a:rPr>
                        <a:t>Limited awareness of risks and outcomes. Risk averse culture. Ad-hoc implementation of risk management</a:t>
                      </a:r>
                    </a:p>
                  </a:txBody>
                  <a:tcPr marL="45720" marR="45720" horzOverflow="overflow">
                    <a:lnL w="6350" cap="flat" cmpd="sng" algn="ctr">
                      <a:solidFill>
                        <a:srgbClr val="00338D"/>
                      </a:solidFill>
                      <a:prstDash val="solid"/>
                      <a:round/>
                      <a:headEnd type="none" w="med" len="med"/>
                      <a:tailEnd type="none" w="med" len="med"/>
                    </a:lnL>
                    <a:lnB w="6350" cap="flat" cmpd="sng" algn="ctr">
                      <a:solidFill>
                        <a:srgbClr val="00338D"/>
                      </a:solidFill>
                      <a:prstDash val="solid"/>
                      <a:round/>
                      <a:headEnd type="none" w="med" len="med"/>
                      <a:tailEnd type="none" w="med" len="med"/>
                    </a:lnB>
                    <a:noFill/>
                  </a:tcPr>
                </a:tc>
                <a:tc>
                  <a:txBody>
                    <a:bodyPr/>
                    <a:lstStyle/>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r>
                        <a:rPr lang="en-US" sz="1200" kern="1200" noProof="0" dirty="0" smtClean="0">
                          <a:solidFill>
                            <a:srgbClr val="00338D"/>
                          </a:solidFill>
                          <a:latin typeface="+mn-lt"/>
                          <a:ea typeface="+mn-ea"/>
                          <a:cs typeface="+mn-cs"/>
                        </a:rPr>
                        <a:t>Risk tools available but not fully embedded in enterprise. Risk awareness across enterprise is still low, and risk management is perceived as a process</a:t>
                      </a:r>
                    </a:p>
                  </a:txBody>
                  <a:tcPr marL="45720" marR="45720" horzOverflow="overflow">
                    <a:lnB w="6350" cap="flat" cmpd="sng" algn="ctr">
                      <a:solidFill>
                        <a:srgbClr val="00338D"/>
                      </a:solidFill>
                      <a:prstDash val="solid"/>
                      <a:round/>
                      <a:headEnd type="none" w="med" len="med"/>
                      <a:tailEnd type="none" w="med" len="med"/>
                    </a:lnB>
                    <a:noFill/>
                  </a:tcPr>
                </a:tc>
                <a:tc gridSpan="2">
                  <a:txBody>
                    <a:bodyPr/>
                    <a:lstStyle/>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r>
                        <a:rPr lang="en-US" sz="1200" kern="1200" noProof="0" dirty="0" smtClean="0">
                          <a:solidFill>
                            <a:srgbClr val="00338D"/>
                          </a:solidFill>
                          <a:latin typeface="+mn-lt"/>
                          <a:ea typeface="+mn-ea"/>
                          <a:cs typeface="+mn-cs"/>
                        </a:rPr>
                        <a:t>Functional risk framework implemented. Risk is viewed positively. Key risk behaviors embedded. General awareness of risks and outcomes</a:t>
                      </a:r>
                    </a:p>
                  </a:txBody>
                  <a:tcPr marL="45720" marR="45720" horzOverflow="overflow">
                    <a:lnB w="6350" cap="flat" cmpd="sng" algn="ctr">
                      <a:solidFill>
                        <a:srgbClr val="00338D"/>
                      </a:solidFill>
                      <a:prstDash val="solid"/>
                      <a:round/>
                      <a:headEnd type="none" w="med" len="med"/>
                      <a:tailEnd type="none" w="med" len="med"/>
                    </a:lnB>
                    <a:noFill/>
                  </a:tcPr>
                </a:tc>
                <a:tc hMerge="1">
                  <a:txBody>
                    <a:bodyPr/>
                    <a:lstStyle/>
                    <a:p>
                      <a:endParaRPr lang="en-US"/>
                    </a:p>
                  </a:txBody>
                  <a:tcPr/>
                </a:tc>
                <a:tc gridSpan="2">
                  <a:txBody>
                    <a:bodyPr/>
                    <a:lstStyle/>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r>
                        <a:rPr lang="en-US" sz="1200" kern="1200" noProof="0" dirty="0" smtClean="0">
                          <a:solidFill>
                            <a:srgbClr val="00338D"/>
                          </a:solidFill>
                          <a:latin typeface="+mn-lt"/>
                          <a:ea typeface="+mn-ea"/>
                          <a:cs typeface="+mn-cs"/>
                        </a:rPr>
                        <a:t>Focus on continuous improvement. System facilitates risk and outcome analysis and response. Regulatory delivery is assured. Key risk behaviors evidenced within industry</a:t>
                      </a:r>
                    </a:p>
                  </a:txBody>
                  <a:tcPr marL="45720" marR="45720" horzOverflow="overflow">
                    <a:lnB w="6350" cap="flat" cmpd="sng" algn="ctr">
                      <a:solidFill>
                        <a:srgbClr val="00338D"/>
                      </a:solidFill>
                      <a:prstDash val="solid"/>
                      <a:round/>
                      <a:headEnd type="none" w="med" len="med"/>
                      <a:tailEnd type="none" w="med" len="med"/>
                    </a:lnB>
                    <a:noFill/>
                  </a:tcPr>
                </a:tc>
                <a:tc hMerge="1">
                  <a:txBody>
                    <a:bodyPr/>
                    <a:lstStyle/>
                    <a:p>
                      <a:endParaRPr lang="en-US" dirty="0"/>
                    </a:p>
                  </a:txBody>
                  <a:tcPr>
                    <a:lnB w="6350" cap="flat" cmpd="sng" algn="ctr">
                      <a:solidFill>
                        <a:srgbClr val="00338D"/>
                      </a:solidFill>
                      <a:prstDash val="solid"/>
                      <a:round/>
                      <a:headEnd type="none" w="med" len="med"/>
                      <a:tailEnd type="none" w="med" len="med"/>
                    </a:lnB>
                    <a:noFill/>
                  </a:tcPr>
                </a:tc>
                <a:tc>
                  <a:txBody>
                    <a:bodyPr/>
                    <a:lstStyle/>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r>
                        <a:rPr lang="en-US" sz="1200" kern="1200" noProof="0" dirty="0" smtClean="0">
                          <a:solidFill>
                            <a:srgbClr val="00338D"/>
                          </a:solidFill>
                          <a:latin typeface="+mn-lt"/>
                          <a:ea typeface="+mn-ea"/>
                          <a:cs typeface="+mn-cs"/>
                        </a:rPr>
                        <a:t>Risk and outcomes drive all activity. All stakeholders </a:t>
                      </a:r>
                      <a:r>
                        <a:rPr lang="en-US" sz="1200" kern="1200" noProof="0" dirty="0" err="1" smtClean="0">
                          <a:solidFill>
                            <a:srgbClr val="00338D"/>
                          </a:solidFill>
                          <a:latin typeface="+mn-lt"/>
                          <a:ea typeface="+mn-ea"/>
                          <a:cs typeface="+mn-cs"/>
                        </a:rPr>
                        <a:t>recognise</a:t>
                      </a:r>
                      <a:r>
                        <a:rPr lang="en-US" sz="1200" kern="1200" noProof="0" dirty="0" smtClean="0">
                          <a:solidFill>
                            <a:srgbClr val="00338D"/>
                          </a:solidFill>
                          <a:latin typeface="+mn-lt"/>
                          <a:ea typeface="+mn-ea"/>
                          <a:cs typeface="+mn-cs"/>
                        </a:rPr>
                        <a:t>, understand and support approach. </a:t>
                      </a:r>
                      <a:r>
                        <a:rPr lang="en-US" sz="1200" kern="1200" noProof="0" dirty="0" err="1" smtClean="0">
                          <a:solidFill>
                            <a:srgbClr val="00338D"/>
                          </a:solidFill>
                          <a:latin typeface="+mn-lt"/>
                          <a:ea typeface="+mn-ea"/>
                          <a:cs typeface="+mn-cs"/>
                        </a:rPr>
                        <a:t>Organisation</a:t>
                      </a:r>
                      <a:r>
                        <a:rPr lang="en-US" sz="1200" kern="1200" noProof="0" dirty="0" smtClean="0">
                          <a:solidFill>
                            <a:srgbClr val="00338D"/>
                          </a:solidFill>
                          <a:latin typeface="+mn-lt"/>
                          <a:ea typeface="+mn-ea"/>
                          <a:cs typeface="+mn-cs"/>
                        </a:rPr>
                        <a:t> wide understanding of risk tolerances and treatment</a:t>
                      </a:r>
                    </a:p>
                  </a:txBody>
                  <a:tcPr marL="45720" marR="45720" horzOverflow="overflow">
                    <a:lnB w="6350" cap="flat" cmpd="sng" algn="ctr">
                      <a:solidFill>
                        <a:srgbClr val="00338D"/>
                      </a:solidFill>
                      <a:prstDash val="solid"/>
                      <a:round/>
                      <a:headEnd type="none" w="med" len="med"/>
                      <a:tailEnd type="none" w="med" len="med"/>
                    </a:lnB>
                    <a:noFill/>
                  </a:tcPr>
                </a:tc>
              </a:tr>
            </a:tbl>
          </a:graphicData>
        </a:graphic>
      </p:graphicFrame>
      <p:pic>
        <p:nvPicPr>
          <p:cNvPr id="23" name="Picture 22"/>
          <p:cNvPicPr>
            <a:picLocks noChangeAspect="1"/>
          </p:cNvPicPr>
          <p:nvPr/>
        </p:nvPicPr>
        <p:blipFill>
          <a:blip r:embed="rId2"/>
          <a:stretch>
            <a:fillRect/>
          </a:stretch>
        </p:blipFill>
        <p:spPr>
          <a:xfrm>
            <a:off x="-1123122" y="4490117"/>
            <a:ext cx="851774" cy="330361"/>
          </a:xfrm>
          <a:prstGeom prst="rect">
            <a:avLst/>
          </a:prstGeom>
          <a:solidFill>
            <a:srgbClr val="003D6F"/>
          </a:solidFill>
        </p:spPr>
      </p:pic>
      <p:sp>
        <p:nvSpPr>
          <p:cNvPr id="66" name="TextBox 65"/>
          <p:cNvSpPr txBox="1"/>
          <p:nvPr/>
        </p:nvSpPr>
        <p:spPr>
          <a:xfrm>
            <a:off x="129474" y="655024"/>
            <a:ext cx="3909321" cy="168024"/>
          </a:xfrm>
          <a:prstGeom prst="rect">
            <a:avLst/>
          </a:prstGeom>
          <a:noFill/>
        </p:spPr>
        <p:txBody>
          <a:bodyPr wrap="none" lIns="21772" tIns="21772" rIns="21772" bIns="21772" rtlCol="0" anchor="ctr" anchorCtr="0">
            <a:noAutofit/>
          </a:bodyPr>
          <a:lstStyle/>
          <a:p>
            <a:pPr defTabSz="890789">
              <a:spcBef>
                <a:spcPts val="300"/>
              </a:spcBef>
              <a:defRPr/>
            </a:pPr>
            <a:r>
              <a:rPr lang="en-AU" sz="800" i="1" dirty="0">
                <a:solidFill>
                  <a:srgbClr val="00338D"/>
                </a:solidFill>
              </a:rPr>
              <a:t>Source: DMA survey, interviews with </a:t>
            </a:r>
            <a:r>
              <a:rPr lang="en-AU" sz="800" i="1" dirty="0" err="1">
                <a:solidFill>
                  <a:srgbClr val="00338D"/>
                </a:solidFill>
              </a:rPr>
              <a:t>FBNQuest</a:t>
            </a:r>
            <a:r>
              <a:rPr lang="en-AU" sz="800" i="1" dirty="0">
                <a:solidFill>
                  <a:srgbClr val="00338D"/>
                </a:solidFill>
              </a:rPr>
              <a:t> employees, company websites, exploratory interviews</a:t>
            </a:r>
          </a:p>
        </p:txBody>
      </p:sp>
      <p:sp>
        <p:nvSpPr>
          <p:cNvPr id="41" name="Rectangle 40"/>
          <p:cNvSpPr/>
          <p:nvPr/>
        </p:nvSpPr>
        <p:spPr>
          <a:xfrm>
            <a:off x="1677045" y="4402150"/>
            <a:ext cx="10287000" cy="54864"/>
          </a:xfrm>
          <a:prstGeom prst="rect">
            <a:avLst/>
          </a:prstGeom>
          <a:solidFill>
            <a:schemeClr val="bg1">
              <a:lumMod val="75000"/>
            </a:schemeClr>
          </a:solidFill>
          <a:ln w="25400" cap="flat" cmpd="sng" algn="ctr">
            <a:noFill/>
            <a:prstDash val="solid"/>
          </a:ln>
          <a:effectLst/>
        </p:spPr>
        <p:txBody>
          <a:bodyPr lIns="21772" tIns="21772" rIns="21772" bIns="21772" rtlCol="0" anchor="ctr" anchorCtr="0"/>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800" b="0" i="0" u="none" strike="noStrike" kern="0" cap="none" spc="0" normalizeH="0" baseline="0" noProof="0" dirty="0" err="1" smtClean="0">
              <a:ln>
                <a:noFill/>
              </a:ln>
              <a:solidFill>
                <a:srgbClr val="FFFFFF"/>
              </a:solidFill>
              <a:effectLst/>
              <a:uLnTx/>
              <a:uFillTx/>
              <a:latin typeface="Calibri" panose="020F0502020204030204" pitchFamily="34" charset="0"/>
              <a:ea typeface="+mn-ea"/>
              <a:cs typeface="Arial" panose="020B0604020202020204" pitchFamily="34" charset="0"/>
            </a:endParaRPr>
          </a:p>
        </p:txBody>
      </p:sp>
      <p:sp>
        <p:nvSpPr>
          <p:cNvPr id="42" name="Oval 41"/>
          <p:cNvSpPr/>
          <p:nvPr/>
        </p:nvSpPr>
        <p:spPr>
          <a:xfrm>
            <a:off x="2431669" y="4324403"/>
            <a:ext cx="182880" cy="18288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GB"/>
          </a:p>
        </p:txBody>
      </p:sp>
      <p:sp>
        <p:nvSpPr>
          <p:cNvPr id="43" name="Oval 42"/>
          <p:cNvSpPr/>
          <p:nvPr/>
        </p:nvSpPr>
        <p:spPr>
          <a:xfrm>
            <a:off x="4336643" y="4324403"/>
            <a:ext cx="182880" cy="18288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GB"/>
          </a:p>
        </p:txBody>
      </p:sp>
      <p:sp>
        <p:nvSpPr>
          <p:cNvPr id="44" name="Oval 43"/>
          <p:cNvSpPr/>
          <p:nvPr/>
        </p:nvSpPr>
        <p:spPr>
          <a:xfrm>
            <a:off x="6552271" y="4315167"/>
            <a:ext cx="182880" cy="18288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GB"/>
          </a:p>
        </p:txBody>
      </p:sp>
      <p:sp>
        <p:nvSpPr>
          <p:cNvPr id="45" name="Oval 44"/>
          <p:cNvSpPr/>
          <p:nvPr/>
        </p:nvSpPr>
        <p:spPr>
          <a:xfrm>
            <a:off x="8769825" y="4324403"/>
            <a:ext cx="182880" cy="18288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GB"/>
          </a:p>
        </p:txBody>
      </p:sp>
      <p:sp>
        <p:nvSpPr>
          <p:cNvPr id="46" name="Oval 45"/>
          <p:cNvSpPr/>
          <p:nvPr/>
        </p:nvSpPr>
        <p:spPr>
          <a:xfrm>
            <a:off x="10795379" y="4324403"/>
            <a:ext cx="182880" cy="18288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GB"/>
          </a:p>
        </p:txBody>
      </p:sp>
      <p:sp>
        <p:nvSpPr>
          <p:cNvPr id="47" name="Isosceles Triangle 46"/>
          <p:cNvSpPr/>
          <p:nvPr/>
        </p:nvSpPr>
        <p:spPr>
          <a:xfrm rot="10800000">
            <a:off x="10717073" y="4193869"/>
            <a:ext cx="365760" cy="274320"/>
          </a:xfrm>
          <a:prstGeom prst="triangle">
            <a:avLst/>
          </a:prstGeom>
          <a:solidFill>
            <a:srgbClr val="00B060"/>
          </a:solidFill>
          <a:ln>
            <a:noFill/>
          </a:ln>
        </p:spPr>
        <p:style>
          <a:lnRef idx="2">
            <a:schemeClr val="accent1">
              <a:shade val="50000"/>
            </a:schemeClr>
          </a:lnRef>
          <a:fillRef idx="1">
            <a:schemeClr val="accent1"/>
          </a:fillRef>
          <a:effectRef idx="0">
            <a:schemeClr val="accent1"/>
          </a:effectRef>
          <a:fontRef idx="minor">
            <a:schemeClr val="lt1"/>
          </a:fontRef>
        </p:style>
        <p:txBody>
          <a:bodyPr lIns="21772" tIns="21772" rIns="21772" bIns="21772" rtlCol="0" anchor="ctr" anchorCtr="0"/>
          <a:lstStyle/>
          <a:p>
            <a:pPr algn="ctr"/>
            <a:endParaRPr lang="en-AU" sz="800" dirty="0" err="1">
              <a:solidFill>
                <a:schemeClr val="tx1"/>
              </a:solidFill>
              <a:latin typeface="Calibri" panose="020F0502020204030204" pitchFamily="34" charset="0"/>
            </a:endParaRPr>
          </a:p>
        </p:txBody>
      </p:sp>
      <p:sp>
        <p:nvSpPr>
          <p:cNvPr id="48" name="Isosceles Triangle 47"/>
          <p:cNvSpPr/>
          <p:nvPr/>
        </p:nvSpPr>
        <p:spPr>
          <a:xfrm rot="10800000">
            <a:off x="7067177" y="4193869"/>
            <a:ext cx="365760" cy="274320"/>
          </a:xfrm>
          <a:prstGeom prst="triangle">
            <a:avLst/>
          </a:prstGeom>
          <a:solidFill>
            <a:srgbClr val="00338D"/>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21772" tIns="21772" rIns="21772" bIns="21772" rtlCol="0" anchor="ctr" anchorCtr="0"/>
          <a:lstStyle/>
          <a:p>
            <a:pPr algn="ctr"/>
            <a:endParaRPr lang="en-AU" sz="800" dirty="0" err="1">
              <a:solidFill>
                <a:schemeClr val="tx1"/>
              </a:solidFill>
              <a:latin typeface="Calibri" panose="020F0502020204030204" pitchFamily="34" charset="0"/>
            </a:endParaRPr>
          </a:p>
        </p:txBody>
      </p:sp>
      <p:sp>
        <p:nvSpPr>
          <p:cNvPr id="49" name="Isosceles Triangle 48"/>
          <p:cNvSpPr/>
          <p:nvPr/>
        </p:nvSpPr>
        <p:spPr>
          <a:xfrm rot="10800000">
            <a:off x="7319030" y="4193869"/>
            <a:ext cx="365760" cy="274320"/>
          </a:xfrm>
          <a:prstGeom prs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21772" tIns="21772" rIns="21772" bIns="21772" rtlCol="0" anchor="ctr" anchorCtr="0"/>
          <a:lstStyle/>
          <a:p>
            <a:pPr algn="ctr"/>
            <a:endParaRPr lang="en-AU" sz="800" dirty="0" err="1">
              <a:solidFill>
                <a:srgbClr val="000000"/>
              </a:solidFill>
              <a:latin typeface="Calibri" panose="020F0502020204030204" pitchFamily="34" charset="0"/>
            </a:endParaRPr>
          </a:p>
        </p:txBody>
      </p:sp>
      <p:sp>
        <p:nvSpPr>
          <p:cNvPr id="50" name="Isosceles Triangle 49"/>
          <p:cNvSpPr/>
          <p:nvPr/>
        </p:nvSpPr>
        <p:spPr>
          <a:xfrm rot="10800000">
            <a:off x="10457300" y="4193868"/>
            <a:ext cx="365760" cy="274320"/>
          </a:xfrm>
          <a:prstGeom prst="triangle">
            <a:avLst/>
          </a:prstGeom>
          <a:solidFill>
            <a:srgbClr val="8E258D"/>
          </a:solidFill>
          <a:ln>
            <a:noFill/>
          </a:ln>
        </p:spPr>
        <p:style>
          <a:lnRef idx="2">
            <a:schemeClr val="accent1">
              <a:shade val="50000"/>
            </a:schemeClr>
          </a:lnRef>
          <a:fillRef idx="1">
            <a:schemeClr val="accent1"/>
          </a:fillRef>
          <a:effectRef idx="0">
            <a:schemeClr val="accent1"/>
          </a:effectRef>
          <a:fontRef idx="minor">
            <a:schemeClr val="lt1"/>
          </a:fontRef>
        </p:style>
        <p:txBody>
          <a:bodyPr lIns="21772" tIns="21772" rIns="21772" bIns="21772" rtlCol="0" anchor="ctr" anchorCtr="0"/>
          <a:lstStyle/>
          <a:p>
            <a:pPr algn="ctr"/>
            <a:endParaRPr lang="en-AU" sz="800" dirty="0" err="1">
              <a:solidFill>
                <a:schemeClr val="tx1"/>
              </a:solidFill>
              <a:latin typeface="Calibri" panose="020F0502020204030204" pitchFamily="34" charset="0"/>
            </a:endParaRPr>
          </a:p>
        </p:txBody>
      </p:sp>
      <p:pic>
        <p:nvPicPr>
          <p:cNvPr id="51" name="Picture 5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78656" y="3941767"/>
            <a:ext cx="742802" cy="210135"/>
          </a:xfrm>
          <a:prstGeom prst="rect">
            <a:avLst/>
          </a:prstGeom>
          <a:solidFill>
            <a:srgbClr val="BFBFBF"/>
          </a:solidFill>
        </p:spPr>
      </p:pic>
      <p:grpSp>
        <p:nvGrpSpPr>
          <p:cNvPr id="52" name="Group 51"/>
          <p:cNvGrpSpPr/>
          <p:nvPr/>
        </p:nvGrpSpPr>
        <p:grpSpPr>
          <a:xfrm>
            <a:off x="7347937" y="44696"/>
            <a:ext cx="4568864" cy="274320"/>
            <a:chOff x="7916790" y="356874"/>
            <a:chExt cx="4568864" cy="274320"/>
          </a:xfrm>
        </p:grpSpPr>
        <p:grpSp>
          <p:nvGrpSpPr>
            <p:cNvPr id="53" name="Group 52"/>
            <p:cNvGrpSpPr/>
            <p:nvPr/>
          </p:nvGrpSpPr>
          <p:grpSpPr>
            <a:xfrm>
              <a:off x="7916790" y="356874"/>
              <a:ext cx="2337497" cy="274320"/>
              <a:chOff x="3793151" y="6476333"/>
              <a:chExt cx="2337497" cy="274320"/>
            </a:xfrm>
          </p:grpSpPr>
          <p:sp>
            <p:nvSpPr>
              <p:cNvPr id="72" name="Isosceles Triangle 71"/>
              <p:cNvSpPr/>
              <p:nvPr/>
            </p:nvSpPr>
            <p:spPr>
              <a:xfrm rot="10800000">
                <a:off x="4273393" y="6554522"/>
                <a:ext cx="140400" cy="117943"/>
              </a:xfrm>
              <a:prstGeom prst="triangle">
                <a:avLst/>
              </a:prstGeom>
              <a:solidFill>
                <a:srgbClr val="00338D"/>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21772" tIns="21772" rIns="21772" bIns="21772" rtlCol="0" anchor="ctr" anchorCtr="0"/>
              <a:lstStyle/>
              <a:p>
                <a:pPr algn="ctr"/>
                <a:endParaRPr lang="en-AU" sz="800" dirty="0" err="1">
                  <a:solidFill>
                    <a:srgbClr val="00338D"/>
                  </a:solidFill>
                  <a:latin typeface="Calibri" panose="020F0502020204030204" pitchFamily="34" charset="0"/>
                </a:endParaRPr>
              </a:p>
            </p:txBody>
          </p:sp>
          <p:sp>
            <p:nvSpPr>
              <p:cNvPr id="73" name="TextBox 72"/>
              <p:cNvSpPr txBox="1"/>
              <p:nvPr/>
            </p:nvSpPr>
            <p:spPr>
              <a:xfrm>
                <a:off x="4380552" y="6525841"/>
                <a:ext cx="469141" cy="175304"/>
              </a:xfrm>
              <a:prstGeom prst="rect">
                <a:avLst/>
              </a:prstGeom>
              <a:noFill/>
            </p:spPr>
            <p:txBody>
              <a:bodyPr wrap="none" lIns="21772" tIns="21772" rIns="21772" bIns="21772" rtlCol="0" anchor="ctr" anchorCtr="0">
                <a:noAutofit/>
              </a:bodyPr>
              <a:lstStyle/>
              <a:p>
                <a:pPr algn="ctr"/>
                <a:r>
                  <a:rPr lang="en-AU" sz="800" b="1" dirty="0">
                    <a:solidFill>
                      <a:srgbClr val="00338D"/>
                    </a:solidFill>
                  </a:rPr>
                  <a:t>Current</a:t>
                </a:r>
              </a:p>
            </p:txBody>
          </p:sp>
          <p:sp>
            <p:nvSpPr>
              <p:cNvPr id="74" name="Text Box 81"/>
              <p:cNvSpPr txBox="1">
                <a:spLocks noChangeArrowheads="1"/>
              </p:cNvSpPr>
              <p:nvPr/>
            </p:nvSpPr>
            <p:spPr bwMode="auto">
              <a:xfrm>
                <a:off x="3793151" y="6476333"/>
                <a:ext cx="476639" cy="274320"/>
              </a:xfrm>
              <a:prstGeom prst="rect">
                <a:avLst/>
              </a:prstGeom>
              <a:noFill/>
              <a:ln w="9525">
                <a:noFill/>
                <a:miter lim="800000"/>
                <a:headEnd type="none" w="sm" len="sm"/>
                <a:tailEnd type="none" w="sm" len="sm"/>
              </a:ln>
              <a:effectLst/>
            </p:spPr>
            <p:txBody>
              <a:bodyPr wrap="square" lIns="45720" rIns="45720" anchor="ctr">
                <a:noAutofit/>
              </a:bodyPr>
              <a:lstStyle/>
              <a:p>
                <a:pPr algn="ctr"/>
                <a:r>
                  <a:rPr lang="en-US" sz="1000" b="1" dirty="0">
                    <a:solidFill>
                      <a:srgbClr val="00338D"/>
                    </a:solidFill>
                  </a:rPr>
                  <a:t>Key:</a:t>
                </a:r>
              </a:p>
            </p:txBody>
          </p:sp>
          <p:sp>
            <p:nvSpPr>
              <p:cNvPr id="76" name="object 140"/>
              <p:cNvSpPr txBox="1"/>
              <p:nvPr/>
            </p:nvSpPr>
            <p:spPr>
              <a:xfrm>
                <a:off x="5247374" y="6551939"/>
                <a:ext cx="883274" cy="123111"/>
              </a:xfrm>
              <a:prstGeom prst="rect">
                <a:avLst/>
              </a:prstGeom>
            </p:spPr>
            <p:txBody>
              <a:bodyPr vert="horz" wrap="square" lIns="0" tIns="0" rIns="0" bIns="0" rtlCol="0">
                <a:spAutoFit/>
              </a:bodyPr>
              <a:lstStyle/>
              <a:p>
                <a:pPr marL="12700"/>
                <a:r>
                  <a:rPr lang="en-GB" sz="800" b="1" spc="-10" dirty="0">
                    <a:solidFill>
                      <a:srgbClr val="00338D"/>
                    </a:solidFill>
                    <a:cs typeface="Century Gothic"/>
                  </a:rPr>
                  <a:t>Peer </a:t>
                </a:r>
                <a:r>
                  <a:rPr lang="en-GB" sz="800" b="1" spc="-10" dirty="0" smtClean="0">
                    <a:solidFill>
                      <a:srgbClr val="00338D"/>
                    </a:solidFill>
                    <a:cs typeface="Century Gothic"/>
                  </a:rPr>
                  <a:t>Group</a:t>
                </a:r>
                <a:endParaRPr sz="800" b="1" dirty="0">
                  <a:solidFill>
                    <a:srgbClr val="00338D"/>
                  </a:solidFill>
                  <a:cs typeface="Century Gothic"/>
                </a:endParaRPr>
              </a:p>
            </p:txBody>
          </p:sp>
          <p:sp>
            <p:nvSpPr>
              <p:cNvPr id="77" name="Isosceles Triangle 76"/>
              <p:cNvSpPr/>
              <p:nvPr/>
            </p:nvSpPr>
            <p:spPr>
              <a:xfrm rot="10800000">
                <a:off x="5097444" y="6554522"/>
                <a:ext cx="140400" cy="117943"/>
              </a:xfrm>
              <a:prstGeom prs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21772" tIns="21772" rIns="21772" bIns="21772" rtlCol="0" anchor="ctr" anchorCtr="0"/>
              <a:lstStyle/>
              <a:p>
                <a:pPr algn="ctr"/>
                <a:endParaRPr lang="en-AU" sz="800" dirty="0" err="1">
                  <a:solidFill>
                    <a:srgbClr val="00338D"/>
                  </a:solidFill>
                  <a:latin typeface="Calibri" panose="020F0502020204030204" pitchFamily="34" charset="0"/>
                </a:endParaRPr>
              </a:p>
            </p:txBody>
          </p:sp>
        </p:grpSp>
        <p:sp>
          <p:nvSpPr>
            <p:cNvPr id="54" name="Isosceles Triangle 53"/>
            <p:cNvSpPr/>
            <p:nvPr/>
          </p:nvSpPr>
          <p:spPr>
            <a:xfrm rot="10800000">
              <a:off x="10162847" y="435063"/>
              <a:ext cx="140400" cy="117943"/>
            </a:xfrm>
            <a:prstGeom prst="triangle">
              <a:avLst/>
            </a:prstGeom>
            <a:solidFill>
              <a:srgbClr val="00B060"/>
            </a:solidFill>
            <a:ln>
              <a:noFill/>
            </a:ln>
          </p:spPr>
          <p:style>
            <a:lnRef idx="2">
              <a:schemeClr val="accent1">
                <a:shade val="50000"/>
              </a:schemeClr>
            </a:lnRef>
            <a:fillRef idx="1">
              <a:schemeClr val="accent1"/>
            </a:fillRef>
            <a:effectRef idx="0">
              <a:schemeClr val="accent1"/>
            </a:effectRef>
            <a:fontRef idx="minor">
              <a:schemeClr val="lt1"/>
            </a:fontRef>
          </p:style>
          <p:txBody>
            <a:bodyPr lIns="21772" tIns="21772" rIns="21772" bIns="21772" rtlCol="0" anchor="ctr" anchorCtr="0"/>
            <a:lstStyle/>
            <a:p>
              <a:pPr algn="ctr"/>
              <a:endParaRPr lang="en-AU" sz="800" dirty="0" err="1">
                <a:solidFill>
                  <a:srgbClr val="00338D"/>
                </a:solidFill>
                <a:latin typeface="Calibri" panose="020F0502020204030204" pitchFamily="34" charset="0"/>
              </a:endParaRPr>
            </a:p>
          </p:txBody>
        </p:sp>
        <p:sp>
          <p:nvSpPr>
            <p:cNvPr id="69" name="TextBox 68"/>
            <p:cNvSpPr txBox="1"/>
            <p:nvPr/>
          </p:nvSpPr>
          <p:spPr>
            <a:xfrm>
              <a:off x="10753127" y="406382"/>
              <a:ext cx="469141" cy="175304"/>
            </a:xfrm>
            <a:prstGeom prst="rect">
              <a:avLst/>
            </a:prstGeom>
            <a:noFill/>
          </p:spPr>
          <p:txBody>
            <a:bodyPr wrap="none" lIns="21772" tIns="21772" rIns="21772" bIns="21772" rtlCol="0" anchor="ctr" anchorCtr="0">
              <a:noAutofit/>
            </a:bodyPr>
            <a:lstStyle/>
            <a:p>
              <a:pPr algn="ctr"/>
              <a:r>
                <a:rPr lang="en-AU" sz="800" b="1" dirty="0">
                  <a:solidFill>
                    <a:srgbClr val="00338D"/>
                  </a:solidFill>
                </a:rPr>
                <a:t>Global </a:t>
              </a:r>
              <a:r>
                <a:rPr lang="en-AU" sz="800" b="1" dirty="0" smtClean="0">
                  <a:solidFill>
                    <a:srgbClr val="00338D"/>
                  </a:solidFill>
                </a:rPr>
                <a:t>Industry </a:t>
              </a:r>
              <a:r>
                <a:rPr lang="en-AU" sz="800" b="1" dirty="0">
                  <a:solidFill>
                    <a:srgbClr val="00338D"/>
                  </a:solidFill>
                </a:rPr>
                <a:t>B</a:t>
              </a:r>
              <a:r>
                <a:rPr lang="en-AU" sz="800" b="1" dirty="0" smtClean="0">
                  <a:solidFill>
                    <a:srgbClr val="00338D"/>
                  </a:solidFill>
                </a:rPr>
                <a:t>enchmark</a:t>
              </a:r>
              <a:endParaRPr lang="en-AU" sz="800" b="1" dirty="0">
                <a:solidFill>
                  <a:srgbClr val="00338D"/>
                </a:solidFill>
              </a:endParaRPr>
            </a:p>
          </p:txBody>
        </p:sp>
        <p:sp>
          <p:nvSpPr>
            <p:cNvPr id="70" name="Isosceles Triangle 69"/>
            <p:cNvSpPr/>
            <p:nvPr/>
          </p:nvSpPr>
          <p:spPr>
            <a:xfrm rot="10800000">
              <a:off x="11860573" y="436066"/>
              <a:ext cx="140400" cy="117943"/>
            </a:xfrm>
            <a:prstGeom prst="triangle">
              <a:avLst/>
            </a:prstGeom>
            <a:solidFill>
              <a:srgbClr val="8E258D"/>
            </a:solidFill>
            <a:ln>
              <a:noFill/>
            </a:ln>
          </p:spPr>
          <p:style>
            <a:lnRef idx="2">
              <a:schemeClr val="accent1">
                <a:shade val="50000"/>
              </a:schemeClr>
            </a:lnRef>
            <a:fillRef idx="1">
              <a:schemeClr val="accent1"/>
            </a:fillRef>
            <a:effectRef idx="0">
              <a:schemeClr val="accent1"/>
            </a:effectRef>
            <a:fontRef idx="minor">
              <a:schemeClr val="lt1"/>
            </a:fontRef>
          </p:style>
          <p:txBody>
            <a:bodyPr lIns="21772" tIns="21772" rIns="21772" bIns="21772" rtlCol="0" anchor="ctr" anchorCtr="0"/>
            <a:lstStyle/>
            <a:p>
              <a:pPr algn="ctr"/>
              <a:endParaRPr lang="en-AU" sz="800" dirty="0" err="1">
                <a:solidFill>
                  <a:srgbClr val="00338D"/>
                </a:solidFill>
                <a:latin typeface="Calibri" panose="020F0502020204030204" pitchFamily="34" charset="0"/>
              </a:endParaRPr>
            </a:p>
          </p:txBody>
        </p:sp>
        <p:sp>
          <p:nvSpPr>
            <p:cNvPr id="71" name="TextBox 70"/>
            <p:cNvSpPr txBox="1"/>
            <p:nvPr/>
          </p:nvSpPr>
          <p:spPr>
            <a:xfrm>
              <a:off x="12016513" y="407385"/>
              <a:ext cx="469141" cy="175304"/>
            </a:xfrm>
            <a:prstGeom prst="rect">
              <a:avLst/>
            </a:prstGeom>
            <a:noFill/>
          </p:spPr>
          <p:txBody>
            <a:bodyPr wrap="none" lIns="21772" tIns="21772" rIns="21772" bIns="21772" rtlCol="0" anchor="ctr" anchorCtr="0">
              <a:noAutofit/>
            </a:bodyPr>
            <a:lstStyle/>
            <a:p>
              <a:pPr algn="ctr"/>
              <a:r>
                <a:rPr lang="en-AU" sz="800" b="1" dirty="0">
                  <a:solidFill>
                    <a:srgbClr val="00338D"/>
                  </a:solidFill>
                </a:rPr>
                <a:t>Aspiration</a:t>
              </a:r>
            </a:p>
          </p:txBody>
        </p:sp>
      </p:grpSp>
      <p:pic>
        <p:nvPicPr>
          <p:cNvPr id="34" name="Picture 33"/>
          <p:cNvPicPr>
            <a:picLocks noChangeAspect="1"/>
          </p:cNvPicPr>
          <p:nvPr/>
        </p:nvPicPr>
        <p:blipFill rotWithShape="1">
          <a:blip r:embed="rId4" cstate="print">
            <a:extLst>
              <a:ext uri="{28A0092B-C50C-407E-A947-70E740481C1C}">
                <a14:useLocalDpi xmlns:a14="http://schemas.microsoft.com/office/drawing/2010/main" val="0"/>
              </a:ext>
            </a:extLst>
          </a:blip>
          <a:srcRect r="7198"/>
          <a:stretch/>
        </p:blipFill>
        <p:spPr>
          <a:xfrm>
            <a:off x="7250398" y="1672982"/>
            <a:ext cx="555680" cy="336816"/>
          </a:xfrm>
          <a:prstGeom prst="rect">
            <a:avLst/>
          </a:prstGeom>
        </p:spPr>
      </p:pic>
      <p:pic>
        <p:nvPicPr>
          <p:cNvPr id="35" name="Picture 34"/>
          <p:cNvPicPr>
            <a:picLocks noChangeAspect="1"/>
          </p:cNvPicPr>
          <p:nvPr/>
        </p:nvPicPr>
        <p:blipFill rotWithShape="1">
          <a:blip r:embed="rId5">
            <a:extLst>
              <a:ext uri="{28A0092B-C50C-407E-A947-70E740481C1C}">
                <a14:useLocalDpi xmlns:a14="http://schemas.microsoft.com/office/drawing/2010/main" val="0"/>
              </a:ext>
            </a:extLst>
          </a:blip>
          <a:srcRect t="32902" b="25103"/>
          <a:stretch/>
        </p:blipFill>
        <p:spPr>
          <a:xfrm>
            <a:off x="5930757" y="1672982"/>
            <a:ext cx="811971" cy="340985"/>
          </a:xfrm>
          <a:prstGeom prst="rect">
            <a:avLst/>
          </a:prstGeom>
        </p:spPr>
      </p:pic>
      <p:pic>
        <p:nvPicPr>
          <p:cNvPr id="36" name="Picture 12" descr="Image result for nova merchant bank"/>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655903" y="1223828"/>
            <a:ext cx="1000452" cy="474995"/>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2" descr="Image result for axa mansard logo"/>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817974" y="1362737"/>
            <a:ext cx="1056918" cy="310245"/>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14" descr="Related image"/>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0590965" y="1594728"/>
            <a:ext cx="1091265" cy="493324"/>
          </a:xfrm>
          <a:prstGeom prst="rect">
            <a:avLst/>
          </a:prstGeom>
          <a:noFill/>
          <a:ln>
            <a:solidFill>
              <a:schemeClr val="bg1">
                <a:lumMod val="95000"/>
              </a:schemeClr>
            </a:solidFill>
          </a:ln>
          <a:extLst>
            <a:ext uri="{909E8E84-426E-40DD-AFC4-6F175D3DCCD1}">
              <a14:hiddenFill xmlns:a14="http://schemas.microsoft.com/office/drawing/2010/main">
                <a:solidFill>
                  <a:srgbClr val="FFFFFF"/>
                </a:solidFill>
              </a14:hiddenFill>
            </a:ext>
          </a:extLst>
        </p:spPr>
      </p:pic>
      <p:pic>
        <p:nvPicPr>
          <p:cNvPr id="56" name="Picture 4" descr="Image result for jpmorgan logo"/>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t="35128" b="38205"/>
          <a:stretch/>
        </p:blipFill>
        <p:spPr bwMode="auto">
          <a:xfrm>
            <a:off x="9845621" y="1308053"/>
            <a:ext cx="1205807" cy="326556"/>
          </a:xfrm>
          <a:prstGeom prst="rect">
            <a:avLst/>
          </a:prstGeom>
          <a:noFill/>
          <a:ln>
            <a:solidFill>
              <a:schemeClr val="bg1">
                <a:lumMod val="95000"/>
              </a:schemeClr>
            </a:solidFill>
          </a:ln>
          <a:extLst>
            <a:ext uri="{909E8E84-426E-40DD-AFC4-6F175D3DCCD1}">
              <a14:hiddenFill xmlns:a14="http://schemas.microsoft.com/office/drawing/2010/main">
                <a:solidFill>
                  <a:srgbClr val="FFFFFF"/>
                </a:solidFill>
              </a14:hiddenFill>
            </a:ext>
          </a:extLst>
        </p:spPr>
      </p:pic>
      <p:pic>
        <p:nvPicPr>
          <p:cNvPr id="58" name="Picture 8" descr="Related image"/>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9076403" y="1306818"/>
            <a:ext cx="704700" cy="702980"/>
          </a:xfrm>
          <a:prstGeom prst="rect">
            <a:avLst/>
          </a:prstGeom>
          <a:solidFill>
            <a:schemeClr val="bg1"/>
          </a:solidFill>
        </p:spPr>
      </p:pic>
      <p:sp>
        <p:nvSpPr>
          <p:cNvPr id="55" name="Title 2"/>
          <p:cNvSpPr txBox="1">
            <a:spLocks/>
          </p:cNvSpPr>
          <p:nvPr/>
        </p:nvSpPr>
        <p:spPr>
          <a:xfrm>
            <a:off x="153265" y="94959"/>
            <a:ext cx="9681940" cy="364003"/>
          </a:xfrm>
          <a:prstGeom prst="rect">
            <a:avLst/>
          </a:prstGeom>
          <a:noFill/>
        </p:spPr>
        <p:txBody>
          <a:bodyPr vert="horz" lIns="0" tIns="0" rIns="0" bIns="0" rtlCol="0" anchor="t" anchorCtr="0">
            <a:noAutofit/>
          </a:bodyPr>
          <a:lstStyle>
            <a:defPPr>
              <a:defRPr lang="en-US"/>
            </a:defPPr>
            <a:lvl1pPr>
              <a:lnSpc>
                <a:spcPct val="70000"/>
              </a:lnSpc>
              <a:defRPr sz="2800" b="1" i="0" kern="0">
                <a:solidFill>
                  <a:srgbClr val="00338D"/>
                </a:solidFill>
                <a:latin typeface="Univers 47 CondensedLight" panose="00000400000000000000" pitchFamily="2" charset="0"/>
                <a:cs typeface="KPMG Extralight"/>
              </a:defRPr>
            </a:lvl1pPr>
          </a:lstStyle>
          <a:p>
            <a:pPr>
              <a:defRPr/>
            </a:pPr>
            <a:r>
              <a:rPr lang="en-US" sz="4400" b="0" kern="1200" dirty="0" smtClean="0">
                <a:latin typeface="KPMG Extralight" panose="020B0303030202040204" pitchFamily="34" charset="0"/>
                <a:cs typeface="+mj-cs"/>
              </a:rPr>
              <a:t>Detailed Assessment – Risk Model</a:t>
            </a:r>
            <a:r>
              <a:rPr lang="en-US" sz="4400" b="0" kern="1200" baseline="30000" dirty="0" smtClean="0">
                <a:latin typeface="KPMG Extralight" panose="020B0303030202040204" pitchFamily="34" charset="0"/>
                <a:ea typeface="+mj-ea"/>
                <a:cs typeface="+mj-cs"/>
              </a:rPr>
              <a:t>(5/9)</a:t>
            </a:r>
            <a:endParaRPr lang="en-US" sz="4400" b="0" kern="1200" baseline="30000" dirty="0">
              <a:latin typeface="KPMG Extralight" panose="020B0303030202040204" pitchFamily="34" charset="0"/>
              <a:ea typeface="+mj-ea"/>
              <a:cs typeface="+mj-cs"/>
            </a:endParaRPr>
          </a:p>
        </p:txBody>
      </p:sp>
      <p:sp>
        <p:nvSpPr>
          <p:cNvPr id="37" name="TextBox 36"/>
          <p:cNvSpPr txBox="1"/>
          <p:nvPr/>
        </p:nvSpPr>
        <p:spPr>
          <a:xfrm rot="19905369">
            <a:off x="11186930" y="6037617"/>
            <a:ext cx="990600" cy="615553"/>
          </a:xfrm>
          <a:prstGeom prst="rect">
            <a:avLst/>
          </a:prstGeom>
          <a:noFill/>
        </p:spPr>
        <p:txBody>
          <a:bodyPr wrap="square" lIns="0" tIns="0" rIns="0" bIns="0" rtlCol="0">
            <a:spAutoFit/>
          </a:bodyPr>
          <a:lstStyle/>
          <a:p>
            <a:r>
              <a:rPr lang="en-US" sz="4000" b="1" dirty="0" smtClean="0">
                <a:solidFill>
                  <a:srgbClr val="FF0000"/>
                </a:solidFill>
                <a:latin typeface="+mj-lt"/>
                <a:cs typeface="Arial" pitchFamily="34" charset="0"/>
              </a:rPr>
              <a:t>WIP</a:t>
            </a:r>
          </a:p>
        </p:txBody>
      </p:sp>
    </p:spTree>
    <p:extLst>
      <p:ext uri="{BB962C8B-B14F-4D97-AF65-F5344CB8AC3E}">
        <p14:creationId xmlns:p14="http://schemas.microsoft.com/office/powerpoint/2010/main" val="11568376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 name="Title 2"/>
          <p:cNvSpPr txBox="1">
            <a:spLocks/>
          </p:cNvSpPr>
          <p:nvPr/>
        </p:nvSpPr>
        <p:spPr>
          <a:xfrm>
            <a:off x="153265" y="94959"/>
            <a:ext cx="9681940" cy="364003"/>
          </a:xfrm>
          <a:prstGeom prst="rect">
            <a:avLst/>
          </a:prstGeom>
          <a:noFill/>
        </p:spPr>
        <p:txBody>
          <a:bodyPr vert="horz" lIns="0" tIns="0" rIns="0" bIns="0" rtlCol="0" anchor="t" anchorCtr="0">
            <a:noAutofit/>
          </a:bodyPr>
          <a:lstStyle>
            <a:defPPr>
              <a:defRPr lang="en-US"/>
            </a:defPPr>
            <a:lvl1pPr>
              <a:lnSpc>
                <a:spcPct val="70000"/>
              </a:lnSpc>
              <a:defRPr sz="2800" b="1" i="0" kern="0">
                <a:solidFill>
                  <a:srgbClr val="00338D"/>
                </a:solidFill>
                <a:latin typeface="Univers 47 CondensedLight" panose="00000400000000000000" pitchFamily="2" charset="0"/>
                <a:cs typeface="KPMG Extralight"/>
              </a:defRPr>
            </a:lvl1pPr>
          </a:lstStyle>
          <a:p>
            <a:pPr>
              <a:defRPr/>
            </a:pPr>
            <a:r>
              <a:rPr lang="en-US" sz="4400" b="0" kern="1200" dirty="0" smtClean="0">
                <a:latin typeface="KPMG Extralight" panose="020B0303030202040204" pitchFamily="34" charset="0"/>
                <a:cs typeface="+mj-cs"/>
              </a:rPr>
              <a:t>Background</a:t>
            </a:r>
            <a:endParaRPr lang="en-US" sz="4400" b="0" kern="1200" dirty="0">
              <a:latin typeface="KPMG Extralight" panose="020B0303030202040204" pitchFamily="34" charset="0"/>
              <a:cs typeface="+mj-cs"/>
            </a:endParaRPr>
          </a:p>
        </p:txBody>
      </p:sp>
      <p:sp>
        <p:nvSpPr>
          <p:cNvPr id="170" name="Rectangle 169"/>
          <p:cNvSpPr/>
          <p:nvPr/>
        </p:nvSpPr>
        <p:spPr>
          <a:xfrm>
            <a:off x="86590" y="602065"/>
            <a:ext cx="4080424" cy="211083"/>
          </a:xfrm>
          <a:prstGeom prst="rect">
            <a:avLst/>
          </a:prstGeom>
        </p:spPr>
        <p:txBody>
          <a:bodyPr wrap="square">
            <a:spAutoFit/>
          </a:bodyPr>
          <a:lstStyle/>
          <a:p>
            <a:pPr>
              <a:lnSpc>
                <a:spcPct val="70000"/>
              </a:lnSpc>
            </a:pPr>
            <a:r>
              <a:rPr lang="en-US" sz="1050" b="1" dirty="0" smtClean="0">
                <a:solidFill>
                  <a:srgbClr val="005EB8">
                    <a:lumMod val="75000"/>
                  </a:srgbClr>
                </a:solidFill>
              </a:rPr>
              <a:t>Digital Maturity Assessment Scope</a:t>
            </a:r>
            <a:endParaRPr lang="en-US" sz="1050" b="1" dirty="0">
              <a:solidFill>
                <a:srgbClr val="005EB8">
                  <a:lumMod val="75000"/>
                </a:srgbClr>
              </a:solidFill>
            </a:endParaRPr>
          </a:p>
        </p:txBody>
      </p:sp>
      <p:grpSp>
        <p:nvGrpSpPr>
          <p:cNvPr id="28" name="Group 27"/>
          <p:cNvGrpSpPr/>
          <p:nvPr/>
        </p:nvGrpSpPr>
        <p:grpSpPr>
          <a:xfrm>
            <a:off x="906046" y="1496362"/>
            <a:ext cx="11003789" cy="4586884"/>
            <a:chOff x="809131" y="1617508"/>
            <a:chExt cx="10964735" cy="4510920"/>
          </a:xfrm>
        </p:grpSpPr>
        <p:sp>
          <p:nvSpPr>
            <p:cNvPr id="29" name="Rectangle 28"/>
            <p:cNvSpPr/>
            <p:nvPr/>
          </p:nvSpPr>
          <p:spPr>
            <a:xfrm>
              <a:off x="5132785" y="3630270"/>
              <a:ext cx="1156383" cy="529689"/>
            </a:xfrm>
            <a:prstGeom prst="rect">
              <a:avLst/>
            </a:prstGeom>
            <a:noFill/>
            <a:ln w="12700" cap="flat" cmpd="sng" algn="ctr">
              <a:noFill/>
              <a:prstDash val="solid"/>
              <a:miter lim="800000"/>
            </a:ln>
            <a:effectLst/>
          </p:spPr>
          <p:txBody>
            <a:bodyPr spcFirstLastPara="0" vert="horz" wrap="square" lIns="0" tIns="0" rIns="0" bIns="0" numCol="1" spcCol="1270" anchor="ctr" anchorCtr="0">
              <a:spAutoFit/>
            </a:bodyPr>
            <a:lstStyle/>
            <a:p>
              <a:pPr marL="0" marR="0" lvl="1" indent="0" algn="ctr" defTabSz="914400" eaLnBrk="1" fontAlgn="auto" latinLnBrk="0" hangingPunct="1">
                <a:lnSpc>
                  <a:spcPct val="100000"/>
                </a:lnSpc>
                <a:spcBef>
                  <a:spcPts val="0"/>
                </a:spcBef>
                <a:spcAft>
                  <a:spcPts val="600"/>
                </a:spcAft>
                <a:buClrTx/>
                <a:buSzTx/>
                <a:buFontTx/>
                <a:buNone/>
                <a:tabLst/>
                <a:defRPr/>
              </a:pPr>
              <a:r>
                <a:rPr kumimoji="0" lang="en-US" sz="1500" b="1" i="0" u="none" strike="noStrike" kern="0" cap="none" spc="0" normalizeH="0" baseline="0" noProof="0" dirty="0" smtClean="0">
                  <a:ln>
                    <a:noFill/>
                  </a:ln>
                  <a:solidFill>
                    <a:srgbClr val="00338D"/>
                  </a:solidFill>
                  <a:effectLst/>
                  <a:uLnTx/>
                  <a:uFillTx/>
                  <a:latin typeface="+mj-lt"/>
                  <a:ea typeface="+mn-ea"/>
                  <a:cs typeface="+mn-cs"/>
                </a:rPr>
                <a:t>Focus</a:t>
              </a:r>
            </a:p>
            <a:p>
              <a:pPr marL="0" marR="0" lvl="1" indent="0" algn="ctr" defTabSz="914400" eaLnBrk="1" fontAlgn="auto" latinLnBrk="0" hangingPunct="1">
                <a:lnSpc>
                  <a:spcPct val="100000"/>
                </a:lnSpc>
                <a:spcBef>
                  <a:spcPts val="0"/>
                </a:spcBef>
                <a:spcAft>
                  <a:spcPts val="600"/>
                </a:spcAft>
                <a:buClrTx/>
                <a:buSzTx/>
                <a:buFontTx/>
                <a:buNone/>
                <a:tabLst/>
                <a:defRPr/>
              </a:pPr>
              <a:r>
                <a:rPr kumimoji="0" lang="en-US" sz="1500" b="1" i="0" u="none" strike="noStrike" kern="0" cap="none" spc="0" normalizeH="0" baseline="0" noProof="0" dirty="0" smtClean="0">
                  <a:ln>
                    <a:noFill/>
                  </a:ln>
                  <a:solidFill>
                    <a:srgbClr val="00338D"/>
                  </a:solidFill>
                  <a:effectLst/>
                  <a:uLnTx/>
                  <a:uFillTx/>
                  <a:latin typeface="+mj-lt"/>
                  <a:ea typeface="+mn-ea"/>
                  <a:cs typeface="+mn-cs"/>
                </a:rPr>
                <a:t>Areas</a:t>
              </a:r>
            </a:p>
          </p:txBody>
        </p:sp>
        <p:sp>
          <p:nvSpPr>
            <p:cNvPr id="30" name="Freeform 5"/>
            <p:cNvSpPr>
              <a:spLocks/>
            </p:cNvSpPr>
            <p:nvPr/>
          </p:nvSpPr>
          <p:spPr bwMode="auto">
            <a:xfrm>
              <a:off x="3288993" y="3023184"/>
              <a:ext cx="1535862" cy="1709560"/>
            </a:xfrm>
            <a:custGeom>
              <a:avLst/>
              <a:gdLst>
                <a:gd name="T0" fmla="*/ 270 w 539"/>
                <a:gd name="T1" fmla="*/ 0 h 600"/>
                <a:gd name="T2" fmla="*/ 232 w 539"/>
                <a:gd name="T3" fmla="*/ 10 h 600"/>
                <a:gd name="T4" fmla="*/ 37 w 539"/>
                <a:gd name="T5" fmla="*/ 123 h 600"/>
                <a:gd name="T6" fmla="*/ 0 w 539"/>
                <a:gd name="T7" fmla="*/ 188 h 600"/>
                <a:gd name="T8" fmla="*/ 0 w 539"/>
                <a:gd name="T9" fmla="*/ 412 h 600"/>
                <a:gd name="T10" fmla="*/ 37 w 539"/>
                <a:gd name="T11" fmla="*/ 477 h 600"/>
                <a:gd name="T12" fmla="*/ 232 w 539"/>
                <a:gd name="T13" fmla="*/ 590 h 600"/>
                <a:gd name="T14" fmla="*/ 270 w 539"/>
                <a:gd name="T15" fmla="*/ 600 h 600"/>
                <a:gd name="T16" fmla="*/ 307 w 539"/>
                <a:gd name="T17" fmla="*/ 590 h 600"/>
                <a:gd name="T18" fmla="*/ 502 w 539"/>
                <a:gd name="T19" fmla="*/ 477 h 600"/>
                <a:gd name="T20" fmla="*/ 539 w 539"/>
                <a:gd name="T21" fmla="*/ 412 h 600"/>
                <a:gd name="T22" fmla="*/ 539 w 539"/>
                <a:gd name="T23" fmla="*/ 188 h 600"/>
                <a:gd name="T24" fmla="*/ 502 w 539"/>
                <a:gd name="T25" fmla="*/ 123 h 600"/>
                <a:gd name="T26" fmla="*/ 307 w 539"/>
                <a:gd name="T27" fmla="*/ 10 h 600"/>
                <a:gd name="T28" fmla="*/ 270 w 539"/>
                <a:gd name="T29" fmla="*/ 0 h 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39" h="600">
                  <a:moveTo>
                    <a:pt x="270" y="0"/>
                  </a:moveTo>
                  <a:cubicBezTo>
                    <a:pt x="257" y="0"/>
                    <a:pt x="244" y="4"/>
                    <a:pt x="232" y="10"/>
                  </a:cubicBezTo>
                  <a:cubicBezTo>
                    <a:pt x="37" y="123"/>
                    <a:pt x="37" y="123"/>
                    <a:pt x="37" y="123"/>
                  </a:cubicBezTo>
                  <a:cubicBezTo>
                    <a:pt x="14" y="136"/>
                    <a:pt x="0" y="161"/>
                    <a:pt x="0" y="188"/>
                  </a:cubicBezTo>
                  <a:cubicBezTo>
                    <a:pt x="0" y="412"/>
                    <a:pt x="0" y="412"/>
                    <a:pt x="0" y="412"/>
                  </a:cubicBezTo>
                  <a:cubicBezTo>
                    <a:pt x="0" y="439"/>
                    <a:pt x="14" y="464"/>
                    <a:pt x="37" y="477"/>
                  </a:cubicBezTo>
                  <a:cubicBezTo>
                    <a:pt x="232" y="590"/>
                    <a:pt x="232" y="590"/>
                    <a:pt x="232" y="590"/>
                  </a:cubicBezTo>
                  <a:cubicBezTo>
                    <a:pt x="244" y="596"/>
                    <a:pt x="257" y="600"/>
                    <a:pt x="270" y="600"/>
                  </a:cubicBezTo>
                  <a:cubicBezTo>
                    <a:pt x="283" y="600"/>
                    <a:pt x="296" y="596"/>
                    <a:pt x="307" y="590"/>
                  </a:cubicBezTo>
                  <a:cubicBezTo>
                    <a:pt x="502" y="477"/>
                    <a:pt x="502" y="477"/>
                    <a:pt x="502" y="477"/>
                  </a:cubicBezTo>
                  <a:cubicBezTo>
                    <a:pt x="525" y="464"/>
                    <a:pt x="539" y="439"/>
                    <a:pt x="539" y="412"/>
                  </a:cubicBezTo>
                  <a:cubicBezTo>
                    <a:pt x="539" y="188"/>
                    <a:pt x="539" y="188"/>
                    <a:pt x="539" y="188"/>
                  </a:cubicBezTo>
                  <a:cubicBezTo>
                    <a:pt x="539" y="161"/>
                    <a:pt x="525" y="136"/>
                    <a:pt x="502" y="123"/>
                  </a:cubicBezTo>
                  <a:cubicBezTo>
                    <a:pt x="307" y="10"/>
                    <a:pt x="307" y="10"/>
                    <a:pt x="307" y="10"/>
                  </a:cubicBezTo>
                  <a:cubicBezTo>
                    <a:pt x="296" y="4"/>
                    <a:pt x="283" y="0"/>
                    <a:pt x="270" y="0"/>
                  </a:cubicBezTo>
                </a:path>
              </a:pathLst>
            </a:custGeom>
            <a:solidFill>
              <a:srgbClr val="00A3A1"/>
            </a:solidFill>
            <a:ln>
              <a:noFill/>
            </a:ln>
            <a:extLst/>
          </p:spPr>
          <p:txBody>
            <a:bodyPr vert="horz" wrap="square" lIns="91440" tIns="45720" rIns="274320" bIns="45720" numCol="1" anchor="ctr" anchorCtr="0" compatLnSpc="1">
              <a:prstTxWarp prst="textNoShape">
                <a:avLst/>
              </a:prstTxWarp>
            </a:bodyPr>
            <a:lstStyle/>
            <a:p>
              <a:pPr marL="0" marR="0" lvl="1" indent="0" algn="ctr" defTabSz="914400" eaLnBrk="1" fontAlgn="auto" latinLnBrk="0" hangingPunct="1">
                <a:lnSpc>
                  <a:spcPct val="100000"/>
                </a:lnSpc>
                <a:spcBef>
                  <a:spcPts val="0"/>
                </a:spcBef>
                <a:spcAft>
                  <a:spcPts val="600"/>
                </a:spcAft>
                <a:buClrTx/>
                <a:buSzTx/>
                <a:buFontTx/>
                <a:buNone/>
                <a:tabLst/>
                <a:defRPr/>
              </a:pPr>
              <a:endParaRPr kumimoji="0" lang="en-US" sz="1500" b="0" i="0" u="none" strike="noStrike" kern="0" cap="none" spc="0" normalizeH="0" baseline="0" noProof="0" dirty="0" smtClean="0">
                <a:ln>
                  <a:noFill/>
                </a:ln>
                <a:solidFill>
                  <a:prstClr val="white"/>
                </a:solidFill>
                <a:effectLst/>
                <a:uLnTx/>
                <a:uFillTx/>
                <a:latin typeface="+mj-lt"/>
              </a:endParaRPr>
            </a:p>
            <a:p>
              <a:pPr marL="0" marR="0" lvl="1" indent="0" algn="ctr" defTabSz="914400" eaLnBrk="1" fontAlgn="auto" latinLnBrk="0" hangingPunct="1">
                <a:lnSpc>
                  <a:spcPct val="100000"/>
                </a:lnSpc>
                <a:spcBef>
                  <a:spcPts val="0"/>
                </a:spcBef>
                <a:spcAft>
                  <a:spcPts val="600"/>
                </a:spcAft>
                <a:buClrTx/>
                <a:buSzTx/>
                <a:buFontTx/>
                <a:buNone/>
                <a:tabLst/>
                <a:defRPr/>
              </a:pPr>
              <a:endParaRPr lang="en-US" sz="300" kern="0" dirty="0">
                <a:solidFill>
                  <a:prstClr val="white"/>
                </a:solidFill>
                <a:latin typeface="+mj-lt"/>
              </a:endParaRPr>
            </a:p>
            <a:p>
              <a:pPr marL="0" marR="0" lvl="1" indent="0" algn="ctr" defTabSz="914400" eaLnBrk="1" fontAlgn="auto" latinLnBrk="0" hangingPunct="1">
                <a:lnSpc>
                  <a:spcPct val="100000"/>
                </a:lnSpc>
                <a:spcBef>
                  <a:spcPts val="0"/>
                </a:spcBef>
                <a:spcAft>
                  <a:spcPts val="600"/>
                </a:spcAft>
                <a:buClrTx/>
                <a:buSzTx/>
                <a:buFontTx/>
                <a:buNone/>
                <a:tabLst/>
                <a:defRPr/>
              </a:pPr>
              <a:r>
                <a:rPr kumimoji="0" lang="en-US" sz="1500" b="0" i="0" u="none" strike="noStrike" kern="0" cap="none" spc="0" normalizeH="0" baseline="0" noProof="0" dirty="0" smtClean="0">
                  <a:ln>
                    <a:noFill/>
                  </a:ln>
                  <a:solidFill>
                    <a:prstClr val="white"/>
                  </a:solidFill>
                  <a:effectLst/>
                  <a:uLnTx/>
                  <a:uFillTx/>
                  <a:latin typeface="+mj-lt"/>
                </a:rPr>
                <a:t>Risk Model</a:t>
              </a:r>
            </a:p>
          </p:txBody>
        </p:sp>
        <p:sp>
          <p:nvSpPr>
            <p:cNvPr id="31" name="Freeform 7"/>
            <p:cNvSpPr>
              <a:spLocks/>
            </p:cNvSpPr>
            <p:nvPr/>
          </p:nvSpPr>
          <p:spPr bwMode="auto">
            <a:xfrm>
              <a:off x="4095016" y="4421915"/>
              <a:ext cx="1538909" cy="1706513"/>
            </a:xfrm>
            <a:custGeom>
              <a:avLst/>
              <a:gdLst>
                <a:gd name="T0" fmla="*/ 270 w 540"/>
                <a:gd name="T1" fmla="*/ 0 h 599"/>
                <a:gd name="T2" fmla="*/ 232 w 540"/>
                <a:gd name="T3" fmla="*/ 10 h 599"/>
                <a:gd name="T4" fmla="*/ 38 w 540"/>
                <a:gd name="T5" fmla="*/ 122 h 599"/>
                <a:gd name="T6" fmla="*/ 0 w 540"/>
                <a:gd name="T7" fmla="*/ 187 h 599"/>
                <a:gd name="T8" fmla="*/ 0 w 540"/>
                <a:gd name="T9" fmla="*/ 412 h 599"/>
                <a:gd name="T10" fmla="*/ 38 w 540"/>
                <a:gd name="T11" fmla="*/ 477 h 599"/>
                <a:gd name="T12" fmla="*/ 232 w 540"/>
                <a:gd name="T13" fmla="*/ 589 h 599"/>
                <a:gd name="T14" fmla="*/ 270 w 540"/>
                <a:gd name="T15" fmla="*/ 599 h 599"/>
                <a:gd name="T16" fmla="*/ 307 w 540"/>
                <a:gd name="T17" fmla="*/ 589 h 599"/>
                <a:gd name="T18" fmla="*/ 502 w 540"/>
                <a:gd name="T19" fmla="*/ 477 h 599"/>
                <a:gd name="T20" fmla="*/ 540 w 540"/>
                <a:gd name="T21" fmla="*/ 412 h 599"/>
                <a:gd name="T22" fmla="*/ 540 w 540"/>
                <a:gd name="T23" fmla="*/ 187 h 599"/>
                <a:gd name="T24" fmla="*/ 502 w 540"/>
                <a:gd name="T25" fmla="*/ 122 h 599"/>
                <a:gd name="T26" fmla="*/ 307 w 540"/>
                <a:gd name="T27" fmla="*/ 10 h 599"/>
                <a:gd name="T28" fmla="*/ 270 w 540"/>
                <a:gd name="T29" fmla="*/ 0 h 5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40" h="599">
                  <a:moveTo>
                    <a:pt x="270" y="0"/>
                  </a:moveTo>
                  <a:cubicBezTo>
                    <a:pt x="257" y="0"/>
                    <a:pt x="244" y="3"/>
                    <a:pt x="232" y="10"/>
                  </a:cubicBezTo>
                  <a:cubicBezTo>
                    <a:pt x="38" y="122"/>
                    <a:pt x="38" y="122"/>
                    <a:pt x="38" y="122"/>
                  </a:cubicBezTo>
                  <a:cubicBezTo>
                    <a:pt x="14" y="135"/>
                    <a:pt x="0" y="160"/>
                    <a:pt x="0" y="187"/>
                  </a:cubicBezTo>
                  <a:cubicBezTo>
                    <a:pt x="0" y="412"/>
                    <a:pt x="0" y="412"/>
                    <a:pt x="0" y="412"/>
                  </a:cubicBezTo>
                  <a:cubicBezTo>
                    <a:pt x="0" y="439"/>
                    <a:pt x="14" y="463"/>
                    <a:pt x="38" y="477"/>
                  </a:cubicBezTo>
                  <a:cubicBezTo>
                    <a:pt x="232" y="589"/>
                    <a:pt x="232" y="589"/>
                    <a:pt x="232" y="589"/>
                  </a:cubicBezTo>
                  <a:cubicBezTo>
                    <a:pt x="244" y="596"/>
                    <a:pt x="257" y="599"/>
                    <a:pt x="270" y="599"/>
                  </a:cubicBezTo>
                  <a:cubicBezTo>
                    <a:pt x="283" y="599"/>
                    <a:pt x="296" y="596"/>
                    <a:pt x="307" y="589"/>
                  </a:cubicBezTo>
                  <a:cubicBezTo>
                    <a:pt x="502" y="477"/>
                    <a:pt x="502" y="477"/>
                    <a:pt x="502" y="477"/>
                  </a:cubicBezTo>
                  <a:cubicBezTo>
                    <a:pt x="525" y="463"/>
                    <a:pt x="540" y="439"/>
                    <a:pt x="540" y="412"/>
                  </a:cubicBezTo>
                  <a:cubicBezTo>
                    <a:pt x="540" y="187"/>
                    <a:pt x="540" y="187"/>
                    <a:pt x="540" y="187"/>
                  </a:cubicBezTo>
                  <a:cubicBezTo>
                    <a:pt x="540" y="160"/>
                    <a:pt x="525" y="135"/>
                    <a:pt x="502" y="122"/>
                  </a:cubicBezTo>
                  <a:cubicBezTo>
                    <a:pt x="307" y="10"/>
                    <a:pt x="307" y="10"/>
                    <a:pt x="307" y="10"/>
                  </a:cubicBezTo>
                  <a:cubicBezTo>
                    <a:pt x="296" y="3"/>
                    <a:pt x="283" y="0"/>
                    <a:pt x="270" y="0"/>
                  </a:cubicBezTo>
                </a:path>
              </a:pathLst>
            </a:custGeom>
            <a:solidFill>
              <a:srgbClr val="6D2077"/>
            </a:solidFill>
            <a:ln>
              <a:noFill/>
            </a:ln>
            <a:extLst/>
          </p:spPr>
          <p:txBody>
            <a:bodyPr vert="horz" wrap="square" lIns="91440" tIns="182880" rIns="91440" bIns="45720" numCol="1" anchor="ctr" anchorCtr="0" compatLnSpc="1">
              <a:prstTxWarp prst="textNoShape">
                <a:avLst/>
              </a:prstTxWarp>
            </a:bodyPr>
            <a:lstStyle/>
            <a:p>
              <a:pPr marL="0" marR="0" lvl="1" indent="0" algn="ctr" defTabSz="914400" eaLnBrk="1" fontAlgn="auto" latinLnBrk="0" hangingPunct="1">
                <a:lnSpc>
                  <a:spcPct val="100000"/>
                </a:lnSpc>
                <a:spcBef>
                  <a:spcPts val="0"/>
                </a:spcBef>
                <a:spcAft>
                  <a:spcPts val="600"/>
                </a:spcAft>
                <a:buClrTx/>
                <a:buSzTx/>
                <a:buFontTx/>
                <a:buNone/>
                <a:tabLst/>
                <a:defRPr/>
              </a:pPr>
              <a:endParaRPr kumimoji="0" lang="en-US" sz="3600" b="0" i="0" u="none" strike="noStrike" kern="0" cap="none" spc="0" normalizeH="0" baseline="0" noProof="0" dirty="0" smtClean="0">
                <a:ln>
                  <a:noFill/>
                </a:ln>
                <a:solidFill>
                  <a:prstClr val="white"/>
                </a:solidFill>
                <a:effectLst/>
                <a:uLnTx/>
                <a:uFillTx/>
                <a:latin typeface="+mj-lt"/>
              </a:endParaRPr>
            </a:p>
            <a:p>
              <a:pPr marL="0" marR="0" lvl="1" indent="0" algn="ctr" defTabSz="914400" eaLnBrk="1" fontAlgn="auto" latinLnBrk="0" hangingPunct="1">
                <a:lnSpc>
                  <a:spcPct val="100000"/>
                </a:lnSpc>
                <a:spcBef>
                  <a:spcPts val="0"/>
                </a:spcBef>
                <a:spcAft>
                  <a:spcPts val="600"/>
                </a:spcAft>
                <a:buClrTx/>
                <a:buSzTx/>
                <a:buFontTx/>
                <a:buNone/>
                <a:tabLst/>
                <a:defRPr/>
              </a:pPr>
              <a:r>
                <a:rPr lang="en-GB" sz="1500" kern="0" noProof="0" dirty="0" smtClean="0">
                  <a:solidFill>
                    <a:prstClr val="white"/>
                  </a:solidFill>
                  <a:latin typeface="+mj-lt"/>
                </a:rPr>
                <a:t>Co-Creation Model</a:t>
              </a:r>
            </a:p>
          </p:txBody>
        </p:sp>
        <p:sp>
          <p:nvSpPr>
            <p:cNvPr id="32" name="Freeform 9"/>
            <p:cNvSpPr>
              <a:spLocks/>
            </p:cNvSpPr>
            <p:nvPr/>
          </p:nvSpPr>
          <p:spPr bwMode="auto">
            <a:xfrm>
              <a:off x="5707062" y="4421915"/>
              <a:ext cx="1538909" cy="1706513"/>
            </a:xfrm>
            <a:custGeom>
              <a:avLst/>
              <a:gdLst>
                <a:gd name="T0" fmla="*/ 270 w 540"/>
                <a:gd name="T1" fmla="*/ 0 h 599"/>
                <a:gd name="T2" fmla="*/ 233 w 540"/>
                <a:gd name="T3" fmla="*/ 10 h 599"/>
                <a:gd name="T4" fmla="*/ 38 w 540"/>
                <a:gd name="T5" fmla="*/ 122 h 599"/>
                <a:gd name="T6" fmla="*/ 0 w 540"/>
                <a:gd name="T7" fmla="*/ 187 h 599"/>
                <a:gd name="T8" fmla="*/ 0 w 540"/>
                <a:gd name="T9" fmla="*/ 412 h 599"/>
                <a:gd name="T10" fmla="*/ 38 w 540"/>
                <a:gd name="T11" fmla="*/ 477 h 599"/>
                <a:gd name="T12" fmla="*/ 233 w 540"/>
                <a:gd name="T13" fmla="*/ 589 h 599"/>
                <a:gd name="T14" fmla="*/ 270 w 540"/>
                <a:gd name="T15" fmla="*/ 599 h 599"/>
                <a:gd name="T16" fmla="*/ 308 w 540"/>
                <a:gd name="T17" fmla="*/ 589 h 599"/>
                <a:gd name="T18" fmla="*/ 502 w 540"/>
                <a:gd name="T19" fmla="*/ 477 h 599"/>
                <a:gd name="T20" fmla="*/ 540 w 540"/>
                <a:gd name="T21" fmla="*/ 412 h 599"/>
                <a:gd name="T22" fmla="*/ 540 w 540"/>
                <a:gd name="T23" fmla="*/ 187 h 599"/>
                <a:gd name="T24" fmla="*/ 502 w 540"/>
                <a:gd name="T25" fmla="*/ 122 h 599"/>
                <a:gd name="T26" fmla="*/ 308 w 540"/>
                <a:gd name="T27" fmla="*/ 10 h 599"/>
                <a:gd name="T28" fmla="*/ 270 w 540"/>
                <a:gd name="T29" fmla="*/ 0 h 5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40" h="599">
                  <a:moveTo>
                    <a:pt x="270" y="0"/>
                  </a:moveTo>
                  <a:cubicBezTo>
                    <a:pt x="257" y="0"/>
                    <a:pt x="244" y="3"/>
                    <a:pt x="233" y="10"/>
                  </a:cubicBezTo>
                  <a:cubicBezTo>
                    <a:pt x="38" y="122"/>
                    <a:pt x="38" y="122"/>
                    <a:pt x="38" y="122"/>
                  </a:cubicBezTo>
                  <a:cubicBezTo>
                    <a:pt x="15" y="135"/>
                    <a:pt x="0" y="160"/>
                    <a:pt x="0" y="187"/>
                  </a:cubicBezTo>
                  <a:cubicBezTo>
                    <a:pt x="0" y="412"/>
                    <a:pt x="0" y="412"/>
                    <a:pt x="0" y="412"/>
                  </a:cubicBezTo>
                  <a:cubicBezTo>
                    <a:pt x="0" y="439"/>
                    <a:pt x="15" y="463"/>
                    <a:pt x="38" y="477"/>
                  </a:cubicBezTo>
                  <a:cubicBezTo>
                    <a:pt x="233" y="589"/>
                    <a:pt x="233" y="589"/>
                    <a:pt x="233" y="589"/>
                  </a:cubicBezTo>
                  <a:cubicBezTo>
                    <a:pt x="244" y="596"/>
                    <a:pt x="257" y="599"/>
                    <a:pt x="270" y="599"/>
                  </a:cubicBezTo>
                  <a:cubicBezTo>
                    <a:pt x="283" y="599"/>
                    <a:pt x="296" y="596"/>
                    <a:pt x="308" y="589"/>
                  </a:cubicBezTo>
                  <a:cubicBezTo>
                    <a:pt x="502" y="477"/>
                    <a:pt x="502" y="477"/>
                    <a:pt x="502" y="477"/>
                  </a:cubicBezTo>
                  <a:cubicBezTo>
                    <a:pt x="526" y="463"/>
                    <a:pt x="540" y="439"/>
                    <a:pt x="540" y="412"/>
                  </a:cubicBezTo>
                  <a:cubicBezTo>
                    <a:pt x="540" y="187"/>
                    <a:pt x="540" y="187"/>
                    <a:pt x="540" y="187"/>
                  </a:cubicBezTo>
                  <a:cubicBezTo>
                    <a:pt x="540" y="160"/>
                    <a:pt x="526" y="135"/>
                    <a:pt x="502" y="122"/>
                  </a:cubicBezTo>
                  <a:cubicBezTo>
                    <a:pt x="308" y="10"/>
                    <a:pt x="308" y="10"/>
                    <a:pt x="308" y="10"/>
                  </a:cubicBezTo>
                  <a:cubicBezTo>
                    <a:pt x="296" y="3"/>
                    <a:pt x="283" y="0"/>
                    <a:pt x="270" y="0"/>
                  </a:cubicBezTo>
                </a:path>
              </a:pathLst>
            </a:custGeom>
            <a:solidFill>
              <a:srgbClr val="470A68"/>
            </a:solidFill>
            <a:ln>
              <a:noFill/>
            </a:ln>
            <a:extLst/>
          </p:spPr>
          <p:txBody>
            <a:bodyPr vert="horz" wrap="square" lIns="91440" tIns="182880" rIns="91440" bIns="45720" numCol="1" anchor="ctr" anchorCtr="0" compatLnSpc="1">
              <a:prstTxWarp prst="textNoShape">
                <a:avLst/>
              </a:prstTxWarp>
            </a:bodyPr>
            <a:lstStyle/>
            <a:p>
              <a:pPr marL="0" marR="0" lvl="1" indent="0" algn="ctr" defTabSz="914400" eaLnBrk="1" fontAlgn="auto" latinLnBrk="0" hangingPunct="1">
                <a:lnSpc>
                  <a:spcPct val="100000"/>
                </a:lnSpc>
                <a:spcBef>
                  <a:spcPts val="0"/>
                </a:spcBef>
                <a:spcAft>
                  <a:spcPts val="600"/>
                </a:spcAft>
                <a:buClrTx/>
                <a:buSzTx/>
                <a:buFontTx/>
                <a:buNone/>
                <a:tabLst/>
                <a:defRPr/>
              </a:pPr>
              <a:endParaRPr kumimoji="0" lang="en-US" sz="1500" b="0" i="0" u="none" strike="noStrike" kern="0" cap="none" spc="0" normalizeH="0" baseline="0" noProof="0" dirty="0" smtClean="0">
                <a:ln>
                  <a:noFill/>
                </a:ln>
                <a:solidFill>
                  <a:prstClr val="white"/>
                </a:solidFill>
                <a:effectLst/>
                <a:uLnTx/>
                <a:uFillTx/>
                <a:latin typeface="+mj-lt"/>
              </a:endParaRPr>
            </a:p>
            <a:p>
              <a:pPr marL="0" marR="0" lvl="1" indent="0" algn="ctr" defTabSz="914400" eaLnBrk="1" fontAlgn="auto" latinLnBrk="0" hangingPunct="1">
                <a:lnSpc>
                  <a:spcPct val="100000"/>
                </a:lnSpc>
                <a:spcBef>
                  <a:spcPts val="0"/>
                </a:spcBef>
                <a:spcAft>
                  <a:spcPts val="600"/>
                </a:spcAft>
                <a:buClrTx/>
                <a:buSzTx/>
                <a:buFontTx/>
                <a:buNone/>
                <a:tabLst/>
                <a:defRPr/>
              </a:pPr>
              <a:endParaRPr kumimoji="0" lang="en-US" sz="1100" b="0" i="0" u="none" strike="noStrike" kern="0" cap="none" spc="0" normalizeH="0" baseline="0" noProof="0" dirty="0" smtClean="0">
                <a:ln>
                  <a:noFill/>
                </a:ln>
                <a:solidFill>
                  <a:prstClr val="white"/>
                </a:solidFill>
                <a:effectLst/>
                <a:uLnTx/>
                <a:uFillTx/>
                <a:latin typeface="+mj-lt"/>
              </a:endParaRPr>
            </a:p>
            <a:p>
              <a:pPr marL="0" marR="0" lvl="1" indent="0" algn="ctr" defTabSz="914400" eaLnBrk="1" fontAlgn="auto" latinLnBrk="0" hangingPunct="1">
                <a:lnSpc>
                  <a:spcPct val="100000"/>
                </a:lnSpc>
                <a:spcBef>
                  <a:spcPts val="0"/>
                </a:spcBef>
                <a:spcAft>
                  <a:spcPts val="600"/>
                </a:spcAft>
                <a:buClrTx/>
                <a:buSzTx/>
                <a:buFontTx/>
                <a:buNone/>
                <a:tabLst/>
                <a:defRPr/>
              </a:pPr>
              <a:r>
                <a:rPr kumimoji="0" lang="en-US" sz="1500" b="0" i="0" u="none" strike="noStrike" kern="0" cap="none" spc="0" normalizeH="0" baseline="0" noProof="0" dirty="0" smtClean="0">
                  <a:ln>
                    <a:noFill/>
                  </a:ln>
                  <a:solidFill>
                    <a:prstClr val="white"/>
                  </a:solidFill>
                  <a:effectLst/>
                  <a:uLnTx/>
                  <a:uFillTx/>
                  <a:latin typeface="+mj-lt"/>
                </a:rPr>
                <a:t>Technology Enablement</a:t>
              </a:r>
            </a:p>
          </p:txBody>
        </p:sp>
        <p:sp>
          <p:nvSpPr>
            <p:cNvPr id="33" name="Freeform 11"/>
            <p:cNvSpPr>
              <a:spLocks/>
            </p:cNvSpPr>
            <p:nvPr/>
          </p:nvSpPr>
          <p:spPr bwMode="auto">
            <a:xfrm>
              <a:off x="6516130" y="3023184"/>
              <a:ext cx="1569707" cy="1709560"/>
            </a:xfrm>
            <a:custGeom>
              <a:avLst/>
              <a:gdLst>
                <a:gd name="T0" fmla="*/ 269 w 539"/>
                <a:gd name="T1" fmla="*/ 0 h 600"/>
                <a:gd name="T2" fmla="*/ 232 w 539"/>
                <a:gd name="T3" fmla="*/ 10 h 600"/>
                <a:gd name="T4" fmla="*/ 37 w 539"/>
                <a:gd name="T5" fmla="*/ 123 h 600"/>
                <a:gd name="T6" fmla="*/ 0 w 539"/>
                <a:gd name="T7" fmla="*/ 188 h 600"/>
                <a:gd name="T8" fmla="*/ 0 w 539"/>
                <a:gd name="T9" fmla="*/ 412 h 600"/>
                <a:gd name="T10" fmla="*/ 37 w 539"/>
                <a:gd name="T11" fmla="*/ 477 h 600"/>
                <a:gd name="T12" fmla="*/ 232 w 539"/>
                <a:gd name="T13" fmla="*/ 590 h 600"/>
                <a:gd name="T14" fmla="*/ 269 w 539"/>
                <a:gd name="T15" fmla="*/ 600 h 600"/>
                <a:gd name="T16" fmla="*/ 307 w 539"/>
                <a:gd name="T17" fmla="*/ 590 h 600"/>
                <a:gd name="T18" fmla="*/ 502 w 539"/>
                <a:gd name="T19" fmla="*/ 477 h 600"/>
                <a:gd name="T20" fmla="*/ 539 w 539"/>
                <a:gd name="T21" fmla="*/ 412 h 600"/>
                <a:gd name="T22" fmla="*/ 539 w 539"/>
                <a:gd name="T23" fmla="*/ 188 h 600"/>
                <a:gd name="T24" fmla="*/ 502 w 539"/>
                <a:gd name="T25" fmla="*/ 123 h 600"/>
                <a:gd name="T26" fmla="*/ 307 w 539"/>
                <a:gd name="T27" fmla="*/ 10 h 600"/>
                <a:gd name="T28" fmla="*/ 269 w 539"/>
                <a:gd name="T29" fmla="*/ 0 h 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39" h="600">
                  <a:moveTo>
                    <a:pt x="269" y="0"/>
                  </a:moveTo>
                  <a:cubicBezTo>
                    <a:pt x="256" y="0"/>
                    <a:pt x="243" y="4"/>
                    <a:pt x="232" y="10"/>
                  </a:cubicBezTo>
                  <a:cubicBezTo>
                    <a:pt x="37" y="123"/>
                    <a:pt x="37" y="123"/>
                    <a:pt x="37" y="123"/>
                  </a:cubicBezTo>
                  <a:cubicBezTo>
                    <a:pt x="14" y="136"/>
                    <a:pt x="0" y="161"/>
                    <a:pt x="0" y="188"/>
                  </a:cubicBezTo>
                  <a:cubicBezTo>
                    <a:pt x="0" y="412"/>
                    <a:pt x="0" y="412"/>
                    <a:pt x="0" y="412"/>
                  </a:cubicBezTo>
                  <a:cubicBezTo>
                    <a:pt x="0" y="439"/>
                    <a:pt x="14" y="464"/>
                    <a:pt x="37" y="477"/>
                  </a:cubicBezTo>
                  <a:cubicBezTo>
                    <a:pt x="232" y="590"/>
                    <a:pt x="232" y="590"/>
                    <a:pt x="232" y="590"/>
                  </a:cubicBezTo>
                  <a:cubicBezTo>
                    <a:pt x="243" y="596"/>
                    <a:pt x="256" y="600"/>
                    <a:pt x="269" y="600"/>
                  </a:cubicBezTo>
                  <a:cubicBezTo>
                    <a:pt x="282" y="600"/>
                    <a:pt x="295" y="596"/>
                    <a:pt x="307" y="590"/>
                  </a:cubicBezTo>
                  <a:cubicBezTo>
                    <a:pt x="502" y="477"/>
                    <a:pt x="502" y="477"/>
                    <a:pt x="502" y="477"/>
                  </a:cubicBezTo>
                  <a:cubicBezTo>
                    <a:pt x="525" y="464"/>
                    <a:pt x="539" y="439"/>
                    <a:pt x="539" y="412"/>
                  </a:cubicBezTo>
                  <a:cubicBezTo>
                    <a:pt x="539" y="188"/>
                    <a:pt x="539" y="188"/>
                    <a:pt x="539" y="188"/>
                  </a:cubicBezTo>
                  <a:cubicBezTo>
                    <a:pt x="539" y="161"/>
                    <a:pt x="525" y="136"/>
                    <a:pt x="502" y="123"/>
                  </a:cubicBezTo>
                  <a:cubicBezTo>
                    <a:pt x="307" y="10"/>
                    <a:pt x="307" y="10"/>
                    <a:pt x="307" y="10"/>
                  </a:cubicBezTo>
                  <a:cubicBezTo>
                    <a:pt x="295" y="4"/>
                    <a:pt x="282" y="0"/>
                    <a:pt x="269" y="0"/>
                  </a:cubicBezTo>
                </a:path>
              </a:pathLst>
            </a:custGeom>
            <a:solidFill>
              <a:srgbClr val="483698"/>
            </a:solidFill>
            <a:ln>
              <a:noFill/>
            </a:ln>
            <a:extLst/>
          </p:spPr>
          <p:txBody>
            <a:bodyPr vert="horz" wrap="square" lIns="274320" tIns="45720" rIns="91440" bIns="45720" numCol="1" anchor="ctr" anchorCtr="0" compatLnSpc="1">
              <a:prstTxWarp prst="textNoShape">
                <a:avLst/>
              </a:prstTxWarp>
            </a:bodyPr>
            <a:lstStyle/>
            <a:p>
              <a:pPr marL="0" marR="0" lvl="1" indent="0" algn="ctr" defTabSz="914400" eaLnBrk="1" fontAlgn="auto" latinLnBrk="0" hangingPunct="1">
                <a:lnSpc>
                  <a:spcPct val="100000"/>
                </a:lnSpc>
                <a:spcBef>
                  <a:spcPts val="0"/>
                </a:spcBef>
                <a:spcAft>
                  <a:spcPts val="600"/>
                </a:spcAft>
                <a:buClrTx/>
                <a:buSzTx/>
                <a:buFontTx/>
                <a:buNone/>
                <a:tabLst/>
                <a:defRPr/>
              </a:pPr>
              <a:endParaRPr kumimoji="0" lang="en-US" sz="1500" b="0" i="0" u="none" strike="noStrike" kern="0" cap="none" spc="0" normalizeH="0" baseline="0" noProof="0" dirty="0" smtClean="0">
                <a:ln>
                  <a:noFill/>
                </a:ln>
                <a:solidFill>
                  <a:prstClr val="white"/>
                </a:solidFill>
                <a:effectLst/>
                <a:uLnTx/>
                <a:uFillTx/>
                <a:latin typeface="+mj-lt"/>
              </a:endParaRPr>
            </a:p>
            <a:p>
              <a:pPr marL="0" marR="0" lvl="1" indent="0" algn="ctr" defTabSz="914400" eaLnBrk="1" fontAlgn="auto" latinLnBrk="0" hangingPunct="1">
                <a:lnSpc>
                  <a:spcPct val="100000"/>
                </a:lnSpc>
                <a:spcBef>
                  <a:spcPts val="0"/>
                </a:spcBef>
                <a:spcAft>
                  <a:spcPts val="600"/>
                </a:spcAft>
                <a:buClrTx/>
                <a:buSzTx/>
                <a:buFontTx/>
                <a:buNone/>
                <a:tabLst/>
                <a:defRPr/>
              </a:pPr>
              <a:endParaRPr kumimoji="0" lang="en-US" sz="1050" b="0" i="0" u="none" strike="noStrike" kern="0" cap="none" spc="0" normalizeH="0" baseline="0" noProof="0" dirty="0" smtClean="0">
                <a:ln>
                  <a:noFill/>
                </a:ln>
                <a:solidFill>
                  <a:prstClr val="white"/>
                </a:solidFill>
                <a:effectLst/>
                <a:uLnTx/>
                <a:uFillTx/>
                <a:latin typeface="+mj-lt"/>
              </a:endParaRPr>
            </a:p>
            <a:p>
              <a:pPr marL="0" marR="0" lvl="1" indent="0" algn="ctr" defTabSz="914400" eaLnBrk="1" fontAlgn="auto" latinLnBrk="0" hangingPunct="1">
                <a:lnSpc>
                  <a:spcPct val="100000"/>
                </a:lnSpc>
                <a:spcBef>
                  <a:spcPts val="0"/>
                </a:spcBef>
                <a:spcAft>
                  <a:spcPts val="600"/>
                </a:spcAft>
                <a:buClrTx/>
                <a:buSzTx/>
                <a:buFontTx/>
                <a:buNone/>
                <a:tabLst/>
                <a:defRPr/>
              </a:pPr>
              <a:r>
                <a:rPr kumimoji="0" lang="en-US" sz="1500" b="0" i="0" u="none" strike="noStrike" kern="0" cap="none" spc="0" normalizeH="0" noProof="0" dirty="0" smtClean="0">
                  <a:ln>
                    <a:noFill/>
                  </a:ln>
                  <a:solidFill>
                    <a:prstClr val="white"/>
                  </a:solidFill>
                  <a:effectLst/>
                  <a:uLnTx/>
                  <a:uFillTx/>
                  <a:latin typeface="+mj-lt"/>
                </a:rPr>
                <a:t>Operating Model</a:t>
              </a:r>
              <a:endParaRPr kumimoji="0" lang="en-US" sz="1500" b="0" i="0" u="none" strike="noStrike" kern="0" cap="none" spc="0" normalizeH="0" baseline="0" noProof="0" dirty="0" smtClean="0">
                <a:ln>
                  <a:noFill/>
                </a:ln>
                <a:solidFill>
                  <a:prstClr val="white"/>
                </a:solidFill>
                <a:effectLst/>
                <a:uLnTx/>
                <a:uFillTx/>
                <a:latin typeface="+mj-lt"/>
              </a:endParaRPr>
            </a:p>
          </p:txBody>
        </p:sp>
        <p:sp>
          <p:nvSpPr>
            <p:cNvPr id="34" name="Freeform 13"/>
            <p:cNvSpPr>
              <a:spLocks/>
            </p:cNvSpPr>
            <p:nvPr/>
          </p:nvSpPr>
          <p:spPr bwMode="auto">
            <a:xfrm>
              <a:off x="5707062" y="1617508"/>
              <a:ext cx="1538909" cy="1706513"/>
            </a:xfrm>
            <a:custGeom>
              <a:avLst/>
              <a:gdLst>
                <a:gd name="T0" fmla="*/ 270 w 540"/>
                <a:gd name="T1" fmla="*/ 0 h 599"/>
                <a:gd name="T2" fmla="*/ 233 w 540"/>
                <a:gd name="T3" fmla="*/ 10 h 599"/>
                <a:gd name="T4" fmla="*/ 38 w 540"/>
                <a:gd name="T5" fmla="*/ 122 h 599"/>
                <a:gd name="T6" fmla="*/ 0 w 540"/>
                <a:gd name="T7" fmla="*/ 187 h 599"/>
                <a:gd name="T8" fmla="*/ 0 w 540"/>
                <a:gd name="T9" fmla="*/ 412 h 599"/>
                <a:gd name="T10" fmla="*/ 38 w 540"/>
                <a:gd name="T11" fmla="*/ 477 h 599"/>
                <a:gd name="T12" fmla="*/ 233 w 540"/>
                <a:gd name="T13" fmla="*/ 589 h 599"/>
                <a:gd name="T14" fmla="*/ 270 w 540"/>
                <a:gd name="T15" fmla="*/ 599 h 599"/>
                <a:gd name="T16" fmla="*/ 308 w 540"/>
                <a:gd name="T17" fmla="*/ 589 h 599"/>
                <a:gd name="T18" fmla="*/ 502 w 540"/>
                <a:gd name="T19" fmla="*/ 477 h 599"/>
                <a:gd name="T20" fmla="*/ 540 w 540"/>
                <a:gd name="T21" fmla="*/ 412 h 599"/>
                <a:gd name="T22" fmla="*/ 540 w 540"/>
                <a:gd name="T23" fmla="*/ 187 h 599"/>
                <a:gd name="T24" fmla="*/ 502 w 540"/>
                <a:gd name="T25" fmla="*/ 122 h 599"/>
                <a:gd name="T26" fmla="*/ 308 w 540"/>
                <a:gd name="T27" fmla="*/ 10 h 599"/>
                <a:gd name="T28" fmla="*/ 270 w 540"/>
                <a:gd name="T29" fmla="*/ 0 h 5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40" h="599">
                  <a:moveTo>
                    <a:pt x="270" y="0"/>
                  </a:moveTo>
                  <a:cubicBezTo>
                    <a:pt x="257" y="0"/>
                    <a:pt x="244" y="3"/>
                    <a:pt x="233" y="10"/>
                  </a:cubicBezTo>
                  <a:cubicBezTo>
                    <a:pt x="38" y="122"/>
                    <a:pt x="38" y="122"/>
                    <a:pt x="38" y="122"/>
                  </a:cubicBezTo>
                  <a:cubicBezTo>
                    <a:pt x="15" y="136"/>
                    <a:pt x="0" y="160"/>
                    <a:pt x="0" y="187"/>
                  </a:cubicBezTo>
                  <a:cubicBezTo>
                    <a:pt x="0" y="412"/>
                    <a:pt x="0" y="412"/>
                    <a:pt x="0" y="412"/>
                  </a:cubicBezTo>
                  <a:cubicBezTo>
                    <a:pt x="0" y="439"/>
                    <a:pt x="15" y="464"/>
                    <a:pt x="38" y="477"/>
                  </a:cubicBezTo>
                  <a:cubicBezTo>
                    <a:pt x="233" y="589"/>
                    <a:pt x="233" y="589"/>
                    <a:pt x="233" y="589"/>
                  </a:cubicBezTo>
                  <a:cubicBezTo>
                    <a:pt x="244" y="596"/>
                    <a:pt x="257" y="599"/>
                    <a:pt x="270" y="599"/>
                  </a:cubicBezTo>
                  <a:cubicBezTo>
                    <a:pt x="283" y="599"/>
                    <a:pt x="296" y="596"/>
                    <a:pt x="308" y="589"/>
                  </a:cubicBezTo>
                  <a:cubicBezTo>
                    <a:pt x="502" y="477"/>
                    <a:pt x="502" y="477"/>
                    <a:pt x="502" y="477"/>
                  </a:cubicBezTo>
                  <a:cubicBezTo>
                    <a:pt x="526" y="464"/>
                    <a:pt x="540" y="439"/>
                    <a:pt x="540" y="412"/>
                  </a:cubicBezTo>
                  <a:cubicBezTo>
                    <a:pt x="540" y="187"/>
                    <a:pt x="540" y="187"/>
                    <a:pt x="540" y="187"/>
                  </a:cubicBezTo>
                  <a:cubicBezTo>
                    <a:pt x="540" y="160"/>
                    <a:pt x="526" y="136"/>
                    <a:pt x="502" y="122"/>
                  </a:cubicBezTo>
                  <a:cubicBezTo>
                    <a:pt x="308" y="10"/>
                    <a:pt x="308" y="10"/>
                    <a:pt x="308" y="10"/>
                  </a:cubicBezTo>
                  <a:cubicBezTo>
                    <a:pt x="296" y="3"/>
                    <a:pt x="283" y="0"/>
                    <a:pt x="270" y="0"/>
                  </a:cubicBezTo>
                </a:path>
              </a:pathLst>
            </a:custGeom>
            <a:solidFill>
              <a:srgbClr val="0091DA"/>
            </a:solidFill>
            <a:ln>
              <a:noFill/>
            </a:ln>
            <a:extLst/>
          </p:spPr>
          <p:txBody>
            <a:bodyPr vert="horz" wrap="square" lIns="91440" tIns="45720" rIns="91440" bIns="274320" numCol="1" anchor="ctr" anchorCtr="0" compatLnSpc="1">
              <a:prstTxWarp prst="textNoShape">
                <a:avLst/>
              </a:prstTxWarp>
            </a:bodyPr>
            <a:lstStyle/>
            <a:p>
              <a:pPr marL="0" marR="0" lvl="1" indent="0" algn="ctr" defTabSz="914400" eaLnBrk="1" fontAlgn="auto" latinLnBrk="0" hangingPunct="1">
                <a:lnSpc>
                  <a:spcPct val="100000"/>
                </a:lnSpc>
                <a:spcBef>
                  <a:spcPts val="0"/>
                </a:spcBef>
                <a:spcAft>
                  <a:spcPts val="600"/>
                </a:spcAft>
                <a:buClrTx/>
                <a:buSzTx/>
                <a:buFontTx/>
                <a:buNone/>
                <a:tabLst/>
                <a:defRPr/>
              </a:pPr>
              <a:endParaRPr kumimoji="0" lang="en-US" sz="2800" b="0" i="0" u="none" strike="noStrike" kern="0" cap="none" spc="0" normalizeH="0" baseline="0" noProof="0" dirty="0" smtClean="0">
                <a:ln>
                  <a:noFill/>
                </a:ln>
                <a:solidFill>
                  <a:prstClr val="white"/>
                </a:solidFill>
                <a:effectLst/>
                <a:uLnTx/>
                <a:uFillTx/>
                <a:latin typeface="+mj-lt"/>
              </a:endParaRPr>
            </a:p>
            <a:p>
              <a:pPr marL="0" marR="0" lvl="1" indent="0" algn="ctr" defTabSz="914400" eaLnBrk="1" fontAlgn="auto" latinLnBrk="0" hangingPunct="1">
                <a:lnSpc>
                  <a:spcPct val="100000"/>
                </a:lnSpc>
                <a:spcBef>
                  <a:spcPts val="0"/>
                </a:spcBef>
                <a:spcAft>
                  <a:spcPts val="600"/>
                </a:spcAft>
                <a:buClrTx/>
                <a:buSzTx/>
                <a:buFontTx/>
                <a:buNone/>
                <a:tabLst/>
                <a:defRPr/>
              </a:pPr>
              <a:r>
                <a:rPr kumimoji="0" lang="en-US" sz="1500" b="0" i="0" u="none" strike="noStrike" kern="0" cap="none" spc="0" normalizeH="0" baseline="0" noProof="0" dirty="0" smtClean="0">
                  <a:ln>
                    <a:noFill/>
                  </a:ln>
                  <a:solidFill>
                    <a:prstClr val="white"/>
                  </a:solidFill>
                  <a:effectLst/>
                  <a:uLnTx/>
                  <a:uFillTx/>
                  <a:latin typeface="+mj-lt"/>
                </a:rPr>
                <a:t>Customer</a:t>
              </a:r>
              <a:r>
                <a:rPr kumimoji="0" lang="en-US" sz="1500" b="0" i="0" u="none" strike="noStrike" kern="0" cap="none" spc="0" normalizeH="0" noProof="0" dirty="0" smtClean="0">
                  <a:ln>
                    <a:noFill/>
                  </a:ln>
                  <a:solidFill>
                    <a:prstClr val="white"/>
                  </a:solidFill>
                  <a:effectLst/>
                  <a:uLnTx/>
                  <a:uFillTx/>
                  <a:latin typeface="+mj-lt"/>
                </a:rPr>
                <a:t> Experience Mgt.</a:t>
              </a:r>
              <a:endParaRPr kumimoji="0" lang="en-US" sz="1500" b="0" i="0" u="none" strike="noStrike" kern="0" cap="none" spc="0" normalizeH="0" baseline="0" noProof="0" dirty="0" smtClean="0">
                <a:ln>
                  <a:noFill/>
                </a:ln>
                <a:solidFill>
                  <a:prstClr val="white"/>
                </a:solidFill>
                <a:effectLst/>
                <a:uLnTx/>
                <a:uFillTx/>
                <a:latin typeface="+mj-lt"/>
              </a:endParaRPr>
            </a:p>
          </p:txBody>
        </p:sp>
        <p:grpSp>
          <p:nvGrpSpPr>
            <p:cNvPr id="35" name="Group 34"/>
            <p:cNvGrpSpPr/>
            <p:nvPr/>
          </p:nvGrpSpPr>
          <p:grpSpPr>
            <a:xfrm>
              <a:off x="5707062" y="2726003"/>
              <a:ext cx="955343" cy="655179"/>
              <a:chOff x="8578851" y="2533583"/>
              <a:chExt cx="995363" cy="682625"/>
            </a:xfrm>
          </p:grpSpPr>
          <p:sp>
            <p:nvSpPr>
              <p:cNvPr id="103" name="Freeform 14"/>
              <p:cNvSpPr>
                <a:spLocks/>
              </p:cNvSpPr>
              <p:nvPr/>
            </p:nvSpPr>
            <p:spPr bwMode="auto">
              <a:xfrm>
                <a:off x="8578851" y="2533583"/>
                <a:ext cx="995363" cy="682625"/>
              </a:xfrm>
              <a:custGeom>
                <a:avLst/>
                <a:gdLst>
                  <a:gd name="T0" fmla="*/ 0 w 627"/>
                  <a:gd name="T1" fmla="*/ 0 h 430"/>
                  <a:gd name="T2" fmla="*/ 0 w 627"/>
                  <a:gd name="T3" fmla="*/ 0 h 430"/>
                  <a:gd name="T4" fmla="*/ 0 w 627"/>
                  <a:gd name="T5" fmla="*/ 139 h 430"/>
                  <a:gd name="T6" fmla="*/ 505 w 627"/>
                  <a:gd name="T7" fmla="*/ 430 h 430"/>
                  <a:gd name="T8" fmla="*/ 627 w 627"/>
                  <a:gd name="T9" fmla="*/ 361 h 430"/>
                  <a:gd name="T10" fmla="*/ 627 w 627"/>
                  <a:gd name="T11" fmla="*/ 361 h 430"/>
                  <a:gd name="T12" fmla="*/ 0 w 627"/>
                  <a:gd name="T13" fmla="*/ 0 h 430"/>
                </a:gdLst>
                <a:ahLst/>
                <a:cxnLst>
                  <a:cxn ang="0">
                    <a:pos x="T0" y="T1"/>
                  </a:cxn>
                  <a:cxn ang="0">
                    <a:pos x="T2" y="T3"/>
                  </a:cxn>
                  <a:cxn ang="0">
                    <a:pos x="T4" y="T5"/>
                  </a:cxn>
                  <a:cxn ang="0">
                    <a:pos x="T6" y="T7"/>
                  </a:cxn>
                  <a:cxn ang="0">
                    <a:pos x="T8" y="T9"/>
                  </a:cxn>
                  <a:cxn ang="0">
                    <a:pos x="T10" y="T11"/>
                  </a:cxn>
                  <a:cxn ang="0">
                    <a:pos x="T12" y="T13"/>
                  </a:cxn>
                </a:cxnLst>
                <a:rect l="0" t="0" r="r" b="b"/>
                <a:pathLst>
                  <a:path w="627" h="430">
                    <a:moveTo>
                      <a:pt x="0" y="0"/>
                    </a:moveTo>
                    <a:lnTo>
                      <a:pt x="0" y="0"/>
                    </a:lnTo>
                    <a:lnTo>
                      <a:pt x="0" y="139"/>
                    </a:lnTo>
                    <a:lnTo>
                      <a:pt x="505" y="430"/>
                    </a:lnTo>
                    <a:lnTo>
                      <a:pt x="627" y="361"/>
                    </a:lnTo>
                    <a:lnTo>
                      <a:pt x="627" y="361"/>
                    </a:ln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600"/>
                  </a:spcBef>
                  <a:spcAft>
                    <a:spcPts val="0"/>
                  </a:spcAft>
                  <a:buClrTx/>
                  <a:buSzTx/>
                  <a:buFontTx/>
                  <a:buNone/>
                  <a:tabLst/>
                  <a:defRPr/>
                </a:pPr>
                <a:endParaRPr kumimoji="0" lang="en-US" sz="1800" b="0" i="0" u="none" strike="noStrike" kern="0" cap="none" spc="0" normalizeH="0" baseline="0" noProof="0" dirty="0" smtClean="0">
                  <a:ln>
                    <a:noFill/>
                  </a:ln>
                  <a:solidFill>
                    <a:srgbClr val="000000"/>
                  </a:solidFill>
                  <a:effectLst/>
                  <a:uLnTx/>
                  <a:uFillTx/>
                  <a:latin typeface="+mj-lt"/>
                  <a:cs typeface="Arial" panose="020B0604020202020204" pitchFamily="34" charset="0"/>
                </a:endParaRPr>
              </a:p>
            </p:txBody>
          </p:sp>
          <p:sp>
            <p:nvSpPr>
              <p:cNvPr id="104" name="Freeform 20"/>
              <p:cNvSpPr>
                <a:spLocks/>
              </p:cNvSpPr>
              <p:nvPr/>
            </p:nvSpPr>
            <p:spPr bwMode="auto">
              <a:xfrm>
                <a:off x="8772526" y="2630488"/>
                <a:ext cx="512763" cy="515938"/>
              </a:xfrm>
              <a:custGeom>
                <a:avLst/>
                <a:gdLst>
                  <a:gd name="T0" fmla="*/ 48 w 173"/>
                  <a:gd name="T1" fmla="*/ 153 h 174"/>
                  <a:gd name="T2" fmla="*/ 21 w 173"/>
                  <a:gd name="T3" fmla="*/ 49 h 174"/>
                  <a:gd name="T4" fmla="*/ 124 w 173"/>
                  <a:gd name="T5" fmla="*/ 21 h 174"/>
                  <a:gd name="T6" fmla="*/ 152 w 173"/>
                  <a:gd name="T7" fmla="*/ 125 h 174"/>
                  <a:gd name="T8" fmla="*/ 48 w 173"/>
                  <a:gd name="T9" fmla="*/ 153 h 174"/>
                </a:gdLst>
                <a:ahLst/>
                <a:cxnLst>
                  <a:cxn ang="0">
                    <a:pos x="T0" y="T1"/>
                  </a:cxn>
                  <a:cxn ang="0">
                    <a:pos x="T2" y="T3"/>
                  </a:cxn>
                  <a:cxn ang="0">
                    <a:pos x="T4" y="T5"/>
                  </a:cxn>
                  <a:cxn ang="0">
                    <a:pos x="T6" y="T7"/>
                  </a:cxn>
                  <a:cxn ang="0">
                    <a:pos x="T8" y="T9"/>
                  </a:cxn>
                </a:cxnLst>
                <a:rect l="0" t="0" r="r" b="b"/>
                <a:pathLst>
                  <a:path w="173" h="174">
                    <a:moveTo>
                      <a:pt x="48" y="153"/>
                    </a:moveTo>
                    <a:cubicBezTo>
                      <a:pt x="12" y="132"/>
                      <a:pt x="0" y="86"/>
                      <a:pt x="21" y="49"/>
                    </a:cubicBezTo>
                    <a:cubicBezTo>
                      <a:pt x="42" y="13"/>
                      <a:pt x="88" y="0"/>
                      <a:pt x="124" y="21"/>
                    </a:cubicBezTo>
                    <a:cubicBezTo>
                      <a:pt x="161" y="42"/>
                      <a:pt x="173" y="89"/>
                      <a:pt x="152" y="125"/>
                    </a:cubicBezTo>
                    <a:cubicBezTo>
                      <a:pt x="131" y="162"/>
                      <a:pt x="85" y="174"/>
                      <a:pt x="48" y="153"/>
                    </a:cubicBezTo>
                    <a:close/>
                  </a:path>
                </a:pathLst>
              </a:custGeom>
              <a:solidFill>
                <a:srgbClr val="0091DA"/>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600"/>
                  </a:spcBef>
                  <a:spcAft>
                    <a:spcPts val="0"/>
                  </a:spcAft>
                  <a:buClrTx/>
                  <a:buSzTx/>
                  <a:buFontTx/>
                  <a:buNone/>
                  <a:tabLst/>
                  <a:defRPr/>
                </a:pPr>
                <a:endParaRPr kumimoji="0" lang="en-US" sz="1800" b="0" i="0" u="none" strike="noStrike" kern="0" cap="none" spc="0" normalizeH="0" baseline="0" noProof="0" dirty="0" smtClean="0">
                  <a:ln>
                    <a:noFill/>
                  </a:ln>
                  <a:solidFill>
                    <a:srgbClr val="000000"/>
                  </a:solidFill>
                  <a:effectLst/>
                  <a:uLnTx/>
                  <a:uFillTx/>
                  <a:latin typeface="+mj-lt"/>
                  <a:cs typeface="Arial" panose="020B0604020202020204" pitchFamily="34" charset="0"/>
                </a:endParaRPr>
              </a:p>
            </p:txBody>
          </p:sp>
          <p:sp>
            <p:nvSpPr>
              <p:cNvPr id="105" name="Freeform 24"/>
              <p:cNvSpPr>
                <a:spLocks/>
              </p:cNvSpPr>
              <p:nvPr/>
            </p:nvSpPr>
            <p:spPr bwMode="auto">
              <a:xfrm>
                <a:off x="8834438" y="2774951"/>
                <a:ext cx="450850" cy="371475"/>
              </a:xfrm>
              <a:custGeom>
                <a:avLst/>
                <a:gdLst>
                  <a:gd name="T0" fmla="*/ 0 w 152"/>
                  <a:gd name="T1" fmla="*/ 76 h 125"/>
                  <a:gd name="T2" fmla="*/ 103 w 152"/>
                  <a:gd name="T3" fmla="*/ 104 h 125"/>
                  <a:gd name="T4" fmla="*/ 131 w 152"/>
                  <a:gd name="T5" fmla="*/ 0 h 125"/>
                  <a:gd name="T6" fmla="*/ 0 w 152"/>
                  <a:gd name="T7" fmla="*/ 76 h 125"/>
                </a:gdLst>
                <a:ahLst/>
                <a:cxnLst>
                  <a:cxn ang="0">
                    <a:pos x="T0" y="T1"/>
                  </a:cxn>
                  <a:cxn ang="0">
                    <a:pos x="T2" y="T3"/>
                  </a:cxn>
                  <a:cxn ang="0">
                    <a:pos x="T4" y="T5"/>
                  </a:cxn>
                  <a:cxn ang="0">
                    <a:pos x="T6" y="T7"/>
                  </a:cxn>
                </a:cxnLst>
                <a:rect l="0" t="0" r="r" b="b"/>
                <a:pathLst>
                  <a:path w="152" h="125">
                    <a:moveTo>
                      <a:pt x="0" y="76"/>
                    </a:moveTo>
                    <a:cubicBezTo>
                      <a:pt x="21" y="113"/>
                      <a:pt x="67" y="125"/>
                      <a:pt x="103" y="104"/>
                    </a:cubicBezTo>
                    <a:cubicBezTo>
                      <a:pt x="140" y="83"/>
                      <a:pt x="152" y="37"/>
                      <a:pt x="131" y="0"/>
                    </a:cubicBezTo>
                    <a:lnTo>
                      <a:pt x="0" y="76"/>
                    </a:lnTo>
                    <a:close/>
                  </a:path>
                </a:pathLst>
              </a:custGeom>
              <a:solidFill>
                <a:srgbClr val="0091DA"/>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600"/>
                  </a:spcBef>
                  <a:spcAft>
                    <a:spcPts val="0"/>
                  </a:spcAft>
                  <a:buClrTx/>
                  <a:buSzTx/>
                  <a:buFontTx/>
                  <a:buNone/>
                  <a:tabLst/>
                  <a:defRPr/>
                </a:pPr>
                <a:endParaRPr kumimoji="0" lang="en-US" sz="1800" b="0" i="0" u="none" strike="noStrike" kern="0" cap="none" spc="0" normalizeH="0" baseline="0" noProof="0" dirty="0" smtClean="0">
                  <a:ln>
                    <a:noFill/>
                  </a:ln>
                  <a:solidFill>
                    <a:srgbClr val="000000"/>
                  </a:solidFill>
                  <a:effectLst/>
                  <a:uLnTx/>
                  <a:uFillTx/>
                  <a:latin typeface="+mj-lt"/>
                  <a:cs typeface="Arial" panose="020B0604020202020204" pitchFamily="34" charset="0"/>
                </a:endParaRPr>
              </a:p>
            </p:txBody>
          </p:sp>
        </p:grpSp>
        <p:grpSp>
          <p:nvGrpSpPr>
            <p:cNvPr id="36" name="Group 35"/>
            <p:cNvGrpSpPr/>
            <p:nvPr/>
          </p:nvGrpSpPr>
          <p:grpSpPr>
            <a:xfrm>
              <a:off x="5707062" y="4374746"/>
              <a:ext cx="955343" cy="655179"/>
              <a:chOff x="8578851" y="4251393"/>
              <a:chExt cx="995363" cy="682625"/>
            </a:xfrm>
            <a:solidFill>
              <a:srgbClr val="470A68"/>
            </a:solidFill>
          </p:grpSpPr>
          <p:sp>
            <p:nvSpPr>
              <p:cNvPr id="100" name="Freeform 10"/>
              <p:cNvSpPr>
                <a:spLocks/>
              </p:cNvSpPr>
              <p:nvPr/>
            </p:nvSpPr>
            <p:spPr bwMode="auto">
              <a:xfrm>
                <a:off x="8578851" y="4251393"/>
                <a:ext cx="995363" cy="682625"/>
              </a:xfrm>
              <a:custGeom>
                <a:avLst/>
                <a:gdLst>
                  <a:gd name="T0" fmla="*/ 0 w 627"/>
                  <a:gd name="T1" fmla="*/ 291 h 430"/>
                  <a:gd name="T2" fmla="*/ 0 w 627"/>
                  <a:gd name="T3" fmla="*/ 430 h 430"/>
                  <a:gd name="T4" fmla="*/ 627 w 627"/>
                  <a:gd name="T5" fmla="*/ 69 h 430"/>
                  <a:gd name="T6" fmla="*/ 505 w 627"/>
                  <a:gd name="T7" fmla="*/ 0 h 430"/>
                  <a:gd name="T8" fmla="*/ 0 w 627"/>
                  <a:gd name="T9" fmla="*/ 291 h 430"/>
                </a:gdLst>
                <a:ahLst/>
                <a:cxnLst>
                  <a:cxn ang="0">
                    <a:pos x="T0" y="T1"/>
                  </a:cxn>
                  <a:cxn ang="0">
                    <a:pos x="T2" y="T3"/>
                  </a:cxn>
                  <a:cxn ang="0">
                    <a:pos x="T4" y="T5"/>
                  </a:cxn>
                  <a:cxn ang="0">
                    <a:pos x="T6" y="T7"/>
                  </a:cxn>
                  <a:cxn ang="0">
                    <a:pos x="T8" y="T9"/>
                  </a:cxn>
                </a:cxnLst>
                <a:rect l="0" t="0" r="r" b="b"/>
                <a:pathLst>
                  <a:path w="627" h="430">
                    <a:moveTo>
                      <a:pt x="0" y="291"/>
                    </a:moveTo>
                    <a:lnTo>
                      <a:pt x="0" y="430"/>
                    </a:lnTo>
                    <a:lnTo>
                      <a:pt x="627" y="69"/>
                    </a:lnTo>
                    <a:lnTo>
                      <a:pt x="505" y="0"/>
                    </a:lnTo>
                    <a:lnTo>
                      <a:pt x="0" y="29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600"/>
                  </a:spcBef>
                  <a:spcAft>
                    <a:spcPts val="0"/>
                  </a:spcAft>
                  <a:buClrTx/>
                  <a:buSzTx/>
                  <a:buFontTx/>
                  <a:buNone/>
                  <a:tabLst/>
                  <a:defRPr/>
                </a:pPr>
                <a:endParaRPr kumimoji="0" lang="en-US" sz="1800" b="0" i="0" u="none" strike="noStrike" kern="0" cap="none" spc="0" normalizeH="0" baseline="0" noProof="0" dirty="0" smtClean="0">
                  <a:ln>
                    <a:noFill/>
                  </a:ln>
                  <a:solidFill>
                    <a:srgbClr val="000000"/>
                  </a:solidFill>
                  <a:effectLst/>
                  <a:uLnTx/>
                  <a:uFillTx/>
                  <a:latin typeface="+mj-lt"/>
                  <a:cs typeface="Arial" panose="020B0604020202020204" pitchFamily="34" charset="0"/>
                </a:endParaRPr>
              </a:p>
            </p:txBody>
          </p:sp>
          <p:sp>
            <p:nvSpPr>
              <p:cNvPr id="101" name="Freeform 21"/>
              <p:cNvSpPr>
                <a:spLocks/>
              </p:cNvSpPr>
              <p:nvPr/>
            </p:nvSpPr>
            <p:spPr bwMode="auto">
              <a:xfrm>
                <a:off x="8772526" y="4321176"/>
                <a:ext cx="512763" cy="515938"/>
              </a:xfrm>
              <a:custGeom>
                <a:avLst/>
                <a:gdLst>
                  <a:gd name="T0" fmla="*/ 48 w 173"/>
                  <a:gd name="T1" fmla="*/ 21 h 174"/>
                  <a:gd name="T2" fmla="*/ 152 w 173"/>
                  <a:gd name="T3" fmla="*/ 49 h 174"/>
                  <a:gd name="T4" fmla="*/ 124 w 173"/>
                  <a:gd name="T5" fmla="*/ 153 h 174"/>
                  <a:gd name="T6" fmla="*/ 21 w 173"/>
                  <a:gd name="T7" fmla="*/ 125 h 174"/>
                  <a:gd name="T8" fmla="*/ 48 w 173"/>
                  <a:gd name="T9" fmla="*/ 21 h 174"/>
                </a:gdLst>
                <a:ahLst/>
                <a:cxnLst>
                  <a:cxn ang="0">
                    <a:pos x="T0" y="T1"/>
                  </a:cxn>
                  <a:cxn ang="0">
                    <a:pos x="T2" y="T3"/>
                  </a:cxn>
                  <a:cxn ang="0">
                    <a:pos x="T4" y="T5"/>
                  </a:cxn>
                  <a:cxn ang="0">
                    <a:pos x="T6" y="T7"/>
                  </a:cxn>
                  <a:cxn ang="0">
                    <a:pos x="T8" y="T9"/>
                  </a:cxn>
                </a:cxnLst>
                <a:rect l="0" t="0" r="r" b="b"/>
                <a:pathLst>
                  <a:path w="173" h="174">
                    <a:moveTo>
                      <a:pt x="48" y="21"/>
                    </a:moveTo>
                    <a:cubicBezTo>
                      <a:pt x="85" y="0"/>
                      <a:pt x="131" y="12"/>
                      <a:pt x="152" y="49"/>
                    </a:cubicBezTo>
                    <a:cubicBezTo>
                      <a:pt x="173" y="85"/>
                      <a:pt x="161" y="132"/>
                      <a:pt x="124" y="153"/>
                    </a:cubicBezTo>
                    <a:cubicBezTo>
                      <a:pt x="88" y="174"/>
                      <a:pt x="42" y="161"/>
                      <a:pt x="21" y="125"/>
                    </a:cubicBezTo>
                    <a:cubicBezTo>
                      <a:pt x="0" y="88"/>
                      <a:pt x="12" y="42"/>
                      <a:pt x="48"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600"/>
                  </a:spcBef>
                  <a:spcAft>
                    <a:spcPts val="0"/>
                  </a:spcAft>
                  <a:buClrTx/>
                  <a:buSzTx/>
                  <a:buFontTx/>
                  <a:buNone/>
                  <a:tabLst/>
                  <a:defRPr/>
                </a:pPr>
                <a:endParaRPr kumimoji="0" lang="en-US" sz="1800" b="0" i="0" u="none" strike="noStrike" kern="0" cap="none" spc="0" normalizeH="0" baseline="0" noProof="0" dirty="0" smtClean="0">
                  <a:ln>
                    <a:noFill/>
                  </a:ln>
                  <a:solidFill>
                    <a:srgbClr val="000000"/>
                  </a:solidFill>
                  <a:effectLst/>
                  <a:uLnTx/>
                  <a:uFillTx/>
                  <a:latin typeface="+mj-lt"/>
                  <a:cs typeface="Arial" panose="020B0604020202020204" pitchFamily="34" charset="0"/>
                </a:endParaRPr>
              </a:p>
            </p:txBody>
          </p:sp>
          <p:sp>
            <p:nvSpPr>
              <p:cNvPr id="102" name="Freeform 25"/>
              <p:cNvSpPr>
                <a:spLocks/>
              </p:cNvSpPr>
              <p:nvPr/>
            </p:nvSpPr>
            <p:spPr bwMode="auto">
              <a:xfrm>
                <a:off x="8834438" y="4464051"/>
                <a:ext cx="450850" cy="371475"/>
              </a:xfrm>
              <a:custGeom>
                <a:avLst/>
                <a:gdLst>
                  <a:gd name="T0" fmla="*/ 0 w 152"/>
                  <a:gd name="T1" fmla="*/ 76 h 125"/>
                  <a:gd name="T2" fmla="*/ 103 w 152"/>
                  <a:gd name="T3" fmla="*/ 104 h 125"/>
                  <a:gd name="T4" fmla="*/ 131 w 152"/>
                  <a:gd name="T5" fmla="*/ 0 h 125"/>
                  <a:gd name="T6" fmla="*/ 0 w 152"/>
                  <a:gd name="T7" fmla="*/ 76 h 125"/>
                </a:gdLst>
                <a:ahLst/>
                <a:cxnLst>
                  <a:cxn ang="0">
                    <a:pos x="T0" y="T1"/>
                  </a:cxn>
                  <a:cxn ang="0">
                    <a:pos x="T2" y="T3"/>
                  </a:cxn>
                  <a:cxn ang="0">
                    <a:pos x="T4" y="T5"/>
                  </a:cxn>
                  <a:cxn ang="0">
                    <a:pos x="T6" y="T7"/>
                  </a:cxn>
                </a:cxnLst>
                <a:rect l="0" t="0" r="r" b="b"/>
                <a:pathLst>
                  <a:path w="152" h="125">
                    <a:moveTo>
                      <a:pt x="0" y="76"/>
                    </a:moveTo>
                    <a:cubicBezTo>
                      <a:pt x="21" y="113"/>
                      <a:pt x="67" y="125"/>
                      <a:pt x="103" y="104"/>
                    </a:cubicBezTo>
                    <a:cubicBezTo>
                      <a:pt x="140" y="83"/>
                      <a:pt x="152" y="37"/>
                      <a:pt x="131" y="0"/>
                    </a:cubicBezTo>
                    <a:lnTo>
                      <a:pt x="0" y="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600"/>
                  </a:spcBef>
                  <a:spcAft>
                    <a:spcPts val="0"/>
                  </a:spcAft>
                  <a:buClrTx/>
                  <a:buSzTx/>
                  <a:buFontTx/>
                  <a:buNone/>
                  <a:tabLst/>
                  <a:defRPr/>
                </a:pPr>
                <a:endParaRPr kumimoji="0" lang="en-US" sz="1800" b="0" i="0" u="none" strike="noStrike" kern="0" cap="none" spc="0" normalizeH="0" baseline="0" noProof="0" dirty="0" smtClean="0">
                  <a:ln>
                    <a:noFill/>
                  </a:ln>
                  <a:solidFill>
                    <a:srgbClr val="000000"/>
                  </a:solidFill>
                  <a:effectLst/>
                  <a:uLnTx/>
                  <a:uFillTx/>
                  <a:latin typeface="+mj-lt"/>
                  <a:cs typeface="Arial" panose="020B0604020202020204" pitchFamily="34" charset="0"/>
                </a:endParaRPr>
              </a:p>
            </p:txBody>
          </p:sp>
        </p:grpSp>
        <p:grpSp>
          <p:nvGrpSpPr>
            <p:cNvPr id="37" name="Group 36"/>
            <p:cNvGrpSpPr/>
            <p:nvPr/>
          </p:nvGrpSpPr>
          <p:grpSpPr>
            <a:xfrm>
              <a:off x="4678582" y="4361098"/>
              <a:ext cx="955343" cy="655179"/>
              <a:chOff x="7507288" y="4237173"/>
              <a:chExt cx="995363" cy="682625"/>
            </a:xfrm>
            <a:solidFill>
              <a:srgbClr val="6D2077"/>
            </a:solidFill>
          </p:grpSpPr>
          <p:sp>
            <p:nvSpPr>
              <p:cNvPr id="97" name="Freeform 8"/>
              <p:cNvSpPr>
                <a:spLocks/>
              </p:cNvSpPr>
              <p:nvPr/>
            </p:nvSpPr>
            <p:spPr bwMode="auto">
              <a:xfrm>
                <a:off x="7507288" y="4237173"/>
                <a:ext cx="995363" cy="682625"/>
              </a:xfrm>
              <a:custGeom>
                <a:avLst/>
                <a:gdLst>
                  <a:gd name="T0" fmla="*/ 122 w 627"/>
                  <a:gd name="T1" fmla="*/ 0 h 430"/>
                  <a:gd name="T2" fmla="*/ 0 w 627"/>
                  <a:gd name="T3" fmla="*/ 69 h 430"/>
                  <a:gd name="T4" fmla="*/ 627 w 627"/>
                  <a:gd name="T5" fmla="*/ 430 h 430"/>
                  <a:gd name="T6" fmla="*/ 627 w 627"/>
                  <a:gd name="T7" fmla="*/ 291 h 430"/>
                  <a:gd name="T8" fmla="*/ 122 w 627"/>
                  <a:gd name="T9" fmla="*/ 0 h 430"/>
                </a:gdLst>
                <a:ahLst/>
                <a:cxnLst>
                  <a:cxn ang="0">
                    <a:pos x="T0" y="T1"/>
                  </a:cxn>
                  <a:cxn ang="0">
                    <a:pos x="T2" y="T3"/>
                  </a:cxn>
                  <a:cxn ang="0">
                    <a:pos x="T4" y="T5"/>
                  </a:cxn>
                  <a:cxn ang="0">
                    <a:pos x="T6" y="T7"/>
                  </a:cxn>
                  <a:cxn ang="0">
                    <a:pos x="T8" y="T9"/>
                  </a:cxn>
                </a:cxnLst>
                <a:rect l="0" t="0" r="r" b="b"/>
                <a:pathLst>
                  <a:path w="627" h="430">
                    <a:moveTo>
                      <a:pt x="122" y="0"/>
                    </a:moveTo>
                    <a:lnTo>
                      <a:pt x="0" y="69"/>
                    </a:lnTo>
                    <a:lnTo>
                      <a:pt x="627" y="430"/>
                    </a:lnTo>
                    <a:lnTo>
                      <a:pt x="627" y="291"/>
                    </a:lnTo>
                    <a:lnTo>
                      <a:pt x="12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600"/>
                  </a:spcBef>
                  <a:spcAft>
                    <a:spcPts val="0"/>
                  </a:spcAft>
                  <a:buClrTx/>
                  <a:buSzTx/>
                  <a:buFontTx/>
                  <a:buNone/>
                  <a:tabLst/>
                  <a:defRPr/>
                </a:pPr>
                <a:endParaRPr kumimoji="0" lang="en-US" sz="1800" b="0" i="0" u="none" strike="noStrike" kern="0" cap="none" spc="0" normalizeH="0" baseline="0" noProof="0" dirty="0" smtClean="0">
                  <a:ln>
                    <a:noFill/>
                  </a:ln>
                  <a:solidFill>
                    <a:srgbClr val="000000"/>
                  </a:solidFill>
                  <a:effectLst/>
                  <a:uLnTx/>
                  <a:uFillTx/>
                  <a:latin typeface="+mj-lt"/>
                  <a:cs typeface="Arial" panose="020B0604020202020204" pitchFamily="34" charset="0"/>
                </a:endParaRPr>
              </a:p>
            </p:txBody>
          </p:sp>
          <p:sp>
            <p:nvSpPr>
              <p:cNvPr id="98" name="Freeform 19"/>
              <p:cNvSpPr>
                <a:spLocks/>
              </p:cNvSpPr>
              <p:nvPr/>
            </p:nvSpPr>
            <p:spPr bwMode="auto">
              <a:xfrm>
                <a:off x="7796213" y="4321176"/>
                <a:ext cx="512763" cy="515938"/>
              </a:xfrm>
              <a:custGeom>
                <a:avLst/>
                <a:gdLst>
                  <a:gd name="T0" fmla="*/ 125 w 173"/>
                  <a:gd name="T1" fmla="*/ 21 h 174"/>
                  <a:gd name="T2" fmla="*/ 152 w 173"/>
                  <a:gd name="T3" fmla="*/ 125 h 174"/>
                  <a:gd name="T4" fmla="*/ 49 w 173"/>
                  <a:gd name="T5" fmla="*/ 153 h 174"/>
                  <a:gd name="T6" fmla="*/ 21 w 173"/>
                  <a:gd name="T7" fmla="*/ 49 h 174"/>
                  <a:gd name="T8" fmla="*/ 125 w 173"/>
                  <a:gd name="T9" fmla="*/ 21 h 174"/>
                </a:gdLst>
                <a:ahLst/>
                <a:cxnLst>
                  <a:cxn ang="0">
                    <a:pos x="T0" y="T1"/>
                  </a:cxn>
                  <a:cxn ang="0">
                    <a:pos x="T2" y="T3"/>
                  </a:cxn>
                  <a:cxn ang="0">
                    <a:pos x="T4" y="T5"/>
                  </a:cxn>
                  <a:cxn ang="0">
                    <a:pos x="T6" y="T7"/>
                  </a:cxn>
                  <a:cxn ang="0">
                    <a:pos x="T8" y="T9"/>
                  </a:cxn>
                </a:cxnLst>
                <a:rect l="0" t="0" r="r" b="b"/>
                <a:pathLst>
                  <a:path w="173" h="174">
                    <a:moveTo>
                      <a:pt x="125" y="21"/>
                    </a:moveTo>
                    <a:cubicBezTo>
                      <a:pt x="161" y="42"/>
                      <a:pt x="173" y="88"/>
                      <a:pt x="152" y="125"/>
                    </a:cubicBezTo>
                    <a:cubicBezTo>
                      <a:pt x="131" y="161"/>
                      <a:pt x="85" y="174"/>
                      <a:pt x="49" y="153"/>
                    </a:cubicBezTo>
                    <a:cubicBezTo>
                      <a:pt x="12" y="132"/>
                      <a:pt x="0" y="85"/>
                      <a:pt x="21" y="49"/>
                    </a:cubicBezTo>
                    <a:cubicBezTo>
                      <a:pt x="42" y="12"/>
                      <a:pt x="88" y="0"/>
                      <a:pt x="125"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600"/>
                  </a:spcBef>
                  <a:spcAft>
                    <a:spcPts val="0"/>
                  </a:spcAft>
                  <a:buClrTx/>
                  <a:buSzTx/>
                  <a:buFontTx/>
                  <a:buNone/>
                  <a:tabLst/>
                  <a:defRPr/>
                </a:pPr>
                <a:endParaRPr kumimoji="0" lang="en-US" sz="1800" b="0" i="0" u="none" strike="noStrike" kern="0" cap="none" spc="0" normalizeH="0" baseline="0" noProof="0" dirty="0" smtClean="0">
                  <a:ln>
                    <a:noFill/>
                  </a:ln>
                  <a:solidFill>
                    <a:srgbClr val="000000"/>
                  </a:solidFill>
                  <a:effectLst/>
                  <a:uLnTx/>
                  <a:uFillTx/>
                  <a:latin typeface="+mj-lt"/>
                  <a:cs typeface="Arial" panose="020B0604020202020204" pitchFamily="34" charset="0"/>
                </a:endParaRPr>
              </a:p>
            </p:txBody>
          </p:sp>
          <p:sp>
            <p:nvSpPr>
              <p:cNvPr id="99" name="Freeform 26"/>
              <p:cNvSpPr>
                <a:spLocks/>
              </p:cNvSpPr>
              <p:nvPr/>
            </p:nvSpPr>
            <p:spPr bwMode="auto">
              <a:xfrm>
                <a:off x="7858126" y="4467226"/>
                <a:ext cx="450850" cy="369888"/>
              </a:xfrm>
              <a:custGeom>
                <a:avLst/>
                <a:gdLst>
                  <a:gd name="T0" fmla="*/ 0 w 152"/>
                  <a:gd name="T1" fmla="*/ 76 h 125"/>
                  <a:gd name="T2" fmla="*/ 104 w 152"/>
                  <a:gd name="T3" fmla="*/ 104 h 125"/>
                  <a:gd name="T4" fmla="*/ 131 w 152"/>
                  <a:gd name="T5" fmla="*/ 0 h 125"/>
                  <a:gd name="T6" fmla="*/ 0 w 152"/>
                  <a:gd name="T7" fmla="*/ 76 h 125"/>
                </a:gdLst>
                <a:ahLst/>
                <a:cxnLst>
                  <a:cxn ang="0">
                    <a:pos x="T0" y="T1"/>
                  </a:cxn>
                  <a:cxn ang="0">
                    <a:pos x="T2" y="T3"/>
                  </a:cxn>
                  <a:cxn ang="0">
                    <a:pos x="T4" y="T5"/>
                  </a:cxn>
                  <a:cxn ang="0">
                    <a:pos x="T6" y="T7"/>
                  </a:cxn>
                </a:cxnLst>
                <a:rect l="0" t="0" r="r" b="b"/>
                <a:pathLst>
                  <a:path w="152" h="125">
                    <a:moveTo>
                      <a:pt x="0" y="76"/>
                    </a:moveTo>
                    <a:cubicBezTo>
                      <a:pt x="21" y="112"/>
                      <a:pt x="67" y="125"/>
                      <a:pt x="104" y="104"/>
                    </a:cubicBezTo>
                    <a:cubicBezTo>
                      <a:pt x="140" y="83"/>
                      <a:pt x="152" y="36"/>
                      <a:pt x="131" y="0"/>
                    </a:cubicBezTo>
                    <a:lnTo>
                      <a:pt x="0" y="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600"/>
                  </a:spcBef>
                  <a:spcAft>
                    <a:spcPts val="0"/>
                  </a:spcAft>
                  <a:buClrTx/>
                  <a:buSzTx/>
                  <a:buFontTx/>
                  <a:buNone/>
                  <a:tabLst/>
                  <a:defRPr/>
                </a:pPr>
                <a:endParaRPr kumimoji="0" lang="en-US" sz="1800" b="0" i="0" u="none" strike="noStrike" kern="0" cap="none" spc="0" normalizeH="0" baseline="0" noProof="0" dirty="0" smtClean="0">
                  <a:ln>
                    <a:noFill/>
                  </a:ln>
                  <a:solidFill>
                    <a:srgbClr val="000000"/>
                  </a:solidFill>
                  <a:effectLst/>
                  <a:uLnTx/>
                  <a:uFillTx/>
                  <a:latin typeface="+mj-lt"/>
                  <a:cs typeface="Arial" panose="020B0604020202020204" pitchFamily="34" charset="0"/>
                </a:endParaRPr>
              </a:p>
            </p:txBody>
          </p:sp>
        </p:grpSp>
        <p:grpSp>
          <p:nvGrpSpPr>
            <p:cNvPr id="38" name="Group 37"/>
            <p:cNvGrpSpPr/>
            <p:nvPr/>
          </p:nvGrpSpPr>
          <p:grpSpPr>
            <a:xfrm>
              <a:off x="4517073" y="3327918"/>
              <a:ext cx="464721" cy="1100091"/>
              <a:chOff x="7339013" y="3160713"/>
              <a:chExt cx="484188" cy="1146175"/>
            </a:xfrm>
            <a:solidFill>
              <a:srgbClr val="00A3A1"/>
            </a:solidFill>
          </p:grpSpPr>
          <p:sp>
            <p:nvSpPr>
              <p:cNvPr id="94" name="Freeform 6"/>
              <p:cNvSpPr>
                <a:spLocks/>
              </p:cNvSpPr>
              <p:nvPr/>
            </p:nvSpPr>
            <p:spPr bwMode="auto">
              <a:xfrm>
                <a:off x="7483407" y="3160713"/>
                <a:ext cx="190500" cy="1146175"/>
              </a:xfrm>
              <a:custGeom>
                <a:avLst/>
                <a:gdLst>
                  <a:gd name="T0" fmla="*/ 120 w 120"/>
                  <a:gd name="T1" fmla="*/ 69 h 722"/>
                  <a:gd name="T2" fmla="*/ 0 w 120"/>
                  <a:gd name="T3" fmla="*/ 0 h 722"/>
                  <a:gd name="T4" fmla="*/ 0 w 120"/>
                  <a:gd name="T5" fmla="*/ 722 h 722"/>
                  <a:gd name="T6" fmla="*/ 0 w 120"/>
                  <a:gd name="T7" fmla="*/ 722 h 722"/>
                  <a:gd name="T8" fmla="*/ 120 w 120"/>
                  <a:gd name="T9" fmla="*/ 653 h 722"/>
                  <a:gd name="T10" fmla="*/ 120 w 120"/>
                  <a:gd name="T11" fmla="*/ 69 h 722"/>
                </a:gdLst>
                <a:ahLst/>
                <a:cxnLst>
                  <a:cxn ang="0">
                    <a:pos x="T0" y="T1"/>
                  </a:cxn>
                  <a:cxn ang="0">
                    <a:pos x="T2" y="T3"/>
                  </a:cxn>
                  <a:cxn ang="0">
                    <a:pos x="T4" y="T5"/>
                  </a:cxn>
                  <a:cxn ang="0">
                    <a:pos x="T6" y="T7"/>
                  </a:cxn>
                  <a:cxn ang="0">
                    <a:pos x="T8" y="T9"/>
                  </a:cxn>
                  <a:cxn ang="0">
                    <a:pos x="T10" y="T11"/>
                  </a:cxn>
                </a:cxnLst>
                <a:rect l="0" t="0" r="r" b="b"/>
                <a:pathLst>
                  <a:path w="120" h="722">
                    <a:moveTo>
                      <a:pt x="120" y="69"/>
                    </a:moveTo>
                    <a:lnTo>
                      <a:pt x="0" y="0"/>
                    </a:lnTo>
                    <a:lnTo>
                      <a:pt x="0" y="722"/>
                    </a:lnTo>
                    <a:lnTo>
                      <a:pt x="0" y="722"/>
                    </a:lnTo>
                    <a:lnTo>
                      <a:pt x="120" y="653"/>
                    </a:lnTo>
                    <a:lnTo>
                      <a:pt x="120" y="6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600"/>
                  </a:spcBef>
                  <a:spcAft>
                    <a:spcPts val="0"/>
                  </a:spcAft>
                  <a:buClrTx/>
                  <a:buSzTx/>
                  <a:buFontTx/>
                  <a:buNone/>
                  <a:tabLst/>
                  <a:defRPr/>
                </a:pPr>
                <a:endParaRPr kumimoji="0" lang="en-US" sz="1800" b="0" i="0" u="none" strike="noStrike" kern="0" cap="none" spc="0" normalizeH="0" baseline="0" noProof="0" dirty="0" smtClean="0">
                  <a:ln>
                    <a:noFill/>
                  </a:ln>
                  <a:solidFill>
                    <a:srgbClr val="000000"/>
                  </a:solidFill>
                  <a:effectLst/>
                  <a:uLnTx/>
                  <a:uFillTx/>
                  <a:latin typeface="+mj-lt"/>
                  <a:cs typeface="Arial" panose="020B0604020202020204" pitchFamily="34" charset="0"/>
                </a:endParaRPr>
              </a:p>
            </p:txBody>
          </p:sp>
          <p:sp>
            <p:nvSpPr>
              <p:cNvPr id="95" name="Oval 17"/>
              <p:cNvSpPr>
                <a:spLocks noChangeArrowheads="1"/>
              </p:cNvSpPr>
              <p:nvPr/>
            </p:nvSpPr>
            <p:spPr bwMode="auto">
              <a:xfrm>
                <a:off x="7339013" y="3508376"/>
                <a:ext cx="450850" cy="45085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600"/>
                  </a:spcBef>
                  <a:spcAft>
                    <a:spcPts val="0"/>
                  </a:spcAft>
                  <a:buClrTx/>
                  <a:buSzTx/>
                  <a:buFontTx/>
                  <a:buNone/>
                  <a:tabLst/>
                  <a:defRPr/>
                </a:pPr>
                <a:endParaRPr kumimoji="0" lang="en-US" sz="1800" b="0" i="0" u="none" strike="noStrike" kern="0" cap="none" spc="0" normalizeH="0" baseline="0" noProof="0" dirty="0" smtClean="0">
                  <a:ln>
                    <a:noFill/>
                  </a:ln>
                  <a:solidFill>
                    <a:srgbClr val="000000"/>
                  </a:solidFill>
                  <a:effectLst/>
                  <a:uLnTx/>
                  <a:uFillTx/>
                  <a:latin typeface="+mj-lt"/>
                  <a:cs typeface="Arial" panose="020B0604020202020204" pitchFamily="34" charset="0"/>
                </a:endParaRPr>
              </a:p>
            </p:txBody>
          </p:sp>
          <p:sp>
            <p:nvSpPr>
              <p:cNvPr id="96" name="Freeform 27"/>
              <p:cNvSpPr>
                <a:spLocks/>
              </p:cNvSpPr>
              <p:nvPr/>
            </p:nvSpPr>
            <p:spPr bwMode="auto">
              <a:xfrm>
                <a:off x="7367588" y="3621088"/>
                <a:ext cx="455613" cy="371475"/>
              </a:xfrm>
              <a:custGeom>
                <a:avLst/>
                <a:gdLst>
                  <a:gd name="T0" fmla="*/ 0 w 153"/>
                  <a:gd name="T1" fmla="*/ 76 h 125"/>
                  <a:gd name="T2" fmla="*/ 104 w 153"/>
                  <a:gd name="T3" fmla="*/ 104 h 125"/>
                  <a:gd name="T4" fmla="*/ 132 w 153"/>
                  <a:gd name="T5" fmla="*/ 0 h 125"/>
                  <a:gd name="T6" fmla="*/ 0 w 153"/>
                  <a:gd name="T7" fmla="*/ 76 h 125"/>
                </a:gdLst>
                <a:ahLst/>
                <a:cxnLst>
                  <a:cxn ang="0">
                    <a:pos x="T0" y="T1"/>
                  </a:cxn>
                  <a:cxn ang="0">
                    <a:pos x="T2" y="T3"/>
                  </a:cxn>
                  <a:cxn ang="0">
                    <a:pos x="T4" y="T5"/>
                  </a:cxn>
                  <a:cxn ang="0">
                    <a:pos x="T6" y="T7"/>
                  </a:cxn>
                </a:cxnLst>
                <a:rect l="0" t="0" r="r" b="b"/>
                <a:pathLst>
                  <a:path w="153" h="125">
                    <a:moveTo>
                      <a:pt x="0" y="76"/>
                    </a:moveTo>
                    <a:cubicBezTo>
                      <a:pt x="21" y="112"/>
                      <a:pt x="68" y="125"/>
                      <a:pt x="104" y="104"/>
                    </a:cubicBezTo>
                    <a:cubicBezTo>
                      <a:pt x="141" y="83"/>
                      <a:pt x="153" y="36"/>
                      <a:pt x="132" y="0"/>
                    </a:cubicBezTo>
                    <a:lnTo>
                      <a:pt x="0" y="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600"/>
                  </a:spcBef>
                  <a:spcAft>
                    <a:spcPts val="0"/>
                  </a:spcAft>
                  <a:buClrTx/>
                  <a:buSzTx/>
                  <a:buFontTx/>
                  <a:buNone/>
                  <a:tabLst/>
                  <a:defRPr/>
                </a:pPr>
                <a:endParaRPr kumimoji="0" lang="en-US" sz="1800" b="0" i="0" u="none" strike="noStrike" kern="0" cap="none" spc="0" normalizeH="0" baseline="0" noProof="0" dirty="0" smtClean="0">
                  <a:ln>
                    <a:noFill/>
                  </a:ln>
                  <a:solidFill>
                    <a:srgbClr val="000000"/>
                  </a:solidFill>
                  <a:effectLst/>
                  <a:uLnTx/>
                  <a:uFillTx/>
                  <a:latin typeface="+mj-lt"/>
                  <a:cs typeface="Arial" panose="020B0604020202020204" pitchFamily="34" charset="0"/>
                </a:endParaRPr>
              </a:p>
            </p:txBody>
          </p:sp>
        </p:grpSp>
        <p:grpSp>
          <p:nvGrpSpPr>
            <p:cNvPr id="39" name="Group 38"/>
            <p:cNvGrpSpPr/>
            <p:nvPr/>
          </p:nvGrpSpPr>
          <p:grpSpPr>
            <a:xfrm>
              <a:off x="6391190" y="3322417"/>
              <a:ext cx="464721" cy="1111092"/>
              <a:chOff x="9291638" y="3154982"/>
              <a:chExt cx="484188" cy="1157637"/>
            </a:xfrm>
            <a:solidFill>
              <a:srgbClr val="483698"/>
            </a:solidFill>
          </p:grpSpPr>
          <p:sp>
            <p:nvSpPr>
              <p:cNvPr id="91" name="Freeform 12"/>
              <p:cNvSpPr>
                <a:spLocks/>
              </p:cNvSpPr>
              <p:nvPr/>
            </p:nvSpPr>
            <p:spPr bwMode="auto">
              <a:xfrm>
                <a:off x="9421813" y="3154982"/>
                <a:ext cx="190500" cy="1157637"/>
              </a:xfrm>
              <a:custGeom>
                <a:avLst/>
                <a:gdLst>
                  <a:gd name="T0" fmla="*/ 120 w 120"/>
                  <a:gd name="T1" fmla="*/ 0 h 722"/>
                  <a:gd name="T2" fmla="*/ 120 w 120"/>
                  <a:gd name="T3" fmla="*/ 0 h 722"/>
                  <a:gd name="T4" fmla="*/ 0 w 120"/>
                  <a:gd name="T5" fmla="*/ 69 h 722"/>
                  <a:gd name="T6" fmla="*/ 0 w 120"/>
                  <a:gd name="T7" fmla="*/ 653 h 722"/>
                  <a:gd name="T8" fmla="*/ 120 w 120"/>
                  <a:gd name="T9" fmla="*/ 722 h 722"/>
                  <a:gd name="T10" fmla="*/ 120 w 120"/>
                  <a:gd name="T11" fmla="*/ 722 h 722"/>
                  <a:gd name="T12" fmla="*/ 120 w 120"/>
                  <a:gd name="T13" fmla="*/ 0 h 722"/>
                </a:gdLst>
                <a:ahLst/>
                <a:cxnLst>
                  <a:cxn ang="0">
                    <a:pos x="T0" y="T1"/>
                  </a:cxn>
                  <a:cxn ang="0">
                    <a:pos x="T2" y="T3"/>
                  </a:cxn>
                  <a:cxn ang="0">
                    <a:pos x="T4" y="T5"/>
                  </a:cxn>
                  <a:cxn ang="0">
                    <a:pos x="T6" y="T7"/>
                  </a:cxn>
                  <a:cxn ang="0">
                    <a:pos x="T8" y="T9"/>
                  </a:cxn>
                  <a:cxn ang="0">
                    <a:pos x="T10" y="T11"/>
                  </a:cxn>
                  <a:cxn ang="0">
                    <a:pos x="T12" y="T13"/>
                  </a:cxn>
                </a:cxnLst>
                <a:rect l="0" t="0" r="r" b="b"/>
                <a:pathLst>
                  <a:path w="120" h="722">
                    <a:moveTo>
                      <a:pt x="120" y="0"/>
                    </a:moveTo>
                    <a:lnTo>
                      <a:pt x="120" y="0"/>
                    </a:lnTo>
                    <a:lnTo>
                      <a:pt x="0" y="69"/>
                    </a:lnTo>
                    <a:lnTo>
                      <a:pt x="0" y="653"/>
                    </a:lnTo>
                    <a:lnTo>
                      <a:pt x="120" y="722"/>
                    </a:lnTo>
                    <a:lnTo>
                      <a:pt x="120" y="722"/>
                    </a:lnTo>
                    <a:lnTo>
                      <a:pt x="12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600"/>
                  </a:spcBef>
                  <a:spcAft>
                    <a:spcPts val="0"/>
                  </a:spcAft>
                  <a:buClrTx/>
                  <a:buSzTx/>
                  <a:buFontTx/>
                  <a:buNone/>
                  <a:tabLst/>
                  <a:defRPr/>
                </a:pPr>
                <a:endParaRPr kumimoji="0" lang="en-US" sz="1800" b="0" i="0" u="none" strike="noStrike" kern="0" cap="none" spc="0" normalizeH="0" baseline="0" noProof="0" dirty="0" smtClean="0">
                  <a:ln>
                    <a:noFill/>
                  </a:ln>
                  <a:solidFill>
                    <a:srgbClr val="000000"/>
                  </a:solidFill>
                  <a:effectLst/>
                  <a:uLnTx/>
                  <a:uFillTx/>
                  <a:latin typeface="+mj-lt"/>
                  <a:cs typeface="Arial" panose="020B0604020202020204" pitchFamily="34" charset="0"/>
                </a:endParaRPr>
              </a:p>
            </p:txBody>
          </p:sp>
          <p:sp>
            <p:nvSpPr>
              <p:cNvPr id="92" name="Oval 18"/>
              <p:cNvSpPr>
                <a:spLocks noChangeArrowheads="1"/>
              </p:cNvSpPr>
              <p:nvPr/>
            </p:nvSpPr>
            <p:spPr bwMode="auto">
              <a:xfrm>
                <a:off x="9291638" y="3508376"/>
                <a:ext cx="450850" cy="450850"/>
              </a:xfrm>
              <a:prstGeom prst="ellipse">
                <a:avLst/>
              </a:pr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600"/>
                  </a:spcBef>
                  <a:spcAft>
                    <a:spcPts val="0"/>
                  </a:spcAft>
                  <a:buClrTx/>
                  <a:buSzTx/>
                  <a:buFontTx/>
                  <a:buNone/>
                  <a:tabLst/>
                  <a:defRPr/>
                </a:pPr>
                <a:endParaRPr kumimoji="0" lang="en-US" sz="1800" b="0" i="0" u="none" strike="noStrike" kern="0" cap="none" spc="0" normalizeH="0" baseline="0" noProof="0" dirty="0" smtClean="0">
                  <a:ln>
                    <a:noFill/>
                  </a:ln>
                  <a:solidFill>
                    <a:srgbClr val="000000"/>
                  </a:solidFill>
                  <a:effectLst/>
                  <a:uLnTx/>
                  <a:uFillTx/>
                  <a:latin typeface="+mj-lt"/>
                  <a:cs typeface="Arial" panose="020B0604020202020204" pitchFamily="34" charset="0"/>
                </a:endParaRPr>
              </a:p>
            </p:txBody>
          </p:sp>
          <p:sp>
            <p:nvSpPr>
              <p:cNvPr id="93" name="Freeform 28"/>
              <p:cNvSpPr>
                <a:spLocks/>
              </p:cNvSpPr>
              <p:nvPr/>
            </p:nvSpPr>
            <p:spPr bwMode="auto">
              <a:xfrm>
                <a:off x="9321801" y="3621088"/>
                <a:ext cx="454025" cy="371475"/>
              </a:xfrm>
              <a:custGeom>
                <a:avLst/>
                <a:gdLst>
                  <a:gd name="T0" fmla="*/ 0 w 153"/>
                  <a:gd name="T1" fmla="*/ 76 h 125"/>
                  <a:gd name="T2" fmla="*/ 104 w 153"/>
                  <a:gd name="T3" fmla="*/ 104 h 125"/>
                  <a:gd name="T4" fmla="*/ 132 w 153"/>
                  <a:gd name="T5" fmla="*/ 0 h 125"/>
                  <a:gd name="T6" fmla="*/ 0 w 153"/>
                  <a:gd name="T7" fmla="*/ 76 h 125"/>
                </a:gdLst>
                <a:ahLst/>
                <a:cxnLst>
                  <a:cxn ang="0">
                    <a:pos x="T0" y="T1"/>
                  </a:cxn>
                  <a:cxn ang="0">
                    <a:pos x="T2" y="T3"/>
                  </a:cxn>
                  <a:cxn ang="0">
                    <a:pos x="T4" y="T5"/>
                  </a:cxn>
                  <a:cxn ang="0">
                    <a:pos x="T6" y="T7"/>
                  </a:cxn>
                </a:cxnLst>
                <a:rect l="0" t="0" r="r" b="b"/>
                <a:pathLst>
                  <a:path w="153" h="125">
                    <a:moveTo>
                      <a:pt x="0" y="76"/>
                    </a:moveTo>
                    <a:cubicBezTo>
                      <a:pt x="21" y="112"/>
                      <a:pt x="67" y="125"/>
                      <a:pt x="104" y="104"/>
                    </a:cubicBezTo>
                    <a:cubicBezTo>
                      <a:pt x="140" y="83"/>
                      <a:pt x="153" y="36"/>
                      <a:pt x="132" y="0"/>
                    </a:cubicBezTo>
                    <a:lnTo>
                      <a:pt x="0" y="76"/>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600"/>
                  </a:spcBef>
                  <a:spcAft>
                    <a:spcPts val="0"/>
                  </a:spcAft>
                  <a:buClrTx/>
                  <a:buSzTx/>
                  <a:buFontTx/>
                  <a:buNone/>
                  <a:tabLst/>
                  <a:defRPr/>
                </a:pPr>
                <a:endParaRPr kumimoji="0" lang="en-US" sz="1800" b="0" i="0" u="none" strike="noStrike" kern="0" cap="none" spc="0" normalizeH="0" baseline="0" noProof="0" dirty="0" smtClean="0">
                  <a:ln>
                    <a:noFill/>
                  </a:ln>
                  <a:solidFill>
                    <a:srgbClr val="000000"/>
                  </a:solidFill>
                  <a:effectLst/>
                  <a:uLnTx/>
                  <a:uFillTx/>
                  <a:latin typeface="+mj-lt"/>
                  <a:cs typeface="Arial" panose="020B0604020202020204" pitchFamily="34" charset="0"/>
                </a:endParaRPr>
              </a:p>
            </p:txBody>
          </p:sp>
        </p:grpSp>
        <p:sp>
          <p:nvSpPr>
            <p:cNvPr id="40" name="TextBox 39"/>
            <p:cNvSpPr txBox="1"/>
            <p:nvPr/>
          </p:nvSpPr>
          <p:spPr>
            <a:xfrm>
              <a:off x="6018985" y="2937850"/>
              <a:ext cx="214802" cy="230832"/>
            </a:xfrm>
            <a:prstGeom prst="rect">
              <a:avLst/>
            </a:prstGeom>
            <a:noFill/>
          </p:spPr>
          <p:txBody>
            <a:bodyPr wrap="none" lIns="0" tIns="0" rIns="0" bIns="0" rtlCol="0" anchor="ctr">
              <a:spAutoFit/>
            </a:bodyPr>
            <a:lstStyle/>
            <a:p>
              <a:pPr marL="0" marR="0" lvl="1" indent="0" defTabSz="914400" eaLnBrk="1" fontAlgn="auto" latinLnBrk="0" hangingPunct="1">
                <a:lnSpc>
                  <a:spcPct val="100000"/>
                </a:lnSpc>
                <a:spcBef>
                  <a:spcPts val="0"/>
                </a:spcBef>
                <a:spcAft>
                  <a:spcPts val="600"/>
                </a:spcAft>
                <a:buClrTx/>
                <a:buSzTx/>
                <a:buFontTx/>
                <a:buNone/>
                <a:tabLst/>
                <a:defRPr/>
              </a:pPr>
              <a:r>
                <a:rPr kumimoji="0" lang="en-US" sz="1500" b="1" i="0" u="none" strike="noStrike" kern="0" cap="none" spc="0" normalizeH="0" baseline="0" noProof="0" dirty="0" smtClean="0">
                  <a:ln>
                    <a:noFill/>
                  </a:ln>
                  <a:solidFill>
                    <a:prstClr val="white"/>
                  </a:solidFill>
                  <a:effectLst/>
                  <a:uLnTx/>
                  <a:uFillTx/>
                  <a:latin typeface="+mj-lt"/>
                </a:rPr>
                <a:t>02</a:t>
              </a:r>
            </a:p>
          </p:txBody>
        </p:sp>
        <p:sp>
          <p:nvSpPr>
            <p:cNvPr id="41" name="TextBox 40"/>
            <p:cNvSpPr txBox="1"/>
            <p:nvPr/>
          </p:nvSpPr>
          <p:spPr>
            <a:xfrm>
              <a:off x="6482943" y="3760633"/>
              <a:ext cx="214802" cy="230832"/>
            </a:xfrm>
            <a:prstGeom prst="rect">
              <a:avLst/>
            </a:prstGeom>
            <a:noFill/>
          </p:spPr>
          <p:txBody>
            <a:bodyPr wrap="none" lIns="0" tIns="0" rIns="0" bIns="0" rtlCol="0" anchor="ctr">
              <a:spAutoFit/>
            </a:bodyPr>
            <a:lstStyle/>
            <a:p>
              <a:pPr marL="0" marR="0" lvl="1" indent="0" defTabSz="914400" eaLnBrk="1" fontAlgn="auto" latinLnBrk="0" hangingPunct="1">
                <a:lnSpc>
                  <a:spcPct val="100000"/>
                </a:lnSpc>
                <a:spcBef>
                  <a:spcPts val="0"/>
                </a:spcBef>
                <a:spcAft>
                  <a:spcPts val="600"/>
                </a:spcAft>
                <a:buClrTx/>
                <a:buSzTx/>
                <a:buFontTx/>
                <a:buNone/>
                <a:tabLst/>
                <a:defRPr/>
              </a:pPr>
              <a:r>
                <a:rPr kumimoji="0" lang="en-US" sz="1500" b="1" i="0" u="none" strike="noStrike" kern="0" cap="none" spc="0" normalizeH="0" baseline="0" noProof="0" dirty="0" smtClean="0">
                  <a:ln>
                    <a:noFill/>
                  </a:ln>
                  <a:solidFill>
                    <a:prstClr val="white"/>
                  </a:solidFill>
                  <a:effectLst/>
                  <a:uLnTx/>
                  <a:uFillTx/>
                  <a:latin typeface="+mj-lt"/>
                </a:rPr>
                <a:t>03</a:t>
              </a:r>
            </a:p>
          </p:txBody>
        </p:sp>
        <p:sp>
          <p:nvSpPr>
            <p:cNvPr id="42" name="TextBox 41"/>
            <p:cNvSpPr txBox="1"/>
            <p:nvPr/>
          </p:nvSpPr>
          <p:spPr>
            <a:xfrm>
              <a:off x="6033925" y="4542438"/>
              <a:ext cx="214802" cy="230832"/>
            </a:xfrm>
            <a:prstGeom prst="rect">
              <a:avLst/>
            </a:prstGeom>
            <a:noFill/>
          </p:spPr>
          <p:txBody>
            <a:bodyPr wrap="none" lIns="0" tIns="0" rIns="0" bIns="0" rtlCol="0" anchor="ctr">
              <a:spAutoFit/>
            </a:bodyPr>
            <a:lstStyle/>
            <a:p>
              <a:pPr marL="0" marR="0" lvl="1" indent="0" defTabSz="914400" eaLnBrk="1" fontAlgn="auto" latinLnBrk="0" hangingPunct="1">
                <a:lnSpc>
                  <a:spcPct val="100000"/>
                </a:lnSpc>
                <a:spcBef>
                  <a:spcPts val="0"/>
                </a:spcBef>
                <a:spcAft>
                  <a:spcPts val="600"/>
                </a:spcAft>
                <a:buClrTx/>
                <a:buSzTx/>
                <a:buFontTx/>
                <a:buNone/>
                <a:tabLst/>
                <a:defRPr/>
              </a:pPr>
              <a:r>
                <a:rPr kumimoji="0" lang="en-US" sz="1500" b="1" i="0" u="none" strike="noStrike" kern="0" cap="none" spc="0" normalizeH="0" baseline="0" noProof="0" dirty="0" smtClean="0">
                  <a:ln>
                    <a:noFill/>
                  </a:ln>
                  <a:solidFill>
                    <a:prstClr val="white"/>
                  </a:solidFill>
                  <a:effectLst/>
                  <a:uLnTx/>
                  <a:uFillTx/>
                  <a:latin typeface="+mj-lt"/>
                </a:rPr>
                <a:t>04</a:t>
              </a:r>
            </a:p>
          </p:txBody>
        </p:sp>
        <p:sp>
          <p:nvSpPr>
            <p:cNvPr id="43" name="TextBox 42"/>
            <p:cNvSpPr txBox="1"/>
            <p:nvPr/>
          </p:nvSpPr>
          <p:spPr>
            <a:xfrm>
              <a:off x="5092296" y="4554928"/>
              <a:ext cx="214802" cy="230832"/>
            </a:xfrm>
            <a:prstGeom prst="rect">
              <a:avLst/>
            </a:prstGeom>
            <a:noFill/>
          </p:spPr>
          <p:txBody>
            <a:bodyPr wrap="none" lIns="0" tIns="0" rIns="0" bIns="0" rtlCol="0" anchor="ctr">
              <a:spAutoFit/>
            </a:bodyPr>
            <a:lstStyle/>
            <a:p>
              <a:pPr marL="0" marR="0" lvl="1" indent="0" defTabSz="914400" eaLnBrk="1" fontAlgn="auto" latinLnBrk="0" hangingPunct="1">
                <a:lnSpc>
                  <a:spcPct val="100000"/>
                </a:lnSpc>
                <a:spcBef>
                  <a:spcPts val="0"/>
                </a:spcBef>
                <a:spcAft>
                  <a:spcPts val="600"/>
                </a:spcAft>
                <a:buClrTx/>
                <a:buSzTx/>
                <a:buFontTx/>
                <a:buNone/>
                <a:tabLst/>
                <a:defRPr/>
              </a:pPr>
              <a:r>
                <a:rPr kumimoji="0" lang="en-US" sz="1500" b="1" i="0" u="none" strike="noStrike" kern="0" cap="none" spc="0" normalizeH="0" baseline="0" noProof="0" dirty="0" smtClean="0">
                  <a:ln>
                    <a:noFill/>
                  </a:ln>
                  <a:solidFill>
                    <a:prstClr val="white"/>
                  </a:solidFill>
                  <a:effectLst/>
                  <a:uLnTx/>
                  <a:uFillTx/>
                  <a:latin typeface="+mj-lt"/>
                </a:rPr>
                <a:t>05</a:t>
              </a:r>
            </a:p>
          </p:txBody>
        </p:sp>
        <p:sp>
          <p:nvSpPr>
            <p:cNvPr id="44" name="TextBox 43"/>
            <p:cNvSpPr txBox="1"/>
            <p:nvPr/>
          </p:nvSpPr>
          <p:spPr>
            <a:xfrm>
              <a:off x="4610350" y="3759871"/>
              <a:ext cx="214802" cy="230832"/>
            </a:xfrm>
            <a:prstGeom prst="rect">
              <a:avLst/>
            </a:prstGeom>
            <a:noFill/>
          </p:spPr>
          <p:txBody>
            <a:bodyPr wrap="none" lIns="0" tIns="0" rIns="0" bIns="0" rtlCol="0" anchor="ctr">
              <a:spAutoFit/>
            </a:bodyPr>
            <a:lstStyle/>
            <a:p>
              <a:pPr marL="0" marR="0" lvl="1" indent="0" defTabSz="914400" eaLnBrk="1" fontAlgn="auto" latinLnBrk="0" hangingPunct="1">
                <a:lnSpc>
                  <a:spcPct val="100000"/>
                </a:lnSpc>
                <a:spcBef>
                  <a:spcPts val="0"/>
                </a:spcBef>
                <a:spcAft>
                  <a:spcPts val="600"/>
                </a:spcAft>
                <a:buClrTx/>
                <a:buSzTx/>
                <a:buFontTx/>
                <a:buNone/>
                <a:tabLst/>
                <a:defRPr/>
              </a:pPr>
              <a:r>
                <a:rPr kumimoji="0" lang="en-US" sz="1500" b="1" i="0" u="none" strike="noStrike" kern="0" cap="none" spc="0" normalizeH="0" baseline="0" noProof="0" dirty="0" smtClean="0">
                  <a:ln>
                    <a:noFill/>
                  </a:ln>
                  <a:solidFill>
                    <a:prstClr val="white"/>
                  </a:solidFill>
                  <a:effectLst/>
                  <a:uLnTx/>
                  <a:uFillTx/>
                  <a:latin typeface="+mj-lt"/>
                </a:rPr>
                <a:t>06</a:t>
              </a:r>
            </a:p>
          </p:txBody>
        </p:sp>
        <p:sp>
          <p:nvSpPr>
            <p:cNvPr id="45" name="TextBox 44"/>
            <p:cNvSpPr txBox="1"/>
            <p:nvPr/>
          </p:nvSpPr>
          <p:spPr>
            <a:xfrm>
              <a:off x="1942710" y="1984050"/>
              <a:ext cx="2678860" cy="897949"/>
            </a:xfrm>
            <a:prstGeom prst="rect">
              <a:avLst/>
            </a:prstGeom>
            <a:noFill/>
          </p:spPr>
          <p:txBody>
            <a:bodyPr wrap="square" lIns="0" tIns="0" rIns="0" bIns="0" rtlCol="0">
              <a:spAutoFit/>
            </a:bodyPr>
            <a:lstStyle/>
            <a:p>
              <a:pPr marL="171450" indent="-171450">
                <a:spcBef>
                  <a:spcPts val="200"/>
                </a:spcBef>
                <a:spcAft>
                  <a:spcPts val="200"/>
                </a:spcAft>
                <a:buFont typeface="Arial" panose="020B0604020202020204" pitchFamily="34" charset="0"/>
                <a:buChar char="•"/>
              </a:pPr>
              <a:r>
                <a:rPr lang="en-US" sz="1400" dirty="0" smtClean="0">
                  <a:solidFill>
                    <a:srgbClr val="005EB8"/>
                  </a:solidFill>
                  <a:latin typeface="+mj-lt"/>
                  <a:cs typeface="Arial" pitchFamily="34" charset="0"/>
                </a:rPr>
                <a:t>Leadership, Ambition &amp; Strategy</a:t>
              </a:r>
              <a:endParaRPr lang="en-US" sz="1400" dirty="0">
                <a:solidFill>
                  <a:srgbClr val="005EB8"/>
                </a:solidFill>
                <a:latin typeface="+mj-lt"/>
                <a:cs typeface="Arial" pitchFamily="34" charset="0"/>
              </a:endParaRPr>
            </a:p>
            <a:p>
              <a:pPr marL="171450" indent="-171450">
                <a:spcBef>
                  <a:spcPts val="200"/>
                </a:spcBef>
                <a:spcAft>
                  <a:spcPts val="200"/>
                </a:spcAft>
                <a:buFont typeface="Arial" panose="020B0604020202020204" pitchFamily="34" charset="0"/>
                <a:buChar char="•"/>
              </a:pPr>
              <a:r>
                <a:rPr lang="en-US" sz="1400" dirty="0" smtClean="0">
                  <a:solidFill>
                    <a:srgbClr val="005EB8"/>
                  </a:solidFill>
                  <a:latin typeface="+mj-lt"/>
                  <a:cs typeface="Arial" pitchFamily="34" charset="0"/>
                </a:rPr>
                <a:t>Digital KPIs and Value Realisation</a:t>
              </a:r>
              <a:endParaRPr lang="en-US" sz="1400" dirty="0">
                <a:solidFill>
                  <a:srgbClr val="005EB8"/>
                </a:solidFill>
                <a:latin typeface="+mj-lt"/>
                <a:cs typeface="Arial" pitchFamily="34" charset="0"/>
              </a:endParaRPr>
            </a:p>
          </p:txBody>
        </p:sp>
        <p:sp>
          <p:nvSpPr>
            <p:cNvPr id="46" name="TextBox 45"/>
            <p:cNvSpPr txBox="1"/>
            <p:nvPr/>
          </p:nvSpPr>
          <p:spPr>
            <a:xfrm>
              <a:off x="7438843" y="1908834"/>
              <a:ext cx="4335023" cy="1261164"/>
            </a:xfrm>
            <a:prstGeom prst="rect">
              <a:avLst/>
            </a:prstGeom>
            <a:noFill/>
          </p:spPr>
          <p:txBody>
            <a:bodyPr wrap="square" lIns="0" tIns="0" rIns="0" bIns="0" rtlCol="0">
              <a:spAutoFit/>
            </a:bodyPr>
            <a:lstStyle/>
            <a:p>
              <a:pPr marL="171450" indent="-171450">
                <a:spcBef>
                  <a:spcPts val="200"/>
                </a:spcBef>
                <a:spcAft>
                  <a:spcPts val="200"/>
                </a:spcAft>
                <a:buFont typeface="Arial" panose="020B0604020202020204" pitchFamily="34" charset="0"/>
                <a:buChar char="•"/>
              </a:pPr>
              <a:r>
                <a:rPr lang="en-US" sz="1400" dirty="0">
                  <a:solidFill>
                    <a:srgbClr val="0091DA"/>
                  </a:solidFill>
                  <a:latin typeface="+mj-lt"/>
                  <a:cs typeface="Arial" pitchFamily="34" charset="0"/>
                </a:rPr>
                <a:t>Market/Customer Insight</a:t>
              </a:r>
            </a:p>
            <a:p>
              <a:pPr marL="171450" indent="-171450">
                <a:spcBef>
                  <a:spcPts val="200"/>
                </a:spcBef>
                <a:spcAft>
                  <a:spcPts val="200"/>
                </a:spcAft>
                <a:buFont typeface="Arial" panose="020B0604020202020204" pitchFamily="34" charset="0"/>
                <a:buChar char="•"/>
              </a:pPr>
              <a:r>
                <a:rPr lang="en-US" sz="1400" dirty="0">
                  <a:solidFill>
                    <a:srgbClr val="0091DA"/>
                  </a:solidFill>
                  <a:cs typeface="Arial" pitchFamily="34" charset="0"/>
                </a:rPr>
                <a:t>Customer E</a:t>
              </a:r>
              <a:r>
                <a:rPr lang="en-US" sz="1400" dirty="0" smtClean="0">
                  <a:solidFill>
                    <a:srgbClr val="0091DA"/>
                  </a:solidFill>
                  <a:cs typeface="Arial" pitchFamily="34" charset="0"/>
                </a:rPr>
                <a:t>xperience </a:t>
              </a:r>
              <a:r>
                <a:rPr lang="en-US" sz="1400" dirty="0">
                  <a:solidFill>
                    <a:srgbClr val="0091DA"/>
                  </a:solidFill>
                  <a:cs typeface="Arial" pitchFamily="34" charset="0"/>
                </a:rPr>
                <a:t>M</a:t>
              </a:r>
              <a:r>
                <a:rPr lang="en-US" sz="1400" dirty="0" smtClean="0">
                  <a:solidFill>
                    <a:srgbClr val="0091DA"/>
                  </a:solidFill>
                  <a:cs typeface="Arial" pitchFamily="34" charset="0"/>
                </a:rPr>
                <a:t>anagement </a:t>
              </a:r>
            </a:p>
            <a:p>
              <a:pPr marL="171450" indent="-171450">
                <a:spcBef>
                  <a:spcPts val="200"/>
                </a:spcBef>
                <a:spcAft>
                  <a:spcPts val="200"/>
                </a:spcAft>
                <a:buFont typeface="Arial" panose="020B0604020202020204" pitchFamily="34" charset="0"/>
                <a:buChar char="•"/>
              </a:pPr>
              <a:r>
                <a:rPr lang="en-US" sz="1400" dirty="0" smtClean="0">
                  <a:solidFill>
                    <a:srgbClr val="0091DA"/>
                  </a:solidFill>
                  <a:cs typeface="Arial" pitchFamily="34" charset="0"/>
                </a:rPr>
                <a:t>Digital Marketing &amp; Sales</a:t>
              </a:r>
              <a:endParaRPr lang="en-US" sz="1400" dirty="0">
                <a:solidFill>
                  <a:srgbClr val="0091DA"/>
                </a:solidFill>
                <a:cs typeface="Arial" pitchFamily="34" charset="0"/>
              </a:endParaRPr>
            </a:p>
            <a:p>
              <a:pPr marL="171450" indent="-171450">
                <a:spcBef>
                  <a:spcPts val="200"/>
                </a:spcBef>
                <a:spcAft>
                  <a:spcPts val="200"/>
                </a:spcAft>
                <a:buFont typeface="Arial" panose="020B0604020202020204" pitchFamily="34" charset="0"/>
                <a:buChar char="•"/>
              </a:pPr>
              <a:r>
                <a:rPr lang="en-US" sz="1400" dirty="0" smtClean="0">
                  <a:solidFill>
                    <a:srgbClr val="0091DA"/>
                  </a:solidFill>
                  <a:cs typeface="Arial" pitchFamily="34" charset="0"/>
                </a:rPr>
                <a:t>Digital Channels</a:t>
              </a:r>
              <a:endParaRPr lang="en-US" sz="1400" dirty="0">
                <a:solidFill>
                  <a:srgbClr val="0091DA"/>
                </a:solidFill>
                <a:cs typeface="Arial" pitchFamily="34" charset="0"/>
              </a:endParaRPr>
            </a:p>
            <a:p>
              <a:pPr marL="171450" indent="-171450">
                <a:spcBef>
                  <a:spcPts val="200"/>
                </a:spcBef>
                <a:spcAft>
                  <a:spcPts val="200"/>
                </a:spcAft>
                <a:buFont typeface="Arial" panose="020B0604020202020204" pitchFamily="34" charset="0"/>
                <a:buChar char="•"/>
              </a:pPr>
              <a:endParaRPr lang="en-US" sz="1400" dirty="0">
                <a:solidFill>
                  <a:srgbClr val="0091DA"/>
                </a:solidFill>
                <a:latin typeface="+mj-lt"/>
                <a:cs typeface="Arial" pitchFamily="34" charset="0"/>
              </a:endParaRPr>
            </a:p>
          </p:txBody>
        </p:sp>
        <p:sp>
          <p:nvSpPr>
            <p:cNvPr id="47" name="TextBox 46"/>
            <p:cNvSpPr txBox="1"/>
            <p:nvPr/>
          </p:nvSpPr>
          <p:spPr>
            <a:xfrm>
              <a:off x="8287532" y="3526206"/>
              <a:ext cx="2502053" cy="736520"/>
            </a:xfrm>
            <a:prstGeom prst="rect">
              <a:avLst/>
            </a:prstGeom>
            <a:noFill/>
          </p:spPr>
          <p:txBody>
            <a:bodyPr wrap="square" lIns="0" tIns="0" rIns="0" bIns="0" rtlCol="0">
              <a:spAutoFit/>
            </a:bodyPr>
            <a:lstStyle/>
            <a:p>
              <a:pPr marL="171450" indent="-171450">
                <a:spcBef>
                  <a:spcPts val="200"/>
                </a:spcBef>
                <a:spcAft>
                  <a:spcPts val="200"/>
                </a:spcAft>
                <a:buFont typeface="Arial" panose="020B0604020202020204" pitchFamily="34" charset="0"/>
                <a:buChar char="•"/>
              </a:pPr>
              <a:r>
                <a:rPr lang="en-US" sz="1400" dirty="0">
                  <a:solidFill>
                    <a:srgbClr val="483698"/>
                  </a:solidFill>
                  <a:latin typeface="+mj-lt"/>
                  <a:cs typeface="Arial" pitchFamily="34" charset="0"/>
                </a:rPr>
                <a:t>Governance M</a:t>
              </a:r>
              <a:r>
                <a:rPr lang="en-US" sz="1400" dirty="0" smtClean="0">
                  <a:solidFill>
                    <a:srgbClr val="483698"/>
                  </a:solidFill>
                  <a:latin typeface="+mj-lt"/>
                  <a:cs typeface="Arial" pitchFamily="34" charset="0"/>
                </a:rPr>
                <a:t>odel</a:t>
              </a:r>
            </a:p>
            <a:p>
              <a:pPr marL="171450" indent="-171450">
                <a:spcBef>
                  <a:spcPts val="200"/>
                </a:spcBef>
                <a:spcAft>
                  <a:spcPts val="200"/>
                </a:spcAft>
                <a:buFont typeface="Arial" panose="020B0604020202020204" pitchFamily="34" charset="0"/>
                <a:buChar char="•"/>
              </a:pPr>
              <a:r>
                <a:rPr lang="en-US" sz="1400" dirty="0" smtClean="0">
                  <a:solidFill>
                    <a:srgbClr val="483698"/>
                  </a:solidFill>
                  <a:latin typeface="+mj-lt"/>
                  <a:cs typeface="Arial" pitchFamily="34" charset="0"/>
                </a:rPr>
                <a:t>Digital Workforce</a:t>
              </a:r>
              <a:endParaRPr lang="en-US" sz="1400" dirty="0">
                <a:solidFill>
                  <a:srgbClr val="483698"/>
                </a:solidFill>
                <a:latin typeface="+mj-lt"/>
                <a:cs typeface="Arial" pitchFamily="34" charset="0"/>
              </a:endParaRPr>
            </a:p>
            <a:p>
              <a:pPr marL="171450" indent="-171450">
                <a:spcBef>
                  <a:spcPts val="200"/>
                </a:spcBef>
                <a:spcAft>
                  <a:spcPts val="200"/>
                </a:spcAft>
                <a:buFont typeface="Arial" panose="020B0604020202020204" pitchFamily="34" charset="0"/>
                <a:buChar char="•"/>
              </a:pPr>
              <a:r>
                <a:rPr lang="en-US" sz="1400" dirty="0" smtClean="0">
                  <a:solidFill>
                    <a:srgbClr val="483698"/>
                  </a:solidFill>
                  <a:latin typeface="+mj-lt"/>
                  <a:cs typeface="Arial" pitchFamily="34" charset="0"/>
                </a:rPr>
                <a:t>Process </a:t>
              </a:r>
              <a:r>
                <a:rPr lang="en-US" sz="1400" dirty="0">
                  <a:solidFill>
                    <a:srgbClr val="483698"/>
                  </a:solidFill>
                  <a:latin typeface="+mj-lt"/>
                  <a:cs typeface="Arial" pitchFamily="34" charset="0"/>
                </a:rPr>
                <a:t>D</a:t>
              </a:r>
              <a:r>
                <a:rPr lang="en-US" sz="1400" dirty="0" smtClean="0">
                  <a:solidFill>
                    <a:srgbClr val="483698"/>
                  </a:solidFill>
                  <a:latin typeface="+mj-lt"/>
                  <a:cs typeface="Arial" pitchFamily="34" charset="0"/>
                </a:rPr>
                <a:t>igitization</a:t>
              </a:r>
            </a:p>
          </p:txBody>
        </p:sp>
        <p:sp>
          <p:nvSpPr>
            <p:cNvPr id="48" name="TextBox 47"/>
            <p:cNvSpPr txBox="1"/>
            <p:nvPr/>
          </p:nvSpPr>
          <p:spPr>
            <a:xfrm>
              <a:off x="7470792" y="4837952"/>
              <a:ext cx="3730030" cy="998842"/>
            </a:xfrm>
            <a:prstGeom prst="rect">
              <a:avLst/>
            </a:prstGeom>
            <a:noFill/>
          </p:spPr>
          <p:txBody>
            <a:bodyPr wrap="square" lIns="0" tIns="0" rIns="0" bIns="0" rtlCol="0">
              <a:spAutoFit/>
            </a:bodyPr>
            <a:lstStyle/>
            <a:p>
              <a:pPr marL="171450" indent="-171450">
                <a:spcBef>
                  <a:spcPts val="200"/>
                </a:spcBef>
                <a:spcAft>
                  <a:spcPts val="200"/>
                </a:spcAft>
                <a:buFont typeface="Arial" panose="020B0604020202020204" pitchFamily="34" charset="0"/>
                <a:buChar char="•"/>
              </a:pPr>
              <a:r>
                <a:rPr lang="en-US" sz="1400" dirty="0" smtClean="0">
                  <a:solidFill>
                    <a:srgbClr val="470A68"/>
                  </a:solidFill>
                  <a:latin typeface="+mj-lt"/>
                  <a:cs typeface="Arial" pitchFamily="34" charset="0"/>
                </a:rPr>
                <a:t>Application Programming Interfaces (APIs)</a:t>
              </a:r>
              <a:endParaRPr lang="en-US" sz="1400" dirty="0">
                <a:solidFill>
                  <a:srgbClr val="470A68"/>
                </a:solidFill>
                <a:latin typeface="+mj-lt"/>
                <a:cs typeface="Arial" pitchFamily="34" charset="0"/>
              </a:endParaRPr>
            </a:p>
            <a:p>
              <a:pPr marL="171450" indent="-171450">
                <a:spcBef>
                  <a:spcPts val="200"/>
                </a:spcBef>
                <a:spcAft>
                  <a:spcPts val="200"/>
                </a:spcAft>
                <a:buFont typeface="Arial" panose="020B0604020202020204" pitchFamily="34" charset="0"/>
                <a:buChar char="•"/>
              </a:pPr>
              <a:r>
                <a:rPr lang="en-US" sz="1400" dirty="0">
                  <a:solidFill>
                    <a:srgbClr val="470A68"/>
                  </a:solidFill>
                  <a:latin typeface="+mj-lt"/>
                  <a:cs typeface="Arial" pitchFamily="34" charset="0"/>
                </a:rPr>
                <a:t>Cloud M</a:t>
              </a:r>
              <a:r>
                <a:rPr lang="en-US" sz="1400" dirty="0" smtClean="0">
                  <a:solidFill>
                    <a:srgbClr val="470A68"/>
                  </a:solidFill>
                  <a:latin typeface="+mj-lt"/>
                  <a:cs typeface="Arial" pitchFamily="34" charset="0"/>
                </a:rPr>
                <a:t>odel</a:t>
              </a:r>
              <a:endParaRPr lang="en-US" sz="1400" dirty="0">
                <a:solidFill>
                  <a:srgbClr val="470A68"/>
                </a:solidFill>
                <a:latin typeface="+mj-lt"/>
                <a:cs typeface="Arial" pitchFamily="34" charset="0"/>
              </a:endParaRPr>
            </a:p>
            <a:p>
              <a:pPr marL="171450" indent="-171450">
                <a:spcBef>
                  <a:spcPts val="200"/>
                </a:spcBef>
                <a:spcAft>
                  <a:spcPts val="200"/>
                </a:spcAft>
                <a:buFont typeface="Arial" panose="020B0604020202020204" pitchFamily="34" charset="0"/>
                <a:buChar char="•"/>
              </a:pPr>
              <a:r>
                <a:rPr lang="en-US" sz="1400" dirty="0">
                  <a:solidFill>
                    <a:srgbClr val="470A68"/>
                  </a:solidFill>
                  <a:latin typeface="+mj-lt"/>
                  <a:cs typeface="Arial" pitchFamily="34" charset="0"/>
                </a:rPr>
                <a:t>Analytics &amp; </a:t>
              </a:r>
              <a:r>
                <a:rPr lang="en-US" sz="1400" dirty="0" smtClean="0">
                  <a:solidFill>
                    <a:srgbClr val="470A68"/>
                  </a:solidFill>
                  <a:latin typeface="+mj-lt"/>
                  <a:cs typeface="Arial" pitchFamily="34" charset="0"/>
                </a:rPr>
                <a:t>Artificial Intelligence</a:t>
              </a:r>
              <a:endParaRPr lang="en-US" sz="1400" dirty="0">
                <a:solidFill>
                  <a:srgbClr val="470A68"/>
                </a:solidFill>
                <a:latin typeface="+mj-lt"/>
                <a:cs typeface="Arial" pitchFamily="34" charset="0"/>
              </a:endParaRPr>
            </a:p>
            <a:p>
              <a:pPr marL="171450" indent="-171450">
                <a:spcBef>
                  <a:spcPts val="200"/>
                </a:spcBef>
                <a:spcAft>
                  <a:spcPts val="200"/>
                </a:spcAft>
                <a:buFont typeface="Arial" panose="020B0604020202020204" pitchFamily="34" charset="0"/>
                <a:buChar char="•"/>
              </a:pPr>
              <a:r>
                <a:rPr lang="en-US" sz="1400" dirty="0">
                  <a:solidFill>
                    <a:srgbClr val="470A68"/>
                  </a:solidFill>
                  <a:latin typeface="+mj-lt"/>
                  <a:cs typeface="Arial" pitchFamily="34" charset="0"/>
                </a:rPr>
                <a:t>User </a:t>
              </a:r>
              <a:r>
                <a:rPr lang="en-US" sz="1400" dirty="0" smtClean="0">
                  <a:solidFill>
                    <a:srgbClr val="470A68"/>
                  </a:solidFill>
                  <a:latin typeface="+mj-lt"/>
                  <a:cs typeface="Arial" pitchFamily="34" charset="0"/>
                </a:rPr>
                <a:t>Experience </a:t>
              </a:r>
              <a:r>
                <a:rPr lang="en-US" sz="1400" dirty="0">
                  <a:solidFill>
                    <a:srgbClr val="470A68"/>
                  </a:solidFill>
                  <a:latin typeface="+mj-lt"/>
                  <a:cs typeface="Arial" pitchFamily="34" charset="0"/>
                </a:rPr>
                <a:t>&amp; </a:t>
              </a:r>
              <a:r>
                <a:rPr lang="en-US" sz="1400" dirty="0" smtClean="0">
                  <a:solidFill>
                    <a:srgbClr val="470A68"/>
                  </a:solidFill>
                  <a:latin typeface="+mj-lt"/>
                  <a:cs typeface="Arial" pitchFamily="34" charset="0"/>
                </a:rPr>
                <a:t>User </a:t>
              </a:r>
              <a:r>
                <a:rPr lang="en-US" sz="1400" dirty="0">
                  <a:solidFill>
                    <a:srgbClr val="470A68"/>
                  </a:solidFill>
                  <a:latin typeface="+mj-lt"/>
                  <a:cs typeface="Arial" pitchFamily="34" charset="0"/>
                </a:rPr>
                <a:t>I</a:t>
              </a:r>
              <a:r>
                <a:rPr lang="en-US" sz="1400" dirty="0" smtClean="0">
                  <a:solidFill>
                    <a:srgbClr val="470A68"/>
                  </a:solidFill>
                  <a:latin typeface="+mj-lt"/>
                  <a:cs typeface="Arial" pitchFamily="34" charset="0"/>
                </a:rPr>
                <a:t>nterface</a:t>
              </a:r>
            </a:p>
          </p:txBody>
        </p:sp>
        <p:sp>
          <p:nvSpPr>
            <p:cNvPr id="49" name="TextBox 48"/>
            <p:cNvSpPr txBox="1"/>
            <p:nvPr/>
          </p:nvSpPr>
          <p:spPr>
            <a:xfrm>
              <a:off x="1347337" y="4969255"/>
              <a:ext cx="2882105" cy="736520"/>
            </a:xfrm>
            <a:prstGeom prst="rect">
              <a:avLst/>
            </a:prstGeom>
            <a:noFill/>
          </p:spPr>
          <p:txBody>
            <a:bodyPr wrap="square" lIns="0" tIns="0" rIns="0" bIns="0" rtlCol="0">
              <a:spAutoFit/>
            </a:bodyPr>
            <a:lstStyle/>
            <a:p>
              <a:pPr marL="171450" indent="-171450">
                <a:spcBef>
                  <a:spcPts val="200"/>
                </a:spcBef>
                <a:spcAft>
                  <a:spcPts val="200"/>
                </a:spcAft>
                <a:buFont typeface="Arial" panose="020B0604020202020204" pitchFamily="34" charset="0"/>
                <a:buChar char="•"/>
              </a:pPr>
              <a:r>
                <a:rPr lang="en-US" sz="1400" dirty="0" smtClean="0">
                  <a:solidFill>
                    <a:srgbClr val="6D2077"/>
                  </a:solidFill>
                  <a:latin typeface="+mj-lt"/>
                  <a:cs typeface="Arial" pitchFamily="34" charset="0"/>
                </a:rPr>
                <a:t>Innovation Strategy </a:t>
              </a:r>
            </a:p>
            <a:p>
              <a:pPr marL="171450" indent="-171450">
                <a:spcBef>
                  <a:spcPts val="200"/>
                </a:spcBef>
                <a:spcAft>
                  <a:spcPts val="200"/>
                </a:spcAft>
                <a:buFont typeface="Arial" panose="020B0604020202020204" pitchFamily="34" charset="0"/>
                <a:buChar char="•"/>
              </a:pPr>
              <a:r>
                <a:rPr lang="en-US" sz="1400" dirty="0" smtClean="0">
                  <a:solidFill>
                    <a:srgbClr val="6D2077"/>
                  </a:solidFill>
                  <a:latin typeface="+mj-lt"/>
                  <a:cs typeface="Arial" pitchFamily="34" charset="0"/>
                </a:rPr>
                <a:t>Innovation Sourcing</a:t>
              </a:r>
              <a:endParaRPr lang="en-US" sz="1400" b="1" dirty="0" smtClean="0">
                <a:solidFill>
                  <a:srgbClr val="6D2077"/>
                </a:solidFill>
                <a:latin typeface="+mj-lt"/>
                <a:cs typeface="Arial" pitchFamily="34" charset="0"/>
              </a:endParaRPr>
            </a:p>
            <a:p>
              <a:pPr marL="171450" indent="-171450">
                <a:spcBef>
                  <a:spcPts val="200"/>
                </a:spcBef>
                <a:spcAft>
                  <a:spcPts val="200"/>
                </a:spcAft>
                <a:buFont typeface="Arial" panose="020B0604020202020204" pitchFamily="34" charset="0"/>
                <a:buChar char="•"/>
              </a:pPr>
              <a:r>
                <a:rPr lang="en-US" sz="1400" dirty="0">
                  <a:solidFill>
                    <a:srgbClr val="6D2077"/>
                  </a:solidFill>
                  <a:latin typeface="+mj-lt"/>
                  <a:cs typeface="Arial" pitchFamily="34" charset="0"/>
                </a:rPr>
                <a:t>Partnerships </a:t>
              </a:r>
              <a:r>
                <a:rPr lang="en-US" sz="1400" dirty="0" smtClean="0">
                  <a:solidFill>
                    <a:srgbClr val="6D2077"/>
                  </a:solidFill>
                  <a:latin typeface="+mj-lt"/>
                  <a:cs typeface="Arial" pitchFamily="34" charset="0"/>
                </a:rPr>
                <a:t>and Collaboration</a:t>
              </a:r>
              <a:endParaRPr lang="en-US" sz="1400" b="1" dirty="0">
                <a:solidFill>
                  <a:srgbClr val="6D2077"/>
                </a:solidFill>
                <a:latin typeface="+mj-lt"/>
                <a:cs typeface="Arial" pitchFamily="34" charset="0"/>
              </a:endParaRPr>
            </a:p>
          </p:txBody>
        </p:sp>
        <p:sp>
          <p:nvSpPr>
            <p:cNvPr id="50" name="TextBox 49"/>
            <p:cNvSpPr txBox="1"/>
            <p:nvPr/>
          </p:nvSpPr>
          <p:spPr>
            <a:xfrm>
              <a:off x="809131" y="3170469"/>
              <a:ext cx="2447786" cy="1059378"/>
            </a:xfrm>
            <a:prstGeom prst="rect">
              <a:avLst/>
            </a:prstGeom>
            <a:noFill/>
          </p:spPr>
          <p:txBody>
            <a:bodyPr wrap="square" lIns="0" tIns="0" rIns="0" bIns="0" rtlCol="0">
              <a:spAutoFit/>
            </a:bodyPr>
            <a:lstStyle/>
            <a:p>
              <a:pPr marL="171450" indent="-171450">
                <a:buFont typeface="Arial" panose="020B0604020202020204" pitchFamily="34" charset="0"/>
                <a:buChar char="•"/>
              </a:pPr>
              <a:r>
                <a:rPr lang="en-US" sz="1400" dirty="0" smtClean="0">
                  <a:solidFill>
                    <a:srgbClr val="00A3A1"/>
                  </a:solidFill>
                  <a:latin typeface="+mj-lt"/>
                  <a:cs typeface="Arial" pitchFamily="34" charset="0"/>
                </a:rPr>
                <a:t>Risk Governance</a:t>
              </a:r>
            </a:p>
            <a:p>
              <a:pPr marL="171450" indent="-171450">
                <a:buFont typeface="Arial" panose="020B0604020202020204" pitchFamily="34" charset="0"/>
                <a:buChar char="•"/>
              </a:pPr>
              <a:r>
                <a:rPr lang="en-US" sz="1400" dirty="0" smtClean="0">
                  <a:solidFill>
                    <a:srgbClr val="00A3A1"/>
                  </a:solidFill>
                  <a:latin typeface="+mj-lt"/>
                  <a:cs typeface="Arial" pitchFamily="34" charset="0"/>
                </a:rPr>
                <a:t>Risk Monitoring</a:t>
              </a:r>
            </a:p>
            <a:p>
              <a:pPr marL="171450" indent="-171450">
                <a:buFont typeface="Arial" panose="020B0604020202020204" pitchFamily="34" charset="0"/>
                <a:buChar char="•"/>
              </a:pPr>
              <a:r>
                <a:rPr lang="en-US" sz="1400" dirty="0" smtClean="0">
                  <a:solidFill>
                    <a:srgbClr val="00A3A1"/>
                  </a:solidFill>
                  <a:latin typeface="+mj-lt"/>
                  <a:cs typeface="Arial" pitchFamily="34" charset="0"/>
                </a:rPr>
                <a:t>Risk Definition &amp; Risk Ownership</a:t>
              </a:r>
            </a:p>
            <a:p>
              <a:pPr marL="171450" indent="-171450">
                <a:buFont typeface="Arial" panose="020B0604020202020204" pitchFamily="34" charset="0"/>
                <a:buChar char="•"/>
              </a:pPr>
              <a:r>
                <a:rPr lang="en-US" sz="1400" dirty="0" smtClean="0">
                  <a:solidFill>
                    <a:srgbClr val="00A3A1"/>
                  </a:solidFill>
                  <a:latin typeface="+mj-lt"/>
                  <a:cs typeface="Arial" pitchFamily="34" charset="0"/>
                </a:rPr>
                <a:t>Cyber Security risk</a:t>
              </a:r>
              <a:endParaRPr lang="en-US" sz="1400" b="1" baseline="30000" dirty="0">
                <a:solidFill>
                  <a:srgbClr val="00A3A1"/>
                </a:solidFill>
                <a:latin typeface="+mj-lt"/>
                <a:cs typeface="Arial" pitchFamily="34" charset="0"/>
              </a:endParaRPr>
            </a:p>
          </p:txBody>
        </p:sp>
        <p:sp>
          <p:nvSpPr>
            <p:cNvPr id="51" name="Freeform 15"/>
            <p:cNvSpPr>
              <a:spLocks/>
            </p:cNvSpPr>
            <p:nvPr/>
          </p:nvSpPr>
          <p:spPr bwMode="auto">
            <a:xfrm>
              <a:off x="4095016" y="1627500"/>
              <a:ext cx="1538909" cy="1706513"/>
            </a:xfrm>
            <a:custGeom>
              <a:avLst/>
              <a:gdLst>
                <a:gd name="T0" fmla="*/ 270 w 540"/>
                <a:gd name="T1" fmla="*/ 0 h 599"/>
                <a:gd name="T2" fmla="*/ 232 w 540"/>
                <a:gd name="T3" fmla="*/ 10 h 599"/>
                <a:gd name="T4" fmla="*/ 38 w 540"/>
                <a:gd name="T5" fmla="*/ 122 h 599"/>
                <a:gd name="T6" fmla="*/ 0 w 540"/>
                <a:gd name="T7" fmla="*/ 187 h 599"/>
                <a:gd name="T8" fmla="*/ 0 w 540"/>
                <a:gd name="T9" fmla="*/ 412 h 599"/>
                <a:gd name="T10" fmla="*/ 38 w 540"/>
                <a:gd name="T11" fmla="*/ 477 h 599"/>
                <a:gd name="T12" fmla="*/ 232 w 540"/>
                <a:gd name="T13" fmla="*/ 589 h 599"/>
                <a:gd name="T14" fmla="*/ 270 w 540"/>
                <a:gd name="T15" fmla="*/ 599 h 599"/>
                <a:gd name="T16" fmla="*/ 307 w 540"/>
                <a:gd name="T17" fmla="*/ 589 h 599"/>
                <a:gd name="T18" fmla="*/ 502 w 540"/>
                <a:gd name="T19" fmla="*/ 477 h 599"/>
                <a:gd name="T20" fmla="*/ 540 w 540"/>
                <a:gd name="T21" fmla="*/ 412 h 599"/>
                <a:gd name="T22" fmla="*/ 540 w 540"/>
                <a:gd name="T23" fmla="*/ 187 h 599"/>
                <a:gd name="T24" fmla="*/ 502 w 540"/>
                <a:gd name="T25" fmla="*/ 122 h 599"/>
                <a:gd name="T26" fmla="*/ 307 w 540"/>
                <a:gd name="T27" fmla="*/ 10 h 599"/>
                <a:gd name="T28" fmla="*/ 270 w 540"/>
                <a:gd name="T29" fmla="*/ 0 h 5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40" h="599">
                  <a:moveTo>
                    <a:pt x="270" y="0"/>
                  </a:moveTo>
                  <a:cubicBezTo>
                    <a:pt x="257" y="0"/>
                    <a:pt x="244" y="3"/>
                    <a:pt x="232" y="10"/>
                  </a:cubicBezTo>
                  <a:cubicBezTo>
                    <a:pt x="38" y="122"/>
                    <a:pt x="38" y="122"/>
                    <a:pt x="38" y="122"/>
                  </a:cubicBezTo>
                  <a:cubicBezTo>
                    <a:pt x="14" y="136"/>
                    <a:pt x="0" y="160"/>
                    <a:pt x="0" y="187"/>
                  </a:cubicBezTo>
                  <a:cubicBezTo>
                    <a:pt x="0" y="412"/>
                    <a:pt x="0" y="412"/>
                    <a:pt x="0" y="412"/>
                  </a:cubicBezTo>
                  <a:cubicBezTo>
                    <a:pt x="0" y="439"/>
                    <a:pt x="14" y="464"/>
                    <a:pt x="38" y="477"/>
                  </a:cubicBezTo>
                  <a:cubicBezTo>
                    <a:pt x="232" y="589"/>
                    <a:pt x="232" y="589"/>
                    <a:pt x="232" y="589"/>
                  </a:cubicBezTo>
                  <a:cubicBezTo>
                    <a:pt x="244" y="596"/>
                    <a:pt x="257" y="599"/>
                    <a:pt x="270" y="599"/>
                  </a:cubicBezTo>
                  <a:cubicBezTo>
                    <a:pt x="283" y="599"/>
                    <a:pt x="296" y="596"/>
                    <a:pt x="307" y="589"/>
                  </a:cubicBezTo>
                  <a:cubicBezTo>
                    <a:pt x="502" y="477"/>
                    <a:pt x="502" y="477"/>
                    <a:pt x="502" y="477"/>
                  </a:cubicBezTo>
                  <a:cubicBezTo>
                    <a:pt x="525" y="464"/>
                    <a:pt x="540" y="439"/>
                    <a:pt x="540" y="412"/>
                  </a:cubicBezTo>
                  <a:cubicBezTo>
                    <a:pt x="540" y="187"/>
                    <a:pt x="540" y="187"/>
                    <a:pt x="540" y="187"/>
                  </a:cubicBezTo>
                  <a:cubicBezTo>
                    <a:pt x="540" y="160"/>
                    <a:pt x="525" y="136"/>
                    <a:pt x="502" y="122"/>
                  </a:cubicBezTo>
                  <a:cubicBezTo>
                    <a:pt x="307" y="10"/>
                    <a:pt x="307" y="10"/>
                    <a:pt x="307" y="10"/>
                  </a:cubicBezTo>
                  <a:cubicBezTo>
                    <a:pt x="296" y="3"/>
                    <a:pt x="283" y="0"/>
                    <a:pt x="270" y="0"/>
                  </a:cubicBezTo>
                </a:path>
              </a:pathLst>
            </a:custGeom>
            <a:solidFill>
              <a:srgbClr val="005EB8"/>
            </a:solidFill>
            <a:ln>
              <a:noFill/>
            </a:ln>
            <a:extLst/>
          </p:spPr>
          <p:txBody>
            <a:bodyPr vert="horz" wrap="square" lIns="91440" tIns="45720" rIns="91440" bIns="274320" numCol="1" anchor="ctr" anchorCtr="0" compatLnSpc="1">
              <a:prstTxWarp prst="textNoShape">
                <a:avLst/>
              </a:prstTxWarp>
            </a:bodyPr>
            <a:lstStyle/>
            <a:p>
              <a:pPr marL="0" marR="0" lvl="1" indent="0" algn="ctr" defTabSz="914400" eaLnBrk="1" fontAlgn="auto" latinLnBrk="0" hangingPunct="1">
                <a:lnSpc>
                  <a:spcPct val="100000"/>
                </a:lnSpc>
                <a:spcBef>
                  <a:spcPts val="0"/>
                </a:spcBef>
                <a:spcAft>
                  <a:spcPts val="600"/>
                </a:spcAft>
                <a:buClrTx/>
                <a:buSzTx/>
                <a:buFontTx/>
                <a:buNone/>
                <a:tabLst/>
                <a:defRPr/>
              </a:pPr>
              <a:endParaRPr kumimoji="0" lang="en-US" sz="2400" b="0" i="0" u="none" strike="noStrike" kern="0" cap="none" spc="0" normalizeH="0" baseline="0" noProof="0" dirty="0" smtClean="0">
                <a:ln>
                  <a:noFill/>
                </a:ln>
                <a:solidFill>
                  <a:prstClr val="white"/>
                </a:solidFill>
                <a:effectLst/>
                <a:uLnTx/>
                <a:uFillTx/>
                <a:latin typeface="+mj-lt"/>
              </a:endParaRPr>
            </a:p>
            <a:p>
              <a:pPr marL="0" marR="0" lvl="1" indent="0" algn="ctr" defTabSz="914400" eaLnBrk="1" fontAlgn="auto" latinLnBrk="0" hangingPunct="1">
                <a:lnSpc>
                  <a:spcPct val="100000"/>
                </a:lnSpc>
                <a:spcBef>
                  <a:spcPts val="0"/>
                </a:spcBef>
                <a:spcAft>
                  <a:spcPts val="600"/>
                </a:spcAft>
                <a:buClrTx/>
                <a:buSzTx/>
                <a:buFontTx/>
                <a:buNone/>
                <a:tabLst/>
                <a:defRPr/>
              </a:pPr>
              <a:r>
                <a:rPr kumimoji="0" lang="en-US" sz="1500" b="0" i="0" u="none" strike="noStrike" kern="0" cap="none" spc="0" normalizeH="0" baseline="0" noProof="0" dirty="0" smtClean="0">
                  <a:ln>
                    <a:noFill/>
                  </a:ln>
                  <a:solidFill>
                    <a:prstClr val="white"/>
                  </a:solidFill>
                  <a:effectLst/>
                  <a:uLnTx/>
                  <a:uFillTx/>
                  <a:latin typeface="+mj-lt"/>
                </a:rPr>
                <a:t>Value Management </a:t>
              </a:r>
            </a:p>
          </p:txBody>
        </p:sp>
        <p:sp>
          <p:nvSpPr>
            <p:cNvPr id="52" name="Freeform 16"/>
            <p:cNvSpPr>
              <a:spLocks/>
            </p:cNvSpPr>
            <p:nvPr/>
          </p:nvSpPr>
          <p:spPr bwMode="auto">
            <a:xfrm>
              <a:off x="4678582" y="2726003"/>
              <a:ext cx="955343" cy="655179"/>
            </a:xfrm>
            <a:custGeom>
              <a:avLst/>
              <a:gdLst>
                <a:gd name="T0" fmla="*/ 0 w 627"/>
                <a:gd name="T1" fmla="*/ 361 h 430"/>
                <a:gd name="T2" fmla="*/ 0 w 627"/>
                <a:gd name="T3" fmla="*/ 361 h 430"/>
                <a:gd name="T4" fmla="*/ 122 w 627"/>
                <a:gd name="T5" fmla="*/ 430 h 430"/>
                <a:gd name="T6" fmla="*/ 627 w 627"/>
                <a:gd name="T7" fmla="*/ 139 h 430"/>
                <a:gd name="T8" fmla="*/ 627 w 627"/>
                <a:gd name="T9" fmla="*/ 0 h 430"/>
                <a:gd name="T10" fmla="*/ 627 w 627"/>
                <a:gd name="T11" fmla="*/ 0 h 430"/>
                <a:gd name="T12" fmla="*/ 0 w 627"/>
                <a:gd name="T13" fmla="*/ 361 h 430"/>
              </a:gdLst>
              <a:ahLst/>
              <a:cxnLst>
                <a:cxn ang="0">
                  <a:pos x="T0" y="T1"/>
                </a:cxn>
                <a:cxn ang="0">
                  <a:pos x="T2" y="T3"/>
                </a:cxn>
                <a:cxn ang="0">
                  <a:pos x="T4" y="T5"/>
                </a:cxn>
                <a:cxn ang="0">
                  <a:pos x="T6" y="T7"/>
                </a:cxn>
                <a:cxn ang="0">
                  <a:pos x="T8" y="T9"/>
                </a:cxn>
                <a:cxn ang="0">
                  <a:pos x="T10" y="T11"/>
                </a:cxn>
                <a:cxn ang="0">
                  <a:pos x="T12" y="T13"/>
                </a:cxn>
              </a:cxnLst>
              <a:rect l="0" t="0" r="r" b="b"/>
              <a:pathLst>
                <a:path w="627" h="430">
                  <a:moveTo>
                    <a:pt x="0" y="361"/>
                  </a:moveTo>
                  <a:lnTo>
                    <a:pt x="0" y="361"/>
                  </a:lnTo>
                  <a:lnTo>
                    <a:pt x="122" y="430"/>
                  </a:lnTo>
                  <a:lnTo>
                    <a:pt x="627" y="139"/>
                  </a:lnTo>
                  <a:lnTo>
                    <a:pt x="627" y="0"/>
                  </a:lnTo>
                  <a:lnTo>
                    <a:pt x="627" y="0"/>
                  </a:lnTo>
                  <a:lnTo>
                    <a:pt x="0" y="361"/>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600"/>
                </a:spcBef>
                <a:spcAft>
                  <a:spcPts val="0"/>
                </a:spcAft>
                <a:buClrTx/>
                <a:buSzTx/>
                <a:buFontTx/>
                <a:buNone/>
                <a:tabLst/>
                <a:defRPr/>
              </a:pPr>
              <a:endParaRPr kumimoji="0" lang="en-US" sz="1800" b="0" i="0" u="none" strike="noStrike" kern="0" cap="none" spc="0" normalizeH="0" baseline="0" noProof="0" dirty="0" smtClean="0">
                <a:ln>
                  <a:noFill/>
                </a:ln>
                <a:solidFill>
                  <a:srgbClr val="000000"/>
                </a:solidFill>
                <a:effectLst/>
                <a:uLnTx/>
                <a:uFillTx/>
                <a:latin typeface="+mj-lt"/>
                <a:cs typeface="Arial" panose="020B0604020202020204" pitchFamily="34" charset="0"/>
              </a:endParaRPr>
            </a:p>
          </p:txBody>
        </p:sp>
        <p:sp>
          <p:nvSpPr>
            <p:cNvPr id="53" name="Freeform 22"/>
            <p:cNvSpPr>
              <a:spLocks/>
            </p:cNvSpPr>
            <p:nvPr/>
          </p:nvSpPr>
          <p:spPr bwMode="auto">
            <a:xfrm>
              <a:off x="4955891" y="2819012"/>
              <a:ext cx="492147" cy="495194"/>
            </a:xfrm>
            <a:custGeom>
              <a:avLst/>
              <a:gdLst>
                <a:gd name="T0" fmla="*/ 49 w 173"/>
                <a:gd name="T1" fmla="*/ 21 h 174"/>
                <a:gd name="T2" fmla="*/ 152 w 173"/>
                <a:gd name="T3" fmla="*/ 49 h 174"/>
                <a:gd name="T4" fmla="*/ 125 w 173"/>
                <a:gd name="T5" fmla="*/ 153 h 174"/>
                <a:gd name="T6" fmla="*/ 21 w 173"/>
                <a:gd name="T7" fmla="*/ 125 h 174"/>
                <a:gd name="T8" fmla="*/ 49 w 173"/>
                <a:gd name="T9" fmla="*/ 21 h 174"/>
              </a:gdLst>
              <a:ahLst/>
              <a:cxnLst>
                <a:cxn ang="0">
                  <a:pos x="T0" y="T1"/>
                </a:cxn>
                <a:cxn ang="0">
                  <a:pos x="T2" y="T3"/>
                </a:cxn>
                <a:cxn ang="0">
                  <a:pos x="T4" y="T5"/>
                </a:cxn>
                <a:cxn ang="0">
                  <a:pos x="T6" y="T7"/>
                </a:cxn>
                <a:cxn ang="0">
                  <a:pos x="T8" y="T9"/>
                </a:cxn>
              </a:cxnLst>
              <a:rect l="0" t="0" r="r" b="b"/>
              <a:pathLst>
                <a:path w="173" h="174">
                  <a:moveTo>
                    <a:pt x="49" y="21"/>
                  </a:moveTo>
                  <a:cubicBezTo>
                    <a:pt x="85" y="0"/>
                    <a:pt x="131" y="13"/>
                    <a:pt x="152" y="49"/>
                  </a:cubicBezTo>
                  <a:cubicBezTo>
                    <a:pt x="173" y="86"/>
                    <a:pt x="161" y="132"/>
                    <a:pt x="125" y="153"/>
                  </a:cubicBezTo>
                  <a:cubicBezTo>
                    <a:pt x="88" y="174"/>
                    <a:pt x="42" y="162"/>
                    <a:pt x="21" y="125"/>
                  </a:cubicBezTo>
                  <a:cubicBezTo>
                    <a:pt x="0" y="89"/>
                    <a:pt x="12" y="42"/>
                    <a:pt x="49" y="21"/>
                  </a:cubicBezTo>
                  <a:close/>
                </a:path>
              </a:pathLst>
            </a:custGeom>
            <a:solidFill>
              <a:srgbClr val="005EB8"/>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600"/>
                </a:spcBef>
                <a:spcAft>
                  <a:spcPts val="0"/>
                </a:spcAft>
                <a:buClrTx/>
                <a:buSzTx/>
                <a:buFontTx/>
                <a:buNone/>
                <a:tabLst/>
                <a:defRPr/>
              </a:pPr>
              <a:endParaRPr kumimoji="0" lang="en-US" sz="1800" b="0" i="0" u="none" strike="noStrike" kern="0" cap="none" spc="0" normalizeH="0" baseline="0" noProof="0" dirty="0" smtClean="0">
                <a:ln>
                  <a:noFill/>
                </a:ln>
                <a:solidFill>
                  <a:srgbClr val="000000"/>
                </a:solidFill>
                <a:effectLst/>
                <a:uLnTx/>
                <a:uFillTx/>
                <a:latin typeface="+mj-lt"/>
                <a:cs typeface="Arial" panose="020B0604020202020204" pitchFamily="34" charset="0"/>
              </a:endParaRPr>
            </a:p>
          </p:txBody>
        </p:sp>
        <p:sp>
          <p:nvSpPr>
            <p:cNvPr id="54" name="Freeform 23"/>
            <p:cNvSpPr>
              <a:spLocks/>
            </p:cNvSpPr>
            <p:nvPr/>
          </p:nvSpPr>
          <p:spPr bwMode="auto">
            <a:xfrm>
              <a:off x="5015314" y="2957666"/>
              <a:ext cx="432723" cy="356539"/>
            </a:xfrm>
            <a:custGeom>
              <a:avLst/>
              <a:gdLst>
                <a:gd name="T0" fmla="*/ 0 w 152"/>
                <a:gd name="T1" fmla="*/ 76 h 125"/>
                <a:gd name="T2" fmla="*/ 104 w 152"/>
                <a:gd name="T3" fmla="*/ 104 h 125"/>
                <a:gd name="T4" fmla="*/ 131 w 152"/>
                <a:gd name="T5" fmla="*/ 0 h 125"/>
                <a:gd name="T6" fmla="*/ 0 w 152"/>
                <a:gd name="T7" fmla="*/ 76 h 125"/>
              </a:gdLst>
              <a:ahLst/>
              <a:cxnLst>
                <a:cxn ang="0">
                  <a:pos x="T0" y="T1"/>
                </a:cxn>
                <a:cxn ang="0">
                  <a:pos x="T2" y="T3"/>
                </a:cxn>
                <a:cxn ang="0">
                  <a:pos x="T4" y="T5"/>
                </a:cxn>
                <a:cxn ang="0">
                  <a:pos x="T6" y="T7"/>
                </a:cxn>
              </a:cxnLst>
              <a:rect l="0" t="0" r="r" b="b"/>
              <a:pathLst>
                <a:path w="152" h="125">
                  <a:moveTo>
                    <a:pt x="0" y="76"/>
                  </a:moveTo>
                  <a:cubicBezTo>
                    <a:pt x="21" y="113"/>
                    <a:pt x="67" y="125"/>
                    <a:pt x="104" y="104"/>
                  </a:cubicBezTo>
                  <a:cubicBezTo>
                    <a:pt x="140" y="83"/>
                    <a:pt x="152" y="37"/>
                    <a:pt x="131" y="0"/>
                  </a:cubicBezTo>
                  <a:lnTo>
                    <a:pt x="0" y="76"/>
                  </a:lnTo>
                  <a:close/>
                </a:path>
              </a:pathLst>
            </a:custGeom>
            <a:solidFill>
              <a:srgbClr val="005EB8"/>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600"/>
                </a:spcBef>
                <a:spcAft>
                  <a:spcPts val="0"/>
                </a:spcAft>
                <a:buClrTx/>
                <a:buSzTx/>
                <a:buFontTx/>
                <a:buNone/>
                <a:tabLst/>
                <a:defRPr/>
              </a:pPr>
              <a:endParaRPr kumimoji="0" lang="en-US" sz="1800" b="0" i="0" u="none" strike="noStrike" kern="0" cap="none" spc="0" normalizeH="0" baseline="0" noProof="0" dirty="0" smtClean="0">
                <a:ln>
                  <a:noFill/>
                </a:ln>
                <a:solidFill>
                  <a:srgbClr val="000000"/>
                </a:solidFill>
                <a:effectLst/>
                <a:uLnTx/>
                <a:uFillTx/>
                <a:latin typeface="+mj-lt"/>
                <a:cs typeface="Arial" panose="020B0604020202020204" pitchFamily="34" charset="0"/>
              </a:endParaRPr>
            </a:p>
          </p:txBody>
        </p:sp>
        <p:sp>
          <p:nvSpPr>
            <p:cNvPr id="55" name="TextBox 54"/>
            <p:cNvSpPr txBox="1"/>
            <p:nvPr/>
          </p:nvSpPr>
          <p:spPr>
            <a:xfrm>
              <a:off x="5079641" y="2937850"/>
              <a:ext cx="214802" cy="230832"/>
            </a:xfrm>
            <a:prstGeom prst="rect">
              <a:avLst/>
            </a:prstGeom>
            <a:noFill/>
          </p:spPr>
          <p:txBody>
            <a:bodyPr wrap="none" lIns="0" tIns="0" rIns="0" bIns="0" rtlCol="0" anchor="ctr">
              <a:spAutoFit/>
            </a:bodyPr>
            <a:lstStyle/>
            <a:p>
              <a:pPr marL="0" marR="0" lvl="1" indent="0" algn="ctr" defTabSz="914400" eaLnBrk="1" fontAlgn="auto" latinLnBrk="0" hangingPunct="1">
                <a:lnSpc>
                  <a:spcPct val="100000"/>
                </a:lnSpc>
                <a:spcBef>
                  <a:spcPts val="0"/>
                </a:spcBef>
                <a:spcAft>
                  <a:spcPts val="600"/>
                </a:spcAft>
                <a:buClrTx/>
                <a:buSzTx/>
                <a:buFontTx/>
                <a:buNone/>
                <a:tabLst/>
                <a:defRPr/>
              </a:pPr>
              <a:r>
                <a:rPr kumimoji="0" lang="en-US" sz="1500" b="1" i="0" u="none" strike="noStrike" kern="0" cap="none" spc="0" normalizeH="0" baseline="0" noProof="0" dirty="0" smtClean="0">
                  <a:ln>
                    <a:noFill/>
                  </a:ln>
                  <a:solidFill>
                    <a:prstClr val="white"/>
                  </a:solidFill>
                  <a:effectLst/>
                  <a:uLnTx/>
                  <a:uFillTx/>
                  <a:latin typeface="+mj-lt"/>
                </a:rPr>
                <a:t>01</a:t>
              </a:r>
            </a:p>
          </p:txBody>
        </p:sp>
        <p:grpSp>
          <p:nvGrpSpPr>
            <p:cNvPr id="56" name="Group 55"/>
            <p:cNvGrpSpPr/>
            <p:nvPr/>
          </p:nvGrpSpPr>
          <p:grpSpPr>
            <a:xfrm>
              <a:off x="4621571" y="1791037"/>
              <a:ext cx="427098" cy="471606"/>
              <a:chOff x="2691219" y="1974591"/>
              <a:chExt cx="378034" cy="405186"/>
            </a:xfrm>
          </p:grpSpPr>
          <p:sp>
            <p:nvSpPr>
              <p:cNvPr id="87" name="Freeform 9"/>
              <p:cNvSpPr>
                <a:spLocks/>
              </p:cNvSpPr>
              <p:nvPr/>
            </p:nvSpPr>
            <p:spPr bwMode="auto">
              <a:xfrm flipH="1">
                <a:off x="2691219" y="1974591"/>
                <a:ext cx="378034" cy="405186"/>
              </a:xfrm>
              <a:custGeom>
                <a:avLst/>
                <a:gdLst/>
                <a:ahLst/>
                <a:cxnLst>
                  <a:cxn ang="0">
                    <a:pos x="124" y="506"/>
                  </a:cxn>
                  <a:cxn ang="0">
                    <a:pos x="136" y="590"/>
                  </a:cxn>
                  <a:cxn ang="0">
                    <a:pos x="129" y="657"/>
                  </a:cxn>
                  <a:cxn ang="0">
                    <a:pos x="430" y="657"/>
                  </a:cxn>
                  <a:cxn ang="0">
                    <a:pos x="465" y="470"/>
                  </a:cxn>
                  <a:cxn ang="0">
                    <a:pos x="613" y="224"/>
                  </a:cxn>
                  <a:cxn ang="0">
                    <a:pos x="388" y="8"/>
                  </a:cxn>
                  <a:cxn ang="0">
                    <a:pos x="235" y="32"/>
                  </a:cxn>
                  <a:cxn ang="0">
                    <a:pos x="235" y="32"/>
                  </a:cxn>
                  <a:cxn ang="0">
                    <a:pos x="163" y="123"/>
                  </a:cxn>
                  <a:cxn ang="0">
                    <a:pos x="148" y="166"/>
                  </a:cxn>
                  <a:cxn ang="0">
                    <a:pos x="122" y="190"/>
                  </a:cxn>
                  <a:cxn ang="0">
                    <a:pos x="41" y="255"/>
                  </a:cxn>
                  <a:cxn ang="0">
                    <a:pos x="62" y="296"/>
                  </a:cxn>
                  <a:cxn ang="0">
                    <a:pos x="50" y="339"/>
                  </a:cxn>
                  <a:cxn ang="0">
                    <a:pos x="45" y="384"/>
                  </a:cxn>
                  <a:cxn ang="0">
                    <a:pos x="19" y="415"/>
                  </a:cxn>
                  <a:cxn ang="0">
                    <a:pos x="124" y="506"/>
                  </a:cxn>
                </a:cxnLst>
                <a:rect l="0" t="0" r="r" b="b"/>
                <a:pathLst>
                  <a:path w="613" h="657">
                    <a:moveTo>
                      <a:pt x="124" y="506"/>
                    </a:moveTo>
                    <a:cubicBezTo>
                      <a:pt x="131" y="522"/>
                      <a:pt x="135" y="571"/>
                      <a:pt x="136" y="590"/>
                    </a:cubicBezTo>
                    <a:cubicBezTo>
                      <a:pt x="138" y="620"/>
                      <a:pt x="135" y="640"/>
                      <a:pt x="129" y="657"/>
                    </a:cubicBezTo>
                    <a:cubicBezTo>
                      <a:pt x="430" y="657"/>
                      <a:pt x="430" y="657"/>
                      <a:pt x="430" y="657"/>
                    </a:cubicBezTo>
                    <a:cubicBezTo>
                      <a:pt x="422" y="588"/>
                      <a:pt x="429" y="511"/>
                      <a:pt x="465" y="470"/>
                    </a:cubicBezTo>
                    <a:cubicBezTo>
                      <a:pt x="540" y="418"/>
                      <a:pt x="612" y="350"/>
                      <a:pt x="613" y="224"/>
                    </a:cubicBezTo>
                    <a:cubicBezTo>
                      <a:pt x="601" y="102"/>
                      <a:pt x="506" y="27"/>
                      <a:pt x="388" y="8"/>
                    </a:cubicBezTo>
                    <a:cubicBezTo>
                      <a:pt x="337" y="0"/>
                      <a:pt x="269" y="4"/>
                      <a:pt x="235" y="32"/>
                    </a:cubicBezTo>
                    <a:cubicBezTo>
                      <a:pt x="238" y="33"/>
                      <a:pt x="235" y="36"/>
                      <a:pt x="235" y="32"/>
                    </a:cubicBezTo>
                    <a:cubicBezTo>
                      <a:pt x="206" y="53"/>
                      <a:pt x="168" y="119"/>
                      <a:pt x="163" y="123"/>
                    </a:cubicBezTo>
                    <a:cubicBezTo>
                      <a:pt x="159" y="132"/>
                      <a:pt x="150" y="163"/>
                      <a:pt x="148" y="166"/>
                    </a:cubicBezTo>
                    <a:cubicBezTo>
                      <a:pt x="145" y="174"/>
                      <a:pt x="132" y="183"/>
                      <a:pt x="122" y="190"/>
                    </a:cubicBezTo>
                    <a:cubicBezTo>
                      <a:pt x="94" y="210"/>
                      <a:pt x="43" y="235"/>
                      <a:pt x="41" y="255"/>
                    </a:cubicBezTo>
                    <a:cubicBezTo>
                      <a:pt x="39" y="276"/>
                      <a:pt x="58" y="276"/>
                      <a:pt x="62" y="296"/>
                    </a:cubicBezTo>
                    <a:cubicBezTo>
                      <a:pt x="59" y="309"/>
                      <a:pt x="35" y="321"/>
                      <a:pt x="50" y="339"/>
                    </a:cubicBezTo>
                    <a:cubicBezTo>
                      <a:pt x="27" y="345"/>
                      <a:pt x="46" y="367"/>
                      <a:pt x="45" y="384"/>
                    </a:cubicBezTo>
                    <a:cubicBezTo>
                      <a:pt x="34" y="400"/>
                      <a:pt x="23" y="399"/>
                      <a:pt x="19" y="415"/>
                    </a:cubicBezTo>
                    <a:cubicBezTo>
                      <a:pt x="0" y="493"/>
                      <a:pt x="111" y="476"/>
                      <a:pt x="124" y="506"/>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sz="1500" dirty="0">
                  <a:solidFill>
                    <a:srgbClr val="000000"/>
                  </a:solidFill>
                </a:endParaRPr>
              </a:p>
            </p:txBody>
          </p:sp>
          <p:grpSp>
            <p:nvGrpSpPr>
              <p:cNvPr id="88" name="Group 87"/>
              <p:cNvGrpSpPr/>
              <p:nvPr/>
            </p:nvGrpSpPr>
            <p:grpSpPr>
              <a:xfrm rot="19045678">
                <a:off x="2748839" y="2009085"/>
                <a:ext cx="230527" cy="185135"/>
                <a:chOff x="900092" y="2389692"/>
                <a:chExt cx="440248" cy="353562"/>
              </a:xfrm>
              <a:solidFill>
                <a:srgbClr val="005EB8"/>
              </a:solidFill>
            </p:grpSpPr>
            <p:sp>
              <p:nvSpPr>
                <p:cNvPr id="89" name="Freeform 11"/>
                <p:cNvSpPr>
                  <a:spLocks noEditPoints="1"/>
                </p:cNvSpPr>
                <p:nvPr/>
              </p:nvSpPr>
              <p:spPr bwMode="auto">
                <a:xfrm>
                  <a:off x="900092" y="2389692"/>
                  <a:ext cx="221106" cy="219631"/>
                </a:xfrm>
                <a:custGeom>
                  <a:avLst/>
                  <a:gdLst/>
                  <a:ahLst/>
                  <a:cxnLst>
                    <a:cxn ang="0">
                      <a:pos x="190" y="73"/>
                    </a:cxn>
                    <a:cxn ang="0">
                      <a:pos x="147" y="73"/>
                    </a:cxn>
                    <a:cxn ang="0">
                      <a:pos x="177" y="43"/>
                    </a:cxn>
                    <a:cxn ang="0">
                      <a:pos x="147" y="12"/>
                    </a:cxn>
                    <a:cxn ang="0">
                      <a:pos x="116" y="42"/>
                    </a:cxn>
                    <a:cxn ang="0">
                      <a:pos x="116" y="0"/>
                    </a:cxn>
                    <a:cxn ang="0">
                      <a:pos x="73" y="0"/>
                    </a:cxn>
                    <a:cxn ang="0">
                      <a:pos x="73" y="42"/>
                    </a:cxn>
                    <a:cxn ang="0">
                      <a:pos x="43" y="12"/>
                    </a:cxn>
                    <a:cxn ang="0">
                      <a:pos x="13" y="43"/>
                    </a:cxn>
                    <a:cxn ang="0">
                      <a:pos x="43" y="73"/>
                    </a:cxn>
                    <a:cxn ang="0">
                      <a:pos x="0" y="73"/>
                    </a:cxn>
                    <a:cxn ang="0">
                      <a:pos x="0" y="116"/>
                    </a:cxn>
                    <a:cxn ang="0">
                      <a:pos x="43" y="116"/>
                    </a:cxn>
                    <a:cxn ang="0">
                      <a:pos x="13" y="146"/>
                    </a:cxn>
                    <a:cxn ang="0">
                      <a:pos x="43" y="176"/>
                    </a:cxn>
                    <a:cxn ang="0">
                      <a:pos x="73" y="146"/>
                    </a:cxn>
                    <a:cxn ang="0">
                      <a:pos x="73" y="189"/>
                    </a:cxn>
                    <a:cxn ang="0">
                      <a:pos x="116" y="189"/>
                    </a:cxn>
                    <a:cxn ang="0">
                      <a:pos x="116" y="146"/>
                    </a:cxn>
                    <a:cxn ang="0">
                      <a:pos x="147" y="176"/>
                    </a:cxn>
                    <a:cxn ang="0">
                      <a:pos x="177" y="146"/>
                    </a:cxn>
                    <a:cxn ang="0">
                      <a:pos x="147" y="116"/>
                    </a:cxn>
                    <a:cxn ang="0">
                      <a:pos x="190" y="116"/>
                    </a:cxn>
                    <a:cxn ang="0">
                      <a:pos x="190" y="73"/>
                    </a:cxn>
                    <a:cxn ang="0">
                      <a:pos x="95" y="129"/>
                    </a:cxn>
                    <a:cxn ang="0">
                      <a:pos x="60" y="94"/>
                    </a:cxn>
                    <a:cxn ang="0">
                      <a:pos x="95" y="60"/>
                    </a:cxn>
                    <a:cxn ang="0">
                      <a:pos x="129" y="94"/>
                    </a:cxn>
                    <a:cxn ang="0">
                      <a:pos x="95" y="129"/>
                    </a:cxn>
                  </a:cxnLst>
                  <a:rect l="0" t="0" r="r" b="b"/>
                  <a:pathLst>
                    <a:path w="190" h="189">
                      <a:moveTo>
                        <a:pt x="190" y="73"/>
                      </a:moveTo>
                      <a:cubicBezTo>
                        <a:pt x="147" y="73"/>
                        <a:pt x="147" y="73"/>
                        <a:pt x="147" y="73"/>
                      </a:cubicBezTo>
                      <a:cubicBezTo>
                        <a:pt x="177" y="43"/>
                        <a:pt x="177" y="43"/>
                        <a:pt x="177" y="43"/>
                      </a:cubicBezTo>
                      <a:cubicBezTo>
                        <a:pt x="147" y="12"/>
                        <a:pt x="147" y="12"/>
                        <a:pt x="147" y="12"/>
                      </a:cubicBezTo>
                      <a:cubicBezTo>
                        <a:pt x="116" y="42"/>
                        <a:pt x="116" y="42"/>
                        <a:pt x="116" y="42"/>
                      </a:cubicBezTo>
                      <a:cubicBezTo>
                        <a:pt x="116" y="0"/>
                        <a:pt x="116" y="0"/>
                        <a:pt x="116" y="0"/>
                      </a:cubicBezTo>
                      <a:cubicBezTo>
                        <a:pt x="73" y="0"/>
                        <a:pt x="73" y="0"/>
                        <a:pt x="73" y="0"/>
                      </a:cubicBezTo>
                      <a:cubicBezTo>
                        <a:pt x="73" y="42"/>
                        <a:pt x="73" y="42"/>
                        <a:pt x="73" y="42"/>
                      </a:cubicBezTo>
                      <a:cubicBezTo>
                        <a:pt x="43" y="12"/>
                        <a:pt x="43" y="12"/>
                        <a:pt x="43" y="12"/>
                      </a:cubicBezTo>
                      <a:cubicBezTo>
                        <a:pt x="13" y="43"/>
                        <a:pt x="13" y="43"/>
                        <a:pt x="13" y="43"/>
                      </a:cubicBezTo>
                      <a:cubicBezTo>
                        <a:pt x="43" y="73"/>
                        <a:pt x="43" y="73"/>
                        <a:pt x="43" y="73"/>
                      </a:cubicBezTo>
                      <a:cubicBezTo>
                        <a:pt x="0" y="73"/>
                        <a:pt x="0" y="73"/>
                        <a:pt x="0" y="73"/>
                      </a:cubicBezTo>
                      <a:cubicBezTo>
                        <a:pt x="0" y="116"/>
                        <a:pt x="0" y="116"/>
                        <a:pt x="0" y="116"/>
                      </a:cubicBezTo>
                      <a:cubicBezTo>
                        <a:pt x="43" y="116"/>
                        <a:pt x="43" y="116"/>
                        <a:pt x="43" y="116"/>
                      </a:cubicBezTo>
                      <a:cubicBezTo>
                        <a:pt x="13" y="146"/>
                        <a:pt x="13" y="146"/>
                        <a:pt x="13" y="146"/>
                      </a:cubicBezTo>
                      <a:cubicBezTo>
                        <a:pt x="43" y="176"/>
                        <a:pt x="43" y="176"/>
                        <a:pt x="43" y="176"/>
                      </a:cubicBezTo>
                      <a:cubicBezTo>
                        <a:pt x="73" y="146"/>
                        <a:pt x="73" y="146"/>
                        <a:pt x="73" y="146"/>
                      </a:cubicBezTo>
                      <a:cubicBezTo>
                        <a:pt x="73" y="189"/>
                        <a:pt x="73" y="189"/>
                        <a:pt x="73" y="189"/>
                      </a:cubicBezTo>
                      <a:cubicBezTo>
                        <a:pt x="116" y="189"/>
                        <a:pt x="116" y="189"/>
                        <a:pt x="116" y="189"/>
                      </a:cubicBezTo>
                      <a:cubicBezTo>
                        <a:pt x="116" y="146"/>
                        <a:pt x="116" y="146"/>
                        <a:pt x="116" y="146"/>
                      </a:cubicBezTo>
                      <a:cubicBezTo>
                        <a:pt x="147" y="176"/>
                        <a:pt x="147" y="176"/>
                        <a:pt x="147" y="176"/>
                      </a:cubicBezTo>
                      <a:cubicBezTo>
                        <a:pt x="177" y="146"/>
                        <a:pt x="177" y="146"/>
                        <a:pt x="177" y="146"/>
                      </a:cubicBezTo>
                      <a:cubicBezTo>
                        <a:pt x="147" y="116"/>
                        <a:pt x="147" y="116"/>
                        <a:pt x="147" y="116"/>
                      </a:cubicBezTo>
                      <a:cubicBezTo>
                        <a:pt x="190" y="116"/>
                        <a:pt x="190" y="116"/>
                        <a:pt x="190" y="116"/>
                      </a:cubicBezTo>
                      <a:lnTo>
                        <a:pt x="190" y="73"/>
                      </a:lnTo>
                      <a:close/>
                      <a:moveTo>
                        <a:pt x="95" y="129"/>
                      </a:moveTo>
                      <a:cubicBezTo>
                        <a:pt x="76" y="129"/>
                        <a:pt x="60" y="113"/>
                        <a:pt x="60" y="94"/>
                      </a:cubicBezTo>
                      <a:cubicBezTo>
                        <a:pt x="60" y="75"/>
                        <a:pt x="76" y="60"/>
                        <a:pt x="95" y="60"/>
                      </a:cubicBezTo>
                      <a:cubicBezTo>
                        <a:pt x="114" y="60"/>
                        <a:pt x="129" y="75"/>
                        <a:pt x="129" y="94"/>
                      </a:cubicBezTo>
                      <a:cubicBezTo>
                        <a:pt x="129" y="113"/>
                        <a:pt x="114" y="129"/>
                        <a:pt x="95" y="12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sz="1500" dirty="0">
                    <a:solidFill>
                      <a:srgbClr val="000000"/>
                    </a:solidFill>
                  </a:endParaRPr>
                </a:p>
              </p:txBody>
            </p:sp>
            <p:sp>
              <p:nvSpPr>
                <p:cNvPr id="90" name="Freeform 11"/>
                <p:cNvSpPr>
                  <a:spLocks noEditPoints="1"/>
                </p:cNvSpPr>
                <p:nvPr/>
              </p:nvSpPr>
              <p:spPr bwMode="auto">
                <a:xfrm rot="1414194">
                  <a:off x="1170434" y="2574483"/>
                  <a:ext cx="169906" cy="168771"/>
                </a:xfrm>
                <a:custGeom>
                  <a:avLst/>
                  <a:gdLst/>
                  <a:ahLst/>
                  <a:cxnLst>
                    <a:cxn ang="0">
                      <a:pos x="190" y="73"/>
                    </a:cxn>
                    <a:cxn ang="0">
                      <a:pos x="147" y="73"/>
                    </a:cxn>
                    <a:cxn ang="0">
                      <a:pos x="177" y="43"/>
                    </a:cxn>
                    <a:cxn ang="0">
                      <a:pos x="147" y="12"/>
                    </a:cxn>
                    <a:cxn ang="0">
                      <a:pos x="116" y="42"/>
                    </a:cxn>
                    <a:cxn ang="0">
                      <a:pos x="116" y="0"/>
                    </a:cxn>
                    <a:cxn ang="0">
                      <a:pos x="73" y="0"/>
                    </a:cxn>
                    <a:cxn ang="0">
                      <a:pos x="73" y="42"/>
                    </a:cxn>
                    <a:cxn ang="0">
                      <a:pos x="43" y="12"/>
                    </a:cxn>
                    <a:cxn ang="0">
                      <a:pos x="13" y="43"/>
                    </a:cxn>
                    <a:cxn ang="0">
                      <a:pos x="43" y="73"/>
                    </a:cxn>
                    <a:cxn ang="0">
                      <a:pos x="0" y="73"/>
                    </a:cxn>
                    <a:cxn ang="0">
                      <a:pos x="0" y="116"/>
                    </a:cxn>
                    <a:cxn ang="0">
                      <a:pos x="43" y="116"/>
                    </a:cxn>
                    <a:cxn ang="0">
                      <a:pos x="13" y="146"/>
                    </a:cxn>
                    <a:cxn ang="0">
                      <a:pos x="43" y="176"/>
                    </a:cxn>
                    <a:cxn ang="0">
                      <a:pos x="73" y="146"/>
                    </a:cxn>
                    <a:cxn ang="0">
                      <a:pos x="73" y="189"/>
                    </a:cxn>
                    <a:cxn ang="0">
                      <a:pos x="116" y="189"/>
                    </a:cxn>
                    <a:cxn ang="0">
                      <a:pos x="116" y="146"/>
                    </a:cxn>
                    <a:cxn ang="0">
                      <a:pos x="147" y="176"/>
                    </a:cxn>
                    <a:cxn ang="0">
                      <a:pos x="177" y="146"/>
                    </a:cxn>
                    <a:cxn ang="0">
                      <a:pos x="147" y="116"/>
                    </a:cxn>
                    <a:cxn ang="0">
                      <a:pos x="190" y="116"/>
                    </a:cxn>
                    <a:cxn ang="0">
                      <a:pos x="190" y="73"/>
                    </a:cxn>
                    <a:cxn ang="0">
                      <a:pos x="95" y="129"/>
                    </a:cxn>
                    <a:cxn ang="0">
                      <a:pos x="60" y="94"/>
                    </a:cxn>
                    <a:cxn ang="0">
                      <a:pos x="95" y="60"/>
                    </a:cxn>
                    <a:cxn ang="0">
                      <a:pos x="129" y="94"/>
                    </a:cxn>
                    <a:cxn ang="0">
                      <a:pos x="95" y="129"/>
                    </a:cxn>
                  </a:cxnLst>
                  <a:rect l="0" t="0" r="r" b="b"/>
                  <a:pathLst>
                    <a:path w="190" h="189">
                      <a:moveTo>
                        <a:pt x="190" y="73"/>
                      </a:moveTo>
                      <a:cubicBezTo>
                        <a:pt x="147" y="73"/>
                        <a:pt x="147" y="73"/>
                        <a:pt x="147" y="73"/>
                      </a:cubicBezTo>
                      <a:cubicBezTo>
                        <a:pt x="177" y="43"/>
                        <a:pt x="177" y="43"/>
                        <a:pt x="177" y="43"/>
                      </a:cubicBezTo>
                      <a:cubicBezTo>
                        <a:pt x="147" y="12"/>
                        <a:pt x="147" y="12"/>
                        <a:pt x="147" y="12"/>
                      </a:cubicBezTo>
                      <a:cubicBezTo>
                        <a:pt x="116" y="42"/>
                        <a:pt x="116" y="42"/>
                        <a:pt x="116" y="42"/>
                      </a:cubicBezTo>
                      <a:cubicBezTo>
                        <a:pt x="116" y="0"/>
                        <a:pt x="116" y="0"/>
                        <a:pt x="116" y="0"/>
                      </a:cubicBezTo>
                      <a:cubicBezTo>
                        <a:pt x="73" y="0"/>
                        <a:pt x="73" y="0"/>
                        <a:pt x="73" y="0"/>
                      </a:cubicBezTo>
                      <a:cubicBezTo>
                        <a:pt x="73" y="42"/>
                        <a:pt x="73" y="42"/>
                        <a:pt x="73" y="42"/>
                      </a:cubicBezTo>
                      <a:cubicBezTo>
                        <a:pt x="43" y="12"/>
                        <a:pt x="43" y="12"/>
                        <a:pt x="43" y="12"/>
                      </a:cubicBezTo>
                      <a:cubicBezTo>
                        <a:pt x="13" y="43"/>
                        <a:pt x="13" y="43"/>
                        <a:pt x="13" y="43"/>
                      </a:cubicBezTo>
                      <a:cubicBezTo>
                        <a:pt x="43" y="73"/>
                        <a:pt x="43" y="73"/>
                        <a:pt x="43" y="73"/>
                      </a:cubicBezTo>
                      <a:cubicBezTo>
                        <a:pt x="0" y="73"/>
                        <a:pt x="0" y="73"/>
                        <a:pt x="0" y="73"/>
                      </a:cubicBezTo>
                      <a:cubicBezTo>
                        <a:pt x="0" y="116"/>
                        <a:pt x="0" y="116"/>
                        <a:pt x="0" y="116"/>
                      </a:cubicBezTo>
                      <a:cubicBezTo>
                        <a:pt x="43" y="116"/>
                        <a:pt x="43" y="116"/>
                        <a:pt x="43" y="116"/>
                      </a:cubicBezTo>
                      <a:cubicBezTo>
                        <a:pt x="13" y="146"/>
                        <a:pt x="13" y="146"/>
                        <a:pt x="13" y="146"/>
                      </a:cubicBezTo>
                      <a:cubicBezTo>
                        <a:pt x="43" y="176"/>
                        <a:pt x="43" y="176"/>
                        <a:pt x="43" y="176"/>
                      </a:cubicBezTo>
                      <a:cubicBezTo>
                        <a:pt x="73" y="146"/>
                        <a:pt x="73" y="146"/>
                        <a:pt x="73" y="146"/>
                      </a:cubicBezTo>
                      <a:cubicBezTo>
                        <a:pt x="73" y="189"/>
                        <a:pt x="73" y="189"/>
                        <a:pt x="73" y="189"/>
                      </a:cubicBezTo>
                      <a:cubicBezTo>
                        <a:pt x="116" y="189"/>
                        <a:pt x="116" y="189"/>
                        <a:pt x="116" y="189"/>
                      </a:cubicBezTo>
                      <a:cubicBezTo>
                        <a:pt x="116" y="146"/>
                        <a:pt x="116" y="146"/>
                        <a:pt x="116" y="146"/>
                      </a:cubicBezTo>
                      <a:cubicBezTo>
                        <a:pt x="147" y="176"/>
                        <a:pt x="147" y="176"/>
                        <a:pt x="147" y="176"/>
                      </a:cubicBezTo>
                      <a:cubicBezTo>
                        <a:pt x="177" y="146"/>
                        <a:pt x="177" y="146"/>
                        <a:pt x="177" y="146"/>
                      </a:cubicBezTo>
                      <a:cubicBezTo>
                        <a:pt x="147" y="116"/>
                        <a:pt x="147" y="116"/>
                        <a:pt x="147" y="116"/>
                      </a:cubicBezTo>
                      <a:cubicBezTo>
                        <a:pt x="190" y="116"/>
                        <a:pt x="190" y="116"/>
                        <a:pt x="190" y="116"/>
                      </a:cubicBezTo>
                      <a:lnTo>
                        <a:pt x="190" y="73"/>
                      </a:lnTo>
                      <a:close/>
                      <a:moveTo>
                        <a:pt x="95" y="129"/>
                      </a:moveTo>
                      <a:cubicBezTo>
                        <a:pt x="76" y="129"/>
                        <a:pt x="60" y="113"/>
                        <a:pt x="60" y="94"/>
                      </a:cubicBezTo>
                      <a:cubicBezTo>
                        <a:pt x="60" y="75"/>
                        <a:pt x="76" y="60"/>
                        <a:pt x="95" y="60"/>
                      </a:cubicBezTo>
                      <a:cubicBezTo>
                        <a:pt x="114" y="60"/>
                        <a:pt x="129" y="75"/>
                        <a:pt x="129" y="94"/>
                      </a:cubicBezTo>
                      <a:cubicBezTo>
                        <a:pt x="129" y="113"/>
                        <a:pt x="114" y="129"/>
                        <a:pt x="95" y="12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sz="1500" dirty="0">
                    <a:solidFill>
                      <a:srgbClr val="000000"/>
                    </a:solidFill>
                  </a:endParaRPr>
                </a:p>
              </p:txBody>
            </p:sp>
          </p:grpSp>
        </p:grpSp>
        <p:sp>
          <p:nvSpPr>
            <p:cNvPr id="57" name="Freeform 37"/>
            <p:cNvSpPr>
              <a:spLocks noEditPoints="1"/>
            </p:cNvSpPr>
            <p:nvPr/>
          </p:nvSpPr>
          <p:spPr bwMode="auto">
            <a:xfrm>
              <a:off x="6197821" y="1820210"/>
              <a:ext cx="570244" cy="509153"/>
            </a:xfrm>
            <a:custGeom>
              <a:avLst/>
              <a:gdLst/>
              <a:ahLst/>
              <a:cxnLst>
                <a:cxn ang="0">
                  <a:pos x="138" y="102"/>
                </a:cxn>
                <a:cxn ang="0">
                  <a:pos x="183" y="102"/>
                </a:cxn>
                <a:cxn ang="0">
                  <a:pos x="223" y="105"/>
                </a:cxn>
                <a:cxn ang="0">
                  <a:pos x="168" y="54"/>
                </a:cxn>
                <a:cxn ang="0">
                  <a:pos x="223" y="105"/>
                </a:cxn>
                <a:cxn ang="0">
                  <a:pos x="220" y="116"/>
                </a:cxn>
                <a:cxn ang="0">
                  <a:pos x="213" y="140"/>
                </a:cxn>
                <a:cxn ang="0">
                  <a:pos x="183" y="210"/>
                </a:cxn>
                <a:cxn ang="0">
                  <a:pos x="138" y="210"/>
                </a:cxn>
                <a:cxn ang="0">
                  <a:pos x="98" y="207"/>
                </a:cxn>
                <a:cxn ang="0">
                  <a:pos x="154" y="258"/>
                </a:cxn>
                <a:cxn ang="0">
                  <a:pos x="98" y="207"/>
                </a:cxn>
                <a:cxn ang="0">
                  <a:pos x="101" y="196"/>
                </a:cxn>
                <a:cxn ang="0">
                  <a:pos x="110" y="177"/>
                </a:cxn>
                <a:cxn ang="0">
                  <a:pos x="120" y="139"/>
                </a:cxn>
                <a:cxn ang="0">
                  <a:pos x="120" y="173"/>
                </a:cxn>
                <a:cxn ang="0">
                  <a:pos x="161" y="200"/>
                </a:cxn>
                <a:cxn ang="0">
                  <a:pos x="201" y="173"/>
                </a:cxn>
                <a:cxn ang="0">
                  <a:pos x="201" y="139"/>
                </a:cxn>
                <a:cxn ang="0">
                  <a:pos x="161" y="112"/>
                </a:cxn>
                <a:cxn ang="0">
                  <a:pos x="120" y="139"/>
                </a:cxn>
                <a:cxn ang="0">
                  <a:pos x="102" y="156"/>
                </a:cxn>
                <a:cxn ang="0">
                  <a:pos x="12" y="156"/>
                </a:cxn>
                <a:cxn ang="0">
                  <a:pos x="196" y="210"/>
                </a:cxn>
                <a:cxn ang="0">
                  <a:pos x="218" y="294"/>
                </a:cxn>
                <a:cxn ang="0">
                  <a:pos x="196" y="210"/>
                </a:cxn>
                <a:cxn ang="0">
                  <a:pos x="202" y="198"/>
                </a:cxn>
                <a:cxn ang="0">
                  <a:pos x="213" y="172"/>
                </a:cxn>
                <a:cxn ang="0">
                  <a:pos x="219" y="156"/>
                </a:cxn>
                <a:cxn ang="0">
                  <a:pos x="310" y="156"/>
                </a:cxn>
                <a:cxn ang="0">
                  <a:pos x="161" y="44"/>
                </a:cxn>
                <a:cxn ang="0">
                  <a:pos x="234" y="107"/>
                </a:cxn>
                <a:cxn ang="0">
                  <a:pos x="234" y="205"/>
                </a:cxn>
                <a:cxn ang="0">
                  <a:pos x="161" y="268"/>
                </a:cxn>
                <a:cxn ang="0">
                  <a:pos x="87" y="205"/>
                </a:cxn>
                <a:cxn ang="0">
                  <a:pos x="87" y="107"/>
                </a:cxn>
                <a:cxn ang="0">
                  <a:pos x="161" y="44"/>
                </a:cxn>
                <a:cxn ang="0">
                  <a:pos x="154" y="54"/>
                </a:cxn>
                <a:cxn ang="0">
                  <a:pos x="98" y="105"/>
                </a:cxn>
                <a:cxn ang="0">
                  <a:pos x="110" y="135"/>
                </a:cxn>
                <a:cxn ang="0">
                  <a:pos x="101" y="116"/>
                </a:cxn>
                <a:cxn ang="0">
                  <a:pos x="110" y="135"/>
                </a:cxn>
                <a:cxn ang="0">
                  <a:pos x="161" y="131"/>
                </a:cxn>
                <a:cxn ang="0">
                  <a:pos x="161" y="181"/>
                </a:cxn>
              </a:cxnLst>
              <a:rect l="0" t="0" r="r" b="b"/>
              <a:pathLst>
                <a:path w="321" h="312">
                  <a:moveTo>
                    <a:pt x="161" y="64"/>
                  </a:moveTo>
                  <a:cubicBezTo>
                    <a:pt x="153" y="75"/>
                    <a:pt x="145" y="87"/>
                    <a:pt x="138" y="102"/>
                  </a:cubicBezTo>
                  <a:cubicBezTo>
                    <a:pt x="145" y="101"/>
                    <a:pt x="153" y="101"/>
                    <a:pt x="161" y="101"/>
                  </a:cubicBezTo>
                  <a:cubicBezTo>
                    <a:pt x="168" y="101"/>
                    <a:pt x="176" y="101"/>
                    <a:pt x="183" y="102"/>
                  </a:cubicBezTo>
                  <a:cubicBezTo>
                    <a:pt x="176" y="87"/>
                    <a:pt x="168" y="75"/>
                    <a:pt x="161" y="64"/>
                  </a:cubicBezTo>
                  <a:close/>
                  <a:moveTo>
                    <a:pt x="223" y="105"/>
                  </a:moveTo>
                  <a:cubicBezTo>
                    <a:pt x="234" y="57"/>
                    <a:pt x="231" y="24"/>
                    <a:pt x="218" y="18"/>
                  </a:cubicBezTo>
                  <a:cubicBezTo>
                    <a:pt x="207" y="14"/>
                    <a:pt x="188" y="27"/>
                    <a:pt x="168" y="54"/>
                  </a:cubicBezTo>
                  <a:cubicBezTo>
                    <a:pt x="178" y="68"/>
                    <a:pt x="187" y="85"/>
                    <a:pt x="196" y="102"/>
                  </a:cubicBezTo>
                  <a:cubicBezTo>
                    <a:pt x="205" y="103"/>
                    <a:pt x="214" y="104"/>
                    <a:pt x="223" y="105"/>
                  </a:cubicBezTo>
                  <a:close/>
                  <a:moveTo>
                    <a:pt x="213" y="140"/>
                  </a:moveTo>
                  <a:cubicBezTo>
                    <a:pt x="216" y="132"/>
                    <a:pt x="218" y="124"/>
                    <a:pt x="220" y="116"/>
                  </a:cubicBezTo>
                  <a:cubicBezTo>
                    <a:pt x="214" y="115"/>
                    <a:pt x="208" y="115"/>
                    <a:pt x="202" y="114"/>
                  </a:cubicBezTo>
                  <a:cubicBezTo>
                    <a:pt x="206" y="123"/>
                    <a:pt x="209" y="131"/>
                    <a:pt x="213" y="140"/>
                  </a:cubicBezTo>
                  <a:close/>
                  <a:moveTo>
                    <a:pt x="161" y="248"/>
                  </a:moveTo>
                  <a:cubicBezTo>
                    <a:pt x="168" y="237"/>
                    <a:pt x="176" y="225"/>
                    <a:pt x="183" y="210"/>
                  </a:cubicBezTo>
                  <a:cubicBezTo>
                    <a:pt x="176" y="211"/>
                    <a:pt x="168" y="211"/>
                    <a:pt x="161" y="211"/>
                  </a:cubicBezTo>
                  <a:cubicBezTo>
                    <a:pt x="153" y="211"/>
                    <a:pt x="145" y="211"/>
                    <a:pt x="138" y="210"/>
                  </a:cubicBezTo>
                  <a:cubicBezTo>
                    <a:pt x="145" y="225"/>
                    <a:pt x="153" y="237"/>
                    <a:pt x="161" y="248"/>
                  </a:cubicBezTo>
                  <a:close/>
                  <a:moveTo>
                    <a:pt x="98" y="207"/>
                  </a:moveTo>
                  <a:cubicBezTo>
                    <a:pt x="87" y="255"/>
                    <a:pt x="90" y="288"/>
                    <a:pt x="104" y="294"/>
                  </a:cubicBezTo>
                  <a:cubicBezTo>
                    <a:pt x="114" y="298"/>
                    <a:pt x="133" y="285"/>
                    <a:pt x="154" y="258"/>
                  </a:cubicBezTo>
                  <a:cubicBezTo>
                    <a:pt x="144" y="244"/>
                    <a:pt x="134" y="227"/>
                    <a:pt x="125" y="209"/>
                  </a:cubicBezTo>
                  <a:cubicBezTo>
                    <a:pt x="116" y="209"/>
                    <a:pt x="107" y="208"/>
                    <a:pt x="98" y="207"/>
                  </a:cubicBezTo>
                  <a:close/>
                  <a:moveTo>
                    <a:pt x="108" y="172"/>
                  </a:moveTo>
                  <a:cubicBezTo>
                    <a:pt x="105" y="180"/>
                    <a:pt x="103" y="188"/>
                    <a:pt x="101" y="196"/>
                  </a:cubicBezTo>
                  <a:cubicBezTo>
                    <a:pt x="107" y="197"/>
                    <a:pt x="113" y="197"/>
                    <a:pt x="119" y="198"/>
                  </a:cubicBezTo>
                  <a:cubicBezTo>
                    <a:pt x="116" y="191"/>
                    <a:pt x="113" y="184"/>
                    <a:pt x="110" y="177"/>
                  </a:cubicBezTo>
                  <a:cubicBezTo>
                    <a:pt x="108" y="172"/>
                    <a:pt x="108" y="172"/>
                    <a:pt x="108" y="172"/>
                  </a:cubicBezTo>
                  <a:close/>
                  <a:moveTo>
                    <a:pt x="120" y="139"/>
                  </a:moveTo>
                  <a:cubicBezTo>
                    <a:pt x="118" y="145"/>
                    <a:pt x="116" y="150"/>
                    <a:pt x="114" y="156"/>
                  </a:cubicBezTo>
                  <a:cubicBezTo>
                    <a:pt x="116" y="161"/>
                    <a:pt x="118" y="167"/>
                    <a:pt x="120" y="173"/>
                  </a:cubicBezTo>
                  <a:cubicBezTo>
                    <a:pt x="124" y="182"/>
                    <a:pt x="128" y="190"/>
                    <a:pt x="132" y="199"/>
                  </a:cubicBezTo>
                  <a:cubicBezTo>
                    <a:pt x="141" y="199"/>
                    <a:pt x="151" y="200"/>
                    <a:pt x="161" y="200"/>
                  </a:cubicBezTo>
                  <a:cubicBezTo>
                    <a:pt x="171" y="200"/>
                    <a:pt x="180" y="199"/>
                    <a:pt x="189" y="199"/>
                  </a:cubicBezTo>
                  <a:cubicBezTo>
                    <a:pt x="193" y="190"/>
                    <a:pt x="197" y="182"/>
                    <a:pt x="201" y="173"/>
                  </a:cubicBezTo>
                  <a:cubicBezTo>
                    <a:pt x="203" y="167"/>
                    <a:pt x="205" y="161"/>
                    <a:pt x="207" y="156"/>
                  </a:cubicBezTo>
                  <a:cubicBezTo>
                    <a:pt x="205" y="150"/>
                    <a:pt x="203" y="145"/>
                    <a:pt x="201" y="139"/>
                  </a:cubicBezTo>
                  <a:cubicBezTo>
                    <a:pt x="197" y="130"/>
                    <a:pt x="193" y="121"/>
                    <a:pt x="189" y="113"/>
                  </a:cubicBezTo>
                  <a:cubicBezTo>
                    <a:pt x="180" y="113"/>
                    <a:pt x="171" y="112"/>
                    <a:pt x="161" y="112"/>
                  </a:cubicBezTo>
                  <a:cubicBezTo>
                    <a:pt x="151" y="112"/>
                    <a:pt x="141" y="113"/>
                    <a:pt x="132" y="113"/>
                  </a:cubicBezTo>
                  <a:cubicBezTo>
                    <a:pt x="128" y="121"/>
                    <a:pt x="124" y="130"/>
                    <a:pt x="120" y="139"/>
                  </a:cubicBezTo>
                  <a:close/>
                  <a:moveTo>
                    <a:pt x="90" y="194"/>
                  </a:moveTo>
                  <a:cubicBezTo>
                    <a:pt x="93" y="182"/>
                    <a:pt x="97" y="169"/>
                    <a:pt x="102" y="156"/>
                  </a:cubicBezTo>
                  <a:cubicBezTo>
                    <a:pt x="97" y="143"/>
                    <a:pt x="93" y="130"/>
                    <a:pt x="90" y="118"/>
                  </a:cubicBezTo>
                  <a:cubicBezTo>
                    <a:pt x="41" y="126"/>
                    <a:pt x="12" y="142"/>
                    <a:pt x="12" y="156"/>
                  </a:cubicBezTo>
                  <a:cubicBezTo>
                    <a:pt x="12" y="170"/>
                    <a:pt x="41" y="186"/>
                    <a:pt x="90" y="194"/>
                  </a:cubicBezTo>
                  <a:close/>
                  <a:moveTo>
                    <a:pt x="196" y="210"/>
                  </a:moveTo>
                  <a:cubicBezTo>
                    <a:pt x="187" y="227"/>
                    <a:pt x="178" y="244"/>
                    <a:pt x="168" y="258"/>
                  </a:cubicBezTo>
                  <a:cubicBezTo>
                    <a:pt x="188" y="285"/>
                    <a:pt x="207" y="298"/>
                    <a:pt x="218" y="294"/>
                  </a:cubicBezTo>
                  <a:cubicBezTo>
                    <a:pt x="231" y="288"/>
                    <a:pt x="234" y="255"/>
                    <a:pt x="223" y="207"/>
                  </a:cubicBezTo>
                  <a:cubicBezTo>
                    <a:pt x="214" y="208"/>
                    <a:pt x="205" y="209"/>
                    <a:pt x="196" y="210"/>
                  </a:cubicBezTo>
                  <a:close/>
                  <a:moveTo>
                    <a:pt x="213" y="172"/>
                  </a:moveTo>
                  <a:cubicBezTo>
                    <a:pt x="209" y="180"/>
                    <a:pt x="206" y="189"/>
                    <a:pt x="202" y="198"/>
                  </a:cubicBezTo>
                  <a:cubicBezTo>
                    <a:pt x="208" y="197"/>
                    <a:pt x="214" y="197"/>
                    <a:pt x="220" y="196"/>
                  </a:cubicBezTo>
                  <a:cubicBezTo>
                    <a:pt x="218" y="188"/>
                    <a:pt x="216" y="180"/>
                    <a:pt x="213" y="172"/>
                  </a:cubicBezTo>
                  <a:close/>
                  <a:moveTo>
                    <a:pt x="231" y="118"/>
                  </a:moveTo>
                  <a:cubicBezTo>
                    <a:pt x="228" y="130"/>
                    <a:pt x="224" y="143"/>
                    <a:pt x="219" y="156"/>
                  </a:cubicBezTo>
                  <a:cubicBezTo>
                    <a:pt x="224" y="169"/>
                    <a:pt x="228" y="182"/>
                    <a:pt x="231" y="194"/>
                  </a:cubicBezTo>
                  <a:cubicBezTo>
                    <a:pt x="280" y="186"/>
                    <a:pt x="310" y="170"/>
                    <a:pt x="310" y="156"/>
                  </a:cubicBezTo>
                  <a:cubicBezTo>
                    <a:pt x="310" y="142"/>
                    <a:pt x="280" y="126"/>
                    <a:pt x="231" y="118"/>
                  </a:cubicBezTo>
                  <a:close/>
                  <a:moveTo>
                    <a:pt x="161" y="44"/>
                  </a:moveTo>
                  <a:cubicBezTo>
                    <a:pt x="183" y="16"/>
                    <a:pt x="205" y="1"/>
                    <a:pt x="222" y="8"/>
                  </a:cubicBezTo>
                  <a:cubicBezTo>
                    <a:pt x="245" y="17"/>
                    <a:pt x="246" y="58"/>
                    <a:pt x="234" y="107"/>
                  </a:cubicBezTo>
                  <a:cubicBezTo>
                    <a:pt x="284" y="115"/>
                    <a:pt x="321" y="132"/>
                    <a:pt x="321" y="156"/>
                  </a:cubicBezTo>
                  <a:cubicBezTo>
                    <a:pt x="321" y="179"/>
                    <a:pt x="284" y="197"/>
                    <a:pt x="234" y="205"/>
                  </a:cubicBezTo>
                  <a:cubicBezTo>
                    <a:pt x="246" y="254"/>
                    <a:pt x="245" y="295"/>
                    <a:pt x="222" y="304"/>
                  </a:cubicBezTo>
                  <a:cubicBezTo>
                    <a:pt x="205" y="311"/>
                    <a:pt x="183" y="295"/>
                    <a:pt x="161" y="268"/>
                  </a:cubicBezTo>
                  <a:cubicBezTo>
                    <a:pt x="139" y="296"/>
                    <a:pt x="117" y="312"/>
                    <a:pt x="99" y="304"/>
                  </a:cubicBezTo>
                  <a:cubicBezTo>
                    <a:pt x="78" y="295"/>
                    <a:pt x="76" y="254"/>
                    <a:pt x="87" y="205"/>
                  </a:cubicBezTo>
                  <a:cubicBezTo>
                    <a:pt x="37" y="197"/>
                    <a:pt x="0" y="179"/>
                    <a:pt x="0" y="156"/>
                  </a:cubicBezTo>
                  <a:cubicBezTo>
                    <a:pt x="0" y="132"/>
                    <a:pt x="37" y="115"/>
                    <a:pt x="87" y="107"/>
                  </a:cubicBezTo>
                  <a:cubicBezTo>
                    <a:pt x="76" y="57"/>
                    <a:pt x="78" y="17"/>
                    <a:pt x="99" y="8"/>
                  </a:cubicBezTo>
                  <a:cubicBezTo>
                    <a:pt x="117" y="0"/>
                    <a:pt x="139" y="16"/>
                    <a:pt x="161" y="44"/>
                  </a:cubicBezTo>
                  <a:close/>
                  <a:moveTo>
                    <a:pt x="125" y="102"/>
                  </a:moveTo>
                  <a:cubicBezTo>
                    <a:pt x="134" y="85"/>
                    <a:pt x="144" y="68"/>
                    <a:pt x="154" y="54"/>
                  </a:cubicBezTo>
                  <a:cubicBezTo>
                    <a:pt x="133" y="27"/>
                    <a:pt x="114" y="14"/>
                    <a:pt x="104" y="18"/>
                  </a:cubicBezTo>
                  <a:cubicBezTo>
                    <a:pt x="90" y="24"/>
                    <a:pt x="87" y="57"/>
                    <a:pt x="98" y="105"/>
                  </a:cubicBezTo>
                  <a:cubicBezTo>
                    <a:pt x="107" y="104"/>
                    <a:pt x="116" y="103"/>
                    <a:pt x="125" y="102"/>
                  </a:cubicBezTo>
                  <a:close/>
                  <a:moveTo>
                    <a:pt x="110" y="135"/>
                  </a:moveTo>
                  <a:cubicBezTo>
                    <a:pt x="113" y="128"/>
                    <a:pt x="116" y="121"/>
                    <a:pt x="119" y="114"/>
                  </a:cubicBezTo>
                  <a:cubicBezTo>
                    <a:pt x="113" y="115"/>
                    <a:pt x="107" y="115"/>
                    <a:pt x="101" y="116"/>
                  </a:cubicBezTo>
                  <a:cubicBezTo>
                    <a:pt x="103" y="124"/>
                    <a:pt x="105" y="131"/>
                    <a:pt x="108" y="140"/>
                  </a:cubicBezTo>
                  <a:cubicBezTo>
                    <a:pt x="110" y="135"/>
                    <a:pt x="110" y="135"/>
                    <a:pt x="110" y="135"/>
                  </a:cubicBezTo>
                  <a:close/>
                  <a:moveTo>
                    <a:pt x="135" y="156"/>
                  </a:moveTo>
                  <a:cubicBezTo>
                    <a:pt x="135" y="142"/>
                    <a:pt x="147" y="131"/>
                    <a:pt x="161" y="131"/>
                  </a:cubicBezTo>
                  <a:cubicBezTo>
                    <a:pt x="175" y="131"/>
                    <a:pt x="186" y="142"/>
                    <a:pt x="186" y="156"/>
                  </a:cubicBezTo>
                  <a:cubicBezTo>
                    <a:pt x="186" y="170"/>
                    <a:pt x="175" y="181"/>
                    <a:pt x="161" y="181"/>
                  </a:cubicBezTo>
                  <a:cubicBezTo>
                    <a:pt x="147" y="181"/>
                    <a:pt x="135" y="170"/>
                    <a:pt x="135" y="156"/>
                  </a:cubicBezTo>
                  <a:close/>
                </a:path>
              </a:pathLst>
            </a:custGeom>
            <a:solidFill>
              <a:schemeClr val="bg1"/>
            </a:solidFill>
            <a:ln w="9525">
              <a:noFill/>
              <a:round/>
              <a:headEnd/>
              <a:tailEnd/>
            </a:ln>
          </p:spPr>
          <p:txBody>
            <a:bodyPr vert="horz" wrap="square" lIns="88728" tIns="44363" rIns="88728" bIns="44363" numCol="1" anchor="t" anchorCtr="0" compatLnSpc="1">
              <a:prstTxWarp prst="textNoShape">
                <a:avLst/>
              </a:prstTxWarp>
            </a:bodyPr>
            <a:lstStyle/>
            <a:p>
              <a:pPr defTabSz="488435"/>
              <a:endParaRPr lang="en-GB" sz="1746" dirty="0">
                <a:solidFill>
                  <a:prstClr val="black"/>
                </a:solidFill>
              </a:endParaRPr>
            </a:p>
          </p:txBody>
        </p:sp>
        <p:grpSp>
          <p:nvGrpSpPr>
            <p:cNvPr id="58" name="Group 235"/>
            <p:cNvGrpSpPr/>
            <p:nvPr/>
          </p:nvGrpSpPr>
          <p:grpSpPr>
            <a:xfrm>
              <a:off x="6982262" y="3191704"/>
              <a:ext cx="666719" cy="526708"/>
              <a:chOff x="4638675" y="3949701"/>
              <a:chExt cx="962025" cy="947737"/>
            </a:xfrm>
            <a:solidFill>
              <a:schemeClr val="bg1"/>
            </a:solidFill>
          </p:grpSpPr>
          <p:sp>
            <p:nvSpPr>
              <p:cNvPr id="77" name="Freeform 142"/>
              <p:cNvSpPr>
                <a:spLocks/>
              </p:cNvSpPr>
              <p:nvPr/>
            </p:nvSpPr>
            <p:spPr bwMode="auto">
              <a:xfrm>
                <a:off x="5148263" y="4479926"/>
                <a:ext cx="315912" cy="133350"/>
              </a:xfrm>
              <a:custGeom>
                <a:avLst/>
                <a:gdLst/>
                <a:ahLst/>
                <a:cxnLst>
                  <a:cxn ang="0">
                    <a:pos x="0" y="66"/>
                  </a:cxn>
                  <a:cxn ang="0">
                    <a:pos x="169" y="10"/>
                  </a:cxn>
                  <a:cxn ang="0">
                    <a:pos x="163" y="0"/>
                  </a:cxn>
                  <a:cxn ang="0">
                    <a:pos x="199" y="11"/>
                  </a:cxn>
                  <a:cxn ang="0">
                    <a:pos x="185" y="38"/>
                  </a:cxn>
                  <a:cxn ang="0">
                    <a:pos x="179" y="28"/>
                  </a:cxn>
                  <a:cxn ang="0">
                    <a:pos x="10" y="84"/>
                  </a:cxn>
                  <a:cxn ang="0">
                    <a:pos x="0" y="66"/>
                  </a:cxn>
                </a:cxnLst>
                <a:rect l="0" t="0" r="r" b="b"/>
                <a:pathLst>
                  <a:path w="199" h="84">
                    <a:moveTo>
                      <a:pt x="0" y="66"/>
                    </a:moveTo>
                    <a:lnTo>
                      <a:pt x="169" y="10"/>
                    </a:lnTo>
                    <a:lnTo>
                      <a:pt x="163" y="0"/>
                    </a:lnTo>
                    <a:lnTo>
                      <a:pt x="199" y="11"/>
                    </a:lnTo>
                    <a:lnTo>
                      <a:pt x="185" y="38"/>
                    </a:lnTo>
                    <a:lnTo>
                      <a:pt x="179" y="28"/>
                    </a:lnTo>
                    <a:lnTo>
                      <a:pt x="10" y="84"/>
                    </a:lnTo>
                    <a:lnTo>
                      <a:pt x="0" y="66"/>
                    </a:lnTo>
                    <a:close/>
                  </a:path>
                </a:pathLst>
              </a:custGeom>
              <a:grpFill/>
            </p:spPr>
            <p:txBody>
              <a:bodyPr wrap="square" lIns="0" tIns="0" rIns="0" bIns="0" rtlCol="0"/>
              <a:lstStyle/>
              <a:p>
                <a:pPr defTabSz="488435"/>
                <a:endParaRPr lang="en-GB" sz="1746" dirty="0">
                  <a:solidFill>
                    <a:prstClr val="black"/>
                  </a:solidFill>
                </a:endParaRPr>
              </a:p>
            </p:txBody>
          </p:sp>
          <p:sp>
            <p:nvSpPr>
              <p:cNvPr id="78" name="Freeform 143"/>
              <p:cNvSpPr>
                <a:spLocks/>
              </p:cNvSpPr>
              <p:nvPr/>
            </p:nvSpPr>
            <p:spPr bwMode="auto">
              <a:xfrm>
                <a:off x="5138738" y="4781551"/>
                <a:ext cx="358775" cy="23813"/>
              </a:xfrm>
              <a:custGeom>
                <a:avLst/>
                <a:gdLst/>
                <a:ahLst/>
                <a:cxnLst>
                  <a:cxn ang="0">
                    <a:pos x="0" y="69"/>
                  </a:cxn>
                  <a:cxn ang="0">
                    <a:pos x="13" y="74"/>
                  </a:cxn>
                  <a:cxn ang="0">
                    <a:pos x="1081" y="74"/>
                  </a:cxn>
                  <a:cxn ang="0">
                    <a:pos x="1094" y="69"/>
                  </a:cxn>
                  <a:cxn ang="0">
                    <a:pos x="1094" y="5"/>
                  </a:cxn>
                  <a:cxn ang="0">
                    <a:pos x="1081" y="0"/>
                  </a:cxn>
                  <a:cxn ang="0">
                    <a:pos x="13" y="0"/>
                  </a:cxn>
                  <a:cxn ang="0">
                    <a:pos x="0" y="5"/>
                  </a:cxn>
                  <a:cxn ang="0">
                    <a:pos x="0" y="69"/>
                  </a:cxn>
                </a:cxnLst>
                <a:rect l="0" t="0" r="r" b="b"/>
                <a:pathLst>
                  <a:path w="1094" h="74">
                    <a:moveTo>
                      <a:pt x="0" y="69"/>
                    </a:moveTo>
                    <a:cubicBezTo>
                      <a:pt x="0" y="72"/>
                      <a:pt x="6" y="74"/>
                      <a:pt x="13" y="74"/>
                    </a:cubicBezTo>
                    <a:cubicBezTo>
                      <a:pt x="1081" y="74"/>
                      <a:pt x="1081" y="74"/>
                      <a:pt x="1081" y="74"/>
                    </a:cubicBezTo>
                    <a:cubicBezTo>
                      <a:pt x="1088" y="74"/>
                      <a:pt x="1094" y="72"/>
                      <a:pt x="1094" y="69"/>
                    </a:cubicBezTo>
                    <a:cubicBezTo>
                      <a:pt x="1094" y="5"/>
                      <a:pt x="1094" y="5"/>
                      <a:pt x="1094" y="5"/>
                    </a:cubicBezTo>
                    <a:cubicBezTo>
                      <a:pt x="1094" y="3"/>
                      <a:pt x="1088" y="0"/>
                      <a:pt x="1081" y="0"/>
                    </a:cubicBezTo>
                    <a:cubicBezTo>
                      <a:pt x="13" y="0"/>
                      <a:pt x="13" y="0"/>
                      <a:pt x="13" y="0"/>
                    </a:cubicBezTo>
                    <a:cubicBezTo>
                      <a:pt x="6" y="0"/>
                      <a:pt x="0" y="3"/>
                      <a:pt x="0" y="5"/>
                    </a:cubicBezTo>
                    <a:lnTo>
                      <a:pt x="0" y="69"/>
                    </a:lnTo>
                    <a:close/>
                  </a:path>
                </a:pathLst>
              </a:custGeom>
              <a:grpFill/>
            </p:spPr>
            <p:txBody>
              <a:bodyPr wrap="square" lIns="0" tIns="0" rIns="0" bIns="0" rtlCol="0"/>
              <a:lstStyle/>
              <a:p>
                <a:pPr defTabSz="488435"/>
                <a:endParaRPr lang="en-GB" sz="1746" dirty="0">
                  <a:solidFill>
                    <a:prstClr val="black"/>
                  </a:solidFill>
                </a:endParaRPr>
              </a:p>
            </p:txBody>
          </p:sp>
          <p:sp>
            <p:nvSpPr>
              <p:cNvPr id="79" name="Freeform 144"/>
              <p:cNvSpPr>
                <a:spLocks/>
              </p:cNvSpPr>
              <p:nvPr/>
            </p:nvSpPr>
            <p:spPr bwMode="auto">
              <a:xfrm>
                <a:off x="5429250" y="4562476"/>
                <a:ext cx="65087" cy="195263"/>
              </a:xfrm>
              <a:custGeom>
                <a:avLst/>
                <a:gdLst/>
                <a:ahLst/>
                <a:cxnLst>
                  <a:cxn ang="0">
                    <a:pos x="0" y="580"/>
                  </a:cxn>
                  <a:cxn ang="0">
                    <a:pos x="13" y="593"/>
                  </a:cxn>
                  <a:cxn ang="0">
                    <a:pos x="186" y="593"/>
                  </a:cxn>
                  <a:cxn ang="0">
                    <a:pos x="198" y="580"/>
                  </a:cxn>
                  <a:cxn ang="0">
                    <a:pos x="198" y="13"/>
                  </a:cxn>
                  <a:cxn ang="0">
                    <a:pos x="186" y="0"/>
                  </a:cxn>
                  <a:cxn ang="0">
                    <a:pos x="13" y="0"/>
                  </a:cxn>
                  <a:cxn ang="0">
                    <a:pos x="0" y="13"/>
                  </a:cxn>
                  <a:cxn ang="0">
                    <a:pos x="0" y="580"/>
                  </a:cxn>
                </a:cxnLst>
                <a:rect l="0" t="0" r="r" b="b"/>
                <a:pathLst>
                  <a:path w="198" h="593">
                    <a:moveTo>
                      <a:pt x="0" y="580"/>
                    </a:moveTo>
                    <a:cubicBezTo>
                      <a:pt x="0" y="587"/>
                      <a:pt x="6" y="593"/>
                      <a:pt x="13" y="593"/>
                    </a:cubicBezTo>
                    <a:cubicBezTo>
                      <a:pt x="186" y="593"/>
                      <a:pt x="186" y="593"/>
                      <a:pt x="186" y="593"/>
                    </a:cubicBezTo>
                    <a:cubicBezTo>
                      <a:pt x="193" y="593"/>
                      <a:pt x="198" y="587"/>
                      <a:pt x="198" y="580"/>
                    </a:cubicBezTo>
                    <a:cubicBezTo>
                      <a:pt x="198" y="13"/>
                      <a:pt x="198" y="13"/>
                      <a:pt x="198" y="13"/>
                    </a:cubicBezTo>
                    <a:cubicBezTo>
                      <a:pt x="198" y="6"/>
                      <a:pt x="193" y="0"/>
                      <a:pt x="186" y="0"/>
                    </a:cubicBezTo>
                    <a:cubicBezTo>
                      <a:pt x="13" y="0"/>
                      <a:pt x="13" y="0"/>
                      <a:pt x="13" y="0"/>
                    </a:cubicBezTo>
                    <a:cubicBezTo>
                      <a:pt x="6" y="0"/>
                      <a:pt x="0" y="6"/>
                      <a:pt x="0" y="13"/>
                    </a:cubicBezTo>
                    <a:lnTo>
                      <a:pt x="0" y="580"/>
                    </a:lnTo>
                    <a:close/>
                  </a:path>
                </a:pathLst>
              </a:custGeom>
              <a:grpFill/>
            </p:spPr>
            <p:txBody>
              <a:bodyPr wrap="square" lIns="0" tIns="0" rIns="0" bIns="0" rtlCol="0"/>
              <a:lstStyle/>
              <a:p>
                <a:pPr defTabSz="488435"/>
                <a:endParaRPr lang="en-GB" sz="1746" dirty="0">
                  <a:solidFill>
                    <a:prstClr val="black"/>
                  </a:solidFill>
                </a:endParaRPr>
              </a:p>
            </p:txBody>
          </p:sp>
          <p:sp>
            <p:nvSpPr>
              <p:cNvPr id="80" name="Freeform 145"/>
              <p:cNvSpPr>
                <a:spLocks/>
              </p:cNvSpPr>
              <p:nvPr/>
            </p:nvSpPr>
            <p:spPr bwMode="auto">
              <a:xfrm>
                <a:off x="5330825" y="4589463"/>
                <a:ext cx="65087" cy="168275"/>
              </a:xfrm>
              <a:custGeom>
                <a:avLst/>
                <a:gdLst/>
                <a:ahLst/>
                <a:cxnLst>
                  <a:cxn ang="0">
                    <a:pos x="0" y="503"/>
                  </a:cxn>
                  <a:cxn ang="0">
                    <a:pos x="12" y="514"/>
                  </a:cxn>
                  <a:cxn ang="0">
                    <a:pos x="185" y="514"/>
                  </a:cxn>
                  <a:cxn ang="0">
                    <a:pos x="198" y="503"/>
                  </a:cxn>
                  <a:cxn ang="0">
                    <a:pos x="198" y="11"/>
                  </a:cxn>
                  <a:cxn ang="0">
                    <a:pos x="185" y="0"/>
                  </a:cxn>
                  <a:cxn ang="0">
                    <a:pos x="12" y="0"/>
                  </a:cxn>
                  <a:cxn ang="0">
                    <a:pos x="0" y="11"/>
                  </a:cxn>
                  <a:cxn ang="0">
                    <a:pos x="0" y="503"/>
                  </a:cxn>
                </a:cxnLst>
                <a:rect l="0" t="0" r="r" b="b"/>
                <a:pathLst>
                  <a:path w="198" h="514">
                    <a:moveTo>
                      <a:pt x="0" y="503"/>
                    </a:moveTo>
                    <a:cubicBezTo>
                      <a:pt x="0" y="509"/>
                      <a:pt x="5" y="514"/>
                      <a:pt x="12" y="514"/>
                    </a:cubicBezTo>
                    <a:cubicBezTo>
                      <a:pt x="185" y="514"/>
                      <a:pt x="185" y="514"/>
                      <a:pt x="185" y="514"/>
                    </a:cubicBezTo>
                    <a:cubicBezTo>
                      <a:pt x="192" y="514"/>
                      <a:pt x="198" y="509"/>
                      <a:pt x="198" y="503"/>
                    </a:cubicBezTo>
                    <a:cubicBezTo>
                      <a:pt x="198" y="11"/>
                      <a:pt x="198" y="11"/>
                      <a:pt x="198" y="11"/>
                    </a:cubicBezTo>
                    <a:cubicBezTo>
                      <a:pt x="198" y="5"/>
                      <a:pt x="192" y="0"/>
                      <a:pt x="185" y="0"/>
                    </a:cubicBezTo>
                    <a:cubicBezTo>
                      <a:pt x="12" y="0"/>
                      <a:pt x="12" y="0"/>
                      <a:pt x="12" y="0"/>
                    </a:cubicBezTo>
                    <a:cubicBezTo>
                      <a:pt x="5" y="0"/>
                      <a:pt x="0" y="5"/>
                      <a:pt x="0" y="11"/>
                    </a:cubicBezTo>
                    <a:lnTo>
                      <a:pt x="0" y="503"/>
                    </a:lnTo>
                    <a:close/>
                  </a:path>
                </a:pathLst>
              </a:custGeom>
              <a:grpFill/>
            </p:spPr>
            <p:txBody>
              <a:bodyPr wrap="square" lIns="0" tIns="0" rIns="0" bIns="0" rtlCol="0"/>
              <a:lstStyle/>
              <a:p>
                <a:pPr defTabSz="488435"/>
                <a:endParaRPr lang="en-GB" sz="1746" dirty="0">
                  <a:solidFill>
                    <a:prstClr val="black"/>
                  </a:solidFill>
                </a:endParaRPr>
              </a:p>
            </p:txBody>
          </p:sp>
          <p:sp>
            <p:nvSpPr>
              <p:cNvPr id="81" name="Freeform 146"/>
              <p:cNvSpPr>
                <a:spLocks/>
              </p:cNvSpPr>
              <p:nvPr/>
            </p:nvSpPr>
            <p:spPr bwMode="auto">
              <a:xfrm>
                <a:off x="5232400" y="4616451"/>
                <a:ext cx="65087" cy="141288"/>
              </a:xfrm>
              <a:custGeom>
                <a:avLst/>
                <a:gdLst/>
                <a:ahLst/>
                <a:cxnLst>
                  <a:cxn ang="0">
                    <a:pos x="0" y="418"/>
                  </a:cxn>
                  <a:cxn ang="0">
                    <a:pos x="13" y="428"/>
                  </a:cxn>
                  <a:cxn ang="0">
                    <a:pos x="186" y="428"/>
                  </a:cxn>
                  <a:cxn ang="0">
                    <a:pos x="198" y="418"/>
                  </a:cxn>
                  <a:cxn ang="0">
                    <a:pos x="198" y="10"/>
                  </a:cxn>
                  <a:cxn ang="0">
                    <a:pos x="186" y="0"/>
                  </a:cxn>
                  <a:cxn ang="0">
                    <a:pos x="13" y="0"/>
                  </a:cxn>
                  <a:cxn ang="0">
                    <a:pos x="0" y="10"/>
                  </a:cxn>
                  <a:cxn ang="0">
                    <a:pos x="0" y="418"/>
                  </a:cxn>
                </a:cxnLst>
                <a:rect l="0" t="0" r="r" b="b"/>
                <a:pathLst>
                  <a:path w="198" h="428">
                    <a:moveTo>
                      <a:pt x="0" y="418"/>
                    </a:moveTo>
                    <a:cubicBezTo>
                      <a:pt x="0" y="424"/>
                      <a:pt x="6" y="428"/>
                      <a:pt x="13" y="428"/>
                    </a:cubicBezTo>
                    <a:cubicBezTo>
                      <a:pt x="186" y="428"/>
                      <a:pt x="186" y="428"/>
                      <a:pt x="186" y="428"/>
                    </a:cubicBezTo>
                    <a:cubicBezTo>
                      <a:pt x="193" y="428"/>
                      <a:pt x="198" y="424"/>
                      <a:pt x="198" y="418"/>
                    </a:cubicBezTo>
                    <a:cubicBezTo>
                      <a:pt x="198" y="10"/>
                      <a:pt x="198" y="10"/>
                      <a:pt x="198" y="10"/>
                    </a:cubicBezTo>
                    <a:cubicBezTo>
                      <a:pt x="198" y="4"/>
                      <a:pt x="193" y="0"/>
                      <a:pt x="186" y="0"/>
                    </a:cubicBezTo>
                    <a:cubicBezTo>
                      <a:pt x="13" y="0"/>
                      <a:pt x="13" y="0"/>
                      <a:pt x="13" y="0"/>
                    </a:cubicBezTo>
                    <a:cubicBezTo>
                      <a:pt x="6" y="0"/>
                      <a:pt x="0" y="4"/>
                      <a:pt x="0" y="10"/>
                    </a:cubicBezTo>
                    <a:lnTo>
                      <a:pt x="0" y="418"/>
                    </a:lnTo>
                    <a:close/>
                  </a:path>
                </a:pathLst>
              </a:custGeom>
              <a:grpFill/>
            </p:spPr>
            <p:txBody>
              <a:bodyPr wrap="square" lIns="0" tIns="0" rIns="0" bIns="0" rtlCol="0"/>
              <a:lstStyle/>
              <a:p>
                <a:pPr defTabSz="488435"/>
                <a:endParaRPr lang="en-GB" sz="1746" dirty="0">
                  <a:solidFill>
                    <a:prstClr val="black"/>
                  </a:solidFill>
                </a:endParaRPr>
              </a:p>
            </p:txBody>
          </p:sp>
          <p:sp>
            <p:nvSpPr>
              <p:cNvPr id="82" name="Freeform 147"/>
              <p:cNvSpPr>
                <a:spLocks/>
              </p:cNvSpPr>
              <p:nvPr/>
            </p:nvSpPr>
            <p:spPr bwMode="auto">
              <a:xfrm>
                <a:off x="5133975" y="4646613"/>
                <a:ext cx="65087" cy="111125"/>
              </a:xfrm>
              <a:custGeom>
                <a:avLst/>
                <a:gdLst/>
                <a:ahLst/>
                <a:cxnLst>
                  <a:cxn ang="0">
                    <a:pos x="0" y="328"/>
                  </a:cxn>
                  <a:cxn ang="0">
                    <a:pos x="12" y="335"/>
                  </a:cxn>
                  <a:cxn ang="0">
                    <a:pos x="186" y="335"/>
                  </a:cxn>
                  <a:cxn ang="0">
                    <a:pos x="198" y="328"/>
                  </a:cxn>
                  <a:cxn ang="0">
                    <a:pos x="198" y="7"/>
                  </a:cxn>
                  <a:cxn ang="0">
                    <a:pos x="186" y="0"/>
                  </a:cxn>
                  <a:cxn ang="0">
                    <a:pos x="12" y="0"/>
                  </a:cxn>
                  <a:cxn ang="0">
                    <a:pos x="0" y="7"/>
                  </a:cxn>
                  <a:cxn ang="0">
                    <a:pos x="0" y="328"/>
                  </a:cxn>
                </a:cxnLst>
                <a:rect l="0" t="0" r="r" b="b"/>
                <a:pathLst>
                  <a:path w="198" h="335">
                    <a:moveTo>
                      <a:pt x="0" y="328"/>
                    </a:moveTo>
                    <a:cubicBezTo>
                      <a:pt x="0" y="332"/>
                      <a:pt x="6" y="335"/>
                      <a:pt x="12" y="335"/>
                    </a:cubicBezTo>
                    <a:cubicBezTo>
                      <a:pt x="186" y="335"/>
                      <a:pt x="186" y="335"/>
                      <a:pt x="186" y="335"/>
                    </a:cubicBezTo>
                    <a:cubicBezTo>
                      <a:pt x="192" y="335"/>
                      <a:pt x="198" y="332"/>
                      <a:pt x="198" y="328"/>
                    </a:cubicBezTo>
                    <a:cubicBezTo>
                      <a:pt x="198" y="7"/>
                      <a:pt x="198" y="7"/>
                      <a:pt x="198" y="7"/>
                    </a:cubicBezTo>
                    <a:cubicBezTo>
                      <a:pt x="198" y="3"/>
                      <a:pt x="192" y="0"/>
                      <a:pt x="186" y="0"/>
                    </a:cubicBezTo>
                    <a:cubicBezTo>
                      <a:pt x="12" y="0"/>
                      <a:pt x="12" y="0"/>
                      <a:pt x="12" y="0"/>
                    </a:cubicBezTo>
                    <a:cubicBezTo>
                      <a:pt x="6" y="0"/>
                      <a:pt x="0" y="3"/>
                      <a:pt x="0" y="7"/>
                    </a:cubicBezTo>
                    <a:lnTo>
                      <a:pt x="0" y="328"/>
                    </a:lnTo>
                    <a:close/>
                  </a:path>
                </a:pathLst>
              </a:custGeom>
              <a:grpFill/>
            </p:spPr>
            <p:txBody>
              <a:bodyPr wrap="square" lIns="0" tIns="0" rIns="0" bIns="0" rtlCol="0"/>
              <a:lstStyle/>
              <a:p>
                <a:pPr defTabSz="488435"/>
                <a:endParaRPr lang="en-GB" sz="1746" dirty="0">
                  <a:solidFill>
                    <a:prstClr val="black"/>
                  </a:solidFill>
                </a:endParaRPr>
              </a:p>
            </p:txBody>
          </p:sp>
          <p:sp>
            <p:nvSpPr>
              <p:cNvPr id="83" name="Freeform 148"/>
              <p:cNvSpPr>
                <a:spLocks/>
              </p:cNvSpPr>
              <p:nvPr/>
            </p:nvSpPr>
            <p:spPr bwMode="auto">
              <a:xfrm>
                <a:off x="4918075" y="4264026"/>
                <a:ext cx="61912" cy="98425"/>
              </a:xfrm>
              <a:custGeom>
                <a:avLst/>
                <a:gdLst/>
                <a:ahLst/>
                <a:cxnLst>
                  <a:cxn ang="0">
                    <a:pos x="0" y="2"/>
                  </a:cxn>
                  <a:cxn ang="0">
                    <a:pos x="20" y="62"/>
                  </a:cxn>
                  <a:cxn ang="0">
                    <a:pos x="39" y="2"/>
                  </a:cxn>
                  <a:cxn ang="0">
                    <a:pos x="23" y="0"/>
                  </a:cxn>
                  <a:cxn ang="0">
                    <a:pos x="16" y="0"/>
                  </a:cxn>
                  <a:cxn ang="0">
                    <a:pos x="0" y="2"/>
                  </a:cxn>
                </a:cxnLst>
                <a:rect l="0" t="0" r="r" b="b"/>
                <a:pathLst>
                  <a:path w="39" h="62">
                    <a:moveTo>
                      <a:pt x="0" y="2"/>
                    </a:moveTo>
                    <a:lnTo>
                      <a:pt x="20" y="62"/>
                    </a:lnTo>
                    <a:lnTo>
                      <a:pt x="39" y="2"/>
                    </a:lnTo>
                    <a:lnTo>
                      <a:pt x="23" y="0"/>
                    </a:lnTo>
                    <a:lnTo>
                      <a:pt x="16" y="0"/>
                    </a:lnTo>
                    <a:lnTo>
                      <a:pt x="0" y="2"/>
                    </a:lnTo>
                    <a:close/>
                  </a:path>
                </a:pathLst>
              </a:custGeom>
              <a:grpFill/>
            </p:spPr>
            <p:txBody>
              <a:bodyPr wrap="square" lIns="0" tIns="0" rIns="0" bIns="0" rtlCol="0"/>
              <a:lstStyle/>
              <a:p>
                <a:pPr defTabSz="488435"/>
                <a:endParaRPr lang="en-GB" sz="1746" dirty="0">
                  <a:solidFill>
                    <a:prstClr val="black"/>
                  </a:solidFill>
                </a:endParaRPr>
              </a:p>
            </p:txBody>
          </p:sp>
          <p:sp>
            <p:nvSpPr>
              <p:cNvPr id="84" name="Oval 149"/>
              <p:cNvSpPr>
                <a:spLocks noChangeArrowheads="1"/>
              </p:cNvSpPr>
              <p:nvPr/>
            </p:nvSpPr>
            <p:spPr bwMode="auto">
              <a:xfrm>
                <a:off x="4816475" y="3949701"/>
                <a:ext cx="266700" cy="287338"/>
              </a:xfrm>
              <a:prstGeom prst="ellipse">
                <a:avLst/>
              </a:prstGeom>
              <a:grpFill/>
            </p:spPr>
            <p:txBody>
              <a:bodyPr wrap="square" lIns="0" tIns="0" rIns="0" bIns="0" rtlCol="0"/>
              <a:lstStyle/>
              <a:p>
                <a:pPr defTabSz="488435"/>
                <a:endParaRPr lang="en-GB" sz="1746" dirty="0">
                  <a:solidFill>
                    <a:prstClr val="black"/>
                  </a:solidFill>
                </a:endParaRPr>
              </a:p>
            </p:txBody>
          </p:sp>
          <p:sp>
            <p:nvSpPr>
              <p:cNvPr id="85" name="Freeform 150"/>
              <p:cNvSpPr>
                <a:spLocks/>
              </p:cNvSpPr>
              <p:nvPr/>
            </p:nvSpPr>
            <p:spPr bwMode="auto">
              <a:xfrm>
                <a:off x="4638675" y="4252913"/>
                <a:ext cx="539750" cy="582613"/>
              </a:xfrm>
              <a:custGeom>
                <a:avLst/>
                <a:gdLst/>
                <a:ahLst/>
                <a:cxnLst>
                  <a:cxn ang="0">
                    <a:pos x="1083" y="1777"/>
                  </a:cxn>
                  <a:cxn ang="0">
                    <a:pos x="1083" y="509"/>
                  </a:cxn>
                  <a:cxn ang="0">
                    <a:pos x="1250" y="325"/>
                  </a:cxn>
                  <a:cxn ang="0">
                    <a:pos x="1647" y="325"/>
                  </a:cxn>
                  <a:cxn ang="0">
                    <a:pos x="1613" y="253"/>
                  </a:cxn>
                  <a:cxn ang="0">
                    <a:pos x="1190" y="0"/>
                  </a:cxn>
                  <a:cxn ang="0">
                    <a:pos x="959" y="643"/>
                  </a:cxn>
                  <a:cxn ang="0">
                    <a:pos x="702" y="0"/>
                  </a:cxn>
                  <a:cxn ang="0">
                    <a:pos x="317" y="222"/>
                  </a:cxn>
                  <a:cxn ang="0">
                    <a:pos x="400" y="1776"/>
                  </a:cxn>
                  <a:cxn ang="0">
                    <a:pos x="1083" y="1777"/>
                  </a:cxn>
                </a:cxnLst>
                <a:rect l="0" t="0" r="r" b="b"/>
                <a:pathLst>
                  <a:path w="1647" h="1777">
                    <a:moveTo>
                      <a:pt x="1083" y="1777"/>
                    </a:moveTo>
                    <a:cubicBezTo>
                      <a:pt x="1083" y="509"/>
                      <a:pt x="1083" y="509"/>
                      <a:pt x="1083" y="509"/>
                    </a:cubicBezTo>
                    <a:cubicBezTo>
                      <a:pt x="1083" y="408"/>
                      <a:pt x="1158" y="325"/>
                      <a:pt x="1250" y="325"/>
                    </a:cubicBezTo>
                    <a:cubicBezTo>
                      <a:pt x="1647" y="325"/>
                      <a:pt x="1647" y="325"/>
                      <a:pt x="1647" y="325"/>
                    </a:cubicBezTo>
                    <a:cubicBezTo>
                      <a:pt x="1636" y="294"/>
                      <a:pt x="1624" y="269"/>
                      <a:pt x="1613" y="253"/>
                    </a:cubicBezTo>
                    <a:cubicBezTo>
                      <a:pt x="1531" y="136"/>
                      <a:pt x="1424" y="39"/>
                      <a:pt x="1190" y="0"/>
                    </a:cubicBezTo>
                    <a:cubicBezTo>
                      <a:pt x="959" y="643"/>
                      <a:pt x="959" y="643"/>
                      <a:pt x="959" y="643"/>
                    </a:cubicBezTo>
                    <a:cubicBezTo>
                      <a:pt x="702" y="0"/>
                      <a:pt x="702" y="0"/>
                      <a:pt x="702" y="0"/>
                    </a:cubicBezTo>
                    <a:cubicBezTo>
                      <a:pt x="499" y="37"/>
                      <a:pt x="403" y="121"/>
                      <a:pt x="317" y="222"/>
                    </a:cubicBezTo>
                    <a:cubicBezTo>
                      <a:pt x="150" y="420"/>
                      <a:pt x="0" y="1776"/>
                      <a:pt x="400" y="1776"/>
                    </a:cubicBezTo>
                    <a:lnTo>
                      <a:pt x="1083" y="1777"/>
                    </a:lnTo>
                    <a:close/>
                  </a:path>
                </a:pathLst>
              </a:custGeom>
              <a:grpFill/>
            </p:spPr>
            <p:txBody>
              <a:bodyPr wrap="square" lIns="0" tIns="0" rIns="0" bIns="0" rtlCol="0"/>
              <a:lstStyle/>
              <a:p>
                <a:pPr defTabSz="488435"/>
                <a:endParaRPr lang="en-GB" sz="1746" dirty="0">
                  <a:solidFill>
                    <a:prstClr val="black"/>
                  </a:solidFill>
                </a:endParaRPr>
              </a:p>
            </p:txBody>
          </p:sp>
          <p:sp>
            <p:nvSpPr>
              <p:cNvPr id="86" name="Freeform 151"/>
              <p:cNvSpPr>
                <a:spLocks noEditPoints="1"/>
              </p:cNvSpPr>
              <p:nvPr/>
            </p:nvSpPr>
            <p:spPr bwMode="auto">
              <a:xfrm>
                <a:off x="5032375" y="4398963"/>
                <a:ext cx="568325" cy="498475"/>
              </a:xfrm>
              <a:custGeom>
                <a:avLst/>
                <a:gdLst/>
                <a:ahLst/>
                <a:cxnLst>
                  <a:cxn ang="0">
                    <a:pos x="1584" y="0"/>
                  </a:cxn>
                  <a:cxn ang="0">
                    <a:pos x="148" y="0"/>
                  </a:cxn>
                  <a:cxn ang="0">
                    <a:pos x="0" y="163"/>
                  </a:cxn>
                  <a:cxn ang="0">
                    <a:pos x="0" y="1358"/>
                  </a:cxn>
                  <a:cxn ang="0">
                    <a:pos x="148" y="1521"/>
                  </a:cxn>
                  <a:cxn ang="0">
                    <a:pos x="1584" y="1521"/>
                  </a:cxn>
                  <a:cxn ang="0">
                    <a:pos x="1732" y="1358"/>
                  </a:cxn>
                  <a:cxn ang="0">
                    <a:pos x="1732" y="163"/>
                  </a:cxn>
                  <a:cxn ang="0">
                    <a:pos x="1584" y="0"/>
                  </a:cxn>
                  <a:cxn ang="0">
                    <a:pos x="1578" y="1358"/>
                  </a:cxn>
                  <a:cxn ang="0">
                    <a:pos x="1577" y="1364"/>
                  </a:cxn>
                  <a:cxn ang="0">
                    <a:pos x="155" y="1364"/>
                  </a:cxn>
                  <a:cxn ang="0">
                    <a:pos x="154" y="1358"/>
                  </a:cxn>
                  <a:cxn ang="0">
                    <a:pos x="154" y="163"/>
                  </a:cxn>
                  <a:cxn ang="0">
                    <a:pos x="155" y="157"/>
                  </a:cxn>
                  <a:cxn ang="0">
                    <a:pos x="1577" y="157"/>
                  </a:cxn>
                  <a:cxn ang="0">
                    <a:pos x="1578" y="163"/>
                  </a:cxn>
                  <a:cxn ang="0">
                    <a:pos x="1578" y="1358"/>
                  </a:cxn>
                </a:cxnLst>
                <a:rect l="0" t="0" r="r" b="b"/>
                <a:pathLst>
                  <a:path w="1732" h="1521">
                    <a:moveTo>
                      <a:pt x="1584" y="0"/>
                    </a:moveTo>
                    <a:cubicBezTo>
                      <a:pt x="148" y="0"/>
                      <a:pt x="148" y="0"/>
                      <a:pt x="148" y="0"/>
                    </a:cubicBezTo>
                    <a:cubicBezTo>
                      <a:pt x="66" y="0"/>
                      <a:pt x="0" y="73"/>
                      <a:pt x="0" y="163"/>
                    </a:cubicBezTo>
                    <a:cubicBezTo>
                      <a:pt x="0" y="1358"/>
                      <a:pt x="0" y="1358"/>
                      <a:pt x="0" y="1358"/>
                    </a:cubicBezTo>
                    <a:cubicBezTo>
                      <a:pt x="0" y="1448"/>
                      <a:pt x="66" y="1521"/>
                      <a:pt x="148" y="1521"/>
                    </a:cubicBezTo>
                    <a:cubicBezTo>
                      <a:pt x="1584" y="1521"/>
                      <a:pt x="1584" y="1521"/>
                      <a:pt x="1584" y="1521"/>
                    </a:cubicBezTo>
                    <a:cubicBezTo>
                      <a:pt x="1666" y="1521"/>
                      <a:pt x="1732" y="1448"/>
                      <a:pt x="1732" y="1358"/>
                    </a:cubicBezTo>
                    <a:cubicBezTo>
                      <a:pt x="1732" y="163"/>
                      <a:pt x="1732" y="163"/>
                      <a:pt x="1732" y="163"/>
                    </a:cubicBezTo>
                    <a:cubicBezTo>
                      <a:pt x="1732" y="73"/>
                      <a:pt x="1666" y="0"/>
                      <a:pt x="1584" y="0"/>
                    </a:cubicBezTo>
                    <a:close/>
                    <a:moveTo>
                      <a:pt x="1578" y="1358"/>
                    </a:moveTo>
                    <a:cubicBezTo>
                      <a:pt x="1578" y="1360"/>
                      <a:pt x="1578" y="1362"/>
                      <a:pt x="1577" y="1364"/>
                    </a:cubicBezTo>
                    <a:cubicBezTo>
                      <a:pt x="155" y="1364"/>
                      <a:pt x="155" y="1364"/>
                      <a:pt x="155" y="1364"/>
                    </a:cubicBezTo>
                    <a:cubicBezTo>
                      <a:pt x="154" y="1362"/>
                      <a:pt x="154" y="1360"/>
                      <a:pt x="154" y="1358"/>
                    </a:cubicBezTo>
                    <a:cubicBezTo>
                      <a:pt x="154" y="163"/>
                      <a:pt x="154" y="163"/>
                      <a:pt x="154" y="163"/>
                    </a:cubicBezTo>
                    <a:cubicBezTo>
                      <a:pt x="154" y="160"/>
                      <a:pt x="154" y="158"/>
                      <a:pt x="155" y="157"/>
                    </a:cubicBezTo>
                    <a:cubicBezTo>
                      <a:pt x="1577" y="157"/>
                      <a:pt x="1577" y="157"/>
                      <a:pt x="1577" y="157"/>
                    </a:cubicBezTo>
                    <a:cubicBezTo>
                      <a:pt x="1578" y="158"/>
                      <a:pt x="1578" y="160"/>
                      <a:pt x="1578" y="163"/>
                    </a:cubicBezTo>
                    <a:lnTo>
                      <a:pt x="1578" y="1358"/>
                    </a:lnTo>
                    <a:close/>
                  </a:path>
                </a:pathLst>
              </a:custGeom>
              <a:grpFill/>
            </p:spPr>
            <p:txBody>
              <a:bodyPr wrap="square" lIns="0" tIns="0" rIns="0" bIns="0" rtlCol="0"/>
              <a:lstStyle/>
              <a:p>
                <a:pPr defTabSz="488435"/>
                <a:endParaRPr lang="en-GB" sz="1746" dirty="0">
                  <a:solidFill>
                    <a:prstClr val="black"/>
                  </a:solidFill>
                </a:endParaRPr>
              </a:p>
            </p:txBody>
          </p:sp>
        </p:grpSp>
        <p:grpSp>
          <p:nvGrpSpPr>
            <p:cNvPr id="59" name="Group 58"/>
            <p:cNvGrpSpPr/>
            <p:nvPr/>
          </p:nvGrpSpPr>
          <p:grpSpPr>
            <a:xfrm>
              <a:off x="4517073" y="4767585"/>
              <a:ext cx="567710" cy="516490"/>
              <a:chOff x="4233869" y="5259368"/>
              <a:chExt cx="639763" cy="582610"/>
            </a:xfrm>
            <a:solidFill>
              <a:schemeClr val="bg1"/>
            </a:solidFill>
          </p:grpSpPr>
          <p:sp>
            <p:nvSpPr>
              <p:cNvPr id="70" name="Freeform 99"/>
              <p:cNvSpPr>
                <a:spLocks/>
              </p:cNvSpPr>
              <p:nvPr/>
            </p:nvSpPr>
            <p:spPr bwMode="auto">
              <a:xfrm>
                <a:off x="4697419" y="5522892"/>
                <a:ext cx="131763" cy="168274"/>
              </a:xfrm>
              <a:custGeom>
                <a:avLst/>
                <a:gdLst/>
                <a:ahLst/>
                <a:cxnLst>
                  <a:cxn ang="0">
                    <a:pos x="7" y="47"/>
                  </a:cxn>
                  <a:cxn ang="0">
                    <a:pos x="26" y="65"/>
                  </a:cxn>
                  <a:cxn ang="0">
                    <a:pos x="44" y="47"/>
                  </a:cxn>
                  <a:cxn ang="0">
                    <a:pos x="47" y="47"/>
                  </a:cxn>
                  <a:cxn ang="0">
                    <a:pos x="49" y="43"/>
                  </a:cxn>
                  <a:cxn ang="0">
                    <a:pos x="49" y="38"/>
                  </a:cxn>
                  <a:cxn ang="0">
                    <a:pos x="48" y="37"/>
                  </a:cxn>
                  <a:cxn ang="0">
                    <a:pos x="45" y="16"/>
                  </a:cxn>
                  <a:cxn ang="0">
                    <a:pos x="24" y="7"/>
                  </a:cxn>
                  <a:cxn ang="0">
                    <a:pos x="24" y="7"/>
                  </a:cxn>
                  <a:cxn ang="0">
                    <a:pos x="24" y="2"/>
                  </a:cxn>
                  <a:cxn ang="0">
                    <a:pos x="19" y="6"/>
                  </a:cxn>
                  <a:cxn ang="0">
                    <a:pos x="15" y="2"/>
                  </a:cxn>
                  <a:cxn ang="0">
                    <a:pos x="13" y="10"/>
                  </a:cxn>
                  <a:cxn ang="0">
                    <a:pos x="13" y="10"/>
                  </a:cxn>
                  <a:cxn ang="0">
                    <a:pos x="6" y="8"/>
                  </a:cxn>
                  <a:cxn ang="0">
                    <a:pos x="9" y="13"/>
                  </a:cxn>
                  <a:cxn ang="0">
                    <a:pos x="4" y="18"/>
                  </a:cxn>
                  <a:cxn ang="0">
                    <a:pos x="4" y="37"/>
                  </a:cxn>
                  <a:cxn ang="0">
                    <a:pos x="3" y="38"/>
                  </a:cxn>
                  <a:cxn ang="0">
                    <a:pos x="3" y="43"/>
                  </a:cxn>
                  <a:cxn ang="0">
                    <a:pos x="5" y="47"/>
                  </a:cxn>
                  <a:cxn ang="0">
                    <a:pos x="7" y="47"/>
                  </a:cxn>
                </a:cxnLst>
                <a:rect l="0" t="0" r="r" b="b"/>
                <a:pathLst>
                  <a:path w="51" h="65">
                    <a:moveTo>
                      <a:pt x="7" y="47"/>
                    </a:moveTo>
                    <a:cubicBezTo>
                      <a:pt x="11" y="57"/>
                      <a:pt x="18" y="65"/>
                      <a:pt x="26" y="65"/>
                    </a:cubicBezTo>
                    <a:cubicBezTo>
                      <a:pt x="34" y="65"/>
                      <a:pt x="40" y="57"/>
                      <a:pt x="44" y="47"/>
                    </a:cubicBezTo>
                    <a:cubicBezTo>
                      <a:pt x="45" y="48"/>
                      <a:pt x="46" y="48"/>
                      <a:pt x="47" y="47"/>
                    </a:cubicBezTo>
                    <a:cubicBezTo>
                      <a:pt x="48" y="46"/>
                      <a:pt x="48" y="45"/>
                      <a:pt x="49" y="43"/>
                    </a:cubicBezTo>
                    <a:cubicBezTo>
                      <a:pt x="49" y="42"/>
                      <a:pt x="49" y="40"/>
                      <a:pt x="49" y="38"/>
                    </a:cubicBezTo>
                    <a:cubicBezTo>
                      <a:pt x="49" y="38"/>
                      <a:pt x="48" y="37"/>
                      <a:pt x="48" y="37"/>
                    </a:cubicBezTo>
                    <a:cubicBezTo>
                      <a:pt x="51" y="30"/>
                      <a:pt x="51" y="22"/>
                      <a:pt x="45" y="16"/>
                    </a:cubicBezTo>
                    <a:cubicBezTo>
                      <a:pt x="40" y="9"/>
                      <a:pt x="32" y="6"/>
                      <a:pt x="24" y="7"/>
                    </a:cubicBezTo>
                    <a:cubicBezTo>
                      <a:pt x="24" y="7"/>
                      <a:pt x="24" y="7"/>
                      <a:pt x="24" y="7"/>
                    </a:cubicBezTo>
                    <a:cubicBezTo>
                      <a:pt x="24" y="5"/>
                      <a:pt x="24" y="4"/>
                      <a:pt x="24" y="2"/>
                    </a:cubicBezTo>
                    <a:cubicBezTo>
                      <a:pt x="24" y="2"/>
                      <a:pt x="19" y="7"/>
                      <a:pt x="19" y="6"/>
                    </a:cubicBezTo>
                    <a:cubicBezTo>
                      <a:pt x="18" y="6"/>
                      <a:pt x="16" y="0"/>
                      <a:pt x="15" y="2"/>
                    </a:cubicBezTo>
                    <a:cubicBezTo>
                      <a:pt x="15" y="6"/>
                      <a:pt x="14" y="8"/>
                      <a:pt x="13" y="10"/>
                    </a:cubicBezTo>
                    <a:cubicBezTo>
                      <a:pt x="13" y="10"/>
                      <a:pt x="13" y="10"/>
                      <a:pt x="13" y="10"/>
                    </a:cubicBezTo>
                    <a:cubicBezTo>
                      <a:pt x="11" y="8"/>
                      <a:pt x="5" y="6"/>
                      <a:pt x="6" y="8"/>
                    </a:cubicBezTo>
                    <a:cubicBezTo>
                      <a:pt x="8" y="10"/>
                      <a:pt x="9" y="11"/>
                      <a:pt x="9" y="13"/>
                    </a:cubicBezTo>
                    <a:cubicBezTo>
                      <a:pt x="7" y="14"/>
                      <a:pt x="5" y="16"/>
                      <a:pt x="4" y="18"/>
                    </a:cubicBezTo>
                    <a:cubicBezTo>
                      <a:pt x="1" y="24"/>
                      <a:pt x="0" y="32"/>
                      <a:pt x="4" y="37"/>
                    </a:cubicBezTo>
                    <a:cubicBezTo>
                      <a:pt x="3" y="38"/>
                      <a:pt x="3" y="38"/>
                      <a:pt x="3" y="38"/>
                    </a:cubicBezTo>
                    <a:cubicBezTo>
                      <a:pt x="2" y="40"/>
                      <a:pt x="3" y="42"/>
                      <a:pt x="3" y="43"/>
                    </a:cubicBezTo>
                    <a:cubicBezTo>
                      <a:pt x="3" y="45"/>
                      <a:pt x="4" y="46"/>
                      <a:pt x="5" y="47"/>
                    </a:cubicBezTo>
                    <a:cubicBezTo>
                      <a:pt x="6" y="48"/>
                      <a:pt x="7" y="48"/>
                      <a:pt x="7" y="47"/>
                    </a:cubicBezTo>
                    <a:close/>
                  </a:path>
                </a:pathLst>
              </a:custGeom>
              <a:grpFill/>
              <a:ln w="9525">
                <a:noFill/>
                <a:round/>
                <a:headEnd/>
                <a:tailEnd/>
              </a:ln>
            </p:spPr>
            <p:txBody>
              <a:bodyPr vert="horz" wrap="square" lIns="88728" tIns="44363" rIns="88728" bIns="44363" numCol="1" anchor="t" anchorCtr="0" compatLnSpc="1">
                <a:prstTxWarp prst="textNoShape">
                  <a:avLst/>
                </a:prstTxWarp>
              </a:bodyPr>
              <a:lstStyle/>
              <a:p>
                <a:pPr defTabSz="488435"/>
                <a:endParaRPr lang="en-GB" sz="1746" dirty="0">
                  <a:solidFill>
                    <a:prstClr val="black"/>
                  </a:solidFill>
                </a:endParaRPr>
              </a:p>
            </p:txBody>
          </p:sp>
          <p:sp>
            <p:nvSpPr>
              <p:cNvPr id="71" name="Freeform 100"/>
              <p:cNvSpPr>
                <a:spLocks/>
              </p:cNvSpPr>
              <p:nvPr/>
            </p:nvSpPr>
            <p:spPr bwMode="auto">
              <a:xfrm>
                <a:off x="4654557" y="5703866"/>
                <a:ext cx="219075" cy="138112"/>
              </a:xfrm>
              <a:custGeom>
                <a:avLst/>
                <a:gdLst/>
                <a:ahLst/>
                <a:cxnLst>
                  <a:cxn ang="0">
                    <a:pos x="61" y="0"/>
                  </a:cxn>
                  <a:cxn ang="0">
                    <a:pos x="79" y="11"/>
                  </a:cxn>
                  <a:cxn ang="0">
                    <a:pos x="85" y="50"/>
                  </a:cxn>
                  <a:cxn ang="0">
                    <a:pos x="84" y="53"/>
                  </a:cxn>
                  <a:cxn ang="0">
                    <a:pos x="81" y="54"/>
                  </a:cxn>
                  <a:cxn ang="0">
                    <a:pos x="4" y="54"/>
                  </a:cxn>
                  <a:cxn ang="0">
                    <a:pos x="1" y="53"/>
                  </a:cxn>
                  <a:cxn ang="0">
                    <a:pos x="0" y="50"/>
                  </a:cxn>
                  <a:cxn ang="0">
                    <a:pos x="6" y="11"/>
                  </a:cxn>
                  <a:cxn ang="0">
                    <a:pos x="24" y="0"/>
                  </a:cxn>
                  <a:cxn ang="0">
                    <a:pos x="43" y="15"/>
                  </a:cxn>
                  <a:cxn ang="0">
                    <a:pos x="61" y="0"/>
                  </a:cxn>
                </a:cxnLst>
                <a:rect l="0" t="0" r="r" b="b"/>
                <a:pathLst>
                  <a:path w="85" h="54">
                    <a:moveTo>
                      <a:pt x="61" y="0"/>
                    </a:moveTo>
                    <a:cubicBezTo>
                      <a:pt x="68" y="3"/>
                      <a:pt x="75" y="4"/>
                      <a:pt x="79" y="11"/>
                    </a:cubicBezTo>
                    <a:cubicBezTo>
                      <a:pt x="83" y="19"/>
                      <a:pt x="85" y="36"/>
                      <a:pt x="85" y="50"/>
                    </a:cubicBezTo>
                    <a:cubicBezTo>
                      <a:pt x="85" y="51"/>
                      <a:pt x="85" y="52"/>
                      <a:pt x="84" y="53"/>
                    </a:cubicBezTo>
                    <a:cubicBezTo>
                      <a:pt x="83" y="54"/>
                      <a:pt x="82" y="54"/>
                      <a:pt x="81" y="54"/>
                    </a:cubicBezTo>
                    <a:cubicBezTo>
                      <a:pt x="4" y="54"/>
                      <a:pt x="4" y="54"/>
                      <a:pt x="4" y="54"/>
                    </a:cubicBezTo>
                    <a:cubicBezTo>
                      <a:pt x="3" y="54"/>
                      <a:pt x="2" y="54"/>
                      <a:pt x="1" y="53"/>
                    </a:cubicBezTo>
                    <a:cubicBezTo>
                      <a:pt x="0" y="52"/>
                      <a:pt x="0" y="51"/>
                      <a:pt x="0" y="50"/>
                    </a:cubicBezTo>
                    <a:cubicBezTo>
                      <a:pt x="1" y="36"/>
                      <a:pt x="2" y="19"/>
                      <a:pt x="6" y="11"/>
                    </a:cubicBezTo>
                    <a:cubicBezTo>
                      <a:pt x="10" y="4"/>
                      <a:pt x="17" y="3"/>
                      <a:pt x="24" y="0"/>
                    </a:cubicBezTo>
                    <a:cubicBezTo>
                      <a:pt x="43" y="15"/>
                      <a:pt x="43" y="15"/>
                      <a:pt x="43" y="15"/>
                    </a:cubicBezTo>
                    <a:cubicBezTo>
                      <a:pt x="61" y="0"/>
                      <a:pt x="61" y="0"/>
                      <a:pt x="61" y="0"/>
                    </a:cubicBezTo>
                    <a:close/>
                  </a:path>
                </a:pathLst>
              </a:custGeom>
              <a:grpFill/>
              <a:ln w="9525">
                <a:noFill/>
                <a:round/>
                <a:headEnd/>
                <a:tailEnd/>
              </a:ln>
            </p:spPr>
            <p:txBody>
              <a:bodyPr vert="horz" wrap="square" lIns="88728" tIns="44363" rIns="88728" bIns="44363" numCol="1" anchor="t" anchorCtr="0" compatLnSpc="1">
                <a:prstTxWarp prst="textNoShape">
                  <a:avLst/>
                </a:prstTxWarp>
              </a:bodyPr>
              <a:lstStyle/>
              <a:p>
                <a:pPr defTabSz="488435"/>
                <a:endParaRPr lang="en-GB" sz="1746" dirty="0">
                  <a:solidFill>
                    <a:prstClr val="black"/>
                  </a:solidFill>
                </a:endParaRPr>
              </a:p>
            </p:txBody>
          </p:sp>
          <p:sp>
            <p:nvSpPr>
              <p:cNvPr id="72" name="Freeform 101"/>
              <p:cNvSpPr>
                <a:spLocks noEditPoints="1"/>
              </p:cNvSpPr>
              <p:nvPr/>
            </p:nvSpPr>
            <p:spPr bwMode="auto">
              <a:xfrm>
                <a:off x="4433894" y="5259368"/>
                <a:ext cx="238125" cy="300036"/>
              </a:xfrm>
              <a:custGeom>
                <a:avLst/>
                <a:gdLst/>
                <a:ahLst/>
                <a:cxnLst>
                  <a:cxn ang="0">
                    <a:pos x="68" y="30"/>
                  </a:cxn>
                  <a:cxn ang="0">
                    <a:pos x="71" y="31"/>
                  </a:cxn>
                  <a:cxn ang="0">
                    <a:pos x="71" y="36"/>
                  </a:cxn>
                  <a:cxn ang="0">
                    <a:pos x="67" y="39"/>
                  </a:cxn>
                  <a:cxn ang="0">
                    <a:pos x="65" y="40"/>
                  </a:cxn>
                  <a:cxn ang="0">
                    <a:pos x="46" y="58"/>
                  </a:cxn>
                  <a:cxn ang="0">
                    <a:pos x="28" y="40"/>
                  </a:cxn>
                  <a:cxn ang="0">
                    <a:pos x="26" y="39"/>
                  </a:cxn>
                  <a:cxn ang="0">
                    <a:pos x="22" y="36"/>
                  </a:cxn>
                  <a:cxn ang="0">
                    <a:pos x="22" y="31"/>
                  </a:cxn>
                  <a:cxn ang="0">
                    <a:pos x="25" y="30"/>
                  </a:cxn>
                  <a:cxn ang="0">
                    <a:pos x="24" y="16"/>
                  </a:cxn>
                  <a:cxn ang="0">
                    <a:pos x="46" y="0"/>
                  </a:cxn>
                  <a:cxn ang="0">
                    <a:pos x="62" y="7"/>
                  </a:cxn>
                  <a:cxn ang="0">
                    <a:pos x="68" y="30"/>
                  </a:cxn>
                  <a:cxn ang="0">
                    <a:pos x="46" y="69"/>
                  </a:cxn>
                  <a:cxn ang="0">
                    <a:pos x="43" y="72"/>
                  </a:cxn>
                  <a:cxn ang="0">
                    <a:pos x="44" y="76"/>
                  </a:cxn>
                  <a:cxn ang="0">
                    <a:pos x="41" y="95"/>
                  </a:cxn>
                  <a:cxn ang="0">
                    <a:pos x="29" y="63"/>
                  </a:cxn>
                  <a:cxn ang="0">
                    <a:pos x="7" y="75"/>
                  </a:cxn>
                  <a:cxn ang="0">
                    <a:pos x="0" y="113"/>
                  </a:cxn>
                  <a:cxn ang="0">
                    <a:pos x="1" y="116"/>
                  </a:cxn>
                  <a:cxn ang="0">
                    <a:pos x="4" y="117"/>
                  </a:cxn>
                  <a:cxn ang="0">
                    <a:pos x="89" y="117"/>
                  </a:cxn>
                  <a:cxn ang="0">
                    <a:pos x="92" y="116"/>
                  </a:cxn>
                  <a:cxn ang="0">
                    <a:pos x="93" y="113"/>
                  </a:cxn>
                  <a:cxn ang="0">
                    <a:pos x="86" y="75"/>
                  </a:cxn>
                  <a:cxn ang="0">
                    <a:pos x="64" y="63"/>
                  </a:cxn>
                  <a:cxn ang="0">
                    <a:pos x="52" y="95"/>
                  </a:cxn>
                  <a:cxn ang="0">
                    <a:pos x="49" y="76"/>
                  </a:cxn>
                  <a:cxn ang="0">
                    <a:pos x="50" y="72"/>
                  </a:cxn>
                  <a:cxn ang="0">
                    <a:pos x="46" y="69"/>
                  </a:cxn>
                  <a:cxn ang="0">
                    <a:pos x="62" y="99"/>
                  </a:cxn>
                  <a:cxn ang="0">
                    <a:pos x="75" y="99"/>
                  </a:cxn>
                  <a:cxn ang="0">
                    <a:pos x="75" y="103"/>
                  </a:cxn>
                  <a:cxn ang="0">
                    <a:pos x="62" y="103"/>
                  </a:cxn>
                  <a:cxn ang="0">
                    <a:pos x="62" y="99"/>
                  </a:cxn>
                </a:cxnLst>
                <a:rect l="0" t="0" r="r" b="b"/>
                <a:pathLst>
                  <a:path w="93" h="117">
                    <a:moveTo>
                      <a:pt x="68" y="30"/>
                    </a:moveTo>
                    <a:cubicBezTo>
                      <a:pt x="69" y="30"/>
                      <a:pt x="70" y="30"/>
                      <a:pt x="71" y="31"/>
                    </a:cubicBezTo>
                    <a:cubicBezTo>
                      <a:pt x="71" y="33"/>
                      <a:pt x="71" y="34"/>
                      <a:pt x="71" y="36"/>
                    </a:cubicBezTo>
                    <a:cubicBezTo>
                      <a:pt x="70" y="37"/>
                      <a:pt x="68" y="38"/>
                      <a:pt x="67" y="39"/>
                    </a:cubicBezTo>
                    <a:cubicBezTo>
                      <a:pt x="67" y="40"/>
                      <a:pt x="66" y="40"/>
                      <a:pt x="65" y="40"/>
                    </a:cubicBezTo>
                    <a:cubicBezTo>
                      <a:pt x="61" y="50"/>
                      <a:pt x="55" y="58"/>
                      <a:pt x="46" y="58"/>
                    </a:cubicBezTo>
                    <a:cubicBezTo>
                      <a:pt x="38" y="58"/>
                      <a:pt x="32" y="50"/>
                      <a:pt x="28" y="40"/>
                    </a:cubicBezTo>
                    <a:cubicBezTo>
                      <a:pt x="27" y="40"/>
                      <a:pt x="26" y="40"/>
                      <a:pt x="26" y="39"/>
                    </a:cubicBezTo>
                    <a:cubicBezTo>
                      <a:pt x="25" y="38"/>
                      <a:pt x="23" y="37"/>
                      <a:pt x="22" y="36"/>
                    </a:cubicBezTo>
                    <a:cubicBezTo>
                      <a:pt x="22" y="34"/>
                      <a:pt x="22" y="33"/>
                      <a:pt x="22" y="31"/>
                    </a:cubicBezTo>
                    <a:cubicBezTo>
                      <a:pt x="22" y="30"/>
                      <a:pt x="23" y="30"/>
                      <a:pt x="25" y="30"/>
                    </a:cubicBezTo>
                    <a:cubicBezTo>
                      <a:pt x="24" y="26"/>
                      <a:pt x="23" y="20"/>
                      <a:pt x="24" y="16"/>
                    </a:cubicBezTo>
                    <a:cubicBezTo>
                      <a:pt x="26" y="6"/>
                      <a:pt x="37" y="0"/>
                      <a:pt x="46" y="0"/>
                    </a:cubicBezTo>
                    <a:cubicBezTo>
                      <a:pt x="55" y="0"/>
                      <a:pt x="60" y="2"/>
                      <a:pt x="62" y="7"/>
                    </a:cubicBezTo>
                    <a:cubicBezTo>
                      <a:pt x="70" y="10"/>
                      <a:pt x="71" y="19"/>
                      <a:pt x="68" y="30"/>
                    </a:cubicBezTo>
                    <a:close/>
                    <a:moveTo>
                      <a:pt x="46" y="69"/>
                    </a:moveTo>
                    <a:cubicBezTo>
                      <a:pt x="43" y="72"/>
                      <a:pt x="43" y="72"/>
                      <a:pt x="43" y="72"/>
                    </a:cubicBezTo>
                    <a:cubicBezTo>
                      <a:pt x="44" y="76"/>
                      <a:pt x="44" y="76"/>
                      <a:pt x="44" y="76"/>
                    </a:cubicBezTo>
                    <a:cubicBezTo>
                      <a:pt x="41" y="95"/>
                      <a:pt x="41" y="95"/>
                      <a:pt x="41" y="95"/>
                    </a:cubicBezTo>
                    <a:cubicBezTo>
                      <a:pt x="36" y="85"/>
                      <a:pt x="31" y="73"/>
                      <a:pt x="29" y="63"/>
                    </a:cubicBezTo>
                    <a:cubicBezTo>
                      <a:pt x="21" y="66"/>
                      <a:pt x="10" y="67"/>
                      <a:pt x="7" y="75"/>
                    </a:cubicBezTo>
                    <a:cubicBezTo>
                      <a:pt x="3" y="82"/>
                      <a:pt x="1" y="100"/>
                      <a:pt x="0" y="113"/>
                    </a:cubicBezTo>
                    <a:cubicBezTo>
                      <a:pt x="0" y="114"/>
                      <a:pt x="1" y="115"/>
                      <a:pt x="1" y="116"/>
                    </a:cubicBezTo>
                    <a:cubicBezTo>
                      <a:pt x="2" y="117"/>
                      <a:pt x="3" y="117"/>
                      <a:pt x="4" y="117"/>
                    </a:cubicBezTo>
                    <a:cubicBezTo>
                      <a:pt x="89" y="117"/>
                      <a:pt x="89" y="117"/>
                      <a:pt x="89" y="117"/>
                    </a:cubicBezTo>
                    <a:cubicBezTo>
                      <a:pt x="90" y="117"/>
                      <a:pt x="91" y="117"/>
                      <a:pt x="92" y="116"/>
                    </a:cubicBezTo>
                    <a:cubicBezTo>
                      <a:pt x="92" y="115"/>
                      <a:pt x="93" y="114"/>
                      <a:pt x="93" y="113"/>
                    </a:cubicBezTo>
                    <a:cubicBezTo>
                      <a:pt x="92" y="100"/>
                      <a:pt x="90" y="82"/>
                      <a:pt x="86" y="75"/>
                    </a:cubicBezTo>
                    <a:cubicBezTo>
                      <a:pt x="83" y="67"/>
                      <a:pt x="71" y="66"/>
                      <a:pt x="64" y="63"/>
                    </a:cubicBezTo>
                    <a:cubicBezTo>
                      <a:pt x="61" y="73"/>
                      <a:pt x="57" y="85"/>
                      <a:pt x="52" y="95"/>
                    </a:cubicBezTo>
                    <a:cubicBezTo>
                      <a:pt x="49" y="76"/>
                      <a:pt x="49" y="76"/>
                      <a:pt x="49" y="76"/>
                    </a:cubicBezTo>
                    <a:cubicBezTo>
                      <a:pt x="50" y="72"/>
                      <a:pt x="50" y="72"/>
                      <a:pt x="50" y="72"/>
                    </a:cubicBezTo>
                    <a:cubicBezTo>
                      <a:pt x="46" y="69"/>
                      <a:pt x="46" y="69"/>
                      <a:pt x="46" y="69"/>
                    </a:cubicBezTo>
                    <a:close/>
                    <a:moveTo>
                      <a:pt x="62" y="99"/>
                    </a:moveTo>
                    <a:cubicBezTo>
                      <a:pt x="75" y="99"/>
                      <a:pt x="75" y="99"/>
                      <a:pt x="75" y="99"/>
                    </a:cubicBezTo>
                    <a:cubicBezTo>
                      <a:pt x="75" y="103"/>
                      <a:pt x="75" y="103"/>
                      <a:pt x="75" y="103"/>
                    </a:cubicBezTo>
                    <a:cubicBezTo>
                      <a:pt x="62" y="103"/>
                      <a:pt x="62" y="103"/>
                      <a:pt x="62" y="103"/>
                    </a:cubicBezTo>
                    <a:cubicBezTo>
                      <a:pt x="62" y="99"/>
                      <a:pt x="62" y="99"/>
                      <a:pt x="62" y="99"/>
                    </a:cubicBezTo>
                    <a:close/>
                  </a:path>
                </a:pathLst>
              </a:custGeom>
              <a:grpFill/>
              <a:ln w="9525">
                <a:noFill/>
                <a:round/>
                <a:headEnd/>
                <a:tailEnd/>
              </a:ln>
            </p:spPr>
            <p:txBody>
              <a:bodyPr vert="horz" wrap="square" lIns="88728" tIns="44363" rIns="88728" bIns="44363" numCol="1" anchor="t" anchorCtr="0" compatLnSpc="1">
                <a:prstTxWarp prst="textNoShape">
                  <a:avLst/>
                </a:prstTxWarp>
              </a:bodyPr>
              <a:lstStyle/>
              <a:p>
                <a:pPr defTabSz="488435"/>
                <a:endParaRPr lang="en-GB" sz="1746" dirty="0">
                  <a:solidFill>
                    <a:prstClr val="black"/>
                  </a:solidFill>
                </a:endParaRPr>
              </a:p>
            </p:txBody>
          </p:sp>
          <p:sp>
            <p:nvSpPr>
              <p:cNvPr id="73" name="Freeform 102"/>
              <p:cNvSpPr>
                <a:spLocks noEditPoints="1"/>
              </p:cNvSpPr>
              <p:nvPr/>
            </p:nvSpPr>
            <p:spPr bwMode="auto">
              <a:xfrm>
                <a:off x="4233869" y="5541942"/>
                <a:ext cx="209550" cy="300036"/>
              </a:xfrm>
              <a:custGeom>
                <a:avLst/>
                <a:gdLst/>
                <a:ahLst/>
                <a:cxnLst>
                  <a:cxn ang="0">
                    <a:pos x="0" y="113"/>
                  </a:cxn>
                  <a:cxn ang="0">
                    <a:pos x="6" y="74"/>
                  </a:cxn>
                  <a:cxn ang="0">
                    <a:pos x="27" y="63"/>
                  </a:cxn>
                  <a:cxn ang="0">
                    <a:pos x="39" y="79"/>
                  </a:cxn>
                  <a:cxn ang="0">
                    <a:pos x="40" y="82"/>
                  </a:cxn>
                  <a:cxn ang="0">
                    <a:pos x="40" y="89"/>
                  </a:cxn>
                  <a:cxn ang="0">
                    <a:pos x="40" y="89"/>
                  </a:cxn>
                  <a:cxn ang="0">
                    <a:pos x="41" y="89"/>
                  </a:cxn>
                  <a:cxn ang="0">
                    <a:pos x="42" y="89"/>
                  </a:cxn>
                  <a:cxn ang="0">
                    <a:pos x="42" y="89"/>
                  </a:cxn>
                  <a:cxn ang="0">
                    <a:pos x="42" y="82"/>
                  </a:cxn>
                  <a:cxn ang="0">
                    <a:pos x="42" y="79"/>
                  </a:cxn>
                  <a:cxn ang="0">
                    <a:pos x="54" y="63"/>
                  </a:cxn>
                  <a:cxn ang="0">
                    <a:pos x="76" y="74"/>
                  </a:cxn>
                  <a:cxn ang="0">
                    <a:pos x="82" y="113"/>
                  </a:cxn>
                  <a:cxn ang="0">
                    <a:pos x="81" y="116"/>
                  </a:cxn>
                  <a:cxn ang="0">
                    <a:pos x="78" y="117"/>
                  </a:cxn>
                  <a:cxn ang="0">
                    <a:pos x="4" y="117"/>
                  </a:cxn>
                  <a:cxn ang="0">
                    <a:pos x="1" y="116"/>
                  </a:cxn>
                  <a:cxn ang="0">
                    <a:pos x="0" y="113"/>
                  </a:cxn>
                  <a:cxn ang="0">
                    <a:pos x="29" y="51"/>
                  </a:cxn>
                  <a:cxn ang="0">
                    <a:pos x="10" y="48"/>
                  </a:cxn>
                  <a:cxn ang="0">
                    <a:pos x="17" y="33"/>
                  </a:cxn>
                  <a:cxn ang="0">
                    <a:pos x="17" y="24"/>
                  </a:cxn>
                  <a:cxn ang="0">
                    <a:pos x="40" y="0"/>
                  </a:cxn>
                  <a:cxn ang="0">
                    <a:pos x="42" y="0"/>
                  </a:cxn>
                  <a:cxn ang="0">
                    <a:pos x="64" y="24"/>
                  </a:cxn>
                  <a:cxn ang="0">
                    <a:pos x="65" y="34"/>
                  </a:cxn>
                  <a:cxn ang="0">
                    <a:pos x="71" y="48"/>
                  </a:cxn>
                  <a:cxn ang="0">
                    <a:pos x="53" y="51"/>
                  </a:cxn>
                  <a:cxn ang="0">
                    <a:pos x="41" y="58"/>
                  </a:cxn>
                  <a:cxn ang="0">
                    <a:pos x="29" y="51"/>
                  </a:cxn>
                </a:cxnLst>
                <a:rect l="0" t="0" r="r" b="b"/>
                <a:pathLst>
                  <a:path w="82" h="117">
                    <a:moveTo>
                      <a:pt x="0" y="113"/>
                    </a:moveTo>
                    <a:cubicBezTo>
                      <a:pt x="0" y="100"/>
                      <a:pt x="2" y="87"/>
                      <a:pt x="6" y="74"/>
                    </a:cubicBezTo>
                    <a:cubicBezTo>
                      <a:pt x="8" y="68"/>
                      <a:pt x="18" y="65"/>
                      <a:pt x="27" y="63"/>
                    </a:cubicBezTo>
                    <a:cubicBezTo>
                      <a:pt x="31" y="73"/>
                      <a:pt x="35" y="78"/>
                      <a:pt x="39" y="79"/>
                    </a:cubicBezTo>
                    <a:cubicBezTo>
                      <a:pt x="40" y="82"/>
                      <a:pt x="40" y="82"/>
                      <a:pt x="40" y="82"/>
                    </a:cubicBezTo>
                    <a:cubicBezTo>
                      <a:pt x="40" y="85"/>
                      <a:pt x="40" y="87"/>
                      <a:pt x="40" y="89"/>
                    </a:cubicBezTo>
                    <a:cubicBezTo>
                      <a:pt x="40" y="89"/>
                      <a:pt x="40" y="89"/>
                      <a:pt x="40" y="89"/>
                    </a:cubicBezTo>
                    <a:cubicBezTo>
                      <a:pt x="40" y="89"/>
                      <a:pt x="41" y="89"/>
                      <a:pt x="41" y="89"/>
                    </a:cubicBezTo>
                    <a:cubicBezTo>
                      <a:pt x="41" y="89"/>
                      <a:pt x="41" y="89"/>
                      <a:pt x="42" y="89"/>
                    </a:cubicBezTo>
                    <a:cubicBezTo>
                      <a:pt x="42" y="89"/>
                      <a:pt x="42" y="89"/>
                      <a:pt x="42" y="89"/>
                    </a:cubicBezTo>
                    <a:cubicBezTo>
                      <a:pt x="42" y="87"/>
                      <a:pt x="42" y="85"/>
                      <a:pt x="42" y="82"/>
                    </a:cubicBezTo>
                    <a:cubicBezTo>
                      <a:pt x="42" y="79"/>
                      <a:pt x="42" y="79"/>
                      <a:pt x="42" y="79"/>
                    </a:cubicBezTo>
                    <a:cubicBezTo>
                      <a:pt x="46" y="78"/>
                      <a:pt x="50" y="73"/>
                      <a:pt x="54" y="63"/>
                    </a:cubicBezTo>
                    <a:cubicBezTo>
                      <a:pt x="64" y="65"/>
                      <a:pt x="74" y="68"/>
                      <a:pt x="76" y="74"/>
                    </a:cubicBezTo>
                    <a:cubicBezTo>
                      <a:pt x="80" y="87"/>
                      <a:pt x="82" y="100"/>
                      <a:pt x="82" y="113"/>
                    </a:cubicBezTo>
                    <a:cubicBezTo>
                      <a:pt x="82" y="114"/>
                      <a:pt x="82" y="115"/>
                      <a:pt x="81" y="116"/>
                    </a:cubicBezTo>
                    <a:cubicBezTo>
                      <a:pt x="80" y="117"/>
                      <a:pt x="79" y="117"/>
                      <a:pt x="78" y="117"/>
                    </a:cubicBezTo>
                    <a:cubicBezTo>
                      <a:pt x="53" y="117"/>
                      <a:pt x="28" y="117"/>
                      <a:pt x="4" y="117"/>
                    </a:cubicBezTo>
                    <a:cubicBezTo>
                      <a:pt x="2" y="117"/>
                      <a:pt x="2" y="117"/>
                      <a:pt x="1" y="116"/>
                    </a:cubicBezTo>
                    <a:cubicBezTo>
                      <a:pt x="0" y="115"/>
                      <a:pt x="0" y="114"/>
                      <a:pt x="0" y="113"/>
                    </a:cubicBezTo>
                    <a:close/>
                    <a:moveTo>
                      <a:pt x="29" y="51"/>
                    </a:moveTo>
                    <a:cubicBezTo>
                      <a:pt x="23" y="51"/>
                      <a:pt x="15" y="50"/>
                      <a:pt x="10" y="48"/>
                    </a:cubicBezTo>
                    <a:cubicBezTo>
                      <a:pt x="15" y="44"/>
                      <a:pt x="17" y="39"/>
                      <a:pt x="17" y="33"/>
                    </a:cubicBezTo>
                    <a:cubicBezTo>
                      <a:pt x="17" y="30"/>
                      <a:pt x="17" y="27"/>
                      <a:pt x="17" y="24"/>
                    </a:cubicBezTo>
                    <a:cubicBezTo>
                      <a:pt x="17" y="11"/>
                      <a:pt x="27" y="1"/>
                      <a:pt x="40" y="0"/>
                    </a:cubicBezTo>
                    <a:cubicBezTo>
                      <a:pt x="40" y="0"/>
                      <a:pt x="41" y="0"/>
                      <a:pt x="42" y="0"/>
                    </a:cubicBezTo>
                    <a:cubicBezTo>
                      <a:pt x="55" y="1"/>
                      <a:pt x="64" y="11"/>
                      <a:pt x="64" y="24"/>
                    </a:cubicBezTo>
                    <a:cubicBezTo>
                      <a:pt x="64" y="28"/>
                      <a:pt x="64" y="31"/>
                      <a:pt x="65" y="34"/>
                    </a:cubicBezTo>
                    <a:cubicBezTo>
                      <a:pt x="65" y="40"/>
                      <a:pt x="67" y="44"/>
                      <a:pt x="71" y="48"/>
                    </a:cubicBezTo>
                    <a:cubicBezTo>
                      <a:pt x="67" y="50"/>
                      <a:pt x="59" y="51"/>
                      <a:pt x="53" y="51"/>
                    </a:cubicBezTo>
                    <a:cubicBezTo>
                      <a:pt x="50" y="55"/>
                      <a:pt x="46" y="58"/>
                      <a:pt x="41" y="58"/>
                    </a:cubicBezTo>
                    <a:cubicBezTo>
                      <a:pt x="36" y="58"/>
                      <a:pt x="32" y="55"/>
                      <a:pt x="29" y="51"/>
                    </a:cubicBezTo>
                    <a:close/>
                  </a:path>
                </a:pathLst>
              </a:custGeom>
              <a:grpFill/>
              <a:ln w="9525">
                <a:noFill/>
                <a:round/>
                <a:headEnd/>
                <a:tailEnd/>
              </a:ln>
            </p:spPr>
            <p:txBody>
              <a:bodyPr vert="horz" wrap="square" lIns="88728" tIns="44363" rIns="88728" bIns="44363" numCol="1" anchor="t" anchorCtr="0" compatLnSpc="1">
                <a:prstTxWarp prst="textNoShape">
                  <a:avLst/>
                </a:prstTxWarp>
              </a:bodyPr>
              <a:lstStyle/>
              <a:p>
                <a:pPr defTabSz="488435"/>
                <a:endParaRPr lang="en-GB" sz="1746" dirty="0">
                  <a:solidFill>
                    <a:prstClr val="black"/>
                  </a:solidFill>
                </a:endParaRPr>
              </a:p>
            </p:txBody>
          </p:sp>
          <p:sp>
            <p:nvSpPr>
              <p:cNvPr id="74" name="Freeform 103"/>
              <p:cNvSpPr>
                <a:spLocks/>
              </p:cNvSpPr>
              <p:nvPr/>
            </p:nvSpPr>
            <p:spPr bwMode="auto">
              <a:xfrm>
                <a:off x="4462469" y="5700691"/>
                <a:ext cx="180975" cy="92075"/>
              </a:xfrm>
              <a:custGeom>
                <a:avLst/>
                <a:gdLst/>
                <a:ahLst/>
                <a:cxnLst>
                  <a:cxn ang="0">
                    <a:pos x="66" y="13"/>
                  </a:cxn>
                  <a:cxn ang="0">
                    <a:pos x="71" y="18"/>
                  </a:cxn>
                  <a:cxn ang="0">
                    <a:pos x="66" y="23"/>
                  </a:cxn>
                  <a:cxn ang="0">
                    <a:pos x="24" y="23"/>
                  </a:cxn>
                  <a:cxn ang="0">
                    <a:pos x="24" y="36"/>
                  </a:cxn>
                  <a:cxn ang="0">
                    <a:pos x="0" y="18"/>
                  </a:cxn>
                  <a:cxn ang="0">
                    <a:pos x="24" y="0"/>
                  </a:cxn>
                  <a:cxn ang="0">
                    <a:pos x="24" y="13"/>
                  </a:cxn>
                  <a:cxn ang="0">
                    <a:pos x="66" y="13"/>
                  </a:cxn>
                </a:cxnLst>
                <a:rect l="0" t="0" r="r" b="b"/>
                <a:pathLst>
                  <a:path w="71" h="36">
                    <a:moveTo>
                      <a:pt x="66" y="13"/>
                    </a:moveTo>
                    <a:cubicBezTo>
                      <a:pt x="69" y="13"/>
                      <a:pt x="71" y="15"/>
                      <a:pt x="71" y="18"/>
                    </a:cubicBezTo>
                    <a:cubicBezTo>
                      <a:pt x="71" y="20"/>
                      <a:pt x="69" y="23"/>
                      <a:pt x="66" y="23"/>
                    </a:cubicBezTo>
                    <a:cubicBezTo>
                      <a:pt x="24" y="23"/>
                      <a:pt x="24" y="23"/>
                      <a:pt x="24" y="23"/>
                    </a:cubicBezTo>
                    <a:cubicBezTo>
                      <a:pt x="24" y="36"/>
                      <a:pt x="24" y="36"/>
                      <a:pt x="24" y="36"/>
                    </a:cubicBezTo>
                    <a:cubicBezTo>
                      <a:pt x="0" y="18"/>
                      <a:pt x="0" y="18"/>
                      <a:pt x="0" y="18"/>
                    </a:cubicBezTo>
                    <a:cubicBezTo>
                      <a:pt x="24" y="0"/>
                      <a:pt x="24" y="0"/>
                      <a:pt x="24" y="0"/>
                    </a:cubicBezTo>
                    <a:cubicBezTo>
                      <a:pt x="24" y="13"/>
                      <a:pt x="24" y="13"/>
                      <a:pt x="24" y="13"/>
                    </a:cubicBezTo>
                    <a:cubicBezTo>
                      <a:pt x="66" y="13"/>
                      <a:pt x="66" y="13"/>
                      <a:pt x="66" y="13"/>
                    </a:cubicBezTo>
                    <a:close/>
                  </a:path>
                </a:pathLst>
              </a:custGeom>
              <a:grpFill/>
              <a:ln w="9525">
                <a:noFill/>
                <a:round/>
                <a:headEnd/>
                <a:tailEnd/>
              </a:ln>
            </p:spPr>
            <p:txBody>
              <a:bodyPr vert="horz" wrap="square" lIns="88728" tIns="44363" rIns="88728" bIns="44363" numCol="1" anchor="t" anchorCtr="0" compatLnSpc="1">
                <a:prstTxWarp prst="textNoShape">
                  <a:avLst/>
                </a:prstTxWarp>
              </a:bodyPr>
              <a:lstStyle/>
              <a:p>
                <a:pPr defTabSz="488435"/>
                <a:endParaRPr lang="en-GB" sz="1746" dirty="0">
                  <a:solidFill>
                    <a:prstClr val="black"/>
                  </a:solidFill>
                </a:endParaRPr>
              </a:p>
            </p:txBody>
          </p:sp>
          <p:sp>
            <p:nvSpPr>
              <p:cNvPr id="75" name="Freeform 104"/>
              <p:cNvSpPr>
                <a:spLocks/>
              </p:cNvSpPr>
              <p:nvPr/>
            </p:nvSpPr>
            <p:spPr bwMode="auto">
              <a:xfrm>
                <a:off x="4321181" y="5338743"/>
                <a:ext cx="141288" cy="163512"/>
              </a:xfrm>
              <a:custGeom>
                <a:avLst/>
                <a:gdLst/>
                <a:ahLst/>
                <a:cxnLst>
                  <a:cxn ang="0">
                    <a:pos x="9" y="59"/>
                  </a:cxn>
                  <a:cxn ang="0">
                    <a:pos x="4" y="64"/>
                  </a:cxn>
                  <a:cxn ang="0">
                    <a:pos x="0" y="59"/>
                  </a:cxn>
                  <a:cxn ang="0">
                    <a:pos x="0" y="31"/>
                  </a:cxn>
                  <a:cxn ang="0">
                    <a:pos x="0" y="31"/>
                  </a:cxn>
                  <a:cxn ang="0">
                    <a:pos x="0" y="31"/>
                  </a:cxn>
                  <a:cxn ang="0">
                    <a:pos x="5" y="18"/>
                  </a:cxn>
                  <a:cxn ang="0">
                    <a:pos x="17" y="13"/>
                  </a:cxn>
                  <a:cxn ang="0">
                    <a:pos x="17" y="13"/>
                  </a:cxn>
                  <a:cxn ang="0">
                    <a:pos x="17" y="13"/>
                  </a:cxn>
                  <a:cxn ang="0">
                    <a:pos x="30" y="13"/>
                  </a:cxn>
                  <a:cxn ang="0">
                    <a:pos x="30" y="0"/>
                  </a:cxn>
                  <a:cxn ang="0">
                    <a:pos x="55" y="18"/>
                  </a:cxn>
                  <a:cxn ang="0">
                    <a:pos x="30" y="36"/>
                  </a:cxn>
                  <a:cxn ang="0">
                    <a:pos x="30" y="23"/>
                  </a:cxn>
                  <a:cxn ang="0">
                    <a:pos x="17" y="23"/>
                  </a:cxn>
                  <a:cxn ang="0">
                    <a:pos x="17" y="23"/>
                  </a:cxn>
                  <a:cxn ang="0">
                    <a:pos x="17" y="23"/>
                  </a:cxn>
                  <a:cxn ang="0">
                    <a:pos x="12" y="25"/>
                  </a:cxn>
                  <a:cxn ang="0">
                    <a:pos x="9" y="31"/>
                  </a:cxn>
                  <a:cxn ang="0">
                    <a:pos x="9" y="31"/>
                  </a:cxn>
                  <a:cxn ang="0">
                    <a:pos x="9" y="31"/>
                  </a:cxn>
                  <a:cxn ang="0">
                    <a:pos x="9" y="59"/>
                  </a:cxn>
                </a:cxnLst>
                <a:rect l="0" t="0" r="r" b="b"/>
                <a:pathLst>
                  <a:path w="55" h="64">
                    <a:moveTo>
                      <a:pt x="9" y="59"/>
                    </a:moveTo>
                    <a:cubicBezTo>
                      <a:pt x="9" y="62"/>
                      <a:pt x="7" y="64"/>
                      <a:pt x="4" y="64"/>
                    </a:cubicBezTo>
                    <a:cubicBezTo>
                      <a:pt x="2" y="64"/>
                      <a:pt x="0" y="62"/>
                      <a:pt x="0" y="59"/>
                    </a:cubicBezTo>
                    <a:cubicBezTo>
                      <a:pt x="0" y="31"/>
                      <a:pt x="0" y="31"/>
                      <a:pt x="0" y="31"/>
                    </a:cubicBezTo>
                    <a:cubicBezTo>
                      <a:pt x="0" y="31"/>
                      <a:pt x="0" y="31"/>
                      <a:pt x="0" y="31"/>
                    </a:cubicBezTo>
                    <a:cubicBezTo>
                      <a:pt x="0" y="31"/>
                      <a:pt x="0" y="31"/>
                      <a:pt x="0" y="31"/>
                    </a:cubicBezTo>
                    <a:cubicBezTo>
                      <a:pt x="0" y="26"/>
                      <a:pt x="1" y="22"/>
                      <a:pt x="5" y="18"/>
                    </a:cubicBezTo>
                    <a:cubicBezTo>
                      <a:pt x="8" y="15"/>
                      <a:pt x="12" y="13"/>
                      <a:pt x="17" y="13"/>
                    </a:cubicBezTo>
                    <a:cubicBezTo>
                      <a:pt x="17" y="13"/>
                      <a:pt x="17" y="13"/>
                      <a:pt x="17" y="13"/>
                    </a:cubicBezTo>
                    <a:cubicBezTo>
                      <a:pt x="17" y="13"/>
                      <a:pt x="17" y="13"/>
                      <a:pt x="17" y="13"/>
                    </a:cubicBezTo>
                    <a:cubicBezTo>
                      <a:pt x="30" y="13"/>
                      <a:pt x="30" y="13"/>
                      <a:pt x="30" y="13"/>
                    </a:cubicBezTo>
                    <a:cubicBezTo>
                      <a:pt x="30" y="0"/>
                      <a:pt x="30" y="0"/>
                      <a:pt x="30" y="0"/>
                    </a:cubicBezTo>
                    <a:cubicBezTo>
                      <a:pt x="55" y="18"/>
                      <a:pt x="55" y="18"/>
                      <a:pt x="55" y="18"/>
                    </a:cubicBezTo>
                    <a:cubicBezTo>
                      <a:pt x="30" y="36"/>
                      <a:pt x="30" y="36"/>
                      <a:pt x="30" y="36"/>
                    </a:cubicBezTo>
                    <a:cubicBezTo>
                      <a:pt x="30" y="23"/>
                      <a:pt x="30" y="23"/>
                      <a:pt x="30" y="23"/>
                    </a:cubicBezTo>
                    <a:cubicBezTo>
                      <a:pt x="17" y="23"/>
                      <a:pt x="17" y="23"/>
                      <a:pt x="17" y="23"/>
                    </a:cubicBezTo>
                    <a:cubicBezTo>
                      <a:pt x="17" y="23"/>
                      <a:pt x="17" y="23"/>
                      <a:pt x="17" y="23"/>
                    </a:cubicBezTo>
                    <a:cubicBezTo>
                      <a:pt x="17" y="23"/>
                      <a:pt x="17" y="23"/>
                      <a:pt x="17" y="23"/>
                    </a:cubicBezTo>
                    <a:cubicBezTo>
                      <a:pt x="15" y="23"/>
                      <a:pt x="13" y="24"/>
                      <a:pt x="12" y="25"/>
                    </a:cubicBezTo>
                    <a:cubicBezTo>
                      <a:pt x="10" y="27"/>
                      <a:pt x="9" y="29"/>
                      <a:pt x="9" y="31"/>
                    </a:cubicBezTo>
                    <a:cubicBezTo>
                      <a:pt x="9" y="31"/>
                      <a:pt x="9" y="31"/>
                      <a:pt x="9" y="31"/>
                    </a:cubicBezTo>
                    <a:cubicBezTo>
                      <a:pt x="9" y="31"/>
                      <a:pt x="9" y="31"/>
                      <a:pt x="9" y="31"/>
                    </a:cubicBezTo>
                    <a:cubicBezTo>
                      <a:pt x="9" y="59"/>
                      <a:pt x="9" y="59"/>
                      <a:pt x="9" y="59"/>
                    </a:cubicBezTo>
                    <a:close/>
                  </a:path>
                </a:pathLst>
              </a:custGeom>
              <a:grpFill/>
              <a:ln w="9525">
                <a:noFill/>
                <a:round/>
                <a:headEnd/>
                <a:tailEnd/>
              </a:ln>
            </p:spPr>
            <p:txBody>
              <a:bodyPr vert="horz" wrap="square" lIns="88728" tIns="44363" rIns="88728" bIns="44363" numCol="1" anchor="t" anchorCtr="0" compatLnSpc="1">
                <a:prstTxWarp prst="textNoShape">
                  <a:avLst/>
                </a:prstTxWarp>
              </a:bodyPr>
              <a:lstStyle/>
              <a:p>
                <a:pPr defTabSz="488435"/>
                <a:endParaRPr lang="en-GB" sz="1746" dirty="0">
                  <a:solidFill>
                    <a:prstClr val="black"/>
                  </a:solidFill>
                </a:endParaRPr>
              </a:p>
            </p:txBody>
          </p:sp>
          <p:sp>
            <p:nvSpPr>
              <p:cNvPr id="76" name="Freeform 105"/>
              <p:cNvSpPr>
                <a:spLocks/>
              </p:cNvSpPr>
              <p:nvPr/>
            </p:nvSpPr>
            <p:spPr bwMode="auto">
              <a:xfrm>
                <a:off x="4657732" y="5368905"/>
                <a:ext cx="155575" cy="133350"/>
              </a:xfrm>
              <a:custGeom>
                <a:avLst/>
                <a:gdLst/>
                <a:ahLst/>
                <a:cxnLst>
                  <a:cxn ang="0">
                    <a:pos x="38" y="28"/>
                  </a:cxn>
                  <a:cxn ang="0">
                    <a:pos x="38" y="18"/>
                  </a:cxn>
                  <a:cxn ang="0">
                    <a:pos x="38" y="18"/>
                  </a:cxn>
                  <a:cxn ang="0">
                    <a:pos x="38" y="18"/>
                  </a:cxn>
                  <a:cxn ang="0">
                    <a:pos x="36" y="12"/>
                  </a:cxn>
                  <a:cxn ang="0">
                    <a:pos x="30" y="10"/>
                  </a:cxn>
                  <a:cxn ang="0">
                    <a:pos x="30" y="10"/>
                  </a:cxn>
                  <a:cxn ang="0">
                    <a:pos x="30" y="10"/>
                  </a:cxn>
                  <a:cxn ang="0">
                    <a:pos x="5" y="10"/>
                  </a:cxn>
                  <a:cxn ang="0">
                    <a:pos x="0" y="5"/>
                  </a:cxn>
                  <a:cxn ang="0">
                    <a:pos x="5" y="0"/>
                  </a:cxn>
                  <a:cxn ang="0">
                    <a:pos x="30" y="0"/>
                  </a:cxn>
                  <a:cxn ang="0">
                    <a:pos x="30" y="0"/>
                  </a:cxn>
                  <a:cxn ang="0">
                    <a:pos x="30" y="0"/>
                  </a:cxn>
                  <a:cxn ang="0">
                    <a:pos x="43" y="5"/>
                  </a:cxn>
                  <a:cxn ang="0">
                    <a:pos x="48" y="18"/>
                  </a:cxn>
                  <a:cxn ang="0">
                    <a:pos x="48" y="18"/>
                  </a:cxn>
                  <a:cxn ang="0">
                    <a:pos x="48" y="18"/>
                  </a:cxn>
                  <a:cxn ang="0">
                    <a:pos x="48" y="28"/>
                  </a:cxn>
                  <a:cxn ang="0">
                    <a:pos x="61" y="28"/>
                  </a:cxn>
                  <a:cxn ang="0">
                    <a:pos x="43" y="52"/>
                  </a:cxn>
                  <a:cxn ang="0">
                    <a:pos x="25" y="28"/>
                  </a:cxn>
                  <a:cxn ang="0">
                    <a:pos x="38" y="28"/>
                  </a:cxn>
                </a:cxnLst>
                <a:rect l="0" t="0" r="r" b="b"/>
                <a:pathLst>
                  <a:path w="61" h="52">
                    <a:moveTo>
                      <a:pt x="38" y="28"/>
                    </a:moveTo>
                    <a:cubicBezTo>
                      <a:pt x="38" y="18"/>
                      <a:pt x="38" y="18"/>
                      <a:pt x="38" y="18"/>
                    </a:cubicBezTo>
                    <a:cubicBezTo>
                      <a:pt x="38" y="18"/>
                      <a:pt x="38" y="18"/>
                      <a:pt x="38" y="18"/>
                    </a:cubicBezTo>
                    <a:cubicBezTo>
                      <a:pt x="38" y="18"/>
                      <a:pt x="38" y="18"/>
                      <a:pt x="38" y="18"/>
                    </a:cubicBezTo>
                    <a:cubicBezTo>
                      <a:pt x="38" y="16"/>
                      <a:pt x="37" y="14"/>
                      <a:pt x="36" y="12"/>
                    </a:cubicBezTo>
                    <a:cubicBezTo>
                      <a:pt x="34" y="11"/>
                      <a:pt x="32" y="10"/>
                      <a:pt x="30" y="10"/>
                    </a:cubicBezTo>
                    <a:cubicBezTo>
                      <a:pt x="30" y="10"/>
                      <a:pt x="30" y="10"/>
                      <a:pt x="30" y="10"/>
                    </a:cubicBezTo>
                    <a:cubicBezTo>
                      <a:pt x="30" y="10"/>
                      <a:pt x="30" y="10"/>
                      <a:pt x="30" y="10"/>
                    </a:cubicBezTo>
                    <a:cubicBezTo>
                      <a:pt x="5" y="10"/>
                      <a:pt x="5" y="10"/>
                      <a:pt x="5" y="10"/>
                    </a:cubicBezTo>
                    <a:cubicBezTo>
                      <a:pt x="3" y="10"/>
                      <a:pt x="0" y="8"/>
                      <a:pt x="0" y="5"/>
                    </a:cubicBezTo>
                    <a:cubicBezTo>
                      <a:pt x="0" y="2"/>
                      <a:pt x="3" y="0"/>
                      <a:pt x="5" y="0"/>
                    </a:cubicBezTo>
                    <a:cubicBezTo>
                      <a:pt x="30" y="0"/>
                      <a:pt x="30" y="0"/>
                      <a:pt x="30" y="0"/>
                    </a:cubicBezTo>
                    <a:cubicBezTo>
                      <a:pt x="30" y="0"/>
                      <a:pt x="30" y="0"/>
                      <a:pt x="30" y="0"/>
                    </a:cubicBezTo>
                    <a:cubicBezTo>
                      <a:pt x="30" y="0"/>
                      <a:pt x="30" y="0"/>
                      <a:pt x="30" y="0"/>
                    </a:cubicBezTo>
                    <a:cubicBezTo>
                      <a:pt x="35" y="0"/>
                      <a:pt x="39" y="2"/>
                      <a:pt x="43" y="5"/>
                    </a:cubicBezTo>
                    <a:cubicBezTo>
                      <a:pt x="46" y="8"/>
                      <a:pt x="48" y="13"/>
                      <a:pt x="48" y="18"/>
                    </a:cubicBezTo>
                    <a:cubicBezTo>
                      <a:pt x="48" y="18"/>
                      <a:pt x="48" y="18"/>
                      <a:pt x="48" y="18"/>
                    </a:cubicBezTo>
                    <a:cubicBezTo>
                      <a:pt x="48" y="18"/>
                      <a:pt x="48" y="18"/>
                      <a:pt x="48" y="18"/>
                    </a:cubicBezTo>
                    <a:cubicBezTo>
                      <a:pt x="48" y="28"/>
                      <a:pt x="48" y="28"/>
                      <a:pt x="48" y="28"/>
                    </a:cubicBezTo>
                    <a:cubicBezTo>
                      <a:pt x="61" y="28"/>
                      <a:pt x="61" y="28"/>
                      <a:pt x="61" y="28"/>
                    </a:cubicBezTo>
                    <a:cubicBezTo>
                      <a:pt x="43" y="52"/>
                      <a:pt x="43" y="52"/>
                      <a:pt x="43" y="52"/>
                    </a:cubicBezTo>
                    <a:cubicBezTo>
                      <a:pt x="25" y="28"/>
                      <a:pt x="25" y="28"/>
                      <a:pt x="25" y="28"/>
                    </a:cubicBezTo>
                    <a:cubicBezTo>
                      <a:pt x="38" y="28"/>
                      <a:pt x="38" y="28"/>
                      <a:pt x="38" y="28"/>
                    </a:cubicBezTo>
                    <a:close/>
                  </a:path>
                </a:pathLst>
              </a:custGeom>
              <a:grpFill/>
              <a:ln w="9525">
                <a:noFill/>
                <a:round/>
                <a:headEnd/>
                <a:tailEnd/>
              </a:ln>
            </p:spPr>
            <p:txBody>
              <a:bodyPr vert="horz" wrap="square" lIns="88728" tIns="44363" rIns="88728" bIns="44363" numCol="1" anchor="t" anchorCtr="0" compatLnSpc="1">
                <a:prstTxWarp prst="textNoShape">
                  <a:avLst/>
                </a:prstTxWarp>
              </a:bodyPr>
              <a:lstStyle/>
              <a:p>
                <a:pPr defTabSz="488435"/>
                <a:endParaRPr lang="en-GB" sz="1746" dirty="0">
                  <a:solidFill>
                    <a:prstClr val="black"/>
                  </a:solidFill>
                </a:endParaRPr>
              </a:p>
            </p:txBody>
          </p:sp>
        </p:grpSp>
        <p:grpSp>
          <p:nvGrpSpPr>
            <p:cNvPr id="60" name="Group 59"/>
            <p:cNvGrpSpPr/>
            <p:nvPr/>
          </p:nvGrpSpPr>
          <p:grpSpPr>
            <a:xfrm>
              <a:off x="3740404" y="3143218"/>
              <a:ext cx="535331" cy="550228"/>
              <a:chOff x="6697735" y="5259050"/>
              <a:chExt cx="719066" cy="856228"/>
            </a:xfrm>
          </p:grpSpPr>
          <p:sp>
            <p:nvSpPr>
              <p:cNvPr id="61" name="Freeform 9"/>
              <p:cNvSpPr>
                <a:spLocks noEditPoints="1"/>
              </p:cNvSpPr>
              <p:nvPr/>
            </p:nvSpPr>
            <p:spPr bwMode="auto">
              <a:xfrm>
                <a:off x="6812038" y="5373353"/>
                <a:ext cx="492540" cy="741925"/>
              </a:xfrm>
              <a:custGeom>
                <a:avLst/>
                <a:gdLst>
                  <a:gd name="T0" fmla="*/ 103 w 154"/>
                  <a:gd name="T1" fmla="*/ 132 h 231"/>
                  <a:gd name="T2" fmla="*/ 104 w 154"/>
                  <a:gd name="T3" fmla="*/ 132 h 231"/>
                  <a:gd name="T4" fmla="*/ 139 w 154"/>
                  <a:gd name="T5" fmla="*/ 76 h 231"/>
                  <a:gd name="T6" fmla="*/ 77 w 154"/>
                  <a:gd name="T7" fmla="*/ 15 h 231"/>
                  <a:gd name="T8" fmla="*/ 15 w 154"/>
                  <a:gd name="T9" fmla="*/ 76 h 231"/>
                  <a:gd name="T10" fmla="*/ 50 w 154"/>
                  <a:gd name="T11" fmla="*/ 132 h 231"/>
                  <a:gd name="T12" fmla="*/ 50 w 154"/>
                  <a:gd name="T13" fmla="*/ 132 h 231"/>
                  <a:gd name="T14" fmla="*/ 50 w 154"/>
                  <a:gd name="T15" fmla="*/ 132 h 231"/>
                  <a:gd name="T16" fmla="*/ 50 w 154"/>
                  <a:gd name="T17" fmla="*/ 132 h 231"/>
                  <a:gd name="T18" fmla="*/ 51 w 154"/>
                  <a:gd name="T19" fmla="*/ 132 h 231"/>
                  <a:gd name="T20" fmla="*/ 54 w 154"/>
                  <a:gd name="T21" fmla="*/ 151 h 231"/>
                  <a:gd name="T22" fmla="*/ 70 w 154"/>
                  <a:gd name="T23" fmla="*/ 151 h 231"/>
                  <a:gd name="T24" fmla="*/ 92 w 154"/>
                  <a:gd name="T25" fmla="*/ 151 h 231"/>
                  <a:gd name="T26" fmla="*/ 99 w 154"/>
                  <a:gd name="T27" fmla="*/ 139 h 231"/>
                  <a:gd name="T28" fmla="*/ 81 w 154"/>
                  <a:gd name="T29" fmla="*/ 203 h 231"/>
                  <a:gd name="T30" fmla="*/ 97 w 154"/>
                  <a:gd name="T31" fmla="*/ 203 h 231"/>
                  <a:gd name="T32" fmla="*/ 103 w 154"/>
                  <a:gd name="T33" fmla="*/ 192 h 231"/>
                  <a:gd name="T34" fmla="*/ 56 w 154"/>
                  <a:gd name="T35" fmla="*/ 203 h 231"/>
                  <a:gd name="T36" fmla="*/ 73 w 154"/>
                  <a:gd name="T37" fmla="*/ 203 h 231"/>
                  <a:gd name="T38" fmla="*/ 50 w 154"/>
                  <a:gd name="T39" fmla="*/ 160 h 231"/>
                  <a:gd name="T40" fmla="*/ 103 w 154"/>
                  <a:gd name="T41" fmla="*/ 164 h 231"/>
                  <a:gd name="T42" fmla="*/ 50 w 154"/>
                  <a:gd name="T43" fmla="*/ 160 h 231"/>
                  <a:gd name="T44" fmla="*/ 50 w 154"/>
                  <a:gd name="T45" fmla="*/ 190 h 231"/>
                  <a:gd name="T46" fmla="*/ 103 w 154"/>
                  <a:gd name="T47" fmla="*/ 173 h 231"/>
                  <a:gd name="T48" fmla="*/ 95 w 154"/>
                  <a:gd name="T49" fmla="*/ 218 h 231"/>
                  <a:gd name="T50" fmla="*/ 73 w 154"/>
                  <a:gd name="T51" fmla="*/ 231 h 231"/>
                  <a:gd name="T52" fmla="*/ 53 w 154"/>
                  <a:gd name="T53" fmla="*/ 218 h 231"/>
                  <a:gd name="T54" fmla="*/ 38 w 154"/>
                  <a:gd name="T55" fmla="*/ 205 h 231"/>
                  <a:gd name="T56" fmla="*/ 35 w 154"/>
                  <a:gd name="T57" fmla="*/ 200 h 231"/>
                  <a:gd name="T58" fmla="*/ 39 w 154"/>
                  <a:gd name="T59" fmla="*/ 147 h 231"/>
                  <a:gd name="T60" fmla="*/ 12 w 154"/>
                  <a:gd name="T61" fmla="*/ 120 h 231"/>
                  <a:gd name="T62" fmla="*/ 24 w 154"/>
                  <a:gd name="T63" fmla="*/ 23 h 231"/>
                  <a:gd name="T64" fmla="*/ 130 w 154"/>
                  <a:gd name="T65" fmla="*/ 23 h 231"/>
                  <a:gd name="T66" fmla="*/ 141 w 154"/>
                  <a:gd name="T67" fmla="*/ 120 h 231"/>
                  <a:gd name="T68" fmla="*/ 114 w 154"/>
                  <a:gd name="T69" fmla="*/ 147 h 231"/>
                  <a:gd name="T70" fmla="*/ 118 w 154"/>
                  <a:gd name="T71" fmla="*/ 200 h 231"/>
                  <a:gd name="T72" fmla="*/ 106 w 154"/>
                  <a:gd name="T73" fmla="*/ 216 h 231"/>
                  <a:gd name="T74" fmla="*/ 95 w 154"/>
                  <a:gd name="T75" fmla="*/ 218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4" h="231">
                    <a:moveTo>
                      <a:pt x="103" y="132"/>
                    </a:moveTo>
                    <a:cubicBezTo>
                      <a:pt x="103" y="132"/>
                      <a:pt x="103" y="132"/>
                      <a:pt x="103" y="132"/>
                    </a:cubicBezTo>
                    <a:cubicBezTo>
                      <a:pt x="103" y="132"/>
                      <a:pt x="103" y="132"/>
                      <a:pt x="103" y="132"/>
                    </a:cubicBezTo>
                    <a:cubicBezTo>
                      <a:pt x="103" y="132"/>
                      <a:pt x="103" y="132"/>
                      <a:pt x="104" y="132"/>
                    </a:cubicBezTo>
                    <a:cubicBezTo>
                      <a:pt x="114" y="127"/>
                      <a:pt x="123" y="120"/>
                      <a:pt x="129" y="111"/>
                    </a:cubicBezTo>
                    <a:cubicBezTo>
                      <a:pt x="135" y="103"/>
                      <a:pt x="139" y="91"/>
                      <a:pt x="139" y="76"/>
                    </a:cubicBezTo>
                    <a:cubicBezTo>
                      <a:pt x="139" y="61"/>
                      <a:pt x="131" y="45"/>
                      <a:pt x="119" y="33"/>
                    </a:cubicBezTo>
                    <a:cubicBezTo>
                      <a:pt x="108" y="22"/>
                      <a:pt x="93" y="15"/>
                      <a:pt x="77" y="15"/>
                    </a:cubicBezTo>
                    <a:cubicBezTo>
                      <a:pt x="61" y="15"/>
                      <a:pt x="46" y="22"/>
                      <a:pt x="35" y="33"/>
                    </a:cubicBezTo>
                    <a:cubicBezTo>
                      <a:pt x="23" y="45"/>
                      <a:pt x="15" y="61"/>
                      <a:pt x="15" y="76"/>
                    </a:cubicBezTo>
                    <a:cubicBezTo>
                      <a:pt x="15" y="91"/>
                      <a:pt x="19" y="103"/>
                      <a:pt x="25" y="111"/>
                    </a:cubicBezTo>
                    <a:cubicBezTo>
                      <a:pt x="31" y="120"/>
                      <a:pt x="39" y="127"/>
                      <a:pt x="50" y="132"/>
                    </a:cubicBezTo>
                    <a:cubicBezTo>
                      <a:pt x="50" y="132"/>
                      <a:pt x="50" y="132"/>
                      <a:pt x="50" y="132"/>
                    </a:cubicBezTo>
                    <a:cubicBezTo>
                      <a:pt x="50" y="132"/>
                      <a:pt x="50" y="132"/>
                      <a:pt x="50" y="132"/>
                    </a:cubicBezTo>
                    <a:cubicBezTo>
                      <a:pt x="50" y="132"/>
                      <a:pt x="50" y="132"/>
                      <a:pt x="50" y="132"/>
                    </a:cubicBezTo>
                    <a:cubicBezTo>
                      <a:pt x="50" y="132"/>
                      <a:pt x="50" y="132"/>
                      <a:pt x="50" y="132"/>
                    </a:cubicBezTo>
                    <a:cubicBezTo>
                      <a:pt x="50" y="132"/>
                      <a:pt x="50" y="132"/>
                      <a:pt x="50" y="132"/>
                    </a:cubicBezTo>
                    <a:cubicBezTo>
                      <a:pt x="50" y="132"/>
                      <a:pt x="50" y="132"/>
                      <a:pt x="50" y="132"/>
                    </a:cubicBezTo>
                    <a:cubicBezTo>
                      <a:pt x="51" y="132"/>
                      <a:pt x="51" y="132"/>
                      <a:pt x="51" y="132"/>
                    </a:cubicBezTo>
                    <a:cubicBezTo>
                      <a:pt x="51" y="132"/>
                      <a:pt x="51" y="132"/>
                      <a:pt x="51" y="132"/>
                    </a:cubicBezTo>
                    <a:cubicBezTo>
                      <a:pt x="53" y="134"/>
                      <a:pt x="54" y="136"/>
                      <a:pt x="54" y="139"/>
                    </a:cubicBezTo>
                    <a:cubicBezTo>
                      <a:pt x="54" y="151"/>
                      <a:pt x="54" y="151"/>
                      <a:pt x="54" y="151"/>
                    </a:cubicBezTo>
                    <a:cubicBezTo>
                      <a:pt x="64" y="151"/>
                      <a:pt x="64" y="151"/>
                      <a:pt x="64" y="151"/>
                    </a:cubicBezTo>
                    <a:cubicBezTo>
                      <a:pt x="70" y="151"/>
                      <a:pt x="70" y="151"/>
                      <a:pt x="70" y="151"/>
                    </a:cubicBezTo>
                    <a:cubicBezTo>
                      <a:pt x="84" y="151"/>
                      <a:pt x="84" y="151"/>
                      <a:pt x="84" y="151"/>
                    </a:cubicBezTo>
                    <a:cubicBezTo>
                      <a:pt x="92" y="151"/>
                      <a:pt x="92" y="151"/>
                      <a:pt x="92" y="151"/>
                    </a:cubicBezTo>
                    <a:cubicBezTo>
                      <a:pt x="99" y="151"/>
                      <a:pt x="99" y="151"/>
                      <a:pt x="99" y="151"/>
                    </a:cubicBezTo>
                    <a:cubicBezTo>
                      <a:pt x="99" y="139"/>
                      <a:pt x="99" y="139"/>
                      <a:pt x="99" y="139"/>
                    </a:cubicBezTo>
                    <a:cubicBezTo>
                      <a:pt x="99" y="136"/>
                      <a:pt x="101" y="134"/>
                      <a:pt x="103" y="132"/>
                    </a:cubicBezTo>
                    <a:moveTo>
                      <a:pt x="81" y="203"/>
                    </a:moveTo>
                    <a:cubicBezTo>
                      <a:pt x="82" y="203"/>
                      <a:pt x="83" y="203"/>
                      <a:pt x="84" y="203"/>
                    </a:cubicBezTo>
                    <a:cubicBezTo>
                      <a:pt x="97" y="203"/>
                      <a:pt x="97" y="203"/>
                      <a:pt x="97" y="203"/>
                    </a:cubicBezTo>
                    <a:cubicBezTo>
                      <a:pt x="103" y="197"/>
                      <a:pt x="103" y="197"/>
                      <a:pt x="103" y="197"/>
                    </a:cubicBezTo>
                    <a:cubicBezTo>
                      <a:pt x="103" y="192"/>
                      <a:pt x="103" y="192"/>
                      <a:pt x="103" y="192"/>
                    </a:cubicBezTo>
                    <a:cubicBezTo>
                      <a:pt x="53" y="199"/>
                      <a:pt x="53" y="199"/>
                      <a:pt x="53" y="199"/>
                    </a:cubicBezTo>
                    <a:cubicBezTo>
                      <a:pt x="56" y="203"/>
                      <a:pt x="56" y="203"/>
                      <a:pt x="56" y="203"/>
                    </a:cubicBezTo>
                    <a:cubicBezTo>
                      <a:pt x="70" y="203"/>
                      <a:pt x="70" y="203"/>
                      <a:pt x="70" y="203"/>
                    </a:cubicBezTo>
                    <a:cubicBezTo>
                      <a:pt x="71" y="203"/>
                      <a:pt x="72" y="203"/>
                      <a:pt x="73" y="203"/>
                    </a:cubicBezTo>
                    <a:lnTo>
                      <a:pt x="81" y="203"/>
                    </a:lnTo>
                    <a:close/>
                    <a:moveTo>
                      <a:pt x="50" y="160"/>
                    </a:moveTo>
                    <a:cubicBezTo>
                      <a:pt x="50" y="171"/>
                      <a:pt x="50" y="171"/>
                      <a:pt x="50" y="171"/>
                    </a:cubicBezTo>
                    <a:cubicBezTo>
                      <a:pt x="103" y="164"/>
                      <a:pt x="103" y="164"/>
                      <a:pt x="103" y="164"/>
                    </a:cubicBezTo>
                    <a:cubicBezTo>
                      <a:pt x="103" y="160"/>
                      <a:pt x="103" y="160"/>
                      <a:pt x="103" y="160"/>
                    </a:cubicBezTo>
                    <a:lnTo>
                      <a:pt x="50" y="160"/>
                    </a:lnTo>
                    <a:close/>
                    <a:moveTo>
                      <a:pt x="50" y="181"/>
                    </a:moveTo>
                    <a:cubicBezTo>
                      <a:pt x="50" y="190"/>
                      <a:pt x="50" y="190"/>
                      <a:pt x="50" y="190"/>
                    </a:cubicBezTo>
                    <a:cubicBezTo>
                      <a:pt x="103" y="182"/>
                      <a:pt x="103" y="182"/>
                      <a:pt x="103" y="182"/>
                    </a:cubicBezTo>
                    <a:cubicBezTo>
                      <a:pt x="103" y="173"/>
                      <a:pt x="103" y="173"/>
                      <a:pt x="103" y="173"/>
                    </a:cubicBezTo>
                    <a:lnTo>
                      <a:pt x="50" y="181"/>
                    </a:lnTo>
                    <a:close/>
                    <a:moveTo>
                      <a:pt x="95" y="218"/>
                    </a:moveTo>
                    <a:cubicBezTo>
                      <a:pt x="94" y="225"/>
                      <a:pt x="88" y="231"/>
                      <a:pt x="81" y="231"/>
                    </a:cubicBezTo>
                    <a:cubicBezTo>
                      <a:pt x="73" y="231"/>
                      <a:pt x="73" y="231"/>
                      <a:pt x="73" y="231"/>
                    </a:cubicBezTo>
                    <a:cubicBezTo>
                      <a:pt x="66" y="231"/>
                      <a:pt x="60" y="225"/>
                      <a:pt x="59" y="218"/>
                    </a:cubicBezTo>
                    <a:cubicBezTo>
                      <a:pt x="53" y="218"/>
                      <a:pt x="53" y="218"/>
                      <a:pt x="53" y="218"/>
                    </a:cubicBezTo>
                    <a:cubicBezTo>
                      <a:pt x="51" y="218"/>
                      <a:pt x="49" y="217"/>
                      <a:pt x="48" y="215"/>
                    </a:cubicBezTo>
                    <a:cubicBezTo>
                      <a:pt x="38" y="205"/>
                      <a:pt x="38" y="205"/>
                      <a:pt x="38" y="205"/>
                    </a:cubicBezTo>
                    <a:cubicBezTo>
                      <a:pt x="36" y="204"/>
                      <a:pt x="35" y="202"/>
                      <a:pt x="35" y="200"/>
                    </a:cubicBezTo>
                    <a:cubicBezTo>
                      <a:pt x="35" y="200"/>
                      <a:pt x="35" y="200"/>
                      <a:pt x="35" y="200"/>
                    </a:cubicBezTo>
                    <a:cubicBezTo>
                      <a:pt x="35" y="154"/>
                      <a:pt x="35" y="154"/>
                      <a:pt x="35" y="154"/>
                    </a:cubicBezTo>
                    <a:cubicBezTo>
                      <a:pt x="35" y="151"/>
                      <a:pt x="37" y="148"/>
                      <a:pt x="39" y="147"/>
                    </a:cubicBezTo>
                    <a:cubicBezTo>
                      <a:pt x="39" y="143"/>
                      <a:pt x="39" y="143"/>
                      <a:pt x="39" y="143"/>
                    </a:cubicBezTo>
                    <a:cubicBezTo>
                      <a:pt x="29" y="137"/>
                      <a:pt x="19" y="130"/>
                      <a:pt x="12" y="120"/>
                    </a:cubicBezTo>
                    <a:cubicBezTo>
                      <a:pt x="5" y="109"/>
                      <a:pt x="0" y="94"/>
                      <a:pt x="0" y="76"/>
                    </a:cubicBezTo>
                    <a:cubicBezTo>
                      <a:pt x="0" y="57"/>
                      <a:pt x="9" y="37"/>
                      <a:pt x="24" y="23"/>
                    </a:cubicBezTo>
                    <a:cubicBezTo>
                      <a:pt x="38" y="9"/>
                      <a:pt x="56" y="0"/>
                      <a:pt x="77" y="0"/>
                    </a:cubicBezTo>
                    <a:cubicBezTo>
                      <a:pt x="97" y="0"/>
                      <a:pt x="116" y="9"/>
                      <a:pt x="130" y="23"/>
                    </a:cubicBezTo>
                    <a:cubicBezTo>
                      <a:pt x="144" y="37"/>
                      <a:pt x="154" y="57"/>
                      <a:pt x="154" y="76"/>
                    </a:cubicBezTo>
                    <a:cubicBezTo>
                      <a:pt x="154" y="94"/>
                      <a:pt x="149" y="109"/>
                      <a:pt x="141" y="120"/>
                    </a:cubicBezTo>
                    <a:cubicBezTo>
                      <a:pt x="135" y="130"/>
                      <a:pt x="125" y="137"/>
                      <a:pt x="114" y="143"/>
                    </a:cubicBezTo>
                    <a:cubicBezTo>
                      <a:pt x="114" y="147"/>
                      <a:pt x="114" y="147"/>
                      <a:pt x="114" y="147"/>
                    </a:cubicBezTo>
                    <a:cubicBezTo>
                      <a:pt x="117" y="148"/>
                      <a:pt x="118" y="151"/>
                      <a:pt x="118" y="154"/>
                    </a:cubicBezTo>
                    <a:cubicBezTo>
                      <a:pt x="118" y="200"/>
                      <a:pt x="118" y="200"/>
                      <a:pt x="118" y="200"/>
                    </a:cubicBezTo>
                    <a:cubicBezTo>
                      <a:pt x="118" y="202"/>
                      <a:pt x="117" y="204"/>
                      <a:pt x="116" y="205"/>
                    </a:cubicBezTo>
                    <a:cubicBezTo>
                      <a:pt x="106" y="216"/>
                      <a:pt x="106" y="216"/>
                      <a:pt x="106" y="216"/>
                    </a:cubicBezTo>
                    <a:cubicBezTo>
                      <a:pt x="104" y="217"/>
                      <a:pt x="102" y="218"/>
                      <a:pt x="101" y="218"/>
                    </a:cubicBezTo>
                    <a:lnTo>
                      <a:pt x="95" y="21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Arial" panose="020B0604020202020204" pitchFamily="34" charset="0"/>
                </a:endParaRPr>
              </a:p>
            </p:txBody>
          </p:sp>
          <p:sp>
            <p:nvSpPr>
              <p:cNvPr id="62" name="Freeform 10"/>
              <p:cNvSpPr>
                <a:spLocks/>
              </p:cNvSpPr>
              <p:nvPr/>
            </p:nvSpPr>
            <p:spPr bwMode="auto">
              <a:xfrm>
                <a:off x="7325359" y="5591565"/>
                <a:ext cx="91442" cy="56113"/>
              </a:xfrm>
              <a:custGeom>
                <a:avLst/>
                <a:gdLst>
                  <a:gd name="T0" fmla="*/ 3 w 29"/>
                  <a:gd name="T1" fmla="*/ 4 h 17"/>
                  <a:gd name="T2" fmla="*/ 0 w 29"/>
                  <a:gd name="T3" fmla="*/ 8 h 17"/>
                  <a:gd name="T4" fmla="*/ 3 w 29"/>
                  <a:gd name="T5" fmla="*/ 13 h 17"/>
                  <a:gd name="T6" fmla="*/ 26 w 29"/>
                  <a:gd name="T7" fmla="*/ 17 h 17"/>
                  <a:gd name="T8" fmla="*/ 29 w 29"/>
                  <a:gd name="T9" fmla="*/ 13 h 17"/>
                  <a:gd name="T10" fmla="*/ 29 w 29"/>
                  <a:gd name="T11" fmla="*/ 4 h 17"/>
                  <a:gd name="T12" fmla="*/ 26 w 29"/>
                  <a:gd name="T13" fmla="*/ 0 h 17"/>
                  <a:gd name="T14" fmla="*/ 3 w 29"/>
                  <a:gd name="T15" fmla="*/ 4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17">
                    <a:moveTo>
                      <a:pt x="3" y="4"/>
                    </a:moveTo>
                    <a:cubicBezTo>
                      <a:pt x="1" y="4"/>
                      <a:pt x="0" y="6"/>
                      <a:pt x="0" y="8"/>
                    </a:cubicBezTo>
                    <a:cubicBezTo>
                      <a:pt x="0" y="11"/>
                      <a:pt x="1" y="12"/>
                      <a:pt x="3" y="13"/>
                    </a:cubicBezTo>
                    <a:cubicBezTo>
                      <a:pt x="26" y="17"/>
                      <a:pt x="26" y="17"/>
                      <a:pt x="26" y="17"/>
                    </a:cubicBezTo>
                    <a:cubicBezTo>
                      <a:pt x="28" y="17"/>
                      <a:pt x="29" y="16"/>
                      <a:pt x="29" y="13"/>
                    </a:cubicBezTo>
                    <a:cubicBezTo>
                      <a:pt x="29" y="4"/>
                      <a:pt x="29" y="4"/>
                      <a:pt x="29" y="4"/>
                    </a:cubicBezTo>
                    <a:cubicBezTo>
                      <a:pt x="29" y="1"/>
                      <a:pt x="28" y="0"/>
                      <a:pt x="26" y="0"/>
                    </a:cubicBezTo>
                    <a:lnTo>
                      <a:pt x="3"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Arial" panose="020B0604020202020204" pitchFamily="34" charset="0"/>
                </a:endParaRPr>
              </a:p>
            </p:txBody>
          </p:sp>
          <p:sp>
            <p:nvSpPr>
              <p:cNvPr id="63" name="Freeform 11"/>
              <p:cNvSpPr>
                <a:spLocks/>
              </p:cNvSpPr>
              <p:nvPr/>
            </p:nvSpPr>
            <p:spPr bwMode="auto">
              <a:xfrm>
                <a:off x="6697735" y="5591565"/>
                <a:ext cx="95598" cy="56113"/>
              </a:xfrm>
              <a:custGeom>
                <a:avLst/>
                <a:gdLst>
                  <a:gd name="T0" fmla="*/ 27 w 30"/>
                  <a:gd name="T1" fmla="*/ 4 h 17"/>
                  <a:gd name="T2" fmla="*/ 30 w 30"/>
                  <a:gd name="T3" fmla="*/ 8 h 17"/>
                  <a:gd name="T4" fmla="*/ 27 w 30"/>
                  <a:gd name="T5" fmla="*/ 13 h 17"/>
                  <a:gd name="T6" fmla="*/ 4 w 30"/>
                  <a:gd name="T7" fmla="*/ 17 h 17"/>
                  <a:gd name="T8" fmla="*/ 0 w 30"/>
                  <a:gd name="T9" fmla="*/ 13 h 17"/>
                  <a:gd name="T10" fmla="*/ 0 w 30"/>
                  <a:gd name="T11" fmla="*/ 4 h 17"/>
                  <a:gd name="T12" fmla="*/ 4 w 30"/>
                  <a:gd name="T13" fmla="*/ 0 h 17"/>
                  <a:gd name="T14" fmla="*/ 27 w 30"/>
                  <a:gd name="T15" fmla="*/ 4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17">
                    <a:moveTo>
                      <a:pt x="27" y="4"/>
                    </a:moveTo>
                    <a:cubicBezTo>
                      <a:pt x="29" y="4"/>
                      <a:pt x="30" y="6"/>
                      <a:pt x="30" y="8"/>
                    </a:cubicBezTo>
                    <a:cubicBezTo>
                      <a:pt x="30" y="11"/>
                      <a:pt x="29" y="12"/>
                      <a:pt x="27" y="13"/>
                    </a:cubicBezTo>
                    <a:cubicBezTo>
                      <a:pt x="4" y="17"/>
                      <a:pt x="4" y="17"/>
                      <a:pt x="4" y="17"/>
                    </a:cubicBezTo>
                    <a:cubicBezTo>
                      <a:pt x="2" y="17"/>
                      <a:pt x="0" y="16"/>
                      <a:pt x="0" y="13"/>
                    </a:cubicBezTo>
                    <a:cubicBezTo>
                      <a:pt x="0" y="4"/>
                      <a:pt x="0" y="4"/>
                      <a:pt x="0" y="4"/>
                    </a:cubicBezTo>
                    <a:cubicBezTo>
                      <a:pt x="0" y="1"/>
                      <a:pt x="2" y="0"/>
                      <a:pt x="4" y="0"/>
                    </a:cubicBezTo>
                    <a:lnTo>
                      <a:pt x="27"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Arial" panose="020B0604020202020204" pitchFamily="34" charset="0"/>
                </a:endParaRPr>
              </a:p>
            </p:txBody>
          </p:sp>
          <p:sp>
            <p:nvSpPr>
              <p:cNvPr id="64" name="Freeform 12"/>
              <p:cNvSpPr>
                <a:spLocks/>
              </p:cNvSpPr>
              <p:nvPr/>
            </p:nvSpPr>
            <p:spPr bwMode="auto">
              <a:xfrm>
                <a:off x="7030251" y="5259050"/>
                <a:ext cx="58190" cy="91442"/>
              </a:xfrm>
              <a:custGeom>
                <a:avLst/>
                <a:gdLst>
                  <a:gd name="T0" fmla="*/ 13 w 18"/>
                  <a:gd name="T1" fmla="*/ 27 h 29"/>
                  <a:gd name="T2" fmla="*/ 9 w 18"/>
                  <a:gd name="T3" fmla="*/ 29 h 29"/>
                  <a:gd name="T4" fmla="*/ 5 w 18"/>
                  <a:gd name="T5" fmla="*/ 27 h 29"/>
                  <a:gd name="T6" fmla="*/ 0 w 18"/>
                  <a:gd name="T7" fmla="*/ 3 h 29"/>
                  <a:gd name="T8" fmla="*/ 4 w 18"/>
                  <a:gd name="T9" fmla="*/ 0 h 29"/>
                  <a:gd name="T10" fmla="*/ 14 w 18"/>
                  <a:gd name="T11" fmla="*/ 0 h 29"/>
                  <a:gd name="T12" fmla="*/ 17 w 18"/>
                  <a:gd name="T13" fmla="*/ 3 h 29"/>
                  <a:gd name="T14" fmla="*/ 13 w 18"/>
                  <a:gd name="T15" fmla="*/ 27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 h="29">
                    <a:moveTo>
                      <a:pt x="13" y="27"/>
                    </a:moveTo>
                    <a:cubicBezTo>
                      <a:pt x="13" y="28"/>
                      <a:pt x="11" y="29"/>
                      <a:pt x="9" y="29"/>
                    </a:cubicBezTo>
                    <a:cubicBezTo>
                      <a:pt x="7" y="29"/>
                      <a:pt x="5" y="28"/>
                      <a:pt x="5" y="27"/>
                    </a:cubicBezTo>
                    <a:cubicBezTo>
                      <a:pt x="0" y="3"/>
                      <a:pt x="0" y="3"/>
                      <a:pt x="0" y="3"/>
                    </a:cubicBezTo>
                    <a:cubicBezTo>
                      <a:pt x="0" y="1"/>
                      <a:pt x="2" y="0"/>
                      <a:pt x="4" y="0"/>
                    </a:cubicBezTo>
                    <a:cubicBezTo>
                      <a:pt x="14" y="0"/>
                      <a:pt x="14" y="0"/>
                      <a:pt x="14" y="0"/>
                    </a:cubicBezTo>
                    <a:cubicBezTo>
                      <a:pt x="16" y="0"/>
                      <a:pt x="18" y="1"/>
                      <a:pt x="17" y="3"/>
                    </a:cubicBezTo>
                    <a:lnTo>
                      <a:pt x="13" y="2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Arial" panose="020B0604020202020204" pitchFamily="34" charset="0"/>
                </a:endParaRPr>
              </a:p>
            </p:txBody>
          </p:sp>
          <p:sp>
            <p:nvSpPr>
              <p:cNvPr id="65" name="Freeform 13"/>
              <p:cNvSpPr>
                <a:spLocks/>
              </p:cNvSpPr>
              <p:nvPr/>
            </p:nvSpPr>
            <p:spPr bwMode="auto">
              <a:xfrm>
                <a:off x="7242230" y="5801466"/>
                <a:ext cx="89364" cy="89364"/>
              </a:xfrm>
              <a:custGeom>
                <a:avLst/>
                <a:gdLst>
                  <a:gd name="T0" fmla="*/ 7 w 28"/>
                  <a:gd name="T1" fmla="*/ 1 h 28"/>
                  <a:gd name="T2" fmla="*/ 2 w 28"/>
                  <a:gd name="T3" fmla="*/ 2 h 28"/>
                  <a:gd name="T4" fmla="*/ 1 w 28"/>
                  <a:gd name="T5" fmla="*/ 7 h 28"/>
                  <a:gd name="T6" fmla="*/ 14 w 28"/>
                  <a:gd name="T7" fmla="*/ 27 h 28"/>
                  <a:gd name="T8" fmla="*/ 19 w 28"/>
                  <a:gd name="T9" fmla="*/ 26 h 28"/>
                  <a:gd name="T10" fmla="*/ 26 w 28"/>
                  <a:gd name="T11" fmla="*/ 20 h 28"/>
                  <a:gd name="T12" fmla="*/ 26 w 28"/>
                  <a:gd name="T13" fmla="*/ 15 h 28"/>
                  <a:gd name="T14" fmla="*/ 7 w 28"/>
                  <a:gd name="T15" fmla="*/ 1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28">
                    <a:moveTo>
                      <a:pt x="7" y="1"/>
                    </a:moveTo>
                    <a:cubicBezTo>
                      <a:pt x="5" y="0"/>
                      <a:pt x="3" y="0"/>
                      <a:pt x="2" y="2"/>
                    </a:cubicBezTo>
                    <a:cubicBezTo>
                      <a:pt x="0" y="4"/>
                      <a:pt x="0" y="6"/>
                      <a:pt x="1" y="7"/>
                    </a:cubicBezTo>
                    <a:cubicBezTo>
                      <a:pt x="14" y="27"/>
                      <a:pt x="14" y="27"/>
                      <a:pt x="14" y="27"/>
                    </a:cubicBezTo>
                    <a:cubicBezTo>
                      <a:pt x="15" y="28"/>
                      <a:pt x="17" y="28"/>
                      <a:pt x="19" y="26"/>
                    </a:cubicBezTo>
                    <a:cubicBezTo>
                      <a:pt x="26" y="20"/>
                      <a:pt x="26" y="20"/>
                      <a:pt x="26" y="20"/>
                    </a:cubicBezTo>
                    <a:cubicBezTo>
                      <a:pt x="28" y="18"/>
                      <a:pt x="28" y="16"/>
                      <a:pt x="26" y="15"/>
                    </a:cubicBezTo>
                    <a:lnTo>
                      <a:pt x="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Arial" panose="020B0604020202020204" pitchFamily="34" charset="0"/>
                </a:endParaRPr>
              </a:p>
            </p:txBody>
          </p:sp>
          <p:sp>
            <p:nvSpPr>
              <p:cNvPr id="66" name="Freeform 14"/>
              <p:cNvSpPr>
                <a:spLocks/>
              </p:cNvSpPr>
              <p:nvPr/>
            </p:nvSpPr>
            <p:spPr bwMode="auto">
              <a:xfrm>
                <a:off x="6787099" y="5348414"/>
                <a:ext cx="89364" cy="89364"/>
              </a:xfrm>
              <a:custGeom>
                <a:avLst/>
                <a:gdLst>
                  <a:gd name="T0" fmla="*/ 27 w 28"/>
                  <a:gd name="T1" fmla="*/ 21 h 28"/>
                  <a:gd name="T2" fmla="*/ 26 w 28"/>
                  <a:gd name="T3" fmla="*/ 26 h 28"/>
                  <a:gd name="T4" fmla="*/ 21 w 28"/>
                  <a:gd name="T5" fmla="*/ 27 h 28"/>
                  <a:gd name="T6" fmla="*/ 2 w 28"/>
                  <a:gd name="T7" fmla="*/ 13 h 28"/>
                  <a:gd name="T8" fmla="*/ 2 w 28"/>
                  <a:gd name="T9" fmla="*/ 8 h 28"/>
                  <a:gd name="T10" fmla="*/ 9 w 28"/>
                  <a:gd name="T11" fmla="*/ 1 h 28"/>
                  <a:gd name="T12" fmla="*/ 14 w 28"/>
                  <a:gd name="T13" fmla="*/ 1 h 28"/>
                  <a:gd name="T14" fmla="*/ 27 w 28"/>
                  <a:gd name="T15" fmla="*/ 21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28">
                    <a:moveTo>
                      <a:pt x="27" y="21"/>
                    </a:moveTo>
                    <a:cubicBezTo>
                      <a:pt x="28" y="22"/>
                      <a:pt x="28" y="24"/>
                      <a:pt x="26" y="26"/>
                    </a:cubicBezTo>
                    <a:cubicBezTo>
                      <a:pt x="25" y="27"/>
                      <a:pt x="23" y="28"/>
                      <a:pt x="21" y="27"/>
                    </a:cubicBezTo>
                    <a:cubicBezTo>
                      <a:pt x="2" y="13"/>
                      <a:pt x="2" y="13"/>
                      <a:pt x="2" y="13"/>
                    </a:cubicBezTo>
                    <a:cubicBezTo>
                      <a:pt x="0" y="12"/>
                      <a:pt x="0" y="10"/>
                      <a:pt x="2" y="8"/>
                    </a:cubicBezTo>
                    <a:cubicBezTo>
                      <a:pt x="9" y="1"/>
                      <a:pt x="9" y="1"/>
                      <a:pt x="9" y="1"/>
                    </a:cubicBezTo>
                    <a:cubicBezTo>
                      <a:pt x="10" y="0"/>
                      <a:pt x="13" y="0"/>
                      <a:pt x="14" y="1"/>
                    </a:cubicBezTo>
                    <a:lnTo>
                      <a:pt x="27" y="2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Arial" panose="020B0604020202020204" pitchFamily="34" charset="0"/>
                </a:endParaRPr>
              </a:p>
            </p:txBody>
          </p:sp>
          <p:sp>
            <p:nvSpPr>
              <p:cNvPr id="67" name="Freeform 15"/>
              <p:cNvSpPr>
                <a:spLocks/>
              </p:cNvSpPr>
              <p:nvPr/>
            </p:nvSpPr>
            <p:spPr bwMode="auto">
              <a:xfrm>
                <a:off x="7242230" y="5348414"/>
                <a:ext cx="89364" cy="89364"/>
              </a:xfrm>
              <a:custGeom>
                <a:avLst/>
                <a:gdLst>
                  <a:gd name="T0" fmla="*/ 1 w 28"/>
                  <a:gd name="T1" fmla="*/ 21 h 28"/>
                  <a:gd name="T2" fmla="*/ 2 w 28"/>
                  <a:gd name="T3" fmla="*/ 26 h 28"/>
                  <a:gd name="T4" fmla="*/ 7 w 28"/>
                  <a:gd name="T5" fmla="*/ 27 h 28"/>
                  <a:gd name="T6" fmla="*/ 26 w 28"/>
                  <a:gd name="T7" fmla="*/ 13 h 28"/>
                  <a:gd name="T8" fmla="*/ 26 w 28"/>
                  <a:gd name="T9" fmla="*/ 8 h 28"/>
                  <a:gd name="T10" fmla="*/ 19 w 28"/>
                  <a:gd name="T11" fmla="*/ 1 h 28"/>
                  <a:gd name="T12" fmla="*/ 14 w 28"/>
                  <a:gd name="T13" fmla="*/ 1 h 28"/>
                  <a:gd name="T14" fmla="*/ 1 w 28"/>
                  <a:gd name="T15" fmla="*/ 21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28">
                    <a:moveTo>
                      <a:pt x="1" y="21"/>
                    </a:moveTo>
                    <a:cubicBezTo>
                      <a:pt x="0" y="22"/>
                      <a:pt x="0" y="24"/>
                      <a:pt x="2" y="26"/>
                    </a:cubicBezTo>
                    <a:cubicBezTo>
                      <a:pt x="3" y="27"/>
                      <a:pt x="5" y="28"/>
                      <a:pt x="7" y="27"/>
                    </a:cubicBezTo>
                    <a:cubicBezTo>
                      <a:pt x="26" y="13"/>
                      <a:pt x="26" y="13"/>
                      <a:pt x="26" y="13"/>
                    </a:cubicBezTo>
                    <a:cubicBezTo>
                      <a:pt x="28" y="12"/>
                      <a:pt x="28" y="10"/>
                      <a:pt x="26" y="8"/>
                    </a:cubicBezTo>
                    <a:cubicBezTo>
                      <a:pt x="19" y="1"/>
                      <a:pt x="19" y="1"/>
                      <a:pt x="19" y="1"/>
                    </a:cubicBezTo>
                    <a:cubicBezTo>
                      <a:pt x="17" y="0"/>
                      <a:pt x="15" y="0"/>
                      <a:pt x="14" y="1"/>
                    </a:cubicBezTo>
                    <a:lnTo>
                      <a:pt x="1" y="2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Arial" panose="020B0604020202020204" pitchFamily="34" charset="0"/>
                </a:endParaRPr>
              </a:p>
            </p:txBody>
          </p:sp>
          <p:sp>
            <p:nvSpPr>
              <p:cNvPr id="68" name="Freeform 16"/>
              <p:cNvSpPr>
                <a:spLocks/>
              </p:cNvSpPr>
              <p:nvPr/>
            </p:nvSpPr>
            <p:spPr bwMode="auto">
              <a:xfrm>
                <a:off x="6787099" y="5801466"/>
                <a:ext cx="89364" cy="89364"/>
              </a:xfrm>
              <a:custGeom>
                <a:avLst/>
                <a:gdLst>
                  <a:gd name="T0" fmla="*/ 21 w 28"/>
                  <a:gd name="T1" fmla="*/ 1 h 28"/>
                  <a:gd name="T2" fmla="*/ 26 w 28"/>
                  <a:gd name="T3" fmla="*/ 2 h 28"/>
                  <a:gd name="T4" fmla="*/ 27 w 28"/>
                  <a:gd name="T5" fmla="*/ 7 h 28"/>
                  <a:gd name="T6" fmla="*/ 14 w 28"/>
                  <a:gd name="T7" fmla="*/ 27 h 28"/>
                  <a:gd name="T8" fmla="*/ 9 w 28"/>
                  <a:gd name="T9" fmla="*/ 26 h 28"/>
                  <a:gd name="T10" fmla="*/ 2 w 28"/>
                  <a:gd name="T11" fmla="*/ 20 h 28"/>
                  <a:gd name="T12" fmla="*/ 2 w 28"/>
                  <a:gd name="T13" fmla="*/ 15 h 28"/>
                  <a:gd name="T14" fmla="*/ 21 w 28"/>
                  <a:gd name="T15" fmla="*/ 1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28">
                    <a:moveTo>
                      <a:pt x="21" y="1"/>
                    </a:moveTo>
                    <a:cubicBezTo>
                      <a:pt x="23" y="0"/>
                      <a:pt x="25" y="0"/>
                      <a:pt x="26" y="2"/>
                    </a:cubicBezTo>
                    <a:cubicBezTo>
                      <a:pt x="28" y="4"/>
                      <a:pt x="28" y="6"/>
                      <a:pt x="27" y="7"/>
                    </a:cubicBezTo>
                    <a:cubicBezTo>
                      <a:pt x="14" y="27"/>
                      <a:pt x="14" y="27"/>
                      <a:pt x="14" y="27"/>
                    </a:cubicBezTo>
                    <a:cubicBezTo>
                      <a:pt x="13" y="28"/>
                      <a:pt x="10" y="28"/>
                      <a:pt x="9" y="26"/>
                    </a:cubicBezTo>
                    <a:cubicBezTo>
                      <a:pt x="2" y="20"/>
                      <a:pt x="2" y="20"/>
                      <a:pt x="2" y="20"/>
                    </a:cubicBezTo>
                    <a:cubicBezTo>
                      <a:pt x="0" y="18"/>
                      <a:pt x="0" y="16"/>
                      <a:pt x="2" y="15"/>
                    </a:cubicBezTo>
                    <a:lnTo>
                      <a:pt x="21"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Arial" panose="020B0604020202020204" pitchFamily="34" charset="0"/>
                </a:endParaRPr>
              </a:p>
            </p:txBody>
          </p:sp>
          <p:sp>
            <p:nvSpPr>
              <p:cNvPr id="69" name="Freeform 17"/>
              <p:cNvSpPr>
                <a:spLocks/>
              </p:cNvSpPr>
              <p:nvPr/>
            </p:nvSpPr>
            <p:spPr bwMode="auto">
              <a:xfrm>
                <a:off x="6957514" y="5441933"/>
                <a:ext cx="180806" cy="353297"/>
              </a:xfrm>
              <a:custGeom>
                <a:avLst/>
                <a:gdLst>
                  <a:gd name="T0" fmla="*/ 38 w 87"/>
                  <a:gd name="T1" fmla="*/ 170 h 170"/>
                  <a:gd name="T2" fmla="*/ 41 w 87"/>
                  <a:gd name="T3" fmla="*/ 114 h 170"/>
                  <a:gd name="T4" fmla="*/ 0 w 87"/>
                  <a:gd name="T5" fmla="*/ 120 h 170"/>
                  <a:gd name="T6" fmla="*/ 63 w 87"/>
                  <a:gd name="T7" fmla="*/ 0 h 170"/>
                  <a:gd name="T8" fmla="*/ 50 w 87"/>
                  <a:gd name="T9" fmla="*/ 82 h 170"/>
                  <a:gd name="T10" fmla="*/ 87 w 87"/>
                  <a:gd name="T11" fmla="*/ 74 h 170"/>
                  <a:gd name="T12" fmla="*/ 64 w 87"/>
                  <a:gd name="T13" fmla="*/ 170 h 170"/>
                  <a:gd name="T14" fmla="*/ 38 w 87"/>
                  <a:gd name="T15" fmla="*/ 170 h 1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7" h="170">
                    <a:moveTo>
                      <a:pt x="38" y="170"/>
                    </a:moveTo>
                    <a:lnTo>
                      <a:pt x="41" y="114"/>
                    </a:lnTo>
                    <a:lnTo>
                      <a:pt x="0" y="120"/>
                    </a:lnTo>
                    <a:lnTo>
                      <a:pt x="63" y="0"/>
                    </a:lnTo>
                    <a:lnTo>
                      <a:pt x="50" y="82"/>
                    </a:lnTo>
                    <a:lnTo>
                      <a:pt x="87" y="74"/>
                    </a:lnTo>
                    <a:lnTo>
                      <a:pt x="64" y="170"/>
                    </a:lnTo>
                    <a:lnTo>
                      <a:pt x="38" y="17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Arial" panose="020B0604020202020204" pitchFamily="34" charset="0"/>
                </a:endParaRPr>
              </a:p>
            </p:txBody>
          </p:sp>
        </p:grpSp>
      </p:grpSp>
      <p:sp>
        <p:nvSpPr>
          <p:cNvPr id="107" name="Rectangle 106"/>
          <p:cNvSpPr/>
          <p:nvPr/>
        </p:nvSpPr>
        <p:spPr>
          <a:xfrm>
            <a:off x="86590" y="845861"/>
            <a:ext cx="11362460" cy="307777"/>
          </a:xfrm>
          <a:prstGeom prst="rect">
            <a:avLst/>
          </a:prstGeom>
        </p:spPr>
        <p:txBody>
          <a:bodyPr wrap="square">
            <a:spAutoFit/>
          </a:bodyPr>
          <a:lstStyle/>
          <a:p>
            <a:pPr defTabSz="713603">
              <a:defRPr/>
            </a:pPr>
            <a:r>
              <a:rPr lang="en-US" sz="1400" dirty="0" smtClean="0">
                <a:solidFill>
                  <a:srgbClr val="00338D"/>
                </a:solidFill>
              </a:rPr>
              <a:t>The </a:t>
            </a:r>
            <a:r>
              <a:rPr lang="en-US" sz="1400" dirty="0">
                <a:solidFill>
                  <a:srgbClr val="00338D"/>
                </a:solidFill>
              </a:rPr>
              <a:t>digital maturity assessment for </a:t>
            </a:r>
            <a:r>
              <a:rPr lang="en-US" sz="1400" dirty="0" err="1" smtClean="0">
                <a:solidFill>
                  <a:srgbClr val="00338D"/>
                </a:solidFill>
              </a:rPr>
              <a:t>FBNQuest</a:t>
            </a:r>
            <a:r>
              <a:rPr lang="en-US" sz="1400" dirty="0" smtClean="0">
                <a:solidFill>
                  <a:srgbClr val="00338D"/>
                </a:solidFill>
              </a:rPr>
              <a:t> Group covered six (6) dimensions and twenty (20) sub dimensions of Digital, as follows:</a:t>
            </a:r>
          </a:p>
        </p:txBody>
      </p:sp>
      <p:grpSp>
        <p:nvGrpSpPr>
          <p:cNvPr id="108" name="Group 107"/>
          <p:cNvGrpSpPr/>
          <p:nvPr/>
        </p:nvGrpSpPr>
        <p:grpSpPr>
          <a:xfrm>
            <a:off x="6351355" y="4769467"/>
            <a:ext cx="488448" cy="488216"/>
            <a:chOff x="5843588" y="1525626"/>
            <a:chExt cx="349250" cy="358775"/>
          </a:xfrm>
          <a:solidFill>
            <a:schemeClr val="bg1"/>
          </a:solidFill>
        </p:grpSpPr>
        <p:sp>
          <p:nvSpPr>
            <p:cNvPr id="109" name="Freeform 154"/>
            <p:cNvSpPr>
              <a:spLocks noEditPoints="1"/>
            </p:cNvSpPr>
            <p:nvPr/>
          </p:nvSpPr>
          <p:spPr bwMode="auto">
            <a:xfrm>
              <a:off x="5915025" y="1525626"/>
              <a:ext cx="209550" cy="358775"/>
            </a:xfrm>
            <a:custGeom>
              <a:avLst/>
              <a:gdLst>
                <a:gd name="T0" fmla="*/ 46 w 56"/>
                <a:gd name="T1" fmla="*/ 0 h 96"/>
                <a:gd name="T2" fmla="*/ 10 w 56"/>
                <a:gd name="T3" fmla="*/ 0 h 96"/>
                <a:gd name="T4" fmla="*/ 0 w 56"/>
                <a:gd name="T5" fmla="*/ 10 h 96"/>
                <a:gd name="T6" fmla="*/ 0 w 56"/>
                <a:gd name="T7" fmla="*/ 86 h 96"/>
                <a:gd name="T8" fmla="*/ 10 w 56"/>
                <a:gd name="T9" fmla="*/ 96 h 96"/>
                <a:gd name="T10" fmla="*/ 46 w 56"/>
                <a:gd name="T11" fmla="*/ 96 h 96"/>
                <a:gd name="T12" fmla="*/ 56 w 56"/>
                <a:gd name="T13" fmla="*/ 86 h 96"/>
                <a:gd name="T14" fmla="*/ 56 w 56"/>
                <a:gd name="T15" fmla="*/ 10 h 96"/>
                <a:gd name="T16" fmla="*/ 46 w 56"/>
                <a:gd name="T17" fmla="*/ 0 h 96"/>
                <a:gd name="T18" fmla="*/ 28 w 56"/>
                <a:gd name="T19" fmla="*/ 93 h 96"/>
                <a:gd name="T20" fmla="*/ 21 w 56"/>
                <a:gd name="T21" fmla="*/ 86 h 96"/>
                <a:gd name="T22" fmla="*/ 28 w 56"/>
                <a:gd name="T23" fmla="*/ 78 h 96"/>
                <a:gd name="T24" fmla="*/ 35 w 56"/>
                <a:gd name="T25" fmla="*/ 86 h 96"/>
                <a:gd name="T26" fmla="*/ 28 w 56"/>
                <a:gd name="T27" fmla="*/ 93 h 96"/>
                <a:gd name="T28" fmla="*/ 8 w 56"/>
                <a:gd name="T29" fmla="*/ 76 h 96"/>
                <a:gd name="T30" fmla="*/ 8 w 56"/>
                <a:gd name="T31" fmla="*/ 16 h 96"/>
                <a:gd name="T32" fmla="*/ 48 w 56"/>
                <a:gd name="T33" fmla="*/ 16 h 96"/>
                <a:gd name="T34" fmla="*/ 48 w 56"/>
                <a:gd name="T35" fmla="*/ 76 h 96"/>
                <a:gd name="T36" fmla="*/ 8 w 56"/>
                <a:gd name="T37" fmla="*/ 7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6" h="96">
                  <a:moveTo>
                    <a:pt x="46" y="0"/>
                  </a:moveTo>
                  <a:cubicBezTo>
                    <a:pt x="10" y="0"/>
                    <a:pt x="10" y="0"/>
                    <a:pt x="10" y="0"/>
                  </a:cubicBezTo>
                  <a:cubicBezTo>
                    <a:pt x="4" y="0"/>
                    <a:pt x="0" y="4"/>
                    <a:pt x="0" y="10"/>
                  </a:cubicBezTo>
                  <a:cubicBezTo>
                    <a:pt x="0" y="86"/>
                    <a:pt x="0" y="86"/>
                    <a:pt x="0" y="86"/>
                  </a:cubicBezTo>
                  <a:cubicBezTo>
                    <a:pt x="0" y="91"/>
                    <a:pt x="4" y="96"/>
                    <a:pt x="10" y="96"/>
                  </a:cubicBezTo>
                  <a:cubicBezTo>
                    <a:pt x="46" y="96"/>
                    <a:pt x="46" y="96"/>
                    <a:pt x="46" y="96"/>
                  </a:cubicBezTo>
                  <a:cubicBezTo>
                    <a:pt x="51" y="96"/>
                    <a:pt x="56" y="91"/>
                    <a:pt x="56" y="86"/>
                  </a:cubicBezTo>
                  <a:cubicBezTo>
                    <a:pt x="56" y="10"/>
                    <a:pt x="56" y="10"/>
                    <a:pt x="56" y="10"/>
                  </a:cubicBezTo>
                  <a:cubicBezTo>
                    <a:pt x="56" y="4"/>
                    <a:pt x="51" y="0"/>
                    <a:pt x="46" y="0"/>
                  </a:cubicBezTo>
                  <a:close/>
                  <a:moveTo>
                    <a:pt x="28" y="93"/>
                  </a:moveTo>
                  <a:cubicBezTo>
                    <a:pt x="24" y="93"/>
                    <a:pt x="21" y="89"/>
                    <a:pt x="21" y="86"/>
                  </a:cubicBezTo>
                  <a:cubicBezTo>
                    <a:pt x="21" y="82"/>
                    <a:pt x="24" y="78"/>
                    <a:pt x="28" y="78"/>
                  </a:cubicBezTo>
                  <a:cubicBezTo>
                    <a:pt x="32" y="78"/>
                    <a:pt x="35" y="82"/>
                    <a:pt x="35" y="86"/>
                  </a:cubicBezTo>
                  <a:cubicBezTo>
                    <a:pt x="35" y="89"/>
                    <a:pt x="32" y="93"/>
                    <a:pt x="28" y="93"/>
                  </a:cubicBezTo>
                  <a:close/>
                  <a:moveTo>
                    <a:pt x="8" y="76"/>
                  </a:moveTo>
                  <a:cubicBezTo>
                    <a:pt x="8" y="16"/>
                    <a:pt x="8" y="16"/>
                    <a:pt x="8" y="16"/>
                  </a:cubicBezTo>
                  <a:cubicBezTo>
                    <a:pt x="48" y="16"/>
                    <a:pt x="48" y="16"/>
                    <a:pt x="48" y="16"/>
                  </a:cubicBezTo>
                  <a:cubicBezTo>
                    <a:pt x="48" y="76"/>
                    <a:pt x="48" y="76"/>
                    <a:pt x="48" y="76"/>
                  </a:cubicBezTo>
                  <a:lnTo>
                    <a:pt x="8" y="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rgbClr val="000000"/>
                </a:solidFill>
              </a:endParaRPr>
            </a:p>
          </p:txBody>
        </p:sp>
        <p:sp>
          <p:nvSpPr>
            <p:cNvPr id="110" name="Freeform 155"/>
            <p:cNvSpPr>
              <a:spLocks noEditPoints="1"/>
            </p:cNvSpPr>
            <p:nvPr/>
          </p:nvSpPr>
          <p:spPr bwMode="auto">
            <a:xfrm>
              <a:off x="5843588" y="1554201"/>
              <a:ext cx="349250" cy="233363"/>
            </a:xfrm>
            <a:custGeom>
              <a:avLst/>
              <a:gdLst>
                <a:gd name="T0" fmla="*/ 16 w 93"/>
                <a:gd name="T1" fmla="*/ 0 h 62"/>
                <a:gd name="T2" fmla="*/ 9 w 93"/>
                <a:gd name="T3" fmla="*/ 2 h 62"/>
                <a:gd name="T4" fmla="*/ 2 w 93"/>
                <a:gd name="T5" fmla="*/ 14 h 62"/>
                <a:gd name="T6" fmla="*/ 15 w 93"/>
                <a:gd name="T7" fmla="*/ 62 h 62"/>
                <a:gd name="T8" fmla="*/ 15 w 93"/>
                <a:gd name="T9" fmla="*/ 31 h 62"/>
                <a:gd name="T10" fmla="*/ 11 w 93"/>
                <a:gd name="T11" fmla="*/ 18 h 62"/>
                <a:gd name="T12" fmla="*/ 15 w 93"/>
                <a:gd name="T13" fmla="*/ 17 h 62"/>
                <a:gd name="T14" fmla="*/ 15 w 93"/>
                <a:gd name="T15" fmla="*/ 6 h 62"/>
                <a:gd name="T16" fmla="*/ 16 w 93"/>
                <a:gd name="T17" fmla="*/ 0 h 62"/>
                <a:gd name="T18" fmla="*/ 77 w 93"/>
                <a:gd name="T19" fmla="*/ 0 h 62"/>
                <a:gd name="T20" fmla="*/ 79 w 93"/>
                <a:gd name="T21" fmla="*/ 6 h 62"/>
                <a:gd name="T22" fmla="*/ 79 w 93"/>
                <a:gd name="T23" fmla="*/ 17 h 62"/>
                <a:gd name="T24" fmla="*/ 82 w 93"/>
                <a:gd name="T25" fmla="*/ 18 h 62"/>
                <a:gd name="T26" fmla="*/ 79 w 93"/>
                <a:gd name="T27" fmla="*/ 31 h 62"/>
                <a:gd name="T28" fmla="*/ 79 w 93"/>
                <a:gd name="T29" fmla="*/ 62 h 62"/>
                <a:gd name="T30" fmla="*/ 92 w 93"/>
                <a:gd name="T31" fmla="*/ 14 h 62"/>
                <a:gd name="T32" fmla="*/ 85 w 93"/>
                <a:gd name="T33" fmla="*/ 2 h 62"/>
                <a:gd name="T34" fmla="*/ 77 w 93"/>
                <a:gd name="T35"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 h="62">
                  <a:moveTo>
                    <a:pt x="16" y="0"/>
                  </a:moveTo>
                  <a:cubicBezTo>
                    <a:pt x="9" y="2"/>
                    <a:pt x="9" y="2"/>
                    <a:pt x="9" y="2"/>
                  </a:cubicBezTo>
                  <a:cubicBezTo>
                    <a:pt x="4" y="3"/>
                    <a:pt x="0" y="9"/>
                    <a:pt x="2" y="14"/>
                  </a:cubicBezTo>
                  <a:cubicBezTo>
                    <a:pt x="15" y="62"/>
                    <a:pt x="15" y="62"/>
                    <a:pt x="15" y="62"/>
                  </a:cubicBezTo>
                  <a:cubicBezTo>
                    <a:pt x="15" y="31"/>
                    <a:pt x="15" y="31"/>
                    <a:pt x="15" y="31"/>
                  </a:cubicBezTo>
                  <a:cubicBezTo>
                    <a:pt x="11" y="18"/>
                    <a:pt x="11" y="18"/>
                    <a:pt x="11" y="18"/>
                  </a:cubicBezTo>
                  <a:cubicBezTo>
                    <a:pt x="15" y="17"/>
                    <a:pt x="15" y="17"/>
                    <a:pt x="15" y="17"/>
                  </a:cubicBezTo>
                  <a:cubicBezTo>
                    <a:pt x="15" y="6"/>
                    <a:pt x="15" y="6"/>
                    <a:pt x="15" y="6"/>
                  </a:cubicBezTo>
                  <a:cubicBezTo>
                    <a:pt x="15" y="4"/>
                    <a:pt x="15" y="2"/>
                    <a:pt x="16" y="0"/>
                  </a:cubicBezTo>
                  <a:moveTo>
                    <a:pt x="77" y="0"/>
                  </a:moveTo>
                  <a:cubicBezTo>
                    <a:pt x="78" y="2"/>
                    <a:pt x="79" y="4"/>
                    <a:pt x="79" y="6"/>
                  </a:cubicBezTo>
                  <a:cubicBezTo>
                    <a:pt x="79" y="17"/>
                    <a:pt x="79" y="17"/>
                    <a:pt x="79" y="17"/>
                  </a:cubicBezTo>
                  <a:cubicBezTo>
                    <a:pt x="82" y="18"/>
                    <a:pt x="82" y="18"/>
                    <a:pt x="82" y="18"/>
                  </a:cubicBezTo>
                  <a:cubicBezTo>
                    <a:pt x="79" y="31"/>
                    <a:pt x="79" y="31"/>
                    <a:pt x="79" y="31"/>
                  </a:cubicBezTo>
                  <a:cubicBezTo>
                    <a:pt x="79" y="62"/>
                    <a:pt x="79" y="62"/>
                    <a:pt x="79" y="62"/>
                  </a:cubicBezTo>
                  <a:cubicBezTo>
                    <a:pt x="92" y="14"/>
                    <a:pt x="92" y="14"/>
                    <a:pt x="92" y="14"/>
                  </a:cubicBezTo>
                  <a:cubicBezTo>
                    <a:pt x="93" y="9"/>
                    <a:pt x="90" y="3"/>
                    <a:pt x="85" y="2"/>
                  </a:cubicBezTo>
                  <a:cubicBezTo>
                    <a:pt x="77" y="0"/>
                    <a:pt x="77" y="0"/>
                    <a:pt x="7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rgbClr val="000000"/>
                </a:solidFill>
              </a:endParaRPr>
            </a:p>
          </p:txBody>
        </p:sp>
      </p:grpSp>
      <p:grpSp>
        <p:nvGrpSpPr>
          <p:cNvPr id="111" name="Group 110"/>
          <p:cNvGrpSpPr/>
          <p:nvPr/>
        </p:nvGrpSpPr>
        <p:grpSpPr>
          <a:xfrm>
            <a:off x="11469271" y="94959"/>
            <a:ext cx="616654" cy="457200"/>
            <a:chOff x="506594" y="1180539"/>
            <a:chExt cx="616654" cy="457200"/>
          </a:xfrm>
          <a:solidFill>
            <a:srgbClr val="2D5491"/>
          </a:solidFill>
        </p:grpSpPr>
        <p:sp>
          <p:nvSpPr>
            <p:cNvPr id="112" name="Oval 111"/>
            <p:cNvSpPr/>
            <p:nvPr/>
          </p:nvSpPr>
          <p:spPr>
            <a:xfrm>
              <a:off x="506594" y="1180539"/>
              <a:ext cx="457200" cy="457200"/>
            </a:xfrm>
            <a:prstGeom prst="ellipse">
              <a:avLst/>
            </a:prstGeom>
            <a:noFill/>
            <a:ln w="38100" cap="rnd" cmpd="sng" algn="ctr">
              <a:solidFill>
                <a:srgbClr val="2D5491"/>
              </a:solidFill>
              <a:prstDash val="solid"/>
            </a:ln>
            <a:effectLst/>
          </p:spPr>
          <p:txBody>
            <a:bodyPr lIns="54610" tIns="54610" rIns="54610" bIns="54610" rtlCol="0" anchor="ctr"/>
            <a:lstStyle/>
            <a:p>
              <a:pPr defTabSz="914198">
                <a:defRPr/>
              </a:pPr>
              <a:endParaRPr lang="en-GB" sz="1500" kern="0" dirty="0" smtClean="0">
                <a:solidFill>
                  <a:prstClr val="white"/>
                </a:solidFill>
                <a:latin typeface="Arial"/>
              </a:endParaRPr>
            </a:p>
          </p:txBody>
        </p:sp>
        <p:sp>
          <p:nvSpPr>
            <p:cNvPr id="113" name="TextBox 112"/>
            <p:cNvSpPr txBox="1"/>
            <p:nvPr/>
          </p:nvSpPr>
          <p:spPr>
            <a:xfrm>
              <a:off x="649478" y="1255250"/>
              <a:ext cx="473770" cy="307777"/>
            </a:xfrm>
            <a:prstGeom prst="rect">
              <a:avLst/>
            </a:prstGeom>
            <a:noFill/>
            <a:ln>
              <a:noFill/>
            </a:ln>
          </p:spPr>
          <p:txBody>
            <a:bodyPr wrap="square" lIns="0" tIns="0" rIns="0" bIns="0" rtlCol="0">
              <a:spAutoFit/>
            </a:bodyPr>
            <a:lstStyle/>
            <a:p>
              <a:r>
                <a:rPr lang="en-US" sz="2000" b="1" dirty="0" smtClean="0">
                  <a:solidFill>
                    <a:srgbClr val="2D5491"/>
                  </a:solidFill>
                  <a:cs typeface="Arial" pitchFamily="34" charset="0"/>
                </a:rPr>
                <a:t>1</a:t>
              </a:r>
            </a:p>
          </p:txBody>
        </p:sp>
      </p:grpSp>
      <p:sp>
        <p:nvSpPr>
          <p:cNvPr id="115" name="Isosceles Triangle 114"/>
          <p:cNvSpPr/>
          <p:nvPr/>
        </p:nvSpPr>
        <p:spPr>
          <a:xfrm rot="5400000">
            <a:off x="11015869" y="171094"/>
            <a:ext cx="451410" cy="299141"/>
          </a:xfrm>
          <a:prstGeom prst="triangle">
            <a:avLst/>
          </a:prstGeom>
          <a:solidFill>
            <a:srgbClr val="2D5491"/>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nchorCtr="0"/>
          <a:lstStyle/>
          <a:p>
            <a:pPr algn="ctr"/>
            <a:endParaRPr lang="en-AU" sz="1400" dirty="0" err="1" smtClean="0">
              <a:solidFill>
                <a:srgbClr val="FFFFFF"/>
              </a:solidFill>
              <a:latin typeface="Calibri" panose="020F0502020204030204" pitchFamily="34" charset="0"/>
            </a:endParaRPr>
          </a:p>
        </p:txBody>
      </p:sp>
    </p:spTree>
    <p:extLst>
      <p:ext uri="{BB962C8B-B14F-4D97-AF65-F5344CB8AC3E}">
        <p14:creationId xmlns:p14="http://schemas.microsoft.com/office/powerpoint/2010/main" val="3521385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TextBox 66"/>
          <p:cNvSpPr txBox="1"/>
          <p:nvPr/>
        </p:nvSpPr>
        <p:spPr>
          <a:xfrm>
            <a:off x="129474" y="211341"/>
            <a:ext cx="2893125" cy="615553"/>
          </a:xfrm>
          <a:prstGeom prst="rect">
            <a:avLst/>
          </a:prstGeom>
          <a:noFill/>
        </p:spPr>
        <p:txBody>
          <a:bodyPr wrap="square" lIns="0" tIns="0" rIns="0" bIns="0" rtlCol="0">
            <a:spAutoFit/>
          </a:bodyPr>
          <a:lstStyle/>
          <a:p>
            <a:r>
              <a:rPr lang="en-US" sz="4000" b="1" dirty="0">
                <a:solidFill>
                  <a:srgbClr val="FFFFFF"/>
                </a:solidFill>
                <a:latin typeface="KPMG Extralight" panose="020B0303030202040204" pitchFamily="34" charset="0"/>
                <a:cs typeface="Arial" pitchFamily="34" charset="0"/>
              </a:rPr>
              <a:t>Co creation</a:t>
            </a:r>
            <a:endParaRPr lang="en-GB" sz="4000" b="1" dirty="0">
              <a:solidFill>
                <a:srgbClr val="FFFFFF"/>
              </a:solidFill>
              <a:latin typeface="KPMG Extralight" panose="020B0303030202040204" pitchFamily="34" charset="0"/>
              <a:cs typeface="Arial" pitchFamily="34" charset="0"/>
            </a:endParaRPr>
          </a:p>
        </p:txBody>
      </p:sp>
      <p:graphicFrame>
        <p:nvGraphicFramePr>
          <p:cNvPr id="75" name="Group 211"/>
          <p:cNvGraphicFramePr>
            <a:graphicFrameLocks noGrp="1"/>
          </p:cNvGraphicFramePr>
          <p:nvPr>
            <p:extLst>
              <p:ext uri="{D42A27DB-BD31-4B8C-83A1-F6EECF244321}">
                <p14:modId xmlns:p14="http://schemas.microsoft.com/office/powerpoint/2010/main" val="2773761868"/>
              </p:ext>
            </p:extLst>
          </p:nvPr>
        </p:nvGraphicFramePr>
        <p:xfrm>
          <a:off x="153267" y="818372"/>
          <a:ext cx="11798589" cy="5575300"/>
        </p:xfrm>
        <a:graphic>
          <a:graphicData uri="http://schemas.openxmlformats.org/drawingml/2006/table">
            <a:tbl>
              <a:tblPr firstRow="1" firstCol="1" bandRow="1">
                <a:tableStyleId>{775DCB02-9BB8-47FD-8907-85C794F793BA}</a:tableStyleId>
              </a:tblPr>
              <a:tblGrid>
                <a:gridCol w="1375036"/>
                <a:gridCol w="154734"/>
                <a:gridCol w="5632163"/>
                <a:gridCol w="2057400"/>
                <a:gridCol w="2579256"/>
              </a:tblGrid>
              <a:tr h="216103">
                <a:tc>
                  <a:txBody>
                    <a:bodyPr/>
                    <a:lstStyle/>
                    <a:p>
                      <a:pPr marL="0" marR="0" lvl="0" indent="0" algn="ctr" defTabSz="914400" rtl="0" eaLnBrk="1" fontAlgn="base" latinLnBrk="0" hangingPunct="1">
                        <a:lnSpc>
                          <a:spcPct val="100000"/>
                        </a:lnSpc>
                        <a:spcBef>
                          <a:spcPct val="25000"/>
                        </a:spcBef>
                        <a:spcAft>
                          <a:spcPct val="0"/>
                        </a:spcAft>
                        <a:buClr>
                          <a:srgbClr val="415299"/>
                        </a:buClr>
                        <a:buSzPct val="125000"/>
                        <a:buFontTx/>
                        <a:buNone/>
                        <a:tabLst/>
                      </a:pPr>
                      <a:r>
                        <a:rPr kumimoji="0" lang="en-GB" sz="1200" u="none" strike="noStrike" cap="none" normalizeH="0" baseline="0" noProof="0" dirty="0" smtClean="0">
                          <a:ln>
                            <a:noFill/>
                          </a:ln>
                          <a:solidFill>
                            <a:schemeClr val="bg1"/>
                          </a:solidFill>
                          <a:effectLst/>
                        </a:rPr>
                        <a:t>Maturity Indicators</a:t>
                      </a:r>
                      <a:endParaRPr kumimoji="0" lang="en-GB" sz="1200" b="0" i="0" u="none" strike="noStrike" cap="none" normalizeH="0" baseline="0" noProof="0" dirty="0" smtClean="0">
                        <a:ln>
                          <a:noFill/>
                        </a:ln>
                        <a:solidFill>
                          <a:schemeClr val="bg1"/>
                        </a:solidFill>
                        <a:effectLst/>
                        <a:latin typeface="+mj-lt"/>
                        <a:cs typeface="Arial" charset="0"/>
                      </a:endParaRPr>
                    </a:p>
                  </a:txBody>
                  <a:tcPr marL="45720" marR="45720" horzOverflow="overflow">
                    <a:lnL w="6350" cap="rnd" cmpd="sng" algn="ctr">
                      <a:noFill/>
                      <a:prstDash val="solid"/>
                    </a:lnL>
                    <a:lnR w="6350" cap="flat" cmpd="sng" algn="ctr">
                      <a:noFill/>
                      <a:prstDash val="solid"/>
                      <a:round/>
                      <a:headEnd type="none" w="med" len="med"/>
                      <a:tailEnd type="none" w="med" len="med"/>
                    </a:lnR>
                    <a:lnT w="6350" cap="rnd" cmpd="sng" algn="ctr">
                      <a:noFill/>
                      <a:prstDash val="solid"/>
                    </a:lnT>
                    <a:lnB w="12700" cap="rnd" cmpd="sng" algn="ctr">
                      <a:noFill/>
                      <a:prstDash val="solid"/>
                    </a:lnB>
                    <a:lnTlToBr w="12700" cmpd="sng">
                      <a:noFill/>
                      <a:prstDash val="solid"/>
                    </a:lnTlToBr>
                    <a:lnBlToTr w="12700" cmpd="sng">
                      <a:noFill/>
                      <a:prstDash val="solid"/>
                    </a:lnBlToTr>
                    <a:solidFill>
                      <a:srgbClr val="005EB8"/>
                    </a:solidFill>
                  </a:tcPr>
                </a:tc>
                <a:tc>
                  <a:txBody>
                    <a:bodyPr/>
                    <a:lstStyle/>
                    <a:p>
                      <a:pPr marL="0" marR="0" lvl="0" indent="0" algn="ctr" defTabSz="914400" rtl="0" eaLnBrk="1" fontAlgn="base" latinLnBrk="0" hangingPunct="1">
                        <a:lnSpc>
                          <a:spcPct val="100000"/>
                        </a:lnSpc>
                        <a:spcBef>
                          <a:spcPct val="25000"/>
                        </a:spcBef>
                        <a:spcAft>
                          <a:spcPct val="0"/>
                        </a:spcAft>
                        <a:buClr>
                          <a:srgbClr val="415299"/>
                        </a:buClr>
                        <a:buSzPct val="125000"/>
                        <a:buFontTx/>
                        <a:buNone/>
                        <a:tabLst/>
                      </a:pPr>
                      <a:endParaRPr kumimoji="0" lang="en-GB" sz="1200" b="0" i="0" u="none" strike="noStrike" cap="none" normalizeH="0" baseline="0" noProof="0" dirty="0" smtClean="0">
                        <a:ln>
                          <a:noFill/>
                        </a:ln>
                        <a:solidFill>
                          <a:schemeClr val="tx1"/>
                        </a:solidFill>
                        <a:effectLst/>
                        <a:latin typeface="+mj-lt"/>
                        <a:cs typeface="Arial" charset="0"/>
                      </a:endParaRPr>
                    </a:p>
                  </a:txBody>
                  <a:tcPr marL="45720" marR="45720" horzOverflow="overflow">
                    <a:lnL w="6350" cap="flat" cmpd="sng" algn="ctr">
                      <a:noFill/>
                      <a:prstDash val="solid"/>
                      <a:round/>
                      <a:headEnd type="none" w="med" len="med"/>
                      <a:tailEnd type="none" w="med" len="med"/>
                    </a:lnL>
                    <a:lnR w="6350" cap="flat" cmpd="sng" algn="ctr">
                      <a:solidFill>
                        <a:srgbClr val="00338D"/>
                      </a:solidFill>
                      <a:prstDash val="solid"/>
                      <a:round/>
                      <a:headEnd type="none" w="med" len="med"/>
                      <a:tailEnd type="none" w="med" len="med"/>
                    </a:lnR>
                    <a:lnT w="6350" cap="rnd" cmpd="sng" algn="ctr">
                      <a:noFill/>
                      <a:prstDash val="solid"/>
                    </a:lnT>
                    <a:lnB w="12700" cap="rnd" cmpd="sng" algn="ctr">
                      <a:noFill/>
                      <a:prstDash val="solid"/>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0000"/>
                        </a:lnSpc>
                        <a:spcBef>
                          <a:spcPct val="25000"/>
                        </a:spcBef>
                        <a:spcAft>
                          <a:spcPct val="0"/>
                        </a:spcAft>
                        <a:buClr>
                          <a:srgbClr val="415299"/>
                        </a:buClr>
                        <a:buSzPct val="125000"/>
                        <a:buFontTx/>
                        <a:buNone/>
                        <a:tabLst/>
                      </a:pPr>
                      <a:r>
                        <a:rPr kumimoji="0" lang="en-GB" sz="1200" u="none" strike="noStrike" cap="none" normalizeH="0" baseline="0" noProof="0" dirty="0" smtClean="0">
                          <a:ln>
                            <a:noFill/>
                          </a:ln>
                          <a:effectLst/>
                        </a:rPr>
                        <a:t>Current State</a:t>
                      </a:r>
                      <a:endParaRPr kumimoji="0" lang="en-GB" sz="1200" b="0" i="0" u="none" strike="noStrike" cap="none" normalizeH="0" baseline="0" noProof="0" dirty="0" smtClean="0">
                        <a:ln>
                          <a:noFill/>
                        </a:ln>
                        <a:solidFill>
                          <a:schemeClr val="bg1"/>
                        </a:solidFill>
                        <a:effectLst/>
                        <a:latin typeface="+mj-lt"/>
                        <a:cs typeface="Arial" charset="0"/>
                      </a:endParaRPr>
                    </a:p>
                  </a:txBody>
                  <a:tcPr marL="45720" marR="45720" horzOverflow="overflow">
                    <a:lnL w="6350" cap="flat" cmpd="sng" algn="ctr">
                      <a:solidFill>
                        <a:srgbClr val="00338D"/>
                      </a:solidFill>
                      <a:prstDash val="solid"/>
                      <a:round/>
                      <a:headEnd type="none" w="med" len="med"/>
                      <a:tailEnd type="none" w="med" len="med"/>
                    </a:lnL>
                    <a:solidFill>
                      <a:srgbClr val="2D5491"/>
                    </a:solidFill>
                  </a:tcPr>
                </a:tc>
                <a:tc>
                  <a:txBody>
                    <a:bodyPr/>
                    <a:lstStyle/>
                    <a:p>
                      <a:pPr marL="0" marR="0" lvl="0" indent="0" algn="ctr" defTabSz="914400" rtl="0" eaLnBrk="1" fontAlgn="base" latinLnBrk="0" hangingPunct="1">
                        <a:lnSpc>
                          <a:spcPct val="100000"/>
                        </a:lnSpc>
                        <a:spcBef>
                          <a:spcPct val="25000"/>
                        </a:spcBef>
                        <a:spcAft>
                          <a:spcPct val="0"/>
                        </a:spcAft>
                        <a:buClr>
                          <a:srgbClr val="415299"/>
                        </a:buClr>
                        <a:buSzPct val="125000"/>
                        <a:buFontTx/>
                        <a:buNone/>
                        <a:tabLst/>
                      </a:pPr>
                      <a:r>
                        <a:rPr kumimoji="0" lang="en-GB" sz="1200" u="none" strike="noStrike" cap="none" normalizeH="0" baseline="0" noProof="0" dirty="0" smtClean="0">
                          <a:ln>
                            <a:noFill/>
                          </a:ln>
                          <a:effectLst/>
                        </a:rPr>
                        <a:t>Peer Group</a:t>
                      </a:r>
                      <a:endParaRPr kumimoji="0" lang="en-GB" sz="1200" b="0" i="0" u="none" strike="noStrike" cap="none" normalizeH="0" baseline="0" noProof="0" dirty="0" smtClean="0">
                        <a:ln>
                          <a:noFill/>
                        </a:ln>
                        <a:solidFill>
                          <a:schemeClr val="bg1"/>
                        </a:solidFill>
                        <a:effectLst/>
                        <a:latin typeface="+mj-lt"/>
                        <a:cs typeface="Arial" charset="0"/>
                      </a:endParaRPr>
                    </a:p>
                  </a:txBody>
                  <a:tcPr marL="45720" marR="45720" horzOverflow="overflow">
                    <a:solidFill>
                      <a:srgbClr val="2D5491"/>
                    </a:solidFill>
                  </a:tcPr>
                </a:tc>
                <a:tc>
                  <a:txBody>
                    <a:bodyPr/>
                    <a:lstStyle/>
                    <a:p>
                      <a:pPr marL="0" marR="0" lvl="0" indent="0" algn="ctr" defTabSz="914400" rtl="0" eaLnBrk="1" fontAlgn="base" latinLnBrk="0" hangingPunct="1">
                        <a:lnSpc>
                          <a:spcPct val="100000"/>
                        </a:lnSpc>
                        <a:spcBef>
                          <a:spcPct val="25000"/>
                        </a:spcBef>
                        <a:spcAft>
                          <a:spcPct val="0"/>
                        </a:spcAft>
                        <a:buClr>
                          <a:srgbClr val="415299"/>
                        </a:buClr>
                        <a:buSzPct val="125000"/>
                        <a:buFontTx/>
                        <a:buNone/>
                        <a:tabLst/>
                      </a:pPr>
                      <a:r>
                        <a:rPr kumimoji="0" lang="en-GB" sz="1200" u="none" strike="noStrike" cap="none" normalizeH="0" baseline="0" noProof="0" dirty="0" smtClean="0">
                          <a:ln>
                            <a:noFill/>
                          </a:ln>
                          <a:effectLst/>
                        </a:rPr>
                        <a:t>Global Industry Benchmark</a:t>
                      </a:r>
                      <a:endParaRPr kumimoji="0" lang="en-GB" sz="1200" b="0" i="0" u="none" strike="noStrike" cap="none" normalizeH="0" baseline="0" noProof="0" dirty="0" smtClean="0">
                        <a:ln>
                          <a:noFill/>
                        </a:ln>
                        <a:solidFill>
                          <a:schemeClr val="bg1"/>
                        </a:solidFill>
                        <a:effectLst/>
                        <a:latin typeface="+mj-lt"/>
                        <a:cs typeface="Arial" charset="0"/>
                      </a:endParaRPr>
                    </a:p>
                  </a:txBody>
                  <a:tcPr marL="45720" marR="45720" horzOverflow="overflow">
                    <a:solidFill>
                      <a:srgbClr val="2D5491"/>
                    </a:solidFill>
                  </a:tcPr>
                </a:tc>
              </a:tr>
              <a:tr h="4750640">
                <a:tc>
                  <a:txBody>
                    <a:bodyPr/>
                    <a:lstStyle/>
                    <a:p>
                      <a:pPr algn="ctr"/>
                      <a:r>
                        <a:rPr lang="en-US" sz="1200" kern="1200" dirty="0" smtClean="0">
                          <a:solidFill>
                            <a:schemeClr val="bg1"/>
                          </a:solidFill>
                        </a:rPr>
                        <a:t>Cybersecurity</a:t>
                      </a:r>
                    </a:p>
                  </a:txBody>
                  <a:tcPr marL="45720" marR="45720" anchor="ctr" horzOverflow="overflow">
                    <a:lnR w="12700" cap="rnd" cmpd="sng" algn="ctr">
                      <a:noFill/>
                      <a:prstDash val="solid"/>
                    </a:lnR>
                    <a:lnT w="12700" cap="rnd" cmpd="sng" algn="ctr">
                      <a:noFill/>
                      <a:prstDash val="solid"/>
                    </a:lnT>
                    <a:solidFill>
                      <a:srgbClr val="2D5491"/>
                    </a:solidFill>
                  </a:tcPr>
                </a:tc>
                <a:tc>
                  <a:txBody>
                    <a:bodyPr/>
                    <a:lstStyle/>
                    <a:p>
                      <a:pPr algn="ctr"/>
                      <a:endParaRPr lang="en-US" sz="1200" b="1" kern="1200" dirty="0">
                        <a:solidFill>
                          <a:schemeClr val="bg1"/>
                        </a:solidFill>
                        <a:latin typeface="+mn-lt"/>
                        <a:ea typeface="+mn-ea"/>
                        <a:cs typeface="+mn-cs"/>
                      </a:endParaRPr>
                    </a:p>
                  </a:txBody>
                  <a:tcPr marL="45720" marR="45720" anchor="ctr" horzOverflow="overflow">
                    <a:lnL w="12700" cap="rnd" cmpd="sng" algn="ctr">
                      <a:noFill/>
                      <a:prstDash val="solid"/>
                    </a:lnL>
                    <a:lnR w="6350" cap="flat" cmpd="sng" algn="ctr">
                      <a:solidFill>
                        <a:srgbClr val="00338D"/>
                      </a:solidFill>
                      <a:prstDash val="solid"/>
                      <a:round/>
                      <a:headEnd type="none" w="med" len="med"/>
                      <a:tailEnd type="none" w="med" len="med"/>
                    </a:lnR>
                    <a:lnT w="12700" cap="rnd" cmpd="sng" algn="ctr">
                      <a:noFill/>
                      <a:prstDash val="solid"/>
                    </a:lnT>
                    <a:lnB w="6350" cap="rnd" cmpd="sng" algn="ctr">
                      <a:noFill/>
                      <a:prstDash val="solid"/>
                    </a:lnB>
                    <a:lnTlToBr w="12700" cmpd="sng">
                      <a:noFill/>
                      <a:prstDash val="solid"/>
                    </a:lnTlToBr>
                    <a:lnBlToTr w="12700" cmpd="sng">
                      <a:noFill/>
                      <a:prstDash val="solid"/>
                    </a:lnBlToTr>
                    <a:noFill/>
                  </a:tcPr>
                </a:tc>
                <a:tc>
                  <a:txBody>
                    <a:bodyPr/>
                    <a:lstStyle/>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r>
                        <a:rPr lang="en-US" sz="1200" kern="1200" dirty="0" smtClean="0">
                          <a:solidFill>
                            <a:srgbClr val="00338D"/>
                          </a:solidFill>
                          <a:latin typeface="+mn-lt"/>
                          <a:ea typeface="+mn-ea"/>
                          <a:cs typeface="+mn-cs"/>
                        </a:rPr>
                        <a:t>FBNQuest has a dedicated information security function within Risk management. However, security configuration and management activities are currently carried out by IT.</a:t>
                      </a:r>
                    </a:p>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r>
                        <a:rPr lang="en-US" sz="1200" kern="1200" dirty="0" smtClean="0">
                          <a:solidFill>
                            <a:srgbClr val="00338D"/>
                          </a:solidFill>
                          <a:latin typeface="+mn-lt"/>
                          <a:ea typeface="+mn-ea"/>
                          <a:cs typeface="+mn-cs"/>
                        </a:rPr>
                        <a:t>FBNQuest is yet to document comprehensive security configuration baselines for operating systems, applications, databases and network devices to ensure uniform security standard for new additions to IT infrastructure.</a:t>
                      </a:r>
                    </a:p>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r>
                        <a:rPr lang="en-US" sz="1200" kern="1200" dirty="0" smtClean="0">
                          <a:solidFill>
                            <a:srgbClr val="00338D"/>
                          </a:solidFill>
                          <a:latin typeface="+mn-lt"/>
                          <a:ea typeface="+mn-ea"/>
                          <a:cs typeface="+mn-cs"/>
                        </a:rPr>
                        <a:t>FBNQuest is yet to document a cybersecurity strategy and framework tailored to its environment which guides the security of its IT infrastructure.</a:t>
                      </a:r>
                    </a:p>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r>
                        <a:rPr lang="en-US" sz="1200" kern="1200" dirty="0" smtClean="0">
                          <a:solidFill>
                            <a:srgbClr val="00338D"/>
                          </a:solidFill>
                          <a:latin typeface="+mn-lt"/>
                          <a:ea typeface="+mn-ea"/>
                          <a:cs typeface="+mn-cs"/>
                        </a:rPr>
                        <a:t>Vulnerability scans of servers are performed on a monthly basis to identify existing weaknesses. However, the scans performed are not credentialed which limits the scope. In addition, there is no dedicated scanning solution tailored to web applications.</a:t>
                      </a:r>
                    </a:p>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r>
                        <a:rPr lang="en-US" sz="1200" kern="1200" dirty="0" smtClean="0">
                          <a:solidFill>
                            <a:srgbClr val="00338D"/>
                          </a:solidFill>
                          <a:latin typeface="+mn-lt"/>
                          <a:ea typeface="+mn-ea"/>
                          <a:cs typeface="+mn-cs"/>
                        </a:rPr>
                        <a:t>FBNQuest is yet to implement a Privileged Access Management (PAM) solution (e.g. LAPS) to manage credentials of privileged accounts such as local administrators and root users.</a:t>
                      </a:r>
                    </a:p>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r>
                        <a:rPr lang="en-US" sz="1200" kern="1200" dirty="0" smtClean="0">
                          <a:solidFill>
                            <a:srgbClr val="00338D"/>
                          </a:solidFill>
                          <a:latin typeface="+mn-lt"/>
                          <a:ea typeface="+mn-ea"/>
                          <a:cs typeface="+mn-cs"/>
                        </a:rPr>
                        <a:t>FBNQuest has implemented network access control to prevent unauthorized access to its network. In addition, a network monitoring solution (Solarwinds) has been deployed to monitor the status of network resources. However, there is no real time monitoring of the capacity of network elements such as storage.</a:t>
                      </a:r>
                    </a:p>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r>
                        <a:rPr lang="en-US" sz="1200" kern="1200" dirty="0" smtClean="0">
                          <a:solidFill>
                            <a:srgbClr val="00338D"/>
                          </a:solidFill>
                          <a:latin typeface="+mn-lt"/>
                          <a:ea typeface="+mn-ea"/>
                          <a:cs typeface="+mn-cs"/>
                        </a:rPr>
                        <a:t>FBNQuest has implemented an IT asset management solution to ensure the maintenance of an updated inventory. However, software utilities in use within the environment are not tracked and a whitelist of acceptable utilities is yet to be developed.</a:t>
                      </a:r>
                    </a:p>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r>
                        <a:rPr lang="en-US" sz="1200" kern="1200" dirty="0" smtClean="0">
                          <a:solidFill>
                            <a:srgbClr val="00338D"/>
                          </a:solidFill>
                          <a:latin typeface="+mn-lt"/>
                          <a:ea typeface="+mn-ea"/>
                          <a:cs typeface="+mn-cs"/>
                        </a:rPr>
                        <a:t>FBNQuest has outsourced its Security Operation Center (SOC) for real time monitoring and log analysis. However, it is yet to implement a file integrity monitoring solution to track changes and modifications to critical file systems.</a:t>
                      </a:r>
                    </a:p>
                  </a:txBody>
                  <a:tcPr marL="45720" marR="45720" horzOverflow="overflow">
                    <a:lnL w="6350" cap="flat" cmpd="sng" algn="ctr">
                      <a:solidFill>
                        <a:srgbClr val="00338D"/>
                      </a:solidFill>
                      <a:prstDash val="solid"/>
                      <a:round/>
                      <a:headEnd type="none" w="med" len="med"/>
                      <a:tailEnd type="none" w="med" len="med"/>
                    </a:lnL>
                    <a:lnB w="6350" cap="flat" cmpd="sng" algn="ctr">
                      <a:solidFill>
                        <a:srgbClr val="00338D"/>
                      </a:solidFill>
                      <a:prstDash val="solid"/>
                      <a:round/>
                      <a:headEnd type="none" w="med" len="med"/>
                      <a:tailEnd type="none" w="med" len="med"/>
                    </a:lnB>
                    <a:noFill/>
                  </a:tcPr>
                </a:tc>
                <a:tc>
                  <a:txBody>
                    <a:bodyPr/>
                    <a:lstStyle/>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endParaRPr lang="en-US" sz="1200" kern="1200" dirty="0" smtClean="0">
                        <a:solidFill>
                          <a:srgbClr val="00338D"/>
                        </a:solidFill>
                        <a:latin typeface="+mn-lt"/>
                        <a:ea typeface="+mn-ea"/>
                        <a:cs typeface="+mn-cs"/>
                      </a:endParaRPr>
                    </a:p>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endParaRPr lang="en-US" sz="1200" kern="1200" dirty="0" smtClean="0">
                        <a:solidFill>
                          <a:srgbClr val="00338D"/>
                        </a:solidFill>
                        <a:latin typeface="+mn-lt"/>
                        <a:ea typeface="+mn-ea"/>
                        <a:cs typeface="+mn-cs"/>
                      </a:endParaRPr>
                    </a:p>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endParaRPr lang="en-US" sz="1200" kern="1200" dirty="0" smtClean="0">
                        <a:solidFill>
                          <a:srgbClr val="00338D"/>
                        </a:solidFill>
                        <a:latin typeface="+mn-lt"/>
                        <a:ea typeface="+mn-ea"/>
                        <a:cs typeface="+mn-cs"/>
                      </a:endParaRPr>
                    </a:p>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endParaRPr lang="en-US" sz="1200" kern="1200" dirty="0" smtClean="0">
                        <a:solidFill>
                          <a:srgbClr val="00338D"/>
                        </a:solidFill>
                        <a:latin typeface="+mn-lt"/>
                        <a:ea typeface="+mn-ea"/>
                        <a:cs typeface="+mn-cs"/>
                      </a:endParaRPr>
                    </a:p>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endParaRPr lang="en-US" sz="1200" kern="1200" dirty="0" smtClean="0">
                        <a:solidFill>
                          <a:srgbClr val="00338D"/>
                        </a:solidFill>
                        <a:latin typeface="+mn-lt"/>
                        <a:ea typeface="+mn-ea"/>
                        <a:cs typeface="+mn-cs"/>
                      </a:endParaRPr>
                    </a:p>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r>
                        <a:rPr lang="en-US" sz="1200" kern="1200" dirty="0" smtClean="0">
                          <a:solidFill>
                            <a:srgbClr val="00338D"/>
                          </a:solidFill>
                          <a:latin typeface="+mn-lt"/>
                          <a:ea typeface="+mn-ea"/>
                          <a:cs typeface="+mn-cs"/>
                        </a:rPr>
                        <a:t>Leading local peers have defined a cybersecurity framework and strategy. Processes have been defined and appropriate tools have been implemented to effectively manage the processes</a:t>
                      </a:r>
                    </a:p>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r>
                        <a:rPr lang="en-GB" sz="1200" kern="1200" dirty="0" smtClean="0">
                          <a:solidFill>
                            <a:srgbClr val="00338D"/>
                          </a:solidFill>
                          <a:latin typeface="+mn-lt"/>
                          <a:ea typeface="+mn-ea"/>
                          <a:cs typeface="+mn-cs"/>
                        </a:rPr>
                        <a:t>Leading local peers have defined cybersecurity policies and procedures. Tools have been implemented for security monitoring and generated reports are reviewed periodically.</a:t>
                      </a:r>
                      <a:endParaRPr lang="en-US" sz="1200" kern="1200" dirty="0" smtClean="0">
                        <a:solidFill>
                          <a:srgbClr val="00338D"/>
                        </a:solidFill>
                        <a:latin typeface="+mn-lt"/>
                        <a:ea typeface="+mn-ea"/>
                        <a:cs typeface="+mn-cs"/>
                      </a:endParaRPr>
                    </a:p>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r>
                        <a:rPr lang="en-US" sz="1200" kern="1200" dirty="0" smtClean="0">
                          <a:solidFill>
                            <a:srgbClr val="00338D"/>
                          </a:solidFill>
                          <a:latin typeface="+mn-lt"/>
                          <a:ea typeface="+mn-ea"/>
                          <a:cs typeface="+mn-cs"/>
                        </a:rPr>
                        <a:t>They have also defined cybersecurity roles and responsibilities to manage emerging security risks. </a:t>
                      </a:r>
                    </a:p>
                  </a:txBody>
                  <a:tcPr marL="45720" marR="45720" horzOverflow="overflow">
                    <a:lnB w="6350" cap="flat" cmpd="sng" algn="ctr">
                      <a:solidFill>
                        <a:srgbClr val="00338D"/>
                      </a:solidFill>
                      <a:prstDash val="solid"/>
                      <a:round/>
                      <a:headEnd type="none" w="med" len="med"/>
                      <a:tailEnd type="none" w="med" len="med"/>
                    </a:lnB>
                    <a:noFill/>
                  </a:tcPr>
                </a:tc>
                <a:tc>
                  <a:txBody>
                    <a:bodyPr/>
                    <a:lstStyle/>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endParaRPr lang="en-US" sz="1200" kern="1200" dirty="0" smtClean="0">
                        <a:solidFill>
                          <a:srgbClr val="00338D"/>
                        </a:solidFill>
                        <a:latin typeface="+mn-lt"/>
                        <a:ea typeface="+mn-ea"/>
                        <a:cs typeface="+mn-cs"/>
                      </a:endParaRPr>
                    </a:p>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endParaRPr lang="en-US" sz="1200" kern="1200" dirty="0" smtClean="0">
                        <a:solidFill>
                          <a:srgbClr val="00338D"/>
                        </a:solidFill>
                        <a:latin typeface="+mn-lt"/>
                        <a:ea typeface="+mn-ea"/>
                        <a:cs typeface="+mn-cs"/>
                      </a:endParaRPr>
                    </a:p>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endParaRPr lang="en-US" sz="1200" kern="1200" dirty="0" smtClean="0">
                        <a:solidFill>
                          <a:srgbClr val="00338D"/>
                        </a:solidFill>
                        <a:latin typeface="+mn-lt"/>
                        <a:ea typeface="+mn-ea"/>
                        <a:cs typeface="+mn-cs"/>
                      </a:endParaRPr>
                    </a:p>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endParaRPr lang="en-US" sz="1200" kern="1200" dirty="0" smtClean="0">
                        <a:solidFill>
                          <a:srgbClr val="00338D"/>
                        </a:solidFill>
                        <a:latin typeface="+mn-lt"/>
                        <a:ea typeface="+mn-ea"/>
                        <a:cs typeface="+mn-cs"/>
                      </a:endParaRPr>
                    </a:p>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endParaRPr lang="en-US" sz="1200" kern="1200" dirty="0" smtClean="0">
                        <a:solidFill>
                          <a:srgbClr val="00338D"/>
                        </a:solidFill>
                        <a:latin typeface="+mn-lt"/>
                        <a:ea typeface="+mn-ea"/>
                        <a:cs typeface="+mn-cs"/>
                      </a:endParaRPr>
                    </a:p>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r>
                        <a:rPr lang="en-US" sz="1200" kern="1200" dirty="0" smtClean="0">
                          <a:solidFill>
                            <a:srgbClr val="00338D"/>
                          </a:solidFill>
                          <a:latin typeface="+mn-lt"/>
                          <a:ea typeface="+mn-ea"/>
                          <a:cs typeface="+mn-cs"/>
                        </a:rPr>
                        <a:t>Top global peers have defined a cybersecurity framework and strategy. Processes have been defined and appropriate tools have been implemented to effectively manage the processes</a:t>
                      </a:r>
                    </a:p>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r>
                        <a:rPr lang="en-GB" sz="1200" kern="1200" dirty="0" smtClean="0">
                          <a:solidFill>
                            <a:srgbClr val="00338D"/>
                          </a:solidFill>
                          <a:latin typeface="+mn-lt"/>
                          <a:ea typeface="+mn-ea"/>
                          <a:cs typeface="+mn-cs"/>
                        </a:rPr>
                        <a:t>They have also defined cybersecurity policies and procedures. Tools have been implemented for security monitoring and generated reports are reviewed periodically.</a:t>
                      </a:r>
                      <a:endParaRPr lang="en-US" sz="1200" kern="1200" dirty="0" smtClean="0">
                        <a:solidFill>
                          <a:srgbClr val="00338D"/>
                        </a:solidFill>
                        <a:latin typeface="+mn-lt"/>
                        <a:ea typeface="+mn-ea"/>
                        <a:cs typeface="+mn-cs"/>
                      </a:endParaRPr>
                    </a:p>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r>
                        <a:rPr lang="en-US" sz="1200" kern="1200" dirty="0" smtClean="0">
                          <a:solidFill>
                            <a:srgbClr val="00338D"/>
                          </a:solidFill>
                          <a:latin typeface="+mn-lt"/>
                          <a:ea typeface="+mn-ea"/>
                          <a:cs typeface="+mn-cs"/>
                        </a:rPr>
                        <a:t>Citi have pledged to partner with key financial service players and government agencies to establish a unified response to cybersecurity threats. This has allowed for real-time collaboration on mitigation measures and provided a forum to request and acquire specific governmental technical assistance.</a:t>
                      </a:r>
                    </a:p>
                  </a:txBody>
                  <a:tcPr marL="45720" marR="45720" horzOverflow="overflow">
                    <a:lnB w="6350" cap="flat" cmpd="sng" algn="ctr">
                      <a:solidFill>
                        <a:srgbClr val="00338D"/>
                      </a:solidFill>
                      <a:prstDash val="solid"/>
                      <a:round/>
                      <a:headEnd type="none" w="med" len="med"/>
                      <a:tailEnd type="none" w="med" len="med"/>
                    </a:lnB>
                    <a:noFill/>
                  </a:tcPr>
                </a:tc>
              </a:tr>
            </a:tbl>
          </a:graphicData>
        </a:graphic>
      </p:graphicFrame>
      <p:pic>
        <p:nvPicPr>
          <p:cNvPr id="23" name="Picture 22"/>
          <p:cNvPicPr>
            <a:picLocks noChangeAspect="1"/>
          </p:cNvPicPr>
          <p:nvPr/>
        </p:nvPicPr>
        <p:blipFill>
          <a:blip r:embed="rId2"/>
          <a:stretch>
            <a:fillRect/>
          </a:stretch>
        </p:blipFill>
        <p:spPr>
          <a:xfrm>
            <a:off x="-1123122" y="4490117"/>
            <a:ext cx="851774" cy="330361"/>
          </a:xfrm>
          <a:prstGeom prst="rect">
            <a:avLst/>
          </a:prstGeom>
          <a:solidFill>
            <a:srgbClr val="003D6F"/>
          </a:solidFill>
        </p:spPr>
      </p:pic>
      <p:sp>
        <p:nvSpPr>
          <p:cNvPr id="66" name="TextBox 65"/>
          <p:cNvSpPr txBox="1"/>
          <p:nvPr/>
        </p:nvSpPr>
        <p:spPr>
          <a:xfrm>
            <a:off x="153265" y="635062"/>
            <a:ext cx="3909321" cy="168024"/>
          </a:xfrm>
          <a:prstGeom prst="rect">
            <a:avLst/>
          </a:prstGeom>
          <a:noFill/>
        </p:spPr>
        <p:txBody>
          <a:bodyPr wrap="none" lIns="21772" tIns="21772" rIns="21772" bIns="21772" rtlCol="0" anchor="ctr" anchorCtr="0">
            <a:noAutofit/>
          </a:bodyPr>
          <a:lstStyle/>
          <a:p>
            <a:pPr defTabSz="890789">
              <a:spcBef>
                <a:spcPts val="300"/>
              </a:spcBef>
              <a:defRPr/>
            </a:pPr>
            <a:r>
              <a:rPr lang="en-AU" sz="800" i="1" dirty="0">
                <a:solidFill>
                  <a:srgbClr val="00338D"/>
                </a:solidFill>
              </a:rPr>
              <a:t>Source: DMA survey, interviews with </a:t>
            </a:r>
            <a:r>
              <a:rPr lang="en-AU" sz="800" i="1" dirty="0" err="1">
                <a:solidFill>
                  <a:srgbClr val="00338D"/>
                </a:solidFill>
              </a:rPr>
              <a:t>FBNQuest</a:t>
            </a:r>
            <a:r>
              <a:rPr lang="en-AU" sz="800" i="1" dirty="0">
                <a:solidFill>
                  <a:srgbClr val="00338D"/>
                </a:solidFill>
              </a:rPr>
              <a:t> employees, company websites, exploratory interviews</a:t>
            </a:r>
          </a:p>
        </p:txBody>
      </p:sp>
      <p:grpSp>
        <p:nvGrpSpPr>
          <p:cNvPr id="36" name="Group 35"/>
          <p:cNvGrpSpPr/>
          <p:nvPr/>
        </p:nvGrpSpPr>
        <p:grpSpPr>
          <a:xfrm>
            <a:off x="7347937" y="44696"/>
            <a:ext cx="4568864" cy="274320"/>
            <a:chOff x="7916790" y="356874"/>
            <a:chExt cx="4568864" cy="274320"/>
          </a:xfrm>
        </p:grpSpPr>
        <p:grpSp>
          <p:nvGrpSpPr>
            <p:cNvPr id="37" name="Group 36"/>
            <p:cNvGrpSpPr/>
            <p:nvPr/>
          </p:nvGrpSpPr>
          <p:grpSpPr>
            <a:xfrm>
              <a:off x="7916790" y="356874"/>
              <a:ext cx="2337497" cy="274320"/>
              <a:chOff x="3793151" y="6476333"/>
              <a:chExt cx="2337497" cy="274320"/>
            </a:xfrm>
          </p:grpSpPr>
          <p:sp>
            <p:nvSpPr>
              <p:cNvPr id="42" name="Isosceles Triangle 41"/>
              <p:cNvSpPr/>
              <p:nvPr/>
            </p:nvSpPr>
            <p:spPr>
              <a:xfrm rot="10800000">
                <a:off x="4273393" y="6554522"/>
                <a:ext cx="140400" cy="117943"/>
              </a:xfrm>
              <a:prstGeom prst="triangle">
                <a:avLst/>
              </a:prstGeom>
              <a:solidFill>
                <a:srgbClr val="00338D"/>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21772" tIns="21772" rIns="21772" bIns="21772" rtlCol="0" anchor="ctr" anchorCtr="0"/>
              <a:lstStyle/>
              <a:p>
                <a:pPr algn="ctr"/>
                <a:endParaRPr lang="en-AU" sz="800" dirty="0" err="1">
                  <a:solidFill>
                    <a:srgbClr val="00338D"/>
                  </a:solidFill>
                  <a:latin typeface="Calibri" panose="020F0502020204030204" pitchFamily="34" charset="0"/>
                </a:endParaRPr>
              </a:p>
            </p:txBody>
          </p:sp>
          <p:sp>
            <p:nvSpPr>
              <p:cNvPr id="43" name="TextBox 42"/>
              <p:cNvSpPr txBox="1"/>
              <p:nvPr/>
            </p:nvSpPr>
            <p:spPr>
              <a:xfrm>
                <a:off x="4380552" y="6525841"/>
                <a:ext cx="469141" cy="175304"/>
              </a:xfrm>
              <a:prstGeom prst="rect">
                <a:avLst/>
              </a:prstGeom>
              <a:noFill/>
            </p:spPr>
            <p:txBody>
              <a:bodyPr wrap="none" lIns="21772" tIns="21772" rIns="21772" bIns="21772" rtlCol="0" anchor="ctr" anchorCtr="0">
                <a:noAutofit/>
              </a:bodyPr>
              <a:lstStyle/>
              <a:p>
                <a:pPr algn="ctr"/>
                <a:r>
                  <a:rPr lang="en-AU" sz="800" b="1" dirty="0">
                    <a:solidFill>
                      <a:srgbClr val="00338D"/>
                    </a:solidFill>
                  </a:rPr>
                  <a:t>Current</a:t>
                </a:r>
              </a:p>
            </p:txBody>
          </p:sp>
          <p:sp>
            <p:nvSpPr>
              <p:cNvPr id="44" name="Text Box 81"/>
              <p:cNvSpPr txBox="1">
                <a:spLocks noChangeArrowheads="1"/>
              </p:cNvSpPr>
              <p:nvPr/>
            </p:nvSpPr>
            <p:spPr bwMode="auto">
              <a:xfrm>
                <a:off x="3793151" y="6476333"/>
                <a:ext cx="476639" cy="274320"/>
              </a:xfrm>
              <a:prstGeom prst="rect">
                <a:avLst/>
              </a:prstGeom>
              <a:noFill/>
              <a:ln w="9525">
                <a:noFill/>
                <a:miter lim="800000"/>
                <a:headEnd type="none" w="sm" len="sm"/>
                <a:tailEnd type="none" w="sm" len="sm"/>
              </a:ln>
              <a:effectLst/>
            </p:spPr>
            <p:txBody>
              <a:bodyPr wrap="square" lIns="45720" rIns="45720" anchor="ctr">
                <a:noAutofit/>
              </a:bodyPr>
              <a:lstStyle/>
              <a:p>
                <a:pPr algn="ctr"/>
                <a:r>
                  <a:rPr lang="en-US" sz="1000" b="1" dirty="0">
                    <a:solidFill>
                      <a:srgbClr val="00338D"/>
                    </a:solidFill>
                  </a:rPr>
                  <a:t>Key:</a:t>
                </a:r>
              </a:p>
            </p:txBody>
          </p:sp>
          <p:sp>
            <p:nvSpPr>
              <p:cNvPr id="45" name="object 140"/>
              <p:cNvSpPr txBox="1"/>
              <p:nvPr/>
            </p:nvSpPr>
            <p:spPr>
              <a:xfrm>
                <a:off x="5247374" y="6551939"/>
                <a:ext cx="883274" cy="123111"/>
              </a:xfrm>
              <a:prstGeom prst="rect">
                <a:avLst/>
              </a:prstGeom>
            </p:spPr>
            <p:txBody>
              <a:bodyPr vert="horz" wrap="square" lIns="0" tIns="0" rIns="0" bIns="0" rtlCol="0">
                <a:spAutoFit/>
              </a:bodyPr>
              <a:lstStyle/>
              <a:p>
                <a:pPr marL="12700"/>
                <a:r>
                  <a:rPr lang="en-GB" sz="800" b="1" spc="-10" dirty="0">
                    <a:solidFill>
                      <a:srgbClr val="00338D"/>
                    </a:solidFill>
                    <a:cs typeface="Century Gothic"/>
                  </a:rPr>
                  <a:t>Peer </a:t>
                </a:r>
                <a:r>
                  <a:rPr lang="en-GB" sz="800" b="1" spc="-10" dirty="0" smtClean="0">
                    <a:solidFill>
                      <a:srgbClr val="00338D"/>
                    </a:solidFill>
                    <a:cs typeface="Century Gothic"/>
                  </a:rPr>
                  <a:t>Group</a:t>
                </a:r>
                <a:endParaRPr sz="800" b="1" dirty="0">
                  <a:solidFill>
                    <a:srgbClr val="00338D"/>
                  </a:solidFill>
                  <a:cs typeface="Century Gothic"/>
                </a:endParaRPr>
              </a:p>
            </p:txBody>
          </p:sp>
          <p:sp>
            <p:nvSpPr>
              <p:cNvPr id="46" name="Isosceles Triangle 45"/>
              <p:cNvSpPr/>
              <p:nvPr/>
            </p:nvSpPr>
            <p:spPr>
              <a:xfrm rot="10800000">
                <a:off x="5097444" y="6554522"/>
                <a:ext cx="140400" cy="117943"/>
              </a:xfrm>
              <a:prstGeom prs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21772" tIns="21772" rIns="21772" bIns="21772" rtlCol="0" anchor="ctr" anchorCtr="0"/>
              <a:lstStyle/>
              <a:p>
                <a:pPr algn="ctr"/>
                <a:endParaRPr lang="en-AU" sz="800" dirty="0" err="1">
                  <a:solidFill>
                    <a:srgbClr val="00338D"/>
                  </a:solidFill>
                  <a:latin typeface="Calibri" panose="020F0502020204030204" pitchFamily="34" charset="0"/>
                </a:endParaRPr>
              </a:p>
            </p:txBody>
          </p:sp>
        </p:grpSp>
        <p:sp>
          <p:nvSpPr>
            <p:cNvPr id="38" name="Isosceles Triangle 37"/>
            <p:cNvSpPr/>
            <p:nvPr/>
          </p:nvSpPr>
          <p:spPr>
            <a:xfrm rot="10800000">
              <a:off x="10162847" y="435063"/>
              <a:ext cx="140400" cy="117943"/>
            </a:xfrm>
            <a:prstGeom prst="triangle">
              <a:avLst/>
            </a:prstGeom>
            <a:solidFill>
              <a:srgbClr val="00B060"/>
            </a:solidFill>
            <a:ln>
              <a:noFill/>
            </a:ln>
          </p:spPr>
          <p:style>
            <a:lnRef idx="2">
              <a:schemeClr val="accent1">
                <a:shade val="50000"/>
              </a:schemeClr>
            </a:lnRef>
            <a:fillRef idx="1">
              <a:schemeClr val="accent1"/>
            </a:fillRef>
            <a:effectRef idx="0">
              <a:schemeClr val="accent1"/>
            </a:effectRef>
            <a:fontRef idx="minor">
              <a:schemeClr val="lt1"/>
            </a:fontRef>
          </p:style>
          <p:txBody>
            <a:bodyPr lIns="21772" tIns="21772" rIns="21772" bIns="21772" rtlCol="0" anchor="ctr" anchorCtr="0"/>
            <a:lstStyle/>
            <a:p>
              <a:pPr algn="ctr"/>
              <a:endParaRPr lang="en-AU" sz="800" dirty="0" err="1">
                <a:solidFill>
                  <a:srgbClr val="00338D"/>
                </a:solidFill>
                <a:latin typeface="Calibri" panose="020F0502020204030204" pitchFamily="34" charset="0"/>
              </a:endParaRPr>
            </a:p>
          </p:txBody>
        </p:sp>
        <p:sp>
          <p:nvSpPr>
            <p:cNvPr id="39" name="TextBox 38"/>
            <p:cNvSpPr txBox="1"/>
            <p:nvPr/>
          </p:nvSpPr>
          <p:spPr>
            <a:xfrm>
              <a:off x="10753127" y="406382"/>
              <a:ext cx="469141" cy="175304"/>
            </a:xfrm>
            <a:prstGeom prst="rect">
              <a:avLst/>
            </a:prstGeom>
            <a:noFill/>
          </p:spPr>
          <p:txBody>
            <a:bodyPr wrap="none" lIns="21772" tIns="21772" rIns="21772" bIns="21772" rtlCol="0" anchor="ctr" anchorCtr="0">
              <a:noAutofit/>
            </a:bodyPr>
            <a:lstStyle/>
            <a:p>
              <a:pPr algn="ctr"/>
              <a:r>
                <a:rPr lang="en-AU" sz="800" b="1" dirty="0">
                  <a:solidFill>
                    <a:srgbClr val="00338D"/>
                  </a:solidFill>
                </a:rPr>
                <a:t>Global </a:t>
              </a:r>
              <a:r>
                <a:rPr lang="en-AU" sz="800" b="1" dirty="0" smtClean="0">
                  <a:solidFill>
                    <a:srgbClr val="00338D"/>
                  </a:solidFill>
                </a:rPr>
                <a:t>Industry </a:t>
              </a:r>
              <a:r>
                <a:rPr lang="en-AU" sz="800" b="1" dirty="0">
                  <a:solidFill>
                    <a:srgbClr val="00338D"/>
                  </a:solidFill>
                </a:rPr>
                <a:t>B</a:t>
              </a:r>
              <a:r>
                <a:rPr lang="en-AU" sz="800" b="1" dirty="0" smtClean="0">
                  <a:solidFill>
                    <a:srgbClr val="00338D"/>
                  </a:solidFill>
                </a:rPr>
                <a:t>enchmark</a:t>
              </a:r>
              <a:endParaRPr lang="en-AU" sz="800" b="1" dirty="0">
                <a:solidFill>
                  <a:srgbClr val="00338D"/>
                </a:solidFill>
              </a:endParaRPr>
            </a:p>
          </p:txBody>
        </p:sp>
        <p:sp>
          <p:nvSpPr>
            <p:cNvPr id="40" name="Isosceles Triangle 39"/>
            <p:cNvSpPr/>
            <p:nvPr/>
          </p:nvSpPr>
          <p:spPr>
            <a:xfrm rot="10800000">
              <a:off x="11860573" y="436066"/>
              <a:ext cx="140400" cy="117943"/>
            </a:xfrm>
            <a:prstGeom prst="triangle">
              <a:avLst/>
            </a:prstGeom>
            <a:solidFill>
              <a:srgbClr val="8E258D"/>
            </a:solidFill>
            <a:ln>
              <a:noFill/>
            </a:ln>
          </p:spPr>
          <p:style>
            <a:lnRef idx="2">
              <a:schemeClr val="accent1">
                <a:shade val="50000"/>
              </a:schemeClr>
            </a:lnRef>
            <a:fillRef idx="1">
              <a:schemeClr val="accent1"/>
            </a:fillRef>
            <a:effectRef idx="0">
              <a:schemeClr val="accent1"/>
            </a:effectRef>
            <a:fontRef idx="minor">
              <a:schemeClr val="lt1"/>
            </a:fontRef>
          </p:style>
          <p:txBody>
            <a:bodyPr lIns="21772" tIns="21772" rIns="21772" bIns="21772" rtlCol="0" anchor="ctr" anchorCtr="0"/>
            <a:lstStyle/>
            <a:p>
              <a:pPr algn="ctr"/>
              <a:endParaRPr lang="en-AU" sz="800" dirty="0" err="1">
                <a:solidFill>
                  <a:srgbClr val="00338D"/>
                </a:solidFill>
                <a:latin typeface="Calibri" panose="020F0502020204030204" pitchFamily="34" charset="0"/>
              </a:endParaRPr>
            </a:p>
          </p:txBody>
        </p:sp>
        <p:sp>
          <p:nvSpPr>
            <p:cNvPr id="41" name="TextBox 40"/>
            <p:cNvSpPr txBox="1"/>
            <p:nvPr/>
          </p:nvSpPr>
          <p:spPr>
            <a:xfrm>
              <a:off x="12016513" y="407385"/>
              <a:ext cx="469141" cy="175304"/>
            </a:xfrm>
            <a:prstGeom prst="rect">
              <a:avLst/>
            </a:prstGeom>
            <a:noFill/>
          </p:spPr>
          <p:txBody>
            <a:bodyPr wrap="none" lIns="21772" tIns="21772" rIns="21772" bIns="21772" rtlCol="0" anchor="ctr" anchorCtr="0">
              <a:noAutofit/>
            </a:bodyPr>
            <a:lstStyle/>
            <a:p>
              <a:pPr algn="ctr"/>
              <a:r>
                <a:rPr lang="en-AU" sz="800" b="1" dirty="0">
                  <a:solidFill>
                    <a:srgbClr val="00338D"/>
                  </a:solidFill>
                </a:rPr>
                <a:t>Aspiration</a:t>
              </a:r>
            </a:p>
          </p:txBody>
        </p:sp>
      </p:grpSp>
      <p:pic>
        <p:nvPicPr>
          <p:cNvPr id="18" name="Picture 17"/>
          <p:cNvPicPr>
            <a:picLocks noChangeAspect="1"/>
          </p:cNvPicPr>
          <p:nvPr/>
        </p:nvPicPr>
        <p:blipFill rotWithShape="1">
          <a:blip r:embed="rId3" cstate="print">
            <a:extLst>
              <a:ext uri="{28A0092B-C50C-407E-A947-70E740481C1C}">
                <a14:useLocalDpi xmlns:a14="http://schemas.microsoft.com/office/drawing/2010/main" val="0"/>
              </a:ext>
            </a:extLst>
          </a:blip>
          <a:srcRect r="7198"/>
          <a:stretch/>
        </p:blipFill>
        <p:spPr>
          <a:xfrm>
            <a:off x="8495164" y="1711040"/>
            <a:ext cx="555680" cy="336816"/>
          </a:xfrm>
          <a:prstGeom prst="rect">
            <a:avLst/>
          </a:prstGeom>
        </p:spPr>
      </p:pic>
      <p:pic>
        <p:nvPicPr>
          <p:cNvPr id="19" name="Picture 18"/>
          <p:cNvPicPr>
            <a:picLocks noChangeAspect="1"/>
          </p:cNvPicPr>
          <p:nvPr/>
        </p:nvPicPr>
        <p:blipFill rotWithShape="1">
          <a:blip r:embed="rId4">
            <a:extLst>
              <a:ext uri="{28A0092B-C50C-407E-A947-70E740481C1C}">
                <a14:useLocalDpi xmlns:a14="http://schemas.microsoft.com/office/drawing/2010/main" val="0"/>
              </a:ext>
            </a:extLst>
          </a:blip>
          <a:srcRect t="32902" b="25103"/>
          <a:stretch/>
        </p:blipFill>
        <p:spPr>
          <a:xfrm>
            <a:off x="7492393" y="1813588"/>
            <a:ext cx="811971" cy="340985"/>
          </a:xfrm>
          <a:prstGeom prst="rect">
            <a:avLst/>
          </a:prstGeom>
        </p:spPr>
      </p:pic>
      <p:pic>
        <p:nvPicPr>
          <p:cNvPr id="20" name="Picture 12" descr="Image result for nova merchant bank"/>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347937" y="1236045"/>
            <a:ext cx="1000452" cy="474995"/>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descr="Image result for axa mansard logo"/>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304364" y="1369745"/>
            <a:ext cx="1026724" cy="30138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14" descr="Related image"/>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590965" y="1473542"/>
            <a:ext cx="1091265" cy="493324"/>
          </a:xfrm>
          <a:prstGeom prst="rect">
            <a:avLst/>
          </a:prstGeom>
          <a:noFill/>
          <a:ln>
            <a:solidFill>
              <a:schemeClr val="bg1">
                <a:lumMod val="95000"/>
              </a:schemeClr>
            </a:solidFill>
          </a:ln>
          <a:extLst>
            <a:ext uri="{909E8E84-426E-40DD-AFC4-6F175D3DCCD1}">
              <a14:hiddenFill xmlns:a14="http://schemas.microsoft.com/office/drawing/2010/main">
                <a:solidFill>
                  <a:srgbClr val="FFFFFF"/>
                </a:solidFill>
              </a14:hiddenFill>
            </a:ext>
          </a:extLst>
        </p:spPr>
      </p:pic>
      <p:pic>
        <p:nvPicPr>
          <p:cNvPr id="25" name="Picture 8" descr="Related image"/>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9685563" y="1369745"/>
            <a:ext cx="704700" cy="702980"/>
          </a:xfrm>
          <a:prstGeom prst="rect">
            <a:avLst/>
          </a:prstGeom>
          <a:solidFill>
            <a:schemeClr val="bg1"/>
          </a:solidFill>
        </p:spPr>
      </p:pic>
      <p:sp>
        <p:nvSpPr>
          <p:cNvPr id="24" name="Title 2"/>
          <p:cNvSpPr txBox="1">
            <a:spLocks/>
          </p:cNvSpPr>
          <p:nvPr/>
        </p:nvSpPr>
        <p:spPr>
          <a:xfrm>
            <a:off x="153265" y="94959"/>
            <a:ext cx="9681940" cy="364003"/>
          </a:xfrm>
          <a:prstGeom prst="rect">
            <a:avLst/>
          </a:prstGeom>
          <a:noFill/>
        </p:spPr>
        <p:txBody>
          <a:bodyPr vert="horz" lIns="0" tIns="0" rIns="0" bIns="0" rtlCol="0" anchor="t" anchorCtr="0">
            <a:noAutofit/>
          </a:bodyPr>
          <a:lstStyle>
            <a:defPPr>
              <a:defRPr lang="en-US"/>
            </a:defPPr>
            <a:lvl1pPr>
              <a:lnSpc>
                <a:spcPct val="70000"/>
              </a:lnSpc>
              <a:defRPr sz="2800" b="1" i="0" kern="0">
                <a:solidFill>
                  <a:srgbClr val="00338D"/>
                </a:solidFill>
                <a:latin typeface="Univers 47 CondensedLight" panose="00000400000000000000" pitchFamily="2" charset="0"/>
                <a:cs typeface="KPMG Extralight"/>
              </a:defRPr>
            </a:lvl1pPr>
          </a:lstStyle>
          <a:p>
            <a:pPr>
              <a:defRPr/>
            </a:pPr>
            <a:r>
              <a:rPr lang="en-US" sz="4400" b="0" kern="1200" dirty="0" smtClean="0">
                <a:latin typeface="KPMG Extralight" panose="020B0303030202040204" pitchFamily="34" charset="0"/>
                <a:cs typeface="+mj-cs"/>
              </a:rPr>
              <a:t>Detailed Assessment – Risk Model</a:t>
            </a:r>
            <a:r>
              <a:rPr lang="en-US" sz="4400" b="0" kern="1200" baseline="30000" dirty="0" smtClean="0">
                <a:latin typeface="KPMG Extralight" panose="020B0303030202040204" pitchFamily="34" charset="0"/>
                <a:ea typeface="+mj-ea"/>
                <a:cs typeface="+mj-cs"/>
              </a:rPr>
              <a:t>(6/9)</a:t>
            </a:r>
            <a:endParaRPr lang="en-US" sz="4400" b="0" kern="1200" baseline="30000" dirty="0">
              <a:latin typeface="KPMG Extralight" panose="020B0303030202040204" pitchFamily="34" charset="0"/>
              <a:ea typeface="+mj-ea"/>
              <a:cs typeface="+mj-cs"/>
            </a:endParaRPr>
          </a:p>
        </p:txBody>
      </p:sp>
      <p:sp>
        <p:nvSpPr>
          <p:cNvPr id="26" name="TextBox 25"/>
          <p:cNvSpPr txBox="1"/>
          <p:nvPr/>
        </p:nvSpPr>
        <p:spPr>
          <a:xfrm rot="19905369">
            <a:off x="11186930" y="6037617"/>
            <a:ext cx="990600" cy="615553"/>
          </a:xfrm>
          <a:prstGeom prst="rect">
            <a:avLst/>
          </a:prstGeom>
          <a:noFill/>
        </p:spPr>
        <p:txBody>
          <a:bodyPr wrap="square" lIns="0" tIns="0" rIns="0" bIns="0" rtlCol="0">
            <a:spAutoFit/>
          </a:bodyPr>
          <a:lstStyle/>
          <a:p>
            <a:r>
              <a:rPr lang="en-US" sz="4000" b="1" dirty="0" smtClean="0">
                <a:solidFill>
                  <a:srgbClr val="FF0000"/>
                </a:solidFill>
                <a:latin typeface="+mj-lt"/>
                <a:cs typeface="Arial" pitchFamily="34" charset="0"/>
              </a:rPr>
              <a:t>WIP</a:t>
            </a:r>
          </a:p>
        </p:txBody>
      </p:sp>
    </p:spTree>
    <p:extLst>
      <p:ext uri="{BB962C8B-B14F-4D97-AF65-F5344CB8AC3E}">
        <p14:creationId xmlns:p14="http://schemas.microsoft.com/office/powerpoint/2010/main" val="26481217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TextBox 66"/>
          <p:cNvSpPr txBox="1"/>
          <p:nvPr/>
        </p:nvSpPr>
        <p:spPr>
          <a:xfrm>
            <a:off x="129474" y="211341"/>
            <a:ext cx="2893125" cy="615553"/>
          </a:xfrm>
          <a:prstGeom prst="rect">
            <a:avLst/>
          </a:prstGeom>
          <a:noFill/>
        </p:spPr>
        <p:txBody>
          <a:bodyPr wrap="square" lIns="0" tIns="0" rIns="0" bIns="0" rtlCol="0">
            <a:spAutoFit/>
          </a:bodyPr>
          <a:lstStyle/>
          <a:p>
            <a:r>
              <a:rPr lang="en-US" sz="4000" b="1" dirty="0">
                <a:solidFill>
                  <a:srgbClr val="FFFFFF"/>
                </a:solidFill>
                <a:latin typeface="KPMG Extralight" panose="020B0303030202040204" pitchFamily="34" charset="0"/>
                <a:cs typeface="Arial" pitchFamily="34" charset="0"/>
              </a:rPr>
              <a:t>Co creation</a:t>
            </a:r>
            <a:endParaRPr lang="en-GB" sz="4000" b="1" dirty="0">
              <a:solidFill>
                <a:srgbClr val="FFFFFF"/>
              </a:solidFill>
              <a:latin typeface="KPMG Extralight" panose="020B0303030202040204" pitchFamily="34" charset="0"/>
              <a:cs typeface="Arial" pitchFamily="34" charset="0"/>
            </a:endParaRPr>
          </a:p>
        </p:txBody>
      </p:sp>
      <p:graphicFrame>
        <p:nvGraphicFramePr>
          <p:cNvPr id="75" name="Group 211"/>
          <p:cNvGraphicFramePr>
            <a:graphicFrameLocks noGrp="1"/>
          </p:cNvGraphicFramePr>
          <p:nvPr>
            <p:extLst>
              <p:ext uri="{D42A27DB-BD31-4B8C-83A1-F6EECF244321}">
                <p14:modId xmlns:p14="http://schemas.microsoft.com/office/powerpoint/2010/main" val="2397281670"/>
              </p:ext>
            </p:extLst>
          </p:nvPr>
        </p:nvGraphicFramePr>
        <p:xfrm>
          <a:off x="153268" y="1164437"/>
          <a:ext cx="11844624" cy="3106199"/>
        </p:xfrm>
        <a:graphic>
          <a:graphicData uri="http://schemas.openxmlformats.org/drawingml/2006/table">
            <a:tbl>
              <a:tblPr firstRow="1" firstCol="1" bandRow="1">
                <a:tableStyleId>{775DCB02-9BB8-47FD-8907-85C794F793BA}</a:tableStyleId>
              </a:tblPr>
              <a:tblGrid>
                <a:gridCol w="1385685"/>
                <a:gridCol w="160964"/>
                <a:gridCol w="2059595"/>
                <a:gridCol w="2059595"/>
                <a:gridCol w="2059595"/>
                <a:gridCol w="2059595"/>
                <a:gridCol w="2059595"/>
              </a:tblGrid>
              <a:tr h="419842">
                <a:tc>
                  <a:txBody>
                    <a:bodyPr/>
                    <a:lstStyle/>
                    <a:p>
                      <a:pPr marL="0" marR="0" lvl="0" indent="0" algn="ctr" defTabSz="914400" rtl="0" eaLnBrk="1" fontAlgn="base" latinLnBrk="0" hangingPunct="1">
                        <a:lnSpc>
                          <a:spcPct val="100000"/>
                        </a:lnSpc>
                        <a:spcBef>
                          <a:spcPct val="25000"/>
                        </a:spcBef>
                        <a:spcAft>
                          <a:spcPct val="0"/>
                        </a:spcAft>
                        <a:buClr>
                          <a:srgbClr val="415299"/>
                        </a:buClr>
                        <a:buSzPct val="125000"/>
                        <a:buFontTx/>
                        <a:buNone/>
                        <a:tabLst/>
                      </a:pPr>
                      <a:r>
                        <a:rPr kumimoji="0" lang="en-GB" sz="1200" u="none" strike="noStrike" cap="none" normalizeH="0" baseline="0" noProof="0" dirty="0" smtClean="0">
                          <a:ln>
                            <a:noFill/>
                          </a:ln>
                          <a:solidFill>
                            <a:schemeClr val="bg1"/>
                          </a:solidFill>
                          <a:effectLst/>
                        </a:rPr>
                        <a:t>Maturity Indicators</a:t>
                      </a:r>
                      <a:endParaRPr kumimoji="0" lang="en-GB" sz="1200" b="0" i="0" u="none" strike="noStrike" cap="none" normalizeH="0" baseline="0" noProof="0" dirty="0" smtClean="0">
                        <a:ln>
                          <a:noFill/>
                        </a:ln>
                        <a:solidFill>
                          <a:schemeClr val="bg1"/>
                        </a:solidFill>
                        <a:effectLst/>
                        <a:latin typeface="+mj-lt"/>
                        <a:cs typeface="Arial" charset="0"/>
                      </a:endParaRPr>
                    </a:p>
                  </a:txBody>
                  <a:tcPr marL="45720" marR="45720" horzOverflow="overflow">
                    <a:lnL w="6350" cap="rnd" cmpd="sng" algn="ctr">
                      <a:noFill/>
                      <a:prstDash val="solid"/>
                    </a:lnL>
                    <a:lnR w="6350" cap="flat" cmpd="sng" algn="ctr">
                      <a:noFill/>
                      <a:prstDash val="solid"/>
                      <a:round/>
                      <a:headEnd type="none" w="med" len="med"/>
                      <a:tailEnd type="none" w="med" len="med"/>
                    </a:lnR>
                    <a:lnT w="6350" cap="rnd" cmpd="sng" algn="ctr">
                      <a:noFill/>
                      <a:prstDash val="solid"/>
                    </a:lnT>
                    <a:lnB w="12700" cap="rnd" cmpd="sng" algn="ctr">
                      <a:noFill/>
                      <a:prstDash val="solid"/>
                    </a:lnB>
                    <a:lnTlToBr w="12700" cmpd="sng">
                      <a:noFill/>
                      <a:prstDash val="solid"/>
                    </a:lnTlToBr>
                    <a:lnBlToTr w="12700" cmpd="sng">
                      <a:noFill/>
                      <a:prstDash val="solid"/>
                    </a:lnBlToTr>
                    <a:solidFill>
                      <a:srgbClr val="005EB8"/>
                    </a:solidFill>
                  </a:tcPr>
                </a:tc>
                <a:tc>
                  <a:txBody>
                    <a:bodyPr/>
                    <a:lstStyle/>
                    <a:p>
                      <a:pPr marL="0" marR="0" lvl="0" indent="0" algn="ctr" defTabSz="914400" rtl="0" eaLnBrk="1" fontAlgn="base" latinLnBrk="0" hangingPunct="1">
                        <a:lnSpc>
                          <a:spcPct val="100000"/>
                        </a:lnSpc>
                        <a:spcBef>
                          <a:spcPct val="25000"/>
                        </a:spcBef>
                        <a:spcAft>
                          <a:spcPct val="0"/>
                        </a:spcAft>
                        <a:buClr>
                          <a:srgbClr val="415299"/>
                        </a:buClr>
                        <a:buSzPct val="125000"/>
                        <a:buFontTx/>
                        <a:buNone/>
                        <a:tabLst/>
                      </a:pPr>
                      <a:endParaRPr kumimoji="0" lang="en-GB" sz="1100" b="1" i="0" u="none" strike="noStrike" cap="none" normalizeH="0" baseline="0" noProof="0" dirty="0" smtClean="0">
                        <a:ln>
                          <a:noFill/>
                        </a:ln>
                        <a:solidFill>
                          <a:schemeClr val="tx1"/>
                        </a:solidFill>
                        <a:effectLst/>
                        <a:latin typeface="+mj-lt"/>
                        <a:cs typeface="Arial" charset="0"/>
                      </a:endParaRPr>
                    </a:p>
                  </a:txBody>
                  <a:tcPr marL="45720" marR="45720" horzOverflow="overflow">
                    <a:lnL w="6350" cap="flat" cmpd="sng" algn="ctr">
                      <a:noFill/>
                      <a:prstDash val="solid"/>
                      <a:round/>
                      <a:headEnd type="none" w="med" len="med"/>
                      <a:tailEnd type="none" w="med" len="med"/>
                    </a:lnL>
                    <a:lnR w="6350" cap="flat" cmpd="sng" algn="ctr">
                      <a:solidFill>
                        <a:srgbClr val="00338D"/>
                      </a:solidFill>
                      <a:prstDash val="solid"/>
                      <a:round/>
                      <a:headEnd type="none" w="med" len="med"/>
                      <a:tailEnd type="none" w="med" len="med"/>
                    </a:lnR>
                    <a:lnT w="6350" cap="rnd" cmpd="sng" algn="ctr">
                      <a:noFill/>
                      <a:prstDash val="solid"/>
                    </a:lnT>
                    <a:lnB w="12700" cap="rnd" cmpd="sng" algn="ctr">
                      <a:noFill/>
                      <a:prstDash val="solid"/>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0000"/>
                        </a:lnSpc>
                        <a:spcBef>
                          <a:spcPct val="25000"/>
                        </a:spcBef>
                        <a:spcAft>
                          <a:spcPct val="0"/>
                        </a:spcAft>
                        <a:buClr>
                          <a:srgbClr val="415299"/>
                        </a:buClr>
                        <a:buSzPct val="125000"/>
                        <a:buFontTx/>
                        <a:buNone/>
                        <a:tabLst/>
                      </a:pPr>
                      <a:r>
                        <a:rPr kumimoji="0" lang="en-GB" sz="1200" b="1" i="0" u="none" strike="noStrike" cap="none" normalizeH="0" baseline="0" noProof="0" dirty="0" smtClean="0">
                          <a:ln>
                            <a:noFill/>
                          </a:ln>
                          <a:solidFill>
                            <a:schemeClr val="bg1"/>
                          </a:solidFill>
                          <a:effectLst/>
                          <a:latin typeface="+mj-lt"/>
                          <a:cs typeface="Arial" charset="0"/>
                        </a:rPr>
                        <a:t>Lagging</a:t>
                      </a:r>
                    </a:p>
                  </a:txBody>
                  <a:tcPr marL="45720" marR="45720" horzOverflow="overflow">
                    <a:lnL w="6350" cap="flat" cmpd="sng" algn="ctr">
                      <a:solidFill>
                        <a:srgbClr val="00338D"/>
                      </a:solidFill>
                      <a:prstDash val="solid"/>
                      <a:round/>
                      <a:headEnd type="none" w="med" len="med"/>
                      <a:tailEnd type="none" w="med" len="med"/>
                    </a:lnL>
                    <a:solidFill>
                      <a:srgbClr val="2D5491"/>
                    </a:solidFill>
                  </a:tcPr>
                </a:tc>
                <a:tc>
                  <a:txBody>
                    <a:bodyPr/>
                    <a:lstStyle/>
                    <a:p>
                      <a:pPr marL="0" marR="0" lvl="0" indent="0" algn="ctr" defTabSz="914400" rtl="0" eaLnBrk="1" fontAlgn="base" latinLnBrk="0" hangingPunct="1">
                        <a:lnSpc>
                          <a:spcPct val="100000"/>
                        </a:lnSpc>
                        <a:spcBef>
                          <a:spcPct val="25000"/>
                        </a:spcBef>
                        <a:spcAft>
                          <a:spcPct val="0"/>
                        </a:spcAft>
                        <a:buClr>
                          <a:srgbClr val="415299"/>
                        </a:buClr>
                        <a:buSzPct val="125000"/>
                        <a:buFontTx/>
                        <a:buNone/>
                        <a:tabLst/>
                      </a:pPr>
                      <a:r>
                        <a:rPr kumimoji="0" lang="en-GB" sz="1200" b="1" i="0" u="none" strike="noStrike" cap="none" normalizeH="0" baseline="0" noProof="0" dirty="0" smtClean="0">
                          <a:ln>
                            <a:noFill/>
                          </a:ln>
                          <a:solidFill>
                            <a:schemeClr val="bg1"/>
                          </a:solidFill>
                          <a:effectLst/>
                          <a:latin typeface="+mj-lt"/>
                          <a:cs typeface="Arial" charset="0"/>
                        </a:rPr>
                        <a:t>Basic</a:t>
                      </a:r>
                    </a:p>
                  </a:txBody>
                  <a:tcPr marL="45720" marR="45720" horzOverflow="overflow">
                    <a:solidFill>
                      <a:srgbClr val="2D5491"/>
                    </a:solidFill>
                  </a:tcPr>
                </a:tc>
                <a:tc>
                  <a:txBody>
                    <a:bodyPr/>
                    <a:lstStyle/>
                    <a:p>
                      <a:pPr marL="0" marR="0" lvl="0" indent="0" algn="ctr" defTabSz="914400" rtl="0" eaLnBrk="1" fontAlgn="base" latinLnBrk="0" hangingPunct="1">
                        <a:lnSpc>
                          <a:spcPct val="100000"/>
                        </a:lnSpc>
                        <a:spcBef>
                          <a:spcPct val="25000"/>
                        </a:spcBef>
                        <a:spcAft>
                          <a:spcPct val="0"/>
                        </a:spcAft>
                        <a:buClr>
                          <a:srgbClr val="415299"/>
                        </a:buClr>
                        <a:buSzPct val="125000"/>
                        <a:buFontTx/>
                        <a:buNone/>
                        <a:tabLst/>
                      </a:pPr>
                      <a:r>
                        <a:rPr kumimoji="0" lang="en-GB" sz="1200" b="1" i="0" u="none" strike="noStrike" cap="none" normalizeH="0" baseline="0" noProof="0" dirty="0" smtClean="0">
                          <a:ln>
                            <a:noFill/>
                          </a:ln>
                          <a:solidFill>
                            <a:schemeClr val="bg1"/>
                          </a:solidFill>
                          <a:effectLst/>
                          <a:latin typeface="+mj-lt"/>
                          <a:cs typeface="Arial" charset="0"/>
                        </a:rPr>
                        <a:t>Progressed</a:t>
                      </a:r>
                    </a:p>
                  </a:txBody>
                  <a:tcPr marL="45720" marR="45720" horzOverflow="overflow">
                    <a:solidFill>
                      <a:srgbClr val="2D5491"/>
                    </a:solidFill>
                  </a:tcPr>
                </a:tc>
                <a:tc>
                  <a:txBody>
                    <a:bodyPr/>
                    <a:lstStyle/>
                    <a:p>
                      <a:pPr marL="0" marR="0" lvl="0" indent="0" algn="ctr" defTabSz="914400" rtl="0" eaLnBrk="1" fontAlgn="base" latinLnBrk="0" hangingPunct="1">
                        <a:lnSpc>
                          <a:spcPct val="100000"/>
                        </a:lnSpc>
                        <a:spcBef>
                          <a:spcPct val="25000"/>
                        </a:spcBef>
                        <a:spcAft>
                          <a:spcPct val="0"/>
                        </a:spcAft>
                        <a:buClr>
                          <a:srgbClr val="415299"/>
                        </a:buClr>
                        <a:buSzPct val="125000"/>
                        <a:buFontTx/>
                        <a:buNone/>
                        <a:tabLst/>
                      </a:pPr>
                      <a:r>
                        <a:rPr kumimoji="0" lang="en-GB" sz="1200" b="1" i="0" u="none" strike="noStrike" cap="none" normalizeH="0" baseline="0" noProof="0" dirty="0" smtClean="0">
                          <a:ln>
                            <a:noFill/>
                          </a:ln>
                          <a:solidFill>
                            <a:schemeClr val="bg1"/>
                          </a:solidFill>
                          <a:effectLst/>
                          <a:latin typeface="+mj-lt"/>
                          <a:cs typeface="Arial" charset="0"/>
                        </a:rPr>
                        <a:t>Leading</a:t>
                      </a:r>
                    </a:p>
                  </a:txBody>
                  <a:tcPr marL="45720" marR="45720" horzOverflow="overflow">
                    <a:solidFill>
                      <a:srgbClr val="2D5491"/>
                    </a:solidFill>
                  </a:tcPr>
                </a:tc>
                <a:tc>
                  <a:txBody>
                    <a:bodyPr/>
                    <a:lstStyle/>
                    <a:p>
                      <a:pPr marL="0" marR="0" lvl="0" indent="0" algn="ctr" defTabSz="914400" rtl="0" eaLnBrk="1" fontAlgn="base" latinLnBrk="0" hangingPunct="1">
                        <a:lnSpc>
                          <a:spcPct val="100000"/>
                        </a:lnSpc>
                        <a:spcBef>
                          <a:spcPct val="25000"/>
                        </a:spcBef>
                        <a:spcAft>
                          <a:spcPct val="0"/>
                        </a:spcAft>
                        <a:buClr>
                          <a:srgbClr val="415299"/>
                        </a:buClr>
                        <a:buSzPct val="125000"/>
                        <a:buFontTx/>
                        <a:buNone/>
                        <a:tabLst/>
                      </a:pPr>
                      <a:r>
                        <a:rPr kumimoji="0" lang="en-GB" sz="1200" b="1" i="0" u="none" strike="noStrike" cap="none" normalizeH="0" baseline="0" noProof="0" dirty="0" smtClean="0">
                          <a:ln>
                            <a:noFill/>
                          </a:ln>
                          <a:solidFill>
                            <a:schemeClr val="bg1"/>
                          </a:solidFill>
                          <a:effectLst/>
                          <a:latin typeface="+mj-lt"/>
                          <a:cs typeface="Arial" charset="0"/>
                        </a:rPr>
                        <a:t>Innovating</a:t>
                      </a:r>
                    </a:p>
                  </a:txBody>
                  <a:tcPr marL="45720" marR="45720" horzOverflow="overflow">
                    <a:solidFill>
                      <a:srgbClr val="2D5491"/>
                    </a:solidFill>
                  </a:tcPr>
                </a:tc>
              </a:tr>
              <a:tr h="2648999">
                <a:tc>
                  <a:txBody>
                    <a:bodyPr/>
                    <a:lstStyle/>
                    <a:p>
                      <a:pPr algn="ctr"/>
                      <a:r>
                        <a:rPr lang="en-US" sz="1200" kern="1200" dirty="0" smtClean="0">
                          <a:solidFill>
                            <a:schemeClr val="bg1"/>
                          </a:solidFill>
                        </a:rPr>
                        <a:t>Cybersecurity</a:t>
                      </a:r>
                    </a:p>
                    <a:p>
                      <a:pPr algn="ctr"/>
                      <a:r>
                        <a:rPr lang="en-US" sz="1200" kern="1200" dirty="0" smtClean="0">
                          <a:solidFill>
                            <a:schemeClr val="bg1"/>
                          </a:solidFill>
                        </a:rPr>
                        <a:t>(cont’d)</a:t>
                      </a:r>
                    </a:p>
                  </a:txBody>
                  <a:tcPr marL="45720" marR="45720" anchor="ctr" horzOverflow="overflow">
                    <a:lnR w="12700" cap="rnd" cmpd="sng" algn="ctr">
                      <a:noFill/>
                      <a:prstDash val="solid"/>
                    </a:lnR>
                    <a:lnT w="12700" cap="rnd" cmpd="sng" algn="ctr">
                      <a:noFill/>
                      <a:prstDash val="solid"/>
                    </a:lnT>
                    <a:solidFill>
                      <a:srgbClr val="2D5491"/>
                    </a:solidFill>
                  </a:tcPr>
                </a:tc>
                <a:tc>
                  <a:txBody>
                    <a:bodyPr/>
                    <a:lstStyle/>
                    <a:p>
                      <a:pPr algn="ctr"/>
                      <a:endParaRPr lang="en-US" sz="1100" b="1" kern="1200" dirty="0">
                        <a:solidFill>
                          <a:schemeClr val="bg1"/>
                        </a:solidFill>
                        <a:latin typeface="+mn-lt"/>
                        <a:ea typeface="+mn-ea"/>
                        <a:cs typeface="+mn-cs"/>
                      </a:endParaRPr>
                    </a:p>
                  </a:txBody>
                  <a:tcPr marL="45720" marR="45720" anchor="ctr" horzOverflow="overflow">
                    <a:lnL w="12700" cap="rnd" cmpd="sng" algn="ctr">
                      <a:noFill/>
                      <a:prstDash val="solid"/>
                    </a:lnL>
                    <a:lnR w="6350" cap="flat" cmpd="sng" algn="ctr">
                      <a:solidFill>
                        <a:srgbClr val="00338D"/>
                      </a:solidFill>
                      <a:prstDash val="solid"/>
                      <a:round/>
                      <a:headEnd type="none" w="med" len="med"/>
                      <a:tailEnd type="none" w="med" len="med"/>
                    </a:lnR>
                    <a:lnT w="12700" cap="rnd" cmpd="sng" algn="ctr">
                      <a:noFill/>
                      <a:prstDash val="solid"/>
                    </a:lnT>
                    <a:lnB w="6350" cap="rnd" cmpd="sng" algn="ctr">
                      <a:noFill/>
                      <a:prstDash val="solid"/>
                    </a:lnB>
                    <a:lnTlToBr w="12700" cmpd="sng">
                      <a:noFill/>
                      <a:prstDash val="solid"/>
                    </a:lnTlToBr>
                    <a:lnBlToTr w="12700" cmpd="sng">
                      <a:noFill/>
                      <a:prstDash val="solid"/>
                    </a:lnBlToTr>
                    <a:noFill/>
                  </a:tcPr>
                </a:tc>
                <a:tc>
                  <a:txBody>
                    <a:bodyPr/>
                    <a:lstStyle/>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r>
                        <a:rPr lang="en-US" sz="1200" kern="1200" dirty="0" smtClean="0">
                          <a:solidFill>
                            <a:srgbClr val="00338D"/>
                          </a:solidFill>
                          <a:latin typeface="+mn-lt"/>
                          <a:ea typeface="+mn-ea"/>
                          <a:cs typeface="+mn-cs"/>
                        </a:rPr>
                        <a:t>Cybersecurity processes are undefined and are performed in an ad hoc manner. Lack of or ineffective tools necessary to perform the required duties</a:t>
                      </a:r>
                      <a:endParaRPr lang="en-US" sz="1200" kern="1200" dirty="0">
                        <a:solidFill>
                          <a:srgbClr val="00338D"/>
                        </a:solidFill>
                        <a:latin typeface="+mn-lt"/>
                        <a:ea typeface="+mn-ea"/>
                        <a:cs typeface="+mn-cs"/>
                      </a:endParaRPr>
                    </a:p>
                  </a:txBody>
                  <a:tcPr marL="45720" marR="45720" horzOverflow="overflow">
                    <a:lnL w="6350" cap="flat" cmpd="sng" algn="ctr">
                      <a:solidFill>
                        <a:srgbClr val="00338D"/>
                      </a:solidFill>
                      <a:prstDash val="solid"/>
                      <a:round/>
                      <a:headEnd type="none" w="med" len="med"/>
                      <a:tailEnd type="none" w="med" len="med"/>
                    </a:lnL>
                    <a:lnB w="6350" cap="flat" cmpd="sng" algn="ctr">
                      <a:solidFill>
                        <a:srgbClr val="00338D"/>
                      </a:solidFill>
                      <a:prstDash val="solid"/>
                      <a:round/>
                      <a:headEnd type="none" w="med" len="med"/>
                      <a:tailEnd type="none" w="med" len="med"/>
                    </a:lnB>
                    <a:noFill/>
                  </a:tcPr>
                </a:tc>
                <a:tc>
                  <a:txBody>
                    <a:bodyPr/>
                    <a:lstStyle/>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r>
                        <a:rPr lang="en-US" sz="1200" kern="1200" dirty="0" smtClean="0">
                          <a:solidFill>
                            <a:srgbClr val="00338D"/>
                          </a:solidFill>
                          <a:latin typeface="+mn-lt"/>
                          <a:ea typeface="+mn-ea"/>
                          <a:cs typeface="+mn-cs"/>
                        </a:rPr>
                        <a:t>Cybersecurity roles and responsibilities are vaguely defined. Processes and policies are not defined, but are consistently applied. Tools may be used, but are not standardized</a:t>
                      </a:r>
                      <a:endParaRPr lang="en-US" sz="1200" kern="1200" noProof="0" dirty="0" smtClean="0">
                        <a:solidFill>
                          <a:srgbClr val="00338D"/>
                        </a:solidFill>
                        <a:latin typeface="+mn-lt"/>
                        <a:ea typeface="+mn-ea"/>
                        <a:cs typeface="+mn-cs"/>
                      </a:endParaRPr>
                    </a:p>
                  </a:txBody>
                  <a:tcPr marL="45720" marR="45720" horzOverflow="overflow">
                    <a:lnB w="6350" cap="flat" cmpd="sng" algn="ctr">
                      <a:solidFill>
                        <a:srgbClr val="00338D"/>
                      </a:solidFill>
                      <a:prstDash val="solid"/>
                      <a:round/>
                      <a:headEnd type="none" w="med" len="med"/>
                      <a:tailEnd type="none" w="med" len="med"/>
                    </a:lnB>
                    <a:noFill/>
                  </a:tcPr>
                </a:tc>
                <a:tc>
                  <a:txBody>
                    <a:bodyPr/>
                    <a:lstStyle/>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r>
                        <a:rPr lang="en-US" sz="1200" kern="1200" dirty="0" smtClean="0">
                          <a:solidFill>
                            <a:srgbClr val="00338D"/>
                          </a:solidFill>
                          <a:latin typeface="+mn-lt"/>
                          <a:ea typeface="+mn-ea"/>
                          <a:cs typeface="+mn-cs"/>
                        </a:rPr>
                        <a:t>Defined cybersecurity roles and responsibilities. No mandatory training. Policies and processes are defined and executed consistently. Tools are defined and used consistently</a:t>
                      </a:r>
                    </a:p>
                  </a:txBody>
                  <a:tcPr marL="45720" marR="45720" horzOverflow="overflow">
                    <a:lnB w="6350" cap="flat" cmpd="sng" algn="ctr">
                      <a:solidFill>
                        <a:srgbClr val="00338D"/>
                      </a:solidFill>
                      <a:prstDash val="solid"/>
                      <a:round/>
                      <a:headEnd type="none" w="med" len="med"/>
                      <a:tailEnd type="none" w="med" len="med"/>
                    </a:lnB>
                    <a:noFill/>
                  </a:tcPr>
                </a:tc>
                <a:tc>
                  <a:txBody>
                    <a:bodyPr/>
                    <a:lstStyle/>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r>
                        <a:rPr lang="en-US" sz="1200" kern="1200" dirty="0" smtClean="0">
                          <a:solidFill>
                            <a:srgbClr val="00338D"/>
                          </a:solidFill>
                          <a:latin typeface="+mn-lt"/>
                          <a:ea typeface="+mn-ea"/>
                          <a:cs typeface="+mn-cs"/>
                        </a:rPr>
                        <a:t>Cybersecurity policies and processes are defined and approved by management. Tools are properly maintained and there is a set level of automation. Capability assessed and monitored according to a plan</a:t>
                      </a:r>
                    </a:p>
                  </a:txBody>
                  <a:tcPr marL="45720" marR="45720" horzOverflow="overflow">
                    <a:lnB w="6350" cap="flat" cmpd="sng" algn="ctr">
                      <a:solidFill>
                        <a:srgbClr val="00338D"/>
                      </a:solidFill>
                      <a:prstDash val="solid"/>
                      <a:round/>
                      <a:headEnd type="none" w="med" len="med"/>
                      <a:tailEnd type="none" w="med" len="med"/>
                    </a:lnB>
                    <a:noFill/>
                  </a:tcPr>
                </a:tc>
                <a:tc>
                  <a:txBody>
                    <a:bodyPr/>
                    <a:lstStyle/>
                    <a:p>
                      <a:pPr marL="171450" marR="0" lvl="0" indent="-171450" algn="l" defTabSz="890789" rtl="0" eaLnBrk="1" fontAlgn="auto" latinLnBrk="0" hangingPunct="1">
                        <a:lnSpc>
                          <a:spcPct val="100000"/>
                        </a:lnSpc>
                        <a:spcBef>
                          <a:spcPts val="0"/>
                        </a:spcBef>
                        <a:spcAft>
                          <a:spcPts val="100"/>
                        </a:spcAft>
                        <a:buClrTx/>
                        <a:buSzTx/>
                        <a:buFont typeface="Arial" panose="020B0604020202020204" pitchFamily="34" charset="0"/>
                        <a:buChar char="•"/>
                        <a:tabLst/>
                        <a:defRPr/>
                      </a:pPr>
                      <a:r>
                        <a:rPr lang="en-US" sz="1200" kern="1200" dirty="0" smtClean="0">
                          <a:solidFill>
                            <a:srgbClr val="00338D"/>
                          </a:solidFill>
                          <a:latin typeface="+mn-lt"/>
                          <a:ea typeface="+mn-ea"/>
                          <a:cs typeface="+mn-cs"/>
                        </a:rPr>
                        <a:t>Effectiveness of cybersecurity skills are measured to enable calibration. Practices are regularly evaluated to influence process redesign. Effective tools are employed with a high degree of automation</a:t>
                      </a:r>
                    </a:p>
                  </a:txBody>
                  <a:tcPr marL="45720" marR="45720" horzOverflow="overflow">
                    <a:lnB w="6350" cap="flat" cmpd="sng" algn="ctr">
                      <a:solidFill>
                        <a:srgbClr val="00338D"/>
                      </a:solidFill>
                      <a:prstDash val="solid"/>
                      <a:round/>
                      <a:headEnd type="none" w="med" len="med"/>
                      <a:tailEnd type="none" w="med" len="med"/>
                    </a:lnB>
                    <a:noFill/>
                  </a:tcPr>
                </a:tc>
              </a:tr>
            </a:tbl>
          </a:graphicData>
        </a:graphic>
      </p:graphicFrame>
      <p:sp>
        <p:nvSpPr>
          <p:cNvPr id="30" name="TextBox 29"/>
          <p:cNvSpPr txBox="1"/>
          <p:nvPr/>
        </p:nvSpPr>
        <p:spPr>
          <a:xfrm>
            <a:off x="119949" y="5943346"/>
            <a:ext cx="3909321" cy="168024"/>
          </a:xfrm>
          <a:prstGeom prst="rect">
            <a:avLst/>
          </a:prstGeom>
          <a:noFill/>
        </p:spPr>
        <p:txBody>
          <a:bodyPr wrap="none" lIns="21772" tIns="21772" rIns="21772" bIns="21772" rtlCol="0" anchor="ctr" anchorCtr="0">
            <a:noAutofit/>
          </a:bodyPr>
          <a:lstStyle/>
          <a:p>
            <a:pPr defTabSz="890789">
              <a:spcBef>
                <a:spcPts val="300"/>
              </a:spcBef>
              <a:defRPr/>
            </a:pPr>
            <a:r>
              <a:rPr lang="en-AU" sz="800" i="1" dirty="0">
                <a:solidFill>
                  <a:srgbClr val="00338D"/>
                </a:solidFill>
              </a:rPr>
              <a:t>Source: DMA survey, interviews with </a:t>
            </a:r>
            <a:r>
              <a:rPr lang="en-AU" sz="800" i="1" dirty="0" err="1">
                <a:solidFill>
                  <a:srgbClr val="00338D"/>
                </a:solidFill>
              </a:rPr>
              <a:t>FBNQuest</a:t>
            </a:r>
            <a:r>
              <a:rPr lang="en-AU" sz="800" i="1" dirty="0">
                <a:solidFill>
                  <a:srgbClr val="00338D"/>
                </a:solidFill>
              </a:rPr>
              <a:t> employees, company websites, exploratory interviews</a:t>
            </a:r>
          </a:p>
        </p:txBody>
      </p:sp>
      <p:grpSp>
        <p:nvGrpSpPr>
          <p:cNvPr id="21" name="Group 20"/>
          <p:cNvGrpSpPr/>
          <p:nvPr/>
        </p:nvGrpSpPr>
        <p:grpSpPr>
          <a:xfrm>
            <a:off x="7347937" y="44696"/>
            <a:ext cx="4568864" cy="274320"/>
            <a:chOff x="7916790" y="356874"/>
            <a:chExt cx="4568864" cy="274320"/>
          </a:xfrm>
        </p:grpSpPr>
        <p:grpSp>
          <p:nvGrpSpPr>
            <p:cNvPr id="25" name="Group 24"/>
            <p:cNvGrpSpPr/>
            <p:nvPr/>
          </p:nvGrpSpPr>
          <p:grpSpPr>
            <a:xfrm>
              <a:off x="7916790" y="356874"/>
              <a:ext cx="2337497" cy="274320"/>
              <a:chOff x="3793151" y="6476333"/>
              <a:chExt cx="2337497" cy="274320"/>
            </a:xfrm>
          </p:grpSpPr>
          <p:sp>
            <p:nvSpPr>
              <p:cNvPr id="31" name="Isosceles Triangle 30"/>
              <p:cNvSpPr/>
              <p:nvPr/>
            </p:nvSpPr>
            <p:spPr>
              <a:xfrm rot="10800000">
                <a:off x="4273393" y="6554522"/>
                <a:ext cx="140400" cy="117943"/>
              </a:xfrm>
              <a:prstGeom prst="triangle">
                <a:avLst/>
              </a:prstGeom>
              <a:solidFill>
                <a:srgbClr val="00338D"/>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21772" tIns="21772" rIns="21772" bIns="21772" rtlCol="0" anchor="ctr" anchorCtr="0"/>
              <a:lstStyle/>
              <a:p>
                <a:pPr algn="ctr"/>
                <a:endParaRPr lang="en-AU" sz="800" dirty="0" err="1">
                  <a:solidFill>
                    <a:srgbClr val="00338D"/>
                  </a:solidFill>
                  <a:latin typeface="Calibri" panose="020F0502020204030204" pitchFamily="34" charset="0"/>
                </a:endParaRPr>
              </a:p>
            </p:txBody>
          </p:sp>
          <p:sp>
            <p:nvSpPr>
              <p:cNvPr id="32" name="TextBox 31"/>
              <p:cNvSpPr txBox="1"/>
              <p:nvPr/>
            </p:nvSpPr>
            <p:spPr>
              <a:xfrm>
                <a:off x="4380552" y="6525841"/>
                <a:ext cx="469141" cy="175304"/>
              </a:xfrm>
              <a:prstGeom prst="rect">
                <a:avLst/>
              </a:prstGeom>
              <a:noFill/>
            </p:spPr>
            <p:txBody>
              <a:bodyPr wrap="none" lIns="21772" tIns="21772" rIns="21772" bIns="21772" rtlCol="0" anchor="ctr" anchorCtr="0">
                <a:noAutofit/>
              </a:bodyPr>
              <a:lstStyle/>
              <a:p>
                <a:pPr algn="ctr"/>
                <a:r>
                  <a:rPr lang="en-AU" sz="800" b="1" dirty="0">
                    <a:solidFill>
                      <a:srgbClr val="00338D"/>
                    </a:solidFill>
                  </a:rPr>
                  <a:t>Current</a:t>
                </a:r>
              </a:p>
            </p:txBody>
          </p:sp>
          <p:sp>
            <p:nvSpPr>
              <p:cNvPr id="33" name="Text Box 81"/>
              <p:cNvSpPr txBox="1">
                <a:spLocks noChangeArrowheads="1"/>
              </p:cNvSpPr>
              <p:nvPr/>
            </p:nvSpPr>
            <p:spPr bwMode="auto">
              <a:xfrm>
                <a:off x="3793151" y="6476333"/>
                <a:ext cx="476639" cy="274320"/>
              </a:xfrm>
              <a:prstGeom prst="rect">
                <a:avLst/>
              </a:prstGeom>
              <a:noFill/>
              <a:ln w="9525">
                <a:noFill/>
                <a:miter lim="800000"/>
                <a:headEnd type="none" w="sm" len="sm"/>
                <a:tailEnd type="none" w="sm" len="sm"/>
              </a:ln>
              <a:effectLst/>
            </p:spPr>
            <p:txBody>
              <a:bodyPr wrap="square" lIns="45720" rIns="45720" anchor="ctr">
                <a:noAutofit/>
              </a:bodyPr>
              <a:lstStyle/>
              <a:p>
                <a:pPr algn="ctr"/>
                <a:r>
                  <a:rPr lang="en-US" sz="1000" b="1" dirty="0">
                    <a:solidFill>
                      <a:srgbClr val="00338D"/>
                    </a:solidFill>
                  </a:rPr>
                  <a:t>Key:</a:t>
                </a:r>
              </a:p>
            </p:txBody>
          </p:sp>
          <p:sp>
            <p:nvSpPr>
              <p:cNvPr id="34" name="object 140"/>
              <p:cNvSpPr txBox="1"/>
              <p:nvPr/>
            </p:nvSpPr>
            <p:spPr>
              <a:xfrm>
                <a:off x="5247374" y="6551939"/>
                <a:ext cx="883274" cy="123111"/>
              </a:xfrm>
              <a:prstGeom prst="rect">
                <a:avLst/>
              </a:prstGeom>
            </p:spPr>
            <p:txBody>
              <a:bodyPr vert="horz" wrap="square" lIns="0" tIns="0" rIns="0" bIns="0" rtlCol="0">
                <a:spAutoFit/>
              </a:bodyPr>
              <a:lstStyle/>
              <a:p>
                <a:pPr marL="12700"/>
                <a:r>
                  <a:rPr lang="en-GB" sz="800" b="1" spc="-10" dirty="0">
                    <a:solidFill>
                      <a:srgbClr val="00338D"/>
                    </a:solidFill>
                    <a:cs typeface="Century Gothic"/>
                  </a:rPr>
                  <a:t>Peer </a:t>
                </a:r>
                <a:r>
                  <a:rPr lang="en-GB" sz="800" b="1" spc="-10" dirty="0" smtClean="0">
                    <a:solidFill>
                      <a:srgbClr val="00338D"/>
                    </a:solidFill>
                    <a:cs typeface="Century Gothic"/>
                  </a:rPr>
                  <a:t>Group</a:t>
                </a:r>
                <a:endParaRPr sz="800" b="1" dirty="0">
                  <a:solidFill>
                    <a:srgbClr val="00338D"/>
                  </a:solidFill>
                  <a:cs typeface="Century Gothic"/>
                </a:endParaRPr>
              </a:p>
            </p:txBody>
          </p:sp>
          <p:sp>
            <p:nvSpPr>
              <p:cNvPr id="35" name="Isosceles Triangle 34"/>
              <p:cNvSpPr/>
              <p:nvPr/>
            </p:nvSpPr>
            <p:spPr>
              <a:xfrm rot="10800000">
                <a:off x="5097444" y="6554522"/>
                <a:ext cx="140400" cy="117943"/>
              </a:xfrm>
              <a:prstGeom prs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21772" tIns="21772" rIns="21772" bIns="21772" rtlCol="0" anchor="ctr" anchorCtr="0"/>
              <a:lstStyle/>
              <a:p>
                <a:pPr algn="ctr"/>
                <a:endParaRPr lang="en-AU" sz="800" dirty="0" err="1">
                  <a:solidFill>
                    <a:srgbClr val="00338D"/>
                  </a:solidFill>
                  <a:latin typeface="Calibri" panose="020F0502020204030204" pitchFamily="34" charset="0"/>
                </a:endParaRPr>
              </a:p>
            </p:txBody>
          </p:sp>
        </p:grpSp>
        <p:sp>
          <p:nvSpPr>
            <p:cNvPr id="26" name="Isosceles Triangle 25"/>
            <p:cNvSpPr/>
            <p:nvPr/>
          </p:nvSpPr>
          <p:spPr>
            <a:xfrm rot="10800000">
              <a:off x="10162847" y="435063"/>
              <a:ext cx="140400" cy="117943"/>
            </a:xfrm>
            <a:prstGeom prst="triangle">
              <a:avLst/>
            </a:prstGeom>
            <a:solidFill>
              <a:srgbClr val="00B060"/>
            </a:solidFill>
            <a:ln>
              <a:noFill/>
            </a:ln>
          </p:spPr>
          <p:style>
            <a:lnRef idx="2">
              <a:schemeClr val="accent1">
                <a:shade val="50000"/>
              </a:schemeClr>
            </a:lnRef>
            <a:fillRef idx="1">
              <a:schemeClr val="accent1"/>
            </a:fillRef>
            <a:effectRef idx="0">
              <a:schemeClr val="accent1"/>
            </a:effectRef>
            <a:fontRef idx="minor">
              <a:schemeClr val="lt1"/>
            </a:fontRef>
          </p:style>
          <p:txBody>
            <a:bodyPr lIns="21772" tIns="21772" rIns="21772" bIns="21772" rtlCol="0" anchor="ctr" anchorCtr="0"/>
            <a:lstStyle/>
            <a:p>
              <a:pPr algn="ctr"/>
              <a:endParaRPr lang="en-AU" sz="800" dirty="0" err="1">
                <a:solidFill>
                  <a:srgbClr val="00338D"/>
                </a:solidFill>
                <a:latin typeface="Calibri" panose="020F0502020204030204" pitchFamily="34" charset="0"/>
              </a:endParaRPr>
            </a:p>
          </p:txBody>
        </p:sp>
        <p:sp>
          <p:nvSpPr>
            <p:cNvPr id="27" name="TextBox 26"/>
            <p:cNvSpPr txBox="1"/>
            <p:nvPr/>
          </p:nvSpPr>
          <p:spPr>
            <a:xfrm>
              <a:off x="10753127" y="406382"/>
              <a:ext cx="469141" cy="175304"/>
            </a:xfrm>
            <a:prstGeom prst="rect">
              <a:avLst/>
            </a:prstGeom>
            <a:noFill/>
          </p:spPr>
          <p:txBody>
            <a:bodyPr wrap="none" lIns="21772" tIns="21772" rIns="21772" bIns="21772" rtlCol="0" anchor="ctr" anchorCtr="0">
              <a:noAutofit/>
            </a:bodyPr>
            <a:lstStyle/>
            <a:p>
              <a:pPr algn="ctr"/>
              <a:r>
                <a:rPr lang="en-AU" sz="800" b="1" dirty="0">
                  <a:solidFill>
                    <a:srgbClr val="00338D"/>
                  </a:solidFill>
                </a:rPr>
                <a:t>Global </a:t>
              </a:r>
              <a:r>
                <a:rPr lang="en-AU" sz="800" b="1" dirty="0" smtClean="0">
                  <a:solidFill>
                    <a:srgbClr val="00338D"/>
                  </a:solidFill>
                </a:rPr>
                <a:t>Industry </a:t>
              </a:r>
              <a:r>
                <a:rPr lang="en-AU" sz="800" b="1" dirty="0">
                  <a:solidFill>
                    <a:srgbClr val="00338D"/>
                  </a:solidFill>
                </a:rPr>
                <a:t>B</a:t>
              </a:r>
              <a:r>
                <a:rPr lang="en-AU" sz="800" b="1" dirty="0" smtClean="0">
                  <a:solidFill>
                    <a:srgbClr val="00338D"/>
                  </a:solidFill>
                </a:rPr>
                <a:t>enchmark</a:t>
              </a:r>
              <a:endParaRPr lang="en-AU" sz="800" b="1" dirty="0">
                <a:solidFill>
                  <a:srgbClr val="00338D"/>
                </a:solidFill>
              </a:endParaRPr>
            </a:p>
          </p:txBody>
        </p:sp>
        <p:sp>
          <p:nvSpPr>
            <p:cNvPr id="28" name="Isosceles Triangle 27"/>
            <p:cNvSpPr/>
            <p:nvPr/>
          </p:nvSpPr>
          <p:spPr>
            <a:xfrm rot="10800000">
              <a:off x="11860573" y="436066"/>
              <a:ext cx="140400" cy="117943"/>
            </a:xfrm>
            <a:prstGeom prst="triangle">
              <a:avLst/>
            </a:prstGeom>
            <a:solidFill>
              <a:srgbClr val="8E258D"/>
            </a:solidFill>
            <a:ln>
              <a:noFill/>
            </a:ln>
          </p:spPr>
          <p:style>
            <a:lnRef idx="2">
              <a:schemeClr val="accent1">
                <a:shade val="50000"/>
              </a:schemeClr>
            </a:lnRef>
            <a:fillRef idx="1">
              <a:schemeClr val="accent1"/>
            </a:fillRef>
            <a:effectRef idx="0">
              <a:schemeClr val="accent1"/>
            </a:effectRef>
            <a:fontRef idx="minor">
              <a:schemeClr val="lt1"/>
            </a:fontRef>
          </p:style>
          <p:txBody>
            <a:bodyPr lIns="21772" tIns="21772" rIns="21772" bIns="21772" rtlCol="0" anchor="ctr" anchorCtr="0"/>
            <a:lstStyle/>
            <a:p>
              <a:pPr algn="ctr"/>
              <a:endParaRPr lang="en-AU" sz="800" dirty="0" err="1">
                <a:solidFill>
                  <a:srgbClr val="00338D"/>
                </a:solidFill>
                <a:latin typeface="Calibri" panose="020F0502020204030204" pitchFamily="34" charset="0"/>
              </a:endParaRPr>
            </a:p>
          </p:txBody>
        </p:sp>
        <p:sp>
          <p:nvSpPr>
            <p:cNvPr id="29" name="TextBox 28"/>
            <p:cNvSpPr txBox="1"/>
            <p:nvPr/>
          </p:nvSpPr>
          <p:spPr>
            <a:xfrm>
              <a:off x="12016513" y="407385"/>
              <a:ext cx="469141" cy="175304"/>
            </a:xfrm>
            <a:prstGeom prst="rect">
              <a:avLst/>
            </a:prstGeom>
            <a:noFill/>
          </p:spPr>
          <p:txBody>
            <a:bodyPr wrap="none" lIns="21772" tIns="21772" rIns="21772" bIns="21772" rtlCol="0" anchor="ctr" anchorCtr="0">
              <a:noAutofit/>
            </a:bodyPr>
            <a:lstStyle/>
            <a:p>
              <a:pPr algn="ctr"/>
              <a:r>
                <a:rPr lang="en-AU" sz="800" b="1" dirty="0">
                  <a:solidFill>
                    <a:srgbClr val="00338D"/>
                  </a:solidFill>
                </a:rPr>
                <a:t>Aspiration</a:t>
              </a:r>
            </a:p>
          </p:txBody>
        </p:sp>
      </p:grpSp>
      <p:pic>
        <p:nvPicPr>
          <p:cNvPr id="37" name="Picture 36"/>
          <p:cNvPicPr>
            <a:picLocks noChangeAspect="1"/>
          </p:cNvPicPr>
          <p:nvPr/>
        </p:nvPicPr>
        <p:blipFill>
          <a:blip r:embed="rId2"/>
          <a:stretch>
            <a:fillRect/>
          </a:stretch>
        </p:blipFill>
        <p:spPr>
          <a:xfrm>
            <a:off x="-1123122" y="4490117"/>
            <a:ext cx="851774" cy="330361"/>
          </a:xfrm>
          <a:prstGeom prst="rect">
            <a:avLst/>
          </a:prstGeom>
          <a:solidFill>
            <a:srgbClr val="003D6F"/>
          </a:solidFill>
        </p:spPr>
      </p:pic>
      <p:sp>
        <p:nvSpPr>
          <p:cNvPr id="38" name="Rectangle 37"/>
          <p:cNvSpPr/>
          <p:nvPr/>
        </p:nvSpPr>
        <p:spPr>
          <a:xfrm>
            <a:off x="1694465" y="1026185"/>
            <a:ext cx="10287000" cy="54864"/>
          </a:xfrm>
          <a:prstGeom prst="rect">
            <a:avLst/>
          </a:prstGeom>
          <a:solidFill>
            <a:schemeClr val="bg1">
              <a:lumMod val="75000"/>
            </a:schemeClr>
          </a:solidFill>
          <a:ln w="25400" cap="flat" cmpd="sng" algn="ctr">
            <a:noFill/>
            <a:prstDash val="solid"/>
          </a:ln>
          <a:effectLst/>
        </p:spPr>
        <p:txBody>
          <a:bodyPr lIns="21772" tIns="21772" rIns="21772" bIns="21772" rtlCol="0" anchor="ctr" anchorCtr="0"/>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800" b="0" i="0" u="none" strike="noStrike" kern="0" cap="none" spc="0" normalizeH="0" baseline="0" noProof="0" dirty="0" err="1" smtClean="0">
              <a:ln>
                <a:noFill/>
              </a:ln>
              <a:solidFill>
                <a:srgbClr val="FFFFFF"/>
              </a:solidFill>
              <a:effectLst/>
              <a:uLnTx/>
              <a:uFillTx/>
              <a:latin typeface="Calibri" panose="020F0502020204030204" pitchFamily="34" charset="0"/>
              <a:ea typeface="+mn-ea"/>
              <a:cs typeface="Arial" panose="020B0604020202020204" pitchFamily="34" charset="0"/>
            </a:endParaRPr>
          </a:p>
        </p:txBody>
      </p:sp>
      <p:sp>
        <p:nvSpPr>
          <p:cNvPr id="39" name="Oval 38"/>
          <p:cNvSpPr/>
          <p:nvPr/>
        </p:nvSpPr>
        <p:spPr>
          <a:xfrm>
            <a:off x="2627157" y="967506"/>
            <a:ext cx="182880" cy="18288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GB"/>
          </a:p>
        </p:txBody>
      </p:sp>
      <p:sp>
        <p:nvSpPr>
          <p:cNvPr id="40" name="Oval 39"/>
          <p:cNvSpPr/>
          <p:nvPr/>
        </p:nvSpPr>
        <p:spPr>
          <a:xfrm>
            <a:off x="4687658" y="967506"/>
            <a:ext cx="182880" cy="18288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GB"/>
          </a:p>
        </p:txBody>
      </p:sp>
      <p:sp>
        <p:nvSpPr>
          <p:cNvPr id="52" name="Oval 51"/>
          <p:cNvSpPr/>
          <p:nvPr/>
        </p:nvSpPr>
        <p:spPr>
          <a:xfrm>
            <a:off x="6694377" y="958270"/>
            <a:ext cx="182880" cy="18288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GB"/>
          </a:p>
        </p:txBody>
      </p:sp>
      <p:sp>
        <p:nvSpPr>
          <p:cNvPr id="53" name="Oval 52"/>
          <p:cNvSpPr/>
          <p:nvPr/>
        </p:nvSpPr>
        <p:spPr>
          <a:xfrm>
            <a:off x="8816197" y="967506"/>
            <a:ext cx="182880" cy="18288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GB"/>
          </a:p>
        </p:txBody>
      </p:sp>
      <p:sp>
        <p:nvSpPr>
          <p:cNvPr id="54" name="Oval 53"/>
          <p:cNvSpPr/>
          <p:nvPr/>
        </p:nvSpPr>
        <p:spPr>
          <a:xfrm>
            <a:off x="10860223" y="967506"/>
            <a:ext cx="182880" cy="18288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GB"/>
          </a:p>
        </p:txBody>
      </p:sp>
      <p:sp>
        <p:nvSpPr>
          <p:cNvPr id="19" name="Isosceles Triangle 18"/>
          <p:cNvSpPr/>
          <p:nvPr/>
        </p:nvSpPr>
        <p:spPr>
          <a:xfrm rot="10800000">
            <a:off x="11057731" y="827140"/>
            <a:ext cx="365760" cy="274320"/>
          </a:xfrm>
          <a:prstGeom prst="triangle">
            <a:avLst/>
          </a:prstGeom>
          <a:solidFill>
            <a:srgbClr val="00B060"/>
          </a:solidFill>
          <a:ln>
            <a:noFill/>
          </a:ln>
        </p:spPr>
        <p:style>
          <a:lnRef idx="2">
            <a:schemeClr val="accent1">
              <a:shade val="50000"/>
            </a:schemeClr>
          </a:lnRef>
          <a:fillRef idx="1">
            <a:schemeClr val="accent1"/>
          </a:fillRef>
          <a:effectRef idx="0">
            <a:schemeClr val="accent1"/>
          </a:effectRef>
          <a:fontRef idx="minor">
            <a:schemeClr val="lt1"/>
          </a:fontRef>
        </p:style>
        <p:txBody>
          <a:bodyPr lIns="21772" tIns="21772" rIns="21772" bIns="21772" rtlCol="0" anchor="ctr" anchorCtr="0"/>
          <a:lstStyle/>
          <a:p>
            <a:pPr algn="ctr"/>
            <a:endParaRPr lang="en-AU" sz="800" dirty="0" err="1">
              <a:solidFill>
                <a:schemeClr val="tx1"/>
              </a:solidFill>
              <a:latin typeface="Calibri" panose="020F0502020204030204" pitchFamily="34" charset="0"/>
            </a:endParaRPr>
          </a:p>
        </p:txBody>
      </p:sp>
      <p:sp>
        <p:nvSpPr>
          <p:cNvPr id="22" name="Isosceles Triangle 21"/>
          <p:cNvSpPr/>
          <p:nvPr/>
        </p:nvSpPr>
        <p:spPr>
          <a:xfrm rot="10800000">
            <a:off x="5782778" y="827140"/>
            <a:ext cx="365760" cy="274320"/>
          </a:xfrm>
          <a:prstGeom prst="triangle">
            <a:avLst/>
          </a:prstGeom>
          <a:solidFill>
            <a:srgbClr val="00338D"/>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21772" tIns="21772" rIns="21772" bIns="21772" rtlCol="0" anchor="ctr" anchorCtr="0"/>
          <a:lstStyle/>
          <a:p>
            <a:pPr algn="ctr"/>
            <a:endParaRPr lang="en-AU" sz="800" dirty="0" err="1">
              <a:solidFill>
                <a:schemeClr val="tx1"/>
              </a:solidFill>
              <a:latin typeface="Calibri" panose="020F0502020204030204" pitchFamily="34" charset="0"/>
            </a:endParaRPr>
          </a:p>
        </p:txBody>
      </p:sp>
      <p:sp>
        <p:nvSpPr>
          <p:cNvPr id="23" name="Isosceles Triangle 22"/>
          <p:cNvSpPr/>
          <p:nvPr/>
        </p:nvSpPr>
        <p:spPr>
          <a:xfrm rot="10800000">
            <a:off x="7518322" y="827140"/>
            <a:ext cx="365760" cy="274320"/>
          </a:xfrm>
          <a:prstGeom prs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21772" tIns="21772" rIns="21772" bIns="21772" rtlCol="0" anchor="ctr" anchorCtr="0"/>
          <a:lstStyle/>
          <a:p>
            <a:pPr algn="ctr"/>
            <a:endParaRPr lang="en-AU" sz="800" dirty="0" err="1">
              <a:solidFill>
                <a:srgbClr val="000000"/>
              </a:solidFill>
              <a:latin typeface="Calibri" panose="020F0502020204030204" pitchFamily="34" charset="0"/>
            </a:endParaRPr>
          </a:p>
        </p:txBody>
      </p:sp>
      <p:sp>
        <p:nvSpPr>
          <p:cNvPr id="24" name="Isosceles Triangle 23"/>
          <p:cNvSpPr/>
          <p:nvPr/>
        </p:nvSpPr>
        <p:spPr>
          <a:xfrm rot="10800000">
            <a:off x="8722045" y="827139"/>
            <a:ext cx="365760" cy="274320"/>
          </a:xfrm>
          <a:prstGeom prst="triangle">
            <a:avLst/>
          </a:prstGeom>
          <a:solidFill>
            <a:srgbClr val="8E258D"/>
          </a:solidFill>
          <a:ln>
            <a:noFill/>
          </a:ln>
        </p:spPr>
        <p:style>
          <a:lnRef idx="2">
            <a:schemeClr val="accent1">
              <a:shade val="50000"/>
            </a:schemeClr>
          </a:lnRef>
          <a:fillRef idx="1">
            <a:schemeClr val="accent1"/>
          </a:fillRef>
          <a:effectRef idx="0">
            <a:schemeClr val="accent1"/>
          </a:effectRef>
          <a:fontRef idx="minor">
            <a:schemeClr val="lt1"/>
          </a:fontRef>
        </p:style>
        <p:txBody>
          <a:bodyPr lIns="21772" tIns="21772" rIns="21772" bIns="21772" rtlCol="0" anchor="ctr" anchorCtr="0"/>
          <a:lstStyle/>
          <a:p>
            <a:pPr algn="ctr"/>
            <a:endParaRPr lang="en-AU" sz="800" dirty="0" err="1">
              <a:solidFill>
                <a:schemeClr val="tx1"/>
              </a:solidFill>
              <a:latin typeface="Calibri" panose="020F0502020204030204" pitchFamily="34" charset="0"/>
            </a:endParaRPr>
          </a:p>
        </p:txBody>
      </p:sp>
      <p:pic>
        <p:nvPicPr>
          <p:cNvPr id="36" name="Picture 3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94257" y="575038"/>
            <a:ext cx="742802" cy="210135"/>
          </a:xfrm>
          <a:prstGeom prst="rect">
            <a:avLst/>
          </a:prstGeom>
          <a:solidFill>
            <a:srgbClr val="BFBFBF"/>
          </a:solidFill>
        </p:spPr>
      </p:pic>
      <p:sp>
        <p:nvSpPr>
          <p:cNvPr id="42" name="Title 2"/>
          <p:cNvSpPr txBox="1">
            <a:spLocks/>
          </p:cNvSpPr>
          <p:nvPr/>
        </p:nvSpPr>
        <p:spPr>
          <a:xfrm>
            <a:off x="153265" y="94959"/>
            <a:ext cx="9681940" cy="364003"/>
          </a:xfrm>
          <a:prstGeom prst="rect">
            <a:avLst/>
          </a:prstGeom>
          <a:noFill/>
        </p:spPr>
        <p:txBody>
          <a:bodyPr vert="horz" lIns="0" tIns="0" rIns="0" bIns="0" rtlCol="0" anchor="t" anchorCtr="0">
            <a:noAutofit/>
          </a:bodyPr>
          <a:lstStyle>
            <a:defPPr>
              <a:defRPr lang="en-US"/>
            </a:defPPr>
            <a:lvl1pPr>
              <a:lnSpc>
                <a:spcPct val="70000"/>
              </a:lnSpc>
              <a:defRPr sz="2800" b="1" i="0" kern="0">
                <a:solidFill>
                  <a:srgbClr val="00338D"/>
                </a:solidFill>
                <a:latin typeface="Univers 47 CondensedLight" panose="00000400000000000000" pitchFamily="2" charset="0"/>
                <a:cs typeface="KPMG Extralight"/>
              </a:defRPr>
            </a:lvl1pPr>
          </a:lstStyle>
          <a:p>
            <a:pPr>
              <a:defRPr/>
            </a:pPr>
            <a:r>
              <a:rPr lang="en-US" sz="4400" b="0" kern="1200" dirty="0" smtClean="0">
                <a:latin typeface="KPMG Extralight" panose="020B0303030202040204" pitchFamily="34" charset="0"/>
                <a:cs typeface="+mj-cs"/>
              </a:rPr>
              <a:t>Detailed Assessment – Risk Model</a:t>
            </a:r>
            <a:r>
              <a:rPr lang="en-US" sz="4400" b="0" kern="1200" baseline="30000" dirty="0" smtClean="0">
                <a:latin typeface="KPMG Extralight" panose="020B0303030202040204" pitchFamily="34" charset="0"/>
                <a:ea typeface="+mj-ea"/>
                <a:cs typeface="+mj-cs"/>
              </a:rPr>
              <a:t>(7/9)</a:t>
            </a:r>
            <a:endParaRPr lang="en-US" sz="4400" b="0" kern="1200" baseline="30000" dirty="0">
              <a:latin typeface="KPMG Extralight" panose="020B0303030202040204" pitchFamily="34" charset="0"/>
              <a:ea typeface="+mj-ea"/>
              <a:cs typeface="+mj-cs"/>
            </a:endParaRPr>
          </a:p>
        </p:txBody>
      </p:sp>
      <p:sp>
        <p:nvSpPr>
          <p:cNvPr id="41" name="TextBox 40"/>
          <p:cNvSpPr txBox="1"/>
          <p:nvPr/>
        </p:nvSpPr>
        <p:spPr>
          <a:xfrm rot="19905369">
            <a:off x="11186930" y="6037617"/>
            <a:ext cx="990600" cy="615553"/>
          </a:xfrm>
          <a:prstGeom prst="rect">
            <a:avLst/>
          </a:prstGeom>
          <a:noFill/>
        </p:spPr>
        <p:txBody>
          <a:bodyPr wrap="square" lIns="0" tIns="0" rIns="0" bIns="0" rtlCol="0">
            <a:spAutoFit/>
          </a:bodyPr>
          <a:lstStyle/>
          <a:p>
            <a:r>
              <a:rPr lang="en-US" sz="4000" b="1" dirty="0" smtClean="0">
                <a:solidFill>
                  <a:srgbClr val="FF0000"/>
                </a:solidFill>
                <a:latin typeface="+mj-lt"/>
                <a:cs typeface="Arial" pitchFamily="34" charset="0"/>
              </a:rPr>
              <a:t>WIP</a:t>
            </a:r>
          </a:p>
        </p:txBody>
      </p:sp>
    </p:spTree>
    <p:extLst>
      <p:ext uri="{BB962C8B-B14F-4D97-AF65-F5344CB8AC3E}">
        <p14:creationId xmlns:p14="http://schemas.microsoft.com/office/powerpoint/2010/main" val="33788329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Rectangle 75"/>
          <p:cNvSpPr/>
          <p:nvPr/>
        </p:nvSpPr>
        <p:spPr>
          <a:xfrm>
            <a:off x="4986329" y="3218210"/>
            <a:ext cx="6649788" cy="640080"/>
          </a:xfrm>
          <a:prstGeom prst="rect">
            <a:avLst/>
          </a:prstGeom>
          <a:solidFill>
            <a:srgbClr val="0070C0"/>
          </a:solidFill>
          <a:ln w="25400" cap="flat" cmpd="sng" algn="ctr">
            <a:solidFill>
              <a:sysClr val="window" lastClr="FFFFFF">
                <a:hueOff val="0"/>
                <a:satOff val="0"/>
                <a:lumOff val="0"/>
                <a:alphaOff val="0"/>
              </a:sysClr>
            </a:solidFill>
            <a:prstDash val="solid"/>
          </a:ln>
          <a:effectLst/>
        </p:spPr>
        <p:txBody>
          <a:bodyPr spcFirstLastPara="0" vert="horz" wrap="square" lIns="125144" tIns="125144" rIns="125144" bIns="125144" numCol="1" spcCol="1270" anchor="t" anchorCtr="0">
            <a:noAutofit/>
          </a:bodyPr>
          <a:lstStyle/>
          <a:p>
            <a:pPr lvl="0" algn="ctr" defTabSz="755650" fontAlgn="base">
              <a:lnSpc>
                <a:spcPct val="90000"/>
              </a:lnSpc>
              <a:spcBef>
                <a:spcPct val="0"/>
              </a:spcBef>
              <a:spcAft>
                <a:spcPct val="35000"/>
              </a:spcAft>
              <a:defRPr/>
            </a:pPr>
            <a:r>
              <a:rPr lang="en-US" sz="1400" b="1" kern="0" dirty="0">
                <a:solidFill>
                  <a:prstClr val="white"/>
                </a:solidFill>
                <a:latin typeface="Century Gothic" panose="020B0502020202020204" pitchFamily="34" charset="0"/>
                <a:cs typeface="Tahoma" pitchFamily="34" charset="0"/>
              </a:rPr>
              <a:t>Articulated and documented strategic initiatives and framework to mitigate cyber risks</a:t>
            </a:r>
            <a:endParaRPr lang="en-GB" sz="1400" b="1" kern="0" dirty="0">
              <a:solidFill>
                <a:prstClr val="white"/>
              </a:solidFill>
              <a:latin typeface="Century Gothic" panose="020B0502020202020204" pitchFamily="34" charset="0"/>
              <a:cs typeface="Tahoma" pitchFamily="34" charset="0"/>
            </a:endParaRPr>
          </a:p>
        </p:txBody>
      </p:sp>
      <p:sp>
        <p:nvSpPr>
          <p:cNvPr id="80" name="Rectangle 79"/>
          <p:cNvSpPr/>
          <p:nvPr/>
        </p:nvSpPr>
        <p:spPr>
          <a:xfrm>
            <a:off x="4986329" y="4892932"/>
            <a:ext cx="6649788" cy="640080"/>
          </a:xfrm>
          <a:prstGeom prst="rect">
            <a:avLst/>
          </a:prstGeom>
          <a:solidFill>
            <a:srgbClr val="007C92"/>
          </a:solidFill>
          <a:ln w="25400" cap="flat" cmpd="sng" algn="ctr">
            <a:solidFill>
              <a:sysClr val="window" lastClr="FFFFFF">
                <a:hueOff val="0"/>
                <a:satOff val="0"/>
                <a:lumOff val="0"/>
                <a:alphaOff val="0"/>
              </a:sysClr>
            </a:solidFill>
            <a:prstDash val="solid"/>
          </a:ln>
          <a:effectLst/>
        </p:spPr>
        <p:txBody>
          <a:bodyPr spcFirstLastPara="0" vert="horz" wrap="square" lIns="125144" tIns="125144" rIns="125144" bIns="125144" numCol="1" spcCol="1270" anchor="t" anchorCtr="0">
            <a:noAutofit/>
          </a:bodyPr>
          <a:lstStyle/>
          <a:p>
            <a:pPr lvl="0" algn="ctr" defTabSz="755650" fontAlgn="base">
              <a:lnSpc>
                <a:spcPct val="90000"/>
              </a:lnSpc>
              <a:spcBef>
                <a:spcPct val="0"/>
              </a:spcBef>
              <a:spcAft>
                <a:spcPct val="35000"/>
              </a:spcAft>
              <a:defRPr/>
            </a:pPr>
            <a:r>
              <a:rPr lang="en-GB" sz="1400" b="1" kern="0" dirty="0">
                <a:solidFill>
                  <a:prstClr val="white"/>
                </a:solidFill>
                <a:latin typeface="Century Gothic" panose="020B0502020202020204" pitchFamily="34" charset="0"/>
                <a:cs typeface="Tahoma" pitchFamily="34" charset="0"/>
              </a:rPr>
              <a:t>Clearly defined and documented security configuration baselines to ensure uniform security standards across IT platforms</a:t>
            </a:r>
            <a:r>
              <a:rPr lang="en-US" sz="1100" kern="0" dirty="0">
                <a:solidFill>
                  <a:prstClr val="white"/>
                </a:solidFill>
                <a:latin typeface="Century Gothic" panose="020B0502020202020204" pitchFamily="34" charset="0"/>
              </a:rPr>
              <a:t>.</a:t>
            </a:r>
            <a:endParaRPr lang="en-GB" sz="1400" b="1" kern="0" dirty="0">
              <a:solidFill>
                <a:prstClr val="white"/>
              </a:solidFill>
              <a:latin typeface="Century Gothic" panose="020B0502020202020204" pitchFamily="34" charset="0"/>
              <a:cs typeface="Tahoma" pitchFamily="34" charset="0"/>
            </a:endParaRPr>
          </a:p>
        </p:txBody>
      </p:sp>
      <p:sp>
        <p:nvSpPr>
          <p:cNvPr id="84" name="Rectangle 83"/>
          <p:cNvSpPr/>
          <p:nvPr/>
        </p:nvSpPr>
        <p:spPr>
          <a:xfrm>
            <a:off x="4986329" y="4055571"/>
            <a:ext cx="6649788" cy="640080"/>
          </a:xfrm>
          <a:prstGeom prst="rect">
            <a:avLst/>
          </a:prstGeom>
          <a:solidFill>
            <a:schemeClr val="accent1"/>
          </a:solidFill>
          <a:ln w="25400" cap="flat" cmpd="sng" algn="ctr">
            <a:solidFill>
              <a:sysClr val="window" lastClr="FFFFFF">
                <a:hueOff val="0"/>
                <a:satOff val="0"/>
                <a:lumOff val="0"/>
                <a:alphaOff val="0"/>
              </a:sysClr>
            </a:solidFill>
            <a:prstDash val="solid"/>
          </a:ln>
          <a:effectLst/>
        </p:spPr>
        <p:txBody>
          <a:bodyPr spcFirstLastPara="0" vert="horz" wrap="square" lIns="128954" tIns="128954" rIns="128954" bIns="128954" numCol="1" spcCol="1270" anchor="t" anchorCtr="0">
            <a:noAutofit/>
          </a:bodyPr>
          <a:lstStyle/>
          <a:p>
            <a:pPr lvl="0" algn="ctr" defTabSz="755650" fontAlgn="base">
              <a:lnSpc>
                <a:spcPct val="90000"/>
              </a:lnSpc>
              <a:spcBef>
                <a:spcPct val="0"/>
              </a:spcBef>
              <a:spcAft>
                <a:spcPct val="35000"/>
              </a:spcAft>
              <a:defRPr/>
            </a:pPr>
            <a:r>
              <a:rPr lang="en-US" sz="1400" b="1" kern="0" dirty="0">
                <a:solidFill>
                  <a:prstClr val="white"/>
                </a:solidFill>
                <a:latin typeface="Century Gothic" panose="020B0502020202020204" pitchFamily="34" charset="0"/>
                <a:cs typeface="Tahoma" pitchFamily="34" charset="0"/>
              </a:rPr>
              <a:t>Enhanced cybersecurity posture with adequate monitoring.</a:t>
            </a:r>
          </a:p>
        </p:txBody>
      </p:sp>
      <p:sp>
        <p:nvSpPr>
          <p:cNvPr id="92" name="Rectangle 91"/>
          <p:cNvSpPr/>
          <p:nvPr/>
        </p:nvSpPr>
        <p:spPr>
          <a:xfrm>
            <a:off x="4986329" y="2380849"/>
            <a:ext cx="6649788" cy="640080"/>
          </a:xfrm>
          <a:prstGeom prst="rect">
            <a:avLst/>
          </a:prstGeom>
          <a:solidFill>
            <a:srgbClr val="00338D"/>
          </a:solidFill>
          <a:ln w="25400" cap="flat" cmpd="sng" algn="ctr">
            <a:solidFill>
              <a:sysClr val="window" lastClr="FFFFFF">
                <a:hueOff val="0"/>
                <a:satOff val="0"/>
                <a:lumOff val="0"/>
                <a:alphaOff val="0"/>
              </a:sysClr>
            </a:solidFill>
            <a:prstDash val="solid"/>
          </a:ln>
          <a:effectLst/>
        </p:spPr>
        <p:txBody>
          <a:bodyPr spcFirstLastPara="0" vert="horz" wrap="square" lIns="125144" tIns="125144" rIns="125144" bIns="125144" numCol="1" spcCol="1270" anchor="ctr" anchorCtr="0">
            <a:noAutofit/>
          </a:bodyPr>
          <a:lstStyle/>
          <a:p>
            <a:pPr lvl="0" algn="ctr" defTabSz="755650" fontAlgn="base">
              <a:lnSpc>
                <a:spcPct val="90000"/>
              </a:lnSpc>
              <a:spcBef>
                <a:spcPct val="0"/>
              </a:spcBef>
              <a:spcAft>
                <a:spcPct val="35000"/>
              </a:spcAft>
              <a:defRPr/>
            </a:pPr>
            <a:r>
              <a:rPr lang="en-US" sz="1400" b="1" kern="0" dirty="0">
                <a:solidFill>
                  <a:prstClr val="white"/>
                </a:solidFill>
                <a:latin typeface="Century Gothic" panose="020B0502020202020204" pitchFamily="34" charset="0"/>
              </a:rPr>
              <a:t>Risk management framework that covers identification and mitigation of digital risks</a:t>
            </a:r>
            <a:endParaRPr lang="en-GB" sz="1400" b="1" kern="0" dirty="0">
              <a:solidFill>
                <a:prstClr val="white"/>
              </a:solidFill>
              <a:latin typeface="Century Gothic" panose="020B0502020202020204" pitchFamily="34" charset="0"/>
              <a:cs typeface="Tahoma" pitchFamily="34" charset="0"/>
            </a:endParaRPr>
          </a:p>
        </p:txBody>
      </p:sp>
      <p:pic>
        <p:nvPicPr>
          <p:cNvPr id="23" name="Picture 22"/>
          <p:cNvPicPr>
            <a:picLocks noChangeAspect="1"/>
          </p:cNvPicPr>
          <p:nvPr/>
        </p:nvPicPr>
        <p:blipFill>
          <a:blip r:embed="rId2"/>
          <a:stretch>
            <a:fillRect/>
          </a:stretch>
        </p:blipFill>
        <p:spPr>
          <a:xfrm>
            <a:off x="358938" y="2324100"/>
            <a:ext cx="4160712" cy="4114799"/>
          </a:xfrm>
          <a:prstGeom prst="rect">
            <a:avLst/>
          </a:prstGeom>
        </p:spPr>
      </p:pic>
      <p:sp>
        <p:nvSpPr>
          <p:cNvPr id="10" name="Rectangle 9"/>
          <p:cNvSpPr/>
          <p:nvPr/>
        </p:nvSpPr>
        <p:spPr>
          <a:xfrm>
            <a:off x="4986329" y="1543488"/>
            <a:ext cx="6649788" cy="640080"/>
          </a:xfrm>
          <a:prstGeom prst="rect">
            <a:avLst/>
          </a:prstGeom>
          <a:solidFill>
            <a:schemeClr val="bg1">
              <a:lumMod val="50000"/>
            </a:schemeClr>
          </a:solidFill>
          <a:ln w="25400" cap="flat" cmpd="sng" algn="ctr">
            <a:solidFill>
              <a:sysClr val="window" lastClr="FFFFFF">
                <a:hueOff val="0"/>
                <a:satOff val="0"/>
                <a:lumOff val="0"/>
                <a:alphaOff val="0"/>
              </a:sysClr>
            </a:solidFill>
            <a:prstDash val="solid"/>
          </a:ln>
          <a:effectLst/>
        </p:spPr>
        <p:txBody>
          <a:bodyPr spcFirstLastPara="0" vert="horz" wrap="square" lIns="125144" tIns="125144" rIns="125144" bIns="125144" numCol="1" spcCol="1270" anchor="ctr" anchorCtr="0">
            <a:noAutofit/>
          </a:bodyPr>
          <a:lstStyle/>
          <a:p>
            <a:pPr lvl="0" algn="ctr" defTabSz="755650" fontAlgn="base">
              <a:lnSpc>
                <a:spcPct val="90000"/>
              </a:lnSpc>
              <a:spcBef>
                <a:spcPct val="0"/>
              </a:spcBef>
              <a:spcAft>
                <a:spcPct val="35000"/>
              </a:spcAft>
              <a:defRPr/>
            </a:pPr>
            <a:r>
              <a:rPr lang="en-US" sz="1400" b="1" kern="0" dirty="0">
                <a:solidFill>
                  <a:prstClr val="white"/>
                </a:solidFill>
                <a:latin typeface="Century Gothic" panose="020B0502020202020204" pitchFamily="34" charset="0"/>
              </a:rPr>
              <a:t>Risk management processes and practices are tightly integrated and embedded within business processes.</a:t>
            </a:r>
            <a:endParaRPr lang="en-US" sz="1400" kern="0" dirty="0">
              <a:solidFill>
                <a:prstClr val="white"/>
              </a:solidFill>
              <a:latin typeface="Century Gothic" panose="020B0502020202020204" pitchFamily="34" charset="0"/>
              <a:cs typeface="Tahoma" pitchFamily="34" charset="0"/>
            </a:endParaRPr>
          </a:p>
        </p:txBody>
      </p:sp>
      <p:sp>
        <p:nvSpPr>
          <p:cNvPr id="11" name="Title 2"/>
          <p:cNvSpPr txBox="1">
            <a:spLocks/>
          </p:cNvSpPr>
          <p:nvPr/>
        </p:nvSpPr>
        <p:spPr>
          <a:xfrm>
            <a:off x="153265" y="94959"/>
            <a:ext cx="9681940" cy="364003"/>
          </a:xfrm>
          <a:prstGeom prst="rect">
            <a:avLst/>
          </a:prstGeom>
          <a:noFill/>
        </p:spPr>
        <p:txBody>
          <a:bodyPr vert="horz" lIns="0" tIns="0" rIns="0" bIns="0" rtlCol="0" anchor="t" anchorCtr="0">
            <a:noAutofit/>
          </a:bodyPr>
          <a:lstStyle>
            <a:defPPr>
              <a:defRPr lang="en-US"/>
            </a:defPPr>
            <a:lvl1pPr>
              <a:lnSpc>
                <a:spcPct val="70000"/>
              </a:lnSpc>
              <a:defRPr sz="2800" b="1" i="0" kern="0">
                <a:solidFill>
                  <a:srgbClr val="00338D"/>
                </a:solidFill>
                <a:latin typeface="Univers 47 CondensedLight" panose="00000400000000000000" pitchFamily="2" charset="0"/>
                <a:cs typeface="KPMG Extralight"/>
              </a:defRPr>
            </a:lvl1pPr>
          </a:lstStyle>
          <a:p>
            <a:pPr>
              <a:defRPr/>
            </a:pPr>
            <a:r>
              <a:rPr lang="en-US" sz="4400" b="0" kern="1200" dirty="0" smtClean="0">
                <a:latin typeface="KPMG Extralight" panose="020B0303030202040204" pitchFamily="34" charset="0"/>
                <a:cs typeface="+mj-cs"/>
              </a:rPr>
              <a:t>Detailed Assessment – Risk Model</a:t>
            </a:r>
            <a:r>
              <a:rPr lang="en-US" sz="4400" b="0" kern="1200" baseline="30000" dirty="0" smtClean="0">
                <a:latin typeface="KPMG Extralight" panose="020B0303030202040204" pitchFamily="34" charset="0"/>
                <a:ea typeface="+mj-ea"/>
                <a:cs typeface="+mj-cs"/>
              </a:rPr>
              <a:t>(8/9)</a:t>
            </a:r>
            <a:endParaRPr lang="en-US" sz="4400" b="0" kern="1200" baseline="30000" dirty="0">
              <a:latin typeface="KPMG Extralight" panose="020B0303030202040204" pitchFamily="34" charset="0"/>
              <a:ea typeface="+mj-ea"/>
              <a:cs typeface="+mj-cs"/>
            </a:endParaRPr>
          </a:p>
        </p:txBody>
      </p:sp>
      <p:sp>
        <p:nvSpPr>
          <p:cNvPr id="12" name="Rectangle 11"/>
          <p:cNvSpPr/>
          <p:nvPr/>
        </p:nvSpPr>
        <p:spPr>
          <a:xfrm>
            <a:off x="86590" y="602065"/>
            <a:ext cx="4080424" cy="211083"/>
          </a:xfrm>
          <a:prstGeom prst="rect">
            <a:avLst/>
          </a:prstGeom>
        </p:spPr>
        <p:txBody>
          <a:bodyPr wrap="square">
            <a:spAutoFit/>
          </a:bodyPr>
          <a:lstStyle/>
          <a:p>
            <a:pPr>
              <a:lnSpc>
                <a:spcPct val="70000"/>
              </a:lnSpc>
            </a:pPr>
            <a:r>
              <a:rPr lang="en-US" sz="1050" b="1" dirty="0" smtClean="0">
                <a:solidFill>
                  <a:srgbClr val="005EB8">
                    <a:lumMod val="75000"/>
                  </a:srgbClr>
                </a:solidFill>
              </a:rPr>
              <a:t>Proposed Aspirations for </a:t>
            </a:r>
            <a:r>
              <a:rPr lang="en-US" sz="1050" b="1" dirty="0" err="1" smtClean="0">
                <a:solidFill>
                  <a:srgbClr val="005EB8">
                    <a:lumMod val="75000"/>
                  </a:srgbClr>
                </a:solidFill>
              </a:rPr>
              <a:t>FBNQuest</a:t>
            </a:r>
            <a:endParaRPr lang="en-US" sz="1050" b="1" dirty="0">
              <a:solidFill>
                <a:srgbClr val="005EB8">
                  <a:lumMod val="75000"/>
                </a:srgbClr>
              </a:solidFill>
            </a:endParaRPr>
          </a:p>
        </p:txBody>
      </p:sp>
      <p:sp>
        <p:nvSpPr>
          <p:cNvPr id="13" name="TextBox 12"/>
          <p:cNvSpPr txBox="1"/>
          <p:nvPr/>
        </p:nvSpPr>
        <p:spPr>
          <a:xfrm rot="19905369">
            <a:off x="11186930" y="6037617"/>
            <a:ext cx="990600" cy="615553"/>
          </a:xfrm>
          <a:prstGeom prst="rect">
            <a:avLst/>
          </a:prstGeom>
          <a:noFill/>
        </p:spPr>
        <p:txBody>
          <a:bodyPr wrap="square" lIns="0" tIns="0" rIns="0" bIns="0" rtlCol="0">
            <a:spAutoFit/>
          </a:bodyPr>
          <a:lstStyle/>
          <a:p>
            <a:r>
              <a:rPr lang="en-US" sz="4000" b="1" dirty="0" smtClean="0">
                <a:solidFill>
                  <a:srgbClr val="FF0000"/>
                </a:solidFill>
                <a:latin typeface="+mj-lt"/>
                <a:cs typeface="Arial" pitchFamily="34" charset="0"/>
              </a:rPr>
              <a:t>WIP</a:t>
            </a:r>
          </a:p>
        </p:txBody>
      </p:sp>
    </p:spTree>
    <p:extLst>
      <p:ext uri="{BB962C8B-B14F-4D97-AF65-F5344CB8AC3E}">
        <p14:creationId xmlns:p14="http://schemas.microsoft.com/office/powerpoint/2010/main" val="30933602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 name="Oval 30"/>
          <p:cNvSpPr>
            <a:spLocks noChangeArrowheads="1"/>
          </p:cNvSpPr>
          <p:nvPr/>
        </p:nvSpPr>
        <p:spPr bwMode="auto">
          <a:xfrm>
            <a:off x="9615908" y="1719525"/>
            <a:ext cx="1170433" cy="1170432"/>
          </a:xfrm>
          <a:prstGeom prst="ellipse">
            <a:avLst/>
          </a:prstGeom>
          <a:solidFill>
            <a:srgbClr val="0070C0"/>
          </a:solid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269" name="Freeform 38"/>
          <p:cNvSpPr>
            <a:spLocks/>
          </p:cNvSpPr>
          <p:nvPr/>
        </p:nvSpPr>
        <p:spPr bwMode="auto">
          <a:xfrm>
            <a:off x="9919418" y="1956398"/>
            <a:ext cx="856457" cy="930075"/>
          </a:xfrm>
          <a:custGeom>
            <a:avLst/>
            <a:gdLst/>
            <a:ahLst/>
            <a:cxnLst>
              <a:cxn ang="0">
                <a:pos x="167" y="452"/>
              </a:cxn>
              <a:cxn ang="0">
                <a:pos x="416" y="220"/>
              </a:cxn>
              <a:cxn ang="0">
                <a:pos x="230" y="34"/>
              </a:cxn>
              <a:cxn ang="0">
                <a:pos x="230" y="35"/>
              </a:cxn>
              <a:cxn ang="0">
                <a:pos x="170" y="35"/>
              </a:cxn>
              <a:cxn ang="0">
                <a:pos x="130" y="0"/>
              </a:cxn>
              <a:cxn ang="0">
                <a:pos x="90" y="35"/>
              </a:cxn>
              <a:cxn ang="0">
                <a:pos x="30" y="35"/>
              </a:cxn>
              <a:cxn ang="0">
                <a:pos x="30" y="87"/>
              </a:cxn>
              <a:cxn ang="0">
                <a:pos x="0" y="113"/>
              </a:cxn>
              <a:cxn ang="0">
                <a:pos x="1" y="113"/>
              </a:cxn>
              <a:cxn ang="0">
                <a:pos x="0" y="113"/>
              </a:cxn>
              <a:cxn ang="0">
                <a:pos x="0" y="113"/>
              </a:cxn>
              <a:cxn ang="0">
                <a:pos x="0" y="278"/>
              </a:cxn>
              <a:cxn ang="0">
                <a:pos x="0" y="281"/>
              </a:cxn>
              <a:cxn ang="0">
                <a:pos x="1" y="282"/>
              </a:cxn>
              <a:cxn ang="0">
                <a:pos x="1" y="284"/>
              </a:cxn>
              <a:cxn ang="0">
                <a:pos x="2" y="285"/>
              </a:cxn>
              <a:cxn ang="0">
                <a:pos x="2" y="286"/>
              </a:cxn>
              <a:cxn ang="0">
                <a:pos x="2" y="286"/>
              </a:cxn>
              <a:cxn ang="0">
                <a:pos x="2" y="286"/>
              </a:cxn>
              <a:cxn ang="0">
                <a:pos x="4" y="288"/>
              </a:cxn>
              <a:cxn ang="0">
                <a:pos x="4" y="289"/>
              </a:cxn>
              <a:cxn ang="0">
                <a:pos x="5" y="290"/>
              </a:cxn>
              <a:cxn ang="0">
                <a:pos x="5" y="290"/>
              </a:cxn>
              <a:cxn ang="0">
                <a:pos x="167" y="452"/>
              </a:cxn>
            </a:cxnLst>
            <a:rect l="0" t="0" r="r" b="b"/>
            <a:pathLst>
              <a:path w="416" h="452">
                <a:moveTo>
                  <a:pt x="167" y="452"/>
                </a:moveTo>
                <a:cubicBezTo>
                  <a:pt x="293" y="439"/>
                  <a:pt x="394" y="343"/>
                  <a:pt x="416" y="220"/>
                </a:cubicBezTo>
                <a:cubicBezTo>
                  <a:pt x="230" y="34"/>
                  <a:pt x="230" y="34"/>
                  <a:pt x="230" y="34"/>
                </a:cubicBezTo>
                <a:cubicBezTo>
                  <a:pt x="230" y="35"/>
                  <a:pt x="230" y="35"/>
                  <a:pt x="230" y="35"/>
                </a:cubicBezTo>
                <a:cubicBezTo>
                  <a:pt x="170" y="35"/>
                  <a:pt x="170" y="35"/>
                  <a:pt x="170" y="35"/>
                </a:cubicBezTo>
                <a:cubicBezTo>
                  <a:pt x="130" y="0"/>
                  <a:pt x="130" y="0"/>
                  <a:pt x="130" y="0"/>
                </a:cubicBezTo>
                <a:cubicBezTo>
                  <a:pt x="90" y="35"/>
                  <a:pt x="90" y="35"/>
                  <a:pt x="90" y="35"/>
                </a:cubicBezTo>
                <a:cubicBezTo>
                  <a:pt x="30" y="35"/>
                  <a:pt x="30" y="35"/>
                  <a:pt x="30" y="35"/>
                </a:cubicBezTo>
                <a:cubicBezTo>
                  <a:pt x="30" y="87"/>
                  <a:pt x="30" y="87"/>
                  <a:pt x="30" y="87"/>
                </a:cubicBezTo>
                <a:cubicBezTo>
                  <a:pt x="0" y="113"/>
                  <a:pt x="0" y="113"/>
                  <a:pt x="0" y="113"/>
                </a:cubicBezTo>
                <a:cubicBezTo>
                  <a:pt x="1" y="113"/>
                  <a:pt x="1" y="113"/>
                  <a:pt x="1" y="113"/>
                </a:cubicBezTo>
                <a:cubicBezTo>
                  <a:pt x="0" y="113"/>
                  <a:pt x="0" y="113"/>
                  <a:pt x="0" y="113"/>
                </a:cubicBezTo>
                <a:cubicBezTo>
                  <a:pt x="0" y="113"/>
                  <a:pt x="0" y="113"/>
                  <a:pt x="0" y="113"/>
                </a:cubicBezTo>
                <a:cubicBezTo>
                  <a:pt x="0" y="278"/>
                  <a:pt x="0" y="278"/>
                  <a:pt x="0" y="278"/>
                </a:cubicBezTo>
                <a:cubicBezTo>
                  <a:pt x="0" y="279"/>
                  <a:pt x="0" y="280"/>
                  <a:pt x="0" y="281"/>
                </a:cubicBezTo>
                <a:cubicBezTo>
                  <a:pt x="0" y="281"/>
                  <a:pt x="1" y="281"/>
                  <a:pt x="1" y="282"/>
                </a:cubicBezTo>
                <a:cubicBezTo>
                  <a:pt x="1" y="282"/>
                  <a:pt x="1" y="283"/>
                  <a:pt x="1" y="284"/>
                </a:cubicBezTo>
                <a:cubicBezTo>
                  <a:pt x="1" y="284"/>
                  <a:pt x="2" y="284"/>
                  <a:pt x="2" y="285"/>
                </a:cubicBezTo>
                <a:cubicBezTo>
                  <a:pt x="2" y="285"/>
                  <a:pt x="2" y="286"/>
                  <a:pt x="2" y="286"/>
                </a:cubicBezTo>
                <a:cubicBezTo>
                  <a:pt x="2" y="286"/>
                  <a:pt x="2" y="286"/>
                  <a:pt x="2" y="286"/>
                </a:cubicBezTo>
                <a:cubicBezTo>
                  <a:pt x="2" y="286"/>
                  <a:pt x="2" y="286"/>
                  <a:pt x="2" y="286"/>
                </a:cubicBezTo>
                <a:cubicBezTo>
                  <a:pt x="3" y="287"/>
                  <a:pt x="3" y="287"/>
                  <a:pt x="4" y="288"/>
                </a:cubicBezTo>
                <a:cubicBezTo>
                  <a:pt x="4" y="288"/>
                  <a:pt x="4" y="288"/>
                  <a:pt x="4" y="289"/>
                </a:cubicBezTo>
                <a:cubicBezTo>
                  <a:pt x="5" y="289"/>
                  <a:pt x="5" y="289"/>
                  <a:pt x="5" y="290"/>
                </a:cubicBezTo>
                <a:cubicBezTo>
                  <a:pt x="5" y="290"/>
                  <a:pt x="5" y="290"/>
                  <a:pt x="5" y="290"/>
                </a:cubicBezTo>
                <a:lnTo>
                  <a:pt x="167" y="452"/>
                </a:lnTo>
                <a:close/>
              </a:path>
            </a:pathLst>
          </a:custGeom>
          <a:solidFill>
            <a:srgbClr val="4066AA"/>
          </a:solid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159" name="object 4"/>
          <p:cNvSpPr/>
          <p:nvPr/>
        </p:nvSpPr>
        <p:spPr>
          <a:xfrm>
            <a:off x="1328195" y="2986267"/>
            <a:ext cx="797560" cy="629920"/>
          </a:xfrm>
          <a:custGeom>
            <a:avLst/>
            <a:gdLst/>
            <a:ahLst/>
            <a:cxnLst/>
            <a:rect l="l" t="t" r="r" b="b"/>
            <a:pathLst>
              <a:path w="797560" h="629920">
                <a:moveTo>
                  <a:pt x="119646" y="0"/>
                </a:moveTo>
                <a:lnTo>
                  <a:pt x="0" y="210642"/>
                </a:lnTo>
                <a:lnTo>
                  <a:pt x="737260" y="629399"/>
                </a:lnTo>
                <a:lnTo>
                  <a:pt x="797077" y="524078"/>
                </a:lnTo>
                <a:lnTo>
                  <a:pt x="751586" y="358940"/>
                </a:lnTo>
                <a:lnTo>
                  <a:pt x="119646" y="0"/>
                </a:lnTo>
                <a:close/>
              </a:path>
            </a:pathLst>
          </a:custGeom>
          <a:solidFill>
            <a:srgbClr val="6A1C6A"/>
          </a:solidFill>
        </p:spPr>
        <p:txBody>
          <a:bodyPr wrap="square" lIns="0" tIns="0" rIns="0" bIns="0" rtlCol="0"/>
          <a:lstStyle/>
          <a:p>
            <a:endParaRPr>
              <a:solidFill>
                <a:prstClr val="black"/>
              </a:solidFill>
            </a:endParaRPr>
          </a:p>
        </p:txBody>
      </p:sp>
      <p:sp>
        <p:nvSpPr>
          <p:cNvPr id="160" name="object 5"/>
          <p:cNvSpPr/>
          <p:nvPr/>
        </p:nvSpPr>
        <p:spPr>
          <a:xfrm>
            <a:off x="2004894" y="2986267"/>
            <a:ext cx="797560" cy="629920"/>
          </a:xfrm>
          <a:custGeom>
            <a:avLst/>
            <a:gdLst/>
            <a:ahLst/>
            <a:cxnLst/>
            <a:rect l="l" t="t" r="r" b="b"/>
            <a:pathLst>
              <a:path w="797560" h="629920">
                <a:moveTo>
                  <a:pt x="677430" y="0"/>
                </a:moveTo>
                <a:lnTo>
                  <a:pt x="45491" y="358940"/>
                </a:lnTo>
                <a:lnTo>
                  <a:pt x="0" y="524078"/>
                </a:lnTo>
                <a:lnTo>
                  <a:pt x="59817" y="629399"/>
                </a:lnTo>
                <a:lnTo>
                  <a:pt x="797077" y="210642"/>
                </a:lnTo>
                <a:lnTo>
                  <a:pt x="677430" y="0"/>
                </a:lnTo>
                <a:close/>
              </a:path>
            </a:pathLst>
          </a:custGeom>
          <a:solidFill>
            <a:srgbClr val="6A1C6A"/>
          </a:solidFill>
        </p:spPr>
        <p:txBody>
          <a:bodyPr wrap="square" lIns="0" tIns="0" rIns="0" bIns="0" rtlCol="0"/>
          <a:lstStyle/>
          <a:p>
            <a:endParaRPr>
              <a:solidFill>
                <a:prstClr val="black"/>
              </a:solidFill>
            </a:endParaRPr>
          </a:p>
        </p:txBody>
      </p:sp>
      <p:sp>
        <p:nvSpPr>
          <p:cNvPr id="161" name="object 6"/>
          <p:cNvSpPr/>
          <p:nvPr/>
        </p:nvSpPr>
        <p:spPr>
          <a:xfrm>
            <a:off x="1327405" y="2912364"/>
            <a:ext cx="222885" cy="91440"/>
          </a:xfrm>
          <a:custGeom>
            <a:avLst/>
            <a:gdLst/>
            <a:ahLst/>
            <a:cxnLst/>
            <a:rect l="l" t="t" r="r" b="b"/>
            <a:pathLst>
              <a:path w="222884" h="91439">
                <a:moveTo>
                  <a:pt x="0" y="91439"/>
                </a:moveTo>
                <a:lnTo>
                  <a:pt x="222504" y="91439"/>
                </a:lnTo>
                <a:lnTo>
                  <a:pt x="222504" y="0"/>
                </a:lnTo>
                <a:lnTo>
                  <a:pt x="0" y="0"/>
                </a:lnTo>
                <a:lnTo>
                  <a:pt x="0" y="91439"/>
                </a:lnTo>
                <a:close/>
              </a:path>
            </a:pathLst>
          </a:custGeom>
          <a:solidFill>
            <a:srgbClr val="6A1C6A"/>
          </a:solidFill>
        </p:spPr>
        <p:txBody>
          <a:bodyPr wrap="square" lIns="0" tIns="0" rIns="0" bIns="0" rtlCol="0"/>
          <a:lstStyle/>
          <a:p>
            <a:endParaRPr>
              <a:solidFill>
                <a:prstClr val="black"/>
              </a:solidFill>
            </a:endParaRPr>
          </a:p>
        </p:txBody>
      </p:sp>
      <p:sp>
        <p:nvSpPr>
          <p:cNvPr id="162" name="object 7"/>
          <p:cNvSpPr/>
          <p:nvPr/>
        </p:nvSpPr>
        <p:spPr>
          <a:xfrm>
            <a:off x="2578608" y="2912364"/>
            <a:ext cx="222885" cy="91440"/>
          </a:xfrm>
          <a:custGeom>
            <a:avLst/>
            <a:gdLst/>
            <a:ahLst/>
            <a:cxnLst/>
            <a:rect l="l" t="t" r="r" b="b"/>
            <a:pathLst>
              <a:path w="222885" h="91439">
                <a:moveTo>
                  <a:pt x="0" y="91439"/>
                </a:moveTo>
                <a:lnTo>
                  <a:pt x="222504" y="91439"/>
                </a:lnTo>
                <a:lnTo>
                  <a:pt x="222504" y="0"/>
                </a:lnTo>
                <a:lnTo>
                  <a:pt x="0" y="0"/>
                </a:lnTo>
                <a:lnTo>
                  <a:pt x="0" y="91439"/>
                </a:lnTo>
                <a:close/>
              </a:path>
            </a:pathLst>
          </a:custGeom>
          <a:solidFill>
            <a:srgbClr val="6A1C6A"/>
          </a:solidFill>
        </p:spPr>
        <p:txBody>
          <a:bodyPr wrap="square" lIns="0" tIns="0" rIns="0" bIns="0" rtlCol="0"/>
          <a:lstStyle/>
          <a:p>
            <a:endParaRPr>
              <a:solidFill>
                <a:prstClr val="black"/>
              </a:solidFill>
            </a:endParaRPr>
          </a:p>
        </p:txBody>
      </p:sp>
      <p:sp>
        <p:nvSpPr>
          <p:cNvPr id="163" name="object 8"/>
          <p:cNvSpPr/>
          <p:nvPr/>
        </p:nvSpPr>
        <p:spPr>
          <a:xfrm>
            <a:off x="1328196" y="3077559"/>
            <a:ext cx="797560" cy="629920"/>
          </a:xfrm>
          <a:custGeom>
            <a:avLst/>
            <a:gdLst/>
            <a:ahLst/>
            <a:cxnLst/>
            <a:rect l="l" t="t" r="r" b="b"/>
            <a:pathLst>
              <a:path w="797560" h="629920">
                <a:moveTo>
                  <a:pt x="119646" y="0"/>
                </a:moveTo>
                <a:lnTo>
                  <a:pt x="0" y="210642"/>
                </a:lnTo>
                <a:lnTo>
                  <a:pt x="737260" y="629412"/>
                </a:lnTo>
                <a:lnTo>
                  <a:pt x="797090" y="524078"/>
                </a:lnTo>
                <a:lnTo>
                  <a:pt x="751586" y="358940"/>
                </a:lnTo>
                <a:lnTo>
                  <a:pt x="119646" y="0"/>
                </a:lnTo>
                <a:close/>
              </a:path>
            </a:pathLst>
          </a:custGeom>
          <a:solidFill>
            <a:srgbClr val="8E258D"/>
          </a:solidFill>
        </p:spPr>
        <p:txBody>
          <a:bodyPr wrap="square" lIns="0" tIns="0" rIns="0" bIns="0" rtlCol="0"/>
          <a:lstStyle/>
          <a:p>
            <a:endParaRPr>
              <a:solidFill>
                <a:prstClr val="black"/>
              </a:solidFill>
            </a:endParaRPr>
          </a:p>
        </p:txBody>
      </p:sp>
      <p:sp>
        <p:nvSpPr>
          <p:cNvPr id="164" name="object 9"/>
          <p:cNvSpPr/>
          <p:nvPr/>
        </p:nvSpPr>
        <p:spPr>
          <a:xfrm>
            <a:off x="2004886" y="3077559"/>
            <a:ext cx="797560" cy="629920"/>
          </a:xfrm>
          <a:custGeom>
            <a:avLst/>
            <a:gdLst/>
            <a:ahLst/>
            <a:cxnLst/>
            <a:rect l="l" t="t" r="r" b="b"/>
            <a:pathLst>
              <a:path w="797560" h="629920">
                <a:moveTo>
                  <a:pt x="677443" y="0"/>
                </a:moveTo>
                <a:lnTo>
                  <a:pt x="45504" y="358940"/>
                </a:lnTo>
                <a:lnTo>
                  <a:pt x="0" y="524078"/>
                </a:lnTo>
                <a:lnTo>
                  <a:pt x="59829" y="629412"/>
                </a:lnTo>
                <a:lnTo>
                  <a:pt x="797090" y="210642"/>
                </a:lnTo>
                <a:lnTo>
                  <a:pt x="677443" y="0"/>
                </a:lnTo>
                <a:close/>
              </a:path>
            </a:pathLst>
          </a:custGeom>
          <a:solidFill>
            <a:srgbClr val="8E258D"/>
          </a:solidFill>
        </p:spPr>
        <p:txBody>
          <a:bodyPr wrap="square" lIns="0" tIns="0" rIns="0" bIns="0" rtlCol="0"/>
          <a:lstStyle/>
          <a:p>
            <a:endParaRPr>
              <a:solidFill>
                <a:prstClr val="black"/>
              </a:solidFill>
            </a:endParaRPr>
          </a:p>
        </p:txBody>
      </p:sp>
      <p:sp>
        <p:nvSpPr>
          <p:cNvPr id="165" name="object 10"/>
          <p:cNvSpPr/>
          <p:nvPr/>
        </p:nvSpPr>
        <p:spPr>
          <a:xfrm>
            <a:off x="1327405" y="3003804"/>
            <a:ext cx="222885" cy="281940"/>
          </a:xfrm>
          <a:custGeom>
            <a:avLst/>
            <a:gdLst/>
            <a:ahLst/>
            <a:cxnLst/>
            <a:rect l="l" t="t" r="r" b="b"/>
            <a:pathLst>
              <a:path w="222884" h="281939">
                <a:moveTo>
                  <a:pt x="0" y="0"/>
                </a:moveTo>
                <a:lnTo>
                  <a:pt x="222504" y="0"/>
                </a:lnTo>
                <a:lnTo>
                  <a:pt x="222504" y="281939"/>
                </a:lnTo>
                <a:lnTo>
                  <a:pt x="0" y="281939"/>
                </a:lnTo>
                <a:lnTo>
                  <a:pt x="0" y="0"/>
                </a:lnTo>
                <a:close/>
              </a:path>
            </a:pathLst>
          </a:custGeom>
          <a:solidFill>
            <a:srgbClr val="8E258D"/>
          </a:solidFill>
        </p:spPr>
        <p:txBody>
          <a:bodyPr wrap="square" lIns="0" tIns="0" rIns="0" bIns="0" rtlCol="0"/>
          <a:lstStyle/>
          <a:p>
            <a:endParaRPr>
              <a:solidFill>
                <a:prstClr val="black"/>
              </a:solidFill>
            </a:endParaRPr>
          </a:p>
        </p:txBody>
      </p:sp>
      <p:sp>
        <p:nvSpPr>
          <p:cNvPr id="166" name="object 11"/>
          <p:cNvSpPr/>
          <p:nvPr/>
        </p:nvSpPr>
        <p:spPr>
          <a:xfrm>
            <a:off x="2578608" y="3003804"/>
            <a:ext cx="222885" cy="281940"/>
          </a:xfrm>
          <a:custGeom>
            <a:avLst/>
            <a:gdLst/>
            <a:ahLst/>
            <a:cxnLst/>
            <a:rect l="l" t="t" r="r" b="b"/>
            <a:pathLst>
              <a:path w="222885" h="281939">
                <a:moveTo>
                  <a:pt x="0" y="0"/>
                </a:moveTo>
                <a:lnTo>
                  <a:pt x="222504" y="0"/>
                </a:lnTo>
                <a:lnTo>
                  <a:pt x="222504" y="281939"/>
                </a:lnTo>
                <a:lnTo>
                  <a:pt x="0" y="281939"/>
                </a:lnTo>
                <a:lnTo>
                  <a:pt x="0" y="0"/>
                </a:lnTo>
                <a:close/>
              </a:path>
            </a:pathLst>
          </a:custGeom>
          <a:solidFill>
            <a:srgbClr val="8E258D"/>
          </a:solidFill>
        </p:spPr>
        <p:txBody>
          <a:bodyPr wrap="square" lIns="0" tIns="0" rIns="0" bIns="0" rtlCol="0"/>
          <a:lstStyle/>
          <a:p>
            <a:endParaRPr>
              <a:solidFill>
                <a:prstClr val="black"/>
              </a:solidFill>
            </a:endParaRPr>
          </a:p>
        </p:txBody>
      </p:sp>
      <p:sp>
        <p:nvSpPr>
          <p:cNvPr id="167" name="object 12"/>
          <p:cNvSpPr txBox="1"/>
          <p:nvPr/>
        </p:nvSpPr>
        <p:spPr>
          <a:xfrm>
            <a:off x="1156732" y="3744900"/>
            <a:ext cx="1791970" cy="430887"/>
          </a:xfrm>
          <a:prstGeom prst="rect">
            <a:avLst/>
          </a:prstGeom>
        </p:spPr>
        <p:txBody>
          <a:bodyPr vert="horz" wrap="square" lIns="0" tIns="0" rIns="0" bIns="0" rtlCol="0">
            <a:spAutoFit/>
          </a:bodyPr>
          <a:lstStyle/>
          <a:p>
            <a:pPr marL="12700" algn="ctr"/>
            <a:r>
              <a:rPr lang="en-US" sz="1400" b="1" spc="-10" dirty="0" smtClean="0">
                <a:solidFill>
                  <a:srgbClr val="8E258D"/>
                </a:solidFill>
                <a:latin typeface="Univers for KPMG"/>
                <a:cs typeface="Univers for KPMG"/>
              </a:rPr>
              <a:t>Digital Risk Strategy and Framework</a:t>
            </a:r>
            <a:endParaRPr sz="1400" dirty="0">
              <a:solidFill>
                <a:prstClr val="black"/>
              </a:solidFill>
              <a:latin typeface="Univers for KPMG"/>
              <a:cs typeface="Univers for KPMG"/>
            </a:endParaRPr>
          </a:p>
        </p:txBody>
      </p:sp>
      <p:sp>
        <p:nvSpPr>
          <p:cNvPr id="168" name="object 13"/>
          <p:cNvSpPr txBox="1"/>
          <p:nvPr/>
        </p:nvSpPr>
        <p:spPr>
          <a:xfrm>
            <a:off x="1156732" y="4206970"/>
            <a:ext cx="1791970" cy="1107996"/>
          </a:xfrm>
          <a:prstGeom prst="rect">
            <a:avLst/>
          </a:prstGeom>
        </p:spPr>
        <p:txBody>
          <a:bodyPr vert="horz" wrap="square" lIns="0" tIns="0" rIns="0" bIns="0" rtlCol="0">
            <a:spAutoFit/>
          </a:bodyPr>
          <a:lstStyle/>
          <a:p>
            <a:pPr marL="12700" marR="5080" indent="-2540" algn="ctr"/>
            <a:r>
              <a:rPr lang="en-US" sz="1200" spc="-5" dirty="0" smtClean="0">
                <a:solidFill>
                  <a:prstClr val="black"/>
                </a:solidFill>
                <a:latin typeface="Univers for KPMG"/>
                <a:cs typeface="Univers for KPMG"/>
              </a:rPr>
              <a:t>Develop a robust digital risk strategy and framework for adequate management and mitigation of digital risks.</a:t>
            </a:r>
            <a:endParaRPr sz="1200" dirty="0">
              <a:solidFill>
                <a:prstClr val="black"/>
              </a:solidFill>
              <a:latin typeface="Univers for KPMG"/>
              <a:cs typeface="Univers for KPMG"/>
            </a:endParaRPr>
          </a:p>
        </p:txBody>
      </p:sp>
      <p:sp>
        <p:nvSpPr>
          <p:cNvPr id="171" name="object 16"/>
          <p:cNvSpPr/>
          <p:nvPr/>
        </p:nvSpPr>
        <p:spPr>
          <a:xfrm>
            <a:off x="3373593" y="2986267"/>
            <a:ext cx="797560" cy="629920"/>
          </a:xfrm>
          <a:custGeom>
            <a:avLst/>
            <a:gdLst/>
            <a:ahLst/>
            <a:cxnLst/>
            <a:rect l="l" t="t" r="r" b="b"/>
            <a:pathLst>
              <a:path w="797560" h="629920">
                <a:moveTo>
                  <a:pt x="119646" y="0"/>
                </a:moveTo>
                <a:lnTo>
                  <a:pt x="0" y="210642"/>
                </a:lnTo>
                <a:lnTo>
                  <a:pt x="737260" y="629399"/>
                </a:lnTo>
                <a:lnTo>
                  <a:pt x="797077" y="524078"/>
                </a:lnTo>
                <a:lnTo>
                  <a:pt x="751585" y="358940"/>
                </a:lnTo>
                <a:lnTo>
                  <a:pt x="119646" y="0"/>
                </a:lnTo>
                <a:close/>
              </a:path>
            </a:pathLst>
          </a:custGeom>
          <a:solidFill>
            <a:srgbClr val="007C92"/>
          </a:solidFill>
        </p:spPr>
        <p:txBody>
          <a:bodyPr wrap="square" lIns="0" tIns="0" rIns="0" bIns="0" rtlCol="0"/>
          <a:lstStyle/>
          <a:p>
            <a:endParaRPr>
              <a:solidFill>
                <a:prstClr val="black"/>
              </a:solidFill>
            </a:endParaRPr>
          </a:p>
        </p:txBody>
      </p:sp>
      <p:sp>
        <p:nvSpPr>
          <p:cNvPr id="172" name="object 17"/>
          <p:cNvSpPr/>
          <p:nvPr/>
        </p:nvSpPr>
        <p:spPr>
          <a:xfrm>
            <a:off x="4050292" y="2986267"/>
            <a:ext cx="797560" cy="629920"/>
          </a:xfrm>
          <a:custGeom>
            <a:avLst/>
            <a:gdLst/>
            <a:ahLst/>
            <a:cxnLst/>
            <a:rect l="l" t="t" r="r" b="b"/>
            <a:pathLst>
              <a:path w="797560" h="629920">
                <a:moveTo>
                  <a:pt x="677430" y="0"/>
                </a:moveTo>
                <a:lnTo>
                  <a:pt x="45491" y="358940"/>
                </a:lnTo>
                <a:lnTo>
                  <a:pt x="0" y="524078"/>
                </a:lnTo>
                <a:lnTo>
                  <a:pt x="59817" y="629399"/>
                </a:lnTo>
                <a:lnTo>
                  <a:pt x="797077" y="210642"/>
                </a:lnTo>
                <a:lnTo>
                  <a:pt x="677430" y="0"/>
                </a:lnTo>
                <a:close/>
              </a:path>
            </a:pathLst>
          </a:custGeom>
          <a:solidFill>
            <a:srgbClr val="007C92"/>
          </a:solidFill>
        </p:spPr>
        <p:txBody>
          <a:bodyPr wrap="square" lIns="0" tIns="0" rIns="0" bIns="0" rtlCol="0"/>
          <a:lstStyle/>
          <a:p>
            <a:endParaRPr>
              <a:solidFill>
                <a:prstClr val="black"/>
              </a:solidFill>
            </a:endParaRPr>
          </a:p>
        </p:txBody>
      </p:sp>
      <p:sp>
        <p:nvSpPr>
          <p:cNvPr id="173" name="object 18"/>
          <p:cNvSpPr/>
          <p:nvPr/>
        </p:nvSpPr>
        <p:spPr>
          <a:xfrm>
            <a:off x="3372612" y="2912364"/>
            <a:ext cx="222885" cy="91440"/>
          </a:xfrm>
          <a:custGeom>
            <a:avLst/>
            <a:gdLst/>
            <a:ahLst/>
            <a:cxnLst/>
            <a:rect l="l" t="t" r="r" b="b"/>
            <a:pathLst>
              <a:path w="222885" h="91439">
                <a:moveTo>
                  <a:pt x="0" y="91439"/>
                </a:moveTo>
                <a:lnTo>
                  <a:pt x="222504" y="91439"/>
                </a:lnTo>
                <a:lnTo>
                  <a:pt x="222504" y="0"/>
                </a:lnTo>
                <a:lnTo>
                  <a:pt x="0" y="0"/>
                </a:lnTo>
                <a:lnTo>
                  <a:pt x="0" y="91439"/>
                </a:lnTo>
                <a:close/>
              </a:path>
            </a:pathLst>
          </a:custGeom>
          <a:solidFill>
            <a:srgbClr val="007C92"/>
          </a:solidFill>
        </p:spPr>
        <p:txBody>
          <a:bodyPr wrap="square" lIns="0" tIns="0" rIns="0" bIns="0" rtlCol="0"/>
          <a:lstStyle/>
          <a:p>
            <a:endParaRPr>
              <a:solidFill>
                <a:prstClr val="black"/>
              </a:solidFill>
            </a:endParaRPr>
          </a:p>
        </p:txBody>
      </p:sp>
      <p:sp>
        <p:nvSpPr>
          <p:cNvPr id="174" name="object 19"/>
          <p:cNvSpPr/>
          <p:nvPr/>
        </p:nvSpPr>
        <p:spPr>
          <a:xfrm>
            <a:off x="4625341" y="2912364"/>
            <a:ext cx="220979" cy="91440"/>
          </a:xfrm>
          <a:custGeom>
            <a:avLst/>
            <a:gdLst/>
            <a:ahLst/>
            <a:cxnLst/>
            <a:rect l="l" t="t" r="r" b="b"/>
            <a:pathLst>
              <a:path w="220979" h="91439">
                <a:moveTo>
                  <a:pt x="0" y="91439"/>
                </a:moveTo>
                <a:lnTo>
                  <a:pt x="220979" y="91439"/>
                </a:lnTo>
                <a:lnTo>
                  <a:pt x="220979" y="0"/>
                </a:lnTo>
                <a:lnTo>
                  <a:pt x="0" y="0"/>
                </a:lnTo>
                <a:lnTo>
                  <a:pt x="0" y="91439"/>
                </a:lnTo>
                <a:close/>
              </a:path>
            </a:pathLst>
          </a:custGeom>
          <a:solidFill>
            <a:srgbClr val="007C92"/>
          </a:solidFill>
        </p:spPr>
        <p:txBody>
          <a:bodyPr wrap="square" lIns="0" tIns="0" rIns="0" bIns="0" rtlCol="0"/>
          <a:lstStyle/>
          <a:p>
            <a:endParaRPr>
              <a:solidFill>
                <a:prstClr val="black"/>
              </a:solidFill>
            </a:endParaRPr>
          </a:p>
        </p:txBody>
      </p:sp>
      <p:sp>
        <p:nvSpPr>
          <p:cNvPr id="175" name="object 20"/>
          <p:cNvSpPr/>
          <p:nvPr/>
        </p:nvSpPr>
        <p:spPr>
          <a:xfrm>
            <a:off x="3373595" y="3077559"/>
            <a:ext cx="797560" cy="629920"/>
          </a:xfrm>
          <a:custGeom>
            <a:avLst/>
            <a:gdLst/>
            <a:ahLst/>
            <a:cxnLst/>
            <a:rect l="l" t="t" r="r" b="b"/>
            <a:pathLst>
              <a:path w="797560" h="629920">
                <a:moveTo>
                  <a:pt x="119646" y="0"/>
                </a:moveTo>
                <a:lnTo>
                  <a:pt x="0" y="210642"/>
                </a:lnTo>
                <a:lnTo>
                  <a:pt x="737260" y="629412"/>
                </a:lnTo>
                <a:lnTo>
                  <a:pt x="797090" y="524078"/>
                </a:lnTo>
                <a:lnTo>
                  <a:pt x="751585" y="358940"/>
                </a:lnTo>
                <a:lnTo>
                  <a:pt x="119646" y="0"/>
                </a:lnTo>
                <a:close/>
              </a:path>
            </a:pathLst>
          </a:custGeom>
          <a:solidFill>
            <a:srgbClr val="00A3A1"/>
          </a:solidFill>
        </p:spPr>
        <p:txBody>
          <a:bodyPr wrap="square" lIns="0" tIns="0" rIns="0" bIns="0" rtlCol="0"/>
          <a:lstStyle/>
          <a:p>
            <a:endParaRPr>
              <a:solidFill>
                <a:prstClr val="black"/>
              </a:solidFill>
            </a:endParaRPr>
          </a:p>
        </p:txBody>
      </p:sp>
      <p:sp>
        <p:nvSpPr>
          <p:cNvPr id="176" name="object 21"/>
          <p:cNvSpPr/>
          <p:nvPr/>
        </p:nvSpPr>
        <p:spPr>
          <a:xfrm>
            <a:off x="4050285" y="3077559"/>
            <a:ext cx="797560" cy="629920"/>
          </a:xfrm>
          <a:custGeom>
            <a:avLst/>
            <a:gdLst/>
            <a:ahLst/>
            <a:cxnLst/>
            <a:rect l="l" t="t" r="r" b="b"/>
            <a:pathLst>
              <a:path w="797560" h="629920">
                <a:moveTo>
                  <a:pt x="677443" y="0"/>
                </a:moveTo>
                <a:lnTo>
                  <a:pt x="45504" y="358940"/>
                </a:lnTo>
                <a:lnTo>
                  <a:pt x="0" y="524078"/>
                </a:lnTo>
                <a:lnTo>
                  <a:pt x="59829" y="629412"/>
                </a:lnTo>
                <a:lnTo>
                  <a:pt x="797090" y="210642"/>
                </a:lnTo>
                <a:lnTo>
                  <a:pt x="677443" y="0"/>
                </a:lnTo>
                <a:close/>
              </a:path>
            </a:pathLst>
          </a:custGeom>
          <a:solidFill>
            <a:srgbClr val="00A3A1"/>
          </a:solidFill>
        </p:spPr>
        <p:txBody>
          <a:bodyPr wrap="square" lIns="0" tIns="0" rIns="0" bIns="0" rtlCol="0"/>
          <a:lstStyle/>
          <a:p>
            <a:endParaRPr>
              <a:solidFill>
                <a:prstClr val="black"/>
              </a:solidFill>
            </a:endParaRPr>
          </a:p>
        </p:txBody>
      </p:sp>
      <p:sp>
        <p:nvSpPr>
          <p:cNvPr id="177" name="object 22"/>
          <p:cNvSpPr/>
          <p:nvPr/>
        </p:nvSpPr>
        <p:spPr>
          <a:xfrm>
            <a:off x="3372612" y="3003804"/>
            <a:ext cx="222885" cy="281940"/>
          </a:xfrm>
          <a:custGeom>
            <a:avLst/>
            <a:gdLst/>
            <a:ahLst/>
            <a:cxnLst/>
            <a:rect l="l" t="t" r="r" b="b"/>
            <a:pathLst>
              <a:path w="222885" h="281939">
                <a:moveTo>
                  <a:pt x="0" y="0"/>
                </a:moveTo>
                <a:lnTo>
                  <a:pt x="222504" y="0"/>
                </a:lnTo>
                <a:lnTo>
                  <a:pt x="222504" y="281939"/>
                </a:lnTo>
                <a:lnTo>
                  <a:pt x="0" y="281939"/>
                </a:lnTo>
                <a:lnTo>
                  <a:pt x="0" y="0"/>
                </a:lnTo>
                <a:close/>
              </a:path>
            </a:pathLst>
          </a:custGeom>
          <a:solidFill>
            <a:srgbClr val="00A3A1"/>
          </a:solidFill>
        </p:spPr>
        <p:txBody>
          <a:bodyPr wrap="square" lIns="0" tIns="0" rIns="0" bIns="0" rtlCol="0"/>
          <a:lstStyle/>
          <a:p>
            <a:endParaRPr>
              <a:solidFill>
                <a:prstClr val="black"/>
              </a:solidFill>
            </a:endParaRPr>
          </a:p>
        </p:txBody>
      </p:sp>
      <p:sp>
        <p:nvSpPr>
          <p:cNvPr id="178" name="object 23"/>
          <p:cNvSpPr/>
          <p:nvPr/>
        </p:nvSpPr>
        <p:spPr>
          <a:xfrm>
            <a:off x="4625341" y="3003804"/>
            <a:ext cx="220979" cy="281940"/>
          </a:xfrm>
          <a:custGeom>
            <a:avLst/>
            <a:gdLst/>
            <a:ahLst/>
            <a:cxnLst/>
            <a:rect l="l" t="t" r="r" b="b"/>
            <a:pathLst>
              <a:path w="220979" h="281939">
                <a:moveTo>
                  <a:pt x="0" y="0"/>
                </a:moveTo>
                <a:lnTo>
                  <a:pt x="220979" y="0"/>
                </a:lnTo>
                <a:lnTo>
                  <a:pt x="220979" y="281939"/>
                </a:lnTo>
                <a:lnTo>
                  <a:pt x="0" y="281939"/>
                </a:lnTo>
                <a:lnTo>
                  <a:pt x="0" y="0"/>
                </a:lnTo>
                <a:close/>
              </a:path>
            </a:pathLst>
          </a:custGeom>
          <a:solidFill>
            <a:srgbClr val="00A3A1"/>
          </a:solidFill>
        </p:spPr>
        <p:txBody>
          <a:bodyPr wrap="square" lIns="0" tIns="0" rIns="0" bIns="0" rtlCol="0"/>
          <a:lstStyle/>
          <a:p>
            <a:endParaRPr>
              <a:solidFill>
                <a:prstClr val="black"/>
              </a:solidFill>
            </a:endParaRPr>
          </a:p>
        </p:txBody>
      </p:sp>
      <p:sp>
        <p:nvSpPr>
          <p:cNvPr id="179" name="object 24"/>
          <p:cNvSpPr/>
          <p:nvPr/>
        </p:nvSpPr>
        <p:spPr>
          <a:xfrm>
            <a:off x="5418993" y="2986267"/>
            <a:ext cx="797560" cy="629920"/>
          </a:xfrm>
          <a:custGeom>
            <a:avLst/>
            <a:gdLst/>
            <a:ahLst/>
            <a:cxnLst/>
            <a:rect l="l" t="t" r="r" b="b"/>
            <a:pathLst>
              <a:path w="797560" h="629920">
                <a:moveTo>
                  <a:pt x="119646" y="0"/>
                </a:moveTo>
                <a:lnTo>
                  <a:pt x="0" y="210642"/>
                </a:lnTo>
                <a:lnTo>
                  <a:pt x="737260" y="629399"/>
                </a:lnTo>
                <a:lnTo>
                  <a:pt x="797077" y="524078"/>
                </a:lnTo>
                <a:lnTo>
                  <a:pt x="751585" y="358940"/>
                </a:lnTo>
                <a:lnTo>
                  <a:pt x="119646" y="0"/>
                </a:lnTo>
                <a:close/>
              </a:path>
            </a:pathLst>
          </a:custGeom>
          <a:solidFill>
            <a:srgbClr val="0070C0"/>
          </a:solidFill>
        </p:spPr>
        <p:txBody>
          <a:bodyPr wrap="square" lIns="0" tIns="0" rIns="0" bIns="0" rtlCol="0"/>
          <a:lstStyle/>
          <a:p>
            <a:endParaRPr>
              <a:solidFill>
                <a:prstClr val="black"/>
              </a:solidFill>
            </a:endParaRPr>
          </a:p>
        </p:txBody>
      </p:sp>
      <p:sp>
        <p:nvSpPr>
          <p:cNvPr id="180" name="object 25"/>
          <p:cNvSpPr/>
          <p:nvPr/>
        </p:nvSpPr>
        <p:spPr>
          <a:xfrm>
            <a:off x="6095692" y="2986267"/>
            <a:ext cx="797560" cy="629920"/>
          </a:xfrm>
          <a:custGeom>
            <a:avLst/>
            <a:gdLst/>
            <a:ahLst/>
            <a:cxnLst/>
            <a:rect l="l" t="t" r="r" b="b"/>
            <a:pathLst>
              <a:path w="797560" h="629920">
                <a:moveTo>
                  <a:pt x="677430" y="0"/>
                </a:moveTo>
                <a:lnTo>
                  <a:pt x="45491" y="358940"/>
                </a:lnTo>
                <a:lnTo>
                  <a:pt x="0" y="524078"/>
                </a:lnTo>
                <a:lnTo>
                  <a:pt x="59817" y="629399"/>
                </a:lnTo>
                <a:lnTo>
                  <a:pt x="797077" y="210642"/>
                </a:lnTo>
                <a:lnTo>
                  <a:pt x="677430" y="0"/>
                </a:lnTo>
                <a:close/>
              </a:path>
            </a:pathLst>
          </a:custGeom>
          <a:solidFill>
            <a:srgbClr val="0070C0"/>
          </a:solidFill>
        </p:spPr>
        <p:txBody>
          <a:bodyPr wrap="square" lIns="0" tIns="0" rIns="0" bIns="0" rtlCol="0"/>
          <a:lstStyle/>
          <a:p>
            <a:endParaRPr>
              <a:solidFill>
                <a:prstClr val="black"/>
              </a:solidFill>
            </a:endParaRPr>
          </a:p>
        </p:txBody>
      </p:sp>
      <p:sp>
        <p:nvSpPr>
          <p:cNvPr id="181" name="object 26"/>
          <p:cNvSpPr/>
          <p:nvPr/>
        </p:nvSpPr>
        <p:spPr>
          <a:xfrm>
            <a:off x="5417821" y="2912364"/>
            <a:ext cx="222885" cy="91440"/>
          </a:xfrm>
          <a:custGeom>
            <a:avLst/>
            <a:gdLst/>
            <a:ahLst/>
            <a:cxnLst/>
            <a:rect l="l" t="t" r="r" b="b"/>
            <a:pathLst>
              <a:path w="222885" h="91439">
                <a:moveTo>
                  <a:pt x="0" y="91439"/>
                </a:moveTo>
                <a:lnTo>
                  <a:pt x="222503" y="91439"/>
                </a:lnTo>
                <a:lnTo>
                  <a:pt x="222503" y="0"/>
                </a:lnTo>
                <a:lnTo>
                  <a:pt x="0" y="0"/>
                </a:lnTo>
                <a:lnTo>
                  <a:pt x="0" y="91439"/>
                </a:lnTo>
                <a:close/>
              </a:path>
            </a:pathLst>
          </a:custGeom>
          <a:solidFill>
            <a:srgbClr val="0070C0"/>
          </a:solidFill>
        </p:spPr>
        <p:txBody>
          <a:bodyPr wrap="square" lIns="0" tIns="0" rIns="0" bIns="0" rtlCol="0"/>
          <a:lstStyle/>
          <a:p>
            <a:endParaRPr>
              <a:solidFill>
                <a:prstClr val="black"/>
              </a:solidFill>
            </a:endParaRPr>
          </a:p>
        </p:txBody>
      </p:sp>
      <p:sp>
        <p:nvSpPr>
          <p:cNvPr id="182" name="object 27"/>
          <p:cNvSpPr/>
          <p:nvPr/>
        </p:nvSpPr>
        <p:spPr>
          <a:xfrm>
            <a:off x="6670548" y="2912364"/>
            <a:ext cx="220979" cy="91440"/>
          </a:xfrm>
          <a:custGeom>
            <a:avLst/>
            <a:gdLst/>
            <a:ahLst/>
            <a:cxnLst/>
            <a:rect l="l" t="t" r="r" b="b"/>
            <a:pathLst>
              <a:path w="220979" h="91439">
                <a:moveTo>
                  <a:pt x="0" y="91439"/>
                </a:moveTo>
                <a:lnTo>
                  <a:pt x="220979" y="91439"/>
                </a:lnTo>
                <a:lnTo>
                  <a:pt x="220979" y="0"/>
                </a:lnTo>
                <a:lnTo>
                  <a:pt x="0" y="0"/>
                </a:lnTo>
                <a:lnTo>
                  <a:pt x="0" y="91439"/>
                </a:lnTo>
                <a:close/>
              </a:path>
            </a:pathLst>
          </a:custGeom>
          <a:solidFill>
            <a:srgbClr val="0070C0"/>
          </a:solidFill>
        </p:spPr>
        <p:txBody>
          <a:bodyPr wrap="square" lIns="0" tIns="0" rIns="0" bIns="0" rtlCol="0"/>
          <a:lstStyle/>
          <a:p>
            <a:endParaRPr>
              <a:solidFill>
                <a:prstClr val="black"/>
              </a:solidFill>
            </a:endParaRPr>
          </a:p>
        </p:txBody>
      </p:sp>
      <p:sp>
        <p:nvSpPr>
          <p:cNvPr id="183" name="object 28"/>
          <p:cNvSpPr/>
          <p:nvPr/>
        </p:nvSpPr>
        <p:spPr>
          <a:xfrm>
            <a:off x="5418995" y="3077560"/>
            <a:ext cx="797560" cy="629920"/>
          </a:xfrm>
          <a:custGeom>
            <a:avLst/>
            <a:gdLst/>
            <a:ahLst/>
            <a:cxnLst/>
            <a:rect l="l" t="t" r="r" b="b"/>
            <a:pathLst>
              <a:path w="797560" h="629920">
                <a:moveTo>
                  <a:pt x="119646" y="0"/>
                </a:moveTo>
                <a:lnTo>
                  <a:pt x="0" y="210642"/>
                </a:lnTo>
                <a:lnTo>
                  <a:pt x="737260" y="629412"/>
                </a:lnTo>
                <a:lnTo>
                  <a:pt x="797090" y="524078"/>
                </a:lnTo>
                <a:lnTo>
                  <a:pt x="751585" y="358940"/>
                </a:lnTo>
                <a:lnTo>
                  <a:pt x="119646" y="0"/>
                </a:lnTo>
                <a:close/>
              </a:path>
            </a:pathLst>
          </a:custGeom>
          <a:solidFill>
            <a:srgbClr val="00B0F0"/>
          </a:solidFill>
        </p:spPr>
        <p:txBody>
          <a:bodyPr wrap="square" lIns="0" tIns="0" rIns="0" bIns="0" rtlCol="0"/>
          <a:lstStyle/>
          <a:p>
            <a:endParaRPr>
              <a:solidFill>
                <a:prstClr val="black"/>
              </a:solidFill>
            </a:endParaRPr>
          </a:p>
        </p:txBody>
      </p:sp>
      <p:sp>
        <p:nvSpPr>
          <p:cNvPr id="184" name="object 29"/>
          <p:cNvSpPr/>
          <p:nvPr/>
        </p:nvSpPr>
        <p:spPr>
          <a:xfrm>
            <a:off x="6095684" y="3077560"/>
            <a:ext cx="797560" cy="629920"/>
          </a:xfrm>
          <a:custGeom>
            <a:avLst/>
            <a:gdLst/>
            <a:ahLst/>
            <a:cxnLst/>
            <a:rect l="l" t="t" r="r" b="b"/>
            <a:pathLst>
              <a:path w="797560" h="629920">
                <a:moveTo>
                  <a:pt x="677443" y="0"/>
                </a:moveTo>
                <a:lnTo>
                  <a:pt x="45504" y="358940"/>
                </a:lnTo>
                <a:lnTo>
                  <a:pt x="0" y="524078"/>
                </a:lnTo>
                <a:lnTo>
                  <a:pt x="59829" y="629412"/>
                </a:lnTo>
                <a:lnTo>
                  <a:pt x="797090" y="210642"/>
                </a:lnTo>
                <a:lnTo>
                  <a:pt x="677443" y="0"/>
                </a:lnTo>
                <a:close/>
              </a:path>
            </a:pathLst>
          </a:custGeom>
          <a:solidFill>
            <a:srgbClr val="00B0F0"/>
          </a:solidFill>
        </p:spPr>
        <p:txBody>
          <a:bodyPr wrap="square" lIns="0" tIns="0" rIns="0" bIns="0" rtlCol="0"/>
          <a:lstStyle/>
          <a:p>
            <a:endParaRPr>
              <a:solidFill>
                <a:prstClr val="black"/>
              </a:solidFill>
            </a:endParaRPr>
          </a:p>
        </p:txBody>
      </p:sp>
      <p:sp>
        <p:nvSpPr>
          <p:cNvPr id="185" name="object 30"/>
          <p:cNvSpPr/>
          <p:nvPr/>
        </p:nvSpPr>
        <p:spPr>
          <a:xfrm>
            <a:off x="5417821" y="3003804"/>
            <a:ext cx="222885" cy="281940"/>
          </a:xfrm>
          <a:custGeom>
            <a:avLst/>
            <a:gdLst/>
            <a:ahLst/>
            <a:cxnLst/>
            <a:rect l="l" t="t" r="r" b="b"/>
            <a:pathLst>
              <a:path w="222885" h="281939">
                <a:moveTo>
                  <a:pt x="0" y="0"/>
                </a:moveTo>
                <a:lnTo>
                  <a:pt x="222503" y="0"/>
                </a:lnTo>
                <a:lnTo>
                  <a:pt x="222503" y="281939"/>
                </a:lnTo>
                <a:lnTo>
                  <a:pt x="0" y="281939"/>
                </a:lnTo>
                <a:lnTo>
                  <a:pt x="0" y="0"/>
                </a:lnTo>
                <a:close/>
              </a:path>
            </a:pathLst>
          </a:custGeom>
          <a:solidFill>
            <a:srgbClr val="00B0F0"/>
          </a:solidFill>
        </p:spPr>
        <p:txBody>
          <a:bodyPr wrap="square" lIns="0" tIns="0" rIns="0" bIns="0" rtlCol="0"/>
          <a:lstStyle/>
          <a:p>
            <a:endParaRPr>
              <a:solidFill>
                <a:prstClr val="black"/>
              </a:solidFill>
            </a:endParaRPr>
          </a:p>
        </p:txBody>
      </p:sp>
      <p:sp>
        <p:nvSpPr>
          <p:cNvPr id="186" name="object 31"/>
          <p:cNvSpPr/>
          <p:nvPr/>
        </p:nvSpPr>
        <p:spPr>
          <a:xfrm>
            <a:off x="6670548" y="3003804"/>
            <a:ext cx="220979" cy="281940"/>
          </a:xfrm>
          <a:custGeom>
            <a:avLst/>
            <a:gdLst/>
            <a:ahLst/>
            <a:cxnLst/>
            <a:rect l="l" t="t" r="r" b="b"/>
            <a:pathLst>
              <a:path w="220979" h="281939">
                <a:moveTo>
                  <a:pt x="0" y="0"/>
                </a:moveTo>
                <a:lnTo>
                  <a:pt x="220979" y="0"/>
                </a:lnTo>
                <a:lnTo>
                  <a:pt x="220979" y="281939"/>
                </a:lnTo>
                <a:lnTo>
                  <a:pt x="0" y="281939"/>
                </a:lnTo>
                <a:lnTo>
                  <a:pt x="0" y="0"/>
                </a:lnTo>
                <a:close/>
              </a:path>
            </a:pathLst>
          </a:custGeom>
          <a:solidFill>
            <a:srgbClr val="00B0F0"/>
          </a:solidFill>
        </p:spPr>
        <p:txBody>
          <a:bodyPr wrap="square" lIns="0" tIns="0" rIns="0" bIns="0" rtlCol="0"/>
          <a:lstStyle/>
          <a:p>
            <a:endParaRPr>
              <a:solidFill>
                <a:prstClr val="black"/>
              </a:solidFill>
            </a:endParaRPr>
          </a:p>
        </p:txBody>
      </p:sp>
      <p:sp>
        <p:nvSpPr>
          <p:cNvPr id="187" name="object 32"/>
          <p:cNvSpPr/>
          <p:nvPr/>
        </p:nvSpPr>
        <p:spPr>
          <a:xfrm>
            <a:off x="7464393" y="2986267"/>
            <a:ext cx="797560" cy="629920"/>
          </a:xfrm>
          <a:custGeom>
            <a:avLst/>
            <a:gdLst/>
            <a:ahLst/>
            <a:cxnLst/>
            <a:rect l="l" t="t" r="r" b="b"/>
            <a:pathLst>
              <a:path w="797559" h="629920">
                <a:moveTo>
                  <a:pt x="119646" y="0"/>
                </a:moveTo>
                <a:lnTo>
                  <a:pt x="0" y="210642"/>
                </a:lnTo>
                <a:lnTo>
                  <a:pt x="737260" y="629399"/>
                </a:lnTo>
                <a:lnTo>
                  <a:pt x="797077" y="524078"/>
                </a:lnTo>
                <a:lnTo>
                  <a:pt x="751586" y="358940"/>
                </a:lnTo>
                <a:lnTo>
                  <a:pt x="119646" y="0"/>
                </a:lnTo>
                <a:close/>
              </a:path>
            </a:pathLst>
          </a:custGeom>
          <a:solidFill>
            <a:srgbClr val="00266A"/>
          </a:solidFill>
        </p:spPr>
        <p:txBody>
          <a:bodyPr wrap="square" lIns="0" tIns="0" rIns="0" bIns="0" rtlCol="0"/>
          <a:lstStyle/>
          <a:p>
            <a:endParaRPr>
              <a:solidFill>
                <a:prstClr val="black"/>
              </a:solidFill>
            </a:endParaRPr>
          </a:p>
        </p:txBody>
      </p:sp>
      <p:sp>
        <p:nvSpPr>
          <p:cNvPr id="188" name="object 33"/>
          <p:cNvSpPr/>
          <p:nvPr/>
        </p:nvSpPr>
        <p:spPr>
          <a:xfrm>
            <a:off x="8141092" y="2986267"/>
            <a:ext cx="797560" cy="629920"/>
          </a:xfrm>
          <a:custGeom>
            <a:avLst/>
            <a:gdLst/>
            <a:ahLst/>
            <a:cxnLst/>
            <a:rect l="l" t="t" r="r" b="b"/>
            <a:pathLst>
              <a:path w="797559" h="629920">
                <a:moveTo>
                  <a:pt x="677430" y="0"/>
                </a:moveTo>
                <a:lnTo>
                  <a:pt x="45491" y="358940"/>
                </a:lnTo>
                <a:lnTo>
                  <a:pt x="0" y="524078"/>
                </a:lnTo>
                <a:lnTo>
                  <a:pt x="59817" y="629399"/>
                </a:lnTo>
                <a:lnTo>
                  <a:pt x="797077" y="210642"/>
                </a:lnTo>
                <a:lnTo>
                  <a:pt x="677430" y="0"/>
                </a:lnTo>
                <a:close/>
              </a:path>
            </a:pathLst>
          </a:custGeom>
          <a:solidFill>
            <a:srgbClr val="00266A"/>
          </a:solidFill>
        </p:spPr>
        <p:txBody>
          <a:bodyPr wrap="square" lIns="0" tIns="0" rIns="0" bIns="0" rtlCol="0"/>
          <a:lstStyle/>
          <a:p>
            <a:endParaRPr>
              <a:solidFill>
                <a:prstClr val="black"/>
              </a:solidFill>
            </a:endParaRPr>
          </a:p>
        </p:txBody>
      </p:sp>
      <p:sp>
        <p:nvSpPr>
          <p:cNvPr id="189" name="object 34"/>
          <p:cNvSpPr/>
          <p:nvPr/>
        </p:nvSpPr>
        <p:spPr>
          <a:xfrm>
            <a:off x="7464553" y="2912364"/>
            <a:ext cx="220979" cy="91440"/>
          </a:xfrm>
          <a:custGeom>
            <a:avLst/>
            <a:gdLst/>
            <a:ahLst/>
            <a:cxnLst/>
            <a:rect l="l" t="t" r="r" b="b"/>
            <a:pathLst>
              <a:path w="220979" h="91439">
                <a:moveTo>
                  <a:pt x="0" y="91439"/>
                </a:moveTo>
                <a:lnTo>
                  <a:pt x="220979" y="91439"/>
                </a:lnTo>
                <a:lnTo>
                  <a:pt x="220979" y="0"/>
                </a:lnTo>
                <a:lnTo>
                  <a:pt x="0" y="0"/>
                </a:lnTo>
                <a:lnTo>
                  <a:pt x="0" y="91439"/>
                </a:lnTo>
                <a:close/>
              </a:path>
            </a:pathLst>
          </a:custGeom>
          <a:solidFill>
            <a:srgbClr val="00266A"/>
          </a:solidFill>
        </p:spPr>
        <p:txBody>
          <a:bodyPr wrap="square" lIns="0" tIns="0" rIns="0" bIns="0" rtlCol="0"/>
          <a:lstStyle/>
          <a:p>
            <a:endParaRPr>
              <a:solidFill>
                <a:prstClr val="black"/>
              </a:solidFill>
            </a:endParaRPr>
          </a:p>
        </p:txBody>
      </p:sp>
      <p:sp>
        <p:nvSpPr>
          <p:cNvPr id="190" name="object 35"/>
          <p:cNvSpPr/>
          <p:nvPr/>
        </p:nvSpPr>
        <p:spPr>
          <a:xfrm>
            <a:off x="8715757" y="2912364"/>
            <a:ext cx="222885" cy="91440"/>
          </a:xfrm>
          <a:custGeom>
            <a:avLst/>
            <a:gdLst/>
            <a:ahLst/>
            <a:cxnLst/>
            <a:rect l="l" t="t" r="r" b="b"/>
            <a:pathLst>
              <a:path w="222884" h="91439">
                <a:moveTo>
                  <a:pt x="0" y="91439"/>
                </a:moveTo>
                <a:lnTo>
                  <a:pt x="222503" y="91439"/>
                </a:lnTo>
                <a:lnTo>
                  <a:pt x="222503" y="0"/>
                </a:lnTo>
                <a:lnTo>
                  <a:pt x="0" y="0"/>
                </a:lnTo>
                <a:lnTo>
                  <a:pt x="0" y="91439"/>
                </a:lnTo>
                <a:close/>
              </a:path>
            </a:pathLst>
          </a:custGeom>
          <a:solidFill>
            <a:srgbClr val="00266A"/>
          </a:solidFill>
        </p:spPr>
        <p:txBody>
          <a:bodyPr wrap="square" lIns="0" tIns="0" rIns="0" bIns="0" rtlCol="0"/>
          <a:lstStyle/>
          <a:p>
            <a:endParaRPr>
              <a:solidFill>
                <a:prstClr val="black"/>
              </a:solidFill>
            </a:endParaRPr>
          </a:p>
        </p:txBody>
      </p:sp>
      <p:sp>
        <p:nvSpPr>
          <p:cNvPr id="191" name="object 36"/>
          <p:cNvSpPr/>
          <p:nvPr/>
        </p:nvSpPr>
        <p:spPr>
          <a:xfrm>
            <a:off x="7464395" y="3077560"/>
            <a:ext cx="797560" cy="629920"/>
          </a:xfrm>
          <a:custGeom>
            <a:avLst/>
            <a:gdLst/>
            <a:ahLst/>
            <a:cxnLst/>
            <a:rect l="l" t="t" r="r" b="b"/>
            <a:pathLst>
              <a:path w="797559" h="629920">
                <a:moveTo>
                  <a:pt x="119646" y="0"/>
                </a:moveTo>
                <a:lnTo>
                  <a:pt x="0" y="210642"/>
                </a:lnTo>
                <a:lnTo>
                  <a:pt x="737260" y="629412"/>
                </a:lnTo>
                <a:lnTo>
                  <a:pt x="797077" y="524078"/>
                </a:lnTo>
                <a:lnTo>
                  <a:pt x="751586" y="358940"/>
                </a:lnTo>
                <a:lnTo>
                  <a:pt x="119646" y="0"/>
                </a:lnTo>
                <a:close/>
              </a:path>
            </a:pathLst>
          </a:custGeom>
          <a:solidFill>
            <a:srgbClr val="00338D"/>
          </a:solidFill>
        </p:spPr>
        <p:txBody>
          <a:bodyPr wrap="square" lIns="0" tIns="0" rIns="0" bIns="0" rtlCol="0"/>
          <a:lstStyle/>
          <a:p>
            <a:endParaRPr>
              <a:solidFill>
                <a:prstClr val="black"/>
              </a:solidFill>
            </a:endParaRPr>
          </a:p>
        </p:txBody>
      </p:sp>
      <p:sp>
        <p:nvSpPr>
          <p:cNvPr id="192" name="object 37"/>
          <p:cNvSpPr/>
          <p:nvPr/>
        </p:nvSpPr>
        <p:spPr>
          <a:xfrm>
            <a:off x="8141097" y="3077560"/>
            <a:ext cx="797560" cy="629920"/>
          </a:xfrm>
          <a:custGeom>
            <a:avLst/>
            <a:gdLst/>
            <a:ahLst/>
            <a:cxnLst/>
            <a:rect l="l" t="t" r="r" b="b"/>
            <a:pathLst>
              <a:path w="797559" h="629920">
                <a:moveTo>
                  <a:pt x="677430" y="0"/>
                </a:moveTo>
                <a:lnTo>
                  <a:pt x="45491" y="358940"/>
                </a:lnTo>
                <a:lnTo>
                  <a:pt x="0" y="524078"/>
                </a:lnTo>
                <a:lnTo>
                  <a:pt x="59817" y="629412"/>
                </a:lnTo>
                <a:lnTo>
                  <a:pt x="797077" y="210642"/>
                </a:lnTo>
                <a:lnTo>
                  <a:pt x="677430" y="0"/>
                </a:lnTo>
                <a:close/>
              </a:path>
            </a:pathLst>
          </a:custGeom>
          <a:solidFill>
            <a:srgbClr val="00338D"/>
          </a:solidFill>
        </p:spPr>
        <p:txBody>
          <a:bodyPr wrap="square" lIns="0" tIns="0" rIns="0" bIns="0" rtlCol="0"/>
          <a:lstStyle/>
          <a:p>
            <a:endParaRPr>
              <a:solidFill>
                <a:prstClr val="black"/>
              </a:solidFill>
            </a:endParaRPr>
          </a:p>
        </p:txBody>
      </p:sp>
      <p:sp>
        <p:nvSpPr>
          <p:cNvPr id="193" name="object 38"/>
          <p:cNvSpPr/>
          <p:nvPr/>
        </p:nvSpPr>
        <p:spPr>
          <a:xfrm>
            <a:off x="7464553" y="3003804"/>
            <a:ext cx="220979" cy="281940"/>
          </a:xfrm>
          <a:custGeom>
            <a:avLst/>
            <a:gdLst/>
            <a:ahLst/>
            <a:cxnLst/>
            <a:rect l="l" t="t" r="r" b="b"/>
            <a:pathLst>
              <a:path w="220979" h="281939">
                <a:moveTo>
                  <a:pt x="0" y="0"/>
                </a:moveTo>
                <a:lnTo>
                  <a:pt x="220979" y="0"/>
                </a:lnTo>
                <a:lnTo>
                  <a:pt x="220979" y="281939"/>
                </a:lnTo>
                <a:lnTo>
                  <a:pt x="0" y="281939"/>
                </a:lnTo>
                <a:lnTo>
                  <a:pt x="0" y="0"/>
                </a:lnTo>
                <a:close/>
              </a:path>
            </a:pathLst>
          </a:custGeom>
          <a:solidFill>
            <a:srgbClr val="00338D"/>
          </a:solidFill>
        </p:spPr>
        <p:txBody>
          <a:bodyPr wrap="square" lIns="0" tIns="0" rIns="0" bIns="0" rtlCol="0"/>
          <a:lstStyle/>
          <a:p>
            <a:endParaRPr>
              <a:solidFill>
                <a:prstClr val="black"/>
              </a:solidFill>
            </a:endParaRPr>
          </a:p>
        </p:txBody>
      </p:sp>
      <p:sp>
        <p:nvSpPr>
          <p:cNvPr id="194" name="object 39"/>
          <p:cNvSpPr/>
          <p:nvPr/>
        </p:nvSpPr>
        <p:spPr>
          <a:xfrm>
            <a:off x="8715757" y="3003804"/>
            <a:ext cx="222885" cy="281940"/>
          </a:xfrm>
          <a:custGeom>
            <a:avLst/>
            <a:gdLst/>
            <a:ahLst/>
            <a:cxnLst/>
            <a:rect l="l" t="t" r="r" b="b"/>
            <a:pathLst>
              <a:path w="222884" h="281939">
                <a:moveTo>
                  <a:pt x="0" y="0"/>
                </a:moveTo>
                <a:lnTo>
                  <a:pt x="222503" y="0"/>
                </a:lnTo>
                <a:lnTo>
                  <a:pt x="222503" y="281939"/>
                </a:lnTo>
                <a:lnTo>
                  <a:pt x="0" y="281939"/>
                </a:lnTo>
                <a:lnTo>
                  <a:pt x="0" y="0"/>
                </a:lnTo>
                <a:close/>
              </a:path>
            </a:pathLst>
          </a:custGeom>
          <a:solidFill>
            <a:srgbClr val="00338D"/>
          </a:solidFill>
        </p:spPr>
        <p:txBody>
          <a:bodyPr wrap="square" lIns="0" tIns="0" rIns="0" bIns="0" rtlCol="0"/>
          <a:lstStyle/>
          <a:p>
            <a:endParaRPr>
              <a:solidFill>
                <a:prstClr val="black"/>
              </a:solidFill>
            </a:endParaRPr>
          </a:p>
        </p:txBody>
      </p:sp>
      <p:sp>
        <p:nvSpPr>
          <p:cNvPr id="195" name="object 40"/>
          <p:cNvSpPr/>
          <p:nvPr/>
        </p:nvSpPr>
        <p:spPr>
          <a:xfrm>
            <a:off x="9509793" y="2986267"/>
            <a:ext cx="797560" cy="629920"/>
          </a:xfrm>
          <a:custGeom>
            <a:avLst/>
            <a:gdLst/>
            <a:ahLst/>
            <a:cxnLst/>
            <a:rect l="l" t="t" r="r" b="b"/>
            <a:pathLst>
              <a:path w="797559" h="629920">
                <a:moveTo>
                  <a:pt x="119646" y="0"/>
                </a:moveTo>
                <a:lnTo>
                  <a:pt x="0" y="210642"/>
                </a:lnTo>
                <a:lnTo>
                  <a:pt x="737260" y="629399"/>
                </a:lnTo>
                <a:lnTo>
                  <a:pt x="797077" y="524078"/>
                </a:lnTo>
                <a:lnTo>
                  <a:pt x="751586" y="358940"/>
                </a:lnTo>
                <a:lnTo>
                  <a:pt x="119646" y="0"/>
                </a:lnTo>
                <a:close/>
              </a:path>
            </a:pathLst>
          </a:custGeom>
          <a:solidFill>
            <a:srgbClr val="00338D"/>
          </a:solidFill>
        </p:spPr>
        <p:txBody>
          <a:bodyPr wrap="square" lIns="0" tIns="0" rIns="0" bIns="0" rtlCol="0"/>
          <a:lstStyle/>
          <a:p>
            <a:endParaRPr>
              <a:solidFill>
                <a:prstClr val="black"/>
              </a:solidFill>
            </a:endParaRPr>
          </a:p>
        </p:txBody>
      </p:sp>
      <p:sp>
        <p:nvSpPr>
          <p:cNvPr id="196" name="object 41"/>
          <p:cNvSpPr/>
          <p:nvPr/>
        </p:nvSpPr>
        <p:spPr>
          <a:xfrm>
            <a:off x="10186492" y="2986267"/>
            <a:ext cx="797560" cy="629920"/>
          </a:xfrm>
          <a:custGeom>
            <a:avLst/>
            <a:gdLst/>
            <a:ahLst/>
            <a:cxnLst/>
            <a:rect l="l" t="t" r="r" b="b"/>
            <a:pathLst>
              <a:path w="797559" h="629920">
                <a:moveTo>
                  <a:pt x="677430" y="0"/>
                </a:moveTo>
                <a:lnTo>
                  <a:pt x="45491" y="358940"/>
                </a:lnTo>
                <a:lnTo>
                  <a:pt x="0" y="524078"/>
                </a:lnTo>
                <a:lnTo>
                  <a:pt x="59817" y="629399"/>
                </a:lnTo>
                <a:lnTo>
                  <a:pt x="797077" y="210642"/>
                </a:lnTo>
                <a:lnTo>
                  <a:pt x="677430" y="0"/>
                </a:lnTo>
                <a:close/>
              </a:path>
            </a:pathLst>
          </a:custGeom>
          <a:solidFill>
            <a:srgbClr val="00338D"/>
          </a:solidFill>
        </p:spPr>
        <p:txBody>
          <a:bodyPr wrap="square" lIns="0" tIns="0" rIns="0" bIns="0" rtlCol="0"/>
          <a:lstStyle/>
          <a:p>
            <a:endParaRPr>
              <a:solidFill>
                <a:prstClr val="black"/>
              </a:solidFill>
            </a:endParaRPr>
          </a:p>
        </p:txBody>
      </p:sp>
      <p:sp>
        <p:nvSpPr>
          <p:cNvPr id="197" name="object 42"/>
          <p:cNvSpPr/>
          <p:nvPr/>
        </p:nvSpPr>
        <p:spPr>
          <a:xfrm>
            <a:off x="9509760" y="2912364"/>
            <a:ext cx="220979" cy="91440"/>
          </a:xfrm>
          <a:custGeom>
            <a:avLst/>
            <a:gdLst/>
            <a:ahLst/>
            <a:cxnLst/>
            <a:rect l="l" t="t" r="r" b="b"/>
            <a:pathLst>
              <a:path w="220979" h="91439">
                <a:moveTo>
                  <a:pt x="0" y="91439"/>
                </a:moveTo>
                <a:lnTo>
                  <a:pt x="220979" y="91439"/>
                </a:lnTo>
                <a:lnTo>
                  <a:pt x="220979" y="0"/>
                </a:lnTo>
                <a:lnTo>
                  <a:pt x="0" y="0"/>
                </a:lnTo>
                <a:lnTo>
                  <a:pt x="0" y="91439"/>
                </a:lnTo>
                <a:close/>
              </a:path>
            </a:pathLst>
          </a:custGeom>
          <a:solidFill>
            <a:srgbClr val="00338D"/>
          </a:solidFill>
        </p:spPr>
        <p:txBody>
          <a:bodyPr wrap="square" lIns="0" tIns="0" rIns="0" bIns="0" rtlCol="0"/>
          <a:lstStyle/>
          <a:p>
            <a:endParaRPr>
              <a:solidFill>
                <a:prstClr val="black"/>
              </a:solidFill>
            </a:endParaRPr>
          </a:p>
        </p:txBody>
      </p:sp>
      <p:sp>
        <p:nvSpPr>
          <p:cNvPr id="198" name="object 43"/>
          <p:cNvSpPr/>
          <p:nvPr/>
        </p:nvSpPr>
        <p:spPr>
          <a:xfrm>
            <a:off x="10760965" y="2912364"/>
            <a:ext cx="222885" cy="91440"/>
          </a:xfrm>
          <a:custGeom>
            <a:avLst/>
            <a:gdLst/>
            <a:ahLst/>
            <a:cxnLst/>
            <a:rect l="l" t="t" r="r" b="b"/>
            <a:pathLst>
              <a:path w="222884" h="91439">
                <a:moveTo>
                  <a:pt x="0" y="91439"/>
                </a:moveTo>
                <a:lnTo>
                  <a:pt x="222503" y="91439"/>
                </a:lnTo>
                <a:lnTo>
                  <a:pt x="222503" y="0"/>
                </a:lnTo>
                <a:lnTo>
                  <a:pt x="0" y="0"/>
                </a:lnTo>
                <a:lnTo>
                  <a:pt x="0" y="91439"/>
                </a:lnTo>
                <a:close/>
              </a:path>
            </a:pathLst>
          </a:custGeom>
          <a:solidFill>
            <a:srgbClr val="00338D"/>
          </a:solidFill>
        </p:spPr>
        <p:txBody>
          <a:bodyPr wrap="square" lIns="0" tIns="0" rIns="0" bIns="0" rtlCol="0"/>
          <a:lstStyle/>
          <a:p>
            <a:endParaRPr>
              <a:solidFill>
                <a:prstClr val="black"/>
              </a:solidFill>
            </a:endParaRPr>
          </a:p>
        </p:txBody>
      </p:sp>
      <p:sp>
        <p:nvSpPr>
          <p:cNvPr id="199" name="object 44"/>
          <p:cNvSpPr/>
          <p:nvPr/>
        </p:nvSpPr>
        <p:spPr>
          <a:xfrm>
            <a:off x="9509793" y="3077560"/>
            <a:ext cx="797560" cy="629920"/>
          </a:xfrm>
          <a:custGeom>
            <a:avLst/>
            <a:gdLst/>
            <a:ahLst/>
            <a:cxnLst/>
            <a:rect l="l" t="t" r="r" b="b"/>
            <a:pathLst>
              <a:path w="797559" h="629920">
                <a:moveTo>
                  <a:pt x="119646" y="0"/>
                </a:moveTo>
                <a:lnTo>
                  <a:pt x="0" y="210642"/>
                </a:lnTo>
                <a:lnTo>
                  <a:pt x="737260" y="629412"/>
                </a:lnTo>
                <a:lnTo>
                  <a:pt x="797077" y="524078"/>
                </a:lnTo>
                <a:lnTo>
                  <a:pt x="751586" y="358940"/>
                </a:lnTo>
                <a:lnTo>
                  <a:pt x="119646" y="0"/>
                </a:lnTo>
                <a:close/>
              </a:path>
            </a:pathLst>
          </a:custGeom>
          <a:solidFill>
            <a:srgbClr val="0070C0"/>
          </a:solidFill>
        </p:spPr>
        <p:txBody>
          <a:bodyPr wrap="square" lIns="0" tIns="0" rIns="0" bIns="0" rtlCol="0"/>
          <a:lstStyle/>
          <a:p>
            <a:endParaRPr>
              <a:solidFill>
                <a:prstClr val="black"/>
              </a:solidFill>
            </a:endParaRPr>
          </a:p>
        </p:txBody>
      </p:sp>
      <p:sp>
        <p:nvSpPr>
          <p:cNvPr id="200" name="object 45"/>
          <p:cNvSpPr/>
          <p:nvPr/>
        </p:nvSpPr>
        <p:spPr>
          <a:xfrm>
            <a:off x="10186497" y="3077560"/>
            <a:ext cx="797560" cy="629920"/>
          </a:xfrm>
          <a:custGeom>
            <a:avLst/>
            <a:gdLst/>
            <a:ahLst/>
            <a:cxnLst/>
            <a:rect l="l" t="t" r="r" b="b"/>
            <a:pathLst>
              <a:path w="797559" h="629920">
                <a:moveTo>
                  <a:pt x="677430" y="0"/>
                </a:moveTo>
                <a:lnTo>
                  <a:pt x="45491" y="358940"/>
                </a:lnTo>
                <a:lnTo>
                  <a:pt x="0" y="524078"/>
                </a:lnTo>
                <a:lnTo>
                  <a:pt x="59817" y="629412"/>
                </a:lnTo>
                <a:lnTo>
                  <a:pt x="797077" y="210642"/>
                </a:lnTo>
                <a:lnTo>
                  <a:pt x="677430" y="0"/>
                </a:lnTo>
                <a:close/>
              </a:path>
            </a:pathLst>
          </a:custGeom>
          <a:solidFill>
            <a:srgbClr val="0070C0"/>
          </a:solidFill>
        </p:spPr>
        <p:txBody>
          <a:bodyPr wrap="square" lIns="0" tIns="0" rIns="0" bIns="0" rtlCol="0"/>
          <a:lstStyle/>
          <a:p>
            <a:endParaRPr>
              <a:solidFill>
                <a:prstClr val="black"/>
              </a:solidFill>
            </a:endParaRPr>
          </a:p>
        </p:txBody>
      </p:sp>
      <p:sp>
        <p:nvSpPr>
          <p:cNvPr id="201" name="object 46"/>
          <p:cNvSpPr/>
          <p:nvPr/>
        </p:nvSpPr>
        <p:spPr>
          <a:xfrm>
            <a:off x="9509760" y="3003804"/>
            <a:ext cx="220979" cy="281940"/>
          </a:xfrm>
          <a:custGeom>
            <a:avLst/>
            <a:gdLst/>
            <a:ahLst/>
            <a:cxnLst/>
            <a:rect l="l" t="t" r="r" b="b"/>
            <a:pathLst>
              <a:path w="220979" h="281939">
                <a:moveTo>
                  <a:pt x="0" y="0"/>
                </a:moveTo>
                <a:lnTo>
                  <a:pt x="220979" y="0"/>
                </a:lnTo>
                <a:lnTo>
                  <a:pt x="220979" y="281939"/>
                </a:lnTo>
                <a:lnTo>
                  <a:pt x="0" y="281939"/>
                </a:lnTo>
                <a:lnTo>
                  <a:pt x="0" y="0"/>
                </a:lnTo>
                <a:close/>
              </a:path>
            </a:pathLst>
          </a:custGeom>
          <a:solidFill>
            <a:srgbClr val="0070C0"/>
          </a:solidFill>
        </p:spPr>
        <p:txBody>
          <a:bodyPr wrap="square" lIns="0" tIns="0" rIns="0" bIns="0" rtlCol="0"/>
          <a:lstStyle/>
          <a:p>
            <a:endParaRPr>
              <a:solidFill>
                <a:prstClr val="black"/>
              </a:solidFill>
            </a:endParaRPr>
          </a:p>
        </p:txBody>
      </p:sp>
      <p:sp>
        <p:nvSpPr>
          <p:cNvPr id="202" name="object 47"/>
          <p:cNvSpPr/>
          <p:nvPr/>
        </p:nvSpPr>
        <p:spPr>
          <a:xfrm>
            <a:off x="10760965" y="3003804"/>
            <a:ext cx="222885" cy="281940"/>
          </a:xfrm>
          <a:custGeom>
            <a:avLst/>
            <a:gdLst/>
            <a:ahLst/>
            <a:cxnLst/>
            <a:rect l="l" t="t" r="r" b="b"/>
            <a:pathLst>
              <a:path w="222884" h="281939">
                <a:moveTo>
                  <a:pt x="0" y="0"/>
                </a:moveTo>
                <a:lnTo>
                  <a:pt x="222503" y="0"/>
                </a:lnTo>
                <a:lnTo>
                  <a:pt x="222503" y="281939"/>
                </a:lnTo>
                <a:lnTo>
                  <a:pt x="0" y="281939"/>
                </a:lnTo>
                <a:lnTo>
                  <a:pt x="0" y="0"/>
                </a:lnTo>
                <a:close/>
              </a:path>
            </a:pathLst>
          </a:custGeom>
          <a:solidFill>
            <a:srgbClr val="0070C0"/>
          </a:solidFill>
        </p:spPr>
        <p:txBody>
          <a:bodyPr wrap="square" lIns="0" tIns="0" rIns="0" bIns="0" rtlCol="0"/>
          <a:lstStyle/>
          <a:p>
            <a:endParaRPr>
              <a:solidFill>
                <a:prstClr val="black"/>
              </a:solidFill>
            </a:endParaRPr>
          </a:p>
        </p:txBody>
      </p:sp>
      <p:sp>
        <p:nvSpPr>
          <p:cNvPr id="330" name="object 57"/>
          <p:cNvSpPr txBox="1"/>
          <p:nvPr/>
        </p:nvSpPr>
        <p:spPr>
          <a:xfrm>
            <a:off x="5411708" y="3752535"/>
            <a:ext cx="1497965" cy="646331"/>
          </a:xfrm>
          <a:prstGeom prst="rect">
            <a:avLst/>
          </a:prstGeom>
        </p:spPr>
        <p:txBody>
          <a:bodyPr vert="horz" wrap="square" lIns="0" tIns="0" rIns="0" bIns="0" rtlCol="0">
            <a:spAutoFit/>
          </a:bodyPr>
          <a:lstStyle/>
          <a:p>
            <a:pPr marL="12700" algn="ctr"/>
            <a:r>
              <a:rPr lang="en-US" sz="1400" b="1" spc="-5" dirty="0">
                <a:solidFill>
                  <a:srgbClr val="00B0F0"/>
                </a:solidFill>
                <a:latin typeface="Univers for KPMG"/>
                <a:cs typeface="Univers for KPMG"/>
              </a:rPr>
              <a:t>Cybersecurity Strategy and Framework</a:t>
            </a:r>
          </a:p>
        </p:txBody>
      </p:sp>
      <p:sp>
        <p:nvSpPr>
          <p:cNvPr id="331" name="object 58"/>
          <p:cNvSpPr txBox="1"/>
          <p:nvPr/>
        </p:nvSpPr>
        <p:spPr>
          <a:xfrm>
            <a:off x="5411708" y="4423380"/>
            <a:ext cx="1497965" cy="1846659"/>
          </a:xfrm>
          <a:prstGeom prst="rect">
            <a:avLst/>
          </a:prstGeom>
        </p:spPr>
        <p:txBody>
          <a:bodyPr vert="horz" wrap="square" lIns="0" tIns="0" rIns="0" bIns="0" rtlCol="0">
            <a:spAutoFit/>
          </a:bodyPr>
          <a:lstStyle/>
          <a:p>
            <a:pPr marL="12700" marR="5080" indent="-1905" algn="ctr"/>
            <a:r>
              <a:rPr lang="en-US" sz="1200" spc="-5" dirty="0">
                <a:solidFill>
                  <a:prstClr val="black"/>
                </a:solidFill>
                <a:latin typeface="Univers for KPMG"/>
                <a:cs typeface="Univers for KPMG"/>
              </a:rPr>
              <a:t>Develop a cybersecurity strategy with initiatives that align with business and IT strategy. Develop a framework to guide implementation of cybersecurity initiatives</a:t>
            </a:r>
            <a:endParaRPr sz="1200" dirty="0">
              <a:solidFill>
                <a:prstClr val="black"/>
              </a:solidFill>
              <a:latin typeface="Univers for KPMG"/>
              <a:cs typeface="Univers for KPMG"/>
            </a:endParaRPr>
          </a:p>
        </p:txBody>
      </p:sp>
      <p:sp>
        <p:nvSpPr>
          <p:cNvPr id="332" name="object 59"/>
          <p:cNvSpPr txBox="1"/>
          <p:nvPr/>
        </p:nvSpPr>
        <p:spPr>
          <a:xfrm>
            <a:off x="7400799" y="3765325"/>
            <a:ext cx="1600201" cy="430887"/>
          </a:xfrm>
          <a:prstGeom prst="rect">
            <a:avLst/>
          </a:prstGeom>
        </p:spPr>
        <p:txBody>
          <a:bodyPr vert="horz" wrap="square" lIns="0" tIns="0" rIns="0" bIns="0" rtlCol="0">
            <a:spAutoFit/>
          </a:bodyPr>
          <a:lstStyle/>
          <a:p>
            <a:pPr marL="12700" algn="ctr"/>
            <a:r>
              <a:rPr lang="en-US" sz="1400" b="1" spc="-10" dirty="0" smtClean="0">
                <a:solidFill>
                  <a:srgbClr val="00338D"/>
                </a:solidFill>
                <a:latin typeface="Univers for KPMG"/>
                <a:cs typeface="Univers for KPMG"/>
              </a:rPr>
              <a:t>Vulnerability  Management</a:t>
            </a:r>
            <a:endParaRPr sz="1400" dirty="0">
              <a:solidFill>
                <a:prstClr val="black"/>
              </a:solidFill>
              <a:latin typeface="Univers for KPMG"/>
              <a:cs typeface="Univers for KPMG"/>
            </a:endParaRPr>
          </a:p>
        </p:txBody>
      </p:sp>
      <p:sp>
        <p:nvSpPr>
          <p:cNvPr id="333" name="object 60"/>
          <p:cNvSpPr txBox="1"/>
          <p:nvPr/>
        </p:nvSpPr>
        <p:spPr>
          <a:xfrm>
            <a:off x="7400800" y="4226874"/>
            <a:ext cx="1600200" cy="1661993"/>
          </a:xfrm>
          <a:prstGeom prst="rect">
            <a:avLst/>
          </a:prstGeom>
        </p:spPr>
        <p:txBody>
          <a:bodyPr vert="horz" wrap="square" lIns="0" tIns="0" rIns="0" bIns="0" rtlCol="0">
            <a:spAutoFit/>
          </a:bodyPr>
          <a:lstStyle/>
          <a:p>
            <a:pPr marL="12065" marR="5080" algn="ctr"/>
            <a:r>
              <a:rPr lang="en-US" sz="1200" spc="-5" dirty="0" smtClean="0">
                <a:solidFill>
                  <a:prstClr val="black"/>
                </a:solidFill>
                <a:latin typeface="Univers for KPMG"/>
                <a:cs typeface="Univers for KPMG"/>
              </a:rPr>
              <a:t>Perform periodic credentialed scan of IT assets (operating system, web applications, network devices and databases) to ensure completeness of scan scope.</a:t>
            </a:r>
            <a:endParaRPr sz="1200" dirty="0">
              <a:solidFill>
                <a:prstClr val="black"/>
              </a:solidFill>
              <a:latin typeface="Univers for KPMG"/>
              <a:cs typeface="Univers for KPMG"/>
            </a:endParaRPr>
          </a:p>
        </p:txBody>
      </p:sp>
      <p:sp>
        <p:nvSpPr>
          <p:cNvPr id="334" name="object 61"/>
          <p:cNvSpPr txBox="1"/>
          <p:nvPr/>
        </p:nvSpPr>
        <p:spPr>
          <a:xfrm>
            <a:off x="9406196" y="3749508"/>
            <a:ext cx="1680209" cy="215444"/>
          </a:xfrm>
          <a:prstGeom prst="rect">
            <a:avLst/>
          </a:prstGeom>
        </p:spPr>
        <p:txBody>
          <a:bodyPr vert="horz" wrap="square" lIns="0" tIns="0" rIns="0" bIns="0" rtlCol="0">
            <a:spAutoFit/>
          </a:bodyPr>
          <a:lstStyle/>
          <a:p>
            <a:pPr marL="311150" marR="5080" indent="-299085"/>
            <a:r>
              <a:rPr lang="en-US" sz="1400" b="1" spc="-10" dirty="0" smtClean="0">
                <a:solidFill>
                  <a:srgbClr val="0070C0"/>
                </a:solidFill>
                <a:latin typeface="Univers for KPMG"/>
                <a:cs typeface="Univers for KPMG"/>
              </a:rPr>
              <a:t>Security Monitoring</a:t>
            </a:r>
            <a:endParaRPr sz="1400" dirty="0">
              <a:solidFill>
                <a:prstClr val="black"/>
              </a:solidFill>
              <a:latin typeface="Univers for KPMG"/>
              <a:cs typeface="Univers for KPMG"/>
            </a:endParaRPr>
          </a:p>
        </p:txBody>
      </p:sp>
      <p:sp>
        <p:nvSpPr>
          <p:cNvPr id="335" name="object 62"/>
          <p:cNvSpPr txBox="1"/>
          <p:nvPr/>
        </p:nvSpPr>
        <p:spPr>
          <a:xfrm>
            <a:off x="9406195" y="3972355"/>
            <a:ext cx="1680210" cy="1107996"/>
          </a:xfrm>
          <a:prstGeom prst="rect">
            <a:avLst/>
          </a:prstGeom>
        </p:spPr>
        <p:txBody>
          <a:bodyPr vert="horz" wrap="square" lIns="0" tIns="0" rIns="0" bIns="0" rtlCol="0">
            <a:spAutoFit/>
          </a:bodyPr>
          <a:lstStyle/>
          <a:p>
            <a:pPr marL="12700" marR="5080" indent="-1270" algn="ctr"/>
            <a:r>
              <a:rPr lang="en-US" sz="1200" spc="-5" dirty="0" smtClean="0">
                <a:solidFill>
                  <a:prstClr val="black"/>
                </a:solidFill>
                <a:latin typeface="Univers for KPMG"/>
                <a:cs typeface="Univers for KPMG"/>
              </a:rPr>
              <a:t>Implement adequate monitoring of IT infrastructure for prompt identification and resolution of security events.</a:t>
            </a:r>
            <a:endParaRPr sz="1200" dirty="0">
              <a:solidFill>
                <a:prstClr val="black"/>
              </a:solidFill>
              <a:latin typeface="Univers for KPMG"/>
              <a:cs typeface="Univers for KPMG"/>
            </a:endParaRPr>
          </a:p>
        </p:txBody>
      </p:sp>
      <p:sp>
        <p:nvSpPr>
          <p:cNvPr id="338" name="object 65"/>
          <p:cNvSpPr txBox="1"/>
          <p:nvPr/>
        </p:nvSpPr>
        <p:spPr>
          <a:xfrm>
            <a:off x="3097023" y="3746208"/>
            <a:ext cx="2035175" cy="1551707"/>
          </a:xfrm>
          <a:prstGeom prst="rect">
            <a:avLst/>
          </a:prstGeom>
        </p:spPr>
        <p:txBody>
          <a:bodyPr vert="horz" wrap="square" lIns="0" tIns="0" rIns="0" bIns="0" rtlCol="0">
            <a:spAutoFit/>
          </a:bodyPr>
          <a:lstStyle/>
          <a:p>
            <a:pPr marL="12700" marR="5080" indent="2540" algn="ctr"/>
            <a:r>
              <a:rPr lang="en-US" sz="1400" b="1" spc="-10" dirty="0" smtClean="0">
                <a:solidFill>
                  <a:srgbClr val="00A3A1"/>
                </a:solidFill>
                <a:latin typeface="Univers for KPMG"/>
                <a:cs typeface="Univers for KPMG"/>
              </a:rPr>
              <a:t>Cybersecurity Governance</a:t>
            </a:r>
            <a:endParaRPr sz="1400" dirty="0">
              <a:solidFill>
                <a:prstClr val="black"/>
              </a:solidFill>
              <a:latin typeface="Univers for KPMG"/>
              <a:cs typeface="Univers for KPMG"/>
            </a:endParaRPr>
          </a:p>
          <a:p>
            <a:pPr marL="154305" marR="147320" algn="ctr">
              <a:spcBef>
                <a:spcPts val="65"/>
              </a:spcBef>
            </a:pPr>
            <a:r>
              <a:rPr lang="en-US" sz="1200" spc="-5" dirty="0">
                <a:solidFill>
                  <a:prstClr val="black"/>
                </a:solidFill>
                <a:latin typeface="Univers for KPMG"/>
                <a:cs typeface="Univers for KPMG"/>
              </a:rPr>
              <a:t>A</a:t>
            </a:r>
            <a:r>
              <a:rPr lang="en-US" sz="1200" spc="-5" dirty="0" smtClean="0">
                <a:solidFill>
                  <a:prstClr val="black"/>
                </a:solidFill>
                <a:latin typeface="Univers for KPMG"/>
                <a:cs typeface="Univers for KPMG"/>
              </a:rPr>
              <a:t>dequate staffing of cybersecurity function to ensure security activities are carried out by personnel within the dedicated function.</a:t>
            </a:r>
            <a:endParaRPr sz="1200" dirty="0">
              <a:solidFill>
                <a:prstClr val="black"/>
              </a:solidFill>
              <a:latin typeface="Univers for KPMG"/>
              <a:cs typeface="Univers for KPMG"/>
            </a:endParaRPr>
          </a:p>
        </p:txBody>
      </p:sp>
      <p:sp>
        <p:nvSpPr>
          <p:cNvPr id="406" name="object 133"/>
          <p:cNvSpPr/>
          <p:nvPr/>
        </p:nvSpPr>
        <p:spPr>
          <a:xfrm>
            <a:off x="10101072" y="2005584"/>
            <a:ext cx="131445" cy="260985"/>
          </a:xfrm>
          <a:custGeom>
            <a:avLst/>
            <a:gdLst/>
            <a:ahLst/>
            <a:cxnLst/>
            <a:rect l="l" t="t" r="r" b="b"/>
            <a:pathLst>
              <a:path w="131445" h="260985">
                <a:moveTo>
                  <a:pt x="65138" y="0"/>
                </a:moveTo>
                <a:lnTo>
                  <a:pt x="32562" y="40665"/>
                </a:lnTo>
                <a:lnTo>
                  <a:pt x="0" y="80403"/>
                </a:lnTo>
                <a:lnTo>
                  <a:pt x="0" y="260603"/>
                </a:lnTo>
                <a:lnTo>
                  <a:pt x="131064" y="260603"/>
                </a:lnTo>
                <a:lnTo>
                  <a:pt x="131064" y="80403"/>
                </a:lnTo>
                <a:lnTo>
                  <a:pt x="130263" y="80403"/>
                </a:lnTo>
                <a:lnTo>
                  <a:pt x="97701" y="40665"/>
                </a:lnTo>
                <a:lnTo>
                  <a:pt x="65138" y="0"/>
                </a:lnTo>
                <a:close/>
              </a:path>
            </a:pathLst>
          </a:custGeom>
          <a:solidFill>
            <a:srgbClr val="FFFFFF"/>
          </a:solidFill>
        </p:spPr>
        <p:txBody>
          <a:bodyPr wrap="square" lIns="0" tIns="0" rIns="0" bIns="0" rtlCol="0"/>
          <a:lstStyle/>
          <a:p>
            <a:endParaRPr>
              <a:solidFill>
                <a:prstClr val="black"/>
              </a:solidFill>
            </a:endParaRPr>
          </a:p>
        </p:txBody>
      </p:sp>
      <p:sp>
        <p:nvSpPr>
          <p:cNvPr id="205" name="Freeform 204"/>
          <p:cNvSpPr>
            <a:spLocks/>
          </p:cNvSpPr>
          <p:nvPr/>
        </p:nvSpPr>
        <p:spPr bwMode="auto">
          <a:xfrm>
            <a:off x="5981182" y="2848328"/>
            <a:ext cx="317137" cy="114073"/>
          </a:xfrm>
          <a:custGeom>
            <a:avLst/>
            <a:gdLst>
              <a:gd name="T0" fmla="*/ 215 w 649"/>
              <a:gd name="T1" fmla="*/ 122 h 254"/>
              <a:gd name="T2" fmla="*/ 215 w 649"/>
              <a:gd name="T3" fmla="*/ 58 h 254"/>
              <a:gd name="T4" fmla="*/ 272 w 649"/>
              <a:gd name="T5" fmla="*/ 0 h 254"/>
              <a:gd name="T6" fmla="*/ 496 w 649"/>
              <a:gd name="T7" fmla="*/ 0 h 254"/>
              <a:gd name="T8" fmla="*/ 560 w 649"/>
              <a:gd name="T9" fmla="*/ 66 h 254"/>
              <a:gd name="T10" fmla="*/ 560 w 649"/>
              <a:gd name="T11" fmla="*/ 122 h 254"/>
              <a:gd name="T12" fmla="*/ 583 w 649"/>
              <a:gd name="T13" fmla="*/ 122 h 254"/>
              <a:gd name="T14" fmla="*/ 648 w 649"/>
              <a:gd name="T15" fmla="*/ 189 h 254"/>
              <a:gd name="T16" fmla="*/ 582 w 649"/>
              <a:gd name="T17" fmla="*/ 254 h 254"/>
              <a:gd name="T18" fmla="*/ 174 w 649"/>
              <a:gd name="T19" fmla="*/ 254 h 254"/>
              <a:gd name="T20" fmla="*/ 68 w 649"/>
              <a:gd name="T21" fmla="*/ 254 h 254"/>
              <a:gd name="T22" fmla="*/ 0 w 649"/>
              <a:gd name="T23" fmla="*/ 188 h 254"/>
              <a:gd name="T24" fmla="*/ 68 w 649"/>
              <a:gd name="T25" fmla="*/ 122 h 254"/>
              <a:gd name="T26" fmla="*/ 215 w 649"/>
              <a:gd name="T27" fmla="*/ 122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9" h="254">
                <a:moveTo>
                  <a:pt x="215" y="122"/>
                </a:moveTo>
                <a:cubicBezTo>
                  <a:pt x="215" y="99"/>
                  <a:pt x="215" y="78"/>
                  <a:pt x="215" y="58"/>
                </a:cubicBezTo>
                <a:cubicBezTo>
                  <a:pt x="216" y="21"/>
                  <a:pt x="236" y="1"/>
                  <a:pt x="272" y="0"/>
                </a:cubicBezTo>
                <a:cubicBezTo>
                  <a:pt x="347" y="0"/>
                  <a:pt x="422" y="0"/>
                  <a:pt x="496" y="0"/>
                </a:cubicBezTo>
                <a:cubicBezTo>
                  <a:pt x="540" y="1"/>
                  <a:pt x="560" y="21"/>
                  <a:pt x="560" y="66"/>
                </a:cubicBezTo>
                <a:cubicBezTo>
                  <a:pt x="560" y="84"/>
                  <a:pt x="560" y="102"/>
                  <a:pt x="560" y="122"/>
                </a:cubicBezTo>
                <a:cubicBezTo>
                  <a:pt x="569" y="122"/>
                  <a:pt x="576" y="122"/>
                  <a:pt x="583" y="122"/>
                </a:cubicBezTo>
                <a:cubicBezTo>
                  <a:pt x="621" y="124"/>
                  <a:pt x="649" y="152"/>
                  <a:pt x="648" y="189"/>
                </a:cubicBezTo>
                <a:cubicBezTo>
                  <a:pt x="648" y="225"/>
                  <a:pt x="620" y="254"/>
                  <a:pt x="582" y="254"/>
                </a:cubicBezTo>
                <a:cubicBezTo>
                  <a:pt x="446" y="254"/>
                  <a:pt x="310" y="254"/>
                  <a:pt x="174" y="254"/>
                </a:cubicBezTo>
                <a:cubicBezTo>
                  <a:pt x="139" y="254"/>
                  <a:pt x="103" y="254"/>
                  <a:pt x="68" y="254"/>
                </a:cubicBezTo>
                <a:cubicBezTo>
                  <a:pt x="28" y="253"/>
                  <a:pt x="0" y="226"/>
                  <a:pt x="0" y="188"/>
                </a:cubicBezTo>
                <a:cubicBezTo>
                  <a:pt x="0" y="151"/>
                  <a:pt x="28" y="123"/>
                  <a:pt x="68" y="122"/>
                </a:cubicBezTo>
                <a:cubicBezTo>
                  <a:pt x="116" y="121"/>
                  <a:pt x="164" y="122"/>
                  <a:pt x="215" y="12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9" name="Freeform 208"/>
          <p:cNvSpPr>
            <a:spLocks/>
          </p:cNvSpPr>
          <p:nvPr/>
        </p:nvSpPr>
        <p:spPr bwMode="auto">
          <a:xfrm>
            <a:off x="5857346" y="2797185"/>
            <a:ext cx="218109" cy="165786"/>
          </a:xfrm>
          <a:custGeom>
            <a:avLst/>
            <a:gdLst>
              <a:gd name="T0" fmla="*/ 51 w 446"/>
              <a:gd name="T1" fmla="*/ 44 h 369"/>
              <a:gd name="T2" fmla="*/ 75 w 446"/>
              <a:gd name="T3" fmla="*/ 142 h 369"/>
              <a:gd name="T4" fmla="*/ 108 w 446"/>
              <a:gd name="T5" fmla="*/ 274 h 369"/>
              <a:gd name="T6" fmla="*/ 125 w 446"/>
              <a:gd name="T7" fmla="*/ 287 h 369"/>
              <a:gd name="T8" fmla="*/ 209 w 446"/>
              <a:gd name="T9" fmla="*/ 287 h 369"/>
              <a:gd name="T10" fmla="*/ 230 w 446"/>
              <a:gd name="T11" fmla="*/ 368 h 369"/>
              <a:gd name="T12" fmla="*/ 110 w 446"/>
              <a:gd name="T13" fmla="*/ 366 h 369"/>
              <a:gd name="T14" fmla="*/ 83 w 446"/>
              <a:gd name="T15" fmla="*/ 340 h 369"/>
              <a:gd name="T16" fmla="*/ 5 w 446"/>
              <a:gd name="T17" fmla="*/ 31 h 369"/>
              <a:gd name="T18" fmla="*/ 30 w 446"/>
              <a:gd name="T19" fmla="*/ 0 h 369"/>
              <a:gd name="T20" fmla="*/ 388 w 446"/>
              <a:gd name="T21" fmla="*/ 0 h 369"/>
              <a:gd name="T22" fmla="*/ 426 w 446"/>
              <a:gd name="T23" fmla="*/ 29 h 369"/>
              <a:gd name="T24" fmla="*/ 445 w 446"/>
              <a:gd name="T25" fmla="*/ 102 h 369"/>
              <a:gd name="T26" fmla="*/ 445 w 446"/>
              <a:gd name="T27" fmla="*/ 115 h 369"/>
              <a:gd name="T28" fmla="*/ 424 w 446"/>
              <a:gd name="T29" fmla="*/ 182 h 369"/>
              <a:gd name="T30" fmla="*/ 388 w 446"/>
              <a:gd name="T31" fmla="*/ 44 h 369"/>
              <a:gd name="T32" fmla="*/ 51 w 446"/>
              <a:gd name="T33" fmla="*/ 44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46" h="369">
                <a:moveTo>
                  <a:pt x="51" y="44"/>
                </a:moveTo>
                <a:cubicBezTo>
                  <a:pt x="59" y="78"/>
                  <a:pt x="67" y="110"/>
                  <a:pt x="75" y="142"/>
                </a:cubicBezTo>
                <a:cubicBezTo>
                  <a:pt x="86" y="186"/>
                  <a:pt x="98" y="230"/>
                  <a:pt x="108" y="274"/>
                </a:cubicBezTo>
                <a:cubicBezTo>
                  <a:pt x="110" y="285"/>
                  <a:pt x="115" y="288"/>
                  <a:pt x="125" y="287"/>
                </a:cubicBezTo>
                <a:cubicBezTo>
                  <a:pt x="154" y="287"/>
                  <a:pt x="183" y="287"/>
                  <a:pt x="209" y="287"/>
                </a:cubicBezTo>
                <a:cubicBezTo>
                  <a:pt x="216" y="315"/>
                  <a:pt x="223" y="341"/>
                  <a:pt x="230" y="368"/>
                </a:cubicBezTo>
                <a:cubicBezTo>
                  <a:pt x="191" y="368"/>
                  <a:pt x="151" y="369"/>
                  <a:pt x="110" y="366"/>
                </a:cubicBezTo>
                <a:cubicBezTo>
                  <a:pt x="100" y="366"/>
                  <a:pt x="86" y="351"/>
                  <a:pt x="83" y="340"/>
                </a:cubicBezTo>
                <a:cubicBezTo>
                  <a:pt x="56" y="237"/>
                  <a:pt x="30" y="134"/>
                  <a:pt x="5" y="31"/>
                </a:cubicBezTo>
                <a:cubicBezTo>
                  <a:pt x="0" y="10"/>
                  <a:pt x="9" y="0"/>
                  <a:pt x="30" y="0"/>
                </a:cubicBezTo>
                <a:cubicBezTo>
                  <a:pt x="150" y="0"/>
                  <a:pt x="269" y="0"/>
                  <a:pt x="388" y="0"/>
                </a:cubicBezTo>
                <a:cubicBezTo>
                  <a:pt x="408" y="0"/>
                  <a:pt x="421" y="9"/>
                  <a:pt x="426" y="29"/>
                </a:cubicBezTo>
                <a:cubicBezTo>
                  <a:pt x="433" y="53"/>
                  <a:pt x="439" y="78"/>
                  <a:pt x="445" y="102"/>
                </a:cubicBezTo>
                <a:cubicBezTo>
                  <a:pt x="446" y="106"/>
                  <a:pt x="446" y="111"/>
                  <a:pt x="445" y="115"/>
                </a:cubicBezTo>
                <a:cubicBezTo>
                  <a:pt x="438" y="138"/>
                  <a:pt x="431" y="161"/>
                  <a:pt x="424" y="182"/>
                </a:cubicBezTo>
                <a:cubicBezTo>
                  <a:pt x="413" y="139"/>
                  <a:pt x="400" y="91"/>
                  <a:pt x="388" y="44"/>
                </a:cubicBezTo>
                <a:cubicBezTo>
                  <a:pt x="276" y="44"/>
                  <a:pt x="164" y="44"/>
                  <a:pt x="51" y="44"/>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1" name="Freeform 210"/>
          <p:cNvSpPr>
            <a:spLocks/>
          </p:cNvSpPr>
          <p:nvPr/>
        </p:nvSpPr>
        <p:spPr bwMode="auto">
          <a:xfrm>
            <a:off x="10139970" y="2321997"/>
            <a:ext cx="317137" cy="114073"/>
          </a:xfrm>
          <a:custGeom>
            <a:avLst/>
            <a:gdLst>
              <a:gd name="T0" fmla="*/ 215 w 649"/>
              <a:gd name="T1" fmla="*/ 122 h 254"/>
              <a:gd name="T2" fmla="*/ 215 w 649"/>
              <a:gd name="T3" fmla="*/ 58 h 254"/>
              <a:gd name="T4" fmla="*/ 272 w 649"/>
              <a:gd name="T5" fmla="*/ 0 h 254"/>
              <a:gd name="T6" fmla="*/ 496 w 649"/>
              <a:gd name="T7" fmla="*/ 0 h 254"/>
              <a:gd name="T8" fmla="*/ 560 w 649"/>
              <a:gd name="T9" fmla="*/ 66 h 254"/>
              <a:gd name="T10" fmla="*/ 560 w 649"/>
              <a:gd name="T11" fmla="*/ 122 h 254"/>
              <a:gd name="T12" fmla="*/ 583 w 649"/>
              <a:gd name="T13" fmla="*/ 122 h 254"/>
              <a:gd name="T14" fmla="*/ 648 w 649"/>
              <a:gd name="T15" fmla="*/ 189 h 254"/>
              <a:gd name="T16" fmla="*/ 582 w 649"/>
              <a:gd name="T17" fmla="*/ 254 h 254"/>
              <a:gd name="T18" fmla="*/ 174 w 649"/>
              <a:gd name="T19" fmla="*/ 254 h 254"/>
              <a:gd name="T20" fmla="*/ 68 w 649"/>
              <a:gd name="T21" fmla="*/ 254 h 254"/>
              <a:gd name="T22" fmla="*/ 0 w 649"/>
              <a:gd name="T23" fmla="*/ 188 h 254"/>
              <a:gd name="T24" fmla="*/ 68 w 649"/>
              <a:gd name="T25" fmla="*/ 122 h 254"/>
              <a:gd name="T26" fmla="*/ 215 w 649"/>
              <a:gd name="T27" fmla="*/ 122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9" h="254">
                <a:moveTo>
                  <a:pt x="215" y="122"/>
                </a:moveTo>
                <a:cubicBezTo>
                  <a:pt x="215" y="99"/>
                  <a:pt x="215" y="78"/>
                  <a:pt x="215" y="58"/>
                </a:cubicBezTo>
                <a:cubicBezTo>
                  <a:pt x="216" y="21"/>
                  <a:pt x="236" y="1"/>
                  <a:pt x="272" y="0"/>
                </a:cubicBezTo>
                <a:cubicBezTo>
                  <a:pt x="347" y="0"/>
                  <a:pt x="422" y="0"/>
                  <a:pt x="496" y="0"/>
                </a:cubicBezTo>
                <a:cubicBezTo>
                  <a:pt x="540" y="1"/>
                  <a:pt x="560" y="21"/>
                  <a:pt x="560" y="66"/>
                </a:cubicBezTo>
                <a:cubicBezTo>
                  <a:pt x="560" y="84"/>
                  <a:pt x="560" y="102"/>
                  <a:pt x="560" y="122"/>
                </a:cubicBezTo>
                <a:cubicBezTo>
                  <a:pt x="569" y="122"/>
                  <a:pt x="576" y="122"/>
                  <a:pt x="583" y="122"/>
                </a:cubicBezTo>
                <a:cubicBezTo>
                  <a:pt x="621" y="124"/>
                  <a:pt x="649" y="152"/>
                  <a:pt x="648" y="189"/>
                </a:cubicBezTo>
                <a:cubicBezTo>
                  <a:pt x="648" y="225"/>
                  <a:pt x="620" y="254"/>
                  <a:pt x="582" y="254"/>
                </a:cubicBezTo>
                <a:cubicBezTo>
                  <a:pt x="446" y="254"/>
                  <a:pt x="310" y="254"/>
                  <a:pt x="174" y="254"/>
                </a:cubicBezTo>
                <a:cubicBezTo>
                  <a:pt x="139" y="254"/>
                  <a:pt x="103" y="254"/>
                  <a:pt x="68" y="254"/>
                </a:cubicBezTo>
                <a:cubicBezTo>
                  <a:pt x="28" y="253"/>
                  <a:pt x="0" y="226"/>
                  <a:pt x="0" y="188"/>
                </a:cubicBezTo>
                <a:cubicBezTo>
                  <a:pt x="0" y="151"/>
                  <a:pt x="28" y="123"/>
                  <a:pt x="68" y="122"/>
                </a:cubicBezTo>
                <a:cubicBezTo>
                  <a:pt x="116" y="121"/>
                  <a:pt x="164" y="122"/>
                  <a:pt x="215" y="122"/>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2" name="Freeform 211"/>
          <p:cNvSpPr>
            <a:spLocks/>
          </p:cNvSpPr>
          <p:nvPr/>
        </p:nvSpPr>
        <p:spPr bwMode="auto">
          <a:xfrm>
            <a:off x="10099863" y="2032631"/>
            <a:ext cx="356624" cy="234040"/>
          </a:xfrm>
          <a:custGeom>
            <a:avLst/>
            <a:gdLst>
              <a:gd name="T0" fmla="*/ 66 w 730"/>
              <a:gd name="T1" fmla="*/ 458 h 521"/>
              <a:gd name="T2" fmla="*/ 288 w 730"/>
              <a:gd name="T3" fmla="*/ 458 h 521"/>
              <a:gd name="T4" fmla="*/ 288 w 730"/>
              <a:gd name="T5" fmla="*/ 517 h 521"/>
              <a:gd name="T6" fmla="*/ 181 w 730"/>
              <a:gd name="T7" fmla="*/ 517 h 521"/>
              <a:gd name="T8" fmla="*/ 79 w 730"/>
              <a:gd name="T9" fmla="*/ 517 h 521"/>
              <a:gd name="T10" fmla="*/ 2 w 730"/>
              <a:gd name="T11" fmla="*/ 439 h 521"/>
              <a:gd name="T12" fmla="*/ 2 w 730"/>
              <a:gd name="T13" fmla="*/ 95 h 521"/>
              <a:gd name="T14" fmla="*/ 19 w 730"/>
              <a:gd name="T15" fmla="*/ 25 h 521"/>
              <a:gd name="T16" fmla="*/ 67 w 730"/>
              <a:gd name="T17" fmla="*/ 1 h 521"/>
              <a:gd name="T18" fmla="*/ 319 w 730"/>
              <a:gd name="T19" fmla="*/ 0 h 521"/>
              <a:gd name="T20" fmla="*/ 651 w 730"/>
              <a:gd name="T21" fmla="*/ 1 h 521"/>
              <a:gd name="T22" fmla="*/ 730 w 730"/>
              <a:gd name="T23" fmla="*/ 80 h 521"/>
              <a:gd name="T24" fmla="*/ 730 w 730"/>
              <a:gd name="T25" fmla="*/ 440 h 521"/>
              <a:gd name="T26" fmla="*/ 644 w 730"/>
              <a:gd name="T27" fmla="*/ 515 h 521"/>
              <a:gd name="T28" fmla="*/ 644 w 730"/>
              <a:gd name="T29" fmla="*/ 459 h 521"/>
              <a:gd name="T30" fmla="*/ 666 w 730"/>
              <a:gd name="T31" fmla="*/ 456 h 521"/>
              <a:gd name="T32" fmla="*/ 666 w 730"/>
              <a:gd name="T33" fmla="*/ 59 h 521"/>
              <a:gd name="T34" fmla="*/ 648 w 730"/>
              <a:gd name="T35" fmla="*/ 58 h 521"/>
              <a:gd name="T36" fmla="*/ 104 w 730"/>
              <a:gd name="T37" fmla="*/ 58 h 521"/>
              <a:gd name="T38" fmla="*/ 66 w 730"/>
              <a:gd name="T39" fmla="*/ 98 h 521"/>
              <a:gd name="T40" fmla="*/ 66 w 730"/>
              <a:gd name="T41" fmla="*/ 432 h 521"/>
              <a:gd name="T42" fmla="*/ 66 w 730"/>
              <a:gd name="T43" fmla="*/ 458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30" h="521">
                <a:moveTo>
                  <a:pt x="66" y="458"/>
                </a:moveTo>
                <a:cubicBezTo>
                  <a:pt x="142" y="458"/>
                  <a:pt x="214" y="458"/>
                  <a:pt x="288" y="458"/>
                </a:cubicBezTo>
                <a:cubicBezTo>
                  <a:pt x="288" y="478"/>
                  <a:pt x="288" y="496"/>
                  <a:pt x="288" y="517"/>
                </a:cubicBezTo>
                <a:cubicBezTo>
                  <a:pt x="252" y="517"/>
                  <a:pt x="216" y="517"/>
                  <a:pt x="181" y="517"/>
                </a:cubicBezTo>
                <a:cubicBezTo>
                  <a:pt x="147" y="517"/>
                  <a:pt x="113" y="517"/>
                  <a:pt x="79" y="517"/>
                </a:cubicBezTo>
                <a:cubicBezTo>
                  <a:pt x="30" y="516"/>
                  <a:pt x="2" y="487"/>
                  <a:pt x="2" y="439"/>
                </a:cubicBezTo>
                <a:cubicBezTo>
                  <a:pt x="2" y="324"/>
                  <a:pt x="2" y="210"/>
                  <a:pt x="2" y="95"/>
                </a:cubicBezTo>
                <a:cubicBezTo>
                  <a:pt x="2" y="71"/>
                  <a:pt x="0" y="46"/>
                  <a:pt x="19" y="25"/>
                </a:cubicBezTo>
                <a:cubicBezTo>
                  <a:pt x="32" y="11"/>
                  <a:pt x="47" y="1"/>
                  <a:pt x="67" y="1"/>
                </a:cubicBezTo>
                <a:cubicBezTo>
                  <a:pt x="151" y="1"/>
                  <a:pt x="235" y="0"/>
                  <a:pt x="319" y="0"/>
                </a:cubicBezTo>
                <a:cubicBezTo>
                  <a:pt x="429" y="0"/>
                  <a:pt x="540" y="0"/>
                  <a:pt x="651" y="1"/>
                </a:cubicBezTo>
                <a:cubicBezTo>
                  <a:pt x="704" y="1"/>
                  <a:pt x="730" y="27"/>
                  <a:pt x="730" y="80"/>
                </a:cubicBezTo>
                <a:cubicBezTo>
                  <a:pt x="730" y="200"/>
                  <a:pt x="730" y="320"/>
                  <a:pt x="730" y="440"/>
                </a:cubicBezTo>
                <a:cubicBezTo>
                  <a:pt x="730" y="491"/>
                  <a:pt x="697" y="521"/>
                  <a:pt x="644" y="515"/>
                </a:cubicBezTo>
                <a:cubicBezTo>
                  <a:pt x="644" y="497"/>
                  <a:pt x="644" y="479"/>
                  <a:pt x="644" y="459"/>
                </a:cubicBezTo>
                <a:cubicBezTo>
                  <a:pt x="651" y="458"/>
                  <a:pt x="658" y="457"/>
                  <a:pt x="666" y="456"/>
                </a:cubicBezTo>
                <a:cubicBezTo>
                  <a:pt x="666" y="324"/>
                  <a:pt x="666" y="193"/>
                  <a:pt x="666" y="59"/>
                </a:cubicBezTo>
                <a:cubicBezTo>
                  <a:pt x="659" y="59"/>
                  <a:pt x="653" y="58"/>
                  <a:pt x="648" y="58"/>
                </a:cubicBezTo>
                <a:cubicBezTo>
                  <a:pt x="466" y="58"/>
                  <a:pt x="285" y="58"/>
                  <a:pt x="104" y="58"/>
                </a:cubicBezTo>
                <a:cubicBezTo>
                  <a:pt x="65" y="58"/>
                  <a:pt x="65" y="58"/>
                  <a:pt x="66" y="98"/>
                </a:cubicBezTo>
                <a:cubicBezTo>
                  <a:pt x="66" y="209"/>
                  <a:pt x="66" y="320"/>
                  <a:pt x="66" y="432"/>
                </a:cubicBezTo>
                <a:cubicBezTo>
                  <a:pt x="66" y="439"/>
                  <a:pt x="66" y="447"/>
                  <a:pt x="66" y="458"/>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3" name="Freeform 212"/>
          <p:cNvSpPr>
            <a:spLocks/>
          </p:cNvSpPr>
          <p:nvPr/>
        </p:nvSpPr>
        <p:spPr bwMode="auto">
          <a:xfrm>
            <a:off x="10259051" y="2186820"/>
            <a:ext cx="137274" cy="126622"/>
          </a:xfrm>
          <a:custGeom>
            <a:avLst/>
            <a:gdLst>
              <a:gd name="T0" fmla="*/ 280 w 281"/>
              <a:gd name="T1" fmla="*/ 140 h 282"/>
              <a:gd name="T2" fmla="*/ 141 w 281"/>
              <a:gd name="T3" fmla="*/ 281 h 282"/>
              <a:gd name="T4" fmla="*/ 0 w 281"/>
              <a:gd name="T5" fmla="*/ 142 h 282"/>
              <a:gd name="T6" fmla="*/ 143 w 281"/>
              <a:gd name="T7" fmla="*/ 0 h 282"/>
              <a:gd name="T8" fmla="*/ 280 w 281"/>
              <a:gd name="T9" fmla="*/ 140 h 282"/>
            </a:gdLst>
            <a:ahLst/>
            <a:cxnLst>
              <a:cxn ang="0">
                <a:pos x="T0" y="T1"/>
              </a:cxn>
              <a:cxn ang="0">
                <a:pos x="T2" y="T3"/>
              </a:cxn>
              <a:cxn ang="0">
                <a:pos x="T4" y="T5"/>
              </a:cxn>
              <a:cxn ang="0">
                <a:pos x="T6" y="T7"/>
              </a:cxn>
              <a:cxn ang="0">
                <a:pos x="T8" y="T9"/>
              </a:cxn>
            </a:cxnLst>
            <a:rect l="0" t="0" r="r" b="b"/>
            <a:pathLst>
              <a:path w="281" h="282">
                <a:moveTo>
                  <a:pt x="280" y="140"/>
                </a:moveTo>
                <a:cubicBezTo>
                  <a:pt x="281" y="217"/>
                  <a:pt x="219" y="280"/>
                  <a:pt x="141" y="281"/>
                </a:cubicBezTo>
                <a:cubicBezTo>
                  <a:pt x="65" y="282"/>
                  <a:pt x="0" y="218"/>
                  <a:pt x="0" y="142"/>
                </a:cubicBezTo>
                <a:cubicBezTo>
                  <a:pt x="0" y="63"/>
                  <a:pt x="64" y="0"/>
                  <a:pt x="143" y="0"/>
                </a:cubicBezTo>
                <a:cubicBezTo>
                  <a:pt x="218" y="1"/>
                  <a:pt x="280" y="64"/>
                  <a:pt x="280" y="140"/>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4" name="Freeform 213"/>
          <p:cNvSpPr>
            <a:spLocks/>
          </p:cNvSpPr>
          <p:nvPr/>
        </p:nvSpPr>
        <p:spPr bwMode="auto">
          <a:xfrm>
            <a:off x="10016134" y="2270854"/>
            <a:ext cx="218109" cy="165786"/>
          </a:xfrm>
          <a:custGeom>
            <a:avLst/>
            <a:gdLst>
              <a:gd name="T0" fmla="*/ 51 w 446"/>
              <a:gd name="T1" fmla="*/ 44 h 369"/>
              <a:gd name="T2" fmla="*/ 75 w 446"/>
              <a:gd name="T3" fmla="*/ 142 h 369"/>
              <a:gd name="T4" fmla="*/ 108 w 446"/>
              <a:gd name="T5" fmla="*/ 274 h 369"/>
              <a:gd name="T6" fmla="*/ 125 w 446"/>
              <a:gd name="T7" fmla="*/ 287 h 369"/>
              <a:gd name="T8" fmla="*/ 209 w 446"/>
              <a:gd name="T9" fmla="*/ 287 h 369"/>
              <a:gd name="T10" fmla="*/ 230 w 446"/>
              <a:gd name="T11" fmla="*/ 368 h 369"/>
              <a:gd name="T12" fmla="*/ 110 w 446"/>
              <a:gd name="T13" fmla="*/ 366 h 369"/>
              <a:gd name="T14" fmla="*/ 83 w 446"/>
              <a:gd name="T15" fmla="*/ 340 h 369"/>
              <a:gd name="T16" fmla="*/ 5 w 446"/>
              <a:gd name="T17" fmla="*/ 31 h 369"/>
              <a:gd name="T18" fmla="*/ 30 w 446"/>
              <a:gd name="T19" fmla="*/ 0 h 369"/>
              <a:gd name="T20" fmla="*/ 388 w 446"/>
              <a:gd name="T21" fmla="*/ 0 h 369"/>
              <a:gd name="T22" fmla="*/ 426 w 446"/>
              <a:gd name="T23" fmla="*/ 29 h 369"/>
              <a:gd name="T24" fmla="*/ 445 w 446"/>
              <a:gd name="T25" fmla="*/ 102 h 369"/>
              <a:gd name="T26" fmla="*/ 445 w 446"/>
              <a:gd name="T27" fmla="*/ 115 h 369"/>
              <a:gd name="T28" fmla="*/ 424 w 446"/>
              <a:gd name="T29" fmla="*/ 182 h 369"/>
              <a:gd name="T30" fmla="*/ 388 w 446"/>
              <a:gd name="T31" fmla="*/ 44 h 369"/>
              <a:gd name="T32" fmla="*/ 51 w 446"/>
              <a:gd name="T33" fmla="*/ 44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46" h="369">
                <a:moveTo>
                  <a:pt x="51" y="44"/>
                </a:moveTo>
                <a:cubicBezTo>
                  <a:pt x="59" y="78"/>
                  <a:pt x="67" y="110"/>
                  <a:pt x="75" y="142"/>
                </a:cubicBezTo>
                <a:cubicBezTo>
                  <a:pt x="86" y="186"/>
                  <a:pt x="98" y="230"/>
                  <a:pt x="108" y="274"/>
                </a:cubicBezTo>
                <a:cubicBezTo>
                  <a:pt x="110" y="285"/>
                  <a:pt x="115" y="288"/>
                  <a:pt x="125" y="287"/>
                </a:cubicBezTo>
                <a:cubicBezTo>
                  <a:pt x="154" y="287"/>
                  <a:pt x="183" y="287"/>
                  <a:pt x="209" y="287"/>
                </a:cubicBezTo>
                <a:cubicBezTo>
                  <a:pt x="216" y="315"/>
                  <a:pt x="223" y="341"/>
                  <a:pt x="230" y="368"/>
                </a:cubicBezTo>
                <a:cubicBezTo>
                  <a:pt x="191" y="368"/>
                  <a:pt x="151" y="369"/>
                  <a:pt x="110" y="366"/>
                </a:cubicBezTo>
                <a:cubicBezTo>
                  <a:pt x="100" y="366"/>
                  <a:pt x="86" y="351"/>
                  <a:pt x="83" y="340"/>
                </a:cubicBezTo>
                <a:cubicBezTo>
                  <a:pt x="56" y="237"/>
                  <a:pt x="30" y="134"/>
                  <a:pt x="5" y="31"/>
                </a:cubicBezTo>
                <a:cubicBezTo>
                  <a:pt x="0" y="10"/>
                  <a:pt x="9" y="0"/>
                  <a:pt x="30" y="0"/>
                </a:cubicBezTo>
                <a:cubicBezTo>
                  <a:pt x="150" y="0"/>
                  <a:pt x="269" y="0"/>
                  <a:pt x="388" y="0"/>
                </a:cubicBezTo>
                <a:cubicBezTo>
                  <a:pt x="408" y="0"/>
                  <a:pt x="421" y="9"/>
                  <a:pt x="426" y="29"/>
                </a:cubicBezTo>
                <a:cubicBezTo>
                  <a:pt x="433" y="53"/>
                  <a:pt x="439" y="78"/>
                  <a:pt x="445" y="102"/>
                </a:cubicBezTo>
                <a:cubicBezTo>
                  <a:pt x="446" y="106"/>
                  <a:pt x="446" y="111"/>
                  <a:pt x="445" y="115"/>
                </a:cubicBezTo>
                <a:cubicBezTo>
                  <a:pt x="438" y="138"/>
                  <a:pt x="431" y="161"/>
                  <a:pt x="424" y="182"/>
                </a:cubicBezTo>
                <a:cubicBezTo>
                  <a:pt x="413" y="139"/>
                  <a:pt x="400" y="91"/>
                  <a:pt x="388" y="44"/>
                </a:cubicBezTo>
                <a:cubicBezTo>
                  <a:pt x="276" y="44"/>
                  <a:pt x="164" y="44"/>
                  <a:pt x="51" y="44"/>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5" name="Freeform 214"/>
          <p:cNvSpPr>
            <a:spLocks/>
          </p:cNvSpPr>
          <p:nvPr/>
        </p:nvSpPr>
        <p:spPr bwMode="auto">
          <a:xfrm>
            <a:off x="10167259" y="2085675"/>
            <a:ext cx="36180" cy="127191"/>
          </a:xfrm>
          <a:custGeom>
            <a:avLst/>
            <a:gdLst>
              <a:gd name="T0" fmla="*/ 74 w 74"/>
              <a:gd name="T1" fmla="*/ 282 h 283"/>
              <a:gd name="T2" fmla="*/ 12 w 74"/>
              <a:gd name="T3" fmla="*/ 282 h 283"/>
              <a:gd name="T4" fmla="*/ 1 w 74"/>
              <a:gd name="T5" fmla="*/ 271 h 283"/>
              <a:gd name="T6" fmla="*/ 1 w 74"/>
              <a:gd name="T7" fmla="*/ 265 h 283"/>
              <a:gd name="T8" fmla="*/ 1 w 74"/>
              <a:gd name="T9" fmla="*/ 0 h 283"/>
              <a:gd name="T10" fmla="*/ 74 w 74"/>
              <a:gd name="T11" fmla="*/ 0 h 283"/>
              <a:gd name="T12" fmla="*/ 74 w 74"/>
              <a:gd name="T13" fmla="*/ 282 h 283"/>
            </a:gdLst>
            <a:ahLst/>
            <a:cxnLst>
              <a:cxn ang="0">
                <a:pos x="T0" y="T1"/>
              </a:cxn>
              <a:cxn ang="0">
                <a:pos x="T2" y="T3"/>
              </a:cxn>
              <a:cxn ang="0">
                <a:pos x="T4" y="T5"/>
              </a:cxn>
              <a:cxn ang="0">
                <a:pos x="T6" y="T7"/>
              </a:cxn>
              <a:cxn ang="0">
                <a:pos x="T8" y="T9"/>
              </a:cxn>
              <a:cxn ang="0">
                <a:pos x="T10" y="T11"/>
              </a:cxn>
              <a:cxn ang="0">
                <a:pos x="T12" y="T13"/>
              </a:cxn>
            </a:cxnLst>
            <a:rect l="0" t="0" r="r" b="b"/>
            <a:pathLst>
              <a:path w="74" h="283">
                <a:moveTo>
                  <a:pt x="74" y="282"/>
                </a:moveTo>
                <a:cubicBezTo>
                  <a:pt x="52" y="282"/>
                  <a:pt x="32" y="283"/>
                  <a:pt x="12" y="282"/>
                </a:cubicBezTo>
                <a:cubicBezTo>
                  <a:pt x="8" y="282"/>
                  <a:pt x="4" y="275"/>
                  <a:pt x="1" y="271"/>
                </a:cubicBezTo>
                <a:cubicBezTo>
                  <a:pt x="0" y="270"/>
                  <a:pt x="1" y="267"/>
                  <a:pt x="1" y="265"/>
                </a:cubicBezTo>
                <a:cubicBezTo>
                  <a:pt x="1" y="177"/>
                  <a:pt x="1" y="90"/>
                  <a:pt x="1" y="0"/>
                </a:cubicBezTo>
                <a:cubicBezTo>
                  <a:pt x="26" y="0"/>
                  <a:pt x="50" y="0"/>
                  <a:pt x="74" y="0"/>
                </a:cubicBezTo>
                <a:cubicBezTo>
                  <a:pt x="74" y="93"/>
                  <a:pt x="74" y="186"/>
                  <a:pt x="74" y="282"/>
                </a:cubicBezTo>
                <a:close/>
              </a:path>
            </a:pathLst>
          </a:custGeom>
          <a:solidFill>
            <a:srgbClr val="0070C0"/>
          </a:solidFill>
          <a:ln>
            <a:noFill/>
          </a:ln>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nvGrpSpPr>
          <p:cNvPr id="216" name="Group 215"/>
          <p:cNvGrpSpPr/>
          <p:nvPr/>
        </p:nvGrpSpPr>
        <p:grpSpPr>
          <a:xfrm>
            <a:off x="1529626" y="1627270"/>
            <a:ext cx="1170432" cy="1170432"/>
            <a:chOff x="5598774" y="2773732"/>
            <a:chExt cx="881111" cy="879800"/>
          </a:xfrm>
        </p:grpSpPr>
        <p:sp>
          <p:nvSpPr>
            <p:cNvPr id="217" name="Oval 18"/>
            <p:cNvSpPr>
              <a:spLocks noChangeArrowheads="1"/>
            </p:cNvSpPr>
            <p:nvPr/>
          </p:nvSpPr>
          <p:spPr bwMode="auto">
            <a:xfrm>
              <a:off x="5598774" y="2773732"/>
              <a:ext cx="881111" cy="879800"/>
            </a:xfrm>
            <a:prstGeom prst="ellipse">
              <a:avLst/>
            </a:prstGeom>
            <a:solidFill>
              <a:srgbClr val="8E258D"/>
            </a:solid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218" name="Freeform 60"/>
            <p:cNvSpPr>
              <a:spLocks/>
            </p:cNvSpPr>
            <p:nvPr/>
          </p:nvSpPr>
          <p:spPr bwMode="auto">
            <a:xfrm>
              <a:off x="5837409" y="2964508"/>
              <a:ext cx="641165" cy="689023"/>
            </a:xfrm>
            <a:custGeom>
              <a:avLst/>
              <a:gdLst/>
              <a:ahLst/>
              <a:cxnLst>
                <a:cxn ang="0">
                  <a:pos x="414" y="181"/>
                </a:cxn>
                <a:cxn ang="0">
                  <a:pos x="233" y="1"/>
                </a:cxn>
                <a:cxn ang="0">
                  <a:pos x="233" y="0"/>
                </a:cxn>
                <a:cxn ang="0">
                  <a:pos x="61" y="0"/>
                </a:cxn>
                <a:cxn ang="0">
                  <a:pos x="0" y="62"/>
                </a:cxn>
                <a:cxn ang="0">
                  <a:pos x="0" y="124"/>
                </a:cxn>
                <a:cxn ang="0">
                  <a:pos x="0" y="148"/>
                </a:cxn>
                <a:cxn ang="0">
                  <a:pos x="0" y="320"/>
                </a:cxn>
                <a:cxn ang="0">
                  <a:pos x="0" y="320"/>
                </a:cxn>
                <a:cxn ang="0">
                  <a:pos x="125" y="445"/>
                </a:cxn>
                <a:cxn ang="0">
                  <a:pos x="131" y="445"/>
                </a:cxn>
                <a:cxn ang="0">
                  <a:pos x="414" y="181"/>
                </a:cxn>
              </a:cxnLst>
              <a:rect l="0" t="0" r="r" b="b"/>
              <a:pathLst>
                <a:path w="414" h="445">
                  <a:moveTo>
                    <a:pt x="414" y="181"/>
                  </a:moveTo>
                  <a:cubicBezTo>
                    <a:pt x="233" y="1"/>
                    <a:pt x="233" y="1"/>
                    <a:pt x="233" y="1"/>
                  </a:cubicBezTo>
                  <a:cubicBezTo>
                    <a:pt x="233" y="0"/>
                    <a:pt x="233" y="0"/>
                    <a:pt x="233" y="0"/>
                  </a:cubicBezTo>
                  <a:cubicBezTo>
                    <a:pt x="61" y="0"/>
                    <a:pt x="61" y="0"/>
                    <a:pt x="61" y="0"/>
                  </a:cubicBezTo>
                  <a:cubicBezTo>
                    <a:pt x="0" y="62"/>
                    <a:pt x="0" y="62"/>
                    <a:pt x="0" y="62"/>
                  </a:cubicBezTo>
                  <a:cubicBezTo>
                    <a:pt x="0" y="124"/>
                    <a:pt x="0" y="124"/>
                    <a:pt x="0" y="124"/>
                  </a:cubicBezTo>
                  <a:cubicBezTo>
                    <a:pt x="0" y="148"/>
                    <a:pt x="0" y="148"/>
                    <a:pt x="0" y="148"/>
                  </a:cubicBezTo>
                  <a:cubicBezTo>
                    <a:pt x="0" y="320"/>
                    <a:pt x="0" y="320"/>
                    <a:pt x="0" y="320"/>
                  </a:cubicBezTo>
                  <a:cubicBezTo>
                    <a:pt x="0" y="320"/>
                    <a:pt x="0" y="320"/>
                    <a:pt x="0" y="320"/>
                  </a:cubicBezTo>
                  <a:cubicBezTo>
                    <a:pt x="125" y="445"/>
                    <a:pt x="125" y="445"/>
                    <a:pt x="125" y="445"/>
                  </a:cubicBezTo>
                  <a:cubicBezTo>
                    <a:pt x="127" y="445"/>
                    <a:pt x="129" y="445"/>
                    <a:pt x="131" y="445"/>
                  </a:cubicBezTo>
                  <a:cubicBezTo>
                    <a:pt x="281" y="445"/>
                    <a:pt x="403" y="329"/>
                    <a:pt x="414" y="181"/>
                  </a:cubicBezTo>
                  <a:close/>
                </a:path>
              </a:pathLst>
            </a:custGeom>
            <a:solidFill>
              <a:srgbClr val="AA5CAA"/>
            </a:solid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219" name="Freeform 61"/>
            <p:cNvSpPr>
              <a:spLocks/>
            </p:cNvSpPr>
            <p:nvPr/>
          </p:nvSpPr>
          <p:spPr bwMode="auto">
            <a:xfrm>
              <a:off x="5837409" y="2964508"/>
              <a:ext cx="360574" cy="495625"/>
            </a:xfrm>
            <a:custGeom>
              <a:avLst/>
              <a:gdLst/>
              <a:ahLst/>
              <a:cxnLst>
                <a:cxn ang="0">
                  <a:pos x="0" y="756"/>
                </a:cxn>
                <a:cxn ang="0">
                  <a:pos x="0" y="349"/>
                </a:cxn>
                <a:cxn ang="0">
                  <a:pos x="0" y="146"/>
                </a:cxn>
                <a:cxn ang="0">
                  <a:pos x="144" y="0"/>
                </a:cxn>
                <a:cxn ang="0">
                  <a:pos x="550" y="0"/>
                </a:cxn>
                <a:cxn ang="0">
                  <a:pos x="550" y="151"/>
                </a:cxn>
                <a:cxn ang="0">
                  <a:pos x="550" y="349"/>
                </a:cxn>
                <a:cxn ang="0">
                  <a:pos x="550" y="756"/>
                </a:cxn>
                <a:cxn ang="0">
                  <a:pos x="0" y="756"/>
                </a:cxn>
              </a:cxnLst>
              <a:rect l="0" t="0" r="r" b="b"/>
              <a:pathLst>
                <a:path w="550" h="756">
                  <a:moveTo>
                    <a:pt x="0" y="756"/>
                  </a:moveTo>
                  <a:lnTo>
                    <a:pt x="0" y="349"/>
                  </a:lnTo>
                  <a:lnTo>
                    <a:pt x="0" y="146"/>
                  </a:lnTo>
                  <a:lnTo>
                    <a:pt x="144" y="0"/>
                  </a:lnTo>
                  <a:lnTo>
                    <a:pt x="550" y="0"/>
                  </a:lnTo>
                  <a:lnTo>
                    <a:pt x="550" y="151"/>
                  </a:lnTo>
                  <a:lnTo>
                    <a:pt x="550" y="349"/>
                  </a:lnTo>
                  <a:lnTo>
                    <a:pt x="550" y="756"/>
                  </a:lnTo>
                  <a:lnTo>
                    <a:pt x="0" y="756"/>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220" name="Freeform 62"/>
            <p:cNvSpPr>
              <a:spLocks/>
            </p:cNvSpPr>
            <p:nvPr/>
          </p:nvSpPr>
          <p:spPr bwMode="auto">
            <a:xfrm>
              <a:off x="5837409" y="2964508"/>
              <a:ext cx="94405" cy="95716"/>
            </a:xfrm>
            <a:custGeom>
              <a:avLst/>
              <a:gdLst/>
              <a:ahLst/>
              <a:cxnLst>
                <a:cxn ang="0">
                  <a:pos x="144" y="146"/>
                </a:cxn>
                <a:cxn ang="0">
                  <a:pos x="0" y="146"/>
                </a:cxn>
                <a:cxn ang="0">
                  <a:pos x="144" y="0"/>
                </a:cxn>
                <a:cxn ang="0">
                  <a:pos x="144" y="146"/>
                </a:cxn>
              </a:cxnLst>
              <a:rect l="0" t="0" r="r" b="b"/>
              <a:pathLst>
                <a:path w="144" h="146">
                  <a:moveTo>
                    <a:pt x="144" y="146"/>
                  </a:moveTo>
                  <a:lnTo>
                    <a:pt x="0" y="146"/>
                  </a:lnTo>
                  <a:lnTo>
                    <a:pt x="144" y="0"/>
                  </a:lnTo>
                  <a:lnTo>
                    <a:pt x="144" y="146"/>
                  </a:lnTo>
                  <a:close/>
                </a:path>
              </a:pathLst>
            </a:custGeom>
            <a:solidFill>
              <a:srgbClr val="FEC00F"/>
            </a:solid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221" name="Freeform 63"/>
            <p:cNvSpPr>
              <a:spLocks/>
            </p:cNvSpPr>
            <p:nvPr/>
          </p:nvSpPr>
          <p:spPr bwMode="auto">
            <a:xfrm>
              <a:off x="5837409" y="3060224"/>
              <a:ext cx="94405" cy="96371"/>
            </a:xfrm>
            <a:custGeom>
              <a:avLst/>
              <a:gdLst/>
              <a:ahLst/>
              <a:cxnLst>
                <a:cxn ang="0">
                  <a:pos x="0" y="0"/>
                </a:cxn>
                <a:cxn ang="0">
                  <a:pos x="144" y="0"/>
                </a:cxn>
                <a:cxn ang="0">
                  <a:pos x="0" y="147"/>
                </a:cxn>
                <a:cxn ang="0">
                  <a:pos x="0" y="0"/>
                </a:cxn>
              </a:cxnLst>
              <a:rect l="0" t="0" r="r" b="b"/>
              <a:pathLst>
                <a:path w="144" h="147">
                  <a:moveTo>
                    <a:pt x="0" y="0"/>
                  </a:moveTo>
                  <a:lnTo>
                    <a:pt x="144" y="0"/>
                  </a:lnTo>
                  <a:lnTo>
                    <a:pt x="0" y="147"/>
                  </a:lnTo>
                  <a:lnTo>
                    <a:pt x="0" y="0"/>
                  </a:lnTo>
                  <a:close/>
                </a:path>
              </a:pathLst>
            </a:custGeom>
            <a:solidFill>
              <a:srgbClr val="D1ECFB"/>
            </a:solid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222" name="Freeform 64"/>
            <p:cNvSpPr>
              <a:spLocks/>
            </p:cNvSpPr>
            <p:nvPr/>
          </p:nvSpPr>
          <p:spPr bwMode="auto">
            <a:xfrm>
              <a:off x="5870188" y="3290991"/>
              <a:ext cx="117350" cy="118006"/>
            </a:xfrm>
            <a:custGeom>
              <a:avLst/>
              <a:gdLst/>
              <a:ahLst/>
              <a:cxnLst>
                <a:cxn ang="0">
                  <a:pos x="35" y="40"/>
                </a:cxn>
                <a:cxn ang="0">
                  <a:pos x="35" y="0"/>
                </a:cxn>
                <a:cxn ang="0">
                  <a:pos x="0" y="38"/>
                </a:cxn>
                <a:cxn ang="0">
                  <a:pos x="38" y="76"/>
                </a:cxn>
                <a:cxn ang="0">
                  <a:pos x="76" y="40"/>
                </a:cxn>
                <a:cxn ang="0">
                  <a:pos x="35" y="40"/>
                </a:cxn>
              </a:cxnLst>
              <a:rect l="0" t="0" r="r" b="b"/>
              <a:pathLst>
                <a:path w="76" h="76">
                  <a:moveTo>
                    <a:pt x="35" y="40"/>
                  </a:moveTo>
                  <a:cubicBezTo>
                    <a:pt x="35" y="0"/>
                    <a:pt x="35" y="0"/>
                    <a:pt x="35" y="0"/>
                  </a:cubicBezTo>
                  <a:cubicBezTo>
                    <a:pt x="16" y="1"/>
                    <a:pt x="0" y="18"/>
                    <a:pt x="0" y="38"/>
                  </a:cubicBezTo>
                  <a:cubicBezTo>
                    <a:pt x="0" y="59"/>
                    <a:pt x="17" y="76"/>
                    <a:pt x="38" y="76"/>
                  </a:cubicBezTo>
                  <a:cubicBezTo>
                    <a:pt x="58" y="76"/>
                    <a:pt x="74" y="60"/>
                    <a:pt x="76" y="40"/>
                  </a:cubicBezTo>
                  <a:lnTo>
                    <a:pt x="35" y="40"/>
                  </a:lnTo>
                  <a:close/>
                </a:path>
              </a:pathLst>
            </a:custGeom>
            <a:solidFill>
              <a:srgbClr val="2C5871"/>
            </a:solid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223" name="Freeform 65"/>
            <p:cNvSpPr>
              <a:spLocks/>
            </p:cNvSpPr>
            <p:nvPr/>
          </p:nvSpPr>
          <p:spPr bwMode="auto">
            <a:xfrm>
              <a:off x="5940992" y="3294269"/>
              <a:ext cx="43269" cy="45236"/>
            </a:xfrm>
            <a:custGeom>
              <a:avLst/>
              <a:gdLst/>
              <a:ahLst/>
              <a:cxnLst>
                <a:cxn ang="0">
                  <a:pos x="28" y="29"/>
                </a:cxn>
                <a:cxn ang="0">
                  <a:pos x="0" y="0"/>
                </a:cxn>
                <a:cxn ang="0">
                  <a:pos x="0" y="29"/>
                </a:cxn>
                <a:cxn ang="0">
                  <a:pos x="28" y="29"/>
                </a:cxn>
              </a:cxnLst>
              <a:rect l="0" t="0" r="r" b="b"/>
              <a:pathLst>
                <a:path w="28" h="29">
                  <a:moveTo>
                    <a:pt x="28" y="29"/>
                  </a:moveTo>
                  <a:cubicBezTo>
                    <a:pt x="28" y="13"/>
                    <a:pt x="15" y="0"/>
                    <a:pt x="0" y="0"/>
                  </a:cubicBezTo>
                  <a:cubicBezTo>
                    <a:pt x="0" y="29"/>
                    <a:pt x="0" y="29"/>
                    <a:pt x="0" y="29"/>
                  </a:cubicBezTo>
                  <a:lnTo>
                    <a:pt x="28" y="29"/>
                  </a:lnTo>
                  <a:close/>
                </a:path>
              </a:pathLst>
            </a:custGeom>
            <a:solidFill>
              <a:srgbClr val="F99B1C"/>
            </a:solid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224" name="Freeform 66"/>
            <p:cNvSpPr>
              <a:spLocks/>
            </p:cNvSpPr>
            <p:nvPr/>
          </p:nvSpPr>
          <p:spPr bwMode="auto">
            <a:xfrm>
              <a:off x="5947547" y="3171674"/>
              <a:ext cx="38680" cy="37369"/>
            </a:xfrm>
            <a:custGeom>
              <a:avLst/>
              <a:gdLst/>
              <a:ahLst/>
              <a:cxnLst>
                <a:cxn ang="0">
                  <a:pos x="4" y="0"/>
                </a:cxn>
                <a:cxn ang="0">
                  <a:pos x="0" y="7"/>
                </a:cxn>
                <a:cxn ang="0">
                  <a:pos x="13" y="24"/>
                </a:cxn>
                <a:cxn ang="0">
                  <a:pos x="25" y="3"/>
                </a:cxn>
                <a:cxn ang="0">
                  <a:pos x="4" y="0"/>
                </a:cxn>
              </a:cxnLst>
              <a:rect l="0" t="0" r="r" b="b"/>
              <a:pathLst>
                <a:path w="25" h="24">
                  <a:moveTo>
                    <a:pt x="4" y="0"/>
                  </a:moveTo>
                  <a:cubicBezTo>
                    <a:pt x="3" y="3"/>
                    <a:pt x="2" y="5"/>
                    <a:pt x="0" y="7"/>
                  </a:cubicBezTo>
                  <a:cubicBezTo>
                    <a:pt x="13" y="24"/>
                    <a:pt x="13" y="24"/>
                    <a:pt x="13" y="24"/>
                  </a:cubicBezTo>
                  <a:cubicBezTo>
                    <a:pt x="19" y="18"/>
                    <a:pt x="23" y="11"/>
                    <a:pt x="25" y="3"/>
                  </a:cubicBezTo>
                  <a:lnTo>
                    <a:pt x="4" y="0"/>
                  </a:lnTo>
                  <a:close/>
                </a:path>
              </a:pathLst>
            </a:custGeom>
            <a:solidFill>
              <a:srgbClr val="A6DAE9"/>
            </a:solid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225" name="Freeform 67"/>
            <p:cNvSpPr>
              <a:spLocks/>
            </p:cNvSpPr>
            <p:nvPr/>
          </p:nvSpPr>
          <p:spPr bwMode="auto">
            <a:xfrm>
              <a:off x="5933124" y="3105459"/>
              <a:ext cx="54414" cy="60314"/>
            </a:xfrm>
            <a:custGeom>
              <a:avLst/>
              <a:gdLst/>
              <a:ahLst/>
              <a:cxnLst>
                <a:cxn ang="0">
                  <a:pos x="0" y="22"/>
                </a:cxn>
                <a:cxn ang="0">
                  <a:pos x="14" y="36"/>
                </a:cxn>
                <a:cxn ang="0">
                  <a:pos x="35" y="39"/>
                </a:cxn>
                <a:cxn ang="0">
                  <a:pos x="35" y="38"/>
                </a:cxn>
                <a:cxn ang="0">
                  <a:pos x="0" y="0"/>
                </a:cxn>
                <a:cxn ang="0">
                  <a:pos x="0" y="22"/>
                </a:cxn>
              </a:cxnLst>
              <a:rect l="0" t="0" r="r" b="b"/>
              <a:pathLst>
                <a:path w="35" h="39">
                  <a:moveTo>
                    <a:pt x="0" y="22"/>
                  </a:moveTo>
                  <a:cubicBezTo>
                    <a:pt x="7" y="23"/>
                    <a:pt x="13" y="29"/>
                    <a:pt x="14" y="36"/>
                  </a:cubicBezTo>
                  <a:cubicBezTo>
                    <a:pt x="35" y="39"/>
                    <a:pt x="35" y="39"/>
                    <a:pt x="35" y="39"/>
                  </a:cubicBezTo>
                  <a:cubicBezTo>
                    <a:pt x="35" y="39"/>
                    <a:pt x="35" y="38"/>
                    <a:pt x="35" y="38"/>
                  </a:cubicBezTo>
                  <a:cubicBezTo>
                    <a:pt x="35" y="18"/>
                    <a:pt x="20" y="2"/>
                    <a:pt x="0" y="0"/>
                  </a:cubicBezTo>
                  <a:lnTo>
                    <a:pt x="0" y="22"/>
                  </a:lnTo>
                  <a:close/>
                </a:path>
              </a:pathLst>
            </a:custGeom>
            <a:solidFill>
              <a:srgbClr val="F99B1C"/>
            </a:solid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226" name="Freeform 68"/>
            <p:cNvSpPr>
              <a:spLocks/>
            </p:cNvSpPr>
            <p:nvPr/>
          </p:nvSpPr>
          <p:spPr bwMode="auto">
            <a:xfrm>
              <a:off x="5880677" y="3105459"/>
              <a:ext cx="41958" cy="41958"/>
            </a:xfrm>
            <a:custGeom>
              <a:avLst/>
              <a:gdLst/>
              <a:ahLst/>
              <a:cxnLst>
                <a:cxn ang="0">
                  <a:pos x="18" y="27"/>
                </a:cxn>
                <a:cxn ang="0">
                  <a:pos x="27" y="22"/>
                </a:cxn>
                <a:cxn ang="0">
                  <a:pos x="27" y="0"/>
                </a:cxn>
                <a:cxn ang="0">
                  <a:pos x="0" y="16"/>
                </a:cxn>
                <a:cxn ang="0">
                  <a:pos x="18" y="27"/>
                </a:cxn>
              </a:cxnLst>
              <a:rect l="0" t="0" r="r" b="b"/>
              <a:pathLst>
                <a:path w="27" h="27">
                  <a:moveTo>
                    <a:pt x="18" y="27"/>
                  </a:moveTo>
                  <a:cubicBezTo>
                    <a:pt x="21" y="24"/>
                    <a:pt x="24" y="22"/>
                    <a:pt x="27" y="22"/>
                  </a:cubicBezTo>
                  <a:cubicBezTo>
                    <a:pt x="27" y="0"/>
                    <a:pt x="27" y="0"/>
                    <a:pt x="27" y="0"/>
                  </a:cubicBezTo>
                  <a:cubicBezTo>
                    <a:pt x="16" y="1"/>
                    <a:pt x="6" y="7"/>
                    <a:pt x="0" y="16"/>
                  </a:cubicBezTo>
                  <a:lnTo>
                    <a:pt x="18" y="27"/>
                  </a:lnTo>
                  <a:close/>
                </a:path>
              </a:pathLst>
            </a:custGeom>
            <a:solidFill>
              <a:srgbClr val="15B0BF"/>
            </a:solid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227" name="Freeform 69"/>
            <p:cNvSpPr>
              <a:spLocks/>
            </p:cNvSpPr>
            <p:nvPr/>
          </p:nvSpPr>
          <p:spPr bwMode="auto">
            <a:xfrm>
              <a:off x="5870188" y="3139550"/>
              <a:ext cx="87849" cy="83260"/>
            </a:xfrm>
            <a:custGeom>
              <a:avLst/>
              <a:gdLst/>
              <a:ahLst/>
              <a:cxnLst>
                <a:cxn ang="0">
                  <a:pos x="45" y="32"/>
                </a:cxn>
                <a:cxn ang="0">
                  <a:pos x="38" y="33"/>
                </a:cxn>
                <a:cxn ang="0">
                  <a:pos x="21" y="16"/>
                </a:cxn>
                <a:cxn ang="0">
                  <a:pos x="22" y="11"/>
                </a:cxn>
                <a:cxn ang="0">
                  <a:pos x="4" y="0"/>
                </a:cxn>
                <a:cxn ang="0">
                  <a:pos x="0" y="16"/>
                </a:cxn>
                <a:cxn ang="0">
                  <a:pos x="38" y="54"/>
                </a:cxn>
                <a:cxn ang="0">
                  <a:pos x="57" y="49"/>
                </a:cxn>
                <a:cxn ang="0">
                  <a:pos x="45" y="32"/>
                </a:cxn>
              </a:cxnLst>
              <a:rect l="0" t="0" r="r" b="b"/>
              <a:pathLst>
                <a:path w="57" h="54">
                  <a:moveTo>
                    <a:pt x="45" y="32"/>
                  </a:moveTo>
                  <a:cubicBezTo>
                    <a:pt x="43" y="32"/>
                    <a:pt x="40" y="33"/>
                    <a:pt x="38" y="33"/>
                  </a:cubicBezTo>
                  <a:cubicBezTo>
                    <a:pt x="29" y="33"/>
                    <a:pt x="21" y="25"/>
                    <a:pt x="21" y="16"/>
                  </a:cubicBezTo>
                  <a:cubicBezTo>
                    <a:pt x="21" y="14"/>
                    <a:pt x="21" y="12"/>
                    <a:pt x="22" y="11"/>
                  </a:cubicBezTo>
                  <a:cubicBezTo>
                    <a:pt x="4" y="0"/>
                    <a:pt x="4" y="0"/>
                    <a:pt x="4" y="0"/>
                  </a:cubicBezTo>
                  <a:cubicBezTo>
                    <a:pt x="1" y="5"/>
                    <a:pt x="0" y="10"/>
                    <a:pt x="0" y="16"/>
                  </a:cubicBezTo>
                  <a:cubicBezTo>
                    <a:pt x="0" y="37"/>
                    <a:pt x="17" y="54"/>
                    <a:pt x="38" y="54"/>
                  </a:cubicBezTo>
                  <a:cubicBezTo>
                    <a:pt x="45" y="54"/>
                    <a:pt x="51" y="52"/>
                    <a:pt x="57" y="49"/>
                  </a:cubicBezTo>
                  <a:lnTo>
                    <a:pt x="45" y="32"/>
                  </a:lnTo>
                  <a:close/>
                </a:path>
              </a:pathLst>
            </a:custGeom>
            <a:solidFill>
              <a:srgbClr val="2C5871"/>
            </a:solid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70"/>
            <p:cNvSpPr>
              <a:spLocks noChangeArrowheads="1"/>
            </p:cNvSpPr>
            <p:nvPr/>
          </p:nvSpPr>
          <p:spPr bwMode="auto">
            <a:xfrm>
              <a:off x="6013762" y="3105459"/>
              <a:ext cx="142918" cy="15079"/>
            </a:xfrm>
            <a:prstGeom prst="rect">
              <a:avLst/>
            </a:prstGeom>
            <a:solidFill>
              <a:srgbClr val="15B0BF"/>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71"/>
            <p:cNvSpPr>
              <a:spLocks noChangeArrowheads="1"/>
            </p:cNvSpPr>
            <p:nvPr/>
          </p:nvSpPr>
          <p:spPr bwMode="auto">
            <a:xfrm>
              <a:off x="6013762" y="3152006"/>
              <a:ext cx="142918" cy="13767"/>
            </a:xfrm>
            <a:prstGeom prst="rect">
              <a:avLst/>
            </a:prstGeom>
            <a:solidFill>
              <a:srgbClr val="A6DAE9"/>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72"/>
            <p:cNvSpPr>
              <a:spLocks noChangeArrowheads="1"/>
            </p:cNvSpPr>
            <p:nvPr/>
          </p:nvSpPr>
          <p:spPr bwMode="auto">
            <a:xfrm>
              <a:off x="6013762" y="3196586"/>
              <a:ext cx="142918" cy="15734"/>
            </a:xfrm>
            <a:prstGeom prst="rect">
              <a:avLst/>
            </a:prstGeom>
            <a:solidFill>
              <a:srgbClr val="A6DAE9"/>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73"/>
            <p:cNvSpPr>
              <a:spLocks noChangeArrowheads="1"/>
            </p:cNvSpPr>
            <p:nvPr/>
          </p:nvSpPr>
          <p:spPr bwMode="auto">
            <a:xfrm>
              <a:off x="6013762" y="3290991"/>
              <a:ext cx="98994" cy="14423"/>
            </a:xfrm>
            <a:prstGeom prst="rect">
              <a:avLst/>
            </a:prstGeom>
            <a:solidFill>
              <a:srgbClr val="15B0BF"/>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74"/>
            <p:cNvSpPr>
              <a:spLocks noChangeArrowheads="1"/>
            </p:cNvSpPr>
            <p:nvPr/>
          </p:nvSpPr>
          <p:spPr bwMode="auto">
            <a:xfrm>
              <a:off x="6013762" y="3336227"/>
              <a:ext cx="142918" cy="15079"/>
            </a:xfrm>
            <a:prstGeom prst="rect">
              <a:avLst/>
            </a:prstGeom>
            <a:solidFill>
              <a:srgbClr val="A6DAE9"/>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3" name="Rectangle 75"/>
            <p:cNvSpPr>
              <a:spLocks noChangeArrowheads="1"/>
            </p:cNvSpPr>
            <p:nvPr/>
          </p:nvSpPr>
          <p:spPr bwMode="auto">
            <a:xfrm>
              <a:off x="6013762" y="3382773"/>
              <a:ext cx="142918" cy="13767"/>
            </a:xfrm>
            <a:prstGeom prst="rect">
              <a:avLst/>
            </a:prstGeom>
            <a:solidFill>
              <a:srgbClr val="A6DAE9"/>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34" name="Group 233"/>
          <p:cNvGrpSpPr/>
          <p:nvPr/>
        </p:nvGrpSpPr>
        <p:grpSpPr>
          <a:xfrm>
            <a:off x="3496577" y="1623684"/>
            <a:ext cx="1170432" cy="1170432"/>
            <a:chOff x="5598774" y="5044034"/>
            <a:chExt cx="881111" cy="881111"/>
          </a:xfrm>
        </p:grpSpPr>
        <p:sp>
          <p:nvSpPr>
            <p:cNvPr id="235" name="Oval 28"/>
            <p:cNvSpPr>
              <a:spLocks noChangeArrowheads="1"/>
            </p:cNvSpPr>
            <p:nvPr/>
          </p:nvSpPr>
          <p:spPr bwMode="auto">
            <a:xfrm>
              <a:off x="5598774" y="5044034"/>
              <a:ext cx="881111" cy="881111"/>
            </a:xfrm>
            <a:prstGeom prst="ellipse">
              <a:avLst/>
            </a:prstGeom>
            <a:solidFill>
              <a:srgbClr val="A6DAE9"/>
            </a:solid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236" name="Freeform 32"/>
            <p:cNvSpPr>
              <a:spLocks/>
            </p:cNvSpPr>
            <p:nvPr/>
          </p:nvSpPr>
          <p:spPr bwMode="auto">
            <a:xfrm>
              <a:off x="5769227" y="5248578"/>
              <a:ext cx="702791" cy="675256"/>
            </a:xfrm>
            <a:custGeom>
              <a:avLst/>
              <a:gdLst/>
              <a:ahLst/>
              <a:cxnLst>
                <a:cxn ang="0">
                  <a:pos x="454" y="201"/>
                </a:cxn>
                <a:cxn ang="0">
                  <a:pos x="295" y="42"/>
                </a:cxn>
                <a:cxn ang="0">
                  <a:pos x="293" y="40"/>
                </a:cxn>
                <a:cxn ang="0">
                  <a:pos x="244" y="30"/>
                </a:cxn>
                <a:cxn ang="0">
                  <a:pos x="243" y="30"/>
                </a:cxn>
                <a:cxn ang="0">
                  <a:pos x="240" y="31"/>
                </a:cxn>
                <a:cxn ang="0">
                  <a:pos x="239" y="31"/>
                </a:cxn>
                <a:cxn ang="0">
                  <a:pos x="236" y="33"/>
                </a:cxn>
                <a:cxn ang="0">
                  <a:pos x="235" y="33"/>
                </a:cxn>
                <a:cxn ang="0">
                  <a:pos x="232" y="35"/>
                </a:cxn>
                <a:cxn ang="0">
                  <a:pos x="230" y="36"/>
                </a:cxn>
                <a:cxn ang="0">
                  <a:pos x="229" y="37"/>
                </a:cxn>
                <a:cxn ang="0">
                  <a:pos x="226" y="40"/>
                </a:cxn>
                <a:cxn ang="0">
                  <a:pos x="218" y="67"/>
                </a:cxn>
                <a:cxn ang="0">
                  <a:pos x="170" y="20"/>
                </a:cxn>
                <a:cxn ang="0">
                  <a:pos x="167" y="17"/>
                </a:cxn>
                <a:cxn ang="0">
                  <a:pos x="110" y="3"/>
                </a:cxn>
                <a:cxn ang="0">
                  <a:pos x="110" y="3"/>
                </a:cxn>
                <a:cxn ang="0">
                  <a:pos x="105" y="5"/>
                </a:cxn>
                <a:cxn ang="0">
                  <a:pos x="104" y="5"/>
                </a:cxn>
                <a:cxn ang="0">
                  <a:pos x="100" y="6"/>
                </a:cxn>
                <a:cxn ang="0">
                  <a:pos x="99" y="7"/>
                </a:cxn>
                <a:cxn ang="0">
                  <a:pos x="95" y="8"/>
                </a:cxn>
                <a:cxn ang="0">
                  <a:pos x="93" y="9"/>
                </a:cxn>
                <a:cxn ang="0">
                  <a:pos x="90" y="11"/>
                </a:cxn>
                <a:cxn ang="0">
                  <a:pos x="88" y="12"/>
                </a:cxn>
                <a:cxn ang="0">
                  <a:pos x="86" y="14"/>
                </a:cxn>
                <a:cxn ang="0">
                  <a:pos x="82" y="17"/>
                </a:cxn>
                <a:cxn ang="0">
                  <a:pos x="72" y="57"/>
                </a:cxn>
                <a:cxn ang="0">
                  <a:pos x="74" y="73"/>
                </a:cxn>
                <a:cxn ang="0">
                  <a:pos x="70" y="72"/>
                </a:cxn>
                <a:cxn ang="0">
                  <a:pos x="66" y="78"/>
                </a:cxn>
                <a:cxn ang="0">
                  <a:pos x="69" y="106"/>
                </a:cxn>
                <a:cxn ang="0">
                  <a:pos x="74" y="111"/>
                </a:cxn>
                <a:cxn ang="0">
                  <a:pos x="78" y="109"/>
                </a:cxn>
                <a:cxn ang="0">
                  <a:pos x="80" y="127"/>
                </a:cxn>
                <a:cxn ang="0">
                  <a:pos x="91" y="142"/>
                </a:cxn>
                <a:cxn ang="0">
                  <a:pos x="94" y="161"/>
                </a:cxn>
                <a:cxn ang="0">
                  <a:pos x="14" y="184"/>
                </a:cxn>
                <a:cxn ang="0">
                  <a:pos x="1" y="208"/>
                </a:cxn>
                <a:cxn ang="0">
                  <a:pos x="4" y="238"/>
                </a:cxn>
                <a:cxn ang="0">
                  <a:pos x="10" y="251"/>
                </a:cxn>
                <a:cxn ang="0">
                  <a:pos x="10" y="251"/>
                </a:cxn>
                <a:cxn ang="0">
                  <a:pos x="195" y="436"/>
                </a:cxn>
                <a:cxn ang="0">
                  <a:pos x="454" y="201"/>
                </a:cxn>
              </a:cxnLst>
              <a:rect l="0" t="0" r="r" b="b"/>
              <a:pathLst>
                <a:path w="454" h="436">
                  <a:moveTo>
                    <a:pt x="454" y="201"/>
                  </a:moveTo>
                  <a:cubicBezTo>
                    <a:pt x="295" y="42"/>
                    <a:pt x="295" y="42"/>
                    <a:pt x="295" y="42"/>
                  </a:cubicBezTo>
                  <a:cubicBezTo>
                    <a:pt x="295" y="41"/>
                    <a:pt x="294" y="40"/>
                    <a:pt x="293" y="40"/>
                  </a:cubicBezTo>
                  <a:cubicBezTo>
                    <a:pt x="281" y="29"/>
                    <a:pt x="261" y="25"/>
                    <a:pt x="244" y="30"/>
                  </a:cubicBezTo>
                  <a:cubicBezTo>
                    <a:pt x="244" y="30"/>
                    <a:pt x="244" y="30"/>
                    <a:pt x="243" y="30"/>
                  </a:cubicBezTo>
                  <a:cubicBezTo>
                    <a:pt x="242" y="30"/>
                    <a:pt x="241" y="31"/>
                    <a:pt x="240" y="31"/>
                  </a:cubicBezTo>
                  <a:cubicBezTo>
                    <a:pt x="240" y="31"/>
                    <a:pt x="239" y="31"/>
                    <a:pt x="239" y="31"/>
                  </a:cubicBezTo>
                  <a:cubicBezTo>
                    <a:pt x="238" y="32"/>
                    <a:pt x="237" y="32"/>
                    <a:pt x="236" y="33"/>
                  </a:cubicBezTo>
                  <a:cubicBezTo>
                    <a:pt x="235" y="33"/>
                    <a:pt x="235" y="33"/>
                    <a:pt x="235" y="33"/>
                  </a:cubicBezTo>
                  <a:cubicBezTo>
                    <a:pt x="234" y="34"/>
                    <a:pt x="233" y="34"/>
                    <a:pt x="232" y="35"/>
                  </a:cubicBezTo>
                  <a:cubicBezTo>
                    <a:pt x="232" y="35"/>
                    <a:pt x="231" y="35"/>
                    <a:pt x="230" y="36"/>
                  </a:cubicBezTo>
                  <a:cubicBezTo>
                    <a:pt x="230" y="36"/>
                    <a:pt x="229" y="37"/>
                    <a:pt x="229" y="37"/>
                  </a:cubicBezTo>
                  <a:cubicBezTo>
                    <a:pt x="228" y="38"/>
                    <a:pt x="227" y="39"/>
                    <a:pt x="226" y="40"/>
                  </a:cubicBezTo>
                  <a:cubicBezTo>
                    <a:pt x="216" y="48"/>
                    <a:pt x="217" y="60"/>
                    <a:pt x="218" y="67"/>
                  </a:cubicBezTo>
                  <a:cubicBezTo>
                    <a:pt x="170" y="20"/>
                    <a:pt x="170" y="20"/>
                    <a:pt x="170" y="20"/>
                  </a:cubicBezTo>
                  <a:cubicBezTo>
                    <a:pt x="170" y="19"/>
                    <a:pt x="169" y="18"/>
                    <a:pt x="167" y="17"/>
                  </a:cubicBezTo>
                  <a:cubicBezTo>
                    <a:pt x="154" y="4"/>
                    <a:pt x="131" y="0"/>
                    <a:pt x="110" y="3"/>
                  </a:cubicBezTo>
                  <a:cubicBezTo>
                    <a:pt x="110" y="3"/>
                    <a:pt x="110" y="3"/>
                    <a:pt x="110" y="3"/>
                  </a:cubicBezTo>
                  <a:cubicBezTo>
                    <a:pt x="108" y="4"/>
                    <a:pt x="107" y="4"/>
                    <a:pt x="105" y="5"/>
                  </a:cubicBezTo>
                  <a:cubicBezTo>
                    <a:pt x="105" y="5"/>
                    <a:pt x="105" y="5"/>
                    <a:pt x="104" y="5"/>
                  </a:cubicBezTo>
                  <a:cubicBezTo>
                    <a:pt x="103" y="5"/>
                    <a:pt x="101" y="6"/>
                    <a:pt x="100" y="6"/>
                  </a:cubicBezTo>
                  <a:cubicBezTo>
                    <a:pt x="99" y="6"/>
                    <a:pt x="99" y="7"/>
                    <a:pt x="99" y="7"/>
                  </a:cubicBezTo>
                  <a:cubicBezTo>
                    <a:pt x="97" y="7"/>
                    <a:pt x="96" y="8"/>
                    <a:pt x="95" y="8"/>
                  </a:cubicBezTo>
                  <a:cubicBezTo>
                    <a:pt x="94" y="9"/>
                    <a:pt x="94" y="9"/>
                    <a:pt x="93" y="9"/>
                  </a:cubicBezTo>
                  <a:cubicBezTo>
                    <a:pt x="92" y="10"/>
                    <a:pt x="91" y="10"/>
                    <a:pt x="90" y="11"/>
                  </a:cubicBezTo>
                  <a:cubicBezTo>
                    <a:pt x="89" y="11"/>
                    <a:pt x="88" y="12"/>
                    <a:pt x="88" y="12"/>
                  </a:cubicBezTo>
                  <a:cubicBezTo>
                    <a:pt x="87" y="13"/>
                    <a:pt x="86" y="13"/>
                    <a:pt x="86" y="14"/>
                  </a:cubicBezTo>
                  <a:cubicBezTo>
                    <a:pt x="84" y="15"/>
                    <a:pt x="83" y="16"/>
                    <a:pt x="82" y="17"/>
                  </a:cubicBezTo>
                  <a:cubicBezTo>
                    <a:pt x="68" y="30"/>
                    <a:pt x="71" y="49"/>
                    <a:pt x="72" y="57"/>
                  </a:cubicBezTo>
                  <a:cubicBezTo>
                    <a:pt x="72" y="62"/>
                    <a:pt x="73" y="67"/>
                    <a:pt x="74" y="73"/>
                  </a:cubicBezTo>
                  <a:cubicBezTo>
                    <a:pt x="73" y="72"/>
                    <a:pt x="72" y="72"/>
                    <a:pt x="70" y="72"/>
                  </a:cubicBezTo>
                  <a:cubicBezTo>
                    <a:pt x="68" y="72"/>
                    <a:pt x="65" y="75"/>
                    <a:pt x="66" y="78"/>
                  </a:cubicBezTo>
                  <a:cubicBezTo>
                    <a:pt x="69" y="106"/>
                    <a:pt x="69" y="106"/>
                    <a:pt x="69" y="106"/>
                  </a:cubicBezTo>
                  <a:cubicBezTo>
                    <a:pt x="69" y="109"/>
                    <a:pt x="72" y="111"/>
                    <a:pt x="74" y="111"/>
                  </a:cubicBezTo>
                  <a:cubicBezTo>
                    <a:pt x="76" y="110"/>
                    <a:pt x="77" y="110"/>
                    <a:pt x="78" y="109"/>
                  </a:cubicBezTo>
                  <a:cubicBezTo>
                    <a:pt x="78" y="115"/>
                    <a:pt x="79" y="121"/>
                    <a:pt x="80" y="127"/>
                  </a:cubicBezTo>
                  <a:cubicBezTo>
                    <a:pt x="80" y="132"/>
                    <a:pt x="85" y="138"/>
                    <a:pt x="91" y="142"/>
                  </a:cubicBezTo>
                  <a:cubicBezTo>
                    <a:pt x="92" y="148"/>
                    <a:pt x="93" y="155"/>
                    <a:pt x="94" y="161"/>
                  </a:cubicBezTo>
                  <a:cubicBezTo>
                    <a:pt x="66" y="165"/>
                    <a:pt x="39" y="172"/>
                    <a:pt x="14" y="184"/>
                  </a:cubicBezTo>
                  <a:cubicBezTo>
                    <a:pt x="5" y="189"/>
                    <a:pt x="0" y="200"/>
                    <a:pt x="1" y="208"/>
                  </a:cubicBezTo>
                  <a:cubicBezTo>
                    <a:pt x="2" y="218"/>
                    <a:pt x="3" y="228"/>
                    <a:pt x="4" y="238"/>
                  </a:cubicBezTo>
                  <a:cubicBezTo>
                    <a:pt x="4" y="243"/>
                    <a:pt x="6" y="247"/>
                    <a:pt x="10" y="251"/>
                  </a:cubicBezTo>
                  <a:cubicBezTo>
                    <a:pt x="10" y="251"/>
                    <a:pt x="10" y="251"/>
                    <a:pt x="10" y="251"/>
                  </a:cubicBezTo>
                  <a:cubicBezTo>
                    <a:pt x="195" y="436"/>
                    <a:pt x="195" y="436"/>
                    <a:pt x="195" y="436"/>
                  </a:cubicBezTo>
                  <a:cubicBezTo>
                    <a:pt x="326" y="427"/>
                    <a:pt x="432" y="329"/>
                    <a:pt x="454" y="201"/>
                  </a:cubicBezTo>
                  <a:close/>
                </a:path>
              </a:pathLst>
            </a:custGeom>
            <a:solidFill>
              <a:srgbClr val="8FC4D7"/>
            </a:solid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237" name="Freeform 602"/>
            <p:cNvSpPr>
              <a:spLocks/>
            </p:cNvSpPr>
            <p:nvPr/>
          </p:nvSpPr>
          <p:spPr bwMode="auto">
            <a:xfrm>
              <a:off x="6020317" y="5285947"/>
              <a:ext cx="287803" cy="327794"/>
            </a:xfrm>
            <a:custGeom>
              <a:avLst/>
              <a:gdLst/>
              <a:ahLst/>
              <a:cxnLst>
                <a:cxn ang="0">
                  <a:pos x="175" y="146"/>
                </a:cxn>
                <a:cxn ang="0">
                  <a:pos x="121" y="128"/>
                </a:cxn>
                <a:cxn ang="0">
                  <a:pos x="124" y="113"/>
                </a:cxn>
                <a:cxn ang="0">
                  <a:pos x="132" y="102"/>
                </a:cxn>
                <a:cxn ang="0">
                  <a:pos x="134" y="87"/>
                </a:cxn>
                <a:cxn ang="0">
                  <a:pos x="136" y="89"/>
                </a:cxn>
                <a:cxn ang="0">
                  <a:pos x="141" y="85"/>
                </a:cxn>
                <a:cxn ang="0">
                  <a:pos x="143" y="63"/>
                </a:cxn>
                <a:cxn ang="0">
                  <a:pos x="139" y="59"/>
                </a:cxn>
                <a:cxn ang="0">
                  <a:pos x="137" y="59"/>
                </a:cxn>
                <a:cxn ang="0">
                  <a:pos x="138" y="46"/>
                </a:cxn>
                <a:cxn ang="0">
                  <a:pos x="131" y="16"/>
                </a:cxn>
                <a:cxn ang="0">
                  <a:pos x="64" y="16"/>
                </a:cxn>
                <a:cxn ang="0">
                  <a:pos x="56" y="46"/>
                </a:cxn>
                <a:cxn ang="0">
                  <a:pos x="57" y="59"/>
                </a:cxn>
                <a:cxn ang="0">
                  <a:pos x="55" y="59"/>
                </a:cxn>
                <a:cxn ang="0">
                  <a:pos x="51" y="63"/>
                </a:cxn>
                <a:cxn ang="0">
                  <a:pos x="53" y="85"/>
                </a:cxn>
                <a:cxn ang="0">
                  <a:pos x="58" y="89"/>
                </a:cxn>
                <a:cxn ang="0">
                  <a:pos x="61" y="87"/>
                </a:cxn>
                <a:cxn ang="0">
                  <a:pos x="62" y="102"/>
                </a:cxn>
                <a:cxn ang="0">
                  <a:pos x="71" y="113"/>
                </a:cxn>
                <a:cxn ang="0">
                  <a:pos x="73" y="128"/>
                </a:cxn>
                <a:cxn ang="0">
                  <a:pos x="10" y="146"/>
                </a:cxn>
                <a:cxn ang="0">
                  <a:pos x="0" y="165"/>
                </a:cxn>
                <a:cxn ang="0">
                  <a:pos x="3" y="188"/>
                </a:cxn>
                <a:cxn ang="0">
                  <a:pos x="15" y="203"/>
                </a:cxn>
                <a:cxn ang="0">
                  <a:pos x="170" y="203"/>
                </a:cxn>
                <a:cxn ang="0">
                  <a:pos x="183" y="188"/>
                </a:cxn>
                <a:cxn ang="0">
                  <a:pos x="186" y="165"/>
                </a:cxn>
                <a:cxn ang="0">
                  <a:pos x="175" y="146"/>
                </a:cxn>
              </a:cxnLst>
              <a:rect l="0" t="0" r="r" b="b"/>
              <a:pathLst>
                <a:path w="186" h="212">
                  <a:moveTo>
                    <a:pt x="175" y="146"/>
                  </a:moveTo>
                  <a:cubicBezTo>
                    <a:pt x="156" y="137"/>
                    <a:pt x="145" y="134"/>
                    <a:pt x="121" y="128"/>
                  </a:cubicBezTo>
                  <a:cubicBezTo>
                    <a:pt x="122" y="123"/>
                    <a:pt x="123" y="118"/>
                    <a:pt x="124" y="113"/>
                  </a:cubicBezTo>
                  <a:cubicBezTo>
                    <a:pt x="128" y="110"/>
                    <a:pt x="132" y="105"/>
                    <a:pt x="132" y="102"/>
                  </a:cubicBezTo>
                  <a:cubicBezTo>
                    <a:pt x="133" y="97"/>
                    <a:pt x="133" y="92"/>
                    <a:pt x="134" y="87"/>
                  </a:cubicBezTo>
                  <a:cubicBezTo>
                    <a:pt x="134" y="88"/>
                    <a:pt x="135" y="89"/>
                    <a:pt x="136" y="89"/>
                  </a:cubicBezTo>
                  <a:cubicBezTo>
                    <a:pt x="139" y="89"/>
                    <a:pt x="141" y="87"/>
                    <a:pt x="141" y="85"/>
                  </a:cubicBezTo>
                  <a:cubicBezTo>
                    <a:pt x="143" y="63"/>
                    <a:pt x="143" y="63"/>
                    <a:pt x="143" y="63"/>
                  </a:cubicBezTo>
                  <a:cubicBezTo>
                    <a:pt x="143" y="61"/>
                    <a:pt x="142" y="59"/>
                    <a:pt x="139" y="59"/>
                  </a:cubicBezTo>
                  <a:cubicBezTo>
                    <a:pt x="139" y="58"/>
                    <a:pt x="138" y="59"/>
                    <a:pt x="137" y="59"/>
                  </a:cubicBezTo>
                  <a:cubicBezTo>
                    <a:pt x="138" y="55"/>
                    <a:pt x="138" y="51"/>
                    <a:pt x="138" y="46"/>
                  </a:cubicBezTo>
                  <a:cubicBezTo>
                    <a:pt x="139" y="41"/>
                    <a:pt x="142" y="25"/>
                    <a:pt x="131" y="16"/>
                  </a:cubicBezTo>
                  <a:cubicBezTo>
                    <a:pt x="115" y="0"/>
                    <a:pt x="80" y="0"/>
                    <a:pt x="64" y="16"/>
                  </a:cubicBezTo>
                  <a:cubicBezTo>
                    <a:pt x="53" y="25"/>
                    <a:pt x="55" y="41"/>
                    <a:pt x="56" y="46"/>
                  </a:cubicBezTo>
                  <a:cubicBezTo>
                    <a:pt x="56" y="51"/>
                    <a:pt x="57" y="55"/>
                    <a:pt x="57" y="59"/>
                  </a:cubicBezTo>
                  <a:cubicBezTo>
                    <a:pt x="57" y="59"/>
                    <a:pt x="56" y="58"/>
                    <a:pt x="55" y="59"/>
                  </a:cubicBezTo>
                  <a:cubicBezTo>
                    <a:pt x="53" y="59"/>
                    <a:pt x="51" y="61"/>
                    <a:pt x="51" y="63"/>
                  </a:cubicBezTo>
                  <a:cubicBezTo>
                    <a:pt x="53" y="85"/>
                    <a:pt x="53" y="85"/>
                    <a:pt x="53" y="85"/>
                  </a:cubicBezTo>
                  <a:cubicBezTo>
                    <a:pt x="54" y="87"/>
                    <a:pt x="56" y="89"/>
                    <a:pt x="58" y="89"/>
                  </a:cubicBezTo>
                  <a:cubicBezTo>
                    <a:pt x="59" y="89"/>
                    <a:pt x="60" y="88"/>
                    <a:pt x="61" y="87"/>
                  </a:cubicBezTo>
                  <a:cubicBezTo>
                    <a:pt x="61" y="92"/>
                    <a:pt x="62" y="97"/>
                    <a:pt x="62" y="102"/>
                  </a:cubicBezTo>
                  <a:cubicBezTo>
                    <a:pt x="63" y="105"/>
                    <a:pt x="66" y="110"/>
                    <a:pt x="71" y="113"/>
                  </a:cubicBezTo>
                  <a:cubicBezTo>
                    <a:pt x="72" y="118"/>
                    <a:pt x="72" y="123"/>
                    <a:pt x="73" y="128"/>
                  </a:cubicBezTo>
                  <a:cubicBezTo>
                    <a:pt x="51" y="131"/>
                    <a:pt x="30" y="137"/>
                    <a:pt x="10" y="146"/>
                  </a:cubicBezTo>
                  <a:cubicBezTo>
                    <a:pt x="4" y="150"/>
                    <a:pt x="0" y="158"/>
                    <a:pt x="0" y="165"/>
                  </a:cubicBezTo>
                  <a:cubicBezTo>
                    <a:pt x="1" y="173"/>
                    <a:pt x="2" y="181"/>
                    <a:pt x="3" y="188"/>
                  </a:cubicBezTo>
                  <a:cubicBezTo>
                    <a:pt x="3" y="195"/>
                    <a:pt x="9" y="202"/>
                    <a:pt x="15" y="203"/>
                  </a:cubicBezTo>
                  <a:cubicBezTo>
                    <a:pt x="70" y="212"/>
                    <a:pt x="116" y="212"/>
                    <a:pt x="170" y="203"/>
                  </a:cubicBezTo>
                  <a:cubicBezTo>
                    <a:pt x="177" y="202"/>
                    <a:pt x="183" y="195"/>
                    <a:pt x="183" y="188"/>
                  </a:cubicBezTo>
                  <a:cubicBezTo>
                    <a:pt x="184" y="181"/>
                    <a:pt x="185" y="173"/>
                    <a:pt x="186" y="165"/>
                  </a:cubicBezTo>
                  <a:cubicBezTo>
                    <a:pt x="186" y="158"/>
                    <a:pt x="182" y="150"/>
                    <a:pt x="175" y="146"/>
                  </a:cubicBezTo>
                  <a:close/>
                </a:path>
              </a:pathLst>
            </a:custGeom>
            <a:solidFill>
              <a:srgbClr val="1695A4"/>
            </a:solid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238" name="Freeform 603"/>
            <p:cNvSpPr>
              <a:spLocks/>
            </p:cNvSpPr>
            <p:nvPr/>
          </p:nvSpPr>
          <p:spPr bwMode="auto">
            <a:xfrm>
              <a:off x="6020317" y="5291847"/>
              <a:ext cx="146852" cy="317305"/>
            </a:xfrm>
            <a:custGeom>
              <a:avLst/>
              <a:gdLst/>
              <a:ahLst/>
              <a:cxnLst>
                <a:cxn ang="0">
                  <a:pos x="95" y="0"/>
                </a:cxn>
                <a:cxn ang="0">
                  <a:pos x="64" y="12"/>
                </a:cxn>
                <a:cxn ang="0">
                  <a:pos x="56" y="42"/>
                </a:cxn>
                <a:cxn ang="0">
                  <a:pos x="57" y="55"/>
                </a:cxn>
                <a:cxn ang="0">
                  <a:pos x="55" y="55"/>
                </a:cxn>
                <a:cxn ang="0">
                  <a:pos x="51" y="59"/>
                </a:cxn>
                <a:cxn ang="0">
                  <a:pos x="53" y="81"/>
                </a:cxn>
                <a:cxn ang="0">
                  <a:pos x="58" y="85"/>
                </a:cxn>
                <a:cxn ang="0">
                  <a:pos x="61" y="83"/>
                </a:cxn>
                <a:cxn ang="0">
                  <a:pos x="62" y="98"/>
                </a:cxn>
                <a:cxn ang="0">
                  <a:pos x="71" y="109"/>
                </a:cxn>
                <a:cxn ang="0">
                  <a:pos x="73" y="124"/>
                </a:cxn>
                <a:cxn ang="0">
                  <a:pos x="10" y="142"/>
                </a:cxn>
                <a:cxn ang="0">
                  <a:pos x="0" y="161"/>
                </a:cxn>
                <a:cxn ang="0">
                  <a:pos x="3" y="184"/>
                </a:cxn>
                <a:cxn ang="0">
                  <a:pos x="15" y="199"/>
                </a:cxn>
                <a:cxn ang="0">
                  <a:pos x="95" y="205"/>
                </a:cxn>
                <a:cxn ang="0">
                  <a:pos x="95" y="0"/>
                </a:cxn>
              </a:cxnLst>
              <a:rect l="0" t="0" r="r" b="b"/>
              <a:pathLst>
                <a:path w="95" h="205">
                  <a:moveTo>
                    <a:pt x="95" y="0"/>
                  </a:moveTo>
                  <a:cubicBezTo>
                    <a:pt x="83" y="0"/>
                    <a:pt x="71" y="4"/>
                    <a:pt x="64" y="12"/>
                  </a:cubicBezTo>
                  <a:cubicBezTo>
                    <a:pt x="53" y="21"/>
                    <a:pt x="55" y="37"/>
                    <a:pt x="56" y="42"/>
                  </a:cubicBezTo>
                  <a:cubicBezTo>
                    <a:pt x="56" y="47"/>
                    <a:pt x="57" y="51"/>
                    <a:pt x="57" y="55"/>
                  </a:cubicBezTo>
                  <a:cubicBezTo>
                    <a:pt x="57" y="55"/>
                    <a:pt x="56" y="54"/>
                    <a:pt x="55" y="55"/>
                  </a:cubicBezTo>
                  <a:cubicBezTo>
                    <a:pt x="53" y="55"/>
                    <a:pt x="51" y="57"/>
                    <a:pt x="51" y="59"/>
                  </a:cubicBezTo>
                  <a:cubicBezTo>
                    <a:pt x="53" y="81"/>
                    <a:pt x="53" y="81"/>
                    <a:pt x="53" y="81"/>
                  </a:cubicBezTo>
                  <a:cubicBezTo>
                    <a:pt x="54" y="83"/>
                    <a:pt x="56" y="85"/>
                    <a:pt x="58" y="85"/>
                  </a:cubicBezTo>
                  <a:cubicBezTo>
                    <a:pt x="59" y="85"/>
                    <a:pt x="60" y="84"/>
                    <a:pt x="61" y="83"/>
                  </a:cubicBezTo>
                  <a:cubicBezTo>
                    <a:pt x="61" y="88"/>
                    <a:pt x="62" y="93"/>
                    <a:pt x="62" y="98"/>
                  </a:cubicBezTo>
                  <a:cubicBezTo>
                    <a:pt x="63" y="101"/>
                    <a:pt x="66" y="106"/>
                    <a:pt x="71" y="109"/>
                  </a:cubicBezTo>
                  <a:cubicBezTo>
                    <a:pt x="72" y="114"/>
                    <a:pt x="72" y="119"/>
                    <a:pt x="73" y="124"/>
                  </a:cubicBezTo>
                  <a:cubicBezTo>
                    <a:pt x="51" y="127"/>
                    <a:pt x="30" y="133"/>
                    <a:pt x="10" y="142"/>
                  </a:cubicBezTo>
                  <a:cubicBezTo>
                    <a:pt x="4" y="146"/>
                    <a:pt x="0" y="154"/>
                    <a:pt x="0" y="161"/>
                  </a:cubicBezTo>
                  <a:cubicBezTo>
                    <a:pt x="1" y="169"/>
                    <a:pt x="2" y="177"/>
                    <a:pt x="3" y="184"/>
                  </a:cubicBezTo>
                  <a:cubicBezTo>
                    <a:pt x="3" y="191"/>
                    <a:pt x="9" y="198"/>
                    <a:pt x="15" y="199"/>
                  </a:cubicBezTo>
                  <a:cubicBezTo>
                    <a:pt x="42" y="203"/>
                    <a:pt x="68" y="205"/>
                    <a:pt x="95" y="205"/>
                  </a:cubicBezTo>
                  <a:lnTo>
                    <a:pt x="95" y="0"/>
                  </a:lnTo>
                  <a:close/>
                </a:path>
              </a:pathLst>
            </a:custGeom>
            <a:solidFill>
              <a:srgbClr val="15B0BF"/>
            </a:solid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239" name="Freeform 604"/>
            <p:cNvSpPr>
              <a:spLocks/>
            </p:cNvSpPr>
            <p:nvPr/>
          </p:nvSpPr>
          <p:spPr bwMode="auto">
            <a:xfrm>
              <a:off x="5769227" y="5243989"/>
              <a:ext cx="385486" cy="419577"/>
            </a:xfrm>
            <a:custGeom>
              <a:avLst/>
              <a:gdLst/>
              <a:ahLst/>
              <a:cxnLst>
                <a:cxn ang="0">
                  <a:pos x="236" y="187"/>
                </a:cxn>
                <a:cxn ang="0">
                  <a:pos x="155" y="164"/>
                </a:cxn>
                <a:cxn ang="0">
                  <a:pos x="158" y="145"/>
                </a:cxn>
                <a:cxn ang="0">
                  <a:pos x="169" y="130"/>
                </a:cxn>
                <a:cxn ang="0">
                  <a:pos x="171" y="112"/>
                </a:cxn>
                <a:cxn ang="0">
                  <a:pos x="175" y="114"/>
                </a:cxn>
                <a:cxn ang="0">
                  <a:pos x="180" y="109"/>
                </a:cxn>
                <a:cxn ang="0">
                  <a:pos x="183" y="81"/>
                </a:cxn>
                <a:cxn ang="0">
                  <a:pos x="179" y="75"/>
                </a:cxn>
                <a:cxn ang="0">
                  <a:pos x="176" y="76"/>
                </a:cxn>
                <a:cxn ang="0">
                  <a:pos x="177" y="60"/>
                </a:cxn>
                <a:cxn ang="0">
                  <a:pos x="167" y="20"/>
                </a:cxn>
                <a:cxn ang="0">
                  <a:pos x="82" y="20"/>
                </a:cxn>
                <a:cxn ang="0">
                  <a:pos x="72" y="60"/>
                </a:cxn>
                <a:cxn ang="0">
                  <a:pos x="74" y="76"/>
                </a:cxn>
                <a:cxn ang="0">
                  <a:pos x="70" y="75"/>
                </a:cxn>
                <a:cxn ang="0">
                  <a:pos x="66" y="81"/>
                </a:cxn>
                <a:cxn ang="0">
                  <a:pos x="69" y="109"/>
                </a:cxn>
                <a:cxn ang="0">
                  <a:pos x="74" y="114"/>
                </a:cxn>
                <a:cxn ang="0">
                  <a:pos x="78" y="112"/>
                </a:cxn>
                <a:cxn ang="0">
                  <a:pos x="80" y="130"/>
                </a:cxn>
                <a:cxn ang="0">
                  <a:pos x="91" y="145"/>
                </a:cxn>
                <a:cxn ang="0">
                  <a:pos x="94" y="164"/>
                </a:cxn>
                <a:cxn ang="0">
                  <a:pos x="14" y="187"/>
                </a:cxn>
                <a:cxn ang="0">
                  <a:pos x="1" y="211"/>
                </a:cxn>
                <a:cxn ang="0">
                  <a:pos x="4" y="241"/>
                </a:cxn>
                <a:cxn ang="0">
                  <a:pos x="20" y="260"/>
                </a:cxn>
                <a:cxn ang="0">
                  <a:pos x="229" y="260"/>
                </a:cxn>
                <a:cxn ang="0">
                  <a:pos x="246" y="241"/>
                </a:cxn>
                <a:cxn ang="0">
                  <a:pos x="249" y="211"/>
                </a:cxn>
                <a:cxn ang="0">
                  <a:pos x="236" y="187"/>
                </a:cxn>
              </a:cxnLst>
              <a:rect l="0" t="0" r="r" b="b"/>
              <a:pathLst>
                <a:path w="249" h="271">
                  <a:moveTo>
                    <a:pt x="236" y="187"/>
                  </a:moveTo>
                  <a:cubicBezTo>
                    <a:pt x="210" y="175"/>
                    <a:pt x="183" y="168"/>
                    <a:pt x="155" y="164"/>
                  </a:cubicBezTo>
                  <a:cubicBezTo>
                    <a:pt x="156" y="158"/>
                    <a:pt x="157" y="151"/>
                    <a:pt x="158" y="145"/>
                  </a:cubicBezTo>
                  <a:cubicBezTo>
                    <a:pt x="164" y="141"/>
                    <a:pt x="169" y="135"/>
                    <a:pt x="169" y="130"/>
                  </a:cubicBezTo>
                  <a:cubicBezTo>
                    <a:pt x="170" y="124"/>
                    <a:pt x="171" y="118"/>
                    <a:pt x="171" y="112"/>
                  </a:cubicBezTo>
                  <a:cubicBezTo>
                    <a:pt x="172" y="113"/>
                    <a:pt x="173" y="113"/>
                    <a:pt x="175" y="114"/>
                  </a:cubicBezTo>
                  <a:cubicBezTo>
                    <a:pt x="178" y="114"/>
                    <a:pt x="180" y="112"/>
                    <a:pt x="180" y="109"/>
                  </a:cubicBezTo>
                  <a:cubicBezTo>
                    <a:pt x="183" y="81"/>
                    <a:pt x="183" y="81"/>
                    <a:pt x="183" y="81"/>
                  </a:cubicBezTo>
                  <a:cubicBezTo>
                    <a:pt x="184" y="78"/>
                    <a:pt x="182" y="75"/>
                    <a:pt x="179" y="75"/>
                  </a:cubicBezTo>
                  <a:cubicBezTo>
                    <a:pt x="178" y="75"/>
                    <a:pt x="176" y="75"/>
                    <a:pt x="176" y="76"/>
                  </a:cubicBezTo>
                  <a:cubicBezTo>
                    <a:pt x="176" y="70"/>
                    <a:pt x="177" y="65"/>
                    <a:pt x="177" y="60"/>
                  </a:cubicBezTo>
                  <a:cubicBezTo>
                    <a:pt x="178" y="52"/>
                    <a:pt x="182" y="33"/>
                    <a:pt x="167" y="20"/>
                  </a:cubicBezTo>
                  <a:cubicBezTo>
                    <a:pt x="147" y="0"/>
                    <a:pt x="102" y="0"/>
                    <a:pt x="82" y="20"/>
                  </a:cubicBezTo>
                  <a:cubicBezTo>
                    <a:pt x="68" y="33"/>
                    <a:pt x="71" y="52"/>
                    <a:pt x="72" y="60"/>
                  </a:cubicBezTo>
                  <a:cubicBezTo>
                    <a:pt x="72" y="65"/>
                    <a:pt x="73" y="70"/>
                    <a:pt x="74" y="76"/>
                  </a:cubicBezTo>
                  <a:cubicBezTo>
                    <a:pt x="73" y="75"/>
                    <a:pt x="72" y="75"/>
                    <a:pt x="70" y="75"/>
                  </a:cubicBezTo>
                  <a:cubicBezTo>
                    <a:pt x="68" y="75"/>
                    <a:pt x="65" y="78"/>
                    <a:pt x="66" y="81"/>
                  </a:cubicBezTo>
                  <a:cubicBezTo>
                    <a:pt x="69" y="109"/>
                    <a:pt x="69" y="109"/>
                    <a:pt x="69" y="109"/>
                  </a:cubicBezTo>
                  <a:cubicBezTo>
                    <a:pt x="69" y="112"/>
                    <a:pt x="72" y="114"/>
                    <a:pt x="74" y="114"/>
                  </a:cubicBezTo>
                  <a:cubicBezTo>
                    <a:pt x="76" y="113"/>
                    <a:pt x="77" y="113"/>
                    <a:pt x="78" y="112"/>
                  </a:cubicBezTo>
                  <a:cubicBezTo>
                    <a:pt x="78" y="118"/>
                    <a:pt x="79" y="124"/>
                    <a:pt x="80" y="130"/>
                  </a:cubicBezTo>
                  <a:cubicBezTo>
                    <a:pt x="80" y="135"/>
                    <a:pt x="85" y="141"/>
                    <a:pt x="91" y="145"/>
                  </a:cubicBezTo>
                  <a:cubicBezTo>
                    <a:pt x="92" y="151"/>
                    <a:pt x="93" y="158"/>
                    <a:pt x="94" y="164"/>
                  </a:cubicBezTo>
                  <a:cubicBezTo>
                    <a:pt x="66" y="168"/>
                    <a:pt x="39" y="175"/>
                    <a:pt x="14" y="187"/>
                  </a:cubicBezTo>
                  <a:cubicBezTo>
                    <a:pt x="5" y="192"/>
                    <a:pt x="0" y="203"/>
                    <a:pt x="1" y="211"/>
                  </a:cubicBezTo>
                  <a:cubicBezTo>
                    <a:pt x="2" y="221"/>
                    <a:pt x="3" y="231"/>
                    <a:pt x="4" y="241"/>
                  </a:cubicBezTo>
                  <a:cubicBezTo>
                    <a:pt x="4" y="250"/>
                    <a:pt x="12" y="258"/>
                    <a:pt x="20" y="260"/>
                  </a:cubicBezTo>
                  <a:cubicBezTo>
                    <a:pt x="89" y="271"/>
                    <a:pt x="160" y="271"/>
                    <a:pt x="229" y="260"/>
                  </a:cubicBezTo>
                  <a:cubicBezTo>
                    <a:pt x="237" y="258"/>
                    <a:pt x="245" y="250"/>
                    <a:pt x="246" y="241"/>
                  </a:cubicBezTo>
                  <a:cubicBezTo>
                    <a:pt x="247" y="231"/>
                    <a:pt x="248" y="221"/>
                    <a:pt x="249" y="211"/>
                  </a:cubicBezTo>
                  <a:cubicBezTo>
                    <a:pt x="249" y="203"/>
                    <a:pt x="244" y="192"/>
                    <a:pt x="236" y="187"/>
                  </a:cubicBezTo>
                  <a:close/>
                </a:path>
              </a:pathLst>
            </a:custGeom>
            <a:solidFill>
              <a:srgbClr val="0E303F"/>
            </a:solid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240" name="Freeform 605"/>
            <p:cNvSpPr>
              <a:spLocks/>
            </p:cNvSpPr>
            <p:nvPr/>
          </p:nvSpPr>
          <p:spPr bwMode="auto">
            <a:xfrm>
              <a:off x="5769227" y="5251857"/>
              <a:ext cx="188809" cy="407120"/>
            </a:xfrm>
            <a:custGeom>
              <a:avLst/>
              <a:gdLst/>
              <a:ahLst/>
              <a:cxnLst>
                <a:cxn ang="0">
                  <a:pos x="122" y="0"/>
                </a:cxn>
                <a:cxn ang="0">
                  <a:pos x="82" y="15"/>
                </a:cxn>
                <a:cxn ang="0">
                  <a:pos x="72" y="55"/>
                </a:cxn>
                <a:cxn ang="0">
                  <a:pos x="74" y="71"/>
                </a:cxn>
                <a:cxn ang="0">
                  <a:pos x="70" y="70"/>
                </a:cxn>
                <a:cxn ang="0">
                  <a:pos x="66" y="76"/>
                </a:cxn>
                <a:cxn ang="0">
                  <a:pos x="69" y="104"/>
                </a:cxn>
                <a:cxn ang="0">
                  <a:pos x="74" y="109"/>
                </a:cxn>
                <a:cxn ang="0">
                  <a:pos x="78" y="107"/>
                </a:cxn>
                <a:cxn ang="0">
                  <a:pos x="80" y="125"/>
                </a:cxn>
                <a:cxn ang="0">
                  <a:pos x="91" y="140"/>
                </a:cxn>
                <a:cxn ang="0">
                  <a:pos x="94" y="159"/>
                </a:cxn>
                <a:cxn ang="0">
                  <a:pos x="14" y="182"/>
                </a:cxn>
                <a:cxn ang="0">
                  <a:pos x="1" y="206"/>
                </a:cxn>
                <a:cxn ang="0">
                  <a:pos x="4" y="236"/>
                </a:cxn>
                <a:cxn ang="0">
                  <a:pos x="20" y="255"/>
                </a:cxn>
                <a:cxn ang="0">
                  <a:pos x="122" y="263"/>
                </a:cxn>
                <a:cxn ang="0">
                  <a:pos x="122" y="0"/>
                </a:cxn>
              </a:cxnLst>
              <a:rect l="0" t="0" r="r" b="b"/>
              <a:pathLst>
                <a:path w="122" h="263">
                  <a:moveTo>
                    <a:pt x="122" y="0"/>
                  </a:moveTo>
                  <a:cubicBezTo>
                    <a:pt x="106" y="1"/>
                    <a:pt x="91" y="6"/>
                    <a:pt x="82" y="15"/>
                  </a:cubicBezTo>
                  <a:cubicBezTo>
                    <a:pt x="68" y="28"/>
                    <a:pt x="71" y="47"/>
                    <a:pt x="72" y="55"/>
                  </a:cubicBezTo>
                  <a:cubicBezTo>
                    <a:pt x="72" y="60"/>
                    <a:pt x="73" y="65"/>
                    <a:pt x="74" y="71"/>
                  </a:cubicBezTo>
                  <a:cubicBezTo>
                    <a:pt x="73" y="70"/>
                    <a:pt x="72" y="70"/>
                    <a:pt x="70" y="70"/>
                  </a:cubicBezTo>
                  <a:cubicBezTo>
                    <a:pt x="68" y="70"/>
                    <a:pt x="65" y="73"/>
                    <a:pt x="66" y="76"/>
                  </a:cubicBezTo>
                  <a:cubicBezTo>
                    <a:pt x="69" y="104"/>
                    <a:pt x="69" y="104"/>
                    <a:pt x="69" y="104"/>
                  </a:cubicBezTo>
                  <a:cubicBezTo>
                    <a:pt x="69" y="107"/>
                    <a:pt x="72" y="109"/>
                    <a:pt x="74" y="109"/>
                  </a:cubicBezTo>
                  <a:cubicBezTo>
                    <a:pt x="76" y="108"/>
                    <a:pt x="77" y="108"/>
                    <a:pt x="78" y="107"/>
                  </a:cubicBezTo>
                  <a:cubicBezTo>
                    <a:pt x="78" y="113"/>
                    <a:pt x="79" y="119"/>
                    <a:pt x="80" y="125"/>
                  </a:cubicBezTo>
                  <a:cubicBezTo>
                    <a:pt x="80" y="130"/>
                    <a:pt x="85" y="136"/>
                    <a:pt x="91" y="140"/>
                  </a:cubicBezTo>
                  <a:cubicBezTo>
                    <a:pt x="92" y="146"/>
                    <a:pt x="93" y="153"/>
                    <a:pt x="94" y="159"/>
                  </a:cubicBezTo>
                  <a:cubicBezTo>
                    <a:pt x="66" y="163"/>
                    <a:pt x="39" y="170"/>
                    <a:pt x="14" y="182"/>
                  </a:cubicBezTo>
                  <a:cubicBezTo>
                    <a:pt x="5" y="187"/>
                    <a:pt x="0" y="198"/>
                    <a:pt x="1" y="206"/>
                  </a:cubicBezTo>
                  <a:cubicBezTo>
                    <a:pt x="2" y="216"/>
                    <a:pt x="3" y="226"/>
                    <a:pt x="4" y="236"/>
                  </a:cubicBezTo>
                  <a:cubicBezTo>
                    <a:pt x="4" y="245"/>
                    <a:pt x="12" y="253"/>
                    <a:pt x="20" y="255"/>
                  </a:cubicBezTo>
                  <a:cubicBezTo>
                    <a:pt x="54" y="260"/>
                    <a:pt x="88" y="263"/>
                    <a:pt x="122" y="263"/>
                  </a:cubicBezTo>
                  <a:lnTo>
                    <a:pt x="122" y="0"/>
                  </a:lnTo>
                  <a:close/>
                </a:path>
              </a:pathLst>
            </a:custGeom>
            <a:solidFill>
              <a:srgbClr val="2C5871"/>
            </a:solidFill>
            <a:ln w="9525">
              <a:noFill/>
              <a:round/>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41" name="Group 240"/>
          <p:cNvGrpSpPr/>
          <p:nvPr/>
        </p:nvGrpSpPr>
        <p:grpSpPr>
          <a:xfrm>
            <a:off x="5560810" y="1620079"/>
            <a:ext cx="1170432" cy="1170432"/>
            <a:chOff x="7870388" y="3909211"/>
            <a:chExt cx="879800" cy="879144"/>
          </a:xfrm>
        </p:grpSpPr>
        <p:sp>
          <p:nvSpPr>
            <p:cNvPr id="242" name="Oval 25"/>
            <p:cNvSpPr>
              <a:spLocks noChangeArrowheads="1"/>
            </p:cNvSpPr>
            <p:nvPr/>
          </p:nvSpPr>
          <p:spPr bwMode="auto">
            <a:xfrm>
              <a:off x="7870388" y="3909211"/>
              <a:ext cx="879800" cy="879144"/>
            </a:xfrm>
            <a:prstGeom prst="ellipse">
              <a:avLst/>
            </a:prstGeom>
            <a:solidFill>
              <a:srgbClr val="00B0F0"/>
            </a:solid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243" name="Freeform 606"/>
            <p:cNvSpPr>
              <a:spLocks/>
            </p:cNvSpPr>
            <p:nvPr/>
          </p:nvSpPr>
          <p:spPr bwMode="auto">
            <a:xfrm>
              <a:off x="8105744" y="4116377"/>
              <a:ext cx="641165" cy="671978"/>
            </a:xfrm>
            <a:custGeom>
              <a:avLst/>
              <a:gdLst/>
              <a:ahLst/>
              <a:cxnLst>
                <a:cxn ang="0">
                  <a:pos x="290" y="62"/>
                </a:cxn>
                <a:cxn ang="0">
                  <a:pos x="290" y="62"/>
                </a:cxn>
                <a:cxn ang="0">
                  <a:pos x="280" y="53"/>
                </a:cxn>
                <a:cxn ang="0">
                  <a:pos x="271" y="47"/>
                </a:cxn>
                <a:cxn ang="0">
                  <a:pos x="223" y="0"/>
                </a:cxn>
                <a:cxn ang="0">
                  <a:pos x="223" y="0"/>
                </a:cxn>
                <a:cxn ang="0">
                  <a:pos x="223" y="0"/>
                </a:cxn>
                <a:cxn ang="0">
                  <a:pos x="58" y="0"/>
                </a:cxn>
                <a:cxn ang="0">
                  <a:pos x="0" y="59"/>
                </a:cxn>
                <a:cxn ang="0">
                  <a:pos x="0" y="118"/>
                </a:cxn>
                <a:cxn ang="0">
                  <a:pos x="0" y="141"/>
                </a:cxn>
                <a:cxn ang="0">
                  <a:pos x="0" y="305"/>
                </a:cxn>
                <a:cxn ang="0">
                  <a:pos x="0" y="305"/>
                </a:cxn>
                <a:cxn ang="0">
                  <a:pos x="0" y="305"/>
                </a:cxn>
                <a:cxn ang="0">
                  <a:pos x="0" y="305"/>
                </a:cxn>
                <a:cxn ang="0">
                  <a:pos x="0" y="305"/>
                </a:cxn>
                <a:cxn ang="0">
                  <a:pos x="129" y="434"/>
                </a:cxn>
                <a:cxn ang="0">
                  <a:pos x="132" y="434"/>
                </a:cxn>
                <a:cxn ang="0">
                  <a:pos x="414" y="186"/>
                </a:cxn>
                <a:cxn ang="0">
                  <a:pos x="290" y="62"/>
                </a:cxn>
              </a:cxnLst>
              <a:rect l="0" t="0" r="r" b="b"/>
              <a:pathLst>
                <a:path w="414" h="434">
                  <a:moveTo>
                    <a:pt x="290" y="62"/>
                  </a:moveTo>
                  <a:cubicBezTo>
                    <a:pt x="290" y="62"/>
                    <a:pt x="290" y="62"/>
                    <a:pt x="290" y="62"/>
                  </a:cubicBezTo>
                  <a:cubicBezTo>
                    <a:pt x="280" y="53"/>
                    <a:pt x="280" y="53"/>
                    <a:pt x="280" y="53"/>
                  </a:cubicBezTo>
                  <a:cubicBezTo>
                    <a:pt x="278" y="50"/>
                    <a:pt x="274" y="48"/>
                    <a:pt x="271" y="47"/>
                  </a:cubicBezTo>
                  <a:cubicBezTo>
                    <a:pt x="223" y="0"/>
                    <a:pt x="223" y="0"/>
                    <a:pt x="223" y="0"/>
                  </a:cubicBezTo>
                  <a:cubicBezTo>
                    <a:pt x="223" y="0"/>
                    <a:pt x="223" y="0"/>
                    <a:pt x="223" y="0"/>
                  </a:cubicBezTo>
                  <a:cubicBezTo>
                    <a:pt x="223" y="0"/>
                    <a:pt x="223" y="0"/>
                    <a:pt x="223" y="0"/>
                  </a:cubicBezTo>
                  <a:cubicBezTo>
                    <a:pt x="58" y="0"/>
                    <a:pt x="58" y="0"/>
                    <a:pt x="58" y="0"/>
                  </a:cubicBezTo>
                  <a:cubicBezTo>
                    <a:pt x="0" y="59"/>
                    <a:pt x="0" y="59"/>
                    <a:pt x="0" y="59"/>
                  </a:cubicBezTo>
                  <a:cubicBezTo>
                    <a:pt x="0" y="118"/>
                    <a:pt x="0" y="118"/>
                    <a:pt x="0" y="118"/>
                  </a:cubicBezTo>
                  <a:cubicBezTo>
                    <a:pt x="0" y="141"/>
                    <a:pt x="0" y="141"/>
                    <a:pt x="0" y="141"/>
                  </a:cubicBezTo>
                  <a:cubicBezTo>
                    <a:pt x="0" y="305"/>
                    <a:pt x="0" y="305"/>
                    <a:pt x="0" y="305"/>
                  </a:cubicBezTo>
                  <a:cubicBezTo>
                    <a:pt x="0" y="305"/>
                    <a:pt x="0" y="305"/>
                    <a:pt x="0" y="305"/>
                  </a:cubicBezTo>
                  <a:cubicBezTo>
                    <a:pt x="0" y="305"/>
                    <a:pt x="0" y="305"/>
                    <a:pt x="0" y="305"/>
                  </a:cubicBezTo>
                  <a:cubicBezTo>
                    <a:pt x="0" y="305"/>
                    <a:pt x="0" y="305"/>
                    <a:pt x="0" y="305"/>
                  </a:cubicBezTo>
                  <a:cubicBezTo>
                    <a:pt x="0" y="305"/>
                    <a:pt x="0" y="305"/>
                    <a:pt x="0" y="305"/>
                  </a:cubicBezTo>
                  <a:cubicBezTo>
                    <a:pt x="129" y="434"/>
                    <a:pt x="129" y="434"/>
                    <a:pt x="129" y="434"/>
                  </a:cubicBezTo>
                  <a:cubicBezTo>
                    <a:pt x="130" y="434"/>
                    <a:pt x="131" y="434"/>
                    <a:pt x="132" y="434"/>
                  </a:cubicBezTo>
                  <a:cubicBezTo>
                    <a:pt x="277" y="434"/>
                    <a:pt x="396" y="326"/>
                    <a:pt x="414" y="186"/>
                  </a:cubicBezTo>
                  <a:lnTo>
                    <a:pt x="290" y="62"/>
                  </a:lnTo>
                  <a:close/>
                </a:path>
              </a:pathLst>
            </a:custGeom>
            <a:solidFill>
              <a:schemeClr val="accent4">
                <a:lumMod val="20000"/>
                <a:lumOff val="8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244" name="Freeform 607"/>
            <p:cNvSpPr>
              <a:spLocks/>
            </p:cNvSpPr>
            <p:nvPr/>
          </p:nvSpPr>
          <p:spPr bwMode="auto">
            <a:xfrm>
              <a:off x="8105744" y="4116377"/>
              <a:ext cx="345495" cy="472679"/>
            </a:xfrm>
            <a:custGeom>
              <a:avLst/>
              <a:gdLst/>
              <a:ahLst/>
              <a:cxnLst>
                <a:cxn ang="0">
                  <a:pos x="0" y="721"/>
                </a:cxn>
                <a:cxn ang="0">
                  <a:pos x="0" y="333"/>
                </a:cxn>
                <a:cxn ang="0">
                  <a:pos x="0" y="140"/>
                </a:cxn>
                <a:cxn ang="0">
                  <a:pos x="137" y="0"/>
                </a:cxn>
                <a:cxn ang="0">
                  <a:pos x="527" y="0"/>
                </a:cxn>
                <a:cxn ang="0">
                  <a:pos x="527" y="144"/>
                </a:cxn>
                <a:cxn ang="0">
                  <a:pos x="527" y="333"/>
                </a:cxn>
                <a:cxn ang="0">
                  <a:pos x="527" y="721"/>
                </a:cxn>
                <a:cxn ang="0">
                  <a:pos x="0" y="721"/>
                </a:cxn>
              </a:cxnLst>
              <a:rect l="0" t="0" r="r" b="b"/>
              <a:pathLst>
                <a:path w="527" h="721">
                  <a:moveTo>
                    <a:pt x="0" y="721"/>
                  </a:moveTo>
                  <a:lnTo>
                    <a:pt x="0" y="333"/>
                  </a:lnTo>
                  <a:lnTo>
                    <a:pt x="0" y="140"/>
                  </a:lnTo>
                  <a:lnTo>
                    <a:pt x="137" y="0"/>
                  </a:lnTo>
                  <a:lnTo>
                    <a:pt x="527" y="0"/>
                  </a:lnTo>
                  <a:lnTo>
                    <a:pt x="527" y="144"/>
                  </a:lnTo>
                  <a:lnTo>
                    <a:pt x="527" y="333"/>
                  </a:lnTo>
                  <a:lnTo>
                    <a:pt x="527" y="721"/>
                  </a:lnTo>
                  <a:lnTo>
                    <a:pt x="0" y="721"/>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245" name="Freeform 609"/>
            <p:cNvSpPr>
              <a:spLocks/>
            </p:cNvSpPr>
            <p:nvPr/>
          </p:nvSpPr>
          <p:spPr bwMode="auto">
            <a:xfrm>
              <a:off x="8105744" y="4116377"/>
              <a:ext cx="89816" cy="91782"/>
            </a:xfrm>
            <a:custGeom>
              <a:avLst/>
              <a:gdLst/>
              <a:ahLst/>
              <a:cxnLst>
                <a:cxn ang="0">
                  <a:pos x="137" y="140"/>
                </a:cxn>
                <a:cxn ang="0">
                  <a:pos x="0" y="140"/>
                </a:cxn>
                <a:cxn ang="0">
                  <a:pos x="137" y="0"/>
                </a:cxn>
                <a:cxn ang="0">
                  <a:pos x="137" y="140"/>
                </a:cxn>
              </a:cxnLst>
              <a:rect l="0" t="0" r="r" b="b"/>
              <a:pathLst>
                <a:path w="137" h="140">
                  <a:moveTo>
                    <a:pt x="137" y="140"/>
                  </a:moveTo>
                  <a:lnTo>
                    <a:pt x="0" y="140"/>
                  </a:lnTo>
                  <a:lnTo>
                    <a:pt x="137" y="0"/>
                  </a:lnTo>
                  <a:lnTo>
                    <a:pt x="137" y="140"/>
                  </a:lnTo>
                  <a:close/>
                </a:path>
              </a:pathLst>
            </a:custGeom>
            <a:solidFill>
              <a:srgbClr val="FEC00F"/>
            </a:solid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246" name="Freeform 610"/>
            <p:cNvSpPr>
              <a:spLocks/>
            </p:cNvSpPr>
            <p:nvPr/>
          </p:nvSpPr>
          <p:spPr bwMode="auto">
            <a:xfrm>
              <a:off x="8105744" y="4208159"/>
              <a:ext cx="89816" cy="91127"/>
            </a:xfrm>
            <a:custGeom>
              <a:avLst/>
              <a:gdLst/>
              <a:ahLst/>
              <a:cxnLst>
                <a:cxn ang="0">
                  <a:pos x="0" y="0"/>
                </a:cxn>
                <a:cxn ang="0">
                  <a:pos x="137" y="0"/>
                </a:cxn>
                <a:cxn ang="0">
                  <a:pos x="0" y="139"/>
                </a:cxn>
                <a:cxn ang="0">
                  <a:pos x="0" y="0"/>
                </a:cxn>
              </a:cxnLst>
              <a:rect l="0" t="0" r="r" b="b"/>
              <a:pathLst>
                <a:path w="137" h="139">
                  <a:moveTo>
                    <a:pt x="0" y="0"/>
                  </a:moveTo>
                  <a:lnTo>
                    <a:pt x="137" y="0"/>
                  </a:lnTo>
                  <a:lnTo>
                    <a:pt x="0" y="139"/>
                  </a:lnTo>
                  <a:lnTo>
                    <a:pt x="0" y="0"/>
                  </a:lnTo>
                  <a:close/>
                </a:path>
              </a:pathLst>
            </a:custGeom>
            <a:solidFill>
              <a:srgbClr val="D1ECFB"/>
            </a:solid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247" name="Freeform 611"/>
            <p:cNvSpPr>
              <a:spLocks/>
            </p:cNvSpPr>
            <p:nvPr/>
          </p:nvSpPr>
          <p:spPr bwMode="auto">
            <a:xfrm>
              <a:off x="8211294" y="4400247"/>
              <a:ext cx="142263" cy="143574"/>
            </a:xfrm>
            <a:custGeom>
              <a:avLst/>
              <a:gdLst/>
              <a:ahLst/>
              <a:cxnLst>
                <a:cxn ang="0">
                  <a:pos x="15" y="35"/>
                </a:cxn>
                <a:cxn ang="0">
                  <a:pos x="0" y="86"/>
                </a:cxn>
                <a:cxn ang="0">
                  <a:pos x="2" y="88"/>
                </a:cxn>
                <a:cxn ang="0">
                  <a:pos x="2" y="88"/>
                </a:cxn>
                <a:cxn ang="0">
                  <a:pos x="39" y="51"/>
                </a:cxn>
                <a:cxn ang="0">
                  <a:pos x="40" y="45"/>
                </a:cxn>
                <a:cxn ang="0">
                  <a:pos x="47" y="45"/>
                </a:cxn>
                <a:cxn ang="0">
                  <a:pos x="47" y="52"/>
                </a:cxn>
                <a:cxn ang="0">
                  <a:pos x="41" y="53"/>
                </a:cxn>
                <a:cxn ang="0">
                  <a:pos x="4" y="90"/>
                </a:cxn>
                <a:cxn ang="0">
                  <a:pos x="4" y="90"/>
                </a:cxn>
                <a:cxn ang="0">
                  <a:pos x="6" y="93"/>
                </a:cxn>
                <a:cxn ang="0">
                  <a:pos x="58" y="77"/>
                </a:cxn>
                <a:cxn ang="0">
                  <a:pos x="73" y="54"/>
                </a:cxn>
                <a:cxn ang="0">
                  <a:pos x="92" y="35"/>
                </a:cxn>
                <a:cxn ang="0">
                  <a:pos x="73" y="19"/>
                </a:cxn>
                <a:cxn ang="0">
                  <a:pos x="57" y="0"/>
                </a:cxn>
                <a:cxn ang="0">
                  <a:pos x="38" y="19"/>
                </a:cxn>
                <a:cxn ang="0">
                  <a:pos x="15" y="35"/>
                </a:cxn>
              </a:cxnLst>
              <a:rect l="0" t="0" r="r" b="b"/>
              <a:pathLst>
                <a:path w="92" h="93">
                  <a:moveTo>
                    <a:pt x="15" y="35"/>
                  </a:moveTo>
                  <a:cubicBezTo>
                    <a:pt x="22" y="47"/>
                    <a:pt x="15" y="68"/>
                    <a:pt x="0" y="86"/>
                  </a:cubicBezTo>
                  <a:cubicBezTo>
                    <a:pt x="2" y="88"/>
                    <a:pt x="2" y="88"/>
                    <a:pt x="2" y="88"/>
                  </a:cubicBezTo>
                  <a:cubicBezTo>
                    <a:pt x="2" y="88"/>
                    <a:pt x="2" y="88"/>
                    <a:pt x="2" y="88"/>
                  </a:cubicBezTo>
                  <a:cubicBezTo>
                    <a:pt x="39" y="51"/>
                    <a:pt x="39" y="51"/>
                    <a:pt x="39" y="51"/>
                  </a:cubicBezTo>
                  <a:cubicBezTo>
                    <a:pt x="38" y="49"/>
                    <a:pt x="38" y="47"/>
                    <a:pt x="40" y="45"/>
                  </a:cubicBezTo>
                  <a:cubicBezTo>
                    <a:pt x="42" y="43"/>
                    <a:pt x="45" y="43"/>
                    <a:pt x="47" y="45"/>
                  </a:cubicBezTo>
                  <a:cubicBezTo>
                    <a:pt x="49" y="47"/>
                    <a:pt x="49" y="50"/>
                    <a:pt x="47" y="52"/>
                  </a:cubicBezTo>
                  <a:cubicBezTo>
                    <a:pt x="45" y="54"/>
                    <a:pt x="43" y="54"/>
                    <a:pt x="41" y="53"/>
                  </a:cubicBezTo>
                  <a:cubicBezTo>
                    <a:pt x="4" y="90"/>
                    <a:pt x="4" y="90"/>
                    <a:pt x="4" y="90"/>
                  </a:cubicBezTo>
                  <a:cubicBezTo>
                    <a:pt x="4" y="90"/>
                    <a:pt x="4" y="90"/>
                    <a:pt x="4" y="90"/>
                  </a:cubicBezTo>
                  <a:cubicBezTo>
                    <a:pt x="6" y="93"/>
                    <a:pt x="6" y="93"/>
                    <a:pt x="6" y="93"/>
                  </a:cubicBezTo>
                  <a:cubicBezTo>
                    <a:pt x="24" y="77"/>
                    <a:pt x="45" y="70"/>
                    <a:pt x="58" y="77"/>
                  </a:cubicBezTo>
                  <a:cubicBezTo>
                    <a:pt x="62" y="69"/>
                    <a:pt x="67" y="62"/>
                    <a:pt x="73" y="54"/>
                  </a:cubicBezTo>
                  <a:cubicBezTo>
                    <a:pt x="79" y="47"/>
                    <a:pt x="86" y="40"/>
                    <a:pt x="92" y="35"/>
                  </a:cubicBezTo>
                  <a:cubicBezTo>
                    <a:pt x="86" y="30"/>
                    <a:pt x="79" y="25"/>
                    <a:pt x="73" y="19"/>
                  </a:cubicBezTo>
                  <a:cubicBezTo>
                    <a:pt x="67" y="13"/>
                    <a:pt x="62" y="6"/>
                    <a:pt x="57" y="0"/>
                  </a:cubicBezTo>
                  <a:cubicBezTo>
                    <a:pt x="52" y="7"/>
                    <a:pt x="45" y="13"/>
                    <a:pt x="38" y="19"/>
                  </a:cubicBezTo>
                  <a:cubicBezTo>
                    <a:pt x="30" y="25"/>
                    <a:pt x="23" y="30"/>
                    <a:pt x="15" y="35"/>
                  </a:cubicBezTo>
                  <a:close/>
                </a:path>
              </a:pathLst>
            </a:custGeom>
            <a:solidFill>
              <a:srgbClr val="0E303F"/>
            </a:solid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248" name="Freeform 612"/>
            <p:cNvSpPr>
              <a:spLocks/>
            </p:cNvSpPr>
            <p:nvPr/>
          </p:nvSpPr>
          <p:spPr bwMode="auto">
            <a:xfrm>
              <a:off x="8301110" y="4225204"/>
              <a:ext cx="227489" cy="228800"/>
            </a:xfrm>
            <a:custGeom>
              <a:avLst/>
              <a:gdLst/>
              <a:ahLst/>
              <a:cxnLst>
                <a:cxn ang="0">
                  <a:pos x="126" y="51"/>
                </a:cxn>
                <a:cxn ang="0">
                  <a:pos x="96" y="21"/>
                </a:cxn>
                <a:cxn ang="0">
                  <a:pos x="0" y="114"/>
                </a:cxn>
                <a:cxn ang="0">
                  <a:pos x="34" y="148"/>
                </a:cxn>
                <a:cxn ang="0">
                  <a:pos x="126" y="51"/>
                </a:cxn>
              </a:cxnLst>
              <a:rect l="0" t="0" r="r" b="b"/>
              <a:pathLst>
                <a:path w="147" h="148">
                  <a:moveTo>
                    <a:pt x="126" y="51"/>
                  </a:moveTo>
                  <a:cubicBezTo>
                    <a:pt x="147" y="30"/>
                    <a:pt x="117" y="0"/>
                    <a:pt x="96" y="21"/>
                  </a:cubicBezTo>
                  <a:cubicBezTo>
                    <a:pt x="59" y="57"/>
                    <a:pt x="36" y="78"/>
                    <a:pt x="0" y="114"/>
                  </a:cubicBezTo>
                  <a:cubicBezTo>
                    <a:pt x="11" y="125"/>
                    <a:pt x="22" y="136"/>
                    <a:pt x="34" y="148"/>
                  </a:cubicBezTo>
                  <a:cubicBezTo>
                    <a:pt x="69" y="111"/>
                    <a:pt x="91" y="88"/>
                    <a:pt x="126" y="51"/>
                  </a:cubicBezTo>
                  <a:close/>
                </a:path>
              </a:pathLst>
            </a:custGeom>
            <a:solidFill>
              <a:srgbClr val="F99B1C"/>
            </a:solid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249" name="Freeform 613"/>
            <p:cNvSpPr>
              <a:spLocks/>
            </p:cNvSpPr>
            <p:nvPr/>
          </p:nvSpPr>
          <p:spPr bwMode="auto">
            <a:xfrm>
              <a:off x="8291931" y="4400247"/>
              <a:ext cx="61625" cy="61625"/>
            </a:xfrm>
            <a:custGeom>
              <a:avLst/>
              <a:gdLst/>
              <a:ahLst/>
              <a:cxnLst>
                <a:cxn ang="0">
                  <a:pos x="94" y="82"/>
                </a:cxn>
                <a:cxn ang="0">
                  <a:pos x="12" y="0"/>
                </a:cxn>
                <a:cxn ang="0">
                  <a:pos x="0" y="11"/>
                </a:cxn>
                <a:cxn ang="0">
                  <a:pos x="83" y="94"/>
                </a:cxn>
                <a:cxn ang="0">
                  <a:pos x="94" y="82"/>
                </a:cxn>
              </a:cxnLst>
              <a:rect l="0" t="0" r="r" b="b"/>
              <a:pathLst>
                <a:path w="94" h="94">
                  <a:moveTo>
                    <a:pt x="94" y="82"/>
                  </a:moveTo>
                  <a:lnTo>
                    <a:pt x="12" y="0"/>
                  </a:lnTo>
                  <a:lnTo>
                    <a:pt x="0" y="11"/>
                  </a:lnTo>
                  <a:lnTo>
                    <a:pt x="83" y="94"/>
                  </a:lnTo>
                  <a:lnTo>
                    <a:pt x="94" y="82"/>
                  </a:lnTo>
                  <a:close/>
                </a:path>
              </a:pathLst>
            </a:custGeom>
            <a:solidFill>
              <a:srgbClr val="FEC00F"/>
            </a:solid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250" name="Freeform 614"/>
            <p:cNvSpPr>
              <a:spLocks/>
            </p:cNvSpPr>
            <p:nvPr/>
          </p:nvSpPr>
          <p:spPr bwMode="auto">
            <a:xfrm>
              <a:off x="8372569" y="4184558"/>
              <a:ext cx="197988" cy="198643"/>
            </a:xfrm>
            <a:custGeom>
              <a:avLst/>
              <a:gdLst/>
              <a:ahLst/>
              <a:cxnLst>
                <a:cxn ang="0">
                  <a:pos x="42" y="128"/>
                </a:cxn>
                <a:cxn ang="0">
                  <a:pos x="120" y="50"/>
                </a:cxn>
                <a:cxn ang="0">
                  <a:pos x="119" y="19"/>
                </a:cxn>
                <a:cxn ang="0">
                  <a:pos x="108" y="9"/>
                </a:cxn>
                <a:cxn ang="0">
                  <a:pos x="78" y="8"/>
                </a:cxn>
                <a:cxn ang="0">
                  <a:pos x="0" y="86"/>
                </a:cxn>
                <a:cxn ang="0">
                  <a:pos x="42" y="128"/>
                </a:cxn>
              </a:cxnLst>
              <a:rect l="0" t="0" r="r" b="b"/>
              <a:pathLst>
                <a:path w="128" h="128">
                  <a:moveTo>
                    <a:pt x="42" y="128"/>
                  </a:moveTo>
                  <a:cubicBezTo>
                    <a:pt x="120" y="50"/>
                    <a:pt x="120" y="50"/>
                    <a:pt x="120" y="50"/>
                  </a:cubicBezTo>
                  <a:cubicBezTo>
                    <a:pt x="128" y="42"/>
                    <a:pt x="128" y="28"/>
                    <a:pt x="119" y="19"/>
                  </a:cubicBezTo>
                  <a:cubicBezTo>
                    <a:pt x="108" y="9"/>
                    <a:pt x="108" y="9"/>
                    <a:pt x="108" y="9"/>
                  </a:cubicBezTo>
                  <a:cubicBezTo>
                    <a:pt x="100" y="0"/>
                    <a:pt x="86" y="0"/>
                    <a:pt x="78" y="8"/>
                  </a:cubicBezTo>
                  <a:cubicBezTo>
                    <a:pt x="0" y="86"/>
                    <a:pt x="0" y="86"/>
                    <a:pt x="0" y="86"/>
                  </a:cubicBezTo>
                  <a:lnTo>
                    <a:pt x="42" y="128"/>
                  </a:lnTo>
                  <a:close/>
                </a:path>
              </a:pathLst>
            </a:custGeom>
            <a:solidFill>
              <a:srgbClr val="FEC00F"/>
            </a:solid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251" name="Freeform 615"/>
            <p:cNvSpPr>
              <a:spLocks/>
            </p:cNvSpPr>
            <p:nvPr/>
          </p:nvSpPr>
          <p:spPr bwMode="auto">
            <a:xfrm>
              <a:off x="8372569" y="4191114"/>
              <a:ext cx="188809" cy="97027"/>
            </a:xfrm>
            <a:custGeom>
              <a:avLst/>
              <a:gdLst/>
              <a:ahLst/>
              <a:cxnLst>
                <a:cxn ang="0">
                  <a:pos x="120" y="50"/>
                </a:cxn>
                <a:cxn ang="0">
                  <a:pos x="78" y="8"/>
                </a:cxn>
                <a:cxn ang="0">
                  <a:pos x="52" y="7"/>
                </a:cxn>
                <a:cxn ang="0">
                  <a:pos x="7" y="51"/>
                </a:cxn>
                <a:cxn ang="0">
                  <a:pos x="7" y="51"/>
                </a:cxn>
                <a:cxn ang="0">
                  <a:pos x="0" y="59"/>
                </a:cxn>
                <a:cxn ang="0">
                  <a:pos x="18" y="59"/>
                </a:cxn>
                <a:cxn ang="0">
                  <a:pos x="20" y="52"/>
                </a:cxn>
                <a:cxn ang="0">
                  <a:pos x="59" y="13"/>
                </a:cxn>
                <a:cxn ang="0">
                  <a:pos x="73" y="14"/>
                </a:cxn>
                <a:cxn ang="0">
                  <a:pos x="114" y="56"/>
                </a:cxn>
                <a:cxn ang="0">
                  <a:pos x="120" y="56"/>
                </a:cxn>
                <a:cxn ang="0">
                  <a:pos x="120" y="50"/>
                </a:cxn>
              </a:cxnLst>
              <a:rect l="0" t="0" r="r" b="b"/>
              <a:pathLst>
                <a:path w="122" h="63">
                  <a:moveTo>
                    <a:pt x="120" y="50"/>
                  </a:moveTo>
                  <a:cubicBezTo>
                    <a:pt x="78" y="8"/>
                    <a:pt x="78" y="8"/>
                    <a:pt x="78" y="8"/>
                  </a:cubicBezTo>
                  <a:cubicBezTo>
                    <a:pt x="71" y="1"/>
                    <a:pt x="59" y="0"/>
                    <a:pt x="52" y="7"/>
                  </a:cubicBezTo>
                  <a:cubicBezTo>
                    <a:pt x="7" y="51"/>
                    <a:pt x="7" y="51"/>
                    <a:pt x="7" y="51"/>
                  </a:cubicBezTo>
                  <a:cubicBezTo>
                    <a:pt x="7" y="51"/>
                    <a:pt x="7" y="51"/>
                    <a:pt x="7" y="51"/>
                  </a:cubicBezTo>
                  <a:cubicBezTo>
                    <a:pt x="0" y="59"/>
                    <a:pt x="0" y="59"/>
                    <a:pt x="0" y="59"/>
                  </a:cubicBezTo>
                  <a:cubicBezTo>
                    <a:pt x="6" y="63"/>
                    <a:pt x="14" y="62"/>
                    <a:pt x="18" y="59"/>
                  </a:cubicBezTo>
                  <a:cubicBezTo>
                    <a:pt x="20" y="57"/>
                    <a:pt x="21" y="54"/>
                    <a:pt x="20" y="52"/>
                  </a:cubicBezTo>
                  <a:cubicBezTo>
                    <a:pt x="59" y="13"/>
                    <a:pt x="59" y="13"/>
                    <a:pt x="59" y="13"/>
                  </a:cubicBezTo>
                  <a:cubicBezTo>
                    <a:pt x="62" y="9"/>
                    <a:pt x="69" y="10"/>
                    <a:pt x="73" y="14"/>
                  </a:cubicBezTo>
                  <a:cubicBezTo>
                    <a:pt x="114" y="56"/>
                    <a:pt x="114" y="56"/>
                    <a:pt x="114" y="56"/>
                  </a:cubicBezTo>
                  <a:cubicBezTo>
                    <a:pt x="116" y="57"/>
                    <a:pt x="119" y="58"/>
                    <a:pt x="120" y="56"/>
                  </a:cubicBezTo>
                  <a:cubicBezTo>
                    <a:pt x="122" y="54"/>
                    <a:pt x="122" y="52"/>
                    <a:pt x="120" y="50"/>
                  </a:cubicBezTo>
                  <a:close/>
                </a:path>
              </a:pathLst>
            </a:custGeom>
            <a:solidFill>
              <a:srgbClr val="F99B1C"/>
            </a:solidFill>
            <a:ln w="9525">
              <a:noFill/>
              <a:round/>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52" name="Group 251"/>
          <p:cNvGrpSpPr/>
          <p:nvPr/>
        </p:nvGrpSpPr>
        <p:grpSpPr>
          <a:xfrm>
            <a:off x="7606429" y="1623687"/>
            <a:ext cx="1170433" cy="1170432"/>
            <a:chOff x="7870388" y="5044034"/>
            <a:chExt cx="879800" cy="881111"/>
          </a:xfrm>
        </p:grpSpPr>
        <p:sp>
          <p:nvSpPr>
            <p:cNvPr id="253" name="Oval 30"/>
            <p:cNvSpPr>
              <a:spLocks noChangeArrowheads="1"/>
            </p:cNvSpPr>
            <p:nvPr/>
          </p:nvSpPr>
          <p:spPr bwMode="auto">
            <a:xfrm>
              <a:off x="7870388" y="5044034"/>
              <a:ext cx="879800" cy="881111"/>
            </a:xfrm>
            <a:prstGeom prst="ellipse">
              <a:avLst/>
            </a:prstGeom>
            <a:solidFill>
              <a:srgbClr val="00338D"/>
            </a:solid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254" name="Freeform 38"/>
            <p:cNvSpPr>
              <a:spLocks/>
            </p:cNvSpPr>
            <p:nvPr/>
          </p:nvSpPr>
          <p:spPr bwMode="auto">
            <a:xfrm>
              <a:off x="8098533" y="5222354"/>
              <a:ext cx="643788" cy="700168"/>
            </a:xfrm>
            <a:custGeom>
              <a:avLst/>
              <a:gdLst/>
              <a:ahLst/>
              <a:cxnLst>
                <a:cxn ang="0">
                  <a:pos x="167" y="452"/>
                </a:cxn>
                <a:cxn ang="0">
                  <a:pos x="416" y="220"/>
                </a:cxn>
                <a:cxn ang="0">
                  <a:pos x="230" y="34"/>
                </a:cxn>
                <a:cxn ang="0">
                  <a:pos x="230" y="35"/>
                </a:cxn>
                <a:cxn ang="0">
                  <a:pos x="170" y="35"/>
                </a:cxn>
                <a:cxn ang="0">
                  <a:pos x="130" y="0"/>
                </a:cxn>
                <a:cxn ang="0">
                  <a:pos x="90" y="35"/>
                </a:cxn>
                <a:cxn ang="0">
                  <a:pos x="30" y="35"/>
                </a:cxn>
                <a:cxn ang="0">
                  <a:pos x="30" y="87"/>
                </a:cxn>
                <a:cxn ang="0">
                  <a:pos x="0" y="113"/>
                </a:cxn>
                <a:cxn ang="0">
                  <a:pos x="1" y="113"/>
                </a:cxn>
                <a:cxn ang="0">
                  <a:pos x="0" y="113"/>
                </a:cxn>
                <a:cxn ang="0">
                  <a:pos x="0" y="113"/>
                </a:cxn>
                <a:cxn ang="0">
                  <a:pos x="0" y="278"/>
                </a:cxn>
                <a:cxn ang="0">
                  <a:pos x="0" y="281"/>
                </a:cxn>
                <a:cxn ang="0">
                  <a:pos x="1" y="282"/>
                </a:cxn>
                <a:cxn ang="0">
                  <a:pos x="1" y="284"/>
                </a:cxn>
                <a:cxn ang="0">
                  <a:pos x="2" y="285"/>
                </a:cxn>
                <a:cxn ang="0">
                  <a:pos x="2" y="286"/>
                </a:cxn>
                <a:cxn ang="0">
                  <a:pos x="2" y="286"/>
                </a:cxn>
                <a:cxn ang="0">
                  <a:pos x="2" y="286"/>
                </a:cxn>
                <a:cxn ang="0">
                  <a:pos x="4" y="288"/>
                </a:cxn>
                <a:cxn ang="0">
                  <a:pos x="4" y="289"/>
                </a:cxn>
                <a:cxn ang="0">
                  <a:pos x="5" y="290"/>
                </a:cxn>
                <a:cxn ang="0">
                  <a:pos x="5" y="290"/>
                </a:cxn>
                <a:cxn ang="0">
                  <a:pos x="167" y="452"/>
                </a:cxn>
              </a:cxnLst>
              <a:rect l="0" t="0" r="r" b="b"/>
              <a:pathLst>
                <a:path w="416" h="452">
                  <a:moveTo>
                    <a:pt x="167" y="452"/>
                  </a:moveTo>
                  <a:cubicBezTo>
                    <a:pt x="293" y="439"/>
                    <a:pt x="394" y="343"/>
                    <a:pt x="416" y="220"/>
                  </a:cubicBezTo>
                  <a:cubicBezTo>
                    <a:pt x="230" y="34"/>
                    <a:pt x="230" y="34"/>
                    <a:pt x="230" y="34"/>
                  </a:cubicBezTo>
                  <a:cubicBezTo>
                    <a:pt x="230" y="35"/>
                    <a:pt x="230" y="35"/>
                    <a:pt x="230" y="35"/>
                  </a:cubicBezTo>
                  <a:cubicBezTo>
                    <a:pt x="170" y="35"/>
                    <a:pt x="170" y="35"/>
                    <a:pt x="170" y="35"/>
                  </a:cubicBezTo>
                  <a:cubicBezTo>
                    <a:pt x="130" y="0"/>
                    <a:pt x="130" y="0"/>
                    <a:pt x="130" y="0"/>
                  </a:cubicBezTo>
                  <a:cubicBezTo>
                    <a:pt x="90" y="35"/>
                    <a:pt x="90" y="35"/>
                    <a:pt x="90" y="35"/>
                  </a:cubicBezTo>
                  <a:cubicBezTo>
                    <a:pt x="30" y="35"/>
                    <a:pt x="30" y="35"/>
                    <a:pt x="30" y="35"/>
                  </a:cubicBezTo>
                  <a:cubicBezTo>
                    <a:pt x="30" y="87"/>
                    <a:pt x="30" y="87"/>
                    <a:pt x="30" y="87"/>
                  </a:cubicBezTo>
                  <a:cubicBezTo>
                    <a:pt x="0" y="113"/>
                    <a:pt x="0" y="113"/>
                    <a:pt x="0" y="113"/>
                  </a:cubicBezTo>
                  <a:cubicBezTo>
                    <a:pt x="1" y="113"/>
                    <a:pt x="1" y="113"/>
                    <a:pt x="1" y="113"/>
                  </a:cubicBezTo>
                  <a:cubicBezTo>
                    <a:pt x="0" y="113"/>
                    <a:pt x="0" y="113"/>
                    <a:pt x="0" y="113"/>
                  </a:cubicBezTo>
                  <a:cubicBezTo>
                    <a:pt x="0" y="113"/>
                    <a:pt x="0" y="113"/>
                    <a:pt x="0" y="113"/>
                  </a:cubicBezTo>
                  <a:cubicBezTo>
                    <a:pt x="0" y="278"/>
                    <a:pt x="0" y="278"/>
                    <a:pt x="0" y="278"/>
                  </a:cubicBezTo>
                  <a:cubicBezTo>
                    <a:pt x="0" y="279"/>
                    <a:pt x="0" y="280"/>
                    <a:pt x="0" y="281"/>
                  </a:cubicBezTo>
                  <a:cubicBezTo>
                    <a:pt x="0" y="281"/>
                    <a:pt x="1" y="281"/>
                    <a:pt x="1" y="282"/>
                  </a:cubicBezTo>
                  <a:cubicBezTo>
                    <a:pt x="1" y="282"/>
                    <a:pt x="1" y="283"/>
                    <a:pt x="1" y="284"/>
                  </a:cubicBezTo>
                  <a:cubicBezTo>
                    <a:pt x="1" y="284"/>
                    <a:pt x="2" y="284"/>
                    <a:pt x="2" y="285"/>
                  </a:cubicBezTo>
                  <a:cubicBezTo>
                    <a:pt x="2" y="285"/>
                    <a:pt x="2" y="286"/>
                    <a:pt x="2" y="286"/>
                  </a:cubicBezTo>
                  <a:cubicBezTo>
                    <a:pt x="2" y="286"/>
                    <a:pt x="2" y="286"/>
                    <a:pt x="2" y="286"/>
                  </a:cubicBezTo>
                  <a:cubicBezTo>
                    <a:pt x="2" y="286"/>
                    <a:pt x="2" y="286"/>
                    <a:pt x="2" y="286"/>
                  </a:cubicBezTo>
                  <a:cubicBezTo>
                    <a:pt x="3" y="287"/>
                    <a:pt x="3" y="287"/>
                    <a:pt x="4" y="288"/>
                  </a:cubicBezTo>
                  <a:cubicBezTo>
                    <a:pt x="4" y="288"/>
                    <a:pt x="4" y="288"/>
                    <a:pt x="4" y="289"/>
                  </a:cubicBezTo>
                  <a:cubicBezTo>
                    <a:pt x="5" y="289"/>
                    <a:pt x="5" y="289"/>
                    <a:pt x="5" y="290"/>
                  </a:cubicBezTo>
                  <a:cubicBezTo>
                    <a:pt x="5" y="290"/>
                    <a:pt x="5" y="290"/>
                    <a:pt x="5" y="290"/>
                  </a:cubicBezTo>
                  <a:lnTo>
                    <a:pt x="167" y="452"/>
                  </a:lnTo>
                  <a:close/>
                </a:path>
              </a:pathLst>
            </a:custGeom>
            <a:solidFill>
              <a:srgbClr val="4066AA"/>
            </a:solid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255" name="Freeform 47"/>
            <p:cNvSpPr>
              <a:spLocks/>
            </p:cNvSpPr>
            <p:nvPr/>
          </p:nvSpPr>
          <p:spPr bwMode="auto">
            <a:xfrm>
              <a:off x="8098533" y="5222354"/>
              <a:ext cx="402531" cy="175042"/>
            </a:xfrm>
            <a:custGeom>
              <a:avLst/>
              <a:gdLst/>
              <a:ahLst/>
              <a:cxnLst>
                <a:cxn ang="0">
                  <a:pos x="307" y="0"/>
                </a:cxn>
                <a:cxn ang="0">
                  <a:pos x="460" y="132"/>
                </a:cxn>
                <a:cxn ang="0">
                  <a:pos x="614" y="267"/>
                </a:cxn>
                <a:cxn ang="0">
                  <a:pos x="307" y="267"/>
                </a:cxn>
                <a:cxn ang="0">
                  <a:pos x="0" y="267"/>
                </a:cxn>
                <a:cxn ang="0">
                  <a:pos x="153" y="132"/>
                </a:cxn>
                <a:cxn ang="0">
                  <a:pos x="307" y="0"/>
                </a:cxn>
              </a:cxnLst>
              <a:rect l="0" t="0" r="r" b="b"/>
              <a:pathLst>
                <a:path w="614" h="267">
                  <a:moveTo>
                    <a:pt x="307" y="0"/>
                  </a:moveTo>
                  <a:lnTo>
                    <a:pt x="460" y="132"/>
                  </a:lnTo>
                  <a:lnTo>
                    <a:pt x="614" y="267"/>
                  </a:lnTo>
                  <a:lnTo>
                    <a:pt x="307" y="267"/>
                  </a:lnTo>
                  <a:lnTo>
                    <a:pt x="0" y="267"/>
                  </a:lnTo>
                  <a:lnTo>
                    <a:pt x="153" y="132"/>
                  </a:lnTo>
                  <a:lnTo>
                    <a:pt x="307" y="0"/>
                  </a:lnTo>
                  <a:close/>
                </a:path>
              </a:pathLst>
            </a:custGeom>
            <a:solidFill>
              <a:srgbClr val="2C5871"/>
            </a:solid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256" name="Freeform 48"/>
            <p:cNvSpPr>
              <a:spLocks/>
            </p:cNvSpPr>
            <p:nvPr/>
          </p:nvSpPr>
          <p:spPr bwMode="auto">
            <a:xfrm>
              <a:off x="8098533" y="5358717"/>
              <a:ext cx="402531" cy="320583"/>
            </a:xfrm>
            <a:custGeom>
              <a:avLst/>
              <a:gdLst/>
              <a:ahLst/>
              <a:cxnLst>
                <a:cxn ang="0">
                  <a:pos x="232" y="0"/>
                </a:cxn>
                <a:cxn ang="0">
                  <a:pos x="260" y="25"/>
                </a:cxn>
                <a:cxn ang="0">
                  <a:pos x="260" y="190"/>
                </a:cxn>
                <a:cxn ang="0">
                  <a:pos x="243" y="207"/>
                </a:cxn>
                <a:cxn ang="0">
                  <a:pos x="17" y="207"/>
                </a:cxn>
                <a:cxn ang="0">
                  <a:pos x="0" y="190"/>
                </a:cxn>
                <a:cxn ang="0">
                  <a:pos x="0" y="25"/>
                </a:cxn>
                <a:cxn ang="0">
                  <a:pos x="28" y="2"/>
                </a:cxn>
              </a:cxnLst>
              <a:rect l="0" t="0" r="r" b="b"/>
              <a:pathLst>
                <a:path w="260" h="207">
                  <a:moveTo>
                    <a:pt x="232" y="0"/>
                  </a:moveTo>
                  <a:cubicBezTo>
                    <a:pt x="260" y="25"/>
                    <a:pt x="260" y="25"/>
                    <a:pt x="260" y="25"/>
                  </a:cubicBezTo>
                  <a:cubicBezTo>
                    <a:pt x="260" y="190"/>
                    <a:pt x="260" y="190"/>
                    <a:pt x="260" y="190"/>
                  </a:cubicBezTo>
                  <a:cubicBezTo>
                    <a:pt x="260" y="199"/>
                    <a:pt x="252" y="207"/>
                    <a:pt x="243" y="207"/>
                  </a:cubicBezTo>
                  <a:cubicBezTo>
                    <a:pt x="17" y="207"/>
                    <a:pt x="17" y="207"/>
                    <a:pt x="17" y="207"/>
                  </a:cubicBezTo>
                  <a:cubicBezTo>
                    <a:pt x="8" y="207"/>
                    <a:pt x="0" y="199"/>
                    <a:pt x="0" y="190"/>
                  </a:cubicBezTo>
                  <a:cubicBezTo>
                    <a:pt x="0" y="25"/>
                    <a:pt x="0" y="25"/>
                    <a:pt x="0" y="25"/>
                  </a:cubicBezTo>
                  <a:cubicBezTo>
                    <a:pt x="28" y="2"/>
                    <a:pt x="28" y="2"/>
                    <a:pt x="28" y="2"/>
                  </a:cubicBezTo>
                </a:path>
              </a:pathLst>
            </a:custGeom>
            <a:solidFill>
              <a:srgbClr val="FD6120"/>
            </a:solid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257" name="Freeform 49"/>
            <p:cNvSpPr>
              <a:spLocks/>
            </p:cNvSpPr>
            <p:nvPr/>
          </p:nvSpPr>
          <p:spPr bwMode="auto">
            <a:xfrm>
              <a:off x="8098533" y="5358717"/>
              <a:ext cx="402531" cy="320583"/>
            </a:xfrm>
            <a:custGeom>
              <a:avLst/>
              <a:gdLst/>
              <a:ahLst/>
              <a:cxnLst>
                <a:cxn ang="0">
                  <a:pos x="232" y="0"/>
                </a:cxn>
                <a:cxn ang="0">
                  <a:pos x="260" y="25"/>
                </a:cxn>
                <a:cxn ang="0">
                  <a:pos x="260" y="190"/>
                </a:cxn>
                <a:cxn ang="0">
                  <a:pos x="243" y="207"/>
                </a:cxn>
                <a:cxn ang="0">
                  <a:pos x="17" y="207"/>
                </a:cxn>
                <a:cxn ang="0">
                  <a:pos x="0" y="190"/>
                </a:cxn>
                <a:cxn ang="0">
                  <a:pos x="0" y="25"/>
                </a:cxn>
                <a:cxn ang="0">
                  <a:pos x="28" y="2"/>
                </a:cxn>
              </a:cxnLst>
              <a:rect l="0" t="0" r="r" b="b"/>
              <a:pathLst>
                <a:path w="260" h="207">
                  <a:moveTo>
                    <a:pt x="232" y="0"/>
                  </a:moveTo>
                  <a:cubicBezTo>
                    <a:pt x="260" y="25"/>
                    <a:pt x="260" y="25"/>
                    <a:pt x="260" y="25"/>
                  </a:cubicBezTo>
                  <a:cubicBezTo>
                    <a:pt x="260" y="190"/>
                    <a:pt x="260" y="190"/>
                    <a:pt x="260" y="190"/>
                  </a:cubicBezTo>
                  <a:cubicBezTo>
                    <a:pt x="260" y="199"/>
                    <a:pt x="252" y="207"/>
                    <a:pt x="243" y="207"/>
                  </a:cubicBezTo>
                  <a:cubicBezTo>
                    <a:pt x="17" y="207"/>
                    <a:pt x="17" y="207"/>
                    <a:pt x="17" y="207"/>
                  </a:cubicBezTo>
                  <a:cubicBezTo>
                    <a:pt x="8" y="207"/>
                    <a:pt x="0" y="199"/>
                    <a:pt x="0" y="190"/>
                  </a:cubicBezTo>
                  <a:cubicBezTo>
                    <a:pt x="0" y="25"/>
                    <a:pt x="0" y="25"/>
                    <a:pt x="0" y="25"/>
                  </a:cubicBezTo>
                  <a:cubicBezTo>
                    <a:pt x="28" y="2"/>
                    <a:pt x="28" y="2"/>
                    <a:pt x="28" y="2"/>
                  </a:cubicBezTo>
                </a:path>
              </a:pathLst>
            </a:custGeom>
            <a:solidFill>
              <a:srgbClr val="2C5871"/>
            </a:solid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0"/>
            <p:cNvSpPr>
              <a:spLocks noChangeArrowheads="1"/>
            </p:cNvSpPr>
            <p:nvPr/>
          </p:nvSpPr>
          <p:spPr bwMode="auto">
            <a:xfrm>
              <a:off x="8144424" y="5276768"/>
              <a:ext cx="310093" cy="279936"/>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9" name="Freeform 51"/>
            <p:cNvSpPr>
              <a:spLocks/>
            </p:cNvSpPr>
            <p:nvPr/>
          </p:nvSpPr>
          <p:spPr bwMode="auto">
            <a:xfrm>
              <a:off x="8144424" y="5276768"/>
              <a:ext cx="310093" cy="279936"/>
            </a:xfrm>
            <a:custGeom>
              <a:avLst/>
              <a:gdLst/>
              <a:ahLst/>
              <a:cxnLst>
                <a:cxn ang="0">
                  <a:pos x="0" y="427"/>
                </a:cxn>
                <a:cxn ang="0">
                  <a:pos x="0" y="0"/>
                </a:cxn>
                <a:cxn ang="0">
                  <a:pos x="473" y="0"/>
                </a:cxn>
                <a:cxn ang="0">
                  <a:pos x="473" y="427"/>
                </a:cxn>
              </a:cxnLst>
              <a:rect l="0" t="0" r="r" b="b"/>
              <a:pathLst>
                <a:path w="473" h="427">
                  <a:moveTo>
                    <a:pt x="0" y="427"/>
                  </a:moveTo>
                  <a:lnTo>
                    <a:pt x="0" y="0"/>
                  </a:lnTo>
                  <a:lnTo>
                    <a:pt x="473" y="0"/>
                  </a:lnTo>
                  <a:lnTo>
                    <a:pt x="473" y="427"/>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52"/>
            <p:cNvSpPr>
              <a:spLocks noChangeArrowheads="1"/>
            </p:cNvSpPr>
            <p:nvPr/>
          </p:nvSpPr>
          <p:spPr bwMode="auto">
            <a:xfrm>
              <a:off x="8186382" y="5337082"/>
              <a:ext cx="135051" cy="10489"/>
            </a:xfrm>
            <a:prstGeom prst="rect">
              <a:avLst/>
            </a:prstGeom>
            <a:solidFill>
              <a:srgbClr val="A6DAE9"/>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53"/>
            <p:cNvSpPr>
              <a:spLocks noChangeArrowheads="1"/>
            </p:cNvSpPr>
            <p:nvPr/>
          </p:nvSpPr>
          <p:spPr bwMode="auto">
            <a:xfrm>
              <a:off x="8186382" y="5375762"/>
              <a:ext cx="226178" cy="9178"/>
            </a:xfrm>
            <a:prstGeom prst="rect">
              <a:avLst/>
            </a:prstGeom>
            <a:solidFill>
              <a:srgbClr val="A6DAE9"/>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54"/>
            <p:cNvSpPr>
              <a:spLocks noChangeArrowheads="1"/>
            </p:cNvSpPr>
            <p:nvPr/>
          </p:nvSpPr>
          <p:spPr bwMode="auto">
            <a:xfrm>
              <a:off x="8186382" y="5414442"/>
              <a:ext cx="226178" cy="9178"/>
            </a:xfrm>
            <a:prstGeom prst="rect">
              <a:avLst/>
            </a:prstGeom>
            <a:solidFill>
              <a:srgbClr val="A6DAE9"/>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55"/>
            <p:cNvSpPr>
              <a:spLocks noChangeArrowheads="1"/>
            </p:cNvSpPr>
            <p:nvPr/>
          </p:nvSpPr>
          <p:spPr bwMode="auto">
            <a:xfrm>
              <a:off x="8186382" y="5451155"/>
              <a:ext cx="226178" cy="11145"/>
            </a:xfrm>
            <a:prstGeom prst="rect">
              <a:avLst/>
            </a:prstGeom>
            <a:solidFill>
              <a:srgbClr val="A6DAE9"/>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56"/>
            <p:cNvSpPr>
              <a:spLocks noChangeArrowheads="1"/>
            </p:cNvSpPr>
            <p:nvPr/>
          </p:nvSpPr>
          <p:spPr bwMode="auto">
            <a:xfrm>
              <a:off x="8186382" y="5489834"/>
              <a:ext cx="226178" cy="9834"/>
            </a:xfrm>
            <a:prstGeom prst="rect">
              <a:avLst/>
            </a:prstGeom>
            <a:solidFill>
              <a:srgbClr val="A6DAE9"/>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Freeform 57"/>
            <p:cNvSpPr>
              <a:spLocks/>
            </p:cNvSpPr>
            <p:nvPr/>
          </p:nvSpPr>
          <p:spPr bwMode="auto">
            <a:xfrm>
              <a:off x="8099844" y="5525892"/>
              <a:ext cx="399253" cy="153408"/>
            </a:xfrm>
            <a:custGeom>
              <a:avLst/>
              <a:gdLst/>
              <a:ahLst/>
              <a:cxnLst>
                <a:cxn ang="0">
                  <a:pos x="98" y="0"/>
                </a:cxn>
                <a:cxn ang="0">
                  <a:pos x="0" y="88"/>
                </a:cxn>
                <a:cxn ang="0">
                  <a:pos x="16" y="99"/>
                </a:cxn>
                <a:cxn ang="0">
                  <a:pos x="242" y="99"/>
                </a:cxn>
                <a:cxn ang="0">
                  <a:pos x="258" y="88"/>
                </a:cxn>
                <a:cxn ang="0">
                  <a:pos x="160" y="0"/>
                </a:cxn>
                <a:cxn ang="0">
                  <a:pos x="98" y="0"/>
                </a:cxn>
              </a:cxnLst>
              <a:rect l="0" t="0" r="r" b="b"/>
              <a:pathLst>
                <a:path w="258" h="99">
                  <a:moveTo>
                    <a:pt x="98" y="0"/>
                  </a:moveTo>
                  <a:cubicBezTo>
                    <a:pt x="0" y="88"/>
                    <a:pt x="0" y="88"/>
                    <a:pt x="0" y="88"/>
                  </a:cubicBezTo>
                  <a:cubicBezTo>
                    <a:pt x="3" y="94"/>
                    <a:pt x="9" y="99"/>
                    <a:pt x="16" y="99"/>
                  </a:cubicBezTo>
                  <a:cubicBezTo>
                    <a:pt x="242" y="99"/>
                    <a:pt x="242" y="99"/>
                    <a:pt x="242" y="99"/>
                  </a:cubicBezTo>
                  <a:cubicBezTo>
                    <a:pt x="249" y="99"/>
                    <a:pt x="255" y="94"/>
                    <a:pt x="258" y="88"/>
                  </a:cubicBezTo>
                  <a:cubicBezTo>
                    <a:pt x="160" y="0"/>
                    <a:pt x="160" y="0"/>
                    <a:pt x="160" y="0"/>
                  </a:cubicBezTo>
                  <a:lnTo>
                    <a:pt x="98" y="0"/>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266" name="Freeform 58"/>
            <p:cNvSpPr>
              <a:spLocks/>
            </p:cNvSpPr>
            <p:nvPr/>
          </p:nvSpPr>
          <p:spPr bwMode="auto">
            <a:xfrm>
              <a:off x="8347656" y="5397396"/>
              <a:ext cx="153408" cy="267480"/>
            </a:xfrm>
            <a:custGeom>
              <a:avLst/>
              <a:gdLst/>
              <a:ahLst/>
              <a:cxnLst>
                <a:cxn ang="0">
                  <a:pos x="0" y="84"/>
                </a:cxn>
                <a:cxn ang="0">
                  <a:pos x="98" y="171"/>
                </a:cxn>
                <a:cxn ang="0">
                  <a:pos x="97" y="173"/>
                </a:cxn>
                <a:cxn ang="0">
                  <a:pos x="97" y="173"/>
                </a:cxn>
                <a:cxn ang="0">
                  <a:pos x="99" y="165"/>
                </a:cxn>
                <a:cxn ang="0">
                  <a:pos x="99" y="0"/>
                </a:cxn>
                <a:cxn ang="0">
                  <a:pos x="0" y="84"/>
                </a:cxn>
              </a:cxnLst>
              <a:rect l="0" t="0" r="r" b="b"/>
              <a:pathLst>
                <a:path w="99" h="173">
                  <a:moveTo>
                    <a:pt x="0" y="84"/>
                  </a:moveTo>
                  <a:cubicBezTo>
                    <a:pt x="98" y="171"/>
                    <a:pt x="98" y="171"/>
                    <a:pt x="98" y="171"/>
                  </a:cubicBezTo>
                  <a:cubicBezTo>
                    <a:pt x="97" y="172"/>
                    <a:pt x="97" y="172"/>
                    <a:pt x="97" y="173"/>
                  </a:cubicBezTo>
                  <a:cubicBezTo>
                    <a:pt x="97" y="173"/>
                    <a:pt x="97" y="173"/>
                    <a:pt x="97" y="173"/>
                  </a:cubicBezTo>
                  <a:cubicBezTo>
                    <a:pt x="98" y="171"/>
                    <a:pt x="99" y="168"/>
                    <a:pt x="99" y="165"/>
                  </a:cubicBezTo>
                  <a:cubicBezTo>
                    <a:pt x="99" y="0"/>
                    <a:pt x="99" y="0"/>
                    <a:pt x="99" y="0"/>
                  </a:cubicBezTo>
                  <a:lnTo>
                    <a:pt x="0" y="84"/>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267" name="Freeform 59"/>
            <p:cNvSpPr>
              <a:spLocks/>
            </p:cNvSpPr>
            <p:nvPr/>
          </p:nvSpPr>
          <p:spPr bwMode="auto">
            <a:xfrm>
              <a:off x="8098533" y="5397396"/>
              <a:ext cx="152752" cy="267480"/>
            </a:xfrm>
            <a:custGeom>
              <a:avLst/>
              <a:gdLst/>
              <a:ahLst/>
              <a:cxnLst>
                <a:cxn ang="0">
                  <a:pos x="1" y="171"/>
                </a:cxn>
                <a:cxn ang="0">
                  <a:pos x="99" y="84"/>
                </a:cxn>
                <a:cxn ang="0">
                  <a:pos x="0" y="0"/>
                </a:cxn>
                <a:cxn ang="0">
                  <a:pos x="0" y="165"/>
                </a:cxn>
                <a:cxn ang="0">
                  <a:pos x="2" y="173"/>
                </a:cxn>
                <a:cxn ang="0">
                  <a:pos x="2" y="173"/>
                </a:cxn>
                <a:cxn ang="0">
                  <a:pos x="1" y="171"/>
                </a:cxn>
              </a:cxnLst>
              <a:rect l="0" t="0" r="r" b="b"/>
              <a:pathLst>
                <a:path w="99" h="173">
                  <a:moveTo>
                    <a:pt x="1" y="171"/>
                  </a:moveTo>
                  <a:cubicBezTo>
                    <a:pt x="99" y="84"/>
                    <a:pt x="99" y="84"/>
                    <a:pt x="99" y="84"/>
                  </a:cubicBezTo>
                  <a:cubicBezTo>
                    <a:pt x="0" y="0"/>
                    <a:pt x="0" y="0"/>
                    <a:pt x="0" y="0"/>
                  </a:cubicBezTo>
                  <a:cubicBezTo>
                    <a:pt x="0" y="165"/>
                    <a:pt x="0" y="165"/>
                    <a:pt x="0" y="165"/>
                  </a:cubicBezTo>
                  <a:cubicBezTo>
                    <a:pt x="0" y="168"/>
                    <a:pt x="1" y="171"/>
                    <a:pt x="2" y="173"/>
                  </a:cubicBezTo>
                  <a:cubicBezTo>
                    <a:pt x="2" y="173"/>
                    <a:pt x="2" y="173"/>
                    <a:pt x="2" y="173"/>
                  </a:cubicBezTo>
                  <a:cubicBezTo>
                    <a:pt x="2" y="172"/>
                    <a:pt x="2" y="172"/>
                    <a:pt x="1" y="171"/>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IN"/>
            </a:p>
          </p:txBody>
        </p:sp>
      </p:grpSp>
      <p:sp>
        <p:nvSpPr>
          <p:cNvPr id="114" name="Title 2"/>
          <p:cNvSpPr txBox="1">
            <a:spLocks/>
          </p:cNvSpPr>
          <p:nvPr/>
        </p:nvSpPr>
        <p:spPr>
          <a:xfrm>
            <a:off x="153265" y="94959"/>
            <a:ext cx="9681940" cy="364003"/>
          </a:xfrm>
          <a:prstGeom prst="rect">
            <a:avLst/>
          </a:prstGeom>
          <a:noFill/>
        </p:spPr>
        <p:txBody>
          <a:bodyPr vert="horz" lIns="0" tIns="0" rIns="0" bIns="0" rtlCol="0" anchor="t" anchorCtr="0">
            <a:noAutofit/>
          </a:bodyPr>
          <a:lstStyle>
            <a:defPPr>
              <a:defRPr lang="en-US"/>
            </a:defPPr>
            <a:lvl1pPr>
              <a:lnSpc>
                <a:spcPct val="70000"/>
              </a:lnSpc>
              <a:defRPr sz="2800" b="1" i="0" kern="0">
                <a:solidFill>
                  <a:srgbClr val="00338D"/>
                </a:solidFill>
                <a:latin typeface="Univers 47 CondensedLight" panose="00000400000000000000" pitchFamily="2" charset="0"/>
                <a:cs typeface="KPMG Extralight"/>
              </a:defRPr>
            </a:lvl1pPr>
          </a:lstStyle>
          <a:p>
            <a:pPr>
              <a:defRPr/>
            </a:pPr>
            <a:r>
              <a:rPr lang="en-US" sz="4400" b="0" kern="1200" dirty="0" smtClean="0">
                <a:latin typeface="KPMG Extralight" panose="020B0303030202040204" pitchFamily="34" charset="0"/>
                <a:cs typeface="+mj-cs"/>
              </a:rPr>
              <a:t>Detailed Assessment – Risk Model</a:t>
            </a:r>
            <a:r>
              <a:rPr lang="en-US" sz="4400" b="0" kern="1200" baseline="30000" dirty="0" smtClean="0">
                <a:latin typeface="KPMG Extralight" panose="020B0303030202040204" pitchFamily="34" charset="0"/>
                <a:ea typeface="+mj-ea"/>
                <a:cs typeface="+mj-cs"/>
              </a:rPr>
              <a:t>(9/9)</a:t>
            </a:r>
            <a:endParaRPr lang="en-US" sz="4400" b="0" kern="1200" baseline="30000" dirty="0">
              <a:latin typeface="KPMG Extralight" panose="020B0303030202040204" pitchFamily="34" charset="0"/>
              <a:ea typeface="+mj-ea"/>
              <a:cs typeface="+mj-cs"/>
            </a:endParaRPr>
          </a:p>
        </p:txBody>
      </p:sp>
      <p:sp>
        <p:nvSpPr>
          <p:cNvPr id="116" name="Rectangle 115"/>
          <p:cNvSpPr/>
          <p:nvPr/>
        </p:nvSpPr>
        <p:spPr>
          <a:xfrm>
            <a:off x="86590" y="602065"/>
            <a:ext cx="4080424" cy="211083"/>
          </a:xfrm>
          <a:prstGeom prst="rect">
            <a:avLst/>
          </a:prstGeom>
        </p:spPr>
        <p:txBody>
          <a:bodyPr wrap="square">
            <a:spAutoFit/>
          </a:bodyPr>
          <a:lstStyle/>
          <a:p>
            <a:pPr>
              <a:lnSpc>
                <a:spcPct val="70000"/>
              </a:lnSpc>
            </a:pPr>
            <a:r>
              <a:rPr lang="en-US" sz="1050" b="1" dirty="0" smtClean="0">
                <a:solidFill>
                  <a:srgbClr val="005EB8">
                    <a:lumMod val="75000"/>
                  </a:srgbClr>
                </a:solidFill>
              </a:rPr>
              <a:t>Proposed Initiatives</a:t>
            </a:r>
            <a:endParaRPr lang="en-US" sz="1050" b="1" dirty="0">
              <a:solidFill>
                <a:srgbClr val="005EB8">
                  <a:lumMod val="75000"/>
                </a:srgbClr>
              </a:solidFill>
            </a:endParaRPr>
          </a:p>
        </p:txBody>
      </p:sp>
      <p:sp>
        <p:nvSpPr>
          <p:cNvPr id="115" name="TextBox 114"/>
          <p:cNvSpPr txBox="1"/>
          <p:nvPr/>
        </p:nvSpPr>
        <p:spPr>
          <a:xfrm rot="19905369">
            <a:off x="11186930" y="6037617"/>
            <a:ext cx="990600" cy="615553"/>
          </a:xfrm>
          <a:prstGeom prst="rect">
            <a:avLst/>
          </a:prstGeom>
          <a:noFill/>
        </p:spPr>
        <p:txBody>
          <a:bodyPr wrap="square" lIns="0" tIns="0" rIns="0" bIns="0" rtlCol="0">
            <a:spAutoFit/>
          </a:bodyPr>
          <a:lstStyle/>
          <a:p>
            <a:r>
              <a:rPr lang="en-US" sz="4000" b="1" dirty="0" smtClean="0">
                <a:solidFill>
                  <a:srgbClr val="FF0000"/>
                </a:solidFill>
                <a:latin typeface="+mj-lt"/>
                <a:cs typeface="Arial" pitchFamily="34" charset="0"/>
              </a:rPr>
              <a:t>WIP</a:t>
            </a:r>
          </a:p>
        </p:txBody>
      </p:sp>
    </p:spTree>
    <p:extLst>
      <p:ext uri="{BB962C8B-B14F-4D97-AF65-F5344CB8AC3E}">
        <p14:creationId xmlns:p14="http://schemas.microsoft.com/office/powerpoint/2010/main" val="11309423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49870" name="think-cell Slide" r:id="rId6" imgW="663" imgH="659" progId="TCLayout.ActiveDocument.1">
                  <p:embed/>
                </p:oleObj>
              </mc:Choice>
              <mc:Fallback>
                <p:oleObj name="think-cell Slide" r:id="rId6" imgW="663" imgH="659" progId="TCLayout.ActiveDocument.1">
                  <p:embed/>
                  <p:pic>
                    <p:nvPicPr>
                      <p:cNvPr id="0" name=""/>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2" name="Rectangle 1" hidden="1"/>
          <p:cNvSpPr/>
          <p:nvPr>
            <p:custDataLst>
              <p:tags r:id="rId3"/>
            </p:custDataLst>
          </p:nvPr>
        </p:nvSpPr>
        <p:spPr>
          <a:xfrm>
            <a:off x="0" y="0"/>
            <a:ext cx="158750" cy="15875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spcBef>
                <a:spcPct val="0"/>
              </a:spcBef>
              <a:spcAft>
                <a:spcPct val="0"/>
              </a:spcAft>
            </a:pPr>
            <a:endParaRPr lang="en-US" sz="3600" dirty="0">
              <a:solidFill>
                <a:srgbClr val="FFFFFF"/>
              </a:solidFill>
              <a:latin typeface="KPMG Extralight" panose="020B0303030202040204" pitchFamily="34" charset="0"/>
              <a:sym typeface="KPMG Extralight" panose="020B0303030202040204" pitchFamily="34" charset="0"/>
            </a:endParaRPr>
          </a:p>
        </p:txBody>
      </p:sp>
      <p:sp>
        <p:nvSpPr>
          <p:cNvPr id="118" name="Title 2"/>
          <p:cNvSpPr txBox="1">
            <a:spLocks/>
          </p:cNvSpPr>
          <p:nvPr/>
        </p:nvSpPr>
        <p:spPr>
          <a:xfrm>
            <a:off x="879206" y="864044"/>
            <a:ext cx="7463515" cy="2232265"/>
          </a:xfrm>
          <a:prstGeom prst="rect">
            <a:avLst/>
          </a:prstGeom>
        </p:spPr>
        <p:txBody>
          <a:bodyPr anchor="t" anchorCtr="0"/>
          <a:lstStyle>
            <a:lvl1pPr algn="l" defTabSz="890789" rtl="0" eaLnBrk="1" latinLnBrk="0" hangingPunct="1">
              <a:lnSpc>
                <a:spcPct val="70000"/>
              </a:lnSpc>
              <a:spcBef>
                <a:spcPct val="0"/>
              </a:spcBef>
              <a:buNone/>
              <a:defRPr kumimoji="0" lang="en-GB" sz="8800" b="0" i="0" u="none" strike="noStrike" kern="1200" cap="none" spc="0" normalizeH="0" baseline="0" noProof="0">
                <a:ln>
                  <a:noFill/>
                </a:ln>
                <a:solidFill>
                  <a:srgbClr val="FFFFFF"/>
                </a:solidFill>
                <a:effectLst/>
                <a:uLnTx/>
                <a:uFillTx/>
                <a:latin typeface="KPMG Extralight"/>
                <a:ea typeface="+mj-ea"/>
                <a:cs typeface="KPMG Extralight"/>
              </a:defRPr>
            </a:lvl1pPr>
            <a:lvl2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2pPr>
            <a:lvl3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3pPr>
            <a:lvl4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4pPr>
            <a:lvl5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5pPr>
            <a:lvl6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6pPr>
            <a:lvl7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7pPr>
            <a:lvl8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8pPr>
            <a:lvl9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9pPr>
          </a:lstStyle>
          <a:p>
            <a:pPr>
              <a:lnSpc>
                <a:spcPct val="100000"/>
              </a:lnSpc>
            </a:pPr>
            <a:r>
              <a:rPr lang="en-US" sz="3600" b="1" dirty="0" smtClean="0"/>
              <a:t>Appendix</a:t>
            </a:r>
            <a:br>
              <a:rPr lang="en-US" sz="3600" b="1" dirty="0" smtClean="0"/>
            </a:br>
            <a:endParaRPr lang="en-US" sz="3600" b="1" dirty="0" smtClean="0"/>
          </a:p>
          <a:p>
            <a:pPr>
              <a:lnSpc>
                <a:spcPct val="100000"/>
              </a:lnSpc>
            </a:pPr>
            <a:r>
              <a:rPr lang="en-US" sz="2800" dirty="0">
                <a:solidFill>
                  <a:schemeClr val="bg1"/>
                </a:solidFill>
              </a:rPr>
              <a:t>I. </a:t>
            </a:r>
            <a:r>
              <a:rPr lang="en-US" sz="2800" dirty="0" smtClean="0">
                <a:solidFill>
                  <a:schemeClr val="bg1"/>
                </a:solidFill>
              </a:rPr>
              <a:t>Digital </a:t>
            </a:r>
            <a:r>
              <a:rPr lang="en-US" sz="2800" dirty="0">
                <a:solidFill>
                  <a:schemeClr val="bg1"/>
                </a:solidFill>
              </a:rPr>
              <a:t>Maturity Assessment (DMA) Survey Coverage</a:t>
            </a:r>
          </a:p>
          <a:p>
            <a:pPr>
              <a:lnSpc>
                <a:spcPct val="100000"/>
              </a:lnSpc>
            </a:pPr>
            <a:endParaRPr lang="en-US" sz="2800" dirty="0">
              <a:solidFill>
                <a:schemeClr val="bg1"/>
              </a:solidFill>
            </a:endParaRPr>
          </a:p>
        </p:txBody>
      </p:sp>
      <p:sp>
        <p:nvSpPr>
          <p:cNvPr id="5" name="Rectangle 4">
            <a:hlinkClick r:id="rId8" action="ppaction://hlinksldjump"/>
          </p:cNvPr>
          <p:cNvSpPr/>
          <p:nvPr/>
        </p:nvSpPr>
        <p:spPr>
          <a:xfrm>
            <a:off x="10984872" y="6479716"/>
            <a:ext cx="731520" cy="381939"/>
          </a:xfrm>
          <a:prstGeom prst="rect">
            <a:avLst/>
          </a:prstGeom>
          <a:solidFill>
            <a:srgbClr val="EAAA00"/>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b="1" dirty="0" smtClean="0">
                <a:solidFill>
                  <a:schemeClr val="tx1"/>
                </a:solidFill>
              </a:rPr>
              <a:t>Back</a:t>
            </a:r>
            <a:endParaRPr lang="en-GB" b="1" dirty="0">
              <a:solidFill>
                <a:schemeClr val="tx1"/>
              </a:solidFill>
            </a:endParaRPr>
          </a:p>
        </p:txBody>
      </p:sp>
    </p:spTree>
    <p:extLst>
      <p:ext uri="{BB962C8B-B14F-4D97-AF65-F5344CB8AC3E}">
        <p14:creationId xmlns:p14="http://schemas.microsoft.com/office/powerpoint/2010/main" val="4253264510"/>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24558" y="1060925"/>
            <a:ext cx="5200339" cy="3688400"/>
          </a:xfrm>
          <a:prstGeom prst="rect">
            <a:avLst/>
          </a:prstGeom>
        </p:spPr>
      </p:pic>
      <p:sp>
        <p:nvSpPr>
          <p:cNvPr id="67" name="TextBox 66"/>
          <p:cNvSpPr txBox="1"/>
          <p:nvPr/>
        </p:nvSpPr>
        <p:spPr>
          <a:xfrm>
            <a:off x="129474" y="211341"/>
            <a:ext cx="2893125" cy="615553"/>
          </a:xfrm>
          <a:prstGeom prst="rect">
            <a:avLst/>
          </a:prstGeom>
          <a:noFill/>
        </p:spPr>
        <p:txBody>
          <a:bodyPr wrap="square" lIns="0" tIns="0" rIns="0" bIns="0" rtlCol="0">
            <a:spAutoFit/>
          </a:bodyPr>
          <a:lstStyle/>
          <a:p>
            <a:r>
              <a:rPr lang="en-US" sz="4000" b="1" dirty="0" smtClean="0">
                <a:solidFill>
                  <a:srgbClr val="FFFFFF"/>
                </a:solidFill>
                <a:latin typeface="KPMG Extralight" panose="020B0303030202040204" pitchFamily="34" charset="0"/>
                <a:cs typeface="Arial" pitchFamily="34" charset="0"/>
              </a:rPr>
              <a:t>Co creation</a:t>
            </a:r>
            <a:endParaRPr lang="en-GB" sz="4000" b="1" dirty="0" smtClean="0">
              <a:solidFill>
                <a:srgbClr val="FFFFFF"/>
              </a:solidFill>
              <a:latin typeface="KPMG Extralight" panose="020B0303030202040204" pitchFamily="34" charset="0"/>
              <a:cs typeface="Arial" pitchFamily="34" charset="0"/>
            </a:endParaRPr>
          </a:p>
        </p:txBody>
      </p:sp>
      <p:sp>
        <p:nvSpPr>
          <p:cNvPr id="24" name="Title 2"/>
          <p:cNvSpPr txBox="1">
            <a:spLocks/>
          </p:cNvSpPr>
          <p:nvPr/>
        </p:nvSpPr>
        <p:spPr>
          <a:xfrm>
            <a:off x="350680" y="204811"/>
            <a:ext cx="11440885" cy="538505"/>
          </a:xfrm>
          <a:prstGeom prst="rect">
            <a:avLst/>
          </a:prstGeom>
        </p:spPr>
        <p:txBody>
          <a:bodyPr lIns="0" rIns="0"/>
          <a:lstStyle>
            <a:lvl1pPr algn="l" defTabSz="890789" rtl="0" eaLnBrk="1" latinLnBrk="0" hangingPunct="1">
              <a:lnSpc>
                <a:spcPct val="70000"/>
              </a:lnSpc>
              <a:spcBef>
                <a:spcPct val="0"/>
              </a:spcBef>
              <a:buNone/>
              <a:defRPr kumimoji="0" lang="en-GB" sz="4400" b="0" i="0" u="none" strike="noStrike" kern="1200" cap="none" spc="0" normalizeH="0" baseline="0" noProof="0">
                <a:ln>
                  <a:noFill/>
                </a:ln>
                <a:solidFill>
                  <a:srgbClr val="00338D"/>
                </a:solidFill>
                <a:effectLst/>
                <a:uLnTx/>
                <a:uFillTx/>
                <a:latin typeface="KPMG Extralight" panose="020B0303030202040204" pitchFamily="34" charset="0"/>
                <a:ea typeface="+mj-ea"/>
                <a:cs typeface="+mj-cs"/>
              </a:defRPr>
            </a:lvl1pPr>
            <a:lvl2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2pPr>
            <a:lvl3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3pPr>
            <a:lvl4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4pPr>
            <a:lvl5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5pPr>
            <a:lvl6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6pPr>
            <a:lvl7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7pPr>
            <a:lvl8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8pPr>
            <a:lvl9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9pPr>
          </a:lstStyle>
          <a:p>
            <a:r>
              <a:rPr lang="en-US" dirty="0" smtClean="0"/>
              <a:t>Digital Maturity Assessment – Respondents Analysis (1/4)</a:t>
            </a:r>
            <a:endParaRPr lang="en-US" baseline="30000" dirty="0"/>
          </a:p>
        </p:txBody>
      </p:sp>
      <p:grpSp>
        <p:nvGrpSpPr>
          <p:cNvPr id="13" name="Group 12"/>
          <p:cNvGrpSpPr/>
          <p:nvPr/>
        </p:nvGrpSpPr>
        <p:grpSpPr>
          <a:xfrm>
            <a:off x="3450324" y="3532023"/>
            <a:ext cx="150284" cy="156569"/>
            <a:chOff x="7408333" y="299896"/>
            <a:chExt cx="338667" cy="352831"/>
          </a:xfrm>
        </p:grpSpPr>
        <p:sp>
          <p:nvSpPr>
            <p:cNvPr id="14" name="Oval 13"/>
            <p:cNvSpPr/>
            <p:nvPr/>
          </p:nvSpPr>
          <p:spPr>
            <a:xfrm>
              <a:off x="7408333" y="299896"/>
              <a:ext cx="338667" cy="35283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US">
                <a:solidFill>
                  <a:srgbClr val="FFFFFF"/>
                </a:solidFill>
              </a:endParaRPr>
            </a:p>
          </p:txBody>
        </p:sp>
        <p:sp>
          <p:nvSpPr>
            <p:cNvPr id="15" name="Oval 14"/>
            <p:cNvSpPr/>
            <p:nvPr/>
          </p:nvSpPr>
          <p:spPr>
            <a:xfrm>
              <a:off x="7594599" y="364067"/>
              <a:ext cx="63501" cy="635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US">
                <a:solidFill>
                  <a:srgbClr val="FFFFFF"/>
                </a:solidFill>
              </a:endParaRPr>
            </a:p>
          </p:txBody>
        </p:sp>
      </p:grpSp>
      <p:cxnSp>
        <p:nvCxnSpPr>
          <p:cNvPr id="16" name="Straight Connector 15"/>
          <p:cNvCxnSpPr/>
          <p:nvPr/>
        </p:nvCxnSpPr>
        <p:spPr>
          <a:xfrm flipV="1">
            <a:off x="3609418" y="3606174"/>
            <a:ext cx="82296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
          <p:cNvSpPr txBox="1"/>
          <p:nvPr/>
        </p:nvSpPr>
        <p:spPr>
          <a:xfrm>
            <a:off x="4220711" y="3349052"/>
            <a:ext cx="423334" cy="246221"/>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1600" dirty="0" smtClean="0">
                <a:solidFill>
                  <a:srgbClr val="000000"/>
                </a:solidFill>
                <a:cs typeface="Arial" pitchFamily="34" charset="0"/>
              </a:rPr>
              <a:t>55</a:t>
            </a:r>
            <a:endParaRPr lang="en-US" sz="1600" dirty="0">
              <a:solidFill>
                <a:srgbClr val="000000"/>
              </a:solidFill>
              <a:cs typeface="Arial" pitchFamily="34" charset="0"/>
            </a:endParaRPr>
          </a:p>
        </p:txBody>
      </p:sp>
      <p:cxnSp>
        <p:nvCxnSpPr>
          <p:cNvPr id="18" name="Straight Connector 17"/>
          <p:cNvCxnSpPr/>
          <p:nvPr/>
        </p:nvCxnSpPr>
        <p:spPr>
          <a:xfrm>
            <a:off x="6295696" y="826894"/>
            <a:ext cx="0" cy="5668499"/>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V="1">
            <a:off x="6290683" y="3463938"/>
            <a:ext cx="822960" cy="1"/>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sp>
        <p:nvSpPr>
          <p:cNvPr id="20" name="Oval 19"/>
          <p:cNvSpPr/>
          <p:nvPr/>
        </p:nvSpPr>
        <p:spPr>
          <a:xfrm>
            <a:off x="6189391" y="3379856"/>
            <a:ext cx="191590" cy="177905"/>
          </a:xfrm>
          <a:prstGeom prst="ellipse">
            <a:avLst/>
          </a:prstGeom>
          <a:solidFill>
            <a:srgbClr val="F4F9FD"/>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US">
              <a:solidFill>
                <a:srgbClr val="FFFFFF"/>
              </a:solidFill>
            </a:endParaRPr>
          </a:p>
        </p:txBody>
      </p:sp>
      <p:sp>
        <p:nvSpPr>
          <p:cNvPr id="21" name="Rounded Rectangle 20"/>
          <p:cNvSpPr/>
          <p:nvPr/>
        </p:nvSpPr>
        <p:spPr>
          <a:xfrm>
            <a:off x="7049587" y="1765738"/>
            <a:ext cx="4143929" cy="3426372"/>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US">
              <a:solidFill>
                <a:srgbClr val="FFFFFF"/>
              </a:solidFill>
            </a:endParaRPr>
          </a:p>
        </p:txBody>
      </p:sp>
      <p:sp>
        <p:nvSpPr>
          <p:cNvPr id="22" name="Rounded Rectangle 21"/>
          <p:cNvSpPr/>
          <p:nvPr/>
        </p:nvSpPr>
        <p:spPr>
          <a:xfrm>
            <a:off x="7160191" y="1829571"/>
            <a:ext cx="4169961" cy="3362539"/>
          </a:xfrm>
          <a:prstGeom prst="roundRect">
            <a:avLst/>
          </a:prstGeom>
          <a:solidFill>
            <a:srgbClr val="F4F9FD"/>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US">
              <a:solidFill>
                <a:srgbClr val="FFFFFF"/>
              </a:solidFill>
            </a:endParaRPr>
          </a:p>
        </p:txBody>
      </p:sp>
      <p:sp>
        <p:nvSpPr>
          <p:cNvPr id="23" name="TextBox 22"/>
          <p:cNvSpPr txBox="1"/>
          <p:nvPr/>
        </p:nvSpPr>
        <p:spPr>
          <a:xfrm>
            <a:off x="7399424" y="2109190"/>
            <a:ext cx="3373679" cy="2400657"/>
          </a:xfrm>
          <a:prstGeom prst="rect">
            <a:avLst/>
          </a:prstGeom>
          <a:noFill/>
        </p:spPr>
        <p:txBody>
          <a:bodyPr wrap="square" lIns="0" tIns="0" rIns="0" bIns="0" rtlCol="0">
            <a:spAutoFit/>
          </a:bodyPr>
          <a:lstStyle/>
          <a:p>
            <a:r>
              <a:rPr lang="en-US" sz="1200" dirty="0" smtClean="0">
                <a:solidFill>
                  <a:srgbClr val="000000"/>
                </a:solidFill>
                <a:cs typeface="Arial" pitchFamily="34" charset="0"/>
              </a:rPr>
              <a:t>The chart on the left depicts the total number of responses gathered for the Digital Maturity Assessment that was conducted for </a:t>
            </a:r>
            <a:r>
              <a:rPr lang="en-US" sz="1200" dirty="0" err="1" smtClean="0">
                <a:solidFill>
                  <a:srgbClr val="000000"/>
                </a:solidFill>
                <a:cs typeface="Arial" pitchFamily="34" charset="0"/>
              </a:rPr>
              <a:t>FBNQuest</a:t>
            </a:r>
            <a:r>
              <a:rPr lang="en-US" sz="1200" dirty="0" smtClean="0">
                <a:solidFill>
                  <a:srgbClr val="000000"/>
                </a:solidFill>
                <a:cs typeface="Arial" pitchFamily="34" charset="0"/>
              </a:rPr>
              <a:t>.</a:t>
            </a:r>
          </a:p>
          <a:p>
            <a:r>
              <a:rPr lang="en-US" sz="1200" dirty="0" smtClean="0">
                <a:solidFill>
                  <a:srgbClr val="000000"/>
                </a:solidFill>
                <a:cs typeface="Arial" pitchFamily="34" charset="0"/>
              </a:rPr>
              <a:t>Respondents span across the following business units in </a:t>
            </a:r>
            <a:r>
              <a:rPr lang="en-US" sz="1200" dirty="0" err="1" smtClean="0">
                <a:solidFill>
                  <a:srgbClr val="000000"/>
                </a:solidFill>
                <a:cs typeface="Arial" pitchFamily="34" charset="0"/>
              </a:rPr>
              <a:t>FBNQuest</a:t>
            </a:r>
            <a:r>
              <a:rPr lang="en-US" sz="1200" dirty="0" smtClean="0">
                <a:solidFill>
                  <a:srgbClr val="000000"/>
                </a:solidFill>
                <a:cs typeface="Arial" pitchFamily="34" charset="0"/>
              </a:rPr>
              <a:t>:</a:t>
            </a:r>
          </a:p>
          <a:p>
            <a:pPr marL="171450" indent="-171450">
              <a:buFont typeface="Arial" panose="020B0604020202020204" pitchFamily="34" charset="0"/>
              <a:buChar char="•"/>
            </a:pPr>
            <a:r>
              <a:rPr lang="en-US" sz="1200" dirty="0" smtClean="0">
                <a:solidFill>
                  <a:srgbClr val="000000"/>
                </a:solidFill>
                <a:cs typeface="Arial" pitchFamily="34" charset="0"/>
              </a:rPr>
              <a:t>Merchant Banking – 22</a:t>
            </a:r>
          </a:p>
          <a:p>
            <a:pPr marL="171450" indent="-171450">
              <a:buFont typeface="Arial" panose="020B0604020202020204" pitchFamily="34" charset="0"/>
              <a:buChar char="•"/>
            </a:pPr>
            <a:r>
              <a:rPr lang="en-US" sz="1200" dirty="0" smtClean="0">
                <a:solidFill>
                  <a:srgbClr val="000000"/>
                </a:solidFill>
                <a:cs typeface="Arial" pitchFamily="34" charset="0"/>
              </a:rPr>
              <a:t>Asset Management - 6</a:t>
            </a:r>
          </a:p>
          <a:p>
            <a:pPr marL="171450" indent="-171450">
              <a:buFont typeface="Arial" panose="020B0604020202020204" pitchFamily="34" charset="0"/>
              <a:buChar char="•"/>
            </a:pPr>
            <a:r>
              <a:rPr lang="en-US" sz="1200" dirty="0" smtClean="0">
                <a:solidFill>
                  <a:srgbClr val="000000"/>
                </a:solidFill>
                <a:cs typeface="Arial" pitchFamily="34" charset="0"/>
              </a:rPr>
              <a:t>Securities – 2</a:t>
            </a:r>
          </a:p>
          <a:p>
            <a:pPr marL="171450" indent="-171450">
              <a:buFont typeface="Arial" panose="020B0604020202020204" pitchFamily="34" charset="0"/>
              <a:buChar char="•"/>
            </a:pPr>
            <a:r>
              <a:rPr lang="en-US" sz="1200" dirty="0" smtClean="0">
                <a:solidFill>
                  <a:srgbClr val="000000"/>
                </a:solidFill>
                <a:cs typeface="Arial" pitchFamily="34" charset="0"/>
              </a:rPr>
              <a:t>Trustees - 4</a:t>
            </a:r>
          </a:p>
          <a:p>
            <a:pPr marL="171450" indent="-171450">
              <a:buFont typeface="Arial" panose="020B0604020202020204" pitchFamily="34" charset="0"/>
              <a:buChar char="•"/>
            </a:pPr>
            <a:r>
              <a:rPr lang="en-US" sz="1200" dirty="0" smtClean="0">
                <a:solidFill>
                  <a:srgbClr val="000000"/>
                </a:solidFill>
                <a:cs typeface="Arial" pitchFamily="34" charset="0"/>
              </a:rPr>
              <a:t>Alternative Investments - 4</a:t>
            </a:r>
          </a:p>
          <a:p>
            <a:pPr marL="171450" indent="-171450">
              <a:buFont typeface="Arial" panose="020B0604020202020204" pitchFamily="34" charset="0"/>
              <a:buChar char="•"/>
            </a:pPr>
            <a:r>
              <a:rPr lang="en-US" sz="1200" dirty="0" smtClean="0">
                <a:solidFill>
                  <a:srgbClr val="000000"/>
                </a:solidFill>
                <a:cs typeface="Arial" pitchFamily="34" charset="0"/>
              </a:rPr>
              <a:t>Enabling – 14</a:t>
            </a:r>
          </a:p>
          <a:p>
            <a:pPr marL="171450" indent="-171450">
              <a:buFont typeface="Arial" panose="020B0604020202020204" pitchFamily="34" charset="0"/>
              <a:buChar char="•"/>
            </a:pPr>
            <a:r>
              <a:rPr lang="en-US" sz="1200" dirty="0" smtClean="0">
                <a:solidFill>
                  <a:srgbClr val="000000"/>
                </a:solidFill>
                <a:cs typeface="Arial" pitchFamily="34" charset="0"/>
              </a:rPr>
              <a:t>Risk &amp; Governance – 3</a:t>
            </a:r>
          </a:p>
          <a:p>
            <a:r>
              <a:rPr lang="en-US" sz="1200" dirty="0" smtClean="0">
                <a:solidFill>
                  <a:srgbClr val="000000"/>
                </a:solidFill>
                <a:cs typeface="Arial" pitchFamily="34" charset="0"/>
              </a:rPr>
              <a:t>All summing to a total of </a:t>
            </a:r>
            <a:r>
              <a:rPr lang="en-US" sz="1200" b="1" dirty="0" smtClean="0">
                <a:solidFill>
                  <a:srgbClr val="000000"/>
                </a:solidFill>
                <a:cs typeface="Arial" pitchFamily="34" charset="0"/>
              </a:rPr>
              <a:t>55</a:t>
            </a:r>
            <a:r>
              <a:rPr lang="en-US" sz="1200" dirty="0" smtClean="0">
                <a:solidFill>
                  <a:srgbClr val="000000"/>
                </a:solidFill>
                <a:cs typeface="Arial" pitchFamily="34" charset="0"/>
              </a:rPr>
              <a:t> respondents</a:t>
            </a:r>
            <a:endParaRPr lang="en-US" sz="1200" dirty="0">
              <a:solidFill>
                <a:srgbClr val="000000"/>
              </a:solidFill>
              <a:cs typeface="Arial" pitchFamily="34" charset="0"/>
            </a:endParaRPr>
          </a:p>
        </p:txBody>
      </p:sp>
      <p:sp>
        <p:nvSpPr>
          <p:cNvPr id="25" name="Rectangle 24">
            <a:hlinkClick r:id="rId3" action="ppaction://hlinksldjump"/>
          </p:cNvPr>
          <p:cNvSpPr/>
          <p:nvPr/>
        </p:nvSpPr>
        <p:spPr>
          <a:xfrm>
            <a:off x="10984872" y="6479716"/>
            <a:ext cx="731520" cy="381939"/>
          </a:xfrm>
          <a:prstGeom prst="rect">
            <a:avLst/>
          </a:prstGeom>
          <a:solidFill>
            <a:srgbClr val="EAAA00"/>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b="1" dirty="0" smtClean="0">
                <a:solidFill>
                  <a:schemeClr val="tx1"/>
                </a:solidFill>
              </a:rPr>
              <a:t>Back</a:t>
            </a:r>
            <a:endParaRPr lang="en-GB" b="1" dirty="0">
              <a:solidFill>
                <a:schemeClr val="tx1"/>
              </a:solidFill>
            </a:endParaRPr>
          </a:p>
        </p:txBody>
      </p:sp>
    </p:spTree>
    <p:extLst>
      <p:ext uri="{BB962C8B-B14F-4D97-AF65-F5344CB8AC3E}">
        <p14:creationId xmlns:p14="http://schemas.microsoft.com/office/powerpoint/2010/main" val="16040268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stretch>
            <a:fillRect/>
          </a:stretch>
        </p:blipFill>
        <p:spPr>
          <a:xfrm>
            <a:off x="6434448" y="679617"/>
            <a:ext cx="5578323" cy="3749365"/>
          </a:xfrm>
          <a:prstGeom prst="rect">
            <a:avLst/>
          </a:prstGeom>
        </p:spPr>
      </p:pic>
      <p:sp>
        <p:nvSpPr>
          <p:cNvPr id="67" name="TextBox 66"/>
          <p:cNvSpPr txBox="1"/>
          <p:nvPr/>
        </p:nvSpPr>
        <p:spPr>
          <a:xfrm>
            <a:off x="129474" y="211341"/>
            <a:ext cx="2893125" cy="615553"/>
          </a:xfrm>
          <a:prstGeom prst="rect">
            <a:avLst/>
          </a:prstGeom>
          <a:noFill/>
        </p:spPr>
        <p:txBody>
          <a:bodyPr wrap="square" lIns="0" tIns="0" rIns="0" bIns="0" rtlCol="0">
            <a:spAutoFit/>
          </a:bodyPr>
          <a:lstStyle/>
          <a:p>
            <a:r>
              <a:rPr lang="en-US" sz="4000" b="1" dirty="0" smtClean="0">
                <a:solidFill>
                  <a:srgbClr val="FFFFFF"/>
                </a:solidFill>
                <a:latin typeface="KPMG Extralight" panose="020B0303030202040204" pitchFamily="34" charset="0"/>
                <a:cs typeface="Arial" pitchFamily="34" charset="0"/>
              </a:rPr>
              <a:t>Co creation</a:t>
            </a:r>
            <a:endParaRPr lang="en-GB" sz="4000" b="1" dirty="0" smtClean="0">
              <a:solidFill>
                <a:srgbClr val="FFFFFF"/>
              </a:solidFill>
              <a:latin typeface="KPMG Extralight" panose="020B0303030202040204" pitchFamily="34" charset="0"/>
              <a:cs typeface="Arial" pitchFamily="34" charset="0"/>
            </a:endParaRPr>
          </a:p>
        </p:txBody>
      </p:sp>
      <p:cxnSp>
        <p:nvCxnSpPr>
          <p:cNvPr id="3" name="Straight Connector 2"/>
          <p:cNvCxnSpPr/>
          <p:nvPr/>
        </p:nvCxnSpPr>
        <p:spPr>
          <a:xfrm>
            <a:off x="6285186" y="826894"/>
            <a:ext cx="0" cy="5668499"/>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sp>
        <p:nvSpPr>
          <p:cNvPr id="14" name="Rounded Rectangle 13"/>
          <p:cNvSpPr/>
          <p:nvPr/>
        </p:nvSpPr>
        <p:spPr>
          <a:xfrm>
            <a:off x="6651387" y="4946503"/>
            <a:ext cx="5140178" cy="1208689"/>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US">
              <a:solidFill>
                <a:srgbClr val="FFFFFF"/>
              </a:solidFill>
            </a:endParaRPr>
          </a:p>
        </p:txBody>
      </p:sp>
      <p:sp>
        <p:nvSpPr>
          <p:cNvPr id="15" name="Rounded Rectangle 14"/>
          <p:cNvSpPr/>
          <p:nvPr/>
        </p:nvSpPr>
        <p:spPr>
          <a:xfrm>
            <a:off x="6761990" y="5010336"/>
            <a:ext cx="5114700" cy="1208689"/>
          </a:xfrm>
          <a:prstGeom prst="roundRect">
            <a:avLst/>
          </a:prstGeom>
          <a:solidFill>
            <a:srgbClr val="F4F9FD"/>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US">
              <a:solidFill>
                <a:srgbClr val="FFFFFF"/>
              </a:solidFill>
            </a:endParaRPr>
          </a:p>
        </p:txBody>
      </p:sp>
      <p:grpSp>
        <p:nvGrpSpPr>
          <p:cNvPr id="68" name="Group 67"/>
          <p:cNvGrpSpPr/>
          <p:nvPr/>
        </p:nvGrpSpPr>
        <p:grpSpPr>
          <a:xfrm>
            <a:off x="8063592" y="3057032"/>
            <a:ext cx="150284" cy="156569"/>
            <a:chOff x="7408333" y="299896"/>
            <a:chExt cx="338667" cy="352831"/>
          </a:xfrm>
        </p:grpSpPr>
        <p:sp>
          <p:nvSpPr>
            <p:cNvPr id="69" name="Oval 68"/>
            <p:cNvSpPr/>
            <p:nvPr/>
          </p:nvSpPr>
          <p:spPr>
            <a:xfrm>
              <a:off x="7408333" y="299896"/>
              <a:ext cx="338667" cy="35283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US">
                <a:solidFill>
                  <a:srgbClr val="FFFFFF"/>
                </a:solidFill>
              </a:endParaRPr>
            </a:p>
          </p:txBody>
        </p:sp>
        <p:sp>
          <p:nvSpPr>
            <p:cNvPr id="70" name="Oval 69"/>
            <p:cNvSpPr/>
            <p:nvPr/>
          </p:nvSpPr>
          <p:spPr>
            <a:xfrm>
              <a:off x="7594599" y="364067"/>
              <a:ext cx="63501" cy="635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US">
                <a:solidFill>
                  <a:srgbClr val="FFFFFF"/>
                </a:solidFill>
              </a:endParaRPr>
            </a:p>
          </p:txBody>
        </p:sp>
      </p:grpSp>
      <p:grpSp>
        <p:nvGrpSpPr>
          <p:cNvPr id="71" name="Group 70"/>
          <p:cNvGrpSpPr/>
          <p:nvPr/>
        </p:nvGrpSpPr>
        <p:grpSpPr>
          <a:xfrm>
            <a:off x="7787464" y="2957144"/>
            <a:ext cx="150284" cy="156569"/>
            <a:chOff x="7408333" y="299896"/>
            <a:chExt cx="338667" cy="352831"/>
          </a:xfrm>
        </p:grpSpPr>
        <p:sp>
          <p:nvSpPr>
            <p:cNvPr id="72" name="Oval 71"/>
            <p:cNvSpPr/>
            <p:nvPr/>
          </p:nvSpPr>
          <p:spPr>
            <a:xfrm>
              <a:off x="7408333" y="299896"/>
              <a:ext cx="338667" cy="35283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US">
                <a:solidFill>
                  <a:srgbClr val="FFFFFF"/>
                </a:solidFill>
              </a:endParaRPr>
            </a:p>
          </p:txBody>
        </p:sp>
        <p:sp>
          <p:nvSpPr>
            <p:cNvPr id="73" name="Oval 72"/>
            <p:cNvSpPr/>
            <p:nvPr/>
          </p:nvSpPr>
          <p:spPr>
            <a:xfrm>
              <a:off x="7594599" y="364067"/>
              <a:ext cx="63501" cy="635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US">
                <a:solidFill>
                  <a:srgbClr val="FFFFFF"/>
                </a:solidFill>
              </a:endParaRPr>
            </a:p>
          </p:txBody>
        </p:sp>
      </p:grpSp>
      <p:grpSp>
        <p:nvGrpSpPr>
          <p:cNvPr id="74" name="Group 73"/>
          <p:cNvGrpSpPr/>
          <p:nvPr/>
        </p:nvGrpSpPr>
        <p:grpSpPr>
          <a:xfrm>
            <a:off x="7474194" y="2644198"/>
            <a:ext cx="150284" cy="156569"/>
            <a:chOff x="7408333" y="299896"/>
            <a:chExt cx="338667" cy="352831"/>
          </a:xfrm>
        </p:grpSpPr>
        <p:sp>
          <p:nvSpPr>
            <p:cNvPr id="75" name="Oval 74"/>
            <p:cNvSpPr/>
            <p:nvPr/>
          </p:nvSpPr>
          <p:spPr>
            <a:xfrm>
              <a:off x="7408333" y="299896"/>
              <a:ext cx="338667" cy="35283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US">
                <a:solidFill>
                  <a:srgbClr val="FFFFFF"/>
                </a:solidFill>
              </a:endParaRPr>
            </a:p>
          </p:txBody>
        </p:sp>
        <p:sp>
          <p:nvSpPr>
            <p:cNvPr id="76" name="Oval 75"/>
            <p:cNvSpPr/>
            <p:nvPr/>
          </p:nvSpPr>
          <p:spPr>
            <a:xfrm>
              <a:off x="7594599" y="364067"/>
              <a:ext cx="63501" cy="635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US">
                <a:solidFill>
                  <a:srgbClr val="FFFFFF"/>
                </a:solidFill>
              </a:endParaRPr>
            </a:p>
          </p:txBody>
        </p:sp>
      </p:grpSp>
      <p:grpSp>
        <p:nvGrpSpPr>
          <p:cNvPr id="77" name="Group 76"/>
          <p:cNvGrpSpPr/>
          <p:nvPr/>
        </p:nvGrpSpPr>
        <p:grpSpPr>
          <a:xfrm>
            <a:off x="7716652" y="1909187"/>
            <a:ext cx="150284" cy="156569"/>
            <a:chOff x="7408333" y="299896"/>
            <a:chExt cx="338667" cy="352831"/>
          </a:xfrm>
        </p:grpSpPr>
        <p:sp>
          <p:nvSpPr>
            <p:cNvPr id="78" name="Oval 77"/>
            <p:cNvSpPr/>
            <p:nvPr/>
          </p:nvSpPr>
          <p:spPr>
            <a:xfrm>
              <a:off x="7408333" y="299896"/>
              <a:ext cx="338667" cy="35283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US">
                <a:solidFill>
                  <a:srgbClr val="FFFFFF"/>
                </a:solidFill>
              </a:endParaRPr>
            </a:p>
          </p:txBody>
        </p:sp>
        <p:sp>
          <p:nvSpPr>
            <p:cNvPr id="79" name="Oval 78"/>
            <p:cNvSpPr/>
            <p:nvPr/>
          </p:nvSpPr>
          <p:spPr>
            <a:xfrm>
              <a:off x="7594599" y="364067"/>
              <a:ext cx="63501" cy="635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US">
                <a:solidFill>
                  <a:srgbClr val="FFFFFF"/>
                </a:solidFill>
              </a:endParaRPr>
            </a:p>
          </p:txBody>
        </p:sp>
      </p:grpSp>
      <p:grpSp>
        <p:nvGrpSpPr>
          <p:cNvPr id="80" name="Group 79"/>
          <p:cNvGrpSpPr/>
          <p:nvPr/>
        </p:nvGrpSpPr>
        <p:grpSpPr>
          <a:xfrm>
            <a:off x="8648283" y="2053009"/>
            <a:ext cx="150284" cy="156569"/>
            <a:chOff x="7408333" y="299896"/>
            <a:chExt cx="338667" cy="352831"/>
          </a:xfrm>
        </p:grpSpPr>
        <p:sp>
          <p:nvSpPr>
            <p:cNvPr id="81" name="Oval 80"/>
            <p:cNvSpPr/>
            <p:nvPr/>
          </p:nvSpPr>
          <p:spPr>
            <a:xfrm>
              <a:off x="7408333" y="299896"/>
              <a:ext cx="338667" cy="35283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US">
                <a:solidFill>
                  <a:srgbClr val="FFFFFF"/>
                </a:solidFill>
              </a:endParaRPr>
            </a:p>
          </p:txBody>
        </p:sp>
        <p:sp>
          <p:nvSpPr>
            <p:cNvPr id="82" name="Oval 81"/>
            <p:cNvSpPr/>
            <p:nvPr/>
          </p:nvSpPr>
          <p:spPr>
            <a:xfrm>
              <a:off x="7594599" y="364067"/>
              <a:ext cx="63501" cy="635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US">
                <a:solidFill>
                  <a:srgbClr val="FFFFFF"/>
                </a:solidFill>
              </a:endParaRPr>
            </a:p>
          </p:txBody>
        </p:sp>
      </p:grpSp>
      <p:grpSp>
        <p:nvGrpSpPr>
          <p:cNvPr id="83" name="Group 82"/>
          <p:cNvGrpSpPr/>
          <p:nvPr/>
        </p:nvGrpSpPr>
        <p:grpSpPr>
          <a:xfrm>
            <a:off x="8499676" y="2772291"/>
            <a:ext cx="150284" cy="156569"/>
            <a:chOff x="7408333" y="299896"/>
            <a:chExt cx="338667" cy="352831"/>
          </a:xfrm>
        </p:grpSpPr>
        <p:sp>
          <p:nvSpPr>
            <p:cNvPr id="84" name="Oval 83"/>
            <p:cNvSpPr/>
            <p:nvPr/>
          </p:nvSpPr>
          <p:spPr>
            <a:xfrm>
              <a:off x="7408333" y="299896"/>
              <a:ext cx="338667" cy="35283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US">
                <a:solidFill>
                  <a:srgbClr val="FFFFFF"/>
                </a:solidFill>
              </a:endParaRPr>
            </a:p>
          </p:txBody>
        </p:sp>
        <p:sp>
          <p:nvSpPr>
            <p:cNvPr id="85" name="Oval 84"/>
            <p:cNvSpPr/>
            <p:nvPr/>
          </p:nvSpPr>
          <p:spPr>
            <a:xfrm>
              <a:off x="7594599" y="364067"/>
              <a:ext cx="63501" cy="635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US">
                <a:solidFill>
                  <a:srgbClr val="FFFFFF"/>
                </a:solidFill>
              </a:endParaRPr>
            </a:p>
          </p:txBody>
        </p:sp>
      </p:grpSp>
      <p:cxnSp>
        <p:nvCxnSpPr>
          <p:cNvPr id="86" name="Straight Connector 85"/>
          <p:cNvCxnSpPr/>
          <p:nvPr/>
        </p:nvCxnSpPr>
        <p:spPr>
          <a:xfrm flipV="1">
            <a:off x="8636709" y="2859042"/>
            <a:ext cx="82296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flipV="1">
            <a:off x="8795803" y="2132947"/>
            <a:ext cx="82296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flipV="1">
            <a:off x="6893692" y="1980918"/>
            <a:ext cx="82296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flipV="1">
            <a:off x="6643720" y="2742499"/>
            <a:ext cx="82296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0" name="Group 89"/>
          <p:cNvGrpSpPr/>
          <p:nvPr/>
        </p:nvGrpSpPr>
        <p:grpSpPr>
          <a:xfrm flipH="1">
            <a:off x="6993123" y="3069547"/>
            <a:ext cx="794341" cy="288107"/>
            <a:chOff x="8015382" y="342637"/>
            <a:chExt cx="1204506" cy="484257"/>
          </a:xfrm>
        </p:grpSpPr>
        <p:cxnSp>
          <p:nvCxnSpPr>
            <p:cNvPr id="91" name="Straight Connector 90"/>
            <p:cNvCxnSpPr/>
            <p:nvPr/>
          </p:nvCxnSpPr>
          <p:spPr>
            <a:xfrm>
              <a:off x="8015382" y="342637"/>
              <a:ext cx="613611" cy="4842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8627405" y="826834"/>
              <a:ext cx="59248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96" name="Group 95"/>
          <p:cNvGrpSpPr/>
          <p:nvPr/>
        </p:nvGrpSpPr>
        <p:grpSpPr>
          <a:xfrm>
            <a:off x="8190123" y="3180089"/>
            <a:ext cx="794341" cy="288107"/>
            <a:chOff x="8015382" y="342637"/>
            <a:chExt cx="1204506" cy="484257"/>
          </a:xfrm>
        </p:grpSpPr>
        <p:cxnSp>
          <p:nvCxnSpPr>
            <p:cNvPr id="97" name="Straight Connector 96"/>
            <p:cNvCxnSpPr/>
            <p:nvPr/>
          </p:nvCxnSpPr>
          <p:spPr>
            <a:xfrm>
              <a:off x="8015382" y="342637"/>
              <a:ext cx="613611" cy="4842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p:nvPr/>
          </p:nvCxnSpPr>
          <p:spPr>
            <a:xfrm>
              <a:off x="8627405" y="826834"/>
              <a:ext cx="59248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00" name="Oval 99"/>
          <p:cNvSpPr/>
          <p:nvPr/>
        </p:nvSpPr>
        <p:spPr>
          <a:xfrm>
            <a:off x="332237" y="770602"/>
            <a:ext cx="415917" cy="39939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dirty="0" smtClean="0">
                <a:solidFill>
                  <a:srgbClr val="FFFFFF"/>
                </a:solidFill>
              </a:rPr>
              <a:t>1</a:t>
            </a:r>
            <a:endParaRPr lang="en-US" dirty="0">
              <a:solidFill>
                <a:srgbClr val="FFFFFF"/>
              </a:solidFill>
            </a:endParaRPr>
          </a:p>
        </p:txBody>
      </p:sp>
      <p:sp>
        <p:nvSpPr>
          <p:cNvPr id="101" name="Oval 100"/>
          <p:cNvSpPr/>
          <p:nvPr/>
        </p:nvSpPr>
        <p:spPr>
          <a:xfrm>
            <a:off x="6598998" y="784736"/>
            <a:ext cx="415917" cy="39939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dirty="0">
                <a:solidFill>
                  <a:srgbClr val="FFFFFF"/>
                </a:solidFill>
              </a:rPr>
              <a:t>2</a:t>
            </a:r>
          </a:p>
        </p:txBody>
      </p:sp>
      <p:sp>
        <p:nvSpPr>
          <p:cNvPr id="103" name="TextBox 102"/>
          <p:cNvSpPr txBox="1"/>
          <p:nvPr/>
        </p:nvSpPr>
        <p:spPr>
          <a:xfrm>
            <a:off x="6891965" y="5142812"/>
            <a:ext cx="4636234" cy="369332"/>
          </a:xfrm>
          <a:prstGeom prst="rect">
            <a:avLst/>
          </a:prstGeom>
          <a:noFill/>
        </p:spPr>
        <p:txBody>
          <a:bodyPr wrap="square" lIns="0" tIns="0" rIns="0" bIns="0" rtlCol="0">
            <a:spAutoFit/>
          </a:bodyPr>
          <a:lstStyle/>
          <a:p>
            <a:r>
              <a:rPr lang="en-US" sz="1200" dirty="0" smtClean="0">
                <a:solidFill>
                  <a:srgbClr val="000000"/>
                </a:solidFill>
                <a:cs typeface="Arial" pitchFamily="34" charset="0"/>
              </a:rPr>
              <a:t>The above chart shows the spread of participation firm wide across the various work streams for the Digital Maturity Assessment</a:t>
            </a:r>
            <a:endParaRPr lang="en-US" sz="1200" dirty="0">
              <a:solidFill>
                <a:srgbClr val="000000"/>
              </a:solidFill>
              <a:cs typeface="Arial" pitchFamily="34" charset="0"/>
            </a:endParaRPr>
          </a:p>
        </p:txBody>
      </p:sp>
      <p:sp>
        <p:nvSpPr>
          <p:cNvPr id="104" name="Title 2"/>
          <p:cNvSpPr txBox="1">
            <a:spLocks/>
          </p:cNvSpPr>
          <p:nvPr/>
        </p:nvSpPr>
        <p:spPr>
          <a:xfrm>
            <a:off x="350680" y="204811"/>
            <a:ext cx="11440885" cy="538505"/>
          </a:xfrm>
          <a:prstGeom prst="rect">
            <a:avLst/>
          </a:prstGeom>
        </p:spPr>
        <p:txBody>
          <a:bodyPr lIns="0" rIns="0"/>
          <a:lstStyle>
            <a:lvl1pPr algn="l" defTabSz="890789" rtl="0" eaLnBrk="1" latinLnBrk="0" hangingPunct="1">
              <a:lnSpc>
                <a:spcPct val="70000"/>
              </a:lnSpc>
              <a:spcBef>
                <a:spcPct val="0"/>
              </a:spcBef>
              <a:buNone/>
              <a:defRPr kumimoji="0" lang="en-GB" sz="4400" b="0" i="0" u="none" strike="noStrike" kern="1200" cap="none" spc="0" normalizeH="0" baseline="0" noProof="0">
                <a:ln>
                  <a:noFill/>
                </a:ln>
                <a:solidFill>
                  <a:srgbClr val="00338D"/>
                </a:solidFill>
                <a:effectLst/>
                <a:uLnTx/>
                <a:uFillTx/>
                <a:latin typeface="KPMG Extralight" panose="020B0303030202040204" pitchFamily="34" charset="0"/>
                <a:ea typeface="+mj-ea"/>
                <a:cs typeface="+mj-cs"/>
              </a:defRPr>
            </a:lvl1pPr>
            <a:lvl2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2pPr>
            <a:lvl3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3pPr>
            <a:lvl4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4pPr>
            <a:lvl5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5pPr>
            <a:lvl6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6pPr>
            <a:lvl7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7pPr>
            <a:lvl8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8pPr>
            <a:lvl9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9pPr>
          </a:lstStyle>
          <a:p>
            <a:r>
              <a:rPr lang="en-US" dirty="0" smtClean="0"/>
              <a:t>Digital Maturity Assessment – Respondents Analysis (2/4)</a:t>
            </a:r>
            <a:endParaRPr lang="en-US" baseline="30000" dirty="0"/>
          </a:p>
        </p:txBody>
      </p:sp>
      <p:cxnSp>
        <p:nvCxnSpPr>
          <p:cNvPr id="94" name="Straight Connector 93"/>
          <p:cNvCxnSpPr/>
          <p:nvPr/>
        </p:nvCxnSpPr>
        <p:spPr>
          <a:xfrm flipV="1">
            <a:off x="6224667" y="5453062"/>
            <a:ext cx="457200" cy="1"/>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sp>
        <p:nvSpPr>
          <p:cNvPr id="95" name="Oval 94"/>
          <p:cNvSpPr/>
          <p:nvPr/>
        </p:nvSpPr>
        <p:spPr>
          <a:xfrm>
            <a:off x="6170340" y="5368980"/>
            <a:ext cx="191590" cy="177905"/>
          </a:xfrm>
          <a:prstGeom prst="ellipse">
            <a:avLst/>
          </a:prstGeom>
          <a:solidFill>
            <a:srgbClr val="F4F9FD"/>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US">
              <a:solidFill>
                <a:srgbClr val="FFFFFF"/>
              </a:solidFill>
            </a:endParaRPr>
          </a:p>
        </p:txBody>
      </p:sp>
      <p:sp>
        <p:nvSpPr>
          <p:cNvPr id="6" name="TextBox 5"/>
          <p:cNvSpPr txBox="1"/>
          <p:nvPr/>
        </p:nvSpPr>
        <p:spPr>
          <a:xfrm>
            <a:off x="324662" y="5526453"/>
            <a:ext cx="4404685" cy="923330"/>
          </a:xfrm>
          <a:prstGeom prst="rect">
            <a:avLst/>
          </a:prstGeom>
          <a:noFill/>
        </p:spPr>
        <p:txBody>
          <a:bodyPr wrap="square" lIns="0" tIns="0" rIns="0" bIns="0" rtlCol="0">
            <a:spAutoFit/>
          </a:bodyPr>
          <a:lstStyle/>
          <a:p>
            <a:r>
              <a:rPr lang="en-US" sz="1200" b="1" dirty="0" smtClean="0">
                <a:solidFill>
                  <a:srgbClr val="000000"/>
                </a:solidFill>
                <a:cs typeface="Arial" pitchFamily="34" charset="0"/>
              </a:rPr>
              <a:t>*Enabling </a:t>
            </a:r>
            <a:r>
              <a:rPr lang="en-US" sz="1200" dirty="0" smtClean="0">
                <a:solidFill>
                  <a:srgbClr val="000000"/>
                </a:solidFill>
                <a:cs typeface="Arial" pitchFamily="34" charset="0"/>
              </a:rPr>
              <a:t>– Information Technology, Human Resources, Corporate Communication &amp; Marketing, Operations and General Services</a:t>
            </a:r>
          </a:p>
          <a:p>
            <a:r>
              <a:rPr lang="en-US" sz="1200" b="1" dirty="0" smtClean="0">
                <a:solidFill>
                  <a:srgbClr val="000000"/>
                </a:solidFill>
                <a:cs typeface="Arial" pitchFamily="34" charset="0"/>
              </a:rPr>
              <a:t>**Risk &amp; Governance </a:t>
            </a:r>
            <a:r>
              <a:rPr lang="en-US" sz="1200" dirty="0" smtClean="0">
                <a:solidFill>
                  <a:srgbClr val="000000"/>
                </a:solidFill>
                <a:cs typeface="Arial" pitchFamily="34" charset="0"/>
              </a:rPr>
              <a:t>– Strategy, Risk, Compliance, FINCON, Legal</a:t>
            </a:r>
            <a:r>
              <a:rPr lang="en-US" sz="1200" dirty="0">
                <a:solidFill>
                  <a:srgbClr val="000000"/>
                </a:solidFill>
                <a:cs typeface="Arial" pitchFamily="34" charset="0"/>
              </a:rPr>
              <a:t> </a:t>
            </a:r>
            <a:r>
              <a:rPr lang="en-US" sz="1200" dirty="0" smtClean="0">
                <a:solidFill>
                  <a:srgbClr val="000000"/>
                </a:solidFill>
                <a:cs typeface="Arial" pitchFamily="34" charset="0"/>
              </a:rPr>
              <a:t>and Audit</a:t>
            </a:r>
            <a:endParaRPr lang="en-US" sz="1200" dirty="0">
              <a:solidFill>
                <a:srgbClr val="000000"/>
              </a:solidFill>
              <a:cs typeface="Arial" pitchFamily="34" charset="0"/>
            </a:endParaRPr>
          </a:p>
        </p:txBody>
      </p:sp>
      <p:grpSp>
        <p:nvGrpSpPr>
          <p:cNvPr id="49" name="Group 48"/>
          <p:cNvGrpSpPr/>
          <p:nvPr/>
        </p:nvGrpSpPr>
        <p:grpSpPr>
          <a:xfrm>
            <a:off x="350680" y="4052439"/>
            <a:ext cx="5540613" cy="1272522"/>
            <a:chOff x="350680" y="5139559"/>
            <a:chExt cx="5540613" cy="1272522"/>
          </a:xfrm>
        </p:grpSpPr>
        <p:sp>
          <p:nvSpPr>
            <p:cNvPr id="50" name="Rounded Rectangle 49"/>
            <p:cNvSpPr/>
            <p:nvPr/>
          </p:nvSpPr>
          <p:spPr>
            <a:xfrm>
              <a:off x="350680" y="5139559"/>
              <a:ext cx="5430010" cy="1208689"/>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US">
                <a:solidFill>
                  <a:srgbClr val="FFFFFF"/>
                </a:solidFill>
              </a:endParaRPr>
            </a:p>
          </p:txBody>
        </p:sp>
        <p:sp>
          <p:nvSpPr>
            <p:cNvPr id="51" name="Rounded Rectangle 50"/>
            <p:cNvSpPr/>
            <p:nvPr/>
          </p:nvSpPr>
          <p:spPr>
            <a:xfrm>
              <a:off x="461283" y="5203392"/>
              <a:ext cx="5430010" cy="1208689"/>
            </a:xfrm>
            <a:prstGeom prst="roundRect">
              <a:avLst/>
            </a:prstGeom>
            <a:solidFill>
              <a:srgbClr val="F4F9FD"/>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US">
                <a:solidFill>
                  <a:srgbClr val="FFFFFF"/>
                </a:solidFill>
              </a:endParaRPr>
            </a:p>
          </p:txBody>
        </p:sp>
      </p:grpSp>
      <p:cxnSp>
        <p:nvCxnSpPr>
          <p:cNvPr id="52" name="Straight Connector 51"/>
          <p:cNvCxnSpPr/>
          <p:nvPr/>
        </p:nvCxnSpPr>
        <p:spPr>
          <a:xfrm flipV="1">
            <a:off x="5891293" y="4550698"/>
            <a:ext cx="365760" cy="1"/>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sp>
        <p:nvSpPr>
          <p:cNvPr id="53" name="Oval 52"/>
          <p:cNvSpPr/>
          <p:nvPr/>
        </p:nvSpPr>
        <p:spPr>
          <a:xfrm>
            <a:off x="6189391" y="4466616"/>
            <a:ext cx="191590" cy="177905"/>
          </a:xfrm>
          <a:prstGeom prst="ellipse">
            <a:avLst/>
          </a:prstGeom>
          <a:solidFill>
            <a:srgbClr val="F4F9FD"/>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US">
              <a:solidFill>
                <a:srgbClr val="FFFFFF"/>
              </a:solidFill>
            </a:endParaRPr>
          </a:p>
        </p:txBody>
      </p:sp>
      <p:sp>
        <p:nvSpPr>
          <p:cNvPr id="54" name="TextBox 53"/>
          <p:cNvSpPr txBox="1"/>
          <p:nvPr/>
        </p:nvSpPr>
        <p:spPr>
          <a:xfrm>
            <a:off x="616917" y="4252722"/>
            <a:ext cx="4636234" cy="553998"/>
          </a:xfrm>
          <a:prstGeom prst="rect">
            <a:avLst/>
          </a:prstGeom>
          <a:noFill/>
        </p:spPr>
        <p:txBody>
          <a:bodyPr wrap="square" lIns="0" tIns="0" rIns="0" bIns="0" rtlCol="0">
            <a:spAutoFit/>
          </a:bodyPr>
          <a:lstStyle/>
          <a:p>
            <a:r>
              <a:rPr lang="en-US" sz="1200" dirty="0" smtClean="0">
                <a:solidFill>
                  <a:srgbClr val="000000"/>
                </a:solidFill>
                <a:cs typeface="Arial" pitchFamily="34" charset="0"/>
              </a:rPr>
              <a:t>The above chart shows the participation spread across various business entities for the Digital Maturity Assessment across all work streams in scope of the digital strategy.</a:t>
            </a:r>
            <a:endParaRPr lang="en-US" sz="1200" dirty="0">
              <a:solidFill>
                <a:srgbClr val="000000"/>
              </a:solidFill>
              <a:cs typeface="Arial" pitchFamily="34" charset="0"/>
            </a:endParaRPr>
          </a:p>
        </p:txBody>
      </p:sp>
      <p:pic>
        <p:nvPicPr>
          <p:cNvPr id="2" name="Picture 1"/>
          <p:cNvPicPr>
            <a:picLocks noChangeAspect="1"/>
          </p:cNvPicPr>
          <p:nvPr/>
        </p:nvPicPr>
        <p:blipFill>
          <a:blip r:embed="rId3"/>
          <a:stretch>
            <a:fillRect/>
          </a:stretch>
        </p:blipFill>
        <p:spPr>
          <a:xfrm>
            <a:off x="45366" y="672728"/>
            <a:ext cx="5938019" cy="4139543"/>
          </a:xfrm>
          <a:prstGeom prst="rect">
            <a:avLst/>
          </a:prstGeom>
        </p:spPr>
      </p:pic>
      <p:sp>
        <p:nvSpPr>
          <p:cNvPr id="55" name="Rectangle 54">
            <a:hlinkClick r:id="rId4" action="ppaction://hlinksldjump"/>
          </p:cNvPr>
          <p:cNvSpPr/>
          <p:nvPr/>
        </p:nvSpPr>
        <p:spPr>
          <a:xfrm>
            <a:off x="10984872" y="6479716"/>
            <a:ext cx="731520" cy="381939"/>
          </a:xfrm>
          <a:prstGeom prst="rect">
            <a:avLst/>
          </a:prstGeom>
          <a:solidFill>
            <a:srgbClr val="EAAA00"/>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b="1" dirty="0" smtClean="0">
                <a:solidFill>
                  <a:schemeClr val="tx1"/>
                </a:solidFill>
              </a:rPr>
              <a:t>Back</a:t>
            </a:r>
            <a:endParaRPr lang="en-GB" b="1" dirty="0">
              <a:solidFill>
                <a:schemeClr val="tx1"/>
              </a:solidFill>
            </a:endParaRPr>
          </a:p>
        </p:txBody>
      </p:sp>
    </p:spTree>
    <p:extLst>
      <p:ext uri="{BB962C8B-B14F-4D97-AF65-F5344CB8AC3E}">
        <p14:creationId xmlns:p14="http://schemas.microsoft.com/office/powerpoint/2010/main" val="5524283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a:blip r:embed="rId2"/>
          <a:stretch>
            <a:fillRect/>
          </a:stretch>
        </p:blipFill>
        <p:spPr>
          <a:xfrm>
            <a:off x="6365220" y="3671943"/>
            <a:ext cx="5456393" cy="2749534"/>
          </a:xfrm>
          <a:prstGeom prst="rect">
            <a:avLst/>
          </a:prstGeom>
        </p:spPr>
      </p:pic>
      <p:pic>
        <p:nvPicPr>
          <p:cNvPr id="5" name="Picture 4"/>
          <p:cNvPicPr>
            <a:picLocks noChangeAspect="1"/>
          </p:cNvPicPr>
          <p:nvPr/>
        </p:nvPicPr>
        <p:blipFill>
          <a:blip r:embed="rId3"/>
          <a:stretch>
            <a:fillRect/>
          </a:stretch>
        </p:blipFill>
        <p:spPr>
          <a:xfrm>
            <a:off x="464641" y="3593872"/>
            <a:ext cx="5114987" cy="2749534"/>
          </a:xfrm>
          <a:prstGeom prst="rect">
            <a:avLst/>
          </a:prstGeom>
        </p:spPr>
      </p:pic>
      <p:pic>
        <p:nvPicPr>
          <p:cNvPr id="4" name="Picture 3"/>
          <p:cNvPicPr>
            <a:picLocks noChangeAspect="1"/>
          </p:cNvPicPr>
          <p:nvPr/>
        </p:nvPicPr>
        <p:blipFill>
          <a:blip r:embed="rId4"/>
          <a:stretch>
            <a:fillRect/>
          </a:stretch>
        </p:blipFill>
        <p:spPr>
          <a:xfrm>
            <a:off x="6429294" y="744751"/>
            <a:ext cx="5346655" cy="2749534"/>
          </a:xfrm>
          <a:prstGeom prst="rect">
            <a:avLst/>
          </a:prstGeom>
        </p:spPr>
      </p:pic>
      <p:pic>
        <p:nvPicPr>
          <p:cNvPr id="2" name="Picture 1"/>
          <p:cNvPicPr>
            <a:picLocks noChangeAspect="1"/>
          </p:cNvPicPr>
          <p:nvPr/>
        </p:nvPicPr>
        <p:blipFill>
          <a:blip r:embed="rId5"/>
          <a:stretch>
            <a:fillRect/>
          </a:stretch>
        </p:blipFill>
        <p:spPr>
          <a:xfrm>
            <a:off x="585324" y="759779"/>
            <a:ext cx="5114987" cy="2749534"/>
          </a:xfrm>
          <a:prstGeom prst="rect">
            <a:avLst/>
          </a:prstGeom>
        </p:spPr>
      </p:pic>
      <p:cxnSp>
        <p:nvCxnSpPr>
          <p:cNvPr id="96" name="Straight Connector 95"/>
          <p:cNvCxnSpPr/>
          <p:nvPr/>
        </p:nvCxnSpPr>
        <p:spPr>
          <a:xfrm flipV="1">
            <a:off x="4643626" y="3218992"/>
            <a:ext cx="2651760" cy="1"/>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flipV="1">
            <a:off x="3768207" y="6205381"/>
            <a:ext cx="3657600" cy="1"/>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sp>
        <p:nvSpPr>
          <p:cNvPr id="67" name="TextBox 66"/>
          <p:cNvSpPr txBox="1"/>
          <p:nvPr/>
        </p:nvSpPr>
        <p:spPr>
          <a:xfrm>
            <a:off x="129474" y="211341"/>
            <a:ext cx="2893125" cy="615553"/>
          </a:xfrm>
          <a:prstGeom prst="rect">
            <a:avLst/>
          </a:prstGeom>
          <a:noFill/>
        </p:spPr>
        <p:txBody>
          <a:bodyPr wrap="square" lIns="0" tIns="0" rIns="0" bIns="0" rtlCol="0">
            <a:spAutoFit/>
          </a:bodyPr>
          <a:lstStyle/>
          <a:p>
            <a:r>
              <a:rPr lang="en-US" sz="4000" b="1" dirty="0" smtClean="0">
                <a:solidFill>
                  <a:srgbClr val="FFFFFF"/>
                </a:solidFill>
                <a:latin typeface="KPMG Extralight" panose="020B0303030202040204" pitchFamily="34" charset="0"/>
                <a:cs typeface="Arial" pitchFamily="34" charset="0"/>
              </a:rPr>
              <a:t>Co creation</a:t>
            </a:r>
            <a:endParaRPr lang="en-GB" sz="4000" b="1" dirty="0" smtClean="0">
              <a:solidFill>
                <a:srgbClr val="FFFFFF"/>
              </a:solidFill>
              <a:latin typeface="KPMG Extralight" panose="020B0303030202040204" pitchFamily="34" charset="0"/>
              <a:cs typeface="Arial" pitchFamily="34" charset="0"/>
            </a:endParaRPr>
          </a:p>
        </p:txBody>
      </p:sp>
      <p:grpSp>
        <p:nvGrpSpPr>
          <p:cNvPr id="8" name="Group 7"/>
          <p:cNvGrpSpPr/>
          <p:nvPr/>
        </p:nvGrpSpPr>
        <p:grpSpPr>
          <a:xfrm>
            <a:off x="2482816" y="2349524"/>
            <a:ext cx="150284" cy="156569"/>
            <a:chOff x="7408333" y="299896"/>
            <a:chExt cx="338667" cy="352831"/>
          </a:xfrm>
        </p:grpSpPr>
        <p:sp>
          <p:nvSpPr>
            <p:cNvPr id="11" name="Oval 10"/>
            <p:cNvSpPr/>
            <p:nvPr/>
          </p:nvSpPr>
          <p:spPr>
            <a:xfrm>
              <a:off x="7408333" y="299896"/>
              <a:ext cx="338667" cy="35283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US">
                <a:solidFill>
                  <a:srgbClr val="FFFFFF"/>
                </a:solidFill>
              </a:endParaRPr>
            </a:p>
          </p:txBody>
        </p:sp>
        <p:sp>
          <p:nvSpPr>
            <p:cNvPr id="12" name="Oval 11"/>
            <p:cNvSpPr/>
            <p:nvPr/>
          </p:nvSpPr>
          <p:spPr>
            <a:xfrm>
              <a:off x="7594599" y="364067"/>
              <a:ext cx="63501" cy="635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US">
                <a:solidFill>
                  <a:srgbClr val="FFFFFF"/>
                </a:solidFill>
              </a:endParaRPr>
            </a:p>
          </p:txBody>
        </p:sp>
      </p:grpSp>
      <p:grpSp>
        <p:nvGrpSpPr>
          <p:cNvPr id="13" name="Group 12"/>
          <p:cNvGrpSpPr/>
          <p:nvPr/>
        </p:nvGrpSpPr>
        <p:grpSpPr>
          <a:xfrm>
            <a:off x="1524000" y="1878936"/>
            <a:ext cx="150284" cy="156569"/>
            <a:chOff x="7408333" y="299896"/>
            <a:chExt cx="338667" cy="352831"/>
          </a:xfrm>
        </p:grpSpPr>
        <p:sp>
          <p:nvSpPr>
            <p:cNvPr id="14" name="Oval 13"/>
            <p:cNvSpPr/>
            <p:nvPr/>
          </p:nvSpPr>
          <p:spPr>
            <a:xfrm>
              <a:off x="7408333" y="299896"/>
              <a:ext cx="338667" cy="35283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US">
                <a:solidFill>
                  <a:srgbClr val="FFFFFF"/>
                </a:solidFill>
              </a:endParaRPr>
            </a:p>
          </p:txBody>
        </p:sp>
        <p:sp>
          <p:nvSpPr>
            <p:cNvPr id="15" name="Oval 14"/>
            <p:cNvSpPr/>
            <p:nvPr/>
          </p:nvSpPr>
          <p:spPr>
            <a:xfrm>
              <a:off x="7594599" y="364067"/>
              <a:ext cx="63501" cy="635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US">
                <a:solidFill>
                  <a:srgbClr val="FFFFFF"/>
                </a:solidFill>
              </a:endParaRPr>
            </a:p>
          </p:txBody>
        </p:sp>
      </p:grpSp>
      <p:cxnSp>
        <p:nvCxnSpPr>
          <p:cNvPr id="18" name="Straight Connector 17"/>
          <p:cNvCxnSpPr/>
          <p:nvPr/>
        </p:nvCxnSpPr>
        <p:spPr>
          <a:xfrm flipV="1">
            <a:off x="2633100" y="2429110"/>
            <a:ext cx="82296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TextBox 1"/>
          <p:cNvSpPr txBox="1"/>
          <p:nvPr/>
        </p:nvSpPr>
        <p:spPr>
          <a:xfrm>
            <a:off x="752019" y="1710999"/>
            <a:ext cx="423334" cy="246221"/>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1600" dirty="0">
                <a:solidFill>
                  <a:srgbClr val="000000"/>
                </a:solidFill>
                <a:cs typeface="Arial" pitchFamily="34" charset="0"/>
              </a:rPr>
              <a:t>1</a:t>
            </a:r>
          </a:p>
        </p:txBody>
      </p:sp>
      <p:cxnSp>
        <p:nvCxnSpPr>
          <p:cNvPr id="20" name="Straight Connector 19"/>
          <p:cNvCxnSpPr/>
          <p:nvPr/>
        </p:nvCxnSpPr>
        <p:spPr>
          <a:xfrm flipV="1">
            <a:off x="701040" y="1957220"/>
            <a:ext cx="82296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Box 1"/>
          <p:cNvSpPr txBox="1"/>
          <p:nvPr/>
        </p:nvSpPr>
        <p:spPr>
          <a:xfrm>
            <a:off x="3343998" y="2195710"/>
            <a:ext cx="423334" cy="246221"/>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1600" dirty="0">
                <a:solidFill>
                  <a:srgbClr val="000000"/>
                </a:solidFill>
                <a:cs typeface="Arial" pitchFamily="34" charset="0"/>
              </a:rPr>
              <a:t>3</a:t>
            </a:r>
          </a:p>
        </p:txBody>
      </p:sp>
      <p:grpSp>
        <p:nvGrpSpPr>
          <p:cNvPr id="22" name="Group 21"/>
          <p:cNvGrpSpPr/>
          <p:nvPr/>
        </p:nvGrpSpPr>
        <p:grpSpPr>
          <a:xfrm>
            <a:off x="7554351" y="1598846"/>
            <a:ext cx="150284" cy="156569"/>
            <a:chOff x="7408333" y="299896"/>
            <a:chExt cx="338667" cy="352831"/>
          </a:xfrm>
        </p:grpSpPr>
        <p:sp>
          <p:nvSpPr>
            <p:cNvPr id="23" name="Oval 22"/>
            <p:cNvSpPr/>
            <p:nvPr/>
          </p:nvSpPr>
          <p:spPr>
            <a:xfrm>
              <a:off x="7408333" y="299896"/>
              <a:ext cx="338667" cy="35283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US">
                <a:solidFill>
                  <a:srgbClr val="FFFFFF"/>
                </a:solidFill>
              </a:endParaRPr>
            </a:p>
          </p:txBody>
        </p:sp>
        <p:sp>
          <p:nvSpPr>
            <p:cNvPr id="25" name="Oval 24"/>
            <p:cNvSpPr/>
            <p:nvPr/>
          </p:nvSpPr>
          <p:spPr>
            <a:xfrm>
              <a:off x="7594599" y="364067"/>
              <a:ext cx="63501" cy="635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US">
                <a:solidFill>
                  <a:srgbClr val="FFFFFF"/>
                </a:solidFill>
              </a:endParaRPr>
            </a:p>
          </p:txBody>
        </p:sp>
      </p:grpSp>
      <p:grpSp>
        <p:nvGrpSpPr>
          <p:cNvPr id="26" name="Group 25"/>
          <p:cNvGrpSpPr/>
          <p:nvPr/>
        </p:nvGrpSpPr>
        <p:grpSpPr>
          <a:xfrm>
            <a:off x="8401018" y="1721956"/>
            <a:ext cx="150284" cy="156569"/>
            <a:chOff x="7408333" y="299896"/>
            <a:chExt cx="338667" cy="352831"/>
          </a:xfrm>
        </p:grpSpPr>
        <p:sp>
          <p:nvSpPr>
            <p:cNvPr id="27" name="Oval 26"/>
            <p:cNvSpPr/>
            <p:nvPr/>
          </p:nvSpPr>
          <p:spPr>
            <a:xfrm>
              <a:off x="7408333" y="299896"/>
              <a:ext cx="338667" cy="35283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US">
                <a:solidFill>
                  <a:srgbClr val="FFFFFF"/>
                </a:solidFill>
              </a:endParaRPr>
            </a:p>
          </p:txBody>
        </p:sp>
        <p:sp>
          <p:nvSpPr>
            <p:cNvPr id="28" name="Oval 27"/>
            <p:cNvSpPr/>
            <p:nvPr/>
          </p:nvSpPr>
          <p:spPr>
            <a:xfrm>
              <a:off x="7594599" y="364067"/>
              <a:ext cx="63501" cy="635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US">
                <a:solidFill>
                  <a:srgbClr val="FFFFFF"/>
                </a:solidFill>
              </a:endParaRPr>
            </a:p>
          </p:txBody>
        </p:sp>
      </p:grpSp>
      <p:grpSp>
        <p:nvGrpSpPr>
          <p:cNvPr id="29" name="Group 28"/>
          <p:cNvGrpSpPr/>
          <p:nvPr/>
        </p:nvGrpSpPr>
        <p:grpSpPr>
          <a:xfrm>
            <a:off x="7935352" y="2356152"/>
            <a:ext cx="150284" cy="156569"/>
            <a:chOff x="7408333" y="299896"/>
            <a:chExt cx="338667" cy="352831"/>
          </a:xfrm>
        </p:grpSpPr>
        <p:sp>
          <p:nvSpPr>
            <p:cNvPr id="30" name="Oval 29"/>
            <p:cNvSpPr/>
            <p:nvPr/>
          </p:nvSpPr>
          <p:spPr>
            <a:xfrm>
              <a:off x="7408333" y="299896"/>
              <a:ext cx="338667" cy="35283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US">
                <a:solidFill>
                  <a:srgbClr val="FFFFFF"/>
                </a:solidFill>
              </a:endParaRPr>
            </a:p>
          </p:txBody>
        </p:sp>
        <p:sp>
          <p:nvSpPr>
            <p:cNvPr id="31" name="Oval 30"/>
            <p:cNvSpPr/>
            <p:nvPr/>
          </p:nvSpPr>
          <p:spPr>
            <a:xfrm>
              <a:off x="7594599" y="364067"/>
              <a:ext cx="63501" cy="635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US">
                <a:solidFill>
                  <a:srgbClr val="FFFFFF"/>
                </a:solidFill>
              </a:endParaRPr>
            </a:p>
          </p:txBody>
        </p:sp>
      </p:grpSp>
      <p:cxnSp>
        <p:nvCxnSpPr>
          <p:cNvPr id="32" name="Straight Connector 31"/>
          <p:cNvCxnSpPr/>
          <p:nvPr/>
        </p:nvCxnSpPr>
        <p:spPr>
          <a:xfrm flipV="1">
            <a:off x="8551302" y="1800240"/>
            <a:ext cx="82296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V="1">
            <a:off x="6722504" y="1677130"/>
            <a:ext cx="82296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flipV="1">
            <a:off x="7112392" y="2451039"/>
            <a:ext cx="82296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5" name="TextBox 1"/>
          <p:cNvSpPr txBox="1"/>
          <p:nvPr/>
        </p:nvSpPr>
        <p:spPr>
          <a:xfrm>
            <a:off x="6718235" y="1450703"/>
            <a:ext cx="423334" cy="246221"/>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1600" dirty="0" smtClean="0">
                <a:solidFill>
                  <a:srgbClr val="000000"/>
                </a:solidFill>
                <a:cs typeface="Arial" pitchFamily="34" charset="0"/>
              </a:rPr>
              <a:t>2</a:t>
            </a:r>
            <a:endParaRPr lang="en-US" sz="1600" dirty="0">
              <a:solidFill>
                <a:srgbClr val="000000"/>
              </a:solidFill>
              <a:cs typeface="Arial" pitchFamily="34" charset="0"/>
            </a:endParaRPr>
          </a:p>
        </p:txBody>
      </p:sp>
      <p:sp>
        <p:nvSpPr>
          <p:cNvPr id="36" name="TextBox 1"/>
          <p:cNvSpPr txBox="1"/>
          <p:nvPr/>
        </p:nvSpPr>
        <p:spPr>
          <a:xfrm>
            <a:off x="9279128" y="1573813"/>
            <a:ext cx="423334" cy="246221"/>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1600" dirty="0" smtClean="0">
                <a:solidFill>
                  <a:srgbClr val="000000"/>
                </a:solidFill>
                <a:cs typeface="Arial" pitchFamily="34" charset="0"/>
              </a:rPr>
              <a:t>2</a:t>
            </a:r>
            <a:endParaRPr lang="en-US" sz="1600" dirty="0">
              <a:solidFill>
                <a:srgbClr val="000000"/>
              </a:solidFill>
              <a:cs typeface="Arial" pitchFamily="34" charset="0"/>
            </a:endParaRPr>
          </a:p>
        </p:txBody>
      </p:sp>
      <p:sp>
        <p:nvSpPr>
          <p:cNvPr id="37" name="TextBox 1"/>
          <p:cNvSpPr txBox="1"/>
          <p:nvPr/>
        </p:nvSpPr>
        <p:spPr>
          <a:xfrm>
            <a:off x="7112392" y="2215455"/>
            <a:ext cx="423334" cy="246221"/>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1600" dirty="0">
                <a:solidFill>
                  <a:srgbClr val="000000"/>
                </a:solidFill>
                <a:cs typeface="Arial" pitchFamily="34" charset="0"/>
              </a:rPr>
              <a:t>2</a:t>
            </a:r>
          </a:p>
        </p:txBody>
      </p:sp>
      <p:grpSp>
        <p:nvGrpSpPr>
          <p:cNvPr id="38" name="Group 37"/>
          <p:cNvGrpSpPr/>
          <p:nvPr/>
        </p:nvGrpSpPr>
        <p:grpSpPr>
          <a:xfrm>
            <a:off x="2019368" y="4559977"/>
            <a:ext cx="150284" cy="156569"/>
            <a:chOff x="7408333" y="299896"/>
            <a:chExt cx="338667" cy="352831"/>
          </a:xfrm>
        </p:grpSpPr>
        <p:sp>
          <p:nvSpPr>
            <p:cNvPr id="39" name="Oval 38"/>
            <p:cNvSpPr/>
            <p:nvPr/>
          </p:nvSpPr>
          <p:spPr>
            <a:xfrm>
              <a:off x="7408333" y="299896"/>
              <a:ext cx="338667" cy="35283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US">
                <a:solidFill>
                  <a:srgbClr val="FFFFFF"/>
                </a:solidFill>
              </a:endParaRPr>
            </a:p>
          </p:txBody>
        </p:sp>
        <p:sp>
          <p:nvSpPr>
            <p:cNvPr id="40" name="Oval 39"/>
            <p:cNvSpPr/>
            <p:nvPr/>
          </p:nvSpPr>
          <p:spPr>
            <a:xfrm>
              <a:off x="7594599" y="364067"/>
              <a:ext cx="63501" cy="635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US">
                <a:solidFill>
                  <a:srgbClr val="FFFFFF"/>
                </a:solidFill>
              </a:endParaRPr>
            </a:p>
          </p:txBody>
        </p:sp>
      </p:grpSp>
      <p:grpSp>
        <p:nvGrpSpPr>
          <p:cNvPr id="41" name="Group 40"/>
          <p:cNvGrpSpPr/>
          <p:nvPr/>
        </p:nvGrpSpPr>
        <p:grpSpPr>
          <a:xfrm>
            <a:off x="1441466" y="5039852"/>
            <a:ext cx="150284" cy="156569"/>
            <a:chOff x="7408333" y="299896"/>
            <a:chExt cx="338667" cy="352831"/>
          </a:xfrm>
        </p:grpSpPr>
        <p:sp>
          <p:nvSpPr>
            <p:cNvPr id="42" name="Oval 41"/>
            <p:cNvSpPr/>
            <p:nvPr/>
          </p:nvSpPr>
          <p:spPr>
            <a:xfrm>
              <a:off x="7408333" y="299896"/>
              <a:ext cx="338667" cy="35283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US">
                <a:solidFill>
                  <a:srgbClr val="FFFFFF"/>
                </a:solidFill>
              </a:endParaRPr>
            </a:p>
          </p:txBody>
        </p:sp>
        <p:sp>
          <p:nvSpPr>
            <p:cNvPr id="43" name="Oval 42"/>
            <p:cNvSpPr/>
            <p:nvPr/>
          </p:nvSpPr>
          <p:spPr>
            <a:xfrm>
              <a:off x="7594599" y="364067"/>
              <a:ext cx="63501" cy="635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US">
                <a:solidFill>
                  <a:srgbClr val="FFFFFF"/>
                </a:solidFill>
              </a:endParaRPr>
            </a:p>
          </p:txBody>
        </p:sp>
      </p:grpSp>
      <p:grpSp>
        <p:nvGrpSpPr>
          <p:cNvPr id="44" name="Group 43"/>
          <p:cNvGrpSpPr/>
          <p:nvPr/>
        </p:nvGrpSpPr>
        <p:grpSpPr>
          <a:xfrm>
            <a:off x="2332532" y="5208707"/>
            <a:ext cx="150284" cy="156569"/>
            <a:chOff x="7408333" y="299896"/>
            <a:chExt cx="338667" cy="352831"/>
          </a:xfrm>
        </p:grpSpPr>
        <p:sp>
          <p:nvSpPr>
            <p:cNvPr id="45" name="Oval 44"/>
            <p:cNvSpPr/>
            <p:nvPr/>
          </p:nvSpPr>
          <p:spPr>
            <a:xfrm>
              <a:off x="7408333" y="299896"/>
              <a:ext cx="338667" cy="35283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US">
                <a:solidFill>
                  <a:srgbClr val="FFFFFF"/>
                </a:solidFill>
              </a:endParaRPr>
            </a:p>
          </p:txBody>
        </p:sp>
        <p:sp>
          <p:nvSpPr>
            <p:cNvPr id="46" name="Oval 45"/>
            <p:cNvSpPr/>
            <p:nvPr/>
          </p:nvSpPr>
          <p:spPr>
            <a:xfrm>
              <a:off x="7594599" y="364067"/>
              <a:ext cx="63501" cy="635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US">
                <a:solidFill>
                  <a:srgbClr val="FFFFFF"/>
                </a:solidFill>
              </a:endParaRPr>
            </a:p>
          </p:txBody>
        </p:sp>
      </p:grpSp>
      <p:grpSp>
        <p:nvGrpSpPr>
          <p:cNvPr id="47" name="Group 46"/>
          <p:cNvGrpSpPr/>
          <p:nvPr/>
        </p:nvGrpSpPr>
        <p:grpSpPr>
          <a:xfrm>
            <a:off x="2253706" y="4744772"/>
            <a:ext cx="150284" cy="156569"/>
            <a:chOff x="7408333" y="299896"/>
            <a:chExt cx="338667" cy="352831"/>
          </a:xfrm>
        </p:grpSpPr>
        <p:sp>
          <p:nvSpPr>
            <p:cNvPr id="48" name="Oval 47"/>
            <p:cNvSpPr/>
            <p:nvPr/>
          </p:nvSpPr>
          <p:spPr>
            <a:xfrm>
              <a:off x="7408333" y="299896"/>
              <a:ext cx="338667" cy="35283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US">
                <a:solidFill>
                  <a:srgbClr val="FFFFFF"/>
                </a:solidFill>
              </a:endParaRPr>
            </a:p>
          </p:txBody>
        </p:sp>
        <p:sp>
          <p:nvSpPr>
            <p:cNvPr id="49" name="Oval 48"/>
            <p:cNvSpPr/>
            <p:nvPr/>
          </p:nvSpPr>
          <p:spPr>
            <a:xfrm>
              <a:off x="7594599" y="364067"/>
              <a:ext cx="63501" cy="635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US">
                <a:solidFill>
                  <a:srgbClr val="FFFFFF"/>
                </a:solidFill>
              </a:endParaRPr>
            </a:p>
          </p:txBody>
        </p:sp>
      </p:grpSp>
      <p:cxnSp>
        <p:nvCxnSpPr>
          <p:cNvPr id="50" name="Straight Connector 49"/>
          <p:cNvCxnSpPr/>
          <p:nvPr/>
        </p:nvCxnSpPr>
        <p:spPr>
          <a:xfrm flipV="1">
            <a:off x="652828" y="5132966"/>
            <a:ext cx="82296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flipV="1">
            <a:off x="2403239" y="4822334"/>
            <a:ext cx="82296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flipV="1">
            <a:off x="2482816" y="5286230"/>
            <a:ext cx="82296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6" name="Group 55"/>
          <p:cNvGrpSpPr/>
          <p:nvPr/>
        </p:nvGrpSpPr>
        <p:grpSpPr>
          <a:xfrm flipH="1" flipV="1">
            <a:off x="1265667" y="4300224"/>
            <a:ext cx="794341" cy="288107"/>
            <a:chOff x="8015382" y="342637"/>
            <a:chExt cx="1204506" cy="484257"/>
          </a:xfrm>
        </p:grpSpPr>
        <p:cxnSp>
          <p:nvCxnSpPr>
            <p:cNvPr id="57" name="Straight Connector 56"/>
            <p:cNvCxnSpPr/>
            <p:nvPr/>
          </p:nvCxnSpPr>
          <p:spPr>
            <a:xfrm>
              <a:off x="8015382" y="342637"/>
              <a:ext cx="613611" cy="4842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8627405" y="826834"/>
              <a:ext cx="59248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59" name="TextBox 1"/>
          <p:cNvSpPr txBox="1"/>
          <p:nvPr/>
        </p:nvSpPr>
        <p:spPr>
          <a:xfrm>
            <a:off x="3204344" y="5051551"/>
            <a:ext cx="423334" cy="246221"/>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1600" dirty="0">
                <a:solidFill>
                  <a:srgbClr val="000000"/>
                </a:solidFill>
                <a:cs typeface="Arial" pitchFamily="34" charset="0"/>
              </a:rPr>
              <a:t>3</a:t>
            </a:r>
          </a:p>
        </p:txBody>
      </p:sp>
      <p:sp>
        <p:nvSpPr>
          <p:cNvPr id="60" name="TextBox 1"/>
          <p:cNvSpPr txBox="1"/>
          <p:nvPr/>
        </p:nvSpPr>
        <p:spPr>
          <a:xfrm>
            <a:off x="3113054" y="4589851"/>
            <a:ext cx="423334" cy="246221"/>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1600" dirty="0">
                <a:solidFill>
                  <a:srgbClr val="000000"/>
                </a:solidFill>
                <a:cs typeface="Arial" pitchFamily="34" charset="0"/>
              </a:rPr>
              <a:t>2</a:t>
            </a:r>
          </a:p>
        </p:txBody>
      </p:sp>
      <p:sp>
        <p:nvSpPr>
          <p:cNvPr id="61" name="TextBox 1"/>
          <p:cNvSpPr txBox="1"/>
          <p:nvPr/>
        </p:nvSpPr>
        <p:spPr>
          <a:xfrm>
            <a:off x="1223200" y="4054854"/>
            <a:ext cx="423334" cy="246221"/>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1600" dirty="0">
                <a:solidFill>
                  <a:srgbClr val="000000"/>
                </a:solidFill>
                <a:cs typeface="Arial" pitchFamily="34" charset="0"/>
              </a:rPr>
              <a:t>1</a:t>
            </a:r>
          </a:p>
        </p:txBody>
      </p:sp>
      <p:sp>
        <p:nvSpPr>
          <p:cNvPr id="62" name="TextBox 1"/>
          <p:cNvSpPr txBox="1"/>
          <p:nvPr/>
        </p:nvSpPr>
        <p:spPr>
          <a:xfrm>
            <a:off x="694219" y="4886745"/>
            <a:ext cx="423334" cy="246221"/>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1600" dirty="0" smtClean="0">
                <a:solidFill>
                  <a:srgbClr val="000000"/>
                </a:solidFill>
                <a:cs typeface="Arial" pitchFamily="34" charset="0"/>
              </a:rPr>
              <a:t>8</a:t>
            </a:r>
            <a:endParaRPr lang="en-US" sz="1600" dirty="0">
              <a:solidFill>
                <a:srgbClr val="000000"/>
              </a:solidFill>
              <a:cs typeface="Arial" pitchFamily="34" charset="0"/>
            </a:endParaRPr>
          </a:p>
        </p:txBody>
      </p:sp>
      <p:grpSp>
        <p:nvGrpSpPr>
          <p:cNvPr id="66" name="Group 65"/>
          <p:cNvGrpSpPr/>
          <p:nvPr/>
        </p:nvGrpSpPr>
        <p:grpSpPr>
          <a:xfrm>
            <a:off x="8376969" y="4870693"/>
            <a:ext cx="150284" cy="156569"/>
            <a:chOff x="7408333" y="299896"/>
            <a:chExt cx="338667" cy="352831"/>
          </a:xfrm>
        </p:grpSpPr>
        <p:sp>
          <p:nvSpPr>
            <p:cNvPr id="68" name="Oval 67"/>
            <p:cNvSpPr/>
            <p:nvPr/>
          </p:nvSpPr>
          <p:spPr>
            <a:xfrm>
              <a:off x="7408333" y="299896"/>
              <a:ext cx="338667" cy="35283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US">
                <a:solidFill>
                  <a:srgbClr val="FFFFFF"/>
                </a:solidFill>
              </a:endParaRPr>
            </a:p>
          </p:txBody>
        </p:sp>
        <p:sp>
          <p:nvSpPr>
            <p:cNvPr id="69" name="Oval 68"/>
            <p:cNvSpPr/>
            <p:nvPr/>
          </p:nvSpPr>
          <p:spPr>
            <a:xfrm>
              <a:off x="7594599" y="364067"/>
              <a:ext cx="63501" cy="635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US">
                <a:solidFill>
                  <a:srgbClr val="FFFFFF"/>
                </a:solidFill>
              </a:endParaRPr>
            </a:p>
          </p:txBody>
        </p:sp>
      </p:grpSp>
      <p:grpSp>
        <p:nvGrpSpPr>
          <p:cNvPr id="70" name="Group 69"/>
          <p:cNvGrpSpPr/>
          <p:nvPr/>
        </p:nvGrpSpPr>
        <p:grpSpPr>
          <a:xfrm>
            <a:off x="7461216" y="4831881"/>
            <a:ext cx="150284" cy="156569"/>
            <a:chOff x="7408333" y="299896"/>
            <a:chExt cx="338667" cy="352831"/>
          </a:xfrm>
        </p:grpSpPr>
        <p:sp>
          <p:nvSpPr>
            <p:cNvPr id="71" name="Oval 70"/>
            <p:cNvSpPr/>
            <p:nvPr/>
          </p:nvSpPr>
          <p:spPr>
            <a:xfrm>
              <a:off x="7408333" y="299896"/>
              <a:ext cx="338667" cy="35283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US">
                <a:solidFill>
                  <a:srgbClr val="FFFFFF"/>
                </a:solidFill>
              </a:endParaRPr>
            </a:p>
          </p:txBody>
        </p:sp>
        <p:sp>
          <p:nvSpPr>
            <p:cNvPr id="72" name="Oval 71"/>
            <p:cNvSpPr/>
            <p:nvPr/>
          </p:nvSpPr>
          <p:spPr>
            <a:xfrm>
              <a:off x="7594599" y="364067"/>
              <a:ext cx="63501" cy="635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US">
                <a:solidFill>
                  <a:srgbClr val="FFFFFF"/>
                </a:solidFill>
              </a:endParaRPr>
            </a:p>
          </p:txBody>
        </p:sp>
      </p:grpSp>
      <p:grpSp>
        <p:nvGrpSpPr>
          <p:cNvPr id="73" name="Group 72"/>
          <p:cNvGrpSpPr/>
          <p:nvPr/>
        </p:nvGrpSpPr>
        <p:grpSpPr>
          <a:xfrm>
            <a:off x="7953052" y="5354352"/>
            <a:ext cx="150284" cy="156569"/>
            <a:chOff x="7408333" y="299896"/>
            <a:chExt cx="338667" cy="352831"/>
          </a:xfrm>
        </p:grpSpPr>
        <p:sp>
          <p:nvSpPr>
            <p:cNvPr id="74" name="Oval 73"/>
            <p:cNvSpPr/>
            <p:nvPr/>
          </p:nvSpPr>
          <p:spPr>
            <a:xfrm>
              <a:off x="7408333" y="299896"/>
              <a:ext cx="338667" cy="35283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US">
                <a:solidFill>
                  <a:srgbClr val="FFFFFF"/>
                </a:solidFill>
              </a:endParaRPr>
            </a:p>
          </p:txBody>
        </p:sp>
        <p:sp>
          <p:nvSpPr>
            <p:cNvPr id="75" name="Oval 74"/>
            <p:cNvSpPr/>
            <p:nvPr/>
          </p:nvSpPr>
          <p:spPr>
            <a:xfrm>
              <a:off x="7594599" y="364067"/>
              <a:ext cx="63501" cy="635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US">
                <a:solidFill>
                  <a:srgbClr val="FFFFFF"/>
                </a:solidFill>
              </a:endParaRPr>
            </a:p>
          </p:txBody>
        </p:sp>
      </p:grpSp>
      <p:cxnSp>
        <p:nvCxnSpPr>
          <p:cNvPr id="76" name="Straight Connector 75"/>
          <p:cNvCxnSpPr/>
          <p:nvPr/>
        </p:nvCxnSpPr>
        <p:spPr>
          <a:xfrm flipV="1">
            <a:off x="8459625" y="4948977"/>
            <a:ext cx="82296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flipV="1">
            <a:off x="7126732" y="5432636"/>
            <a:ext cx="82296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flipV="1">
            <a:off x="6953565" y="4910165"/>
            <a:ext cx="54864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a:off x="6285186" y="826894"/>
            <a:ext cx="0" cy="5668499"/>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grpSp>
        <p:nvGrpSpPr>
          <p:cNvPr id="80" name="Group 79"/>
          <p:cNvGrpSpPr/>
          <p:nvPr/>
        </p:nvGrpSpPr>
        <p:grpSpPr>
          <a:xfrm>
            <a:off x="367320" y="5822333"/>
            <a:ext cx="3485596" cy="631466"/>
            <a:chOff x="350680" y="5139559"/>
            <a:chExt cx="5540613" cy="1272522"/>
          </a:xfrm>
        </p:grpSpPr>
        <p:sp>
          <p:nvSpPr>
            <p:cNvPr id="81" name="Rounded Rectangle 80"/>
            <p:cNvSpPr/>
            <p:nvPr/>
          </p:nvSpPr>
          <p:spPr>
            <a:xfrm>
              <a:off x="350680" y="5139559"/>
              <a:ext cx="5430010" cy="1208689"/>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US">
                <a:solidFill>
                  <a:srgbClr val="FFFFFF"/>
                </a:solidFill>
              </a:endParaRPr>
            </a:p>
          </p:txBody>
        </p:sp>
        <p:sp>
          <p:nvSpPr>
            <p:cNvPr id="82" name="Rounded Rectangle 81"/>
            <p:cNvSpPr/>
            <p:nvPr/>
          </p:nvSpPr>
          <p:spPr>
            <a:xfrm>
              <a:off x="461283" y="5203392"/>
              <a:ext cx="5430010" cy="1208689"/>
            </a:xfrm>
            <a:prstGeom prst="roundRect">
              <a:avLst/>
            </a:prstGeom>
            <a:solidFill>
              <a:srgbClr val="F4F9FD"/>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US">
                <a:solidFill>
                  <a:srgbClr val="FFFFFF"/>
                </a:solidFill>
              </a:endParaRPr>
            </a:p>
          </p:txBody>
        </p:sp>
      </p:grpSp>
      <p:grpSp>
        <p:nvGrpSpPr>
          <p:cNvPr id="83" name="Group 82"/>
          <p:cNvGrpSpPr/>
          <p:nvPr/>
        </p:nvGrpSpPr>
        <p:grpSpPr>
          <a:xfrm>
            <a:off x="7415556" y="5827010"/>
            <a:ext cx="3485596" cy="823582"/>
            <a:chOff x="350680" y="5139559"/>
            <a:chExt cx="5540613" cy="1272522"/>
          </a:xfrm>
        </p:grpSpPr>
        <p:sp>
          <p:nvSpPr>
            <p:cNvPr id="84" name="Rounded Rectangle 83"/>
            <p:cNvSpPr/>
            <p:nvPr/>
          </p:nvSpPr>
          <p:spPr>
            <a:xfrm>
              <a:off x="350680" y="5139559"/>
              <a:ext cx="5430010" cy="1208689"/>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US">
                <a:solidFill>
                  <a:srgbClr val="FFFFFF"/>
                </a:solidFill>
              </a:endParaRPr>
            </a:p>
          </p:txBody>
        </p:sp>
        <p:sp>
          <p:nvSpPr>
            <p:cNvPr id="85" name="Rounded Rectangle 84"/>
            <p:cNvSpPr/>
            <p:nvPr/>
          </p:nvSpPr>
          <p:spPr>
            <a:xfrm>
              <a:off x="461283" y="5203392"/>
              <a:ext cx="5430010" cy="1208689"/>
            </a:xfrm>
            <a:prstGeom prst="roundRect">
              <a:avLst/>
            </a:prstGeom>
            <a:solidFill>
              <a:srgbClr val="F4F9FD"/>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US">
                <a:solidFill>
                  <a:srgbClr val="FFFFFF"/>
                </a:solidFill>
              </a:endParaRPr>
            </a:p>
          </p:txBody>
        </p:sp>
      </p:grpSp>
      <p:grpSp>
        <p:nvGrpSpPr>
          <p:cNvPr id="86" name="Group 85"/>
          <p:cNvGrpSpPr/>
          <p:nvPr/>
        </p:nvGrpSpPr>
        <p:grpSpPr>
          <a:xfrm>
            <a:off x="7296118" y="2896446"/>
            <a:ext cx="3485596" cy="631466"/>
            <a:chOff x="350680" y="5139559"/>
            <a:chExt cx="5540613" cy="1272522"/>
          </a:xfrm>
        </p:grpSpPr>
        <p:sp>
          <p:nvSpPr>
            <p:cNvPr id="87" name="Rounded Rectangle 86"/>
            <p:cNvSpPr/>
            <p:nvPr/>
          </p:nvSpPr>
          <p:spPr>
            <a:xfrm>
              <a:off x="350680" y="5139559"/>
              <a:ext cx="5430010" cy="1208689"/>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US">
                <a:solidFill>
                  <a:srgbClr val="FFFFFF"/>
                </a:solidFill>
              </a:endParaRPr>
            </a:p>
          </p:txBody>
        </p:sp>
        <p:sp>
          <p:nvSpPr>
            <p:cNvPr id="88" name="Rounded Rectangle 87"/>
            <p:cNvSpPr/>
            <p:nvPr/>
          </p:nvSpPr>
          <p:spPr>
            <a:xfrm>
              <a:off x="461283" y="5203392"/>
              <a:ext cx="5430010" cy="1208689"/>
            </a:xfrm>
            <a:prstGeom prst="roundRect">
              <a:avLst/>
            </a:prstGeom>
            <a:solidFill>
              <a:srgbClr val="F4F9FD"/>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US">
                <a:solidFill>
                  <a:srgbClr val="FFFFFF"/>
                </a:solidFill>
              </a:endParaRPr>
            </a:p>
          </p:txBody>
        </p:sp>
      </p:grpSp>
      <p:grpSp>
        <p:nvGrpSpPr>
          <p:cNvPr id="89" name="Group 88"/>
          <p:cNvGrpSpPr/>
          <p:nvPr/>
        </p:nvGrpSpPr>
        <p:grpSpPr>
          <a:xfrm>
            <a:off x="497333" y="2939010"/>
            <a:ext cx="4206240" cy="635485"/>
            <a:chOff x="350680" y="5139559"/>
            <a:chExt cx="5540613" cy="1272522"/>
          </a:xfrm>
        </p:grpSpPr>
        <p:sp>
          <p:nvSpPr>
            <p:cNvPr id="90" name="Rounded Rectangle 89"/>
            <p:cNvSpPr/>
            <p:nvPr/>
          </p:nvSpPr>
          <p:spPr>
            <a:xfrm>
              <a:off x="350680" y="5139559"/>
              <a:ext cx="5430010" cy="1208689"/>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US">
                <a:solidFill>
                  <a:srgbClr val="FFFFFF"/>
                </a:solidFill>
              </a:endParaRPr>
            </a:p>
          </p:txBody>
        </p:sp>
        <p:sp>
          <p:nvSpPr>
            <p:cNvPr id="91" name="Rounded Rectangle 90"/>
            <p:cNvSpPr/>
            <p:nvPr/>
          </p:nvSpPr>
          <p:spPr>
            <a:xfrm>
              <a:off x="461283" y="5203392"/>
              <a:ext cx="5430010" cy="1208689"/>
            </a:xfrm>
            <a:prstGeom prst="roundRect">
              <a:avLst/>
            </a:prstGeom>
            <a:solidFill>
              <a:srgbClr val="F4F9FD"/>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US">
                <a:solidFill>
                  <a:srgbClr val="FFFFFF"/>
                </a:solidFill>
              </a:endParaRPr>
            </a:p>
          </p:txBody>
        </p:sp>
      </p:grpSp>
      <p:sp>
        <p:nvSpPr>
          <p:cNvPr id="94" name="Oval 93"/>
          <p:cNvSpPr/>
          <p:nvPr/>
        </p:nvSpPr>
        <p:spPr>
          <a:xfrm>
            <a:off x="6189391" y="6121299"/>
            <a:ext cx="191590" cy="177905"/>
          </a:xfrm>
          <a:prstGeom prst="ellipse">
            <a:avLst/>
          </a:prstGeom>
          <a:solidFill>
            <a:srgbClr val="F4F9FD"/>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US">
              <a:solidFill>
                <a:srgbClr val="FFFFFF"/>
              </a:solidFill>
            </a:endParaRPr>
          </a:p>
        </p:txBody>
      </p:sp>
      <p:sp>
        <p:nvSpPr>
          <p:cNvPr id="97" name="Oval 96"/>
          <p:cNvSpPr/>
          <p:nvPr/>
        </p:nvSpPr>
        <p:spPr>
          <a:xfrm>
            <a:off x="6195947" y="3134910"/>
            <a:ext cx="191590" cy="177905"/>
          </a:xfrm>
          <a:prstGeom prst="ellipse">
            <a:avLst/>
          </a:prstGeom>
          <a:solidFill>
            <a:srgbClr val="F4F9FD"/>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US">
              <a:solidFill>
                <a:srgbClr val="FFFFFF"/>
              </a:solidFill>
            </a:endParaRPr>
          </a:p>
        </p:txBody>
      </p:sp>
      <p:sp>
        <p:nvSpPr>
          <p:cNvPr id="3" name="Oval 2"/>
          <p:cNvSpPr/>
          <p:nvPr/>
        </p:nvSpPr>
        <p:spPr>
          <a:xfrm>
            <a:off x="309923" y="780050"/>
            <a:ext cx="415917" cy="39939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dirty="0" smtClean="0">
                <a:solidFill>
                  <a:srgbClr val="FFFFFF"/>
                </a:solidFill>
              </a:rPr>
              <a:t>1</a:t>
            </a:r>
            <a:endParaRPr lang="en-US" dirty="0">
              <a:solidFill>
                <a:srgbClr val="FFFFFF"/>
              </a:solidFill>
            </a:endParaRPr>
          </a:p>
        </p:txBody>
      </p:sp>
      <p:sp>
        <p:nvSpPr>
          <p:cNvPr id="98" name="Oval 97"/>
          <p:cNvSpPr/>
          <p:nvPr/>
        </p:nvSpPr>
        <p:spPr>
          <a:xfrm>
            <a:off x="6570844" y="781672"/>
            <a:ext cx="415917" cy="39939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dirty="0">
                <a:solidFill>
                  <a:srgbClr val="FFFFFF"/>
                </a:solidFill>
              </a:rPr>
              <a:t>2</a:t>
            </a:r>
          </a:p>
        </p:txBody>
      </p:sp>
      <p:sp>
        <p:nvSpPr>
          <p:cNvPr id="99" name="Oval 98"/>
          <p:cNvSpPr/>
          <p:nvPr/>
        </p:nvSpPr>
        <p:spPr>
          <a:xfrm>
            <a:off x="309923" y="3783786"/>
            <a:ext cx="415917" cy="39939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dirty="0" smtClean="0">
                <a:solidFill>
                  <a:srgbClr val="FFFFFF"/>
                </a:solidFill>
              </a:rPr>
              <a:t>3</a:t>
            </a:r>
            <a:endParaRPr lang="en-US" dirty="0">
              <a:solidFill>
                <a:srgbClr val="FFFFFF"/>
              </a:solidFill>
            </a:endParaRPr>
          </a:p>
        </p:txBody>
      </p:sp>
      <p:sp>
        <p:nvSpPr>
          <p:cNvPr id="100" name="Oval 99"/>
          <p:cNvSpPr/>
          <p:nvPr/>
        </p:nvSpPr>
        <p:spPr>
          <a:xfrm>
            <a:off x="6561335" y="3790917"/>
            <a:ext cx="415917" cy="39939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dirty="0">
                <a:solidFill>
                  <a:srgbClr val="FFFFFF"/>
                </a:solidFill>
              </a:rPr>
              <a:t>4</a:t>
            </a:r>
          </a:p>
        </p:txBody>
      </p:sp>
      <p:sp>
        <p:nvSpPr>
          <p:cNvPr id="101" name="TextBox 100"/>
          <p:cNvSpPr txBox="1"/>
          <p:nvPr/>
        </p:nvSpPr>
        <p:spPr>
          <a:xfrm>
            <a:off x="596314" y="2991626"/>
            <a:ext cx="4062532" cy="553998"/>
          </a:xfrm>
          <a:prstGeom prst="rect">
            <a:avLst/>
          </a:prstGeom>
          <a:noFill/>
        </p:spPr>
        <p:txBody>
          <a:bodyPr wrap="square" lIns="0" tIns="0" rIns="0" bIns="0" rtlCol="0">
            <a:spAutoFit/>
          </a:bodyPr>
          <a:lstStyle/>
          <a:p>
            <a:r>
              <a:rPr lang="en-US" sz="1200" dirty="0">
                <a:solidFill>
                  <a:srgbClr val="000000"/>
                </a:solidFill>
                <a:cs typeface="Arial" pitchFamily="34" charset="0"/>
              </a:rPr>
              <a:t>The above chart shows participation for </a:t>
            </a:r>
            <a:r>
              <a:rPr lang="en-US" sz="1200" dirty="0" smtClean="0">
                <a:solidFill>
                  <a:srgbClr val="000000"/>
                </a:solidFill>
                <a:cs typeface="Arial" pitchFamily="34" charset="0"/>
              </a:rPr>
              <a:t>Alternative Investments resources </a:t>
            </a:r>
            <a:r>
              <a:rPr lang="en-US" sz="1200" dirty="0">
                <a:solidFill>
                  <a:srgbClr val="000000"/>
                </a:solidFill>
                <a:cs typeface="Arial" pitchFamily="34" charset="0"/>
              </a:rPr>
              <a:t>across the various Digital maturity Assessment work streams</a:t>
            </a:r>
          </a:p>
        </p:txBody>
      </p:sp>
      <p:sp>
        <p:nvSpPr>
          <p:cNvPr id="102" name="TextBox 101"/>
          <p:cNvSpPr txBox="1"/>
          <p:nvPr/>
        </p:nvSpPr>
        <p:spPr>
          <a:xfrm>
            <a:off x="7404937" y="2947639"/>
            <a:ext cx="3195489" cy="553998"/>
          </a:xfrm>
          <a:prstGeom prst="rect">
            <a:avLst/>
          </a:prstGeom>
          <a:noFill/>
        </p:spPr>
        <p:txBody>
          <a:bodyPr wrap="square" lIns="0" tIns="0" rIns="0" bIns="0" rtlCol="0">
            <a:spAutoFit/>
          </a:bodyPr>
          <a:lstStyle/>
          <a:p>
            <a:r>
              <a:rPr lang="en-US" sz="1200" dirty="0" smtClean="0">
                <a:solidFill>
                  <a:srgbClr val="000000"/>
                </a:solidFill>
                <a:cs typeface="Arial" pitchFamily="34" charset="0"/>
              </a:rPr>
              <a:t>The above chart shows participation for Asset Management resources across the various Digital maturity Assessment work streams</a:t>
            </a:r>
            <a:endParaRPr lang="en-US" sz="1200" dirty="0">
              <a:solidFill>
                <a:srgbClr val="000000"/>
              </a:solidFill>
              <a:cs typeface="Arial" pitchFamily="34" charset="0"/>
            </a:endParaRPr>
          </a:p>
        </p:txBody>
      </p:sp>
      <p:sp>
        <p:nvSpPr>
          <p:cNvPr id="103" name="TextBox 102"/>
          <p:cNvSpPr txBox="1"/>
          <p:nvPr/>
        </p:nvSpPr>
        <p:spPr>
          <a:xfrm>
            <a:off x="534990" y="5854644"/>
            <a:ext cx="3195489" cy="553998"/>
          </a:xfrm>
          <a:prstGeom prst="rect">
            <a:avLst/>
          </a:prstGeom>
          <a:noFill/>
        </p:spPr>
        <p:txBody>
          <a:bodyPr wrap="square" lIns="0" tIns="0" rIns="0" bIns="0" rtlCol="0">
            <a:spAutoFit/>
          </a:bodyPr>
          <a:lstStyle/>
          <a:p>
            <a:r>
              <a:rPr lang="en-US" sz="1200" dirty="0">
                <a:solidFill>
                  <a:srgbClr val="000000"/>
                </a:solidFill>
                <a:cs typeface="Arial" pitchFamily="34" charset="0"/>
              </a:rPr>
              <a:t>The above chart shows participation for </a:t>
            </a:r>
            <a:r>
              <a:rPr lang="en-US" sz="1200" dirty="0" smtClean="0">
                <a:solidFill>
                  <a:srgbClr val="000000"/>
                </a:solidFill>
                <a:cs typeface="Arial" pitchFamily="34" charset="0"/>
              </a:rPr>
              <a:t>Enabling resources across </a:t>
            </a:r>
            <a:r>
              <a:rPr lang="en-US" sz="1200" dirty="0">
                <a:solidFill>
                  <a:srgbClr val="000000"/>
                </a:solidFill>
                <a:cs typeface="Arial" pitchFamily="34" charset="0"/>
              </a:rPr>
              <a:t>the various Digital maturity Assessment work streams</a:t>
            </a:r>
          </a:p>
        </p:txBody>
      </p:sp>
      <p:sp>
        <p:nvSpPr>
          <p:cNvPr id="104" name="TextBox 103"/>
          <p:cNvSpPr txBox="1"/>
          <p:nvPr/>
        </p:nvSpPr>
        <p:spPr>
          <a:xfrm>
            <a:off x="7605159" y="5868125"/>
            <a:ext cx="3195489" cy="738664"/>
          </a:xfrm>
          <a:prstGeom prst="rect">
            <a:avLst/>
          </a:prstGeom>
          <a:noFill/>
        </p:spPr>
        <p:txBody>
          <a:bodyPr wrap="square" lIns="0" tIns="0" rIns="0" bIns="0" rtlCol="0">
            <a:spAutoFit/>
          </a:bodyPr>
          <a:lstStyle/>
          <a:p>
            <a:r>
              <a:rPr lang="en-US" sz="1200" dirty="0">
                <a:solidFill>
                  <a:srgbClr val="000000"/>
                </a:solidFill>
                <a:cs typeface="Arial" pitchFamily="34" charset="0"/>
              </a:rPr>
              <a:t>The above chart shows participation for </a:t>
            </a:r>
            <a:r>
              <a:rPr lang="en-US" sz="1200" dirty="0" smtClean="0">
                <a:solidFill>
                  <a:srgbClr val="000000"/>
                </a:solidFill>
                <a:cs typeface="Arial" pitchFamily="34" charset="0"/>
              </a:rPr>
              <a:t>Merchant Banking resources across </a:t>
            </a:r>
            <a:r>
              <a:rPr lang="en-US" sz="1200" dirty="0">
                <a:solidFill>
                  <a:srgbClr val="000000"/>
                </a:solidFill>
                <a:cs typeface="Arial" pitchFamily="34" charset="0"/>
              </a:rPr>
              <a:t>the various Digital maturity Assessment work streams</a:t>
            </a:r>
          </a:p>
        </p:txBody>
      </p:sp>
      <p:sp>
        <p:nvSpPr>
          <p:cNvPr id="105" name="Title 2"/>
          <p:cNvSpPr txBox="1">
            <a:spLocks/>
          </p:cNvSpPr>
          <p:nvPr/>
        </p:nvSpPr>
        <p:spPr>
          <a:xfrm>
            <a:off x="350680" y="204811"/>
            <a:ext cx="11440885" cy="538505"/>
          </a:xfrm>
          <a:prstGeom prst="rect">
            <a:avLst/>
          </a:prstGeom>
        </p:spPr>
        <p:txBody>
          <a:bodyPr lIns="0" rIns="0"/>
          <a:lstStyle>
            <a:lvl1pPr algn="l" defTabSz="890789" rtl="0" eaLnBrk="1" latinLnBrk="0" hangingPunct="1">
              <a:lnSpc>
                <a:spcPct val="70000"/>
              </a:lnSpc>
              <a:spcBef>
                <a:spcPct val="0"/>
              </a:spcBef>
              <a:buNone/>
              <a:defRPr kumimoji="0" lang="en-GB" sz="4400" b="0" i="0" u="none" strike="noStrike" kern="1200" cap="none" spc="0" normalizeH="0" baseline="0" noProof="0">
                <a:ln>
                  <a:noFill/>
                </a:ln>
                <a:solidFill>
                  <a:srgbClr val="00338D"/>
                </a:solidFill>
                <a:effectLst/>
                <a:uLnTx/>
                <a:uFillTx/>
                <a:latin typeface="KPMG Extralight" panose="020B0303030202040204" pitchFamily="34" charset="0"/>
                <a:ea typeface="+mj-ea"/>
                <a:cs typeface="+mj-cs"/>
              </a:defRPr>
            </a:lvl1pPr>
            <a:lvl2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2pPr>
            <a:lvl3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3pPr>
            <a:lvl4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4pPr>
            <a:lvl5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5pPr>
            <a:lvl6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6pPr>
            <a:lvl7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7pPr>
            <a:lvl8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8pPr>
            <a:lvl9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9pPr>
          </a:lstStyle>
          <a:p>
            <a:r>
              <a:rPr lang="en-US" dirty="0" smtClean="0"/>
              <a:t>Digital Maturity Assessment – Respondents Analysis (3/4)</a:t>
            </a:r>
            <a:endParaRPr lang="en-US" baseline="30000" dirty="0"/>
          </a:p>
        </p:txBody>
      </p:sp>
      <p:sp>
        <p:nvSpPr>
          <p:cNvPr id="92" name="Rectangle 91">
            <a:hlinkClick r:id="rId6" action="ppaction://hlinksldjump"/>
          </p:cNvPr>
          <p:cNvSpPr/>
          <p:nvPr/>
        </p:nvSpPr>
        <p:spPr>
          <a:xfrm>
            <a:off x="10984872" y="6479716"/>
            <a:ext cx="731520" cy="381939"/>
          </a:xfrm>
          <a:prstGeom prst="rect">
            <a:avLst/>
          </a:prstGeom>
          <a:solidFill>
            <a:srgbClr val="EAAA00"/>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b="1" dirty="0" smtClean="0">
                <a:solidFill>
                  <a:schemeClr val="tx1"/>
                </a:solidFill>
              </a:rPr>
              <a:t>Back</a:t>
            </a:r>
            <a:endParaRPr lang="en-GB" b="1" dirty="0">
              <a:solidFill>
                <a:schemeClr val="tx1"/>
              </a:solidFill>
            </a:endParaRPr>
          </a:p>
        </p:txBody>
      </p:sp>
    </p:spTree>
    <p:extLst>
      <p:ext uri="{BB962C8B-B14F-4D97-AF65-F5344CB8AC3E}">
        <p14:creationId xmlns:p14="http://schemas.microsoft.com/office/powerpoint/2010/main" val="36275328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90819" y="3519759"/>
            <a:ext cx="5084505" cy="2749534"/>
          </a:xfrm>
          <a:prstGeom prst="rect">
            <a:avLst/>
          </a:prstGeom>
        </p:spPr>
      </p:pic>
      <p:pic>
        <p:nvPicPr>
          <p:cNvPr id="3" name="Picture 2"/>
          <p:cNvPicPr>
            <a:picLocks noChangeAspect="1"/>
          </p:cNvPicPr>
          <p:nvPr/>
        </p:nvPicPr>
        <p:blipFill>
          <a:blip r:embed="rId3"/>
          <a:stretch>
            <a:fillRect/>
          </a:stretch>
        </p:blipFill>
        <p:spPr>
          <a:xfrm>
            <a:off x="5516103" y="2052915"/>
            <a:ext cx="5724640" cy="2749534"/>
          </a:xfrm>
          <a:prstGeom prst="rect">
            <a:avLst/>
          </a:prstGeom>
        </p:spPr>
      </p:pic>
      <p:pic>
        <p:nvPicPr>
          <p:cNvPr id="2" name="Picture 1"/>
          <p:cNvPicPr>
            <a:picLocks noChangeAspect="1"/>
          </p:cNvPicPr>
          <p:nvPr/>
        </p:nvPicPr>
        <p:blipFill>
          <a:blip r:embed="rId4"/>
          <a:stretch>
            <a:fillRect/>
          </a:stretch>
        </p:blipFill>
        <p:spPr>
          <a:xfrm>
            <a:off x="348936" y="668816"/>
            <a:ext cx="4810161" cy="2749534"/>
          </a:xfrm>
          <a:prstGeom prst="rect">
            <a:avLst/>
          </a:prstGeom>
        </p:spPr>
      </p:pic>
      <p:cxnSp>
        <p:nvCxnSpPr>
          <p:cNvPr id="29" name="Straight Connector 28"/>
          <p:cNvCxnSpPr/>
          <p:nvPr/>
        </p:nvCxnSpPr>
        <p:spPr>
          <a:xfrm flipV="1">
            <a:off x="6337059" y="4590428"/>
            <a:ext cx="914400" cy="1"/>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flipV="1">
            <a:off x="3828569" y="5964713"/>
            <a:ext cx="2468880" cy="1"/>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sp>
        <p:nvSpPr>
          <p:cNvPr id="67" name="TextBox 66"/>
          <p:cNvSpPr txBox="1"/>
          <p:nvPr/>
        </p:nvSpPr>
        <p:spPr>
          <a:xfrm>
            <a:off x="129474" y="211341"/>
            <a:ext cx="2893125" cy="615553"/>
          </a:xfrm>
          <a:prstGeom prst="rect">
            <a:avLst/>
          </a:prstGeom>
          <a:noFill/>
        </p:spPr>
        <p:txBody>
          <a:bodyPr wrap="square" lIns="0" tIns="0" rIns="0" bIns="0" rtlCol="0">
            <a:spAutoFit/>
          </a:bodyPr>
          <a:lstStyle/>
          <a:p>
            <a:r>
              <a:rPr lang="en-US" sz="4000" b="1" dirty="0" smtClean="0">
                <a:solidFill>
                  <a:srgbClr val="FFFFFF"/>
                </a:solidFill>
                <a:latin typeface="KPMG Extralight" panose="020B0303030202040204" pitchFamily="34" charset="0"/>
                <a:cs typeface="Arial" pitchFamily="34" charset="0"/>
              </a:rPr>
              <a:t>Co creation</a:t>
            </a:r>
            <a:endParaRPr lang="en-GB" sz="4000" b="1" dirty="0" smtClean="0">
              <a:solidFill>
                <a:srgbClr val="FFFFFF"/>
              </a:solidFill>
              <a:latin typeface="KPMG Extralight" panose="020B0303030202040204" pitchFamily="34" charset="0"/>
              <a:cs typeface="Arial" pitchFamily="34" charset="0"/>
            </a:endParaRPr>
          </a:p>
        </p:txBody>
      </p:sp>
      <p:cxnSp>
        <p:nvCxnSpPr>
          <p:cNvPr id="7" name="Straight Connector 6"/>
          <p:cNvCxnSpPr/>
          <p:nvPr/>
        </p:nvCxnSpPr>
        <p:spPr>
          <a:xfrm>
            <a:off x="6285186" y="826894"/>
            <a:ext cx="0" cy="5668499"/>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V="1">
            <a:off x="3932418" y="3049659"/>
            <a:ext cx="2286000" cy="1"/>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sp>
        <p:nvSpPr>
          <p:cNvPr id="9" name="Oval 8"/>
          <p:cNvSpPr/>
          <p:nvPr/>
        </p:nvSpPr>
        <p:spPr>
          <a:xfrm>
            <a:off x="6195947" y="2965577"/>
            <a:ext cx="191590" cy="177905"/>
          </a:xfrm>
          <a:prstGeom prst="ellipse">
            <a:avLst/>
          </a:prstGeom>
          <a:solidFill>
            <a:srgbClr val="F4F9FD"/>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US">
              <a:solidFill>
                <a:srgbClr val="FFFFFF"/>
              </a:solidFill>
            </a:endParaRPr>
          </a:p>
        </p:txBody>
      </p:sp>
      <p:grpSp>
        <p:nvGrpSpPr>
          <p:cNvPr id="10" name="Group 9"/>
          <p:cNvGrpSpPr/>
          <p:nvPr/>
        </p:nvGrpSpPr>
        <p:grpSpPr>
          <a:xfrm>
            <a:off x="497334" y="2778142"/>
            <a:ext cx="3485596" cy="631466"/>
            <a:chOff x="350680" y="5139559"/>
            <a:chExt cx="5540613" cy="1272522"/>
          </a:xfrm>
        </p:grpSpPr>
        <p:sp>
          <p:nvSpPr>
            <p:cNvPr id="14" name="Rounded Rectangle 13"/>
            <p:cNvSpPr/>
            <p:nvPr/>
          </p:nvSpPr>
          <p:spPr>
            <a:xfrm>
              <a:off x="350680" y="5139559"/>
              <a:ext cx="5430010" cy="1208689"/>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US">
                <a:solidFill>
                  <a:srgbClr val="FFFFFF"/>
                </a:solidFill>
              </a:endParaRPr>
            </a:p>
          </p:txBody>
        </p:sp>
        <p:sp>
          <p:nvSpPr>
            <p:cNvPr id="15" name="Rounded Rectangle 14"/>
            <p:cNvSpPr/>
            <p:nvPr/>
          </p:nvSpPr>
          <p:spPr>
            <a:xfrm>
              <a:off x="461283" y="5203392"/>
              <a:ext cx="5430010" cy="1208689"/>
            </a:xfrm>
            <a:prstGeom prst="roundRect">
              <a:avLst/>
            </a:prstGeom>
            <a:solidFill>
              <a:srgbClr val="F4F9FD"/>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US">
                <a:solidFill>
                  <a:srgbClr val="FFFFFF"/>
                </a:solidFill>
              </a:endParaRPr>
            </a:p>
          </p:txBody>
        </p:sp>
      </p:grpSp>
      <p:sp>
        <p:nvSpPr>
          <p:cNvPr id="16" name="TextBox 15"/>
          <p:cNvSpPr txBox="1"/>
          <p:nvPr/>
        </p:nvSpPr>
        <p:spPr>
          <a:xfrm>
            <a:off x="587847" y="2822291"/>
            <a:ext cx="3195489" cy="553998"/>
          </a:xfrm>
          <a:prstGeom prst="rect">
            <a:avLst/>
          </a:prstGeom>
          <a:noFill/>
        </p:spPr>
        <p:txBody>
          <a:bodyPr wrap="square" lIns="0" tIns="0" rIns="0" bIns="0" rtlCol="0">
            <a:spAutoFit/>
          </a:bodyPr>
          <a:lstStyle/>
          <a:p>
            <a:r>
              <a:rPr lang="en-US" sz="1200" dirty="0">
                <a:solidFill>
                  <a:srgbClr val="000000"/>
                </a:solidFill>
                <a:cs typeface="Arial" pitchFamily="34" charset="0"/>
              </a:rPr>
              <a:t>The above chart shows participation for </a:t>
            </a:r>
            <a:r>
              <a:rPr lang="en-US" sz="1200" dirty="0" smtClean="0">
                <a:solidFill>
                  <a:srgbClr val="000000"/>
                </a:solidFill>
                <a:cs typeface="Arial" pitchFamily="34" charset="0"/>
              </a:rPr>
              <a:t>Risk &amp; Governance resources for the Risk Model work stream for </a:t>
            </a:r>
            <a:r>
              <a:rPr lang="en-US" sz="1200" dirty="0">
                <a:solidFill>
                  <a:srgbClr val="000000"/>
                </a:solidFill>
                <a:cs typeface="Arial" pitchFamily="34" charset="0"/>
              </a:rPr>
              <a:t>Digital maturity </a:t>
            </a:r>
            <a:r>
              <a:rPr lang="en-US" sz="1200" dirty="0" smtClean="0">
                <a:solidFill>
                  <a:srgbClr val="000000"/>
                </a:solidFill>
                <a:cs typeface="Arial" pitchFamily="34" charset="0"/>
              </a:rPr>
              <a:t>Assessment</a:t>
            </a:r>
            <a:endParaRPr lang="en-US" sz="1200" dirty="0">
              <a:solidFill>
                <a:srgbClr val="000000"/>
              </a:solidFill>
              <a:cs typeface="Arial" pitchFamily="34" charset="0"/>
            </a:endParaRPr>
          </a:p>
        </p:txBody>
      </p:sp>
      <p:grpSp>
        <p:nvGrpSpPr>
          <p:cNvPr id="17" name="Group 16"/>
          <p:cNvGrpSpPr/>
          <p:nvPr/>
        </p:nvGrpSpPr>
        <p:grpSpPr>
          <a:xfrm>
            <a:off x="7251459" y="4365490"/>
            <a:ext cx="3485596" cy="631466"/>
            <a:chOff x="350680" y="5139559"/>
            <a:chExt cx="5540613" cy="1272522"/>
          </a:xfrm>
        </p:grpSpPr>
        <p:sp>
          <p:nvSpPr>
            <p:cNvPr id="18" name="Rounded Rectangle 17"/>
            <p:cNvSpPr/>
            <p:nvPr/>
          </p:nvSpPr>
          <p:spPr>
            <a:xfrm>
              <a:off x="350680" y="5139559"/>
              <a:ext cx="5430010" cy="1208689"/>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US">
                <a:solidFill>
                  <a:srgbClr val="FFFFFF"/>
                </a:solidFill>
              </a:endParaRPr>
            </a:p>
          </p:txBody>
        </p:sp>
        <p:sp>
          <p:nvSpPr>
            <p:cNvPr id="19" name="Rounded Rectangle 18"/>
            <p:cNvSpPr/>
            <p:nvPr/>
          </p:nvSpPr>
          <p:spPr>
            <a:xfrm>
              <a:off x="461283" y="5203392"/>
              <a:ext cx="5430010" cy="1208689"/>
            </a:xfrm>
            <a:prstGeom prst="roundRect">
              <a:avLst/>
            </a:prstGeom>
            <a:solidFill>
              <a:srgbClr val="F4F9FD"/>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US">
                <a:solidFill>
                  <a:srgbClr val="FFFFFF"/>
                </a:solidFill>
              </a:endParaRPr>
            </a:p>
          </p:txBody>
        </p:sp>
      </p:grpSp>
      <p:sp>
        <p:nvSpPr>
          <p:cNvPr id="20" name="TextBox 19"/>
          <p:cNvSpPr txBox="1"/>
          <p:nvPr/>
        </p:nvSpPr>
        <p:spPr>
          <a:xfrm>
            <a:off x="7360278" y="4416683"/>
            <a:ext cx="3195489" cy="553998"/>
          </a:xfrm>
          <a:prstGeom prst="rect">
            <a:avLst/>
          </a:prstGeom>
          <a:noFill/>
        </p:spPr>
        <p:txBody>
          <a:bodyPr wrap="square" lIns="0" tIns="0" rIns="0" bIns="0" rtlCol="0">
            <a:spAutoFit/>
          </a:bodyPr>
          <a:lstStyle/>
          <a:p>
            <a:r>
              <a:rPr lang="en-US" sz="1200" dirty="0" smtClean="0">
                <a:solidFill>
                  <a:srgbClr val="000000"/>
                </a:solidFill>
                <a:cs typeface="Arial" pitchFamily="34" charset="0"/>
              </a:rPr>
              <a:t>The above chart shows participation Securities resources across the various Digital maturity Assessment work streams.</a:t>
            </a:r>
            <a:endParaRPr lang="en-US" sz="1200" dirty="0">
              <a:solidFill>
                <a:srgbClr val="000000"/>
              </a:solidFill>
              <a:cs typeface="Arial" pitchFamily="34" charset="0"/>
            </a:endParaRPr>
          </a:p>
        </p:txBody>
      </p:sp>
      <p:grpSp>
        <p:nvGrpSpPr>
          <p:cNvPr id="21" name="Group 20"/>
          <p:cNvGrpSpPr/>
          <p:nvPr/>
        </p:nvGrpSpPr>
        <p:grpSpPr>
          <a:xfrm>
            <a:off x="367320" y="5576796"/>
            <a:ext cx="3485596" cy="631466"/>
            <a:chOff x="350680" y="5139559"/>
            <a:chExt cx="5540613" cy="1272522"/>
          </a:xfrm>
        </p:grpSpPr>
        <p:sp>
          <p:nvSpPr>
            <p:cNvPr id="22" name="Rounded Rectangle 21"/>
            <p:cNvSpPr/>
            <p:nvPr/>
          </p:nvSpPr>
          <p:spPr>
            <a:xfrm>
              <a:off x="350680" y="5139559"/>
              <a:ext cx="5430010" cy="1208689"/>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US">
                <a:solidFill>
                  <a:srgbClr val="FFFFFF"/>
                </a:solidFill>
              </a:endParaRPr>
            </a:p>
          </p:txBody>
        </p:sp>
        <p:sp>
          <p:nvSpPr>
            <p:cNvPr id="23" name="Rounded Rectangle 22"/>
            <p:cNvSpPr/>
            <p:nvPr/>
          </p:nvSpPr>
          <p:spPr>
            <a:xfrm>
              <a:off x="461283" y="5203392"/>
              <a:ext cx="5430010" cy="1208689"/>
            </a:xfrm>
            <a:prstGeom prst="roundRect">
              <a:avLst/>
            </a:prstGeom>
            <a:solidFill>
              <a:srgbClr val="F4F9FD"/>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US">
                <a:solidFill>
                  <a:srgbClr val="FFFFFF"/>
                </a:solidFill>
              </a:endParaRPr>
            </a:p>
          </p:txBody>
        </p:sp>
      </p:grpSp>
      <p:sp>
        <p:nvSpPr>
          <p:cNvPr id="25" name="Oval 24"/>
          <p:cNvSpPr/>
          <p:nvPr/>
        </p:nvSpPr>
        <p:spPr>
          <a:xfrm>
            <a:off x="6189391" y="5875762"/>
            <a:ext cx="191590" cy="177905"/>
          </a:xfrm>
          <a:prstGeom prst="ellipse">
            <a:avLst/>
          </a:prstGeom>
          <a:solidFill>
            <a:srgbClr val="F4F9FD"/>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US">
              <a:solidFill>
                <a:srgbClr val="FFFFFF"/>
              </a:solidFill>
            </a:endParaRPr>
          </a:p>
        </p:txBody>
      </p:sp>
      <p:sp>
        <p:nvSpPr>
          <p:cNvPr id="26" name="TextBox 25"/>
          <p:cNvSpPr txBox="1"/>
          <p:nvPr/>
        </p:nvSpPr>
        <p:spPr>
          <a:xfrm>
            <a:off x="534990" y="5609107"/>
            <a:ext cx="3195489" cy="553998"/>
          </a:xfrm>
          <a:prstGeom prst="rect">
            <a:avLst/>
          </a:prstGeom>
          <a:noFill/>
        </p:spPr>
        <p:txBody>
          <a:bodyPr wrap="square" lIns="0" tIns="0" rIns="0" bIns="0" rtlCol="0">
            <a:spAutoFit/>
          </a:bodyPr>
          <a:lstStyle/>
          <a:p>
            <a:r>
              <a:rPr lang="en-US" sz="1200" dirty="0">
                <a:solidFill>
                  <a:srgbClr val="000000"/>
                </a:solidFill>
                <a:cs typeface="Arial" pitchFamily="34" charset="0"/>
              </a:rPr>
              <a:t>The above chart shows participation for </a:t>
            </a:r>
            <a:r>
              <a:rPr lang="en-US" sz="1200" dirty="0" smtClean="0">
                <a:solidFill>
                  <a:srgbClr val="000000"/>
                </a:solidFill>
                <a:cs typeface="Arial" pitchFamily="34" charset="0"/>
              </a:rPr>
              <a:t>Trustees resources across </a:t>
            </a:r>
            <a:r>
              <a:rPr lang="en-US" sz="1200" dirty="0">
                <a:solidFill>
                  <a:srgbClr val="000000"/>
                </a:solidFill>
                <a:cs typeface="Arial" pitchFamily="34" charset="0"/>
              </a:rPr>
              <a:t>the various Digital maturity Assessment work streams</a:t>
            </a:r>
          </a:p>
        </p:txBody>
      </p:sp>
      <p:sp>
        <p:nvSpPr>
          <p:cNvPr id="28" name="Oval 27"/>
          <p:cNvSpPr/>
          <p:nvPr/>
        </p:nvSpPr>
        <p:spPr>
          <a:xfrm>
            <a:off x="6189391" y="4503318"/>
            <a:ext cx="191590" cy="177905"/>
          </a:xfrm>
          <a:prstGeom prst="ellipse">
            <a:avLst/>
          </a:prstGeom>
          <a:solidFill>
            <a:srgbClr val="F4F9FD"/>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US">
              <a:solidFill>
                <a:srgbClr val="FFFFFF"/>
              </a:solidFill>
            </a:endParaRPr>
          </a:p>
        </p:txBody>
      </p:sp>
      <p:grpSp>
        <p:nvGrpSpPr>
          <p:cNvPr id="30" name="Group 29"/>
          <p:cNvGrpSpPr/>
          <p:nvPr/>
        </p:nvGrpSpPr>
        <p:grpSpPr>
          <a:xfrm>
            <a:off x="2170309" y="2115126"/>
            <a:ext cx="150284" cy="156569"/>
            <a:chOff x="7408333" y="299896"/>
            <a:chExt cx="338667" cy="352831"/>
          </a:xfrm>
        </p:grpSpPr>
        <p:sp>
          <p:nvSpPr>
            <p:cNvPr id="31" name="Oval 30"/>
            <p:cNvSpPr/>
            <p:nvPr/>
          </p:nvSpPr>
          <p:spPr>
            <a:xfrm>
              <a:off x="7408333" y="299896"/>
              <a:ext cx="338667" cy="35283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US">
                <a:solidFill>
                  <a:srgbClr val="FFFFFF"/>
                </a:solidFill>
              </a:endParaRPr>
            </a:p>
          </p:txBody>
        </p:sp>
        <p:sp>
          <p:nvSpPr>
            <p:cNvPr id="32" name="Oval 31"/>
            <p:cNvSpPr/>
            <p:nvPr/>
          </p:nvSpPr>
          <p:spPr>
            <a:xfrm>
              <a:off x="7594599" y="364067"/>
              <a:ext cx="63501" cy="635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US">
                <a:solidFill>
                  <a:srgbClr val="FFFFFF"/>
                </a:solidFill>
              </a:endParaRPr>
            </a:p>
          </p:txBody>
        </p:sp>
      </p:grpSp>
      <p:cxnSp>
        <p:nvCxnSpPr>
          <p:cNvPr id="33" name="Straight Connector 32"/>
          <p:cNvCxnSpPr/>
          <p:nvPr/>
        </p:nvCxnSpPr>
        <p:spPr>
          <a:xfrm flipV="1">
            <a:off x="2320593" y="2194712"/>
            <a:ext cx="82296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TextBox 1"/>
          <p:cNvSpPr txBox="1"/>
          <p:nvPr/>
        </p:nvSpPr>
        <p:spPr>
          <a:xfrm>
            <a:off x="3015906" y="1949853"/>
            <a:ext cx="423334" cy="246221"/>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1600" dirty="0">
                <a:solidFill>
                  <a:srgbClr val="000000"/>
                </a:solidFill>
                <a:cs typeface="Arial" pitchFamily="34" charset="0"/>
              </a:rPr>
              <a:t>3</a:t>
            </a:r>
          </a:p>
        </p:txBody>
      </p:sp>
      <p:grpSp>
        <p:nvGrpSpPr>
          <p:cNvPr id="35" name="Group 34"/>
          <p:cNvGrpSpPr/>
          <p:nvPr/>
        </p:nvGrpSpPr>
        <p:grpSpPr>
          <a:xfrm>
            <a:off x="8292556" y="2915028"/>
            <a:ext cx="150284" cy="156569"/>
            <a:chOff x="7408333" y="299896"/>
            <a:chExt cx="338667" cy="352831"/>
          </a:xfrm>
        </p:grpSpPr>
        <p:sp>
          <p:nvSpPr>
            <p:cNvPr id="36" name="Oval 35"/>
            <p:cNvSpPr/>
            <p:nvPr/>
          </p:nvSpPr>
          <p:spPr>
            <a:xfrm>
              <a:off x="7408333" y="299896"/>
              <a:ext cx="338667" cy="35283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US">
                <a:solidFill>
                  <a:srgbClr val="FFFFFF"/>
                </a:solidFill>
              </a:endParaRPr>
            </a:p>
          </p:txBody>
        </p:sp>
        <p:sp>
          <p:nvSpPr>
            <p:cNvPr id="37" name="Oval 36"/>
            <p:cNvSpPr/>
            <p:nvPr/>
          </p:nvSpPr>
          <p:spPr>
            <a:xfrm>
              <a:off x="7594599" y="364067"/>
              <a:ext cx="63501" cy="635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US">
                <a:solidFill>
                  <a:srgbClr val="FFFFFF"/>
                </a:solidFill>
              </a:endParaRPr>
            </a:p>
          </p:txBody>
        </p:sp>
      </p:grpSp>
      <p:cxnSp>
        <p:nvCxnSpPr>
          <p:cNvPr id="38" name="Straight Connector 37"/>
          <p:cNvCxnSpPr/>
          <p:nvPr/>
        </p:nvCxnSpPr>
        <p:spPr>
          <a:xfrm flipV="1">
            <a:off x="8442840" y="2994614"/>
            <a:ext cx="82296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9" name="Group 38"/>
          <p:cNvGrpSpPr/>
          <p:nvPr/>
        </p:nvGrpSpPr>
        <p:grpSpPr>
          <a:xfrm>
            <a:off x="7881076" y="3741648"/>
            <a:ext cx="150284" cy="156569"/>
            <a:chOff x="7408333" y="299896"/>
            <a:chExt cx="338667" cy="352831"/>
          </a:xfrm>
        </p:grpSpPr>
        <p:sp>
          <p:nvSpPr>
            <p:cNvPr id="40" name="Oval 39"/>
            <p:cNvSpPr/>
            <p:nvPr/>
          </p:nvSpPr>
          <p:spPr>
            <a:xfrm>
              <a:off x="7408333" y="299896"/>
              <a:ext cx="338667" cy="35283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US">
                <a:solidFill>
                  <a:srgbClr val="FFFFFF"/>
                </a:solidFill>
              </a:endParaRPr>
            </a:p>
          </p:txBody>
        </p:sp>
        <p:sp>
          <p:nvSpPr>
            <p:cNvPr id="41" name="Oval 40"/>
            <p:cNvSpPr/>
            <p:nvPr/>
          </p:nvSpPr>
          <p:spPr>
            <a:xfrm>
              <a:off x="7594599" y="364067"/>
              <a:ext cx="63501" cy="635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US">
                <a:solidFill>
                  <a:srgbClr val="FFFFFF"/>
                </a:solidFill>
              </a:endParaRPr>
            </a:p>
          </p:txBody>
        </p:sp>
      </p:grpSp>
      <p:cxnSp>
        <p:nvCxnSpPr>
          <p:cNvPr id="42" name="Straight Connector 41"/>
          <p:cNvCxnSpPr/>
          <p:nvPr/>
        </p:nvCxnSpPr>
        <p:spPr>
          <a:xfrm flipV="1">
            <a:off x="7116963" y="3821234"/>
            <a:ext cx="82296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TextBox 1"/>
          <p:cNvSpPr txBox="1"/>
          <p:nvPr/>
        </p:nvSpPr>
        <p:spPr>
          <a:xfrm>
            <a:off x="9148812" y="2757377"/>
            <a:ext cx="423334" cy="246221"/>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1600" dirty="0" smtClean="0">
                <a:solidFill>
                  <a:srgbClr val="000000"/>
                </a:solidFill>
                <a:cs typeface="Arial" pitchFamily="34" charset="0"/>
              </a:rPr>
              <a:t>1</a:t>
            </a:r>
            <a:endParaRPr lang="en-US" sz="1600" dirty="0">
              <a:solidFill>
                <a:srgbClr val="000000"/>
              </a:solidFill>
              <a:cs typeface="Arial" pitchFamily="34" charset="0"/>
            </a:endParaRPr>
          </a:p>
        </p:txBody>
      </p:sp>
      <p:sp>
        <p:nvSpPr>
          <p:cNvPr id="44" name="TextBox 1"/>
          <p:cNvSpPr txBox="1"/>
          <p:nvPr/>
        </p:nvSpPr>
        <p:spPr>
          <a:xfrm>
            <a:off x="7116963" y="3594628"/>
            <a:ext cx="423334" cy="246221"/>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1600" dirty="0" smtClean="0">
                <a:solidFill>
                  <a:srgbClr val="000000"/>
                </a:solidFill>
                <a:cs typeface="Arial" pitchFamily="34" charset="0"/>
              </a:rPr>
              <a:t>1</a:t>
            </a:r>
            <a:endParaRPr lang="en-US" sz="1600" dirty="0">
              <a:solidFill>
                <a:srgbClr val="000000"/>
              </a:solidFill>
              <a:cs typeface="Arial" pitchFamily="34" charset="0"/>
            </a:endParaRPr>
          </a:p>
        </p:txBody>
      </p:sp>
      <p:sp>
        <p:nvSpPr>
          <p:cNvPr id="45" name="Oval 44"/>
          <p:cNvSpPr/>
          <p:nvPr/>
        </p:nvSpPr>
        <p:spPr>
          <a:xfrm>
            <a:off x="336674" y="770225"/>
            <a:ext cx="415917" cy="39939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dirty="0" smtClean="0">
                <a:solidFill>
                  <a:srgbClr val="FFFFFF"/>
                </a:solidFill>
              </a:rPr>
              <a:t>1</a:t>
            </a:r>
            <a:endParaRPr lang="en-US" dirty="0">
              <a:solidFill>
                <a:srgbClr val="FFFFFF"/>
              </a:solidFill>
            </a:endParaRPr>
          </a:p>
        </p:txBody>
      </p:sp>
      <p:sp>
        <p:nvSpPr>
          <p:cNvPr id="46" name="Oval 45"/>
          <p:cNvSpPr/>
          <p:nvPr/>
        </p:nvSpPr>
        <p:spPr>
          <a:xfrm>
            <a:off x="6560913" y="2222518"/>
            <a:ext cx="415917" cy="39939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dirty="0">
                <a:solidFill>
                  <a:srgbClr val="FFFFFF"/>
                </a:solidFill>
              </a:rPr>
              <a:t>3</a:t>
            </a:r>
          </a:p>
        </p:txBody>
      </p:sp>
      <p:sp>
        <p:nvSpPr>
          <p:cNvPr id="47" name="Oval 46"/>
          <p:cNvSpPr/>
          <p:nvPr/>
        </p:nvSpPr>
        <p:spPr>
          <a:xfrm>
            <a:off x="327031" y="3793622"/>
            <a:ext cx="415917" cy="39939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dirty="0" smtClean="0">
                <a:solidFill>
                  <a:srgbClr val="FFFFFF"/>
                </a:solidFill>
              </a:rPr>
              <a:t>2</a:t>
            </a:r>
            <a:endParaRPr lang="en-US" dirty="0">
              <a:solidFill>
                <a:srgbClr val="FFFFFF"/>
              </a:solidFill>
            </a:endParaRPr>
          </a:p>
        </p:txBody>
      </p:sp>
      <p:grpSp>
        <p:nvGrpSpPr>
          <p:cNvPr id="48" name="Group 47"/>
          <p:cNvGrpSpPr/>
          <p:nvPr/>
        </p:nvGrpSpPr>
        <p:grpSpPr>
          <a:xfrm>
            <a:off x="1427319" y="4528197"/>
            <a:ext cx="150284" cy="156569"/>
            <a:chOff x="7408333" y="299896"/>
            <a:chExt cx="338667" cy="352831"/>
          </a:xfrm>
        </p:grpSpPr>
        <p:sp>
          <p:nvSpPr>
            <p:cNvPr id="49" name="Oval 48"/>
            <p:cNvSpPr/>
            <p:nvPr/>
          </p:nvSpPr>
          <p:spPr>
            <a:xfrm>
              <a:off x="7408333" y="299896"/>
              <a:ext cx="338667" cy="35283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US">
                <a:solidFill>
                  <a:srgbClr val="FFFFFF"/>
                </a:solidFill>
              </a:endParaRPr>
            </a:p>
          </p:txBody>
        </p:sp>
        <p:sp>
          <p:nvSpPr>
            <p:cNvPr id="50" name="Oval 49"/>
            <p:cNvSpPr/>
            <p:nvPr/>
          </p:nvSpPr>
          <p:spPr>
            <a:xfrm>
              <a:off x="7594599" y="364067"/>
              <a:ext cx="63501" cy="635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US">
                <a:solidFill>
                  <a:srgbClr val="FFFFFF"/>
                </a:solidFill>
              </a:endParaRPr>
            </a:p>
          </p:txBody>
        </p:sp>
      </p:grpSp>
      <p:cxnSp>
        <p:nvCxnSpPr>
          <p:cNvPr id="51" name="Straight Connector 50"/>
          <p:cNvCxnSpPr/>
          <p:nvPr/>
        </p:nvCxnSpPr>
        <p:spPr>
          <a:xfrm flipV="1">
            <a:off x="663206" y="4607783"/>
            <a:ext cx="82296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52" name="TextBox 1"/>
          <p:cNvSpPr txBox="1"/>
          <p:nvPr/>
        </p:nvSpPr>
        <p:spPr>
          <a:xfrm>
            <a:off x="663206" y="4381177"/>
            <a:ext cx="423334" cy="246221"/>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1600" dirty="0">
                <a:solidFill>
                  <a:srgbClr val="000000"/>
                </a:solidFill>
                <a:cs typeface="Arial" pitchFamily="34" charset="0"/>
              </a:rPr>
              <a:t>2</a:t>
            </a:r>
          </a:p>
        </p:txBody>
      </p:sp>
      <p:grpSp>
        <p:nvGrpSpPr>
          <p:cNvPr id="53" name="Group 52"/>
          <p:cNvGrpSpPr/>
          <p:nvPr/>
        </p:nvGrpSpPr>
        <p:grpSpPr>
          <a:xfrm>
            <a:off x="2050229" y="5105579"/>
            <a:ext cx="150284" cy="156569"/>
            <a:chOff x="7408333" y="299896"/>
            <a:chExt cx="338667" cy="352831"/>
          </a:xfrm>
        </p:grpSpPr>
        <p:sp>
          <p:nvSpPr>
            <p:cNvPr id="54" name="Oval 53"/>
            <p:cNvSpPr/>
            <p:nvPr/>
          </p:nvSpPr>
          <p:spPr>
            <a:xfrm>
              <a:off x="7408333" y="299896"/>
              <a:ext cx="338667" cy="35283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US">
                <a:solidFill>
                  <a:srgbClr val="FFFFFF"/>
                </a:solidFill>
              </a:endParaRPr>
            </a:p>
          </p:txBody>
        </p:sp>
        <p:sp>
          <p:nvSpPr>
            <p:cNvPr id="55" name="Oval 54"/>
            <p:cNvSpPr/>
            <p:nvPr/>
          </p:nvSpPr>
          <p:spPr>
            <a:xfrm>
              <a:off x="7594599" y="364067"/>
              <a:ext cx="63501" cy="635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US">
                <a:solidFill>
                  <a:srgbClr val="FFFFFF"/>
                </a:solidFill>
              </a:endParaRPr>
            </a:p>
          </p:txBody>
        </p:sp>
      </p:grpSp>
      <p:cxnSp>
        <p:nvCxnSpPr>
          <p:cNvPr id="56" name="Straight Connector 55"/>
          <p:cNvCxnSpPr/>
          <p:nvPr/>
        </p:nvCxnSpPr>
        <p:spPr>
          <a:xfrm flipV="1">
            <a:off x="2200513" y="5185165"/>
            <a:ext cx="82296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57" name="TextBox 1"/>
          <p:cNvSpPr txBox="1"/>
          <p:nvPr/>
        </p:nvSpPr>
        <p:spPr>
          <a:xfrm>
            <a:off x="2906485" y="4947928"/>
            <a:ext cx="423334" cy="246221"/>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1600" dirty="0" smtClean="0">
                <a:solidFill>
                  <a:srgbClr val="000000"/>
                </a:solidFill>
                <a:cs typeface="Arial" pitchFamily="34" charset="0"/>
              </a:rPr>
              <a:t>2</a:t>
            </a:r>
            <a:endParaRPr lang="en-US" sz="1600" dirty="0">
              <a:solidFill>
                <a:srgbClr val="000000"/>
              </a:solidFill>
              <a:cs typeface="Arial" pitchFamily="34" charset="0"/>
            </a:endParaRPr>
          </a:p>
        </p:txBody>
      </p:sp>
      <p:sp>
        <p:nvSpPr>
          <p:cNvPr id="58" name="Title 2"/>
          <p:cNvSpPr txBox="1">
            <a:spLocks/>
          </p:cNvSpPr>
          <p:nvPr/>
        </p:nvSpPr>
        <p:spPr>
          <a:xfrm>
            <a:off x="350680" y="204811"/>
            <a:ext cx="11440885" cy="538505"/>
          </a:xfrm>
          <a:prstGeom prst="rect">
            <a:avLst/>
          </a:prstGeom>
        </p:spPr>
        <p:txBody>
          <a:bodyPr lIns="0" rIns="0"/>
          <a:lstStyle>
            <a:lvl1pPr algn="l" defTabSz="890789" rtl="0" eaLnBrk="1" latinLnBrk="0" hangingPunct="1">
              <a:lnSpc>
                <a:spcPct val="70000"/>
              </a:lnSpc>
              <a:spcBef>
                <a:spcPct val="0"/>
              </a:spcBef>
              <a:buNone/>
              <a:defRPr kumimoji="0" lang="en-GB" sz="4400" b="0" i="0" u="none" strike="noStrike" kern="1200" cap="none" spc="0" normalizeH="0" baseline="0" noProof="0">
                <a:ln>
                  <a:noFill/>
                </a:ln>
                <a:solidFill>
                  <a:srgbClr val="00338D"/>
                </a:solidFill>
                <a:effectLst/>
                <a:uLnTx/>
                <a:uFillTx/>
                <a:latin typeface="KPMG Extralight" panose="020B0303030202040204" pitchFamily="34" charset="0"/>
                <a:ea typeface="+mj-ea"/>
                <a:cs typeface="+mj-cs"/>
              </a:defRPr>
            </a:lvl1pPr>
            <a:lvl2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2pPr>
            <a:lvl3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3pPr>
            <a:lvl4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4pPr>
            <a:lvl5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5pPr>
            <a:lvl6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6pPr>
            <a:lvl7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7pPr>
            <a:lvl8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8pPr>
            <a:lvl9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9pPr>
          </a:lstStyle>
          <a:p>
            <a:r>
              <a:rPr lang="en-US" dirty="0" smtClean="0"/>
              <a:t>Digital Maturity Assessment – Respondents Analysis (4/4)</a:t>
            </a:r>
            <a:endParaRPr lang="en-US" baseline="30000" dirty="0"/>
          </a:p>
        </p:txBody>
      </p:sp>
      <p:sp>
        <p:nvSpPr>
          <p:cNvPr id="59" name="Rectangle 58">
            <a:hlinkClick r:id="rId5" action="ppaction://hlinksldjump"/>
          </p:cNvPr>
          <p:cNvSpPr/>
          <p:nvPr/>
        </p:nvSpPr>
        <p:spPr>
          <a:xfrm>
            <a:off x="10984872" y="6479716"/>
            <a:ext cx="731520" cy="381939"/>
          </a:xfrm>
          <a:prstGeom prst="rect">
            <a:avLst/>
          </a:prstGeom>
          <a:solidFill>
            <a:srgbClr val="EAAA00"/>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b="1" dirty="0" smtClean="0">
                <a:solidFill>
                  <a:schemeClr val="tx1"/>
                </a:solidFill>
              </a:rPr>
              <a:t>Back</a:t>
            </a:r>
            <a:endParaRPr lang="en-GB" b="1" dirty="0">
              <a:solidFill>
                <a:schemeClr val="tx1"/>
              </a:solidFill>
            </a:endParaRPr>
          </a:p>
        </p:txBody>
      </p:sp>
    </p:spTree>
    <p:extLst>
      <p:ext uri="{BB962C8B-B14F-4D97-AF65-F5344CB8AC3E}">
        <p14:creationId xmlns:p14="http://schemas.microsoft.com/office/powerpoint/2010/main" val="34120974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84035" name="think-cell Slide" r:id="rId6" imgW="663" imgH="659" progId="TCLayout.ActiveDocument.1">
                  <p:embed/>
                </p:oleObj>
              </mc:Choice>
              <mc:Fallback>
                <p:oleObj name="think-cell Slide" r:id="rId6" imgW="663" imgH="659" progId="TCLayout.ActiveDocument.1">
                  <p:embed/>
                  <p:pic>
                    <p:nvPicPr>
                      <p:cNvPr id="0" name=""/>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2" name="Rectangle 1" hidden="1"/>
          <p:cNvSpPr/>
          <p:nvPr>
            <p:custDataLst>
              <p:tags r:id="rId3"/>
            </p:custDataLst>
          </p:nvPr>
        </p:nvSpPr>
        <p:spPr>
          <a:xfrm>
            <a:off x="0" y="0"/>
            <a:ext cx="158750" cy="15875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spcBef>
                <a:spcPct val="0"/>
              </a:spcBef>
              <a:spcAft>
                <a:spcPct val="0"/>
              </a:spcAft>
            </a:pPr>
            <a:endParaRPr lang="en-US" sz="3600" dirty="0">
              <a:solidFill>
                <a:srgbClr val="FFFFFF"/>
              </a:solidFill>
              <a:latin typeface="KPMG Extralight" panose="020B0303030202040204" pitchFamily="34" charset="0"/>
              <a:sym typeface="KPMG Extralight" panose="020B0303030202040204" pitchFamily="34" charset="0"/>
            </a:endParaRPr>
          </a:p>
        </p:txBody>
      </p:sp>
      <p:sp>
        <p:nvSpPr>
          <p:cNvPr id="118" name="Title 2"/>
          <p:cNvSpPr txBox="1">
            <a:spLocks/>
          </p:cNvSpPr>
          <p:nvPr/>
        </p:nvSpPr>
        <p:spPr>
          <a:xfrm>
            <a:off x="879206" y="864044"/>
            <a:ext cx="7463515" cy="2232265"/>
          </a:xfrm>
          <a:prstGeom prst="rect">
            <a:avLst/>
          </a:prstGeom>
        </p:spPr>
        <p:txBody>
          <a:bodyPr anchor="t" anchorCtr="0"/>
          <a:lstStyle>
            <a:lvl1pPr algn="l" defTabSz="890789" rtl="0" eaLnBrk="1" latinLnBrk="0" hangingPunct="1">
              <a:lnSpc>
                <a:spcPct val="70000"/>
              </a:lnSpc>
              <a:spcBef>
                <a:spcPct val="0"/>
              </a:spcBef>
              <a:buNone/>
              <a:defRPr kumimoji="0" lang="en-GB" sz="8800" b="0" i="0" u="none" strike="noStrike" kern="1200" cap="none" spc="0" normalizeH="0" baseline="0" noProof="0">
                <a:ln>
                  <a:noFill/>
                </a:ln>
                <a:solidFill>
                  <a:srgbClr val="FFFFFF"/>
                </a:solidFill>
                <a:effectLst/>
                <a:uLnTx/>
                <a:uFillTx/>
                <a:latin typeface="KPMG Extralight"/>
                <a:ea typeface="+mj-ea"/>
                <a:cs typeface="KPMG Extralight"/>
              </a:defRPr>
            </a:lvl1pPr>
            <a:lvl2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2pPr>
            <a:lvl3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3pPr>
            <a:lvl4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4pPr>
            <a:lvl5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5pPr>
            <a:lvl6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6pPr>
            <a:lvl7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7pPr>
            <a:lvl8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8pPr>
            <a:lvl9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9pPr>
          </a:lstStyle>
          <a:p>
            <a:pPr>
              <a:lnSpc>
                <a:spcPct val="100000"/>
              </a:lnSpc>
            </a:pPr>
            <a:r>
              <a:rPr lang="en-US" sz="3600" b="1" dirty="0" smtClean="0"/>
              <a:t>Appendix</a:t>
            </a:r>
            <a:br>
              <a:rPr lang="en-US" sz="3600" b="1" dirty="0" smtClean="0"/>
            </a:br>
            <a:endParaRPr lang="en-US" sz="3600" b="1" dirty="0" smtClean="0"/>
          </a:p>
          <a:p>
            <a:pPr>
              <a:lnSpc>
                <a:spcPct val="100000"/>
              </a:lnSpc>
            </a:pPr>
            <a:r>
              <a:rPr lang="en-US" sz="2800" dirty="0" smtClean="0">
                <a:solidFill>
                  <a:schemeClr val="bg1"/>
                </a:solidFill>
              </a:rPr>
              <a:t>II. Detailed Weighting &amp; Scoring Approach</a:t>
            </a:r>
            <a:endParaRPr lang="en-US" sz="2800" dirty="0">
              <a:solidFill>
                <a:schemeClr val="bg1"/>
              </a:solidFill>
            </a:endParaRPr>
          </a:p>
        </p:txBody>
      </p:sp>
      <p:sp>
        <p:nvSpPr>
          <p:cNvPr id="9" name="Rectangle 8">
            <a:hlinkClick r:id="rId8" action="ppaction://hlinksldjump"/>
          </p:cNvPr>
          <p:cNvSpPr/>
          <p:nvPr/>
        </p:nvSpPr>
        <p:spPr>
          <a:xfrm>
            <a:off x="10984872" y="6479716"/>
            <a:ext cx="731520" cy="381939"/>
          </a:xfrm>
          <a:prstGeom prst="rect">
            <a:avLst/>
          </a:prstGeom>
          <a:solidFill>
            <a:srgbClr val="EAAA00"/>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b="1" dirty="0" smtClean="0">
                <a:solidFill>
                  <a:schemeClr val="tx1"/>
                </a:solidFill>
              </a:rPr>
              <a:t>Back</a:t>
            </a:r>
            <a:endParaRPr lang="en-GB" b="1" dirty="0">
              <a:solidFill>
                <a:schemeClr val="tx1"/>
              </a:solidFill>
            </a:endParaRPr>
          </a:p>
        </p:txBody>
      </p:sp>
    </p:spTree>
    <p:extLst>
      <p:ext uri="{BB962C8B-B14F-4D97-AF65-F5344CB8AC3E}">
        <p14:creationId xmlns:p14="http://schemas.microsoft.com/office/powerpoint/2010/main" val="406623235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 name="Title 2"/>
          <p:cNvSpPr txBox="1">
            <a:spLocks/>
          </p:cNvSpPr>
          <p:nvPr/>
        </p:nvSpPr>
        <p:spPr>
          <a:xfrm>
            <a:off x="153265" y="94959"/>
            <a:ext cx="9681940" cy="364003"/>
          </a:xfrm>
          <a:prstGeom prst="rect">
            <a:avLst/>
          </a:prstGeom>
          <a:noFill/>
        </p:spPr>
        <p:txBody>
          <a:bodyPr vert="horz" lIns="0" tIns="0" rIns="0" bIns="0" rtlCol="0" anchor="t" anchorCtr="0">
            <a:noAutofit/>
          </a:bodyPr>
          <a:lstStyle>
            <a:defPPr>
              <a:defRPr lang="en-US"/>
            </a:defPPr>
            <a:lvl1pPr>
              <a:lnSpc>
                <a:spcPct val="70000"/>
              </a:lnSpc>
              <a:defRPr sz="2800" b="1" i="0" kern="0">
                <a:solidFill>
                  <a:srgbClr val="00338D"/>
                </a:solidFill>
                <a:latin typeface="Univers 47 CondensedLight" panose="00000400000000000000" pitchFamily="2" charset="0"/>
                <a:cs typeface="KPMG Extralight"/>
              </a:defRPr>
            </a:lvl1pPr>
          </a:lstStyle>
          <a:p>
            <a:pPr>
              <a:defRPr/>
            </a:pPr>
            <a:r>
              <a:rPr lang="en-US" sz="4400" b="0" kern="1200" dirty="0" smtClean="0">
                <a:latin typeface="KPMG Extralight" panose="020B0303030202040204" pitchFamily="34" charset="0"/>
                <a:cs typeface="+mj-cs"/>
              </a:rPr>
              <a:t>Background</a:t>
            </a:r>
            <a:endParaRPr lang="en-US" sz="4400" b="0" kern="1200" dirty="0">
              <a:latin typeface="KPMG Extralight" panose="020B0303030202040204" pitchFamily="34" charset="0"/>
              <a:cs typeface="+mj-cs"/>
            </a:endParaRPr>
          </a:p>
        </p:txBody>
      </p:sp>
      <p:sp>
        <p:nvSpPr>
          <p:cNvPr id="170" name="Rectangle 169"/>
          <p:cNvSpPr/>
          <p:nvPr/>
        </p:nvSpPr>
        <p:spPr>
          <a:xfrm>
            <a:off x="86590" y="602065"/>
            <a:ext cx="4080424" cy="211083"/>
          </a:xfrm>
          <a:prstGeom prst="rect">
            <a:avLst/>
          </a:prstGeom>
        </p:spPr>
        <p:txBody>
          <a:bodyPr wrap="square">
            <a:spAutoFit/>
          </a:bodyPr>
          <a:lstStyle/>
          <a:p>
            <a:pPr>
              <a:lnSpc>
                <a:spcPct val="70000"/>
              </a:lnSpc>
            </a:pPr>
            <a:r>
              <a:rPr lang="en-US" sz="1050" b="1" dirty="0" smtClean="0">
                <a:solidFill>
                  <a:srgbClr val="005EB8">
                    <a:lumMod val="75000"/>
                  </a:srgbClr>
                </a:solidFill>
              </a:rPr>
              <a:t>Digital Maturity Assessment (DMA) Survey Coverage</a:t>
            </a:r>
            <a:endParaRPr lang="en-US" sz="1050" b="1" dirty="0">
              <a:solidFill>
                <a:srgbClr val="005EB8">
                  <a:lumMod val="75000"/>
                </a:srgbClr>
              </a:solidFill>
            </a:endParaRPr>
          </a:p>
        </p:txBody>
      </p:sp>
      <p:sp>
        <p:nvSpPr>
          <p:cNvPr id="107" name="Rectangle 106"/>
          <p:cNvSpPr/>
          <p:nvPr/>
        </p:nvSpPr>
        <p:spPr>
          <a:xfrm>
            <a:off x="86590" y="845861"/>
            <a:ext cx="11362460" cy="307777"/>
          </a:xfrm>
          <a:prstGeom prst="rect">
            <a:avLst/>
          </a:prstGeom>
        </p:spPr>
        <p:txBody>
          <a:bodyPr wrap="square">
            <a:spAutoFit/>
          </a:bodyPr>
          <a:lstStyle/>
          <a:p>
            <a:pPr defTabSz="713603">
              <a:defRPr/>
            </a:pPr>
            <a:r>
              <a:rPr lang="en-US" sz="1400" dirty="0" smtClean="0">
                <a:solidFill>
                  <a:srgbClr val="00338D"/>
                </a:solidFill>
              </a:rPr>
              <a:t>The DMA survey cut across over fifty (50) stakeholders across the </a:t>
            </a:r>
            <a:r>
              <a:rPr lang="en-US" sz="1400" dirty="0" err="1" smtClean="0">
                <a:solidFill>
                  <a:srgbClr val="00338D"/>
                </a:solidFill>
              </a:rPr>
              <a:t>FBNQuest’s</a:t>
            </a:r>
            <a:r>
              <a:rPr lang="en-US" sz="1400" dirty="0" smtClean="0">
                <a:solidFill>
                  <a:srgbClr val="00338D"/>
                </a:solidFill>
              </a:rPr>
              <a:t> business entities and enabling functions, as follows:    </a:t>
            </a:r>
          </a:p>
        </p:txBody>
      </p:sp>
      <p:grpSp>
        <p:nvGrpSpPr>
          <p:cNvPr id="106" name="Group 105"/>
          <p:cNvGrpSpPr/>
          <p:nvPr/>
        </p:nvGrpSpPr>
        <p:grpSpPr>
          <a:xfrm>
            <a:off x="11469271" y="94959"/>
            <a:ext cx="473779" cy="457200"/>
            <a:chOff x="506594" y="1180539"/>
            <a:chExt cx="473779" cy="457200"/>
          </a:xfrm>
          <a:solidFill>
            <a:srgbClr val="2D5491"/>
          </a:solidFill>
        </p:grpSpPr>
        <p:sp>
          <p:nvSpPr>
            <p:cNvPr id="116" name="Oval 115"/>
            <p:cNvSpPr/>
            <p:nvPr/>
          </p:nvSpPr>
          <p:spPr>
            <a:xfrm>
              <a:off x="506594" y="1180539"/>
              <a:ext cx="457200" cy="457200"/>
            </a:xfrm>
            <a:prstGeom prst="ellipse">
              <a:avLst/>
            </a:prstGeom>
            <a:noFill/>
            <a:ln w="38100" cap="rnd" cmpd="sng" algn="ctr">
              <a:solidFill>
                <a:srgbClr val="2D5491"/>
              </a:solidFill>
              <a:prstDash val="solid"/>
            </a:ln>
            <a:effectLst/>
          </p:spPr>
          <p:txBody>
            <a:bodyPr lIns="54610" tIns="54610" rIns="54610" bIns="54610" rtlCol="0" anchor="ctr"/>
            <a:lstStyle/>
            <a:p>
              <a:pPr defTabSz="914198">
                <a:defRPr/>
              </a:pPr>
              <a:endParaRPr lang="en-GB" sz="1500" kern="0" dirty="0" smtClean="0">
                <a:solidFill>
                  <a:prstClr val="white"/>
                </a:solidFill>
                <a:latin typeface="Arial"/>
              </a:endParaRPr>
            </a:p>
          </p:txBody>
        </p:sp>
        <p:sp>
          <p:nvSpPr>
            <p:cNvPr id="117" name="TextBox 116"/>
            <p:cNvSpPr txBox="1"/>
            <p:nvPr/>
          </p:nvSpPr>
          <p:spPr>
            <a:xfrm>
              <a:off x="506603" y="1255250"/>
              <a:ext cx="473770" cy="307777"/>
            </a:xfrm>
            <a:prstGeom prst="rect">
              <a:avLst/>
            </a:prstGeom>
            <a:noFill/>
            <a:ln>
              <a:noFill/>
            </a:ln>
          </p:spPr>
          <p:txBody>
            <a:bodyPr wrap="square" lIns="0" tIns="0" rIns="0" bIns="0" rtlCol="0">
              <a:spAutoFit/>
            </a:bodyPr>
            <a:lstStyle/>
            <a:p>
              <a:pPr algn="ctr"/>
              <a:r>
                <a:rPr lang="en-US" sz="2000" b="1" dirty="0" smtClean="0">
                  <a:solidFill>
                    <a:srgbClr val="2D5491"/>
                  </a:solidFill>
                  <a:cs typeface="Arial" pitchFamily="34" charset="0"/>
                </a:rPr>
                <a:t>2A</a:t>
              </a:r>
            </a:p>
          </p:txBody>
        </p:sp>
      </p:grpSp>
      <p:sp>
        <p:nvSpPr>
          <p:cNvPr id="118" name="Isosceles Triangle 117"/>
          <p:cNvSpPr/>
          <p:nvPr/>
        </p:nvSpPr>
        <p:spPr>
          <a:xfrm rot="5400000">
            <a:off x="11015869" y="171094"/>
            <a:ext cx="451410" cy="299141"/>
          </a:xfrm>
          <a:prstGeom prst="triangle">
            <a:avLst/>
          </a:prstGeom>
          <a:solidFill>
            <a:srgbClr val="2D5491"/>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nchorCtr="0"/>
          <a:lstStyle/>
          <a:p>
            <a:pPr algn="ctr"/>
            <a:endParaRPr lang="en-AU" sz="1400" dirty="0" err="1" smtClean="0">
              <a:solidFill>
                <a:srgbClr val="FFFFFF"/>
              </a:solidFill>
              <a:latin typeface="Calibri" panose="020F0502020204030204" pitchFamily="34" charset="0"/>
            </a:endParaRPr>
          </a:p>
        </p:txBody>
      </p:sp>
      <p:pic>
        <p:nvPicPr>
          <p:cNvPr id="55" name="Picture 54"/>
          <p:cNvPicPr>
            <a:picLocks noChangeAspect="1"/>
          </p:cNvPicPr>
          <p:nvPr/>
        </p:nvPicPr>
        <p:blipFill>
          <a:blip r:embed="rId3"/>
          <a:stretch>
            <a:fillRect/>
          </a:stretch>
        </p:blipFill>
        <p:spPr>
          <a:xfrm>
            <a:off x="6413760" y="1365048"/>
            <a:ext cx="5578323" cy="3749365"/>
          </a:xfrm>
          <a:prstGeom prst="rect">
            <a:avLst/>
          </a:prstGeom>
        </p:spPr>
      </p:pic>
      <p:cxnSp>
        <p:nvCxnSpPr>
          <p:cNvPr id="56" name="Straight Connector 55"/>
          <p:cNvCxnSpPr/>
          <p:nvPr/>
        </p:nvCxnSpPr>
        <p:spPr>
          <a:xfrm>
            <a:off x="6285186" y="1501146"/>
            <a:ext cx="0" cy="484632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sp>
        <p:nvSpPr>
          <p:cNvPr id="57" name="Rounded Rectangle 56"/>
          <p:cNvSpPr/>
          <p:nvPr/>
        </p:nvSpPr>
        <p:spPr>
          <a:xfrm>
            <a:off x="6651387" y="5334429"/>
            <a:ext cx="5140178" cy="77806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US"/>
          </a:p>
        </p:txBody>
      </p:sp>
      <p:sp>
        <p:nvSpPr>
          <p:cNvPr id="58" name="Rounded Rectangle 57"/>
          <p:cNvSpPr/>
          <p:nvPr/>
        </p:nvSpPr>
        <p:spPr>
          <a:xfrm>
            <a:off x="6761990" y="5398261"/>
            <a:ext cx="5114700" cy="732079"/>
          </a:xfrm>
          <a:prstGeom prst="roundRect">
            <a:avLst/>
          </a:prstGeom>
          <a:solidFill>
            <a:srgbClr val="F4F9FD"/>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US"/>
          </a:p>
        </p:txBody>
      </p:sp>
      <p:grpSp>
        <p:nvGrpSpPr>
          <p:cNvPr id="59" name="Group 58"/>
          <p:cNvGrpSpPr/>
          <p:nvPr/>
        </p:nvGrpSpPr>
        <p:grpSpPr>
          <a:xfrm>
            <a:off x="8042904" y="3742463"/>
            <a:ext cx="150284" cy="156569"/>
            <a:chOff x="7408333" y="299896"/>
            <a:chExt cx="338667" cy="352831"/>
          </a:xfrm>
        </p:grpSpPr>
        <p:sp>
          <p:nvSpPr>
            <p:cNvPr id="60" name="Oval 59"/>
            <p:cNvSpPr/>
            <p:nvPr/>
          </p:nvSpPr>
          <p:spPr>
            <a:xfrm>
              <a:off x="7408333" y="299896"/>
              <a:ext cx="338667" cy="35283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US"/>
            </a:p>
          </p:txBody>
        </p:sp>
        <p:sp>
          <p:nvSpPr>
            <p:cNvPr id="61" name="Oval 60"/>
            <p:cNvSpPr/>
            <p:nvPr/>
          </p:nvSpPr>
          <p:spPr>
            <a:xfrm>
              <a:off x="7594599" y="364067"/>
              <a:ext cx="63501" cy="635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US"/>
            </a:p>
          </p:txBody>
        </p:sp>
      </p:grpSp>
      <p:grpSp>
        <p:nvGrpSpPr>
          <p:cNvPr id="62" name="Group 61"/>
          <p:cNvGrpSpPr/>
          <p:nvPr/>
        </p:nvGrpSpPr>
        <p:grpSpPr>
          <a:xfrm>
            <a:off x="7766776" y="3642575"/>
            <a:ext cx="150284" cy="156569"/>
            <a:chOff x="7408333" y="299896"/>
            <a:chExt cx="338667" cy="352831"/>
          </a:xfrm>
        </p:grpSpPr>
        <p:sp>
          <p:nvSpPr>
            <p:cNvPr id="63" name="Oval 62"/>
            <p:cNvSpPr/>
            <p:nvPr/>
          </p:nvSpPr>
          <p:spPr>
            <a:xfrm>
              <a:off x="7408333" y="299896"/>
              <a:ext cx="338667" cy="35283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US"/>
            </a:p>
          </p:txBody>
        </p:sp>
        <p:sp>
          <p:nvSpPr>
            <p:cNvPr id="64" name="Oval 63"/>
            <p:cNvSpPr/>
            <p:nvPr/>
          </p:nvSpPr>
          <p:spPr>
            <a:xfrm>
              <a:off x="7594599" y="364067"/>
              <a:ext cx="63501" cy="635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US"/>
            </a:p>
          </p:txBody>
        </p:sp>
      </p:grpSp>
      <p:grpSp>
        <p:nvGrpSpPr>
          <p:cNvPr id="65" name="Group 64"/>
          <p:cNvGrpSpPr/>
          <p:nvPr/>
        </p:nvGrpSpPr>
        <p:grpSpPr>
          <a:xfrm>
            <a:off x="7453506" y="3329629"/>
            <a:ext cx="150284" cy="156569"/>
            <a:chOff x="7408333" y="299896"/>
            <a:chExt cx="338667" cy="352831"/>
          </a:xfrm>
        </p:grpSpPr>
        <p:sp>
          <p:nvSpPr>
            <p:cNvPr id="66" name="Oval 65"/>
            <p:cNvSpPr/>
            <p:nvPr/>
          </p:nvSpPr>
          <p:spPr>
            <a:xfrm>
              <a:off x="7408333" y="299896"/>
              <a:ext cx="338667" cy="35283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US"/>
            </a:p>
          </p:txBody>
        </p:sp>
        <p:sp>
          <p:nvSpPr>
            <p:cNvPr id="67" name="Oval 66"/>
            <p:cNvSpPr/>
            <p:nvPr/>
          </p:nvSpPr>
          <p:spPr>
            <a:xfrm>
              <a:off x="7594599" y="364067"/>
              <a:ext cx="63501" cy="635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US"/>
            </a:p>
          </p:txBody>
        </p:sp>
      </p:grpSp>
      <p:grpSp>
        <p:nvGrpSpPr>
          <p:cNvPr id="68" name="Group 67"/>
          <p:cNvGrpSpPr/>
          <p:nvPr/>
        </p:nvGrpSpPr>
        <p:grpSpPr>
          <a:xfrm>
            <a:off x="7695964" y="2594618"/>
            <a:ext cx="150284" cy="156569"/>
            <a:chOff x="7408333" y="299896"/>
            <a:chExt cx="338667" cy="352831"/>
          </a:xfrm>
        </p:grpSpPr>
        <p:sp>
          <p:nvSpPr>
            <p:cNvPr id="69" name="Oval 68"/>
            <p:cNvSpPr/>
            <p:nvPr/>
          </p:nvSpPr>
          <p:spPr>
            <a:xfrm>
              <a:off x="7408333" y="299896"/>
              <a:ext cx="338667" cy="35283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US"/>
            </a:p>
          </p:txBody>
        </p:sp>
        <p:sp>
          <p:nvSpPr>
            <p:cNvPr id="70" name="Oval 69"/>
            <p:cNvSpPr/>
            <p:nvPr/>
          </p:nvSpPr>
          <p:spPr>
            <a:xfrm>
              <a:off x="7594599" y="364067"/>
              <a:ext cx="63501" cy="635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US"/>
            </a:p>
          </p:txBody>
        </p:sp>
      </p:grpSp>
      <p:grpSp>
        <p:nvGrpSpPr>
          <p:cNvPr id="71" name="Group 70"/>
          <p:cNvGrpSpPr/>
          <p:nvPr/>
        </p:nvGrpSpPr>
        <p:grpSpPr>
          <a:xfrm>
            <a:off x="8627595" y="2738440"/>
            <a:ext cx="150284" cy="156569"/>
            <a:chOff x="7408333" y="299896"/>
            <a:chExt cx="338667" cy="352831"/>
          </a:xfrm>
        </p:grpSpPr>
        <p:sp>
          <p:nvSpPr>
            <p:cNvPr id="72" name="Oval 71"/>
            <p:cNvSpPr/>
            <p:nvPr/>
          </p:nvSpPr>
          <p:spPr>
            <a:xfrm>
              <a:off x="7408333" y="299896"/>
              <a:ext cx="338667" cy="35283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US"/>
            </a:p>
          </p:txBody>
        </p:sp>
        <p:sp>
          <p:nvSpPr>
            <p:cNvPr id="73" name="Oval 72"/>
            <p:cNvSpPr/>
            <p:nvPr/>
          </p:nvSpPr>
          <p:spPr>
            <a:xfrm>
              <a:off x="7594599" y="364067"/>
              <a:ext cx="63501" cy="635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US"/>
            </a:p>
          </p:txBody>
        </p:sp>
      </p:grpSp>
      <p:grpSp>
        <p:nvGrpSpPr>
          <p:cNvPr id="74" name="Group 73"/>
          <p:cNvGrpSpPr/>
          <p:nvPr/>
        </p:nvGrpSpPr>
        <p:grpSpPr>
          <a:xfrm>
            <a:off x="8478988" y="3457722"/>
            <a:ext cx="150284" cy="156569"/>
            <a:chOff x="7408333" y="299896"/>
            <a:chExt cx="338667" cy="352831"/>
          </a:xfrm>
        </p:grpSpPr>
        <p:sp>
          <p:nvSpPr>
            <p:cNvPr id="75" name="Oval 74"/>
            <p:cNvSpPr/>
            <p:nvPr/>
          </p:nvSpPr>
          <p:spPr>
            <a:xfrm>
              <a:off x="7408333" y="299896"/>
              <a:ext cx="338667" cy="35283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US"/>
            </a:p>
          </p:txBody>
        </p:sp>
        <p:sp>
          <p:nvSpPr>
            <p:cNvPr id="76" name="Oval 75"/>
            <p:cNvSpPr/>
            <p:nvPr/>
          </p:nvSpPr>
          <p:spPr>
            <a:xfrm>
              <a:off x="7594599" y="364067"/>
              <a:ext cx="63501" cy="635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US"/>
            </a:p>
          </p:txBody>
        </p:sp>
      </p:grpSp>
      <p:cxnSp>
        <p:nvCxnSpPr>
          <p:cNvPr id="77" name="Straight Connector 76"/>
          <p:cNvCxnSpPr/>
          <p:nvPr/>
        </p:nvCxnSpPr>
        <p:spPr>
          <a:xfrm flipV="1">
            <a:off x="8616021" y="3544473"/>
            <a:ext cx="82296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flipV="1">
            <a:off x="8775115" y="2818378"/>
            <a:ext cx="82296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flipV="1">
            <a:off x="6873004" y="2666349"/>
            <a:ext cx="82296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flipV="1">
            <a:off x="6623032" y="3427930"/>
            <a:ext cx="82296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81" name="Group 80"/>
          <p:cNvGrpSpPr/>
          <p:nvPr/>
        </p:nvGrpSpPr>
        <p:grpSpPr>
          <a:xfrm flipH="1">
            <a:off x="6972435" y="3754978"/>
            <a:ext cx="794341" cy="288107"/>
            <a:chOff x="8015382" y="342637"/>
            <a:chExt cx="1204506" cy="484257"/>
          </a:xfrm>
        </p:grpSpPr>
        <p:cxnSp>
          <p:nvCxnSpPr>
            <p:cNvPr id="82" name="Straight Connector 81"/>
            <p:cNvCxnSpPr/>
            <p:nvPr/>
          </p:nvCxnSpPr>
          <p:spPr>
            <a:xfrm>
              <a:off x="8015382" y="342637"/>
              <a:ext cx="613611" cy="4842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a:off x="8627405" y="826834"/>
              <a:ext cx="59248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84" name="Group 83"/>
          <p:cNvGrpSpPr/>
          <p:nvPr/>
        </p:nvGrpSpPr>
        <p:grpSpPr>
          <a:xfrm>
            <a:off x="8169435" y="3865520"/>
            <a:ext cx="794341" cy="288107"/>
            <a:chOff x="8015382" y="342637"/>
            <a:chExt cx="1204506" cy="484257"/>
          </a:xfrm>
        </p:grpSpPr>
        <p:cxnSp>
          <p:nvCxnSpPr>
            <p:cNvPr id="85" name="Straight Connector 84"/>
            <p:cNvCxnSpPr/>
            <p:nvPr/>
          </p:nvCxnSpPr>
          <p:spPr>
            <a:xfrm>
              <a:off x="8015382" y="342637"/>
              <a:ext cx="613611" cy="4842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a:off x="8627405" y="826834"/>
              <a:ext cx="59248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89" name="TextBox 88"/>
          <p:cNvSpPr txBox="1"/>
          <p:nvPr/>
        </p:nvSpPr>
        <p:spPr>
          <a:xfrm>
            <a:off x="6891965" y="5530737"/>
            <a:ext cx="4636234" cy="369332"/>
          </a:xfrm>
          <a:prstGeom prst="rect">
            <a:avLst/>
          </a:prstGeom>
          <a:noFill/>
        </p:spPr>
        <p:txBody>
          <a:bodyPr wrap="square" lIns="0" tIns="0" rIns="0" bIns="0" rtlCol="0">
            <a:spAutoFit/>
          </a:bodyPr>
          <a:lstStyle/>
          <a:p>
            <a:r>
              <a:rPr lang="en-US" sz="1200" dirty="0" smtClean="0">
                <a:latin typeface="+mj-lt"/>
                <a:cs typeface="Arial" pitchFamily="34" charset="0"/>
              </a:rPr>
              <a:t>The above chart shows the spread of participation firm wide across the various work streams for the Digital Maturity Assessment</a:t>
            </a:r>
            <a:endParaRPr lang="en-US" sz="1200" dirty="0">
              <a:latin typeface="+mj-lt"/>
              <a:cs typeface="Arial" pitchFamily="34" charset="0"/>
            </a:endParaRPr>
          </a:p>
        </p:txBody>
      </p:sp>
      <p:cxnSp>
        <p:nvCxnSpPr>
          <p:cNvPr id="90" name="Straight Connector 89"/>
          <p:cNvCxnSpPr/>
          <p:nvPr/>
        </p:nvCxnSpPr>
        <p:spPr>
          <a:xfrm flipV="1">
            <a:off x="6224667" y="5840987"/>
            <a:ext cx="457200" cy="1"/>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sp>
        <p:nvSpPr>
          <p:cNvPr id="91" name="Oval 90"/>
          <p:cNvSpPr/>
          <p:nvPr/>
        </p:nvSpPr>
        <p:spPr>
          <a:xfrm>
            <a:off x="6170340" y="5756905"/>
            <a:ext cx="191590" cy="177905"/>
          </a:xfrm>
          <a:prstGeom prst="ellipse">
            <a:avLst/>
          </a:prstGeom>
          <a:solidFill>
            <a:srgbClr val="F4F9FD"/>
          </a:solidFill>
          <a:ln w="127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US"/>
          </a:p>
        </p:txBody>
      </p:sp>
      <p:sp>
        <p:nvSpPr>
          <p:cNvPr id="92" name="TextBox 91"/>
          <p:cNvSpPr txBox="1"/>
          <p:nvPr/>
        </p:nvSpPr>
        <p:spPr>
          <a:xfrm>
            <a:off x="324662" y="5831250"/>
            <a:ext cx="5566631" cy="553998"/>
          </a:xfrm>
          <a:prstGeom prst="rect">
            <a:avLst/>
          </a:prstGeom>
          <a:noFill/>
        </p:spPr>
        <p:txBody>
          <a:bodyPr wrap="square" lIns="0" tIns="0" rIns="0" bIns="0" rtlCol="0">
            <a:spAutoFit/>
          </a:bodyPr>
          <a:lstStyle/>
          <a:p>
            <a:r>
              <a:rPr lang="en-US" sz="1200" b="1" dirty="0" smtClean="0">
                <a:latin typeface="+mj-lt"/>
                <a:cs typeface="Arial" pitchFamily="34" charset="0"/>
              </a:rPr>
              <a:t>*Enabling </a:t>
            </a:r>
            <a:r>
              <a:rPr lang="en-US" sz="1200" dirty="0" smtClean="0">
                <a:latin typeface="+mj-lt"/>
                <a:cs typeface="Arial" pitchFamily="34" charset="0"/>
              </a:rPr>
              <a:t>– Information Technology, Human Resources, Corporate Communication &amp; Marketing, Operations and General Services</a:t>
            </a:r>
          </a:p>
          <a:p>
            <a:r>
              <a:rPr lang="en-US" sz="1200" b="1" dirty="0" smtClean="0">
                <a:latin typeface="+mj-lt"/>
                <a:cs typeface="Arial" pitchFamily="34" charset="0"/>
              </a:rPr>
              <a:t>**Risk &amp; Governance </a:t>
            </a:r>
            <a:r>
              <a:rPr lang="en-US" sz="1200" dirty="0" smtClean="0">
                <a:latin typeface="+mj-lt"/>
                <a:cs typeface="Arial" pitchFamily="34" charset="0"/>
              </a:rPr>
              <a:t>– Strategy, Risk, Compliance, FINCON, Legal</a:t>
            </a:r>
            <a:r>
              <a:rPr lang="en-US" sz="1200" dirty="0">
                <a:latin typeface="+mj-lt"/>
                <a:cs typeface="Arial" pitchFamily="34" charset="0"/>
              </a:rPr>
              <a:t> </a:t>
            </a:r>
            <a:r>
              <a:rPr lang="en-US" sz="1200" dirty="0" smtClean="0">
                <a:latin typeface="+mj-lt"/>
                <a:cs typeface="Arial" pitchFamily="34" charset="0"/>
              </a:rPr>
              <a:t>and Audit</a:t>
            </a:r>
            <a:endParaRPr lang="en-US" sz="1200" dirty="0">
              <a:latin typeface="+mj-lt"/>
              <a:cs typeface="Arial" pitchFamily="34" charset="0"/>
            </a:endParaRPr>
          </a:p>
        </p:txBody>
      </p:sp>
      <p:grpSp>
        <p:nvGrpSpPr>
          <p:cNvPr id="93" name="Group 92"/>
          <p:cNvGrpSpPr/>
          <p:nvPr/>
        </p:nvGrpSpPr>
        <p:grpSpPr>
          <a:xfrm>
            <a:off x="350680" y="4680506"/>
            <a:ext cx="5540613" cy="894064"/>
            <a:chOff x="350680" y="5139560"/>
            <a:chExt cx="5540613" cy="894064"/>
          </a:xfrm>
        </p:grpSpPr>
        <p:sp>
          <p:nvSpPr>
            <p:cNvPr id="94" name="Rounded Rectangle 93"/>
            <p:cNvSpPr/>
            <p:nvPr/>
          </p:nvSpPr>
          <p:spPr>
            <a:xfrm>
              <a:off x="350680" y="5139560"/>
              <a:ext cx="5430010" cy="894064"/>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US"/>
            </a:p>
          </p:txBody>
        </p:sp>
        <p:sp>
          <p:nvSpPr>
            <p:cNvPr id="95" name="Rounded Rectangle 94"/>
            <p:cNvSpPr/>
            <p:nvPr/>
          </p:nvSpPr>
          <p:spPr>
            <a:xfrm>
              <a:off x="461283" y="5203392"/>
              <a:ext cx="5430010" cy="830231"/>
            </a:xfrm>
            <a:prstGeom prst="roundRect">
              <a:avLst/>
            </a:prstGeom>
            <a:solidFill>
              <a:srgbClr val="F4F9FD"/>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US"/>
            </a:p>
          </p:txBody>
        </p:sp>
      </p:grpSp>
      <p:cxnSp>
        <p:nvCxnSpPr>
          <p:cNvPr id="96" name="Straight Connector 95"/>
          <p:cNvCxnSpPr/>
          <p:nvPr/>
        </p:nvCxnSpPr>
        <p:spPr>
          <a:xfrm flipV="1">
            <a:off x="5891293" y="5178764"/>
            <a:ext cx="365760" cy="1"/>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sp>
        <p:nvSpPr>
          <p:cNvPr id="97" name="Oval 96"/>
          <p:cNvSpPr/>
          <p:nvPr/>
        </p:nvSpPr>
        <p:spPr>
          <a:xfrm>
            <a:off x="6189391" y="5094682"/>
            <a:ext cx="191590" cy="177905"/>
          </a:xfrm>
          <a:prstGeom prst="ellipse">
            <a:avLst/>
          </a:prstGeom>
          <a:solidFill>
            <a:srgbClr val="F4F9FD"/>
          </a:solidFill>
          <a:ln w="127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US"/>
          </a:p>
        </p:txBody>
      </p:sp>
      <p:sp>
        <p:nvSpPr>
          <p:cNvPr id="98" name="TextBox 97"/>
          <p:cNvSpPr txBox="1"/>
          <p:nvPr/>
        </p:nvSpPr>
        <p:spPr>
          <a:xfrm>
            <a:off x="616917" y="4880788"/>
            <a:ext cx="4636234" cy="553998"/>
          </a:xfrm>
          <a:prstGeom prst="rect">
            <a:avLst/>
          </a:prstGeom>
          <a:noFill/>
        </p:spPr>
        <p:txBody>
          <a:bodyPr wrap="square" lIns="0" tIns="0" rIns="0" bIns="0" rtlCol="0">
            <a:spAutoFit/>
          </a:bodyPr>
          <a:lstStyle/>
          <a:p>
            <a:r>
              <a:rPr lang="en-US" sz="1200" dirty="0" smtClean="0">
                <a:latin typeface="+mj-lt"/>
                <a:cs typeface="Arial" pitchFamily="34" charset="0"/>
              </a:rPr>
              <a:t>The above chart shows the participation spread across various business entities for the Digital Maturity Assessment across all work streams in scope of the digital strategy.</a:t>
            </a:r>
            <a:endParaRPr lang="en-US" sz="1200" dirty="0">
              <a:latin typeface="+mj-lt"/>
              <a:cs typeface="Arial" pitchFamily="34" charset="0"/>
            </a:endParaRPr>
          </a:p>
        </p:txBody>
      </p:sp>
      <p:pic>
        <p:nvPicPr>
          <p:cNvPr id="99" name="Picture 98"/>
          <p:cNvPicPr>
            <a:picLocks noChangeAspect="1"/>
          </p:cNvPicPr>
          <p:nvPr/>
        </p:nvPicPr>
        <p:blipFill>
          <a:blip r:embed="rId4"/>
          <a:stretch>
            <a:fillRect/>
          </a:stretch>
        </p:blipFill>
        <p:spPr>
          <a:xfrm>
            <a:off x="331691" y="1365451"/>
            <a:ext cx="5938019" cy="4139543"/>
          </a:xfrm>
          <a:prstGeom prst="rect">
            <a:avLst/>
          </a:prstGeom>
        </p:spPr>
      </p:pic>
      <p:sp>
        <p:nvSpPr>
          <p:cNvPr id="2" name="Rectangle 1"/>
          <p:cNvSpPr/>
          <p:nvPr/>
        </p:nvSpPr>
        <p:spPr>
          <a:xfrm>
            <a:off x="7528648" y="6332510"/>
            <a:ext cx="4451860" cy="307777"/>
          </a:xfrm>
          <a:prstGeom prst="rect">
            <a:avLst/>
          </a:prstGeom>
        </p:spPr>
        <p:txBody>
          <a:bodyPr wrap="none">
            <a:spAutoFit/>
          </a:bodyPr>
          <a:lstStyle/>
          <a:p>
            <a:pPr lvl="0" defTabSz="890789">
              <a:spcAft>
                <a:spcPts val="100"/>
              </a:spcAft>
              <a:defRPr/>
            </a:pPr>
            <a:r>
              <a:rPr lang="en-US" sz="1400" i="1" dirty="0">
                <a:solidFill>
                  <a:srgbClr val="00338D"/>
                </a:solidFill>
                <a:hlinkClick r:id="rId5" action="ppaction://hlinksldjump"/>
              </a:rPr>
              <a:t>Refer to Appendix </a:t>
            </a:r>
            <a:r>
              <a:rPr lang="en-US" sz="1400" i="1" dirty="0" smtClean="0">
                <a:solidFill>
                  <a:srgbClr val="00338D"/>
                </a:solidFill>
                <a:hlinkClick r:id="rId5" action="ppaction://hlinksldjump"/>
              </a:rPr>
              <a:t>– DMA Survey Coverage for details</a:t>
            </a:r>
            <a:endParaRPr lang="en-US" sz="1400" i="1" dirty="0">
              <a:solidFill>
                <a:srgbClr val="00338D"/>
              </a:solidFill>
            </a:endParaRPr>
          </a:p>
        </p:txBody>
      </p:sp>
    </p:spTree>
    <p:extLst>
      <p:ext uri="{BB962C8B-B14F-4D97-AF65-F5344CB8AC3E}">
        <p14:creationId xmlns:p14="http://schemas.microsoft.com/office/powerpoint/2010/main" val="9213277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TextBox 66"/>
          <p:cNvSpPr txBox="1"/>
          <p:nvPr/>
        </p:nvSpPr>
        <p:spPr>
          <a:xfrm>
            <a:off x="129474" y="211341"/>
            <a:ext cx="2893125" cy="615553"/>
          </a:xfrm>
          <a:prstGeom prst="rect">
            <a:avLst/>
          </a:prstGeom>
          <a:noFill/>
        </p:spPr>
        <p:txBody>
          <a:bodyPr wrap="square" lIns="0" tIns="0" rIns="0" bIns="0" rtlCol="0">
            <a:spAutoFit/>
          </a:bodyPr>
          <a:lstStyle/>
          <a:p>
            <a:r>
              <a:rPr lang="en-US" sz="4000" b="1" dirty="0">
                <a:solidFill>
                  <a:srgbClr val="FFFFFF"/>
                </a:solidFill>
                <a:latin typeface="KPMG Extralight" panose="020B0303030202040204" pitchFamily="34" charset="0"/>
                <a:cs typeface="Arial" pitchFamily="34" charset="0"/>
              </a:rPr>
              <a:t>Co creation</a:t>
            </a:r>
            <a:endParaRPr lang="en-GB" sz="4000" b="1" dirty="0">
              <a:solidFill>
                <a:srgbClr val="FFFFFF"/>
              </a:solidFill>
              <a:latin typeface="KPMG Extralight" panose="020B0303030202040204"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3247485662"/>
              </p:ext>
            </p:extLst>
          </p:nvPr>
        </p:nvGraphicFramePr>
        <p:xfrm>
          <a:off x="953364" y="968003"/>
          <a:ext cx="10228986" cy="5212080"/>
        </p:xfrm>
        <a:graphic>
          <a:graphicData uri="http://schemas.openxmlformats.org/drawingml/2006/table">
            <a:tbl>
              <a:tblPr firstRow="1" bandRow="1">
                <a:tableStyleId>{5C22544A-7EE6-4342-B048-85BDC9FD1C3A}</a:tableStyleId>
              </a:tblPr>
              <a:tblGrid>
                <a:gridCol w="456336"/>
                <a:gridCol w="514350"/>
                <a:gridCol w="628650"/>
                <a:gridCol w="523875"/>
                <a:gridCol w="552450"/>
                <a:gridCol w="990600"/>
                <a:gridCol w="3819525"/>
                <a:gridCol w="571500"/>
                <a:gridCol w="552450"/>
                <a:gridCol w="600075"/>
                <a:gridCol w="573263"/>
                <a:gridCol w="445912"/>
              </a:tblGrid>
              <a:tr h="283582">
                <a:tc>
                  <a:txBody>
                    <a:bodyPr/>
                    <a:lstStyle/>
                    <a:p>
                      <a:pPr marL="0" marR="0" lvl="0" indent="0" algn="l" defTabSz="890789" rtl="0" eaLnBrk="1" fontAlgn="auto" latinLnBrk="0" hangingPunct="1">
                        <a:lnSpc>
                          <a:spcPct val="100000"/>
                        </a:lnSpc>
                        <a:spcBef>
                          <a:spcPts val="0"/>
                        </a:spcBef>
                        <a:spcAft>
                          <a:spcPts val="0"/>
                        </a:spcAft>
                        <a:buClrTx/>
                        <a:buSzTx/>
                        <a:buFontTx/>
                        <a:buNone/>
                        <a:tabLst/>
                        <a:defRPr/>
                      </a:pPr>
                      <a:r>
                        <a:rPr lang="en-US" sz="800" dirty="0" smtClean="0"/>
                        <a:t>Very High</a:t>
                      </a:r>
                    </a:p>
                  </a:txBody>
                  <a:tcPr anchor="ctr"/>
                </a:tc>
                <a:tc>
                  <a:txBody>
                    <a:bodyPr/>
                    <a:lstStyle/>
                    <a:p>
                      <a:pPr marL="0" marR="0" lvl="0" indent="0" algn="l" defTabSz="890789" rtl="0" eaLnBrk="1" fontAlgn="auto" latinLnBrk="0" hangingPunct="1">
                        <a:lnSpc>
                          <a:spcPct val="100000"/>
                        </a:lnSpc>
                        <a:spcBef>
                          <a:spcPts val="0"/>
                        </a:spcBef>
                        <a:spcAft>
                          <a:spcPts val="0"/>
                        </a:spcAft>
                        <a:buClrTx/>
                        <a:buSzTx/>
                        <a:buFontTx/>
                        <a:buNone/>
                        <a:tabLst/>
                        <a:defRPr/>
                      </a:pPr>
                      <a:r>
                        <a:rPr lang="en-US" sz="800" dirty="0" smtClean="0"/>
                        <a:t>High</a:t>
                      </a:r>
                    </a:p>
                  </a:txBody>
                  <a:tcPr anchor="ctr"/>
                </a:tc>
                <a:tc>
                  <a:txBody>
                    <a:bodyPr/>
                    <a:lstStyle/>
                    <a:p>
                      <a:pPr marL="0" marR="0" lvl="0" indent="0" algn="l" defTabSz="890789" rtl="0" eaLnBrk="1" fontAlgn="auto" latinLnBrk="0" hangingPunct="1">
                        <a:lnSpc>
                          <a:spcPct val="100000"/>
                        </a:lnSpc>
                        <a:spcBef>
                          <a:spcPts val="0"/>
                        </a:spcBef>
                        <a:spcAft>
                          <a:spcPts val="0"/>
                        </a:spcAft>
                        <a:buClrTx/>
                        <a:buSzTx/>
                        <a:buFontTx/>
                        <a:buNone/>
                        <a:tabLst/>
                        <a:defRPr/>
                      </a:pPr>
                      <a:r>
                        <a:rPr lang="en-US" sz="800" dirty="0" smtClean="0"/>
                        <a:t>Medium</a:t>
                      </a:r>
                    </a:p>
                  </a:txBody>
                  <a:tcPr anchor="ctr"/>
                </a:tc>
                <a:tc>
                  <a:txBody>
                    <a:bodyPr/>
                    <a:lstStyle/>
                    <a:p>
                      <a:pPr marL="0" marR="0" lvl="0" indent="0" algn="l" defTabSz="890789" rtl="0" eaLnBrk="1" fontAlgn="auto" latinLnBrk="0" hangingPunct="1">
                        <a:lnSpc>
                          <a:spcPct val="100000"/>
                        </a:lnSpc>
                        <a:spcBef>
                          <a:spcPts val="0"/>
                        </a:spcBef>
                        <a:spcAft>
                          <a:spcPts val="0"/>
                        </a:spcAft>
                        <a:buClrTx/>
                        <a:buSzTx/>
                        <a:buFontTx/>
                        <a:buNone/>
                        <a:tabLst/>
                        <a:defRPr/>
                      </a:pPr>
                      <a:r>
                        <a:rPr lang="en-US" sz="800" dirty="0" smtClean="0"/>
                        <a:t>Low</a:t>
                      </a:r>
                    </a:p>
                  </a:txBody>
                  <a:tcPr anchor="ctr"/>
                </a:tc>
                <a:tc>
                  <a:txBody>
                    <a:bodyPr/>
                    <a:lstStyle/>
                    <a:p>
                      <a:pPr marL="0" marR="0" lvl="0" indent="0" algn="l" defTabSz="890789" rtl="0" eaLnBrk="1" fontAlgn="auto" latinLnBrk="0" hangingPunct="1">
                        <a:lnSpc>
                          <a:spcPct val="100000"/>
                        </a:lnSpc>
                        <a:spcBef>
                          <a:spcPts val="0"/>
                        </a:spcBef>
                        <a:spcAft>
                          <a:spcPts val="0"/>
                        </a:spcAft>
                        <a:buClrTx/>
                        <a:buSzTx/>
                        <a:buFontTx/>
                        <a:buNone/>
                        <a:tabLst/>
                        <a:defRPr/>
                      </a:pPr>
                      <a:r>
                        <a:rPr lang="en-US" sz="800" dirty="0" smtClean="0"/>
                        <a:t>Very Low</a:t>
                      </a:r>
                    </a:p>
                  </a:txBody>
                  <a:tcPr anchor="ctr"/>
                </a:tc>
                <a:tc>
                  <a:txBody>
                    <a:bodyPr/>
                    <a:lstStyle/>
                    <a:p>
                      <a:r>
                        <a:rPr lang="en-US" sz="800" dirty="0" smtClean="0"/>
                        <a:t>Domain</a:t>
                      </a:r>
                      <a:endParaRPr lang="en-US" sz="800" dirty="0"/>
                    </a:p>
                  </a:txBody>
                  <a:tcPr anchor="ctr"/>
                </a:tc>
                <a:tc>
                  <a:txBody>
                    <a:bodyPr/>
                    <a:lstStyle/>
                    <a:p>
                      <a:r>
                        <a:rPr lang="en-US" sz="800" dirty="0" smtClean="0"/>
                        <a:t>Maturity Index</a:t>
                      </a:r>
                      <a:endParaRPr lang="en-US" sz="800" dirty="0"/>
                    </a:p>
                  </a:txBody>
                  <a:tcPr anchor="ctr"/>
                </a:tc>
                <a:tc>
                  <a:txBody>
                    <a:bodyPr/>
                    <a:lstStyle/>
                    <a:p>
                      <a:pPr algn="ctr"/>
                      <a:r>
                        <a:rPr lang="en-US" sz="800" dirty="0" smtClean="0"/>
                        <a:t>Very Low</a:t>
                      </a:r>
                      <a:endParaRPr lang="en-US" sz="800" dirty="0"/>
                    </a:p>
                  </a:txBody>
                  <a:tcPr anchor="ctr"/>
                </a:tc>
                <a:tc>
                  <a:txBody>
                    <a:bodyPr/>
                    <a:lstStyle/>
                    <a:p>
                      <a:pPr algn="ctr"/>
                      <a:r>
                        <a:rPr lang="en-US" sz="800" dirty="0" smtClean="0"/>
                        <a:t>Low</a:t>
                      </a:r>
                      <a:endParaRPr lang="en-US" sz="800" dirty="0"/>
                    </a:p>
                  </a:txBody>
                  <a:tcPr anchor="ctr"/>
                </a:tc>
                <a:tc>
                  <a:txBody>
                    <a:bodyPr/>
                    <a:lstStyle/>
                    <a:p>
                      <a:pPr algn="ctr"/>
                      <a:r>
                        <a:rPr lang="en-US" sz="800" dirty="0" smtClean="0"/>
                        <a:t>Medium</a:t>
                      </a:r>
                      <a:endParaRPr lang="en-US" sz="800" dirty="0"/>
                    </a:p>
                  </a:txBody>
                  <a:tcPr anchor="ctr"/>
                </a:tc>
                <a:tc>
                  <a:txBody>
                    <a:bodyPr/>
                    <a:lstStyle/>
                    <a:p>
                      <a:pPr algn="ctr"/>
                      <a:r>
                        <a:rPr lang="en-US" sz="800" dirty="0" smtClean="0"/>
                        <a:t>High</a:t>
                      </a:r>
                      <a:endParaRPr lang="en-US" sz="800" dirty="0"/>
                    </a:p>
                  </a:txBody>
                  <a:tcPr anchor="ctr"/>
                </a:tc>
                <a:tc>
                  <a:txBody>
                    <a:bodyPr/>
                    <a:lstStyle/>
                    <a:p>
                      <a:pPr algn="ctr"/>
                      <a:r>
                        <a:rPr lang="en-US" sz="800" dirty="0" smtClean="0"/>
                        <a:t>Very High</a:t>
                      </a:r>
                      <a:endParaRPr lang="en-US" sz="800" dirty="0"/>
                    </a:p>
                  </a:txBody>
                  <a:tcPr anchor="ctr"/>
                </a:tc>
              </a:tr>
              <a:tr h="0">
                <a:tc rowSpan="2">
                  <a:txBody>
                    <a:bodyPr/>
                    <a:lstStyle/>
                    <a:p>
                      <a:pPr algn="ctr"/>
                      <a:endParaRPr lang="en-US" sz="1000" b="1" dirty="0" smtClean="0"/>
                    </a:p>
                  </a:txBody>
                  <a:tcPr anchor="ctr"/>
                </a:tc>
                <a:tc rowSpan="2">
                  <a:txBody>
                    <a:bodyPr/>
                    <a:lstStyle/>
                    <a:p>
                      <a:pPr algn="ctr"/>
                      <a:endParaRPr lang="en-US" sz="1000" b="1" dirty="0" smtClean="0"/>
                    </a:p>
                  </a:txBody>
                  <a:tcPr anchor="ctr"/>
                </a:tc>
                <a:tc rowSpan="2">
                  <a:txBody>
                    <a:bodyPr/>
                    <a:lstStyle/>
                    <a:p>
                      <a:pPr algn="ctr"/>
                      <a:endParaRPr lang="en-US" sz="1000" b="1" dirty="0" smtClean="0"/>
                    </a:p>
                  </a:txBody>
                  <a:tcPr anchor="ctr"/>
                </a:tc>
                <a:tc rowSpan="2">
                  <a:txBody>
                    <a:bodyPr/>
                    <a:lstStyle/>
                    <a:p>
                      <a:pPr algn="ctr"/>
                      <a:r>
                        <a:rPr lang="en-US" sz="1000" b="1" dirty="0" smtClean="0"/>
                        <a:t>2</a:t>
                      </a:r>
                    </a:p>
                  </a:txBody>
                  <a:tcPr anchor="ctr"/>
                </a:tc>
                <a:tc rowSpan="2">
                  <a:txBody>
                    <a:bodyPr/>
                    <a:lstStyle/>
                    <a:p>
                      <a:pPr algn="ctr"/>
                      <a:endParaRPr lang="en-US" sz="1000" dirty="0" smtClean="0"/>
                    </a:p>
                  </a:txBody>
                  <a:tcPr anchor="ctr"/>
                </a:tc>
                <a:tc rowSpan="2">
                  <a:txBody>
                    <a:bodyPr/>
                    <a:lstStyle/>
                    <a:p>
                      <a:r>
                        <a:rPr lang="en-US" sz="1000" b="1" dirty="0" smtClean="0"/>
                        <a:t>Value Management</a:t>
                      </a:r>
                    </a:p>
                  </a:txBody>
                  <a:tcPr anchor="ctr"/>
                </a:tc>
                <a:tc>
                  <a:txBody>
                    <a:bodyPr/>
                    <a:lstStyle/>
                    <a:p>
                      <a:r>
                        <a:rPr lang="en-US" sz="1000" dirty="0" smtClean="0"/>
                        <a:t>Leadership ambition and strategy</a:t>
                      </a:r>
                    </a:p>
                  </a:txBody>
                  <a:tcPr/>
                </a:tc>
                <a:tc>
                  <a:txBody>
                    <a:bodyPr/>
                    <a:lstStyle/>
                    <a:p>
                      <a:pPr algn="ctr"/>
                      <a:endParaRPr lang="en-US" sz="1000" b="1" dirty="0"/>
                    </a:p>
                  </a:txBody>
                  <a:tcPr/>
                </a:tc>
                <a:tc>
                  <a:txBody>
                    <a:bodyPr/>
                    <a:lstStyle/>
                    <a:p>
                      <a:pPr algn="ctr"/>
                      <a:endParaRPr lang="en-US" sz="1000" b="1" dirty="0"/>
                    </a:p>
                  </a:txBody>
                  <a:tcPr/>
                </a:tc>
                <a:tc>
                  <a:txBody>
                    <a:bodyPr/>
                    <a:lstStyle/>
                    <a:p>
                      <a:pPr algn="ctr"/>
                      <a:endParaRPr lang="en-US" sz="1000" b="1" dirty="0"/>
                    </a:p>
                  </a:txBody>
                  <a:tcPr/>
                </a:tc>
                <a:tc>
                  <a:txBody>
                    <a:bodyPr/>
                    <a:lstStyle/>
                    <a:p>
                      <a:pPr algn="ctr"/>
                      <a:endParaRPr lang="en-US" sz="1000" b="1" dirty="0"/>
                    </a:p>
                  </a:txBody>
                  <a:tcPr/>
                </a:tc>
                <a:tc>
                  <a:txBody>
                    <a:bodyPr/>
                    <a:lstStyle/>
                    <a:p>
                      <a:pPr algn="ctr"/>
                      <a:r>
                        <a:rPr lang="en-US" sz="1000" b="1" dirty="0" smtClean="0"/>
                        <a:t>5</a:t>
                      </a:r>
                      <a:endParaRPr lang="en-US" sz="1000" b="1" dirty="0"/>
                    </a:p>
                  </a:txBody>
                  <a:tcPr/>
                </a:tc>
              </a:tr>
              <a:tr h="0">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sz="1400" dirty="0" smtClean="0"/>
                    </a:p>
                  </a:txBody>
                  <a:tcPr anchor="ctr"/>
                </a:tc>
                <a:tc>
                  <a:txBody>
                    <a:bodyPr/>
                    <a:lstStyle/>
                    <a:p>
                      <a:r>
                        <a:rPr lang="en-US" sz="1000" dirty="0" smtClean="0"/>
                        <a:t>Digital KPIs and value realisation</a:t>
                      </a:r>
                    </a:p>
                  </a:txBody>
                  <a:tcPr anchor="ctr"/>
                </a:tc>
                <a:tc>
                  <a:txBody>
                    <a:bodyPr/>
                    <a:lstStyle/>
                    <a:p>
                      <a:pPr algn="ctr"/>
                      <a:endParaRPr lang="en-US" sz="1000" b="1" dirty="0"/>
                    </a:p>
                  </a:txBody>
                  <a:tcPr anchor="ctr"/>
                </a:tc>
                <a:tc>
                  <a:txBody>
                    <a:bodyPr/>
                    <a:lstStyle/>
                    <a:p>
                      <a:pPr algn="ctr"/>
                      <a:endParaRPr lang="en-US" sz="1000" b="1" dirty="0"/>
                    </a:p>
                  </a:txBody>
                  <a:tcPr anchor="ctr"/>
                </a:tc>
                <a:tc>
                  <a:txBody>
                    <a:bodyPr/>
                    <a:lstStyle/>
                    <a:p>
                      <a:pPr algn="ctr"/>
                      <a:endParaRPr lang="en-US" sz="1000" b="1" dirty="0"/>
                    </a:p>
                  </a:txBody>
                  <a:tcPr anchor="ctr"/>
                </a:tc>
                <a:tc>
                  <a:txBody>
                    <a:bodyPr/>
                    <a:lstStyle/>
                    <a:p>
                      <a:pPr algn="ctr"/>
                      <a:r>
                        <a:rPr lang="en-US" sz="1000" b="1" dirty="0" smtClean="0"/>
                        <a:t>4</a:t>
                      </a:r>
                      <a:endParaRPr lang="en-US" sz="1000" b="1" dirty="0"/>
                    </a:p>
                  </a:txBody>
                  <a:tcPr anchor="ctr"/>
                </a:tc>
                <a:tc>
                  <a:txBody>
                    <a:bodyPr/>
                    <a:lstStyle/>
                    <a:p>
                      <a:pPr algn="ctr"/>
                      <a:endParaRPr lang="en-US" sz="1000" b="1" dirty="0"/>
                    </a:p>
                  </a:txBody>
                  <a:tcPr anchor="ctr"/>
                </a:tc>
              </a:tr>
              <a:tr h="0">
                <a:tc rowSpan="4">
                  <a:txBody>
                    <a:bodyPr/>
                    <a:lstStyle/>
                    <a:p>
                      <a:pPr algn="ctr"/>
                      <a:r>
                        <a:rPr lang="en-US" sz="1000" b="1" dirty="0" smtClean="0"/>
                        <a:t>5</a:t>
                      </a:r>
                    </a:p>
                  </a:txBody>
                  <a:tcPr anchor="ctr">
                    <a:solidFill>
                      <a:srgbClr val="EEE8EE"/>
                    </a:solidFill>
                  </a:tcPr>
                </a:tc>
                <a:tc rowSpan="4">
                  <a:txBody>
                    <a:bodyPr/>
                    <a:lstStyle/>
                    <a:p>
                      <a:pPr algn="ctr"/>
                      <a:endParaRPr lang="en-US" sz="1000" b="1" dirty="0" smtClean="0"/>
                    </a:p>
                  </a:txBody>
                  <a:tcPr anchor="ctr">
                    <a:solidFill>
                      <a:srgbClr val="EEE8EE"/>
                    </a:solidFill>
                  </a:tcPr>
                </a:tc>
                <a:tc rowSpan="4">
                  <a:txBody>
                    <a:bodyPr/>
                    <a:lstStyle/>
                    <a:p>
                      <a:pPr algn="ctr"/>
                      <a:endParaRPr lang="en-US" sz="1000" b="1" dirty="0" smtClean="0"/>
                    </a:p>
                  </a:txBody>
                  <a:tcPr anchor="ctr">
                    <a:solidFill>
                      <a:srgbClr val="EEE8EE"/>
                    </a:solidFill>
                  </a:tcPr>
                </a:tc>
                <a:tc rowSpan="4">
                  <a:txBody>
                    <a:bodyPr/>
                    <a:lstStyle/>
                    <a:p>
                      <a:pPr algn="ctr"/>
                      <a:endParaRPr lang="en-US" sz="1000" b="1" dirty="0" smtClean="0"/>
                    </a:p>
                  </a:txBody>
                  <a:tcPr anchor="ctr">
                    <a:solidFill>
                      <a:srgbClr val="EEE8EE"/>
                    </a:solidFill>
                  </a:tcPr>
                </a:tc>
                <a:tc rowSpan="4">
                  <a:txBody>
                    <a:bodyPr/>
                    <a:lstStyle/>
                    <a:p>
                      <a:pPr algn="ctr"/>
                      <a:endParaRPr lang="en-US" sz="1000" dirty="0" smtClean="0"/>
                    </a:p>
                  </a:txBody>
                  <a:tcPr anchor="ctr">
                    <a:solidFill>
                      <a:srgbClr val="EEE8EE"/>
                    </a:solidFill>
                  </a:tcPr>
                </a:tc>
                <a:tc rowSpan="4">
                  <a:txBody>
                    <a:bodyPr/>
                    <a:lstStyle/>
                    <a:p>
                      <a:r>
                        <a:rPr lang="en-US" sz="1000" b="1" dirty="0" smtClean="0"/>
                        <a:t>Customer Experience Mgt.</a:t>
                      </a:r>
                    </a:p>
                  </a:txBody>
                  <a:tcPr anchor="ctr">
                    <a:solidFill>
                      <a:srgbClr val="EEE8EE"/>
                    </a:solidFill>
                  </a:tcPr>
                </a:tc>
                <a:tc>
                  <a:txBody>
                    <a:bodyPr/>
                    <a:lstStyle/>
                    <a:p>
                      <a:pPr marL="0" marR="0" lvl="0" indent="0" algn="l" defTabSz="890789" rtl="0" eaLnBrk="1" fontAlgn="auto" latinLnBrk="0" hangingPunct="1">
                        <a:lnSpc>
                          <a:spcPct val="100000"/>
                        </a:lnSpc>
                        <a:spcBef>
                          <a:spcPts val="0"/>
                        </a:spcBef>
                        <a:spcAft>
                          <a:spcPts val="0"/>
                        </a:spcAft>
                        <a:buClrTx/>
                        <a:buSzTx/>
                        <a:buFontTx/>
                        <a:buNone/>
                        <a:tabLst/>
                        <a:defRPr/>
                      </a:pPr>
                      <a:r>
                        <a:rPr lang="en-US" sz="1000" kern="1200" dirty="0" err="1" smtClean="0">
                          <a:solidFill>
                            <a:schemeClr val="dk1"/>
                          </a:solidFill>
                          <a:latin typeface="+mn-lt"/>
                          <a:ea typeface="+mn-ea"/>
                          <a:cs typeface="+mn-cs"/>
                        </a:rPr>
                        <a:t>Utilisation</a:t>
                      </a:r>
                      <a:r>
                        <a:rPr lang="en-US" sz="1000" kern="1200" dirty="0" smtClean="0">
                          <a:solidFill>
                            <a:schemeClr val="dk1"/>
                          </a:solidFill>
                          <a:latin typeface="+mn-lt"/>
                          <a:ea typeface="+mn-ea"/>
                          <a:cs typeface="+mn-cs"/>
                        </a:rPr>
                        <a:t> of customer insight to drive customer satisfaction</a:t>
                      </a:r>
                    </a:p>
                  </a:txBody>
                  <a:tcPr anchor="ctr"/>
                </a:tc>
                <a:tc>
                  <a:txBody>
                    <a:bodyPr/>
                    <a:lstStyle/>
                    <a:p>
                      <a:pPr algn="ctr"/>
                      <a:endParaRPr lang="en-US" sz="1000" b="1" dirty="0"/>
                    </a:p>
                  </a:txBody>
                  <a:tcPr anchor="ctr"/>
                </a:tc>
                <a:tc>
                  <a:txBody>
                    <a:bodyPr/>
                    <a:lstStyle/>
                    <a:p>
                      <a:pPr algn="ctr"/>
                      <a:endParaRPr lang="en-US" sz="1000" b="1" dirty="0"/>
                    </a:p>
                  </a:txBody>
                  <a:tcPr anchor="ctr"/>
                </a:tc>
                <a:tc>
                  <a:txBody>
                    <a:bodyPr/>
                    <a:lstStyle/>
                    <a:p>
                      <a:pPr algn="ctr"/>
                      <a:endParaRPr lang="en-US" sz="1000" b="1" dirty="0"/>
                    </a:p>
                  </a:txBody>
                  <a:tcPr anchor="ctr"/>
                </a:tc>
                <a:tc>
                  <a:txBody>
                    <a:bodyPr/>
                    <a:lstStyle/>
                    <a:p>
                      <a:pPr algn="ctr"/>
                      <a:endParaRPr lang="en-US" sz="1000" b="1" dirty="0"/>
                    </a:p>
                  </a:txBody>
                  <a:tcPr anchor="ctr"/>
                </a:tc>
                <a:tc>
                  <a:txBody>
                    <a:bodyPr/>
                    <a:lstStyle/>
                    <a:p>
                      <a:pPr algn="ctr"/>
                      <a:r>
                        <a:rPr lang="en-US" sz="1000" b="1" dirty="0" smtClean="0"/>
                        <a:t>5</a:t>
                      </a:r>
                      <a:endParaRPr lang="en-US" sz="1000" b="1" dirty="0"/>
                    </a:p>
                  </a:txBody>
                  <a:tcPr anchor="ctr"/>
                </a:tc>
              </a:tr>
              <a:tr h="0">
                <a:tc vMerge="1">
                  <a:txBody>
                    <a:bodyPr/>
                    <a:lstStyle/>
                    <a:p>
                      <a:endParaRPr lang="en-US" sz="1000" dirty="0" smtClean="0"/>
                    </a:p>
                  </a:txBody>
                  <a:tcPr anchor="ctr"/>
                </a:tc>
                <a:tc vMerge="1">
                  <a:txBody>
                    <a:bodyPr/>
                    <a:lstStyle/>
                    <a:p>
                      <a:endParaRPr lang="en-US" sz="1000" dirty="0" smtClean="0"/>
                    </a:p>
                  </a:txBody>
                  <a:tcPr anchor="ctr"/>
                </a:tc>
                <a:tc vMerge="1">
                  <a:txBody>
                    <a:bodyPr/>
                    <a:lstStyle/>
                    <a:p>
                      <a:endParaRPr lang="en-US" sz="1000" dirty="0" smtClean="0"/>
                    </a:p>
                  </a:txBody>
                  <a:tcPr anchor="ctr"/>
                </a:tc>
                <a:tc vMerge="1">
                  <a:txBody>
                    <a:bodyPr/>
                    <a:lstStyle/>
                    <a:p>
                      <a:endParaRPr lang="en-US" sz="1000" dirty="0" smtClean="0"/>
                    </a:p>
                  </a:txBody>
                  <a:tcPr anchor="ctr"/>
                </a:tc>
                <a:tc vMerge="1">
                  <a:txBody>
                    <a:bodyPr/>
                    <a:lstStyle/>
                    <a:p>
                      <a:endParaRPr lang="en-US" sz="1000" dirty="0" smtClean="0"/>
                    </a:p>
                  </a:txBody>
                  <a:tcPr anchor="ctr"/>
                </a:tc>
                <a:tc vMerge="1">
                  <a:txBody>
                    <a:bodyPr/>
                    <a:lstStyle/>
                    <a:p>
                      <a:endParaRPr lang="en-US" sz="1000" b="1" dirty="0" smtClean="0"/>
                    </a:p>
                  </a:txBody>
                  <a:tcPr anchor="ctr"/>
                </a:tc>
                <a:tc>
                  <a:txBody>
                    <a:bodyPr/>
                    <a:lstStyle/>
                    <a:p>
                      <a:pPr marL="0" marR="0" lvl="0" indent="0" algn="l" defTabSz="890789" rtl="0" eaLnBrk="1" fontAlgn="auto" latinLnBrk="0" hangingPunct="1">
                        <a:lnSpc>
                          <a:spcPct val="100000"/>
                        </a:lnSpc>
                        <a:spcBef>
                          <a:spcPts val="0"/>
                        </a:spcBef>
                        <a:spcAft>
                          <a:spcPts val="0"/>
                        </a:spcAft>
                        <a:buClrTx/>
                        <a:buSzTx/>
                        <a:buFontTx/>
                        <a:buNone/>
                        <a:tabLst/>
                        <a:defRPr/>
                      </a:pPr>
                      <a:r>
                        <a:rPr lang="en-US" sz="1000" kern="1200" dirty="0" smtClean="0">
                          <a:solidFill>
                            <a:schemeClr val="dk1"/>
                          </a:solidFill>
                          <a:latin typeface="+mn-lt"/>
                          <a:ea typeface="+mn-ea"/>
                          <a:cs typeface="+mn-cs"/>
                        </a:rPr>
                        <a:t>Customer experience feedback and measurement</a:t>
                      </a:r>
                    </a:p>
                  </a:txBody>
                  <a:tcPr anchor="ctr"/>
                </a:tc>
                <a:tc>
                  <a:txBody>
                    <a:bodyPr/>
                    <a:lstStyle/>
                    <a:p>
                      <a:pPr algn="ctr"/>
                      <a:endParaRPr lang="en-US" sz="1000" b="1" dirty="0"/>
                    </a:p>
                  </a:txBody>
                  <a:tcPr anchor="ctr"/>
                </a:tc>
                <a:tc>
                  <a:txBody>
                    <a:bodyPr/>
                    <a:lstStyle/>
                    <a:p>
                      <a:pPr algn="ctr"/>
                      <a:endParaRPr lang="en-US" sz="1000" b="1" dirty="0"/>
                    </a:p>
                  </a:txBody>
                  <a:tcPr anchor="ctr"/>
                </a:tc>
                <a:tc>
                  <a:txBody>
                    <a:bodyPr/>
                    <a:lstStyle/>
                    <a:p>
                      <a:pPr algn="ctr"/>
                      <a:endParaRPr lang="en-US" sz="1000" b="1" dirty="0"/>
                    </a:p>
                  </a:txBody>
                  <a:tcPr anchor="ctr"/>
                </a:tc>
                <a:tc>
                  <a:txBody>
                    <a:bodyPr/>
                    <a:lstStyle/>
                    <a:p>
                      <a:pPr algn="ctr"/>
                      <a:r>
                        <a:rPr lang="en-US" sz="1000" b="1" dirty="0" smtClean="0"/>
                        <a:t>4</a:t>
                      </a:r>
                      <a:endParaRPr lang="en-US" sz="1000" b="1" dirty="0"/>
                    </a:p>
                  </a:txBody>
                  <a:tcPr anchor="ctr"/>
                </a:tc>
                <a:tc>
                  <a:txBody>
                    <a:bodyPr/>
                    <a:lstStyle/>
                    <a:p>
                      <a:pPr algn="ctr"/>
                      <a:endParaRPr lang="en-US" sz="1000" b="1" dirty="0"/>
                    </a:p>
                  </a:txBody>
                  <a:tcPr anchor="ctr"/>
                </a:tc>
              </a:tr>
              <a:tr h="0">
                <a:tc vMerge="1">
                  <a:txBody>
                    <a:bodyPr/>
                    <a:lstStyle/>
                    <a:p>
                      <a:endParaRPr lang="en-US" sz="1000" dirty="0" smtClean="0"/>
                    </a:p>
                  </a:txBody>
                  <a:tcPr anchor="ctr"/>
                </a:tc>
                <a:tc vMerge="1">
                  <a:txBody>
                    <a:bodyPr/>
                    <a:lstStyle/>
                    <a:p>
                      <a:endParaRPr lang="en-US" sz="1000" dirty="0" smtClean="0"/>
                    </a:p>
                  </a:txBody>
                  <a:tcPr anchor="ctr"/>
                </a:tc>
                <a:tc vMerge="1">
                  <a:txBody>
                    <a:bodyPr/>
                    <a:lstStyle/>
                    <a:p>
                      <a:endParaRPr lang="en-US" sz="1000" dirty="0" smtClean="0"/>
                    </a:p>
                  </a:txBody>
                  <a:tcPr anchor="ctr"/>
                </a:tc>
                <a:tc vMerge="1">
                  <a:txBody>
                    <a:bodyPr/>
                    <a:lstStyle/>
                    <a:p>
                      <a:endParaRPr lang="en-US" sz="1000" dirty="0" smtClean="0"/>
                    </a:p>
                  </a:txBody>
                  <a:tcPr anchor="ctr"/>
                </a:tc>
                <a:tc vMerge="1">
                  <a:txBody>
                    <a:bodyPr/>
                    <a:lstStyle/>
                    <a:p>
                      <a:endParaRPr lang="en-US" sz="1000" dirty="0" smtClean="0"/>
                    </a:p>
                  </a:txBody>
                  <a:tcPr anchor="ctr"/>
                </a:tc>
                <a:tc vMerge="1">
                  <a:txBody>
                    <a:bodyPr/>
                    <a:lstStyle/>
                    <a:p>
                      <a:endParaRPr lang="en-US" sz="1000" b="1" dirty="0" smtClean="0"/>
                    </a:p>
                  </a:txBody>
                  <a:tcPr anchor="ctr"/>
                </a:tc>
                <a:tc>
                  <a:txBody>
                    <a:bodyPr/>
                    <a:lstStyle/>
                    <a:p>
                      <a:pPr marL="0" marR="0" lvl="0" indent="0" algn="l" defTabSz="890789" rtl="0" eaLnBrk="1" fontAlgn="auto" latinLnBrk="0" hangingPunct="1">
                        <a:lnSpc>
                          <a:spcPct val="100000"/>
                        </a:lnSpc>
                        <a:spcBef>
                          <a:spcPts val="0"/>
                        </a:spcBef>
                        <a:spcAft>
                          <a:spcPts val="0"/>
                        </a:spcAft>
                        <a:buClrTx/>
                        <a:buSzTx/>
                        <a:buFontTx/>
                        <a:buNone/>
                        <a:tabLst/>
                        <a:defRPr/>
                      </a:pPr>
                      <a:r>
                        <a:rPr lang="en-GB" sz="1000" kern="1200" dirty="0" smtClean="0">
                          <a:solidFill>
                            <a:schemeClr val="dk1"/>
                          </a:solidFill>
                          <a:latin typeface="+mn-lt"/>
                          <a:ea typeface="+mn-ea"/>
                          <a:cs typeface="+mn-cs"/>
                        </a:rPr>
                        <a:t>Data-driven digital marketing</a:t>
                      </a:r>
                    </a:p>
                  </a:txBody>
                  <a:tcPr anchor="ctr"/>
                </a:tc>
                <a:tc>
                  <a:txBody>
                    <a:bodyPr/>
                    <a:lstStyle/>
                    <a:p>
                      <a:pPr algn="ctr"/>
                      <a:endParaRPr lang="en-US" sz="1000" b="1" dirty="0"/>
                    </a:p>
                  </a:txBody>
                  <a:tcPr anchor="ctr"/>
                </a:tc>
                <a:tc>
                  <a:txBody>
                    <a:bodyPr/>
                    <a:lstStyle/>
                    <a:p>
                      <a:pPr algn="ctr"/>
                      <a:endParaRPr lang="en-US" sz="1000" b="1" dirty="0"/>
                    </a:p>
                  </a:txBody>
                  <a:tcPr anchor="ctr"/>
                </a:tc>
                <a:tc>
                  <a:txBody>
                    <a:bodyPr/>
                    <a:lstStyle/>
                    <a:p>
                      <a:pPr algn="ctr"/>
                      <a:endParaRPr lang="en-US" sz="1000" b="1" dirty="0"/>
                    </a:p>
                  </a:txBody>
                  <a:tcPr anchor="ctr"/>
                </a:tc>
                <a:tc>
                  <a:txBody>
                    <a:bodyPr/>
                    <a:lstStyle/>
                    <a:p>
                      <a:pPr algn="ctr"/>
                      <a:r>
                        <a:rPr lang="en-US" sz="1000" b="1" dirty="0" smtClean="0"/>
                        <a:t>4</a:t>
                      </a:r>
                      <a:endParaRPr lang="en-US" sz="1000" b="1" dirty="0"/>
                    </a:p>
                  </a:txBody>
                  <a:tcPr anchor="ctr"/>
                </a:tc>
                <a:tc>
                  <a:txBody>
                    <a:bodyPr/>
                    <a:lstStyle/>
                    <a:p>
                      <a:pPr algn="ctr"/>
                      <a:endParaRPr lang="en-US" sz="1000" b="1" dirty="0"/>
                    </a:p>
                  </a:txBody>
                  <a:tcPr anchor="ctr"/>
                </a:tc>
              </a:tr>
              <a:tr h="0">
                <a:tc vMerge="1">
                  <a:txBody>
                    <a:bodyPr/>
                    <a:lstStyle/>
                    <a:p>
                      <a:endParaRPr lang="en-US" sz="1000" dirty="0" smtClean="0"/>
                    </a:p>
                  </a:txBody>
                  <a:tcPr anchor="ctr"/>
                </a:tc>
                <a:tc vMerge="1">
                  <a:txBody>
                    <a:bodyPr/>
                    <a:lstStyle/>
                    <a:p>
                      <a:endParaRPr lang="en-US" sz="1000" dirty="0" smtClean="0"/>
                    </a:p>
                  </a:txBody>
                  <a:tcPr anchor="ctr"/>
                </a:tc>
                <a:tc vMerge="1">
                  <a:txBody>
                    <a:bodyPr/>
                    <a:lstStyle/>
                    <a:p>
                      <a:endParaRPr lang="en-US" sz="1000" dirty="0" smtClean="0"/>
                    </a:p>
                  </a:txBody>
                  <a:tcPr anchor="ctr"/>
                </a:tc>
                <a:tc vMerge="1">
                  <a:txBody>
                    <a:bodyPr/>
                    <a:lstStyle/>
                    <a:p>
                      <a:endParaRPr lang="en-US" sz="1000" dirty="0" smtClean="0"/>
                    </a:p>
                  </a:txBody>
                  <a:tcPr anchor="ctr"/>
                </a:tc>
                <a:tc vMerge="1">
                  <a:txBody>
                    <a:bodyPr/>
                    <a:lstStyle/>
                    <a:p>
                      <a:endParaRPr lang="en-US" sz="1000" dirty="0" smtClean="0"/>
                    </a:p>
                  </a:txBody>
                  <a:tcPr anchor="ctr"/>
                </a:tc>
                <a:tc vMerge="1">
                  <a:txBody>
                    <a:bodyPr/>
                    <a:lstStyle/>
                    <a:p>
                      <a:endParaRPr lang="en-US" sz="1000" b="1" dirty="0" smtClean="0"/>
                    </a:p>
                  </a:txBody>
                  <a:tcPr anchor="ctr"/>
                </a:tc>
                <a:tc>
                  <a:txBody>
                    <a:bodyPr/>
                    <a:lstStyle/>
                    <a:p>
                      <a:pPr marL="0" marR="0" lvl="0" indent="0" algn="l" defTabSz="890789" rtl="0" eaLnBrk="1" fontAlgn="auto" latinLnBrk="0" hangingPunct="1">
                        <a:lnSpc>
                          <a:spcPct val="100000"/>
                        </a:lnSpc>
                        <a:spcBef>
                          <a:spcPts val="0"/>
                        </a:spcBef>
                        <a:spcAft>
                          <a:spcPts val="0"/>
                        </a:spcAft>
                        <a:buClrTx/>
                        <a:buSzTx/>
                        <a:buFontTx/>
                        <a:buNone/>
                        <a:tabLst/>
                        <a:defRPr/>
                      </a:pPr>
                      <a:r>
                        <a:rPr lang="en-US" sz="1000" kern="1200" dirty="0" smtClean="0">
                          <a:solidFill>
                            <a:schemeClr val="dk1"/>
                          </a:solidFill>
                          <a:latin typeface="+mn-lt"/>
                          <a:ea typeface="+mn-ea"/>
                          <a:cs typeface="+mn-cs"/>
                        </a:rPr>
                        <a:t>Use of digital channels</a:t>
                      </a:r>
                    </a:p>
                  </a:txBody>
                  <a:tcPr anchor="ctr"/>
                </a:tc>
                <a:tc>
                  <a:txBody>
                    <a:bodyPr/>
                    <a:lstStyle/>
                    <a:p>
                      <a:pPr algn="ctr"/>
                      <a:endParaRPr lang="en-US" sz="1000" b="1" dirty="0"/>
                    </a:p>
                  </a:txBody>
                  <a:tcPr anchor="ctr"/>
                </a:tc>
                <a:tc>
                  <a:txBody>
                    <a:bodyPr/>
                    <a:lstStyle/>
                    <a:p>
                      <a:pPr algn="ctr"/>
                      <a:endParaRPr lang="en-US" sz="1000" b="1" dirty="0"/>
                    </a:p>
                  </a:txBody>
                  <a:tcPr anchor="ctr"/>
                </a:tc>
                <a:tc>
                  <a:txBody>
                    <a:bodyPr/>
                    <a:lstStyle/>
                    <a:p>
                      <a:pPr algn="ctr"/>
                      <a:endParaRPr lang="en-US" sz="1000" b="1" dirty="0"/>
                    </a:p>
                  </a:txBody>
                  <a:tcPr anchor="ctr"/>
                </a:tc>
                <a:tc>
                  <a:txBody>
                    <a:bodyPr/>
                    <a:lstStyle/>
                    <a:p>
                      <a:pPr algn="ctr"/>
                      <a:r>
                        <a:rPr lang="en-US" sz="1000" b="1" dirty="0" smtClean="0"/>
                        <a:t>4</a:t>
                      </a:r>
                      <a:endParaRPr lang="en-US" sz="1000" b="1" dirty="0"/>
                    </a:p>
                  </a:txBody>
                  <a:tcPr anchor="ctr"/>
                </a:tc>
                <a:tc>
                  <a:txBody>
                    <a:bodyPr/>
                    <a:lstStyle/>
                    <a:p>
                      <a:pPr algn="ctr"/>
                      <a:endParaRPr lang="en-US" sz="1000" b="1" dirty="0"/>
                    </a:p>
                  </a:txBody>
                  <a:tcPr anchor="ctr"/>
                </a:tc>
              </a:tr>
              <a:tr h="0">
                <a:tc rowSpan="3">
                  <a:txBody>
                    <a:bodyPr/>
                    <a:lstStyle/>
                    <a:p>
                      <a:pPr algn="ctr"/>
                      <a:endParaRPr lang="en-US" sz="1000" b="1" dirty="0" smtClean="0"/>
                    </a:p>
                  </a:txBody>
                  <a:tcPr anchor="ctr"/>
                </a:tc>
                <a:tc rowSpan="3">
                  <a:txBody>
                    <a:bodyPr/>
                    <a:lstStyle/>
                    <a:p>
                      <a:pPr algn="ctr"/>
                      <a:endParaRPr lang="en-US" sz="1000" b="1" dirty="0" smtClean="0"/>
                    </a:p>
                  </a:txBody>
                  <a:tcPr anchor="ctr"/>
                </a:tc>
                <a:tc rowSpan="3">
                  <a:txBody>
                    <a:bodyPr/>
                    <a:lstStyle/>
                    <a:p>
                      <a:pPr algn="ctr"/>
                      <a:endParaRPr lang="en-US" sz="1000" b="1" dirty="0" smtClean="0"/>
                    </a:p>
                  </a:txBody>
                  <a:tcPr anchor="ctr"/>
                </a:tc>
                <a:tc rowSpan="3">
                  <a:txBody>
                    <a:bodyPr/>
                    <a:lstStyle/>
                    <a:p>
                      <a:pPr algn="ctr"/>
                      <a:r>
                        <a:rPr lang="en-US" sz="1000" b="1" dirty="0" smtClean="0"/>
                        <a:t>2</a:t>
                      </a:r>
                    </a:p>
                  </a:txBody>
                  <a:tcPr anchor="ctr"/>
                </a:tc>
                <a:tc rowSpan="3">
                  <a:txBody>
                    <a:bodyPr/>
                    <a:lstStyle/>
                    <a:p>
                      <a:pPr algn="ctr"/>
                      <a:endParaRPr lang="en-US" sz="1000" dirty="0" smtClean="0"/>
                    </a:p>
                  </a:txBody>
                  <a:tcPr anchor="ctr"/>
                </a:tc>
                <a:tc rowSpan="3">
                  <a:txBody>
                    <a:bodyPr/>
                    <a:lstStyle/>
                    <a:p>
                      <a:r>
                        <a:rPr lang="en-US" sz="1000" b="1" dirty="0" smtClean="0"/>
                        <a:t>Operating Model</a:t>
                      </a:r>
                    </a:p>
                  </a:txBody>
                  <a:tcPr anchor="ctr"/>
                </a:tc>
                <a:tc>
                  <a:txBody>
                    <a:bodyPr/>
                    <a:lstStyle/>
                    <a:p>
                      <a:pPr marL="0" marR="0" lvl="0" indent="0" algn="l" defTabSz="890789" rtl="0" eaLnBrk="1" fontAlgn="auto" latinLnBrk="0" hangingPunct="1">
                        <a:lnSpc>
                          <a:spcPct val="100000"/>
                        </a:lnSpc>
                        <a:spcBef>
                          <a:spcPts val="0"/>
                        </a:spcBef>
                        <a:spcAft>
                          <a:spcPts val="0"/>
                        </a:spcAft>
                        <a:buClrTx/>
                        <a:buSzTx/>
                        <a:buFontTx/>
                        <a:buNone/>
                        <a:tabLst/>
                        <a:defRPr/>
                      </a:pPr>
                      <a:r>
                        <a:rPr lang="en-US" sz="1000" kern="1200" dirty="0" smtClean="0">
                          <a:solidFill>
                            <a:schemeClr val="dk1"/>
                          </a:solidFill>
                          <a:latin typeface="+mn-lt"/>
                          <a:ea typeface="+mn-ea"/>
                          <a:cs typeface="+mn-cs"/>
                        </a:rPr>
                        <a:t>Establishment of robust digital governance model</a:t>
                      </a:r>
                    </a:p>
                  </a:txBody>
                  <a:tcPr anchor="ctr"/>
                </a:tc>
                <a:tc>
                  <a:txBody>
                    <a:bodyPr/>
                    <a:lstStyle/>
                    <a:p>
                      <a:pPr algn="ctr"/>
                      <a:endParaRPr lang="en-US" sz="1000" b="1" dirty="0"/>
                    </a:p>
                  </a:txBody>
                  <a:tcPr anchor="ctr"/>
                </a:tc>
                <a:tc>
                  <a:txBody>
                    <a:bodyPr/>
                    <a:lstStyle/>
                    <a:p>
                      <a:pPr algn="ctr"/>
                      <a:endParaRPr lang="en-US" sz="1000" b="1" dirty="0"/>
                    </a:p>
                  </a:txBody>
                  <a:tcPr anchor="ctr"/>
                </a:tc>
                <a:tc>
                  <a:txBody>
                    <a:bodyPr/>
                    <a:lstStyle/>
                    <a:p>
                      <a:pPr algn="ctr"/>
                      <a:endParaRPr lang="en-US" sz="1000" b="1" dirty="0"/>
                    </a:p>
                  </a:txBody>
                  <a:tcPr anchor="ctr"/>
                </a:tc>
                <a:tc>
                  <a:txBody>
                    <a:bodyPr/>
                    <a:lstStyle/>
                    <a:p>
                      <a:pPr algn="ctr"/>
                      <a:endParaRPr lang="en-US" sz="1000" b="1" dirty="0"/>
                    </a:p>
                  </a:txBody>
                  <a:tcPr anchor="ctr"/>
                </a:tc>
                <a:tc>
                  <a:txBody>
                    <a:bodyPr/>
                    <a:lstStyle/>
                    <a:p>
                      <a:pPr algn="ctr"/>
                      <a:r>
                        <a:rPr lang="en-US" sz="1000" b="1" dirty="0" smtClean="0"/>
                        <a:t>5</a:t>
                      </a:r>
                      <a:endParaRPr lang="en-US" sz="1000" b="1" dirty="0"/>
                    </a:p>
                  </a:txBody>
                  <a:tcPr anchor="ctr"/>
                </a:tc>
              </a:tr>
              <a:tr h="0">
                <a:tc vMerge="1">
                  <a:txBody>
                    <a:bodyPr/>
                    <a:lstStyle/>
                    <a:p>
                      <a:endParaRPr lang="en-US" sz="1000" dirty="0" smtClean="0"/>
                    </a:p>
                  </a:txBody>
                  <a:tcPr anchor="ctr"/>
                </a:tc>
                <a:tc vMerge="1">
                  <a:txBody>
                    <a:bodyPr/>
                    <a:lstStyle/>
                    <a:p>
                      <a:endParaRPr lang="en-US" sz="1000" dirty="0" smtClean="0"/>
                    </a:p>
                  </a:txBody>
                  <a:tcPr anchor="ctr"/>
                </a:tc>
                <a:tc vMerge="1">
                  <a:txBody>
                    <a:bodyPr/>
                    <a:lstStyle/>
                    <a:p>
                      <a:endParaRPr lang="en-US" sz="1000" dirty="0" smtClean="0"/>
                    </a:p>
                  </a:txBody>
                  <a:tcPr anchor="ctr"/>
                </a:tc>
                <a:tc vMerge="1">
                  <a:txBody>
                    <a:bodyPr/>
                    <a:lstStyle/>
                    <a:p>
                      <a:endParaRPr lang="en-US" sz="1000" dirty="0" smtClean="0"/>
                    </a:p>
                  </a:txBody>
                  <a:tcPr anchor="ctr"/>
                </a:tc>
                <a:tc vMerge="1">
                  <a:txBody>
                    <a:bodyPr/>
                    <a:lstStyle/>
                    <a:p>
                      <a:endParaRPr lang="en-US" sz="1000" dirty="0" smtClean="0"/>
                    </a:p>
                  </a:txBody>
                  <a:tcPr anchor="ctr"/>
                </a:tc>
                <a:tc vMerge="1">
                  <a:txBody>
                    <a:bodyPr/>
                    <a:lstStyle/>
                    <a:p>
                      <a:endParaRPr lang="en-US" sz="1000" b="1" dirty="0" smtClean="0"/>
                    </a:p>
                  </a:txBody>
                  <a:tcPr anchor="ctr"/>
                </a:tc>
                <a:tc>
                  <a:txBody>
                    <a:bodyPr/>
                    <a:lstStyle/>
                    <a:p>
                      <a:pPr marL="0" marR="0" lvl="0" indent="0" algn="l" defTabSz="890789" rtl="0" eaLnBrk="1" fontAlgn="auto" latinLnBrk="0" hangingPunct="1">
                        <a:lnSpc>
                          <a:spcPct val="100000"/>
                        </a:lnSpc>
                        <a:spcBef>
                          <a:spcPts val="0"/>
                        </a:spcBef>
                        <a:spcAft>
                          <a:spcPts val="0"/>
                        </a:spcAft>
                        <a:buClrTx/>
                        <a:buSzTx/>
                        <a:buFontTx/>
                        <a:buNone/>
                        <a:tabLst/>
                        <a:defRPr/>
                      </a:pPr>
                      <a:r>
                        <a:rPr lang="en-US" sz="1000" kern="1200" dirty="0" smtClean="0">
                          <a:solidFill>
                            <a:schemeClr val="dk1"/>
                          </a:solidFill>
                          <a:latin typeface="+mn-lt"/>
                          <a:ea typeface="+mn-ea"/>
                          <a:cs typeface="+mn-cs"/>
                        </a:rPr>
                        <a:t>Digital workforce</a:t>
                      </a:r>
                    </a:p>
                  </a:txBody>
                  <a:tcPr anchor="ctr"/>
                </a:tc>
                <a:tc>
                  <a:txBody>
                    <a:bodyPr/>
                    <a:lstStyle/>
                    <a:p>
                      <a:pPr algn="ctr"/>
                      <a:endParaRPr lang="en-US" sz="1000" b="1" dirty="0"/>
                    </a:p>
                  </a:txBody>
                  <a:tcPr anchor="ctr"/>
                </a:tc>
                <a:tc>
                  <a:txBody>
                    <a:bodyPr/>
                    <a:lstStyle/>
                    <a:p>
                      <a:pPr algn="ctr"/>
                      <a:endParaRPr lang="en-US" sz="1000" b="1" dirty="0"/>
                    </a:p>
                  </a:txBody>
                  <a:tcPr anchor="ctr"/>
                </a:tc>
                <a:tc>
                  <a:txBody>
                    <a:bodyPr/>
                    <a:lstStyle/>
                    <a:p>
                      <a:pPr algn="ctr"/>
                      <a:r>
                        <a:rPr lang="en-US" sz="1000" b="1" dirty="0" smtClean="0"/>
                        <a:t>3</a:t>
                      </a:r>
                      <a:endParaRPr lang="en-US" sz="1000" b="1" dirty="0"/>
                    </a:p>
                  </a:txBody>
                  <a:tcPr anchor="ctr"/>
                </a:tc>
                <a:tc>
                  <a:txBody>
                    <a:bodyPr/>
                    <a:lstStyle/>
                    <a:p>
                      <a:pPr algn="ctr"/>
                      <a:endParaRPr lang="en-US" sz="1000" b="1" dirty="0"/>
                    </a:p>
                  </a:txBody>
                  <a:tcPr anchor="ctr"/>
                </a:tc>
                <a:tc>
                  <a:txBody>
                    <a:bodyPr/>
                    <a:lstStyle/>
                    <a:p>
                      <a:pPr algn="ctr"/>
                      <a:endParaRPr lang="en-US" sz="1000" b="1" dirty="0"/>
                    </a:p>
                  </a:txBody>
                  <a:tcPr anchor="ctr"/>
                </a:tc>
              </a:tr>
              <a:tr h="0">
                <a:tc vMerge="1">
                  <a:txBody>
                    <a:bodyPr/>
                    <a:lstStyle/>
                    <a:p>
                      <a:endParaRPr lang="en-US" sz="1000" dirty="0" smtClean="0"/>
                    </a:p>
                  </a:txBody>
                  <a:tcPr anchor="ctr"/>
                </a:tc>
                <a:tc vMerge="1">
                  <a:txBody>
                    <a:bodyPr/>
                    <a:lstStyle/>
                    <a:p>
                      <a:endParaRPr lang="en-US" sz="1000" dirty="0" smtClean="0"/>
                    </a:p>
                  </a:txBody>
                  <a:tcPr anchor="ctr"/>
                </a:tc>
                <a:tc vMerge="1">
                  <a:txBody>
                    <a:bodyPr/>
                    <a:lstStyle/>
                    <a:p>
                      <a:endParaRPr lang="en-US" sz="1000" dirty="0" smtClean="0"/>
                    </a:p>
                  </a:txBody>
                  <a:tcPr anchor="ctr"/>
                </a:tc>
                <a:tc vMerge="1">
                  <a:txBody>
                    <a:bodyPr/>
                    <a:lstStyle/>
                    <a:p>
                      <a:endParaRPr lang="en-US" sz="1000" dirty="0" smtClean="0"/>
                    </a:p>
                  </a:txBody>
                  <a:tcPr anchor="ctr"/>
                </a:tc>
                <a:tc vMerge="1">
                  <a:txBody>
                    <a:bodyPr/>
                    <a:lstStyle/>
                    <a:p>
                      <a:endParaRPr lang="en-US" sz="1000" dirty="0" smtClean="0"/>
                    </a:p>
                  </a:txBody>
                  <a:tcPr anchor="ctr"/>
                </a:tc>
                <a:tc vMerge="1">
                  <a:txBody>
                    <a:bodyPr/>
                    <a:lstStyle/>
                    <a:p>
                      <a:endParaRPr lang="en-US" sz="1000" b="1" dirty="0" smtClean="0"/>
                    </a:p>
                  </a:txBody>
                  <a:tcPr anchor="ctr"/>
                </a:tc>
                <a:tc>
                  <a:txBody>
                    <a:bodyPr/>
                    <a:lstStyle/>
                    <a:p>
                      <a:pPr marL="0" marR="0" lvl="0" indent="0" algn="l" defTabSz="890789" rtl="0" eaLnBrk="1" fontAlgn="auto" latinLnBrk="0" hangingPunct="1">
                        <a:lnSpc>
                          <a:spcPct val="100000"/>
                        </a:lnSpc>
                        <a:spcBef>
                          <a:spcPts val="0"/>
                        </a:spcBef>
                        <a:spcAft>
                          <a:spcPts val="0"/>
                        </a:spcAft>
                        <a:buClrTx/>
                        <a:buSzTx/>
                        <a:buFontTx/>
                        <a:buNone/>
                        <a:tabLst/>
                        <a:defRPr/>
                      </a:pPr>
                      <a:r>
                        <a:rPr lang="en-US" sz="1000" kern="1200" dirty="0" err="1" smtClean="0">
                          <a:solidFill>
                            <a:schemeClr val="dk1"/>
                          </a:solidFill>
                          <a:latin typeface="+mn-lt"/>
                          <a:ea typeface="+mn-ea"/>
                          <a:cs typeface="+mn-cs"/>
                        </a:rPr>
                        <a:t>Digitisation</a:t>
                      </a:r>
                      <a:r>
                        <a:rPr lang="en-US" sz="1000" kern="1200" dirty="0" smtClean="0">
                          <a:solidFill>
                            <a:schemeClr val="dk1"/>
                          </a:solidFill>
                          <a:latin typeface="+mn-lt"/>
                          <a:ea typeface="+mn-ea"/>
                          <a:cs typeface="+mn-cs"/>
                        </a:rPr>
                        <a:t> of key operational processes</a:t>
                      </a:r>
                    </a:p>
                  </a:txBody>
                  <a:tcPr anchor="ctr"/>
                </a:tc>
                <a:tc>
                  <a:txBody>
                    <a:bodyPr/>
                    <a:lstStyle/>
                    <a:p>
                      <a:pPr algn="ctr"/>
                      <a:endParaRPr lang="en-US" sz="1000" b="1" dirty="0"/>
                    </a:p>
                  </a:txBody>
                  <a:tcPr anchor="ctr"/>
                </a:tc>
                <a:tc>
                  <a:txBody>
                    <a:bodyPr/>
                    <a:lstStyle/>
                    <a:p>
                      <a:pPr algn="ctr"/>
                      <a:endParaRPr lang="en-US" sz="1000" b="1" dirty="0"/>
                    </a:p>
                  </a:txBody>
                  <a:tcPr anchor="ctr"/>
                </a:tc>
                <a:tc>
                  <a:txBody>
                    <a:bodyPr/>
                    <a:lstStyle/>
                    <a:p>
                      <a:pPr algn="ctr"/>
                      <a:endParaRPr lang="en-US" sz="1000" b="1" dirty="0"/>
                    </a:p>
                  </a:txBody>
                  <a:tcPr anchor="ctr"/>
                </a:tc>
                <a:tc>
                  <a:txBody>
                    <a:bodyPr/>
                    <a:lstStyle/>
                    <a:p>
                      <a:pPr algn="ctr"/>
                      <a:endParaRPr lang="en-US" sz="1000" b="1" dirty="0"/>
                    </a:p>
                  </a:txBody>
                  <a:tcPr anchor="ctr"/>
                </a:tc>
                <a:tc>
                  <a:txBody>
                    <a:bodyPr/>
                    <a:lstStyle/>
                    <a:p>
                      <a:pPr algn="ctr"/>
                      <a:r>
                        <a:rPr lang="en-US" sz="1000" b="1" dirty="0" smtClean="0"/>
                        <a:t>5</a:t>
                      </a:r>
                      <a:endParaRPr lang="en-US" sz="1000" b="1" dirty="0"/>
                    </a:p>
                  </a:txBody>
                  <a:tcPr anchor="ctr"/>
                </a:tc>
              </a:tr>
              <a:tr h="0">
                <a:tc rowSpan="4">
                  <a:txBody>
                    <a:bodyPr/>
                    <a:lstStyle/>
                    <a:p>
                      <a:pPr algn="ctr"/>
                      <a:endParaRPr lang="en-US" sz="1000" b="1" dirty="0" smtClean="0"/>
                    </a:p>
                  </a:txBody>
                  <a:tcPr anchor="ctr"/>
                </a:tc>
                <a:tc rowSpan="4">
                  <a:txBody>
                    <a:bodyPr/>
                    <a:lstStyle/>
                    <a:p>
                      <a:pPr algn="ctr"/>
                      <a:endParaRPr lang="en-US" sz="1000" b="1" dirty="0" smtClean="0"/>
                    </a:p>
                  </a:txBody>
                  <a:tcPr anchor="ctr"/>
                </a:tc>
                <a:tc rowSpan="4">
                  <a:txBody>
                    <a:bodyPr/>
                    <a:lstStyle/>
                    <a:p>
                      <a:pPr algn="ctr"/>
                      <a:r>
                        <a:rPr lang="en-US" sz="1000" b="1" dirty="0" smtClean="0"/>
                        <a:t>3</a:t>
                      </a:r>
                    </a:p>
                  </a:txBody>
                  <a:tcPr anchor="ctr"/>
                </a:tc>
                <a:tc rowSpan="4">
                  <a:txBody>
                    <a:bodyPr/>
                    <a:lstStyle/>
                    <a:p>
                      <a:pPr algn="ctr"/>
                      <a:endParaRPr lang="en-US" sz="1000" dirty="0" smtClean="0"/>
                    </a:p>
                  </a:txBody>
                  <a:tcPr anchor="ctr"/>
                </a:tc>
                <a:tc rowSpan="4">
                  <a:txBody>
                    <a:bodyPr/>
                    <a:lstStyle/>
                    <a:p>
                      <a:pPr algn="ctr"/>
                      <a:endParaRPr lang="en-US" sz="1000" dirty="0" smtClean="0"/>
                    </a:p>
                  </a:txBody>
                  <a:tcPr anchor="ctr"/>
                </a:tc>
                <a:tc rowSpan="4">
                  <a:txBody>
                    <a:bodyPr/>
                    <a:lstStyle/>
                    <a:p>
                      <a:r>
                        <a:rPr lang="en-US" sz="1000" b="1" dirty="0" smtClean="0"/>
                        <a:t>Technology Enablement</a:t>
                      </a:r>
                    </a:p>
                  </a:txBody>
                  <a:tcPr anchor="ctr"/>
                </a:tc>
                <a:tc>
                  <a:txBody>
                    <a:bodyPr/>
                    <a:lstStyle/>
                    <a:p>
                      <a:pPr marL="0" marR="0" lvl="0" indent="0" algn="l" defTabSz="890789" rtl="0" eaLnBrk="1" fontAlgn="auto" latinLnBrk="0" hangingPunct="1">
                        <a:lnSpc>
                          <a:spcPct val="100000"/>
                        </a:lnSpc>
                        <a:spcBef>
                          <a:spcPts val="0"/>
                        </a:spcBef>
                        <a:spcAft>
                          <a:spcPts val="0"/>
                        </a:spcAft>
                        <a:buClrTx/>
                        <a:buSzTx/>
                        <a:buFontTx/>
                        <a:buNone/>
                        <a:tabLst/>
                        <a:defRPr/>
                      </a:pPr>
                      <a:r>
                        <a:rPr lang="en-GB" sz="1000" kern="1200" dirty="0" smtClean="0">
                          <a:solidFill>
                            <a:schemeClr val="dk1"/>
                          </a:solidFill>
                          <a:latin typeface="+mn-lt"/>
                          <a:ea typeface="+mn-ea"/>
                          <a:cs typeface="+mn-cs"/>
                        </a:rPr>
                        <a:t>API implementation and management</a:t>
                      </a:r>
                    </a:p>
                  </a:txBody>
                  <a:tcPr anchor="ctr"/>
                </a:tc>
                <a:tc>
                  <a:txBody>
                    <a:bodyPr/>
                    <a:lstStyle/>
                    <a:p>
                      <a:pPr algn="ctr"/>
                      <a:endParaRPr lang="en-US" sz="1000" b="1" dirty="0"/>
                    </a:p>
                  </a:txBody>
                  <a:tcPr anchor="ctr"/>
                </a:tc>
                <a:tc>
                  <a:txBody>
                    <a:bodyPr/>
                    <a:lstStyle/>
                    <a:p>
                      <a:pPr algn="ctr"/>
                      <a:endParaRPr lang="en-US" sz="1000" b="1" dirty="0"/>
                    </a:p>
                  </a:txBody>
                  <a:tcPr anchor="ctr"/>
                </a:tc>
                <a:tc>
                  <a:txBody>
                    <a:bodyPr/>
                    <a:lstStyle/>
                    <a:p>
                      <a:pPr algn="ctr"/>
                      <a:endParaRPr lang="en-US" sz="1000" b="1" dirty="0"/>
                    </a:p>
                  </a:txBody>
                  <a:tcPr anchor="ctr"/>
                </a:tc>
                <a:tc>
                  <a:txBody>
                    <a:bodyPr/>
                    <a:lstStyle/>
                    <a:p>
                      <a:pPr algn="ctr"/>
                      <a:endParaRPr lang="en-US" sz="1000" b="1" dirty="0"/>
                    </a:p>
                  </a:txBody>
                  <a:tcPr anchor="ctr"/>
                </a:tc>
                <a:tc>
                  <a:txBody>
                    <a:bodyPr/>
                    <a:lstStyle/>
                    <a:p>
                      <a:pPr algn="ctr"/>
                      <a:r>
                        <a:rPr lang="en-US" sz="1000" b="1" dirty="0" smtClean="0"/>
                        <a:t>5</a:t>
                      </a:r>
                      <a:endParaRPr lang="en-US" sz="1000" b="1" dirty="0"/>
                    </a:p>
                  </a:txBody>
                  <a:tcPr anchor="ctr"/>
                </a:tc>
              </a:tr>
              <a:tr h="0">
                <a:tc vMerge="1">
                  <a:txBody>
                    <a:bodyPr/>
                    <a:lstStyle/>
                    <a:p>
                      <a:endParaRPr lang="en-US" sz="1000" dirty="0" smtClean="0"/>
                    </a:p>
                  </a:txBody>
                  <a:tcPr anchor="ctr"/>
                </a:tc>
                <a:tc vMerge="1">
                  <a:txBody>
                    <a:bodyPr/>
                    <a:lstStyle/>
                    <a:p>
                      <a:endParaRPr lang="en-US" sz="1000" dirty="0" smtClean="0"/>
                    </a:p>
                  </a:txBody>
                  <a:tcPr anchor="ctr"/>
                </a:tc>
                <a:tc vMerge="1">
                  <a:txBody>
                    <a:bodyPr/>
                    <a:lstStyle/>
                    <a:p>
                      <a:endParaRPr lang="en-US" sz="1000" dirty="0" smtClean="0"/>
                    </a:p>
                  </a:txBody>
                  <a:tcPr anchor="ctr"/>
                </a:tc>
                <a:tc vMerge="1">
                  <a:txBody>
                    <a:bodyPr/>
                    <a:lstStyle/>
                    <a:p>
                      <a:endParaRPr lang="en-US" sz="1000" dirty="0" smtClean="0"/>
                    </a:p>
                  </a:txBody>
                  <a:tcPr anchor="ctr"/>
                </a:tc>
                <a:tc vMerge="1">
                  <a:txBody>
                    <a:bodyPr/>
                    <a:lstStyle/>
                    <a:p>
                      <a:endParaRPr lang="en-US" sz="1000" dirty="0" smtClean="0"/>
                    </a:p>
                  </a:txBody>
                  <a:tcPr anchor="ctr"/>
                </a:tc>
                <a:tc vMerge="1">
                  <a:txBody>
                    <a:bodyPr/>
                    <a:lstStyle/>
                    <a:p>
                      <a:endParaRPr lang="en-US" sz="1000" b="1" dirty="0" smtClean="0"/>
                    </a:p>
                  </a:txBody>
                  <a:tcPr anchor="ctr"/>
                </a:tc>
                <a:tc>
                  <a:txBody>
                    <a:bodyPr/>
                    <a:lstStyle/>
                    <a:p>
                      <a:pPr marL="0" marR="0" lvl="0" indent="0" algn="l" defTabSz="890789" rtl="0" eaLnBrk="1" fontAlgn="auto" latinLnBrk="0" hangingPunct="1">
                        <a:lnSpc>
                          <a:spcPct val="100000"/>
                        </a:lnSpc>
                        <a:spcBef>
                          <a:spcPts val="0"/>
                        </a:spcBef>
                        <a:spcAft>
                          <a:spcPts val="0"/>
                        </a:spcAft>
                        <a:buClrTx/>
                        <a:buSzTx/>
                        <a:buFontTx/>
                        <a:buNone/>
                        <a:tabLst/>
                        <a:defRPr/>
                      </a:pPr>
                      <a:r>
                        <a:rPr lang="en-GB" sz="1000" kern="1200" dirty="0" smtClean="0">
                          <a:solidFill>
                            <a:schemeClr val="dk1"/>
                          </a:solidFill>
                          <a:latin typeface="+mn-lt"/>
                          <a:ea typeface="+mn-ea"/>
                          <a:cs typeface="+mn-cs"/>
                        </a:rPr>
                        <a:t>Scalable cloud service models</a:t>
                      </a:r>
                      <a:endParaRPr lang="en-US" sz="1000" kern="1200" dirty="0" smtClean="0">
                        <a:solidFill>
                          <a:schemeClr val="dk1"/>
                        </a:solidFill>
                        <a:latin typeface="+mn-lt"/>
                        <a:ea typeface="+mn-ea"/>
                        <a:cs typeface="+mn-cs"/>
                      </a:endParaRPr>
                    </a:p>
                  </a:txBody>
                  <a:tcPr anchor="ctr"/>
                </a:tc>
                <a:tc>
                  <a:txBody>
                    <a:bodyPr/>
                    <a:lstStyle/>
                    <a:p>
                      <a:pPr algn="ctr"/>
                      <a:endParaRPr lang="en-US" sz="1000" b="1" dirty="0"/>
                    </a:p>
                  </a:txBody>
                  <a:tcPr anchor="ctr"/>
                </a:tc>
                <a:tc>
                  <a:txBody>
                    <a:bodyPr/>
                    <a:lstStyle/>
                    <a:p>
                      <a:pPr algn="ctr"/>
                      <a:endParaRPr lang="en-US" sz="1000" b="1" dirty="0"/>
                    </a:p>
                  </a:txBody>
                  <a:tcPr anchor="ctr"/>
                </a:tc>
                <a:tc>
                  <a:txBody>
                    <a:bodyPr/>
                    <a:lstStyle/>
                    <a:p>
                      <a:pPr algn="ctr"/>
                      <a:endParaRPr lang="en-US" sz="1000" b="1" dirty="0"/>
                    </a:p>
                  </a:txBody>
                  <a:tcPr anchor="ctr"/>
                </a:tc>
                <a:tc>
                  <a:txBody>
                    <a:bodyPr/>
                    <a:lstStyle/>
                    <a:p>
                      <a:pPr algn="ctr"/>
                      <a:r>
                        <a:rPr lang="en-US" sz="1000" b="1" dirty="0" smtClean="0"/>
                        <a:t>4</a:t>
                      </a:r>
                      <a:endParaRPr lang="en-US" sz="1000" b="1" dirty="0"/>
                    </a:p>
                  </a:txBody>
                  <a:tcPr anchor="ctr"/>
                </a:tc>
                <a:tc>
                  <a:txBody>
                    <a:bodyPr/>
                    <a:lstStyle/>
                    <a:p>
                      <a:pPr algn="ctr"/>
                      <a:endParaRPr lang="en-US" sz="1000" b="1" dirty="0"/>
                    </a:p>
                  </a:txBody>
                  <a:tcPr anchor="ctr"/>
                </a:tc>
              </a:tr>
              <a:tr h="0">
                <a:tc vMerge="1">
                  <a:txBody>
                    <a:bodyPr/>
                    <a:lstStyle/>
                    <a:p>
                      <a:endParaRPr lang="en-US" sz="1000" dirty="0" smtClean="0"/>
                    </a:p>
                  </a:txBody>
                  <a:tcPr anchor="ctr"/>
                </a:tc>
                <a:tc vMerge="1">
                  <a:txBody>
                    <a:bodyPr/>
                    <a:lstStyle/>
                    <a:p>
                      <a:endParaRPr lang="en-US" sz="1000" dirty="0" smtClean="0"/>
                    </a:p>
                  </a:txBody>
                  <a:tcPr anchor="ctr"/>
                </a:tc>
                <a:tc vMerge="1">
                  <a:txBody>
                    <a:bodyPr/>
                    <a:lstStyle/>
                    <a:p>
                      <a:endParaRPr lang="en-US" sz="1000" dirty="0" smtClean="0"/>
                    </a:p>
                  </a:txBody>
                  <a:tcPr anchor="ctr"/>
                </a:tc>
                <a:tc vMerge="1">
                  <a:txBody>
                    <a:bodyPr/>
                    <a:lstStyle/>
                    <a:p>
                      <a:endParaRPr lang="en-US" sz="1000" dirty="0" smtClean="0"/>
                    </a:p>
                  </a:txBody>
                  <a:tcPr anchor="ctr"/>
                </a:tc>
                <a:tc vMerge="1">
                  <a:txBody>
                    <a:bodyPr/>
                    <a:lstStyle/>
                    <a:p>
                      <a:endParaRPr lang="en-US" sz="1000" dirty="0" smtClean="0"/>
                    </a:p>
                  </a:txBody>
                  <a:tcPr anchor="ctr"/>
                </a:tc>
                <a:tc vMerge="1">
                  <a:txBody>
                    <a:bodyPr/>
                    <a:lstStyle/>
                    <a:p>
                      <a:endParaRPr lang="en-US" sz="1000" b="1" dirty="0" smtClean="0"/>
                    </a:p>
                  </a:txBody>
                  <a:tcPr anchor="ctr"/>
                </a:tc>
                <a:tc>
                  <a:txBody>
                    <a:bodyPr/>
                    <a:lstStyle/>
                    <a:p>
                      <a:pPr marL="0" marR="0" lvl="0" indent="0" algn="l" defTabSz="890789" rtl="0" eaLnBrk="1" fontAlgn="auto" latinLnBrk="0" hangingPunct="1">
                        <a:lnSpc>
                          <a:spcPct val="100000"/>
                        </a:lnSpc>
                        <a:spcBef>
                          <a:spcPts val="0"/>
                        </a:spcBef>
                        <a:spcAft>
                          <a:spcPts val="0"/>
                        </a:spcAft>
                        <a:buClrTx/>
                        <a:buSzTx/>
                        <a:buFontTx/>
                        <a:buNone/>
                        <a:tabLst/>
                        <a:defRPr/>
                      </a:pPr>
                      <a:r>
                        <a:rPr lang="en-US" sz="1000" kern="1200" dirty="0" smtClean="0">
                          <a:solidFill>
                            <a:schemeClr val="dk1"/>
                          </a:solidFill>
                          <a:latin typeface="+mn-lt"/>
                          <a:ea typeface="+mn-ea"/>
                          <a:cs typeface="+mn-cs"/>
                        </a:rPr>
                        <a:t>Optimal utilization of data &amp; analytics and artificial intelligence</a:t>
                      </a:r>
                    </a:p>
                  </a:txBody>
                  <a:tcPr anchor="ctr"/>
                </a:tc>
                <a:tc>
                  <a:txBody>
                    <a:bodyPr/>
                    <a:lstStyle/>
                    <a:p>
                      <a:pPr algn="ctr"/>
                      <a:endParaRPr lang="en-US" sz="1000" b="1" dirty="0"/>
                    </a:p>
                  </a:txBody>
                  <a:tcPr anchor="ctr"/>
                </a:tc>
                <a:tc>
                  <a:txBody>
                    <a:bodyPr/>
                    <a:lstStyle/>
                    <a:p>
                      <a:pPr algn="ctr"/>
                      <a:endParaRPr lang="en-US" sz="1000" b="1" dirty="0"/>
                    </a:p>
                  </a:txBody>
                  <a:tcPr anchor="ctr"/>
                </a:tc>
                <a:tc>
                  <a:txBody>
                    <a:bodyPr/>
                    <a:lstStyle/>
                    <a:p>
                      <a:pPr algn="ctr"/>
                      <a:endParaRPr lang="en-US" sz="1000" b="1" dirty="0"/>
                    </a:p>
                  </a:txBody>
                  <a:tcPr anchor="ctr"/>
                </a:tc>
                <a:tc>
                  <a:txBody>
                    <a:bodyPr/>
                    <a:lstStyle/>
                    <a:p>
                      <a:pPr algn="ctr"/>
                      <a:r>
                        <a:rPr lang="en-US" sz="1000" b="1" dirty="0" smtClean="0"/>
                        <a:t>4</a:t>
                      </a:r>
                      <a:endParaRPr lang="en-US" sz="1000" b="1" dirty="0"/>
                    </a:p>
                  </a:txBody>
                  <a:tcPr anchor="ctr"/>
                </a:tc>
                <a:tc>
                  <a:txBody>
                    <a:bodyPr/>
                    <a:lstStyle/>
                    <a:p>
                      <a:pPr algn="ctr"/>
                      <a:endParaRPr lang="en-US" sz="1000" b="1" dirty="0"/>
                    </a:p>
                  </a:txBody>
                  <a:tcPr anchor="ctr"/>
                </a:tc>
              </a:tr>
              <a:tr h="0">
                <a:tc vMerge="1">
                  <a:txBody>
                    <a:bodyPr/>
                    <a:lstStyle/>
                    <a:p>
                      <a:endParaRPr lang="en-US" sz="1000" dirty="0" smtClean="0"/>
                    </a:p>
                  </a:txBody>
                  <a:tcPr anchor="ctr"/>
                </a:tc>
                <a:tc vMerge="1">
                  <a:txBody>
                    <a:bodyPr/>
                    <a:lstStyle/>
                    <a:p>
                      <a:endParaRPr lang="en-US" sz="1000" dirty="0" smtClean="0"/>
                    </a:p>
                  </a:txBody>
                  <a:tcPr anchor="ctr"/>
                </a:tc>
                <a:tc vMerge="1">
                  <a:txBody>
                    <a:bodyPr/>
                    <a:lstStyle/>
                    <a:p>
                      <a:endParaRPr lang="en-US" sz="1000" dirty="0" smtClean="0"/>
                    </a:p>
                  </a:txBody>
                  <a:tcPr anchor="ctr"/>
                </a:tc>
                <a:tc vMerge="1">
                  <a:txBody>
                    <a:bodyPr/>
                    <a:lstStyle/>
                    <a:p>
                      <a:endParaRPr lang="en-US" sz="1000" dirty="0" smtClean="0"/>
                    </a:p>
                  </a:txBody>
                  <a:tcPr anchor="ctr"/>
                </a:tc>
                <a:tc vMerge="1">
                  <a:txBody>
                    <a:bodyPr/>
                    <a:lstStyle/>
                    <a:p>
                      <a:endParaRPr lang="en-US" sz="1000" dirty="0" smtClean="0"/>
                    </a:p>
                  </a:txBody>
                  <a:tcPr anchor="ctr"/>
                </a:tc>
                <a:tc vMerge="1">
                  <a:txBody>
                    <a:bodyPr/>
                    <a:lstStyle/>
                    <a:p>
                      <a:endParaRPr lang="en-US" sz="1000" b="1" dirty="0" smtClean="0"/>
                    </a:p>
                  </a:txBody>
                  <a:tcPr anchor="ctr"/>
                </a:tc>
                <a:tc>
                  <a:txBody>
                    <a:bodyPr/>
                    <a:lstStyle/>
                    <a:p>
                      <a:pPr marL="0" marR="0" lvl="0" indent="0" algn="l" defTabSz="890789" rtl="0" eaLnBrk="1" fontAlgn="auto" latinLnBrk="0" hangingPunct="1">
                        <a:lnSpc>
                          <a:spcPct val="100000"/>
                        </a:lnSpc>
                        <a:spcBef>
                          <a:spcPts val="0"/>
                        </a:spcBef>
                        <a:spcAft>
                          <a:spcPts val="0"/>
                        </a:spcAft>
                        <a:buClrTx/>
                        <a:buSzTx/>
                        <a:buFontTx/>
                        <a:buNone/>
                        <a:tabLst/>
                        <a:defRPr/>
                      </a:pPr>
                      <a:r>
                        <a:rPr lang="en-US" sz="1000" kern="1200" dirty="0" smtClean="0">
                          <a:solidFill>
                            <a:schemeClr val="dk1"/>
                          </a:solidFill>
                          <a:latin typeface="+mn-lt"/>
                          <a:ea typeface="+mn-ea"/>
                          <a:cs typeface="+mn-cs"/>
                        </a:rPr>
                        <a:t>Application of best practice user experience (UX) standards</a:t>
                      </a:r>
                    </a:p>
                  </a:txBody>
                  <a:tcPr anchor="ctr"/>
                </a:tc>
                <a:tc>
                  <a:txBody>
                    <a:bodyPr/>
                    <a:lstStyle/>
                    <a:p>
                      <a:pPr algn="ctr"/>
                      <a:endParaRPr lang="en-US" sz="1000" b="1" dirty="0"/>
                    </a:p>
                  </a:txBody>
                  <a:tcPr anchor="ctr"/>
                </a:tc>
                <a:tc>
                  <a:txBody>
                    <a:bodyPr/>
                    <a:lstStyle/>
                    <a:p>
                      <a:pPr algn="ctr"/>
                      <a:endParaRPr lang="en-US" sz="1000" b="1" dirty="0"/>
                    </a:p>
                  </a:txBody>
                  <a:tcPr anchor="ctr"/>
                </a:tc>
                <a:tc>
                  <a:txBody>
                    <a:bodyPr/>
                    <a:lstStyle/>
                    <a:p>
                      <a:pPr algn="ctr"/>
                      <a:endParaRPr lang="en-US" sz="1000" b="1" dirty="0"/>
                    </a:p>
                  </a:txBody>
                  <a:tcPr anchor="ctr"/>
                </a:tc>
                <a:tc>
                  <a:txBody>
                    <a:bodyPr/>
                    <a:lstStyle/>
                    <a:p>
                      <a:pPr algn="ctr"/>
                      <a:r>
                        <a:rPr lang="en-US" sz="1000" b="1" dirty="0" smtClean="0"/>
                        <a:t>4</a:t>
                      </a:r>
                      <a:endParaRPr lang="en-US" sz="1000" b="1" dirty="0"/>
                    </a:p>
                  </a:txBody>
                  <a:tcPr anchor="ctr"/>
                </a:tc>
                <a:tc>
                  <a:txBody>
                    <a:bodyPr/>
                    <a:lstStyle/>
                    <a:p>
                      <a:pPr algn="ctr"/>
                      <a:endParaRPr lang="en-US" sz="1000" b="1" dirty="0"/>
                    </a:p>
                  </a:txBody>
                  <a:tcPr anchor="ctr"/>
                </a:tc>
              </a:tr>
              <a:tr h="0">
                <a:tc rowSpan="3">
                  <a:txBody>
                    <a:bodyPr/>
                    <a:lstStyle/>
                    <a:p>
                      <a:pPr algn="ctr"/>
                      <a:endParaRPr lang="en-US" sz="1000" b="1" dirty="0" smtClean="0"/>
                    </a:p>
                  </a:txBody>
                  <a:tcPr anchor="ctr">
                    <a:solidFill>
                      <a:srgbClr val="DBCDDB"/>
                    </a:solidFill>
                  </a:tcPr>
                </a:tc>
                <a:tc rowSpan="3">
                  <a:txBody>
                    <a:bodyPr/>
                    <a:lstStyle/>
                    <a:p>
                      <a:pPr algn="ctr"/>
                      <a:endParaRPr lang="en-US" sz="1000" b="1" dirty="0" smtClean="0"/>
                    </a:p>
                  </a:txBody>
                  <a:tcPr anchor="ctr">
                    <a:solidFill>
                      <a:srgbClr val="DBCDDB"/>
                    </a:solidFill>
                  </a:tcPr>
                </a:tc>
                <a:tc rowSpan="3">
                  <a:txBody>
                    <a:bodyPr/>
                    <a:lstStyle/>
                    <a:p>
                      <a:pPr algn="ctr"/>
                      <a:r>
                        <a:rPr lang="en-US" sz="1000" b="1" dirty="0" smtClean="0"/>
                        <a:t>3</a:t>
                      </a:r>
                    </a:p>
                  </a:txBody>
                  <a:tcPr anchor="ctr">
                    <a:solidFill>
                      <a:srgbClr val="DBCDDB"/>
                    </a:solidFill>
                  </a:tcPr>
                </a:tc>
                <a:tc rowSpan="3">
                  <a:txBody>
                    <a:bodyPr/>
                    <a:lstStyle/>
                    <a:p>
                      <a:pPr algn="ctr"/>
                      <a:endParaRPr lang="en-US" sz="1000" dirty="0" smtClean="0"/>
                    </a:p>
                  </a:txBody>
                  <a:tcPr anchor="ctr">
                    <a:solidFill>
                      <a:srgbClr val="DBCDDB"/>
                    </a:solidFill>
                  </a:tcPr>
                </a:tc>
                <a:tc rowSpan="3">
                  <a:txBody>
                    <a:bodyPr/>
                    <a:lstStyle/>
                    <a:p>
                      <a:pPr algn="ctr"/>
                      <a:endParaRPr lang="en-US" sz="1000" dirty="0" smtClean="0"/>
                    </a:p>
                  </a:txBody>
                  <a:tcPr anchor="ctr">
                    <a:solidFill>
                      <a:srgbClr val="DBCDDB"/>
                    </a:solidFill>
                  </a:tcPr>
                </a:tc>
                <a:tc rowSpan="3">
                  <a:txBody>
                    <a:bodyPr/>
                    <a:lstStyle/>
                    <a:p>
                      <a:r>
                        <a:rPr lang="en-US" sz="1000" b="1" dirty="0" smtClean="0"/>
                        <a:t>Co-creation</a:t>
                      </a:r>
                    </a:p>
                  </a:txBody>
                  <a:tcPr anchor="ctr">
                    <a:solidFill>
                      <a:srgbClr val="DBCDDB"/>
                    </a:solidFill>
                  </a:tcPr>
                </a:tc>
                <a:tc>
                  <a:txBody>
                    <a:bodyPr/>
                    <a:lstStyle/>
                    <a:p>
                      <a:pPr marL="0" marR="0" lvl="0" indent="0" algn="l" defTabSz="890789" rtl="0" eaLnBrk="1" fontAlgn="auto" latinLnBrk="0" hangingPunct="1">
                        <a:lnSpc>
                          <a:spcPct val="100000"/>
                        </a:lnSpc>
                        <a:spcBef>
                          <a:spcPts val="0"/>
                        </a:spcBef>
                        <a:spcAft>
                          <a:spcPts val="0"/>
                        </a:spcAft>
                        <a:buClrTx/>
                        <a:buSzTx/>
                        <a:buFontTx/>
                        <a:buNone/>
                        <a:tabLst/>
                        <a:defRPr/>
                      </a:pPr>
                      <a:r>
                        <a:rPr lang="en-US" sz="1000" kern="1200" dirty="0">
                          <a:solidFill>
                            <a:schemeClr val="dk1"/>
                          </a:solidFill>
                          <a:latin typeface="+mn-lt"/>
                          <a:ea typeface="+mn-ea"/>
                          <a:cs typeface="+mn-cs"/>
                        </a:rPr>
                        <a:t>Establishment of Innovation Strategy</a:t>
                      </a:r>
                    </a:p>
                  </a:txBody>
                  <a:tcPr marL="6350" marR="6350" marT="6350" marB="0" anchor="ctr"/>
                </a:tc>
                <a:tc>
                  <a:txBody>
                    <a:bodyPr/>
                    <a:lstStyle/>
                    <a:p>
                      <a:pPr algn="ctr"/>
                      <a:endParaRPr lang="en-US" sz="1000" b="1" dirty="0"/>
                    </a:p>
                  </a:txBody>
                  <a:tcPr anchor="ctr"/>
                </a:tc>
                <a:tc>
                  <a:txBody>
                    <a:bodyPr/>
                    <a:lstStyle/>
                    <a:p>
                      <a:pPr algn="ctr"/>
                      <a:endParaRPr lang="en-US" sz="1000" b="1" dirty="0"/>
                    </a:p>
                  </a:txBody>
                  <a:tcPr anchor="ctr"/>
                </a:tc>
                <a:tc>
                  <a:txBody>
                    <a:bodyPr/>
                    <a:lstStyle/>
                    <a:p>
                      <a:pPr algn="ctr"/>
                      <a:endParaRPr lang="en-US" sz="1000" b="1" dirty="0"/>
                    </a:p>
                  </a:txBody>
                  <a:tcPr anchor="ctr"/>
                </a:tc>
                <a:tc>
                  <a:txBody>
                    <a:bodyPr/>
                    <a:lstStyle/>
                    <a:p>
                      <a:pPr algn="ctr"/>
                      <a:endParaRPr lang="en-US" sz="1000" b="1" dirty="0"/>
                    </a:p>
                  </a:txBody>
                  <a:tcPr anchor="ctr"/>
                </a:tc>
                <a:tc>
                  <a:txBody>
                    <a:bodyPr/>
                    <a:lstStyle/>
                    <a:p>
                      <a:pPr algn="ctr"/>
                      <a:r>
                        <a:rPr lang="en-US" sz="1000" b="1" dirty="0" smtClean="0"/>
                        <a:t>5</a:t>
                      </a:r>
                      <a:endParaRPr lang="en-US" sz="1000" b="1" dirty="0"/>
                    </a:p>
                  </a:txBody>
                  <a:tcPr anchor="ctr"/>
                </a:tc>
              </a:tr>
              <a:tr h="0">
                <a:tc vMerge="1">
                  <a:txBody>
                    <a:bodyPr/>
                    <a:lstStyle/>
                    <a:p>
                      <a:endParaRPr lang="en-US" sz="1000" dirty="0" smtClean="0"/>
                    </a:p>
                  </a:txBody>
                  <a:tcPr anchor="ctr"/>
                </a:tc>
                <a:tc vMerge="1">
                  <a:txBody>
                    <a:bodyPr/>
                    <a:lstStyle/>
                    <a:p>
                      <a:endParaRPr lang="en-US" sz="1000" dirty="0" smtClean="0"/>
                    </a:p>
                  </a:txBody>
                  <a:tcPr anchor="ctr"/>
                </a:tc>
                <a:tc vMerge="1">
                  <a:txBody>
                    <a:bodyPr/>
                    <a:lstStyle/>
                    <a:p>
                      <a:endParaRPr lang="en-US" sz="1000" dirty="0" smtClean="0"/>
                    </a:p>
                  </a:txBody>
                  <a:tcPr anchor="ctr"/>
                </a:tc>
                <a:tc vMerge="1">
                  <a:txBody>
                    <a:bodyPr/>
                    <a:lstStyle/>
                    <a:p>
                      <a:endParaRPr lang="en-US" sz="1000" dirty="0" smtClean="0"/>
                    </a:p>
                  </a:txBody>
                  <a:tcPr anchor="ctr"/>
                </a:tc>
                <a:tc vMerge="1">
                  <a:txBody>
                    <a:bodyPr/>
                    <a:lstStyle/>
                    <a:p>
                      <a:endParaRPr lang="en-US" sz="1000" dirty="0" smtClean="0"/>
                    </a:p>
                  </a:txBody>
                  <a:tcPr anchor="ctr"/>
                </a:tc>
                <a:tc vMerge="1">
                  <a:txBody>
                    <a:bodyPr/>
                    <a:lstStyle/>
                    <a:p>
                      <a:endParaRPr lang="en-US" sz="1000" b="1" dirty="0" smtClean="0"/>
                    </a:p>
                  </a:txBody>
                  <a:tcPr anchor="ctr"/>
                </a:tc>
                <a:tc>
                  <a:txBody>
                    <a:bodyPr/>
                    <a:lstStyle/>
                    <a:p>
                      <a:pPr marL="0" marR="0" lvl="0" indent="0" algn="l" defTabSz="890789" rtl="0" eaLnBrk="1" fontAlgn="auto" latinLnBrk="0" hangingPunct="1">
                        <a:lnSpc>
                          <a:spcPct val="100000"/>
                        </a:lnSpc>
                        <a:spcBef>
                          <a:spcPts val="0"/>
                        </a:spcBef>
                        <a:spcAft>
                          <a:spcPts val="0"/>
                        </a:spcAft>
                        <a:buClrTx/>
                        <a:buSzTx/>
                        <a:buFontTx/>
                        <a:buNone/>
                        <a:tabLst/>
                        <a:defRPr/>
                      </a:pPr>
                      <a:r>
                        <a:rPr lang="en-US" sz="1000" kern="1200" dirty="0">
                          <a:solidFill>
                            <a:schemeClr val="dk1"/>
                          </a:solidFill>
                          <a:latin typeface="+mn-lt"/>
                          <a:ea typeface="+mn-ea"/>
                          <a:cs typeface="+mn-cs"/>
                        </a:rPr>
                        <a:t>Mature internal innovation sourcing processes and platforms </a:t>
                      </a:r>
                    </a:p>
                  </a:txBody>
                  <a:tcPr marL="6350" marR="6350" marT="6350" marB="0" anchor="ctr"/>
                </a:tc>
                <a:tc>
                  <a:txBody>
                    <a:bodyPr/>
                    <a:lstStyle/>
                    <a:p>
                      <a:pPr algn="ctr"/>
                      <a:endParaRPr lang="en-US" sz="1000" b="1" dirty="0"/>
                    </a:p>
                  </a:txBody>
                  <a:tcPr anchor="ctr"/>
                </a:tc>
                <a:tc>
                  <a:txBody>
                    <a:bodyPr/>
                    <a:lstStyle/>
                    <a:p>
                      <a:pPr algn="ctr"/>
                      <a:endParaRPr lang="en-US" sz="1000" b="1" dirty="0"/>
                    </a:p>
                  </a:txBody>
                  <a:tcPr anchor="ctr"/>
                </a:tc>
                <a:tc>
                  <a:txBody>
                    <a:bodyPr/>
                    <a:lstStyle/>
                    <a:p>
                      <a:pPr algn="ctr"/>
                      <a:r>
                        <a:rPr lang="en-US" sz="1000" b="1" dirty="0" smtClean="0"/>
                        <a:t>3</a:t>
                      </a:r>
                      <a:endParaRPr lang="en-US" sz="1000" b="1" dirty="0"/>
                    </a:p>
                  </a:txBody>
                  <a:tcPr anchor="ctr"/>
                </a:tc>
                <a:tc>
                  <a:txBody>
                    <a:bodyPr/>
                    <a:lstStyle/>
                    <a:p>
                      <a:pPr algn="ctr"/>
                      <a:endParaRPr lang="en-US" sz="1000" b="1" dirty="0"/>
                    </a:p>
                  </a:txBody>
                  <a:tcPr anchor="ctr"/>
                </a:tc>
                <a:tc>
                  <a:txBody>
                    <a:bodyPr/>
                    <a:lstStyle/>
                    <a:p>
                      <a:pPr algn="ctr"/>
                      <a:endParaRPr lang="en-US" sz="1000" b="1" dirty="0"/>
                    </a:p>
                  </a:txBody>
                  <a:tcPr anchor="ctr"/>
                </a:tc>
              </a:tr>
              <a:tr h="0">
                <a:tc vMerge="1">
                  <a:txBody>
                    <a:bodyPr/>
                    <a:lstStyle/>
                    <a:p>
                      <a:endParaRPr lang="en-US" sz="1000" dirty="0" smtClean="0"/>
                    </a:p>
                  </a:txBody>
                  <a:tcPr anchor="ctr"/>
                </a:tc>
                <a:tc vMerge="1">
                  <a:txBody>
                    <a:bodyPr/>
                    <a:lstStyle/>
                    <a:p>
                      <a:endParaRPr lang="en-US" sz="1000" dirty="0" smtClean="0"/>
                    </a:p>
                  </a:txBody>
                  <a:tcPr anchor="ctr"/>
                </a:tc>
                <a:tc vMerge="1">
                  <a:txBody>
                    <a:bodyPr/>
                    <a:lstStyle/>
                    <a:p>
                      <a:endParaRPr lang="en-US" sz="1000" dirty="0" smtClean="0"/>
                    </a:p>
                  </a:txBody>
                  <a:tcPr anchor="ctr"/>
                </a:tc>
                <a:tc vMerge="1">
                  <a:txBody>
                    <a:bodyPr/>
                    <a:lstStyle/>
                    <a:p>
                      <a:endParaRPr lang="en-US" sz="1000" dirty="0" smtClean="0"/>
                    </a:p>
                  </a:txBody>
                  <a:tcPr anchor="ctr"/>
                </a:tc>
                <a:tc vMerge="1">
                  <a:txBody>
                    <a:bodyPr/>
                    <a:lstStyle/>
                    <a:p>
                      <a:endParaRPr lang="en-US" sz="1000" dirty="0" smtClean="0"/>
                    </a:p>
                  </a:txBody>
                  <a:tcPr anchor="ctr"/>
                </a:tc>
                <a:tc vMerge="1">
                  <a:txBody>
                    <a:bodyPr/>
                    <a:lstStyle/>
                    <a:p>
                      <a:endParaRPr lang="en-US" sz="1000" b="1" dirty="0" smtClean="0"/>
                    </a:p>
                  </a:txBody>
                  <a:tcPr anchor="ctr"/>
                </a:tc>
                <a:tc>
                  <a:txBody>
                    <a:bodyPr/>
                    <a:lstStyle/>
                    <a:p>
                      <a:pPr marL="0" marR="0" lvl="0" indent="0" algn="l" defTabSz="890789" rtl="0" eaLnBrk="1" fontAlgn="auto" latinLnBrk="0" hangingPunct="1">
                        <a:lnSpc>
                          <a:spcPct val="100000"/>
                        </a:lnSpc>
                        <a:spcBef>
                          <a:spcPts val="0"/>
                        </a:spcBef>
                        <a:spcAft>
                          <a:spcPts val="0"/>
                        </a:spcAft>
                        <a:buClrTx/>
                        <a:buSzTx/>
                        <a:buFontTx/>
                        <a:buNone/>
                        <a:tabLst/>
                        <a:defRPr/>
                      </a:pPr>
                      <a:r>
                        <a:rPr lang="en-US" sz="1000" kern="1200" dirty="0">
                          <a:solidFill>
                            <a:schemeClr val="dk1"/>
                          </a:solidFill>
                          <a:latin typeface="+mn-lt"/>
                          <a:ea typeface="+mn-ea"/>
                          <a:cs typeface="+mn-cs"/>
                        </a:rPr>
                        <a:t>Measured and value-driven digital partnerships &amp; collaborations</a:t>
                      </a:r>
                    </a:p>
                  </a:txBody>
                  <a:tcPr marL="6350" marR="6350" marT="6350" marB="0" anchor="ctr"/>
                </a:tc>
                <a:tc>
                  <a:txBody>
                    <a:bodyPr/>
                    <a:lstStyle/>
                    <a:p>
                      <a:pPr algn="ctr"/>
                      <a:endParaRPr lang="en-US" sz="1000" b="1" dirty="0"/>
                    </a:p>
                  </a:txBody>
                  <a:tcPr anchor="ctr"/>
                </a:tc>
                <a:tc>
                  <a:txBody>
                    <a:bodyPr/>
                    <a:lstStyle/>
                    <a:p>
                      <a:pPr algn="ctr"/>
                      <a:endParaRPr lang="en-US" sz="1000" b="1" dirty="0"/>
                    </a:p>
                  </a:txBody>
                  <a:tcPr anchor="ctr"/>
                </a:tc>
                <a:tc>
                  <a:txBody>
                    <a:bodyPr/>
                    <a:lstStyle/>
                    <a:p>
                      <a:pPr algn="ctr"/>
                      <a:r>
                        <a:rPr lang="en-US" sz="1000" b="1" dirty="0" smtClean="0"/>
                        <a:t>3</a:t>
                      </a:r>
                      <a:endParaRPr lang="en-US" sz="1000" b="1" dirty="0"/>
                    </a:p>
                  </a:txBody>
                  <a:tcPr anchor="ctr"/>
                </a:tc>
                <a:tc>
                  <a:txBody>
                    <a:bodyPr/>
                    <a:lstStyle/>
                    <a:p>
                      <a:pPr algn="ctr"/>
                      <a:endParaRPr lang="en-US" sz="1000" b="1" dirty="0"/>
                    </a:p>
                  </a:txBody>
                  <a:tcPr anchor="ctr"/>
                </a:tc>
                <a:tc>
                  <a:txBody>
                    <a:bodyPr/>
                    <a:lstStyle/>
                    <a:p>
                      <a:pPr algn="ctr"/>
                      <a:endParaRPr lang="en-US" sz="1000" b="1" dirty="0"/>
                    </a:p>
                  </a:txBody>
                  <a:tcPr anchor="ctr"/>
                </a:tc>
              </a:tr>
              <a:tr h="0">
                <a:tc rowSpan="4">
                  <a:txBody>
                    <a:bodyPr/>
                    <a:lstStyle/>
                    <a:p>
                      <a:pPr algn="ctr"/>
                      <a:endParaRPr lang="en-US" sz="1000" b="1" dirty="0" smtClean="0"/>
                    </a:p>
                  </a:txBody>
                  <a:tcPr anchor="ctr">
                    <a:solidFill>
                      <a:srgbClr val="EEE8EE"/>
                    </a:solidFill>
                  </a:tcPr>
                </a:tc>
                <a:tc rowSpan="4">
                  <a:txBody>
                    <a:bodyPr/>
                    <a:lstStyle/>
                    <a:p>
                      <a:pPr algn="ctr"/>
                      <a:endParaRPr lang="en-US" sz="1000" b="1" dirty="0" smtClean="0"/>
                    </a:p>
                  </a:txBody>
                  <a:tcPr anchor="ctr">
                    <a:solidFill>
                      <a:srgbClr val="EEE8EE"/>
                    </a:solidFill>
                  </a:tcPr>
                </a:tc>
                <a:tc rowSpan="4">
                  <a:txBody>
                    <a:bodyPr/>
                    <a:lstStyle/>
                    <a:p>
                      <a:pPr algn="ctr"/>
                      <a:endParaRPr lang="en-US" sz="1000" b="1" dirty="0" smtClean="0"/>
                    </a:p>
                  </a:txBody>
                  <a:tcPr anchor="ctr">
                    <a:solidFill>
                      <a:srgbClr val="EEE8EE"/>
                    </a:solidFill>
                  </a:tcPr>
                </a:tc>
                <a:tc rowSpan="4">
                  <a:txBody>
                    <a:bodyPr/>
                    <a:lstStyle/>
                    <a:p>
                      <a:pPr algn="ctr"/>
                      <a:r>
                        <a:rPr lang="en-US" sz="1000" b="1" dirty="0" smtClean="0"/>
                        <a:t>2</a:t>
                      </a:r>
                    </a:p>
                  </a:txBody>
                  <a:tcPr anchor="ctr">
                    <a:solidFill>
                      <a:srgbClr val="EEE8EE"/>
                    </a:solidFill>
                  </a:tcPr>
                </a:tc>
                <a:tc rowSpan="4">
                  <a:txBody>
                    <a:bodyPr/>
                    <a:lstStyle/>
                    <a:p>
                      <a:pPr algn="ctr"/>
                      <a:endParaRPr lang="en-US" sz="1000" dirty="0" smtClean="0"/>
                    </a:p>
                  </a:txBody>
                  <a:tcPr anchor="ctr">
                    <a:solidFill>
                      <a:srgbClr val="EEE8EE"/>
                    </a:solidFill>
                  </a:tcPr>
                </a:tc>
                <a:tc rowSpan="4">
                  <a:txBody>
                    <a:bodyPr/>
                    <a:lstStyle/>
                    <a:p>
                      <a:r>
                        <a:rPr lang="en-US" sz="1000" b="1" dirty="0" smtClean="0"/>
                        <a:t>Risk Model</a:t>
                      </a:r>
                    </a:p>
                  </a:txBody>
                  <a:tcPr anchor="ctr">
                    <a:solidFill>
                      <a:srgbClr val="EEE8EE"/>
                    </a:solidFill>
                  </a:tcPr>
                </a:tc>
                <a:tc>
                  <a:txBody>
                    <a:bodyPr/>
                    <a:lstStyle/>
                    <a:p>
                      <a:pPr marL="0" marR="0" lvl="0" indent="0" algn="l" defTabSz="890789" rtl="0" eaLnBrk="1" fontAlgn="auto" latinLnBrk="0" hangingPunct="1">
                        <a:lnSpc>
                          <a:spcPct val="100000"/>
                        </a:lnSpc>
                        <a:spcBef>
                          <a:spcPts val="0"/>
                        </a:spcBef>
                        <a:spcAft>
                          <a:spcPts val="0"/>
                        </a:spcAft>
                        <a:buClrTx/>
                        <a:buSzTx/>
                        <a:buFontTx/>
                        <a:buNone/>
                        <a:tabLst/>
                        <a:defRPr/>
                      </a:pPr>
                      <a:r>
                        <a:rPr lang="en-GB" sz="1000" kern="1200" dirty="0" smtClean="0">
                          <a:solidFill>
                            <a:schemeClr val="dk1"/>
                          </a:solidFill>
                          <a:latin typeface="+mn-lt"/>
                          <a:ea typeface="+mn-ea"/>
                          <a:cs typeface="+mn-cs"/>
                        </a:rPr>
                        <a:t>Risk Governance</a:t>
                      </a:r>
                    </a:p>
                  </a:txBody>
                  <a:tcPr anchor="ctr"/>
                </a:tc>
                <a:tc>
                  <a:txBody>
                    <a:bodyPr/>
                    <a:lstStyle/>
                    <a:p>
                      <a:pPr algn="ctr"/>
                      <a:endParaRPr lang="en-US" sz="1000" b="1" dirty="0"/>
                    </a:p>
                  </a:txBody>
                  <a:tcPr anchor="ctr"/>
                </a:tc>
                <a:tc>
                  <a:txBody>
                    <a:bodyPr/>
                    <a:lstStyle/>
                    <a:p>
                      <a:pPr algn="ctr"/>
                      <a:endParaRPr lang="en-US" sz="1000" b="1" dirty="0"/>
                    </a:p>
                  </a:txBody>
                  <a:tcPr anchor="ctr"/>
                </a:tc>
                <a:tc>
                  <a:txBody>
                    <a:bodyPr/>
                    <a:lstStyle/>
                    <a:p>
                      <a:pPr algn="ctr"/>
                      <a:endParaRPr lang="en-US" sz="1000" b="1" dirty="0"/>
                    </a:p>
                  </a:txBody>
                  <a:tcPr anchor="ctr"/>
                </a:tc>
                <a:tc>
                  <a:txBody>
                    <a:bodyPr/>
                    <a:lstStyle/>
                    <a:p>
                      <a:pPr algn="ctr"/>
                      <a:endParaRPr lang="en-US" sz="1000" b="1" dirty="0"/>
                    </a:p>
                  </a:txBody>
                  <a:tcPr anchor="ctr"/>
                </a:tc>
                <a:tc>
                  <a:txBody>
                    <a:bodyPr/>
                    <a:lstStyle/>
                    <a:p>
                      <a:pPr algn="ctr"/>
                      <a:r>
                        <a:rPr lang="en-US" sz="1000" b="1" dirty="0" smtClean="0"/>
                        <a:t>5</a:t>
                      </a:r>
                      <a:endParaRPr lang="en-US" sz="1000" b="1" dirty="0"/>
                    </a:p>
                  </a:txBody>
                  <a:tcPr anchor="ctr"/>
                </a:tc>
              </a:tr>
              <a:tr h="0">
                <a:tc vMerge="1">
                  <a:txBody>
                    <a:bodyPr/>
                    <a:lstStyle/>
                    <a:p>
                      <a:endParaRPr lang="en-US" sz="1000" dirty="0" smtClean="0"/>
                    </a:p>
                  </a:txBody>
                  <a:tcPr anchor="ctr"/>
                </a:tc>
                <a:tc vMerge="1">
                  <a:txBody>
                    <a:bodyPr/>
                    <a:lstStyle/>
                    <a:p>
                      <a:endParaRPr lang="en-US" sz="1000" dirty="0" smtClean="0"/>
                    </a:p>
                  </a:txBody>
                  <a:tcPr anchor="ctr"/>
                </a:tc>
                <a:tc vMerge="1">
                  <a:txBody>
                    <a:bodyPr/>
                    <a:lstStyle/>
                    <a:p>
                      <a:endParaRPr lang="en-US" sz="1000" dirty="0" smtClean="0"/>
                    </a:p>
                  </a:txBody>
                  <a:tcPr anchor="ctr"/>
                </a:tc>
                <a:tc vMerge="1">
                  <a:txBody>
                    <a:bodyPr/>
                    <a:lstStyle/>
                    <a:p>
                      <a:endParaRPr lang="en-US" sz="1000" dirty="0" smtClean="0"/>
                    </a:p>
                  </a:txBody>
                  <a:tcPr anchor="ctr"/>
                </a:tc>
                <a:tc vMerge="1">
                  <a:txBody>
                    <a:bodyPr/>
                    <a:lstStyle/>
                    <a:p>
                      <a:endParaRPr lang="en-US" sz="1000" dirty="0" smtClean="0"/>
                    </a:p>
                  </a:txBody>
                  <a:tcPr anchor="ctr"/>
                </a:tc>
                <a:tc vMerge="1">
                  <a:txBody>
                    <a:bodyPr/>
                    <a:lstStyle/>
                    <a:p>
                      <a:endParaRPr lang="en-US" sz="1000" b="1" dirty="0" smtClean="0"/>
                    </a:p>
                  </a:txBody>
                  <a:tcPr anchor="ctr"/>
                </a:tc>
                <a:tc>
                  <a:txBody>
                    <a:bodyPr/>
                    <a:lstStyle/>
                    <a:p>
                      <a:pPr marL="0" marR="0" lvl="0" indent="0" algn="l" defTabSz="890789" rtl="0" eaLnBrk="1" fontAlgn="auto" latinLnBrk="0" hangingPunct="1">
                        <a:lnSpc>
                          <a:spcPct val="100000"/>
                        </a:lnSpc>
                        <a:spcBef>
                          <a:spcPts val="0"/>
                        </a:spcBef>
                        <a:spcAft>
                          <a:spcPts val="0"/>
                        </a:spcAft>
                        <a:buClrTx/>
                        <a:buSzTx/>
                        <a:buFontTx/>
                        <a:buNone/>
                        <a:tabLst/>
                        <a:defRPr/>
                      </a:pPr>
                      <a:r>
                        <a:rPr lang="en-GB" sz="1000" kern="1200" dirty="0" smtClean="0">
                          <a:solidFill>
                            <a:schemeClr val="dk1"/>
                          </a:solidFill>
                          <a:latin typeface="+mn-lt"/>
                          <a:ea typeface="+mn-ea"/>
                          <a:cs typeface="+mn-cs"/>
                        </a:rPr>
                        <a:t>Risk Monitoring</a:t>
                      </a:r>
                      <a:endParaRPr lang="en-US" sz="1000" kern="1200" dirty="0" smtClean="0">
                        <a:solidFill>
                          <a:schemeClr val="dk1"/>
                        </a:solidFill>
                        <a:latin typeface="+mn-lt"/>
                        <a:ea typeface="+mn-ea"/>
                        <a:cs typeface="+mn-cs"/>
                      </a:endParaRPr>
                    </a:p>
                  </a:txBody>
                  <a:tcPr anchor="ctr"/>
                </a:tc>
                <a:tc>
                  <a:txBody>
                    <a:bodyPr/>
                    <a:lstStyle/>
                    <a:p>
                      <a:pPr algn="ctr"/>
                      <a:endParaRPr lang="en-US" sz="1000" b="1" dirty="0"/>
                    </a:p>
                  </a:txBody>
                  <a:tcPr anchor="ctr"/>
                </a:tc>
                <a:tc>
                  <a:txBody>
                    <a:bodyPr/>
                    <a:lstStyle/>
                    <a:p>
                      <a:pPr algn="ctr"/>
                      <a:endParaRPr lang="en-US" sz="1000" b="1" dirty="0"/>
                    </a:p>
                  </a:txBody>
                  <a:tcPr anchor="ctr"/>
                </a:tc>
                <a:tc>
                  <a:txBody>
                    <a:bodyPr/>
                    <a:lstStyle/>
                    <a:p>
                      <a:pPr algn="ctr"/>
                      <a:endParaRPr lang="en-US" sz="1000" b="1" dirty="0"/>
                    </a:p>
                  </a:txBody>
                  <a:tcPr anchor="ctr"/>
                </a:tc>
                <a:tc>
                  <a:txBody>
                    <a:bodyPr/>
                    <a:lstStyle/>
                    <a:p>
                      <a:pPr algn="ctr"/>
                      <a:r>
                        <a:rPr lang="en-US" sz="1000" b="1" dirty="0" smtClean="0"/>
                        <a:t>4</a:t>
                      </a:r>
                      <a:endParaRPr lang="en-US" sz="1000" b="1" dirty="0"/>
                    </a:p>
                  </a:txBody>
                  <a:tcPr anchor="ctr"/>
                </a:tc>
                <a:tc>
                  <a:txBody>
                    <a:bodyPr/>
                    <a:lstStyle/>
                    <a:p>
                      <a:pPr algn="ctr"/>
                      <a:endParaRPr lang="en-US" sz="1000" b="1" dirty="0"/>
                    </a:p>
                  </a:txBody>
                  <a:tcPr anchor="ctr"/>
                </a:tc>
              </a:tr>
              <a:tr h="0">
                <a:tc vMerge="1">
                  <a:txBody>
                    <a:bodyPr/>
                    <a:lstStyle/>
                    <a:p>
                      <a:endParaRPr lang="en-US" sz="1000" dirty="0" smtClean="0"/>
                    </a:p>
                  </a:txBody>
                  <a:tcPr anchor="ctr"/>
                </a:tc>
                <a:tc vMerge="1">
                  <a:txBody>
                    <a:bodyPr/>
                    <a:lstStyle/>
                    <a:p>
                      <a:endParaRPr lang="en-US" sz="1000" dirty="0" smtClean="0"/>
                    </a:p>
                  </a:txBody>
                  <a:tcPr anchor="ctr"/>
                </a:tc>
                <a:tc vMerge="1">
                  <a:txBody>
                    <a:bodyPr/>
                    <a:lstStyle/>
                    <a:p>
                      <a:endParaRPr lang="en-US" sz="1000" dirty="0" smtClean="0"/>
                    </a:p>
                  </a:txBody>
                  <a:tcPr anchor="ctr"/>
                </a:tc>
                <a:tc vMerge="1">
                  <a:txBody>
                    <a:bodyPr/>
                    <a:lstStyle/>
                    <a:p>
                      <a:endParaRPr lang="en-US" sz="1000" dirty="0" smtClean="0"/>
                    </a:p>
                  </a:txBody>
                  <a:tcPr anchor="ctr"/>
                </a:tc>
                <a:tc vMerge="1">
                  <a:txBody>
                    <a:bodyPr/>
                    <a:lstStyle/>
                    <a:p>
                      <a:endParaRPr lang="en-US" sz="1000" dirty="0" smtClean="0"/>
                    </a:p>
                  </a:txBody>
                  <a:tcPr anchor="ctr"/>
                </a:tc>
                <a:tc vMerge="1">
                  <a:txBody>
                    <a:bodyPr/>
                    <a:lstStyle/>
                    <a:p>
                      <a:endParaRPr lang="en-US" sz="1000" b="1" dirty="0" smtClean="0"/>
                    </a:p>
                  </a:txBody>
                  <a:tcPr anchor="ctr"/>
                </a:tc>
                <a:tc>
                  <a:txBody>
                    <a:bodyPr/>
                    <a:lstStyle/>
                    <a:p>
                      <a:pPr marL="0" marR="0" lvl="0" indent="0" algn="l" defTabSz="890789" rtl="0" eaLnBrk="1" fontAlgn="auto" latinLnBrk="0" hangingPunct="1">
                        <a:lnSpc>
                          <a:spcPct val="100000"/>
                        </a:lnSpc>
                        <a:spcBef>
                          <a:spcPts val="0"/>
                        </a:spcBef>
                        <a:spcAft>
                          <a:spcPts val="0"/>
                        </a:spcAft>
                        <a:buClrTx/>
                        <a:buSzTx/>
                        <a:buFontTx/>
                        <a:buNone/>
                        <a:tabLst/>
                        <a:defRPr/>
                      </a:pPr>
                      <a:r>
                        <a:rPr lang="en-US" sz="1000" kern="1200" dirty="0" smtClean="0">
                          <a:solidFill>
                            <a:schemeClr val="dk1"/>
                          </a:solidFill>
                          <a:latin typeface="+mn-lt"/>
                          <a:ea typeface="+mn-ea"/>
                          <a:cs typeface="+mn-cs"/>
                        </a:rPr>
                        <a:t>Risk definition &amp; ownership</a:t>
                      </a:r>
                    </a:p>
                  </a:txBody>
                  <a:tcPr anchor="ctr"/>
                </a:tc>
                <a:tc>
                  <a:txBody>
                    <a:bodyPr/>
                    <a:lstStyle/>
                    <a:p>
                      <a:pPr algn="ctr"/>
                      <a:endParaRPr lang="en-US" sz="1000" b="1" dirty="0"/>
                    </a:p>
                  </a:txBody>
                  <a:tcPr anchor="ctr"/>
                </a:tc>
                <a:tc>
                  <a:txBody>
                    <a:bodyPr/>
                    <a:lstStyle/>
                    <a:p>
                      <a:pPr algn="ctr"/>
                      <a:endParaRPr lang="en-US" sz="1000" b="1" dirty="0"/>
                    </a:p>
                  </a:txBody>
                  <a:tcPr anchor="ctr"/>
                </a:tc>
                <a:tc>
                  <a:txBody>
                    <a:bodyPr/>
                    <a:lstStyle/>
                    <a:p>
                      <a:pPr algn="ctr"/>
                      <a:r>
                        <a:rPr lang="en-US" sz="1000" b="1" dirty="0" smtClean="0"/>
                        <a:t>3</a:t>
                      </a:r>
                      <a:endParaRPr lang="en-US" sz="1000" b="1" dirty="0"/>
                    </a:p>
                  </a:txBody>
                  <a:tcPr anchor="ctr"/>
                </a:tc>
                <a:tc>
                  <a:txBody>
                    <a:bodyPr/>
                    <a:lstStyle/>
                    <a:p>
                      <a:pPr algn="ctr"/>
                      <a:endParaRPr lang="en-US" sz="1000" b="1" dirty="0"/>
                    </a:p>
                  </a:txBody>
                  <a:tcPr anchor="ctr"/>
                </a:tc>
                <a:tc>
                  <a:txBody>
                    <a:bodyPr/>
                    <a:lstStyle/>
                    <a:p>
                      <a:pPr algn="ctr"/>
                      <a:endParaRPr lang="en-US" sz="1000" b="1" dirty="0"/>
                    </a:p>
                  </a:txBody>
                  <a:tcPr anchor="ctr"/>
                </a:tc>
              </a:tr>
              <a:tr h="0">
                <a:tc vMerge="1">
                  <a:txBody>
                    <a:bodyPr/>
                    <a:lstStyle/>
                    <a:p>
                      <a:endParaRPr lang="en-US" sz="1000" dirty="0" smtClean="0"/>
                    </a:p>
                  </a:txBody>
                  <a:tcPr anchor="ctr"/>
                </a:tc>
                <a:tc vMerge="1">
                  <a:txBody>
                    <a:bodyPr/>
                    <a:lstStyle/>
                    <a:p>
                      <a:endParaRPr lang="en-US" sz="1000" dirty="0" smtClean="0"/>
                    </a:p>
                  </a:txBody>
                  <a:tcPr anchor="ctr"/>
                </a:tc>
                <a:tc vMerge="1">
                  <a:txBody>
                    <a:bodyPr/>
                    <a:lstStyle/>
                    <a:p>
                      <a:endParaRPr lang="en-US" sz="1000" dirty="0" smtClean="0"/>
                    </a:p>
                  </a:txBody>
                  <a:tcPr anchor="ctr"/>
                </a:tc>
                <a:tc vMerge="1">
                  <a:txBody>
                    <a:bodyPr/>
                    <a:lstStyle/>
                    <a:p>
                      <a:endParaRPr lang="en-US" sz="1000" dirty="0" smtClean="0"/>
                    </a:p>
                  </a:txBody>
                  <a:tcPr anchor="ctr"/>
                </a:tc>
                <a:tc vMerge="1">
                  <a:txBody>
                    <a:bodyPr/>
                    <a:lstStyle/>
                    <a:p>
                      <a:endParaRPr lang="en-US" sz="1000" dirty="0" smtClean="0"/>
                    </a:p>
                  </a:txBody>
                  <a:tcPr anchor="ctr"/>
                </a:tc>
                <a:tc vMerge="1">
                  <a:txBody>
                    <a:bodyPr/>
                    <a:lstStyle/>
                    <a:p>
                      <a:endParaRPr lang="en-US" sz="1000" b="1" dirty="0" smtClean="0"/>
                    </a:p>
                  </a:txBody>
                  <a:tcPr anchor="ctr"/>
                </a:tc>
                <a:tc>
                  <a:txBody>
                    <a:bodyPr/>
                    <a:lstStyle/>
                    <a:p>
                      <a:pPr marL="0" marR="0" lvl="0" indent="0" algn="l" defTabSz="890789" rtl="0" eaLnBrk="1" fontAlgn="auto" latinLnBrk="0" hangingPunct="1">
                        <a:lnSpc>
                          <a:spcPct val="100000"/>
                        </a:lnSpc>
                        <a:spcBef>
                          <a:spcPts val="0"/>
                        </a:spcBef>
                        <a:spcAft>
                          <a:spcPts val="0"/>
                        </a:spcAft>
                        <a:buClrTx/>
                        <a:buSzTx/>
                        <a:buFontTx/>
                        <a:buNone/>
                        <a:tabLst/>
                        <a:defRPr/>
                      </a:pPr>
                      <a:r>
                        <a:rPr lang="en-US" sz="1000" kern="1200" dirty="0" smtClean="0">
                          <a:solidFill>
                            <a:schemeClr val="dk1"/>
                          </a:solidFill>
                          <a:latin typeface="+mn-lt"/>
                          <a:ea typeface="+mn-ea"/>
                          <a:cs typeface="+mn-cs"/>
                        </a:rPr>
                        <a:t>Cybersecurity</a:t>
                      </a:r>
                    </a:p>
                  </a:txBody>
                  <a:tcPr anchor="ctr"/>
                </a:tc>
                <a:tc>
                  <a:txBody>
                    <a:bodyPr/>
                    <a:lstStyle/>
                    <a:p>
                      <a:pPr algn="ctr"/>
                      <a:endParaRPr lang="en-US" sz="1000" b="1" dirty="0"/>
                    </a:p>
                  </a:txBody>
                  <a:tcPr anchor="ctr"/>
                </a:tc>
                <a:tc>
                  <a:txBody>
                    <a:bodyPr/>
                    <a:lstStyle/>
                    <a:p>
                      <a:pPr algn="ctr"/>
                      <a:endParaRPr lang="en-US" sz="1000" b="1" dirty="0"/>
                    </a:p>
                  </a:txBody>
                  <a:tcPr anchor="ctr"/>
                </a:tc>
                <a:tc>
                  <a:txBody>
                    <a:bodyPr/>
                    <a:lstStyle/>
                    <a:p>
                      <a:pPr algn="ctr"/>
                      <a:endParaRPr lang="en-US" sz="1000" b="1" dirty="0"/>
                    </a:p>
                  </a:txBody>
                  <a:tcPr anchor="ctr"/>
                </a:tc>
                <a:tc>
                  <a:txBody>
                    <a:bodyPr/>
                    <a:lstStyle/>
                    <a:p>
                      <a:pPr algn="ctr"/>
                      <a:endParaRPr lang="en-US" sz="1000" b="1" dirty="0"/>
                    </a:p>
                  </a:txBody>
                  <a:tcPr anchor="ctr"/>
                </a:tc>
                <a:tc>
                  <a:txBody>
                    <a:bodyPr/>
                    <a:lstStyle/>
                    <a:p>
                      <a:pPr algn="ctr"/>
                      <a:r>
                        <a:rPr lang="en-US" sz="1000" b="1" dirty="0" smtClean="0"/>
                        <a:t>5</a:t>
                      </a:r>
                      <a:endParaRPr lang="en-US" sz="1000" b="1" dirty="0"/>
                    </a:p>
                  </a:txBody>
                  <a:tcPr anchor="ctr"/>
                </a:tc>
              </a:tr>
            </a:tbl>
          </a:graphicData>
        </a:graphic>
      </p:graphicFrame>
      <p:sp>
        <p:nvSpPr>
          <p:cNvPr id="5" name="Right Arrow 4"/>
          <p:cNvSpPr/>
          <p:nvPr/>
        </p:nvSpPr>
        <p:spPr>
          <a:xfrm>
            <a:off x="8442284" y="695325"/>
            <a:ext cx="2788920" cy="238744"/>
          </a:xfrm>
          <a:prstGeom prst="rightArrow">
            <a:avLst/>
          </a:prstGeom>
          <a:gradFill flip="none" rotWithShape="1">
            <a:gsLst>
              <a:gs pos="0">
                <a:srgbClr val="8E258D">
                  <a:tint val="66000"/>
                  <a:satMod val="160000"/>
                </a:srgbClr>
              </a:gs>
              <a:gs pos="50000">
                <a:srgbClr val="8E258D">
                  <a:tint val="44500"/>
                  <a:satMod val="160000"/>
                </a:srgbClr>
              </a:gs>
              <a:gs pos="100000">
                <a:srgbClr val="8E258D">
                  <a:tint val="23500"/>
                  <a:satMod val="16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1050" dirty="0">
                <a:solidFill>
                  <a:srgbClr val="000000"/>
                </a:solidFill>
              </a:rPr>
              <a:t>Impact</a:t>
            </a:r>
          </a:p>
        </p:txBody>
      </p:sp>
      <p:graphicFrame>
        <p:nvGraphicFramePr>
          <p:cNvPr id="6" name="Table 5"/>
          <p:cNvGraphicFramePr>
            <a:graphicFrameLocks noGrp="1"/>
          </p:cNvGraphicFramePr>
          <p:nvPr>
            <p:extLst/>
          </p:nvPr>
        </p:nvGraphicFramePr>
        <p:xfrm>
          <a:off x="11229975" y="968004"/>
          <a:ext cx="813407" cy="5221724"/>
        </p:xfrm>
        <a:graphic>
          <a:graphicData uri="http://schemas.openxmlformats.org/drawingml/2006/table">
            <a:tbl>
              <a:tblPr firstRow="1" bandRow="1">
                <a:tableStyleId>{5C22544A-7EE6-4342-B048-85BDC9FD1C3A}</a:tableStyleId>
              </a:tblPr>
              <a:tblGrid>
                <a:gridCol w="813407"/>
              </a:tblGrid>
              <a:tr h="344924">
                <a:tc>
                  <a:txBody>
                    <a:bodyPr/>
                    <a:lstStyle/>
                    <a:p>
                      <a:pPr marL="0" algn="ctr" defTabSz="890789" rtl="0" eaLnBrk="1" latinLnBrk="0" hangingPunct="1"/>
                      <a:r>
                        <a:rPr lang="en-US" sz="1000" b="1" kern="1200" dirty="0" smtClean="0">
                          <a:solidFill>
                            <a:schemeClr val="lt1"/>
                          </a:solidFill>
                          <a:latin typeface="+mn-lt"/>
                          <a:ea typeface="+mn-ea"/>
                          <a:cs typeface="+mn-cs"/>
                        </a:rPr>
                        <a:t>Weight**</a:t>
                      </a:r>
                      <a:endParaRPr lang="en-US" sz="1000" b="1" kern="1200" dirty="0">
                        <a:solidFill>
                          <a:schemeClr val="lt1"/>
                        </a:solidFill>
                        <a:latin typeface="+mn-lt"/>
                        <a:ea typeface="+mn-ea"/>
                        <a:cs typeface="+mn-cs"/>
                      </a:endParaRPr>
                    </a:p>
                  </a:txBody>
                  <a:tcPr anchor="ctr"/>
                </a:tc>
              </a:tr>
              <a:tr h="242768">
                <a:tc>
                  <a:txBody>
                    <a:bodyPr/>
                    <a:lstStyle/>
                    <a:p>
                      <a:pPr marL="0" algn="ctr" defTabSz="890789" rtl="0" eaLnBrk="1" latinLnBrk="0" hangingPunct="1"/>
                      <a:r>
                        <a:rPr lang="en-US" sz="1000" b="1" kern="1200" dirty="0" smtClean="0">
                          <a:solidFill>
                            <a:schemeClr val="dk1"/>
                          </a:solidFill>
                          <a:latin typeface="+mn-lt"/>
                          <a:ea typeface="+mn-ea"/>
                          <a:cs typeface="+mn-cs"/>
                        </a:rPr>
                        <a:t>56%</a:t>
                      </a:r>
                      <a:endParaRPr lang="en-US" sz="1000" b="1" kern="1200" dirty="0">
                        <a:solidFill>
                          <a:schemeClr val="dk1"/>
                        </a:solidFill>
                        <a:latin typeface="+mn-lt"/>
                        <a:ea typeface="+mn-ea"/>
                        <a:cs typeface="+mn-cs"/>
                      </a:endParaRPr>
                    </a:p>
                  </a:txBody>
                  <a:tcPr anchor="ctr"/>
                </a:tc>
              </a:tr>
              <a:tr h="242768">
                <a:tc>
                  <a:txBody>
                    <a:bodyPr/>
                    <a:lstStyle/>
                    <a:p>
                      <a:pPr marL="0" algn="ctr" defTabSz="890789" rtl="0" eaLnBrk="1" latinLnBrk="0" hangingPunct="1"/>
                      <a:r>
                        <a:rPr lang="en-US" sz="1000" b="1" kern="1200" dirty="0" smtClean="0">
                          <a:solidFill>
                            <a:schemeClr val="dk1"/>
                          </a:solidFill>
                          <a:latin typeface="+mn-lt"/>
                          <a:ea typeface="+mn-ea"/>
                          <a:cs typeface="+mn-cs"/>
                        </a:rPr>
                        <a:t>44%</a:t>
                      </a:r>
                      <a:endParaRPr lang="en-US" sz="1000" b="1" kern="1200" dirty="0">
                        <a:solidFill>
                          <a:schemeClr val="dk1"/>
                        </a:solidFill>
                        <a:latin typeface="+mn-lt"/>
                        <a:ea typeface="+mn-ea"/>
                        <a:cs typeface="+mn-cs"/>
                      </a:endParaRPr>
                    </a:p>
                  </a:txBody>
                  <a:tcPr anchor="ctr"/>
                </a:tc>
              </a:tr>
              <a:tr h="242768">
                <a:tc>
                  <a:txBody>
                    <a:bodyPr/>
                    <a:lstStyle/>
                    <a:p>
                      <a:pPr marL="0" algn="ctr" defTabSz="890789" rtl="0" eaLnBrk="1" latinLnBrk="0" hangingPunct="1"/>
                      <a:r>
                        <a:rPr lang="en-US" sz="1000" b="1" kern="1200" dirty="0" smtClean="0">
                          <a:solidFill>
                            <a:schemeClr val="dk1"/>
                          </a:solidFill>
                          <a:latin typeface="+mn-lt"/>
                          <a:ea typeface="+mn-ea"/>
                          <a:cs typeface="+mn-cs"/>
                        </a:rPr>
                        <a:t>28%</a:t>
                      </a:r>
                      <a:endParaRPr lang="en-US" sz="1000" b="1" kern="1200" dirty="0">
                        <a:solidFill>
                          <a:schemeClr val="dk1"/>
                        </a:solidFill>
                        <a:latin typeface="+mn-lt"/>
                        <a:ea typeface="+mn-ea"/>
                        <a:cs typeface="+mn-cs"/>
                      </a:endParaRPr>
                    </a:p>
                  </a:txBody>
                  <a:tcPr anchor="ctr"/>
                </a:tc>
              </a:tr>
              <a:tr h="242768">
                <a:tc>
                  <a:txBody>
                    <a:bodyPr/>
                    <a:lstStyle/>
                    <a:p>
                      <a:pPr marL="0" algn="ctr" defTabSz="890789" rtl="0" eaLnBrk="1" latinLnBrk="0" hangingPunct="1"/>
                      <a:r>
                        <a:rPr lang="en-US" sz="1000" b="1" kern="1200" dirty="0" smtClean="0">
                          <a:solidFill>
                            <a:schemeClr val="dk1"/>
                          </a:solidFill>
                          <a:latin typeface="+mn-lt"/>
                          <a:ea typeface="+mn-ea"/>
                          <a:cs typeface="+mn-cs"/>
                        </a:rPr>
                        <a:t>24%</a:t>
                      </a:r>
                      <a:endParaRPr lang="en-US" sz="1000" b="1" kern="1200" dirty="0">
                        <a:solidFill>
                          <a:schemeClr val="dk1"/>
                        </a:solidFill>
                        <a:latin typeface="+mn-lt"/>
                        <a:ea typeface="+mn-ea"/>
                        <a:cs typeface="+mn-cs"/>
                      </a:endParaRPr>
                    </a:p>
                  </a:txBody>
                  <a:tcPr anchor="ctr"/>
                </a:tc>
              </a:tr>
              <a:tr h="242768">
                <a:tc>
                  <a:txBody>
                    <a:bodyPr/>
                    <a:lstStyle/>
                    <a:p>
                      <a:pPr marL="0" algn="ctr" defTabSz="890789" rtl="0" eaLnBrk="1" latinLnBrk="0" hangingPunct="1"/>
                      <a:r>
                        <a:rPr lang="en-US" sz="1000" b="1" kern="1200" dirty="0" smtClean="0">
                          <a:solidFill>
                            <a:schemeClr val="dk1"/>
                          </a:solidFill>
                          <a:latin typeface="+mn-lt"/>
                          <a:ea typeface="+mn-ea"/>
                          <a:cs typeface="+mn-cs"/>
                        </a:rPr>
                        <a:t>24%</a:t>
                      </a:r>
                      <a:endParaRPr lang="en-US" sz="1000" b="1" kern="1200" dirty="0">
                        <a:solidFill>
                          <a:schemeClr val="dk1"/>
                        </a:solidFill>
                        <a:latin typeface="+mn-lt"/>
                        <a:ea typeface="+mn-ea"/>
                        <a:cs typeface="+mn-cs"/>
                      </a:endParaRPr>
                    </a:p>
                  </a:txBody>
                  <a:tcPr anchor="ctr"/>
                </a:tc>
              </a:tr>
              <a:tr h="242768">
                <a:tc>
                  <a:txBody>
                    <a:bodyPr/>
                    <a:lstStyle/>
                    <a:p>
                      <a:pPr marL="0" algn="ctr" defTabSz="890789" rtl="0" eaLnBrk="1" latinLnBrk="0" hangingPunct="1"/>
                      <a:r>
                        <a:rPr lang="en-US" sz="1000" b="1" kern="1200" dirty="0" smtClean="0">
                          <a:solidFill>
                            <a:schemeClr val="dk1"/>
                          </a:solidFill>
                          <a:latin typeface="+mn-lt"/>
                          <a:ea typeface="+mn-ea"/>
                          <a:cs typeface="+mn-cs"/>
                        </a:rPr>
                        <a:t>24%</a:t>
                      </a:r>
                      <a:endParaRPr lang="en-US" sz="1000" b="1" kern="1200" dirty="0">
                        <a:solidFill>
                          <a:schemeClr val="dk1"/>
                        </a:solidFill>
                        <a:latin typeface="+mn-lt"/>
                        <a:ea typeface="+mn-ea"/>
                        <a:cs typeface="+mn-cs"/>
                      </a:endParaRPr>
                    </a:p>
                  </a:txBody>
                  <a:tcPr anchor="ctr"/>
                </a:tc>
              </a:tr>
              <a:tr h="242768">
                <a:tc>
                  <a:txBody>
                    <a:bodyPr/>
                    <a:lstStyle/>
                    <a:p>
                      <a:pPr marL="0" algn="ctr" defTabSz="890789" rtl="0" eaLnBrk="1" latinLnBrk="0" hangingPunct="1"/>
                      <a:r>
                        <a:rPr lang="en-US" sz="1000" b="1" kern="1200" dirty="0" smtClean="0">
                          <a:solidFill>
                            <a:schemeClr val="dk1"/>
                          </a:solidFill>
                          <a:latin typeface="+mn-lt"/>
                          <a:ea typeface="+mn-ea"/>
                          <a:cs typeface="+mn-cs"/>
                        </a:rPr>
                        <a:t>38%</a:t>
                      </a:r>
                      <a:endParaRPr lang="en-US" sz="1000" b="1" kern="1200" dirty="0">
                        <a:solidFill>
                          <a:schemeClr val="dk1"/>
                        </a:solidFill>
                        <a:latin typeface="+mn-lt"/>
                        <a:ea typeface="+mn-ea"/>
                        <a:cs typeface="+mn-cs"/>
                      </a:endParaRPr>
                    </a:p>
                  </a:txBody>
                  <a:tcPr anchor="ctr"/>
                </a:tc>
              </a:tr>
              <a:tr h="242768">
                <a:tc>
                  <a:txBody>
                    <a:bodyPr/>
                    <a:lstStyle/>
                    <a:p>
                      <a:pPr marL="0" algn="ctr" defTabSz="890789" rtl="0" eaLnBrk="1" latinLnBrk="0" hangingPunct="1"/>
                      <a:r>
                        <a:rPr lang="en-US" sz="1000" b="1" kern="1200" dirty="0" smtClean="0">
                          <a:solidFill>
                            <a:schemeClr val="dk1"/>
                          </a:solidFill>
                          <a:latin typeface="+mn-lt"/>
                          <a:ea typeface="+mn-ea"/>
                          <a:cs typeface="+mn-cs"/>
                        </a:rPr>
                        <a:t>24%</a:t>
                      </a:r>
                      <a:endParaRPr lang="en-US" sz="1000" b="1" kern="1200" dirty="0">
                        <a:solidFill>
                          <a:schemeClr val="dk1"/>
                        </a:solidFill>
                        <a:latin typeface="+mn-lt"/>
                        <a:ea typeface="+mn-ea"/>
                        <a:cs typeface="+mn-cs"/>
                      </a:endParaRPr>
                    </a:p>
                  </a:txBody>
                  <a:tcPr anchor="ctr"/>
                </a:tc>
              </a:tr>
              <a:tr h="242768">
                <a:tc>
                  <a:txBody>
                    <a:bodyPr/>
                    <a:lstStyle/>
                    <a:p>
                      <a:pPr marL="0" marR="0" lvl="0" indent="0" algn="ctr" defTabSz="890789" rtl="0" eaLnBrk="1" fontAlgn="auto" latinLnBrk="0" hangingPunct="1">
                        <a:lnSpc>
                          <a:spcPct val="100000"/>
                        </a:lnSpc>
                        <a:spcBef>
                          <a:spcPts val="0"/>
                        </a:spcBef>
                        <a:spcAft>
                          <a:spcPts val="0"/>
                        </a:spcAft>
                        <a:buClrTx/>
                        <a:buSzTx/>
                        <a:buFontTx/>
                        <a:buNone/>
                        <a:tabLst/>
                        <a:defRPr/>
                      </a:pPr>
                      <a:r>
                        <a:rPr lang="en-US" sz="1000" b="1" kern="1200" dirty="0" smtClean="0">
                          <a:solidFill>
                            <a:schemeClr val="dk1"/>
                          </a:solidFill>
                          <a:latin typeface="+mn-lt"/>
                          <a:ea typeface="+mn-ea"/>
                          <a:cs typeface="+mn-cs"/>
                        </a:rPr>
                        <a:t>38%</a:t>
                      </a:r>
                    </a:p>
                  </a:txBody>
                  <a:tcPr anchor="ctr"/>
                </a:tc>
              </a:tr>
              <a:tr h="242768">
                <a:tc>
                  <a:txBody>
                    <a:bodyPr/>
                    <a:lstStyle/>
                    <a:p>
                      <a:pPr marL="0" marR="0" lvl="0" indent="0" algn="ctr" defTabSz="890789" rtl="0" eaLnBrk="1" fontAlgn="auto" latinLnBrk="0" hangingPunct="1">
                        <a:lnSpc>
                          <a:spcPct val="100000"/>
                        </a:lnSpc>
                        <a:spcBef>
                          <a:spcPts val="0"/>
                        </a:spcBef>
                        <a:spcAft>
                          <a:spcPts val="0"/>
                        </a:spcAft>
                        <a:buClrTx/>
                        <a:buSzTx/>
                        <a:buFontTx/>
                        <a:buNone/>
                        <a:tabLst/>
                        <a:defRPr/>
                      </a:pPr>
                      <a:r>
                        <a:rPr lang="en-US" sz="1000" b="1" kern="1200" dirty="0" smtClean="0">
                          <a:solidFill>
                            <a:schemeClr val="dk1"/>
                          </a:solidFill>
                          <a:latin typeface="+mn-lt"/>
                          <a:ea typeface="+mn-ea"/>
                          <a:cs typeface="+mn-cs"/>
                        </a:rPr>
                        <a:t>28%</a:t>
                      </a:r>
                    </a:p>
                  </a:txBody>
                  <a:tcPr anchor="ctr"/>
                </a:tc>
              </a:tr>
              <a:tr h="242768">
                <a:tc>
                  <a:txBody>
                    <a:bodyPr/>
                    <a:lstStyle/>
                    <a:p>
                      <a:pPr marL="0" marR="0" lvl="0" indent="0" algn="ctr" defTabSz="890789" rtl="0" eaLnBrk="1" fontAlgn="auto" latinLnBrk="0" hangingPunct="1">
                        <a:lnSpc>
                          <a:spcPct val="100000"/>
                        </a:lnSpc>
                        <a:spcBef>
                          <a:spcPts val="0"/>
                        </a:spcBef>
                        <a:spcAft>
                          <a:spcPts val="0"/>
                        </a:spcAft>
                        <a:buClrTx/>
                        <a:buSzTx/>
                        <a:buFontTx/>
                        <a:buNone/>
                        <a:tabLst/>
                        <a:defRPr/>
                      </a:pPr>
                      <a:r>
                        <a:rPr lang="en-US" sz="1000" b="1" kern="1200" dirty="0" smtClean="0">
                          <a:solidFill>
                            <a:schemeClr val="dk1"/>
                          </a:solidFill>
                          <a:latin typeface="+mn-lt"/>
                          <a:ea typeface="+mn-ea"/>
                          <a:cs typeface="+mn-cs"/>
                        </a:rPr>
                        <a:t>24%</a:t>
                      </a:r>
                    </a:p>
                  </a:txBody>
                  <a:tcPr anchor="ctr"/>
                </a:tc>
              </a:tr>
              <a:tr h="242768">
                <a:tc>
                  <a:txBody>
                    <a:bodyPr/>
                    <a:lstStyle/>
                    <a:p>
                      <a:pPr marL="0" marR="0" lvl="0" indent="0" algn="ctr" defTabSz="890789" rtl="0" eaLnBrk="1" fontAlgn="auto" latinLnBrk="0" hangingPunct="1">
                        <a:lnSpc>
                          <a:spcPct val="100000"/>
                        </a:lnSpc>
                        <a:spcBef>
                          <a:spcPts val="0"/>
                        </a:spcBef>
                        <a:spcAft>
                          <a:spcPts val="0"/>
                        </a:spcAft>
                        <a:buClrTx/>
                        <a:buSzTx/>
                        <a:buFontTx/>
                        <a:buNone/>
                        <a:tabLst/>
                        <a:defRPr/>
                      </a:pPr>
                      <a:r>
                        <a:rPr lang="en-US" sz="1000" b="1" kern="1200" dirty="0" smtClean="0">
                          <a:solidFill>
                            <a:schemeClr val="dk1"/>
                          </a:solidFill>
                          <a:latin typeface="+mn-lt"/>
                          <a:ea typeface="+mn-ea"/>
                          <a:cs typeface="+mn-cs"/>
                        </a:rPr>
                        <a:t>24%</a:t>
                      </a:r>
                    </a:p>
                  </a:txBody>
                  <a:tcPr anchor="ctr"/>
                </a:tc>
              </a:tr>
              <a:tr h="242768">
                <a:tc>
                  <a:txBody>
                    <a:bodyPr/>
                    <a:lstStyle/>
                    <a:p>
                      <a:pPr marL="0" marR="0" lvl="0" indent="0" algn="ctr" defTabSz="890789" rtl="0" eaLnBrk="1" fontAlgn="auto" latinLnBrk="0" hangingPunct="1">
                        <a:lnSpc>
                          <a:spcPct val="100000"/>
                        </a:lnSpc>
                        <a:spcBef>
                          <a:spcPts val="0"/>
                        </a:spcBef>
                        <a:spcAft>
                          <a:spcPts val="0"/>
                        </a:spcAft>
                        <a:buClrTx/>
                        <a:buSzTx/>
                        <a:buFontTx/>
                        <a:buNone/>
                        <a:tabLst/>
                        <a:defRPr/>
                      </a:pPr>
                      <a:r>
                        <a:rPr lang="en-US" sz="1000" b="1" kern="1200" dirty="0" smtClean="0">
                          <a:solidFill>
                            <a:schemeClr val="dk1"/>
                          </a:solidFill>
                          <a:latin typeface="+mn-lt"/>
                          <a:ea typeface="+mn-ea"/>
                          <a:cs typeface="+mn-cs"/>
                        </a:rPr>
                        <a:t>24%</a:t>
                      </a:r>
                    </a:p>
                  </a:txBody>
                  <a:tcPr anchor="ctr"/>
                </a:tc>
              </a:tr>
              <a:tr h="242768">
                <a:tc>
                  <a:txBody>
                    <a:bodyPr/>
                    <a:lstStyle/>
                    <a:p>
                      <a:pPr marL="0" marR="0" lvl="0" indent="0" algn="ctr" defTabSz="890789" rtl="0" eaLnBrk="1" fontAlgn="auto" latinLnBrk="0" hangingPunct="1">
                        <a:lnSpc>
                          <a:spcPct val="100000"/>
                        </a:lnSpc>
                        <a:spcBef>
                          <a:spcPts val="0"/>
                        </a:spcBef>
                        <a:spcAft>
                          <a:spcPts val="0"/>
                        </a:spcAft>
                        <a:buClrTx/>
                        <a:buSzTx/>
                        <a:buFontTx/>
                        <a:buNone/>
                        <a:tabLst/>
                        <a:defRPr/>
                      </a:pPr>
                      <a:r>
                        <a:rPr lang="en-US" sz="1000" b="1" kern="1200" dirty="0" smtClean="0">
                          <a:solidFill>
                            <a:schemeClr val="dk1"/>
                          </a:solidFill>
                          <a:latin typeface="+mn-lt"/>
                          <a:ea typeface="+mn-ea"/>
                          <a:cs typeface="+mn-cs"/>
                        </a:rPr>
                        <a:t>46%</a:t>
                      </a:r>
                    </a:p>
                  </a:txBody>
                  <a:tcPr anchor="ctr"/>
                </a:tc>
              </a:tr>
              <a:tr h="242768">
                <a:tc>
                  <a:txBody>
                    <a:bodyPr/>
                    <a:lstStyle/>
                    <a:p>
                      <a:pPr marL="0" marR="0" lvl="0" indent="0" algn="ctr" defTabSz="890789" rtl="0" eaLnBrk="1" fontAlgn="auto" latinLnBrk="0" hangingPunct="1">
                        <a:lnSpc>
                          <a:spcPct val="100000"/>
                        </a:lnSpc>
                        <a:spcBef>
                          <a:spcPts val="0"/>
                        </a:spcBef>
                        <a:spcAft>
                          <a:spcPts val="0"/>
                        </a:spcAft>
                        <a:buClrTx/>
                        <a:buSzTx/>
                        <a:buFontTx/>
                        <a:buNone/>
                        <a:tabLst/>
                        <a:defRPr/>
                      </a:pPr>
                      <a:r>
                        <a:rPr lang="en-US" sz="1000" b="1" kern="1200" dirty="0" smtClean="0">
                          <a:solidFill>
                            <a:schemeClr val="dk1"/>
                          </a:solidFill>
                          <a:latin typeface="+mn-lt"/>
                          <a:ea typeface="+mn-ea"/>
                          <a:cs typeface="+mn-cs"/>
                        </a:rPr>
                        <a:t>27%</a:t>
                      </a:r>
                    </a:p>
                  </a:txBody>
                  <a:tcPr anchor="ctr"/>
                </a:tc>
              </a:tr>
              <a:tr h="242768">
                <a:tc>
                  <a:txBody>
                    <a:bodyPr/>
                    <a:lstStyle/>
                    <a:p>
                      <a:pPr marL="0" marR="0" lvl="0" indent="0" algn="ctr" defTabSz="890789" rtl="0" eaLnBrk="1" fontAlgn="auto" latinLnBrk="0" hangingPunct="1">
                        <a:lnSpc>
                          <a:spcPct val="100000"/>
                        </a:lnSpc>
                        <a:spcBef>
                          <a:spcPts val="0"/>
                        </a:spcBef>
                        <a:spcAft>
                          <a:spcPts val="0"/>
                        </a:spcAft>
                        <a:buClrTx/>
                        <a:buSzTx/>
                        <a:buFontTx/>
                        <a:buNone/>
                        <a:tabLst/>
                        <a:defRPr/>
                      </a:pPr>
                      <a:r>
                        <a:rPr lang="en-US" sz="1000" b="1" kern="1200" dirty="0" smtClean="0">
                          <a:solidFill>
                            <a:schemeClr val="dk1"/>
                          </a:solidFill>
                          <a:latin typeface="+mn-lt"/>
                          <a:ea typeface="+mn-ea"/>
                          <a:cs typeface="+mn-cs"/>
                        </a:rPr>
                        <a:t>27%</a:t>
                      </a:r>
                    </a:p>
                  </a:txBody>
                  <a:tcPr anchor="ctr"/>
                </a:tc>
              </a:tr>
              <a:tr h="242768">
                <a:tc>
                  <a:txBody>
                    <a:bodyPr/>
                    <a:lstStyle/>
                    <a:p>
                      <a:pPr marL="0" marR="0" lvl="0" indent="0" algn="ctr" defTabSz="890789" rtl="0" eaLnBrk="1" fontAlgn="auto" latinLnBrk="0" hangingPunct="1">
                        <a:lnSpc>
                          <a:spcPct val="100000"/>
                        </a:lnSpc>
                        <a:spcBef>
                          <a:spcPts val="0"/>
                        </a:spcBef>
                        <a:spcAft>
                          <a:spcPts val="0"/>
                        </a:spcAft>
                        <a:buClrTx/>
                        <a:buSzTx/>
                        <a:buFontTx/>
                        <a:buNone/>
                        <a:tabLst/>
                        <a:defRPr/>
                      </a:pPr>
                      <a:r>
                        <a:rPr lang="en-US" sz="1000" b="1" kern="1200" dirty="0" smtClean="0">
                          <a:solidFill>
                            <a:schemeClr val="dk1"/>
                          </a:solidFill>
                          <a:latin typeface="+mn-lt"/>
                          <a:ea typeface="+mn-ea"/>
                          <a:cs typeface="+mn-cs"/>
                        </a:rPr>
                        <a:t>29%</a:t>
                      </a:r>
                    </a:p>
                  </a:txBody>
                  <a:tcPr anchor="ctr"/>
                </a:tc>
              </a:tr>
              <a:tr h="242768">
                <a:tc>
                  <a:txBody>
                    <a:bodyPr/>
                    <a:lstStyle/>
                    <a:p>
                      <a:pPr marL="0" marR="0" lvl="0" indent="0" algn="ctr" defTabSz="890789" rtl="0" eaLnBrk="1" fontAlgn="auto" latinLnBrk="0" hangingPunct="1">
                        <a:lnSpc>
                          <a:spcPct val="100000"/>
                        </a:lnSpc>
                        <a:spcBef>
                          <a:spcPts val="0"/>
                        </a:spcBef>
                        <a:spcAft>
                          <a:spcPts val="0"/>
                        </a:spcAft>
                        <a:buClrTx/>
                        <a:buSzTx/>
                        <a:buFontTx/>
                        <a:buNone/>
                        <a:tabLst/>
                        <a:defRPr/>
                      </a:pPr>
                      <a:r>
                        <a:rPr lang="en-US" sz="1000" b="1" kern="1200" dirty="0" smtClean="0">
                          <a:solidFill>
                            <a:schemeClr val="dk1"/>
                          </a:solidFill>
                          <a:latin typeface="+mn-lt"/>
                          <a:ea typeface="+mn-ea"/>
                          <a:cs typeface="+mn-cs"/>
                        </a:rPr>
                        <a:t>24%</a:t>
                      </a:r>
                    </a:p>
                  </a:txBody>
                  <a:tcPr anchor="ctr"/>
                </a:tc>
              </a:tr>
              <a:tr h="242768">
                <a:tc>
                  <a:txBody>
                    <a:bodyPr/>
                    <a:lstStyle/>
                    <a:p>
                      <a:pPr marL="0" marR="0" lvl="0" indent="0" algn="ctr" defTabSz="890789" rtl="0" eaLnBrk="1" fontAlgn="auto" latinLnBrk="0" hangingPunct="1">
                        <a:lnSpc>
                          <a:spcPct val="100000"/>
                        </a:lnSpc>
                        <a:spcBef>
                          <a:spcPts val="0"/>
                        </a:spcBef>
                        <a:spcAft>
                          <a:spcPts val="0"/>
                        </a:spcAft>
                        <a:buClrTx/>
                        <a:buSzTx/>
                        <a:buFontTx/>
                        <a:buNone/>
                        <a:tabLst/>
                        <a:defRPr/>
                      </a:pPr>
                      <a:r>
                        <a:rPr lang="en-US" sz="1000" b="1" kern="1200" dirty="0" smtClean="0">
                          <a:solidFill>
                            <a:schemeClr val="dk1"/>
                          </a:solidFill>
                          <a:latin typeface="+mn-lt"/>
                          <a:ea typeface="+mn-ea"/>
                          <a:cs typeface="+mn-cs"/>
                        </a:rPr>
                        <a:t>18%</a:t>
                      </a:r>
                    </a:p>
                  </a:txBody>
                  <a:tcPr anchor="ctr"/>
                </a:tc>
              </a:tr>
              <a:tr h="242768">
                <a:tc>
                  <a:txBody>
                    <a:bodyPr/>
                    <a:lstStyle/>
                    <a:p>
                      <a:pPr marL="0" marR="0" lvl="0" indent="0" algn="ctr" defTabSz="890789" rtl="0" eaLnBrk="1" fontAlgn="auto" latinLnBrk="0" hangingPunct="1">
                        <a:lnSpc>
                          <a:spcPct val="100000"/>
                        </a:lnSpc>
                        <a:spcBef>
                          <a:spcPts val="0"/>
                        </a:spcBef>
                        <a:spcAft>
                          <a:spcPts val="0"/>
                        </a:spcAft>
                        <a:buClrTx/>
                        <a:buSzTx/>
                        <a:buFontTx/>
                        <a:buNone/>
                        <a:tabLst/>
                        <a:defRPr/>
                      </a:pPr>
                      <a:r>
                        <a:rPr lang="en-US" sz="1000" b="1" kern="1200" dirty="0" smtClean="0">
                          <a:solidFill>
                            <a:schemeClr val="dk1"/>
                          </a:solidFill>
                          <a:latin typeface="+mn-lt"/>
                          <a:ea typeface="+mn-ea"/>
                          <a:cs typeface="+mn-cs"/>
                        </a:rPr>
                        <a:t>29%</a:t>
                      </a:r>
                    </a:p>
                  </a:txBody>
                  <a:tcPr anchor="ctr"/>
                </a:tc>
              </a:tr>
            </a:tbl>
          </a:graphicData>
        </a:graphic>
      </p:graphicFrame>
      <p:sp>
        <p:nvSpPr>
          <p:cNvPr id="8" name="Title 2"/>
          <p:cNvSpPr txBox="1">
            <a:spLocks/>
          </p:cNvSpPr>
          <p:nvPr/>
        </p:nvSpPr>
        <p:spPr>
          <a:xfrm>
            <a:off x="153265" y="94959"/>
            <a:ext cx="9681940" cy="364003"/>
          </a:xfrm>
          <a:prstGeom prst="rect">
            <a:avLst/>
          </a:prstGeom>
          <a:noFill/>
        </p:spPr>
        <p:txBody>
          <a:bodyPr vert="horz" lIns="0" tIns="0" rIns="0" bIns="0" rtlCol="0" anchor="t" anchorCtr="0">
            <a:noAutofit/>
          </a:bodyPr>
          <a:lstStyle>
            <a:defPPr>
              <a:defRPr lang="en-US"/>
            </a:defPPr>
            <a:lvl1pPr>
              <a:lnSpc>
                <a:spcPct val="70000"/>
              </a:lnSpc>
              <a:defRPr sz="2800" b="1" i="0" kern="0">
                <a:solidFill>
                  <a:srgbClr val="00338D"/>
                </a:solidFill>
                <a:latin typeface="Univers 47 CondensedLight" panose="00000400000000000000" pitchFamily="2" charset="0"/>
                <a:cs typeface="KPMG Extralight"/>
              </a:defRPr>
            </a:lvl1pPr>
          </a:lstStyle>
          <a:p>
            <a:pPr>
              <a:defRPr/>
            </a:pPr>
            <a:r>
              <a:rPr lang="en-US" sz="4400" b="0" kern="1200" dirty="0" smtClean="0">
                <a:latin typeface="KPMG Extralight" panose="020B0303030202040204" pitchFamily="34" charset="0"/>
                <a:cs typeface="+mj-cs"/>
              </a:rPr>
              <a:t>Detailed </a:t>
            </a:r>
            <a:r>
              <a:rPr lang="en-US" sz="4400" b="0" kern="1200" dirty="0">
                <a:latin typeface="KPMG Extralight" panose="020B0303030202040204" pitchFamily="34" charset="0"/>
                <a:cs typeface="+mj-cs"/>
              </a:rPr>
              <a:t>Weighting </a:t>
            </a:r>
            <a:r>
              <a:rPr lang="en-US" sz="4400" b="0" kern="1200" dirty="0" smtClean="0">
                <a:latin typeface="KPMG Extralight" panose="020B0303030202040204" pitchFamily="34" charset="0"/>
                <a:cs typeface="+mj-cs"/>
              </a:rPr>
              <a:t>Approach</a:t>
            </a:r>
            <a:endParaRPr lang="en-US" sz="4400" b="0" kern="1200" dirty="0">
              <a:latin typeface="KPMG Extralight" panose="020B0303030202040204" pitchFamily="34" charset="0"/>
              <a:cs typeface="+mj-cs"/>
            </a:endParaRPr>
          </a:p>
          <a:p>
            <a:pPr>
              <a:defRPr/>
            </a:pPr>
            <a:endParaRPr lang="en-US" sz="4400" b="0" kern="1200" dirty="0">
              <a:latin typeface="KPMG Extralight" panose="020B0303030202040204" pitchFamily="34" charset="0"/>
              <a:cs typeface="+mj-cs"/>
            </a:endParaRPr>
          </a:p>
        </p:txBody>
      </p:sp>
      <p:sp>
        <p:nvSpPr>
          <p:cNvPr id="3" name="Rectangle 2"/>
          <p:cNvSpPr/>
          <p:nvPr/>
        </p:nvSpPr>
        <p:spPr>
          <a:xfrm>
            <a:off x="9559201" y="231286"/>
            <a:ext cx="2579553" cy="261610"/>
          </a:xfrm>
          <a:prstGeom prst="rect">
            <a:avLst/>
          </a:prstGeom>
        </p:spPr>
        <p:txBody>
          <a:bodyPr wrap="none">
            <a:spAutoFit/>
          </a:bodyPr>
          <a:lstStyle/>
          <a:p>
            <a:pPr algn="ctr" defTabSz="890789"/>
            <a:r>
              <a:rPr lang="en-US" sz="1100" i="1" dirty="0" smtClean="0">
                <a:solidFill>
                  <a:srgbClr val="000000"/>
                </a:solidFill>
              </a:rPr>
              <a:t>**Score</a:t>
            </a:r>
            <a:r>
              <a:rPr lang="en-US" sz="1100" i="1" dirty="0">
                <a:solidFill>
                  <a:srgbClr val="000000"/>
                </a:solidFill>
              </a:rPr>
              <a:t>/ </a:t>
            </a:r>
            <a:r>
              <a:rPr lang="en-US" sz="1100" i="1" dirty="0" smtClean="0">
                <a:solidFill>
                  <a:srgbClr val="000000"/>
                </a:solidFill>
              </a:rPr>
              <a:t>total Score per domain </a:t>
            </a:r>
            <a:r>
              <a:rPr lang="en-US" sz="1100" i="1" dirty="0">
                <a:solidFill>
                  <a:srgbClr val="000000"/>
                </a:solidFill>
              </a:rPr>
              <a:t>x 100</a:t>
            </a:r>
          </a:p>
        </p:txBody>
      </p:sp>
      <p:graphicFrame>
        <p:nvGraphicFramePr>
          <p:cNvPr id="9" name="Table 8"/>
          <p:cNvGraphicFramePr>
            <a:graphicFrameLocks noGrp="1"/>
          </p:cNvGraphicFramePr>
          <p:nvPr>
            <p:extLst>
              <p:ext uri="{D42A27DB-BD31-4B8C-83A1-F6EECF244321}">
                <p14:modId xmlns:p14="http://schemas.microsoft.com/office/powerpoint/2010/main" val="2165060550"/>
              </p:ext>
            </p:extLst>
          </p:nvPr>
        </p:nvGraphicFramePr>
        <p:xfrm>
          <a:off x="82807" y="968003"/>
          <a:ext cx="813407" cy="5224075"/>
        </p:xfrm>
        <a:graphic>
          <a:graphicData uri="http://schemas.openxmlformats.org/drawingml/2006/table">
            <a:tbl>
              <a:tblPr firstRow="1" bandRow="1">
                <a:tableStyleId>{5C22544A-7EE6-4342-B048-85BDC9FD1C3A}</a:tableStyleId>
              </a:tblPr>
              <a:tblGrid>
                <a:gridCol w="813407"/>
              </a:tblGrid>
              <a:tr h="346447">
                <a:tc>
                  <a:txBody>
                    <a:bodyPr/>
                    <a:lstStyle/>
                    <a:p>
                      <a:pPr marL="0" algn="ctr" defTabSz="890789" rtl="0" eaLnBrk="1" latinLnBrk="0" hangingPunct="1"/>
                      <a:r>
                        <a:rPr lang="en-US" sz="1000" b="1" kern="1200" dirty="0" smtClean="0">
                          <a:solidFill>
                            <a:schemeClr val="lt1"/>
                          </a:solidFill>
                          <a:latin typeface="+mn-lt"/>
                          <a:ea typeface="+mn-ea"/>
                          <a:cs typeface="+mn-cs"/>
                        </a:rPr>
                        <a:t>Weight*</a:t>
                      </a:r>
                      <a:endParaRPr lang="en-US" sz="1000" b="1" kern="1200" dirty="0">
                        <a:solidFill>
                          <a:schemeClr val="lt1"/>
                        </a:solidFill>
                        <a:latin typeface="+mn-lt"/>
                        <a:ea typeface="+mn-ea"/>
                        <a:cs typeface="+mn-cs"/>
                      </a:endParaRPr>
                    </a:p>
                  </a:txBody>
                  <a:tcPr anchor="ctr"/>
                </a:tc>
              </a:tr>
              <a:tr h="476250">
                <a:tc>
                  <a:txBody>
                    <a:bodyPr/>
                    <a:lstStyle/>
                    <a:p>
                      <a:pPr marL="0" algn="ctr" defTabSz="890789" rtl="0" eaLnBrk="1" latinLnBrk="0" hangingPunct="1"/>
                      <a:r>
                        <a:rPr lang="en-US" sz="1000" b="1" kern="1200" dirty="0" smtClean="0">
                          <a:solidFill>
                            <a:schemeClr val="dk1"/>
                          </a:solidFill>
                          <a:latin typeface="+mn-lt"/>
                          <a:ea typeface="+mn-ea"/>
                          <a:cs typeface="+mn-cs"/>
                        </a:rPr>
                        <a:t>~10%</a:t>
                      </a:r>
                      <a:endParaRPr lang="en-US" sz="1000" b="1" kern="1200" dirty="0">
                        <a:solidFill>
                          <a:schemeClr val="dk1"/>
                        </a:solidFill>
                        <a:latin typeface="+mn-lt"/>
                        <a:ea typeface="+mn-ea"/>
                        <a:cs typeface="+mn-cs"/>
                      </a:endParaRPr>
                    </a:p>
                  </a:txBody>
                  <a:tcPr anchor="ctr"/>
                </a:tc>
              </a:tr>
              <a:tr h="981075">
                <a:tc>
                  <a:txBody>
                    <a:bodyPr/>
                    <a:lstStyle/>
                    <a:p>
                      <a:pPr marL="0" algn="ctr" defTabSz="890789" rtl="0" eaLnBrk="1" latinLnBrk="0" hangingPunct="1"/>
                      <a:r>
                        <a:rPr lang="en-US" sz="1000" b="1" kern="1200" dirty="0" smtClean="0">
                          <a:solidFill>
                            <a:schemeClr val="dk1"/>
                          </a:solidFill>
                          <a:latin typeface="+mn-lt"/>
                          <a:ea typeface="+mn-ea"/>
                          <a:cs typeface="+mn-cs"/>
                        </a:rPr>
                        <a:t>~30%</a:t>
                      </a:r>
                    </a:p>
                  </a:txBody>
                  <a:tcPr anchor="ctr"/>
                </a:tc>
              </a:tr>
              <a:tr h="716860">
                <a:tc>
                  <a:txBody>
                    <a:bodyPr/>
                    <a:lstStyle/>
                    <a:p>
                      <a:pPr marL="0" marR="0" lvl="0" indent="0" algn="ctr" defTabSz="890789" rtl="0" eaLnBrk="1" fontAlgn="auto" latinLnBrk="0" hangingPunct="1">
                        <a:lnSpc>
                          <a:spcPct val="100000"/>
                        </a:lnSpc>
                        <a:spcBef>
                          <a:spcPts val="0"/>
                        </a:spcBef>
                        <a:spcAft>
                          <a:spcPts val="0"/>
                        </a:spcAft>
                        <a:buClrTx/>
                        <a:buSzTx/>
                        <a:buFontTx/>
                        <a:buNone/>
                        <a:tabLst/>
                        <a:defRPr/>
                      </a:pPr>
                      <a:r>
                        <a:rPr lang="en-US" sz="1000" b="1" kern="1200" dirty="0" smtClean="0">
                          <a:solidFill>
                            <a:schemeClr val="dk1"/>
                          </a:solidFill>
                          <a:latin typeface="+mn-lt"/>
                          <a:ea typeface="+mn-ea"/>
                          <a:cs typeface="+mn-cs"/>
                        </a:rPr>
                        <a:t>~10%</a:t>
                      </a:r>
                    </a:p>
                  </a:txBody>
                  <a:tcPr anchor="ctr"/>
                </a:tc>
              </a:tr>
              <a:tr h="974035">
                <a:tc>
                  <a:txBody>
                    <a:bodyPr/>
                    <a:lstStyle/>
                    <a:p>
                      <a:pPr marL="0" marR="0" lvl="0" indent="0" algn="ctr" defTabSz="890789" rtl="0" eaLnBrk="1" fontAlgn="auto" latinLnBrk="0" hangingPunct="1">
                        <a:lnSpc>
                          <a:spcPct val="100000"/>
                        </a:lnSpc>
                        <a:spcBef>
                          <a:spcPts val="0"/>
                        </a:spcBef>
                        <a:spcAft>
                          <a:spcPts val="0"/>
                        </a:spcAft>
                        <a:buClrTx/>
                        <a:buSzTx/>
                        <a:buFontTx/>
                        <a:buNone/>
                        <a:tabLst/>
                        <a:defRPr/>
                      </a:pPr>
                      <a:r>
                        <a:rPr lang="en-US" sz="1000" b="1" kern="1200" dirty="0" smtClean="0">
                          <a:solidFill>
                            <a:schemeClr val="dk1"/>
                          </a:solidFill>
                          <a:latin typeface="+mn-lt"/>
                          <a:ea typeface="+mn-ea"/>
                          <a:cs typeface="+mn-cs"/>
                        </a:rPr>
                        <a:t>~20%</a:t>
                      </a:r>
                    </a:p>
                    <a:p>
                      <a:pPr marL="0" algn="ctr" defTabSz="890789" rtl="0" eaLnBrk="1" latinLnBrk="0" hangingPunct="1"/>
                      <a:endParaRPr lang="en-US" sz="1000" b="1" kern="1200" dirty="0">
                        <a:solidFill>
                          <a:schemeClr val="dk1"/>
                        </a:solidFill>
                        <a:latin typeface="+mn-lt"/>
                        <a:ea typeface="+mn-ea"/>
                        <a:cs typeface="+mn-cs"/>
                      </a:endParaRPr>
                    </a:p>
                  </a:txBody>
                  <a:tcPr anchor="ctr"/>
                </a:tc>
              </a:tr>
              <a:tr h="755373">
                <a:tc>
                  <a:txBody>
                    <a:bodyPr/>
                    <a:lstStyle/>
                    <a:p>
                      <a:pPr marL="0" marR="0" lvl="0" indent="0" algn="ctr" defTabSz="890789" rtl="0" eaLnBrk="1" fontAlgn="auto" latinLnBrk="0" hangingPunct="1">
                        <a:lnSpc>
                          <a:spcPct val="100000"/>
                        </a:lnSpc>
                        <a:spcBef>
                          <a:spcPts val="0"/>
                        </a:spcBef>
                        <a:spcAft>
                          <a:spcPts val="0"/>
                        </a:spcAft>
                        <a:buClrTx/>
                        <a:buSzTx/>
                        <a:buFontTx/>
                        <a:buNone/>
                        <a:tabLst/>
                        <a:defRPr/>
                      </a:pPr>
                      <a:r>
                        <a:rPr lang="en-US" sz="1000" b="1" kern="1200" dirty="0" smtClean="0">
                          <a:solidFill>
                            <a:schemeClr val="dk1"/>
                          </a:solidFill>
                          <a:latin typeface="+mn-lt"/>
                          <a:ea typeface="+mn-ea"/>
                          <a:cs typeface="+mn-cs"/>
                        </a:rPr>
                        <a:t>~20%</a:t>
                      </a:r>
                    </a:p>
                  </a:txBody>
                  <a:tcPr anchor="ctr"/>
                </a:tc>
              </a:tr>
              <a:tr h="974035">
                <a:tc>
                  <a:txBody>
                    <a:bodyPr/>
                    <a:lstStyle/>
                    <a:p>
                      <a:pPr marL="0" marR="0" lvl="0" indent="0" algn="ctr" defTabSz="890789" rtl="0" eaLnBrk="1" fontAlgn="auto" latinLnBrk="0" hangingPunct="1">
                        <a:lnSpc>
                          <a:spcPct val="100000"/>
                        </a:lnSpc>
                        <a:spcBef>
                          <a:spcPts val="0"/>
                        </a:spcBef>
                        <a:spcAft>
                          <a:spcPts val="0"/>
                        </a:spcAft>
                        <a:buClrTx/>
                        <a:buSzTx/>
                        <a:buFontTx/>
                        <a:buNone/>
                        <a:tabLst/>
                        <a:defRPr/>
                      </a:pPr>
                      <a:r>
                        <a:rPr lang="en-US" sz="1000" b="1" kern="1200" dirty="0" smtClean="0">
                          <a:solidFill>
                            <a:schemeClr val="dk1"/>
                          </a:solidFill>
                          <a:latin typeface="+mn-lt"/>
                          <a:ea typeface="+mn-ea"/>
                          <a:cs typeface="+mn-cs"/>
                        </a:rPr>
                        <a:t>~10%</a:t>
                      </a:r>
                    </a:p>
                  </a:txBody>
                  <a:tcPr anchor="ctr"/>
                </a:tc>
              </a:tr>
            </a:tbl>
          </a:graphicData>
        </a:graphic>
      </p:graphicFrame>
      <p:sp>
        <p:nvSpPr>
          <p:cNvPr id="11" name="Right Arrow 10"/>
          <p:cNvSpPr/>
          <p:nvPr/>
        </p:nvSpPr>
        <p:spPr>
          <a:xfrm flipH="1">
            <a:off x="943838" y="722878"/>
            <a:ext cx="2697480" cy="238744"/>
          </a:xfrm>
          <a:prstGeom prst="rightArrow">
            <a:avLst/>
          </a:prstGeom>
          <a:gradFill flip="none" rotWithShape="1">
            <a:gsLst>
              <a:gs pos="0">
                <a:srgbClr val="8E258D">
                  <a:tint val="66000"/>
                  <a:satMod val="160000"/>
                </a:srgbClr>
              </a:gs>
              <a:gs pos="50000">
                <a:srgbClr val="8E258D">
                  <a:tint val="44500"/>
                  <a:satMod val="160000"/>
                </a:srgbClr>
              </a:gs>
              <a:gs pos="100000">
                <a:srgbClr val="8E258D">
                  <a:tint val="23500"/>
                  <a:satMod val="16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1050" dirty="0">
                <a:solidFill>
                  <a:srgbClr val="000000"/>
                </a:solidFill>
              </a:rPr>
              <a:t>Impact</a:t>
            </a:r>
          </a:p>
        </p:txBody>
      </p:sp>
      <p:sp>
        <p:nvSpPr>
          <p:cNvPr id="10" name="Rectangle 9"/>
          <p:cNvSpPr/>
          <p:nvPr/>
        </p:nvSpPr>
        <p:spPr>
          <a:xfrm>
            <a:off x="9098337" y="0"/>
            <a:ext cx="3017173" cy="261610"/>
          </a:xfrm>
          <a:prstGeom prst="rect">
            <a:avLst/>
          </a:prstGeom>
        </p:spPr>
        <p:txBody>
          <a:bodyPr wrap="none">
            <a:spAutoFit/>
          </a:bodyPr>
          <a:lstStyle/>
          <a:p>
            <a:pPr algn="ctr" defTabSz="890789"/>
            <a:r>
              <a:rPr lang="en-US" sz="1100" i="1" dirty="0">
                <a:solidFill>
                  <a:srgbClr val="000000"/>
                </a:solidFill>
              </a:rPr>
              <a:t>*Score/ </a:t>
            </a:r>
            <a:r>
              <a:rPr lang="en-US" sz="1100" i="1" dirty="0" smtClean="0">
                <a:solidFill>
                  <a:srgbClr val="000000"/>
                </a:solidFill>
              </a:rPr>
              <a:t>total Score per across domains </a:t>
            </a:r>
            <a:r>
              <a:rPr lang="en-US" sz="1100" i="1" dirty="0">
                <a:solidFill>
                  <a:srgbClr val="000000"/>
                </a:solidFill>
              </a:rPr>
              <a:t>x 100</a:t>
            </a:r>
          </a:p>
        </p:txBody>
      </p:sp>
      <p:sp>
        <p:nvSpPr>
          <p:cNvPr id="14" name="Rectangle 13">
            <a:hlinkClick r:id="rId3" action="ppaction://hlinksldjump"/>
          </p:cNvPr>
          <p:cNvSpPr/>
          <p:nvPr/>
        </p:nvSpPr>
        <p:spPr>
          <a:xfrm>
            <a:off x="10984872" y="6479716"/>
            <a:ext cx="731520" cy="381939"/>
          </a:xfrm>
          <a:prstGeom prst="rect">
            <a:avLst/>
          </a:prstGeom>
          <a:solidFill>
            <a:srgbClr val="EAAA00"/>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b="1" dirty="0" smtClean="0">
                <a:solidFill>
                  <a:schemeClr val="tx1"/>
                </a:solidFill>
              </a:rPr>
              <a:t>Back</a:t>
            </a:r>
            <a:endParaRPr lang="en-GB" b="1" dirty="0">
              <a:solidFill>
                <a:schemeClr val="tx1"/>
              </a:solidFill>
            </a:endParaRPr>
          </a:p>
        </p:txBody>
      </p:sp>
    </p:spTree>
    <p:extLst>
      <p:ext uri="{BB962C8B-B14F-4D97-AF65-F5344CB8AC3E}">
        <p14:creationId xmlns:p14="http://schemas.microsoft.com/office/powerpoint/2010/main" val="23943864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TextBox 66"/>
          <p:cNvSpPr txBox="1"/>
          <p:nvPr/>
        </p:nvSpPr>
        <p:spPr>
          <a:xfrm>
            <a:off x="129474" y="211341"/>
            <a:ext cx="2893125" cy="615553"/>
          </a:xfrm>
          <a:prstGeom prst="rect">
            <a:avLst/>
          </a:prstGeom>
          <a:noFill/>
        </p:spPr>
        <p:txBody>
          <a:bodyPr wrap="square" lIns="0" tIns="0" rIns="0" bIns="0" rtlCol="0">
            <a:spAutoFit/>
          </a:bodyPr>
          <a:lstStyle/>
          <a:p>
            <a:r>
              <a:rPr lang="en-US" sz="4000" b="1" dirty="0">
                <a:solidFill>
                  <a:srgbClr val="FFFFFF"/>
                </a:solidFill>
                <a:latin typeface="KPMG Extralight" panose="020B0303030202040204" pitchFamily="34" charset="0"/>
                <a:cs typeface="Arial" pitchFamily="34" charset="0"/>
              </a:rPr>
              <a:t>Co creation</a:t>
            </a:r>
            <a:endParaRPr lang="en-GB" sz="4000" b="1" dirty="0">
              <a:solidFill>
                <a:srgbClr val="FFFFFF"/>
              </a:solidFill>
              <a:latin typeface="KPMG Extralight" panose="020B0303030202040204" pitchFamily="34" charset="0"/>
              <a:cs typeface="Arial" pitchFamily="34" charset="0"/>
            </a:endParaRPr>
          </a:p>
        </p:txBody>
      </p:sp>
      <p:sp>
        <p:nvSpPr>
          <p:cNvPr id="8" name="Title 2"/>
          <p:cNvSpPr txBox="1">
            <a:spLocks/>
          </p:cNvSpPr>
          <p:nvPr/>
        </p:nvSpPr>
        <p:spPr>
          <a:xfrm>
            <a:off x="153265" y="94959"/>
            <a:ext cx="9681940" cy="364003"/>
          </a:xfrm>
          <a:prstGeom prst="rect">
            <a:avLst/>
          </a:prstGeom>
          <a:noFill/>
        </p:spPr>
        <p:txBody>
          <a:bodyPr vert="horz" lIns="0" tIns="0" rIns="0" bIns="0" rtlCol="0" anchor="t" anchorCtr="0">
            <a:noAutofit/>
          </a:bodyPr>
          <a:lstStyle>
            <a:defPPr>
              <a:defRPr lang="en-US"/>
            </a:defPPr>
            <a:lvl1pPr>
              <a:lnSpc>
                <a:spcPct val="70000"/>
              </a:lnSpc>
              <a:defRPr sz="2800" b="1" i="0" kern="0">
                <a:solidFill>
                  <a:srgbClr val="00338D"/>
                </a:solidFill>
                <a:latin typeface="Univers 47 CondensedLight" panose="00000400000000000000" pitchFamily="2" charset="0"/>
                <a:cs typeface="KPMG Extralight"/>
              </a:defRPr>
            </a:lvl1pPr>
          </a:lstStyle>
          <a:p>
            <a:pPr>
              <a:defRPr/>
            </a:pPr>
            <a:r>
              <a:rPr lang="en-US" sz="4400" b="0" kern="1200" dirty="0" smtClean="0">
                <a:latin typeface="KPMG Extralight" panose="020B0303030202040204" pitchFamily="34" charset="0"/>
                <a:cs typeface="+mj-cs"/>
              </a:rPr>
              <a:t>Detailed Scoring Approach</a:t>
            </a:r>
            <a:endParaRPr lang="en-US" sz="4400" b="0" kern="1200" dirty="0">
              <a:latin typeface="KPMG Extralight" panose="020B0303030202040204" pitchFamily="34" charset="0"/>
              <a:cs typeface="+mj-cs"/>
            </a:endParaRPr>
          </a:p>
          <a:p>
            <a:pPr>
              <a:defRPr/>
            </a:pPr>
            <a:endParaRPr lang="en-US" sz="4400" b="0" kern="1200" dirty="0">
              <a:latin typeface="KPMG Extralight" panose="020B0303030202040204" pitchFamily="34" charset="0"/>
              <a:cs typeface="+mj-cs"/>
            </a:endParaRPr>
          </a:p>
        </p:txBody>
      </p:sp>
      <p:graphicFrame>
        <p:nvGraphicFramePr>
          <p:cNvPr id="2" name="Object 1"/>
          <p:cNvGraphicFramePr>
            <a:graphicFrameLocks noChangeAspect="1"/>
          </p:cNvGraphicFramePr>
          <p:nvPr>
            <p:extLst>
              <p:ext uri="{D42A27DB-BD31-4B8C-83A1-F6EECF244321}">
                <p14:modId xmlns:p14="http://schemas.microsoft.com/office/powerpoint/2010/main" val="332937188"/>
              </p:ext>
            </p:extLst>
          </p:nvPr>
        </p:nvGraphicFramePr>
        <p:xfrm>
          <a:off x="153265" y="693020"/>
          <a:ext cx="11782061" cy="4186988"/>
        </p:xfrm>
        <a:graphic>
          <a:graphicData uri="http://schemas.openxmlformats.org/presentationml/2006/ole">
            <mc:AlternateContent xmlns:mc="http://schemas.openxmlformats.org/markup-compatibility/2006">
              <mc:Choice xmlns:v="urn:schemas-microsoft-com:vml" Requires="v">
                <p:oleObj spid="_x0000_s65751" name="Worksheet" r:id="rId5" imgW="27050852" imgH="5816688" progId="Excel.Sheet.12">
                  <p:embed/>
                </p:oleObj>
              </mc:Choice>
              <mc:Fallback>
                <p:oleObj name="Worksheet" r:id="rId5" imgW="27050852" imgH="5816688" progId="Excel.Sheet.12">
                  <p:embed/>
                  <p:pic>
                    <p:nvPicPr>
                      <p:cNvPr id="0" name=""/>
                      <p:cNvPicPr/>
                      <p:nvPr/>
                    </p:nvPicPr>
                    <p:blipFill>
                      <a:blip r:embed="rId6"/>
                      <a:stretch>
                        <a:fillRect/>
                      </a:stretch>
                    </p:blipFill>
                    <p:spPr>
                      <a:xfrm>
                        <a:off x="153265" y="693020"/>
                        <a:ext cx="11782061" cy="4186988"/>
                      </a:xfrm>
                      <a:prstGeom prst="rect">
                        <a:avLst/>
                      </a:prstGeom>
                    </p:spPr>
                  </p:pic>
                </p:oleObj>
              </mc:Fallback>
            </mc:AlternateContent>
          </a:graphicData>
        </a:graphic>
      </p:graphicFrame>
      <p:sp>
        <p:nvSpPr>
          <p:cNvPr id="6" name="Rectangle 5">
            <a:hlinkClick r:id="rId7" action="ppaction://hlinksldjump"/>
          </p:cNvPr>
          <p:cNvSpPr/>
          <p:nvPr/>
        </p:nvSpPr>
        <p:spPr>
          <a:xfrm>
            <a:off x="10984872" y="6479716"/>
            <a:ext cx="731520" cy="381939"/>
          </a:xfrm>
          <a:prstGeom prst="rect">
            <a:avLst/>
          </a:prstGeom>
          <a:solidFill>
            <a:srgbClr val="EAAA00"/>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b="1" dirty="0" smtClean="0">
                <a:solidFill>
                  <a:schemeClr val="tx1"/>
                </a:solidFill>
              </a:rPr>
              <a:t>Back</a:t>
            </a:r>
            <a:endParaRPr lang="en-GB" b="1" dirty="0">
              <a:solidFill>
                <a:schemeClr val="tx1"/>
              </a:solidFill>
            </a:endParaRPr>
          </a:p>
        </p:txBody>
      </p:sp>
    </p:spTree>
    <p:extLst>
      <p:ext uri="{BB962C8B-B14F-4D97-AF65-F5344CB8AC3E}">
        <p14:creationId xmlns:p14="http://schemas.microsoft.com/office/powerpoint/2010/main" val="16627862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50881" name="think-cell Slide" r:id="rId6" imgW="663" imgH="659" progId="TCLayout.ActiveDocument.1">
                  <p:embed/>
                </p:oleObj>
              </mc:Choice>
              <mc:Fallback>
                <p:oleObj name="think-cell Slide" r:id="rId6" imgW="663" imgH="659" progId="TCLayout.ActiveDocument.1">
                  <p:embed/>
                  <p:pic>
                    <p:nvPicPr>
                      <p:cNvPr id="0" name=""/>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2" name="Rectangle 1" hidden="1"/>
          <p:cNvSpPr/>
          <p:nvPr>
            <p:custDataLst>
              <p:tags r:id="rId3"/>
            </p:custDataLst>
          </p:nvPr>
        </p:nvSpPr>
        <p:spPr>
          <a:xfrm>
            <a:off x="0" y="0"/>
            <a:ext cx="158750" cy="15875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spcBef>
                <a:spcPct val="0"/>
              </a:spcBef>
              <a:spcAft>
                <a:spcPct val="0"/>
              </a:spcAft>
            </a:pPr>
            <a:endParaRPr lang="en-US" sz="3600" dirty="0">
              <a:solidFill>
                <a:srgbClr val="FFFFFF"/>
              </a:solidFill>
              <a:latin typeface="KPMG Extralight" panose="020B0303030202040204" pitchFamily="34" charset="0"/>
              <a:sym typeface="KPMG Extralight" panose="020B0303030202040204" pitchFamily="34" charset="0"/>
            </a:endParaRPr>
          </a:p>
        </p:txBody>
      </p:sp>
      <p:sp>
        <p:nvSpPr>
          <p:cNvPr id="118" name="Title 2"/>
          <p:cNvSpPr txBox="1">
            <a:spLocks/>
          </p:cNvSpPr>
          <p:nvPr/>
        </p:nvSpPr>
        <p:spPr>
          <a:xfrm>
            <a:off x="879206" y="864044"/>
            <a:ext cx="7463515" cy="2232265"/>
          </a:xfrm>
          <a:prstGeom prst="rect">
            <a:avLst/>
          </a:prstGeom>
        </p:spPr>
        <p:txBody>
          <a:bodyPr anchor="t" anchorCtr="0"/>
          <a:lstStyle>
            <a:lvl1pPr algn="l" defTabSz="890789" rtl="0" eaLnBrk="1" latinLnBrk="0" hangingPunct="1">
              <a:lnSpc>
                <a:spcPct val="70000"/>
              </a:lnSpc>
              <a:spcBef>
                <a:spcPct val="0"/>
              </a:spcBef>
              <a:buNone/>
              <a:defRPr kumimoji="0" lang="en-GB" sz="8800" b="0" i="0" u="none" strike="noStrike" kern="1200" cap="none" spc="0" normalizeH="0" baseline="0" noProof="0">
                <a:ln>
                  <a:noFill/>
                </a:ln>
                <a:solidFill>
                  <a:srgbClr val="FFFFFF"/>
                </a:solidFill>
                <a:effectLst/>
                <a:uLnTx/>
                <a:uFillTx/>
                <a:latin typeface="KPMG Extralight"/>
                <a:ea typeface="+mj-ea"/>
                <a:cs typeface="KPMG Extralight"/>
              </a:defRPr>
            </a:lvl1pPr>
            <a:lvl2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2pPr>
            <a:lvl3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3pPr>
            <a:lvl4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4pPr>
            <a:lvl5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5pPr>
            <a:lvl6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6pPr>
            <a:lvl7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7pPr>
            <a:lvl8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8pPr>
            <a:lvl9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9pPr>
          </a:lstStyle>
          <a:p>
            <a:pPr>
              <a:lnSpc>
                <a:spcPct val="100000"/>
              </a:lnSpc>
            </a:pPr>
            <a:r>
              <a:rPr lang="en-US" sz="3600" b="1" dirty="0" smtClean="0"/>
              <a:t>Appendix</a:t>
            </a:r>
            <a:br>
              <a:rPr lang="en-US" sz="3600" b="1" dirty="0" smtClean="0"/>
            </a:br>
            <a:endParaRPr lang="en-US" sz="3600" b="1" dirty="0" smtClean="0"/>
          </a:p>
          <a:p>
            <a:pPr>
              <a:lnSpc>
                <a:spcPct val="100000"/>
              </a:lnSpc>
            </a:pPr>
            <a:r>
              <a:rPr lang="en-US" sz="2800" dirty="0" smtClean="0">
                <a:solidFill>
                  <a:schemeClr val="bg1"/>
                </a:solidFill>
              </a:rPr>
              <a:t>III. Value Management</a:t>
            </a:r>
            <a:endParaRPr lang="en-US" sz="2800" dirty="0">
              <a:solidFill>
                <a:schemeClr val="bg1"/>
              </a:solidFill>
            </a:endParaRPr>
          </a:p>
        </p:txBody>
      </p:sp>
    </p:spTree>
    <p:extLst>
      <p:ext uri="{BB962C8B-B14F-4D97-AF65-F5344CB8AC3E}">
        <p14:creationId xmlns:p14="http://schemas.microsoft.com/office/powerpoint/2010/main" val="3842039663"/>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TextBox 66"/>
          <p:cNvSpPr txBox="1"/>
          <p:nvPr/>
        </p:nvSpPr>
        <p:spPr>
          <a:xfrm>
            <a:off x="129474" y="211341"/>
            <a:ext cx="2893125" cy="615553"/>
          </a:xfrm>
          <a:prstGeom prst="rect">
            <a:avLst/>
          </a:prstGeom>
          <a:noFill/>
        </p:spPr>
        <p:txBody>
          <a:bodyPr wrap="square" lIns="0" tIns="0" rIns="0" bIns="0" rtlCol="0">
            <a:spAutoFit/>
          </a:bodyPr>
          <a:lstStyle/>
          <a:p>
            <a:r>
              <a:rPr lang="en-US" sz="4000" b="1" dirty="0" smtClean="0">
                <a:solidFill>
                  <a:schemeClr val="bg1"/>
                </a:solidFill>
                <a:latin typeface="KPMG Extralight" panose="020B0303030202040204" pitchFamily="34" charset="0"/>
                <a:cs typeface="Arial" pitchFamily="34" charset="0"/>
              </a:rPr>
              <a:t>Co creation</a:t>
            </a:r>
            <a:endParaRPr lang="en-GB" sz="4000" b="1" dirty="0" smtClean="0">
              <a:solidFill>
                <a:schemeClr val="bg1"/>
              </a:solidFill>
              <a:latin typeface="KPMG Extralight" panose="020B0303030202040204" pitchFamily="34" charset="0"/>
              <a:cs typeface="Arial" pitchFamily="34" charset="0"/>
            </a:endParaRPr>
          </a:p>
        </p:txBody>
      </p:sp>
      <p:sp>
        <p:nvSpPr>
          <p:cNvPr id="21" name="Title 2"/>
          <p:cNvSpPr txBox="1">
            <a:spLocks/>
          </p:cNvSpPr>
          <p:nvPr/>
        </p:nvSpPr>
        <p:spPr>
          <a:xfrm>
            <a:off x="350680" y="204811"/>
            <a:ext cx="11440885" cy="538505"/>
          </a:xfrm>
          <a:prstGeom prst="rect">
            <a:avLst/>
          </a:prstGeom>
        </p:spPr>
        <p:txBody>
          <a:bodyPr lIns="0" rIns="0"/>
          <a:lstStyle>
            <a:lvl1pPr algn="l" defTabSz="890789" rtl="0" eaLnBrk="1" latinLnBrk="0" hangingPunct="1">
              <a:lnSpc>
                <a:spcPct val="70000"/>
              </a:lnSpc>
              <a:spcBef>
                <a:spcPct val="0"/>
              </a:spcBef>
              <a:buNone/>
              <a:defRPr kumimoji="0" lang="en-GB" sz="4400" b="0" i="0" u="none" strike="noStrike" kern="1200" cap="none" spc="0" normalizeH="0" baseline="0" noProof="0">
                <a:ln>
                  <a:noFill/>
                </a:ln>
                <a:solidFill>
                  <a:srgbClr val="00338D"/>
                </a:solidFill>
                <a:effectLst/>
                <a:uLnTx/>
                <a:uFillTx/>
                <a:latin typeface="KPMG Extralight" panose="020B0303030202040204" pitchFamily="34" charset="0"/>
                <a:ea typeface="+mj-ea"/>
                <a:cs typeface="+mj-cs"/>
              </a:defRPr>
            </a:lvl1pPr>
            <a:lvl2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2pPr>
            <a:lvl3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3pPr>
            <a:lvl4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4pPr>
            <a:lvl5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5pPr>
            <a:lvl6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6pPr>
            <a:lvl7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7pPr>
            <a:lvl8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8pPr>
            <a:lvl9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9pPr>
          </a:lstStyle>
          <a:p>
            <a:r>
              <a:rPr lang="en-US" dirty="0"/>
              <a:t>Value Management– </a:t>
            </a:r>
            <a:r>
              <a:rPr lang="en-US" dirty="0" smtClean="0"/>
              <a:t>Appendix – Leadership Ambition &amp; Strategy</a:t>
            </a:r>
            <a:endParaRPr lang="en-US" dirty="0"/>
          </a:p>
        </p:txBody>
      </p:sp>
      <p:sp>
        <p:nvSpPr>
          <p:cNvPr id="92" name="TextBox 91"/>
          <p:cNvSpPr txBox="1"/>
          <p:nvPr/>
        </p:nvSpPr>
        <p:spPr>
          <a:xfrm>
            <a:off x="411065" y="957530"/>
            <a:ext cx="11440885" cy="5339751"/>
          </a:xfrm>
          <a:prstGeom prst="roundRect">
            <a:avLst/>
          </a:prstGeom>
          <a:noFill/>
          <a:ln w="762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0" tIns="54610" rIns="0" bIns="54610" rtlCol="0" anchor="t"/>
          <a:lstStyle>
            <a:defPPr>
              <a:defRPr lang="en-US"/>
            </a:defPPr>
            <a:lvl1pPr algn="ctr">
              <a:defRPr sz="2800">
                <a:solidFill>
                  <a:schemeClr val="tx2"/>
                </a:solidFill>
                <a:latin typeface="Cambria" panose="02040503050406030204" pitchFamily="18" charset="0"/>
                <a:cs typeface="Calibr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lgn="l"/>
            <a:endParaRPr lang="en-US" sz="1400" dirty="0" smtClean="0">
              <a:solidFill>
                <a:srgbClr val="000000"/>
              </a:solidFill>
              <a:latin typeface="Univers 45 Light"/>
              <a:cs typeface="Arial" pitchFamily="34" charset="0"/>
            </a:endParaRP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21223" r="19346"/>
          <a:stretch/>
        </p:blipFill>
        <p:spPr>
          <a:xfrm>
            <a:off x="6401260" y="1234961"/>
            <a:ext cx="4949372" cy="4784887"/>
          </a:xfrm>
          <a:prstGeom prst="rect">
            <a:avLst/>
          </a:prstGeom>
        </p:spPr>
      </p:pic>
      <p:sp>
        <p:nvSpPr>
          <p:cNvPr id="11" name="Rectangle 10">
            <a:hlinkClick r:id="rId3" action="ppaction://hlinksldjump"/>
          </p:cNvPr>
          <p:cNvSpPr/>
          <p:nvPr/>
        </p:nvSpPr>
        <p:spPr>
          <a:xfrm>
            <a:off x="10984872" y="6479716"/>
            <a:ext cx="731520" cy="381939"/>
          </a:xfrm>
          <a:prstGeom prst="rect">
            <a:avLst/>
          </a:prstGeom>
          <a:solidFill>
            <a:srgbClr val="EAAA00"/>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b="1" dirty="0" smtClean="0">
                <a:solidFill>
                  <a:schemeClr val="tx1"/>
                </a:solidFill>
              </a:rPr>
              <a:t>Back</a:t>
            </a:r>
            <a:endParaRPr lang="en-GB" b="1" dirty="0">
              <a:solidFill>
                <a:schemeClr val="tx1"/>
              </a:solidFill>
            </a:endParaRPr>
          </a:p>
        </p:txBody>
      </p:sp>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3558" y="2897245"/>
            <a:ext cx="5342947" cy="3122603"/>
          </a:xfrm>
          <a:prstGeom prst="rect">
            <a:avLst/>
          </a:prstGeom>
        </p:spPr>
      </p:pic>
      <p:sp>
        <p:nvSpPr>
          <p:cNvPr id="13" name="TextBox 12"/>
          <p:cNvSpPr txBox="1"/>
          <p:nvPr/>
        </p:nvSpPr>
        <p:spPr>
          <a:xfrm>
            <a:off x="894659" y="2065814"/>
            <a:ext cx="5419223" cy="492443"/>
          </a:xfrm>
          <a:prstGeom prst="rect">
            <a:avLst/>
          </a:prstGeom>
          <a:noFill/>
        </p:spPr>
        <p:txBody>
          <a:bodyPr wrap="square" lIns="0" tIns="0" rIns="0" bIns="0" rtlCol="0">
            <a:spAutoFit/>
          </a:bodyPr>
          <a:lstStyle/>
          <a:p>
            <a:r>
              <a:rPr lang="en-US" sz="1600" b="1" dirty="0" smtClean="0">
                <a:solidFill>
                  <a:schemeClr val="accent4">
                    <a:lumMod val="50000"/>
                  </a:schemeClr>
                </a:solidFill>
                <a:latin typeface="+mj-lt"/>
                <a:cs typeface="Arial" pitchFamily="34" charset="0"/>
              </a:rPr>
              <a:t>DBS embarked on a strategy of five-key elements to drive change within the </a:t>
            </a:r>
            <a:r>
              <a:rPr lang="en-US" sz="1600" b="1" dirty="0" err="1" smtClean="0">
                <a:solidFill>
                  <a:schemeClr val="accent4">
                    <a:lumMod val="50000"/>
                  </a:schemeClr>
                </a:solidFill>
                <a:latin typeface="+mj-lt"/>
                <a:cs typeface="Arial" pitchFamily="34" charset="0"/>
              </a:rPr>
              <a:t>organisation</a:t>
            </a:r>
            <a:endParaRPr lang="en-GB" sz="2000" b="1" dirty="0" smtClean="0">
              <a:solidFill>
                <a:schemeClr val="accent4">
                  <a:lumMod val="50000"/>
                </a:schemeClr>
              </a:solidFill>
              <a:latin typeface="+mj-lt"/>
              <a:cs typeface="Arial" pitchFamily="34" charset="0"/>
            </a:endParaRPr>
          </a:p>
        </p:txBody>
      </p:sp>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3558" y="1180648"/>
            <a:ext cx="2425531" cy="864418"/>
          </a:xfrm>
          <a:prstGeom prst="rect">
            <a:avLst/>
          </a:prstGeom>
        </p:spPr>
      </p:pic>
    </p:spTree>
    <p:extLst>
      <p:ext uri="{BB962C8B-B14F-4D97-AF65-F5344CB8AC3E}">
        <p14:creationId xmlns:p14="http://schemas.microsoft.com/office/powerpoint/2010/main" val="41973454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TextBox 66"/>
          <p:cNvSpPr txBox="1"/>
          <p:nvPr/>
        </p:nvSpPr>
        <p:spPr>
          <a:xfrm>
            <a:off x="129474" y="211341"/>
            <a:ext cx="2893125" cy="615553"/>
          </a:xfrm>
          <a:prstGeom prst="rect">
            <a:avLst/>
          </a:prstGeom>
          <a:noFill/>
        </p:spPr>
        <p:txBody>
          <a:bodyPr wrap="square" lIns="0" tIns="0" rIns="0" bIns="0" rtlCol="0">
            <a:spAutoFit/>
          </a:bodyPr>
          <a:lstStyle/>
          <a:p>
            <a:r>
              <a:rPr lang="en-US" sz="4000" b="1" dirty="0" smtClean="0">
                <a:solidFill>
                  <a:schemeClr val="bg1"/>
                </a:solidFill>
                <a:latin typeface="KPMG Extralight" panose="020B0303030202040204" pitchFamily="34" charset="0"/>
                <a:cs typeface="Arial" pitchFamily="34" charset="0"/>
              </a:rPr>
              <a:t>Co creation</a:t>
            </a:r>
            <a:endParaRPr lang="en-GB" sz="4000" b="1" dirty="0" smtClean="0">
              <a:solidFill>
                <a:schemeClr val="bg1"/>
              </a:solidFill>
              <a:latin typeface="KPMG Extralight" panose="020B0303030202040204" pitchFamily="34" charset="0"/>
              <a:cs typeface="Arial" pitchFamily="34" charset="0"/>
            </a:endParaRPr>
          </a:p>
        </p:txBody>
      </p:sp>
      <p:sp>
        <p:nvSpPr>
          <p:cNvPr id="21" name="Title 2"/>
          <p:cNvSpPr txBox="1">
            <a:spLocks/>
          </p:cNvSpPr>
          <p:nvPr/>
        </p:nvSpPr>
        <p:spPr>
          <a:xfrm>
            <a:off x="350680" y="204811"/>
            <a:ext cx="11440885" cy="538505"/>
          </a:xfrm>
          <a:prstGeom prst="rect">
            <a:avLst/>
          </a:prstGeom>
        </p:spPr>
        <p:txBody>
          <a:bodyPr lIns="0" rIns="0"/>
          <a:lstStyle>
            <a:lvl1pPr algn="l" defTabSz="890789" rtl="0" eaLnBrk="1" latinLnBrk="0" hangingPunct="1">
              <a:lnSpc>
                <a:spcPct val="70000"/>
              </a:lnSpc>
              <a:spcBef>
                <a:spcPct val="0"/>
              </a:spcBef>
              <a:buNone/>
              <a:defRPr kumimoji="0" lang="en-GB" sz="4400" b="0" i="0" u="none" strike="noStrike" kern="1200" cap="none" spc="0" normalizeH="0" baseline="0" noProof="0">
                <a:ln>
                  <a:noFill/>
                </a:ln>
                <a:solidFill>
                  <a:srgbClr val="00338D"/>
                </a:solidFill>
                <a:effectLst/>
                <a:uLnTx/>
                <a:uFillTx/>
                <a:latin typeface="KPMG Extralight" panose="020B0303030202040204" pitchFamily="34" charset="0"/>
                <a:ea typeface="+mj-ea"/>
                <a:cs typeface="+mj-cs"/>
              </a:defRPr>
            </a:lvl1pPr>
            <a:lvl2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2pPr>
            <a:lvl3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3pPr>
            <a:lvl4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4pPr>
            <a:lvl5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5pPr>
            <a:lvl6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6pPr>
            <a:lvl7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7pPr>
            <a:lvl8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8pPr>
            <a:lvl9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9pPr>
          </a:lstStyle>
          <a:p>
            <a:r>
              <a:rPr lang="en-US" dirty="0"/>
              <a:t>Value Management– Appendix – Leadership Ambition &amp; Strategy</a:t>
            </a:r>
          </a:p>
        </p:txBody>
      </p:sp>
      <p:sp>
        <p:nvSpPr>
          <p:cNvPr id="92" name="TextBox 91"/>
          <p:cNvSpPr txBox="1"/>
          <p:nvPr/>
        </p:nvSpPr>
        <p:spPr>
          <a:xfrm>
            <a:off x="411065" y="957530"/>
            <a:ext cx="11440885" cy="5339751"/>
          </a:xfrm>
          <a:prstGeom prst="roundRect">
            <a:avLst/>
          </a:prstGeom>
          <a:noFill/>
          <a:ln w="762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0" tIns="54610" rIns="0" bIns="54610" rtlCol="0" anchor="t"/>
          <a:lstStyle>
            <a:defPPr>
              <a:defRPr lang="en-US"/>
            </a:defPPr>
            <a:lvl1pPr algn="ctr">
              <a:defRPr sz="2800">
                <a:solidFill>
                  <a:schemeClr val="tx2"/>
                </a:solidFill>
                <a:latin typeface="Cambria" panose="02040503050406030204" pitchFamily="18" charset="0"/>
                <a:cs typeface="Calibr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lgn="l"/>
            <a:endParaRPr lang="en-US" sz="1400" dirty="0" smtClean="0">
              <a:solidFill>
                <a:srgbClr val="000000"/>
              </a:solidFill>
              <a:latin typeface="Univers 45 Light"/>
              <a:cs typeface="Arial" pitchFamily="34"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4237" y="1612867"/>
            <a:ext cx="5991225" cy="4029075"/>
          </a:xfrm>
          <a:prstGeom prst="rect">
            <a:avLst/>
          </a:prstGeom>
        </p:spPr>
      </p:pic>
      <p:sp>
        <p:nvSpPr>
          <p:cNvPr id="12" name="TextBox 11"/>
          <p:cNvSpPr txBox="1"/>
          <p:nvPr/>
        </p:nvSpPr>
        <p:spPr>
          <a:xfrm>
            <a:off x="7196472" y="1163014"/>
            <a:ext cx="3848900" cy="1107996"/>
          </a:xfrm>
          <a:prstGeom prst="rect">
            <a:avLst/>
          </a:prstGeom>
          <a:noFill/>
        </p:spPr>
        <p:txBody>
          <a:bodyPr wrap="square" lIns="0" tIns="0" rIns="0" bIns="0" rtlCol="0">
            <a:spAutoFit/>
          </a:bodyPr>
          <a:lstStyle/>
          <a:p>
            <a:r>
              <a:rPr lang="en-US" sz="2400" b="1" dirty="0">
                <a:solidFill>
                  <a:schemeClr val="accent4">
                    <a:lumMod val="50000"/>
                  </a:schemeClr>
                </a:solidFill>
                <a:latin typeface="+mj-lt"/>
                <a:cs typeface="Arial" pitchFamily="34" charset="0"/>
              </a:rPr>
              <a:t>Lloyds puts digital banking at </a:t>
            </a:r>
            <a:r>
              <a:rPr lang="en-US" sz="2400" b="1" dirty="0" smtClean="0">
                <a:solidFill>
                  <a:schemeClr val="accent4">
                    <a:lumMod val="50000"/>
                  </a:schemeClr>
                </a:solidFill>
                <a:latin typeface="+mj-lt"/>
                <a:cs typeface="Arial" pitchFamily="34" charset="0"/>
              </a:rPr>
              <a:t>the heart </a:t>
            </a:r>
            <a:r>
              <a:rPr lang="en-US" sz="2400" b="1" dirty="0">
                <a:solidFill>
                  <a:schemeClr val="accent4">
                    <a:lumMod val="50000"/>
                  </a:schemeClr>
                </a:solidFill>
                <a:latin typeface="+mj-lt"/>
                <a:cs typeface="Arial" pitchFamily="34" charset="0"/>
              </a:rPr>
              <a:t>of </a:t>
            </a:r>
            <a:r>
              <a:rPr lang="en-US" sz="2400" b="1" dirty="0" smtClean="0">
                <a:solidFill>
                  <a:schemeClr val="accent4">
                    <a:lumMod val="50000"/>
                  </a:schemeClr>
                </a:solidFill>
                <a:latin typeface="+mj-lt"/>
                <a:cs typeface="Arial" pitchFamily="34" charset="0"/>
              </a:rPr>
              <a:t>its three-year </a:t>
            </a:r>
            <a:r>
              <a:rPr lang="en-US" sz="2400" b="1" dirty="0">
                <a:solidFill>
                  <a:schemeClr val="accent4">
                    <a:lumMod val="50000"/>
                  </a:schemeClr>
                </a:solidFill>
                <a:latin typeface="+mj-lt"/>
                <a:cs typeface="Arial" pitchFamily="34" charset="0"/>
              </a:rPr>
              <a:t>strategy</a:t>
            </a:r>
            <a:endParaRPr lang="en-GB" sz="2400" b="1" dirty="0" smtClean="0">
              <a:solidFill>
                <a:schemeClr val="accent4">
                  <a:lumMod val="50000"/>
                </a:schemeClr>
              </a:solidFill>
              <a:latin typeface="+mj-lt"/>
              <a:cs typeface="Arial" pitchFamily="34" charset="0"/>
            </a:endParaRPr>
          </a:p>
        </p:txBody>
      </p:sp>
      <p:sp>
        <p:nvSpPr>
          <p:cNvPr id="5" name="Rounded Rectangle 4"/>
          <p:cNvSpPr/>
          <p:nvPr/>
        </p:nvSpPr>
        <p:spPr>
          <a:xfrm>
            <a:off x="7196472" y="2485224"/>
            <a:ext cx="4197242" cy="740228"/>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1200" dirty="0" smtClean="0"/>
              <a:t>Transform the group into a digitized, simple, low-risk, customer-focused, financial services provider</a:t>
            </a:r>
            <a:endParaRPr lang="en-US" sz="1200" dirty="0"/>
          </a:p>
        </p:txBody>
      </p:sp>
      <p:sp>
        <p:nvSpPr>
          <p:cNvPr id="16" name="Rounded Rectangle 15"/>
          <p:cNvSpPr/>
          <p:nvPr/>
        </p:nvSpPr>
        <p:spPr>
          <a:xfrm>
            <a:off x="7196472" y="3436810"/>
            <a:ext cx="4197242" cy="740228"/>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1200" dirty="0" smtClean="0"/>
              <a:t>Leverage multi-brand and multi-channel model to be the best bank for its customers</a:t>
            </a:r>
            <a:endParaRPr lang="en-US" sz="1200" dirty="0"/>
          </a:p>
        </p:txBody>
      </p:sp>
      <p:sp>
        <p:nvSpPr>
          <p:cNvPr id="17" name="Rounded Rectangle 16"/>
          <p:cNvSpPr/>
          <p:nvPr/>
        </p:nvSpPr>
        <p:spPr>
          <a:xfrm>
            <a:off x="7196472" y="4388396"/>
            <a:ext cx="4197242" cy="740228"/>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1200" dirty="0" smtClean="0"/>
              <a:t>Invest more than </a:t>
            </a:r>
            <a:r>
              <a:rPr lang="en-US" sz="1200" dirty="0"/>
              <a:t>£</a:t>
            </a:r>
            <a:r>
              <a:rPr lang="en-US" sz="1200" dirty="0" smtClean="0"/>
              <a:t>3 billion in strategic initiatives, an increase of more than 40 percent on its previous strategy</a:t>
            </a:r>
            <a:endParaRPr lang="en-US" sz="1200" dirty="0"/>
          </a:p>
        </p:txBody>
      </p:sp>
      <p:sp>
        <p:nvSpPr>
          <p:cNvPr id="11" name="Rectangle 10">
            <a:hlinkClick r:id="rId3" action="ppaction://hlinksldjump"/>
          </p:cNvPr>
          <p:cNvSpPr/>
          <p:nvPr/>
        </p:nvSpPr>
        <p:spPr>
          <a:xfrm>
            <a:off x="10984872" y="6479716"/>
            <a:ext cx="731520" cy="381939"/>
          </a:xfrm>
          <a:prstGeom prst="rect">
            <a:avLst/>
          </a:prstGeom>
          <a:solidFill>
            <a:srgbClr val="EAAA00"/>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b="1" dirty="0" smtClean="0">
                <a:solidFill>
                  <a:schemeClr val="tx1"/>
                </a:solidFill>
              </a:rPr>
              <a:t>Back</a:t>
            </a:r>
            <a:endParaRPr lang="en-GB" b="1" dirty="0">
              <a:solidFill>
                <a:schemeClr val="tx1"/>
              </a:solidFill>
            </a:endParaRPr>
          </a:p>
        </p:txBody>
      </p:sp>
    </p:spTree>
    <p:extLst>
      <p:ext uri="{BB962C8B-B14F-4D97-AF65-F5344CB8AC3E}">
        <p14:creationId xmlns:p14="http://schemas.microsoft.com/office/powerpoint/2010/main" val="36432130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TextBox 66"/>
          <p:cNvSpPr txBox="1"/>
          <p:nvPr/>
        </p:nvSpPr>
        <p:spPr>
          <a:xfrm>
            <a:off x="129474" y="211341"/>
            <a:ext cx="2893125" cy="615553"/>
          </a:xfrm>
          <a:prstGeom prst="rect">
            <a:avLst/>
          </a:prstGeom>
          <a:noFill/>
        </p:spPr>
        <p:txBody>
          <a:bodyPr wrap="square" lIns="0" tIns="0" rIns="0" bIns="0" rtlCol="0">
            <a:spAutoFit/>
          </a:bodyPr>
          <a:lstStyle/>
          <a:p>
            <a:r>
              <a:rPr lang="en-US" sz="4000" b="1" dirty="0" smtClean="0">
                <a:solidFill>
                  <a:schemeClr val="bg1"/>
                </a:solidFill>
                <a:latin typeface="KPMG Extralight" panose="020B0303030202040204" pitchFamily="34" charset="0"/>
                <a:cs typeface="Arial" pitchFamily="34" charset="0"/>
              </a:rPr>
              <a:t>Co creation</a:t>
            </a:r>
            <a:endParaRPr lang="en-GB" sz="4000" b="1" dirty="0" smtClean="0">
              <a:solidFill>
                <a:schemeClr val="bg1"/>
              </a:solidFill>
              <a:latin typeface="KPMG Extralight" panose="020B0303030202040204" pitchFamily="34" charset="0"/>
              <a:cs typeface="Arial" pitchFamily="34" charset="0"/>
            </a:endParaRPr>
          </a:p>
        </p:txBody>
      </p:sp>
      <p:sp>
        <p:nvSpPr>
          <p:cNvPr id="21" name="Title 2"/>
          <p:cNvSpPr txBox="1">
            <a:spLocks/>
          </p:cNvSpPr>
          <p:nvPr/>
        </p:nvSpPr>
        <p:spPr>
          <a:xfrm>
            <a:off x="350680" y="204811"/>
            <a:ext cx="11440885" cy="538505"/>
          </a:xfrm>
          <a:prstGeom prst="rect">
            <a:avLst/>
          </a:prstGeom>
        </p:spPr>
        <p:txBody>
          <a:bodyPr lIns="0" rIns="0"/>
          <a:lstStyle>
            <a:lvl1pPr algn="l" defTabSz="890789" rtl="0" eaLnBrk="1" latinLnBrk="0" hangingPunct="1">
              <a:lnSpc>
                <a:spcPct val="70000"/>
              </a:lnSpc>
              <a:spcBef>
                <a:spcPct val="0"/>
              </a:spcBef>
              <a:buNone/>
              <a:defRPr kumimoji="0" lang="en-GB" sz="4400" b="0" i="0" u="none" strike="noStrike" kern="1200" cap="none" spc="0" normalizeH="0" baseline="0" noProof="0">
                <a:ln>
                  <a:noFill/>
                </a:ln>
                <a:solidFill>
                  <a:srgbClr val="00338D"/>
                </a:solidFill>
                <a:effectLst/>
                <a:uLnTx/>
                <a:uFillTx/>
                <a:latin typeface="KPMG Extralight" panose="020B0303030202040204" pitchFamily="34" charset="0"/>
                <a:ea typeface="+mj-ea"/>
                <a:cs typeface="+mj-cs"/>
              </a:defRPr>
            </a:lvl1pPr>
            <a:lvl2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2pPr>
            <a:lvl3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3pPr>
            <a:lvl4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4pPr>
            <a:lvl5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5pPr>
            <a:lvl6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6pPr>
            <a:lvl7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7pPr>
            <a:lvl8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8pPr>
            <a:lvl9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9pPr>
          </a:lstStyle>
          <a:p>
            <a:r>
              <a:rPr lang="en-US" dirty="0"/>
              <a:t>Value Management– Appendix – </a:t>
            </a:r>
            <a:r>
              <a:rPr lang="en-US" dirty="0" smtClean="0"/>
              <a:t>KPI and Value </a:t>
            </a:r>
            <a:r>
              <a:rPr lang="en-US" dirty="0" err="1" smtClean="0"/>
              <a:t>Realisation</a:t>
            </a:r>
            <a:endParaRPr lang="en-US" dirty="0"/>
          </a:p>
        </p:txBody>
      </p:sp>
      <p:sp>
        <p:nvSpPr>
          <p:cNvPr id="92" name="TextBox 91"/>
          <p:cNvSpPr txBox="1"/>
          <p:nvPr/>
        </p:nvSpPr>
        <p:spPr>
          <a:xfrm>
            <a:off x="411065" y="957530"/>
            <a:ext cx="11440885" cy="5339751"/>
          </a:xfrm>
          <a:prstGeom prst="roundRect">
            <a:avLst/>
          </a:prstGeom>
          <a:noFill/>
          <a:ln w="762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0" tIns="54610" rIns="0" bIns="54610" rtlCol="0" anchor="t"/>
          <a:lstStyle>
            <a:defPPr>
              <a:defRPr lang="en-US"/>
            </a:defPPr>
            <a:lvl1pPr algn="ctr">
              <a:defRPr sz="2800">
                <a:solidFill>
                  <a:schemeClr val="tx2"/>
                </a:solidFill>
                <a:latin typeface="Cambria" panose="02040503050406030204" pitchFamily="18" charset="0"/>
                <a:cs typeface="Calibr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lgn="l"/>
            <a:endParaRPr lang="en-US" sz="1400" dirty="0" smtClean="0">
              <a:solidFill>
                <a:srgbClr val="000000"/>
              </a:solidFill>
              <a:latin typeface="Univers 45 Light"/>
              <a:cs typeface="Arial" pitchFamily="34" charset="0"/>
            </a:endParaRPr>
          </a:p>
        </p:txBody>
      </p:sp>
      <p:sp>
        <p:nvSpPr>
          <p:cNvPr id="99" name="object 13"/>
          <p:cNvSpPr txBox="1"/>
          <p:nvPr/>
        </p:nvSpPr>
        <p:spPr>
          <a:xfrm>
            <a:off x="1336017" y="1178581"/>
            <a:ext cx="9470209" cy="276999"/>
          </a:xfrm>
          <a:prstGeom prst="rect">
            <a:avLst/>
          </a:prstGeom>
        </p:spPr>
        <p:txBody>
          <a:bodyPr vert="horz" wrap="square" lIns="0" tIns="0" rIns="0" bIns="0" rtlCol="0">
            <a:spAutoFit/>
          </a:bodyPr>
          <a:lstStyle/>
          <a:p>
            <a:pPr marL="12700" marR="5080" indent="-2540" algn="ctr"/>
            <a:r>
              <a:rPr lang="en-US" spc="-5" dirty="0" smtClean="0">
                <a:solidFill>
                  <a:srgbClr val="0070C0"/>
                </a:solidFill>
                <a:latin typeface="+mj-lt"/>
                <a:cs typeface="Univers for KPMG"/>
              </a:rPr>
              <a:t>An organisation that has a clearly articulated key performance measures for digital initiatives</a:t>
            </a:r>
            <a:endParaRPr lang="en-US" spc="-5" dirty="0">
              <a:solidFill>
                <a:srgbClr val="0070C0"/>
              </a:solidFill>
              <a:latin typeface="+mj-lt"/>
              <a:cs typeface="Univers for KPMG"/>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0092" y="1904443"/>
            <a:ext cx="7175501" cy="4189744"/>
          </a:xfrm>
          <a:prstGeom prst="rect">
            <a:avLst/>
          </a:prstGeom>
          <a:ln>
            <a:solidFill>
              <a:schemeClr val="tx1"/>
            </a:solidFill>
          </a:ln>
        </p:spPr>
      </p:pic>
      <p:sp>
        <p:nvSpPr>
          <p:cNvPr id="100" name="Rectangle 99"/>
          <p:cNvSpPr/>
          <p:nvPr/>
        </p:nvSpPr>
        <p:spPr>
          <a:xfrm>
            <a:off x="2650092" y="1652470"/>
            <a:ext cx="7187184" cy="260705"/>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1200" b="1" dirty="0" smtClean="0"/>
              <a:t>DBS’ KPIs for digital customers</a:t>
            </a:r>
            <a:endParaRPr lang="en-US" sz="1200" b="1" dirty="0"/>
          </a:p>
        </p:txBody>
      </p:sp>
      <p:sp>
        <p:nvSpPr>
          <p:cNvPr id="8" name="Rectangle 7">
            <a:hlinkClick r:id="rId3" action="ppaction://hlinksldjump"/>
          </p:cNvPr>
          <p:cNvSpPr/>
          <p:nvPr/>
        </p:nvSpPr>
        <p:spPr>
          <a:xfrm>
            <a:off x="10984872" y="6479716"/>
            <a:ext cx="731520" cy="381939"/>
          </a:xfrm>
          <a:prstGeom prst="rect">
            <a:avLst/>
          </a:prstGeom>
          <a:solidFill>
            <a:srgbClr val="EAAA00"/>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b="1" dirty="0" smtClean="0">
                <a:solidFill>
                  <a:schemeClr val="tx1"/>
                </a:solidFill>
              </a:rPr>
              <a:t>Back</a:t>
            </a:r>
            <a:endParaRPr lang="en-GB" b="1" dirty="0">
              <a:solidFill>
                <a:schemeClr val="tx1"/>
              </a:solidFill>
            </a:endParaRPr>
          </a:p>
        </p:txBody>
      </p:sp>
    </p:spTree>
    <p:extLst>
      <p:ext uri="{BB962C8B-B14F-4D97-AF65-F5344CB8AC3E}">
        <p14:creationId xmlns:p14="http://schemas.microsoft.com/office/powerpoint/2010/main" val="41281610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TextBox 66"/>
          <p:cNvSpPr txBox="1"/>
          <p:nvPr/>
        </p:nvSpPr>
        <p:spPr>
          <a:xfrm>
            <a:off x="129474" y="211341"/>
            <a:ext cx="2893125" cy="615553"/>
          </a:xfrm>
          <a:prstGeom prst="rect">
            <a:avLst/>
          </a:prstGeom>
          <a:noFill/>
        </p:spPr>
        <p:txBody>
          <a:bodyPr wrap="square" lIns="0" tIns="0" rIns="0" bIns="0" rtlCol="0">
            <a:spAutoFit/>
          </a:bodyPr>
          <a:lstStyle/>
          <a:p>
            <a:r>
              <a:rPr lang="en-US" sz="4000" b="1" dirty="0" smtClean="0">
                <a:solidFill>
                  <a:schemeClr val="bg1"/>
                </a:solidFill>
                <a:latin typeface="KPMG Extralight" panose="020B0303030202040204" pitchFamily="34" charset="0"/>
                <a:cs typeface="Arial" pitchFamily="34" charset="0"/>
              </a:rPr>
              <a:t>Co creation</a:t>
            </a:r>
            <a:endParaRPr lang="en-GB" sz="4000" b="1" dirty="0" smtClean="0">
              <a:solidFill>
                <a:schemeClr val="bg1"/>
              </a:solidFill>
              <a:latin typeface="KPMG Extralight" panose="020B0303030202040204" pitchFamily="34" charset="0"/>
              <a:cs typeface="Arial" pitchFamily="34" charset="0"/>
            </a:endParaRPr>
          </a:p>
        </p:txBody>
      </p:sp>
      <p:sp>
        <p:nvSpPr>
          <p:cNvPr id="21" name="Title 2"/>
          <p:cNvSpPr txBox="1">
            <a:spLocks/>
          </p:cNvSpPr>
          <p:nvPr/>
        </p:nvSpPr>
        <p:spPr>
          <a:xfrm>
            <a:off x="350680" y="204811"/>
            <a:ext cx="11440885" cy="538505"/>
          </a:xfrm>
          <a:prstGeom prst="rect">
            <a:avLst/>
          </a:prstGeom>
        </p:spPr>
        <p:txBody>
          <a:bodyPr lIns="0" rIns="0"/>
          <a:lstStyle>
            <a:lvl1pPr algn="l" defTabSz="890789" rtl="0" eaLnBrk="1" latinLnBrk="0" hangingPunct="1">
              <a:lnSpc>
                <a:spcPct val="70000"/>
              </a:lnSpc>
              <a:spcBef>
                <a:spcPct val="0"/>
              </a:spcBef>
              <a:buNone/>
              <a:defRPr kumimoji="0" lang="en-GB" sz="4400" b="0" i="0" u="none" strike="noStrike" kern="1200" cap="none" spc="0" normalizeH="0" baseline="0" noProof="0">
                <a:ln>
                  <a:noFill/>
                </a:ln>
                <a:solidFill>
                  <a:srgbClr val="00338D"/>
                </a:solidFill>
                <a:effectLst/>
                <a:uLnTx/>
                <a:uFillTx/>
                <a:latin typeface="KPMG Extralight" panose="020B0303030202040204" pitchFamily="34" charset="0"/>
                <a:ea typeface="+mj-ea"/>
                <a:cs typeface="+mj-cs"/>
              </a:defRPr>
            </a:lvl1pPr>
            <a:lvl2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2pPr>
            <a:lvl3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3pPr>
            <a:lvl4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4pPr>
            <a:lvl5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5pPr>
            <a:lvl6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6pPr>
            <a:lvl7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7pPr>
            <a:lvl8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8pPr>
            <a:lvl9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9pPr>
          </a:lstStyle>
          <a:p>
            <a:r>
              <a:rPr lang="en-US" dirty="0"/>
              <a:t>Value Management– Appendix – </a:t>
            </a:r>
            <a:r>
              <a:rPr lang="en-US" dirty="0" smtClean="0"/>
              <a:t>KPI and Value </a:t>
            </a:r>
            <a:r>
              <a:rPr lang="en-US" dirty="0" err="1" smtClean="0"/>
              <a:t>Realisation</a:t>
            </a:r>
            <a:endParaRPr lang="en-US" dirty="0"/>
          </a:p>
        </p:txBody>
      </p:sp>
      <p:sp>
        <p:nvSpPr>
          <p:cNvPr id="8" name="Rectangle 7">
            <a:hlinkClick r:id="rId2" action="ppaction://hlinksldjump"/>
          </p:cNvPr>
          <p:cNvSpPr/>
          <p:nvPr/>
        </p:nvSpPr>
        <p:spPr>
          <a:xfrm>
            <a:off x="10984872" y="6479716"/>
            <a:ext cx="731520" cy="381939"/>
          </a:xfrm>
          <a:prstGeom prst="rect">
            <a:avLst/>
          </a:prstGeom>
          <a:solidFill>
            <a:srgbClr val="EAAA00"/>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b="1" dirty="0" smtClean="0">
                <a:solidFill>
                  <a:schemeClr val="tx1"/>
                </a:solidFill>
              </a:rPr>
              <a:t>Back</a:t>
            </a:r>
            <a:endParaRPr lang="en-GB" b="1" dirty="0">
              <a:solidFill>
                <a:schemeClr val="tx1"/>
              </a:solidFill>
            </a:endParaRPr>
          </a:p>
        </p:txBody>
      </p:sp>
      <p:sp>
        <p:nvSpPr>
          <p:cNvPr id="9" name="TextBox 8"/>
          <p:cNvSpPr txBox="1"/>
          <p:nvPr/>
        </p:nvSpPr>
        <p:spPr>
          <a:xfrm>
            <a:off x="411065" y="957530"/>
            <a:ext cx="11440885" cy="5339751"/>
          </a:xfrm>
          <a:prstGeom prst="roundRect">
            <a:avLst/>
          </a:prstGeom>
          <a:noFill/>
          <a:ln w="762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0" tIns="54610" rIns="0" bIns="54610" rtlCol="0" anchor="t"/>
          <a:lstStyle>
            <a:defPPr>
              <a:defRPr lang="en-US"/>
            </a:defPPr>
            <a:lvl1pPr algn="ctr">
              <a:defRPr sz="2800">
                <a:solidFill>
                  <a:schemeClr val="tx2"/>
                </a:solidFill>
                <a:latin typeface="Cambria" panose="02040503050406030204" pitchFamily="18" charset="0"/>
                <a:cs typeface="Calibr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lgn="l"/>
            <a:endParaRPr lang="en-US" sz="1400" dirty="0" smtClean="0">
              <a:solidFill>
                <a:srgbClr val="000000"/>
              </a:solidFill>
              <a:latin typeface="Univers 45 Light"/>
              <a:cs typeface="Arial" pitchFamily="34" charset="0"/>
            </a:endParaRP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2702" y="1492624"/>
            <a:ext cx="5554118" cy="3649225"/>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13555" y="1492624"/>
            <a:ext cx="5340977" cy="3649225"/>
          </a:xfrm>
          <a:prstGeom prst="rect">
            <a:avLst/>
          </a:prstGeom>
        </p:spPr>
      </p:pic>
    </p:spTree>
    <p:extLst>
      <p:ext uri="{BB962C8B-B14F-4D97-AF65-F5344CB8AC3E}">
        <p14:creationId xmlns:p14="http://schemas.microsoft.com/office/powerpoint/2010/main" val="123274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52872" name="think-cell Slide" r:id="rId6" imgW="663" imgH="659" progId="TCLayout.ActiveDocument.1">
                  <p:embed/>
                </p:oleObj>
              </mc:Choice>
              <mc:Fallback>
                <p:oleObj name="think-cell Slide" r:id="rId6" imgW="663" imgH="659" progId="TCLayout.ActiveDocument.1">
                  <p:embed/>
                  <p:pic>
                    <p:nvPicPr>
                      <p:cNvPr id="0" name=""/>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2" name="Rectangle 1" hidden="1"/>
          <p:cNvSpPr/>
          <p:nvPr>
            <p:custDataLst>
              <p:tags r:id="rId3"/>
            </p:custDataLst>
          </p:nvPr>
        </p:nvSpPr>
        <p:spPr>
          <a:xfrm>
            <a:off x="0" y="0"/>
            <a:ext cx="158750" cy="15875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spcBef>
                <a:spcPct val="0"/>
              </a:spcBef>
              <a:spcAft>
                <a:spcPct val="0"/>
              </a:spcAft>
            </a:pPr>
            <a:endParaRPr lang="en-US" sz="3600" dirty="0">
              <a:solidFill>
                <a:srgbClr val="FFFFFF"/>
              </a:solidFill>
              <a:latin typeface="KPMG Extralight" panose="020B0303030202040204" pitchFamily="34" charset="0"/>
              <a:sym typeface="KPMG Extralight" panose="020B0303030202040204" pitchFamily="34" charset="0"/>
            </a:endParaRPr>
          </a:p>
        </p:txBody>
      </p:sp>
      <p:sp>
        <p:nvSpPr>
          <p:cNvPr id="118" name="Title 2"/>
          <p:cNvSpPr txBox="1">
            <a:spLocks/>
          </p:cNvSpPr>
          <p:nvPr/>
        </p:nvSpPr>
        <p:spPr>
          <a:xfrm>
            <a:off x="879206" y="864044"/>
            <a:ext cx="7463515" cy="2232265"/>
          </a:xfrm>
          <a:prstGeom prst="rect">
            <a:avLst/>
          </a:prstGeom>
        </p:spPr>
        <p:txBody>
          <a:bodyPr anchor="t" anchorCtr="0"/>
          <a:lstStyle>
            <a:lvl1pPr algn="l" defTabSz="890789" rtl="0" eaLnBrk="1" latinLnBrk="0" hangingPunct="1">
              <a:lnSpc>
                <a:spcPct val="70000"/>
              </a:lnSpc>
              <a:spcBef>
                <a:spcPct val="0"/>
              </a:spcBef>
              <a:buNone/>
              <a:defRPr kumimoji="0" lang="en-GB" sz="8800" b="0" i="0" u="none" strike="noStrike" kern="1200" cap="none" spc="0" normalizeH="0" baseline="0" noProof="0">
                <a:ln>
                  <a:noFill/>
                </a:ln>
                <a:solidFill>
                  <a:srgbClr val="FFFFFF"/>
                </a:solidFill>
                <a:effectLst/>
                <a:uLnTx/>
                <a:uFillTx/>
                <a:latin typeface="KPMG Extralight"/>
                <a:ea typeface="+mj-ea"/>
                <a:cs typeface="KPMG Extralight"/>
              </a:defRPr>
            </a:lvl1pPr>
            <a:lvl2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2pPr>
            <a:lvl3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3pPr>
            <a:lvl4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4pPr>
            <a:lvl5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5pPr>
            <a:lvl6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6pPr>
            <a:lvl7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7pPr>
            <a:lvl8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8pPr>
            <a:lvl9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9pPr>
          </a:lstStyle>
          <a:p>
            <a:pPr>
              <a:lnSpc>
                <a:spcPct val="100000"/>
              </a:lnSpc>
            </a:pPr>
            <a:r>
              <a:rPr lang="en-US" sz="3600" b="1" dirty="0" smtClean="0"/>
              <a:t>Appendix</a:t>
            </a:r>
            <a:br>
              <a:rPr lang="en-US" sz="3600" b="1" dirty="0" smtClean="0"/>
            </a:br>
            <a:endParaRPr lang="en-US" sz="3600" b="1" dirty="0" smtClean="0"/>
          </a:p>
          <a:p>
            <a:pPr>
              <a:lnSpc>
                <a:spcPct val="100000"/>
              </a:lnSpc>
            </a:pPr>
            <a:r>
              <a:rPr lang="en-US" sz="2800" dirty="0" smtClean="0">
                <a:solidFill>
                  <a:schemeClr val="bg1"/>
                </a:solidFill>
              </a:rPr>
              <a:t>IV. Customer Experience Mgt.</a:t>
            </a:r>
            <a:endParaRPr lang="en-US" sz="2800" dirty="0">
              <a:solidFill>
                <a:schemeClr val="bg1"/>
              </a:solidFill>
            </a:endParaRPr>
          </a:p>
        </p:txBody>
      </p:sp>
    </p:spTree>
    <p:extLst>
      <p:ext uri="{BB962C8B-B14F-4D97-AF65-F5344CB8AC3E}">
        <p14:creationId xmlns:p14="http://schemas.microsoft.com/office/powerpoint/2010/main" val="2614251370"/>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Title 2"/>
          <p:cNvSpPr txBox="1">
            <a:spLocks/>
          </p:cNvSpPr>
          <p:nvPr/>
        </p:nvSpPr>
        <p:spPr>
          <a:xfrm>
            <a:off x="350680" y="204811"/>
            <a:ext cx="11440885" cy="538505"/>
          </a:xfrm>
          <a:prstGeom prst="rect">
            <a:avLst/>
          </a:prstGeom>
        </p:spPr>
        <p:txBody>
          <a:bodyPr lIns="0" rIns="0"/>
          <a:lstStyle>
            <a:lvl1pPr algn="l" defTabSz="890789" rtl="0" eaLnBrk="1" latinLnBrk="0" hangingPunct="1">
              <a:lnSpc>
                <a:spcPct val="70000"/>
              </a:lnSpc>
              <a:spcBef>
                <a:spcPct val="0"/>
              </a:spcBef>
              <a:buNone/>
              <a:defRPr kumimoji="0" lang="en-GB" sz="4400" b="0" i="0" u="none" strike="noStrike" kern="1200" cap="none" spc="0" normalizeH="0" baseline="0" noProof="0">
                <a:ln>
                  <a:noFill/>
                </a:ln>
                <a:solidFill>
                  <a:srgbClr val="00338D"/>
                </a:solidFill>
                <a:effectLst/>
                <a:uLnTx/>
                <a:uFillTx/>
                <a:latin typeface="KPMG Extralight" panose="020B0303030202040204" pitchFamily="34" charset="0"/>
                <a:ea typeface="+mj-ea"/>
                <a:cs typeface="+mj-cs"/>
              </a:defRPr>
            </a:lvl1pPr>
            <a:lvl2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2pPr>
            <a:lvl3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3pPr>
            <a:lvl4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4pPr>
            <a:lvl5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5pPr>
            <a:lvl6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6pPr>
            <a:lvl7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7pPr>
            <a:lvl8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8pPr>
            <a:lvl9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9pPr>
          </a:lstStyle>
          <a:p>
            <a:r>
              <a:rPr lang="en-US" dirty="0" smtClean="0"/>
              <a:t>Utilizing customer data, companies have developed digital platforms to provide customized investment advice to customers</a:t>
            </a:r>
            <a:endParaRPr lang="en-US" dirty="0"/>
          </a:p>
        </p:txBody>
      </p:sp>
      <p:sp>
        <p:nvSpPr>
          <p:cNvPr id="8" name="Text Placeholder 4"/>
          <p:cNvSpPr txBox="1">
            <a:spLocks/>
          </p:cNvSpPr>
          <p:nvPr/>
        </p:nvSpPr>
        <p:spPr>
          <a:xfrm>
            <a:off x="580616" y="1392271"/>
            <a:ext cx="3333562" cy="550879"/>
          </a:xfrm>
          <a:prstGeom prst="rect">
            <a:avLst/>
          </a:prstGeom>
        </p:spPr>
        <p:txBody>
          <a:bodyPr lIns="0" tIns="0" rIns="0" bIns="0" anchor="t" anchorCtr="0"/>
          <a:lstStyle>
            <a:lvl1pPr marL="0" indent="0" algn="l" defTabSz="400964" rtl="0" eaLnBrk="1" latinLnBrk="0" hangingPunct="1">
              <a:lnSpc>
                <a:spcPct val="72000"/>
              </a:lnSpc>
              <a:spcBef>
                <a:spcPts val="0"/>
              </a:spcBef>
              <a:buSzPct val="100000"/>
              <a:buFont typeface="Arial" panose="020B0604020202020204" pitchFamily="34" charset="0"/>
              <a:buNone/>
              <a:defRPr sz="3600" b="0" kern="1200" spc="100" baseline="0">
                <a:solidFill>
                  <a:schemeClr val="bg2"/>
                </a:solidFill>
                <a:latin typeface="KPMG Extralight" panose="020B0303030202040204" pitchFamily="34" charset="0"/>
                <a:ea typeface="+mn-ea"/>
                <a:cs typeface="+mn-cs"/>
              </a:defRPr>
            </a:lvl1pPr>
            <a:lvl2pPr marL="378864" indent="-189432" algn="l" defTabSz="400964" rtl="0" eaLnBrk="1" latinLnBrk="0" hangingPunct="1">
              <a:spcBef>
                <a:spcPts val="526"/>
              </a:spcBef>
              <a:buFont typeface="Univers for KPMG" panose="020B0603020202020204" pitchFamily="34" charset="0"/>
              <a:buChar char="–"/>
              <a:defRPr sz="1228" kern="1200">
                <a:solidFill>
                  <a:schemeClr val="tx1"/>
                </a:solidFill>
                <a:latin typeface="+mn-lt"/>
                <a:ea typeface="+mn-ea"/>
                <a:cs typeface="+mn-cs"/>
              </a:defRPr>
            </a:lvl2pPr>
            <a:lvl3pPr marL="568296" indent="-189432" algn="l" defTabSz="400964" rtl="0" eaLnBrk="1" latinLnBrk="0" hangingPunct="1">
              <a:spcBef>
                <a:spcPts val="526"/>
              </a:spcBef>
              <a:buFont typeface="Univers for KPMG" panose="020B0603020202020204" pitchFamily="34" charset="0"/>
              <a:buChar char="»"/>
              <a:defRPr sz="1228" kern="1200">
                <a:solidFill>
                  <a:schemeClr val="tx1"/>
                </a:solidFill>
                <a:latin typeface="+mn-lt"/>
                <a:ea typeface="+mn-ea"/>
                <a:cs typeface="+mn-cs"/>
              </a:defRPr>
            </a:lvl3pPr>
            <a:lvl4pPr marL="757728" indent="-189432" algn="l" defTabSz="400964" rtl="0" eaLnBrk="1" latinLnBrk="0" hangingPunct="1">
              <a:spcBef>
                <a:spcPts val="526"/>
              </a:spcBef>
              <a:buSzPct val="100000"/>
              <a:buFont typeface="Univers for KPMG" panose="020B0603020202020204" pitchFamily="34" charset="0"/>
              <a:buChar char="·"/>
              <a:defRPr sz="1228" kern="1200">
                <a:solidFill>
                  <a:schemeClr val="tx1"/>
                </a:solidFill>
                <a:latin typeface="+mn-lt"/>
                <a:ea typeface="+mn-ea"/>
                <a:cs typeface="+mn-cs"/>
              </a:defRPr>
            </a:lvl4pPr>
            <a:lvl5pPr marL="947160" indent="-189432" algn="l" defTabSz="400964" rtl="0" eaLnBrk="1" latinLnBrk="0" hangingPunct="1">
              <a:spcBef>
                <a:spcPts val="526"/>
              </a:spcBef>
              <a:buFont typeface="Univers for KPMG" panose="020B0603020202020204" pitchFamily="34" charset="0"/>
              <a:buChar char="•"/>
              <a:defRPr sz="1228" kern="1200">
                <a:solidFill>
                  <a:schemeClr val="tx1"/>
                </a:solidFill>
                <a:latin typeface="+mn-lt"/>
                <a:ea typeface="+mn-ea"/>
                <a:cs typeface="+mn-cs"/>
              </a:defRPr>
            </a:lvl5pPr>
            <a:lvl6pPr marL="1136592" indent="-189432" algn="l" defTabSz="400964" rtl="0" eaLnBrk="1" latinLnBrk="0" hangingPunct="1">
              <a:spcBef>
                <a:spcPts val="526"/>
              </a:spcBef>
              <a:buFont typeface="Univers for KPMG" panose="020B0603020202020204" pitchFamily="34" charset="0"/>
              <a:buChar char="–"/>
              <a:defRPr sz="1228" kern="1200">
                <a:solidFill>
                  <a:schemeClr val="tx1"/>
                </a:solidFill>
                <a:latin typeface="+mn-lt"/>
                <a:ea typeface="+mn-ea"/>
                <a:cs typeface="+mn-cs"/>
              </a:defRPr>
            </a:lvl6pPr>
            <a:lvl7pPr marL="2606269" indent="-200482" algn="l" defTabSz="400964" rtl="0" eaLnBrk="1" latinLnBrk="0" hangingPunct="1">
              <a:spcBef>
                <a:spcPct val="20000"/>
              </a:spcBef>
              <a:buFont typeface="Arial"/>
              <a:buChar char="•"/>
              <a:defRPr sz="1754" kern="1200">
                <a:solidFill>
                  <a:schemeClr val="tx1"/>
                </a:solidFill>
                <a:latin typeface="+mn-lt"/>
                <a:ea typeface="+mn-ea"/>
                <a:cs typeface="+mn-cs"/>
              </a:defRPr>
            </a:lvl7pPr>
            <a:lvl8pPr marL="3007233" indent="-200482" algn="l" defTabSz="400964" rtl="0" eaLnBrk="1" latinLnBrk="0" hangingPunct="1">
              <a:spcBef>
                <a:spcPct val="20000"/>
              </a:spcBef>
              <a:buFont typeface="Arial"/>
              <a:buChar char="•"/>
              <a:defRPr sz="1754" kern="1200">
                <a:solidFill>
                  <a:schemeClr val="tx1"/>
                </a:solidFill>
                <a:latin typeface="+mn-lt"/>
                <a:ea typeface="+mn-ea"/>
                <a:cs typeface="+mn-cs"/>
              </a:defRPr>
            </a:lvl8pPr>
            <a:lvl9pPr marL="3408197" indent="-200482" algn="l" defTabSz="400964" rtl="0" eaLnBrk="1" latinLnBrk="0" hangingPunct="1">
              <a:spcBef>
                <a:spcPct val="20000"/>
              </a:spcBef>
              <a:buFont typeface="Arial"/>
              <a:buChar char="•"/>
              <a:defRPr sz="1754" kern="1200">
                <a:solidFill>
                  <a:schemeClr val="tx1"/>
                </a:solidFill>
                <a:latin typeface="+mn-lt"/>
                <a:ea typeface="+mn-ea"/>
                <a:cs typeface="+mn-cs"/>
              </a:defRPr>
            </a:lvl9pPr>
          </a:lstStyle>
          <a:p>
            <a:pPr algn="ctr" defTabSz="761771" fontAlgn="base">
              <a:lnSpc>
                <a:spcPct val="117000"/>
              </a:lnSpc>
              <a:spcAft>
                <a:spcPts val="600"/>
              </a:spcAft>
              <a:buSzTx/>
            </a:pPr>
            <a:r>
              <a:rPr lang="en-US" sz="1600" b="1" spc="0" dirty="0" smtClean="0">
                <a:solidFill>
                  <a:srgbClr val="C84E00"/>
                </a:solidFill>
                <a:latin typeface="Univers 45 Light" pitchFamily="2" charset="0"/>
                <a:cs typeface="Arial" pitchFamily="34" charset="0"/>
              </a:rPr>
              <a:t>VIRTUAL ASSISTANT</a:t>
            </a:r>
            <a:endParaRPr lang="en-US" sz="1600" b="1" spc="0" dirty="0">
              <a:solidFill>
                <a:srgbClr val="C84E00"/>
              </a:solidFill>
              <a:latin typeface="Univers 45 Light" pitchFamily="2" charset="0"/>
              <a:cs typeface="Arial" pitchFamily="34" charset="0"/>
            </a:endParaRPr>
          </a:p>
        </p:txBody>
      </p:sp>
      <p:sp>
        <p:nvSpPr>
          <p:cNvPr id="10" name="Text Placeholder 1"/>
          <p:cNvSpPr txBox="1">
            <a:spLocks/>
          </p:cNvSpPr>
          <p:nvPr/>
        </p:nvSpPr>
        <p:spPr>
          <a:xfrm>
            <a:off x="468047" y="4302435"/>
            <a:ext cx="3472255" cy="1256757"/>
          </a:xfrm>
          <a:prstGeom prst="rect">
            <a:avLst/>
          </a:prstGeom>
        </p:spPr>
        <p:txBody>
          <a:bodyPr lIns="0" tIns="0" rIns="0" bIns="0"/>
          <a:lstStyle>
            <a:lvl1pPr marL="0" indent="0" algn="l" defTabSz="890789" rtl="0" eaLnBrk="1" latinLnBrk="0" hangingPunct="1">
              <a:lnSpc>
                <a:spcPct val="100000"/>
              </a:lnSpc>
              <a:spcBef>
                <a:spcPts val="501"/>
              </a:spcBef>
              <a:spcAft>
                <a:spcPts val="501"/>
              </a:spcAft>
              <a:buFont typeface="Arial" pitchFamily="34" charset="0"/>
              <a:buNone/>
              <a:defRPr kumimoji="0" lang="en-US" sz="2757" b="1" i="0" u="none" strike="noStrike" kern="1200" cap="none" spc="0" normalizeH="0" baseline="0" noProof="0" dirty="0" smtClean="0">
                <a:ln>
                  <a:noFill/>
                </a:ln>
                <a:solidFill>
                  <a:srgbClr val="00338D"/>
                </a:solidFill>
                <a:effectLst/>
                <a:uLnTx/>
                <a:uFillTx/>
                <a:latin typeface="Univers 45 Light" pitchFamily="2" charset="0"/>
                <a:ea typeface="+mn-ea"/>
                <a:cs typeface="Arial" pitchFamily="34" charset="0"/>
              </a:defRPr>
            </a:lvl1pPr>
            <a:lvl2pPr marL="0" indent="0" algn="l" defTabSz="890789" rtl="0" eaLnBrk="1" latinLnBrk="0" hangingPunct="1">
              <a:lnSpc>
                <a:spcPct val="100000"/>
              </a:lnSpc>
              <a:spcBef>
                <a:spcPts val="501"/>
              </a:spcBef>
              <a:spcAft>
                <a:spcPts val="0"/>
              </a:spcAft>
              <a:buFont typeface="Arial" pitchFamily="34" charset="0"/>
              <a:buNone/>
              <a:defRPr kumimoji="0" lang="en-US" sz="2172" b="1" i="0" u="none" strike="noStrike" kern="1200" cap="none" spc="0" normalizeH="0" baseline="0" noProof="0" dirty="0" smtClean="0">
                <a:ln>
                  <a:noFill/>
                </a:ln>
                <a:solidFill>
                  <a:srgbClr val="00338D"/>
                </a:solidFill>
                <a:effectLst/>
                <a:uLnTx/>
                <a:uFillTx/>
                <a:latin typeface="Univers 45 Light" pitchFamily="2" charset="0"/>
                <a:ea typeface="+mn-ea"/>
                <a:cs typeface="Arial" pitchFamily="34" charset="0"/>
              </a:defRPr>
            </a:lvl2pPr>
            <a:lvl3pPr marL="0" indent="0" algn="l" defTabSz="890789" rtl="0" eaLnBrk="1" latinLnBrk="0" hangingPunct="1">
              <a:lnSpc>
                <a:spcPct val="100000"/>
              </a:lnSpc>
              <a:spcBef>
                <a:spcPts val="501"/>
              </a:spcBef>
              <a:spcAft>
                <a:spcPts val="501"/>
              </a:spcAft>
              <a:buClr>
                <a:srgbClr val="97989A"/>
              </a:buClr>
              <a:buFont typeface="Arial" pitchFamily="34" charset="0"/>
              <a:buNone/>
              <a:defRPr kumimoji="0" lang="en-US" sz="1002" b="0" i="0" u="none" strike="noStrike" kern="1200" cap="none" spc="0" normalizeH="0" baseline="0" noProof="0" dirty="0" smtClean="0">
                <a:ln>
                  <a:noFill/>
                </a:ln>
                <a:solidFill>
                  <a:srgbClr val="00338D"/>
                </a:solidFill>
                <a:effectLst/>
                <a:uLnTx/>
                <a:uFillTx/>
                <a:latin typeface="Univers 45 Light" pitchFamily="2" charset="0"/>
                <a:ea typeface="+mn-ea"/>
                <a:cs typeface="Arial" pitchFamily="34" charset="0"/>
              </a:defRPr>
            </a:lvl3pPr>
            <a:lvl4pPr marL="0" indent="0" algn="l" defTabSz="890789" rtl="0" eaLnBrk="1" latinLnBrk="0" hangingPunct="1">
              <a:lnSpc>
                <a:spcPct val="100000"/>
              </a:lnSpc>
              <a:spcBef>
                <a:spcPts val="501"/>
              </a:spcBef>
              <a:spcAft>
                <a:spcPts val="0"/>
              </a:spcAft>
              <a:buClr>
                <a:srgbClr val="97989A"/>
              </a:buClr>
              <a:buSzPct val="85000"/>
              <a:buFont typeface="Wingdings" pitchFamily="2" charset="2"/>
              <a:buNone/>
              <a:defRPr kumimoji="0" lang="en-US" sz="794" b="1" i="0" u="none" strike="noStrike" kern="1200" cap="none" spc="0" normalizeH="0" baseline="0" noProof="0" dirty="0" smtClean="0">
                <a:ln>
                  <a:noFill/>
                </a:ln>
                <a:solidFill>
                  <a:srgbClr val="00338D"/>
                </a:solidFill>
                <a:effectLst/>
                <a:uLnTx/>
                <a:uFillTx/>
                <a:latin typeface="Univers 45 Light" pitchFamily="2" charset="0"/>
                <a:ea typeface="+mn-ea"/>
                <a:cs typeface="Arial" pitchFamily="34" charset="0"/>
              </a:defRPr>
            </a:lvl4pPr>
            <a:lvl5pPr marL="0" indent="0" algn="l" defTabSz="890789" rtl="0" eaLnBrk="1" latinLnBrk="0" hangingPunct="1">
              <a:lnSpc>
                <a:spcPct val="100000"/>
              </a:lnSpc>
              <a:spcBef>
                <a:spcPts val="0"/>
              </a:spcBef>
              <a:spcAft>
                <a:spcPts val="0"/>
              </a:spcAft>
              <a:buClr>
                <a:srgbClr val="97989A"/>
              </a:buClr>
              <a:buFont typeface="Univers 45 Light" pitchFamily="2" charset="0"/>
              <a:buNone/>
              <a:defRPr kumimoji="0" lang="en-GB" sz="794" b="0" i="1" u="none" strike="noStrike" kern="1200" cap="none" spc="0" normalizeH="0" baseline="0" noProof="0" dirty="0" smtClean="0">
                <a:ln>
                  <a:noFill/>
                </a:ln>
                <a:solidFill>
                  <a:srgbClr val="00338D"/>
                </a:solidFill>
                <a:effectLst/>
                <a:uLnTx/>
                <a:uFillTx/>
                <a:latin typeface="Univers 45 Light" pitchFamily="2" charset="0"/>
                <a:ea typeface="+mn-ea"/>
                <a:cs typeface="Arial" pitchFamily="34" charset="0"/>
              </a:defRPr>
            </a:lvl5pPr>
            <a:lvl6pPr marL="0" indent="0" algn="l" defTabSz="890789" rtl="0" eaLnBrk="1" latinLnBrk="0" hangingPunct="1">
              <a:lnSpc>
                <a:spcPct val="100000"/>
              </a:lnSpc>
              <a:spcBef>
                <a:spcPts val="0"/>
              </a:spcBef>
              <a:spcAft>
                <a:spcPts val="501"/>
              </a:spcAft>
              <a:buClr>
                <a:srgbClr val="97989A"/>
              </a:buClr>
              <a:buSzPct val="85000"/>
              <a:buFont typeface="Wingdings" pitchFamily="2" charset="2"/>
              <a:buNone/>
              <a:defRPr sz="794" kern="1200">
                <a:solidFill>
                  <a:schemeClr val="tx1"/>
                </a:solidFill>
                <a:latin typeface="Univers 45 Light" pitchFamily="2" charset="0"/>
                <a:ea typeface="+mn-ea"/>
                <a:cs typeface="+mn-cs"/>
              </a:defRPr>
            </a:lvl6pPr>
            <a:lvl7pPr marL="111401" indent="-111401" algn="l" defTabSz="890789" rtl="0" eaLnBrk="1" latinLnBrk="0" hangingPunct="1">
              <a:lnSpc>
                <a:spcPct val="100000"/>
              </a:lnSpc>
              <a:spcBef>
                <a:spcPts val="0"/>
              </a:spcBef>
              <a:spcAft>
                <a:spcPts val="501"/>
              </a:spcAft>
              <a:buClr>
                <a:srgbClr val="00338D"/>
              </a:buClr>
              <a:buSzPct val="100000"/>
              <a:buFont typeface="Univers 45 Light" pitchFamily="2" charset="0"/>
              <a:buChar char="•"/>
              <a:defRPr sz="794" kern="1200" baseline="0">
                <a:solidFill>
                  <a:schemeClr val="tx1"/>
                </a:solidFill>
                <a:latin typeface="Univers 45 Light" pitchFamily="2" charset="0"/>
                <a:ea typeface="+mn-ea"/>
                <a:cs typeface="+mn-cs"/>
              </a:defRPr>
            </a:lvl7pPr>
            <a:lvl8pPr marL="225454" indent="-108748" algn="l" defTabSz="890789" rtl="0" eaLnBrk="1" latinLnBrk="0" hangingPunct="1">
              <a:lnSpc>
                <a:spcPct val="100000"/>
              </a:lnSpc>
              <a:spcBef>
                <a:spcPts val="0"/>
              </a:spcBef>
              <a:spcAft>
                <a:spcPts val="501"/>
              </a:spcAft>
              <a:buClr>
                <a:srgbClr val="00338D"/>
              </a:buClr>
              <a:buSzPct val="100000"/>
              <a:buFont typeface="Univers 45 Light" pitchFamily="2" charset="0"/>
              <a:buChar char="–"/>
              <a:defRPr sz="794" kern="1200" baseline="0">
                <a:solidFill>
                  <a:schemeClr val="tx1"/>
                </a:solidFill>
                <a:latin typeface="Univers 45 Light" pitchFamily="2" charset="0"/>
                <a:ea typeface="+mn-ea"/>
                <a:cs typeface="+mn-cs"/>
              </a:defRPr>
            </a:lvl8pPr>
            <a:lvl9pPr marL="328897" indent="-100791" algn="l" defTabSz="890789" rtl="0" eaLnBrk="1" latinLnBrk="0" hangingPunct="1">
              <a:lnSpc>
                <a:spcPct val="100000"/>
              </a:lnSpc>
              <a:spcBef>
                <a:spcPts val="0"/>
              </a:spcBef>
              <a:spcAft>
                <a:spcPts val="501"/>
              </a:spcAft>
              <a:buClr>
                <a:srgbClr val="00338D"/>
              </a:buClr>
              <a:buSzPct val="100000"/>
              <a:buFont typeface="Univers 45 Light" pitchFamily="2" charset="0"/>
              <a:buChar char="•"/>
              <a:defRPr sz="794" kern="1200" baseline="0">
                <a:solidFill>
                  <a:schemeClr val="tx1"/>
                </a:solidFill>
                <a:latin typeface="Univers 45 Light" pitchFamily="2" charset="0"/>
                <a:ea typeface="+mn-ea"/>
                <a:cs typeface="+mn-cs"/>
              </a:defRPr>
            </a:lvl9pPr>
          </a:lstStyle>
          <a:p>
            <a:pPr marL="171450" indent="-171450">
              <a:spcBef>
                <a:spcPts val="0"/>
              </a:spcBef>
              <a:spcAft>
                <a:spcPts val="100"/>
              </a:spcAft>
              <a:buFont typeface="Arial" panose="020B0604020202020204" pitchFamily="34" charset="0"/>
              <a:buChar char="•"/>
              <a:defRPr/>
            </a:pPr>
            <a:r>
              <a:rPr lang="en-US" sz="1200" dirty="0">
                <a:latin typeface="+mn-lt"/>
                <a:cs typeface="+mn-cs"/>
              </a:rPr>
              <a:t>JP Morgan </a:t>
            </a:r>
            <a:r>
              <a:rPr lang="en-US" sz="1200" b="0" dirty="0">
                <a:latin typeface="+mn-lt"/>
                <a:cs typeface="+mn-cs"/>
              </a:rPr>
              <a:t>has integrated Amazon’s Voice-recognition artificial intelligence, Alexa, which </a:t>
            </a:r>
            <a:r>
              <a:rPr lang="en-US" sz="1200" b="0" dirty="0" err="1">
                <a:latin typeface="+mn-lt"/>
                <a:cs typeface="+mn-cs"/>
              </a:rPr>
              <a:t>specialises</a:t>
            </a:r>
            <a:r>
              <a:rPr lang="en-US" sz="1200" b="0" dirty="0">
                <a:latin typeface="+mn-lt"/>
                <a:cs typeface="+mn-cs"/>
              </a:rPr>
              <a:t> in providing access to analyst reports and stock information for investment banking clients. Clients are able to get information on the bank’s research reports and even financial assets price data. </a:t>
            </a:r>
          </a:p>
        </p:txBody>
      </p:sp>
      <p:pic>
        <p:nvPicPr>
          <p:cNvPr id="11" name="Picture 18" descr="http://www.veripark.com/en/PublishingImages/Pages/Retail-Banking/NBA.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0100" y="1800416"/>
            <a:ext cx="3303591" cy="2276284"/>
          </a:xfrm>
          <a:prstGeom prst="rect">
            <a:avLst/>
          </a:prstGeom>
          <a:noFill/>
          <a:extLst>
            <a:ext uri="{909E8E84-426E-40DD-AFC4-6F175D3DCCD1}">
              <a14:hiddenFill xmlns:a14="http://schemas.microsoft.com/office/drawing/2010/main">
                <a:solidFill>
                  <a:srgbClr val="FFFFFF"/>
                </a:solidFill>
              </a14:hiddenFill>
            </a:ext>
          </a:extLst>
        </p:spPr>
      </p:pic>
      <p:sp>
        <p:nvSpPr>
          <p:cNvPr id="12" name="Text Placeholder 1"/>
          <p:cNvSpPr txBox="1">
            <a:spLocks/>
          </p:cNvSpPr>
          <p:nvPr/>
        </p:nvSpPr>
        <p:spPr>
          <a:xfrm>
            <a:off x="8209931" y="4302435"/>
            <a:ext cx="3472255" cy="1685382"/>
          </a:xfrm>
          <a:prstGeom prst="rect">
            <a:avLst/>
          </a:prstGeom>
        </p:spPr>
        <p:txBody>
          <a:bodyPr lIns="0" tIns="0" rIns="0" bIns="0"/>
          <a:lstStyle>
            <a:lvl1pPr marL="0" indent="0" algn="l" defTabSz="890789" rtl="0" eaLnBrk="1" latinLnBrk="0" hangingPunct="1">
              <a:lnSpc>
                <a:spcPct val="100000"/>
              </a:lnSpc>
              <a:spcBef>
                <a:spcPts val="501"/>
              </a:spcBef>
              <a:spcAft>
                <a:spcPts val="501"/>
              </a:spcAft>
              <a:buFont typeface="Arial" pitchFamily="34" charset="0"/>
              <a:buNone/>
              <a:defRPr kumimoji="0" lang="en-US" sz="2757" b="1" i="0" u="none" strike="noStrike" kern="1200" cap="none" spc="0" normalizeH="0" baseline="0" noProof="0" dirty="0" smtClean="0">
                <a:ln>
                  <a:noFill/>
                </a:ln>
                <a:solidFill>
                  <a:srgbClr val="00338D"/>
                </a:solidFill>
                <a:effectLst/>
                <a:uLnTx/>
                <a:uFillTx/>
                <a:latin typeface="Univers 45 Light" pitchFamily="2" charset="0"/>
                <a:ea typeface="+mn-ea"/>
                <a:cs typeface="Arial" pitchFamily="34" charset="0"/>
              </a:defRPr>
            </a:lvl1pPr>
            <a:lvl2pPr marL="0" indent="0" algn="l" defTabSz="890789" rtl="0" eaLnBrk="1" latinLnBrk="0" hangingPunct="1">
              <a:lnSpc>
                <a:spcPct val="100000"/>
              </a:lnSpc>
              <a:spcBef>
                <a:spcPts val="501"/>
              </a:spcBef>
              <a:spcAft>
                <a:spcPts val="0"/>
              </a:spcAft>
              <a:buFont typeface="Arial" pitchFamily="34" charset="0"/>
              <a:buNone/>
              <a:defRPr kumimoji="0" lang="en-US" sz="2172" b="1" i="0" u="none" strike="noStrike" kern="1200" cap="none" spc="0" normalizeH="0" baseline="0" noProof="0" dirty="0" smtClean="0">
                <a:ln>
                  <a:noFill/>
                </a:ln>
                <a:solidFill>
                  <a:srgbClr val="00338D"/>
                </a:solidFill>
                <a:effectLst/>
                <a:uLnTx/>
                <a:uFillTx/>
                <a:latin typeface="Univers 45 Light" pitchFamily="2" charset="0"/>
                <a:ea typeface="+mn-ea"/>
                <a:cs typeface="Arial" pitchFamily="34" charset="0"/>
              </a:defRPr>
            </a:lvl2pPr>
            <a:lvl3pPr marL="0" indent="0" algn="l" defTabSz="890789" rtl="0" eaLnBrk="1" latinLnBrk="0" hangingPunct="1">
              <a:lnSpc>
                <a:spcPct val="100000"/>
              </a:lnSpc>
              <a:spcBef>
                <a:spcPts val="501"/>
              </a:spcBef>
              <a:spcAft>
                <a:spcPts val="501"/>
              </a:spcAft>
              <a:buClr>
                <a:srgbClr val="97989A"/>
              </a:buClr>
              <a:buFont typeface="Arial" pitchFamily="34" charset="0"/>
              <a:buNone/>
              <a:defRPr kumimoji="0" lang="en-US" sz="1002" b="0" i="0" u="none" strike="noStrike" kern="1200" cap="none" spc="0" normalizeH="0" baseline="0" noProof="0" dirty="0" smtClean="0">
                <a:ln>
                  <a:noFill/>
                </a:ln>
                <a:solidFill>
                  <a:srgbClr val="00338D"/>
                </a:solidFill>
                <a:effectLst/>
                <a:uLnTx/>
                <a:uFillTx/>
                <a:latin typeface="Univers 45 Light" pitchFamily="2" charset="0"/>
                <a:ea typeface="+mn-ea"/>
                <a:cs typeface="Arial" pitchFamily="34" charset="0"/>
              </a:defRPr>
            </a:lvl3pPr>
            <a:lvl4pPr marL="0" indent="0" algn="l" defTabSz="890789" rtl="0" eaLnBrk="1" latinLnBrk="0" hangingPunct="1">
              <a:lnSpc>
                <a:spcPct val="100000"/>
              </a:lnSpc>
              <a:spcBef>
                <a:spcPts val="501"/>
              </a:spcBef>
              <a:spcAft>
                <a:spcPts val="0"/>
              </a:spcAft>
              <a:buClr>
                <a:srgbClr val="97989A"/>
              </a:buClr>
              <a:buSzPct val="85000"/>
              <a:buFont typeface="Wingdings" pitchFamily="2" charset="2"/>
              <a:buNone/>
              <a:defRPr kumimoji="0" lang="en-US" sz="794" b="1" i="0" u="none" strike="noStrike" kern="1200" cap="none" spc="0" normalizeH="0" baseline="0" noProof="0" dirty="0" smtClean="0">
                <a:ln>
                  <a:noFill/>
                </a:ln>
                <a:solidFill>
                  <a:srgbClr val="00338D"/>
                </a:solidFill>
                <a:effectLst/>
                <a:uLnTx/>
                <a:uFillTx/>
                <a:latin typeface="Univers 45 Light" pitchFamily="2" charset="0"/>
                <a:ea typeface="+mn-ea"/>
                <a:cs typeface="Arial" pitchFamily="34" charset="0"/>
              </a:defRPr>
            </a:lvl4pPr>
            <a:lvl5pPr marL="0" indent="0" algn="l" defTabSz="890789" rtl="0" eaLnBrk="1" latinLnBrk="0" hangingPunct="1">
              <a:lnSpc>
                <a:spcPct val="100000"/>
              </a:lnSpc>
              <a:spcBef>
                <a:spcPts val="0"/>
              </a:spcBef>
              <a:spcAft>
                <a:spcPts val="0"/>
              </a:spcAft>
              <a:buClr>
                <a:srgbClr val="97989A"/>
              </a:buClr>
              <a:buFont typeface="Univers 45 Light" pitchFamily="2" charset="0"/>
              <a:buNone/>
              <a:defRPr kumimoji="0" lang="en-GB" sz="794" b="0" i="1" u="none" strike="noStrike" kern="1200" cap="none" spc="0" normalizeH="0" baseline="0" noProof="0" dirty="0" smtClean="0">
                <a:ln>
                  <a:noFill/>
                </a:ln>
                <a:solidFill>
                  <a:srgbClr val="00338D"/>
                </a:solidFill>
                <a:effectLst/>
                <a:uLnTx/>
                <a:uFillTx/>
                <a:latin typeface="Univers 45 Light" pitchFamily="2" charset="0"/>
                <a:ea typeface="+mn-ea"/>
                <a:cs typeface="Arial" pitchFamily="34" charset="0"/>
              </a:defRPr>
            </a:lvl5pPr>
            <a:lvl6pPr marL="0" indent="0" algn="l" defTabSz="890789" rtl="0" eaLnBrk="1" latinLnBrk="0" hangingPunct="1">
              <a:lnSpc>
                <a:spcPct val="100000"/>
              </a:lnSpc>
              <a:spcBef>
                <a:spcPts val="0"/>
              </a:spcBef>
              <a:spcAft>
                <a:spcPts val="501"/>
              </a:spcAft>
              <a:buClr>
                <a:srgbClr val="97989A"/>
              </a:buClr>
              <a:buSzPct val="85000"/>
              <a:buFont typeface="Wingdings" pitchFamily="2" charset="2"/>
              <a:buNone/>
              <a:defRPr sz="794" kern="1200">
                <a:solidFill>
                  <a:schemeClr val="tx1"/>
                </a:solidFill>
                <a:latin typeface="Univers 45 Light" pitchFamily="2" charset="0"/>
                <a:ea typeface="+mn-ea"/>
                <a:cs typeface="+mn-cs"/>
              </a:defRPr>
            </a:lvl6pPr>
            <a:lvl7pPr marL="111401" indent="-111401" algn="l" defTabSz="890789" rtl="0" eaLnBrk="1" latinLnBrk="0" hangingPunct="1">
              <a:lnSpc>
                <a:spcPct val="100000"/>
              </a:lnSpc>
              <a:spcBef>
                <a:spcPts val="0"/>
              </a:spcBef>
              <a:spcAft>
                <a:spcPts val="501"/>
              </a:spcAft>
              <a:buClr>
                <a:srgbClr val="00338D"/>
              </a:buClr>
              <a:buSzPct val="100000"/>
              <a:buFont typeface="Univers 45 Light" pitchFamily="2" charset="0"/>
              <a:buChar char="•"/>
              <a:defRPr sz="794" kern="1200" baseline="0">
                <a:solidFill>
                  <a:schemeClr val="tx1"/>
                </a:solidFill>
                <a:latin typeface="Univers 45 Light" pitchFamily="2" charset="0"/>
                <a:ea typeface="+mn-ea"/>
                <a:cs typeface="+mn-cs"/>
              </a:defRPr>
            </a:lvl7pPr>
            <a:lvl8pPr marL="225454" indent="-108748" algn="l" defTabSz="890789" rtl="0" eaLnBrk="1" latinLnBrk="0" hangingPunct="1">
              <a:lnSpc>
                <a:spcPct val="100000"/>
              </a:lnSpc>
              <a:spcBef>
                <a:spcPts val="0"/>
              </a:spcBef>
              <a:spcAft>
                <a:spcPts val="501"/>
              </a:spcAft>
              <a:buClr>
                <a:srgbClr val="00338D"/>
              </a:buClr>
              <a:buSzPct val="100000"/>
              <a:buFont typeface="Univers 45 Light" pitchFamily="2" charset="0"/>
              <a:buChar char="–"/>
              <a:defRPr sz="794" kern="1200" baseline="0">
                <a:solidFill>
                  <a:schemeClr val="tx1"/>
                </a:solidFill>
                <a:latin typeface="Univers 45 Light" pitchFamily="2" charset="0"/>
                <a:ea typeface="+mn-ea"/>
                <a:cs typeface="+mn-cs"/>
              </a:defRPr>
            </a:lvl8pPr>
            <a:lvl9pPr marL="328897" indent="-100791" algn="l" defTabSz="890789" rtl="0" eaLnBrk="1" latinLnBrk="0" hangingPunct="1">
              <a:lnSpc>
                <a:spcPct val="100000"/>
              </a:lnSpc>
              <a:spcBef>
                <a:spcPts val="0"/>
              </a:spcBef>
              <a:spcAft>
                <a:spcPts val="501"/>
              </a:spcAft>
              <a:buClr>
                <a:srgbClr val="00338D"/>
              </a:buClr>
              <a:buSzPct val="100000"/>
              <a:buFont typeface="Univers 45 Light" pitchFamily="2" charset="0"/>
              <a:buChar char="•"/>
              <a:defRPr sz="794" kern="1200" baseline="0">
                <a:solidFill>
                  <a:schemeClr val="tx1"/>
                </a:solidFill>
                <a:latin typeface="Univers 45 Light" pitchFamily="2" charset="0"/>
                <a:ea typeface="+mn-ea"/>
                <a:cs typeface="+mn-cs"/>
              </a:defRPr>
            </a:lvl9pPr>
          </a:lstStyle>
          <a:p>
            <a:pPr marL="171450" indent="-171450">
              <a:spcBef>
                <a:spcPts val="0"/>
              </a:spcBef>
              <a:spcAft>
                <a:spcPts val="100"/>
              </a:spcAft>
              <a:buFont typeface="Arial" panose="020B0604020202020204" pitchFamily="34" charset="0"/>
              <a:buChar char="•"/>
              <a:defRPr/>
            </a:pPr>
            <a:r>
              <a:rPr lang="en-US" sz="1200" dirty="0">
                <a:latin typeface="+mn-lt"/>
                <a:cs typeface="+mn-cs"/>
              </a:rPr>
              <a:t>Goldmann Sachs </a:t>
            </a:r>
            <a:r>
              <a:rPr lang="en-US" sz="1200" b="0" dirty="0">
                <a:latin typeface="+mn-lt"/>
                <a:cs typeface="+mn-cs"/>
              </a:rPr>
              <a:t>utilizes machine learning and artificial intelligence tools to reduce turnaround time of enquiries and encourage self-service using its application, </a:t>
            </a:r>
            <a:r>
              <a:rPr lang="en-US" sz="1200" b="0" dirty="0" err="1">
                <a:latin typeface="+mn-lt"/>
                <a:cs typeface="+mn-cs"/>
              </a:rPr>
              <a:t>StrategyStudio</a:t>
            </a:r>
            <a:r>
              <a:rPr lang="en-US" sz="1200" b="0" dirty="0">
                <a:latin typeface="+mn-lt"/>
                <a:cs typeface="+mn-cs"/>
              </a:rPr>
              <a:t>, which allows clients monitor and manage their portfolios on a day to day basis and reduces the need to communicate regularly with investment managers</a:t>
            </a:r>
          </a:p>
        </p:txBody>
      </p:sp>
      <p:sp>
        <p:nvSpPr>
          <p:cNvPr id="13" name="Text Placeholder 4"/>
          <p:cNvSpPr txBox="1">
            <a:spLocks/>
          </p:cNvSpPr>
          <p:nvPr/>
        </p:nvSpPr>
        <p:spPr>
          <a:xfrm>
            <a:off x="8048006" y="1392271"/>
            <a:ext cx="3333562" cy="550879"/>
          </a:xfrm>
          <a:prstGeom prst="rect">
            <a:avLst/>
          </a:prstGeom>
        </p:spPr>
        <p:txBody>
          <a:bodyPr lIns="0" tIns="0" rIns="0" bIns="0" anchor="t" anchorCtr="0"/>
          <a:lstStyle>
            <a:lvl1pPr marL="0" indent="0" algn="l" defTabSz="400964" rtl="0" eaLnBrk="1" latinLnBrk="0" hangingPunct="1">
              <a:lnSpc>
                <a:spcPct val="72000"/>
              </a:lnSpc>
              <a:spcBef>
                <a:spcPts val="0"/>
              </a:spcBef>
              <a:buSzPct val="100000"/>
              <a:buFont typeface="Arial" panose="020B0604020202020204" pitchFamily="34" charset="0"/>
              <a:buNone/>
              <a:defRPr sz="3600" b="0" kern="1200" spc="100" baseline="0">
                <a:solidFill>
                  <a:schemeClr val="bg2"/>
                </a:solidFill>
                <a:latin typeface="KPMG Extralight" panose="020B0303030202040204" pitchFamily="34" charset="0"/>
                <a:ea typeface="+mn-ea"/>
                <a:cs typeface="+mn-cs"/>
              </a:defRPr>
            </a:lvl1pPr>
            <a:lvl2pPr marL="378864" indent="-189432" algn="l" defTabSz="400964" rtl="0" eaLnBrk="1" latinLnBrk="0" hangingPunct="1">
              <a:spcBef>
                <a:spcPts val="526"/>
              </a:spcBef>
              <a:buFont typeface="Univers for KPMG" panose="020B0603020202020204" pitchFamily="34" charset="0"/>
              <a:buChar char="–"/>
              <a:defRPr sz="1228" kern="1200">
                <a:solidFill>
                  <a:schemeClr val="tx1"/>
                </a:solidFill>
                <a:latin typeface="+mn-lt"/>
                <a:ea typeface="+mn-ea"/>
                <a:cs typeface="+mn-cs"/>
              </a:defRPr>
            </a:lvl2pPr>
            <a:lvl3pPr marL="568296" indent="-189432" algn="l" defTabSz="400964" rtl="0" eaLnBrk="1" latinLnBrk="0" hangingPunct="1">
              <a:spcBef>
                <a:spcPts val="526"/>
              </a:spcBef>
              <a:buFont typeface="Univers for KPMG" panose="020B0603020202020204" pitchFamily="34" charset="0"/>
              <a:buChar char="»"/>
              <a:defRPr sz="1228" kern="1200">
                <a:solidFill>
                  <a:schemeClr val="tx1"/>
                </a:solidFill>
                <a:latin typeface="+mn-lt"/>
                <a:ea typeface="+mn-ea"/>
                <a:cs typeface="+mn-cs"/>
              </a:defRPr>
            </a:lvl3pPr>
            <a:lvl4pPr marL="757728" indent="-189432" algn="l" defTabSz="400964" rtl="0" eaLnBrk="1" latinLnBrk="0" hangingPunct="1">
              <a:spcBef>
                <a:spcPts val="526"/>
              </a:spcBef>
              <a:buSzPct val="100000"/>
              <a:buFont typeface="Univers for KPMG" panose="020B0603020202020204" pitchFamily="34" charset="0"/>
              <a:buChar char="·"/>
              <a:defRPr sz="1228" kern="1200">
                <a:solidFill>
                  <a:schemeClr val="tx1"/>
                </a:solidFill>
                <a:latin typeface="+mn-lt"/>
                <a:ea typeface="+mn-ea"/>
                <a:cs typeface="+mn-cs"/>
              </a:defRPr>
            </a:lvl4pPr>
            <a:lvl5pPr marL="947160" indent="-189432" algn="l" defTabSz="400964" rtl="0" eaLnBrk="1" latinLnBrk="0" hangingPunct="1">
              <a:spcBef>
                <a:spcPts val="526"/>
              </a:spcBef>
              <a:buFont typeface="Univers for KPMG" panose="020B0603020202020204" pitchFamily="34" charset="0"/>
              <a:buChar char="•"/>
              <a:defRPr sz="1228" kern="1200">
                <a:solidFill>
                  <a:schemeClr val="tx1"/>
                </a:solidFill>
                <a:latin typeface="+mn-lt"/>
                <a:ea typeface="+mn-ea"/>
                <a:cs typeface="+mn-cs"/>
              </a:defRPr>
            </a:lvl5pPr>
            <a:lvl6pPr marL="1136592" indent="-189432" algn="l" defTabSz="400964" rtl="0" eaLnBrk="1" latinLnBrk="0" hangingPunct="1">
              <a:spcBef>
                <a:spcPts val="526"/>
              </a:spcBef>
              <a:buFont typeface="Univers for KPMG" panose="020B0603020202020204" pitchFamily="34" charset="0"/>
              <a:buChar char="–"/>
              <a:defRPr sz="1228" kern="1200">
                <a:solidFill>
                  <a:schemeClr val="tx1"/>
                </a:solidFill>
                <a:latin typeface="+mn-lt"/>
                <a:ea typeface="+mn-ea"/>
                <a:cs typeface="+mn-cs"/>
              </a:defRPr>
            </a:lvl6pPr>
            <a:lvl7pPr marL="2606269" indent="-200482" algn="l" defTabSz="400964" rtl="0" eaLnBrk="1" latinLnBrk="0" hangingPunct="1">
              <a:spcBef>
                <a:spcPct val="20000"/>
              </a:spcBef>
              <a:buFont typeface="Arial"/>
              <a:buChar char="•"/>
              <a:defRPr sz="1754" kern="1200">
                <a:solidFill>
                  <a:schemeClr val="tx1"/>
                </a:solidFill>
                <a:latin typeface="+mn-lt"/>
                <a:ea typeface="+mn-ea"/>
                <a:cs typeface="+mn-cs"/>
              </a:defRPr>
            </a:lvl7pPr>
            <a:lvl8pPr marL="3007233" indent="-200482" algn="l" defTabSz="400964" rtl="0" eaLnBrk="1" latinLnBrk="0" hangingPunct="1">
              <a:spcBef>
                <a:spcPct val="20000"/>
              </a:spcBef>
              <a:buFont typeface="Arial"/>
              <a:buChar char="•"/>
              <a:defRPr sz="1754" kern="1200">
                <a:solidFill>
                  <a:schemeClr val="tx1"/>
                </a:solidFill>
                <a:latin typeface="+mn-lt"/>
                <a:ea typeface="+mn-ea"/>
                <a:cs typeface="+mn-cs"/>
              </a:defRPr>
            </a:lvl8pPr>
            <a:lvl9pPr marL="3408197" indent="-200482" algn="l" defTabSz="400964" rtl="0" eaLnBrk="1" latinLnBrk="0" hangingPunct="1">
              <a:spcBef>
                <a:spcPct val="20000"/>
              </a:spcBef>
              <a:buFont typeface="Arial"/>
              <a:buChar char="•"/>
              <a:defRPr sz="1754" kern="1200">
                <a:solidFill>
                  <a:schemeClr val="tx1"/>
                </a:solidFill>
                <a:latin typeface="+mn-lt"/>
                <a:ea typeface="+mn-ea"/>
                <a:cs typeface="+mn-cs"/>
              </a:defRPr>
            </a:lvl9pPr>
          </a:lstStyle>
          <a:p>
            <a:pPr algn="ctr" defTabSz="761771" fontAlgn="base">
              <a:lnSpc>
                <a:spcPct val="117000"/>
              </a:lnSpc>
              <a:spcAft>
                <a:spcPts val="600"/>
              </a:spcAft>
              <a:buSzTx/>
            </a:pPr>
            <a:r>
              <a:rPr lang="en-US" sz="1600" b="1" spc="0" dirty="0" smtClean="0">
                <a:solidFill>
                  <a:srgbClr val="C84E00"/>
                </a:solidFill>
                <a:latin typeface="Univers 45 Light" pitchFamily="2" charset="0"/>
                <a:cs typeface="Arial" pitchFamily="34" charset="0"/>
              </a:rPr>
              <a:t>SELF-SERVICE TOOL</a:t>
            </a:r>
            <a:endParaRPr lang="en-US" sz="1600" b="1" spc="0" dirty="0">
              <a:solidFill>
                <a:srgbClr val="C84E00"/>
              </a:solidFill>
              <a:latin typeface="Univers 45 Light" pitchFamily="2" charset="0"/>
              <a:cs typeface="Arial" pitchFamily="34" charset="0"/>
            </a:endParaRPr>
          </a:p>
        </p:txBody>
      </p:sp>
      <p:pic>
        <p:nvPicPr>
          <p:cNvPr id="14" name="Picture 13"/>
          <p:cNvPicPr>
            <a:picLocks noChangeAspect="1"/>
          </p:cNvPicPr>
          <p:nvPr/>
        </p:nvPicPr>
        <p:blipFill>
          <a:blip r:embed="rId3"/>
          <a:stretch>
            <a:fillRect/>
          </a:stretch>
        </p:blipFill>
        <p:spPr>
          <a:xfrm>
            <a:off x="8102468" y="1760459"/>
            <a:ext cx="3687179" cy="2297191"/>
          </a:xfrm>
          <a:prstGeom prst="rect">
            <a:avLst/>
          </a:prstGeom>
        </p:spPr>
      </p:pic>
      <p:sp>
        <p:nvSpPr>
          <p:cNvPr id="15" name="Text Placeholder 4"/>
          <p:cNvSpPr txBox="1">
            <a:spLocks/>
          </p:cNvSpPr>
          <p:nvPr/>
        </p:nvSpPr>
        <p:spPr>
          <a:xfrm>
            <a:off x="4362597" y="1392271"/>
            <a:ext cx="3333562" cy="550879"/>
          </a:xfrm>
          <a:prstGeom prst="rect">
            <a:avLst/>
          </a:prstGeom>
        </p:spPr>
        <p:txBody>
          <a:bodyPr lIns="0" tIns="0" rIns="0" bIns="0" anchor="t" anchorCtr="0"/>
          <a:lstStyle>
            <a:lvl1pPr marL="0" indent="0" algn="l" defTabSz="400964" rtl="0" eaLnBrk="1" latinLnBrk="0" hangingPunct="1">
              <a:lnSpc>
                <a:spcPct val="72000"/>
              </a:lnSpc>
              <a:spcBef>
                <a:spcPts val="0"/>
              </a:spcBef>
              <a:buSzPct val="100000"/>
              <a:buFont typeface="Arial" panose="020B0604020202020204" pitchFamily="34" charset="0"/>
              <a:buNone/>
              <a:defRPr sz="3600" b="0" kern="1200" spc="100" baseline="0">
                <a:solidFill>
                  <a:schemeClr val="bg2"/>
                </a:solidFill>
                <a:latin typeface="KPMG Extralight" panose="020B0303030202040204" pitchFamily="34" charset="0"/>
                <a:ea typeface="+mn-ea"/>
                <a:cs typeface="+mn-cs"/>
              </a:defRPr>
            </a:lvl1pPr>
            <a:lvl2pPr marL="378864" indent="-189432" algn="l" defTabSz="400964" rtl="0" eaLnBrk="1" latinLnBrk="0" hangingPunct="1">
              <a:spcBef>
                <a:spcPts val="526"/>
              </a:spcBef>
              <a:buFont typeface="Univers for KPMG" panose="020B0603020202020204" pitchFamily="34" charset="0"/>
              <a:buChar char="–"/>
              <a:defRPr sz="1228" kern="1200">
                <a:solidFill>
                  <a:schemeClr val="tx1"/>
                </a:solidFill>
                <a:latin typeface="+mn-lt"/>
                <a:ea typeface="+mn-ea"/>
                <a:cs typeface="+mn-cs"/>
              </a:defRPr>
            </a:lvl2pPr>
            <a:lvl3pPr marL="568296" indent="-189432" algn="l" defTabSz="400964" rtl="0" eaLnBrk="1" latinLnBrk="0" hangingPunct="1">
              <a:spcBef>
                <a:spcPts val="526"/>
              </a:spcBef>
              <a:buFont typeface="Univers for KPMG" panose="020B0603020202020204" pitchFamily="34" charset="0"/>
              <a:buChar char="»"/>
              <a:defRPr sz="1228" kern="1200">
                <a:solidFill>
                  <a:schemeClr val="tx1"/>
                </a:solidFill>
                <a:latin typeface="+mn-lt"/>
                <a:ea typeface="+mn-ea"/>
                <a:cs typeface="+mn-cs"/>
              </a:defRPr>
            </a:lvl3pPr>
            <a:lvl4pPr marL="757728" indent="-189432" algn="l" defTabSz="400964" rtl="0" eaLnBrk="1" latinLnBrk="0" hangingPunct="1">
              <a:spcBef>
                <a:spcPts val="526"/>
              </a:spcBef>
              <a:buSzPct val="100000"/>
              <a:buFont typeface="Univers for KPMG" panose="020B0603020202020204" pitchFamily="34" charset="0"/>
              <a:buChar char="·"/>
              <a:defRPr sz="1228" kern="1200">
                <a:solidFill>
                  <a:schemeClr val="tx1"/>
                </a:solidFill>
                <a:latin typeface="+mn-lt"/>
                <a:ea typeface="+mn-ea"/>
                <a:cs typeface="+mn-cs"/>
              </a:defRPr>
            </a:lvl4pPr>
            <a:lvl5pPr marL="947160" indent="-189432" algn="l" defTabSz="400964" rtl="0" eaLnBrk="1" latinLnBrk="0" hangingPunct="1">
              <a:spcBef>
                <a:spcPts val="526"/>
              </a:spcBef>
              <a:buFont typeface="Univers for KPMG" panose="020B0603020202020204" pitchFamily="34" charset="0"/>
              <a:buChar char="•"/>
              <a:defRPr sz="1228" kern="1200">
                <a:solidFill>
                  <a:schemeClr val="tx1"/>
                </a:solidFill>
                <a:latin typeface="+mn-lt"/>
                <a:ea typeface="+mn-ea"/>
                <a:cs typeface="+mn-cs"/>
              </a:defRPr>
            </a:lvl5pPr>
            <a:lvl6pPr marL="1136592" indent="-189432" algn="l" defTabSz="400964" rtl="0" eaLnBrk="1" latinLnBrk="0" hangingPunct="1">
              <a:spcBef>
                <a:spcPts val="526"/>
              </a:spcBef>
              <a:buFont typeface="Univers for KPMG" panose="020B0603020202020204" pitchFamily="34" charset="0"/>
              <a:buChar char="–"/>
              <a:defRPr sz="1228" kern="1200">
                <a:solidFill>
                  <a:schemeClr val="tx1"/>
                </a:solidFill>
                <a:latin typeface="+mn-lt"/>
                <a:ea typeface="+mn-ea"/>
                <a:cs typeface="+mn-cs"/>
              </a:defRPr>
            </a:lvl6pPr>
            <a:lvl7pPr marL="2606269" indent="-200482" algn="l" defTabSz="400964" rtl="0" eaLnBrk="1" latinLnBrk="0" hangingPunct="1">
              <a:spcBef>
                <a:spcPct val="20000"/>
              </a:spcBef>
              <a:buFont typeface="Arial"/>
              <a:buChar char="•"/>
              <a:defRPr sz="1754" kern="1200">
                <a:solidFill>
                  <a:schemeClr val="tx1"/>
                </a:solidFill>
                <a:latin typeface="+mn-lt"/>
                <a:ea typeface="+mn-ea"/>
                <a:cs typeface="+mn-cs"/>
              </a:defRPr>
            </a:lvl7pPr>
            <a:lvl8pPr marL="3007233" indent="-200482" algn="l" defTabSz="400964" rtl="0" eaLnBrk="1" latinLnBrk="0" hangingPunct="1">
              <a:spcBef>
                <a:spcPct val="20000"/>
              </a:spcBef>
              <a:buFont typeface="Arial"/>
              <a:buChar char="•"/>
              <a:defRPr sz="1754" kern="1200">
                <a:solidFill>
                  <a:schemeClr val="tx1"/>
                </a:solidFill>
                <a:latin typeface="+mn-lt"/>
                <a:ea typeface="+mn-ea"/>
                <a:cs typeface="+mn-cs"/>
              </a:defRPr>
            </a:lvl8pPr>
            <a:lvl9pPr marL="3408197" indent="-200482" algn="l" defTabSz="400964" rtl="0" eaLnBrk="1" latinLnBrk="0" hangingPunct="1">
              <a:spcBef>
                <a:spcPct val="20000"/>
              </a:spcBef>
              <a:buFont typeface="Arial"/>
              <a:buChar char="•"/>
              <a:defRPr sz="1754" kern="1200">
                <a:solidFill>
                  <a:schemeClr val="tx1"/>
                </a:solidFill>
                <a:latin typeface="+mn-lt"/>
                <a:ea typeface="+mn-ea"/>
                <a:cs typeface="+mn-cs"/>
              </a:defRPr>
            </a:lvl9pPr>
          </a:lstStyle>
          <a:p>
            <a:pPr algn="ctr" defTabSz="761771" fontAlgn="base">
              <a:lnSpc>
                <a:spcPct val="117000"/>
              </a:lnSpc>
              <a:spcAft>
                <a:spcPts val="600"/>
              </a:spcAft>
              <a:buSzTx/>
            </a:pPr>
            <a:r>
              <a:rPr lang="en-US" sz="1600" b="1" spc="0" dirty="0">
                <a:solidFill>
                  <a:srgbClr val="C84E00"/>
                </a:solidFill>
                <a:latin typeface="Univers 45 Light" pitchFamily="2" charset="0"/>
                <a:cs typeface="Arial" pitchFamily="34" charset="0"/>
              </a:rPr>
              <a:t>ROBO-ADVISORY SERVICES</a:t>
            </a:r>
          </a:p>
        </p:txBody>
      </p:sp>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66000" y="1720369"/>
            <a:ext cx="3630159" cy="2222981"/>
          </a:xfrm>
          <a:prstGeom prst="rect">
            <a:avLst/>
          </a:prstGeom>
        </p:spPr>
      </p:pic>
      <p:sp>
        <p:nvSpPr>
          <p:cNvPr id="17" name="Text Placeholder 1"/>
          <p:cNvSpPr txBox="1">
            <a:spLocks/>
          </p:cNvSpPr>
          <p:nvPr/>
        </p:nvSpPr>
        <p:spPr>
          <a:xfrm>
            <a:off x="4362597" y="4302435"/>
            <a:ext cx="3472255" cy="1247232"/>
          </a:xfrm>
          <a:prstGeom prst="rect">
            <a:avLst/>
          </a:prstGeom>
        </p:spPr>
        <p:txBody>
          <a:bodyPr lIns="0" tIns="0" rIns="0" bIns="0"/>
          <a:lstStyle>
            <a:lvl1pPr marL="0" indent="0" algn="l" defTabSz="890789" rtl="0" eaLnBrk="1" latinLnBrk="0" hangingPunct="1">
              <a:lnSpc>
                <a:spcPct val="100000"/>
              </a:lnSpc>
              <a:spcBef>
                <a:spcPts val="501"/>
              </a:spcBef>
              <a:spcAft>
                <a:spcPts val="501"/>
              </a:spcAft>
              <a:buFont typeface="Arial" pitchFamily="34" charset="0"/>
              <a:buNone/>
              <a:defRPr kumimoji="0" lang="en-US" sz="2757" b="1" i="0" u="none" strike="noStrike" kern="1200" cap="none" spc="0" normalizeH="0" baseline="0" noProof="0" dirty="0" smtClean="0">
                <a:ln>
                  <a:noFill/>
                </a:ln>
                <a:solidFill>
                  <a:srgbClr val="00338D"/>
                </a:solidFill>
                <a:effectLst/>
                <a:uLnTx/>
                <a:uFillTx/>
                <a:latin typeface="Univers 45 Light" pitchFamily="2" charset="0"/>
                <a:ea typeface="+mn-ea"/>
                <a:cs typeface="Arial" pitchFamily="34" charset="0"/>
              </a:defRPr>
            </a:lvl1pPr>
            <a:lvl2pPr marL="0" indent="0" algn="l" defTabSz="890789" rtl="0" eaLnBrk="1" latinLnBrk="0" hangingPunct="1">
              <a:lnSpc>
                <a:spcPct val="100000"/>
              </a:lnSpc>
              <a:spcBef>
                <a:spcPts val="501"/>
              </a:spcBef>
              <a:spcAft>
                <a:spcPts val="0"/>
              </a:spcAft>
              <a:buFont typeface="Arial" pitchFamily="34" charset="0"/>
              <a:buNone/>
              <a:defRPr kumimoji="0" lang="en-US" sz="2172" b="1" i="0" u="none" strike="noStrike" kern="1200" cap="none" spc="0" normalizeH="0" baseline="0" noProof="0" dirty="0" smtClean="0">
                <a:ln>
                  <a:noFill/>
                </a:ln>
                <a:solidFill>
                  <a:srgbClr val="00338D"/>
                </a:solidFill>
                <a:effectLst/>
                <a:uLnTx/>
                <a:uFillTx/>
                <a:latin typeface="Univers 45 Light" pitchFamily="2" charset="0"/>
                <a:ea typeface="+mn-ea"/>
                <a:cs typeface="Arial" pitchFamily="34" charset="0"/>
              </a:defRPr>
            </a:lvl2pPr>
            <a:lvl3pPr marL="0" indent="0" algn="l" defTabSz="890789" rtl="0" eaLnBrk="1" latinLnBrk="0" hangingPunct="1">
              <a:lnSpc>
                <a:spcPct val="100000"/>
              </a:lnSpc>
              <a:spcBef>
                <a:spcPts val="501"/>
              </a:spcBef>
              <a:spcAft>
                <a:spcPts val="501"/>
              </a:spcAft>
              <a:buClr>
                <a:srgbClr val="97989A"/>
              </a:buClr>
              <a:buFont typeface="Arial" pitchFamily="34" charset="0"/>
              <a:buNone/>
              <a:defRPr kumimoji="0" lang="en-US" sz="1002" b="0" i="0" u="none" strike="noStrike" kern="1200" cap="none" spc="0" normalizeH="0" baseline="0" noProof="0" dirty="0" smtClean="0">
                <a:ln>
                  <a:noFill/>
                </a:ln>
                <a:solidFill>
                  <a:srgbClr val="00338D"/>
                </a:solidFill>
                <a:effectLst/>
                <a:uLnTx/>
                <a:uFillTx/>
                <a:latin typeface="Univers 45 Light" pitchFamily="2" charset="0"/>
                <a:ea typeface="+mn-ea"/>
                <a:cs typeface="Arial" pitchFamily="34" charset="0"/>
              </a:defRPr>
            </a:lvl3pPr>
            <a:lvl4pPr marL="0" indent="0" algn="l" defTabSz="890789" rtl="0" eaLnBrk="1" latinLnBrk="0" hangingPunct="1">
              <a:lnSpc>
                <a:spcPct val="100000"/>
              </a:lnSpc>
              <a:spcBef>
                <a:spcPts val="501"/>
              </a:spcBef>
              <a:spcAft>
                <a:spcPts val="0"/>
              </a:spcAft>
              <a:buClr>
                <a:srgbClr val="97989A"/>
              </a:buClr>
              <a:buSzPct val="85000"/>
              <a:buFont typeface="Wingdings" pitchFamily="2" charset="2"/>
              <a:buNone/>
              <a:defRPr kumimoji="0" lang="en-US" sz="794" b="1" i="0" u="none" strike="noStrike" kern="1200" cap="none" spc="0" normalizeH="0" baseline="0" noProof="0" dirty="0" smtClean="0">
                <a:ln>
                  <a:noFill/>
                </a:ln>
                <a:solidFill>
                  <a:srgbClr val="00338D"/>
                </a:solidFill>
                <a:effectLst/>
                <a:uLnTx/>
                <a:uFillTx/>
                <a:latin typeface="Univers 45 Light" pitchFamily="2" charset="0"/>
                <a:ea typeface="+mn-ea"/>
                <a:cs typeface="Arial" pitchFamily="34" charset="0"/>
              </a:defRPr>
            </a:lvl4pPr>
            <a:lvl5pPr marL="0" indent="0" algn="l" defTabSz="890789" rtl="0" eaLnBrk="1" latinLnBrk="0" hangingPunct="1">
              <a:lnSpc>
                <a:spcPct val="100000"/>
              </a:lnSpc>
              <a:spcBef>
                <a:spcPts val="0"/>
              </a:spcBef>
              <a:spcAft>
                <a:spcPts val="0"/>
              </a:spcAft>
              <a:buClr>
                <a:srgbClr val="97989A"/>
              </a:buClr>
              <a:buFont typeface="Univers 45 Light" pitchFamily="2" charset="0"/>
              <a:buNone/>
              <a:defRPr kumimoji="0" lang="en-GB" sz="794" b="0" i="1" u="none" strike="noStrike" kern="1200" cap="none" spc="0" normalizeH="0" baseline="0" noProof="0" dirty="0" smtClean="0">
                <a:ln>
                  <a:noFill/>
                </a:ln>
                <a:solidFill>
                  <a:srgbClr val="00338D"/>
                </a:solidFill>
                <a:effectLst/>
                <a:uLnTx/>
                <a:uFillTx/>
                <a:latin typeface="Univers 45 Light" pitchFamily="2" charset="0"/>
                <a:ea typeface="+mn-ea"/>
                <a:cs typeface="Arial" pitchFamily="34" charset="0"/>
              </a:defRPr>
            </a:lvl5pPr>
            <a:lvl6pPr marL="0" indent="0" algn="l" defTabSz="890789" rtl="0" eaLnBrk="1" latinLnBrk="0" hangingPunct="1">
              <a:lnSpc>
                <a:spcPct val="100000"/>
              </a:lnSpc>
              <a:spcBef>
                <a:spcPts val="0"/>
              </a:spcBef>
              <a:spcAft>
                <a:spcPts val="501"/>
              </a:spcAft>
              <a:buClr>
                <a:srgbClr val="97989A"/>
              </a:buClr>
              <a:buSzPct val="85000"/>
              <a:buFont typeface="Wingdings" pitchFamily="2" charset="2"/>
              <a:buNone/>
              <a:defRPr sz="794" kern="1200">
                <a:solidFill>
                  <a:schemeClr val="tx1"/>
                </a:solidFill>
                <a:latin typeface="Univers 45 Light" pitchFamily="2" charset="0"/>
                <a:ea typeface="+mn-ea"/>
                <a:cs typeface="+mn-cs"/>
              </a:defRPr>
            </a:lvl6pPr>
            <a:lvl7pPr marL="111401" indent="-111401" algn="l" defTabSz="890789" rtl="0" eaLnBrk="1" latinLnBrk="0" hangingPunct="1">
              <a:lnSpc>
                <a:spcPct val="100000"/>
              </a:lnSpc>
              <a:spcBef>
                <a:spcPts val="0"/>
              </a:spcBef>
              <a:spcAft>
                <a:spcPts val="501"/>
              </a:spcAft>
              <a:buClr>
                <a:srgbClr val="00338D"/>
              </a:buClr>
              <a:buSzPct val="100000"/>
              <a:buFont typeface="Univers 45 Light" pitchFamily="2" charset="0"/>
              <a:buChar char="•"/>
              <a:defRPr sz="794" kern="1200" baseline="0">
                <a:solidFill>
                  <a:schemeClr val="tx1"/>
                </a:solidFill>
                <a:latin typeface="Univers 45 Light" pitchFamily="2" charset="0"/>
                <a:ea typeface="+mn-ea"/>
                <a:cs typeface="+mn-cs"/>
              </a:defRPr>
            </a:lvl7pPr>
            <a:lvl8pPr marL="225454" indent="-108748" algn="l" defTabSz="890789" rtl="0" eaLnBrk="1" latinLnBrk="0" hangingPunct="1">
              <a:lnSpc>
                <a:spcPct val="100000"/>
              </a:lnSpc>
              <a:spcBef>
                <a:spcPts val="0"/>
              </a:spcBef>
              <a:spcAft>
                <a:spcPts val="501"/>
              </a:spcAft>
              <a:buClr>
                <a:srgbClr val="00338D"/>
              </a:buClr>
              <a:buSzPct val="100000"/>
              <a:buFont typeface="Univers 45 Light" pitchFamily="2" charset="0"/>
              <a:buChar char="–"/>
              <a:defRPr sz="794" kern="1200" baseline="0">
                <a:solidFill>
                  <a:schemeClr val="tx1"/>
                </a:solidFill>
                <a:latin typeface="Univers 45 Light" pitchFamily="2" charset="0"/>
                <a:ea typeface="+mn-ea"/>
                <a:cs typeface="+mn-cs"/>
              </a:defRPr>
            </a:lvl8pPr>
            <a:lvl9pPr marL="328897" indent="-100791" algn="l" defTabSz="890789" rtl="0" eaLnBrk="1" latinLnBrk="0" hangingPunct="1">
              <a:lnSpc>
                <a:spcPct val="100000"/>
              </a:lnSpc>
              <a:spcBef>
                <a:spcPts val="0"/>
              </a:spcBef>
              <a:spcAft>
                <a:spcPts val="501"/>
              </a:spcAft>
              <a:buClr>
                <a:srgbClr val="00338D"/>
              </a:buClr>
              <a:buSzPct val="100000"/>
              <a:buFont typeface="Univers 45 Light" pitchFamily="2" charset="0"/>
              <a:buChar char="•"/>
              <a:defRPr sz="794" kern="1200" baseline="0">
                <a:solidFill>
                  <a:schemeClr val="tx1"/>
                </a:solidFill>
                <a:latin typeface="Univers 45 Light" pitchFamily="2" charset="0"/>
                <a:ea typeface="+mn-ea"/>
                <a:cs typeface="+mn-cs"/>
              </a:defRPr>
            </a:lvl9pPr>
          </a:lstStyle>
          <a:p>
            <a:pPr marL="171450" indent="-171450">
              <a:spcBef>
                <a:spcPts val="0"/>
              </a:spcBef>
              <a:spcAft>
                <a:spcPts val="100"/>
              </a:spcAft>
              <a:buFont typeface="Arial" panose="020B0604020202020204" pitchFamily="34" charset="0"/>
              <a:buChar char="•"/>
              <a:defRPr/>
            </a:pPr>
            <a:r>
              <a:rPr lang="en-US" sz="1200" dirty="0" err="1">
                <a:latin typeface="+mn-lt"/>
                <a:cs typeface="+mn-cs"/>
              </a:rPr>
              <a:t>Wealthfront’s</a:t>
            </a:r>
            <a:r>
              <a:rPr lang="en-US" sz="1200" b="0" dirty="0">
                <a:latin typeface="+mn-lt"/>
                <a:cs typeface="+mn-cs"/>
              </a:rPr>
              <a:t> automated investment service combines proven investment strategies with software to maximize client returns by providing live customer support. It also provides resource centers and blogs that offer insights to understand customer financial future</a:t>
            </a:r>
          </a:p>
        </p:txBody>
      </p:sp>
      <p:sp>
        <p:nvSpPr>
          <p:cNvPr id="19" name="Rectangle 18">
            <a:hlinkClick r:id="rId5" action="ppaction://hlinksldjump"/>
          </p:cNvPr>
          <p:cNvSpPr/>
          <p:nvPr/>
        </p:nvSpPr>
        <p:spPr>
          <a:xfrm>
            <a:off x="10984872" y="6479716"/>
            <a:ext cx="731520" cy="381939"/>
          </a:xfrm>
          <a:prstGeom prst="rect">
            <a:avLst/>
          </a:prstGeom>
          <a:solidFill>
            <a:srgbClr val="EAAA00"/>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b="1" dirty="0" smtClean="0">
                <a:solidFill>
                  <a:schemeClr val="tx1"/>
                </a:solidFill>
              </a:rPr>
              <a:t>Back</a:t>
            </a:r>
            <a:endParaRPr lang="en-GB" b="1" dirty="0">
              <a:solidFill>
                <a:schemeClr val="tx1"/>
              </a:solidFill>
            </a:endParaRPr>
          </a:p>
        </p:txBody>
      </p:sp>
    </p:spTree>
    <p:extLst>
      <p:ext uri="{BB962C8B-B14F-4D97-AF65-F5344CB8AC3E}">
        <p14:creationId xmlns:p14="http://schemas.microsoft.com/office/powerpoint/2010/main" val="32334217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TextBox 66"/>
          <p:cNvSpPr txBox="1"/>
          <p:nvPr/>
        </p:nvSpPr>
        <p:spPr>
          <a:xfrm>
            <a:off x="129474" y="211341"/>
            <a:ext cx="2893125" cy="615553"/>
          </a:xfrm>
          <a:prstGeom prst="rect">
            <a:avLst/>
          </a:prstGeom>
          <a:noFill/>
        </p:spPr>
        <p:txBody>
          <a:bodyPr wrap="square" lIns="0" tIns="0" rIns="0" bIns="0" rtlCol="0">
            <a:spAutoFit/>
          </a:bodyPr>
          <a:lstStyle/>
          <a:p>
            <a:r>
              <a:rPr lang="en-US" sz="4000" b="1" dirty="0" smtClean="0">
                <a:solidFill>
                  <a:schemeClr val="bg1"/>
                </a:solidFill>
                <a:latin typeface="KPMG Extralight" panose="020B0303030202040204" pitchFamily="34" charset="0"/>
                <a:cs typeface="Arial" pitchFamily="34" charset="0"/>
              </a:rPr>
              <a:t>Co creation</a:t>
            </a:r>
            <a:endParaRPr lang="en-GB" sz="4000" b="1" dirty="0" smtClean="0">
              <a:solidFill>
                <a:schemeClr val="bg1"/>
              </a:solidFill>
              <a:latin typeface="KPMG Extralight" panose="020B0303030202040204" pitchFamily="34" charset="0"/>
              <a:cs typeface="Arial" pitchFamily="34" charset="0"/>
            </a:endParaRPr>
          </a:p>
        </p:txBody>
      </p:sp>
      <p:sp>
        <p:nvSpPr>
          <p:cNvPr id="68" name="Title 2"/>
          <p:cNvSpPr txBox="1">
            <a:spLocks/>
          </p:cNvSpPr>
          <p:nvPr/>
        </p:nvSpPr>
        <p:spPr>
          <a:xfrm>
            <a:off x="350680" y="204811"/>
            <a:ext cx="11440885" cy="538505"/>
          </a:xfrm>
          <a:prstGeom prst="rect">
            <a:avLst/>
          </a:prstGeom>
        </p:spPr>
        <p:txBody>
          <a:bodyPr lIns="0" rIns="0"/>
          <a:lstStyle>
            <a:lvl1pPr algn="l" defTabSz="890789" rtl="0" eaLnBrk="1" latinLnBrk="0" hangingPunct="1">
              <a:lnSpc>
                <a:spcPct val="70000"/>
              </a:lnSpc>
              <a:spcBef>
                <a:spcPct val="0"/>
              </a:spcBef>
              <a:buNone/>
              <a:defRPr kumimoji="0" lang="en-GB" sz="4400" b="0" i="0" u="none" strike="noStrike" kern="1200" cap="none" spc="0" normalizeH="0" baseline="0" noProof="0">
                <a:ln>
                  <a:noFill/>
                </a:ln>
                <a:solidFill>
                  <a:srgbClr val="00338D"/>
                </a:solidFill>
                <a:effectLst/>
                <a:uLnTx/>
                <a:uFillTx/>
                <a:latin typeface="KPMG Extralight" panose="020B0303030202040204" pitchFamily="34" charset="0"/>
                <a:ea typeface="+mj-ea"/>
                <a:cs typeface="+mj-cs"/>
              </a:defRPr>
            </a:lvl1pPr>
            <a:lvl2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2pPr>
            <a:lvl3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3pPr>
            <a:lvl4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4pPr>
            <a:lvl5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5pPr>
            <a:lvl6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6pPr>
            <a:lvl7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7pPr>
            <a:lvl8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8pPr>
            <a:lvl9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9pPr>
          </a:lstStyle>
          <a:p>
            <a:r>
              <a:rPr lang="en-US" dirty="0" smtClean="0"/>
              <a:t>Companies have utilized analytics to predict customer behaviour and deliver quality service</a:t>
            </a:r>
            <a:endParaRPr lang="en-US" dirty="0"/>
          </a:p>
        </p:txBody>
      </p:sp>
      <p:sp>
        <p:nvSpPr>
          <p:cNvPr id="9" name="TextBox 8"/>
          <p:cNvSpPr txBox="1"/>
          <p:nvPr/>
        </p:nvSpPr>
        <p:spPr>
          <a:xfrm>
            <a:off x="442408" y="6331499"/>
            <a:ext cx="1277594" cy="123111"/>
          </a:xfrm>
          <a:prstGeom prst="rect">
            <a:avLst/>
          </a:prstGeom>
          <a:noFill/>
        </p:spPr>
        <p:txBody>
          <a:bodyPr wrap="none" lIns="0" tIns="0" rIns="0" bIns="0" rtlCol="0">
            <a:spAutoFit/>
          </a:bodyPr>
          <a:lstStyle/>
          <a:p>
            <a:r>
              <a:rPr lang="en-US" sz="800" dirty="0" smtClean="0">
                <a:latin typeface="+mj-lt"/>
                <a:cs typeface="Arial" pitchFamily="34" charset="0"/>
              </a:rPr>
              <a:t>Source: Company Websites</a:t>
            </a:r>
            <a:endParaRPr lang="en-GB" sz="800" dirty="0" smtClean="0">
              <a:latin typeface="+mj-lt"/>
              <a:cs typeface="Arial" pitchFamily="34" charset="0"/>
            </a:endParaRPr>
          </a:p>
        </p:txBody>
      </p:sp>
      <p:sp>
        <p:nvSpPr>
          <p:cNvPr id="10" name="Text Placeholder 1"/>
          <p:cNvSpPr txBox="1">
            <a:spLocks/>
          </p:cNvSpPr>
          <p:nvPr/>
        </p:nvSpPr>
        <p:spPr>
          <a:xfrm>
            <a:off x="405690" y="3791033"/>
            <a:ext cx="3830942" cy="1685382"/>
          </a:xfrm>
          <a:prstGeom prst="rect">
            <a:avLst/>
          </a:prstGeom>
        </p:spPr>
        <p:txBody>
          <a:bodyPr lIns="0" tIns="0" rIns="0" bIns="0"/>
          <a:lstStyle>
            <a:lvl1pPr marL="0" indent="0" algn="l" defTabSz="890789" rtl="0" eaLnBrk="1" latinLnBrk="0" hangingPunct="1">
              <a:lnSpc>
                <a:spcPct val="100000"/>
              </a:lnSpc>
              <a:spcBef>
                <a:spcPts val="501"/>
              </a:spcBef>
              <a:spcAft>
                <a:spcPts val="501"/>
              </a:spcAft>
              <a:buFont typeface="Arial" pitchFamily="34" charset="0"/>
              <a:buNone/>
              <a:defRPr kumimoji="0" lang="en-US" sz="2757" b="1" i="0" u="none" strike="noStrike" kern="1200" cap="none" spc="0" normalizeH="0" baseline="0" noProof="0" dirty="0" smtClean="0">
                <a:ln>
                  <a:noFill/>
                </a:ln>
                <a:solidFill>
                  <a:srgbClr val="00338D"/>
                </a:solidFill>
                <a:effectLst/>
                <a:uLnTx/>
                <a:uFillTx/>
                <a:latin typeface="Univers 45 Light" pitchFamily="2" charset="0"/>
                <a:ea typeface="+mn-ea"/>
                <a:cs typeface="Arial" pitchFamily="34" charset="0"/>
              </a:defRPr>
            </a:lvl1pPr>
            <a:lvl2pPr marL="0" indent="0" algn="l" defTabSz="890789" rtl="0" eaLnBrk="1" latinLnBrk="0" hangingPunct="1">
              <a:lnSpc>
                <a:spcPct val="100000"/>
              </a:lnSpc>
              <a:spcBef>
                <a:spcPts val="501"/>
              </a:spcBef>
              <a:spcAft>
                <a:spcPts val="0"/>
              </a:spcAft>
              <a:buFont typeface="Arial" pitchFamily="34" charset="0"/>
              <a:buNone/>
              <a:defRPr kumimoji="0" lang="en-US" sz="2172" b="1" i="0" u="none" strike="noStrike" kern="1200" cap="none" spc="0" normalizeH="0" baseline="0" noProof="0" dirty="0" smtClean="0">
                <a:ln>
                  <a:noFill/>
                </a:ln>
                <a:solidFill>
                  <a:srgbClr val="00338D"/>
                </a:solidFill>
                <a:effectLst/>
                <a:uLnTx/>
                <a:uFillTx/>
                <a:latin typeface="Univers 45 Light" pitchFamily="2" charset="0"/>
                <a:ea typeface="+mn-ea"/>
                <a:cs typeface="Arial" pitchFamily="34" charset="0"/>
              </a:defRPr>
            </a:lvl2pPr>
            <a:lvl3pPr marL="0" indent="0" algn="l" defTabSz="890789" rtl="0" eaLnBrk="1" latinLnBrk="0" hangingPunct="1">
              <a:lnSpc>
                <a:spcPct val="100000"/>
              </a:lnSpc>
              <a:spcBef>
                <a:spcPts val="501"/>
              </a:spcBef>
              <a:spcAft>
                <a:spcPts val="501"/>
              </a:spcAft>
              <a:buClr>
                <a:srgbClr val="97989A"/>
              </a:buClr>
              <a:buFont typeface="Arial" pitchFamily="34" charset="0"/>
              <a:buNone/>
              <a:defRPr kumimoji="0" lang="en-US" sz="1002" b="0" i="0" u="none" strike="noStrike" kern="1200" cap="none" spc="0" normalizeH="0" baseline="0" noProof="0" dirty="0" smtClean="0">
                <a:ln>
                  <a:noFill/>
                </a:ln>
                <a:solidFill>
                  <a:srgbClr val="00338D"/>
                </a:solidFill>
                <a:effectLst/>
                <a:uLnTx/>
                <a:uFillTx/>
                <a:latin typeface="Univers 45 Light" pitchFamily="2" charset="0"/>
                <a:ea typeface="+mn-ea"/>
                <a:cs typeface="Arial" pitchFamily="34" charset="0"/>
              </a:defRPr>
            </a:lvl3pPr>
            <a:lvl4pPr marL="0" indent="0" algn="l" defTabSz="890789" rtl="0" eaLnBrk="1" latinLnBrk="0" hangingPunct="1">
              <a:lnSpc>
                <a:spcPct val="100000"/>
              </a:lnSpc>
              <a:spcBef>
                <a:spcPts val="501"/>
              </a:spcBef>
              <a:spcAft>
                <a:spcPts val="0"/>
              </a:spcAft>
              <a:buClr>
                <a:srgbClr val="97989A"/>
              </a:buClr>
              <a:buSzPct val="85000"/>
              <a:buFont typeface="Wingdings" pitchFamily="2" charset="2"/>
              <a:buNone/>
              <a:defRPr kumimoji="0" lang="en-US" sz="794" b="1" i="0" u="none" strike="noStrike" kern="1200" cap="none" spc="0" normalizeH="0" baseline="0" noProof="0" dirty="0" smtClean="0">
                <a:ln>
                  <a:noFill/>
                </a:ln>
                <a:solidFill>
                  <a:srgbClr val="00338D"/>
                </a:solidFill>
                <a:effectLst/>
                <a:uLnTx/>
                <a:uFillTx/>
                <a:latin typeface="Univers 45 Light" pitchFamily="2" charset="0"/>
                <a:ea typeface="+mn-ea"/>
                <a:cs typeface="Arial" pitchFamily="34" charset="0"/>
              </a:defRPr>
            </a:lvl4pPr>
            <a:lvl5pPr marL="0" indent="0" algn="l" defTabSz="890789" rtl="0" eaLnBrk="1" latinLnBrk="0" hangingPunct="1">
              <a:lnSpc>
                <a:spcPct val="100000"/>
              </a:lnSpc>
              <a:spcBef>
                <a:spcPts val="0"/>
              </a:spcBef>
              <a:spcAft>
                <a:spcPts val="0"/>
              </a:spcAft>
              <a:buClr>
                <a:srgbClr val="97989A"/>
              </a:buClr>
              <a:buFont typeface="Univers 45 Light" pitchFamily="2" charset="0"/>
              <a:buNone/>
              <a:defRPr kumimoji="0" lang="en-GB" sz="794" b="0" i="1" u="none" strike="noStrike" kern="1200" cap="none" spc="0" normalizeH="0" baseline="0" noProof="0" dirty="0" smtClean="0">
                <a:ln>
                  <a:noFill/>
                </a:ln>
                <a:solidFill>
                  <a:srgbClr val="00338D"/>
                </a:solidFill>
                <a:effectLst/>
                <a:uLnTx/>
                <a:uFillTx/>
                <a:latin typeface="Univers 45 Light" pitchFamily="2" charset="0"/>
                <a:ea typeface="+mn-ea"/>
                <a:cs typeface="Arial" pitchFamily="34" charset="0"/>
              </a:defRPr>
            </a:lvl5pPr>
            <a:lvl6pPr marL="0" indent="0" algn="l" defTabSz="890789" rtl="0" eaLnBrk="1" latinLnBrk="0" hangingPunct="1">
              <a:lnSpc>
                <a:spcPct val="100000"/>
              </a:lnSpc>
              <a:spcBef>
                <a:spcPts val="0"/>
              </a:spcBef>
              <a:spcAft>
                <a:spcPts val="501"/>
              </a:spcAft>
              <a:buClr>
                <a:srgbClr val="97989A"/>
              </a:buClr>
              <a:buSzPct val="85000"/>
              <a:buFont typeface="Wingdings" pitchFamily="2" charset="2"/>
              <a:buNone/>
              <a:defRPr sz="794" kern="1200">
                <a:solidFill>
                  <a:schemeClr val="tx1"/>
                </a:solidFill>
                <a:latin typeface="Univers 45 Light" pitchFamily="2" charset="0"/>
                <a:ea typeface="+mn-ea"/>
                <a:cs typeface="+mn-cs"/>
              </a:defRPr>
            </a:lvl6pPr>
            <a:lvl7pPr marL="111401" indent="-111401" algn="l" defTabSz="890789" rtl="0" eaLnBrk="1" latinLnBrk="0" hangingPunct="1">
              <a:lnSpc>
                <a:spcPct val="100000"/>
              </a:lnSpc>
              <a:spcBef>
                <a:spcPts val="0"/>
              </a:spcBef>
              <a:spcAft>
                <a:spcPts val="501"/>
              </a:spcAft>
              <a:buClr>
                <a:srgbClr val="00338D"/>
              </a:buClr>
              <a:buSzPct val="100000"/>
              <a:buFont typeface="Univers 45 Light" pitchFamily="2" charset="0"/>
              <a:buChar char="•"/>
              <a:defRPr sz="794" kern="1200" baseline="0">
                <a:solidFill>
                  <a:schemeClr val="tx1"/>
                </a:solidFill>
                <a:latin typeface="Univers 45 Light" pitchFamily="2" charset="0"/>
                <a:ea typeface="+mn-ea"/>
                <a:cs typeface="+mn-cs"/>
              </a:defRPr>
            </a:lvl7pPr>
            <a:lvl8pPr marL="225454" indent="-108748" algn="l" defTabSz="890789" rtl="0" eaLnBrk="1" latinLnBrk="0" hangingPunct="1">
              <a:lnSpc>
                <a:spcPct val="100000"/>
              </a:lnSpc>
              <a:spcBef>
                <a:spcPts val="0"/>
              </a:spcBef>
              <a:spcAft>
                <a:spcPts val="501"/>
              </a:spcAft>
              <a:buClr>
                <a:srgbClr val="00338D"/>
              </a:buClr>
              <a:buSzPct val="100000"/>
              <a:buFont typeface="Univers 45 Light" pitchFamily="2" charset="0"/>
              <a:buChar char="–"/>
              <a:defRPr sz="794" kern="1200" baseline="0">
                <a:solidFill>
                  <a:schemeClr val="tx1"/>
                </a:solidFill>
                <a:latin typeface="Univers 45 Light" pitchFamily="2" charset="0"/>
                <a:ea typeface="+mn-ea"/>
                <a:cs typeface="+mn-cs"/>
              </a:defRPr>
            </a:lvl8pPr>
            <a:lvl9pPr marL="328897" indent="-100791" algn="l" defTabSz="890789" rtl="0" eaLnBrk="1" latinLnBrk="0" hangingPunct="1">
              <a:lnSpc>
                <a:spcPct val="100000"/>
              </a:lnSpc>
              <a:spcBef>
                <a:spcPts val="0"/>
              </a:spcBef>
              <a:spcAft>
                <a:spcPts val="501"/>
              </a:spcAft>
              <a:buClr>
                <a:srgbClr val="00338D"/>
              </a:buClr>
              <a:buSzPct val="100000"/>
              <a:buFont typeface="Univers 45 Light" pitchFamily="2" charset="0"/>
              <a:buChar char="•"/>
              <a:defRPr sz="794" kern="1200" baseline="0">
                <a:solidFill>
                  <a:schemeClr val="tx1"/>
                </a:solidFill>
                <a:latin typeface="Univers 45 Light" pitchFamily="2" charset="0"/>
                <a:ea typeface="+mn-ea"/>
                <a:cs typeface="+mn-cs"/>
              </a:defRPr>
            </a:lvl9pPr>
          </a:lstStyle>
          <a:p>
            <a:pPr marL="171450" indent="-171450">
              <a:spcBef>
                <a:spcPts val="0"/>
              </a:spcBef>
              <a:spcAft>
                <a:spcPts val="100"/>
              </a:spcAft>
              <a:buFont typeface="Arial" panose="020B0604020202020204" pitchFamily="34" charset="0"/>
              <a:buChar char="•"/>
              <a:defRPr/>
            </a:pPr>
            <a:r>
              <a:rPr lang="en-US" sz="1200" dirty="0">
                <a:latin typeface="+mn-lt"/>
                <a:cs typeface="+mn-cs"/>
              </a:rPr>
              <a:t>DBS</a:t>
            </a:r>
            <a:r>
              <a:rPr lang="en-US" sz="1200" b="0" dirty="0">
                <a:latin typeface="+mn-lt"/>
                <a:cs typeface="+mn-cs"/>
              </a:rPr>
              <a:t> deployed the analytics-based solution, NICE, to improve customer satisfaction and operational efficiency by providing comprehensive analysis of customer interactions and highlighting areas for improvement.  </a:t>
            </a:r>
          </a:p>
          <a:p>
            <a:pPr marL="171450" indent="-171450">
              <a:spcBef>
                <a:spcPts val="0"/>
              </a:spcBef>
              <a:spcAft>
                <a:spcPts val="100"/>
              </a:spcAft>
              <a:buFont typeface="Arial" panose="020B0604020202020204" pitchFamily="34" charset="0"/>
              <a:buChar char="•"/>
              <a:defRPr/>
            </a:pPr>
            <a:r>
              <a:rPr lang="en-US" sz="1200" b="0" dirty="0">
                <a:latin typeface="+mn-lt"/>
                <a:cs typeface="+mn-cs"/>
              </a:rPr>
              <a:t>With NICE’s analytics technology, DBS can effectively identify the type of calls that require longer handling time - whether these relate to products or services.  The bank then uses this information to determine the underlying causes of complaints, such as unclear communications, process issues, or agent knowledge gaps and utilizes the information to improve customer satisfaction.</a:t>
            </a:r>
          </a:p>
        </p:txBody>
      </p:sp>
      <p:pic>
        <p:nvPicPr>
          <p:cNvPr id="12" name="Picture 11"/>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764378" y="1748479"/>
            <a:ext cx="3036098" cy="1949998"/>
          </a:xfrm>
          <a:prstGeom prst="rect">
            <a:avLst/>
          </a:prstGeom>
        </p:spPr>
      </p:pic>
      <p:sp>
        <p:nvSpPr>
          <p:cNvPr id="13" name="Text Placeholder 4"/>
          <p:cNvSpPr txBox="1">
            <a:spLocks/>
          </p:cNvSpPr>
          <p:nvPr/>
        </p:nvSpPr>
        <p:spPr>
          <a:xfrm>
            <a:off x="576548" y="1367105"/>
            <a:ext cx="3333562" cy="550879"/>
          </a:xfrm>
          <a:prstGeom prst="rect">
            <a:avLst/>
          </a:prstGeom>
        </p:spPr>
        <p:txBody>
          <a:bodyPr lIns="0" tIns="0" rIns="0" bIns="0" anchor="t" anchorCtr="0"/>
          <a:lstStyle>
            <a:lvl1pPr marL="0" indent="0" algn="l" defTabSz="400964" rtl="0" eaLnBrk="1" latinLnBrk="0" hangingPunct="1">
              <a:lnSpc>
                <a:spcPct val="72000"/>
              </a:lnSpc>
              <a:spcBef>
                <a:spcPts val="0"/>
              </a:spcBef>
              <a:buSzPct val="100000"/>
              <a:buFont typeface="Arial" panose="020B0604020202020204" pitchFamily="34" charset="0"/>
              <a:buNone/>
              <a:defRPr sz="3600" b="0" kern="1200" spc="100" baseline="0">
                <a:solidFill>
                  <a:schemeClr val="bg2"/>
                </a:solidFill>
                <a:latin typeface="KPMG Extralight" panose="020B0303030202040204" pitchFamily="34" charset="0"/>
                <a:ea typeface="+mn-ea"/>
                <a:cs typeface="+mn-cs"/>
              </a:defRPr>
            </a:lvl1pPr>
            <a:lvl2pPr marL="378864" indent="-189432" algn="l" defTabSz="400964" rtl="0" eaLnBrk="1" latinLnBrk="0" hangingPunct="1">
              <a:spcBef>
                <a:spcPts val="526"/>
              </a:spcBef>
              <a:buFont typeface="Univers for KPMG" panose="020B0603020202020204" pitchFamily="34" charset="0"/>
              <a:buChar char="–"/>
              <a:defRPr sz="1228" kern="1200">
                <a:solidFill>
                  <a:schemeClr val="tx1"/>
                </a:solidFill>
                <a:latin typeface="+mn-lt"/>
                <a:ea typeface="+mn-ea"/>
                <a:cs typeface="+mn-cs"/>
              </a:defRPr>
            </a:lvl2pPr>
            <a:lvl3pPr marL="568296" indent="-189432" algn="l" defTabSz="400964" rtl="0" eaLnBrk="1" latinLnBrk="0" hangingPunct="1">
              <a:spcBef>
                <a:spcPts val="526"/>
              </a:spcBef>
              <a:buFont typeface="Univers for KPMG" panose="020B0603020202020204" pitchFamily="34" charset="0"/>
              <a:buChar char="»"/>
              <a:defRPr sz="1228" kern="1200">
                <a:solidFill>
                  <a:schemeClr val="tx1"/>
                </a:solidFill>
                <a:latin typeface="+mn-lt"/>
                <a:ea typeface="+mn-ea"/>
                <a:cs typeface="+mn-cs"/>
              </a:defRPr>
            </a:lvl3pPr>
            <a:lvl4pPr marL="757728" indent="-189432" algn="l" defTabSz="400964" rtl="0" eaLnBrk="1" latinLnBrk="0" hangingPunct="1">
              <a:spcBef>
                <a:spcPts val="526"/>
              </a:spcBef>
              <a:buSzPct val="100000"/>
              <a:buFont typeface="Univers for KPMG" panose="020B0603020202020204" pitchFamily="34" charset="0"/>
              <a:buChar char="·"/>
              <a:defRPr sz="1228" kern="1200">
                <a:solidFill>
                  <a:schemeClr val="tx1"/>
                </a:solidFill>
                <a:latin typeface="+mn-lt"/>
                <a:ea typeface="+mn-ea"/>
                <a:cs typeface="+mn-cs"/>
              </a:defRPr>
            </a:lvl4pPr>
            <a:lvl5pPr marL="947160" indent="-189432" algn="l" defTabSz="400964" rtl="0" eaLnBrk="1" latinLnBrk="0" hangingPunct="1">
              <a:spcBef>
                <a:spcPts val="526"/>
              </a:spcBef>
              <a:buFont typeface="Univers for KPMG" panose="020B0603020202020204" pitchFamily="34" charset="0"/>
              <a:buChar char="•"/>
              <a:defRPr sz="1228" kern="1200">
                <a:solidFill>
                  <a:schemeClr val="tx1"/>
                </a:solidFill>
                <a:latin typeface="+mn-lt"/>
                <a:ea typeface="+mn-ea"/>
                <a:cs typeface="+mn-cs"/>
              </a:defRPr>
            </a:lvl5pPr>
            <a:lvl6pPr marL="1136592" indent="-189432" algn="l" defTabSz="400964" rtl="0" eaLnBrk="1" latinLnBrk="0" hangingPunct="1">
              <a:spcBef>
                <a:spcPts val="526"/>
              </a:spcBef>
              <a:buFont typeface="Univers for KPMG" panose="020B0603020202020204" pitchFamily="34" charset="0"/>
              <a:buChar char="–"/>
              <a:defRPr sz="1228" kern="1200">
                <a:solidFill>
                  <a:schemeClr val="tx1"/>
                </a:solidFill>
                <a:latin typeface="+mn-lt"/>
                <a:ea typeface="+mn-ea"/>
                <a:cs typeface="+mn-cs"/>
              </a:defRPr>
            </a:lvl6pPr>
            <a:lvl7pPr marL="2606269" indent="-200482" algn="l" defTabSz="400964" rtl="0" eaLnBrk="1" latinLnBrk="0" hangingPunct="1">
              <a:spcBef>
                <a:spcPct val="20000"/>
              </a:spcBef>
              <a:buFont typeface="Arial"/>
              <a:buChar char="•"/>
              <a:defRPr sz="1754" kern="1200">
                <a:solidFill>
                  <a:schemeClr val="tx1"/>
                </a:solidFill>
                <a:latin typeface="+mn-lt"/>
                <a:ea typeface="+mn-ea"/>
                <a:cs typeface="+mn-cs"/>
              </a:defRPr>
            </a:lvl7pPr>
            <a:lvl8pPr marL="3007233" indent="-200482" algn="l" defTabSz="400964" rtl="0" eaLnBrk="1" latinLnBrk="0" hangingPunct="1">
              <a:spcBef>
                <a:spcPct val="20000"/>
              </a:spcBef>
              <a:buFont typeface="Arial"/>
              <a:buChar char="•"/>
              <a:defRPr sz="1754" kern="1200">
                <a:solidFill>
                  <a:schemeClr val="tx1"/>
                </a:solidFill>
                <a:latin typeface="+mn-lt"/>
                <a:ea typeface="+mn-ea"/>
                <a:cs typeface="+mn-cs"/>
              </a:defRPr>
            </a:lvl8pPr>
            <a:lvl9pPr marL="3408197" indent="-200482" algn="l" defTabSz="400964" rtl="0" eaLnBrk="1" latinLnBrk="0" hangingPunct="1">
              <a:spcBef>
                <a:spcPct val="20000"/>
              </a:spcBef>
              <a:buFont typeface="Arial"/>
              <a:buChar char="•"/>
              <a:defRPr sz="1754" kern="1200">
                <a:solidFill>
                  <a:schemeClr val="tx1"/>
                </a:solidFill>
                <a:latin typeface="+mn-lt"/>
                <a:ea typeface="+mn-ea"/>
                <a:cs typeface="+mn-cs"/>
              </a:defRPr>
            </a:lvl9pPr>
          </a:lstStyle>
          <a:p>
            <a:pPr algn="ctr" defTabSz="761771" fontAlgn="base">
              <a:lnSpc>
                <a:spcPct val="117000"/>
              </a:lnSpc>
              <a:spcAft>
                <a:spcPts val="600"/>
              </a:spcAft>
              <a:buSzTx/>
            </a:pPr>
            <a:r>
              <a:rPr lang="en-US" sz="1600" b="1" spc="0" dirty="0" smtClean="0">
                <a:solidFill>
                  <a:srgbClr val="C84E00"/>
                </a:solidFill>
                <a:latin typeface="Univers 45 Light" pitchFamily="2" charset="0"/>
                <a:cs typeface="Arial" pitchFamily="34" charset="0"/>
              </a:rPr>
              <a:t>INTERACTIVE ANALYTICS</a:t>
            </a:r>
            <a:endParaRPr lang="en-US" sz="1600" b="1" spc="0" dirty="0">
              <a:solidFill>
                <a:srgbClr val="C84E00"/>
              </a:solidFill>
              <a:latin typeface="Univers 45 Light" pitchFamily="2" charset="0"/>
              <a:cs typeface="Arial" pitchFamily="34" charset="0"/>
            </a:endParaRPr>
          </a:p>
        </p:txBody>
      </p:sp>
      <p:sp>
        <p:nvSpPr>
          <p:cNvPr id="14" name="Text Placeholder 1"/>
          <p:cNvSpPr txBox="1">
            <a:spLocks/>
          </p:cNvSpPr>
          <p:nvPr/>
        </p:nvSpPr>
        <p:spPr>
          <a:xfrm>
            <a:off x="8632739" y="3791033"/>
            <a:ext cx="3108830" cy="1685382"/>
          </a:xfrm>
          <a:prstGeom prst="rect">
            <a:avLst/>
          </a:prstGeom>
        </p:spPr>
        <p:txBody>
          <a:bodyPr lIns="0" tIns="0" rIns="0" bIns="0"/>
          <a:lstStyle>
            <a:lvl1pPr marL="0" indent="0" algn="l" defTabSz="890789" rtl="0" eaLnBrk="1" latinLnBrk="0" hangingPunct="1">
              <a:lnSpc>
                <a:spcPct val="100000"/>
              </a:lnSpc>
              <a:spcBef>
                <a:spcPts val="501"/>
              </a:spcBef>
              <a:spcAft>
                <a:spcPts val="501"/>
              </a:spcAft>
              <a:buFont typeface="Arial" pitchFamily="34" charset="0"/>
              <a:buNone/>
              <a:defRPr kumimoji="0" lang="en-US" sz="2757" b="1" i="0" u="none" strike="noStrike" kern="1200" cap="none" spc="0" normalizeH="0" baseline="0" noProof="0" dirty="0" smtClean="0">
                <a:ln>
                  <a:noFill/>
                </a:ln>
                <a:solidFill>
                  <a:srgbClr val="00338D"/>
                </a:solidFill>
                <a:effectLst/>
                <a:uLnTx/>
                <a:uFillTx/>
                <a:latin typeface="Univers 45 Light" pitchFamily="2" charset="0"/>
                <a:ea typeface="+mn-ea"/>
                <a:cs typeface="Arial" pitchFamily="34" charset="0"/>
              </a:defRPr>
            </a:lvl1pPr>
            <a:lvl2pPr marL="0" indent="0" algn="l" defTabSz="890789" rtl="0" eaLnBrk="1" latinLnBrk="0" hangingPunct="1">
              <a:lnSpc>
                <a:spcPct val="100000"/>
              </a:lnSpc>
              <a:spcBef>
                <a:spcPts val="501"/>
              </a:spcBef>
              <a:spcAft>
                <a:spcPts val="0"/>
              </a:spcAft>
              <a:buFont typeface="Arial" pitchFamily="34" charset="0"/>
              <a:buNone/>
              <a:defRPr kumimoji="0" lang="en-US" sz="2172" b="1" i="0" u="none" strike="noStrike" kern="1200" cap="none" spc="0" normalizeH="0" baseline="0" noProof="0" dirty="0" smtClean="0">
                <a:ln>
                  <a:noFill/>
                </a:ln>
                <a:solidFill>
                  <a:srgbClr val="00338D"/>
                </a:solidFill>
                <a:effectLst/>
                <a:uLnTx/>
                <a:uFillTx/>
                <a:latin typeface="Univers 45 Light" pitchFamily="2" charset="0"/>
                <a:ea typeface="+mn-ea"/>
                <a:cs typeface="Arial" pitchFamily="34" charset="0"/>
              </a:defRPr>
            </a:lvl2pPr>
            <a:lvl3pPr marL="0" indent="0" algn="l" defTabSz="890789" rtl="0" eaLnBrk="1" latinLnBrk="0" hangingPunct="1">
              <a:lnSpc>
                <a:spcPct val="100000"/>
              </a:lnSpc>
              <a:spcBef>
                <a:spcPts val="501"/>
              </a:spcBef>
              <a:spcAft>
                <a:spcPts val="501"/>
              </a:spcAft>
              <a:buClr>
                <a:srgbClr val="97989A"/>
              </a:buClr>
              <a:buFont typeface="Arial" pitchFamily="34" charset="0"/>
              <a:buNone/>
              <a:defRPr kumimoji="0" lang="en-US" sz="1002" b="0" i="0" u="none" strike="noStrike" kern="1200" cap="none" spc="0" normalizeH="0" baseline="0" noProof="0" dirty="0" smtClean="0">
                <a:ln>
                  <a:noFill/>
                </a:ln>
                <a:solidFill>
                  <a:srgbClr val="00338D"/>
                </a:solidFill>
                <a:effectLst/>
                <a:uLnTx/>
                <a:uFillTx/>
                <a:latin typeface="Univers 45 Light" pitchFamily="2" charset="0"/>
                <a:ea typeface="+mn-ea"/>
                <a:cs typeface="Arial" pitchFamily="34" charset="0"/>
              </a:defRPr>
            </a:lvl3pPr>
            <a:lvl4pPr marL="0" indent="0" algn="l" defTabSz="890789" rtl="0" eaLnBrk="1" latinLnBrk="0" hangingPunct="1">
              <a:lnSpc>
                <a:spcPct val="100000"/>
              </a:lnSpc>
              <a:spcBef>
                <a:spcPts val="501"/>
              </a:spcBef>
              <a:spcAft>
                <a:spcPts val="0"/>
              </a:spcAft>
              <a:buClr>
                <a:srgbClr val="97989A"/>
              </a:buClr>
              <a:buSzPct val="85000"/>
              <a:buFont typeface="Wingdings" pitchFamily="2" charset="2"/>
              <a:buNone/>
              <a:defRPr kumimoji="0" lang="en-US" sz="794" b="1" i="0" u="none" strike="noStrike" kern="1200" cap="none" spc="0" normalizeH="0" baseline="0" noProof="0" dirty="0" smtClean="0">
                <a:ln>
                  <a:noFill/>
                </a:ln>
                <a:solidFill>
                  <a:srgbClr val="00338D"/>
                </a:solidFill>
                <a:effectLst/>
                <a:uLnTx/>
                <a:uFillTx/>
                <a:latin typeface="Univers 45 Light" pitchFamily="2" charset="0"/>
                <a:ea typeface="+mn-ea"/>
                <a:cs typeface="Arial" pitchFamily="34" charset="0"/>
              </a:defRPr>
            </a:lvl4pPr>
            <a:lvl5pPr marL="0" indent="0" algn="l" defTabSz="890789" rtl="0" eaLnBrk="1" latinLnBrk="0" hangingPunct="1">
              <a:lnSpc>
                <a:spcPct val="100000"/>
              </a:lnSpc>
              <a:spcBef>
                <a:spcPts val="0"/>
              </a:spcBef>
              <a:spcAft>
                <a:spcPts val="0"/>
              </a:spcAft>
              <a:buClr>
                <a:srgbClr val="97989A"/>
              </a:buClr>
              <a:buFont typeface="Univers 45 Light" pitchFamily="2" charset="0"/>
              <a:buNone/>
              <a:defRPr kumimoji="0" lang="en-GB" sz="794" b="0" i="1" u="none" strike="noStrike" kern="1200" cap="none" spc="0" normalizeH="0" baseline="0" noProof="0" dirty="0" smtClean="0">
                <a:ln>
                  <a:noFill/>
                </a:ln>
                <a:solidFill>
                  <a:srgbClr val="00338D"/>
                </a:solidFill>
                <a:effectLst/>
                <a:uLnTx/>
                <a:uFillTx/>
                <a:latin typeface="Univers 45 Light" pitchFamily="2" charset="0"/>
                <a:ea typeface="+mn-ea"/>
                <a:cs typeface="Arial" pitchFamily="34" charset="0"/>
              </a:defRPr>
            </a:lvl5pPr>
            <a:lvl6pPr marL="0" indent="0" algn="l" defTabSz="890789" rtl="0" eaLnBrk="1" latinLnBrk="0" hangingPunct="1">
              <a:lnSpc>
                <a:spcPct val="100000"/>
              </a:lnSpc>
              <a:spcBef>
                <a:spcPts val="0"/>
              </a:spcBef>
              <a:spcAft>
                <a:spcPts val="501"/>
              </a:spcAft>
              <a:buClr>
                <a:srgbClr val="97989A"/>
              </a:buClr>
              <a:buSzPct val="85000"/>
              <a:buFont typeface="Wingdings" pitchFamily="2" charset="2"/>
              <a:buNone/>
              <a:defRPr sz="794" kern="1200">
                <a:solidFill>
                  <a:schemeClr val="tx1"/>
                </a:solidFill>
                <a:latin typeface="Univers 45 Light" pitchFamily="2" charset="0"/>
                <a:ea typeface="+mn-ea"/>
                <a:cs typeface="+mn-cs"/>
              </a:defRPr>
            </a:lvl6pPr>
            <a:lvl7pPr marL="111401" indent="-111401" algn="l" defTabSz="890789" rtl="0" eaLnBrk="1" latinLnBrk="0" hangingPunct="1">
              <a:lnSpc>
                <a:spcPct val="100000"/>
              </a:lnSpc>
              <a:spcBef>
                <a:spcPts val="0"/>
              </a:spcBef>
              <a:spcAft>
                <a:spcPts val="501"/>
              </a:spcAft>
              <a:buClr>
                <a:srgbClr val="00338D"/>
              </a:buClr>
              <a:buSzPct val="100000"/>
              <a:buFont typeface="Univers 45 Light" pitchFamily="2" charset="0"/>
              <a:buChar char="•"/>
              <a:defRPr sz="794" kern="1200" baseline="0">
                <a:solidFill>
                  <a:schemeClr val="tx1"/>
                </a:solidFill>
                <a:latin typeface="Univers 45 Light" pitchFamily="2" charset="0"/>
                <a:ea typeface="+mn-ea"/>
                <a:cs typeface="+mn-cs"/>
              </a:defRPr>
            </a:lvl7pPr>
            <a:lvl8pPr marL="225454" indent="-108748" algn="l" defTabSz="890789" rtl="0" eaLnBrk="1" latinLnBrk="0" hangingPunct="1">
              <a:lnSpc>
                <a:spcPct val="100000"/>
              </a:lnSpc>
              <a:spcBef>
                <a:spcPts val="0"/>
              </a:spcBef>
              <a:spcAft>
                <a:spcPts val="501"/>
              </a:spcAft>
              <a:buClr>
                <a:srgbClr val="00338D"/>
              </a:buClr>
              <a:buSzPct val="100000"/>
              <a:buFont typeface="Univers 45 Light" pitchFamily="2" charset="0"/>
              <a:buChar char="–"/>
              <a:defRPr sz="794" kern="1200" baseline="0">
                <a:solidFill>
                  <a:schemeClr val="tx1"/>
                </a:solidFill>
                <a:latin typeface="Univers 45 Light" pitchFamily="2" charset="0"/>
                <a:ea typeface="+mn-ea"/>
                <a:cs typeface="+mn-cs"/>
              </a:defRPr>
            </a:lvl8pPr>
            <a:lvl9pPr marL="328897" indent="-100791" algn="l" defTabSz="890789" rtl="0" eaLnBrk="1" latinLnBrk="0" hangingPunct="1">
              <a:lnSpc>
                <a:spcPct val="100000"/>
              </a:lnSpc>
              <a:spcBef>
                <a:spcPts val="0"/>
              </a:spcBef>
              <a:spcAft>
                <a:spcPts val="501"/>
              </a:spcAft>
              <a:buClr>
                <a:srgbClr val="00338D"/>
              </a:buClr>
              <a:buSzPct val="100000"/>
              <a:buFont typeface="Univers 45 Light" pitchFamily="2" charset="0"/>
              <a:buChar char="•"/>
              <a:defRPr sz="794" kern="1200" baseline="0">
                <a:solidFill>
                  <a:schemeClr val="tx1"/>
                </a:solidFill>
                <a:latin typeface="Univers 45 Light" pitchFamily="2" charset="0"/>
                <a:ea typeface="+mn-ea"/>
                <a:cs typeface="+mn-cs"/>
              </a:defRPr>
            </a:lvl9pPr>
          </a:lstStyle>
          <a:p>
            <a:pPr marL="171450" indent="-171450">
              <a:spcBef>
                <a:spcPts val="0"/>
              </a:spcBef>
              <a:spcAft>
                <a:spcPts val="100"/>
              </a:spcAft>
              <a:buFont typeface="Arial" panose="020B0604020202020204" pitchFamily="34" charset="0"/>
              <a:buChar char="•"/>
              <a:defRPr/>
            </a:pPr>
            <a:r>
              <a:rPr lang="en-US" sz="1200" dirty="0">
                <a:latin typeface="+mn-lt"/>
                <a:cs typeface="+mn-cs"/>
              </a:rPr>
              <a:t>Citigroup</a:t>
            </a:r>
            <a:r>
              <a:rPr lang="en-US" sz="1200" b="0" dirty="0">
                <a:latin typeface="+mn-lt"/>
                <a:cs typeface="+mn-cs"/>
              </a:rPr>
              <a:t> deploys AI along with customer data for its marketing to help acquire new and improved ideas for reaching out to current and potential clients. It integrates part of </a:t>
            </a:r>
            <a:r>
              <a:rPr lang="en-US" sz="1200" b="0" dirty="0" err="1">
                <a:latin typeface="+mn-lt"/>
                <a:cs typeface="+mn-cs"/>
              </a:rPr>
              <a:t>Youtube’s</a:t>
            </a:r>
            <a:r>
              <a:rPr lang="en-US" sz="1200" b="0" dirty="0">
                <a:latin typeface="+mn-lt"/>
                <a:cs typeface="+mn-cs"/>
              </a:rPr>
              <a:t> software called “Director Mix” and customizes different versions of commercials for each individual based on several factors such as websites often visited, their current location, weather, etc., to make the commercials more relatable.</a:t>
            </a:r>
          </a:p>
        </p:txBody>
      </p:sp>
      <p:sp>
        <p:nvSpPr>
          <p:cNvPr id="15" name="Text Placeholder 4"/>
          <p:cNvSpPr txBox="1">
            <a:spLocks/>
          </p:cNvSpPr>
          <p:nvPr/>
        </p:nvSpPr>
        <p:spPr>
          <a:xfrm>
            <a:off x="8385087" y="1367105"/>
            <a:ext cx="3664037" cy="550879"/>
          </a:xfrm>
          <a:prstGeom prst="rect">
            <a:avLst/>
          </a:prstGeom>
        </p:spPr>
        <p:txBody>
          <a:bodyPr lIns="0" tIns="0" rIns="0" bIns="0" anchor="t" anchorCtr="0"/>
          <a:lstStyle>
            <a:lvl1pPr marL="0" indent="0" algn="l" defTabSz="400964" rtl="0" eaLnBrk="1" latinLnBrk="0" hangingPunct="1">
              <a:lnSpc>
                <a:spcPct val="72000"/>
              </a:lnSpc>
              <a:spcBef>
                <a:spcPts val="0"/>
              </a:spcBef>
              <a:buSzPct val="100000"/>
              <a:buFont typeface="Arial" panose="020B0604020202020204" pitchFamily="34" charset="0"/>
              <a:buNone/>
              <a:defRPr sz="3600" b="0" kern="1200" spc="100" baseline="0">
                <a:solidFill>
                  <a:schemeClr val="bg2"/>
                </a:solidFill>
                <a:latin typeface="KPMG Extralight" panose="020B0303030202040204" pitchFamily="34" charset="0"/>
                <a:ea typeface="+mn-ea"/>
                <a:cs typeface="+mn-cs"/>
              </a:defRPr>
            </a:lvl1pPr>
            <a:lvl2pPr marL="378864" indent="-189432" algn="l" defTabSz="400964" rtl="0" eaLnBrk="1" latinLnBrk="0" hangingPunct="1">
              <a:spcBef>
                <a:spcPts val="526"/>
              </a:spcBef>
              <a:buFont typeface="Univers for KPMG" panose="020B0603020202020204" pitchFamily="34" charset="0"/>
              <a:buChar char="–"/>
              <a:defRPr sz="1228" kern="1200">
                <a:solidFill>
                  <a:schemeClr val="tx1"/>
                </a:solidFill>
                <a:latin typeface="+mn-lt"/>
                <a:ea typeface="+mn-ea"/>
                <a:cs typeface="+mn-cs"/>
              </a:defRPr>
            </a:lvl2pPr>
            <a:lvl3pPr marL="568296" indent="-189432" algn="l" defTabSz="400964" rtl="0" eaLnBrk="1" latinLnBrk="0" hangingPunct="1">
              <a:spcBef>
                <a:spcPts val="526"/>
              </a:spcBef>
              <a:buFont typeface="Univers for KPMG" panose="020B0603020202020204" pitchFamily="34" charset="0"/>
              <a:buChar char="»"/>
              <a:defRPr sz="1228" kern="1200">
                <a:solidFill>
                  <a:schemeClr val="tx1"/>
                </a:solidFill>
                <a:latin typeface="+mn-lt"/>
                <a:ea typeface="+mn-ea"/>
                <a:cs typeface="+mn-cs"/>
              </a:defRPr>
            </a:lvl3pPr>
            <a:lvl4pPr marL="757728" indent="-189432" algn="l" defTabSz="400964" rtl="0" eaLnBrk="1" latinLnBrk="0" hangingPunct="1">
              <a:spcBef>
                <a:spcPts val="526"/>
              </a:spcBef>
              <a:buSzPct val="100000"/>
              <a:buFont typeface="Univers for KPMG" panose="020B0603020202020204" pitchFamily="34" charset="0"/>
              <a:buChar char="·"/>
              <a:defRPr sz="1228" kern="1200">
                <a:solidFill>
                  <a:schemeClr val="tx1"/>
                </a:solidFill>
                <a:latin typeface="+mn-lt"/>
                <a:ea typeface="+mn-ea"/>
                <a:cs typeface="+mn-cs"/>
              </a:defRPr>
            </a:lvl4pPr>
            <a:lvl5pPr marL="947160" indent="-189432" algn="l" defTabSz="400964" rtl="0" eaLnBrk="1" latinLnBrk="0" hangingPunct="1">
              <a:spcBef>
                <a:spcPts val="526"/>
              </a:spcBef>
              <a:buFont typeface="Univers for KPMG" panose="020B0603020202020204" pitchFamily="34" charset="0"/>
              <a:buChar char="•"/>
              <a:defRPr sz="1228" kern="1200">
                <a:solidFill>
                  <a:schemeClr val="tx1"/>
                </a:solidFill>
                <a:latin typeface="+mn-lt"/>
                <a:ea typeface="+mn-ea"/>
                <a:cs typeface="+mn-cs"/>
              </a:defRPr>
            </a:lvl5pPr>
            <a:lvl6pPr marL="1136592" indent="-189432" algn="l" defTabSz="400964" rtl="0" eaLnBrk="1" latinLnBrk="0" hangingPunct="1">
              <a:spcBef>
                <a:spcPts val="526"/>
              </a:spcBef>
              <a:buFont typeface="Univers for KPMG" panose="020B0603020202020204" pitchFamily="34" charset="0"/>
              <a:buChar char="–"/>
              <a:defRPr sz="1228" kern="1200">
                <a:solidFill>
                  <a:schemeClr val="tx1"/>
                </a:solidFill>
                <a:latin typeface="+mn-lt"/>
                <a:ea typeface="+mn-ea"/>
                <a:cs typeface="+mn-cs"/>
              </a:defRPr>
            </a:lvl6pPr>
            <a:lvl7pPr marL="2606269" indent="-200482" algn="l" defTabSz="400964" rtl="0" eaLnBrk="1" latinLnBrk="0" hangingPunct="1">
              <a:spcBef>
                <a:spcPct val="20000"/>
              </a:spcBef>
              <a:buFont typeface="Arial"/>
              <a:buChar char="•"/>
              <a:defRPr sz="1754" kern="1200">
                <a:solidFill>
                  <a:schemeClr val="tx1"/>
                </a:solidFill>
                <a:latin typeface="+mn-lt"/>
                <a:ea typeface="+mn-ea"/>
                <a:cs typeface="+mn-cs"/>
              </a:defRPr>
            </a:lvl7pPr>
            <a:lvl8pPr marL="3007233" indent="-200482" algn="l" defTabSz="400964" rtl="0" eaLnBrk="1" latinLnBrk="0" hangingPunct="1">
              <a:spcBef>
                <a:spcPct val="20000"/>
              </a:spcBef>
              <a:buFont typeface="Arial"/>
              <a:buChar char="•"/>
              <a:defRPr sz="1754" kern="1200">
                <a:solidFill>
                  <a:schemeClr val="tx1"/>
                </a:solidFill>
                <a:latin typeface="+mn-lt"/>
                <a:ea typeface="+mn-ea"/>
                <a:cs typeface="+mn-cs"/>
              </a:defRPr>
            </a:lvl8pPr>
            <a:lvl9pPr marL="3408197" indent="-200482" algn="l" defTabSz="400964" rtl="0" eaLnBrk="1" latinLnBrk="0" hangingPunct="1">
              <a:spcBef>
                <a:spcPct val="20000"/>
              </a:spcBef>
              <a:buFont typeface="Arial"/>
              <a:buChar char="•"/>
              <a:defRPr sz="1754" kern="1200">
                <a:solidFill>
                  <a:schemeClr val="tx1"/>
                </a:solidFill>
                <a:latin typeface="+mn-lt"/>
                <a:ea typeface="+mn-ea"/>
                <a:cs typeface="+mn-cs"/>
              </a:defRPr>
            </a:lvl9pPr>
          </a:lstStyle>
          <a:p>
            <a:pPr algn="ctr" defTabSz="761771" fontAlgn="base">
              <a:lnSpc>
                <a:spcPct val="117000"/>
              </a:lnSpc>
              <a:spcAft>
                <a:spcPts val="600"/>
              </a:spcAft>
              <a:buSzTx/>
            </a:pPr>
            <a:r>
              <a:rPr lang="en-US" sz="1600" b="1" spc="0" dirty="0" smtClean="0">
                <a:solidFill>
                  <a:srgbClr val="C84E00"/>
                </a:solidFill>
                <a:latin typeface="Univers 45 Light" pitchFamily="2" charset="0"/>
                <a:cs typeface="Arial" pitchFamily="34" charset="0"/>
              </a:rPr>
              <a:t>AI ENABLED DIGITAL MARKETING</a:t>
            </a:r>
            <a:endParaRPr lang="en-US" sz="1600" b="1" spc="0" dirty="0">
              <a:solidFill>
                <a:srgbClr val="C84E00"/>
              </a:solidFill>
              <a:latin typeface="Univers 45 Light" pitchFamily="2" charset="0"/>
              <a:cs typeface="Arial" pitchFamily="34" charset="0"/>
            </a:endParaRPr>
          </a:p>
        </p:txBody>
      </p:sp>
      <p:pic>
        <p:nvPicPr>
          <p:cNvPr id="16" name="Picture 15"/>
          <p:cNvPicPr>
            <a:picLocks noChangeAspect="1"/>
          </p:cNvPicPr>
          <p:nvPr/>
        </p:nvPicPr>
        <p:blipFill>
          <a:blip r:embed="rId3"/>
          <a:stretch>
            <a:fillRect/>
          </a:stretch>
        </p:blipFill>
        <p:spPr>
          <a:xfrm>
            <a:off x="8439150" y="1748479"/>
            <a:ext cx="3302419" cy="1976716"/>
          </a:xfrm>
          <a:prstGeom prst="rect">
            <a:avLst/>
          </a:prstGeom>
        </p:spPr>
      </p:pic>
      <p:sp>
        <p:nvSpPr>
          <p:cNvPr id="11" name="Text Placeholder 4"/>
          <p:cNvSpPr txBox="1">
            <a:spLocks/>
          </p:cNvSpPr>
          <p:nvPr/>
        </p:nvSpPr>
        <p:spPr>
          <a:xfrm>
            <a:off x="4236632" y="1367105"/>
            <a:ext cx="3651202" cy="550879"/>
          </a:xfrm>
          <a:prstGeom prst="rect">
            <a:avLst/>
          </a:prstGeom>
        </p:spPr>
        <p:txBody>
          <a:bodyPr lIns="0" tIns="0" rIns="0" bIns="0" anchor="t" anchorCtr="0"/>
          <a:lstStyle>
            <a:lvl1pPr marL="0" indent="0" algn="l" defTabSz="400964" rtl="0" eaLnBrk="1" latinLnBrk="0" hangingPunct="1">
              <a:lnSpc>
                <a:spcPct val="72000"/>
              </a:lnSpc>
              <a:spcBef>
                <a:spcPts val="0"/>
              </a:spcBef>
              <a:buSzPct val="100000"/>
              <a:buFont typeface="Arial" panose="020B0604020202020204" pitchFamily="34" charset="0"/>
              <a:buNone/>
              <a:defRPr sz="3600" b="0" kern="1200" spc="100" baseline="0">
                <a:solidFill>
                  <a:schemeClr val="bg2"/>
                </a:solidFill>
                <a:latin typeface="KPMG Extralight" panose="020B0303030202040204" pitchFamily="34" charset="0"/>
                <a:ea typeface="+mn-ea"/>
                <a:cs typeface="+mn-cs"/>
              </a:defRPr>
            </a:lvl1pPr>
            <a:lvl2pPr marL="378864" indent="-189432" algn="l" defTabSz="400964" rtl="0" eaLnBrk="1" latinLnBrk="0" hangingPunct="1">
              <a:spcBef>
                <a:spcPts val="526"/>
              </a:spcBef>
              <a:buFont typeface="Univers for KPMG" panose="020B0603020202020204" pitchFamily="34" charset="0"/>
              <a:buChar char="–"/>
              <a:defRPr sz="1228" kern="1200">
                <a:solidFill>
                  <a:schemeClr val="tx1"/>
                </a:solidFill>
                <a:latin typeface="+mn-lt"/>
                <a:ea typeface="+mn-ea"/>
                <a:cs typeface="+mn-cs"/>
              </a:defRPr>
            </a:lvl2pPr>
            <a:lvl3pPr marL="568296" indent="-189432" algn="l" defTabSz="400964" rtl="0" eaLnBrk="1" latinLnBrk="0" hangingPunct="1">
              <a:spcBef>
                <a:spcPts val="526"/>
              </a:spcBef>
              <a:buFont typeface="Univers for KPMG" panose="020B0603020202020204" pitchFamily="34" charset="0"/>
              <a:buChar char="»"/>
              <a:defRPr sz="1228" kern="1200">
                <a:solidFill>
                  <a:schemeClr val="tx1"/>
                </a:solidFill>
                <a:latin typeface="+mn-lt"/>
                <a:ea typeface="+mn-ea"/>
                <a:cs typeface="+mn-cs"/>
              </a:defRPr>
            </a:lvl3pPr>
            <a:lvl4pPr marL="757728" indent="-189432" algn="l" defTabSz="400964" rtl="0" eaLnBrk="1" latinLnBrk="0" hangingPunct="1">
              <a:spcBef>
                <a:spcPts val="526"/>
              </a:spcBef>
              <a:buSzPct val="100000"/>
              <a:buFont typeface="Univers for KPMG" panose="020B0603020202020204" pitchFamily="34" charset="0"/>
              <a:buChar char="·"/>
              <a:defRPr sz="1228" kern="1200">
                <a:solidFill>
                  <a:schemeClr val="tx1"/>
                </a:solidFill>
                <a:latin typeface="+mn-lt"/>
                <a:ea typeface="+mn-ea"/>
                <a:cs typeface="+mn-cs"/>
              </a:defRPr>
            </a:lvl4pPr>
            <a:lvl5pPr marL="947160" indent="-189432" algn="l" defTabSz="400964" rtl="0" eaLnBrk="1" latinLnBrk="0" hangingPunct="1">
              <a:spcBef>
                <a:spcPts val="526"/>
              </a:spcBef>
              <a:buFont typeface="Univers for KPMG" panose="020B0603020202020204" pitchFamily="34" charset="0"/>
              <a:buChar char="•"/>
              <a:defRPr sz="1228" kern="1200">
                <a:solidFill>
                  <a:schemeClr val="tx1"/>
                </a:solidFill>
                <a:latin typeface="+mn-lt"/>
                <a:ea typeface="+mn-ea"/>
                <a:cs typeface="+mn-cs"/>
              </a:defRPr>
            </a:lvl5pPr>
            <a:lvl6pPr marL="1136592" indent="-189432" algn="l" defTabSz="400964" rtl="0" eaLnBrk="1" latinLnBrk="0" hangingPunct="1">
              <a:spcBef>
                <a:spcPts val="526"/>
              </a:spcBef>
              <a:buFont typeface="Univers for KPMG" panose="020B0603020202020204" pitchFamily="34" charset="0"/>
              <a:buChar char="–"/>
              <a:defRPr sz="1228" kern="1200">
                <a:solidFill>
                  <a:schemeClr val="tx1"/>
                </a:solidFill>
                <a:latin typeface="+mn-lt"/>
                <a:ea typeface="+mn-ea"/>
                <a:cs typeface="+mn-cs"/>
              </a:defRPr>
            </a:lvl6pPr>
            <a:lvl7pPr marL="2606269" indent="-200482" algn="l" defTabSz="400964" rtl="0" eaLnBrk="1" latinLnBrk="0" hangingPunct="1">
              <a:spcBef>
                <a:spcPct val="20000"/>
              </a:spcBef>
              <a:buFont typeface="Arial"/>
              <a:buChar char="•"/>
              <a:defRPr sz="1754" kern="1200">
                <a:solidFill>
                  <a:schemeClr val="tx1"/>
                </a:solidFill>
                <a:latin typeface="+mn-lt"/>
                <a:ea typeface="+mn-ea"/>
                <a:cs typeface="+mn-cs"/>
              </a:defRPr>
            </a:lvl7pPr>
            <a:lvl8pPr marL="3007233" indent="-200482" algn="l" defTabSz="400964" rtl="0" eaLnBrk="1" latinLnBrk="0" hangingPunct="1">
              <a:spcBef>
                <a:spcPct val="20000"/>
              </a:spcBef>
              <a:buFont typeface="Arial"/>
              <a:buChar char="•"/>
              <a:defRPr sz="1754" kern="1200">
                <a:solidFill>
                  <a:schemeClr val="tx1"/>
                </a:solidFill>
                <a:latin typeface="+mn-lt"/>
                <a:ea typeface="+mn-ea"/>
                <a:cs typeface="+mn-cs"/>
              </a:defRPr>
            </a:lvl8pPr>
            <a:lvl9pPr marL="3408197" indent="-200482" algn="l" defTabSz="400964" rtl="0" eaLnBrk="1" latinLnBrk="0" hangingPunct="1">
              <a:spcBef>
                <a:spcPct val="20000"/>
              </a:spcBef>
              <a:buFont typeface="Arial"/>
              <a:buChar char="•"/>
              <a:defRPr sz="1754" kern="1200">
                <a:solidFill>
                  <a:schemeClr val="tx1"/>
                </a:solidFill>
                <a:latin typeface="+mn-lt"/>
                <a:ea typeface="+mn-ea"/>
                <a:cs typeface="+mn-cs"/>
              </a:defRPr>
            </a:lvl9pPr>
          </a:lstStyle>
          <a:p>
            <a:pPr algn="ctr" defTabSz="761771" fontAlgn="base">
              <a:lnSpc>
                <a:spcPct val="117000"/>
              </a:lnSpc>
              <a:spcAft>
                <a:spcPts val="600"/>
              </a:spcAft>
              <a:buSzTx/>
            </a:pPr>
            <a:r>
              <a:rPr lang="en-US" sz="1600" b="1" spc="0" dirty="0" smtClean="0">
                <a:solidFill>
                  <a:srgbClr val="C84E00"/>
                </a:solidFill>
                <a:latin typeface="Univers 45 Light" pitchFamily="2" charset="0"/>
                <a:cs typeface="Arial" pitchFamily="34" charset="0"/>
              </a:rPr>
              <a:t>AI POWERED VIRTUAL ASSISTANT </a:t>
            </a:r>
            <a:endParaRPr lang="en-US" sz="1600" b="1" spc="0" dirty="0">
              <a:solidFill>
                <a:srgbClr val="C84E00"/>
              </a:solidFill>
              <a:latin typeface="Univers 45 Light" pitchFamily="2" charset="0"/>
              <a:cs typeface="Arial" pitchFamily="34" charset="0"/>
            </a:endParaRPr>
          </a:p>
        </p:txBody>
      </p:sp>
      <p:pic>
        <p:nvPicPr>
          <p:cNvPr id="17" name="Picture 1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516172" y="1748479"/>
            <a:ext cx="3151453" cy="1946634"/>
          </a:xfrm>
          <a:prstGeom prst="rect">
            <a:avLst/>
          </a:prstGeom>
        </p:spPr>
      </p:pic>
      <p:sp>
        <p:nvSpPr>
          <p:cNvPr id="18" name="Text Placeholder 1"/>
          <p:cNvSpPr txBox="1">
            <a:spLocks/>
          </p:cNvSpPr>
          <p:nvPr/>
        </p:nvSpPr>
        <p:spPr>
          <a:xfrm>
            <a:off x="4415579" y="3772443"/>
            <a:ext cx="3472255" cy="2252310"/>
          </a:xfrm>
          <a:prstGeom prst="rect">
            <a:avLst/>
          </a:prstGeom>
        </p:spPr>
        <p:txBody>
          <a:bodyPr lIns="0" tIns="0" rIns="0" bIns="0"/>
          <a:lstStyle>
            <a:lvl1pPr marL="0" indent="0" algn="l" defTabSz="890789" rtl="0" eaLnBrk="1" latinLnBrk="0" hangingPunct="1">
              <a:lnSpc>
                <a:spcPct val="100000"/>
              </a:lnSpc>
              <a:spcBef>
                <a:spcPts val="501"/>
              </a:spcBef>
              <a:spcAft>
                <a:spcPts val="501"/>
              </a:spcAft>
              <a:buFont typeface="Arial" pitchFamily="34" charset="0"/>
              <a:buNone/>
              <a:defRPr kumimoji="0" lang="en-US" sz="2757" b="1" i="0" u="none" strike="noStrike" kern="1200" cap="none" spc="0" normalizeH="0" baseline="0" noProof="0" dirty="0" smtClean="0">
                <a:ln>
                  <a:noFill/>
                </a:ln>
                <a:solidFill>
                  <a:srgbClr val="00338D"/>
                </a:solidFill>
                <a:effectLst/>
                <a:uLnTx/>
                <a:uFillTx/>
                <a:latin typeface="Univers 45 Light" pitchFamily="2" charset="0"/>
                <a:ea typeface="+mn-ea"/>
                <a:cs typeface="Arial" pitchFamily="34" charset="0"/>
              </a:defRPr>
            </a:lvl1pPr>
            <a:lvl2pPr marL="0" indent="0" algn="l" defTabSz="890789" rtl="0" eaLnBrk="1" latinLnBrk="0" hangingPunct="1">
              <a:lnSpc>
                <a:spcPct val="100000"/>
              </a:lnSpc>
              <a:spcBef>
                <a:spcPts val="501"/>
              </a:spcBef>
              <a:spcAft>
                <a:spcPts val="0"/>
              </a:spcAft>
              <a:buFont typeface="Arial" pitchFamily="34" charset="0"/>
              <a:buNone/>
              <a:defRPr kumimoji="0" lang="en-US" sz="2172" b="1" i="0" u="none" strike="noStrike" kern="1200" cap="none" spc="0" normalizeH="0" baseline="0" noProof="0" dirty="0" smtClean="0">
                <a:ln>
                  <a:noFill/>
                </a:ln>
                <a:solidFill>
                  <a:srgbClr val="00338D"/>
                </a:solidFill>
                <a:effectLst/>
                <a:uLnTx/>
                <a:uFillTx/>
                <a:latin typeface="Univers 45 Light" pitchFamily="2" charset="0"/>
                <a:ea typeface="+mn-ea"/>
                <a:cs typeface="Arial" pitchFamily="34" charset="0"/>
              </a:defRPr>
            </a:lvl2pPr>
            <a:lvl3pPr marL="0" indent="0" algn="l" defTabSz="890789" rtl="0" eaLnBrk="1" latinLnBrk="0" hangingPunct="1">
              <a:lnSpc>
                <a:spcPct val="100000"/>
              </a:lnSpc>
              <a:spcBef>
                <a:spcPts val="501"/>
              </a:spcBef>
              <a:spcAft>
                <a:spcPts val="501"/>
              </a:spcAft>
              <a:buClr>
                <a:srgbClr val="97989A"/>
              </a:buClr>
              <a:buFont typeface="Arial" pitchFamily="34" charset="0"/>
              <a:buNone/>
              <a:defRPr kumimoji="0" lang="en-US" sz="1002" b="0" i="0" u="none" strike="noStrike" kern="1200" cap="none" spc="0" normalizeH="0" baseline="0" noProof="0" dirty="0" smtClean="0">
                <a:ln>
                  <a:noFill/>
                </a:ln>
                <a:solidFill>
                  <a:srgbClr val="00338D"/>
                </a:solidFill>
                <a:effectLst/>
                <a:uLnTx/>
                <a:uFillTx/>
                <a:latin typeface="Univers 45 Light" pitchFamily="2" charset="0"/>
                <a:ea typeface="+mn-ea"/>
                <a:cs typeface="Arial" pitchFamily="34" charset="0"/>
              </a:defRPr>
            </a:lvl3pPr>
            <a:lvl4pPr marL="0" indent="0" algn="l" defTabSz="890789" rtl="0" eaLnBrk="1" latinLnBrk="0" hangingPunct="1">
              <a:lnSpc>
                <a:spcPct val="100000"/>
              </a:lnSpc>
              <a:spcBef>
                <a:spcPts val="501"/>
              </a:spcBef>
              <a:spcAft>
                <a:spcPts val="0"/>
              </a:spcAft>
              <a:buClr>
                <a:srgbClr val="97989A"/>
              </a:buClr>
              <a:buSzPct val="85000"/>
              <a:buFont typeface="Wingdings" pitchFamily="2" charset="2"/>
              <a:buNone/>
              <a:defRPr kumimoji="0" lang="en-US" sz="794" b="1" i="0" u="none" strike="noStrike" kern="1200" cap="none" spc="0" normalizeH="0" baseline="0" noProof="0" dirty="0" smtClean="0">
                <a:ln>
                  <a:noFill/>
                </a:ln>
                <a:solidFill>
                  <a:srgbClr val="00338D"/>
                </a:solidFill>
                <a:effectLst/>
                <a:uLnTx/>
                <a:uFillTx/>
                <a:latin typeface="Univers 45 Light" pitchFamily="2" charset="0"/>
                <a:ea typeface="+mn-ea"/>
                <a:cs typeface="Arial" pitchFamily="34" charset="0"/>
              </a:defRPr>
            </a:lvl4pPr>
            <a:lvl5pPr marL="0" indent="0" algn="l" defTabSz="890789" rtl="0" eaLnBrk="1" latinLnBrk="0" hangingPunct="1">
              <a:lnSpc>
                <a:spcPct val="100000"/>
              </a:lnSpc>
              <a:spcBef>
                <a:spcPts val="0"/>
              </a:spcBef>
              <a:spcAft>
                <a:spcPts val="0"/>
              </a:spcAft>
              <a:buClr>
                <a:srgbClr val="97989A"/>
              </a:buClr>
              <a:buFont typeface="Univers 45 Light" pitchFamily="2" charset="0"/>
              <a:buNone/>
              <a:defRPr kumimoji="0" lang="en-GB" sz="794" b="0" i="1" u="none" strike="noStrike" kern="1200" cap="none" spc="0" normalizeH="0" baseline="0" noProof="0" dirty="0" smtClean="0">
                <a:ln>
                  <a:noFill/>
                </a:ln>
                <a:solidFill>
                  <a:srgbClr val="00338D"/>
                </a:solidFill>
                <a:effectLst/>
                <a:uLnTx/>
                <a:uFillTx/>
                <a:latin typeface="Univers 45 Light" pitchFamily="2" charset="0"/>
                <a:ea typeface="+mn-ea"/>
                <a:cs typeface="Arial" pitchFamily="34" charset="0"/>
              </a:defRPr>
            </a:lvl5pPr>
            <a:lvl6pPr marL="0" indent="0" algn="l" defTabSz="890789" rtl="0" eaLnBrk="1" latinLnBrk="0" hangingPunct="1">
              <a:lnSpc>
                <a:spcPct val="100000"/>
              </a:lnSpc>
              <a:spcBef>
                <a:spcPts val="0"/>
              </a:spcBef>
              <a:spcAft>
                <a:spcPts val="501"/>
              </a:spcAft>
              <a:buClr>
                <a:srgbClr val="97989A"/>
              </a:buClr>
              <a:buSzPct val="85000"/>
              <a:buFont typeface="Wingdings" pitchFamily="2" charset="2"/>
              <a:buNone/>
              <a:defRPr sz="794" kern="1200">
                <a:solidFill>
                  <a:schemeClr val="tx1"/>
                </a:solidFill>
                <a:latin typeface="Univers 45 Light" pitchFamily="2" charset="0"/>
                <a:ea typeface="+mn-ea"/>
                <a:cs typeface="+mn-cs"/>
              </a:defRPr>
            </a:lvl6pPr>
            <a:lvl7pPr marL="111401" indent="-111401" algn="l" defTabSz="890789" rtl="0" eaLnBrk="1" latinLnBrk="0" hangingPunct="1">
              <a:lnSpc>
                <a:spcPct val="100000"/>
              </a:lnSpc>
              <a:spcBef>
                <a:spcPts val="0"/>
              </a:spcBef>
              <a:spcAft>
                <a:spcPts val="501"/>
              </a:spcAft>
              <a:buClr>
                <a:srgbClr val="00338D"/>
              </a:buClr>
              <a:buSzPct val="100000"/>
              <a:buFont typeface="Univers 45 Light" pitchFamily="2" charset="0"/>
              <a:buChar char="•"/>
              <a:defRPr sz="794" kern="1200" baseline="0">
                <a:solidFill>
                  <a:schemeClr val="tx1"/>
                </a:solidFill>
                <a:latin typeface="Univers 45 Light" pitchFamily="2" charset="0"/>
                <a:ea typeface="+mn-ea"/>
                <a:cs typeface="+mn-cs"/>
              </a:defRPr>
            </a:lvl7pPr>
            <a:lvl8pPr marL="225454" indent="-108748" algn="l" defTabSz="890789" rtl="0" eaLnBrk="1" latinLnBrk="0" hangingPunct="1">
              <a:lnSpc>
                <a:spcPct val="100000"/>
              </a:lnSpc>
              <a:spcBef>
                <a:spcPts val="0"/>
              </a:spcBef>
              <a:spcAft>
                <a:spcPts val="501"/>
              </a:spcAft>
              <a:buClr>
                <a:srgbClr val="00338D"/>
              </a:buClr>
              <a:buSzPct val="100000"/>
              <a:buFont typeface="Univers 45 Light" pitchFamily="2" charset="0"/>
              <a:buChar char="–"/>
              <a:defRPr sz="794" kern="1200" baseline="0">
                <a:solidFill>
                  <a:schemeClr val="tx1"/>
                </a:solidFill>
                <a:latin typeface="Univers 45 Light" pitchFamily="2" charset="0"/>
                <a:ea typeface="+mn-ea"/>
                <a:cs typeface="+mn-cs"/>
              </a:defRPr>
            </a:lvl8pPr>
            <a:lvl9pPr marL="328897" indent="-100791" algn="l" defTabSz="890789" rtl="0" eaLnBrk="1" latinLnBrk="0" hangingPunct="1">
              <a:lnSpc>
                <a:spcPct val="100000"/>
              </a:lnSpc>
              <a:spcBef>
                <a:spcPts val="0"/>
              </a:spcBef>
              <a:spcAft>
                <a:spcPts val="501"/>
              </a:spcAft>
              <a:buClr>
                <a:srgbClr val="00338D"/>
              </a:buClr>
              <a:buSzPct val="100000"/>
              <a:buFont typeface="Univers 45 Light" pitchFamily="2" charset="0"/>
              <a:buChar char="•"/>
              <a:defRPr sz="794" kern="1200" baseline="0">
                <a:solidFill>
                  <a:schemeClr val="tx1"/>
                </a:solidFill>
                <a:latin typeface="Univers 45 Light" pitchFamily="2" charset="0"/>
                <a:ea typeface="+mn-ea"/>
                <a:cs typeface="+mn-cs"/>
              </a:defRPr>
            </a:lvl9pPr>
          </a:lstStyle>
          <a:p>
            <a:pPr marL="171450" indent="-171450">
              <a:spcBef>
                <a:spcPts val="0"/>
              </a:spcBef>
              <a:spcAft>
                <a:spcPts val="100"/>
              </a:spcAft>
              <a:buFont typeface="Arial" panose="020B0604020202020204" pitchFamily="34" charset="0"/>
              <a:buChar char="•"/>
              <a:defRPr/>
            </a:pPr>
            <a:r>
              <a:rPr lang="en-US" sz="1200" dirty="0" smtClean="0">
                <a:latin typeface="+mn-lt"/>
                <a:cs typeface="+mn-cs"/>
              </a:rPr>
              <a:t>DBS in 2017</a:t>
            </a:r>
            <a:r>
              <a:rPr lang="en-US" sz="1200" b="0" dirty="0" smtClean="0">
                <a:latin typeface="+mn-lt"/>
                <a:cs typeface="+mn-cs"/>
              </a:rPr>
              <a:t>, used the platform of Amazon’s cloud based virtual assistant to create an in-app virtual assistant that answers questions and resolves complaints. Customers are able to converse with this assistant to get queries answered or banking transactions performed through voice or by text. It is not limited to answering basic questions as it understands natural language and has learning ability, it is able to respond in real time and can anticipate and answer 10,000 questions. It is akin to having a banker round the clock but without the wait time </a:t>
            </a:r>
            <a:endParaRPr lang="en-US" sz="1200" b="0" dirty="0">
              <a:latin typeface="+mn-lt"/>
              <a:cs typeface="+mn-cs"/>
            </a:endParaRPr>
          </a:p>
        </p:txBody>
      </p:sp>
      <p:sp>
        <p:nvSpPr>
          <p:cNvPr id="20" name="Rectangle 19">
            <a:hlinkClick r:id="rId5" action="ppaction://hlinksldjump"/>
          </p:cNvPr>
          <p:cNvSpPr/>
          <p:nvPr/>
        </p:nvSpPr>
        <p:spPr>
          <a:xfrm>
            <a:off x="10984872" y="6479716"/>
            <a:ext cx="731520" cy="381939"/>
          </a:xfrm>
          <a:prstGeom prst="rect">
            <a:avLst/>
          </a:prstGeom>
          <a:solidFill>
            <a:srgbClr val="EAAA00"/>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b="1" dirty="0" smtClean="0">
                <a:solidFill>
                  <a:schemeClr val="tx1"/>
                </a:solidFill>
              </a:rPr>
              <a:t>Back</a:t>
            </a:r>
            <a:endParaRPr lang="en-GB" b="1" dirty="0">
              <a:solidFill>
                <a:schemeClr val="tx1"/>
              </a:solidFill>
            </a:endParaRPr>
          </a:p>
        </p:txBody>
      </p:sp>
    </p:spTree>
    <p:extLst>
      <p:ext uri="{BB962C8B-B14F-4D97-AF65-F5344CB8AC3E}">
        <p14:creationId xmlns:p14="http://schemas.microsoft.com/office/powerpoint/2010/main" val="13959770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9" name="Group 118"/>
          <p:cNvGrpSpPr/>
          <p:nvPr/>
        </p:nvGrpSpPr>
        <p:grpSpPr>
          <a:xfrm>
            <a:off x="5290638" y="1882991"/>
            <a:ext cx="6514943" cy="4143789"/>
            <a:chOff x="473869" y="1392238"/>
            <a:chExt cx="8196263" cy="4073524"/>
          </a:xfrm>
          <a:solidFill>
            <a:srgbClr val="B2D4EF"/>
          </a:solidFill>
        </p:grpSpPr>
        <p:sp>
          <p:nvSpPr>
            <p:cNvPr id="120" name="Freeform 191"/>
            <p:cNvSpPr>
              <a:spLocks/>
            </p:cNvSpPr>
            <p:nvPr/>
          </p:nvSpPr>
          <p:spPr bwMode="auto">
            <a:xfrm>
              <a:off x="5295107" y="4305300"/>
              <a:ext cx="169863" cy="319087"/>
            </a:xfrm>
            <a:custGeom>
              <a:avLst/>
              <a:gdLst/>
              <a:ahLst/>
              <a:cxnLst>
                <a:cxn ang="0">
                  <a:pos x="11" y="129"/>
                </a:cxn>
                <a:cxn ang="0">
                  <a:pos x="11" y="125"/>
                </a:cxn>
                <a:cxn ang="0">
                  <a:pos x="16" y="117"/>
                </a:cxn>
                <a:cxn ang="0">
                  <a:pos x="18" y="108"/>
                </a:cxn>
                <a:cxn ang="0">
                  <a:pos x="21" y="107"/>
                </a:cxn>
                <a:cxn ang="0">
                  <a:pos x="19" y="100"/>
                </a:cxn>
                <a:cxn ang="0">
                  <a:pos x="18" y="93"/>
                </a:cxn>
                <a:cxn ang="0">
                  <a:pos x="14" y="86"/>
                </a:cxn>
                <a:cxn ang="0">
                  <a:pos x="14" y="81"/>
                </a:cxn>
                <a:cxn ang="0">
                  <a:pos x="14" y="70"/>
                </a:cxn>
                <a:cxn ang="0">
                  <a:pos x="16" y="65"/>
                </a:cxn>
                <a:cxn ang="0">
                  <a:pos x="19" y="60"/>
                </a:cxn>
                <a:cxn ang="0">
                  <a:pos x="25" y="57"/>
                </a:cxn>
                <a:cxn ang="0">
                  <a:pos x="33" y="51"/>
                </a:cxn>
                <a:cxn ang="0">
                  <a:pos x="47" y="48"/>
                </a:cxn>
                <a:cxn ang="0">
                  <a:pos x="55" y="39"/>
                </a:cxn>
                <a:cxn ang="0">
                  <a:pos x="66" y="31"/>
                </a:cxn>
                <a:cxn ang="0">
                  <a:pos x="74" y="21"/>
                </a:cxn>
                <a:cxn ang="0">
                  <a:pos x="83" y="14"/>
                </a:cxn>
                <a:cxn ang="0">
                  <a:pos x="83" y="7"/>
                </a:cxn>
                <a:cxn ang="0">
                  <a:pos x="85" y="0"/>
                </a:cxn>
                <a:cxn ang="0">
                  <a:pos x="93" y="5"/>
                </a:cxn>
                <a:cxn ang="0">
                  <a:pos x="100" y="19"/>
                </a:cxn>
                <a:cxn ang="0">
                  <a:pos x="102" y="34"/>
                </a:cxn>
                <a:cxn ang="0">
                  <a:pos x="107" y="48"/>
                </a:cxn>
                <a:cxn ang="0">
                  <a:pos x="107" y="55"/>
                </a:cxn>
                <a:cxn ang="0">
                  <a:pos x="100" y="53"/>
                </a:cxn>
                <a:cxn ang="0">
                  <a:pos x="98" y="53"/>
                </a:cxn>
                <a:cxn ang="0">
                  <a:pos x="97" y="65"/>
                </a:cxn>
                <a:cxn ang="0">
                  <a:pos x="95" y="77"/>
                </a:cxn>
                <a:cxn ang="0">
                  <a:pos x="92" y="89"/>
                </a:cxn>
                <a:cxn ang="0">
                  <a:pos x="90" y="101"/>
                </a:cxn>
                <a:cxn ang="0">
                  <a:pos x="85" y="112"/>
                </a:cxn>
                <a:cxn ang="0">
                  <a:pos x="81" y="122"/>
                </a:cxn>
                <a:cxn ang="0">
                  <a:pos x="78" y="132"/>
                </a:cxn>
                <a:cxn ang="0">
                  <a:pos x="74" y="144"/>
                </a:cxn>
                <a:cxn ang="0">
                  <a:pos x="69" y="151"/>
                </a:cxn>
                <a:cxn ang="0">
                  <a:pos x="66" y="162"/>
                </a:cxn>
                <a:cxn ang="0">
                  <a:pos x="62" y="170"/>
                </a:cxn>
                <a:cxn ang="0">
                  <a:pos x="59" y="180"/>
                </a:cxn>
                <a:cxn ang="0">
                  <a:pos x="52" y="187"/>
                </a:cxn>
                <a:cxn ang="0">
                  <a:pos x="47" y="194"/>
                </a:cxn>
                <a:cxn ang="0">
                  <a:pos x="38" y="198"/>
                </a:cxn>
                <a:cxn ang="0">
                  <a:pos x="30" y="201"/>
                </a:cxn>
                <a:cxn ang="0">
                  <a:pos x="19" y="198"/>
                </a:cxn>
                <a:cxn ang="0">
                  <a:pos x="12" y="191"/>
                </a:cxn>
                <a:cxn ang="0">
                  <a:pos x="6" y="180"/>
                </a:cxn>
                <a:cxn ang="0">
                  <a:pos x="6" y="172"/>
                </a:cxn>
                <a:cxn ang="0">
                  <a:pos x="6" y="165"/>
                </a:cxn>
                <a:cxn ang="0">
                  <a:pos x="7" y="160"/>
                </a:cxn>
                <a:cxn ang="0">
                  <a:pos x="0" y="150"/>
                </a:cxn>
                <a:cxn ang="0">
                  <a:pos x="0" y="139"/>
                </a:cxn>
                <a:cxn ang="0">
                  <a:pos x="6" y="132"/>
                </a:cxn>
                <a:cxn ang="0">
                  <a:pos x="11" y="129"/>
                </a:cxn>
              </a:cxnLst>
              <a:rect l="0" t="0" r="r" b="b"/>
              <a:pathLst>
                <a:path w="107" h="201">
                  <a:moveTo>
                    <a:pt x="11" y="129"/>
                  </a:moveTo>
                  <a:lnTo>
                    <a:pt x="11" y="125"/>
                  </a:lnTo>
                  <a:lnTo>
                    <a:pt x="16" y="117"/>
                  </a:lnTo>
                  <a:lnTo>
                    <a:pt x="18" y="108"/>
                  </a:lnTo>
                  <a:lnTo>
                    <a:pt x="21" y="107"/>
                  </a:lnTo>
                  <a:lnTo>
                    <a:pt x="19" y="100"/>
                  </a:lnTo>
                  <a:lnTo>
                    <a:pt x="18" y="93"/>
                  </a:lnTo>
                  <a:lnTo>
                    <a:pt x="14" y="86"/>
                  </a:lnTo>
                  <a:lnTo>
                    <a:pt x="14" y="81"/>
                  </a:lnTo>
                  <a:lnTo>
                    <a:pt x="14" y="70"/>
                  </a:lnTo>
                  <a:lnTo>
                    <a:pt x="16" y="65"/>
                  </a:lnTo>
                  <a:lnTo>
                    <a:pt x="19" y="60"/>
                  </a:lnTo>
                  <a:lnTo>
                    <a:pt x="25" y="57"/>
                  </a:lnTo>
                  <a:lnTo>
                    <a:pt x="33" y="51"/>
                  </a:lnTo>
                  <a:lnTo>
                    <a:pt x="47" y="48"/>
                  </a:lnTo>
                  <a:lnTo>
                    <a:pt x="55" y="39"/>
                  </a:lnTo>
                  <a:lnTo>
                    <a:pt x="66" y="31"/>
                  </a:lnTo>
                  <a:lnTo>
                    <a:pt x="74" y="21"/>
                  </a:lnTo>
                  <a:lnTo>
                    <a:pt x="83" y="14"/>
                  </a:lnTo>
                  <a:lnTo>
                    <a:pt x="83" y="7"/>
                  </a:lnTo>
                  <a:lnTo>
                    <a:pt x="85" y="0"/>
                  </a:lnTo>
                  <a:lnTo>
                    <a:pt x="93" y="5"/>
                  </a:lnTo>
                  <a:lnTo>
                    <a:pt x="100" y="19"/>
                  </a:lnTo>
                  <a:lnTo>
                    <a:pt x="102" y="34"/>
                  </a:lnTo>
                  <a:lnTo>
                    <a:pt x="107" y="48"/>
                  </a:lnTo>
                  <a:lnTo>
                    <a:pt x="107" y="55"/>
                  </a:lnTo>
                  <a:lnTo>
                    <a:pt x="100" y="53"/>
                  </a:lnTo>
                  <a:lnTo>
                    <a:pt x="98" y="53"/>
                  </a:lnTo>
                  <a:lnTo>
                    <a:pt x="97" y="65"/>
                  </a:lnTo>
                  <a:lnTo>
                    <a:pt x="95" y="77"/>
                  </a:lnTo>
                  <a:lnTo>
                    <a:pt x="92" y="89"/>
                  </a:lnTo>
                  <a:lnTo>
                    <a:pt x="90" y="101"/>
                  </a:lnTo>
                  <a:lnTo>
                    <a:pt x="85" y="112"/>
                  </a:lnTo>
                  <a:lnTo>
                    <a:pt x="81" y="122"/>
                  </a:lnTo>
                  <a:lnTo>
                    <a:pt x="78" y="132"/>
                  </a:lnTo>
                  <a:lnTo>
                    <a:pt x="74" y="144"/>
                  </a:lnTo>
                  <a:lnTo>
                    <a:pt x="69" y="151"/>
                  </a:lnTo>
                  <a:lnTo>
                    <a:pt x="66" y="162"/>
                  </a:lnTo>
                  <a:lnTo>
                    <a:pt x="62" y="170"/>
                  </a:lnTo>
                  <a:lnTo>
                    <a:pt x="59" y="180"/>
                  </a:lnTo>
                  <a:lnTo>
                    <a:pt x="52" y="187"/>
                  </a:lnTo>
                  <a:lnTo>
                    <a:pt x="47" y="194"/>
                  </a:lnTo>
                  <a:lnTo>
                    <a:pt x="38" y="198"/>
                  </a:lnTo>
                  <a:lnTo>
                    <a:pt x="30" y="201"/>
                  </a:lnTo>
                  <a:lnTo>
                    <a:pt x="19" y="198"/>
                  </a:lnTo>
                  <a:lnTo>
                    <a:pt x="12" y="191"/>
                  </a:lnTo>
                  <a:lnTo>
                    <a:pt x="6" y="180"/>
                  </a:lnTo>
                  <a:lnTo>
                    <a:pt x="6" y="172"/>
                  </a:lnTo>
                  <a:lnTo>
                    <a:pt x="6" y="165"/>
                  </a:lnTo>
                  <a:lnTo>
                    <a:pt x="7" y="160"/>
                  </a:lnTo>
                  <a:lnTo>
                    <a:pt x="0" y="150"/>
                  </a:lnTo>
                  <a:lnTo>
                    <a:pt x="0" y="139"/>
                  </a:lnTo>
                  <a:lnTo>
                    <a:pt x="6" y="132"/>
                  </a:lnTo>
                  <a:lnTo>
                    <a:pt x="11" y="129"/>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121" name="Freeform 192"/>
            <p:cNvSpPr>
              <a:spLocks/>
            </p:cNvSpPr>
            <p:nvPr/>
          </p:nvSpPr>
          <p:spPr bwMode="auto">
            <a:xfrm>
              <a:off x="3920332" y="3114675"/>
              <a:ext cx="1563688" cy="1747837"/>
            </a:xfrm>
            <a:custGeom>
              <a:avLst/>
              <a:gdLst/>
              <a:ahLst/>
              <a:cxnLst>
                <a:cxn ang="0">
                  <a:pos x="607" y="93"/>
                </a:cxn>
                <a:cxn ang="0">
                  <a:pos x="681" y="102"/>
                </a:cxn>
                <a:cxn ang="0">
                  <a:pos x="741" y="102"/>
                </a:cxn>
                <a:cxn ang="0">
                  <a:pos x="741" y="157"/>
                </a:cxn>
                <a:cxn ang="0">
                  <a:pos x="762" y="217"/>
                </a:cxn>
                <a:cxn ang="0">
                  <a:pos x="784" y="289"/>
                </a:cxn>
                <a:cxn ang="0">
                  <a:pos x="811" y="332"/>
                </a:cxn>
                <a:cxn ang="0">
                  <a:pos x="856" y="380"/>
                </a:cxn>
                <a:cxn ang="0">
                  <a:pos x="884" y="418"/>
                </a:cxn>
                <a:cxn ang="0">
                  <a:pos x="939" y="408"/>
                </a:cxn>
                <a:cxn ang="0">
                  <a:pos x="983" y="415"/>
                </a:cxn>
                <a:cxn ang="0">
                  <a:pos x="954" y="480"/>
                </a:cxn>
                <a:cxn ang="0">
                  <a:pos x="896" y="549"/>
                </a:cxn>
                <a:cxn ang="0">
                  <a:pos x="830" y="604"/>
                </a:cxn>
                <a:cxn ang="0">
                  <a:pos x="810" y="660"/>
                </a:cxn>
                <a:cxn ang="0">
                  <a:pos x="829" y="716"/>
                </a:cxn>
                <a:cxn ang="0">
                  <a:pos x="827" y="759"/>
                </a:cxn>
                <a:cxn ang="0">
                  <a:pos x="820" y="808"/>
                </a:cxn>
                <a:cxn ang="0">
                  <a:pos x="760" y="857"/>
                </a:cxn>
                <a:cxn ang="0">
                  <a:pos x="758" y="905"/>
                </a:cxn>
                <a:cxn ang="0">
                  <a:pos x="739" y="937"/>
                </a:cxn>
                <a:cxn ang="0">
                  <a:pos x="712" y="991"/>
                </a:cxn>
                <a:cxn ang="0">
                  <a:pos x="663" y="1058"/>
                </a:cxn>
                <a:cxn ang="0">
                  <a:pos x="603" y="1090"/>
                </a:cxn>
                <a:cxn ang="0">
                  <a:pos x="536" y="1101"/>
                </a:cxn>
                <a:cxn ang="0">
                  <a:pos x="505" y="1066"/>
                </a:cxn>
                <a:cxn ang="0">
                  <a:pos x="495" y="1025"/>
                </a:cxn>
                <a:cxn ang="0">
                  <a:pos x="457" y="949"/>
                </a:cxn>
                <a:cxn ang="0">
                  <a:pos x="443" y="889"/>
                </a:cxn>
                <a:cxn ang="0">
                  <a:pos x="414" y="814"/>
                </a:cxn>
                <a:cxn ang="0">
                  <a:pos x="447" y="743"/>
                </a:cxn>
                <a:cxn ang="0">
                  <a:pos x="433" y="688"/>
                </a:cxn>
                <a:cxn ang="0">
                  <a:pos x="392" y="614"/>
                </a:cxn>
                <a:cxn ang="0">
                  <a:pos x="388" y="562"/>
                </a:cxn>
                <a:cxn ang="0">
                  <a:pos x="393" y="530"/>
                </a:cxn>
                <a:cxn ang="0">
                  <a:pos x="340" y="507"/>
                </a:cxn>
                <a:cxn ang="0">
                  <a:pos x="282" y="478"/>
                </a:cxn>
                <a:cxn ang="0">
                  <a:pos x="218" y="506"/>
                </a:cxn>
                <a:cxn ang="0">
                  <a:pos x="141" y="507"/>
                </a:cxn>
                <a:cxn ang="0">
                  <a:pos x="70" y="459"/>
                </a:cxn>
                <a:cxn ang="0">
                  <a:pos x="29" y="408"/>
                </a:cxn>
                <a:cxn ang="0">
                  <a:pos x="8" y="378"/>
                </a:cxn>
                <a:cxn ang="0">
                  <a:pos x="17" y="320"/>
                </a:cxn>
                <a:cxn ang="0">
                  <a:pos x="17" y="239"/>
                </a:cxn>
                <a:cxn ang="0">
                  <a:pos x="72" y="155"/>
                </a:cxn>
                <a:cxn ang="0">
                  <a:pos x="113" y="96"/>
                </a:cxn>
                <a:cxn ang="0">
                  <a:pos x="161" y="40"/>
                </a:cxn>
                <a:cxn ang="0">
                  <a:pos x="215" y="40"/>
                </a:cxn>
                <a:cxn ang="0">
                  <a:pos x="273" y="14"/>
                </a:cxn>
                <a:cxn ang="0">
                  <a:pos x="332" y="12"/>
                </a:cxn>
                <a:cxn ang="0">
                  <a:pos x="388" y="0"/>
                </a:cxn>
                <a:cxn ang="0">
                  <a:pos x="404" y="19"/>
                </a:cxn>
                <a:cxn ang="0">
                  <a:pos x="411" y="66"/>
                </a:cxn>
                <a:cxn ang="0">
                  <a:pos x="462" y="79"/>
                </a:cxn>
                <a:cxn ang="0">
                  <a:pos x="522" y="114"/>
                </a:cxn>
                <a:cxn ang="0">
                  <a:pos x="540" y="79"/>
                </a:cxn>
              </a:cxnLst>
              <a:rect l="0" t="0" r="r" b="b"/>
              <a:pathLst>
                <a:path w="985" h="1101">
                  <a:moveTo>
                    <a:pt x="562" y="76"/>
                  </a:moveTo>
                  <a:lnTo>
                    <a:pt x="574" y="76"/>
                  </a:lnTo>
                  <a:lnTo>
                    <a:pt x="576" y="83"/>
                  </a:lnTo>
                  <a:lnTo>
                    <a:pt x="581" y="88"/>
                  </a:lnTo>
                  <a:lnTo>
                    <a:pt x="591" y="90"/>
                  </a:lnTo>
                  <a:lnTo>
                    <a:pt x="607" y="93"/>
                  </a:lnTo>
                  <a:lnTo>
                    <a:pt x="619" y="96"/>
                  </a:lnTo>
                  <a:lnTo>
                    <a:pt x="633" y="102"/>
                  </a:lnTo>
                  <a:lnTo>
                    <a:pt x="648" y="103"/>
                  </a:lnTo>
                  <a:lnTo>
                    <a:pt x="663" y="107"/>
                  </a:lnTo>
                  <a:lnTo>
                    <a:pt x="672" y="103"/>
                  </a:lnTo>
                  <a:lnTo>
                    <a:pt x="681" y="102"/>
                  </a:lnTo>
                  <a:lnTo>
                    <a:pt x="688" y="98"/>
                  </a:lnTo>
                  <a:lnTo>
                    <a:pt x="700" y="98"/>
                  </a:lnTo>
                  <a:lnTo>
                    <a:pt x="712" y="102"/>
                  </a:lnTo>
                  <a:lnTo>
                    <a:pt x="727" y="105"/>
                  </a:lnTo>
                  <a:lnTo>
                    <a:pt x="734" y="103"/>
                  </a:lnTo>
                  <a:lnTo>
                    <a:pt x="741" y="102"/>
                  </a:lnTo>
                  <a:lnTo>
                    <a:pt x="746" y="114"/>
                  </a:lnTo>
                  <a:lnTo>
                    <a:pt x="751" y="126"/>
                  </a:lnTo>
                  <a:lnTo>
                    <a:pt x="748" y="131"/>
                  </a:lnTo>
                  <a:lnTo>
                    <a:pt x="746" y="139"/>
                  </a:lnTo>
                  <a:lnTo>
                    <a:pt x="743" y="148"/>
                  </a:lnTo>
                  <a:lnTo>
                    <a:pt x="741" y="157"/>
                  </a:lnTo>
                  <a:lnTo>
                    <a:pt x="732" y="152"/>
                  </a:lnTo>
                  <a:lnTo>
                    <a:pt x="725" y="141"/>
                  </a:lnTo>
                  <a:lnTo>
                    <a:pt x="719" y="131"/>
                  </a:lnTo>
                  <a:lnTo>
                    <a:pt x="713" y="122"/>
                  </a:lnTo>
                  <a:lnTo>
                    <a:pt x="713" y="133"/>
                  </a:lnTo>
                  <a:lnTo>
                    <a:pt x="762" y="217"/>
                  </a:lnTo>
                  <a:lnTo>
                    <a:pt x="762" y="225"/>
                  </a:lnTo>
                  <a:lnTo>
                    <a:pt x="767" y="237"/>
                  </a:lnTo>
                  <a:lnTo>
                    <a:pt x="774" y="248"/>
                  </a:lnTo>
                  <a:lnTo>
                    <a:pt x="780" y="256"/>
                  </a:lnTo>
                  <a:lnTo>
                    <a:pt x="780" y="282"/>
                  </a:lnTo>
                  <a:lnTo>
                    <a:pt x="784" y="289"/>
                  </a:lnTo>
                  <a:lnTo>
                    <a:pt x="791" y="294"/>
                  </a:lnTo>
                  <a:lnTo>
                    <a:pt x="796" y="299"/>
                  </a:lnTo>
                  <a:lnTo>
                    <a:pt x="805" y="306"/>
                  </a:lnTo>
                  <a:lnTo>
                    <a:pt x="808" y="315"/>
                  </a:lnTo>
                  <a:lnTo>
                    <a:pt x="810" y="323"/>
                  </a:lnTo>
                  <a:lnTo>
                    <a:pt x="811" y="332"/>
                  </a:lnTo>
                  <a:lnTo>
                    <a:pt x="817" y="341"/>
                  </a:lnTo>
                  <a:lnTo>
                    <a:pt x="827" y="348"/>
                  </a:lnTo>
                  <a:lnTo>
                    <a:pt x="839" y="356"/>
                  </a:lnTo>
                  <a:lnTo>
                    <a:pt x="844" y="363"/>
                  </a:lnTo>
                  <a:lnTo>
                    <a:pt x="851" y="372"/>
                  </a:lnTo>
                  <a:lnTo>
                    <a:pt x="856" y="380"/>
                  </a:lnTo>
                  <a:lnTo>
                    <a:pt x="868" y="384"/>
                  </a:lnTo>
                  <a:lnTo>
                    <a:pt x="870" y="392"/>
                  </a:lnTo>
                  <a:lnTo>
                    <a:pt x="868" y="399"/>
                  </a:lnTo>
                  <a:lnTo>
                    <a:pt x="873" y="403"/>
                  </a:lnTo>
                  <a:lnTo>
                    <a:pt x="878" y="411"/>
                  </a:lnTo>
                  <a:lnTo>
                    <a:pt x="884" y="418"/>
                  </a:lnTo>
                  <a:lnTo>
                    <a:pt x="891" y="421"/>
                  </a:lnTo>
                  <a:lnTo>
                    <a:pt x="897" y="416"/>
                  </a:lnTo>
                  <a:lnTo>
                    <a:pt x="906" y="411"/>
                  </a:lnTo>
                  <a:lnTo>
                    <a:pt x="915" y="411"/>
                  </a:lnTo>
                  <a:lnTo>
                    <a:pt x="925" y="411"/>
                  </a:lnTo>
                  <a:lnTo>
                    <a:pt x="939" y="408"/>
                  </a:lnTo>
                  <a:lnTo>
                    <a:pt x="952" y="404"/>
                  </a:lnTo>
                  <a:lnTo>
                    <a:pt x="966" y="399"/>
                  </a:lnTo>
                  <a:lnTo>
                    <a:pt x="982" y="397"/>
                  </a:lnTo>
                  <a:lnTo>
                    <a:pt x="983" y="401"/>
                  </a:lnTo>
                  <a:lnTo>
                    <a:pt x="985" y="404"/>
                  </a:lnTo>
                  <a:lnTo>
                    <a:pt x="983" y="415"/>
                  </a:lnTo>
                  <a:lnTo>
                    <a:pt x="980" y="427"/>
                  </a:lnTo>
                  <a:lnTo>
                    <a:pt x="975" y="437"/>
                  </a:lnTo>
                  <a:lnTo>
                    <a:pt x="971" y="451"/>
                  </a:lnTo>
                  <a:lnTo>
                    <a:pt x="964" y="461"/>
                  </a:lnTo>
                  <a:lnTo>
                    <a:pt x="959" y="471"/>
                  </a:lnTo>
                  <a:lnTo>
                    <a:pt x="954" y="480"/>
                  </a:lnTo>
                  <a:lnTo>
                    <a:pt x="949" y="489"/>
                  </a:lnTo>
                  <a:lnTo>
                    <a:pt x="937" y="502"/>
                  </a:lnTo>
                  <a:lnTo>
                    <a:pt x="930" y="516"/>
                  </a:lnTo>
                  <a:lnTo>
                    <a:pt x="920" y="528"/>
                  </a:lnTo>
                  <a:lnTo>
                    <a:pt x="909" y="542"/>
                  </a:lnTo>
                  <a:lnTo>
                    <a:pt x="896" y="549"/>
                  </a:lnTo>
                  <a:lnTo>
                    <a:pt x="882" y="557"/>
                  </a:lnTo>
                  <a:lnTo>
                    <a:pt x="870" y="564"/>
                  </a:lnTo>
                  <a:lnTo>
                    <a:pt x="860" y="573"/>
                  </a:lnTo>
                  <a:lnTo>
                    <a:pt x="848" y="581"/>
                  </a:lnTo>
                  <a:lnTo>
                    <a:pt x="839" y="592"/>
                  </a:lnTo>
                  <a:lnTo>
                    <a:pt x="830" y="604"/>
                  </a:lnTo>
                  <a:lnTo>
                    <a:pt x="827" y="621"/>
                  </a:lnTo>
                  <a:lnTo>
                    <a:pt x="822" y="628"/>
                  </a:lnTo>
                  <a:lnTo>
                    <a:pt x="817" y="635"/>
                  </a:lnTo>
                  <a:lnTo>
                    <a:pt x="811" y="640"/>
                  </a:lnTo>
                  <a:lnTo>
                    <a:pt x="810" y="652"/>
                  </a:lnTo>
                  <a:lnTo>
                    <a:pt x="810" y="660"/>
                  </a:lnTo>
                  <a:lnTo>
                    <a:pt x="811" y="671"/>
                  </a:lnTo>
                  <a:lnTo>
                    <a:pt x="811" y="678"/>
                  </a:lnTo>
                  <a:lnTo>
                    <a:pt x="813" y="690"/>
                  </a:lnTo>
                  <a:lnTo>
                    <a:pt x="815" y="700"/>
                  </a:lnTo>
                  <a:lnTo>
                    <a:pt x="822" y="709"/>
                  </a:lnTo>
                  <a:lnTo>
                    <a:pt x="829" y="716"/>
                  </a:lnTo>
                  <a:lnTo>
                    <a:pt x="832" y="724"/>
                  </a:lnTo>
                  <a:lnTo>
                    <a:pt x="830" y="728"/>
                  </a:lnTo>
                  <a:lnTo>
                    <a:pt x="829" y="733"/>
                  </a:lnTo>
                  <a:lnTo>
                    <a:pt x="829" y="745"/>
                  </a:lnTo>
                  <a:lnTo>
                    <a:pt x="827" y="750"/>
                  </a:lnTo>
                  <a:lnTo>
                    <a:pt x="827" y="759"/>
                  </a:lnTo>
                  <a:lnTo>
                    <a:pt x="827" y="767"/>
                  </a:lnTo>
                  <a:lnTo>
                    <a:pt x="827" y="777"/>
                  </a:lnTo>
                  <a:lnTo>
                    <a:pt x="830" y="781"/>
                  </a:lnTo>
                  <a:lnTo>
                    <a:pt x="832" y="788"/>
                  </a:lnTo>
                  <a:lnTo>
                    <a:pt x="829" y="798"/>
                  </a:lnTo>
                  <a:lnTo>
                    <a:pt x="820" y="808"/>
                  </a:lnTo>
                  <a:lnTo>
                    <a:pt x="810" y="815"/>
                  </a:lnTo>
                  <a:lnTo>
                    <a:pt x="798" y="824"/>
                  </a:lnTo>
                  <a:lnTo>
                    <a:pt x="784" y="829"/>
                  </a:lnTo>
                  <a:lnTo>
                    <a:pt x="772" y="836"/>
                  </a:lnTo>
                  <a:lnTo>
                    <a:pt x="763" y="844"/>
                  </a:lnTo>
                  <a:lnTo>
                    <a:pt x="760" y="857"/>
                  </a:lnTo>
                  <a:lnTo>
                    <a:pt x="748" y="860"/>
                  </a:lnTo>
                  <a:lnTo>
                    <a:pt x="744" y="870"/>
                  </a:lnTo>
                  <a:lnTo>
                    <a:pt x="746" y="877"/>
                  </a:lnTo>
                  <a:lnTo>
                    <a:pt x="751" y="886"/>
                  </a:lnTo>
                  <a:lnTo>
                    <a:pt x="755" y="893"/>
                  </a:lnTo>
                  <a:lnTo>
                    <a:pt x="758" y="905"/>
                  </a:lnTo>
                  <a:lnTo>
                    <a:pt x="756" y="912"/>
                  </a:lnTo>
                  <a:lnTo>
                    <a:pt x="756" y="920"/>
                  </a:lnTo>
                  <a:lnTo>
                    <a:pt x="755" y="929"/>
                  </a:lnTo>
                  <a:lnTo>
                    <a:pt x="755" y="934"/>
                  </a:lnTo>
                  <a:lnTo>
                    <a:pt x="746" y="936"/>
                  </a:lnTo>
                  <a:lnTo>
                    <a:pt x="739" y="937"/>
                  </a:lnTo>
                  <a:lnTo>
                    <a:pt x="724" y="946"/>
                  </a:lnTo>
                  <a:lnTo>
                    <a:pt x="713" y="961"/>
                  </a:lnTo>
                  <a:lnTo>
                    <a:pt x="719" y="967"/>
                  </a:lnTo>
                  <a:lnTo>
                    <a:pt x="720" y="972"/>
                  </a:lnTo>
                  <a:lnTo>
                    <a:pt x="717" y="980"/>
                  </a:lnTo>
                  <a:lnTo>
                    <a:pt x="712" y="991"/>
                  </a:lnTo>
                  <a:lnTo>
                    <a:pt x="705" y="998"/>
                  </a:lnTo>
                  <a:lnTo>
                    <a:pt x="701" y="1004"/>
                  </a:lnTo>
                  <a:lnTo>
                    <a:pt x="689" y="1020"/>
                  </a:lnTo>
                  <a:lnTo>
                    <a:pt x="681" y="1037"/>
                  </a:lnTo>
                  <a:lnTo>
                    <a:pt x="670" y="1047"/>
                  </a:lnTo>
                  <a:lnTo>
                    <a:pt x="663" y="1058"/>
                  </a:lnTo>
                  <a:lnTo>
                    <a:pt x="653" y="1066"/>
                  </a:lnTo>
                  <a:lnTo>
                    <a:pt x="641" y="1077"/>
                  </a:lnTo>
                  <a:lnTo>
                    <a:pt x="627" y="1078"/>
                  </a:lnTo>
                  <a:lnTo>
                    <a:pt x="619" y="1087"/>
                  </a:lnTo>
                  <a:lnTo>
                    <a:pt x="610" y="1089"/>
                  </a:lnTo>
                  <a:lnTo>
                    <a:pt x="603" y="1090"/>
                  </a:lnTo>
                  <a:lnTo>
                    <a:pt x="596" y="1087"/>
                  </a:lnTo>
                  <a:lnTo>
                    <a:pt x="590" y="1085"/>
                  </a:lnTo>
                  <a:lnTo>
                    <a:pt x="572" y="1087"/>
                  </a:lnTo>
                  <a:lnTo>
                    <a:pt x="560" y="1092"/>
                  </a:lnTo>
                  <a:lnTo>
                    <a:pt x="548" y="1097"/>
                  </a:lnTo>
                  <a:lnTo>
                    <a:pt x="536" y="1101"/>
                  </a:lnTo>
                  <a:lnTo>
                    <a:pt x="524" y="1097"/>
                  </a:lnTo>
                  <a:lnTo>
                    <a:pt x="519" y="1090"/>
                  </a:lnTo>
                  <a:lnTo>
                    <a:pt x="516" y="1090"/>
                  </a:lnTo>
                  <a:lnTo>
                    <a:pt x="514" y="1092"/>
                  </a:lnTo>
                  <a:lnTo>
                    <a:pt x="510" y="1077"/>
                  </a:lnTo>
                  <a:lnTo>
                    <a:pt x="505" y="1066"/>
                  </a:lnTo>
                  <a:lnTo>
                    <a:pt x="509" y="1059"/>
                  </a:lnTo>
                  <a:lnTo>
                    <a:pt x="512" y="1053"/>
                  </a:lnTo>
                  <a:lnTo>
                    <a:pt x="509" y="1044"/>
                  </a:lnTo>
                  <a:lnTo>
                    <a:pt x="504" y="1037"/>
                  </a:lnTo>
                  <a:lnTo>
                    <a:pt x="498" y="1028"/>
                  </a:lnTo>
                  <a:lnTo>
                    <a:pt x="495" y="1025"/>
                  </a:lnTo>
                  <a:lnTo>
                    <a:pt x="486" y="1013"/>
                  </a:lnTo>
                  <a:lnTo>
                    <a:pt x="481" y="1001"/>
                  </a:lnTo>
                  <a:lnTo>
                    <a:pt x="473" y="989"/>
                  </a:lnTo>
                  <a:lnTo>
                    <a:pt x="467" y="977"/>
                  </a:lnTo>
                  <a:lnTo>
                    <a:pt x="461" y="963"/>
                  </a:lnTo>
                  <a:lnTo>
                    <a:pt x="457" y="949"/>
                  </a:lnTo>
                  <a:lnTo>
                    <a:pt x="454" y="934"/>
                  </a:lnTo>
                  <a:lnTo>
                    <a:pt x="454" y="920"/>
                  </a:lnTo>
                  <a:lnTo>
                    <a:pt x="454" y="910"/>
                  </a:lnTo>
                  <a:lnTo>
                    <a:pt x="454" y="906"/>
                  </a:lnTo>
                  <a:lnTo>
                    <a:pt x="448" y="898"/>
                  </a:lnTo>
                  <a:lnTo>
                    <a:pt x="443" y="889"/>
                  </a:lnTo>
                  <a:lnTo>
                    <a:pt x="431" y="870"/>
                  </a:lnTo>
                  <a:lnTo>
                    <a:pt x="423" y="853"/>
                  </a:lnTo>
                  <a:lnTo>
                    <a:pt x="418" y="843"/>
                  </a:lnTo>
                  <a:lnTo>
                    <a:pt x="416" y="834"/>
                  </a:lnTo>
                  <a:lnTo>
                    <a:pt x="414" y="824"/>
                  </a:lnTo>
                  <a:lnTo>
                    <a:pt x="414" y="814"/>
                  </a:lnTo>
                  <a:lnTo>
                    <a:pt x="414" y="800"/>
                  </a:lnTo>
                  <a:lnTo>
                    <a:pt x="418" y="789"/>
                  </a:lnTo>
                  <a:lnTo>
                    <a:pt x="423" y="781"/>
                  </a:lnTo>
                  <a:lnTo>
                    <a:pt x="430" y="774"/>
                  </a:lnTo>
                  <a:lnTo>
                    <a:pt x="440" y="759"/>
                  </a:lnTo>
                  <a:lnTo>
                    <a:pt x="447" y="743"/>
                  </a:lnTo>
                  <a:lnTo>
                    <a:pt x="445" y="733"/>
                  </a:lnTo>
                  <a:lnTo>
                    <a:pt x="443" y="726"/>
                  </a:lnTo>
                  <a:lnTo>
                    <a:pt x="440" y="719"/>
                  </a:lnTo>
                  <a:lnTo>
                    <a:pt x="440" y="714"/>
                  </a:lnTo>
                  <a:lnTo>
                    <a:pt x="436" y="698"/>
                  </a:lnTo>
                  <a:lnTo>
                    <a:pt x="433" y="688"/>
                  </a:lnTo>
                  <a:lnTo>
                    <a:pt x="430" y="679"/>
                  </a:lnTo>
                  <a:lnTo>
                    <a:pt x="426" y="671"/>
                  </a:lnTo>
                  <a:lnTo>
                    <a:pt x="423" y="655"/>
                  </a:lnTo>
                  <a:lnTo>
                    <a:pt x="418" y="642"/>
                  </a:lnTo>
                  <a:lnTo>
                    <a:pt x="404" y="628"/>
                  </a:lnTo>
                  <a:lnTo>
                    <a:pt x="392" y="614"/>
                  </a:lnTo>
                  <a:lnTo>
                    <a:pt x="380" y="599"/>
                  </a:lnTo>
                  <a:lnTo>
                    <a:pt x="376" y="583"/>
                  </a:lnTo>
                  <a:lnTo>
                    <a:pt x="376" y="576"/>
                  </a:lnTo>
                  <a:lnTo>
                    <a:pt x="380" y="571"/>
                  </a:lnTo>
                  <a:lnTo>
                    <a:pt x="383" y="564"/>
                  </a:lnTo>
                  <a:lnTo>
                    <a:pt x="388" y="562"/>
                  </a:lnTo>
                  <a:lnTo>
                    <a:pt x="387" y="557"/>
                  </a:lnTo>
                  <a:lnTo>
                    <a:pt x="388" y="556"/>
                  </a:lnTo>
                  <a:lnTo>
                    <a:pt x="388" y="547"/>
                  </a:lnTo>
                  <a:lnTo>
                    <a:pt x="388" y="540"/>
                  </a:lnTo>
                  <a:lnTo>
                    <a:pt x="388" y="533"/>
                  </a:lnTo>
                  <a:lnTo>
                    <a:pt x="393" y="530"/>
                  </a:lnTo>
                  <a:lnTo>
                    <a:pt x="387" y="519"/>
                  </a:lnTo>
                  <a:lnTo>
                    <a:pt x="380" y="513"/>
                  </a:lnTo>
                  <a:lnTo>
                    <a:pt x="371" y="507"/>
                  </a:lnTo>
                  <a:lnTo>
                    <a:pt x="361" y="507"/>
                  </a:lnTo>
                  <a:lnTo>
                    <a:pt x="347" y="507"/>
                  </a:lnTo>
                  <a:lnTo>
                    <a:pt x="340" y="507"/>
                  </a:lnTo>
                  <a:lnTo>
                    <a:pt x="328" y="502"/>
                  </a:lnTo>
                  <a:lnTo>
                    <a:pt x="321" y="492"/>
                  </a:lnTo>
                  <a:lnTo>
                    <a:pt x="313" y="482"/>
                  </a:lnTo>
                  <a:lnTo>
                    <a:pt x="301" y="478"/>
                  </a:lnTo>
                  <a:lnTo>
                    <a:pt x="290" y="478"/>
                  </a:lnTo>
                  <a:lnTo>
                    <a:pt x="282" y="478"/>
                  </a:lnTo>
                  <a:lnTo>
                    <a:pt x="273" y="480"/>
                  </a:lnTo>
                  <a:lnTo>
                    <a:pt x="266" y="485"/>
                  </a:lnTo>
                  <a:lnTo>
                    <a:pt x="251" y="490"/>
                  </a:lnTo>
                  <a:lnTo>
                    <a:pt x="237" y="497"/>
                  </a:lnTo>
                  <a:lnTo>
                    <a:pt x="227" y="501"/>
                  </a:lnTo>
                  <a:lnTo>
                    <a:pt x="218" y="506"/>
                  </a:lnTo>
                  <a:lnTo>
                    <a:pt x="204" y="502"/>
                  </a:lnTo>
                  <a:lnTo>
                    <a:pt x="189" y="499"/>
                  </a:lnTo>
                  <a:lnTo>
                    <a:pt x="173" y="499"/>
                  </a:lnTo>
                  <a:lnTo>
                    <a:pt x="163" y="502"/>
                  </a:lnTo>
                  <a:lnTo>
                    <a:pt x="151" y="504"/>
                  </a:lnTo>
                  <a:lnTo>
                    <a:pt x="141" y="507"/>
                  </a:lnTo>
                  <a:lnTo>
                    <a:pt x="130" y="506"/>
                  </a:lnTo>
                  <a:lnTo>
                    <a:pt x="125" y="504"/>
                  </a:lnTo>
                  <a:lnTo>
                    <a:pt x="111" y="494"/>
                  </a:lnTo>
                  <a:lnTo>
                    <a:pt x="96" y="483"/>
                  </a:lnTo>
                  <a:lnTo>
                    <a:pt x="80" y="471"/>
                  </a:lnTo>
                  <a:lnTo>
                    <a:pt x="70" y="459"/>
                  </a:lnTo>
                  <a:lnTo>
                    <a:pt x="63" y="449"/>
                  </a:lnTo>
                  <a:lnTo>
                    <a:pt x="58" y="439"/>
                  </a:lnTo>
                  <a:lnTo>
                    <a:pt x="51" y="430"/>
                  </a:lnTo>
                  <a:lnTo>
                    <a:pt x="46" y="423"/>
                  </a:lnTo>
                  <a:lnTo>
                    <a:pt x="39" y="416"/>
                  </a:lnTo>
                  <a:lnTo>
                    <a:pt x="29" y="408"/>
                  </a:lnTo>
                  <a:lnTo>
                    <a:pt x="19" y="399"/>
                  </a:lnTo>
                  <a:lnTo>
                    <a:pt x="15" y="394"/>
                  </a:lnTo>
                  <a:lnTo>
                    <a:pt x="12" y="391"/>
                  </a:lnTo>
                  <a:lnTo>
                    <a:pt x="8" y="387"/>
                  </a:lnTo>
                  <a:lnTo>
                    <a:pt x="10" y="387"/>
                  </a:lnTo>
                  <a:lnTo>
                    <a:pt x="8" y="378"/>
                  </a:lnTo>
                  <a:lnTo>
                    <a:pt x="6" y="372"/>
                  </a:lnTo>
                  <a:lnTo>
                    <a:pt x="3" y="363"/>
                  </a:lnTo>
                  <a:lnTo>
                    <a:pt x="0" y="354"/>
                  </a:lnTo>
                  <a:lnTo>
                    <a:pt x="6" y="346"/>
                  </a:lnTo>
                  <a:lnTo>
                    <a:pt x="13" y="334"/>
                  </a:lnTo>
                  <a:lnTo>
                    <a:pt x="17" y="320"/>
                  </a:lnTo>
                  <a:lnTo>
                    <a:pt x="20" y="310"/>
                  </a:lnTo>
                  <a:lnTo>
                    <a:pt x="17" y="293"/>
                  </a:lnTo>
                  <a:lnTo>
                    <a:pt x="15" y="280"/>
                  </a:lnTo>
                  <a:lnTo>
                    <a:pt x="12" y="267"/>
                  </a:lnTo>
                  <a:lnTo>
                    <a:pt x="12" y="253"/>
                  </a:lnTo>
                  <a:lnTo>
                    <a:pt x="17" y="239"/>
                  </a:lnTo>
                  <a:lnTo>
                    <a:pt x="25" y="229"/>
                  </a:lnTo>
                  <a:lnTo>
                    <a:pt x="31" y="212"/>
                  </a:lnTo>
                  <a:lnTo>
                    <a:pt x="39" y="195"/>
                  </a:lnTo>
                  <a:lnTo>
                    <a:pt x="49" y="177"/>
                  </a:lnTo>
                  <a:lnTo>
                    <a:pt x="60" y="165"/>
                  </a:lnTo>
                  <a:lnTo>
                    <a:pt x="72" y="155"/>
                  </a:lnTo>
                  <a:lnTo>
                    <a:pt x="89" y="152"/>
                  </a:lnTo>
                  <a:lnTo>
                    <a:pt x="101" y="139"/>
                  </a:lnTo>
                  <a:lnTo>
                    <a:pt x="111" y="127"/>
                  </a:lnTo>
                  <a:lnTo>
                    <a:pt x="111" y="114"/>
                  </a:lnTo>
                  <a:lnTo>
                    <a:pt x="113" y="105"/>
                  </a:lnTo>
                  <a:lnTo>
                    <a:pt x="113" y="96"/>
                  </a:lnTo>
                  <a:lnTo>
                    <a:pt x="120" y="88"/>
                  </a:lnTo>
                  <a:lnTo>
                    <a:pt x="130" y="76"/>
                  </a:lnTo>
                  <a:lnTo>
                    <a:pt x="141" y="64"/>
                  </a:lnTo>
                  <a:lnTo>
                    <a:pt x="151" y="52"/>
                  </a:lnTo>
                  <a:lnTo>
                    <a:pt x="163" y="40"/>
                  </a:lnTo>
                  <a:lnTo>
                    <a:pt x="161" y="40"/>
                  </a:lnTo>
                  <a:lnTo>
                    <a:pt x="166" y="33"/>
                  </a:lnTo>
                  <a:lnTo>
                    <a:pt x="172" y="26"/>
                  </a:lnTo>
                  <a:lnTo>
                    <a:pt x="180" y="31"/>
                  </a:lnTo>
                  <a:lnTo>
                    <a:pt x="191" y="36"/>
                  </a:lnTo>
                  <a:lnTo>
                    <a:pt x="201" y="38"/>
                  </a:lnTo>
                  <a:lnTo>
                    <a:pt x="215" y="40"/>
                  </a:lnTo>
                  <a:lnTo>
                    <a:pt x="227" y="35"/>
                  </a:lnTo>
                  <a:lnTo>
                    <a:pt x="234" y="29"/>
                  </a:lnTo>
                  <a:lnTo>
                    <a:pt x="240" y="24"/>
                  </a:lnTo>
                  <a:lnTo>
                    <a:pt x="251" y="21"/>
                  </a:lnTo>
                  <a:lnTo>
                    <a:pt x="261" y="17"/>
                  </a:lnTo>
                  <a:lnTo>
                    <a:pt x="273" y="14"/>
                  </a:lnTo>
                  <a:lnTo>
                    <a:pt x="283" y="11"/>
                  </a:lnTo>
                  <a:lnTo>
                    <a:pt x="294" y="9"/>
                  </a:lnTo>
                  <a:lnTo>
                    <a:pt x="304" y="7"/>
                  </a:lnTo>
                  <a:lnTo>
                    <a:pt x="314" y="7"/>
                  </a:lnTo>
                  <a:lnTo>
                    <a:pt x="323" y="9"/>
                  </a:lnTo>
                  <a:lnTo>
                    <a:pt x="332" y="12"/>
                  </a:lnTo>
                  <a:lnTo>
                    <a:pt x="340" y="7"/>
                  </a:lnTo>
                  <a:lnTo>
                    <a:pt x="354" y="4"/>
                  </a:lnTo>
                  <a:lnTo>
                    <a:pt x="361" y="5"/>
                  </a:lnTo>
                  <a:lnTo>
                    <a:pt x="368" y="7"/>
                  </a:lnTo>
                  <a:lnTo>
                    <a:pt x="378" y="4"/>
                  </a:lnTo>
                  <a:lnTo>
                    <a:pt x="388" y="0"/>
                  </a:lnTo>
                  <a:lnTo>
                    <a:pt x="395" y="4"/>
                  </a:lnTo>
                  <a:lnTo>
                    <a:pt x="404" y="9"/>
                  </a:lnTo>
                  <a:lnTo>
                    <a:pt x="407" y="7"/>
                  </a:lnTo>
                  <a:lnTo>
                    <a:pt x="412" y="5"/>
                  </a:lnTo>
                  <a:lnTo>
                    <a:pt x="407" y="12"/>
                  </a:lnTo>
                  <a:lnTo>
                    <a:pt x="404" y="19"/>
                  </a:lnTo>
                  <a:lnTo>
                    <a:pt x="407" y="24"/>
                  </a:lnTo>
                  <a:lnTo>
                    <a:pt x="411" y="29"/>
                  </a:lnTo>
                  <a:lnTo>
                    <a:pt x="407" y="40"/>
                  </a:lnTo>
                  <a:lnTo>
                    <a:pt x="404" y="50"/>
                  </a:lnTo>
                  <a:lnTo>
                    <a:pt x="406" y="57"/>
                  </a:lnTo>
                  <a:lnTo>
                    <a:pt x="411" y="66"/>
                  </a:lnTo>
                  <a:lnTo>
                    <a:pt x="418" y="71"/>
                  </a:lnTo>
                  <a:lnTo>
                    <a:pt x="426" y="74"/>
                  </a:lnTo>
                  <a:lnTo>
                    <a:pt x="433" y="74"/>
                  </a:lnTo>
                  <a:lnTo>
                    <a:pt x="442" y="74"/>
                  </a:lnTo>
                  <a:lnTo>
                    <a:pt x="452" y="74"/>
                  </a:lnTo>
                  <a:lnTo>
                    <a:pt x="462" y="79"/>
                  </a:lnTo>
                  <a:lnTo>
                    <a:pt x="471" y="84"/>
                  </a:lnTo>
                  <a:lnTo>
                    <a:pt x="479" y="93"/>
                  </a:lnTo>
                  <a:lnTo>
                    <a:pt x="488" y="100"/>
                  </a:lnTo>
                  <a:lnTo>
                    <a:pt x="498" y="107"/>
                  </a:lnTo>
                  <a:lnTo>
                    <a:pt x="509" y="110"/>
                  </a:lnTo>
                  <a:lnTo>
                    <a:pt x="522" y="114"/>
                  </a:lnTo>
                  <a:lnTo>
                    <a:pt x="529" y="110"/>
                  </a:lnTo>
                  <a:lnTo>
                    <a:pt x="533" y="107"/>
                  </a:lnTo>
                  <a:lnTo>
                    <a:pt x="533" y="102"/>
                  </a:lnTo>
                  <a:lnTo>
                    <a:pt x="533" y="96"/>
                  </a:lnTo>
                  <a:lnTo>
                    <a:pt x="533" y="84"/>
                  </a:lnTo>
                  <a:lnTo>
                    <a:pt x="540" y="79"/>
                  </a:lnTo>
                  <a:lnTo>
                    <a:pt x="548" y="76"/>
                  </a:lnTo>
                  <a:lnTo>
                    <a:pt x="562" y="74"/>
                  </a:lnTo>
                  <a:lnTo>
                    <a:pt x="562" y="76"/>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122" name="Freeform 193"/>
            <p:cNvSpPr>
              <a:spLocks/>
            </p:cNvSpPr>
            <p:nvPr/>
          </p:nvSpPr>
          <p:spPr bwMode="auto">
            <a:xfrm>
              <a:off x="4907757" y="2989263"/>
              <a:ext cx="852488" cy="739775"/>
            </a:xfrm>
            <a:custGeom>
              <a:avLst/>
              <a:gdLst/>
              <a:ahLst/>
              <a:cxnLst>
                <a:cxn ang="0">
                  <a:pos x="126" y="157"/>
                </a:cxn>
                <a:cxn ang="0">
                  <a:pos x="140" y="98"/>
                </a:cxn>
                <a:cxn ang="0">
                  <a:pos x="134" y="93"/>
                </a:cxn>
                <a:cxn ang="0">
                  <a:pos x="107" y="100"/>
                </a:cxn>
                <a:cxn ang="0">
                  <a:pos x="55" y="102"/>
                </a:cxn>
                <a:cxn ang="0">
                  <a:pos x="26" y="91"/>
                </a:cxn>
                <a:cxn ang="0">
                  <a:pos x="16" y="76"/>
                </a:cxn>
                <a:cxn ang="0">
                  <a:pos x="11" y="50"/>
                </a:cxn>
                <a:cxn ang="0">
                  <a:pos x="7" y="31"/>
                </a:cxn>
                <a:cxn ang="0">
                  <a:pos x="43" y="17"/>
                </a:cxn>
                <a:cxn ang="0">
                  <a:pos x="81" y="10"/>
                </a:cxn>
                <a:cxn ang="0">
                  <a:pos x="122" y="0"/>
                </a:cxn>
                <a:cxn ang="0">
                  <a:pos x="148" y="10"/>
                </a:cxn>
                <a:cxn ang="0">
                  <a:pos x="189" y="17"/>
                </a:cxn>
                <a:cxn ang="0">
                  <a:pos x="224" y="5"/>
                </a:cxn>
                <a:cxn ang="0">
                  <a:pos x="256" y="24"/>
                </a:cxn>
                <a:cxn ang="0">
                  <a:pos x="284" y="48"/>
                </a:cxn>
                <a:cxn ang="0">
                  <a:pos x="320" y="38"/>
                </a:cxn>
                <a:cxn ang="0">
                  <a:pos x="325" y="53"/>
                </a:cxn>
                <a:cxn ang="0">
                  <a:pos x="346" y="79"/>
                </a:cxn>
                <a:cxn ang="0">
                  <a:pos x="391" y="90"/>
                </a:cxn>
                <a:cxn ang="0">
                  <a:pos x="413" y="72"/>
                </a:cxn>
                <a:cxn ang="0">
                  <a:pos x="459" y="64"/>
                </a:cxn>
                <a:cxn ang="0">
                  <a:pos x="506" y="84"/>
                </a:cxn>
                <a:cxn ang="0">
                  <a:pos x="506" y="114"/>
                </a:cxn>
                <a:cxn ang="0">
                  <a:pos x="499" y="138"/>
                </a:cxn>
                <a:cxn ang="0">
                  <a:pos x="504" y="170"/>
                </a:cxn>
                <a:cxn ang="0">
                  <a:pos x="508" y="201"/>
                </a:cxn>
                <a:cxn ang="0">
                  <a:pos x="537" y="248"/>
                </a:cxn>
                <a:cxn ang="0">
                  <a:pos x="516" y="272"/>
                </a:cxn>
                <a:cxn ang="0">
                  <a:pos x="494" y="274"/>
                </a:cxn>
                <a:cxn ang="0">
                  <a:pos x="453" y="265"/>
                </a:cxn>
                <a:cxn ang="0">
                  <a:pos x="435" y="246"/>
                </a:cxn>
                <a:cxn ang="0">
                  <a:pos x="382" y="239"/>
                </a:cxn>
                <a:cxn ang="0">
                  <a:pos x="353" y="212"/>
                </a:cxn>
                <a:cxn ang="0">
                  <a:pos x="320" y="210"/>
                </a:cxn>
                <a:cxn ang="0">
                  <a:pos x="339" y="253"/>
                </a:cxn>
                <a:cxn ang="0">
                  <a:pos x="363" y="261"/>
                </a:cxn>
                <a:cxn ang="0">
                  <a:pos x="361" y="286"/>
                </a:cxn>
                <a:cxn ang="0">
                  <a:pos x="399" y="291"/>
                </a:cxn>
                <a:cxn ang="0">
                  <a:pos x="435" y="277"/>
                </a:cxn>
                <a:cxn ang="0">
                  <a:pos x="471" y="304"/>
                </a:cxn>
                <a:cxn ang="0">
                  <a:pos x="484" y="325"/>
                </a:cxn>
                <a:cxn ang="0">
                  <a:pos x="458" y="356"/>
                </a:cxn>
                <a:cxn ang="0">
                  <a:pos x="437" y="382"/>
                </a:cxn>
                <a:cxn ang="0">
                  <a:pos x="392" y="406"/>
                </a:cxn>
                <a:cxn ang="0">
                  <a:pos x="367" y="425"/>
                </a:cxn>
                <a:cxn ang="0">
                  <a:pos x="320" y="444"/>
                </a:cxn>
                <a:cxn ang="0">
                  <a:pos x="269" y="464"/>
                </a:cxn>
                <a:cxn ang="0">
                  <a:pos x="250" y="454"/>
                </a:cxn>
                <a:cxn ang="0">
                  <a:pos x="236" y="399"/>
                </a:cxn>
                <a:cxn ang="0">
                  <a:pos x="208" y="356"/>
                </a:cxn>
                <a:cxn ang="0">
                  <a:pos x="181" y="310"/>
                </a:cxn>
                <a:cxn ang="0">
                  <a:pos x="160" y="289"/>
                </a:cxn>
                <a:cxn ang="0">
                  <a:pos x="141" y="249"/>
                </a:cxn>
                <a:cxn ang="0">
                  <a:pos x="129" y="201"/>
                </a:cxn>
              </a:cxnLst>
              <a:rect l="0" t="0" r="r" b="b"/>
              <a:pathLst>
                <a:path w="537" h="466">
                  <a:moveTo>
                    <a:pt x="129" y="205"/>
                  </a:moveTo>
                  <a:lnTo>
                    <a:pt x="117" y="177"/>
                  </a:lnTo>
                  <a:lnTo>
                    <a:pt x="119" y="174"/>
                  </a:lnTo>
                  <a:lnTo>
                    <a:pt x="122" y="172"/>
                  </a:lnTo>
                  <a:lnTo>
                    <a:pt x="126" y="157"/>
                  </a:lnTo>
                  <a:lnTo>
                    <a:pt x="129" y="145"/>
                  </a:lnTo>
                  <a:lnTo>
                    <a:pt x="136" y="133"/>
                  </a:lnTo>
                  <a:lnTo>
                    <a:pt x="143" y="120"/>
                  </a:lnTo>
                  <a:lnTo>
                    <a:pt x="141" y="108"/>
                  </a:lnTo>
                  <a:lnTo>
                    <a:pt x="140" y="98"/>
                  </a:lnTo>
                  <a:lnTo>
                    <a:pt x="141" y="95"/>
                  </a:lnTo>
                  <a:lnTo>
                    <a:pt x="143" y="93"/>
                  </a:lnTo>
                  <a:lnTo>
                    <a:pt x="143" y="88"/>
                  </a:lnTo>
                  <a:lnTo>
                    <a:pt x="138" y="90"/>
                  </a:lnTo>
                  <a:lnTo>
                    <a:pt x="134" y="93"/>
                  </a:lnTo>
                  <a:lnTo>
                    <a:pt x="127" y="91"/>
                  </a:lnTo>
                  <a:lnTo>
                    <a:pt x="124" y="90"/>
                  </a:lnTo>
                  <a:lnTo>
                    <a:pt x="117" y="93"/>
                  </a:lnTo>
                  <a:lnTo>
                    <a:pt x="114" y="96"/>
                  </a:lnTo>
                  <a:lnTo>
                    <a:pt x="107" y="100"/>
                  </a:lnTo>
                  <a:lnTo>
                    <a:pt x="98" y="102"/>
                  </a:lnTo>
                  <a:lnTo>
                    <a:pt x="86" y="95"/>
                  </a:lnTo>
                  <a:lnTo>
                    <a:pt x="74" y="90"/>
                  </a:lnTo>
                  <a:lnTo>
                    <a:pt x="62" y="95"/>
                  </a:lnTo>
                  <a:lnTo>
                    <a:pt x="55" y="102"/>
                  </a:lnTo>
                  <a:lnTo>
                    <a:pt x="48" y="98"/>
                  </a:lnTo>
                  <a:lnTo>
                    <a:pt x="43" y="95"/>
                  </a:lnTo>
                  <a:lnTo>
                    <a:pt x="36" y="90"/>
                  </a:lnTo>
                  <a:lnTo>
                    <a:pt x="31" y="91"/>
                  </a:lnTo>
                  <a:lnTo>
                    <a:pt x="26" y="91"/>
                  </a:lnTo>
                  <a:lnTo>
                    <a:pt x="28" y="90"/>
                  </a:lnTo>
                  <a:lnTo>
                    <a:pt x="29" y="88"/>
                  </a:lnTo>
                  <a:lnTo>
                    <a:pt x="24" y="84"/>
                  </a:lnTo>
                  <a:lnTo>
                    <a:pt x="19" y="81"/>
                  </a:lnTo>
                  <a:lnTo>
                    <a:pt x="16" y="76"/>
                  </a:lnTo>
                  <a:lnTo>
                    <a:pt x="17" y="72"/>
                  </a:lnTo>
                  <a:lnTo>
                    <a:pt x="9" y="65"/>
                  </a:lnTo>
                  <a:lnTo>
                    <a:pt x="0" y="64"/>
                  </a:lnTo>
                  <a:lnTo>
                    <a:pt x="7" y="57"/>
                  </a:lnTo>
                  <a:lnTo>
                    <a:pt x="11" y="50"/>
                  </a:lnTo>
                  <a:lnTo>
                    <a:pt x="9" y="47"/>
                  </a:lnTo>
                  <a:lnTo>
                    <a:pt x="11" y="43"/>
                  </a:lnTo>
                  <a:lnTo>
                    <a:pt x="4" y="41"/>
                  </a:lnTo>
                  <a:lnTo>
                    <a:pt x="2" y="41"/>
                  </a:lnTo>
                  <a:lnTo>
                    <a:pt x="7" y="31"/>
                  </a:lnTo>
                  <a:lnTo>
                    <a:pt x="21" y="28"/>
                  </a:lnTo>
                  <a:lnTo>
                    <a:pt x="35" y="26"/>
                  </a:lnTo>
                  <a:lnTo>
                    <a:pt x="47" y="24"/>
                  </a:lnTo>
                  <a:lnTo>
                    <a:pt x="45" y="19"/>
                  </a:lnTo>
                  <a:lnTo>
                    <a:pt x="43" y="17"/>
                  </a:lnTo>
                  <a:lnTo>
                    <a:pt x="48" y="14"/>
                  </a:lnTo>
                  <a:lnTo>
                    <a:pt x="55" y="16"/>
                  </a:lnTo>
                  <a:lnTo>
                    <a:pt x="66" y="16"/>
                  </a:lnTo>
                  <a:lnTo>
                    <a:pt x="71" y="16"/>
                  </a:lnTo>
                  <a:lnTo>
                    <a:pt x="81" y="10"/>
                  </a:lnTo>
                  <a:lnTo>
                    <a:pt x="91" y="5"/>
                  </a:lnTo>
                  <a:lnTo>
                    <a:pt x="97" y="0"/>
                  </a:lnTo>
                  <a:lnTo>
                    <a:pt x="105" y="0"/>
                  </a:lnTo>
                  <a:lnTo>
                    <a:pt x="114" y="0"/>
                  </a:lnTo>
                  <a:lnTo>
                    <a:pt x="122" y="0"/>
                  </a:lnTo>
                  <a:lnTo>
                    <a:pt x="129" y="0"/>
                  </a:lnTo>
                  <a:lnTo>
                    <a:pt x="134" y="4"/>
                  </a:lnTo>
                  <a:lnTo>
                    <a:pt x="138" y="5"/>
                  </a:lnTo>
                  <a:lnTo>
                    <a:pt x="146" y="9"/>
                  </a:lnTo>
                  <a:lnTo>
                    <a:pt x="148" y="10"/>
                  </a:lnTo>
                  <a:lnTo>
                    <a:pt x="157" y="14"/>
                  </a:lnTo>
                  <a:lnTo>
                    <a:pt x="164" y="16"/>
                  </a:lnTo>
                  <a:lnTo>
                    <a:pt x="172" y="17"/>
                  </a:lnTo>
                  <a:lnTo>
                    <a:pt x="181" y="17"/>
                  </a:lnTo>
                  <a:lnTo>
                    <a:pt x="189" y="17"/>
                  </a:lnTo>
                  <a:lnTo>
                    <a:pt x="195" y="17"/>
                  </a:lnTo>
                  <a:lnTo>
                    <a:pt x="201" y="17"/>
                  </a:lnTo>
                  <a:lnTo>
                    <a:pt x="208" y="14"/>
                  </a:lnTo>
                  <a:lnTo>
                    <a:pt x="217" y="10"/>
                  </a:lnTo>
                  <a:lnTo>
                    <a:pt x="224" y="5"/>
                  </a:lnTo>
                  <a:lnTo>
                    <a:pt x="236" y="4"/>
                  </a:lnTo>
                  <a:lnTo>
                    <a:pt x="244" y="4"/>
                  </a:lnTo>
                  <a:lnTo>
                    <a:pt x="250" y="9"/>
                  </a:lnTo>
                  <a:lnTo>
                    <a:pt x="253" y="16"/>
                  </a:lnTo>
                  <a:lnTo>
                    <a:pt x="256" y="24"/>
                  </a:lnTo>
                  <a:lnTo>
                    <a:pt x="262" y="28"/>
                  </a:lnTo>
                  <a:lnTo>
                    <a:pt x="269" y="33"/>
                  </a:lnTo>
                  <a:lnTo>
                    <a:pt x="274" y="36"/>
                  </a:lnTo>
                  <a:lnTo>
                    <a:pt x="279" y="43"/>
                  </a:lnTo>
                  <a:lnTo>
                    <a:pt x="284" y="48"/>
                  </a:lnTo>
                  <a:lnTo>
                    <a:pt x="294" y="52"/>
                  </a:lnTo>
                  <a:lnTo>
                    <a:pt x="303" y="45"/>
                  </a:lnTo>
                  <a:lnTo>
                    <a:pt x="312" y="40"/>
                  </a:lnTo>
                  <a:lnTo>
                    <a:pt x="315" y="38"/>
                  </a:lnTo>
                  <a:lnTo>
                    <a:pt x="320" y="38"/>
                  </a:lnTo>
                  <a:lnTo>
                    <a:pt x="320" y="41"/>
                  </a:lnTo>
                  <a:lnTo>
                    <a:pt x="324" y="47"/>
                  </a:lnTo>
                  <a:lnTo>
                    <a:pt x="322" y="48"/>
                  </a:lnTo>
                  <a:lnTo>
                    <a:pt x="324" y="50"/>
                  </a:lnTo>
                  <a:lnTo>
                    <a:pt x="325" y="53"/>
                  </a:lnTo>
                  <a:lnTo>
                    <a:pt x="329" y="59"/>
                  </a:lnTo>
                  <a:lnTo>
                    <a:pt x="330" y="65"/>
                  </a:lnTo>
                  <a:lnTo>
                    <a:pt x="332" y="74"/>
                  </a:lnTo>
                  <a:lnTo>
                    <a:pt x="337" y="77"/>
                  </a:lnTo>
                  <a:lnTo>
                    <a:pt x="346" y="79"/>
                  </a:lnTo>
                  <a:lnTo>
                    <a:pt x="351" y="81"/>
                  </a:lnTo>
                  <a:lnTo>
                    <a:pt x="355" y="88"/>
                  </a:lnTo>
                  <a:lnTo>
                    <a:pt x="365" y="90"/>
                  </a:lnTo>
                  <a:lnTo>
                    <a:pt x="379" y="91"/>
                  </a:lnTo>
                  <a:lnTo>
                    <a:pt x="391" y="90"/>
                  </a:lnTo>
                  <a:lnTo>
                    <a:pt x="403" y="88"/>
                  </a:lnTo>
                  <a:lnTo>
                    <a:pt x="403" y="83"/>
                  </a:lnTo>
                  <a:lnTo>
                    <a:pt x="403" y="79"/>
                  </a:lnTo>
                  <a:lnTo>
                    <a:pt x="404" y="74"/>
                  </a:lnTo>
                  <a:lnTo>
                    <a:pt x="413" y="72"/>
                  </a:lnTo>
                  <a:lnTo>
                    <a:pt x="418" y="69"/>
                  </a:lnTo>
                  <a:lnTo>
                    <a:pt x="423" y="65"/>
                  </a:lnTo>
                  <a:lnTo>
                    <a:pt x="434" y="62"/>
                  </a:lnTo>
                  <a:lnTo>
                    <a:pt x="446" y="59"/>
                  </a:lnTo>
                  <a:lnTo>
                    <a:pt x="459" y="64"/>
                  </a:lnTo>
                  <a:lnTo>
                    <a:pt x="475" y="71"/>
                  </a:lnTo>
                  <a:lnTo>
                    <a:pt x="482" y="74"/>
                  </a:lnTo>
                  <a:lnTo>
                    <a:pt x="489" y="77"/>
                  </a:lnTo>
                  <a:lnTo>
                    <a:pt x="494" y="81"/>
                  </a:lnTo>
                  <a:lnTo>
                    <a:pt x="506" y="84"/>
                  </a:lnTo>
                  <a:lnTo>
                    <a:pt x="508" y="88"/>
                  </a:lnTo>
                  <a:lnTo>
                    <a:pt x="509" y="91"/>
                  </a:lnTo>
                  <a:lnTo>
                    <a:pt x="509" y="102"/>
                  </a:lnTo>
                  <a:lnTo>
                    <a:pt x="511" y="110"/>
                  </a:lnTo>
                  <a:lnTo>
                    <a:pt x="506" y="114"/>
                  </a:lnTo>
                  <a:lnTo>
                    <a:pt x="502" y="120"/>
                  </a:lnTo>
                  <a:lnTo>
                    <a:pt x="499" y="127"/>
                  </a:lnTo>
                  <a:lnTo>
                    <a:pt x="499" y="133"/>
                  </a:lnTo>
                  <a:lnTo>
                    <a:pt x="499" y="134"/>
                  </a:lnTo>
                  <a:lnTo>
                    <a:pt x="499" y="138"/>
                  </a:lnTo>
                  <a:lnTo>
                    <a:pt x="501" y="139"/>
                  </a:lnTo>
                  <a:lnTo>
                    <a:pt x="502" y="143"/>
                  </a:lnTo>
                  <a:lnTo>
                    <a:pt x="502" y="158"/>
                  </a:lnTo>
                  <a:lnTo>
                    <a:pt x="502" y="163"/>
                  </a:lnTo>
                  <a:lnTo>
                    <a:pt x="504" y="170"/>
                  </a:lnTo>
                  <a:lnTo>
                    <a:pt x="509" y="172"/>
                  </a:lnTo>
                  <a:lnTo>
                    <a:pt x="516" y="181"/>
                  </a:lnTo>
                  <a:lnTo>
                    <a:pt x="511" y="189"/>
                  </a:lnTo>
                  <a:lnTo>
                    <a:pt x="506" y="198"/>
                  </a:lnTo>
                  <a:lnTo>
                    <a:pt x="508" y="201"/>
                  </a:lnTo>
                  <a:lnTo>
                    <a:pt x="511" y="206"/>
                  </a:lnTo>
                  <a:lnTo>
                    <a:pt x="518" y="215"/>
                  </a:lnTo>
                  <a:lnTo>
                    <a:pt x="527" y="224"/>
                  </a:lnTo>
                  <a:lnTo>
                    <a:pt x="533" y="232"/>
                  </a:lnTo>
                  <a:lnTo>
                    <a:pt x="537" y="248"/>
                  </a:lnTo>
                  <a:lnTo>
                    <a:pt x="527" y="249"/>
                  </a:lnTo>
                  <a:lnTo>
                    <a:pt x="521" y="253"/>
                  </a:lnTo>
                  <a:lnTo>
                    <a:pt x="516" y="256"/>
                  </a:lnTo>
                  <a:lnTo>
                    <a:pt x="516" y="267"/>
                  </a:lnTo>
                  <a:lnTo>
                    <a:pt x="516" y="272"/>
                  </a:lnTo>
                  <a:lnTo>
                    <a:pt x="518" y="277"/>
                  </a:lnTo>
                  <a:lnTo>
                    <a:pt x="516" y="277"/>
                  </a:lnTo>
                  <a:lnTo>
                    <a:pt x="514" y="277"/>
                  </a:lnTo>
                  <a:lnTo>
                    <a:pt x="504" y="275"/>
                  </a:lnTo>
                  <a:lnTo>
                    <a:pt x="494" y="274"/>
                  </a:lnTo>
                  <a:lnTo>
                    <a:pt x="480" y="270"/>
                  </a:lnTo>
                  <a:lnTo>
                    <a:pt x="470" y="270"/>
                  </a:lnTo>
                  <a:lnTo>
                    <a:pt x="465" y="268"/>
                  </a:lnTo>
                  <a:lnTo>
                    <a:pt x="459" y="267"/>
                  </a:lnTo>
                  <a:lnTo>
                    <a:pt x="453" y="265"/>
                  </a:lnTo>
                  <a:lnTo>
                    <a:pt x="451" y="265"/>
                  </a:lnTo>
                  <a:lnTo>
                    <a:pt x="447" y="258"/>
                  </a:lnTo>
                  <a:lnTo>
                    <a:pt x="446" y="253"/>
                  </a:lnTo>
                  <a:lnTo>
                    <a:pt x="441" y="248"/>
                  </a:lnTo>
                  <a:lnTo>
                    <a:pt x="435" y="246"/>
                  </a:lnTo>
                  <a:lnTo>
                    <a:pt x="428" y="248"/>
                  </a:lnTo>
                  <a:lnTo>
                    <a:pt x="425" y="253"/>
                  </a:lnTo>
                  <a:lnTo>
                    <a:pt x="399" y="253"/>
                  </a:lnTo>
                  <a:lnTo>
                    <a:pt x="389" y="246"/>
                  </a:lnTo>
                  <a:lnTo>
                    <a:pt x="382" y="239"/>
                  </a:lnTo>
                  <a:lnTo>
                    <a:pt x="372" y="234"/>
                  </a:lnTo>
                  <a:lnTo>
                    <a:pt x="363" y="231"/>
                  </a:lnTo>
                  <a:lnTo>
                    <a:pt x="360" y="225"/>
                  </a:lnTo>
                  <a:lnTo>
                    <a:pt x="360" y="220"/>
                  </a:lnTo>
                  <a:lnTo>
                    <a:pt x="353" y="212"/>
                  </a:lnTo>
                  <a:lnTo>
                    <a:pt x="348" y="203"/>
                  </a:lnTo>
                  <a:lnTo>
                    <a:pt x="337" y="196"/>
                  </a:lnTo>
                  <a:lnTo>
                    <a:pt x="329" y="194"/>
                  </a:lnTo>
                  <a:lnTo>
                    <a:pt x="322" y="200"/>
                  </a:lnTo>
                  <a:lnTo>
                    <a:pt x="320" y="210"/>
                  </a:lnTo>
                  <a:lnTo>
                    <a:pt x="320" y="215"/>
                  </a:lnTo>
                  <a:lnTo>
                    <a:pt x="320" y="222"/>
                  </a:lnTo>
                  <a:lnTo>
                    <a:pt x="324" y="231"/>
                  </a:lnTo>
                  <a:lnTo>
                    <a:pt x="330" y="243"/>
                  </a:lnTo>
                  <a:lnTo>
                    <a:pt x="339" y="253"/>
                  </a:lnTo>
                  <a:lnTo>
                    <a:pt x="349" y="258"/>
                  </a:lnTo>
                  <a:lnTo>
                    <a:pt x="351" y="263"/>
                  </a:lnTo>
                  <a:lnTo>
                    <a:pt x="353" y="270"/>
                  </a:lnTo>
                  <a:lnTo>
                    <a:pt x="358" y="265"/>
                  </a:lnTo>
                  <a:lnTo>
                    <a:pt x="363" y="261"/>
                  </a:lnTo>
                  <a:lnTo>
                    <a:pt x="363" y="263"/>
                  </a:lnTo>
                  <a:lnTo>
                    <a:pt x="363" y="267"/>
                  </a:lnTo>
                  <a:lnTo>
                    <a:pt x="361" y="274"/>
                  </a:lnTo>
                  <a:lnTo>
                    <a:pt x="360" y="282"/>
                  </a:lnTo>
                  <a:lnTo>
                    <a:pt x="361" y="286"/>
                  </a:lnTo>
                  <a:lnTo>
                    <a:pt x="367" y="291"/>
                  </a:lnTo>
                  <a:lnTo>
                    <a:pt x="373" y="292"/>
                  </a:lnTo>
                  <a:lnTo>
                    <a:pt x="380" y="294"/>
                  </a:lnTo>
                  <a:lnTo>
                    <a:pt x="391" y="292"/>
                  </a:lnTo>
                  <a:lnTo>
                    <a:pt x="399" y="291"/>
                  </a:lnTo>
                  <a:lnTo>
                    <a:pt x="406" y="286"/>
                  </a:lnTo>
                  <a:lnTo>
                    <a:pt x="413" y="282"/>
                  </a:lnTo>
                  <a:lnTo>
                    <a:pt x="422" y="270"/>
                  </a:lnTo>
                  <a:lnTo>
                    <a:pt x="435" y="260"/>
                  </a:lnTo>
                  <a:lnTo>
                    <a:pt x="435" y="277"/>
                  </a:lnTo>
                  <a:lnTo>
                    <a:pt x="441" y="286"/>
                  </a:lnTo>
                  <a:lnTo>
                    <a:pt x="447" y="291"/>
                  </a:lnTo>
                  <a:lnTo>
                    <a:pt x="456" y="294"/>
                  </a:lnTo>
                  <a:lnTo>
                    <a:pt x="466" y="299"/>
                  </a:lnTo>
                  <a:lnTo>
                    <a:pt x="471" y="304"/>
                  </a:lnTo>
                  <a:lnTo>
                    <a:pt x="477" y="311"/>
                  </a:lnTo>
                  <a:lnTo>
                    <a:pt x="477" y="311"/>
                  </a:lnTo>
                  <a:lnTo>
                    <a:pt x="482" y="315"/>
                  </a:lnTo>
                  <a:lnTo>
                    <a:pt x="487" y="320"/>
                  </a:lnTo>
                  <a:lnTo>
                    <a:pt x="484" y="325"/>
                  </a:lnTo>
                  <a:lnTo>
                    <a:pt x="478" y="332"/>
                  </a:lnTo>
                  <a:lnTo>
                    <a:pt x="473" y="339"/>
                  </a:lnTo>
                  <a:lnTo>
                    <a:pt x="471" y="347"/>
                  </a:lnTo>
                  <a:lnTo>
                    <a:pt x="461" y="349"/>
                  </a:lnTo>
                  <a:lnTo>
                    <a:pt x="458" y="356"/>
                  </a:lnTo>
                  <a:lnTo>
                    <a:pt x="454" y="365"/>
                  </a:lnTo>
                  <a:lnTo>
                    <a:pt x="449" y="370"/>
                  </a:lnTo>
                  <a:lnTo>
                    <a:pt x="444" y="372"/>
                  </a:lnTo>
                  <a:lnTo>
                    <a:pt x="441" y="377"/>
                  </a:lnTo>
                  <a:lnTo>
                    <a:pt x="437" y="382"/>
                  </a:lnTo>
                  <a:lnTo>
                    <a:pt x="434" y="385"/>
                  </a:lnTo>
                  <a:lnTo>
                    <a:pt x="425" y="389"/>
                  </a:lnTo>
                  <a:lnTo>
                    <a:pt x="420" y="399"/>
                  </a:lnTo>
                  <a:lnTo>
                    <a:pt x="406" y="401"/>
                  </a:lnTo>
                  <a:lnTo>
                    <a:pt x="392" y="406"/>
                  </a:lnTo>
                  <a:lnTo>
                    <a:pt x="379" y="409"/>
                  </a:lnTo>
                  <a:lnTo>
                    <a:pt x="375" y="418"/>
                  </a:lnTo>
                  <a:lnTo>
                    <a:pt x="375" y="420"/>
                  </a:lnTo>
                  <a:lnTo>
                    <a:pt x="377" y="423"/>
                  </a:lnTo>
                  <a:lnTo>
                    <a:pt x="367" y="425"/>
                  </a:lnTo>
                  <a:lnTo>
                    <a:pt x="358" y="428"/>
                  </a:lnTo>
                  <a:lnTo>
                    <a:pt x="348" y="432"/>
                  </a:lnTo>
                  <a:lnTo>
                    <a:pt x="337" y="435"/>
                  </a:lnTo>
                  <a:lnTo>
                    <a:pt x="329" y="437"/>
                  </a:lnTo>
                  <a:lnTo>
                    <a:pt x="320" y="444"/>
                  </a:lnTo>
                  <a:lnTo>
                    <a:pt x="312" y="449"/>
                  </a:lnTo>
                  <a:lnTo>
                    <a:pt x="305" y="454"/>
                  </a:lnTo>
                  <a:lnTo>
                    <a:pt x="289" y="454"/>
                  </a:lnTo>
                  <a:lnTo>
                    <a:pt x="279" y="461"/>
                  </a:lnTo>
                  <a:lnTo>
                    <a:pt x="269" y="464"/>
                  </a:lnTo>
                  <a:lnTo>
                    <a:pt x="265" y="466"/>
                  </a:lnTo>
                  <a:lnTo>
                    <a:pt x="256" y="463"/>
                  </a:lnTo>
                  <a:lnTo>
                    <a:pt x="250" y="459"/>
                  </a:lnTo>
                  <a:lnTo>
                    <a:pt x="250" y="457"/>
                  </a:lnTo>
                  <a:lnTo>
                    <a:pt x="250" y="454"/>
                  </a:lnTo>
                  <a:lnTo>
                    <a:pt x="241" y="440"/>
                  </a:lnTo>
                  <a:lnTo>
                    <a:pt x="239" y="428"/>
                  </a:lnTo>
                  <a:lnTo>
                    <a:pt x="236" y="421"/>
                  </a:lnTo>
                  <a:lnTo>
                    <a:pt x="239" y="413"/>
                  </a:lnTo>
                  <a:lnTo>
                    <a:pt x="236" y="399"/>
                  </a:lnTo>
                  <a:lnTo>
                    <a:pt x="227" y="392"/>
                  </a:lnTo>
                  <a:lnTo>
                    <a:pt x="220" y="384"/>
                  </a:lnTo>
                  <a:lnTo>
                    <a:pt x="215" y="375"/>
                  </a:lnTo>
                  <a:lnTo>
                    <a:pt x="210" y="365"/>
                  </a:lnTo>
                  <a:lnTo>
                    <a:pt x="208" y="356"/>
                  </a:lnTo>
                  <a:lnTo>
                    <a:pt x="196" y="351"/>
                  </a:lnTo>
                  <a:lnTo>
                    <a:pt x="189" y="344"/>
                  </a:lnTo>
                  <a:lnTo>
                    <a:pt x="186" y="334"/>
                  </a:lnTo>
                  <a:lnTo>
                    <a:pt x="186" y="322"/>
                  </a:lnTo>
                  <a:lnTo>
                    <a:pt x="181" y="310"/>
                  </a:lnTo>
                  <a:lnTo>
                    <a:pt x="177" y="298"/>
                  </a:lnTo>
                  <a:lnTo>
                    <a:pt x="172" y="294"/>
                  </a:lnTo>
                  <a:lnTo>
                    <a:pt x="170" y="292"/>
                  </a:lnTo>
                  <a:lnTo>
                    <a:pt x="165" y="291"/>
                  </a:lnTo>
                  <a:lnTo>
                    <a:pt x="160" y="289"/>
                  </a:lnTo>
                  <a:lnTo>
                    <a:pt x="157" y="282"/>
                  </a:lnTo>
                  <a:lnTo>
                    <a:pt x="157" y="275"/>
                  </a:lnTo>
                  <a:lnTo>
                    <a:pt x="153" y="268"/>
                  </a:lnTo>
                  <a:lnTo>
                    <a:pt x="150" y="263"/>
                  </a:lnTo>
                  <a:lnTo>
                    <a:pt x="141" y="249"/>
                  </a:lnTo>
                  <a:lnTo>
                    <a:pt x="134" y="237"/>
                  </a:lnTo>
                  <a:lnTo>
                    <a:pt x="129" y="231"/>
                  </a:lnTo>
                  <a:lnTo>
                    <a:pt x="126" y="225"/>
                  </a:lnTo>
                  <a:lnTo>
                    <a:pt x="127" y="213"/>
                  </a:lnTo>
                  <a:lnTo>
                    <a:pt x="129" y="201"/>
                  </a:lnTo>
                  <a:lnTo>
                    <a:pt x="129" y="205"/>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123" name="Freeform 194"/>
            <p:cNvSpPr>
              <a:spLocks/>
            </p:cNvSpPr>
            <p:nvPr/>
          </p:nvSpPr>
          <p:spPr bwMode="auto">
            <a:xfrm>
              <a:off x="6136482" y="3794125"/>
              <a:ext cx="44450" cy="87312"/>
            </a:xfrm>
            <a:custGeom>
              <a:avLst/>
              <a:gdLst/>
              <a:ahLst/>
              <a:cxnLst>
                <a:cxn ang="0">
                  <a:pos x="28" y="35"/>
                </a:cxn>
                <a:cxn ang="0">
                  <a:pos x="23" y="47"/>
                </a:cxn>
                <a:cxn ang="0">
                  <a:pos x="12" y="55"/>
                </a:cxn>
                <a:cxn ang="0">
                  <a:pos x="4" y="50"/>
                </a:cxn>
                <a:cxn ang="0">
                  <a:pos x="0" y="42"/>
                </a:cxn>
                <a:cxn ang="0">
                  <a:pos x="0" y="30"/>
                </a:cxn>
                <a:cxn ang="0">
                  <a:pos x="4" y="19"/>
                </a:cxn>
                <a:cxn ang="0">
                  <a:pos x="5" y="9"/>
                </a:cxn>
                <a:cxn ang="0">
                  <a:pos x="7" y="0"/>
                </a:cxn>
                <a:cxn ang="0">
                  <a:pos x="12" y="7"/>
                </a:cxn>
                <a:cxn ang="0">
                  <a:pos x="19" y="14"/>
                </a:cxn>
                <a:cxn ang="0">
                  <a:pos x="24" y="23"/>
                </a:cxn>
                <a:cxn ang="0">
                  <a:pos x="28" y="35"/>
                </a:cxn>
              </a:cxnLst>
              <a:rect l="0" t="0" r="r" b="b"/>
              <a:pathLst>
                <a:path w="28" h="55">
                  <a:moveTo>
                    <a:pt x="28" y="35"/>
                  </a:moveTo>
                  <a:lnTo>
                    <a:pt x="23" y="47"/>
                  </a:lnTo>
                  <a:lnTo>
                    <a:pt x="12" y="55"/>
                  </a:lnTo>
                  <a:lnTo>
                    <a:pt x="4" y="50"/>
                  </a:lnTo>
                  <a:lnTo>
                    <a:pt x="0" y="42"/>
                  </a:lnTo>
                  <a:lnTo>
                    <a:pt x="0" y="30"/>
                  </a:lnTo>
                  <a:lnTo>
                    <a:pt x="4" y="19"/>
                  </a:lnTo>
                  <a:lnTo>
                    <a:pt x="5" y="9"/>
                  </a:lnTo>
                  <a:lnTo>
                    <a:pt x="7" y="0"/>
                  </a:lnTo>
                  <a:lnTo>
                    <a:pt x="12" y="7"/>
                  </a:lnTo>
                  <a:lnTo>
                    <a:pt x="19" y="14"/>
                  </a:lnTo>
                  <a:lnTo>
                    <a:pt x="24" y="23"/>
                  </a:lnTo>
                  <a:lnTo>
                    <a:pt x="28" y="35"/>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124" name="Freeform 195"/>
            <p:cNvSpPr>
              <a:spLocks/>
            </p:cNvSpPr>
            <p:nvPr/>
          </p:nvSpPr>
          <p:spPr bwMode="auto">
            <a:xfrm>
              <a:off x="5699919" y="3082925"/>
              <a:ext cx="930275" cy="747712"/>
            </a:xfrm>
            <a:custGeom>
              <a:avLst/>
              <a:gdLst/>
              <a:ahLst/>
              <a:cxnLst>
                <a:cxn ang="0">
                  <a:pos x="174" y="325"/>
                </a:cxn>
                <a:cxn ang="0">
                  <a:pos x="196" y="374"/>
                </a:cxn>
                <a:cxn ang="0">
                  <a:pos x="212" y="417"/>
                </a:cxn>
                <a:cxn ang="0">
                  <a:pos x="236" y="466"/>
                </a:cxn>
                <a:cxn ang="0">
                  <a:pos x="253" y="457"/>
                </a:cxn>
                <a:cxn ang="0">
                  <a:pos x="270" y="438"/>
                </a:cxn>
                <a:cxn ang="0">
                  <a:pos x="277" y="407"/>
                </a:cxn>
                <a:cxn ang="0">
                  <a:pos x="298" y="354"/>
                </a:cxn>
                <a:cxn ang="0">
                  <a:pos x="344" y="306"/>
                </a:cxn>
                <a:cxn ang="0">
                  <a:pos x="377" y="276"/>
                </a:cxn>
                <a:cxn ang="0">
                  <a:pos x="413" y="266"/>
                </a:cxn>
                <a:cxn ang="0">
                  <a:pos x="451" y="263"/>
                </a:cxn>
                <a:cxn ang="0">
                  <a:pos x="480" y="309"/>
                </a:cxn>
                <a:cxn ang="0">
                  <a:pos x="487" y="347"/>
                </a:cxn>
                <a:cxn ang="0">
                  <a:pos x="516" y="342"/>
                </a:cxn>
                <a:cxn ang="0">
                  <a:pos x="533" y="347"/>
                </a:cxn>
                <a:cxn ang="0">
                  <a:pos x="537" y="380"/>
                </a:cxn>
                <a:cxn ang="0">
                  <a:pos x="549" y="441"/>
                </a:cxn>
                <a:cxn ang="0">
                  <a:pos x="562" y="404"/>
                </a:cxn>
                <a:cxn ang="0">
                  <a:pos x="543" y="368"/>
                </a:cxn>
                <a:cxn ang="0">
                  <a:pos x="549" y="354"/>
                </a:cxn>
                <a:cxn ang="0">
                  <a:pos x="537" y="304"/>
                </a:cxn>
                <a:cxn ang="0">
                  <a:pos x="571" y="280"/>
                </a:cxn>
                <a:cxn ang="0">
                  <a:pos x="566" y="257"/>
                </a:cxn>
                <a:cxn ang="0">
                  <a:pos x="552" y="230"/>
                </a:cxn>
                <a:cxn ang="0">
                  <a:pos x="540" y="213"/>
                </a:cxn>
                <a:cxn ang="0">
                  <a:pos x="540" y="165"/>
                </a:cxn>
                <a:cxn ang="0">
                  <a:pos x="509" y="144"/>
                </a:cxn>
                <a:cxn ang="0">
                  <a:pos x="483" y="156"/>
                </a:cxn>
                <a:cxn ang="0">
                  <a:pos x="444" y="168"/>
                </a:cxn>
                <a:cxn ang="0">
                  <a:pos x="404" y="166"/>
                </a:cxn>
                <a:cxn ang="0">
                  <a:pos x="358" y="165"/>
                </a:cxn>
                <a:cxn ang="0">
                  <a:pos x="335" y="146"/>
                </a:cxn>
                <a:cxn ang="0">
                  <a:pos x="282" y="127"/>
                </a:cxn>
                <a:cxn ang="0">
                  <a:pos x="261" y="103"/>
                </a:cxn>
                <a:cxn ang="0">
                  <a:pos x="265" y="79"/>
                </a:cxn>
                <a:cxn ang="0">
                  <a:pos x="277" y="44"/>
                </a:cxn>
                <a:cxn ang="0">
                  <a:pos x="224" y="39"/>
                </a:cxn>
                <a:cxn ang="0">
                  <a:pos x="198" y="17"/>
                </a:cxn>
                <a:cxn ang="0">
                  <a:pos x="157" y="12"/>
                </a:cxn>
                <a:cxn ang="0">
                  <a:pos x="132" y="12"/>
                </a:cxn>
                <a:cxn ang="0">
                  <a:pos x="91" y="20"/>
                </a:cxn>
                <a:cxn ang="0">
                  <a:pos x="62" y="22"/>
                </a:cxn>
                <a:cxn ang="0">
                  <a:pos x="34" y="49"/>
                </a:cxn>
                <a:cxn ang="0">
                  <a:pos x="12" y="51"/>
                </a:cxn>
                <a:cxn ang="0">
                  <a:pos x="0" y="75"/>
                </a:cxn>
                <a:cxn ang="0">
                  <a:pos x="3" y="104"/>
                </a:cxn>
                <a:cxn ang="0">
                  <a:pos x="7" y="139"/>
                </a:cxn>
                <a:cxn ang="0">
                  <a:pos x="34" y="173"/>
                </a:cxn>
                <a:cxn ang="0">
                  <a:pos x="17" y="208"/>
                </a:cxn>
                <a:cxn ang="0">
                  <a:pos x="41" y="213"/>
                </a:cxn>
                <a:cxn ang="0">
                  <a:pos x="83" y="213"/>
                </a:cxn>
                <a:cxn ang="0">
                  <a:pos x="115" y="247"/>
                </a:cxn>
                <a:cxn ang="0">
                  <a:pos x="131" y="259"/>
                </a:cxn>
                <a:cxn ang="0">
                  <a:pos x="136" y="282"/>
                </a:cxn>
                <a:cxn ang="0">
                  <a:pos x="167" y="261"/>
                </a:cxn>
                <a:cxn ang="0">
                  <a:pos x="174" y="288"/>
                </a:cxn>
              </a:cxnLst>
              <a:rect l="0" t="0" r="r" b="b"/>
              <a:pathLst>
                <a:path w="586" h="471">
                  <a:moveTo>
                    <a:pt x="174" y="304"/>
                  </a:moveTo>
                  <a:lnTo>
                    <a:pt x="170" y="302"/>
                  </a:lnTo>
                  <a:lnTo>
                    <a:pt x="170" y="306"/>
                  </a:lnTo>
                  <a:lnTo>
                    <a:pt x="172" y="311"/>
                  </a:lnTo>
                  <a:lnTo>
                    <a:pt x="174" y="325"/>
                  </a:lnTo>
                  <a:lnTo>
                    <a:pt x="181" y="338"/>
                  </a:lnTo>
                  <a:lnTo>
                    <a:pt x="182" y="347"/>
                  </a:lnTo>
                  <a:lnTo>
                    <a:pt x="187" y="357"/>
                  </a:lnTo>
                  <a:lnTo>
                    <a:pt x="191" y="366"/>
                  </a:lnTo>
                  <a:lnTo>
                    <a:pt x="196" y="374"/>
                  </a:lnTo>
                  <a:lnTo>
                    <a:pt x="198" y="383"/>
                  </a:lnTo>
                  <a:lnTo>
                    <a:pt x="201" y="392"/>
                  </a:lnTo>
                  <a:lnTo>
                    <a:pt x="203" y="400"/>
                  </a:lnTo>
                  <a:lnTo>
                    <a:pt x="206" y="412"/>
                  </a:lnTo>
                  <a:lnTo>
                    <a:pt x="212" y="417"/>
                  </a:lnTo>
                  <a:lnTo>
                    <a:pt x="218" y="428"/>
                  </a:lnTo>
                  <a:lnTo>
                    <a:pt x="224" y="443"/>
                  </a:lnTo>
                  <a:lnTo>
                    <a:pt x="232" y="460"/>
                  </a:lnTo>
                  <a:lnTo>
                    <a:pt x="232" y="462"/>
                  </a:lnTo>
                  <a:lnTo>
                    <a:pt x="236" y="466"/>
                  </a:lnTo>
                  <a:lnTo>
                    <a:pt x="237" y="469"/>
                  </a:lnTo>
                  <a:lnTo>
                    <a:pt x="244" y="471"/>
                  </a:lnTo>
                  <a:lnTo>
                    <a:pt x="246" y="467"/>
                  </a:lnTo>
                  <a:lnTo>
                    <a:pt x="249" y="460"/>
                  </a:lnTo>
                  <a:lnTo>
                    <a:pt x="253" y="457"/>
                  </a:lnTo>
                  <a:lnTo>
                    <a:pt x="260" y="455"/>
                  </a:lnTo>
                  <a:lnTo>
                    <a:pt x="261" y="450"/>
                  </a:lnTo>
                  <a:lnTo>
                    <a:pt x="263" y="447"/>
                  </a:lnTo>
                  <a:lnTo>
                    <a:pt x="265" y="440"/>
                  </a:lnTo>
                  <a:lnTo>
                    <a:pt x="270" y="438"/>
                  </a:lnTo>
                  <a:lnTo>
                    <a:pt x="272" y="436"/>
                  </a:lnTo>
                  <a:lnTo>
                    <a:pt x="275" y="436"/>
                  </a:lnTo>
                  <a:lnTo>
                    <a:pt x="277" y="435"/>
                  </a:lnTo>
                  <a:lnTo>
                    <a:pt x="275" y="423"/>
                  </a:lnTo>
                  <a:lnTo>
                    <a:pt x="277" y="407"/>
                  </a:lnTo>
                  <a:lnTo>
                    <a:pt x="280" y="392"/>
                  </a:lnTo>
                  <a:lnTo>
                    <a:pt x="279" y="380"/>
                  </a:lnTo>
                  <a:lnTo>
                    <a:pt x="277" y="369"/>
                  </a:lnTo>
                  <a:lnTo>
                    <a:pt x="282" y="359"/>
                  </a:lnTo>
                  <a:lnTo>
                    <a:pt x="298" y="354"/>
                  </a:lnTo>
                  <a:lnTo>
                    <a:pt x="303" y="349"/>
                  </a:lnTo>
                  <a:lnTo>
                    <a:pt x="310" y="343"/>
                  </a:lnTo>
                  <a:lnTo>
                    <a:pt x="323" y="328"/>
                  </a:lnTo>
                  <a:lnTo>
                    <a:pt x="339" y="313"/>
                  </a:lnTo>
                  <a:lnTo>
                    <a:pt x="344" y="306"/>
                  </a:lnTo>
                  <a:lnTo>
                    <a:pt x="354" y="302"/>
                  </a:lnTo>
                  <a:lnTo>
                    <a:pt x="363" y="297"/>
                  </a:lnTo>
                  <a:lnTo>
                    <a:pt x="371" y="294"/>
                  </a:lnTo>
                  <a:lnTo>
                    <a:pt x="373" y="285"/>
                  </a:lnTo>
                  <a:lnTo>
                    <a:pt x="377" y="276"/>
                  </a:lnTo>
                  <a:lnTo>
                    <a:pt x="384" y="270"/>
                  </a:lnTo>
                  <a:lnTo>
                    <a:pt x="392" y="263"/>
                  </a:lnTo>
                  <a:lnTo>
                    <a:pt x="397" y="266"/>
                  </a:lnTo>
                  <a:lnTo>
                    <a:pt x="404" y="268"/>
                  </a:lnTo>
                  <a:lnTo>
                    <a:pt x="413" y="266"/>
                  </a:lnTo>
                  <a:lnTo>
                    <a:pt x="423" y="264"/>
                  </a:lnTo>
                  <a:lnTo>
                    <a:pt x="428" y="259"/>
                  </a:lnTo>
                  <a:lnTo>
                    <a:pt x="432" y="251"/>
                  </a:lnTo>
                  <a:lnTo>
                    <a:pt x="444" y="254"/>
                  </a:lnTo>
                  <a:lnTo>
                    <a:pt x="451" y="263"/>
                  </a:lnTo>
                  <a:lnTo>
                    <a:pt x="452" y="271"/>
                  </a:lnTo>
                  <a:lnTo>
                    <a:pt x="456" y="282"/>
                  </a:lnTo>
                  <a:lnTo>
                    <a:pt x="463" y="290"/>
                  </a:lnTo>
                  <a:lnTo>
                    <a:pt x="473" y="299"/>
                  </a:lnTo>
                  <a:lnTo>
                    <a:pt x="480" y="309"/>
                  </a:lnTo>
                  <a:lnTo>
                    <a:pt x="487" y="325"/>
                  </a:lnTo>
                  <a:lnTo>
                    <a:pt x="488" y="328"/>
                  </a:lnTo>
                  <a:lnTo>
                    <a:pt x="490" y="331"/>
                  </a:lnTo>
                  <a:lnTo>
                    <a:pt x="488" y="338"/>
                  </a:lnTo>
                  <a:lnTo>
                    <a:pt x="487" y="347"/>
                  </a:lnTo>
                  <a:lnTo>
                    <a:pt x="488" y="356"/>
                  </a:lnTo>
                  <a:lnTo>
                    <a:pt x="495" y="359"/>
                  </a:lnTo>
                  <a:lnTo>
                    <a:pt x="502" y="356"/>
                  </a:lnTo>
                  <a:lnTo>
                    <a:pt x="511" y="350"/>
                  </a:lnTo>
                  <a:lnTo>
                    <a:pt x="516" y="342"/>
                  </a:lnTo>
                  <a:lnTo>
                    <a:pt x="521" y="337"/>
                  </a:lnTo>
                  <a:lnTo>
                    <a:pt x="523" y="340"/>
                  </a:lnTo>
                  <a:lnTo>
                    <a:pt x="526" y="345"/>
                  </a:lnTo>
                  <a:lnTo>
                    <a:pt x="530" y="345"/>
                  </a:lnTo>
                  <a:lnTo>
                    <a:pt x="533" y="347"/>
                  </a:lnTo>
                  <a:lnTo>
                    <a:pt x="533" y="352"/>
                  </a:lnTo>
                  <a:lnTo>
                    <a:pt x="533" y="361"/>
                  </a:lnTo>
                  <a:lnTo>
                    <a:pt x="533" y="366"/>
                  </a:lnTo>
                  <a:lnTo>
                    <a:pt x="537" y="369"/>
                  </a:lnTo>
                  <a:lnTo>
                    <a:pt x="537" y="380"/>
                  </a:lnTo>
                  <a:lnTo>
                    <a:pt x="542" y="392"/>
                  </a:lnTo>
                  <a:lnTo>
                    <a:pt x="545" y="404"/>
                  </a:lnTo>
                  <a:lnTo>
                    <a:pt x="549" y="421"/>
                  </a:lnTo>
                  <a:lnTo>
                    <a:pt x="547" y="431"/>
                  </a:lnTo>
                  <a:lnTo>
                    <a:pt x="549" y="441"/>
                  </a:lnTo>
                  <a:lnTo>
                    <a:pt x="554" y="428"/>
                  </a:lnTo>
                  <a:lnTo>
                    <a:pt x="559" y="417"/>
                  </a:lnTo>
                  <a:lnTo>
                    <a:pt x="561" y="414"/>
                  </a:lnTo>
                  <a:lnTo>
                    <a:pt x="564" y="411"/>
                  </a:lnTo>
                  <a:lnTo>
                    <a:pt x="562" y="404"/>
                  </a:lnTo>
                  <a:lnTo>
                    <a:pt x="559" y="395"/>
                  </a:lnTo>
                  <a:lnTo>
                    <a:pt x="556" y="385"/>
                  </a:lnTo>
                  <a:lnTo>
                    <a:pt x="554" y="380"/>
                  </a:lnTo>
                  <a:lnTo>
                    <a:pt x="545" y="374"/>
                  </a:lnTo>
                  <a:lnTo>
                    <a:pt x="543" y="368"/>
                  </a:lnTo>
                  <a:lnTo>
                    <a:pt x="543" y="366"/>
                  </a:lnTo>
                  <a:lnTo>
                    <a:pt x="545" y="364"/>
                  </a:lnTo>
                  <a:lnTo>
                    <a:pt x="545" y="364"/>
                  </a:lnTo>
                  <a:lnTo>
                    <a:pt x="547" y="359"/>
                  </a:lnTo>
                  <a:lnTo>
                    <a:pt x="549" y="354"/>
                  </a:lnTo>
                  <a:lnTo>
                    <a:pt x="547" y="342"/>
                  </a:lnTo>
                  <a:lnTo>
                    <a:pt x="545" y="331"/>
                  </a:lnTo>
                  <a:lnTo>
                    <a:pt x="538" y="325"/>
                  </a:lnTo>
                  <a:lnTo>
                    <a:pt x="535" y="318"/>
                  </a:lnTo>
                  <a:lnTo>
                    <a:pt x="537" y="304"/>
                  </a:lnTo>
                  <a:lnTo>
                    <a:pt x="543" y="297"/>
                  </a:lnTo>
                  <a:lnTo>
                    <a:pt x="549" y="294"/>
                  </a:lnTo>
                  <a:lnTo>
                    <a:pt x="557" y="292"/>
                  </a:lnTo>
                  <a:lnTo>
                    <a:pt x="564" y="285"/>
                  </a:lnTo>
                  <a:lnTo>
                    <a:pt x="571" y="280"/>
                  </a:lnTo>
                  <a:lnTo>
                    <a:pt x="578" y="273"/>
                  </a:lnTo>
                  <a:lnTo>
                    <a:pt x="586" y="264"/>
                  </a:lnTo>
                  <a:lnTo>
                    <a:pt x="581" y="264"/>
                  </a:lnTo>
                  <a:lnTo>
                    <a:pt x="578" y="266"/>
                  </a:lnTo>
                  <a:lnTo>
                    <a:pt x="566" y="257"/>
                  </a:lnTo>
                  <a:lnTo>
                    <a:pt x="562" y="244"/>
                  </a:lnTo>
                  <a:lnTo>
                    <a:pt x="557" y="240"/>
                  </a:lnTo>
                  <a:lnTo>
                    <a:pt x="556" y="237"/>
                  </a:lnTo>
                  <a:lnTo>
                    <a:pt x="554" y="232"/>
                  </a:lnTo>
                  <a:lnTo>
                    <a:pt x="552" y="230"/>
                  </a:lnTo>
                  <a:lnTo>
                    <a:pt x="545" y="230"/>
                  </a:lnTo>
                  <a:lnTo>
                    <a:pt x="540" y="232"/>
                  </a:lnTo>
                  <a:lnTo>
                    <a:pt x="538" y="228"/>
                  </a:lnTo>
                  <a:lnTo>
                    <a:pt x="538" y="227"/>
                  </a:lnTo>
                  <a:lnTo>
                    <a:pt x="540" y="213"/>
                  </a:lnTo>
                  <a:lnTo>
                    <a:pt x="545" y="206"/>
                  </a:lnTo>
                  <a:lnTo>
                    <a:pt x="549" y="199"/>
                  </a:lnTo>
                  <a:lnTo>
                    <a:pt x="552" y="187"/>
                  </a:lnTo>
                  <a:lnTo>
                    <a:pt x="547" y="175"/>
                  </a:lnTo>
                  <a:lnTo>
                    <a:pt x="540" y="165"/>
                  </a:lnTo>
                  <a:lnTo>
                    <a:pt x="530" y="159"/>
                  </a:lnTo>
                  <a:lnTo>
                    <a:pt x="523" y="158"/>
                  </a:lnTo>
                  <a:lnTo>
                    <a:pt x="516" y="151"/>
                  </a:lnTo>
                  <a:lnTo>
                    <a:pt x="513" y="144"/>
                  </a:lnTo>
                  <a:lnTo>
                    <a:pt x="509" y="144"/>
                  </a:lnTo>
                  <a:lnTo>
                    <a:pt x="506" y="149"/>
                  </a:lnTo>
                  <a:lnTo>
                    <a:pt x="495" y="147"/>
                  </a:lnTo>
                  <a:lnTo>
                    <a:pt x="488" y="149"/>
                  </a:lnTo>
                  <a:lnTo>
                    <a:pt x="485" y="151"/>
                  </a:lnTo>
                  <a:lnTo>
                    <a:pt x="483" y="156"/>
                  </a:lnTo>
                  <a:lnTo>
                    <a:pt x="476" y="158"/>
                  </a:lnTo>
                  <a:lnTo>
                    <a:pt x="470" y="163"/>
                  </a:lnTo>
                  <a:lnTo>
                    <a:pt x="461" y="168"/>
                  </a:lnTo>
                  <a:lnTo>
                    <a:pt x="456" y="172"/>
                  </a:lnTo>
                  <a:lnTo>
                    <a:pt x="444" y="168"/>
                  </a:lnTo>
                  <a:lnTo>
                    <a:pt x="430" y="165"/>
                  </a:lnTo>
                  <a:lnTo>
                    <a:pt x="416" y="170"/>
                  </a:lnTo>
                  <a:lnTo>
                    <a:pt x="408" y="178"/>
                  </a:lnTo>
                  <a:lnTo>
                    <a:pt x="406" y="170"/>
                  </a:lnTo>
                  <a:lnTo>
                    <a:pt x="404" y="166"/>
                  </a:lnTo>
                  <a:lnTo>
                    <a:pt x="399" y="168"/>
                  </a:lnTo>
                  <a:lnTo>
                    <a:pt x="394" y="170"/>
                  </a:lnTo>
                  <a:lnTo>
                    <a:pt x="384" y="170"/>
                  </a:lnTo>
                  <a:lnTo>
                    <a:pt x="373" y="170"/>
                  </a:lnTo>
                  <a:lnTo>
                    <a:pt x="358" y="165"/>
                  </a:lnTo>
                  <a:lnTo>
                    <a:pt x="349" y="156"/>
                  </a:lnTo>
                  <a:lnTo>
                    <a:pt x="344" y="156"/>
                  </a:lnTo>
                  <a:lnTo>
                    <a:pt x="341" y="156"/>
                  </a:lnTo>
                  <a:lnTo>
                    <a:pt x="337" y="149"/>
                  </a:lnTo>
                  <a:lnTo>
                    <a:pt x="335" y="146"/>
                  </a:lnTo>
                  <a:lnTo>
                    <a:pt x="323" y="142"/>
                  </a:lnTo>
                  <a:lnTo>
                    <a:pt x="316" y="139"/>
                  </a:lnTo>
                  <a:lnTo>
                    <a:pt x="306" y="134"/>
                  </a:lnTo>
                  <a:lnTo>
                    <a:pt x="294" y="134"/>
                  </a:lnTo>
                  <a:lnTo>
                    <a:pt x="282" y="127"/>
                  </a:lnTo>
                  <a:lnTo>
                    <a:pt x="272" y="122"/>
                  </a:lnTo>
                  <a:lnTo>
                    <a:pt x="267" y="120"/>
                  </a:lnTo>
                  <a:lnTo>
                    <a:pt x="265" y="118"/>
                  </a:lnTo>
                  <a:lnTo>
                    <a:pt x="263" y="110"/>
                  </a:lnTo>
                  <a:lnTo>
                    <a:pt x="261" y="103"/>
                  </a:lnTo>
                  <a:lnTo>
                    <a:pt x="261" y="98"/>
                  </a:lnTo>
                  <a:lnTo>
                    <a:pt x="268" y="96"/>
                  </a:lnTo>
                  <a:lnTo>
                    <a:pt x="273" y="92"/>
                  </a:lnTo>
                  <a:lnTo>
                    <a:pt x="268" y="86"/>
                  </a:lnTo>
                  <a:lnTo>
                    <a:pt x="265" y="79"/>
                  </a:lnTo>
                  <a:lnTo>
                    <a:pt x="267" y="70"/>
                  </a:lnTo>
                  <a:lnTo>
                    <a:pt x="273" y="67"/>
                  </a:lnTo>
                  <a:lnTo>
                    <a:pt x="280" y="61"/>
                  </a:lnTo>
                  <a:lnTo>
                    <a:pt x="284" y="55"/>
                  </a:lnTo>
                  <a:lnTo>
                    <a:pt x="277" y="44"/>
                  </a:lnTo>
                  <a:lnTo>
                    <a:pt x="268" y="41"/>
                  </a:lnTo>
                  <a:lnTo>
                    <a:pt x="258" y="44"/>
                  </a:lnTo>
                  <a:lnTo>
                    <a:pt x="248" y="49"/>
                  </a:lnTo>
                  <a:lnTo>
                    <a:pt x="234" y="44"/>
                  </a:lnTo>
                  <a:lnTo>
                    <a:pt x="224" y="39"/>
                  </a:lnTo>
                  <a:lnTo>
                    <a:pt x="222" y="32"/>
                  </a:lnTo>
                  <a:lnTo>
                    <a:pt x="218" y="27"/>
                  </a:lnTo>
                  <a:lnTo>
                    <a:pt x="208" y="25"/>
                  </a:lnTo>
                  <a:lnTo>
                    <a:pt x="206" y="18"/>
                  </a:lnTo>
                  <a:lnTo>
                    <a:pt x="198" y="17"/>
                  </a:lnTo>
                  <a:lnTo>
                    <a:pt x="189" y="17"/>
                  </a:lnTo>
                  <a:lnTo>
                    <a:pt x="175" y="20"/>
                  </a:lnTo>
                  <a:lnTo>
                    <a:pt x="163" y="25"/>
                  </a:lnTo>
                  <a:lnTo>
                    <a:pt x="157" y="20"/>
                  </a:lnTo>
                  <a:lnTo>
                    <a:pt x="157" y="12"/>
                  </a:lnTo>
                  <a:lnTo>
                    <a:pt x="155" y="3"/>
                  </a:lnTo>
                  <a:lnTo>
                    <a:pt x="151" y="0"/>
                  </a:lnTo>
                  <a:lnTo>
                    <a:pt x="139" y="5"/>
                  </a:lnTo>
                  <a:lnTo>
                    <a:pt x="134" y="12"/>
                  </a:lnTo>
                  <a:lnTo>
                    <a:pt x="132" y="12"/>
                  </a:lnTo>
                  <a:lnTo>
                    <a:pt x="122" y="20"/>
                  </a:lnTo>
                  <a:lnTo>
                    <a:pt x="110" y="24"/>
                  </a:lnTo>
                  <a:lnTo>
                    <a:pt x="105" y="20"/>
                  </a:lnTo>
                  <a:lnTo>
                    <a:pt x="100" y="18"/>
                  </a:lnTo>
                  <a:lnTo>
                    <a:pt x="91" y="20"/>
                  </a:lnTo>
                  <a:lnTo>
                    <a:pt x="84" y="17"/>
                  </a:lnTo>
                  <a:lnTo>
                    <a:pt x="79" y="15"/>
                  </a:lnTo>
                  <a:lnTo>
                    <a:pt x="76" y="15"/>
                  </a:lnTo>
                  <a:lnTo>
                    <a:pt x="67" y="17"/>
                  </a:lnTo>
                  <a:lnTo>
                    <a:pt x="62" y="22"/>
                  </a:lnTo>
                  <a:lnTo>
                    <a:pt x="57" y="29"/>
                  </a:lnTo>
                  <a:lnTo>
                    <a:pt x="53" y="37"/>
                  </a:lnTo>
                  <a:lnTo>
                    <a:pt x="46" y="41"/>
                  </a:lnTo>
                  <a:lnTo>
                    <a:pt x="40" y="44"/>
                  </a:lnTo>
                  <a:lnTo>
                    <a:pt x="34" y="49"/>
                  </a:lnTo>
                  <a:lnTo>
                    <a:pt x="28" y="53"/>
                  </a:lnTo>
                  <a:lnTo>
                    <a:pt x="21" y="51"/>
                  </a:lnTo>
                  <a:lnTo>
                    <a:pt x="15" y="49"/>
                  </a:lnTo>
                  <a:lnTo>
                    <a:pt x="14" y="49"/>
                  </a:lnTo>
                  <a:lnTo>
                    <a:pt x="12" y="51"/>
                  </a:lnTo>
                  <a:lnTo>
                    <a:pt x="7" y="55"/>
                  </a:lnTo>
                  <a:lnTo>
                    <a:pt x="3" y="61"/>
                  </a:lnTo>
                  <a:lnTo>
                    <a:pt x="0" y="68"/>
                  </a:lnTo>
                  <a:lnTo>
                    <a:pt x="0" y="74"/>
                  </a:lnTo>
                  <a:lnTo>
                    <a:pt x="0" y="75"/>
                  </a:lnTo>
                  <a:lnTo>
                    <a:pt x="0" y="79"/>
                  </a:lnTo>
                  <a:lnTo>
                    <a:pt x="2" y="80"/>
                  </a:lnTo>
                  <a:lnTo>
                    <a:pt x="3" y="84"/>
                  </a:lnTo>
                  <a:lnTo>
                    <a:pt x="3" y="99"/>
                  </a:lnTo>
                  <a:lnTo>
                    <a:pt x="3" y="104"/>
                  </a:lnTo>
                  <a:lnTo>
                    <a:pt x="5" y="111"/>
                  </a:lnTo>
                  <a:lnTo>
                    <a:pt x="10" y="113"/>
                  </a:lnTo>
                  <a:lnTo>
                    <a:pt x="17" y="122"/>
                  </a:lnTo>
                  <a:lnTo>
                    <a:pt x="12" y="130"/>
                  </a:lnTo>
                  <a:lnTo>
                    <a:pt x="7" y="139"/>
                  </a:lnTo>
                  <a:lnTo>
                    <a:pt x="9" y="142"/>
                  </a:lnTo>
                  <a:lnTo>
                    <a:pt x="12" y="147"/>
                  </a:lnTo>
                  <a:lnTo>
                    <a:pt x="19" y="156"/>
                  </a:lnTo>
                  <a:lnTo>
                    <a:pt x="28" y="165"/>
                  </a:lnTo>
                  <a:lnTo>
                    <a:pt x="34" y="173"/>
                  </a:lnTo>
                  <a:lnTo>
                    <a:pt x="38" y="189"/>
                  </a:lnTo>
                  <a:lnTo>
                    <a:pt x="28" y="190"/>
                  </a:lnTo>
                  <a:lnTo>
                    <a:pt x="22" y="194"/>
                  </a:lnTo>
                  <a:lnTo>
                    <a:pt x="17" y="197"/>
                  </a:lnTo>
                  <a:lnTo>
                    <a:pt x="17" y="208"/>
                  </a:lnTo>
                  <a:lnTo>
                    <a:pt x="17" y="213"/>
                  </a:lnTo>
                  <a:lnTo>
                    <a:pt x="19" y="218"/>
                  </a:lnTo>
                  <a:lnTo>
                    <a:pt x="36" y="216"/>
                  </a:lnTo>
                  <a:lnTo>
                    <a:pt x="38" y="215"/>
                  </a:lnTo>
                  <a:lnTo>
                    <a:pt x="41" y="213"/>
                  </a:lnTo>
                  <a:lnTo>
                    <a:pt x="55" y="216"/>
                  </a:lnTo>
                  <a:lnTo>
                    <a:pt x="58" y="215"/>
                  </a:lnTo>
                  <a:lnTo>
                    <a:pt x="67" y="213"/>
                  </a:lnTo>
                  <a:lnTo>
                    <a:pt x="74" y="211"/>
                  </a:lnTo>
                  <a:lnTo>
                    <a:pt x="83" y="213"/>
                  </a:lnTo>
                  <a:lnTo>
                    <a:pt x="88" y="220"/>
                  </a:lnTo>
                  <a:lnTo>
                    <a:pt x="95" y="233"/>
                  </a:lnTo>
                  <a:lnTo>
                    <a:pt x="98" y="239"/>
                  </a:lnTo>
                  <a:lnTo>
                    <a:pt x="107" y="244"/>
                  </a:lnTo>
                  <a:lnTo>
                    <a:pt x="115" y="247"/>
                  </a:lnTo>
                  <a:lnTo>
                    <a:pt x="126" y="251"/>
                  </a:lnTo>
                  <a:lnTo>
                    <a:pt x="131" y="251"/>
                  </a:lnTo>
                  <a:lnTo>
                    <a:pt x="138" y="252"/>
                  </a:lnTo>
                  <a:lnTo>
                    <a:pt x="134" y="256"/>
                  </a:lnTo>
                  <a:lnTo>
                    <a:pt x="131" y="259"/>
                  </a:lnTo>
                  <a:lnTo>
                    <a:pt x="124" y="259"/>
                  </a:lnTo>
                  <a:lnTo>
                    <a:pt x="117" y="261"/>
                  </a:lnTo>
                  <a:lnTo>
                    <a:pt x="122" y="268"/>
                  </a:lnTo>
                  <a:lnTo>
                    <a:pt x="129" y="275"/>
                  </a:lnTo>
                  <a:lnTo>
                    <a:pt x="136" y="282"/>
                  </a:lnTo>
                  <a:lnTo>
                    <a:pt x="148" y="285"/>
                  </a:lnTo>
                  <a:lnTo>
                    <a:pt x="153" y="282"/>
                  </a:lnTo>
                  <a:lnTo>
                    <a:pt x="158" y="275"/>
                  </a:lnTo>
                  <a:lnTo>
                    <a:pt x="162" y="266"/>
                  </a:lnTo>
                  <a:lnTo>
                    <a:pt x="167" y="261"/>
                  </a:lnTo>
                  <a:lnTo>
                    <a:pt x="172" y="261"/>
                  </a:lnTo>
                  <a:lnTo>
                    <a:pt x="170" y="264"/>
                  </a:lnTo>
                  <a:lnTo>
                    <a:pt x="169" y="268"/>
                  </a:lnTo>
                  <a:lnTo>
                    <a:pt x="170" y="276"/>
                  </a:lnTo>
                  <a:lnTo>
                    <a:pt x="174" y="288"/>
                  </a:lnTo>
                  <a:lnTo>
                    <a:pt x="172" y="295"/>
                  </a:lnTo>
                  <a:lnTo>
                    <a:pt x="170" y="304"/>
                  </a:lnTo>
                  <a:lnTo>
                    <a:pt x="174" y="304"/>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125" name="Freeform 196"/>
            <p:cNvSpPr>
              <a:spLocks/>
            </p:cNvSpPr>
            <p:nvPr/>
          </p:nvSpPr>
          <p:spPr bwMode="auto">
            <a:xfrm>
              <a:off x="6493669" y="3887788"/>
              <a:ext cx="244475" cy="261937"/>
            </a:xfrm>
            <a:custGeom>
              <a:avLst/>
              <a:gdLst/>
              <a:ahLst/>
              <a:cxnLst>
                <a:cxn ang="0">
                  <a:pos x="69" y="86"/>
                </a:cxn>
                <a:cxn ang="0">
                  <a:pos x="68" y="82"/>
                </a:cxn>
                <a:cxn ang="0">
                  <a:pos x="68" y="81"/>
                </a:cxn>
                <a:cxn ang="0">
                  <a:pos x="62" y="79"/>
                </a:cxn>
                <a:cxn ang="0">
                  <a:pos x="59" y="79"/>
                </a:cxn>
                <a:cxn ang="0">
                  <a:pos x="56" y="70"/>
                </a:cxn>
                <a:cxn ang="0">
                  <a:pos x="52" y="60"/>
                </a:cxn>
                <a:cxn ang="0">
                  <a:pos x="42" y="50"/>
                </a:cxn>
                <a:cxn ang="0">
                  <a:pos x="33" y="45"/>
                </a:cxn>
                <a:cxn ang="0">
                  <a:pos x="28" y="36"/>
                </a:cxn>
                <a:cxn ang="0">
                  <a:pos x="26" y="29"/>
                </a:cxn>
                <a:cxn ang="0">
                  <a:pos x="19" y="24"/>
                </a:cxn>
                <a:cxn ang="0">
                  <a:pos x="14" y="24"/>
                </a:cxn>
                <a:cxn ang="0">
                  <a:pos x="9" y="19"/>
                </a:cxn>
                <a:cxn ang="0">
                  <a:pos x="6" y="14"/>
                </a:cxn>
                <a:cxn ang="0">
                  <a:pos x="0" y="7"/>
                </a:cxn>
                <a:cxn ang="0">
                  <a:pos x="0" y="3"/>
                </a:cxn>
                <a:cxn ang="0">
                  <a:pos x="0" y="0"/>
                </a:cxn>
                <a:cxn ang="0">
                  <a:pos x="4" y="0"/>
                </a:cxn>
                <a:cxn ang="0">
                  <a:pos x="9" y="0"/>
                </a:cxn>
                <a:cxn ang="0">
                  <a:pos x="14" y="3"/>
                </a:cxn>
                <a:cxn ang="0">
                  <a:pos x="30" y="3"/>
                </a:cxn>
                <a:cxn ang="0">
                  <a:pos x="42" y="12"/>
                </a:cxn>
                <a:cxn ang="0">
                  <a:pos x="49" y="24"/>
                </a:cxn>
                <a:cxn ang="0">
                  <a:pos x="50" y="24"/>
                </a:cxn>
                <a:cxn ang="0">
                  <a:pos x="54" y="26"/>
                </a:cxn>
                <a:cxn ang="0">
                  <a:pos x="62" y="31"/>
                </a:cxn>
                <a:cxn ang="0">
                  <a:pos x="71" y="39"/>
                </a:cxn>
                <a:cxn ang="0">
                  <a:pos x="76" y="45"/>
                </a:cxn>
                <a:cxn ang="0">
                  <a:pos x="83" y="51"/>
                </a:cxn>
                <a:cxn ang="0">
                  <a:pos x="90" y="55"/>
                </a:cxn>
                <a:cxn ang="0">
                  <a:pos x="100" y="60"/>
                </a:cxn>
                <a:cxn ang="0">
                  <a:pos x="111" y="63"/>
                </a:cxn>
                <a:cxn ang="0">
                  <a:pos x="116" y="74"/>
                </a:cxn>
                <a:cxn ang="0">
                  <a:pos x="116" y="75"/>
                </a:cxn>
                <a:cxn ang="0">
                  <a:pos x="117" y="75"/>
                </a:cxn>
                <a:cxn ang="0">
                  <a:pos x="119" y="75"/>
                </a:cxn>
                <a:cxn ang="0">
                  <a:pos x="121" y="77"/>
                </a:cxn>
                <a:cxn ang="0">
                  <a:pos x="124" y="81"/>
                </a:cxn>
                <a:cxn ang="0">
                  <a:pos x="123" y="86"/>
                </a:cxn>
                <a:cxn ang="0">
                  <a:pos x="124" y="91"/>
                </a:cxn>
                <a:cxn ang="0">
                  <a:pos x="131" y="93"/>
                </a:cxn>
                <a:cxn ang="0">
                  <a:pos x="135" y="105"/>
                </a:cxn>
                <a:cxn ang="0">
                  <a:pos x="143" y="113"/>
                </a:cxn>
                <a:cxn ang="0">
                  <a:pos x="148" y="115"/>
                </a:cxn>
                <a:cxn ang="0">
                  <a:pos x="154" y="122"/>
                </a:cxn>
                <a:cxn ang="0">
                  <a:pos x="154" y="131"/>
                </a:cxn>
                <a:cxn ang="0">
                  <a:pos x="154" y="144"/>
                </a:cxn>
                <a:cxn ang="0">
                  <a:pos x="148" y="149"/>
                </a:cxn>
                <a:cxn ang="0">
                  <a:pos x="150" y="158"/>
                </a:cxn>
                <a:cxn ang="0">
                  <a:pos x="145" y="163"/>
                </a:cxn>
                <a:cxn ang="0">
                  <a:pos x="136" y="165"/>
                </a:cxn>
                <a:cxn ang="0">
                  <a:pos x="129" y="158"/>
                </a:cxn>
                <a:cxn ang="0">
                  <a:pos x="124" y="151"/>
                </a:cxn>
                <a:cxn ang="0">
                  <a:pos x="111" y="139"/>
                </a:cxn>
                <a:cxn ang="0">
                  <a:pos x="97" y="129"/>
                </a:cxn>
                <a:cxn ang="0">
                  <a:pos x="85" y="113"/>
                </a:cxn>
                <a:cxn ang="0">
                  <a:pos x="78" y="98"/>
                </a:cxn>
                <a:cxn ang="0">
                  <a:pos x="73" y="91"/>
                </a:cxn>
                <a:cxn ang="0">
                  <a:pos x="69" y="86"/>
                </a:cxn>
              </a:cxnLst>
              <a:rect l="0" t="0" r="r" b="b"/>
              <a:pathLst>
                <a:path w="154" h="165">
                  <a:moveTo>
                    <a:pt x="69" y="86"/>
                  </a:moveTo>
                  <a:lnTo>
                    <a:pt x="68" y="82"/>
                  </a:lnTo>
                  <a:lnTo>
                    <a:pt x="68" y="81"/>
                  </a:lnTo>
                  <a:lnTo>
                    <a:pt x="62" y="79"/>
                  </a:lnTo>
                  <a:lnTo>
                    <a:pt x="59" y="79"/>
                  </a:lnTo>
                  <a:lnTo>
                    <a:pt x="56" y="70"/>
                  </a:lnTo>
                  <a:lnTo>
                    <a:pt x="52" y="60"/>
                  </a:lnTo>
                  <a:lnTo>
                    <a:pt x="42" y="50"/>
                  </a:lnTo>
                  <a:lnTo>
                    <a:pt x="33" y="45"/>
                  </a:lnTo>
                  <a:lnTo>
                    <a:pt x="28" y="36"/>
                  </a:lnTo>
                  <a:lnTo>
                    <a:pt x="26" y="29"/>
                  </a:lnTo>
                  <a:lnTo>
                    <a:pt x="19" y="24"/>
                  </a:lnTo>
                  <a:lnTo>
                    <a:pt x="14" y="24"/>
                  </a:lnTo>
                  <a:lnTo>
                    <a:pt x="9" y="19"/>
                  </a:lnTo>
                  <a:lnTo>
                    <a:pt x="6" y="14"/>
                  </a:lnTo>
                  <a:lnTo>
                    <a:pt x="0" y="7"/>
                  </a:lnTo>
                  <a:lnTo>
                    <a:pt x="0" y="3"/>
                  </a:lnTo>
                  <a:lnTo>
                    <a:pt x="0" y="0"/>
                  </a:lnTo>
                  <a:lnTo>
                    <a:pt x="4" y="0"/>
                  </a:lnTo>
                  <a:lnTo>
                    <a:pt x="9" y="0"/>
                  </a:lnTo>
                  <a:lnTo>
                    <a:pt x="14" y="3"/>
                  </a:lnTo>
                  <a:lnTo>
                    <a:pt x="30" y="3"/>
                  </a:lnTo>
                  <a:lnTo>
                    <a:pt x="42" y="12"/>
                  </a:lnTo>
                  <a:lnTo>
                    <a:pt x="49" y="24"/>
                  </a:lnTo>
                  <a:lnTo>
                    <a:pt x="50" y="24"/>
                  </a:lnTo>
                  <a:lnTo>
                    <a:pt x="54" y="26"/>
                  </a:lnTo>
                  <a:lnTo>
                    <a:pt x="62" y="31"/>
                  </a:lnTo>
                  <a:lnTo>
                    <a:pt x="71" y="39"/>
                  </a:lnTo>
                  <a:lnTo>
                    <a:pt x="76" y="45"/>
                  </a:lnTo>
                  <a:lnTo>
                    <a:pt x="83" y="51"/>
                  </a:lnTo>
                  <a:lnTo>
                    <a:pt x="90" y="55"/>
                  </a:lnTo>
                  <a:lnTo>
                    <a:pt x="100" y="60"/>
                  </a:lnTo>
                  <a:lnTo>
                    <a:pt x="111" y="63"/>
                  </a:lnTo>
                  <a:lnTo>
                    <a:pt x="116" y="74"/>
                  </a:lnTo>
                  <a:lnTo>
                    <a:pt x="116" y="75"/>
                  </a:lnTo>
                  <a:lnTo>
                    <a:pt x="117" y="75"/>
                  </a:lnTo>
                  <a:lnTo>
                    <a:pt x="119" y="75"/>
                  </a:lnTo>
                  <a:lnTo>
                    <a:pt x="121" y="77"/>
                  </a:lnTo>
                  <a:lnTo>
                    <a:pt x="124" y="81"/>
                  </a:lnTo>
                  <a:lnTo>
                    <a:pt x="123" y="86"/>
                  </a:lnTo>
                  <a:lnTo>
                    <a:pt x="124" y="91"/>
                  </a:lnTo>
                  <a:lnTo>
                    <a:pt x="131" y="93"/>
                  </a:lnTo>
                  <a:lnTo>
                    <a:pt x="135" y="105"/>
                  </a:lnTo>
                  <a:lnTo>
                    <a:pt x="143" y="113"/>
                  </a:lnTo>
                  <a:lnTo>
                    <a:pt x="148" y="115"/>
                  </a:lnTo>
                  <a:lnTo>
                    <a:pt x="154" y="122"/>
                  </a:lnTo>
                  <a:lnTo>
                    <a:pt x="154" y="131"/>
                  </a:lnTo>
                  <a:lnTo>
                    <a:pt x="154" y="144"/>
                  </a:lnTo>
                  <a:lnTo>
                    <a:pt x="148" y="149"/>
                  </a:lnTo>
                  <a:lnTo>
                    <a:pt x="150" y="158"/>
                  </a:lnTo>
                  <a:lnTo>
                    <a:pt x="145" y="163"/>
                  </a:lnTo>
                  <a:lnTo>
                    <a:pt x="136" y="165"/>
                  </a:lnTo>
                  <a:lnTo>
                    <a:pt x="129" y="158"/>
                  </a:lnTo>
                  <a:lnTo>
                    <a:pt x="124" y="151"/>
                  </a:lnTo>
                  <a:lnTo>
                    <a:pt x="111" y="139"/>
                  </a:lnTo>
                  <a:lnTo>
                    <a:pt x="97" y="129"/>
                  </a:lnTo>
                  <a:lnTo>
                    <a:pt x="85" y="113"/>
                  </a:lnTo>
                  <a:lnTo>
                    <a:pt x="78" y="98"/>
                  </a:lnTo>
                  <a:lnTo>
                    <a:pt x="73" y="91"/>
                  </a:lnTo>
                  <a:lnTo>
                    <a:pt x="69" y="86"/>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126" name="Freeform 197"/>
            <p:cNvSpPr>
              <a:spLocks/>
            </p:cNvSpPr>
            <p:nvPr/>
          </p:nvSpPr>
          <p:spPr bwMode="auto">
            <a:xfrm>
              <a:off x="6807994" y="3854450"/>
              <a:ext cx="231775" cy="257175"/>
            </a:xfrm>
            <a:custGeom>
              <a:avLst/>
              <a:gdLst/>
              <a:ahLst/>
              <a:cxnLst>
                <a:cxn ang="0">
                  <a:pos x="42" y="146"/>
                </a:cxn>
                <a:cxn ang="0">
                  <a:pos x="36" y="143"/>
                </a:cxn>
                <a:cxn ang="0">
                  <a:pos x="21" y="141"/>
                </a:cxn>
                <a:cxn ang="0">
                  <a:pos x="16" y="126"/>
                </a:cxn>
                <a:cxn ang="0">
                  <a:pos x="14" y="115"/>
                </a:cxn>
                <a:cxn ang="0">
                  <a:pos x="11" y="112"/>
                </a:cxn>
                <a:cxn ang="0">
                  <a:pos x="4" y="107"/>
                </a:cxn>
                <a:cxn ang="0">
                  <a:pos x="0" y="93"/>
                </a:cxn>
                <a:cxn ang="0">
                  <a:pos x="5" y="83"/>
                </a:cxn>
                <a:cxn ang="0">
                  <a:pos x="24" y="81"/>
                </a:cxn>
                <a:cxn ang="0">
                  <a:pos x="33" y="67"/>
                </a:cxn>
                <a:cxn ang="0">
                  <a:pos x="43" y="59"/>
                </a:cxn>
                <a:cxn ang="0">
                  <a:pos x="59" y="52"/>
                </a:cxn>
                <a:cxn ang="0">
                  <a:pos x="64" y="43"/>
                </a:cxn>
                <a:cxn ang="0">
                  <a:pos x="69" y="38"/>
                </a:cxn>
                <a:cxn ang="0">
                  <a:pos x="74" y="35"/>
                </a:cxn>
                <a:cxn ang="0">
                  <a:pos x="86" y="29"/>
                </a:cxn>
                <a:cxn ang="0">
                  <a:pos x="98" y="19"/>
                </a:cxn>
                <a:cxn ang="0">
                  <a:pos x="110" y="2"/>
                </a:cxn>
                <a:cxn ang="0">
                  <a:pos x="124" y="4"/>
                </a:cxn>
                <a:cxn ang="0">
                  <a:pos x="128" y="16"/>
                </a:cxn>
                <a:cxn ang="0">
                  <a:pos x="143" y="21"/>
                </a:cxn>
                <a:cxn ang="0">
                  <a:pos x="141" y="29"/>
                </a:cxn>
                <a:cxn ang="0">
                  <a:pos x="136" y="35"/>
                </a:cxn>
                <a:cxn ang="0">
                  <a:pos x="133" y="36"/>
                </a:cxn>
                <a:cxn ang="0">
                  <a:pos x="124" y="41"/>
                </a:cxn>
                <a:cxn ang="0">
                  <a:pos x="122" y="45"/>
                </a:cxn>
                <a:cxn ang="0">
                  <a:pos x="122" y="48"/>
                </a:cxn>
                <a:cxn ang="0">
                  <a:pos x="122" y="59"/>
                </a:cxn>
                <a:cxn ang="0">
                  <a:pos x="136" y="79"/>
                </a:cxn>
                <a:cxn ang="0">
                  <a:pos x="140" y="90"/>
                </a:cxn>
                <a:cxn ang="0">
                  <a:pos x="129" y="90"/>
                </a:cxn>
                <a:cxn ang="0">
                  <a:pos x="126" y="95"/>
                </a:cxn>
                <a:cxn ang="0">
                  <a:pos x="119" y="117"/>
                </a:cxn>
                <a:cxn ang="0">
                  <a:pos x="107" y="129"/>
                </a:cxn>
                <a:cxn ang="0">
                  <a:pos x="110" y="136"/>
                </a:cxn>
                <a:cxn ang="0">
                  <a:pos x="103" y="153"/>
                </a:cxn>
                <a:cxn ang="0">
                  <a:pos x="88" y="162"/>
                </a:cxn>
                <a:cxn ang="0">
                  <a:pos x="81" y="155"/>
                </a:cxn>
                <a:cxn ang="0">
                  <a:pos x="59" y="146"/>
                </a:cxn>
                <a:cxn ang="0">
                  <a:pos x="47" y="152"/>
                </a:cxn>
                <a:cxn ang="0">
                  <a:pos x="43" y="150"/>
                </a:cxn>
              </a:cxnLst>
              <a:rect l="0" t="0" r="r" b="b"/>
              <a:pathLst>
                <a:path w="146" h="162">
                  <a:moveTo>
                    <a:pt x="43" y="150"/>
                  </a:moveTo>
                  <a:lnTo>
                    <a:pt x="42" y="146"/>
                  </a:lnTo>
                  <a:lnTo>
                    <a:pt x="42" y="143"/>
                  </a:lnTo>
                  <a:lnTo>
                    <a:pt x="36" y="143"/>
                  </a:lnTo>
                  <a:lnTo>
                    <a:pt x="31" y="145"/>
                  </a:lnTo>
                  <a:lnTo>
                    <a:pt x="21" y="141"/>
                  </a:lnTo>
                  <a:lnTo>
                    <a:pt x="17" y="134"/>
                  </a:lnTo>
                  <a:lnTo>
                    <a:pt x="16" y="126"/>
                  </a:lnTo>
                  <a:lnTo>
                    <a:pt x="14" y="117"/>
                  </a:lnTo>
                  <a:lnTo>
                    <a:pt x="14" y="115"/>
                  </a:lnTo>
                  <a:lnTo>
                    <a:pt x="14" y="114"/>
                  </a:lnTo>
                  <a:lnTo>
                    <a:pt x="11" y="112"/>
                  </a:lnTo>
                  <a:lnTo>
                    <a:pt x="7" y="112"/>
                  </a:lnTo>
                  <a:lnTo>
                    <a:pt x="4" y="107"/>
                  </a:lnTo>
                  <a:lnTo>
                    <a:pt x="2" y="100"/>
                  </a:lnTo>
                  <a:lnTo>
                    <a:pt x="0" y="93"/>
                  </a:lnTo>
                  <a:lnTo>
                    <a:pt x="0" y="90"/>
                  </a:lnTo>
                  <a:lnTo>
                    <a:pt x="5" y="83"/>
                  </a:lnTo>
                  <a:lnTo>
                    <a:pt x="17" y="84"/>
                  </a:lnTo>
                  <a:lnTo>
                    <a:pt x="24" y="81"/>
                  </a:lnTo>
                  <a:lnTo>
                    <a:pt x="30" y="76"/>
                  </a:lnTo>
                  <a:lnTo>
                    <a:pt x="33" y="67"/>
                  </a:lnTo>
                  <a:lnTo>
                    <a:pt x="38" y="62"/>
                  </a:lnTo>
                  <a:lnTo>
                    <a:pt x="43" y="59"/>
                  </a:lnTo>
                  <a:lnTo>
                    <a:pt x="52" y="57"/>
                  </a:lnTo>
                  <a:lnTo>
                    <a:pt x="59" y="52"/>
                  </a:lnTo>
                  <a:lnTo>
                    <a:pt x="64" y="47"/>
                  </a:lnTo>
                  <a:lnTo>
                    <a:pt x="64" y="43"/>
                  </a:lnTo>
                  <a:lnTo>
                    <a:pt x="67" y="41"/>
                  </a:lnTo>
                  <a:lnTo>
                    <a:pt x="69" y="38"/>
                  </a:lnTo>
                  <a:lnTo>
                    <a:pt x="73" y="38"/>
                  </a:lnTo>
                  <a:lnTo>
                    <a:pt x="74" y="35"/>
                  </a:lnTo>
                  <a:lnTo>
                    <a:pt x="76" y="33"/>
                  </a:lnTo>
                  <a:lnTo>
                    <a:pt x="86" y="29"/>
                  </a:lnTo>
                  <a:lnTo>
                    <a:pt x="95" y="28"/>
                  </a:lnTo>
                  <a:lnTo>
                    <a:pt x="98" y="19"/>
                  </a:lnTo>
                  <a:lnTo>
                    <a:pt x="103" y="11"/>
                  </a:lnTo>
                  <a:lnTo>
                    <a:pt x="110" y="2"/>
                  </a:lnTo>
                  <a:lnTo>
                    <a:pt x="117" y="0"/>
                  </a:lnTo>
                  <a:lnTo>
                    <a:pt x="124" y="4"/>
                  </a:lnTo>
                  <a:lnTo>
                    <a:pt x="126" y="12"/>
                  </a:lnTo>
                  <a:lnTo>
                    <a:pt x="128" y="16"/>
                  </a:lnTo>
                  <a:lnTo>
                    <a:pt x="136" y="19"/>
                  </a:lnTo>
                  <a:lnTo>
                    <a:pt x="143" y="21"/>
                  </a:lnTo>
                  <a:lnTo>
                    <a:pt x="146" y="28"/>
                  </a:lnTo>
                  <a:lnTo>
                    <a:pt x="141" y="29"/>
                  </a:lnTo>
                  <a:lnTo>
                    <a:pt x="136" y="33"/>
                  </a:lnTo>
                  <a:lnTo>
                    <a:pt x="136" y="35"/>
                  </a:lnTo>
                  <a:lnTo>
                    <a:pt x="138" y="36"/>
                  </a:lnTo>
                  <a:lnTo>
                    <a:pt x="133" y="36"/>
                  </a:lnTo>
                  <a:lnTo>
                    <a:pt x="129" y="40"/>
                  </a:lnTo>
                  <a:lnTo>
                    <a:pt x="124" y="41"/>
                  </a:lnTo>
                  <a:lnTo>
                    <a:pt x="122" y="43"/>
                  </a:lnTo>
                  <a:lnTo>
                    <a:pt x="122" y="45"/>
                  </a:lnTo>
                  <a:lnTo>
                    <a:pt x="124" y="48"/>
                  </a:lnTo>
                  <a:lnTo>
                    <a:pt x="122" y="48"/>
                  </a:lnTo>
                  <a:lnTo>
                    <a:pt x="121" y="52"/>
                  </a:lnTo>
                  <a:lnTo>
                    <a:pt x="122" y="59"/>
                  </a:lnTo>
                  <a:lnTo>
                    <a:pt x="128" y="71"/>
                  </a:lnTo>
                  <a:lnTo>
                    <a:pt x="136" y="79"/>
                  </a:lnTo>
                  <a:lnTo>
                    <a:pt x="145" y="84"/>
                  </a:lnTo>
                  <a:lnTo>
                    <a:pt x="140" y="90"/>
                  </a:lnTo>
                  <a:lnTo>
                    <a:pt x="133" y="90"/>
                  </a:lnTo>
                  <a:lnTo>
                    <a:pt x="129" y="90"/>
                  </a:lnTo>
                  <a:lnTo>
                    <a:pt x="128" y="90"/>
                  </a:lnTo>
                  <a:lnTo>
                    <a:pt x="126" y="95"/>
                  </a:lnTo>
                  <a:lnTo>
                    <a:pt x="121" y="107"/>
                  </a:lnTo>
                  <a:lnTo>
                    <a:pt x="119" y="117"/>
                  </a:lnTo>
                  <a:lnTo>
                    <a:pt x="110" y="122"/>
                  </a:lnTo>
                  <a:lnTo>
                    <a:pt x="107" y="129"/>
                  </a:lnTo>
                  <a:lnTo>
                    <a:pt x="109" y="133"/>
                  </a:lnTo>
                  <a:lnTo>
                    <a:pt x="110" y="136"/>
                  </a:lnTo>
                  <a:lnTo>
                    <a:pt x="107" y="145"/>
                  </a:lnTo>
                  <a:lnTo>
                    <a:pt x="103" y="153"/>
                  </a:lnTo>
                  <a:lnTo>
                    <a:pt x="95" y="158"/>
                  </a:lnTo>
                  <a:lnTo>
                    <a:pt x="88" y="162"/>
                  </a:lnTo>
                  <a:lnTo>
                    <a:pt x="81" y="158"/>
                  </a:lnTo>
                  <a:lnTo>
                    <a:pt x="81" y="155"/>
                  </a:lnTo>
                  <a:lnTo>
                    <a:pt x="69" y="150"/>
                  </a:lnTo>
                  <a:lnTo>
                    <a:pt x="59" y="146"/>
                  </a:lnTo>
                  <a:lnTo>
                    <a:pt x="52" y="148"/>
                  </a:lnTo>
                  <a:lnTo>
                    <a:pt x="47" y="152"/>
                  </a:lnTo>
                  <a:lnTo>
                    <a:pt x="45" y="150"/>
                  </a:lnTo>
                  <a:lnTo>
                    <a:pt x="43" y="150"/>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127" name="Freeform 198"/>
            <p:cNvSpPr>
              <a:spLocks/>
            </p:cNvSpPr>
            <p:nvPr/>
          </p:nvSpPr>
          <p:spPr bwMode="auto">
            <a:xfrm>
              <a:off x="7031832" y="3978275"/>
              <a:ext cx="147638" cy="168275"/>
            </a:xfrm>
            <a:custGeom>
              <a:avLst/>
              <a:gdLst/>
              <a:ahLst/>
              <a:cxnLst>
                <a:cxn ang="0">
                  <a:pos x="33" y="41"/>
                </a:cxn>
                <a:cxn ang="0">
                  <a:pos x="23" y="36"/>
                </a:cxn>
                <a:cxn ang="0">
                  <a:pos x="26" y="18"/>
                </a:cxn>
                <a:cxn ang="0">
                  <a:pos x="47" y="17"/>
                </a:cxn>
                <a:cxn ang="0">
                  <a:pos x="66" y="18"/>
                </a:cxn>
                <a:cxn ang="0">
                  <a:pos x="85" y="13"/>
                </a:cxn>
                <a:cxn ang="0">
                  <a:pos x="91" y="1"/>
                </a:cxn>
                <a:cxn ang="0">
                  <a:pos x="90" y="0"/>
                </a:cxn>
                <a:cxn ang="0">
                  <a:pos x="73" y="12"/>
                </a:cxn>
                <a:cxn ang="0">
                  <a:pos x="33" y="5"/>
                </a:cxn>
                <a:cxn ang="0">
                  <a:pos x="18" y="13"/>
                </a:cxn>
                <a:cxn ang="0">
                  <a:pos x="14" y="34"/>
                </a:cxn>
                <a:cxn ang="0">
                  <a:pos x="11" y="41"/>
                </a:cxn>
                <a:cxn ang="0">
                  <a:pos x="0" y="68"/>
                </a:cxn>
                <a:cxn ang="0">
                  <a:pos x="11" y="75"/>
                </a:cxn>
                <a:cxn ang="0">
                  <a:pos x="11" y="99"/>
                </a:cxn>
                <a:cxn ang="0">
                  <a:pos x="19" y="106"/>
                </a:cxn>
                <a:cxn ang="0">
                  <a:pos x="24" y="96"/>
                </a:cxn>
                <a:cxn ang="0">
                  <a:pos x="26" y="86"/>
                </a:cxn>
                <a:cxn ang="0">
                  <a:pos x="23" y="70"/>
                </a:cxn>
                <a:cxn ang="0">
                  <a:pos x="30" y="63"/>
                </a:cxn>
                <a:cxn ang="0">
                  <a:pos x="33" y="63"/>
                </a:cxn>
                <a:cxn ang="0">
                  <a:pos x="35" y="80"/>
                </a:cxn>
                <a:cxn ang="0">
                  <a:pos x="40" y="91"/>
                </a:cxn>
                <a:cxn ang="0">
                  <a:pos x="47" y="94"/>
                </a:cxn>
                <a:cxn ang="0">
                  <a:pos x="57" y="84"/>
                </a:cxn>
                <a:cxn ang="0">
                  <a:pos x="50" y="74"/>
                </a:cxn>
                <a:cxn ang="0">
                  <a:pos x="52" y="72"/>
                </a:cxn>
                <a:cxn ang="0">
                  <a:pos x="43" y="60"/>
                </a:cxn>
                <a:cxn ang="0">
                  <a:pos x="40" y="49"/>
                </a:cxn>
                <a:cxn ang="0">
                  <a:pos x="54" y="43"/>
                </a:cxn>
                <a:cxn ang="0">
                  <a:pos x="67" y="36"/>
                </a:cxn>
                <a:cxn ang="0">
                  <a:pos x="61" y="31"/>
                </a:cxn>
                <a:cxn ang="0">
                  <a:pos x="40" y="37"/>
                </a:cxn>
                <a:cxn ang="0">
                  <a:pos x="36" y="39"/>
                </a:cxn>
              </a:cxnLst>
              <a:rect l="0" t="0" r="r" b="b"/>
              <a:pathLst>
                <a:path w="93" h="106">
                  <a:moveTo>
                    <a:pt x="36" y="39"/>
                  </a:moveTo>
                  <a:lnTo>
                    <a:pt x="33" y="41"/>
                  </a:lnTo>
                  <a:lnTo>
                    <a:pt x="31" y="43"/>
                  </a:lnTo>
                  <a:lnTo>
                    <a:pt x="23" y="36"/>
                  </a:lnTo>
                  <a:lnTo>
                    <a:pt x="21" y="25"/>
                  </a:lnTo>
                  <a:lnTo>
                    <a:pt x="26" y="18"/>
                  </a:lnTo>
                  <a:lnTo>
                    <a:pt x="38" y="18"/>
                  </a:lnTo>
                  <a:lnTo>
                    <a:pt x="47" y="17"/>
                  </a:lnTo>
                  <a:lnTo>
                    <a:pt x="57" y="17"/>
                  </a:lnTo>
                  <a:lnTo>
                    <a:pt x="66" y="18"/>
                  </a:lnTo>
                  <a:lnTo>
                    <a:pt x="74" y="20"/>
                  </a:lnTo>
                  <a:lnTo>
                    <a:pt x="85" y="13"/>
                  </a:lnTo>
                  <a:lnTo>
                    <a:pt x="90" y="3"/>
                  </a:lnTo>
                  <a:lnTo>
                    <a:pt x="91" y="1"/>
                  </a:lnTo>
                  <a:lnTo>
                    <a:pt x="93" y="0"/>
                  </a:lnTo>
                  <a:lnTo>
                    <a:pt x="90" y="0"/>
                  </a:lnTo>
                  <a:lnTo>
                    <a:pt x="79" y="5"/>
                  </a:lnTo>
                  <a:lnTo>
                    <a:pt x="73" y="12"/>
                  </a:lnTo>
                  <a:lnTo>
                    <a:pt x="69" y="12"/>
                  </a:lnTo>
                  <a:lnTo>
                    <a:pt x="33" y="5"/>
                  </a:lnTo>
                  <a:lnTo>
                    <a:pt x="23" y="6"/>
                  </a:lnTo>
                  <a:lnTo>
                    <a:pt x="18" y="13"/>
                  </a:lnTo>
                  <a:lnTo>
                    <a:pt x="14" y="24"/>
                  </a:lnTo>
                  <a:lnTo>
                    <a:pt x="14" y="34"/>
                  </a:lnTo>
                  <a:lnTo>
                    <a:pt x="12" y="37"/>
                  </a:lnTo>
                  <a:lnTo>
                    <a:pt x="11" y="41"/>
                  </a:lnTo>
                  <a:lnTo>
                    <a:pt x="2" y="55"/>
                  </a:lnTo>
                  <a:lnTo>
                    <a:pt x="0" y="68"/>
                  </a:lnTo>
                  <a:lnTo>
                    <a:pt x="4" y="74"/>
                  </a:lnTo>
                  <a:lnTo>
                    <a:pt x="11" y="75"/>
                  </a:lnTo>
                  <a:lnTo>
                    <a:pt x="11" y="87"/>
                  </a:lnTo>
                  <a:lnTo>
                    <a:pt x="11" y="99"/>
                  </a:lnTo>
                  <a:lnTo>
                    <a:pt x="12" y="103"/>
                  </a:lnTo>
                  <a:lnTo>
                    <a:pt x="19" y="106"/>
                  </a:lnTo>
                  <a:lnTo>
                    <a:pt x="21" y="103"/>
                  </a:lnTo>
                  <a:lnTo>
                    <a:pt x="24" y="96"/>
                  </a:lnTo>
                  <a:lnTo>
                    <a:pt x="24" y="89"/>
                  </a:lnTo>
                  <a:lnTo>
                    <a:pt x="26" y="86"/>
                  </a:lnTo>
                  <a:lnTo>
                    <a:pt x="24" y="77"/>
                  </a:lnTo>
                  <a:lnTo>
                    <a:pt x="23" y="70"/>
                  </a:lnTo>
                  <a:lnTo>
                    <a:pt x="24" y="65"/>
                  </a:lnTo>
                  <a:lnTo>
                    <a:pt x="30" y="63"/>
                  </a:lnTo>
                  <a:lnTo>
                    <a:pt x="31" y="63"/>
                  </a:lnTo>
                  <a:lnTo>
                    <a:pt x="33" y="63"/>
                  </a:lnTo>
                  <a:lnTo>
                    <a:pt x="31" y="74"/>
                  </a:lnTo>
                  <a:lnTo>
                    <a:pt x="35" y="80"/>
                  </a:lnTo>
                  <a:lnTo>
                    <a:pt x="40" y="89"/>
                  </a:lnTo>
                  <a:lnTo>
                    <a:pt x="40" y="91"/>
                  </a:lnTo>
                  <a:lnTo>
                    <a:pt x="40" y="94"/>
                  </a:lnTo>
                  <a:lnTo>
                    <a:pt x="47" y="94"/>
                  </a:lnTo>
                  <a:lnTo>
                    <a:pt x="52" y="89"/>
                  </a:lnTo>
                  <a:lnTo>
                    <a:pt x="57" y="84"/>
                  </a:lnTo>
                  <a:lnTo>
                    <a:pt x="52" y="79"/>
                  </a:lnTo>
                  <a:lnTo>
                    <a:pt x="50" y="74"/>
                  </a:lnTo>
                  <a:lnTo>
                    <a:pt x="50" y="72"/>
                  </a:lnTo>
                  <a:lnTo>
                    <a:pt x="52" y="72"/>
                  </a:lnTo>
                  <a:lnTo>
                    <a:pt x="47" y="67"/>
                  </a:lnTo>
                  <a:lnTo>
                    <a:pt x="43" y="60"/>
                  </a:lnTo>
                  <a:lnTo>
                    <a:pt x="40" y="51"/>
                  </a:lnTo>
                  <a:lnTo>
                    <a:pt x="40" y="49"/>
                  </a:lnTo>
                  <a:lnTo>
                    <a:pt x="47" y="46"/>
                  </a:lnTo>
                  <a:lnTo>
                    <a:pt x="54" y="43"/>
                  </a:lnTo>
                  <a:lnTo>
                    <a:pt x="59" y="39"/>
                  </a:lnTo>
                  <a:lnTo>
                    <a:pt x="67" y="36"/>
                  </a:lnTo>
                  <a:lnTo>
                    <a:pt x="67" y="31"/>
                  </a:lnTo>
                  <a:lnTo>
                    <a:pt x="61" y="31"/>
                  </a:lnTo>
                  <a:lnTo>
                    <a:pt x="50" y="34"/>
                  </a:lnTo>
                  <a:lnTo>
                    <a:pt x="40" y="37"/>
                  </a:lnTo>
                  <a:lnTo>
                    <a:pt x="36" y="41"/>
                  </a:lnTo>
                  <a:lnTo>
                    <a:pt x="36" y="39"/>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128" name="Freeform 199"/>
            <p:cNvSpPr>
              <a:spLocks/>
            </p:cNvSpPr>
            <p:nvPr/>
          </p:nvSpPr>
          <p:spPr bwMode="auto">
            <a:xfrm>
              <a:off x="6728619" y="4149725"/>
              <a:ext cx="233363" cy="68262"/>
            </a:xfrm>
            <a:custGeom>
              <a:avLst/>
              <a:gdLst/>
              <a:ahLst/>
              <a:cxnLst>
                <a:cxn ang="0">
                  <a:pos x="141" y="41"/>
                </a:cxn>
                <a:cxn ang="0">
                  <a:pos x="136" y="39"/>
                </a:cxn>
                <a:cxn ang="0">
                  <a:pos x="131" y="38"/>
                </a:cxn>
                <a:cxn ang="0">
                  <a:pos x="129" y="39"/>
                </a:cxn>
                <a:cxn ang="0">
                  <a:pos x="131" y="43"/>
                </a:cxn>
                <a:cxn ang="0">
                  <a:pos x="117" y="38"/>
                </a:cxn>
                <a:cxn ang="0">
                  <a:pos x="104" y="36"/>
                </a:cxn>
                <a:cxn ang="0">
                  <a:pos x="90" y="36"/>
                </a:cxn>
                <a:cxn ang="0">
                  <a:pos x="78" y="36"/>
                </a:cxn>
                <a:cxn ang="0">
                  <a:pos x="69" y="33"/>
                </a:cxn>
                <a:cxn ang="0">
                  <a:pos x="64" y="29"/>
                </a:cxn>
                <a:cxn ang="0">
                  <a:pos x="50" y="27"/>
                </a:cxn>
                <a:cxn ang="0">
                  <a:pos x="37" y="26"/>
                </a:cxn>
                <a:cxn ang="0">
                  <a:pos x="24" y="24"/>
                </a:cxn>
                <a:cxn ang="0">
                  <a:pos x="16" y="24"/>
                </a:cxn>
                <a:cxn ang="0">
                  <a:pos x="7" y="15"/>
                </a:cxn>
                <a:cxn ang="0">
                  <a:pos x="0" y="12"/>
                </a:cxn>
                <a:cxn ang="0">
                  <a:pos x="4" y="5"/>
                </a:cxn>
                <a:cxn ang="0">
                  <a:pos x="12" y="2"/>
                </a:cxn>
                <a:cxn ang="0">
                  <a:pos x="14" y="2"/>
                </a:cxn>
                <a:cxn ang="0">
                  <a:pos x="16" y="3"/>
                </a:cxn>
                <a:cxn ang="0">
                  <a:pos x="19" y="2"/>
                </a:cxn>
                <a:cxn ang="0">
                  <a:pos x="24" y="0"/>
                </a:cxn>
                <a:cxn ang="0">
                  <a:pos x="33" y="2"/>
                </a:cxn>
                <a:cxn ang="0">
                  <a:pos x="43" y="8"/>
                </a:cxn>
                <a:cxn ang="0">
                  <a:pos x="52" y="14"/>
                </a:cxn>
                <a:cxn ang="0">
                  <a:pos x="64" y="17"/>
                </a:cxn>
                <a:cxn ang="0">
                  <a:pos x="71" y="12"/>
                </a:cxn>
                <a:cxn ang="0">
                  <a:pos x="78" y="8"/>
                </a:cxn>
                <a:cxn ang="0">
                  <a:pos x="90" y="14"/>
                </a:cxn>
                <a:cxn ang="0">
                  <a:pos x="102" y="19"/>
                </a:cxn>
                <a:cxn ang="0">
                  <a:pos x="116" y="15"/>
                </a:cxn>
                <a:cxn ang="0">
                  <a:pos x="121" y="15"/>
                </a:cxn>
                <a:cxn ang="0">
                  <a:pos x="117" y="17"/>
                </a:cxn>
                <a:cxn ang="0">
                  <a:pos x="110" y="19"/>
                </a:cxn>
                <a:cxn ang="0">
                  <a:pos x="104" y="19"/>
                </a:cxn>
                <a:cxn ang="0">
                  <a:pos x="102" y="19"/>
                </a:cxn>
                <a:cxn ang="0">
                  <a:pos x="110" y="24"/>
                </a:cxn>
                <a:cxn ang="0">
                  <a:pos x="123" y="26"/>
                </a:cxn>
                <a:cxn ang="0">
                  <a:pos x="124" y="27"/>
                </a:cxn>
                <a:cxn ang="0">
                  <a:pos x="128" y="31"/>
                </a:cxn>
                <a:cxn ang="0">
                  <a:pos x="133" y="31"/>
                </a:cxn>
                <a:cxn ang="0">
                  <a:pos x="140" y="33"/>
                </a:cxn>
                <a:cxn ang="0">
                  <a:pos x="143" y="33"/>
                </a:cxn>
                <a:cxn ang="0">
                  <a:pos x="147" y="36"/>
                </a:cxn>
                <a:cxn ang="0">
                  <a:pos x="143" y="38"/>
                </a:cxn>
                <a:cxn ang="0">
                  <a:pos x="141" y="41"/>
                </a:cxn>
              </a:cxnLst>
              <a:rect l="0" t="0" r="r" b="b"/>
              <a:pathLst>
                <a:path w="147" h="43">
                  <a:moveTo>
                    <a:pt x="141" y="41"/>
                  </a:moveTo>
                  <a:lnTo>
                    <a:pt x="136" y="39"/>
                  </a:lnTo>
                  <a:lnTo>
                    <a:pt x="131" y="38"/>
                  </a:lnTo>
                  <a:lnTo>
                    <a:pt x="129" y="39"/>
                  </a:lnTo>
                  <a:lnTo>
                    <a:pt x="131" y="43"/>
                  </a:lnTo>
                  <a:lnTo>
                    <a:pt x="117" y="38"/>
                  </a:lnTo>
                  <a:lnTo>
                    <a:pt x="104" y="36"/>
                  </a:lnTo>
                  <a:lnTo>
                    <a:pt x="90" y="36"/>
                  </a:lnTo>
                  <a:lnTo>
                    <a:pt x="78" y="36"/>
                  </a:lnTo>
                  <a:lnTo>
                    <a:pt x="69" y="33"/>
                  </a:lnTo>
                  <a:lnTo>
                    <a:pt x="64" y="29"/>
                  </a:lnTo>
                  <a:lnTo>
                    <a:pt x="50" y="27"/>
                  </a:lnTo>
                  <a:lnTo>
                    <a:pt x="37" y="26"/>
                  </a:lnTo>
                  <a:lnTo>
                    <a:pt x="24" y="24"/>
                  </a:lnTo>
                  <a:lnTo>
                    <a:pt x="16" y="24"/>
                  </a:lnTo>
                  <a:lnTo>
                    <a:pt x="7" y="15"/>
                  </a:lnTo>
                  <a:lnTo>
                    <a:pt x="0" y="12"/>
                  </a:lnTo>
                  <a:lnTo>
                    <a:pt x="4" y="5"/>
                  </a:lnTo>
                  <a:lnTo>
                    <a:pt x="12" y="2"/>
                  </a:lnTo>
                  <a:lnTo>
                    <a:pt x="14" y="2"/>
                  </a:lnTo>
                  <a:lnTo>
                    <a:pt x="16" y="3"/>
                  </a:lnTo>
                  <a:lnTo>
                    <a:pt x="19" y="2"/>
                  </a:lnTo>
                  <a:lnTo>
                    <a:pt x="24" y="0"/>
                  </a:lnTo>
                  <a:lnTo>
                    <a:pt x="33" y="2"/>
                  </a:lnTo>
                  <a:lnTo>
                    <a:pt x="43" y="8"/>
                  </a:lnTo>
                  <a:lnTo>
                    <a:pt x="52" y="14"/>
                  </a:lnTo>
                  <a:lnTo>
                    <a:pt x="64" y="17"/>
                  </a:lnTo>
                  <a:lnTo>
                    <a:pt x="71" y="12"/>
                  </a:lnTo>
                  <a:lnTo>
                    <a:pt x="78" y="8"/>
                  </a:lnTo>
                  <a:lnTo>
                    <a:pt x="90" y="14"/>
                  </a:lnTo>
                  <a:lnTo>
                    <a:pt x="102" y="19"/>
                  </a:lnTo>
                  <a:lnTo>
                    <a:pt x="116" y="15"/>
                  </a:lnTo>
                  <a:lnTo>
                    <a:pt x="121" y="15"/>
                  </a:lnTo>
                  <a:lnTo>
                    <a:pt x="117" y="17"/>
                  </a:lnTo>
                  <a:lnTo>
                    <a:pt x="110" y="19"/>
                  </a:lnTo>
                  <a:lnTo>
                    <a:pt x="104" y="19"/>
                  </a:lnTo>
                  <a:lnTo>
                    <a:pt x="102" y="19"/>
                  </a:lnTo>
                  <a:lnTo>
                    <a:pt x="110" y="24"/>
                  </a:lnTo>
                  <a:lnTo>
                    <a:pt x="123" y="26"/>
                  </a:lnTo>
                  <a:lnTo>
                    <a:pt x="124" y="27"/>
                  </a:lnTo>
                  <a:lnTo>
                    <a:pt x="128" y="31"/>
                  </a:lnTo>
                  <a:lnTo>
                    <a:pt x="133" y="31"/>
                  </a:lnTo>
                  <a:lnTo>
                    <a:pt x="140" y="33"/>
                  </a:lnTo>
                  <a:lnTo>
                    <a:pt x="143" y="33"/>
                  </a:lnTo>
                  <a:lnTo>
                    <a:pt x="147" y="36"/>
                  </a:lnTo>
                  <a:lnTo>
                    <a:pt x="143" y="38"/>
                  </a:lnTo>
                  <a:lnTo>
                    <a:pt x="141" y="41"/>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129" name="Freeform 200"/>
            <p:cNvSpPr>
              <a:spLocks/>
            </p:cNvSpPr>
            <p:nvPr/>
          </p:nvSpPr>
          <p:spPr bwMode="auto">
            <a:xfrm>
              <a:off x="7060407" y="4203700"/>
              <a:ext cx="69850" cy="17462"/>
            </a:xfrm>
            <a:custGeom>
              <a:avLst/>
              <a:gdLst/>
              <a:ahLst/>
              <a:cxnLst>
                <a:cxn ang="0">
                  <a:pos x="29" y="11"/>
                </a:cxn>
                <a:cxn ang="0">
                  <a:pos x="18" y="11"/>
                </a:cxn>
                <a:cxn ang="0">
                  <a:pos x="10" y="11"/>
                </a:cxn>
                <a:cxn ang="0">
                  <a:pos x="3" y="9"/>
                </a:cxn>
                <a:cxn ang="0">
                  <a:pos x="0" y="5"/>
                </a:cxn>
                <a:cxn ang="0">
                  <a:pos x="1" y="2"/>
                </a:cxn>
                <a:cxn ang="0">
                  <a:pos x="8" y="2"/>
                </a:cxn>
                <a:cxn ang="0">
                  <a:pos x="18" y="4"/>
                </a:cxn>
                <a:cxn ang="0">
                  <a:pos x="29" y="5"/>
                </a:cxn>
                <a:cxn ang="0">
                  <a:pos x="36" y="4"/>
                </a:cxn>
                <a:cxn ang="0">
                  <a:pos x="44" y="0"/>
                </a:cxn>
                <a:cxn ang="0">
                  <a:pos x="37" y="7"/>
                </a:cxn>
                <a:cxn ang="0">
                  <a:pos x="29" y="11"/>
                </a:cxn>
              </a:cxnLst>
              <a:rect l="0" t="0" r="r" b="b"/>
              <a:pathLst>
                <a:path w="44" h="11">
                  <a:moveTo>
                    <a:pt x="29" y="11"/>
                  </a:moveTo>
                  <a:lnTo>
                    <a:pt x="18" y="11"/>
                  </a:lnTo>
                  <a:lnTo>
                    <a:pt x="10" y="11"/>
                  </a:lnTo>
                  <a:lnTo>
                    <a:pt x="3" y="9"/>
                  </a:lnTo>
                  <a:lnTo>
                    <a:pt x="0" y="5"/>
                  </a:lnTo>
                  <a:lnTo>
                    <a:pt x="1" y="2"/>
                  </a:lnTo>
                  <a:lnTo>
                    <a:pt x="8" y="2"/>
                  </a:lnTo>
                  <a:lnTo>
                    <a:pt x="18" y="4"/>
                  </a:lnTo>
                  <a:lnTo>
                    <a:pt x="29" y="5"/>
                  </a:lnTo>
                  <a:lnTo>
                    <a:pt x="36" y="4"/>
                  </a:lnTo>
                  <a:lnTo>
                    <a:pt x="44" y="0"/>
                  </a:lnTo>
                  <a:lnTo>
                    <a:pt x="37" y="7"/>
                  </a:lnTo>
                  <a:lnTo>
                    <a:pt x="29" y="11"/>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130" name="Freeform 201"/>
            <p:cNvSpPr>
              <a:spLocks/>
            </p:cNvSpPr>
            <p:nvPr/>
          </p:nvSpPr>
          <p:spPr bwMode="auto">
            <a:xfrm>
              <a:off x="6988969" y="4210050"/>
              <a:ext cx="49213" cy="15875"/>
            </a:xfrm>
            <a:custGeom>
              <a:avLst/>
              <a:gdLst/>
              <a:ahLst/>
              <a:cxnLst>
                <a:cxn ang="0">
                  <a:pos x="31" y="7"/>
                </a:cxn>
                <a:cxn ang="0">
                  <a:pos x="27" y="7"/>
                </a:cxn>
                <a:cxn ang="0">
                  <a:pos x="22" y="5"/>
                </a:cxn>
                <a:cxn ang="0">
                  <a:pos x="15" y="7"/>
                </a:cxn>
                <a:cxn ang="0">
                  <a:pos x="10" y="10"/>
                </a:cxn>
                <a:cxn ang="0">
                  <a:pos x="3" y="8"/>
                </a:cxn>
                <a:cxn ang="0">
                  <a:pos x="0" y="7"/>
                </a:cxn>
                <a:cxn ang="0">
                  <a:pos x="2" y="1"/>
                </a:cxn>
                <a:cxn ang="0">
                  <a:pos x="8" y="1"/>
                </a:cxn>
                <a:cxn ang="0">
                  <a:pos x="14" y="1"/>
                </a:cxn>
                <a:cxn ang="0">
                  <a:pos x="19" y="3"/>
                </a:cxn>
                <a:cxn ang="0">
                  <a:pos x="19" y="0"/>
                </a:cxn>
                <a:cxn ang="0">
                  <a:pos x="31" y="0"/>
                </a:cxn>
                <a:cxn ang="0">
                  <a:pos x="31" y="3"/>
                </a:cxn>
                <a:cxn ang="0">
                  <a:pos x="31" y="7"/>
                </a:cxn>
              </a:cxnLst>
              <a:rect l="0" t="0" r="r" b="b"/>
              <a:pathLst>
                <a:path w="31" h="10">
                  <a:moveTo>
                    <a:pt x="31" y="7"/>
                  </a:moveTo>
                  <a:lnTo>
                    <a:pt x="27" y="7"/>
                  </a:lnTo>
                  <a:lnTo>
                    <a:pt x="22" y="5"/>
                  </a:lnTo>
                  <a:lnTo>
                    <a:pt x="15" y="7"/>
                  </a:lnTo>
                  <a:lnTo>
                    <a:pt x="10" y="10"/>
                  </a:lnTo>
                  <a:lnTo>
                    <a:pt x="3" y="8"/>
                  </a:lnTo>
                  <a:lnTo>
                    <a:pt x="0" y="7"/>
                  </a:lnTo>
                  <a:lnTo>
                    <a:pt x="2" y="1"/>
                  </a:lnTo>
                  <a:lnTo>
                    <a:pt x="8" y="1"/>
                  </a:lnTo>
                  <a:lnTo>
                    <a:pt x="14" y="1"/>
                  </a:lnTo>
                  <a:lnTo>
                    <a:pt x="19" y="3"/>
                  </a:lnTo>
                  <a:lnTo>
                    <a:pt x="19" y="0"/>
                  </a:lnTo>
                  <a:lnTo>
                    <a:pt x="31" y="0"/>
                  </a:lnTo>
                  <a:lnTo>
                    <a:pt x="31" y="3"/>
                  </a:lnTo>
                  <a:lnTo>
                    <a:pt x="31" y="7"/>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131" name="Freeform 202"/>
            <p:cNvSpPr>
              <a:spLocks/>
            </p:cNvSpPr>
            <p:nvPr/>
          </p:nvSpPr>
          <p:spPr bwMode="auto">
            <a:xfrm>
              <a:off x="7039769" y="4229100"/>
              <a:ext cx="36513" cy="26987"/>
            </a:xfrm>
            <a:custGeom>
              <a:avLst/>
              <a:gdLst/>
              <a:ahLst/>
              <a:cxnLst>
                <a:cxn ang="0">
                  <a:pos x="18" y="17"/>
                </a:cxn>
                <a:cxn ang="0">
                  <a:pos x="14" y="14"/>
                </a:cxn>
                <a:cxn ang="0">
                  <a:pos x="14" y="10"/>
                </a:cxn>
                <a:cxn ang="0">
                  <a:pos x="4" y="8"/>
                </a:cxn>
                <a:cxn ang="0">
                  <a:pos x="0" y="5"/>
                </a:cxn>
                <a:cxn ang="0">
                  <a:pos x="4" y="0"/>
                </a:cxn>
                <a:cxn ang="0">
                  <a:pos x="11" y="1"/>
                </a:cxn>
                <a:cxn ang="0">
                  <a:pos x="13" y="1"/>
                </a:cxn>
                <a:cxn ang="0">
                  <a:pos x="16" y="1"/>
                </a:cxn>
                <a:cxn ang="0">
                  <a:pos x="19" y="7"/>
                </a:cxn>
                <a:cxn ang="0">
                  <a:pos x="23" y="14"/>
                </a:cxn>
                <a:cxn ang="0">
                  <a:pos x="21" y="15"/>
                </a:cxn>
                <a:cxn ang="0">
                  <a:pos x="19" y="17"/>
                </a:cxn>
                <a:cxn ang="0">
                  <a:pos x="18" y="17"/>
                </a:cxn>
              </a:cxnLst>
              <a:rect l="0" t="0" r="r" b="b"/>
              <a:pathLst>
                <a:path w="23" h="17">
                  <a:moveTo>
                    <a:pt x="18" y="17"/>
                  </a:moveTo>
                  <a:lnTo>
                    <a:pt x="14" y="14"/>
                  </a:lnTo>
                  <a:lnTo>
                    <a:pt x="14" y="10"/>
                  </a:lnTo>
                  <a:lnTo>
                    <a:pt x="4" y="8"/>
                  </a:lnTo>
                  <a:lnTo>
                    <a:pt x="0" y="5"/>
                  </a:lnTo>
                  <a:lnTo>
                    <a:pt x="4" y="0"/>
                  </a:lnTo>
                  <a:lnTo>
                    <a:pt x="11" y="1"/>
                  </a:lnTo>
                  <a:lnTo>
                    <a:pt x="13" y="1"/>
                  </a:lnTo>
                  <a:lnTo>
                    <a:pt x="16" y="1"/>
                  </a:lnTo>
                  <a:lnTo>
                    <a:pt x="19" y="7"/>
                  </a:lnTo>
                  <a:lnTo>
                    <a:pt x="23" y="14"/>
                  </a:lnTo>
                  <a:lnTo>
                    <a:pt x="21" y="15"/>
                  </a:lnTo>
                  <a:lnTo>
                    <a:pt x="19" y="17"/>
                  </a:lnTo>
                  <a:lnTo>
                    <a:pt x="18" y="17"/>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132" name="Freeform 203"/>
            <p:cNvSpPr>
              <a:spLocks/>
            </p:cNvSpPr>
            <p:nvPr/>
          </p:nvSpPr>
          <p:spPr bwMode="auto">
            <a:xfrm>
              <a:off x="6971507" y="4206875"/>
              <a:ext cx="14288" cy="14287"/>
            </a:xfrm>
            <a:custGeom>
              <a:avLst/>
              <a:gdLst/>
              <a:ahLst/>
              <a:cxnLst>
                <a:cxn ang="0">
                  <a:pos x="0" y="0"/>
                </a:cxn>
                <a:cxn ang="0">
                  <a:pos x="4" y="0"/>
                </a:cxn>
                <a:cxn ang="0">
                  <a:pos x="6" y="2"/>
                </a:cxn>
                <a:cxn ang="0">
                  <a:pos x="9" y="3"/>
                </a:cxn>
                <a:cxn ang="0">
                  <a:pos x="6" y="7"/>
                </a:cxn>
                <a:cxn ang="0">
                  <a:pos x="4" y="9"/>
                </a:cxn>
                <a:cxn ang="0">
                  <a:pos x="0" y="7"/>
                </a:cxn>
                <a:cxn ang="0">
                  <a:pos x="0" y="5"/>
                </a:cxn>
                <a:cxn ang="0">
                  <a:pos x="0" y="2"/>
                </a:cxn>
                <a:cxn ang="0">
                  <a:pos x="0" y="0"/>
                </a:cxn>
              </a:cxnLst>
              <a:rect l="0" t="0" r="r" b="b"/>
              <a:pathLst>
                <a:path w="9" h="9">
                  <a:moveTo>
                    <a:pt x="0" y="0"/>
                  </a:moveTo>
                  <a:lnTo>
                    <a:pt x="4" y="0"/>
                  </a:lnTo>
                  <a:lnTo>
                    <a:pt x="6" y="2"/>
                  </a:lnTo>
                  <a:lnTo>
                    <a:pt x="9" y="3"/>
                  </a:lnTo>
                  <a:lnTo>
                    <a:pt x="6" y="7"/>
                  </a:lnTo>
                  <a:lnTo>
                    <a:pt x="4" y="9"/>
                  </a:lnTo>
                  <a:lnTo>
                    <a:pt x="0" y="7"/>
                  </a:lnTo>
                  <a:lnTo>
                    <a:pt x="0" y="5"/>
                  </a:lnTo>
                  <a:lnTo>
                    <a:pt x="0" y="2"/>
                  </a:lnTo>
                  <a:lnTo>
                    <a:pt x="0" y="0"/>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133" name="Freeform 204"/>
            <p:cNvSpPr>
              <a:spLocks/>
            </p:cNvSpPr>
            <p:nvPr/>
          </p:nvSpPr>
          <p:spPr bwMode="auto">
            <a:xfrm>
              <a:off x="7141369" y="4210050"/>
              <a:ext cx="82550" cy="46037"/>
            </a:xfrm>
            <a:custGeom>
              <a:avLst/>
              <a:gdLst/>
              <a:ahLst/>
              <a:cxnLst>
                <a:cxn ang="0">
                  <a:pos x="22" y="13"/>
                </a:cxn>
                <a:cxn ang="0">
                  <a:pos x="21" y="15"/>
                </a:cxn>
                <a:cxn ang="0">
                  <a:pos x="21" y="20"/>
                </a:cxn>
                <a:cxn ang="0">
                  <a:pos x="14" y="26"/>
                </a:cxn>
                <a:cxn ang="0">
                  <a:pos x="4" y="29"/>
                </a:cxn>
                <a:cxn ang="0">
                  <a:pos x="0" y="27"/>
                </a:cxn>
                <a:cxn ang="0">
                  <a:pos x="0" y="26"/>
                </a:cxn>
                <a:cxn ang="0">
                  <a:pos x="5" y="13"/>
                </a:cxn>
                <a:cxn ang="0">
                  <a:pos x="17" y="12"/>
                </a:cxn>
                <a:cxn ang="0">
                  <a:pos x="19" y="8"/>
                </a:cxn>
                <a:cxn ang="0">
                  <a:pos x="21" y="7"/>
                </a:cxn>
                <a:cxn ang="0">
                  <a:pos x="26" y="1"/>
                </a:cxn>
                <a:cxn ang="0">
                  <a:pos x="36" y="1"/>
                </a:cxn>
                <a:cxn ang="0">
                  <a:pos x="45" y="0"/>
                </a:cxn>
                <a:cxn ang="0">
                  <a:pos x="52" y="3"/>
                </a:cxn>
                <a:cxn ang="0">
                  <a:pos x="45" y="7"/>
                </a:cxn>
                <a:cxn ang="0">
                  <a:pos x="38" y="10"/>
                </a:cxn>
                <a:cxn ang="0">
                  <a:pos x="29" y="12"/>
                </a:cxn>
                <a:cxn ang="0">
                  <a:pos x="22" y="13"/>
                </a:cxn>
              </a:cxnLst>
              <a:rect l="0" t="0" r="r" b="b"/>
              <a:pathLst>
                <a:path w="52" h="29">
                  <a:moveTo>
                    <a:pt x="22" y="13"/>
                  </a:moveTo>
                  <a:lnTo>
                    <a:pt x="21" y="15"/>
                  </a:lnTo>
                  <a:lnTo>
                    <a:pt x="21" y="20"/>
                  </a:lnTo>
                  <a:lnTo>
                    <a:pt x="14" y="26"/>
                  </a:lnTo>
                  <a:lnTo>
                    <a:pt x="4" y="29"/>
                  </a:lnTo>
                  <a:lnTo>
                    <a:pt x="0" y="27"/>
                  </a:lnTo>
                  <a:lnTo>
                    <a:pt x="0" y="26"/>
                  </a:lnTo>
                  <a:lnTo>
                    <a:pt x="5" y="13"/>
                  </a:lnTo>
                  <a:lnTo>
                    <a:pt x="17" y="12"/>
                  </a:lnTo>
                  <a:lnTo>
                    <a:pt x="19" y="8"/>
                  </a:lnTo>
                  <a:lnTo>
                    <a:pt x="21" y="7"/>
                  </a:lnTo>
                  <a:lnTo>
                    <a:pt x="26" y="1"/>
                  </a:lnTo>
                  <a:lnTo>
                    <a:pt x="36" y="1"/>
                  </a:lnTo>
                  <a:lnTo>
                    <a:pt x="45" y="0"/>
                  </a:lnTo>
                  <a:lnTo>
                    <a:pt x="52" y="3"/>
                  </a:lnTo>
                  <a:lnTo>
                    <a:pt x="45" y="7"/>
                  </a:lnTo>
                  <a:lnTo>
                    <a:pt x="38" y="10"/>
                  </a:lnTo>
                  <a:lnTo>
                    <a:pt x="29" y="12"/>
                  </a:lnTo>
                  <a:lnTo>
                    <a:pt x="22" y="13"/>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134" name="Freeform 205"/>
            <p:cNvSpPr>
              <a:spLocks/>
            </p:cNvSpPr>
            <p:nvPr/>
          </p:nvSpPr>
          <p:spPr bwMode="auto">
            <a:xfrm>
              <a:off x="7384257" y="4143375"/>
              <a:ext cx="14288" cy="33337"/>
            </a:xfrm>
            <a:custGeom>
              <a:avLst/>
              <a:gdLst/>
              <a:ahLst/>
              <a:cxnLst>
                <a:cxn ang="0">
                  <a:pos x="7" y="0"/>
                </a:cxn>
                <a:cxn ang="0">
                  <a:pos x="7" y="2"/>
                </a:cxn>
                <a:cxn ang="0">
                  <a:pos x="9" y="6"/>
                </a:cxn>
                <a:cxn ang="0">
                  <a:pos x="7" y="9"/>
                </a:cxn>
                <a:cxn ang="0">
                  <a:pos x="5" y="11"/>
                </a:cxn>
                <a:cxn ang="0">
                  <a:pos x="5" y="18"/>
                </a:cxn>
                <a:cxn ang="0">
                  <a:pos x="2" y="21"/>
                </a:cxn>
                <a:cxn ang="0">
                  <a:pos x="0" y="19"/>
                </a:cxn>
                <a:cxn ang="0">
                  <a:pos x="0" y="18"/>
                </a:cxn>
                <a:cxn ang="0">
                  <a:pos x="2" y="11"/>
                </a:cxn>
                <a:cxn ang="0">
                  <a:pos x="4" y="9"/>
                </a:cxn>
                <a:cxn ang="0">
                  <a:pos x="4" y="2"/>
                </a:cxn>
                <a:cxn ang="0">
                  <a:pos x="7" y="0"/>
                </a:cxn>
              </a:cxnLst>
              <a:rect l="0" t="0" r="r" b="b"/>
              <a:pathLst>
                <a:path w="9" h="21">
                  <a:moveTo>
                    <a:pt x="7" y="0"/>
                  </a:moveTo>
                  <a:lnTo>
                    <a:pt x="7" y="2"/>
                  </a:lnTo>
                  <a:lnTo>
                    <a:pt x="9" y="6"/>
                  </a:lnTo>
                  <a:lnTo>
                    <a:pt x="7" y="9"/>
                  </a:lnTo>
                  <a:lnTo>
                    <a:pt x="5" y="11"/>
                  </a:lnTo>
                  <a:lnTo>
                    <a:pt x="5" y="18"/>
                  </a:lnTo>
                  <a:lnTo>
                    <a:pt x="2" y="21"/>
                  </a:lnTo>
                  <a:lnTo>
                    <a:pt x="0" y="19"/>
                  </a:lnTo>
                  <a:lnTo>
                    <a:pt x="0" y="18"/>
                  </a:lnTo>
                  <a:lnTo>
                    <a:pt x="2" y="11"/>
                  </a:lnTo>
                  <a:lnTo>
                    <a:pt x="4" y="9"/>
                  </a:lnTo>
                  <a:lnTo>
                    <a:pt x="4" y="2"/>
                  </a:lnTo>
                  <a:lnTo>
                    <a:pt x="7" y="0"/>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135" name="Freeform 206"/>
            <p:cNvSpPr>
              <a:spLocks/>
            </p:cNvSpPr>
            <p:nvPr/>
          </p:nvSpPr>
          <p:spPr bwMode="auto">
            <a:xfrm>
              <a:off x="7201694" y="4084638"/>
              <a:ext cx="22225" cy="20637"/>
            </a:xfrm>
            <a:custGeom>
              <a:avLst/>
              <a:gdLst/>
              <a:ahLst/>
              <a:cxnLst>
                <a:cxn ang="0">
                  <a:pos x="14" y="7"/>
                </a:cxn>
                <a:cxn ang="0">
                  <a:pos x="10" y="10"/>
                </a:cxn>
                <a:cxn ang="0">
                  <a:pos x="9" y="13"/>
                </a:cxn>
                <a:cxn ang="0">
                  <a:pos x="2" y="10"/>
                </a:cxn>
                <a:cxn ang="0">
                  <a:pos x="0" y="3"/>
                </a:cxn>
                <a:cxn ang="0">
                  <a:pos x="2" y="0"/>
                </a:cxn>
                <a:cxn ang="0">
                  <a:pos x="7" y="0"/>
                </a:cxn>
                <a:cxn ang="0">
                  <a:pos x="10" y="1"/>
                </a:cxn>
                <a:cxn ang="0">
                  <a:pos x="14" y="7"/>
                </a:cxn>
              </a:cxnLst>
              <a:rect l="0" t="0" r="r" b="b"/>
              <a:pathLst>
                <a:path w="14" h="13">
                  <a:moveTo>
                    <a:pt x="14" y="7"/>
                  </a:moveTo>
                  <a:lnTo>
                    <a:pt x="10" y="10"/>
                  </a:lnTo>
                  <a:lnTo>
                    <a:pt x="9" y="13"/>
                  </a:lnTo>
                  <a:lnTo>
                    <a:pt x="2" y="10"/>
                  </a:lnTo>
                  <a:lnTo>
                    <a:pt x="0" y="3"/>
                  </a:lnTo>
                  <a:lnTo>
                    <a:pt x="2" y="0"/>
                  </a:lnTo>
                  <a:lnTo>
                    <a:pt x="7" y="0"/>
                  </a:lnTo>
                  <a:lnTo>
                    <a:pt x="10" y="1"/>
                  </a:lnTo>
                  <a:lnTo>
                    <a:pt x="14" y="7"/>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136" name="Freeform 207"/>
            <p:cNvSpPr>
              <a:spLocks/>
            </p:cNvSpPr>
            <p:nvPr/>
          </p:nvSpPr>
          <p:spPr bwMode="auto">
            <a:xfrm>
              <a:off x="7242969" y="4084638"/>
              <a:ext cx="65088" cy="19050"/>
            </a:xfrm>
            <a:custGeom>
              <a:avLst/>
              <a:gdLst/>
              <a:ahLst/>
              <a:cxnLst>
                <a:cxn ang="0">
                  <a:pos x="36" y="1"/>
                </a:cxn>
                <a:cxn ang="0">
                  <a:pos x="38" y="5"/>
                </a:cxn>
                <a:cxn ang="0">
                  <a:pos x="41" y="10"/>
                </a:cxn>
                <a:cxn ang="0">
                  <a:pos x="39" y="10"/>
                </a:cxn>
                <a:cxn ang="0">
                  <a:pos x="38" y="12"/>
                </a:cxn>
                <a:cxn ang="0">
                  <a:pos x="29" y="8"/>
                </a:cxn>
                <a:cxn ang="0">
                  <a:pos x="20" y="7"/>
                </a:cxn>
                <a:cxn ang="0">
                  <a:pos x="14" y="7"/>
                </a:cxn>
                <a:cxn ang="0">
                  <a:pos x="8" y="7"/>
                </a:cxn>
                <a:cxn ang="0">
                  <a:pos x="3" y="5"/>
                </a:cxn>
                <a:cxn ang="0">
                  <a:pos x="0" y="3"/>
                </a:cxn>
                <a:cxn ang="0">
                  <a:pos x="0" y="0"/>
                </a:cxn>
                <a:cxn ang="0">
                  <a:pos x="3" y="0"/>
                </a:cxn>
                <a:cxn ang="0">
                  <a:pos x="26" y="0"/>
                </a:cxn>
                <a:cxn ang="0">
                  <a:pos x="29" y="1"/>
                </a:cxn>
                <a:cxn ang="0">
                  <a:pos x="34" y="1"/>
                </a:cxn>
                <a:cxn ang="0">
                  <a:pos x="36" y="1"/>
                </a:cxn>
              </a:cxnLst>
              <a:rect l="0" t="0" r="r" b="b"/>
              <a:pathLst>
                <a:path w="41" h="12">
                  <a:moveTo>
                    <a:pt x="36" y="1"/>
                  </a:moveTo>
                  <a:lnTo>
                    <a:pt x="38" y="5"/>
                  </a:lnTo>
                  <a:lnTo>
                    <a:pt x="41" y="10"/>
                  </a:lnTo>
                  <a:lnTo>
                    <a:pt x="39" y="10"/>
                  </a:lnTo>
                  <a:lnTo>
                    <a:pt x="38" y="12"/>
                  </a:lnTo>
                  <a:lnTo>
                    <a:pt x="29" y="8"/>
                  </a:lnTo>
                  <a:lnTo>
                    <a:pt x="20" y="7"/>
                  </a:lnTo>
                  <a:lnTo>
                    <a:pt x="14" y="7"/>
                  </a:lnTo>
                  <a:lnTo>
                    <a:pt x="8" y="7"/>
                  </a:lnTo>
                  <a:lnTo>
                    <a:pt x="3" y="5"/>
                  </a:lnTo>
                  <a:lnTo>
                    <a:pt x="0" y="3"/>
                  </a:lnTo>
                  <a:lnTo>
                    <a:pt x="0" y="0"/>
                  </a:lnTo>
                  <a:lnTo>
                    <a:pt x="3" y="0"/>
                  </a:lnTo>
                  <a:lnTo>
                    <a:pt x="26" y="0"/>
                  </a:lnTo>
                  <a:lnTo>
                    <a:pt x="29" y="1"/>
                  </a:lnTo>
                  <a:lnTo>
                    <a:pt x="34" y="1"/>
                  </a:lnTo>
                  <a:lnTo>
                    <a:pt x="36" y="1"/>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137" name="Freeform 208"/>
            <p:cNvSpPr>
              <a:spLocks/>
            </p:cNvSpPr>
            <p:nvPr/>
          </p:nvSpPr>
          <p:spPr bwMode="auto">
            <a:xfrm>
              <a:off x="7231857" y="3963988"/>
              <a:ext cx="26988" cy="63500"/>
            </a:xfrm>
            <a:custGeom>
              <a:avLst/>
              <a:gdLst/>
              <a:ahLst/>
              <a:cxnLst>
                <a:cxn ang="0">
                  <a:pos x="5" y="31"/>
                </a:cxn>
                <a:cxn ang="0">
                  <a:pos x="5" y="27"/>
                </a:cxn>
                <a:cxn ang="0">
                  <a:pos x="10" y="27"/>
                </a:cxn>
                <a:cxn ang="0">
                  <a:pos x="17" y="27"/>
                </a:cxn>
                <a:cxn ang="0">
                  <a:pos x="14" y="22"/>
                </a:cxn>
                <a:cxn ang="0">
                  <a:pos x="12" y="19"/>
                </a:cxn>
                <a:cxn ang="0">
                  <a:pos x="14" y="15"/>
                </a:cxn>
                <a:cxn ang="0">
                  <a:pos x="17" y="12"/>
                </a:cxn>
                <a:cxn ang="0">
                  <a:pos x="7" y="7"/>
                </a:cxn>
                <a:cxn ang="0">
                  <a:pos x="5" y="0"/>
                </a:cxn>
                <a:cxn ang="0">
                  <a:pos x="0" y="3"/>
                </a:cxn>
                <a:cxn ang="0">
                  <a:pos x="0" y="10"/>
                </a:cxn>
                <a:cxn ang="0">
                  <a:pos x="2" y="15"/>
                </a:cxn>
                <a:cxn ang="0">
                  <a:pos x="3" y="24"/>
                </a:cxn>
                <a:cxn ang="0">
                  <a:pos x="3" y="27"/>
                </a:cxn>
                <a:cxn ang="0">
                  <a:pos x="3" y="31"/>
                </a:cxn>
                <a:cxn ang="0">
                  <a:pos x="3" y="34"/>
                </a:cxn>
                <a:cxn ang="0">
                  <a:pos x="10" y="40"/>
                </a:cxn>
                <a:cxn ang="0">
                  <a:pos x="7" y="34"/>
                </a:cxn>
                <a:cxn ang="0">
                  <a:pos x="5" y="31"/>
                </a:cxn>
              </a:cxnLst>
              <a:rect l="0" t="0" r="r" b="b"/>
              <a:pathLst>
                <a:path w="17" h="40">
                  <a:moveTo>
                    <a:pt x="5" y="31"/>
                  </a:moveTo>
                  <a:lnTo>
                    <a:pt x="5" y="27"/>
                  </a:lnTo>
                  <a:lnTo>
                    <a:pt x="10" y="27"/>
                  </a:lnTo>
                  <a:lnTo>
                    <a:pt x="17" y="27"/>
                  </a:lnTo>
                  <a:lnTo>
                    <a:pt x="14" y="22"/>
                  </a:lnTo>
                  <a:lnTo>
                    <a:pt x="12" y="19"/>
                  </a:lnTo>
                  <a:lnTo>
                    <a:pt x="14" y="15"/>
                  </a:lnTo>
                  <a:lnTo>
                    <a:pt x="17" y="12"/>
                  </a:lnTo>
                  <a:lnTo>
                    <a:pt x="7" y="7"/>
                  </a:lnTo>
                  <a:lnTo>
                    <a:pt x="5" y="0"/>
                  </a:lnTo>
                  <a:lnTo>
                    <a:pt x="0" y="3"/>
                  </a:lnTo>
                  <a:lnTo>
                    <a:pt x="0" y="10"/>
                  </a:lnTo>
                  <a:lnTo>
                    <a:pt x="2" y="15"/>
                  </a:lnTo>
                  <a:lnTo>
                    <a:pt x="3" y="24"/>
                  </a:lnTo>
                  <a:lnTo>
                    <a:pt x="3" y="27"/>
                  </a:lnTo>
                  <a:lnTo>
                    <a:pt x="3" y="31"/>
                  </a:lnTo>
                  <a:lnTo>
                    <a:pt x="3" y="34"/>
                  </a:lnTo>
                  <a:lnTo>
                    <a:pt x="10" y="40"/>
                  </a:lnTo>
                  <a:lnTo>
                    <a:pt x="7" y="34"/>
                  </a:lnTo>
                  <a:lnTo>
                    <a:pt x="5" y="31"/>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138" name="Freeform 209"/>
            <p:cNvSpPr>
              <a:spLocks/>
            </p:cNvSpPr>
            <p:nvPr/>
          </p:nvSpPr>
          <p:spPr bwMode="auto">
            <a:xfrm>
              <a:off x="7717632" y="4111625"/>
              <a:ext cx="90488" cy="50800"/>
            </a:xfrm>
            <a:custGeom>
              <a:avLst/>
              <a:gdLst/>
              <a:ahLst/>
              <a:cxnLst>
                <a:cxn ang="0">
                  <a:pos x="16" y="31"/>
                </a:cxn>
                <a:cxn ang="0">
                  <a:pos x="5" y="26"/>
                </a:cxn>
                <a:cxn ang="0">
                  <a:pos x="0" y="20"/>
                </a:cxn>
                <a:cxn ang="0">
                  <a:pos x="16" y="20"/>
                </a:cxn>
                <a:cxn ang="0">
                  <a:pos x="17" y="19"/>
                </a:cxn>
                <a:cxn ang="0">
                  <a:pos x="21" y="19"/>
                </a:cxn>
                <a:cxn ang="0">
                  <a:pos x="31" y="15"/>
                </a:cxn>
                <a:cxn ang="0">
                  <a:pos x="41" y="14"/>
                </a:cxn>
                <a:cxn ang="0">
                  <a:pos x="46" y="5"/>
                </a:cxn>
                <a:cxn ang="0">
                  <a:pos x="52" y="0"/>
                </a:cxn>
                <a:cxn ang="0">
                  <a:pos x="55" y="2"/>
                </a:cxn>
                <a:cxn ang="0">
                  <a:pos x="57" y="7"/>
                </a:cxn>
                <a:cxn ang="0">
                  <a:pos x="52" y="15"/>
                </a:cxn>
                <a:cxn ang="0">
                  <a:pos x="46" y="26"/>
                </a:cxn>
                <a:cxn ang="0">
                  <a:pos x="34" y="29"/>
                </a:cxn>
                <a:cxn ang="0">
                  <a:pos x="22" y="32"/>
                </a:cxn>
                <a:cxn ang="0">
                  <a:pos x="16" y="29"/>
                </a:cxn>
                <a:cxn ang="0">
                  <a:pos x="12" y="27"/>
                </a:cxn>
                <a:cxn ang="0">
                  <a:pos x="16" y="31"/>
                </a:cxn>
              </a:cxnLst>
              <a:rect l="0" t="0" r="r" b="b"/>
              <a:pathLst>
                <a:path w="57" h="32">
                  <a:moveTo>
                    <a:pt x="16" y="31"/>
                  </a:moveTo>
                  <a:lnTo>
                    <a:pt x="5" y="26"/>
                  </a:lnTo>
                  <a:lnTo>
                    <a:pt x="0" y="20"/>
                  </a:lnTo>
                  <a:lnTo>
                    <a:pt x="16" y="20"/>
                  </a:lnTo>
                  <a:lnTo>
                    <a:pt x="17" y="19"/>
                  </a:lnTo>
                  <a:lnTo>
                    <a:pt x="21" y="19"/>
                  </a:lnTo>
                  <a:lnTo>
                    <a:pt x="31" y="15"/>
                  </a:lnTo>
                  <a:lnTo>
                    <a:pt x="41" y="14"/>
                  </a:lnTo>
                  <a:lnTo>
                    <a:pt x="46" y="5"/>
                  </a:lnTo>
                  <a:lnTo>
                    <a:pt x="52" y="0"/>
                  </a:lnTo>
                  <a:lnTo>
                    <a:pt x="55" y="2"/>
                  </a:lnTo>
                  <a:lnTo>
                    <a:pt x="57" y="7"/>
                  </a:lnTo>
                  <a:lnTo>
                    <a:pt x="52" y="15"/>
                  </a:lnTo>
                  <a:lnTo>
                    <a:pt x="46" y="26"/>
                  </a:lnTo>
                  <a:lnTo>
                    <a:pt x="34" y="29"/>
                  </a:lnTo>
                  <a:lnTo>
                    <a:pt x="22" y="32"/>
                  </a:lnTo>
                  <a:lnTo>
                    <a:pt x="16" y="29"/>
                  </a:lnTo>
                  <a:lnTo>
                    <a:pt x="12" y="27"/>
                  </a:lnTo>
                  <a:lnTo>
                    <a:pt x="16" y="31"/>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139" name="Freeform 210"/>
            <p:cNvSpPr>
              <a:spLocks/>
            </p:cNvSpPr>
            <p:nvPr/>
          </p:nvSpPr>
          <p:spPr bwMode="auto">
            <a:xfrm>
              <a:off x="7308057" y="4021138"/>
              <a:ext cx="466725" cy="242887"/>
            </a:xfrm>
            <a:custGeom>
              <a:avLst/>
              <a:gdLst/>
              <a:ahLst/>
              <a:cxnLst>
                <a:cxn ang="0">
                  <a:pos x="162" y="40"/>
                </a:cxn>
                <a:cxn ang="0">
                  <a:pos x="191" y="48"/>
                </a:cxn>
                <a:cxn ang="0">
                  <a:pos x="205" y="57"/>
                </a:cxn>
                <a:cxn ang="0">
                  <a:pos x="225" y="74"/>
                </a:cxn>
                <a:cxn ang="0">
                  <a:pos x="249" y="89"/>
                </a:cxn>
                <a:cxn ang="0">
                  <a:pos x="243" y="103"/>
                </a:cxn>
                <a:cxn ang="0">
                  <a:pos x="256" y="124"/>
                </a:cxn>
                <a:cxn ang="0">
                  <a:pos x="270" y="131"/>
                </a:cxn>
                <a:cxn ang="0">
                  <a:pos x="279" y="136"/>
                </a:cxn>
                <a:cxn ang="0">
                  <a:pos x="287" y="143"/>
                </a:cxn>
                <a:cxn ang="0">
                  <a:pos x="287" y="153"/>
                </a:cxn>
                <a:cxn ang="0">
                  <a:pos x="279" y="150"/>
                </a:cxn>
                <a:cxn ang="0">
                  <a:pos x="248" y="141"/>
                </a:cxn>
                <a:cxn ang="0">
                  <a:pos x="237" y="129"/>
                </a:cxn>
                <a:cxn ang="0">
                  <a:pos x="210" y="107"/>
                </a:cxn>
                <a:cxn ang="0">
                  <a:pos x="189" y="108"/>
                </a:cxn>
                <a:cxn ang="0">
                  <a:pos x="181" y="124"/>
                </a:cxn>
                <a:cxn ang="0">
                  <a:pos x="160" y="131"/>
                </a:cxn>
                <a:cxn ang="0">
                  <a:pos x="138" y="115"/>
                </a:cxn>
                <a:cxn ang="0">
                  <a:pos x="122" y="117"/>
                </a:cxn>
                <a:cxn ang="0">
                  <a:pos x="103" y="114"/>
                </a:cxn>
                <a:cxn ang="0">
                  <a:pos x="110" y="91"/>
                </a:cxn>
                <a:cxn ang="0">
                  <a:pos x="100" y="72"/>
                </a:cxn>
                <a:cxn ang="0">
                  <a:pos x="81" y="64"/>
                </a:cxn>
                <a:cxn ang="0">
                  <a:pos x="62" y="62"/>
                </a:cxn>
                <a:cxn ang="0">
                  <a:pos x="46" y="50"/>
                </a:cxn>
                <a:cxn ang="0">
                  <a:pos x="38" y="53"/>
                </a:cxn>
                <a:cxn ang="0">
                  <a:pos x="29" y="55"/>
                </a:cxn>
                <a:cxn ang="0">
                  <a:pos x="21" y="40"/>
                </a:cxn>
                <a:cxn ang="0">
                  <a:pos x="31" y="33"/>
                </a:cxn>
                <a:cxn ang="0">
                  <a:pos x="40" y="29"/>
                </a:cxn>
                <a:cxn ang="0">
                  <a:pos x="21" y="29"/>
                </a:cxn>
                <a:cxn ang="0">
                  <a:pos x="16" y="24"/>
                </a:cxn>
                <a:cxn ang="0">
                  <a:pos x="2" y="9"/>
                </a:cxn>
                <a:cxn ang="0">
                  <a:pos x="26" y="0"/>
                </a:cxn>
                <a:cxn ang="0">
                  <a:pos x="50" y="19"/>
                </a:cxn>
                <a:cxn ang="0">
                  <a:pos x="57" y="33"/>
                </a:cxn>
                <a:cxn ang="0">
                  <a:pos x="72" y="38"/>
                </a:cxn>
                <a:cxn ang="0">
                  <a:pos x="89" y="28"/>
                </a:cxn>
                <a:cxn ang="0">
                  <a:pos x="108" y="17"/>
                </a:cxn>
                <a:cxn ang="0">
                  <a:pos x="126" y="29"/>
                </a:cxn>
                <a:cxn ang="0">
                  <a:pos x="148" y="33"/>
                </a:cxn>
              </a:cxnLst>
              <a:rect l="0" t="0" r="r" b="b"/>
              <a:pathLst>
                <a:path w="294" h="153">
                  <a:moveTo>
                    <a:pt x="146" y="31"/>
                  </a:moveTo>
                  <a:lnTo>
                    <a:pt x="151" y="34"/>
                  </a:lnTo>
                  <a:lnTo>
                    <a:pt x="162" y="40"/>
                  </a:lnTo>
                  <a:lnTo>
                    <a:pt x="172" y="43"/>
                  </a:lnTo>
                  <a:lnTo>
                    <a:pt x="184" y="45"/>
                  </a:lnTo>
                  <a:lnTo>
                    <a:pt x="191" y="48"/>
                  </a:lnTo>
                  <a:lnTo>
                    <a:pt x="198" y="52"/>
                  </a:lnTo>
                  <a:lnTo>
                    <a:pt x="200" y="55"/>
                  </a:lnTo>
                  <a:lnTo>
                    <a:pt x="205" y="57"/>
                  </a:lnTo>
                  <a:lnTo>
                    <a:pt x="213" y="60"/>
                  </a:lnTo>
                  <a:lnTo>
                    <a:pt x="220" y="69"/>
                  </a:lnTo>
                  <a:lnTo>
                    <a:pt x="225" y="74"/>
                  </a:lnTo>
                  <a:lnTo>
                    <a:pt x="234" y="81"/>
                  </a:lnTo>
                  <a:lnTo>
                    <a:pt x="243" y="81"/>
                  </a:lnTo>
                  <a:lnTo>
                    <a:pt x="249" y="89"/>
                  </a:lnTo>
                  <a:lnTo>
                    <a:pt x="244" y="93"/>
                  </a:lnTo>
                  <a:lnTo>
                    <a:pt x="239" y="98"/>
                  </a:lnTo>
                  <a:lnTo>
                    <a:pt x="243" y="103"/>
                  </a:lnTo>
                  <a:lnTo>
                    <a:pt x="249" y="110"/>
                  </a:lnTo>
                  <a:lnTo>
                    <a:pt x="253" y="117"/>
                  </a:lnTo>
                  <a:lnTo>
                    <a:pt x="256" y="124"/>
                  </a:lnTo>
                  <a:lnTo>
                    <a:pt x="261" y="127"/>
                  </a:lnTo>
                  <a:lnTo>
                    <a:pt x="268" y="129"/>
                  </a:lnTo>
                  <a:lnTo>
                    <a:pt x="270" y="131"/>
                  </a:lnTo>
                  <a:lnTo>
                    <a:pt x="272" y="136"/>
                  </a:lnTo>
                  <a:lnTo>
                    <a:pt x="275" y="136"/>
                  </a:lnTo>
                  <a:lnTo>
                    <a:pt x="279" y="136"/>
                  </a:lnTo>
                  <a:lnTo>
                    <a:pt x="280" y="138"/>
                  </a:lnTo>
                  <a:lnTo>
                    <a:pt x="284" y="143"/>
                  </a:lnTo>
                  <a:lnTo>
                    <a:pt x="287" y="143"/>
                  </a:lnTo>
                  <a:lnTo>
                    <a:pt x="294" y="145"/>
                  </a:lnTo>
                  <a:lnTo>
                    <a:pt x="289" y="146"/>
                  </a:lnTo>
                  <a:lnTo>
                    <a:pt x="287" y="153"/>
                  </a:lnTo>
                  <a:lnTo>
                    <a:pt x="286" y="153"/>
                  </a:lnTo>
                  <a:lnTo>
                    <a:pt x="284" y="153"/>
                  </a:lnTo>
                  <a:lnTo>
                    <a:pt x="279" y="150"/>
                  </a:lnTo>
                  <a:lnTo>
                    <a:pt x="274" y="146"/>
                  </a:lnTo>
                  <a:lnTo>
                    <a:pt x="261" y="146"/>
                  </a:lnTo>
                  <a:lnTo>
                    <a:pt x="248" y="141"/>
                  </a:lnTo>
                  <a:lnTo>
                    <a:pt x="241" y="134"/>
                  </a:lnTo>
                  <a:lnTo>
                    <a:pt x="239" y="131"/>
                  </a:lnTo>
                  <a:lnTo>
                    <a:pt x="237" y="129"/>
                  </a:lnTo>
                  <a:lnTo>
                    <a:pt x="229" y="120"/>
                  </a:lnTo>
                  <a:lnTo>
                    <a:pt x="220" y="112"/>
                  </a:lnTo>
                  <a:lnTo>
                    <a:pt x="210" y="107"/>
                  </a:lnTo>
                  <a:lnTo>
                    <a:pt x="201" y="105"/>
                  </a:lnTo>
                  <a:lnTo>
                    <a:pt x="193" y="105"/>
                  </a:lnTo>
                  <a:lnTo>
                    <a:pt x="189" y="108"/>
                  </a:lnTo>
                  <a:lnTo>
                    <a:pt x="186" y="114"/>
                  </a:lnTo>
                  <a:lnTo>
                    <a:pt x="182" y="119"/>
                  </a:lnTo>
                  <a:lnTo>
                    <a:pt x="181" y="124"/>
                  </a:lnTo>
                  <a:lnTo>
                    <a:pt x="179" y="131"/>
                  </a:lnTo>
                  <a:lnTo>
                    <a:pt x="167" y="131"/>
                  </a:lnTo>
                  <a:lnTo>
                    <a:pt x="160" y="131"/>
                  </a:lnTo>
                  <a:lnTo>
                    <a:pt x="150" y="127"/>
                  </a:lnTo>
                  <a:lnTo>
                    <a:pt x="145" y="122"/>
                  </a:lnTo>
                  <a:lnTo>
                    <a:pt x="138" y="115"/>
                  </a:lnTo>
                  <a:lnTo>
                    <a:pt x="131" y="114"/>
                  </a:lnTo>
                  <a:lnTo>
                    <a:pt x="124" y="114"/>
                  </a:lnTo>
                  <a:lnTo>
                    <a:pt x="122" y="117"/>
                  </a:lnTo>
                  <a:lnTo>
                    <a:pt x="112" y="117"/>
                  </a:lnTo>
                  <a:lnTo>
                    <a:pt x="105" y="115"/>
                  </a:lnTo>
                  <a:lnTo>
                    <a:pt x="103" y="114"/>
                  </a:lnTo>
                  <a:lnTo>
                    <a:pt x="108" y="105"/>
                  </a:lnTo>
                  <a:lnTo>
                    <a:pt x="117" y="103"/>
                  </a:lnTo>
                  <a:lnTo>
                    <a:pt x="110" y="91"/>
                  </a:lnTo>
                  <a:lnTo>
                    <a:pt x="110" y="81"/>
                  </a:lnTo>
                  <a:lnTo>
                    <a:pt x="105" y="76"/>
                  </a:lnTo>
                  <a:lnTo>
                    <a:pt x="100" y="72"/>
                  </a:lnTo>
                  <a:lnTo>
                    <a:pt x="91" y="69"/>
                  </a:lnTo>
                  <a:lnTo>
                    <a:pt x="88" y="67"/>
                  </a:lnTo>
                  <a:lnTo>
                    <a:pt x="81" y="64"/>
                  </a:lnTo>
                  <a:lnTo>
                    <a:pt x="74" y="64"/>
                  </a:lnTo>
                  <a:lnTo>
                    <a:pt x="67" y="62"/>
                  </a:lnTo>
                  <a:lnTo>
                    <a:pt x="62" y="62"/>
                  </a:lnTo>
                  <a:lnTo>
                    <a:pt x="55" y="59"/>
                  </a:lnTo>
                  <a:lnTo>
                    <a:pt x="52" y="55"/>
                  </a:lnTo>
                  <a:lnTo>
                    <a:pt x="46" y="50"/>
                  </a:lnTo>
                  <a:lnTo>
                    <a:pt x="43" y="52"/>
                  </a:lnTo>
                  <a:lnTo>
                    <a:pt x="43" y="47"/>
                  </a:lnTo>
                  <a:lnTo>
                    <a:pt x="38" y="53"/>
                  </a:lnTo>
                  <a:lnTo>
                    <a:pt x="34" y="57"/>
                  </a:lnTo>
                  <a:lnTo>
                    <a:pt x="31" y="55"/>
                  </a:lnTo>
                  <a:lnTo>
                    <a:pt x="29" y="55"/>
                  </a:lnTo>
                  <a:lnTo>
                    <a:pt x="28" y="48"/>
                  </a:lnTo>
                  <a:lnTo>
                    <a:pt x="28" y="43"/>
                  </a:lnTo>
                  <a:lnTo>
                    <a:pt x="21" y="40"/>
                  </a:lnTo>
                  <a:lnTo>
                    <a:pt x="17" y="38"/>
                  </a:lnTo>
                  <a:lnTo>
                    <a:pt x="22" y="34"/>
                  </a:lnTo>
                  <a:lnTo>
                    <a:pt x="31" y="33"/>
                  </a:lnTo>
                  <a:lnTo>
                    <a:pt x="38" y="31"/>
                  </a:lnTo>
                  <a:lnTo>
                    <a:pt x="43" y="29"/>
                  </a:lnTo>
                  <a:lnTo>
                    <a:pt x="40" y="29"/>
                  </a:lnTo>
                  <a:lnTo>
                    <a:pt x="33" y="29"/>
                  </a:lnTo>
                  <a:lnTo>
                    <a:pt x="26" y="31"/>
                  </a:lnTo>
                  <a:lnTo>
                    <a:pt x="21" y="29"/>
                  </a:lnTo>
                  <a:lnTo>
                    <a:pt x="19" y="29"/>
                  </a:lnTo>
                  <a:lnTo>
                    <a:pt x="16" y="26"/>
                  </a:lnTo>
                  <a:lnTo>
                    <a:pt x="16" y="24"/>
                  </a:lnTo>
                  <a:lnTo>
                    <a:pt x="5" y="19"/>
                  </a:lnTo>
                  <a:lnTo>
                    <a:pt x="0" y="14"/>
                  </a:lnTo>
                  <a:lnTo>
                    <a:pt x="2" y="9"/>
                  </a:lnTo>
                  <a:lnTo>
                    <a:pt x="7" y="9"/>
                  </a:lnTo>
                  <a:lnTo>
                    <a:pt x="14" y="4"/>
                  </a:lnTo>
                  <a:lnTo>
                    <a:pt x="26" y="0"/>
                  </a:lnTo>
                  <a:lnTo>
                    <a:pt x="38" y="4"/>
                  </a:lnTo>
                  <a:lnTo>
                    <a:pt x="50" y="10"/>
                  </a:lnTo>
                  <a:lnTo>
                    <a:pt x="50" y="19"/>
                  </a:lnTo>
                  <a:lnTo>
                    <a:pt x="50" y="29"/>
                  </a:lnTo>
                  <a:lnTo>
                    <a:pt x="52" y="31"/>
                  </a:lnTo>
                  <a:lnTo>
                    <a:pt x="57" y="33"/>
                  </a:lnTo>
                  <a:lnTo>
                    <a:pt x="60" y="38"/>
                  </a:lnTo>
                  <a:lnTo>
                    <a:pt x="67" y="43"/>
                  </a:lnTo>
                  <a:lnTo>
                    <a:pt x="72" y="38"/>
                  </a:lnTo>
                  <a:lnTo>
                    <a:pt x="77" y="34"/>
                  </a:lnTo>
                  <a:lnTo>
                    <a:pt x="81" y="29"/>
                  </a:lnTo>
                  <a:lnTo>
                    <a:pt x="89" y="28"/>
                  </a:lnTo>
                  <a:lnTo>
                    <a:pt x="96" y="21"/>
                  </a:lnTo>
                  <a:lnTo>
                    <a:pt x="105" y="16"/>
                  </a:lnTo>
                  <a:lnTo>
                    <a:pt x="108" y="17"/>
                  </a:lnTo>
                  <a:lnTo>
                    <a:pt x="112" y="19"/>
                  </a:lnTo>
                  <a:lnTo>
                    <a:pt x="119" y="24"/>
                  </a:lnTo>
                  <a:lnTo>
                    <a:pt x="126" y="29"/>
                  </a:lnTo>
                  <a:lnTo>
                    <a:pt x="139" y="29"/>
                  </a:lnTo>
                  <a:lnTo>
                    <a:pt x="143" y="31"/>
                  </a:lnTo>
                  <a:lnTo>
                    <a:pt x="148" y="33"/>
                  </a:lnTo>
                  <a:lnTo>
                    <a:pt x="148" y="34"/>
                  </a:lnTo>
                  <a:lnTo>
                    <a:pt x="146" y="31"/>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140" name="Freeform 211"/>
            <p:cNvSpPr>
              <a:spLocks/>
            </p:cNvSpPr>
            <p:nvPr/>
          </p:nvSpPr>
          <p:spPr bwMode="auto">
            <a:xfrm>
              <a:off x="7781132" y="4075113"/>
              <a:ext cx="46038" cy="44450"/>
            </a:xfrm>
            <a:custGeom>
              <a:avLst/>
              <a:gdLst/>
              <a:ahLst/>
              <a:cxnLst>
                <a:cxn ang="0">
                  <a:pos x="27" y="28"/>
                </a:cxn>
                <a:cxn ang="0">
                  <a:pos x="20" y="23"/>
                </a:cxn>
                <a:cxn ang="0">
                  <a:pos x="22" y="18"/>
                </a:cxn>
                <a:cxn ang="0">
                  <a:pos x="15" y="11"/>
                </a:cxn>
                <a:cxn ang="0">
                  <a:pos x="10" y="6"/>
                </a:cxn>
                <a:cxn ang="0">
                  <a:pos x="3" y="2"/>
                </a:cxn>
                <a:cxn ang="0">
                  <a:pos x="0" y="0"/>
                </a:cxn>
                <a:cxn ang="0">
                  <a:pos x="12" y="6"/>
                </a:cxn>
                <a:cxn ang="0">
                  <a:pos x="20" y="14"/>
                </a:cxn>
                <a:cxn ang="0">
                  <a:pos x="25" y="18"/>
                </a:cxn>
                <a:cxn ang="0">
                  <a:pos x="29" y="25"/>
                </a:cxn>
                <a:cxn ang="0">
                  <a:pos x="29" y="26"/>
                </a:cxn>
                <a:cxn ang="0">
                  <a:pos x="29" y="28"/>
                </a:cxn>
                <a:cxn ang="0">
                  <a:pos x="27" y="28"/>
                </a:cxn>
              </a:cxnLst>
              <a:rect l="0" t="0" r="r" b="b"/>
              <a:pathLst>
                <a:path w="29" h="28">
                  <a:moveTo>
                    <a:pt x="27" y="28"/>
                  </a:moveTo>
                  <a:lnTo>
                    <a:pt x="20" y="23"/>
                  </a:lnTo>
                  <a:lnTo>
                    <a:pt x="22" y="18"/>
                  </a:lnTo>
                  <a:lnTo>
                    <a:pt x="15" y="11"/>
                  </a:lnTo>
                  <a:lnTo>
                    <a:pt x="10" y="6"/>
                  </a:lnTo>
                  <a:lnTo>
                    <a:pt x="3" y="2"/>
                  </a:lnTo>
                  <a:lnTo>
                    <a:pt x="0" y="0"/>
                  </a:lnTo>
                  <a:lnTo>
                    <a:pt x="12" y="6"/>
                  </a:lnTo>
                  <a:lnTo>
                    <a:pt x="20" y="14"/>
                  </a:lnTo>
                  <a:lnTo>
                    <a:pt x="25" y="18"/>
                  </a:lnTo>
                  <a:lnTo>
                    <a:pt x="29" y="25"/>
                  </a:lnTo>
                  <a:lnTo>
                    <a:pt x="29" y="26"/>
                  </a:lnTo>
                  <a:lnTo>
                    <a:pt x="29" y="28"/>
                  </a:lnTo>
                  <a:lnTo>
                    <a:pt x="27" y="28"/>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141" name="Freeform 212"/>
            <p:cNvSpPr>
              <a:spLocks/>
            </p:cNvSpPr>
            <p:nvPr/>
          </p:nvSpPr>
          <p:spPr bwMode="auto">
            <a:xfrm>
              <a:off x="7865269" y="4141788"/>
              <a:ext cx="22225" cy="30162"/>
            </a:xfrm>
            <a:custGeom>
              <a:avLst/>
              <a:gdLst/>
              <a:ahLst/>
              <a:cxnLst>
                <a:cxn ang="0">
                  <a:pos x="7" y="10"/>
                </a:cxn>
                <a:cxn ang="0">
                  <a:pos x="0" y="7"/>
                </a:cxn>
                <a:cxn ang="0">
                  <a:pos x="0" y="0"/>
                </a:cxn>
                <a:cxn ang="0">
                  <a:pos x="7" y="7"/>
                </a:cxn>
                <a:cxn ang="0">
                  <a:pos x="14" y="13"/>
                </a:cxn>
                <a:cxn ang="0">
                  <a:pos x="12" y="15"/>
                </a:cxn>
                <a:cxn ang="0">
                  <a:pos x="10" y="19"/>
                </a:cxn>
                <a:cxn ang="0">
                  <a:pos x="7" y="17"/>
                </a:cxn>
                <a:cxn ang="0">
                  <a:pos x="7" y="15"/>
                </a:cxn>
                <a:cxn ang="0">
                  <a:pos x="7" y="12"/>
                </a:cxn>
                <a:cxn ang="0">
                  <a:pos x="7" y="10"/>
                </a:cxn>
              </a:cxnLst>
              <a:rect l="0" t="0" r="r" b="b"/>
              <a:pathLst>
                <a:path w="14" h="19">
                  <a:moveTo>
                    <a:pt x="7" y="10"/>
                  </a:moveTo>
                  <a:lnTo>
                    <a:pt x="0" y="7"/>
                  </a:lnTo>
                  <a:lnTo>
                    <a:pt x="0" y="0"/>
                  </a:lnTo>
                  <a:lnTo>
                    <a:pt x="7" y="7"/>
                  </a:lnTo>
                  <a:lnTo>
                    <a:pt x="14" y="13"/>
                  </a:lnTo>
                  <a:lnTo>
                    <a:pt x="12" y="15"/>
                  </a:lnTo>
                  <a:lnTo>
                    <a:pt x="10" y="19"/>
                  </a:lnTo>
                  <a:lnTo>
                    <a:pt x="7" y="17"/>
                  </a:lnTo>
                  <a:lnTo>
                    <a:pt x="7" y="15"/>
                  </a:lnTo>
                  <a:lnTo>
                    <a:pt x="7" y="12"/>
                  </a:lnTo>
                  <a:lnTo>
                    <a:pt x="7" y="10"/>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142" name="Freeform 213"/>
            <p:cNvSpPr>
              <a:spLocks/>
            </p:cNvSpPr>
            <p:nvPr/>
          </p:nvSpPr>
          <p:spPr bwMode="auto">
            <a:xfrm>
              <a:off x="8020844" y="4248150"/>
              <a:ext cx="14288" cy="15875"/>
            </a:xfrm>
            <a:custGeom>
              <a:avLst/>
              <a:gdLst/>
              <a:ahLst/>
              <a:cxnLst>
                <a:cxn ang="0">
                  <a:pos x="9" y="8"/>
                </a:cxn>
                <a:cxn ang="0">
                  <a:pos x="7" y="8"/>
                </a:cxn>
                <a:cxn ang="0">
                  <a:pos x="9" y="10"/>
                </a:cxn>
                <a:cxn ang="0">
                  <a:pos x="2" y="5"/>
                </a:cxn>
                <a:cxn ang="0">
                  <a:pos x="0" y="0"/>
                </a:cxn>
                <a:cxn ang="0">
                  <a:pos x="5" y="3"/>
                </a:cxn>
                <a:cxn ang="0">
                  <a:pos x="9" y="8"/>
                </a:cxn>
              </a:cxnLst>
              <a:rect l="0" t="0" r="r" b="b"/>
              <a:pathLst>
                <a:path w="9" h="10">
                  <a:moveTo>
                    <a:pt x="9" y="8"/>
                  </a:moveTo>
                  <a:lnTo>
                    <a:pt x="7" y="8"/>
                  </a:lnTo>
                  <a:lnTo>
                    <a:pt x="9" y="10"/>
                  </a:lnTo>
                  <a:lnTo>
                    <a:pt x="2" y="5"/>
                  </a:lnTo>
                  <a:lnTo>
                    <a:pt x="0" y="0"/>
                  </a:lnTo>
                  <a:lnTo>
                    <a:pt x="5" y="3"/>
                  </a:lnTo>
                  <a:lnTo>
                    <a:pt x="9" y="8"/>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143" name="Freeform 214"/>
            <p:cNvSpPr>
              <a:spLocks/>
            </p:cNvSpPr>
            <p:nvPr/>
          </p:nvSpPr>
          <p:spPr bwMode="auto">
            <a:xfrm>
              <a:off x="7985919" y="4237038"/>
              <a:ext cx="26988" cy="11112"/>
            </a:xfrm>
            <a:custGeom>
              <a:avLst/>
              <a:gdLst/>
              <a:ahLst/>
              <a:cxnLst>
                <a:cxn ang="0">
                  <a:pos x="17" y="7"/>
                </a:cxn>
                <a:cxn ang="0">
                  <a:pos x="13" y="7"/>
                </a:cxn>
                <a:cxn ang="0">
                  <a:pos x="3" y="5"/>
                </a:cxn>
                <a:cxn ang="0">
                  <a:pos x="0" y="0"/>
                </a:cxn>
                <a:cxn ang="0">
                  <a:pos x="10" y="0"/>
                </a:cxn>
                <a:cxn ang="0">
                  <a:pos x="17" y="7"/>
                </a:cxn>
              </a:cxnLst>
              <a:rect l="0" t="0" r="r" b="b"/>
              <a:pathLst>
                <a:path w="17" h="7">
                  <a:moveTo>
                    <a:pt x="17" y="7"/>
                  </a:moveTo>
                  <a:lnTo>
                    <a:pt x="13" y="7"/>
                  </a:lnTo>
                  <a:lnTo>
                    <a:pt x="3" y="5"/>
                  </a:lnTo>
                  <a:lnTo>
                    <a:pt x="0" y="0"/>
                  </a:lnTo>
                  <a:lnTo>
                    <a:pt x="10" y="0"/>
                  </a:lnTo>
                  <a:lnTo>
                    <a:pt x="17" y="7"/>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144" name="Freeform 215"/>
            <p:cNvSpPr>
              <a:spLocks/>
            </p:cNvSpPr>
            <p:nvPr/>
          </p:nvSpPr>
          <p:spPr bwMode="auto">
            <a:xfrm>
              <a:off x="7987507" y="4203700"/>
              <a:ext cx="25400" cy="25400"/>
            </a:xfrm>
            <a:custGeom>
              <a:avLst/>
              <a:gdLst/>
              <a:ahLst/>
              <a:cxnLst>
                <a:cxn ang="0">
                  <a:pos x="16" y="16"/>
                </a:cxn>
                <a:cxn ang="0">
                  <a:pos x="5" y="9"/>
                </a:cxn>
                <a:cxn ang="0">
                  <a:pos x="0" y="0"/>
                </a:cxn>
                <a:cxn ang="0">
                  <a:pos x="9" y="5"/>
                </a:cxn>
                <a:cxn ang="0">
                  <a:pos x="16" y="16"/>
                </a:cxn>
              </a:cxnLst>
              <a:rect l="0" t="0" r="r" b="b"/>
              <a:pathLst>
                <a:path w="16" h="16">
                  <a:moveTo>
                    <a:pt x="16" y="16"/>
                  </a:moveTo>
                  <a:lnTo>
                    <a:pt x="5" y="9"/>
                  </a:lnTo>
                  <a:lnTo>
                    <a:pt x="0" y="0"/>
                  </a:lnTo>
                  <a:lnTo>
                    <a:pt x="9" y="5"/>
                  </a:lnTo>
                  <a:lnTo>
                    <a:pt x="16" y="16"/>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145" name="Freeform 216"/>
            <p:cNvSpPr>
              <a:spLocks/>
            </p:cNvSpPr>
            <p:nvPr/>
          </p:nvSpPr>
          <p:spPr bwMode="auto">
            <a:xfrm>
              <a:off x="7938294" y="4184650"/>
              <a:ext cx="33338" cy="17462"/>
            </a:xfrm>
            <a:custGeom>
              <a:avLst/>
              <a:gdLst/>
              <a:ahLst/>
              <a:cxnLst>
                <a:cxn ang="0">
                  <a:pos x="4" y="0"/>
                </a:cxn>
                <a:cxn ang="0">
                  <a:pos x="12" y="4"/>
                </a:cxn>
                <a:cxn ang="0">
                  <a:pos x="21" y="11"/>
                </a:cxn>
                <a:cxn ang="0">
                  <a:pos x="18" y="11"/>
                </a:cxn>
                <a:cxn ang="0">
                  <a:pos x="5" y="7"/>
                </a:cxn>
                <a:cxn ang="0">
                  <a:pos x="0" y="2"/>
                </a:cxn>
                <a:cxn ang="0">
                  <a:pos x="2" y="2"/>
                </a:cxn>
                <a:cxn ang="0">
                  <a:pos x="4" y="0"/>
                </a:cxn>
              </a:cxnLst>
              <a:rect l="0" t="0" r="r" b="b"/>
              <a:pathLst>
                <a:path w="21" h="11">
                  <a:moveTo>
                    <a:pt x="4" y="0"/>
                  </a:moveTo>
                  <a:lnTo>
                    <a:pt x="12" y="4"/>
                  </a:lnTo>
                  <a:lnTo>
                    <a:pt x="21" y="11"/>
                  </a:lnTo>
                  <a:lnTo>
                    <a:pt x="18" y="11"/>
                  </a:lnTo>
                  <a:lnTo>
                    <a:pt x="5" y="7"/>
                  </a:lnTo>
                  <a:lnTo>
                    <a:pt x="0" y="2"/>
                  </a:lnTo>
                  <a:lnTo>
                    <a:pt x="2" y="2"/>
                  </a:lnTo>
                  <a:lnTo>
                    <a:pt x="4" y="0"/>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146" name="Freeform 217"/>
            <p:cNvSpPr>
              <a:spLocks/>
            </p:cNvSpPr>
            <p:nvPr/>
          </p:nvSpPr>
          <p:spPr bwMode="auto">
            <a:xfrm>
              <a:off x="7903369" y="4165600"/>
              <a:ext cx="19050" cy="11112"/>
            </a:xfrm>
            <a:custGeom>
              <a:avLst/>
              <a:gdLst/>
              <a:ahLst/>
              <a:cxnLst>
                <a:cxn ang="0">
                  <a:pos x="0" y="0"/>
                </a:cxn>
                <a:cxn ang="0">
                  <a:pos x="5" y="2"/>
                </a:cxn>
                <a:cxn ang="0">
                  <a:pos x="12" y="7"/>
                </a:cxn>
                <a:cxn ang="0">
                  <a:pos x="9" y="7"/>
                </a:cxn>
                <a:cxn ang="0">
                  <a:pos x="0" y="2"/>
                </a:cxn>
                <a:cxn ang="0">
                  <a:pos x="2" y="0"/>
                </a:cxn>
                <a:cxn ang="0">
                  <a:pos x="3" y="0"/>
                </a:cxn>
                <a:cxn ang="0">
                  <a:pos x="0" y="0"/>
                </a:cxn>
              </a:cxnLst>
              <a:rect l="0" t="0" r="r" b="b"/>
              <a:pathLst>
                <a:path w="12" h="7">
                  <a:moveTo>
                    <a:pt x="0" y="0"/>
                  </a:moveTo>
                  <a:lnTo>
                    <a:pt x="5" y="2"/>
                  </a:lnTo>
                  <a:lnTo>
                    <a:pt x="12" y="7"/>
                  </a:lnTo>
                  <a:lnTo>
                    <a:pt x="9" y="7"/>
                  </a:lnTo>
                  <a:lnTo>
                    <a:pt x="0" y="2"/>
                  </a:lnTo>
                  <a:lnTo>
                    <a:pt x="2" y="0"/>
                  </a:lnTo>
                  <a:lnTo>
                    <a:pt x="3" y="0"/>
                  </a:lnTo>
                  <a:lnTo>
                    <a:pt x="0" y="0"/>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147" name="Freeform 218"/>
            <p:cNvSpPr>
              <a:spLocks/>
            </p:cNvSpPr>
            <p:nvPr/>
          </p:nvSpPr>
          <p:spPr bwMode="auto">
            <a:xfrm>
              <a:off x="7627144" y="5006975"/>
              <a:ext cx="87313" cy="84137"/>
            </a:xfrm>
            <a:custGeom>
              <a:avLst/>
              <a:gdLst/>
              <a:ahLst/>
              <a:cxnLst>
                <a:cxn ang="0">
                  <a:pos x="28" y="5"/>
                </a:cxn>
                <a:cxn ang="0">
                  <a:pos x="38" y="2"/>
                </a:cxn>
                <a:cxn ang="0">
                  <a:pos x="50" y="0"/>
                </a:cxn>
                <a:cxn ang="0">
                  <a:pos x="52" y="7"/>
                </a:cxn>
                <a:cxn ang="0">
                  <a:pos x="55" y="15"/>
                </a:cxn>
                <a:cxn ang="0">
                  <a:pos x="52" y="24"/>
                </a:cxn>
                <a:cxn ang="0">
                  <a:pos x="47" y="38"/>
                </a:cxn>
                <a:cxn ang="0">
                  <a:pos x="38" y="48"/>
                </a:cxn>
                <a:cxn ang="0">
                  <a:pos x="31" y="53"/>
                </a:cxn>
                <a:cxn ang="0">
                  <a:pos x="19" y="46"/>
                </a:cxn>
                <a:cxn ang="0">
                  <a:pos x="9" y="32"/>
                </a:cxn>
                <a:cxn ang="0">
                  <a:pos x="2" y="15"/>
                </a:cxn>
                <a:cxn ang="0">
                  <a:pos x="0" y="5"/>
                </a:cxn>
                <a:cxn ang="0">
                  <a:pos x="4" y="0"/>
                </a:cxn>
                <a:cxn ang="0">
                  <a:pos x="12" y="2"/>
                </a:cxn>
                <a:cxn ang="0">
                  <a:pos x="21" y="3"/>
                </a:cxn>
                <a:cxn ang="0">
                  <a:pos x="28" y="5"/>
                </a:cxn>
              </a:cxnLst>
              <a:rect l="0" t="0" r="r" b="b"/>
              <a:pathLst>
                <a:path w="55" h="53">
                  <a:moveTo>
                    <a:pt x="28" y="5"/>
                  </a:moveTo>
                  <a:lnTo>
                    <a:pt x="38" y="2"/>
                  </a:lnTo>
                  <a:lnTo>
                    <a:pt x="50" y="0"/>
                  </a:lnTo>
                  <a:lnTo>
                    <a:pt x="52" y="7"/>
                  </a:lnTo>
                  <a:lnTo>
                    <a:pt x="55" y="15"/>
                  </a:lnTo>
                  <a:lnTo>
                    <a:pt x="52" y="24"/>
                  </a:lnTo>
                  <a:lnTo>
                    <a:pt x="47" y="38"/>
                  </a:lnTo>
                  <a:lnTo>
                    <a:pt x="38" y="48"/>
                  </a:lnTo>
                  <a:lnTo>
                    <a:pt x="31" y="53"/>
                  </a:lnTo>
                  <a:lnTo>
                    <a:pt x="19" y="46"/>
                  </a:lnTo>
                  <a:lnTo>
                    <a:pt x="9" y="32"/>
                  </a:lnTo>
                  <a:lnTo>
                    <a:pt x="2" y="15"/>
                  </a:lnTo>
                  <a:lnTo>
                    <a:pt x="0" y="5"/>
                  </a:lnTo>
                  <a:lnTo>
                    <a:pt x="4" y="0"/>
                  </a:lnTo>
                  <a:lnTo>
                    <a:pt x="12" y="2"/>
                  </a:lnTo>
                  <a:lnTo>
                    <a:pt x="21" y="3"/>
                  </a:lnTo>
                  <a:lnTo>
                    <a:pt x="28" y="5"/>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148" name="Freeform 219"/>
            <p:cNvSpPr>
              <a:spLocks/>
            </p:cNvSpPr>
            <p:nvPr/>
          </p:nvSpPr>
          <p:spPr bwMode="auto">
            <a:xfrm>
              <a:off x="7703344" y="4984750"/>
              <a:ext cx="9525" cy="14287"/>
            </a:xfrm>
            <a:custGeom>
              <a:avLst/>
              <a:gdLst/>
              <a:ahLst/>
              <a:cxnLst>
                <a:cxn ang="0">
                  <a:pos x="6" y="0"/>
                </a:cxn>
                <a:cxn ang="0">
                  <a:pos x="6" y="4"/>
                </a:cxn>
                <a:cxn ang="0">
                  <a:pos x="6" y="9"/>
                </a:cxn>
                <a:cxn ang="0">
                  <a:pos x="0" y="4"/>
                </a:cxn>
                <a:cxn ang="0">
                  <a:pos x="0" y="0"/>
                </a:cxn>
                <a:cxn ang="0">
                  <a:pos x="2" y="0"/>
                </a:cxn>
                <a:cxn ang="0">
                  <a:pos x="6" y="0"/>
                </a:cxn>
              </a:cxnLst>
              <a:rect l="0" t="0" r="r" b="b"/>
              <a:pathLst>
                <a:path w="6" h="9">
                  <a:moveTo>
                    <a:pt x="6" y="0"/>
                  </a:moveTo>
                  <a:lnTo>
                    <a:pt x="6" y="4"/>
                  </a:lnTo>
                  <a:lnTo>
                    <a:pt x="6" y="9"/>
                  </a:lnTo>
                  <a:lnTo>
                    <a:pt x="0" y="4"/>
                  </a:lnTo>
                  <a:lnTo>
                    <a:pt x="0" y="0"/>
                  </a:lnTo>
                  <a:lnTo>
                    <a:pt x="2" y="0"/>
                  </a:lnTo>
                  <a:lnTo>
                    <a:pt x="6" y="0"/>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149" name="Freeform 220"/>
            <p:cNvSpPr>
              <a:spLocks/>
            </p:cNvSpPr>
            <p:nvPr/>
          </p:nvSpPr>
          <p:spPr bwMode="auto">
            <a:xfrm>
              <a:off x="7441407" y="4873625"/>
              <a:ext cx="28575" cy="7937"/>
            </a:xfrm>
            <a:custGeom>
              <a:avLst/>
              <a:gdLst/>
              <a:ahLst/>
              <a:cxnLst>
                <a:cxn ang="0">
                  <a:pos x="18" y="3"/>
                </a:cxn>
                <a:cxn ang="0">
                  <a:pos x="7" y="5"/>
                </a:cxn>
                <a:cxn ang="0">
                  <a:pos x="0" y="3"/>
                </a:cxn>
                <a:cxn ang="0">
                  <a:pos x="9" y="0"/>
                </a:cxn>
                <a:cxn ang="0">
                  <a:pos x="18" y="3"/>
                </a:cxn>
              </a:cxnLst>
              <a:rect l="0" t="0" r="r" b="b"/>
              <a:pathLst>
                <a:path w="18" h="5">
                  <a:moveTo>
                    <a:pt x="18" y="3"/>
                  </a:moveTo>
                  <a:lnTo>
                    <a:pt x="7" y="5"/>
                  </a:lnTo>
                  <a:lnTo>
                    <a:pt x="0" y="3"/>
                  </a:lnTo>
                  <a:lnTo>
                    <a:pt x="9" y="0"/>
                  </a:lnTo>
                  <a:lnTo>
                    <a:pt x="18" y="3"/>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150" name="Freeform 221"/>
            <p:cNvSpPr>
              <a:spLocks/>
            </p:cNvSpPr>
            <p:nvPr/>
          </p:nvSpPr>
          <p:spPr bwMode="auto">
            <a:xfrm>
              <a:off x="7292182" y="4278313"/>
              <a:ext cx="30163" cy="11112"/>
            </a:xfrm>
            <a:custGeom>
              <a:avLst/>
              <a:gdLst/>
              <a:ahLst/>
              <a:cxnLst>
                <a:cxn ang="0">
                  <a:pos x="19" y="0"/>
                </a:cxn>
                <a:cxn ang="0">
                  <a:pos x="19" y="7"/>
                </a:cxn>
                <a:cxn ang="0">
                  <a:pos x="15" y="7"/>
                </a:cxn>
                <a:cxn ang="0">
                  <a:pos x="13" y="7"/>
                </a:cxn>
                <a:cxn ang="0">
                  <a:pos x="5" y="5"/>
                </a:cxn>
                <a:cxn ang="0">
                  <a:pos x="0" y="1"/>
                </a:cxn>
                <a:cxn ang="0">
                  <a:pos x="8" y="0"/>
                </a:cxn>
                <a:cxn ang="0">
                  <a:pos x="19" y="0"/>
                </a:cxn>
              </a:cxnLst>
              <a:rect l="0" t="0" r="r" b="b"/>
              <a:pathLst>
                <a:path w="19" h="7">
                  <a:moveTo>
                    <a:pt x="19" y="0"/>
                  </a:moveTo>
                  <a:lnTo>
                    <a:pt x="19" y="7"/>
                  </a:lnTo>
                  <a:lnTo>
                    <a:pt x="15" y="7"/>
                  </a:lnTo>
                  <a:lnTo>
                    <a:pt x="13" y="7"/>
                  </a:lnTo>
                  <a:lnTo>
                    <a:pt x="5" y="5"/>
                  </a:lnTo>
                  <a:lnTo>
                    <a:pt x="0" y="1"/>
                  </a:lnTo>
                  <a:lnTo>
                    <a:pt x="8" y="0"/>
                  </a:lnTo>
                  <a:lnTo>
                    <a:pt x="19" y="0"/>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151" name="Freeform 222"/>
            <p:cNvSpPr>
              <a:spLocks/>
            </p:cNvSpPr>
            <p:nvPr/>
          </p:nvSpPr>
          <p:spPr bwMode="auto">
            <a:xfrm>
              <a:off x="6909594" y="4264025"/>
              <a:ext cx="922338" cy="698500"/>
            </a:xfrm>
            <a:custGeom>
              <a:avLst/>
              <a:gdLst/>
              <a:ahLst/>
              <a:cxnLst>
                <a:cxn ang="0">
                  <a:pos x="580" y="253"/>
                </a:cxn>
                <a:cxn ang="0">
                  <a:pos x="576" y="292"/>
                </a:cxn>
                <a:cxn ang="0">
                  <a:pos x="571" y="323"/>
                </a:cxn>
                <a:cxn ang="0">
                  <a:pos x="547" y="359"/>
                </a:cxn>
                <a:cxn ang="0">
                  <a:pos x="533" y="404"/>
                </a:cxn>
                <a:cxn ang="0">
                  <a:pos x="488" y="427"/>
                </a:cxn>
                <a:cxn ang="0">
                  <a:pos x="457" y="428"/>
                </a:cxn>
                <a:cxn ang="0">
                  <a:pos x="418" y="433"/>
                </a:cxn>
                <a:cxn ang="0">
                  <a:pos x="380" y="392"/>
                </a:cxn>
                <a:cxn ang="0">
                  <a:pos x="365" y="384"/>
                </a:cxn>
                <a:cxn ang="0">
                  <a:pos x="359" y="365"/>
                </a:cxn>
                <a:cxn ang="0">
                  <a:pos x="351" y="373"/>
                </a:cxn>
                <a:cxn ang="0">
                  <a:pos x="344" y="366"/>
                </a:cxn>
                <a:cxn ang="0">
                  <a:pos x="346" y="344"/>
                </a:cxn>
                <a:cxn ang="0">
                  <a:pos x="316" y="368"/>
                </a:cxn>
                <a:cxn ang="0">
                  <a:pos x="303" y="339"/>
                </a:cxn>
                <a:cxn ang="0">
                  <a:pos x="256" y="318"/>
                </a:cxn>
                <a:cxn ang="0">
                  <a:pos x="217" y="325"/>
                </a:cxn>
                <a:cxn ang="0">
                  <a:pos x="179" y="334"/>
                </a:cxn>
                <a:cxn ang="0">
                  <a:pos x="151" y="344"/>
                </a:cxn>
                <a:cxn ang="0">
                  <a:pos x="110" y="356"/>
                </a:cxn>
                <a:cxn ang="0">
                  <a:pos x="69" y="372"/>
                </a:cxn>
                <a:cxn ang="0">
                  <a:pos x="26" y="363"/>
                </a:cxn>
                <a:cxn ang="0">
                  <a:pos x="33" y="323"/>
                </a:cxn>
                <a:cxn ang="0">
                  <a:pos x="19" y="287"/>
                </a:cxn>
                <a:cxn ang="0">
                  <a:pos x="3" y="244"/>
                </a:cxn>
                <a:cxn ang="0">
                  <a:pos x="5" y="232"/>
                </a:cxn>
                <a:cxn ang="0">
                  <a:pos x="5" y="217"/>
                </a:cxn>
                <a:cxn ang="0">
                  <a:pos x="2" y="179"/>
                </a:cxn>
                <a:cxn ang="0">
                  <a:pos x="7" y="169"/>
                </a:cxn>
                <a:cxn ang="0">
                  <a:pos x="39" y="148"/>
                </a:cxn>
                <a:cxn ang="0">
                  <a:pos x="76" y="141"/>
                </a:cxn>
                <a:cxn ang="0">
                  <a:pos x="113" y="126"/>
                </a:cxn>
                <a:cxn ang="0">
                  <a:pos x="129" y="105"/>
                </a:cxn>
                <a:cxn ang="0">
                  <a:pos x="139" y="93"/>
                </a:cxn>
                <a:cxn ang="0">
                  <a:pos x="153" y="84"/>
                </a:cxn>
                <a:cxn ang="0">
                  <a:pos x="167" y="64"/>
                </a:cxn>
                <a:cxn ang="0">
                  <a:pos x="189" y="48"/>
                </a:cxn>
                <a:cxn ang="0">
                  <a:pos x="217" y="62"/>
                </a:cxn>
                <a:cxn ang="0">
                  <a:pos x="232" y="59"/>
                </a:cxn>
                <a:cxn ang="0">
                  <a:pos x="242" y="29"/>
                </a:cxn>
                <a:cxn ang="0">
                  <a:pos x="273" y="22"/>
                </a:cxn>
                <a:cxn ang="0">
                  <a:pos x="279" y="12"/>
                </a:cxn>
                <a:cxn ang="0">
                  <a:pos x="322" y="21"/>
                </a:cxn>
                <a:cxn ang="0">
                  <a:pos x="334" y="33"/>
                </a:cxn>
                <a:cxn ang="0">
                  <a:pos x="332" y="69"/>
                </a:cxn>
                <a:cxn ang="0">
                  <a:pos x="353" y="84"/>
                </a:cxn>
                <a:cxn ang="0">
                  <a:pos x="390" y="105"/>
                </a:cxn>
                <a:cxn ang="0">
                  <a:pos x="411" y="64"/>
                </a:cxn>
                <a:cxn ang="0">
                  <a:pos x="425" y="9"/>
                </a:cxn>
                <a:cxn ang="0">
                  <a:pos x="437" y="43"/>
                </a:cxn>
                <a:cxn ang="0">
                  <a:pos x="461" y="62"/>
                </a:cxn>
                <a:cxn ang="0">
                  <a:pos x="468" y="95"/>
                </a:cxn>
                <a:cxn ang="0">
                  <a:pos x="483" y="126"/>
                </a:cxn>
                <a:cxn ang="0">
                  <a:pos x="519" y="157"/>
                </a:cxn>
                <a:cxn ang="0">
                  <a:pos x="542" y="186"/>
                </a:cxn>
                <a:cxn ang="0">
                  <a:pos x="568" y="215"/>
                </a:cxn>
              </a:cxnLst>
              <a:rect l="0" t="0" r="r" b="b"/>
              <a:pathLst>
                <a:path w="581" h="440">
                  <a:moveTo>
                    <a:pt x="568" y="215"/>
                  </a:moveTo>
                  <a:lnTo>
                    <a:pt x="571" y="224"/>
                  </a:lnTo>
                  <a:lnTo>
                    <a:pt x="576" y="239"/>
                  </a:lnTo>
                  <a:lnTo>
                    <a:pt x="580" y="253"/>
                  </a:lnTo>
                  <a:lnTo>
                    <a:pt x="581" y="268"/>
                  </a:lnTo>
                  <a:lnTo>
                    <a:pt x="580" y="275"/>
                  </a:lnTo>
                  <a:lnTo>
                    <a:pt x="578" y="286"/>
                  </a:lnTo>
                  <a:lnTo>
                    <a:pt x="576" y="292"/>
                  </a:lnTo>
                  <a:lnTo>
                    <a:pt x="574" y="299"/>
                  </a:lnTo>
                  <a:lnTo>
                    <a:pt x="574" y="313"/>
                  </a:lnTo>
                  <a:lnTo>
                    <a:pt x="571" y="318"/>
                  </a:lnTo>
                  <a:lnTo>
                    <a:pt x="571" y="323"/>
                  </a:lnTo>
                  <a:lnTo>
                    <a:pt x="562" y="332"/>
                  </a:lnTo>
                  <a:lnTo>
                    <a:pt x="555" y="341"/>
                  </a:lnTo>
                  <a:lnTo>
                    <a:pt x="550" y="347"/>
                  </a:lnTo>
                  <a:lnTo>
                    <a:pt x="547" y="359"/>
                  </a:lnTo>
                  <a:lnTo>
                    <a:pt x="542" y="368"/>
                  </a:lnTo>
                  <a:lnTo>
                    <a:pt x="538" y="378"/>
                  </a:lnTo>
                  <a:lnTo>
                    <a:pt x="533" y="390"/>
                  </a:lnTo>
                  <a:lnTo>
                    <a:pt x="533" y="404"/>
                  </a:lnTo>
                  <a:lnTo>
                    <a:pt x="533" y="404"/>
                  </a:lnTo>
                  <a:lnTo>
                    <a:pt x="521" y="415"/>
                  </a:lnTo>
                  <a:lnTo>
                    <a:pt x="506" y="421"/>
                  </a:lnTo>
                  <a:lnTo>
                    <a:pt x="488" y="427"/>
                  </a:lnTo>
                  <a:lnTo>
                    <a:pt x="482" y="440"/>
                  </a:lnTo>
                  <a:lnTo>
                    <a:pt x="473" y="437"/>
                  </a:lnTo>
                  <a:lnTo>
                    <a:pt x="466" y="433"/>
                  </a:lnTo>
                  <a:lnTo>
                    <a:pt x="457" y="428"/>
                  </a:lnTo>
                  <a:lnTo>
                    <a:pt x="456" y="425"/>
                  </a:lnTo>
                  <a:lnTo>
                    <a:pt x="445" y="430"/>
                  </a:lnTo>
                  <a:lnTo>
                    <a:pt x="435" y="437"/>
                  </a:lnTo>
                  <a:lnTo>
                    <a:pt x="418" y="433"/>
                  </a:lnTo>
                  <a:lnTo>
                    <a:pt x="401" y="427"/>
                  </a:lnTo>
                  <a:lnTo>
                    <a:pt x="387" y="416"/>
                  </a:lnTo>
                  <a:lnTo>
                    <a:pt x="383" y="402"/>
                  </a:lnTo>
                  <a:lnTo>
                    <a:pt x="380" y="392"/>
                  </a:lnTo>
                  <a:lnTo>
                    <a:pt x="377" y="382"/>
                  </a:lnTo>
                  <a:lnTo>
                    <a:pt x="375" y="380"/>
                  </a:lnTo>
                  <a:lnTo>
                    <a:pt x="370" y="382"/>
                  </a:lnTo>
                  <a:lnTo>
                    <a:pt x="365" y="384"/>
                  </a:lnTo>
                  <a:lnTo>
                    <a:pt x="359" y="384"/>
                  </a:lnTo>
                  <a:lnTo>
                    <a:pt x="361" y="378"/>
                  </a:lnTo>
                  <a:lnTo>
                    <a:pt x="363" y="373"/>
                  </a:lnTo>
                  <a:lnTo>
                    <a:pt x="359" y="365"/>
                  </a:lnTo>
                  <a:lnTo>
                    <a:pt x="358" y="363"/>
                  </a:lnTo>
                  <a:lnTo>
                    <a:pt x="356" y="365"/>
                  </a:lnTo>
                  <a:lnTo>
                    <a:pt x="356" y="368"/>
                  </a:lnTo>
                  <a:lnTo>
                    <a:pt x="351" y="373"/>
                  </a:lnTo>
                  <a:lnTo>
                    <a:pt x="344" y="378"/>
                  </a:lnTo>
                  <a:lnTo>
                    <a:pt x="340" y="377"/>
                  </a:lnTo>
                  <a:lnTo>
                    <a:pt x="339" y="373"/>
                  </a:lnTo>
                  <a:lnTo>
                    <a:pt x="344" y="366"/>
                  </a:lnTo>
                  <a:lnTo>
                    <a:pt x="351" y="356"/>
                  </a:lnTo>
                  <a:lnTo>
                    <a:pt x="353" y="344"/>
                  </a:lnTo>
                  <a:lnTo>
                    <a:pt x="354" y="337"/>
                  </a:lnTo>
                  <a:lnTo>
                    <a:pt x="346" y="344"/>
                  </a:lnTo>
                  <a:lnTo>
                    <a:pt x="337" y="358"/>
                  </a:lnTo>
                  <a:lnTo>
                    <a:pt x="328" y="368"/>
                  </a:lnTo>
                  <a:lnTo>
                    <a:pt x="322" y="373"/>
                  </a:lnTo>
                  <a:lnTo>
                    <a:pt x="316" y="368"/>
                  </a:lnTo>
                  <a:lnTo>
                    <a:pt x="316" y="363"/>
                  </a:lnTo>
                  <a:lnTo>
                    <a:pt x="311" y="358"/>
                  </a:lnTo>
                  <a:lnTo>
                    <a:pt x="308" y="349"/>
                  </a:lnTo>
                  <a:lnTo>
                    <a:pt x="303" y="339"/>
                  </a:lnTo>
                  <a:lnTo>
                    <a:pt x="299" y="334"/>
                  </a:lnTo>
                  <a:lnTo>
                    <a:pt x="287" y="325"/>
                  </a:lnTo>
                  <a:lnTo>
                    <a:pt x="273" y="322"/>
                  </a:lnTo>
                  <a:lnTo>
                    <a:pt x="256" y="318"/>
                  </a:lnTo>
                  <a:lnTo>
                    <a:pt x="244" y="318"/>
                  </a:lnTo>
                  <a:lnTo>
                    <a:pt x="230" y="318"/>
                  </a:lnTo>
                  <a:lnTo>
                    <a:pt x="224" y="322"/>
                  </a:lnTo>
                  <a:lnTo>
                    <a:pt x="217" y="325"/>
                  </a:lnTo>
                  <a:lnTo>
                    <a:pt x="210" y="329"/>
                  </a:lnTo>
                  <a:lnTo>
                    <a:pt x="199" y="330"/>
                  </a:lnTo>
                  <a:lnTo>
                    <a:pt x="189" y="332"/>
                  </a:lnTo>
                  <a:lnTo>
                    <a:pt x="179" y="334"/>
                  </a:lnTo>
                  <a:lnTo>
                    <a:pt x="170" y="335"/>
                  </a:lnTo>
                  <a:lnTo>
                    <a:pt x="162" y="335"/>
                  </a:lnTo>
                  <a:lnTo>
                    <a:pt x="156" y="339"/>
                  </a:lnTo>
                  <a:lnTo>
                    <a:pt x="151" y="344"/>
                  </a:lnTo>
                  <a:lnTo>
                    <a:pt x="150" y="354"/>
                  </a:lnTo>
                  <a:lnTo>
                    <a:pt x="132" y="356"/>
                  </a:lnTo>
                  <a:lnTo>
                    <a:pt x="119" y="358"/>
                  </a:lnTo>
                  <a:lnTo>
                    <a:pt x="110" y="356"/>
                  </a:lnTo>
                  <a:lnTo>
                    <a:pt x="105" y="358"/>
                  </a:lnTo>
                  <a:lnTo>
                    <a:pt x="91" y="359"/>
                  </a:lnTo>
                  <a:lnTo>
                    <a:pt x="81" y="366"/>
                  </a:lnTo>
                  <a:lnTo>
                    <a:pt x="69" y="372"/>
                  </a:lnTo>
                  <a:lnTo>
                    <a:pt x="57" y="375"/>
                  </a:lnTo>
                  <a:lnTo>
                    <a:pt x="46" y="372"/>
                  </a:lnTo>
                  <a:lnTo>
                    <a:pt x="34" y="368"/>
                  </a:lnTo>
                  <a:lnTo>
                    <a:pt x="26" y="363"/>
                  </a:lnTo>
                  <a:lnTo>
                    <a:pt x="22" y="358"/>
                  </a:lnTo>
                  <a:lnTo>
                    <a:pt x="27" y="346"/>
                  </a:lnTo>
                  <a:lnTo>
                    <a:pt x="34" y="334"/>
                  </a:lnTo>
                  <a:lnTo>
                    <a:pt x="33" y="323"/>
                  </a:lnTo>
                  <a:lnTo>
                    <a:pt x="29" y="315"/>
                  </a:lnTo>
                  <a:lnTo>
                    <a:pt x="26" y="308"/>
                  </a:lnTo>
                  <a:lnTo>
                    <a:pt x="24" y="303"/>
                  </a:lnTo>
                  <a:lnTo>
                    <a:pt x="19" y="287"/>
                  </a:lnTo>
                  <a:lnTo>
                    <a:pt x="17" y="277"/>
                  </a:lnTo>
                  <a:lnTo>
                    <a:pt x="14" y="265"/>
                  </a:lnTo>
                  <a:lnTo>
                    <a:pt x="10" y="253"/>
                  </a:lnTo>
                  <a:lnTo>
                    <a:pt x="3" y="244"/>
                  </a:lnTo>
                  <a:lnTo>
                    <a:pt x="0" y="236"/>
                  </a:lnTo>
                  <a:lnTo>
                    <a:pt x="2" y="232"/>
                  </a:lnTo>
                  <a:lnTo>
                    <a:pt x="3" y="229"/>
                  </a:lnTo>
                  <a:lnTo>
                    <a:pt x="5" y="232"/>
                  </a:lnTo>
                  <a:lnTo>
                    <a:pt x="9" y="236"/>
                  </a:lnTo>
                  <a:lnTo>
                    <a:pt x="9" y="232"/>
                  </a:lnTo>
                  <a:lnTo>
                    <a:pt x="9" y="229"/>
                  </a:lnTo>
                  <a:lnTo>
                    <a:pt x="5" y="217"/>
                  </a:lnTo>
                  <a:lnTo>
                    <a:pt x="2" y="203"/>
                  </a:lnTo>
                  <a:lnTo>
                    <a:pt x="2" y="193"/>
                  </a:lnTo>
                  <a:lnTo>
                    <a:pt x="2" y="186"/>
                  </a:lnTo>
                  <a:lnTo>
                    <a:pt x="2" y="179"/>
                  </a:lnTo>
                  <a:lnTo>
                    <a:pt x="2" y="174"/>
                  </a:lnTo>
                  <a:lnTo>
                    <a:pt x="3" y="169"/>
                  </a:lnTo>
                  <a:lnTo>
                    <a:pt x="7" y="167"/>
                  </a:lnTo>
                  <a:lnTo>
                    <a:pt x="7" y="169"/>
                  </a:lnTo>
                  <a:lnTo>
                    <a:pt x="9" y="172"/>
                  </a:lnTo>
                  <a:lnTo>
                    <a:pt x="22" y="163"/>
                  </a:lnTo>
                  <a:lnTo>
                    <a:pt x="34" y="153"/>
                  </a:lnTo>
                  <a:lnTo>
                    <a:pt x="39" y="148"/>
                  </a:lnTo>
                  <a:lnTo>
                    <a:pt x="50" y="146"/>
                  </a:lnTo>
                  <a:lnTo>
                    <a:pt x="58" y="145"/>
                  </a:lnTo>
                  <a:lnTo>
                    <a:pt x="69" y="145"/>
                  </a:lnTo>
                  <a:lnTo>
                    <a:pt x="76" y="141"/>
                  </a:lnTo>
                  <a:lnTo>
                    <a:pt x="84" y="139"/>
                  </a:lnTo>
                  <a:lnTo>
                    <a:pt x="95" y="136"/>
                  </a:lnTo>
                  <a:lnTo>
                    <a:pt x="105" y="133"/>
                  </a:lnTo>
                  <a:lnTo>
                    <a:pt x="113" y="126"/>
                  </a:lnTo>
                  <a:lnTo>
                    <a:pt x="122" y="120"/>
                  </a:lnTo>
                  <a:lnTo>
                    <a:pt x="125" y="115"/>
                  </a:lnTo>
                  <a:lnTo>
                    <a:pt x="129" y="110"/>
                  </a:lnTo>
                  <a:lnTo>
                    <a:pt x="129" y="105"/>
                  </a:lnTo>
                  <a:lnTo>
                    <a:pt x="129" y="102"/>
                  </a:lnTo>
                  <a:lnTo>
                    <a:pt x="129" y="93"/>
                  </a:lnTo>
                  <a:lnTo>
                    <a:pt x="136" y="88"/>
                  </a:lnTo>
                  <a:lnTo>
                    <a:pt x="139" y="93"/>
                  </a:lnTo>
                  <a:lnTo>
                    <a:pt x="143" y="98"/>
                  </a:lnTo>
                  <a:lnTo>
                    <a:pt x="146" y="90"/>
                  </a:lnTo>
                  <a:lnTo>
                    <a:pt x="148" y="83"/>
                  </a:lnTo>
                  <a:lnTo>
                    <a:pt x="153" y="84"/>
                  </a:lnTo>
                  <a:lnTo>
                    <a:pt x="158" y="86"/>
                  </a:lnTo>
                  <a:lnTo>
                    <a:pt x="158" y="76"/>
                  </a:lnTo>
                  <a:lnTo>
                    <a:pt x="163" y="71"/>
                  </a:lnTo>
                  <a:lnTo>
                    <a:pt x="167" y="64"/>
                  </a:lnTo>
                  <a:lnTo>
                    <a:pt x="170" y="59"/>
                  </a:lnTo>
                  <a:lnTo>
                    <a:pt x="177" y="55"/>
                  </a:lnTo>
                  <a:lnTo>
                    <a:pt x="184" y="53"/>
                  </a:lnTo>
                  <a:lnTo>
                    <a:pt x="189" y="48"/>
                  </a:lnTo>
                  <a:lnTo>
                    <a:pt x="198" y="48"/>
                  </a:lnTo>
                  <a:lnTo>
                    <a:pt x="206" y="53"/>
                  </a:lnTo>
                  <a:lnTo>
                    <a:pt x="211" y="67"/>
                  </a:lnTo>
                  <a:lnTo>
                    <a:pt x="217" y="62"/>
                  </a:lnTo>
                  <a:lnTo>
                    <a:pt x="224" y="62"/>
                  </a:lnTo>
                  <a:lnTo>
                    <a:pt x="227" y="64"/>
                  </a:lnTo>
                  <a:lnTo>
                    <a:pt x="230" y="65"/>
                  </a:lnTo>
                  <a:lnTo>
                    <a:pt x="232" y="59"/>
                  </a:lnTo>
                  <a:lnTo>
                    <a:pt x="232" y="53"/>
                  </a:lnTo>
                  <a:lnTo>
                    <a:pt x="236" y="43"/>
                  </a:lnTo>
                  <a:lnTo>
                    <a:pt x="241" y="35"/>
                  </a:lnTo>
                  <a:lnTo>
                    <a:pt x="242" y="29"/>
                  </a:lnTo>
                  <a:lnTo>
                    <a:pt x="251" y="26"/>
                  </a:lnTo>
                  <a:lnTo>
                    <a:pt x="260" y="24"/>
                  </a:lnTo>
                  <a:lnTo>
                    <a:pt x="268" y="24"/>
                  </a:lnTo>
                  <a:lnTo>
                    <a:pt x="273" y="22"/>
                  </a:lnTo>
                  <a:lnTo>
                    <a:pt x="279" y="21"/>
                  </a:lnTo>
                  <a:lnTo>
                    <a:pt x="272" y="14"/>
                  </a:lnTo>
                  <a:lnTo>
                    <a:pt x="268" y="9"/>
                  </a:lnTo>
                  <a:lnTo>
                    <a:pt x="279" y="12"/>
                  </a:lnTo>
                  <a:lnTo>
                    <a:pt x="291" y="17"/>
                  </a:lnTo>
                  <a:lnTo>
                    <a:pt x="301" y="21"/>
                  </a:lnTo>
                  <a:lnTo>
                    <a:pt x="315" y="22"/>
                  </a:lnTo>
                  <a:lnTo>
                    <a:pt x="322" y="21"/>
                  </a:lnTo>
                  <a:lnTo>
                    <a:pt x="328" y="19"/>
                  </a:lnTo>
                  <a:lnTo>
                    <a:pt x="334" y="21"/>
                  </a:lnTo>
                  <a:lnTo>
                    <a:pt x="339" y="28"/>
                  </a:lnTo>
                  <a:lnTo>
                    <a:pt x="334" y="33"/>
                  </a:lnTo>
                  <a:lnTo>
                    <a:pt x="327" y="38"/>
                  </a:lnTo>
                  <a:lnTo>
                    <a:pt x="322" y="64"/>
                  </a:lnTo>
                  <a:lnTo>
                    <a:pt x="325" y="65"/>
                  </a:lnTo>
                  <a:lnTo>
                    <a:pt x="332" y="69"/>
                  </a:lnTo>
                  <a:lnTo>
                    <a:pt x="334" y="74"/>
                  </a:lnTo>
                  <a:lnTo>
                    <a:pt x="337" y="79"/>
                  </a:lnTo>
                  <a:lnTo>
                    <a:pt x="346" y="81"/>
                  </a:lnTo>
                  <a:lnTo>
                    <a:pt x="353" y="84"/>
                  </a:lnTo>
                  <a:lnTo>
                    <a:pt x="359" y="86"/>
                  </a:lnTo>
                  <a:lnTo>
                    <a:pt x="370" y="91"/>
                  </a:lnTo>
                  <a:lnTo>
                    <a:pt x="378" y="98"/>
                  </a:lnTo>
                  <a:lnTo>
                    <a:pt x="390" y="105"/>
                  </a:lnTo>
                  <a:lnTo>
                    <a:pt x="399" y="98"/>
                  </a:lnTo>
                  <a:lnTo>
                    <a:pt x="406" y="88"/>
                  </a:lnTo>
                  <a:lnTo>
                    <a:pt x="408" y="74"/>
                  </a:lnTo>
                  <a:lnTo>
                    <a:pt x="411" y="64"/>
                  </a:lnTo>
                  <a:lnTo>
                    <a:pt x="411" y="17"/>
                  </a:lnTo>
                  <a:lnTo>
                    <a:pt x="418" y="9"/>
                  </a:lnTo>
                  <a:lnTo>
                    <a:pt x="425" y="0"/>
                  </a:lnTo>
                  <a:lnTo>
                    <a:pt x="425" y="9"/>
                  </a:lnTo>
                  <a:lnTo>
                    <a:pt x="430" y="17"/>
                  </a:lnTo>
                  <a:lnTo>
                    <a:pt x="433" y="24"/>
                  </a:lnTo>
                  <a:lnTo>
                    <a:pt x="437" y="33"/>
                  </a:lnTo>
                  <a:lnTo>
                    <a:pt x="437" y="43"/>
                  </a:lnTo>
                  <a:lnTo>
                    <a:pt x="442" y="53"/>
                  </a:lnTo>
                  <a:lnTo>
                    <a:pt x="451" y="55"/>
                  </a:lnTo>
                  <a:lnTo>
                    <a:pt x="457" y="59"/>
                  </a:lnTo>
                  <a:lnTo>
                    <a:pt x="461" y="62"/>
                  </a:lnTo>
                  <a:lnTo>
                    <a:pt x="463" y="71"/>
                  </a:lnTo>
                  <a:lnTo>
                    <a:pt x="464" y="79"/>
                  </a:lnTo>
                  <a:lnTo>
                    <a:pt x="466" y="88"/>
                  </a:lnTo>
                  <a:lnTo>
                    <a:pt x="468" y="95"/>
                  </a:lnTo>
                  <a:lnTo>
                    <a:pt x="473" y="103"/>
                  </a:lnTo>
                  <a:lnTo>
                    <a:pt x="475" y="110"/>
                  </a:lnTo>
                  <a:lnTo>
                    <a:pt x="480" y="120"/>
                  </a:lnTo>
                  <a:lnTo>
                    <a:pt x="483" y="126"/>
                  </a:lnTo>
                  <a:lnTo>
                    <a:pt x="494" y="133"/>
                  </a:lnTo>
                  <a:lnTo>
                    <a:pt x="504" y="138"/>
                  </a:lnTo>
                  <a:lnTo>
                    <a:pt x="514" y="145"/>
                  </a:lnTo>
                  <a:lnTo>
                    <a:pt x="519" y="157"/>
                  </a:lnTo>
                  <a:lnTo>
                    <a:pt x="523" y="169"/>
                  </a:lnTo>
                  <a:lnTo>
                    <a:pt x="528" y="174"/>
                  </a:lnTo>
                  <a:lnTo>
                    <a:pt x="540" y="176"/>
                  </a:lnTo>
                  <a:lnTo>
                    <a:pt x="542" y="186"/>
                  </a:lnTo>
                  <a:lnTo>
                    <a:pt x="550" y="196"/>
                  </a:lnTo>
                  <a:lnTo>
                    <a:pt x="559" y="205"/>
                  </a:lnTo>
                  <a:lnTo>
                    <a:pt x="569" y="213"/>
                  </a:lnTo>
                  <a:lnTo>
                    <a:pt x="568" y="215"/>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152" name="Freeform 223"/>
            <p:cNvSpPr>
              <a:spLocks/>
            </p:cNvSpPr>
            <p:nvPr/>
          </p:nvSpPr>
          <p:spPr bwMode="auto">
            <a:xfrm>
              <a:off x="8149432" y="5181600"/>
              <a:ext cx="15875" cy="12700"/>
            </a:xfrm>
            <a:custGeom>
              <a:avLst/>
              <a:gdLst/>
              <a:ahLst/>
              <a:cxnLst>
                <a:cxn ang="0">
                  <a:pos x="10" y="0"/>
                </a:cxn>
                <a:cxn ang="0">
                  <a:pos x="5" y="5"/>
                </a:cxn>
                <a:cxn ang="0">
                  <a:pos x="0" y="8"/>
                </a:cxn>
                <a:cxn ang="0">
                  <a:pos x="0" y="3"/>
                </a:cxn>
                <a:cxn ang="0">
                  <a:pos x="0" y="0"/>
                </a:cxn>
                <a:cxn ang="0">
                  <a:pos x="10" y="0"/>
                </a:cxn>
              </a:cxnLst>
              <a:rect l="0" t="0" r="r" b="b"/>
              <a:pathLst>
                <a:path w="10" h="8">
                  <a:moveTo>
                    <a:pt x="10" y="0"/>
                  </a:moveTo>
                  <a:lnTo>
                    <a:pt x="5" y="5"/>
                  </a:lnTo>
                  <a:lnTo>
                    <a:pt x="0" y="8"/>
                  </a:lnTo>
                  <a:lnTo>
                    <a:pt x="0" y="3"/>
                  </a:lnTo>
                  <a:lnTo>
                    <a:pt x="0" y="0"/>
                  </a:lnTo>
                  <a:lnTo>
                    <a:pt x="10" y="0"/>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153" name="Freeform 224"/>
            <p:cNvSpPr>
              <a:spLocks/>
            </p:cNvSpPr>
            <p:nvPr/>
          </p:nvSpPr>
          <p:spPr bwMode="auto">
            <a:xfrm>
              <a:off x="8127207" y="5006975"/>
              <a:ext cx="174625" cy="171450"/>
            </a:xfrm>
            <a:custGeom>
              <a:avLst/>
              <a:gdLst/>
              <a:ahLst/>
              <a:cxnLst>
                <a:cxn ang="0">
                  <a:pos x="67" y="29"/>
                </a:cxn>
                <a:cxn ang="0">
                  <a:pos x="67" y="26"/>
                </a:cxn>
                <a:cxn ang="0">
                  <a:pos x="67" y="24"/>
                </a:cxn>
                <a:cxn ang="0">
                  <a:pos x="71" y="19"/>
                </a:cxn>
                <a:cxn ang="0">
                  <a:pos x="77" y="19"/>
                </a:cxn>
                <a:cxn ang="0">
                  <a:pos x="77" y="17"/>
                </a:cxn>
                <a:cxn ang="0">
                  <a:pos x="77" y="15"/>
                </a:cxn>
                <a:cxn ang="0">
                  <a:pos x="81" y="5"/>
                </a:cxn>
                <a:cxn ang="0">
                  <a:pos x="89" y="0"/>
                </a:cxn>
                <a:cxn ang="0">
                  <a:pos x="89" y="3"/>
                </a:cxn>
                <a:cxn ang="0">
                  <a:pos x="93" y="5"/>
                </a:cxn>
                <a:cxn ang="0">
                  <a:pos x="93" y="8"/>
                </a:cxn>
                <a:cxn ang="0">
                  <a:pos x="96" y="12"/>
                </a:cxn>
                <a:cxn ang="0">
                  <a:pos x="100" y="8"/>
                </a:cxn>
                <a:cxn ang="0">
                  <a:pos x="105" y="7"/>
                </a:cxn>
                <a:cxn ang="0">
                  <a:pos x="108" y="8"/>
                </a:cxn>
                <a:cxn ang="0">
                  <a:pos x="108" y="14"/>
                </a:cxn>
                <a:cxn ang="0">
                  <a:pos x="110" y="17"/>
                </a:cxn>
                <a:cxn ang="0">
                  <a:pos x="107" y="22"/>
                </a:cxn>
                <a:cxn ang="0">
                  <a:pos x="103" y="31"/>
                </a:cxn>
                <a:cxn ang="0">
                  <a:pos x="96" y="39"/>
                </a:cxn>
                <a:cxn ang="0">
                  <a:pos x="91" y="43"/>
                </a:cxn>
                <a:cxn ang="0">
                  <a:pos x="89" y="50"/>
                </a:cxn>
                <a:cxn ang="0">
                  <a:pos x="91" y="58"/>
                </a:cxn>
                <a:cxn ang="0">
                  <a:pos x="81" y="58"/>
                </a:cxn>
                <a:cxn ang="0">
                  <a:pos x="72" y="60"/>
                </a:cxn>
                <a:cxn ang="0">
                  <a:pos x="67" y="67"/>
                </a:cxn>
                <a:cxn ang="0">
                  <a:pos x="64" y="81"/>
                </a:cxn>
                <a:cxn ang="0">
                  <a:pos x="58" y="91"/>
                </a:cxn>
                <a:cxn ang="0">
                  <a:pos x="57" y="96"/>
                </a:cxn>
                <a:cxn ang="0">
                  <a:pos x="46" y="103"/>
                </a:cxn>
                <a:cxn ang="0">
                  <a:pos x="38" y="108"/>
                </a:cxn>
                <a:cxn ang="0">
                  <a:pos x="31" y="106"/>
                </a:cxn>
                <a:cxn ang="0">
                  <a:pos x="26" y="105"/>
                </a:cxn>
                <a:cxn ang="0">
                  <a:pos x="19" y="103"/>
                </a:cxn>
                <a:cxn ang="0">
                  <a:pos x="12" y="100"/>
                </a:cxn>
                <a:cxn ang="0">
                  <a:pos x="5" y="96"/>
                </a:cxn>
                <a:cxn ang="0">
                  <a:pos x="3" y="94"/>
                </a:cxn>
                <a:cxn ang="0">
                  <a:pos x="0" y="93"/>
                </a:cxn>
                <a:cxn ang="0">
                  <a:pos x="2" y="82"/>
                </a:cxn>
                <a:cxn ang="0">
                  <a:pos x="7" y="75"/>
                </a:cxn>
                <a:cxn ang="0">
                  <a:pos x="14" y="70"/>
                </a:cxn>
                <a:cxn ang="0">
                  <a:pos x="21" y="65"/>
                </a:cxn>
                <a:cxn ang="0">
                  <a:pos x="24" y="60"/>
                </a:cxn>
                <a:cxn ang="0">
                  <a:pos x="29" y="58"/>
                </a:cxn>
                <a:cxn ang="0">
                  <a:pos x="43" y="51"/>
                </a:cxn>
                <a:cxn ang="0">
                  <a:pos x="57" y="43"/>
                </a:cxn>
                <a:cxn ang="0">
                  <a:pos x="62" y="34"/>
                </a:cxn>
                <a:cxn ang="0">
                  <a:pos x="67" y="29"/>
                </a:cxn>
              </a:cxnLst>
              <a:rect l="0" t="0" r="r" b="b"/>
              <a:pathLst>
                <a:path w="110" h="108">
                  <a:moveTo>
                    <a:pt x="67" y="29"/>
                  </a:moveTo>
                  <a:lnTo>
                    <a:pt x="67" y="26"/>
                  </a:lnTo>
                  <a:lnTo>
                    <a:pt x="67" y="24"/>
                  </a:lnTo>
                  <a:lnTo>
                    <a:pt x="71" y="19"/>
                  </a:lnTo>
                  <a:lnTo>
                    <a:pt x="77" y="19"/>
                  </a:lnTo>
                  <a:lnTo>
                    <a:pt x="77" y="17"/>
                  </a:lnTo>
                  <a:lnTo>
                    <a:pt x="77" y="15"/>
                  </a:lnTo>
                  <a:lnTo>
                    <a:pt x="81" y="5"/>
                  </a:lnTo>
                  <a:lnTo>
                    <a:pt x="89" y="0"/>
                  </a:lnTo>
                  <a:lnTo>
                    <a:pt x="89" y="3"/>
                  </a:lnTo>
                  <a:lnTo>
                    <a:pt x="93" y="5"/>
                  </a:lnTo>
                  <a:lnTo>
                    <a:pt x="93" y="8"/>
                  </a:lnTo>
                  <a:lnTo>
                    <a:pt x="96" y="12"/>
                  </a:lnTo>
                  <a:lnTo>
                    <a:pt x="100" y="8"/>
                  </a:lnTo>
                  <a:lnTo>
                    <a:pt x="105" y="7"/>
                  </a:lnTo>
                  <a:lnTo>
                    <a:pt x="108" y="8"/>
                  </a:lnTo>
                  <a:lnTo>
                    <a:pt x="108" y="14"/>
                  </a:lnTo>
                  <a:lnTo>
                    <a:pt x="110" y="17"/>
                  </a:lnTo>
                  <a:lnTo>
                    <a:pt x="107" y="22"/>
                  </a:lnTo>
                  <a:lnTo>
                    <a:pt x="103" y="31"/>
                  </a:lnTo>
                  <a:lnTo>
                    <a:pt x="96" y="39"/>
                  </a:lnTo>
                  <a:lnTo>
                    <a:pt x="91" y="43"/>
                  </a:lnTo>
                  <a:lnTo>
                    <a:pt x="89" y="50"/>
                  </a:lnTo>
                  <a:lnTo>
                    <a:pt x="91" y="58"/>
                  </a:lnTo>
                  <a:lnTo>
                    <a:pt x="81" y="58"/>
                  </a:lnTo>
                  <a:lnTo>
                    <a:pt x="72" y="60"/>
                  </a:lnTo>
                  <a:lnTo>
                    <a:pt x="67" y="67"/>
                  </a:lnTo>
                  <a:lnTo>
                    <a:pt x="64" y="81"/>
                  </a:lnTo>
                  <a:lnTo>
                    <a:pt x="58" y="91"/>
                  </a:lnTo>
                  <a:lnTo>
                    <a:pt x="57" y="96"/>
                  </a:lnTo>
                  <a:lnTo>
                    <a:pt x="46" y="103"/>
                  </a:lnTo>
                  <a:lnTo>
                    <a:pt x="38" y="108"/>
                  </a:lnTo>
                  <a:lnTo>
                    <a:pt x="31" y="106"/>
                  </a:lnTo>
                  <a:lnTo>
                    <a:pt x="26" y="105"/>
                  </a:lnTo>
                  <a:lnTo>
                    <a:pt x="19" y="103"/>
                  </a:lnTo>
                  <a:lnTo>
                    <a:pt x="12" y="100"/>
                  </a:lnTo>
                  <a:lnTo>
                    <a:pt x="5" y="96"/>
                  </a:lnTo>
                  <a:lnTo>
                    <a:pt x="3" y="94"/>
                  </a:lnTo>
                  <a:lnTo>
                    <a:pt x="0" y="93"/>
                  </a:lnTo>
                  <a:lnTo>
                    <a:pt x="2" y="82"/>
                  </a:lnTo>
                  <a:lnTo>
                    <a:pt x="7" y="75"/>
                  </a:lnTo>
                  <a:lnTo>
                    <a:pt x="14" y="70"/>
                  </a:lnTo>
                  <a:lnTo>
                    <a:pt x="21" y="65"/>
                  </a:lnTo>
                  <a:lnTo>
                    <a:pt x="24" y="60"/>
                  </a:lnTo>
                  <a:lnTo>
                    <a:pt x="29" y="58"/>
                  </a:lnTo>
                  <a:lnTo>
                    <a:pt x="43" y="51"/>
                  </a:lnTo>
                  <a:lnTo>
                    <a:pt x="57" y="43"/>
                  </a:lnTo>
                  <a:lnTo>
                    <a:pt x="62" y="34"/>
                  </a:lnTo>
                  <a:lnTo>
                    <a:pt x="67" y="29"/>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154" name="Freeform 225"/>
            <p:cNvSpPr>
              <a:spLocks/>
            </p:cNvSpPr>
            <p:nvPr/>
          </p:nvSpPr>
          <p:spPr bwMode="auto">
            <a:xfrm>
              <a:off x="8271669" y="4840288"/>
              <a:ext cx="131763" cy="190500"/>
            </a:xfrm>
            <a:custGeom>
              <a:avLst/>
              <a:gdLst/>
              <a:ahLst/>
              <a:cxnLst>
                <a:cxn ang="0">
                  <a:pos x="26" y="45"/>
                </a:cxn>
                <a:cxn ang="0">
                  <a:pos x="21" y="39"/>
                </a:cxn>
                <a:cxn ang="0">
                  <a:pos x="19" y="36"/>
                </a:cxn>
                <a:cxn ang="0">
                  <a:pos x="19" y="33"/>
                </a:cxn>
                <a:cxn ang="0">
                  <a:pos x="21" y="31"/>
                </a:cxn>
                <a:cxn ang="0">
                  <a:pos x="12" y="26"/>
                </a:cxn>
                <a:cxn ang="0">
                  <a:pos x="7" y="19"/>
                </a:cxn>
                <a:cxn ang="0">
                  <a:pos x="2" y="9"/>
                </a:cxn>
                <a:cxn ang="0">
                  <a:pos x="0" y="0"/>
                </a:cxn>
                <a:cxn ang="0">
                  <a:pos x="9" y="7"/>
                </a:cxn>
                <a:cxn ang="0">
                  <a:pos x="19" y="14"/>
                </a:cxn>
                <a:cxn ang="0">
                  <a:pos x="21" y="17"/>
                </a:cxn>
                <a:cxn ang="0">
                  <a:pos x="24" y="22"/>
                </a:cxn>
                <a:cxn ang="0">
                  <a:pos x="23" y="24"/>
                </a:cxn>
                <a:cxn ang="0">
                  <a:pos x="23" y="26"/>
                </a:cxn>
                <a:cxn ang="0">
                  <a:pos x="26" y="33"/>
                </a:cxn>
                <a:cxn ang="0">
                  <a:pos x="31" y="41"/>
                </a:cxn>
                <a:cxn ang="0">
                  <a:pos x="35" y="41"/>
                </a:cxn>
                <a:cxn ang="0">
                  <a:pos x="35" y="38"/>
                </a:cxn>
                <a:cxn ang="0">
                  <a:pos x="40" y="38"/>
                </a:cxn>
                <a:cxn ang="0">
                  <a:pos x="41" y="38"/>
                </a:cxn>
                <a:cxn ang="0">
                  <a:pos x="45" y="52"/>
                </a:cxn>
                <a:cxn ang="0">
                  <a:pos x="60" y="58"/>
                </a:cxn>
                <a:cxn ang="0">
                  <a:pos x="69" y="55"/>
                </a:cxn>
                <a:cxn ang="0">
                  <a:pos x="78" y="53"/>
                </a:cxn>
                <a:cxn ang="0">
                  <a:pos x="79" y="53"/>
                </a:cxn>
                <a:cxn ang="0">
                  <a:pos x="83" y="55"/>
                </a:cxn>
                <a:cxn ang="0">
                  <a:pos x="76" y="67"/>
                </a:cxn>
                <a:cxn ang="0">
                  <a:pos x="72" y="81"/>
                </a:cxn>
                <a:cxn ang="0">
                  <a:pos x="71" y="79"/>
                </a:cxn>
                <a:cxn ang="0">
                  <a:pos x="69" y="79"/>
                </a:cxn>
                <a:cxn ang="0">
                  <a:pos x="60" y="81"/>
                </a:cxn>
                <a:cxn ang="0">
                  <a:pos x="59" y="86"/>
                </a:cxn>
                <a:cxn ang="0">
                  <a:pos x="59" y="88"/>
                </a:cxn>
                <a:cxn ang="0">
                  <a:pos x="60" y="91"/>
                </a:cxn>
                <a:cxn ang="0">
                  <a:pos x="57" y="96"/>
                </a:cxn>
                <a:cxn ang="0">
                  <a:pos x="53" y="101"/>
                </a:cxn>
                <a:cxn ang="0">
                  <a:pos x="45" y="113"/>
                </a:cxn>
                <a:cxn ang="0">
                  <a:pos x="35" y="120"/>
                </a:cxn>
                <a:cxn ang="0">
                  <a:pos x="28" y="117"/>
                </a:cxn>
                <a:cxn ang="0">
                  <a:pos x="28" y="113"/>
                </a:cxn>
                <a:cxn ang="0">
                  <a:pos x="29" y="105"/>
                </a:cxn>
                <a:cxn ang="0">
                  <a:pos x="33" y="98"/>
                </a:cxn>
                <a:cxn ang="0">
                  <a:pos x="29" y="91"/>
                </a:cxn>
                <a:cxn ang="0">
                  <a:pos x="23" y="89"/>
                </a:cxn>
                <a:cxn ang="0">
                  <a:pos x="16" y="86"/>
                </a:cxn>
                <a:cxn ang="0">
                  <a:pos x="14" y="82"/>
                </a:cxn>
                <a:cxn ang="0">
                  <a:pos x="16" y="77"/>
                </a:cxn>
                <a:cxn ang="0">
                  <a:pos x="21" y="76"/>
                </a:cxn>
                <a:cxn ang="0">
                  <a:pos x="26" y="65"/>
                </a:cxn>
                <a:cxn ang="0">
                  <a:pos x="28" y="55"/>
                </a:cxn>
                <a:cxn ang="0">
                  <a:pos x="26" y="48"/>
                </a:cxn>
                <a:cxn ang="0">
                  <a:pos x="24" y="43"/>
                </a:cxn>
                <a:cxn ang="0">
                  <a:pos x="26" y="43"/>
                </a:cxn>
                <a:cxn ang="0">
                  <a:pos x="26" y="45"/>
                </a:cxn>
              </a:cxnLst>
              <a:rect l="0" t="0" r="r" b="b"/>
              <a:pathLst>
                <a:path w="83" h="120">
                  <a:moveTo>
                    <a:pt x="26" y="45"/>
                  </a:moveTo>
                  <a:lnTo>
                    <a:pt x="21" y="39"/>
                  </a:lnTo>
                  <a:lnTo>
                    <a:pt x="19" y="36"/>
                  </a:lnTo>
                  <a:lnTo>
                    <a:pt x="19" y="33"/>
                  </a:lnTo>
                  <a:lnTo>
                    <a:pt x="21" y="31"/>
                  </a:lnTo>
                  <a:lnTo>
                    <a:pt x="12" y="26"/>
                  </a:lnTo>
                  <a:lnTo>
                    <a:pt x="7" y="19"/>
                  </a:lnTo>
                  <a:lnTo>
                    <a:pt x="2" y="9"/>
                  </a:lnTo>
                  <a:lnTo>
                    <a:pt x="0" y="0"/>
                  </a:lnTo>
                  <a:lnTo>
                    <a:pt x="9" y="7"/>
                  </a:lnTo>
                  <a:lnTo>
                    <a:pt x="19" y="14"/>
                  </a:lnTo>
                  <a:lnTo>
                    <a:pt x="21" y="17"/>
                  </a:lnTo>
                  <a:lnTo>
                    <a:pt x="24" y="22"/>
                  </a:lnTo>
                  <a:lnTo>
                    <a:pt x="23" y="24"/>
                  </a:lnTo>
                  <a:lnTo>
                    <a:pt x="23" y="26"/>
                  </a:lnTo>
                  <a:lnTo>
                    <a:pt x="26" y="33"/>
                  </a:lnTo>
                  <a:lnTo>
                    <a:pt x="31" y="41"/>
                  </a:lnTo>
                  <a:lnTo>
                    <a:pt x="35" y="41"/>
                  </a:lnTo>
                  <a:lnTo>
                    <a:pt x="35" y="38"/>
                  </a:lnTo>
                  <a:lnTo>
                    <a:pt x="40" y="38"/>
                  </a:lnTo>
                  <a:lnTo>
                    <a:pt x="41" y="38"/>
                  </a:lnTo>
                  <a:lnTo>
                    <a:pt x="45" y="52"/>
                  </a:lnTo>
                  <a:lnTo>
                    <a:pt x="60" y="58"/>
                  </a:lnTo>
                  <a:lnTo>
                    <a:pt x="69" y="55"/>
                  </a:lnTo>
                  <a:lnTo>
                    <a:pt x="78" y="53"/>
                  </a:lnTo>
                  <a:lnTo>
                    <a:pt x="79" y="53"/>
                  </a:lnTo>
                  <a:lnTo>
                    <a:pt x="83" y="55"/>
                  </a:lnTo>
                  <a:lnTo>
                    <a:pt x="76" y="67"/>
                  </a:lnTo>
                  <a:lnTo>
                    <a:pt x="72" y="81"/>
                  </a:lnTo>
                  <a:lnTo>
                    <a:pt x="71" y="79"/>
                  </a:lnTo>
                  <a:lnTo>
                    <a:pt x="69" y="79"/>
                  </a:lnTo>
                  <a:lnTo>
                    <a:pt x="60" y="81"/>
                  </a:lnTo>
                  <a:lnTo>
                    <a:pt x="59" y="86"/>
                  </a:lnTo>
                  <a:lnTo>
                    <a:pt x="59" y="88"/>
                  </a:lnTo>
                  <a:lnTo>
                    <a:pt x="60" y="91"/>
                  </a:lnTo>
                  <a:lnTo>
                    <a:pt x="57" y="96"/>
                  </a:lnTo>
                  <a:lnTo>
                    <a:pt x="53" y="101"/>
                  </a:lnTo>
                  <a:lnTo>
                    <a:pt x="45" y="113"/>
                  </a:lnTo>
                  <a:lnTo>
                    <a:pt x="35" y="120"/>
                  </a:lnTo>
                  <a:lnTo>
                    <a:pt x="28" y="117"/>
                  </a:lnTo>
                  <a:lnTo>
                    <a:pt x="28" y="113"/>
                  </a:lnTo>
                  <a:lnTo>
                    <a:pt x="29" y="105"/>
                  </a:lnTo>
                  <a:lnTo>
                    <a:pt x="33" y="98"/>
                  </a:lnTo>
                  <a:lnTo>
                    <a:pt x="29" y="91"/>
                  </a:lnTo>
                  <a:lnTo>
                    <a:pt x="23" y="89"/>
                  </a:lnTo>
                  <a:lnTo>
                    <a:pt x="16" y="86"/>
                  </a:lnTo>
                  <a:lnTo>
                    <a:pt x="14" y="82"/>
                  </a:lnTo>
                  <a:lnTo>
                    <a:pt x="16" y="77"/>
                  </a:lnTo>
                  <a:lnTo>
                    <a:pt x="21" y="76"/>
                  </a:lnTo>
                  <a:lnTo>
                    <a:pt x="26" y="65"/>
                  </a:lnTo>
                  <a:lnTo>
                    <a:pt x="28" y="55"/>
                  </a:lnTo>
                  <a:lnTo>
                    <a:pt x="26" y="48"/>
                  </a:lnTo>
                  <a:lnTo>
                    <a:pt x="24" y="43"/>
                  </a:lnTo>
                  <a:lnTo>
                    <a:pt x="26" y="43"/>
                  </a:lnTo>
                  <a:lnTo>
                    <a:pt x="26" y="45"/>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155" name="Freeform 226"/>
            <p:cNvSpPr>
              <a:spLocks/>
            </p:cNvSpPr>
            <p:nvPr/>
          </p:nvSpPr>
          <p:spPr bwMode="auto">
            <a:xfrm>
              <a:off x="8370094" y="4416425"/>
              <a:ext cx="26988" cy="22225"/>
            </a:xfrm>
            <a:custGeom>
              <a:avLst/>
              <a:gdLst/>
              <a:ahLst/>
              <a:cxnLst>
                <a:cxn ang="0">
                  <a:pos x="12" y="0"/>
                </a:cxn>
                <a:cxn ang="0">
                  <a:pos x="14" y="4"/>
                </a:cxn>
                <a:cxn ang="0">
                  <a:pos x="17" y="6"/>
                </a:cxn>
                <a:cxn ang="0">
                  <a:pos x="17" y="11"/>
                </a:cxn>
                <a:cxn ang="0">
                  <a:pos x="14" y="12"/>
                </a:cxn>
                <a:cxn ang="0">
                  <a:pos x="10" y="14"/>
                </a:cxn>
                <a:cxn ang="0">
                  <a:pos x="4" y="12"/>
                </a:cxn>
                <a:cxn ang="0">
                  <a:pos x="0" y="11"/>
                </a:cxn>
                <a:cxn ang="0">
                  <a:pos x="4" y="2"/>
                </a:cxn>
                <a:cxn ang="0">
                  <a:pos x="12" y="0"/>
                </a:cxn>
              </a:cxnLst>
              <a:rect l="0" t="0" r="r" b="b"/>
              <a:pathLst>
                <a:path w="17" h="14">
                  <a:moveTo>
                    <a:pt x="12" y="0"/>
                  </a:moveTo>
                  <a:lnTo>
                    <a:pt x="14" y="4"/>
                  </a:lnTo>
                  <a:lnTo>
                    <a:pt x="17" y="6"/>
                  </a:lnTo>
                  <a:lnTo>
                    <a:pt x="17" y="11"/>
                  </a:lnTo>
                  <a:lnTo>
                    <a:pt x="14" y="12"/>
                  </a:lnTo>
                  <a:lnTo>
                    <a:pt x="10" y="14"/>
                  </a:lnTo>
                  <a:lnTo>
                    <a:pt x="4" y="12"/>
                  </a:lnTo>
                  <a:lnTo>
                    <a:pt x="0" y="11"/>
                  </a:lnTo>
                  <a:lnTo>
                    <a:pt x="4" y="2"/>
                  </a:lnTo>
                  <a:lnTo>
                    <a:pt x="12" y="0"/>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156" name="Freeform 227"/>
            <p:cNvSpPr>
              <a:spLocks/>
            </p:cNvSpPr>
            <p:nvPr/>
          </p:nvSpPr>
          <p:spPr bwMode="auto">
            <a:xfrm>
              <a:off x="8403432" y="4395788"/>
              <a:ext cx="23813" cy="15875"/>
            </a:xfrm>
            <a:custGeom>
              <a:avLst/>
              <a:gdLst/>
              <a:ahLst/>
              <a:cxnLst>
                <a:cxn ang="0">
                  <a:pos x="15" y="0"/>
                </a:cxn>
                <a:cxn ang="0">
                  <a:pos x="15" y="3"/>
                </a:cxn>
                <a:cxn ang="0">
                  <a:pos x="7" y="7"/>
                </a:cxn>
                <a:cxn ang="0">
                  <a:pos x="1" y="10"/>
                </a:cxn>
                <a:cxn ang="0">
                  <a:pos x="0" y="7"/>
                </a:cxn>
                <a:cxn ang="0">
                  <a:pos x="0" y="5"/>
                </a:cxn>
                <a:cxn ang="0">
                  <a:pos x="5" y="0"/>
                </a:cxn>
                <a:cxn ang="0">
                  <a:pos x="15" y="0"/>
                </a:cxn>
              </a:cxnLst>
              <a:rect l="0" t="0" r="r" b="b"/>
              <a:pathLst>
                <a:path w="15" h="10">
                  <a:moveTo>
                    <a:pt x="15" y="0"/>
                  </a:moveTo>
                  <a:lnTo>
                    <a:pt x="15" y="3"/>
                  </a:lnTo>
                  <a:lnTo>
                    <a:pt x="7" y="7"/>
                  </a:lnTo>
                  <a:lnTo>
                    <a:pt x="1" y="10"/>
                  </a:lnTo>
                  <a:lnTo>
                    <a:pt x="0" y="7"/>
                  </a:lnTo>
                  <a:lnTo>
                    <a:pt x="0" y="5"/>
                  </a:lnTo>
                  <a:lnTo>
                    <a:pt x="5" y="0"/>
                  </a:lnTo>
                  <a:lnTo>
                    <a:pt x="15" y="0"/>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157" name="Freeform 228"/>
            <p:cNvSpPr>
              <a:spLocks/>
            </p:cNvSpPr>
            <p:nvPr/>
          </p:nvSpPr>
          <p:spPr bwMode="auto">
            <a:xfrm>
              <a:off x="7114382" y="3789363"/>
              <a:ext cx="101600" cy="98425"/>
            </a:xfrm>
            <a:custGeom>
              <a:avLst/>
              <a:gdLst/>
              <a:ahLst/>
              <a:cxnLst>
                <a:cxn ang="0">
                  <a:pos x="53" y="43"/>
                </a:cxn>
                <a:cxn ang="0">
                  <a:pos x="52" y="41"/>
                </a:cxn>
                <a:cxn ang="0">
                  <a:pos x="50" y="39"/>
                </a:cxn>
                <a:cxn ang="0">
                  <a:pos x="46" y="43"/>
                </a:cxn>
                <a:cxn ang="0">
                  <a:pos x="46" y="46"/>
                </a:cxn>
                <a:cxn ang="0">
                  <a:pos x="48" y="48"/>
                </a:cxn>
                <a:cxn ang="0">
                  <a:pos x="52" y="55"/>
                </a:cxn>
                <a:cxn ang="0">
                  <a:pos x="50" y="58"/>
                </a:cxn>
                <a:cxn ang="0">
                  <a:pos x="46" y="62"/>
                </a:cxn>
                <a:cxn ang="0">
                  <a:pos x="43" y="60"/>
                </a:cxn>
                <a:cxn ang="0">
                  <a:pos x="43" y="58"/>
                </a:cxn>
                <a:cxn ang="0">
                  <a:pos x="41" y="58"/>
                </a:cxn>
                <a:cxn ang="0">
                  <a:pos x="39" y="58"/>
                </a:cxn>
                <a:cxn ang="0">
                  <a:pos x="31" y="53"/>
                </a:cxn>
                <a:cxn ang="0">
                  <a:pos x="27" y="43"/>
                </a:cxn>
                <a:cxn ang="0">
                  <a:pos x="27" y="38"/>
                </a:cxn>
                <a:cxn ang="0">
                  <a:pos x="29" y="38"/>
                </a:cxn>
                <a:cxn ang="0">
                  <a:pos x="27" y="34"/>
                </a:cxn>
                <a:cxn ang="0">
                  <a:pos x="27" y="33"/>
                </a:cxn>
                <a:cxn ang="0">
                  <a:pos x="21" y="33"/>
                </a:cxn>
                <a:cxn ang="0">
                  <a:pos x="21" y="34"/>
                </a:cxn>
                <a:cxn ang="0">
                  <a:pos x="21" y="36"/>
                </a:cxn>
                <a:cxn ang="0">
                  <a:pos x="17" y="34"/>
                </a:cxn>
                <a:cxn ang="0">
                  <a:pos x="15" y="34"/>
                </a:cxn>
                <a:cxn ang="0">
                  <a:pos x="15" y="36"/>
                </a:cxn>
                <a:cxn ang="0">
                  <a:pos x="12" y="34"/>
                </a:cxn>
                <a:cxn ang="0">
                  <a:pos x="10" y="33"/>
                </a:cxn>
                <a:cxn ang="0">
                  <a:pos x="7" y="36"/>
                </a:cxn>
                <a:cxn ang="0">
                  <a:pos x="5" y="43"/>
                </a:cxn>
                <a:cxn ang="0">
                  <a:pos x="3" y="48"/>
                </a:cxn>
                <a:cxn ang="0">
                  <a:pos x="2" y="52"/>
                </a:cxn>
                <a:cxn ang="0">
                  <a:pos x="0" y="46"/>
                </a:cxn>
                <a:cxn ang="0">
                  <a:pos x="2" y="41"/>
                </a:cxn>
                <a:cxn ang="0">
                  <a:pos x="0" y="38"/>
                </a:cxn>
                <a:cxn ang="0">
                  <a:pos x="0" y="36"/>
                </a:cxn>
                <a:cxn ang="0">
                  <a:pos x="0" y="31"/>
                </a:cxn>
                <a:cxn ang="0">
                  <a:pos x="3" y="26"/>
                </a:cxn>
                <a:cxn ang="0">
                  <a:pos x="10" y="21"/>
                </a:cxn>
                <a:cxn ang="0">
                  <a:pos x="19" y="15"/>
                </a:cxn>
                <a:cxn ang="0">
                  <a:pos x="24" y="19"/>
                </a:cxn>
                <a:cxn ang="0">
                  <a:pos x="27" y="22"/>
                </a:cxn>
                <a:cxn ang="0">
                  <a:pos x="31" y="22"/>
                </a:cxn>
                <a:cxn ang="0">
                  <a:pos x="31" y="19"/>
                </a:cxn>
                <a:cxn ang="0">
                  <a:pos x="34" y="17"/>
                </a:cxn>
                <a:cxn ang="0">
                  <a:pos x="38" y="12"/>
                </a:cxn>
                <a:cxn ang="0">
                  <a:pos x="45" y="10"/>
                </a:cxn>
                <a:cxn ang="0">
                  <a:pos x="45" y="3"/>
                </a:cxn>
                <a:cxn ang="0">
                  <a:pos x="46" y="0"/>
                </a:cxn>
                <a:cxn ang="0">
                  <a:pos x="50" y="0"/>
                </a:cxn>
                <a:cxn ang="0">
                  <a:pos x="53" y="3"/>
                </a:cxn>
                <a:cxn ang="0">
                  <a:pos x="55" y="9"/>
                </a:cxn>
                <a:cxn ang="0">
                  <a:pos x="58" y="21"/>
                </a:cxn>
                <a:cxn ang="0">
                  <a:pos x="62" y="31"/>
                </a:cxn>
                <a:cxn ang="0">
                  <a:pos x="64" y="38"/>
                </a:cxn>
                <a:cxn ang="0">
                  <a:pos x="60" y="43"/>
                </a:cxn>
                <a:cxn ang="0">
                  <a:pos x="58" y="53"/>
                </a:cxn>
                <a:cxn ang="0">
                  <a:pos x="53" y="46"/>
                </a:cxn>
                <a:cxn ang="0">
                  <a:pos x="52" y="41"/>
                </a:cxn>
                <a:cxn ang="0">
                  <a:pos x="53" y="43"/>
                </a:cxn>
              </a:cxnLst>
              <a:rect l="0" t="0" r="r" b="b"/>
              <a:pathLst>
                <a:path w="64" h="62">
                  <a:moveTo>
                    <a:pt x="53" y="43"/>
                  </a:moveTo>
                  <a:lnTo>
                    <a:pt x="52" y="41"/>
                  </a:lnTo>
                  <a:lnTo>
                    <a:pt x="50" y="39"/>
                  </a:lnTo>
                  <a:lnTo>
                    <a:pt x="46" y="43"/>
                  </a:lnTo>
                  <a:lnTo>
                    <a:pt x="46" y="46"/>
                  </a:lnTo>
                  <a:lnTo>
                    <a:pt x="48" y="48"/>
                  </a:lnTo>
                  <a:lnTo>
                    <a:pt x="52" y="55"/>
                  </a:lnTo>
                  <a:lnTo>
                    <a:pt x="50" y="58"/>
                  </a:lnTo>
                  <a:lnTo>
                    <a:pt x="46" y="62"/>
                  </a:lnTo>
                  <a:lnTo>
                    <a:pt x="43" y="60"/>
                  </a:lnTo>
                  <a:lnTo>
                    <a:pt x="43" y="58"/>
                  </a:lnTo>
                  <a:lnTo>
                    <a:pt x="41" y="58"/>
                  </a:lnTo>
                  <a:lnTo>
                    <a:pt x="39" y="58"/>
                  </a:lnTo>
                  <a:lnTo>
                    <a:pt x="31" y="53"/>
                  </a:lnTo>
                  <a:lnTo>
                    <a:pt x="27" y="43"/>
                  </a:lnTo>
                  <a:lnTo>
                    <a:pt x="27" y="38"/>
                  </a:lnTo>
                  <a:lnTo>
                    <a:pt x="29" y="38"/>
                  </a:lnTo>
                  <a:lnTo>
                    <a:pt x="27" y="34"/>
                  </a:lnTo>
                  <a:lnTo>
                    <a:pt x="27" y="33"/>
                  </a:lnTo>
                  <a:lnTo>
                    <a:pt x="21" y="33"/>
                  </a:lnTo>
                  <a:lnTo>
                    <a:pt x="21" y="34"/>
                  </a:lnTo>
                  <a:lnTo>
                    <a:pt x="21" y="36"/>
                  </a:lnTo>
                  <a:lnTo>
                    <a:pt x="17" y="34"/>
                  </a:lnTo>
                  <a:lnTo>
                    <a:pt x="15" y="34"/>
                  </a:lnTo>
                  <a:lnTo>
                    <a:pt x="15" y="36"/>
                  </a:lnTo>
                  <a:lnTo>
                    <a:pt x="12" y="34"/>
                  </a:lnTo>
                  <a:lnTo>
                    <a:pt x="10" y="33"/>
                  </a:lnTo>
                  <a:lnTo>
                    <a:pt x="7" y="36"/>
                  </a:lnTo>
                  <a:lnTo>
                    <a:pt x="5" y="43"/>
                  </a:lnTo>
                  <a:lnTo>
                    <a:pt x="3" y="48"/>
                  </a:lnTo>
                  <a:lnTo>
                    <a:pt x="2" y="52"/>
                  </a:lnTo>
                  <a:lnTo>
                    <a:pt x="0" y="46"/>
                  </a:lnTo>
                  <a:lnTo>
                    <a:pt x="2" y="41"/>
                  </a:lnTo>
                  <a:lnTo>
                    <a:pt x="0" y="38"/>
                  </a:lnTo>
                  <a:lnTo>
                    <a:pt x="0" y="36"/>
                  </a:lnTo>
                  <a:lnTo>
                    <a:pt x="0" y="31"/>
                  </a:lnTo>
                  <a:lnTo>
                    <a:pt x="3" y="26"/>
                  </a:lnTo>
                  <a:lnTo>
                    <a:pt x="10" y="21"/>
                  </a:lnTo>
                  <a:lnTo>
                    <a:pt x="19" y="15"/>
                  </a:lnTo>
                  <a:lnTo>
                    <a:pt x="24" y="19"/>
                  </a:lnTo>
                  <a:lnTo>
                    <a:pt x="27" y="22"/>
                  </a:lnTo>
                  <a:lnTo>
                    <a:pt x="31" y="22"/>
                  </a:lnTo>
                  <a:lnTo>
                    <a:pt x="31" y="19"/>
                  </a:lnTo>
                  <a:lnTo>
                    <a:pt x="34" y="17"/>
                  </a:lnTo>
                  <a:lnTo>
                    <a:pt x="38" y="12"/>
                  </a:lnTo>
                  <a:lnTo>
                    <a:pt x="45" y="10"/>
                  </a:lnTo>
                  <a:lnTo>
                    <a:pt x="45" y="3"/>
                  </a:lnTo>
                  <a:lnTo>
                    <a:pt x="46" y="0"/>
                  </a:lnTo>
                  <a:lnTo>
                    <a:pt x="50" y="0"/>
                  </a:lnTo>
                  <a:lnTo>
                    <a:pt x="53" y="3"/>
                  </a:lnTo>
                  <a:lnTo>
                    <a:pt x="55" y="9"/>
                  </a:lnTo>
                  <a:lnTo>
                    <a:pt x="58" y="21"/>
                  </a:lnTo>
                  <a:lnTo>
                    <a:pt x="62" y="31"/>
                  </a:lnTo>
                  <a:lnTo>
                    <a:pt x="64" y="38"/>
                  </a:lnTo>
                  <a:lnTo>
                    <a:pt x="60" y="43"/>
                  </a:lnTo>
                  <a:lnTo>
                    <a:pt x="58" y="53"/>
                  </a:lnTo>
                  <a:lnTo>
                    <a:pt x="53" y="46"/>
                  </a:lnTo>
                  <a:lnTo>
                    <a:pt x="52" y="41"/>
                  </a:lnTo>
                  <a:lnTo>
                    <a:pt x="53" y="43"/>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158" name="Freeform 229"/>
            <p:cNvSpPr>
              <a:spLocks/>
            </p:cNvSpPr>
            <p:nvPr/>
          </p:nvSpPr>
          <p:spPr bwMode="auto">
            <a:xfrm>
              <a:off x="7015957" y="3763963"/>
              <a:ext cx="52388" cy="52387"/>
            </a:xfrm>
            <a:custGeom>
              <a:avLst/>
              <a:gdLst/>
              <a:ahLst/>
              <a:cxnLst>
                <a:cxn ang="0">
                  <a:pos x="3" y="33"/>
                </a:cxn>
                <a:cxn ang="0">
                  <a:pos x="0" y="33"/>
                </a:cxn>
                <a:cxn ang="0">
                  <a:pos x="3" y="23"/>
                </a:cxn>
                <a:cxn ang="0">
                  <a:pos x="12" y="18"/>
                </a:cxn>
                <a:cxn ang="0">
                  <a:pos x="19" y="11"/>
                </a:cxn>
                <a:cxn ang="0">
                  <a:pos x="26" y="6"/>
                </a:cxn>
                <a:cxn ang="0">
                  <a:pos x="26" y="2"/>
                </a:cxn>
                <a:cxn ang="0">
                  <a:pos x="28" y="0"/>
                </a:cxn>
                <a:cxn ang="0">
                  <a:pos x="29" y="4"/>
                </a:cxn>
                <a:cxn ang="0">
                  <a:pos x="33" y="7"/>
                </a:cxn>
                <a:cxn ang="0">
                  <a:pos x="29" y="7"/>
                </a:cxn>
                <a:cxn ang="0">
                  <a:pos x="28" y="9"/>
                </a:cxn>
                <a:cxn ang="0">
                  <a:pos x="22" y="12"/>
                </a:cxn>
                <a:cxn ang="0">
                  <a:pos x="19" y="14"/>
                </a:cxn>
                <a:cxn ang="0">
                  <a:pos x="12" y="26"/>
                </a:cxn>
                <a:cxn ang="0">
                  <a:pos x="3" y="33"/>
                </a:cxn>
              </a:cxnLst>
              <a:rect l="0" t="0" r="r" b="b"/>
              <a:pathLst>
                <a:path w="33" h="33">
                  <a:moveTo>
                    <a:pt x="3" y="33"/>
                  </a:moveTo>
                  <a:lnTo>
                    <a:pt x="0" y="33"/>
                  </a:lnTo>
                  <a:lnTo>
                    <a:pt x="3" y="23"/>
                  </a:lnTo>
                  <a:lnTo>
                    <a:pt x="12" y="18"/>
                  </a:lnTo>
                  <a:lnTo>
                    <a:pt x="19" y="11"/>
                  </a:lnTo>
                  <a:lnTo>
                    <a:pt x="26" y="6"/>
                  </a:lnTo>
                  <a:lnTo>
                    <a:pt x="26" y="2"/>
                  </a:lnTo>
                  <a:lnTo>
                    <a:pt x="28" y="0"/>
                  </a:lnTo>
                  <a:lnTo>
                    <a:pt x="29" y="4"/>
                  </a:lnTo>
                  <a:lnTo>
                    <a:pt x="33" y="7"/>
                  </a:lnTo>
                  <a:lnTo>
                    <a:pt x="29" y="7"/>
                  </a:lnTo>
                  <a:lnTo>
                    <a:pt x="28" y="9"/>
                  </a:lnTo>
                  <a:lnTo>
                    <a:pt x="22" y="12"/>
                  </a:lnTo>
                  <a:lnTo>
                    <a:pt x="19" y="14"/>
                  </a:lnTo>
                  <a:lnTo>
                    <a:pt x="12" y="26"/>
                  </a:lnTo>
                  <a:lnTo>
                    <a:pt x="3" y="33"/>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159" name="Freeform 230"/>
            <p:cNvSpPr>
              <a:spLocks/>
            </p:cNvSpPr>
            <p:nvPr/>
          </p:nvSpPr>
          <p:spPr bwMode="auto">
            <a:xfrm>
              <a:off x="7054057" y="3587750"/>
              <a:ext cx="98425" cy="138112"/>
            </a:xfrm>
            <a:custGeom>
              <a:avLst/>
              <a:gdLst/>
              <a:ahLst/>
              <a:cxnLst>
                <a:cxn ang="0">
                  <a:pos x="4" y="36"/>
                </a:cxn>
                <a:cxn ang="0">
                  <a:pos x="5" y="29"/>
                </a:cxn>
                <a:cxn ang="0">
                  <a:pos x="7" y="24"/>
                </a:cxn>
                <a:cxn ang="0">
                  <a:pos x="5" y="15"/>
                </a:cxn>
                <a:cxn ang="0">
                  <a:pos x="5" y="8"/>
                </a:cxn>
                <a:cxn ang="0">
                  <a:pos x="5" y="1"/>
                </a:cxn>
                <a:cxn ang="0">
                  <a:pos x="10" y="0"/>
                </a:cxn>
                <a:cxn ang="0">
                  <a:pos x="14" y="3"/>
                </a:cxn>
                <a:cxn ang="0">
                  <a:pos x="17" y="8"/>
                </a:cxn>
                <a:cxn ang="0">
                  <a:pos x="21" y="5"/>
                </a:cxn>
                <a:cxn ang="0">
                  <a:pos x="24" y="3"/>
                </a:cxn>
                <a:cxn ang="0">
                  <a:pos x="24" y="5"/>
                </a:cxn>
                <a:cxn ang="0">
                  <a:pos x="26" y="7"/>
                </a:cxn>
                <a:cxn ang="0">
                  <a:pos x="26" y="8"/>
                </a:cxn>
                <a:cxn ang="0">
                  <a:pos x="28" y="19"/>
                </a:cxn>
                <a:cxn ang="0">
                  <a:pos x="31" y="29"/>
                </a:cxn>
                <a:cxn ang="0">
                  <a:pos x="26" y="38"/>
                </a:cxn>
                <a:cxn ang="0">
                  <a:pos x="22" y="48"/>
                </a:cxn>
                <a:cxn ang="0">
                  <a:pos x="26" y="60"/>
                </a:cxn>
                <a:cxn ang="0">
                  <a:pos x="34" y="68"/>
                </a:cxn>
                <a:cxn ang="0">
                  <a:pos x="34" y="67"/>
                </a:cxn>
                <a:cxn ang="0">
                  <a:pos x="34" y="63"/>
                </a:cxn>
                <a:cxn ang="0">
                  <a:pos x="40" y="63"/>
                </a:cxn>
                <a:cxn ang="0">
                  <a:pos x="45" y="68"/>
                </a:cxn>
                <a:cxn ang="0">
                  <a:pos x="48" y="74"/>
                </a:cxn>
                <a:cxn ang="0">
                  <a:pos x="50" y="72"/>
                </a:cxn>
                <a:cxn ang="0">
                  <a:pos x="53" y="70"/>
                </a:cxn>
                <a:cxn ang="0">
                  <a:pos x="55" y="72"/>
                </a:cxn>
                <a:cxn ang="0">
                  <a:pos x="53" y="74"/>
                </a:cxn>
                <a:cxn ang="0">
                  <a:pos x="53" y="77"/>
                </a:cxn>
                <a:cxn ang="0">
                  <a:pos x="57" y="77"/>
                </a:cxn>
                <a:cxn ang="0">
                  <a:pos x="57" y="80"/>
                </a:cxn>
                <a:cxn ang="0">
                  <a:pos x="62" y="82"/>
                </a:cxn>
                <a:cxn ang="0">
                  <a:pos x="62" y="84"/>
                </a:cxn>
                <a:cxn ang="0">
                  <a:pos x="62" y="86"/>
                </a:cxn>
                <a:cxn ang="0">
                  <a:pos x="60" y="86"/>
                </a:cxn>
                <a:cxn ang="0">
                  <a:pos x="60" y="87"/>
                </a:cxn>
                <a:cxn ang="0">
                  <a:pos x="59" y="86"/>
                </a:cxn>
                <a:cxn ang="0">
                  <a:pos x="59" y="84"/>
                </a:cxn>
                <a:cxn ang="0">
                  <a:pos x="50" y="77"/>
                </a:cxn>
                <a:cxn ang="0">
                  <a:pos x="41" y="72"/>
                </a:cxn>
                <a:cxn ang="0">
                  <a:pos x="40" y="74"/>
                </a:cxn>
                <a:cxn ang="0">
                  <a:pos x="41" y="79"/>
                </a:cxn>
                <a:cxn ang="0">
                  <a:pos x="34" y="74"/>
                </a:cxn>
                <a:cxn ang="0">
                  <a:pos x="29" y="70"/>
                </a:cxn>
                <a:cxn ang="0">
                  <a:pos x="24" y="70"/>
                </a:cxn>
                <a:cxn ang="0">
                  <a:pos x="21" y="72"/>
                </a:cxn>
                <a:cxn ang="0">
                  <a:pos x="16" y="68"/>
                </a:cxn>
                <a:cxn ang="0">
                  <a:pos x="14" y="65"/>
                </a:cxn>
                <a:cxn ang="0">
                  <a:pos x="14" y="62"/>
                </a:cxn>
                <a:cxn ang="0">
                  <a:pos x="17" y="62"/>
                </a:cxn>
                <a:cxn ang="0">
                  <a:pos x="17" y="56"/>
                </a:cxn>
                <a:cxn ang="0">
                  <a:pos x="14" y="56"/>
                </a:cxn>
                <a:cxn ang="0">
                  <a:pos x="12" y="58"/>
                </a:cxn>
                <a:cxn ang="0">
                  <a:pos x="10" y="60"/>
                </a:cxn>
                <a:cxn ang="0">
                  <a:pos x="5" y="56"/>
                </a:cxn>
                <a:cxn ang="0">
                  <a:pos x="2" y="51"/>
                </a:cxn>
                <a:cxn ang="0">
                  <a:pos x="0" y="41"/>
                </a:cxn>
                <a:cxn ang="0">
                  <a:pos x="4" y="36"/>
                </a:cxn>
              </a:cxnLst>
              <a:rect l="0" t="0" r="r" b="b"/>
              <a:pathLst>
                <a:path w="62" h="87">
                  <a:moveTo>
                    <a:pt x="4" y="36"/>
                  </a:moveTo>
                  <a:lnTo>
                    <a:pt x="5" y="29"/>
                  </a:lnTo>
                  <a:lnTo>
                    <a:pt x="7" y="24"/>
                  </a:lnTo>
                  <a:lnTo>
                    <a:pt x="5" y="15"/>
                  </a:lnTo>
                  <a:lnTo>
                    <a:pt x="5" y="8"/>
                  </a:lnTo>
                  <a:lnTo>
                    <a:pt x="5" y="1"/>
                  </a:lnTo>
                  <a:lnTo>
                    <a:pt x="10" y="0"/>
                  </a:lnTo>
                  <a:lnTo>
                    <a:pt x="14" y="3"/>
                  </a:lnTo>
                  <a:lnTo>
                    <a:pt x="17" y="8"/>
                  </a:lnTo>
                  <a:lnTo>
                    <a:pt x="21" y="5"/>
                  </a:lnTo>
                  <a:lnTo>
                    <a:pt x="24" y="3"/>
                  </a:lnTo>
                  <a:lnTo>
                    <a:pt x="24" y="5"/>
                  </a:lnTo>
                  <a:lnTo>
                    <a:pt x="26" y="7"/>
                  </a:lnTo>
                  <a:lnTo>
                    <a:pt x="26" y="8"/>
                  </a:lnTo>
                  <a:lnTo>
                    <a:pt x="28" y="19"/>
                  </a:lnTo>
                  <a:lnTo>
                    <a:pt x="31" y="29"/>
                  </a:lnTo>
                  <a:lnTo>
                    <a:pt x="26" y="38"/>
                  </a:lnTo>
                  <a:lnTo>
                    <a:pt x="22" y="48"/>
                  </a:lnTo>
                  <a:lnTo>
                    <a:pt x="26" y="60"/>
                  </a:lnTo>
                  <a:lnTo>
                    <a:pt x="34" y="68"/>
                  </a:lnTo>
                  <a:lnTo>
                    <a:pt x="34" y="67"/>
                  </a:lnTo>
                  <a:lnTo>
                    <a:pt x="34" y="63"/>
                  </a:lnTo>
                  <a:lnTo>
                    <a:pt x="40" y="63"/>
                  </a:lnTo>
                  <a:lnTo>
                    <a:pt x="45" y="68"/>
                  </a:lnTo>
                  <a:lnTo>
                    <a:pt x="48" y="74"/>
                  </a:lnTo>
                  <a:lnTo>
                    <a:pt x="50" y="72"/>
                  </a:lnTo>
                  <a:lnTo>
                    <a:pt x="53" y="70"/>
                  </a:lnTo>
                  <a:lnTo>
                    <a:pt x="55" y="72"/>
                  </a:lnTo>
                  <a:lnTo>
                    <a:pt x="53" y="74"/>
                  </a:lnTo>
                  <a:lnTo>
                    <a:pt x="53" y="77"/>
                  </a:lnTo>
                  <a:lnTo>
                    <a:pt x="57" y="77"/>
                  </a:lnTo>
                  <a:lnTo>
                    <a:pt x="57" y="80"/>
                  </a:lnTo>
                  <a:lnTo>
                    <a:pt x="62" y="82"/>
                  </a:lnTo>
                  <a:lnTo>
                    <a:pt x="62" y="84"/>
                  </a:lnTo>
                  <a:lnTo>
                    <a:pt x="62" y="86"/>
                  </a:lnTo>
                  <a:lnTo>
                    <a:pt x="60" y="86"/>
                  </a:lnTo>
                  <a:lnTo>
                    <a:pt x="60" y="87"/>
                  </a:lnTo>
                  <a:lnTo>
                    <a:pt x="59" y="86"/>
                  </a:lnTo>
                  <a:lnTo>
                    <a:pt x="59" y="84"/>
                  </a:lnTo>
                  <a:lnTo>
                    <a:pt x="50" y="77"/>
                  </a:lnTo>
                  <a:lnTo>
                    <a:pt x="41" y="72"/>
                  </a:lnTo>
                  <a:lnTo>
                    <a:pt x="40" y="74"/>
                  </a:lnTo>
                  <a:lnTo>
                    <a:pt x="41" y="79"/>
                  </a:lnTo>
                  <a:lnTo>
                    <a:pt x="34" y="74"/>
                  </a:lnTo>
                  <a:lnTo>
                    <a:pt x="29" y="70"/>
                  </a:lnTo>
                  <a:lnTo>
                    <a:pt x="24" y="70"/>
                  </a:lnTo>
                  <a:lnTo>
                    <a:pt x="21" y="72"/>
                  </a:lnTo>
                  <a:lnTo>
                    <a:pt x="16" y="68"/>
                  </a:lnTo>
                  <a:lnTo>
                    <a:pt x="14" y="65"/>
                  </a:lnTo>
                  <a:lnTo>
                    <a:pt x="14" y="62"/>
                  </a:lnTo>
                  <a:lnTo>
                    <a:pt x="17" y="62"/>
                  </a:lnTo>
                  <a:lnTo>
                    <a:pt x="17" y="56"/>
                  </a:lnTo>
                  <a:lnTo>
                    <a:pt x="14" y="56"/>
                  </a:lnTo>
                  <a:lnTo>
                    <a:pt x="12" y="58"/>
                  </a:lnTo>
                  <a:lnTo>
                    <a:pt x="10" y="60"/>
                  </a:lnTo>
                  <a:lnTo>
                    <a:pt x="5" y="56"/>
                  </a:lnTo>
                  <a:lnTo>
                    <a:pt x="2" y="51"/>
                  </a:lnTo>
                  <a:lnTo>
                    <a:pt x="0" y="41"/>
                  </a:lnTo>
                  <a:lnTo>
                    <a:pt x="4" y="36"/>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160" name="Freeform 231"/>
            <p:cNvSpPr>
              <a:spLocks/>
            </p:cNvSpPr>
            <p:nvPr/>
          </p:nvSpPr>
          <p:spPr bwMode="auto">
            <a:xfrm>
              <a:off x="7155657" y="3729038"/>
              <a:ext cx="31750" cy="53975"/>
            </a:xfrm>
            <a:custGeom>
              <a:avLst/>
              <a:gdLst/>
              <a:ahLst/>
              <a:cxnLst>
                <a:cxn ang="0">
                  <a:pos x="19" y="22"/>
                </a:cxn>
                <a:cxn ang="0">
                  <a:pos x="12" y="22"/>
                </a:cxn>
                <a:cxn ang="0">
                  <a:pos x="12" y="28"/>
                </a:cxn>
                <a:cxn ang="0">
                  <a:pos x="15" y="33"/>
                </a:cxn>
                <a:cxn ang="0">
                  <a:pos x="15" y="34"/>
                </a:cxn>
                <a:cxn ang="0">
                  <a:pos x="13" y="34"/>
                </a:cxn>
                <a:cxn ang="0">
                  <a:pos x="12" y="34"/>
                </a:cxn>
                <a:cxn ang="0">
                  <a:pos x="8" y="31"/>
                </a:cxn>
                <a:cxn ang="0">
                  <a:pos x="10" y="29"/>
                </a:cxn>
                <a:cxn ang="0">
                  <a:pos x="10" y="26"/>
                </a:cxn>
                <a:cxn ang="0">
                  <a:pos x="5" y="22"/>
                </a:cxn>
                <a:cxn ang="0">
                  <a:pos x="3" y="21"/>
                </a:cxn>
                <a:cxn ang="0">
                  <a:pos x="3" y="17"/>
                </a:cxn>
                <a:cxn ang="0">
                  <a:pos x="5" y="17"/>
                </a:cxn>
                <a:cxn ang="0">
                  <a:pos x="8" y="17"/>
                </a:cxn>
                <a:cxn ang="0">
                  <a:pos x="10" y="16"/>
                </a:cxn>
                <a:cxn ang="0">
                  <a:pos x="12" y="16"/>
                </a:cxn>
                <a:cxn ang="0">
                  <a:pos x="5" y="7"/>
                </a:cxn>
                <a:cxn ang="0">
                  <a:pos x="0" y="2"/>
                </a:cxn>
                <a:cxn ang="0">
                  <a:pos x="1" y="0"/>
                </a:cxn>
                <a:cxn ang="0">
                  <a:pos x="5" y="0"/>
                </a:cxn>
                <a:cxn ang="0">
                  <a:pos x="10" y="0"/>
                </a:cxn>
                <a:cxn ang="0">
                  <a:pos x="15" y="2"/>
                </a:cxn>
                <a:cxn ang="0">
                  <a:pos x="15" y="4"/>
                </a:cxn>
                <a:cxn ang="0">
                  <a:pos x="15" y="7"/>
                </a:cxn>
                <a:cxn ang="0">
                  <a:pos x="17" y="7"/>
                </a:cxn>
                <a:cxn ang="0">
                  <a:pos x="17" y="10"/>
                </a:cxn>
                <a:cxn ang="0">
                  <a:pos x="17" y="14"/>
                </a:cxn>
                <a:cxn ang="0">
                  <a:pos x="19" y="16"/>
                </a:cxn>
                <a:cxn ang="0">
                  <a:pos x="20" y="17"/>
                </a:cxn>
                <a:cxn ang="0">
                  <a:pos x="19" y="19"/>
                </a:cxn>
                <a:cxn ang="0">
                  <a:pos x="19" y="22"/>
                </a:cxn>
              </a:cxnLst>
              <a:rect l="0" t="0" r="r" b="b"/>
              <a:pathLst>
                <a:path w="20" h="34">
                  <a:moveTo>
                    <a:pt x="19" y="22"/>
                  </a:moveTo>
                  <a:lnTo>
                    <a:pt x="12" y="22"/>
                  </a:lnTo>
                  <a:lnTo>
                    <a:pt x="12" y="28"/>
                  </a:lnTo>
                  <a:lnTo>
                    <a:pt x="15" y="33"/>
                  </a:lnTo>
                  <a:lnTo>
                    <a:pt x="15" y="34"/>
                  </a:lnTo>
                  <a:lnTo>
                    <a:pt x="13" y="34"/>
                  </a:lnTo>
                  <a:lnTo>
                    <a:pt x="12" y="34"/>
                  </a:lnTo>
                  <a:lnTo>
                    <a:pt x="8" y="31"/>
                  </a:lnTo>
                  <a:lnTo>
                    <a:pt x="10" y="29"/>
                  </a:lnTo>
                  <a:lnTo>
                    <a:pt x="10" y="26"/>
                  </a:lnTo>
                  <a:lnTo>
                    <a:pt x="5" y="22"/>
                  </a:lnTo>
                  <a:lnTo>
                    <a:pt x="3" y="21"/>
                  </a:lnTo>
                  <a:lnTo>
                    <a:pt x="3" y="17"/>
                  </a:lnTo>
                  <a:lnTo>
                    <a:pt x="5" y="17"/>
                  </a:lnTo>
                  <a:lnTo>
                    <a:pt x="8" y="17"/>
                  </a:lnTo>
                  <a:lnTo>
                    <a:pt x="10" y="16"/>
                  </a:lnTo>
                  <a:lnTo>
                    <a:pt x="12" y="16"/>
                  </a:lnTo>
                  <a:lnTo>
                    <a:pt x="5" y="7"/>
                  </a:lnTo>
                  <a:lnTo>
                    <a:pt x="0" y="2"/>
                  </a:lnTo>
                  <a:lnTo>
                    <a:pt x="1" y="0"/>
                  </a:lnTo>
                  <a:lnTo>
                    <a:pt x="5" y="0"/>
                  </a:lnTo>
                  <a:lnTo>
                    <a:pt x="10" y="0"/>
                  </a:lnTo>
                  <a:lnTo>
                    <a:pt x="15" y="2"/>
                  </a:lnTo>
                  <a:lnTo>
                    <a:pt x="15" y="4"/>
                  </a:lnTo>
                  <a:lnTo>
                    <a:pt x="15" y="7"/>
                  </a:lnTo>
                  <a:lnTo>
                    <a:pt x="17" y="7"/>
                  </a:lnTo>
                  <a:lnTo>
                    <a:pt x="17" y="10"/>
                  </a:lnTo>
                  <a:lnTo>
                    <a:pt x="17" y="14"/>
                  </a:lnTo>
                  <a:lnTo>
                    <a:pt x="19" y="16"/>
                  </a:lnTo>
                  <a:lnTo>
                    <a:pt x="20" y="17"/>
                  </a:lnTo>
                  <a:lnTo>
                    <a:pt x="19" y="19"/>
                  </a:lnTo>
                  <a:lnTo>
                    <a:pt x="19" y="22"/>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161" name="Freeform 232"/>
            <p:cNvSpPr>
              <a:spLocks/>
            </p:cNvSpPr>
            <p:nvPr/>
          </p:nvSpPr>
          <p:spPr bwMode="auto">
            <a:xfrm>
              <a:off x="7108032" y="3743325"/>
              <a:ext cx="25400" cy="34925"/>
            </a:xfrm>
            <a:custGeom>
              <a:avLst/>
              <a:gdLst/>
              <a:ahLst/>
              <a:cxnLst>
                <a:cxn ang="0">
                  <a:pos x="4" y="1"/>
                </a:cxn>
                <a:cxn ang="0">
                  <a:pos x="9" y="3"/>
                </a:cxn>
                <a:cxn ang="0">
                  <a:pos x="16" y="8"/>
                </a:cxn>
                <a:cxn ang="0">
                  <a:pos x="9" y="17"/>
                </a:cxn>
                <a:cxn ang="0">
                  <a:pos x="2" y="22"/>
                </a:cxn>
                <a:cxn ang="0">
                  <a:pos x="0" y="10"/>
                </a:cxn>
                <a:cxn ang="0">
                  <a:pos x="0" y="3"/>
                </a:cxn>
                <a:cxn ang="0">
                  <a:pos x="0" y="0"/>
                </a:cxn>
                <a:cxn ang="0">
                  <a:pos x="2" y="0"/>
                </a:cxn>
                <a:cxn ang="0">
                  <a:pos x="4" y="0"/>
                </a:cxn>
                <a:cxn ang="0">
                  <a:pos x="6" y="3"/>
                </a:cxn>
                <a:cxn ang="0">
                  <a:pos x="4" y="1"/>
                </a:cxn>
              </a:cxnLst>
              <a:rect l="0" t="0" r="r" b="b"/>
              <a:pathLst>
                <a:path w="16" h="22">
                  <a:moveTo>
                    <a:pt x="4" y="1"/>
                  </a:moveTo>
                  <a:lnTo>
                    <a:pt x="9" y="3"/>
                  </a:lnTo>
                  <a:lnTo>
                    <a:pt x="16" y="8"/>
                  </a:lnTo>
                  <a:lnTo>
                    <a:pt x="9" y="17"/>
                  </a:lnTo>
                  <a:lnTo>
                    <a:pt x="2" y="22"/>
                  </a:lnTo>
                  <a:lnTo>
                    <a:pt x="0" y="10"/>
                  </a:lnTo>
                  <a:lnTo>
                    <a:pt x="0" y="3"/>
                  </a:lnTo>
                  <a:lnTo>
                    <a:pt x="0" y="0"/>
                  </a:lnTo>
                  <a:lnTo>
                    <a:pt x="2" y="0"/>
                  </a:lnTo>
                  <a:lnTo>
                    <a:pt x="4" y="0"/>
                  </a:lnTo>
                  <a:lnTo>
                    <a:pt x="6" y="3"/>
                  </a:lnTo>
                  <a:lnTo>
                    <a:pt x="4" y="1"/>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162" name="Freeform 233"/>
            <p:cNvSpPr>
              <a:spLocks/>
            </p:cNvSpPr>
            <p:nvPr/>
          </p:nvSpPr>
          <p:spPr bwMode="auto">
            <a:xfrm>
              <a:off x="7122319" y="3767138"/>
              <a:ext cx="26988" cy="41275"/>
            </a:xfrm>
            <a:custGeom>
              <a:avLst/>
              <a:gdLst/>
              <a:ahLst/>
              <a:cxnLst>
                <a:cxn ang="0">
                  <a:pos x="17" y="5"/>
                </a:cxn>
                <a:cxn ang="0">
                  <a:pos x="14" y="12"/>
                </a:cxn>
                <a:cxn ang="0">
                  <a:pos x="12" y="19"/>
                </a:cxn>
                <a:cxn ang="0">
                  <a:pos x="12" y="21"/>
                </a:cxn>
                <a:cxn ang="0">
                  <a:pos x="14" y="24"/>
                </a:cxn>
                <a:cxn ang="0">
                  <a:pos x="12" y="24"/>
                </a:cxn>
                <a:cxn ang="0">
                  <a:pos x="10" y="26"/>
                </a:cxn>
                <a:cxn ang="0">
                  <a:pos x="4" y="21"/>
                </a:cxn>
                <a:cxn ang="0">
                  <a:pos x="0" y="16"/>
                </a:cxn>
                <a:cxn ang="0">
                  <a:pos x="2" y="12"/>
                </a:cxn>
                <a:cxn ang="0">
                  <a:pos x="5" y="12"/>
                </a:cxn>
                <a:cxn ang="0">
                  <a:pos x="5" y="5"/>
                </a:cxn>
                <a:cxn ang="0">
                  <a:pos x="10" y="0"/>
                </a:cxn>
                <a:cxn ang="0">
                  <a:pos x="14" y="0"/>
                </a:cxn>
                <a:cxn ang="0">
                  <a:pos x="17" y="5"/>
                </a:cxn>
              </a:cxnLst>
              <a:rect l="0" t="0" r="r" b="b"/>
              <a:pathLst>
                <a:path w="17" h="26">
                  <a:moveTo>
                    <a:pt x="17" y="5"/>
                  </a:moveTo>
                  <a:lnTo>
                    <a:pt x="14" y="12"/>
                  </a:lnTo>
                  <a:lnTo>
                    <a:pt x="12" y="19"/>
                  </a:lnTo>
                  <a:lnTo>
                    <a:pt x="12" y="21"/>
                  </a:lnTo>
                  <a:lnTo>
                    <a:pt x="14" y="24"/>
                  </a:lnTo>
                  <a:lnTo>
                    <a:pt x="12" y="24"/>
                  </a:lnTo>
                  <a:lnTo>
                    <a:pt x="10" y="26"/>
                  </a:lnTo>
                  <a:lnTo>
                    <a:pt x="4" y="21"/>
                  </a:lnTo>
                  <a:lnTo>
                    <a:pt x="0" y="16"/>
                  </a:lnTo>
                  <a:lnTo>
                    <a:pt x="2" y="12"/>
                  </a:lnTo>
                  <a:lnTo>
                    <a:pt x="5" y="12"/>
                  </a:lnTo>
                  <a:lnTo>
                    <a:pt x="5" y="5"/>
                  </a:lnTo>
                  <a:lnTo>
                    <a:pt x="10" y="0"/>
                  </a:lnTo>
                  <a:lnTo>
                    <a:pt x="14" y="0"/>
                  </a:lnTo>
                  <a:lnTo>
                    <a:pt x="17" y="5"/>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163" name="Freeform 234"/>
            <p:cNvSpPr>
              <a:spLocks/>
            </p:cNvSpPr>
            <p:nvPr/>
          </p:nvSpPr>
          <p:spPr bwMode="auto">
            <a:xfrm>
              <a:off x="7144544" y="3767138"/>
              <a:ext cx="12700" cy="26987"/>
            </a:xfrm>
            <a:custGeom>
              <a:avLst/>
              <a:gdLst/>
              <a:ahLst/>
              <a:cxnLst>
                <a:cxn ang="0">
                  <a:pos x="8" y="0"/>
                </a:cxn>
                <a:cxn ang="0">
                  <a:pos x="5" y="9"/>
                </a:cxn>
                <a:cxn ang="0">
                  <a:pos x="3" y="17"/>
                </a:cxn>
                <a:cxn ang="0">
                  <a:pos x="0" y="17"/>
                </a:cxn>
                <a:cxn ang="0">
                  <a:pos x="2" y="9"/>
                </a:cxn>
                <a:cxn ang="0">
                  <a:pos x="5" y="0"/>
                </a:cxn>
                <a:cxn ang="0">
                  <a:pos x="7" y="0"/>
                </a:cxn>
                <a:cxn ang="0">
                  <a:pos x="8" y="0"/>
                </a:cxn>
              </a:cxnLst>
              <a:rect l="0" t="0" r="r" b="b"/>
              <a:pathLst>
                <a:path w="8" h="17">
                  <a:moveTo>
                    <a:pt x="8" y="0"/>
                  </a:moveTo>
                  <a:lnTo>
                    <a:pt x="5" y="9"/>
                  </a:lnTo>
                  <a:lnTo>
                    <a:pt x="3" y="17"/>
                  </a:lnTo>
                  <a:lnTo>
                    <a:pt x="0" y="17"/>
                  </a:lnTo>
                  <a:lnTo>
                    <a:pt x="2" y="9"/>
                  </a:lnTo>
                  <a:lnTo>
                    <a:pt x="5" y="0"/>
                  </a:lnTo>
                  <a:lnTo>
                    <a:pt x="7" y="0"/>
                  </a:lnTo>
                  <a:lnTo>
                    <a:pt x="8" y="0"/>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164" name="Freeform 235"/>
            <p:cNvSpPr>
              <a:spLocks/>
            </p:cNvSpPr>
            <p:nvPr/>
          </p:nvSpPr>
          <p:spPr bwMode="auto">
            <a:xfrm>
              <a:off x="7152482" y="3786188"/>
              <a:ext cx="15875" cy="14287"/>
            </a:xfrm>
            <a:custGeom>
              <a:avLst/>
              <a:gdLst/>
              <a:ahLst/>
              <a:cxnLst>
                <a:cxn ang="0">
                  <a:pos x="10" y="0"/>
                </a:cxn>
                <a:cxn ang="0">
                  <a:pos x="7" y="5"/>
                </a:cxn>
                <a:cxn ang="0">
                  <a:pos x="2" y="9"/>
                </a:cxn>
                <a:cxn ang="0">
                  <a:pos x="0" y="7"/>
                </a:cxn>
                <a:cxn ang="0">
                  <a:pos x="0" y="5"/>
                </a:cxn>
                <a:cxn ang="0">
                  <a:pos x="0" y="2"/>
                </a:cxn>
                <a:cxn ang="0">
                  <a:pos x="3" y="0"/>
                </a:cxn>
                <a:cxn ang="0">
                  <a:pos x="7" y="0"/>
                </a:cxn>
                <a:cxn ang="0">
                  <a:pos x="10" y="0"/>
                </a:cxn>
              </a:cxnLst>
              <a:rect l="0" t="0" r="r" b="b"/>
              <a:pathLst>
                <a:path w="10" h="9">
                  <a:moveTo>
                    <a:pt x="10" y="0"/>
                  </a:moveTo>
                  <a:lnTo>
                    <a:pt x="7" y="5"/>
                  </a:lnTo>
                  <a:lnTo>
                    <a:pt x="2" y="9"/>
                  </a:lnTo>
                  <a:lnTo>
                    <a:pt x="0" y="7"/>
                  </a:lnTo>
                  <a:lnTo>
                    <a:pt x="0" y="5"/>
                  </a:lnTo>
                  <a:lnTo>
                    <a:pt x="0" y="2"/>
                  </a:lnTo>
                  <a:lnTo>
                    <a:pt x="3" y="0"/>
                  </a:lnTo>
                  <a:lnTo>
                    <a:pt x="7" y="0"/>
                  </a:lnTo>
                  <a:lnTo>
                    <a:pt x="10" y="0"/>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165" name="Freeform 236"/>
            <p:cNvSpPr>
              <a:spLocks/>
            </p:cNvSpPr>
            <p:nvPr/>
          </p:nvSpPr>
          <p:spPr bwMode="auto">
            <a:xfrm>
              <a:off x="7133432" y="3729038"/>
              <a:ext cx="19050" cy="15875"/>
            </a:xfrm>
            <a:custGeom>
              <a:avLst/>
              <a:gdLst/>
              <a:ahLst/>
              <a:cxnLst>
                <a:cxn ang="0">
                  <a:pos x="0" y="7"/>
                </a:cxn>
                <a:cxn ang="0">
                  <a:pos x="0" y="2"/>
                </a:cxn>
                <a:cxn ang="0">
                  <a:pos x="0" y="0"/>
                </a:cxn>
                <a:cxn ang="0">
                  <a:pos x="5" y="0"/>
                </a:cxn>
                <a:cxn ang="0">
                  <a:pos x="9" y="4"/>
                </a:cxn>
                <a:cxn ang="0">
                  <a:pos x="12" y="10"/>
                </a:cxn>
                <a:cxn ang="0">
                  <a:pos x="9" y="10"/>
                </a:cxn>
                <a:cxn ang="0">
                  <a:pos x="7" y="7"/>
                </a:cxn>
                <a:cxn ang="0">
                  <a:pos x="3" y="5"/>
                </a:cxn>
                <a:cxn ang="0">
                  <a:pos x="0" y="7"/>
                </a:cxn>
              </a:cxnLst>
              <a:rect l="0" t="0" r="r" b="b"/>
              <a:pathLst>
                <a:path w="12" h="10">
                  <a:moveTo>
                    <a:pt x="0" y="7"/>
                  </a:moveTo>
                  <a:lnTo>
                    <a:pt x="0" y="2"/>
                  </a:lnTo>
                  <a:lnTo>
                    <a:pt x="0" y="0"/>
                  </a:lnTo>
                  <a:lnTo>
                    <a:pt x="5" y="0"/>
                  </a:lnTo>
                  <a:lnTo>
                    <a:pt x="9" y="4"/>
                  </a:lnTo>
                  <a:lnTo>
                    <a:pt x="12" y="10"/>
                  </a:lnTo>
                  <a:lnTo>
                    <a:pt x="9" y="10"/>
                  </a:lnTo>
                  <a:lnTo>
                    <a:pt x="7" y="7"/>
                  </a:lnTo>
                  <a:lnTo>
                    <a:pt x="3" y="5"/>
                  </a:lnTo>
                  <a:lnTo>
                    <a:pt x="0" y="7"/>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166" name="Freeform 237"/>
            <p:cNvSpPr>
              <a:spLocks/>
            </p:cNvSpPr>
            <p:nvPr/>
          </p:nvSpPr>
          <p:spPr bwMode="auto">
            <a:xfrm>
              <a:off x="7073107" y="3706813"/>
              <a:ext cx="25400" cy="28575"/>
            </a:xfrm>
            <a:custGeom>
              <a:avLst/>
              <a:gdLst/>
              <a:ahLst/>
              <a:cxnLst>
                <a:cxn ang="0">
                  <a:pos x="12" y="18"/>
                </a:cxn>
                <a:cxn ang="0">
                  <a:pos x="9" y="14"/>
                </a:cxn>
                <a:cxn ang="0">
                  <a:pos x="5" y="9"/>
                </a:cxn>
                <a:cxn ang="0">
                  <a:pos x="0" y="2"/>
                </a:cxn>
                <a:cxn ang="0">
                  <a:pos x="0" y="0"/>
                </a:cxn>
                <a:cxn ang="0">
                  <a:pos x="4" y="0"/>
                </a:cxn>
                <a:cxn ang="0">
                  <a:pos x="12" y="2"/>
                </a:cxn>
                <a:cxn ang="0">
                  <a:pos x="16" y="9"/>
                </a:cxn>
                <a:cxn ang="0">
                  <a:pos x="16" y="14"/>
                </a:cxn>
                <a:cxn ang="0">
                  <a:pos x="12" y="18"/>
                </a:cxn>
              </a:cxnLst>
              <a:rect l="0" t="0" r="r" b="b"/>
              <a:pathLst>
                <a:path w="16" h="18">
                  <a:moveTo>
                    <a:pt x="12" y="18"/>
                  </a:moveTo>
                  <a:lnTo>
                    <a:pt x="9" y="14"/>
                  </a:lnTo>
                  <a:lnTo>
                    <a:pt x="5" y="9"/>
                  </a:lnTo>
                  <a:lnTo>
                    <a:pt x="0" y="2"/>
                  </a:lnTo>
                  <a:lnTo>
                    <a:pt x="0" y="0"/>
                  </a:lnTo>
                  <a:lnTo>
                    <a:pt x="4" y="0"/>
                  </a:lnTo>
                  <a:lnTo>
                    <a:pt x="12" y="2"/>
                  </a:lnTo>
                  <a:lnTo>
                    <a:pt x="16" y="9"/>
                  </a:lnTo>
                  <a:lnTo>
                    <a:pt x="16" y="14"/>
                  </a:lnTo>
                  <a:lnTo>
                    <a:pt x="12" y="18"/>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167" name="Freeform 238"/>
            <p:cNvSpPr>
              <a:spLocks/>
            </p:cNvSpPr>
            <p:nvPr/>
          </p:nvSpPr>
          <p:spPr bwMode="auto">
            <a:xfrm>
              <a:off x="7100094" y="3709988"/>
              <a:ext cx="7938" cy="3175"/>
            </a:xfrm>
            <a:custGeom>
              <a:avLst/>
              <a:gdLst/>
              <a:ahLst/>
              <a:cxnLst>
                <a:cxn ang="0">
                  <a:pos x="0" y="0"/>
                </a:cxn>
                <a:cxn ang="0">
                  <a:pos x="2" y="0"/>
                </a:cxn>
                <a:cxn ang="0">
                  <a:pos x="5" y="2"/>
                </a:cxn>
                <a:cxn ang="0">
                  <a:pos x="2" y="0"/>
                </a:cxn>
                <a:cxn ang="0">
                  <a:pos x="0" y="0"/>
                </a:cxn>
              </a:cxnLst>
              <a:rect l="0" t="0" r="r" b="b"/>
              <a:pathLst>
                <a:path w="5" h="2">
                  <a:moveTo>
                    <a:pt x="0" y="0"/>
                  </a:moveTo>
                  <a:lnTo>
                    <a:pt x="2" y="0"/>
                  </a:lnTo>
                  <a:lnTo>
                    <a:pt x="5" y="2"/>
                  </a:lnTo>
                  <a:lnTo>
                    <a:pt x="2" y="0"/>
                  </a:lnTo>
                  <a:lnTo>
                    <a:pt x="0" y="0"/>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168" name="Freeform 239"/>
            <p:cNvSpPr>
              <a:spLocks/>
            </p:cNvSpPr>
            <p:nvPr/>
          </p:nvSpPr>
          <p:spPr bwMode="auto">
            <a:xfrm>
              <a:off x="7061994" y="3421063"/>
              <a:ext cx="36513" cy="69850"/>
            </a:xfrm>
            <a:custGeom>
              <a:avLst/>
              <a:gdLst/>
              <a:ahLst/>
              <a:cxnLst>
                <a:cxn ang="0">
                  <a:pos x="9" y="44"/>
                </a:cxn>
                <a:cxn ang="0">
                  <a:pos x="0" y="39"/>
                </a:cxn>
                <a:cxn ang="0">
                  <a:pos x="0" y="29"/>
                </a:cxn>
                <a:cxn ang="0">
                  <a:pos x="0" y="19"/>
                </a:cxn>
                <a:cxn ang="0">
                  <a:pos x="5" y="10"/>
                </a:cxn>
                <a:cxn ang="0">
                  <a:pos x="11" y="2"/>
                </a:cxn>
                <a:cxn ang="0">
                  <a:pos x="17" y="0"/>
                </a:cxn>
                <a:cxn ang="0">
                  <a:pos x="23" y="5"/>
                </a:cxn>
                <a:cxn ang="0">
                  <a:pos x="21" y="22"/>
                </a:cxn>
                <a:cxn ang="0">
                  <a:pos x="16" y="36"/>
                </a:cxn>
                <a:cxn ang="0">
                  <a:pos x="9" y="44"/>
                </a:cxn>
              </a:cxnLst>
              <a:rect l="0" t="0" r="r" b="b"/>
              <a:pathLst>
                <a:path w="23" h="44">
                  <a:moveTo>
                    <a:pt x="9" y="44"/>
                  </a:moveTo>
                  <a:lnTo>
                    <a:pt x="0" y="39"/>
                  </a:lnTo>
                  <a:lnTo>
                    <a:pt x="0" y="29"/>
                  </a:lnTo>
                  <a:lnTo>
                    <a:pt x="0" y="19"/>
                  </a:lnTo>
                  <a:lnTo>
                    <a:pt x="5" y="10"/>
                  </a:lnTo>
                  <a:lnTo>
                    <a:pt x="11" y="2"/>
                  </a:lnTo>
                  <a:lnTo>
                    <a:pt x="17" y="0"/>
                  </a:lnTo>
                  <a:lnTo>
                    <a:pt x="23" y="5"/>
                  </a:lnTo>
                  <a:lnTo>
                    <a:pt x="21" y="22"/>
                  </a:lnTo>
                  <a:lnTo>
                    <a:pt x="16" y="36"/>
                  </a:lnTo>
                  <a:lnTo>
                    <a:pt x="9" y="44"/>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171" name="Freeform 240"/>
            <p:cNvSpPr>
              <a:spLocks/>
            </p:cNvSpPr>
            <p:nvPr/>
          </p:nvSpPr>
          <p:spPr bwMode="auto">
            <a:xfrm>
              <a:off x="6796882" y="3543300"/>
              <a:ext cx="55563" cy="49212"/>
            </a:xfrm>
            <a:custGeom>
              <a:avLst/>
              <a:gdLst/>
              <a:ahLst/>
              <a:cxnLst>
                <a:cxn ang="0">
                  <a:pos x="2" y="14"/>
                </a:cxn>
                <a:cxn ang="0">
                  <a:pos x="6" y="10"/>
                </a:cxn>
                <a:cxn ang="0">
                  <a:pos x="14" y="7"/>
                </a:cxn>
                <a:cxn ang="0">
                  <a:pos x="21" y="2"/>
                </a:cxn>
                <a:cxn ang="0">
                  <a:pos x="30" y="0"/>
                </a:cxn>
                <a:cxn ang="0">
                  <a:pos x="31" y="2"/>
                </a:cxn>
                <a:cxn ang="0">
                  <a:pos x="35" y="9"/>
                </a:cxn>
                <a:cxn ang="0">
                  <a:pos x="31" y="14"/>
                </a:cxn>
                <a:cxn ang="0">
                  <a:pos x="26" y="23"/>
                </a:cxn>
                <a:cxn ang="0">
                  <a:pos x="18" y="28"/>
                </a:cxn>
                <a:cxn ang="0">
                  <a:pos x="12" y="31"/>
                </a:cxn>
                <a:cxn ang="0">
                  <a:pos x="4" y="28"/>
                </a:cxn>
                <a:cxn ang="0">
                  <a:pos x="2" y="21"/>
                </a:cxn>
                <a:cxn ang="0">
                  <a:pos x="0" y="16"/>
                </a:cxn>
                <a:cxn ang="0">
                  <a:pos x="2" y="14"/>
                </a:cxn>
              </a:cxnLst>
              <a:rect l="0" t="0" r="r" b="b"/>
              <a:pathLst>
                <a:path w="35" h="31">
                  <a:moveTo>
                    <a:pt x="2" y="14"/>
                  </a:moveTo>
                  <a:lnTo>
                    <a:pt x="6" y="10"/>
                  </a:lnTo>
                  <a:lnTo>
                    <a:pt x="14" y="7"/>
                  </a:lnTo>
                  <a:lnTo>
                    <a:pt x="21" y="2"/>
                  </a:lnTo>
                  <a:lnTo>
                    <a:pt x="30" y="0"/>
                  </a:lnTo>
                  <a:lnTo>
                    <a:pt x="31" y="2"/>
                  </a:lnTo>
                  <a:lnTo>
                    <a:pt x="35" y="9"/>
                  </a:lnTo>
                  <a:lnTo>
                    <a:pt x="31" y="14"/>
                  </a:lnTo>
                  <a:lnTo>
                    <a:pt x="26" y="23"/>
                  </a:lnTo>
                  <a:lnTo>
                    <a:pt x="18" y="28"/>
                  </a:lnTo>
                  <a:lnTo>
                    <a:pt x="12" y="31"/>
                  </a:lnTo>
                  <a:lnTo>
                    <a:pt x="4" y="28"/>
                  </a:lnTo>
                  <a:lnTo>
                    <a:pt x="2" y="21"/>
                  </a:lnTo>
                  <a:lnTo>
                    <a:pt x="0" y="16"/>
                  </a:lnTo>
                  <a:lnTo>
                    <a:pt x="2" y="14"/>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172" name="Freeform 241"/>
            <p:cNvSpPr>
              <a:spLocks/>
            </p:cNvSpPr>
            <p:nvPr/>
          </p:nvSpPr>
          <p:spPr bwMode="auto">
            <a:xfrm>
              <a:off x="6549232" y="3467100"/>
              <a:ext cx="266700" cy="515937"/>
            </a:xfrm>
            <a:custGeom>
              <a:avLst/>
              <a:gdLst/>
              <a:ahLst/>
              <a:cxnLst>
                <a:cxn ang="0">
                  <a:pos x="24" y="175"/>
                </a:cxn>
                <a:cxn ang="0">
                  <a:pos x="27" y="162"/>
                </a:cxn>
                <a:cxn ang="0">
                  <a:pos x="19" y="138"/>
                </a:cxn>
                <a:cxn ang="0">
                  <a:pos x="8" y="124"/>
                </a:cxn>
                <a:cxn ang="0">
                  <a:pos x="12" y="117"/>
                </a:cxn>
                <a:cxn ang="0">
                  <a:pos x="10" y="89"/>
                </a:cxn>
                <a:cxn ang="0">
                  <a:pos x="2" y="62"/>
                </a:cxn>
                <a:cxn ang="0">
                  <a:pos x="22" y="50"/>
                </a:cxn>
                <a:cxn ang="0">
                  <a:pos x="43" y="31"/>
                </a:cxn>
                <a:cxn ang="0">
                  <a:pos x="55" y="26"/>
                </a:cxn>
                <a:cxn ang="0">
                  <a:pos x="60" y="24"/>
                </a:cxn>
                <a:cxn ang="0">
                  <a:pos x="65" y="9"/>
                </a:cxn>
                <a:cxn ang="0">
                  <a:pos x="100" y="3"/>
                </a:cxn>
                <a:cxn ang="0">
                  <a:pos x="132" y="7"/>
                </a:cxn>
                <a:cxn ang="0">
                  <a:pos x="139" y="34"/>
                </a:cxn>
                <a:cxn ang="0">
                  <a:pos x="115" y="67"/>
                </a:cxn>
                <a:cxn ang="0">
                  <a:pos x="125" y="83"/>
                </a:cxn>
                <a:cxn ang="0">
                  <a:pos x="150" y="107"/>
                </a:cxn>
                <a:cxn ang="0">
                  <a:pos x="167" y="141"/>
                </a:cxn>
                <a:cxn ang="0">
                  <a:pos x="163" y="181"/>
                </a:cxn>
                <a:cxn ang="0">
                  <a:pos x="139" y="191"/>
                </a:cxn>
                <a:cxn ang="0">
                  <a:pos x="120" y="206"/>
                </a:cxn>
                <a:cxn ang="0">
                  <a:pos x="119" y="206"/>
                </a:cxn>
                <a:cxn ang="0">
                  <a:pos x="107" y="220"/>
                </a:cxn>
                <a:cxn ang="0">
                  <a:pos x="103" y="205"/>
                </a:cxn>
                <a:cxn ang="0">
                  <a:pos x="101" y="196"/>
                </a:cxn>
                <a:cxn ang="0">
                  <a:pos x="76" y="181"/>
                </a:cxn>
                <a:cxn ang="0">
                  <a:pos x="50" y="162"/>
                </a:cxn>
                <a:cxn ang="0">
                  <a:pos x="41" y="150"/>
                </a:cxn>
                <a:cxn ang="0">
                  <a:pos x="31" y="155"/>
                </a:cxn>
                <a:cxn ang="0">
                  <a:pos x="29" y="172"/>
                </a:cxn>
                <a:cxn ang="0">
                  <a:pos x="19" y="198"/>
                </a:cxn>
                <a:cxn ang="0">
                  <a:pos x="33" y="213"/>
                </a:cxn>
                <a:cxn ang="0">
                  <a:pos x="36" y="229"/>
                </a:cxn>
                <a:cxn ang="0">
                  <a:pos x="67" y="253"/>
                </a:cxn>
                <a:cxn ang="0">
                  <a:pos x="81" y="270"/>
                </a:cxn>
                <a:cxn ang="0">
                  <a:pos x="82" y="289"/>
                </a:cxn>
                <a:cxn ang="0">
                  <a:pos x="94" y="315"/>
                </a:cxn>
                <a:cxn ang="0">
                  <a:pos x="89" y="323"/>
                </a:cxn>
                <a:cxn ang="0">
                  <a:pos x="81" y="322"/>
                </a:cxn>
                <a:cxn ang="0">
                  <a:pos x="55" y="304"/>
                </a:cxn>
                <a:cxn ang="0">
                  <a:pos x="38" y="272"/>
                </a:cxn>
                <a:cxn ang="0">
                  <a:pos x="31" y="246"/>
                </a:cxn>
                <a:cxn ang="0">
                  <a:pos x="19" y="222"/>
                </a:cxn>
                <a:cxn ang="0">
                  <a:pos x="10" y="220"/>
                </a:cxn>
                <a:cxn ang="0">
                  <a:pos x="10" y="208"/>
                </a:cxn>
              </a:cxnLst>
              <a:rect l="0" t="0" r="r" b="b"/>
              <a:pathLst>
                <a:path w="168" h="325">
                  <a:moveTo>
                    <a:pt x="14" y="199"/>
                  </a:moveTo>
                  <a:lnTo>
                    <a:pt x="19" y="186"/>
                  </a:lnTo>
                  <a:lnTo>
                    <a:pt x="24" y="175"/>
                  </a:lnTo>
                  <a:lnTo>
                    <a:pt x="26" y="172"/>
                  </a:lnTo>
                  <a:lnTo>
                    <a:pt x="29" y="169"/>
                  </a:lnTo>
                  <a:lnTo>
                    <a:pt x="27" y="162"/>
                  </a:lnTo>
                  <a:lnTo>
                    <a:pt x="24" y="153"/>
                  </a:lnTo>
                  <a:lnTo>
                    <a:pt x="21" y="143"/>
                  </a:lnTo>
                  <a:lnTo>
                    <a:pt x="19" y="138"/>
                  </a:lnTo>
                  <a:lnTo>
                    <a:pt x="10" y="132"/>
                  </a:lnTo>
                  <a:lnTo>
                    <a:pt x="8" y="126"/>
                  </a:lnTo>
                  <a:lnTo>
                    <a:pt x="8" y="124"/>
                  </a:lnTo>
                  <a:lnTo>
                    <a:pt x="10" y="122"/>
                  </a:lnTo>
                  <a:lnTo>
                    <a:pt x="10" y="122"/>
                  </a:lnTo>
                  <a:lnTo>
                    <a:pt x="12" y="117"/>
                  </a:lnTo>
                  <a:lnTo>
                    <a:pt x="14" y="112"/>
                  </a:lnTo>
                  <a:lnTo>
                    <a:pt x="12" y="100"/>
                  </a:lnTo>
                  <a:lnTo>
                    <a:pt x="10" y="89"/>
                  </a:lnTo>
                  <a:lnTo>
                    <a:pt x="3" y="83"/>
                  </a:lnTo>
                  <a:lnTo>
                    <a:pt x="0" y="76"/>
                  </a:lnTo>
                  <a:lnTo>
                    <a:pt x="2" y="62"/>
                  </a:lnTo>
                  <a:lnTo>
                    <a:pt x="8" y="55"/>
                  </a:lnTo>
                  <a:lnTo>
                    <a:pt x="14" y="52"/>
                  </a:lnTo>
                  <a:lnTo>
                    <a:pt x="22" y="50"/>
                  </a:lnTo>
                  <a:lnTo>
                    <a:pt x="29" y="43"/>
                  </a:lnTo>
                  <a:lnTo>
                    <a:pt x="36" y="38"/>
                  </a:lnTo>
                  <a:lnTo>
                    <a:pt x="43" y="31"/>
                  </a:lnTo>
                  <a:lnTo>
                    <a:pt x="51" y="22"/>
                  </a:lnTo>
                  <a:lnTo>
                    <a:pt x="55" y="22"/>
                  </a:lnTo>
                  <a:lnTo>
                    <a:pt x="55" y="26"/>
                  </a:lnTo>
                  <a:lnTo>
                    <a:pt x="58" y="28"/>
                  </a:lnTo>
                  <a:lnTo>
                    <a:pt x="58" y="26"/>
                  </a:lnTo>
                  <a:lnTo>
                    <a:pt x="60" y="24"/>
                  </a:lnTo>
                  <a:lnTo>
                    <a:pt x="60" y="17"/>
                  </a:lnTo>
                  <a:lnTo>
                    <a:pt x="60" y="10"/>
                  </a:lnTo>
                  <a:lnTo>
                    <a:pt x="65" y="9"/>
                  </a:lnTo>
                  <a:lnTo>
                    <a:pt x="74" y="7"/>
                  </a:lnTo>
                  <a:lnTo>
                    <a:pt x="89" y="7"/>
                  </a:lnTo>
                  <a:lnTo>
                    <a:pt x="100" y="3"/>
                  </a:lnTo>
                  <a:lnTo>
                    <a:pt x="110" y="0"/>
                  </a:lnTo>
                  <a:lnTo>
                    <a:pt x="120" y="3"/>
                  </a:lnTo>
                  <a:lnTo>
                    <a:pt x="132" y="7"/>
                  </a:lnTo>
                  <a:lnTo>
                    <a:pt x="137" y="19"/>
                  </a:lnTo>
                  <a:lnTo>
                    <a:pt x="150" y="26"/>
                  </a:lnTo>
                  <a:lnTo>
                    <a:pt x="139" y="34"/>
                  </a:lnTo>
                  <a:lnTo>
                    <a:pt x="127" y="43"/>
                  </a:lnTo>
                  <a:lnTo>
                    <a:pt x="119" y="52"/>
                  </a:lnTo>
                  <a:lnTo>
                    <a:pt x="115" y="67"/>
                  </a:lnTo>
                  <a:lnTo>
                    <a:pt x="115" y="71"/>
                  </a:lnTo>
                  <a:lnTo>
                    <a:pt x="119" y="74"/>
                  </a:lnTo>
                  <a:lnTo>
                    <a:pt x="125" y="83"/>
                  </a:lnTo>
                  <a:lnTo>
                    <a:pt x="132" y="91"/>
                  </a:lnTo>
                  <a:lnTo>
                    <a:pt x="139" y="100"/>
                  </a:lnTo>
                  <a:lnTo>
                    <a:pt x="150" y="107"/>
                  </a:lnTo>
                  <a:lnTo>
                    <a:pt x="156" y="114"/>
                  </a:lnTo>
                  <a:lnTo>
                    <a:pt x="163" y="127"/>
                  </a:lnTo>
                  <a:lnTo>
                    <a:pt x="167" y="141"/>
                  </a:lnTo>
                  <a:lnTo>
                    <a:pt x="168" y="155"/>
                  </a:lnTo>
                  <a:lnTo>
                    <a:pt x="165" y="167"/>
                  </a:lnTo>
                  <a:lnTo>
                    <a:pt x="163" y="181"/>
                  </a:lnTo>
                  <a:lnTo>
                    <a:pt x="151" y="182"/>
                  </a:lnTo>
                  <a:lnTo>
                    <a:pt x="146" y="186"/>
                  </a:lnTo>
                  <a:lnTo>
                    <a:pt x="139" y="191"/>
                  </a:lnTo>
                  <a:lnTo>
                    <a:pt x="132" y="196"/>
                  </a:lnTo>
                  <a:lnTo>
                    <a:pt x="125" y="201"/>
                  </a:lnTo>
                  <a:lnTo>
                    <a:pt x="120" y="206"/>
                  </a:lnTo>
                  <a:lnTo>
                    <a:pt x="119" y="205"/>
                  </a:lnTo>
                  <a:lnTo>
                    <a:pt x="119" y="203"/>
                  </a:lnTo>
                  <a:lnTo>
                    <a:pt x="119" y="206"/>
                  </a:lnTo>
                  <a:lnTo>
                    <a:pt x="119" y="208"/>
                  </a:lnTo>
                  <a:lnTo>
                    <a:pt x="113" y="215"/>
                  </a:lnTo>
                  <a:lnTo>
                    <a:pt x="107" y="220"/>
                  </a:lnTo>
                  <a:lnTo>
                    <a:pt x="103" y="215"/>
                  </a:lnTo>
                  <a:lnTo>
                    <a:pt x="103" y="212"/>
                  </a:lnTo>
                  <a:lnTo>
                    <a:pt x="103" y="205"/>
                  </a:lnTo>
                  <a:lnTo>
                    <a:pt x="105" y="203"/>
                  </a:lnTo>
                  <a:lnTo>
                    <a:pt x="101" y="199"/>
                  </a:lnTo>
                  <a:lnTo>
                    <a:pt x="101" y="196"/>
                  </a:lnTo>
                  <a:lnTo>
                    <a:pt x="89" y="193"/>
                  </a:lnTo>
                  <a:lnTo>
                    <a:pt x="84" y="186"/>
                  </a:lnTo>
                  <a:lnTo>
                    <a:pt x="76" y="181"/>
                  </a:lnTo>
                  <a:lnTo>
                    <a:pt x="72" y="172"/>
                  </a:lnTo>
                  <a:lnTo>
                    <a:pt x="60" y="165"/>
                  </a:lnTo>
                  <a:lnTo>
                    <a:pt x="50" y="162"/>
                  </a:lnTo>
                  <a:lnTo>
                    <a:pt x="48" y="158"/>
                  </a:lnTo>
                  <a:lnTo>
                    <a:pt x="48" y="155"/>
                  </a:lnTo>
                  <a:lnTo>
                    <a:pt x="41" y="150"/>
                  </a:lnTo>
                  <a:lnTo>
                    <a:pt x="34" y="150"/>
                  </a:lnTo>
                  <a:lnTo>
                    <a:pt x="31" y="150"/>
                  </a:lnTo>
                  <a:lnTo>
                    <a:pt x="31" y="155"/>
                  </a:lnTo>
                  <a:lnTo>
                    <a:pt x="31" y="158"/>
                  </a:lnTo>
                  <a:lnTo>
                    <a:pt x="33" y="165"/>
                  </a:lnTo>
                  <a:lnTo>
                    <a:pt x="29" y="172"/>
                  </a:lnTo>
                  <a:lnTo>
                    <a:pt x="26" y="181"/>
                  </a:lnTo>
                  <a:lnTo>
                    <a:pt x="21" y="187"/>
                  </a:lnTo>
                  <a:lnTo>
                    <a:pt x="19" y="198"/>
                  </a:lnTo>
                  <a:lnTo>
                    <a:pt x="21" y="205"/>
                  </a:lnTo>
                  <a:lnTo>
                    <a:pt x="27" y="210"/>
                  </a:lnTo>
                  <a:lnTo>
                    <a:pt x="33" y="213"/>
                  </a:lnTo>
                  <a:lnTo>
                    <a:pt x="36" y="222"/>
                  </a:lnTo>
                  <a:lnTo>
                    <a:pt x="34" y="222"/>
                  </a:lnTo>
                  <a:lnTo>
                    <a:pt x="36" y="229"/>
                  </a:lnTo>
                  <a:lnTo>
                    <a:pt x="41" y="237"/>
                  </a:lnTo>
                  <a:lnTo>
                    <a:pt x="53" y="244"/>
                  </a:lnTo>
                  <a:lnTo>
                    <a:pt x="67" y="253"/>
                  </a:lnTo>
                  <a:lnTo>
                    <a:pt x="72" y="258"/>
                  </a:lnTo>
                  <a:lnTo>
                    <a:pt x="77" y="263"/>
                  </a:lnTo>
                  <a:lnTo>
                    <a:pt x="81" y="270"/>
                  </a:lnTo>
                  <a:lnTo>
                    <a:pt x="84" y="280"/>
                  </a:lnTo>
                  <a:lnTo>
                    <a:pt x="82" y="284"/>
                  </a:lnTo>
                  <a:lnTo>
                    <a:pt x="82" y="289"/>
                  </a:lnTo>
                  <a:lnTo>
                    <a:pt x="86" y="299"/>
                  </a:lnTo>
                  <a:lnTo>
                    <a:pt x="93" y="308"/>
                  </a:lnTo>
                  <a:lnTo>
                    <a:pt x="94" y="315"/>
                  </a:lnTo>
                  <a:lnTo>
                    <a:pt x="96" y="323"/>
                  </a:lnTo>
                  <a:lnTo>
                    <a:pt x="93" y="323"/>
                  </a:lnTo>
                  <a:lnTo>
                    <a:pt x="89" y="323"/>
                  </a:lnTo>
                  <a:lnTo>
                    <a:pt x="88" y="323"/>
                  </a:lnTo>
                  <a:lnTo>
                    <a:pt x="86" y="325"/>
                  </a:lnTo>
                  <a:lnTo>
                    <a:pt x="81" y="322"/>
                  </a:lnTo>
                  <a:lnTo>
                    <a:pt x="77" y="320"/>
                  </a:lnTo>
                  <a:lnTo>
                    <a:pt x="65" y="313"/>
                  </a:lnTo>
                  <a:lnTo>
                    <a:pt x="55" y="304"/>
                  </a:lnTo>
                  <a:lnTo>
                    <a:pt x="46" y="294"/>
                  </a:lnTo>
                  <a:lnTo>
                    <a:pt x="43" y="284"/>
                  </a:lnTo>
                  <a:lnTo>
                    <a:pt x="38" y="272"/>
                  </a:lnTo>
                  <a:lnTo>
                    <a:pt x="36" y="263"/>
                  </a:lnTo>
                  <a:lnTo>
                    <a:pt x="33" y="253"/>
                  </a:lnTo>
                  <a:lnTo>
                    <a:pt x="31" y="246"/>
                  </a:lnTo>
                  <a:lnTo>
                    <a:pt x="27" y="237"/>
                  </a:lnTo>
                  <a:lnTo>
                    <a:pt x="24" y="230"/>
                  </a:lnTo>
                  <a:lnTo>
                    <a:pt x="19" y="222"/>
                  </a:lnTo>
                  <a:lnTo>
                    <a:pt x="15" y="220"/>
                  </a:lnTo>
                  <a:lnTo>
                    <a:pt x="12" y="220"/>
                  </a:lnTo>
                  <a:lnTo>
                    <a:pt x="10" y="220"/>
                  </a:lnTo>
                  <a:lnTo>
                    <a:pt x="8" y="218"/>
                  </a:lnTo>
                  <a:lnTo>
                    <a:pt x="10" y="218"/>
                  </a:lnTo>
                  <a:lnTo>
                    <a:pt x="10" y="208"/>
                  </a:lnTo>
                  <a:lnTo>
                    <a:pt x="12" y="199"/>
                  </a:lnTo>
                  <a:lnTo>
                    <a:pt x="14" y="199"/>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173" name="Freeform 242"/>
            <p:cNvSpPr>
              <a:spLocks/>
            </p:cNvSpPr>
            <p:nvPr/>
          </p:nvSpPr>
          <p:spPr bwMode="auto">
            <a:xfrm>
              <a:off x="6723857" y="4048125"/>
              <a:ext cx="34925" cy="36512"/>
            </a:xfrm>
            <a:custGeom>
              <a:avLst/>
              <a:gdLst/>
              <a:ahLst/>
              <a:cxnLst>
                <a:cxn ang="0">
                  <a:pos x="14" y="19"/>
                </a:cxn>
                <a:cxn ang="0">
                  <a:pos x="10" y="16"/>
                </a:cxn>
                <a:cxn ang="0">
                  <a:pos x="9" y="12"/>
                </a:cxn>
                <a:cxn ang="0">
                  <a:pos x="3" y="9"/>
                </a:cxn>
                <a:cxn ang="0">
                  <a:pos x="0" y="7"/>
                </a:cxn>
                <a:cxn ang="0">
                  <a:pos x="3" y="2"/>
                </a:cxn>
                <a:cxn ang="0">
                  <a:pos x="10" y="0"/>
                </a:cxn>
                <a:cxn ang="0">
                  <a:pos x="14" y="11"/>
                </a:cxn>
                <a:cxn ang="0">
                  <a:pos x="22" y="17"/>
                </a:cxn>
                <a:cxn ang="0">
                  <a:pos x="22" y="19"/>
                </a:cxn>
                <a:cxn ang="0">
                  <a:pos x="22" y="23"/>
                </a:cxn>
                <a:cxn ang="0">
                  <a:pos x="21" y="23"/>
                </a:cxn>
                <a:cxn ang="0">
                  <a:pos x="19" y="23"/>
                </a:cxn>
                <a:cxn ang="0">
                  <a:pos x="15" y="21"/>
                </a:cxn>
                <a:cxn ang="0">
                  <a:pos x="14" y="19"/>
                </a:cxn>
              </a:cxnLst>
              <a:rect l="0" t="0" r="r" b="b"/>
              <a:pathLst>
                <a:path w="22" h="23">
                  <a:moveTo>
                    <a:pt x="14" y="19"/>
                  </a:moveTo>
                  <a:lnTo>
                    <a:pt x="10" y="16"/>
                  </a:lnTo>
                  <a:lnTo>
                    <a:pt x="9" y="12"/>
                  </a:lnTo>
                  <a:lnTo>
                    <a:pt x="3" y="9"/>
                  </a:lnTo>
                  <a:lnTo>
                    <a:pt x="0" y="7"/>
                  </a:lnTo>
                  <a:lnTo>
                    <a:pt x="3" y="2"/>
                  </a:lnTo>
                  <a:lnTo>
                    <a:pt x="10" y="0"/>
                  </a:lnTo>
                  <a:lnTo>
                    <a:pt x="14" y="11"/>
                  </a:lnTo>
                  <a:lnTo>
                    <a:pt x="22" y="17"/>
                  </a:lnTo>
                  <a:lnTo>
                    <a:pt x="22" y="19"/>
                  </a:lnTo>
                  <a:lnTo>
                    <a:pt x="22" y="23"/>
                  </a:lnTo>
                  <a:lnTo>
                    <a:pt x="21" y="23"/>
                  </a:lnTo>
                  <a:lnTo>
                    <a:pt x="19" y="23"/>
                  </a:lnTo>
                  <a:lnTo>
                    <a:pt x="15" y="21"/>
                  </a:lnTo>
                  <a:lnTo>
                    <a:pt x="14" y="19"/>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174" name="Freeform 243"/>
            <p:cNvSpPr>
              <a:spLocks/>
            </p:cNvSpPr>
            <p:nvPr/>
          </p:nvSpPr>
          <p:spPr bwMode="auto">
            <a:xfrm>
              <a:off x="6781007" y="4075113"/>
              <a:ext cx="15875" cy="14287"/>
            </a:xfrm>
            <a:custGeom>
              <a:avLst/>
              <a:gdLst/>
              <a:ahLst/>
              <a:cxnLst>
                <a:cxn ang="0">
                  <a:pos x="0" y="0"/>
                </a:cxn>
                <a:cxn ang="0">
                  <a:pos x="2" y="0"/>
                </a:cxn>
                <a:cxn ang="0">
                  <a:pos x="5" y="0"/>
                </a:cxn>
                <a:cxn ang="0">
                  <a:pos x="7" y="0"/>
                </a:cxn>
                <a:cxn ang="0">
                  <a:pos x="10" y="2"/>
                </a:cxn>
                <a:cxn ang="0">
                  <a:pos x="7" y="6"/>
                </a:cxn>
                <a:cxn ang="0">
                  <a:pos x="4" y="9"/>
                </a:cxn>
                <a:cxn ang="0">
                  <a:pos x="0" y="6"/>
                </a:cxn>
                <a:cxn ang="0">
                  <a:pos x="0" y="2"/>
                </a:cxn>
                <a:cxn ang="0">
                  <a:pos x="0" y="0"/>
                </a:cxn>
              </a:cxnLst>
              <a:rect l="0" t="0" r="r" b="b"/>
              <a:pathLst>
                <a:path w="10" h="9">
                  <a:moveTo>
                    <a:pt x="0" y="0"/>
                  </a:moveTo>
                  <a:lnTo>
                    <a:pt x="2" y="0"/>
                  </a:lnTo>
                  <a:lnTo>
                    <a:pt x="5" y="0"/>
                  </a:lnTo>
                  <a:lnTo>
                    <a:pt x="7" y="0"/>
                  </a:lnTo>
                  <a:lnTo>
                    <a:pt x="10" y="2"/>
                  </a:lnTo>
                  <a:lnTo>
                    <a:pt x="7" y="6"/>
                  </a:lnTo>
                  <a:lnTo>
                    <a:pt x="4" y="9"/>
                  </a:lnTo>
                  <a:lnTo>
                    <a:pt x="0" y="6"/>
                  </a:lnTo>
                  <a:lnTo>
                    <a:pt x="0" y="2"/>
                  </a:lnTo>
                  <a:lnTo>
                    <a:pt x="0" y="0"/>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175" name="Freeform 244"/>
            <p:cNvSpPr>
              <a:spLocks/>
            </p:cNvSpPr>
            <p:nvPr/>
          </p:nvSpPr>
          <p:spPr bwMode="auto">
            <a:xfrm>
              <a:off x="6576219" y="4040188"/>
              <a:ext cx="14288" cy="22225"/>
            </a:xfrm>
            <a:custGeom>
              <a:avLst/>
              <a:gdLst/>
              <a:ahLst/>
              <a:cxnLst>
                <a:cxn ang="0">
                  <a:pos x="2" y="0"/>
                </a:cxn>
                <a:cxn ang="0">
                  <a:pos x="7" y="5"/>
                </a:cxn>
                <a:cxn ang="0">
                  <a:pos x="9" y="14"/>
                </a:cxn>
                <a:cxn ang="0">
                  <a:pos x="4" y="9"/>
                </a:cxn>
                <a:cxn ang="0">
                  <a:pos x="0" y="2"/>
                </a:cxn>
                <a:cxn ang="0">
                  <a:pos x="0" y="0"/>
                </a:cxn>
                <a:cxn ang="0">
                  <a:pos x="4" y="0"/>
                </a:cxn>
                <a:cxn ang="0">
                  <a:pos x="4" y="2"/>
                </a:cxn>
                <a:cxn ang="0">
                  <a:pos x="2" y="0"/>
                </a:cxn>
              </a:cxnLst>
              <a:rect l="0" t="0" r="r" b="b"/>
              <a:pathLst>
                <a:path w="9" h="14">
                  <a:moveTo>
                    <a:pt x="2" y="0"/>
                  </a:moveTo>
                  <a:lnTo>
                    <a:pt x="7" y="5"/>
                  </a:lnTo>
                  <a:lnTo>
                    <a:pt x="9" y="14"/>
                  </a:lnTo>
                  <a:lnTo>
                    <a:pt x="4" y="9"/>
                  </a:lnTo>
                  <a:lnTo>
                    <a:pt x="0" y="2"/>
                  </a:lnTo>
                  <a:lnTo>
                    <a:pt x="0" y="0"/>
                  </a:lnTo>
                  <a:lnTo>
                    <a:pt x="4" y="0"/>
                  </a:lnTo>
                  <a:lnTo>
                    <a:pt x="4" y="2"/>
                  </a:lnTo>
                  <a:lnTo>
                    <a:pt x="2" y="0"/>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176" name="Freeform 245"/>
            <p:cNvSpPr>
              <a:spLocks/>
            </p:cNvSpPr>
            <p:nvPr/>
          </p:nvSpPr>
          <p:spPr bwMode="auto">
            <a:xfrm>
              <a:off x="6546057" y="3990975"/>
              <a:ext cx="15875" cy="19050"/>
            </a:xfrm>
            <a:custGeom>
              <a:avLst/>
              <a:gdLst/>
              <a:ahLst/>
              <a:cxnLst>
                <a:cxn ang="0">
                  <a:pos x="4" y="0"/>
                </a:cxn>
                <a:cxn ang="0">
                  <a:pos x="9" y="5"/>
                </a:cxn>
                <a:cxn ang="0">
                  <a:pos x="10" y="12"/>
                </a:cxn>
                <a:cxn ang="0">
                  <a:pos x="5" y="7"/>
                </a:cxn>
                <a:cxn ang="0">
                  <a:pos x="2" y="0"/>
                </a:cxn>
                <a:cxn ang="0">
                  <a:pos x="0" y="0"/>
                </a:cxn>
                <a:cxn ang="0">
                  <a:pos x="4" y="0"/>
                </a:cxn>
              </a:cxnLst>
              <a:rect l="0" t="0" r="r" b="b"/>
              <a:pathLst>
                <a:path w="10" h="12">
                  <a:moveTo>
                    <a:pt x="4" y="0"/>
                  </a:moveTo>
                  <a:lnTo>
                    <a:pt x="9" y="5"/>
                  </a:lnTo>
                  <a:lnTo>
                    <a:pt x="10" y="12"/>
                  </a:lnTo>
                  <a:lnTo>
                    <a:pt x="5" y="7"/>
                  </a:lnTo>
                  <a:lnTo>
                    <a:pt x="2" y="0"/>
                  </a:lnTo>
                  <a:lnTo>
                    <a:pt x="0" y="0"/>
                  </a:lnTo>
                  <a:lnTo>
                    <a:pt x="4" y="0"/>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177" name="Freeform 246"/>
            <p:cNvSpPr>
              <a:spLocks/>
            </p:cNvSpPr>
            <p:nvPr/>
          </p:nvSpPr>
          <p:spPr bwMode="auto">
            <a:xfrm>
              <a:off x="7284244" y="3205163"/>
              <a:ext cx="50800" cy="68262"/>
            </a:xfrm>
            <a:custGeom>
              <a:avLst/>
              <a:gdLst/>
              <a:ahLst/>
              <a:cxnLst>
                <a:cxn ang="0">
                  <a:pos x="12" y="26"/>
                </a:cxn>
                <a:cxn ang="0">
                  <a:pos x="15" y="17"/>
                </a:cxn>
                <a:cxn ang="0">
                  <a:pos x="10" y="14"/>
                </a:cxn>
                <a:cxn ang="0">
                  <a:pos x="10" y="12"/>
                </a:cxn>
                <a:cxn ang="0">
                  <a:pos x="10" y="14"/>
                </a:cxn>
                <a:cxn ang="0">
                  <a:pos x="10" y="15"/>
                </a:cxn>
                <a:cxn ang="0">
                  <a:pos x="6" y="15"/>
                </a:cxn>
                <a:cxn ang="0">
                  <a:pos x="5" y="17"/>
                </a:cxn>
                <a:cxn ang="0">
                  <a:pos x="0" y="15"/>
                </a:cxn>
                <a:cxn ang="0">
                  <a:pos x="0" y="12"/>
                </a:cxn>
                <a:cxn ang="0">
                  <a:pos x="1" y="7"/>
                </a:cxn>
                <a:cxn ang="0">
                  <a:pos x="6" y="3"/>
                </a:cxn>
                <a:cxn ang="0">
                  <a:pos x="10" y="0"/>
                </a:cxn>
                <a:cxn ang="0">
                  <a:pos x="15" y="0"/>
                </a:cxn>
                <a:cxn ang="0">
                  <a:pos x="20" y="2"/>
                </a:cxn>
                <a:cxn ang="0">
                  <a:pos x="27" y="3"/>
                </a:cxn>
                <a:cxn ang="0">
                  <a:pos x="27" y="5"/>
                </a:cxn>
                <a:cxn ang="0">
                  <a:pos x="29" y="9"/>
                </a:cxn>
                <a:cxn ang="0">
                  <a:pos x="32" y="14"/>
                </a:cxn>
                <a:cxn ang="0">
                  <a:pos x="32" y="15"/>
                </a:cxn>
                <a:cxn ang="0">
                  <a:pos x="32" y="17"/>
                </a:cxn>
                <a:cxn ang="0">
                  <a:pos x="31" y="17"/>
                </a:cxn>
                <a:cxn ang="0">
                  <a:pos x="29" y="17"/>
                </a:cxn>
                <a:cxn ang="0">
                  <a:pos x="25" y="24"/>
                </a:cxn>
                <a:cxn ang="0">
                  <a:pos x="24" y="33"/>
                </a:cxn>
                <a:cxn ang="0">
                  <a:pos x="18" y="39"/>
                </a:cxn>
                <a:cxn ang="0">
                  <a:pos x="15" y="43"/>
                </a:cxn>
                <a:cxn ang="0">
                  <a:pos x="15" y="39"/>
                </a:cxn>
                <a:cxn ang="0">
                  <a:pos x="15" y="38"/>
                </a:cxn>
                <a:cxn ang="0">
                  <a:pos x="15" y="41"/>
                </a:cxn>
                <a:cxn ang="0">
                  <a:pos x="8" y="36"/>
                </a:cxn>
                <a:cxn ang="0">
                  <a:pos x="6" y="33"/>
                </a:cxn>
                <a:cxn ang="0">
                  <a:pos x="8" y="29"/>
                </a:cxn>
                <a:cxn ang="0">
                  <a:pos x="12" y="26"/>
                </a:cxn>
              </a:cxnLst>
              <a:rect l="0" t="0" r="r" b="b"/>
              <a:pathLst>
                <a:path w="32" h="43">
                  <a:moveTo>
                    <a:pt x="12" y="26"/>
                  </a:moveTo>
                  <a:lnTo>
                    <a:pt x="15" y="17"/>
                  </a:lnTo>
                  <a:lnTo>
                    <a:pt x="10" y="14"/>
                  </a:lnTo>
                  <a:lnTo>
                    <a:pt x="10" y="12"/>
                  </a:lnTo>
                  <a:lnTo>
                    <a:pt x="10" y="14"/>
                  </a:lnTo>
                  <a:lnTo>
                    <a:pt x="10" y="15"/>
                  </a:lnTo>
                  <a:lnTo>
                    <a:pt x="6" y="15"/>
                  </a:lnTo>
                  <a:lnTo>
                    <a:pt x="5" y="17"/>
                  </a:lnTo>
                  <a:lnTo>
                    <a:pt x="0" y="15"/>
                  </a:lnTo>
                  <a:lnTo>
                    <a:pt x="0" y="12"/>
                  </a:lnTo>
                  <a:lnTo>
                    <a:pt x="1" y="7"/>
                  </a:lnTo>
                  <a:lnTo>
                    <a:pt x="6" y="3"/>
                  </a:lnTo>
                  <a:lnTo>
                    <a:pt x="10" y="0"/>
                  </a:lnTo>
                  <a:lnTo>
                    <a:pt x="15" y="0"/>
                  </a:lnTo>
                  <a:lnTo>
                    <a:pt x="20" y="2"/>
                  </a:lnTo>
                  <a:lnTo>
                    <a:pt x="27" y="3"/>
                  </a:lnTo>
                  <a:lnTo>
                    <a:pt x="27" y="5"/>
                  </a:lnTo>
                  <a:lnTo>
                    <a:pt x="29" y="9"/>
                  </a:lnTo>
                  <a:lnTo>
                    <a:pt x="32" y="14"/>
                  </a:lnTo>
                  <a:lnTo>
                    <a:pt x="32" y="15"/>
                  </a:lnTo>
                  <a:lnTo>
                    <a:pt x="32" y="17"/>
                  </a:lnTo>
                  <a:lnTo>
                    <a:pt x="31" y="17"/>
                  </a:lnTo>
                  <a:lnTo>
                    <a:pt x="29" y="17"/>
                  </a:lnTo>
                  <a:lnTo>
                    <a:pt x="25" y="24"/>
                  </a:lnTo>
                  <a:lnTo>
                    <a:pt x="24" y="33"/>
                  </a:lnTo>
                  <a:lnTo>
                    <a:pt x="18" y="39"/>
                  </a:lnTo>
                  <a:lnTo>
                    <a:pt x="15" y="43"/>
                  </a:lnTo>
                  <a:lnTo>
                    <a:pt x="15" y="39"/>
                  </a:lnTo>
                  <a:lnTo>
                    <a:pt x="15" y="38"/>
                  </a:lnTo>
                  <a:lnTo>
                    <a:pt x="15" y="41"/>
                  </a:lnTo>
                  <a:lnTo>
                    <a:pt x="8" y="36"/>
                  </a:lnTo>
                  <a:lnTo>
                    <a:pt x="6" y="33"/>
                  </a:lnTo>
                  <a:lnTo>
                    <a:pt x="8" y="29"/>
                  </a:lnTo>
                  <a:lnTo>
                    <a:pt x="12" y="26"/>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178" name="Freeform 247"/>
            <p:cNvSpPr>
              <a:spLocks/>
            </p:cNvSpPr>
            <p:nvPr/>
          </p:nvSpPr>
          <p:spPr bwMode="auto">
            <a:xfrm>
              <a:off x="7346157" y="3189288"/>
              <a:ext cx="49213" cy="42862"/>
            </a:xfrm>
            <a:custGeom>
              <a:avLst/>
              <a:gdLst/>
              <a:ahLst/>
              <a:cxnLst>
                <a:cxn ang="0">
                  <a:pos x="26" y="17"/>
                </a:cxn>
                <a:cxn ang="0">
                  <a:pos x="21" y="15"/>
                </a:cxn>
                <a:cxn ang="0">
                  <a:pos x="19" y="13"/>
                </a:cxn>
                <a:cxn ang="0">
                  <a:pos x="12" y="22"/>
                </a:cxn>
                <a:cxn ang="0">
                  <a:pos x="7" y="27"/>
                </a:cxn>
                <a:cxn ang="0">
                  <a:pos x="4" y="24"/>
                </a:cxn>
                <a:cxn ang="0">
                  <a:pos x="4" y="19"/>
                </a:cxn>
                <a:cxn ang="0">
                  <a:pos x="0" y="15"/>
                </a:cxn>
                <a:cxn ang="0">
                  <a:pos x="0" y="13"/>
                </a:cxn>
                <a:cxn ang="0">
                  <a:pos x="4" y="10"/>
                </a:cxn>
                <a:cxn ang="0">
                  <a:pos x="9" y="7"/>
                </a:cxn>
                <a:cxn ang="0">
                  <a:pos x="17" y="3"/>
                </a:cxn>
                <a:cxn ang="0">
                  <a:pos x="26" y="0"/>
                </a:cxn>
                <a:cxn ang="0">
                  <a:pos x="31" y="1"/>
                </a:cxn>
                <a:cxn ang="0">
                  <a:pos x="31" y="8"/>
                </a:cxn>
                <a:cxn ang="0">
                  <a:pos x="28" y="13"/>
                </a:cxn>
                <a:cxn ang="0">
                  <a:pos x="26" y="17"/>
                </a:cxn>
              </a:cxnLst>
              <a:rect l="0" t="0" r="r" b="b"/>
              <a:pathLst>
                <a:path w="31" h="27">
                  <a:moveTo>
                    <a:pt x="26" y="17"/>
                  </a:moveTo>
                  <a:lnTo>
                    <a:pt x="21" y="15"/>
                  </a:lnTo>
                  <a:lnTo>
                    <a:pt x="19" y="13"/>
                  </a:lnTo>
                  <a:lnTo>
                    <a:pt x="12" y="22"/>
                  </a:lnTo>
                  <a:lnTo>
                    <a:pt x="7" y="27"/>
                  </a:lnTo>
                  <a:lnTo>
                    <a:pt x="4" y="24"/>
                  </a:lnTo>
                  <a:lnTo>
                    <a:pt x="4" y="19"/>
                  </a:lnTo>
                  <a:lnTo>
                    <a:pt x="0" y="15"/>
                  </a:lnTo>
                  <a:lnTo>
                    <a:pt x="0" y="13"/>
                  </a:lnTo>
                  <a:lnTo>
                    <a:pt x="4" y="10"/>
                  </a:lnTo>
                  <a:lnTo>
                    <a:pt x="9" y="7"/>
                  </a:lnTo>
                  <a:lnTo>
                    <a:pt x="17" y="3"/>
                  </a:lnTo>
                  <a:lnTo>
                    <a:pt x="26" y="0"/>
                  </a:lnTo>
                  <a:lnTo>
                    <a:pt x="31" y="1"/>
                  </a:lnTo>
                  <a:lnTo>
                    <a:pt x="31" y="8"/>
                  </a:lnTo>
                  <a:lnTo>
                    <a:pt x="28" y="13"/>
                  </a:lnTo>
                  <a:lnTo>
                    <a:pt x="26" y="17"/>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179" name="Freeform 248"/>
            <p:cNvSpPr>
              <a:spLocks/>
            </p:cNvSpPr>
            <p:nvPr/>
          </p:nvSpPr>
          <p:spPr bwMode="auto">
            <a:xfrm>
              <a:off x="7312819" y="3003550"/>
              <a:ext cx="257175" cy="209550"/>
            </a:xfrm>
            <a:custGeom>
              <a:avLst/>
              <a:gdLst/>
              <a:ahLst/>
              <a:cxnLst>
                <a:cxn ang="0">
                  <a:pos x="62" y="125"/>
                </a:cxn>
                <a:cxn ang="0">
                  <a:pos x="62" y="118"/>
                </a:cxn>
                <a:cxn ang="0">
                  <a:pos x="56" y="111"/>
                </a:cxn>
                <a:cxn ang="0">
                  <a:pos x="45" y="111"/>
                </a:cxn>
                <a:cxn ang="0">
                  <a:pos x="38" y="113"/>
                </a:cxn>
                <a:cxn ang="0">
                  <a:pos x="21" y="120"/>
                </a:cxn>
                <a:cxn ang="0">
                  <a:pos x="2" y="122"/>
                </a:cxn>
                <a:cxn ang="0">
                  <a:pos x="2" y="118"/>
                </a:cxn>
                <a:cxn ang="0">
                  <a:pos x="13" y="110"/>
                </a:cxn>
                <a:cxn ang="0">
                  <a:pos x="25" y="98"/>
                </a:cxn>
                <a:cxn ang="0">
                  <a:pos x="43" y="98"/>
                </a:cxn>
                <a:cxn ang="0">
                  <a:pos x="57" y="98"/>
                </a:cxn>
                <a:cxn ang="0">
                  <a:pos x="69" y="94"/>
                </a:cxn>
                <a:cxn ang="0">
                  <a:pos x="78" y="84"/>
                </a:cxn>
                <a:cxn ang="0">
                  <a:pos x="86" y="75"/>
                </a:cxn>
                <a:cxn ang="0">
                  <a:pos x="88" y="70"/>
                </a:cxn>
                <a:cxn ang="0">
                  <a:pos x="88" y="75"/>
                </a:cxn>
                <a:cxn ang="0">
                  <a:pos x="99" y="74"/>
                </a:cxn>
                <a:cxn ang="0">
                  <a:pos x="114" y="63"/>
                </a:cxn>
                <a:cxn ang="0">
                  <a:pos x="131" y="41"/>
                </a:cxn>
                <a:cxn ang="0">
                  <a:pos x="133" y="25"/>
                </a:cxn>
                <a:cxn ang="0">
                  <a:pos x="131" y="15"/>
                </a:cxn>
                <a:cxn ang="0">
                  <a:pos x="138" y="5"/>
                </a:cxn>
                <a:cxn ang="0">
                  <a:pos x="143" y="5"/>
                </a:cxn>
                <a:cxn ang="0">
                  <a:pos x="148" y="5"/>
                </a:cxn>
                <a:cxn ang="0">
                  <a:pos x="147" y="0"/>
                </a:cxn>
                <a:cxn ang="0">
                  <a:pos x="154" y="3"/>
                </a:cxn>
                <a:cxn ang="0">
                  <a:pos x="155" y="13"/>
                </a:cxn>
                <a:cxn ang="0">
                  <a:pos x="162" y="31"/>
                </a:cxn>
                <a:cxn ang="0">
                  <a:pos x="155" y="46"/>
                </a:cxn>
                <a:cxn ang="0">
                  <a:pos x="155" y="50"/>
                </a:cxn>
                <a:cxn ang="0">
                  <a:pos x="150" y="51"/>
                </a:cxn>
                <a:cxn ang="0">
                  <a:pos x="145" y="60"/>
                </a:cxn>
                <a:cxn ang="0">
                  <a:pos x="147" y="74"/>
                </a:cxn>
                <a:cxn ang="0">
                  <a:pos x="142" y="87"/>
                </a:cxn>
                <a:cxn ang="0">
                  <a:pos x="143" y="98"/>
                </a:cxn>
                <a:cxn ang="0">
                  <a:pos x="131" y="108"/>
                </a:cxn>
                <a:cxn ang="0">
                  <a:pos x="131" y="99"/>
                </a:cxn>
                <a:cxn ang="0">
                  <a:pos x="117" y="111"/>
                </a:cxn>
                <a:cxn ang="0">
                  <a:pos x="111" y="110"/>
                </a:cxn>
                <a:cxn ang="0">
                  <a:pos x="100" y="115"/>
                </a:cxn>
                <a:cxn ang="0">
                  <a:pos x="85" y="106"/>
                </a:cxn>
                <a:cxn ang="0">
                  <a:pos x="83" y="110"/>
                </a:cxn>
                <a:cxn ang="0">
                  <a:pos x="88" y="118"/>
                </a:cxn>
                <a:cxn ang="0">
                  <a:pos x="83" y="118"/>
                </a:cxn>
                <a:cxn ang="0">
                  <a:pos x="71" y="132"/>
                </a:cxn>
                <a:cxn ang="0">
                  <a:pos x="62" y="127"/>
                </a:cxn>
              </a:cxnLst>
              <a:rect l="0" t="0" r="r" b="b"/>
              <a:pathLst>
                <a:path w="162" h="132">
                  <a:moveTo>
                    <a:pt x="62" y="127"/>
                  </a:moveTo>
                  <a:lnTo>
                    <a:pt x="62" y="125"/>
                  </a:lnTo>
                  <a:lnTo>
                    <a:pt x="62" y="124"/>
                  </a:lnTo>
                  <a:lnTo>
                    <a:pt x="62" y="118"/>
                  </a:lnTo>
                  <a:lnTo>
                    <a:pt x="64" y="115"/>
                  </a:lnTo>
                  <a:lnTo>
                    <a:pt x="56" y="111"/>
                  </a:lnTo>
                  <a:lnTo>
                    <a:pt x="49" y="110"/>
                  </a:lnTo>
                  <a:lnTo>
                    <a:pt x="45" y="111"/>
                  </a:lnTo>
                  <a:lnTo>
                    <a:pt x="45" y="113"/>
                  </a:lnTo>
                  <a:lnTo>
                    <a:pt x="38" y="113"/>
                  </a:lnTo>
                  <a:lnTo>
                    <a:pt x="33" y="115"/>
                  </a:lnTo>
                  <a:lnTo>
                    <a:pt x="21" y="120"/>
                  </a:lnTo>
                  <a:lnTo>
                    <a:pt x="7" y="124"/>
                  </a:lnTo>
                  <a:lnTo>
                    <a:pt x="2" y="122"/>
                  </a:lnTo>
                  <a:lnTo>
                    <a:pt x="0" y="120"/>
                  </a:lnTo>
                  <a:lnTo>
                    <a:pt x="2" y="118"/>
                  </a:lnTo>
                  <a:lnTo>
                    <a:pt x="6" y="117"/>
                  </a:lnTo>
                  <a:lnTo>
                    <a:pt x="13" y="110"/>
                  </a:lnTo>
                  <a:lnTo>
                    <a:pt x="19" y="105"/>
                  </a:lnTo>
                  <a:lnTo>
                    <a:pt x="25" y="98"/>
                  </a:lnTo>
                  <a:lnTo>
                    <a:pt x="35" y="98"/>
                  </a:lnTo>
                  <a:lnTo>
                    <a:pt x="43" y="98"/>
                  </a:lnTo>
                  <a:lnTo>
                    <a:pt x="50" y="98"/>
                  </a:lnTo>
                  <a:lnTo>
                    <a:pt x="57" y="98"/>
                  </a:lnTo>
                  <a:lnTo>
                    <a:pt x="66" y="98"/>
                  </a:lnTo>
                  <a:lnTo>
                    <a:pt x="69" y="94"/>
                  </a:lnTo>
                  <a:lnTo>
                    <a:pt x="74" y="89"/>
                  </a:lnTo>
                  <a:lnTo>
                    <a:pt x="78" y="84"/>
                  </a:lnTo>
                  <a:lnTo>
                    <a:pt x="83" y="82"/>
                  </a:lnTo>
                  <a:lnTo>
                    <a:pt x="86" y="75"/>
                  </a:lnTo>
                  <a:lnTo>
                    <a:pt x="92" y="68"/>
                  </a:lnTo>
                  <a:lnTo>
                    <a:pt x="88" y="70"/>
                  </a:lnTo>
                  <a:lnTo>
                    <a:pt x="88" y="74"/>
                  </a:lnTo>
                  <a:lnTo>
                    <a:pt x="88" y="75"/>
                  </a:lnTo>
                  <a:lnTo>
                    <a:pt x="92" y="77"/>
                  </a:lnTo>
                  <a:lnTo>
                    <a:pt x="99" y="74"/>
                  </a:lnTo>
                  <a:lnTo>
                    <a:pt x="105" y="70"/>
                  </a:lnTo>
                  <a:lnTo>
                    <a:pt x="114" y="63"/>
                  </a:lnTo>
                  <a:lnTo>
                    <a:pt x="123" y="53"/>
                  </a:lnTo>
                  <a:lnTo>
                    <a:pt x="131" y="41"/>
                  </a:lnTo>
                  <a:lnTo>
                    <a:pt x="135" y="29"/>
                  </a:lnTo>
                  <a:lnTo>
                    <a:pt x="133" y="25"/>
                  </a:lnTo>
                  <a:lnTo>
                    <a:pt x="131" y="22"/>
                  </a:lnTo>
                  <a:lnTo>
                    <a:pt x="131" y="15"/>
                  </a:lnTo>
                  <a:lnTo>
                    <a:pt x="135" y="10"/>
                  </a:lnTo>
                  <a:lnTo>
                    <a:pt x="138" y="5"/>
                  </a:lnTo>
                  <a:lnTo>
                    <a:pt x="143" y="3"/>
                  </a:lnTo>
                  <a:lnTo>
                    <a:pt x="143" y="5"/>
                  </a:lnTo>
                  <a:lnTo>
                    <a:pt x="150" y="5"/>
                  </a:lnTo>
                  <a:lnTo>
                    <a:pt x="148" y="5"/>
                  </a:lnTo>
                  <a:lnTo>
                    <a:pt x="145" y="1"/>
                  </a:lnTo>
                  <a:lnTo>
                    <a:pt x="147" y="0"/>
                  </a:lnTo>
                  <a:lnTo>
                    <a:pt x="152" y="0"/>
                  </a:lnTo>
                  <a:lnTo>
                    <a:pt x="154" y="3"/>
                  </a:lnTo>
                  <a:lnTo>
                    <a:pt x="154" y="8"/>
                  </a:lnTo>
                  <a:lnTo>
                    <a:pt x="155" y="13"/>
                  </a:lnTo>
                  <a:lnTo>
                    <a:pt x="159" y="22"/>
                  </a:lnTo>
                  <a:lnTo>
                    <a:pt x="162" y="31"/>
                  </a:lnTo>
                  <a:lnTo>
                    <a:pt x="159" y="38"/>
                  </a:lnTo>
                  <a:lnTo>
                    <a:pt x="155" y="46"/>
                  </a:lnTo>
                  <a:lnTo>
                    <a:pt x="155" y="48"/>
                  </a:lnTo>
                  <a:lnTo>
                    <a:pt x="155" y="50"/>
                  </a:lnTo>
                  <a:lnTo>
                    <a:pt x="152" y="50"/>
                  </a:lnTo>
                  <a:lnTo>
                    <a:pt x="150" y="51"/>
                  </a:lnTo>
                  <a:lnTo>
                    <a:pt x="147" y="53"/>
                  </a:lnTo>
                  <a:lnTo>
                    <a:pt x="145" y="60"/>
                  </a:lnTo>
                  <a:lnTo>
                    <a:pt x="145" y="67"/>
                  </a:lnTo>
                  <a:lnTo>
                    <a:pt x="147" y="74"/>
                  </a:lnTo>
                  <a:lnTo>
                    <a:pt x="143" y="79"/>
                  </a:lnTo>
                  <a:lnTo>
                    <a:pt x="142" y="87"/>
                  </a:lnTo>
                  <a:lnTo>
                    <a:pt x="142" y="93"/>
                  </a:lnTo>
                  <a:lnTo>
                    <a:pt x="143" y="98"/>
                  </a:lnTo>
                  <a:lnTo>
                    <a:pt x="136" y="101"/>
                  </a:lnTo>
                  <a:lnTo>
                    <a:pt x="131" y="108"/>
                  </a:lnTo>
                  <a:lnTo>
                    <a:pt x="129" y="103"/>
                  </a:lnTo>
                  <a:lnTo>
                    <a:pt x="131" y="99"/>
                  </a:lnTo>
                  <a:lnTo>
                    <a:pt x="123" y="105"/>
                  </a:lnTo>
                  <a:lnTo>
                    <a:pt x="117" y="111"/>
                  </a:lnTo>
                  <a:lnTo>
                    <a:pt x="116" y="110"/>
                  </a:lnTo>
                  <a:lnTo>
                    <a:pt x="111" y="110"/>
                  </a:lnTo>
                  <a:lnTo>
                    <a:pt x="105" y="111"/>
                  </a:lnTo>
                  <a:lnTo>
                    <a:pt x="100" y="115"/>
                  </a:lnTo>
                  <a:lnTo>
                    <a:pt x="90" y="110"/>
                  </a:lnTo>
                  <a:lnTo>
                    <a:pt x="85" y="106"/>
                  </a:lnTo>
                  <a:lnTo>
                    <a:pt x="83" y="108"/>
                  </a:lnTo>
                  <a:lnTo>
                    <a:pt x="83" y="110"/>
                  </a:lnTo>
                  <a:lnTo>
                    <a:pt x="85" y="115"/>
                  </a:lnTo>
                  <a:lnTo>
                    <a:pt x="88" y="118"/>
                  </a:lnTo>
                  <a:lnTo>
                    <a:pt x="85" y="118"/>
                  </a:lnTo>
                  <a:lnTo>
                    <a:pt x="83" y="118"/>
                  </a:lnTo>
                  <a:lnTo>
                    <a:pt x="76" y="122"/>
                  </a:lnTo>
                  <a:lnTo>
                    <a:pt x="71" y="132"/>
                  </a:lnTo>
                  <a:lnTo>
                    <a:pt x="66" y="129"/>
                  </a:lnTo>
                  <a:lnTo>
                    <a:pt x="62" y="127"/>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180" name="Freeform 249"/>
            <p:cNvSpPr>
              <a:spLocks/>
            </p:cNvSpPr>
            <p:nvPr/>
          </p:nvSpPr>
          <p:spPr bwMode="auto">
            <a:xfrm>
              <a:off x="7520782" y="2887663"/>
              <a:ext cx="131763" cy="112712"/>
            </a:xfrm>
            <a:custGeom>
              <a:avLst/>
              <a:gdLst/>
              <a:ahLst/>
              <a:cxnLst>
                <a:cxn ang="0">
                  <a:pos x="11" y="38"/>
                </a:cxn>
                <a:cxn ang="0">
                  <a:pos x="12" y="38"/>
                </a:cxn>
                <a:cxn ang="0">
                  <a:pos x="16" y="38"/>
                </a:cxn>
                <a:cxn ang="0">
                  <a:pos x="19" y="35"/>
                </a:cxn>
                <a:cxn ang="0">
                  <a:pos x="24" y="28"/>
                </a:cxn>
                <a:cxn ang="0">
                  <a:pos x="26" y="18"/>
                </a:cxn>
                <a:cxn ang="0">
                  <a:pos x="28" y="13"/>
                </a:cxn>
                <a:cxn ang="0">
                  <a:pos x="26" y="9"/>
                </a:cxn>
                <a:cxn ang="0">
                  <a:pos x="26" y="7"/>
                </a:cxn>
                <a:cxn ang="0">
                  <a:pos x="26" y="2"/>
                </a:cxn>
                <a:cxn ang="0">
                  <a:pos x="29" y="0"/>
                </a:cxn>
                <a:cxn ang="0">
                  <a:pos x="38" y="7"/>
                </a:cxn>
                <a:cxn ang="0">
                  <a:pos x="47" y="16"/>
                </a:cxn>
                <a:cxn ang="0">
                  <a:pos x="55" y="23"/>
                </a:cxn>
                <a:cxn ang="0">
                  <a:pos x="69" y="26"/>
                </a:cxn>
                <a:cxn ang="0">
                  <a:pos x="74" y="25"/>
                </a:cxn>
                <a:cxn ang="0">
                  <a:pos x="79" y="25"/>
                </a:cxn>
                <a:cxn ang="0">
                  <a:pos x="76" y="28"/>
                </a:cxn>
                <a:cxn ang="0">
                  <a:pos x="76" y="31"/>
                </a:cxn>
                <a:cxn ang="0">
                  <a:pos x="78" y="35"/>
                </a:cxn>
                <a:cxn ang="0">
                  <a:pos x="83" y="38"/>
                </a:cxn>
                <a:cxn ang="0">
                  <a:pos x="74" y="40"/>
                </a:cxn>
                <a:cxn ang="0">
                  <a:pos x="67" y="42"/>
                </a:cxn>
                <a:cxn ang="0">
                  <a:pos x="54" y="49"/>
                </a:cxn>
                <a:cxn ang="0">
                  <a:pos x="48" y="61"/>
                </a:cxn>
                <a:cxn ang="0">
                  <a:pos x="36" y="54"/>
                </a:cxn>
                <a:cxn ang="0">
                  <a:pos x="26" y="49"/>
                </a:cxn>
                <a:cxn ang="0">
                  <a:pos x="23" y="49"/>
                </a:cxn>
                <a:cxn ang="0">
                  <a:pos x="23" y="52"/>
                </a:cxn>
                <a:cxn ang="0">
                  <a:pos x="12" y="50"/>
                </a:cxn>
                <a:cxn ang="0">
                  <a:pos x="7" y="56"/>
                </a:cxn>
                <a:cxn ang="0">
                  <a:pos x="11" y="59"/>
                </a:cxn>
                <a:cxn ang="0">
                  <a:pos x="17" y="64"/>
                </a:cxn>
                <a:cxn ang="0">
                  <a:pos x="11" y="68"/>
                </a:cxn>
                <a:cxn ang="0">
                  <a:pos x="5" y="71"/>
                </a:cxn>
                <a:cxn ang="0">
                  <a:pos x="2" y="71"/>
                </a:cxn>
                <a:cxn ang="0">
                  <a:pos x="2" y="64"/>
                </a:cxn>
                <a:cxn ang="0">
                  <a:pos x="2" y="59"/>
                </a:cxn>
                <a:cxn ang="0">
                  <a:pos x="0" y="56"/>
                </a:cxn>
                <a:cxn ang="0">
                  <a:pos x="0" y="54"/>
                </a:cxn>
                <a:cxn ang="0">
                  <a:pos x="4" y="47"/>
                </a:cxn>
                <a:cxn ang="0">
                  <a:pos x="9" y="42"/>
                </a:cxn>
                <a:cxn ang="0">
                  <a:pos x="9" y="38"/>
                </a:cxn>
                <a:cxn ang="0">
                  <a:pos x="11" y="38"/>
                </a:cxn>
                <a:cxn ang="0">
                  <a:pos x="12" y="40"/>
                </a:cxn>
                <a:cxn ang="0">
                  <a:pos x="11" y="38"/>
                </a:cxn>
              </a:cxnLst>
              <a:rect l="0" t="0" r="r" b="b"/>
              <a:pathLst>
                <a:path w="83" h="71">
                  <a:moveTo>
                    <a:pt x="11" y="38"/>
                  </a:moveTo>
                  <a:lnTo>
                    <a:pt x="12" y="38"/>
                  </a:lnTo>
                  <a:lnTo>
                    <a:pt x="16" y="38"/>
                  </a:lnTo>
                  <a:lnTo>
                    <a:pt x="19" y="35"/>
                  </a:lnTo>
                  <a:lnTo>
                    <a:pt x="24" y="28"/>
                  </a:lnTo>
                  <a:lnTo>
                    <a:pt x="26" y="18"/>
                  </a:lnTo>
                  <a:lnTo>
                    <a:pt x="28" y="13"/>
                  </a:lnTo>
                  <a:lnTo>
                    <a:pt x="26" y="9"/>
                  </a:lnTo>
                  <a:lnTo>
                    <a:pt x="26" y="7"/>
                  </a:lnTo>
                  <a:lnTo>
                    <a:pt x="26" y="2"/>
                  </a:lnTo>
                  <a:lnTo>
                    <a:pt x="29" y="0"/>
                  </a:lnTo>
                  <a:lnTo>
                    <a:pt x="38" y="7"/>
                  </a:lnTo>
                  <a:lnTo>
                    <a:pt x="47" y="16"/>
                  </a:lnTo>
                  <a:lnTo>
                    <a:pt x="55" y="23"/>
                  </a:lnTo>
                  <a:lnTo>
                    <a:pt x="69" y="26"/>
                  </a:lnTo>
                  <a:lnTo>
                    <a:pt x="74" y="25"/>
                  </a:lnTo>
                  <a:lnTo>
                    <a:pt x="79" y="25"/>
                  </a:lnTo>
                  <a:lnTo>
                    <a:pt x="76" y="28"/>
                  </a:lnTo>
                  <a:lnTo>
                    <a:pt x="76" y="31"/>
                  </a:lnTo>
                  <a:lnTo>
                    <a:pt x="78" y="35"/>
                  </a:lnTo>
                  <a:lnTo>
                    <a:pt x="83" y="38"/>
                  </a:lnTo>
                  <a:lnTo>
                    <a:pt x="74" y="40"/>
                  </a:lnTo>
                  <a:lnTo>
                    <a:pt x="67" y="42"/>
                  </a:lnTo>
                  <a:lnTo>
                    <a:pt x="54" y="49"/>
                  </a:lnTo>
                  <a:lnTo>
                    <a:pt x="48" y="61"/>
                  </a:lnTo>
                  <a:lnTo>
                    <a:pt x="36" y="54"/>
                  </a:lnTo>
                  <a:lnTo>
                    <a:pt x="26" y="49"/>
                  </a:lnTo>
                  <a:lnTo>
                    <a:pt x="23" y="49"/>
                  </a:lnTo>
                  <a:lnTo>
                    <a:pt x="23" y="52"/>
                  </a:lnTo>
                  <a:lnTo>
                    <a:pt x="12" y="50"/>
                  </a:lnTo>
                  <a:lnTo>
                    <a:pt x="7" y="56"/>
                  </a:lnTo>
                  <a:lnTo>
                    <a:pt x="11" y="59"/>
                  </a:lnTo>
                  <a:lnTo>
                    <a:pt x="17" y="64"/>
                  </a:lnTo>
                  <a:lnTo>
                    <a:pt x="11" y="68"/>
                  </a:lnTo>
                  <a:lnTo>
                    <a:pt x="5" y="71"/>
                  </a:lnTo>
                  <a:lnTo>
                    <a:pt x="2" y="71"/>
                  </a:lnTo>
                  <a:lnTo>
                    <a:pt x="2" y="64"/>
                  </a:lnTo>
                  <a:lnTo>
                    <a:pt x="2" y="59"/>
                  </a:lnTo>
                  <a:lnTo>
                    <a:pt x="0" y="56"/>
                  </a:lnTo>
                  <a:lnTo>
                    <a:pt x="0" y="54"/>
                  </a:lnTo>
                  <a:lnTo>
                    <a:pt x="4" y="47"/>
                  </a:lnTo>
                  <a:lnTo>
                    <a:pt x="9" y="42"/>
                  </a:lnTo>
                  <a:lnTo>
                    <a:pt x="9" y="38"/>
                  </a:lnTo>
                  <a:lnTo>
                    <a:pt x="11" y="38"/>
                  </a:lnTo>
                  <a:lnTo>
                    <a:pt x="12" y="40"/>
                  </a:lnTo>
                  <a:lnTo>
                    <a:pt x="11" y="38"/>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181" name="Freeform 250"/>
            <p:cNvSpPr>
              <a:spLocks/>
            </p:cNvSpPr>
            <p:nvPr/>
          </p:nvSpPr>
          <p:spPr bwMode="auto">
            <a:xfrm>
              <a:off x="7649369" y="2916238"/>
              <a:ext cx="22225" cy="20637"/>
            </a:xfrm>
            <a:custGeom>
              <a:avLst/>
              <a:gdLst/>
              <a:ahLst/>
              <a:cxnLst>
                <a:cxn ang="0">
                  <a:pos x="10" y="0"/>
                </a:cxn>
                <a:cxn ang="0">
                  <a:pos x="14" y="1"/>
                </a:cxn>
                <a:cxn ang="0">
                  <a:pos x="7" y="8"/>
                </a:cxn>
                <a:cxn ang="0">
                  <a:pos x="0" y="13"/>
                </a:cxn>
                <a:cxn ang="0">
                  <a:pos x="0" y="10"/>
                </a:cxn>
                <a:cxn ang="0">
                  <a:pos x="0" y="8"/>
                </a:cxn>
                <a:cxn ang="0">
                  <a:pos x="5" y="3"/>
                </a:cxn>
                <a:cxn ang="0">
                  <a:pos x="12" y="1"/>
                </a:cxn>
                <a:cxn ang="0">
                  <a:pos x="10" y="0"/>
                </a:cxn>
              </a:cxnLst>
              <a:rect l="0" t="0" r="r" b="b"/>
              <a:pathLst>
                <a:path w="14" h="13">
                  <a:moveTo>
                    <a:pt x="10" y="0"/>
                  </a:moveTo>
                  <a:lnTo>
                    <a:pt x="14" y="1"/>
                  </a:lnTo>
                  <a:lnTo>
                    <a:pt x="7" y="8"/>
                  </a:lnTo>
                  <a:lnTo>
                    <a:pt x="0" y="13"/>
                  </a:lnTo>
                  <a:lnTo>
                    <a:pt x="0" y="10"/>
                  </a:lnTo>
                  <a:lnTo>
                    <a:pt x="0" y="8"/>
                  </a:lnTo>
                  <a:lnTo>
                    <a:pt x="5" y="3"/>
                  </a:lnTo>
                  <a:lnTo>
                    <a:pt x="12" y="1"/>
                  </a:lnTo>
                  <a:lnTo>
                    <a:pt x="10" y="0"/>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182" name="Freeform 251"/>
            <p:cNvSpPr>
              <a:spLocks/>
            </p:cNvSpPr>
            <p:nvPr/>
          </p:nvSpPr>
          <p:spPr bwMode="auto">
            <a:xfrm>
              <a:off x="7693819" y="2887663"/>
              <a:ext cx="28575" cy="22225"/>
            </a:xfrm>
            <a:custGeom>
              <a:avLst/>
              <a:gdLst/>
              <a:ahLst/>
              <a:cxnLst>
                <a:cxn ang="0">
                  <a:pos x="18" y="4"/>
                </a:cxn>
                <a:cxn ang="0">
                  <a:pos x="8" y="9"/>
                </a:cxn>
                <a:cxn ang="0">
                  <a:pos x="0" y="14"/>
                </a:cxn>
                <a:cxn ang="0">
                  <a:pos x="0" y="13"/>
                </a:cxn>
                <a:cxn ang="0">
                  <a:pos x="0" y="11"/>
                </a:cxn>
                <a:cxn ang="0">
                  <a:pos x="3" y="6"/>
                </a:cxn>
                <a:cxn ang="0">
                  <a:pos x="12" y="0"/>
                </a:cxn>
                <a:cxn ang="0">
                  <a:pos x="15" y="0"/>
                </a:cxn>
                <a:cxn ang="0">
                  <a:pos x="18" y="0"/>
                </a:cxn>
                <a:cxn ang="0">
                  <a:pos x="18" y="4"/>
                </a:cxn>
              </a:cxnLst>
              <a:rect l="0" t="0" r="r" b="b"/>
              <a:pathLst>
                <a:path w="18" h="14">
                  <a:moveTo>
                    <a:pt x="18" y="4"/>
                  </a:moveTo>
                  <a:lnTo>
                    <a:pt x="8" y="9"/>
                  </a:lnTo>
                  <a:lnTo>
                    <a:pt x="0" y="14"/>
                  </a:lnTo>
                  <a:lnTo>
                    <a:pt x="0" y="13"/>
                  </a:lnTo>
                  <a:lnTo>
                    <a:pt x="0" y="11"/>
                  </a:lnTo>
                  <a:lnTo>
                    <a:pt x="3" y="6"/>
                  </a:lnTo>
                  <a:lnTo>
                    <a:pt x="12" y="0"/>
                  </a:lnTo>
                  <a:lnTo>
                    <a:pt x="15" y="0"/>
                  </a:lnTo>
                  <a:lnTo>
                    <a:pt x="18" y="0"/>
                  </a:lnTo>
                  <a:lnTo>
                    <a:pt x="18" y="4"/>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183" name="Freeform 252"/>
            <p:cNvSpPr>
              <a:spLocks/>
            </p:cNvSpPr>
            <p:nvPr/>
          </p:nvSpPr>
          <p:spPr bwMode="auto">
            <a:xfrm>
              <a:off x="7747794" y="2863850"/>
              <a:ext cx="15875" cy="15875"/>
            </a:xfrm>
            <a:custGeom>
              <a:avLst/>
              <a:gdLst/>
              <a:ahLst/>
              <a:cxnLst>
                <a:cxn ang="0">
                  <a:pos x="2" y="7"/>
                </a:cxn>
                <a:cxn ang="0">
                  <a:pos x="2" y="5"/>
                </a:cxn>
                <a:cxn ang="0">
                  <a:pos x="2" y="3"/>
                </a:cxn>
                <a:cxn ang="0">
                  <a:pos x="5" y="0"/>
                </a:cxn>
                <a:cxn ang="0">
                  <a:pos x="10" y="0"/>
                </a:cxn>
                <a:cxn ang="0">
                  <a:pos x="5" y="5"/>
                </a:cxn>
                <a:cxn ang="0">
                  <a:pos x="2" y="10"/>
                </a:cxn>
                <a:cxn ang="0">
                  <a:pos x="0" y="9"/>
                </a:cxn>
                <a:cxn ang="0">
                  <a:pos x="2" y="7"/>
                </a:cxn>
              </a:cxnLst>
              <a:rect l="0" t="0" r="r" b="b"/>
              <a:pathLst>
                <a:path w="10" h="10">
                  <a:moveTo>
                    <a:pt x="2" y="7"/>
                  </a:moveTo>
                  <a:lnTo>
                    <a:pt x="2" y="5"/>
                  </a:lnTo>
                  <a:lnTo>
                    <a:pt x="2" y="3"/>
                  </a:lnTo>
                  <a:lnTo>
                    <a:pt x="5" y="0"/>
                  </a:lnTo>
                  <a:lnTo>
                    <a:pt x="10" y="0"/>
                  </a:lnTo>
                  <a:lnTo>
                    <a:pt x="5" y="5"/>
                  </a:lnTo>
                  <a:lnTo>
                    <a:pt x="2" y="10"/>
                  </a:lnTo>
                  <a:lnTo>
                    <a:pt x="0" y="9"/>
                  </a:lnTo>
                  <a:lnTo>
                    <a:pt x="2" y="7"/>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184" name="Freeform 253"/>
            <p:cNvSpPr>
              <a:spLocks/>
            </p:cNvSpPr>
            <p:nvPr/>
          </p:nvSpPr>
          <p:spPr bwMode="auto">
            <a:xfrm>
              <a:off x="7562057" y="2617788"/>
              <a:ext cx="65088" cy="250825"/>
            </a:xfrm>
            <a:custGeom>
              <a:avLst/>
              <a:gdLst/>
              <a:ahLst/>
              <a:cxnLst>
                <a:cxn ang="0">
                  <a:pos x="29" y="98"/>
                </a:cxn>
                <a:cxn ang="0">
                  <a:pos x="21" y="100"/>
                </a:cxn>
                <a:cxn ang="0">
                  <a:pos x="17" y="107"/>
                </a:cxn>
                <a:cxn ang="0">
                  <a:pos x="15" y="115"/>
                </a:cxn>
                <a:cxn ang="0">
                  <a:pos x="15" y="127"/>
                </a:cxn>
                <a:cxn ang="0">
                  <a:pos x="21" y="140"/>
                </a:cxn>
                <a:cxn ang="0">
                  <a:pos x="29" y="153"/>
                </a:cxn>
                <a:cxn ang="0">
                  <a:pos x="28" y="153"/>
                </a:cxn>
                <a:cxn ang="0">
                  <a:pos x="24" y="150"/>
                </a:cxn>
                <a:cxn ang="0">
                  <a:pos x="22" y="148"/>
                </a:cxn>
                <a:cxn ang="0">
                  <a:pos x="19" y="148"/>
                </a:cxn>
                <a:cxn ang="0">
                  <a:pos x="17" y="148"/>
                </a:cxn>
                <a:cxn ang="0">
                  <a:pos x="10" y="153"/>
                </a:cxn>
                <a:cxn ang="0">
                  <a:pos x="5" y="158"/>
                </a:cxn>
                <a:cxn ang="0">
                  <a:pos x="3" y="152"/>
                </a:cxn>
                <a:cxn ang="0">
                  <a:pos x="5" y="145"/>
                </a:cxn>
                <a:cxn ang="0">
                  <a:pos x="5" y="133"/>
                </a:cxn>
                <a:cxn ang="0">
                  <a:pos x="7" y="122"/>
                </a:cxn>
                <a:cxn ang="0">
                  <a:pos x="5" y="114"/>
                </a:cxn>
                <a:cxn ang="0">
                  <a:pos x="5" y="107"/>
                </a:cxn>
                <a:cxn ang="0">
                  <a:pos x="5" y="98"/>
                </a:cxn>
                <a:cxn ang="0">
                  <a:pos x="7" y="91"/>
                </a:cxn>
                <a:cxn ang="0">
                  <a:pos x="7" y="76"/>
                </a:cxn>
                <a:cxn ang="0">
                  <a:pos x="7" y="62"/>
                </a:cxn>
                <a:cxn ang="0">
                  <a:pos x="3" y="52"/>
                </a:cxn>
                <a:cxn ang="0">
                  <a:pos x="0" y="43"/>
                </a:cxn>
                <a:cxn ang="0">
                  <a:pos x="0" y="35"/>
                </a:cxn>
                <a:cxn ang="0">
                  <a:pos x="2" y="26"/>
                </a:cxn>
                <a:cxn ang="0">
                  <a:pos x="3" y="19"/>
                </a:cxn>
                <a:cxn ang="0">
                  <a:pos x="10" y="17"/>
                </a:cxn>
                <a:cxn ang="0">
                  <a:pos x="10" y="14"/>
                </a:cxn>
                <a:cxn ang="0">
                  <a:pos x="12" y="11"/>
                </a:cxn>
                <a:cxn ang="0">
                  <a:pos x="12" y="5"/>
                </a:cxn>
                <a:cxn ang="0">
                  <a:pos x="12" y="0"/>
                </a:cxn>
                <a:cxn ang="0">
                  <a:pos x="14" y="0"/>
                </a:cxn>
                <a:cxn ang="0">
                  <a:pos x="15" y="0"/>
                </a:cxn>
                <a:cxn ang="0">
                  <a:pos x="17" y="12"/>
                </a:cxn>
                <a:cxn ang="0">
                  <a:pos x="22" y="24"/>
                </a:cxn>
                <a:cxn ang="0">
                  <a:pos x="21" y="33"/>
                </a:cxn>
                <a:cxn ang="0">
                  <a:pos x="24" y="43"/>
                </a:cxn>
                <a:cxn ang="0">
                  <a:pos x="24" y="55"/>
                </a:cxn>
                <a:cxn ang="0">
                  <a:pos x="24" y="62"/>
                </a:cxn>
                <a:cxn ang="0">
                  <a:pos x="28" y="69"/>
                </a:cxn>
                <a:cxn ang="0">
                  <a:pos x="34" y="86"/>
                </a:cxn>
                <a:cxn ang="0">
                  <a:pos x="41" y="103"/>
                </a:cxn>
                <a:cxn ang="0">
                  <a:pos x="34" y="98"/>
                </a:cxn>
                <a:cxn ang="0">
                  <a:pos x="29" y="98"/>
                </a:cxn>
              </a:cxnLst>
              <a:rect l="0" t="0" r="r" b="b"/>
              <a:pathLst>
                <a:path w="41" h="158">
                  <a:moveTo>
                    <a:pt x="29" y="98"/>
                  </a:moveTo>
                  <a:lnTo>
                    <a:pt x="21" y="100"/>
                  </a:lnTo>
                  <a:lnTo>
                    <a:pt x="17" y="107"/>
                  </a:lnTo>
                  <a:lnTo>
                    <a:pt x="15" y="115"/>
                  </a:lnTo>
                  <a:lnTo>
                    <a:pt x="15" y="127"/>
                  </a:lnTo>
                  <a:lnTo>
                    <a:pt x="21" y="140"/>
                  </a:lnTo>
                  <a:lnTo>
                    <a:pt x="29" y="153"/>
                  </a:lnTo>
                  <a:lnTo>
                    <a:pt x="28" y="153"/>
                  </a:lnTo>
                  <a:lnTo>
                    <a:pt x="24" y="150"/>
                  </a:lnTo>
                  <a:lnTo>
                    <a:pt x="22" y="148"/>
                  </a:lnTo>
                  <a:lnTo>
                    <a:pt x="19" y="148"/>
                  </a:lnTo>
                  <a:lnTo>
                    <a:pt x="17" y="148"/>
                  </a:lnTo>
                  <a:lnTo>
                    <a:pt x="10" y="153"/>
                  </a:lnTo>
                  <a:lnTo>
                    <a:pt x="5" y="158"/>
                  </a:lnTo>
                  <a:lnTo>
                    <a:pt x="3" y="152"/>
                  </a:lnTo>
                  <a:lnTo>
                    <a:pt x="5" y="145"/>
                  </a:lnTo>
                  <a:lnTo>
                    <a:pt x="5" y="133"/>
                  </a:lnTo>
                  <a:lnTo>
                    <a:pt x="7" y="122"/>
                  </a:lnTo>
                  <a:lnTo>
                    <a:pt x="5" y="114"/>
                  </a:lnTo>
                  <a:lnTo>
                    <a:pt x="5" y="107"/>
                  </a:lnTo>
                  <a:lnTo>
                    <a:pt x="5" y="98"/>
                  </a:lnTo>
                  <a:lnTo>
                    <a:pt x="7" y="91"/>
                  </a:lnTo>
                  <a:lnTo>
                    <a:pt x="7" y="76"/>
                  </a:lnTo>
                  <a:lnTo>
                    <a:pt x="7" y="62"/>
                  </a:lnTo>
                  <a:lnTo>
                    <a:pt x="3" y="52"/>
                  </a:lnTo>
                  <a:lnTo>
                    <a:pt x="0" y="43"/>
                  </a:lnTo>
                  <a:lnTo>
                    <a:pt x="0" y="35"/>
                  </a:lnTo>
                  <a:lnTo>
                    <a:pt x="2" y="26"/>
                  </a:lnTo>
                  <a:lnTo>
                    <a:pt x="3" y="19"/>
                  </a:lnTo>
                  <a:lnTo>
                    <a:pt x="10" y="17"/>
                  </a:lnTo>
                  <a:lnTo>
                    <a:pt x="10" y="14"/>
                  </a:lnTo>
                  <a:lnTo>
                    <a:pt x="12" y="11"/>
                  </a:lnTo>
                  <a:lnTo>
                    <a:pt x="12" y="5"/>
                  </a:lnTo>
                  <a:lnTo>
                    <a:pt x="12" y="0"/>
                  </a:lnTo>
                  <a:lnTo>
                    <a:pt x="14" y="0"/>
                  </a:lnTo>
                  <a:lnTo>
                    <a:pt x="15" y="0"/>
                  </a:lnTo>
                  <a:lnTo>
                    <a:pt x="17" y="12"/>
                  </a:lnTo>
                  <a:lnTo>
                    <a:pt x="22" y="24"/>
                  </a:lnTo>
                  <a:lnTo>
                    <a:pt x="21" y="33"/>
                  </a:lnTo>
                  <a:lnTo>
                    <a:pt x="24" y="43"/>
                  </a:lnTo>
                  <a:lnTo>
                    <a:pt x="24" y="55"/>
                  </a:lnTo>
                  <a:lnTo>
                    <a:pt x="24" y="62"/>
                  </a:lnTo>
                  <a:lnTo>
                    <a:pt x="28" y="69"/>
                  </a:lnTo>
                  <a:lnTo>
                    <a:pt x="34" y="86"/>
                  </a:lnTo>
                  <a:lnTo>
                    <a:pt x="41" y="103"/>
                  </a:lnTo>
                  <a:lnTo>
                    <a:pt x="34" y="98"/>
                  </a:lnTo>
                  <a:lnTo>
                    <a:pt x="29" y="98"/>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185" name="Freeform 254"/>
            <p:cNvSpPr>
              <a:spLocks/>
            </p:cNvSpPr>
            <p:nvPr/>
          </p:nvSpPr>
          <p:spPr bwMode="auto">
            <a:xfrm>
              <a:off x="5487194" y="1744663"/>
              <a:ext cx="403225" cy="295275"/>
            </a:xfrm>
            <a:custGeom>
              <a:avLst/>
              <a:gdLst/>
              <a:ahLst/>
              <a:cxnLst>
                <a:cxn ang="0">
                  <a:pos x="77" y="177"/>
                </a:cxn>
                <a:cxn ang="0">
                  <a:pos x="60" y="162"/>
                </a:cxn>
                <a:cxn ang="0">
                  <a:pos x="58" y="138"/>
                </a:cxn>
                <a:cxn ang="0">
                  <a:pos x="69" y="113"/>
                </a:cxn>
                <a:cxn ang="0">
                  <a:pos x="88" y="93"/>
                </a:cxn>
                <a:cxn ang="0">
                  <a:pos x="108" y="81"/>
                </a:cxn>
                <a:cxn ang="0">
                  <a:pos x="124" y="72"/>
                </a:cxn>
                <a:cxn ang="0">
                  <a:pos x="134" y="64"/>
                </a:cxn>
                <a:cxn ang="0">
                  <a:pos x="149" y="57"/>
                </a:cxn>
                <a:cxn ang="0">
                  <a:pos x="167" y="46"/>
                </a:cxn>
                <a:cxn ang="0">
                  <a:pos x="189" y="43"/>
                </a:cxn>
                <a:cxn ang="0">
                  <a:pos x="206" y="36"/>
                </a:cxn>
                <a:cxn ang="0">
                  <a:pos x="223" y="31"/>
                </a:cxn>
                <a:cxn ang="0">
                  <a:pos x="248" y="22"/>
                </a:cxn>
                <a:cxn ang="0">
                  <a:pos x="251" y="7"/>
                </a:cxn>
                <a:cxn ang="0">
                  <a:pos x="239" y="0"/>
                </a:cxn>
                <a:cxn ang="0">
                  <a:pos x="223" y="0"/>
                </a:cxn>
                <a:cxn ang="0">
                  <a:pos x="205" y="9"/>
                </a:cxn>
                <a:cxn ang="0">
                  <a:pos x="186" y="19"/>
                </a:cxn>
                <a:cxn ang="0">
                  <a:pos x="167" y="26"/>
                </a:cxn>
                <a:cxn ang="0">
                  <a:pos x="149" y="26"/>
                </a:cxn>
                <a:cxn ang="0">
                  <a:pos x="132" y="26"/>
                </a:cxn>
                <a:cxn ang="0">
                  <a:pos x="112" y="33"/>
                </a:cxn>
                <a:cxn ang="0">
                  <a:pos x="89" y="48"/>
                </a:cxn>
                <a:cxn ang="0">
                  <a:pos x="70" y="55"/>
                </a:cxn>
                <a:cxn ang="0">
                  <a:pos x="55" y="58"/>
                </a:cxn>
                <a:cxn ang="0">
                  <a:pos x="57" y="65"/>
                </a:cxn>
                <a:cxn ang="0">
                  <a:pos x="53" y="79"/>
                </a:cxn>
                <a:cxn ang="0">
                  <a:pos x="36" y="95"/>
                </a:cxn>
                <a:cxn ang="0">
                  <a:pos x="36" y="105"/>
                </a:cxn>
                <a:cxn ang="0">
                  <a:pos x="31" y="113"/>
                </a:cxn>
                <a:cxn ang="0">
                  <a:pos x="17" y="120"/>
                </a:cxn>
                <a:cxn ang="0">
                  <a:pos x="15" y="132"/>
                </a:cxn>
                <a:cxn ang="0">
                  <a:pos x="12" y="139"/>
                </a:cxn>
                <a:cxn ang="0">
                  <a:pos x="2" y="146"/>
                </a:cxn>
                <a:cxn ang="0">
                  <a:pos x="5" y="162"/>
                </a:cxn>
                <a:cxn ang="0">
                  <a:pos x="12" y="165"/>
                </a:cxn>
                <a:cxn ang="0">
                  <a:pos x="20" y="165"/>
                </a:cxn>
                <a:cxn ang="0">
                  <a:pos x="31" y="170"/>
                </a:cxn>
                <a:cxn ang="0">
                  <a:pos x="38" y="182"/>
                </a:cxn>
                <a:cxn ang="0">
                  <a:pos x="46" y="184"/>
                </a:cxn>
                <a:cxn ang="0">
                  <a:pos x="88" y="186"/>
                </a:cxn>
                <a:cxn ang="0">
                  <a:pos x="82" y="181"/>
                </a:cxn>
              </a:cxnLst>
              <a:rect l="0" t="0" r="r" b="b"/>
              <a:pathLst>
                <a:path w="254" h="186">
                  <a:moveTo>
                    <a:pt x="88" y="186"/>
                  </a:moveTo>
                  <a:lnTo>
                    <a:pt x="77" y="177"/>
                  </a:lnTo>
                  <a:lnTo>
                    <a:pt x="69" y="170"/>
                  </a:lnTo>
                  <a:lnTo>
                    <a:pt x="60" y="162"/>
                  </a:lnTo>
                  <a:lnTo>
                    <a:pt x="58" y="151"/>
                  </a:lnTo>
                  <a:lnTo>
                    <a:pt x="58" y="138"/>
                  </a:lnTo>
                  <a:lnTo>
                    <a:pt x="63" y="126"/>
                  </a:lnTo>
                  <a:lnTo>
                    <a:pt x="69" y="113"/>
                  </a:lnTo>
                  <a:lnTo>
                    <a:pt x="79" y="103"/>
                  </a:lnTo>
                  <a:lnTo>
                    <a:pt x="88" y="93"/>
                  </a:lnTo>
                  <a:lnTo>
                    <a:pt x="98" y="86"/>
                  </a:lnTo>
                  <a:lnTo>
                    <a:pt x="108" y="81"/>
                  </a:lnTo>
                  <a:lnTo>
                    <a:pt x="120" y="77"/>
                  </a:lnTo>
                  <a:lnTo>
                    <a:pt x="124" y="72"/>
                  </a:lnTo>
                  <a:lnTo>
                    <a:pt x="129" y="69"/>
                  </a:lnTo>
                  <a:lnTo>
                    <a:pt x="134" y="64"/>
                  </a:lnTo>
                  <a:lnTo>
                    <a:pt x="144" y="64"/>
                  </a:lnTo>
                  <a:lnTo>
                    <a:pt x="149" y="57"/>
                  </a:lnTo>
                  <a:lnTo>
                    <a:pt x="155" y="52"/>
                  </a:lnTo>
                  <a:lnTo>
                    <a:pt x="167" y="46"/>
                  </a:lnTo>
                  <a:lnTo>
                    <a:pt x="179" y="45"/>
                  </a:lnTo>
                  <a:lnTo>
                    <a:pt x="189" y="43"/>
                  </a:lnTo>
                  <a:lnTo>
                    <a:pt x="203" y="40"/>
                  </a:lnTo>
                  <a:lnTo>
                    <a:pt x="206" y="36"/>
                  </a:lnTo>
                  <a:lnTo>
                    <a:pt x="215" y="34"/>
                  </a:lnTo>
                  <a:lnTo>
                    <a:pt x="223" y="31"/>
                  </a:lnTo>
                  <a:lnTo>
                    <a:pt x="232" y="29"/>
                  </a:lnTo>
                  <a:lnTo>
                    <a:pt x="248" y="22"/>
                  </a:lnTo>
                  <a:lnTo>
                    <a:pt x="254" y="12"/>
                  </a:lnTo>
                  <a:lnTo>
                    <a:pt x="251" y="7"/>
                  </a:lnTo>
                  <a:lnTo>
                    <a:pt x="246" y="3"/>
                  </a:lnTo>
                  <a:lnTo>
                    <a:pt x="239" y="0"/>
                  </a:lnTo>
                  <a:lnTo>
                    <a:pt x="234" y="0"/>
                  </a:lnTo>
                  <a:lnTo>
                    <a:pt x="223" y="0"/>
                  </a:lnTo>
                  <a:lnTo>
                    <a:pt x="213" y="3"/>
                  </a:lnTo>
                  <a:lnTo>
                    <a:pt x="205" y="9"/>
                  </a:lnTo>
                  <a:lnTo>
                    <a:pt x="196" y="14"/>
                  </a:lnTo>
                  <a:lnTo>
                    <a:pt x="186" y="19"/>
                  </a:lnTo>
                  <a:lnTo>
                    <a:pt x="177" y="24"/>
                  </a:lnTo>
                  <a:lnTo>
                    <a:pt x="167" y="26"/>
                  </a:lnTo>
                  <a:lnTo>
                    <a:pt x="158" y="29"/>
                  </a:lnTo>
                  <a:lnTo>
                    <a:pt x="149" y="26"/>
                  </a:lnTo>
                  <a:lnTo>
                    <a:pt x="143" y="22"/>
                  </a:lnTo>
                  <a:lnTo>
                    <a:pt x="132" y="26"/>
                  </a:lnTo>
                  <a:lnTo>
                    <a:pt x="127" y="29"/>
                  </a:lnTo>
                  <a:lnTo>
                    <a:pt x="112" y="33"/>
                  </a:lnTo>
                  <a:lnTo>
                    <a:pt x="101" y="41"/>
                  </a:lnTo>
                  <a:lnTo>
                    <a:pt x="89" y="48"/>
                  </a:lnTo>
                  <a:lnTo>
                    <a:pt x="81" y="53"/>
                  </a:lnTo>
                  <a:lnTo>
                    <a:pt x="70" y="55"/>
                  </a:lnTo>
                  <a:lnTo>
                    <a:pt x="60" y="57"/>
                  </a:lnTo>
                  <a:lnTo>
                    <a:pt x="55" y="58"/>
                  </a:lnTo>
                  <a:lnTo>
                    <a:pt x="55" y="62"/>
                  </a:lnTo>
                  <a:lnTo>
                    <a:pt x="57" y="65"/>
                  </a:lnTo>
                  <a:lnTo>
                    <a:pt x="58" y="71"/>
                  </a:lnTo>
                  <a:lnTo>
                    <a:pt x="53" y="79"/>
                  </a:lnTo>
                  <a:lnTo>
                    <a:pt x="45" y="88"/>
                  </a:lnTo>
                  <a:lnTo>
                    <a:pt x="36" y="95"/>
                  </a:lnTo>
                  <a:lnTo>
                    <a:pt x="33" y="101"/>
                  </a:lnTo>
                  <a:lnTo>
                    <a:pt x="36" y="105"/>
                  </a:lnTo>
                  <a:lnTo>
                    <a:pt x="39" y="113"/>
                  </a:lnTo>
                  <a:lnTo>
                    <a:pt x="31" y="113"/>
                  </a:lnTo>
                  <a:lnTo>
                    <a:pt x="24" y="117"/>
                  </a:lnTo>
                  <a:lnTo>
                    <a:pt x="17" y="120"/>
                  </a:lnTo>
                  <a:lnTo>
                    <a:pt x="15" y="127"/>
                  </a:lnTo>
                  <a:lnTo>
                    <a:pt x="15" y="132"/>
                  </a:lnTo>
                  <a:lnTo>
                    <a:pt x="15" y="134"/>
                  </a:lnTo>
                  <a:lnTo>
                    <a:pt x="12" y="139"/>
                  </a:lnTo>
                  <a:lnTo>
                    <a:pt x="7" y="143"/>
                  </a:lnTo>
                  <a:lnTo>
                    <a:pt x="2" y="146"/>
                  </a:lnTo>
                  <a:lnTo>
                    <a:pt x="0" y="155"/>
                  </a:lnTo>
                  <a:lnTo>
                    <a:pt x="5" y="162"/>
                  </a:lnTo>
                  <a:lnTo>
                    <a:pt x="10" y="165"/>
                  </a:lnTo>
                  <a:lnTo>
                    <a:pt x="12" y="165"/>
                  </a:lnTo>
                  <a:lnTo>
                    <a:pt x="17" y="165"/>
                  </a:lnTo>
                  <a:lnTo>
                    <a:pt x="20" y="165"/>
                  </a:lnTo>
                  <a:lnTo>
                    <a:pt x="26" y="165"/>
                  </a:lnTo>
                  <a:lnTo>
                    <a:pt x="31" y="170"/>
                  </a:lnTo>
                  <a:lnTo>
                    <a:pt x="33" y="182"/>
                  </a:lnTo>
                  <a:lnTo>
                    <a:pt x="38" y="182"/>
                  </a:lnTo>
                  <a:lnTo>
                    <a:pt x="45" y="182"/>
                  </a:lnTo>
                  <a:lnTo>
                    <a:pt x="46" y="184"/>
                  </a:lnTo>
                  <a:lnTo>
                    <a:pt x="48" y="186"/>
                  </a:lnTo>
                  <a:lnTo>
                    <a:pt x="88" y="186"/>
                  </a:lnTo>
                  <a:lnTo>
                    <a:pt x="84" y="181"/>
                  </a:lnTo>
                  <a:lnTo>
                    <a:pt x="82" y="181"/>
                  </a:lnTo>
                  <a:lnTo>
                    <a:pt x="88" y="186"/>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186" name="Freeform 255"/>
            <p:cNvSpPr>
              <a:spLocks/>
            </p:cNvSpPr>
            <p:nvPr/>
          </p:nvSpPr>
          <p:spPr bwMode="auto">
            <a:xfrm>
              <a:off x="4102894" y="2519363"/>
              <a:ext cx="884238" cy="633412"/>
            </a:xfrm>
            <a:custGeom>
              <a:avLst/>
              <a:gdLst/>
              <a:ahLst/>
              <a:cxnLst>
                <a:cxn ang="0">
                  <a:pos x="530" y="291"/>
                </a:cxn>
                <a:cxn ang="0">
                  <a:pos x="540" y="313"/>
                </a:cxn>
                <a:cxn ang="0">
                  <a:pos x="492" y="315"/>
                </a:cxn>
                <a:cxn ang="0">
                  <a:pos x="461" y="325"/>
                </a:cxn>
                <a:cxn ang="0">
                  <a:pos x="466" y="349"/>
                </a:cxn>
                <a:cxn ang="0">
                  <a:pos x="478" y="367"/>
                </a:cxn>
                <a:cxn ang="0">
                  <a:pos x="462" y="370"/>
                </a:cxn>
                <a:cxn ang="0">
                  <a:pos x="445" y="380"/>
                </a:cxn>
                <a:cxn ang="0">
                  <a:pos x="437" y="358"/>
                </a:cxn>
                <a:cxn ang="0">
                  <a:pos x="411" y="312"/>
                </a:cxn>
                <a:cxn ang="0">
                  <a:pos x="373" y="274"/>
                </a:cxn>
                <a:cxn ang="0">
                  <a:pos x="339" y="245"/>
                </a:cxn>
                <a:cxn ang="0">
                  <a:pos x="308" y="241"/>
                </a:cxn>
                <a:cxn ang="0">
                  <a:pos x="328" y="270"/>
                </a:cxn>
                <a:cxn ang="0">
                  <a:pos x="361" y="300"/>
                </a:cxn>
                <a:cxn ang="0">
                  <a:pos x="387" y="329"/>
                </a:cxn>
                <a:cxn ang="0">
                  <a:pos x="373" y="349"/>
                </a:cxn>
                <a:cxn ang="0">
                  <a:pos x="361" y="356"/>
                </a:cxn>
                <a:cxn ang="0">
                  <a:pos x="337" y="317"/>
                </a:cxn>
                <a:cxn ang="0">
                  <a:pos x="299" y="293"/>
                </a:cxn>
                <a:cxn ang="0">
                  <a:pos x="253" y="258"/>
                </a:cxn>
                <a:cxn ang="0">
                  <a:pos x="182" y="275"/>
                </a:cxn>
                <a:cxn ang="0">
                  <a:pos x="139" y="325"/>
                </a:cxn>
                <a:cxn ang="0">
                  <a:pos x="117" y="375"/>
                </a:cxn>
                <a:cxn ang="0">
                  <a:pos x="89" y="387"/>
                </a:cxn>
                <a:cxn ang="0">
                  <a:pos x="38" y="382"/>
                </a:cxn>
                <a:cxn ang="0">
                  <a:pos x="7" y="367"/>
                </a:cxn>
                <a:cxn ang="0">
                  <a:pos x="5" y="330"/>
                </a:cxn>
                <a:cxn ang="0">
                  <a:pos x="5" y="277"/>
                </a:cxn>
                <a:cxn ang="0">
                  <a:pos x="55" y="270"/>
                </a:cxn>
                <a:cxn ang="0">
                  <a:pos x="108" y="274"/>
                </a:cxn>
                <a:cxn ang="0">
                  <a:pos x="120" y="238"/>
                </a:cxn>
                <a:cxn ang="0">
                  <a:pos x="105" y="205"/>
                </a:cxn>
                <a:cxn ang="0">
                  <a:pos x="69" y="186"/>
                </a:cxn>
                <a:cxn ang="0">
                  <a:pos x="93" y="179"/>
                </a:cxn>
                <a:cxn ang="0">
                  <a:pos x="110" y="164"/>
                </a:cxn>
                <a:cxn ang="0">
                  <a:pos x="139" y="160"/>
                </a:cxn>
                <a:cxn ang="0">
                  <a:pos x="168" y="134"/>
                </a:cxn>
                <a:cxn ang="0">
                  <a:pos x="198" y="107"/>
                </a:cxn>
                <a:cxn ang="0">
                  <a:pos x="235" y="86"/>
                </a:cxn>
                <a:cxn ang="0">
                  <a:pos x="263" y="74"/>
                </a:cxn>
                <a:cxn ang="0">
                  <a:pos x="249" y="31"/>
                </a:cxn>
                <a:cxn ang="0">
                  <a:pos x="278" y="12"/>
                </a:cxn>
                <a:cxn ang="0">
                  <a:pos x="284" y="30"/>
                </a:cxn>
                <a:cxn ang="0">
                  <a:pos x="277" y="64"/>
                </a:cxn>
                <a:cxn ang="0">
                  <a:pos x="301" y="73"/>
                </a:cxn>
                <a:cxn ang="0">
                  <a:pos x="328" y="74"/>
                </a:cxn>
                <a:cxn ang="0">
                  <a:pos x="371" y="61"/>
                </a:cxn>
                <a:cxn ang="0">
                  <a:pos x="407" y="64"/>
                </a:cxn>
                <a:cxn ang="0">
                  <a:pos x="466" y="64"/>
                </a:cxn>
                <a:cxn ang="0">
                  <a:pos x="473" y="122"/>
                </a:cxn>
                <a:cxn ang="0">
                  <a:pos x="459" y="183"/>
                </a:cxn>
                <a:cxn ang="0">
                  <a:pos x="507" y="181"/>
                </a:cxn>
                <a:cxn ang="0">
                  <a:pos x="540" y="227"/>
                </a:cxn>
                <a:cxn ang="0">
                  <a:pos x="557" y="234"/>
                </a:cxn>
              </a:cxnLst>
              <a:rect l="0" t="0" r="r" b="b"/>
              <a:pathLst>
                <a:path w="557" h="399">
                  <a:moveTo>
                    <a:pt x="547" y="248"/>
                  </a:moveTo>
                  <a:lnTo>
                    <a:pt x="545" y="253"/>
                  </a:lnTo>
                  <a:lnTo>
                    <a:pt x="543" y="255"/>
                  </a:lnTo>
                  <a:lnTo>
                    <a:pt x="543" y="269"/>
                  </a:lnTo>
                  <a:lnTo>
                    <a:pt x="535" y="277"/>
                  </a:lnTo>
                  <a:lnTo>
                    <a:pt x="530" y="291"/>
                  </a:lnTo>
                  <a:lnTo>
                    <a:pt x="531" y="296"/>
                  </a:lnTo>
                  <a:lnTo>
                    <a:pt x="536" y="303"/>
                  </a:lnTo>
                  <a:lnTo>
                    <a:pt x="542" y="306"/>
                  </a:lnTo>
                  <a:lnTo>
                    <a:pt x="547" y="312"/>
                  </a:lnTo>
                  <a:lnTo>
                    <a:pt x="543" y="312"/>
                  </a:lnTo>
                  <a:lnTo>
                    <a:pt x="540" y="313"/>
                  </a:lnTo>
                  <a:lnTo>
                    <a:pt x="533" y="313"/>
                  </a:lnTo>
                  <a:lnTo>
                    <a:pt x="528" y="315"/>
                  </a:lnTo>
                  <a:lnTo>
                    <a:pt x="519" y="320"/>
                  </a:lnTo>
                  <a:lnTo>
                    <a:pt x="512" y="325"/>
                  </a:lnTo>
                  <a:lnTo>
                    <a:pt x="502" y="320"/>
                  </a:lnTo>
                  <a:lnTo>
                    <a:pt x="492" y="315"/>
                  </a:lnTo>
                  <a:lnTo>
                    <a:pt x="481" y="317"/>
                  </a:lnTo>
                  <a:lnTo>
                    <a:pt x="475" y="322"/>
                  </a:lnTo>
                  <a:lnTo>
                    <a:pt x="475" y="327"/>
                  </a:lnTo>
                  <a:lnTo>
                    <a:pt x="475" y="332"/>
                  </a:lnTo>
                  <a:lnTo>
                    <a:pt x="466" y="329"/>
                  </a:lnTo>
                  <a:lnTo>
                    <a:pt x="461" y="325"/>
                  </a:lnTo>
                  <a:lnTo>
                    <a:pt x="457" y="327"/>
                  </a:lnTo>
                  <a:lnTo>
                    <a:pt x="456" y="330"/>
                  </a:lnTo>
                  <a:lnTo>
                    <a:pt x="466" y="343"/>
                  </a:lnTo>
                  <a:lnTo>
                    <a:pt x="464" y="344"/>
                  </a:lnTo>
                  <a:lnTo>
                    <a:pt x="464" y="348"/>
                  </a:lnTo>
                  <a:lnTo>
                    <a:pt x="466" y="349"/>
                  </a:lnTo>
                  <a:lnTo>
                    <a:pt x="471" y="355"/>
                  </a:lnTo>
                  <a:lnTo>
                    <a:pt x="476" y="358"/>
                  </a:lnTo>
                  <a:lnTo>
                    <a:pt x="481" y="361"/>
                  </a:lnTo>
                  <a:lnTo>
                    <a:pt x="481" y="363"/>
                  </a:lnTo>
                  <a:lnTo>
                    <a:pt x="483" y="367"/>
                  </a:lnTo>
                  <a:lnTo>
                    <a:pt x="478" y="367"/>
                  </a:lnTo>
                  <a:lnTo>
                    <a:pt x="475" y="370"/>
                  </a:lnTo>
                  <a:lnTo>
                    <a:pt x="475" y="370"/>
                  </a:lnTo>
                  <a:lnTo>
                    <a:pt x="464" y="365"/>
                  </a:lnTo>
                  <a:lnTo>
                    <a:pt x="461" y="361"/>
                  </a:lnTo>
                  <a:lnTo>
                    <a:pt x="461" y="367"/>
                  </a:lnTo>
                  <a:lnTo>
                    <a:pt x="462" y="370"/>
                  </a:lnTo>
                  <a:lnTo>
                    <a:pt x="464" y="375"/>
                  </a:lnTo>
                  <a:lnTo>
                    <a:pt x="461" y="380"/>
                  </a:lnTo>
                  <a:lnTo>
                    <a:pt x="464" y="387"/>
                  </a:lnTo>
                  <a:lnTo>
                    <a:pt x="459" y="387"/>
                  </a:lnTo>
                  <a:lnTo>
                    <a:pt x="456" y="387"/>
                  </a:lnTo>
                  <a:lnTo>
                    <a:pt x="445" y="380"/>
                  </a:lnTo>
                  <a:lnTo>
                    <a:pt x="442" y="370"/>
                  </a:lnTo>
                  <a:lnTo>
                    <a:pt x="444" y="365"/>
                  </a:lnTo>
                  <a:lnTo>
                    <a:pt x="447" y="361"/>
                  </a:lnTo>
                  <a:lnTo>
                    <a:pt x="442" y="361"/>
                  </a:lnTo>
                  <a:lnTo>
                    <a:pt x="438" y="361"/>
                  </a:lnTo>
                  <a:lnTo>
                    <a:pt x="437" y="358"/>
                  </a:lnTo>
                  <a:lnTo>
                    <a:pt x="437" y="356"/>
                  </a:lnTo>
                  <a:lnTo>
                    <a:pt x="430" y="346"/>
                  </a:lnTo>
                  <a:lnTo>
                    <a:pt x="425" y="341"/>
                  </a:lnTo>
                  <a:lnTo>
                    <a:pt x="414" y="330"/>
                  </a:lnTo>
                  <a:lnTo>
                    <a:pt x="411" y="318"/>
                  </a:lnTo>
                  <a:lnTo>
                    <a:pt x="411" y="312"/>
                  </a:lnTo>
                  <a:lnTo>
                    <a:pt x="411" y="306"/>
                  </a:lnTo>
                  <a:lnTo>
                    <a:pt x="404" y="293"/>
                  </a:lnTo>
                  <a:lnTo>
                    <a:pt x="394" y="284"/>
                  </a:lnTo>
                  <a:lnTo>
                    <a:pt x="382" y="279"/>
                  </a:lnTo>
                  <a:lnTo>
                    <a:pt x="378" y="274"/>
                  </a:lnTo>
                  <a:lnTo>
                    <a:pt x="373" y="274"/>
                  </a:lnTo>
                  <a:lnTo>
                    <a:pt x="371" y="274"/>
                  </a:lnTo>
                  <a:lnTo>
                    <a:pt x="361" y="270"/>
                  </a:lnTo>
                  <a:lnTo>
                    <a:pt x="354" y="263"/>
                  </a:lnTo>
                  <a:lnTo>
                    <a:pt x="347" y="253"/>
                  </a:lnTo>
                  <a:lnTo>
                    <a:pt x="347" y="245"/>
                  </a:lnTo>
                  <a:lnTo>
                    <a:pt x="339" y="245"/>
                  </a:lnTo>
                  <a:lnTo>
                    <a:pt x="332" y="245"/>
                  </a:lnTo>
                  <a:lnTo>
                    <a:pt x="327" y="238"/>
                  </a:lnTo>
                  <a:lnTo>
                    <a:pt x="325" y="231"/>
                  </a:lnTo>
                  <a:lnTo>
                    <a:pt x="313" y="234"/>
                  </a:lnTo>
                  <a:lnTo>
                    <a:pt x="308" y="239"/>
                  </a:lnTo>
                  <a:lnTo>
                    <a:pt x="308" y="241"/>
                  </a:lnTo>
                  <a:lnTo>
                    <a:pt x="311" y="243"/>
                  </a:lnTo>
                  <a:lnTo>
                    <a:pt x="309" y="246"/>
                  </a:lnTo>
                  <a:lnTo>
                    <a:pt x="309" y="251"/>
                  </a:lnTo>
                  <a:lnTo>
                    <a:pt x="311" y="260"/>
                  </a:lnTo>
                  <a:lnTo>
                    <a:pt x="320" y="265"/>
                  </a:lnTo>
                  <a:lnTo>
                    <a:pt x="328" y="270"/>
                  </a:lnTo>
                  <a:lnTo>
                    <a:pt x="332" y="281"/>
                  </a:lnTo>
                  <a:lnTo>
                    <a:pt x="337" y="291"/>
                  </a:lnTo>
                  <a:lnTo>
                    <a:pt x="342" y="298"/>
                  </a:lnTo>
                  <a:lnTo>
                    <a:pt x="352" y="300"/>
                  </a:lnTo>
                  <a:lnTo>
                    <a:pt x="363" y="300"/>
                  </a:lnTo>
                  <a:lnTo>
                    <a:pt x="361" y="300"/>
                  </a:lnTo>
                  <a:lnTo>
                    <a:pt x="361" y="303"/>
                  </a:lnTo>
                  <a:lnTo>
                    <a:pt x="364" y="308"/>
                  </a:lnTo>
                  <a:lnTo>
                    <a:pt x="375" y="313"/>
                  </a:lnTo>
                  <a:lnTo>
                    <a:pt x="389" y="320"/>
                  </a:lnTo>
                  <a:lnTo>
                    <a:pt x="395" y="332"/>
                  </a:lnTo>
                  <a:lnTo>
                    <a:pt x="387" y="329"/>
                  </a:lnTo>
                  <a:lnTo>
                    <a:pt x="380" y="325"/>
                  </a:lnTo>
                  <a:lnTo>
                    <a:pt x="371" y="327"/>
                  </a:lnTo>
                  <a:lnTo>
                    <a:pt x="368" y="334"/>
                  </a:lnTo>
                  <a:lnTo>
                    <a:pt x="371" y="339"/>
                  </a:lnTo>
                  <a:lnTo>
                    <a:pt x="376" y="348"/>
                  </a:lnTo>
                  <a:lnTo>
                    <a:pt x="373" y="349"/>
                  </a:lnTo>
                  <a:lnTo>
                    <a:pt x="371" y="351"/>
                  </a:lnTo>
                  <a:lnTo>
                    <a:pt x="366" y="360"/>
                  </a:lnTo>
                  <a:lnTo>
                    <a:pt x="359" y="367"/>
                  </a:lnTo>
                  <a:lnTo>
                    <a:pt x="354" y="365"/>
                  </a:lnTo>
                  <a:lnTo>
                    <a:pt x="354" y="361"/>
                  </a:lnTo>
                  <a:lnTo>
                    <a:pt x="361" y="356"/>
                  </a:lnTo>
                  <a:lnTo>
                    <a:pt x="363" y="349"/>
                  </a:lnTo>
                  <a:lnTo>
                    <a:pt x="359" y="339"/>
                  </a:lnTo>
                  <a:lnTo>
                    <a:pt x="358" y="334"/>
                  </a:lnTo>
                  <a:lnTo>
                    <a:pt x="349" y="327"/>
                  </a:lnTo>
                  <a:lnTo>
                    <a:pt x="344" y="318"/>
                  </a:lnTo>
                  <a:lnTo>
                    <a:pt x="337" y="317"/>
                  </a:lnTo>
                  <a:lnTo>
                    <a:pt x="333" y="313"/>
                  </a:lnTo>
                  <a:lnTo>
                    <a:pt x="321" y="310"/>
                  </a:lnTo>
                  <a:lnTo>
                    <a:pt x="316" y="306"/>
                  </a:lnTo>
                  <a:lnTo>
                    <a:pt x="311" y="301"/>
                  </a:lnTo>
                  <a:lnTo>
                    <a:pt x="306" y="298"/>
                  </a:lnTo>
                  <a:lnTo>
                    <a:pt x="299" y="293"/>
                  </a:lnTo>
                  <a:lnTo>
                    <a:pt x="294" y="288"/>
                  </a:lnTo>
                  <a:lnTo>
                    <a:pt x="287" y="277"/>
                  </a:lnTo>
                  <a:lnTo>
                    <a:pt x="282" y="267"/>
                  </a:lnTo>
                  <a:lnTo>
                    <a:pt x="273" y="258"/>
                  </a:lnTo>
                  <a:lnTo>
                    <a:pt x="263" y="257"/>
                  </a:lnTo>
                  <a:lnTo>
                    <a:pt x="253" y="258"/>
                  </a:lnTo>
                  <a:lnTo>
                    <a:pt x="249" y="265"/>
                  </a:lnTo>
                  <a:lnTo>
                    <a:pt x="235" y="272"/>
                  </a:lnTo>
                  <a:lnTo>
                    <a:pt x="222" y="279"/>
                  </a:lnTo>
                  <a:lnTo>
                    <a:pt x="206" y="275"/>
                  </a:lnTo>
                  <a:lnTo>
                    <a:pt x="192" y="272"/>
                  </a:lnTo>
                  <a:lnTo>
                    <a:pt x="182" y="275"/>
                  </a:lnTo>
                  <a:lnTo>
                    <a:pt x="177" y="286"/>
                  </a:lnTo>
                  <a:lnTo>
                    <a:pt x="180" y="296"/>
                  </a:lnTo>
                  <a:lnTo>
                    <a:pt x="170" y="306"/>
                  </a:lnTo>
                  <a:lnTo>
                    <a:pt x="155" y="313"/>
                  </a:lnTo>
                  <a:lnTo>
                    <a:pt x="146" y="317"/>
                  </a:lnTo>
                  <a:lnTo>
                    <a:pt x="139" y="325"/>
                  </a:lnTo>
                  <a:lnTo>
                    <a:pt x="132" y="336"/>
                  </a:lnTo>
                  <a:lnTo>
                    <a:pt x="131" y="346"/>
                  </a:lnTo>
                  <a:lnTo>
                    <a:pt x="132" y="351"/>
                  </a:lnTo>
                  <a:lnTo>
                    <a:pt x="136" y="353"/>
                  </a:lnTo>
                  <a:lnTo>
                    <a:pt x="127" y="365"/>
                  </a:lnTo>
                  <a:lnTo>
                    <a:pt x="117" y="375"/>
                  </a:lnTo>
                  <a:lnTo>
                    <a:pt x="112" y="377"/>
                  </a:lnTo>
                  <a:lnTo>
                    <a:pt x="108" y="382"/>
                  </a:lnTo>
                  <a:lnTo>
                    <a:pt x="103" y="386"/>
                  </a:lnTo>
                  <a:lnTo>
                    <a:pt x="98" y="387"/>
                  </a:lnTo>
                  <a:lnTo>
                    <a:pt x="98" y="387"/>
                  </a:lnTo>
                  <a:lnTo>
                    <a:pt x="89" y="387"/>
                  </a:lnTo>
                  <a:lnTo>
                    <a:pt x="82" y="389"/>
                  </a:lnTo>
                  <a:lnTo>
                    <a:pt x="67" y="394"/>
                  </a:lnTo>
                  <a:lnTo>
                    <a:pt x="53" y="399"/>
                  </a:lnTo>
                  <a:lnTo>
                    <a:pt x="48" y="396"/>
                  </a:lnTo>
                  <a:lnTo>
                    <a:pt x="45" y="389"/>
                  </a:lnTo>
                  <a:lnTo>
                    <a:pt x="38" y="382"/>
                  </a:lnTo>
                  <a:lnTo>
                    <a:pt x="33" y="380"/>
                  </a:lnTo>
                  <a:lnTo>
                    <a:pt x="20" y="382"/>
                  </a:lnTo>
                  <a:lnTo>
                    <a:pt x="12" y="384"/>
                  </a:lnTo>
                  <a:lnTo>
                    <a:pt x="7" y="380"/>
                  </a:lnTo>
                  <a:lnTo>
                    <a:pt x="7" y="379"/>
                  </a:lnTo>
                  <a:lnTo>
                    <a:pt x="7" y="367"/>
                  </a:lnTo>
                  <a:lnTo>
                    <a:pt x="7" y="360"/>
                  </a:lnTo>
                  <a:lnTo>
                    <a:pt x="2" y="356"/>
                  </a:lnTo>
                  <a:lnTo>
                    <a:pt x="0" y="353"/>
                  </a:lnTo>
                  <a:lnTo>
                    <a:pt x="2" y="344"/>
                  </a:lnTo>
                  <a:lnTo>
                    <a:pt x="5" y="341"/>
                  </a:lnTo>
                  <a:lnTo>
                    <a:pt x="5" y="330"/>
                  </a:lnTo>
                  <a:lnTo>
                    <a:pt x="7" y="320"/>
                  </a:lnTo>
                  <a:lnTo>
                    <a:pt x="8" y="310"/>
                  </a:lnTo>
                  <a:lnTo>
                    <a:pt x="10" y="301"/>
                  </a:lnTo>
                  <a:lnTo>
                    <a:pt x="7" y="291"/>
                  </a:lnTo>
                  <a:lnTo>
                    <a:pt x="3" y="282"/>
                  </a:lnTo>
                  <a:lnTo>
                    <a:pt x="5" y="277"/>
                  </a:lnTo>
                  <a:lnTo>
                    <a:pt x="12" y="274"/>
                  </a:lnTo>
                  <a:lnTo>
                    <a:pt x="19" y="269"/>
                  </a:lnTo>
                  <a:lnTo>
                    <a:pt x="24" y="269"/>
                  </a:lnTo>
                  <a:lnTo>
                    <a:pt x="27" y="269"/>
                  </a:lnTo>
                  <a:lnTo>
                    <a:pt x="33" y="270"/>
                  </a:lnTo>
                  <a:lnTo>
                    <a:pt x="55" y="270"/>
                  </a:lnTo>
                  <a:lnTo>
                    <a:pt x="58" y="272"/>
                  </a:lnTo>
                  <a:lnTo>
                    <a:pt x="63" y="274"/>
                  </a:lnTo>
                  <a:lnTo>
                    <a:pt x="88" y="274"/>
                  </a:lnTo>
                  <a:lnTo>
                    <a:pt x="94" y="274"/>
                  </a:lnTo>
                  <a:lnTo>
                    <a:pt x="101" y="275"/>
                  </a:lnTo>
                  <a:lnTo>
                    <a:pt x="108" y="274"/>
                  </a:lnTo>
                  <a:lnTo>
                    <a:pt x="115" y="274"/>
                  </a:lnTo>
                  <a:lnTo>
                    <a:pt x="119" y="262"/>
                  </a:lnTo>
                  <a:lnTo>
                    <a:pt x="122" y="250"/>
                  </a:lnTo>
                  <a:lnTo>
                    <a:pt x="120" y="243"/>
                  </a:lnTo>
                  <a:lnTo>
                    <a:pt x="120" y="236"/>
                  </a:lnTo>
                  <a:lnTo>
                    <a:pt x="120" y="238"/>
                  </a:lnTo>
                  <a:lnTo>
                    <a:pt x="120" y="232"/>
                  </a:lnTo>
                  <a:lnTo>
                    <a:pt x="122" y="229"/>
                  </a:lnTo>
                  <a:lnTo>
                    <a:pt x="120" y="226"/>
                  </a:lnTo>
                  <a:lnTo>
                    <a:pt x="119" y="222"/>
                  </a:lnTo>
                  <a:lnTo>
                    <a:pt x="106" y="215"/>
                  </a:lnTo>
                  <a:lnTo>
                    <a:pt x="105" y="205"/>
                  </a:lnTo>
                  <a:lnTo>
                    <a:pt x="101" y="202"/>
                  </a:lnTo>
                  <a:lnTo>
                    <a:pt x="100" y="202"/>
                  </a:lnTo>
                  <a:lnTo>
                    <a:pt x="89" y="198"/>
                  </a:lnTo>
                  <a:lnTo>
                    <a:pt x="81" y="195"/>
                  </a:lnTo>
                  <a:lnTo>
                    <a:pt x="72" y="189"/>
                  </a:lnTo>
                  <a:lnTo>
                    <a:pt x="69" y="186"/>
                  </a:lnTo>
                  <a:lnTo>
                    <a:pt x="69" y="184"/>
                  </a:lnTo>
                  <a:lnTo>
                    <a:pt x="70" y="181"/>
                  </a:lnTo>
                  <a:lnTo>
                    <a:pt x="76" y="179"/>
                  </a:lnTo>
                  <a:lnTo>
                    <a:pt x="81" y="176"/>
                  </a:lnTo>
                  <a:lnTo>
                    <a:pt x="88" y="176"/>
                  </a:lnTo>
                  <a:lnTo>
                    <a:pt x="93" y="179"/>
                  </a:lnTo>
                  <a:lnTo>
                    <a:pt x="101" y="181"/>
                  </a:lnTo>
                  <a:lnTo>
                    <a:pt x="106" y="179"/>
                  </a:lnTo>
                  <a:lnTo>
                    <a:pt x="113" y="177"/>
                  </a:lnTo>
                  <a:lnTo>
                    <a:pt x="113" y="174"/>
                  </a:lnTo>
                  <a:lnTo>
                    <a:pt x="110" y="169"/>
                  </a:lnTo>
                  <a:lnTo>
                    <a:pt x="110" y="164"/>
                  </a:lnTo>
                  <a:lnTo>
                    <a:pt x="110" y="160"/>
                  </a:lnTo>
                  <a:lnTo>
                    <a:pt x="115" y="160"/>
                  </a:lnTo>
                  <a:lnTo>
                    <a:pt x="122" y="164"/>
                  </a:lnTo>
                  <a:lnTo>
                    <a:pt x="131" y="167"/>
                  </a:lnTo>
                  <a:lnTo>
                    <a:pt x="136" y="164"/>
                  </a:lnTo>
                  <a:lnTo>
                    <a:pt x="139" y="160"/>
                  </a:lnTo>
                  <a:lnTo>
                    <a:pt x="148" y="157"/>
                  </a:lnTo>
                  <a:lnTo>
                    <a:pt x="155" y="152"/>
                  </a:lnTo>
                  <a:lnTo>
                    <a:pt x="158" y="143"/>
                  </a:lnTo>
                  <a:lnTo>
                    <a:pt x="162" y="136"/>
                  </a:lnTo>
                  <a:lnTo>
                    <a:pt x="165" y="134"/>
                  </a:lnTo>
                  <a:lnTo>
                    <a:pt x="168" y="134"/>
                  </a:lnTo>
                  <a:lnTo>
                    <a:pt x="172" y="131"/>
                  </a:lnTo>
                  <a:lnTo>
                    <a:pt x="180" y="129"/>
                  </a:lnTo>
                  <a:lnTo>
                    <a:pt x="189" y="126"/>
                  </a:lnTo>
                  <a:lnTo>
                    <a:pt x="194" y="124"/>
                  </a:lnTo>
                  <a:lnTo>
                    <a:pt x="196" y="116"/>
                  </a:lnTo>
                  <a:lnTo>
                    <a:pt x="198" y="107"/>
                  </a:lnTo>
                  <a:lnTo>
                    <a:pt x="199" y="104"/>
                  </a:lnTo>
                  <a:lnTo>
                    <a:pt x="201" y="102"/>
                  </a:lnTo>
                  <a:lnTo>
                    <a:pt x="211" y="91"/>
                  </a:lnTo>
                  <a:lnTo>
                    <a:pt x="229" y="86"/>
                  </a:lnTo>
                  <a:lnTo>
                    <a:pt x="232" y="86"/>
                  </a:lnTo>
                  <a:lnTo>
                    <a:pt x="235" y="86"/>
                  </a:lnTo>
                  <a:lnTo>
                    <a:pt x="235" y="85"/>
                  </a:lnTo>
                  <a:lnTo>
                    <a:pt x="239" y="83"/>
                  </a:lnTo>
                  <a:lnTo>
                    <a:pt x="244" y="81"/>
                  </a:lnTo>
                  <a:lnTo>
                    <a:pt x="251" y="83"/>
                  </a:lnTo>
                  <a:lnTo>
                    <a:pt x="258" y="79"/>
                  </a:lnTo>
                  <a:lnTo>
                    <a:pt x="263" y="74"/>
                  </a:lnTo>
                  <a:lnTo>
                    <a:pt x="261" y="67"/>
                  </a:lnTo>
                  <a:lnTo>
                    <a:pt x="260" y="62"/>
                  </a:lnTo>
                  <a:lnTo>
                    <a:pt x="256" y="52"/>
                  </a:lnTo>
                  <a:lnTo>
                    <a:pt x="253" y="45"/>
                  </a:lnTo>
                  <a:lnTo>
                    <a:pt x="249" y="38"/>
                  </a:lnTo>
                  <a:lnTo>
                    <a:pt x="249" y="31"/>
                  </a:lnTo>
                  <a:lnTo>
                    <a:pt x="251" y="18"/>
                  </a:lnTo>
                  <a:lnTo>
                    <a:pt x="260" y="11"/>
                  </a:lnTo>
                  <a:lnTo>
                    <a:pt x="270" y="6"/>
                  </a:lnTo>
                  <a:lnTo>
                    <a:pt x="282" y="0"/>
                  </a:lnTo>
                  <a:lnTo>
                    <a:pt x="282" y="6"/>
                  </a:lnTo>
                  <a:lnTo>
                    <a:pt x="278" y="12"/>
                  </a:lnTo>
                  <a:lnTo>
                    <a:pt x="278" y="19"/>
                  </a:lnTo>
                  <a:lnTo>
                    <a:pt x="280" y="23"/>
                  </a:lnTo>
                  <a:lnTo>
                    <a:pt x="287" y="24"/>
                  </a:lnTo>
                  <a:lnTo>
                    <a:pt x="287" y="26"/>
                  </a:lnTo>
                  <a:lnTo>
                    <a:pt x="287" y="28"/>
                  </a:lnTo>
                  <a:lnTo>
                    <a:pt x="284" y="30"/>
                  </a:lnTo>
                  <a:lnTo>
                    <a:pt x="282" y="33"/>
                  </a:lnTo>
                  <a:lnTo>
                    <a:pt x="273" y="40"/>
                  </a:lnTo>
                  <a:lnTo>
                    <a:pt x="270" y="52"/>
                  </a:lnTo>
                  <a:lnTo>
                    <a:pt x="272" y="57"/>
                  </a:lnTo>
                  <a:lnTo>
                    <a:pt x="277" y="62"/>
                  </a:lnTo>
                  <a:lnTo>
                    <a:pt x="277" y="64"/>
                  </a:lnTo>
                  <a:lnTo>
                    <a:pt x="277" y="67"/>
                  </a:lnTo>
                  <a:lnTo>
                    <a:pt x="282" y="67"/>
                  </a:lnTo>
                  <a:lnTo>
                    <a:pt x="289" y="69"/>
                  </a:lnTo>
                  <a:lnTo>
                    <a:pt x="289" y="73"/>
                  </a:lnTo>
                  <a:lnTo>
                    <a:pt x="292" y="76"/>
                  </a:lnTo>
                  <a:lnTo>
                    <a:pt x="301" y="73"/>
                  </a:lnTo>
                  <a:lnTo>
                    <a:pt x="309" y="69"/>
                  </a:lnTo>
                  <a:lnTo>
                    <a:pt x="316" y="66"/>
                  </a:lnTo>
                  <a:lnTo>
                    <a:pt x="327" y="66"/>
                  </a:lnTo>
                  <a:lnTo>
                    <a:pt x="325" y="67"/>
                  </a:lnTo>
                  <a:lnTo>
                    <a:pt x="325" y="71"/>
                  </a:lnTo>
                  <a:lnTo>
                    <a:pt x="328" y="74"/>
                  </a:lnTo>
                  <a:lnTo>
                    <a:pt x="332" y="78"/>
                  </a:lnTo>
                  <a:lnTo>
                    <a:pt x="337" y="74"/>
                  </a:lnTo>
                  <a:lnTo>
                    <a:pt x="342" y="73"/>
                  </a:lnTo>
                  <a:lnTo>
                    <a:pt x="352" y="69"/>
                  </a:lnTo>
                  <a:lnTo>
                    <a:pt x="364" y="67"/>
                  </a:lnTo>
                  <a:lnTo>
                    <a:pt x="371" y="61"/>
                  </a:lnTo>
                  <a:lnTo>
                    <a:pt x="383" y="57"/>
                  </a:lnTo>
                  <a:lnTo>
                    <a:pt x="392" y="57"/>
                  </a:lnTo>
                  <a:lnTo>
                    <a:pt x="401" y="59"/>
                  </a:lnTo>
                  <a:lnTo>
                    <a:pt x="399" y="62"/>
                  </a:lnTo>
                  <a:lnTo>
                    <a:pt x="399" y="66"/>
                  </a:lnTo>
                  <a:lnTo>
                    <a:pt x="407" y="64"/>
                  </a:lnTo>
                  <a:lnTo>
                    <a:pt x="416" y="64"/>
                  </a:lnTo>
                  <a:lnTo>
                    <a:pt x="425" y="62"/>
                  </a:lnTo>
                  <a:lnTo>
                    <a:pt x="435" y="62"/>
                  </a:lnTo>
                  <a:lnTo>
                    <a:pt x="447" y="62"/>
                  </a:lnTo>
                  <a:lnTo>
                    <a:pt x="461" y="62"/>
                  </a:lnTo>
                  <a:lnTo>
                    <a:pt x="466" y="64"/>
                  </a:lnTo>
                  <a:lnTo>
                    <a:pt x="471" y="73"/>
                  </a:lnTo>
                  <a:lnTo>
                    <a:pt x="475" y="81"/>
                  </a:lnTo>
                  <a:lnTo>
                    <a:pt x="476" y="91"/>
                  </a:lnTo>
                  <a:lnTo>
                    <a:pt x="473" y="100"/>
                  </a:lnTo>
                  <a:lnTo>
                    <a:pt x="469" y="109"/>
                  </a:lnTo>
                  <a:lnTo>
                    <a:pt x="473" y="122"/>
                  </a:lnTo>
                  <a:lnTo>
                    <a:pt x="478" y="136"/>
                  </a:lnTo>
                  <a:lnTo>
                    <a:pt x="473" y="141"/>
                  </a:lnTo>
                  <a:lnTo>
                    <a:pt x="468" y="147"/>
                  </a:lnTo>
                  <a:lnTo>
                    <a:pt x="461" y="159"/>
                  </a:lnTo>
                  <a:lnTo>
                    <a:pt x="459" y="176"/>
                  </a:lnTo>
                  <a:lnTo>
                    <a:pt x="459" y="183"/>
                  </a:lnTo>
                  <a:lnTo>
                    <a:pt x="464" y="186"/>
                  </a:lnTo>
                  <a:lnTo>
                    <a:pt x="471" y="186"/>
                  </a:lnTo>
                  <a:lnTo>
                    <a:pt x="481" y="188"/>
                  </a:lnTo>
                  <a:lnTo>
                    <a:pt x="490" y="186"/>
                  </a:lnTo>
                  <a:lnTo>
                    <a:pt x="500" y="184"/>
                  </a:lnTo>
                  <a:lnTo>
                    <a:pt x="507" y="181"/>
                  </a:lnTo>
                  <a:lnTo>
                    <a:pt x="518" y="181"/>
                  </a:lnTo>
                  <a:lnTo>
                    <a:pt x="524" y="184"/>
                  </a:lnTo>
                  <a:lnTo>
                    <a:pt x="528" y="193"/>
                  </a:lnTo>
                  <a:lnTo>
                    <a:pt x="531" y="202"/>
                  </a:lnTo>
                  <a:lnTo>
                    <a:pt x="540" y="207"/>
                  </a:lnTo>
                  <a:lnTo>
                    <a:pt x="540" y="227"/>
                  </a:lnTo>
                  <a:lnTo>
                    <a:pt x="540" y="229"/>
                  </a:lnTo>
                  <a:lnTo>
                    <a:pt x="543" y="231"/>
                  </a:lnTo>
                  <a:lnTo>
                    <a:pt x="545" y="234"/>
                  </a:lnTo>
                  <a:lnTo>
                    <a:pt x="550" y="232"/>
                  </a:lnTo>
                  <a:lnTo>
                    <a:pt x="557" y="231"/>
                  </a:lnTo>
                  <a:lnTo>
                    <a:pt x="557" y="234"/>
                  </a:lnTo>
                  <a:lnTo>
                    <a:pt x="557" y="239"/>
                  </a:lnTo>
                  <a:lnTo>
                    <a:pt x="550" y="241"/>
                  </a:lnTo>
                  <a:lnTo>
                    <a:pt x="547" y="248"/>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187" name="Freeform 256"/>
            <p:cNvSpPr>
              <a:spLocks/>
            </p:cNvSpPr>
            <p:nvPr/>
          </p:nvSpPr>
          <p:spPr bwMode="auto">
            <a:xfrm>
              <a:off x="4429919" y="2020888"/>
              <a:ext cx="598488" cy="574675"/>
            </a:xfrm>
            <a:custGeom>
              <a:avLst/>
              <a:gdLst/>
              <a:ahLst/>
              <a:cxnLst>
                <a:cxn ang="0">
                  <a:pos x="66" y="278"/>
                </a:cxn>
                <a:cxn ang="0">
                  <a:pos x="23" y="299"/>
                </a:cxn>
                <a:cxn ang="0">
                  <a:pos x="9" y="283"/>
                </a:cxn>
                <a:cxn ang="0">
                  <a:pos x="2" y="277"/>
                </a:cxn>
                <a:cxn ang="0">
                  <a:pos x="2" y="246"/>
                </a:cxn>
                <a:cxn ang="0">
                  <a:pos x="12" y="215"/>
                </a:cxn>
                <a:cxn ang="0">
                  <a:pos x="45" y="187"/>
                </a:cxn>
                <a:cxn ang="0">
                  <a:pos x="52" y="180"/>
                </a:cxn>
                <a:cxn ang="0">
                  <a:pos x="98" y="146"/>
                </a:cxn>
                <a:cxn ang="0">
                  <a:pos x="107" y="125"/>
                </a:cxn>
                <a:cxn ang="0">
                  <a:pos x="136" y="93"/>
                </a:cxn>
                <a:cxn ang="0">
                  <a:pos x="164" y="60"/>
                </a:cxn>
                <a:cxn ang="0">
                  <a:pos x="145" y="62"/>
                </a:cxn>
                <a:cxn ang="0">
                  <a:pos x="145" y="53"/>
                </a:cxn>
                <a:cxn ang="0">
                  <a:pos x="153" y="51"/>
                </a:cxn>
                <a:cxn ang="0">
                  <a:pos x="176" y="55"/>
                </a:cxn>
                <a:cxn ang="0">
                  <a:pos x="176" y="41"/>
                </a:cxn>
                <a:cxn ang="0">
                  <a:pos x="191" y="36"/>
                </a:cxn>
                <a:cxn ang="0">
                  <a:pos x="212" y="36"/>
                </a:cxn>
                <a:cxn ang="0">
                  <a:pos x="241" y="19"/>
                </a:cxn>
                <a:cxn ang="0">
                  <a:pos x="251" y="5"/>
                </a:cxn>
                <a:cxn ang="0">
                  <a:pos x="274" y="7"/>
                </a:cxn>
                <a:cxn ang="0">
                  <a:pos x="289" y="10"/>
                </a:cxn>
                <a:cxn ang="0">
                  <a:pos x="306" y="8"/>
                </a:cxn>
                <a:cxn ang="0">
                  <a:pos x="329" y="7"/>
                </a:cxn>
                <a:cxn ang="0">
                  <a:pos x="349" y="7"/>
                </a:cxn>
                <a:cxn ang="0">
                  <a:pos x="344" y="27"/>
                </a:cxn>
                <a:cxn ang="0">
                  <a:pos x="355" y="38"/>
                </a:cxn>
                <a:cxn ang="0">
                  <a:pos x="339" y="63"/>
                </a:cxn>
                <a:cxn ang="0">
                  <a:pos x="351" y="89"/>
                </a:cxn>
                <a:cxn ang="0">
                  <a:pos x="353" y="132"/>
                </a:cxn>
                <a:cxn ang="0">
                  <a:pos x="363" y="160"/>
                </a:cxn>
                <a:cxn ang="0">
                  <a:pos x="370" y="182"/>
                </a:cxn>
                <a:cxn ang="0">
                  <a:pos x="342" y="232"/>
                </a:cxn>
                <a:cxn ang="0">
                  <a:pos x="301" y="252"/>
                </a:cxn>
                <a:cxn ang="0">
                  <a:pos x="255" y="261"/>
                </a:cxn>
                <a:cxn ang="0">
                  <a:pos x="232" y="230"/>
                </a:cxn>
                <a:cxn ang="0">
                  <a:pos x="227" y="203"/>
                </a:cxn>
                <a:cxn ang="0">
                  <a:pos x="263" y="168"/>
                </a:cxn>
                <a:cxn ang="0">
                  <a:pos x="289" y="137"/>
                </a:cxn>
                <a:cxn ang="0">
                  <a:pos x="250" y="132"/>
                </a:cxn>
                <a:cxn ang="0">
                  <a:pos x="232" y="158"/>
                </a:cxn>
                <a:cxn ang="0">
                  <a:pos x="207" y="184"/>
                </a:cxn>
                <a:cxn ang="0">
                  <a:pos x="174" y="218"/>
                </a:cxn>
                <a:cxn ang="0">
                  <a:pos x="174" y="247"/>
                </a:cxn>
                <a:cxn ang="0">
                  <a:pos x="196" y="266"/>
                </a:cxn>
                <a:cxn ang="0">
                  <a:pos x="176" y="287"/>
                </a:cxn>
                <a:cxn ang="0">
                  <a:pos x="162" y="313"/>
                </a:cxn>
                <a:cxn ang="0">
                  <a:pos x="160" y="335"/>
                </a:cxn>
                <a:cxn ang="0">
                  <a:pos x="140" y="345"/>
                </a:cxn>
                <a:cxn ang="0">
                  <a:pos x="115" y="362"/>
                </a:cxn>
                <a:cxn ang="0">
                  <a:pos x="105" y="338"/>
                </a:cxn>
                <a:cxn ang="0">
                  <a:pos x="95" y="306"/>
                </a:cxn>
                <a:cxn ang="0">
                  <a:pos x="88" y="278"/>
                </a:cxn>
              </a:cxnLst>
              <a:rect l="0" t="0" r="r" b="b"/>
              <a:pathLst>
                <a:path w="377" h="362">
                  <a:moveTo>
                    <a:pt x="88" y="280"/>
                  </a:moveTo>
                  <a:lnTo>
                    <a:pt x="81" y="275"/>
                  </a:lnTo>
                  <a:lnTo>
                    <a:pt x="78" y="268"/>
                  </a:lnTo>
                  <a:lnTo>
                    <a:pt x="66" y="278"/>
                  </a:lnTo>
                  <a:lnTo>
                    <a:pt x="55" y="290"/>
                  </a:lnTo>
                  <a:lnTo>
                    <a:pt x="43" y="299"/>
                  </a:lnTo>
                  <a:lnTo>
                    <a:pt x="29" y="302"/>
                  </a:lnTo>
                  <a:lnTo>
                    <a:pt x="23" y="299"/>
                  </a:lnTo>
                  <a:lnTo>
                    <a:pt x="16" y="295"/>
                  </a:lnTo>
                  <a:lnTo>
                    <a:pt x="7" y="290"/>
                  </a:lnTo>
                  <a:lnTo>
                    <a:pt x="5" y="289"/>
                  </a:lnTo>
                  <a:lnTo>
                    <a:pt x="9" y="283"/>
                  </a:lnTo>
                  <a:lnTo>
                    <a:pt x="14" y="280"/>
                  </a:lnTo>
                  <a:lnTo>
                    <a:pt x="14" y="273"/>
                  </a:lnTo>
                  <a:lnTo>
                    <a:pt x="7" y="273"/>
                  </a:lnTo>
                  <a:lnTo>
                    <a:pt x="2" y="277"/>
                  </a:lnTo>
                  <a:lnTo>
                    <a:pt x="4" y="270"/>
                  </a:lnTo>
                  <a:lnTo>
                    <a:pt x="9" y="263"/>
                  </a:lnTo>
                  <a:lnTo>
                    <a:pt x="4" y="254"/>
                  </a:lnTo>
                  <a:lnTo>
                    <a:pt x="2" y="246"/>
                  </a:lnTo>
                  <a:lnTo>
                    <a:pt x="0" y="235"/>
                  </a:lnTo>
                  <a:lnTo>
                    <a:pt x="0" y="227"/>
                  </a:lnTo>
                  <a:lnTo>
                    <a:pt x="4" y="218"/>
                  </a:lnTo>
                  <a:lnTo>
                    <a:pt x="12" y="215"/>
                  </a:lnTo>
                  <a:lnTo>
                    <a:pt x="21" y="203"/>
                  </a:lnTo>
                  <a:lnTo>
                    <a:pt x="35" y="197"/>
                  </a:lnTo>
                  <a:lnTo>
                    <a:pt x="40" y="192"/>
                  </a:lnTo>
                  <a:lnTo>
                    <a:pt x="45" y="187"/>
                  </a:lnTo>
                  <a:lnTo>
                    <a:pt x="52" y="184"/>
                  </a:lnTo>
                  <a:lnTo>
                    <a:pt x="64" y="184"/>
                  </a:lnTo>
                  <a:lnTo>
                    <a:pt x="57" y="182"/>
                  </a:lnTo>
                  <a:lnTo>
                    <a:pt x="52" y="180"/>
                  </a:lnTo>
                  <a:lnTo>
                    <a:pt x="66" y="173"/>
                  </a:lnTo>
                  <a:lnTo>
                    <a:pt x="78" y="165"/>
                  </a:lnTo>
                  <a:lnTo>
                    <a:pt x="86" y="154"/>
                  </a:lnTo>
                  <a:lnTo>
                    <a:pt x="98" y="146"/>
                  </a:lnTo>
                  <a:lnTo>
                    <a:pt x="100" y="139"/>
                  </a:lnTo>
                  <a:lnTo>
                    <a:pt x="103" y="132"/>
                  </a:lnTo>
                  <a:lnTo>
                    <a:pt x="103" y="127"/>
                  </a:lnTo>
                  <a:lnTo>
                    <a:pt x="107" y="125"/>
                  </a:lnTo>
                  <a:lnTo>
                    <a:pt x="109" y="118"/>
                  </a:lnTo>
                  <a:lnTo>
                    <a:pt x="112" y="113"/>
                  </a:lnTo>
                  <a:lnTo>
                    <a:pt x="122" y="99"/>
                  </a:lnTo>
                  <a:lnTo>
                    <a:pt x="136" y="93"/>
                  </a:lnTo>
                  <a:lnTo>
                    <a:pt x="143" y="86"/>
                  </a:lnTo>
                  <a:lnTo>
                    <a:pt x="152" y="77"/>
                  </a:lnTo>
                  <a:lnTo>
                    <a:pt x="158" y="68"/>
                  </a:lnTo>
                  <a:lnTo>
                    <a:pt x="164" y="60"/>
                  </a:lnTo>
                  <a:lnTo>
                    <a:pt x="148" y="65"/>
                  </a:lnTo>
                  <a:lnTo>
                    <a:pt x="134" y="70"/>
                  </a:lnTo>
                  <a:lnTo>
                    <a:pt x="138" y="65"/>
                  </a:lnTo>
                  <a:lnTo>
                    <a:pt x="145" y="62"/>
                  </a:lnTo>
                  <a:lnTo>
                    <a:pt x="138" y="60"/>
                  </a:lnTo>
                  <a:lnTo>
                    <a:pt x="136" y="60"/>
                  </a:lnTo>
                  <a:lnTo>
                    <a:pt x="138" y="55"/>
                  </a:lnTo>
                  <a:lnTo>
                    <a:pt x="145" y="53"/>
                  </a:lnTo>
                  <a:lnTo>
                    <a:pt x="148" y="55"/>
                  </a:lnTo>
                  <a:lnTo>
                    <a:pt x="150" y="50"/>
                  </a:lnTo>
                  <a:lnTo>
                    <a:pt x="153" y="48"/>
                  </a:lnTo>
                  <a:lnTo>
                    <a:pt x="153" y="51"/>
                  </a:lnTo>
                  <a:lnTo>
                    <a:pt x="153" y="56"/>
                  </a:lnTo>
                  <a:lnTo>
                    <a:pt x="162" y="58"/>
                  </a:lnTo>
                  <a:lnTo>
                    <a:pt x="170" y="62"/>
                  </a:lnTo>
                  <a:lnTo>
                    <a:pt x="176" y="55"/>
                  </a:lnTo>
                  <a:lnTo>
                    <a:pt x="179" y="50"/>
                  </a:lnTo>
                  <a:lnTo>
                    <a:pt x="176" y="48"/>
                  </a:lnTo>
                  <a:lnTo>
                    <a:pt x="172" y="48"/>
                  </a:lnTo>
                  <a:lnTo>
                    <a:pt x="176" y="41"/>
                  </a:lnTo>
                  <a:lnTo>
                    <a:pt x="184" y="39"/>
                  </a:lnTo>
                  <a:lnTo>
                    <a:pt x="188" y="39"/>
                  </a:lnTo>
                  <a:lnTo>
                    <a:pt x="193" y="39"/>
                  </a:lnTo>
                  <a:lnTo>
                    <a:pt x="191" y="36"/>
                  </a:lnTo>
                  <a:lnTo>
                    <a:pt x="189" y="36"/>
                  </a:lnTo>
                  <a:lnTo>
                    <a:pt x="198" y="29"/>
                  </a:lnTo>
                  <a:lnTo>
                    <a:pt x="212" y="29"/>
                  </a:lnTo>
                  <a:lnTo>
                    <a:pt x="212" y="36"/>
                  </a:lnTo>
                  <a:lnTo>
                    <a:pt x="219" y="27"/>
                  </a:lnTo>
                  <a:lnTo>
                    <a:pt x="231" y="22"/>
                  </a:lnTo>
                  <a:lnTo>
                    <a:pt x="231" y="29"/>
                  </a:lnTo>
                  <a:lnTo>
                    <a:pt x="241" y="19"/>
                  </a:lnTo>
                  <a:lnTo>
                    <a:pt x="255" y="15"/>
                  </a:lnTo>
                  <a:lnTo>
                    <a:pt x="248" y="12"/>
                  </a:lnTo>
                  <a:lnTo>
                    <a:pt x="246" y="10"/>
                  </a:lnTo>
                  <a:lnTo>
                    <a:pt x="251" y="5"/>
                  </a:lnTo>
                  <a:lnTo>
                    <a:pt x="258" y="1"/>
                  </a:lnTo>
                  <a:lnTo>
                    <a:pt x="262" y="7"/>
                  </a:lnTo>
                  <a:lnTo>
                    <a:pt x="269" y="10"/>
                  </a:lnTo>
                  <a:lnTo>
                    <a:pt x="274" y="7"/>
                  </a:lnTo>
                  <a:lnTo>
                    <a:pt x="284" y="3"/>
                  </a:lnTo>
                  <a:lnTo>
                    <a:pt x="291" y="0"/>
                  </a:lnTo>
                  <a:lnTo>
                    <a:pt x="294" y="3"/>
                  </a:lnTo>
                  <a:lnTo>
                    <a:pt x="289" y="10"/>
                  </a:lnTo>
                  <a:lnTo>
                    <a:pt x="284" y="20"/>
                  </a:lnTo>
                  <a:lnTo>
                    <a:pt x="294" y="13"/>
                  </a:lnTo>
                  <a:lnTo>
                    <a:pt x="306" y="5"/>
                  </a:lnTo>
                  <a:lnTo>
                    <a:pt x="306" y="8"/>
                  </a:lnTo>
                  <a:lnTo>
                    <a:pt x="308" y="13"/>
                  </a:lnTo>
                  <a:lnTo>
                    <a:pt x="318" y="5"/>
                  </a:lnTo>
                  <a:lnTo>
                    <a:pt x="329" y="0"/>
                  </a:lnTo>
                  <a:lnTo>
                    <a:pt x="329" y="7"/>
                  </a:lnTo>
                  <a:lnTo>
                    <a:pt x="334" y="12"/>
                  </a:lnTo>
                  <a:lnTo>
                    <a:pt x="336" y="5"/>
                  </a:lnTo>
                  <a:lnTo>
                    <a:pt x="341" y="3"/>
                  </a:lnTo>
                  <a:lnTo>
                    <a:pt x="349" y="7"/>
                  </a:lnTo>
                  <a:lnTo>
                    <a:pt x="358" y="12"/>
                  </a:lnTo>
                  <a:lnTo>
                    <a:pt x="349" y="20"/>
                  </a:lnTo>
                  <a:lnTo>
                    <a:pt x="337" y="24"/>
                  </a:lnTo>
                  <a:lnTo>
                    <a:pt x="344" y="27"/>
                  </a:lnTo>
                  <a:lnTo>
                    <a:pt x="348" y="31"/>
                  </a:lnTo>
                  <a:lnTo>
                    <a:pt x="355" y="32"/>
                  </a:lnTo>
                  <a:lnTo>
                    <a:pt x="363" y="34"/>
                  </a:lnTo>
                  <a:lnTo>
                    <a:pt x="355" y="38"/>
                  </a:lnTo>
                  <a:lnTo>
                    <a:pt x="348" y="44"/>
                  </a:lnTo>
                  <a:lnTo>
                    <a:pt x="339" y="50"/>
                  </a:lnTo>
                  <a:lnTo>
                    <a:pt x="337" y="60"/>
                  </a:lnTo>
                  <a:lnTo>
                    <a:pt x="339" y="63"/>
                  </a:lnTo>
                  <a:lnTo>
                    <a:pt x="346" y="68"/>
                  </a:lnTo>
                  <a:lnTo>
                    <a:pt x="353" y="72"/>
                  </a:lnTo>
                  <a:lnTo>
                    <a:pt x="356" y="80"/>
                  </a:lnTo>
                  <a:lnTo>
                    <a:pt x="351" y="89"/>
                  </a:lnTo>
                  <a:lnTo>
                    <a:pt x="348" y="101"/>
                  </a:lnTo>
                  <a:lnTo>
                    <a:pt x="351" y="113"/>
                  </a:lnTo>
                  <a:lnTo>
                    <a:pt x="356" y="125"/>
                  </a:lnTo>
                  <a:lnTo>
                    <a:pt x="353" y="132"/>
                  </a:lnTo>
                  <a:lnTo>
                    <a:pt x="351" y="141"/>
                  </a:lnTo>
                  <a:lnTo>
                    <a:pt x="353" y="146"/>
                  </a:lnTo>
                  <a:lnTo>
                    <a:pt x="358" y="153"/>
                  </a:lnTo>
                  <a:lnTo>
                    <a:pt x="363" y="160"/>
                  </a:lnTo>
                  <a:lnTo>
                    <a:pt x="367" y="166"/>
                  </a:lnTo>
                  <a:lnTo>
                    <a:pt x="363" y="170"/>
                  </a:lnTo>
                  <a:lnTo>
                    <a:pt x="361" y="173"/>
                  </a:lnTo>
                  <a:lnTo>
                    <a:pt x="370" y="182"/>
                  </a:lnTo>
                  <a:lnTo>
                    <a:pt x="377" y="194"/>
                  </a:lnTo>
                  <a:lnTo>
                    <a:pt x="370" y="206"/>
                  </a:lnTo>
                  <a:lnTo>
                    <a:pt x="358" y="220"/>
                  </a:lnTo>
                  <a:lnTo>
                    <a:pt x="342" y="232"/>
                  </a:lnTo>
                  <a:lnTo>
                    <a:pt x="332" y="244"/>
                  </a:lnTo>
                  <a:lnTo>
                    <a:pt x="324" y="249"/>
                  </a:lnTo>
                  <a:lnTo>
                    <a:pt x="313" y="252"/>
                  </a:lnTo>
                  <a:lnTo>
                    <a:pt x="301" y="252"/>
                  </a:lnTo>
                  <a:lnTo>
                    <a:pt x="294" y="254"/>
                  </a:lnTo>
                  <a:lnTo>
                    <a:pt x="277" y="259"/>
                  </a:lnTo>
                  <a:lnTo>
                    <a:pt x="263" y="263"/>
                  </a:lnTo>
                  <a:lnTo>
                    <a:pt x="255" y="261"/>
                  </a:lnTo>
                  <a:lnTo>
                    <a:pt x="251" y="256"/>
                  </a:lnTo>
                  <a:lnTo>
                    <a:pt x="236" y="251"/>
                  </a:lnTo>
                  <a:lnTo>
                    <a:pt x="231" y="237"/>
                  </a:lnTo>
                  <a:lnTo>
                    <a:pt x="232" y="230"/>
                  </a:lnTo>
                  <a:lnTo>
                    <a:pt x="238" y="227"/>
                  </a:lnTo>
                  <a:lnTo>
                    <a:pt x="229" y="218"/>
                  </a:lnTo>
                  <a:lnTo>
                    <a:pt x="227" y="208"/>
                  </a:lnTo>
                  <a:lnTo>
                    <a:pt x="227" y="203"/>
                  </a:lnTo>
                  <a:lnTo>
                    <a:pt x="227" y="197"/>
                  </a:lnTo>
                  <a:lnTo>
                    <a:pt x="241" y="192"/>
                  </a:lnTo>
                  <a:lnTo>
                    <a:pt x="253" y="182"/>
                  </a:lnTo>
                  <a:lnTo>
                    <a:pt x="263" y="168"/>
                  </a:lnTo>
                  <a:lnTo>
                    <a:pt x="274" y="161"/>
                  </a:lnTo>
                  <a:lnTo>
                    <a:pt x="286" y="154"/>
                  </a:lnTo>
                  <a:lnTo>
                    <a:pt x="293" y="146"/>
                  </a:lnTo>
                  <a:lnTo>
                    <a:pt x="289" y="137"/>
                  </a:lnTo>
                  <a:lnTo>
                    <a:pt x="282" y="134"/>
                  </a:lnTo>
                  <a:lnTo>
                    <a:pt x="272" y="132"/>
                  </a:lnTo>
                  <a:lnTo>
                    <a:pt x="263" y="132"/>
                  </a:lnTo>
                  <a:lnTo>
                    <a:pt x="250" y="132"/>
                  </a:lnTo>
                  <a:lnTo>
                    <a:pt x="241" y="136"/>
                  </a:lnTo>
                  <a:lnTo>
                    <a:pt x="234" y="141"/>
                  </a:lnTo>
                  <a:lnTo>
                    <a:pt x="232" y="151"/>
                  </a:lnTo>
                  <a:lnTo>
                    <a:pt x="232" y="158"/>
                  </a:lnTo>
                  <a:lnTo>
                    <a:pt x="232" y="163"/>
                  </a:lnTo>
                  <a:lnTo>
                    <a:pt x="227" y="170"/>
                  </a:lnTo>
                  <a:lnTo>
                    <a:pt x="219" y="179"/>
                  </a:lnTo>
                  <a:lnTo>
                    <a:pt x="207" y="184"/>
                  </a:lnTo>
                  <a:lnTo>
                    <a:pt x="198" y="191"/>
                  </a:lnTo>
                  <a:lnTo>
                    <a:pt x="184" y="196"/>
                  </a:lnTo>
                  <a:lnTo>
                    <a:pt x="176" y="208"/>
                  </a:lnTo>
                  <a:lnTo>
                    <a:pt x="174" y="218"/>
                  </a:lnTo>
                  <a:lnTo>
                    <a:pt x="169" y="228"/>
                  </a:lnTo>
                  <a:lnTo>
                    <a:pt x="169" y="237"/>
                  </a:lnTo>
                  <a:lnTo>
                    <a:pt x="172" y="242"/>
                  </a:lnTo>
                  <a:lnTo>
                    <a:pt x="174" y="247"/>
                  </a:lnTo>
                  <a:lnTo>
                    <a:pt x="179" y="249"/>
                  </a:lnTo>
                  <a:lnTo>
                    <a:pt x="188" y="254"/>
                  </a:lnTo>
                  <a:lnTo>
                    <a:pt x="193" y="259"/>
                  </a:lnTo>
                  <a:lnTo>
                    <a:pt x="196" y="266"/>
                  </a:lnTo>
                  <a:lnTo>
                    <a:pt x="193" y="271"/>
                  </a:lnTo>
                  <a:lnTo>
                    <a:pt x="188" y="278"/>
                  </a:lnTo>
                  <a:lnTo>
                    <a:pt x="179" y="283"/>
                  </a:lnTo>
                  <a:lnTo>
                    <a:pt x="176" y="287"/>
                  </a:lnTo>
                  <a:lnTo>
                    <a:pt x="169" y="289"/>
                  </a:lnTo>
                  <a:lnTo>
                    <a:pt x="164" y="295"/>
                  </a:lnTo>
                  <a:lnTo>
                    <a:pt x="162" y="304"/>
                  </a:lnTo>
                  <a:lnTo>
                    <a:pt x="162" y="313"/>
                  </a:lnTo>
                  <a:lnTo>
                    <a:pt x="164" y="320"/>
                  </a:lnTo>
                  <a:lnTo>
                    <a:pt x="169" y="321"/>
                  </a:lnTo>
                  <a:lnTo>
                    <a:pt x="164" y="328"/>
                  </a:lnTo>
                  <a:lnTo>
                    <a:pt x="160" y="335"/>
                  </a:lnTo>
                  <a:lnTo>
                    <a:pt x="155" y="338"/>
                  </a:lnTo>
                  <a:lnTo>
                    <a:pt x="153" y="345"/>
                  </a:lnTo>
                  <a:lnTo>
                    <a:pt x="145" y="345"/>
                  </a:lnTo>
                  <a:lnTo>
                    <a:pt x="140" y="345"/>
                  </a:lnTo>
                  <a:lnTo>
                    <a:pt x="133" y="347"/>
                  </a:lnTo>
                  <a:lnTo>
                    <a:pt x="129" y="354"/>
                  </a:lnTo>
                  <a:lnTo>
                    <a:pt x="122" y="359"/>
                  </a:lnTo>
                  <a:lnTo>
                    <a:pt x="115" y="362"/>
                  </a:lnTo>
                  <a:lnTo>
                    <a:pt x="112" y="357"/>
                  </a:lnTo>
                  <a:lnTo>
                    <a:pt x="109" y="350"/>
                  </a:lnTo>
                  <a:lnTo>
                    <a:pt x="105" y="342"/>
                  </a:lnTo>
                  <a:lnTo>
                    <a:pt x="105" y="338"/>
                  </a:lnTo>
                  <a:lnTo>
                    <a:pt x="105" y="335"/>
                  </a:lnTo>
                  <a:lnTo>
                    <a:pt x="105" y="333"/>
                  </a:lnTo>
                  <a:lnTo>
                    <a:pt x="97" y="320"/>
                  </a:lnTo>
                  <a:lnTo>
                    <a:pt x="95" y="306"/>
                  </a:lnTo>
                  <a:lnTo>
                    <a:pt x="88" y="297"/>
                  </a:lnTo>
                  <a:lnTo>
                    <a:pt x="85" y="287"/>
                  </a:lnTo>
                  <a:lnTo>
                    <a:pt x="86" y="282"/>
                  </a:lnTo>
                  <a:lnTo>
                    <a:pt x="88" y="278"/>
                  </a:lnTo>
                  <a:lnTo>
                    <a:pt x="88" y="280"/>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188" name="Freeform 257"/>
            <p:cNvSpPr>
              <a:spLocks/>
            </p:cNvSpPr>
            <p:nvPr/>
          </p:nvSpPr>
          <p:spPr bwMode="auto">
            <a:xfrm>
              <a:off x="4763294" y="1717675"/>
              <a:ext cx="3906838" cy="1449387"/>
            </a:xfrm>
            <a:custGeom>
              <a:avLst/>
              <a:gdLst/>
              <a:ahLst/>
              <a:cxnLst>
                <a:cxn ang="0">
                  <a:pos x="1720" y="708"/>
                </a:cxn>
                <a:cxn ang="0">
                  <a:pos x="1734" y="571"/>
                </a:cxn>
                <a:cxn ang="0">
                  <a:pos x="1744" y="488"/>
                </a:cxn>
                <a:cxn ang="0">
                  <a:pos x="1906" y="464"/>
                </a:cxn>
                <a:cxn ang="0">
                  <a:pos x="2002" y="416"/>
                </a:cxn>
                <a:cxn ang="0">
                  <a:pos x="2086" y="409"/>
                </a:cxn>
                <a:cxn ang="0">
                  <a:pos x="1976" y="507"/>
                </a:cxn>
                <a:cxn ang="0">
                  <a:pos x="2011" y="584"/>
                </a:cxn>
                <a:cxn ang="0">
                  <a:pos x="2091" y="452"/>
                </a:cxn>
                <a:cxn ang="0">
                  <a:pos x="2257" y="399"/>
                </a:cxn>
                <a:cxn ang="0">
                  <a:pos x="2324" y="328"/>
                </a:cxn>
                <a:cxn ang="0">
                  <a:pos x="2425" y="333"/>
                </a:cxn>
                <a:cxn ang="0">
                  <a:pos x="2355" y="261"/>
                </a:cxn>
                <a:cxn ang="0">
                  <a:pos x="2177" y="234"/>
                </a:cxn>
                <a:cxn ang="0">
                  <a:pos x="1978" y="184"/>
                </a:cxn>
                <a:cxn ang="0">
                  <a:pos x="1835" y="143"/>
                </a:cxn>
                <a:cxn ang="0">
                  <a:pos x="1696" y="179"/>
                </a:cxn>
                <a:cxn ang="0">
                  <a:pos x="1582" y="173"/>
                </a:cxn>
                <a:cxn ang="0">
                  <a:pos x="1436" y="130"/>
                </a:cxn>
                <a:cxn ang="0">
                  <a:pos x="1266" y="122"/>
                </a:cxn>
                <a:cxn ang="0">
                  <a:pos x="1233" y="2"/>
                </a:cxn>
                <a:cxn ang="0">
                  <a:pos x="1106" y="48"/>
                </a:cxn>
                <a:cxn ang="0">
                  <a:pos x="958" y="106"/>
                </a:cxn>
                <a:cxn ang="0">
                  <a:pos x="863" y="156"/>
                </a:cxn>
                <a:cxn ang="0">
                  <a:pos x="790" y="148"/>
                </a:cxn>
                <a:cxn ang="0">
                  <a:pos x="769" y="251"/>
                </a:cxn>
                <a:cxn ang="0">
                  <a:pos x="731" y="137"/>
                </a:cxn>
                <a:cxn ang="0">
                  <a:pos x="704" y="256"/>
                </a:cxn>
                <a:cxn ang="0">
                  <a:pos x="585" y="247"/>
                </a:cxn>
                <a:cxn ang="0">
                  <a:pos x="470" y="247"/>
                </a:cxn>
                <a:cxn ang="0">
                  <a:pos x="363" y="247"/>
                </a:cxn>
                <a:cxn ang="0">
                  <a:pos x="294" y="335"/>
                </a:cxn>
                <a:cxn ang="0">
                  <a:pos x="237" y="311"/>
                </a:cxn>
                <a:cxn ang="0">
                  <a:pos x="225" y="244"/>
                </a:cxn>
                <a:cxn ang="0">
                  <a:pos x="136" y="259"/>
                </a:cxn>
                <a:cxn ang="0">
                  <a:pos x="153" y="361"/>
                </a:cxn>
                <a:cxn ang="0">
                  <a:pos x="107" y="464"/>
                </a:cxn>
                <a:cxn ang="0">
                  <a:pos x="41" y="500"/>
                </a:cxn>
                <a:cxn ang="0">
                  <a:pos x="45" y="567"/>
                </a:cxn>
                <a:cxn ang="0">
                  <a:pos x="43" y="688"/>
                </a:cxn>
                <a:cxn ang="0">
                  <a:pos x="124" y="734"/>
                </a:cxn>
                <a:cxn ang="0">
                  <a:pos x="212" y="755"/>
                </a:cxn>
                <a:cxn ang="0">
                  <a:pos x="253" y="713"/>
                </a:cxn>
                <a:cxn ang="0">
                  <a:pos x="270" y="765"/>
                </a:cxn>
                <a:cxn ang="0">
                  <a:pos x="353" y="829"/>
                </a:cxn>
                <a:cxn ang="0">
                  <a:pos x="415" y="851"/>
                </a:cxn>
                <a:cxn ang="0">
                  <a:pos x="403" y="727"/>
                </a:cxn>
                <a:cxn ang="0">
                  <a:pos x="492" y="729"/>
                </a:cxn>
                <a:cxn ang="0">
                  <a:pos x="473" y="811"/>
                </a:cxn>
                <a:cxn ang="0">
                  <a:pos x="494" y="880"/>
                </a:cxn>
                <a:cxn ang="0">
                  <a:pos x="599" y="889"/>
                </a:cxn>
                <a:cxn ang="0">
                  <a:pos x="666" y="875"/>
                </a:cxn>
                <a:cxn ang="0">
                  <a:pos x="747" y="872"/>
                </a:cxn>
                <a:cxn ang="0">
                  <a:pos x="798" y="825"/>
                </a:cxn>
                <a:cxn ang="0">
                  <a:pos x="932" y="710"/>
                </a:cxn>
                <a:cxn ang="0">
                  <a:pos x="1030" y="648"/>
                </a:cxn>
                <a:cxn ang="0">
                  <a:pos x="1152" y="612"/>
                </a:cxn>
                <a:cxn ang="0">
                  <a:pos x="1268" y="653"/>
                </a:cxn>
                <a:cxn ang="0">
                  <a:pos x="1422" y="653"/>
                </a:cxn>
                <a:cxn ang="0">
                  <a:pos x="1546" y="629"/>
                </a:cxn>
                <a:cxn ang="0">
                  <a:pos x="1649" y="682"/>
                </a:cxn>
                <a:cxn ang="0">
                  <a:pos x="1610" y="780"/>
                </a:cxn>
              </a:cxnLst>
              <a:rect l="0" t="0" r="r" b="b"/>
              <a:pathLst>
                <a:path w="2461" h="913">
                  <a:moveTo>
                    <a:pt x="1608" y="786"/>
                  </a:moveTo>
                  <a:lnTo>
                    <a:pt x="1612" y="786"/>
                  </a:lnTo>
                  <a:lnTo>
                    <a:pt x="1620" y="787"/>
                  </a:lnTo>
                  <a:lnTo>
                    <a:pt x="1631" y="789"/>
                  </a:lnTo>
                  <a:lnTo>
                    <a:pt x="1644" y="791"/>
                  </a:lnTo>
                  <a:lnTo>
                    <a:pt x="1653" y="787"/>
                  </a:lnTo>
                  <a:lnTo>
                    <a:pt x="1663" y="780"/>
                  </a:lnTo>
                  <a:lnTo>
                    <a:pt x="1674" y="768"/>
                  </a:lnTo>
                  <a:lnTo>
                    <a:pt x="1684" y="756"/>
                  </a:lnTo>
                  <a:lnTo>
                    <a:pt x="1692" y="743"/>
                  </a:lnTo>
                  <a:lnTo>
                    <a:pt x="1703" y="729"/>
                  </a:lnTo>
                  <a:lnTo>
                    <a:pt x="1711" y="717"/>
                  </a:lnTo>
                  <a:lnTo>
                    <a:pt x="1720" y="708"/>
                  </a:lnTo>
                  <a:lnTo>
                    <a:pt x="1725" y="700"/>
                  </a:lnTo>
                  <a:lnTo>
                    <a:pt x="1734" y="691"/>
                  </a:lnTo>
                  <a:lnTo>
                    <a:pt x="1737" y="681"/>
                  </a:lnTo>
                  <a:lnTo>
                    <a:pt x="1742" y="670"/>
                  </a:lnTo>
                  <a:lnTo>
                    <a:pt x="1742" y="660"/>
                  </a:lnTo>
                  <a:lnTo>
                    <a:pt x="1742" y="652"/>
                  </a:lnTo>
                  <a:lnTo>
                    <a:pt x="1742" y="641"/>
                  </a:lnTo>
                  <a:lnTo>
                    <a:pt x="1748" y="633"/>
                  </a:lnTo>
                  <a:lnTo>
                    <a:pt x="1753" y="621"/>
                  </a:lnTo>
                  <a:lnTo>
                    <a:pt x="1758" y="605"/>
                  </a:lnTo>
                  <a:lnTo>
                    <a:pt x="1753" y="591"/>
                  </a:lnTo>
                  <a:lnTo>
                    <a:pt x="1744" y="579"/>
                  </a:lnTo>
                  <a:lnTo>
                    <a:pt x="1734" y="571"/>
                  </a:lnTo>
                  <a:lnTo>
                    <a:pt x="1725" y="572"/>
                  </a:lnTo>
                  <a:lnTo>
                    <a:pt x="1713" y="578"/>
                  </a:lnTo>
                  <a:lnTo>
                    <a:pt x="1705" y="578"/>
                  </a:lnTo>
                  <a:lnTo>
                    <a:pt x="1694" y="576"/>
                  </a:lnTo>
                  <a:lnTo>
                    <a:pt x="1689" y="574"/>
                  </a:lnTo>
                  <a:lnTo>
                    <a:pt x="1680" y="562"/>
                  </a:lnTo>
                  <a:lnTo>
                    <a:pt x="1679" y="557"/>
                  </a:lnTo>
                  <a:lnTo>
                    <a:pt x="1682" y="545"/>
                  </a:lnTo>
                  <a:lnTo>
                    <a:pt x="1692" y="535"/>
                  </a:lnTo>
                  <a:lnTo>
                    <a:pt x="1705" y="524"/>
                  </a:lnTo>
                  <a:lnTo>
                    <a:pt x="1717" y="516"/>
                  </a:lnTo>
                  <a:lnTo>
                    <a:pt x="1729" y="502"/>
                  </a:lnTo>
                  <a:lnTo>
                    <a:pt x="1744" y="488"/>
                  </a:lnTo>
                  <a:lnTo>
                    <a:pt x="1760" y="474"/>
                  </a:lnTo>
                  <a:lnTo>
                    <a:pt x="1775" y="468"/>
                  </a:lnTo>
                  <a:lnTo>
                    <a:pt x="1784" y="464"/>
                  </a:lnTo>
                  <a:lnTo>
                    <a:pt x="1796" y="464"/>
                  </a:lnTo>
                  <a:lnTo>
                    <a:pt x="1809" y="461"/>
                  </a:lnTo>
                  <a:lnTo>
                    <a:pt x="1825" y="461"/>
                  </a:lnTo>
                  <a:lnTo>
                    <a:pt x="1837" y="459"/>
                  </a:lnTo>
                  <a:lnTo>
                    <a:pt x="1851" y="457"/>
                  </a:lnTo>
                  <a:lnTo>
                    <a:pt x="1861" y="457"/>
                  </a:lnTo>
                  <a:lnTo>
                    <a:pt x="1871" y="457"/>
                  </a:lnTo>
                  <a:lnTo>
                    <a:pt x="1885" y="457"/>
                  </a:lnTo>
                  <a:lnTo>
                    <a:pt x="1895" y="462"/>
                  </a:lnTo>
                  <a:lnTo>
                    <a:pt x="1906" y="464"/>
                  </a:lnTo>
                  <a:lnTo>
                    <a:pt x="1916" y="468"/>
                  </a:lnTo>
                  <a:lnTo>
                    <a:pt x="1920" y="468"/>
                  </a:lnTo>
                  <a:lnTo>
                    <a:pt x="1925" y="468"/>
                  </a:lnTo>
                  <a:lnTo>
                    <a:pt x="1932" y="468"/>
                  </a:lnTo>
                  <a:lnTo>
                    <a:pt x="1944" y="468"/>
                  </a:lnTo>
                  <a:lnTo>
                    <a:pt x="1945" y="454"/>
                  </a:lnTo>
                  <a:lnTo>
                    <a:pt x="1949" y="445"/>
                  </a:lnTo>
                  <a:lnTo>
                    <a:pt x="1954" y="435"/>
                  </a:lnTo>
                  <a:lnTo>
                    <a:pt x="1961" y="428"/>
                  </a:lnTo>
                  <a:lnTo>
                    <a:pt x="1968" y="421"/>
                  </a:lnTo>
                  <a:lnTo>
                    <a:pt x="1978" y="418"/>
                  </a:lnTo>
                  <a:lnTo>
                    <a:pt x="1988" y="416"/>
                  </a:lnTo>
                  <a:lnTo>
                    <a:pt x="2002" y="416"/>
                  </a:lnTo>
                  <a:lnTo>
                    <a:pt x="2007" y="414"/>
                  </a:lnTo>
                  <a:lnTo>
                    <a:pt x="2012" y="414"/>
                  </a:lnTo>
                  <a:lnTo>
                    <a:pt x="2019" y="414"/>
                  </a:lnTo>
                  <a:lnTo>
                    <a:pt x="2031" y="416"/>
                  </a:lnTo>
                  <a:lnTo>
                    <a:pt x="2024" y="423"/>
                  </a:lnTo>
                  <a:lnTo>
                    <a:pt x="2028" y="433"/>
                  </a:lnTo>
                  <a:lnTo>
                    <a:pt x="2031" y="433"/>
                  </a:lnTo>
                  <a:lnTo>
                    <a:pt x="2042" y="428"/>
                  </a:lnTo>
                  <a:lnTo>
                    <a:pt x="2055" y="416"/>
                  </a:lnTo>
                  <a:lnTo>
                    <a:pt x="2074" y="397"/>
                  </a:lnTo>
                  <a:lnTo>
                    <a:pt x="2081" y="397"/>
                  </a:lnTo>
                  <a:lnTo>
                    <a:pt x="2088" y="404"/>
                  </a:lnTo>
                  <a:lnTo>
                    <a:pt x="2086" y="409"/>
                  </a:lnTo>
                  <a:lnTo>
                    <a:pt x="2085" y="416"/>
                  </a:lnTo>
                  <a:lnTo>
                    <a:pt x="2078" y="423"/>
                  </a:lnTo>
                  <a:lnTo>
                    <a:pt x="2067" y="433"/>
                  </a:lnTo>
                  <a:lnTo>
                    <a:pt x="2057" y="437"/>
                  </a:lnTo>
                  <a:lnTo>
                    <a:pt x="2047" y="438"/>
                  </a:lnTo>
                  <a:lnTo>
                    <a:pt x="2038" y="442"/>
                  </a:lnTo>
                  <a:lnTo>
                    <a:pt x="2031" y="450"/>
                  </a:lnTo>
                  <a:lnTo>
                    <a:pt x="2023" y="461"/>
                  </a:lnTo>
                  <a:lnTo>
                    <a:pt x="2016" y="474"/>
                  </a:lnTo>
                  <a:lnTo>
                    <a:pt x="2005" y="483"/>
                  </a:lnTo>
                  <a:lnTo>
                    <a:pt x="1997" y="493"/>
                  </a:lnTo>
                  <a:lnTo>
                    <a:pt x="1985" y="498"/>
                  </a:lnTo>
                  <a:lnTo>
                    <a:pt x="1976" y="507"/>
                  </a:lnTo>
                  <a:lnTo>
                    <a:pt x="1968" y="517"/>
                  </a:lnTo>
                  <a:lnTo>
                    <a:pt x="1966" y="535"/>
                  </a:lnTo>
                  <a:lnTo>
                    <a:pt x="1966" y="541"/>
                  </a:lnTo>
                  <a:lnTo>
                    <a:pt x="1966" y="553"/>
                  </a:lnTo>
                  <a:lnTo>
                    <a:pt x="1968" y="567"/>
                  </a:lnTo>
                  <a:lnTo>
                    <a:pt x="1971" y="583"/>
                  </a:lnTo>
                  <a:lnTo>
                    <a:pt x="1973" y="595"/>
                  </a:lnTo>
                  <a:lnTo>
                    <a:pt x="1976" y="609"/>
                  </a:lnTo>
                  <a:lnTo>
                    <a:pt x="1981" y="617"/>
                  </a:lnTo>
                  <a:lnTo>
                    <a:pt x="1987" y="626"/>
                  </a:lnTo>
                  <a:lnTo>
                    <a:pt x="1993" y="610"/>
                  </a:lnTo>
                  <a:lnTo>
                    <a:pt x="2000" y="596"/>
                  </a:lnTo>
                  <a:lnTo>
                    <a:pt x="2011" y="584"/>
                  </a:lnTo>
                  <a:lnTo>
                    <a:pt x="2024" y="578"/>
                  </a:lnTo>
                  <a:lnTo>
                    <a:pt x="2026" y="567"/>
                  </a:lnTo>
                  <a:lnTo>
                    <a:pt x="2033" y="562"/>
                  </a:lnTo>
                  <a:lnTo>
                    <a:pt x="2040" y="555"/>
                  </a:lnTo>
                  <a:lnTo>
                    <a:pt x="2045" y="550"/>
                  </a:lnTo>
                  <a:lnTo>
                    <a:pt x="2047" y="538"/>
                  </a:lnTo>
                  <a:lnTo>
                    <a:pt x="2054" y="531"/>
                  </a:lnTo>
                  <a:lnTo>
                    <a:pt x="2059" y="524"/>
                  </a:lnTo>
                  <a:lnTo>
                    <a:pt x="2062" y="519"/>
                  </a:lnTo>
                  <a:lnTo>
                    <a:pt x="2059" y="509"/>
                  </a:lnTo>
                  <a:lnTo>
                    <a:pt x="2062" y="497"/>
                  </a:lnTo>
                  <a:lnTo>
                    <a:pt x="2076" y="469"/>
                  </a:lnTo>
                  <a:lnTo>
                    <a:pt x="2091" y="452"/>
                  </a:lnTo>
                  <a:lnTo>
                    <a:pt x="2105" y="443"/>
                  </a:lnTo>
                  <a:lnTo>
                    <a:pt x="2119" y="442"/>
                  </a:lnTo>
                  <a:lnTo>
                    <a:pt x="2129" y="443"/>
                  </a:lnTo>
                  <a:lnTo>
                    <a:pt x="2140" y="449"/>
                  </a:lnTo>
                  <a:lnTo>
                    <a:pt x="2148" y="452"/>
                  </a:lnTo>
                  <a:lnTo>
                    <a:pt x="2157" y="455"/>
                  </a:lnTo>
                  <a:lnTo>
                    <a:pt x="2172" y="452"/>
                  </a:lnTo>
                  <a:lnTo>
                    <a:pt x="2188" y="445"/>
                  </a:lnTo>
                  <a:lnTo>
                    <a:pt x="2202" y="435"/>
                  </a:lnTo>
                  <a:lnTo>
                    <a:pt x="2217" y="426"/>
                  </a:lnTo>
                  <a:lnTo>
                    <a:pt x="2229" y="414"/>
                  </a:lnTo>
                  <a:lnTo>
                    <a:pt x="2243" y="406"/>
                  </a:lnTo>
                  <a:lnTo>
                    <a:pt x="2257" y="399"/>
                  </a:lnTo>
                  <a:lnTo>
                    <a:pt x="2272" y="397"/>
                  </a:lnTo>
                  <a:lnTo>
                    <a:pt x="2293" y="394"/>
                  </a:lnTo>
                  <a:lnTo>
                    <a:pt x="2305" y="390"/>
                  </a:lnTo>
                  <a:lnTo>
                    <a:pt x="2308" y="385"/>
                  </a:lnTo>
                  <a:lnTo>
                    <a:pt x="2308" y="380"/>
                  </a:lnTo>
                  <a:lnTo>
                    <a:pt x="2301" y="373"/>
                  </a:lnTo>
                  <a:lnTo>
                    <a:pt x="2294" y="366"/>
                  </a:lnTo>
                  <a:lnTo>
                    <a:pt x="2289" y="361"/>
                  </a:lnTo>
                  <a:lnTo>
                    <a:pt x="2288" y="359"/>
                  </a:lnTo>
                  <a:lnTo>
                    <a:pt x="2291" y="345"/>
                  </a:lnTo>
                  <a:lnTo>
                    <a:pt x="2303" y="339"/>
                  </a:lnTo>
                  <a:lnTo>
                    <a:pt x="2313" y="333"/>
                  </a:lnTo>
                  <a:lnTo>
                    <a:pt x="2324" y="328"/>
                  </a:lnTo>
                  <a:lnTo>
                    <a:pt x="2324" y="316"/>
                  </a:lnTo>
                  <a:lnTo>
                    <a:pt x="2331" y="311"/>
                  </a:lnTo>
                  <a:lnTo>
                    <a:pt x="2341" y="311"/>
                  </a:lnTo>
                  <a:lnTo>
                    <a:pt x="2353" y="316"/>
                  </a:lnTo>
                  <a:lnTo>
                    <a:pt x="2363" y="323"/>
                  </a:lnTo>
                  <a:lnTo>
                    <a:pt x="2374" y="332"/>
                  </a:lnTo>
                  <a:lnTo>
                    <a:pt x="2382" y="339"/>
                  </a:lnTo>
                  <a:lnTo>
                    <a:pt x="2392" y="345"/>
                  </a:lnTo>
                  <a:lnTo>
                    <a:pt x="2403" y="351"/>
                  </a:lnTo>
                  <a:lnTo>
                    <a:pt x="2413" y="354"/>
                  </a:lnTo>
                  <a:lnTo>
                    <a:pt x="2417" y="351"/>
                  </a:lnTo>
                  <a:lnTo>
                    <a:pt x="2422" y="344"/>
                  </a:lnTo>
                  <a:lnTo>
                    <a:pt x="2425" y="333"/>
                  </a:lnTo>
                  <a:lnTo>
                    <a:pt x="2430" y="328"/>
                  </a:lnTo>
                  <a:lnTo>
                    <a:pt x="2435" y="321"/>
                  </a:lnTo>
                  <a:lnTo>
                    <a:pt x="2442" y="320"/>
                  </a:lnTo>
                  <a:lnTo>
                    <a:pt x="2451" y="316"/>
                  </a:lnTo>
                  <a:lnTo>
                    <a:pt x="2461" y="314"/>
                  </a:lnTo>
                  <a:lnTo>
                    <a:pt x="2451" y="304"/>
                  </a:lnTo>
                  <a:lnTo>
                    <a:pt x="2439" y="297"/>
                  </a:lnTo>
                  <a:lnTo>
                    <a:pt x="2425" y="289"/>
                  </a:lnTo>
                  <a:lnTo>
                    <a:pt x="2411" y="284"/>
                  </a:lnTo>
                  <a:lnTo>
                    <a:pt x="2394" y="277"/>
                  </a:lnTo>
                  <a:lnTo>
                    <a:pt x="2380" y="271"/>
                  </a:lnTo>
                  <a:lnTo>
                    <a:pt x="2365" y="266"/>
                  </a:lnTo>
                  <a:lnTo>
                    <a:pt x="2355" y="261"/>
                  </a:lnTo>
                  <a:lnTo>
                    <a:pt x="2337" y="251"/>
                  </a:lnTo>
                  <a:lnTo>
                    <a:pt x="2320" y="242"/>
                  </a:lnTo>
                  <a:lnTo>
                    <a:pt x="2301" y="234"/>
                  </a:lnTo>
                  <a:lnTo>
                    <a:pt x="2284" y="227"/>
                  </a:lnTo>
                  <a:lnTo>
                    <a:pt x="2263" y="220"/>
                  </a:lnTo>
                  <a:lnTo>
                    <a:pt x="2243" y="216"/>
                  </a:lnTo>
                  <a:lnTo>
                    <a:pt x="2222" y="213"/>
                  </a:lnTo>
                  <a:lnTo>
                    <a:pt x="2202" y="213"/>
                  </a:lnTo>
                  <a:lnTo>
                    <a:pt x="2190" y="213"/>
                  </a:lnTo>
                  <a:lnTo>
                    <a:pt x="2181" y="215"/>
                  </a:lnTo>
                  <a:lnTo>
                    <a:pt x="2176" y="216"/>
                  </a:lnTo>
                  <a:lnTo>
                    <a:pt x="2176" y="222"/>
                  </a:lnTo>
                  <a:lnTo>
                    <a:pt x="2177" y="234"/>
                  </a:lnTo>
                  <a:lnTo>
                    <a:pt x="2177" y="241"/>
                  </a:lnTo>
                  <a:lnTo>
                    <a:pt x="2172" y="242"/>
                  </a:lnTo>
                  <a:lnTo>
                    <a:pt x="2169" y="239"/>
                  </a:lnTo>
                  <a:lnTo>
                    <a:pt x="2153" y="227"/>
                  </a:lnTo>
                  <a:lnTo>
                    <a:pt x="2143" y="222"/>
                  </a:lnTo>
                  <a:lnTo>
                    <a:pt x="2026" y="220"/>
                  </a:lnTo>
                  <a:lnTo>
                    <a:pt x="2023" y="210"/>
                  </a:lnTo>
                  <a:lnTo>
                    <a:pt x="2019" y="203"/>
                  </a:lnTo>
                  <a:lnTo>
                    <a:pt x="2012" y="196"/>
                  </a:lnTo>
                  <a:lnTo>
                    <a:pt x="2007" y="191"/>
                  </a:lnTo>
                  <a:lnTo>
                    <a:pt x="1999" y="186"/>
                  </a:lnTo>
                  <a:lnTo>
                    <a:pt x="1990" y="184"/>
                  </a:lnTo>
                  <a:lnTo>
                    <a:pt x="1978" y="184"/>
                  </a:lnTo>
                  <a:lnTo>
                    <a:pt x="1968" y="184"/>
                  </a:lnTo>
                  <a:lnTo>
                    <a:pt x="1952" y="184"/>
                  </a:lnTo>
                  <a:lnTo>
                    <a:pt x="1937" y="186"/>
                  </a:lnTo>
                  <a:lnTo>
                    <a:pt x="1921" y="186"/>
                  </a:lnTo>
                  <a:lnTo>
                    <a:pt x="1911" y="182"/>
                  </a:lnTo>
                  <a:lnTo>
                    <a:pt x="1904" y="173"/>
                  </a:lnTo>
                  <a:lnTo>
                    <a:pt x="1899" y="167"/>
                  </a:lnTo>
                  <a:lnTo>
                    <a:pt x="1892" y="160"/>
                  </a:lnTo>
                  <a:lnTo>
                    <a:pt x="1885" y="156"/>
                  </a:lnTo>
                  <a:lnTo>
                    <a:pt x="1871" y="151"/>
                  </a:lnTo>
                  <a:lnTo>
                    <a:pt x="1859" y="148"/>
                  </a:lnTo>
                  <a:lnTo>
                    <a:pt x="1847" y="144"/>
                  </a:lnTo>
                  <a:lnTo>
                    <a:pt x="1835" y="143"/>
                  </a:lnTo>
                  <a:lnTo>
                    <a:pt x="1821" y="141"/>
                  </a:lnTo>
                  <a:lnTo>
                    <a:pt x="1808" y="139"/>
                  </a:lnTo>
                  <a:lnTo>
                    <a:pt x="1794" y="139"/>
                  </a:lnTo>
                  <a:lnTo>
                    <a:pt x="1780" y="139"/>
                  </a:lnTo>
                  <a:lnTo>
                    <a:pt x="1765" y="139"/>
                  </a:lnTo>
                  <a:lnTo>
                    <a:pt x="1756" y="143"/>
                  </a:lnTo>
                  <a:lnTo>
                    <a:pt x="1748" y="146"/>
                  </a:lnTo>
                  <a:lnTo>
                    <a:pt x="1742" y="151"/>
                  </a:lnTo>
                  <a:lnTo>
                    <a:pt x="1734" y="163"/>
                  </a:lnTo>
                  <a:lnTo>
                    <a:pt x="1732" y="179"/>
                  </a:lnTo>
                  <a:lnTo>
                    <a:pt x="1717" y="179"/>
                  </a:lnTo>
                  <a:lnTo>
                    <a:pt x="1706" y="179"/>
                  </a:lnTo>
                  <a:lnTo>
                    <a:pt x="1696" y="179"/>
                  </a:lnTo>
                  <a:lnTo>
                    <a:pt x="1687" y="179"/>
                  </a:lnTo>
                  <a:lnTo>
                    <a:pt x="1668" y="179"/>
                  </a:lnTo>
                  <a:lnTo>
                    <a:pt x="1651" y="179"/>
                  </a:lnTo>
                  <a:lnTo>
                    <a:pt x="1641" y="175"/>
                  </a:lnTo>
                  <a:lnTo>
                    <a:pt x="1636" y="172"/>
                  </a:lnTo>
                  <a:lnTo>
                    <a:pt x="1627" y="168"/>
                  </a:lnTo>
                  <a:lnTo>
                    <a:pt x="1619" y="167"/>
                  </a:lnTo>
                  <a:lnTo>
                    <a:pt x="1615" y="172"/>
                  </a:lnTo>
                  <a:lnTo>
                    <a:pt x="1613" y="180"/>
                  </a:lnTo>
                  <a:lnTo>
                    <a:pt x="1610" y="186"/>
                  </a:lnTo>
                  <a:lnTo>
                    <a:pt x="1606" y="189"/>
                  </a:lnTo>
                  <a:lnTo>
                    <a:pt x="1591" y="184"/>
                  </a:lnTo>
                  <a:lnTo>
                    <a:pt x="1582" y="173"/>
                  </a:lnTo>
                  <a:lnTo>
                    <a:pt x="1576" y="160"/>
                  </a:lnTo>
                  <a:lnTo>
                    <a:pt x="1576" y="149"/>
                  </a:lnTo>
                  <a:lnTo>
                    <a:pt x="1579" y="143"/>
                  </a:lnTo>
                  <a:lnTo>
                    <a:pt x="1582" y="132"/>
                  </a:lnTo>
                  <a:lnTo>
                    <a:pt x="1576" y="125"/>
                  </a:lnTo>
                  <a:lnTo>
                    <a:pt x="1565" y="118"/>
                  </a:lnTo>
                  <a:lnTo>
                    <a:pt x="1543" y="113"/>
                  </a:lnTo>
                  <a:lnTo>
                    <a:pt x="1512" y="112"/>
                  </a:lnTo>
                  <a:lnTo>
                    <a:pt x="1502" y="110"/>
                  </a:lnTo>
                  <a:lnTo>
                    <a:pt x="1496" y="113"/>
                  </a:lnTo>
                  <a:lnTo>
                    <a:pt x="1491" y="118"/>
                  </a:lnTo>
                  <a:lnTo>
                    <a:pt x="1491" y="130"/>
                  </a:lnTo>
                  <a:lnTo>
                    <a:pt x="1436" y="130"/>
                  </a:lnTo>
                  <a:lnTo>
                    <a:pt x="1426" y="127"/>
                  </a:lnTo>
                  <a:lnTo>
                    <a:pt x="1410" y="125"/>
                  </a:lnTo>
                  <a:lnTo>
                    <a:pt x="1391" y="122"/>
                  </a:lnTo>
                  <a:lnTo>
                    <a:pt x="1374" y="118"/>
                  </a:lnTo>
                  <a:lnTo>
                    <a:pt x="1355" y="113"/>
                  </a:lnTo>
                  <a:lnTo>
                    <a:pt x="1338" y="108"/>
                  </a:lnTo>
                  <a:lnTo>
                    <a:pt x="1326" y="103"/>
                  </a:lnTo>
                  <a:lnTo>
                    <a:pt x="1319" y="98"/>
                  </a:lnTo>
                  <a:lnTo>
                    <a:pt x="1297" y="113"/>
                  </a:lnTo>
                  <a:lnTo>
                    <a:pt x="1283" y="124"/>
                  </a:lnTo>
                  <a:lnTo>
                    <a:pt x="1273" y="127"/>
                  </a:lnTo>
                  <a:lnTo>
                    <a:pt x="1268" y="129"/>
                  </a:lnTo>
                  <a:lnTo>
                    <a:pt x="1266" y="122"/>
                  </a:lnTo>
                  <a:lnTo>
                    <a:pt x="1268" y="118"/>
                  </a:lnTo>
                  <a:lnTo>
                    <a:pt x="1278" y="108"/>
                  </a:lnTo>
                  <a:lnTo>
                    <a:pt x="1299" y="100"/>
                  </a:lnTo>
                  <a:lnTo>
                    <a:pt x="1321" y="88"/>
                  </a:lnTo>
                  <a:lnTo>
                    <a:pt x="1343" y="75"/>
                  </a:lnTo>
                  <a:lnTo>
                    <a:pt x="1355" y="62"/>
                  </a:lnTo>
                  <a:lnTo>
                    <a:pt x="1359" y="50"/>
                  </a:lnTo>
                  <a:lnTo>
                    <a:pt x="1345" y="38"/>
                  </a:lnTo>
                  <a:lnTo>
                    <a:pt x="1312" y="27"/>
                  </a:lnTo>
                  <a:lnTo>
                    <a:pt x="1257" y="27"/>
                  </a:lnTo>
                  <a:lnTo>
                    <a:pt x="1252" y="17"/>
                  </a:lnTo>
                  <a:lnTo>
                    <a:pt x="1245" y="8"/>
                  </a:lnTo>
                  <a:lnTo>
                    <a:pt x="1233" y="2"/>
                  </a:lnTo>
                  <a:lnTo>
                    <a:pt x="1219" y="0"/>
                  </a:lnTo>
                  <a:lnTo>
                    <a:pt x="1209" y="0"/>
                  </a:lnTo>
                  <a:lnTo>
                    <a:pt x="1201" y="2"/>
                  </a:lnTo>
                  <a:lnTo>
                    <a:pt x="1194" y="5"/>
                  </a:lnTo>
                  <a:lnTo>
                    <a:pt x="1189" y="10"/>
                  </a:lnTo>
                  <a:lnTo>
                    <a:pt x="1178" y="19"/>
                  </a:lnTo>
                  <a:lnTo>
                    <a:pt x="1170" y="29"/>
                  </a:lnTo>
                  <a:lnTo>
                    <a:pt x="1163" y="31"/>
                  </a:lnTo>
                  <a:lnTo>
                    <a:pt x="1152" y="36"/>
                  </a:lnTo>
                  <a:lnTo>
                    <a:pt x="1140" y="41"/>
                  </a:lnTo>
                  <a:lnTo>
                    <a:pt x="1128" y="46"/>
                  </a:lnTo>
                  <a:lnTo>
                    <a:pt x="1115" y="46"/>
                  </a:lnTo>
                  <a:lnTo>
                    <a:pt x="1106" y="48"/>
                  </a:lnTo>
                  <a:lnTo>
                    <a:pt x="1099" y="45"/>
                  </a:lnTo>
                  <a:lnTo>
                    <a:pt x="1099" y="39"/>
                  </a:lnTo>
                  <a:lnTo>
                    <a:pt x="1089" y="39"/>
                  </a:lnTo>
                  <a:lnTo>
                    <a:pt x="1077" y="43"/>
                  </a:lnTo>
                  <a:lnTo>
                    <a:pt x="1060" y="45"/>
                  </a:lnTo>
                  <a:lnTo>
                    <a:pt x="1044" y="50"/>
                  </a:lnTo>
                  <a:lnTo>
                    <a:pt x="1023" y="55"/>
                  </a:lnTo>
                  <a:lnTo>
                    <a:pt x="1006" y="62"/>
                  </a:lnTo>
                  <a:lnTo>
                    <a:pt x="987" y="70"/>
                  </a:lnTo>
                  <a:lnTo>
                    <a:pt x="974" y="82"/>
                  </a:lnTo>
                  <a:lnTo>
                    <a:pt x="968" y="89"/>
                  </a:lnTo>
                  <a:lnTo>
                    <a:pt x="963" y="100"/>
                  </a:lnTo>
                  <a:lnTo>
                    <a:pt x="958" y="106"/>
                  </a:lnTo>
                  <a:lnTo>
                    <a:pt x="953" y="112"/>
                  </a:lnTo>
                  <a:lnTo>
                    <a:pt x="943" y="110"/>
                  </a:lnTo>
                  <a:lnTo>
                    <a:pt x="932" y="110"/>
                  </a:lnTo>
                  <a:lnTo>
                    <a:pt x="919" y="110"/>
                  </a:lnTo>
                  <a:lnTo>
                    <a:pt x="905" y="112"/>
                  </a:lnTo>
                  <a:lnTo>
                    <a:pt x="891" y="112"/>
                  </a:lnTo>
                  <a:lnTo>
                    <a:pt x="881" y="117"/>
                  </a:lnTo>
                  <a:lnTo>
                    <a:pt x="874" y="122"/>
                  </a:lnTo>
                  <a:lnTo>
                    <a:pt x="872" y="134"/>
                  </a:lnTo>
                  <a:lnTo>
                    <a:pt x="874" y="143"/>
                  </a:lnTo>
                  <a:lnTo>
                    <a:pt x="881" y="155"/>
                  </a:lnTo>
                  <a:lnTo>
                    <a:pt x="872" y="156"/>
                  </a:lnTo>
                  <a:lnTo>
                    <a:pt x="863" y="156"/>
                  </a:lnTo>
                  <a:lnTo>
                    <a:pt x="857" y="155"/>
                  </a:lnTo>
                  <a:lnTo>
                    <a:pt x="850" y="155"/>
                  </a:lnTo>
                  <a:lnTo>
                    <a:pt x="839" y="155"/>
                  </a:lnTo>
                  <a:lnTo>
                    <a:pt x="829" y="155"/>
                  </a:lnTo>
                  <a:lnTo>
                    <a:pt x="817" y="163"/>
                  </a:lnTo>
                  <a:lnTo>
                    <a:pt x="810" y="168"/>
                  </a:lnTo>
                  <a:lnTo>
                    <a:pt x="805" y="168"/>
                  </a:lnTo>
                  <a:lnTo>
                    <a:pt x="803" y="165"/>
                  </a:lnTo>
                  <a:lnTo>
                    <a:pt x="798" y="156"/>
                  </a:lnTo>
                  <a:lnTo>
                    <a:pt x="798" y="149"/>
                  </a:lnTo>
                  <a:lnTo>
                    <a:pt x="796" y="143"/>
                  </a:lnTo>
                  <a:lnTo>
                    <a:pt x="795" y="139"/>
                  </a:lnTo>
                  <a:lnTo>
                    <a:pt x="790" y="148"/>
                  </a:lnTo>
                  <a:lnTo>
                    <a:pt x="784" y="156"/>
                  </a:lnTo>
                  <a:lnTo>
                    <a:pt x="776" y="161"/>
                  </a:lnTo>
                  <a:lnTo>
                    <a:pt x="769" y="168"/>
                  </a:lnTo>
                  <a:lnTo>
                    <a:pt x="772" y="179"/>
                  </a:lnTo>
                  <a:lnTo>
                    <a:pt x="781" y="191"/>
                  </a:lnTo>
                  <a:lnTo>
                    <a:pt x="783" y="201"/>
                  </a:lnTo>
                  <a:lnTo>
                    <a:pt x="779" y="215"/>
                  </a:lnTo>
                  <a:lnTo>
                    <a:pt x="776" y="227"/>
                  </a:lnTo>
                  <a:lnTo>
                    <a:pt x="783" y="244"/>
                  </a:lnTo>
                  <a:lnTo>
                    <a:pt x="786" y="258"/>
                  </a:lnTo>
                  <a:lnTo>
                    <a:pt x="783" y="265"/>
                  </a:lnTo>
                  <a:lnTo>
                    <a:pt x="774" y="259"/>
                  </a:lnTo>
                  <a:lnTo>
                    <a:pt x="769" y="251"/>
                  </a:lnTo>
                  <a:lnTo>
                    <a:pt x="764" y="237"/>
                  </a:lnTo>
                  <a:lnTo>
                    <a:pt x="760" y="223"/>
                  </a:lnTo>
                  <a:lnTo>
                    <a:pt x="757" y="206"/>
                  </a:lnTo>
                  <a:lnTo>
                    <a:pt x="755" y="192"/>
                  </a:lnTo>
                  <a:lnTo>
                    <a:pt x="755" y="179"/>
                  </a:lnTo>
                  <a:lnTo>
                    <a:pt x="755" y="172"/>
                  </a:lnTo>
                  <a:lnTo>
                    <a:pt x="759" y="160"/>
                  </a:lnTo>
                  <a:lnTo>
                    <a:pt x="764" y="151"/>
                  </a:lnTo>
                  <a:lnTo>
                    <a:pt x="762" y="146"/>
                  </a:lnTo>
                  <a:lnTo>
                    <a:pt x="760" y="144"/>
                  </a:lnTo>
                  <a:lnTo>
                    <a:pt x="753" y="141"/>
                  </a:lnTo>
                  <a:lnTo>
                    <a:pt x="741" y="139"/>
                  </a:lnTo>
                  <a:lnTo>
                    <a:pt x="731" y="137"/>
                  </a:lnTo>
                  <a:lnTo>
                    <a:pt x="721" y="141"/>
                  </a:lnTo>
                  <a:lnTo>
                    <a:pt x="710" y="146"/>
                  </a:lnTo>
                  <a:lnTo>
                    <a:pt x="700" y="155"/>
                  </a:lnTo>
                  <a:lnTo>
                    <a:pt x="690" y="161"/>
                  </a:lnTo>
                  <a:lnTo>
                    <a:pt x="683" y="172"/>
                  </a:lnTo>
                  <a:lnTo>
                    <a:pt x="678" y="180"/>
                  </a:lnTo>
                  <a:lnTo>
                    <a:pt x="678" y="189"/>
                  </a:lnTo>
                  <a:lnTo>
                    <a:pt x="678" y="204"/>
                  </a:lnTo>
                  <a:lnTo>
                    <a:pt x="683" y="218"/>
                  </a:lnTo>
                  <a:lnTo>
                    <a:pt x="690" y="229"/>
                  </a:lnTo>
                  <a:lnTo>
                    <a:pt x="700" y="241"/>
                  </a:lnTo>
                  <a:lnTo>
                    <a:pt x="705" y="251"/>
                  </a:lnTo>
                  <a:lnTo>
                    <a:pt x="704" y="256"/>
                  </a:lnTo>
                  <a:lnTo>
                    <a:pt x="697" y="256"/>
                  </a:lnTo>
                  <a:lnTo>
                    <a:pt x="686" y="253"/>
                  </a:lnTo>
                  <a:lnTo>
                    <a:pt x="673" y="246"/>
                  </a:lnTo>
                  <a:lnTo>
                    <a:pt x="659" y="239"/>
                  </a:lnTo>
                  <a:lnTo>
                    <a:pt x="643" y="232"/>
                  </a:lnTo>
                  <a:lnTo>
                    <a:pt x="635" y="229"/>
                  </a:lnTo>
                  <a:lnTo>
                    <a:pt x="612" y="222"/>
                  </a:lnTo>
                  <a:lnTo>
                    <a:pt x="597" y="222"/>
                  </a:lnTo>
                  <a:lnTo>
                    <a:pt x="588" y="220"/>
                  </a:lnTo>
                  <a:lnTo>
                    <a:pt x="585" y="225"/>
                  </a:lnTo>
                  <a:lnTo>
                    <a:pt x="585" y="230"/>
                  </a:lnTo>
                  <a:lnTo>
                    <a:pt x="588" y="237"/>
                  </a:lnTo>
                  <a:lnTo>
                    <a:pt x="585" y="247"/>
                  </a:lnTo>
                  <a:lnTo>
                    <a:pt x="583" y="254"/>
                  </a:lnTo>
                  <a:lnTo>
                    <a:pt x="580" y="254"/>
                  </a:lnTo>
                  <a:lnTo>
                    <a:pt x="576" y="256"/>
                  </a:lnTo>
                  <a:lnTo>
                    <a:pt x="568" y="249"/>
                  </a:lnTo>
                  <a:lnTo>
                    <a:pt x="561" y="246"/>
                  </a:lnTo>
                  <a:lnTo>
                    <a:pt x="545" y="247"/>
                  </a:lnTo>
                  <a:lnTo>
                    <a:pt x="528" y="254"/>
                  </a:lnTo>
                  <a:lnTo>
                    <a:pt x="518" y="256"/>
                  </a:lnTo>
                  <a:lnTo>
                    <a:pt x="507" y="258"/>
                  </a:lnTo>
                  <a:lnTo>
                    <a:pt x="497" y="256"/>
                  </a:lnTo>
                  <a:lnTo>
                    <a:pt x="490" y="256"/>
                  </a:lnTo>
                  <a:lnTo>
                    <a:pt x="482" y="247"/>
                  </a:lnTo>
                  <a:lnTo>
                    <a:pt x="470" y="247"/>
                  </a:lnTo>
                  <a:lnTo>
                    <a:pt x="454" y="253"/>
                  </a:lnTo>
                  <a:lnTo>
                    <a:pt x="439" y="263"/>
                  </a:lnTo>
                  <a:lnTo>
                    <a:pt x="420" y="273"/>
                  </a:lnTo>
                  <a:lnTo>
                    <a:pt x="406" y="284"/>
                  </a:lnTo>
                  <a:lnTo>
                    <a:pt x="392" y="290"/>
                  </a:lnTo>
                  <a:lnTo>
                    <a:pt x="384" y="294"/>
                  </a:lnTo>
                  <a:lnTo>
                    <a:pt x="373" y="290"/>
                  </a:lnTo>
                  <a:lnTo>
                    <a:pt x="370" y="284"/>
                  </a:lnTo>
                  <a:lnTo>
                    <a:pt x="370" y="273"/>
                  </a:lnTo>
                  <a:lnTo>
                    <a:pt x="372" y="265"/>
                  </a:lnTo>
                  <a:lnTo>
                    <a:pt x="370" y="254"/>
                  </a:lnTo>
                  <a:lnTo>
                    <a:pt x="368" y="251"/>
                  </a:lnTo>
                  <a:lnTo>
                    <a:pt x="363" y="247"/>
                  </a:lnTo>
                  <a:lnTo>
                    <a:pt x="358" y="253"/>
                  </a:lnTo>
                  <a:lnTo>
                    <a:pt x="351" y="263"/>
                  </a:lnTo>
                  <a:lnTo>
                    <a:pt x="344" y="285"/>
                  </a:lnTo>
                  <a:lnTo>
                    <a:pt x="347" y="290"/>
                  </a:lnTo>
                  <a:lnTo>
                    <a:pt x="353" y="301"/>
                  </a:lnTo>
                  <a:lnTo>
                    <a:pt x="347" y="308"/>
                  </a:lnTo>
                  <a:lnTo>
                    <a:pt x="337" y="311"/>
                  </a:lnTo>
                  <a:lnTo>
                    <a:pt x="323" y="308"/>
                  </a:lnTo>
                  <a:lnTo>
                    <a:pt x="311" y="311"/>
                  </a:lnTo>
                  <a:lnTo>
                    <a:pt x="306" y="313"/>
                  </a:lnTo>
                  <a:lnTo>
                    <a:pt x="303" y="320"/>
                  </a:lnTo>
                  <a:lnTo>
                    <a:pt x="298" y="327"/>
                  </a:lnTo>
                  <a:lnTo>
                    <a:pt x="294" y="335"/>
                  </a:lnTo>
                  <a:lnTo>
                    <a:pt x="287" y="340"/>
                  </a:lnTo>
                  <a:lnTo>
                    <a:pt x="277" y="344"/>
                  </a:lnTo>
                  <a:lnTo>
                    <a:pt x="263" y="344"/>
                  </a:lnTo>
                  <a:lnTo>
                    <a:pt x="246" y="339"/>
                  </a:lnTo>
                  <a:lnTo>
                    <a:pt x="246" y="359"/>
                  </a:lnTo>
                  <a:lnTo>
                    <a:pt x="234" y="356"/>
                  </a:lnTo>
                  <a:lnTo>
                    <a:pt x="227" y="352"/>
                  </a:lnTo>
                  <a:lnTo>
                    <a:pt x="222" y="345"/>
                  </a:lnTo>
                  <a:lnTo>
                    <a:pt x="220" y="340"/>
                  </a:lnTo>
                  <a:lnTo>
                    <a:pt x="215" y="323"/>
                  </a:lnTo>
                  <a:lnTo>
                    <a:pt x="210" y="311"/>
                  </a:lnTo>
                  <a:lnTo>
                    <a:pt x="224" y="311"/>
                  </a:lnTo>
                  <a:lnTo>
                    <a:pt x="237" y="311"/>
                  </a:lnTo>
                  <a:lnTo>
                    <a:pt x="249" y="311"/>
                  </a:lnTo>
                  <a:lnTo>
                    <a:pt x="265" y="316"/>
                  </a:lnTo>
                  <a:lnTo>
                    <a:pt x="275" y="316"/>
                  </a:lnTo>
                  <a:lnTo>
                    <a:pt x="289" y="313"/>
                  </a:lnTo>
                  <a:lnTo>
                    <a:pt x="299" y="308"/>
                  </a:lnTo>
                  <a:lnTo>
                    <a:pt x="308" y="301"/>
                  </a:lnTo>
                  <a:lnTo>
                    <a:pt x="308" y="290"/>
                  </a:lnTo>
                  <a:lnTo>
                    <a:pt x="303" y="282"/>
                  </a:lnTo>
                  <a:lnTo>
                    <a:pt x="287" y="271"/>
                  </a:lnTo>
                  <a:lnTo>
                    <a:pt x="263" y="261"/>
                  </a:lnTo>
                  <a:lnTo>
                    <a:pt x="251" y="256"/>
                  </a:lnTo>
                  <a:lnTo>
                    <a:pt x="239" y="251"/>
                  </a:lnTo>
                  <a:lnTo>
                    <a:pt x="225" y="244"/>
                  </a:lnTo>
                  <a:lnTo>
                    <a:pt x="212" y="239"/>
                  </a:lnTo>
                  <a:lnTo>
                    <a:pt x="196" y="234"/>
                  </a:lnTo>
                  <a:lnTo>
                    <a:pt x="184" y="229"/>
                  </a:lnTo>
                  <a:lnTo>
                    <a:pt x="174" y="225"/>
                  </a:lnTo>
                  <a:lnTo>
                    <a:pt x="167" y="225"/>
                  </a:lnTo>
                  <a:lnTo>
                    <a:pt x="163" y="223"/>
                  </a:lnTo>
                  <a:lnTo>
                    <a:pt x="153" y="225"/>
                  </a:lnTo>
                  <a:lnTo>
                    <a:pt x="145" y="229"/>
                  </a:lnTo>
                  <a:lnTo>
                    <a:pt x="138" y="235"/>
                  </a:lnTo>
                  <a:lnTo>
                    <a:pt x="129" y="241"/>
                  </a:lnTo>
                  <a:lnTo>
                    <a:pt x="127" y="251"/>
                  </a:lnTo>
                  <a:lnTo>
                    <a:pt x="129" y="254"/>
                  </a:lnTo>
                  <a:lnTo>
                    <a:pt x="136" y="259"/>
                  </a:lnTo>
                  <a:lnTo>
                    <a:pt x="143" y="263"/>
                  </a:lnTo>
                  <a:lnTo>
                    <a:pt x="146" y="271"/>
                  </a:lnTo>
                  <a:lnTo>
                    <a:pt x="141" y="280"/>
                  </a:lnTo>
                  <a:lnTo>
                    <a:pt x="138" y="292"/>
                  </a:lnTo>
                  <a:lnTo>
                    <a:pt x="141" y="304"/>
                  </a:lnTo>
                  <a:lnTo>
                    <a:pt x="146" y="316"/>
                  </a:lnTo>
                  <a:lnTo>
                    <a:pt x="143" y="323"/>
                  </a:lnTo>
                  <a:lnTo>
                    <a:pt x="141" y="332"/>
                  </a:lnTo>
                  <a:lnTo>
                    <a:pt x="143" y="337"/>
                  </a:lnTo>
                  <a:lnTo>
                    <a:pt x="148" y="344"/>
                  </a:lnTo>
                  <a:lnTo>
                    <a:pt x="153" y="351"/>
                  </a:lnTo>
                  <a:lnTo>
                    <a:pt x="157" y="357"/>
                  </a:lnTo>
                  <a:lnTo>
                    <a:pt x="153" y="361"/>
                  </a:lnTo>
                  <a:lnTo>
                    <a:pt x="151" y="364"/>
                  </a:lnTo>
                  <a:lnTo>
                    <a:pt x="160" y="373"/>
                  </a:lnTo>
                  <a:lnTo>
                    <a:pt x="167" y="385"/>
                  </a:lnTo>
                  <a:lnTo>
                    <a:pt x="160" y="397"/>
                  </a:lnTo>
                  <a:lnTo>
                    <a:pt x="148" y="411"/>
                  </a:lnTo>
                  <a:lnTo>
                    <a:pt x="132" y="423"/>
                  </a:lnTo>
                  <a:lnTo>
                    <a:pt x="122" y="435"/>
                  </a:lnTo>
                  <a:lnTo>
                    <a:pt x="127" y="442"/>
                  </a:lnTo>
                  <a:lnTo>
                    <a:pt x="134" y="454"/>
                  </a:lnTo>
                  <a:lnTo>
                    <a:pt x="127" y="455"/>
                  </a:lnTo>
                  <a:lnTo>
                    <a:pt x="120" y="459"/>
                  </a:lnTo>
                  <a:lnTo>
                    <a:pt x="112" y="462"/>
                  </a:lnTo>
                  <a:lnTo>
                    <a:pt x="107" y="464"/>
                  </a:lnTo>
                  <a:lnTo>
                    <a:pt x="95" y="462"/>
                  </a:lnTo>
                  <a:lnTo>
                    <a:pt x="81" y="461"/>
                  </a:lnTo>
                  <a:lnTo>
                    <a:pt x="69" y="461"/>
                  </a:lnTo>
                  <a:lnTo>
                    <a:pt x="59" y="466"/>
                  </a:lnTo>
                  <a:lnTo>
                    <a:pt x="50" y="471"/>
                  </a:lnTo>
                  <a:lnTo>
                    <a:pt x="52" y="478"/>
                  </a:lnTo>
                  <a:lnTo>
                    <a:pt x="64" y="493"/>
                  </a:lnTo>
                  <a:lnTo>
                    <a:pt x="65" y="504"/>
                  </a:lnTo>
                  <a:lnTo>
                    <a:pt x="62" y="509"/>
                  </a:lnTo>
                  <a:lnTo>
                    <a:pt x="59" y="512"/>
                  </a:lnTo>
                  <a:lnTo>
                    <a:pt x="52" y="509"/>
                  </a:lnTo>
                  <a:lnTo>
                    <a:pt x="46" y="505"/>
                  </a:lnTo>
                  <a:lnTo>
                    <a:pt x="41" y="500"/>
                  </a:lnTo>
                  <a:lnTo>
                    <a:pt x="38" y="498"/>
                  </a:lnTo>
                  <a:lnTo>
                    <a:pt x="29" y="502"/>
                  </a:lnTo>
                  <a:lnTo>
                    <a:pt x="24" y="511"/>
                  </a:lnTo>
                  <a:lnTo>
                    <a:pt x="17" y="523"/>
                  </a:lnTo>
                  <a:lnTo>
                    <a:pt x="17" y="535"/>
                  </a:lnTo>
                  <a:lnTo>
                    <a:pt x="14" y="545"/>
                  </a:lnTo>
                  <a:lnTo>
                    <a:pt x="9" y="552"/>
                  </a:lnTo>
                  <a:lnTo>
                    <a:pt x="2" y="557"/>
                  </a:lnTo>
                  <a:lnTo>
                    <a:pt x="0" y="569"/>
                  </a:lnTo>
                  <a:lnTo>
                    <a:pt x="9" y="567"/>
                  </a:lnTo>
                  <a:lnTo>
                    <a:pt x="19" y="567"/>
                  </a:lnTo>
                  <a:lnTo>
                    <a:pt x="31" y="567"/>
                  </a:lnTo>
                  <a:lnTo>
                    <a:pt x="45" y="567"/>
                  </a:lnTo>
                  <a:lnTo>
                    <a:pt x="50" y="569"/>
                  </a:lnTo>
                  <a:lnTo>
                    <a:pt x="55" y="578"/>
                  </a:lnTo>
                  <a:lnTo>
                    <a:pt x="59" y="586"/>
                  </a:lnTo>
                  <a:lnTo>
                    <a:pt x="60" y="596"/>
                  </a:lnTo>
                  <a:lnTo>
                    <a:pt x="57" y="605"/>
                  </a:lnTo>
                  <a:lnTo>
                    <a:pt x="53" y="614"/>
                  </a:lnTo>
                  <a:lnTo>
                    <a:pt x="57" y="627"/>
                  </a:lnTo>
                  <a:lnTo>
                    <a:pt x="62" y="641"/>
                  </a:lnTo>
                  <a:lnTo>
                    <a:pt x="57" y="646"/>
                  </a:lnTo>
                  <a:lnTo>
                    <a:pt x="52" y="652"/>
                  </a:lnTo>
                  <a:lnTo>
                    <a:pt x="45" y="664"/>
                  </a:lnTo>
                  <a:lnTo>
                    <a:pt x="43" y="681"/>
                  </a:lnTo>
                  <a:lnTo>
                    <a:pt x="43" y="688"/>
                  </a:lnTo>
                  <a:lnTo>
                    <a:pt x="48" y="691"/>
                  </a:lnTo>
                  <a:lnTo>
                    <a:pt x="55" y="691"/>
                  </a:lnTo>
                  <a:lnTo>
                    <a:pt x="65" y="693"/>
                  </a:lnTo>
                  <a:lnTo>
                    <a:pt x="74" y="691"/>
                  </a:lnTo>
                  <a:lnTo>
                    <a:pt x="84" y="689"/>
                  </a:lnTo>
                  <a:lnTo>
                    <a:pt x="91" y="686"/>
                  </a:lnTo>
                  <a:lnTo>
                    <a:pt x="102" y="686"/>
                  </a:lnTo>
                  <a:lnTo>
                    <a:pt x="108" y="689"/>
                  </a:lnTo>
                  <a:lnTo>
                    <a:pt x="112" y="698"/>
                  </a:lnTo>
                  <a:lnTo>
                    <a:pt x="115" y="707"/>
                  </a:lnTo>
                  <a:lnTo>
                    <a:pt x="124" y="712"/>
                  </a:lnTo>
                  <a:lnTo>
                    <a:pt x="124" y="732"/>
                  </a:lnTo>
                  <a:lnTo>
                    <a:pt x="124" y="734"/>
                  </a:lnTo>
                  <a:lnTo>
                    <a:pt x="127" y="736"/>
                  </a:lnTo>
                  <a:lnTo>
                    <a:pt x="129" y="739"/>
                  </a:lnTo>
                  <a:lnTo>
                    <a:pt x="134" y="737"/>
                  </a:lnTo>
                  <a:lnTo>
                    <a:pt x="141" y="736"/>
                  </a:lnTo>
                  <a:lnTo>
                    <a:pt x="146" y="731"/>
                  </a:lnTo>
                  <a:lnTo>
                    <a:pt x="153" y="727"/>
                  </a:lnTo>
                  <a:lnTo>
                    <a:pt x="157" y="722"/>
                  </a:lnTo>
                  <a:lnTo>
                    <a:pt x="165" y="720"/>
                  </a:lnTo>
                  <a:lnTo>
                    <a:pt x="172" y="725"/>
                  </a:lnTo>
                  <a:lnTo>
                    <a:pt x="184" y="739"/>
                  </a:lnTo>
                  <a:lnTo>
                    <a:pt x="196" y="751"/>
                  </a:lnTo>
                  <a:lnTo>
                    <a:pt x="205" y="758"/>
                  </a:lnTo>
                  <a:lnTo>
                    <a:pt x="212" y="755"/>
                  </a:lnTo>
                  <a:lnTo>
                    <a:pt x="222" y="751"/>
                  </a:lnTo>
                  <a:lnTo>
                    <a:pt x="232" y="746"/>
                  </a:lnTo>
                  <a:lnTo>
                    <a:pt x="239" y="743"/>
                  </a:lnTo>
                  <a:lnTo>
                    <a:pt x="236" y="741"/>
                  </a:lnTo>
                  <a:lnTo>
                    <a:pt x="232" y="741"/>
                  </a:lnTo>
                  <a:lnTo>
                    <a:pt x="227" y="741"/>
                  </a:lnTo>
                  <a:lnTo>
                    <a:pt x="225" y="741"/>
                  </a:lnTo>
                  <a:lnTo>
                    <a:pt x="220" y="739"/>
                  </a:lnTo>
                  <a:lnTo>
                    <a:pt x="217" y="732"/>
                  </a:lnTo>
                  <a:lnTo>
                    <a:pt x="222" y="727"/>
                  </a:lnTo>
                  <a:lnTo>
                    <a:pt x="237" y="720"/>
                  </a:lnTo>
                  <a:lnTo>
                    <a:pt x="244" y="717"/>
                  </a:lnTo>
                  <a:lnTo>
                    <a:pt x="253" y="713"/>
                  </a:lnTo>
                  <a:lnTo>
                    <a:pt x="261" y="710"/>
                  </a:lnTo>
                  <a:lnTo>
                    <a:pt x="268" y="710"/>
                  </a:lnTo>
                  <a:lnTo>
                    <a:pt x="263" y="713"/>
                  </a:lnTo>
                  <a:lnTo>
                    <a:pt x="258" y="719"/>
                  </a:lnTo>
                  <a:lnTo>
                    <a:pt x="260" y="722"/>
                  </a:lnTo>
                  <a:lnTo>
                    <a:pt x="261" y="729"/>
                  </a:lnTo>
                  <a:lnTo>
                    <a:pt x="260" y="732"/>
                  </a:lnTo>
                  <a:lnTo>
                    <a:pt x="258" y="736"/>
                  </a:lnTo>
                  <a:lnTo>
                    <a:pt x="251" y="739"/>
                  </a:lnTo>
                  <a:lnTo>
                    <a:pt x="244" y="743"/>
                  </a:lnTo>
                  <a:lnTo>
                    <a:pt x="248" y="751"/>
                  </a:lnTo>
                  <a:lnTo>
                    <a:pt x="258" y="760"/>
                  </a:lnTo>
                  <a:lnTo>
                    <a:pt x="270" y="765"/>
                  </a:lnTo>
                  <a:lnTo>
                    <a:pt x="284" y="772"/>
                  </a:lnTo>
                  <a:lnTo>
                    <a:pt x="294" y="777"/>
                  </a:lnTo>
                  <a:lnTo>
                    <a:pt x="304" y="784"/>
                  </a:lnTo>
                  <a:lnTo>
                    <a:pt x="311" y="793"/>
                  </a:lnTo>
                  <a:lnTo>
                    <a:pt x="315" y="808"/>
                  </a:lnTo>
                  <a:lnTo>
                    <a:pt x="317" y="808"/>
                  </a:lnTo>
                  <a:lnTo>
                    <a:pt x="322" y="805"/>
                  </a:lnTo>
                  <a:lnTo>
                    <a:pt x="327" y="805"/>
                  </a:lnTo>
                  <a:lnTo>
                    <a:pt x="335" y="805"/>
                  </a:lnTo>
                  <a:lnTo>
                    <a:pt x="341" y="810"/>
                  </a:lnTo>
                  <a:lnTo>
                    <a:pt x="344" y="817"/>
                  </a:lnTo>
                  <a:lnTo>
                    <a:pt x="347" y="825"/>
                  </a:lnTo>
                  <a:lnTo>
                    <a:pt x="353" y="829"/>
                  </a:lnTo>
                  <a:lnTo>
                    <a:pt x="360" y="834"/>
                  </a:lnTo>
                  <a:lnTo>
                    <a:pt x="365" y="837"/>
                  </a:lnTo>
                  <a:lnTo>
                    <a:pt x="370" y="844"/>
                  </a:lnTo>
                  <a:lnTo>
                    <a:pt x="375" y="849"/>
                  </a:lnTo>
                  <a:lnTo>
                    <a:pt x="385" y="853"/>
                  </a:lnTo>
                  <a:lnTo>
                    <a:pt x="394" y="846"/>
                  </a:lnTo>
                  <a:lnTo>
                    <a:pt x="403" y="841"/>
                  </a:lnTo>
                  <a:lnTo>
                    <a:pt x="406" y="839"/>
                  </a:lnTo>
                  <a:lnTo>
                    <a:pt x="411" y="839"/>
                  </a:lnTo>
                  <a:lnTo>
                    <a:pt x="411" y="842"/>
                  </a:lnTo>
                  <a:lnTo>
                    <a:pt x="415" y="848"/>
                  </a:lnTo>
                  <a:lnTo>
                    <a:pt x="413" y="849"/>
                  </a:lnTo>
                  <a:lnTo>
                    <a:pt x="415" y="851"/>
                  </a:lnTo>
                  <a:lnTo>
                    <a:pt x="421" y="853"/>
                  </a:lnTo>
                  <a:lnTo>
                    <a:pt x="427" y="837"/>
                  </a:lnTo>
                  <a:lnTo>
                    <a:pt x="435" y="827"/>
                  </a:lnTo>
                  <a:lnTo>
                    <a:pt x="423" y="817"/>
                  </a:lnTo>
                  <a:lnTo>
                    <a:pt x="413" y="803"/>
                  </a:lnTo>
                  <a:lnTo>
                    <a:pt x="404" y="786"/>
                  </a:lnTo>
                  <a:lnTo>
                    <a:pt x="401" y="772"/>
                  </a:lnTo>
                  <a:lnTo>
                    <a:pt x="394" y="762"/>
                  </a:lnTo>
                  <a:lnTo>
                    <a:pt x="389" y="753"/>
                  </a:lnTo>
                  <a:lnTo>
                    <a:pt x="389" y="746"/>
                  </a:lnTo>
                  <a:lnTo>
                    <a:pt x="394" y="739"/>
                  </a:lnTo>
                  <a:lnTo>
                    <a:pt x="397" y="731"/>
                  </a:lnTo>
                  <a:lnTo>
                    <a:pt x="403" y="727"/>
                  </a:lnTo>
                  <a:lnTo>
                    <a:pt x="404" y="725"/>
                  </a:lnTo>
                  <a:lnTo>
                    <a:pt x="411" y="724"/>
                  </a:lnTo>
                  <a:lnTo>
                    <a:pt x="416" y="720"/>
                  </a:lnTo>
                  <a:lnTo>
                    <a:pt x="421" y="720"/>
                  </a:lnTo>
                  <a:lnTo>
                    <a:pt x="428" y="715"/>
                  </a:lnTo>
                  <a:lnTo>
                    <a:pt x="437" y="713"/>
                  </a:lnTo>
                  <a:lnTo>
                    <a:pt x="447" y="712"/>
                  </a:lnTo>
                  <a:lnTo>
                    <a:pt x="459" y="712"/>
                  </a:lnTo>
                  <a:lnTo>
                    <a:pt x="468" y="712"/>
                  </a:lnTo>
                  <a:lnTo>
                    <a:pt x="475" y="713"/>
                  </a:lnTo>
                  <a:lnTo>
                    <a:pt x="480" y="715"/>
                  </a:lnTo>
                  <a:lnTo>
                    <a:pt x="485" y="720"/>
                  </a:lnTo>
                  <a:lnTo>
                    <a:pt x="492" y="729"/>
                  </a:lnTo>
                  <a:lnTo>
                    <a:pt x="501" y="739"/>
                  </a:lnTo>
                  <a:lnTo>
                    <a:pt x="487" y="743"/>
                  </a:lnTo>
                  <a:lnTo>
                    <a:pt x="475" y="741"/>
                  </a:lnTo>
                  <a:lnTo>
                    <a:pt x="463" y="741"/>
                  </a:lnTo>
                  <a:lnTo>
                    <a:pt x="451" y="746"/>
                  </a:lnTo>
                  <a:lnTo>
                    <a:pt x="442" y="750"/>
                  </a:lnTo>
                  <a:lnTo>
                    <a:pt x="439" y="753"/>
                  </a:lnTo>
                  <a:lnTo>
                    <a:pt x="442" y="762"/>
                  </a:lnTo>
                  <a:lnTo>
                    <a:pt x="451" y="768"/>
                  </a:lnTo>
                  <a:lnTo>
                    <a:pt x="456" y="779"/>
                  </a:lnTo>
                  <a:lnTo>
                    <a:pt x="464" y="789"/>
                  </a:lnTo>
                  <a:lnTo>
                    <a:pt x="470" y="798"/>
                  </a:lnTo>
                  <a:lnTo>
                    <a:pt x="473" y="811"/>
                  </a:lnTo>
                  <a:lnTo>
                    <a:pt x="482" y="806"/>
                  </a:lnTo>
                  <a:lnTo>
                    <a:pt x="490" y="805"/>
                  </a:lnTo>
                  <a:lnTo>
                    <a:pt x="494" y="813"/>
                  </a:lnTo>
                  <a:lnTo>
                    <a:pt x="499" y="823"/>
                  </a:lnTo>
                  <a:lnTo>
                    <a:pt x="485" y="823"/>
                  </a:lnTo>
                  <a:lnTo>
                    <a:pt x="476" y="827"/>
                  </a:lnTo>
                  <a:lnTo>
                    <a:pt x="475" y="835"/>
                  </a:lnTo>
                  <a:lnTo>
                    <a:pt x="487" y="842"/>
                  </a:lnTo>
                  <a:lnTo>
                    <a:pt x="492" y="858"/>
                  </a:lnTo>
                  <a:lnTo>
                    <a:pt x="490" y="863"/>
                  </a:lnTo>
                  <a:lnTo>
                    <a:pt x="489" y="868"/>
                  </a:lnTo>
                  <a:lnTo>
                    <a:pt x="490" y="875"/>
                  </a:lnTo>
                  <a:lnTo>
                    <a:pt x="494" y="880"/>
                  </a:lnTo>
                  <a:lnTo>
                    <a:pt x="495" y="875"/>
                  </a:lnTo>
                  <a:lnTo>
                    <a:pt x="504" y="873"/>
                  </a:lnTo>
                  <a:lnTo>
                    <a:pt x="509" y="870"/>
                  </a:lnTo>
                  <a:lnTo>
                    <a:pt x="514" y="866"/>
                  </a:lnTo>
                  <a:lnTo>
                    <a:pt x="525" y="863"/>
                  </a:lnTo>
                  <a:lnTo>
                    <a:pt x="537" y="860"/>
                  </a:lnTo>
                  <a:lnTo>
                    <a:pt x="550" y="865"/>
                  </a:lnTo>
                  <a:lnTo>
                    <a:pt x="566" y="872"/>
                  </a:lnTo>
                  <a:lnTo>
                    <a:pt x="573" y="875"/>
                  </a:lnTo>
                  <a:lnTo>
                    <a:pt x="580" y="878"/>
                  </a:lnTo>
                  <a:lnTo>
                    <a:pt x="585" y="882"/>
                  </a:lnTo>
                  <a:lnTo>
                    <a:pt x="597" y="885"/>
                  </a:lnTo>
                  <a:lnTo>
                    <a:pt x="599" y="889"/>
                  </a:lnTo>
                  <a:lnTo>
                    <a:pt x="600" y="892"/>
                  </a:lnTo>
                  <a:lnTo>
                    <a:pt x="600" y="901"/>
                  </a:lnTo>
                  <a:lnTo>
                    <a:pt x="602" y="911"/>
                  </a:lnTo>
                  <a:lnTo>
                    <a:pt x="609" y="909"/>
                  </a:lnTo>
                  <a:lnTo>
                    <a:pt x="618" y="913"/>
                  </a:lnTo>
                  <a:lnTo>
                    <a:pt x="624" y="909"/>
                  </a:lnTo>
                  <a:lnTo>
                    <a:pt x="630" y="904"/>
                  </a:lnTo>
                  <a:lnTo>
                    <a:pt x="636" y="901"/>
                  </a:lnTo>
                  <a:lnTo>
                    <a:pt x="643" y="897"/>
                  </a:lnTo>
                  <a:lnTo>
                    <a:pt x="647" y="889"/>
                  </a:lnTo>
                  <a:lnTo>
                    <a:pt x="652" y="882"/>
                  </a:lnTo>
                  <a:lnTo>
                    <a:pt x="657" y="877"/>
                  </a:lnTo>
                  <a:lnTo>
                    <a:pt x="666" y="875"/>
                  </a:lnTo>
                  <a:lnTo>
                    <a:pt x="669" y="875"/>
                  </a:lnTo>
                  <a:lnTo>
                    <a:pt x="674" y="877"/>
                  </a:lnTo>
                  <a:lnTo>
                    <a:pt x="681" y="880"/>
                  </a:lnTo>
                  <a:lnTo>
                    <a:pt x="690" y="878"/>
                  </a:lnTo>
                  <a:lnTo>
                    <a:pt x="695" y="880"/>
                  </a:lnTo>
                  <a:lnTo>
                    <a:pt x="700" y="884"/>
                  </a:lnTo>
                  <a:lnTo>
                    <a:pt x="712" y="880"/>
                  </a:lnTo>
                  <a:lnTo>
                    <a:pt x="722" y="872"/>
                  </a:lnTo>
                  <a:lnTo>
                    <a:pt x="724" y="872"/>
                  </a:lnTo>
                  <a:lnTo>
                    <a:pt x="729" y="865"/>
                  </a:lnTo>
                  <a:lnTo>
                    <a:pt x="741" y="860"/>
                  </a:lnTo>
                  <a:lnTo>
                    <a:pt x="745" y="863"/>
                  </a:lnTo>
                  <a:lnTo>
                    <a:pt x="747" y="872"/>
                  </a:lnTo>
                  <a:lnTo>
                    <a:pt x="747" y="880"/>
                  </a:lnTo>
                  <a:lnTo>
                    <a:pt x="753" y="885"/>
                  </a:lnTo>
                  <a:lnTo>
                    <a:pt x="765" y="880"/>
                  </a:lnTo>
                  <a:lnTo>
                    <a:pt x="779" y="877"/>
                  </a:lnTo>
                  <a:lnTo>
                    <a:pt x="788" y="877"/>
                  </a:lnTo>
                  <a:lnTo>
                    <a:pt x="796" y="878"/>
                  </a:lnTo>
                  <a:lnTo>
                    <a:pt x="796" y="877"/>
                  </a:lnTo>
                  <a:lnTo>
                    <a:pt x="791" y="863"/>
                  </a:lnTo>
                  <a:lnTo>
                    <a:pt x="779" y="858"/>
                  </a:lnTo>
                  <a:lnTo>
                    <a:pt x="781" y="848"/>
                  </a:lnTo>
                  <a:lnTo>
                    <a:pt x="786" y="837"/>
                  </a:lnTo>
                  <a:lnTo>
                    <a:pt x="791" y="829"/>
                  </a:lnTo>
                  <a:lnTo>
                    <a:pt x="798" y="825"/>
                  </a:lnTo>
                  <a:lnTo>
                    <a:pt x="814" y="823"/>
                  </a:lnTo>
                  <a:lnTo>
                    <a:pt x="829" y="820"/>
                  </a:lnTo>
                  <a:lnTo>
                    <a:pt x="843" y="813"/>
                  </a:lnTo>
                  <a:lnTo>
                    <a:pt x="855" y="805"/>
                  </a:lnTo>
                  <a:lnTo>
                    <a:pt x="863" y="793"/>
                  </a:lnTo>
                  <a:lnTo>
                    <a:pt x="870" y="779"/>
                  </a:lnTo>
                  <a:lnTo>
                    <a:pt x="874" y="763"/>
                  </a:lnTo>
                  <a:lnTo>
                    <a:pt x="877" y="744"/>
                  </a:lnTo>
                  <a:lnTo>
                    <a:pt x="891" y="737"/>
                  </a:lnTo>
                  <a:lnTo>
                    <a:pt x="901" y="725"/>
                  </a:lnTo>
                  <a:lnTo>
                    <a:pt x="910" y="713"/>
                  </a:lnTo>
                  <a:lnTo>
                    <a:pt x="920" y="712"/>
                  </a:lnTo>
                  <a:lnTo>
                    <a:pt x="932" y="710"/>
                  </a:lnTo>
                  <a:lnTo>
                    <a:pt x="941" y="708"/>
                  </a:lnTo>
                  <a:lnTo>
                    <a:pt x="944" y="703"/>
                  </a:lnTo>
                  <a:lnTo>
                    <a:pt x="949" y="700"/>
                  </a:lnTo>
                  <a:lnTo>
                    <a:pt x="949" y="688"/>
                  </a:lnTo>
                  <a:lnTo>
                    <a:pt x="953" y="681"/>
                  </a:lnTo>
                  <a:lnTo>
                    <a:pt x="960" y="674"/>
                  </a:lnTo>
                  <a:lnTo>
                    <a:pt x="968" y="669"/>
                  </a:lnTo>
                  <a:lnTo>
                    <a:pt x="979" y="665"/>
                  </a:lnTo>
                  <a:lnTo>
                    <a:pt x="989" y="664"/>
                  </a:lnTo>
                  <a:lnTo>
                    <a:pt x="999" y="658"/>
                  </a:lnTo>
                  <a:lnTo>
                    <a:pt x="1010" y="655"/>
                  </a:lnTo>
                  <a:lnTo>
                    <a:pt x="1020" y="652"/>
                  </a:lnTo>
                  <a:lnTo>
                    <a:pt x="1030" y="648"/>
                  </a:lnTo>
                  <a:lnTo>
                    <a:pt x="1037" y="641"/>
                  </a:lnTo>
                  <a:lnTo>
                    <a:pt x="1049" y="636"/>
                  </a:lnTo>
                  <a:lnTo>
                    <a:pt x="1060" y="638"/>
                  </a:lnTo>
                  <a:lnTo>
                    <a:pt x="1075" y="643"/>
                  </a:lnTo>
                  <a:lnTo>
                    <a:pt x="1089" y="648"/>
                  </a:lnTo>
                  <a:lnTo>
                    <a:pt x="1106" y="652"/>
                  </a:lnTo>
                  <a:lnTo>
                    <a:pt x="1113" y="648"/>
                  </a:lnTo>
                  <a:lnTo>
                    <a:pt x="1120" y="645"/>
                  </a:lnTo>
                  <a:lnTo>
                    <a:pt x="1123" y="638"/>
                  </a:lnTo>
                  <a:lnTo>
                    <a:pt x="1128" y="631"/>
                  </a:lnTo>
                  <a:lnTo>
                    <a:pt x="1133" y="617"/>
                  </a:lnTo>
                  <a:lnTo>
                    <a:pt x="1144" y="612"/>
                  </a:lnTo>
                  <a:lnTo>
                    <a:pt x="1152" y="612"/>
                  </a:lnTo>
                  <a:lnTo>
                    <a:pt x="1168" y="615"/>
                  </a:lnTo>
                  <a:lnTo>
                    <a:pt x="1180" y="619"/>
                  </a:lnTo>
                  <a:lnTo>
                    <a:pt x="1187" y="626"/>
                  </a:lnTo>
                  <a:lnTo>
                    <a:pt x="1190" y="634"/>
                  </a:lnTo>
                  <a:lnTo>
                    <a:pt x="1195" y="639"/>
                  </a:lnTo>
                  <a:lnTo>
                    <a:pt x="1202" y="643"/>
                  </a:lnTo>
                  <a:lnTo>
                    <a:pt x="1209" y="645"/>
                  </a:lnTo>
                  <a:lnTo>
                    <a:pt x="1221" y="643"/>
                  </a:lnTo>
                  <a:lnTo>
                    <a:pt x="1233" y="641"/>
                  </a:lnTo>
                  <a:lnTo>
                    <a:pt x="1242" y="641"/>
                  </a:lnTo>
                  <a:lnTo>
                    <a:pt x="1252" y="645"/>
                  </a:lnTo>
                  <a:lnTo>
                    <a:pt x="1259" y="648"/>
                  </a:lnTo>
                  <a:lnTo>
                    <a:pt x="1268" y="653"/>
                  </a:lnTo>
                  <a:lnTo>
                    <a:pt x="1275" y="657"/>
                  </a:lnTo>
                  <a:lnTo>
                    <a:pt x="1283" y="660"/>
                  </a:lnTo>
                  <a:lnTo>
                    <a:pt x="1293" y="664"/>
                  </a:lnTo>
                  <a:lnTo>
                    <a:pt x="1305" y="665"/>
                  </a:lnTo>
                  <a:lnTo>
                    <a:pt x="1316" y="664"/>
                  </a:lnTo>
                  <a:lnTo>
                    <a:pt x="1328" y="660"/>
                  </a:lnTo>
                  <a:lnTo>
                    <a:pt x="1340" y="657"/>
                  </a:lnTo>
                  <a:lnTo>
                    <a:pt x="1354" y="653"/>
                  </a:lnTo>
                  <a:lnTo>
                    <a:pt x="1366" y="648"/>
                  </a:lnTo>
                  <a:lnTo>
                    <a:pt x="1379" y="648"/>
                  </a:lnTo>
                  <a:lnTo>
                    <a:pt x="1393" y="648"/>
                  </a:lnTo>
                  <a:lnTo>
                    <a:pt x="1409" y="653"/>
                  </a:lnTo>
                  <a:lnTo>
                    <a:pt x="1422" y="653"/>
                  </a:lnTo>
                  <a:lnTo>
                    <a:pt x="1433" y="650"/>
                  </a:lnTo>
                  <a:lnTo>
                    <a:pt x="1440" y="639"/>
                  </a:lnTo>
                  <a:lnTo>
                    <a:pt x="1447" y="627"/>
                  </a:lnTo>
                  <a:lnTo>
                    <a:pt x="1452" y="612"/>
                  </a:lnTo>
                  <a:lnTo>
                    <a:pt x="1460" y="600"/>
                  </a:lnTo>
                  <a:lnTo>
                    <a:pt x="1474" y="591"/>
                  </a:lnTo>
                  <a:lnTo>
                    <a:pt x="1496" y="588"/>
                  </a:lnTo>
                  <a:lnTo>
                    <a:pt x="1510" y="588"/>
                  </a:lnTo>
                  <a:lnTo>
                    <a:pt x="1520" y="593"/>
                  </a:lnTo>
                  <a:lnTo>
                    <a:pt x="1529" y="598"/>
                  </a:lnTo>
                  <a:lnTo>
                    <a:pt x="1536" y="609"/>
                  </a:lnTo>
                  <a:lnTo>
                    <a:pt x="1541" y="617"/>
                  </a:lnTo>
                  <a:lnTo>
                    <a:pt x="1546" y="629"/>
                  </a:lnTo>
                  <a:lnTo>
                    <a:pt x="1551" y="639"/>
                  </a:lnTo>
                  <a:lnTo>
                    <a:pt x="1558" y="652"/>
                  </a:lnTo>
                  <a:lnTo>
                    <a:pt x="1563" y="657"/>
                  </a:lnTo>
                  <a:lnTo>
                    <a:pt x="1576" y="660"/>
                  </a:lnTo>
                  <a:lnTo>
                    <a:pt x="1586" y="664"/>
                  </a:lnTo>
                  <a:lnTo>
                    <a:pt x="1596" y="670"/>
                  </a:lnTo>
                  <a:lnTo>
                    <a:pt x="1600" y="676"/>
                  </a:lnTo>
                  <a:lnTo>
                    <a:pt x="1606" y="686"/>
                  </a:lnTo>
                  <a:lnTo>
                    <a:pt x="1612" y="693"/>
                  </a:lnTo>
                  <a:lnTo>
                    <a:pt x="1624" y="696"/>
                  </a:lnTo>
                  <a:lnTo>
                    <a:pt x="1632" y="693"/>
                  </a:lnTo>
                  <a:lnTo>
                    <a:pt x="1641" y="688"/>
                  </a:lnTo>
                  <a:lnTo>
                    <a:pt x="1649" y="682"/>
                  </a:lnTo>
                  <a:lnTo>
                    <a:pt x="1665" y="681"/>
                  </a:lnTo>
                  <a:lnTo>
                    <a:pt x="1665" y="694"/>
                  </a:lnTo>
                  <a:lnTo>
                    <a:pt x="1656" y="703"/>
                  </a:lnTo>
                  <a:lnTo>
                    <a:pt x="1649" y="717"/>
                  </a:lnTo>
                  <a:lnTo>
                    <a:pt x="1643" y="731"/>
                  </a:lnTo>
                  <a:lnTo>
                    <a:pt x="1636" y="739"/>
                  </a:lnTo>
                  <a:lnTo>
                    <a:pt x="1625" y="743"/>
                  </a:lnTo>
                  <a:lnTo>
                    <a:pt x="1615" y="746"/>
                  </a:lnTo>
                  <a:lnTo>
                    <a:pt x="1608" y="748"/>
                  </a:lnTo>
                  <a:lnTo>
                    <a:pt x="1610" y="753"/>
                  </a:lnTo>
                  <a:lnTo>
                    <a:pt x="1615" y="762"/>
                  </a:lnTo>
                  <a:lnTo>
                    <a:pt x="1615" y="772"/>
                  </a:lnTo>
                  <a:lnTo>
                    <a:pt x="1610" y="780"/>
                  </a:lnTo>
                  <a:lnTo>
                    <a:pt x="1608" y="786"/>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189" name="Freeform 258"/>
            <p:cNvSpPr>
              <a:spLocks/>
            </p:cNvSpPr>
            <p:nvPr/>
          </p:nvSpPr>
          <p:spPr bwMode="auto">
            <a:xfrm>
              <a:off x="5999957" y="2651125"/>
              <a:ext cx="1406525" cy="887412"/>
            </a:xfrm>
            <a:custGeom>
              <a:avLst/>
              <a:gdLst/>
              <a:ahLst/>
              <a:cxnLst>
                <a:cxn ang="0">
                  <a:pos x="659" y="330"/>
                </a:cxn>
                <a:cxn ang="0">
                  <a:pos x="707" y="294"/>
                </a:cxn>
                <a:cxn ang="0">
                  <a:pos x="669" y="294"/>
                </a:cxn>
                <a:cxn ang="0">
                  <a:pos x="635" y="270"/>
                </a:cxn>
                <a:cxn ang="0">
                  <a:pos x="680" y="239"/>
                </a:cxn>
                <a:cxn ang="0">
                  <a:pos x="686" y="263"/>
                </a:cxn>
                <a:cxn ang="0">
                  <a:pos x="745" y="254"/>
                </a:cxn>
                <a:cxn ang="0">
                  <a:pos x="745" y="284"/>
                </a:cxn>
                <a:cxn ang="0">
                  <a:pos x="757" y="299"/>
                </a:cxn>
                <a:cxn ang="0">
                  <a:pos x="762" y="320"/>
                </a:cxn>
                <a:cxn ang="0">
                  <a:pos x="767" y="339"/>
                </a:cxn>
                <a:cxn ang="0">
                  <a:pos x="793" y="328"/>
                </a:cxn>
                <a:cxn ang="0">
                  <a:pos x="784" y="266"/>
                </a:cxn>
                <a:cxn ang="0">
                  <a:pos x="807" y="229"/>
                </a:cxn>
                <a:cxn ang="0">
                  <a:pos x="836" y="184"/>
                </a:cxn>
                <a:cxn ang="0">
                  <a:pos x="857" y="151"/>
                </a:cxn>
                <a:cxn ang="0">
                  <a:pos x="870" y="94"/>
                </a:cxn>
                <a:cxn ang="0">
                  <a:pos x="821" y="88"/>
                </a:cxn>
                <a:cxn ang="0">
                  <a:pos x="772" y="51"/>
                </a:cxn>
                <a:cxn ang="0">
                  <a:pos x="731" y="0"/>
                </a:cxn>
                <a:cxn ang="0">
                  <a:pos x="661" y="51"/>
                </a:cxn>
                <a:cxn ang="0">
                  <a:pos x="587" y="60"/>
                </a:cxn>
                <a:cxn ang="0">
                  <a:pos x="514" y="76"/>
                </a:cxn>
                <a:cxn ang="0">
                  <a:pos x="463" y="53"/>
                </a:cxn>
                <a:cxn ang="0">
                  <a:pos x="411" y="46"/>
                </a:cxn>
                <a:cxn ang="0">
                  <a:pos x="354" y="29"/>
                </a:cxn>
                <a:cxn ang="0">
                  <a:pos x="310" y="60"/>
                </a:cxn>
                <a:cxn ang="0">
                  <a:pos x="241" y="64"/>
                </a:cxn>
                <a:cxn ang="0">
                  <a:pos x="181" y="86"/>
                </a:cxn>
                <a:cxn ang="0">
                  <a:pos x="153" y="122"/>
                </a:cxn>
                <a:cxn ang="0">
                  <a:pos x="95" y="175"/>
                </a:cxn>
                <a:cxn ang="0">
                  <a:pos x="35" y="235"/>
                </a:cxn>
                <a:cxn ang="0">
                  <a:pos x="12" y="275"/>
                </a:cxn>
                <a:cxn ang="0">
                  <a:pos x="35" y="311"/>
                </a:cxn>
                <a:cxn ang="0">
                  <a:pos x="95" y="327"/>
                </a:cxn>
                <a:cxn ang="0">
                  <a:pos x="84" y="364"/>
                </a:cxn>
                <a:cxn ang="0">
                  <a:pos x="78" y="392"/>
                </a:cxn>
                <a:cxn ang="0">
                  <a:pos x="134" y="414"/>
                </a:cxn>
                <a:cxn ang="0">
                  <a:pos x="169" y="437"/>
                </a:cxn>
                <a:cxn ang="0">
                  <a:pos x="217" y="442"/>
                </a:cxn>
                <a:cxn ang="0">
                  <a:pos x="272" y="440"/>
                </a:cxn>
                <a:cxn ang="0">
                  <a:pos x="306" y="419"/>
                </a:cxn>
                <a:cxn ang="0">
                  <a:pos x="341" y="431"/>
                </a:cxn>
                <a:cxn ang="0">
                  <a:pos x="351" y="485"/>
                </a:cxn>
                <a:cxn ang="0">
                  <a:pos x="365" y="504"/>
                </a:cxn>
                <a:cxn ang="0">
                  <a:pos x="392" y="536"/>
                </a:cxn>
                <a:cxn ang="0">
                  <a:pos x="406" y="538"/>
                </a:cxn>
                <a:cxn ang="0">
                  <a:pos x="446" y="517"/>
                </a:cxn>
                <a:cxn ang="0">
                  <a:pos x="508" y="542"/>
                </a:cxn>
                <a:cxn ang="0">
                  <a:pos x="539" y="542"/>
                </a:cxn>
                <a:cxn ang="0">
                  <a:pos x="585" y="524"/>
                </a:cxn>
                <a:cxn ang="0">
                  <a:pos x="638" y="500"/>
                </a:cxn>
                <a:cxn ang="0">
                  <a:pos x="666" y="457"/>
                </a:cxn>
                <a:cxn ang="0">
                  <a:pos x="692" y="416"/>
                </a:cxn>
                <a:cxn ang="0">
                  <a:pos x="676" y="358"/>
                </a:cxn>
              </a:cxnLst>
              <a:rect l="0" t="0" r="r" b="b"/>
              <a:pathLst>
                <a:path w="886" h="559">
                  <a:moveTo>
                    <a:pt x="674" y="352"/>
                  </a:moveTo>
                  <a:lnTo>
                    <a:pt x="673" y="352"/>
                  </a:lnTo>
                  <a:lnTo>
                    <a:pt x="673" y="347"/>
                  </a:lnTo>
                  <a:lnTo>
                    <a:pt x="673" y="342"/>
                  </a:lnTo>
                  <a:lnTo>
                    <a:pt x="664" y="339"/>
                  </a:lnTo>
                  <a:lnTo>
                    <a:pt x="659" y="330"/>
                  </a:lnTo>
                  <a:lnTo>
                    <a:pt x="662" y="323"/>
                  </a:lnTo>
                  <a:lnTo>
                    <a:pt x="669" y="318"/>
                  </a:lnTo>
                  <a:lnTo>
                    <a:pt x="674" y="309"/>
                  </a:lnTo>
                  <a:lnTo>
                    <a:pt x="685" y="304"/>
                  </a:lnTo>
                  <a:lnTo>
                    <a:pt x="697" y="299"/>
                  </a:lnTo>
                  <a:lnTo>
                    <a:pt x="707" y="294"/>
                  </a:lnTo>
                  <a:lnTo>
                    <a:pt x="697" y="290"/>
                  </a:lnTo>
                  <a:lnTo>
                    <a:pt x="688" y="289"/>
                  </a:lnTo>
                  <a:lnTo>
                    <a:pt x="681" y="285"/>
                  </a:lnTo>
                  <a:lnTo>
                    <a:pt x="676" y="284"/>
                  </a:lnTo>
                  <a:lnTo>
                    <a:pt x="673" y="289"/>
                  </a:lnTo>
                  <a:lnTo>
                    <a:pt x="669" y="294"/>
                  </a:lnTo>
                  <a:lnTo>
                    <a:pt x="662" y="294"/>
                  </a:lnTo>
                  <a:lnTo>
                    <a:pt x="655" y="292"/>
                  </a:lnTo>
                  <a:lnTo>
                    <a:pt x="650" y="285"/>
                  </a:lnTo>
                  <a:lnTo>
                    <a:pt x="647" y="278"/>
                  </a:lnTo>
                  <a:lnTo>
                    <a:pt x="638" y="275"/>
                  </a:lnTo>
                  <a:lnTo>
                    <a:pt x="635" y="270"/>
                  </a:lnTo>
                  <a:lnTo>
                    <a:pt x="637" y="263"/>
                  </a:lnTo>
                  <a:lnTo>
                    <a:pt x="643" y="261"/>
                  </a:lnTo>
                  <a:lnTo>
                    <a:pt x="650" y="260"/>
                  </a:lnTo>
                  <a:lnTo>
                    <a:pt x="657" y="258"/>
                  </a:lnTo>
                  <a:lnTo>
                    <a:pt x="668" y="249"/>
                  </a:lnTo>
                  <a:lnTo>
                    <a:pt x="680" y="239"/>
                  </a:lnTo>
                  <a:lnTo>
                    <a:pt x="680" y="235"/>
                  </a:lnTo>
                  <a:lnTo>
                    <a:pt x="686" y="234"/>
                  </a:lnTo>
                  <a:lnTo>
                    <a:pt x="693" y="235"/>
                  </a:lnTo>
                  <a:lnTo>
                    <a:pt x="697" y="242"/>
                  </a:lnTo>
                  <a:lnTo>
                    <a:pt x="692" y="253"/>
                  </a:lnTo>
                  <a:lnTo>
                    <a:pt x="686" y="263"/>
                  </a:lnTo>
                  <a:lnTo>
                    <a:pt x="697" y="260"/>
                  </a:lnTo>
                  <a:lnTo>
                    <a:pt x="707" y="254"/>
                  </a:lnTo>
                  <a:lnTo>
                    <a:pt x="717" y="249"/>
                  </a:lnTo>
                  <a:lnTo>
                    <a:pt x="729" y="247"/>
                  </a:lnTo>
                  <a:lnTo>
                    <a:pt x="736" y="251"/>
                  </a:lnTo>
                  <a:lnTo>
                    <a:pt x="745" y="254"/>
                  </a:lnTo>
                  <a:lnTo>
                    <a:pt x="743" y="260"/>
                  </a:lnTo>
                  <a:lnTo>
                    <a:pt x="745" y="265"/>
                  </a:lnTo>
                  <a:lnTo>
                    <a:pt x="741" y="270"/>
                  </a:lnTo>
                  <a:lnTo>
                    <a:pt x="740" y="275"/>
                  </a:lnTo>
                  <a:lnTo>
                    <a:pt x="740" y="280"/>
                  </a:lnTo>
                  <a:lnTo>
                    <a:pt x="745" y="284"/>
                  </a:lnTo>
                  <a:lnTo>
                    <a:pt x="747" y="282"/>
                  </a:lnTo>
                  <a:lnTo>
                    <a:pt x="752" y="282"/>
                  </a:lnTo>
                  <a:lnTo>
                    <a:pt x="760" y="284"/>
                  </a:lnTo>
                  <a:lnTo>
                    <a:pt x="766" y="292"/>
                  </a:lnTo>
                  <a:lnTo>
                    <a:pt x="762" y="296"/>
                  </a:lnTo>
                  <a:lnTo>
                    <a:pt x="757" y="299"/>
                  </a:lnTo>
                  <a:lnTo>
                    <a:pt x="757" y="304"/>
                  </a:lnTo>
                  <a:lnTo>
                    <a:pt x="759" y="304"/>
                  </a:lnTo>
                  <a:lnTo>
                    <a:pt x="762" y="308"/>
                  </a:lnTo>
                  <a:lnTo>
                    <a:pt x="764" y="311"/>
                  </a:lnTo>
                  <a:lnTo>
                    <a:pt x="766" y="316"/>
                  </a:lnTo>
                  <a:lnTo>
                    <a:pt x="762" y="320"/>
                  </a:lnTo>
                  <a:lnTo>
                    <a:pt x="760" y="327"/>
                  </a:lnTo>
                  <a:lnTo>
                    <a:pt x="760" y="330"/>
                  </a:lnTo>
                  <a:lnTo>
                    <a:pt x="764" y="332"/>
                  </a:lnTo>
                  <a:lnTo>
                    <a:pt x="760" y="335"/>
                  </a:lnTo>
                  <a:lnTo>
                    <a:pt x="760" y="339"/>
                  </a:lnTo>
                  <a:lnTo>
                    <a:pt x="767" y="339"/>
                  </a:lnTo>
                  <a:lnTo>
                    <a:pt x="771" y="335"/>
                  </a:lnTo>
                  <a:lnTo>
                    <a:pt x="778" y="335"/>
                  </a:lnTo>
                  <a:lnTo>
                    <a:pt x="779" y="330"/>
                  </a:lnTo>
                  <a:lnTo>
                    <a:pt x="784" y="330"/>
                  </a:lnTo>
                  <a:lnTo>
                    <a:pt x="788" y="328"/>
                  </a:lnTo>
                  <a:lnTo>
                    <a:pt x="793" y="328"/>
                  </a:lnTo>
                  <a:lnTo>
                    <a:pt x="800" y="321"/>
                  </a:lnTo>
                  <a:lnTo>
                    <a:pt x="803" y="309"/>
                  </a:lnTo>
                  <a:lnTo>
                    <a:pt x="802" y="294"/>
                  </a:lnTo>
                  <a:lnTo>
                    <a:pt x="798" y="284"/>
                  </a:lnTo>
                  <a:lnTo>
                    <a:pt x="791" y="273"/>
                  </a:lnTo>
                  <a:lnTo>
                    <a:pt x="784" y="266"/>
                  </a:lnTo>
                  <a:lnTo>
                    <a:pt x="778" y="258"/>
                  </a:lnTo>
                  <a:lnTo>
                    <a:pt x="776" y="249"/>
                  </a:lnTo>
                  <a:lnTo>
                    <a:pt x="784" y="246"/>
                  </a:lnTo>
                  <a:lnTo>
                    <a:pt x="791" y="241"/>
                  </a:lnTo>
                  <a:lnTo>
                    <a:pt x="798" y="234"/>
                  </a:lnTo>
                  <a:lnTo>
                    <a:pt x="807" y="229"/>
                  </a:lnTo>
                  <a:lnTo>
                    <a:pt x="810" y="218"/>
                  </a:lnTo>
                  <a:lnTo>
                    <a:pt x="815" y="210"/>
                  </a:lnTo>
                  <a:lnTo>
                    <a:pt x="821" y="203"/>
                  </a:lnTo>
                  <a:lnTo>
                    <a:pt x="829" y="198"/>
                  </a:lnTo>
                  <a:lnTo>
                    <a:pt x="831" y="192"/>
                  </a:lnTo>
                  <a:lnTo>
                    <a:pt x="836" y="184"/>
                  </a:lnTo>
                  <a:lnTo>
                    <a:pt x="836" y="174"/>
                  </a:lnTo>
                  <a:lnTo>
                    <a:pt x="831" y="165"/>
                  </a:lnTo>
                  <a:lnTo>
                    <a:pt x="829" y="160"/>
                  </a:lnTo>
                  <a:lnTo>
                    <a:pt x="836" y="158"/>
                  </a:lnTo>
                  <a:lnTo>
                    <a:pt x="846" y="155"/>
                  </a:lnTo>
                  <a:lnTo>
                    <a:pt x="857" y="151"/>
                  </a:lnTo>
                  <a:lnTo>
                    <a:pt x="864" y="143"/>
                  </a:lnTo>
                  <a:lnTo>
                    <a:pt x="870" y="129"/>
                  </a:lnTo>
                  <a:lnTo>
                    <a:pt x="877" y="115"/>
                  </a:lnTo>
                  <a:lnTo>
                    <a:pt x="886" y="106"/>
                  </a:lnTo>
                  <a:lnTo>
                    <a:pt x="886" y="93"/>
                  </a:lnTo>
                  <a:lnTo>
                    <a:pt x="870" y="94"/>
                  </a:lnTo>
                  <a:lnTo>
                    <a:pt x="862" y="100"/>
                  </a:lnTo>
                  <a:lnTo>
                    <a:pt x="853" y="105"/>
                  </a:lnTo>
                  <a:lnTo>
                    <a:pt x="845" y="108"/>
                  </a:lnTo>
                  <a:lnTo>
                    <a:pt x="833" y="105"/>
                  </a:lnTo>
                  <a:lnTo>
                    <a:pt x="827" y="98"/>
                  </a:lnTo>
                  <a:lnTo>
                    <a:pt x="821" y="88"/>
                  </a:lnTo>
                  <a:lnTo>
                    <a:pt x="817" y="82"/>
                  </a:lnTo>
                  <a:lnTo>
                    <a:pt x="807" y="76"/>
                  </a:lnTo>
                  <a:lnTo>
                    <a:pt x="797" y="72"/>
                  </a:lnTo>
                  <a:lnTo>
                    <a:pt x="784" y="69"/>
                  </a:lnTo>
                  <a:lnTo>
                    <a:pt x="779" y="64"/>
                  </a:lnTo>
                  <a:lnTo>
                    <a:pt x="772" y="51"/>
                  </a:lnTo>
                  <a:lnTo>
                    <a:pt x="767" y="41"/>
                  </a:lnTo>
                  <a:lnTo>
                    <a:pt x="762" y="29"/>
                  </a:lnTo>
                  <a:lnTo>
                    <a:pt x="757" y="21"/>
                  </a:lnTo>
                  <a:lnTo>
                    <a:pt x="750" y="10"/>
                  </a:lnTo>
                  <a:lnTo>
                    <a:pt x="741" y="5"/>
                  </a:lnTo>
                  <a:lnTo>
                    <a:pt x="731" y="0"/>
                  </a:lnTo>
                  <a:lnTo>
                    <a:pt x="717" y="0"/>
                  </a:lnTo>
                  <a:lnTo>
                    <a:pt x="695" y="3"/>
                  </a:lnTo>
                  <a:lnTo>
                    <a:pt x="681" y="12"/>
                  </a:lnTo>
                  <a:lnTo>
                    <a:pt x="673" y="24"/>
                  </a:lnTo>
                  <a:lnTo>
                    <a:pt x="668" y="39"/>
                  </a:lnTo>
                  <a:lnTo>
                    <a:pt x="661" y="51"/>
                  </a:lnTo>
                  <a:lnTo>
                    <a:pt x="654" y="62"/>
                  </a:lnTo>
                  <a:lnTo>
                    <a:pt x="643" y="65"/>
                  </a:lnTo>
                  <a:lnTo>
                    <a:pt x="630" y="65"/>
                  </a:lnTo>
                  <a:lnTo>
                    <a:pt x="614" y="60"/>
                  </a:lnTo>
                  <a:lnTo>
                    <a:pt x="600" y="60"/>
                  </a:lnTo>
                  <a:lnTo>
                    <a:pt x="587" y="60"/>
                  </a:lnTo>
                  <a:lnTo>
                    <a:pt x="575" y="65"/>
                  </a:lnTo>
                  <a:lnTo>
                    <a:pt x="561" y="69"/>
                  </a:lnTo>
                  <a:lnTo>
                    <a:pt x="549" y="72"/>
                  </a:lnTo>
                  <a:lnTo>
                    <a:pt x="537" y="76"/>
                  </a:lnTo>
                  <a:lnTo>
                    <a:pt x="526" y="77"/>
                  </a:lnTo>
                  <a:lnTo>
                    <a:pt x="514" y="76"/>
                  </a:lnTo>
                  <a:lnTo>
                    <a:pt x="504" y="72"/>
                  </a:lnTo>
                  <a:lnTo>
                    <a:pt x="496" y="69"/>
                  </a:lnTo>
                  <a:lnTo>
                    <a:pt x="489" y="65"/>
                  </a:lnTo>
                  <a:lnTo>
                    <a:pt x="480" y="60"/>
                  </a:lnTo>
                  <a:lnTo>
                    <a:pt x="473" y="57"/>
                  </a:lnTo>
                  <a:lnTo>
                    <a:pt x="463" y="53"/>
                  </a:lnTo>
                  <a:lnTo>
                    <a:pt x="454" y="53"/>
                  </a:lnTo>
                  <a:lnTo>
                    <a:pt x="442" y="55"/>
                  </a:lnTo>
                  <a:lnTo>
                    <a:pt x="430" y="57"/>
                  </a:lnTo>
                  <a:lnTo>
                    <a:pt x="423" y="55"/>
                  </a:lnTo>
                  <a:lnTo>
                    <a:pt x="416" y="51"/>
                  </a:lnTo>
                  <a:lnTo>
                    <a:pt x="411" y="46"/>
                  </a:lnTo>
                  <a:lnTo>
                    <a:pt x="408" y="38"/>
                  </a:lnTo>
                  <a:lnTo>
                    <a:pt x="401" y="31"/>
                  </a:lnTo>
                  <a:lnTo>
                    <a:pt x="389" y="27"/>
                  </a:lnTo>
                  <a:lnTo>
                    <a:pt x="373" y="24"/>
                  </a:lnTo>
                  <a:lnTo>
                    <a:pt x="365" y="24"/>
                  </a:lnTo>
                  <a:lnTo>
                    <a:pt x="354" y="29"/>
                  </a:lnTo>
                  <a:lnTo>
                    <a:pt x="349" y="43"/>
                  </a:lnTo>
                  <a:lnTo>
                    <a:pt x="344" y="50"/>
                  </a:lnTo>
                  <a:lnTo>
                    <a:pt x="341" y="57"/>
                  </a:lnTo>
                  <a:lnTo>
                    <a:pt x="334" y="60"/>
                  </a:lnTo>
                  <a:lnTo>
                    <a:pt x="327" y="64"/>
                  </a:lnTo>
                  <a:lnTo>
                    <a:pt x="310" y="60"/>
                  </a:lnTo>
                  <a:lnTo>
                    <a:pt x="296" y="55"/>
                  </a:lnTo>
                  <a:lnTo>
                    <a:pt x="281" y="50"/>
                  </a:lnTo>
                  <a:lnTo>
                    <a:pt x="270" y="48"/>
                  </a:lnTo>
                  <a:lnTo>
                    <a:pt x="258" y="53"/>
                  </a:lnTo>
                  <a:lnTo>
                    <a:pt x="251" y="60"/>
                  </a:lnTo>
                  <a:lnTo>
                    <a:pt x="241" y="64"/>
                  </a:lnTo>
                  <a:lnTo>
                    <a:pt x="231" y="67"/>
                  </a:lnTo>
                  <a:lnTo>
                    <a:pt x="220" y="70"/>
                  </a:lnTo>
                  <a:lnTo>
                    <a:pt x="210" y="76"/>
                  </a:lnTo>
                  <a:lnTo>
                    <a:pt x="200" y="77"/>
                  </a:lnTo>
                  <a:lnTo>
                    <a:pt x="189" y="81"/>
                  </a:lnTo>
                  <a:lnTo>
                    <a:pt x="181" y="86"/>
                  </a:lnTo>
                  <a:lnTo>
                    <a:pt x="174" y="93"/>
                  </a:lnTo>
                  <a:lnTo>
                    <a:pt x="170" y="100"/>
                  </a:lnTo>
                  <a:lnTo>
                    <a:pt x="170" y="112"/>
                  </a:lnTo>
                  <a:lnTo>
                    <a:pt x="165" y="115"/>
                  </a:lnTo>
                  <a:lnTo>
                    <a:pt x="162" y="120"/>
                  </a:lnTo>
                  <a:lnTo>
                    <a:pt x="153" y="122"/>
                  </a:lnTo>
                  <a:lnTo>
                    <a:pt x="141" y="124"/>
                  </a:lnTo>
                  <a:lnTo>
                    <a:pt x="131" y="125"/>
                  </a:lnTo>
                  <a:lnTo>
                    <a:pt x="122" y="137"/>
                  </a:lnTo>
                  <a:lnTo>
                    <a:pt x="112" y="149"/>
                  </a:lnTo>
                  <a:lnTo>
                    <a:pt x="98" y="156"/>
                  </a:lnTo>
                  <a:lnTo>
                    <a:pt x="95" y="175"/>
                  </a:lnTo>
                  <a:lnTo>
                    <a:pt x="91" y="191"/>
                  </a:lnTo>
                  <a:lnTo>
                    <a:pt x="84" y="205"/>
                  </a:lnTo>
                  <a:lnTo>
                    <a:pt x="76" y="217"/>
                  </a:lnTo>
                  <a:lnTo>
                    <a:pt x="64" y="225"/>
                  </a:lnTo>
                  <a:lnTo>
                    <a:pt x="50" y="232"/>
                  </a:lnTo>
                  <a:lnTo>
                    <a:pt x="35" y="235"/>
                  </a:lnTo>
                  <a:lnTo>
                    <a:pt x="19" y="237"/>
                  </a:lnTo>
                  <a:lnTo>
                    <a:pt x="12" y="241"/>
                  </a:lnTo>
                  <a:lnTo>
                    <a:pt x="7" y="249"/>
                  </a:lnTo>
                  <a:lnTo>
                    <a:pt x="2" y="260"/>
                  </a:lnTo>
                  <a:lnTo>
                    <a:pt x="0" y="270"/>
                  </a:lnTo>
                  <a:lnTo>
                    <a:pt x="12" y="275"/>
                  </a:lnTo>
                  <a:lnTo>
                    <a:pt x="17" y="289"/>
                  </a:lnTo>
                  <a:lnTo>
                    <a:pt x="17" y="290"/>
                  </a:lnTo>
                  <a:lnTo>
                    <a:pt x="19" y="297"/>
                  </a:lnTo>
                  <a:lnTo>
                    <a:pt x="29" y="299"/>
                  </a:lnTo>
                  <a:lnTo>
                    <a:pt x="33" y="304"/>
                  </a:lnTo>
                  <a:lnTo>
                    <a:pt x="35" y="311"/>
                  </a:lnTo>
                  <a:lnTo>
                    <a:pt x="45" y="316"/>
                  </a:lnTo>
                  <a:lnTo>
                    <a:pt x="59" y="321"/>
                  </a:lnTo>
                  <a:lnTo>
                    <a:pt x="69" y="316"/>
                  </a:lnTo>
                  <a:lnTo>
                    <a:pt x="79" y="313"/>
                  </a:lnTo>
                  <a:lnTo>
                    <a:pt x="88" y="316"/>
                  </a:lnTo>
                  <a:lnTo>
                    <a:pt x="95" y="327"/>
                  </a:lnTo>
                  <a:lnTo>
                    <a:pt x="91" y="333"/>
                  </a:lnTo>
                  <a:lnTo>
                    <a:pt x="84" y="339"/>
                  </a:lnTo>
                  <a:lnTo>
                    <a:pt x="78" y="342"/>
                  </a:lnTo>
                  <a:lnTo>
                    <a:pt x="76" y="351"/>
                  </a:lnTo>
                  <a:lnTo>
                    <a:pt x="79" y="358"/>
                  </a:lnTo>
                  <a:lnTo>
                    <a:pt x="84" y="364"/>
                  </a:lnTo>
                  <a:lnTo>
                    <a:pt x="79" y="368"/>
                  </a:lnTo>
                  <a:lnTo>
                    <a:pt x="72" y="370"/>
                  </a:lnTo>
                  <a:lnTo>
                    <a:pt x="72" y="375"/>
                  </a:lnTo>
                  <a:lnTo>
                    <a:pt x="74" y="382"/>
                  </a:lnTo>
                  <a:lnTo>
                    <a:pt x="76" y="390"/>
                  </a:lnTo>
                  <a:lnTo>
                    <a:pt x="78" y="392"/>
                  </a:lnTo>
                  <a:lnTo>
                    <a:pt x="83" y="394"/>
                  </a:lnTo>
                  <a:lnTo>
                    <a:pt x="93" y="399"/>
                  </a:lnTo>
                  <a:lnTo>
                    <a:pt x="105" y="406"/>
                  </a:lnTo>
                  <a:lnTo>
                    <a:pt x="117" y="406"/>
                  </a:lnTo>
                  <a:lnTo>
                    <a:pt x="127" y="411"/>
                  </a:lnTo>
                  <a:lnTo>
                    <a:pt x="134" y="414"/>
                  </a:lnTo>
                  <a:lnTo>
                    <a:pt x="146" y="418"/>
                  </a:lnTo>
                  <a:lnTo>
                    <a:pt x="148" y="421"/>
                  </a:lnTo>
                  <a:lnTo>
                    <a:pt x="152" y="428"/>
                  </a:lnTo>
                  <a:lnTo>
                    <a:pt x="155" y="428"/>
                  </a:lnTo>
                  <a:lnTo>
                    <a:pt x="160" y="428"/>
                  </a:lnTo>
                  <a:lnTo>
                    <a:pt x="169" y="437"/>
                  </a:lnTo>
                  <a:lnTo>
                    <a:pt x="184" y="442"/>
                  </a:lnTo>
                  <a:lnTo>
                    <a:pt x="195" y="442"/>
                  </a:lnTo>
                  <a:lnTo>
                    <a:pt x="205" y="442"/>
                  </a:lnTo>
                  <a:lnTo>
                    <a:pt x="210" y="440"/>
                  </a:lnTo>
                  <a:lnTo>
                    <a:pt x="215" y="438"/>
                  </a:lnTo>
                  <a:lnTo>
                    <a:pt x="217" y="442"/>
                  </a:lnTo>
                  <a:lnTo>
                    <a:pt x="219" y="450"/>
                  </a:lnTo>
                  <a:lnTo>
                    <a:pt x="227" y="442"/>
                  </a:lnTo>
                  <a:lnTo>
                    <a:pt x="241" y="437"/>
                  </a:lnTo>
                  <a:lnTo>
                    <a:pt x="255" y="440"/>
                  </a:lnTo>
                  <a:lnTo>
                    <a:pt x="267" y="444"/>
                  </a:lnTo>
                  <a:lnTo>
                    <a:pt x="272" y="440"/>
                  </a:lnTo>
                  <a:lnTo>
                    <a:pt x="281" y="435"/>
                  </a:lnTo>
                  <a:lnTo>
                    <a:pt x="287" y="430"/>
                  </a:lnTo>
                  <a:lnTo>
                    <a:pt x="294" y="428"/>
                  </a:lnTo>
                  <a:lnTo>
                    <a:pt x="296" y="423"/>
                  </a:lnTo>
                  <a:lnTo>
                    <a:pt x="299" y="421"/>
                  </a:lnTo>
                  <a:lnTo>
                    <a:pt x="306" y="419"/>
                  </a:lnTo>
                  <a:lnTo>
                    <a:pt x="317" y="421"/>
                  </a:lnTo>
                  <a:lnTo>
                    <a:pt x="320" y="416"/>
                  </a:lnTo>
                  <a:lnTo>
                    <a:pt x="324" y="416"/>
                  </a:lnTo>
                  <a:lnTo>
                    <a:pt x="327" y="423"/>
                  </a:lnTo>
                  <a:lnTo>
                    <a:pt x="334" y="430"/>
                  </a:lnTo>
                  <a:lnTo>
                    <a:pt x="341" y="431"/>
                  </a:lnTo>
                  <a:lnTo>
                    <a:pt x="351" y="437"/>
                  </a:lnTo>
                  <a:lnTo>
                    <a:pt x="358" y="447"/>
                  </a:lnTo>
                  <a:lnTo>
                    <a:pt x="363" y="459"/>
                  </a:lnTo>
                  <a:lnTo>
                    <a:pt x="360" y="471"/>
                  </a:lnTo>
                  <a:lnTo>
                    <a:pt x="356" y="478"/>
                  </a:lnTo>
                  <a:lnTo>
                    <a:pt x="351" y="485"/>
                  </a:lnTo>
                  <a:lnTo>
                    <a:pt x="349" y="499"/>
                  </a:lnTo>
                  <a:lnTo>
                    <a:pt x="349" y="500"/>
                  </a:lnTo>
                  <a:lnTo>
                    <a:pt x="351" y="504"/>
                  </a:lnTo>
                  <a:lnTo>
                    <a:pt x="356" y="502"/>
                  </a:lnTo>
                  <a:lnTo>
                    <a:pt x="363" y="502"/>
                  </a:lnTo>
                  <a:lnTo>
                    <a:pt x="365" y="504"/>
                  </a:lnTo>
                  <a:lnTo>
                    <a:pt x="367" y="509"/>
                  </a:lnTo>
                  <a:lnTo>
                    <a:pt x="368" y="512"/>
                  </a:lnTo>
                  <a:lnTo>
                    <a:pt x="373" y="516"/>
                  </a:lnTo>
                  <a:lnTo>
                    <a:pt x="377" y="529"/>
                  </a:lnTo>
                  <a:lnTo>
                    <a:pt x="389" y="538"/>
                  </a:lnTo>
                  <a:lnTo>
                    <a:pt x="392" y="536"/>
                  </a:lnTo>
                  <a:lnTo>
                    <a:pt x="397" y="536"/>
                  </a:lnTo>
                  <a:lnTo>
                    <a:pt x="401" y="536"/>
                  </a:lnTo>
                  <a:lnTo>
                    <a:pt x="401" y="540"/>
                  </a:lnTo>
                  <a:lnTo>
                    <a:pt x="404" y="542"/>
                  </a:lnTo>
                  <a:lnTo>
                    <a:pt x="404" y="540"/>
                  </a:lnTo>
                  <a:lnTo>
                    <a:pt x="406" y="538"/>
                  </a:lnTo>
                  <a:lnTo>
                    <a:pt x="406" y="531"/>
                  </a:lnTo>
                  <a:lnTo>
                    <a:pt x="406" y="524"/>
                  </a:lnTo>
                  <a:lnTo>
                    <a:pt x="411" y="523"/>
                  </a:lnTo>
                  <a:lnTo>
                    <a:pt x="420" y="521"/>
                  </a:lnTo>
                  <a:lnTo>
                    <a:pt x="435" y="521"/>
                  </a:lnTo>
                  <a:lnTo>
                    <a:pt x="446" y="517"/>
                  </a:lnTo>
                  <a:lnTo>
                    <a:pt x="456" y="514"/>
                  </a:lnTo>
                  <a:lnTo>
                    <a:pt x="466" y="517"/>
                  </a:lnTo>
                  <a:lnTo>
                    <a:pt x="478" y="521"/>
                  </a:lnTo>
                  <a:lnTo>
                    <a:pt x="483" y="533"/>
                  </a:lnTo>
                  <a:lnTo>
                    <a:pt x="496" y="540"/>
                  </a:lnTo>
                  <a:lnTo>
                    <a:pt x="508" y="542"/>
                  </a:lnTo>
                  <a:lnTo>
                    <a:pt x="520" y="545"/>
                  </a:lnTo>
                  <a:lnTo>
                    <a:pt x="518" y="552"/>
                  </a:lnTo>
                  <a:lnTo>
                    <a:pt x="523" y="559"/>
                  </a:lnTo>
                  <a:lnTo>
                    <a:pt x="526" y="554"/>
                  </a:lnTo>
                  <a:lnTo>
                    <a:pt x="530" y="547"/>
                  </a:lnTo>
                  <a:lnTo>
                    <a:pt x="539" y="542"/>
                  </a:lnTo>
                  <a:lnTo>
                    <a:pt x="547" y="540"/>
                  </a:lnTo>
                  <a:lnTo>
                    <a:pt x="561" y="536"/>
                  </a:lnTo>
                  <a:lnTo>
                    <a:pt x="573" y="531"/>
                  </a:lnTo>
                  <a:lnTo>
                    <a:pt x="575" y="526"/>
                  </a:lnTo>
                  <a:lnTo>
                    <a:pt x="578" y="523"/>
                  </a:lnTo>
                  <a:lnTo>
                    <a:pt x="585" y="524"/>
                  </a:lnTo>
                  <a:lnTo>
                    <a:pt x="592" y="526"/>
                  </a:lnTo>
                  <a:lnTo>
                    <a:pt x="604" y="523"/>
                  </a:lnTo>
                  <a:lnTo>
                    <a:pt x="616" y="517"/>
                  </a:lnTo>
                  <a:lnTo>
                    <a:pt x="623" y="509"/>
                  </a:lnTo>
                  <a:lnTo>
                    <a:pt x="635" y="504"/>
                  </a:lnTo>
                  <a:lnTo>
                    <a:pt x="638" y="500"/>
                  </a:lnTo>
                  <a:lnTo>
                    <a:pt x="642" y="495"/>
                  </a:lnTo>
                  <a:lnTo>
                    <a:pt x="647" y="492"/>
                  </a:lnTo>
                  <a:lnTo>
                    <a:pt x="654" y="483"/>
                  </a:lnTo>
                  <a:lnTo>
                    <a:pt x="657" y="474"/>
                  </a:lnTo>
                  <a:lnTo>
                    <a:pt x="662" y="466"/>
                  </a:lnTo>
                  <a:lnTo>
                    <a:pt x="666" y="457"/>
                  </a:lnTo>
                  <a:lnTo>
                    <a:pt x="673" y="450"/>
                  </a:lnTo>
                  <a:lnTo>
                    <a:pt x="680" y="442"/>
                  </a:lnTo>
                  <a:lnTo>
                    <a:pt x="686" y="438"/>
                  </a:lnTo>
                  <a:lnTo>
                    <a:pt x="686" y="430"/>
                  </a:lnTo>
                  <a:lnTo>
                    <a:pt x="690" y="425"/>
                  </a:lnTo>
                  <a:lnTo>
                    <a:pt x="692" y="416"/>
                  </a:lnTo>
                  <a:lnTo>
                    <a:pt x="695" y="407"/>
                  </a:lnTo>
                  <a:lnTo>
                    <a:pt x="693" y="392"/>
                  </a:lnTo>
                  <a:lnTo>
                    <a:pt x="690" y="382"/>
                  </a:lnTo>
                  <a:lnTo>
                    <a:pt x="685" y="373"/>
                  </a:lnTo>
                  <a:lnTo>
                    <a:pt x="680" y="364"/>
                  </a:lnTo>
                  <a:lnTo>
                    <a:pt x="676" y="358"/>
                  </a:lnTo>
                  <a:lnTo>
                    <a:pt x="674" y="352"/>
                  </a:lnTo>
                  <a:lnTo>
                    <a:pt x="674" y="352"/>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190" name="Freeform 259"/>
            <p:cNvSpPr>
              <a:spLocks/>
            </p:cNvSpPr>
            <p:nvPr/>
          </p:nvSpPr>
          <p:spPr bwMode="auto">
            <a:xfrm>
              <a:off x="8405019" y="1987550"/>
              <a:ext cx="82550" cy="34925"/>
            </a:xfrm>
            <a:custGeom>
              <a:avLst/>
              <a:gdLst/>
              <a:ahLst/>
              <a:cxnLst>
                <a:cxn ang="0">
                  <a:pos x="6" y="22"/>
                </a:cxn>
                <a:cxn ang="0">
                  <a:pos x="0" y="19"/>
                </a:cxn>
                <a:cxn ang="0">
                  <a:pos x="0" y="17"/>
                </a:cxn>
                <a:cxn ang="0">
                  <a:pos x="2" y="10"/>
                </a:cxn>
                <a:cxn ang="0">
                  <a:pos x="9" y="5"/>
                </a:cxn>
                <a:cxn ang="0">
                  <a:pos x="16" y="0"/>
                </a:cxn>
                <a:cxn ang="0">
                  <a:pos x="25" y="0"/>
                </a:cxn>
                <a:cxn ang="0">
                  <a:pos x="31" y="0"/>
                </a:cxn>
                <a:cxn ang="0">
                  <a:pos x="40" y="3"/>
                </a:cxn>
                <a:cxn ang="0">
                  <a:pos x="49" y="7"/>
                </a:cxn>
                <a:cxn ang="0">
                  <a:pos x="52" y="12"/>
                </a:cxn>
                <a:cxn ang="0">
                  <a:pos x="45" y="16"/>
                </a:cxn>
                <a:cxn ang="0">
                  <a:pos x="30" y="19"/>
                </a:cxn>
                <a:cxn ang="0">
                  <a:pos x="14" y="21"/>
                </a:cxn>
                <a:cxn ang="0">
                  <a:pos x="6" y="22"/>
                </a:cxn>
              </a:cxnLst>
              <a:rect l="0" t="0" r="r" b="b"/>
              <a:pathLst>
                <a:path w="52" h="22">
                  <a:moveTo>
                    <a:pt x="6" y="22"/>
                  </a:moveTo>
                  <a:lnTo>
                    <a:pt x="0" y="19"/>
                  </a:lnTo>
                  <a:lnTo>
                    <a:pt x="0" y="17"/>
                  </a:lnTo>
                  <a:lnTo>
                    <a:pt x="2" y="10"/>
                  </a:lnTo>
                  <a:lnTo>
                    <a:pt x="9" y="5"/>
                  </a:lnTo>
                  <a:lnTo>
                    <a:pt x="16" y="0"/>
                  </a:lnTo>
                  <a:lnTo>
                    <a:pt x="25" y="0"/>
                  </a:lnTo>
                  <a:lnTo>
                    <a:pt x="31" y="0"/>
                  </a:lnTo>
                  <a:lnTo>
                    <a:pt x="40" y="3"/>
                  </a:lnTo>
                  <a:lnTo>
                    <a:pt x="49" y="7"/>
                  </a:lnTo>
                  <a:lnTo>
                    <a:pt x="52" y="12"/>
                  </a:lnTo>
                  <a:lnTo>
                    <a:pt x="45" y="16"/>
                  </a:lnTo>
                  <a:lnTo>
                    <a:pt x="30" y="19"/>
                  </a:lnTo>
                  <a:lnTo>
                    <a:pt x="14" y="21"/>
                  </a:lnTo>
                  <a:lnTo>
                    <a:pt x="6" y="22"/>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191" name="Freeform 260"/>
            <p:cNvSpPr>
              <a:spLocks/>
            </p:cNvSpPr>
            <p:nvPr/>
          </p:nvSpPr>
          <p:spPr bwMode="auto">
            <a:xfrm>
              <a:off x="8162132" y="2055813"/>
              <a:ext cx="33338" cy="15875"/>
            </a:xfrm>
            <a:custGeom>
              <a:avLst/>
              <a:gdLst/>
              <a:ahLst/>
              <a:cxnLst>
                <a:cxn ang="0">
                  <a:pos x="16" y="10"/>
                </a:cxn>
                <a:cxn ang="0">
                  <a:pos x="18" y="7"/>
                </a:cxn>
                <a:cxn ang="0">
                  <a:pos x="21" y="5"/>
                </a:cxn>
                <a:cxn ang="0">
                  <a:pos x="19" y="2"/>
                </a:cxn>
                <a:cxn ang="0">
                  <a:pos x="18" y="0"/>
                </a:cxn>
                <a:cxn ang="0">
                  <a:pos x="0" y="0"/>
                </a:cxn>
                <a:cxn ang="0">
                  <a:pos x="6" y="7"/>
                </a:cxn>
                <a:cxn ang="0">
                  <a:pos x="16" y="10"/>
                </a:cxn>
              </a:cxnLst>
              <a:rect l="0" t="0" r="r" b="b"/>
              <a:pathLst>
                <a:path w="21" h="10">
                  <a:moveTo>
                    <a:pt x="16" y="10"/>
                  </a:moveTo>
                  <a:lnTo>
                    <a:pt x="18" y="7"/>
                  </a:lnTo>
                  <a:lnTo>
                    <a:pt x="21" y="5"/>
                  </a:lnTo>
                  <a:lnTo>
                    <a:pt x="19" y="2"/>
                  </a:lnTo>
                  <a:lnTo>
                    <a:pt x="18" y="0"/>
                  </a:lnTo>
                  <a:lnTo>
                    <a:pt x="0" y="0"/>
                  </a:lnTo>
                  <a:lnTo>
                    <a:pt x="6" y="7"/>
                  </a:lnTo>
                  <a:lnTo>
                    <a:pt x="16" y="10"/>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192" name="Freeform 261"/>
            <p:cNvSpPr>
              <a:spLocks/>
            </p:cNvSpPr>
            <p:nvPr/>
          </p:nvSpPr>
          <p:spPr bwMode="auto">
            <a:xfrm>
              <a:off x="7411244" y="1798638"/>
              <a:ext cx="17463" cy="19050"/>
            </a:xfrm>
            <a:custGeom>
              <a:avLst/>
              <a:gdLst/>
              <a:ahLst/>
              <a:cxnLst>
                <a:cxn ang="0">
                  <a:pos x="11" y="6"/>
                </a:cxn>
                <a:cxn ang="0">
                  <a:pos x="6" y="0"/>
                </a:cxn>
                <a:cxn ang="0">
                  <a:pos x="2" y="2"/>
                </a:cxn>
                <a:cxn ang="0">
                  <a:pos x="0" y="7"/>
                </a:cxn>
                <a:cxn ang="0">
                  <a:pos x="0" y="11"/>
                </a:cxn>
                <a:cxn ang="0">
                  <a:pos x="6" y="12"/>
                </a:cxn>
                <a:cxn ang="0">
                  <a:pos x="7" y="9"/>
                </a:cxn>
                <a:cxn ang="0">
                  <a:pos x="11" y="4"/>
                </a:cxn>
                <a:cxn ang="0">
                  <a:pos x="9" y="4"/>
                </a:cxn>
                <a:cxn ang="0">
                  <a:pos x="11" y="6"/>
                </a:cxn>
              </a:cxnLst>
              <a:rect l="0" t="0" r="r" b="b"/>
              <a:pathLst>
                <a:path w="11" h="12">
                  <a:moveTo>
                    <a:pt x="11" y="6"/>
                  </a:moveTo>
                  <a:lnTo>
                    <a:pt x="6" y="0"/>
                  </a:lnTo>
                  <a:lnTo>
                    <a:pt x="2" y="2"/>
                  </a:lnTo>
                  <a:lnTo>
                    <a:pt x="0" y="7"/>
                  </a:lnTo>
                  <a:lnTo>
                    <a:pt x="0" y="11"/>
                  </a:lnTo>
                  <a:lnTo>
                    <a:pt x="6" y="12"/>
                  </a:lnTo>
                  <a:lnTo>
                    <a:pt x="7" y="9"/>
                  </a:lnTo>
                  <a:lnTo>
                    <a:pt x="11" y="4"/>
                  </a:lnTo>
                  <a:lnTo>
                    <a:pt x="9" y="4"/>
                  </a:lnTo>
                  <a:lnTo>
                    <a:pt x="11" y="6"/>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193" name="Freeform 262"/>
            <p:cNvSpPr>
              <a:spLocks/>
            </p:cNvSpPr>
            <p:nvPr/>
          </p:nvSpPr>
          <p:spPr bwMode="auto">
            <a:xfrm>
              <a:off x="6871494" y="1857375"/>
              <a:ext cx="34925" cy="20637"/>
            </a:xfrm>
            <a:custGeom>
              <a:avLst/>
              <a:gdLst/>
              <a:ahLst/>
              <a:cxnLst>
                <a:cxn ang="0">
                  <a:pos x="22" y="10"/>
                </a:cxn>
                <a:cxn ang="0">
                  <a:pos x="17" y="12"/>
                </a:cxn>
                <a:cxn ang="0">
                  <a:pos x="12" y="13"/>
                </a:cxn>
                <a:cxn ang="0">
                  <a:pos x="3" y="12"/>
                </a:cxn>
                <a:cxn ang="0">
                  <a:pos x="0" y="8"/>
                </a:cxn>
                <a:cxn ang="0">
                  <a:pos x="3" y="1"/>
                </a:cxn>
                <a:cxn ang="0">
                  <a:pos x="12" y="0"/>
                </a:cxn>
                <a:cxn ang="0">
                  <a:pos x="19" y="1"/>
                </a:cxn>
                <a:cxn ang="0">
                  <a:pos x="22" y="8"/>
                </a:cxn>
                <a:cxn ang="0">
                  <a:pos x="20" y="10"/>
                </a:cxn>
                <a:cxn ang="0">
                  <a:pos x="19" y="13"/>
                </a:cxn>
                <a:cxn ang="0">
                  <a:pos x="22" y="10"/>
                </a:cxn>
              </a:cxnLst>
              <a:rect l="0" t="0" r="r" b="b"/>
              <a:pathLst>
                <a:path w="22" h="13">
                  <a:moveTo>
                    <a:pt x="22" y="10"/>
                  </a:moveTo>
                  <a:lnTo>
                    <a:pt x="17" y="12"/>
                  </a:lnTo>
                  <a:lnTo>
                    <a:pt x="12" y="13"/>
                  </a:lnTo>
                  <a:lnTo>
                    <a:pt x="3" y="12"/>
                  </a:lnTo>
                  <a:lnTo>
                    <a:pt x="0" y="8"/>
                  </a:lnTo>
                  <a:lnTo>
                    <a:pt x="3" y="1"/>
                  </a:lnTo>
                  <a:lnTo>
                    <a:pt x="12" y="0"/>
                  </a:lnTo>
                  <a:lnTo>
                    <a:pt x="19" y="1"/>
                  </a:lnTo>
                  <a:lnTo>
                    <a:pt x="22" y="8"/>
                  </a:lnTo>
                  <a:lnTo>
                    <a:pt x="20" y="10"/>
                  </a:lnTo>
                  <a:lnTo>
                    <a:pt x="19" y="13"/>
                  </a:lnTo>
                  <a:lnTo>
                    <a:pt x="22" y="10"/>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194" name="Freeform 263"/>
            <p:cNvSpPr>
              <a:spLocks/>
            </p:cNvSpPr>
            <p:nvPr/>
          </p:nvSpPr>
          <p:spPr bwMode="auto">
            <a:xfrm>
              <a:off x="6587332" y="1624013"/>
              <a:ext cx="139700" cy="76200"/>
            </a:xfrm>
            <a:custGeom>
              <a:avLst/>
              <a:gdLst/>
              <a:ahLst/>
              <a:cxnLst>
                <a:cxn ang="0">
                  <a:pos x="7" y="48"/>
                </a:cxn>
                <a:cxn ang="0">
                  <a:pos x="0" y="47"/>
                </a:cxn>
                <a:cxn ang="0">
                  <a:pos x="0" y="42"/>
                </a:cxn>
                <a:cxn ang="0">
                  <a:pos x="3" y="33"/>
                </a:cxn>
                <a:cxn ang="0">
                  <a:pos x="9" y="31"/>
                </a:cxn>
                <a:cxn ang="0">
                  <a:pos x="15" y="21"/>
                </a:cxn>
                <a:cxn ang="0">
                  <a:pos x="24" y="11"/>
                </a:cxn>
                <a:cxn ang="0">
                  <a:pos x="33" y="2"/>
                </a:cxn>
                <a:cxn ang="0">
                  <a:pos x="46" y="0"/>
                </a:cxn>
                <a:cxn ang="0">
                  <a:pos x="48" y="0"/>
                </a:cxn>
                <a:cxn ang="0">
                  <a:pos x="52" y="0"/>
                </a:cxn>
                <a:cxn ang="0">
                  <a:pos x="52" y="6"/>
                </a:cxn>
                <a:cxn ang="0">
                  <a:pos x="52" y="11"/>
                </a:cxn>
                <a:cxn ang="0">
                  <a:pos x="55" y="7"/>
                </a:cxn>
                <a:cxn ang="0">
                  <a:pos x="60" y="6"/>
                </a:cxn>
                <a:cxn ang="0">
                  <a:pos x="67" y="7"/>
                </a:cxn>
                <a:cxn ang="0">
                  <a:pos x="76" y="12"/>
                </a:cxn>
                <a:cxn ang="0">
                  <a:pos x="84" y="19"/>
                </a:cxn>
                <a:cxn ang="0">
                  <a:pos x="88" y="26"/>
                </a:cxn>
                <a:cxn ang="0">
                  <a:pos x="83" y="31"/>
                </a:cxn>
                <a:cxn ang="0">
                  <a:pos x="72" y="36"/>
                </a:cxn>
                <a:cxn ang="0">
                  <a:pos x="60" y="36"/>
                </a:cxn>
                <a:cxn ang="0">
                  <a:pos x="52" y="38"/>
                </a:cxn>
                <a:cxn ang="0">
                  <a:pos x="46" y="38"/>
                </a:cxn>
                <a:cxn ang="0">
                  <a:pos x="41" y="40"/>
                </a:cxn>
                <a:cxn ang="0">
                  <a:pos x="36" y="40"/>
                </a:cxn>
                <a:cxn ang="0">
                  <a:pos x="34" y="42"/>
                </a:cxn>
                <a:cxn ang="0">
                  <a:pos x="7" y="48"/>
                </a:cxn>
              </a:cxnLst>
              <a:rect l="0" t="0" r="r" b="b"/>
              <a:pathLst>
                <a:path w="88" h="48">
                  <a:moveTo>
                    <a:pt x="7" y="48"/>
                  </a:moveTo>
                  <a:lnTo>
                    <a:pt x="0" y="47"/>
                  </a:lnTo>
                  <a:lnTo>
                    <a:pt x="0" y="42"/>
                  </a:lnTo>
                  <a:lnTo>
                    <a:pt x="3" y="33"/>
                  </a:lnTo>
                  <a:lnTo>
                    <a:pt x="9" y="31"/>
                  </a:lnTo>
                  <a:lnTo>
                    <a:pt x="15" y="21"/>
                  </a:lnTo>
                  <a:lnTo>
                    <a:pt x="24" y="11"/>
                  </a:lnTo>
                  <a:lnTo>
                    <a:pt x="33" y="2"/>
                  </a:lnTo>
                  <a:lnTo>
                    <a:pt x="46" y="0"/>
                  </a:lnTo>
                  <a:lnTo>
                    <a:pt x="48" y="0"/>
                  </a:lnTo>
                  <a:lnTo>
                    <a:pt x="52" y="0"/>
                  </a:lnTo>
                  <a:lnTo>
                    <a:pt x="52" y="6"/>
                  </a:lnTo>
                  <a:lnTo>
                    <a:pt x="52" y="11"/>
                  </a:lnTo>
                  <a:lnTo>
                    <a:pt x="55" y="7"/>
                  </a:lnTo>
                  <a:lnTo>
                    <a:pt x="60" y="6"/>
                  </a:lnTo>
                  <a:lnTo>
                    <a:pt x="67" y="7"/>
                  </a:lnTo>
                  <a:lnTo>
                    <a:pt x="76" y="12"/>
                  </a:lnTo>
                  <a:lnTo>
                    <a:pt x="84" y="19"/>
                  </a:lnTo>
                  <a:lnTo>
                    <a:pt x="88" y="26"/>
                  </a:lnTo>
                  <a:lnTo>
                    <a:pt x="83" y="31"/>
                  </a:lnTo>
                  <a:lnTo>
                    <a:pt x="72" y="36"/>
                  </a:lnTo>
                  <a:lnTo>
                    <a:pt x="60" y="36"/>
                  </a:lnTo>
                  <a:lnTo>
                    <a:pt x="52" y="38"/>
                  </a:lnTo>
                  <a:lnTo>
                    <a:pt x="46" y="38"/>
                  </a:lnTo>
                  <a:lnTo>
                    <a:pt x="41" y="40"/>
                  </a:lnTo>
                  <a:lnTo>
                    <a:pt x="36" y="40"/>
                  </a:lnTo>
                  <a:lnTo>
                    <a:pt x="34" y="42"/>
                  </a:lnTo>
                  <a:lnTo>
                    <a:pt x="7" y="48"/>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195" name="Freeform 264"/>
            <p:cNvSpPr>
              <a:spLocks/>
            </p:cNvSpPr>
            <p:nvPr/>
          </p:nvSpPr>
          <p:spPr bwMode="auto">
            <a:xfrm>
              <a:off x="6393657" y="1585913"/>
              <a:ext cx="52388" cy="26987"/>
            </a:xfrm>
            <a:custGeom>
              <a:avLst/>
              <a:gdLst/>
              <a:ahLst/>
              <a:cxnLst>
                <a:cxn ang="0">
                  <a:pos x="14" y="0"/>
                </a:cxn>
                <a:cxn ang="0">
                  <a:pos x="15" y="0"/>
                </a:cxn>
                <a:cxn ang="0">
                  <a:pos x="22" y="4"/>
                </a:cxn>
                <a:cxn ang="0">
                  <a:pos x="27" y="5"/>
                </a:cxn>
                <a:cxn ang="0">
                  <a:pos x="33" y="7"/>
                </a:cxn>
                <a:cxn ang="0">
                  <a:pos x="29" y="11"/>
                </a:cxn>
                <a:cxn ang="0">
                  <a:pos x="22" y="14"/>
                </a:cxn>
                <a:cxn ang="0">
                  <a:pos x="14" y="16"/>
                </a:cxn>
                <a:cxn ang="0">
                  <a:pos x="10" y="17"/>
                </a:cxn>
                <a:cxn ang="0">
                  <a:pos x="3" y="12"/>
                </a:cxn>
                <a:cxn ang="0">
                  <a:pos x="0" y="5"/>
                </a:cxn>
                <a:cxn ang="0">
                  <a:pos x="5" y="0"/>
                </a:cxn>
                <a:cxn ang="0">
                  <a:pos x="14" y="0"/>
                </a:cxn>
              </a:cxnLst>
              <a:rect l="0" t="0" r="r" b="b"/>
              <a:pathLst>
                <a:path w="33" h="17">
                  <a:moveTo>
                    <a:pt x="14" y="0"/>
                  </a:moveTo>
                  <a:lnTo>
                    <a:pt x="15" y="0"/>
                  </a:lnTo>
                  <a:lnTo>
                    <a:pt x="22" y="4"/>
                  </a:lnTo>
                  <a:lnTo>
                    <a:pt x="27" y="5"/>
                  </a:lnTo>
                  <a:lnTo>
                    <a:pt x="33" y="7"/>
                  </a:lnTo>
                  <a:lnTo>
                    <a:pt x="29" y="11"/>
                  </a:lnTo>
                  <a:lnTo>
                    <a:pt x="22" y="14"/>
                  </a:lnTo>
                  <a:lnTo>
                    <a:pt x="14" y="16"/>
                  </a:lnTo>
                  <a:lnTo>
                    <a:pt x="10" y="17"/>
                  </a:lnTo>
                  <a:lnTo>
                    <a:pt x="3" y="12"/>
                  </a:lnTo>
                  <a:lnTo>
                    <a:pt x="0" y="5"/>
                  </a:lnTo>
                  <a:lnTo>
                    <a:pt x="5" y="0"/>
                  </a:lnTo>
                  <a:lnTo>
                    <a:pt x="14" y="0"/>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196" name="Freeform 265"/>
            <p:cNvSpPr>
              <a:spLocks/>
            </p:cNvSpPr>
            <p:nvPr/>
          </p:nvSpPr>
          <p:spPr bwMode="auto">
            <a:xfrm>
              <a:off x="6409532" y="1525588"/>
              <a:ext cx="192088" cy="134937"/>
            </a:xfrm>
            <a:custGeom>
              <a:avLst/>
              <a:gdLst/>
              <a:ahLst/>
              <a:cxnLst>
                <a:cxn ang="0">
                  <a:pos x="115" y="78"/>
                </a:cxn>
                <a:cxn ang="0">
                  <a:pos x="110" y="81"/>
                </a:cxn>
                <a:cxn ang="0">
                  <a:pos x="105" y="85"/>
                </a:cxn>
                <a:cxn ang="0">
                  <a:pos x="88" y="81"/>
                </a:cxn>
                <a:cxn ang="0">
                  <a:pos x="74" y="80"/>
                </a:cxn>
                <a:cxn ang="0">
                  <a:pos x="60" y="76"/>
                </a:cxn>
                <a:cxn ang="0">
                  <a:pos x="48" y="76"/>
                </a:cxn>
                <a:cxn ang="0">
                  <a:pos x="41" y="73"/>
                </a:cxn>
                <a:cxn ang="0">
                  <a:pos x="35" y="68"/>
                </a:cxn>
                <a:cxn ang="0">
                  <a:pos x="26" y="61"/>
                </a:cxn>
                <a:cxn ang="0">
                  <a:pos x="21" y="57"/>
                </a:cxn>
                <a:cxn ang="0">
                  <a:pos x="31" y="52"/>
                </a:cxn>
                <a:cxn ang="0">
                  <a:pos x="40" y="49"/>
                </a:cxn>
                <a:cxn ang="0">
                  <a:pos x="47" y="45"/>
                </a:cxn>
                <a:cxn ang="0">
                  <a:pos x="59" y="42"/>
                </a:cxn>
                <a:cxn ang="0">
                  <a:pos x="52" y="40"/>
                </a:cxn>
                <a:cxn ang="0">
                  <a:pos x="47" y="40"/>
                </a:cxn>
                <a:cxn ang="0">
                  <a:pos x="40" y="40"/>
                </a:cxn>
                <a:cxn ang="0">
                  <a:pos x="38" y="40"/>
                </a:cxn>
                <a:cxn ang="0">
                  <a:pos x="26" y="38"/>
                </a:cxn>
                <a:cxn ang="0">
                  <a:pos x="17" y="37"/>
                </a:cxn>
                <a:cxn ang="0">
                  <a:pos x="9" y="33"/>
                </a:cxn>
                <a:cxn ang="0">
                  <a:pos x="0" y="30"/>
                </a:cxn>
                <a:cxn ang="0">
                  <a:pos x="12" y="21"/>
                </a:cxn>
                <a:cxn ang="0">
                  <a:pos x="26" y="12"/>
                </a:cxn>
                <a:cxn ang="0">
                  <a:pos x="36" y="4"/>
                </a:cxn>
                <a:cxn ang="0">
                  <a:pos x="53" y="0"/>
                </a:cxn>
                <a:cxn ang="0">
                  <a:pos x="62" y="2"/>
                </a:cxn>
                <a:cxn ang="0">
                  <a:pos x="71" y="7"/>
                </a:cxn>
                <a:cxn ang="0">
                  <a:pos x="78" y="12"/>
                </a:cxn>
                <a:cxn ang="0">
                  <a:pos x="84" y="19"/>
                </a:cxn>
                <a:cxn ang="0">
                  <a:pos x="79" y="19"/>
                </a:cxn>
                <a:cxn ang="0">
                  <a:pos x="78" y="19"/>
                </a:cxn>
                <a:cxn ang="0">
                  <a:pos x="78" y="26"/>
                </a:cxn>
                <a:cxn ang="0">
                  <a:pos x="78" y="30"/>
                </a:cxn>
                <a:cxn ang="0">
                  <a:pos x="74" y="35"/>
                </a:cxn>
                <a:cxn ang="0">
                  <a:pos x="69" y="40"/>
                </a:cxn>
                <a:cxn ang="0">
                  <a:pos x="74" y="38"/>
                </a:cxn>
                <a:cxn ang="0">
                  <a:pos x="79" y="40"/>
                </a:cxn>
                <a:cxn ang="0">
                  <a:pos x="86" y="42"/>
                </a:cxn>
                <a:cxn ang="0">
                  <a:pos x="95" y="45"/>
                </a:cxn>
                <a:cxn ang="0">
                  <a:pos x="100" y="45"/>
                </a:cxn>
                <a:cxn ang="0">
                  <a:pos x="105" y="45"/>
                </a:cxn>
                <a:cxn ang="0">
                  <a:pos x="114" y="47"/>
                </a:cxn>
                <a:cxn ang="0">
                  <a:pos x="121" y="54"/>
                </a:cxn>
                <a:cxn ang="0">
                  <a:pos x="115" y="59"/>
                </a:cxn>
                <a:cxn ang="0">
                  <a:pos x="117" y="64"/>
                </a:cxn>
                <a:cxn ang="0">
                  <a:pos x="112" y="68"/>
                </a:cxn>
                <a:cxn ang="0">
                  <a:pos x="107" y="71"/>
                </a:cxn>
                <a:cxn ang="0">
                  <a:pos x="112" y="73"/>
                </a:cxn>
                <a:cxn ang="0">
                  <a:pos x="115" y="78"/>
                </a:cxn>
              </a:cxnLst>
              <a:rect l="0" t="0" r="r" b="b"/>
              <a:pathLst>
                <a:path w="121" h="85">
                  <a:moveTo>
                    <a:pt x="115" y="78"/>
                  </a:moveTo>
                  <a:lnTo>
                    <a:pt x="110" y="81"/>
                  </a:lnTo>
                  <a:lnTo>
                    <a:pt x="105" y="85"/>
                  </a:lnTo>
                  <a:lnTo>
                    <a:pt x="88" y="81"/>
                  </a:lnTo>
                  <a:lnTo>
                    <a:pt x="74" y="80"/>
                  </a:lnTo>
                  <a:lnTo>
                    <a:pt x="60" y="76"/>
                  </a:lnTo>
                  <a:lnTo>
                    <a:pt x="48" y="76"/>
                  </a:lnTo>
                  <a:lnTo>
                    <a:pt x="41" y="73"/>
                  </a:lnTo>
                  <a:lnTo>
                    <a:pt x="35" y="68"/>
                  </a:lnTo>
                  <a:lnTo>
                    <a:pt x="26" y="61"/>
                  </a:lnTo>
                  <a:lnTo>
                    <a:pt x="21" y="57"/>
                  </a:lnTo>
                  <a:lnTo>
                    <a:pt x="31" y="52"/>
                  </a:lnTo>
                  <a:lnTo>
                    <a:pt x="40" y="49"/>
                  </a:lnTo>
                  <a:lnTo>
                    <a:pt x="47" y="45"/>
                  </a:lnTo>
                  <a:lnTo>
                    <a:pt x="59" y="42"/>
                  </a:lnTo>
                  <a:lnTo>
                    <a:pt x="52" y="40"/>
                  </a:lnTo>
                  <a:lnTo>
                    <a:pt x="47" y="40"/>
                  </a:lnTo>
                  <a:lnTo>
                    <a:pt x="40" y="40"/>
                  </a:lnTo>
                  <a:lnTo>
                    <a:pt x="38" y="40"/>
                  </a:lnTo>
                  <a:lnTo>
                    <a:pt x="26" y="38"/>
                  </a:lnTo>
                  <a:lnTo>
                    <a:pt x="17" y="37"/>
                  </a:lnTo>
                  <a:lnTo>
                    <a:pt x="9" y="33"/>
                  </a:lnTo>
                  <a:lnTo>
                    <a:pt x="0" y="30"/>
                  </a:lnTo>
                  <a:lnTo>
                    <a:pt x="12" y="21"/>
                  </a:lnTo>
                  <a:lnTo>
                    <a:pt x="26" y="12"/>
                  </a:lnTo>
                  <a:lnTo>
                    <a:pt x="36" y="4"/>
                  </a:lnTo>
                  <a:lnTo>
                    <a:pt x="53" y="0"/>
                  </a:lnTo>
                  <a:lnTo>
                    <a:pt x="62" y="2"/>
                  </a:lnTo>
                  <a:lnTo>
                    <a:pt x="71" y="7"/>
                  </a:lnTo>
                  <a:lnTo>
                    <a:pt x="78" y="12"/>
                  </a:lnTo>
                  <a:lnTo>
                    <a:pt x="84" y="19"/>
                  </a:lnTo>
                  <a:lnTo>
                    <a:pt x="79" y="19"/>
                  </a:lnTo>
                  <a:lnTo>
                    <a:pt x="78" y="19"/>
                  </a:lnTo>
                  <a:lnTo>
                    <a:pt x="78" y="26"/>
                  </a:lnTo>
                  <a:lnTo>
                    <a:pt x="78" y="30"/>
                  </a:lnTo>
                  <a:lnTo>
                    <a:pt x="74" y="35"/>
                  </a:lnTo>
                  <a:lnTo>
                    <a:pt x="69" y="40"/>
                  </a:lnTo>
                  <a:lnTo>
                    <a:pt x="74" y="38"/>
                  </a:lnTo>
                  <a:lnTo>
                    <a:pt x="79" y="40"/>
                  </a:lnTo>
                  <a:lnTo>
                    <a:pt x="86" y="42"/>
                  </a:lnTo>
                  <a:lnTo>
                    <a:pt x="95" y="45"/>
                  </a:lnTo>
                  <a:lnTo>
                    <a:pt x="100" y="45"/>
                  </a:lnTo>
                  <a:lnTo>
                    <a:pt x="105" y="45"/>
                  </a:lnTo>
                  <a:lnTo>
                    <a:pt x="114" y="47"/>
                  </a:lnTo>
                  <a:lnTo>
                    <a:pt x="121" y="54"/>
                  </a:lnTo>
                  <a:lnTo>
                    <a:pt x="115" y="59"/>
                  </a:lnTo>
                  <a:lnTo>
                    <a:pt x="117" y="64"/>
                  </a:lnTo>
                  <a:lnTo>
                    <a:pt x="112" y="68"/>
                  </a:lnTo>
                  <a:lnTo>
                    <a:pt x="107" y="71"/>
                  </a:lnTo>
                  <a:lnTo>
                    <a:pt x="112" y="73"/>
                  </a:lnTo>
                  <a:lnTo>
                    <a:pt x="115" y="78"/>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197" name="Freeform 266"/>
            <p:cNvSpPr>
              <a:spLocks/>
            </p:cNvSpPr>
            <p:nvPr/>
          </p:nvSpPr>
          <p:spPr bwMode="auto">
            <a:xfrm>
              <a:off x="6493669" y="1739900"/>
              <a:ext cx="22225" cy="15875"/>
            </a:xfrm>
            <a:custGeom>
              <a:avLst/>
              <a:gdLst/>
              <a:ahLst/>
              <a:cxnLst>
                <a:cxn ang="0">
                  <a:pos x="0" y="5"/>
                </a:cxn>
                <a:cxn ang="0">
                  <a:pos x="4" y="1"/>
                </a:cxn>
                <a:cxn ang="0">
                  <a:pos x="7" y="0"/>
                </a:cxn>
                <a:cxn ang="0">
                  <a:pos x="14" y="0"/>
                </a:cxn>
                <a:cxn ang="0">
                  <a:pos x="11" y="6"/>
                </a:cxn>
                <a:cxn ang="0">
                  <a:pos x="4" y="10"/>
                </a:cxn>
                <a:cxn ang="0">
                  <a:pos x="0" y="6"/>
                </a:cxn>
                <a:cxn ang="0">
                  <a:pos x="0" y="5"/>
                </a:cxn>
              </a:cxnLst>
              <a:rect l="0" t="0" r="r" b="b"/>
              <a:pathLst>
                <a:path w="14" h="10">
                  <a:moveTo>
                    <a:pt x="0" y="5"/>
                  </a:moveTo>
                  <a:lnTo>
                    <a:pt x="4" y="1"/>
                  </a:lnTo>
                  <a:lnTo>
                    <a:pt x="7" y="0"/>
                  </a:lnTo>
                  <a:lnTo>
                    <a:pt x="14" y="0"/>
                  </a:lnTo>
                  <a:lnTo>
                    <a:pt x="11" y="6"/>
                  </a:lnTo>
                  <a:lnTo>
                    <a:pt x="4" y="10"/>
                  </a:lnTo>
                  <a:lnTo>
                    <a:pt x="0" y="6"/>
                  </a:lnTo>
                  <a:lnTo>
                    <a:pt x="0" y="5"/>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198" name="Freeform 267"/>
            <p:cNvSpPr>
              <a:spLocks/>
            </p:cNvSpPr>
            <p:nvPr/>
          </p:nvSpPr>
          <p:spPr bwMode="auto">
            <a:xfrm>
              <a:off x="6371432" y="1528763"/>
              <a:ext cx="33338" cy="6350"/>
            </a:xfrm>
            <a:custGeom>
              <a:avLst/>
              <a:gdLst/>
              <a:ahLst/>
              <a:cxnLst>
                <a:cxn ang="0">
                  <a:pos x="21" y="4"/>
                </a:cxn>
                <a:cxn ang="0">
                  <a:pos x="9" y="4"/>
                </a:cxn>
                <a:cxn ang="0">
                  <a:pos x="0" y="0"/>
                </a:cxn>
                <a:cxn ang="0">
                  <a:pos x="19" y="0"/>
                </a:cxn>
                <a:cxn ang="0">
                  <a:pos x="21" y="4"/>
                </a:cxn>
              </a:cxnLst>
              <a:rect l="0" t="0" r="r" b="b"/>
              <a:pathLst>
                <a:path w="21" h="4">
                  <a:moveTo>
                    <a:pt x="21" y="4"/>
                  </a:moveTo>
                  <a:lnTo>
                    <a:pt x="9" y="4"/>
                  </a:lnTo>
                  <a:lnTo>
                    <a:pt x="0" y="0"/>
                  </a:lnTo>
                  <a:lnTo>
                    <a:pt x="19" y="0"/>
                  </a:lnTo>
                  <a:lnTo>
                    <a:pt x="21" y="4"/>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199" name="Freeform 268"/>
            <p:cNvSpPr>
              <a:spLocks/>
            </p:cNvSpPr>
            <p:nvPr/>
          </p:nvSpPr>
          <p:spPr bwMode="auto">
            <a:xfrm>
              <a:off x="6754019" y="1684338"/>
              <a:ext cx="23813" cy="11112"/>
            </a:xfrm>
            <a:custGeom>
              <a:avLst/>
              <a:gdLst/>
              <a:ahLst/>
              <a:cxnLst>
                <a:cxn ang="0">
                  <a:pos x="15" y="0"/>
                </a:cxn>
                <a:cxn ang="0">
                  <a:pos x="14" y="4"/>
                </a:cxn>
                <a:cxn ang="0">
                  <a:pos x="8" y="7"/>
                </a:cxn>
                <a:cxn ang="0">
                  <a:pos x="2" y="4"/>
                </a:cxn>
                <a:cxn ang="0">
                  <a:pos x="0" y="2"/>
                </a:cxn>
                <a:cxn ang="0">
                  <a:pos x="10" y="0"/>
                </a:cxn>
                <a:cxn ang="0">
                  <a:pos x="15" y="0"/>
                </a:cxn>
              </a:cxnLst>
              <a:rect l="0" t="0" r="r" b="b"/>
              <a:pathLst>
                <a:path w="15" h="7">
                  <a:moveTo>
                    <a:pt x="15" y="0"/>
                  </a:moveTo>
                  <a:lnTo>
                    <a:pt x="14" y="4"/>
                  </a:lnTo>
                  <a:lnTo>
                    <a:pt x="8" y="7"/>
                  </a:lnTo>
                  <a:lnTo>
                    <a:pt x="2" y="4"/>
                  </a:lnTo>
                  <a:lnTo>
                    <a:pt x="0" y="2"/>
                  </a:lnTo>
                  <a:lnTo>
                    <a:pt x="10" y="0"/>
                  </a:lnTo>
                  <a:lnTo>
                    <a:pt x="15" y="0"/>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200" name="Freeform 269"/>
            <p:cNvSpPr>
              <a:spLocks/>
            </p:cNvSpPr>
            <p:nvPr/>
          </p:nvSpPr>
          <p:spPr bwMode="auto">
            <a:xfrm>
              <a:off x="5320507" y="1547813"/>
              <a:ext cx="163513" cy="49212"/>
            </a:xfrm>
            <a:custGeom>
              <a:avLst/>
              <a:gdLst/>
              <a:ahLst/>
              <a:cxnLst>
                <a:cxn ang="0">
                  <a:pos x="88" y="16"/>
                </a:cxn>
                <a:cxn ang="0">
                  <a:pos x="76" y="17"/>
                </a:cxn>
                <a:cxn ang="0">
                  <a:pos x="67" y="21"/>
                </a:cxn>
                <a:cxn ang="0">
                  <a:pos x="60" y="26"/>
                </a:cxn>
                <a:cxn ang="0">
                  <a:pos x="57" y="31"/>
                </a:cxn>
                <a:cxn ang="0">
                  <a:pos x="52" y="28"/>
                </a:cxn>
                <a:cxn ang="0">
                  <a:pos x="52" y="26"/>
                </a:cxn>
                <a:cxn ang="0">
                  <a:pos x="52" y="26"/>
                </a:cxn>
                <a:cxn ang="0">
                  <a:pos x="41" y="24"/>
                </a:cxn>
                <a:cxn ang="0">
                  <a:pos x="38" y="21"/>
                </a:cxn>
                <a:cxn ang="0">
                  <a:pos x="41" y="17"/>
                </a:cxn>
                <a:cxn ang="0">
                  <a:pos x="48" y="16"/>
                </a:cxn>
                <a:cxn ang="0">
                  <a:pos x="41" y="16"/>
                </a:cxn>
                <a:cxn ang="0">
                  <a:pos x="38" y="16"/>
                </a:cxn>
                <a:cxn ang="0">
                  <a:pos x="41" y="12"/>
                </a:cxn>
                <a:cxn ang="0">
                  <a:pos x="46" y="11"/>
                </a:cxn>
                <a:cxn ang="0">
                  <a:pos x="39" y="7"/>
                </a:cxn>
                <a:cxn ang="0">
                  <a:pos x="34" y="5"/>
                </a:cxn>
                <a:cxn ang="0">
                  <a:pos x="22" y="9"/>
                </a:cxn>
                <a:cxn ang="0">
                  <a:pos x="12" y="12"/>
                </a:cxn>
                <a:cxn ang="0">
                  <a:pos x="5" y="11"/>
                </a:cxn>
                <a:cxn ang="0">
                  <a:pos x="0" y="11"/>
                </a:cxn>
                <a:cxn ang="0">
                  <a:pos x="5" y="4"/>
                </a:cxn>
                <a:cxn ang="0">
                  <a:pos x="17" y="2"/>
                </a:cxn>
                <a:cxn ang="0">
                  <a:pos x="29" y="0"/>
                </a:cxn>
                <a:cxn ang="0">
                  <a:pos x="39" y="0"/>
                </a:cxn>
                <a:cxn ang="0">
                  <a:pos x="55" y="4"/>
                </a:cxn>
                <a:cxn ang="0">
                  <a:pos x="69" y="7"/>
                </a:cxn>
                <a:cxn ang="0">
                  <a:pos x="77" y="4"/>
                </a:cxn>
                <a:cxn ang="0">
                  <a:pos x="88" y="0"/>
                </a:cxn>
                <a:cxn ang="0">
                  <a:pos x="96" y="2"/>
                </a:cxn>
                <a:cxn ang="0">
                  <a:pos x="103" y="5"/>
                </a:cxn>
                <a:cxn ang="0">
                  <a:pos x="96" y="12"/>
                </a:cxn>
                <a:cxn ang="0">
                  <a:pos x="89" y="16"/>
                </a:cxn>
                <a:cxn ang="0">
                  <a:pos x="86" y="16"/>
                </a:cxn>
                <a:cxn ang="0">
                  <a:pos x="84" y="16"/>
                </a:cxn>
                <a:cxn ang="0">
                  <a:pos x="84" y="21"/>
                </a:cxn>
                <a:cxn ang="0">
                  <a:pos x="88" y="16"/>
                </a:cxn>
              </a:cxnLst>
              <a:rect l="0" t="0" r="r" b="b"/>
              <a:pathLst>
                <a:path w="103" h="31">
                  <a:moveTo>
                    <a:pt x="88" y="16"/>
                  </a:moveTo>
                  <a:lnTo>
                    <a:pt x="76" y="17"/>
                  </a:lnTo>
                  <a:lnTo>
                    <a:pt x="67" y="21"/>
                  </a:lnTo>
                  <a:lnTo>
                    <a:pt x="60" y="26"/>
                  </a:lnTo>
                  <a:lnTo>
                    <a:pt x="57" y="31"/>
                  </a:lnTo>
                  <a:lnTo>
                    <a:pt x="52" y="28"/>
                  </a:lnTo>
                  <a:lnTo>
                    <a:pt x="52" y="26"/>
                  </a:lnTo>
                  <a:lnTo>
                    <a:pt x="52" y="26"/>
                  </a:lnTo>
                  <a:lnTo>
                    <a:pt x="41" y="24"/>
                  </a:lnTo>
                  <a:lnTo>
                    <a:pt x="38" y="21"/>
                  </a:lnTo>
                  <a:lnTo>
                    <a:pt x="41" y="17"/>
                  </a:lnTo>
                  <a:lnTo>
                    <a:pt x="48" y="16"/>
                  </a:lnTo>
                  <a:lnTo>
                    <a:pt x="41" y="16"/>
                  </a:lnTo>
                  <a:lnTo>
                    <a:pt x="38" y="16"/>
                  </a:lnTo>
                  <a:lnTo>
                    <a:pt x="41" y="12"/>
                  </a:lnTo>
                  <a:lnTo>
                    <a:pt x="46" y="11"/>
                  </a:lnTo>
                  <a:lnTo>
                    <a:pt x="39" y="7"/>
                  </a:lnTo>
                  <a:lnTo>
                    <a:pt x="34" y="5"/>
                  </a:lnTo>
                  <a:lnTo>
                    <a:pt x="22" y="9"/>
                  </a:lnTo>
                  <a:lnTo>
                    <a:pt x="12" y="12"/>
                  </a:lnTo>
                  <a:lnTo>
                    <a:pt x="5" y="11"/>
                  </a:lnTo>
                  <a:lnTo>
                    <a:pt x="0" y="11"/>
                  </a:lnTo>
                  <a:lnTo>
                    <a:pt x="5" y="4"/>
                  </a:lnTo>
                  <a:lnTo>
                    <a:pt x="17" y="2"/>
                  </a:lnTo>
                  <a:lnTo>
                    <a:pt x="29" y="0"/>
                  </a:lnTo>
                  <a:lnTo>
                    <a:pt x="39" y="0"/>
                  </a:lnTo>
                  <a:lnTo>
                    <a:pt x="55" y="4"/>
                  </a:lnTo>
                  <a:lnTo>
                    <a:pt x="69" y="7"/>
                  </a:lnTo>
                  <a:lnTo>
                    <a:pt x="77" y="4"/>
                  </a:lnTo>
                  <a:lnTo>
                    <a:pt x="88" y="0"/>
                  </a:lnTo>
                  <a:lnTo>
                    <a:pt x="96" y="2"/>
                  </a:lnTo>
                  <a:lnTo>
                    <a:pt x="103" y="5"/>
                  </a:lnTo>
                  <a:lnTo>
                    <a:pt x="96" y="12"/>
                  </a:lnTo>
                  <a:lnTo>
                    <a:pt x="89" y="16"/>
                  </a:lnTo>
                  <a:lnTo>
                    <a:pt x="86" y="16"/>
                  </a:lnTo>
                  <a:lnTo>
                    <a:pt x="84" y="16"/>
                  </a:lnTo>
                  <a:lnTo>
                    <a:pt x="84" y="21"/>
                  </a:lnTo>
                  <a:lnTo>
                    <a:pt x="88" y="16"/>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201" name="Freeform 270"/>
            <p:cNvSpPr>
              <a:spLocks/>
            </p:cNvSpPr>
            <p:nvPr/>
          </p:nvSpPr>
          <p:spPr bwMode="auto">
            <a:xfrm>
              <a:off x="5744369" y="1517650"/>
              <a:ext cx="57150" cy="36512"/>
            </a:xfrm>
            <a:custGeom>
              <a:avLst/>
              <a:gdLst/>
              <a:ahLst/>
              <a:cxnLst>
                <a:cxn ang="0">
                  <a:pos x="8" y="23"/>
                </a:cxn>
                <a:cxn ang="0">
                  <a:pos x="1" y="19"/>
                </a:cxn>
                <a:cxn ang="0">
                  <a:pos x="0" y="14"/>
                </a:cxn>
                <a:cxn ang="0">
                  <a:pos x="1" y="9"/>
                </a:cxn>
                <a:cxn ang="0">
                  <a:pos x="10" y="4"/>
                </a:cxn>
                <a:cxn ang="0">
                  <a:pos x="18" y="0"/>
                </a:cxn>
                <a:cxn ang="0">
                  <a:pos x="29" y="0"/>
                </a:cxn>
                <a:cxn ang="0">
                  <a:pos x="36" y="16"/>
                </a:cxn>
                <a:cxn ang="0">
                  <a:pos x="29" y="17"/>
                </a:cxn>
                <a:cxn ang="0">
                  <a:pos x="22" y="19"/>
                </a:cxn>
                <a:cxn ang="0">
                  <a:pos x="12" y="21"/>
                </a:cxn>
                <a:cxn ang="0">
                  <a:pos x="8" y="23"/>
                </a:cxn>
              </a:cxnLst>
              <a:rect l="0" t="0" r="r" b="b"/>
              <a:pathLst>
                <a:path w="36" h="23">
                  <a:moveTo>
                    <a:pt x="8" y="23"/>
                  </a:moveTo>
                  <a:lnTo>
                    <a:pt x="1" y="19"/>
                  </a:lnTo>
                  <a:lnTo>
                    <a:pt x="0" y="14"/>
                  </a:lnTo>
                  <a:lnTo>
                    <a:pt x="1" y="9"/>
                  </a:lnTo>
                  <a:lnTo>
                    <a:pt x="10" y="4"/>
                  </a:lnTo>
                  <a:lnTo>
                    <a:pt x="18" y="0"/>
                  </a:lnTo>
                  <a:lnTo>
                    <a:pt x="29" y="0"/>
                  </a:lnTo>
                  <a:lnTo>
                    <a:pt x="36" y="16"/>
                  </a:lnTo>
                  <a:lnTo>
                    <a:pt x="29" y="17"/>
                  </a:lnTo>
                  <a:lnTo>
                    <a:pt x="22" y="19"/>
                  </a:lnTo>
                  <a:lnTo>
                    <a:pt x="12" y="21"/>
                  </a:lnTo>
                  <a:lnTo>
                    <a:pt x="8" y="23"/>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202" name="Freeform 271"/>
            <p:cNvSpPr>
              <a:spLocks/>
            </p:cNvSpPr>
            <p:nvPr/>
          </p:nvSpPr>
          <p:spPr bwMode="auto">
            <a:xfrm>
              <a:off x="5669757" y="1539875"/>
              <a:ext cx="60325" cy="34925"/>
            </a:xfrm>
            <a:custGeom>
              <a:avLst/>
              <a:gdLst/>
              <a:ahLst/>
              <a:cxnLst>
                <a:cxn ang="0">
                  <a:pos x="38" y="5"/>
                </a:cxn>
                <a:cxn ang="0">
                  <a:pos x="38" y="9"/>
                </a:cxn>
                <a:cxn ang="0">
                  <a:pos x="38" y="12"/>
                </a:cxn>
                <a:cxn ang="0">
                  <a:pos x="31" y="16"/>
                </a:cxn>
                <a:cxn ang="0">
                  <a:pos x="26" y="16"/>
                </a:cxn>
                <a:cxn ang="0">
                  <a:pos x="28" y="21"/>
                </a:cxn>
                <a:cxn ang="0">
                  <a:pos x="21" y="21"/>
                </a:cxn>
                <a:cxn ang="0">
                  <a:pos x="12" y="22"/>
                </a:cxn>
                <a:cxn ang="0">
                  <a:pos x="4" y="21"/>
                </a:cxn>
                <a:cxn ang="0">
                  <a:pos x="0" y="21"/>
                </a:cxn>
                <a:cxn ang="0">
                  <a:pos x="2" y="10"/>
                </a:cxn>
                <a:cxn ang="0">
                  <a:pos x="10" y="7"/>
                </a:cxn>
                <a:cxn ang="0">
                  <a:pos x="9" y="2"/>
                </a:cxn>
                <a:cxn ang="0">
                  <a:pos x="10" y="0"/>
                </a:cxn>
                <a:cxn ang="0">
                  <a:pos x="26" y="0"/>
                </a:cxn>
                <a:cxn ang="0">
                  <a:pos x="24" y="3"/>
                </a:cxn>
                <a:cxn ang="0">
                  <a:pos x="22" y="5"/>
                </a:cxn>
                <a:cxn ang="0">
                  <a:pos x="28" y="5"/>
                </a:cxn>
                <a:cxn ang="0">
                  <a:pos x="38" y="5"/>
                </a:cxn>
              </a:cxnLst>
              <a:rect l="0" t="0" r="r" b="b"/>
              <a:pathLst>
                <a:path w="38" h="22">
                  <a:moveTo>
                    <a:pt x="38" y="5"/>
                  </a:moveTo>
                  <a:lnTo>
                    <a:pt x="38" y="9"/>
                  </a:lnTo>
                  <a:lnTo>
                    <a:pt x="38" y="12"/>
                  </a:lnTo>
                  <a:lnTo>
                    <a:pt x="31" y="16"/>
                  </a:lnTo>
                  <a:lnTo>
                    <a:pt x="26" y="16"/>
                  </a:lnTo>
                  <a:lnTo>
                    <a:pt x="28" y="21"/>
                  </a:lnTo>
                  <a:lnTo>
                    <a:pt x="21" y="21"/>
                  </a:lnTo>
                  <a:lnTo>
                    <a:pt x="12" y="22"/>
                  </a:lnTo>
                  <a:lnTo>
                    <a:pt x="4" y="21"/>
                  </a:lnTo>
                  <a:lnTo>
                    <a:pt x="0" y="21"/>
                  </a:lnTo>
                  <a:lnTo>
                    <a:pt x="2" y="10"/>
                  </a:lnTo>
                  <a:lnTo>
                    <a:pt x="10" y="7"/>
                  </a:lnTo>
                  <a:lnTo>
                    <a:pt x="9" y="2"/>
                  </a:lnTo>
                  <a:lnTo>
                    <a:pt x="10" y="0"/>
                  </a:lnTo>
                  <a:lnTo>
                    <a:pt x="26" y="0"/>
                  </a:lnTo>
                  <a:lnTo>
                    <a:pt x="24" y="3"/>
                  </a:lnTo>
                  <a:lnTo>
                    <a:pt x="22" y="5"/>
                  </a:lnTo>
                  <a:lnTo>
                    <a:pt x="28" y="5"/>
                  </a:lnTo>
                  <a:lnTo>
                    <a:pt x="38" y="5"/>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203" name="Freeform 272"/>
            <p:cNvSpPr>
              <a:spLocks/>
            </p:cNvSpPr>
            <p:nvPr/>
          </p:nvSpPr>
          <p:spPr bwMode="auto">
            <a:xfrm>
              <a:off x="5587207" y="1573213"/>
              <a:ext cx="63500" cy="20637"/>
            </a:xfrm>
            <a:custGeom>
              <a:avLst/>
              <a:gdLst/>
              <a:ahLst/>
              <a:cxnLst>
                <a:cxn ang="0">
                  <a:pos x="23" y="13"/>
                </a:cxn>
                <a:cxn ang="0">
                  <a:pos x="18" y="10"/>
                </a:cxn>
                <a:cxn ang="0">
                  <a:pos x="14" y="8"/>
                </a:cxn>
                <a:cxn ang="0">
                  <a:pos x="11" y="12"/>
                </a:cxn>
                <a:cxn ang="0">
                  <a:pos x="6" y="13"/>
                </a:cxn>
                <a:cxn ang="0">
                  <a:pos x="2" y="12"/>
                </a:cxn>
                <a:cxn ang="0">
                  <a:pos x="0" y="10"/>
                </a:cxn>
                <a:cxn ang="0">
                  <a:pos x="2" y="3"/>
                </a:cxn>
                <a:cxn ang="0">
                  <a:pos x="11" y="1"/>
                </a:cxn>
                <a:cxn ang="0">
                  <a:pos x="18" y="0"/>
                </a:cxn>
                <a:cxn ang="0">
                  <a:pos x="26" y="0"/>
                </a:cxn>
                <a:cxn ang="0">
                  <a:pos x="35" y="0"/>
                </a:cxn>
                <a:cxn ang="0">
                  <a:pos x="40" y="5"/>
                </a:cxn>
                <a:cxn ang="0">
                  <a:pos x="30" y="8"/>
                </a:cxn>
                <a:cxn ang="0">
                  <a:pos x="23" y="13"/>
                </a:cxn>
              </a:cxnLst>
              <a:rect l="0" t="0" r="r" b="b"/>
              <a:pathLst>
                <a:path w="40" h="13">
                  <a:moveTo>
                    <a:pt x="23" y="13"/>
                  </a:moveTo>
                  <a:lnTo>
                    <a:pt x="18" y="10"/>
                  </a:lnTo>
                  <a:lnTo>
                    <a:pt x="14" y="8"/>
                  </a:lnTo>
                  <a:lnTo>
                    <a:pt x="11" y="12"/>
                  </a:lnTo>
                  <a:lnTo>
                    <a:pt x="6" y="13"/>
                  </a:lnTo>
                  <a:lnTo>
                    <a:pt x="2" y="12"/>
                  </a:lnTo>
                  <a:lnTo>
                    <a:pt x="0" y="10"/>
                  </a:lnTo>
                  <a:lnTo>
                    <a:pt x="2" y="3"/>
                  </a:lnTo>
                  <a:lnTo>
                    <a:pt x="11" y="1"/>
                  </a:lnTo>
                  <a:lnTo>
                    <a:pt x="18" y="0"/>
                  </a:lnTo>
                  <a:lnTo>
                    <a:pt x="26" y="0"/>
                  </a:lnTo>
                  <a:lnTo>
                    <a:pt x="35" y="0"/>
                  </a:lnTo>
                  <a:lnTo>
                    <a:pt x="40" y="5"/>
                  </a:lnTo>
                  <a:lnTo>
                    <a:pt x="30" y="8"/>
                  </a:lnTo>
                  <a:lnTo>
                    <a:pt x="23" y="13"/>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204" name="Freeform 273"/>
            <p:cNvSpPr>
              <a:spLocks/>
            </p:cNvSpPr>
            <p:nvPr/>
          </p:nvSpPr>
          <p:spPr bwMode="auto">
            <a:xfrm>
              <a:off x="5552282" y="1498600"/>
              <a:ext cx="95250" cy="66675"/>
            </a:xfrm>
            <a:custGeom>
              <a:avLst/>
              <a:gdLst/>
              <a:ahLst/>
              <a:cxnLst>
                <a:cxn ang="0">
                  <a:pos x="45" y="36"/>
                </a:cxn>
                <a:cxn ang="0">
                  <a:pos x="35" y="38"/>
                </a:cxn>
                <a:cxn ang="0">
                  <a:pos x="26" y="42"/>
                </a:cxn>
                <a:cxn ang="0">
                  <a:pos x="19" y="38"/>
                </a:cxn>
                <a:cxn ang="0">
                  <a:pos x="12" y="36"/>
                </a:cxn>
                <a:cxn ang="0">
                  <a:pos x="4" y="33"/>
                </a:cxn>
                <a:cxn ang="0">
                  <a:pos x="0" y="33"/>
                </a:cxn>
                <a:cxn ang="0">
                  <a:pos x="4" y="29"/>
                </a:cxn>
                <a:cxn ang="0">
                  <a:pos x="7" y="26"/>
                </a:cxn>
                <a:cxn ang="0">
                  <a:pos x="28" y="26"/>
                </a:cxn>
                <a:cxn ang="0">
                  <a:pos x="22" y="23"/>
                </a:cxn>
                <a:cxn ang="0">
                  <a:pos x="19" y="26"/>
                </a:cxn>
                <a:cxn ang="0">
                  <a:pos x="19" y="19"/>
                </a:cxn>
                <a:cxn ang="0">
                  <a:pos x="26" y="16"/>
                </a:cxn>
                <a:cxn ang="0">
                  <a:pos x="35" y="14"/>
                </a:cxn>
                <a:cxn ang="0">
                  <a:pos x="40" y="9"/>
                </a:cxn>
                <a:cxn ang="0">
                  <a:pos x="50" y="9"/>
                </a:cxn>
                <a:cxn ang="0">
                  <a:pos x="52" y="2"/>
                </a:cxn>
                <a:cxn ang="0">
                  <a:pos x="59" y="0"/>
                </a:cxn>
                <a:cxn ang="0">
                  <a:pos x="59" y="2"/>
                </a:cxn>
                <a:cxn ang="0">
                  <a:pos x="60" y="7"/>
                </a:cxn>
                <a:cxn ang="0">
                  <a:pos x="57" y="9"/>
                </a:cxn>
                <a:cxn ang="0">
                  <a:pos x="55" y="12"/>
                </a:cxn>
                <a:cxn ang="0">
                  <a:pos x="41" y="19"/>
                </a:cxn>
                <a:cxn ang="0">
                  <a:pos x="33" y="26"/>
                </a:cxn>
                <a:cxn ang="0">
                  <a:pos x="40" y="26"/>
                </a:cxn>
                <a:cxn ang="0">
                  <a:pos x="47" y="28"/>
                </a:cxn>
                <a:cxn ang="0">
                  <a:pos x="53" y="29"/>
                </a:cxn>
                <a:cxn ang="0">
                  <a:pos x="60" y="35"/>
                </a:cxn>
                <a:cxn ang="0">
                  <a:pos x="53" y="35"/>
                </a:cxn>
                <a:cxn ang="0">
                  <a:pos x="45" y="36"/>
                </a:cxn>
              </a:cxnLst>
              <a:rect l="0" t="0" r="r" b="b"/>
              <a:pathLst>
                <a:path w="60" h="42">
                  <a:moveTo>
                    <a:pt x="45" y="36"/>
                  </a:moveTo>
                  <a:lnTo>
                    <a:pt x="35" y="38"/>
                  </a:lnTo>
                  <a:lnTo>
                    <a:pt x="26" y="42"/>
                  </a:lnTo>
                  <a:lnTo>
                    <a:pt x="19" y="38"/>
                  </a:lnTo>
                  <a:lnTo>
                    <a:pt x="12" y="36"/>
                  </a:lnTo>
                  <a:lnTo>
                    <a:pt x="4" y="33"/>
                  </a:lnTo>
                  <a:lnTo>
                    <a:pt x="0" y="33"/>
                  </a:lnTo>
                  <a:lnTo>
                    <a:pt x="4" y="29"/>
                  </a:lnTo>
                  <a:lnTo>
                    <a:pt x="7" y="26"/>
                  </a:lnTo>
                  <a:lnTo>
                    <a:pt x="28" y="26"/>
                  </a:lnTo>
                  <a:lnTo>
                    <a:pt x="22" y="23"/>
                  </a:lnTo>
                  <a:lnTo>
                    <a:pt x="19" y="26"/>
                  </a:lnTo>
                  <a:lnTo>
                    <a:pt x="19" y="19"/>
                  </a:lnTo>
                  <a:lnTo>
                    <a:pt x="26" y="16"/>
                  </a:lnTo>
                  <a:lnTo>
                    <a:pt x="35" y="14"/>
                  </a:lnTo>
                  <a:lnTo>
                    <a:pt x="40" y="9"/>
                  </a:lnTo>
                  <a:lnTo>
                    <a:pt x="50" y="9"/>
                  </a:lnTo>
                  <a:lnTo>
                    <a:pt x="52" y="2"/>
                  </a:lnTo>
                  <a:lnTo>
                    <a:pt x="59" y="0"/>
                  </a:lnTo>
                  <a:lnTo>
                    <a:pt x="59" y="2"/>
                  </a:lnTo>
                  <a:lnTo>
                    <a:pt x="60" y="7"/>
                  </a:lnTo>
                  <a:lnTo>
                    <a:pt x="57" y="9"/>
                  </a:lnTo>
                  <a:lnTo>
                    <a:pt x="55" y="12"/>
                  </a:lnTo>
                  <a:lnTo>
                    <a:pt x="41" y="19"/>
                  </a:lnTo>
                  <a:lnTo>
                    <a:pt x="33" y="26"/>
                  </a:lnTo>
                  <a:lnTo>
                    <a:pt x="40" y="26"/>
                  </a:lnTo>
                  <a:lnTo>
                    <a:pt x="47" y="28"/>
                  </a:lnTo>
                  <a:lnTo>
                    <a:pt x="53" y="29"/>
                  </a:lnTo>
                  <a:lnTo>
                    <a:pt x="60" y="35"/>
                  </a:lnTo>
                  <a:lnTo>
                    <a:pt x="53" y="35"/>
                  </a:lnTo>
                  <a:lnTo>
                    <a:pt x="45" y="36"/>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205" name="Freeform 274"/>
            <p:cNvSpPr>
              <a:spLocks/>
            </p:cNvSpPr>
            <p:nvPr/>
          </p:nvSpPr>
          <p:spPr bwMode="auto">
            <a:xfrm>
              <a:off x="4553744" y="1597025"/>
              <a:ext cx="322263" cy="174625"/>
            </a:xfrm>
            <a:custGeom>
              <a:avLst/>
              <a:gdLst/>
              <a:ahLst/>
              <a:cxnLst>
                <a:cxn ang="0">
                  <a:pos x="168" y="84"/>
                </a:cxn>
                <a:cxn ang="0">
                  <a:pos x="158" y="81"/>
                </a:cxn>
                <a:cxn ang="0">
                  <a:pos x="151" y="72"/>
                </a:cxn>
                <a:cxn ang="0">
                  <a:pos x="148" y="59"/>
                </a:cxn>
                <a:cxn ang="0">
                  <a:pos x="148" y="52"/>
                </a:cxn>
                <a:cxn ang="0">
                  <a:pos x="142" y="47"/>
                </a:cxn>
                <a:cxn ang="0">
                  <a:pos x="127" y="47"/>
                </a:cxn>
                <a:cxn ang="0">
                  <a:pos x="115" y="67"/>
                </a:cxn>
                <a:cxn ang="0">
                  <a:pos x="108" y="81"/>
                </a:cxn>
                <a:cxn ang="0">
                  <a:pos x="98" y="88"/>
                </a:cxn>
                <a:cxn ang="0">
                  <a:pos x="92" y="103"/>
                </a:cxn>
                <a:cxn ang="0">
                  <a:pos x="75" y="103"/>
                </a:cxn>
                <a:cxn ang="0">
                  <a:pos x="53" y="90"/>
                </a:cxn>
                <a:cxn ang="0">
                  <a:pos x="62" y="78"/>
                </a:cxn>
                <a:cxn ang="0">
                  <a:pos x="75" y="76"/>
                </a:cxn>
                <a:cxn ang="0">
                  <a:pos x="80" y="72"/>
                </a:cxn>
                <a:cxn ang="0">
                  <a:pos x="65" y="72"/>
                </a:cxn>
                <a:cxn ang="0">
                  <a:pos x="55" y="72"/>
                </a:cxn>
                <a:cxn ang="0">
                  <a:pos x="44" y="72"/>
                </a:cxn>
                <a:cxn ang="0">
                  <a:pos x="48" y="62"/>
                </a:cxn>
                <a:cxn ang="0">
                  <a:pos x="62" y="57"/>
                </a:cxn>
                <a:cxn ang="0">
                  <a:pos x="77" y="52"/>
                </a:cxn>
                <a:cxn ang="0">
                  <a:pos x="74" y="48"/>
                </a:cxn>
                <a:cxn ang="0">
                  <a:pos x="65" y="45"/>
                </a:cxn>
                <a:cxn ang="0">
                  <a:pos x="60" y="43"/>
                </a:cxn>
                <a:cxn ang="0">
                  <a:pos x="51" y="50"/>
                </a:cxn>
                <a:cxn ang="0">
                  <a:pos x="32" y="55"/>
                </a:cxn>
                <a:cxn ang="0">
                  <a:pos x="29" y="48"/>
                </a:cxn>
                <a:cxn ang="0">
                  <a:pos x="19" y="40"/>
                </a:cxn>
                <a:cxn ang="0">
                  <a:pos x="13" y="29"/>
                </a:cxn>
                <a:cxn ang="0">
                  <a:pos x="0" y="17"/>
                </a:cxn>
                <a:cxn ang="0">
                  <a:pos x="17" y="5"/>
                </a:cxn>
                <a:cxn ang="0">
                  <a:pos x="43" y="7"/>
                </a:cxn>
                <a:cxn ang="0">
                  <a:pos x="37" y="14"/>
                </a:cxn>
                <a:cxn ang="0">
                  <a:pos x="51" y="23"/>
                </a:cxn>
                <a:cxn ang="0">
                  <a:pos x="48" y="16"/>
                </a:cxn>
                <a:cxn ang="0">
                  <a:pos x="56" y="7"/>
                </a:cxn>
                <a:cxn ang="0">
                  <a:pos x="67" y="16"/>
                </a:cxn>
                <a:cxn ang="0">
                  <a:pos x="79" y="29"/>
                </a:cxn>
                <a:cxn ang="0">
                  <a:pos x="72" y="7"/>
                </a:cxn>
                <a:cxn ang="0">
                  <a:pos x="82" y="0"/>
                </a:cxn>
                <a:cxn ang="0">
                  <a:pos x="94" y="2"/>
                </a:cxn>
                <a:cxn ang="0">
                  <a:pos x="103" y="9"/>
                </a:cxn>
                <a:cxn ang="0">
                  <a:pos x="101" y="19"/>
                </a:cxn>
                <a:cxn ang="0">
                  <a:pos x="110" y="12"/>
                </a:cxn>
                <a:cxn ang="0">
                  <a:pos x="117" y="24"/>
                </a:cxn>
                <a:cxn ang="0">
                  <a:pos x="122" y="26"/>
                </a:cxn>
                <a:cxn ang="0">
                  <a:pos x="142" y="33"/>
                </a:cxn>
                <a:cxn ang="0">
                  <a:pos x="163" y="47"/>
                </a:cxn>
                <a:cxn ang="0">
                  <a:pos x="158" y="48"/>
                </a:cxn>
                <a:cxn ang="0">
                  <a:pos x="166" y="48"/>
                </a:cxn>
                <a:cxn ang="0">
                  <a:pos x="166" y="55"/>
                </a:cxn>
                <a:cxn ang="0">
                  <a:pos x="182" y="55"/>
                </a:cxn>
                <a:cxn ang="0">
                  <a:pos x="189" y="67"/>
                </a:cxn>
                <a:cxn ang="0">
                  <a:pos x="203" y="72"/>
                </a:cxn>
                <a:cxn ang="0">
                  <a:pos x="185" y="81"/>
                </a:cxn>
                <a:cxn ang="0">
                  <a:pos x="170" y="91"/>
                </a:cxn>
              </a:cxnLst>
              <a:rect l="0" t="0" r="r" b="b"/>
              <a:pathLst>
                <a:path w="203" h="110">
                  <a:moveTo>
                    <a:pt x="170" y="91"/>
                  </a:moveTo>
                  <a:lnTo>
                    <a:pt x="168" y="84"/>
                  </a:lnTo>
                  <a:lnTo>
                    <a:pt x="170" y="81"/>
                  </a:lnTo>
                  <a:lnTo>
                    <a:pt x="158" y="81"/>
                  </a:lnTo>
                  <a:lnTo>
                    <a:pt x="148" y="81"/>
                  </a:lnTo>
                  <a:lnTo>
                    <a:pt x="151" y="72"/>
                  </a:lnTo>
                  <a:lnTo>
                    <a:pt x="154" y="65"/>
                  </a:lnTo>
                  <a:lnTo>
                    <a:pt x="148" y="59"/>
                  </a:lnTo>
                  <a:lnTo>
                    <a:pt x="144" y="52"/>
                  </a:lnTo>
                  <a:lnTo>
                    <a:pt x="148" y="52"/>
                  </a:lnTo>
                  <a:lnTo>
                    <a:pt x="151" y="52"/>
                  </a:lnTo>
                  <a:lnTo>
                    <a:pt x="142" y="47"/>
                  </a:lnTo>
                  <a:lnTo>
                    <a:pt x="139" y="43"/>
                  </a:lnTo>
                  <a:lnTo>
                    <a:pt x="127" y="47"/>
                  </a:lnTo>
                  <a:lnTo>
                    <a:pt x="120" y="55"/>
                  </a:lnTo>
                  <a:lnTo>
                    <a:pt x="115" y="67"/>
                  </a:lnTo>
                  <a:lnTo>
                    <a:pt x="111" y="79"/>
                  </a:lnTo>
                  <a:lnTo>
                    <a:pt x="108" y="81"/>
                  </a:lnTo>
                  <a:lnTo>
                    <a:pt x="105" y="83"/>
                  </a:lnTo>
                  <a:lnTo>
                    <a:pt x="98" y="88"/>
                  </a:lnTo>
                  <a:lnTo>
                    <a:pt x="96" y="96"/>
                  </a:lnTo>
                  <a:lnTo>
                    <a:pt x="92" y="103"/>
                  </a:lnTo>
                  <a:lnTo>
                    <a:pt x="89" y="110"/>
                  </a:lnTo>
                  <a:lnTo>
                    <a:pt x="75" y="103"/>
                  </a:lnTo>
                  <a:lnTo>
                    <a:pt x="63" y="98"/>
                  </a:lnTo>
                  <a:lnTo>
                    <a:pt x="53" y="90"/>
                  </a:lnTo>
                  <a:lnTo>
                    <a:pt x="49" y="79"/>
                  </a:lnTo>
                  <a:lnTo>
                    <a:pt x="62" y="78"/>
                  </a:lnTo>
                  <a:lnTo>
                    <a:pt x="68" y="79"/>
                  </a:lnTo>
                  <a:lnTo>
                    <a:pt x="75" y="76"/>
                  </a:lnTo>
                  <a:lnTo>
                    <a:pt x="86" y="76"/>
                  </a:lnTo>
                  <a:lnTo>
                    <a:pt x="80" y="72"/>
                  </a:lnTo>
                  <a:lnTo>
                    <a:pt x="74" y="72"/>
                  </a:lnTo>
                  <a:lnTo>
                    <a:pt x="65" y="72"/>
                  </a:lnTo>
                  <a:lnTo>
                    <a:pt x="62" y="72"/>
                  </a:lnTo>
                  <a:lnTo>
                    <a:pt x="55" y="72"/>
                  </a:lnTo>
                  <a:lnTo>
                    <a:pt x="49" y="74"/>
                  </a:lnTo>
                  <a:lnTo>
                    <a:pt x="44" y="72"/>
                  </a:lnTo>
                  <a:lnTo>
                    <a:pt x="43" y="65"/>
                  </a:lnTo>
                  <a:lnTo>
                    <a:pt x="48" y="62"/>
                  </a:lnTo>
                  <a:lnTo>
                    <a:pt x="58" y="60"/>
                  </a:lnTo>
                  <a:lnTo>
                    <a:pt x="62" y="57"/>
                  </a:lnTo>
                  <a:lnTo>
                    <a:pt x="70" y="55"/>
                  </a:lnTo>
                  <a:lnTo>
                    <a:pt x="77" y="52"/>
                  </a:lnTo>
                  <a:lnTo>
                    <a:pt x="84" y="48"/>
                  </a:lnTo>
                  <a:lnTo>
                    <a:pt x="74" y="48"/>
                  </a:lnTo>
                  <a:lnTo>
                    <a:pt x="70" y="48"/>
                  </a:lnTo>
                  <a:lnTo>
                    <a:pt x="65" y="45"/>
                  </a:lnTo>
                  <a:lnTo>
                    <a:pt x="62" y="43"/>
                  </a:lnTo>
                  <a:lnTo>
                    <a:pt x="60" y="43"/>
                  </a:lnTo>
                  <a:lnTo>
                    <a:pt x="58" y="43"/>
                  </a:lnTo>
                  <a:lnTo>
                    <a:pt x="51" y="50"/>
                  </a:lnTo>
                  <a:lnTo>
                    <a:pt x="43" y="57"/>
                  </a:lnTo>
                  <a:lnTo>
                    <a:pt x="32" y="55"/>
                  </a:lnTo>
                  <a:lnTo>
                    <a:pt x="27" y="50"/>
                  </a:lnTo>
                  <a:lnTo>
                    <a:pt x="29" y="48"/>
                  </a:lnTo>
                  <a:lnTo>
                    <a:pt x="31" y="48"/>
                  </a:lnTo>
                  <a:lnTo>
                    <a:pt x="19" y="40"/>
                  </a:lnTo>
                  <a:lnTo>
                    <a:pt x="17" y="31"/>
                  </a:lnTo>
                  <a:lnTo>
                    <a:pt x="13" y="29"/>
                  </a:lnTo>
                  <a:lnTo>
                    <a:pt x="7" y="24"/>
                  </a:lnTo>
                  <a:lnTo>
                    <a:pt x="0" y="17"/>
                  </a:lnTo>
                  <a:lnTo>
                    <a:pt x="7" y="10"/>
                  </a:lnTo>
                  <a:lnTo>
                    <a:pt x="17" y="5"/>
                  </a:lnTo>
                  <a:lnTo>
                    <a:pt x="27" y="5"/>
                  </a:lnTo>
                  <a:lnTo>
                    <a:pt x="43" y="7"/>
                  </a:lnTo>
                  <a:lnTo>
                    <a:pt x="39" y="10"/>
                  </a:lnTo>
                  <a:lnTo>
                    <a:pt x="37" y="14"/>
                  </a:lnTo>
                  <a:lnTo>
                    <a:pt x="44" y="17"/>
                  </a:lnTo>
                  <a:lnTo>
                    <a:pt x="51" y="23"/>
                  </a:lnTo>
                  <a:lnTo>
                    <a:pt x="48" y="19"/>
                  </a:lnTo>
                  <a:lnTo>
                    <a:pt x="48" y="16"/>
                  </a:lnTo>
                  <a:lnTo>
                    <a:pt x="49" y="9"/>
                  </a:lnTo>
                  <a:lnTo>
                    <a:pt x="56" y="7"/>
                  </a:lnTo>
                  <a:lnTo>
                    <a:pt x="63" y="9"/>
                  </a:lnTo>
                  <a:lnTo>
                    <a:pt x="67" y="16"/>
                  </a:lnTo>
                  <a:lnTo>
                    <a:pt x="70" y="23"/>
                  </a:lnTo>
                  <a:lnTo>
                    <a:pt x="79" y="29"/>
                  </a:lnTo>
                  <a:lnTo>
                    <a:pt x="74" y="17"/>
                  </a:lnTo>
                  <a:lnTo>
                    <a:pt x="72" y="7"/>
                  </a:lnTo>
                  <a:lnTo>
                    <a:pt x="74" y="0"/>
                  </a:lnTo>
                  <a:lnTo>
                    <a:pt x="82" y="0"/>
                  </a:lnTo>
                  <a:lnTo>
                    <a:pt x="87" y="0"/>
                  </a:lnTo>
                  <a:lnTo>
                    <a:pt x="94" y="2"/>
                  </a:lnTo>
                  <a:lnTo>
                    <a:pt x="99" y="4"/>
                  </a:lnTo>
                  <a:lnTo>
                    <a:pt x="103" y="9"/>
                  </a:lnTo>
                  <a:lnTo>
                    <a:pt x="101" y="14"/>
                  </a:lnTo>
                  <a:lnTo>
                    <a:pt x="101" y="19"/>
                  </a:lnTo>
                  <a:lnTo>
                    <a:pt x="105" y="14"/>
                  </a:lnTo>
                  <a:lnTo>
                    <a:pt x="110" y="12"/>
                  </a:lnTo>
                  <a:lnTo>
                    <a:pt x="117" y="16"/>
                  </a:lnTo>
                  <a:lnTo>
                    <a:pt x="117" y="24"/>
                  </a:lnTo>
                  <a:lnTo>
                    <a:pt x="118" y="24"/>
                  </a:lnTo>
                  <a:lnTo>
                    <a:pt x="122" y="26"/>
                  </a:lnTo>
                  <a:lnTo>
                    <a:pt x="129" y="28"/>
                  </a:lnTo>
                  <a:lnTo>
                    <a:pt x="142" y="33"/>
                  </a:lnTo>
                  <a:lnTo>
                    <a:pt x="154" y="40"/>
                  </a:lnTo>
                  <a:lnTo>
                    <a:pt x="163" y="47"/>
                  </a:lnTo>
                  <a:lnTo>
                    <a:pt x="160" y="47"/>
                  </a:lnTo>
                  <a:lnTo>
                    <a:pt x="158" y="48"/>
                  </a:lnTo>
                  <a:lnTo>
                    <a:pt x="161" y="48"/>
                  </a:lnTo>
                  <a:lnTo>
                    <a:pt x="166" y="48"/>
                  </a:lnTo>
                  <a:lnTo>
                    <a:pt x="166" y="52"/>
                  </a:lnTo>
                  <a:lnTo>
                    <a:pt x="166" y="55"/>
                  </a:lnTo>
                  <a:lnTo>
                    <a:pt x="173" y="55"/>
                  </a:lnTo>
                  <a:lnTo>
                    <a:pt x="182" y="55"/>
                  </a:lnTo>
                  <a:lnTo>
                    <a:pt x="184" y="62"/>
                  </a:lnTo>
                  <a:lnTo>
                    <a:pt x="189" y="67"/>
                  </a:lnTo>
                  <a:lnTo>
                    <a:pt x="196" y="69"/>
                  </a:lnTo>
                  <a:lnTo>
                    <a:pt x="203" y="72"/>
                  </a:lnTo>
                  <a:lnTo>
                    <a:pt x="192" y="76"/>
                  </a:lnTo>
                  <a:lnTo>
                    <a:pt x="185" y="81"/>
                  </a:lnTo>
                  <a:lnTo>
                    <a:pt x="177" y="86"/>
                  </a:lnTo>
                  <a:lnTo>
                    <a:pt x="170" y="91"/>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206" name="Freeform 275"/>
            <p:cNvSpPr>
              <a:spLocks/>
            </p:cNvSpPr>
            <p:nvPr/>
          </p:nvSpPr>
          <p:spPr bwMode="auto">
            <a:xfrm>
              <a:off x="4722019" y="1570038"/>
              <a:ext cx="207963" cy="73025"/>
            </a:xfrm>
            <a:custGeom>
              <a:avLst/>
              <a:gdLst/>
              <a:ahLst/>
              <a:cxnLst>
                <a:cxn ang="0">
                  <a:pos x="131" y="21"/>
                </a:cxn>
                <a:cxn ang="0">
                  <a:pos x="119" y="27"/>
                </a:cxn>
                <a:cxn ang="0">
                  <a:pos x="105" y="36"/>
                </a:cxn>
                <a:cxn ang="0">
                  <a:pos x="90" y="43"/>
                </a:cxn>
                <a:cxn ang="0">
                  <a:pos x="79" y="46"/>
                </a:cxn>
                <a:cxn ang="0">
                  <a:pos x="67" y="43"/>
                </a:cxn>
                <a:cxn ang="0">
                  <a:pos x="62" y="38"/>
                </a:cxn>
                <a:cxn ang="0">
                  <a:pos x="33" y="38"/>
                </a:cxn>
                <a:cxn ang="0">
                  <a:pos x="26" y="34"/>
                </a:cxn>
                <a:cxn ang="0">
                  <a:pos x="26" y="29"/>
                </a:cxn>
                <a:cxn ang="0">
                  <a:pos x="31" y="29"/>
                </a:cxn>
                <a:cxn ang="0">
                  <a:pos x="36" y="29"/>
                </a:cxn>
                <a:cxn ang="0">
                  <a:pos x="42" y="27"/>
                </a:cxn>
                <a:cxn ang="0">
                  <a:pos x="48" y="26"/>
                </a:cxn>
                <a:cxn ang="0">
                  <a:pos x="43" y="24"/>
                </a:cxn>
                <a:cxn ang="0">
                  <a:pos x="36" y="24"/>
                </a:cxn>
                <a:cxn ang="0">
                  <a:pos x="28" y="24"/>
                </a:cxn>
                <a:cxn ang="0">
                  <a:pos x="24" y="24"/>
                </a:cxn>
                <a:cxn ang="0">
                  <a:pos x="11" y="26"/>
                </a:cxn>
                <a:cxn ang="0">
                  <a:pos x="7" y="19"/>
                </a:cxn>
                <a:cxn ang="0">
                  <a:pos x="2" y="14"/>
                </a:cxn>
                <a:cxn ang="0">
                  <a:pos x="0" y="7"/>
                </a:cxn>
                <a:cxn ang="0">
                  <a:pos x="7" y="7"/>
                </a:cxn>
                <a:cxn ang="0">
                  <a:pos x="12" y="9"/>
                </a:cxn>
                <a:cxn ang="0">
                  <a:pos x="17" y="9"/>
                </a:cxn>
                <a:cxn ang="0">
                  <a:pos x="17" y="7"/>
                </a:cxn>
                <a:cxn ang="0">
                  <a:pos x="26" y="7"/>
                </a:cxn>
                <a:cxn ang="0">
                  <a:pos x="23" y="2"/>
                </a:cxn>
                <a:cxn ang="0">
                  <a:pos x="38" y="2"/>
                </a:cxn>
                <a:cxn ang="0">
                  <a:pos x="40" y="3"/>
                </a:cxn>
                <a:cxn ang="0">
                  <a:pos x="47" y="7"/>
                </a:cxn>
                <a:cxn ang="0">
                  <a:pos x="52" y="9"/>
                </a:cxn>
                <a:cxn ang="0">
                  <a:pos x="57" y="12"/>
                </a:cxn>
                <a:cxn ang="0">
                  <a:pos x="64" y="5"/>
                </a:cxn>
                <a:cxn ang="0">
                  <a:pos x="71" y="0"/>
                </a:cxn>
                <a:cxn ang="0">
                  <a:pos x="76" y="0"/>
                </a:cxn>
                <a:cxn ang="0">
                  <a:pos x="76" y="7"/>
                </a:cxn>
                <a:cxn ang="0">
                  <a:pos x="76" y="12"/>
                </a:cxn>
                <a:cxn ang="0">
                  <a:pos x="83" y="9"/>
                </a:cxn>
                <a:cxn ang="0">
                  <a:pos x="91" y="7"/>
                </a:cxn>
                <a:cxn ang="0">
                  <a:pos x="102" y="7"/>
                </a:cxn>
                <a:cxn ang="0">
                  <a:pos x="109" y="7"/>
                </a:cxn>
                <a:cxn ang="0">
                  <a:pos x="122" y="10"/>
                </a:cxn>
                <a:cxn ang="0">
                  <a:pos x="131" y="21"/>
                </a:cxn>
              </a:cxnLst>
              <a:rect l="0" t="0" r="r" b="b"/>
              <a:pathLst>
                <a:path w="131" h="46">
                  <a:moveTo>
                    <a:pt x="131" y="21"/>
                  </a:moveTo>
                  <a:lnTo>
                    <a:pt x="119" y="27"/>
                  </a:lnTo>
                  <a:lnTo>
                    <a:pt x="105" y="36"/>
                  </a:lnTo>
                  <a:lnTo>
                    <a:pt x="90" y="43"/>
                  </a:lnTo>
                  <a:lnTo>
                    <a:pt x="79" y="46"/>
                  </a:lnTo>
                  <a:lnTo>
                    <a:pt x="67" y="43"/>
                  </a:lnTo>
                  <a:lnTo>
                    <a:pt x="62" y="38"/>
                  </a:lnTo>
                  <a:lnTo>
                    <a:pt x="33" y="38"/>
                  </a:lnTo>
                  <a:lnTo>
                    <a:pt x="26" y="34"/>
                  </a:lnTo>
                  <a:lnTo>
                    <a:pt x="26" y="29"/>
                  </a:lnTo>
                  <a:lnTo>
                    <a:pt x="31" y="29"/>
                  </a:lnTo>
                  <a:lnTo>
                    <a:pt x="36" y="29"/>
                  </a:lnTo>
                  <a:lnTo>
                    <a:pt x="42" y="27"/>
                  </a:lnTo>
                  <a:lnTo>
                    <a:pt x="48" y="26"/>
                  </a:lnTo>
                  <a:lnTo>
                    <a:pt x="43" y="24"/>
                  </a:lnTo>
                  <a:lnTo>
                    <a:pt x="36" y="24"/>
                  </a:lnTo>
                  <a:lnTo>
                    <a:pt x="28" y="24"/>
                  </a:lnTo>
                  <a:lnTo>
                    <a:pt x="24" y="24"/>
                  </a:lnTo>
                  <a:lnTo>
                    <a:pt x="11" y="26"/>
                  </a:lnTo>
                  <a:lnTo>
                    <a:pt x="7" y="19"/>
                  </a:lnTo>
                  <a:lnTo>
                    <a:pt x="2" y="14"/>
                  </a:lnTo>
                  <a:lnTo>
                    <a:pt x="0" y="7"/>
                  </a:lnTo>
                  <a:lnTo>
                    <a:pt x="7" y="7"/>
                  </a:lnTo>
                  <a:lnTo>
                    <a:pt x="12" y="9"/>
                  </a:lnTo>
                  <a:lnTo>
                    <a:pt x="17" y="9"/>
                  </a:lnTo>
                  <a:lnTo>
                    <a:pt x="17" y="7"/>
                  </a:lnTo>
                  <a:lnTo>
                    <a:pt x="26" y="7"/>
                  </a:lnTo>
                  <a:lnTo>
                    <a:pt x="23" y="2"/>
                  </a:lnTo>
                  <a:lnTo>
                    <a:pt x="38" y="2"/>
                  </a:lnTo>
                  <a:lnTo>
                    <a:pt x="40" y="3"/>
                  </a:lnTo>
                  <a:lnTo>
                    <a:pt x="47" y="7"/>
                  </a:lnTo>
                  <a:lnTo>
                    <a:pt x="52" y="9"/>
                  </a:lnTo>
                  <a:lnTo>
                    <a:pt x="57" y="12"/>
                  </a:lnTo>
                  <a:lnTo>
                    <a:pt x="64" y="5"/>
                  </a:lnTo>
                  <a:lnTo>
                    <a:pt x="71" y="0"/>
                  </a:lnTo>
                  <a:lnTo>
                    <a:pt x="76" y="0"/>
                  </a:lnTo>
                  <a:lnTo>
                    <a:pt x="76" y="7"/>
                  </a:lnTo>
                  <a:lnTo>
                    <a:pt x="76" y="12"/>
                  </a:lnTo>
                  <a:lnTo>
                    <a:pt x="83" y="9"/>
                  </a:lnTo>
                  <a:lnTo>
                    <a:pt x="91" y="7"/>
                  </a:lnTo>
                  <a:lnTo>
                    <a:pt x="102" y="7"/>
                  </a:lnTo>
                  <a:lnTo>
                    <a:pt x="109" y="7"/>
                  </a:lnTo>
                  <a:lnTo>
                    <a:pt x="122" y="10"/>
                  </a:lnTo>
                  <a:lnTo>
                    <a:pt x="131" y="21"/>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207" name="Freeform 276"/>
            <p:cNvSpPr>
              <a:spLocks/>
            </p:cNvSpPr>
            <p:nvPr/>
          </p:nvSpPr>
          <p:spPr bwMode="auto">
            <a:xfrm>
              <a:off x="4547394" y="1654175"/>
              <a:ext cx="33338" cy="33337"/>
            </a:xfrm>
            <a:custGeom>
              <a:avLst/>
              <a:gdLst/>
              <a:ahLst/>
              <a:cxnLst>
                <a:cxn ang="0">
                  <a:pos x="4" y="0"/>
                </a:cxn>
                <a:cxn ang="0">
                  <a:pos x="12" y="9"/>
                </a:cxn>
                <a:cxn ang="0">
                  <a:pos x="21" y="21"/>
                </a:cxn>
                <a:cxn ang="0">
                  <a:pos x="12" y="16"/>
                </a:cxn>
                <a:cxn ang="0">
                  <a:pos x="5" y="11"/>
                </a:cxn>
                <a:cxn ang="0">
                  <a:pos x="0" y="4"/>
                </a:cxn>
                <a:cxn ang="0">
                  <a:pos x="5" y="0"/>
                </a:cxn>
                <a:cxn ang="0">
                  <a:pos x="5" y="2"/>
                </a:cxn>
                <a:cxn ang="0">
                  <a:pos x="4" y="0"/>
                </a:cxn>
              </a:cxnLst>
              <a:rect l="0" t="0" r="r" b="b"/>
              <a:pathLst>
                <a:path w="21" h="21">
                  <a:moveTo>
                    <a:pt x="4" y="0"/>
                  </a:moveTo>
                  <a:lnTo>
                    <a:pt x="12" y="9"/>
                  </a:lnTo>
                  <a:lnTo>
                    <a:pt x="21" y="21"/>
                  </a:lnTo>
                  <a:lnTo>
                    <a:pt x="12" y="16"/>
                  </a:lnTo>
                  <a:lnTo>
                    <a:pt x="5" y="11"/>
                  </a:lnTo>
                  <a:lnTo>
                    <a:pt x="0" y="4"/>
                  </a:lnTo>
                  <a:lnTo>
                    <a:pt x="5" y="0"/>
                  </a:lnTo>
                  <a:lnTo>
                    <a:pt x="5" y="2"/>
                  </a:lnTo>
                  <a:lnTo>
                    <a:pt x="4" y="0"/>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208" name="Freeform 277"/>
            <p:cNvSpPr>
              <a:spLocks/>
            </p:cNvSpPr>
            <p:nvPr/>
          </p:nvSpPr>
          <p:spPr bwMode="auto">
            <a:xfrm>
              <a:off x="4087019" y="2598738"/>
              <a:ext cx="100013" cy="120650"/>
            </a:xfrm>
            <a:custGeom>
              <a:avLst/>
              <a:gdLst/>
              <a:ahLst/>
              <a:cxnLst>
                <a:cxn ang="0">
                  <a:pos x="10" y="23"/>
                </a:cxn>
                <a:cxn ang="0">
                  <a:pos x="17" y="19"/>
                </a:cxn>
                <a:cxn ang="0">
                  <a:pos x="25" y="16"/>
                </a:cxn>
                <a:cxn ang="0">
                  <a:pos x="22" y="12"/>
                </a:cxn>
                <a:cxn ang="0">
                  <a:pos x="22" y="9"/>
                </a:cxn>
                <a:cxn ang="0">
                  <a:pos x="27" y="2"/>
                </a:cxn>
                <a:cxn ang="0">
                  <a:pos x="37" y="0"/>
                </a:cxn>
                <a:cxn ang="0">
                  <a:pos x="41" y="0"/>
                </a:cxn>
                <a:cxn ang="0">
                  <a:pos x="46" y="0"/>
                </a:cxn>
                <a:cxn ang="0">
                  <a:pos x="58" y="7"/>
                </a:cxn>
                <a:cxn ang="0">
                  <a:pos x="63" y="21"/>
                </a:cxn>
                <a:cxn ang="0">
                  <a:pos x="58" y="24"/>
                </a:cxn>
                <a:cxn ang="0">
                  <a:pos x="53" y="28"/>
                </a:cxn>
                <a:cxn ang="0">
                  <a:pos x="53" y="31"/>
                </a:cxn>
                <a:cxn ang="0">
                  <a:pos x="53" y="36"/>
                </a:cxn>
                <a:cxn ang="0">
                  <a:pos x="53" y="41"/>
                </a:cxn>
                <a:cxn ang="0">
                  <a:pos x="53" y="45"/>
                </a:cxn>
                <a:cxn ang="0">
                  <a:pos x="53" y="52"/>
                </a:cxn>
                <a:cxn ang="0">
                  <a:pos x="53" y="60"/>
                </a:cxn>
                <a:cxn ang="0">
                  <a:pos x="46" y="60"/>
                </a:cxn>
                <a:cxn ang="0">
                  <a:pos x="39" y="62"/>
                </a:cxn>
                <a:cxn ang="0">
                  <a:pos x="29" y="66"/>
                </a:cxn>
                <a:cxn ang="0">
                  <a:pos x="22" y="74"/>
                </a:cxn>
                <a:cxn ang="0">
                  <a:pos x="17" y="74"/>
                </a:cxn>
                <a:cxn ang="0">
                  <a:pos x="12" y="76"/>
                </a:cxn>
                <a:cxn ang="0">
                  <a:pos x="3" y="72"/>
                </a:cxn>
                <a:cxn ang="0">
                  <a:pos x="0" y="64"/>
                </a:cxn>
                <a:cxn ang="0">
                  <a:pos x="5" y="50"/>
                </a:cxn>
                <a:cxn ang="0">
                  <a:pos x="13" y="38"/>
                </a:cxn>
                <a:cxn ang="0">
                  <a:pos x="6" y="33"/>
                </a:cxn>
                <a:cxn ang="0">
                  <a:pos x="5" y="28"/>
                </a:cxn>
                <a:cxn ang="0">
                  <a:pos x="6" y="23"/>
                </a:cxn>
                <a:cxn ang="0">
                  <a:pos x="10" y="23"/>
                </a:cxn>
              </a:cxnLst>
              <a:rect l="0" t="0" r="r" b="b"/>
              <a:pathLst>
                <a:path w="63" h="76">
                  <a:moveTo>
                    <a:pt x="10" y="23"/>
                  </a:moveTo>
                  <a:lnTo>
                    <a:pt x="17" y="19"/>
                  </a:lnTo>
                  <a:lnTo>
                    <a:pt x="25" y="16"/>
                  </a:lnTo>
                  <a:lnTo>
                    <a:pt x="22" y="12"/>
                  </a:lnTo>
                  <a:lnTo>
                    <a:pt x="22" y="9"/>
                  </a:lnTo>
                  <a:lnTo>
                    <a:pt x="27" y="2"/>
                  </a:lnTo>
                  <a:lnTo>
                    <a:pt x="37" y="0"/>
                  </a:lnTo>
                  <a:lnTo>
                    <a:pt x="41" y="0"/>
                  </a:lnTo>
                  <a:lnTo>
                    <a:pt x="46" y="0"/>
                  </a:lnTo>
                  <a:lnTo>
                    <a:pt x="58" y="7"/>
                  </a:lnTo>
                  <a:lnTo>
                    <a:pt x="63" y="21"/>
                  </a:lnTo>
                  <a:lnTo>
                    <a:pt x="58" y="24"/>
                  </a:lnTo>
                  <a:lnTo>
                    <a:pt x="53" y="28"/>
                  </a:lnTo>
                  <a:lnTo>
                    <a:pt x="53" y="31"/>
                  </a:lnTo>
                  <a:lnTo>
                    <a:pt x="53" y="36"/>
                  </a:lnTo>
                  <a:lnTo>
                    <a:pt x="53" y="41"/>
                  </a:lnTo>
                  <a:lnTo>
                    <a:pt x="53" y="45"/>
                  </a:lnTo>
                  <a:lnTo>
                    <a:pt x="53" y="52"/>
                  </a:lnTo>
                  <a:lnTo>
                    <a:pt x="53" y="60"/>
                  </a:lnTo>
                  <a:lnTo>
                    <a:pt x="46" y="60"/>
                  </a:lnTo>
                  <a:lnTo>
                    <a:pt x="39" y="62"/>
                  </a:lnTo>
                  <a:lnTo>
                    <a:pt x="29" y="66"/>
                  </a:lnTo>
                  <a:lnTo>
                    <a:pt x="22" y="74"/>
                  </a:lnTo>
                  <a:lnTo>
                    <a:pt x="17" y="74"/>
                  </a:lnTo>
                  <a:lnTo>
                    <a:pt x="12" y="76"/>
                  </a:lnTo>
                  <a:lnTo>
                    <a:pt x="3" y="72"/>
                  </a:lnTo>
                  <a:lnTo>
                    <a:pt x="0" y="64"/>
                  </a:lnTo>
                  <a:lnTo>
                    <a:pt x="5" y="50"/>
                  </a:lnTo>
                  <a:lnTo>
                    <a:pt x="13" y="38"/>
                  </a:lnTo>
                  <a:lnTo>
                    <a:pt x="6" y="33"/>
                  </a:lnTo>
                  <a:lnTo>
                    <a:pt x="5" y="28"/>
                  </a:lnTo>
                  <a:lnTo>
                    <a:pt x="6" y="23"/>
                  </a:lnTo>
                  <a:lnTo>
                    <a:pt x="10" y="23"/>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209" name="Freeform 278"/>
            <p:cNvSpPr>
              <a:spLocks/>
            </p:cNvSpPr>
            <p:nvPr/>
          </p:nvSpPr>
          <p:spPr bwMode="auto">
            <a:xfrm>
              <a:off x="4155282" y="2495550"/>
              <a:ext cx="19050" cy="19050"/>
            </a:xfrm>
            <a:custGeom>
              <a:avLst/>
              <a:gdLst/>
              <a:ahLst/>
              <a:cxnLst>
                <a:cxn ang="0">
                  <a:pos x="1" y="12"/>
                </a:cxn>
                <a:cxn ang="0">
                  <a:pos x="0" y="8"/>
                </a:cxn>
                <a:cxn ang="0">
                  <a:pos x="0" y="7"/>
                </a:cxn>
                <a:cxn ang="0">
                  <a:pos x="3" y="2"/>
                </a:cxn>
                <a:cxn ang="0">
                  <a:pos x="12" y="0"/>
                </a:cxn>
                <a:cxn ang="0">
                  <a:pos x="8" y="8"/>
                </a:cxn>
                <a:cxn ang="0">
                  <a:pos x="1" y="12"/>
                </a:cxn>
              </a:cxnLst>
              <a:rect l="0" t="0" r="r" b="b"/>
              <a:pathLst>
                <a:path w="12" h="12">
                  <a:moveTo>
                    <a:pt x="1" y="12"/>
                  </a:moveTo>
                  <a:lnTo>
                    <a:pt x="0" y="8"/>
                  </a:lnTo>
                  <a:lnTo>
                    <a:pt x="0" y="7"/>
                  </a:lnTo>
                  <a:lnTo>
                    <a:pt x="3" y="2"/>
                  </a:lnTo>
                  <a:lnTo>
                    <a:pt x="12" y="0"/>
                  </a:lnTo>
                  <a:lnTo>
                    <a:pt x="8" y="8"/>
                  </a:lnTo>
                  <a:lnTo>
                    <a:pt x="1" y="12"/>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210" name="Freeform 279"/>
            <p:cNvSpPr>
              <a:spLocks/>
            </p:cNvSpPr>
            <p:nvPr/>
          </p:nvSpPr>
          <p:spPr bwMode="auto">
            <a:xfrm>
              <a:off x="4164807" y="2487613"/>
              <a:ext cx="192088" cy="274637"/>
            </a:xfrm>
            <a:custGeom>
              <a:avLst/>
              <a:gdLst/>
              <a:ahLst/>
              <a:cxnLst>
                <a:cxn ang="0">
                  <a:pos x="105" y="115"/>
                </a:cxn>
                <a:cxn ang="0">
                  <a:pos x="117" y="118"/>
                </a:cxn>
                <a:cxn ang="0">
                  <a:pos x="114" y="136"/>
                </a:cxn>
                <a:cxn ang="0">
                  <a:pos x="109" y="146"/>
                </a:cxn>
                <a:cxn ang="0">
                  <a:pos x="114" y="151"/>
                </a:cxn>
                <a:cxn ang="0">
                  <a:pos x="100" y="160"/>
                </a:cxn>
                <a:cxn ang="0">
                  <a:pos x="80" y="160"/>
                </a:cxn>
                <a:cxn ang="0">
                  <a:pos x="66" y="161"/>
                </a:cxn>
                <a:cxn ang="0">
                  <a:pos x="54" y="163"/>
                </a:cxn>
                <a:cxn ang="0">
                  <a:pos x="45" y="161"/>
                </a:cxn>
                <a:cxn ang="0">
                  <a:pos x="37" y="170"/>
                </a:cxn>
                <a:cxn ang="0">
                  <a:pos x="24" y="170"/>
                </a:cxn>
                <a:cxn ang="0">
                  <a:pos x="19" y="173"/>
                </a:cxn>
                <a:cxn ang="0">
                  <a:pos x="21" y="165"/>
                </a:cxn>
                <a:cxn ang="0">
                  <a:pos x="31" y="153"/>
                </a:cxn>
                <a:cxn ang="0">
                  <a:pos x="47" y="149"/>
                </a:cxn>
                <a:cxn ang="0">
                  <a:pos x="52" y="142"/>
                </a:cxn>
                <a:cxn ang="0">
                  <a:pos x="47" y="144"/>
                </a:cxn>
                <a:cxn ang="0">
                  <a:pos x="35" y="142"/>
                </a:cxn>
                <a:cxn ang="0">
                  <a:pos x="26" y="141"/>
                </a:cxn>
                <a:cxn ang="0">
                  <a:pos x="21" y="141"/>
                </a:cxn>
                <a:cxn ang="0">
                  <a:pos x="28" y="132"/>
                </a:cxn>
                <a:cxn ang="0">
                  <a:pos x="37" y="125"/>
                </a:cxn>
                <a:cxn ang="0">
                  <a:pos x="31" y="110"/>
                </a:cxn>
                <a:cxn ang="0">
                  <a:pos x="55" y="101"/>
                </a:cxn>
                <a:cxn ang="0">
                  <a:pos x="45" y="91"/>
                </a:cxn>
                <a:cxn ang="0">
                  <a:pos x="43" y="82"/>
                </a:cxn>
                <a:cxn ang="0">
                  <a:pos x="43" y="79"/>
                </a:cxn>
                <a:cxn ang="0">
                  <a:pos x="35" y="81"/>
                </a:cxn>
                <a:cxn ang="0">
                  <a:pos x="23" y="81"/>
                </a:cxn>
                <a:cxn ang="0">
                  <a:pos x="23" y="72"/>
                </a:cxn>
                <a:cxn ang="0">
                  <a:pos x="24" y="62"/>
                </a:cxn>
                <a:cxn ang="0">
                  <a:pos x="21" y="56"/>
                </a:cxn>
                <a:cxn ang="0">
                  <a:pos x="16" y="60"/>
                </a:cxn>
                <a:cxn ang="0">
                  <a:pos x="14" y="63"/>
                </a:cxn>
                <a:cxn ang="0">
                  <a:pos x="14" y="55"/>
                </a:cxn>
                <a:cxn ang="0">
                  <a:pos x="16" y="51"/>
                </a:cxn>
                <a:cxn ang="0">
                  <a:pos x="11" y="44"/>
                </a:cxn>
                <a:cxn ang="0">
                  <a:pos x="11" y="38"/>
                </a:cxn>
                <a:cxn ang="0">
                  <a:pos x="12" y="32"/>
                </a:cxn>
                <a:cxn ang="0">
                  <a:pos x="0" y="22"/>
                </a:cxn>
                <a:cxn ang="0">
                  <a:pos x="9" y="26"/>
                </a:cxn>
                <a:cxn ang="0">
                  <a:pos x="12" y="26"/>
                </a:cxn>
                <a:cxn ang="0">
                  <a:pos x="11" y="22"/>
                </a:cxn>
                <a:cxn ang="0">
                  <a:pos x="12" y="15"/>
                </a:cxn>
                <a:cxn ang="0">
                  <a:pos x="19" y="8"/>
                </a:cxn>
                <a:cxn ang="0">
                  <a:pos x="23" y="1"/>
                </a:cxn>
                <a:cxn ang="0">
                  <a:pos x="37" y="0"/>
                </a:cxn>
                <a:cxn ang="0">
                  <a:pos x="45" y="1"/>
                </a:cxn>
                <a:cxn ang="0">
                  <a:pos x="42" y="10"/>
                </a:cxn>
                <a:cxn ang="0">
                  <a:pos x="37" y="19"/>
                </a:cxn>
                <a:cxn ang="0">
                  <a:pos x="67" y="20"/>
                </a:cxn>
                <a:cxn ang="0">
                  <a:pos x="61" y="38"/>
                </a:cxn>
                <a:cxn ang="0">
                  <a:pos x="54" y="51"/>
                </a:cxn>
                <a:cxn ang="0">
                  <a:pos x="50" y="56"/>
                </a:cxn>
                <a:cxn ang="0">
                  <a:pos x="61" y="56"/>
                </a:cxn>
                <a:cxn ang="0">
                  <a:pos x="76" y="79"/>
                </a:cxn>
                <a:cxn ang="0">
                  <a:pos x="88" y="87"/>
                </a:cxn>
                <a:cxn ang="0">
                  <a:pos x="97" y="101"/>
                </a:cxn>
                <a:cxn ang="0">
                  <a:pos x="102" y="113"/>
                </a:cxn>
                <a:cxn ang="0">
                  <a:pos x="100" y="117"/>
                </a:cxn>
                <a:cxn ang="0">
                  <a:pos x="102" y="117"/>
                </a:cxn>
                <a:cxn ang="0">
                  <a:pos x="104" y="118"/>
                </a:cxn>
              </a:cxnLst>
              <a:rect l="0" t="0" r="r" b="b"/>
              <a:pathLst>
                <a:path w="121" h="173">
                  <a:moveTo>
                    <a:pt x="104" y="118"/>
                  </a:moveTo>
                  <a:lnTo>
                    <a:pt x="105" y="115"/>
                  </a:lnTo>
                  <a:lnTo>
                    <a:pt x="110" y="117"/>
                  </a:lnTo>
                  <a:lnTo>
                    <a:pt x="117" y="118"/>
                  </a:lnTo>
                  <a:lnTo>
                    <a:pt x="121" y="125"/>
                  </a:lnTo>
                  <a:lnTo>
                    <a:pt x="114" y="136"/>
                  </a:lnTo>
                  <a:lnTo>
                    <a:pt x="104" y="146"/>
                  </a:lnTo>
                  <a:lnTo>
                    <a:pt x="109" y="146"/>
                  </a:lnTo>
                  <a:lnTo>
                    <a:pt x="114" y="148"/>
                  </a:lnTo>
                  <a:lnTo>
                    <a:pt x="114" y="151"/>
                  </a:lnTo>
                  <a:lnTo>
                    <a:pt x="107" y="156"/>
                  </a:lnTo>
                  <a:lnTo>
                    <a:pt x="100" y="160"/>
                  </a:lnTo>
                  <a:lnTo>
                    <a:pt x="88" y="160"/>
                  </a:lnTo>
                  <a:lnTo>
                    <a:pt x="80" y="160"/>
                  </a:lnTo>
                  <a:lnTo>
                    <a:pt x="73" y="160"/>
                  </a:lnTo>
                  <a:lnTo>
                    <a:pt x="66" y="161"/>
                  </a:lnTo>
                  <a:lnTo>
                    <a:pt x="59" y="161"/>
                  </a:lnTo>
                  <a:lnTo>
                    <a:pt x="54" y="163"/>
                  </a:lnTo>
                  <a:lnTo>
                    <a:pt x="49" y="161"/>
                  </a:lnTo>
                  <a:lnTo>
                    <a:pt x="45" y="161"/>
                  </a:lnTo>
                  <a:lnTo>
                    <a:pt x="38" y="163"/>
                  </a:lnTo>
                  <a:lnTo>
                    <a:pt x="37" y="170"/>
                  </a:lnTo>
                  <a:lnTo>
                    <a:pt x="30" y="170"/>
                  </a:lnTo>
                  <a:lnTo>
                    <a:pt x="24" y="170"/>
                  </a:lnTo>
                  <a:lnTo>
                    <a:pt x="23" y="173"/>
                  </a:lnTo>
                  <a:lnTo>
                    <a:pt x="19" y="173"/>
                  </a:lnTo>
                  <a:lnTo>
                    <a:pt x="19" y="170"/>
                  </a:lnTo>
                  <a:lnTo>
                    <a:pt x="21" y="165"/>
                  </a:lnTo>
                  <a:lnTo>
                    <a:pt x="26" y="160"/>
                  </a:lnTo>
                  <a:lnTo>
                    <a:pt x="31" y="153"/>
                  </a:lnTo>
                  <a:lnTo>
                    <a:pt x="37" y="151"/>
                  </a:lnTo>
                  <a:lnTo>
                    <a:pt x="47" y="149"/>
                  </a:lnTo>
                  <a:lnTo>
                    <a:pt x="54" y="144"/>
                  </a:lnTo>
                  <a:lnTo>
                    <a:pt x="52" y="142"/>
                  </a:lnTo>
                  <a:lnTo>
                    <a:pt x="52" y="141"/>
                  </a:lnTo>
                  <a:lnTo>
                    <a:pt x="47" y="144"/>
                  </a:lnTo>
                  <a:lnTo>
                    <a:pt x="43" y="146"/>
                  </a:lnTo>
                  <a:lnTo>
                    <a:pt x="35" y="142"/>
                  </a:lnTo>
                  <a:lnTo>
                    <a:pt x="30" y="141"/>
                  </a:lnTo>
                  <a:lnTo>
                    <a:pt x="26" y="141"/>
                  </a:lnTo>
                  <a:lnTo>
                    <a:pt x="24" y="142"/>
                  </a:lnTo>
                  <a:lnTo>
                    <a:pt x="21" y="141"/>
                  </a:lnTo>
                  <a:lnTo>
                    <a:pt x="23" y="134"/>
                  </a:lnTo>
                  <a:lnTo>
                    <a:pt x="28" y="132"/>
                  </a:lnTo>
                  <a:lnTo>
                    <a:pt x="33" y="129"/>
                  </a:lnTo>
                  <a:lnTo>
                    <a:pt x="37" y="125"/>
                  </a:lnTo>
                  <a:lnTo>
                    <a:pt x="33" y="117"/>
                  </a:lnTo>
                  <a:lnTo>
                    <a:pt x="31" y="110"/>
                  </a:lnTo>
                  <a:lnTo>
                    <a:pt x="45" y="106"/>
                  </a:lnTo>
                  <a:lnTo>
                    <a:pt x="55" y="101"/>
                  </a:lnTo>
                  <a:lnTo>
                    <a:pt x="55" y="93"/>
                  </a:lnTo>
                  <a:lnTo>
                    <a:pt x="45" y="91"/>
                  </a:lnTo>
                  <a:lnTo>
                    <a:pt x="42" y="87"/>
                  </a:lnTo>
                  <a:lnTo>
                    <a:pt x="43" y="82"/>
                  </a:lnTo>
                  <a:lnTo>
                    <a:pt x="47" y="81"/>
                  </a:lnTo>
                  <a:lnTo>
                    <a:pt x="43" y="79"/>
                  </a:lnTo>
                  <a:lnTo>
                    <a:pt x="42" y="79"/>
                  </a:lnTo>
                  <a:lnTo>
                    <a:pt x="35" y="81"/>
                  </a:lnTo>
                  <a:lnTo>
                    <a:pt x="30" y="82"/>
                  </a:lnTo>
                  <a:lnTo>
                    <a:pt x="23" y="81"/>
                  </a:lnTo>
                  <a:lnTo>
                    <a:pt x="21" y="79"/>
                  </a:lnTo>
                  <a:lnTo>
                    <a:pt x="23" y="72"/>
                  </a:lnTo>
                  <a:lnTo>
                    <a:pt x="26" y="67"/>
                  </a:lnTo>
                  <a:lnTo>
                    <a:pt x="24" y="62"/>
                  </a:lnTo>
                  <a:lnTo>
                    <a:pt x="26" y="58"/>
                  </a:lnTo>
                  <a:lnTo>
                    <a:pt x="21" y="56"/>
                  </a:lnTo>
                  <a:lnTo>
                    <a:pt x="18" y="55"/>
                  </a:lnTo>
                  <a:lnTo>
                    <a:pt x="16" y="60"/>
                  </a:lnTo>
                  <a:lnTo>
                    <a:pt x="18" y="63"/>
                  </a:lnTo>
                  <a:lnTo>
                    <a:pt x="14" y="63"/>
                  </a:lnTo>
                  <a:lnTo>
                    <a:pt x="14" y="56"/>
                  </a:lnTo>
                  <a:lnTo>
                    <a:pt x="14" y="55"/>
                  </a:lnTo>
                  <a:lnTo>
                    <a:pt x="14" y="51"/>
                  </a:lnTo>
                  <a:lnTo>
                    <a:pt x="16" y="51"/>
                  </a:lnTo>
                  <a:lnTo>
                    <a:pt x="16" y="46"/>
                  </a:lnTo>
                  <a:lnTo>
                    <a:pt x="11" y="44"/>
                  </a:lnTo>
                  <a:lnTo>
                    <a:pt x="9" y="43"/>
                  </a:lnTo>
                  <a:lnTo>
                    <a:pt x="11" y="38"/>
                  </a:lnTo>
                  <a:lnTo>
                    <a:pt x="12" y="36"/>
                  </a:lnTo>
                  <a:lnTo>
                    <a:pt x="12" y="32"/>
                  </a:lnTo>
                  <a:lnTo>
                    <a:pt x="2" y="29"/>
                  </a:lnTo>
                  <a:lnTo>
                    <a:pt x="0" y="22"/>
                  </a:lnTo>
                  <a:lnTo>
                    <a:pt x="9" y="22"/>
                  </a:lnTo>
                  <a:lnTo>
                    <a:pt x="9" y="26"/>
                  </a:lnTo>
                  <a:lnTo>
                    <a:pt x="12" y="27"/>
                  </a:lnTo>
                  <a:lnTo>
                    <a:pt x="12" y="26"/>
                  </a:lnTo>
                  <a:lnTo>
                    <a:pt x="14" y="24"/>
                  </a:lnTo>
                  <a:lnTo>
                    <a:pt x="11" y="22"/>
                  </a:lnTo>
                  <a:lnTo>
                    <a:pt x="11" y="20"/>
                  </a:lnTo>
                  <a:lnTo>
                    <a:pt x="12" y="15"/>
                  </a:lnTo>
                  <a:lnTo>
                    <a:pt x="19" y="15"/>
                  </a:lnTo>
                  <a:lnTo>
                    <a:pt x="19" y="8"/>
                  </a:lnTo>
                  <a:lnTo>
                    <a:pt x="21" y="7"/>
                  </a:lnTo>
                  <a:lnTo>
                    <a:pt x="23" y="1"/>
                  </a:lnTo>
                  <a:lnTo>
                    <a:pt x="30" y="0"/>
                  </a:lnTo>
                  <a:lnTo>
                    <a:pt x="37" y="0"/>
                  </a:lnTo>
                  <a:lnTo>
                    <a:pt x="43" y="0"/>
                  </a:lnTo>
                  <a:lnTo>
                    <a:pt x="45" y="1"/>
                  </a:lnTo>
                  <a:lnTo>
                    <a:pt x="49" y="3"/>
                  </a:lnTo>
                  <a:lnTo>
                    <a:pt x="42" y="10"/>
                  </a:lnTo>
                  <a:lnTo>
                    <a:pt x="37" y="17"/>
                  </a:lnTo>
                  <a:lnTo>
                    <a:pt x="37" y="19"/>
                  </a:lnTo>
                  <a:lnTo>
                    <a:pt x="38" y="20"/>
                  </a:lnTo>
                  <a:lnTo>
                    <a:pt x="67" y="20"/>
                  </a:lnTo>
                  <a:lnTo>
                    <a:pt x="64" y="29"/>
                  </a:lnTo>
                  <a:lnTo>
                    <a:pt x="61" y="38"/>
                  </a:lnTo>
                  <a:lnTo>
                    <a:pt x="55" y="43"/>
                  </a:lnTo>
                  <a:lnTo>
                    <a:pt x="54" y="51"/>
                  </a:lnTo>
                  <a:lnTo>
                    <a:pt x="50" y="53"/>
                  </a:lnTo>
                  <a:lnTo>
                    <a:pt x="50" y="56"/>
                  </a:lnTo>
                  <a:lnTo>
                    <a:pt x="55" y="56"/>
                  </a:lnTo>
                  <a:lnTo>
                    <a:pt x="61" y="56"/>
                  </a:lnTo>
                  <a:lnTo>
                    <a:pt x="69" y="65"/>
                  </a:lnTo>
                  <a:lnTo>
                    <a:pt x="76" y="79"/>
                  </a:lnTo>
                  <a:lnTo>
                    <a:pt x="81" y="82"/>
                  </a:lnTo>
                  <a:lnTo>
                    <a:pt x="88" y="87"/>
                  </a:lnTo>
                  <a:lnTo>
                    <a:pt x="93" y="93"/>
                  </a:lnTo>
                  <a:lnTo>
                    <a:pt x="97" y="101"/>
                  </a:lnTo>
                  <a:lnTo>
                    <a:pt x="98" y="106"/>
                  </a:lnTo>
                  <a:lnTo>
                    <a:pt x="102" y="113"/>
                  </a:lnTo>
                  <a:lnTo>
                    <a:pt x="100" y="113"/>
                  </a:lnTo>
                  <a:lnTo>
                    <a:pt x="100" y="117"/>
                  </a:lnTo>
                  <a:lnTo>
                    <a:pt x="100" y="120"/>
                  </a:lnTo>
                  <a:lnTo>
                    <a:pt x="102" y="117"/>
                  </a:lnTo>
                  <a:lnTo>
                    <a:pt x="105" y="117"/>
                  </a:lnTo>
                  <a:lnTo>
                    <a:pt x="104" y="118"/>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211" name="Freeform 280"/>
            <p:cNvSpPr>
              <a:spLocks/>
            </p:cNvSpPr>
            <p:nvPr/>
          </p:nvSpPr>
          <p:spPr bwMode="auto">
            <a:xfrm>
              <a:off x="4206082" y="2628900"/>
              <a:ext cx="7938" cy="11112"/>
            </a:xfrm>
            <a:custGeom>
              <a:avLst/>
              <a:gdLst/>
              <a:ahLst/>
              <a:cxnLst>
                <a:cxn ang="0">
                  <a:pos x="4" y="0"/>
                </a:cxn>
                <a:cxn ang="0">
                  <a:pos x="0" y="2"/>
                </a:cxn>
                <a:cxn ang="0">
                  <a:pos x="0" y="7"/>
                </a:cxn>
                <a:cxn ang="0">
                  <a:pos x="2" y="7"/>
                </a:cxn>
                <a:cxn ang="0">
                  <a:pos x="5" y="7"/>
                </a:cxn>
                <a:cxn ang="0">
                  <a:pos x="5" y="2"/>
                </a:cxn>
                <a:cxn ang="0">
                  <a:pos x="5" y="0"/>
                </a:cxn>
                <a:cxn ang="0">
                  <a:pos x="4" y="0"/>
                </a:cxn>
              </a:cxnLst>
              <a:rect l="0" t="0" r="r" b="b"/>
              <a:pathLst>
                <a:path w="5" h="7">
                  <a:moveTo>
                    <a:pt x="4" y="0"/>
                  </a:moveTo>
                  <a:lnTo>
                    <a:pt x="0" y="2"/>
                  </a:lnTo>
                  <a:lnTo>
                    <a:pt x="0" y="7"/>
                  </a:lnTo>
                  <a:lnTo>
                    <a:pt x="2" y="7"/>
                  </a:lnTo>
                  <a:lnTo>
                    <a:pt x="5" y="7"/>
                  </a:lnTo>
                  <a:lnTo>
                    <a:pt x="5" y="2"/>
                  </a:lnTo>
                  <a:lnTo>
                    <a:pt x="5" y="0"/>
                  </a:lnTo>
                  <a:lnTo>
                    <a:pt x="4" y="0"/>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213" name="Freeform 282"/>
            <p:cNvSpPr>
              <a:spLocks/>
            </p:cNvSpPr>
            <p:nvPr/>
          </p:nvSpPr>
          <p:spPr bwMode="auto">
            <a:xfrm>
              <a:off x="2374107" y="3482975"/>
              <a:ext cx="238125" cy="82550"/>
            </a:xfrm>
            <a:custGeom>
              <a:avLst/>
              <a:gdLst/>
              <a:ahLst/>
              <a:cxnLst>
                <a:cxn ang="0">
                  <a:pos x="150" y="47"/>
                </a:cxn>
                <a:cxn ang="0">
                  <a:pos x="141" y="50"/>
                </a:cxn>
                <a:cxn ang="0">
                  <a:pos x="131" y="52"/>
                </a:cxn>
                <a:cxn ang="0">
                  <a:pos x="115" y="50"/>
                </a:cxn>
                <a:cxn ang="0">
                  <a:pos x="102" y="48"/>
                </a:cxn>
                <a:cxn ang="0">
                  <a:pos x="102" y="47"/>
                </a:cxn>
                <a:cxn ang="0">
                  <a:pos x="105" y="45"/>
                </a:cxn>
                <a:cxn ang="0">
                  <a:pos x="107" y="42"/>
                </a:cxn>
                <a:cxn ang="0">
                  <a:pos x="95" y="36"/>
                </a:cxn>
                <a:cxn ang="0">
                  <a:pos x="90" y="31"/>
                </a:cxn>
                <a:cxn ang="0">
                  <a:pos x="86" y="28"/>
                </a:cxn>
                <a:cxn ang="0">
                  <a:pos x="84" y="26"/>
                </a:cxn>
                <a:cxn ang="0">
                  <a:pos x="79" y="24"/>
                </a:cxn>
                <a:cxn ang="0">
                  <a:pos x="74" y="26"/>
                </a:cxn>
                <a:cxn ang="0">
                  <a:pos x="64" y="21"/>
                </a:cxn>
                <a:cxn ang="0">
                  <a:pos x="55" y="18"/>
                </a:cxn>
                <a:cxn ang="0">
                  <a:pos x="41" y="18"/>
                </a:cxn>
                <a:cxn ang="0">
                  <a:pos x="38" y="14"/>
                </a:cxn>
                <a:cxn ang="0">
                  <a:pos x="40" y="12"/>
                </a:cxn>
                <a:cxn ang="0">
                  <a:pos x="36" y="11"/>
                </a:cxn>
                <a:cxn ang="0">
                  <a:pos x="33" y="11"/>
                </a:cxn>
                <a:cxn ang="0">
                  <a:pos x="16" y="14"/>
                </a:cxn>
                <a:cxn ang="0">
                  <a:pos x="5" y="23"/>
                </a:cxn>
                <a:cxn ang="0">
                  <a:pos x="0" y="23"/>
                </a:cxn>
                <a:cxn ang="0">
                  <a:pos x="5" y="12"/>
                </a:cxn>
                <a:cxn ang="0">
                  <a:pos x="16" y="5"/>
                </a:cxn>
                <a:cxn ang="0">
                  <a:pos x="26" y="0"/>
                </a:cxn>
                <a:cxn ang="0">
                  <a:pos x="41" y="0"/>
                </a:cxn>
                <a:cxn ang="0">
                  <a:pos x="55" y="2"/>
                </a:cxn>
                <a:cxn ang="0">
                  <a:pos x="67" y="7"/>
                </a:cxn>
                <a:cxn ang="0">
                  <a:pos x="79" y="11"/>
                </a:cxn>
                <a:cxn ang="0">
                  <a:pos x="91" y="14"/>
                </a:cxn>
                <a:cxn ang="0">
                  <a:pos x="95" y="16"/>
                </a:cxn>
                <a:cxn ang="0">
                  <a:pos x="100" y="19"/>
                </a:cxn>
                <a:cxn ang="0">
                  <a:pos x="112" y="28"/>
                </a:cxn>
                <a:cxn ang="0">
                  <a:pos x="131" y="33"/>
                </a:cxn>
                <a:cxn ang="0">
                  <a:pos x="131" y="36"/>
                </a:cxn>
                <a:cxn ang="0">
                  <a:pos x="139" y="36"/>
                </a:cxn>
                <a:cxn ang="0">
                  <a:pos x="145" y="42"/>
                </a:cxn>
                <a:cxn ang="0">
                  <a:pos x="150" y="47"/>
                </a:cxn>
              </a:cxnLst>
              <a:rect l="0" t="0" r="r" b="b"/>
              <a:pathLst>
                <a:path w="150" h="52">
                  <a:moveTo>
                    <a:pt x="150" y="47"/>
                  </a:moveTo>
                  <a:lnTo>
                    <a:pt x="141" y="50"/>
                  </a:lnTo>
                  <a:lnTo>
                    <a:pt x="131" y="52"/>
                  </a:lnTo>
                  <a:lnTo>
                    <a:pt x="115" y="50"/>
                  </a:lnTo>
                  <a:lnTo>
                    <a:pt x="102" y="48"/>
                  </a:lnTo>
                  <a:lnTo>
                    <a:pt x="102" y="47"/>
                  </a:lnTo>
                  <a:lnTo>
                    <a:pt x="105" y="45"/>
                  </a:lnTo>
                  <a:lnTo>
                    <a:pt x="107" y="42"/>
                  </a:lnTo>
                  <a:lnTo>
                    <a:pt x="95" y="36"/>
                  </a:lnTo>
                  <a:lnTo>
                    <a:pt x="90" y="31"/>
                  </a:lnTo>
                  <a:lnTo>
                    <a:pt x="86" y="28"/>
                  </a:lnTo>
                  <a:lnTo>
                    <a:pt x="84" y="26"/>
                  </a:lnTo>
                  <a:lnTo>
                    <a:pt x="79" y="24"/>
                  </a:lnTo>
                  <a:lnTo>
                    <a:pt x="74" y="26"/>
                  </a:lnTo>
                  <a:lnTo>
                    <a:pt x="64" y="21"/>
                  </a:lnTo>
                  <a:lnTo>
                    <a:pt x="55" y="18"/>
                  </a:lnTo>
                  <a:lnTo>
                    <a:pt x="41" y="18"/>
                  </a:lnTo>
                  <a:lnTo>
                    <a:pt x="38" y="14"/>
                  </a:lnTo>
                  <a:lnTo>
                    <a:pt x="40" y="12"/>
                  </a:lnTo>
                  <a:lnTo>
                    <a:pt x="36" y="11"/>
                  </a:lnTo>
                  <a:lnTo>
                    <a:pt x="33" y="11"/>
                  </a:lnTo>
                  <a:lnTo>
                    <a:pt x="16" y="14"/>
                  </a:lnTo>
                  <a:lnTo>
                    <a:pt x="5" y="23"/>
                  </a:lnTo>
                  <a:lnTo>
                    <a:pt x="0" y="23"/>
                  </a:lnTo>
                  <a:lnTo>
                    <a:pt x="5" y="12"/>
                  </a:lnTo>
                  <a:lnTo>
                    <a:pt x="16" y="5"/>
                  </a:lnTo>
                  <a:lnTo>
                    <a:pt x="26" y="0"/>
                  </a:lnTo>
                  <a:lnTo>
                    <a:pt x="41" y="0"/>
                  </a:lnTo>
                  <a:lnTo>
                    <a:pt x="55" y="2"/>
                  </a:lnTo>
                  <a:lnTo>
                    <a:pt x="67" y="7"/>
                  </a:lnTo>
                  <a:lnTo>
                    <a:pt x="79" y="11"/>
                  </a:lnTo>
                  <a:lnTo>
                    <a:pt x="91" y="14"/>
                  </a:lnTo>
                  <a:lnTo>
                    <a:pt x="95" y="16"/>
                  </a:lnTo>
                  <a:lnTo>
                    <a:pt x="100" y="19"/>
                  </a:lnTo>
                  <a:lnTo>
                    <a:pt x="112" y="28"/>
                  </a:lnTo>
                  <a:lnTo>
                    <a:pt x="131" y="33"/>
                  </a:lnTo>
                  <a:lnTo>
                    <a:pt x="131" y="36"/>
                  </a:lnTo>
                  <a:lnTo>
                    <a:pt x="139" y="36"/>
                  </a:lnTo>
                  <a:lnTo>
                    <a:pt x="145" y="42"/>
                  </a:lnTo>
                  <a:lnTo>
                    <a:pt x="150" y="47"/>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214" name="Freeform 283"/>
            <p:cNvSpPr>
              <a:spLocks/>
            </p:cNvSpPr>
            <p:nvPr/>
          </p:nvSpPr>
          <p:spPr bwMode="auto">
            <a:xfrm>
              <a:off x="2407444" y="3516313"/>
              <a:ext cx="11113" cy="11112"/>
            </a:xfrm>
            <a:custGeom>
              <a:avLst/>
              <a:gdLst/>
              <a:ahLst/>
              <a:cxnLst>
                <a:cxn ang="0">
                  <a:pos x="7" y="0"/>
                </a:cxn>
                <a:cxn ang="0">
                  <a:pos x="7" y="3"/>
                </a:cxn>
                <a:cxn ang="0">
                  <a:pos x="7" y="7"/>
                </a:cxn>
                <a:cxn ang="0">
                  <a:pos x="3" y="7"/>
                </a:cxn>
                <a:cxn ang="0">
                  <a:pos x="0" y="7"/>
                </a:cxn>
                <a:cxn ang="0">
                  <a:pos x="1" y="3"/>
                </a:cxn>
                <a:cxn ang="0">
                  <a:pos x="5" y="3"/>
                </a:cxn>
                <a:cxn ang="0">
                  <a:pos x="5" y="0"/>
                </a:cxn>
                <a:cxn ang="0">
                  <a:pos x="5" y="0"/>
                </a:cxn>
                <a:cxn ang="0">
                  <a:pos x="7" y="0"/>
                </a:cxn>
              </a:cxnLst>
              <a:rect l="0" t="0" r="r" b="b"/>
              <a:pathLst>
                <a:path w="7" h="7">
                  <a:moveTo>
                    <a:pt x="7" y="0"/>
                  </a:moveTo>
                  <a:lnTo>
                    <a:pt x="7" y="3"/>
                  </a:lnTo>
                  <a:lnTo>
                    <a:pt x="7" y="7"/>
                  </a:lnTo>
                  <a:lnTo>
                    <a:pt x="3" y="7"/>
                  </a:lnTo>
                  <a:lnTo>
                    <a:pt x="0" y="7"/>
                  </a:lnTo>
                  <a:lnTo>
                    <a:pt x="1" y="3"/>
                  </a:lnTo>
                  <a:lnTo>
                    <a:pt x="5" y="3"/>
                  </a:lnTo>
                  <a:lnTo>
                    <a:pt x="5" y="0"/>
                  </a:lnTo>
                  <a:lnTo>
                    <a:pt x="5" y="0"/>
                  </a:lnTo>
                  <a:lnTo>
                    <a:pt x="7" y="0"/>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215" name="Freeform 284"/>
            <p:cNvSpPr>
              <a:spLocks/>
            </p:cNvSpPr>
            <p:nvPr/>
          </p:nvSpPr>
          <p:spPr bwMode="auto">
            <a:xfrm>
              <a:off x="2526507" y="3595688"/>
              <a:ext cx="39688" cy="19050"/>
            </a:xfrm>
            <a:custGeom>
              <a:avLst/>
              <a:gdLst/>
              <a:ahLst/>
              <a:cxnLst>
                <a:cxn ang="0">
                  <a:pos x="21" y="3"/>
                </a:cxn>
                <a:cxn ang="0">
                  <a:pos x="23" y="5"/>
                </a:cxn>
                <a:cxn ang="0">
                  <a:pos x="25" y="8"/>
                </a:cxn>
                <a:cxn ang="0">
                  <a:pos x="16" y="10"/>
                </a:cxn>
                <a:cxn ang="0">
                  <a:pos x="9" y="12"/>
                </a:cxn>
                <a:cxn ang="0">
                  <a:pos x="2" y="8"/>
                </a:cxn>
                <a:cxn ang="0">
                  <a:pos x="0" y="3"/>
                </a:cxn>
                <a:cxn ang="0">
                  <a:pos x="2" y="0"/>
                </a:cxn>
                <a:cxn ang="0">
                  <a:pos x="6" y="0"/>
                </a:cxn>
                <a:cxn ang="0">
                  <a:pos x="14" y="2"/>
                </a:cxn>
                <a:cxn ang="0">
                  <a:pos x="21" y="5"/>
                </a:cxn>
                <a:cxn ang="0">
                  <a:pos x="21" y="3"/>
                </a:cxn>
              </a:cxnLst>
              <a:rect l="0" t="0" r="r" b="b"/>
              <a:pathLst>
                <a:path w="25" h="12">
                  <a:moveTo>
                    <a:pt x="21" y="3"/>
                  </a:moveTo>
                  <a:lnTo>
                    <a:pt x="23" y="5"/>
                  </a:lnTo>
                  <a:lnTo>
                    <a:pt x="25" y="8"/>
                  </a:lnTo>
                  <a:lnTo>
                    <a:pt x="16" y="10"/>
                  </a:lnTo>
                  <a:lnTo>
                    <a:pt x="9" y="12"/>
                  </a:lnTo>
                  <a:lnTo>
                    <a:pt x="2" y="8"/>
                  </a:lnTo>
                  <a:lnTo>
                    <a:pt x="0" y="3"/>
                  </a:lnTo>
                  <a:lnTo>
                    <a:pt x="2" y="0"/>
                  </a:lnTo>
                  <a:lnTo>
                    <a:pt x="6" y="0"/>
                  </a:lnTo>
                  <a:lnTo>
                    <a:pt x="14" y="2"/>
                  </a:lnTo>
                  <a:lnTo>
                    <a:pt x="21" y="5"/>
                  </a:lnTo>
                  <a:lnTo>
                    <a:pt x="21" y="3"/>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216" name="Freeform 285"/>
            <p:cNvSpPr>
              <a:spLocks/>
            </p:cNvSpPr>
            <p:nvPr/>
          </p:nvSpPr>
          <p:spPr bwMode="auto">
            <a:xfrm>
              <a:off x="2780507" y="3595688"/>
              <a:ext cx="33338" cy="12700"/>
            </a:xfrm>
            <a:custGeom>
              <a:avLst/>
              <a:gdLst/>
              <a:ahLst/>
              <a:cxnLst>
                <a:cxn ang="0">
                  <a:pos x="21" y="5"/>
                </a:cxn>
                <a:cxn ang="0">
                  <a:pos x="16" y="7"/>
                </a:cxn>
                <a:cxn ang="0">
                  <a:pos x="12" y="8"/>
                </a:cxn>
                <a:cxn ang="0">
                  <a:pos x="4" y="7"/>
                </a:cxn>
                <a:cxn ang="0">
                  <a:pos x="0" y="3"/>
                </a:cxn>
                <a:cxn ang="0">
                  <a:pos x="2" y="0"/>
                </a:cxn>
                <a:cxn ang="0">
                  <a:pos x="6" y="0"/>
                </a:cxn>
                <a:cxn ang="0">
                  <a:pos x="12" y="0"/>
                </a:cxn>
                <a:cxn ang="0">
                  <a:pos x="21" y="5"/>
                </a:cxn>
              </a:cxnLst>
              <a:rect l="0" t="0" r="r" b="b"/>
              <a:pathLst>
                <a:path w="21" h="8">
                  <a:moveTo>
                    <a:pt x="21" y="5"/>
                  </a:moveTo>
                  <a:lnTo>
                    <a:pt x="16" y="7"/>
                  </a:lnTo>
                  <a:lnTo>
                    <a:pt x="12" y="8"/>
                  </a:lnTo>
                  <a:lnTo>
                    <a:pt x="4" y="7"/>
                  </a:lnTo>
                  <a:lnTo>
                    <a:pt x="0" y="3"/>
                  </a:lnTo>
                  <a:lnTo>
                    <a:pt x="2" y="0"/>
                  </a:lnTo>
                  <a:lnTo>
                    <a:pt x="6" y="0"/>
                  </a:lnTo>
                  <a:lnTo>
                    <a:pt x="12" y="0"/>
                  </a:lnTo>
                  <a:lnTo>
                    <a:pt x="21" y="5"/>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217" name="Freeform 286"/>
            <p:cNvSpPr>
              <a:spLocks/>
            </p:cNvSpPr>
            <p:nvPr/>
          </p:nvSpPr>
          <p:spPr bwMode="auto">
            <a:xfrm>
              <a:off x="2613819" y="3559175"/>
              <a:ext cx="136525" cy="55562"/>
            </a:xfrm>
            <a:custGeom>
              <a:avLst/>
              <a:gdLst/>
              <a:ahLst/>
              <a:cxnLst>
                <a:cxn ang="0">
                  <a:pos x="73" y="14"/>
                </a:cxn>
                <a:cxn ang="0">
                  <a:pos x="80" y="18"/>
                </a:cxn>
                <a:cxn ang="0">
                  <a:pos x="86" y="25"/>
                </a:cxn>
                <a:cxn ang="0">
                  <a:pos x="68" y="25"/>
                </a:cxn>
                <a:cxn ang="0">
                  <a:pos x="62" y="28"/>
                </a:cxn>
                <a:cxn ang="0">
                  <a:pos x="59" y="30"/>
                </a:cxn>
                <a:cxn ang="0">
                  <a:pos x="56" y="28"/>
                </a:cxn>
                <a:cxn ang="0">
                  <a:pos x="54" y="26"/>
                </a:cxn>
                <a:cxn ang="0">
                  <a:pos x="47" y="30"/>
                </a:cxn>
                <a:cxn ang="0">
                  <a:pos x="42" y="35"/>
                </a:cxn>
                <a:cxn ang="0">
                  <a:pos x="38" y="31"/>
                </a:cxn>
                <a:cxn ang="0">
                  <a:pos x="37" y="30"/>
                </a:cxn>
                <a:cxn ang="0">
                  <a:pos x="25" y="26"/>
                </a:cxn>
                <a:cxn ang="0">
                  <a:pos x="13" y="28"/>
                </a:cxn>
                <a:cxn ang="0">
                  <a:pos x="9" y="28"/>
                </a:cxn>
                <a:cxn ang="0">
                  <a:pos x="7" y="28"/>
                </a:cxn>
                <a:cxn ang="0">
                  <a:pos x="7" y="30"/>
                </a:cxn>
                <a:cxn ang="0">
                  <a:pos x="7" y="31"/>
                </a:cxn>
                <a:cxn ang="0">
                  <a:pos x="2" y="28"/>
                </a:cxn>
                <a:cxn ang="0">
                  <a:pos x="0" y="23"/>
                </a:cxn>
                <a:cxn ang="0">
                  <a:pos x="2" y="21"/>
                </a:cxn>
                <a:cxn ang="0">
                  <a:pos x="4" y="21"/>
                </a:cxn>
                <a:cxn ang="0">
                  <a:pos x="16" y="21"/>
                </a:cxn>
                <a:cxn ang="0">
                  <a:pos x="26" y="21"/>
                </a:cxn>
                <a:cxn ang="0">
                  <a:pos x="23" y="16"/>
                </a:cxn>
                <a:cxn ang="0">
                  <a:pos x="23" y="11"/>
                </a:cxn>
                <a:cxn ang="0">
                  <a:pos x="18" y="7"/>
                </a:cxn>
                <a:cxn ang="0">
                  <a:pos x="16" y="4"/>
                </a:cxn>
                <a:cxn ang="0">
                  <a:pos x="18" y="2"/>
                </a:cxn>
                <a:cxn ang="0">
                  <a:pos x="19" y="0"/>
                </a:cxn>
                <a:cxn ang="0">
                  <a:pos x="25" y="2"/>
                </a:cxn>
                <a:cxn ang="0">
                  <a:pos x="31" y="4"/>
                </a:cxn>
                <a:cxn ang="0">
                  <a:pos x="38" y="2"/>
                </a:cxn>
                <a:cxn ang="0">
                  <a:pos x="47" y="2"/>
                </a:cxn>
                <a:cxn ang="0">
                  <a:pos x="57" y="2"/>
                </a:cxn>
                <a:cxn ang="0">
                  <a:pos x="64" y="6"/>
                </a:cxn>
                <a:cxn ang="0">
                  <a:pos x="69" y="11"/>
                </a:cxn>
                <a:cxn ang="0">
                  <a:pos x="76" y="16"/>
                </a:cxn>
                <a:cxn ang="0">
                  <a:pos x="73" y="14"/>
                </a:cxn>
              </a:cxnLst>
              <a:rect l="0" t="0" r="r" b="b"/>
              <a:pathLst>
                <a:path w="86" h="35">
                  <a:moveTo>
                    <a:pt x="73" y="14"/>
                  </a:moveTo>
                  <a:lnTo>
                    <a:pt x="80" y="18"/>
                  </a:lnTo>
                  <a:lnTo>
                    <a:pt x="86" y="25"/>
                  </a:lnTo>
                  <a:lnTo>
                    <a:pt x="68" y="25"/>
                  </a:lnTo>
                  <a:lnTo>
                    <a:pt x="62" y="28"/>
                  </a:lnTo>
                  <a:lnTo>
                    <a:pt x="59" y="30"/>
                  </a:lnTo>
                  <a:lnTo>
                    <a:pt x="56" y="28"/>
                  </a:lnTo>
                  <a:lnTo>
                    <a:pt x="54" y="26"/>
                  </a:lnTo>
                  <a:lnTo>
                    <a:pt x="47" y="30"/>
                  </a:lnTo>
                  <a:lnTo>
                    <a:pt x="42" y="35"/>
                  </a:lnTo>
                  <a:lnTo>
                    <a:pt x="38" y="31"/>
                  </a:lnTo>
                  <a:lnTo>
                    <a:pt x="37" y="30"/>
                  </a:lnTo>
                  <a:lnTo>
                    <a:pt x="25" y="26"/>
                  </a:lnTo>
                  <a:lnTo>
                    <a:pt x="13" y="28"/>
                  </a:lnTo>
                  <a:lnTo>
                    <a:pt x="9" y="28"/>
                  </a:lnTo>
                  <a:lnTo>
                    <a:pt x="7" y="28"/>
                  </a:lnTo>
                  <a:lnTo>
                    <a:pt x="7" y="30"/>
                  </a:lnTo>
                  <a:lnTo>
                    <a:pt x="7" y="31"/>
                  </a:lnTo>
                  <a:lnTo>
                    <a:pt x="2" y="28"/>
                  </a:lnTo>
                  <a:lnTo>
                    <a:pt x="0" y="23"/>
                  </a:lnTo>
                  <a:lnTo>
                    <a:pt x="2" y="21"/>
                  </a:lnTo>
                  <a:lnTo>
                    <a:pt x="4" y="21"/>
                  </a:lnTo>
                  <a:lnTo>
                    <a:pt x="16" y="21"/>
                  </a:lnTo>
                  <a:lnTo>
                    <a:pt x="26" y="21"/>
                  </a:lnTo>
                  <a:lnTo>
                    <a:pt x="23" y="16"/>
                  </a:lnTo>
                  <a:lnTo>
                    <a:pt x="23" y="11"/>
                  </a:lnTo>
                  <a:lnTo>
                    <a:pt x="18" y="7"/>
                  </a:lnTo>
                  <a:lnTo>
                    <a:pt x="16" y="4"/>
                  </a:lnTo>
                  <a:lnTo>
                    <a:pt x="18" y="2"/>
                  </a:lnTo>
                  <a:lnTo>
                    <a:pt x="19" y="0"/>
                  </a:lnTo>
                  <a:lnTo>
                    <a:pt x="25" y="2"/>
                  </a:lnTo>
                  <a:lnTo>
                    <a:pt x="31" y="4"/>
                  </a:lnTo>
                  <a:lnTo>
                    <a:pt x="38" y="2"/>
                  </a:lnTo>
                  <a:lnTo>
                    <a:pt x="47" y="2"/>
                  </a:lnTo>
                  <a:lnTo>
                    <a:pt x="57" y="2"/>
                  </a:lnTo>
                  <a:lnTo>
                    <a:pt x="64" y="6"/>
                  </a:lnTo>
                  <a:lnTo>
                    <a:pt x="69" y="11"/>
                  </a:lnTo>
                  <a:lnTo>
                    <a:pt x="76" y="16"/>
                  </a:lnTo>
                  <a:lnTo>
                    <a:pt x="73" y="14"/>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218" name="Freeform 287"/>
            <p:cNvSpPr>
              <a:spLocks/>
            </p:cNvSpPr>
            <p:nvPr/>
          </p:nvSpPr>
          <p:spPr bwMode="auto">
            <a:xfrm>
              <a:off x="2907507" y="3781425"/>
              <a:ext cx="15875" cy="15875"/>
            </a:xfrm>
            <a:custGeom>
              <a:avLst/>
              <a:gdLst/>
              <a:ahLst/>
              <a:cxnLst>
                <a:cxn ang="0">
                  <a:pos x="10" y="3"/>
                </a:cxn>
                <a:cxn ang="0">
                  <a:pos x="10" y="0"/>
                </a:cxn>
                <a:cxn ang="0">
                  <a:pos x="6" y="0"/>
                </a:cxn>
                <a:cxn ang="0">
                  <a:pos x="5" y="0"/>
                </a:cxn>
                <a:cxn ang="0">
                  <a:pos x="0" y="1"/>
                </a:cxn>
                <a:cxn ang="0">
                  <a:pos x="0" y="10"/>
                </a:cxn>
                <a:cxn ang="0">
                  <a:pos x="3" y="10"/>
                </a:cxn>
                <a:cxn ang="0">
                  <a:pos x="6" y="7"/>
                </a:cxn>
                <a:cxn ang="0">
                  <a:pos x="10" y="3"/>
                </a:cxn>
              </a:cxnLst>
              <a:rect l="0" t="0" r="r" b="b"/>
              <a:pathLst>
                <a:path w="10" h="10">
                  <a:moveTo>
                    <a:pt x="10" y="3"/>
                  </a:moveTo>
                  <a:lnTo>
                    <a:pt x="10" y="0"/>
                  </a:lnTo>
                  <a:lnTo>
                    <a:pt x="6" y="0"/>
                  </a:lnTo>
                  <a:lnTo>
                    <a:pt x="5" y="0"/>
                  </a:lnTo>
                  <a:lnTo>
                    <a:pt x="0" y="1"/>
                  </a:lnTo>
                  <a:lnTo>
                    <a:pt x="0" y="10"/>
                  </a:lnTo>
                  <a:lnTo>
                    <a:pt x="3" y="10"/>
                  </a:lnTo>
                  <a:lnTo>
                    <a:pt x="6" y="7"/>
                  </a:lnTo>
                  <a:lnTo>
                    <a:pt x="10" y="3"/>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219" name="Freeform 288"/>
            <p:cNvSpPr>
              <a:spLocks/>
            </p:cNvSpPr>
            <p:nvPr/>
          </p:nvSpPr>
          <p:spPr bwMode="auto">
            <a:xfrm>
              <a:off x="3155157" y="4024313"/>
              <a:ext cx="53975" cy="41275"/>
            </a:xfrm>
            <a:custGeom>
              <a:avLst/>
              <a:gdLst/>
              <a:ahLst/>
              <a:cxnLst>
                <a:cxn ang="0">
                  <a:pos x="14" y="0"/>
                </a:cxn>
                <a:cxn ang="0">
                  <a:pos x="17" y="2"/>
                </a:cxn>
                <a:cxn ang="0">
                  <a:pos x="24" y="5"/>
                </a:cxn>
                <a:cxn ang="0">
                  <a:pos x="26" y="7"/>
                </a:cxn>
                <a:cxn ang="0">
                  <a:pos x="31" y="5"/>
                </a:cxn>
                <a:cxn ang="0">
                  <a:pos x="33" y="7"/>
                </a:cxn>
                <a:cxn ang="0">
                  <a:pos x="34" y="10"/>
                </a:cxn>
                <a:cxn ang="0">
                  <a:pos x="29" y="19"/>
                </a:cxn>
                <a:cxn ang="0">
                  <a:pos x="21" y="26"/>
                </a:cxn>
                <a:cxn ang="0">
                  <a:pos x="14" y="22"/>
                </a:cxn>
                <a:cxn ang="0">
                  <a:pos x="7" y="20"/>
                </a:cxn>
                <a:cxn ang="0">
                  <a:pos x="2" y="15"/>
                </a:cxn>
                <a:cxn ang="0">
                  <a:pos x="0" y="12"/>
                </a:cxn>
                <a:cxn ang="0">
                  <a:pos x="2" y="3"/>
                </a:cxn>
                <a:cxn ang="0">
                  <a:pos x="10" y="0"/>
                </a:cxn>
                <a:cxn ang="0">
                  <a:pos x="12" y="0"/>
                </a:cxn>
                <a:cxn ang="0">
                  <a:pos x="14" y="0"/>
                </a:cxn>
              </a:cxnLst>
              <a:rect l="0" t="0" r="r" b="b"/>
              <a:pathLst>
                <a:path w="34" h="26">
                  <a:moveTo>
                    <a:pt x="14" y="0"/>
                  </a:moveTo>
                  <a:lnTo>
                    <a:pt x="17" y="2"/>
                  </a:lnTo>
                  <a:lnTo>
                    <a:pt x="24" y="5"/>
                  </a:lnTo>
                  <a:lnTo>
                    <a:pt x="26" y="7"/>
                  </a:lnTo>
                  <a:lnTo>
                    <a:pt x="31" y="5"/>
                  </a:lnTo>
                  <a:lnTo>
                    <a:pt x="33" y="7"/>
                  </a:lnTo>
                  <a:lnTo>
                    <a:pt x="34" y="10"/>
                  </a:lnTo>
                  <a:lnTo>
                    <a:pt x="29" y="19"/>
                  </a:lnTo>
                  <a:lnTo>
                    <a:pt x="21" y="26"/>
                  </a:lnTo>
                  <a:lnTo>
                    <a:pt x="14" y="22"/>
                  </a:lnTo>
                  <a:lnTo>
                    <a:pt x="7" y="20"/>
                  </a:lnTo>
                  <a:lnTo>
                    <a:pt x="2" y="15"/>
                  </a:lnTo>
                  <a:lnTo>
                    <a:pt x="0" y="12"/>
                  </a:lnTo>
                  <a:lnTo>
                    <a:pt x="2" y="3"/>
                  </a:lnTo>
                  <a:lnTo>
                    <a:pt x="10" y="0"/>
                  </a:lnTo>
                  <a:lnTo>
                    <a:pt x="12" y="0"/>
                  </a:lnTo>
                  <a:lnTo>
                    <a:pt x="14" y="0"/>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220" name="Freeform 289"/>
            <p:cNvSpPr>
              <a:spLocks/>
            </p:cNvSpPr>
            <p:nvPr/>
          </p:nvSpPr>
          <p:spPr bwMode="auto">
            <a:xfrm>
              <a:off x="2961482" y="5340350"/>
              <a:ext cx="38100" cy="23812"/>
            </a:xfrm>
            <a:custGeom>
              <a:avLst/>
              <a:gdLst/>
              <a:ahLst/>
              <a:cxnLst>
                <a:cxn ang="0">
                  <a:pos x="5" y="3"/>
                </a:cxn>
                <a:cxn ang="0">
                  <a:pos x="8" y="1"/>
                </a:cxn>
                <a:cxn ang="0">
                  <a:pos x="14" y="0"/>
                </a:cxn>
                <a:cxn ang="0">
                  <a:pos x="19" y="0"/>
                </a:cxn>
                <a:cxn ang="0">
                  <a:pos x="24" y="0"/>
                </a:cxn>
                <a:cxn ang="0">
                  <a:pos x="24" y="1"/>
                </a:cxn>
                <a:cxn ang="0">
                  <a:pos x="24" y="3"/>
                </a:cxn>
                <a:cxn ang="0">
                  <a:pos x="19" y="8"/>
                </a:cxn>
                <a:cxn ang="0">
                  <a:pos x="10" y="10"/>
                </a:cxn>
                <a:cxn ang="0">
                  <a:pos x="7" y="13"/>
                </a:cxn>
                <a:cxn ang="0">
                  <a:pos x="3" y="15"/>
                </a:cxn>
                <a:cxn ang="0">
                  <a:pos x="2" y="15"/>
                </a:cxn>
                <a:cxn ang="0">
                  <a:pos x="0" y="15"/>
                </a:cxn>
                <a:cxn ang="0">
                  <a:pos x="0" y="10"/>
                </a:cxn>
                <a:cxn ang="0">
                  <a:pos x="2" y="6"/>
                </a:cxn>
                <a:cxn ang="0">
                  <a:pos x="5" y="3"/>
                </a:cxn>
              </a:cxnLst>
              <a:rect l="0" t="0" r="r" b="b"/>
              <a:pathLst>
                <a:path w="24" h="15">
                  <a:moveTo>
                    <a:pt x="5" y="3"/>
                  </a:moveTo>
                  <a:lnTo>
                    <a:pt x="8" y="1"/>
                  </a:lnTo>
                  <a:lnTo>
                    <a:pt x="14" y="0"/>
                  </a:lnTo>
                  <a:lnTo>
                    <a:pt x="19" y="0"/>
                  </a:lnTo>
                  <a:lnTo>
                    <a:pt x="24" y="0"/>
                  </a:lnTo>
                  <a:lnTo>
                    <a:pt x="24" y="1"/>
                  </a:lnTo>
                  <a:lnTo>
                    <a:pt x="24" y="3"/>
                  </a:lnTo>
                  <a:lnTo>
                    <a:pt x="19" y="8"/>
                  </a:lnTo>
                  <a:lnTo>
                    <a:pt x="10" y="10"/>
                  </a:lnTo>
                  <a:lnTo>
                    <a:pt x="7" y="13"/>
                  </a:lnTo>
                  <a:lnTo>
                    <a:pt x="3" y="15"/>
                  </a:lnTo>
                  <a:lnTo>
                    <a:pt x="2" y="15"/>
                  </a:lnTo>
                  <a:lnTo>
                    <a:pt x="0" y="15"/>
                  </a:lnTo>
                  <a:lnTo>
                    <a:pt x="0" y="10"/>
                  </a:lnTo>
                  <a:lnTo>
                    <a:pt x="2" y="6"/>
                  </a:lnTo>
                  <a:lnTo>
                    <a:pt x="5" y="3"/>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221" name="Freeform 290"/>
            <p:cNvSpPr>
              <a:spLocks/>
            </p:cNvSpPr>
            <p:nvPr/>
          </p:nvSpPr>
          <p:spPr bwMode="auto">
            <a:xfrm>
              <a:off x="2934494" y="5334000"/>
              <a:ext cx="31750" cy="26987"/>
            </a:xfrm>
            <a:custGeom>
              <a:avLst/>
              <a:gdLst/>
              <a:ahLst/>
              <a:cxnLst>
                <a:cxn ang="0">
                  <a:pos x="7" y="5"/>
                </a:cxn>
                <a:cxn ang="0">
                  <a:pos x="3" y="2"/>
                </a:cxn>
                <a:cxn ang="0">
                  <a:pos x="3" y="0"/>
                </a:cxn>
                <a:cxn ang="0">
                  <a:pos x="12" y="0"/>
                </a:cxn>
                <a:cxn ang="0">
                  <a:pos x="20" y="0"/>
                </a:cxn>
                <a:cxn ang="0">
                  <a:pos x="20" y="2"/>
                </a:cxn>
                <a:cxn ang="0">
                  <a:pos x="20" y="5"/>
                </a:cxn>
                <a:cxn ang="0">
                  <a:pos x="10" y="10"/>
                </a:cxn>
                <a:cxn ang="0">
                  <a:pos x="1" y="17"/>
                </a:cxn>
                <a:cxn ang="0">
                  <a:pos x="0" y="16"/>
                </a:cxn>
                <a:cxn ang="0">
                  <a:pos x="3" y="10"/>
                </a:cxn>
                <a:cxn ang="0">
                  <a:pos x="7" y="5"/>
                </a:cxn>
              </a:cxnLst>
              <a:rect l="0" t="0" r="r" b="b"/>
              <a:pathLst>
                <a:path w="20" h="17">
                  <a:moveTo>
                    <a:pt x="7" y="5"/>
                  </a:moveTo>
                  <a:lnTo>
                    <a:pt x="3" y="2"/>
                  </a:lnTo>
                  <a:lnTo>
                    <a:pt x="3" y="0"/>
                  </a:lnTo>
                  <a:lnTo>
                    <a:pt x="12" y="0"/>
                  </a:lnTo>
                  <a:lnTo>
                    <a:pt x="20" y="0"/>
                  </a:lnTo>
                  <a:lnTo>
                    <a:pt x="20" y="2"/>
                  </a:lnTo>
                  <a:lnTo>
                    <a:pt x="20" y="5"/>
                  </a:lnTo>
                  <a:lnTo>
                    <a:pt x="10" y="10"/>
                  </a:lnTo>
                  <a:lnTo>
                    <a:pt x="1" y="17"/>
                  </a:lnTo>
                  <a:lnTo>
                    <a:pt x="0" y="16"/>
                  </a:lnTo>
                  <a:lnTo>
                    <a:pt x="3" y="10"/>
                  </a:lnTo>
                  <a:lnTo>
                    <a:pt x="7" y="5"/>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222" name="Freeform 291"/>
            <p:cNvSpPr>
              <a:spLocks/>
            </p:cNvSpPr>
            <p:nvPr/>
          </p:nvSpPr>
          <p:spPr bwMode="auto">
            <a:xfrm>
              <a:off x="2620169" y="5057775"/>
              <a:ext cx="19050" cy="47625"/>
            </a:xfrm>
            <a:custGeom>
              <a:avLst/>
              <a:gdLst/>
              <a:ahLst/>
              <a:cxnLst>
                <a:cxn ang="0">
                  <a:pos x="0" y="16"/>
                </a:cxn>
                <a:cxn ang="0">
                  <a:pos x="0" y="13"/>
                </a:cxn>
                <a:cxn ang="0">
                  <a:pos x="2" y="7"/>
                </a:cxn>
                <a:cxn ang="0">
                  <a:pos x="2" y="2"/>
                </a:cxn>
                <a:cxn ang="0">
                  <a:pos x="5" y="0"/>
                </a:cxn>
                <a:cxn ang="0">
                  <a:pos x="10" y="2"/>
                </a:cxn>
                <a:cxn ang="0">
                  <a:pos x="12" y="9"/>
                </a:cxn>
                <a:cxn ang="0">
                  <a:pos x="10" y="13"/>
                </a:cxn>
                <a:cxn ang="0">
                  <a:pos x="10" y="14"/>
                </a:cxn>
                <a:cxn ang="0">
                  <a:pos x="10" y="30"/>
                </a:cxn>
                <a:cxn ang="0">
                  <a:pos x="5" y="30"/>
                </a:cxn>
                <a:cxn ang="0">
                  <a:pos x="0" y="26"/>
                </a:cxn>
                <a:cxn ang="0">
                  <a:pos x="0" y="23"/>
                </a:cxn>
                <a:cxn ang="0">
                  <a:pos x="0" y="18"/>
                </a:cxn>
                <a:cxn ang="0">
                  <a:pos x="0" y="16"/>
                </a:cxn>
              </a:cxnLst>
              <a:rect l="0" t="0" r="r" b="b"/>
              <a:pathLst>
                <a:path w="12" h="30">
                  <a:moveTo>
                    <a:pt x="0" y="16"/>
                  </a:moveTo>
                  <a:lnTo>
                    <a:pt x="0" y="13"/>
                  </a:lnTo>
                  <a:lnTo>
                    <a:pt x="2" y="7"/>
                  </a:lnTo>
                  <a:lnTo>
                    <a:pt x="2" y="2"/>
                  </a:lnTo>
                  <a:lnTo>
                    <a:pt x="5" y="0"/>
                  </a:lnTo>
                  <a:lnTo>
                    <a:pt x="10" y="2"/>
                  </a:lnTo>
                  <a:lnTo>
                    <a:pt x="12" y="9"/>
                  </a:lnTo>
                  <a:lnTo>
                    <a:pt x="10" y="13"/>
                  </a:lnTo>
                  <a:lnTo>
                    <a:pt x="10" y="14"/>
                  </a:lnTo>
                  <a:lnTo>
                    <a:pt x="10" y="30"/>
                  </a:lnTo>
                  <a:lnTo>
                    <a:pt x="5" y="30"/>
                  </a:lnTo>
                  <a:lnTo>
                    <a:pt x="0" y="26"/>
                  </a:lnTo>
                  <a:lnTo>
                    <a:pt x="0" y="23"/>
                  </a:lnTo>
                  <a:lnTo>
                    <a:pt x="0" y="18"/>
                  </a:lnTo>
                  <a:lnTo>
                    <a:pt x="0" y="16"/>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223" name="Freeform 292"/>
            <p:cNvSpPr>
              <a:spLocks/>
            </p:cNvSpPr>
            <p:nvPr/>
          </p:nvSpPr>
          <p:spPr bwMode="auto">
            <a:xfrm>
              <a:off x="2453482" y="3743325"/>
              <a:ext cx="1069975" cy="1722437"/>
            </a:xfrm>
            <a:custGeom>
              <a:avLst/>
              <a:gdLst/>
              <a:ahLst/>
              <a:cxnLst>
                <a:cxn ang="0">
                  <a:pos x="52" y="79"/>
                </a:cxn>
                <a:cxn ang="0">
                  <a:pos x="65" y="55"/>
                </a:cxn>
                <a:cxn ang="0">
                  <a:pos x="86" y="22"/>
                </a:cxn>
                <a:cxn ang="0">
                  <a:pos x="143" y="0"/>
                </a:cxn>
                <a:cxn ang="0">
                  <a:pos x="139" y="41"/>
                </a:cxn>
                <a:cxn ang="0">
                  <a:pos x="158" y="13"/>
                </a:cxn>
                <a:cxn ang="0">
                  <a:pos x="191" y="22"/>
                </a:cxn>
                <a:cxn ang="0">
                  <a:pos x="234" y="32"/>
                </a:cxn>
                <a:cxn ang="0">
                  <a:pos x="272" y="24"/>
                </a:cxn>
                <a:cxn ang="0">
                  <a:pos x="313" y="56"/>
                </a:cxn>
                <a:cxn ang="0">
                  <a:pos x="344" y="87"/>
                </a:cxn>
                <a:cxn ang="0">
                  <a:pos x="409" y="101"/>
                </a:cxn>
                <a:cxn ang="0">
                  <a:pos x="442" y="134"/>
                </a:cxn>
                <a:cxn ang="0">
                  <a:pos x="437" y="177"/>
                </a:cxn>
                <a:cxn ang="0">
                  <a:pos x="463" y="208"/>
                </a:cxn>
                <a:cxn ang="0">
                  <a:pos x="507" y="192"/>
                </a:cxn>
                <a:cxn ang="0">
                  <a:pos x="538" y="218"/>
                </a:cxn>
                <a:cxn ang="0">
                  <a:pos x="616" y="227"/>
                </a:cxn>
                <a:cxn ang="0">
                  <a:pos x="671" y="261"/>
                </a:cxn>
                <a:cxn ang="0">
                  <a:pos x="642" y="345"/>
                </a:cxn>
                <a:cxn ang="0">
                  <a:pos x="614" y="395"/>
                </a:cxn>
                <a:cxn ang="0">
                  <a:pos x="604" y="447"/>
                </a:cxn>
                <a:cxn ang="0">
                  <a:pos x="571" y="510"/>
                </a:cxn>
                <a:cxn ang="0">
                  <a:pos x="509" y="533"/>
                </a:cxn>
                <a:cxn ang="0">
                  <a:pos x="475" y="602"/>
                </a:cxn>
                <a:cxn ang="0">
                  <a:pos x="433" y="655"/>
                </a:cxn>
                <a:cxn ang="0">
                  <a:pos x="368" y="706"/>
                </a:cxn>
                <a:cxn ang="0">
                  <a:pos x="342" y="710"/>
                </a:cxn>
                <a:cxn ang="0">
                  <a:pos x="349" y="758"/>
                </a:cxn>
                <a:cxn ang="0">
                  <a:pos x="282" y="777"/>
                </a:cxn>
                <a:cxn ang="0">
                  <a:pos x="277" y="811"/>
                </a:cxn>
                <a:cxn ang="0">
                  <a:pos x="237" y="822"/>
                </a:cxn>
                <a:cxn ang="0">
                  <a:pos x="260" y="839"/>
                </a:cxn>
                <a:cxn ang="0">
                  <a:pos x="237" y="861"/>
                </a:cxn>
                <a:cxn ang="0">
                  <a:pos x="217" y="918"/>
                </a:cxn>
                <a:cxn ang="0">
                  <a:pos x="205" y="961"/>
                </a:cxn>
                <a:cxn ang="0">
                  <a:pos x="186" y="1014"/>
                </a:cxn>
                <a:cxn ang="0">
                  <a:pos x="229" y="1068"/>
                </a:cxn>
                <a:cxn ang="0">
                  <a:pos x="201" y="1083"/>
                </a:cxn>
                <a:cxn ang="0">
                  <a:pos x="169" y="1071"/>
                </a:cxn>
                <a:cxn ang="0">
                  <a:pos x="132" y="1050"/>
                </a:cxn>
                <a:cxn ang="0">
                  <a:pos x="107" y="1026"/>
                </a:cxn>
                <a:cxn ang="0">
                  <a:pos x="105" y="1000"/>
                </a:cxn>
                <a:cxn ang="0">
                  <a:pos x="91" y="954"/>
                </a:cxn>
                <a:cxn ang="0">
                  <a:pos x="96" y="904"/>
                </a:cxn>
                <a:cxn ang="0">
                  <a:pos x="127" y="823"/>
                </a:cxn>
                <a:cxn ang="0">
                  <a:pos x="115" y="789"/>
                </a:cxn>
                <a:cxn ang="0">
                  <a:pos x="115" y="767"/>
                </a:cxn>
                <a:cxn ang="0">
                  <a:pos x="138" y="715"/>
                </a:cxn>
                <a:cxn ang="0">
                  <a:pos x="151" y="595"/>
                </a:cxn>
                <a:cxn ang="0">
                  <a:pos x="162" y="538"/>
                </a:cxn>
                <a:cxn ang="0">
                  <a:pos x="165" y="498"/>
                </a:cxn>
                <a:cxn ang="0">
                  <a:pos x="129" y="428"/>
                </a:cxn>
                <a:cxn ang="0">
                  <a:pos x="74" y="393"/>
                </a:cxn>
                <a:cxn ang="0">
                  <a:pos x="40" y="311"/>
                </a:cxn>
                <a:cxn ang="0">
                  <a:pos x="14" y="277"/>
                </a:cxn>
                <a:cxn ang="0">
                  <a:pos x="17" y="216"/>
                </a:cxn>
                <a:cxn ang="0">
                  <a:pos x="17" y="170"/>
                </a:cxn>
                <a:cxn ang="0">
                  <a:pos x="55" y="132"/>
                </a:cxn>
              </a:cxnLst>
              <a:rect l="0" t="0" r="r" b="b"/>
              <a:pathLst>
                <a:path w="674" h="1085">
                  <a:moveTo>
                    <a:pt x="57" y="118"/>
                  </a:moveTo>
                  <a:lnTo>
                    <a:pt x="57" y="115"/>
                  </a:lnTo>
                  <a:lnTo>
                    <a:pt x="55" y="108"/>
                  </a:lnTo>
                  <a:lnTo>
                    <a:pt x="53" y="103"/>
                  </a:lnTo>
                  <a:lnTo>
                    <a:pt x="55" y="96"/>
                  </a:lnTo>
                  <a:lnTo>
                    <a:pt x="57" y="91"/>
                  </a:lnTo>
                  <a:lnTo>
                    <a:pt x="52" y="79"/>
                  </a:lnTo>
                  <a:lnTo>
                    <a:pt x="48" y="72"/>
                  </a:lnTo>
                  <a:lnTo>
                    <a:pt x="53" y="63"/>
                  </a:lnTo>
                  <a:lnTo>
                    <a:pt x="60" y="58"/>
                  </a:lnTo>
                  <a:lnTo>
                    <a:pt x="62" y="58"/>
                  </a:lnTo>
                  <a:lnTo>
                    <a:pt x="65" y="58"/>
                  </a:lnTo>
                  <a:lnTo>
                    <a:pt x="65" y="56"/>
                  </a:lnTo>
                  <a:lnTo>
                    <a:pt x="65" y="55"/>
                  </a:lnTo>
                  <a:lnTo>
                    <a:pt x="67" y="53"/>
                  </a:lnTo>
                  <a:lnTo>
                    <a:pt x="69" y="53"/>
                  </a:lnTo>
                  <a:lnTo>
                    <a:pt x="71" y="46"/>
                  </a:lnTo>
                  <a:lnTo>
                    <a:pt x="77" y="43"/>
                  </a:lnTo>
                  <a:lnTo>
                    <a:pt x="79" y="36"/>
                  </a:lnTo>
                  <a:lnTo>
                    <a:pt x="83" y="31"/>
                  </a:lnTo>
                  <a:lnTo>
                    <a:pt x="86" y="22"/>
                  </a:lnTo>
                  <a:lnTo>
                    <a:pt x="96" y="19"/>
                  </a:lnTo>
                  <a:lnTo>
                    <a:pt x="103" y="15"/>
                  </a:lnTo>
                  <a:lnTo>
                    <a:pt x="112" y="13"/>
                  </a:lnTo>
                  <a:lnTo>
                    <a:pt x="119" y="10"/>
                  </a:lnTo>
                  <a:lnTo>
                    <a:pt x="129" y="8"/>
                  </a:lnTo>
                  <a:lnTo>
                    <a:pt x="136" y="3"/>
                  </a:lnTo>
                  <a:lnTo>
                    <a:pt x="143" y="0"/>
                  </a:lnTo>
                  <a:lnTo>
                    <a:pt x="146" y="1"/>
                  </a:lnTo>
                  <a:lnTo>
                    <a:pt x="148" y="5"/>
                  </a:lnTo>
                  <a:lnTo>
                    <a:pt x="144" y="10"/>
                  </a:lnTo>
                  <a:lnTo>
                    <a:pt x="143" y="12"/>
                  </a:lnTo>
                  <a:lnTo>
                    <a:pt x="139" y="22"/>
                  </a:lnTo>
                  <a:lnTo>
                    <a:pt x="138" y="32"/>
                  </a:lnTo>
                  <a:lnTo>
                    <a:pt x="139" y="41"/>
                  </a:lnTo>
                  <a:lnTo>
                    <a:pt x="146" y="48"/>
                  </a:lnTo>
                  <a:lnTo>
                    <a:pt x="148" y="43"/>
                  </a:lnTo>
                  <a:lnTo>
                    <a:pt x="151" y="39"/>
                  </a:lnTo>
                  <a:lnTo>
                    <a:pt x="148" y="31"/>
                  </a:lnTo>
                  <a:lnTo>
                    <a:pt x="144" y="24"/>
                  </a:lnTo>
                  <a:lnTo>
                    <a:pt x="148" y="15"/>
                  </a:lnTo>
                  <a:lnTo>
                    <a:pt x="158" y="13"/>
                  </a:lnTo>
                  <a:lnTo>
                    <a:pt x="170" y="13"/>
                  </a:lnTo>
                  <a:lnTo>
                    <a:pt x="163" y="8"/>
                  </a:lnTo>
                  <a:lnTo>
                    <a:pt x="160" y="5"/>
                  </a:lnTo>
                  <a:lnTo>
                    <a:pt x="170" y="5"/>
                  </a:lnTo>
                  <a:lnTo>
                    <a:pt x="177" y="13"/>
                  </a:lnTo>
                  <a:lnTo>
                    <a:pt x="191" y="17"/>
                  </a:lnTo>
                  <a:lnTo>
                    <a:pt x="191" y="22"/>
                  </a:lnTo>
                  <a:lnTo>
                    <a:pt x="196" y="25"/>
                  </a:lnTo>
                  <a:lnTo>
                    <a:pt x="203" y="25"/>
                  </a:lnTo>
                  <a:lnTo>
                    <a:pt x="212" y="25"/>
                  </a:lnTo>
                  <a:lnTo>
                    <a:pt x="218" y="25"/>
                  </a:lnTo>
                  <a:lnTo>
                    <a:pt x="224" y="25"/>
                  </a:lnTo>
                  <a:lnTo>
                    <a:pt x="227" y="31"/>
                  </a:lnTo>
                  <a:lnTo>
                    <a:pt x="234" y="32"/>
                  </a:lnTo>
                  <a:lnTo>
                    <a:pt x="244" y="29"/>
                  </a:lnTo>
                  <a:lnTo>
                    <a:pt x="249" y="25"/>
                  </a:lnTo>
                  <a:lnTo>
                    <a:pt x="256" y="24"/>
                  </a:lnTo>
                  <a:lnTo>
                    <a:pt x="263" y="22"/>
                  </a:lnTo>
                  <a:lnTo>
                    <a:pt x="272" y="22"/>
                  </a:lnTo>
                  <a:lnTo>
                    <a:pt x="277" y="24"/>
                  </a:lnTo>
                  <a:lnTo>
                    <a:pt x="272" y="24"/>
                  </a:lnTo>
                  <a:lnTo>
                    <a:pt x="268" y="25"/>
                  </a:lnTo>
                  <a:lnTo>
                    <a:pt x="268" y="29"/>
                  </a:lnTo>
                  <a:lnTo>
                    <a:pt x="279" y="36"/>
                  </a:lnTo>
                  <a:lnTo>
                    <a:pt x="291" y="39"/>
                  </a:lnTo>
                  <a:lnTo>
                    <a:pt x="296" y="46"/>
                  </a:lnTo>
                  <a:lnTo>
                    <a:pt x="298" y="56"/>
                  </a:lnTo>
                  <a:lnTo>
                    <a:pt x="313" y="56"/>
                  </a:lnTo>
                  <a:lnTo>
                    <a:pt x="318" y="60"/>
                  </a:lnTo>
                  <a:lnTo>
                    <a:pt x="323" y="63"/>
                  </a:lnTo>
                  <a:lnTo>
                    <a:pt x="327" y="68"/>
                  </a:lnTo>
                  <a:lnTo>
                    <a:pt x="332" y="77"/>
                  </a:lnTo>
                  <a:lnTo>
                    <a:pt x="335" y="79"/>
                  </a:lnTo>
                  <a:lnTo>
                    <a:pt x="341" y="81"/>
                  </a:lnTo>
                  <a:lnTo>
                    <a:pt x="344" y="87"/>
                  </a:lnTo>
                  <a:lnTo>
                    <a:pt x="354" y="91"/>
                  </a:lnTo>
                  <a:lnTo>
                    <a:pt x="366" y="93"/>
                  </a:lnTo>
                  <a:lnTo>
                    <a:pt x="378" y="94"/>
                  </a:lnTo>
                  <a:lnTo>
                    <a:pt x="392" y="94"/>
                  </a:lnTo>
                  <a:lnTo>
                    <a:pt x="399" y="98"/>
                  </a:lnTo>
                  <a:lnTo>
                    <a:pt x="409" y="101"/>
                  </a:lnTo>
                  <a:lnTo>
                    <a:pt x="409" y="101"/>
                  </a:lnTo>
                  <a:lnTo>
                    <a:pt x="411" y="101"/>
                  </a:lnTo>
                  <a:lnTo>
                    <a:pt x="416" y="103"/>
                  </a:lnTo>
                  <a:lnTo>
                    <a:pt x="425" y="110"/>
                  </a:lnTo>
                  <a:lnTo>
                    <a:pt x="430" y="115"/>
                  </a:lnTo>
                  <a:lnTo>
                    <a:pt x="439" y="120"/>
                  </a:lnTo>
                  <a:lnTo>
                    <a:pt x="439" y="125"/>
                  </a:lnTo>
                  <a:lnTo>
                    <a:pt x="442" y="134"/>
                  </a:lnTo>
                  <a:lnTo>
                    <a:pt x="445" y="141"/>
                  </a:lnTo>
                  <a:lnTo>
                    <a:pt x="449" y="149"/>
                  </a:lnTo>
                  <a:lnTo>
                    <a:pt x="452" y="153"/>
                  </a:lnTo>
                  <a:lnTo>
                    <a:pt x="457" y="158"/>
                  </a:lnTo>
                  <a:lnTo>
                    <a:pt x="449" y="163"/>
                  </a:lnTo>
                  <a:lnTo>
                    <a:pt x="442" y="170"/>
                  </a:lnTo>
                  <a:lnTo>
                    <a:pt x="437" y="177"/>
                  </a:lnTo>
                  <a:lnTo>
                    <a:pt x="435" y="189"/>
                  </a:lnTo>
                  <a:lnTo>
                    <a:pt x="437" y="192"/>
                  </a:lnTo>
                  <a:lnTo>
                    <a:pt x="442" y="194"/>
                  </a:lnTo>
                  <a:lnTo>
                    <a:pt x="447" y="199"/>
                  </a:lnTo>
                  <a:lnTo>
                    <a:pt x="451" y="206"/>
                  </a:lnTo>
                  <a:lnTo>
                    <a:pt x="463" y="206"/>
                  </a:lnTo>
                  <a:lnTo>
                    <a:pt x="463" y="208"/>
                  </a:lnTo>
                  <a:lnTo>
                    <a:pt x="464" y="211"/>
                  </a:lnTo>
                  <a:lnTo>
                    <a:pt x="468" y="208"/>
                  </a:lnTo>
                  <a:lnTo>
                    <a:pt x="471" y="206"/>
                  </a:lnTo>
                  <a:lnTo>
                    <a:pt x="478" y="192"/>
                  </a:lnTo>
                  <a:lnTo>
                    <a:pt x="490" y="187"/>
                  </a:lnTo>
                  <a:lnTo>
                    <a:pt x="497" y="187"/>
                  </a:lnTo>
                  <a:lnTo>
                    <a:pt x="507" y="192"/>
                  </a:lnTo>
                  <a:lnTo>
                    <a:pt x="516" y="196"/>
                  </a:lnTo>
                  <a:lnTo>
                    <a:pt x="525" y="201"/>
                  </a:lnTo>
                  <a:lnTo>
                    <a:pt x="530" y="203"/>
                  </a:lnTo>
                  <a:lnTo>
                    <a:pt x="533" y="206"/>
                  </a:lnTo>
                  <a:lnTo>
                    <a:pt x="533" y="211"/>
                  </a:lnTo>
                  <a:lnTo>
                    <a:pt x="535" y="218"/>
                  </a:lnTo>
                  <a:lnTo>
                    <a:pt x="538" y="218"/>
                  </a:lnTo>
                  <a:lnTo>
                    <a:pt x="543" y="215"/>
                  </a:lnTo>
                  <a:lnTo>
                    <a:pt x="549" y="213"/>
                  </a:lnTo>
                  <a:lnTo>
                    <a:pt x="561" y="216"/>
                  </a:lnTo>
                  <a:lnTo>
                    <a:pt x="573" y="222"/>
                  </a:lnTo>
                  <a:lnTo>
                    <a:pt x="592" y="218"/>
                  </a:lnTo>
                  <a:lnTo>
                    <a:pt x="604" y="222"/>
                  </a:lnTo>
                  <a:lnTo>
                    <a:pt x="616" y="227"/>
                  </a:lnTo>
                  <a:lnTo>
                    <a:pt x="619" y="232"/>
                  </a:lnTo>
                  <a:lnTo>
                    <a:pt x="626" y="240"/>
                  </a:lnTo>
                  <a:lnTo>
                    <a:pt x="635" y="246"/>
                  </a:lnTo>
                  <a:lnTo>
                    <a:pt x="643" y="251"/>
                  </a:lnTo>
                  <a:lnTo>
                    <a:pt x="652" y="251"/>
                  </a:lnTo>
                  <a:lnTo>
                    <a:pt x="662" y="252"/>
                  </a:lnTo>
                  <a:lnTo>
                    <a:pt x="671" y="261"/>
                  </a:lnTo>
                  <a:lnTo>
                    <a:pt x="674" y="277"/>
                  </a:lnTo>
                  <a:lnTo>
                    <a:pt x="672" y="289"/>
                  </a:lnTo>
                  <a:lnTo>
                    <a:pt x="671" y="299"/>
                  </a:lnTo>
                  <a:lnTo>
                    <a:pt x="666" y="307"/>
                  </a:lnTo>
                  <a:lnTo>
                    <a:pt x="662" y="316"/>
                  </a:lnTo>
                  <a:lnTo>
                    <a:pt x="652" y="330"/>
                  </a:lnTo>
                  <a:lnTo>
                    <a:pt x="642" y="345"/>
                  </a:lnTo>
                  <a:lnTo>
                    <a:pt x="636" y="349"/>
                  </a:lnTo>
                  <a:lnTo>
                    <a:pt x="633" y="356"/>
                  </a:lnTo>
                  <a:lnTo>
                    <a:pt x="624" y="363"/>
                  </a:lnTo>
                  <a:lnTo>
                    <a:pt x="617" y="369"/>
                  </a:lnTo>
                  <a:lnTo>
                    <a:pt x="612" y="375"/>
                  </a:lnTo>
                  <a:lnTo>
                    <a:pt x="612" y="385"/>
                  </a:lnTo>
                  <a:lnTo>
                    <a:pt x="614" y="395"/>
                  </a:lnTo>
                  <a:lnTo>
                    <a:pt x="616" y="405"/>
                  </a:lnTo>
                  <a:lnTo>
                    <a:pt x="614" y="418"/>
                  </a:lnTo>
                  <a:lnTo>
                    <a:pt x="614" y="430"/>
                  </a:lnTo>
                  <a:lnTo>
                    <a:pt x="612" y="431"/>
                  </a:lnTo>
                  <a:lnTo>
                    <a:pt x="611" y="435"/>
                  </a:lnTo>
                  <a:lnTo>
                    <a:pt x="605" y="440"/>
                  </a:lnTo>
                  <a:lnTo>
                    <a:pt x="604" y="447"/>
                  </a:lnTo>
                  <a:lnTo>
                    <a:pt x="602" y="455"/>
                  </a:lnTo>
                  <a:lnTo>
                    <a:pt x="602" y="464"/>
                  </a:lnTo>
                  <a:lnTo>
                    <a:pt x="592" y="478"/>
                  </a:lnTo>
                  <a:lnTo>
                    <a:pt x="583" y="491"/>
                  </a:lnTo>
                  <a:lnTo>
                    <a:pt x="581" y="497"/>
                  </a:lnTo>
                  <a:lnTo>
                    <a:pt x="581" y="502"/>
                  </a:lnTo>
                  <a:lnTo>
                    <a:pt x="571" y="510"/>
                  </a:lnTo>
                  <a:lnTo>
                    <a:pt x="559" y="516"/>
                  </a:lnTo>
                  <a:lnTo>
                    <a:pt x="545" y="516"/>
                  </a:lnTo>
                  <a:lnTo>
                    <a:pt x="535" y="519"/>
                  </a:lnTo>
                  <a:lnTo>
                    <a:pt x="530" y="521"/>
                  </a:lnTo>
                  <a:lnTo>
                    <a:pt x="528" y="524"/>
                  </a:lnTo>
                  <a:lnTo>
                    <a:pt x="518" y="529"/>
                  </a:lnTo>
                  <a:lnTo>
                    <a:pt x="509" y="533"/>
                  </a:lnTo>
                  <a:lnTo>
                    <a:pt x="500" y="534"/>
                  </a:lnTo>
                  <a:lnTo>
                    <a:pt x="495" y="543"/>
                  </a:lnTo>
                  <a:lnTo>
                    <a:pt x="487" y="548"/>
                  </a:lnTo>
                  <a:lnTo>
                    <a:pt x="480" y="553"/>
                  </a:lnTo>
                  <a:lnTo>
                    <a:pt x="475" y="564"/>
                  </a:lnTo>
                  <a:lnTo>
                    <a:pt x="475" y="577"/>
                  </a:lnTo>
                  <a:lnTo>
                    <a:pt x="475" y="602"/>
                  </a:lnTo>
                  <a:lnTo>
                    <a:pt x="461" y="610"/>
                  </a:lnTo>
                  <a:lnTo>
                    <a:pt x="454" y="626"/>
                  </a:lnTo>
                  <a:lnTo>
                    <a:pt x="454" y="626"/>
                  </a:lnTo>
                  <a:lnTo>
                    <a:pt x="451" y="632"/>
                  </a:lnTo>
                  <a:lnTo>
                    <a:pt x="447" y="641"/>
                  </a:lnTo>
                  <a:lnTo>
                    <a:pt x="439" y="648"/>
                  </a:lnTo>
                  <a:lnTo>
                    <a:pt x="433" y="655"/>
                  </a:lnTo>
                  <a:lnTo>
                    <a:pt x="425" y="660"/>
                  </a:lnTo>
                  <a:lnTo>
                    <a:pt x="420" y="670"/>
                  </a:lnTo>
                  <a:lnTo>
                    <a:pt x="413" y="682"/>
                  </a:lnTo>
                  <a:lnTo>
                    <a:pt x="406" y="694"/>
                  </a:lnTo>
                  <a:lnTo>
                    <a:pt x="396" y="705"/>
                  </a:lnTo>
                  <a:lnTo>
                    <a:pt x="382" y="710"/>
                  </a:lnTo>
                  <a:lnTo>
                    <a:pt x="368" y="706"/>
                  </a:lnTo>
                  <a:lnTo>
                    <a:pt x="359" y="705"/>
                  </a:lnTo>
                  <a:lnTo>
                    <a:pt x="347" y="701"/>
                  </a:lnTo>
                  <a:lnTo>
                    <a:pt x="337" y="700"/>
                  </a:lnTo>
                  <a:lnTo>
                    <a:pt x="334" y="700"/>
                  </a:lnTo>
                  <a:lnTo>
                    <a:pt x="334" y="701"/>
                  </a:lnTo>
                  <a:lnTo>
                    <a:pt x="337" y="706"/>
                  </a:lnTo>
                  <a:lnTo>
                    <a:pt x="342" y="710"/>
                  </a:lnTo>
                  <a:lnTo>
                    <a:pt x="346" y="717"/>
                  </a:lnTo>
                  <a:lnTo>
                    <a:pt x="349" y="725"/>
                  </a:lnTo>
                  <a:lnTo>
                    <a:pt x="353" y="730"/>
                  </a:lnTo>
                  <a:lnTo>
                    <a:pt x="358" y="737"/>
                  </a:lnTo>
                  <a:lnTo>
                    <a:pt x="356" y="744"/>
                  </a:lnTo>
                  <a:lnTo>
                    <a:pt x="356" y="751"/>
                  </a:lnTo>
                  <a:lnTo>
                    <a:pt x="349" y="758"/>
                  </a:lnTo>
                  <a:lnTo>
                    <a:pt x="342" y="767"/>
                  </a:lnTo>
                  <a:lnTo>
                    <a:pt x="327" y="772"/>
                  </a:lnTo>
                  <a:lnTo>
                    <a:pt x="311" y="777"/>
                  </a:lnTo>
                  <a:lnTo>
                    <a:pt x="303" y="775"/>
                  </a:lnTo>
                  <a:lnTo>
                    <a:pt x="294" y="775"/>
                  </a:lnTo>
                  <a:lnTo>
                    <a:pt x="286" y="775"/>
                  </a:lnTo>
                  <a:lnTo>
                    <a:pt x="282" y="777"/>
                  </a:lnTo>
                  <a:lnTo>
                    <a:pt x="277" y="782"/>
                  </a:lnTo>
                  <a:lnTo>
                    <a:pt x="277" y="791"/>
                  </a:lnTo>
                  <a:lnTo>
                    <a:pt x="277" y="798"/>
                  </a:lnTo>
                  <a:lnTo>
                    <a:pt x="277" y="806"/>
                  </a:lnTo>
                  <a:lnTo>
                    <a:pt x="277" y="806"/>
                  </a:lnTo>
                  <a:lnTo>
                    <a:pt x="277" y="808"/>
                  </a:lnTo>
                  <a:lnTo>
                    <a:pt x="277" y="811"/>
                  </a:lnTo>
                  <a:lnTo>
                    <a:pt x="272" y="815"/>
                  </a:lnTo>
                  <a:lnTo>
                    <a:pt x="265" y="818"/>
                  </a:lnTo>
                  <a:lnTo>
                    <a:pt x="253" y="815"/>
                  </a:lnTo>
                  <a:lnTo>
                    <a:pt x="243" y="811"/>
                  </a:lnTo>
                  <a:lnTo>
                    <a:pt x="237" y="813"/>
                  </a:lnTo>
                  <a:lnTo>
                    <a:pt x="237" y="816"/>
                  </a:lnTo>
                  <a:lnTo>
                    <a:pt x="237" y="822"/>
                  </a:lnTo>
                  <a:lnTo>
                    <a:pt x="239" y="828"/>
                  </a:lnTo>
                  <a:lnTo>
                    <a:pt x="243" y="834"/>
                  </a:lnTo>
                  <a:lnTo>
                    <a:pt x="248" y="837"/>
                  </a:lnTo>
                  <a:lnTo>
                    <a:pt x="251" y="835"/>
                  </a:lnTo>
                  <a:lnTo>
                    <a:pt x="255" y="834"/>
                  </a:lnTo>
                  <a:lnTo>
                    <a:pt x="256" y="835"/>
                  </a:lnTo>
                  <a:lnTo>
                    <a:pt x="260" y="839"/>
                  </a:lnTo>
                  <a:lnTo>
                    <a:pt x="256" y="842"/>
                  </a:lnTo>
                  <a:lnTo>
                    <a:pt x="255" y="846"/>
                  </a:lnTo>
                  <a:lnTo>
                    <a:pt x="246" y="842"/>
                  </a:lnTo>
                  <a:lnTo>
                    <a:pt x="241" y="841"/>
                  </a:lnTo>
                  <a:lnTo>
                    <a:pt x="243" y="846"/>
                  </a:lnTo>
                  <a:lnTo>
                    <a:pt x="248" y="847"/>
                  </a:lnTo>
                  <a:lnTo>
                    <a:pt x="237" y="861"/>
                  </a:lnTo>
                  <a:lnTo>
                    <a:pt x="234" y="878"/>
                  </a:lnTo>
                  <a:lnTo>
                    <a:pt x="227" y="884"/>
                  </a:lnTo>
                  <a:lnTo>
                    <a:pt x="220" y="885"/>
                  </a:lnTo>
                  <a:lnTo>
                    <a:pt x="210" y="890"/>
                  </a:lnTo>
                  <a:lnTo>
                    <a:pt x="206" y="904"/>
                  </a:lnTo>
                  <a:lnTo>
                    <a:pt x="208" y="913"/>
                  </a:lnTo>
                  <a:lnTo>
                    <a:pt x="217" y="918"/>
                  </a:lnTo>
                  <a:lnTo>
                    <a:pt x="224" y="921"/>
                  </a:lnTo>
                  <a:lnTo>
                    <a:pt x="229" y="932"/>
                  </a:lnTo>
                  <a:lnTo>
                    <a:pt x="225" y="939"/>
                  </a:lnTo>
                  <a:lnTo>
                    <a:pt x="220" y="945"/>
                  </a:lnTo>
                  <a:lnTo>
                    <a:pt x="213" y="949"/>
                  </a:lnTo>
                  <a:lnTo>
                    <a:pt x="208" y="954"/>
                  </a:lnTo>
                  <a:lnTo>
                    <a:pt x="205" y="961"/>
                  </a:lnTo>
                  <a:lnTo>
                    <a:pt x="203" y="971"/>
                  </a:lnTo>
                  <a:lnTo>
                    <a:pt x="194" y="976"/>
                  </a:lnTo>
                  <a:lnTo>
                    <a:pt x="187" y="980"/>
                  </a:lnTo>
                  <a:lnTo>
                    <a:pt x="181" y="990"/>
                  </a:lnTo>
                  <a:lnTo>
                    <a:pt x="179" y="1004"/>
                  </a:lnTo>
                  <a:lnTo>
                    <a:pt x="181" y="1009"/>
                  </a:lnTo>
                  <a:lnTo>
                    <a:pt x="186" y="1014"/>
                  </a:lnTo>
                  <a:lnTo>
                    <a:pt x="189" y="1019"/>
                  </a:lnTo>
                  <a:lnTo>
                    <a:pt x="193" y="1031"/>
                  </a:lnTo>
                  <a:lnTo>
                    <a:pt x="196" y="1042"/>
                  </a:lnTo>
                  <a:lnTo>
                    <a:pt x="201" y="1050"/>
                  </a:lnTo>
                  <a:lnTo>
                    <a:pt x="208" y="1055"/>
                  </a:lnTo>
                  <a:lnTo>
                    <a:pt x="218" y="1062"/>
                  </a:lnTo>
                  <a:lnTo>
                    <a:pt x="229" y="1068"/>
                  </a:lnTo>
                  <a:lnTo>
                    <a:pt x="239" y="1073"/>
                  </a:lnTo>
                  <a:lnTo>
                    <a:pt x="236" y="1073"/>
                  </a:lnTo>
                  <a:lnTo>
                    <a:pt x="232" y="1073"/>
                  </a:lnTo>
                  <a:lnTo>
                    <a:pt x="217" y="1078"/>
                  </a:lnTo>
                  <a:lnTo>
                    <a:pt x="206" y="1083"/>
                  </a:lnTo>
                  <a:lnTo>
                    <a:pt x="203" y="1083"/>
                  </a:lnTo>
                  <a:lnTo>
                    <a:pt x="201" y="1083"/>
                  </a:lnTo>
                  <a:lnTo>
                    <a:pt x="198" y="1083"/>
                  </a:lnTo>
                  <a:lnTo>
                    <a:pt x="196" y="1085"/>
                  </a:lnTo>
                  <a:lnTo>
                    <a:pt x="189" y="1085"/>
                  </a:lnTo>
                  <a:lnTo>
                    <a:pt x="182" y="1085"/>
                  </a:lnTo>
                  <a:lnTo>
                    <a:pt x="174" y="1081"/>
                  </a:lnTo>
                  <a:lnTo>
                    <a:pt x="172" y="1076"/>
                  </a:lnTo>
                  <a:lnTo>
                    <a:pt x="169" y="1071"/>
                  </a:lnTo>
                  <a:lnTo>
                    <a:pt x="167" y="1069"/>
                  </a:lnTo>
                  <a:lnTo>
                    <a:pt x="153" y="1064"/>
                  </a:lnTo>
                  <a:lnTo>
                    <a:pt x="148" y="1057"/>
                  </a:lnTo>
                  <a:lnTo>
                    <a:pt x="141" y="1057"/>
                  </a:lnTo>
                  <a:lnTo>
                    <a:pt x="138" y="1057"/>
                  </a:lnTo>
                  <a:lnTo>
                    <a:pt x="132" y="1054"/>
                  </a:lnTo>
                  <a:lnTo>
                    <a:pt x="132" y="1050"/>
                  </a:lnTo>
                  <a:lnTo>
                    <a:pt x="120" y="1049"/>
                  </a:lnTo>
                  <a:lnTo>
                    <a:pt x="115" y="1045"/>
                  </a:lnTo>
                  <a:lnTo>
                    <a:pt x="110" y="1040"/>
                  </a:lnTo>
                  <a:lnTo>
                    <a:pt x="107" y="1037"/>
                  </a:lnTo>
                  <a:lnTo>
                    <a:pt x="105" y="1033"/>
                  </a:lnTo>
                  <a:lnTo>
                    <a:pt x="103" y="1031"/>
                  </a:lnTo>
                  <a:lnTo>
                    <a:pt x="107" y="1026"/>
                  </a:lnTo>
                  <a:lnTo>
                    <a:pt x="112" y="1023"/>
                  </a:lnTo>
                  <a:lnTo>
                    <a:pt x="110" y="1021"/>
                  </a:lnTo>
                  <a:lnTo>
                    <a:pt x="108" y="1021"/>
                  </a:lnTo>
                  <a:lnTo>
                    <a:pt x="110" y="1016"/>
                  </a:lnTo>
                  <a:lnTo>
                    <a:pt x="112" y="1012"/>
                  </a:lnTo>
                  <a:lnTo>
                    <a:pt x="108" y="1004"/>
                  </a:lnTo>
                  <a:lnTo>
                    <a:pt x="105" y="1000"/>
                  </a:lnTo>
                  <a:lnTo>
                    <a:pt x="100" y="997"/>
                  </a:lnTo>
                  <a:lnTo>
                    <a:pt x="98" y="992"/>
                  </a:lnTo>
                  <a:lnTo>
                    <a:pt x="98" y="987"/>
                  </a:lnTo>
                  <a:lnTo>
                    <a:pt x="98" y="985"/>
                  </a:lnTo>
                  <a:lnTo>
                    <a:pt x="96" y="975"/>
                  </a:lnTo>
                  <a:lnTo>
                    <a:pt x="95" y="964"/>
                  </a:lnTo>
                  <a:lnTo>
                    <a:pt x="91" y="954"/>
                  </a:lnTo>
                  <a:lnTo>
                    <a:pt x="91" y="947"/>
                  </a:lnTo>
                  <a:lnTo>
                    <a:pt x="96" y="937"/>
                  </a:lnTo>
                  <a:lnTo>
                    <a:pt x="101" y="927"/>
                  </a:lnTo>
                  <a:lnTo>
                    <a:pt x="98" y="916"/>
                  </a:lnTo>
                  <a:lnTo>
                    <a:pt x="95" y="908"/>
                  </a:lnTo>
                  <a:lnTo>
                    <a:pt x="95" y="904"/>
                  </a:lnTo>
                  <a:lnTo>
                    <a:pt x="96" y="904"/>
                  </a:lnTo>
                  <a:lnTo>
                    <a:pt x="96" y="899"/>
                  </a:lnTo>
                  <a:lnTo>
                    <a:pt x="100" y="897"/>
                  </a:lnTo>
                  <a:lnTo>
                    <a:pt x="107" y="902"/>
                  </a:lnTo>
                  <a:lnTo>
                    <a:pt x="114" y="908"/>
                  </a:lnTo>
                  <a:lnTo>
                    <a:pt x="131" y="832"/>
                  </a:lnTo>
                  <a:lnTo>
                    <a:pt x="131" y="825"/>
                  </a:lnTo>
                  <a:lnTo>
                    <a:pt x="127" y="823"/>
                  </a:lnTo>
                  <a:lnTo>
                    <a:pt x="126" y="825"/>
                  </a:lnTo>
                  <a:lnTo>
                    <a:pt x="120" y="827"/>
                  </a:lnTo>
                  <a:lnTo>
                    <a:pt x="117" y="830"/>
                  </a:lnTo>
                  <a:lnTo>
                    <a:pt x="112" y="823"/>
                  </a:lnTo>
                  <a:lnTo>
                    <a:pt x="110" y="813"/>
                  </a:lnTo>
                  <a:lnTo>
                    <a:pt x="112" y="801"/>
                  </a:lnTo>
                  <a:lnTo>
                    <a:pt x="115" y="789"/>
                  </a:lnTo>
                  <a:lnTo>
                    <a:pt x="119" y="787"/>
                  </a:lnTo>
                  <a:lnTo>
                    <a:pt x="120" y="787"/>
                  </a:lnTo>
                  <a:lnTo>
                    <a:pt x="119" y="782"/>
                  </a:lnTo>
                  <a:lnTo>
                    <a:pt x="117" y="780"/>
                  </a:lnTo>
                  <a:lnTo>
                    <a:pt x="115" y="777"/>
                  </a:lnTo>
                  <a:lnTo>
                    <a:pt x="115" y="772"/>
                  </a:lnTo>
                  <a:lnTo>
                    <a:pt x="115" y="767"/>
                  </a:lnTo>
                  <a:lnTo>
                    <a:pt x="115" y="763"/>
                  </a:lnTo>
                  <a:lnTo>
                    <a:pt x="119" y="744"/>
                  </a:lnTo>
                  <a:lnTo>
                    <a:pt x="127" y="732"/>
                  </a:lnTo>
                  <a:lnTo>
                    <a:pt x="129" y="725"/>
                  </a:lnTo>
                  <a:lnTo>
                    <a:pt x="132" y="718"/>
                  </a:lnTo>
                  <a:lnTo>
                    <a:pt x="134" y="717"/>
                  </a:lnTo>
                  <a:lnTo>
                    <a:pt x="138" y="715"/>
                  </a:lnTo>
                  <a:lnTo>
                    <a:pt x="141" y="698"/>
                  </a:lnTo>
                  <a:lnTo>
                    <a:pt x="144" y="682"/>
                  </a:lnTo>
                  <a:lnTo>
                    <a:pt x="143" y="645"/>
                  </a:lnTo>
                  <a:lnTo>
                    <a:pt x="143" y="632"/>
                  </a:lnTo>
                  <a:lnTo>
                    <a:pt x="146" y="620"/>
                  </a:lnTo>
                  <a:lnTo>
                    <a:pt x="146" y="605"/>
                  </a:lnTo>
                  <a:lnTo>
                    <a:pt x="151" y="595"/>
                  </a:lnTo>
                  <a:lnTo>
                    <a:pt x="155" y="583"/>
                  </a:lnTo>
                  <a:lnTo>
                    <a:pt x="158" y="571"/>
                  </a:lnTo>
                  <a:lnTo>
                    <a:pt x="158" y="569"/>
                  </a:lnTo>
                  <a:lnTo>
                    <a:pt x="158" y="567"/>
                  </a:lnTo>
                  <a:lnTo>
                    <a:pt x="158" y="557"/>
                  </a:lnTo>
                  <a:lnTo>
                    <a:pt x="162" y="548"/>
                  </a:lnTo>
                  <a:lnTo>
                    <a:pt x="162" y="538"/>
                  </a:lnTo>
                  <a:lnTo>
                    <a:pt x="162" y="533"/>
                  </a:lnTo>
                  <a:lnTo>
                    <a:pt x="162" y="529"/>
                  </a:lnTo>
                  <a:lnTo>
                    <a:pt x="162" y="526"/>
                  </a:lnTo>
                  <a:lnTo>
                    <a:pt x="162" y="519"/>
                  </a:lnTo>
                  <a:lnTo>
                    <a:pt x="163" y="512"/>
                  </a:lnTo>
                  <a:lnTo>
                    <a:pt x="163" y="504"/>
                  </a:lnTo>
                  <a:lnTo>
                    <a:pt x="165" y="498"/>
                  </a:lnTo>
                  <a:lnTo>
                    <a:pt x="163" y="490"/>
                  </a:lnTo>
                  <a:lnTo>
                    <a:pt x="163" y="478"/>
                  </a:lnTo>
                  <a:lnTo>
                    <a:pt x="162" y="464"/>
                  </a:lnTo>
                  <a:lnTo>
                    <a:pt x="162" y="457"/>
                  </a:lnTo>
                  <a:lnTo>
                    <a:pt x="151" y="442"/>
                  </a:lnTo>
                  <a:lnTo>
                    <a:pt x="139" y="433"/>
                  </a:lnTo>
                  <a:lnTo>
                    <a:pt x="129" y="428"/>
                  </a:lnTo>
                  <a:lnTo>
                    <a:pt x="120" y="424"/>
                  </a:lnTo>
                  <a:lnTo>
                    <a:pt x="112" y="418"/>
                  </a:lnTo>
                  <a:lnTo>
                    <a:pt x="105" y="414"/>
                  </a:lnTo>
                  <a:lnTo>
                    <a:pt x="95" y="409"/>
                  </a:lnTo>
                  <a:lnTo>
                    <a:pt x="86" y="405"/>
                  </a:lnTo>
                  <a:lnTo>
                    <a:pt x="79" y="399"/>
                  </a:lnTo>
                  <a:lnTo>
                    <a:pt x="74" y="393"/>
                  </a:lnTo>
                  <a:lnTo>
                    <a:pt x="71" y="387"/>
                  </a:lnTo>
                  <a:lnTo>
                    <a:pt x="72" y="378"/>
                  </a:lnTo>
                  <a:lnTo>
                    <a:pt x="67" y="368"/>
                  </a:lnTo>
                  <a:lnTo>
                    <a:pt x="62" y="359"/>
                  </a:lnTo>
                  <a:lnTo>
                    <a:pt x="53" y="342"/>
                  </a:lnTo>
                  <a:lnTo>
                    <a:pt x="45" y="326"/>
                  </a:lnTo>
                  <a:lnTo>
                    <a:pt x="40" y="311"/>
                  </a:lnTo>
                  <a:lnTo>
                    <a:pt x="34" y="299"/>
                  </a:lnTo>
                  <a:lnTo>
                    <a:pt x="31" y="295"/>
                  </a:lnTo>
                  <a:lnTo>
                    <a:pt x="28" y="295"/>
                  </a:lnTo>
                  <a:lnTo>
                    <a:pt x="22" y="287"/>
                  </a:lnTo>
                  <a:lnTo>
                    <a:pt x="21" y="280"/>
                  </a:lnTo>
                  <a:lnTo>
                    <a:pt x="17" y="278"/>
                  </a:lnTo>
                  <a:lnTo>
                    <a:pt x="14" y="277"/>
                  </a:lnTo>
                  <a:lnTo>
                    <a:pt x="3" y="264"/>
                  </a:lnTo>
                  <a:lnTo>
                    <a:pt x="0" y="252"/>
                  </a:lnTo>
                  <a:lnTo>
                    <a:pt x="2" y="242"/>
                  </a:lnTo>
                  <a:lnTo>
                    <a:pt x="7" y="237"/>
                  </a:lnTo>
                  <a:lnTo>
                    <a:pt x="14" y="227"/>
                  </a:lnTo>
                  <a:lnTo>
                    <a:pt x="22" y="218"/>
                  </a:lnTo>
                  <a:lnTo>
                    <a:pt x="17" y="216"/>
                  </a:lnTo>
                  <a:lnTo>
                    <a:pt x="14" y="218"/>
                  </a:lnTo>
                  <a:lnTo>
                    <a:pt x="7" y="211"/>
                  </a:lnTo>
                  <a:lnTo>
                    <a:pt x="7" y="201"/>
                  </a:lnTo>
                  <a:lnTo>
                    <a:pt x="7" y="192"/>
                  </a:lnTo>
                  <a:lnTo>
                    <a:pt x="12" y="187"/>
                  </a:lnTo>
                  <a:lnTo>
                    <a:pt x="15" y="180"/>
                  </a:lnTo>
                  <a:lnTo>
                    <a:pt x="17" y="170"/>
                  </a:lnTo>
                  <a:lnTo>
                    <a:pt x="24" y="166"/>
                  </a:lnTo>
                  <a:lnTo>
                    <a:pt x="31" y="161"/>
                  </a:lnTo>
                  <a:lnTo>
                    <a:pt x="34" y="153"/>
                  </a:lnTo>
                  <a:lnTo>
                    <a:pt x="38" y="148"/>
                  </a:lnTo>
                  <a:lnTo>
                    <a:pt x="43" y="139"/>
                  </a:lnTo>
                  <a:lnTo>
                    <a:pt x="50" y="136"/>
                  </a:lnTo>
                  <a:lnTo>
                    <a:pt x="55" y="132"/>
                  </a:lnTo>
                  <a:lnTo>
                    <a:pt x="60" y="125"/>
                  </a:lnTo>
                  <a:lnTo>
                    <a:pt x="57" y="123"/>
                  </a:lnTo>
                  <a:lnTo>
                    <a:pt x="55" y="122"/>
                  </a:lnTo>
                  <a:lnTo>
                    <a:pt x="57" y="117"/>
                  </a:lnTo>
                  <a:lnTo>
                    <a:pt x="57" y="118"/>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224" name="Freeform 293"/>
            <p:cNvSpPr>
              <a:spLocks/>
            </p:cNvSpPr>
            <p:nvPr/>
          </p:nvSpPr>
          <p:spPr bwMode="auto">
            <a:xfrm>
              <a:off x="2518569" y="3440113"/>
              <a:ext cx="14288" cy="15875"/>
            </a:xfrm>
            <a:custGeom>
              <a:avLst/>
              <a:gdLst/>
              <a:ahLst/>
              <a:cxnLst>
                <a:cxn ang="0">
                  <a:pos x="4" y="0"/>
                </a:cxn>
                <a:cxn ang="0">
                  <a:pos x="7" y="2"/>
                </a:cxn>
                <a:cxn ang="0">
                  <a:pos x="9" y="7"/>
                </a:cxn>
                <a:cxn ang="0">
                  <a:pos x="7" y="8"/>
                </a:cxn>
                <a:cxn ang="0">
                  <a:pos x="5" y="10"/>
                </a:cxn>
                <a:cxn ang="0">
                  <a:pos x="0" y="7"/>
                </a:cxn>
                <a:cxn ang="0">
                  <a:pos x="0" y="0"/>
                </a:cxn>
                <a:cxn ang="0">
                  <a:pos x="4" y="0"/>
                </a:cxn>
              </a:cxnLst>
              <a:rect l="0" t="0" r="r" b="b"/>
              <a:pathLst>
                <a:path w="9" h="10">
                  <a:moveTo>
                    <a:pt x="4" y="0"/>
                  </a:moveTo>
                  <a:lnTo>
                    <a:pt x="7" y="2"/>
                  </a:lnTo>
                  <a:lnTo>
                    <a:pt x="9" y="7"/>
                  </a:lnTo>
                  <a:lnTo>
                    <a:pt x="7" y="8"/>
                  </a:lnTo>
                  <a:lnTo>
                    <a:pt x="5" y="10"/>
                  </a:lnTo>
                  <a:lnTo>
                    <a:pt x="0" y="7"/>
                  </a:lnTo>
                  <a:lnTo>
                    <a:pt x="0" y="0"/>
                  </a:lnTo>
                  <a:lnTo>
                    <a:pt x="4" y="0"/>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225" name="Freeform 294"/>
            <p:cNvSpPr>
              <a:spLocks/>
            </p:cNvSpPr>
            <p:nvPr/>
          </p:nvSpPr>
          <p:spPr bwMode="auto">
            <a:xfrm>
              <a:off x="2507457" y="3394075"/>
              <a:ext cx="22225" cy="7937"/>
            </a:xfrm>
            <a:custGeom>
              <a:avLst/>
              <a:gdLst/>
              <a:ahLst/>
              <a:cxnLst>
                <a:cxn ang="0">
                  <a:pos x="0" y="5"/>
                </a:cxn>
                <a:cxn ang="0">
                  <a:pos x="2" y="1"/>
                </a:cxn>
                <a:cxn ang="0">
                  <a:pos x="7" y="0"/>
                </a:cxn>
                <a:cxn ang="0">
                  <a:pos x="11" y="1"/>
                </a:cxn>
                <a:cxn ang="0">
                  <a:pos x="14" y="5"/>
                </a:cxn>
                <a:cxn ang="0">
                  <a:pos x="6" y="5"/>
                </a:cxn>
                <a:cxn ang="0">
                  <a:pos x="0" y="5"/>
                </a:cxn>
              </a:cxnLst>
              <a:rect l="0" t="0" r="r" b="b"/>
              <a:pathLst>
                <a:path w="14" h="5">
                  <a:moveTo>
                    <a:pt x="0" y="5"/>
                  </a:moveTo>
                  <a:lnTo>
                    <a:pt x="2" y="1"/>
                  </a:lnTo>
                  <a:lnTo>
                    <a:pt x="7" y="0"/>
                  </a:lnTo>
                  <a:lnTo>
                    <a:pt x="11" y="1"/>
                  </a:lnTo>
                  <a:lnTo>
                    <a:pt x="14" y="5"/>
                  </a:lnTo>
                  <a:lnTo>
                    <a:pt x="6" y="5"/>
                  </a:lnTo>
                  <a:lnTo>
                    <a:pt x="0" y="5"/>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226" name="Freeform 295"/>
            <p:cNvSpPr>
              <a:spLocks/>
            </p:cNvSpPr>
            <p:nvPr/>
          </p:nvSpPr>
          <p:spPr bwMode="auto">
            <a:xfrm>
              <a:off x="2543969" y="3403600"/>
              <a:ext cx="4763" cy="6350"/>
            </a:xfrm>
            <a:custGeom>
              <a:avLst/>
              <a:gdLst/>
              <a:ahLst/>
              <a:cxnLst>
                <a:cxn ang="0">
                  <a:pos x="3" y="4"/>
                </a:cxn>
                <a:cxn ang="0">
                  <a:pos x="0" y="2"/>
                </a:cxn>
                <a:cxn ang="0">
                  <a:pos x="0" y="0"/>
                </a:cxn>
                <a:cxn ang="0">
                  <a:pos x="3" y="4"/>
                </a:cxn>
              </a:cxnLst>
              <a:rect l="0" t="0" r="r" b="b"/>
              <a:pathLst>
                <a:path w="3" h="4">
                  <a:moveTo>
                    <a:pt x="3" y="4"/>
                  </a:moveTo>
                  <a:lnTo>
                    <a:pt x="0" y="2"/>
                  </a:lnTo>
                  <a:lnTo>
                    <a:pt x="0" y="0"/>
                  </a:lnTo>
                  <a:lnTo>
                    <a:pt x="3" y="4"/>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227" name="Freeform 296"/>
            <p:cNvSpPr>
              <a:spLocks/>
            </p:cNvSpPr>
            <p:nvPr/>
          </p:nvSpPr>
          <p:spPr bwMode="auto">
            <a:xfrm>
              <a:off x="2624932" y="3524250"/>
              <a:ext cx="17463" cy="14287"/>
            </a:xfrm>
            <a:custGeom>
              <a:avLst/>
              <a:gdLst/>
              <a:ahLst/>
              <a:cxnLst>
                <a:cxn ang="0">
                  <a:pos x="0" y="5"/>
                </a:cxn>
                <a:cxn ang="0">
                  <a:pos x="0" y="9"/>
                </a:cxn>
                <a:cxn ang="0">
                  <a:pos x="2" y="9"/>
                </a:cxn>
                <a:cxn ang="0">
                  <a:pos x="6" y="7"/>
                </a:cxn>
                <a:cxn ang="0">
                  <a:pos x="11" y="5"/>
                </a:cxn>
                <a:cxn ang="0">
                  <a:pos x="11" y="0"/>
                </a:cxn>
                <a:cxn ang="0">
                  <a:pos x="6" y="4"/>
                </a:cxn>
                <a:cxn ang="0">
                  <a:pos x="0" y="5"/>
                </a:cxn>
              </a:cxnLst>
              <a:rect l="0" t="0" r="r" b="b"/>
              <a:pathLst>
                <a:path w="11" h="9">
                  <a:moveTo>
                    <a:pt x="0" y="5"/>
                  </a:moveTo>
                  <a:lnTo>
                    <a:pt x="0" y="9"/>
                  </a:lnTo>
                  <a:lnTo>
                    <a:pt x="2" y="9"/>
                  </a:lnTo>
                  <a:lnTo>
                    <a:pt x="6" y="7"/>
                  </a:lnTo>
                  <a:lnTo>
                    <a:pt x="11" y="5"/>
                  </a:lnTo>
                  <a:lnTo>
                    <a:pt x="11" y="0"/>
                  </a:lnTo>
                  <a:lnTo>
                    <a:pt x="6" y="4"/>
                  </a:lnTo>
                  <a:lnTo>
                    <a:pt x="0" y="5"/>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228" name="Freeform 297"/>
            <p:cNvSpPr>
              <a:spLocks/>
            </p:cNvSpPr>
            <p:nvPr/>
          </p:nvSpPr>
          <p:spPr bwMode="auto">
            <a:xfrm>
              <a:off x="1456532" y="2787650"/>
              <a:ext cx="1323975" cy="649287"/>
            </a:xfrm>
            <a:custGeom>
              <a:avLst/>
              <a:gdLst/>
              <a:ahLst/>
              <a:cxnLst>
                <a:cxn ang="0">
                  <a:pos x="642" y="289"/>
                </a:cxn>
                <a:cxn ang="0">
                  <a:pos x="626" y="337"/>
                </a:cxn>
                <a:cxn ang="0">
                  <a:pos x="638" y="368"/>
                </a:cxn>
                <a:cxn ang="0">
                  <a:pos x="626" y="404"/>
                </a:cxn>
                <a:cxn ang="0">
                  <a:pos x="600" y="347"/>
                </a:cxn>
                <a:cxn ang="0">
                  <a:pos x="559" y="330"/>
                </a:cxn>
                <a:cxn ang="0">
                  <a:pos x="530" y="325"/>
                </a:cxn>
                <a:cxn ang="0">
                  <a:pos x="506" y="339"/>
                </a:cxn>
                <a:cxn ang="0">
                  <a:pos x="473" y="335"/>
                </a:cxn>
                <a:cxn ang="0">
                  <a:pos x="441" y="335"/>
                </a:cxn>
                <a:cxn ang="0">
                  <a:pos x="410" y="356"/>
                </a:cxn>
                <a:cxn ang="0">
                  <a:pos x="392" y="390"/>
                </a:cxn>
                <a:cxn ang="0">
                  <a:pos x="358" y="370"/>
                </a:cxn>
                <a:cxn ang="0">
                  <a:pos x="332" y="332"/>
                </a:cxn>
                <a:cxn ang="0">
                  <a:pos x="306" y="347"/>
                </a:cxn>
                <a:cxn ang="0">
                  <a:pos x="275" y="313"/>
                </a:cxn>
                <a:cxn ang="0">
                  <a:pos x="238" y="308"/>
                </a:cxn>
                <a:cxn ang="0">
                  <a:pos x="86" y="270"/>
                </a:cxn>
                <a:cxn ang="0">
                  <a:pos x="47" y="234"/>
                </a:cxn>
                <a:cxn ang="0">
                  <a:pos x="17" y="186"/>
                </a:cxn>
                <a:cxn ang="0">
                  <a:pos x="5" y="141"/>
                </a:cxn>
                <a:cxn ang="0">
                  <a:pos x="5" y="82"/>
                </a:cxn>
                <a:cxn ang="0">
                  <a:pos x="2" y="22"/>
                </a:cxn>
                <a:cxn ang="0">
                  <a:pos x="29" y="17"/>
                </a:cxn>
                <a:cxn ang="0">
                  <a:pos x="435" y="5"/>
                </a:cxn>
                <a:cxn ang="0">
                  <a:pos x="494" y="20"/>
                </a:cxn>
                <a:cxn ang="0">
                  <a:pos x="470" y="51"/>
                </a:cxn>
                <a:cxn ang="0">
                  <a:pos x="494" y="53"/>
                </a:cxn>
                <a:cxn ang="0">
                  <a:pos x="527" y="41"/>
                </a:cxn>
                <a:cxn ang="0">
                  <a:pos x="551" y="50"/>
                </a:cxn>
                <a:cxn ang="0">
                  <a:pos x="573" y="62"/>
                </a:cxn>
                <a:cxn ang="0">
                  <a:pos x="530" y="86"/>
                </a:cxn>
                <a:cxn ang="0">
                  <a:pos x="530" y="115"/>
                </a:cxn>
                <a:cxn ang="0">
                  <a:pos x="549" y="131"/>
                </a:cxn>
                <a:cxn ang="0">
                  <a:pos x="552" y="94"/>
                </a:cxn>
                <a:cxn ang="0">
                  <a:pos x="570" y="70"/>
                </a:cxn>
                <a:cxn ang="0">
                  <a:pos x="595" y="74"/>
                </a:cxn>
                <a:cxn ang="0">
                  <a:pos x="604" y="96"/>
                </a:cxn>
                <a:cxn ang="0">
                  <a:pos x="599" y="136"/>
                </a:cxn>
                <a:cxn ang="0">
                  <a:pos x="654" y="124"/>
                </a:cxn>
                <a:cxn ang="0">
                  <a:pos x="668" y="110"/>
                </a:cxn>
                <a:cxn ang="0">
                  <a:pos x="712" y="86"/>
                </a:cxn>
                <a:cxn ang="0">
                  <a:pos x="757" y="74"/>
                </a:cxn>
                <a:cxn ang="0">
                  <a:pos x="783" y="67"/>
                </a:cxn>
                <a:cxn ang="0">
                  <a:pos x="814" y="34"/>
                </a:cxn>
                <a:cxn ang="0">
                  <a:pos x="834" y="82"/>
                </a:cxn>
                <a:cxn ang="0">
                  <a:pos x="798" y="96"/>
                </a:cxn>
                <a:cxn ang="0">
                  <a:pos x="783" y="129"/>
                </a:cxn>
                <a:cxn ang="0">
                  <a:pos x="795" y="139"/>
                </a:cxn>
                <a:cxn ang="0">
                  <a:pos x="748" y="146"/>
                </a:cxn>
                <a:cxn ang="0">
                  <a:pos x="747" y="151"/>
                </a:cxn>
                <a:cxn ang="0">
                  <a:pos x="733" y="160"/>
                </a:cxn>
                <a:cxn ang="0">
                  <a:pos x="721" y="184"/>
                </a:cxn>
                <a:cxn ang="0">
                  <a:pos x="719" y="192"/>
                </a:cxn>
                <a:cxn ang="0">
                  <a:pos x="705" y="211"/>
                </a:cxn>
                <a:cxn ang="0">
                  <a:pos x="700" y="187"/>
                </a:cxn>
                <a:cxn ang="0">
                  <a:pos x="700" y="217"/>
                </a:cxn>
                <a:cxn ang="0">
                  <a:pos x="705" y="225"/>
                </a:cxn>
                <a:cxn ang="0">
                  <a:pos x="704" y="239"/>
                </a:cxn>
                <a:cxn ang="0">
                  <a:pos x="699" y="254"/>
                </a:cxn>
                <a:cxn ang="0">
                  <a:pos x="678" y="268"/>
                </a:cxn>
              </a:cxnLst>
              <a:rect l="0" t="0" r="r" b="b"/>
              <a:pathLst>
                <a:path w="834" h="409">
                  <a:moveTo>
                    <a:pt x="678" y="268"/>
                  </a:moveTo>
                  <a:lnTo>
                    <a:pt x="668" y="272"/>
                  </a:lnTo>
                  <a:lnTo>
                    <a:pt x="659" y="277"/>
                  </a:lnTo>
                  <a:lnTo>
                    <a:pt x="649" y="282"/>
                  </a:lnTo>
                  <a:lnTo>
                    <a:pt x="642" y="289"/>
                  </a:lnTo>
                  <a:lnTo>
                    <a:pt x="633" y="294"/>
                  </a:lnTo>
                  <a:lnTo>
                    <a:pt x="628" y="304"/>
                  </a:lnTo>
                  <a:lnTo>
                    <a:pt x="625" y="315"/>
                  </a:lnTo>
                  <a:lnTo>
                    <a:pt x="625" y="328"/>
                  </a:lnTo>
                  <a:lnTo>
                    <a:pt x="626" y="337"/>
                  </a:lnTo>
                  <a:lnTo>
                    <a:pt x="631" y="345"/>
                  </a:lnTo>
                  <a:lnTo>
                    <a:pt x="635" y="354"/>
                  </a:lnTo>
                  <a:lnTo>
                    <a:pt x="638" y="366"/>
                  </a:lnTo>
                  <a:lnTo>
                    <a:pt x="638" y="364"/>
                  </a:lnTo>
                  <a:lnTo>
                    <a:pt x="638" y="368"/>
                  </a:lnTo>
                  <a:lnTo>
                    <a:pt x="642" y="376"/>
                  </a:lnTo>
                  <a:lnTo>
                    <a:pt x="645" y="388"/>
                  </a:lnTo>
                  <a:lnTo>
                    <a:pt x="642" y="402"/>
                  </a:lnTo>
                  <a:lnTo>
                    <a:pt x="633" y="409"/>
                  </a:lnTo>
                  <a:lnTo>
                    <a:pt x="626" y="404"/>
                  </a:lnTo>
                  <a:lnTo>
                    <a:pt x="623" y="395"/>
                  </a:lnTo>
                  <a:lnTo>
                    <a:pt x="614" y="385"/>
                  </a:lnTo>
                  <a:lnTo>
                    <a:pt x="607" y="376"/>
                  </a:lnTo>
                  <a:lnTo>
                    <a:pt x="602" y="361"/>
                  </a:lnTo>
                  <a:lnTo>
                    <a:pt x="600" y="347"/>
                  </a:lnTo>
                  <a:lnTo>
                    <a:pt x="594" y="333"/>
                  </a:lnTo>
                  <a:lnTo>
                    <a:pt x="583" y="330"/>
                  </a:lnTo>
                  <a:lnTo>
                    <a:pt x="578" y="333"/>
                  </a:lnTo>
                  <a:lnTo>
                    <a:pt x="573" y="337"/>
                  </a:lnTo>
                  <a:lnTo>
                    <a:pt x="559" y="330"/>
                  </a:lnTo>
                  <a:lnTo>
                    <a:pt x="545" y="325"/>
                  </a:lnTo>
                  <a:lnTo>
                    <a:pt x="537" y="327"/>
                  </a:lnTo>
                  <a:lnTo>
                    <a:pt x="533" y="328"/>
                  </a:lnTo>
                  <a:lnTo>
                    <a:pt x="530" y="327"/>
                  </a:lnTo>
                  <a:lnTo>
                    <a:pt x="530" y="325"/>
                  </a:lnTo>
                  <a:lnTo>
                    <a:pt x="516" y="327"/>
                  </a:lnTo>
                  <a:lnTo>
                    <a:pt x="502" y="328"/>
                  </a:lnTo>
                  <a:lnTo>
                    <a:pt x="506" y="328"/>
                  </a:lnTo>
                  <a:lnTo>
                    <a:pt x="509" y="328"/>
                  </a:lnTo>
                  <a:lnTo>
                    <a:pt x="506" y="339"/>
                  </a:lnTo>
                  <a:lnTo>
                    <a:pt x="509" y="345"/>
                  </a:lnTo>
                  <a:lnTo>
                    <a:pt x="499" y="345"/>
                  </a:lnTo>
                  <a:lnTo>
                    <a:pt x="489" y="342"/>
                  </a:lnTo>
                  <a:lnTo>
                    <a:pt x="480" y="337"/>
                  </a:lnTo>
                  <a:lnTo>
                    <a:pt x="473" y="335"/>
                  </a:lnTo>
                  <a:lnTo>
                    <a:pt x="468" y="337"/>
                  </a:lnTo>
                  <a:lnTo>
                    <a:pt x="466" y="339"/>
                  </a:lnTo>
                  <a:lnTo>
                    <a:pt x="458" y="335"/>
                  </a:lnTo>
                  <a:lnTo>
                    <a:pt x="451" y="333"/>
                  </a:lnTo>
                  <a:lnTo>
                    <a:pt x="441" y="335"/>
                  </a:lnTo>
                  <a:lnTo>
                    <a:pt x="434" y="340"/>
                  </a:lnTo>
                  <a:lnTo>
                    <a:pt x="428" y="345"/>
                  </a:lnTo>
                  <a:lnTo>
                    <a:pt x="423" y="352"/>
                  </a:lnTo>
                  <a:lnTo>
                    <a:pt x="416" y="354"/>
                  </a:lnTo>
                  <a:lnTo>
                    <a:pt x="410" y="356"/>
                  </a:lnTo>
                  <a:lnTo>
                    <a:pt x="401" y="359"/>
                  </a:lnTo>
                  <a:lnTo>
                    <a:pt x="396" y="366"/>
                  </a:lnTo>
                  <a:lnTo>
                    <a:pt x="392" y="376"/>
                  </a:lnTo>
                  <a:lnTo>
                    <a:pt x="392" y="388"/>
                  </a:lnTo>
                  <a:lnTo>
                    <a:pt x="392" y="390"/>
                  </a:lnTo>
                  <a:lnTo>
                    <a:pt x="394" y="394"/>
                  </a:lnTo>
                  <a:lnTo>
                    <a:pt x="379" y="390"/>
                  </a:lnTo>
                  <a:lnTo>
                    <a:pt x="370" y="387"/>
                  </a:lnTo>
                  <a:lnTo>
                    <a:pt x="363" y="378"/>
                  </a:lnTo>
                  <a:lnTo>
                    <a:pt x="358" y="370"/>
                  </a:lnTo>
                  <a:lnTo>
                    <a:pt x="355" y="361"/>
                  </a:lnTo>
                  <a:lnTo>
                    <a:pt x="351" y="352"/>
                  </a:lnTo>
                  <a:lnTo>
                    <a:pt x="346" y="342"/>
                  </a:lnTo>
                  <a:lnTo>
                    <a:pt x="341" y="337"/>
                  </a:lnTo>
                  <a:lnTo>
                    <a:pt x="332" y="332"/>
                  </a:lnTo>
                  <a:lnTo>
                    <a:pt x="324" y="332"/>
                  </a:lnTo>
                  <a:lnTo>
                    <a:pt x="317" y="333"/>
                  </a:lnTo>
                  <a:lnTo>
                    <a:pt x="313" y="339"/>
                  </a:lnTo>
                  <a:lnTo>
                    <a:pt x="310" y="344"/>
                  </a:lnTo>
                  <a:lnTo>
                    <a:pt x="306" y="347"/>
                  </a:lnTo>
                  <a:lnTo>
                    <a:pt x="298" y="344"/>
                  </a:lnTo>
                  <a:lnTo>
                    <a:pt x="291" y="337"/>
                  </a:lnTo>
                  <a:lnTo>
                    <a:pt x="286" y="328"/>
                  </a:lnTo>
                  <a:lnTo>
                    <a:pt x="282" y="323"/>
                  </a:lnTo>
                  <a:lnTo>
                    <a:pt x="275" y="313"/>
                  </a:lnTo>
                  <a:lnTo>
                    <a:pt x="269" y="308"/>
                  </a:lnTo>
                  <a:lnTo>
                    <a:pt x="258" y="302"/>
                  </a:lnTo>
                  <a:lnTo>
                    <a:pt x="248" y="301"/>
                  </a:lnTo>
                  <a:lnTo>
                    <a:pt x="238" y="301"/>
                  </a:lnTo>
                  <a:lnTo>
                    <a:pt x="238" y="308"/>
                  </a:lnTo>
                  <a:lnTo>
                    <a:pt x="196" y="308"/>
                  </a:lnTo>
                  <a:lnTo>
                    <a:pt x="141" y="290"/>
                  </a:lnTo>
                  <a:lnTo>
                    <a:pt x="109" y="290"/>
                  </a:lnTo>
                  <a:lnTo>
                    <a:pt x="100" y="278"/>
                  </a:lnTo>
                  <a:lnTo>
                    <a:pt x="86" y="270"/>
                  </a:lnTo>
                  <a:lnTo>
                    <a:pt x="71" y="261"/>
                  </a:lnTo>
                  <a:lnTo>
                    <a:pt x="57" y="256"/>
                  </a:lnTo>
                  <a:lnTo>
                    <a:pt x="54" y="251"/>
                  </a:lnTo>
                  <a:lnTo>
                    <a:pt x="54" y="246"/>
                  </a:lnTo>
                  <a:lnTo>
                    <a:pt x="47" y="234"/>
                  </a:lnTo>
                  <a:lnTo>
                    <a:pt x="40" y="223"/>
                  </a:lnTo>
                  <a:lnTo>
                    <a:pt x="35" y="213"/>
                  </a:lnTo>
                  <a:lnTo>
                    <a:pt x="35" y="201"/>
                  </a:lnTo>
                  <a:lnTo>
                    <a:pt x="26" y="196"/>
                  </a:lnTo>
                  <a:lnTo>
                    <a:pt x="17" y="186"/>
                  </a:lnTo>
                  <a:lnTo>
                    <a:pt x="9" y="174"/>
                  </a:lnTo>
                  <a:lnTo>
                    <a:pt x="4" y="161"/>
                  </a:lnTo>
                  <a:lnTo>
                    <a:pt x="4" y="156"/>
                  </a:lnTo>
                  <a:lnTo>
                    <a:pt x="9" y="153"/>
                  </a:lnTo>
                  <a:lnTo>
                    <a:pt x="5" y="141"/>
                  </a:lnTo>
                  <a:lnTo>
                    <a:pt x="5" y="131"/>
                  </a:lnTo>
                  <a:lnTo>
                    <a:pt x="4" y="119"/>
                  </a:lnTo>
                  <a:lnTo>
                    <a:pt x="4" y="110"/>
                  </a:lnTo>
                  <a:lnTo>
                    <a:pt x="2" y="96"/>
                  </a:lnTo>
                  <a:lnTo>
                    <a:pt x="5" y="82"/>
                  </a:lnTo>
                  <a:lnTo>
                    <a:pt x="9" y="65"/>
                  </a:lnTo>
                  <a:lnTo>
                    <a:pt x="12" y="53"/>
                  </a:lnTo>
                  <a:lnTo>
                    <a:pt x="5" y="39"/>
                  </a:lnTo>
                  <a:lnTo>
                    <a:pt x="0" y="26"/>
                  </a:lnTo>
                  <a:lnTo>
                    <a:pt x="2" y="22"/>
                  </a:lnTo>
                  <a:lnTo>
                    <a:pt x="7" y="22"/>
                  </a:lnTo>
                  <a:lnTo>
                    <a:pt x="16" y="24"/>
                  </a:lnTo>
                  <a:lnTo>
                    <a:pt x="23" y="31"/>
                  </a:lnTo>
                  <a:lnTo>
                    <a:pt x="26" y="24"/>
                  </a:lnTo>
                  <a:lnTo>
                    <a:pt x="29" y="17"/>
                  </a:lnTo>
                  <a:lnTo>
                    <a:pt x="26" y="10"/>
                  </a:lnTo>
                  <a:lnTo>
                    <a:pt x="23" y="5"/>
                  </a:lnTo>
                  <a:lnTo>
                    <a:pt x="428" y="5"/>
                  </a:lnTo>
                  <a:lnTo>
                    <a:pt x="428" y="0"/>
                  </a:lnTo>
                  <a:lnTo>
                    <a:pt x="435" y="5"/>
                  </a:lnTo>
                  <a:lnTo>
                    <a:pt x="442" y="12"/>
                  </a:lnTo>
                  <a:lnTo>
                    <a:pt x="466" y="12"/>
                  </a:lnTo>
                  <a:lnTo>
                    <a:pt x="473" y="17"/>
                  </a:lnTo>
                  <a:lnTo>
                    <a:pt x="484" y="20"/>
                  </a:lnTo>
                  <a:lnTo>
                    <a:pt x="494" y="20"/>
                  </a:lnTo>
                  <a:lnTo>
                    <a:pt x="509" y="22"/>
                  </a:lnTo>
                  <a:lnTo>
                    <a:pt x="499" y="27"/>
                  </a:lnTo>
                  <a:lnTo>
                    <a:pt x="489" y="34"/>
                  </a:lnTo>
                  <a:lnTo>
                    <a:pt x="478" y="39"/>
                  </a:lnTo>
                  <a:lnTo>
                    <a:pt x="470" y="51"/>
                  </a:lnTo>
                  <a:lnTo>
                    <a:pt x="477" y="51"/>
                  </a:lnTo>
                  <a:lnTo>
                    <a:pt x="480" y="48"/>
                  </a:lnTo>
                  <a:lnTo>
                    <a:pt x="487" y="48"/>
                  </a:lnTo>
                  <a:lnTo>
                    <a:pt x="489" y="51"/>
                  </a:lnTo>
                  <a:lnTo>
                    <a:pt x="494" y="53"/>
                  </a:lnTo>
                  <a:lnTo>
                    <a:pt x="501" y="50"/>
                  </a:lnTo>
                  <a:lnTo>
                    <a:pt x="508" y="46"/>
                  </a:lnTo>
                  <a:lnTo>
                    <a:pt x="516" y="39"/>
                  </a:lnTo>
                  <a:lnTo>
                    <a:pt x="530" y="34"/>
                  </a:lnTo>
                  <a:lnTo>
                    <a:pt x="527" y="41"/>
                  </a:lnTo>
                  <a:lnTo>
                    <a:pt x="525" y="48"/>
                  </a:lnTo>
                  <a:lnTo>
                    <a:pt x="535" y="48"/>
                  </a:lnTo>
                  <a:lnTo>
                    <a:pt x="537" y="51"/>
                  </a:lnTo>
                  <a:lnTo>
                    <a:pt x="544" y="53"/>
                  </a:lnTo>
                  <a:lnTo>
                    <a:pt x="551" y="50"/>
                  </a:lnTo>
                  <a:lnTo>
                    <a:pt x="557" y="48"/>
                  </a:lnTo>
                  <a:lnTo>
                    <a:pt x="571" y="51"/>
                  </a:lnTo>
                  <a:lnTo>
                    <a:pt x="587" y="55"/>
                  </a:lnTo>
                  <a:lnTo>
                    <a:pt x="587" y="62"/>
                  </a:lnTo>
                  <a:lnTo>
                    <a:pt x="573" y="62"/>
                  </a:lnTo>
                  <a:lnTo>
                    <a:pt x="563" y="62"/>
                  </a:lnTo>
                  <a:lnTo>
                    <a:pt x="552" y="63"/>
                  </a:lnTo>
                  <a:lnTo>
                    <a:pt x="542" y="69"/>
                  </a:lnTo>
                  <a:lnTo>
                    <a:pt x="533" y="77"/>
                  </a:lnTo>
                  <a:lnTo>
                    <a:pt x="530" y="86"/>
                  </a:lnTo>
                  <a:lnTo>
                    <a:pt x="537" y="81"/>
                  </a:lnTo>
                  <a:lnTo>
                    <a:pt x="544" y="79"/>
                  </a:lnTo>
                  <a:lnTo>
                    <a:pt x="537" y="88"/>
                  </a:lnTo>
                  <a:lnTo>
                    <a:pt x="533" y="101"/>
                  </a:lnTo>
                  <a:lnTo>
                    <a:pt x="530" y="115"/>
                  </a:lnTo>
                  <a:lnTo>
                    <a:pt x="530" y="129"/>
                  </a:lnTo>
                  <a:lnTo>
                    <a:pt x="533" y="136"/>
                  </a:lnTo>
                  <a:lnTo>
                    <a:pt x="542" y="139"/>
                  </a:lnTo>
                  <a:lnTo>
                    <a:pt x="545" y="136"/>
                  </a:lnTo>
                  <a:lnTo>
                    <a:pt x="549" y="131"/>
                  </a:lnTo>
                  <a:lnTo>
                    <a:pt x="551" y="122"/>
                  </a:lnTo>
                  <a:lnTo>
                    <a:pt x="552" y="117"/>
                  </a:lnTo>
                  <a:lnTo>
                    <a:pt x="552" y="106"/>
                  </a:lnTo>
                  <a:lnTo>
                    <a:pt x="552" y="101"/>
                  </a:lnTo>
                  <a:lnTo>
                    <a:pt x="552" y="94"/>
                  </a:lnTo>
                  <a:lnTo>
                    <a:pt x="552" y="88"/>
                  </a:lnTo>
                  <a:lnTo>
                    <a:pt x="552" y="81"/>
                  </a:lnTo>
                  <a:lnTo>
                    <a:pt x="557" y="79"/>
                  </a:lnTo>
                  <a:lnTo>
                    <a:pt x="566" y="74"/>
                  </a:lnTo>
                  <a:lnTo>
                    <a:pt x="570" y="70"/>
                  </a:lnTo>
                  <a:lnTo>
                    <a:pt x="571" y="65"/>
                  </a:lnTo>
                  <a:lnTo>
                    <a:pt x="576" y="65"/>
                  </a:lnTo>
                  <a:lnTo>
                    <a:pt x="580" y="65"/>
                  </a:lnTo>
                  <a:lnTo>
                    <a:pt x="588" y="70"/>
                  </a:lnTo>
                  <a:lnTo>
                    <a:pt x="595" y="74"/>
                  </a:lnTo>
                  <a:lnTo>
                    <a:pt x="599" y="81"/>
                  </a:lnTo>
                  <a:lnTo>
                    <a:pt x="595" y="89"/>
                  </a:lnTo>
                  <a:lnTo>
                    <a:pt x="594" y="100"/>
                  </a:lnTo>
                  <a:lnTo>
                    <a:pt x="599" y="98"/>
                  </a:lnTo>
                  <a:lnTo>
                    <a:pt x="604" y="96"/>
                  </a:lnTo>
                  <a:lnTo>
                    <a:pt x="606" y="105"/>
                  </a:lnTo>
                  <a:lnTo>
                    <a:pt x="611" y="112"/>
                  </a:lnTo>
                  <a:lnTo>
                    <a:pt x="602" y="120"/>
                  </a:lnTo>
                  <a:lnTo>
                    <a:pt x="599" y="129"/>
                  </a:lnTo>
                  <a:lnTo>
                    <a:pt x="599" y="136"/>
                  </a:lnTo>
                  <a:lnTo>
                    <a:pt x="606" y="141"/>
                  </a:lnTo>
                  <a:lnTo>
                    <a:pt x="616" y="137"/>
                  </a:lnTo>
                  <a:lnTo>
                    <a:pt x="630" y="134"/>
                  </a:lnTo>
                  <a:lnTo>
                    <a:pt x="643" y="127"/>
                  </a:lnTo>
                  <a:lnTo>
                    <a:pt x="654" y="124"/>
                  </a:lnTo>
                  <a:lnTo>
                    <a:pt x="650" y="115"/>
                  </a:lnTo>
                  <a:lnTo>
                    <a:pt x="649" y="112"/>
                  </a:lnTo>
                  <a:lnTo>
                    <a:pt x="652" y="112"/>
                  </a:lnTo>
                  <a:lnTo>
                    <a:pt x="656" y="112"/>
                  </a:lnTo>
                  <a:lnTo>
                    <a:pt x="668" y="110"/>
                  </a:lnTo>
                  <a:lnTo>
                    <a:pt x="683" y="110"/>
                  </a:lnTo>
                  <a:lnTo>
                    <a:pt x="695" y="105"/>
                  </a:lnTo>
                  <a:lnTo>
                    <a:pt x="702" y="96"/>
                  </a:lnTo>
                  <a:lnTo>
                    <a:pt x="704" y="93"/>
                  </a:lnTo>
                  <a:lnTo>
                    <a:pt x="712" y="86"/>
                  </a:lnTo>
                  <a:lnTo>
                    <a:pt x="719" y="77"/>
                  </a:lnTo>
                  <a:lnTo>
                    <a:pt x="724" y="76"/>
                  </a:lnTo>
                  <a:lnTo>
                    <a:pt x="735" y="74"/>
                  </a:lnTo>
                  <a:lnTo>
                    <a:pt x="752" y="74"/>
                  </a:lnTo>
                  <a:lnTo>
                    <a:pt x="757" y="74"/>
                  </a:lnTo>
                  <a:lnTo>
                    <a:pt x="764" y="74"/>
                  </a:lnTo>
                  <a:lnTo>
                    <a:pt x="769" y="72"/>
                  </a:lnTo>
                  <a:lnTo>
                    <a:pt x="776" y="72"/>
                  </a:lnTo>
                  <a:lnTo>
                    <a:pt x="779" y="70"/>
                  </a:lnTo>
                  <a:lnTo>
                    <a:pt x="783" y="67"/>
                  </a:lnTo>
                  <a:lnTo>
                    <a:pt x="786" y="58"/>
                  </a:lnTo>
                  <a:lnTo>
                    <a:pt x="791" y="50"/>
                  </a:lnTo>
                  <a:lnTo>
                    <a:pt x="795" y="39"/>
                  </a:lnTo>
                  <a:lnTo>
                    <a:pt x="803" y="33"/>
                  </a:lnTo>
                  <a:lnTo>
                    <a:pt x="814" y="34"/>
                  </a:lnTo>
                  <a:lnTo>
                    <a:pt x="824" y="36"/>
                  </a:lnTo>
                  <a:lnTo>
                    <a:pt x="826" y="46"/>
                  </a:lnTo>
                  <a:lnTo>
                    <a:pt x="828" y="58"/>
                  </a:lnTo>
                  <a:lnTo>
                    <a:pt x="829" y="70"/>
                  </a:lnTo>
                  <a:lnTo>
                    <a:pt x="834" y="82"/>
                  </a:lnTo>
                  <a:lnTo>
                    <a:pt x="828" y="89"/>
                  </a:lnTo>
                  <a:lnTo>
                    <a:pt x="819" y="91"/>
                  </a:lnTo>
                  <a:lnTo>
                    <a:pt x="812" y="89"/>
                  </a:lnTo>
                  <a:lnTo>
                    <a:pt x="807" y="91"/>
                  </a:lnTo>
                  <a:lnTo>
                    <a:pt x="798" y="96"/>
                  </a:lnTo>
                  <a:lnTo>
                    <a:pt x="790" y="103"/>
                  </a:lnTo>
                  <a:lnTo>
                    <a:pt x="783" y="112"/>
                  </a:lnTo>
                  <a:lnTo>
                    <a:pt x="781" y="125"/>
                  </a:lnTo>
                  <a:lnTo>
                    <a:pt x="781" y="127"/>
                  </a:lnTo>
                  <a:lnTo>
                    <a:pt x="783" y="129"/>
                  </a:lnTo>
                  <a:lnTo>
                    <a:pt x="785" y="134"/>
                  </a:lnTo>
                  <a:lnTo>
                    <a:pt x="788" y="139"/>
                  </a:lnTo>
                  <a:lnTo>
                    <a:pt x="791" y="137"/>
                  </a:lnTo>
                  <a:lnTo>
                    <a:pt x="795" y="136"/>
                  </a:lnTo>
                  <a:lnTo>
                    <a:pt x="795" y="139"/>
                  </a:lnTo>
                  <a:lnTo>
                    <a:pt x="783" y="139"/>
                  </a:lnTo>
                  <a:lnTo>
                    <a:pt x="778" y="139"/>
                  </a:lnTo>
                  <a:lnTo>
                    <a:pt x="767" y="143"/>
                  </a:lnTo>
                  <a:lnTo>
                    <a:pt x="759" y="144"/>
                  </a:lnTo>
                  <a:lnTo>
                    <a:pt x="748" y="146"/>
                  </a:lnTo>
                  <a:lnTo>
                    <a:pt x="740" y="151"/>
                  </a:lnTo>
                  <a:lnTo>
                    <a:pt x="745" y="151"/>
                  </a:lnTo>
                  <a:lnTo>
                    <a:pt x="750" y="149"/>
                  </a:lnTo>
                  <a:lnTo>
                    <a:pt x="757" y="151"/>
                  </a:lnTo>
                  <a:lnTo>
                    <a:pt x="747" y="151"/>
                  </a:lnTo>
                  <a:lnTo>
                    <a:pt x="738" y="153"/>
                  </a:lnTo>
                  <a:lnTo>
                    <a:pt x="735" y="153"/>
                  </a:lnTo>
                  <a:lnTo>
                    <a:pt x="731" y="153"/>
                  </a:lnTo>
                  <a:lnTo>
                    <a:pt x="731" y="156"/>
                  </a:lnTo>
                  <a:lnTo>
                    <a:pt x="733" y="160"/>
                  </a:lnTo>
                  <a:lnTo>
                    <a:pt x="735" y="163"/>
                  </a:lnTo>
                  <a:lnTo>
                    <a:pt x="731" y="167"/>
                  </a:lnTo>
                  <a:lnTo>
                    <a:pt x="728" y="174"/>
                  </a:lnTo>
                  <a:lnTo>
                    <a:pt x="724" y="180"/>
                  </a:lnTo>
                  <a:lnTo>
                    <a:pt x="721" y="184"/>
                  </a:lnTo>
                  <a:lnTo>
                    <a:pt x="719" y="182"/>
                  </a:lnTo>
                  <a:lnTo>
                    <a:pt x="717" y="180"/>
                  </a:lnTo>
                  <a:lnTo>
                    <a:pt x="716" y="184"/>
                  </a:lnTo>
                  <a:lnTo>
                    <a:pt x="717" y="187"/>
                  </a:lnTo>
                  <a:lnTo>
                    <a:pt x="719" y="192"/>
                  </a:lnTo>
                  <a:lnTo>
                    <a:pt x="716" y="196"/>
                  </a:lnTo>
                  <a:lnTo>
                    <a:pt x="712" y="203"/>
                  </a:lnTo>
                  <a:lnTo>
                    <a:pt x="709" y="210"/>
                  </a:lnTo>
                  <a:lnTo>
                    <a:pt x="707" y="213"/>
                  </a:lnTo>
                  <a:lnTo>
                    <a:pt x="705" y="211"/>
                  </a:lnTo>
                  <a:lnTo>
                    <a:pt x="705" y="210"/>
                  </a:lnTo>
                  <a:lnTo>
                    <a:pt x="705" y="206"/>
                  </a:lnTo>
                  <a:lnTo>
                    <a:pt x="705" y="204"/>
                  </a:lnTo>
                  <a:lnTo>
                    <a:pt x="702" y="196"/>
                  </a:lnTo>
                  <a:lnTo>
                    <a:pt x="700" y="187"/>
                  </a:lnTo>
                  <a:lnTo>
                    <a:pt x="699" y="191"/>
                  </a:lnTo>
                  <a:lnTo>
                    <a:pt x="700" y="194"/>
                  </a:lnTo>
                  <a:lnTo>
                    <a:pt x="700" y="203"/>
                  </a:lnTo>
                  <a:lnTo>
                    <a:pt x="702" y="213"/>
                  </a:lnTo>
                  <a:lnTo>
                    <a:pt x="700" y="217"/>
                  </a:lnTo>
                  <a:lnTo>
                    <a:pt x="702" y="220"/>
                  </a:lnTo>
                  <a:lnTo>
                    <a:pt x="704" y="220"/>
                  </a:lnTo>
                  <a:lnTo>
                    <a:pt x="705" y="220"/>
                  </a:lnTo>
                  <a:lnTo>
                    <a:pt x="705" y="222"/>
                  </a:lnTo>
                  <a:lnTo>
                    <a:pt x="705" y="225"/>
                  </a:lnTo>
                  <a:lnTo>
                    <a:pt x="702" y="229"/>
                  </a:lnTo>
                  <a:lnTo>
                    <a:pt x="699" y="232"/>
                  </a:lnTo>
                  <a:lnTo>
                    <a:pt x="702" y="234"/>
                  </a:lnTo>
                  <a:lnTo>
                    <a:pt x="705" y="235"/>
                  </a:lnTo>
                  <a:lnTo>
                    <a:pt x="704" y="239"/>
                  </a:lnTo>
                  <a:lnTo>
                    <a:pt x="699" y="241"/>
                  </a:lnTo>
                  <a:lnTo>
                    <a:pt x="699" y="246"/>
                  </a:lnTo>
                  <a:lnTo>
                    <a:pt x="704" y="249"/>
                  </a:lnTo>
                  <a:lnTo>
                    <a:pt x="700" y="251"/>
                  </a:lnTo>
                  <a:lnTo>
                    <a:pt x="699" y="254"/>
                  </a:lnTo>
                  <a:lnTo>
                    <a:pt x="690" y="256"/>
                  </a:lnTo>
                  <a:lnTo>
                    <a:pt x="686" y="260"/>
                  </a:lnTo>
                  <a:lnTo>
                    <a:pt x="680" y="263"/>
                  </a:lnTo>
                  <a:lnTo>
                    <a:pt x="676" y="266"/>
                  </a:lnTo>
                  <a:lnTo>
                    <a:pt x="678" y="268"/>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229" name="Freeform 298"/>
            <p:cNvSpPr>
              <a:spLocks/>
            </p:cNvSpPr>
            <p:nvPr/>
          </p:nvSpPr>
          <p:spPr bwMode="auto">
            <a:xfrm>
              <a:off x="1085057" y="1992313"/>
              <a:ext cx="1955800" cy="1011237"/>
            </a:xfrm>
            <a:custGeom>
              <a:avLst/>
              <a:gdLst/>
              <a:ahLst/>
              <a:cxnLst>
                <a:cxn ang="0">
                  <a:pos x="1096" y="570"/>
                </a:cxn>
                <a:cxn ang="0">
                  <a:pos x="1091" y="607"/>
                </a:cxn>
                <a:cxn ang="0">
                  <a:pos x="1149" y="568"/>
                </a:cxn>
                <a:cxn ang="0">
                  <a:pos x="1103" y="527"/>
                </a:cxn>
                <a:cxn ang="0">
                  <a:pos x="1092" y="499"/>
                </a:cxn>
                <a:cxn ang="0">
                  <a:pos x="1067" y="499"/>
                </a:cxn>
                <a:cxn ang="0">
                  <a:pos x="1172" y="479"/>
                </a:cxn>
                <a:cxn ang="0">
                  <a:pos x="1218" y="410"/>
                </a:cxn>
                <a:cxn ang="0">
                  <a:pos x="1187" y="408"/>
                </a:cxn>
                <a:cxn ang="0">
                  <a:pos x="1165" y="370"/>
                </a:cxn>
                <a:cxn ang="0">
                  <a:pos x="1127" y="319"/>
                </a:cxn>
                <a:cxn ang="0">
                  <a:pos x="1089" y="293"/>
                </a:cxn>
                <a:cxn ang="0">
                  <a:pos x="1031" y="281"/>
                </a:cxn>
                <a:cxn ang="0">
                  <a:pos x="969" y="231"/>
                </a:cxn>
                <a:cxn ang="0">
                  <a:pos x="903" y="243"/>
                </a:cxn>
                <a:cxn ang="0">
                  <a:pos x="907" y="300"/>
                </a:cxn>
                <a:cxn ang="0">
                  <a:pos x="917" y="374"/>
                </a:cxn>
                <a:cxn ang="0">
                  <a:pos x="891" y="458"/>
                </a:cxn>
                <a:cxn ang="0">
                  <a:pos x="841" y="391"/>
                </a:cxn>
                <a:cxn ang="0">
                  <a:pos x="705" y="348"/>
                </a:cxn>
                <a:cxn ang="0">
                  <a:pos x="666" y="308"/>
                </a:cxn>
                <a:cxn ang="0">
                  <a:pos x="695" y="227"/>
                </a:cxn>
                <a:cxn ang="0">
                  <a:pos x="697" y="202"/>
                </a:cxn>
                <a:cxn ang="0">
                  <a:pos x="738" y="195"/>
                </a:cxn>
                <a:cxn ang="0">
                  <a:pos x="733" y="152"/>
                </a:cxn>
                <a:cxn ang="0">
                  <a:pos x="785" y="140"/>
                </a:cxn>
                <a:cxn ang="0">
                  <a:pos x="845" y="131"/>
                </a:cxn>
                <a:cxn ang="0">
                  <a:pos x="857" y="78"/>
                </a:cxn>
                <a:cxn ang="0">
                  <a:pos x="798" y="64"/>
                </a:cxn>
                <a:cxn ang="0">
                  <a:pos x="757" y="104"/>
                </a:cxn>
                <a:cxn ang="0">
                  <a:pos x="735" y="78"/>
                </a:cxn>
                <a:cxn ang="0">
                  <a:pos x="700" y="50"/>
                </a:cxn>
                <a:cxn ang="0">
                  <a:pos x="659" y="0"/>
                </a:cxn>
                <a:cxn ang="0">
                  <a:pos x="642" y="52"/>
                </a:cxn>
                <a:cxn ang="0">
                  <a:pos x="668" y="93"/>
                </a:cxn>
                <a:cxn ang="0">
                  <a:pos x="638" y="92"/>
                </a:cxn>
                <a:cxn ang="0">
                  <a:pos x="582" y="105"/>
                </a:cxn>
                <a:cxn ang="0">
                  <a:pos x="487" y="76"/>
                </a:cxn>
                <a:cxn ang="0">
                  <a:pos x="482" y="97"/>
                </a:cxn>
                <a:cxn ang="0">
                  <a:pos x="427" y="102"/>
                </a:cxn>
                <a:cxn ang="0">
                  <a:pos x="367" y="95"/>
                </a:cxn>
                <a:cxn ang="0">
                  <a:pos x="343" y="80"/>
                </a:cxn>
                <a:cxn ang="0">
                  <a:pos x="253" y="59"/>
                </a:cxn>
                <a:cxn ang="0">
                  <a:pos x="184" y="40"/>
                </a:cxn>
                <a:cxn ang="0">
                  <a:pos x="131" y="52"/>
                </a:cxn>
                <a:cxn ang="0">
                  <a:pos x="85" y="68"/>
                </a:cxn>
                <a:cxn ang="0">
                  <a:pos x="28" y="71"/>
                </a:cxn>
                <a:cxn ang="0">
                  <a:pos x="19" y="281"/>
                </a:cxn>
                <a:cxn ang="0">
                  <a:pos x="78" y="291"/>
                </a:cxn>
                <a:cxn ang="0">
                  <a:pos x="134" y="360"/>
                </a:cxn>
                <a:cxn ang="0">
                  <a:pos x="150" y="411"/>
                </a:cxn>
                <a:cxn ang="0">
                  <a:pos x="183" y="448"/>
                </a:cxn>
                <a:cxn ang="0">
                  <a:pos x="232" y="492"/>
                </a:cxn>
                <a:cxn ang="0">
                  <a:pos x="700" y="513"/>
                </a:cxn>
                <a:cxn ang="0">
                  <a:pos x="771" y="515"/>
                </a:cxn>
                <a:cxn ang="0">
                  <a:pos x="807" y="540"/>
                </a:cxn>
                <a:cxn ang="0">
                  <a:pos x="876" y="587"/>
                </a:cxn>
                <a:cxn ang="0">
                  <a:pos x="833" y="630"/>
                </a:cxn>
                <a:cxn ang="0">
                  <a:pos x="883" y="626"/>
                </a:cxn>
                <a:cxn ang="0">
                  <a:pos x="912" y="601"/>
                </a:cxn>
                <a:cxn ang="0">
                  <a:pos x="991" y="575"/>
                </a:cxn>
                <a:cxn ang="0">
                  <a:pos x="1037" y="534"/>
                </a:cxn>
              </a:cxnLst>
              <a:rect l="0" t="0" r="r" b="b"/>
              <a:pathLst>
                <a:path w="1232" h="637">
                  <a:moveTo>
                    <a:pt x="1067" y="580"/>
                  </a:moveTo>
                  <a:lnTo>
                    <a:pt x="1067" y="578"/>
                  </a:lnTo>
                  <a:lnTo>
                    <a:pt x="1068" y="578"/>
                  </a:lnTo>
                  <a:lnTo>
                    <a:pt x="1072" y="578"/>
                  </a:lnTo>
                  <a:lnTo>
                    <a:pt x="1074" y="578"/>
                  </a:lnTo>
                  <a:lnTo>
                    <a:pt x="1080" y="578"/>
                  </a:lnTo>
                  <a:lnTo>
                    <a:pt x="1086" y="577"/>
                  </a:lnTo>
                  <a:lnTo>
                    <a:pt x="1091" y="577"/>
                  </a:lnTo>
                  <a:lnTo>
                    <a:pt x="1096" y="570"/>
                  </a:lnTo>
                  <a:lnTo>
                    <a:pt x="1105" y="566"/>
                  </a:lnTo>
                  <a:lnTo>
                    <a:pt x="1105" y="573"/>
                  </a:lnTo>
                  <a:lnTo>
                    <a:pt x="1111" y="575"/>
                  </a:lnTo>
                  <a:lnTo>
                    <a:pt x="1101" y="575"/>
                  </a:lnTo>
                  <a:lnTo>
                    <a:pt x="1091" y="580"/>
                  </a:lnTo>
                  <a:lnTo>
                    <a:pt x="1084" y="585"/>
                  </a:lnTo>
                  <a:lnTo>
                    <a:pt x="1082" y="594"/>
                  </a:lnTo>
                  <a:lnTo>
                    <a:pt x="1086" y="602"/>
                  </a:lnTo>
                  <a:lnTo>
                    <a:pt x="1091" y="607"/>
                  </a:lnTo>
                  <a:lnTo>
                    <a:pt x="1094" y="604"/>
                  </a:lnTo>
                  <a:lnTo>
                    <a:pt x="1099" y="599"/>
                  </a:lnTo>
                  <a:lnTo>
                    <a:pt x="1106" y="594"/>
                  </a:lnTo>
                  <a:lnTo>
                    <a:pt x="1115" y="590"/>
                  </a:lnTo>
                  <a:lnTo>
                    <a:pt x="1122" y="587"/>
                  </a:lnTo>
                  <a:lnTo>
                    <a:pt x="1134" y="582"/>
                  </a:lnTo>
                  <a:lnTo>
                    <a:pt x="1146" y="577"/>
                  </a:lnTo>
                  <a:lnTo>
                    <a:pt x="1153" y="573"/>
                  </a:lnTo>
                  <a:lnTo>
                    <a:pt x="1149" y="568"/>
                  </a:lnTo>
                  <a:lnTo>
                    <a:pt x="1144" y="566"/>
                  </a:lnTo>
                  <a:lnTo>
                    <a:pt x="1139" y="566"/>
                  </a:lnTo>
                  <a:lnTo>
                    <a:pt x="1135" y="566"/>
                  </a:lnTo>
                  <a:lnTo>
                    <a:pt x="1123" y="563"/>
                  </a:lnTo>
                  <a:lnTo>
                    <a:pt x="1111" y="558"/>
                  </a:lnTo>
                  <a:lnTo>
                    <a:pt x="1101" y="549"/>
                  </a:lnTo>
                  <a:lnTo>
                    <a:pt x="1098" y="540"/>
                  </a:lnTo>
                  <a:lnTo>
                    <a:pt x="1099" y="534"/>
                  </a:lnTo>
                  <a:lnTo>
                    <a:pt x="1103" y="527"/>
                  </a:lnTo>
                  <a:lnTo>
                    <a:pt x="1098" y="527"/>
                  </a:lnTo>
                  <a:lnTo>
                    <a:pt x="1091" y="527"/>
                  </a:lnTo>
                  <a:lnTo>
                    <a:pt x="1094" y="521"/>
                  </a:lnTo>
                  <a:lnTo>
                    <a:pt x="1101" y="520"/>
                  </a:lnTo>
                  <a:lnTo>
                    <a:pt x="1108" y="515"/>
                  </a:lnTo>
                  <a:lnTo>
                    <a:pt x="1111" y="509"/>
                  </a:lnTo>
                  <a:lnTo>
                    <a:pt x="1108" y="503"/>
                  </a:lnTo>
                  <a:lnTo>
                    <a:pt x="1101" y="501"/>
                  </a:lnTo>
                  <a:lnTo>
                    <a:pt x="1092" y="499"/>
                  </a:lnTo>
                  <a:lnTo>
                    <a:pt x="1086" y="501"/>
                  </a:lnTo>
                  <a:lnTo>
                    <a:pt x="1068" y="503"/>
                  </a:lnTo>
                  <a:lnTo>
                    <a:pt x="1058" y="509"/>
                  </a:lnTo>
                  <a:lnTo>
                    <a:pt x="1048" y="515"/>
                  </a:lnTo>
                  <a:lnTo>
                    <a:pt x="1037" y="520"/>
                  </a:lnTo>
                  <a:lnTo>
                    <a:pt x="1043" y="511"/>
                  </a:lnTo>
                  <a:lnTo>
                    <a:pt x="1049" y="508"/>
                  </a:lnTo>
                  <a:lnTo>
                    <a:pt x="1056" y="504"/>
                  </a:lnTo>
                  <a:lnTo>
                    <a:pt x="1067" y="499"/>
                  </a:lnTo>
                  <a:lnTo>
                    <a:pt x="1070" y="489"/>
                  </a:lnTo>
                  <a:lnTo>
                    <a:pt x="1079" y="484"/>
                  </a:lnTo>
                  <a:lnTo>
                    <a:pt x="1091" y="480"/>
                  </a:lnTo>
                  <a:lnTo>
                    <a:pt x="1103" y="480"/>
                  </a:lnTo>
                  <a:lnTo>
                    <a:pt x="1115" y="480"/>
                  </a:lnTo>
                  <a:lnTo>
                    <a:pt x="1129" y="482"/>
                  </a:lnTo>
                  <a:lnTo>
                    <a:pt x="1144" y="482"/>
                  </a:lnTo>
                  <a:lnTo>
                    <a:pt x="1160" y="482"/>
                  </a:lnTo>
                  <a:lnTo>
                    <a:pt x="1172" y="479"/>
                  </a:lnTo>
                  <a:lnTo>
                    <a:pt x="1184" y="470"/>
                  </a:lnTo>
                  <a:lnTo>
                    <a:pt x="1194" y="463"/>
                  </a:lnTo>
                  <a:lnTo>
                    <a:pt x="1209" y="458"/>
                  </a:lnTo>
                  <a:lnTo>
                    <a:pt x="1225" y="451"/>
                  </a:lnTo>
                  <a:lnTo>
                    <a:pt x="1232" y="442"/>
                  </a:lnTo>
                  <a:lnTo>
                    <a:pt x="1228" y="427"/>
                  </a:lnTo>
                  <a:lnTo>
                    <a:pt x="1223" y="418"/>
                  </a:lnTo>
                  <a:lnTo>
                    <a:pt x="1220" y="415"/>
                  </a:lnTo>
                  <a:lnTo>
                    <a:pt x="1218" y="410"/>
                  </a:lnTo>
                  <a:lnTo>
                    <a:pt x="1218" y="405"/>
                  </a:lnTo>
                  <a:lnTo>
                    <a:pt x="1206" y="410"/>
                  </a:lnTo>
                  <a:lnTo>
                    <a:pt x="1194" y="415"/>
                  </a:lnTo>
                  <a:lnTo>
                    <a:pt x="1178" y="417"/>
                  </a:lnTo>
                  <a:lnTo>
                    <a:pt x="1170" y="420"/>
                  </a:lnTo>
                  <a:lnTo>
                    <a:pt x="1166" y="418"/>
                  </a:lnTo>
                  <a:lnTo>
                    <a:pt x="1165" y="417"/>
                  </a:lnTo>
                  <a:lnTo>
                    <a:pt x="1173" y="411"/>
                  </a:lnTo>
                  <a:lnTo>
                    <a:pt x="1187" y="408"/>
                  </a:lnTo>
                  <a:lnTo>
                    <a:pt x="1199" y="403"/>
                  </a:lnTo>
                  <a:lnTo>
                    <a:pt x="1206" y="398"/>
                  </a:lnTo>
                  <a:lnTo>
                    <a:pt x="1204" y="394"/>
                  </a:lnTo>
                  <a:lnTo>
                    <a:pt x="1203" y="393"/>
                  </a:lnTo>
                  <a:lnTo>
                    <a:pt x="1190" y="391"/>
                  </a:lnTo>
                  <a:lnTo>
                    <a:pt x="1178" y="389"/>
                  </a:lnTo>
                  <a:lnTo>
                    <a:pt x="1168" y="382"/>
                  </a:lnTo>
                  <a:lnTo>
                    <a:pt x="1165" y="372"/>
                  </a:lnTo>
                  <a:lnTo>
                    <a:pt x="1165" y="370"/>
                  </a:lnTo>
                  <a:lnTo>
                    <a:pt x="1149" y="365"/>
                  </a:lnTo>
                  <a:lnTo>
                    <a:pt x="1139" y="358"/>
                  </a:lnTo>
                  <a:lnTo>
                    <a:pt x="1144" y="355"/>
                  </a:lnTo>
                  <a:lnTo>
                    <a:pt x="1148" y="348"/>
                  </a:lnTo>
                  <a:lnTo>
                    <a:pt x="1144" y="341"/>
                  </a:lnTo>
                  <a:lnTo>
                    <a:pt x="1144" y="334"/>
                  </a:lnTo>
                  <a:lnTo>
                    <a:pt x="1137" y="329"/>
                  </a:lnTo>
                  <a:lnTo>
                    <a:pt x="1132" y="325"/>
                  </a:lnTo>
                  <a:lnTo>
                    <a:pt x="1127" y="319"/>
                  </a:lnTo>
                  <a:lnTo>
                    <a:pt x="1127" y="313"/>
                  </a:lnTo>
                  <a:lnTo>
                    <a:pt x="1125" y="305"/>
                  </a:lnTo>
                  <a:lnTo>
                    <a:pt x="1120" y="298"/>
                  </a:lnTo>
                  <a:lnTo>
                    <a:pt x="1111" y="291"/>
                  </a:lnTo>
                  <a:lnTo>
                    <a:pt x="1110" y="284"/>
                  </a:lnTo>
                  <a:lnTo>
                    <a:pt x="1105" y="281"/>
                  </a:lnTo>
                  <a:lnTo>
                    <a:pt x="1101" y="279"/>
                  </a:lnTo>
                  <a:lnTo>
                    <a:pt x="1092" y="282"/>
                  </a:lnTo>
                  <a:lnTo>
                    <a:pt x="1089" y="293"/>
                  </a:lnTo>
                  <a:lnTo>
                    <a:pt x="1086" y="298"/>
                  </a:lnTo>
                  <a:lnTo>
                    <a:pt x="1079" y="308"/>
                  </a:lnTo>
                  <a:lnTo>
                    <a:pt x="1068" y="315"/>
                  </a:lnTo>
                  <a:lnTo>
                    <a:pt x="1060" y="319"/>
                  </a:lnTo>
                  <a:lnTo>
                    <a:pt x="1049" y="313"/>
                  </a:lnTo>
                  <a:lnTo>
                    <a:pt x="1043" y="308"/>
                  </a:lnTo>
                  <a:lnTo>
                    <a:pt x="1036" y="303"/>
                  </a:lnTo>
                  <a:lnTo>
                    <a:pt x="1032" y="293"/>
                  </a:lnTo>
                  <a:lnTo>
                    <a:pt x="1031" y="281"/>
                  </a:lnTo>
                  <a:lnTo>
                    <a:pt x="1031" y="272"/>
                  </a:lnTo>
                  <a:lnTo>
                    <a:pt x="1024" y="264"/>
                  </a:lnTo>
                  <a:lnTo>
                    <a:pt x="1013" y="262"/>
                  </a:lnTo>
                  <a:lnTo>
                    <a:pt x="1003" y="258"/>
                  </a:lnTo>
                  <a:lnTo>
                    <a:pt x="1000" y="250"/>
                  </a:lnTo>
                  <a:lnTo>
                    <a:pt x="989" y="245"/>
                  </a:lnTo>
                  <a:lnTo>
                    <a:pt x="984" y="239"/>
                  </a:lnTo>
                  <a:lnTo>
                    <a:pt x="976" y="233"/>
                  </a:lnTo>
                  <a:lnTo>
                    <a:pt x="969" y="231"/>
                  </a:lnTo>
                  <a:lnTo>
                    <a:pt x="962" y="233"/>
                  </a:lnTo>
                  <a:lnTo>
                    <a:pt x="955" y="236"/>
                  </a:lnTo>
                  <a:lnTo>
                    <a:pt x="943" y="233"/>
                  </a:lnTo>
                  <a:lnTo>
                    <a:pt x="934" y="231"/>
                  </a:lnTo>
                  <a:lnTo>
                    <a:pt x="926" y="227"/>
                  </a:lnTo>
                  <a:lnTo>
                    <a:pt x="917" y="227"/>
                  </a:lnTo>
                  <a:lnTo>
                    <a:pt x="905" y="229"/>
                  </a:lnTo>
                  <a:lnTo>
                    <a:pt x="902" y="239"/>
                  </a:lnTo>
                  <a:lnTo>
                    <a:pt x="903" y="243"/>
                  </a:lnTo>
                  <a:lnTo>
                    <a:pt x="907" y="248"/>
                  </a:lnTo>
                  <a:lnTo>
                    <a:pt x="908" y="253"/>
                  </a:lnTo>
                  <a:lnTo>
                    <a:pt x="903" y="262"/>
                  </a:lnTo>
                  <a:lnTo>
                    <a:pt x="902" y="265"/>
                  </a:lnTo>
                  <a:lnTo>
                    <a:pt x="905" y="272"/>
                  </a:lnTo>
                  <a:lnTo>
                    <a:pt x="908" y="277"/>
                  </a:lnTo>
                  <a:lnTo>
                    <a:pt x="914" y="284"/>
                  </a:lnTo>
                  <a:lnTo>
                    <a:pt x="910" y="293"/>
                  </a:lnTo>
                  <a:lnTo>
                    <a:pt x="907" y="300"/>
                  </a:lnTo>
                  <a:lnTo>
                    <a:pt x="898" y="303"/>
                  </a:lnTo>
                  <a:lnTo>
                    <a:pt x="895" y="307"/>
                  </a:lnTo>
                  <a:lnTo>
                    <a:pt x="903" y="319"/>
                  </a:lnTo>
                  <a:lnTo>
                    <a:pt x="912" y="331"/>
                  </a:lnTo>
                  <a:lnTo>
                    <a:pt x="915" y="336"/>
                  </a:lnTo>
                  <a:lnTo>
                    <a:pt x="920" y="344"/>
                  </a:lnTo>
                  <a:lnTo>
                    <a:pt x="922" y="355"/>
                  </a:lnTo>
                  <a:lnTo>
                    <a:pt x="924" y="367"/>
                  </a:lnTo>
                  <a:lnTo>
                    <a:pt x="917" y="374"/>
                  </a:lnTo>
                  <a:lnTo>
                    <a:pt x="907" y="386"/>
                  </a:lnTo>
                  <a:lnTo>
                    <a:pt x="893" y="394"/>
                  </a:lnTo>
                  <a:lnTo>
                    <a:pt x="883" y="399"/>
                  </a:lnTo>
                  <a:lnTo>
                    <a:pt x="891" y="408"/>
                  </a:lnTo>
                  <a:lnTo>
                    <a:pt x="895" y="422"/>
                  </a:lnTo>
                  <a:lnTo>
                    <a:pt x="896" y="436"/>
                  </a:lnTo>
                  <a:lnTo>
                    <a:pt x="900" y="446"/>
                  </a:lnTo>
                  <a:lnTo>
                    <a:pt x="895" y="449"/>
                  </a:lnTo>
                  <a:lnTo>
                    <a:pt x="891" y="458"/>
                  </a:lnTo>
                  <a:lnTo>
                    <a:pt x="883" y="461"/>
                  </a:lnTo>
                  <a:lnTo>
                    <a:pt x="876" y="463"/>
                  </a:lnTo>
                  <a:lnTo>
                    <a:pt x="865" y="453"/>
                  </a:lnTo>
                  <a:lnTo>
                    <a:pt x="855" y="444"/>
                  </a:lnTo>
                  <a:lnTo>
                    <a:pt x="847" y="434"/>
                  </a:lnTo>
                  <a:lnTo>
                    <a:pt x="845" y="423"/>
                  </a:lnTo>
                  <a:lnTo>
                    <a:pt x="845" y="410"/>
                  </a:lnTo>
                  <a:lnTo>
                    <a:pt x="845" y="401"/>
                  </a:lnTo>
                  <a:lnTo>
                    <a:pt x="841" y="391"/>
                  </a:lnTo>
                  <a:lnTo>
                    <a:pt x="834" y="386"/>
                  </a:lnTo>
                  <a:lnTo>
                    <a:pt x="802" y="386"/>
                  </a:lnTo>
                  <a:lnTo>
                    <a:pt x="786" y="375"/>
                  </a:lnTo>
                  <a:lnTo>
                    <a:pt x="771" y="367"/>
                  </a:lnTo>
                  <a:lnTo>
                    <a:pt x="754" y="360"/>
                  </a:lnTo>
                  <a:lnTo>
                    <a:pt x="738" y="355"/>
                  </a:lnTo>
                  <a:lnTo>
                    <a:pt x="728" y="348"/>
                  </a:lnTo>
                  <a:lnTo>
                    <a:pt x="716" y="344"/>
                  </a:lnTo>
                  <a:lnTo>
                    <a:pt x="705" y="348"/>
                  </a:lnTo>
                  <a:lnTo>
                    <a:pt x="697" y="351"/>
                  </a:lnTo>
                  <a:lnTo>
                    <a:pt x="695" y="338"/>
                  </a:lnTo>
                  <a:lnTo>
                    <a:pt x="692" y="325"/>
                  </a:lnTo>
                  <a:lnTo>
                    <a:pt x="685" y="315"/>
                  </a:lnTo>
                  <a:lnTo>
                    <a:pt x="678" y="312"/>
                  </a:lnTo>
                  <a:lnTo>
                    <a:pt x="671" y="313"/>
                  </a:lnTo>
                  <a:lnTo>
                    <a:pt x="666" y="317"/>
                  </a:lnTo>
                  <a:lnTo>
                    <a:pt x="666" y="312"/>
                  </a:lnTo>
                  <a:lnTo>
                    <a:pt x="666" y="308"/>
                  </a:lnTo>
                  <a:lnTo>
                    <a:pt x="666" y="301"/>
                  </a:lnTo>
                  <a:lnTo>
                    <a:pt x="666" y="295"/>
                  </a:lnTo>
                  <a:lnTo>
                    <a:pt x="666" y="279"/>
                  </a:lnTo>
                  <a:lnTo>
                    <a:pt x="669" y="269"/>
                  </a:lnTo>
                  <a:lnTo>
                    <a:pt x="675" y="258"/>
                  </a:lnTo>
                  <a:lnTo>
                    <a:pt x="683" y="250"/>
                  </a:lnTo>
                  <a:lnTo>
                    <a:pt x="685" y="243"/>
                  </a:lnTo>
                  <a:lnTo>
                    <a:pt x="690" y="236"/>
                  </a:lnTo>
                  <a:lnTo>
                    <a:pt x="695" y="227"/>
                  </a:lnTo>
                  <a:lnTo>
                    <a:pt x="700" y="224"/>
                  </a:lnTo>
                  <a:lnTo>
                    <a:pt x="707" y="222"/>
                  </a:lnTo>
                  <a:lnTo>
                    <a:pt x="714" y="221"/>
                  </a:lnTo>
                  <a:lnTo>
                    <a:pt x="721" y="219"/>
                  </a:lnTo>
                  <a:lnTo>
                    <a:pt x="724" y="214"/>
                  </a:lnTo>
                  <a:lnTo>
                    <a:pt x="721" y="209"/>
                  </a:lnTo>
                  <a:lnTo>
                    <a:pt x="712" y="205"/>
                  </a:lnTo>
                  <a:lnTo>
                    <a:pt x="704" y="203"/>
                  </a:lnTo>
                  <a:lnTo>
                    <a:pt x="697" y="202"/>
                  </a:lnTo>
                  <a:lnTo>
                    <a:pt x="697" y="200"/>
                  </a:lnTo>
                  <a:lnTo>
                    <a:pt x="699" y="198"/>
                  </a:lnTo>
                  <a:lnTo>
                    <a:pt x="705" y="198"/>
                  </a:lnTo>
                  <a:lnTo>
                    <a:pt x="714" y="200"/>
                  </a:lnTo>
                  <a:lnTo>
                    <a:pt x="728" y="205"/>
                  </a:lnTo>
                  <a:lnTo>
                    <a:pt x="731" y="203"/>
                  </a:lnTo>
                  <a:lnTo>
                    <a:pt x="733" y="200"/>
                  </a:lnTo>
                  <a:lnTo>
                    <a:pt x="735" y="197"/>
                  </a:lnTo>
                  <a:lnTo>
                    <a:pt x="738" y="195"/>
                  </a:lnTo>
                  <a:lnTo>
                    <a:pt x="740" y="195"/>
                  </a:lnTo>
                  <a:lnTo>
                    <a:pt x="748" y="195"/>
                  </a:lnTo>
                  <a:lnTo>
                    <a:pt x="762" y="188"/>
                  </a:lnTo>
                  <a:lnTo>
                    <a:pt x="776" y="176"/>
                  </a:lnTo>
                  <a:lnTo>
                    <a:pt x="776" y="169"/>
                  </a:lnTo>
                  <a:lnTo>
                    <a:pt x="762" y="166"/>
                  </a:lnTo>
                  <a:lnTo>
                    <a:pt x="750" y="164"/>
                  </a:lnTo>
                  <a:lnTo>
                    <a:pt x="740" y="159"/>
                  </a:lnTo>
                  <a:lnTo>
                    <a:pt x="733" y="152"/>
                  </a:lnTo>
                  <a:lnTo>
                    <a:pt x="736" y="152"/>
                  </a:lnTo>
                  <a:lnTo>
                    <a:pt x="743" y="152"/>
                  </a:lnTo>
                  <a:lnTo>
                    <a:pt x="752" y="159"/>
                  </a:lnTo>
                  <a:lnTo>
                    <a:pt x="766" y="164"/>
                  </a:lnTo>
                  <a:lnTo>
                    <a:pt x="771" y="160"/>
                  </a:lnTo>
                  <a:lnTo>
                    <a:pt x="779" y="157"/>
                  </a:lnTo>
                  <a:lnTo>
                    <a:pt x="785" y="152"/>
                  </a:lnTo>
                  <a:lnTo>
                    <a:pt x="788" y="147"/>
                  </a:lnTo>
                  <a:lnTo>
                    <a:pt x="785" y="140"/>
                  </a:lnTo>
                  <a:lnTo>
                    <a:pt x="785" y="136"/>
                  </a:lnTo>
                  <a:lnTo>
                    <a:pt x="797" y="141"/>
                  </a:lnTo>
                  <a:lnTo>
                    <a:pt x="807" y="147"/>
                  </a:lnTo>
                  <a:lnTo>
                    <a:pt x="814" y="143"/>
                  </a:lnTo>
                  <a:lnTo>
                    <a:pt x="824" y="141"/>
                  </a:lnTo>
                  <a:lnTo>
                    <a:pt x="824" y="135"/>
                  </a:lnTo>
                  <a:lnTo>
                    <a:pt x="831" y="140"/>
                  </a:lnTo>
                  <a:lnTo>
                    <a:pt x="834" y="138"/>
                  </a:lnTo>
                  <a:lnTo>
                    <a:pt x="845" y="131"/>
                  </a:lnTo>
                  <a:lnTo>
                    <a:pt x="855" y="123"/>
                  </a:lnTo>
                  <a:lnTo>
                    <a:pt x="860" y="116"/>
                  </a:lnTo>
                  <a:lnTo>
                    <a:pt x="853" y="107"/>
                  </a:lnTo>
                  <a:lnTo>
                    <a:pt x="848" y="102"/>
                  </a:lnTo>
                  <a:lnTo>
                    <a:pt x="847" y="97"/>
                  </a:lnTo>
                  <a:lnTo>
                    <a:pt x="847" y="93"/>
                  </a:lnTo>
                  <a:lnTo>
                    <a:pt x="848" y="88"/>
                  </a:lnTo>
                  <a:lnTo>
                    <a:pt x="857" y="83"/>
                  </a:lnTo>
                  <a:lnTo>
                    <a:pt x="857" y="78"/>
                  </a:lnTo>
                  <a:lnTo>
                    <a:pt x="857" y="71"/>
                  </a:lnTo>
                  <a:lnTo>
                    <a:pt x="847" y="68"/>
                  </a:lnTo>
                  <a:lnTo>
                    <a:pt x="841" y="64"/>
                  </a:lnTo>
                  <a:lnTo>
                    <a:pt x="834" y="59"/>
                  </a:lnTo>
                  <a:lnTo>
                    <a:pt x="824" y="57"/>
                  </a:lnTo>
                  <a:lnTo>
                    <a:pt x="817" y="56"/>
                  </a:lnTo>
                  <a:lnTo>
                    <a:pt x="812" y="54"/>
                  </a:lnTo>
                  <a:lnTo>
                    <a:pt x="802" y="56"/>
                  </a:lnTo>
                  <a:lnTo>
                    <a:pt x="798" y="64"/>
                  </a:lnTo>
                  <a:lnTo>
                    <a:pt x="802" y="71"/>
                  </a:lnTo>
                  <a:lnTo>
                    <a:pt x="807" y="78"/>
                  </a:lnTo>
                  <a:lnTo>
                    <a:pt x="800" y="83"/>
                  </a:lnTo>
                  <a:lnTo>
                    <a:pt x="791" y="88"/>
                  </a:lnTo>
                  <a:lnTo>
                    <a:pt x="788" y="100"/>
                  </a:lnTo>
                  <a:lnTo>
                    <a:pt x="783" y="114"/>
                  </a:lnTo>
                  <a:lnTo>
                    <a:pt x="773" y="117"/>
                  </a:lnTo>
                  <a:lnTo>
                    <a:pt x="764" y="112"/>
                  </a:lnTo>
                  <a:lnTo>
                    <a:pt x="757" y="104"/>
                  </a:lnTo>
                  <a:lnTo>
                    <a:pt x="755" y="98"/>
                  </a:lnTo>
                  <a:lnTo>
                    <a:pt x="759" y="92"/>
                  </a:lnTo>
                  <a:lnTo>
                    <a:pt x="764" y="86"/>
                  </a:lnTo>
                  <a:lnTo>
                    <a:pt x="761" y="81"/>
                  </a:lnTo>
                  <a:lnTo>
                    <a:pt x="755" y="74"/>
                  </a:lnTo>
                  <a:lnTo>
                    <a:pt x="748" y="69"/>
                  </a:lnTo>
                  <a:lnTo>
                    <a:pt x="745" y="68"/>
                  </a:lnTo>
                  <a:lnTo>
                    <a:pt x="736" y="69"/>
                  </a:lnTo>
                  <a:lnTo>
                    <a:pt x="735" y="78"/>
                  </a:lnTo>
                  <a:lnTo>
                    <a:pt x="731" y="85"/>
                  </a:lnTo>
                  <a:lnTo>
                    <a:pt x="724" y="90"/>
                  </a:lnTo>
                  <a:lnTo>
                    <a:pt x="723" y="78"/>
                  </a:lnTo>
                  <a:lnTo>
                    <a:pt x="714" y="71"/>
                  </a:lnTo>
                  <a:lnTo>
                    <a:pt x="716" y="66"/>
                  </a:lnTo>
                  <a:lnTo>
                    <a:pt x="719" y="64"/>
                  </a:lnTo>
                  <a:lnTo>
                    <a:pt x="704" y="61"/>
                  </a:lnTo>
                  <a:lnTo>
                    <a:pt x="693" y="57"/>
                  </a:lnTo>
                  <a:lnTo>
                    <a:pt x="700" y="50"/>
                  </a:lnTo>
                  <a:lnTo>
                    <a:pt x="705" y="43"/>
                  </a:lnTo>
                  <a:lnTo>
                    <a:pt x="702" y="37"/>
                  </a:lnTo>
                  <a:lnTo>
                    <a:pt x="697" y="35"/>
                  </a:lnTo>
                  <a:lnTo>
                    <a:pt x="692" y="31"/>
                  </a:lnTo>
                  <a:lnTo>
                    <a:pt x="690" y="28"/>
                  </a:lnTo>
                  <a:lnTo>
                    <a:pt x="687" y="16"/>
                  </a:lnTo>
                  <a:lnTo>
                    <a:pt x="681" y="9"/>
                  </a:lnTo>
                  <a:lnTo>
                    <a:pt x="671" y="2"/>
                  </a:lnTo>
                  <a:lnTo>
                    <a:pt x="659" y="0"/>
                  </a:lnTo>
                  <a:lnTo>
                    <a:pt x="652" y="4"/>
                  </a:lnTo>
                  <a:lnTo>
                    <a:pt x="654" y="13"/>
                  </a:lnTo>
                  <a:lnTo>
                    <a:pt x="644" y="13"/>
                  </a:lnTo>
                  <a:lnTo>
                    <a:pt x="640" y="19"/>
                  </a:lnTo>
                  <a:lnTo>
                    <a:pt x="642" y="26"/>
                  </a:lnTo>
                  <a:lnTo>
                    <a:pt x="644" y="33"/>
                  </a:lnTo>
                  <a:lnTo>
                    <a:pt x="640" y="37"/>
                  </a:lnTo>
                  <a:lnTo>
                    <a:pt x="637" y="43"/>
                  </a:lnTo>
                  <a:lnTo>
                    <a:pt x="642" y="52"/>
                  </a:lnTo>
                  <a:lnTo>
                    <a:pt x="654" y="56"/>
                  </a:lnTo>
                  <a:lnTo>
                    <a:pt x="664" y="59"/>
                  </a:lnTo>
                  <a:lnTo>
                    <a:pt x="671" y="68"/>
                  </a:lnTo>
                  <a:lnTo>
                    <a:pt x="669" y="76"/>
                  </a:lnTo>
                  <a:lnTo>
                    <a:pt x="668" y="83"/>
                  </a:lnTo>
                  <a:lnTo>
                    <a:pt x="673" y="80"/>
                  </a:lnTo>
                  <a:lnTo>
                    <a:pt x="678" y="78"/>
                  </a:lnTo>
                  <a:lnTo>
                    <a:pt x="676" y="88"/>
                  </a:lnTo>
                  <a:lnTo>
                    <a:pt x="668" y="93"/>
                  </a:lnTo>
                  <a:lnTo>
                    <a:pt x="661" y="95"/>
                  </a:lnTo>
                  <a:lnTo>
                    <a:pt x="656" y="98"/>
                  </a:lnTo>
                  <a:lnTo>
                    <a:pt x="652" y="104"/>
                  </a:lnTo>
                  <a:lnTo>
                    <a:pt x="652" y="114"/>
                  </a:lnTo>
                  <a:lnTo>
                    <a:pt x="644" y="112"/>
                  </a:lnTo>
                  <a:lnTo>
                    <a:pt x="642" y="107"/>
                  </a:lnTo>
                  <a:lnTo>
                    <a:pt x="644" y="100"/>
                  </a:lnTo>
                  <a:lnTo>
                    <a:pt x="644" y="95"/>
                  </a:lnTo>
                  <a:lnTo>
                    <a:pt x="638" y="92"/>
                  </a:lnTo>
                  <a:lnTo>
                    <a:pt x="633" y="92"/>
                  </a:lnTo>
                  <a:lnTo>
                    <a:pt x="626" y="90"/>
                  </a:lnTo>
                  <a:lnTo>
                    <a:pt x="621" y="90"/>
                  </a:lnTo>
                  <a:lnTo>
                    <a:pt x="611" y="93"/>
                  </a:lnTo>
                  <a:lnTo>
                    <a:pt x="609" y="105"/>
                  </a:lnTo>
                  <a:lnTo>
                    <a:pt x="601" y="105"/>
                  </a:lnTo>
                  <a:lnTo>
                    <a:pt x="594" y="105"/>
                  </a:lnTo>
                  <a:lnTo>
                    <a:pt x="587" y="105"/>
                  </a:lnTo>
                  <a:lnTo>
                    <a:pt x="582" y="105"/>
                  </a:lnTo>
                  <a:lnTo>
                    <a:pt x="573" y="105"/>
                  </a:lnTo>
                  <a:lnTo>
                    <a:pt x="564" y="105"/>
                  </a:lnTo>
                  <a:lnTo>
                    <a:pt x="554" y="104"/>
                  </a:lnTo>
                  <a:lnTo>
                    <a:pt x="544" y="102"/>
                  </a:lnTo>
                  <a:lnTo>
                    <a:pt x="533" y="100"/>
                  </a:lnTo>
                  <a:lnTo>
                    <a:pt x="523" y="98"/>
                  </a:lnTo>
                  <a:lnTo>
                    <a:pt x="508" y="88"/>
                  </a:lnTo>
                  <a:lnTo>
                    <a:pt x="499" y="76"/>
                  </a:lnTo>
                  <a:lnTo>
                    <a:pt x="487" y="76"/>
                  </a:lnTo>
                  <a:lnTo>
                    <a:pt x="475" y="78"/>
                  </a:lnTo>
                  <a:lnTo>
                    <a:pt x="463" y="81"/>
                  </a:lnTo>
                  <a:lnTo>
                    <a:pt x="460" y="90"/>
                  </a:lnTo>
                  <a:lnTo>
                    <a:pt x="461" y="93"/>
                  </a:lnTo>
                  <a:lnTo>
                    <a:pt x="466" y="95"/>
                  </a:lnTo>
                  <a:lnTo>
                    <a:pt x="480" y="92"/>
                  </a:lnTo>
                  <a:lnTo>
                    <a:pt x="494" y="88"/>
                  </a:lnTo>
                  <a:lnTo>
                    <a:pt x="490" y="93"/>
                  </a:lnTo>
                  <a:lnTo>
                    <a:pt x="482" y="97"/>
                  </a:lnTo>
                  <a:lnTo>
                    <a:pt x="473" y="98"/>
                  </a:lnTo>
                  <a:lnTo>
                    <a:pt x="470" y="107"/>
                  </a:lnTo>
                  <a:lnTo>
                    <a:pt x="472" y="116"/>
                  </a:lnTo>
                  <a:lnTo>
                    <a:pt x="473" y="123"/>
                  </a:lnTo>
                  <a:lnTo>
                    <a:pt x="461" y="116"/>
                  </a:lnTo>
                  <a:lnTo>
                    <a:pt x="453" y="105"/>
                  </a:lnTo>
                  <a:lnTo>
                    <a:pt x="444" y="102"/>
                  </a:lnTo>
                  <a:lnTo>
                    <a:pt x="434" y="102"/>
                  </a:lnTo>
                  <a:lnTo>
                    <a:pt x="427" y="102"/>
                  </a:lnTo>
                  <a:lnTo>
                    <a:pt x="420" y="102"/>
                  </a:lnTo>
                  <a:lnTo>
                    <a:pt x="411" y="102"/>
                  </a:lnTo>
                  <a:lnTo>
                    <a:pt x="398" y="104"/>
                  </a:lnTo>
                  <a:lnTo>
                    <a:pt x="384" y="107"/>
                  </a:lnTo>
                  <a:lnTo>
                    <a:pt x="372" y="105"/>
                  </a:lnTo>
                  <a:lnTo>
                    <a:pt x="367" y="104"/>
                  </a:lnTo>
                  <a:lnTo>
                    <a:pt x="365" y="100"/>
                  </a:lnTo>
                  <a:lnTo>
                    <a:pt x="365" y="98"/>
                  </a:lnTo>
                  <a:lnTo>
                    <a:pt x="367" y="95"/>
                  </a:lnTo>
                  <a:lnTo>
                    <a:pt x="372" y="95"/>
                  </a:lnTo>
                  <a:lnTo>
                    <a:pt x="377" y="93"/>
                  </a:lnTo>
                  <a:lnTo>
                    <a:pt x="382" y="93"/>
                  </a:lnTo>
                  <a:lnTo>
                    <a:pt x="374" y="81"/>
                  </a:lnTo>
                  <a:lnTo>
                    <a:pt x="367" y="78"/>
                  </a:lnTo>
                  <a:lnTo>
                    <a:pt x="361" y="76"/>
                  </a:lnTo>
                  <a:lnTo>
                    <a:pt x="358" y="76"/>
                  </a:lnTo>
                  <a:lnTo>
                    <a:pt x="351" y="78"/>
                  </a:lnTo>
                  <a:lnTo>
                    <a:pt x="343" y="80"/>
                  </a:lnTo>
                  <a:lnTo>
                    <a:pt x="331" y="78"/>
                  </a:lnTo>
                  <a:lnTo>
                    <a:pt x="320" y="76"/>
                  </a:lnTo>
                  <a:lnTo>
                    <a:pt x="312" y="71"/>
                  </a:lnTo>
                  <a:lnTo>
                    <a:pt x="303" y="68"/>
                  </a:lnTo>
                  <a:lnTo>
                    <a:pt x="293" y="62"/>
                  </a:lnTo>
                  <a:lnTo>
                    <a:pt x="284" y="59"/>
                  </a:lnTo>
                  <a:lnTo>
                    <a:pt x="274" y="57"/>
                  </a:lnTo>
                  <a:lnTo>
                    <a:pt x="265" y="57"/>
                  </a:lnTo>
                  <a:lnTo>
                    <a:pt x="253" y="59"/>
                  </a:lnTo>
                  <a:lnTo>
                    <a:pt x="243" y="62"/>
                  </a:lnTo>
                  <a:lnTo>
                    <a:pt x="234" y="57"/>
                  </a:lnTo>
                  <a:lnTo>
                    <a:pt x="231" y="49"/>
                  </a:lnTo>
                  <a:lnTo>
                    <a:pt x="220" y="56"/>
                  </a:lnTo>
                  <a:lnTo>
                    <a:pt x="212" y="62"/>
                  </a:lnTo>
                  <a:lnTo>
                    <a:pt x="203" y="57"/>
                  </a:lnTo>
                  <a:lnTo>
                    <a:pt x="195" y="50"/>
                  </a:lnTo>
                  <a:lnTo>
                    <a:pt x="188" y="42"/>
                  </a:lnTo>
                  <a:lnTo>
                    <a:pt x="184" y="40"/>
                  </a:lnTo>
                  <a:lnTo>
                    <a:pt x="177" y="42"/>
                  </a:lnTo>
                  <a:lnTo>
                    <a:pt x="176" y="47"/>
                  </a:lnTo>
                  <a:lnTo>
                    <a:pt x="172" y="50"/>
                  </a:lnTo>
                  <a:lnTo>
                    <a:pt x="167" y="54"/>
                  </a:lnTo>
                  <a:lnTo>
                    <a:pt x="162" y="52"/>
                  </a:lnTo>
                  <a:lnTo>
                    <a:pt x="159" y="47"/>
                  </a:lnTo>
                  <a:lnTo>
                    <a:pt x="146" y="49"/>
                  </a:lnTo>
                  <a:lnTo>
                    <a:pt x="140" y="50"/>
                  </a:lnTo>
                  <a:lnTo>
                    <a:pt x="131" y="52"/>
                  </a:lnTo>
                  <a:lnTo>
                    <a:pt x="122" y="57"/>
                  </a:lnTo>
                  <a:lnTo>
                    <a:pt x="116" y="59"/>
                  </a:lnTo>
                  <a:lnTo>
                    <a:pt x="110" y="62"/>
                  </a:lnTo>
                  <a:lnTo>
                    <a:pt x="104" y="64"/>
                  </a:lnTo>
                  <a:lnTo>
                    <a:pt x="100" y="64"/>
                  </a:lnTo>
                  <a:lnTo>
                    <a:pt x="91" y="59"/>
                  </a:lnTo>
                  <a:lnTo>
                    <a:pt x="88" y="61"/>
                  </a:lnTo>
                  <a:lnTo>
                    <a:pt x="86" y="64"/>
                  </a:lnTo>
                  <a:lnTo>
                    <a:pt x="85" y="68"/>
                  </a:lnTo>
                  <a:lnTo>
                    <a:pt x="73" y="68"/>
                  </a:lnTo>
                  <a:lnTo>
                    <a:pt x="67" y="69"/>
                  </a:lnTo>
                  <a:lnTo>
                    <a:pt x="64" y="71"/>
                  </a:lnTo>
                  <a:lnTo>
                    <a:pt x="66" y="74"/>
                  </a:lnTo>
                  <a:lnTo>
                    <a:pt x="67" y="78"/>
                  </a:lnTo>
                  <a:lnTo>
                    <a:pt x="69" y="81"/>
                  </a:lnTo>
                  <a:lnTo>
                    <a:pt x="57" y="80"/>
                  </a:lnTo>
                  <a:lnTo>
                    <a:pt x="43" y="78"/>
                  </a:lnTo>
                  <a:lnTo>
                    <a:pt x="28" y="71"/>
                  </a:lnTo>
                  <a:lnTo>
                    <a:pt x="12" y="66"/>
                  </a:lnTo>
                  <a:lnTo>
                    <a:pt x="9" y="62"/>
                  </a:lnTo>
                  <a:lnTo>
                    <a:pt x="5" y="59"/>
                  </a:lnTo>
                  <a:lnTo>
                    <a:pt x="2" y="59"/>
                  </a:lnTo>
                  <a:lnTo>
                    <a:pt x="0" y="59"/>
                  </a:lnTo>
                  <a:lnTo>
                    <a:pt x="0" y="279"/>
                  </a:lnTo>
                  <a:lnTo>
                    <a:pt x="4" y="279"/>
                  </a:lnTo>
                  <a:lnTo>
                    <a:pt x="12" y="281"/>
                  </a:lnTo>
                  <a:lnTo>
                    <a:pt x="19" y="281"/>
                  </a:lnTo>
                  <a:lnTo>
                    <a:pt x="28" y="286"/>
                  </a:lnTo>
                  <a:lnTo>
                    <a:pt x="31" y="291"/>
                  </a:lnTo>
                  <a:lnTo>
                    <a:pt x="38" y="298"/>
                  </a:lnTo>
                  <a:lnTo>
                    <a:pt x="45" y="303"/>
                  </a:lnTo>
                  <a:lnTo>
                    <a:pt x="54" y="307"/>
                  </a:lnTo>
                  <a:lnTo>
                    <a:pt x="61" y="300"/>
                  </a:lnTo>
                  <a:lnTo>
                    <a:pt x="67" y="295"/>
                  </a:lnTo>
                  <a:lnTo>
                    <a:pt x="71" y="293"/>
                  </a:lnTo>
                  <a:lnTo>
                    <a:pt x="78" y="291"/>
                  </a:lnTo>
                  <a:lnTo>
                    <a:pt x="86" y="300"/>
                  </a:lnTo>
                  <a:lnTo>
                    <a:pt x="95" y="308"/>
                  </a:lnTo>
                  <a:lnTo>
                    <a:pt x="102" y="319"/>
                  </a:lnTo>
                  <a:lnTo>
                    <a:pt x="112" y="332"/>
                  </a:lnTo>
                  <a:lnTo>
                    <a:pt x="116" y="334"/>
                  </a:lnTo>
                  <a:lnTo>
                    <a:pt x="119" y="339"/>
                  </a:lnTo>
                  <a:lnTo>
                    <a:pt x="122" y="348"/>
                  </a:lnTo>
                  <a:lnTo>
                    <a:pt x="129" y="358"/>
                  </a:lnTo>
                  <a:lnTo>
                    <a:pt x="134" y="360"/>
                  </a:lnTo>
                  <a:lnTo>
                    <a:pt x="141" y="363"/>
                  </a:lnTo>
                  <a:lnTo>
                    <a:pt x="150" y="370"/>
                  </a:lnTo>
                  <a:lnTo>
                    <a:pt x="155" y="382"/>
                  </a:lnTo>
                  <a:lnTo>
                    <a:pt x="152" y="387"/>
                  </a:lnTo>
                  <a:lnTo>
                    <a:pt x="148" y="393"/>
                  </a:lnTo>
                  <a:lnTo>
                    <a:pt x="148" y="394"/>
                  </a:lnTo>
                  <a:lnTo>
                    <a:pt x="150" y="399"/>
                  </a:lnTo>
                  <a:lnTo>
                    <a:pt x="148" y="405"/>
                  </a:lnTo>
                  <a:lnTo>
                    <a:pt x="150" y="411"/>
                  </a:lnTo>
                  <a:lnTo>
                    <a:pt x="150" y="417"/>
                  </a:lnTo>
                  <a:lnTo>
                    <a:pt x="157" y="422"/>
                  </a:lnTo>
                  <a:lnTo>
                    <a:pt x="162" y="422"/>
                  </a:lnTo>
                  <a:lnTo>
                    <a:pt x="167" y="425"/>
                  </a:lnTo>
                  <a:lnTo>
                    <a:pt x="169" y="432"/>
                  </a:lnTo>
                  <a:lnTo>
                    <a:pt x="172" y="441"/>
                  </a:lnTo>
                  <a:lnTo>
                    <a:pt x="174" y="441"/>
                  </a:lnTo>
                  <a:lnTo>
                    <a:pt x="179" y="444"/>
                  </a:lnTo>
                  <a:lnTo>
                    <a:pt x="183" y="448"/>
                  </a:lnTo>
                  <a:lnTo>
                    <a:pt x="186" y="451"/>
                  </a:lnTo>
                  <a:lnTo>
                    <a:pt x="188" y="458"/>
                  </a:lnTo>
                  <a:lnTo>
                    <a:pt x="191" y="466"/>
                  </a:lnTo>
                  <a:lnTo>
                    <a:pt x="196" y="472"/>
                  </a:lnTo>
                  <a:lnTo>
                    <a:pt x="208" y="475"/>
                  </a:lnTo>
                  <a:lnTo>
                    <a:pt x="210" y="479"/>
                  </a:lnTo>
                  <a:lnTo>
                    <a:pt x="219" y="482"/>
                  </a:lnTo>
                  <a:lnTo>
                    <a:pt x="226" y="484"/>
                  </a:lnTo>
                  <a:lnTo>
                    <a:pt x="232" y="492"/>
                  </a:lnTo>
                  <a:lnTo>
                    <a:pt x="239" y="497"/>
                  </a:lnTo>
                  <a:lnTo>
                    <a:pt x="251" y="504"/>
                  </a:lnTo>
                  <a:lnTo>
                    <a:pt x="253" y="504"/>
                  </a:lnTo>
                  <a:lnTo>
                    <a:pt x="257" y="506"/>
                  </a:lnTo>
                  <a:lnTo>
                    <a:pt x="662" y="506"/>
                  </a:lnTo>
                  <a:lnTo>
                    <a:pt x="662" y="501"/>
                  </a:lnTo>
                  <a:lnTo>
                    <a:pt x="669" y="506"/>
                  </a:lnTo>
                  <a:lnTo>
                    <a:pt x="676" y="513"/>
                  </a:lnTo>
                  <a:lnTo>
                    <a:pt x="700" y="513"/>
                  </a:lnTo>
                  <a:lnTo>
                    <a:pt x="707" y="518"/>
                  </a:lnTo>
                  <a:lnTo>
                    <a:pt x="718" y="521"/>
                  </a:lnTo>
                  <a:lnTo>
                    <a:pt x="728" y="521"/>
                  </a:lnTo>
                  <a:lnTo>
                    <a:pt x="743" y="523"/>
                  </a:lnTo>
                  <a:lnTo>
                    <a:pt x="748" y="521"/>
                  </a:lnTo>
                  <a:lnTo>
                    <a:pt x="755" y="521"/>
                  </a:lnTo>
                  <a:lnTo>
                    <a:pt x="759" y="513"/>
                  </a:lnTo>
                  <a:lnTo>
                    <a:pt x="764" y="509"/>
                  </a:lnTo>
                  <a:lnTo>
                    <a:pt x="771" y="515"/>
                  </a:lnTo>
                  <a:lnTo>
                    <a:pt x="776" y="521"/>
                  </a:lnTo>
                  <a:lnTo>
                    <a:pt x="776" y="516"/>
                  </a:lnTo>
                  <a:lnTo>
                    <a:pt x="778" y="515"/>
                  </a:lnTo>
                  <a:lnTo>
                    <a:pt x="781" y="515"/>
                  </a:lnTo>
                  <a:lnTo>
                    <a:pt x="785" y="516"/>
                  </a:lnTo>
                  <a:lnTo>
                    <a:pt x="793" y="523"/>
                  </a:lnTo>
                  <a:lnTo>
                    <a:pt x="802" y="528"/>
                  </a:lnTo>
                  <a:lnTo>
                    <a:pt x="807" y="534"/>
                  </a:lnTo>
                  <a:lnTo>
                    <a:pt x="807" y="540"/>
                  </a:lnTo>
                  <a:lnTo>
                    <a:pt x="810" y="549"/>
                  </a:lnTo>
                  <a:lnTo>
                    <a:pt x="819" y="554"/>
                  </a:lnTo>
                  <a:lnTo>
                    <a:pt x="829" y="558"/>
                  </a:lnTo>
                  <a:lnTo>
                    <a:pt x="840" y="559"/>
                  </a:lnTo>
                  <a:lnTo>
                    <a:pt x="850" y="566"/>
                  </a:lnTo>
                  <a:lnTo>
                    <a:pt x="864" y="566"/>
                  </a:lnTo>
                  <a:lnTo>
                    <a:pt x="872" y="571"/>
                  </a:lnTo>
                  <a:lnTo>
                    <a:pt x="877" y="583"/>
                  </a:lnTo>
                  <a:lnTo>
                    <a:pt x="876" y="587"/>
                  </a:lnTo>
                  <a:lnTo>
                    <a:pt x="872" y="589"/>
                  </a:lnTo>
                  <a:lnTo>
                    <a:pt x="862" y="583"/>
                  </a:lnTo>
                  <a:lnTo>
                    <a:pt x="859" y="580"/>
                  </a:lnTo>
                  <a:lnTo>
                    <a:pt x="855" y="587"/>
                  </a:lnTo>
                  <a:lnTo>
                    <a:pt x="853" y="599"/>
                  </a:lnTo>
                  <a:lnTo>
                    <a:pt x="848" y="607"/>
                  </a:lnTo>
                  <a:lnTo>
                    <a:pt x="845" y="613"/>
                  </a:lnTo>
                  <a:lnTo>
                    <a:pt x="836" y="621"/>
                  </a:lnTo>
                  <a:lnTo>
                    <a:pt x="833" y="630"/>
                  </a:lnTo>
                  <a:lnTo>
                    <a:pt x="836" y="633"/>
                  </a:lnTo>
                  <a:lnTo>
                    <a:pt x="841" y="637"/>
                  </a:lnTo>
                  <a:lnTo>
                    <a:pt x="845" y="633"/>
                  </a:lnTo>
                  <a:lnTo>
                    <a:pt x="848" y="632"/>
                  </a:lnTo>
                  <a:lnTo>
                    <a:pt x="855" y="626"/>
                  </a:lnTo>
                  <a:lnTo>
                    <a:pt x="867" y="626"/>
                  </a:lnTo>
                  <a:lnTo>
                    <a:pt x="874" y="626"/>
                  </a:lnTo>
                  <a:lnTo>
                    <a:pt x="879" y="628"/>
                  </a:lnTo>
                  <a:lnTo>
                    <a:pt x="883" y="626"/>
                  </a:lnTo>
                  <a:lnTo>
                    <a:pt x="888" y="625"/>
                  </a:lnTo>
                  <a:lnTo>
                    <a:pt x="886" y="620"/>
                  </a:lnTo>
                  <a:lnTo>
                    <a:pt x="884" y="616"/>
                  </a:lnTo>
                  <a:lnTo>
                    <a:pt x="883" y="613"/>
                  </a:lnTo>
                  <a:lnTo>
                    <a:pt x="881" y="611"/>
                  </a:lnTo>
                  <a:lnTo>
                    <a:pt x="883" y="607"/>
                  </a:lnTo>
                  <a:lnTo>
                    <a:pt x="888" y="607"/>
                  </a:lnTo>
                  <a:lnTo>
                    <a:pt x="896" y="604"/>
                  </a:lnTo>
                  <a:lnTo>
                    <a:pt x="912" y="601"/>
                  </a:lnTo>
                  <a:lnTo>
                    <a:pt x="924" y="597"/>
                  </a:lnTo>
                  <a:lnTo>
                    <a:pt x="936" y="597"/>
                  </a:lnTo>
                  <a:lnTo>
                    <a:pt x="938" y="594"/>
                  </a:lnTo>
                  <a:lnTo>
                    <a:pt x="946" y="587"/>
                  </a:lnTo>
                  <a:lnTo>
                    <a:pt x="953" y="578"/>
                  </a:lnTo>
                  <a:lnTo>
                    <a:pt x="958" y="577"/>
                  </a:lnTo>
                  <a:lnTo>
                    <a:pt x="969" y="575"/>
                  </a:lnTo>
                  <a:lnTo>
                    <a:pt x="986" y="575"/>
                  </a:lnTo>
                  <a:lnTo>
                    <a:pt x="991" y="575"/>
                  </a:lnTo>
                  <a:lnTo>
                    <a:pt x="998" y="575"/>
                  </a:lnTo>
                  <a:lnTo>
                    <a:pt x="1003" y="573"/>
                  </a:lnTo>
                  <a:lnTo>
                    <a:pt x="1010" y="573"/>
                  </a:lnTo>
                  <a:lnTo>
                    <a:pt x="1013" y="571"/>
                  </a:lnTo>
                  <a:lnTo>
                    <a:pt x="1017" y="568"/>
                  </a:lnTo>
                  <a:lnTo>
                    <a:pt x="1020" y="559"/>
                  </a:lnTo>
                  <a:lnTo>
                    <a:pt x="1025" y="551"/>
                  </a:lnTo>
                  <a:lnTo>
                    <a:pt x="1029" y="540"/>
                  </a:lnTo>
                  <a:lnTo>
                    <a:pt x="1037" y="534"/>
                  </a:lnTo>
                  <a:lnTo>
                    <a:pt x="1048" y="535"/>
                  </a:lnTo>
                  <a:lnTo>
                    <a:pt x="1058" y="537"/>
                  </a:lnTo>
                  <a:lnTo>
                    <a:pt x="1060" y="547"/>
                  </a:lnTo>
                  <a:lnTo>
                    <a:pt x="1062" y="558"/>
                  </a:lnTo>
                  <a:lnTo>
                    <a:pt x="1062" y="568"/>
                  </a:lnTo>
                  <a:lnTo>
                    <a:pt x="1067" y="580"/>
                  </a:lnTo>
                  <a:lnTo>
                    <a:pt x="1067" y="580"/>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230" name="Freeform 299"/>
            <p:cNvSpPr>
              <a:spLocks/>
            </p:cNvSpPr>
            <p:nvPr/>
          </p:nvSpPr>
          <p:spPr bwMode="auto">
            <a:xfrm>
              <a:off x="473869" y="2020888"/>
              <a:ext cx="857250" cy="614362"/>
            </a:xfrm>
            <a:custGeom>
              <a:avLst/>
              <a:gdLst/>
              <a:ahLst/>
              <a:cxnLst>
                <a:cxn ang="0">
                  <a:pos x="397" y="263"/>
                </a:cxn>
                <a:cxn ang="0">
                  <a:pos x="423" y="280"/>
                </a:cxn>
                <a:cxn ang="0">
                  <a:pos x="452" y="277"/>
                </a:cxn>
                <a:cxn ang="0">
                  <a:pos x="480" y="290"/>
                </a:cxn>
                <a:cxn ang="0">
                  <a:pos x="504" y="321"/>
                </a:cxn>
                <a:cxn ang="0">
                  <a:pos x="526" y="345"/>
                </a:cxn>
                <a:cxn ang="0">
                  <a:pos x="533" y="375"/>
                </a:cxn>
                <a:cxn ang="0">
                  <a:pos x="513" y="368"/>
                </a:cxn>
                <a:cxn ang="0">
                  <a:pos x="506" y="352"/>
                </a:cxn>
                <a:cxn ang="0">
                  <a:pos x="482" y="337"/>
                </a:cxn>
                <a:cxn ang="0">
                  <a:pos x="490" y="321"/>
                </a:cxn>
                <a:cxn ang="0">
                  <a:pos x="468" y="321"/>
                </a:cxn>
                <a:cxn ang="0">
                  <a:pos x="464" y="306"/>
                </a:cxn>
                <a:cxn ang="0">
                  <a:pos x="442" y="307"/>
                </a:cxn>
                <a:cxn ang="0">
                  <a:pos x="418" y="289"/>
                </a:cxn>
                <a:cxn ang="0">
                  <a:pos x="372" y="271"/>
                </a:cxn>
                <a:cxn ang="0">
                  <a:pos x="303" y="254"/>
                </a:cxn>
                <a:cxn ang="0">
                  <a:pos x="277" y="256"/>
                </a:cxn>
                <a:cxn ang="0">
                  <a:pos x="241" y="285"/>
                </a:cxn>
                <a:cxn ang="0">
                  <a:pos x="225" y="282"/>
                </a:cxn>
                <a:cxn ang="0">
                  <a:pos x="229" y="264"/>
                </a:cxn>
                <a:cxn ang="0">
                  <a:pos x="251" y="247"/>
                </a:cxn>
                <a:cxn ang="0">
                  <a:pos x="231" y="249"/>
                </a:cxn>
                <a:cxn ang="0">
                  <a:pos x="200" y="294"/>
                </a:cxn>
                <a:cxn ang="0">
                  <a:pos x="169" y="323"/>
                </a:cxn>
                <a:cxn ang="0">
                  <a:pos x="138" y="347"/>
                </a:cxn>
                <a:cxn ang="0">
                  <a:pos x="100" y="366"/>
                </a:cxn>
                <a:cxn ang="0">
                  <a:pos x="53" y="385"/>
                </a:cxn>
                <a:cxn ang="0">
                  <a:pos x="72" y="368"/>
                </a:cxn>
                <a:cxn ang="0">
                  <a:pos x="112" y="342"/>
                </a:cxn>
                <a:cxn ang="0">
                  <a:pos x="151" y="316"/>
                </a:cxn>
                <a:cxn ang="0">
                  <a:pos x="162" y="294"/>
                </a:cxn>
                <a:cxn ang="0">
                  <a:pos x="131" y="295"/>
                </a:cxn>
                <a:cxn ang="0">
                  <a:pos x="112" y="297"/>
                </a:cxn>
                <a:cxn ang="0">
                  <a:pos x="102" y="299"/>
                </a:cxn>
                <a:cxn ang="0">
                  <a:pos x="83" y="297"/>
                </a:cxn>
                <a:cxn ang="0">
                  <a:pos x="81" y="275"/>
                </a:cxn>
                <a:cxn ang="0">
                  <a:pos x="60" y="277"/>
                </a:cxn>
                <a:cxn ang="0">
                  <a:pos x="38" y="256"/>
                </a:cxn>
                <a:cxn ang="0">
                  <a:pos x="24" y="239"/>
                </a:cxn>
                <a:cxn ang="0">
                  <a:pos x="48" y="206"/>
                </a:cxn>
                <a:cxn ang="0">
                  <a:pos x="93" y="191"/>
                </a:cxn>
                <a:cxn ang="0">
                  <a:pos x="95" y="170"/>
                </a:cxn>
                <a:cxn ang="0">
                  <a:pos x="89" y="166"/>
                </a:cxn>
                <a:cxn ang="0">
                  <a:pos x="46" y="170"/>
                </a:cxn>
                <a:cxn ang="0">
                  <a:pos x="14" y="156"/>
                </a:cxn>
                <a:cxn ang="0">
                  <a:pos x="0" y="144"/>
                </a:cxn>
                <a:cxn ang="0">
                  <a:pos x="46" y="122"/>
                </a:cxn>
                <a:cxn ang="0">
                  <a:pos x="65" y="132"/>
                </a:cxn>
                <a:cxn ang="0">
                  <a:pos x="81" y="122"/>
                </a:cxn>
                <a:cxn ang="0">
                  <a:pos x="52" y="103"/>
                </a:cxn>
                <a:cxn ang="0">
                  <a:pos x="33" y="84"/>
                </a:cxn>
                <a:cxn ang="0">
                  <a:pos x="19" y="70"/>
                </a:cxn>
                <a:cxn ang="0">
                  <a:pos x="77" y="34"/>
                </a:cxn>
                <a:cxn ang="0">
                  <a:pos x="115" y="15"/>
                </a:cxn>
                <a:cxn ang="0">
                  <a:pos x="157" y="0"/>
                </a:cxn>
                <a:cxn ang="0">
                  <a:pos x="167" y="13"/>
                </a:cxn>
                <a:cxn ang="0">
                  <a:pos x="193" y="12"/>
                </a:cxn>
                <a:cxn ang="0">
                  <a:pos x="272" y="22"/>
                </a:cxn>
                <a:cxn ang="0">
                  <a:pos x="329" y="36"/>
                </a:cxn>
                <a:cxn ang="0">
                  <a:pos x="368" y="34"/>
                </a:cxn>
                <a:cxn ang="0">
                  <a:pos x="385" y="41"/>
                </a:cxn>
              </a:cxnLst>
              <a:rect l="0" t="0" r="r" b="b"/>
              <a:pathLst>
                <a:path w="540" h="387">
                  <a:moveTo>
                    <a:pt x="385" y="41"/>
                  </a:moveTo>
                  <a:lnTo>
                    <a:pt x="385" y="261"/>
                  </a:lnTo>
                  <a:lnTo>
                    <a:pt x="389" y="261"/>
                  </a:lnTo>
                  <a:lnTo>
                    <a:pt x="397" y="263"/>
                  </a:lnTo>
                  <a:lnTo>
                    <a:pt x="404" y="263"/>
                  </a:lnTo>
                  <a:lnTo>
                    <a:pt x="413" y="268"/>
                  </a:lnTo>
                  <a:lnTo>
                    <a:pt x="416" y="273"/>
                  </a:lnTo>
                  <a:lnTo>
                    <a:pt x="423" y="280"/>
                  </a:lnTo>
                  <a:lnTo>
                    <a:pt x="430" y="285"/>
                  </a:lnTo>
                  <a:lnTo>
                    <a:pt x="439" y="289"/>
                  </a:lnTo>
                  <a:lnTo>
                    <a:pt x="446" y="282"/>
                  </a:lnTo>
                  <a:lnTo>
                    <a:pt x="452" y="277"/>
                  </a:lnTo>
                  <a:lnTo>
                    <a:pt x="456" y="275"/>
                  </a:lnTo>
                  <a:lnTo>
                    <a:pt x="463" y="273"/>
                  </a:lnTo>
                  <a:lnTo>
                    <a:pt x="471" y="282"/>
                  </a:lnTo>
                  <a:lnTo>
                    <a:pt x="480" y="290"/>
                  </a:lnTo>
                  <a:lnTo>
                    <a:pt x="487" y="301"/>
                  </a:lnTo>
                  <a:lnTo>
                    <a:pt x="497" y="314"/>
                  </a:lnTo>
                  <a:lnTo>
                    <a:pt x="501" y="316"/>
                  </a:lnTo>
                  <a:lnTo>
                    <a:pt x="504" y="321"/>
                  </a:lnTo>
                  <a:lnTo>
                    <a:pt x="507" y="330"/>
                  </a:lnTo>
                  <a:lnTo>
                    <a:pt x="514" y="340"/>
                  </a:lnTo>
                  <a:lnTo>
                    <a:pt x="519" y="342"/>
                  </a:lnTo>
                  <a:lnTo>
                    <a:pt x="526" y="345"/>
                  </a:lnTo>
                  <a:lnTo>
                    <a:pt x="535" y="352"/>
                  </a:lnTo>
                  <a:lnTo>
                    <a:pt x="540" y="364"/>
                  </a:lnTo>
                  <a:lnTo>
                    <a:pt x="537" y="369"/>
                  </a:lnTo>
                  <a:lnTo>
                    <a:pt x="533" y="375"/>
                  </a:lnTo>
                  <a:lnTo>
                    <a:pt x="530" y="375"/>
                  </a:lnTo>
                  <a:lnTo>
                    <a:pt x="528" y="375"/>
                  </a:lnTo>
                  <a:lnTo>
                    <a:pt x="519" y="371"/>
                  </a:lnTo>
                  <a:lnTo>
                    <a:pt x="513" y="368"/>
                  </a:lnTo>
                  <a:lnTo>
                    <a:pt x="507" y="362"/>
                  </a:lnTo>
                  <a:lnTo>
                    <a:pt x="506" y="359"/>
                  </a:lnTo>
                  <a:lnTo>
                    <a:pt x="506" y="356"/>
                  </a:lnTo>
                  <a:lnTo>
                    <a:pt x="506" y="352"/>
                  </a:lnTo>
                  <a:lnTo>
                    <a:pt x="501" y="344"/>
                  </a:lnTo>
                  <a:lnTo>
                    <a:pt x="492" y="344"/>
                  </a:lnTo>
                  <a:lnTo>
                    <a:pt x="483" y="340"/>
                  </a:lnTo>
                  <a:lnTo>
                    <a:pt x="482" y="337"/>
                  </a:lnTo>
                  <a:lnTo>
                    <a:pt x="485" y="332"/>
                  </a:lnTo>
                  <a:lnTo>
                    <a:pt x="490" y="328"/>
                  </a:lnTo>
                  <a:lnTo>
                    <a:pt x="490" y="323"/>
                  </a:lnTo>
                  <a:lnTo>
                    <a:pt x="490" y="321"/>
                  </a:lnTo>
                  <a:lnTo>
                    <a:pt x="482" y="325"/>
                  </a:lnTo>
                  <a:lnTo>
                    <a:pt x="476" y="328"/>
                  </a:lnTo>
                  <a:lnTo>
                    <a:pt x="471" y="325"/>
                  </a:lnTo>
                  <a:lnTo>
                    <a:pt x="468" y="321"/>
                  </a:lnTo>
                  <a:lnTo>
                    <a:pt x="470" y="313"/>
                  </a:lnTo>
                  <a:lnTo>
                    <a:pt x="473" y="309"/>
                  </a:lnTo>
                  <a:lnTo>
                    <a:pt x="468" y="304"/>
                  </a:lnTo>
                  <a:lnTo>
                    <a:pt x="464" y="306"/>
                  </a:lnTo>
                  <a:lnTo>
                    <a:pt x="454" y="302"/>
                  </a:lnTo>
                  <a:lnTo>
                    <a:pt x="449" y="299"/>
                  </a:lnTo>
                  <a:lnTo>
                    <a:pt x="446" y="304"/>
                  </a:lnTo>
                  <a:lnTo>
                    <a:pt x="442" y="307"/>
                  </a:lnTo>
                  <a:lnTo>
                    <a:pt x="432" y="304"/>
                  </a:lnTo>
                  <a:lnTo>
                    <a:pt x="427" y="299"/>
                  </a:lnTo>
                  <a:lnTo>
                    <a:pt x="421" y="292"/>
                  </a:lnTo>
                  <a:lnTo>
                    <a:pt x="418" y="289"/>
                  </a:lnTo>
                  <a:lnTo>
                    <a:pt x="406" y="282"/>
                  </a:lnTo>
                  <a:lnTo>
                    <a:pt x="394" y="278"/>
                  </a:lnTo>
                  <a:lnTo>
                    <a:pt x="382" y="275"/>
                  </a:lnTo>
                  <a:lnTo>
                    <a:pt x="372" y="271"/>
                  </a:lnTo>
                  <a:lnTo>
                    <a:pt x="344" y="271"/>
                  </a:lnTo>
                  <a:lnTo>
                    <a:pt x="330" y="266"/>
                  </a:lnTo>
                  <a:lnTo>
                    <a:pt x="317" y="261"/>
                  </a:lnTo>
                  <a:lnTo>
                    <a:pt x="303" y="254"/>
                  </a:lnTo>
                  <a:lnTo>
                    <a:pt x="296" y="246"/>
                  </a:lnTo>
                  <a:lnTo>
                    <a:pt x="286" y="249"/>
                  </a:lnTo>
                  <a:lnTo>
                    <a:pt x="275" y="252"/>
                  </a:lnTo>
                  <a:lnTo>
                    <a:pt x="277" y="256"/>
                  </a:lnTo>
                  <a:lnTo>
                    <a:pt x="280" y="259"/>
                  </a:lnTo>
                  <a:lnTo>
                    <a:pt x="270" y="268"/>
                  </a:lnTo>
                  <a:lnTo>
                    <a:pt x="256" y="277"/>
                  </a:lnTo>
                  <a:lnTo>
                    <a:pt x="241" y="285"/>
                  </a:lnTo>
                  <a:lnTo>
                    <a:pt x="231" y="289"/>
                  </a:lnTo>
                  <a:lnTo>
                    <a:pt x="225" y="287"/>
                  </a:lnTo>
                  <a:lnTo>
                    <a:pt x="225" y="285"/>
                  </a:lnTo>
                  <a:lnTo>
                    <a:pt x="225" y="282"/>
                  </a:lnTo>
                  <a:lnTo>
                    <a:pt x="229" y="280"/>
                  </a:lnTo>
                  <a:lnTo>
                    <a:pt x="227" y="277"/>
                  </a:lnTo>
                  <a:lnTo>
                    <a:pt x="229" y="275"/>
                  </a:lnTo>
                  <a:lnTo>
                    <a:pt x="229" y="264"/>
                  </a:lnTo>
                  <a:lnTo>
                    <a:pt x="234" y="259"/>
                  </a:lnTo>
                  <a:lnTo>
                    <a:pt x="239" y="252"/>
                  </a:lnTo>
                  <a:lnTo>
                    <a:pt x="251" y="251"/>
                  </a:lnTo>
                  <a:lnTo>
                    <a:pt x="251" y="247"/>
                  </a:lnTo>
                  <a:lnTo>
                    <a:pt x="251" y="246"/>
                  </a:lnTo>
                  <a:lnTo>
                    <a:pt x="246" y="246"/>
                  </a:lnTo>
                  <a:lnTo>
                    <a:pt x="244" y="246"/>
                  </a:lnTo>
                  <a:lnTo>
                    <a:pt x="231" y="249"/>
                  </a:lnTo>
                  <a:lnTo>
                    <a:pt x="217" y="261"/>
                  </a:lnTo>
                  <a:lnTo>
                    <a:pt x="203" y="275"/>
                  </a:lnTo>
                  <a:lnTo>
                    <a:pt x="200" y="290"/>
                  </a:lnTo>
                  <a:lnTo>
                    <a:pt x="200" y="294"/>
                  </a:lnTo>
                  <a:lnTo>
                    <a:pt x="200" y="297"/>
                  </a:lnTo>
                  <a:lnTo>
                    <a:pt x="193" y="309"/>
                  </a:lnTo>
                  <a:lnTo>
                    <a:pt x="177" y="318"/>
                  </a:lnTo>
                  <a:lnTo>
                    <a:pt x="169" y="323"/>
                  </a:lnTo>
                  <a:lnTo>
                    <a:pt x="163" y="330"/>
                  </a:lnTo>
                  <a:lnTo>
                    <a:pt x="155" y="335"/>
                  </a:lnTo>
                  <a:lnTo>
                    <a:pt x="146" y="342"/>
                  </a:lnTo>
                  <a:lnTo>
                    <a:pt x="138" y="347"/>
                  </a:lnTo>
                  <a:lnTo>
                    <a:pt x="131" y="354"/>
                  </a:lnTo>
                  <a:lnTo>
                    <a:pt x="122" y="357"/>
                  </a:lnTo>
                  <a:lnTo>
                    <a:pt x="112" y="362"/>
                  </a:lnTo>
                  <a:lnTo>
                    <a:pt x="100" y="366"/>
                  </a:lnTo>
                  <a:lnTo>
                    <a:pt x="89" y="369"/>
                  </a:lnTo>
                  <a:lnTo>
                    <a:pt x="77" y="373"/>
                  </a:lnTo>
                  <a:lnTo>
                    <a:pt x="65" y="380"/>
                  </a:lnTo>
                  <a:lnTo>
                    <a:pt x="53" y="385"/>
                  </a:lnTo>
                  <a:lnTo>
                    <a:pt x="41" y="387"/>
                  </a:lnTo>
                  <a:lnTo>
                    <a:pt x="52" y="378"/>
                  </a:lnTo>
                  <a:lnTo>
                    <a:pt x="65" y="376"/>
                  </a:lnTo>
                  <a:lnTo>
                    <a:pt x="72" y="368"/>
                  </a:lnTo>
                  <a:lnTo>
                    <a:pt x="81" y="359"/>
                  </a:lnTo>
                  <a:lnTo>
                    <a:pt x="93" y="356"/>
                  </a:lnTo>
                  <a:lnTo>
                    <a:pt x="105" y="352"/>
                  </a:lnTo>
                  <a:lnTo>
                    <a:pt x="112" y="342"/>
                  </a:lnTo>
                  <a:lnTo>
                    <a:pt x="124" y="335"/>
                  </a:lnTo>
                  <a:lnTo>
                    <a:pt x="134" y="330"/>
                  </a:lnTo>
                  <a:lnTo>
                    <a:pt x="146" y="325"/>
                  </a:lnTo>
                  <a:lnTo>
                    <a:pt x="151" y="316"/>
                  </a:lnTo>
                  <a:lnTo>
                    <a:pt x="158" y="307"/>
                  </a:lnTo>
                  <a:lnTo>
                    <a:pt x="162" y="299"/>
                  </a:lnTo>
                  <a:lnTo>
                    <a:pt x="170" y="294"/>
                  </a:lnTo>
                  <a:lnTo>
                    <a:pt x="162" y="294"/>
                  </a:lnTo>
                  <a:lnTo>
                    <a:pt x="153" y="297"/>
                  </a:lnTo>
                  <a:lnTo>
                    <a:pt x="145" y="301"/>
                  </a:lnTo>
                  <a:lnTo>
                    <a:pt x="136" y="297"/>
                  </a:lnTo>
                  <a:lnTo>
                    <a:pt x="131" y="295"/>
                  </a:lnTo>
                  <a:lnTo>
                    <a:pt x="127" y="301"/>
                  </a:lnTo>
                  <a:lnTo>
                    <a:pt x="127" y="306"/>
                  </a:lnTo>
                  <a:lnTo>
                    <a:pt x="117" y="301"/>
                  </a:lnTo>
                  <a:lnTo>
                    <a:pt x="112" y="297"/>
                  </a:lnTo>
                  <a:lnTo>
                    <a:pt x="107" y="294"/>
                  </a:lnTo>
                  <a:lnTo>
                    <a:pt x="102" y="290"/>
                  </a:lnTo>
                  <a:lnTo>
                    <a:pt x="102" y="294"/>
                  </a:lnTo>
                  <a:lnTo>
                    <a:pt x="102" y="299"/>
                  </a:lnTo>
                  <a:lnTo>
                    <a:pt x="96" y="299"/>
                  </a:lnTo>
                  <a:lnTo>
                    <a:pt x="91" y="301"/>
                  </a:lnTo>
                  <a:lnTo>
                    <a:pt x="88" y="302"/>
                  </a:lnTo>
                  <a:lnTo>
                    <a:pt x="83" y="297"/>
                  </a:lnTo>
                  <a:lnTo>
                    <a:pt x="83" y="290"/>
                  </a:lnTo>
                  <a:lnTo>
                    <a:pt x="83" y="283"/>
                  </a:lnTo>
                  <a:lnTo>
                    <a:pt x="83" y="280"/>
                  </a:lnTo>
                  <a:lnTo>
                    <a:pt x="81" y="275"/>
                  </a:lnTo>
                  <a:lnTo>
                    <a:pt x="79" y="273"/>
                  </a:lnTo>
                  <a:lnTo>
                    <a:pt x="72" y="277"/>
                  </a:lnTo>
                  <a:lnTo>
                    <a:pt x="69" y="280"/>
                  </a:lnTo>
                  <a:lnTo>
                    <a:pt x="60" y="277"/>
                  </a:lnTo>
                  <a:lnTo>
                    <a:pt x="50" y="270"/>
                  </a:lnTo>
                  <a:lnTo>
                    <a:pt x="40" y="261"/>
                  </a:lnTo>
                  <a:lnTo>
                    <a:pt x="34" y="258"/>
                  </a:lnTo>
                  <a:lnTo>
                    <a:pt x="38" y="256"/>
                  </a:lnTo>
                  <a:lnTo>
                    <a:pt x="41" y="256"/>
                  </a:lnTo>
                  <a:lnTo>
                    <a:pt x="36" y="249"/>
                  </a:lnTo>
                  <a:lnTo>
                    <a:pt x="29" y="244"/>
                  </a:lnTo>
                  <a:lnTo>
                    <a:pt x="24" y="239"/>
                  </a:lnTo>
                  <a:lnTo>
                    <a:pt x="22" y="234"/>
                  </a:lnTo>
                  <a:lnTo>
                    <a:pt x="26" y="221"/>
                  </a:lnTo>
                  <a:lnTo>
                    <a:pt x="36" y="213"/>
                  </a:lnTo>
                  <a:lnTo>
                    <a:pt x="48" y="206"/>
                  </a:lnTo>
                  <a:lnTo>
                    <a:pt x="60" y="206"/>
                  </a:lnTo>
                  <a:lnTo>
                    <a:pt x="67" y="203"/>
                  </a:lnTo>
                  <a:lnTo>
                    <a:pt x="81" y="197"/>
                  </a:lnTo>
                  <a:lnTo>
                    <a:pt x="93" y="191"/>
                  </a:lnTo>
                  <a:lnTo>
                    <a:pt x="100" y="185"/>
                  </a:lnTo>
                  <a:lnTo>
                    <a:pt x="95" y="179"/>
                  </a:lnTo>
                  <a:lnTo>
                    <a:pt x="89" y="173"/>
                  </a:lnTo>
                  <a:lnTo>
                    <a:pt x="95" y="170"/>
                  </a:lnTo>
                  <a:lnTo>
                    <a:pt x="98" y="173"/>
                  </a:lnTo>
                  <a:lnTo>
                    <a:pt x="98" y="166"/>
                  </a:lnTo>
                  <a:lnTo>
                    <a:pt x="93" y="165"/>
                  </a:lnTo>
                  <a:lnTo>
                    <a:pt x="89" y="166"/>
                  </a:lnTo>
                  <a:lnTo>
                    <a:pt x="79" y="170"/>
                  </a:lnTo>
                  <a:lnTo>
                    <a:pt x="69" y="175"/>
                  </a:lnTo>
                  <a:lnTo>
                    <a:pt x="57" y="172"/>
                  </a:lnTo>
                  <a:lnTo>
                    <a:pt x="46" y="170"/>
                  </a:lnTo>
                  <a:lnTo>
                    <a:pt x="31" y="170"/>
                  </a:lnTo>
                  <a:lnTo>
                    <a:pt x="21" y="170"/>
                  </a:lnTo>
                  <a:lnTo>
                    <a:pt x="17" y="161"/>
                  </a:lnTo>
                  <a:lnTo>
                    <a:pt x="14" y="156"/>
                  </a:lnTo>
                  <a:lnTo>
                    <a:pt x="14" y="153"/>
                  </a:lnTo>
                  <a:lnTo>
                    <a:pt x="16" y="151"/>
                  </a:lnTo>
                  <a:lnTo>
                    <a:pt x="5" y="149"/>
                  </a:lnTo>
                  <a:lnTo>
                    <a:pt x="0" y="144"/>
                  </a:lnTo>
                  <a:lnTo>
                    <a:pt x="9" y="137"/>
                  </a:lnTo>
                  <a:lnTo>
                    <a:pt x="22" y="132"/>
                  </a:lnTo>
                  <a:lnTo>
                    <a:pt x="34" y="127"/>
                  </a:lnTo>
                  <a:lnTo>
                    <a:pt x="46" y="122"/>
                  </a:lnTo>
                  <a:lnTo>
                    <a:pt x="55" y="122"/>
                  </a:lnTo>
                  <a:lnTo>
                    <a:pt x="55" y="129"/>
                  </a:lnTo>
                  <a:lnTo>
                    <a:pt x="60" y="132"/>
                  </a:lnTo>
                  <a:lnTo>
                    <a:pt x="65" y="132"/>
                  </a:lnTo>
                  <a:lnTo>
                    <a:pt x="74" y="132"/>
                  </a:lnTo>
                  <a:lnTo>
                    <a:pt x="81" y="132"/>
                  </a:lnTo>
                  <a:lnTo>
                    <a:pt x="88" y="132"/>
                  </a:lnTo>
                  <a:lnTo>
                    <a:pt x="81" y="122"/>
                  </a:lnTo>
                  <a:lnTo>
                    <a:pt x="76" y="117"/>
                  </a:lnTo>
                  <a:lnTo>
                    <a:pt x="65" y="111"/>
                  </a:lnTo>
                  <a:lnTo>
                    <a:pt x="57" y="108"/>
                  </a:lnTo>
                  <a:lnTo>
                    <a:pt x="52" y="103"/>
                  </a:lnTo>
                  <a:lnTo>
                    <a:pt x="48" y="98"/>
                  </a:lnTo>
                  <a:lnTo>
                    <a:pt x="45" y="91"/>
                  </a:lnTo>
                  <a:lnTo>
                    <a:pt x="41" y="87"/>
                  </a:lnTo>
                  <a:lnTo>
                    <a:pt x="33" y="84"/>
                  </a:lnTo>
                  <a:lnTo>
                    <a:pt x="26" y="82"/>
                  </a:lnTo>
                  <a:lnTo>
                    <a:pt x="17" y="79"/>
                  </a:lnTo>
                  <a:lnTo>
                    <a:pt x="16" y="77"/>
                  </a:lnTo>
                  <a:lnTo>
                    <a:pt x="19" y="70"/>
                  </a:lnTo>
                  <a:lnTo>
                    <a:pt x="22" y="63"/>
                  </a:lnTo>
                  <a:lnTo>
                    <a:pt x="52" y="63"/>
                  </a:lnTo>
                  <a:lnTo>
                    <a:pt x="62" y="48"/>
                  </a:lnTo>
                  <a:lnTo>
                    <a:pt x="77" y="34"/>
                  </a:lnTo>
                  <a:lnTo>
                    <a:pt x="86" y="27"/>
                  </a:lnTo>
                  <a:lnTo>
                    <a:pt x="95" y="22"/>
                  </a:lnTo>
                  <a:lnTo>
                    <a:pt x="105" y="17"/>
                  </a:lnTo>
                  <a:lnTo>
                    <a:pt x="115" y="15"/>
                  </a:lnTo>
                  <a:lnTo>
                    <a:pt x="124" y="13"/>
                  </a:lnTo>
                  <a:lnTo>
                    <a:pt x="134" y="13"/>
                  </a:lnTo>
                  <a:lnTo>
                    <a:pt x="145" y="5"/>
                  </a:lnTo>
                  <a:lnTo>
                    <a:pt x="157" y="0"/>
                  </a:lnTo>
                  <a:lnTo>
                    <a:pt x="163" y="1"/>
                  </a:lnTo>
                  <a:lnTo>
                    <a:pt x="172" y="7"/>
                  </a:lnTo>
                  <a:lnTo>
                    <a:pt x="169" y="10"/>
                  </a:lnTo>
                  <a:lnTo>
                    <a:pt x="167" y="13"/>
                  </a:lnTo>
                  <a:lnTo>
                    <a:pt x="174" y="12"/>
                  </a:lnTo>
                  <a:lnTo>
                    <a:pt x="181" y="7"/>
                  </a:lnTo>
                  <a:lnTo>
                    <a:pt x="186" y="8"/>
                  </a:lnTo>
                  <a:lnTo>
                    <a:pt x="193" y="12"/>
                  </a:lnTo>
                  <a:lnTo>
                    <a:pt x="217" y="12"/>
                  </a:lnTo>
                  <a:lnTo>
                    <a:pt x="224" y="17"/>
                  </a:lnTo>
                  <a:lnTo>
                    <a:pt x="232" y="22"/>
                  </a:lnTo>
                  <a:lnTo>
                    <a:pt x="272" y="22"/>
                  </a:lnTo>
                  <a:lnTo>
                    <a:pt x="282" y="27"/>
                  </a:lnTo>
                  <a:lnTo>
                    <a:pt x="298" y="32"/>
                  </a:lnTo>
                  <a:lnTo>
                    <a:pt x="313" y="34"/>
                  </a:lnTo>
                  <a:lnTo>
                    <a:pt x="329" y="36"/>
                  </a:lnTo>
                  <a:lnTo>
                    <a:pt x="341" y="32"/>
                  </a:lnTo>
                  <a:lnTo>
                    <a:pt x="353" y="31"/>
                  </a:lnTo>
                  <a:lnTo>
                    <a:pt x="361" y="31"/>
                  </a:lnTo>
                  <a:lnTo>
                    <a:pt x="368" y="34"/>
                  </a:lnTo>
                  <a:lnTo>
                    <a:pt x="375" y="38"/>
                  </a:lnTo>
                  <a:lnTo>
                    <a:pt x="385" y="41"/>
                  </a:lnTo>
                  <a:lnTo>
                    <a:pt x="385" y="39"/>
                  </a:lnTo>
                  <a:lnTo>
                    <a:pt x="385" y="41"/>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231" name="Freeform 300"/>
            <p:cNvSpPr>
              <a:spLocks/>
            </p:cNvSpPr>
            <p:nvPr/>
          </p:nvSpPr>
          <p:spPr bwMode="auto">
            <a:xfrm>
              <a:off x="1246982" y="2568575"/>
              <a:ext cx="38100" cy="55562"/>
            </a:xfrm>
            <a:custGeom>
              <a:avLst/>
              <a:gdLst/>
              <a:ahLst/>
              <a:cxnLst>
                <a:cxn ang="0">
                  <a:pos x="10" y="14"/>
                </a:cxn>
                <a:cxn ang="0">
                  <a:pos x="3" y="11"/>
                </a:cxn>
                <a:cxn ang="0">
                  <a:pos x="0" y="14"/>
                </a:cxn>
                <a:cxn ang="0">
                  <a:pos x="0" y="5"/>
                </a:cxn>
                <a:cxn ang="0">
                  <a:pos x="2" y="2"/>
                </a:cxn>
                <a:cxn ang="0">
                  <a:pos x="5" y="0"/>
                </a:cxn>
                <a:cxn ang="0">
                  <a:pos x="12" y="4"/>
                </a:cxn>
                <a:cxn ang="0">
                  <a:pos x="12" y="11"/>
                </a:cxn>
                <a:cxn ang="0">
                  <a:pos x="17" y="17"/>
                </a:cxn>
                <a:cxn ang="0">
                  <a:pos x="20" y="23"/>
                </a:cxn>
                <a:cxn ang="0">
                  <a:pos x="24" y="30"/>
                </a:cxn>
                <a:cxn ang="0">
                  <a:pos x="22" y="33"/>
                </a:cxn>
                <a:cxn ang="0">
                  <a:pos x="20" y="35"/>
                </a:cxn>
                <a:cxn ang="0">
                  <a:pos x="12" y="30"/>
                </a:cxn>
                <a:cxn ang="0">
                  <a:pos x="10" y="24"/>
                </a:cxn>
                <a:cxn ang="0">
                  <a:pos x="8" y="17"/>
                </a:cxn>
                <a:cxn ang="0">
                  <a:pos x="10" y="14"/>
                </a:cxn>
              </a:cxnLst>
              <a:rect l="0" t="0" r="r" b="b"/>
              <a:pathLst>
                <a:path w="24" h="35">
                  <a:moveTo>
                    <a:pt x="10" y="14"/>
                  </a:moveTo>
                  <a:lnTo>
                    <a:pt x="3" y="11"/>
                  </a:lnTo>
                  <a:lnTo>
                    <a:pt x="0" y="14"/>
                  </a:lnTo>
                  <a:lnTo>
                    <a:pt x="0" y="5"/>
                  </a:lnTo>
                  <a:lnTo>
                    <a:pt x="2" y="2"/>
                  </a:lnTo>
                  <a:lnTo>
                    <a:pt x="5" y="0"/>
                  </a:lnTo>
                  <a:lnTo>
                    <a:pt x="12" y="4"/>
                  </a:lnTo>
                  <a:lnTo>
                    <a:pt x="12" y="11"/>
                  </a:lnTo>
                  <a:lnTo>
                    <a:pt x="17" y="17"/>
                  </a:lnTo>
                  <a:lnTo>
                    <a:pt x="20" y="23"/>
                  </a:lnTo>
                  <a:lnTo>
                    <a:pt x="24" y="30"/>
                  </a:lnTo>
                  <a:lnTo>
                    <a:pt x="22" y="33"/>
                  </a:lnTo>
                  <a:lnTo>
                    <a:pt x="20" y="35"/>
                  </a:lnTo>
                  <a:lnTo>
                    <a:pt x="12" y="30"/>
                  </a:lnTo>
                  <a:lnTo>
                    <a:pt x="10" y="24"/>
                  </a:lnTo>
                  <a:lnTo>
                    <a:pt x="8" y="17"/>
                  </a:lnTo>
                  <a:lnTo>
                    <a:pt x="10" y="14"/>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232" name="Freeform 301"/>
            <p:cNvSpPr>
              <a:spLocks/>
            </p:cNvSpPr>
            <p:nvPr/>
          </p:nvSpPr>
          <p:spPr bwMode="auto">
            <a:xfrm>
              <a:off x="1186657" y="2508250"/>
              <a:ext cx="34925" cy="66675"/>
            </a:xfrm>
            <a:custGeom>
              <a:avLst/>
              <a:gdLst/>
              <a:ahLst/>
              <a:cxnLst>
                <a:cxn ang="0">
                  <a:pos x="17" y="21"/>
                </a:cxn>
                <a:cxn ang="0">
                  <a:pos x="19" y="21"/>
                </a:cxn>
                <a:cxn ang="0">
                  <a:pos x="22" y="21"/>
                </a:cxn>
                <a:cxn ang="0">
                  <a:pos x="22" y="31"/>
                </a:cxn>
                <a:cxn ang="0">
                  <a:pos x="21" y="42"/>
                </a:cxn>
                <a:cxn ang="0">
                  <a:pos x="14" y="31"/>
                </a:cxn>
                <a:cxn ang="0">
                  <a:pos x="14" y="21"/>
                </a:cxn>
                <a:cxn ang="0">
                  <a:pos x="3" y="16"/>
                </a:cxn>
                <a:cxn ang="0">
                  <a:pos x="0" y="6"/>
                </a:cxn>
                <a:cxn ang="0">
                  <a:pos x="2" y="0"/>
                </a:cxn>
                <a:cxn ang="0">
                  <a:pos x="5" y="0"/>
                </a:cxn>
                <a:cxn ang="0">
                  <a:pos x="10" y="0"/>
                </a:cxn>
                <a:cxn ang="0">
                  <a:pos x="17" y="0"/>
                </a:cxn>
                <a:cxn ang="0">
                  <a:pos x="15" y="7"/>
                </a:cxn>
                <a:cxn ang="0">
                  <a:pos x="15" y="13"/>
                </a:cxn>
                <a:cxn ang="0">
                  <a:pos x="15" y="16"/>
                </a:cxn>
                <a:cxn ang="0">
                  <a:pos x="17" y="21"/>
                </a:cxn>
              </a:cxnLst>
              <a:rect l="0" t="0" r="r" b="b"/>
              <a:pathLst>
                <a:path w="22" h="42">
                  <a:moveTo>
                    <a:pt x="17" y="21"/>
                  </a:moveTo>
                  <a:lnTo>
                    <a:pt x="19" y="21"/>
                  </a:lnTo>
                  <a:lnTo>
                    <a:pt x="22" y="21"/>
                  </a:lnTo>
                  <a:lnTo>
                    <a:pt x="22" y="31"/>
                  </a:lnTo>
                  <a:lnTo>
                    <a:pt x="21" y="42"/>
                  </a:lnTo>
                  <a:lnTo>
                    <a:pt x="14" y="31"/>
                  </a:lnTo>
                  <a:lnTo>
                    <a:pt x="14" y="21"/>
                  </a:lnTo>
                  <a:lnTo>
                    <a:pt x="3" y="16"/>
                  </a:lnTo>
                  <a:lnTo>
                    <a:pt x="0" y="6"/>
                  </a:lnTo>
                  <a:lnTo>
                    <a:pt x="2" y="0"/>
                  </a:lnTo>
                  <a:lnTo>
                    <a:pt x="5" y="0"/>
                  </a:lnTo>
                  <a:lnTo>
                    <a:pt x="10" y="0"/>
                  </a:lnTo>
                  <a:lnTo>
                    <a:pt x="17" y="0"/>
                  </a:lnTo>
                  <a:lnTo>
                    <a:pt x="15" y="7"/>
                  </a:lnTo>
                  <a:lnTo>
                    <a:pt x="15" y="13"/>
                  </a:lnTo>
                  <a:lnTo>
                    <a:pt x="15" y="16"/>
                  </a:lnTo>
                  <a:lnTo>
                    <a:pt x="17" y="21"/>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233" name="Freeform 302"/>
            <p:cNvSpPr>
              <a:spLocks/>
            </p:cNvSpPr>
            <p:nvPr/>
          </p:nvSpPr>
          <p:spPr bwMode="auto">
            <a:xfrm>
              <a:off x="1577182" y="1905000"/>
              <a:ext cx="420688" cy="222250"/>
            </a:xfrm>
            <a:custGeom>
              <a:avLst/>
              <a:gdLst/>
              <a:ahLst/>
              <a:cxnLst>
                <a:cxn ang="0">
                  <a:pos x="239" y="111"/>
                </a:cxn>
                <a:cxn ang="0">
                  <a:pos x="241" y="117"/>
                </a:cxn>
                <a:cxn ang="0">
                  <a:pos x="248" y="124"/>
                </a:cxn>
                <a:cxn ang="0">
                  <a:pos x="246" y="131"/>
                </a:cxn>
                <a:cxn ang="0">
                  <a:pos x="230" y="135"/>
                </a:cxn>
                <a:cxn ang="0">
                  <a:pos x="208" y="133"/>
                </a:cxn>
                <a:cxn ang="0">
                  <a:pos x="189" y="123"/>
                </a:cxn>
                <a:cxn ang="0">
                  <a:pos x="174" y="123"/>
                </a:cxn>
                <a:cxn ang="0">
                  <a:pos x="158" y="131"/>
                </a:cxn>
                <a:cxn ang="0">
                  <a:pos x="137" y="135"/>
                </a:cxn>
                <a:cxn ang="0">
                  <a:pos x="115" y="140"/>
                </a:cxn>
                <a:cxn ang="0">
                  <a:pos x="94" y="140"/>
                </a:cxn>
                <a:cxn ang="0">
                  <a:pos x="79" y="135"/>
                </a:cxn>
                <a:cxn ang="0">
                  <a:pos x="69" y="124"/>
                </a:cxn>
                <a:cxn ang="0">
                  <a:pos x="53" y="123"/>
                </a:cxn>
                <a:cxn ang="0">
                  <a:pos x="33" y="117"/>
                </a:cxn>
                <a:cxn ang="0">
                  <a:pos x="33" y="100"/>
                </a:cxn>
                <a:cxn ang="0">
                  <a:pos x="58" y="95"/>
                </a:cxn>
                <a:cxn ang="0">
                  <a:pos x="82" y="95"/>
                </a:cxn>
                <a:cxn ang="0">
                  <a:pos x="84" y="90"/>
                </a:cxn>
                <a:cxn ang="0">
                  <a:pos x="62" y="90"/>
                </a:cxn>
                <a:cxn ang="0">
                  <a:pos x="38" y="90"/>
                </a:cxn>
                <a:cxn ang="0">
                  <a:pos x="15" y="86"/>
                </a:cxn>
                <a:cxn ang="0">
                  <a:pos x="14" y="73"/>
                </a:cxn>
                <a:cxn ang="0">
                  <a:pos x="26" y="69"/>
                </a:cxn>
                <a:cxn ang="0">
                  <a:pos x="22" y="68"/>
                </a:cxn>
                <a:cxn ang="0">
                  <a:pos x="3" y="64"/>
                </a:cxn>
                <a:cxn ang="0">
                  <a:pos x="0" y="49"/>
                </a:cxn>
                <a:cxn ang="0">
                  <a:pos x="14" y="31"/>
                </a:cxn>
                <a:cxn ang="0">
                  <a:pos x="34" y="21"/>
                </a:cxn>
                <a:cxn ang="0">
                  <a:pos x="53" y="16"/>
                </a:cxn>
                <a:cxn ang="0">
                  <a:pos x="67" y="18"/>
                </a:cxn>
                <a:cxn ang="0">
                  <a:pos x="70" y="28"/>
                </a:cxn>
                <a:cxn ang="0">
                  <a:pos x="77" y="28"/>
                </a:cxn>
                <a:cxn ang="0">
                  <a:pos x="94" y="25"/>
                </a:cxn>
                <a:cxn ang="0">
                  <a:pos x="105" y="31"/>
                </a:cxn>
                <a:cxn ang="0">
                  <a:pos x="117" y="37"/>
                </a:cxn>
                <a:cxn ang="0">
                  <a:pos x="124" y="30"/>
                </a:cxn>
                <a:cxn ang="0">
                  <a:pos x="134" y="26"/>
                </a:cxn>
                <a:cxn ang="0">
                  <a:pos x="151" y="42"/>
                </a:cxn>
                <a:cxn ang="0">
                  <a:pos x="153" y="52"/>
                </a:cxn>
                <a:cxn ang="0">
                  <a:pos x="160" y="61"/>
                </a:cxn>
                <a:cxn ang="0">
                  <a:pos x="167" y="55"/>
                </a:cxn>
                <a:cxn ang="0">
                  <a:pos x="158" y="37"/>
                </a:cxn>
                <a:cxn ang="0">
                  <a:pos x="155" y="21"/>
                </a:cxn>
                <a:cxn ang="0">
                  <a:pos x="163" y="14"/>
                </a:cxn>
                <a:cxn ang="0">
                  <a:pos x="179" y="14"/>
                </a:cxn>
                <a:cxn ang="0">
                  <a:pos x="177" y="9"/>
                </a:cxn>
                <a:cxn ang="0">
                  <a:pos x="193" y="0"/>
                </a:cxn>
                <a:cxn ang="0">
                  <a:pos x="211" y="12"/>
                </a:cxn>
                <a:cxn ang="0">
                  <a:pos x="199" y="28"/>
                </a:cxn>
                <a:cxn ang="0">
                  <a:pos x="206" y="52"/>
                </a:cxn>
                <a:cxn ang="0">
                  <a:pos x="213" y="71"/>
                </a:cxn>
                <a:cxn ang="0">
                  <a:pos x="236" y="92"/>
                </a:cxn>
                <a:cxn ang="0">
                  <a:pos x="265" y="107"/>
                </a:cxn>
                <a:cxn ang="0">
                  <a:pos x="246" y="111"/>
                </a:cxn>
              </a:cxnLst>
              <a:rect l="0" t="0" r="r" b="b"/>
              <a:pathLst>
                <a:path w="265" h="140">
                  <a:moveTo>
                    <a:pt x="246" y="111"/>
                  </a:moveTo>
                  <a:lnTo>
                    <a:pt x="239" y="111"/>
                  </a:lnTo>
                  <a:lnTo>
                    <a:pt x="239" y="116"/>
                  </a:lnTo>
                  <a:lnTo>
                    <a:pt x="241" y="117"/>
                  </a:lnTo>
                  <a:lnTo>
                    <a:pt x="246" y="119"/>
                  </a:lnTo>
                  <a:lnTo>
                    <a:pt x="248" y="124"/>
                  </a:lnTo>
                  <a:lnTo>
                    <a:pt x="251" y="126"/>
                  </a:lnTo>
                  <a:lnTo>
                    <a:pt x="246" y="131"/>
                  </a:lnTo>
                  <a:lnTo>
                    <a:pt x="239" y="135"/>
                  </a:lnTo>
                  <a:lnTo>
                    <a:pt x="230" y="135"/>
                  </a:lnTo>
                  <a:lnTo>
                    <a:pt x="222" y="136"/>
                  </a:lnTo>
                  <a:lnTo>
                    <a:pt x="208" y="133"/>
                  </a:lnTo>
                  <a:lnTo>
                    <a:pt x="199" y="128"/>
                  </a:lnTo>
                  <a:lnTo>
                    <a:pt x="189" y="123"/>
                  </a:lnTo>
                  <a:lnTo>
                    <a:pt x="180" y="121"/>
                  </a:lnTo>
                  <a:lnTo>
                    <a:pt x="174" y="123"/>
                  </a:lnTo>
                  <a:lnTo>
                    <a:pt x="168" y="129"/>
                  </a:lnTo>
                  <a:lnTo>
                    <a:pt x="158" y="131"/>
                  </a:lnTo>
                  <a:lnTo>
                    <a:pt x="148" y="135"/>
                  </a:lnTo>
                  <a:lnTo>
                    <a:pt x="137" y="135"/>
                  </a:lnTo>
                  <a:lnTo>
                    <a:pt x="131" y="140"/>
                  </a:lnTo>
                  <a:lnTo>
                    <a:pt x="115" y="140"/>
                  </a:lnTo>
                  <a:lnTo>
                    <a:pt x="105" y="140"/>
                  </a:lnTo>
                  <a:lnTo>
                    <a:pt x="94" y="140"/>
                  </a:lnTo>
                  <a:lnTo>
                    <a:pt x="86" y="140"/>
                  </a:lnTo>
                  <a:lnTo>
                    <a:pt x="79" y="135"/>
                  </a:lnTo>
                  <a:lnTo>
                    <a:pt x="76" y="128"/>
                  </a:lnTo>
                  <a:lnTo>
                    <a:pt x="69" y="124"/>
                  </a:lnTo>
                  <a:lnTo>
                    <a:pt x="62" y="123"/>
                  </a:lnTo>
                  <a:lnTo>
                    <a:pt x="53" y="123"/>
                  </a:lnTo>
                  <a:lnTo>
                    <a:pt x="48" y="124"/>
                  </a:lnTo>
                  <a:lnTo>
                    <a:pt x="33" y="117"/>
                  </a:lnTo>
                  <a:lnTo>
                    <a:pt x="24" y="107"/>
                  </a:lnTo>
                  <a:lnTo>
                    <a:pt x="33" y="100"/>
                  </a:lnTo>
                  <a:lnTo>
                    <a:pt x="45" y="97"/>
                  </a:lnTo>
                  <a:lnTo>
                    <a:pt x="58" y="95"/>
                  </a:lnTo>
                  <a:lnTo>
                    <a:pt x="74" y="95"/>
                  </a:lnTo>
                  <a:lnTo>
                    <a:pt x="82" y="95"/>
                  </a:lnTo>
                  <a:lnTo>
                    <a:pt x="91" y="95"/>
                  </a:lnTo>
                  <a:lnTo>
                    <a:pt x="84" y="90"/>
                  </a:lnTo>
                  <a:lnTo>
                    <a:pt x="77" y="90"/>
                  </a:lnTo>
                  <a:lnTo>
                    <a:pt x="62" y="90"/>
                  </a:lnTo>
                  <a:lnTo>
                    <a:pt x="51" y="90"/>
                  </a:lnTo>
                  <a:lnTo>
                    <a:pt x="38" y="90"/>
                  </a:lnTo>
                  <a:lnTo>
                    <a:pt x="26" y="90"/>
                  </a:lnTo>
                  <a:lnTo>
                    <a:pt x="15" y="86"/>
                  </a:lnTo>
                  <a:lnTo>
                    <a:pt x="12" y="80"/>
                  </a:lnTo>
                  <a:lnTo>
                    <a:pt x="14" y="73"/>
                  </a:lnTo>
                  <a:lnTo>
                    <a:pt x="19" y="71"/>
                  </a:lnTo>
                  <a:lnTo>
                    <a:pt x="26" y="69"/>
                  </a:lnTo>
                  <a:lnTo>
                    <a:pt x="33" y="69"/>
                  </a:lnTo>
                  <a:lnTo>
                    <a:pt x="22" y="68"/>
                  </a:lnTo>
                  <a:lnTo>
                    <a:pt x="14" y="69"/>
                  </a:lnTo>
                  <a:lnTo>
                    <a:pt x="3" y="64"/>
                  </a:lnTo>
                  <a:lnTo>
                    <a:pt x="0" y="59"/>
                  </a:lnTo>
                  <a:lnTo>
                    <a:pt x="0" y="49"/>
                  </a:lnTo>
                  <a:lnTo>
                    <a:pt x="7" y="40"/>
                  </a:lnTo>
                  <a:lnTo>
                    <a:pt x="14" y="31"/>
                  </a:lnTo>
                  <a:lnTo>
                    <a:pt x="24" y="26"/>
                  </a:lnTo>
                  <a:lnTo>
                    <a:pt x="34" y="21"/>
                  </a:lnTo>
                  <a:lnTo>
                    <a:pt x="45" y="18"/>
                  </a:lnTo>
                  <a:lnTo>
                    <a:pt x="53" y="16"/>
                  </a:lnTo>
                  <a:lnTo>
                    <a:pt x="64" y="16"/>
                  </a:lnTo>
                  <a:lnTo>
                    <a:pt x="67" y="18"/>
                  </a:lnTo>
                  <a:lnTo>
                    <a:pt x="69" y="23"/>
                  </a:lnTo>
                  <a:lnTo>
                    <a:pt x="70" y="28"/>
                  </a:lnTo>
                  <a:lnTo>
                    <a:pt x="72" y="33"/>
                  </a:lnTo>
                  <a:lnTo>
                    <a:pt x="77" y="28"/>
                  </a:lnTo>
                  <a:lnTo>
                    <a:pt x="88" y="25"/>
                  </a:lnTo>
                  <a:lnTo>
                    <a:pt x="94" y="25"/>
                  </a:lnTo>
                  <a:lnTo>
                    <a:pt x="101" y="28"/>
                  </a:lnTo>
                  <a:lnTo>
                    <a:pt x="105" y="31"/>
                  </a:lnTo>
                  <a:lnTo>
                    <a:pt x="110" y="40"/>
                  </a:lnTo>
                  <a:lnTo>
                    <a:pt x="117" y="37"/>
                  </a:lnTo>
                  <a:lnTo>
                    <a:pt x="125" y="37"/>
                  </a:lnTo>
                  <a:lnTo>
                    <a:pt x="124" y="30"/>
                  </a:lnTo>
                  <a:lnTo>
                    <a:pt x="124" y="26"/>
                  </a:lnTo>
                  <a:lnTo>
                    <a:pt x="134" y="26"/>
                  </a:lnTo>
                  <a:lnTo>
                    <a:pt x="144" y="31"/>
                  </a:lnTo>
                  <a:lnTo>
                    <a:pt x="151" y="42"/>
                  </a:lnTo>
                  <a:lnTo>
                    <a:pt x="151" y="45"/>
                  </a:lnTo>
                  <a:lnTo>
                    <a:pt x="153" y="52"/>
                  </a:lnTo>
                  <a:lnTo>
                    <a:pt x="153" y="57"/>
                  </a:lnTo>
                  <a:lnTo>
                    <a:pt x="160" y="61"/>
                  </a:lnTo>
                  <a:lnTo>
                    <a:pt x="163" y="57"/>
                  </a:lnTo>
                  <a:lnTo>
                    <a:pt x="167" y="55"/>
                  </a:lnTo>
                  <a:lnTo>
                    <a:pt x="162" y="47"/>
                  </a:lnTo>
                  <a:lnTo>
                    <a:pt x="158" y="37"/>
                  </a:lnTo>
                  <a:lnTo>
                    <a:pt x="155" y="26"/>
                  </a:lnTo>
                  <a:lnTo>
                    <a:pt x="155" y="21"/>
                  </a:lnTo>
                  <a:lnTo>
                    <a:pt x="156" y="14"/>
                  </a:lnTo>
                  <a:lnTo>
                    <a:pt x="163" y="14"/>
                  </a:lnTo>
                  <a:lnTo>
                    <a:pt x="170" y="14"/>
                  </a:lnTo>
                  <a:lnTo>
                    <a:pt x="179" y="14"/>
                  </a:lnTo>
                  <a:lnTo>
                    <a:pt x="177" y="11"/>
                  </a:lnTo>
                  <a:lnTo>
                    <a:pt x="177" y="9"/>
                  </a:lnTo>
                  <a:lnTo>
                    <a:pt x="182" y="2"/>
                  </a:lnTo>
                  <a:lnTo>
                    <a:pt x="193" y="0"/>
                  </a:lnTo>
                  <a:lnTo>
                    <a:pt x="205" y="2"/>
                  </a:lnTo>
                  <a:lnTo>
                    <a:pt x="211" y="12"/>
                  </a:lnTo>
                  <a:lnTo>
                    <a:pt x="205" y="19"/>
                  </a:lnTo>
                  <a:lnTo>
                    <a:pt x="199" y="28"/>
                  </a:lnTo>
                  <a:lnTo>
                    <a:pt x="201" y="40"/>
                  </a:lnTo>
                  <a:lnTo>
                    <a:pt x="206" y="52"/>
                  </a:lnTo>
                  <a:lnTo>
                    <a:pt x="210" y="61"/>
                  </a:lnTo>
                  <a:lnTo>
                    <a:pt x="213" y="71"/>
                  </a:lnTo>
                  <a:lnTo>
                    <a:pt x="218" y="81"/>
                  </a:lnTo>
                  <a:lnTo>
                    <a:pt x="236" y="92"/>
                  </a:lnTo>
                  <a:lnTo>
                    <a:pt x="253" y="98"/>
                  </a:lnTo>
                  <a:lnTo>
                    <a:pt x="265" y="107"/>
                  </a:lnTo>
                  <a:lnTo>
                    <a:pt x="254" y="111"/>
                  </a:lnTo>
                  <a:lnTo>
                    <a:pt x="246" y="111"/>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234" name="Freeform 303"/>
            <p:cNvSpPr>
              <a:spLocks/>
            </p:cNvSpPr>
            <p:nvPr/>
          </p:nvSpPr>
          <p:spPr bwMode="auto">
            <a:xfrm>
              <a:off x="1421607" y="1873250"/>
              <a:ext cx="234950" cy="152400"/>
            </a:xfrm>
            <a:custGeom>
              <a:avLst/>
              <a:gdLst/>
              <a:ahLst/>
              <a:cxnLst>
                <a:cxn ang="0">
                  <a:pos x="31" y="91"/>
                </a:cxn>
                <a:cxn ang="0">
                  <a:pos x="27" y="86"/>
                </a:cxn>
                <a:cxn ang="0">
                  <a:pos x="24" y="81"/>
                </a:cxn>
                <a:cxn ang="0">
                  <a:pos x="17" y="77"/>
                </a:cxn>
                <a:cxn ang="0">
                  <a:pos x="10" y="75"/>
                </a:cxn>
                <a:cxn ang="0">
                  <a:pos x="2" y="72"/>
                </a:cxn>
                <a:cxn ang="0">
                  <a:pos x="0" y="70"/>
                </a:cxn>
                <a:cxn ang="0">
                  <a:pos x="3" y="57"/>
                </a:cxn>
                <a:cxn ang="0">
                  <a:pos x="12" y="46"/>
                </a:cxn>
                <a:cxn ang="0">
                  <a:pos x="19" y="34"/>
                </a:cxn>
                <a:cxn ang="0">
                  <a:pos x="24" y="22"/>
                </a:cxn>
                <a:cxn ang="0">
                  <a:pos x="20" y="12"/>
                </a:cxn>
                <a:cxn ang="0">
                  <a:pos x="17" y="3"/>
                </a:cxn>
                <a:cxn ang="0">
                  <a:pos x="33" y="0"/>
                </a:cxn>
                <a:cxn ang="0">
                  <a:pos x="48" y="3"/>
                </a:cxn>
                <a:cxn ang="0">
                  <a:pos x="55" y="0"/>
                </a:cxn>
                <a:cxn ang="0">
                  <a:pos x="69" y="0"/>
                </a:cxn>
                <a:cxn ang="0">
                  <a:pos x="81" y="5"/>
                </a:cxn>
                <a:cxn ang="0">
                  <a:pos x="94" y="10"/>
                </a:cxn>
                <a:cxn ang="0">
                  <a:pos x="103" y="10"/>
                </a:cxn>
                <a:cxn ang="0">
                  <a:pos x="112" y="8"/>
                </a:cxn>
                <a:cxn ang="0">
                  <a:pos x="120" y="8"/>
                </a:cxn>
                <a:cxn ang="0">
                  <a:pos x="134" y="14"/>
                </a:cxn>
                <a:cxn ang="0">
                  <a:pos x="143" y="20"/>
                </a:cxn>
                <a:cxn ang="0">
                  <a:pos x="148" y="31"/>
                </a:cxn>
                <a:cxn ang="0">
                  <a:pos x="143" y="32"/>
                </a:cxn>
                <a:cxn ang="0">
                  <a:pos x="132" y="36"/>
                </a:cxn>
                <a:cxn ang="0">
                  <a:pos x="122" y="38"/>
                </a:cxn>
                <a:cxn ang="0">
                  <a:pos x="117" y="41"/>
                </a:cxn>
                <a:cxn ang="0">
                  <a:pos x="103" y="46"/>
                </a:cxn>
                <a:cxn ang="0">
                  <a:pos x="89" y="58"/>
                </a:cxn>
                <a:cxn ang="0">
                  <a:pos x="81" y="69"/>
                </a:cxn>
                <a:cxn ang="0">
                  <a:pos x="77" y="81"/>
                </a:cxn>
                <a:cxn ang="0">
                  <a:pos x="70" y="84"/>
                </a:cxn>
                <a:cxn ang="0">
                  <a:pos x="58" y="89"/>
                </a:cxn>
                <a:cxn ang="0">
                  <a:pos x="46" y="93"/>
                </a:cxn>
                <a:cxn ang="0">
                  <a:pos x="39" y="96"/>
                </a:cxn>
                <a:cxn ang="0">
                  <a:pos x="34" y="93"/>
                </a:cxn>
                <a:cxn ang="0">
                  <a:pos x="31" y="91"/>
                </a:cxn>
              </a:cxnLst>
              <a:rect l="0" t="0" r="r" b="b"/>
              <a:pathLst>
                <a:path w="148" h="96">
                  <a:moveTo>
                    <a:pt x="31" y="91"/>
                  </a:moveTo>
                  <a:lnTo>
                    <a:pt x="27" y="86"/>
                  </a:lnTo>
                  <a:lnTo>
                    <a:pt x="24" y="81"/>
                  </a:lnTo>
                  <a:lnTo>
                    <a:pt x="17" y="77"/>
                  </a:lnTo>
                  <a:lnTo>
                    <a:pt x="10" y="75"/>
                  </a:lnTo>
                  <a:lnTo>
                    <a:pt x="2" y="72"/>
                  </a:lnTo>
                  <a:lnTo>
                    <a:pt x="0" y="70"/>
                  </a:lnTo>
                  <a:lnTo>
                    <a:pt x="3" y="57"/>
                  </a:lnTo>
                  <a:lnTo>
                    <a:pt x="12" y="46"/>
                  </a:lnTo>
                  <a:lnTo>
                    <a:pt x="19" y="34"/>
                  </a:lnTo>
                  <a:lnTo>
                    <a:pt x="24" y="22"/>
                  </a:lnTo>
                  <a:lnTo>
                    <a:pt x="20" y="12"/>
                  </a:lnTo>
                  <a:lnTo>
                    <a:pt x="17" y="3"/>
                  </a:lnTo>
                  <a:lnTo>
                    <a:pt x="33" y="0"/>
                  </a:lnTo>
                  <a:lnTo>
                    <a:pt x="48" y="3"/>
                  </a:lnTo>
                  <a:lnTo>
                    <a:pt x="55" y="0"/>
                  </a:lnTo>
                  <a:lnTo>
                    <a:pt x="69" y="0"/>
                  </a:lnTo>
                  <a:lnTo>
                    <a:pt x="81" y="5"/>
                  </a:lnTo>
                  <a:lnTo>
                    <a:pt x="94" y="10"/>
                  </a:lnTo>
                  <a:lnTo>
                    <a:pt x="103" y="10"/>
                  </a:lnTo>
                  <a:lnTo>
                    <a:pt x="112" y="8"/>
                  </a:lnTo>
                  <a:lnTo>
                    <a:pt x="120" y="8"/>
                  </a:lnTo>
                  <a:lnTo>
                    <a:pt x="134" y="14"/>
                  </a:lnTo>
                  <a:lnTo>
                    <a:pt x="143" y="20"/>
                  </a:lnTo>
                  <a:lnTo>
                    <a:pt x="148" y="31"/>
                  </a:lnTo>
                  <a:lnTo>
                    <a:pt x="143" y="32"/>
                  </a:lnTo>
                  <a:lnTo>
                    <a:pt x="132" y="36"/>
                  </a:lnTo>
                  <a:lnTo>
                    <a:pt x="122" y="38"/>
                  </a:lnTo>
                  <a:lnTo>
                    <a:pt x="117" y="41"/>
                  </a:lnTo>
                  <a:lnTo>
                    <a:pt x="103" y="46"/>
                  </a:lnTo>
                  <a:lnTo>
                    <a:pt x="89" y="58"/>
                  </a:lnTo>
                  <a:lnTo>
                    <a:pt x="81" y="69"/>
                  </a:lnTo>
                  <a:lnTo>
                    <a:pt x="77" y="81"/>
                  </a:lnTo>
                  <a:lnTo>
                    <a:pt x="70" y="84"/>
                  </a:lnTo>
                  <a:lnTo>
                    <a:pt x="58" y="89"/>
                  </a:lnTo>
                  <a:lnTo>
                    <a:pt x="46" y="93"/>
                  </a:lnTo>
                  <a:lnTo>
                    <a:pt x="39" y="96"/>
                  </a:lnTo>
                  <a:lnTo>
                    <a:pt x="34" y="93"/>
                  </a:lnTo>
                  <a:lnTo>
                    <a:pt x="31" y="91"/>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235" name="Freeform 304"/>
            <p:cNvSpPr>
              <a:spLocks/>
            </p:cNvSpPr>
            <p:nvPr/>
          </p:nvSpPr>
          <p:spPr bwMode="auto">
            <a:xfrm>
              <a:off x="1607344" y="1760538"/>
              <a:ext cx="284163" cy="117475"/>
            </a:xfrm>
            <a:custGeom>
              <a:avLst/>
              <a:gdLst/>
              <a:ahLst/>
              <a:cxnLst>
                <a:cxn ang="0">
                  <a:pos x="51" y="71"/>
                </a:cxn>
                <a:cxn ang="0">
                  <a:pos x="51" y="61"/>
                </a:cxn>
                <a:cxn ang="0">
                  <a:pos x="55" y="55"/>
                </a:cxn>
                <a:cxn ang="0">
                  <a:pos x="48" y="52"/>
                </a:cxn>
                <a:cxn ang="0">
                  <a:pos x="34" y="57"/>
                </a:cxn>
                <a:cxn ang="0">
                  <a:pos x="15" y="57"/>
                </a:cxn>
                <a:cxn ang="0">
                  <a:pos x="2" y="52"/>
                </a:cxn>
                <a:cxn ang="0">
                  <a:pos x="0" y="43"/>
                </a:cxn>
                <a:cxn ang="0">
                  <a:pos x="7" y="38"/>
                </a:cxn>
                <a:cxn ang="0">
                  <a:pos x="26" y="38"/>
                </a:cxn>
                <a:cxn ang="0">
                  <a:pos x="24" y="38"/>
                </a:cxn>
                <a:cxn ang="0">
                  <a:pos x="14" y="26"/>
                </a:cxn>
                <a:cxn ang="0">
                  <a:pos x="22" y="26"/>
                </a:cxn>
                <a:cxn ang="0">
                  <a:pos x="31" y="28"/>
                </a:cxn>
                <a:cxn ang="0">
                  <a:pos x="45" y="30"/>
                </a:cxn>
                <a:cxn ang="0">
                  <a:pos x="19" y="24"/>
                </a:cxn>
                <a:cxn ang="0">
                  <a:pos x="29" y="19"/>
                </a:cxn>
                <a:cxn ang="0">
                  <a:pos x="43" y="21"/>
                </a:cxn>
                <a:cxn ang="0">
                  <a:pos x="27" y="14"/>
                </a:cxn>
                <a:cxn ang="0">
                  <a:pos x="43" y="14"/>
                </a:cxn>
                <a:cxn ang="0">
                  <a:pos x="51" y="21"/>
                </a:cxn>
                <a:cxn ang="0">
                  <a:pos x="63" y="21"/>
                </a:cxn>
                <a:cxn ang="0">
                  <a:pos x="84" y="31"/>
                </a:cxn>
                <a:cxn ang="0">
                  <a:pos x="112" y="42"/>
                </a:cxn>
                <a:cxn ang="0">
                  <a:pos x="124" y="35"/>
                </a:cxn>
                <a:cxn ang="0">
                  <a:pos x="113" y="33"/>
                </a:cxn>
                <a:cxn ang="0">
                  <a:pos x="118" y="31"/>
                </a:cxn>
                <a:cxn ang="0">
                  <a:pos x="110" y="21"/>
                </a:cxn>
                <a:cxn ang="0">
                  <a:pos x="106" y="11"/>
                </a:cxn>
                <a:cxn ang="0">
                  <a:pos x="117" y="2"/>
                </a:cxn>
                <a:cxn ang="0">
                  <a:pos x="129" y="2"/>
                </a:cxn>
                <a:cxn ang="0">
                  <a:pos x="132" y="7"/>
                </a:cxn>
                <a:cxn ang="0">
                  <a:pos x="139" y="23"/>
                </a:cxn>
                <a:cxn ang="0">
                  <a:pos x="158" y="26"/>
                </a:cxn>
                <a:cxn ang="0">
                  <a:pos x="174" y="26"/>
                </a:cxn>
                <a:cxn ang="0">
                  <a:pos x="175" y="42"/>
                </a:cxn>
                <a:cxn ang="0">
                  <a:pos x="165" y="55"/>
                </a:cxn>
                <a:cxn ang="0">
                  <a:pos x="155" y="59"/>
                </a:cxn>
                <a:cxn ang="0">
                  <a:pos x="132" y="57"/>
                </a:cxn>
                <a:cxn ang="0">
                  <a:pos x="122" y="59"/>
                </a:cxn>
                <a:cxn ang="0">
                  <a:pos x="100" y="64"/>
                </a:cxn>
                <a:cxn ang="0">
                  <a:pos x="77" y="71"/>
                </a:cxn>
              </a:cxnLst>
              <a:rect l="0" t="0" r="r" b="b"/>
              <a:pathLst>
                <a:path w="179" h="74">
                  <a:moveTo>
                    <a:pt x="62" y="74"/>
                  </a:moveTo>
                  <a:lnTo>
                    <a:pt x="51" y="71"/>
                  </a:lnTo>
                  <a:lnTo>
                    <a:pt x="48" y="67"/>
                  </a:lnTo>
                  <a:lnTo>
                    <a:pt x="51" y="61"/>
                  </a:lnTo>
                  <a:lnTo>
                    <a:pt x="62" y="61"/>
                  </a:lnTo>
                  <a:lnTo>
                    <a:pt x="55" y="55"/>
                  </a:lnTo>
                  <a:lnTo>
                    <a:pt x="53" y="48"/>
                  </a:lnTo>
                  <a:lnTo>
                    <a:pt x="48" y="52"/>
                  </a:lnTo>
                  <a:lnTo>
                    <a:pt x="48" y="55"/>
                  </a:lnTo>
                  <a:lnTo>
                    <a:pt x="34" y="57"/>
                  </a:lnTo>
                  <a:lnTo>
                    <a:pt x="26" y="59"/>
                  </a:lnTo>
                  <a:lnTo>
                    <a:pt x="15" y="57"/>
                  </a:lnTo>
                  <a:lnTo>
                    <a:pt x="8" y="55"/>
                  </a:lnTo>
                  <a:lnTo>
                    <a:pt x="2" y="52"/>
                  </a:lnTo>
                  <a:lnTo>
                    <a:pt x="0" y="48"/>
                  </a:lnTo>
                  <a:lnTo>
                    <a:pt x="0" y="43"/>
                  </a:lnTo>
                  <a:lnTo>
                    <a:pt x="0" y="42"/>
                  </a:lnTo>
                  <a:lnTo>
                    <a:pt x="7" y="38"/>
                  </a:lnTo>
                  <a:lnTo>
                    <a:pt x="14" y="36"/>
                  </a:lnTo>
                  <a:lnTo>
                    <a:pt x="26" y="38"/>
                  </a:lnTo>
                  <a:lnTo>
                    <a:pt x="36" y="42"/>
                  </a:lnTo>
                  <a:lnTo>
                    <a:pt x="24" y="38"/>
                  </a:lnTo>
                  <a:lnTo>
                    <a:pt x="14" y="35"/>
                  </a:lnTo>
                  <a:lnTo>
                    <a:pt x="14" y="26"/>
                  </a:lnTo>
                  <a:lnTo>
                    <a:pt x="19" y="26"/>
                  </a:lnTo>
                  <a:lnTo>
                    <a:pt x="22" y="26"/>
                  </a:lnTo>
                  <a:lnTo>
                    <a:pt x="24" y="26"/>
                  </a:lnTo>
                  <a:lnTo>
                    <a:pt x="31" y="28"/>
                  </a:lnTo>
                  <a:lnTo>
                    <a:pt x="38" y="28"/>
                  </a:lnTo>
                  <a:lnTo>
                    <a:pt x="45" y="30"/>
                  </a:lnTo>
                  <a:lnTo>
                    <a:pt x="29" y="28"/>
                  </a:lnTo>
                  <a:lnTo>
                    <a:pt x="19" y="24"/>
                  </a:lnTo>
                  <a:lnTo>
                    <a:pt x="22" y="19"/>
                  </a:lnTo>
                  <a:lnTo>
                    <a:pt x="29" y="19"/>
                  </a:lnTo>
                  <a:lnTo>
                    <a:pt x="36" y="19"/>
                  </a:lnTo>
                  <a:lnTo>
                    <a:pt x="43" y="21"/>
                  </a:lnTo>
                  <a:lnTo>
                    <a:pt x="32" y="19"/>
                  </a:lnTo>
                  <a:lnTo>
                    <a:pt x="27" y="14"/>
                  </a:lnTo>
                  <a:lnTo>
                    <a:pt x="36" y="12"/>
                  </a:lnTo>
                  <a:lnTo>
                    <a:pt x="43" y="14"/>
                  </a:lnTo>
                  <a:lnTo>
                    <a:pt x="48" y="14"/>
                  </a:lnTo>
                  <a:lnTo>
                    <a:pt x="51" y="21"/>
                  </a:lnTo>
                  <a:lnTo>
                    <a:pt x="60" y="21"/>
                  </a:lnTo>
                  <a:lnTo>
                    <a:pt x="63" y="21"/>
                  </a:lnTo>
                  <a:lnTo>
                    <a:pt x="74" y="23"/>
                  </a:lnTo>
                  <a:lnTo>
                    <a:pt x="84" y="31"/>
                  </a:lnTo>
                  <a:lnTo>
                    <a:pt x="94" y="38"/>
                  </a:lnTo>
                  <a:lnTo>
                    <a:pt x="112" y="42"/>
                  </a:lnTo>
                  <a:lnTo>
                    <a:pt x="118" y="38"/>
                  </a:lnTo>
                  <a:lnTo>
                    <a:pt x="124" y="35"/>
                  </a:lnTo>
                  <a:lnTo>
                    <a:pt x="117" y="33"/>
                  </a:lnTo>
                  <a:lnTo>
                    <a:pt x="113" y="33"/>
                  </a:lnTo>
                  <a:lnTo>
                    <a:pt x="115" y="31"/>
                  </a:lnTo>
                  <a:lnTo>
                    <a:pt x="118" y="31"/>
                  </a:lnTo>
                  <a:lnTo>
                    <a:pt x="118" y="24"/>
                  </a:lnTo>
                  <a:lnTo>
                    <a:pt x="110" y="21"/>
                  </a:lnTo>
                  <a:lnTo>
                    <a:pt x="105" y="16"/>
                  </a:lnTo>
                  <a:lnTo>
                    <a:pt x="106" y="11"/>
                  </a:lnTo>
                  <a:lnTo>
                    <a:pt x="112" y="5"/>
                  </a:lnTo>
                  <a:lnTo>
                    <a:pt x="117" y="2"/>
                  </a:lnTo>
                  <a:lnTo>
                    <a:pt x="124" y="0"/>
                  </a:lnTo>
                  <a:lnTo>
                    <a:pt x="129" y="2"/>
                  </a:lnTo>
                  <a:lnTo>
                    <a:pt x="134" y="4"/>
                  </a:lnTo>
                  <a:lnTo>
                    <a:pt x="132" y="7"/>
                  </a:lnTo>
                  <a:lnTo>
                    <a:pt x="134" y="11"/>
                  </a:lnTo>
                  <a:lnTo>
                    <a:pt x="139" y="23"/>
                  </a:lnTo>
                  <a:lnTo>
                    <a:pt x="153" y="30"/>
                  </a:lnTo>
                  <a:lnTo>
                    <a:pt x="158" y="26"/>
                  </a:lnTo>
                  <a:lnTo>
                    <a:pt x="167" y="23"/>
                  </a:lnTo>
                  <a:lnTo>
                    <a:pt x="174" y="26"/>
                  </a:lnTo>
                  <a:lnTo>
                    <a:pt x="179" y="36"/>
                  </a:lnTo>
                  <a:lnTo>
                    <a:pt x="175" y="42"/>
                  </a:lnTo>
                  <a:lnTo>
                    <a:pt x="172" y="50"/>
                  </a:lnTo>
                  <a:lnTo>
                    <a:pt x="165" y="55"/>
                  </a:lnTo>
                  <a:lnTo>
                    <a:pt x="161" y="59"/>
                  </a:lnTo>
                  <a:lnTo>
                    <a:pt x="155" y="59"/>
                  </a:lnTo>
                  <a:lnTo>
                    <a:pt x="143" y="59"/>
                  </a:lnTo>
                  <a:lnTo>
                    <a:pt x="132" y="57"/>
                  </a:lnTo>
                  <a:lnTo>
                    <a:pt x="129" y="59"/>
                  </a:lnTo>
                  <a:lnTo>
                    <a:pt x="122" y="59"/>
                  </a:lnTo>
                  <a:lnTo>
                    <a:pt x="112" y="62"/>
                  </a:lnTo>
                  <a:lnTo>
                    <a:pt x="100" y="64"/>
                  </a:lnTo>
                  <a:lnTo>
                    <a:pt x="94" y="67"/>
                  </a:lnTo>
                  <a:lnTo>
                    <a:pt x="77" y="71"/>
                  </a:lnTo>
                  <a:lnTo>
                    <a:pt x="62" y="74"/>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236" name="Freeform 305"/>
            <p:cNvSpPr>
              <a:spLocks/>
            </p:cNvSpPr>
            <p:nvPr/>
          </p:nvSpPr>
          <p:spPr bwMode="auto">
            <a:xfrm>
              <a:off x="1569244" y="1801813"/>
              <a:ext cx="38100" cy="30162"/>
            </a:xfrm>
            <a:custGeom>
              <a:avLst/>
              <a:gdLst/>
              <a:ahLst/>
              <a:cxnLst>
                <a:cxn ang="0">
                  <a:pos x="8" y="19"/>
                </a:cxn>
                <a:cxn ang="0">
                  <a:pos x="1" y="16"/>
                </a:cxn>
                <a:cxn ang="0">
                  <a:pos x="0" y="12"/>
                </a:cxn>
                <a:cxn ang="0">
                  <a:pos x="1" y="5"/>
                </a:cxn>
                <a:cxn ang="0">
                  <a:pos x="8" y="2"/>
                </a:cxn>
                <a:cxn ang="0">
                  <a:pos x="17" y="0"/>
                </a:cxn>
                <a:cxn ang="0">
                  <a:pos x="24" y="0"/>
                </a:cxn>
                <a:cxn ang="0">
                  <a:pos x="17" y="12"/>
                </a:cxn>
                <a:cxn ang="0">
                  <a:pos x="8" y="19"/>
                </a:cxn>
              </a:cxnLst>
              <a:rect l="0" t="0" r="r" b="b"/>
              <a:pathLst>
                <a:path w="24" h="19">
                  <a:moveTo>
                    <a:pt x="8" y="19"/>
                  </a:moveTo>
                  <a:lnTo>
                    <a:pt x="1" y="16"/>
                  </a:lnTo>
                  <a:lnTo>
                    <a:pt x="0" y="12"/>
                  </a:lnTo>
                  <a:lnTo>
                    <a:pt x="1" y="5"/>
                  </a:lnTo>
                  <a:lnTo>
                    <a:pt x="8" y="2"/>
                  </a:lnTo>
                  <a:lnTo>
                    <a:pt x="17" y="0"/>
                  </a:lnTo>
                  <a:lnTo>
                    <a:pt x="24" y="0"/>
                  </a:lnTo>
                  <a:lnTo>
                    <a:pt x="17" y="12"/>
                  </a:lnTo>
                  <a:lnTo>
                    <a:pt x="8" y="19"/>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237" name="Freeform 306"/>
            <p:cNvSpPr>
              <a:spLocks/>
            </p:cNvSpPr>
            <p:nvPr/>
          </p:nvSpPr>
          <p:spPr bwMode="auto">
            <a:xfrm>
              <a:off x="1669257" y="1760538"/>
              <a:ext cx="28575" cy="11112"/>
            </a:xfrm>
            <a:custGeom>
              <a:avLst/>
              <a:gdLst/>
              <a:ahLst/>
              <a:cxnLst>
                <a:cxn ang="0">
                  <a:pos x="7" y="7"/>
                </a:cxn>
                <a:cxn ang="0">
                  <a:pos x="2" y="5"/>
                </a:cxn>
                <a:cxn ang="0">
                  <a:pos x="0" y="0"/>
                </a:cxn>
                <a:cxn ang="0">
                  <a:pos x="18" y="0"/>
                </a:cxn>
                <a:cxn ang="0">
                  <a:pos x="18" y="7"/>
                </a:cxn>
                <a:cxn ang="0">
                  <a:pos x="11" y="7"/>
                </a:cxn>
                <a:cxn ang="0">
                  <a:pos x="7" y="7"/>
                </a:cxn>
              </a:cxnLst>
              <a:rect l="0" t="0" r="r" b="b"/>
              <a:pathLst>
                <a:path w="18" h="7">
                  <a:moveTo>
                    <a:pt x="7" y="7"/>
                  </a:moveTo>
                  <a:lnTo>
                    <a:pt x="2" y="5"/>
                  </a:lnTo>
                  <a:lnTo>
                    <a:pt x="0" y="0"/>
                  </a:lnTo>
                  <a:lnTo>
                    <a:pt x="18" y="0"/>
                  </a:lnTo>
                  <a:lnTo>
                    <a:pt x="18" y="7"/>
                  </a:lnTo>
                  <a:lnTo>
                    <a:pt x="11" y="7"/>
                  </a:lnTo>
                  <a:lnTo>
                    <a:pt x="7" y="7"/>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238" name="Freeform 307"/>
            <p:cNvSpPr>
              <a:spLocks/>
            </p:cNvSpPr>
            <p:nvPr/>
          </p:nvSpPr>
          <p:spPr bwMode="auto">
            <a:xfrm>
              <a:off x="1486694" y="1730375"/>
              <a:ext cx="161925" cy="85725"/>
            </a:xfrm>
            <a:custGeom>
              <a:avLst/>
              <a:gdLst/>
              <a:ahLst/>
              <a:cxnLst>
                <a:cxn ang="0">
                  <a:pos x="102" y="6"/>
                </a:cxn>
                <a:cxn ang="0">
                  <a:pos x="98" y="9"/>
                </a:cxn>
                <a:cxn ang="0">
                  <a:pos x="95" y="14"/>
                </a:cxn>
                <a:cxn ang="0">
                  <a:pos x="96" y="19"/>
                </a:cxn>
                <a:cxn ang="0">
                  <a:pos x="100" y="24"/>
                </a:cxn>
                <a:cxn ang="0">
                  <a:pos x="78" y="40"/>
                </a:cxn>
                <a:cxn ang="0">
                  <a:pos x="69" y="33"/>
                </a:cxn>
                <a:cxn ang="0">
                  <a:pos x="65" y="26"/>
                </a:cxn>
                <a:cxn ang="0">
                  <a:pos x="59" y="37"/>
                </a:cxn>
                <a:cxn ang="0">
                  <a:pos x="48" y="42"/>
                </a:cxn>
                <a:cxn ang="0">
                  <a:pos x="43" y="49"/>
                </a:cxn>
                <a:cxn ang="0">
                  <a:pos x="36" y="54"/>
                </a:cxn>
                <a:cxn ang="0">
                  <a:pos x="31" y="49"/>
                </a:cxn>
                <a:cxn ang="0">
                  <a:pos x="28" y="45"/>
                </a:cxn>
                <a:cxn ang="0">
                  <a:pos x="21" y="45"/>
                </a:cxn>
                <a:cxn ang="0">
                  <a:pos x="14" y="45"/>
                </a:cxn>
                <a:cxn ang="0">
                  <a:pos x="9" y="47"/>
                </a:cxn>
                <a:cxn ang="0">
                  <a:pos x="5" y="50"/>
                </a:cxn>
                <a:cxn ang="0">
                  <a:pos x="2" y="45"/>
                </a:cxn>
                <a:cxn ang="0">
                  <a:pos x="0" y="42"/>
                </a:cxn>
                <a:cxn ang="0">
                  <a:pos x="4" y="37"/>
                </a:cxn>
                <a:cxn ang="0">
                  <a:pos x="12" y="33"/>
                </a:cxn>
                <a:cxn ang="0">
                  <a:pos x="22" y="28"/>
                </a:cxn>
                <a:cxn ang="0">
                  <a:pos x="36" y="23"/>
                </a:cxn>
                <a:cxn ang="0">
                  <a:pos x="41" y="16"/>
                </a:cxn>
                <a:cxn ang="0">
                  <a:pos x="47" y="11"/>
                </a:cxn>
                <a:cxn ang="0">
                  <a:pos x="52" y="6"/>
                </a:cxn>
                <a:cxn ang="0">
                  <a:pos x="62" y="4"/>
                </a:cxn>
                <a:cxn ang="0">
                  <a:pos x="65" y="4"/>
                </a:cxn>
                <a:cxn ang="0">
                  <a:pos x="71" y="6"/>
                </a:cxn>
                <a:cxn ang="0">
                  <a:pos x="74" y="4"/>
                </a:cxn>
                <a:cxn ang="0">
                  <a:pos x="86" y="2"/>
                </a:cxn>
                <a:cxn ang="0">
                  <a:pos x="96" y="0"/>
                </a:cxn>
                <a:cxn ang="0">
                  <a:pos x="102" y="6"/>
                </a:cxn>
              </a:cxnLst>
              <a:rect l="0" t="0" r="r" b="b"/>
              <a:pathLst>
                <a:path w="102" h="54">
                  <a:moveTo>
                    <a:pt x="102" y="6"/>
                  </a:moveTo>
                  <a:lnTo>
                    <a:pt x="98" y="9"/>
                  </a:lnTo>
                  <a:lnTo>
                    <a:pt x="95" y="14"/>
                  </a:lnTo>
                  <a:lnTo>
                    <a:pt x="96" y="19"/>
                  </a:lnTo>
                  <a:lnTo>
                    <a:pt x="100" y="24"/>
                  </a:lnTo>
                  <a:lnTo>
                    <a:pt x="78" y="40"/>
                  </a:lnTo>
                  <a:lnTo>
                    <a:pt x="69" y="33"/>
                  </a:lnTo>
                  <a:lnTo>
                    <a:pt x="65" y="26"/>
                  </a:lnTo>
                  <a:lnTo>
                    <a:pt x="59" y="37"/>
                  </a:lnTo>
                  <a:lnTo>
                    <a:pt x="48" y="42"/>
                  </a:lnTo>
                  <a:lnTo>
                    <a:pt x="43" y="49"/>
                  </a:lnTo>
                  <a:lnTo>
                    <a:pt x="36" y="54"/>
                  </a:lnTo>
                  <a:lnTo>
                    <a:pt x="31" y="49"/>
                  </a:lnTo>
                  <a:lnTo>
                    <a:pt x="28" y="45"/>
                  </a:lnTo>
                  <a:lnTo>
                    <a:pt x="21" y="45"/>
                  </a:lnTo>
                  <a:lnTo>
                    <a:pt x="14" y="45"/>
                  </a:lnTo>
                  <a:lnTo>
                    <a:pt x="9" y="47"/>
                  </a:lnTo>
                  <a:lnTo>
                    <a:pt x="5" y="50"/>
                  </a:lnTo>
                  <a:lnTo>
                    <a:pt x="2" y="45"/>
                  </a:lnTo>
                  <a:lnTo>
                    <a:pt x="0" y="42"/>
                  </a:lnTo>
                  <a:lnTo>
                    <a:pt x="4" y="37"/>
                  </a:lnTo>
                  <a:lnTo>
                    <a:pt x="12" y="33"/>
                  </a:lnTo>
                  <a:lnTo>
                    <a:pt x="22" y="28"/>
                  </a:lnTo>
                  <a:lnTo>
                    <a:pt x="36" y="23"/>
                  </a:lnTo>
                  <a:lnTo>
                    <a:pt x="41" y="16"/>
                  </a:lnTo>
                  <a:lnTo>
                    <a:pt x="47" y="11"/>
                  </a:lnTo>
                  <a:lnTo>
                    <a:pt x="52" y="6"/>
                  </a:lnTo>
                  <a:lnTo>
                    <a:pt x="62" y="4"/>
                  </a:lnTo>
                  <a:lnTo>
                    <a:pt x="65" y="4"/>
                  </a:lnTo>
                  <a:lnTo>
                    <a:pt x="71" y="6"/>
                  </a:lnTo>
                  <a:lnTo>
                    <a:pt x="74" y="4"/>
                  </a:lnTo>
                  <a:lnTo>
                    <a:pt x="86" y="2"/>
                  </a:lnTo>
                  <a:lnTo>
                    <a:pt x="96" y="0"/>
                  </a:lnTo>
                  <a:lnTo>
                    <a:pt x="102" y="6"/>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239" name="Freeform 308"/>
            <p:cNvSpPr>
              <a:spLocks/>
            </p:cNvSpPr>
            <p:nvPr/>
          </p:nvSpPr>
          <p:spPr bwMode="auto">
            <a:xfrm>
              <a:off x="1702594" y="1668463"/>
              <a:ext cx="92075" cy="26987"/>
            </a:xfrm>
            <a:custGeom>
              <a:avLst/>
              <a:gdLst/>
              <a:ahLst/>
              <a:cxnLst>
                <a:cxn ang="0">
                  <a:pos x="22" y="17"/>
                </a:cxn>
                <a:cxn ang="0">
                  <a:pos x="15" y="15"/>
                </a:cxn>
                <a:cxn ang="0">
                  <a:pos x="10" y="14"/>
                </a:cxn>
                <a:cxn ang="0">
                  <a:pos x="3" y="15"/>
                </a:cxn>
                <a:cxn ang="0">
                  <a:pos x="0" y="17"/>
                </a:cxn>
                <a:cxn ang="0">
                  <a:pos x="3" y="10"/>
                </a:cxn>
                <a:cxn ang="0">
                  <a:pos x="15" y="5"/>
                </a:cxn>
                <a:cxn ang="0">
                  <a:pos x="28" y="0"/>
                </a:cxn>
                <a:cxn ang="0">
                  <a:pos x="36" y="0"/>
                </a:cxn>
                <a:cxn ang="0">
                  <a:pos x="50" y="3"/>
                </a:cxn>
                <a:cxn ang="0">
                  <a:pos x="58" y="12"/>
                </a:cxn>
                <a:cxn ang="0">
                  <a:pos x="52" y="15"/>
                </a:cxn>
                <a:cxn ang="0">
                  <a:pos x="45" y="17"/>
                </a:cxn>
                <a:cxn ang="0">
                  <a:pos x="36" y="17"/>
                </a:cxn>
                <a:cxn ang="0">
                  <a:pos x="33" y="17"/>
                </a:cxn>
                <a:cxn ang="0">
                  <a:pos x="28" y="17"/>
                </a:cxn>
                <a:cxn ang="0">
                  <a:pos x="22" y="17"/>
                </a:cxn>
              </a:cxnLst>
              <a:rect l="0" t="0" r="r" b="b"/>
              <a:pathLst>
                <a:path w="58" h="17">
                  <a:moveTo>
                    <a:pt x="22" y="17"/>
                  </a:moveTo>
                  <a:lnTo>
                    <a:pt x="15" y="15"/>
                  </a:lnTo>
                  <a:lnTo>
                    <a:pt x="10" y="14"/>
                  </a:lnTo>
                  <a:lnTo>
                    <a:pt x="3" y="15"/>
                  </a:lnTo>
                  <a:lnTo>
                    <a:pt x="0" y="17"/>
                  </a:lnTo>
                  <a:lnTo>
                    <a:pt x="3" y="10"/>
                  </a:lnTo>
                  <a:lnTo>
                    <a:pt x="15" y="5"/>
                  </a:lnTo>
                  <a:lnTo>
                    <a:pt x="28" y="0"/>
                  </a:lnTo>
                  <a:lnTo>
                    <a:pt x="36" y="0"/>
                  </a:lnTo>
                  <a:lnTo>
                    <a:pt x="50" y="3"/>
                  </a:lnTo>
                  <a:lnTo>
                    <a:pt x="58" y="12"/>
                  </a:lnTo>
                  <a:lnTo>
                    <a:pt x="52" y="15"/>
                  </a:lnTo>
                  <a:lnTo>
                    <a:pt x="45" y="17"/>
                  </a:lnTo>
                  <a:lnTo>
                    <a:pt x="36" y="17"/>
                  </a:lnTo>
                  <a:lnTo>
                    <a:pt x="33" y="17"/>
                  </a:lnTo>
                  <a:lnTo>
                    <a:pt x="28" y="17"/>
                  </a:lnTo>
                  <a:lnTo>
                    <a:pt x="22" y="17"/>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240" name="Freeform 309"/>
            <p:cNvSpPr>
              <a:spLocks/>
            </p:cNvSpPr>
            <p:nvPr/>
          </p:nvSpPr>
          <p:spPr bwMode="auto">
            <a:xfrm>
              <a:off x="1705769" y="1700213"/>
              <a:ext cx="79375" cy="41275"/>
            </a:xfrm>
            <a:custGeom>
              <a:avLst/>
              <a:gdLst/>
              <a:ahLst/>
              <a:cxnLst>
                <a:cxn ang="0">
                  <a:pos x="43" y="11"/>
                </a:cxn>
                <a:cxn ang="0">
                  <a:pos x="39" y="16"/>
                </a:cxn>
                <a:cxn ang="0">
                  <a:pos x="32" y="21"/>
                </a:cxn>
                <a:cxn ang="0">
                  <a:pos x="24" y="25"/>
                </a:cxn>
                <a:cxn ang="0">
                  <a:pos x="15" y="26"/>
                </a:cxn>
                <a:cxn ang="0">
                  <a:pos x="5" y="21"/>
                </a:cxn>
                <a:cxn ang="0">
                  <a:pos x="0" y="13"/>
                </a:cxn>
                <a:cxn ang="0">
                  <a:pos x="3" y="4"/>
                </a:cxn>
                <a:cxn ang="0">
                  <a:pos x="15" y="0"/>
                </a:cxn>
                <a:cxn ang="0">
                  <a:pos x="29" y="0"/>
                </a:cxn>
                <a:cxn ang="0">
                  <a:pos x="41" y="0"/>
                </a:cxn>
                <a:cxn ang="0">
                  <a:pos x="46" y="2"/>
                </a:cxn>
                <a:cxn ang="0">
                  <a:pos x="50" y="6"/>
                </a:cxn>
                <a:cxn ang="0">
                  <a:pos x="39" y="9"/>
                </a:cxn>
                <a:cxn ang="0">
                  <a:pos x="29" y="11"/>
                </a:cxn>
                <a:cxn ang="0">
                  <a:pos x="43" y="11"/>
                </a:cxn>
              </a:cxnLst>
              <a:rect l="0" t="0" r="r" b="b"/>
              <a:pathLst>
                <a:path w="50" h="26">
                  <a:moveTo>
                    <a:pt x="43" y="11"/>
                  </a:moveTo>
                  <a:lnTo>
                    <a:pt x="39" y="16"/>
                  </a:lnTo>
                  <a:lnTo>
                    <a:pt x="32" y="21"/>
                  </a:lnTo>
                  <a:lnTo>
                    <a:pt x="24" y="25"/>
                  </a:lnTo>
                  <a:lnTo>
                    <a:pt x="15" y="26"/>
                  </a:lnTo>
                  <a:lnTo>
                    <a:pt x="5" y="21"/>
                  </a:lnTo>
                  <a:lnTo>
                    <a:pt x="0" y="13"/>
                  </a:lnTo>
                  <a:lnTo>
                    <a:pt x="3" y="4"/>
                  </a:lnTo>
                  <a:lnTo>
                    <a:pt x="15" y="0"/>
                  </a:lnTo>
                  <a:lnTo>
                    <a:pt x="29" y="0"/>
                  </a:lnTo>
                  <a:lnTo>
                    <a:pt x="41" y="0"/>
                  </a:lnTo>
                  <a:lnTo>
                    <a:pt x="46" y="2"/>
                  </a:lnTo>
                  <a:lnTo>
                    <a:pt x="50" y="6"/>
                  </a:lnTo>
                  <a:lnTo>
                    <a:pt x="39" y="9"/>
                  </a:lnTo>
                  <a:lnTo>
                    <a:pt x="29" y="11"/>
                  </a:lnTo>
                  <a:lnTo>
                    <a:pt x="43" y="11"/>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241" name="Freeform 310"/>
            <p:cNvSpPr>
              <a:spLocks/>
            </p:cNvSpPr>
            <p:nvPr/>
          </p:nvSpPr>
          <p:spPr bwMode="auto">
            <a:xfrm>
              <a:off x="1667669" y="1703388"/>
              <a:ext cx="26988" cy="22225"/>
            </a:xfrm>
            <a:custGeom>
              <a:avLst/>
              <a:gdLst/>
              <a:ahLst/>
              <a:cxnLst>
                <a:cxn ang="0">
                  <a:pos x="17" y="9"/>
                </a:cxn>
                <a:cxn ang="0">
                  <a:pos x="13" y="12"/>
                </a:cxn>
                <a:cxn ang="0">
                  <a:pos x="10" y="14"/>
                </a:cxn>
                <a:cxn ang="0">
                  <a:pos x="1" y="11"/>
                </a:cxn>
                <a:cxn ang="0">
                  <a:pos x="0" y="7"/>
                </a:cxn>
                <a:cxn ang="0">
                  <a:pos x="1" y="0"/>
                </a:cxn>
                <a:cxn ang="0">
                  <a:pos x="7" y="2"/>
                </a:cxn>
                <a:cxn ang="0">
                  <a:pos x="12" y="5"/>
                </a:cxn>
                <a:cxn ang="0">
                  <a:pos x="17" y="9"/>
                </a:cxn>
              </a:cxnLst>
              <a:rect l="0" t="0" r="r" b="b"/>
              <a:pathLst>
                <a:path w="17" h="14">
                  <a:moveTo>
                    <a:pt x="17" y="9"/>
                  </a:moveTo>
                  <a:lnTo>
                    <a:pt x="13" y="12"/>
                  </a:lnTo>
                  <a:lnTo>
                    <a:pt x="10" y="14"/>
                  </a:lnTo>
                  <a:lnTo>
                    <a:pt x="1" y="11"/>
                  </a:lnTo>
                  <a:lnTo>
                    <a:pt x="0" y="7"/>
                  </a:lnTo>
                  <a:lnTo>
                    <a:pt x="1" y="0"/>
                  </a:lnTo>
                  <a:lnTo>
                    <a:pt x="7" y="2"/>
                  </a:lnTo>
                  <a:lnTo>
                    <a:pt x="12" y="5"/>
                  </a:lnTo>
                  <a:lnTo>
                    <a:pt x="17" y="9"/>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242" name="Freeform 311"/>
            <p:cNvSpPr>
              <a:spLocks/>
            </p:cNvSpPr>
            <p:nvPr/>
          </p:nvSpPr>
          <p:spPr bwMode="auto">
            <a:xfrm>
              <a:off x="1964532" y="1905000"/>
              <a:ext cx="136525" cy="109537"/>
            </a:xfrm>
            <a:custGeom>
              <a:avLst/>
              <a:gdLst/>
              <a:ahLst/>
              <a:cxnLst>
                <a:cxn ang="0">
                  <a:pos x="76" y="26"/>
                </a:cxn>
                <a:cxn ang="0">
                  <a:pos x="74" y="30"/>
                </a:cxn>
                <a:cxn ang="0">
                  <a:pos x="74" y="33"/>
                </a:cxn>
                <a:cxn ang="0">
                  <a:pos x="79" y="33"/>
                </a:cxn>
                <a:cxn ang="0">
                  <a:pos x="86" y="37"/>
                </a:cxn>
                <a:cxn ang="0">
                  <a:pos x="84" y="43"/>
                </a:cxn>
                <a:cxn ang="0">
                  <a:pos x="83" y="50"/>
                </a:cxn>
                <a:cxn ang="0">
                  <a:pos x="81" y="54"/>
                </a:cxn>
                <a:cxn ang="0">
                  <a:pos x="81" y="57"/>
                </a:cxn>
                <a:cxn ang="0">
                  <a:pos x="74" y="59"/>
                </a:cxn>
                <a:cxn ang="0">
                  <a:pos x="65" y="62"/>
                </a:cxn>
                <a:cxn ang="0">
                  <a:pos x="60" y="66"/>
                </a:cxn>
                <a:cxn ang="0">
                  <a:pos x="55" y="69"/>
                </a:cxn>
                <a:cxn ang="0">
                  <a:pos x="48" y="66"/>
                </a:cxn>
                <a:cxn ang="0">
                  <a:pos x="45" y="61"/>
                </a:cxn>
                <a:cxn ang="0">
                  <a:pos x="33" y="52"/>
                </a:cxn>
                <a:cxn ang="0">
                  <a:pos x="22" y="47"/>
                </a:cxn>
                <a:cxn ang="0">
                  <a:pos x="10" y="42"/>
                </a:cxn>
                <a:cxn ang="0">
                  <a:pos x="0" y="35"/>
                </a:cxn>
                <a:cxn ang="0">
                  <a:pos x="0" y="26"/>
                </a:cxn>
                <a:cxn ang="0">
                  <a:pos x="10" y="28"/>
                </a:cxn>
                <a:cxn ang="0">
                  <a:pos x="22" y="31"/>
                </a:cxn>
                <a:cxn ang="0">
                  <a:pos x="26" y="31"/>
                </a:cxn>
                <a:cxn ang="0">
                  <a:pos x="31" y="31"/>
                </a:cxn>
                <a:cxn ang="0">
                  <a:pos x="31" y="18"/>
                </a:cxn>
                <a:cxn ang="0">
                  <a:pos x="19" y="16"/>
                </a:cxn>
                <a:cxn ang="0">
                  <a:pos x="14" y="12"/>
                </a:cxn>
                <a:cxn ang="0">
                  <a:pos x="16" y="9"/>
                </a:cxn>
                <a:cxn ang="0">
                  <a:pos x="17" y="7"/>
                </a:cxn>
                <a:cxn ang="0">
                  <a:pos x="31" y="0"/>
                </a:cxn>
                <a:cxn ang="0">
                  <a:pos x="48" y="2"/>
                </a:cxn>
                <a:cxn ang="0">
                  <a:pos x="60" y="2"/>
                </a:cxn>
                <a:cxn ang="0">
                  <a:pos x="69" y="2"/>
                </a:cxn>
                <a:cxn ang="0">
                  <a:pos x="71" y="2"/>
                </a:cxn>
                <a:cxn ang="0">
                  <a:pos x="72" y="6"/>
                </a:cxn>
                <a:cxn ang="0">
                  <a:pos x="65" y="18"/>
                </a:cxn>
                <a:cxn ang="0">
                  <a:pos x="57" y="25"/>
                </a:cxn>
                <a:cxn ang="0">
                  <a:pos x="60" y="23"/>
                </a:cxn>
                <a:cxn ang="0">
                  <a:pos x="67" y="23"/>
                </a:cxn>
                <a:cxn ang="0">
                  <a:pos x="72" y="21"/>
                </a:cxn>
                <a:cxn ang="0">
                  <a:pos x="76" y="26"/>
                </a:cxn>
              </a:cxnLst>
              <a:rect l="0" t="0" r="r" b="b"/>
              <a:pathLst>
                <a:path w="86" h="69">
                  <a:moveTo>
                    <a:pt x="76" y="26"/>
                  </a:moveTo>
                  <a:lnTo>
                    <a:pt x="74" y="30"/>
                  </a:lnTo>
                  <a:lnTo>
                    <a:pt x="74" y="33"/>
                  </a:lnTo>
                  <a:lnTo>
                    <a:pt x="79" y="33"/>
                  </a:lnTo>
                  <a:lnTo>
                    <a:pt x="86" y="37"/>
                  </a:lnTo>
                  <a:lnTo>
                    <a:pt x="84" y="43"/>
                  </a:lnTo>
                  <a:lnTo>
                    <a:pt x="83" y="50"/>
                  </a:lnTo>
                  <a:lnTo>
                    <a:pt x="81" y="54"/>
                  </a:lnTo>
                  <a:lnTo>
                    <a:pt x="81" y="57"/>
                  </a:lnTo>
                  <a:lnTo>
                    <a:pt x="74" y="59"/>
                  </a:lnTo>
                  <a:lnTo>
                    <a:pt x="65" y="62"/>
                  </a:lnTo>
                  <a:lnTo>
                    <a:pt x="60" y="66"/>
                  </a:lnTo>
                  <a:lnTo>
                    <a:pt x="55" y="69"/>
                  </a:lnTo>
                  <a:lnTo>
                    <a:pt x="48" y="66"/>
                  </a:lnTo>
                  <a:lnTo>
                    <a:pt x="45" y="61"/>
                  </a:lnTo>
                  <a:lnTo>
                    <a:pt x="33" y="52"/>
                  </a:lnTo>
                  <a:lnTo>
                    <a:pt x="22" y="47"/>
                  </a:lnTo>
                  <a:lnTo>
                    <a:pt x="10" y="42"/>
                  </a:lnTo>
                  <a:lnTo>
                    <a:pt x="0" y="35"/>
                  </a:lnTo>
                  <a:lnTo>
                    <a:pt x="0" y="26"/>
                  </a:lnTo>
                  <a:lnTo>
                    <a:pt x="10" y="28"/>
                  </a:lnTo>
                  <a:lnTo>
                    <a:pt x="22" y="31"/>
                  </a:lnTo>
                  <a:lnTo>
                    <a:pt x="26" y="31"/>
                  </a:lnTo>
                  <a:lnTo>
                    <a:pt x="31" y="31"/>
                  </a:lnTo>
                  <a:lnTo>
                    <a:pt x="31" y="18"/>
                  </a:lnTo>
                  <a:lnTo>
                    <a:pt x="19" y="16"/>
                  </a:lnTo>
                  <a:lnTo>
                    <a:pt x="14" y="12"/>
                  </a:lnTo>
                  <a:lnTo>
                    <a:pt x="16" y="9"/>
                  </a:lnTo>
                  <a:lnTo>
                    <a:pt x="17" y="7"/>
                  </a:lnTo>
                  <a:lnTo>
                    <a:pt x="31" y="0"/>
                  </a:lnTo>
                  <a:lnTo>
                    <a:pt x="48" y="2"/>
                  </a:lnTo>
                  <a:lnTo>
                    <a:pt x="60" y="2"/>
                  </a:lnTo>
                  <a:lnTo>
                    <a:pt x="69" y="2"/>
                  </a:lnTo>
                  <a:lnTo>
                    <a:pt x="71" y="2"/>
                  </a:lnTo>
                  <a:lnTo>
                    <a:pt x="72" y="6"/>
                  </a:lnTo>
                  <a:lnTo>
                    <a:pt x="65" y="18"/>
                  </a:lnTo>
                  <a:lnTo>
                    <a:pt x="57" y="25"/>
                  </a:lnTo>
                  <a:lnTo>
                    <a:pt x="60" y="23"/>
                  </a:lnTo>
                  <a:lnTo>
                    <a:pt x="67" y="23"/>
                  </a:lnTo>
                  <a:lnTo>
                    <a:pt x="72" y="21"/>
                  </a:lnTo>
                  <a:lnTo>
                    <a:pt x="76" y="26"/>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243" name="Freeform 312"/>
            <p:cNvSpPr>
              <a:spLocks/>
            </p:cNvSpPr>
            <p:nvPr/>
          </p:nvSpPr>
          <p:spPr bwMode="auto">
            <a:xfrm>
              <a:off x="1915319" y="1771650"/>
              <a:ext cx="152400" cy="76200"/>
            </a:xfrm>
            <a:custGeom>
              <a:avLst/>
              <a:gdLst/>
              <a:ahLst/>
              <a:cxnLst>
                <a:cxn ang="0">
                  <a:pos x="4" y="12"/>
                </a:cxn>
                <a:cxn ang="0">
                  <a:pos x="0" y="7"/>
                </a:cxn>
                <a:cxn ang="0">
                  <a:pos x="0" y="2"/>
                </a:cxn>
                <a:cxn ang="0">
                  <a:pos x="2" y="2"/>
                </a:cxn>
                <a:cxn ang="0">
                  <a:pos x="5" y="2"/>
                </a:cxn>
                <a:cxn ang="0">
                  <a:pos x="14" y="5"/>
                </a:cxn>
                <a:cxn ang="0">
                  <a:pos x="24" y="14"/>
                </a:cxn>
                <a:cxn ang="0">
                  <a:pos x="31" y="21"/>
                </a:cxn>
                <a:cxn ang="0">
                  <a:pos x="43" y="23"/>
                </a:cxn>
                <a:cxn ang="0">
                  <a:pos x="36" y="17"/>
                </a:cxn>
                <a:cxn ang="0">
                  <a:pos x="33" y="14"/>
                </a:cxn>
                <a:cxn ang="0">
                  <a:pos x="33" y="9"/>
                </a:cxn>
                <a:cxn ang="0">
                  <a:pos x="40" y="9"/>
                </a:cxn>
                <a:cxn ang="0">
                  <a:pos x="47" y="14"/>
                </a:cxn>
                <a:cxn ang="0">
                  <a:pos x="52" y="16"/>
                </a:cxn>
                <a:cxn ang="0">
                  <a:pos x="62" y="19"/>
                </a:cxn>
                <a:cxn ang="0">
                  <a:pos x="62" y="9"/>
                </a:cxn>
                <a:cxn ang="0">
                  <a:pos x="48" y="7"/>
                </a:cxn>
                <a:cxn ang="0">
                  <a:pos x="43" y="2"/>
                </a:cxn>
                <a:cxn ang="0">
                  <a:pos x="47" y="0"/>
                </a:cxn>
                <a:cxn ang="0">
                  <a:pos x="52" y="0"/>
                </a:cxn>
                <a:cxn ang="0">
                  <a:pos x="62" y="2"/>
                </a:cxn>
                <a:cxn ang="0">
                  <a:pos x="76" y="5"/>
                </a:cxn>
                <a:cxn ang="0">
                  <a:pos x="79" y="4"/>
                </a:cxn>
                <a:cxn ang="0">
                  <a:pos x="86" y="2"/>
                </a:cxn>
                <a:cxn ang="0">
                  <a:pos x="93" y="5"/>
                </a:cxn>
                <a:cxn ang="0">
                  <a:pos x="96" y="14"/>
                </a:cxn>
                <a:cxn ang="0">
                  <a:pos x="95" y="21"/>
                </a:cxn>
                <a:cxn ang="0">
                  <a:pos x="93" y="29"/>
                </a:cxn>
                <a:cxn ang="0">
                  <a:pos x="90" y="36"/>
                </a:cxn>
                <a:cxn ang="0">
                  <a:pos x="91" y="47"/>
                </a:cxn>
                <a:cxn ang="0">
                  <a:pos x="78" y="47"/>
                </a:cxn>
                <a:cxn ang="0">
                  <a:pos x="71" y="48"/>
                </a:cxn>
                <a:cxn ang="0">
                  <a:pos x="66" y="48"/>
                </a:cxn>
                <a:cxn ang="0">
                  <a:pos x="62" y="48"/>
                </a:cxn>
                <a:cxn ang="0">
                  <a:pos x="57" y="47"/>
                </a:cxn>
                <a:cxn ang="0">
                  <a:pos x="55" y="47"/>
                </a:cxn>
                <a:cxn ang="0">
                  <a:pos x="55" y="43"/>
                </a:cxn>
                <a:cxn ang="0">
                  <a:pos x="59" y="41"/>
                </a:cxn>
                <a:cxn ang="0">
                  <a:pos x="59" y="38"/>
                </a:cxn>
                <a:cxn ang="0">
                  <a:pos x="59" y="36"/>
                </a:cxn>
                <a:cxn ang="0">
                  <a:pos x="64" y="31"/>
                </a:cxn>
                <a:cxn ang="0">
                  <a:pos x="71" y="29"/>
                </a:cxn>
                <a:cxn ang="0">
                  <a:pos x="67" y="28"/>
                </a:cxn>
                <a:cxn ang="0">
                  <a:pos x="66" y="28"/>
                </a:cxn>
                <a:cxn ang="0">
                  <a:pos x="55" y="28"/>
                </a:cxn>
                <a:cxn ang="0">
                  <a:pos x="47" y="29"/>
                </a:cxn>
                <a:cxn ang="0">
                  <a:pos x="36" y="31"/>
                </a:cxn>
                <a:cxn ang="0">
                  <a:pos x="28" y="33"/>
                </a:cxn>
                <a:cxn ang="0">
                  <a:pos x="23" y="29"/>
                </a:cxn>
                <a:cxn ang="0">
                  <a:pos x="23" y="26"/>
                </a:cxn>
                <a:cxn ang="0">
                  <a:pos x="14" y="26"/>
                </a:cxn>
                <a:cxn ang="0">
                  <a:pos x="14" y="21"/>
                </a:cxn>
                <a:cxn ang="0">
                  <a:pos x="5" y="19"/>
                </a:cxn>
                <a:cxn ang="0">
                  <a:pos x="0" y="16"/>
                </a:cxn>
                <a:cxn ang="0">
                  <a:pos x="0" y="7"/>
                </a:cxn>
                <a:cxn ang="0">
                  <a:pos x="4" y="12"/>
                </a:cxn>
              </a:cxnLst>
              <a:rect l="0" t="0" r="r" b="b"/>
              <a:pathLst>
                <a:path w="96" h="48">
                  <a:moveTo>
                    <a:pt x="4" y="12"/>
                  </a:moveTo>
                  <a:lnTo>
                    <a:pt x="0" y="7"/>
                  </a:lnTo>
                  <a:lnTo>
                    <a:pt x="0" y="2"/>
                  </a:lnTo>
                  <a:lnTo>
                    <a:pt x="2" y="2"/>
                  </a:lnTo>
                  <a:lnTo>
                    <a:pt x="5" y="2"/>
                  </a:lnTo>
                  <a:lnTo>
                    <a:pt x="14" y="5"/>
                  </a:lnTo>
                  <a:lnTo>
                    <a:pt x="24" y="14"/>
                  </a:lnTo>
                  <a:lnTo>
                    <a:pt x="31" y="21"/>
                  </a:lnTo>
                  <a:lnTo>
                    <a:pt x="43" y="23"/>
                  </a:lnTo>
                  <a:lnTo>
                    <a:pt x="36" y="17"/>
                  </a:lnTo>
                  <a:lnTo>
                    <a:pt x="33" y="14"/>
                  </a:lnTo>
                  <a:lnTo>
                    <a:pt x="33" y="9"/>
                  </a:lnTo>
                  <a:lnTo>
                    <a:pt x="40" y="9"/>
                  </a:lnTo>
                  <a:lnTo>
                    <a:pt x="47" y="14"/>
                  </a:lnTo>
                  <a:lnTo>
                    <a:pt x="52" y="16"/>
                  </a:lnTo>
                  <a:lnTo>
                    <a:pt x="62" y="19"/>
                  </a:lnTo>
                  <a:lnTo>
                    <a:pt x="62" y="9"/>
                  </a:lnTo>
                  <a:lnTo>
                    <a:pt x="48" y="7"/>
                  </a:lnTo>
                  <a:lnTo>
                    <a:pt x="43" y="2"/>
                  </a:lnTo>
                  <a:lnTo>
                    <a:pt x="47" y="0"/>
                  </a:lnTo>
                  <a:lnTo>
                    <a:pt x="52" y="0"/>
                  </a:lnTo>
                  <a:lnTo>
                    <a:pt x="62" y="2"/>
                  </a:lnTo>
                  <a:lnTo>
                    <a:pt x="76" y="5"/>
                  </a:lnTo>
                  <a:lnTo>
                    <a:pt x="79" y="4"/>
                  </a:lnTo>
                  <a:lnTo>
                    <a:pt x="86" y="2"/>
                  </a:lnTo>
                  <a:lnTo>
                    <a:pt x="93" y="5"/>
                  </a:lnTo>
                  <a:lnTo>
                    <a:pt x="96" y="14"/>
                  </a:lnTo>
                  <a:lnTo>
                    <a:pt x="95" y="21"/>
                  </a:lnTo>
                  <a:lnTo>
                    <a:pt x="93" y="29"/>
                  </a:lnTo>
                  <a:lnTo>
                    <a:pt x="90" y="36"/>
                  </a:lnTo>
                  <a:lnTo>
                    <a:pt x="91" y="47"/>
                  </a:lnTo>
                  <a:lnTo>
                    <a:pt x="78" y="47"/>
                  </a:lnTo>
                  <a:lnTo>
                    <a:pt x="71" y="48"/>
                  </a:lnTo>
                  <a:lnTo>
                    <a:pt x="66" y="48"/>
                  </a:lnTo>
                  <a:lnTo>
                    <a:pt x="62" y="48"/>
                  </a:lnTo>
                  <a:lnTo>
                    <a:pt x="57" y="47"/>
                  </a:lnTo>
                  <a:lnTo>
                    <a:pt x="55" y="47"/>
                  </a:lnTo>
                  <a:lnTo>
                    <a:pt x="55" y="43"/>
                  </a:lnTo>
                  <a:lnTo>
                    <a:pt x="59" y="41"/>
                  </a:lnTo>
                  <a:lnTo>
                    <a:pt x="59" y="38"/>
                  </a:lnTo>
                  <a:lnTo>
                    <a:pt x="59" y="36"/>
                  </a:lnTo>
                  <a:lnTo>
                    <a:pt x="64" y="31"/>
                  </a:lnTo>
                  <a:lnTo>
                    <a:pt x="71" y="29"/>
                  </a:lnTo>
                  <a:lnTo>
                    <a:pt x="67" y="28"/>
                  </a:lnTo>
                  <a:lnTo>
                    <a:pt x="66" y="28"/>
                  </a:lnTo>
                  <a:lnTo>
                    <a:pt x="55" y="28"/>
                  </a:lnTo>
                  <a:lnTo>
                    <a:pt x="47" y="29"/>
                  </a:lnTo>
                  <a:lnTo>
                    <a:pt x="36" y="31"/>
                  </a:lnTo>
                  <a:lnTo>
                    <a:pt x="28" y="33"/>
                  </a:lnTo>
                  <a:lnTo>
                    <a:pt x="23" y="29"/>
                  </a:lnTo>
                  <a:lnTo>
                    <a:pt x="23" y="26"/>
                  </a:lnTo>
                  <a:lnTo>
                    <a:pt x="14" y="26"/>
                  </a:lnTo>
                  <a:lnTo>
                    <a:pt x="14" y="21"/>
                  </a:lnTo>
                  <a:lnTo>
                    <a:pt x="5" y="19"/>
                  </a:lnTo>
                  <a:lnTo>
                    <a:pt x="0" y="16"/>
                  </a:lnTo>
                  <a:lnTo>
                    <a:pt x="0" y="7"/>
                  </a:lnTo>
                  <a:lnTo>
                    <a:pt x="4" y="12"/>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244" name="Freeform 313"/>
            <p:cNvSpPr>
              <a:spLocks/>
            </p:cNvSpPr>
            <p:nvPr/>
          </p:nvSpPr>
          <p:spPr bwMode="auto">
            <a:xfrm>
              <a:off x="2029619" y="2078038"/>
              <a:ext cx="90488" cy="53975"/>
            </a:xfrm>
            <a:custGeom>
              <a:avLst/>
              <a:gdLst/>
              <a:ahLst/>
              <a:cxnLst>
                <a:cxn ang="0">
                  <a:pos x="45" y="34"/>
                </a:cxn>
                <a:cxn ang="0">
                  <a:pos x="35" y="31"/>
                </a:cxn>
                <a:cxn ang="0">
                  <a:pos x="19" y="26"/>
                </a:cxn>
                <a:cxn ang="0">
                  <a:pos x="6" y="20"/>
                </a:cxn>
                <a:cxn ang="0">
                  <a:pos x="0" y="19"/>
                </a:cxn>
                <a:cxn ang="0">
                  <a:pos x="6" y="15"/>
                </a:cxn>
                <a:cxn ang="0">
                  <a:pos x="12" y="17"/>
                </a:cxn>
                <a:cxn ang="0">
                  <a:pos x="14" y="12"/>
                </a:cxn>
                <a:cxn ang="0">
                  <a:pos x="16" y="7"/>
                </a:cxn>
                <a:cxn ang="0">
                  <a:pos x="19" y="2"/>
                </a:cxn>
                <a:cxn ang="0">
                  <a:pos x="26" y="0"/>
                </a:cxn>
                <a:cxn ang="0">
                  <a:pos x="33" y="2"/>
                </a:cxn>
                <a:cxn ang="0">
                  <a:pos x="43" y="10"/>
                </a:cxn>
                <a:cxn ang="0">
                  <a:pos x="52" y="17"/>
                </a:cxn>
                <a:cxn ang="0">
                  <a:pos x="57" y="26"/>
                </a:cxn>
                <a:cxn ang="0">
                  <a:pos x="50" y="31"/>
                </a:cxn>
                <a:cxn ang="0">
                  <a:pos x="45" y="34"/>
                </a:cxn>
              </a:cxnLst>
              <a:rect l="0" t="0" r="r" b="b"/>
              <a:pathLst>
                <a:path w="57" h="34">
                  <a:moveTo>
                    <a:pt x="45" y="34"/>
                  </a:moveTo>
                  <a:lnTo>
                    <a:pt x="35" y="31"/>
                  </a:lnTo>
                  <a:lnTo>
                    <a:pt x="19" y="26"/>
                  </a:lnTo>
                  <a:lnTo>
                    <a:pt x="6" y="20"/>
                  </a:lnTo>
                  <a:lnTo>
                    <a:pt x="0" y="19"/>
                  </a:lnTo>
                  <a:lnTo>
                    <a:pt x="6" y="15"/>
                  </a:lnTo>
                  <a:lnTo>
                    <a:pt x="12" y="17"/>
                  </a:lnTo>
                  <a:lnTo>
                    <a:pt x="14" y="12"/>
                  </a:lnTo>
                  <a:lnTo>
                    <a:pt x="16" y="7"/>
                  </a:lnTo>
                  <a:lnTo>
                    <a:pt x="19" y="2"/>
                  </a:lnTo>
                  <a:lnTo>
                    <a:pt x="26" y="0"/>
                  </a:lnTo>
                  <a:lnTo>
                    <a:pt x="33" y="2"/>
                  </a:lnTo>
                  <a:lnTo>
                    <a:pt x="43" y="10"/>
                  </a:lnTo>
                  <a:lnTo>
                    <a:pt x="52" y="17"/>
                  </a:lnTo>
                  <a:lnTo>
                    <a:pt x="57" y="26"/>
                  </a:lnTo>
                  <a:lnTo>
                    <a:pt x="50" y="31"/>
                  </a:lnTo>
                  <a:lnTo>
                    <a:pt x="45" y="34"/>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245" name="Freeform 314"/>
            <p:cNvSpPr>
              <a:spLocks/>
            </p:cNvSpPr>
            <p:nvPr/>
          </p:nvSpPr>
          <p:spPr bwMode="auto">
            <a:xfrm>
              <a:off x="2116932" y="1889125"/>
              <a:ext cx="117475" cy="95250"/>
            </a:xfrm>
            <a:custGeom>
              <a:avLst/>
              <a:gdLst/>
              <a:ahLst/>
              <a:cxnLst>
                <a:cxn ang="0">
                  <a:pos x="74" y="12"/>
                </a:cxn>
                <a:cxn ang="0">
                  <a:pos x="69" y="16"/>
                </a:cxn>
                <a:cxn ang="0">
                  <a:pos x="66" y="21"/>
                </a:cxn>
                <a:cxn ang="0">
                  <a:pos x="59" y="26"/>
                </a:cxn>
                <a:cxn ang="0">
                  <a:pos x="54" y="33"/>
                </a:cxn>
                <a:cxn ang="0">
                  <a:pos x="45" y="38"/>
                </a:cxn>
                <a:cxn ang="0">
                  <a:pos x="37" y="41"/>
                </a:cxn>
                <a:cxn ang="0">
                  <a:pos x="26" y="38"/>
                </a:cxn>
                <a:cxn ang="0">
                  <a:pos x="23" y="45"/>
                </a:cxn>
                <a:cxn ang="0">
                  <a:pos x="30" y="45"/>
                </a:cxn>
                <a:cxn ang="0">
                  <a:pos x="25" y="53"/>
                </a:cxn>
                <a:cxn ang="0">
                  <a:pos x="18" y="60"/>
                </a:cxn>
                <a:cxn ang="0">
                  <a:pos x="7" y="60"/>
                </a:cxn>
                <a:cxn ang="0">
                  <a:pos x="7" y="52"/>
                </a:cxn>
                <a:cxn ang="0">
                  <a:pos x="7" y="47"/>
                </a:cxn>
                <a:cxn ang="0">
                  <a:pos x="2" y="35"/>
                </a:cxn>
                <a:cxn ang="0">
                  <a:pos x="0" y="22"/>
                </a:cxn>
                <a:cxn ang="0">
                  <a:pos x="0" y="12"/>
                </a:cxn>
                <a:cxn ang="0">
                  <a:pos x="6" y="12"/>
                </a:cxn>
                <a:cxn ang="0">
                  <a:pos x="12" y="12"/>
                </a:cxn>
                <a:cxn ang="0">
                  <a:pos x="11" y="10"/>
                </a:cxn>
                <a:cxn ang="0">
                  <a:pos x="12" y="9"/>
                </a:cxn>
                <a:cxn ang="0">
                  <a:pos x="14" y="4"/>
                </a:cxn>
                <a:cxn ang="0">
                  <a:pos x="26" y="0"/>
                </a:cxn>
                <a:cxn ang="0">
                  <a:pos x="38" y="0"/>
                </a:cxn>
                <a:cxn ang="0">
                  <a:pos x="50" y="4"/>
                </a:cxn>
                <a:cxn ang="0">
                  <a:pos x="61" y="5"/>
                </a:cxn>
                <a:cxn ang="0">
                  <a:pos x="74" y="7"/>
                </a:cxn>
                <a:cxn ang="0">
                  <a:pos x="74" y="9"/>
                </a:cxn>
                <a:cxn ang="0">
                  <a:pos x="74" y="12"/>
                </a:cxn>
              </a:cxnLst>
              <a:rect l="0" t="0" r="r" b="b"/>
              <a:pathLst>
                <a:path w="74" h="60">
                  <a:moveTo>
                    <a:pt x="74" y="12"/>
                  </a:moveTo>
                  <a:lnTo>
                    <a:pt x="69" y="16"/>
                  </a:lnTo>
                  <a:lnTo>
                    <a:pt x="66" y="21"/>
                  </a:lnTo>
                  <a:lnTo>
                    <a:pt x="59" y="26"/>
                  </a:lnTo>
                  <a:lnTo>
                    <a:pt x="54" y="33"/>
                  </a:lnTo>
                  <a:lnTo>
                    <a:pt x="45" y="38"/>
                  </a:lnTo>
                  <a:lnTo>
                    <a:pt x="37" y="41"/>
                  </a:lnTo>
                  <a:lnTo>
                    <a:pt x="26" y="38"/>
                  </a:lnTo>
                  <a:lnTo>
                    <a:pt x="23" y="45"/>
                  </a:lnTo>
                  <a:lnTo>
                    <a:pt x="30" y="45"/>
                  </a:lnTo>
                  <a:lnTo>
                    <a:pt x="25" y="53"/>
                  </a:lnTo>
                  <a:lnTo>
                    <a:pt x="18" y="60"/>
                  </a:lnTo>
                  <a:lnTo>
                    <a:pt x="7" y="60"/>
                  </a:lnTo>
                  <a:lnTo>
                    <a:pt x="7" y="52"/>
                  </a:lnTo>
                  <a:lnTo>
                    <a:pt x="7" y="47"/>
                  </a:lnTo>
                  <a:lnTo>
                    <a:pt x="2" y="35"/>
                  </a:lnTo>
                  <a:lnTo>
                    <a:pt x="0" y="22"/>
                  </a:lnTo>
                  <a:lnTo>
                    <a:pt x="0" y="12"/>
                  </a:lnTo>
                  <a:lnTo>
                    <a:pt x="6" y="12"/>
                  </a:lnTo>
                  <a:lnTo>
                    <a:pt x="12" y="12"/>
                  </a:lnTo>
                  <a:lnTo>
                    <a:pt x="11" y="10"/>
                  </a:lnTo>
                  <a:lnTo>
                    <a:pt x="12" y="9"/>
                  </a:lnTo>
                  <a:lnTo>
                    <a:pt x="14" y="4"/>
                  </a:lnTo>
                  <a:lnTo>
                    <a:pt x="26" y="0"/>
                  </a:lnTo>
                  <a:lnTo>
                    <a:pt x="38" y="0"/>
                  </a:lnTo>
                  <a:lnTo>
                    <a:pt x="50" y="4"/>
                  </a:lnTo>
                  <a:lnTo>
                    <a:pt x="61" y="5"/>
                  </a:lnTo>
                  <a:lnTo>
                    <a:pt x="74" y="7"/>
                  </a:lnTo>
                  <a:lnTo>
                    <a:pt x="74" y="9"/>
                  </a:lnTo>
                  <a:lnTo>
                    <a:pt x="74" y="12"/>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246" name="Freeform 315"/>
            <p:cNvSpPr>
              <a:spLocks/>
            </p:cNvSpPr>
            <p:nvPr/>
          </p:nvSpPr>
          <p:spPr bwMode="auto">
            <a:xfrm>
              <a:off x="1874044" y="1717675"/>
              <a:ext cx="41275" cy="31750"/>
            </a:xfrm>
            <a:custGeom>
              <a:avLst/>
              <a:gdLst/>
              <a:ahLst/>
              <a:cxnLst>
                <a:cxn ang="0">
                  <a:pos x="26" y="15"/>
                </a:cxn>
                <a:cxn ang="0">
                  <a:pos x="23" y="19"/>
                </a:cxn>
                <a:cxn ang="0">
                  <a:pos x="19" y="20"/>
                </a:cxn>
                <a:cxn ang="0">
                  <a:pos x="12" y="17"/>
                </a:cxn>
                <a:cxn ang="0">
                  <a:pos x="7" y="12"/>
                </a:cxn>
                <a:cxn ang="0">
                  <a:pos x="0" y="5"/>
                </a:cxn>
                <a:cxn ang="0">
                  <a:pos x="0" y="0"/>
                </a:cxn>
                <a:cxn ang="0">
                  <a:pos x="7" y="0"/>
                </a:cxn>
                <a:cxn ang="0">
                  <a:pos x="14" y="5"/>
                </a:cxn>
                <a:cxn ang="0">
                  <a:pos x="19" y="10"/>
                </a:cxn>
                <a:cxn ang="0">
                  <a:pos x="26" y="15"/>
                </a:cxn>
              </a:cxnLst>
              <a:rect l="0" t="0" r="r" b="b"/>
              <a:pathLst>
                <a:path w="26" h="20">
                  <a:moveTo>
                    <a:pt x="26" y="15"/>
                  </a:moveTo>
                  <a:lnTo>
                    <a:pt x="23" y="19"/>
                  </a:lnTo>
                  <a:lnTo>
                    <a:pt x="19" y="20"/>
                  </a:lnTo>
                  <a:lnTo>
                    <a:pt x="12" y="17"/>
                  </a:lnTo>
                  <a:lnTo>
                    <a:pt x="7" y="12"/>
                  </a:lnTo>
                  <a:lnTo>
                    <a:pt x="0" y="5"/>
                  </a:lnTo>
                  <a:lnTo>
                    <a:pt x="0" y="0"/>
                  </a:lnTo>
                  <a:lnTo>
                    <a:pt x="7" y="0"/>
                  </a:lnTo>
                  <a:lnTo>
                    <a:pt x="14" y="5"/>
                  </a:lnTo>
                  <a:lnTo>
                    <a:pt x="19" y="10"/>
                  </a:lnTo>
                  <a:lnTo>
                    <a:pt x="26" y="15"/>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247" name="Freeform 316"/>
            <p:cNvSpPr>
              <a:spLocks/>
            </p:cNvSpPr>
            <p:nvPr/>
          </p:nvSpPr>
          <p:spPr bwMode="auto">
            <a:xfrm>
              <a:off x="1899444" y="1827213"/>
              <a:ext cx="26988" cy="20637"/>
            </a:xfrm>
            <a:custGeom>
              <a:avLst/>
              <a:gdLst/>
              <a:ahLst/>
              <a:cxnLst>
                <a:cxn ang="0">
                  <a:pos x="14" y="0"/>
                </a:cxn>
                <a:cxn ang="0">
                  <a:pos x="15" y="3"/>
                </a:cxn>
                <a:cxn ang="0">
                  <a:pos x="17" y="6"/>
                </a:cxn>
                <a:cxn ang="0">
                  <a:pos x="14" y="12"/>
                </a:cxn>
                <a:cxn ang="0">
                  <a:pos x="10" y="13"/>
                </a:cxn>
                <a:cxn ang="0">
                  <a:pos x="3" y="13"/>
                </a:cxn>
                <a:cxn ang="0">
                  <a:pos x="0" y="13"/>
                </a:cxn>
                <a:cxn ang="0">
                  <a:pos x="3" y="3"/>
                </a:cxn>
                <a:cxn ang="0">
                  <a:pos x="14" y="0"/>
                </a:cxn>
              </a:cxnLst>
              <a:rect l="0" t="0" r="r" b="b"/>
              <a:pathLst>
                <a:path w="17" h="13">
                  <a:moveTo>
                    <a:pt x="14" y="0"/>
                  </a:moveTo>
                  <a:lnTo>
                    <a:pt x="15" y="3"/>
                  </a:lnTo>
                  <a:lnTo>
                    <a:pt x="17" y="6"/>
                  </a:lnTo>
                  <a:lnTo>
                    <a:pt x="14" y="12"/>
                  </a:lnTo>
                  <a:lnTo>
                    <a:pt x="10" y="13"/>
                  </a:lnTo>
                  <a:lnTo>
                    <a:pt x="3" y="13"/>
                  </a:lnTo>
                  <a:lnTo>
                    <a:pt x="0" y="13"/>
                  </a:lnTo>
                  <a:lnTo>
                    <a:pt x="3" y="3"/>
                  </a:lnTo>
                  <a:lnTo>
                    <a:pt x="14" y="0"/>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248" name="Freeform 317"/>
            <p:cNvSpPr>
              <a:spLocks/>
            </p:cNvSpPr>
            <p:nvPr/>
          </p:nvSpPr>
          <p:spPr bwMode="auto">
            <a:xfrm>
              <a:off x="1885157" y="1638300"/>
              <a:ext cx="150813" cy="79375"/>
            </a:xfrm>
            <a:custGeom>
              <a:avLst/>
              <a:gdLst/>
              <a:ahLst/>
              <a:cxnLst>
                <a:cxn ang="0">
                  <a:pos x="62" y="36"/>
                </a:cxn>
                <a:cxn ang="0">
                  <a:pos x="50" y="34"/>
                </a:cxn>
                <a:cxn ang="0">
                  <a:pos x="38" y="34"/>
                </a:cxn>
                <a:cxn ang="0">
                  <a:pos x="31" y="31"/>
                </a:cxn>
                <a:cxn ang="0">
                  <a:pos x="23" y="33"/>
                </a:cxn>
                <a:cxn ang="0">
                  <a:pos x="12" y="31"/>
                </a:cxn>
                <a:cxn ang="0">
                  <a:pos x="9" y="29"/>
                </a:cxn>
                <a:cxn ang="0">
                  <a:pos x="14" y="24"/>
                </a:cxn>
                <a:cxn ang="0">
                  <a:pos x="23" y="22"/>
                </a:cxn>
                <a:cxn ang="0">
                  <a:pos x="23" y="19"/>
                </a:cxn>
                <a:cxn ang="0">
                  <a:pos x="23" y="17"/>
                </a:cxn>
                <a:cxn ang="0">
                  <a:pos x="11" y="17"/>
                </a:cxn>
                <a:cxn ang="0">
                  <a:pos x="5" y="17"/>
                </a:cxn>
                <a:cxn ang="0">
                  <a:pos x="7" y="14"/>
                </a:cxn>
                <a:cxn ang="0">
                  <a:pos x="9" y="12"/>
                </a:cxn>
                <a:cxn ang="0">
                  <a:pos x="2" y="10"/>
                </a:cxn>
                <a:cxn ang="0">
                  <a:pos x="0" y="3"/>
                </a:cxn>
                <a:cxn ang="0">
                  <a:pos x="9" y="2"/>
                </a:cxn>
                <a:cxn ang="0">
                  <a:pos x="17" y="0"/>
                </a:cxn>
                <a:cxn ang="0">
                  <a:pos x="28" y="3"/>
                </a:cxn>
                <a:cxn ang="0">
                  <a:pos x="36" y="9"/>
                </a:cxn>
                <a:cxn ang="0">
                  <a:pos x="40" y="7"/>
                </a:cxn>
                <a:cxn ang="0">
                  <a:pos x="47" y="5"/>
                </a:cxn>
                <a:cxn ang="0">
                  <a:pos x="55" y="10"/>
                </a:cxn>
                <a:cxn ang="0">
                  <a:pos x="60" y="17"/>
                </a:cxn>
                <a:cxn ang="0">
                  <a:pos x="64" y="14"/>
                </a:cxn>
                <a:cxn ang="0">
                  <a:pos x="69" y="12"/>
                </a:cxn>
                <a:cxn ang="0">
                  <a:pos x="78" y="17"/>
                </a:cxn>
                <a:cxn ang="0">
                  <a:pos x="85" y="24"/>
                </a:cxn>
                <a:cxn ang="0">
                  <a:pos x="81" y="26"/>
                </a:cxn>
                <a:cxn ang="0">
                  <a:pos x="81" y="29"/>
                </a:cxn>
                <a:cxn ang="0">
                  <a:pos x="88" y="34"/>
                </a:cxn>
                <a:cxn ang="0">
                  <a:pos x="95" y="43"/>
                </a:cxn>
                <a:cxn ang="0">
                  <a:pos x="91" y="48"/>
                </a:cxn>
                <a:cxn ang="0">
                  <a:pos x="85" y="50"/>
                </a:cxn>
                <a:cxn ang="0">
                  <a:pos x="76" y="46"/>
                </a:cxn>
                <a:cxn ang="0">
                  <a:pos x="72" y="43"/>
                </a:cxn>
                <a:cxn ang="0">
                  <a:pos x="67" y="38"/>
                </a:cxn>
                <a:cxn ang="0">
                  <a:pos x="62" y="36"/>
                </a:cxn>
              </a:cxnLst>
              <a:rect l="0" t="0" r="r" b="b"/>
              <a:pathLst>
                <a:path w="95" h="50">
                  <a:moveTo>
                    <a:pt x="62" y="36"/>
                  </a:moveTo>
                  <a:lnTo>
                    <a:pt x="50" y="34"/>
                  </a:lnTo>
                  <a:lnTo>
                    <a:pt x="38" y="34"/>
                  </a:lnTo>
                  <a:lnTo>
                    <a:pt x="31" y="31"/>
                  </a:lnTo>
                  <a:lnTo>
                    <a:pt x="23" y="33"/>
                  </a:lnTo>
                  <a:lnTo>
                    <a:pt x="12" y="31"/>
                  </a:lnTo>
                  <a:lnTo>
                    <a:pt x="9" y="29"/>
                  </a:lnTo>
                  <a:lnTo>
                    <a:pt x="14" y="24"/>
                  </a:lnTo>
                  <a:lnTo>
                    <a:pt x="23" y="22"/>
                  </a:lnTo>
                  <a:lnTo>
                    <a:pt x="23" y="19"/>
                  </a:lnTo>
                  <a:lnTo>
                    <a:pt x="23" y="17"/>
                  </a:lnTo>
                  <a:lnTo>
                    <a:pt x="11" y="17"/>
                  </a:lnTo>
                  <a:lnTo>
                    <a:pt x="5" y="17"/>
                  </a:lnTo>
                  <a:lnTo>
                    <a:pt x="7" y="14"/>
                  </a:lnTo>
                  <a:lnTo>
                    <a:pt x="9" y="12"/>
                  </a:lnTo>
                  <a:lnTo>
                    <a:pt x="2" y="10"/>
                  </a:lnTo>
                  <a:lnTo>
                    <a:pt x="0" y="3"/>
                  </a:lnTo>
                  <a:lnTo>
                    <a:pt x="9" y="2"/>
                  </a:lnTo>
                  <a:lnTo>
                    <a:pt x="17" y="0"/>
                  </a:lnTo>
                  <a:lnTo>
                    <a:pt x="28" y="3"/>
                  </a:lnTo>
                  <a:lnTo>
                    <a:pt x="36" y="9"/>
                  </a:lnTo>
                  <a:lnTo>
                    <a:pt x="40" y="7"/>
                  </a:lnTo>
                  <a:lnTo>
                    <a:pt x="47" y="5"/>
                  </a:lnTo>
                  <a:lnTo>
                    <a:pt x="55" y="10"/>
                  </a:lnTo>
                  <a:lnTo>
                    <a:pt x="60" y="17"/>
                  </a:lnTo>
                  <a:lnTo>
                    <a:pt x="64" y="14"/>
                  </a:lnTo>
                  <a:lnTo>
                    <a:pt x="69" y="12"/>
                  </a:lnTo>
                  <a:lnTo>
                    <a:pt x="78" y="17"/>
                  </a:lnTo>
                  <a:lnTo>
                    <a:pt x="85" y="24"/>
                  </a:lnTo>
                  <a:lnTo>
                    <a:pt x="81" y="26"/>
                  </a:lnTo>
                  <a:lnTo>
                    <a:pt x="81" y="29"/>
                  </a:lnTo>
                  <a:lnTo>
                    <a:pt x="88" y="34"/>
                  </a:lnTo>
                  <a:lnTo>
                    <a:pt x="95" y="43"/>
                  </a:lnTo>
                  <a:lnTo>
                    <a:pt x="91" y="48"/>
                  </a:lnTo>
                  <a:lnTo>
                    <a:pt x="85" y="50"/>
                  </a:lnTo>
                  <a:lnTo>
                    <a:pt x="76" y="46"/>
                  </a:lnTo>
                  <a:lnTo>
                    <a:pt x="72" y="43"/>
                  </a:lnTo>
                  <a:lnTo>
                    <a:pt x="67" y="38"/>
                  </a:lnTo>
                  <a:lnTo>
                    <a:pt x="62" y="36"/>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249" name="Freeform 318"/>
            <p:cNvSpPr>
              <a:spLocks/>
            </p:cNvSpPr>
            <p:nvPr/>
          </p:nvSpPr>
          <p:spPr bwMode="auto">
            <a:xfrm>
              <a:off x="1956594" y="1706563"/>
              <a:ext cx="30163" cy="11112"/>
            </a:xfrm>
            <a:custGeom>
              <a:avLst/>
              <a:gdLst/>
              <a:ahLst/>
              <a:cxnLst>
                <a:cxn ang="0">
                  <a:pos x="2" y="7"/>
                </a:cxn>
                <a:cxn ang="0">
                  <a:pos x="0" y="3"/>
                </a:cxn>
                <a:cxn ang="0">
                  <a:pos x="7" y="0"/>
                </a:cxn>
                <a:cxn ang="0">
                  <a:pos x="12" y="0"/>
                </a:cxn>
                <a:cxn ang="0">
                  <a:pos x="19" y="3"/>
                </a:cxn>
                <a:cxn ang="0">
                  <a:pos x="10" y="5"/>
                </a:cxn>
                <a:cxn ang="0">
                  <a:pos x="2" y="7"/>
                </a:cxn>
              </a:cxnLst>
              <a:rect l="0" t="0" r="r" b="b"/>
              <a:pathLst>
                <a:path w="19" h="7">
                  <a:moveTo>
                    <a:pt x="2" y="7"/>
                  </a:moveTo>
                  <a:lnTo>
                    <a:pt x="0" y="3"/>
                  </a:lnTo>
                  <a:lnTo>
                    <a:pt x="7" y="0"/>
                  </a:lnTo>
                  <a:lnTo>
                    <a:pt x="12" y="0"/>
                  </a:lnTo>
                  <a:lnTo>
                    <a:pt x="19" y="3"/>
                  </a:lnTo>
                  <a:lnTo>
                    <a:pt x="10" y="5"/>
                  </a:lnTo>
                  <a:lnTo>
                    <a:pt x="2" y="7"/>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250" name="Freeform 319"/>
            <p:cNvSpPr>
              <a:spLocks/>
            </p:cNvSpPr>
            <p:nvPr/>
          </p:nvSpPr>
          <p:spPr bwMode="auto">
            <a:xfrm>
              <a:off x="2089944" y="1752600"/>
              <a:ext cx="396875" cy="123825"/>
            </a:xfrm>
            <a:custGeom>
              <a:avLst/>
              <a:gdLst/>
              <a:ahLst/>
              <a:cxnLst>
                <a:cxn ang="0">
                  <a:pos x="244" y="53"/>
                </a:cxn>
                <a:cxn ang="0">
                  <a:pos x="246" y="59"/>
                </a:cxn>
                <a:cxn ang="0">
                  <a:pos x="244" y="69"/>
                </a:cxn>
                <a:cxn ang="0">
                  <a:pos x="220" y="76"/>
                </a:cxn>
                <a:cxn ang="0">
                  <a:pos x="200" y="74"/>
                </a:cxn>
                <a:cxn ang="0">
                  <a:pos x="189" y="71"/>
                </a:cxn>
                <a:cxn ang="0">
                  <a:pos x="145" y="76"/>
                </a:cxn>
                <a:cxn ang="0">
                  <a:pos x="126" y="76"/>
                </a:cxn>
                <a:cxn ang="0">
                  <a:pos x="119" y="69"/>
                </a:cxn>
                <a:cxn ang="0">
                  <a:pos x="105" y="72"/>
                </a:cxn>
                <a:cxn ang="0">
                  <a:pos x="86" y="74"/>
                </a:cxn>
                <a:cxn ang="0">
                  <a:pos x="66" y="60"/>
                </a:cxn>
                <a:cxn ang="0">
                  <a:pos x="64" y="48"/>
                </a:cxn>
                <a:cxn ang="0">
                  <a:pos x="57" y="33"/>
                </a:cxn>
                <a:cxn ang="0">
                  <a:pos x="43" y="23"/>
                </a:cxn>
                <a:cxn ang="0">
                  <a:pos x="28" y="23"/>
                </a:cxn>
                <a:cxn ang="0">
                  <a:pos x="4" y="10"/>
                </a:cxn>
                <a:cxn ang="0">
                  <a:pos x="5" y="0"/>
                </a:cxn>
                <a:cxn ang="0">
                  <a:pos x="28" y="2"/>
                </a:cxn>
                <a:cxn ang="0">
                  <a:pos x="48" y="14"/>
                </a:cxn>
                <a:cxn ang="0">
                  <a:pos x="66" y="16"/>
                </a:cxn>
                <a:cxn ang="0">
                  <a:pos x="76" y="14"/>
                </a:cxn>
                <a:cxn ang="0">
                  <a:pos x="79" y="19"/>
                </a:cxn>
                <a:cxn ang="0">
                  <a:pos x="95" y="24"/>
                </a:cxn>
                <a:cxn ang="0">
                  <a:pos x="83" y="29"/>
                </a:cxn>
                <a:cxn ang="0">
                  <a:pos x="91" y="38"/>
                </a:cxn>
                <a:cxn ang="0">
                  <a:pos x="105" y="41"/>
                </a:cxn>
                <a:cxn ang="0">
                  <a:pos x="102" y="43"/>
                </a:cxn>
                <a:cxn ang="0">
                  <a:pos x="110" y="47"/>
                </a:cxn>
                <a:cxn ang="0">
                  <a:pos x="145" y="52"/>
                </a:cxn>
                <a:cxn ang="0">
                  <a:pos x="162" y="48"/>
                </a:cxn>
                <a:cxn ang="0">
                  <a:pos x="177" y="45"/>
                </a:cxn>
                <a:cxn ang="0">
                  <a:pos x="189" y="40"/>
                </a:cxn>
                <a:cxn ang="0">
                  <a:pos x="208" y="40"/>
                </a:cxn>
                <a:cxn ang="0">
                  <a:pos x="234" y="41"/>
                </a:cxn>
                <a:cxn ang="0">
                  <a:pos x="250" y="53"/>
                </a:cxn>
                <a:cxn ang="0">
                  <a:pos x="244" y="53"/>
                </a:cxn>
              </a:cxnLst>
              <a:rect l="0" t="0" r="r" b="b"/>
              <a:pathLst>
                <a:path w="250" h="78">
                  <a:moveTo>
                    <a:pt x="248" y="52"/>
                  </a:moveTo>
                  <a:lnTo>
                    <a:pt x="244" y="53"/>
                  </a:lnTo>
                  <a:lnTo>
                    <a:pt x="243" y="59"/>
                  </a:lnTo>
                  <a:lnTo>
                    <a:pt x="246" y="59"/>
                  </a:lnTo>
                  <a:lnTo>
                    <a:pt x="250" y="60"/>
                  </a:lnTo>
                  <a:lnTo>
                    <a:pt x="244" y="69"/>
                  </a:lnTo>
                  <a:lnTo>
                    <a:pt x="234" y="74"/>
                  </a:lnTo>
                  <a:lnTo>
                    <a:pt x="220" y="76"/>
                  </a:lnTo>
                  <a:lnTo>
                    <a:pt x="207" y="78"/>
                  </a:lnTo>
                  <a:lnTo>
                    <a:pt x="200" y="74"/>
                  </a:lnTo>
                  <a:lnTo>
                    <a:pt x="198" y="69"/>
                  </a:lnTo>
                  <a:lnTo>
                    <a:pt x="189" y="71"/>
                  </a:lnTo>
                  <a:lnTo>
                    <a:pt x="184" y="76"/>
                  </a:lnTo>
                  <a:lnTo>
                    <a:pt x="145" y="76"/>
                  </a:lnTo>
                  <a:lnTo>
                    <a:pt x="134" y="76"/>
                  </a:lnTo>
                  <a:lnTo>
                    <a:pt x="126" y="76"/>
                  </a:lnTo>
                  <a:lnTo>
                    <a:pt x="119" y="72"/>
                  </a:lnTo>
                  <a:lnTo>
                    <a:pt x="119" y="69"/>
                  </a:lnTo>
                  <a:lnTo>
                    <a:pt x="112" y="69"/>
                  </a:lnTo>
                  <a:lnTo>
                    <a:pt x="105" y="72"/>
                  </a:lnTo>
                  <a:lnTo>
                    <a:pt x="98" y="78"/>
                  </a:lnTo>
                  <a:lnTo>
                    <a:pt x="86" y="74"/>
                  </a:lnTo>
                  <a:lnTo>
                    <a:pt x="76" y="69"/>
                  </a:lnTo>
                  <a:lnTo>
                    <a:pt x="66" y="60"/>
                  </a:lnTo>
                  <a:lnTo>
                    <a:pt x="62" y="53"/>
                  </a:lnTo>
                  <a:lnTo>
                    <a:pt x="64" y="48"/>
                  </a:lnTo>
                  <a:lnTo>
                    <a:pt x="67" y="47"/>
                  </a:lnTo>
                  <a:lnTo>
                    <a:pt x="57" y="33"/>
                  </a:lnTo>
                  <a:lnTo>
                    <a:pt x="48" y="21"/>
                  </a:lnTo>
                  <a:lnTo>
                    <a:pt x="43" y="23"/>
                  </a:lnTo>
                  <a:lnTo>
                    <a:pt x="38" y="26"/>
                  </a:lnTo>
                  <a:lnTo>
                    <a:pt x="28" y="23"/>
                  </a:lnTo>
                  <a:lnTo>
                    <a:pt x="16" y="17"/>
                  </a:lnTo>
                  <a:lnTo>
                    <a:pt x="4" y="10"/>
                  </a:lnTo>
                  <a:lnTo>
                    <a:pt x="0" y="7"/>
                  </a:lnTo>
                  <a:lnTo>
                    <a:pt x="5" y="0"/>
                  </a:lnTo>
                  <a:lnTo>
                    <a:pt x="16" y="0"/>
                  </a:lnTo>
                  <a:lnTo>
                    <a:pt x="28" y="2"/>
                  </a:lnTo>
                  <a:lnTo>
                    <a:pt x="40" y="9"/>
                  </a:lnTo>
                  <a:lnTo>
                    <a:pt x="48" y="14"/>
                  </a:lnTo>
                  <a:lnTo>
                    <a:pt x="60" y="17"/>
                  </a:lnTo>
                  <a:lnTo>
                    <a:pt x="66" y="16"/>
                  </a:lnTo>
                  <a:lnTo>
                    <a:pt x="71" y="14"/>
                  </a:lnTo>
                  <a:lnTo>
                    <a:pt x="76" y="14"/>
                  </a:lnTo>
                  <a:lnTo>
                    <a:pt x="79" y="14"/>
                  </a:lnTo>
                  <a:lnTo>
                    <a:pt x="79" y="19"/>
                  </a:lnTo>
                  <a:lnTo>
                    <a:pt x="88" y="23"/>
                  </a:lnTo>
                  <a:lnTo>
                    <a:pt x="95" y="24"/>
                  </a:lnTo>
                  <a:lnTo>
                    <a:pt x="103" y="29"/>
                  </a:lnTo>
                  <a:lnTo>
                    <a:pt x="83" y="29"/>
                  </a:lnTo>
                  <a:lnTo>
                    <a:pt x="86" y="35"/>
                  </a:lnTo>
                  <a:lnTo>
                    <a:pt x="91" y="38"/>
                  </a:lnTo>
                  <a:lnTo>
                    <a:pt x="98" y="38"/>
                  </a:lnTo>
                  <a:lnTo>
                    <a:pt x="105" y="41"/>
                  </a:lnTo>
                  <a:lnTo>
                    <a:pt x="103" y="41"/>
                  </a:lnTo>
                  <a:lnTo>
                    <a:pt x="102" y="43"/>
                  </a:lnTo>
                  <a:lnTo>
                    <a:pt x="105" y="47"/>
                  </a:lnTo>
                  <a:lnTo>
                    <a:pt x="110" y="47"/>
                  </a:lnTo>
                  <a:lnTo>
                    <a:pt x="128" y="48"/>
                  </a:lnTo>
                  <a:lnTo>
                    <a:pt x="145" y="52"/>
                  </a:lnTo>
                  <a:lnTo>
                    <a:pt x="153" y="50"/>
                  </a:lnTo>
                  <a:lnTo>
                    <a:pt x="162" y="48"/>
                  </a:lnTo>
                  <a:lnTo>
                    <a:pt x="169" y="47"/>
                  </a:lnTo>
                  <a:lnTo>
                    <a:pt x="177" y="45"/>
                  </a:lnTo>
                  <a:lnTo>
                    <a:pt x="183" y="41"/>
                  </a:lnTo>
                  <a:lnTo>
                    <a:pt x="189" y="40"/>
                  </a:lnTo>
                  <a:lnTo>
                    <a:pt x="198" y="40"/>
                  </a:lnTo>
                  <a:lnTo>
                    <a:pt x="208" y="40"/>
                  </a:lnTo>
                  <a:lnTo>
                    <a:pt x="222" y="40"/>
                  </a:lnTo>
                  <a:lnTo>
                    <a:pt x="234" y="41"/>
                  </a:lnTo>
                  <a:lnTo>
                    <a:pt x="243" y="45"/>
                  </a:lnTo>
                  <a:lnTo>
                    <a:pt x="250" y="53"/>
                  </a:lnTo>
                  <a:lnTo>
                    <a:pt x="246" y="53"/>
                  </a:lnTo>
                  <a:lnTo>
                    <a:pt x="244" y="53"/>
                  </a:lnTo>
                  <a:lnTo>
                    <a:pt x="248" y="52"/>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251" name="Freeform 320"/>
            <p:cNvSpPr>
              <a:spLocks/>
            </p:cNvSpPr>
            <p:nvPr/>
          </p:nvSpPr>
          <p:spPr bwMode="auto">
            <a:xfrm>
              <a:off x="2096294" y="1817688"/>
              <a:ext cx="69850" cy="52387"/>
            </a:xfrm>
            <a:custGeom>
              <a:avLst/>
              <a:gdLst/>
              <a:ahLst/>
              <a:cxnLst>
                <a:cxn ang="0">
                  <a:pos x="7" y="12"/>
                </a:cxn>
                <a:cxn ang="0">
                  <a:pos x="12" y="6"/>
                </a:cxn>
                <a:cxn ang="0">
                  <a:pos x="22" y="0"/>
                </a:cxn>
                <a:cxn ang="0">
                  <a:pos x="27" y="0"/>
                </a:cxn>
                <a:cxn ang="0">
                  <a:pos x="36" y="6"/>
                </a:cxn>
                <a:cxn ang="0">
                  <a:pos x="41" y="11"/>
                </a:cxn>
                <a:cxn ang="0">
                  <a:pos x="44" y="18"/>
                </a:cxn>
                <a:cxn ang="0">
                  <a:pos x="41" y="28"/>
                </a:cxn>
                <a:cxn ang="0">
                  <a:pos x="34" y="33"/>
                </a:cxn>
                <a:cxn ang="0">
                  <a:pos x="27" y="30"/>
                </a:cxn>
                <a:cxn ang="0">
                  <a:pos x="15" y="26"/>
                </a:cxn>
                <a:cxn ang="0">
                  <a:pos x="3" y="21"/>
                </a:cxn>
                <a:cxn ang="0">
                  <a:pos x="0" y="19"/>
                </a:cxn>
                <a:cxn ang="0">
                  <a:pos x="3" y="12"/>
                </a:cxn>
                <a:cxn ang="0">
                  <a:pos x="7" y="12"/>
                </a:cxn>
              </a:cxnLst>
              <a:rect l="0" t="0" r="r" b="b"/>
              <a:pathLst>
                <a:path w="44" h="33">
                  <a:moveTo>
                    <a:pt x="7" y="12"/>
                  </a:moveTo>
                  <a:lnTo>
                    <a:pt x="12" y="6"/>
                  </a:lnTo>
                  <a:lnTo>
                    <a:pt x="22" y="0"/>
                  </a:lnTo>
                  <a:lnTo>
                    <a:pt x="27" y="0"/>
                  </a:lnTo>
                  <a:lnTo>
                    <a:pt x="36" y="6"/>
                  </a:lnTo>
                  <a:lnTo>
                    <a:pt x="41" y="11"/>
                  </a:lnTo>
                  <a:lnTo>
                    <a:pt x="44" y="18"/>
                  </a:lnTo>
                  <a:lnTo>
                    <a:pt x="41" y="28"/>
                  </a:lnTo>
                  <a:lnTo>
                    <a:pt x="34" y="33"/>
                  </a:lnTo>
                  <a:lnTo>
                    <a:pt x="27" y="30"/>
                  </a:lnTo>
                  <a:lnTo>
                    <a:pt x="15" y="26"/>
                  </a:lnTo>
                  <a:lnTo>
                    <a:pt x="3" y="21"/>
                  </a:lnTo>
                  <a:lnTo>
                    <a:pt x="0" y="19"/>
                  </a:lnTo>
                  <a:lnTo>
                    <a:pt x="3" y="12"/>
                  </a:lnTo>
                  <a:lnTo>
                    <a:pt x="7" y="12"/>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252" name="Freeform 321"/>
            <p:cNvSpPr>
              <a:spLocks/>
            </p:cNvSpPr>
            <p:nvPr/>
          </p:nvSpPr>
          <p:spPr bwMode="auto">
            <a:xfrm>
              <a:off x="2104232" y="1717675"/>
              <a:ext cx="61913" cy="19050"/>
            </a:xfrm>
            <a:custGeom>
              <a:avLst/>
              <a:gdLst/>
              <a:ahLst/>
              <a:cxnLst>
                <a:cxn ang="0">
                  <a:pos x="34" y="0"/>
                </a:cxn>
                <a:cxn ang="0">
                  <a:pos x="36" y="0"/>
                </a:cxn>
                <a:cxn ang="0">
                  <a:pos x="39" y="0"/>
                </a:cxn>
                <a:cxn ang="0">
                  <a:pos x="39" y="3"/>
                </a:cxn>
                <a:cxn ang="0">
                  <a:pos x="39" y="7"/>
                </a:cxn>
                <a:cxn ang="0">
                  <a:pos x="38" y="10"/>
                </a:cxn>
                <a:cxn ang="0">
                  <a:pos x="33" y="12"/>
                </a:cxn>
                <a:cxn ang="0">
                  <a:pos x="26" y="10"/>
                </a:cxn>
                <a:cxn ang="0">
                  <a:pos x="14" y="8"/>
                </a:cxn>
                <a:cxn ang="0">
                  <a:pos x="3" y="7"/>
                </a:cxn>
                <a:cxn ang="0">
                  <a:pos x="0" y="7"/>
                </a:cxn>
                <a:cxn ang="0">
                  <a:pos x="5" y="2"/>
                </a:cxn>
                <a:cxn ang="0">
                  <a:pos x="14" y="0"/>
                </a:cxn>
                <a:cxn ang="0">
                  <a:pos x="24" y="0"/>
                </a:cxn>
                <a:cxn ang="0">
                  <a:pos x="34" y="0"/>
                </a:cxn>
              </a:cxnLst>
              <a:rect l="0" t="0" r="r" b="b"/>
              <a:pathLst>
                <a:path w="39" h="12">
                  <a:moveTo>
                    <a:pt x="34" y="0"/>
                  </a:moveTo>
                  <a:lnTo>
                    <a:pt x="36" y="0"/>
                  </a:lnTo>
                  <a:lnTo>
                    <a:pt x="39" y="0"/>
                  </a:lnTo>
                  <a:lnTo>
                    <a:pt x="39" y="3"/>
                  </a:lnTo>
                  <a:lnTo>
                    <a:pt x="39" y="7"/>
                  </a:lnTo>
                  <a:lnTo>
                    <a:pt x="38" y="10"/>
                  </a:lnTo>
                  <a:lnTo>
                    <a:pt x="33" y="12"/>
                  </a:lnTo>
                  <a:lnTo>
                    <a:pt x="26" y="10"/>
                  </a:lnTo>
                  <a:lnTo>
                    <a:pt x="14" y="8"/>
                  </a:lnTo>
                  <a:lnTo>
                    <a:pt x="3" y="7"/>
                  </a:lnTo>
                  <a:lnTo>
                    <a:pt x="0" y="7"/>
                  </a:lnTo>
                  <a:lnTo>
                    <a:pt x="5" y="2"/>
                  </a:lnTo>
                  <a:lnTo>
                    <a:pt x="14" y="0"/>
                  </a:lnTo>
                  <a:lnTo>
                    <a:pt x="24" y="0"/>
                  </a:lnTo>
                  <a:lnTo>
                    <a:pt x="34" y="0"/>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253" name="Freeform 322"/>
            <p:cNvSpPr>
              <a:spLocks/>
            </p:cNvSpPr>
            <p:nvPr/>
          </p:nvSpPr>
          <p:spPr bwMode="auto">
            <a:xfrm>
              <a:off x="2058194" y="1657350"/>
              <a:ext cx="73025" cy="53975"/>
            </a:xfrm>
            <a:custGeom>
              <a:avLst/>
              <a:gdLst/>
              <a:ahLst/>
              <a:cxnLst>
                <a:cxn ang="0">
                  <a:pos x="10" y="33"/>
                </a:cxn>
                <a:cxn ang="0">
                  <a:pos x="12" y="27"/>
                </a:cxn>
                <a:cxn ang="0">
                  <a:pos x="15" y="27"/>
                </a:cxn>
                <a:cxn ang="0">
                  <a:pos x="5" y="17"/>
                </a:cxn>
                <a:cxn ang="0">
                  <a:pos x="0" y="9"/>
                </a:cxn>
                <a:cxn ang="0">
                  <a:pos x="3" y="2"/>
                </a:cxn>
                <a:cxn ang="0">
                  <a:pos x="10" y="0"/>
                </a:cxn>
                <a:cxn ang="0">
                  <a:pos x="17" y="5"/>
                </a:cxn>
                <a:cxn ang="0">
                  <a:pos x="29" y="9"/>
                </a:cxn>
                <a:cxn ang="0">
                  <a:pos x="31" y="12"/>
                </a:cxn>
                <a:cxn ang="0">
                  <a:pos x="37" y="14"/>
                </a:cxn>
                <a:cxn ang="0">
                  <a:pos x="43" y="14"/>
                </a:cxn>
                <a:cxn ang="0">
                  <a:pos x="46" y="19"/>
                </a:cxn>
                <a:cxn ang="0">
                  <a:pos x="44" y="24"/>
                </a:cxn>
                <a:cxn ang="0">
                  <a:pos x="46" y="33"/>
                </a:cxn>
                <a:cxn ang="0">
                  <a:pos x="32" y="33"/>
                </a:cxn>
                <a:cxn ang="0">
                  <a:pos x="20" y="34"/>
                </a:cxn>
                <a:cxn ang="0">
                  <a:pos x="12" y="34"/>
                </a:cxn>
                <a:cxn ang="0">
                  <a:pos x="10" y="33"/>
                </a:cxn>
              </a:cxnLst>
              <a:rect l="0" t="0" r="r" b="b"/>
              <a:pathLst>
                <a:path w="46" h="34">
                  <a:moveTo>
                    <a:pt x="10" y="33"/>
                  </a:moveTo>
                  <a:lnTo>
                    <a:pt x="12" y="27"/>
                  </a:lnTo>
                  <a:lnTo>
                    <a:pt x="15" y="27"/>
                  </a:lnTo>
                  <a:lnTo>
                    <a:pt x="5" y="17"/>
                  </a:lnTo>
                  <a:lnTo>
                    <a:pt x="0" y="9"/>
                  </a:lnTo>
                  <a:lnTo>
                    <a:pt x="3" y="2"/>
                  </a:lnTo>
                  <a:lnTo>
                    <a:pt x="10" y="0"/>
                  </a:lnTo>
                  <a:lnTo>
                    <a:pt x="17" y="5"/>
                  </a:lnTo>
                  <a:lnTo>
                    <a:pt x="29" y="9"/>
                  </a:lnTo>
                  <a:lnTo>
                    <a:pt x="31" y="12"/>
                  </a:lnTo>
                  <a:lnTo>
                    <a:pt x="37" y="14"/>
                  </a:lnTo>
                  <a:lnTo>
                    <a:pt x="43" y="14"/>
                  </a:lnTo>
                  <a:lnTo>
                    <a:pt x="46" y="19"/>
                  </a:lnTo>
                  <a:lnTo>
                    <a:pt x="44" y="24"/>
                  </a:lnTo>
                  <a:lnTo>
                    <a:pt x="46" y="33"/>
                  </a:lnTo>
                  <a:lnTo>
                    <a:pt x="32" y="33"/>
                  </a:lnTo>
                  <a:lnTo>
                    <a:pt x="20" y="34"/>
                  </a:lnTo>
                  <a:lnTo>
                    <a:pt x="12" y="34"/>
                  </a:lnTo>
                  <a:lnTo>
                    <a:pt x="10" y="33"/>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254" name="Freeform 323"/>
            <p:cNvSpPr>
              <a:spLocks/>
            </p:cNvSpPr>
            <p:nvPr/>
          </p:nvSpPr>
          <p:spPr bwMode="auto">
            <a:xfrm>
              <a:off x="2028032" y="1603375"/>
              <a:ext cx="30163" cy="15875"/>
            </a:xfrm>
            <a:custGeom>
              <a:avLst/>
              <a:gdLst/>
              <a:ahLst/>
              <a:cxnLst>
                <a:cxn ang="0">
                  <a:pos x="19" y="0"/>
                </a:cxn>
                <a:cxn ang="0">
                  <a:pos x="19" y="10"/>
                </a:cxn>
                <a:cxn ang="0">
                  <a:pos x="10" y="10"/>
                </a:cxn>
                <a:cxn ang="0">
                  <a:pos x="3" y="6"/>
                </a:cxn>
                <a:cxn ang="0">
                  <a:pos x="0" y="0"/>
                </a:cxn>
                <a:cxn ang="0">
                  <a:pos x="10" y="0"/>
                </a:cxn>
                <a:cxn ang="0">
                  <a:pos x="19" y="0"/>
                </a:cxn>
              </a:cxnLst>
              <a:rect l="0" t="0" r="r" b="b"/>
              <a:pathLst>
                <a:path w="19" h="10">
                  <a:moveTo>
                    <a:pt x="19" y="0"/>
                  </a:moveTo>
                  <a:lnTo>
                    <a:pt x="19" y="10"/>
                  </a:lnTo>
                  <a:lnTo>
                    <a:pt x="10" y="10"/>
                  </a:lnTo>
                  <a:lnTo>
                    <a:pt x="3" y="6"/>
                  </a:lnTo>
                  <a:lnTo>
                    <a:pt x="0" y="0"/>
                  </a:lnTo>
                  <a:lnTo>
                    <a:pt x="10" y="0"/>
                  </a:lnTo>
                  <a:lnTo>
                    <a:pt x="19" y="0"/>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255" name="Freeform 324"/>
            <p:cNvSpPr>
              <a:spLocks/>
            </p:cNvSpPr>
            <p:nvPr/>
          </p:nvSpPr>
          <p:spPr bwMode="auto">
            <a:xfrm>
              <a:off x="2108994" y="1531938"/>
              <a:ext cx="249238" cy="168275"/>
            </a:xfrm>
            <a:custGeom>
              <a:avLst/>
              <a:gdLst/>
              <a:ahLst/>
              <a:cxnLst>
                <a:cxn ang="0">
                  <a:pos x="112" y="43"/>
                </a:cxn>
                <a:cxn ang="0">
                  <a:pos x="109" y="33"/>
                </a:cxn>
                <a:cxn ang="0">
                  <a:pos x="114" y="33"/>
                </a:cxn>
                <a:cxn ang="0">
                  <a:pos x="121" y="41"/>
                </a:cxn>
                <a:cxn ang="0">
                  <a:pos x="128" y="48"/>
                </a:cxn>
                <a:cxn ang="0">
                  <a:pos x="124" y="57"/>
                </a:cxn>
                <a:cxn ang="0">
                  <a:pos x="133" y="57"/>
                </a:cxn>
                <a:cxn ang="0">
                  <a:pos x="157" y="64"/>
                </a:cxn>
                <a:cxn ang="0">
                  <a:pos x="157" y="70"/>
                </a:cxn>
                <a:cxn ang="0">
                  <a:pos x="145" y="74"/>
                </a:cxn>
                <a:cxn ang="0">
                  <a:pos x="131" y="81"/>
                </a:cxn>
                <a:cxn ang="0">
                  <a:pos x="121" y="89"/>
                </a:cxn>
                <a:cxn ang="0">
                  <a:pos x="112" y="79"/>
                </a:cxn>
                <a:cxn ang="0">
                  <a:pos x="107" y="88"/>
                </a:cxn>
                <a:cxn ang="0">
                  <a:pos x="114" y="96"/>
                </a:cxn>
                <a:cxn ang="0">
                  <a:pos x="103" y="103"/>
                </a:cxn>
                <a:cxn ang="0">
                  <a:pos x="86" y="94"/>
                </a:cxn>
                <a:cxn ang="0">
                  <a:pos x="74" y="106"/>
                </a:cxn>
                <a:cxn ang="0">
                  <a:pos x="54" y="96"/>
                </a:cxn>
                <a:cxn ang="0">
                  <a:pos x="60" y="93"/>
                </a:cxn>
                <a:cxn ang="0">
                  <a:pos x="45" y="89"/>
                </a:cxn>
                <a:cxn ang="0">
                  <a:pos x="36" y="81"/>
                </a:cxn>
                <a:cxn ang="0">
                  <a:pos x="54" y="72"/>
                </a:cxn>
                <a:cxn ang="0">
                  <a:pos x="76" y="70"/>
                </a:cxn>
                <a:cxn ang="0">
                  <a:pos x="55" y="67"/>
                </a:cxn>
                <a:cxn ang="0">
                  <a:pos x="40" y="70"/>
                </a:cxn>
                <a:cxn ang="0">
                  <a:pos x="33" y="64"/>
                </a:cxn>
                <a:cxn ang="0">
                  <a:pos x="23" y="69"/>
                </a:cxn>
                <a:cxn ang="0">
                  <a:pos x="17" y="64"/>
                </a:cxn>
                <a:cxn ang="0">
                  <a:pos x="30" y="57"/>
                </a:cxn>
                <a:cxn ang="0">
                  <a:pos x="9" y="53"/>
                </a:cxn>
                <a:cxn ang="0">
                  <a:pos x="0" y="41"/>
                </a:cxn>
                <a:cxn ang="0">
                  <a:pos x="14" y="43"/>
                </a:cxn>
                <a:cxn ang="0">
                  <a:pos x="24" y="43"/>
                </a:cxn>
                <a:cxn ang="0">
                  <a:pos x="21" y="38"/>
                </a:cxn>
                <a:cxn ang="0">
                  <a:pos x="7" y="33"/>
                </a:cxn>
                <a:cxn ang="0">
                  <a:pos x="9" y="26"/>
                </a:cxn>
                <a:cxn ang="0">
                  <a:pos x="24" y="27"/>
                </a:cxn>
                <a:cxn ang="0">
                  <a:pos x="33" y="26"/>
                </a:cxn>
                <a:cxn ang="0">
                  <a:pos x="28" y="22"/>
                </a:cxn>
                <a:cxn ang="0">
                  <a:pos x="17" y="19"/>
                </a:cxn>
                <a:cxn ang="0">
                  <a:pos x="23" y="10"/>
                </a:cxn>
                <a:cxn ang="0">
                  <a:pos x="43" y="10"/>
                </a:cxn>
                <a:cxn ang="0">
                  <a:pos x="28" y="0"/>
                </a:cxn>
                <a:cxn ang="0">
                  <a:pos x="60" y="5"/>
                </a:cxn>
                <a:cxn ang="0">
                  <a:pos x="67" y="15"/>
                </a:cxn>
                <a:cxn ang="0">
                  <a:pos x="76" y="27"/>
                </a:cxn>
                <a:cxn ang="0">
                  <a:pos x="97" y="29"/>
                </a:cxn>
                <a:cxn ang="0">
                  <a:pos x="105" y="43"/>
                </a:cxn>
              </a:cxnLst>
              <a:rect l="0" t="0" r="r" b="b"/>
              <a:pathLst>
                <a:path w="157" h="106">
                  <a:moveTo>
                    <a:pt x="105" y="43"/>
                  </a:moveTo>
                  <a:lnTo>
                    <a:pt x="112" y="43"/>
                  </a:lnTo>
                  <a:lnTo>
                    <a:pt x="112" y="36"/>
                  </a:lnTo>
                  <a:lnTo>
                    <a:pt x="109" y="33"/>
                  </a:lnTo>
                  <a:lnTo>
                    <a:pt x="110" y="33"/>
                  </a:lnTo>
                  <a:lnTo>
                    <a:pt x="114" y="33"/>
                  </a:lnTo>
                  <a:lnTo>
                    <a:pt x="119" y="34"/>
                  </a:lnTo>
                  <a:lnTo>
                    <a:pt x="121" y="41"/>
                  </a:lnTo>
                  <a:lnTo>
                    <a:pt x="124" y="45"/>
                  </a:lnTo>
                  <a:lnTo>
                    <a:pt x="128" y="48"/>
                  </a:lnTo>
                  <a:lnTo>
                    <a:pt x="126" y="51"/>
                  </a:lnTo>
                  <a:lnTo>
                    <a:pt x="124" y="57"/>
                  </a:lnTo>
                  <a:lnTo>
                    <a:pt x="128" y="58"/>
                  </a:lnTo>
                  <a:lnTo>
                    <a:pt x="133" y="57"/>
                  </a:lnTo>
                  <a:lnTo>
                    <a:pt x="143" y="58"/>
                  </a:lnTo>
                  <a:lnTo>
                    <a:pt x="157" y="64"/>
                  </a:lnTo>
                  <a:lnTo>
                    <a:pt x="157" y="67"/>
                  </a:lnTo>
                  <a:lnTo>
                    <a:pt x="157" y="70"/>
                  </a:lnTo>
                  <a:lnTo>
                    <a:pt x="150" y="72"/>
                  </a:lnTo>
                  <a:lnTo>
                    <a:pt x="145" y="74"/>
                  </a:lnTo>
                  <a:lnTo>
                    <a:pt x="136" y="76"/>
                  </a:lnTo>
                  <a:lnTo>
                    <a:pt x="131" y="81"/>
                  </a:lnTo>
                  <a:lnTo>
                    <a:pt x="126" y="86"/>
                  </a:lnTo>
                  <a:lnTo>
                    <a:pt x="121" y="89"/>
                  </a:lnTo>
                  <a:lnTo>
                    <a:pt x="114" y="86"/>
                  </a:lnTo>
                  <a:lnTo>
                    <a:pt x="112" y="79"/>
                  </a:lnTo>
                  <a:lnTo>
                    <a:pt x="109" y="82"/>
                  </a:lnTo>
                  <a:lnTo>
                    <a:pt x="107" y="88"/>
                  </a:lnTo>
                  <a:lnTo>
                    <a:pt x="110" y="91"/>
                  </a:lnTo>
                  <a:lnTo>
                    <a:pt x="114" y="96"/>
                  </a:lnTo>
                  <a:lnTo>
                    <a:pt x="103" y="96"/>
                  </a:lnTo>
                  <a:lnTo>
                    <a:pt x="103" y="103"/>
                  </a:lnTo>
                  <a:lnTo>
                    <a:pt x="95" y="100"/>
                  </a:lnTo>
                  <a:lnTo>
                    <a:pt x="86" y="94"/>
                  </a:lnTo>
                  <a:lnTo>
                    <a:pt x="83" y="103"/>
                  </a:lnTo>
                  <a:lnTo>
                    <a:pt x="74" y="106"/>
                  </a:lnTo>
                  <a:lnTo>
                    <a:pt x="60" y="103"/>
                  </a:lnTo>
                  <a:lnTo>
                    <a:pt x="54" y="96"/>
                  </a:lnTo>
                  <a:lnTo>
                    <a:pt x="57" y="94"/>
                  </a:lnTo>
                  <a:lnTo>
                    <a:pt x="60" y="93"/>
                  </a:lnTo>
                  <a:lnTo>
                    <a:pt x="52" y="91"/>
                  </a:lnTo>
                  <a:lnTo>
                    <a:pt x="45" y="89"/>
                  </a:lnTo>
                  <a:lnTo>
                    <a:pt x="38" y="84"/>
                  </a:lnTo>
                  <a:lnTo>
                    <a:pt x="36" y="81"/>
                  </a:lnTo>
                  <a:lnTo>
                    <a:pt x="40" y="74"/>
                  </a:lnTo>
                  <a:lnTo>
                    <a:pt x="54" y="72"/>
                  </a:lnTo>
                  <a:lnTo>
                    <a:pt x="66" y="70"/>
                  </a:lnTo>
                  <a:lnTo>
                    <a:pt x="76" y="70"/>
                  </a:lnTo>
                  <a:lnTo>
                    <a:pt x="64" y="67"/>
                  </a:lnTo>
                  <a:lnTo>
                    <a:pt x="55" y="67"/>
                  </a:lnTo>
                  <a:lnTo>
                    <a:pt x="45" y="69"/>
                  </a:lnTo>
                  <a:lnTo>
                    <a:pt x="40" y="70"/>
                  </a:lnTo>
                  <a:lnTo>
                    <a:pt x="35" y="67"/>
                  </a:lnTo>
                  <a:lnTo>
                    <a:pt x="33" y="64"/>
                  </a:lnTo>
                  <a:lnTo>
                    <a:pt x="26" y="65"/>
                  </a:lnTo>
                  <a:lnTo>
                    <a:pt x="23" y="69"/>
                  </a:lnTo>
                  <a:lnTo>
                    <a:pt x="17" y="65"/>
                  </a:lnTo>
                  <a:lnTo>
                    <a:pt x="17" y="64"/>
                  </a:lnTo>
                  <a:lnTo>
                    <a:pt x="23" y="60"/>
                  </a:lnTo>
                  <a:lnTo>
                    <a:pt x="30" y="57"/>
                  </a:lnTo>
                  <a:lnTo>
                    <a:pt x="17" y="55"/>
                  </a:lnTo>
                  <a:lnTo>
                    <a:pt x="9" y="53"/>
                  </a:lnTo>
                  <a:lnTo>
                    <a:pt x="2" y="48"/>
                  </a:lnTo>
                  <a:lnTo>
                    <a:pt x="0" y="41"/>
                  </a:lnTo>
                  <a:lnTo>
                    <a:pt x="7" y="41"/>
                  </a:lnTo>
                  <a:lnTo>
                    <a:pt x="14" y="43"/>
                  </a:lnTo>
                  <a:lnTo>
                    <a:pt x="23" y="45"/>
                  </a:lnTo>
                  <a:lnTo>
                    <a:pt x="24" y="43"/>
                  </a:lnTo>
                  <a:lnTo>
                    <a:pt x="28" y="41"/>
                  </a:lnTo>
                  <a:lnTo>
                    <a:pt x="21" y="38"/>
                  </a:lnTo>
                  <a:lnTo>
                    <a:pt x="14" y="36"/>
                  </a:lnTo>
                  <a:lnTo>
                    <a:pt x="7" y="33"/>
                  </a:lnTo>
                  <a:lnTo>
                    <a:pt x="5" y="31"/>
                  </a:lnTo>
                  <a:lnTo>
                    <a:pt x="9" y="26"/>
                  </a:lnTo>
                  <a:lnTo>
                    <a:pt x="17" y="26"/>
                  </a:lnTo>
                  <a:lnTo>
                    <a:pt x="24" y="27"/>
                  </a:lnTo>
                  <a:lnTo>
                    <a:pt x="31" y="29"/>
                  </a:lnTo>
                  <a:lnTo>
                    <a:pt x="33" y="26"/>
                  </a:lnTo>
                  <a:lnTo>
                    <a:pt x="36" y="24"/>
                  </a:lnTo>
                  <a:lnTo>
                    <a:pt x="28" y="22"/>
                  </a:lnTo>
                  <a:lnTo>
                    <a:pt x="23" y="24"/>
                  </a:lnTo>
                  <a:lnTo>
                    <a:pt x="17" y="19"/>
                  </a:lnTo>
                  <a:lnTo>
                    <a:pt x="16" y="15"/>
                  </a:lnTo>
                  <a:lnTo>
                    <a:pt x="23" y="10"/>
                  </a:lnTo>
                  <a:lnTo>
                    <a:pt x="35" y="10"/>
                  </a:lnTo>
                  <a:lnTo>
                    <a:pt x="43" y="10"/>
                  </a:lnTo>
                  <a:lnTo>
                    <a:pt x="33" y="7"/>
                  </a:lnTo>
                  <a:lnTo>
                    <a:pt x="28" y="0"/>
                  </a:lnTo>
                  <a:lnTo>
                    <a:pt x="43" y="2"/>
                  </a:lnTo>
                  <a:lnTo>
                    <a:pt x="60" y="5"/>
                  </a:lnTo>
                  <a:lnTo>
                    <a:pt x="66" y="8"/>
                  </a:lnTo>
                  <a:lnTo>
                    <a:pt x="67" y="15"/>
                  </a:lnTo>
                  <a:lnTo>
                    <a:pt x="69" y="22"/>
                  </a:lnTo>
                  <a:lnTo>
                    <a:pt x="76" y="27"/>
                  </a:lnTo>
                  <a:lnTo>
                    <a:pt x="86" y="27"/>
                  </a:lnTo>
                  <a:lnTo>
                    <a:pt x="97" y="29"/>
                  </a:lnTo>
                  <a:lnTo>
                    <a:pt x="102" y="34"/>
                  </a:lnTo>
                  <a:lnTo>
                    <a:pt x="105" y="43"/>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256" name="Freeform 325"/>
            <p:cNvSpPr>
              <a:spLocks/>
            </p:cNvSpPr>
            <p:nvPr/>
          </p:nvSpPr>
          <p:spPr bwMode="auto">
            <a:xfrm>
              <a:off x="2312194" y="2233613"/>
              <a:ext cx="163513" cy="103187"/>
            </a:xfrm>
            <a:custGeom>
              <a:avLst/>
              <a:gdLst/>
              <a:ahLst/>
              <a:cxnLst>
                <a:cxn ang="0">
                  <a:pos x="6" y="45"/>
                </a:cxn>
                <a:cxn ang="0">
                  <a:pos x="10" y="41"/>
                </a:cxn>
                <a:cxn ang="0">
                  <a:pos x="12" y="38"/>
                </a:cxn>
                <a:cxn ang="0">
                  <a:pos x="12" y="32"/>
                </a:cxn>
                <a:cxn ang="0">
                  <a:pos x="12" y="31"/>
                </a:cxn>
                <a:cxn ang="0">
                  <a:pos x="12" y="20"/>
                </a:cxn>
                <a:cxn ang="0">
                  <a:pos x="13" y="12"/>
                </a:cxn>
                <a:cxn ang="0">
                  <a:pos x="18" y="3"/>
                </a:cxn>
                <a:cxn ang="0">
                  <a:pos x="29" y="0"/>
                </a:cxn>
                <a:cxn ang="0">
                  <a:pos x="32" y="7"/>
                </a:cxn>
                <a:cxn ang="0">
                  <a:pos x="36" y="14"/>
                </a:cxn>
                <a:cxn ang="0">
                  <a:pos x="37" y="12"/>
                </a:cxn>
                <a:cxn ang="0">
                  <a:pos x="41" y="10"/>
                </a:cxn>
                <a:cxn ang="0">
                  <a:pos x="48" y="15"/>
                </a:cxn>
                <a:cxn ang="0">
                  <a:pos x="58" y="20"/>
                </a:cxn>
                <a:cxn ang="0">
                  <a:pos x="67" y="22"/>
                </a:cxn>
                <a:cxn ang="0">
                  <a:pos x="77" y="31"/>
                </a:cxn>
                <a:cxn ang="0">
                  <a:pos x="77" y="34"/>
                </a:cxn>
                <a:cxn ang="0">
                  <a:pos x="80" y="39"/>
                </a:cxn>
                <a:cxn ang="0">
                  <a:pos x="92" y="45"/>
                </a:cxn>
                <a:cxn ang="0">
                  <a:pos x="103" y="50"/>
                </a:cxn>
                <a:cxn ang="0">
                  <a:pos x="94" y="53"/>
                </a:cxn>
                <a:cxn ang="0">
                  <a:pos x="86" y="55"/>
                </a:cxn>
                <a:cxn ang="0">
                  <a:pos x="77" y="55"/>
                </a:cxn>
                <a:cxn ang="0">
                  <a:pos x="72" y="55"/>
                </a:cxn>
                <a:cxn ang="0">
                  <a:pos x="68" y="51"/>
                </a:cxn>
                <a:cxn ang="0">
                  <a:pos x="61" y="48"/>
                </a:cxn>
                <a:cxn ang="0">
                  <a:pos x="55" y="43"/>
                </a:cxn>
                <a:cxn ang="0">
                  <a:pos x="53" y="43"/>
                </a:cxn>
                <a:cxn ang="0">
                  <a:pos x="49" y="50"/>
                </a:cxn>
                <a:cxn ang="0">
                  <a:pos x="43" y="57"/>
                </a:cxn>
                <a:cxn ang="0">
                  <a:pos x="34" y="60"/>
                </a:cxn>
                <a:cxn ang="0">
                  <a:pos x="29" y="60"/>
                </a:cxn>
                <a:cxn ang="0">
                  <a:pos x="25" y="63"/>
                </a:cxn>
                <a:cxn ang="0">
                  <a:pos x="24" y="65"/>
                </a:cxn>
                <a:cxn ang="0">
                  <a:pos x="18" y="62"/>
                </a:cxn>
                <a:cxn ang="0">
                  <a:pos x="20" y="55"/>
                </a:cxn>
                <a:cxn ang="0">
                  <a:pos x="8" y="53"/>
                </a:cxn>
                <a:cxn ang="0">
                  <a:pos x="0" y="55"/>
                </a:cxn>
                <a:cxn ang="0">
                  <a:pos x="1" y="46"/>
                </a:cxn>
                <a:cxn ang="0">
                  <a:pos x="6" y="45"/>
                </a:cxn>
              </a:cxnLst>
              <a:rect l="0" t="0" r="r" b="b"/>
              <a:pathLst>
                <a:path w="103" h="65">
                  <a:moveTo>
                    <a:pt x="6" y="45"/>
                  </a:moveTo>
                  <a:lnTo>
                    <a:pt x="10" y="41"/>
                  </a:lnTo>
                  <a:lnTo>
                    <a:pt x="12" y="38"/>
                  </a:lnTo>
                  <a:lnTo>
                    <a:pt x="12" y="32"/>
                  </a:lnTo>
                  <a:lnTo>
                    <a:pt x="12" y="31"/>
                  </a:lnTo>
                  <a:lnTo>
                    <a:pt x="12" y="20"/>
                  </a:lnTo>
                  <a:lnTo>
                    <a:pt x="13" y="12"/>
                  </a:lnTo>
                  <a:lnTo>
                    <a:pt x="18" y="3"/>
                  </a:lnTo>
                  <a:lnTo>
                    <a:pt x="29" y="0"/>
                  </a:lnTo>
                  <a:lnTo>
                    <a:pt x="32" y="7"/>
                  </a:lnTo>
                  <a:lnTo>
                    <a:pt x="36" y="14"/>
                  </a:lnTo>
                  <a:lnTo>
                    <a:pt x="37" y="12"/>
                  </a:lnTo>
                  <a:lnTo>
                    <a:pt x="41" y="10"/>
                  </a:lnTo>
                  <a:lnTo>
                    <a:pt x="48" y="15"/>
                  </a:lnTo>
                  <a:lnTo>
                    <a:pt x="58" y="20"/>
                  </a:lnTo>
                  <a:lnTo>
                    <a:pt x="67" y="22"/>
                  </a:lnTo>
                  <a:lnTo>
                    <a:pt x="77" y="31"/>
                  </a:lnTo>
                  <a:lnTo>
                    <a:pt x="77" y="34"/>
                  </a:lnTo>
                  <a:lnTo>
                    <a:pt x="80" y="39"/>
                  </a:lnTo>
                  <a:lnTo>
                    <a:pt x="92" y="45"/>
                  </a:lnTo>
                  <a:lnTo>
                    <a:pt x="103" y="50"/>
                  </a:lnTo>
                  <a:lnTo>
                    <a:pt x="94" y="53"/>
                  </a:lnTo>
                  <a:lnTo>
                    <a:pt x="86" y="55"/>
                  </a:lnTo>
                  <a:lnTo>
                    <a:pt x="77" y="55"/>
                  </a:lnTo>
                  <a:lnTo>
                    <a:pt x="72" y="55"/>
                  </a:lnTo>
                  <a:lnTo>
                    <a:pt x="68" y="51"/>
                  </a:lnTo>
                  <a:lnTo>
                    <a:pt x="61" y="48"/>
                  </a:lnTo>
                  <a:lnTo>
                    <a:pt x="55" y="43"/>
                  </a:lnTo>
                  <a:lnTo>
                    <a:pt x="53" y="43"/>
                  </a:lnTo>
                  <a:lnTo>
                    <a:pt x="49" y="50"/>
                  </a:lnTo>
                  <a:lnTo>
                    <a:pt x="43" y="57"/>
                  </a:lnTo>
                  <a:lnTo>
                    <a:pt x="34" y="60"/>
                  </a:lnTo>
                  <a:lnTo>
                    <a:pt x="29" y="60"/>
                  </a:lnTo>
                  <a:lnTo>
                    <a:pt x="25" y="63"/>
                  </a:lnTo>
                  <a:lnTo>
                    <a:pt x="24" y="65"/>
                  </a:lnTo>
                  <a:lnTo>
                    <a:pt x="18" y="62"/>
                  </a:lnTo>
                  <a:lnTo>
                    <a:pt x="20" y="55"/>
                  </a:lnTo>
                  <a:lnTo>
                    <a:pt x="8" y="53"/>
                  </a:lnTo>
                  <a:lnTo>
                    <a:pt x="0" y="55"/>
                  </a:lnTo>
                  <a:lnTo>
                    <a:pt x="1" y="46"/>
                  </a:lnTo>
                  <a:lnTo>
                    <a:pt x="6" y="45"/>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257" name="Freeform 326"/>
            <p:cNvSpPr>
              <a:spLocks/>
            </p:cNvSpPr>
            <p:nvPr/>
          </p:nvSpPr>
          <p:spPr bwMode="auto">
            <a:xfrm>
              <a:off x="2543969" y="2139950"/>
              <a:ext cx="49213" cy="41275"/>
            </a:xfrm>
            <a:custGeom>
              <a:avLst/>
              <a:gdLst/>
              <a:ahLst/>
              <a:cxnLst>
                <a:cxn ang="0">
                  <a:pos x="31" y="14"/>
                </a:cxn>
                <a:cxn ang="0">
                  <a:pos x="24" y="23"/>
                </a:cxn>
                <a:cxn ang="0">
                  <a:pos x="12" y="26"/>
                </a:cxn>
                <a:cxn ang="0">
                  <a:pos x="3" y="23"/>
                </a:cxn>
                <a:cxn ang="0">
                  <a:pos x="0" y="14"/>
                </a:cxn>
                <a:cxn ang="0">
                  <a:pos x="3" y="2"/>
                </a:cxn>
                <a:cxn ang="0">
                  <a:pos x="15" y="0"/>
                </a:cxn>
                <a:cxn ang="0">
                  <a:pos x="26" y="4"/>
                </a:cxn>
                <a:cxn ang="0">
                  <a:pos x="31" y="14"/>
                </a:cxn>
              </a:cxnLst>
              <a:rect l="0" t="0" r="r" b="b"/>
              <a:pathLst>
                <a:path w="31" h="26">
                  <a:moveTo>
                    <a:pt x="31" y="14"/>
                  </a:moveTo>
                  <a:lnTo>
                    <a:pt x="24" y="23"/>
                  </a:lnTo>
                  <a:lnTo>
                    <a:pt x="12" y="26"/>
                  </a:lnTo>
                  <a:lnTo>
                    <a:pt x="3" y="23"/>
                  </a:lnTo>
                  <a:lnTo>
                    <a:pt x="0" y="14"/>
                  </a:lnTo>
                  <a:lnTo>
                    <a:pt x="3" y="2"/>
                  </a:lnTo>
                  <a:lnTo>
                    <a:pt x="15" y="0"/>
                  </a:lnTo>
                  <a:lnTo>
                    <a:pt x="26" y="4"/>
                  </a:lnTo>
                  <a:lnTo>
                    <a:pt x="31" y="14"/>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258" name="Freeform 327"/>
            <p:cNvSpPr>
              <a:spLocks/>
            </p:cNvSpPr>
            <p:nvPr/>
          </p:nvSpPr>
          <p:spPr bwMode="auto">
            <a:xfrm>
              <a:off x="2393157" y="2339975"/>
              <a:ext cx="41275" cy="31750"/>
            </a:xfrm>
            <a:custGeom>
              <a:avLst/>
              <a:gdLst/>
              <a:ahLst/>
              <a:cxnLst>
                <a:cxn ang="0">
                  <a:pos x="10" y="2"/>
                </a:cxn>
                <a:cxn ang="0">
                  <a:pos x="19" y="0"/>
                </a:cxn>
                <a:cxn ang="0">
                  <a:pos x="26" y="3"/>
                </a:cxn>
                <a:cxn ang="0">
                  <a:pos x="14" y="14"/>
                </a:cxn>
                <a:cxn ang="0">
                  <a:pos x="0" y="20"/>
                </a:cxn>
                <a:cxn ang="0">
                  <a:pos x="0" y="14"/>
                </a:cxn>
                <a:cxn ang="0">
                  <a:pos x="5" y="7"/>
                </a:cxn>
                <a:cxn ang="0">
                  <a:pos x="10" y="2"/>
                </a:cxn>
              </a:cxnLst>
              <a:rect l="0" t="0" r="r" b="b"/>
              <a:pathLst>
                <a:path w="26" h="20">
                  <a:moveTo>
                    <a:pt x="10" y="2"/>
                  </a:moveTo>
                  <a:lnTo>
                    <a:pt x="19" y="0"/>
                  </a:lnTo>
                  <a:lnTo>
                    <a:pt x="26" y="3"/>
                  </a:lnTo>
                  <a:lnTo>
                    <a:pt x="14" y="14"/>
                  </a:lnTo>
                  <a:lnTo>
                    <a:pt x="0" y="20"/>
                  </a:lnTo>
                  <a:lnTo>
                    <a:pt x="0" y="14"/>
                  </a:lnTo>
                  <a:lnTo>
                    <a:pt x="5" y="7"/>
                  </a:lnTo>
                  <a:lnTo>
                    <a:pt x="10" y="2"/>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259" name="Freeform 328"/>
            <p:cNvSpPr>
              <a:spLocks/>
            </p:cNvSpPr>
            <p:nvPr/>
          </p:nvSpPr>
          <p:spPr bwMode="auto">
            <a:xfrm>
              <a:off x="2458244" y="1908175"/>
              <a:ext cx="107950" cy="46037"/>
            </a:xfrm>
            <a:custGeom>
              <a:avLst/>
              <a:gdLst/>
              <a:ahLst/>
              <a:cxnLst>
                <a:cxn ang="0">
                  <a:pos x="25" y="29"/>
                </a:cxn>
                <a:cxn ang="0">
                  <a:pos x="11" y="26"/>
                </a:cxn>
                <a:cxn ang="0">
                  <a:pos x="11" y="17"/>
                </a:cxn>
                <a:cxn ang="0">
                  <a:pos x="2" y="12"/>
                </a:cxn>
                <a:cxn ang="0">
                  <a:pos x="0" y="7"/>
                </a:cxn>
                <a:cxn ang="0">
                  <a:pos x="2" y="0"/>
                </a:cxn>
                <a:cxn ang="0">
                  <a:pos x="9" y="0"/>
                </a:cxn>
                <a:cxn ang="0">
                  <a:pos x="21" y="2"/>
                </a:cxn>
                <a:cxn ang="0">
                  <a:pos x="33" y="4"/>
                </a:cxn>
                <a:cxn ang="0">
                  <a:pos x="42" y="4"/>
                </a:cxn>
                <a:cxn ang="0">
                  <a:pos x="52" y="9"/>
                </a:cxn>
                <a:cxn ang="0">
                  <a:pos x="59" y="14"/>
                </a:cxn>
                <a:cxn ang="0">
                  <a:pos x="68" y="19"/>
                </a:cxn>
                <a:cxn ang="0">
                  <a:pos x="64" y="24"/>
                </a:cxn>
                <a:cxn ang="0">
                  <a:pos x="59" y="28"/>
                </a:cxn>
                <a:cxn ang="0">
                  <a:pos x="50" y="26"/>
                </a:cxn>
                <a:cxn ang="0">
                  <a:pos x="43" y="24"/>
                </a:cxn>
                <a:cxn ang="0">
                  <a:pos x="35" y="26"/>
                </a:cxn>
                <a:cxn ang="0">
                  <a:pos x="25" y="29"/>
                </a:cxn>
              </a:cxnLst>
              <a:rect l="0" t="0" r="r" b="b"/>
              <a:pathLst>
                <a:path w="68" h="29">
                  <a:moveTo>
                    <a:pt x="25" y="29"/>
                  </a:moveTo>
                  <a:lnTo>
                    <a:pt x="11" y="26"/>
                  </a:lnTo>
                  <a:lnTo>
                    <a:pt x="11" y="17"/>
                  </a:lnTo>
                  <a:lnTo>
                    <a:pt x="2" y="12"/>
                  </a:lnTo>
                  <a:lnTo>
                    <a:pt x="0" y="7"/>
                  </a:lnTo>
                  <a:lnTo>
                    <a:pt x="2" y="0"/>
                  </a:lnTo>
                  <a:lnTo>
                    <a:pt x="9" y="0"/>
                  </a:lnTo>
                  <a:lnTo>
                    <a:pt x="21" y="2"/>
                  </a:lnTo>
                  <a:lnTo>
                    <a:pt x="33" y="4"/>
                  </a:lnTo>
                  <a:lnTo>
                    <a:pt x="42" y="4"/>
                  </a:lnTo>
                  <a:lnTo>
                    <a:pt x="52" y="9"/>
                  </a:lnTo>
                  <a:lnTo>
                    <a:pt x="59" y="14"/>
                  </a:lnTo>
                  <a:lnTo>
                    <a:pt x="68" y="19"/>
                  </a:lnTo>
                  <a:lnTo>
                    <a:pt x="64" y="24"/>
                  </a:lnTo>
                  <a:lnTo>
                    <a:pt x="59" y="28"/>
                  </a:lnTo>
                  <a:lnTo>
                    <a:pt x="50" y="26"/>
                  </a:lnTo>
                  <a:lnTo>
                    <a:pt x="43" y="24"/>
                  </a:lnTo>
                  <a:lnTo>
                    <a:pt x="35" y="26"/>
                  </a:lnTo>
                  <a:lnTo>
                    <a:pt x="25" y="29"/>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260" name="Freeform 329"/>
            <p:cNvSpPr>
              <a:spLocks/>
            </p:cNvSpPr>
            <p:nvPr/>
          </p:nvSpPr>
          <p:spPr bwMode="auto">
            <a:xfrm>
              <a:off x="2467769" y="2363788"/>
              <a:ext cx="26988" cy="25400"/>
            </a:xfrm>
            <a:custGeom>
              <a:avLst/>
              <a:gdLst/>
              <a:ahLst/>
              <a:cxnLst>
                <a:cxn ang="0">
                  <a:pos x="17" y="4"/>
                </a:cxn>
                <a:cxn ang="0">
                  <a:pos x="12" y="11"/>
                </a:cxn>
                <a:cxn ang="0">
                  <a:pos x="8" y="16"/>
                </a:cxn>
                <a:cxn ang="0">
                  <a:pos x="3" y="12"/>
                </a:cxn>
                <a:cxn ang="0">
                  <a:pos x="0" y="9"/>
                </a:cxn>
                <a:cxn ang="0">
                  <a:pos x="5" y="0"/>
                </a:cxn>
                <a:cxn ang="0">
                  <a:pos x="17" y="4"/>
                </a:cxn>
              </a:cxnLst>
              <a:rect l="0" t="0" r="r" b="b"/>
              <a:pathLst>
                <a:path w="17" h="16">
                  <a:moveTo>
                    <a:pt x="17" y="4"/>
                  </a:moveTo>
                  <a:lnTo>
                    <a:pt x="12" y="11"/>
                  </a:lnTo>
                  <a:lnTo>
                    <a:pt x="8" y="16"/>
                  </a:lnTo>
                  <a:lnTo>
                    <a:pt x="3" y="12"/>
                  </a:lnTo>
                  <a:lnTo>
                    <a:pt x="0" y="9"/>
                  </a:lnTo>
                  <a:lnTo>
                    <a:pt x="5" y="0"/>
                  </a:lnTo>
                  <a:lnTo>
                    <a:pt x="17" y="4"/>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261" name="Freeform 330"/>
            <p:cNvSpPr>
              <a:spLocks/>
            </p:cNvSpPr>
            <p:nvPr/>
          </p:nvSpPr>
          <p:spPr bwMode="auto">
            <a:xfrm>
              <a:off x="2601119" y="2143125"/>
              <a:ext cx="26988" cy="15875"/>
            </a:xfrm>
            <a:custGeom>
              <a:avLst/>
              <a:gdLst/>
              <a:ahLst/>
              <a:cxnLst>
                <a:cxn ang="0">
                  <a:pos x="7" y="10"/>
                </a:cxn>
                <a:cxn ang="0">
                  <a:pos x="2" y="9"/>
                </a:cxn>
                <a:cxn ang="0">
                  <a:pos x="0" y="7"/>
                </a:cxn>
                <a:cxn ang="0">
                  <a:pos x="2" y="2"/>
                </a:cxn>
                <a:cxn ang="0">
                  <a:pos x="7" y="0"/>
                </a:cxn>
                <a:cxn ang="0">
                  <a:pos x="12" y="3"/>
                </a:cxn>
                <a:cxn ang="0">
                  <a:pos x="17" y="9"/>
                </a:cxn>
                <a:cxn ang="0">
                  <a:pos x="10" y="9"/>
                </a:cxn>
                <a:cxn ang="0">
                  <a:pos x="7" y="10"/>
                </a:cxn>
              </a:cxnLst>
              <a:rect l="0" t="0" r="r" b="b"/>
              <a:pathLst>
                <a:path w="17" h="10">
                  <a:moveTo>
                    <a:pt x="7" y="10"/>
                  </a:moveTo>
                  <a:lnTo>
                    <a:pt x="2" y="9"/>
                  </a:lnTo>
                  <a:lnTo>
                    <a:pt x="0" y="7"/>
                  </a:lnTo>
                  <a:lnTo>
                    <a:pt x="2" y="2"/>
                  </a:lnTo>
                  <a:lnTo>
                    <a:pt x="7" y="0"/>
                  </a:lnTo>
                  <a:lnTo>
                    <a:pt x="12" y="3"/>
                  </a:lnTo>
                  <a:lnTo>
                    <a:pt x="17" y="9"/>
                  </a:lnTo>
                  <a:lnTo>
                    <a:pt x="10" y="9"/>
                  </a:lnTo>
                  <a:lnTo>
                    <a:pt x="7" y="10"/>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262" name="Freeform 331"/>
            <p:cNvSpPr>
              <a:spLocks/>
            </p:cNvSpPr>
            <p:nvPr/>
          </p:nvSpPr>
          <p:spPr bwMode="auto">
            <a:xfrm>
              <a:off x="2497932" y="2100263"/>
              <a:ext cx="15875" cy="15875"/>
            </a:xfrm>
            <a:custGeom>
              <a:avLst/>
              <a:gdLst/>
              <a:ahLst/>
              <a:cxnLst>
                <a:cxn ang="0">
                  <a:pos x="0" y="10"/>
                </a:cxn>
                <a:cxn ang="0">
                  <a:pos x="0" y="5"/>
                </a:cxn>
                <a:cxn ang="0">
                  <a:pos x="10" y="0"/>
                </a:cxn>
                <a:cxn ang="0">
                  <a:pos x="5" y="6"/>
                </a:cxn>
                <a:cxn ang="0">
                  <a:pos x="0" y="10"/>
                </a:cxn>
              </a:cxnLst>
              <a:rect l="0" t="0" r="r" b="b"/>
              <a:pathLst>
                <a:path w="10" h="10">
                  <a:moveTo>
                    <a:pt x="0" y="10"/>
                  </a:moveTo>
                  <a:lnTo>
                    <a:pt x="0" y="5"/>
                  </a:lnTo>
                  <a:lnTo>
                    <a:pt x="10" y="0"/>
                  </a:lnTo>
                  <a:lnTo>
                    <a:pt x="5" y="6"/>
                  </a:lnTo>
                  <a:lnTo>
                    <a:pt x="0" y="10"/>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263" name="Freeform 332"/>
            <p:cNvSpPr>
              <a:spLocks/>
            </p:cNvSpPr>
            <p:nvPr/>
          </p:nvSpPr>
          <p:spPr bwMode="auto">
            <a:xfrm>
              <a:off x="2243932" y="1905000"/>
              <a:ext cx="663575" cy="477837"/>
            </a:xfrm>
            <a:custGeom>
              <a:avLst/>
              <a:gdLst/>
              <a:ahLst/>
              <a:cxnLst>
                <a:cxn ang="0">
                  <a:pos x="375" y="222"/>
                </a:cxn>
                <a:cxn ang="0">
                  <a:pos x="347" y="196"/>
                </a:cxn>
                <a:cxn ang="0">
                  <a:pos x="328" y="198"/>
                </a:cxn>
                <a:cxn ang="0">
                  <a:pos x="326" y="205"/>
                </a:cxn>
                <a:cxn ang="0">
                  <a:pos x="344" y="231"/>
                </a:cxn>
                <a:cxn ang="0">
                  <a:pos x="366" y="238"/>
                </a:cxn>
                <a:cxn ang="0">
                  <a:pos x="376" y="258"/>
                </a:cxn>
                <a:cxn ang="0">
                  <a:pos x="342" y="270"/>
                </a:cxn>
                <a:cxn ang="0">
                  <a:pos x="321" y="265"/>
                </a:cxn>
                <a:cxn ang="0">
                  <a:pos x="347" y="298"/>
                </a:cxn>
                <a:cxn ang="0">
                  <a:pos x="328" y="289"/>
                </a:cxn>
                <a:cxn ang="0">
                  <a:pos x="290" y="277"/>
                </a:cxn>
                <a:cxn ang="0">
                  <a:pos x="258" y="253"/>
                </a:cxn>
                <a:cxn ang="0">
                  <a:pos x="225" y="239"/>
                </a:cxn>
                <a:cxn ang="0">
                  <a:pos x="203" y="243"/>
                </a:cxn>
                <a:cxn ang="0">
                  <a:pos x="175" y="236"/>
                </a:cxn>
                <a:cxn ang="0">
                  <a:pos x="187" y="219"/>
                </a:cxn>
                <a:cxn ang="0">
                  <a:pos x="227" y="215"/>
                </a:cxn>
                <a:cxn ang="0">
                  <a:pos x="233" y="195"/>
                </a:cxn>
                <a:cxn ang="0">
                  <a:pos x="251" y="159"/>
                </a:cxn>
                <a:cxn ang="0">
                  <a:pos x="206" y="135"/>
                </a:cxn>
                <a:cxn ang="0">
                  <a:pos x="197" y="126"/>
                </a:cxn>
                <a:cxn ang="0">
                  <a:pos x="175" y="100"/>
                </a:cxn>
                <a:cxn ang="0">
                  <a:pos x="151" y="114"/>
                </a:cxn>
                <a:cxn ang="0">
                  <a:pos x="132" y="104"/>
                </a:cxn>
                <a:cxn ang="0">
                  <a:pos x="92" y="104"/>
                </a:cxn>
                <a:cxn ang="0">
                  <a:pos x="55" y="100"/>
                </a:cxn>
                <a:cxn ang="0">
                  <a:pos x="13" y="80"/>
                </a:cxn>
                <a:cxn ang="0">
                  <a:pos x="27" y="71"/>
                </a:cxn>
                <a:cxn ang="0">
                  <a:pos x="3" y="64"/>
                </a:cxn>
                <a:cxn ang="0">
                  <a:pos x="5" y="35"/>
                </a:cxn>
                <a:cxn ang="0">
                  <a:pos x="20" y="11"/>
                </a:cxn>
                <a:cxn ang="0">
                  <a:pos x="56" y="0"/>
                </a:cxn>
                <a:cxn ang="0">
                  <a:pos x="65" y="11"/>
                </a:cxn>
                <a:cxn ang="0">
                  <a:pos x="49" y="35"/>
                </a:cxn>
                <a:cxn ang="0">
                  <a:pos x="53" y="50"/>
                </a:cxn>
                <a:cxn ang="0">
                  <a:pos x="65" y="38"/>
                </a:cxn>
                <a:cxn ang="0">
                  <a:pos x="91" y="7"/>
                </a:cxn>
                <a:cxn ang="0">
                  <a:pos x="127" y="7"/>
                </a:cxn>
                <a:cxn ang="0">
                  <a:pos x="137" y="40"/>
                </a:cxn>
                <a:cxn ang="0">
                  <a:pos x="154" y="42"/>
                </a:cxn>
                <a:cxn ang="0">
                  <a:pos x="173" y="33"/>
                </a:cxn>
                <a:cxn ang="0">
                  <a:pos x="209" y="35"/>
                </a:cxn>
                <a:cxn ang="0">
                  <a:pos x="237" y="61"/>
                </a:cxn>
                <a:cxn ang="0">
                  <a:pos x="266" y="64"/>
                </a:cxn>
                <a:cxn ang="0">
                  <a:pos x="289" y="78"/>
                </a:cxn>
                <a:cxn ang="0">
                  <a:pos x="314" y="98"/>
                </a:cxn>
                <a:cxn ang="0">
                  <a:pos x="338" y="111"/>
                </a:cxn>
                <a:cxn ang="0">
                  <a:pos x="335" y="117"/>
                </a:cxn>
                <a:cxn ang="0">
                  <a:pos x="326" y="135"/>
                </a:cxn>
                <a:cxn ang="0">
                  <a:pos x="349" y="150"/>
                </a:cxn>
                <a:cxn ang="0">
                  <a:pos x="376" y="174"/>
                </a:cxn>
                <a:cxn ang="0">
                  <a:pos x="404" y="179"/>
                </a:cxn>
                <a:cxn ang="0">
                  <a:pos x="402" y="198"/>
                </a:cxn>
                <a:cxn ang="0">
                  <a:pos x="392" y="212"/>
                </a:cxn>
              </a:cxnLst>
              <a:rect l="0" t="0" r="r" b="b"/>
              <a:pathLst>
                <a:path w="418" h="301">
                  <a:moveTo>
                    <a:pt x="392" y="212"/>
                  </a:moveTo>
                  <a:lnTo>
                    <a:pt x="390" y="221"/>
                  </a:lnTo>
                  <a:lnTo>
                    <a:pt x="385" y="226"/>
                  </a:lnTo>
                  <a:lnTo>
                    <a:pt x="375" y="222"/>
                  </a:lnTo>
                  <a:lnTo>
                    <a:pt x="368" y="219"/>
                  </a:lnTo>
                  <a:lnTo>
                    <a:pt x="362" y="214"/>
                  </a:lnTo>
                  <a:lnTo>
                    <a:pt x="357" y="209"/>
                  </a:lnTo>
                  <a:lnTo>
                    <a:pt x="347" y="196"/>
                  </a:lnTo>
                  <a:lnTo>
                    <a:pt x="333" y="191"/>
                  </a:lnTo>
                  <a:lnTo>
                    <a:pt x="328" y="193"/>
                  </a:lnTo>
                  <a:lnTo>
                    <a:pt x="323" y="196"/>
                  </a:lnTo>
                  <a:lnTo>
                    <a:pt x="328" y="198"/>
                  </a:lnTo>
                  <a:lnTo>
                    <a:pt x="333" y="198"/>
                  </a:lnTo>
                  <a:lnTo>
                    <a:pt x="333" y="205"/>
                  </a:lnTo>
                  <a:lnTo>
                    <a:pt x="330" y="205"/>
                  </a:lnTo>
                  <a:lnTo>
                    <a:pt x="326" y="205"/>
                  </a:lnTo>
                  <a:lnTo>
                    <a:pt x="326" y="212"/>
                  </a:lnTo>
                  <a:lnTo>
                    <a:pt x="333" y="212"/>
                  </a:lnTo>
                  <a:lnTo>
                    <a:pt x="337" y="222"/>
                  </a:lnTo>
                  <a:lnTo>
                    <a:pt x="344" y="231"/>
                  </a:lnTo>
                  <a:lnTo>
                    <a:pt x="354" y="231"/>
                  </a:lnTo>
                  <a:lnTo>
                    <a:pt x="357" y="238"/>
                  </a:lnTo>
                  <a:lnTo>
                    <a:pt x="361" y="238"/>
                  </a:lnTo>
                  <a:lnTo>
                    <a:pt x="366" y="238"/>
                  </a:lnTo>
                  <a:lnTo>
                    <a:pt x="366" y="243"/>
                  </a:lnTo>
                  <a:lnTo>
                    <a:pt x="366" y="248"/>
                  </a:lnTo>
                  <a:lnTo>
                    <a:pt x="371" y="252"/>
                  </a:lnTo>
                  <a:lnTo>
                    <a:pt x="376" y="258"/>
                  </a:lnTo>
                  <a:lnTo>
                    <a:pt x="371" y="269"/>
                  </a:lnTo>
                  <a:lnTo>
                    <a:pt x="368" y="279"/>
                  </a:lnTo>
                  <a:lnTo>
                    <a:pt x="356" y="276"/>
                  </a:lnTo>
                  <a:lnTo>
                    <a:pt x="342" y="270"/>
                  </a:lnTo>
                  <a:lnTo>
                    <a:pt x="328" y="264"/>
                  </a:lnTo>
                  <a:lnTo>
                    <a:pt x="321" y="258"/>
                  </a:lnTo>
                  <a:lnTo>
                    <a:pt x="313" y="258"/>
                  </a:lnTo>
                  <a:lnTo>
                    <a:pt x="321" y="265"/>
                  </a:lnTo>
                  <a:lnTo>
                    <a:pt x="333" y="276"/>
                  </a:lnTo>
                  <a:lnTo>
                    <a:pt x="344" y="284"/>
                  </a:lnTo>
                  <a:lnTo>
                    <a:pt x="350" y="294"/>
                  </a:lnTo>
                  <a:lnTo>
                    <a:pt x="347" y="298"/>
                  </a:lnTo>
                  <a:lnTo>
                    <a:pt x="345" y="301"/>
                  </a:lnTo>
                  <a:lnTo>
                    <a:pt x="342" y="298"/>
                  </a:lnTo>
                  <a:lnTo>
                    <a:pt x="340" y="294"/>
                  </a:lnTo>
                  <a:lnTo>
                    <a:pt x="328" y="289"/>
                  </a:lnTo>
                  <a:lnTo>
                    <a:pt x="319" y="288"/>
                  </a:lnTo>
                  <a:lnTo>
                    <a:pt x="311" y="286"/>
                  </a:lnTo>
                  <a:lnTo>
                    <a:pt x="304" y="282"/>
                  </a:lnTo>
                  <a:lnTo>
                    <a:pt x="290" y="277"/>
                  </a:lnTo>
                  <a:lnTo>
                    <a:pt x="278" y="274"/>
                  </a:lnTo>
                  <a:lnTo>
                    <a:pt x="268" y="267"/>
                  </a:lnTo>
                  <a:lnTo>
                    <a:pt x="270" y="260"/>
                  </a:lnTo>
                  <a:lnTo>
                    <a:pt x="258" y="253"/>
                  </a:lnTo>
                  <a:lnTo>
                    <a:pt x="247" y="246"/>
                  </a:lnTo>
                  <a:lnTo>
                    <a:pt x="239" y="239"/>
                  </a:lnTo>
                  <a:lnTo>
                    <a:pt x="230" y="234"/>
                  </a:lnTo>
                  <a:lnTo>
                    <a:pt x="225" y="239"/>
                  </a:lnTo>
                  <a:lnTo>
                    <a:pt x="220" y="243"/>
                  </a:lnTo>
                  <a:lnTo>
                    <a:pt x="215" y="241"/>
                  </a:lnTo>
                  <a:lnTo>
                    <a:pt x="211" y="239"/>
                  </a:lnTo>
                  <a:lnTo>
                    <a:pt x="203" y="243"/>
                  </a:lnTo>
                  <a:lnTo>
                    <a:pt x="196" y="246"/>
                  </a:lnTo>
                  <a:lnTo>
                    <a:pt x="189" y="245"/>
                  </a:lnTo>
                  <a:lnTo>
                    <a:pt x="182" y="241"/>
                  </a:lnTo>
                  <a:lnTo>
                    <a:pt x="175" y="236"/>
                  </a:lnTo>
                  <a:lnTo>
                    <a:pt x="173" y="233"/>
                  </a:lnTo>
                  <a:lnTo>
                    <a:pt x="175" y="227"/>
                  </a:lnTo>
                  <a:lnTo>
                    <a:pt x="180" y="222"/>
                  </a:lnTo>
                  <a:lnTo>
                    <a:pt x="187" y="219"/>
                  </a:lnTo>
                  <a:lnTo>
                    <a:pt x="194" y="219"/>
                  </a:lnTo>
                  <a:lnTo>
                    <a:pt x="206" y="219"/>
                  </a:lnTo>
                  <a:lnTo>
                    <a:pt x="216" y="219"/>
                  </a:lnTo>
                  <a:lnTo>
                    <a:pt x="227" y="215"/>
                  </a:lnTo>
                  <a:lnTo>
                    <a:pt x="239" y="212"/>
                  </a:lnTo>
                  <a:lnTo>
                    <a:pt x="233" y="207"/>
                  </a:lnTo>
                  <a:lnTo>
                    <a:pt x="230" y="202"/>
                  </a:lnTo>
                  <a:lnTo>
                    <a:pt x="233" y="195"/>
                  </a:lnTo>
                  <a:lnTo>
                    <a:pt x="242" y="193"/>
                  </a:lnTo>
                  <a:lnTo>
                    <a:pt x="251" y="181"/>
                  </a:lnTo>
                  <a:lnTo>
                    <a:pt x="258" y="171"/>
                  </a:lnTo>
                  <a:lnTo>
                    <a:pt x="251" y="159"/>
                  </a:lnTo>
                  <a:lnTo>
                    <a:pt x="239" y="147"/>
                  </a:lnTo>
                  <a:lnTo>
                    <a:pt x="225" y="136"/>
                  </a:lnTo>
                  <a:lnTo>
                    <a:pt x="215" y="133"/>
                  </a:lnTo>
                  <a:lnTo>
                    <a:pt x="206" y="135"/>
                  </a:lnTo>
                  <a:lnTo>
                    <a:pt x="197" y="138"/>
                  </a:lnTo>
                  <a:lnTo>
                    <a:pt x="194" y="135"/>
                  </a:lnTo>
                  <a:lnTo>
                    <a:pt x="194" y="133"/>
                  </a:lnTo>
                  <a:lnTo>
                    <a:pt x="197" y="126"/>
                  </a:lnTo>
                  <a:lnTo>
                    <a:pt x="206" y="126"/>
                  </a:lnTo>
                  <a:lnTo>
                    <a:pt x="197" y="117"/>
                  </a:lnTo>
                  <a:lnTo>
                    <a:pt x="187" y="109"/>
                  </a:lnTo>
                  <a:lnTo>
                    <a:pt x="175" y="100"/>
                  </a:lnTo>
                  <a:lnTo>
                    <a:pt x="168" y="98"/>
                  </a:lnTo>
                  <a:lnTo>
                    <a:pt x="163" y="100"/>
                  </a:lnTo>
                  <a:lnTo>
                    <a:pt x="158" y="107"/>
                  </a:lnTo>
                  <a:lnTo>
                    <a:pt x="151" y="114"/>
                  </a:lnTo>
                  <a:lnTo>
                    <a:pt x="146" y="117"/>
                  </a:lnTo>
                  <a:lnTo>
                    <a:pt x="141" y="112"/>
                  </a:lnTo>
                  <a:lnTo>
                    <a:pt x="141" y="105"/>
                  </a:lnTo>
                  <a:lnTo>
                    <a:pt x="132" y="104"/>
                  </a:lnTo>
                  <a:lnTo>
                    <a:pt x="123" y="104"/>
                  </a:lnTo>
                  <a:lnTo>
                    <a:pt x="113" y="104"/>
                  </a:lnTo>
                  <a:lnTo>
                    <a:pt x="104" y="104"/>
                  </a:lnTo>
                  <a:lnTo>
                    <a:pt x="92" y="104"/>
                  </a:lnTo>
                  <a:lnTo>
                    <a:pt x="82" y="104"/>
                  </a:lnTo>
                  <a:lnTo>
                    <a:pt x="72" y="104"/>
                  </a:lnTo>
                  <a:lnTo>
                    <a:pt x="63" y="105"/>
                  </a:lnTo>
                  <a:lnTo>
                    <a:pt x="55" y="100"/>
                  </a:lnTo>
                  <a:lnTo>
                    <a:pt x="48" y="95"/>
                  </a:lnTo>
                  <a:lnTo>
                    <a:pt x="24" y="95"/>
                  </a:lnTo>
                  <a:lnTo>
                    <a:pt x="17" y="86"/>
                  </a:lnTo>
                  <a:lnTo>
                    <a:pt x="13" y="80"/>
                  </a:lnTo>
                  <a:lnTo>
                    <a:pt x="24" y="80"/>
                  </a:lnTo>
                  <a:lnTo>
                    <a:pt x="36" y="81"/>
                  </a:lnTo>
                  <a:lnTo>
                    <a:pt x="36" y="74"/>
                  </a:lnTo>
                  <a:lnTo>
                    <a:pt x="27" y="71"/>
                  </a:lnTo>
                  <a:lnTo>
                    <a:pt x="18" y="71"/>
                  </a:lnTo>
                  <a:lnTo>
                    <a:pt x="10" y="69"/>
                  </a:lnTo>
                  <a:lnTo>
                    <a:pt x="8" y="69"/>
                  </a:lnTo>
                  <a:lnTo>
                    <a:pt x="3" y="64"/>
                  </a:lnTo>
                  <a:lnTo>
                    <a:pt x="0" y="55"/>
                  </a:lnTo>
                  <a:lnTo>
                    <a:pt x="0" y="45"/>
                  </a:lnTo>
                  <a:lnTo>
                    <a:pt x="1" y="40"/>
                  </a:lnTo>
                  <a:lnTo>
                    <a:pt x="5" y="35"/>
                  </a:lnTo>
                  <a:lnTo>
                    <a:pt x="10" y="33"/>
                  </a:lnTo>
                  <a:lnTo>
                    <a:pt x="12" y="25"/>
                  </a:lnTo>
                  <a:lnTo>
                    <a:pt x="13" y="19"/>
                  </a:lnTo>
                  <a:lnTo>
                    <a:pt x="20" y="11"/>
                  </a:lnTo>
                  <a:lnTo>
                    <a:pt x="31" y="6"/>
                  </a:lnTo>
                  <a:lnTo>
                    <a:pt x="41" y="0"/>
                  </a:lnTo>
                  <a:lnTo>
                    <a:pt x="55" y="0"/>
                  </a:lnTo>
                  <a:lnTo>
                    <a:pt x="56" y="0"/>
                  </a:lnTo>
                  <a:lnTo>
                    <a:pt x="61" y="2"/>
                  </a:lnTo>
                  <a:lnTo>
                    <a:pt x="67" y="4"/>
                  </a:lnTo>
                  <a:lnTo>
                    <a:pt x="72" y="6"/>
                  </a:lnTo>
                  <a:lnTo>
                    <a:pt x="65" y="11"/>
                  </a:lnTo>
                  <a:lnTo>
                    <a:pt x="58" y="16"/>
                  </a:lnTo>
                  <a:lnTo>
                    <a:pt x="51" y="21"/>
                  </a:lnTo>
                  <a:lnTo>
                    <a:pt x="49" y="31"/>
                  </a:lnTo>
                  <a:lnTo>
                    <a:pt x="49" y="35"/>
                  </a:lnTo>
                  <a:lnTo>
                    <a:pt x="53" y="37"/>
                  </a:lnTo>
                  <a:lnTo>
                    <a:pt x="53" y="42"/>
                  </a:lnTo>
                  <a:lnTo>
                    <a:pt x="53" y="47"/>
                  </a:lnTo>
                  <a:lnTo>
                    <a:pt x="53" y="50"/>
                  </a:lnTo>
                  <a:lnTo>
                    <a:pt x="58" y="54"/>
                  </a:lnTo>
                  <a:lnTo>
                    <a:pt x="63" y="50"/>
                  </a:lnTo>
                  <a:lnTo>
                    <a:pt x="68" y="45"/>
                  </a:lnTo>
                  <a:lnTo>
                    <a:pt x="65" y="38"/>
                  </a:lnTo>
                  <a:lnTo>
                    <a:pt x="63" y="31"/>
                  </a:lnTo>
                  <a:lnTo>
                    <a:pt x="68" y="18"/>
                  </a:lnTo>
                  <a:lnTo>
                    <a:pt x="82" y="11"/>
                  </a:lnTo>
                  <a:lnTo>
                    <a:pt x="91" y="7"/>
                  </a:lnTo>
                  <a:lnTo>
                    <a:pt x="99" y="6"/>
                  </a:lnTo>
                  <a:lnTo>
                    <a:pt x="108" y="6"/>
                  </a:lnTo>
                  <a:lnTo>
                    <a:pt x="118" y="6"/>
                  </a:lnTo>
                  <a:lnTo>
                    <a:pt x="127" y="7"/>
                  </a:lnTo>
                  <a:lnTo>
                    <a:pt x="134" y="14"/>
                  </a:lnTo>
                  <a:lnTo>
                    <a:pt x="137" y="25"/>
                  </a:lnTo>
                  <a:lnTo>
                    <a:pt x="139" y="35"/>
                  </a:lnTo>
                  <a:lnTo>
                    <a:pt x="137" y="40"/>
                  </a:lnTo>
                  <a:lnTo>
                    <a:pt x="139" y="45"/>
                  </a:lnTo>
                  <a:lnTo>
                    <a:pt x="142" y="42"/>
                  </a:lnTo>
                  <a:lnTo>
                    <a:pt x="149" y="40"/>
                  </a:lnTo>
                  <a:lnTo>
                    <a:pt x="154" y="42"/>
                  </a:lnTo>
                  <a:lnTo>
                    <a:pt x="160" y="45"/>
                  </a:lnTo>
                  <a:lnTo>
                    <a:pt x="165" y="42"/>
                  </a:lnTo>
                  <a:lnTo>
                    <a:pt x="170" y="38"/>
                  </a:lnTo>
                  <a:lnTo>
                    <a:pt x="173" y="33"/>
                  </a:lnTo>
                  <a:lnTo>
                    <a:pt x="180" y="31"/>
                  </a:lnTo>
                  <a:lnTo>
                    <a:pt x="189" y="31"/>
                  </a:lnTo>
                  <a:lnTo>
                    <a:pt x="199" y="33"/>
                  </a:lnTo>
                  <a:lnTo>
                    <a:pt x="209" y="35"/>
                  </a:lnTo>
                  <a:lnTo>
                    <a:pt x="218" y="40"/>
                  </a:lnTo>
                  <a:lnTo>
                    <a:pt x="225" y="45"/>
                  </a:lnTo>
                  <a:lnTo>
                    <a:pt x="232" y="54"/>
                  </a:lnTo>
                  <a:lnTo>
                    <a:pt x="237" y="61"/>
                  </a:lnTo>
                  <a:lnTo>
                    <a:pt x="249" y="64"/>
                  </a:lnTo>
                  <a:lnTo>
                    <a:pt x="258" y="64"/>
                  </a:lnTo>
                  <a:lnTo>
                    <a:pt x="263" y="64"/>
                  </a:lnTo>
                  <a:lnTo>
                    <a:pt x="266" y="64"/>
                  </a:lnTo>
                  <a:lnTo>
                    <a:pt x="273" y="66"/>
                  </a:lnTo>
                  <a:lnTo>
                    <a:pt x="276" y="68"/>
                  </a:lnTo>
                  <a:lnTo>
                    <a:pt x="280" y="74"/>
                  </a:lnTo>
                  <a:lnTo>
                    <a:pt x="289" y="78"/>
                  </a:lnTo>
                  <a:lnTo>
                    <a:pt x="297" y="83"/>
                  </a:lnTo>
                  <a:lnTo>
                    <a:pt x="304" y="86"/>
                  </a:lnTo>
                  <a:lnTo>
                    <a:pt x="314" y="90"/>
                  </a:lnTo>
                  <a:lnTo>
                    <a:pt x="314" y="98"/>
                  </a:lnTo>
                  <a:lnTo>
                    <a:pt x="319" y="98"/>
                  </a:lnTo>
                  <a:lnTo>
                    <a:pt x="323" y="98"/>
                  </a:lnTo>
                  <a:lnTo>
                    <a:pt x="332" y="100"/>
                  </a:lnTo>
                  <a:lnTo>
                    <a:pt x="338" y="111"/>
                  </a:lnTo>
                  <a:lnTo>
                    <a:pt x="328" y="111"/>
                  </a:lnTo>
                  <a:lnTo>
                    <a:pt x="319" y="117"/>
                  </a:lnTo>
                  <a:lnTo>
                    <a:pt x="328" y="117"/>
                  </a:lnTo>
                  <a:lnTo>
                    <a:pt x="335" y="117"/>
                  </a:lnTo>
                  <a:lnTo>
                    <a:pt x="338" y="117"/>
                  </a:lnTo>
                  <a:lnTo>
                    <a:pt x="344" y="123"/>
                  </a:lnTo>
                  <a:lnTo>
                    <a:pt x="333" y="126"/>
                  </a:lnTo>
                  <a:lnTo>
                    <a:pt x="326" y="135"/>
                  </a:lnTo>
                  <a:lnTo>
                    <a:pt x="332" y="136"/>
                  </a:lnTo>
                  <a:lnTo>
                    <a:pt x="340" y="138"/>
                  </a:lnTo>
                  <a:lnTo>
                    <a:pt x="342" y="145"/>
                  </a:lnTo>
                  <a:lnTo>
                    <a:pt x="349" y="150"/>
                  </a:lnTo>
                  <a:lnTo>
                    <a:pt x="357" y="153"/>
                  </a:lnTo>
                  <a:lnTo>
                    <a:pt x="366" y="157"/>
                  </a:lnTo>
                  <a:lnTo>
                    <a:pt x="368" y="167"/>
                  </a:lnTo>
                  <a:lnTo>
                    <a:pt x="376" y="174"/>
                  </a:lnTo>
                  <a:lnTo>
                    <a:pt x="388" y="171"/>
                  </a:lnTo>
                  <a:lnTo>
                    <a:pt x="395" y="176"/>
                  </a:lnTo>
                  <a:lnTo>
                    <a:pt x="399" y="178"/>
                  </a:lnTo>
                  <a:lnTo>
                    <a:pt x="404" y="179"/>
                  </a:lnTo>
                  <a:lnTo>
                    <a:pt x="414" y="181"/>
                  </a:lnTo>
                  <a:lnTo>
                    <a:pt x="418" y="191"/>
                  </a:lnTo>
                  <a:lnTo>
                    <a:pt x="412" y="196"/>
                  </a:lnTo>
                  <a:lnTo>
                    <a:pt x="402" y="198"/>
                  </a:lnTo>
                  <a:lnTo>
                    <a:pt x="402" y="203"/>
                  </a:lnTo>
                  <a:lnTo>
                    <a:pt x="402" y="205"/>
                  </a:lnTo>
                  <a:lnTo>
                    <a:pt x="399" y="209"/>
                  </a:lnTo>
                  <a:lnTo>
                    <a:pt x="392" y="212"/>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264" name="Freeform 333"/>
            <p:cNvSpPr>
              <a:spLocks/>
            </p:cNvSpPr>
            <p:nvPr/>
          </p:nvSpPr>
          <p:spPr bwMode="auto">
            <a:xfrm>
              <a:off x="2516982" y="2320925"/>
              <a:ext cx="19050" cy="11112"/>
            </a:xfrm>
            <a:custGeom>
              <a:avLst/>
              <a:gdLst/>
              <a:ahLst/>
              <a:cxnLst>
                <a:cxn ang="0">
                  <a:pos x="12" y="5"/>
                </a:cxn>
                <a:cxn ang="0">
                  <a:pos x="5" y="7"/>
                </a:cxn>
                <a:cxn ang="0">
                  <a:pos x="0" y="5"/>
                </a:cxn>
                <a:cxn ang="0">
                  <a:pos x="5" y="0"/>
                </a:cxn>
                <a:cxn ang="0">
                  <a:pos x="12" y="5"/>
                </a:cxn>
              </a:cxnLst>
              <a:rect l="0" t="0" r="r" b="b"/>
              <a:pathLst>
                <a:path w="12" h="7">
                  <a:moveTo>
                    <a:pt x="12" y="5"/>
                  </a:moveTo>
                  <a:lnTo>
                    <a:pt x="5" y="7"/>
                  </a:lnTo>
                  <a:lnTo>
                    <a:pt x="0" y="5"/>
                  </a:lnTo>
                  <a:lnTo>
                    <a:pt x="5" y="0"/>
                  </a:lnTo>
                  <a:lnTo>
                    <a:pt x="12" y="5"/>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265" name="Freeform 334"/>
            <p:cNvSpPr>
              <a:spLocks/>
            </p:cNvSpPr>
            <p:nvPr/>
          </p:nvSpPr>
          <p:spPr bwMode="auto">
            <a:xfrm>
              <a:off x="2382044" y="2230438"/>
              <a:ext cx="14288" cy="11112"/>
            </a:xfrm>
            <a:custGeom>
              <a:avLst/>
              <a:gdLst/>
              <a:ahLst/>
              <a:cxnLst>
                <a:cxn ang="0">
                  <a:pos x="0" y="0"/>
                </a:cxn>
                <a:cxn ang="0">
                  <a:pos x="4" y="0"/>
                </a:cxn>
                <a:cxn ang="0">
                  <a:pos x="9" y="7"/>
                </a:cxn>
                <a:cxn ang="0">
                  <a:pos x="2" y="4"/>
                </a:cxn>
                <a:cxn ang="0">
                  <a:pos x="0" y="0"/>
                </a:cxn>
              </a:cxnLst>
              <a:rect l="0" t="0" r="r" b="b"/>
              <a:pathLst>
                <a:path w="9" h="7">
                  <a:moveTo>
                    <a:pt x="0" y="0"/>
                  </a:moveTo>
                  <a:lnTo>
                    <a:pt x="4" y="0"/>
                  </a:lnTo>
                  <a:lnTo>
                    <a:pt x="9" y="7"/>
                  </a:lnTo>
                  <a:lnTo>
                    <a:pt x="2" y="4"/>
                  </a:lnTo>
                  <a:lnTo>
                    <a:pt x="0" y="0"/>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266" name="Freeform 335"/>
            <p:cNvSpPr>
              <a:spLocks/>
            </p:cNvSpPr>
            <p:nvPr/>
          </p:nvSpPr>
          <p:spPr bwMode="auto">
            <a:xfrm>
              <a:off x="2204244" y="1428750"/>
              <a:ext cx="704850" cy="368300"/>
            </a:xfrm>
            <a:custGeom>
              <a:avLst/>
              <a:gdLst/>
              <a:ahLst/>
              <a:cxnLst>
                <a:cxn ang="0">
                  <a:pos x="394" y="5"/>
                </a:cxn>
                <a:cxn ang="0">
                  <a:pos x="412" y="17"/>
                </a:cxn>
                <a:cxn ang="0">
                  <a:pos x="444" y="30"/>
                </a:cxn>
                <a:cxn ang="0">
                  <a:pos x="398" y="48"/>
                </a:cxn>
                <a:cxn ang="0">
                  <a:pos x="360" y="56"/>
                </a:cxn>
                <a:cxn ang="0">
                  <a:pos x="398" y="58"/>
                </a:cxn>
                <a:cxn ang="0">
                  <a:pos x="339" y="84"/>
                </a:cxn>
                <a:cxn ang="0">
                  <a:pos x="293" y="122"/>
                </a:cxn>
                <a:cxn ang="0">
                  <a:pos x="234" y="134"/>
                </a:cxn>
                <a:cxn ang="0">
                  <a:pos x="241" y="147"/>
                </a:cxn>
                <a:cxn ang="0">
                  <a:pos x="212" y="178"/>
                </a:cxn>
                <a:cxn ang="0">
                  <a:pos x="202" y="182"/>
                </a:cxn>
                <a:cxn ang="0">
                  <a:pos x="185" y="201"/>
                </a:cxn>
                <a:cxn ang="0">
                  <a:pos x="198" y="209"/>
                </a:cxn>
                <a:cxn ang="0">
                  <a:pos x="172" y="228"/>
                </a:cxn>
                <a:cxn ang="0">
                  <a:pos x="135" y="225"/>
                </a:cxn>
                <a:cxn ang="0">
                  <a:pos x="100" y="227"/>
                </a:cxn>
                <a:cxn ang="0">
                  <a:pos x="56" y="223"/>
                </a:cxn>
                <a:cxn ang="0">
                  <a:pos x="33" y="221"/>
                </a:cxn>
                <a:cxn ang="0">
                  <a:pos x="57" y="202"/>
                </a:cxn>
                <a:cxn ang="0">
                  <a:pos x="57" y="180"/>
                </a:cxn>
                <a:cxn ang="0">
                  <a:pos x="90" y="189"/>
                </a:cxn>
                <a:cxn ang="0">
                  <a:pos x="92" y="182"/>
                </a:cxn>
                <a:cxn ang="0">
                  <a:pos x="73" y="170"/>
                </a:cxn>
                <a:cxn ang="0">
                  <a:pos x="69" y="154"/>
                </a:cxn>
                <a:cxn ang="0">
                  <a:pos x="104" y="142"/>
                </a:cxn>
                <a:cxn ang="0">
                  <a:pos x="78" y="115"/>
                </a:cxn>
                <a:cxn ang="0">
                  <a:pos x="78" y="104"/>
                </a:cxn>
                <a:cxn ang="0">
                  <a:pos x="95" y="99"/>
                </a:cxn>
                <a:cxn ang="0">
                  <a:pos x="133" y="115"/>
                </a:cxn>
                <a:cxn ang="0">
                  <a:pos x="126" y="106"/>
                </a:cxn>
                <a:cxn ang="0">
                  <a:pos x="154" y="98"/>
                </a:cxn>
                <a:cxn ang="0">
                  <a:pos x="162" y="87"/>
                </a:cxn>
                <a:cxn ang="0">
                  <a:pos x="121" y="92"/>
                </a:cxn>
                <a:cxn ang="0">
                  <a:pos x="88" y="92"/>
                </a:cxn>
                <a:cxn ang="0">
                  <a:pos x="66" y="91"/>
                </a:cxn>
                <a:cxn ang="0">
                  <a:pos x="38" y="80"/>
                </a:cxn>
                <a:cxn ang="0">
                  <a:pos x="28" y="75"/>
                </a:cxn>
                <a:cxn ang="0">
                  <a:pos x="59" y="60"/>
                </a:cxn>
                <a:cxn ang="0">
                  <a:pos x="28" y="67"/>
                </a:cxn>
                <a:cxn ang="0">
                  <a:pos x="33" y="55"/>
                </a:cxn>
                <a:cxn ang="0">
                  <a:pos x="6" y="58"/>
                </a:cxn>
                <a:cxn ang="0">
                  <a:pos x="37" y="39"/>
                </a:cxn>
                <a:cxn ang="0">
                  <a:pos x="64" y="37"/>
                </a:cxn>
                <a:cxn ang="0">
                  <a:pos x="80" y="24"/>
                </a:cxn>
                <a:cxn ang="0">
                  <a:pos x="112" y="32"/>
                </a:cxn>
                <a:cxn ang="0">
                  <a:pos x="135" y="13"/>
                </a:cxn>
                <a:cxn ang="0">
                  <a:pos x="160" y="5"/>
                </a:cxn>
                <a:cxn ang="0">
                  <a:pos x="202" y="5"/>
                </a:cxn>
                <a:cxn ang="0">
                  <a:pos x="228" y="1"/>
                </a:cxn>
                <a:cxn ang="0">
                  <a:pos x="258" y="3"/>
                </a:cxn>
                <a:cxn ang="0">
                  <a:pos x="289" y="3"/>
                </a:cxn>
                <a:cxn ang="0">
                  <a:pos x="319" y="1"/>
                </a:cxn>
                <a:cxn ang="0">
                  <a:pos x="357" y="6"/>
                </a:cxn>
              </a:cxnLst>
              <a:rect l="0" t="0" r="r" b="b"/>
              <a:pathLst>
                <a:path w="444" h="232">
                  <a:moveTo>
                    <a:pt x="363" y="12"/>
                  </a:moveTo>
                  <a:lnTo>
                    <a:pt x="358" y="13"/>
                  </a:lnTo>
                  <a:lnTo>
                    <a:pt x="353" y="17"/>
                  </a:lnTo>
                  <a:lnTo>
                    <a:pt x="394" y="5"/>
                  </a:lnTo>
                  <a:lnTo>
                    <a:pt x="398" y="6"/>
                  </a:lnTo>
                  <a:lnTo>
                    <a:pt x="403" y="8"/>
                  </a:lnTo>
                  <a:lnTo>
                    <a:pt x="406" y="12"/>
                  </a:lnTo>
                  <a:lnTo>
                    <a:pt x="412" y="17"/>
                  </a:lnTo>
                  <a:lnTo>
                    <a:pt x="418" y="18"/>
                  </a:lnTo>
                  <a:lnTo>
                    <a:pt x="430" y="22"/>
                  </a:lnTo>
                  <a:lnTo>
                    <a:pt x="439" y="24"/>
                  </a:lnTo>
                  <a:lnTo>
                    <a:pt x="444" y="30"/>
                  </a:lnTo>
                  <a:lnTo>
                    <a:pt x="439" y="36"/>
                  </a:lnTo>
                  <a:lnTo>
                    <a:pt x="432" y="37"/>
                  </a:lnTo>
                  <a:lnTo>
                    <a:pt x="415" y="44"/>
                  </a:lnTo>
                  <a:lnTo>
                    <a:pt x="398" y="48"/>
                  </a:lnTo>
                  <a:lnTo>
                    <a:pt x="387" y="48"/>
                  </a:lnTo>
                  <a:lnTo>
                    <a:pt x="379" y="49"/>
                  </a:lnTo>
                  <a:lnTo>
                    <a:pt x="369" y="51"/>
                  </a:lnTo>
                  <a:lnTo>
                    <a:pt x="360" y="56"/>
                  </a:lnTo>
                  <a:lnTo>
                    <a:pt x="365" y="56"/>
                  </a:lnTo>
                  <a:lnTo>
                    <a:pt x="375" y="58"/>
                  </a:lnTo>
                  <a:lnTo>
                    <a:pt x="386" y="58"/>
                  </a:lnTo>
                  <a:lnTo>
                    <a:pt x="398" y="58"/>
                  </a:lnTo>
                  <a:lnTo>
                    <a:pt x="384" y="65"/>
                  </a:lnTo>
                  <a:lnTo>
                    <a:pt x="370" y="72"/>
                  </a:lnTo>
                  <a:lnTo>
                    <a:pt x="353" y="77"/>
                  </a:lnTo>
                  <a:lnTo>
                    <a:pt x="339" y="84"/>
                  </a:lnTo>
                  <a:lnTo>
                    <a:pt x="324" y="89"/>
                  </a:lnTo>
                  <a:lnTo>
                    <a:pt x="314" y="99"/>
                  </a:lnTo>
                  <a:lnTo>
                    <a:pt x="303" y="110"/>
                  </a:lnTo>
                  <a:lnTo>
                    <a:pt x="293" y="122"/>
                  </a:lnTo>
                  <a:lnTo>
                    <a:pt x="279" y="122"/>
                  </a:lnTo>
                  <a:lnTo>
                    <a:pt x="267" y="123"/>
                  </a:lnTo>
                  <a:lnTo>
                    <a:pt x="248" y="127"/>
                  </a:lnTo>
                  <a:lnTo>
                    <a:pt x="234" y="134"/>
                  </a:lnTo>
                  <a:lnTo>
                    <a:pt x="248" y="134"/>
                  </a:lnTo>
                  <a:lnTo>
                    <a:pt x="245" y="142"/>
                  </a:lnTo>
                  <a:lnTo>
                    <a:pt x="234" y="144"/>
                  </a:lnTo>
                  <a:lnTo>
                    <a:pt x="241" y="147"/>
                  </a:lnTo>
                  <a:lnTo>
                    <a:pt x="248" y="156"/>
                  </a:lnTo>
                  <a:lnTo>
                    <a:pt x="236" y="166"/>
                  </a:lnTo>
                  <a:lnTo>
                    <a:pt x="226" y="178"/>
                  </a:lnTo>
                  <a:lnTo>
                    <a:pt x="212" y="178"/>
                  </a:lnTo>
                  <a:lnTo>
                    <a:pt x="205" y="178"/>
                  </a:lnTo>
                  <a:lnTo>
                    <a:pt x="202" y="178"/>
                  </a:lnTo>
                  <a:lnTo>
                    <a:pt x="200" y="178"/>
                  </a:lnTo>
                  <a:lnTo>
                    <a:pt x="202" y="182"/>
                  </a:lnTo>
                  <a:lnTo>
                    <a:pt x="203" y="187"/>
                  </a:lnTo>
                  <a:lnTo>
                    <a:pt x="200" y="194"/>
                  </a:lnTo>
                  <a:lnTo>
                    <a:pt x="193" y="197"/>
                  </a:lnTo>
                  <a:lnTo>
                    <a:pt x="185" y="201"/>
                  </a:lnTo>
                  <a:lnTo>
                    <a:pt x="183" y="209"/>
                  </a:lnTo>
                  <a:lnTo>
                    <a:pt x="190" y="209"/>
                  </a:lnTo>
                  <a:lnTo>
                    <a:pt x="195" y="209"/>
                  </a:lnTo>
                  <a:lnTo>
                    <a:pt x="198" y="209"/>
                  </a:lnTo>
                  <a:lnTo>
                    <a:pt x="203" y="214"/>
                  </a:lnTo>
                  <a:lnTo>
                    <a:pt x="197" y="220"/>
                  </a:lnTo>
                  <a:lnTo>
                    <a:pt x="186" y="225"/>
                  </a:lnTo>
                  <a:lnTo>
                    <a:pt x="172" y="228"/>
                  </a:lnTo>
                  <a:lnTo>
                    <a:pt x="162" y="232"/>
                  </a:lnTo>
                  <a:lnTo>
                    <a:pt x="152" y="228"/>
                  </a:lnTo>
                  <a:lnTo>
                    <a:pt x="145" y="225"/>
                  </a:lnTo>
                  <a:lnTo>
                    <a:pt x="135" y="225"/>
                  </a:lnTo>
                  <a:lnTo>
                    <a:pt x="126" y="225"/>
                  </a:lnTo>
                  <a:lnTo>
                    <a:pt x="116" y="225"/>
                  </a:lnTo>
                  <a:lnTo>
                    <a:pt x="107" y="225"/>
                  </a:lnTo>
                  <a:lnTo>
                    <a:pt x="100" y="227"/>
                  </a:lnTo>
                  <a:lnTo>
                    <a:pt x="92" y="230"/>
                  </a:lnTo>
                  <a:lnTo>
                    <a:pt x="80" y="228"/>
                  </a:lnTo>
                  <a:lnTo>
                    <a:pt x="68" y="227"/>
                  </a:lnTo>
                  <a:lnTo>
                    <a:pt x="56" y="223"/>
                  </a:lnTo>
                  <a:lnTo>
                    <a:pt x="43" y="220"/>
                  </a:lnTo>
                  <a:lnTo>
                    <a:pt x="40" y="221"/>
                  </a:lnTo>
                  <a:lnTo>
                    <a:pt x="38" y="225"/>
                  </a:lnTo>
                  <a:lnTo>
                    <a:pt x="33" y="221"/>
                  </a:lnTo>
                  <a:lnTo>
                    <a:pt x="33" y="220"/>
                  </a:lnTo>
                  <a:lnTo>
                    <a:pt x="37" y="208"/>
                  </a:lnTo>
                  <a:lnTo>
                    <a:pt x="47" y="204"/>
                  </a:lnTo>
                  <a:lnTo>
                    <a:pt x="57" y="202"/>
                  </a:lnTo>
                  <a:lnTo>
                    <a:pt x="69" y="201"/>
                  </a:lnTo>
                  <a:lnTo>
                    <a:pt x="59" y="194"/>
                  </a:lnTo>
                  <a:lnTo>
                    <a:pt x="54" y="185"/>
                  </a:lnTo>
                  <a:lnTo>
                    <a:pt x="57" y="180"/>
                  </a:lnTo>
                  <a:lnTo>
                    <a:pt x="66" y="180"/>
                  </a:lnTo>
                  <a:lnTo>
                    <a:pt x="74" y="180"/>
                  </a:lnTo>
                  <a:lnTo>
                    <a:pt x="83" y="184"/>
                  </a:lnTo>
                  <a:lnTo>
                    <a:pt x="90" y="189"/>
                  </a:lnTo>
                  <a:lnTo>
                    <a:pt x="97" y="194"/>
                  </a:lnTo>
                  <a:lnTo>
                    <a:pt x="107" y="194"/>
                  </a:lnTo>
                  <a:lnTo>
                    <a:pt x="99" y="187"/>
                  </a:lnTo>
                  <a:lnTo>
                    <a:pt x="92" y="182"/>
                  </a:lnTo>
                  <a:lnTo>
                    <a:pt x="85" y="175"/>
                  </a:lnTo>
                  <a:lnTo>
                    <a:pt x="83" y="168"/>
                  </a:lnTo>
                  <a:lnTo>
                    <a:pt x="76" y="168"/>
                  </a:lnTo>
                  <a:lnTo>
                    <a:pt x="73" y="170"/>
                  </a:lnTo>
                  <a:lnTo>
                    <a:pt x="71" y="171"/>
                  </a:lnTo>
                  <a:lnTo>
                    <a:pt x="64" y="171"/>
                  </a:lnTo>
                  <a:lnTo>
                    <a:pt x="64" y="166"/>
                  </a:lnTo>
                  <a:lnTo>
                    <a:pt x="69" y="154"/>
                  </a:lnTo>
                  <a:lnTo>
                    <a:pt x="78" y="149"/>
                  </a:lnTo>
                  <a:lnTo>
                    <a:pt x="86" y="147"/>
                  </a:lnTo>
                  <a:lnTo>
                    <a:pt x="97" y="146"/>
                  </a:lnTo>
                  <a:lnTo>
                    <a:pt x="104" y="142"/>
                  </a:lnTo>
                  <a:lnTo>
                    <a:pt x="107" y="135"/>
                  </a:lnTo>
                  <a:lnTo>
                    <a:pt x="100" y="125"/>
                  </a:lnTo>
                  <a:lnTo>
                    <a:pt x="90" y="120"/>
                  </a:lnTo>
                  <a:lnTo>
                    <a:pt x="78" y="115"/>
                  </a:lnTo>
                  <a:lnTo>
                    <a:pt x="73" y="110"/>
                  </a:lnTo>
                  <a:lnTo>
                    <a:pt x="76" y="106"/>
                  </a:lnTo>
                  <a:lnTo>
                    <a:pt x="85" y="106"/>
                  </a:lnTo>
                  <a:lnTo>
                    <a:pt x="78" y="104"/>
                  </a:lnTo>
                  <a:lnTo>
                    <a:pt x="78" y="101"/>
                  </a:lnTo>
                  <a:lnTo>
                    <a:pt x="80" y="99"/>
                  </a:lnTo>
                  <a:lnTo>
                    <a:pt x="85" y="101"/>
                  </a:lnTo>
                  <a:lnTo>
                    <a:pt x="95" y="99"/>
                  </a:lnTo>
                  <a:lnTo>
                    <a:pt x="112" y="101"/>
                  </a:lnTo>
                  <a:lnTo>
                    <a:pt x="119" y="104"/>
                  </a:lnTo>
                  <a:lnTo>
                    <a:pt x="126" y="111"/>
                  </a:lnTo>
                  <a:lnTo>
                    <a:pt x="133" y="115"/>
                  </a:lnTo>
                  <a:lnTo>
                    <a:pt x="143" y="118"/>
                  </a:lnTo>
                  <a:lnTo>
                    <a:pt x="138" y="113"/>
                  </a:lnTo>
                  <a:lnTo>
                    <a:pt x="131" y="110"/>
                  </a:lnTo>
                  <a:lnTo>
                    <a:pt x="126" y="106"/>
                  </a:lnTo>
                  <a:lnTo>
                    <a:pt x="124" y="103"/>
                  </a:lnTo>
                  <a:lnTo>
                    <a:pt x="124" y="99"/>
                  </a:lnTo>
                  <a:lnTo>
                    <a:pt x="128" y="98"/>
                  </a:lnTo>
                  <a:lnTo>
                    <a:pt x="154" y="98"/>
                  </a:lnTo>
                  <a:lnTo>
                    <a:pt x="166" y="91"/>
                  </a:lnTo>
                  <a:lnTo>
                    <a:pt x="178" y="84"/>
                  </a:lnTo>
                  <a:lnTo>
                    <a:pt x="171" y="84"/>
                  </a:lnTo>
                  <a:lnTo>
                    <a:pt x="162" y="87"/>
                  </a:lnTo>
                  <a:lnTo>
                    <a:pt x="154" y="92"/>
                  </a:lnTo>
                  <a:lnTo>
                    <a:pt x="142" y="94"/>
                  </a:lnTo>
                  <a:lnTo>
                    <a:pt x="131" y="96"/>
                  </a:lnTo>
                  <a:lnTo>
                    <a:pt x="121" y="92"/>
                  </a:lnTo>
                  <a:lnTo>
                    <a:pt x="114" y="91"/>
                  </a:lnTo>
                  <a:lnTo>
                    <a:pt x="109" y="92"/>
                  </a:lnTo>
                  <a:lnTo>
                    <a:pt x="104" y="96"/>
                  </a:lnTo>
                  <a:lnTo>
                    <a:pt x="88" y="92"/>
                  </a:lnTo>
                  <a:lnTo>
                    <a:pt x="83" y="86"/>
                  </a:lnTo>
                  <a:lnTo>
                    <a:pt x="78" y="86"/>
                  </a:lnTo>
                  <a:lnTo>
                    <a:pt x="71" y="89"/>
                  </a:lnTo>
                  <a:lnTo>
                    <a:pt x="66" y="91"/>
                  </a:lnTo>
                  <a:lnTo>
                    <a:pt x="57" y="89"/>
                  </a:lnTo>
                  <a:lnTo>
                    <a:pt x="49" y="87"/>
                  </a:lnTo>
                  <a:lnTo>
                    <a:pt x="42" y="84"/>
                  </a:lnTo>
                  <a:lnTo>
                    <a:pt x="38" y="80"/>
                  </a:lnTo>
                  <a:lnTo>
                    <a:pt x="43" y="77"/>
                  </a:lnTo>
                  <a:lnTo>
                    <a:pt x="52" y="75"/>
                  </a:lnTo>
                  <a:lnTo>
                    <a:pt x="37" y="75"/>
                  </a:lnTo>
                  <a:lnTo>
                    <a:pt x="28" y="75"/>
                  </a:lnTo>
                  <a:lnTo>
                    <a:pt x="31" y="67"/>
                  </a:lnTo>
                  <a:lnTo>
                    <a:pt x="40" y="63"/>
                  </a:lnTo>
                  <a:lnTo>
                    <a:pt x="49" y="61"/>
                  </a:lnTo>
                  <a:lnTo>
                    <a:pt x="59" y="60"/>
                  </a:lnTo>
                  <a:lnTo>
                    <a:pt x="54" y="58"/>
                  </a:lnTo>
                  <a:lnTo>
                    <a:pt x="49" y="58"/>
                  </a:lnTo>
                  <a:lnTo>
                    <a:pt x="38" y="61"/>
                  </a:lnTo>
                  <a:lnTo>
                    <a:pt x="28" y="67"/>
                  </a:lnTo>
                  <a:lnTo>
                    <a:pt x="23" y="65"/>
                  </a:lnTo>
                  <a:lnTo>
                    <a:pt x="19" y="63"/>
                  </a:lnTo>
                  <a:lnTo>
                    <a:pt x="26" y="56"/>
                  </a:lnTo>
                  <a:lnTo>
                    <a:pt x="33" y="55"/>
                  </a:lnTo>
                  <a:lnTo>
                    <a:pt x="19" y="55"/>
                  </a:lnTo>
                  <a:lnTo>
                    <a:pt x="14" y="56"/>
                  </a:lnTo>
                  <a:lnTo>
                    <a:pt x="11" y="58"/>
                  </a:lnTo>
                  <a:lnTo>
                    <a:pt x="6" y="58"/>
                  </a:lnTo>
                  <a:lnTo>
                    <a:pt x="0" y="58"/>
                  </a:lnTo>
                  <a:lnTo>
                    <a:pt x="6" y="48"/>
                  </a:lnTo>
                  <a:lnTo>
                    <a:pt x="19" y="43"/>
                  </a:lnTo>
                  <a:lnTo>
                    <a:pt x="37" y="39"/>
                  </a:lnTo>
                  <a:lnTo>
                    <a:pt x="50" y="39"/>
                  </a:lnTo>
                  <a:lnTo>
                    <a:pt x="57" y="39"/>
                  </a:lnTo>
                  <a:lnTo>
                    <a:pt x="62" y="39"/>
                  </a:lnTo>
                  <a:lnTo>
                    <a:pt x="64" y="37"/>
                  </a:lnTo>
                  <a:lnTo>
                    <a:pt x="66" y="36"/>
                  </a:lnTo>
                  <a:lnTo>
                    <a:pt x="73" y="32"/>
                  </a:lnTo>
                  <a:lnTo>
                    <a:pt x="78" y="29"/>
                  </a:lnTo>
                  <a:lnTo>
                    <a:pt x="80" y="24"/>
                  </a:lnTo>
                  <a:lnTo>
                    <a:pt x="86" y="24"/>
                  </a:lnTo>
                  <a:lnTo>
                    <a:pt x="93" y="24"/>
                  </a:lnTo>
                  <a:lnTo>
                    <a:pt x="104" y="29"/>
                  </a:lnTo>
                  <a:lnTo>
                    <a:pt x="112" y="32"/>
                  </a:lnTo>
                  <a:lnTo>
                    <a:pt x="121" y="36"/>
                  </a:lnTo>
                  <a:lnTo>
                    <a:pt x="123" y="25"/>
                  </a:lnTo>
                  <a:lnTo>
                    <a:pt x="128" y="18"/>
                  </a:lnTo>
                  <a:lnTo>
                    <a:pt x="135" y="13"/>
                  </a:lnTo>
                  <a:lnTo>
                    <a:pt x="145" y="13"/>
                  </a:lnTo>
                  <a:lnTo>
                    <a:pt x="150" y="13"/>
                  </a:lnTo>
                  <a:lnTo>
                    <a:pt x="155" y="12"/>
                  </a:lnTo>
                  <a:lnTo>
                    <a:pt x="160" y="5"/>
                  </a:lnTo>
                  <a:lnTo>
                    <a:pt x="167" y="5"/>
                  </a:lnTo>
                  <a:lnTo>
                    <a:pt x="183" y="5"/>
                  </a:lnTo>
                  <a:lnTo>
                    <a:pt x="197" y="5"/>
                  </a:lnTo>
                  <a:lnTo>
                    <a:pt x="202" y="5"/>
                  </a:lnTo>
                  <a:lnTo>
                    <a:pt x="209" y="5"/>
                  </a:lnTo>
                  <a:lnTo>
                    <a:pt x="215" y="5"/>
                  </a:lnTo>
                  <a:lnTo>
                    <a:pt x="226" y="5"/>
                  </a:lnTo>
                  <a:lnTo>
                    <a:pt x="228" y="1"/>
                  </a:lnTo>
                  <a:lnTo>
                    <a:pt x="233" y="1"/>
                  </a:lnTo>
                  <a:lnTo>
                    <a:pt x="241" y="5"/>
                  </a:lnTo>
                  <a:lnTo>
                    <a:pt x="252" y="8"/>
                  </a:lnTo>
                  <a:lnTo>
                    <a:pt x="258" y="3"/>
                  </a:lnTo>
                  <a:lnTo>
                    <a:pt x="267" y="0"/>
                  </a:lnTo>
                  <a:lnTo>
                    <a:pt x="274" y="1"/>
                  </a:lnTo>
                  <a:lnTo>
                    <a:pt x="283" y="3"/>
                  </a:lnTo>
                  <a:lnTo>
                    <a:pt x="289" y="3"/>
                  </a:lnTo>
                  <a:lnTo>
                    <a:pt x="296" y="3"/>
                  </a:lnTo>
                  <a:lnTo>
                    <a:pt x="300" y="1"/>
                  </a:lnTo>
                  <a:lnTo>
                    <a:pt x="308" y="1"/>
                  </a:lnTo>
                  <a:lnTo>
                    <a:pt x="319" y="1"/>
                  </a:lnTo>
                  <a:lnTo>
                    <a:pt x="329" y="3"/>
                  </a:lnTo>
                  <a:lnTo>
                    <a:pt x="339" y="3"/>
                  </a:lnTo>
                  <a:lnTo>
                    <a:pt x="350" y="5"/>
                  </a:lnTo>
                  <a:lnTo>
                    <a:pt x="357" y="6"/>
                  </a:lnTo>
                  <a:lnTo>
                    <a:pt x="363" y="12"/>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267" name="Freeform 336"/>
            <p:cNvSpPr>
              <a:spLocks/>
            </p:cNvSpPr>
            <p:nvPr/>
          </p:nvSpPr>
          <p:spPr bwMode="auto">
            <a:xfrm>
              <a:off x="2647157" y="1392238"/>
              <a:ext cx="1381125" cy="1047750"/>
            </a:xfrm>
            <a:custGeom>
              <a:avLst/>
              <a:gdLst/>
              <a:ahLst/>
              <a:cxnLst>
                <a:cxn ang="0">
                  <a:pos x="322" y="427"/>
                </a:cxn>
                <a:cxn ang="0">
                  <a:pos x="291" y="409"/>
                </a:cxn>
                <a:cxn ang="0">
                  <a:pos x="275" y="377"/>
                </a:cxn>
                <a:cxn ang="0">
                  <a:pos x="255" y="348"/>
                </a:cxn>
                <a:cxn ang="0">
                  <a:pos x="193" y="265"/>
                </a:cxn>
                <a:cxn ang="0">
                  <a:pos x="108" y="258"/>
                </a:cxn>
                <a:cxn ang="0">
                  <a:pos x="86" y="262"/>
                </a:cxn>
                <a:cxn ang="0">
                  <a:pos x="59" y="241"/>
                </a:cxn>
                <a:cxn ang="0">
                  <a:pos x="43" y="222"/>
                </a:cxn>
                <a:cxn ang="0">
                  <a:pos x="74" y="207"/>
                </a:cxn>
                <a:cxn ang="0">
                  <a:pos x="7" y="194"/>
                </a:cxn>
                <a:cxn ang="0">
                  <a:pos x="53" y="165"/>
                </a:cxn>
                <a:cxn ang="0">
                  <a:pos x="100" y="133"/>
                </a:cxn>
                <a:cxn ang="0">
                  <a:pos x="110" y="103"/>
                </a:cxn>
                <a:cxn ang="0">
                  <a:pos x="157" y="71"/>
                </a:cxn>
                <a:cxn ang="0">
                  <a:pos x="232" y="52"/>
                </a:cxn>
                <a:cxn ang="0">
                  <a:pos x="270" y="59"/>
                </a:cxn>
                <a:cxn ang="0">
                  <a:pos x="305" y="55"/>
                </a:cxn>
                <a:cxn ang="0">
                  <a:pos x="361" y="60"/>
                </a:cxn>
                <a:cxn ang="0">
                  <a:pos x="363" y="35"/>
                </a:cxn>
                <a:cxn ang="0">
                  <a:pos x="396" y="17"/>
                </a:cxn>
                <a:cxn ang="0">
                  <a:pos x="470" y="14"/>
                </a:cxn>
                <a:cxn ang="0">
                  <a:pos x="549" y="0"/>
                </a:cxn>
                <a:cxn ang="0">
                  <a:pos x="614" y="0"/>
                </a:cxn>
                <a:cxn ang="0">
                  <a:pos x="700" y="29"/>
                </a:cxn>
                <a:cxn ang="0">
                  <a:pos x="683" y="55"/>
                </a:cxn>
                <a:cxn ang="0">
                  <a:pos x="655" y="59"/>
                </a:cxn>
                <a:cxn ang="0">
                  <a:pos x="666" y="81"/>
                </a:cxn>
                <a:cxn ang="0">
                  <a:pos x="710" y="95"/>
                </a:cxn>
                <a:cxn ang="0">
                  <a:pos x="750" y="74"/>
                </a:cxn>
                <a:cxn ang="0">
                  <a:pos x="805" y="66"/>
                </a:cxn>
                <a:cxn ang="0">
                  <a:pos x="870" y="76"/>
                </a:cxn>
                <a:cxn ang="0">
                  <a:pos x="812" y="109"/>
                </a:cxn>
                <a:cxn ang="0">
                  <a:pos x="795" y="131"/>
                </a:cxn>
                <a:cxn ang="0">
                  <a:pos x="747" y="182"/>
                </a:cxn>
                <a:cxn ang="0">
                  <a:pos x="769" y="207"/>
                </a:cxn>
                <a:cxn ang="0">
                  <a:pos x="764" y="232"/>
                </a:cxn>
                <a:cxn ang="0">
                  <a:pos x="769" y="270"/>
                </a:cxn>
                <a:cxn ang="0">
                  <a:pos x="767" y="296"/>
                </a:cxn>
                <a:cxn ang="0">
                  <a:pos x="741" y="330"/>
                </a:cxn>
                <a:cxn ang="0">
                  <a:pos x="721" y="337"/>
                </a:cxn>
                <a:cxn ang="0">
                  <a:pos x="700" y="348"/>
                </a:cxn>
                <a:cxn ang="0">
                  <a:pos x="735" y="385"/>
                </a:cxn>
                <a:cxn ang="0">
                  <a:pos x="698" y="389"/>
                </a:cxn>
                <a:cxn ang="0">
                  <a:pos x="674" y="404"/>
                </a:cxn>
                <a:cxn ang="0">
                  <a:pos x="724" y="420"/>
                </a:cxn>
                <a:cxn ang="0">
                  <a:pos x="673" y="456"/>
                </a:cxn>
                <a:cxn ang="0">
                  <a:pos x="587" y="476"/>
                </a:cxn>
                <a:cxn ang="0">
                  <a:pos x="518" y="526"/>
                </a:cxn>
                <a:cxn ang="0">
                  <a:pos x="464" y="542"/>
                </a:cxn>
                <a:cxn ang="0">
                  <a:pos x="464" y="575"/>
                </a:cxn>
                <a:cxn ang="0">
                  <a:pos x="434" y="635"/>
                </a:cxn>
                <a:cxn ang="0">
                  <a:pos x="406" y="659"/>
                </a:cxn>
                <a:cxn ang="0">
                  <a:pos x="353" y="633"/>
                </a:cxn>
                <a:cxn ang="0">
                  <a:pos x="310" y="573"/>
                </a:cxn>
                <a:cxn ang="0">
                  <a:pos x="289" y="537"/>
                </a:cxn>
                <a:cxn ang="0">
                  <a:pos x="272" y="504"/>
                </a:cxn>
              </a:cxnLst>
              <a:rect l="0" t="0" r="r" b="b"/>
              <a:pathLst>
                <a:path w="870" h="660">
                  <a:moveTo>
                    <a:pt x="292" y="463"/>
                  </a:moveTo>
                  <a:lnTo>
                    <a:pt x="299" y="459"/>
                  </a:lnTo>
                  <a:lnTo>
                    <a:pt x="306" y="463"/>
                  </a:lnTo>
                  <a:lnTo>
                    <a:pt x="308" y="451"/>
                  </a:lnTo>
                  <a:lnTo>
                    <a:pt x="313" y="444"/>
                  </a:lnTo>
                  <a:lnTo>
                    <a:pt x="317" y="435"/>
                  </a:lnTo>
                  <a:lnTo>
                    <a:pt x="322" y="427"/>
                  </a:lnTo>
                  <a:lnTo>
                    <a:pt x="306" y="421"/>
                  </a:lnTo>
                  <a:lnTo>
                    <a:pt x="289" y="418"/>
                  </a:lnTo>
                  <a:lnTo>
                    <a:pt x="274" y="413"/>
                  </a:lnTo>
                  <a:lnTo>
                    <a:pt x="267" y="406"/>
                  </a:lnTo>
                  <a:lnTo>
                    <a:pt x="272" y="404"/>
                  </a:lnTo>
                  <a:lnTo>
                    <a:pt x="277" y="406"/>
                  </a:lnTo>
                  <a:lnTo>
                    <a:pt x="291" y="409"/>
                  </a:lnTo>
                  <a:lnTo>
                    <a:pt x="306" y="413"/>
                  </a:lnTo>
                  <a:lnTo>
                    <a:pt x="310" y="409"/>
                  </a:lnTo>
                  <a:lnTo>
                    <a:pt x="311" y="406"/>
                  </a:lnTo>
                  <a:lnTo>
                    <a:pt x="299" y="397"/>
                  </a:lnTo>
                  <a:lnTo>
                    <a:pt x="292" y="389"/>
                  </a:lnTo>
                  <a:lnTo>
                    <a:pt x="286" y="380"/>
                  </a:lnTo>
                  <a:lnTo>
                    <a:pt x="275" y="377"/>
                  </a:lnTo>
                  <a:lnTo>
                    <a:pt x="268" y="380"/>
                  </a:lnTo>
                  <a:lnTo>
                    <a:pt x="262" y="385"/>
                  </a:lnTo>
                  <a:lnTo>
                    <a:pt x="251" y="384"/>
                  </a:lnTo>
                  <a:lnTo>
                    <a:pt x="248" y="377"/>
                  </a:lnTo>
                  <a:lnTo>
                    <a:pt x="253" y="365"/>
                  </a:lnTo>
                  <a:lnTo>
                    <a:pt x="260" y="354"/>
                  </a:lnTo>
                  <a:lnTo>
                    <a:pt x="255" y="348"/>
                  </a:lnTo>
                  <a:lnTo>
                    <a:pt x="248" y="346"/>
                  </a:lnTo>
                  <a:lnTo>
                    <a:pt x="248" y="339"/>
                  </a:lnTo>
                  <a:lnTo>
                    <a:pt x="239" y="322"/>
                  </a:lnTo>
                  <a:lnTo>
                    <a:pt x="231" y="305"/>
                  </a:lnTo>
                  <a:lnTo>
                    <a:pt x="220" y="289"/>
                  </a:lnTo>
                  <a:lnTo>
                    <a:pt x="210" y="277"/>
                  </a:lnTo>
                  <a:lnTo>
                    <a:pt x="193" y="265"/>
                  </a:lnTo>
                  <a:lnTo>
                    <a:pt x="177" y="258"/>
                  </a:lnTo>
                  <a:lnTo>
                    <a:pt x="160" y="251"/>
                  </a:lnTo>
                  <a:lnTo>
                    <a:pt x="141" y="251"/>
                  </a:lnTo>
                  <a:lnTo>
                    <a:pt x="131" y="251"/>
                  </a:lnTo>
                  <a:lnTo>
                    <a:pt x="126" y="251"/>
                  </a:lnTo>
                  <a:lnTo>
                    <a:pt x="117" y="255"/>
                  </a:lnTo>
                  <a:lnTo>
                    <a:pt x="108" y="258"/>
                  </a:lnTo>
                  <a:lnTo>
                    <a:pt x="102" y="255"/>
                  </a:lnTo>
                  <a:lnTo>
                    <a:pt x="95" y="253"/>
                  </a:lnTo>
                  <a:lnTo>
                    <a:pt x="86" y="253"/>
                  </a:lnTo>
                  <a:lnTo>
                    <a:pt x="84" y="256"/>
                  </a:lnTo>
                  <a:lnTo>
                    <a:pt x="86" y="258"/>
                  </a:lnTo>
                  <a:lnTo>
                    <a:pt x="90" y="260"/>
                  </a:lnTo>
                  <a:lnTo>
                    <a:pt x="86" y="262"/>
                  </a:lnTo>
                  <a:lnTo>
                    <a:pt x="83" y="262"/>
                  </a:lnTo>
                  <a:lnTo>
                    <a:pt x="72" y="260"/>
                  </a:lnTo>
                  <a:lnTo>
                    <a:pt x="64" y="258"/>
                  </a:lnTo>
                  <a:lnTo>
                    <a:pt x="53" y="253"/>
                  </a:lnTo>
                  <a:lnTo>
                    <a:pt x="50" y="250"/>
                  </a:lnTo>
                  <a:lnTo>
                    <a:pt x="53" y="244"/>
                  </a:lnTo>
                  <a:lnTo>
                    <a:pt x="59" y="241"/>
                  </a:lnTo>
                  <a:lnTo>
                    <a:pt x="48" y="234"/>
                  </a:lnTo>
                  <a:lnTo>
                    <a:pt x="40" y="232"/>
                  </a:lnTo>
                  <a:lnTo>
                    <a:pt x="29" y="232"/>
                  </a:lnTo>
                  <a:lnTo>
                    <a:pt x="21" y="232"/>
                  </a:lnTo>
                  <a:lnTo>
                    <a:pt x="28" y="224"/>
                  </a:lnTo>
                  <a:lnTo>
                    <a:pt x="36" y="222"/>
                  </a:lnTo>
                  <a:lnTo>
                    <a:pt x="43" y="222"/>
                  </a:lnTo>
                  <a:lnTo>
                    <a:pt x="50" y="222"/>
                  </a:lnTo>
                  <a:lnTo>
                    <a:pt x="53" y="220"/>
                  </a:lnTo>
                  <a:lnTo>
                    <a:pt x="59" y="219"/>
                  </a:lnTo>
                  <a:lnTo>
                    <a:pt x="88" y="219"/>
                  </a:lnTo>
                  <a:lnTo>
                    <a:pt x="91" y="212"/>
                  </a:lnTo>
                  <a:lnTo>
                    <a:pt x="95" y="207"/>
                  </a:lnTo>
                  <a:lnTo>
                    <a:pt x="74" y="207"/>
                  </a:lnTo>
                  <a:lnTo>
                    <a:pt x="71" y="210"/>
                  </a:lnTo>
                  <a:lnTo>
                    <a:pt x="69" y="212"/>
                  </a:lnTo>
                  <a:lnTo>
                    <a:pt x="59" y="212"/>
                  </a:lnTo>
                  <a:lnTo>
                    <a:pt x="50" y="212"/>
                  </a:lnTo>
                  <a:lnTo>
                    <a:pt x="40" y="208"/>
                  </a:lnTo>
                  <a:lnTo>
                    <a:pt x="24" y="203"/>
                  </a:lnTo>
                  <a:lnTo>
                    <a:pt x="7" y="194"/>
                  </a:lnTo>
                  <a:lnTo>
                    <a:pt x="0" y="189"/>
                  </a:lnTo>
                  <a:lnTo>
                    <a:pt x="2" y="181"/>
                  </a:lnTo>
                  <a:lnTo>
                    <a:pt x="9" y="177"/>
                  </a:lnTo>
                  <a:lnTo>
                    <a:pt x="19" y="177"/>
                  </a:lnTo>
                  <a:lnTo>
                    <a:pt x="29" y="177"/>
                  </a:lnTo>
                  <a:lnTo>
                    <a:pt x="40" y="170"/>
                  </a:lnTo>
                  <a:lnTo>
                    <a:pt x="53" y="165"/>
                  </a:lnTo>
                  <a:lnTo>
                    <a:pt x="64" y="162"/>
                  </a:lnTo>
                  <a:lnTo>
                    <a:pt x="74" y="164"/>
                  </a:lnTo>
                  <a:lnTo>
                    <a:pt x="84" y="162"/>
                  </a:lnTo>
                  <a:lnTo>
                    <a:pt x="96" y="162"/>
                  </a:lnTo>
                  <a:lnTo>
                    <a:pt x="105" y="150"/>
                  </a:lnTo>
                  <a:lnTo>
                    <a:pt x="110" y="134"/>
                  </a:lnTo>
                  <a:lnTo>
                    <a:pt x="100" y="133"/>
                  </a:lnTo>
                  <a:lnTo>
                    <a:pt x="88" y="131"/>
                  </a:lnTo>
                  <a:lnTo>
                    <a:pt x="76" y="129"/>
                  </a:lnTo>
                  <a:lnTo>
                    <a:pt x="72" y="124"/>
                  </a:lnTo>
                  <a:lnTo>
                    <a:pt x="76" y="117"/>
                  </a:lnTo>
                  <a:lnTo>
                    <a:pt x="83" y="117"/>
                  </a:lnTo>
                  <a:lnTo>
                    <a:pt x="95" y="110"/>
                  </a:lnTo>
                  <a:lnTo>
                    <a:pt x="110" y="103"/>
                  </a:lnTo>
                  <a:lnTo>
                    <a:pt x="122" y="95"/>
                  </a:lnTo>
                  <a:lnTo>
                    <a:pt x="133" y="88"/>
                  </a:lnTo>
                  <a:lnTo>
                    <a:pt x="138" y="91"/>
                  </a:lnTo>
                  <a:lnTo>
                    <a:pt x="146" y="93"/>
                  </a:lnTo>
                  <a:lnTo>
                    <a:pt x="153" y="88"/>
                  </a:lnTo>
                  <a:lnTo>
                    <a:pt x="155" y="79"/>
                  </a:lnTo>
                  <a:lnTo>
                    <a:pt x="157" y="71"/>
                  </a:lnTo>
                  <a:lnTo>
                    <a:pt x="165" y="67"/>
                  </a:lnTo>
                  <a:lnTo>
                    <a:pt x="177" y="64"/>
                  </a:lnTo>
                  <a:lnTo>
                    <a:pt x="189" y="62"/>
                  </a:lnTo>
                  <a:lnTo>
                    <a:pt x="200" y="60"/>
                  </a:lnTo>
                  <a:lnTo>
                    <a:pt x="213" y="60"/>
                  </a:lnTo>
                  <a:lnTo>
                    <a:pt x="222" y="55"/>
                  </a:lnTo>
                  <a:lnTo>
                    <a:pt x="232" y="52"/>
                  </a:lnTo>
                  <a:lnTo>
                    <a:pt x="241" y="48"/>
                  </a:lnTo>
                  <a:lnTo>
                    <a:pt x="251" y="48"/>
                  </a:lnTo>
                  <a:lnTo>
                    <a:pt x="256" y="50"/>
                  </a:lnTo>
                  <a:lnTo>
                    <a:pt x="262" y="55"/>
                  </a:lnTo>
                  <a:lnTo>
                    <a:pt x="265" y="60"/>
                  </a:lnTo>
                  <a:lnTo>
                    <a:pt x="272" y="64"/>
                  </a:lnTo>
                  <a:lnTo>
                    <a:pt x="270" y="59"/>
                  </a:lnTo>
                  <a:lnTo>
                    <a:pt x="270" y="53"/>
                  </a:lnTo>
                  <a:lnTo>
                    <a:pt x="275" y="48"/>
                  </a:lnTo>
                  <a:lnTo>
                    <a:pt x="284" y="55"/>
                  </a:lnTo>
                  <a:lnTo>
                    <a:pt x="299" y="60"/>
                  </a:lnTo>
                  <a:lnTo>
                    <a:pt x="303" y="60"/>
                  </a:lnTo>
                  <a:lnTo>
                    <a:pt x="306" y="60"/>
                  </a:lnTo>
                  <a:lnTo>
                    <a:pt x="305" y="55"/>
                  </a:lnTo>
                  <a:lnTo>
                    <a:pt x="303" y="50"/>
                  </a:lnTo>
                  <a:lnTo>
                    <a:pt x="306" y="43"/>
                  </a:lnTo>
                  <a:lnTo>
                    <a:pt x="315" y="43"/>
                  </a:lnTo>
                  <a:lnTo>
                    <a:pt x="329" y="43"/>
                  </a:lnTo>
                  <a:lnTo>
                    <a:pt x="341" y="48"/>
                  </a:lnTo>
                  <a:lnTo>
                    <a:pt x="351" y="53"/>
                  </a:lnTo>
                  <a:lnTo>
                    <a:pt x="361" y="60"/>
                  </a:lnTo>
                  <a:lnTo>
                    <a:pt x="384" y="60"/>
                  </a:lnTo>
                  <a:lnTo>
                    <a:pt x="373" y="55"/>
                  </a:lnTo>
                  <a:lnTo>
                    <a:pt x="365" y="52"/>
                  </a:lnTo>
                  <a:lnTo>
                    <a:pt x="356" y="45"/>
                  </a:lnTo>
                  <a:lnTo>
                    <a:pt x="354" y="40"/>
                  </a:lnTo>
                  <a:lnTo>
                    <a:pt x="356" y="35"/>
                  </a:lnTo>
                  <a:lnTo>
                    <a:pt x="363" y="35"/>
                  </a:lnTo>
                  <a:lnTo>
                    <a:pt x="370" y="35"/>
                  </a:lnTo>
                  <a:lnTo>
                    <a:pt x="375" y="35"/>
                  </a:lnTo>
                  <a:lnTo>
                    <a:pt x="370" y="31"/>
                  </a:lnTo>
                  <a:lnTo>
                    <a:pt x="365" y="28"/>
                  </a:lnTo>
                  <a:lnTo>
                    <a:pt x="375" y="23"/>
                  </a:lnTo>
                  <a:lnTo>
                    <a:pt x="385" y="19"/>
                  </a:lnTo>
                  <a:lnTo>
                    <a:pt x="396" y="17"/>
                  </a:lnTo>
                  <a:lnTo>
                    <a:pt x="408" y="17"/>
                  </a:lnTo>
                  <a:lnTo>
                    <a:pt x="423" y="16"/>
                  </a:lnTo>
                  <a:lnTo>
                    <a:pt x="440" y="21"/>
                  </a:lnTo>
                  <a:lnTo>
                    <a:pt x="451" y="21"/>
                  </a:lnTo>
                  <a:lnTo>
                    <a:pt x="451" y="14"/>
                  </a:lnTo>
                  <a:lnTo>
                    <a:pt x="459" y="14"/>
                  </a:lnTo>
                  <a:lnTo>
                    <a:pt x="470" y="14"/>
                  </a:lnTo>
                  <a:lnTo>
                    <a:pt x="487" y="11"/>
                  </a:lnTo>
                  <a:lnTo>
                    <a:pt x="504" y="7"/>
                  </a:lnTo>
                  <a:lnTo>
                    <a:pt x="511" y="4"/>
                  </a:lnTo>
                  <a:lnTo>
                    <a:pt x="521" y="2"/>
                  </a:lnTo>
                  <a:lnTo>
                    <a:pt x="530" y="0"/>
                  </a:lnTo>
                  <a:lnTo>
                    <a:pt x="540" y="0"/>
                  </a:lnTo>
                  <a:lnTo>
                    <a:pt x="549" y="0"/>
                  </a:lnTo>
                  <a:lnTo>
                    <a:pt x="559" y="0"/>
                  </a:lnTo>
                  <a:lnTo>
                    <a:pt x="568" y="0"/>
                  </a:lnTo>
                  <a:lnTo>
                    <a:pt x="578" y="0"/>
                  </a:lnTo>
                  <a:lnTo>
                    <a:pt x="585" y="0"/>
                  </a:lnTo>
                  <a:lnTo>
                    <a:pt x="595" y="0"/>
                  </a:lnTo>
                  <a:lnTo>
                    <a:pt x="604" y="0"/>
                  </a:lnTo>
                  <a:lnTo>
                    <a:pt x="614" y="0"/>
                  </a:lnTo>
                  <a:lnTo>
                    <a:pt x="623" y="0"/>
                  </a:lnTo>
                  <a:lnTo>
                    <a:pt x="633" y="2"/>
                  </a:lnTo>
                  <a:lnTo>
                    <a:pt x="643" y="5"/>
                  </a:lnTo>
                  <a:lnTo>
                    <a:pt x="654" y="11"/>
                  </a:lnTo>
                  <a:lnTo>
                    <a:pt x="671" y="19"/>
                  </a:lnTo>
                  <a:lnTo>
                    <a:pt x="690" y="29"/>
                  </a:lnTo>
                  <a:lnTo>
                    <a:pt x="700" y="29"/>
                  </a:lnTo>
                  <a:lnTo>
                    <a:pt x="712" y="31"/>
                  </a:lnTo>
                  <a:lnTo>
                    <a:pt x="722" y="33"/>
                  </a:lnTo>
                  <a:lnTo>
                    <a:pt x="735" y="35"/>
                  </a:lnTo>
                  <a:lnTo>
                    <a:pt x="726" y="43"/>
                  </a:lnTo>
                  <a:lnTo>
                    <a:pt x="712" y="48"/>
                  </a:lnTo>
                  <a:lnTo>
                    <a:pt x="695" y="52"/>
                  </a:lnTo>
                  <a:lnTo>
                    <a:pt x="683" y="55"/>
                  </a:lnTo>
                  <a:lnTo>
                    <a:pt x="571" y="60"/>
                  </a:lnTo>
                  <a:lnTo>
                    <a:pt x="576" y="60"/>
                  </a:lnTo>
                  <a:lnTo>
                    <a:pt x="588" y="62"/>
                  </a:lnTo>
                  <a:lnTo>
                    <a:pt x="604" y="60"/>
                  </a:lnTo>
                  <a:lnTo>
                    <a:pt x="623" y="60"/>
                  </a:lnTo>
                  <a:lnTo>
                    <a:pt x="638" y="59"/>
                  </a:lnTo>
                  <a:lnTo>
                    <a:pt x="655" y="59"/>
                  </a:lnTo>
                  <a:lnTo>
                    <a:pt x="666" y="59"/>
                  </a:lnTo>
                  <a:lnTo>
                    <a:pt x="674" y="60"/>
                  </a:lnTo>
                  <a:lnTo>
                    <a:pt x="669" y="66"/>
                  </a:lnTo>
                  <a:lnTo>
                    <a:pt x="662" y="74"/>
                  </a:lnTo>
                  <a:lnTo>
                    <a:pt x="655" y="83"/>
                  </a:lnTo>
                  <a:lnTo>
                    <a:pt x="655" y="86"/>
                  </a:lnTo>
                  <a:lnTo>
                    <a:pt x="666" y="81"/>
                  </a:lnTo>
                  <a:lnTo>
                    <a:pt x="683" y="71"/>
                  </a:lnTo>
                  <a:lnTo>
                    <a:pt x="700" y="60"/>
                  </a:lnTo>
                  <a:lnTo>
                    <a:pt x="716" y="57"/>
                  </a:lnTo>
                  <a:lnTo>
                    <a:pt x="724" y="62"/>
                  </a:lnTo>
                  <a:lnTo>
                    <a:pt x="728" y="72"/>
                  </a:lnTo>
                  <a:lnTo>
                    <a:pt x="721" y="79"/>
                  </a:lnTo>
                  <a:lnTo>
                    <a:pt x="710" y="95"/>
                  </a:lnTo>
                  <a:lnTo>
                    <a:pt x="698" y="107"/>
                  </a:lnTo>
                  <a:lnTo>
                    <a:pt x="693" y="117"/>
                  </a:lnTo>
                  <a:lnTo>
                    <a:pt x="704" y="109"/>
                  </a:lnTo>
                  <a:lnTo>
                    <a:pt x="719" y="95"/>
                  </a:lnTo>
                  <a:lnTo>
                    <a:pt x="731" y="81"/>
                  </a:lnTo>
                  <a:lnTo>
                    <a:pt x="741" y="74"/>
                  </a:lnTo>
                  <a:lnTo>
                    <a:pt x="750" y="74"/>
                  </a:lnTo>
                  <a:lnTo>
                    <a:pt x="762" y="74"/>
                  </a:lnTo>
                  <a:lnTo>
                    <a:pt x="771" y="74"/>
                  </a:lnTo>
                  <a:lnTo>
                    <a:pt x="774" y="74"/>
                  </a:lnTo>
                  <a:lnTo>
                    <a:pt x="779" y="74"/>
                  </a:lnTo>
                  <a:lnTo>
                    <a:pt x="786" y="76"/>
                  </a:lnTo>
                  <a:lnTo>
                    <a:pt x="795" y="69"/>
                  </a:lnTo>
                  <a:lnTo>
                    <a:pt x="805" y="66"/>
                  </a:lnTo>
                  <a:lnTo>
                    <a:pt x="829" y="66"/>
                  </a:lnTo>
                  <a:lnTo>
                    <a:pt x="833" y="59"/>
                  </a:lnTo>
                  <a:lnTo>
                    <a:pt x="839" y="59"/>
                  </a:lnTo>
                  <a:lnTo>
                    <a:pt x="846" y="59"/>
                  </a:lnTo>
                  <a:lnTo>
                    <a:pt x="857" y="64"/>
                  </a:lnTo>
                  <a:lnTo>
                    <a:pt x="865" y="69"/>
                  </a:lnTo>
                  <a:lnTo>
                    <a:pt x="870" y="76"/>
                  </a:lnTo>
                  <a:lnTo>
                    <a:pt x="864" y="83"/>
                  </a:lnTo>
                  <a:lnTo>
                    <a:pt x="858" y="88"/>
                  </a:lnTo>
                  <a:lnTo>
                    <a:pt x="846" y="91"/>
                  </a:lnTo>
                  <a:lnTo>
                    <a:pt x="834" y="100"/>
                  </a:lnTo>
                  <a:lnTo>
                    <a:pt x="822" y="105"/>
                  </a:lnTo>
                  <a:lnTo>
                    <a:pt x="807" y="109"/>
                  </a:lnTo>
                  <a:lnTo>
                    <a:pt x="812" y="109"/>
                  </a:lnTo>
                  <a:lnTo>
                    <a:pt x="817" y="109"/>
                  </a:lnTo>
                  <a:lnTo>
                    <a:pt x="814" y="115"/>
                  </a:lnTo>
                  <a:lnTo>
                    <a:pt x="808" y="121"/>
                  </a:lnTo>
                  <a:lnTo>
                    <a:pt x="800" y="122"/>
                  </a:lnTo>
                  <a:lnTo>
                    <a:pt x="795" y="124"/>
                  </a:lnTo>
                  <a:lnTo>
                    <a:pt x="795" y="127"/>
                  </a:lnTo>
                  <a:lnTo>
                    <a:pt x="795" y="131"/>
                  </a:lnTo>
                  <a:lnTo>
                    <a:pt x="786" y="139"/>
                  </a:lnTo>
                  <a:lnTo>
                    <a:pt x="772" y="143"/>
                  </a:lnTo>
                  <a:lnTo>
                    <a:pt x="772" y="148"/>
                  </a:lnTo>
                  <a:lnTo>
                    <a:pt x="772" y="152"/>
                  </a:lnTo>
                  <a:lnTo>
                    <a:pt x="765" y="162"/>
                  </a:lnTo>
                  <a:lnTo>
                    <a:pt x="752" y="172"/>
                  </a:lnTo>
                  <a:lnTo>
                    <a:pt x="747" y="182"/>
                  </a:lnTo>
                  <a:lnTo>
                    <a:pt x="743" y="194"/>
                  </a:lnTo>
                  <a:lnTo>
                    <a:pt x="750" y="194"/>
                  </a:lnTo>
                  <a:lnTo>
                    <a:pt x="759" y="194"/>
                  </a:lnTo>
                  <a:lnTo>
                    <a:pt x="769" y="196"/>
                  </a:lnTo>
                  <a:lnTo>
                    <a:pt x="779" y="203"/>
                  </a:lnTo>
                  <a:lnTo>
                    <a:pt x="774" y="205"/>
                  </a:lnTo>
                  <a:lnTo>
                    <a:pt x="769" y="207"/>
                  </a:lnTo>
                  <a:lnTo>
                    <a:pt x="772" y="210"/>
                  </a:lnTo>
                  <a:lnTo>
                    <a:pt x="781" y="213"/>
                  </a:lnTo>
                  <a:lnTo>
                    <a:pt x="788" y="217"/>
                  </a:lnTo>
                  <a:lnTo>
                    <a:pt x="791" y="225"/>
                  </a:lnTo>
                  <a:lnTo>
                    <a:pt x="786" y="231"/>
                  </a:lnTo>
                  <a:lnTo>
                    <a:pt x="776" y="232"/>
                  </a:lnTo>
                  <a:lnTo>
                    <a:pt x="764" y="232"/>
                  </a:lnTo>
                  <a:lnTo>
                    <a:pt x="755" y="232"/>
                  </a:lnTo>
                  <a:lnTo>
                    <a:pt x="748" y="234"/>
                  </a:lnTo>
                  <a:lnTo>
                    <a:pt x="747" y="239"/>
                  </a:lnTo>
                  <a:lnTo>
                    <a:pt x="752" y="246"/>
                  </a:lnTo>
                  <a:lnTo>
                    <a:pt x="762" y="248"/>
                  </a:lnTo>
                  <a:lnTo>
                    <a:pt x="765" y="260"/>
                  </a:lnTo>
                  <a:lnTo>
                    <a:pt x="769" y="270"/>
                  </a:lnTo>
                  <a:lnTo>
                    <a:pt x="767" y="275"/>
                  </a:lnTo>
                  <a:lnTo>
                    <a:pt x="769" y="280"/>
                  </a:lnTo>
                  <a:lnTo>
                    <a:pt x="759" y="280"/>
                  </a:lnTo>
                  <a:lnTo>
                    <a:pt x="753" y="287"/>
                  </a:lnTo>
                  <a:lnTo>
                    <a:pt x="755" y="291"/>
                  </a:lnTo>
                  <a:lnTo>
                    <a:pt x="760" y="294"/>
                  </a:lnTo>
                  <a:lnTo>
                    <a:pt x="767" y="296"/>
                  </a:lnTo>
                  <a:lnTo>
                    <a:pt x="774" y="298"/>
                  </a:lnTo>
                  <a:lnTo>
                    <a:pt x="764" y="306"/>
                  </a:lnTo>
                  <a:lnTo>
                    <a:pt x="752" y="311"/>
                  </a:lnTo>
                  <a:lnTo>
                    <a:pt x="752" y="315"/>
                  </a:lnTo>
                  <a:lnTo>
                    <a:pt x="755" y="320"/>
                  </a:lnTo>
                  <a:lnTo>
                    <a:pt x="748" y="327"/>
                  </a:lnTo>
                  <a:lnTo>
                    <a:pt x="741" y="330"/>
                  </a:lnTo>
                  <a:lnTo>
                    <a:pt x="733" y="332"/>
                  </a:lnTo>
                  <a:lnTo>
                    <a:pt x="728" y="339"/>
                  </a:lnTo>
                  <a:lnTo>
                    <a:pt x="719" y="332"/>
                  </a:lnTo>
                  <a:lnTo>
                    <a:pt x="712" y="327"/>
                  </a:lnTo>
                  <a:lnTo>
                    <a:pt x="705" y="327"/>
                  </a:lnTo>
                  <a:lnTo>
                    <a:pt x="710" y="334"/>
                  </a:lnTo>
                  <a:lnTo>
                    <a:pt x="721" y="337"/>
                  </a:lnTo>
                  <a:lnTo>
                    <a:pt x="728" y="341"/>
                  </a:lnTo>
                  <a:lnTo>
                    <a:pt x="733" y="349"/>
                  </a:lnTo>
                  <a:lnTo>
                    <a:pt x="731" y="360"/>
                  </a:lnTo>
                  <a:lnTo>
                    <a:pt x="726" y="365"/>
                  </a:lnTo>
                  <a:lnTo>
                    <a:pt x="717" y="361"/>
                  </a:lnTo>
                  <a:lnTo>
                    <a:pt x="709" y="356"/>
                  </a:lnTo>
                  <a:lnTo>
                    <a:pt x="700" y="348"/>
                  </a:lnTo>
                  <a:lnTo>
                    <a:pt x="697" y="341"/>
                  </a:lnTo>
                  <a:lnTo>
                    <a:pt x="692" y="341"/>
                  </a:lnTo>
                  <a:lnTo>
                    <a:pt x="692" y="349"/>
                  </a:lnTo>
                  <a:lnTo>
                    <a:pt x="705" y="360"/>
                  </a:lnTo>
                  <a:lnTo>
                    <a:pt x="722" y="372"/>
                  </a:lnTo>
                  <a:lnTo>
                    <a:pt x="728" y="377"/>
                  </a:lnTo>
                  <a:lnTo>
                    <a:pt x="735" y="385"/>
                  </a:lnTo>
                  <a:lnTo>
                    <a:pt x="738" y="392"/>
                  </a:lnTo>
                  <a:lnTo>
                    <a:pt x="741" y="404"/>
                  </a:lnTo>
                  <a:lnTo>
                    <a:pt x="736" y="409"/>
                  </a:lnTo>
                  <a:lnTo>
                    <a:pt x="728" y="411"/>
                  </a:lnTo>
                  <a:lnTo>
                    <a:pt x="714" y="406"/>
                  </a:lnTo>
                  <a:lnTo>
                    <a:pt x="705" y="397"/>
                  </a:lnTo>
                  <a:lnTo>
                    <a:pt x="698" y="389"/>
                  </a:lnTo>
                  <a:lnTo>
                    <a:pt x="688" y="385"/>
                  </a:lnTo>
                  <a:lnTo>
                    <a:pt x="685" y="385"/>
                  </a:lnTo>
                  <a:lnTo>
                    <a:pt x="681" y="385"/>
                  </a:lnTo>
                  <a:lnTo>
                    <a:pt x="683" y="392"/>
                  </a:lnTo>
                  <a:lnTo>
                    <a:pt x="686" y="397"/>
                  </a:lnTo>
                  <a:lnTo>
                    <a:pt x="681" y="403"/>
                  </a:lnTo>
                  <a:lnTo>
                    <a:pt x="674" y="404"/>
                  </a:lnTo>
                  <a:lnTo>
                    <a:pt x="674" y="408"/>
                  </a:lnTo>
                  <a:lnTo>
                    <a:pt x="681" y="411"/>
                  </a:lnTo>
                  <a:lnTo>
                    <a:pt x="688" y="413"/>
                  </a:lnTo>
                  <a:lnTo>
                    <a:pt x="698" y="416"/>
                  </a:lnTo>
                  <a:lnTo>
                    <a:pt x="707" y="416"/>
                  </a:lnTo>
                  <a:lnTo>
                    <a:pt x="717" y="418"/>
                  </a:lnTo>
                  <a:lnTo>
                    <a:pt x="724" y="420"/>
                  </a:lnTo>
                  <a:lnTo>
                    <a:pt x="731" y="421"/>
                  </a:lnTo>
                  <a:lnTo>
                    <a:pt x="719" y="427"/>
                  </a:lnTo>
                  <a:lnTo>
                    <a:pt x="709" y="432"/>
                  </a:lnTo>
                  <a:lnTo>
                    <a:pt x="697" y="435"/>
                  </a:lnTo>
                  <a:lnTo>
                    <a:pt x="688" y="444"/>
                  </a:lnTo>
                  <a:lnTo>
                    <a:pt x="679" y="449"/>
                  </a:lnTo>
                  <a:lnTo>
                    <a:pt x="673" y="456"/>
                  </a:lnTo>
                  <a:lnTo>
                    <a:pt x="657" y="458"/>
                  </a:lnTo>
                  <a:lnTo>
                    <a:pt x="645" y="459"/>
                  </a:lnTo>
                  <a:lnTo>
                    <a:pt x="633" y="461"/>
                  </a:lnTo>
                  <a:lnTo>
                    <a:pt x="619" y="468"/>
                  </a:lnTo>
                  <a:lnTo>
                    <a:pt x="597" y="468"/>
                  </a:lnTo>
                  <a:lnTo>
                    <a:pt x="588" y="471"/>
                  </a:lnTo>
                  <a:lnTo>
                    <a:pt x="587" y="476"/>
                  </a:lnTo>
                  <a:lnTo>
                    <a:pt x="573" y="485"/>
                  </a:lnTo>
                  <a:lnTo>
                    <a:pt x="563" y="497"/>
                  </a:lnTo>
                  <a:lnTo>
                    <a:pt x="556" y="511"/>
                  </a:lnTo>
                  <a:lnTo>
                    <a:pt x="545" y="516"/>
                  </a:lnTo>
                  <a:lnTo>
                    <a:pt x="537" y="518"/>
                  </a:lnTo>
                  <a:lnTo>
                    <a:pt x="526" y="519"/>
                  </a:lnTo>
                  <a:lnTo>
                    <a:pt x="518" y="526"/>
                  </a:lnTo>
                  <a:lnTo>
                    <a:pt x="509" y="526"/>
                  </a:lnTo>
                  <a:lnTo>
                    <a:pt x="509" y="516"/>
                  </a:lnTo>
                  <a:lnTo>
                    <a:pt x="502" y="521"/>
                  </a:lnTo>
                  <a:lnTo>
                    <a:pt x="499" y="528"/>
                  </a:lnTo>
                  <a:lnTo>
                    <a:pt x="487" y="533"/>
                  </a:lnTo>
                  <a:lnTo>
                    <a:pt x="475" y="537"/>
                  </a:lnTo>
                  <a:lnTo>
                    <a:pt x="464" y="542"/>
                  </a:lnTo>
                  <a:lnTo>
                    <a:pt x="461" y="552"/>
                  </a:lnTo>
                  <a:lnTo>
                    <a:pt x="461" y="554"/>
                  </a:lnTo>
                  <a:lnTo>
                    <a:pt x="463" y="557"/>
                  </a:lnTo>
                  <a:lnTo>
                    <a:pt x="459" y="559"/>
                  </a:lnTo>
                  <a:lnTo>
                    <a:pt x="459" y="562"/>
                  </a:lnTo>
                  <a:lnTo>
                    <a:pt x="461" y="568"/>
                  </a:lnTo>
                  <a:lnTo>
                    <a:pt x="464" y="575"/>
                  </a:lnTo>
                  <a:lnTo>
                    <a:pt x="459" y="583"/>
                  </a:lnTo>
                  <a:lnTo>
                    <a:pt x="452" y="588"/>
                  </a:lnTo>
                  <a:lnTo>
                    <a:pt x="444" y="592"/>
                  </a:lnTo>
                  <a:lnTo>
                    <a:pt x="442" y="600"/>
                  </a:lnTo>
                  <a:lnTo>
                    <a:pt x="440" y="616"/>
                  </a:lnTo>
                  <a:lnTo>
                    <a:pt x="442" y="628"/>
                  </a:lnTo>
                  <a:lnTo>
                    <a:pt x="434" y="635"/>
                  </a:lnTo>
                  <a:lnTo>
                    <a:pt x="432" y="647"/>
                  </a:lnTo>
                  <a:lnTo>
                    <a:pt x="428" y="655"/>
                  </a:lnTo>
                  <a:lnTo>
                    <a:pt x="421" y="660"/>
                  </a:lnTo>
                  <a:lnTo>
                    <a:pt x="416" y="659"/>
                  </a:lnTo>
                  <a:lnTo>
                    <a:pt x="416" y="655"/>
                  </a:lnTo>
                  <a:lnTo>
                    <a:pt x="409" y="657"/>
                  </a:lnTo>
                  <a:lnTo>
                    <a:pt x="406" y="659"/>
                  </a:lnTo>
                  <a:lnTo>
                    <a:pt x="397" y="654"/>
                  </a:lnTo>
                  <a:lnTo>
                    <a:pt x="392" y="647"/>
                  </a:lnTo>
                  <a:lnTo>
                    <a:pt x="387" y="638"/>
                  </a:lnTo>
                  <a:lnTo>
                    <a:pt x="382" y="636"/>
                  </a:lnTo>
                  <a:lnTo>
                    <a:pt x="370" y="638"/>
                  </a:lnTo>
                  <a:lnTo>
                    <a:pt x="360" y="643"/>
                  </a:lnTo>
                  <a:lnTo>
                    <a:pt x="353" y="633"/>
                  </a:lnTo>
                  <a:lnTo>
                    <a:pt x="344" y="628"/>
                  </a:lnTo>
                  <a:lnTo>
                    <a:pt x="341" y="623"/>
                  </a:lnTo>
                  <a:lnTo>
                    <a:pt x="341" y="619"/>
                  </a:lnTo>
                  <a:lnTo>
                    <a:pt x="330" y="609"/>
                  </a:lnTo>
                  <a:lnTo>
                    <a:pt x="320" y="599"/>
                  </a:lnTo>
                  <a:lnTo>
                    <a:pt x="311" y="585"/>
                  </a:lnTo>
                  <a:lnTo>
                    <a:pt x="310" y="573"/>
                  </a:lnTo>
                  <a:lnTo>
                    <a:pt x="311" y="566"/>
                  </a:lnTo>
                  <a:lnTo>
                    <a:pt x="318" y="562"/>
                  </a:lnTo>
                  <a:lnTo>
                    <a:pt x="308" y="559"/>
                  </a:lnTo>
                  <a:lnTo>
                    <a:pt x="299" y="562"/>
                  </a:lnTo>
                  <a:lnTo>
                    <a:pt x="296" y="554"/>
                  </a:lnTo>
                  <a:lnTo>
                    <a:pt x="294" y="545"/>
                  </a:lnTo>
                  <a:lnTo>
                    <a:pt x="289" y="537"/>
                  </a:lnTo>
                  <a:lnTo>
                    <a:pt x="284" y="532"/>
                  </a:lnTo>
                  <a:lnTo>
                    <a:pt x="279" y="523"/>
                  </a:lnTo>
                  <a:lnTo>
                    <a:pt x="277" y="516"/>
                  </a:lnTo>
                  <a:lnTo>
                    <a:pt x="279" y="509"/>
                  </a:lnTo>
                  <a:lnTo>
                    <a:pt x="282" y="504"/>
                  </a:lnTo>
                  <a:lnTo>
                    <a:pt x="277" y="501"/>
                  </a:lnTo>
                  <a:lnTo>
                    <a:pt x="272" y="504"/>
                  </a:lnTo>
                  <a:lnTo>
                    <a:pt x="272" y="492"/>
                  </a:lnTo>
                  <a:lnTo>
                    <a:pt x="280" y="476"/>
                  </a:lnTo>
                  <a:lnTo>
                    <a:pt x="292" y="464"/>
                  </a:lnTo>
                  <a:lnTo>
                    <a:pt x="292" y="463"/>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268" name="Freeform 337"/>
            <p:cNvSpPr>
              <a:spLocks/>
            </p:cNvSpPr>
            <p:nvPr/>
          </p:nvSpPr>
          <p:spPr bwMode="auto">
            <a:xfrm>
              <a:off x="3056732" y="2052638"/>
              <a:ext cx="68263" cy="44450"/>
            </a:xfrm>
            <a:custGeom>
              <a:avLst/>
              <a:gdLst/>
              <a:ahLst/>
              <a:cxnLst>
                <a:cxn ang="0">
                  <a:pos x="10" y="28"/>
                </a:cxn>
                <a:cxn ang="0">
                  <a:pos x="4" y="21"/>
                </a:cxn>
                <a:cxn ang="0">
                  <a:pos x="0" y="9"/>
                </a:cxn>
                <a:cxn ang="0">
                  <a:pos x="4" y="2"/>
                </a:cxn>
                <a:cxn ang="0">
                  <a:pos x="12" y="0"/>
                </a:cxn>
                <a:cxn ang="0">
                  <a:pos x="19" y="2"/>
                </a:cxn>
                <a:cxn ang="0">
                  <a:pos x="26" y="7"/>
                </a:cxn>
                <a:cxn ang="0">
                  <a:pos x="33" y="12"/>
                </a:cxn>
                <a:cxn ang="0">
                  <a:pos x="43" y="18"/>
                </a:cxn>
                <a:cxn ang="0">
                  <a:pos x="34" y="24"/>
                </a:cxn>
                <a:cxn ang="0">
                  <a:pos x="22" y="28"/>
                </a:cxn>
                <a:cxn ang="0">
                  <a:pos x="10" y="28"/>
                </a:cxn>
              </a:cxnLst>
              <a:rect l="0" t="0" r="r" b="b"/>
              <a:pathLst>
                <a:path w="43" h="28">
                  <a:moveTo>
                    <a:pt x="10" y="28"/>
                  </a:moveTo>
                  <a:lnTo>
                    <a:pt x="4" y="21"/>
                  </a:lnTo>
                  <a:lnTo>
                    <a:pt x="0" y="9"/>
                  </a:lnTo>
                  <a:lnTo>
                    <a:pt x="4" y="2"/>
                  </a:lnTo>
                  <a:lnTo>
                    <a:pt x="12" y="0"/>
                  </a:lnTo>
                  <a:lnTo>
                    <a:pt x="19" y="2"/>
                  </a:lnTo>
                  <a:lnTo>
                    <a:pt x="26" y="7"/>
                  </a:lnTo>
                  <a:lnTo>
                    <a:pt x="33" y="12"/>
                  </a:lnTo>
                  <a:lnTo>
                    <a:pt x="43" y="18"/>
                  </a:lnTo>
                  <a:lnTo>
                    <a:pt x="34" y="24"/>
                  </a:lnTo>
                  <a:lnTo>
                    <a:pt x="22" y="28"/>
                  </a:lnTo>
                  <a:lnTo>
                    <a:pt x="10" y="28"/>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269" name="Freeform 338"/>
            <p:cNvSpPr>
              <a:spLocks/>
            </p:cNvSpPr>
            <p:nvPr/>
          </p:nvSpPr>
          <p:spPr bwMode="auto">
            <a:xfrm>
              <a:off x="3882232" y="1827213"/>
              <a:ext cx="34925" cy="20637"/>
            </a:xfrm>
            <a:custGeom>
              <a:avLst/>
              <a:gdLst/>
              <a:ahLst/>
              <a:cxnLst>
                <a:cxn ang="0">
                  <a:pos x="6" y="13"/>
                </a:cxn>
                <a:cxn ang="0">
                  <a:pos x="1" y="10"/>
                </a:cxn>
                <a:cxn ang="0">
                  <a:pos x="0" y="6"/>
                </a:cxn>
                <a:cxn ang="0">
                  <a:pos x="1" y="1"/>
                </a:cxn>
                <a:cxn ang="0">
                  <a:pos x="5" y="0"/>
                </a:cxn>
                <a:cxn ang="0">
                  <a:pos x="13" y="0"/>
                </a:cxn>
                <a:cxn ang="0">
                  <a:pos x="13" y="3"/>
                </a:cxn>
                <a:cxn ang="0">
                  <a:pos x="13" y="6"/>
                </a:cxn>
                <a:cxn ang="0">
                  <a:pos x="22" y="6"/>
                </a:cxn>
                <a:cxn ang="0">
                  <a:pos x="15" y="10"/>
                </a:cxn>
                <a:cxn ang="0">
                  <a:pos x="6" y="13"/>
                </a:cxn>
              </a:cxnLst>
              <a:rect l="0" t="0" r="r" b="b"/>
              <a:pathLst>
                <a:path w="22" h="13">
                  <a:moveTo>
                    <a:pt x="6" y="13"/>
                  </a:moveTo>
                  <a:lnTo>
                    <a:pt x="1" y="10"/>
                  </a:lnTo>
                  <a:lnTo>
                    <a:pt x="0" y="6"/>
                  </a:lnTo>
                  <a:lnTo>
                    <a:pt x="1" y="1"/>
                  </a:lnTo>
                  <a:lnTo>
                    <a:pt x="5" y="0"/>
                  </a:lnTo>
                  <a:lnTo>
                    <a:pt x="13" y="0"/>
                  </a:lnTo>
                  <a:lnTo>
                    <a:pt x="13" y="3"/>
                  </a:lnTo>
                  <a:lnTo>
                    <a:pt x="13" y="6"/>
                  </a:lnTo>
                  <a:lnTo>
                    <a:pt x="22" y="6"/>
                  </a:lnTo>
                  <a:lnTo>
                    <a:pt x="15" y="10"/>
                  </a:lnTo>
                  <a:lnTo>
                    <a:pt x="6" y="13"/>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270" name="Freeform 339"/>
            <p:cNvSpPr>
              <a:spLocks/>
            </p:cNvSpPr>
            <p:nvPr/>
          </p:nvSpPr>
          <p:spPr bwMode="auto">
            <a:xfrm>
              <a:off x="2958307" y="2716213"/>
              <a:ext cx="150813" cy="147637"/>
            </a:xfrm>
            <a:custGeom>
              <a:avLst/>
              <a:gdLst/>
              <a:ahLst/>
              <a:cxnLst>
                <a:cxn ang="0">
                  <a:pos x="2" y="74"/>
                </a:cxn>
                <a:cxn ang="0">
                  <a:pos x="4" y="67"/>
                </a:cxn>
                <a:cxn ang="0">
                  <a:pos x="9" y="60"/>
                </a:cxn>
                <a:cxn ang="0">
                  <a:pos x="5" y="59"/>
                </a:cxn>
                <a:cxn ang="0">
                  <a:pos x="21" y="38"/>
                </a:cxn>
                <a:cxn ang="0">
                  <a:pos x="33" y="16"/>
                </a:cxn>
                <a:cxn ang="0">
                  <a:pos x="48" y="0"/>
                </a:cxn>
                <a:cxn ang="0">
                  <a:pos x="52" y="5"/>
                </a:cxn>
                <a:cxn ang="0">
                  <a:pos x="38" y="31"/>
                </a:cxn>
                <a:cxn ang="0">
                  <a:pos x="41" y="35"/>
                </a:cxn>
                <a:cxn ang="0">
                  <a:pos x="48" y="33"/>
                </a:cxn>
                <a:cxn ang="0">
                  <a:pos x="52" y="38"/>
                </a:cxn>
                <a:cxn ang="0">
                  <a:pos x="60" y="41"/>
                </a:cxn>
                <a:cxn ang="0">
                  <a:pos x="60" y="45"/>
                </a:cxn>
                <a:cxn ang="0">
                  <a:pos x="74" y="43"/>
                </a:cxn>
                <a:cxn ang="0">
                  <a:pos x="81" y="48"/>
                </a:cxn>
                <a:cxn ang="0">
                  <a:pos x="83" y="59"/>
                </a:cxn>
                <a:cxn ang="0">
                  <a:pos x="83" y="62"/>
                </a:cxn>
                <a:cxn ang="0">
                  <a:pos x="83" y="69"/>
                </a:cxn>
                <a:cxn ang="0">
                  <a:pos x="88" y="72"/>
                </a:cxn>
                <a:cxn ang="0">
                  <a:pos x="93" y="76"/>
                </a:cxn>
                <a:cxn ang="0">
                  <a:pos x="91" y="90"/>
                </a:cxn>
                <a:cxn ang="0">
                  <a:pos x="83" y="90"/>
                </a:cxn>
                <a:cxn ang="0">
                  <a:pos x="79" y="86"/>
                </a:cxn>
                <a:cxn ang="0">
                  <a:pos x="74" y="79"/>
                </a:cxn>
                <a:cxn ang="0">
                  <a:pos x="66" y="81"/>
                </a:cxn>
                <a:cxn ang="0">
                  <a:pos x="55" y="86"/>
                </a:cxn>
                <a:cxn ang="0">
                  <a:pos x="60" y="78"/>
                </a:cxn>
                <a:cxn ang="0">
                  <a:pos x="47" y="76"/>
                </a:cxn>
                <a:cxn ang="0">
                  <a:pos x="36" y="79"/>
                </a:cxn>
                <a:cxn ang="0">
                  <a:pos x="21" y="76"/>
                </a:cxn>
                <a:cxn ang="0">
                  <a:pos x="5" y="78"/>
                </a:cxn>
              </a:cxnLst>
              <a:rect l="0" t="0" r="r" b="b"/>
              <a:pathLst>
                <a:path w="95" h="93">
                  <a:moveTo>
                    <a:pt x="5" y="78"/>
                  </a:moveTo>
                  <a:lnTo>
                    <a:pt x="2" y="74"/>
                  </a:lnTo>
                  <a:lnTo>
                    <a:pt x="0" y="72"/>
                  </a:lnTo>
                  <a:lnTo>
                    <a:pt x="4" y="67"/>
                  </a:lnTo>
                  <a:lnTo>
                    <a:pt x="9" y="64"/>
                  </a:lnTo>
                  <a:lnTo>
                    <a:pt x="9" y="60"/>
                  </a:lnTo>
                  <a:lnTo>
                    <a:pt x="7" y="59"/>
                  </a:lnTo>
                  <a:lnTo>
                    <a:pt x="5" y="59"/>
                  </a:lnTo>
                  <a:lnTo>
                    <a:pt x="14" y="48"/>
                  </a:lnTo>
                  <a:lnTo>
                    <a:pt x="21" y="38"/>
                  </a:lnTo>
                  <a:lnTo>
                    <a:pt x="26" y="24"/>
                  </a:lnTo>
                  <a:lnTo>
                    <a:pt x="33" y="16"/>
                  </a:lnTo>
                  <a:lnTo>
                    <a:pt x="38" y="5"/>
                  </a:lnTo>
                  <a:lnTo>
                    <a:pt x="48" y="0"/>
                  </a:lnTo>
                  <a:lnTo>
                    <a:pt x="50" y="2"/>
                  </a:lnTo>
                  <a:lnTo>
                    <a:pt x="52" y="5"/>
                  </a:lnTo>
                  <a:lnTo>
                    <a:pt x="45" y="19"/>
                  </a:lnTo>
                  <a:lnTo>
                    <a:pt x="38" y="31"/>
                  </a:lnTo>
                  <a:lnTo>
                    <a:pt x="38" y="36"/>
                  </a:lnTo>
                  <a:lnTo>
                    <a:pt x="41" y="35"/>
                  </a:lnTo>
                  <a:lnTo>
                    <a:pt x="45" y="33"/>
                  </a:lnTo>
                  <a:lnTo>
                    <a:pt x="48" y="33"/>
                  </a:lnTo>
                  <a:lnTo>
                    <a:pt x="53" y="35"/>
                  </a:lnTo>
                  <a:lnTo>
                    <a:pt x="52" y="38"/>
                  </a:lnTo>
                  <a:lnTo>
                    <a:pt x="52" y="41"/>
                  </a:lnTo>
                  <a:lnTo>
                    <a:pt x="60" y="41"/>
                  </a:lnTo>
                  <a:lnTo>
                    <a:pt x="60" y="43"/>
                  </a:lnTo>
                  <a:lnTo>
                    <a:pt x="60" y="45"/>
                  </a:lnTo>
                  <a:lnTo>
                    <a:pt x="66" y="43"/>
                  </a:lnTo>
                  <a:lnTo>
                    <a:pt x="74" y="43"/>
                  </a:lnTo>
                  <a:lnTo>
                    <a:pt x="81" y="43"/>
                  </a:lnTo>
                  <a:lnTo>
                    <a:pt x="81" y="48"/>
                  </a:lnTo>
                  <a:lnTo>
                    <a:pt x="81" y="59"/>
                  </a:lnTo>
                  <a:lnTo>
                    <a:pt x="83" y="59"/>
                  </a:lnTo>
                  <a:lnTo>
                    <a:pt x="86" y="59"/>
                  </a:lnTo>
                  <a:lnTo>
                    <a:pt x="83" y="62"/>
                  </a:lnTo>
                  <a:lnTo>
                    <a:pt x="81" y="65"/>
                  </a:lnTo>
                  <a:lnTo>
                    <a:pt x="83" y="69"/>
                  </a:lnTo>
                  <a:lnTo>
                    <a:pt x="84" y="74"/>
                  </a:lnTo>
                  <a:lnTo>
                    <a:pt x="88" y="72"/>
                  </a:lnTo>
                  <a:lnTo>
                    <a:pt x="91" y="71"/>
                  </a:lnTo>
                  <a:lnTo>
                    <a:pt x="93" y="76"/>
                  </a:lnTo>
                  <a:lnTo>
                    <a:pt x="95" y="81"/>
                  </a:lnTo>
                  <a:lnTo>
                    <a:pt x="91" y="90"/>
                  </a:lnTo>
                  <a:lnTo>
                    <a:pt x="86" y="93"/>
                  </a:lnTo>
                  <a:lnTo>
                    <a:pt x="83" y="90"/>
                  </a:lnTo>
                  <a:lnTo>
                    <a:pt x="83" y="88"/>
                  </a:lnTo>
                  <a:lnTo>
                    <a:pt x="79" y="86"/>
                  </a:lnTo>
                  <a:lnTo>
                    <a:pt x="78" y="86"/>
                  </a:lnTo>
                  <a:lnTo>
                    <a:pt x="74" y="79"/>
                  </a:lnTo>
                  <a:lnTo>
                    <a:pt x="72" y="72"/>
                  </a:lnTo>
                  <a:lnTo>
                    <a:pt x="66" y="81"/>
                  </a:lnTo>
                  <a:lnTo>
                    <a:pt x="59" y="86"/>
                  </a:lnTo>
                  <a:lnTo>
                    <a:pt x="55" y="86"/>
                  </a:lnTo>
                  <a:lnTo>
                    <a:pt x="57" y="81"/>
                  </a:lnTo>
                  <a:lnTo>
                    <a:pt x="60" y="78"/>
                  </a:lnTo>
                  <a:lnTo>
                    <a:pt x="52" y="78"/>
                  </a:lnTo>
                  <a:lnTo>
                    <a:pt x="47" y="76"/>
                  </a:lnTo>
                  <a:lnTo>
                    <a:pt x="41" y="78"/>
                  </a:lnTo>
                  <a:lnTo>
                    <a:pt x="36" y="79"/>
                  </a:lnTo>
                  <a:lnTo>
                    <a:pt x="28" y="78"/>
                  </a:lnTo>
                  <a:lnTo>
                    <a:pt x="21" y="76"/>
                  </a:lnTo>
                  <a:lnTo>
                    <a:pt x="12" y="76"/>
                  </a:lnTo>
                  <a:lnTo>
                    <a:pt x="5" y="78"/>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271" name="Freeform 340"/>
            <p:cNvSpPr>
              <a:spLocks/>
            </p:cNvSpPr>
            <p:nvPr/>
          </p:nvSpPr>
          <p:spPr bwMode="auto">
            <a:xfrm>
              <a:off x="7455694" y="1779588"/>
              <a:ext cx="177800" cy="68262"/>
            </a:xfrm>
            <a:custGeom>
              <a:avLst/>
              <a:gdLst/>
              <a:ahLst/>
              <a:cxnLst>
                <a:cxn ang="0">
                  <a:pos x="89" y="33"/>
                </a:cxn>
                <a:cxn ang="0">
                  <a:pos x="82" y="35"/>
                </a:cxn>
                <a:cxn ang="0">
                  <a:pos x="76" y="38"/>
                </a:cxn>
                <a:cxn ang="0">
                  <a:pos x="70" y="35"/>
                </a:cxn>
                <a:cxn ang="0">
                  <a:pos x="67" y="33"/>
                </a:cxn>
                <a:cxn ang="0">
                  <a:pos x="62" y="35"/>
                </a:cxn>
                <a:cxn ang="0">
                  <a:pos x="57" y="36"/>
                </a:cxn>
                <a:cxn ang="0">
                  <a:pos x="52" y="38"/>
                </a:cxn>
                <a:cxn ang="0">
                  <a:pos x="46" y="42"/>
                </a:cxn>
                <a:cxn ang="0">
                  <a:pos x="39" y="40"/>
                </a:cxn>
                <a:cxn ang="0">
                  <a:pos x="36" y="36"/>
                </a:cxn>
                <a:cxn ang="0">
                  <a:pos x="31" y="40"/>
                </a:cxn>
                <a:cxn ang="0">
                  <a:pos x="26" y="43"/>
                </a:cxn>
                <a:cxn ang="0">
                  <a:pos x="15" y="40"/>
                </a:cxn>
                <a:cxn ang="0">
                  <a:pos x="7" y="36"/>
                </a:cxn>
                <a:cxn ang="0">
                  <a:pos x="0" y="28"/>
                </a:cxn>
                <a:cxn ang="0">
                  <a:pos x="0" y="21"/>
                </a:cxn>
                <a:cxn ang="0">
                  <a:pos x="7" y="6"/>
                </a:cxn>
                <a:cxn ang="0">
                  <a:pos x="22" y="0"/>
                </a:cxn>
                <a:cxn ang="0">
                  <a:pos x="31" y="2"/>
                </a:cxn>
                <a:cxn ang="0">
                  <a:pos x="38" y="9"/>
                </a:cxn>
                <a:cxn ang="0">
                  <a:pos x="43" y="14"/>
                </a:cxn>
                <a:cxn ang="0">
                  <a:pos x="53" y="18"/>
                </a:cxn>
                <a:cxn ang="0">
                  <a:pos x="55" y="7"/>
                </a:cxn>
                <a:cxn ang="0">
                  <a:pos x="62" y="4"/>
                </a:cxn>
                <a:cxn ang="0">
                  <a:pos x="70" y="4"/>
                </a:cxn>
                <a:cxn ang="0">
                  <a:pos x="86" y="9"/>
                </a:cxn>
                <a:cxn ang="0">
                  <a:pos x="100" y="12"/>
                </a:cxn>
                <a:cxn ang="0">
                  <a:pos x="112" y="18"/>
                </a:cxn>
                <a:cxn ang="0">
                  <a:pos x="107" y="26"/>
                </a:cxn>
                <a:cxn ang="0">
                  <a:pos x="103" y="33"/>
                </a:cxn>
                <a:cxn ang="0">
                  <a:pos x="89" y="33"/>
                </a:cxn>
              </a:cxnLst>
              <a:rect l="0" t="0" r="r" b="b"/>
              <a:pathLst>
                <a:path w="112" h="43">
                  <a:moveTo>
                    <a:pt x="89" y="33"/>
                  </a:moveTo>
                  <a:lnTo>
                    <a:pt x="82" y="35"/>
                  </a:lnTo>
                  <a:lnTo>
                    <a:pt x="76" y="38"/>
                  </a:lnTo>
                  <a:lnTo>
                    <a:pt x="70" y="35"/>
                  </a:lnTo>
                  <a:lnTo>
                    <a:pt x="67" y="33"/>
                  </a:lnTo>
                  <a:lnTo>
                    <a:pt x="62" y="35"/>
                  </a:lnTo>
                  <a:lnTo>
                    <a:pt x="57" y="36"/>
                  </a:lnTo>
                  <a:lnTo>
                    <a:pt x="52" y="38"/>
                  </a:lnTo>
                  <a:lnTo>
                    <a:pt x="46" y="42"/>
                  </a:lnTo>
                  <a:lnTo>
                    <a:pt x="39" y="40"/>
                  </a:lnTo>
                  <a:lnTo>
                    <a:pt x="36" y="36"/>
                  </a:lnTo>
                  <a:lnTo>
                    <a:pt x="31" y="40"/>
                  </a:lnTo>
                  <a:lnTo>
                    <a:pt x="26" y="43"/>
                  </a:lnTo>
                  <a:lnTo>
                    <a:pt x="15" y="40"/>
                  </a:lnTo>
                  <a:lnTo>
                    <a:pt x="7" y="36"/>
                  </a:lnTo>
                  <a:lnTo>
                    <a:pt x="0" y="28"/>
                  </a:lnTo>
                  <a:lnTo>
                    <a:pt x="0" y="21"/>
                  </a:lnTo>
                  <a:lnTo>
                    <a:pt x="7" y="6"/>
                  </a:lnTo>
                  <a:lnTo>
                    <a:pt x="22" y="0"/>
                  </a:lnTo>
                  <a:lnTo>
                    <a:pt x="31" y="2"/>
                  </a:lnTo>
                  <a:lnTo>
                    <a:pt x="38" y="9"/>
                  </a:lnTo>
                  <a:lnTo>
                    <a:pt x="43" y="14"/>
                  </a:lnTo>
                  <a:lnTo>
                    <a:pt x="53" y="18"/>
                  </a:lnTo>
                  <a:lnTo>
                    <a:pt x="55" y="7"/>
                  </a:lnTo>
                  <a:lnTo>
                    <a:pt x="62" y="4"/>
                  </a:lnTo>
                  <a:lnTo>
                    <a:pt x="70" y="4"/>
                  </a:lnTo>
                  <a:lnTo>
                    <a:pt x="86" y="9"/>
                  </a:lnTo>
                  <a:lnTo>
                    <a:pt x="100" y="12"/>
                  </a:lnTo>
                  <a:lnTo>
                    <a:pt x="112" y="18"/>
                  </a:lnTo>
                  <a:lnTo>
                    <a:pt x="107" y="26"/>
                  </a:lnTo>
                  <a:lnTo>
                    <a:pt x="103" y="33"/>
                  </a:lnTo>
                  <a:lnTo>
                    <a:pt x="89" y="33"/>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272" name="Freeform 341"/>
            <p:cNvSpPr>
              <a:spLocks/>
            </p:cNvSpPr>
            <p:nvPr/>
          </p:nvSpPr>
          <p:spPr bwMode="auto">
            <a:xfrm>
              <a:off x="1629569" y="3248025"/>
              <a:ext cx="919163" cy="617537"/>
            </a:xfrm>
            <a:custGeom>
              <a:avLst/>
              <a:gdLst/>
              <a:ahLst/>
              <a:cxnLst>
                <a:cxn ang="0">
                  <a:pos x="283" y="123"/>
                </a:cxn>
                <a:cxn ang="0">
                  <a:pos x="285" y="171"/>
                </a:cxn>
                <a:cxn ang="0">
                  <a:pos x="299" y="198"/>
                </a:cxn>
                <a:cxn ang="0">
                  <a:pos x="330" y="226"/>
                </a:cxn>
                <a:cxn ang="0">
                  <a:pos x="368" y="222"/>
                </a:cxn>
                <a:cxn ang="0">
                  <a:pos x="387" y="193"/>
                </a:cxn>
                <a:cxn ang="0">
                  <a:pos x="416" y="174"/>
                </a:cxn>
                <a:cxn ang="0">
                  <a:pos x="438" y="176"/>
                </a:cxn>
                <a:cxn ang="0">
                  <a:pos x="430" y="207"/>
                </a:cxn>
                <a:cxn ang="0">
                  <a:pos x="421" y="221"/>
                </a:cxn>
                <a:cxn ang="0">
                  <a:pos x="414" y="250"/>
                </a:cxn>
                <a:cxn ang="0">
                  <a:pos x="416" y="262"/>
                </a:cxn>
                <a:cxn ang="0">
                  <a:pos x="464" y="260"/>
                </a:cxn>
                <a:cxn ang="0">
                  <a:pos x="488" y="277"/>
                </a:cxn>
                <a:cxn ang="0">
                  <a:pos x="485" y="331"/>
                </a:cxn>
                <a:cxn ang="0">
                  <a:pos x="519" y="363"/>
                </a:cxn>
                <a:cxn ang="0">
                  <a:pos x="565" y="358"/>
                </a:cxn>
                <a:cxn ang="0">
                  <a:pos x="565" y="380"/>
                </a:cxn>
                <a:cxn ang="0">
                  <a:pos x="564" y="372"/>
                </a:cxn>
                <a:cxn ang="0">
                  <a:pos x="540" y="368"/>
                </a:cxn>
                <a:cxn ang="0">
                  <a:pos x="536" y="380"/>
                </a:cxn>
                <a:cxn ang="0">
                  <a:pos x="512" y="375"/>
                </a:cxn>
                <a:cxn ang="0">
                  <a:pos x="488" y="367"/>
                </a:cxn>
                <a:cxn ang="0">
                  <a:pos x="467" y="346"/>
                </a:cxn>
                <a:cxn ang="0">
                  <a:pos x="461" y="351"/>
                </a:cxn>
                <a:cxn ang="0">
                  <a:pos x="448" y="324"/>
                </a:cxn>
                <a:cxn ang="0">
                  <a:pos x="426" y="298"/>
                </a:cxn>
                <a:cxn ang="0">
                  <a:pos x="395" y="293"/>
                </a:cxn>
                <a:cxn ang="0">
                  <a:pos x="350" y="270"/>
                </a:cxn>
                <a:cxn ang="0">
                  <a:pos x="328" y="255"/>
                </a:cxn>
                <a:cxn ang="0">
                  <a:pos x="297" y="262"/>
                </a:cxn>
                <a:cxn ang="0">
                  <a:pos x="275" y="257"/>
                </a:cxn>
                <a:cxn ang="0">
                  <a:pos x="246" y="243"/>
                </a:cxn>
                <a:cxn ang="0">
                  <a:pos x="215" y="229"/>
                </a:cxn>
                <a:cxn ang="0">
                  <a:pos x="192" y="219"/>
                </a:cxn>
                <a:cxn ang="0">
                  <a:pos x="172" y="203"/>
                </a:cxn>
                <a:cxn ang="0">
                  <a:pos x="172" y="176"/>
                </a:cxn>
                <a:cxn ang="0">
                  <a:pos x="144" y="135"/>
                </a:cxn>
                <a:cxn ang="0">
                  <a:pos x="115" y="107"/>
                </a:cxn>
                <a:cxn ang="0">
                  <a:pos x="96" y="83"/>
                </a:cxn>
                <a:cxn ang="0">
                  <a:pos x="79" y="68"/>
                </a:cxn>
                <a:cxn ang="0">
                  <a:pos x="58" y="31"/>
                </a:cxn>
                <a:cxn ang="0">
                  <a:pos x="31" y="18"/>
                </a:cxn>
                <a:cxn ang="0">
                  <a:pos x="48" y="54"/>
                </a:cxn>
                <a:cxn ang="0">
                  <a:pos x="75" y="95"/>
                </a:cxn>
                <a:cxn ang="0">
                  <a:pos x="92" y="133"/>
                </a:cxn>
                <a:cxn ang="0">
                  <a:pos x="108" y="153"/>
                </a:cxn>
                <a:cxn ang="0">
                  <a:pos x="86" y="138"/>
                </a:cxn>
                <a:cxn ang="0">
                  <a:pos x="74" y="112"/>
                </a:cxn>
                <a:cxn ang="0">
                  <a:pos x="36" y="83"/>
                </a:cxn>
                <a:cxn ang="0">
                  <a:pos x="20" y="50"/>
                </a:cxn>
                <a:cxn ang="0">
                  <a:pos x="12" y="26"/>
                </a:cxn>
                <a:cxn ang="0">
                  <a:pos x="32" y="0"/>
                </a:cxn>
                <a:cxn ang="0">
                  <a:pos x="139" y="11"/>
                </a:cxn>
                <a:cxn ang="0">
                  <a:pos x="173" y="33"/>
                </a:cxn>
                <a:cxn ang="0">
                  <a:pos x="197" y="57"/>
                </a:cxn>
                <a:cxn ang="0">
                  <a:pos x="215" y="42"/>
                </a:cxn>
                <a:cxn ang="0">
                  <a:pos x="242" y="62"/>
                </a:cxn>
                <a:cxn ang="0">
                  <a:pos x="261" y="97"/>
                </a:cxn>
                <a:cxn ang="0">
                  <a:pos x="283" y="98"/>
                </a:cxn>
              </a:cxnLst>
              <a:rect l="0" t="0" r="r" b="b"/>
              <a:pathLst>
                <a:path w="579" h="389">
                  <a:moveTo>
                    <a:pt x="285" y="104"/>
                  </a:moveTo>
                  <a:lnTo>
                    <a:pt x="285" y="107"/>
                  </a:lnTo>
                  <a:lnTo>
                    <a:pt x="287" y="112"/>
                  </a:lnTo>
                  <a:lnTo>
                    <a:pt x="283" y="123"/>
                  </a:lnTo>
                  <a:lnTo>
                    <a:pt x="282" y="133"/>
                  </a:lnTo>
                  <a:lnTo>
                    <a:pt x="282" y="162"/>
                  </a:lnTo>
                  <a:lnTo>
                    <a:pt x="282" y="166"/>
                  </a:lnTo>
                  <a:lnTo>
                    <a:pt x="285" y="171"/>
                  </a:lnTo>
                  <a:lnTo>
                    <a:pt x="285" y="176"/>
                  </a:lnTo>
                  <a:lnTo>
                    <a:pt x="287" y="183"/>
                  </a:lnTo>
                  <a:lnTo>
                    <a:pt x="292" y="190"/>
                  </a:lnTo>
                  <a:lnTo>
                    <a:pt x="299" y="198"/>
                  </a:lnTo>
                  <a:lnTo>
                    <a:pt x="309" y="210"/>
                  </a:lnTo>
                  <a:lnTo>
                    <a:pt x="321" y="221"/>
                  </a:lnTo>
                  <a:lnTo>
                    <a:pt x="325" y="222"/>
                  </a:lnTo>
                  <a:lnTo>
                    <a:pt x="330" y="226"/>
                  </a:lnTo>
                  <a:lnTo>
                    <a:pt x="344" y="222"/>
                  </a:lnTo>
                  <a:lnTo>
                    <a:pt x="359" y="219"/>
                  </a:lnTo>
                  <a:lnTo>
                    <a:pt x="364" y="221"/>
                  </a:lnTo>
                  <a:lnTo>
                    <a:pt x="368" y="222"/>
                  </a:lnTo>
                  <a:lnTo>
                    <a:pt x="373" y="217"/>
                  </a:lnTo>
                  <a:lnTo>
                    <a:pt x="375" y="214"/>
                  </a:lnTo>
                  <a:lnTo>
                    <a:pt x="381" y="203"/>
                  </a:lnTo>
                  <a:lnTo>
                    <a:pt x="387" y="193"/>
                  </a:lnTo>
                  <a:lnTo>
                    <a:pt x="388" y="183"/>
                  </a:lnTo>
                  <a:lnTo>
                    <a:pt x="395" y="178"/>
                  </a:lnTo>
                  <a:lnTo>
                    <a:pt x="404" y="174"/>
                  </a:lnTo>
                  <a:lnTo>
                    <a:pt x="416" y="174"/>
                  </a:lnTo>
                  <a:lnTo>
                    <a:pt x="421" y="174"/>
                  </a:lnTo>
                  <a:lnTo>
                    <a:pt x="426" y="176"/>
                  </a:lnTo>
                  <a:lnTo>
                    <a:pt x="431" y="176"/>
                  </a:lnTo>
                  <a:lnTo>
                    <a:pt x="438" y="176"/>
                  </a:lnTo>
                  <a:lnTo>
                    <a:pt x="438" y="178"/>
                  </a:lnTo>
                  <a:lnTo>
                    <a:pt x="438" y="181"/>
                  </a:lnTo>
                  <a:lnTo>
                    <a:pt x="433" y="191"/>
                  </a:lnTo>
                  <a:lnTo>
                    <a:pt x="430" y="207"/>
                  </a:lnTo>
                  <a:lnTo>
                    <a:pt x="426" y="215"/>
                  </a:lnTo>
                  <a:lnTo>
                    <a:pt x="423" y="224"/>
                  </a:lnTo>
                  <a:lnTo>
                    <a:pt x="423" y="221"/>
                  </a:lnTo>
                  <a:lnTo>
                    <a:pt x="421" y="221"/>
                  </a:lnTo>
                  <a:lnTo>
                    <a:pt x="419" y="221"/>
                  </a:lnTo>
                  <a:lnTo>
                    <a:pt x="419" y="231"/>
                  </a:lnTo>
                  <a:lnTo>
                    <a:pt x="419" y="245"/>
                  </a:lnTo>
                  <a:lnTo>
                    <a:pt x="414" y="250"/>
                  </a:lnTo>
                  <a:lnTo>
                    <a:pt x="411" y="255"/>
                  </a:lnTo>
                  <a:lnTo>
                    <a:pt x="411" y="257"/>
                  </a:lnTo>
                  <a:lnTo>
                    <a:pt x="411" y="260"/>
                  </a:lnTo>
                  <a:lnTo>
                    <a:pt x="416" y="262"/>
                  </a:lnTo>
                  <a:lnTo>
                    <a:pt x="428" y="260"/>
                  </a:lnTo>
                  <a:lnTo>
                    <a:pt x="440" y="260"/>
                  </a:lnTo>
                  <a:lnTo>
                    <a:pt x="450" y="260"/>
                  </a:lnTo>
                  <a:lnTo>
                    <a:pt x="464" y="260"/>
                  </a:lnTo>
                  <a:lnTo>
                    <a:pt x="476" y="264"/>
                  </a:lnTo>
                  <a:lnTo>
                    <a:pt x="488" y="270"/>
                  </a:lnTo>
                  <a:lnTo>
                    <a:pt x="488" y="274"/>
                  </a:lnTo>
                  <a:lnTo>
                    <a:pt x="488" y="277"/>
                  </a:lnTo>
                  <a:lnTo>
                    <a:pt x="486" y="288"/>
                  </a:lnTo>
                  <a:lnTo>
                    <a:pt x="485" y="300"/>
                  </a:lnTo>
                  <a:lnTo>
                    <a:pt x="485" y="317"/>
                  </a:lnTo>
                  <a:lnTo>
                    <a:pt x="485" y="331"/>
                  </a:lnTo>
                  <a:lnTo>
                    <a:pt x="491" y="343"/>
                  </a:lnTo>
                  <a:lnTo>
                    <a:pt x="504" y="351"/>
                  </a:lnTo>
                  <a:lnTo>
                    <a:pt x="509" y="356"/>
                  </a:lnTo>
                  <a:lnTo>
                    <a:pt x="519" y="363"/>
                  </a:lnTo>
                  <a:lnTo>
                    <a:pt x="534" y="358"/>
                  </a:lnTo>
                  <a:lnTo>
                    <a:pt x="550" y="353"/>
                  </a:lnTo>
                  <a:lnTo>
                    <a:pt x="559" y="353"/>
                  </a:lnTo>
                  <a:lnTo>
                    <a:pt x="565" y="358"/>
                  </a:lnTo>
                  <a:lnTo>
                    <a:pt x="572" y="363"/>
                  </a:lnTo>
                  <a:lnTo>
                    <a:pt x="579" y="368"/>
                  </a:lnTo>
                  <a:lnTo>
                    <a:pt x="572" y="375"/>
                  </a:lnTo>
                  <a:lnTo>
                    <a:pt x="565" y="380"/>
                  </a:lnTo>
                  <a:lnTo>
                    <a:pt x="562" y="379"/>
                  </a:lnTo>
                  <a:lnTo>
                    <a:pt x="560" y="377"/>
                  </a:lnTo>
                  <a:lnTo>
                    <a:pt x="560" y="374"/>
                  </a:lnTo>
                  <a:lnTo>
                    <a:pt x="564" y="372"/>
                  </a:lnTo>
                  <a:lnTo>
                    <a:pt x="557" y="367"/>
                  </a:lnTo>
                  <a:lnTo>
                    <a:pt x="550" y="363"/>
                  </a:lnTo>
                  <a:lnTo>
                    <a:pt x="545" y="363"/>
                  </a:lnTo>
                  <a:lnTo>
                    <a:pt x="540" y="368"/>
                  </a:lnTo>
                  <a:lnTo>
                    <a:pt x="534" y="372"/>
                  </a:lnTo>
                  <a:lnTo>
                    <a:pt x="533" y="375"/>
                  </a:lnTo>
                  <a:lnTo>
                    <a:pt x="534" y="379"/>
                  </a:lnTo>
                  <a:lnTo>
                    <a:pt x="536" y="380"/>
                  </a:lnTo>
                  <a:lnTo>
                    <a:pt x="533" y="386"/>
                  </a:lnTo>
                  <a:lnTo>
                    <a:pt x="529" y="389"/>
                  </a:lnTo>
                  <a:lnTo>
                    <a:pt x="517" y="382"/>
                  </a:lnTo>
                  <a:lnTo>
                    <a:pt x="512" y="375"/>
                  </a:lnTo>
                  <a:lnTo>
                    <a:pt x="504" y="372"/>
                  </a:lnTo>
                  <a:lnTo>
                    <a:pt x="497" y="374"/>
                  </a:lnTo>
                  <a:lnTo>
                    <a:pt x="495" y="372"/>
                  </a:lnTo>
                  <a:lnTo>
                    <a:pt x="488" y="367"/>
                  </a:lnTo>
                  <a:lnTo>
                    <a:pt x="485" y="360"/>
                  </a:lnTo>
                  <a:lnTo>
                    <a:pt x="479" y="355"/>
                  </a:lnTo>
                  <a:lnTo>
                    <a:pt x="474" y="351"/>
                  </a:lnTo>
                  <a:lnTo>
                    <a:pt x="467" y="346"/>
                  </a:lnTo>
                  <a:lnTo>
                    <a:pt x="466" y="346"/>
                  </a:lnTo>
                  <a:lnTo>
                    <a:pt x="466" y="348"/>
                  </a:lnTo>
                  <a:lnTo>
                    <a:pt x="466" y="351"/>
                  </a:lnTo>
                  <a:lnTo>
                    <a:pt x="461" y="351"/>
                  </a:lnTo>
                  <a:lnTo>
                    <a:pt x="455" y="341"/>
                  </a:lnTo>
                  <a:lnTo>
                    <a:pt x="455" y="332"/>
                  </a:lnTo>
                  <a:lnTo>
                    <a:pt x="452" y="325"/>
                  </a:lnTo>
                  <a:lnTo>
                    <a:pt x="448" y="324"/>
                  </a:lnTo>
                  <a:lnTo>
                    <a:pt x="436" y="312"/>
                  </a:lnTo>
                  <a:lnTo>
                    <a:pt x="430" y="298"/>
                  </a:lnTo>
                  <a:lnTo>
                    <a:pt x="428" y="298"/>
                  </a:lnTo>
                  <a:lnTo>
                    <a:pt x="426" y="298"/>
                  </a:lnTo>
                  <a:lnTo>
                    <a:pt x="421" y="300"/>
                  </a:lnTo>
                  <a:lnTo>
                    <a:pt x="418" y="301"/>
                  </a:lnTo>
                  <a:lnTo>
                    <a:pt x="404" y="296"/>
                  </a:lnTo>
                  <a:lnTo>
                    <a:pt x="395" y="293"/>
                  </a:lnTo>
                  <a:lnTo>
                    <a:pt x="381" y="288"/>
                  </a:lnTo>
                  <a:lnTo>
                    <a:pt x="369" y="286"/>
                  </a:lnTo>
                  <a:lnTo>
                    <a:pt x="357" y="277"/>
                  </a:lnTo>
                  <a:lnTo>
                    <a:pt x="350" y="270"/>
                  </a:lnTo>
                  <a:lnTo>
                    <a:pt x="344" y="264"/>
                  </a:lnTo>
                  <a:lnTo>
                    <a:pt x="337" y="258"/>
                  </a:lnTo>
                  <a:lnTo>
                    <a:pt x="333" y="258"/>
                  </a:lnTo>
                  <a:lnTo>
                    <a:pt x="328" y="255"/>
                  </a:lnTo>
                  <a:lnTo>
                    <a:pt x="323" y="255"/>
                  </a:lnTo>
                  <a:lnTo>
                    <a:pt x="313" y="260"/>
                  </a:lnTo>
                  <a:lnTo>
                    <a:pt x="304" y="265"/>
                  </a:lnTo>
                  <a:lnTo>
                    <a:pt x="297" y="262"/>
                  </a:lnTo>
                  <a:lnTo>
                    <a:pt x="294" y="260"/>
                  </a:lnTo>
                  <a:lnTo>
                    <a:pt x="287" y="258"/>
                  </a:lnTo>
                  <a:lnTo>
                    <a:pt x="282" y="260"/>
                  </a:lnTo>
                  <a:lnTo>
                    <a:pt x="275" y="257"/>
                  </a:lnTo>
                  <a:lnTo>
                    <a:pt x="266" y="253"/>
                  </a:lnTo>
                  <a:lnTo>
                    <a:pt x="258" y="248"/>
                  </a:lnTo>
                  <a:lnTo>
                    <a:pt x="252" y="245"/>
                  </a:lnTo>
                  <a:lnTo>
                    <a:pt x="246" y="243"/>
                  </a:lnTo>
                  <a:lnTo>
                    <a:pt x="239" y="245"/>
                  </a:lnTo>
                  <a:lnTo>
                    <a:pt x="230" y="238"/>
                  </a:lnTo>
                  <a:lnTo>
                    <a:pt x="223" y="233"/>
                  </a:lnTo>
                  <a:lnTo>
                    <a:pt x="215" y="229"/>
                  </a:lnTo>
                  <a:lnTo>
                    <a:pt x="206" y="227"/>
                  </a:lnTo>
                  <a:lnTo>
                    <a:pt x="203" y="226"/>
                  </a:lnTo>
                  <a:lnTo>
                    <a:pt x="201" y="224"/>
                  </a:lnTo>
                  <a:lnTo>
                    <a:pt x="192" y="219"/>
                  </a:lnTo>
                  <a:lnTo>
                    <a:pt x="185" y="215"/>
                  </a:lnTo>
                  <a:lnTo>
                    <a:pt x="178" y="210"/>
                  </a:lnTo>
                  <a:lnTo>
                    <a:pt x="177" y="207"/>
                  </a:lnTo>
                  <a:lnTo>
                    <a:pt x="172" y="203"/>
                  </a:lnTo>
                  <a:lnTo>
                    <a:pt x="170" y="196"/>
                  </a:lnTo>
                  <a:lnTo>
                    <a:pt x="172" y="190"/>
                  </a:lnTo>
                  <a:lnTo>
                    <a:pt x="175" y="183"/>
                  </a:lnTo>
                  <a:lnTo>
                    <a:pt x="172" y="176"/>
                  </a:lnTo>
                  <a:lnTo>
                    <a:pt x="170" y="171"/>
                  </a:lnTo>
                  <a:lnTo>
                    <a:pt x="161" y="157"/>
                  </a:lnTo>
                  <a:lnTo>
                    <a:pt x="153" y="147"/>
                  </a:lnTo>
                  <a:lnTo>
                    <a:pt x="144" y="135"/>
                  </a:lnTo>
                  <a:lnTo>
                    <a:pt x="135" y="128"/>
                  </a:lnTo>
                  <a:lnTo>
                    <a:pt x="125" y="121"/>
                  </a:lnTo>
                  <a:lnTo>
                    <a:pt x="117" y="116"/>
                  </a:lnTo>
                  <a:lnTo>
                    <a:pt x="115" y="107"/>
                  </a:lnTo>
                  <a:lnTo>
                    <a:pt x="113" y="100"/>
                  </a:lnTo>
                  <a:lnTo>
                    <a:pt x="108" y="93"/>
                  </a:lnTo>
                  <a:lnTo>
                    <a:pt x="101" y="90"/>
                  </a:lnTo>
                  <a:lnTo>
                    <a:pt x="96" y="83"/>
                  </a:lnTo>
                  <a:lnTo>
                    <a:pt x="94" y="78"/>
                  </a:lnTo>
                  <a:lnTo>
                    <a:pt x="89" y="76"/>
                  </a:lnTo>
                  <a:lnTo>
                    <a:pt x="87" y="78"/>
                  </a:lnTo>
                  <a:lnTo>
                    <a:pt x="79" y="68"/>
                  </a:lnTo>
                  <a:lnTo>
                    <a:pt x="70" y="61"/>
                  </a:lnTo>
                  <a:lnTo>
                    <a:pt x="67" y="50"/>
                  </a:lnTo>
                  <a:lnTo>
                    <a:pt x="63" y="42"/>
                  </a:lnTo>
                  <a:lnTo>
                    <a:pt x="58" y="31"/>
                  </a:lnTo>
                  <a:lnTo>
                    <a:pt x="56" y="25"/>
                  </a:lnTo>
                  <a:lnTo>
                    <a:pt x="43" y="19"/>
                  </a:lnTo>
                  <a:lnTo>
                    <a:pt x="32" y="14"/>
                  </a:lnTo>
                  <a:lnTo>
                    <a:pt x="31" y="18"/>
                  </a:lnTo>
                  <a:lnTo>
                    <a:pt x="31" y="21"/>
                  </a:lnTo>
                  <a:lnTo>
                    <a:pt x="32" y="33"/>
                  </a:lnTo>
                  <a:lnTo>
                    <a:pt x="41" y="47"/>
                  </a:lnTo>
                  <a:lnTo>
                    <a:pt x="48" y="54"/>
                  </a:lnTo>
                  <a:lnTo>
                    <a:pt x="56" y="61"/>
                  </a:lnTo>
                  <a:lnTo>
                    <a:pt x="61" y="69"/>
                  </a:lnTo>
                  <a:lnTo>
                    <a:pt x="67" y="81"/>
                  </a:lnTo>
                  <a:lnTo>
                    <a:pt x="75" y="95"/>
                  </a:lnTo>
                  <a:lnTo>
                    <a:pt x="84" y="109"/>
                  </a:lnTo>
                  <a:lnTo>
                    <a:pt x="86" y="117"/>
                  </a:lnTo>
                  <a:lnTo>
                    <a:pt x="89" y="126"/>
                  </a:lnTo>
                  <a:lnTo>
                    <a:pt x="92" y="133"/>
                  </a:lnTo>
                  <a:lnTo>
                    <a:pt x="99" y="140"/>
                  </a:lnTo>
                  <a:lnTo>
                    <a:pt x="106" y="141"/>
                  </a:lnTo>
                  <a:lnTo>
                    <a:pt x="110" y="148"/>
                  </a:lnTo>
                  <a:lnTo>
                    <a:pt x="108" y="153"/>
                  </a:lnTo>
                  <a:lnTo>
                    <a:pt x="106" y="157"/>
                  </a:lnTo>
                  <a:lnTo>
                    <a:pt x="101" y="150"/>
                  </a:lnTo>
                  <a:lnTo>
                    <a:pt x="98" y="145"/>
                  </a:lnTo>
                  <a:lnTo>
                    <a:pt x="86" y="138"/>
                  </a:lnTo>
                  <a:lnTo>
                    <a:pt x="79" y="129"/>
                  </a:lnTo>
                  <a:lnTo>
                    <a:pt x="75" y="128"/>
                  </a:lnTo>
                  <a:lnTo>
                    <a:pt x="74" y="126"/>
                  </a:lnTo>
                  <a:lnTo>
                    <a:pt x="74" y="112"/>
                  </a:lnTo>
                  <a:lnTo>
                    <a:pt x="65" y="104"/>
                  </a:lnTo>
                  <a:lnTo>
                    <a:pt x="58" y="97"/>
                  </a:lnTo>
                  <a:lnTo>
                    <a:pt x="46" y="88"/>
                  </a:lnTo>
                  <a:lnTo>
                    <a:pt x="36" y="83"/>
                  </a:lnTo>
                  <a:lnTo>
                    <a:pt x="43" y="83"/>
                  </a:lnTo>
                  <a:lnTo>
                    <a:pt x="46" y="78"/>
                  </a:lnTo>
                  <a:lnTo>
                    <a:pt x="32" y="62"/>
                  </a:lnTo>
                  <a:lnTo>
                    <a:pt x="20" y="50"/>
                  </a:lnTo>
                  <a:lnTo>
                    <a:pt x="15" y="45"/>
                  </a:lnTo>
                  <a:lnTo>
                    <a:pt x="15" y="38"/>
                  </a:lnTo>
                  <a:lnTo>
                    <a:pt x="13" y="31"/>
                  </a:lnTo>
                  <a:lnTo>
                    <a:pt x="12" y="26"/>
                  </a:lnTo>
                  <a:lnTo>
                    <a:pt x="5" y="14"/>
                  </a:lnTo>
                  <a:lnTo>
                    <a:pt x="0" y="4"/>
                  </a:lnTo>
                  <a:lnTo>
                    <a:pt x="0" y="0"/>
                  </a:lnTo>
                  <a:lnTo>
                    <a:pt x="32" y="0"/>
                  </a:lnTo>
                  <a:lnTo>
                    <a:pt x="87" y="18"/>
                  </a:lnTo>
                  <a:lnTo>
                    <a:pt x="129" y="18"/>
                  </a:lnTo>
                  <a:lnTo>
                    <a:pt x="129" y="11"/>
                  </a:lnTo>
                  <a:lnTo>
                    <a:pt x="139" y="11"/>
                  </a:lnTo>
                  <a:lnTo>
                    <a:pt x="149" y="12"/>
                  </a:lnTo>
                  <a:lnTo>
                    <a:pt x="160" y="18"/>
                  </a:lnTo>
                  <a:lnTo>
                    <a:pt x="166" y="23"/>
                  </a:lnTo>
                  <a:lnTo>
                    <a:pt x="173" y="33"/>
                  </a:lnTo>
                  <a:lnTo>
                    <a:pt x="177" y="38"/>
                  </a:lnTo>
                  <a:lnTo>
                    <a:pt x="182" y="47"/>
                  </a:lnTo>
                  <a:lnTo>
                    <a:pt x="189" y="54"/>
                  </a:lnTo>
                  <a:lnTo>
                    <a:pt x="197" y="57"/>
                  </a:lnTo>
                  <a:lnTo>
                    <a:pt x="201" y="54"/>
                  </a:lnTo>
                  <a:lnTo>
                    <a:pt x="204" y="49"/>
                  </a:lnTo>
                  <a:lnTo>
                    <a:pt x="208" y="43"/>
                  </a:lnTo>
                  <a:lnTo>
                    <a:pt x="215" y="42"/>
                  </a:lnTo>
                  <a:lnTo>
                    <a:pt x="223" y="42"/>
                  </a:lnTo>
                  <a:lnTo>
                    <a:pt x="232" y="47"/>
                  </a:lnTo>
                  <a:lnTo>
                    <a:pt x="237" y="52"/>
                  </a:lnTo>
                  <a:lnTo>
                    <a:pt x="242" y="62"/>
                  </a:lnTo>
                  <a:lnTo>
                    <a:pt x="246" y="71"/>
                  </a:lnTo>
                  <a:lnTo>
                    <a:pt x="249" y="80"/>
                  </a:lnTo>
                  <a:lnTo>
                    <a:pt x="254" y="88"/>
                  </a:lnTo>
                  <a:lnTo>
                    <a:pt x="261" y="97"/>
                  </a:lnTo>
                  <a:lnTo>
                    <a:pt x="270" y="100"/>
                  </a:lnTo>
                  <a:lnTo>
                    <a:pt x="285" y="104"/>
                  </a:lnTo>
                  <a:lnTo>
                    <a:pt x="283" y="100"/>
                  </a:lnTo>
                  <a:lnTo>
                    <a:pt x="283" y="98"/>
                  </a:lnTo>
                  <a:lnTo>
                    <a:pt x="285" y="104"/>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273" name="Freeform 342"/>
            <p:cNvSpPr>
              <a:spLocks/>
            </p:cNvSpPr>
            <p:nvPr/>
          </p:nvSpPr>
          <p:spPr bwMode="auto">
            <a:xfrm>
              <a:off x="2437607" y="2673350"/>
              <a:ext cx="26988" cy="12700"/>
            </a:xfrm>
            <a:custGeom>
              <a:avLst/>
              <a:gdLst/>
              <a:ahLst/>
              <a:cxnLst>
                <a:cxn ang="0">
                  <a:pos x="0" y="0"/>
                </a:cxn>
                <a:cxn ang="0">
                  <a:pos x="10" y="1"/>
                </a:cxn>
                <a:cxn ang="0">
                  <a:pos x="17" y="8"/>
                </a:cxn>
                <a:cxn ang="0">
                  <a:pos x="15" y="8"/>
                </a:cxn>
                <a:cxn ang="0">
                  <a:pos x="13" y="8"/>
                </a:cxn>
                <a:cxn ang="0">
                  <a:pos x="5" y="7"/>
                </a:cxn>
                <a:cxn ang="0">
                  <a:pos x="0" y="3"/>
                </a:cxn>
                <a:cxn ang="0">
                  <a:pos x="0" y="0"/>
                </a:cxn>
              </a:cxnLst>
              <a:rect l="0" t="0" r="r" b="b"/>
              <a:pathLst>
                <a:path w="17" h="8">
                  <a:moveTo>
                    <a:pt x="0" y="0"/>
                  </a:moveTo>
                  <a:lnTo>
                    <a:pt x="10" y="1"/>
                  </a:lnTo>
                  <a:lnTo>
                    <a:pt x="17" y="8"/>
                  </a:lnTo>
                  <a:lnTo>
                    <a:pt x="15" y="8"/>
                  </a:lnTo>
                  <a:lnTo>
                    <a:pt x="13" y="8"/>
                  </a:lnTo>
                  <a:lnTo>
                    <a:pt x="5" y="7"/>
                  </a:lnTo>
                  <a:lnTo>
                    <a:pt x="0" y="3"/>
                  </a:lnTo>
                  <a:lnTo>
                    <a:pt x="0" y="0"/>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274" name="Freeform 343"/>
            <p:cNvSpPr>
              <a:spLocks/>
            </p:cNvSpPr>
            <p:nvPr/>
          </p:nvSpPr>
          <p:spPr bwMode="auto">
            <a:xfrm>
              <a:off x="1372394" y="2749550"/>
              <a:ext cx="109538" cy="68262"/>
            </a:xfrm>
            <a:custGeom>
              <a:avLst/>
              <a:gdLst/>
              <a:ahLst/>
              <a:cxnLst>
                <a:cxn ang="0">
                  <a:pos x="0" y="2"/>
                </a:cxn>
                <a:cxn ang="0">
                  <a:pos x="3" y="0"/>
                </a:cxn>
                <a:cxn ang="0">
                  <a:pos x="7" y="0"/>
                </a:cxn>
                <a:cxn ang="0">
                  <a:pos x="14" y="2"/>
                </a:cxn>
                <a:cxn ang="0">
                  <a:pos x="21" y="7"/>
                </a:cxn>
                <a:cxn ang="0">
                  <a:pos x="34" y="12"/>
                </a:cxn>
                <a:cxn ang="0">
                  <a:pos x="46" y="20"/>
                </a:cxn>
                <a:cxn ang="0">
                  <a:pos x="57" y="29"/>
                </a:cxn>
                <a:cxn ang="0">
                  <a:pos x="69" y="39"/>
                </a:cxn>
                <a:cxn ang="0">
                  <a:pos x="69" y="43"/>
                </a:cxn>
                <a:cxn ang="0">
                  <a:pos x="65" y="43"/>
                </a:cxn>
                <a:cxn ang="0">
                  <a:pos x="64" y="43"/>
                </a:cxn>
                <a:cxn ang="0">
                  <a:pos x="53" y="39"/>
                </a:cxn>
                <a:cxn ang="0">
                  <a:pos x="43" y="34"/>
                </a:cxn>
                <a:cxn ang="0">
                  <a:pos x="33" y="27"/>
                </a:cxn>
                <a:cxn ang="0">
                  <a:pos x="26" y="24"/>
                </a:cxn>
                <a:cxn ang="0">
                  <a:pos x="27" y="20"/>
                </a:cxn>
                <a:cxn ang="0">
                  <a:pos x="31" y="19"/>
                </a:cxn>
                <a:cxn ang="0">
                  <a:pos x="22" y="17"/>
                </a:cxn>
                <a:cxn ang="0">
                  <a:pos x="14" y="15"/>
                </a:cxn>
                <a:cxn ang="0">
                  <a:pos x="7" y="12"/>
                </a:cxn>
                <a:cxn ang="0">
                  <a:pos x="5" y="8"/>
                </a:cxn>
                <a:cxn ang="0">
                  <a:pos x="7" y="5"/>
                </a:cxn>
                <a:cxn ang="0">
                  <a:pos x="10" y="3"/>
                </a:cxn>
                <a:cxn ang="0">
                  <a:pos x="3" y="2"/>
                </a:cxn>
                <a:cxn ang="0">
                  <a:pos x="2" y="2"/>
                </a:cxn>
                <a:cxn ang="0">
                  <a:pos x="0" y="2"/>
                </a:cxn>
              </a:cxnLst>
              <a:rect l="0" t="0" r="r" b="b"/>
              <a:pathLst>
                <a:path w="69" h="43">
                  <a:moveTo>
                    <a:pt x="0" y="2"/>
                  </a:moveTo>
                  <a:lnTo>
                    <a:pt x="3" y="0"/>
                  </a:lnTo>
                  <a:lnTo>
                    <a:pt x="7" y="0"/>
                  </a:lnTo>
                  <a:lnTo>
                    <a:pt x="14" y="2"/>
                  </a:lnTo>
                  <a:lnTo>
                    <a:pt x="21" y="7"/>
                  </a:lnTo>
                  <a:lnTo>
                    <a:pt x="34" y="12"/>
                  </a:lnTo>
                  <a:lnTo>
                    <a:pt x="46" y="20"/>
                  </a:lnTo>
                  <a:lnTo>
                    <a:pt x="57" y="29"/>
                  </a:lnTo>
                  <a:lnTo>
                    <a:pt x="69" y="39"/>
                  </a:lnTo>
                  <a:lnTo>
                    <a:pt x="69" y="43"/>
                  </a:lnTo>
                  <a:lnTo>
                    <a:pt x="65" y="43"/>
                  </a:lnTo>
                  <a:lnTo>
                    <a:pt x="64" y="43"/>
                  </a:lnTo>
                  <a:lnTo>
                    <a:pt x="53" y="39"/>
                  </a:lnTo>
                  <a:lnTo>
                    <a:pt x="43" y="34"/>
                  </a:lnTo>
                  <a:lnTo>
                    <a:pt x="33" y="27"/>
                  </a:lnTo>
                  <a:lnTo>
                    <a:pt x="26" y="24"/>
                  </a:lnTo>
                  <a:lnTo>
                    <a:pt x="27" y="20"/>
                  </a:lnTo>
                  <a:lnTo>
                    <a:pt x="31" y="19"/>
                  </a:lnTo>
                  <a:lnTo>
                    <a:pt x="22" y="17"/>
                  </a:lnTo>
                  <a:lnTo>
                    <a:pt x="14" y="15"/>
                  </a:lnTo>
                  <a:lnTo>
                    <a:pt x="7" y="12"/>
                  </a:lnTo>
                  <a:lnTo>
                    <a:pt x="5" y="8"/>
                  </a:lnTo>
                  <a:lnTo>
                    <a:pt x="7" y="5"/>
                  </a:lnTo>
                  <a:lnTo>
                    <a:pt x="10" y="3"/>
                  </a:lnTo>
                  <a:lnTo>
                    <a:pt x="3" y="2"/>
                  </a:lnTo>
                  <a:lnTo>
                    <a:pt x="2" y="2"/>
                  </a:lnTo>
                  <a:lnTo>
                    <a:pt x="0" y="2"/>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275" name="Freeform 344"/>
            <p:cNvSpPr>
              <a:spLocks/>
            </p:cNvSpPr>
            <p:nvPr/>
          </p:nvSpPr>
          <p:spPr bwMode="auto">
            <a:xfrm>
              <a:off x="1262857" y="2647950"/>
              <a:ext cx="33338" cy="55562"/>
            </a:xfrm>
            <a:custGeom>
              <a:avLst/>
              <a:gdLst/>
              <a:ahLst/>
              <a:cxnLst>
                <a:cxn ang="0">
                  <a:pos x="7" y="12"/>
                </a:cxn>
                <a:cxn ang="0">
                  <a:pos x="4" y="9"/>
                </a:cxn>
                <a:cxn ang="0">
                  <a:pos x="0" y="4"/>
                </a:cxn>
                <a:cxn ang="0">
                  <a:pos x="0" y="0"/>
                </a:cxn>
                <a:cxn ang="0">
                  <a:pos x="5" y="0"/>
                </a:cxn>
                <a:cxn ang="0">
                  <a:pos x="12" y="4"/>
                </a:cxn>
                <a:cxn ang="0">
                  <a:pos x="9" y="5"/>
                </a:cxn>
                <a:cxn ang="0">
                  <a:pos x="9" y="9"/>
                </a:cxn>
                <a:cxn ang="0">
                  <a:pos x="14" y="5"/>
                </a:cxn>
                <a:cxn ang="0">
                  <a:pos x="16" y="2"/>
                </a:cxn>
                <a:cxn ang="0">
                  <a:pos x="16" y="7"/>
                </a:cxn>
                <a:cxn ang="0">
                  <a:pos x="16" y="14"/>
                </a:cxn>
                <a:cxn ang="0">
                  <a:pos x="17" y="16"/>
                </a:cxn>
                <a:cxn ang="0">
                  <a:pos x="19" y="19"/>
                </a:cxn>
                <a:cxn ang="0">
                  <a:pos x="17" y="21"/>
                </a:cxn>
                <a:cxn ang="0">
                  <a:pos x="16" y="24"/>
                </a:cxn>
                <a:cxn ang="0">
                  <a:pos x="19" y="29"/>
                </a:cxn>
                <a:cxn ang="0">
                  <a:pos x="21" y="35"/>
                </a:cxn>
                <a:cxn ang="0">
                  <a:pos x="14" y="31"/>
                </a:cxn>
                <a:cxn ang="0">
                  <a:pos x="14" y="24"/>
                </a:cxn>
                <a:cxn ang="0">
                  <a:pos x="14" y="21"/>
                </a:cxn>
                <a:cxn ang="0">
                  <a:pos x="16" y="19"/>
                </a:cxn>
                <a:cxn ang="0">
                  <a:pos x="10" y="14"/>
                </a:cxn>
                <a:cxn ang="0">
                  <a:pos x="7" y="12"/>
                </a:cxn>
              </a:cxnLst>
              <a:rect l="0" t="0" r="r" b="b"/>
              <a:pathLst>
                <a:path w="21" h="35">
                  <a:moveTo>
                    <a:pt x="7" y="12"/>
                  </a:moveTo>
                  <a:lnTo>
                    <a:pt x="4" y="9"/>
                  </a:lnTo>
                  <a:lnTo>
                    <a:pt x="0" y="4"/>
                  </a:lnTo>
                  <a:lnTo>
                    <a:pt x="0" y="0"/>
                  </a:lnTo>
                  <a:lnTo>
                    <a:pt x="5" y="0"/>
                  </a:lnTo>
                  <a:lnTo>
                    <a:pt x="12" y="4"/>
                  </a:lnTo>
                  <a:lnTo>
                    <a:pt x="9" y="5"/>
                  </a:lnTo>
                  <a:lnTo>
                    <a:pt x="9" y="9"/>
                  </a:lnTo>
                  <a:lnTo>
                    <a:pt x="14" y="5"/>
                  </a:lnTo>
                  <a:lnTo>
                    <a:pt x="16" y="2"/>
                  </a:lnTo>
                  <a:lnTo>
                    <a:pt x="16" y="7"/>
                  </a:lnTo>
                  <a:lnTo>
                    <a:pt x="16" y="14"/>
                  </a:lnTo>
                  <a:lnTo>
                    <a:pt x="17" y="16"/>
                  </a:lnTo>
                  <a:lnTo>
                    <a:pt x="19" y="19"/>
                  </a:lnTo>
                  <a:lnTo>
                    <a:pt x="17" y="21"/>
                  </a:lnTo>
                  <a:lnTo>
                    <a:pt x="16" y="24"/>
                  </a:lnTo>
                  <a:lnTo>
                    <a:pt x="19" y="29"/>
                  </a:lnTo>
                  <a:lnTo>
                    <a:pt x="21" y="35"/>
                  </a:lnTo>
                  <a:lnTo>
                    <a:pt x="14" y="31"/>
                  </a:lnTo>
                  <a:lnTo>
                    <a:pt x="14" y="24"/>
                  </a:lnTo>
                  <a:lnTo>
                    <a:pt x="14" y="21"/>
                  </a:lnTo>
                  <a:lnTo>
                    <a:pt x="16" y="19"/>
                  </a:lnTo>
                  <a:lnTo>
                    <a:pt x="10" y="14"/>
                  </a:lnTo>
                  <a:lnTo>
                    <a:pt x="7" y="12"/>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276" name="Freeform 345"/>
            <p:cNvSpPr>
              <a:spLocks/>
            </p:cNvSpPr>
            <p:nvPr/>
          </p:nvSpPr>
          <p:spPr bwMode="auto">
            <a:xfrm>
              <a:off x="772319" y="2525713"/>
              <a:ext cx="47625" cy="31750"/>
            </a:xfrm>
            <a:custGeom>
              <a:avLst/>
              <a:gdLst/>
              <a:ahLst/>
              <a:cxnLst>
                <a:cxn ang="0">
                  <a:pos x="24" y="0"/>
                </a:cxn>
                <a:cxn ang="0">
                  <a:pos x="27" y="0"/>
                </a:cxn>
                <a:cxn ang="0">
                  <a:pos x="30" y="0"/>
                </a:cxn>
                <a:cxn ang="0">
                  <a:pos x="30" y="7"/>
                </a:cxn>
                <a:cxn ang="0">
                  <a:pos x="20" y="12"/>
                </a:cxn>
                <a:cxn ang="0">
                  <a:pos x="10" y="20"/>
                </a:cxn>
                <a:cxn ang="0">
                  <a:pos x="5" y="15"/>
                </a:cxn>
                <a:cxn ang="0">
                  <a:pos x="0" y="14"/>
                </a:cxn>
                <a:cxn ang="0">
                  <a:pos x="0" y="7"/>
                </a:cxn>
                <a:cxn ang="0">
                  <a:pos x="12" y="2"/>
                </a:cxn>
                <a:cxn ang="0">
                  <a:pos x="24" y="0"/>
                </a:cxn>
              </a:cxnLst>
              <a:rect l="0" t="0" r="r" b="b"/>
              <a:pathLst>
                <a:path w="30" h="20">
                  <a:moveTo>
                    <a:pt x="24" y="0"/>
                  </a:moveTo>
                  <a:lnTo>
                    <a:pt x="27" y="0"/>
                  </a:lnTo>
                  <a:lnTo>
                    <a:pt x="30" y="0"/>
                  </a:lnTo>
                  <a:lnTo>
                    <a:pt x="30" y="7"/>
                  </a:lnTo>
                  <a:lnTo>
                    <a:pt x="20" y="12"/>
                  </a:lnTo>
                  <a:lnTo>
                    <a:pt x="10" y="20"/>
                  </a:lnTo>
                  <a:lnTo>
                    <a:pt x="5" y="15"/>
                  </a:lnTo>
                  <a:lnTo>
                    <a:pt x="0" y="14"/>
                  </a:lnTo>
                  <a:lnTo>
                    <a:pt x="0" y="7"/>
                  </a:lnTo>
                  <a:lnTo>
                    <a:pt x="12" y="2"/>
                  </a:lnTo>
                  <a:lnTo>
                    <a:pt x="24" y="0"/>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277" name="Freeform 346"/>
            <p:cNvSpPr>
              <a:spLocks/>
            </p:cNvSpPr>
            <p:nvPr/>
          </p:nvSpPr>
          <p:spPr bwMode="auto">
            <a:xfrm>
              <a:off x="4596607" y="3098800"/>
              <a:ext cx="63500" cy="38100"/>
            </a:xfrm>
            <a:custGeom>
              <a:avLst/>
              <a:gdLst/>
              <a:ahLst/>
              <a:cxnLst>
                <a:cxn ang="0">
                  <a:pos x="0" y="2"/>
                </a:cxn>
                <a:cxn ang="0">
                  <a:pos x="0" y="5"/>
                </a:cxn>
                <a:cxn ang="0">
                  <a:pos x="4" y="7"/>
                </a:cxn>
                <a:cxn ang="0">
                  <a:pos x="9" y="8"/>
                </a:cxn>
                <a:cxn ang="0">
                  <a:pos x="19" y="14"/>
                </a:cxn>
                <a:cxn ang="0">
                  <a:pos x="31" y="22"/>
                </a:cxn>
                <a:cxn ang="0">
                  <a:pos x="33" y="22"/>
                </a:cxn>
                <a:cxn ang="0">
                  <a:pos x="35" y="24"/>
                </a:cxn>
                <a:cxn ang="0">
                  <a:pos x="36" y="22"/>
                </a:cxn>
                <a:cxn ang="0">
                  <a:pos x="38" y="21"/>
                </a:cxn>
                <a:cxn ang="0">
                  <a:pos x="36" y="15"/>
                </a:cxn>
                <a:cxn ang="0">
                  <a:pos x="36" y="12"/>
                </a:cxn>
                <a:cxn ang="0">
                  <a:pos x="36" y="8"/>
                </a:cxn>
                <a:cxn ang="0">
                  <a:pos x="38" y="7"/>
                </a:cxn>
                <a:cxn ang="0">
                  <a:pos x="40" y="0"/>
                </a:cxn>
                <a:cxn ang="0">
                  <a:pos x="31" y="2"/>
                </a:cxn>
                <a:cxn ang="0">
                  <a:pos x="22" y="3"/>
                </a:cxn>
                <a:cxn ang="0">
                  <a:pos x="12" y="0"/>
                </a:cxn>
                <a:cxn ang="0">
                  <a:pos x="0" y="2"/>
                </a:cxn>
              </a:cxnLst>
              <a:rect l="0" t="0" r="r" b="b"/>
              <a:pathLst>
                <a:path w="40" h="24">
                  <a:moveTo>
                    <a:pt x="0" y="2"/>
                  </a:moveTo>
                  <a:lnTo>
                    <a:pt x="0" y="5"/>
                  </a:lnTo>
                  <a:lnTo>
                    <a:pt x="4" y="7"/>
                  </a:lnTo>
                  <a:lnTo>
                    <a:pt x="9" y="8"/>
                  </a:lnTo>
                  <a:lnTo>
                    <a:pt x="19" y="14"/>
                  </a:lnTo>
                  <a:lnTo>
                    <a:pt x="31" y="22"/>
                  </a:lnTo>
                  <a:lnTo>
                    <a:pt x="33" y="22"/>
                  </a:lnTo>
                  <a:lnTo>
                    <a:pt x="35" y="24"/>
                  </a:lnTo>
                  <a:lnTo>
                    <a:pt x="36" y="22"/>
                  </a:lnTo>
                  <a:lnTo>
                    <a:pt x="38" y="21"/>
                  </a:lnTo>
                  <a:lnTo>
                    <a:pt x="36" y="15"/>
                  </a:lnTo>
                  <a:lnTo>
                    <a:pt x="36" y="12"/>
                  </a:lnTo>
                  <a:lnTo>
                    <a:pt x="36" y="8"/>
                  </a:lnTo>
                  <a:lnTo>
                    <a:pt x="38" y="7"/>
                  </a:lnTo>
                  <a:lnTo>
                    <a:pt x="40" y="0"/>
                  </a:lnTo>
                  <a:lnTo>
                    <a:pt x="31" y="2"/>
                  </a:lnTo>
                  <a:lnTo>
                    <a:pt x="22" y="3"/>
                  </a:lnTo>
                  <a:lnTo>
                    <a:pt x="12" y="0"/>
                  </a:lnTo>
                  <a:lnTo>
                    <a:pt x="0" y="2"/>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278" name="Freeform 347"/>
            <p:cNvSpPr>
              <a:spLocks/>
            </p:cNvSpPr>
            <p:nvPr/>
          </p:nvSpPr>
          <p:spPr bwMode="auto">
            <a:xfrm>
              <a:off x="4509294" y="2967038"/>
              <a:ext cx="22225" cy="41275"/>
            </a:xfrm>
            <a:custGeom>
              <a:avLst/>
              <a:gdLst/>
              <a:ahLst/>
              <a:cxnLst>
                <a:cxn ang="0">
                  <a:pos x="4" y="6"/>
                </a:cxn>
                <a:cxn ang="0">
                  <a:pos x="7" y="2"/>
                </a:cxn>
                <a:cxn ang="0">
                  <a:pos x="12" y="0"/>
                </a:cxn>
                <a:cxn ang="0">
                  <a:pos x="12" y="4"/>
                </a:cxn>
                <a:cxn ang="0">
                  <a:pos x="14" y="7"/>
                </a:cxn>
                <a:cxn ang="0">
                  <a:pos x="10" y="18"/>
                </a:cxn>
                <a:cxn ang="0">
                  <a:pos x="10" y="26"/>
                </a:cxn>
                <a:cxn ang="0">
                  <a:pos x="5" y="23"/>
                </a:cxn>
                <a:cxn ang="0">
                  <a:pos x="4" y="18"/>
                </a:cxn>
                <a:cxn ang="0">
                  <a:pos x="2" y="11"/>
                </a:cxn>
                <a:cxn ang="0">
                  <a:pos x="0" y="7"/>
                </a:cxn>
                <a:cxn ang="0">
                  <a:pos x="2" y="6"/>
                </a:cxn>
                <a:cxn ang="0">
                  <a:pos x="4" y="6"/>
                </a:cxn>
              </a:cxnLst>
              <a:rect l="0" t="0" r="r" b="b"/>
              <a:pathLst>
                <a:path w="14" h="26">
                  <a:moveTo>
                    <a:pt x="4" y="6"/>
                  </a:moveTo>
                  <a:lnTo>
                    <a:pt x="7" y="2"/>
                  </a:lnTo>
                  <a:lnTo>
                    <a:pt x="12" y="0"/>
                  </a:lnTo>
                  <a:lnTo>
                    <a:pt x="12" y="4"/>
                  </a:lnTo>
                  <a:lnTo>
                    <a:pt x="14" y="7"/>
                  </a:lnTo>
                  <a:lnTo>
                    <a:pt x="10" y="18"/>
                  </a:lnTo>
                  <a:lnTo>
                    <a:pt x="10" y="26"/>
                  </a:lnTo>
                  <a:lnTo>
                    <a:pt x="5" y="23"/>
                  </a:lnTo>
                  <a:lnTo>
                    <a:pt x="4" y="18"/>
                  </a:lnTo>
                  <a:lnTo>
                    <a:pt x="2" y="11"/>
                  </a:lnTo>
                  <a:lnTo>
                    <a:pt x="0" y="7"/>
                  </a:lnTo>
                  <a:lnTo>
                    <a:pt x="2" y="6"/>
                  </a:lnTo>
                  <a:lnTo>
                    <a:pt x="4" y="6"/>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279" name="Freeform 348"/>
            <p:cNvSpPr>
              <a:spLocks/>
            </p:cNvSpPr>
            <p:nvPr/>
          </p:nvSpPr>
          <p:spPr bwMode="auto">
            <a:xfrm>
              <a:off x="4504532" y="3016250"/>
              <a:ext cx="31750" cy="60325"/>
            </a:xfrm>
            <a:custGeom>
              <a:avLst/>
              <a:gdLst/>
              <a:ahLst/>
              <a:cxnLst>
                <a:cxn ang="0">
                  <a:pos x="5" y="17"/>
                </a:cxn>
                <a:cxn ang="0">
                  <a:pos x="1" y="11"/>
                </a:cxn>
                <a:cxn ang="0">
                  <a:pos x="0" y="5"/>
                </a:cxn>
                <a:cxn ang="0">
                  <a:pos x="5" y="2"/>
                </a:cxn>
                <a:cxn ang="0">
                  <a:pos x="10" y="0"/>
                </a:cxn>
                <a:cxn ang="0">
                  <a:pos x="13" y="0"/>
                </a:cxn>
                <a:cxn ang="0">
                  <a:pos x="17" y="2"/>
                </a:cxn>
                <a:cxn ang="0">
                  <a:pos x="20" y="12"/>
                </a:cxn>
                <a:cxn ang="0">
                  <a:pos x="20" y="23"/>
                </a:cxn>
                <a:cxn ang="0">
                  <a:pos x="15" y="33"/>
                </a:cxn>
                <a:cxn ang="0">
                  <a:pos x="7" y="38"/>
                </a:cxn>
                <a:cxn ang="0">
                  <a:pos x="1" y="33"/>
                </a:cxn>
                <a:cxn ang="0">
                  <a:pos x="1" y="26"/>
                </a:cxn>
                <a:cxn ang="0">
                  <a:pos x="3" y="21"/>
                </a:cxn>
                <a:cxn ang="0">
                  <a:pos x="5" y="17"/>
                </a:cxn>
              </a:cxnLst>
              <a:rect l="0" t="0" r="r" b="b"/>
              <a:pathLst>
                <a:path w="20" h="38">
                  <a:moveTo>
                    <a:pt x="5" y="17"/>
                  </a:moveTo>
                  <a:lnTo>
                    <a:pt x="1" y="11"/>
                  </a:lnTo>
                  <a:lnTo>
                    <a:pt x="0" y="5"/>
                  </a:lnTo>
                  <a:lnTo>
                    <a:pt x="5" y="2"/>
                  </a:lnTo>
                  <a:lnTo>
                    <a:pt x="10" y="0"/>
                  </a:lnTo>
                  <a:lnTo>
                    <a:pt x="13" y="0"/>
                  </a:lnTo>
                  <a:lnTo>
                    <a:pt x="17" y="2"/>
                  </a:lnTo>
                  <a:lnTo>
                    <a:pt x="20" y="12"/>
                  </a:lnTo>
                  <a:lnTo>
                    <a:pt x="20" y="23"/>
                  </a:lnTo>
                  <a:lnTo>
                    <a:pt x="15" y="33"/>
                  </a:lnTo>
                  <a:lnTo>
                    <a:pt x="7" y="38"/>
                  </a:lnTo>
                  <a:lnTo>
                    <a:pt x="1" y="33"/>
                  </a:lnTo>
                  <a:lnTo>
                    <a:pt x="1" y="26"/>
                  </a:lnTo>
                  <a:lnTo>
                    <a:pt x="3" y="21"/>
                  </a:lnTo>
                  <a:lnTo>
                    <a:pt x="5" y="17"/>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280" name="Freeform 349"/>
            <p:cNvSpPr>
              <a:spLocks/>
            </p:cNvSpPr>
            <p:nvPr/>
          </p:nvSpPr>
          <p:spPr bwMode="auto">
            <a:xfrm>
              <a:off x="4375944" y="3052763"/>
              <a:ext cx="15875" cy="12700"/>
            </a:xfrm>
            <a:custGeom>
              <a:avLst/>
              <a:gdLst/>
              <a:ahLst/>
              <a:cxnLst>
                <a:cxn ang="0">
                  <a:pos x="10" y="5"/>
                </a:cxn>
                <a:cxn ang="0">
                  <a:pos x="7" y="7"/>
                </a:cxn>
                <a:cxn ang="0">
                  <a:pos x="5" y="8"/>
                </a:cxn>
                <a:cxn ang="0">
                  <a:pos x="2" y="5"/>
                </a:cxn>
                <a:cxn ang="0">
                  <a:pos x="0" y="3"/>
                </a:cxn>
                <a:cxn ang="0">
                  <a:pos x="3" y="0"/>
                </a:cxn>
                <a:cxn ang="0">
                  <a:pos x="7" y="0"/>
                </a:cxn>
                <a:cxn ang="0">
                  <a:pos x="8" y="1"/>
                </a:cxn>
                <a:cxn ang="0">
                  <a:pos x="10" y="5"/>
                </a:cxn>
              </a:cxnLst>
              <a:rect l="0" t="0" r="r" b="b"/>
              <a:pathLst>
                <a:path w="10" h="8">
                  <a:moveTo>
                    <a:pt x="10" y="5"/>
                  </a:moveTo>
                  <a:lnTo>
                    <a:pt x="7" y="7"/>
                  </a:lnTo>
                  <a:lnTo>
                    <a:pt x="5" y="8"/>
                  </a:lnTo>
                  <a:lnTo>
                    <a:pt x="2" y="5"/>
                  </a:lnTo>
                  <a:lnTo>
                    <a:pt x="0" y="3"/>
                  </a:lnTo>
                  <a:lnTo>
                    <a:pt x="3" y="0"/>
                  </a:lnTo>
                  <a:lnTo>
                    <a:pt x="7" y="0"/>
                  </a:lnTo>
                  <a:lnTo>
                    <a:pt x="8" y="1"/>
                  </a:lnTo>
                  <a:lnTo>
                    <a:pt x="10" y="5"/>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281" name="Freeform 350"/>
            <p:cNvSpPr>
              <a:spLocks/>
            </p:cNvSpPr>
            <p:nvPr/>
          </p:nvSpPr>
          <p:spPr bwMode="auto">
            <a:xfrm>
              <a:off x="4542632" y="2587625"/>
              <a:ext cx="19050" cy="25400"/>
            </a:xfrm>
            <a:custGeom>
              <a:avLst/>
              <a:gdLst/>
              <a:ahLst/>
              <a:cxnLst>
                <a:cxn ang="0">
                  <a:pos x="10" y="12"/>
                </a:cxn>
                <a:cxn ang="0">
                  <a:pos x="1" y="11"/>
                </a:cxn>
                <a:cxn ang="0">
                  <a:pos x="0" y="5"/>
                </a:cxn>
                <a:cxn ang="0">
                  <a:pos x="0" y="2"/>
                </a:cxn>
                <a:cxn ang="0">
                  <a:pos x="0" y="0"/>
                </a:cxn>
                <a:cxn ang="0">
                  <a:pos x="8" y="0"/>
                </a:cxn>
                <a:cxn ang="0">
                  <a:pos x="10" y="5"/>
                </a:cxn>
                <a:cxn ang="0">
                  <a:pos x="12" y="11"/>
                </a:cxn>
                <a:cxn ang="0">
                  <a:pos x="10" y="14"/>
                </a:cxn>
                <a:cxn ang="0">
                  <a:pos x="10" y="16"/>
                </a:cxn>
                <a:cxn ang="0">
                  <a:pos x="10" y="14"/>
                </a:cxn>
                <a:cxn ang="0">
                  <a:pos x="10" y="12"/>
                </a:cxn>
              </a:cxnLst>
              <a:rect l="0" t="0" r="r" b="b"/>
              <a:pathLst>
                <a:path w="12" h="16">
                  <a:moveTo>
                    <a:pt x="10" y="12"/>
                  </a:moveTo>
                  <a:lnTo>
                    <a:pt x="1" y="11"/>
                  </a:lnTo>
                  <a:lnTo>
                    <a:pt x="0" y="5"/>
                  </a:lnTo>
                  <a:lnTo>
                    <a:pt x="0" y="2"/>
                  </a:lnTo>
                  <a:lnTo>
                    <a:pt x="0" y="0"/>
                  </a:lnTo>
                  <a:lnTo>
                    <a:pt x="8" y="0"/>
                  </a:lnTo>
                  <a:lnTo>
                    <a:pt x="10" y="5"/>
                  </a:lnTo>
                  <a:lnTo>
                    <a:pt x="12" y="11"/>
                  </a:lnTo>
                  <a:lnTo>
                    <a:pt x="10" y="14"/>
                  </a:lnTo>
                  <a:lnTo>
                    <a:pt x="10" y="16"/>
                  </a:lnTo>
                  <a:lnTo>
                    <a:pt x="10" y="14"/>
                  </a:lnTo>
                  <a:lnTo>
                    <a:pt x="10" y="12"/>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282" name="Freeform 351"/>
            <p:cNvSpPr>
              <a:spLocks/>
            </p:cNvSpPr>
            <p:nvPr/>
          </p:nvSpPr>
          <p:spPr bwMode="auto">
            <a:xfrm>
              <a:off x="4566444" y="2566988"/>
              <a:ext cx="36513" cy="50800"/>
            </a:xfrm>
            <a:custGeom>
              <a:avLst/>
              <a:gdLst/>
              <a:ahLst/>
              <a:cxnLst>
                <a:cxn ang="0">
                  <a:pos x="4" y="29"/>
                </a:cxn>
                <a:cxn ang="0">
                  <a:pos x="7" y="25"/>
                </a:cxn>
                <a:cxn ang="0">
                  <a:pos x="11" y="22"/>
                </a:cxn>
                <a:cxn ang="0">
                  <a:pos x="2" y="18"/>
                </a:cxn>
                <a:cxn ang="0">
                  <a:pos x="0" y="15"/>
                </a:cxn>
                <a:cxn ang="0">
                  <a:pos x="2" y="5"/>
                </a:cxn>
                <a:cxn ang="0">
                  <a:pos x="9" y="0"/>
                </a:cxn>
                <a:cxn ang="0">
                  <a:pos x="17" y="1"/>
                </a:cxn>
                <a:cxn ang="0">
                  <a:pos x="23" y="12"/>
                </a:cxn>
                <a:cxn ang="0">
                  <a:pos x="17" y="15"/>
                </a:cxn>
                <a:cxn ang="0">
                  <a:pos x="16" y="22"/>
                </a:cxn>
                <a:cxn ang="0">
                  <a:pos x="12" y="29"/>
                </a:cxn>
                <a:cxn ang="0">
                  <a:pos x="7" y="32"/>
                </a:cxn>
                <a:cxn ang="0">
                  <a:pos x="2" y="31"/>
                </a:cxn>
                <a:cxn ang="0">
                  <a:pos x="0" y="29"/>
                </a:cxn>
                <a:cxn ang="0">
                  <a:pos x="0" y="27"/>
                </a:cxn>
                <a:cxn ang="0">
                  <a:pos x="2" y="27"/>
                </a:cxn>
                <a:cxn ang="0">
                  <a:pos x="4" y="29"/>
                </a:cxn>
              </a:cxnLst>
              <a:rect l="0" t="0" r="r" b="b"/>
              <a:pathLst>
                <a:path w="23" h="32">
                  <a:moveTo>
                    <a:pt x="4" y="29"/>
                  </a:moveTo>
                  <a:lnTo>
                    <a:pt x="7" y="25"/>
                  </a:lnTo>
                  <a:lnTo>
                    <a:pt x="11" y="22"/>
                  </a:lnTo>
                  <a:lnTo>
                    <a:pt x="2" y="18"/>
                  </a:lnTo>
                  <a:lnTo>
                    <a:pt x="0" y="15"/>
                  </a:lnTo>
                  <a:lnTo>
                    <a:pt x="2" y="5"/>
                  </a:lnTo>
                  <a:lnTo>
                    <a:pt x="9" y="0"/>
                  </a:lnTo>
                  <a:lnTo>
                    <a:pt x="17" y="1"/>
                  </a:lnTo>
                  <a:lnTo>
                    <a:pt x="23" y="12"/>
                  </a:lnTo>
                  <a:lnTo>
                    <a:pt x="17" y="15"/>
                  </a:lnTo>
                  <a:lnTo>
                    <a:pt x="16" y="22"/>
                  </a:lnTo>
                  <a:lnTo>
                    <a:pt x="12" y="29"/>
                  </a:lnTo>
                  <a:lnTo>
                    <a:pt x="7" y="32"/>
                  </a:lnTo>
                  <a:lnTo>
                    <a:pt x="2" y="31"/>
                  </a:lnTo>
                  <a:lnTo>
                    <a:pt x="0" y="29"/>
                  </a:lnTo>
                  <a:lnTo>
                    <a:pt x="0" y="27"/>
                  </a:lnTo>
                  <a:lnTo>
                    <a:pt x="2" y="27"/>
                  </a:lnTo>
                  <a:lnTo>
                    <a:pt x="4" y="29"/>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283" name="Freeform 352"/>
            <p:cNvSpPr>
              <a:spLocks/>
            </p:cNvSpPr>
            <p:nvPr/>
          </p:nvSpPr>
          <p:spPr bwMode="auto">
            <a:xfrm>
              <a:off x="4725194" y="2506663"/>
              <a:ext cx="19050" cy="30162"/>
            </a:xfrm>
            <a:custGeom>
              <a:avLst/>
              <a:gdLst/>
              <a:ahLst/>
              <a:cxnLst>
                <a:cxn ang="0">
                  <a:pos x="9" y="7"/>
                </a:cxn>
                <a:cxn ang="0">
                  <a:pos x="5" y="12"/>
                </a:cxn>
                <a:cxn ang="0">
                  <a:pos x="2" y="19"/>
                </a:cxn>
                <a:cxn ang="0">
                  <a:pos x="0" y="15"/>
                </a:cxn>
                <a:cxn ang="0">
                  <a:pos x="2" y="14"/>
                </a:cxn>
                <a:cxn ang="0">
                  <a:pos x="3" y="5"/>
                </a:cxn>
                <a:cxn ang="0">
                  <a:pos x="12" y="0"/>
                </a:cxn>
                <a:cxn ang="0">
                  <a:pos x="10" y="3"/>
                </a:cxn>
                <a:cxn ang="0">
                  <a:pos x="9" y="7"/>
                </a:cxn>
              </a:cxnLst>
              <a:rect l="0" t="0" r="r" b="b"/>
              <a:pathLst>
                <a:path w="12" h="19">
                  <a:moveTo>
                    <a:pt x="9" y="7"/>
                  </a:moveTo>
                  <a:lnTo>
                    <a:pt x="5" y="12"/>
                  </a:lnTo>
                  <a:lnTo>
                    <a:pt x="2" y="19"/>
                  </a:lnTo>
                  <a:lnTo>
                    <a:pt x="0" y="15"/>
                  </a:lnTo>
                  <a:lnTo>
                    <a:pt x="2" y="14"/>
                  </a:lnTo>
                  <a:lnTo>
                    <a:pt x="3" y="5"/>
                  </a:lnTo>
                  <a:lnTo>
                    <a:pt x="12" y="0"/>
                  </a:lnTo>
                  <a:lnTo>
                    <a:pt x="10" y="3"/>
                  </a:lnTo>
                  <a:lnTo>
                    <a:pt x="9" y="7"/>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284" name="Freeform 353"/>
            <p:cNvSpPr>
              <a:spLocks/>
            </p:cNvSpPr>
            <p:nvPr/>
          </p:nvSpPr>
          <p:spPr bwMode="auto">
            <a:xfrm>
              <a:off x="4809332" y="2465388"/>
              <a:ext cx="26988" cy="38100"/>
            </a:xfrm>
            <a:custGeom>
              <a:avLst/>
              <a:gdLst/>
              <a:ahLst/>
              <a:cxnLst>
                <a:cxn ang="0">
                  <a:pos x="14" y="12"/>
                </a:cxn>
                <a:cxn ang="0">
                  <a:pos x="14" y="15"/>
                </a:cxn>
                <a:cxn ang="0">
                  <a:pos x="14" y="19"/>
                </a:cxn>
                <a:cxn ang="0">
                  <a:pos x="9" y="21"/>
                </a:cxn>
                <a:cxn ang="0">
                  <a:pos x="5" y="24"/>
                </a:cxn>
                <a:cxn ang="0">
                  <a:pos x="0" y="21"/>
                </a:cxn>
                <a:cxn ang="0">
                  <a:pos x="0" y="15"/>
                </a:cxn>
                <a:cxn ang="0">
                  <a:pos x="5" y="14"/>
                </a:cxn>
                <a:cxn ang="0">
                  <a:pos x="11" y="12"/>
                </a:cxn>
                <a:cxn ang="0">
                  <a:pos x="9" y="9"/>
                </a:cxn>
                <a:cxn ang="0">
                  <a:pos x="7" y="5"/>
                </a:cxn>
                <a:cxn ang="0">
                  <a:pos x="9" y="2"/>
                </a:cxn>
                <a:cxn ang="0">
                  <a:pos x="12" y="0"/>
                </a:cxn>
                <a:cxn ang="0">
                  <a:pos x="14" y="3"/>
                </a:cxn>
                <a:cxn ang="0">
                  <a:pos x="17" y="5"/>
                </a:cxn>
                <a:cxn ang="0">
                  <a:pos x="16" y="9"/>
                </a:cxn>
                <a:cxn ang="0">
                  <a:pos x="14" y="12"/>
                </a:cxn>
              </a:cxnLst>
              <a:rect l="0" t="0" r="r" b="b"/>
              <a:pathLst>
                <a:path w="17" h="24">
                  <a:moveTo>
                    <a:pt x="14" y="12"/>
                  </a:moveTo>
                  <a:lnTo>
                    <a:pt x="14" y="15"/>
                  </a:lnTo>
                  <a:lnTo>
                    <a:pt x="14" y="19"/>
                  </a:lnTo>
                  <a:lnTo>
                    <a:pt x="9" y="21"/>
                  </a:lnTo>
                  <a:lnTo>
                    <a:pt x="5" y="24"/>
                  </a:lnTo>
                  <a:lnTo>
                    <a:pt x="0" y="21"/>
                  </a:lnTo>
                  <a:lnTo>
                    <a:pt x="0" y="15"/>
                  </a:lnTo>
                  <a:lnTo>
                    <a:pt x="5" y="14"/>
                  </a:lnTo>
                  <a:lnTo>
                    <a:pt x="11" y="12"/>
                  </a:lnTo>
                  <a:lnTo>
                    <a:pt x="9" y="9"/>
                  </a:lnTo>
                  <a:lnTo>
                    <a:pt x="7" y="5"/>
                  </a:lnTo>
                  <a:lnTo>
                    <a:pt x="9" y="2"/>
                  </a:lnTo>
                  <a:lnTo>
                    <a:pt x="12" y="0"/>
                  </a:lnTo>
                  <a:lnTo>
                    <a:pt x="14" y="3"/>
                  </a:lnTo>
                  <a:lnTo>
                    <a:pt x="17" y="5"/>
                  </a:lnTo>
                  <a:lnTo>
                    <a:pt x="16" y="9"/>
                  </a:lnTo>
                  <a:lnTo>
                    <a:pt x="14" y="12"/>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285" name="Freeform 354"/>
            <p:cNvSpPr>
              <a:spLocks/>
            </p:cNvSpPr>
            <p:nvPr/>
          </p:nvSpPr>
          <p:spPr bwMode="auto">
            <a:xfrm>
              <a:off x="4858544" y="3170238"/>
              <a:ext cx="52388" cy="7937"/>
            </a:xfrm>
            <a:custGeom>
              <a:avLst/>
              <a:gdLst/>
              <a:ahLst/>
              <a:cxnLst>
                <a:cxn ang="0">
                  <a:pos x="33" y="5"/>
                </a:cxn>
                <a:cxn ang="0">
                  <a:pos x="24" y="5"/>
                </a:cxn>
                <a:cxn ang="0">
                  <a:pos x="19" y="5"/>
                </a:cxn>
                <a:cxn ang="0">
                  <a:pos x="11" y="3"/>
                </a:cxn>
                <a:cxn ang="0">
                  <a:pos x="0" y="1"/>
                </a:cxn>
                <a:cxn ang="0">
                  <a:pos x="17" y="0"/>
                </a:cxn>
                <a:cxn ang="0">
                  <a:pos x="33" y="5"/>
                </a:cxn>
              </a:cxnLst>
              <a:rect l="0" t="0" r="r" b="b"/>
              <a:pathLst>
                <a:path w="33" h="5">
                  <a:moveTo>
                    <a:pt x="33" y="5"/>
                  </a:moveTo>
                  <a:lnTo>
                    <a:pt x="24" y="5"/>
                  </a:lnTo>
                  <a:lnTo>
                    <a:pt x="19" y="5"/>
                  </a:lnTo>
                  <a:lnTo>
                    <a:pt x="11" y="3"/>
                  </a:lnTo>
                  <a:lnTo>
                    <a:pt x="0" y="1"/>
                  </a:lnTo>
                  <a:lnTo>
                    <a:pt x="17" y="0"/>
                  </a:lnTo>
                  <a:lnTo>
                    <a:pt x="33" y="5"/>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286" name="Freeform 355"/>
            <p:cNvSpPr>
              <a:spLocks/>
            </p:cNvSpPr>
            <p:nvPr/>
          </p:nvSpPr>
          <p:spPr bwMode="auto">
            <a:xfrm>
              <a:off x="5052219" y="3160713"/>
              <a:ext cx="49213" cy="25400"/>
            </a:xfrm>
            <a:custGeom>
              <a:avLst/>
              <a:gdLst/>
              <a:ahLst/>
              <a:cxnLst>
                <a:cxn ang="0">
                  <a:pos x="7" y="16"/>
                </a:cxn>
                <a:cxn ang="0">
                  <a:pos x="4" y="14"/>
                </a:cxn>
                <a:cxn ang="0">
                  <a:pos x="0" y="12"/>
                </a:cxn>
                <a:cxn ang="0">
                  <a:pos x="0" y="11"/>
                </a:cxn>
                <a:cxn ang="0">
                  <a:pos x="14" y="4"/>
                </a:cxn>
                <a:cxn ang="0">
                  <a:pos x="31" y="0"/>
                </a:cxn>
                <a:cxn ang="0">
                  <a:pos x="28" y="4"/>
                </a:cxn>
                <a:cxn ang="0">
                  <a:pos x="24" y="6"/>
                </a:cxn>
                <a:cxn ang="0">
                  <a:pos x="23" y="7"/>
                </a:cxn>
                <a:cxn ang="0">
                  <a:pos x="23" y="11"/>
                </a:cxn>
                <a:cxn ang="0">
                  <a:pos x="16" y="14"/>
                </a:cxn>
                <a:cxn ang="0">
                  <a:pos x="7" y="16"/>
                </a:cxn>
              </a:cxnLst>
              <a:rect l="0" t="0" r="r" b="b"/>
              <a:pathLst>
                <a:path w="31" h="16">
                  <a:moveTo>
                    <a:pt x="7" y="16"/>
                  </a:moveTo>
                  <a:lnTo>
                    <a:pt x="4" y="14"/>
                  </a:lnTo>
                  <a:lnTo>
                    <a:pt x="0" y="12"/>
                  </a:lnTo>
                  <a:lnTo>
                    <a:pt x="0" y="11"/>
                  </a:lnTo>
                  <a:lnTo>
                    <a:pt x="14" y="4"/>
                  </a:lnTo>
                  <a:lnTo>
                    <a:pt x="31" y="0"/>
                  </a:lnTo>
                  <a:lnTo>
                    <a:pt x="28" y="4"/>
                  </a:lnTo>
                  <a:lnTo>
                    <a:pt x="24" y="6"/>
                  </a:lnTo>
                  <a:lnTo>
                    <a:pt x="23" y="7"/>
                  </a:lnTo>
                  <a:lnTo>
                    <a:pt x="23" y="11"/>
                  </a:lnTo>
                  <a:lnTo>
                    <a:pt x="16" y="14"/>
                  </a:lnTo>
                  <a:lnTo>
                    <a:pt x="7" y="16"/>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287" name="Freeform 356"/>
            <p:cNvSpPr>
              <a:spLocks/>
            </p:cNvSpPr>
            <p:nvPr/>
          </p:nvSpPr>
          <p:spPr bwMode="auto">
            <a:xfrm>
              <a:off x="5530057" y="3729038"/>
              <a:ext cx="25400" cy="11112"/>
            </a:xfrm>
            <a:custGeom>
              <a:avLst/>
              <a:gdLst/>
              <a:ahLst/>
              <a:cxnLst>
                <a:cxn ang="0">
                  <a:pos x="0" y="4"/>
                </a:cxn>
                <a:cxn ang="0">
                  <a:pos x="4" y="5"/>
                </a:cxn>
                <a:cxn ang="0">
                  <a:pos x="7" y="7"/>
                </a:cxn>
                <a:cxn ang="0">
                  <a:pos x="11" y="4"/>
                </a:cxn>
                <a:cxn ang="0">
                  <a:pos x="16" y="0"/>
                </a:cxn>
                <a:cxn ang="0">
                  <a:pos x="7" y="0"/>
                </a:cxn>
                <a:cxn ang="0">
                  <a:pos x="0" y="4"/>
                </a:cxn>
              </a:cxnLst>
              <a:rect l="0" t="0" r="r" b="b"/>
              <a:pathLst>
                <a:path w="16" h="7">
                  <a:moveTo>
                    <a:pt x="0" y="4"/>
                  </a:moveTo>
                  <a:lnTo>
                    <a:pt x="4" y="5"/>
                  </a:lnTo>
                  <a:lnTo>
                    <a:pt x="7" y="7"/>
                  </a:lnTo>
                  <a:lnTo>
                    <a:pt x="11" y="4"/>
                  </a:lnTo>
                  <a:lnTo>
                    <a:pt x="16" y="0"/>
                  </a:lnTo>
                  <a:lnTo>
                    <a:pt x="7" y="0"/>
                  </a:lnTo>
                  <a:lnTo>
                    <a:pt x="0" y="4"/>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288" name="Freeform 357"/>
            <p:cNvSpPr>
              <a:spLocks/>
            </p:cNvSpPr>
            <p:nvPr/>
          </p:nvSpPr>
          <p:spPr bwMode="auto">
            <a:xfrm>
              <a:off x="5407819" y="2081213"/>
              <a:ext cx="49213" cy="34925"/>
            </a:xfrm>
            <a:custGeom>
              <a:avLst/>
              <a:gdLst/>
              <a:ahLst/>
              <a:cxnLst>
                <a:cxn ang="0">
                  <a:pos x="7" y="5"/>
                </a:cxn>
                <a:cxn ang="0">
                  <a:pos x="9" y="1"/>
                </a:cxn>
                <a:cxn ang="0">
                  <a:pos x="12" y="0"/>
                </a:cxn>
                <a:cxn ang="0">
                  <a:pos x="21" y="3"/>
                </a:cxn>
                <a:cxn ang="0">
                  <a:pos x="31" y="6"/>
                </a:cxn>
                <a:cxn ang="0">
                  <a:pos x="31" y="13"/>
                </a:cxn>
                <a:cxn ang="0">
                  <a:pos x="19" y="18"/>
                </a:cxn>
                <a:cxn ang="0">
                  <a:pos x="9" y="22"/>
                </a:cxn>
                <a:cxn ang="0">
                  <a:pos x="2" y="20"/>
                </a:cxn>
                <a:cxn ang="0">
                  <a:pos x="0" y="17"/>
                </a:cxn>
                <a:cxn ang="0">
                  <a:pos x="2" y="10"/>
                </a:cxn>
                <a:cxn ang="0">
                  <a:pos x="7" y="5"/>
                </a:cxn>
              </a:cxnLst>
              <a:rect l="0" t="0" r="r" b="b"/>
              <a:pathLst>
                <a:path w="31" h="22">
                  <a:moveTo>
                    <a:pt x="7" y="5"/>
                  </a:moveTo>
                  <a:lnTo>
                    <a:pt x="9" y="1"/>
                  </a:lnTo>
                  <a:lnTo>
                    <a:pt x="12" y="0"/>
                  </a:lnTo>
                  <a:lnTo>
                    <a:pt x="21" y="3"/>
                  </a:lnTo>
                  <a:lnTo>
                    <a:pt x="31" y="6"/>
                  </a:lnTo>
                  <a:lnTo>
                    <a:pt x="31" y="13"/>
                  </a:lnTo>
                  <a:lnTo>
                    <a:pt x="19" y="18"/>
                  </a:lnTo>
                  <a:lnTo>
                    <a:pt x="9" y="22"/>
                  </a:lnTo>
                  <a:lnTo>
                    <a:pt x="2" y="20"/>
                  </a:lnTo>
                  <a:lnTo>
                    <a:pt x="0" y="17"/>
                  </a:lnTo>
                  <a:lnTo>
                    <a:pt x="2" y="10"/>
                  </a:lnTo>
                  <a:lnTo>
                    <a:pt x="7" y="5"/>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289" name="Freeform 358"/>
            <p:cNvSpPr>
              <a:spLocks/>
            </p:cNvSpPr>
            <p:nvPr/>
          </p:nvSpPr>
          <p:spPr bwMode="auto">
            <a:xfrm>
              <a:off x="5647532" y="2047875"/>
              <a:ext cx="41275" cy="26987"/>
            </a:xfrm>
            <a:custGeom>
              <a:avLst/>
              <a:gdLst/>
              <a:ahLst/>
              <a:cxnLst>
                <a:cxn ang="0">
                  <a:pos x="26" y="14"/>
                </a:cxn>
                <a:cxn ang="0">
                  <a:pos x="23" y="17"/>
                </a:cxn>
                <a:cxn ang="0">
                  <a:pos x="19" y="17"/>
                </a:cxn>
                <a:cxn ang="0">
                  <a:pos x="7" y="12"/>
                </a:cxn>
                <a:cxn ang="0">
                  <a:pos x="0" y="5"/>
                </a:cxn>
                <a:cxn ang="0">
                  <a:pos x="4" y="0"/>
                </a:cxn>
                <a:cxn ang="0">
                  <a:pos x="12" y="2"/>
                </a:cxn>
                <a:cxn ang="0">
                  <a:pos x="21" y="5"/>
                </a:cxn>
                <a:cxn ang="0">
                  <a:pos x="26" y="14"/>
                </a:cxn>
              </a:cxnLst>
              <a:rect l="0" t="0" r="r" b="b"/>
              <a:pathLst>
                <a:path w="26" h="17">
                  <a:moveTo>
                    <a:pt x="26" y="14"/>
                  </a:moveTo>
                  <a:lnTo>
                    <a:pt x="23" y="17"/>
                  </a:lnTo>
                  <a:lnTo>
                    <a:pt x="19" y="17"/>
                  </a:lnTo>
                  <a:lnTo>
                    <a:pt x="7" y="12"/>
                  </a:lnTo>
                  <a:lnTo>
                    <a:pt x="0" y="5"/>
                  </a:lnTo>
                  <a:lnTo>
                    <a:pt x="4" y="0"/>
                  </a:lnTo>
                  <a:lnTo>
                    <a:pt x="12" y="2"/>
                  </a:lnTo>
                  <a:lnTo>
                    <a:pt x="21" y="5"/>
                  </a:lnTo>
                  <a:lnTo>
                    <a:pt x="26" y="14"/>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290" name="Freeform 359"/>
            <p:cNvSpPr>
              <a:spLocks/>
            </p:cNvSpPr>
            <p:nvPr/>
          </p:nvSpPr>
          <p:spPr bwMode="auto">
            <a:xfrm>
              <a:off x="5909469" y="1908175"/>
              <a:ext cx="36513" cy="25400"/>
            </a:xfrm>
            <a:custGeom>
              <a:avLst/>
              <a:gdLst/>
              <a:ahLst/>
              <a:cxnLst>
                <a:cxn ang="0">
                  <a:pos x="2" y="16"/>
                </a:cxn>
                <a:cxn ang="0">
                  <a:pos x="12" y="12"/>
                </a:cxn>
                <a:cxn ang="0">
                  <a:pos x="23" y="10"/>
                </a:cxn>
                <a:cxn ang="0">
                  <a:pos x="16" y="4"/>
                </a:cxn>
                <a:cxn ang="0">
                  <a:pos x="11" y="0"/>
                </a:cxn>
                <a:cxn ang="0">
                  <a:pos x="4" y="4"/>
                </a:cxn>
                <a:cxn ang="0">
                  <a:pos x="2" y="10"/>
                </a:cxn>
                <a:cxn ang="0">
                  <a:pos x="0" y="12"/>
                </a:cxn>
                <a:cxn ang="0">
                  <a:pos x="2" y="16"/>
                </a:cxn>
              </a:cxnLst>
              <a:rect l="0" t="0" r="r" b="b"/>
              <a:pathLst>
                <a:path w="23" h="16">
                  <a:moveTo>
                    <a:pt x="2" y="16"/>
                  </a:moveTo>
                  <a:lnTo>
                    <a:pt x="12" y="12"/>
                  </a:lnTo>
                  <a:lnTo>
                    <a:pt x="23" y="10"/>
                  </a:lnTo>
                  <a:lnTo>
                    <a:pt x="16" y="4"/>
                  </a:lnTo>
                  <a:lnTo>
                    <a:pt x="11" y="0"/>
                  </a:lnTo>
                  <a:lnTo>
                    <a:pt x="4" y="4"/>
                  </a:lnTo>
                  <a:lnTo>
                    <a:pt x="2" y="10"/>
                  </a:lnTo>
                  <a:lnTo>
                    <a:pt x="0" y="12"/>
                  </a:lnTo>
                  <a:lnTo>
                    <a:pt x="2" y="16"/>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291" name="Freeform 360"/>
            <p:cNvSpPr>
              <a:spLocks/>
            </p:cNvSpPr>
            <p:nvPr/>
          </p:nvSpPr>
          <p:spPr bwMode="auto">
            <a:xfrm>
              <a:off x="7527132" y="1885950"/>
              <a:ext cx="76200" cy="30162"/>
            </a:xfrm>
            <a:custGeom>
              <a:avLst/>
              <a:gdLst/>
              <a:ahLst/>
              <a:cxnLst>
                <a:cxn ang="0">
                  <a:pos x="0" y="14"/>
                </a:cxn>
                <a:cxn ang="0">
                  <a:pos x="8" y="4"/>
                </a:cxn>
                <a:cxn ang="0">
                  <a:pos x="24" y="0"/>
                </a:cxn>
                <a:cxn ang="0">
                  <a:pos x="32" y="0"/>
                </a:cxn>
                <a:cxn ang="0">
                  <a:pos x="41" y="6"/>
                </a:cxn>
                <a:cxn ang="0">
                  <a:pos x="44" y="11"/>
                </a:cxn>
                <a:cxn ang="0">
                  <a:pos x="48" y="19"/>
                </a:cxn>
                <a:cxn ang="0">
                  <a:pos x="32" y="19"/>
                </a:cxn>
                <a:cxn ang="0">
                  <a:pos x="17" y="14"/>
                </a:cxn>
                <a:cxn ang="0">
                  <a:pos x="1" y="12"/>
                </a:cxn>
                <a:cxn ang="0">
                  <a:pos x="0" y="14"/>
                </a:cxn>
              </a:cxnLst>
              <a:rect l="0" t="0" r="r" b="b"/>
              <a:pathLst>
                <a:path w="48" h="19">
                  <a:moveTo>
                    <a:pt x="0" y="14"/>
                  </a:moveTo>
                  <a:lnTo>
                    <a:pt x="8" y="4"/>
                  </a:lnTo>
                  <a:lnTo>
                    <a:pt x="24" y="0"/>
                  </a:lnTo>
                  <a:lnTo>
                    <a:pt x="32" y="0"/>
                  </a:lnTo>
                  <a:lnTo>
                    <a:pt x="41" y="6"/>
                  </a:lnTo>
                  <a:lnTo>
                    <a:pt x="44" y="11"/>
                  </a:lnTo>
                  <a:lnTo>
                    <a:pt x="48" y="19"/>
                  </a:lnTo>
                  <a:lnTo>
                    <a:pt x="32" y="19"/>
                  </a:lnTo>
                  <a:lnTo>
                    <a:pt x="17" y="14"/>
                  </a:lnTo>
                  <a:lnTo>
                    <a:pt x="1" y="12"/>
                  </a:lnTo>
                  <a:lnTo>
                    <a:pt x="0" y="14"/>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292" name="Freeform 361"/>
            <p:cNvSpPr>
              <a:spLocks/>
            </p:cNvSpPr>
            <p:nvPr/>
          </p:nvSpPr>
          <p:spPr bwMode="auto">
            <a:xfrm>
              <a:off x="7671594" y="1809750"/>
              <a:ext cx="103188" cy="38100"/>
            </a:xfrm>
            <a:custGeom>
              <a:avLst/>
              <a:gdLst/>
              <a:ahLst/>
              <a:cxnLst>
                <a:cxn ang="0">
                  <a:pos x="0" y="0"/>
                </a:cxn>
                <a:cxn ang="0">
                  <a:pos x="2" y="0"/>
                </a:cxn>
                <a:cxn ang="0">
                  <a:pos x="8" y="2"/>
                </a:cxn>
                <a:cxn ang="0">
                  <a:pos x="19" y="4"/>
                </a:cxn>
                <a:cxn ang="0">
                  <a:pos x="29" y="5"/>
                </a:cxn>
                <a:cxn ang="0">
                  <a:pos x="39" y="7"/>
                </a:cxn>
                <a:cxn ang="0">
                  <a:pos x="50" y="9"/>
                </a:cxn>
                <a:cxn ang="0">
                  <a:pos x="55" y="9"/>
                </a:cxn>
                <a:cxn ang="0">
                  <a:pos x="60" y="11"/>
                </a:cxn>
                <a:cxn ang="0">
                  <a:pos x="62" y="12"/>
                </a:cxn>
                <a:cxn ang="0">
                  <a:pos x="65" y="16"/>
                </a:cxn>
                <a:cxn ang="0">
                  <a:pos x="62" y="17"/>
                </a:cxn>
                <a:cxn ang="0">
                  <a:pos x="55" y="21"/>
                </a:cxn>
                <a:cxn ang="0">
                  <a:pos x="48" y="23"/>
                </a:cxn>
                <a:cxn ang="0">
                  <a:pos x="41" y="24"/>
                </a:cxn>
                <a:cxn ang="0">
                  <a:pos x="29" y="23"/>
                </a:cxn>
                <a:cxn ang="0">
                  <a:pos x="17" y="19"/>
                </a:cxn>
                <a:cxn ang="0">
                  <a:pos x="8" y="12"/>
                </a:cxn>
                <a:cxn ang="0">
                  <a:pos x="5" y="5"/>
                </a:cxn>
                <a:cxn ang="0">
                  <a:pos x="0" y="0"/>
                </a:cxn>
              </a:cxnLst>
              <a:rect l="0" t="0" r="r" b="b"/>
              <a:pathLst>
                <a:path w="65" h="24">
                  <a:moveTo>
                    <a:pt x="0" y="0"/>
                  </a:moveTo>
                  <a:lnTo>
                    <a:pt x="2" y="0"/>
                  </a:lnTo>
                  <a:lnTo>
                    <a:pt x="8" y="2"/>
                  </a:lnTo>
                  <a:lnTo>
                    <a:pt x="19" y="4"/>
                  </a:lnTo>
                  <a:lnTo>
                    <a:pt x="29" y="5"/>
                  </a:lnTo>
                  <a:lnTo>
                    <a:pt x="39" y="7"/>
                  </a:lnTo>
                  <a:lnTo>
                    <a:pt x="50" y="9"/>
                  </a:lnTo>
                  <a:lnTo>
                    <a:pt x="55" y="9"/>
                  </a:lnTo>
                  <a:lnTo>
                    <a:pt x="60" y="11"/>
                  </a:lnTo>
                  <a:lnTo>
                    <a:pt x="62" y="12"/>
                  </a:lnTo>
                  <a:lnTo>
                    <a:pt x="65" y="16"/>
                  </a:lnTo>
                  <a:lnTo>
                    <a:pt x="62" y="17"/>
                  </a:lnTo>
                  <a:lnTo>
                    <a:pt x="55" y="21"/>
                  </a:lnTo>
                  <a:lnTo>
                    <a:pt x="48" y="23"/>
                  </a:lnTo>
                  <a:lnTo>
                    <a:pt x="41" y="24"/>
                  </a:lnTo>
                  <a:lnTo>
                    <a:pt x="29" y="23"/>
                  </a:lnTo>
                  <a:lnTo>
                    <a:pt x="17" y="19"/>
                  </a:lnTo>
                  <a:lnTo>
                    <a:pt x="8" y="12"/>
                  </a:lnTo>
                  <a:lnTo>
                    <a:pt x="5" y="5"/>
                  </a:lnTo>
                  <a:lnTo>
                    <a:pt x="0" y="0"/>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293" name="Freeform 362"/>
            <p:cNvSpPr>
              <a:spLocks/>
            </p:cNvSpPr>
            <p:nvPr/>
          </p:nvSpPr>
          <p:spPr bwMode="auto">
            <a:xfrm>
              <a:off x="7523957" y="1865313"/>
              <a:ext cx="22225" cy="20637"/>
            </a:xfrm>
            <a:custGeom>
              <a:avLst/>
              <a:gdLst/>
              <a:ahLst/>
              <a:cxnLst>
                <a:cxn ang="0">
                  <a:pos x="14" y="7"/>
                </a:cxn>
                <a:cxn ang="0">
                  <a:pos x="10" y="10"/>
                </a:cxn>
                <a:cxn ang="0">
                  <a:pos x="7" y="13"/>
                </a:cxn>
                <a:cxn ang="0">
                  <a:pos x="0" y="10"/>
                </a:cxn>
                <a:cxn ang="0">
                  <a:pos x="0" y="7"/>
                </a:cxn>
                <a:cxn ang="0">
                  <a:pos x="2" y="0"/>
                </a:cxn>
                <a:cxn ang="0">
                  <a:pos x="7" y="0"/>
                </a:cxn>
                <a:cxn ang="0">
                  <a:pos x="10" y="1"/>
                </a:cxn>
                <a:cxn ang="0">
                  <a:pos x="14" y="7"/>
                </a:cxn>
              </a:cxnLst>
              <a:rect l="0" t="0" r="r" b="b"/>
              <a:pathLst>
                <a:path w="14" h="13">
                  <a:moveTo>
                    <a:pt x="14" y="7"/>
                  </a:moveTo>
                  <a:lnTo>
                    <a:pt x="10" y="10"/>
                  </a:lnTo>
                  <a:lnTo>
                    <a:pt x="7" y="13"/>
                  </a:lnTo>
                  <a:lnTo>
                    <a:pt x="0" y="10"/>
                  </a:lnTo>
                  <a:lnTo>
                    <a:pt x="0" y="7"/>
                  </a:lnTo>
                  <a:lnTo>
                    <a:pt x="2" y="0"/>
                  </a:lnTo>
                  <a:lnTo>
                    <a:pt x="7" y="0"/>
                  </a:lnTo>
                  <a:lnTo>
                    <a:pt x="10" y="1"/>
                  </a:lnTo>
                  <a:lnTo>
                    <a:pt x="14" y="7"/>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294" name="Freeform 363"/>
            <p:cNvSpPr>
              <a:spLocks/>
            </p:cNvSpPr>
            <p:nvPr/>
          </p:nvSpPr>
          <p:spPr bwMode="auto">
            <a:xfrm>
              <a:off x="2840832" y="2768600"/>
              <a:ext cx="57150" cy="26987"/>
            </a:xfrm>
            <a:custGeom>
              <a:avLst/>
              <a:gdLst/>
              <a:ahLst/>
              <a:cxnLst>
                <a:cxn ang="0">
                  <a:pos x="29" y="17"/>
                </a:cxn>
                <a:cxn ang="0">
                  <a:pos x="33" y="15"/>
                </a:cxn>
                <a:cxn ang="0">
                  <a:pos x="36" y="14"/>
                </a:cxn>
                <a:cxn ang="0">
                  <a:pos x="28" y="8"/>
                </a:cxn>
                <a:cxn ang="0">
                  <a:pos x="19" y="3"/>
                </a:cxn>
                <a:cxn ang="0">
                  <a:pos x="9" y="0"/>
                </a:cxn>
                <a:cxn ang="0">
                  <a:pos x="0" y="2"/>
                </a:cxn>
                <a:cxn ang="0">
                  <a:pos x="5" y="5"/>
                </a:cxn>
                <a:cxn ang="0">
                  <a:pos x="14" y="10"/>
                </a:cxn>
                <a:cxn ang="0">
                  <a:pos x="21" y="14"/>
                </a:cxn>
                <a:cxn ang="0">
                  <a:pos x="29" y="17"/>
                </a:cxn>
              </a:cxnLst>
              <a:rect l="0" t="0" r="r" b="b"/>
              <a:pathLst>
                <a:path w="36" h="17">
                  <a:moveTo>
                    <a:pt x="29" y="17"/>
                  </a:moveTo>
                  <a:lnTo>
                    <a:pt x="33" y="15"/>
                  </a:lnTo>
                  <a:lnTo>
                    <a:pt x="36" y="14"/>
                  </a:lnTo>
                  <a:lnTo>
                    <a:pt x="28" y="8"/>
                  </a:lnTo>
                  <a:lnTo>
                    <a:pt x="19" y="3"/>
                  </a:lnTo>
                  <a:lnTo>
                    <a:pt x="9" y="0"/>
                  </a:lnTo>
                  <a:lnTo>
                    <a:pt x="0" y="2"/>
                  </a:lnTo>
                  <a:lnTo>
                    <a:pt x="5" y="5"/>
                  </a:lnTo>
                  <a:lnTo>
                    <a:pt x="14" y="10"/>
                  </a:lnTo>
                  <a:lnTo>
                    <a:pt x="21" y="14"/>
                  </a:lnTo>
                  <a:lnTo>
                    <a:pt x="29" y="17"/>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295" name="Freeform 364"/>
            <p:cNvSpPr>
              <a:spLocks/>
            </p:cNvSpPr>
            <p:nvPr/>
          </p:nvSpPr>
          <p:spPr bwMode="auto">
            <a:xfrm>
              <a:off x="2847182" y="2859088"/>
              <a:ext cx="42863" cy="26987"/>
            </a:xfrm>
            <a:custGeom>
              <a:avLst/>
              <a:gdLst/>
              <a:ahLst/>
              <a:cxnLst>
                <a:cxn ang="0">
                  <a:pos x="1" y="0"/>
                </a:cxn>
                <a:cxn ang="0">
                  <a:pos x="5" y="5"/>
                </a:cxn>
                <a:cxn ang="0">
                  <a:pos x="12" y="8"/>
                </a:cxn>
                <a:cxn ang="0">
                  <a:pos x="27" y="8"/>
                </a:cxn>
                <a:cxn ang="0">
                  <a:pos x="27" y="12"/>
                </a:cxn>
                <a:cxn ang="0">
                  <a:pos x="24" y="13"/>
                </a:cxn>
                <a:cxn ang="0">
                  <a:pos x="20" y="17"/>
                </a:cxn>
                <a:cxn ang="0">
                  <a:pos x="15" y="13"/>
                </a:cxn>
                <a:cxn ang="0">
                  <a:pos x="8" y="10"/>
                </a:cxn>
                <a:cxn ang="0">
                  <a:pos x="1" y="6"/>
                </a:cxn>
                <a:cxn ang="0">
                  <a:pos x="0" y="3"/>
                </a:cxn>
                <a:cxn ang="0">
                  <a:pos x="0" y="0"/>
                </a:cxn>
                <a:cxn ang="0">
                  <a:pos x="1" y="0"/>
                </a:cxn>
              </a:cxnLst>
              <a:rect l="0" t="0" r="r" b="b"/>
              <a:pathLst>
                <a:path w="27" h="17">
                  <a:moveTo>
                    <a:pt x="1" y="0"/>
                  </a:moveTo>
                  <a:lnTo>
                    <a:pt x="5" y="5"/>
                  </a:lnTo>
                  <a:lnTo>
                    <a:pt x="12" y="8"/>
                  </a:lnTo>
                  <a:lnTo>
                    <a:pt x="27" y="8"/>
                  </a:lnTo>
                  <a:lnTo>
                    <a:pt x="27" y="12"/>
                  </a:lnTo>
                  <a:lnTo>
                    <a:pt x="24" y="13"/>
                  </a:lnTo>
                  <a:lnTo>
                    <a:pt x="20" y="17"/>
                  </a:lnTo>
                  <a:lnTo>
                    <a:pt x="15" y="13"/>
                  </a:lnTo>
                  <a:lnTo>
                    <a:pt x="8" y="10"/>
                  </a:lnTo>
                  <a:lnTo>
                    <a:pt x="1" y="6"/>
                  </a:lnTo>
                  <a:lnTo>
                    <a:pt x="0" y="3"/>
                  </a:lnTo>
                  <a:lnTo>
                    <a:pt x="0" y="0"/>
                  </a:lnTo>
                  <a:lnTo>
                    <a:pt x="1" y="0"/>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296" name="Freeform 365"/>
            <p:cNvSpPr>
              <a:spLocks/>
            </p:cNvSpPr>
            <p:nvPr/>
          </p:nvSpPr>
          <p:spPr bwMode="auto">
            <a:xfrm>
              <a:off x="2909094" y="2859088"/>
              <a:ext cx="33338" cy="38100"/>
            </a:xfrm>
            <a:custGeom>
              <a:avLst/>
              <a:gdLst/>
              <a:ahLst/>
              <a:cxnLst>
                <a:cxn ang="0">
                  <a:pos x="21" y="13"/>
                </a:cxn>
                <a:cxn ang="0">
                  <a:pos x="21" y="17"/>
                </a:cxn>
                <a:cxn ang="0">
                  <a:pos x="16" y="20"/>
                </a:cxn>
                <a:cxn ang="0">
                  <a:pos x="9" y="24"/>
                </a:cxn>
                <a:cxn ang="0">
                  <a:pos x="2" y="20"/>
                </a:cxn>
                <a:cxn ang="0">
                  <a:pos x="0" y="17"/>
                </a:cxn>
                <a:cxn ang="0">
                  <a:pos x="0" y="12"/>
                </a:cxn>
                <a:cxn ang="0">
                  <a:pos x="4" y="8"/>
                </a:cxn>
                <a:cxn ang="0">
                  <a:pos x="7" y="1"/>
                </a:cxn>
                <a:cxn ang="0">
                  <a:pos x="12" y="0"/>
                </a:cxn>
                <a:cxn ang="0">
                  <a:pos x="14" y="1"/>
                </a:cxn>
                <a:cxn ang="0">
                  <a:pos x="16" y="5"/>
                </a:cxn>
                <a:cxn ang="0">
                  <a:pos x="12" y="10"/>
                </a:cxn>
                <a:cxn ang="0">
                  <a:pos x="21" y="13"/>
                </a:cxn>
              </a:cxnLst>
              <a:rect l="0" t="0" r="r" b="b"/>
              <a:pathLst>
                <a:path w="21" h="24">
                  <a:moveTo>
                    <a:pt x="21" y="13"/>
                  </a:moveTo>
                  <a:lnTo>
                    <a:pt x="21" y="17"/>
                  </a:lnTo>
                  <a:lnTo>
                    <a:pt x="16" y="20"/>
                  </a:lnTo>
                  <a:lnTo>
                    <a:pt x="9" y="24"/>
                  </a:lnTo>
                  <a:lnTo>
                    <a:pt x="2" y="20"/>
                  </a:lnTo>
                  <a:lnTo>
                    <a:pt x="0" y="17"/>
                  </a:lnTo>
                  <a:lnTo>
                    <a:pt x="0" y="12"/>
                  </a:lnTo>
                  <a:lnTo>
                    <a:pt x="4" y="8"/>
                  </a:lnTo>
                  <a:lnTo>
                    <a:pt x="7" y="1"/>
                  </a:lnTo>
                  <a:lnTo>
                    <a:pt x="12" y="0"/>
                  </a:lnTo>
                  <a:lnTo>
                    <a:pt x="14" y="1"/>
                  </a:lnTo>
                  <a:lnTo>
                    <a:pt x="16" y="5"/>
                  </a:lnTo>
                  <a:lnTo>
                    <a:pt x="12" y="10"/>
                  </a:lnTo>
                  <a:lnTo>
                    <a:pt x="21" y="13"/>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297" name="Freeform 366"/>
            <p:cNvSpPr>
              <a:spLocks/>
            </p:cNvSpPr>
            <p:nvPr/>
          </p:nvSpPr>
          <p:spPr bwMode="auto">
            <a:xfrm>
              <a:off x="484982" y="2438400"/>
              <a:ext cx="34925" cy="15875"/>
            </a:xfrm>
            <a:custGeom>
              <a:avLst/>
              <a:gdLst/>
              <a:ahLst/>
              <a:cxnLst>
                <a:cxn ang="0">
                  <a:pos x="7" y="5"/>
                </a:cxn>
                <a:cxn ang="0">
                  <a:pos x="9" y="0"/>
                </a:cxn>
                <a:cxn ang="0">
                  <a:pos x="15" y="1"/>
                </a:cxn>
                <a:cxn ang="0">
                  <a:pos x="21" y="3"/>
                </a:cxn>
                <a:cxn ang="0">
                  <a:pos x="22" y="10"/>
                </a:cxn>
                <a:cxn ang="0">
                  <a:pos x="5" y="10"/>
                </a:cxn>
                <a:cxn ang="0">
                  <a:pos x="2" y="7"/>
                </a:cxn>
                <a:cxn ang="0">
                  <a:pos x="0" y="5"/>
                </a:cxn>
                <a:cxn ang="0">
                  <a:pos x="7" y="5"/>
                </a:cxn>
              </a:cxnLst>
              <a:rect l="0" t="0" r="r" b="b"/>
              <a:pathLst>
                <a:path w="22" h="10">
                  <a:moveTo>
                    <a:pt x="7" y="5"/>
                  </a:moveTo>
                  <a:lnTo>
                    <a:pt x="9" y="0"/>
                  </a:lnTo>
                  <a:lnTo>
                    <a:pt x="15" y="1"/>
                  </a:lnTo>
                  <a:lnTo>
                    <a:pt x="21" y="3"/>
                  </a:lnTo>
                  <a:lnTo>
                    <a:pt x="22" y="10"/>
                  </a:lnTo>
                  <a:lnTo>
                    <a:pt x="5" y="10"/>
                  </a:lnTo>
                  <a:lnTo>
                    <a:pt x="2" y="7"/>
                  </a:lnTo>
                  <a:lnTo>
                    <a:pt x="0" y="5"/>
                  </a:lnTo>
                  <a:lnTo>
                    <a:pt x="7" y="5"/>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298" name="Freeform 367"/>
            <p:cNvSpPr>
              <a:spLocks/>
            </p:cNvSpPr>
            <p:nvPr/>
          </p:nvSpPr>
          <p:spPr bwMode="auto">
            <a:xfrm>
              <a:off x="751682" y="3579813"/>
              <a:ext cx="20638" cy="15875"/>
            </a:xfrm>
            <a:custGeom>
              <a:avLst/>
              <a:gdLst/>
              <a:ahLst/>
              <a:cxnLst>
                <a:cxn ang="0">
                  <a:pos x="13" y="5"/>
                </a:cxn>
                <a:cxn ang="0">
                  <a:pos x="13" y="8"/>
                </a:cxn>
                <a:cxn ang="0">
                  <a:pos x="6" y="8"/>
                </a:cxn>
                <a:cxn ang="0">
                  <a:pos x="2" y="10"/>
                </a:cxn>
                <a:cxn ang="0">
                  <a:pos x="0" y="8"/>
                </a:cxn>
                <a:cxn ang="0">
                  <a:pos x="0" y="6"/>
                </a:cxn>
                <a:cxn ang="0">
                  <a:pos x="0" y="3"/>
                </a:cxn>
                <a:cxn ang="0">
                  <a:pos x="0" y="0"/>
                </a:cxn>
                <a:cxn ang="0">
                  <a:pos x="6" y="0"/>
                </a:cxn>
                <a:cxn ang="0">
                  <a:pos x="13" y="5"/>
                </a:cxn>
              </a:cxnLst>
              <a:rect l="0" t="0" r="r" b="b"/>
              <a:pathLst>
                <a:path w="13" h="10">
                  <a:moveTo>
                    <a:pt x="13" y="5"/>
                  </a:moveTo>
                  <a:lnTo>
                    <a:pt x="13" y="8"/>
                  </a:lnTo>
                  <a:lnTo>
                    <a:pt x="6" y="8"/>
                  </a:lnTo>
                  <a:lnTo>
                    <a:pt x="2" y="10"/>
                  </a:lnTo>
                  <a:lnTo>
                    <a:pt x="0" y="8"/>
                  </a:lnTo>
                  <a:lnTo>
                    <a:pt x="0" y="6"/>
                  </a:lnTo>
                  <a:lnTo>
                    <a:pt x="0" y="3"/>
                  </a:lnTo>
                  <a:lnTo>
                    <a:pt x="0" y="0"/>
                  </a:lnTo>
                  <a:lnTo>
                    <a:pt x="6" y="0"/>
                  </a:lnTo>
                  <a:lnTo>
                    <a:pt x="13" y="5"/>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299" name="Freeform 368"/>
            <p:cNvSpPr>
              <a:spLocks/>
            </p:cNvSpPr>
            <p:nvPr/>
          </p:nvSpPr>
          <p:spPr bwMode="auto">
            <a:xfrm>
              <a:off x="735807" y="3551238"/>
              <a:ext cx="11113" cy="7937"/>
            </a:xfrm>
            <a:custGeom>
              <a:avLst/>
              <a:gdLst/>
              <a:ahLst/>
              <a:cxnLst>
                <a:cxn ang="0">
                  <a:pos x="7" y="5"/>
                </a:cxn>
                <a:cxn ang="0">
                  <a:pos x="5" y="5"/>
                </a:cxn>
                <a:cxn ang="0">
                  <a:pos x="4" y="5"/>
                </a:cxn>
                <a:cxn ang="0">
                  <a:pos x="2" y="2"/>
                </a:cxn>
                <a:cxn ang="0">
                  <a:pos x="0" y="0"/>
                </a:cxn>
                <a:cxn ang="0">
                  <a:pos x="4" y="0"/>
                </a:cxn>
                <a:cxn ang="0">
                  <a:pos x="7" y="5"/>
                </a:cxn>
              </a:cxnLst>
              <a:rect l="0" t="0" r="r" b="b"/>
              <a:pathLst>
                <a:path w="7" h="5">
                  <a:moveTo>
                    <a:pt x="7" y="5"/>
                  </a:moveTo>
                  <a:lnTo>
                    <a:pt x="5" y="5"/>
                  </a:lnTo>
                  <a:lnTo>
                    <a:pt x="4" y="5"/>
                  </a:lnTo>
                  <a:lnTo>
                    <a:pt x="2" y="2"/>
                  </a:lnTo>
                  <a:lnTo>
                    <a:pt x="0" y="0"/>
                  </a:lnTo>
                  <a:lnTo>
                    <a:pt x="4" y="0"/>
                  </a:lnTo>
                  <a:lnTo>
                    <a:pt x="7" y="5"/>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300" name="Freeform 369"/>
            <p:cNvSpPr>
              <a:spLocks/>
            </p:cNvSpPr>
            <p:nvPr/>
          </p:nvSpPr>
          <p:spPr bwMode="auto">
            <a:xfrm>
              <a:off x="713582" y="3543300"/>
              <a:ext cx="17463" cy="7937"/>
            </a:xfrm>
            <a:custGeom>
              <a:avLst/>
              <a:gdLst/>
              <a:ahLst/>
              <a:cxnLst>
                <a:cxn ang="0">
                  <a:pos x="11" y="0"/>
                </a:cxn>
                <a:cxn ang="0">
                  <a:pos x="7" y="4"/>
                </a:cxn>
                <a:cxn ang="0">
                  <a:pos x="4" y="5"/>
                </a:cxn>
                <a:cxn ang="0">
                  <a:pos x="0" y="2"/>
                </a:cxn>
                <a:cxn ang="0">
                  <a:pos x="0" y="0"/>
                </a:cxn>
                <a:cxn ang="0">
                  <a:pos x="11" y="0"/>
                </a:cxn>
              </a:cxnLst>
              <a:rect l="0" t="0" r="r" b="b"/>
              <a:pathLst>
                <a:path w="11" h="5">
                  <a:moveTo>
                    <a:pt x="11" y="0"/>
                  </a:moveTo>
                  <a:lnTo>
                    <a:pt x="7" y="4"/>
                  </a:lnTo>
                  <a:lnTo>
                    <a:pt x="4" y="5"/>
                  </a:lnTo>
                  <a:lnTo>
                    <a:pt x="0" y="2"/>
                  </a:lnTo>
                  <a:lnTo>
                    <a:pt x="0" y="0"/>
                  </a:lnTo>
                  <a:lnTo>
                    <a:pt x="11" y="0"/>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301" name="Freeform 370"/>
            <p:cNvSpPr>
              <a:spLocks/>
            </p:cNvSpPr>
            <p:nvPr/>
          </p:nvSpPr>
          <p:spPr bwMode="auto">
            <a:xfrm>
              <a:off x="694532" y="3535363"/>
              <a:ext cx="14288" cy="7937"/>
            </a:xfrm>
            <a:custGeom>
              <a:avLst/>
              <a:gdLst/>
              <a:ahLst/>
              <a:cxnLst>
                <a:cxn ang="0">
                  <a:pos x="4" y="0"/>
                </a:cxn>
                <a:cxn ang="0">
                  <a:pos x="6" y="0"/>
                </a:cxn>
                <a:cxn ang="0">
                  <a:pos x="9" y="0"/>
                </a:cxn>
                <a:cxn ang="0">
                  <a:pos x="9" y="2"/>
                </a:cxn>
                <a:cxn ang="0">
                  <a:pos x="7" y="3"/>
                </a:cxn>
                <a:cxn ang="0">
                  <a:pos x="6" y="5"/>
                </a:cxn>
                <a:cxn ang="0">
                  <a:pos x="2" y="3"/>
                </a:cxn>
                <a:cxn ang="0">
                  <a:pos x="0" y="2"/>
                </a:cxn>
                <a:cxn ang="0">
                  <a:pos x="2" y="0"/>
                </a:cxn>
                <a:cxn ang="0">
                  <a:pos x="6" y="0"/>
                </a:cxn>
                <a:cxn ang="0">
                  <a:pos x="4" y="0"/>
                </a:cxn>
              </a:cxnLst>
              <a:rect l="0" t="0" r="r" b="b"/>
              <a:pathLst>
                <a:path w="9" h="5">
                  <a:moveTo>
                    <a:pt x="4" y="0"/>
                  </a:moveTo>
                  <a:lnTo>
                    <a:pt x="6" y="0"/>
                  </a:lnTo>
                  <a:lnTo>
                    <a:pt x="9" y="0"/>
                  </a:lnTo>
                  <a:lnTo>
                    <a:pt x="9" y="2"/>
                  </a:lnTo>
                  <a:lnTo>
                    <a:pt x="7" y="3"/>
                  </a:lnTo>
                  <a:lnTo>
                    <a:pt x="6" y="5"/>
                  </a:lnTo>
                  <a:lnTo>
                    <a:pt x="2" y="3"/>
                  </a:lnTo>
                  <a:lnTo>
                    <a:pt x="0" y="2"/>
                  </a:lnTo>
                  <a:lnTo>
                    <a:pt x="2" y="0"/>
                  </a:lnTo>
                  <a:lnTo>
                    <a:pt x="6" y="0"/>
                  </a:lnTo>
                  <a:lnTo>
                    <a:pt x="4" y="0"/>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sp>
          <p:nvSpPr>
            <p:cNvPr id="302" name="Freeform 371"/>
            <p:cNvSpPr>
              <a:spLocks/>
            </p:cNvSpPr>
            <p:nvPr/>
          </p:nvSpPr>
          <p:spPr bwMode="auto">
            <a:xfrm>
              <a:off x="662782" y="3516313"/>
              <a:ext cx="12700" cy="11112"/>
            </a:xfrm>
            <a:custGeom>
              <a:avLst/>
              <a:gdLst/>
              <a:ahLst/>
              <a:cxnLst>
                <a:cxn ang="0">
                  <a:pos x="8" y="2"/>
                </a:cxn>
                <a:cxn ang="0">
                  <a:pos x="8" y="3"/>
                </a:cxn>
                <a:cxn ang="0">
                  <a:pos x="8" y="7"/>
                </a:cxn>
                <a:cxn ang="0">
                  <a:pos x="5" y="7"/>
                </a:cxn>
                <a:cxn ang="0">
                  <a:pos x="1" y="5"/>
                </a:cxn>
                <a:cxn ang="0">
                  <a:pos x="0" y="3"/>
                </a:cxn>
                <a:cxn ang="0">
                  <a:pos x="1" y="2"/>
                </a:cxn>
                <a:cxn ang="0">
                  <a:pos x="3" y="0"/>
                </a:cxn>
                <a:cxn ang="0">
                  <a:pos x="5" y="0"/>
                </a:cxn>
                <a:cxn ang="0">
                  <a:pos x="8" y="2"/>
                </a:cxn>
              </a:cxnLst>
              <a:rect l="0" t="0" r="r" b="b"/>
              <a:pathLst>
                <a:path w="8" h="7">
                  <a:moveTo>
                    <a:pt x="8" y="2"/>
                  </a:moveTo>
                  <a:lnTo>
                    <a:pt x="8" y="3"/>
                  </a:lnTo>
                  <a:lnTo>
                    <a:pt x="8" y="7"/>
                  </a:lnTo>
                  <a:lnTo>
                    <a:pt x="5" y="7"/>
                  </a:lnTo>
                  <a:lnTo>
                    <a:pt x="1" y="5"/>
                  </a:lnTo>
                  <a:lnTo>
                    <a:pt x="0" y="3"/>
                  </a:lnTo>
                  <a:lnTo>
                    <a:pt x="1" y="2"/>
                  </a:lnTo>
                  <a:lnTo>
                    <a:pt x="3" y="0"/>
                  </a:lnTo>
                  <a:lnTo>
                    <a:pt x="5" y="0"/>
                  </a:lnTo>
                  <a:lnTo>
                    <a:pt x="8" y="2"/>
                  </a:lnTo>
                  <a:close/>
                </a:path>
              </a:pathLst>
            </a:custGeom>
            <a:grpFill/>
            <a:ln w="2">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fr-CA"/>
            </a:p>
          </p:txBody>
        </p:sp>
      </p:grpSp>
      <p:sp>
        <p:nvSpPr>
          <p:cNvPr id="304" name="Freeform 28"/>
          <p:cNvSpPr>
            <a:spLocks/>
          </p:cNvSpPr>
          <p:nvPr/>
        </p:nvSpPr>
        <p:spPr bwMode="auto">
          <a:xfrm>
            <a:off x="509007" y="1911272"/>
            <a:ext cx="4103944" cy="3452619"/>
          </a:xfrm>
          <a:custGeom>
            <a:avLst/>
            <a:gdLst>
              <a:gd name="T0" fmla="*/ 27 w 14387"/>
              <a:gd name="T1" fmla="*/ 10280 h 13637"/>
              <a:gd name="T2" fmla="*/ 47 w 14387"/>
              <a:gd name="T3" fmla="*/ 9679 h 13637"/>
              <a:gd name="T4" fmla="*/ 46 w 14387"/>
              <a:gd name="T5" fmla="*/ 9104 h 13637"/>
              <a:gd name="T6" fmla="*/ 85 w 14387"/>
              <a:gd name="T7" fmla="*/ 8599 h 13637"/>
              <a:gd name="T8" fmla="*/ 145 w 14387"/>
              <a:gd name="T9" fmla="*/ 7943 h 13637"/>
              <a:gd name="T10" fmla="*/ 173 w 14387"/>
              <a:gd name="T11" fmla="*/ 7168 h 13637"/>
              <a:gd name="T12" fmla="*/ 735 w 14387"/>
              <a:gd name="T13" fmla="*/ 6372 h 13637"/>
              <a:gd name="T14" fmla="*/ 1085 w 14387"/>
              <a:gd name="T15" fmla="*/ 5576 h 13637"/>
              <a:gd name="T16" fmla="*/ 1306 w 14387"/>
              <a:gd name="T17" fmla="*/ 5168 h 13637"/>
              <a:gd name="T18" fmla="*/ 1420 w 14387"/>
              <a:gd name="T19" fmla="*/ 4292 h 13637"/>
              <a:gd name="T20" fmla="*/ 1138 w 14387"/>
              <a:gd name="T21" fmla="*/ 3442 h 13637"/>
              <a:gd name="T22" fmla="*/ 1262 w 14387"/>
              <a:gd name="T23" fmla="*/ 2953 h 13637"/>
              <a:gd name="T24" fmla="*/ 1245 w 14387"/>
              <a:gd name="T25" fmla="*/ 2311 h 13637"/>
              <a:gd name="T26" fmla="*/ 1486 w 14387"/>
              <a:gd name="T27" fmla="*/ 1710 h 13637"/>
              <a:gd name="T28" fmla="*/ 1959 w 14387"/>
              <a:gd name="T29" fmla="*/ 1064 h 13637"/>
              <a:gd name="T30" fmla="*/ 1975 w 14387"/>
              <a:gd name="T31" fmla="*/ 561 h 13637"/>
              <a:gd name="T32" fmla="*/ 3297 w 14387"/>
              <a:gd name="T33" fmla="*/ 55 h 13637"/>
              <a:gd name="T34" fmla="*/ 4430 w 14387"/>
              <a:gd name="T35" fmla="*/ 360 h 13637"/>
              <a:gd name="T36" fmla="*/ 5116 w 14387"/>
              <a:gd name="T37" fmla="*/ 1009 h 13637"/>
              <a:gd name="T38" fmla="*/ 5881 w 14387"/>
              <a:gd name="T39" fmla="*/ 1050 h 13637"/>
              <a:gd name="T40" fmla="*/ 6805 w 14387"/>
              <a:gd name="T41" fmla="*/ 1048 h 13637"/>
              <a:gd name="T42" fmla="*/ 7701 w 14387"/>
              <a:gd name="T43" fmla="*/ 1563 h 13637"/>
              <a:gd name="T44" fmla="*/ 8779 w 14387"/>
              <a:gd name="T45" fmla="*/ 1265 h 13637"/>
              <a:gd name="T46" fmla="*/ 9583 w 14387"/>
              <a:gd name="T47" fmla="*/ 794 h 13637"/>
              <a:gd name="T48" fmla="*/ 10879 w 14387"/>
              <a:gd name="T49" fmla="*/ 894 h 13637"/>
              <a:gd name="T50" fmla="*/ 11840 w 14387"/>
              <a:gd name="T51" fmla="*/ 1014 h 13637"/>
              <a:gd name="T52" fmla="*/ 12680 w 14387"/>
              <a:gd name="T53" fmla="*/ 357 h 13637"/>
              <a:gd name="T54" fmla="*/ 13485 w 14387"/>
              <a:gd name="T55" fmla="*/ 718 h 13637"/>
              <a:gd name="T56" fmla="*/ 13812 w 14387"/>
              <a:gd name="T57" fmla="*/ 2019 h 13637"/>
              <a:gd name="T58" fmla="*/ 14343 w 14387"/>
              <a:gd name="T59" fmla="*/ 2628 h 13637"/>
              <a:gd name="T60" fmla="*/ 14087 w 14387"/>
              <a:gd name="T61" fmla="*/ 3450 h 13637"/>
              <a:gd name="T62" fmla="*/ 13437 w 14387"/>
              <a:gd name="T63" fmla="*/ 3985 h 13637"/>
              <a:gd name="T64" fmla="*/ 13139 w 14387"/>
              <a:gd name="T65" fmla="*/ 4887 h 13637"/>
              <a:gd name="T66" fmla="*/ 12755 w 14387"/>
              <a:gd name="T67" fmla="*/ 5747 h 13637"/>
              <a:gd name="T68" fmla="*/ 12420 w 14387"/>
              <a:gd name="T69" fmla="*/ 6297 h 13637"/>
              <a:gd name="T70" fmla="*/ 12098 w 14387"/>
              <a:gd name="T71" fmla="*/ 7371 h 13637"/>
              <a:gd name="T72" fmla="*/ 11472 w 14387"/>
              <a:gd name="T73" fmla="*/ 8095 h 13637"/>
              <a:gd name="T74" fmla="*/ 11249 w 14387"/>
              <a:gd name="T75" fmla="*/ 8865 h 13637"/>
              <a:gd name="T76" fmla="*/ 10986 w 14387"/>
              <a:gd name="T77" fmla="*/ 9595 h 13637"/>
              <a:gd name="T78" fmla="*/ 10450 w 14387"/>
              <a:gd name="T79" fmla="*/ 10430 h 13637"/>
              <a:gd name="T80" fmla="*/ 9601 w 14387"/>
              <a:gd name="T81" fmla="*/ 9618 h 13637"/>
              <a:gd name="T82" fmla="*/ 8897 w 14387"/>
              <a:gd name="T83" fmla="*/ 9834 h 13637"/>
              <a:gd name="T84" fmla="*/ 8187 w 14387"/>
              <a:gd name="T85" fmla="*/ 10571 h 13637"/>
              <a:gd name="T86" fmla="*/ 7519 w 14387"/>
              <a:gd name="T87" fmla="*/ 11196 h 13637"/>
              <a:gd name="T88" fmla="*/ 7414 w 14387"/>
              <a:gd name="T89" fmla="*/ 11917 h 13637"/>
              <a:gd name="T90" fmla="*/ 7130 w 14387"/>
              <a:gd name="T91" fmla="*/ 12682 h 13637"/>
              <a:gd name="T92" fmla="*/ 7039 w 14387"/>
              <a:gd name="T93" fmla="*/ 13363 h 13637"/>
              <a:gd name="T94" fmla="*/ 6654 w 14387"/>
              <a:gd name="T95" fmla="*/ 12729 h 13637"/>
              <a:gd name="T96" fmla="*/ 6463 w 14387"/>
              <a:gd name="T97" fmla="*/ 13222 h 13637"/>
              <a:gd name="T98" fmla="*/ 5535 w 14387"/>
              <a:gd name="T99" fmla="*/ 13389 h 13637"/>
              <a:gd name="T100" fmla="*/ 5020 w 14387"/>
              <a:gd name="T101" fmla="*/ 13460 h 13637"/>
              <a:gd name="T102" fmla="*/ 4437 w 14387"/>
              <a:gd name="T103" fmla="*/ 13515 h 13637"/>
              <a:gd name="T104" fmla="*/ 3751 w 14387"/>
              <a:gd name="T105" fmla="*/ 13365 h 13637"/>
              <a:gd name="T106" fmla="*/ 3432 w 14387"/>
              <a:gd name="T107" fmla="*/ 12710 h 13637"/>
              <a:gd name="T108" fmla="*/ 2988 w 14387"/>
              <a:gd name="T109" fmla="*/ 11804 h 13637"/>
              <a:gd name="T110" fmla="*/ 2684 w 14387"/>
              <a:gd name="T111" fmla="*/ 11216 h 13637"/>
              <a:gd name="T112" fmla="*/ 1929 w 14387"/>
              <a:gd name="T113" fmla="*/ 10569 h 13637"/>
              <a:gd name="T114" fmla="*/ 890 w 14387"/>
              <a:gd name="T115" fmla="*/ 10343 h 136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387" h="13637">
                <a:moveTo>
                  <a:pt x="659" y="10386"/>
                </a:moveTo>
                <a:lnTo>
                  <a:pt x="561" y="10435"/>
                </a:lnTo>
                <a:lnTo>
                  <a:pt x="294" y="10452"/>
                </a:lnTo>
                <a:lnTo>
                  <a:pt x="159" y="10419"/>
                </a:lnTo>
                <a:lnTo>
                  <a:pt x="50" y="10435"/>
                </a:lnTo>
                <a:lnTo>
                  <a:pt x="0" y="10367"/>
                </a:lnTo>
                <a:lnTo>
                  <a:pt x="27" y="10280"/>
                </a:lnTo>
                <a:lnTo>
                  <a:pt x="43" y="10181"/>
                </a:lnTo>
                <a:lnTo>
                  <a:pt x="43" y="9929"/>
                </a:lnTo>
                <a:lnTo>
                  <a:pt x="29" y="9877"/>
                </a:lnTo>
                <a:lnTo>
                  <a:pt x="60" y="9839"/>
                </a:lnTo>
                <a:lnTo>
                  <a:pt x="40" y="9780"/>
                </a:lnTo>
                <a:lnTo>
                  <a:pt x="65" y="9730"/>
                </a:lnTo>
                <a:lnTo>
                  <a:pt x="47" y="9679"/>
                </a:lnTo>
                <a:lnTo>
                  <a:pt x="32" y="9584"/>
                </a:lnTo>
                <a:lnTo>
                  <a:pt x="35" y="9475"/>
                </a:lnTo>
                <a:lnTo>
                  <a:pt x="58" y="9374"/>
                </a:lnTo>
                <a:lnTo>
                  <a:pt x="62" y="9292"/>
                </a:lnTo>
                <a:lnTo>
                  <a:pt x="46" y="9222"/>
                </a:lnTo>
                <a:lnTo>
                  <a:pt x="57" y="9146"/>
                </a:lnTo>
                <a:lnTo>
                  <a:pt x="46" y="9104"/>
                </a:lnTo>
                <a:lnTo>
                  <a:pt x="35" y="9044"/>
                </a:lnTo>
                <a:lnTo>
                  <a:pt x="39" y="8985"/>
                </a:lnTo>
                <a:lnTo>
                  <a:pt x="50" y="8938"/>
                </a:lnTo>
                <a:lnTo>
                  <a:pt x="40" y="8837"/>
                </a:lnTo>
                <a:lnTo>
                  <a:pt x="57" y="8745"/>
                </a:lnTo>
                <a:lnTo>
                  <a:pt x="85" y="8641"/>
                </a:lnTo>
                <a:lnTo>
                  <a:pt x="85" y="8599"/>
                </a:lnTo>
                <a:lnTo>
                  <a:pt x="101" y="8492"/>
                </a:lnTo>
                <a:lnTo>
                  <a:pt x="104" y="8421"/>
                </a:lnTo>
                <a:lnTo>
                  <a:pt x="116" y="8354"/>
                </a:lnTo>
                <a:lnTo>
                  <a:pt x="138" y="8302"/>
                </a:lnTo>
                <a:lnTo>
                  <a:pt x="148" y="8190"/>
                </a:lnTo>
                <a:lnTo>
                  <a:pt x="132" y="8109"/>
                </a:lnTo>
                <a:lnTo>
                  <a:pt x="145" y="7943"/>
                </a:lnTo>
                <a:lnTo>
                  <a:pt x="140" y="7804"/>
                </a:lnTo>
                <a:lnTo>
                  <a:pt x="119" y="7704"/>
                </a:lnTo>
                <a:lnTo>
                  <a:pt x="140" y="7603"/>
                </a:lnTo>
                <a:lnTo>
                  <a:pt x="141" y="7413"/>
                </a:lnTo>
                <a:lnTo>
                  <a:pt x="181" y="7360"/>
                </a:lnTo>
                <a:lnTo>
                  <a:pt x="218" y="7214"/>
                </a:lnTo>
                <a:lnTo>
                  <a:pt x="173" y="7168"/>
                </a:lnTo>
                <a:lnTo>
                  <a:pt x="174" y="7018"/>
                </a:lnTo>
                <a:lnTo>
                  <a:pt x="217" y="6870"/>
                </a:lnTo>
                <a:lnTo>
                  <a:pt x="267" y="6797"/>
                </a:lnTo>
                <a:lnTo>
                  <a:pt x="333" y="6773"/>
                </a:lnTo>
                <a:lnTo>
                  <a:pt x="433" y="6772"/>
                </a:lnTo>
                <a:lnTo>
                  <a:pt x="688" y="6473"/>
                </a:lnTo>
                <a:lnTo>
                  <a:pt x="735" y="6372"/>
                </a:lnTo>
                <a:lnTo>
                  <a:pt x="730" y="6175"/>
                </a:lnTo>
                <a:lnTo>
                  <a:pt x="777" y="6078"/>
                </a:lnTo>
                <a:lnTo>
                  <a:pt x="804" y="5968"/>
                </a:lnTo>
                <a:lnTo>
                  <a:pt x="865" y="5927"/>
                </a:lnTo>
                <a:lnTo>
                  <a:pt x="912" y="5818"/>
                </a:lnTo>
                <a:lnTo>
                  <a:pt x="997" y="5681"/>
                </a:lnTo>
                <a:lnTo>
                  <a:pt x="1085" y="5576"/>
                </a:lnTo>
                <a:lnTo>
                  <a:pt x="1154" y="5538"/>
                </a:lnTo>
                <a:lnTo>
                  <a:pt x="1207" y="5488"/>
                </a:lnTo>
                <a:lnTo>
                  <a:pt x="1253" y="5436"/>
                </a:lnTo>
                <a:lnTo>
                  <a:pt x="1253" y="5338"/>
                </a:lnTo>
                <a:lnTo>
                  <a:pt x="1292" y="5240"/>
                </a:lnTo>
                <a:lnTo>
                  <a:pt x="1328" y="5211"/>
                </a:lnTo>
                <a:lnTo>
                  <a:pt x="1306" y="5168"/>
                </a:lnTo>
                <a:lnTo>
                  <a:pt x="1344" y="5116"/>
                </a:lnTo>
                <a:lnTo>
                  <a:pt x="1260" y="5070"/>
                </a:lnTo>
                <a:lnTo>
                  <a:pt x="1259" y="4871"/>
                </a:lnTo>
                <a:lnTo>
                  <a:pt x="1348" y="4819"/>
                </a:lnTo>
                <a:lnTo>
                  <a:pt x="1408" y="4743"/>
                </a:lnTo>
                <a:lnTo>
                  <a:pt x="1432" y="4625"/>
                </a:lnTo>
                <a:lnTo>
                  <a:pt x="1420" y="4292"/>
                </a:lnTo>
                <a:lnTo>
                  <a:pt x="1431" y="4175"/>
                </a:lnTo>
                <a:lnTo>
                  <a:pt x="1430" y="4062"/>
                </a:lnTo>
                <a:lnTo>
                  <a:pt x="1441" y="3970"/>
                </a:lnTo>
                <a:lnTo>
                  <a:pt x="1356" y="3842"/>
                </a:lnTo>
                <a:lnTo>
                  <a:pt x="1308" y="3738"/>
                </a:lnTo>
                <a:lnTo>
                  <a:pt x="1138" y="3543"/>
                </a:lnTo>
                <a:lnTo>
                  <a:pt x="1138" y="3442"/>
                </a:lnTo>
                <a:lnTo>
                  <a:pt x="1183" y="3342"/>
                </a:lnTo>
                <a:lnTo>
                  <a:pt x="1138" y="3296"/>
                </a:lnTo>
                <a:lnTo>
                  <a:pt x="1135" y="3197"/>
                </a:lnTo>
                <a:lnTo>
                  <a:pt x="1182" y="3146"/>
                </a:lnTo>
                <a:lnTo>
                  <a:pt x="1224" y="3045"/>
                </a:lnTo>
                <a:lnTo>
                  <a:pt x="1228" y="2996"/>
                </a:lnTo>
                <a:lnTo>
                  <a:pt x="1262" y="2953"/>
                </a:lnTo>
                <a:lnTo>
                  <a:pt x="1237" y="2850"/>
                </a:lnTo>
                <a:lnTo>
                  <a:pt x="1270" y="2797"/>
                </a:lnTo>
                <a:lnTo>
                  <a:pt x="1231" y="2752"/>
                </a:lnTo>
                <a:lnTo>
                  <a:pt x="1240" y="2615"/>
                </a:lnTo>
                <a:lnTo>
                  <a:pt x="1207" y="2515"/>
                </a:lnTo>
                <a:lnTo>
                  <a:pt x="1232" y="2412"/>
                </a:lnTo>
                <a:lnTo>
                  <a:pt x="1245" y="2311"/>
                </a:lnTo>
                <a:lnTo>
                  <a:pt x="1276" y="2201"/>
                </a:lnTo>
                <a:lnTo>
                  <a:pt x="1315" y="2107"/>
                </a:lnTo>
                <a:lnTo>
                  <a:pt x="1330" y="2008"/>
                </a:lnTo>
                <a:lnTo>
                  <a:pt x="1351" y="1925"/>
                </a:lnTo>
                <a:lnTo>
                  <a:pt x="1447" y="1810"/>
                </a:lnTo>
                <a:lnTo>
                  <a:pt x="1450" y="1755"/>
                </a:lnTo>
                <a:lnTo>
                  <a:pt x="1486" y="1710"/>
                </a:lnTo>
                <a:lnTo>
                  <a:pt x="1523" y="1616"/>
                </a:lnTo>
                <a:lnTo>
                  <a:pt x="1788" y="1464"/>
                </a:lnTo>
                <a:lnTo>
                  <a:pt x="1830" y="1359"/>
                </a:lnTo>
                <a:lnTo>
                  <a:pt x="1916" y="1268"/>
                </a:lnTo>
                <a:lnTo>
                  <a:pt x="1960" y="1165"/>
                </a:lnTo>
                <a:lnTo>
                  <a:pt x="2000" y="1116"/>
                </a:lnTo>
                <a:lnTo>
                  <a:pt x="1959" y="1064"/>
                </a:lnTo>
                <a:lnTo>
                  <a:pt x="1960" y="868"/>
                </a:lnTo>
                <a:lnTo>
                  <a:pt x="1998" y="819"/>
                </a:lnTo>
                <a:lnTo>
                  <a:pt x="1934" y="760"/>
                </a:lnTo>
                <a:lnTo>
                  <a:pt x="1975" y="708"/>
                </a:lnTo>
                <a:lnTo>
                  <a:pt x="1938" y="664"/>
                </a:lnTo>
                <a:lnTo>
                  <a:pt x="1975" y="612"/>
                </a:lnTo>
                <a:lnTo>
                  <a:pt x="1975" y="561"/>
                </a:lnTo>
                <a:lnTo>
                  <a:pt x="2025" y="507"/>
                </a:lnTo>
                <a:lnTo>
                  <a:pt x="2189" y="365"/>
                </a:lnTo>
                <a:lnTo>
                  <a:pt x="2318" y="316"/>
                </a:lnTo>
                <a:lnTo>
                  <a:pt x="2665" y="117"/>
                </a:lnTo>
                <a:lnTo>
                  <a:pt x="3101" y="118"/>
                </a:lnTo>
                <a:lnTo>
                  <a:pt x="3177" y="63"/>
                </a:lnTo>
                <a:lnTo>
                  <a:pt x="3297" y="55"/>
                </a:lnTo>
                <a:lnTo>
                  <a:pt x="3406" y="16"/>
                </a:lnTo>
                <a:lnTo>
                  <a:pt x="3528" y="15"/>
                </a:lnTo>
                <a:lnTo>
                  <a:pt x="3641" y="0"/>
                </a:lnTo>
                <a:lnTo>
                  <a:pt x="3748" y="19"/>
                </a:lnTo>
                <a:lnTo>
                  <a:pt x="3832" y="118"/>
                </a:lnTo>
                <a:lnTo>
                  <a:pt x="3925" y="170"/>
                </a:lnTo>
                <a:lnTo>
                  <a:pt x="4430" y="360"/>
                </a:lnTo>
                <a:lnTo>
                  <a:pt x="4708" y="474"/>
                </a:lnTo>
                <a:lnTo>
                  <a:pt x="4809" y="583"/>
                </a:lnTo>
                <a:lnTo>
                  <a:pt x="4813" y="730"/>
                </a:lnTo>
                <a:lnTo>
                  <a:pt x="4782" y="835"/>
                </a:lnTo>
                <a:lnTo>
                  <a:pt x="4906" y="907"/>
                </a:lnTo>
                <a:lnTo>
                  <a:pt x="5041" y="944"/>
                </a:lnTo>
                <a:lnTo>
                  <a:pt x="5116" y="1009"/>
                </a:lnTo>
                <a:lnTo>
                  <a:pt x="5292" y="1394"/>
                </a:lnTo>
                <a:lnTo>
                  <a:pt x="5350" y="1329"/>
                </a:lnTo>
                <a:lnTo>
                  <a:pt x="5440" y="1279"/>
                </a:lnTo>
                <a:lnTo>
                  <a:pt x="5529" y="1181"/>
                </a:lnTo>
                <a:lnTo>
                  <a:pt x="5662" y="1129"/>
                </a:lnTo>
                <a:lnTo>
                  <a:pt x="5791" y="1127"/>
                </a:lnTo>
                <a:lnTo>
                  <a:pt x="5881" y="1050"/>
                </a:lnTo>
                <a:lnTo>
                  <a:pt x="6001" y="933"/>
                </a:lnTo>
                <a:lnTo>
                  <a:pt x="6132" y="933"/>
                </a:lnTo>
                <a:lnTo>
                  <a:pt x="6394" y="833"/>
                </a:lnTo>
                <a:lnTo>
                  <a:pt x="6526" y="833"/>
                </a:lnTo>
                <a:lnTo>
                  <a:pt x="6698" y="885"/>
                </a:lnTo>
                <a:lnTo>
                  <a:pt x="6740" y="983"/>
                </a:lnTo>
                <a:lnTo>
                  <a:pt x="6805" y="1048"/>
                </a:lnTo>
                <a:lnTo>
                  <a:pt x="6866" y="1078"/>
                </a:lnTo>
                <a:lnTo>
                  <a:pt x="6974" y="1081"/>
                </a:lnTo>
                <a:lnTo>
                  <a:pt x="7142" y="1216"/>
                </a:lnTo>
                <a:lnTo>
                  <a:pt x="7431" y="1428"/>
                </a:lnTo>
                <a:lnTo>
                  <a:pt x="7560" y="1477"/>
                </a:lnTo>
                <a:lnTo>
                  <a:pt x="7646" y="1525"/>
                </a:lnTo>
                <a:lnTo>
                  <a:pt x="7701" y="1563"/>
                </a:lnTo>
                <a:lnTo>
                  <a:pt x="7880" y="1519"/>
                </a:lnTo>
                <a:lnTo>
                  <a:pt x="8012" y="1467"/>
                </a:lnTo>
                <a:lnTo>
                  <a:pt x="8147" y="1516"/>
                </a:lnTo>
                <a:lnTo>
                  <a:pt x="8322" y="1570"/>
                </a:lnTo>
                <a:lnTo>
                  <a:pt x="8577" y="1567"/>
                </a:lnTo>
                <a:lnTo>
                  <a:pt x="8631" y="1371"/>
                </a:lnTo>
                <a:lnTo>
                  <a:pt x="8779" y="1265"/>
                </a:lnTo>
                <a:lnTo>
                  <a:pt x="8818" y="1119"/>
                </a:lnTo>
                <a:lnTo>
                  <a:pt x="8908" y="1016"/>
                </a:lnTo>
                <a:lnTo>
                  <a:pt x="9083" y="915"/>
                </a:lnTo>
                <a:lnTo>
                  <a:pt x="9226" y="879"/>
                </a:lnTo>
                <a:lnTo>
                  <a:pt x="9346" y="838"/>
                </a:lnTo>
                <a:lnTo>
                  <a:pt x="9477" y="853"/>
                </a:lnTo>
                <a:lnTo>
                  <a:pt x="9583" y="794"/>
                </a:lnTo>
                <a:lnTo>
                  <a:pt x="9677" y="845"/>
                </a:lnTo>
                <a:lnTo>
                  <a:pt x="9901" y="791"/>
                </a:lnTo>
                <a:lnTo>
                  <a:pt x="10199" y="769"/>
                </a:lnTo>
                <a:lnTo>
                  <a:pt x="10370" y="740"/>
                </a:lnTo>
                <a:lnTo>
                  <a:pt x="10532" y="778"/>
                </a:lnTo>
                <a:lnTo>
                  <a:pt x="10693" y="827"/>
                </a:lnTo>
                <a:lnTo>
                  <a:pt x="10879" y="894"/>
                </a:lnTo>
                <a:lnTo>
                  <a:pt x="11030" y="996"/>
                </a:lnTo>
                <a:lnTo>
                  <a:pt x="11197" y="1065"/>
                </a:lnTo>
                <a:lnTo>
                  <a:pt x="11327" y="1165"/>
                </a:lnTo>
                <a:lnTo>
                  <a:pt x="11500" y="1117"/>
                </a:lnTo>
                <a:lnTo>
                  <a:pt x="11619" y="1092"/>
                </a:lnTo>
                <a:lnTo>
                  <a:pt x="11702" y="1108"/>
                </a:lnTo>
                <a:lnTo>
                  <a:pt x="11840" y="1014"/>
                </a:lnTo>
                <a:lnTo>
                  <a:pt x="11928" y="914"/>
                </a:lnTo>
                <a:lnTo>
                  <a:pt x="12061" y="863"/>
                </a:lnTo>
                <a:lnTo>
                  <a:pt x="12143" y="762"/>
                </a:lnTo>
                <a:lnTo>
                  <a:pt x="12224" y="613"/>
                </a:lnTo>
                <a:lnTo>
                  <a:pt x="12378" y="528"/>
                </a:lnTo>
                <a:lnTo>
                  <a:pt x="12621" y="473"/>
                </a:lnTo>
                <a:lnTo>
                  <a:pt x="12680" y="357"/>
                </a:lnTo>
                <a:lnTo>
                  <a:pt x="12755" y="252"/>
                </a:lnTo>
                <a:lnTo>
                  <a:pt x="12902" y="225"/>
                </a:lnTo>
                <a:lnTo>
                  <a:pt x="13121" y="223"/>
                </a:lnTo>
                <a:lnTo>
                  <a:pt x="13227" y="412"/>
                </a:lnTo>
                <a:lnTo>
                  <a:pt x="13351" y="568"/>
                </a:lnTo>
                <a:lnTo>
                  <a:pt x="13371" y="673"/>
                </a:lnTo>
                <a:lnTo>
                  <a:pt x="13485" y="718"/>
                </a:lnTo>
                <a:lnTo>
                  <a:pt x="13525" y="865"/>
                </a:lnTo>
                <a:lnTo>
                  <a:pt x="13602" y="980"/>
                </a:lnTo>
                <a:lnTo>
                  <a:pt x="13646" y="1077"/>
                </a:lnTo>
                <a:lnTo>
                  <a:pt x="13736" y="1482"/>
                </a:lnTo>
                <a:lnTo>
                  <a:pt x="13781" y="1631"/>
                </a:lnTo>
                <a:lnTo>
                  <a:pt x="13817" y="1888"/>
                </a:lnTo>
                <a:lnTo>
                  <a:pt x="13812" y="2019"/>
                </a:lnTo>
                <a:lnTo>
                  <a:pt x="13871" y="2102"/>
                </a:lnTo>
                <a:lnTo>
                  <a:pt x="14089" y="2106"/>
                </a:lnTo>
                <a:lnTo>
                  <a:pt x="14209" y="2171"/>
                </a:lnTo>
                <a:lnTo>
                  <a:pt x="14326" y="2291"/>
                </a:lnTo>
                <a:lnTo>
                  <a:pt x="14359" y="2360"/>
                </a:lnTo>
                <a:lnTo>
                  <a:pt x="14387" y="2500"/>
                </a:lnTo>
                <a:lnTo>
                  <a:pt x="14343" y="2628"/>
                </a:lnTo>
                <a:lnTo>
                  <a:pt x="14343" y="2752"/>
                </a:lnTo>
                <a:lnTo>
                  <a:pt x="14290" y="2893"/>
                </a:lnTo>
                <a:lnTo>
                  <a:pt x="14313" y="2984"/>
                </a:lnTo>
                <a:lnTo>
                  <a:pt x="14370" y="3096"/>
                </a:lnTo>
                <a:lnTo>
                  <a:pt x="14343" y="3247"/>
                </a:lnTo>
                <a:lnTo>
                  <a:pt x="14189" y="3388"/>
                </a:lnTo>
                <a:lnTo>
                  <a:pt x="14087" y="3450"/>
                </a:lnTo>
                <a:lnTo>
                  <a:pt x="14012" y="3519"/>
                </a:lnTo>
                <a:lnTo>
                  <a:pt x="13856" y="3633"/>
                </a:lnTo>
                <a:lnTo>
                  <a:pt x="13735" y="3631"/>
                </a:lnTo>
                <a:lnTo>
                  <a:pt x="13623" y="3579"/>
                </a:lnTo>
                <a:lnTo>
                  <a:pt x="13510" y="3757"/>
                </a:lnTo>
                <a:lnTo>
                  <a:pt x="13452" y="3885"/>
                </a:lnTo>
                <a:lnTo>
                  <a:pt x="13437" y="3985"/>
                </a:lnTo>
                <a:lnTo>
                  <a:pt x="13287" y="4113"/>
                </a:lnTo>
                <a:lnTo>
                  <a:pt x="13362" y="4161"/>
                </a:lnTo>
                <a:lnTo>
                  <a:pt x="13317" y="4321"/>
                </a:lnTo>
                <a:lnTo>
                  <a:pt x="13308" y="4425"/>
                </a:lnTo>
                <a:lnTo>
                  <a:pt x="13146" y="4608"/>
                </a:lnTo>
                <a:lnTo>
                  <a:pt x="13104" y="4756"/>
                </a:lnTo>
                <a:lnTo>
                  <a:pt x="13139" y="4887"/>
                </a:lnTo>
                <a:lnTo>
                  <a:pt x="13146" y="5052"/>
                </a:lnTo>
                <a:lnTo>
                  <a:pt x="13076" y="5127"/>
                </a:lnTo>
                <a:lnTo>
                  <a:pt x="12999" y="5311"/>
                </a:lnTo>
                <a:lnTo>
                  <a:pt x="12885" y="5403"/>
                </a:lnTo>
                <a:lnTo>
                  <a:pt x="12810" y="5484"/>
                </a:lnTo>
                <a:lnTo>
                  <a:pt x="12797" y="5607"/>
                </a:lnTo>
                <a:lnTo>
                  <a:pt x="12755" y="5747"/>
                </a:lnTo>
                <a:lnTo>
                  <a:pt x="12807" y="5857"/>
                </a:lnTo>
                <a:lnTo>
                  <a:pt x="12807" y="5997"/>
                </a:lnTo>
                <a:lnTo>
                  <a:pt x="12819" y="6076"/>
                </a:lnTo>
                <a:lnTo>
                  <a:pt x="12756" y="6181"/>
                </a:lnTo>
                <a:lnTo>
                  <a:pt x="12627" y="6193"/>
                </a:lnTo>
                <a:lnTo>
                  <a:pt x="12507" y="6219"/>
                </a:lnTo>
                <a:lnTo>
                  <a:pt x="12420" y="6297"/>
                </a:lnTo>
                <a:lnTo>
                  <a:pt x="12363" y="6444"/>
                </a:lnTo>
                <a:lnTo>
                  <a:pt x="12365" y="6585"/>
                </a:lnTo>
                <a:lnTo>
                  <a:pt x="12323" y="6789"/>
                </a:lnTo>
                <a:lnTo>
                  <a:pt x="12323" y="6931"/>
                </a:lnTo>
                <a:lnTo>
                  <a:pt x="12299" y="7071"/>
                </a:lnTo>
                <a:lnTo>
                  <a:pt x="12153" y="7335"/>
                </a:lnTo>
                <a:lnTo>
                  <a:pt x="12098" y="7371"/>
                </a:lnTo>
                <a:lnTo>
                  <a:pt x="12018" y="7378"/>
                </a:lnTo>
                <a:lnTo>
                  <a:pt x="11879" y="7480"/>
                </a:lnTo>
                <a:lnTo>
                  <a:pt x="11750" y="7585"/>
                </a:lnTo>
                <a:lnTo>
                  <a:pt x="11630" y="7627"/>
                </a:lnTo>
                <a:lnTo>
                  <a:pt x="11541" y="7777"/>
                </a:lnTo>
                <a:lnTo>
                  <a:pt x="11529" y="7917"/>
                </a:lnTo>
                <a:lnTo>
                  <a:pt x="11472" y="8095"/>
                </a:lnTo>
                <a:lnTo>
                  <a:pt x="11429" y="8245"/>
                </a:lnTo>
                <a:lnTo>
                  <a:pt x="11414" y="8362"/>
                </a:lnTo>
                <a:lnTo>
                  <a:pt x="11411" y="8467"/>
                </a:lnTo>
                <a:lnTo>
                  <a:pt x="11357" y="8575"/>
                </a:lnTo>
                <a:lnTo>
                  <a:pt x="11363" y="8709"/>
                </a:lnTo>
                <a:lnTo>
                  <a:pt x="11357" y="8824"/>
                </a:lnTo>
                <a:lnTo>
                  <a:pt x="11249" y="8865"/>
                </a:lnTo>
                <a:lnTo>
                  <a:pt x="11155" y="8947"/>
                </a:lnTo>
                <a:lnTo>
                  <a:pt x="10984" y="8990"/>
                </a:lnTo>
                <a:lnTo>
                  <a:pt x="10984" y="9132"/>
                </a:lnTo>
                <a:lnTo>
                  <a:pt x="10974" y="9253"/>
                </a:lnTo>
                <a:lnTo>
                  <a:pt x="10944" y="9391"/>
                </a:lnTo>
                <a:lnTo>
                  <a:pt x="10989" y="9532"/>
                </a:lnTo>
                <a:lnTo>
                  <a:pt x="10986" y="9595"/>
                </a:lnTo>
                <a:lnTo>
                  <a:pt x="10896" y="9788"/>
                </a:lnTo>
                <a:lnTo>
                  <a:pt x="10725" y="9983"/>
                </a:lnTo>
                <a:lnTo>
                  <a:pt x="10680" y="10078"/>
                </a:lnTo>
                <a:lnTo>
                  <a:pt x="10681" y="10128"/>
                </a:lnTo>
                <a:lnTo>
                  <a:pt x="10593" y="10226"/>
                </a:lnTo>
                <a:lnTo>
                  <a:pt x="10555" y="10324"/>
                </a:lnTo>
                <a:lnTo>
                  <a:pt x="10450" y="10430"/>
                </a:lnTo>
                <a:lnTo>
                  <a:pt x="10340" y="10475"/>
                </a:lnTo>
                <a:lnTo>
                  <a:pt x="10259" y="10452"/>
                </a:lnTo>
                <a:lnTo>
                  <a:pt x="10201" y="10419"/>
                </a:lnTo>
                <a:lnTo>
                  <a:pt x="10119" y="10176"/>
                </a:lnTo>
                <a:lnTo>
                  <a:pt x="9987" y="10016"/>
                </a:lnTo>
                <a:lnTo>
                  <a:pt x="9819" y="9787"/>
                </a:lnTo>
                <a:lnTo>
                  <a:pt x="9601" y="9618"/>
                </a:lnTo>
                <a:lnTo>
                  <a:pt x="9502" y="9627"/>
                </a:lnTo>
                <a:lnTo>
                  <a:pt x="9357" y="9744"/>
                </a:lnTo>
                <a:lnTo>
                  <a:pt x="9305" y="9833"/>
                </a:lnTo>
                <a:lnTo>
                  <a:pt x="9211" y="9883"/>
                </a:lnTo>
                <a:lnTo>
                  <a:pt x="9043" y="9869"/>
                </a:lnTo>
                <a:lnTo>
                  <a:pt x="8982" y="9834"/>
                </a:lnTo>
                <a:lnTo>
                  <a:pt x="8897" y="9834"/>
                </a:lnTo>
                <a:lnTo>
                  <a:pt x="8796" y="9891"/>
                </a:lnTo>
                <a:lnTo>
                  <a:pt x="8740" y="9967"/>
                </a:lnTo>
                <a:lnTo>
                  <a:pt x="8653" y="10030"/>
                </a:lnTo>
                <a:lnTo>
                  <a:pt x="8569" y="10131"/>
                </a:lnTo>
                <a:lnTo>
                  <a:pt x="8429" y="10141"/>
                </a:lnTo>
                <a:lnTo>
                  <a:pt x="8325" y="10337"/>
                </a:lnTo>
                <a:lnTo>
                  <a:pt x="8187" y="10571"/>
                </a:lnTo>
                <a:lnTo>
                  <a:pt x="8117" y="10571"/>
                </a:lnTo>
                <a:lnTo>
                  <a:pt x="8004" y="10610"/>
                </a:lnTo>
                <a:lnTo>
                  <a:pt x="7929" y="10721"/>
                </a:lnTo>
                <a:lnTo>
                  <a:pt x="7908" y="10901"/>
                </a:lnTo>
                <a:lnTo>
                  <a:pt x="7720" y="11112"/>
                </a:lnTo>
                <a:lnTo>
                  <a:pt x="7624" y="11205"/>
                </a:lnTo>
                <a:lnTo>
                  <a:pt x="7519" y="11196"/>
                </a:lnTo>
                <a:lnTo>
                  <a:pt x="7439" y="11221"/>
                </a:lnTo>
                <a:lnTo>
                  <a:pt x="7434" y="11289"/>
                </a:lnTo>
                <a:lnTo>
                  <a:pt x="7389" y="11490"/>
                </a:lnTo>
                <a:lnTo>
                  <a:pt x="7334" y="11562"/>
                </a:lnTo>
                <a:lnTo>
                  <a:pt x="7304" y="11641"/>
                </a:lnTo>
                <a:lnTo>
                  <a:pt x="7473" y="11842"/>
                </a:lnTo>
                <a:lnTo>
                  <a:pt x="7414" y="11917"/>
                </a:lnTo>
                <a:lnTo>
                  <a:pt x="7345" y="11988"/>
                </a:lnTo>
                <a:lnTo>
                  <a:pt x="7334" y="12075"/>
                </a:lnTo>
                <a:lnTo>
                  <a:pt x="7387" y="12211"/>
                </a:lnTo>
                <a:lnTo>
                  <a:pt x="7384" y="12321"/>
                </a:lnTo>
                <a:lnTo>
                  <a:pt x="7318" y="12473"/>
                </a:lnTo>
                <a:lnTo>
                  <a:pt x="7261" y="12581"/>
                </a:lnTo>
                <a:lnTo>
                  <a:pt x="7130" y="12682"/>
                </a:lnTo>
                <a:lnTo>
                  <a:pt x="7136" y="12785"/>
                </a:lnTo>
                <a:lnTo>
                  <a:pt x="7087" y="12878"/>
                </a:lnTo>
                <a:lnTo>
                  <a:pt x="7043" y="12989"/>
                </a:lnTo>
                <a:lnTo>
                  <a:pt x="7086" y="13093"/>
                </a:lnTo>
                <a:lnTo>
                  <a:pt x="7130" y="13218"/>
                </a:lnTo>
                <a:lnTo>
                  <a:pt x="7131" y="13321"/>
                </a:lnTo>
                <a:lnTo>
                  <a:pt x="7039" y="13363"/>
                </a:lnTo>
                <a:lnTo>
                  <a:pt x="6911" y="13143"/>
                </a:lnTo>
                <a:lnTo>
                  <a:pt x="6880" y="13039"/>
                </a:lnTo>
                <a:lnTo>
                  <a:pt x="6842" y="12954"/>
                </a:lnTo>
                <a:lnTo>
                  <a:pt x="6797" y="12878"/>
                </a:lnTo>
                <a:lnTo>
                  <a:pt x="6740" y="12830"/>
                </a:lnTo>
                <a:lnTo>
                  <a:pt x="6712" y="12773"/>
                </a:lnTo>
                <a:lnTo>
                  <a:pt x="6654" y="12729"/>
                </a:lnTo>
                <a:lnTo>
                  <a:pt x="6599" y="12625"/>
                </a:lnTo>
                <a:lnTo>
                  <a:pt x="6483" y="12579"/>
                </a:lnTo>
                <a:lnTo>
                  <a:pt x="6507" y="12664"/>
                </a:lnTo>
                <a:lnTo>
                  <a:pt x="6577" y="12829"/>
                </a:lnTo>
                <a:lnTo>
                  <a:pt x="6646" y="13026"/>
                </a:lnTo>
                <a:lnTo>
                  <a:pt x="6615" y="13148"/>
                </a:lnTo>
                <a:lnTo>
                  <a:pt x="6463" y="13222"/>
                </a:lnTo>
                <a:lnTo>
                  <a:pt x="6243" y="13222"/>
                </a:lnTo>
                <a:lnTo>
                  <a:pt x="6154" y="13273"/>
                </a:lnTo>
                <a:lnTo>
                  <a:pt x="6072" y="13370"/>
                </a:lnTo>
                <a:lnTo>
                  <a:pt x="5852" y="13371"/>
                </a:lnTo>
                <a:lnTo>
                  <a:pt x="5716" y="13281"/>
                </a:lnTo>
                <a:lnTo>
                  <a:pt x="5629" y="13330"/>
                </a:lnTo>
                <a:lnTo>
                  <a:pt x="5535" y="13389"/>
                </a:lnTo>
                <a:lnTo>
                  <a:pt x="5480" y="13521"/>
                </a:lnTo>
                <a:lnTo>
                  <a:pt x="5422" y="13605"/>
                </a:lnTo>
                <a:lnTo>
                  <a:pt x="5317" y="13575"/>
                </a:lnTo>
                <a:lnTo>
                  <a:pt x="5253" y="13510"/>
                </a:lnTo>
                <a:lnTo>
                  <a:pt x="5163" y="13457"/>
                </a:lnTo>
                <a:lnTo>
                  <a:pt x="5079" y="13433"/>
                </a:lnTo>
                <a:lnTo>
                  <a:pt x="5020" y="13460"/>
                </a:lnTo>
                <a:lnTo>
                  <a:pt x="4918" y="13499"/>
                </a:lnTo>
                <a:lnTo>
                  <a:pt x="4834" y="13515"/>
                </a:lnTo>
                <a:lnTo>
                  <a:pt x="4771" y="13507"/>
                </a:lnTo>
                <a:lnTo>
                  <a:pt x="4647" y="13556"/>
                </a:lnTo>
                <a:lnTo>
                  <a:pt x="4609" y="13543"/>
                </a:lnTo>
                <a:lnTo>
                  <a:pt x="4536" y="13447"/>
                </a:lnTo>
                <a:lnTo>
                  <a:pt x="4437" y="13515"/>
                </a:lnTo>
                <a:lnTo>
                  <a:pt x="4281" y="13578"/>
                </a:lnTo>
                <a:lnTo>
                  <a:pt x="4211" y="13637"/>
                </a:lnTo>
                <a:lnTo>
                  <a:pt x="4107" y="13630"/>
                </a:lnTo>
                <a:lnTo>
                  <a:pt x="4004" y="13562"/>
                </a:lnTo>
                <a:lnTo>
                  <a:pt x="3880" y="13564"/>
                </a:lnTo>
                <a:lnTo>
                  <a:pt x="3806" y="13496"/>
                </a:lnTo>
                <a:lnTo>
                  <a:pt x="3751" y="13365"/>
                </a:lnTo>
                <a:lnTo>
                  <a:pt x="3665" y="13414"/>
                </a:lnTo>
                <a:lnTo>
                  <a:pt x="3577" y="13368"/>
                </a:lnTo>
                <a:lnTo>
                  <a:pt x="3548" y="13308"/>
                </a:lnTo>
                <a:lnTo>
                  <a:pt x="3542" y="13192"/>
                </a:lnTo>
                <a:lnTo>
                  <a:pt x="3505" y="13067"/>
                </a:lnTo>
                <a:lnTo>
                  <a:pt x="3506" y="12968"/>
                </a:lnTo>
                <a:lnTo>
                  <a:pt x="3432" y="12710"/>
                </a:lnTo>
                <a:lnTo>
                  <a:pt x="3300" y="12451"/>
                </a:lnTo>
                <a:lnTo>
                  <a:pt x="3250" y="12402"/>
                </a:lnTo>
                <a:lnTo>
                  <a:pt x="3155" y="12249"/>
                </a:lnTo>
                <a:lnTo>
                  <a:pt x="3115" y="12141"/>
                </a:lnTo>
                <a:lnTo>
                  <a:pt x="3051" y="12035"/>
                </a:lnTo>
                <a:lnTo>
                  <a:pt x="3045" y="11939"/>
                </a:lnTo>
                <a:lnTo>
                  <a:pt x="2988" y="11804"/>
                </a:lnTo>
                <a:lnTo>
                  <a:pt x="2922" y="11692"/>
                </a:lnTo>
                <a:lnTo>
                  <a:pt x="2883" y="11545"/>
                </a:lnTo>
                <a:lnTo>
                  <a:pt x="2824" y="11482"/>
                </a:lnTo>
                <a:lnTo>
                  <a:pt x="2778" y="11392"/>
                </a:lnTo>
                <a:lnTo>
                  <a:pt x="2780" y="11302"/>
                </a:lnTo>
                <a:lnTo>
                  <a:pt x="2735" y="11290"/>
                </a:lnTo>
                <a:lnTo>
                  <a:pt x="2684" y="11216"/>
                </a:lnTo>
                <a:lnTo>
                  <a:pt x="2630" y="11136"/>
                </a:lnTo>
                <a:lnTo>
                  <a:pt x="2594" y="11063"/>
                </a:lnTo>
                <a:lnTo>
                  <a:pt x="2403" y="10864"/>
                </a:lnTo>
                <a:lnTo>
                  <a:pt x="2337" y="10769"/>
                </a:lnTo>
                <a:lnTo>
                  <a:pt x="2226" y="10656"/>
                </a:lnTo>
                <a:lnTo>
                  <a:pt x="2088" y="10588"/>
                </a:lnTo>
                <a:lnTo>
                  <a:pt x="1929" y="10569"/>
                </a:lnTo>
                <a:lnTo>
                  <a:pt x="1808" y="10516"/>
                </a:lnTo>
                <a:lnTo>
                  <a:pt x="1767" y="10467"/>
                </a:lnTo>
                <a:lnTo>
                  <a:pt x="1579" y="10444"/>
                </a:lnTo>
                <a:lnTo>
                  <a:pt x="1322" y="10444"/>
                </a:lnTo>
                <a:lnTo>
                  <a:pt x="1246" y="10388"/>
                </a:lnTo>
                <a:lnTo>
                  <a:pt x="1152" y="10394"/>
                </a:lnTo>
                <a:lnTo>
                  <a:pt x="890" y="10343"/>
                </a:lnTo>
                <a:lnTo>
                  <a:pt x="769" y="10395"/>
                </a:lnTo>
                <a:lnTo>
                  <a:pt x="659" y="10386"/>
                </a:lnTo>
                <a:close/>
              </a:path>
            </a:pathLst>
          </a:custGeom>
          <a:solidFill>
            <a:srgbClr val="B2D4EF"/>
          </a:solidFill>
          <a:ln w="19050" cmpd="sng">
            <a:noFill/>
            <a:prstDash val="solid"/>
            <a:round/>
            <a:headEnd/>
            <a:tailEnd/>
          </a:ln>
          <a:effectLst/>
        </p:spPr>
        <p:txBody>
          <a:bodyPr/>
          <a:lstStyle/>
          <a:p>
            <a:endParaRPr lang="zh-CN" altLang="en-US" kern="0">
              <a:solidFill>
                <a:sysClr val="windowText" lastClr="000000"/>
              </a:solidFill>
            </a:endParaRPr>
          </a:p>
        </p:txBody>
      </p:sp>
      <p:sp>
        <p:nvSpPr>
          <p:cNvPr id="311" name="Title 2"/>
          <p:cNvSpPr txBox="1">
            <a:spLocks/>
          </p:cNvSpPr>
          <p:nvPr/>
        </p:nvSpPr>
        <p:spPr>
          <a:xfrm>
            <a:off x="153265" y="94959"/>
            <a:ext cx="9681940" cy="364003"/>
          </a:xfrm>
          <a:prstGeom prst="rect">
            <a:avLst/>
          </a:prstGeom>
          <a:noFill/>
        </p:spPr>
        <p:txBody>
          <a:bodyPr vert="horz" lIns="0" tIns="0" rIns="0" bIns="0" rtlCol="0" anchor="t" anchorCtr="0">
            <a:noAutofit/>
          </a:bodyPr>
          <a:lstStyle>
            <a:defPPr>
              <a:defRPr lang="en-US"/>
            </a:defPPr>
            <a:lvl1pPr>
              <a:lnSpc>
                <a:spcPct val="70000"/>
              </a:lnSpc>
              <a:defRPr sz="2800" b="1" i="0" kern="0">
                <a:solidFill>
                  <a:srgbClr val="00338D"/>
                </a:solidFill>
                <a:latin typeface="Univers 47 CondensedLight" panose="00000400000000000000" pitchFamily="2" charset="0"/>
                <a:cs typeface="KPMG Extralight"/>
              </a:defRPr>
            </a:lvl1pPr>
          </a:lstStyle>
          <a:p>
            <a:pPr>
              <a:defRPr/>
            </a:pPr>
            <a:r>
              <a:rPr lang="en-US" sz="4400" b="0" kern="1200" dirty="0" smtClean="0">
                <a:latin typeface="KPMG Extralight" panose="020B0303030202040204" pitchFamily="34" charset="0"/>
                <a:cs typeface="+mj-cs"/>
              </a:rPr>
              <a:t>Background</a:t>
            </a:r>
            <a:endParaRPr lang="en-US" sz="4400" b="0" kern="1200" dirty="0">
              <a:latin typeface="KPMG Extralight" panose="020B0303030202040204" pitchFamily="34" charset="0"/>
              <a:cs typeface="+mj-cs"/>
            </a:endParaRPr>
          </a:p>
        </p:txBody>
      </p:sp>
      <p:sp>
        <p:nvSpPr>
          <p:cNvPr id="312" name="Rectangle 311"/>
          <p:cNvSpPr/>
          <p:nvPr/>
        </p:nvSpPr>
        <p:spPr>
          <a:xfrm>
            <a:off x="86590" y="602065"/>
            <a:ext cx="4080424" cy="211083"/>
          </a:xfrm>
          <a:prstGeom prst="rect">
            <a:avLst/>
          </a:prstGeom>
        </p:spPr>
        <p:txBody>
          <a:bodyPr wrap="square">
            <a:spAutoFit/>
          </a:bodyPr>
          <a:lstStyle/>
          <a:p>
            <a:pPr>
              <a:lnSpc>
                <a:spcPct val="70000"/>
              </a:lnSpc>
            </a:pPr>
            <a:r>
              <a:rPr lang="en-US" sz="1050" b="1" dirty="0" smtClean="0">
                <a:solidFill>
                  <a:srgbClr val="005EB8">
                    <a:lumMod val="75000"/>
                  </a:srgbClr>
                </a:solidFill>
              </a:rPr>
              <a:t>Peer Group &amp; Global Industry Benchmark </a:t>
            </a:r>
            <a:endParaRPr lang="en-US" sz="1050" b="1" dirty="0">
              <a:solidFill>
                <a:srgbClr val="005EB8">
                  <a:lumMod val="75000"/>
                </a:srgbClr>
              </a:solidFill>
            </a:endParaRPr>
          </a:p>
        </p:txBody>
      </p:sp>
      <p:sp>
        <p:nvSpPr>
          <p:cNvPr id="313" name="Rectangle 312"/>
          <p:cNvSpPr/>
          <p:nvPr/>
        </p:nvSpPr>
        <p:spPr>
          <a:xfrm>
            <a:off x="86590" y="845861"/>
            <a:ext cx="11362460" cy="307777"/>
          </a:xfrm>
          <a:prstGeom prst="rect">
            <a:avLst/>
          </a:prstGeom>
        </p:spPr>
        <p:txBody>
          <a:bodyPr wrap="square">
            <a:spAutoFit/>
          </a:bodyPr>
          <a:lstStyle/>
          <a:p>
            <a:pPr defTabSz="713603">
              <a:defRPr/>
            </a:pPr>
            <a:r>
              <a:rPr lang="en-US" sz="1400" dirty="0" err="1" smtClean="0">
                <a:solidFill>
                  <a:srgbClr val="00338D"/>
                </a:solidFill>
              </a:rPr>
              <a:t>FBNQuest</a:t>
            </a:r>
            <a:r>
              <a:rPr lang="en-US" sz="1400" dirty="0" smtClean="0">
                <a:solidFill>
                  <a:srgbClr val="00338D"/>
                </a:solidFill>
              </a:rPr>
              <a:t> was </a:t>
            </a:r>
            <a:r>
              <a:rPr lang="en-US" sz="1400" dirty="0">
                <a:solidFill>
                  <a:srgbClr val="00338D"/>
                </a:solidFill>
              </a:rPr>
              <a:t>benchmarked against </a:t>
            </a:r>
            <a:r>
              <a:rPr lang="en-US" sz="1400" dirty="0" smtClean="0">
                <a:solidFill>
                  <a:srgbClr val="00338D"/>
                </a:solidFill>
              </a:rPr>
              <a:t>a wide variety of local </a:t>
            </a:r>
            <a:r>
              <a:rPr lang="en-US" sz="1400" dirty="0">
                <a:solidFill>
                  <a:srgbClr val="00338D"/>
                </a:solidFill>
              </a:rPr>
              <a:t>peers and global leaders in its </a:t>
            </a:r>
            <a:r>
              <a:rPr lang="en-US" sz="1400" dirty="0" smtClean="0">
                <a:solidFill>
                  <a:srgbClr val="00338D"/>
                </a:solidFill>
              </a:rPr>
              <a:t>lines </a:t>
            </a:r>
            <a:r>
              <a:rPr lang="en-US" sz="1400" dirty="0">
                <a:solidFill>
                  <a:srgbClr val="00338D"/>
                </a:solidFill>
              </a:rPr>
              <a:t>of </a:t>
            </a:r>
            <a:r>
              <a:rPr lang="en-US" sz="1400" dirty="0" smtClean="0">
                <a:solidFill>
                  <a:srgbClr val="00338D"/>
                </a:solidFill>
              </a:rPr>
              <a:t>business as identified below:</a:t>
            </a:r>
            <a:endParaRPr lang="en-US" sz="1400" dirty="0">
              <a:solidFill>
                <a:srgbClr val="00338D"/>
              </a:solidFill>
            </a:endParaRPr>
          </a:p>
        </p:txBody>
      </p:sp>
      <p:grpSp>
        <p:nvGrpSpPr>
          <p:cNvPr id="314" name="Group 313"/>
          <p:cNvGrpSpPr/>
          <p:nvPr/>
        </p:nvGrpSpPr>
        <p:grpSpPr>
          <a:xfrm>
            <a:off x="11469271" y="94959"/>
            <a:ext cx="473779" cy="457200"/>
            <a:chOff x="506594" y="1180539"/>
            <a:chExt cx="473779" cy="457200"/>
          </a:xfrm>
          <a:solidFill>
            <a:srgbClr val="2D5491"/>
          </a:solidFill>
        </p:grpSpPr>
        <p:sp>
          <p:nvSpPr>
            <p:cNvPr id="315" name="Oval 314"/>
            <p:cNvSpPr/>
            <p:nvPr/>
          </p:nvSpPr>
          <p:spPr>
            <a:xfrm>
              <a:off x="506594" y="1180539"/>
              <a:ext cx="457200" cy="457200"/>
            </a:xfrm>
            <a:prstGeom prst="ellipse">
              <a:avLst/>
            </a:prstGeom>
            <a:noFill/>
            <a:ln w="38100" cap="rnd" cmpd="sng" algn="ctr">
              <a:solidFill>
                <a:srgbClr val="2D5491"/>
              </a:solidFill>
              <a:prstDash val="solid"/>
            </a:ln>
            <a:effectLst/>
          </p:spPr>
          <p:txBody>
            <a:bodyPr lIns="54610" tIns="54610" rIns="54610" bIns="54610" rtlCol="0" anchor="ctr"/>
            <a:lstStyle/>
            <a:p>
              <a:pPr defTabSz="914198">
                <a:defRPr/>
              </a:pPr>
              <a:endParaRPr lang="en-GB" sz="1500" kern="0" dirty="0" smtClean="0">
                <a:solidFill>
                  <a:prstClr val="white"/>
                </a:solidFill>
                <a:latin typeface="Arial"/>
              </a:endParaRPr>
            </a:p>
          </p:txBody>
        </p:sp>
        <p:sp>
          <p:nvSpPr>
            <p:cNvPr id="316" name="TextBox 315"/>
            <p:cNvSpPr txBox="1"/>
            <p:nvPr/>
          </p:nvSpPr>
          <p:spPr>
            <a:xfrm>
              <a:off x="506603" y="1255250"/>
              <a:ext cx="473770" cy="307777"/>
            </a:xfrm>
            <a:prstGeom prst="rect">
              <a:avLst/>
            </a:prstGeom>
            <a:noFill/>
            <a:ln>
              <a:noFill/>
            </a:ln>
          </p:spPr>
          <p:txBody>
            <a:bodyPr wrap="square" lIns="0" tIns="0" rIns="0" bIns="0" rtlCol="0">
              <a:spAutoFit/>
            </a:bodyPr>
            <a:lstStyle/>
            <a:p>
              <a:pPr algn="ctr"/>
              <a:r>
                <a:rPr lang="en-US" sz="2000" b="1" dirty="0" smtClean="0">
                  <a:solidFill>
                    <a:srgbClr val="2D5491"/>
                  </a:solidFill>
                  <a:cs typeface="Arial" pitchFamily="34" charset="0"/>
                </a:rPr>
                <a:t>2B</a:t>
              </a:r>
            </a:p>
          </p:txBody>
        </p:sp>
      </p:grpSp>
      <p:sp>
        <p:nvSpPr>
          <p:cNvPr id="317" name="Isosceles Triangle 316"/>
          <p:cNvSpPr/>
          <p:nvPr/>
        </p:nvSpPr>
        <p:spPr>
          <a:xfrm rot="5400000">
            <a:off x="11015869" y="171094"/>
            <a:ext cx="451410" cy="299141"/>
          </a:xfrm>
          <a:prstGeom prst="triangle">
            <a:avLst/>
          </a:prstGeom>
          <a:solidFill>
            <a:srgbClr val="2D5491"/>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nchorCtr="0"/>
          <a:lstStyle/>
          <a:p>
            <a:pPr algn="ctr"/>
            <a:endParaRPr lang="en-AU" sz="1400" dirty="0" err="1" smtClean="0">
              <a:solidFill>
                <a:srgbClr val="FFFFFF"/>
              </a:solidFill>
              <a:latin typeface="Calibri" panose="020F0502020204030204" pitchFamily="34" charset="0"/>
            </a:endParaRPr>
          </a:p>
        </p:txBody>
      </p:sp>
      <p:grpSp>
        <p:nvGrpSpPr>
          <p:cNvPr id="18" name="Group 17"/>
          <p:cNvGrpSpPr/>
          <p:nvPr/>
        </p:nvGrpSpPr>
        <p:grpSpPr>
          <a:xfrm>
            <a:off x="9293925" y="2671173"/>
            <a:ext cx="816144" cy="394959"/>
            <a:chOff x="9580250" y="2467973"/>
            <a:chExt cx="816144" cy="394959"/>
          </a:xfrm>
        </p:grpSpPr>
        <p:pic>
          <p:nvPicPr>
            <p:cNvPr id="305" name="Picture 304"/>
            <p:cNvPicPr>
              <a:picLocks noChangeAspect="1"/>
            </p:cNvPicPr>
            <p:nvPr/>
          </p:nvPicPr>
          <p:blipFill rotWithShape="1">
            <a:blip r:embed="rId3" cstate="print">
              <a:extLst>
                <a:ext uri="{28A0092B-C50C-407E-A947-70E740481C1C}">
                  <a14:useLocalDpi xmlns:a14="http://schemas.microsoft.com/office/drawing/2010/main" val="0"/>
                </a:ext>
              </a:extLst>
            </a:blip>
            <a:srcRect l="3544"/>
            <a:stretch/>
          </p:blipFill>
          <p:spPr>
            <a:xfrm>
              <a:off x="9580250" y="2561384"/>
              <a:ext cx="816144" cy="301548"/>
            </a:xfrm>
            <a:prstGeom prst="rect">
              <a:avLst/>
            </a:prstGeom>
          </p:spPr>
        </p:pic>
        <p:sp>
          <p:nvSpPr>
            <p:cNvPr id="403" name="Oval 402"/>
            <p:cNvSpPr/>
            <p:nvPr/>
          </p:nvSpPr>
          <p:spPr>
            <a:xfrm>
              <a:off x="9645186" y="2467973"/>
              <a:ext cx="14089" cy="1384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US"/>
            </a:p>
          </p:txBody>
        </p:sp>
      </p:grpSp>
      <p:grpSp>
        <p:nvGrpSpPr>
          <p:cNvPr id="26" name="Group 25"/>
          <p:cNvGrpSpPr/>
          <p:nvPr/>
        </p:nvGrpSpPr>
        <p:grpSpPr>
          <a:xfrm>
            <a:off x="7813434" y="2731424"/>
            <a:ext cx="1210924" cy="392225"/>
            <a:chOff x="8012963" y="2595060"/>
            <a:chExt cx="1210924" cy="392225"/>
          </a:xfrm>
        </p:grpSpPr>
        <p:pic>
          <p:nvPicPr>
            <p:cNvPr id="324" name="Picture 323"/>
            <p:cNvPicPr>
              <a:picLocks noChangeAspect="1"/>
            </p:cNvPicPr>
            <p:nvPr/>
          </p:nvPicPr>
          <p:blipFill>
            <a:blip r:embed="rId4"/>
            <a:stretch>
              <a:fillRect/>
            </a:stretch>
          </p:blipFill>
          <p:spPr>
            <a:xfrm>
              <a:off x="8012963" y="2621826"/>
              <a:ext cx="1210924" cy="365459"/>
            </a:xfrm>
            <a:prstGeom prst="rect">
              <a:avLst/>
            </a:prstGeom>
            <a:ln>
              <a:solidFill>
                <a:schemeClr val="bg1">
                  <a:lumMod val="95000"/>
                </a:schemeClr>
              </a:solidFill>
            </a:ln>
          </p:spPr>
        </p:pic>
        <p:sp>
          <p:nvSpPr>
            <p:cNvPr id="451" name="Oval 450"/>
            <p:cNvSpPr/>
            <p:nvPr/>
          </p:nvSpPr>
          <p:spPr>
            <a:xfrm>
              <a:off x="8142785" y="2595060"/>
              <a:ext cx="14089" cy="13847"/>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US"/>
            </a:p>
          </p:txBody>
        </p:sp>
      </p:grpSp>
      <p:grpSp>
        <p:nvGrpSpPr>
          <p:cNvPr id="25" name="Group 24"/>
          <p:cNvGrpSpPr/>
          <p:nvPr/>
        </p:nvGrpSpPr>
        <p:grpSpPr>
          <a:xfrm>
            <a:off x="7070042" y="2897137"/>
            <a:ext cx="616636" cy="674142"/>
            <a:chOff x="3705624" y="5360271"/>
            <a:chExt cx="570790" cy="570790"/>
          </a:xfrm>
        </p:grpSpPr>
        <p:pic>
          <p:nvPicPr>
            <p:cNvPr id="38924" name="Picture 12" descr="Image result for charles schwab"/>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705624" y="5360271"/>
              <a:ext cx="570790" cy="570790"/>
            </a:xfrm>
            <a:prstGeom prst="rect">
              <a:avLst/>
            </a:prstGeom>
            <a:noFill/>
            <a:extLst>
              <a:ext uri="{909E8E84-426E-40DD-AFC4-6F175D3DCCD1}">
                <a14:hiddenFill xmlns:a14="http://schemas.microsoft.com/office/drawing/2010/main">
                  <a:solidFill>
                    <a:srgbClr val="FFFFFF"/>
                  </a:solidFill>
                </a14:hiddenFill>
              </a:ext>
            </a:extLst>
          </p:spPr>
        </p:pic>
        <p:sp>
          <p:nvSpPr>
            <p:cNvPr id="415" name="Oval 414"/>
            <p:cNvSpPr/>
            <p:nvPr/>
          </p:nvSpPr>
          <p:spPr>
            <a:xfrm>
              <a:off x="3792814" y="5486353"/>
              <a:ext cx="14089" cy="1384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US"/>
            </a:p>
          </p:txBody>
        </p:sp>
        <p:sp>
          <p:nvSpPr>
            <p:cNvPr id="487" name="Oval 486"/>
            <p:cNvSpPr/>
            <p:nvPr/>
          </p:nvSpPr>
          <p:spPr>
            <a:xfrm>
              <a:off x="4122059" y="5565055"/>
              <a:ext cx="14089" cy="1384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US"/>
            </a:p>
          </p:txBody>
        </p:sp>
        <p:sp>
          <p:nvSpPr>
            <p:cNvPr id="490" name="Oval 489"/>
            <p:cNvSpPr/>
            <p:nvPr/>
          </p:nvSpPr>
          <p:spPr>
            <a:xfrm>
              <a:off x="3898491" y="5486353"/>
              <a:ext cx="14089" cy="13847"/>
            </a:xfrm>
            <a:prstGeom prst="ellipse">
              <a:avLst/>
            </a:prstGeom>
            <a:solidFill>
              <a:srgbClr val="007C92"/>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US"/>
            </a:p>
          </p:txBody>
        </p:sp>
        <p:sp>
          <p:nvSpPr>
            <p:cNvPr id="493" name="Oval 492"/>
            <p:cNvSpPr/>
            <p:nvPr/>
          </p:nvSpPr>
          <p:spPr>
            <a:xfrm>
              <a:off x="4122059" y="5671554"/>
              <a:ext cx="14089" cy="13847"/>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US"/>
            </a:p>
          </p:txBody>
        </p:sp>
        <p:sp>
          <p:nvSpPr>
            <p:cNvPr id="499" name="Oval 498"/>
            <p:cNvSpPr/>
            <p:nvPr/>
          </p:nvSpPr>
          <p:spPr>
            <a:xfrm>
              <a:off x="4122059" y="5778053"/>
              <a:ext cx="14089" cy="13847"/>
            </a:xfrm>
            <a:prstGeom prst="ellipse">
              <a:avLst/>
            </a:prstGeom>
            <a:solidFill>
              <a:srgbClr val="97989A"/>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US"/>
            </a:p>
          </p:txBody>
        </p:sp>
        <p:sp>
          <p:nvSpPr>
            <p:cNvPr id="502" name="Oval 501"/>
            <p:cNvSpPr/>
            <p:nvPr/>
          </p:nvSpPr>
          <p:spPr>
            <a:xfrm>
              <a:off x="4011784" y="5486353"/>
              <a:ext cx="14089" cy="13847"/>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US"/>
            </a:p>
          </p:txBody>
        </p:sp>
        <p:sp>
          <p:nvSpPr>
            <p:cNvPr id="505" name="Oval 504"/>
            <p:cNvSpPr/>
            <p:nvPr/>
          </p:nvSpPr>
          <p:spPr>
            <a:xfrm>
              <a:off x="4122059" y="5879934"/>
              <a:ext cx="14089" cy="13847"/>
            </a:xfrm>
            <a:prstGeom prst="ellipse">
              <a:avLst/>
            </a:prstGeom>
            <a:solidFill>
              <a:srgbClr val="C84E00"/>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US"/>
            </a:p>
          </p:txBody>
        </p:sp>
      </p:grpSp>
      <p:pic>
        <p:nvPicPr>
          <p:cNvPr id="572" name="Picture 14" descr="Related image"/>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250494" y="3682801"/>
            <a:ext cx="1091265" cy="493324"/>
          </a:xfrm>
          <a:prstGeom prst="rect">
            <a:avLst/>
          </a:prstGeom>
          <a:noFill/>
          <a:ln>
            <a:solidFill>
              <a:schemeClr val="bg1">
                <a:lumMod val="95000"/>
              </a:schemeClr>
            </a:solidFill>
          </a:ln>
          <a:extLst>
            <a:ext uri="{909E8E84-426E-40DD-AFC4-6F175D3DCCD1}">
              <a14:hiddenFill xmlns:a14="http://schemas.microsoft.com/office/drawing/2010/main">
                <a:solidFill>
                  <a:srgbClr val="FFFFFF"/>
                </a:solidFill>
              </a14:hiddenFill>
            </a:ext>
          </a:extLst>
        </p:spPr>
      </p:pic>
      <p:pic>
        <p:nvPicPr>
          <p:cNvPr id="573" name="Picture 572"/>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5302094" y="3315766"/>
            <a:ext cx="1109045" cy="295150"/>
          </a:xfrm>
          <a:prstGeom prst="rect">
            <a:avLst/>
          </a:prstGeom>
          <a:ln>
            <a:solidFill>
              <a:schemeClr val="bg1">
                <a:lumMod val="95000"/>
              </a:schemeClr>
            </a:solidFill>
          </a:ln>
        </p:spPr>
      </p:pic>
      <p:pic>
        <p:nvPicPr>
          <p:cNvPr id="574" name="Picture 4" descr="Image result for jpmorgan logo"/>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t="35128" b="38205"/>
          <a:stretch/>
        </p:blipFill>
        <p:spPr bwMode="auto">
          <a:xfrm>
            <a:off x="5753626" y="2929039"/>
            <a:ext cx="1205807" cy="326556"/>
          </a:xfrm>
          <a:prstGeom prst="rect">
            <a:avLst/>
          </a:prstGeom>
          <a:noFill/>
          <a:ln>
            <a:solidFill>
              <a:schemeClr val="bg1">
                <a:lumMod val="95000"/>
              </a:schemeClr>
            </a:solidFill>
          </a:ln>
          <a:extLst>
            <a:ext uri="{909E8E84-426E-40DD-AFC4-6F175D3DCCD1}">
              <a14:hiddenFill xmlns:a14="http://schemas.microsoft.com/office/drawing/2010/main">
                <a:solidFill>
                  <a:srgbClr val="FFFFFF"/>
                </a:solidFill>
              </a14:hiddenFill>
            </a:ext>
          </a:extLst>
        </p:spPr>
      </p:pic>
      <p:pic>
        <p:nvPicPr>
          <p:cNvPr id="575" name="Picture 10" descr="Image result for morgan stanley logo"/>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911198" y="2315972"/>
            <a:ext cx="1487754" cy="371938"/>
          </a:xfrm>
          <a:prstGeom prst="rect">
            <a:avLst/>
          </a:prstGeom>
          <a:solidFill>
            <a:srgbClr val="F4F9FD"/>
          </a:solidFill>
        </p:spPr>
      </p:pic>
      <p:pic>
        <p:nvPicPr>
          <p:cNvPr id="576" name="Picture 8" descr="Related image"/>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084719" y="2133852"/>
            <a:ext cx="704700" cy="702980"/>
          </a:xfrm>
          <a:prstGeom prst="rect">
            <a:avLst/>
          </a:prstGeom>
          <a:solidFill>
            <a:schemeClr val="bg1"/>
          </a:solidFill>
        </p:spPr>
      </p:pic>
      <p:pic>
        <p:nvPicPr>
          <p:cNvPr id="577" name="Picture 576"/>
          <p:cNvPicPr>
            <a:picLocks noChangeAspect="1"/>
          </p:cNvPicPr>
          <p:nvPr/>
        </p:nvPicPr>
        <p:blipFill>
          <a:blip r:embed="rId11"/>
          <a:stretch>
            <a:fillRect/>
          </a:stretch>
        </p:blipFill>
        <p:spPr>
          <a:xfrm>
            <a:off x="2427524" y="3861111"/>
            <a:ext cx="676995" cy="262022"/>
          </a:xfrm>
          <a:prstGeom prst="rect">
            <a:avLst/>
          </a:prstGeom>
        </p:spPr>
      </p:pic>
      <p:pic>
        <p:nvPicPr>
          <p:cNvPr id="578" name="Picture 577"/>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647005" y="4196810"/>
            <a:ext cx="836026" cy="321637"/>
          </a:xfrm>
          <a:prstGeom prst="rect">
            <a:avLst/>
          </a:prstGeom>
        </p:spPr>
      </p:pic>
      <p:pic>
        <p:nvPicPr>
          <p:cNvPr id="579" name="Picture 578"/>
          <p:cNvPicPr>
            <a:picLocks noChangeAspect="1"/>
          </p:cNvPicPr>
          <p:nvPr/>
        </p:nvPicPr>
        <p:blipFill rotWithShape="1">
          <a:blip r:embed="rId13" cstate="print">
            <a:extLst>
              <a:ext uri="{28A0092B-C50C-407E-A947-70E740481C1C}">
                <a14:useLocalDpi xmlns:a14="http://schemas.microsoft.com/office/drawing/2010/main" val="0"/>
              </a:ext>
            </a:extLst>
          </a:blip>
          <a:srcRect r="7198"/>
          <a:stretch/>
        </p:blipFill>
        <p:spPr>
          <a:xfrm>
            <a:off x="1675517" y="4774224"/>
            <a:ext cx="555680" cy="336816"/>
          </a:xfrm>
          <a:prstGeom prst="rect">
            <a:avLst/>
          </a:prstGeom>
        </p:spPr>
      </p:pic>
      <p:pic>
        <p:nvPicPr>
          <p:cNvPr id="580" name="Picture 579"/>
          <p:cNvPicPr>
            <a:picLocks noChangeAspect="1"/>
          </p:cNvPicPr>
          <p:nvPr/>
        </p:nvPicPr>
        <p:blipFill rotWithShape="1">
          <a:blip r:embed="rId14">
            <a:extLst>
              <a:ext uri="{28A0092B-C50C-407E-A947-70E740481C1C}">
                <a14:useLocalDpi xmlns:a14="http://schemas.microsoft.com/office/drawing/2010/main" val="0"/>
              </a:ext>
            </a:extLst>
          </a:blip>
          <a:srcRect t="32902" b="25103"/>
          <a:stretch/>
        </p:blipFill>
        <p:spPr>
          <a:xfrm>
            <a:off x="686476" y="4308300"/>
            <a:ext cx="811971" cy="340985"/>
          </a:xfrm>
          <a:prstGeom prst="rect">
            <a:avLst/>
          </a:prstGeom>
        </p:spPr>
      </p:pic>
      <p:pic>
        <p:nvPicPr>
          <p:cNvPr id="584" name="Picture 583"/>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370840" y="3726596"/>
            <a:ext cx="635507" cy="313863"/>
          </a:xfrm>
          <a:prstGeom prst="rect">
            <a:avLst/>
          </a:prstGeom>
        </p:spPr>
      </p:pic>
      <p:pic>
        <p:nvPicPr>
          <p:cNvPr id="585" name="Picture 2" descr="Image result for axa mansard logo"/>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2228445" y="3492950"/>
            <a:ext cx="1056918" cy="310245"/>
          </a:xfrm>
          <a:prstGeom prst="rect">
            <a:avLst/>
          </a:prstGeom>
          <a:noFill/>
          <a:extLst>
            <a:ext uri="{909E8E84-426E-40DD-AFC4-6F175D3DCCD1}">
              <a14:hiddenFill xmlns:a14="http://schemas.microsoft.com/office/drawing/2010/main">
                <a:solidFill>
                  <a:srgbClr val="FFFFFF"/>
                </a:solidFill>
              </a14:hiddenFill>
            </a:ext>
          </a:extLst>
        </p:spPr>
      </p:pic>
      <p:pic>
        <p:nvPicPr>
          <p:cNvPr id="586" name="Picture 585"/>
          <p:cNvPicPr>
            <a:picLocks noChangeAspect="1"/>
          </p:cNvPicPr>
          <p:nvPr/>
        </p:nvPicPr>
        <p:blipFill>
          <a:blip r:embed="rId17"/>
          <a:stretch>
            <a:fillRect/>
          </a:stretch>
        </p:blipFill>
        <p:spPr>
          <a:xfrm>
            <a:off x="622229" y="3803195"/>
            <a:ext cx="627818" cy="399860"/>
          </a:xfrm>
          <a:prstGeom prst="rect">
            <a:avLst/>
          </a:prstGeom>
          <a:ln>
            <a:solidFill>
              <a:schemeClr val="bg1">
                <a:lumMod val="95000"/>
              </a:schemeClr>
            </a:solidFill>
          </a:ln>
        </p:spPr>
      </p:pic>
      <p:pic>
        <p:nvPicPr>
          <p:cNvPr id="599" name="Picture 12" descr="Image result for nova merchant bank"/>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892972" y="3214762"/>
            <a:ext cx="1000452" cy="474995"/>
          </a:xfrm>
          <a:prstGeom prst="rect">
            <a:avLst/>
          </a:prstGeom>
          <a:noFill/>
          <a:extLst>
            <a:ext uri="{909E8E84-426E-40DD-AFC4-6F175D3DCCD1}">
              <a14:hiddenFill xmlns:a14="http://schemas.microsoft.com/office/drawing/2010/main">
                <a:solidFill>
                  <a:srgbClr val="FFFFFF"/>
                </a:solidFill>
              </a14:hiddenFill>
            </a:ext>
          </a:extLst>
        </p:spPr>
      </p:pic>
      <p:pic>
        <p:nvPicPr>
          <p:cNvPr id="303" name="Picture 302"/>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8405524" y="2313345"/>
            <a:ext cx="696120" cy="377192"/>
          </a:xfrm>
          <a:prstGeom prst="rect">
            <a:avLst/>
          </a:prstGeom>
          <a:ln>
            <a:solidFill>
              <a:schemeClr val="bg1">
                <a:lumMod val="85000"/>
              </a:schemeClr>
            </a:solidFill>
          </a:ln>
        </p:spPr>
      </p:pic>
      <p:pic>
        <p:nvPicPr>
          <p:cNvPr id="306" name="Picture 305"/>
          <p:cNvPicPr>
            <a:picLocks noChangeAspect="1"/>
          </p:cNvPicPr>
          <p:nvPr/>
        </p:nvPicPr>
        <p:blipFill>
          <a:blip r:embed="rId20"/>
          <a:stretch>
            <a:fillRect/>
          </a:stretch>
        </p:blipFill>
        <p:spPr>
          <a:xfrm>
            <a:off x="7965084" y="3271382"/>
            <a:ext cx="1103758" cy="438804"/>
          </a:xfrm>
          <a:prstGeom prst="rect">
            <a:avLst/>
          </a:prstGeom>
          <a:ln>
            <a:solidFill>
              <a:schemeClr val="bg1">
                <a:lumMod val="95000"/>
              </a:schemeClr>
            </a:solidFill>
          </a:ln>
        </p:spPr>
      </p:pic>
    </p:spTree>
    <p:extLst>
      <p:ext uri="{BB962C8B-B14F-4D97-AF65-F5344CB8AC3E}">
        <p14:creationId xmlns:p14="http://schemas.microsoft.com/office/powerpoint/2010/main" val="4674678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TextBox 66"/>
          <p:cNvSpPr txBox="1"/>
          <p:nvPr/>
        </p:nvSpPr>
        <p:spPr>
          <a:xfrm>
            <a:off x="129474" y="211341"/>
            <a:ext cx="2893125" cy="615553"/>
          </a:xfrm>
          <a:prstGeom prst="rect">
            <a:avLst/>
          </a:prstGeom>
          <a:noFill/>
        </p:spPr>
        <p:txBody>
          <a:bodyPr wrap="square" lIns="0" tIns="0" rIns="0" bIns="0" rtlCol="0">
            <a:spAutoFit/>
          </a:bodyPr>
          <a:lstStyle/>
          <a:p>
            <a:r>
              <a:rPr lang="en-US" sz="4000" b="1" dirty="0" smtClean="0">
                <a:solidFill>
                  <a:schemeClr val="bg1"/>
                </a:solidFill>
                <a:latin typeface="KPMG Extralight" panose="020B0303030202040204" pitchFamily="34" charset="0"/>
                <a:cs typeface="Arial" pitchFamily="34" charset="0"/>
              </a:rPr>
              <a:t>Co creation</a:t>
            </a:r>
            <a:endParaRPr lang="en-GB" sz="4000" b="1" dirty="0" smtClean="0">
              <a:solidFill>
                <a:schemeClr val="bg1"/>
              </a:solidFill>
              <a:latin typeface="KPMG Extralight" panose="020B0303030202040204" pitchFamily="34" charset="0"/>
              <a:cs typeface="Arial" pitchFamily="34" charset="0"/>
            </a:endParaRPr>
          </a:p>
        </p:txBody>
      </p:sp>
      <p:sp>
        <p:nvSpPr>
          <p:cNvPr id="68" name="Title 2"/>
          <p:cNvSpPr txBox="1">
            <a:spLocks/>
          </p:cNvSpPr>
          <p:nvPr/>
        </p:nvSpPr>
        <p:spPr>
          <a:xfrm>
            <a:off x="350680" y="204811"/>
            <a:ext cx="11440885" cy="538505"/>
          </a:xfrm>
          <a:prstGeom prst="rect">
            <a:avLst/>
          </a:prstGeom>
        </p:spPr>
        <p:txBody>
          <a:bodyPr lIns="0" rIns="0"/>
          <a:lstStyle>
            <a:lvl1pPr algn="l" defTabSz="890789" rtl="0" eaLnBrk="1" latinLnBrk="0" hangingPunct="1">
              <a:lnSpc>
                <a:spcPct val="70000"/>
              </a:lnSpc>
              <a:spcBef>
                <a:spcPct val="0"/>
              </a:spcBef>
              <a:buNone/>
              <a:defRPr kumimoji="0" lang="en-GB" sz="4400" b="0" i="0" u="none" strike="noStrike" kern="1200" cap="none" spc="0" normalizeH="0" baseline="0" noProof="0">
                <a:ln>
                  <a:noFill/>
                </a:ln>
                <a:solidFill>
                  <a:srgbClr val="00338D"/>
                </a:solidFill>
                <a:effectLst/>
                <a:uLnTx/>
                <a:uFillTx/>
                <a:latin typeface="KPMG Extralight" panose="020B0303030202040204" pitchFamily="34" charset="0"/>
                <a:ea typeface="+mj-ea"/>
                <a:cs typeface="+mj-cs"/>
              </a:defRPr>
            </a:lvl1pPr>
            <a:lvl2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2pPr>
            <a:lvl3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3pPr>
            <a:lvl4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4pPr>
            <a:lvl5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5pPr>
            <a:lvl6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6pPr>
            <a:lvl7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7pPr>
            <a:lvl8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8pPr>
            <a:lvl9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9pPr>
          </a:lstStyle>
          <a:p>
            <a:r>
              <a:rPr lang="en-US" dirty="0" smtClean="0"/>
              <a:t>Global benchmarks are more aggressive in customer engagement via social media channels than local benchmarks</a:t>
            </a:r>
            <a:endParaRPr lang="en-US" dirty="0"/>
          </a:p>
        </p:txBody>
      </p:sp>
      <p:graphicFrame>
        <p:nvGraphicFramePr>
          <p:cNvPr id="11" name="Table 10"/>
          <p:cNvGraphicFramePr>
            <a:graphicFrameLocks noGrp="1"/>
          </p:cNvGraphicFramePr>
          <p:nvPr>
            <p:extLst/>
          </p:nvPr>
        </p:nvGraphicFramePr>
        <p:xfrm>
          <a:off x="411120" y="1413789"/>
          <a:ext cx="4523034" cy="4856939"/>
        </p:xfrm>
        <a:graphic>
          <a:graphicData uri="http://schemas.openxmlformats.org/drawingml/2006/table">
            <a:tbl>
              <a:tblPr bandRow="1">
                <a:tableStyleId>{5C22544A-7EE6-4342-B048-85BDC9FD1C3A}</a:tableStyleId>
              </a:tblPr>
              <a:tblGrid>
                <a:gridCol w="583035"/>
                <a:gridCol w="1176025"/>
                <a:gridCol w="926994"/>
                <a:gridCol w="816436"/>
                <a:gridCol w="1020544"/>
              </a:tblGrid>
              <a:tr h="462555">
                <a:tc>
                  <a:txBody>
                    <a:bodyPr/>
                    <a:lstStyle/>
                    <a:p>
                      <a:r>
                        <a:rPr lang="en-US" sz="1050" dirty="0" smtClean="0">
                          <a:solidFill>
                            <a:schemeClr val="bg1"/>
                          </a:solidFill>
                        </a:rPr>
                        <a:t>Rank</a:t>
                      </a:r>
                      <a:endParaRPr lang="en-US" sz="1050" dirty="0">
                        <a:solidFill>
                          <a:schemeClr val="bg1"/>
                        </a:solidFill>
                      </a:endParaRPr>
                    </a:p>
                  </a:txBody>
                  <a:tcPr anchor="ctr">
                    <a:solidFill>
                      <a:srgbClr val="470A68"/>
                    </a:solidFill>
                  </a:tcPr>
                </a:tc>
                <a:tc>
                  <a:txBody>
                    <a:bodyPr/>
                    <a:lstStyle/>
                    <a:p>
                      <a:r>
                        <a:rPr lang="en-US" sz="1050" dirty="0" smtClean="0">
                          <a:solidFill>
                            <a:schemeClr val="bg1"/>
                          </a:solidFill>
                        </a:rPr>
                        <a:t>Bank</a:t>
                      </a:r>
                      <a:endParaRPr lang="en-US" sz="1050" dirty="0">
                        <a:solidFill>
                          <a:schemeClr val="bg1"/>
                        </a:solidFill>
                      </a:endParaRPr>
                    </a:p>
                  </a:txBody>
                  <a:tcPr anchor="ctr">
                    <a:solidFill>
                      <a:srgbClr val="470A68"/>
                    </a:solidFill>
                  </a:tcPr>
                </a:tc>
                <a:tc>
                  <a:txBody>
                    <a:bodyPr/>
                    <a:lstStyle/>
                    <a:p>
                      <a:r>
                        <a:rPr lang="en-US" sz="1050" dirty="0" smtClean="0">
                          <a:solidFill>
                            <a:schemeClr val="bg1"/>
                          </a:solidFill>
                        </a:rPr>
                        <a:t>Facebook Likes</a:t>
                      </a:r>
                      <a:endParaRPr lang="en-US" sz="1050" dirty="0">
                        <a:solidFill>
                          <a:schemeClr val="bg1"/>
                        </a:solidFill>
                      </a:endParaRPr>
                    </a:p>
                  </a:txBody>
                  <a:tcPr anchor="ctr">
                    <a:solidFill>
                      <a:srgbClr val="470A68"/>
                    </a:solidFill>
                  </a:tcPr>
                </a:tc>
                <a:tc>
                  <a:txBody>
                    <a:bodyPr/>
                    <a:lstStyle/>
                    <a:p>
                      <a:r>
                        <a:rPr lang="en-US" sz="1050" dirty="0" smtClean="0">
                          <a:solidFill>
                            <a:schemeClr val="bg1"/>
                          </a:solidFill>
                        </a:rPr>
                        <a:t>Twitter Followers</a:t>
                      </a:r>
                      <a:endParaRPr lang="en-US" sz="1050" dirty="0">
                        <a:solidFill>
                          <a:schemeClr val="bg1"/>
                        </a:solidFill>
                      </a:endParaRPr>
                    </a:p>
                  </a:txBody>
                  <a:tcPr anchor="ctr">
                    <a:solidFill>
                      <a:srgbClr val="470A68"/>
                    </a:solidFill>
                  </a:tcPr>
                </a:tc>
                <a:tc>
                  <a:txBody>
                    <a:bodyPr/>
                    <a:lstStyle/>
                    <a:p>
                      <a:r>
                        <a:rPr lang="en-US" sz="1050" dirty="0" err="1" smtClean="0">
                          <a:solidFill>
                            <a:schemeClr val="bg1"/>
                          </a:solidFill>
                        </a:rPr>
                        <a:t>Youtube</a:t>
                      </a:r>
                      <a:r>
                        <a:rPr lang="en-US" sz="1050" dirty="0" smtClean="0">
                          <a:solidFill>
                            <a:schemeClr val="bg1"/>
                          </a:solidFill>
                        </a:rPr>
                        <a:t> Views</a:t>
                      </a:r>
                      <a:endParaRPr lang="en-US" sz="1050" dirty="0">
                        <a:solidFill>
                          <a:schemeClr val="bg1"/>
                        </a:solidFill>
                      </a:endParaRPr>
                    </a:p>
                  </a:txBody>
                  <a:tcPr anchor="ctr">
                    <a:solidFill>
                      <a:srgbClr val="470A68"/>
                    </a:solidFill>
                  </a:tcPr>
                </a:tc>
              </a:tr>
              <a:tr h="460880">
                <a:tc>
                  <a:txBody>
                    <a:bodyPr/>
                    <a:lstStyle/>
                    <a:p>
                      <a:r>
                        <a:rPr lang="en-US" sz="1050" dirty="0" smtClean="0"/>
                        <a:t>1</a:t>
                      </a:r>
                      <a:endParaRPr lang="en-US" sz="1050" dirty="0"/>
                    </a:p>
                  </a:txBody>
                  <a:tcPr anchor="ctr">
                    <a:solidFill>
                      <a:srgbClr val="F3E9F3"/>
                    </a:solidFill>
                  </a:tcPr>
                </a:tc>
                <a:tc>
                  <a:txBody>
                    <a:bodyPr/>
                    <a:lstStyle/>
                    <a:p>
                      <a:r>
                        <a:rPr lang="en-US" sz="1050" dirty="0" smtClean="0"/>
                        <a:t>State Bank of India</a:t>
                      </a:r>
                      <a:endParaRPr lang="en-US" sz="1050" dirty="0"/>
                    </a:p>
                  </a:txBody>
                  <a:tcPr anchor="ctr">
                    <a:noFill/>
                  </a:tcPr>
                </a:tc>
                <a:tc>
                  <a:txBody>
                    <a:bodyPr/>
                    <a:lstStyle/>
                    <a:p>
                      <a:pPr algn="ctr"/>
                      <a:r>
                        <a:rPr lang="en-US" sz="1050" dirty="0" smtClean="0"/>
                        <a:t>16,725,529</a:t>
                      </a:r>
                      <a:endParaRPr lang="en-US" sz="1050" dirty="0"/>
                    </a:p>
                  </a:txBody>
                  <a:tcPr anchor="ctr">
                    <a:noFill/>
                  </a:tcPr>
                </a:tc>
                <a:tc>
                  <a:txBody>
                    <a:bodyPr/>
                    <a:lstStyle/>
                    <a:p>
                      <a:pPr algn="ctr"/>
                      <a:r>
                        <a:rPr lang="en-US" sz="1050" dirty="0" smtClean="0"/>
                        <a:t>3,391,045</a:t>
                      </a:r>
                      <a:endParaRPr lang="en-US" sz="1050" dirty="0"/>
                    </a:p>
                  </a:txBody>
                  <a:tcPr anchor="ctr">
                    <a:noFill/>
                  </a:tcPr>
                </a:tc>
                <a:tc>
                  <a:txBody>
                    <a:bodyPr/>
                    <a:lstStyle/>
                    <a:p>
                      <a:pPr algn="ctr"/>
                      <a:r>
                        <a:rPr lang="en-US" sz="1050" dirty="0" smtClean="0"/>
                        <a:t>165,337,163</a:t>
                      </a:r>
                      <a:endParaRPr lang="en-US" sz="1050" dirty="0"/>
                    </a:p>
                  </a:txBody>
                  <a:tcPr anchor="ctr">
                    <a:noFill/>
                  </a:tcPr>
                </a:tc>
              </a:tr>
              <a:tr h="347647">
                <a:tc>
                  <a:txBody>
                    <a:bodyPr/>
                    <a:lstStyle/>
                    <a:p>
                      <a:r>
                        <a:rPr lang="en-US" sz="1050" dirty="0" smtClean="0"/>
                        <a:t>2</a:t>
                      </a:r>
                      <a:endParaRPr lang="en-US" sz="1050" dirty="0"/>
                    </a:p>
                  </a:txBody>
                  <a:tcPr anchor="ctr">
                    <a:solidFill>
                      <a:srgbClr val="F3E9F3"/>
                    </a:solidFill>
                  </a:tcPr>
                </a:tc>
                <a:tc>
                  <a:txBody>
                    <a:bodyPr/>
                    <a:lstStyle/>
                    <a:p>
                      <a:r>
                        <a:rPr lang="en-US" sz="1050" dirty="0" smtClean="0"/>
                        <a:t>Wells Fargo</a:t>
                      </a:r>
                      <a:endParaRPr lang="en-US" sz="1050" dirty="0"/>
                    </a:p>
                  </a:txBody>
                  <a:tcPr anchor="ctr">
                    <a:noFill/>
                  </a:tcPr>
                </a:tc>
                <a:tc>
                  <a:txBody>
                    <a:bodyPr/>
                    <a:lstStyle/>
                    <a:p>
                      <a:pPr algn="ctr"/>
                      <a:r>
                        <a:rPr lang="en-US" sz="1050" dirty="0" smtClean="0"/>
                        <a:t>1,069,315</a:t>
                      </a:r>
                      <a:endParaRPr lang="en-US" sz="1050" dirty="0"/>
                    </a:p>
                  </a:txBody>
                  <a:tcPr anchor="ctr">
                    <a:noFill/>
                  </a:tcPr>
                </a:tc>
                <a:tc>
                  <a:txBody>
                    <a:bodyPr/>
                    <a:lstStyle/>
                    <a:p>
                      <a:pPr algn="ctr"/>
                      <a:r>
                        <a:rPr lang="en-US" sz="1050" dirty="0" smtClean="0"/>
                        <a:t>283,457</a:t>
                      </a:r>
                      <a:endParaRPr lang="en-US" sz="1050" dirty="0"/>
                    </a:p>
                  </a:txBody>
                  <a:tcPr anchor="ctr">
                    <a:noFill/>
                  </a:tcPr>
                </a:tc>
                <a:tc>
                  <a:txBody>
                    <a:bodyPr/>
                    <a:lstStyle/>
                    <a:p>
                      <a:pPr algn="ctr"/>
                      <a:r>
                        <a:rPr lang="en-US" sz="1050" dirty="0" smtClean="0"/>
                        <a:t>220,965,299</a:t>
                      </a:r>
                      <a:endParaRPr lang="en-US" sz="1050" dirty="0"/>
                    </a:p>
                  </a:txBody>
                  <a:tcPr anchor="ctr">
                    <a:noFill/>
                  </a:tcPr>
                </a:tc>
              </a:tr>
              <a:tr h="282673">
                <a:tc>
                  <a:txBody>
                    <a:bodyPr/>
                    <a:lstStyle/>
                    <a:p>
                      <a:r>
                        <a:rPr lang="en-US" sz="1050" dirty="0" smtClean="0"/>
                        <a:t>3</a:t>
                      </a:r>
                      <a:endParaRPr lang="en-US" sz="1050" dirty="0"/>
                    </a:p>
                  </a:txBody>
                  <a:tcPr anchor="ctr">
                    <a:solidFill>
                      <a:srgbClr val="F3E9F3"/>
                    </a:solidFill>
                  </a:tcPr>
                </a:tc>
                <a:tc>
                  <a:txBody>
                    <a:bodyPr/>
                    <a:lstStyle/>
                    <a:p>
                      <a:r>
                        <a:rPr lang="en-US" sz="1050" dirty="0" smtClean="0"/>
                        <a:t>Yes</a:t>
                      </a:r>
                      <a:endParaRPr lang="en-US" sz="1050" dirty="0"/>
                    </a:p>
                  </a:txBody>
                  <a:tcPr anchor="ctr">
                    <a:noFill/>
                  </a:tcPr>
                </a:tc>
                <a:tc>
                  <a:txBody>
                    <a:bodyPr/>
                    <a:lstStyle/>
                    <a:p>
                      <a:pPr algn="ctr"/>
                      <a:r>
                        <a:rPr lang="en-US" sz="1050" dirty="0" smtClean="0"/>
                        <a:t>7,412,846</a:t>
                      </a:r>
                      <a:endParaRPr lang="en-US" sz="1050" dirty="0"/>
                    </a:p>
                  </a:txBody>
                  <a:tcPr anchor="ctr">
                    <a:noFill/>
                  </a:tcPr>
                </a:tc>
                <a:tc>
                  <a:txBody>
                    <a:bodyPr/>
                    <a:lstStyle/>
                    <a:p>
                      <a:pPr marL="0" marR="0" lvl="0" indent="0" algn="ctr" defTabSz="890789" rtl="0" eaLnBrk="1" fontAlgn="auto" latinLnBrk="0" hangingPunct="1">
                        <a:lnSpc>
                          <a:spcPct val="100000"/>
                        </a:lnSpc>
                        <a:spcBef>
                          <a:spcPts val="0"/>
                        </a:spcBef>
                        <a:spcAft>
                          <a:spcPts val="0"/>
                        </a:spcAft>
                        <a:buClrTx/>
                        <a:buSzTx/>
                        <a:buFontTx/>
                        <a:buNone/>
                        <a:tabLst/>
                        <a:defRPr/>
                      </a:pPr>
                      <a:r>
                        <a:rPr lang="en-US" sz="1050" dirty="0" smtClean="0"/>
                        <a:t>3,285,435</a:t>
                      </a:r>
                    </a:p>
                  </a:txBody>
                  <a:tcPr anchor="ctr">
                    <a:noFill/>
                  </a:tcPr>
                </a:tc>
                <a:tc>
                  <a:txBody>
                    <a:bodyPr/>
                    <a:lstStyle/>
                    <a:p>
                      <a:pPr algn="ctr"/>
                      <a:r>
                        <a:rPr lang="en-US" sz="1050" dirty="0" smtClean="0"/>
                        <a:t>83,373,274</a:t>
                      </a:r>
                      <a:endParaRPr lang="en-US" sz="1050" dirty="0"/>
                    </a:p>
                  </a:txBody>
                  <a:tcPr anchor="ctr">
                    <a:noFill/>
                  </a:tcPr>
                </a:tc>
              </a:tr>
              <a:tr h="347647">
                <a:tc>
                  <a:txBody>
                    <a:bodyPr/>
                    <a:lstStyle/>
                    <a:p>
                      <a:r>
                        <a:rPr lang="en-US" sz="1050" dirty="0" smtClean="0"/>
                        <a:t>4</a:t>
                      </a:r>
                      <a:endParaRPr lang="en-US" sz="1050" dirty="0"/>
                    </a:p>
                  </a:txBody>
                  <a:tcPr anchor="ctr">
                    <a:solidFill>
                      <a:srgbClr val="F3E9F3"/>
                    </a:solidFill>
                  </a:tcPr>
                </a:tc>
                <a:tc>
                  <a:txBody>
                    <a:bodyPr/>
                    <a:lstStyle/>
                    <a:p>
                      <a:r>
                        <a:rPr lang="en-US" sz="1050" dirty="0" smtClean="0"/>
                        <a:t>ICICI</a:t>
                      </a:r>
                      <a:endParaRPr lang="en-US" sz="1050" dirty="0"/>
                    </a:p>
                  </a:txBody>
                  <a:tcPr anchor="ctr">
                    <a:noFill/>
                  </a:tcPr>
                </a:tc>
                <a:tc>
                  <a:txBody>
                    <a:bodyPr/>
                    <a:lstStyle/>
                    <a:p>
                      <a:pPr algn="ctr"/>
                      <a:r>
                        <a:rPr lang="en-US" sz="1050" dirty="0" smtClean="0"/>
                        <a:t>5,526,165</a:t>
                      </a:r>
                      <a:endParaRPr lang="en-US" sz="1050" dirty="0"/>
                    </a:p>
                  </a:txBody>
                  <a:tcPr anchor="ctr">
                    <a:noFill/>
                  </a:tcPr>
                </a:tc>
                <a:tc>
                  <a:txBody>
                    <a:bodyPr/>
                    <a:lstStyle/>
                    <a:p>
                      <a:pPr algn="ctr"/>
                      <a:r>
                        <a:rPr lang="en-US" sz="1050" dirty="0" smtClean="0"/>
                        <a:t>446,222</a:t>
                      </a:r>
                      <a:endParaRPr lang="en-US" sz="1050" dirty="0"/>
                    </a:p>
                  </a:txBody>
                  <a:tcPr anchor="ctr">
                    <a:noFill/>
                  </a:tcPr>
                </a:tc>
                <a:tc>
                  <a:txBody>
                    <a:bodyPr/>
                    <a:lstStyle/>
                    <a:p>
                      <a:pPr algn="ctr"/>
                      <a:r>
                        <a:rPr lang="en-US" sz="1050" dirty="0" smtClean="0"/>
                        <a:t>101,625,014</a:t>
                      </a:r>
                      <a:endParaRPr lang="en-US" sz="1050" dirty="0"/>
                    </a:p>
                  </a:txBody>
                  <a:tcPr anchor="ctr">
                    <a:noFill/>
                  </a:tcPr>
                </a:tc>
              </a:tr>
              <a:tr h="282673">
                <a:tc>
                  <a:txBody>
                    <a:bodyPr/>
                    <a:lstStyle/>
                    <a:p>
                      <a:r>
                        <a:rPr lang="en-US" sz="1050" dirty="0" smtClean="0"/>
                        <a:t>5</a:t>
                      </a:r>
                      <a:endParaRPr lang="en-US" sz="1050" dirty="0"/>
                    </a:p>
                  </a:txBody>
                  <a:tcPr anchor="ctr">
                    <a:solidFill>
                      <a:srgbClr val="F3E9F3"/>
                    </a:solidFill>
                  </a:tcPr>
                </a:tc>
                <a:tc>
                  <a:txBody>
                    <a:bodyPr/>
                    <a:lstStyle/>
                    <a:p>
                      <a:r>
                        <a:rPr lang="en-US" sz="1050" dirty="0" err="1" smtClean="0"/>
                        <a:t>GTBank</a:t>
                      </a:r>
                      <a:endParaRPr lang="en-US" sz="1050" dirty="0"/>
                    </a:p>
                  </a:txBody>
                  <a:tcPr anchor="ctr">
                    <a:noFill/>
                  </a:tcPr>
                </a:tc>
                <a:tc>
                  <a:txBody>
                    <a:bodyPr/>
                    <a:lstStyle/>
                    <a:p>
                      <a:pPr algn="ctr"/>
                      <a:r>
                        <a:rPr lang="en-US" sz="1050" dirty="0" smtClean="0"/>
                        <a:t>5,719,449</a:t>
                      </a:r>
                      <a:endParaRPr lang="en-US" sz="1050" dirty="0"/>
                    </a:p>
                  </a:txBody>
                  <a:tcPr anchor="ctr">
                    <a:noFill/>
                  </a:tcPr>
                </a:tc>
                <a:tc>
                  <a:txBody>
                    <a:bodyPr/>
                    <a:lstStyle/>
                    <a:p>
                      <a:pPr algn="ctr"/>
                      <a:r>
                        <a:rPr lang="en-US" sz="1050" dirty="0" smtClean="0"/>
                        <a:t>1,354,508</a:t>
                      </a:r>
                      <a:endParaRPr lang="en-US" sz="1050" dirty="0"/>
                    </a:p>
                  </a:txBody>
                  <a:tcPr anchor="ctr">
                    <a:noFill/>
                  </a:tcPr>
                </a:tc>
                <a:tc>
                  <a:txBody>
                    <a:bodyPr/>
                    <a:lstStyle/>
                    <a:p>
                      <a:pPr algn="ctr"/>
                      <a:r>
                        <a:rPr lang="en-US" sz="1050" dirty="0" smtClean="0"/>
                        <a:t>12,058,388</a:t>
                      </a:r>
                      <a:endParaRPr lang="en-US" sz="1050" dirty="0"/>
                    </a:p>
                  </a:txBody>
                  <a:tcPr anchor="ctr">
                    <a:noFill/>
                  </a:tcPr>
                </a:tc>
              </a:tr>
              <a:tr h="282673">
                <a:tc>
                  <a:txBody>
                    <a:bodyPr/>
                    <a:lstStyle/>
                    <a:p>
                      <a:r>
                        <a:rPr lang="en-US" sz="1050" dirty="0" smtClean="0"/>
                        <a:t>6</a:t>
                      </a:r>
                      <a:endParaRPr lang="en-US" sz="1050" dirty="0"/>
                    </a:p>
                  </a:txBody>
                  <a:tcPr anchor="ctr">
                    <a:solidFill>
                      <a:srgbClr val="F3E9F3"/>
                    </a:solidFill>
                  </a:tcPr>
                </a:tc>
                <a:tc>
                  <a:txBody>
                    <a:bodyPr/>
                    <a:lstStyle/>
                    <a:p>
                      <a:r>
                        <a:rPr lang="en-US" sz="1050" dirty="0" smtClean="0"/>
                        <a:t>Axis</a:t>
                      </a:r>
                      <a:endParaRPr lang="en-US" sz="1050" dirty="0"/>
                    </a:p>
                  </a:txBody>
                  <a:tcPr anchor="ctr">
                    <a:noFill/>
                  </a:tcPr>
                </a:tc>
                <a:tc>
                  <a:txBody>
                    <a:bodyPr/>
                    <a:lstStyle/>
                    <a:p>
                      <a:pPr algn="ctr"/>
                      <a:r>
                        <a:rPr lang="en-US" sz="1050" dirty="0" smtClean="0"/>
                        <a:t>3,692,091</a:t>
                      </a:r>
                      <a:endParaRPr lang="en-US" sz="1050" dirty="0"/>
                    </a:p>
                  </a:txBody>
                  <a:tcPr anchor="ctr">
                    <a:noFill/>
                  </a:tcPr>
                </a:tc>
                <a:tc>
                  <a:txBody>
                    <a:bodyPr/>
                    <a:lstStyle/>
                    <a:p>
                      <a:pPr algn="ctr"/>
                      <a:r>
                        <a:rPr lang="en-US" sz="1050" dirty="0" smtClean="0"/>
                        <a:t>257,314</a:t>
                      </a:r>
                      <a:endParaRPr lang="en-US" sz="1050" dirty="0"/>
                    </a:p>
                  </a:txBody>
                  <a:tcPr anchor="ctr">
                    <a:noFill/>
                  </a:tcPr>
                </a:tc>
                <a:tc>
                  <a:txBody>
                    <a:bodyPr/>
                    <a:lstStyle/>
                    <a:p>
                      <a:pPr algn="ctr"/>
                      <a:r>
                        <a:rPr lang="en-US" sz="1050" dirty="0" smtClean="0"/>
                        <a:t>66,880,294</a:t>
                      </a:r>
                      <a:endParaRPr lang="en-US" sz="1050" dirty="0"/>
                    </a:p>
                  </a:txBody>
                  <a:tcPr anchor="ctr">
                    <a:noFill/>
                  </a:tcPr>
                </a:tc>
              </a:tr>
              <a:tr h="282673">
                <a:tc>
                  <a:txBody>
                    <a:bodyPr/>
                    <a:lstStyle/>
                    <a:p>
                      <a:r>
                        <a:rPr lang="en-US" sz="1050" dirty="0" smtClean="0"/>
                        <a:t>7</a:t>
                      </a:r>
                      <a:endParaRPr lang="en-US" sz="1050" dirty="0"/>
                    </a:p>
                  </a:txBody>
                  <a:tcPr anchor="ctr">
                    <a:solidFill>
                      <a:srgbClr val="F3E9F3"/>
                    </a:solidFill>
                  </a:tcPr>
                </a:tc>
                <a:tc>
                  <a:txBody>
                    <a:bodyPr/>
                    <a:lstStyle/>
                    <a:p>
                      <a:r>
                        <a:rPr lang="en-US" sz="1050" dirty="0" smtClean="0"/>
                        <a:t>CIMB</a:t>
                      </a:r>
                      <a:endParaRPr lang="en-US" sz="1050" dirty="0"/>
                    </a:p>
                  </a:txBody>
                  <a:tcPr anchor="ctr">
                    <a:noFill/>
                  </a:tcPr>
                </a:tc>
                <a:tc>
                  <a:txBody>
                    <a:bodyPr/>
                    <a:lstStyle/>
                    <a:p>
                      <a:pPr algn="ctr"/>
                      <a:r>
                        <a:rPr lang="en-US" sz="1050" dirty="0" smtClean="0"/>
                        <a:t>1,573,240</a:t>
                      </a:r>
                      <a:endParaRPr lang="en-US" sz="1050" dirty="0"/>
                    </a:p>
                  </a:txBody>
                  <a:tcPr anchor="ctr">
                    <a:noFill/>
                  </a:tcPr>
                </a:tc>
                <a:tc>
                  <a:txBody>
                    <a:bodyPr/>
                    <a:lstStyle/>
                    <a:p>
                      <a:pPr algn="ctr"/>
                      <a:r>
                        <a:rPr lang="en-US" sz="1050" dirty="0" smtClean="0"/>
                        <a:t>133,823</a:t>
                      </a:r>
                      <a:endParaRPr lang="en-US" sz="1050" dirty="0"/>
                    </a:p>
                  </a:txBody>
                  <a:tcPr anchor="ctr">
                    <a:noFill/>
                  </a:tcPr>
                </a:tc>
                <a:tc>
                  <a:txBody>
                    <a:bodyPr/>
                    <a:lstStyle/>
                    <a:p>
                      <a:pPr algn="ctr"/>
                      <a:r>
                        <a:rPr lang="en-US" sz="1050" dirty="0" smtClean="0"/>
                        <a:t>72,957,776</a:t>
                      </a:r>
                      <a:endParaRPr lang="en-US" sz="1050" dirty="0"/>
                    </a:p>
                  </a:txBody>
                  <a:tcPr anchor="ctr">
                    <a:noFill/>
                  </a:tcPr>
                </a:tc>
              </a:tr>
              <a:tr h="282673">
                <a:tc>
                  <a:txBody>
                    <a:bodyPr/>
                    <a:lstStyle/>
                    <a:p>
                      <a:r>
                        <a:rPr lang="en-US" sz="1050" dirty="0" smtClean="0"/>
                        <a:t>8</a:t>
                      </a:r>
                      <a:endParaRPr lang="en-US" sz="1050" dirty="0"/>
                    </a:p>
                  </a:txBody>
                  <a:tcPr anchor="ctr">
                    <a:solidFill>
                      <a:srgbClr val="F3E9F3"/>
                    </a:solidFill>
                  </a:tcPr>
                </a:tc>
                <a:tc>
                  <a:txBody>
                    <a:bodyPr/>
                    <a:lstStyle/>
                    <a:p>
                      <a:r>
                        <a:rPr lang="en-US" sz="1050" dirty="0" err="1" smtClean="0"/>
                        <a:t>Kotak</a:t>
                      </a:r>
                      <a:r>
                        <a:rPr lang="en-US" sz="1050" dirty="0" smtClean="0"/>
                        <a:t> Mahindra</a:t>
                      </a:r>
                      <a:endParaRPr lang="en-US" sz="1050" dirty="0"/>
                    </a:p>
                  </a:txBody>
                  <a:tcPr anchor="ctr">
                    <a:noFill/>
                  </a:tcPr>
                </a:tc>
                <a:tc>
                  <a:txBody>
                    <a:bodyPr/>
                    <a:lstStyle/>
                    <a:p>
                      <a:pPr algn="ctr"/>
                      <a:r>
                        <a:rPr lang="en-US" sz="1050" dirty="0" smtClean="0"/>
                        <a:t>1,373,361</a:t>
                      </a:r>
                      <a:endParaRPr lang="en-US" sz="1050" dirty="0"/>
                    </a:p>
                  </a:txBody>
                  <a:tcPr anchor="ctr">
                    <a:noFill/>
                  </a:tcPr>
                </a:tc>
                <a:tc>
                  <a:txBody>
                    <a:bodyPr/>
                    <a:lstStyle/>
                    <a:p>
                      <a:pPr algn="ctr"/>
                      <a:r>
                        <a:rPr lang="en-US" sz="1050" dirty="0" smtClean="0"/>
                        <a:t>214,297</a:t>
                      </a:r>
                      <a:endParaRPr lang="en-US" sz="1050" dirty="0"/>
                    </a:p>
                  </a:txBody>
                  <a:tcPr anchor="ctr">
                    <a:noFill/>
                  </a:tcPr>
                </a:tc>
                <a:tc>
                  <a:txBody>
                    <a:bodyPr/>
                    <a:lstStyle/>
                    <a:p>
                      <a:pPr algn="ctr"/>
                      <a:r>
                        <a:rPr lang="en-US" sz="1050" dirty="0" smtClean="0"/>
                        <a:t>67,210,980</a:t>
                      </a:r>
                      <a:endParaRPr lang="en-US" sz="1050" dirty="0"/>
                    </a:p>
                  </a:txBody>
                  <a:tcPr anchor="ctr">
                    <a:noFill/>
                  </a:tcPr>
                </a:tc>
              </a:tr>
              <a:tr h="282673">
                <a:tc>
                  <a:txBody>
                    <a:bodyPr/>
                    <a:lstStyle/>
                    <a:p>
                      <a:r>
                        <a:rPr lang="en-US" sz="1050" dirty="0" smtClean="0"/>
                        <a:t>9</a:t>
                      </a:r>
                      <a:endParaRPr lang="en-US" sz="1050" dirty="0"/>
                    </a:p>
                  </a:txBody>
                  <a:tcPr anchor="ctr">
                    <a:solidFill>
                      <a:srgbClr val="F3E9F3"/>
                    </a:solidFill>
                  </a:tcPr>
                </a:tc>
                <a:tc>
                  <a:txBody>
                    <a:bodyPr/>
                    <a:lstStyle/>
                    <a:p>
                      <a:r>
                        <a:rPr lang="en-US" sz="1050" dirty="0" smtClean="0"/>
                        <a:t>HDFC</a:t>
                      </a:r>
                      <a:endParaRPr lang="en-US" sz="1050" dirty="0"/>
                    </a:p>
                  </a:txBody>
                  <a:tcPr anchor="ctr">
                    <a:noFill/>
                  </a:tcPr>
                </a:tc>
                <a:tc>
                  <a:txBody>
                    <a:bodyPr/>
                    <a:lstStyle/>
                    <a:p>
                      <a:pPr algn="ctr"/>
                      <a:r>
                        <a:rPr lang="en-US" sz="1050" dirty="0" smtClean="0"/>
                        <a:t>2,701,067</a:t>
                      </a:r>
                      <a:endParaRPr lang="en-US" sz="1050" dirty="0"/>
                    </a:p>
                  </a:txBody>
                  <a:tcPr anchor="ctr">
                    <a:noFill/>
                  </a:tcPr>
                </a:tc>
                <a:tc>
                  <a:txBody>
                    <a:bodyPr/>
                    <a:lstStyle/>
                    <a:p>
                      <a:pPr algn="ctr"/>
                      <a:r>
                        <a:rPr lang="en-US" sz="1050" dirty="0" smtClean="0"/>
                        <a:t>286,597</a:t>
                      </a:r>
                      <a:endParaRPr lang="en-US" sz="1050" dirty="0"/>
                    </a:p>
                  </a:txBody>
                  <a:tcPr anchor="ctr">
                    <a:noFill/>
                  </a:tcPr>
                </a:tc>
                <a:tc>
                  <a:txBody>
                    <a:bodyPr/>
                    <a:lstStyle/>
                    <a:p>
                      <a:pPr algn="ctr"/>
                      <a:r>
                        <a:rPr lang="en-US" sz="1050" dirty="0" smtClean="0"/>
                        <a:t>48,779,636</a:t>
                      </a:r>
                      <a:endParaRPr lang="en-US" sz="1050" dirty="0"/>
                    </a:p>
                  </a:txBody>
                  <a:tcPr anchor="ctr">
                    <a:noFill/>
                  </a:tcPr>
                </a:tc>
              </a:tr>
              <a:tr h="282673">
                <a:tc>
                  <a:txBody>
                    <a:bodyPr/>
                    <a:lstStyle/>
                    <a:p>
                      <a:r>
                        <a:rPr lang="en-US" sz="1050" dirty="0" smtClean="0"/>
                        <a:t>10</a:t>
                      </a:r>
                      <a:endParaRPr lang="en-US" sz="1050" dirty="0"/>
                    </a:p>
                  </a:txBody>
                  <a:tcPr anchor="ctr">
                    <a:solidFill>
                      <a:srgbClr val="E7CBCE"/>
                    </a:solidFill>
                  </a:tcPr>
                </a:tc>
                <a:tc>
                  <a:txBody>
                    <a:bodyPr/>
                    <a:lstStyle/>
                    <a:p>
                      <a:r>
                        <a:rPr lang="en-US" sz="1050" dirty="0" smtClean="0"/>
                        <a:t>Zenith Bank</a:t>
                      </a:r>
                      <a:endParaRPr lang="en-US" sz="1050" dirty="0"/>
                    </a:p>
                  </a:txBody>
                  <a:tcPr anchor="ctr">
                    <a:solidFill>
                      <a:srgbClr val="E7CBCE"/>
                    </a:solidFill>
                  </a:tcPr>
                </a:tc>
                <a:tc>
                  <a:txBody>
                    <a:bodyPr/>
                    <a:lstStyle/>
                    <a:p>
                      <a:pPr algn="ctr" fontAlgn="ctr"/>
                      <a:r>
                        <a:rPr lang="en-GB" sz="1050" kern="1200" dirty="0">
                          <a:solidFill>
                            <a:schemeClr val="dk1"/>
                          </a:solidFill>
                          <a:latin typeface="+mn-lt"/>
                          <a:ea typeface="+mn-ea"/>
                          <a:cs typeface="+mn-cs"/>
                        </a:rPr>
                        <a:t>3,862,219</a:t>
                      </a:r>
                    </a:p>
                  </a:txBody>
                  <a:tcPr marL="95250" marR="95250" marT="28575" marB="28575" anchor="ctr">
                    <a:solidFill>
                      <a:srgbClr val="E7CBCE"/>
                    </a:solidFill>
                  </a:tcPr>
                </a:tc>
                <a:tc>
                  <a:txBody>
                    <a:bodyPr/>
                    <a:lstStyle/>
                    <a:p>
                      <a:pPr algn="ctr" fontAlgn="ctr"/>
                      <a:r>
                        <a:rPr lang="en-GB" sz="1050" kern="1200" dirty="0">
                          <a:solidFill>
                            <a:schemeClr val="dk1"/>
                          </a:solidFill>
                          <a:latin typeface="+mn-lt"/>
                          <a:ea typeface="+mn-ea"/>
                          <a:cs typeface="+mn-cs"/>
                        </a:rPr>
                        <a:t>838,625</a:t>
                      </a:r>
                    </a:p>
                  </a:txBody>
                  <a:tcPr marL="95250" marR="95250" marT="28575" marB="28575" anchor="ctr">
                    <a:solidFill>
                      <a:srgbClr val="E7CBCE"/>
                    </a:solidFill>
                  </a:tcPr>
                </a:tc>
                <a:tc>
                  <a:txBody>
                    <a:bodyPr/>
                    <a:lstStyle/>
                    <a:p>
                      <a:pPr algn="ctr" fontAlgn="ctr"/>
                      <a:r>
                        <a:rPr lang="en-GB" sz="1050" kern="1200" dirty="0">
                          <a:solidFill>
                            <a:schemeClr val="dk1"/>
                          </a:solidFill>
                          <a:latin typeface="+mn-lt"/>
                          <a:ea typeface="+mn-ea"/>
                          <a:cs typeface="+mn-cs"/>
                        </a:rPr>
                        <a:t>13,253,841</a:t>
                      </a:r>
                    </a:p>
                  </a:txBody>
                  <a:tcPr marL="95250" marR="95250" marT="28575" marB="28575" anchor="ctr">
                    <a:solidFill>
                      <a:srgbClr val="E7CBCE"/>
                    </a:solidFill>
                  </a:tcPr>
                </a:tc>
              </a:tr>
              <a:tr h="282673">
                <a:tc>
                  <a:txBody>
                    <a:bodyPr/>
                    <a:lstStyle/>
                    <a:p>
                      <a:r>
                        <a:rPr lang="en-US" sz="1050" dirty="0" smtClean="0"/>
                        <a:t>12</a:t>
                      </a:r>
                      <a:endParaRPr lang="en-US" sz="1050" dirty="0"/>
                    </a:p>
                  </a:txBody>
                  <a:tcPr anchor="ctr">
                    <a:solidFill>
                      <a:srgbClr val="F5DB7E"/>
                    </a:solidFill>
                  </a:tcPr>
                </a:tc>
                <a:tc>
                  <a:txBody>
                    <a:bodyPr/>
                    <a:lstStyle/>
                    <a:p>
                      <a:r>
                        <a:rPr lang="en-US" sz="1050" dirty="0" smtClean="0"/>
                        <a:t>Citi</a:t>
                      </a:r>
                      <a:endParaRPr lang="en-US" sz="1050" dirty="0"/>
                    </a:p>
                  </a:txBody>
                  <a:tcPr anchor="ctr">
                    <a:solidFill>
                      <a:srgbClr val="F5DB7E"/>
                    </a:solidFill>
                  </a:tcPr>
                </a:tc>
                <a:tc>
                  <a:txBody>
                    <a:bodyPr/>
                    <a:lstStyle/>
                    <a:p>
                      <a:pPr algn="ctr" fontAlgn="ctr"/>
                      <a:r>
                        <a:rPr lang="en-GB" sz="1050" kern="1200" dirty="0" smtClean="0">
                          <a:solidFill>
                            <a:schemeClr val="dk1"/>
                          </a:solidFill>
                          <a:latin typeface="+mn-lt"/>
                          <a:ea typeface="+mn-ea"/>
                          <a:cs typeface="+mn-cs"/>
                        </a:rPr>
                        <a:t>1,196,929</a:t>
                      </a:r>
                      <a:endParaRPr lang="en-GB" sz="1050" kern="1200" dirty="0">
                        <a:solidFill>
                          <a:schemeClr val="dk1"/>
                        </a:solidFill>
                        <a:latin typeface="+mn-lt"/>
                        <a:ea typeface="+mn-ea"/>
                        <a:cs typeface="+mn-cs"/>
                      </a:endParaRPr>
                    </a:p>
                  </a:txBody>
                  <a:tcPr marL="95250" marR="95250" marT="28575" marB="28575" anchor="ctr">
                    <a:solidFill>
                      <a:srgbClr val="F5DB7E"/>
                    </a:solidFill>
                  </a:tcPr>
                </a:tc>
                <a:tc>
                  <a:txBody>
                    <a:bodyPr/>
                    <a:lstStyle/>
                    <a:p>
                      <a:pPr algn="ctr" fontAlgn="ctr"/>
                      <a:r>
                        <a:rPr lang="en-GB" sz="1050" kern="1200" dirty="0" smtClean="0">
                          <a:solidFill>
                            <a:schemeClr val="dk1"/>
                          </a:solidFill>
                          <a:latin typeface="+mn-lt"/>
                          <a:ea typeface="+mn-ea"/>
                          <a:cs typeface="+mn-cs"/>
                        </a:rPr>
                        <a:t>926,992</a:t>
                      </a:r>
                      <a:endParaRPr lang="en-GB" sz="1050" kern="1200" dirty="0">
                        <a:solidFill>
                          <a:schemeClr val="dk1"/>
                        </a:solidFill>
                        <a:latin typeface="+mn-lt"/>
                        <a:ea typeface="+mn-ea"/>
                        <a:cs typeface="+mn-cs"/>
                      </a:endParaRPr>
                    </a:p>
                  </a:txBody>
                  <a:tcPr marL="95250" marR="95250" marT="28575" marB="28575" anchor="ctr">
                    <a:solidFill>
                      <a:srgbClr val="F5DB7E"/>
                    </a:solidFill>
                  </a:tcPr>
                </a:tc>
                <a:tc>
                  <a:txBody>
                    <a:bodyPr/>
                    <a:lstStyle/>
                    <a:p>
                      <a:pPr algn="ctr" fontAlgn="ctr"/>
                      <a:r>
                        <a:rPr lang="en-GB" sz="1050" kern="1200" dirty="0" smtClean="0">
                          <a:solidFill>
                            <a:schemeClr val="dk1"/>
                          </a:solidFill>
                          <a:latin typeface="+mn-lt"/>
                          <a:ea typeface="+mn-ea"/>
                          <a:cs typeface="+mn-cs"/>
                        </a:rPr>
                        <a:t>27,115,516</a:t>
                      </a:r>
                      <a:endParaRPr lang="en-GB" sz="1050" kern="1200" dirty="0">
                        <a:solidFill>
                          <a:schemeClr val="dk1"/>
                        </a:solidFill>
                        <a:latin typeface="+mn-lt"/>
                        <a:ea typeface="+mn-ea"/>
                        <a:cs typeface="+mn-cs"/>
                      </a:endParaRPr>
                    </a:p>
                  </a:txBody>
                  <a:tcPr marL="95250" marR="95250" marT="28575" marB="28575" anchor="ctr">
                    <a:solidFill>
                      <a:srgbClr val="F5DB7E"/>
                    </a:solidFill>
                  </a:tcPr>
                </a:tc>
              </a:tr>
              <a:tr h="401400">
                <a:tc>
                  <a:txBody>
                    <a:bodyPr/>
                    <a:lstStyle/>
                    <a:p>
                      <a:r>
                        <a:rPr lang="en-US" sz="1050" dirty="0" smtClean="0"/>
                        <a:t>14</a:t>
                      </a:r>
                    </a:p>
                  </a:txBody>
                  <a:tcPr anchor="ctr">
                    <a:solidFill>
                      <a:srgbClr val="F5DB7E"/>
                    </a:solidFill>
                  </a:tcPr>
                </a:tc>
                <a:tc>
                  <a:txBody>
                    <a:bodyPr/>
                    <a:lstStyle/>
                    <a:p>
                      <a:r>
                        <a:rPr lang="en-US" sz="1050" dirty="0" smtClean="0"/>
                        <a:t>Goldmann Sachs</a:t>
                      </a:r>
                      <a:endParaRPr lang="en-US" sz="1050" dirty="0"/>
                    </a:p>
                  </a:txBody>
                  <a:tcPr anchor="ctr">
                    <a:solidFill>
                      <a:srgbClr val="F5DB7E"/>
                    </a:solidFill>
                  </a:tcPr>
                </a:tc>
                <a:tc>
                  <a:txBody>
                    <a:bodyPr/>
                    <a:lstStyle/>
                    <a:p>
                      <a:pPr algn="ctr" fontAlgn="ctr"/>
                      <a:r>
                        <a:rPr lang="en-GB" sz="1050" kern="1200" dirty="0" smtClean="0">
                          <a:solidFill>
                            <a:schemeClr val="dk1"/>
                          </a:solidFill>
                          <a:latin typeface="+mn-lt"/>
                          <a:ea typeface="+mn-ea"/>
                          <a:cs typeface="+mn-cs"/>
                        </a:rPr>
                        <a:t>193,455</a:t>
                      </a:r>
                      <a:endParaRPr lang="en-GB" sz="1050" kern="1200" dirty="0">
                        <a:solidFill>
                          <a:schemeClr val="dk1"/>
                        </a:solidFill>
                        <a:latin typeface="+mn-lt"/>
                        <a:ea typeface="+mn-ea"/>
                        <a:cs typeface="+mn-cs"/>
                      </a:endParaRPr>
                    </a:p>
                  </a:txBody>
                  <a:tcPr marL="95250" marR="95250" marT="28575" marB="28575" anchor="ctr">
                    <a:solidFill>
                      <a:srgbClr val="F5DB7E"/>
                    </a:solidFill>
                  </a:tcPr>
                </a:tc>
                <a:tc>
                  <a:txBody>
                    <a:bodyPr/>
                    <a:lstStyle/>
                    <a:p>
                      <a:pPr algn="ctr" fontAlgn="ctr"/>
                      <a:r>
                        <a:rPr lang="en-GB" sz="1050" kern="1200" dirty="0" smtClean="0">
                          <a:solidFill>
                            <a:schemeClr val="dk1"/>
                          </a:solidFill>
                          <a:latin typeface="+mn-lt"/>
                          <a:ea typeface="+mn-ea"/>
                          <a:cs typeface="+mn-cs"/>
                        </a:rPr>
                        <a:t>690,645</a:t>
                      </a:r>
                      <a:endParaRPr lang="en-GB" sz="1050" kern="1200" dirty="0">
                        <a:solidFill>
                          <a:schemeClr val="dk1"/>
                        </a:solidFill>
                        <a:latin typeface="+mn-lt"/>
                        <a:ea typeface="+mn-ea"/>
                        <a:cs typeface="+mn-cs"/>
                      </a:endParaRPr>
                    </a:p>
                  </a:txBody>
                  <a:tcPr marL="95250" marR="95250" marT="28575" marB="28575" anchor="ctr">
                    <a:solidFill>
                      <a:srgbClr val="F5DB7E"/>
                    </a:solidFill>
                  </a:tcPr>
                </a:tc>
                <a:tc>
                  <a:txBody>
                    <a:bodyPr/>
                    <a:lstStyle/>
                    <a:p>
                      <a:pPr algn="ctr" fontAlgn="ctr"/>
                      <a:r>
                        <a:rPr lang="en-GB" sz="1050" kern="1200" dirty="0" smtClean="0">
                          <a:solidFill>
                            <a:schemeClr val="dk1"/>
                          </a:solidFill>
                          <a:latin typeface="+mn-lt"/>
                          <a:ea typeface="+mn-ea"/>
                          <a:cs typeface="+mn-cs"/>
                        </a:rPr>
                        <a:t>40,797,486</a:t>
                      </a:r>
                      <a:endParaRPr lang="en-GB" sz="1050" kern="1200" dirty="0">
                        <a:solidFill>
                          <a:schemeClr val="dk1"/>
                        </a:solidFill>
                        <a:latin typeface="+mn-lt"/>
                        <a:ea typeface="+mn-ea"/>
                        <a:cs typeface="+mn-cs"/>
                      </a:endParaRPr>
                    </a:p>
                  </a:txBody>
                  <a:tcPr marL="95250" marR="95250" marT="28575" marB="28575" anchor="ctr">
                    <a:solidFill>
                      <a:srgbClr val="F5DB7E"/>
                    </a:solidFill>
                  </a:tcPr>
                </a:tc>
              </a:tr>
              <a:tr h="282673">
                <a:tc>
                  <a:txBody>
                    <a:bodyPr/>
                    <a:lstStyle/>
                    <a:p>
                      <a:r>
                        <a:rPr lang="en-US" sz="1050" dirty="0" smtClean="0"/>
                        <a:t>28</a:t>
                      </a:r>
                      <a:endParaRPr lang="en-US" sz="1050" dirty="0"/>
                    </a:p>
                  </a:txBody>
                  <a:tcPr anchor="ctr">
                    <a:solidFill>
                      <a:srgbClr val="F5DB7E"/>
                    </a:solidFill>
                  </a:tcPr>
                </a:tc>
                <a:tc>
                  <a:txBody>
                    <a:bodyPr/>
                    <a:lstStyle/>
                    <a:p>
                      <a:r>
                        <a:rPr lang="en-US" sz="1050" dirty="0" smtClean="0"/>
                        <a:t>DBS</a:t>
                      </a:r>
                      <a:endParaRPr lang="en-US" sz="1050" dirty="0"/>
                    </a:p>
                  </a:txBody>
                  <a:tcPr anchor="ctr">
                    <a:solidFill>
                      <a:srgbClr val="F5DB7E"/>
                    </a:solidFill>
                  </a:tcPr>
                </a:tc>
                <a:tc>
                  <a:txBody>
                    <a:bodyPr/>
                    <a:lstStyle/>
                    <a:p>
                      <a:pPr algn="ctr" fontAlgn="ctr"/>
                      <a:r>
                        <a:rPr lang="en-GB" sz="1050" kern="1200" dirty="0" smtClean="0">
                          <a:solidFill>
                            <a:schemeClr val="dk1"/>
                          </a:solidFill>
                          <a:latin typeface="+mn-lt"/>
                          <a:ea typeface="+mn-ea"/>
                          <a:cs typeface="+mn-cs"/>
                        </a:rPr>
                        <a:t>850,097</a:t>
                      </a:r>
                      <a:endParaRPr lang="en-GB" sz="1050" kern="1200" dirty="0">
                        <a:solidFill>
                          <a:schemeClr val="dk1"/>
                        </a:solidFill>
                        <a:latin typeface="+mn-lt"/>
                        <a:ea typeface="+mn-ea"/>
                        <a:cs typeface="+mn-cs"/>
                      </a:endParaRPr>
                    </a:p>
                  </a:txBody>
                  <a:tcPr marL="95250" marR="95250" marT="28575" marB="28575" anchor="ctr">
                    <a:solidFill>
                      <a:srgbClr val="F5DB7E"/>
                    </a:solidFill>
                  </a:tcPr>
                </a:tc>
                <a:tc>
                  <a:txBody>
                    <a:bodyPr/>
                    <a:lstStyle/>
                    <a:p>
                      <a:pPr algn="ctr" fontAlgn="ctr"/>
                      <a:r>
                        <a:rPr lang="en-GB" sz="1050" kern="1200" dirty="0" smtClean="0">
                          <a:solidFill>
                            <a:schemeClr val="dk1"/>
                          </a:solidFill>
                          <a:latin typeface="+mn-lt"/>
                          <a:ea typeface="+mn-ea"/>
                          <a:cs typeface="+mn-cs"/>
                        </a:rPr>
                        <a:t>22,775</a:t>
                      </a:r>
                      <a:endParaRPr lang="en-GB" sz="1050" kern="1200" dirty="0">
                        <a:solidFill>
                          <a:schemeClr val="dk1"/>
                        </a:solidFill>
                        <a:latin typeface="+mn-lt"/>
                        <a:ea typeface="+mn-ea"/>
                        <a:cs typeface="+mn-cs"/>
                      </a:endParaRPr>
                    </a:p>
                  </a:txBody>
                  <a:tcPr marL="95250" marR="95250" marT="28575" marB="28575" anchor="ctr">
                    <a:solidFill>
                      <a:srgbClr val="F5DB7E"/>
                    </a:solidFill>
                  </a:tcPr>
                </a:tc>
                <a:tc>
                  <a:txBody>
                    <a:bodyPr/>
                    <a:lstStyle/>
                    <a:p>
                      <a:pPr algn="ctr" fontAlgn="ctr"/>
                      <a:r>
                        <a:rPr lang="en-GB" sz="1050" kern="1200" dirty="0" smtClean="0">
                          <a:solidFill>
                            <a:schemeClr val="dk1"/>
                          </a:solidFill>
                          <a:latin typeface="+mn-lt"/>
                          <a:ea typeface="+mn-ea"/>
                          <a:cs typeface="+mn-cs"/>
                        </a:rPr>
                        <a:t>21,967,513</a:t>
                      </a:r>
                      <a:endParaRPr lang="en-GB" sz="1050" kern="1200" dirty="0">
                        <a:solidFill>
                          <a:schemeClr val="dk1"/>
                        </a:solidFill>
                        <a:latin typeface="+mn-lt"/>
                        <a:ea typeface="+mn-ea"/>
                        <a:cs typeface="+mn-cs"/>
                      </a:endParaRPr>
                    </a:p>
                  </a:txBody>
                  <a:tcPr marL="95250" marR="95250" marT="28575" marB="28575" anchor="ctr">
                    <a:solidFill>
                      <a:srgbClr val="F5DB7E"/>
                    </a:solidFill>
                  </a:tcPr>
                </a:tc>
              </a:tr>
              <a:tr h="282673">
                <a:tc>
                  <a:txBody>
                    <a:bodyPr/>
                    <a:lstStyle/>
                    <a:p>
                      <a:r>
                        <a:rPr lang="en-US" sz="1050" dirty="0" smtClean="0"/>
                        <a:t>57</a:t>
                      </a:r>
                      <a:endParaRPr lang="en-US" sz="1050" dirty="0"/>
                    </a:p>
                  </a:txBody>
                  <a:tcPr anchor="ctr">
                    <a:solidFill>
                      <a:srgbClr val="F5DB7E"/>
                    </a:solidFill>
                  </a:tcPr>
                </a:tc>
                <a:tc>
                  <a:txBody>
                    <a:bodyPr/>
                    <a:lstStyle/>
                    <a:p>
                      <a:r>
                        <a:rPr lang="en-US" sz="1050" dirty="0" err="1" smtClean="0"/>
                        <a:t>Stanbic</a:t>
                      </a:r>
                      <a:r>
                        <a:rPr lang="en-US" sz="1050" baseline="0" dirty="0" smtClean="0"/>
                        <a:t> IBTC</a:t>
                      </a:r>
                      <a:endParaRPr lang="en-US" sz="1050" dirty="0"/>
                    </a:p>
                  </a:txBody>
                  <a:tcPr anchor="ctr">
                    <a:solidFill>
                      <a:srgbClr val="F5DB7E"/>
                    </a:solidFill>
                  </a:tcPr>
                </a:tc>
                <a:tc>
                  <a:txBody>
                    <a:bodyPr/>
                    <a:lstStyle/>
                    <a:p>
                      <a:pPr algn="ctr" fontAlgn="ctr"/>
                      <a:r>
                        <a:rPr lang="en-GB" sz="1050" kern="1200" dirty="0">
                          <a:solidFill>
                            <a:schemeClr val="dk1"/>
                          </a:solidFill>
                          <a:latin typeface="+mn-lt"/>
                          <a:ea typeface="+mn-ea"/>
                          <a:cs typeface="+mn-cs"/>
                        </a:rPr>
                        <a:t>508,263</a:t>
                      </a:r>
                    </a:p>
                  </a:txBody>
                  <a:tcPr marL="95250" marR="95250" marT="28575" marB="28575" anchor="ctr">
                    <a:solidFill>
                      <a:srgbClr val="F5DB7E"/>
                    </a:solidFill>
                  </a:tcPr>
                </a:tc>
                <a:tc>
                  <a:txBody>
                    <a:bodyPr/>
                    <a:lstStyle/>
                    <a:p>
                      <a:pPr algn="ctr" fontAlgn="ctr"/>
                      <a:r>
                        <a:rPr lang="en-GB" sz="1050" kern="1200" dirty="0">
                          <a:solidFill>
                            <a:schemeClr val="dk1"/>
                          </a:solidFill>
                          <a:latin typeface="+mn-lt"/>
                          <a:ea typeface="+mn-ea"/>
                          <a:cs typeface="+mn-cs"/>
                        </a:rPr>
                        <a:t>219,670</a:t>
                      </a:r>
                    </a:p>
                  </a:txBody>
                  <a:tcPr marL="95250" marR="95250" marT="28575" marB="28575" anchor="ctr">
                    <a:solidFill>
                      <a:srgbClr val="F5DB7E"/>
                    </a:solidFill>
                  </a:tcPr>
                </a:tc>
                <a:tc>
                  <a:txBody>
                    <a:bodyPr/>
                    <a:lstStyle/>
                    <a:p>
                      <a:pPr algn="ctr" fontAlgn="ctr"/>
                      <a:r>
                        <a:rPr lang="en-GB" sz="1050" kern="1200" dirty="0">
                          <a:solidFill>
                            <a:schemeClr val="dk1"/>
                          </a:solidFill>
                          <a:latin typeface="+mn-lt"/>
                          <a:ea typeface="+mn-ea"/>
                          <a:cs typeface="+mn-cs"/>
                        </a:rPr>
                        <a:t>4,144,920</a:t>
                      </a:r>
                    </a:p>
                  </a:txBody>
                  <a:tcPr marL="95250" marR="95250" marT="28575" marB="28575" anchor="ctr">
                    <a:solidFill>
                      <a:srgbClr val="F5DB7E"/>
                    </a:solidFill>
                  </a:tcPr>
                </a:tc>
              </a:tr>
            </a:tbl>
          </a:graphicData>
        </a:graphic>
      </p:graphicFrame>
      <p:sp>
        <p:nvSpPr>
          <p:cNvPr id="17" name="TextBox 16"/>
          <p:cNvSpPr txBox="1"/>
          <p:nvPr/>
        </p:nvSpPr>
        <p:spPr>
          <a:xfrm>
            <a:off x="411120" y="1229123"/>
            <a:ext cx="3201454" cy="184666"/>
          </a:xfrm>
          <a:prstGeom prst="rect">
            <a:avLst/>
          </a:prstGeom>
          <a:noFill/>
        </p:spPr>
        <p:txBody>
          <a:bodyPr wrap="none" lIns="0" tIns="0" rIns="0" bIns="0" rtlCol="0">
            <a:spAutoFit/>
          </a:bodyPr>
          <a:lstStyle/>
          <a:p>
            <a:r>
              <a:rPr lang="en-US" sz="1200" b="1" dirty="0">
                <a:solidFill>
                  <a:srgbClr val="00338D"/>
                </a:solidFill>
              </a:rPr>
              <a:t>Top 100 Banks Using Social Media, Q2  2018</a:t>
            </a:r>
            <a:endParaRPr lang="en-GB" sz="1200" b="1" dirty="0">
              <a:solidFill>
                <a:srgbClr val="00338D"/>
              </a:solidFill>
            </a:endParaRPr>
          </a:p>
        </p:txBody>
      </p:sp>
      <p:sp>
        <p:nvSpPr>
          <p:cNvPr id="18" name="TextBox 17"/>
          <p:cNvSpPr txBox="1"/>
          <p:nvPr/>
        </p:nvSpPr>
        <p:spPr>
          <a:xfrm>
            <a:off x="442408" y="6344222"/>
            <a:ext cx="3829575" cy="123111"/>
          </a:xfrm>
          <a:prstGeom prst="rect">
            <a:avLst/>
          </a:prstGeom>
          <a:noFill/>
        </p:spPr>
        <p:txBody>
          <a:bodyPr wrap="none" lIns="0" tIns="0" rIns="0" bIns="0" rtlCol="0">
            <a:spAutoFit/>
          </a:bodyPr>
          <a:lstStyle/>
          <a:p>
            <a:r>
              <a:rPr lang="en-US" sz="800" dirty="0" smtClean="0">
                <a:latin typeface="+mj-lt"/>
                <a:cs typeface="Arial" pitchFamily="34" charset="0"/>
              </a:rPr>
              <a:t>Source: The Financial Brand Q2 2018 Top 100 Banks Using Social Media, Instagram</a:t>
            </a:r>
            <a:endParaRPr lang="en-GB" sz="800" dirty="0" smtClean="0">
              <a:latin typeface="+mj-lt"/>
              <a:cs typeface="Arial" pitchFamily="34" charset="0"/>
            </a:endParaRPr>
          </a:p>
        </p:txBody>
      </p:sp>
      <p:pic>
        <p:nvPicPr>
          <p:cNvPr id="16" name="Picture 15"/>
          <p:cNvPicPr>
            <a:picLocks noChangeAspect="1"/>
          </p:cNvPicPr>
          <p:nvPr/>
        </p:nvPicPr>
        <p:blipFill rotWithShape="1">
          <a:blip r:embed="rId2">
            <a:extLst>
              <a:ext uri="{28A0092B-C50C-407E-A947-70E740481C1C}">
                <a14:useLocalDpi xmlns:a14="http://schemas.microsoft.com/office/drawing/2010/main" val="0"/>
              </a:ext>
            </a:extLst>
          </a:blip>
          <a:srcRect l="3186" t="1318" r="8456" b="3345"/>
          <a:stretch/>
        </p:blipFill>
        <p:spPr>
          <a:xfrm>
            <a:off x="5019674" y="1351042"/>
            <a:ext cx="3389918" cy="4004347"/>
          </a:xfrm>
          <a:prstGeom prst="rect">
            <a:avLst/>
          </a:prstGeom>
        </p:spPr>
      </p:pic>
      <p:sp>
        <p:nvSpPr>
          <p:cNvPr id="19" name="TextBox 18"/>
          <p:cNvSpPr txBox="1"/>
          <p:nvPr/>
        </p:nvSpPr>
        <p:spPr>
          <a:xfrm>
            <a:off x="5462083" y="5404763"/>
            <a:ext cx="760946" cy="430887"/>
          </a:xfrm>
          <a:prstGeom prst="rect">
            <a:avLst/>
          </a:prstGeom>
          <a:noFill/>
        </p:spPr>
        <p:txBody>
          <a:bodyPr wrap="square" lIns="0" tIns="0" rIns="0" bIns="0" rtlCol="0">
            <a:spAutoFit/>
          </a:bodyPr>
          <a:lstStyle/>
          <a:p>
            <a:r>
              <a:rPr lang="en-US" sz="2800" b="1" dirty="0" smtClean="0">
                <a:solidFill>
                  <a:srgbClr val="68BC57"/>
                </a:solidFill>
                <a:latin typeface="+mj-lt"/>
                <a:cs typeface="Arial" pitchFamily="34" charset="0"/>
              </a:rPr>
              <a:t>68%</a:t>
            </a:r>
            <a:endParaRPr lang="en-GB" sz="2800" b="1" dirty="0" smtClean="0">
              <a:solidFill>
                <a:srgbClr val="68BC57"/>
              </a:solidFill>
              <a:latin typeface="+mj-lt"/>
              <a:cs typeface="Arial" pitchFamily="34" charset="0"/>
            </a:endParaRPr>
          </a:p>
        </p:txBody>
      </p:sp>
      <p:sp>
        <p:nvSpPr>
          <p:cNvPr id="20" name="TextBox 19"/>
          <p:cNvSpPr txBox="1"/>
          <p:nvPr/>
        </p:nvSpPr>
        <p:spPr>
          <a:xfrm>
            <a:off x="6223029" y="5466433"/>
            <a:ext cx="1525308" cy="369332"/>
          </a:xfrm>
          <a:prstGeom prst="rect">
            <a:avLst/>
          </a:prstGeom>
          <a:noFill/>
        </p:spPr>
        <p:txBody>
          <a:bodyPr wrap="square" lIns="0" tIns="0" rIns="0" bIns="0" rtlCol="0">
            <a:spAutoFit/>
          </a:bodyPr>
          <a:lstStyle>
            <a:defPPr>
              <a:defRPr lang="en-US"/>
            </a:defPPr>
            <a:lvl1pPr>
              <a:defRPr sz="1200" b="1">
                <a:solidFill>
                  <a:srgbClr val="00338D"/>
                </a:solidFill>
              </a:defRPr>
            </a:lvl1pPr>
          </a:lstStyle>
          <a:p>
            <a:r>
              <a:rPr lang="en-US" dirty="0"/>
              <a:t>of the past 100 posts are product related</a:t>
            </a:r>
            <a:endParaRPr lang="en-GB" dirty="0"/>
          </a:p>
        </p:txBody>
      </p:sp>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13749" y="1351042"/>
            <a:ext cx="3361452" cy="3992483"/>
          </a:xfrm>
          <a:prstGeom prst="rect">
            <a:avLst/>
          </a:prstGeom>
        </p:spPr>
      </p:pic>
      <p:sp>
        <p:nvSpPr>
          <p:cNvPr id="23" name="TextBox 22"/>
          <p:cNvSpPr txBox="1"/>
          <p:nvPr/>
        </p:nvSpPr>
        <p:spPr>
          <a:xfrm>
            <a:off x="9315450" y="5404763"/>
            <a:ext cx="760946" cy="430887"/>
          </a:xfrm>
          <a:prstGeom prst="rect">
            <a:avLst/>
          </a:prstGeom>
          <a:noFill/>
        </p:spPr>
        <p:txBody>
          <a:bodyPr wrap="square" lIns="0" tIns="0" rIns="0" bIns="0" rtlCol="0">
            <a:spAutoFit/>
          </a:bodyPr>
          <a:lstStyle/>
          <a:p>
            <a:r>
              <a:rPr lang="en-US" sz="2800" b="1" dirty="0" smtClean="0">
                <a:solidFill>
                  <a:srgbClr val="68BC57"/>
                </a:solidFill>
                <a:latin typeface="+mj-lt"/>
                <a:cs typeface="Arial" pitchFamily="34" charset="0"/>
              </a:rPr>
              <a:t>52%</a:t>
            </a:r>
            <a:endParaRPr lang="en-GB" sz="2800" b="1" dirty="0" smtClean="0">
              <a:solidFill>
                <a:srgbClr val="68BC57"/>
              </a:solidFill>
              <a:latin typeface="+mj-lt"/>
              <a:cs typeface="Arial" pitchFamily="34" charset="0"/>
            </a:endParaRPr>
          </a:p>
        </p:txBody>
      </p:sp>
      <p:sp>
        <p:nvSpPr>
          <p:cNvPr id="24" name="TextBox 23"/>
          <p:cNvSpPr txBox="1"/>
          <p:nvPr/>
        </p:nvSpPr>
        <p:spPr>
          <a:xfrm>
            <a:off x="10127192" y="5466433"/>
            <a:ext cx="1635306" cy="369332"/>
          </a:xfrm>
          <a:prstGeom prst="rect">
            <a:avLst/>
          </a:prstGeom>
          <a:noFill/>
        </p:spPr>
        <p:txBody>
          <a:bodyPr wrap="square" lIns="0" tIns="0" rIns="0" bIns="0" rtlCol="0">
            <a:spAutoFit/>
          </a:bodyPr>
          <a:lstStyle>
            <a:defPPr>
              <a:defRPr lang="en-US"/>
            </a:defPPr>
            <a:lvl1pPr>
              <a:defRPr sz="1200" b="1">
                <a:solidFill>
                  <a:srgbClr val="00338D"/>
                </a:solidFill>
              </a:defRPr>
            </a:lvl1pPr>
          </a:lstStyle>
          <a:p>
            <a:r>
              <a:rPr lang="en-US" dirty="0"/>
              <a:t>of the past 100 posts are product related</a:t>
            </a:r>
            <a:endParaRPr lang="en-GB" dirty="0"/>
          </a:p>
        </p:txBody>
      </p:sp>
      <p:sp>
        <p:nvSpPr>
          <p:cNvPr id="14" name="Rectangle 13">
            <a:hlinkClick r:id="rId4" action="ppaction://hlinksldjump"/>
          </p:cNvPr>
          <p:cNvSpPr/>
          <p:nvPr/>
        </p:nvSpPr>
        <p:spPr>
          <a:xfrm>
            <a:off x="10984872" y="6479716"/>
            <a:ext cx="731520" cy="381939"/>
          </a:xfrm>
          <a:prstGeom prst="rect">
            <a:avLst/>
          </a:prstGeom>
          <a:solidFill>
            <a:srgbClr val="EAAA00"/>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b="1" dirty="0" smtClean="0">
                <a:solidFill>
                  <a:schemeClr val="tx1"/>
                </a:solidFill>
              </a:rPr>
              <a:t>Back</a:t>
            </a:r>
            <a:endParaRPr lang="en-GB" b="1" dirty="0">
              <a:solidFill>
                <a:schemeClr val="tx1"/>
              </a:solidFill>
            </a:endParaRPr>
          </a:p>
        </p:txBody>
      </p:sp>
    </p:spTree>
    <p:extLst>
      <p:ext uri="{BB962C8B-B14F-4D97-AF65-F5344CB8AC3E}">
        <p14:creationId xmlns:p14="http://schemas.microsoft.com/office/powerpoint/2010/main" val="9543778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TextBox 66"/>
          <p:cNvSpPr txBox="1"/>
          <p:nvPr/>
        </p:nvSpPr>
        <p:spPr>
          <a:xfrm>
            <a:off x="129474" y="211341"/>
            <a:ext cx="2893125" cy="615553"/>
          </a:xfrm>
          <a:prstGeom prst="rect">
            <a:avLst/>
          </a:prstGeom>
          <a:noFill/>
        </p:spPr>
        <p:txBody>
          <a:bodyPr wrap="square" lIns="0" tIns="0" rIns="0" bIns="0" rtlCol="0">
            <a:spAutoFit/>
          </a:bodyPr>
          <a:lstStyle/>
          <a:p>
            <a:r>
              <a:rPr lang="en-US" sz="4000" b="1" dirty="0" smtClean="0">
                <a:solidFill>
                  <a:schemeClr val="bg1"/>
                </a:solidFill>
                <a:latin typeface="KPMG Extralight" panose="020B0303030202040204" pitchFamily="34" charset="0"/>
                <a:cs typeface="Arial" pitchFamily="34" charset="0"/>
              </a:rPr>
              <a:t>Co creation</a:t>
            </a:r>
            <a:endParaRPr lang="en-GB" sz="4000" b="1" dirty="0" smtClean="0">
              <a:solidFill>
                <a:schemeClr val="bg1"/>
              </a:solidFill>
              <a:latin typeface="KPMG Extralight" panose="020B0303030202040204" pitchFamily="34" charset="0"/>
              <a:cs typeface="Arial" pitchFamily="34" charset="0"/>
            </a:endParaRPr>
          </a:p>
        </p:txBody>
      </p:sp>
      <p:sp>
        <p:nvSpPr>
          <p:cNvPr id="68" name="Title 2"/>
          <p:cNvSpPr txBox="1">
            <a:spLocks/>
          </p:cNvSpPr>
          <p:nvPr/>
        </p:nvSpPr>
        <p:spPr>
          <a:xfrm>
            <a:off x="350680" y="204811"/>
            <a:ext cx="11440885" cy="538505"/>
          </a:xfrm>
          <a:prstGeom prst="rect">
            <a:avLst/>
          </a:prstGeom>
        </p:spPr>
        <p:txBody>
          <a:bodyPr lIns="0" rIns="0"/>
          <a:lstStyle>
            <a:lvl1pPr algn="l" defTabSz="890789" rtl="0" eaLnBrk="1" latinLnBrk="0" hangingPunct="1">
              <a:lnSpc>
                <a:spcPct val="70000"/>
              </a:lnSpc>
              <a:spcBef>
                <a:spcPct val="0"/>
              </a:spcBef>
              <a:buNone/>
              <a:defRPr kumimoji="0" lang="en-GB" sz="4400" b="0" i="0" u="none" strike="noStrike" kern="1200" cap="none" spc="0" normalizeH="0" baseline="0" noProof="0">
                <a:ln>
                  <a:noFill/>
                </a:ln>
                <a:solidFill>
                  <a:srgbClr val="00338D"/>
                </a:solidFill>
                <a:effectLst/>
                <a:uLnTx/>
                <a:uFillTx/>
                <a:latin typeface="KPMG Extralight" panose="020B0303030202040204" pitchFamily="34" charset="0"/>
                <a:ea typeface="+mj-ea"/>
                <a:cs typeface="+mj-cs"/>
              </a:defRPr>
            </a:lvl1pPr>
            <a:lvl2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2pPr>
            <a:lvl3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3pPr>
            <a:lvl4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4pPr>
            <a:lvl5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5pPr>
            <a:lvl6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6pPr>
            <a:lvl7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7pPr>
            <a:lvl8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8pPr>
            <a:lvl9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9pPr>
          </a:lstStyle>
          <a:p>
            <a:r>
              <a:rPr lang="en-US" dirty="0" smtClean="0"/>
              <a:t>Global companies have succeeded in delivering seamless </a:t>
            </a:r>
            <a:r>
              <a:rPr lang="en-US" dirty="0" err="1" smtClean="0"/>
              <a:t>omnichannel</a:t>
            </a:r>
            <a:r>
              <a:rPr lang="en-US" dirty="0" smtClean="0"/>
              <a:t> experiences which has improved customer acquisition</a:t>
            </a:r>
            <a:endParaRPr lang="en-US" dirty="0"/>
          </a:p>
        </p:txBody>
      </p:sp>
      <p:sp>
        <p:nvSpPr>
          <p:cNvPr id="7" name="Text Placeholder 1"/>
          <p:cNvSpPr txBox="1">
            <a:spLocks/>
          </p:cNvSpPr>
          <p:nvPr/>
        </p:nvSpPr>
        <p:spPr>
          <a:xfrm>
            <a:off x="1563422" y="4477293"/>
            <a:ext cx="3472255" cy="1247232"/>
          </a:xfrm>
          <a:prstGeom prst="rect">
            <a:avLst/>
          </a:prstGeom>
        </p:spPr>
        <p:txBody>
          <a:bodyPr lIns="0" tIns="0" rIns="0" bIns="0"/>
          <a:lstStyle>
            <a:lvl1pPr marL="0" indent="0" algn="l" defTabSz="890789" rtl="0" eaLnBrk="1" latinLnBrk="0" hangingPunct="1">
              <a:lnSpc>
                <a:spcPct val="100000"/>
              </a:lnSpc>
              <a:spcBef>
                <a:spcPts val="501"/>
              </a:spcBef>
              <a:spcAft>
                <a:spcPts val="501"/>
              </a:spcAft>
              <a:buFont typeface="Arial" pitchFamily="34" charset="0"/>
              <a:buNone/>
              <a:defRPr kumimoji="0" lang="en-US" sz="2757" b="1" i="0" u="none" strike="noStrike" kern="1200" cap="none" spc="0" normalizeH="0" baseline="0" noProof="0" dirty="0" smtClean="0">
                <a:ln>
                  <a:noFill/>
                </a:ln>
                <a:solidFill>
                  <a:srgbClr val="00338D"/>
                </a:solidFill>
                <a:effectLst/>
                <a:uLnTx/>
                <a:uFillTx/>
                <a:latin typeface="Univers 45 Light" pitchFamily="2" charset="0"/>
                <a:ea typeface="+mn-ea"/>
                <a:cs typeface="Arial" pitchFamily="34" charset="0"/>
              </a:defRPr>
            </a:lvl1pPr>
            <a:lvl2pPr marL="0" indent="0" algn="l" defTabSz="890789" rtl="0" eaLnBrk="1" latinLnBrk="0" hangingPunct="1">
              <a:lnSpc>
                <a:spcPct val="100000"/>
              </a:lnSpc>
              <a:spcBef>
                <a:spcPts val="501"/>
              </a:spcBef>
              <a:spcAft>
                <a:spcPts val="0"/>
              </a:spcAft>
              <a:buFont typeface="Arial" pitchFamily="34" charset="0"/>
              <a:buNone/>
              <a:defRPr kumimoji="0" lang="en-US" sz="2172" b="1" i="0" u="none" strike="noStrike" kern="1200" cap="none" spc="0" normalizeH="0" baseline="0" noProof="0" dirty="0" smtClean="0">
                <a:ln>
                  <a:noFill/>
                </a:ln>
                <a:solidFill>
                  <a:srgbClr val="00338D"/>
                </a:solidFill>
                <a:effectLst/>
                <a:uLnTx/>
                <a:uFillTx/>
                <a:latin typeface="Univers 45 Light" pitchFamily="2" charset="0"/>
                <a:ea typeface="+mn-ea"/>
                <a:cs typeface="Arial" pitchFamily="34" charset="0"/>
              </a:defRPr>
            </a:lvl2pPr>
            <a:lvl3pPr marL="0" indent="0" algn="l" defTabSz="890789" rtl="0" eaLnBrk="1" latinLnBrk="0" hangingPunct="1">
              <a:lnSpc>
                <a:spcPct val="100000"/>
              </a:lnSpc>
              <a:spcBef>
                <a:spcPts val="501"/>
              </a:spcBef>
              <a:spcAft>
                <a:spcPts val="501"/>
              </a:spcAft>
              <a:buClr>
                <a:srgbClr val="97989A"/>
              </a:buClr>
              <a:buFont typeface="Arial" pitchFamily="34" charset="0"/>
              <a:buNone/>
              <a:defRPr kumimoji="0" lang="en-US" sz="1002" b="0" i="0" u="none" strike="noStrike" kern="1200" cap="none" spc="0" normalizeH="0" baseline="0" noProof="0" dirty="0" smtClean="0">
                <a:ln>
                  <a:noFill/>
                </a:ln>
                <a:solidFill>
                  <a:srgbClr val="00338D"/>
                </a:solidFill>
                <a:effectLst/>
                <a:uLnTx/>
                <a:uFillTx/>
                <a:latin typeface="Univers 45 Light" pitchFamily="2" charset="0"/>
                <a:ea typeface="+mn-ea"/>
                <a:cs typeface="Arial" pitchFamily="34" charset="0"/>
              </a:defRPr>
            </a:lvl3pPr>
            <a:lvl4pPr marL="0" indent="0" algn="l" defTabSz="890789" rtl="0" eaLnBrk="1" latinLnBrk="0" hangingPunct="1">
              <a:lnSpc>
                <a:spcPct val="100000"/>
              </a:lnSpc>
              <a:spcBef>
                <a:spcPts val="501"/>
              </a:spcBef>
              <a:spcAft>
                <a:spcPts val="0"/>
              </a:spcAft>
              <a:buClr>
                <a:srgbClr val="97989A"/>
              </a:buClr>
              <a:buSzPct val="85000"/>
              <a:buFont typeface="Wingdings" pitchFamily="2" charset="2"/>
              <a:buNone/>
              <a:defRPr kumimoji="0" lang="en-US" sz="794" b="1" i="0" u="none" strike="noStrike" kern="1200" cap="none" spc="0" normalizeH="0" baseline="0" noProof="0" dirty="0" smtClean="0">
                <a:ln>
                  <a:noFill/>
                </a:ln>
                <a:solidFill>
                  <a:srgbClr val="00338D"/>
                </a:solidFill>
                <a:effectLst/>
                <a:uLnTx/>
                <a:uFillTx/>
                <a:latin typeface="Univers 45 Light" pitchFamily="2" charset="0"/>
                <a:ea typeface="+mn-ea"/>
                <a:cs typeface="Arial" pitchFamily="34" charset="0"/>
              </a:defRPr>
            </a:lvl4pPr>
            <a:lvl5pPr marL="0" indent="0" algn="l" defTabSz="890789" rtl="0" eaLnBrk="1" latinLnBrk="0" hangingPunct="1">
              <a:lnSpc>
                <a:spcPct val="100000"/>
              </a:lnSpc>
              <a:spcBef>
                <a:spcPts val="0"/>
              </a:spcBef>
              <a:spcAft>
                <a:spcPts val="0"/>
              </a:spcAft>
              <a:buClr>
                <a:srgbClr val="97989A"/>
              </a:buClr>
              <a:buFont typeface="Univers 45 Light" pitchFamily="2" charset="0"/>
              <a:buNone/>
              <a:defRPr kumimoji="0" lang="en-GB" sz="794" b="0" i="1" u="none" strike="noStrike" kern="1200" cap="none" spc="0" normalizeH="0" baseline="0" noProof="0" dirty="0" smtClean="0">
                <a:ln>
                  <a:noFill/>
                </a:ln>
                <a:solidFill>
                  <a:srgbClr val="00338D"/>
                </a:solidFill>
                <a:effectLst/>
                <a:uLnTx/>
                <a:uFillTx/>
                <a:latin typeface="Univers 45 Light" pitchFamily="2" charset="0"/>
                <a:ea typeface="+mn-ea"/>
                <a:cs typeface="Arial" pitchFamily="34" charset="0"/>
              </a:defRPr>
            </a:lvl5pPr>
            <a:lvl6pPr marL="0" indent="0" algn="l" defTabSz="890789" rtl="0" eaLnBrk="1" latinLnBrk="0" hangingPunct="1">
              <a:lnSpc>
                <a:spcPct val="100000"/>
              </a:lnSpc>
              <a:spcBef>
                <a:spcPts val="0"/>
              </a:spcBef>
              <a:spcAft>
                <a:spcPts val="501"/>
              </a:spcAft>
              <a:buClr>
                <a:srgbClr val="97989A"/>
              </a:buClr>
              <a:buSzPct val="85000"/>
              <a:buFont typeface="Wingdings" pitchFamily="2" charset="2"/>
              <a:buNone/>
              <a:defRPr sz="794" kern="1200">
                <a:solidFill>
                  <a:schemeClr val="tx1"/>
                </a:solidFill>
                <a:latin typeface="Univers 45 Light" pitchFamily="2" charset="0"/>
                <a:ea typeface="+mn-ea"/>
                <a:cs typeface="+mn-cs"/>
              </a:defRPr>
            </a:lvl6pPr>
            <a:lvl7pPr marL="111401" indent="-111401" algn="l" defTabSz="890789" rtl="0" eaLnBrk="1" latinLnBrk="0" hangingPunct="1">
              <a:lnSpc>
                <a:spcPct val="100000"/>
              </a:lnSpc>
              <a:spcBef>
                <a:spcPts val="0"/>
              </a:spcBef>
              <a:spcAft>
                <a:spcPts val="501"/>
              </a:spcAft>
              <a:buClr>
                <a:srgbClr val="00338D"/>
              </a:buClr>
              <a:buSzPct val="100000"/>
              <a:buFont typeface="Univers 45 Light" pitchFamily="2" charset="0"/>
              <a:buChar char="•"/>
              <a:defRPr sz="794" kern="1200" baseline="0">
                <a:solidFill>
                  <a:schemeClr val="tx1"/>
                </a:solidFill>
                <a:latin typeface="Univers 45 Light" pitchFamily="2" charset="0"/>
                <a:ea typeface="+mn-ea"/>
                <a:cs typeface="+mn-cs"/>
              </a:defRPr>
            </a:lvl7pPr>
            <a:lvl8pPr marL="225454" indent="-108748" algn="l" defTabSz="890789" rtl="0" eaLnBrk="1" latinLnBrk="0" hangingPunct="1">
              <a:lnSpc>
                <a:spcPct val="100000"/>
              </a:lnSpc>
              <a:spcBef>
                <a:spcPts val="0"/>
              </a:spcBef>
              <a:spcAft>
                <a:spcPts val="501"/>
              </a:spcAft>
              <a:buClr>
                <a:srgbClr val="00338D"/>
              </a:buClr>
              <a:buSzPct val="100000"/>
              <a:buFont typeface="Univers 45 Light" pitchFamily="2" charset="0"/>
              <a:buChar char="–"/>
              <a:defRPr sz="794" kern="1200" baseline="0">
                <a:solidFill>
                  <a:schemeClr val="tx1"/>
                </a:solidFill>
                <a:latin typeface="Univers 45 Light" pitchFamily="2" charset="0"/>
                <a:ea typeface="+mn-ea"/>
                <a:cs typeface="+mn-cs"/>
              </a:defRPr>
            </a:lvl8pPr>
            <a:lvl9pPr marL="328897" indent="-100791" algn="l" defTabSz="890789" rtl="0" eaLnBrk="1" latinLnBrk="0" hangingPunct="1">
              <a:lnSpc>
                <a:spcPct val="100000"/>
              </a:lnSpc>
              <a:spcBef>
                <a:spcPts val="0"/>
              </a:spcBef>
              <a:spcAft>
                <a:spcPts val="501"/>
              </a:spcAft>
              <a:buClr>
                <a:srgbClr val="00338D"/>
              </a:buClr>
              <a:buSzPct val="100000"/>
              <a:buFont typeface="Univers 45 Light" pitchFamily="2" charset="0"/>
              <a:buChar char="•"/>
              <a:defRPr sz="794" kern="1200" baseline="0">
                <a:solidFill>
                  <a:schemeClr val="tx1"/>
                </a:solidFill>
                <a:latin typeface="Univers 45 Light" pitchFamily="2" charset="0"/>
                <a:ea typeface="+mn-ea"/>
                <a:cs typeface="+mn-cs"/>
              </a:defRPr>
            </a:lvl9pPr>
          </a:lstStyle>
          <a:p>
            <a:pPr marL="171450" indent="-171450">
              <a:spcBef>
                <a:spcPts val="0"/>
              </a:spcBef>
              <a:spcAft>
                <a:spcPts val="100"/>
              </a:spcAft>
              <a:buFont typeface="Arial" panose="020B0604020202020204" pitchFamily="34" charset="0"/>
              <a:buChar char="•"/>
              <a:defRPr/>
            </a:pPr>
            <a:r>
              <a:rPr lang="en-US" sz="1200" dirty="0" err="1">
                <a:latin typeface="+mn-lt"/>
                <a:cs typeface="+mn-cs"/>
              </a:rPr>
              <a:t>CitiDirect</a:t>
            </a:r>
            <a:r>
              <a:rPr lang="en-US" sz="1200" dirty="0">
                <a:latin typeface="+mn-lt"/>
                <a:cs typeface="+mn-cs"/>
              </a:rPr>
              <a:t> BE</a:t>
            </a:r>
            <a:r>
              <a:rPr lang="en-US" sz="1200" b="0" dirty="0">
                <a:latin typeface="+mn-lt"/>
                <a:cs typeface="+mn-cs"/>
              </a:rPr>
              <a:t>, Citigroup’s strategic </a:t>
            </a:r>
            <a:r>
              <a:rPr lang="en-US" sz="1200" b="0" dirty="0" err="1">
                <a:latin typeface="+mn-lt"/>
                <a:cs typeface="+mn-cs"/>
              </a:rPr>
              <a:t>omni</a:t>
            </a:r>
            <a:r>
              <a:rPr lang="en-US" sz="1200" b="0" dirty="0">
                <a:latin typeface="+mn-lt"/>
                <a:cs typeface="+mn-cs"/>
              </a:rPr>
              <a:t>-channel digital platform that includes mobile and tablet banking, provides direct access to all corporate online banking product and services and allows customers initiate, authorize, analyze and monitor transactions across all their accounts. </a:t>
            </a:r>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63422" y="1727132"/>
            <a:ext cx="3879614" cy="2406718"/>
          </a:xfrm>
          <a:prstGeom prst="rect">
            <a:avLst/>
          </a:prstGeom>
        </p:spPr>
      </p:pic>
      <p:sp>
        <p:nvSpPr>
          <p:cNvPr id="13" name="Text Placeholder 4"/>
          <p:cNvSpPr txBox="1">
            <a:spLocks/>
          </p:cNvSpPr>
          <p:nvPr/>
        </p:nvSpPr>
        <p:spPr>
          <a:xfrm>
            <a:off x="1668197" y="1345140"/>
            <a:ext cx="3333562" cy="550879"/>
          </a:xfrm>
          <a:prstGeom prst="rect">
            <a:avLst/>
          </a:prstGeom>
        </p:spPr>
        <p:txBody>
          <a:bodyPr lIns="0" tIns="0" rIns="0" bIns="0" anchor="t" anchorCtr="0"/>
          <a:lstStyle>
            <a:lvl1pPr marL="0" indent="0" algn="l" defTabSz="400964" rtl="0" eaLnBrk="1" latinLnBrk="0" hangingPunct="1">
              <a:lnSpc>
                <a:spcPct val="72000"/>
              </a:lnSpc>
              <a:spcBef>
                <a:spcPts val="0"/>
              </a:spcBef>
              <a:buSzPct val="100000"/>
              <a:buFont typeface="Arial" panose="020B0604020202020204" pitchFamily="34" charset="0"/>
              <a:buNone/>
              <a:defRPr sz="3600" b="0" kern="1200" spc="100" baseline="0">
                <a:solidFill>
                  <a:schemeClr val="bg2"/>
                </a:solidFill>
                <a:latin typeface="KPMG Extralight" panose="020B0303030202040204" pitchFamily="34" charset="0"/>
                <a:ea typeface="+mn-ea"/>
                <a:cs typeface="+mn-cs"/>
              </a:defRPr>
            </a:lvl1pPr>
            <a:lvl2pPr marL="378864" indent="-189432" algn="l" defTabSz="400964" rtl="0" eaLnBrk="1" latinLnBrk="0" hangingPunct="1">
              <a:spcBef>
                <a:spcPts val="526"/>
              </a:spcBef>
              <a:buFont typeface="Univers for KPMG" panose="020B0603020202020204" pitchFamily="34" charset="0"/>
              <a:buChar char="–"/>
              <a:defRPr sz="1228" kern="1200">
                <a:solidFill>
                  <a:schemeClr val="tx1"/>
                </a:solidFill>
                <a:latin typeface="+mn-lt"/>
                <a:ea typeface="+mn-ea"/>
                <a:cs typeface="+mn-cs"/>
              </a:defRPr>
            </a:lvl2pPr>
            <a:lvl3pPr marL="568296" indent="-189432" algn="l" defTabSz="400964" rtl="0" eaLnBrk="1" latinLnBrk="0" hangingPunct="1">
              <a:spcBef>
                <a:spcPts val="526"/>
              </a:spcBef>
              <a:buFont typeface="Univers for KPMG" panose="020B0603020202020204" pitchFamily="34" charset="0"/>
              <a:buChar char="»"/>
              <a:defRPr sz="1228" kern="1200">
                <a:solidFill>
                  <a:schemeClr val="tx1"/>
                </a:solidFill>
                <a:latin typeface="+mn-lt"/>
                <a:ea typeface="+mn-ea"/>
                <a:cs typeface="+mn-cs"/>
              </a:defRPr>
            </a:lvl3pPr>
            <a:lvl4pPr marL="757728" indent="-189432" algn="l" defTabSz="400964" rtl="0" eaLnBrk="1" latinLnBrk="0" hangingPunct="1">
              <a:spcBef>
                <a:spcPts val="526"/>
              </a:spcBef>
              <a:buSzPct val="100000"/>
              <a:buFont typeface="Univers for KPMG" panose="020B0603020202020204" pitchFamily="34" charset="0"/>
              <a:buChar char="·"/>
              <a:defRPr sz="1228" kern="1200">
                <a:solidFill>
                  <a:schemeClr val="tx1"/>
                </a:solidFill>
                <a:latin typeface="+mn-lt"/>
                <a:ea typeface="+mn-ea"/>
                <a:cs typeface="+mn-cs"/>
              </a:defRPr>
            </a:lvl4pPr>
            <a:lvl5pPr marL="947160" indent="-189432" algn="l" defTabSz="400964" rtl="0" eaLnBrk="1" latinLnBrk="0" hangingPunct="1">
              <a:spcBef>
                <a:spcPts val="526"/>
              </a:spcBef>
              <a:buFont typeface="Univers for KPMG" panose="020B0603020202020204" pitchFamily="34" charset="0"/>
              <a:buChar char="•"/>
              <a:defRPr sz="1228" kern="1200">
                <a:solidFill>
                  <a:schemeClr val="tx1"/>
                </a:solidFill>
                <a:latin typeface="+mn-lt"/>
                <a:ea typeface="+mn-ea"/>
                <a:cs typeface="+mn-cs"/>
              </a:defRPr>
            </a:lvl5pPr>
            <a:lvl6pPr marL="1136592" indent="-189432" algn="l" defTabSz="400964" rtl="0" eaLnBrk="1" latinLnBrk="0" hangingPunct="1">
              <a:spcBef>
                <a:spcPts val="526"/>
              </a:spcBef>
              <a:buFont typeface="Univers for KPMG" panose="020B0603020202020204" pitchFamily="34" charset="0"/>
              <a:buChar char="–"/>
              <a:defRPr sz="1228" kern="1200">
                <a:solidFill>
                  <a:schemeClr val="tx1"/>
                </a:solidFill>
                <a:latin typeface="+mn-lt"/>
                <a:ea typeface="+mn-ea"/>
                <a:cs typeface="+mn-cs"/>
              </a:defRPr>
            </a:lvl6pPr>
            <a:lvl7pPr marL="2606269" indent="-200482" algn="l" defTabSz="400964" rtl="0" eaLnBrk="1" latinLnBrk="0" hangingPunct="1">
              <a:spcBef>
                <a:spcPct val="20000"/>
              </a:spcBef>
              <a:buFont typeface="Arial"/>
              <a:buChar char="•"/>
              <a:defRPr sz="1754" kern="1200">
                <a:solidFill>
                  <a:schemeClr val="tx1"/>
                </a:solidFill>
                <a:latin typeface="+mn-lt"/>
                <a:ea typeface="+mn-ea"/>
                <a:cs typeface="+mn-cs"/>
              </a:defRPr>
            </a:lvl7pPr>
            <a:lvl8pPr marL="3007233" indent="-200482" algn="l" defTabSz="400964" rtl="0" eaLnBrk="1" latinLnBrk="0" hangingPunct="1">
              <a:spcBef>
                <a:spcPct val="20000"/>
              </a:spcBef>
              <a:buFont typeface="Arial"/>
              <a:buChar char="•"/>
              <a:defRPr sz="1754" kern="1200">
                <a:solidFill>
                  <a:schemeClr val="tx1"/>
                </a:solidFill>
                <a:latin typeface="+mn-lt"/>
                <a:ea typeface="+mn-ea"/>
                <a:cs typeface="+mn-cs"/>
              </a:defRPr>
            </a:lvl8pPr>
            <a:lvl9pPr marL="3408197" indent="-200482" algn="l" defTabSz="400964" rtl="0" eaLnBrk="1" latinLnBrk="0" hangingPunct="1">
              <a:spcBef>
                <a:spcPct val="20000"/>
              </a:spcBef>
              <a:buFont typeface="Arial"/>
              <a:buChar char="•"/>
              <a:defRPr sz="1754" kern="1200">
                <a:solidFill>
                  <a:schemeClr val="tx1"/>
                </a:solidFill>
                <a:latin typeface="+mn-lt"/>
                <a:ea typeface="+mn-ea"/>
                <a:cs typeface="+mn-cs"/>
              </a:defRPr>
            </a:lvl9pPr>
          </a:lstStyle>
          <a:p>
            <a:pPr algn="ctr" defTabSz="761771" fontAlgn="base">
              <a:lnSpc>
                <a:spcPct val="117000"/>
              </a:lnSpc>
              <a:spcAft>
                <a:spcPts val="600"/>
              </a:spcAft>
              <a:buSzTx/>
            </a:pPr>
            <a:r>
              <a:rPr lang="en-US" sz="1600" b="1" spc="0" dirty="0" smtClean="0">
                <a:solidFill>
                  <a:srgbClr val="C84E00"/>
                </a:solidFill>
                <a:latin typeface="Univers 45 Light" pitchFamily="2" charset="0"/>
                <a:cs typeface="Arial" pitchFamily="34" charset="0"/>
              </a:rPr>
              <a:t>OMNICHANNEL PLATFORMS</a:t>
            </a:r>
            <a:endParaRPr lang="en-US" sz="1600" b="1" spc="0" dirty="0">
              <a:solidFill>
                <a:srgbClr val="C84E00"/>
              </a:solidFill>
              <a:latin typeface="Univers 45 Light" pitchFamily="2" charset="0"/>
              <a:cs typeface="Arial" pitchFamily="34" charset="0"/>
            </a:endParaRPr>
          </a:p>
        </p:txBody>
      </p:sp>
      <p:sp>
        <p:nvSpPr>
          <p:cNvPr id="17" name="TextBox 16"/>
          <p:cNvSpPr txBox="1"/>
          <p:nvPr/>
        </p:nvSpPr>
        <p:spPr>
          <a:xfrm>
            <a:off x="442408" y="6331499"/>
            <a:ext cx="1780937" cy="123111"/>
          </a:xfrm>
          <a:prstGeom prst="rect">
            <a:avLst/>
          </a:prstGeom>
          <a:noFill/>
        </p:spPr>
        <p:txBody>
          <a:bodyPr wrap="none" lIns="0" tIns="0" rIns="0" bIns="0" rtlCol="0">
            <a:spAutoFit/>
          </a:bodyPr>
          <a:lstStyle/>
          <a:p>
            <a:r>
              <a:rPr lang="en-US" sz="800" dirty="0" smtClean="0">
                <a:latin typeface="+mj-lt"/>
                <a:cs typeface="Arial" pitchFamily="34" charset="0"/>
              </a:rPr>
              <a:t>Source: Company Websites, Financials</a:t>
            </a:r>
            <a:endParaRPr lang="en-GB" sz="800" dirty="0" smtClean="0">
              <a:latin typeface="+mj-lt"/>
              <a:cs typeface="Arial" pitchFamily="34" charset="0"/>
            </a:endParaRPr>
          </a:p>
        </p:txBody>
      </p:sp>
      <p:sp>
        <p:nvSpPr>
          <p:cNvPr id="18" name="Text Placeholder 1"/>
          <p:cNvSpPr txBox="1">
            <a:spLocks/>
          </p:cNvSpPr>
          <p:nvPr/>
        </p:nvSpPr>
        <p:spPr>
          <a:xfrm>
            <a:off x="7059347" y="4477293"/>
            <a:ext cx="3472255" cy="1247232"/>
          </a:xfrm>
          <a:prstGeom prst="rect">
            <a:avLst/>
          </a:prstGeom>
        </p:spPr>
        <p:txBody>
          <a:bodyPr lIns="0" tIns="0" rIns="0" bIns="0"/>
          <a:lstStyle>
            <a:lvl1pPr marL="0" indent="0" algn="l" defTabSz="890789" rtl="0" eaLnBrk="1" latinLnBrk="0" hangingPunct="1">
              <a:lnSpc>
                <a:spcPct val="100000"/>
              </a:lnSpc>
              <a:spcBef>
                <a:spcPts val="501"/>
              </a:spcBef>
              <a:spcAft>
                <a:spcPts val="501"/>
              </a:spcAft>
              <a:buFont typeface="Arial" pitchFamily="34" charset="0"/>
              <a:buNone/>
              <a:defRPr kumimoji="0" lang="en-US" sz="2757" b="1" i="0" u="none" strike="noStrike" kern="1200" cap="none" spc="0" normalizeH="0" baseline="0" noProof="0" dirty="0" smtClean="0">
                <a:ln>
                  <a:noFill/>
                </a:ln>
                <a:solidFill>
                  <a:srgbClr val="00338D"/>
                </a:solidFill>
                <a:effectLst/>
                <a:uLnTx/>
                <a:uFillTx/>
                <a:latin typeface="Univers 45 Light" pitchFamily="2" charset="0"/>
                <a:ea typeface="+mn-ea"/>
                <a:cs typeface="Arial" pitchFamily="34" charset="0"/>
              </a:defRPr>
            </a:lvl1pPr>
            <a:lvl2pPr marL="0" indent="0" algn="l" defTabSz="890789" rtl="0" eaLnBrk="1" latinLnBrk="0" hangingPunct="1">
              <a:lnSpc>
                <a:spcPct val="100000"/>
              </a:lnSpc>
              <a:spcBef>
                <a:spcPts val="501"/>
              </a:spcBef>
              <a:spcAft>
                <a:spcPts val="0"/>
              </a:spcAft>
              <a:buFont typeface="Arial" pitchFamily="34" charset="0"/>
              <a:buNone/>
              <a:defRPr kumimoji="0" lang="en-US" sz="2172" b="1" i="0" u="none" strike="noStrike" kern="1200" cap="none" spc="0" normalizeH="0" baseline="0" noProof="0" dirty="0" smtClean="0">
                <a:ln>
                  <a:noFill/>
                </a:ln>
                <a:solidFill>
                  <a:srgbClr val="00338D"/>
                </a:solidFill>
                <a:effectLst/>
                <a:uLnTx/>
                <a:uFillTx/>
                <a:latin typeface="Univers 45 Light" pitchFamily="2" charset="0"/>
                <a:ea typeface="+mn-ea"/>
                <a:cs typeface="Arial" pitchFamily="34" charset="0"/>
              </a:defRPr>
            </a:lvl2pPr>
            <a:lvl3pPr marL="0" indent="0" algn="l" defTabSz="890789" rtl="0" eaLnBrk="1" latinLnBrk="0" hangingPunct="1">
              <a:lnSpc>
                <a:spcPct val="100000"/>
              </a:lnSpc>
              <a:spcBef>
                <a:spcPts val="501"/>
              </a:spcBef>
              <a:spcAft>
                <a:spcPts val="501"/>
              </a:spcAft>
              <a:buClr>
                <a:srgbClr val="97989A"/>
              </a:buClr>
              <a:buFont typeface="Arial" pitchFamily="34" charset="0"/>
              <a:buNone/>
              <a:defRPr kumimoji="0" lang="en-US" sz="1002" b="0" i="0" u="none" strike="noStrike" kern="1200" cap="none" spc="0" normalizeH="0" baseline="0" noProof="0" dirty="0" smtClean="0">
                <a:ln>
                  <a:noFill/>
                </a:ln>
                <a:solidFill>
                  <a:srgbClr val="00338D"/>
                </a:solidFill>
                <a:effectLst/>
                <a:uLnTx/>
                <a:uFillTx/>
                <a:latin typeface="Univers 45 Light" pitchFamily="2" charset="0"/>
                <a:ea typeface="+mn-ea"/>
                <a:cs typeface="Arial" pitchFamily="34" charset="0"/>
              </a:defRPr>
            </a:lvl3pPr>
            <a:lvl4pPr marL="0" indent="0" algn="l" defTabSz="890789" rtl="0" eaLnBrk="1" latinLnBrk="0" hangingPunct="1">
              <a:lnSpc>
                <a:spcPct val="100000"/>
              </a:lnSpc>
              <a:spcBef>
                <a:spcPts val="501"/>
              </a:spcBef>
              <a:spcAft>
                <a:spcPts val="0"/>
              </a:spcAft>
              <a:buClr>
                <a:srgbClr val="97989A"/>
              </a:buClr>
              <a:buSzPct val="85000"/>
              <a:buFont typeface="Wingdings" pitchFamily="2" charset="2"/>
              <a:buNone/>
              <a:defRPr kumimoji="0" lang="en-US" sz="794" b="1" i="0" u="none" strike="noStrike" kern="1200" cap="none" spc="0" normalizeH="0" baseline="0" noProof="0" dirty="0" smtClean="0">
                <a:ln>
                  <a:noFill/>
                </a:ln>
                <a:solidFill>
                  <a:srgbClr val="00338D"/>
                </a:solidFill>
                <a:effectLst/>
                <a:uLnTx/>
                <a:uFillTx/>
                <a:latin typeface="Univers 45 Light" pitchFamily="2" charset="0"/>
                <a:ea typeface="+mn-ea"/>
                <a:cs typeface="Arial" pitchFamily="34" charset="0"/>
              </a:defRPr>
            </a:lvl4pPr>
            <a:lvl5pPr marL="0" indent="0" algn="l" defTabSz="890789" rtl="0" eaLnBrk="1" latinLnBrk="0" hangingPunct="1">
              <a:lnSpc>
                <a:spcPct val="100000"/>
              </a:lnSpc>
              <a:spcBef>
                <a:spcPts val="0"/>
              </a:spcBef>
              <a:spcAft>
                <a:spcPts val="0"/>
              </a:spcAft>
              <a:buClr>
                <a:srgbClr val="97989A"/>
              </a:buClr>
              <a:buFont typeface="Univers 45 Light" pitchFamily="2" charset="0"/>
              <a:buNone/>
              <a:defRPr kumimoji="0" lang="en-GB" sz="794" b="0" i="1" u="none" strike="noStrike" kern="1200" cap="none" spc="0" normalizeH="0" baseline="0" noProof="0" dirty="0" smtClean="0">
                <a:ln>
                  <a:noFill/>
                </a:ln>
                <a:solidFill>
                  <a:srgbClr val="00338D"/>
                </a:solidFill>
                <a:effectLst/>
                <a:uLnTx/>
                <a:uFillTx/>
                <a:latin typeface="Univers 45 Light" pitchFamily="2" charset="0"/>
                <a:ea typeface="+mn-ea"/>
                <a:cs typeface="Arial" pitchFamily="34" charset="0"/>
              </a:defRPr>
            </a:lvl5pPr>
            <a:lvl6pPr marL="0" indent="0" algn="l" defTabSz="890789" rtl="0" eaLnBrk="1" latinLnBrk="0" hangingPunct="1">
              <a:lnSpc>
                <a:spcPct val="100000"/>
              </a:lnSpc>
              <a:spcBef>
                <a:spcPts val="0"/>
              </a:spcBef>
              <a:spcAft>
                <a:spcPts val="501"/>
              </a:spcAft>
              <a:buClr>
                <a:srgbClr val="97989A"/>
              </a:buClr>
              <a:buSzPct val="85000"/>
              <a:buFont typeface="Wingdings" pitchFamily="2" charset="2"/>
              <a:buNone/>
              <a:defRPr sz="794" kern="1200">
                <a:solidFill>
                  <a:schemeClr val="tx1"/>
                </a:solidFill>
                <a:latin typeface="Univers 45 Light" pitchFamily="2" charset="0"/>
                <a:ea typeface="+mn-ea"/>
                <a:cs typeface="+mn-cs"/>
              </a:defRPr>
            </a:lvl6pPr>
            <a:lvl7pPr marL="111401" indent="-111401" algn="l" defTabSz="890789" rtl="0" eaLnBrk="1" latinLnBrk="0" hangingPunct="1">
              <a:lnSpc>
                <a:spcPct val="100000"/>
              </a:lnSpc>
              <a:spcBef>
                <a:spcPts val="0"/>
              </a:spcBef>
              <a:spcAft>
                <a:spcPts val="501"/>
              </a:spcAft>
              <a:buClr>
                <a:srgbClr val="00338D"/>
              </a:buClr>
              <a:buSzPct val="100000"/>
              <a:buFont typeface="Univers 45 Light" pitchFamily="2" charset="0"/>
              <a:buChar char="•"/>
              <a:defRPr sz="794" kern="1200" baseline="0">
                <a:solidFill>
                  <a:schemeClr val="tx1"/>
                </a:solidFill>
                <a:latin typeface="Univers 45 Light" pitchFamily="2" charset="0"/>
                <a:ea typeface="+mn-ea"/>
                <a:cs typeface="+mn-cs"/>
              </a:defRPr>
            </a:lvl7pPr>
            <a:lvl8pPr marL="225454" indent="-108748" algn="l" defTabSz="890789" rtl="0" eaLnBrk="1" latinLnBrk="0" hangingPunct="1">
              <a:lnSpc>
                <a:spcPct val="100000"/>
              </a:lnSpc>
              <a:spcBef>
                <a:spcPts val="0"/>
              </a:spcBef>
              <a:spcAft>
                <a:spcPts val="501"/>
              </a:spcAft>
              <a:buClr>
                <a:srgbClr val="00338D"/>
              </a:buClr>
              <a:buSzPct val="100000"/>
              <a:buFont typeface="Univers 45 Light" pitchFamily="2" charset="0"/>
              <a:buChar char="–"/>
              <a:defRPr sz="794" kern="1200" baseline="0">
                <a:solidFill>
                  <a:schemeClr val="tx1"/>
                </a:solidFill>
                <a:latin typeface="Univers 45 Light" pitchFamily="2" charset="0"/>
                <a:ea typeface="+mn-ea"/>
                <a:cs typeface="+mn-cs"/>
              </a:defRPr>
            </a:lvl8pPr>
            <a:lvl9pPr marL="328897" indent="-100791" algn="l" defTabSz="890789" rtl="0" eaLnBrk="1" latinLnBrk="0" hangingPunct="1">
              <a:lnSpc>
                <a:spcPct val="100000"/>
              </a:lnSpc>
              <a:spcBef>
                <a:spcPts val="0"/>
              </a:spcBef>
              <a:spcAft>
                <a:spcPts val="501"/>
              </a:spcAft>
              <a:buClr>
                <a:srgbClr val="00338D"/>
              </a:buClr>
              <a:buSzPct val="100000"/>
              <a:buFont typeface="Univers 45 Light" pitchFamily="2" charset="0"/>
              <a:buChar char="•"/>
              <a:defRPr sz="794" kern="1200" baseline="0">
                <a:solidFill>
                  <a:schemeClr val="tx1"/>
                </a:solidFill>
                <a:latin typeface="Univers 45 Light" pitchFamily="2" charset="0"/>
                <a:ea typeface="+mn-ea"/>
                <a:cs typeface="+mn-cs"/>
              </a:defRPr>
            </a:lvl9pPr>
          </a:lstStyle>
          <a:p>
            <a:pPr>
              <a:spcBef>
                <a:spcPts val="0"/>
              </a:spcBef>
              <a:spcAft>
                <a:spcPts val="0"/>
              </a:spcAft>
              <a:defRPr/>
            </a:pPr>
            <a:r>
              <a:rPr lang="en-US" sz="1200" dirty="0">
                <a:latin typeface="+mn-lt"/>
                <a:cs typeface="+mn-cs"/>
              </a:rPr>
              <a:t>DBS</a:t>
            </a:r>
            <a:r>
              <a:rPr lang="en-US" sz="1200" b="0" dirty="0">
                <a:latin typeface="+mn-lt"/>
                <a:cs typeface="+mn-cs"/>
              </a:rPr>
              <a:t> introduced a comprehensive mobile banking suite, DBS </a:t>
            </a:r>
            <a:r>
              <a:rPr lang="en-US" sz="1200" b="0" dirty="0" err="1">
                <a:latin typeface="+mn-lt"/>
                <a:cs typeface="+mn-cs"/>
              </a:rPr>
              <a:t>iWealth</a:t>
            </a:r>
            <a:r>
              <a:rPr lang="en-US" sz="1200" b="0" dirty="0">
                <a:latin typeface="+mn-lt"/>
                <a:cs typeface="+mn-cs"/>
              </a:rPr>
              <a:t>, that allows customers conduct trading, gain personalised insights, take action to invest and seize opportunities, and meet their lifestyle needs while on the move.</a:t>
            </a: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12592" t="7403" r="50723"/>
          <a:stretch/>
        </p:blipFill>
        <p:spPr>
          <a:xfrm>
            <a:off x="7629525" y="1727132"/>
            <a:ext cx="1933576" cy="2550136"/>
          </a:xfrm>
          <a:prstGeom prst="rect">
            <a:avLst/>
          </a:prstGeom>
        </p:spPr>
      </p:pic>
      <p:sp>
        <p:nvSpPr>
          <p:cNvPr id="19" name="Text Placeholder 4"/>
          <p:cNvSpPr txBox="1">
            <a:spLocks/>
          </p:cNvSpPr>
          <p:nvPr/>
        </p:nvSpPr>
        <p:spPr>
          <a:xfrm>
            <a:off x="6849797" y="1345140"/>
            <a:ext cx="3865828" cy="550879"/>
          </a:xfrm>
          <a:prstGeom prst="rect">
            <a:avLst/>
          </a:prstGeom>
        </p:spPr>
        <p:txBody>
          <a:bodyPr lIns="0" tIns="0" rIns="0" bIns="0" anchor="t" anchorCtr="0"/>
          <a:lstStyle>
            <a:lvl1pPr marL="0" indent="0" algn="l" defTabSz="400964" rtl="0" eaLnBrk="1" latinLnBrk="0" hangingPunct="1">
              <a:lnSpc>
                <a:spcPct val="72000"/>
              </a:lnSpc>
              <a:spcBef>
                <a:spcPts val="0"/>
              </a:spcBef>
              <a:buSzPct val="100000"/>
              <a:buFont typeface="Arial" panose="020B0604020202020204" pitchFamily="34" charset="0"/>
              <a:buNone/>
              <a:defRPr sz="3600" b="0" kern="1200" spc="100" baseline="0">
                <a:solidFill>
                  <a:schemeClr val="bg2"/>
                </a:solidFill>
                <a:latin typeface="KPMG Extralight" panose="020B0303030202040204" pitchFamily="34" charset="0"/>
                <a:ea typeface="+mn-ea"/>
                <a:cs typeface="+mn-cs"/>
              </a:defRPr>
            </a:lvl1pPr>
            <a:lvl2pPr marL="378864" indent="-189432" algn="l" defTabSz="400964" rtl="0" eaLnBrk="1" latinLnBrk="0" hangingPunct="1">
              <a:spcBef>
                <a:spcPts val="526"/>
              </a:spcBef>
              <a:buFont typeface="Univers for KPMG" panose="020B0603020202020204" pitchFamily="34" charset="0"/>
              <a:buChar char="–"/>
              <a:defRPr sz="1228" kern="1200">
                <a:solidFill>
                  <a:schemeClr val="tx1"/>
                </a:solidFill>
                <a:latin typeface="+mn-lt"/>
                <a:ea typeface="+mn-ea"/>
                <a:cs typeface="+mn-cs"/>
              </a:defRPr>
            </a:lvl2pPr>
            <a:lvl3pPr marL="568296" indent="-189432" algn="l" defTabSz="400964" rtl="0" eaLnBrk="1" latinLnBrk="0" hangingPunct="1">
              <a:spcBef>
                <a:spcPts val="526"/>
              </a:spcBef>
              <a:buFont typeface="Univers for KPMG" panose="020B0603020202020204" pitchFamily="34" charset="0"/>
              <a:buChar char="»"/>
              <a:defRPr sz="1228" kern="1200">
                <a:solidFill>
                  <a:schemeClr val="tx1"/>
                </a:solidFill>
                <a:latin typeface="+mn-lt"/>
                <a:ea typeface="+mn-ea"/>
                <a:cs typeface="+mn-cs"/>
              </a:defRPr>
            </a:lvl3pPr>
            <a:lvl4pPr marL="757728" indent="-189432" algn="l" defTabSz="400964" rtl="0" eaLnBrk="1" latinLnBrk="0" hangingPunct="1">
              <a:spcBef>
                <a:spcPts val="526"/>
              </a:spcBef>
              <a:buSzPct val="100000"/>
              <a:buFont typeface="Univers for KPMG" panose="020B0603020202020204" pitchFamily="34" charset="0"/>
              <a:buChar char="·"/>
              <a:defRPr sz="1228" kern="1200">
                <a:solidFill>
                  <a:schemeClr val="tx1"/>
                </a:solidFill>
                <a:latin typeface="+mn-lt"/>
                <a:ea typeface="+mn-ea"/>
                <a:cs typeface="+mn-cs"/>
              </a:defRPr>
            </a:lvl4pPr>
            <a:lvl5pPr marL="947160" indent="-189432" algn="l" defTabSz="400964" rtl="0" eaLnBrk="1" latinLnBrk="0" hangingPunct="1">
              <a:spcBef>
                <a:spcPts val="526"/>
              </a:spcBef>
              <a:buFont typeface="Univers for KPMG" panose="020B0603020202020204" pitchFamily="34" charset="0"/>
              <a:buChar char="•"/>
              <a:defRPr sz="1228" kern="1200">
                <a:solidFill>
                  <a:schemeClr val="tx1"/>
                </a:solidFill>
                <a:latin typeface="+mn-lt"/>
                <a:ea typeface="+mn-ea"/>
                <a:cs typeface="+mn-cs"/>
              </a:defRPr>
            </a:lvl5pPr>
            <a:lvl6pPr marL="1136592" indent="-189432" algn="l" defTabSz="400964" rtl="0" eaLnBrk="1" latinLnBrk="0" hangingPunct="1">
              <a:spcBef>
                <a:spcPts val="526"/>
              </a:spcBef>
              <a:buFont typeface="Univers for KPMG" panose="020B0603020202020204" pitchFamily="34" charset="0"/>
              <a:buChar char="–"/>
              <a:defRPr sz="1228" kern="1200">
                <a:solidFill>
                  <a:schemeClr val="tx1"/>
                </a:solidFill>
                <a:latin typeface="+mn-lt"/>
                <a:ea typeface="+mn-ea"/>
                <a:cs typeface="+mn-cs"/>
              </a:defRPr>
            </a:lvl6pPr>
            <a:lvl7pPr marL="2606269" indent="-200482" algn="l" defTabSz="400964" rtl="0" eaLnBrk="1" latinLnBrk="0" hangingPunct="1">
              <a:spcBef>
                <a:spcPct val="20000"/>
              </a:spcBef>
              <a:buFont typeface="Arial"/>
              <a:buChar char="•"/>
              <a:defRPr sz="1754" kern="1200">
                <a:solidFill>
                  <a:schemeClr val="tx1"/>
                </a:solidFill>
                <a:latin typeface="+mn-lt"/>
                <a:ea typeface="+mn-ea"/>
                <a:cs typeface="+mn-cs"/>
              </a:defRPr>
            </a:lvl7pPr>
            <a:lvl8pPr marL="3007233" indent="-200482" algn="l" defTabSz="400964" rtl="0" eaLnBrk="1" latinLnBrk="0" hangingPunct="1">
              <a:spcBef>
                <a:spcPct val="20000"/>
              </a:spcBef>
              <a:buFont typeface="Arial"/>
              <a:buChar char="•"/>
              <a:defRPr sz="1754" kern="1200">
                <a:solidFill>
                  <a:schemeClr val="tx1"/>
                </a:solidFill>
                <a:latin typeface="+mn-lt"/>
                <a:ea typeface="+mn-ea"/>
                <a:cs typeface="+mn-cs"/>
              </a:defRPr>
            </a:lvl8pPr>
            <a:lvl9pPr marL="3408197" indent="-200482" algn="l" defTabSz="400964" rtl="0" eaLnBrk="1" latinLnBrk="0" hangingPunct="1">
              <a:spcBef>
                <a:spcPct val="20000"/>
              </a:spcBef>
              <a:buFont typeface="Arial"/>
              <a:buChar char="•"/>
              <a:defRPr sz="1754" kern="1200">
                <a:solidFill>
                  <a:schemeClr val="tx1"/>
                </a:solidFill>
                <a:latin typeface="+mn-lt"/>
                <a:ea typeface="+mn-ea"/>
                <a:cs typeface="+mn-cs"/>
              </a:defRPr>
            </a:lvl9pPr>
          </a:lstStyle>
          <a:p>
            <a:pPr algn="ctr" defTabSz="761771" fontAlgn="base">
              <a:lnSpc>
                <a:spcPct val="117000"/>
              </a:lnSpc>
              <a:spcAft>
                <a:spcPts val="600"/>
              </a:spcAft>
              <a:buSzTx/>
            </a:pPr>
            <a:r>
              <a:rPr lang="en-US" sz="1600" b="1" spc="0" dirty="0" smtClean="0">
                <a:solidFill>
                  <a:srgbClr val="C84E00"/>
                </a:solidFill>
                <a:latin typeface="Univers 45 Light" pitchFamily="2" charset="0"/>
                <a:cs typeface="Arial" pitchFamily="34" charset="0"/>
              </a:rPr>
              <a:t>SEAMLESS CUSTOMER EXPERIENCE</a:t>
            </a:r>
            <a:endParaRPr lang="en-US" sz="1600" b="1" spc="0" dirty="0">
              <a:solidFill>
                <a:srgbClr val="C84E00"/>
              </a:solidFill>
              <a:latin typeface="Univers 45 Light" pitchFamily="2" charset="0"/>
              <a:cs typeface="Arial" pitchFamily="34" charset="0"/>
            </a:endParaRPr>
          </a:p>
        </p:txBody>
      </p:sp>
      <p:sp>
        <p:nvSpPr>
          <p:cNvPr id="14" name="Rectangle 13">
            <a:hlinkClick r:id="rId4" action="ppaction://hlinksldjump"/>
          </p:cNvPr>
          <p:cNvSpPr/>
          <p:nvPr/>
        </p:nvSpPr>
        <p:spPr>
          <a:xfrm>
            <a:off x="10984872" y="6479716"/>
            <a:ext cx="731520" cy="381939"/>
          </a:xfrm>
          <a:prstGeom prst="rect">
            <a:avLst/>
          </a:prstGeom>
          <a:solidFill>
            <a:srgbClr val="EAAA00"/>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b="1" dirty="0" smtClean="0">
                <a:solidFill>
                  <a:schemeClr val="tx1"/>
                </a:solidFill>
              </a:rPr>
              <a:t>Back</a:t>
            </a:r>
            <a:endParaRPr lang="en-GB" b="1" dirty="0">
              <a:solidFill>
                <a:schemeClr val="tx1"/>
              </a:solidFill>
            </a:endParaRPr>
          </a:p>
        </p:txBody>
      </p:sp>
    </p:spTree>
    <p:extLst>
      <p:ext uri="{BB962C8B-B14F-4D97-AF65-F5344CB8AC3E}">
        <p14:creationId xmlns:p14="http://schemas.microsoft.com/office/powerpoint/2010/main" val="16057037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75981" name="think-cell Slide" r:id="rId6" imgW="663" imgH="659" progId="TCLayout.ActiveDocument.1">
                  <p:embed/>
                </p:oleObj>
              </mc:Choice>
              <mc:Fallback>
                <p:oleObj name="think-cell Slide" r:id="rId6" imgW="663" imgH="659" progId="TCLayout.ActiveDocument.1">
                  <p:embed/>
                  <p:pic>
                    <p:nvPicPr>
                      <p:cNvPr id="0" name=""/>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2" name="Rectangle 1" hidden="1"/>
          <p:cNvSpPr/>
          <p:nvPr>
            <p:custDataLst>
              <p:tags r:id="rId3"/>
            </p:custDataLst>
          </p:nvPr>
        </p:nvSpPr>
        <p:spPr>
          <a:xfrm>
            <a:off x="0" y="0"/>
            <a:ext cx="158750" cy="15875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spcBef>
                <a:spcPct val="0"/>
              </a:spcBef>
              <a:spcAft>
                <a:spcPct val="0"/>
              </a:spcAft>
            </a:pPr>
            <a:endParaRPr lang="en-US" sz="3600" dirty="0">
              <a:solidFill>
                <a:srgbClr val="FFFFFF"/>
              </a:solidFill>
              <a:latin typeface="KPMG Extralight" panose="020B0303030202040204" pitchFamily="34" charset="0"/>
              <a:sym typeface="KPMG Extralight" panose="020B0303030202040204" pitchFamily="34" charset="0"/>
            </a:endParaRPr>
          </a:p>
        </p:txBody>
      </p:sp>
      <p:sp>
        <p:nvSpPr>
          <p:cNvPr id="118" name="Title 2"/>
          <p:cNvSpPr txBox="1">
            <a:spLocks/>
          </p:cNvSpPr>
          <p:nvPr/>
        </p:nvSpPr>
        <p:spPr>
          <a:xfrm>
            <a:off x="879206" y="864044"/>
            <a:ext cx="7463515" cy="2232265"/>
          </a:xfrm>
          <a:prstGeom prst="rect">
            <a:avLst/>
          </a:prstGeom>
        </p:spPr>
        <p:txBody>
          <a:bodyPr anchor="t" anchorCtr="0"/>
          <a:lstStyle>
            <a:lvl1pPr algn="l" defTabSz="890789" rtl="0" eaLnBrk="1" latinLnBrk="0" hangingPunct="1">
              <a:lnSpc>
                <a:spcPct val="70000"/>
              </a:lnSpc>
              <a:spcBef>
                <a:spcPct val="0"/>
              </a:spcBef>
              <a:buNone/>
              <a:defRPr kumimoji="0" lang="en-GB" sz="8800" b="0" i="0" u="none" strike="noStrike" kern="1200" cap="none" spc="0" normalizeH="0" baseline="0" noProof="0">
                <a:ln>
                  <a:noFill/>
                </a:ln>
                <a:solidFill>
                  <a:srgbClr val="FFFFFF"/>
                </a:solidFill>
                <a:effectLst/>
                <a:uLnTx/>
                <a:uFillTx/>
                <a:latin typeface="KPMG Extralight"/>
                <a:ea typeface="+mj-ea"/>
                <a:cs typeface="KPMG Extralight"/>
              </a:defRPr>
            </a:lvl1pPr>
            <a:lvl2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2pPr>
            <a:lvl3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3pPr>
            <a:lvl4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4pPr>
            <a:lvl5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5pPr>
            <a:lvl6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6pPr>
            <a:lvl7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7pPr>
            <a:lvl8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8pPr>
            <a:lvl9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9pPr>
          </a:lstStyle>
          <a:p>
            <a:pPr>
              <a:lnSpc>
                <a:spcPct val="100000"/>
              </a:lnSpc>
            </a:pPr>
            <a:r>
              <a:rPr lang="en-US" sz="3600" b="1" dirty="0" smtClean="0"/>
              <a:t>Appendix</a:t>
            </a:r>
            <a:br>
              <a:rPr lang="en-US" sz="3600" b="1" dirty="0" smtClean="0"/>
            </a:br>
            <a:endParaRPr lang="en-US" sz="3600" b="1" dirty="0" smtClean="0"/>
          </a:p>
          <a:p>
            <a:pPr>
              <a:lnSpc>
                <a:spcPct val="100000"/>
              </a:lnSpc>
            </a:pPr>
            <a:r>
              <a:rPr lang="en-US" sz="2800" dirty="0">
                <a:solidFill>
                  <a:schemeClr val="bg1"/>
                </a:solidFill>
              </a:rPr>
              <a:t>V</a:t>
            </a:r>
            <a:r>
              <a:rPr lang="en-US" sz="2800" dirty="0" smtClean="0">
                <a:solidFill>
                  <a:schemeClr val="bg1"/>
                </a:solidFill>
              </a:rPr>
              <a:t>. Digital Channels Review</a:t>
            </a:r>
            <a:endParaRPr lang="en-US" sz="2800" dirty="0">
              <a:solidFill>
                <a:schemeClr val="bg1"/>
              </a:solidFill>
            </a:endParaRPr>
          </a:p>
        </p:txBody>
      </p:sp>
      <p:sp>
        <p:nvSpPr>
          <p:cNvPr id="5" name="Rectangle 4">
            <a:hlinkClick r:id="rId8" action="ppaction://hlinksldjump"/>
          </p:cNvPr>
          <p:cNvSpPr/>
          <p:nvPr/>
        </p:nvSpPr>
        <p:spPr>
          <a:xfrm>
            <a:off x="10984872" y="6479716"/>
            <a:ext cx="731520" cy="381939"/>
          </a:xfrm>
          <a:prstGeom prst="rect">
            <a:avLst/>
          </a:prstGeom>
          <a:solidFill>
            <a:srgbClr val="EAAA00"/>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b="1" dirty="0" smtClean="0">
                <a:solidFill>
                  <a:schemeClr val="tx1"/>
                </a:solidFill>
              </a:rPr>
              <a:t>Back</a:t>
            </a:r>
            <a:endParaRPr lang="en-GB" b="1" dirty="0">
              <a:solidFill>
                <a:schemeClr val="tx1"/>
              </a:solidFill>
            </a:endParaRPr>
          </a:p>
        </p:txBody>
      </p:sp>
    </p:spTree>
    <p:extLst>
      <p:ext uri="{BB962C8B-B14F-4D97-AF65-F5344CB8AC3E}">
        <p14:creationId xmlns:p14="http://schemas.microsoft.com/office/powerpoint/2010/main" val="541343971"/>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9213346" y="1320374"/>
            <a:ext cx="340531" cy="242859"/>
            <a:chOff x="7247324" y="964249"/>
            <a:chExt cx="510714" cy="412046"/>
          </a:xfrm>
        </p:grpSpPr>
        <p:sp>
          <p:nvSpPr>
            <p:cNvPr id="105" name="Rectangle 104"/>
            <p:cNvSpPr/>
            <p:nvPr/>
          </p:nvSpPr>
          <p:spPr>
            <a:xfrm>
              <a:off x="7247324" y="1263654"/>
              <a:ext cx="510714" cy="112641"/>
            </a:xfrm>
            <a:prstGeom prst="rect">
              <a:avLst/>
            </a:prstGeom>
          </p:spPr>
          <p:txBody>
            <a:bodyPr wrap="square" lIns="0" tIns="0" rIns="0" bIns="0">
              <a:spAutoFit/>
            </a:bodyPr>
            <a:lstStyle/>
            <a:p>
              <a:pPr algn="ctr" fontAlgn="base">
                <a:spcBef>
                  <a:spcPct val="0"/>
                </a:spcBef>
                <a:spcAft>
                  <a:spcPct val="0"/>
                </a:spcAft>
              </a:pPr>
              <a:r>
                <a:rPr lang="en-GB" sz="500" b="1" dirty="0" smtClean="0">
                  <a:solidFill>
                    <a:prstClr val="black"/>
                  </a:solidFill>
                  <a:latin typeface="+mj-lt"/>
                  <a:cs typeface="Arial" pitchFamily="34" charset="0"/>
                </a:rPr>
                <a:t>Web App</a:t>
              </a:r>
              <a:endParaRPr lang="en-US" sz="500" b="1" dirty="0">
                <a:solidFill>
                  <a:prstClr val="black"/>
                </a:solidFill>
                <a:latin typeface="+mj-lt"/>
                <a:cs typeface="Arial" pitchFamily="34" charset="0"/>
              </a:endParaRPr>
            </a:p>
          </p:txBody>
        </p:sp>
        <p:pic>
          <p:nvPicPr>
            <p:cNvPr id="112" name="Picture 1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49358" y="964249"/>
              <a:ext cx="286514" cy="302956"/>
            </a:xfrm>
            <a:prstGeom prst="rect">
              <a:avLst/>
            </a:prstGeom>
          </p:spPr>
        </p:pic>
      </p:grpSp>
      <p:grpSp>
        <p:nvGrpSpPr>
          <p:cNvPr id="14" name="Group 13"/>
          <p:cNvGrpSpPr/>
          <p:nvPr/>
        </p:nvGrpSpPr>
        <p:grpSpPr>
          <a:xfrm>
            <a:off x="11351501" y="1320374"/>
            <a:ext cx="248533" cy="254429"/>
            <a:chOff x="7912439" y="961105"/>
            <a:chExt cx="374485" cy="594127"/>
          </a:xfrm>
        </p:grpSpPr>
        <p:sp>
          <p:nvSpPr>
            <p:cNvPr id="106" name="Rectangle 105"/>
            <p:cNvSpPr/>
            <p:nvPr/>
          </p:nvSpPr>
          <p:spPr>
            <a:xfrm>
              <a:off x="7912439" y="1263654"/>
              <a:ext cx="374485" cy="291578"/>
            </a:xfrm>
            <a:prstGeom prst="rect">
              <a:avLst/>
            </a:prstGeom>
          </p:spPr>
          <p:txBody>
            <a:bodyPr wrap="square" lIns="0" tIns="0" rIns="0" bIns="0">
              <a:spAutoFit/>
            </a:bodyPr>
            <a:lstStyle/>
            <a:p>
              <a:pPr algn="ctr" fontAlgn="base">
                <a:spcBef>
                  <a:spcPct val="0"/>
                </a:spcBef>
                <a:spcAft>
                  <a:spcPct val="0"/>
                </a:spcAft>
              </a:pPr>
              <a:r>
                <a:rPr lang="en-GB" sz="500" b="1" dirty="0" smtClean="0">
                  <a:solidFill>
                    <a:prstClr val="black"/>
                  </a:solidFill>
                  <a:latin typeface="+mj-lt"/>
                  <a:cs typeface="Arial" pitchFamily="34" charset="0"/>
                </a:rPr>
                <a:t>Mobile</a:t>
              </a:r>
              <a:endParaRPr lang="en-US" sz="500" b="1" dirty="0">
                <a:solidFill>
                  <a:prstClr val="black"/>
                </a:solidFill>
                <a:latin typeface="+mj-lt"/>
                <a:cs typeface="Arial" pitchFamily="34" charset="0"/>
              </a:endParaRPr>
            </a:p>
          </p:txBody>
        </p:sp>
        <p:grpSp>
          <p:nvGrpSpPr>
            <p:cNvPr id="113" name="Group 112"/>
            <p:cNvGrpSpPr>
              <a:grpSpLocks noChangeAspect="1"/>
            </p:cNvGrpSpPr>
            <p:nvPr/>
          </p:nvGrpSpPr>
          <p:grpSpPr>
            <a:xfrm>
              <a:off x="8016563" y="961105"/>
              <a:ext cx="166236" cy="285431"/>
              <a:chOff x="6605083" y="5816846"/>
              <a:chExt cx="451956" cy="864427"/>
            </a:xfrm>
          </p:grpSpPr>
          <p:grpSp>
            <p:nvGrpSpPr>
              <p:cNvPr id="114" name="Group 113"/>
              <p:cNvGrpSpPr/>
              <p:nvPr/>
            </p:nvGrpSpPr>
            <p:grpSpPr>
              <a:xfrm>
                <a:off x="6605083" y="5816846"/>
                <a:ext cx="451956" cy="864427"/>
                <a:chOff x="6793806" y="5073805"/>
                <a:chExt cx="604635" cy="1033272"/>
              </a:xfrm>
            </p:grpSpPr>
            <p:grpSp>
              <p:nvGrpSpPr>
                <p:cNvPr id="122" name="Group 121"/>
                <p:cNvGrpSpPr/>
                <p:nvPr/>
              </p:nvGrpSpPr>
              <p:grpSpPr>
                <a:xfrm>
                  <a:off x="6793806" y="5073805"/>
                  <a:ext cx="585216" cy="1033272"/>
                  <a:chOff x="6793806" y="5073805"/>
                  <a:chExt cx="585216" cy="1033272"/>
                </a:xfrm>
              </p:grpSpPr>
              <p:sp>
                <p:nvSpPr>
                  <p:cNvPr id="127" name="Rounded Rectangle 126"/>
                  <p:cNvSpPr/>
                  <p:nvPr/>
                </p:nvSpPr>
                <p:spPr>
                  <a:xfrm>
                    <a:off x="6793806" y="5073805"/>
                    <a:ext cx="585216" cy="1033272"/>
                  </a:xfrm>
                  <a:prstGeom prst="roundRect">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p>
                </p:txBody>
              </p:sp>
              <p:sp>
                <p:nvSpPr>
                  <p:cNvPr id="128" name="Rounded Rectangle 127"/>
                  <p:cNvSpPr/>
                  <p:nvPr/>
                </p:nvSpPr>
                <p:spPr>
                  <a:xfrm>
                    <a:off x="6801372" y="5085210"/>
                    <a:ext cx="566928" cy="1014984"/>
                  </a:xfrm>
                  <a:prstGeom prst="roundRect">
                    <a:avLst/>
                  </a:prstGeom>
                  <a:solidFill>
                    <a:schemeClr val="bg1"/>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p>
                </p:txBody>
              </p:sp>
            </p:grpSp>
            <p:sp>
              <p:nvSpPr>
                <p:cNvPr id="123" name="Freeform 122"/>
                <p:cNvSpPr/>
                <p:nvPr/>
              </p:nvSpPr>
              <p:spPr>
                <a:xfrm>
                  <a:off x="6818730" y="5093714"/>
                  <a:ext cx="538349" cy="89727"/>
                </a:xfrm>
                <a:custGeom>
                  <a:avLst/>
                  <a:gdLst>
                    <a:gd name="connsiteX0" fmla="*/ 537223 w 538349"/>
                    <a:gd name="connsiteY0" fmla="*/ 84146 h 89727"/>
                    <a:gd name="connsiteX1" fmla="*/ 538349 w 538349"/>
                    <a:gd name="connsiteY1" fmla="*/ 84146 h 89727"/>
                    <a:gd name="connsiteX2" fmla="*/ 538349 w 538349"/>
                    <a:gd name="connsiteY2" fmla="*/ 89727 h 89727"/>
                    <a:gd name="connsiteX3" fmla="*/ 0 w 538349"/>
                    <a:gd name="connsiteY3" fmla="*/ 84146 h 89727"/>
                    <a:gd name="connsiteX4" fmla="*/ 1127 w 538349"/>
                    <a:gd name="connsiteY4" fmla="*/ 84146 h 89727"/>
                    <a:gd name="connsiteX5" fmla="*/ 0 w 538349"/>
                    <a:gd name="connsiteY5" fmla="*/ 89727 h 89727"/>
                    <a:gd name="connsiteX6" fmla="*/ 89727 w 538349"/>
                    <a:gd name="connsiteY6" fmla="*/ 0 h 89727"/>
                    <a:gd name="connsiteX7" fmla="*/ 448622 w 538349"/>
                    <a:gd name="connsiteY7" fmla="*/ 0 h 89727"/>
                    <a:gd name="connsiteX8" fmla="*/ 531298 w 538349"/>
                    <a:gd name="connsiteY8" fmla="*/ 54801 h 89727"/>
                    <a:gd name="connsiteX9" fmla="*/ 537223 w 538349"/>
                    <a:gd name="connsiteY9" fmla="*/ 84146 h 89727"/>
                    <a:gd name="connsiteX10" fmla="*/ 1127 w 538349"/>
                    <a:gd name="connsiteY10" fmla="*/ 84146 h 89727"/>
                    <a:gd name="connsiteX11" fmla="*/ 7051 w 538349"/>
                    <a:gd name="connsiteY11" fmla="*/ 54801 h 89727"/>
                    <a:gd name="connsiteX12" fmla="*/ 89727 w 538349"/>
                    <a:gd name="connsiteY12" fmla="*/ 0 h 89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8349" h="89727">
                      <a:moveTo>
                        <a:pt x="537223" y="84146"/>
                      </a:moveTo>
                      <a:lnTo>
                        <a:pt x="538349" y="84146"/>
                      </a:lnTo>
                      <a:lnTo>
                        <a:pt x="538349" y="89727"/>
                      </a:lnTo>
                      <a:close/>
                      <a:moveTo>
                        <a:pt x="0" y="84146"/>
                      </a:moveTo>
                      <a:lnTo>
                        <a:pt x="1127" y="84146"/>
                      </a:lnTo>
                      <a:lnTo>
                        <a:pt x="0" y="89727"/>
                      </a:lnTo>
                      <a:close/>
                      <a:moveTo>
                        <a:pt x="89727" y="0"/>
                      </a:moveTo>
                      <a:lnTo>
                        <a:pt x="448622" y="0"/>
                      </a:lnTo>
                      <a:cubicBezTo>
                        <a:pt x="485789" y="0"/>
                        <a:pt x="517677" y="22597"/>
                        <a:pt x="531298" y="54801"/>
                      </a:cubicBezTo>
                      <a:lnTo>
                        <a:pt x="537223" y="84146"/>
                      </a:lnTo>
                      <a:lnTo>
                        <a:pt x="1127" y="84146"/>
                      </a:lnTo>
                      <a:lnTo>
                        <a:pt x="7051" y="54801"/>
                      </a:lnTo>
                      <a:cubicBezTo>
                        <a:pt x="20673" y="22597"/>
                        <a:pt x="52561" y="0"/>
                        <a:pt x="89727" y="0"/>
                      </a:cubicBez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p>
              </p:txBody>
            </p:sp>
            <p:sp>
              <p:nvSpPr>
                <p:cNvPr id="124" name="Freeform 123"/>
                <p:cNvSpPr/>
                <p:nvPr/>
              </p:nvSpPr>
              <p:spPr>
                <a:xfrm flipV="1">
                  <a:off x="6818466" y="6007662"/>
                  <a:ext cx="538349" cy="89727"/>
                </a:xfrm>
                <a:custGeom>
                  <a:avLst/>
                  <a:gdLst>
                    <a:gd name="connsiteX0" fmla="*/ 537223 w 538349"/>
                    <a:gd name="connsiteY0" fmla="*/ 84146 h 89727"/>
                    <a:gd name="connsiteX1" fmla="*/ 538349 w 538349"/>
                    <a:gd name="connsiteY1" fmla="*/ 84146 h 89727"/>
                    <a:gd name="connsiteX2" fmla="*/ 538349 w 538349"/>
                    <a:gd name="connsiteY2" fmla="*/ 89727 h 89727"/>
                    <a:gd name="connsiteX3" fmla="*/ 0 w 538349"/>
                    <a:gd name="connsiteY3" fmla="*/ 84146 h 89727"/>
                    <a:gd name="connsiteX4" fmla="*/ 1127 w 538349"/>
                    <a:gd name="connsiteY4" fmla="*/ 84146 h 89727"/>
                    <a:gd name="connsiteX5" fmla="*/ 0 w 538349"/>
                    <a:gd name="connsiteY5" fmla="*/ 89727 h 89727"/>
                    <a:gd name="connsiteX6" fmla="*/ 89727 w 538349"/>
                    <a:gd name="connsiteY6" fmla="*/ 0 h 89727"/>
                    <a:gd name="connsiteX7" fmla="*/ 448622 w 538349"/>
                    <a:gd name="connsiteY7" fmla="*/ 0 h 89727"/>
                    <a:gd name="connsiteX8" fmla="*/ 531298 w 538349"/>
                    <a:gd name="connsiteY8" fmla="*/ 54801 h 89727"/>
                    <a:gd name="connsiteX9" fmla="*/ 537223 w 538349"/>
                    <a:gd name="connsiteY9" fmla="*/ 84146 h 89727"/>
                    <a:gd name="connsiteX10" fmla="*/ 1127 w 538349"/>
                    <a:gd name="connsiteY10" fmla="*/ 84146 h 89727"/>
                    <a:gd name="connsiteX11" fmla="*/ 7051 w 538349"/>
                    <a:gd name="connsiteY11" fmla="*/ 54801 h 89727"/>
                    <a:gd name="connsiteX12" fmla="*/ 89727 w 538349"/>
                    <a:gd name="connsiteY12" fmla="*/ 0 h 89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8349" h="89727">
                      <a:moveTo>
                        <a:pt x="537223" y="84146"/>
                      </a:moveTo>
                      <a:lnTo>
                        <a:pt x="538349" y="84146"/>
                      </a:lnTo>
                      <a:lnTo>
                        <a:pt x="538349" y="89727"/>
                      </a:lnTo>
                      <a:close/>
                      <a:moveTo>
                        <a:pt x="0" y="84146"/>
                      </a:moveTo>
                      <a:lnTo>
                        <a:pt x="1127" y="84146"/>
                      </a:lnTo>
                      <a:lnTo>
                        <a:pt x="0" y="89727"/>
                      </a:lnTo>
                      <a:close/>
                      <a:moveTo>
                        <a:pt x="89727" y="0"/>
                      </a:moveTo>
                      <a:lnTo>
                        <a:pt x="448622" y="0"/>
                      </a:lnTo>
                      <a:cubicBezTo>
                        <a:pt x="485789" y="0"/>
                        <a:pt x="517677" y="22597"/>
                        <a:pt x="531298" y="54801"/>
                      </a:cubicBezTo>
                      <a:lnTo>
                        <a:pt x="537223" y="84146"/>
                      </a:lnTo>
                      <a:lnTo>
                        <a:pt x="1127" y="84146"/>
                      </a:lnTo>
                      <a:lnTo>
                        <a:pt x="7051" y="54801"/>
                      </a:lnTo>
                      <a:cubicBezTo>
                        <a:pt x="20673" y="22597"/>
                        <a:pt x="52561" y="0"/>
                        <a:pt x="89727" y="0"/>
                      </a:cubicBez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p>
              </p:txBody>
            </p:sp>
            <p:sp>
              <p:nvSpPr>
                <p:cNvPr id="125" name="Rectangle 124"/>
                <p:cNvSpPr/>
                <p:nvPr/>
              </p:nvSpPr>
              <p:spPr>
                <a:xfrm>
                  <a:off x="7379711" y="5236763"/>
                  <a:ext cx="18288" cy="103782"/>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p>
              </p:txBody>
            </p:sp>
            <p:sp>
              <p:nvSpPr>
                <p:cNvPr id="126" name="Rectangle 125"/>
                <p:cNvSpPr/>
                <p:nvPr/>
              </p:nvSpPr>
              <p:spPr>
                <a:xfrm>
                  <a:off x="7380153" y="5370501"/>
                  <a:ext cx="18288" cy="103782"/>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p>
              </p:txBody>
            </p:sp>
          </p:grpSp>
          <p:sp>
            <p:nvSpPr>
              <p:cNvPr id="115" name="Rectangle 114"/>
              <p:cNvSpPr/>
              <p:nvPr/>
            </p:nvSpPr>
            <p:spPr>
              <a:xfrm>
                <a:off x="6627142" y="5919992"/>
                <a:ext cx="128016" cy="91440"/>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p>
            </p:txBody>
          </p:sp>
          <p:sp>
            <p:nvSpPr>
              <p:cNvPr id="116" name="Rectangle 115"/>
              <p:cNvSpPr/>
              <p:nvPr/>
            </p:nvSpPr>
            <p:spPr>
              <a:xfrm>
                <a:off x="6763728" y="5920574"/>
                <a:ext cx="256032"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p>
            </p:txBody>
          </p:sp>
          <p:sp>
            <p:nvSpPr>
              <p:cNvPr id="117" name="Rectangle 116"/>
              <p:cNvSpPr/>
              <p:nvPr/>
            </p:nvSpPr>
            <p:spPr>
              <a:xfrm>
                <a:off x="6623516" y="6022533"/>
                <a:ext cx="396244" cy="219456"/>
              </a:xfrm>
              <a:prstGeom prst="rect">
                <a:avLst/>
              </a:prstGeom>
              <a:solidFill>
                <a:srgbClr val="BABB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p>
            </p:txBody>
          </p:sp>
          <p:sp>
            <p:nvSpPr>
              <p:cNvPr id="118" name="Rectangle 117"/>
              <p:cNvSpPr/>
              <p:nvPr/>
            </p:nvSpPr>
            <p:spPr>
              <a:xfrm>
                <a:off x="6624714" y="6256150"/>
                <a:ext cx="392618" cy="761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p>
            </p:txBody>
          </p:sp>
          <p:sp>
            <p:nvSpPr>
              <p:cNvPr id="119" name="Rectangle 118"/>
              <p:cNvSpPr/>
              <p:nvPr/>
            </p:nvSpPr>
            <p:spPr>
              <a:xfrm>
                <a:off x="6624714" y="6338981"/>
                <a:ext cx="392618" cy="761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p>
            </p:txBody>
          </p:sp>
          <p:sp>
            <p:nvSpPr>
              <p:cNvPr id="120" name="Rectangle 119"/>
              <p:cNvSpPr/>
              <p:nvPr/>
            </p:nvSpPr>
            <p:spPr>
              <a:xfrm>
                <a:off x="6624714" y="6424055"/>
                <a:ext cx="392618" cy="761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p>
            </p:txBody>
          </p:sp>
          <p:sp>
            <p:nvSpPr>
              <p:cNvPr id="121" name="Rectangle 120"/>
              <p:cNvSpPr/>
              <p:nvPr/>
            </p:nvSpPr>
            <p:spPr>
              <a:xfrm>
                <a:off x="6625524" y="6510440"/>
                <a:ext cx="392618" cy="761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p>
            </p:txBody>
          </p:sp>
        </p:grpSp>
      </p:grpSp>
      <p:sp>
        <p:nvSpPr>
          <p:cNvPr id="47" name="Oval 3"/>
          <p:cNvSpPr>
            <a:spLocks noChangeArrowheads="1"/>
          </p:cNvSpPr>
          <p:nvPr/>
        </p:nvSpPr>
        <p:spPr bwMode="gray">
          <a:xfrm>
            <a:off x="9303748" y="4161080"/>
            <a:ext cx="146304" cy="148167"/>
          </a:xfrm>
          <a:prstGeom prst="ellipse">
            <a:avLst/>
          </a:prstGeom>
          <a:solidFill>
            <a:srgbClr val="FFC000"/>
          </a:solidFill>
          <a:ln w="6350">
            <a:noFill/>
            <a:round/>
            <a:headEnd/>
            <a:tailEnd/>
          </a:ln>
          <a:effectLst/>
        </p:spPr>
        <p:txBody>
          <a:bodyPr wrap="none" lIns="0" tIns="0" rIns="0" bIns="0" anchor="ctr"/>
          <a:lstStyle/>
          <a:p>
            <a:pPr fontAlgn="base">
              <a:spcBef>
                <a:spcPct val="0"/>
              </a:spcBef>
              <a:spcAft>
                <a:spcPct val="0"/>
              </a:spcAft>
            </a:pPr>
            <a:endParaRPr lang="en-CA" b="1" dirty="0">
              <a:solidFill>
                <a:prstClr val="black"/>
              </a:solidFill>
              <a:latin typeface="Arial" pitchFamily="34" charset="0"/>
              <a:cs typeface="Arial" pitchFamily="34" charset="0"/>
            </a:endParaRPr>
          </a:p>
        </p:txBody>
      </p:sp>
      <p:sp>
        <p:nvSpPr>
          <p:cNvPr id="46" name="Oval 3"/>
          <p:cNvSpPr>
            <a:spLocks noChangeArrowheads="1"/>
          </p:cNvSpPr>
          <p:nvPr/>
        </p:nvSpPr>
        <p:spPr bwMode="gray">
          <a:xfrm>
            <a:off x="11427887" y="4170816"/>
            <a:ext cx="146304" cy="148167"/>
          </a:xfrm>
          <a:prstGeom prst="ellipse">
            <a:avLst/>
          </a:prstGeom>
          <a:solidFill>
            <a:srgbClr val="6EB946"/>
          </a:solidFill>
          <a:ln w="6350">
            <a:noFill/>
            <a:round/>
            <a:headEnd/>
            <a:tailEnd/>
          </a:ln>
          <a:effectLst/>
        </p:spPr>
        <p:txBody>
          <a:bodyPr wrap="none" lIns="0" tIns="0" rIns="0" bIns="0" anchor="ctr"/>
          <a:lstStyle/>
          <a:p>
            <a:pPr fontAlgn="base">
              <a:spcBef>
                <a:spcPct val="0"/>
              </a:spcBef>
              <a:spcAft>
                <a:spcPct val="0"/>
              </a:spcAft>
            </a:pPr>
            <a:endParaRPr lang="en-CA" b="1" dirty="0">
              <a:solidFill>
                <a:prstClr val="black"/>
              </a:solidFill>
              <a:latin typeface="Arial" pitchFamily="34" charset="0"/>
              <a:cs typeface="Arial" pitchFamily="34" charset="0"/>
            </a:endParaRPr>
          </a:p>
        </p:txBody>
      </p:sp>
      <p:sp>
        <p:nvSpPr>
          <p:cNvPr id="54" name="Oval 3"/>
          <p:cNvSpPr>
            <a:spLocks noChangeArrowheads="1"/>
          </p:cNvSpPr>
          <p:nvPr/>
        </p:nvSpPr>
        <p:spPr bwMode="gray">
          <a:xfrm>
            <a:off x="9303748" y="4399188"/>
            <a:ext cx="146304" cy="148167"/>
          </a:xfrm>
          <a:prstGeom prst="ellipse">
            <a:avLst/>
          </a:prstGeom>
          <a:solidFill>
            <a:srgbClr val="6EB946"/>
          </a:solidFill>
          <a:ln w="6350">
            <a:noFill/>
            <a:round/>
            <a:headEnd/>
            <a:tailEnd/>
          </a:ln>
          <a:effectLst/>
        </p:spPr>
        <p:txBody>
          <a:bodyPr wrap="none" lIns="0" tIns="0" rIns="0" bIns="0" anchor="ctr"/>
          <a:lstStyle/>
          <a:p>
            <a:pPr fontAlgn="base">
              <a:spcBef>
                <a:spcPct val="0"/>
              </a:spcBef>
              <a:spcAft>
                <a:spcPct val="0"/>
              </a:spcAft>
            </a:pPr>
            <a:endParaRPr lang="en-CA" b="1" dirty="0">
              <a:solidFill>
                <a:prstClr val="black"/>
              </a:solidFill>
              <a:latin typeface="Arial" pitchFamily="34" charset="0"/>
              <a:cs typeface="Arial" pitchFamily="34" charset="0"/>
            </a:endParaRPr>
          </a:p>
        </p:txBody>
      </p:sp>
      <p:sp>
        <p:nvSpPr>
          <p:cNvPr id="55" name="Oval 3"/>
          <p:cNvSpPr>
            <a:spLocks noChangeArrowheads="1"/>
          </p:cNvSpPr>
          <p:nvPr/>
        </p:nvSpPr>
        <p:spPr bwMode="gray">
          <a:xfrm>
            <a:off x="11427887" y="4399986"/>
            <a:ext cx="146304" cy="148167"/>
          </a:xfrm>
          <a:prstGeom prst="ellipse">
            <a:avLst/>
          </a:prstGeom>
          <a:solidFill>
            <a:srgbClr val="6EB946"/>
          </a:solidFill>
          <a:ln w="6350">
            <a:noFill/>
            <a:round/>
            <a:headEnd/>
            <a:tailEnd/>
          </a:ln>
          <a:effectLst/>
        </p:spPr>
        <p:txBody>
          <a:bodyPr wrap="none" lIns="0" tIns="0" rIns="0" bIns="0" anchor="ctr"/>
          <a:lstStyle/>
          <a:p>
            <a:pPr fontAlgn="base">
              <a:spcBef>
                <a:spcPct val="0"/>
              </a:spcBef>
              <a:spcAft>
                <a:spcPct val="0"/>
              </a:spcAft>
            </a:pPr>
            <a:endParaRPr lang="en-CA" b="1" dirty="0">
              <a:solidFill>
                <a:prstClr val="black"/>
              </a:solidFill>
              <a:latin typeface="Arial" pitchFamily="34" charset="0"/>
              <a:cs typeface="Arial" pitchFamily="34" charset="0"/>
            </a:endParaRPr>
          </a:p>
        </p:txBody>
      </p:sp>
      <p:sp>
        <p:nvSpPr>
          <p:cNvPr id="56" name="Oval 3"/>
          <p:cNvSpPr>
            <a:spLocks noChangeArrowheads="1"/>
          </p:cNvSpPr>
          <p:nvPr/>
        </p:nvSpPr>
        <p:spPr bwMode="gray">
          <a:xfrm>
            <a:off x="9303748" y="4617705"/>
            <a:ext cx="146304" cy="148167"/>
          </a:xfrm>
          <a:prstGeom prst="ellipse">
            <a:avLst/>
          </a:prstGeom>
          <a:solidFill>
            <a:srgbClr val="6EB946"/>
          </a:solidFill>
          <a:ln w="6350">
            <a:noFill/>
            <a:round/>
            <a:headEnd/>
            <a:tailEnd/>
          </a:ln>
          <a:effectLst/>
        </p:spPr>
        <p:txBody>
          <a:bodyPr wrap="none" lIns="0" tIns="0" rIns="0" bIns="0" anchor="ctr"/>
          <a:lstStyle/>
          <a:p>
            <a:pPr fontAlgn="base">
              <a:spcBef>
                <a:spcPct val="0"/>
              </a:spcBef>
              <a:spcAft>
                <a:spcPct val="0"/>
              </a:spcAft>
            </a:pPr>
            <a:endParaRPr lang="en-CA" b="1" dirty="0">
              <a:solidFill>
                <a:prstClr val="black"/>
              </a:solidFill>
              <a:latin typeface="Arial" pitchFamily="34" charset="0"/>
              <a:cs typeface="Arial" pitchFamily="34" charset="0"/>
            </a:endParaRPr>
          </a:p>
        </p:txBody>
      </p:sp>
      <p:sp>
        <p:nvSpPr>
          <p:cNvPr id="57" name="Oval 3"/>
          <p:cNvSpPr>
            <a:spLocks noChangeArrowheads="1"/>
          </p:cNvSpPr>
          <p:nvPr/>
        </p:nvSpPr>
        <p:spPr bwMode="gray">
          <a:xfrm>
            <a:off x="11427887" y="4629156"/>
            <a:ext cx="146304" cy="148167"/>
          </a:xfrm>
          <a:prstGeom prst="ellipse">
            <a:avLst/>
          </a:prstGeom>
          <a:solidFill>
            <a:srgbClr val="6EB946"/>
          </a:solidFill>
          <a:ln w="6350">
            <a:noFill/>
            <a:round/>
            <a:headEnd/>
            <a:tailEnd/>
          </a:ln>
          <a:effectLst/>
        </p:spPr>
        <p:txBody>
          <a:bodyPr wrap="none" lIns="0" tIns="0" rIns="0" bIns="0" anchor="ctr"/>
          <a:lstStyle/>
          <a:p>
            <a:pPr fontAlgn="base">
              <a:spcBef>
                <a:spcPct val="0"/>
              </a:spcBef>
              <a:spcAft>
                <a:spcPct val="0"/>
              </a:spcAft>
            </a:pPr>
            <a:endParaRPr lang="en-CA" b="1" dirty="0">
              <a:solidFill>
                <a:prstClr val="black"/>
              </a:solidFill>
              <a:latin typeface="Arial" pitchFamily="34" charset="0"/>
              <a:cs typeface="Arial" pitchFamily="34" charset="0"/>
            </a:endParaRPr>
          </a:p>
        </p:txBody>
      </p:sp>
      <p:sp>
        <p:nvSpPr>
          <p:cNvPr id="58" name="Oval 3"/>
          <p:cNvSpPr>
            <a:spLocks noChangeArrowheads="1"/>
          </p:cNvSpPr>
          <p:nvPr/>
        </p:nvSpPr>
        <p:spPr bwMode="gray">
          <a:xfrm>
            <a:off x="9303748" y="4855471"/>
            <a:ext cx="146304" cy="148167"/>
          </a:xfrm>
          <a:prstGeom prst="ellipse">
            <a:avLst/>
          </a:prstGeom>
          <a:solidFill>
            <a:srgbClr val="6EB946"/>
          </a:solidFill>
          <a:ln w="6350">
            <a:noFill/>
            <a:round/>
            <a:headEnd/>
            <a:tailEnd/>
          </a:ln>
          <a:effectLst/>
        </p:spPr>
        <p:txBody>
          <a:bodyPr wrap="none" lIns="0" tIns="0" rIns="0" bIns="0" anchor="ctr"/>
          <a:lstStyle/>
          <a:p>
            <a:pPr fontAlgn="base">
              <a:spcBef>
                <a:spcPct val="0"/>
              </a:spcBef>
              <a:spcAft>
                <a:spcPct val="0"/>
              </a:spcAft>
            </a:pPr>
            <a:endParaRPr lang="en-CA" b="1" dirty="0">
              <a:solidFill>
                <a:prstClr val="black"/>
              </a:solidFill>
              <a:latin typeface="Arial" pitchFamily="34" charset="0"/>
              <a:cs typeface="Arial" pitchFamily="34" charset="0"/>
            </a:endParaRPr>
          </a:p>
        </p:txBody>
      </p:sp>
      <p:sp>
        <p:nvSpPr>
          <p:cNvPr id="60" name="Oval 3"/>
          <p:cNvSpPr>
            <a:spLocks noChangeArrowheads="1"/>
          </p:cNvSpPr>
          <p:nvPr/>
        </p:nvSpPr>
        <p:spPr bwMode="gray">
          <a:xfrm>
            <a:off x="9303748" y="5069494"/>
            <a:ext cx="146304" cy="148167"/>
          </a:xfrm>
          <a:prstGeom prst="ellipse">
            <a:avLst/>
          </a:prstGeom>
          <a:solidFill>
            <a:srgbClr val="FFC000"/>
          </a:solidFill>
          <a:ln w="6350">
            <a:noFill/>
            <a:round/>
            <a:headEnd/>
            <a:tailEnd/>
          </a:ln>
          <a:effectLst/>
        </p:spPr>
        <p:txBody>
          <a:bodyPr wrap="none" lIns="0" tIns="0" rIns="0" bIns="0" anchor="ctr"/>
          <a:lstStyle/>
          <a:p>
            <a:pPr fontAlgn="base">
              <a:spcBef>
                <a:spcPct val="0"/>
              </a:spcBef>
              <a:spcAft>
                <a:spcPct val="0"/>
              </a:spcAft>
            </a:pPr>
            <a:endParaRPr lang="en-CA" b="1" dirty="0">
              <a:solidFill>
                <a:prstClr val="black"/>
              </a:solidFill>
              <a:latin typeface="Arial" pitchFamily="34" charset="0"/>
              <a:cs typeface="Arial" pitchFamily="34" charset="0"/>
            </a:endParaRPr>
          </a:p>
        </p:txBody>
      </p:sp>
      <p:sp>
        <p:nvSpPr>
          <p:cNvPr id="61" name="Oval 3"/>
          <p:cNvSpPr>
            <a:spLocks noChangeArrowheads="1"/>
          </p:cNvSpPr>
          <p:nvPr/>
        </p:nvSpPr>
        <p:spPr bwMode="gray">
          <a:xfrm>
            <a:off x="11427887" y="5085633"/>
            <a:ext cx="146304" cy="148167"/>
          </a:xfrm>
          <a:prstGeom prst="ellipse">
            <a:avLst/>
          </a:prstGeom>
          <a:solidFill>
            <a:srgbClr val="FFC000"/>
          </a:solidFill>
          <a:ln w="6350">
            <a:noFill/>
            <a:round/>
            <a:headEnd/>
            <a:tailEnd/>
          </a:ln>
          <a:effectLst/>
        </p:spPr>
        <p:txBody>
          <a:bodyPr wrap="none" lIns="0" tIns="0" rIns="0" bIns="0" anchor="ctr"/>
          <a:lstStyle/>
          <a:p>
            <a:pPr fontAlgn="base">
              <a:spcBef>
                <a:spcPct val="0"/>
              </a:spcBef>
              <a:spcAft>
                <a:spcPct val="0"/>
              </a:spcAft>
            </a:pPr>
            <a:endParaRPr lang="en-CA" b="1" dirty="0">
              <a:solidFill>
                <a:prstClr val="black"/>
              </a:solidFill>
              <a:latin typeface="Arial" pitchFamily="34" charset="0"/>
              <a:cs typeface="Arial" pitchFamily="34" charset="0"/>
            </a:endParaRPr>
          </a:p>
        </p:txBody>
      </p:sp>
      <p:sp>
        <p:nvSpPr>
          <p:cNvPr id="62" name="Oval 3"/>
          <p:cNvSpPr>
            <a:spLocks noChangeArrowheads="1"/>
          </p:cNvSpPr>
          <p:nvPr/>
        </p:nvSpPr>
        <p:spPr bwMode="gray">
          <a:xfrm>
            <a:off x="9303748" y="5296112"/>
            <a:ext cx="146304" cy="148167"/>
          </a:xfrm>
          <a:prstGeom prst="ellipse">
            <a:avLst/>
          </a:prstGeom>
          <a:solidFill>
            <a:srgbClr val="6EB946"/>
          </a:solidFill>
          <a:ln w="6350">
            <a:noFill/>
            <a:round/>
            <a:headEnd/>
            <a:tailEnd/>
          </a:ln>
          <a:effectLst/>
        </p:spPr>
        <p:txBody>
          <a:bodyPr wrap="none" lIns="0" tIns="0" rIns="0" bIns="0" anchor="ctr"/>
          <a:lstStyle/>
          <a:p>
            <a:pPr fontAlgn="base">
              <a:spcBef>
                <a:spcPct val="0"/>
              </a:spcBef>
              <a:spcAft>
                <a:spcPct val="0"/>
              </a:spcAft>
            </a:pPr>
            <a:endParaRPr lang="en-CA" b="1" dirty="0">
              <a:solidFill>
                <a:prstClr val="black"/>
              </a:solidFill>
              <a:latin typeface="Arial" pitchFamily="34" charset="0"/>
              <a:cs typeface="Arial" pitchFamily="34" charset="0"/>
            </a:endParaRPr>
          </a:p>
        </p:txBody>
      </p:sp>
      <p:sp>
        <p:nvSpPr>
          <p:cNvPr id="63" name="Oval 3"/>
          <p:cNvSpPr>
            <a:spLocks noChangeArrowheads="1"/>
          </p:cNvSpPr>
          <p:nvPr/>
        </p:nvSpPr>
        <p:spPr bwMode="gray">
          <a:xfrm>
            <a:off x="11427887" y="5314803"/>
            <a:ext cx="146304" cy="148167"/>
          </a:xfrm>
          <a:prstGeom prst="ellipse">
            <a:avLst/>
          </a:prstGeom>
          <a:solidFill>
            <a:srgbClr val="6EB946"/>
          </a:solidFill>
          <a:ln w="6350">
            <a:noFill/>
            <a:round/>
            <a:headEnd/>
            <a:tailEnd/>
          </a:ln>
          <a:effectLst/>
        </p:spPr>
        <p:txBody>
          <a:bodyPr wrap="none" lIns="0" tIns="0" rIns="0" bIns="0" anchor="ctr"/>
          <a:lstStyle/>
          <a:p>
            <a:pPr fontAlgn="base">
              <a:spcBef>
                <a:spcPct val="0"/>
              </a:spcBef>
              <a:spcAft>
                <a:spcPct val="0"/>
              </a:spcAft>
            </a:pPr>
            <a:endParaRPr lang="en-CA" b="1" dirty="0">
              <a:solidFill>
                <a:prstClr val="black"/>
              </a:solidFill>
              <a:latin typeface="Arial" pitchFamily="34" charset="0"/>
              <a:cs typeface="Arial" pitchFamily="34" charset="0"/>
            </a:endParaRPr>
          </a:p>
        </p:txBody>
      </p:sp>
      <p:sp>
        <p:nvSpPr>
          <p:cNvPr id="64" name="Oval 3"/>
          <p:cNvSpPr>
            <a:spLocks noChangeArrowheads="1"/>
          </p:cNvSpPr>
          <p:nvPr/>
        </p:nvSpPr>
        <p:spPr bwMode="gray">
          <a:xfrm>
            <a:off x="9303748" y="5525942"/>
            <a:ext cx="146304" cy="148167"/>
          </a:xfrm>
          <a:prstGeom prst="ellipse">
            <a:avLst/>
          </a:prstGeom>
          <a:solidFill>
            <a:srgbClr val="FFC000"/>
          </a:solidFill>
          <a:ln w="6350">
            <a:noFill/>
            <a:round/>
            <a:headEnd/>
            <a:tailEnd/>
          </a:ln>
          <a:effectLst/>
        </p:spPr>
        <p:txBody>
          <a:bodyPr wrap="none" lIns="0" tIns="0" rIns="0" bIns="0" anchor="ctr"/>
          <a:lstStyle/>
          <a:p>
            <a:pPr fontAlgn="base">
              <a:spcBef>
                <a:spcPct val="0"/>
              </a:spcBef>
              <a:spcAft>
                <a:spcPct val="0"/>
              </a:spcAft>
            </a:pPr>
            <a:endParaRPr lang="en-CA" b="1" dirty="0">
              <a:solidFill>
                <a:prstClr val="black"/>
              </a:solidFill>
              <a:latin typeface="Arial" pitchFamily="34" charset="0"/>
              <a:cs typeface="Arial" pitchFamily="34" charset="0"/>
            </a:endParaRPr>
          </a:p>
        </p:txBody>
      </p:sp>
      <p:sp>
        <p:nvSpPr>
          <p:cNvPr id="81" name="Oval 3"/>
          <p:cNvSpPr>
            <a:spLocks noChangeArrowheads="1"/>
          </p:cNvSpPr>
          <p:nvPr/>
        </p:nvSpPr>
        <p:spPr bwMode="gray">
          <a:xfrm>
            <a:off x="10707914" y="6294467"/>
            <a:ext cx="146304" cy="148167"/>
          </a:xfrm>
          <a:prstGeom prst="ellipse">
            <a:avLst/>
          </a:prstGeom>
          <a:solidFill>
            <a:srgbClr val="FFC000"/>
          </a:solidFill>
          <a:ln w="6350">
            <a:noFill/>
            <a:round/>
            <a:headEnd/>
            <a:tailEnd/>
          </a:ln>
          <a:effectLst/>
        </p:spPr>
        <p:txBody>
          <a:bodyPr wrap="none" lIns="0" tIns="0" rIns="0" bIns="0" anchor="ctr"/>
          <a:lstStyle/>
          <a:p>
            <a:pPr fontAlgn="base">
              <a:spcBef>
                <a:spcPct val="0"/>
              </a:spcBef>
              <a:spcAft>
                <a:spcPct val="0"/>
              </a:spcAft>
            </a:pPr>
            <a:endParaRPr lang="en-CA" b="1" dirty="0">
              <a:solidFill>
                <a:prstClr val="black"/>
              </a:solidFill>
              <a:latin typeface="+mj-lt"/>
              <a:cs typeface="Arial" pitchFamily="34" charset="0"/>
            </a:endParaRPr>
          </a:p>
        </p:txBody>
      </p:sp>
      <p:sp>
        <p:nvSpPr>
          <p:cNvPr id="82" name="Oval 7"/>
          <p:cNvSpPr>
            <a:spLocks noChangeAspect="1" noChangeArrowheads="1"/>
          </p:cNvSpPr>
          <p:nvPr/>
        </p:nvSpPr>
        <p:spPr bwMode="gray">
          <a:xfrm>
            <a:off x="7349076" y="6294467"/>
            <a:ext cx="146304" cy="148167"/>
          </a:xfrm>
          <a:prstGeom prst="ellipse">
            <a:avLst/>
          </a:prstGeom>
          <a:solidFill>
            <a:srgbClr val="6EB946"/>
          </a:solidFill>
          <a:ln w="6350">
            <a:noFill/>
            <a:round/>
            <a:headEnd/>
            <a:tailEnd/>
          </a:ln>
          <a:effectLst/>
        </p:spPr>
        <p:txBody>
          <a:bodyPr wrap="none" lIns="0" tIns="0" rIns="0" bIns="0" anchor="ctr"/>
          <a:lstStyle/>
          <a:p>
            <a:pPr fontAlgn="base">
              <a:spcBef>
                <a:spcPct val="0"/>
              </a:spcBef>
              <a:spcAft>
                <a:spcPct val="0"/>
              </a:spcAft>
            </a:pPr>
            <a:endParaRPr lang="en-CA" b="1" dirty="0">
              <a:solidFill>
                <a:prstClr val="black"/>
              </a:solidFill>
              <a:latin typeface="+mj-lt"/>
              <a:cs typeface="Arial" pitchFamily="34" charset="0"/>
            </a:endParaRPr>
          </a:p>
        </p:txBody>
      </p:sp>
      <p:sp>
        <p:nvSpPr>
          <p:cNvPr id="83" name="Rectangle 82"/>
          <p:cNvSpPr/>
          <p:nvPr/>
        </p:nvSpPr>
        <p:spPr>
          <a:xfrm>
            <a:off x="7553671" y="6294467"/>
            <a:ext cx="905837" cy="138499"/>
          </a:xfrm>
          <a:prstGeom prst="rect">
            <a:avLst/>
          </a:prstGeom>
        </p:spPr>
        <p:txBody>
          <a:bodyPr wrap="square" lIns="0" tIns="0" rIns="0" bIns="0">
            <a:spAutoFit/>
          </a:bodyPr>
          <a:lstStyle/>
          <a:p>
            <a:pPr fontAlgn="base">
              <a:spcBef>
                <a:spcPct val="0"/>
              </a:spcBef>
              <a:spcAft>
                <a:spcPct val="0"/>
              </a:spcAft>
            </a:pPr>
            <a:r>
              <a:rPr lang="en-US" sz="900" b="1" dirty="0" smtClean="0">
                <a:solidFill>
                  <a:prstClr val="black"/>
                </a:solidFill>
                <a:latin typeface="+mj-lt"/>
                <a:cs typeface="Arial" pitchFamily="34" charset="0"/>
              </a:rPr>
              <a:t>Fully </a:t>
            </a:r>
            <a:r>
              <a:rPr lang="en-GB" sz="900" b="1" dirty="0" smtClean="0">
                <a:solidFill>
                  <a:prstClr val="black"/>
                </a:solidFill>
                <a:latin typeface="+mj-lt"/>
                <a:cs typeface="Arial" pitchFamily="34" charset="0"/>
              </a:rPr>
              <a:t>Available</a:t>
            </a:r>
            <a:endParaRPr lang="en-US" sz="900" b="1" dirty="0">
              <a:solidFill>
                <a:prstClr val="black"/>
              </a:solidFill>
              <a:latin typeface="+mj-lt"/>
              <a:cs typeface="Arial" pitchFamily="34" charset="0"/>
            </a:endParaRPr>
          </a:p>
        </p:txBody>
      </p:sp>
      <p:sp>
        <p:nvSpPr>
          <p:cNvPr id="84" name="Rectangle 83"/>
          <p:cNvSpPr/>
          <p:nvPr/>
        </p:nvSpPr>
        <p:spPr>
          <a:xfrm>
            <a:off x="8688401" y="6294467"/>
            <a:ext cx="1160574" cy="138499"/>
          </a:xfrm>
          <a:prstGeom prst="rect">
            <a:avLst/>
          </a:prstGeom>
        </p:spPr>
        <p:txBody>
          <a:bodyPr wrap="none" lIns="0" tIns="0" rIns="0" bIns="0">
            <a:spAutoFit/>
          </a:bodyPr>
          <a:lstStyle/>
          <a:p>
            <a:pPr fontAlgn="base">
              <a:spcBef>
                <a:spcPct val="0"/>
              </a:spcBef>
              <a:spcAft>
                <a:spcPct val="0"/>
              </a:spcAft>
            </a:pPr>
            <a:r>
              <a:rPr lang="en-US" sz="900" b="1" dirty="0" smtClean="0">
                <a:solidFill>
                  <a:prstClr val="black"/>
                </a:solidFill>
                <a:latin typeface="+mj-lt"/>
                <a:cs typeface="Arial" pitchFamily="34" charset="0"/>
              </a:rPr>
              <a:t>Minor </a:t>
            </a:r>
            <a:r>
              <a:rPr lang="en-GB" sz="900" b="1" dirty="0" smtClean="0">
                <a:solidFill>
                  <a:prstClr val="black"/>
                </a:solidFill>
                <a:latin typeface="+mj-lt"/>
                <a:cs typeface="Arial" pitchFamily="34" charset="0"/>
              </a:rPr>
              <a:t>Improvements</a:t>
            </a:r>
            <a:endParaRPr lang="en-US" sz="900" b="1" dirty="0">
              <a:solidFill>
                <a:prstClr val="black"/>
              </a:solidFill>
              <a:latin typeface="+mj-lt"/>
              <a:cs typeface="Arial" pitchFamily="34" charset="0"/>
            </a:endParaRPr>
          </a:p>
        </p:txBody>
      </p:sp>
      <p:sp>
        <p:nvSpPr>
          <p:cNvPr id="85" name="Rectangle 84"/>
          <p:cNvSpPr/>
          <p:nvPr/>
        </p:nvSpPr>
        <p:spPr>
          <a:xfrm>
            <a:off x="10909553" y="6294467"/>
            <a:ext cx="294953" cy="138499"/>
          </a:xfrm>
          <a:prstGeom prst="rect">
            <a:avLst/>
          </a:prstGeom>
        </p:spPr>
        <p:txBody>
          <a:bodyPr wrap="none" lIns="0" tIns="0" rIns="0" bIns="0">
            <a:spAutoFit/>
          </a:bodyPr>
          <a:lstStyle/>
          <a:p>
            <a:pPr fontAlgn="base">
              <a:spcBef>
                <a:spcPct val="0"/>
              </a:spcBef>
              <a:spcAft>
                <a:spcPct val="0"/>
              </a:spcAft>
            </a:pPr>
            <a:r>
              <a:rPr lang="en-US" sz="900" b="1" dirty="0">
                <a:solidFill>
                  <a:prstClr val="black"/>
                </a:solidFill>
                <a:latin typeface="+mj-lt"/>
                <a:cs typeface="Arial" pitchFamily="34" charset="0"/>
              </a:rPr>
              <a:t>None</a:t>
            </a:r>
          </a:p>
        </p:txBody>
      </p:sp>
      <p:grpSp>
        <p:nvGrpSpPr>
          <p:cNvPr id="86" name="Group 85"/>
          <p:cNvGrpSpPr/>
          <p:nvPr/>
        </p:nvGrpSpPr>
        <p:grpSpPr>
          <a:xfrm>
            <a:off x="8467215" y="6294467"/>
            <a:ext cx="146304" cy="146304"/>
            <a:chOff x="6889470" y="176130"/>
            <a:chExt cx="146304" cy="146304"/>
          </a:xfrm>
        </p:grpSpPr>
        <p:grpSp>
          <p:nvGrpSpPr>
            <p:cNvPr id="95" name="Group 8"/>
            <p:cNvGrpSpPr>
              <a:grpSpLocks noChangeAspect="1"/>
            </p:cNvGrpSpPr>
            <p:nvPr/>
          </p:nvGrpSpPr>
          <p:grpSpPr bwMode="gray">
            <a:xfrm>
              <a:off x="6889470" y="176130"/>
              <a:ext cx="146304" cy="146304"/>
              <a:chOff x="536" y="1265"/>
              <a:chExt cx="133" cy="136"/>
            </a:xfrm>
          </p:grpSpPr>
          <p:sp>
            <p:nvSpPr>
              <p:cNvPr id="97" name="Arc 9"/>
              <p:cNvSpPr>
                <a:spLocks/>
              </p:cNvSpPr>
              <p:nvPr/>
            </p:nvSpPr>
            <p:spPr bwMode="gray">
              <a:xfrm>
                <a:off x="600" y="1265"/>
                <a:ext cx="69" cy="136"/>
              </a:xfrm>
              <a:custGeom>
                <a:avLst/>
                <a:gdLst>
                  <a:gd name="G0" fmla="+- 338 0 0"/>
                  <a:gd name="G1" fmla="+- 21600 0 0"/>
                  <a:gd name="G2" fmla="+- 21600 0 0"/>
                  <a:gd name="T0" fmla="*/ 0 w 21938"/>
                  <a:gd name="T1" fmla="*/ 3 h 43191"/>
                  <a:gd name="T2" fmla="*/ 954 w 21938"/>
                  <a:gd name="T3" fmla="*/ 43191 h 43191"/>
                  <a:gd name="T4" fmla="*/ 338 w 21938"/>
                  <a:gd name="T5" fmla="*/ 21600 h 43191"/>
                </a:gdLst>
                <a:ahLst/>
                <a:cxnLst>
                  <a:cxn ang="0">
                    <a:pos x="T0" y="T1"/>
                  </a:cxn>
                  <a:cxn ang="0">
                    <a:pos x="T2" y="T3"/>
                  </a:cxn>
                  <a:cxn ang="0">
                    <a:pos x="T4" y="T5"/>
                  </a:cxn>
                </a:cxnLst>
                <a:rect l="0" t="0" r="r" b="b"/>
                <a:pathLst>
                  <a:path w="21938" h="43191" fill="none" extrusionOk="0">
                    <a:moveTo>
                      <a:pt x="-1" y="2"/>
                    </a:moveTo>
                    <a:cubicBezTo>
                      <a:pt x="112" y="0"/>
                      <a:pt x="225" y="-1"/>
                      <a:pt x="338" y="0"/>
                    </a:cubicBezTo>
                    <a:cubicBezTo>
                      <a:pt x="12267" y="0"/>
                      <a:pt x="21938" y="9670"/>
                      <a:pt x="21938" y="21600"/>
                    </a:cubicBezTo>
                    <a:cubicBezTo>
                      <a:pt x="21938" y="33289"/>
                      <a:pt x="12638" y="42857"/>
                      <a:pt x="954" y="43191"/>
                    </a:cubicBezTo>
                  </a:path>
                  <a:path w="21938" h="43191" stroke="0" extrusionOk="0">
                    <a:moveTo>
                      <a:pt x="-1" y="2"/>
                    </a:moveTo>
                    <a:cubicBezTo>
                      <a:pt x="112" y="0"/>
                      <a:pt x="225" y="-1"/>
                      <a:pt x="338" y="0"/>
                    </a:cubicBezTo>
                    <a:cubicBezTo>
                      <a:pt x="12267" y="0"/>
                      <a:pt x="21938" y="9670"/>
                      <a:pt x="21938" y="21600"/>
                    </a:cubicBezTo>
                    <a:cubicBezTo>
                      <a:pt x="21938" y="33289"/>
                      <a:pt x="12638" y="42857"/>
                      <a:pt x="954" y="43191"/>
                    </a:cubicBezTo>
                    <a:lnTo>
                      <a:pt x="338" y="21600"/>
                    </a:lnTo>
                    <a:close/>
                  </a:path>
                </a:pathLst>
              </a:custGeom>
              <a:solidFill>
                <a:srgbClr val="FFC000"/>
              </a:solidFill>
              <a:ln w="6350">
                <a:noFill/>
                <a:round/>
                <a:headEnd/>
                <a:tailEnd/>
              </a:ln>
              <a:effectLst/>
            </p:spPr>
            <p:txBody>
              <a:bodyPr wrap="none" lIns="0" tIns="0" rIns="0" bIns="0" anchor="ctr"/>
              <a:lstStyle/>
              <a:p>
                <a:pPr fontAlgn="base">
                  <a:spcBef>
                    <a:spcPct val="0"/>
                  </a:spcBef>
                  <a:spcAft>
                    <a:spcPct val="0"/>
                  </a:spcAft>
                </a:pPr>
                <a:endParaRPr lang="en-CA" b="1" dirty="0">
                  <a:solidFill>
                    <a:prstClr val="black"/>
                  </a:solidFill>
                  <a:latin typeface="+mj-lt"/>
                  <a:cs typeface="Arial" pitchFamily="34" charset="0"/>
                </a:endParaRPr>
              </a:p>
            </p:txBody>
          </p:sp>
          <p:sp>
            <p:nvSpPr>
              <p:cNvPr id="98" name="Arc 10"/>
              <p:cNvSpPr>
                <a:spLocks/>
              </p:cNvSpPr>
              <p:nvPr/>
            </p:nvSpPr>
            <p:spPr bwMode="gray">
              <a:xfrm>
                <a:off x="536" y="1265"/>
                <a:ext cx="68" cy="136"/>
              </a:xfrm>
              <a:custGeom>
                <a:avLst/>
                <a:gdLst>
                  <a:gd name="G0" fmla="+- 21600 0 0"/>
                  <a:gd name="G1" fmla="+- 21600 0 0"/>
                  <a:gd name="G2" fmla="+- 21600 0 0"/>
                  <a:gd name="T0" fmla="*/ 21283 w 21600"/>
                  <a:gd name="T1" fmla="*/ 43198 h 43198"/>
                  <a:gd name="T2" fmla="*/ 21599 w 21600"/>
                  <a:gd name="T3" fmla="*/ 0 h 43198"/>
                  <a:gd name="T4" fmla="*/ 21600 w 21600"/>
                  <a:gd name="T5" fmla="*/ 21600 h 43198"/>
                </a:gdLst>
                <a:ahLst/>
                <a:cxnLst>
                  <a:cxn ang="0">
                    <a:pos x="T0" y="T1"/>
                  </a:cxn>
                  <a:cxn ang="0">
                    <a:pos x="T2" y="T3"/>
                  </a:cxn>
                  <a:cxn ang="0">
                    <a:pos x="T4" y="T5"/>
                  </a:cxn>
                </a:cxnLst>
                <a:rect l="0" t="0" r="r" b="b"/>
                <a:pathLst>
                  <a:path w="21600" h="43198" fill="none" extrusionOk="0">
                    <a:moveTo>
                      <a:pt x="21283" y="43197"/>
                    </a:moveTo>
                    <a:cubicBezTo>
                      <a:pt x="9478" y="43024"/>
                      <a:pt x="0" y="33405"/>
                      <a:pt x="0" y="21600"/>
                    </a:cubicBezTo>
                    <a:cubicBezTo>
                      <a:pt x="-1" y="9671"/>
                      <a:pt x="9670" y="0"/>
                      <a:pt x="21599" y="0"/>
                    </a:cubicBezTo>
                  </a:path>
                  <a:path w="21600" h="43198" stroke="0" extrusionOk="0">
                    <a:moveTo>
                      <a:pt x="21283" y="43197"/>
                    </a:moveTo>
                    <a:cubicBezTo>
                      <a:pt x="9478" y="43024"/>
                      <a:pt x="0" y="33405"/>
                      <a:pt x="0" y="21600"/>
                    </a:cubicBezTo>
                    <a:cubicBezTo>
                      <a:pt x="-1" y="9671"/>
                      <a:pt x="9670" y="0"/>
                      <a:pt x="21599" y="0"/>
                    </a:cubicBezTo>
                    <a:lnTo>
                      <a:pt x="21600" y="21600"/>
                    </a:lnTo>
                    <a:close/>
                  </a:path>
                </a:pathLst>
              </a:custGeom>
              <a:solidFill>
                <a:srgbClr val="6EB946"/>
              </a:solidFill>
              <a:ln w="6350">
                <a:noFill/>
                <a:round/>
                <a:headEnd/>
                <a:tailEnd/>
              </a:ln>
              <a:effectLst/>
            </p:spPr>
            <p:txBody>
              <a:bodyPr wrap="none" lIns="0" tIns="0" rIns="0" bIns="0" anchor="ctr"/>
              <a:lstStyle/>
              <a:p>
                <a:pPr fontAlgn="base">
                  <a:spcBef>
                    <a:spcPct val="0"/>
                  </a:spcBef>
                  <a:spcAft>
                    <a:spcPct val="0"/>
                  </a:spcAft>
                </a:pPr>
                <a:endParaRPr lang="en-CA" b="1" dirty="0">
                  <a:solidFill>
                    <a:prstClr val="black"/>
                  </a:solidFill>
                  <a:latin typeface="+mj-lt"/>
                  <a:cs typeface="Arial" pitchFamily="34" charset="0"/>
                </a:endParaRPr>
              </a:p>
            </p:txBody>
          </p:sp>
        </p:grpSp>
        <p:sp>
          <p:nvSpPr>
            <p:cNvPr id="96" name="Freeform 95"/>
            <p:cNvSpPr>
              <a:spLocks/>
            </p:cNvSpPr>
            <p:nvPr/>
          </p:nvSpPr>
          <p:spPr bwMode="gray">
            <a:xfrm>
              <a:off x="6960978" y="249165"/>
              <a:ext cx="74732" cy="73152"/>
            </a:xfrm>
            <a:custGeom>
              <a:avLst/>
              <a:gdLst>
                <a:gd name="connsiteX0" fmla="*/ 0 w 74732"/>
                <a:gd name="connsiteY0" fmla="*/ 0 h 73152"/>
                <a:gd name="connsiteX1" fmla="*/ 74729 w 74732"/>
                <a:gd name="connsiteY1" fmla="*/ 0 h 73152"/>
                <a:gd name="connsiteX2" fmla="*/ 74732 w 74732"/>
                <a:gd name="connsiteY2" fmla="*/ 15 h 73152"/>
                <a:gd name="connsiteX3" fmla="*/ 2131 w 74732"/>
                <a:gd name="connsiteY3" fmla="*/ 73152 h 73152"/>
                <a:gd name="connsiteX4" fmla="*/ 0 w 74732"/>
                <a:gd name="connsiteY4" fmla="*/ 15 h 73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732" h="73152">
                  <a:moveTo>
                    <a:pt x="0" y="0"/>
                  </a:moveTo>
                  <a:lnTo>
                    <a:pt x="74729" y="0"/>
                  </a:lnTo>
                  <a:lnTo>
                    <a:pt x="74732" y="15"/>
                  </a:lnTo>
                  <a:cubicBezTo>
                    <a:pt x="74732" y="39610"/>
                    <a:pt x="42556" y="72021"/>
                    <a:pt x="2131" y="73152"/>
                  </a:cubicBezTo>
                  <a:lnTo>
                    <a:pt x="0" y="15"/>
                  </a:lnTo>
                  <a:close/>
                </a:path>
              </a:pathLst>
            </a:custGeom>
            <a:solidFill>
              <a:srgbClr val="6EB946"/>
            </a:solidFill>
            <a:ln w="6350">
              <a:noFill/>
              <a:round/>
              <a:headEnd/>
              <a:tailEnd/>
            </a:ln>
            <a:effectLst/>
          </p:spPr>
          <p:txBody>
            <a:bodyPr wrap="square" lIns="0" tIns="0" rIns="0" bIns="0" anchor="ctr">
              <a:noAutofit/>
            </a:bodyPr>
            <a:lstStyle/>
            <a:p>
              <a:pPr fontAlgn="base">
                <a:spcBef>
                  <a:spcPct val="0"/>
                </a:spcBef>
                <a:spcAft>
                  <a:spcPct val="0"/>
                </a:spcAft>
              </a:pPr>
              <a:endParaRPr lang="en-CA" b="1" dirty="0">
                <a:solidFill>
                  <a:prstClr val="black"/>
                </a:solidFill>
                <a:latin typeface="+mj-lt"/>
                <a:cs typeface="Arial" pitchFamily="34" charset="0"/>
              </a:endParaRPr>
            </a:p>
          </p:txBody>
        </p:sp>
      </p:grpSp>
      <p:grpSp>
        <p:nvGrpSpPr>
          <p:cNvPr id="87" name="Group 8"/>
          <p:cNvGrpSpPr>
            <a:grpSpLocks noChangeAspect="1"/>
          </p:cNvGrpSpPr>
          <p:nvPr/>
        </p:nvGrpSpPr>
        <p:grpSpPr bwMode="gray">
          <a:xfrm>
            <a:off x="9981229" y="6294467"/>
            <a:ext cx="146304" cy="146304"/>
            <a:chOff x="536" y="1265"/>
            <a:chExt cx="133" cy="136"/>
          </a:xfrm>
        </p:grpSpPr>
        <p:sp>
          <p:nvSpPr>
            <p:cNvPr id="93" name="Arc 9"/>
            <p:cNvSpPr>
              <a:spLocks/>
            </p:cNvSpPr>
            <p:nvPr/>
          </p:nvSpPr>
          <p:spPr bwMode="gray">
            <a:xfrm>
              <a:off x="600" y="1265"/>
              <a:ext cx="69" cy="136"/>
            </a:xfrm>
            <a:custGeom>
              <a:avLst/>
              <a:gdLst>
                <a:gd name="G0" fmla="+- 338 0 0"/>
                <a:gd name="G1" fmla="+- 21600 0 0"/>
                <a:gd name="G2" fmla="+- 21600 0 0"/>
                <a:gd name="T0" fmla="*/ 0 w 21938"/>
                <a:gd name="T1" fmla="*/ 3 h 43191"/>
                <a:gd name="T2" fmla="*/ 954 w 21938"/>
                <a:gd name="T3" fmla="*/ 43191 h 43191"/>
                <a:gd name="T4" fmla="*/ 338 w 21938"/>
                <a:gd name="T5" fmla="*/ 21600 h 43191"/>
              </a:gdLst>
              <a:ahLst/>
              <a:cxnLst>
                <a:cxn ang="0">
                  <a:pos x="T0" y="T1"/>
                </a:cxn>
                <a:cxn ang="0">
                  <a:pos x="T2" y="T3"/>
                </a:cxn>
                <a:cxn ang="0">
                  <a:pos x="T4" y="T5"/>
                </a:cxn>
              </a:cxnLst>
              <a:rect l="0" t="0" r="r" b="b"/>
              <a:pathLst>
                <a:path w="21938" h="43191" fill="none" extrusionOk="0">
                  <a:moveTo>
                    <a:pt x="-1" y="2"/>
                  </a:moveTo>
                  <a:cubicBezTo>
                    <a:pt x="112" y="0"/>
                    <a:pt x="225" y="-1"/>
                    <a:pt x="338" y="0"/>
                  </a:cubicBezTo>
                  <a:cubicBezTo>
                    <a:pt x="12267" y="0"/>
                    <a:pt x="21938" y="9670"/>
                    <a:pt x="21938" y="21600"/>
                  </a:cubicBezTo>
                  <a:cubicBezTo>
                    <a:pt x="21938" y="33289"/>
                    <a:pt x="12638" y="42857"/>
                    <a:pt x="954" y="43191"/>
                  </a:cubicBezTo>
                </a:path>
                <a:path w="21938" h="43191" stroke="0" extrusionOk="0">
                  <a:moveTo>
                    <a:pt x="-1" y="2"/>
                  </a:moveTo>
                  <a:cubicBezTo>
                    <a:pt x="112" y="0"/>
                    <a:pt x="225" y="-1"/>
                    <a:pt x="338" y="0"/>
                  </a:cubicBezTo>
                  <a:cubicBezTo>
                    <a:pt x="12267" y="0"/>
                    <a:pt x="21938" y="9670"/>
                    <a:pt x="21938" y="21600"/>
                  </a:cubicBezTo>
                  <a:cubicBezTo>
                    <a:pt x="21938" y="33289"/>
                    <a:pt x="12638" y="42857"/>
                    <a:pt x="954" y="43191"/>
                  </a:cubicBezTo>
                  <a:lnTo>
                    <a:pt x="338" y="21600"/>
                  </a:lnTo>
                  <a:close/>
                </a:path>
              </a:pathLst>
            </a:custGeom>
            <a:solidFill>
              <a:srgbClr val="FFC000"/>
            </a:solidFill>
            <a:ln w="6350">
              <a:noFill/>
              <a:round/>
              <a:headEnd/>
              <a:tailEnd/>
            </a:ln>
            <a:effectLst/>
          </p:spPr>
          <p:txBody>
            <a:bodyPr wrap="none" lIns="0" tIns="0" rIns="0" bIns="0" anchor="ctr"/>
            <a:lstStyle/>
            <a:p>
              <a:pPr fontAlgn="base">
                <a:spcBef>
                  <a:spcPct val="0"/>
                </a:spcBef>
                <a:spcAft>
                  <a:spcPct val="0"/>
                </a:spcAft>
              </a:pPr>
              <a:endParaRPr lang="en-CA" b="1" dirty="0">
                <a:solidFill>
                  <a:prstClr val="black"/>
                </a:solidFill>
                <a:latin typeface="+mj-lt"/>
                <a:cs typeface="Arial" pitchFamily="34" charset="0"/>
              </a:endParaRPr>
            </a:p>
          </p:txBody>
        </p:sp>
        <p:sp>
          <p:nvSpPr>
            <p:cNvPr id="94" name="Arc 10"/>
            <p:cNvSpPr>
              <a:spLocks/>
            </p:cNvSpPr>
            <p:nvPr/>
          </p:nvSpPr>
          <p:spPr bwMode="gray">
            <a:xfrm>
              <a:off x="536" y="1265"/>
              <a:ext cx="68" cy="136"/>
            </a:xfrm>
            <a:custGeom>
              <a:avLst/>
              <a:gdLst>
                <a:gd name="G0" fmla="+- 21600 0 0"/>
                <a:gd name="G1" fmla="+- 21600 0 0"/>
                <a:gd name="G2" fmla="+- 21600 0 0"/>
                <a:gd name="T0" fmla="*/ 21283 w 21600"/>
                <a:gd name="T1" fmla="*/ 43198 h 43198"/>
                <a:gd name="T2" fmla="*/ 21599 w 21600"/>
                <a:gd name="T3" fmla="*/ 0 h 43198"/>
                <a:gd name="T4" fmla="*/ 21600 w 21600"/>
                <a:gd name="T5" fmla="*/ 21600 h 43198"/>
              </a:gdLst>
              <a:ahLst/>
              <a:cxnLst>
                <a:cxn ang="0">
                  <a:pos x="T0" y="T1"/>
                </a:cxn>
                <a:cxn ang="0">
                  <a:pos x="T2" y="T3"/>
                </a:cxn>
                <a:cxn ang="0">
                  <a:pos x="T4" y="T5"/>
                </a:cxn>
              </a:cxnLst>
              <a:rect l="0" t="0" r="r" b="b"/>
              <a:pathLst>
                <a:path w="21600" h="43198" fill="none" extrusionOk="0">
                  <a:moveTo>
                    <a:pt x="21283" y="43197"/>
                  </a:moveTo>
                  <a:cubicBezTo>
                    <a:pt x="9478" y="43024"/>
                    <a:pt x="0" y="33405"/>
                    <a:pt x="0" y="21600"/>
                  </a:cubicBezTo>
                  <a:cubicBezTo>
                    <a:pt x="-1" y="9671"/>
                    <a:pt x="9670" y="0"/>
                    <a:pt x="21599" y="0"/>
                  </a:cubicBezTo>
                </a:path>
                <a:path w="21600" h="43198" stroke="0" extrusionOk="0">
                  <a:moveTo>
                    <a:pt x="21283" y="43197"/>
                  </a:moveTo>
                  <a:cubicBezTo>
                    <a:pt x="9478" y="43024"/>
                    <a:pt x="0" y="33405"/>
                    <a:pt x="0" y="21600"/>
                  </a:cubicBezTo>
                  <a:cubicBezTo>
                    <a:pt x="-1" y="9671"/>
                    <a:pt x="9670" y="0"/>
                    <a:pt x="21599" y="0"/>
                  </a:cubicBezTo>
                  <a:lnTo>
                    <a:pt x="21600" y="21600"/>
                  </a:lnTo>
                  <a:close/>
                </a:path>
              </a:pathLst>
            </a:custGeom>
            <a:solidFill>
              <a:srgbClr val="6EB946"/>
            </a:solidFill>
            <a:ln w="6350">
              <a:noFill/>
              <a:round/>
              <a:headEnd/>
              <a:tailEnd/>
            </a:ln>
            <a:effectLst/>
          </p:spPr>
          <p:txBody>
            <a:bodyPr wrap="none" lIns="0" tIns="0" rIns="0" bIns="0" anchor="ctr"/>
            <a:lstStyle/>
            <a:p>
              <a:pPr fontAlgn="base">
                <a:spcBef>
                  <a:spcPct val="0"/>
                </a:spcBef>
                <a:spcAft>
                  <a:spcPct val="0"/>
                </a:spcAft>
              </a:pPr>
              <a:endParaRPr lang="en-CA" b="1" dirty="0">
                <a:solidFill>
                  <a:prstClr val="black"/>
                </a:solidFill>
                <a:latin typeface="+mj-lt"/>
                <a:cs typeface="Arial" pitchFamily="34" charset="0"/>
              </a:endParaRPr>
            </a:p>
          </p:txBody>
        </p:sp>
      </p:grpSp>
      <p:sp>
        <p:nvSpPr>
          <p:cNvPr id="88" name="Rectangle 87"/>
          <p:cNvSpPr/>
          <p:nvPr/>
        </p:nvSpPr>
        <p:spPr>
          <a:xfrm>
            <a:off x="10198877" y="6294467"/>
            <a:ext cx="416781" cy="138499"/>
          </a:xfrm>
          <a:prstGeom prst="rect">
            <a:avLst/>
          </a:prstGeom>
        </p:spPr>
        <p:txBody>
          <a:bodyPr wrap="none" lIns="0" tIns="0" rIns="0" bIns="0">
            <a:spAutoFit/>
          </a:bodyPr>
          <a:lstStyle/>
          <a:p>
            <a:pPr fontAlgn="base">
              <a:spcBef>
                <a:spcPct val="0"/>
              </a:spcBef>
              <a:spcAft>
                <a:spcPct val="0"/>
              </a:spcAft>
            </a:pPr>
            <a:r>
              <a:rPr lang="en-US" sz="900" b="1" dirty="0">
                <a:solidFill>
                  <a:prstClr val="black"/>
                </a:solidFill>
                <a:latin typeface="+mj-lt"/>
                <a:cs typeface="Arial" pitchFamily="34" charset="0"/>
              </a:rPr>
              <a:t>Limited</a:t>
            </a:r>
          </a:p>
        </p:txBody>
      </p:sp>
      <p:sp>
        <p:nvSpPr>
          <p:cNvPr id="89" name="Oval 3"/>
          <p:cNvSpPr>
            <a:spLocks noChangeArrowheads="1"/>
          </p:cNvSpPr>
          <p:nvPr/>
        </p:nvSpPr>
        <p:spPr bwMode="gray">
          <a:xfrm>
            <a:off x="11309023" y="6294467"/>
            <a:ext cx="146304" cy="148167"/>
          </a:xfrm>
          <a:prstGeom prst="ellipse">
            <a:avLst/>
          </a:prstGeom>
          <a:solidFill>
            <a:schemeClr val="tx1">
              <a:lumMod val="50000"/>
              <a:lumOff val="50000"/>
            </a:schemeClr>
          </a:solidFill>
          <a:ln w="6350">
            <a:noFill/>
            <a:round/>
            <a:headEnd/>
            <a:tailEnd/>
          </a:ln>
          <a:effectLst/>
        </p:spPr>
        <p:txBody>
          <a:bodyPr wrap="none" lIns="0" tIns="0" rIns="0" bIns="0" anchor="ctr"/>
          <a:lstStyle/>
          <a:p>
            <a:pPr fontAlgn="base">
              <a:spcBef>
                <a:spcPct val="0"/>
              </a:spcBef>
              <a:spcAft>
                <a:spcPct val="0"/>
              </a:spcAft>
            </a:pPr>
            <a:endParaRPr lang="en-CA" b="1" dirty="0">
              <a:solidFill>
                <a:prstClr val="black"/>
              </a:solidFill>
              <a:latin typeface="+mj-lt"/>
              <a:cs typeface="Arial" pitchFamily="34" charset="0"/>
            </a:endParaRPr>
          </a:p>
        </p:txBody>
      </p:sp>
      <p:sp>
        <p:nvSpPr>
          <p:cNvPr id="90" name="Rectangle 89"/>
          <p:cNvSpPr/>
          <p:nvPr/>
        </p:nvSpPr>
        <p:spPr>
          <a:xfrm>
            <a:off x="11524694" y="6294467"/>
            <a:ext cx="224420" cy="138499"/>
          </a:xfrm>
          <a:prstGeom prst="rect">
            <a:avLst/>
          </a:prstGeom>
        </p:spPr>
        <p:txBody>
          <a:bodyPr wrap="none" lIns="0" tIns="0" rIns="0" bIns="0">
            <a:spAutoFit/>
          </a:bodyPr>
          <a:lstStyle/>
          <a:p>
            <a:pPr fontAlgn="base">
              <a:spcBef>
                <a:spcPct val="0"/>
              </a:spcBef>
              <a:spcAft>
                <a:spcPct val="0"/>
              </a:spcAft>
            </a:pPr>
            <a:r>
              <a:rPr lang="en-US" sz="900" b="1" dirty="0" smtClean="0">
                <a:solidFill>
                  <a:prstClr val="black"/>
                </a:solidFill>
                <a:latin typeface="+mj-lt"/>
                <a:cs typeface="Arial" pitchFamily="34" charset="0"/>
              </a:rPr>
              <a:t>N/A</a:t>
            </a:r>
            <a:endParaRPr lang="en-US" sz="900" b="1" dirty="0">
              <a:solidFill>
                <a:prstClr val="black"/>
              </a:solidFill>
              <a:latin typeface="+mj-lt"/>
              <a:cs typeface="Arial" pitchFamily="34" charset="0"/>
            </a:endParaRPr>
          </a:p>
        </p:txBody>
      </p:sp>
      <p:sp>
        <p:nvSpPr>
          <p:cNvPr id="91" name="Rectangle 90"/>
          <p:cNvSpPr/>
          <p:nvPr/>
        </p:nvSpPr>
        <p:spPr>
          <a:xfrm>
            <a:off x="7331762" y="6110143"/>
            <a:ext cx="4480560" cy="131321"/>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900" b="1" dirty="0" smtClean="0"/>
              <a:t>Availability</a:t>
            </a:r>
            <a:endParaRPr lang="en-US" sz="900" b="1" dirty="0"/>
          </a:p>
        </p:txBody>
      </p:sp>
      <p:sp>
        <p:nvSpPr>
          <p:cNvPr id="92" name="Rectangle 91"/>
          <p:cNvSpPr/>
          <p:nvPr/>
        </p:nvSpPr>
        <p:spPr>
          <a:xfrm>
            <a:off x="7331762" y="6237700"/>
            <a:ext cx="4480560" cy="25351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US" dirty="0"/>
          </a:p>
        </p:txBody>
      </p:sp>
      <p:sp>
        <p:nvSpPr>
          <p:cNvPr id="99" name="Oval 3"/>
          <p:cNvSpPr>
            <a:spLocks noChangeArrowheads="1"/>
          </p:cNvSpPr>
          <p:nvPr/>
        </p:nvSpPr>
        <p:spPr bwMode="gray">
          <a:xfrm>
            <a:off x="9303748" y="5752235"/>
            <a:ext cx="146304" cy="148167"/>
          </a:xfrm>
          <a:prstGeom prst="ellipse">
            <a:avLst/>
          </a:prstGeom>
          <a:solidFill>
            <a:srgbClr val="FFC000"/>
          </a:solidFill>
          <a:ln w="6350">
            <a:noFill/>
            <a:round/>
            <a:headEnd/>
            <a:tailEnd/>
          </a:ln>
          <a:effectLst/>
        </p:spPr>
        <p:txBody>
          <a:bodyPr wrap="none" lIns="0" tIns="0" rIns="0" bIns="0" anchor="ctr"/>
          <a:lstStyle/>
          <a:p>
            <a:pPr fontAlgn="base">
              <a:spcBef>
                <a:spcPct val="0"/>
              </a:spcBef>
              <a:spcAft>
                <a:spcPct val="0"/>
              </a:spcAft>
            </a:pPr>
            <a:endParaRPr lang="en-CA" b="1" dirty="0">
              <a:solidFill>
                <a:prstClr val="black"/>
              </a:solidFill>
              <a:latin typeface="Arial" pitchFamily="34" charset="0"/>
              <a:cs typeface="Arial" pitchFamily="34" charset="0"/>
            </a:endParaRPr>
          </a:p>
        </p:txBody>
      </p:sp>
      <p:sp>
        <p:nvSpPr>
          <p:cNvPr id="100" name="Oval 3"/>
          <p:cNvSpPr>
            <a:spLocks noChangeArrowheads="1"/>
          </p:cNvSpPr>
          <p:nvPr/>
        </p:nvSpPr>
        <p:spPr bwMode="gray">
          <a:xfrm>
            <a:off x="11427887" y="5771285"/>
            <a:ext cx="146304" cy="148167"/>
          </a:xfrm>
          <a:prstGeom prst="ellipse">
            <a:avLst/>
          </a:prstGeom>
          <a:solidFill>
            <a:srgbClr val="FFC000"/>
          </a:solidFill>
          <a:ln w="6350">
            <a:noFill/>
            <a:round/>
            <a:headEnd/>
            <a:tailEnd/>
          </a:ln>
          <a:effectLst/>
        </p:spPr>
        <p:txBody>
          <a:bodyPr wrap="none" lIns="0" tIns="0" rIns="0" bIns="0" anchor="ctr"/>
          <a:lstStyle/>
          <a:p>
            <a:pPr fontAlgn="base">
              <a:spcBef>
                <a:spcPct val="0"/>
              </a:spcBef>
              <a:spcAft>
                <a:spcPct val="0"/>
              </a:spcAft>
            </a:pPr>
            <a:endParaRPr lang="en-CA" b="1" dirty="0">
              <a:solidFill>
                <a:prstClr val="black"/>
              </a:solidFill>
              <a:latin typeface="+mj-lt"/>
              <a:cs typeface="Arial" pitchFamily="34" charset="0"/>
            </a:endParaRPr>
          </a:p>
        </p:txBody>
      </p:sp>
      <p:pic>
        <p:nvPicPr>
          <p:cNvPr id="66"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021591" y="1320374"/>
            <a:ext cx="780738" cy="2108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1"/>
          <p:cNvGrpSpPr/>
          <p:nvPr/>
        </p:nvGrpSpPr>
        <p:grpSpPr>
          <a:xfrm>
            <a:off x="11427887" y="5543973"/>
            <a:ext cx="146304" cy="146304"/>
            <a:chOff x="10141276" y="866961"/>
            <a:chExt cx="146304" cy="146304"/>
          </a:xfrm>
        </p:grpSpPr>
        <p:sp>
          <p:nvSpPr>
            <p:cNvPr id="67" name="Arc 9"/>
            <p:cNvSpPr>
              <a:spLocks/>
            </p:cNvSpPr>
            <p:nvPr/>
          </p:nvSpPr>
          <p:spPr bwMode="gray">
            <a:xfrm>
              <a:off x="10211678" y="866961"/>
              <a:ext cx="75902" cy="146304"/>
            </a:xfrm>
            <a:custGeom>
              <a:avLst/>
              <a:gdLst>
                <a:gd name="G0" fmla="+- 338 0 0"/>
                <a:gd name="G1" fmla="+- 21600 0 0"/>
                <a:gd name="G2" fmla="+- 21600 0 0"/>
                <a:gd name="T0" fmla="*/ 0 w 21938"/>
                <a:gd name="T1" fmla="*/ 3 h 43191"/>
                <a:gd name="T2" fmla="*/ 954 w 21938"/>
                <a:gd name="T3" fmla="*/ 43191 h 43191"/>
                <a:gd name="T4" fmla="*/ 338 w 21938"/>
                <a:gd name="T5" fmla="*/ 21600 h 43191"/>
              </a:gdLst>
              <a:ahLst/>
              <a:cxnLst>
                <a:cxn ang="0">
                  <a:pos x="T0" y="T1"/>
                </a:cxn>
                <a:cxn ang="0">
                  <a:pos x="T2" y="T3"/>
                </a:cxn>
                <a:cxn ang="0">
                  <a:pos x="T4" y="T5"/>
                </a:cxn>
              </a:cxnLst>
              <a:rect l="0" t="0" r="r" b="b"/>
              <a:pathLst>
                <a:path w="21938" h="43191" fill="none" extrusionOk="0">
                  <a:moveTo>
                    <a:pt x="-1" y="2"/>
                  </a:moveTo>
                  <a:cubicBezTo>
                    <a:pt x="112" y="0"/>
                    <a:pt x="225" y="-1"/>
                    <a:pt x="338" y="0"/>
                  </a:cubicBezTo>
                  <a:cubicBezTo>
                    <a:pt x="12267" y="0"/>
                    <a:pt x="21938" y="9670"/>
                    <a:pt x="21938" y="21600"/>
                  </a:cubicBezTo>
                  <a:cubicBezTo>
                    <a:pt x="21938" y="33289"/>
                    <a:pt x="12638" y="42857"/>
                    <a:pt x="954" y="43191"/>
                  </a:cubicBezTo>
                </a:path>
                <a:path w="21938" h="43191" stroke="0" extrusionOk="0">
                  <a:moveTo>
                    <a:pt x="-1" y="2"/>
                  </a:moveTo>
                  <a:cubicBezTo>
                    <a:pt x="112" y="0"/>
                    <a:pt x="225" y="-1"/>
                    <a:pt x="338" y="0"/>
                  </a:cubicBezTo>
                  <a:cubicBezTo>
                    <a:pt x="12267" y="0"/>
                    <a:pt x="21938" y="9670"/>
                    <a:pt x="21938" y="21600"/>
                  </a:cubicBezTo>
                  <a:cubicBezTo>
                    <a:pt x="21938" y="33289"/>
                    <a:pt x="12638" y="42857"/>
                    <a:pt x="954" y="43191"/>
                  </a:cubicBezTo>
                  <a:lnTo>
                    <a:pt x="338" y="21600"/>
                  </a:lnTo>
                  <a:close/>
                </a:path>
              </a:pathLst>
            </a:custGeom>
            <a:solidFill>
              <a:srgbClr val="FFC000"/>
            </a:solidFill>
            <a:ln w="6350">
              <a:noFill/>
              <a:round/>
              <a:headEnd/>
              <a:tailEnd/>
            </a:ln>
            <a:effectLst/>
          </p:spPr>
          <p:txBody>
            <a:bodyPr wrap="none" lIns="0" tIns="0" rIns="0" bIns="0" anchor="ctr"/>
            <a:lstStyle/>
            <a:p>
              <a:pPr fontAlgn="base">
                <a:spcBef>
                  <a:spcPct val="0"/>
                </a:spcBef>
                <a:spcAft>
                  <a:spcPct val="0"/>
                </a:spcAft>
              </a:pPr>
              <a:endParaRPr lang="en-CA" b="1" dirty="0">
                <a:solidFill>
                  <a:prstClr val="black"/>
                </a:solidFill>
                <a:latin typeface="+mj-lt"/>
                <a:cs typeface="Arial" pitchFamily="34" charset="0"/>
              </a:endParaRPr>
            </a:p>
          </p:txBody>
        </p:sp>
        <p:sp>
          <p:nvSpPr>
            <p:cNvPr id="68" name="Arc 10"/>
            <p:cNvSpPr>
              <a:spLocks/>
            </p:cNvSpPr>
            <p:nvPr/>
          </p:nvSpPr>
          <p:spPr bwMode="gray">
            <a:xfrm>
              <a:off x="10141276" y="866961"/>
              <a:ext cx="74802" cy="146304"/>
            </a:xfrm>
            <a:custGeom>
              <a:avLst/>
              <a:gdLst>
                <a:gd name="G0" fmla="+- 21600 0 0"/>
                <a:gd name="G1" fmla="+- 21600 0 0"/>
                <a:gd name="G2" fmla="+- 21600 0 0"/>
                <a:gd name="T0" fmla="*/ 21283 w 21600"/>
                <a:gd name="T1" fmla="*/ 43198 h 43198"/>
                <a:gd name="T2" fmla="*/ 21599 w 21600"/>
                <a:gd name="T3" fmla="*/ 0 h 43198"/>
                <a:gd name="T4" fmla="*/ 21600 w 21600"/>
                <a:gd name="T5" fmla="*/ 21600 h 43198"/>
              </a:gdLst>
              <a:ahLst/>
              <a:cxnLst>
                <a:cxn ang="0">
                  <a:pos x="T0" y="T1"/>
                </a:cxn>
                <a:cxn ang="0">
                  <a:pos x="T2" y="T3"/>
                </a:cxn>
                <a:cxn ang="0">
                  <a:pos x="T4" y="T5"/>
                </a:cxn>
              </a:cxnLst>
              <a:rect l="0" t="0" r="r" b="b"/>
              <a:pathLst>
                <a:path w="21600" h="43198" fill="none" extrusionOk="0">
                  <a:moveTo>
                    <a:pt x="21283" y="43197"/>
                  </a:moveTo>
                  <a:cubicBezTo>
                    <a:pt x="9478" y="43024"/>
                    <a:pt x="0" y="33405"/>
                    <a:pt x="0" y="21600"/>
                  </a:cubicBezTo>
                  <a:cubicBezTo>
                    <a:pt x="-1" y="9671"/>
                    <a:pt x="9670" y="0"/>
                    <a:pt x="21599" y="0"/>
                  </a:cubicBezTo>
                </a:path>
                <a:path w="21600" h="43198" stroke="0" extrusionOk="0">
                  <a:moveTo>
                    <a:pt x="21283" y="43197"/>
                  </a:moveTo>
                  <a:cubicBezTo>
                    <a:pt x="9478" y="43024"/>
                    <a:pt x="0" y="33405"/>
                    <a:pt x="0" y="21600"/>
                  </a:cubicBezTo>
                  <a:cubicBezTo>
                    <a:pt x="-1" y="9671"/>
                    <a:pt x="9670" y="0"/>
                    <a:pt x="21599" y="0"/>
                  </a:cubicBezTo>
                  <a:lnTo>
                    <a:pt x="21600" y="21600"/>
                  </a:lnTo>
                  <a:close/>
                </a:path>
              </a:pathLst>
            </a:custGeom>
            <a:solidFill>
              <a:srgbClr val="6EB946"/>
            </a:solidFill>
            <a:ln w="6350">
              <a:noFill/>
              <a:round/>
              <a:headEnd/>
              <a:tailEnd/>
            </a:ln>
            <a:effectLst/>
          </p:spPr>
          <p:txBody>
            <a:bodyPr wrap="none" lIns="0" tIns="0" rIns="0" bIns="0" anchor="ctr"/>
            <a:lstStyle/>
            <a:p>
              <a:pPr fontAlgn="base">
                <a:spcBef>
                  <a:spcPct val="0"/>
                </a:spcBef>
                <a:spcAft>
                  <a:spcPct val="0"/>
                </a:spcAft>
              </a:pPr>
              <a:endParaRPr lang="en-CA" b="1" dirty="0">
                <a:solidFill>
                  <a:prstClr val="black"/>
                </a:solidFill>
                <a:latin typeface="+mj-lt"/>
                <a:cs typeface="Arial" pitchFamily="34" charset="0"/>
              </a:endParaRPr>
            </a:p>
          </p:txBody>
        </p:sp>
      </p:grpSp>
      <p:grpSp>
        <p:nvGrpSpPr>
          <p:cNvPr id="69" name="Group 68"/>
          <p:cNvGrpSpPr/>
          <p:nvPr/>
        </p:nvGrpSpPr>
        <p:grpSpPr>
          <a:xfrm>
            <a:off x="11427887" y="4858326"/>
            <a:ext cx="146304" cy="146304"/>
            <a:chOff x="6889470" y="176130"/>
            <a:chExt cx="146304" cy="146304"/>
          </a:xfrm>
        </p:grpSpPr>
        <p:grpSp>
          <p:nvGrpSpPr>
            <p:cNvPr id="70" name="Group 8"/>
            <p:cNvGrpSpPr>
              <a:grpSpLocks noChangeAspect="1"/>
            </p:cNvGrpSpPr>
            <p:nvPr/>
          </p:nvGrpSpPr>
          <p:grpSpPr bwMode="gray">
            <a:xfrm>
              <a:off x="6889470" y="176130"/>
              <a:ext cx="146304" cy="146304"/>
              <a:chOff x="536" y="1265"/>
              <a:chExt cx="133" cy="136"/>
            </a:xfrm>
          </p:grpSpPr>
          <p:sp>
            <p:nvSpPr>
              <p:cNvPr id="72" name="Arc 9"/>
              <p:cNvSpPr>
                <a:spLocks/>
              </p:cNvSpPr>
              <p:nvPr/>
            </p:nvSpPr>
            <p:spPr bwMode="gray">
              <a:xfrm>
                <a:off x="600" y="1265"/>
                <a:ext cx="69" cy="136"/>
              </a:xfrm>
              <a:custGeom>
                <a:avLst/>
                <a:gdLst>
                  <a:gd name="G0" fmla="+- 338 0 0"/>
                  <a:gd name="G1" fmla="+- 21600 0 0"/>
                  <a:gd name="G2" fmla="+- 21600 0 0"/>
                  <a:gd name="T0" fmla="*/ 0 w 21938"/>
                  <a:gd name="T1" fmla="*/ 3 h 43191"/>
                  <a:gd name="T2" fmla="*/ 954 w 21938"/>
                  <a:gd name="T3" fmla="*/ 43191 h 43191"/>
                  <a:gd name="T4" fmla="*/ 338 w 21938"/>
                  <a:gd name="T5" fmla="*/ 21600 h 43191"/>
                </a:gdLst>
                <a:ahLst/>
                <a:cxnLst>
                  <a:cxn ang="0">
                    <a:pos x="T0" y="T1"/>
                  </a:cxn>
                  <a:cxn ang="0">
                    <a:pos x="T2" y="T3"/>
                  </a:cxn>
                  <a:cxn ang="0">
                    <a:pos x="T4" y="T5"/>
                  </a:cxn>
                </a:cxnLst>
                <a:rect l="0" t="0" r="r" b="b"/>
                <a:pathLst>
                  <a:path w="21938" h="43191" fill="none" extrusionOk="0">
                    <a:moveTo>
                      <a:pt x="-1" y="2"/>
                    </a:moveTo>
                    <a:cubicBezTo>
                      <a:pt x="112" y="0"/>
                      <a:pt x="225" y="-1"/>
                      <a:pt x="338" y="0"/>
                    </a:cubicBezTo>
                    <a:cubicBezTo>
                      <a:pt x="12267" y="0"/>
                      <a:pt x="21938" y="9670"/>
                      <a:pt x="21938" y="21600"/>
                    </a:cubicBezTo>
                    <a:cubicBezTo>
                      <a:pt x="21938" y="33289"/>
                      <a:pt x="12638" y="42857"/>
                      <a:pt x="954" y="43191"/>
                    </a:cubicBezTo>
                  </a:path>
                  <a:path w="21938" h="43191" stroke="0" extrusionOk="0">
                    <a:moveTo>
                      <a:pt x="-1" y="2"/>
                    </a:moveTo>
                    <a:cubicBezTo>
                      <a:pt x="112" y="0"/>
                      <a:pt x="225" y="-1"/>
                      <a:pt x="338" y="0"/>
                    </a:cubicBezTo>
                    <a:cubicBezTo>
                      <a:pt x="12267" y="0"/>
                      <a:pt x="21938" y="9670"/>
                      <a:pt x="21938" y="21600"/>
                    </a:cubicBezTo>
                    <a:cubicBezTo>
                      <a:pt x="21938" y="33289"/>
                      <a:pt x="12638" y="42857"/>
                      <a:pt x="954" y="43191"/>
                    </a:cubicBezTo>
                    <a:lnTo>
                      <a:pt x="338" y="21600"/>
                    </a:lnTo>
                    <a:close/>
                  </a:path>
                </a:pathLst>
              </a:custGeom>
              <a:solidFill>
                <a:srgbClr val="FFC000"/>
              </a:solidFill>
              <a:ln w="6350">
                <a:noFill/>
                <a:round/>
                <a:headEnd/>
                <a:tailEnd/>
              </a:ln>
              <a:effectLst/>
            </p:spPr>
            <p:txBody>
              <a:bodyPr wrap="none" lIns="0" tIns="0" rIns="0" bIns="0" anchor="ctr"/>
              <a:lstStyle/>
              <a:p>
                <a:pPr fontAlgn="base">
                  <a:spcBef>
                    <a:spcPct val="0"/>
                  </a:spcBef>
                  <a:spcAft>
                    <a:spcPct val="0"/>
                  </a:spcAft>
                </a:pPr>
                <a:endParaRPr lang="en-CA" b="1" dirty="0">
                  <a:solidFill>
                    <a:prstClr val="black"/>
                  </a:solidFill>
                  <a:latin typeface="+mj-lt"/>
                  <a:cs typeface="Arial" pitchFamily="34" charset="0"/>
                </a:endParaRPr>
              </a:p>
            </p:txBody>
          </p:sp>
          <p:sp>
            <p:nvSpPr>
              <p:cNvPr id="73" name="Arc 10"/>
              <p:cNvSpPr>
                <a:spLocks/>
              </p:cNvSpPr>
              <p:nvPr/>
            </p:nvSpPr>
            <p:spPr bwMode="gray">
              <a:xfrm>
                <a:off x="536" y="1265"/>
                <a:ext cx="68" cy="136"/>
              </a:xfrm>
              <a:custGeom>
                <a:avLst/>
                <a:gdLst>
                  <a:gd name="G0" fmla="+- 21600 0 0"/>
                  <a:gd name="G1" fmla="+- 21600 0 0"/>
                  <a:gd name="G2" fmla="+- 21600 0 0"/>
                  <a:gd name="T0" fmla="*/ 21283 w 21600"/>
                  <a:gd name="T1" fmla="*/ 43198 h 43198"/>
                  <a:gd name="T2" fmla="*/ 21599 w 21600"/>
                  <a:gd name="T3" fmla="*/ 0 h 43198"/>
                  <a:gd name="T4" fmla="*/ 21600 w 21600"/>
                  <a:gd name="T5" fmla="*/ 21600 h 43198"/>
                </a:gdLst>
                <a:ahLst/>
                <a:cxnLst>
                  <a:cxn ang="0">
                    <a:pos x="T0" y="T1"/>
                  </a:cxn>
                  <a:cxn ang="0">
                    <a:pos x="T2" y="T3"/>
                  </a:cxn>
                  <a:cxn ang="0">
                    <a:pos x="T4" y="T5"/>
                  </a:cxn>
                </a:cxnLst>
                <a:rect l="0" t="0" r="r" b="b"/>
                <a:pathLst>
                  <a:path w="21600" h="43198" fill="none" extrusionOk="0">
                    <a:moveTo>
                      <a:pt x="21283" y="43197"/>
                    </a:moveTo>
                    <a:cubicBezTo>
                      <a:pt x="9478" y="43024"/>
                      <a:pt x="0" y="33405"/>
                      <a:pt x="0" y="21600"/>
                    </a:cubicBezTo>
                    <a:cubicBezTo>
                      <a:pt x="-1" y="9671"/>
                      <a:pt x="9670" y="0"/>
                      <a:pt x="21599" y="0"/>
                    </a:cubicBezTo>
                  </a:path>
                  <a:path w="21600" h="43198" stroke="0" extrusionOk="0">
                    <a:moveTo>
                      <a:pt x="21283" y="43197"/>
                    </a:moveTo>
                    <a:cubicBezTo>
                      <a:pt x="9478" y="43024"/>
                      <a:pt x="0" y="33405"/>
                      <a:pt x="0" y="21600"/>
                    </a:cubicBezTo>
                    <a:cubicBezTo>
                      <a:pt x="-1" y="9671"/>
                      <a:pt x="9670" y="0"/>
                      <a:pt x="21599" y="0"/>
                    </a:cubicBezTo>
                    <a:lnTo>
                      <a:pt x="21600" y="21600"/>
                    </a:lnTo>
                    <a:close/>
                  </a:path>
                </a:pathLst>
              </a:custGeom>
              <a:solidFill>
                <a:srgbClr val="6EB946"/>
              </a:solidFill>
              <a:ln w="6350">
                <a:noFill/>
                <a:round/>
                <a:headEnd/>
                <a:tailEnd/>
              </a:ln>
              <a:effectLst/>
            </p:spPr>
            <p:txBody>
              <a:bodyPr wrap="none" lIns="0" tIns="0" rIns="0" bIns="0" anchor="ctr"/>
              <a:lstStyle/>
              <a:p>
                <a:pPr fontAlgn="base">
                  <a:spcBef>
                    <a:spcPct val="0"/>
                  </a:spcBef>
                  <a:spcAft>
                    <a:spcPct val="0"/>
                  </a:spcAft>
                </a:pPr>
                <a:endParaRPr lang="en-CA" b="1" dirty="0">
                  <a:solidFill>
                    <a:prstClr val="black"/>
                  </a:solidFill>
                  <a:latin typeface="+mj-lt"/>
                  <a:cs typeface="Arial" pitchFamily="34" charset="0"/>
                </a:endParaRPr>
              </a:p>
            </p:txBody>
          </p:sp>
        </p:grpSp>
        <p:sp>
          <p:nvSpPr>
            <p:cNvPr id="71" name="Freeform 70"/>
            <p:cNvSpPr>
              <a:spLocks/>
            </p:cNvSpPr>
            <p:nvPr/>
          </p:nvSpPr>
          <p:spPr bwMode="gray">
            <a:xfrm>
              <a:off x="6960978" y="249165"/>
              <a:ext cx="74732" cy="73152"/>
            </a:xfrm>
            <a:custGeom>
              <a:avLst/>
              <a:gdLst>
                <a:gd name="connsiteX0" fmla="*/ 0 w 74732"/>
                <a:gd name="connsiteY0" fmla="*/ 0 h 73152"/>
                <a:gd name="connsiteX1" fmla="*/ 74729 w 74732"/>
                <a:gd name="connsiteY1" fmla="*/ 0 h 73152"/>
                <a:gd name="connsiteX2" fmla="*/ 74732 w 74732"/>
                <a:gd name="connsiteY2" fmla="*/ 15 h 73152"/>
                <a:gd name="connsiteX3" fmla="*/ 2131 w 74732"/>
                <a:gd name="connsiteY3" fmla="*/ 73152 h 73152"/>
                <a:gd name="connsiteX4" fmla="*/ 0 w 74732"/>
                <a:gd name="connsiteY4" fmla="*/ 15 h 73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732" h="73152">
                  <a:moveTo>
                    <a:pt x="0" y="0"/>
                  </a:moveTo>
                  <a:lnTo>
                    <a:pt x="74729" y="0"/>
                  </a:lnTo>
                  <a:lnTo>
                    <a:pt x="74732" y="15"/>
                  </a:lnTo>
                  <a:cubicBezTo>
                    <a:pt x="74732" y="39610"/>
                    <a:pt x="42556" y="72021"/>
                    <a:pt x="2131" y="73152"/>
                  </a:cubicBezTo>
                  <a:lnTo>
                    <a:pt x="0" y="15"/>
                  </a:lnTo>
                  <a:close/>
                </a:path>
              </a:pathLst>
            </a:custGeom>
            <a:solidFill>
              <a:srgbClr val="6EB946"/>
            </a:solidFill>
            <a:ln w="6350">
              <a:noFill/>
              <a:round/>
              <a:headEnd/>
              <a:tailEnd/>
            </a:ln>
            <a:effectLst/>
          </p:spPr>
          <p:txBody>
            <a:bodyPr wrap="square" lIns="0" tIns="0" rIns="0" bIns="0" anchor="ctr">
              <a:noAutofit/>
            </a:bodyPr>
            <a:lstStyle/>
            <a:p>
              <a:pPr fontAlgn="base">
                <a:spcBef>
                  <a:spcPct val="0"/>
                </a:spcBef>
                <a:spcAft>
                  <a:spcPct val="0"/>
                </a:spcAft>
              </a:pPr>
              <a:endParaRPr lang="en-CA" b="1" dirty="0">
                <a:solidFill>
                  <a:prstClr val="black"/>
                </a:solidFill>
                <a:latin typeface="+mj-lt"/>
                <a:cs typeface="Arial" pitchFamily="34" charset="0"/>
              </a:endParaRPr>
            </a:p>
          </p:txBody>
        </p:sp>
      </p:grpSp>
      <p:sp>
        <p:nvSpPr>
          <p:cNvPr id="76" name="Oval 3"/>
          <p:cNvSpPr>
            <a:spLocks noChangeArrowheads="1"/>
          </p:cNvSpPr>
          <p:nvPr/>
        </p:nvSpPr>
        <p:spPr bwMode="gray">
          <a:xfrm>
            <a:off x="9303748" y="3017677"/>
            <a:ext cx="146304" cy="148167"/>
          </a:xfrm>
          <a:prstGeom prst="ellipse">
            <a:avLst/>
          </a:prstGeom>
          <a:solidFill>
            <a:srgbClr val="FFC000"/>
          </a:solidFill>
          <a:ln w="6350">
            <a:noFill/>
            <a:round/>
            <a:headEnd/>
            <a:tailEnd/>
          </a:ln>
          <a:effectLst/>
        </p:spPr>
        <p:txBody>
          <a:bodyPr wrap="none" lIns="0" tIns="0" rIns="0" bIns="0" anchor="ctr"/>
          <a:lstStyle/>
          <a:p>
            <a:pPr fontAlgn="base">
              <a:spcBef>
                <a:spcPct val="0"/>
              </a:spcBef>
              <a:spcAft>
                <a:spcPct val="0"/>
              </a:spcAft>
            </a:pPr>
            <a:endParaRPr lang="en-CA" b="1" dirty="0">
              <a:solidFill>
                <a:prstClr val="black"/>
              </a:solidFill>
              <a:latin typeface="Arial" pitchFamily="34" charset="0"/>
              <a:cs typeface="Arial" pitchFamily="34" charset="0"/>
            </a:endParaRPr>
          </a:p>
        </p:txBody>
      </p:sp>
      <p:sp>
        <p:nvSpPr>
          <p:cNvPr id="77" name="Oval 3"/>
          <p:cNvSpPr>
            <a:spLocks noChangeArrowheads="1"/>
          </p:cNvSpPr>
          <p:nvPr/>
        </p:nvSpPr>
        <p:spPr bwMode="gray">
          <a:xfrm>
            <a:off x="11427887" y="3024966"/>
            <a:ext cx="146304" cy="148167"/>
          </a:xfrm>
          <a:prstGeom prst="ellipse">
            <a:avLst/>
          </a:prstGeom>
          <a:solidFill>
            <a:schemeClr val="tx1">
              <a:lumMod val="50000"/>
              <a:lumOff val="50000"/>
            </a:schemeClr>
          </a:solidFill>
          <a:ln w="6350">
            <a:noFill/>
            <a:round/>
            <a:headEnd/>
            <a:tailEnd/>
          </a:ln>
          <a:effectLst/>
        </p:spPr>
        <p:txBody>
          <a:bodyPr wrap="none" lIns="0" tIns="0" rIns="0" bIns="0" anchor="ctr"/>
          <a:lstStyle/>
          <a:p>
            <a:pPr fontAlgn="base">
              <a:spcBef>
                <a:spcPct val="0"/>
              </a:spcBef>
              <a:spcAft>
                <a:spcPct val="0"/>
              </a:spcAft>
            </a:pPr>
            <a:endParaRPr lang="en-CA" b="1" dirty="0">
              <a:solidFill>
                <a:prstClr val="black"/>
              </a:solidFill>
              <a:latin typeface="Arial" pitchFamily="34" charset="0"/>
              <a:cs typeface="Arial" pitchFamily="34" charset="0"/>
            </a:endParaRPr>
          </a:p>
        </p:txBody>
      </p:sp>
      <p:sp>
        <p:nvSpPr>
          <p:cNvPr id="78" name="Oval 3"/>
          <p:cNvSpPr>
            <a:spLocks noChangeArrowheads="1"/>
          </p:cNvSpPr>
          <p:nvPr/>
        </p:nvSpPr>
        <p:spPr bwMode="gray">
          <a:xfrm>
            <a:off x="9303748" y="3243658"/>
            <a:ext cx="146304" cy="148167"/>
          </a:xfrm>
          <a:prstGeom prst="ellipse">
            <a:avLst/>
          </a:prstGeom>
          <a:solidFill>
            <a:srgbClr val="FFC000"/>
          </a:solidFill>
          <a:ln w="6350">
            <a:noFill/>
            <a:round/>
            <a:headEnd/>
            <a:tailEnd/>
          </a:ln>
          <a:effectLst/>
        </p:spPr>
        <p:txBody>
          <a:bodyPr wrap="none" lIns="0" tIns="0" rIns="0" bIns="0" anchor="ctr"/>
          <a:lstStyle/>
          <a:p>
            <a:pPr fontAlgn="base">
              <a:spcBef>
                <a:spcPct val="0"/>
              </a:spcBef>
              <a:spcAft>
                <a:spcPct val="0"/>
              </a:spcAft>
            </a:pPr>
            <a:endParaRPr lang="en-CA" b="1" dirty="0">
              <a:solidFill>
                <a:prstClr val="black"/>
              </a:solidFill>
              <a:latin typeface="Arial" pitchFamily="34" charset="0"/>
              <a:cs typeface="Arial" pitchFamily="34" charset="0"/>
            </a:endParaRPr>
          </a:p>
        </p:txBody>
      </p:sp>
      <p:sp>
        <p:nvSpPr>
          <p:cNvPr id="79" name="Oval 3"/>
          <p:cNvSpPr>
            <a:spLocks noChangeArrowheads="1"/>
          </p:cNvSpPr>
          <p:nvPr/>
        </p:nvSpPr>
        <p:spPr bwMode="gray">
          <a:xfrm>
            <a:off x="11427887" y="3254136"/>
            <a:ext cx="146304" cy="148167"/>
          </a:xfrm>
          <a:prstGeom prst="ellipse">
            <a:avLst/>
          </a:prstGeom>
          <a:solidFill>
            <a:schemeClr val="tx1">
              <a:lumMod val="50000"/>
              <a:lumOff val="50000"/>
            </a:schemeClr>
          </a:solidFill>
          <a:ln w="6350">
            <a:noFill/>
            <a:round/>
            <a:headEnd/>
            <a:tailEnd/>
          </a:ln>
          <a:effectLst/>
        </p:spPr>
        <p:txBody>
          <a:bodyPr wrap="none" lIns="0" tIns="0" rIns="0" bIns="0" anchor="ctr"/>
          <a:lstStyle/>
          <a:p>
            <a:pPr fontAlgn="base">
              <a:spcBef>
                <a:spcPct val="0"/>
              </a:spcBef>
              <a:spcAft>
                <a:spcPct val="0"/>
              </a:spcAft>
            </a:pPr>
            <a:endParaRPr lang="en-CA" b="1" dirty="0">
              <a:solidFill>
                <a:prstClr val="black"/>
              </a:solidFill>
              <a:latin typeface="Arial" pitchFamily="34" charset="0"/>
              <a:cs typeface="Arial" pitchFamily="34" charset="0"/>
            </a:endParaRPr>
          </a:p>
        </p:txBody>
      </p:sp>
      <p:sp>
        <p:nvSpPr>
          <p:cNvPr id="80" name="Oval 3"/>
          <p:cNvSpPr>
            <a:spLocks noChangeArrowheads="1"/>
          </p:cNvSpPr>
          <p:nvPr/>
        </p:nvSpPr>
        <p:spPr bwMode="gray">
          <a:xfrm>
            <a:off x="9303748" y="3471802"/>
            <a:ext cx="146304" cy="148167"/>
          </a:xfrm>
          <a:prstGeom prst="ellipse">
            <a:avLst/>
          </a:prstGeom>
          <a:solidFill>
            <a:srgbClr val="FFC000"/>
          </a:solidFill>
          <a:ln w="6350">
            <a:noFill/>
            <a:round/>
            <a:headEnd/>
            <a:tailEnd/>
          </a:ln>
          <a:effectLst/>
        </p:spPr>
        <p:txBody>
          <a:bodyPr wrap="none" lIns="0" tIns="0" rIns="0" bIns="0" anchor="ctr"/>
          <a:lstStyle/>
          <a:p>
            <a:pPr fontAlgn="base">
              <a:spcBef>
                <a:spcPct val="0"/>
              </a:spcBef>
              <a:spcAft>
                <a:spcPct val="0"/>
              </a:spcAft>
            </a:pPr>
            <a:endParaRPr lang="en-CA" b="1" dirty="0">
              <a:solidFill>
                <a:prstClr val="black"/>
              </a:solidFill>
              <a:latin typeface="Arial" pitchFamily="34" charset="0"/>
              <a:cs typeface="Arial" pitchFamily="34" charset="0"/>
            </a:endParaRPr>
          </a:p>
        </p:txBody>
      </p:sp>
      <p:sp>
        <p:nvSpPr>
          <p:cNvPr id="103" name="Oval 3"/>
          <p:cNvSpPr>
            <a:spLocks noChangeArrowheads="1"/>
          </p:cNvSpPr>
          <p:nvPr/>
        </p:nvSpPr>
        <p:spPr bwMode="gray">
          <a:xfrm>
            <a:off x="11427887" y="3483306"/>
            <a:ext cx="146304" cy="148167"/>
          </a:xfrm>
          <a:prstGeom prst="ellipse">
            <a:avLst/>
          </a:prstGeom>
          <a:solidFill>
            <a:schemeClr val="tx1">
              <a:lumMod val="50000"/>
              <a:lumOff val="50000"/>
            </a:schemeClr>
          </a:solidFill>
          <a:ln w="6350">
            <a:noFill/>
            <a:round/>
            <a:headEnd/>
            <a:tailEnd/>
          </a:ln>
          <a:effectLst/>
        </p:spPr>
        <p:txBody>
          <a:bodyPr wrap="none" lIns="0" tIns="0" rIns="0" bIns="0" anchor="ctr"/>
          <a:lstStyle/>
          <a:p>
            <a:pPr fontAlgn="base">
              <a:spcBef>
                <a:spcPct val="0"/>
              </a:spcBef>
              <a:spcAft>
                <a:spcPct val="0"/>
              </a:spcAft>
            </a:pPr>
            <a:endParaRPr lang="en-CA" b="1" dirty="0">
              <a:solidFill>
                <a:prstClr val="black"/>
              </a:solidFill>
              <a:latin typeface="Arial" pitchFamily="34" charset="0"/>
              <a:cs typeface="Arial" pitchFamily="34" charset="0"/>
            </a:endParaRPr>
          </a:p>
        </p:txBody>
      </p:sp>
      <p:sp>
        <p:nvSpPr>
          <p:cNvPr id="104" name="Oval 3"/>
          <p:cNvSpPr>
            <a:spLocks noChangeArrowheads="1"/>
          </p:cNvSpPr>
          <p:nvPr/>
        </p:nvSpPr>
        <p:spPr bwMode="gray">
          <a:xfrm>
            <a:off x="9303748" y="3699939"/>
            <a:ext cx="146304" cy="148167"/>
          </a:xfrm>
          <a:prstGeom prst="ellipse">
            <a:avLst/>
          </a:prstGeom>
          <a:solidFill>
            <a:srgbClr val="FFC000"/>
          </a:solidFill>
          <a:ln w="6350">
            <a:noFill/>
            <a:round/>
            <a:headEnd/>
            <a:tailEnd/>
          </a:ln>
          <a:effectLst/>
        </p:spPr>
        <p:txBody>
          <a:bodyPr wrap="none" lIns="0" tIns="0" rIns="0" bIns="0" anchor="ctr"/>
          <a:lstStyle/>
          <a:p>
            <a:pPr fontAlgn="base">
              <a:spcBef>
                <a:spcPct val="0"/>
              </a:spcBef>
              <a:spcAft>
                <a:spcPct val="0"/>
              </a:spcAft>
            </a:pPr>
            <a:endParaRPr lang="en-CA" b="1" dirty="0">
              <a:solidFill>
                <a:prstClr val="black"/>
              </a:solidFill>
              <a:latin typeface="Arial" pitchFamily="34" charset="0"/>
              <a:cs typeface="Arial" pitchFamily="34" charset="0"/>
            </a:endParaRPr>
          </a:p>
        </p:txBody>
      </p:sp>
      <p:sp>
        <p:nvSpPr>
          <p:cNvPr id="107" name="Oval 3"/>
          <p:cNvSpPr>
            <a:spLocks noChangeArrowheads="1"/>
          </p:cNvSpPr>
          <p:nvPr/>
        </p:nvSpPr>
        <p:spPr bwMode="gray">
          <a:xfrm>
            <a:off x="11427887" y="3712476"/>
            <a:ext cx="146304" cy="148167"/>
          </a:xfrm>
          <a:prstGeom prst="ellipse">
            <a:avLst/>
          </a:prstGeom>
          <a:solidFill>
            <a:schemeClr val="tx1">
              <a:lumMod val="50000"/>
              <a:lumOff val="50000"/>
            </a:schemeClr>
          </a:solidFill>
          <a:ln w="6350">
            <a:noFill/>
            <a:round/>
            <a:headEnd/>
            <a:tailEnd/>
          </a:ln>
          <a:effectLst/>
        </p:spPr>
        <p:txBody>
          <a:bodyPr wrap="none" lIns="0" tIns="0" rIns="0" bIns="0" anchor="ctr"/>
          <a:lstStyle/>
          <a:p>
            <a:pPr fontAlgn="base">
              <a:spcBef>
                <a:spcPct val="0"/>
              </a:spcBef>
              <a:spcAft>
                <a:spcPct val="0"/>
              </a:spcAft>
            </a:pPr>
            <a:endParaRPr lang="en-CA" b="1" dirty="0">
              <a:solidFill>
                <a:prstClr val="black"/>
              </a:solidFill>
              <a:latin typeface="Arial" pitchFamily="34" charset="0"/>
              <a:cs typeface="Arial" pitchFamily="34" charset="0"/>
            </a:endParaRPr>
          </a:p>
        </p:txBody>
      </p:sp>
      <p:sp>
        <p:nvSpPr>
          <p:cNvPr id="131" name="Oval 3"/>
          <p:cNvSpPr>
            <a:spLocks noChangeArrowheads="1"/>
          </p:cNvSpPr>
          <p:nvPr/>
        </p:nvSpPr>
        <p:spPr bwMode="gray">
          <a:xfrm>
            <a:off x="9303748" y="3936476"/>
            <a:ext cx="146304" cy="148167"/>
          </a:xfrm>
          <a:prstGeom prst="ellipse">
            <a:avLst/>
          </a:prstGeom>
          <a:solidFill>
            <a:srgbClr val="FFC000"/>
          </a:solidFill>
          <a:ln w="6350">
            <a:noFill/>
            <a:round/>
            <a:headEnd/>
            <a:tailEnd/>
          </a:ln>
          <a:effectLst/>
        </p:spPr>
        <p:txBody>
          <a:bodyPr wrap="none" lIns="0" tIns="0" rIns="0" bIns="0" anchor="ctr"/>
          <a:lstStyle/>
          <a:p>
            <a:pPr fontAlgn="base">
              <a:spcBef>
                <a:spcPct val="0"/>
              </a:spcBef>
              <a:spcAft>
                <a:spcPct val="0"/>
              </a:spcAft>
            </a:pPr>
            <a:endParaRPr lang="en-CA" b="1" dirty="0">
              <a:solidFill>
                <a:prstClr val="black"/>
              </a:solidFill>
              <a:latin typeface="Arial" pitchFamily="34" charset="0"/>
              <a:cs typeface="Arial" pitchFamily="34" charset="0"/>
            </a:endParaRPr>
          </a:p>
        </p:txBody>
      </p:sp>
      <p:sp>
        <p:nvSpPr>
          <p:cNvPr id="132" name="Oval 3"/>
          <p:cNvSpPr>
            <a:spLocks noChangeArrowheads="1"/>
          </p:cNvSpPr>
          <p:nvPr/>
        </p:nvSpPr>
        <p:spPr bwMode="gray">
          <a:xfrm>
            <a:off x="11427887" y="3941646"/>
            <a:ext cx="146304" cy="148167"/>
          </a:xfrm>
          <a:prstGeom prst="ellipse">
            <a:avLst/>
          </a:prstGeom>
          <a:solidFill>
            <a:schemeClr val="tx1">
              <a:lumMod val="50000"/>
              <a:lumOff val="50000"/>
            </a:schemeClr>
          </a:solidFill>
          <a:ln w="6350">
            <a:noFill/>
            <a:round/>
            <a:headEnd/>
            <a:tailEnd/>
          </a:ln>
          <a:effectLst/>
        </p:spPr>
        <p:txBody>
          <a:bodyPr wrap="none" lIns="0" tIns="0" rIns="0" bIns="0" anchor="ctr"/>
          <a:lstStyle/>
          <a:p>
            <a:pPr fontAlgn="base">
              <a:spcBef>
                <a:spcPct val="0"/>
              </a:spcBef>
              <a:spcAft>
                <a:spcPct val="0"/>
              </a:spcAft>
            </a:pPr>
            <a:endParaRPr lang="en-CA" b="1" dirty="0">
              <a:solidFill>
                <a:prstClr val="black"/>
              </a:solidFill>
              <a:latin typeface="Arial" pitchFamily="34" charset="0"/>
              <a:cs typeface="Arial" pitchFamily="34" charset="0"/>
            </a:endParaRPr>
          </a:p>
        </p:txBody>
      </p:sp>
      <p:sp>
        <p:nvSpPr>
          <p:cNvPr id="133" name="Oval 3"/>
          <p:cNvSpPr>
            <a:spLocks noChangeArrowheads="1"/>
          </p:cNvSpPr>
          <p:nvPr/>
        </p:nvSpPr>
        <p:spPr bwMode="gray">
          <a:xfrm>
            <a:off x="9303748" y="1644335"/>
            <a:ext cx="146304" cy="148167"/>
          </a:xfrm>
          <a:prstGeom prst="ellipse">
            <a:avLst/>
          </a:prstGeom>
          <a:solidFill>
            <a:srgbClr val="FFC000"/>
          </a:solidFill>
          <a:ln w="6350">
            <a:noFill/>
            <a:round/>
            <a:headEnd/>
            <a:tailEnd/>
          </a:ln>
          <a:effectLst/>
        </p:spPr>
        <p:txBody>
          <a:bodyPr wrap="none" lIns="0" tIns="0" rIns="0" bIns="0" anchor="ctr"/>
          <a:lstStyle/>
          <a:p>
            <a:pPr fontAlgn="base">
              <a:spcBef>
                <a:spcPct val="0"/>
              </a:spcBef>
              <a:spcAft>
                <a:spcPct val="0"/>
              </a:spcAft>
            </a:pPr>
            <a:endParaRPr lang="en-CA" b="1" dirty="0">
              <a:solidFill>
                <a:prstClr val="black"/>
              </a:solidFill>
              <a:latin typeface="Arial" pitchFamily="34" charset="0"/>
              <a:cs typeface="Arial" pitchFamily="34" charset="0"/>
            </a:endParaRPr>
          </a:p>
        </p:txBody>
      </p:sp>
      <p:sp>
        <p:nvSpPr>
          <p:cNvPr id="134" name="Oval 3"/>
          <p:cNvSpPr>
            <a:spLocks noChangeArrowheads="1"/>
          </p:cNvSpPr>
          <p:nvPr/>
        </p:nvSpPr>
        <p:spPr bwMode="gray">
          <a:xfrm>
            <a:off x="11427887" y="1649946"/>
            <a:ext cx="146304" cy="148167"/>
          </a:xfrm>
          <a:prstGeom prst="ellipse">
            <a:avLst/>
          </a:prstGeom>
          <a:solidFill>
            <a:srgbClr val="6EB946"/>
          </a:solidFill>
          <a:ln w="6350">
            <a:noFill/>
            <a:round/>
            <a:headEnd/>
            <a:tailEnd/>
          </a:ln>
          <a:effectLst/>
        </p:spPr>
        <p:txBody>
          <a:bodyPr wrap="none" lIns="0" tIns="0" rIns="0" bIns="0" anchor="ctr"/>
          <a:lstStyle/>
          <a:p>
            <a:pPr fontAlgn="base">
              <a:spcBef>
                <a:spcPct val="0"/>
              </a:spcBef>
              <a:spcAft>
                <a:spcPct val="0"/>
              </a:spcAft>
            </a:pPr>
            <a:endParaRPr lang="en-CA" b="1" dirty="0">
              <a:solidFill>
                <a:prstClr val="black"/>
              </a:solidFill>
              <a:latin typeface="Arial" pitchFamily="34" charset="0"/>
              <a:cs typeface="Arial" pitchFamily="34" charset="0"/>
            </a:endParaRPr>
          </a:p>
        </p:txBody>
      </p:sp>
      <p:sp>
        <p:nvSpPr>
          <p:cNvPr id="135" name="Oval 3"/>
          <p:cNvSpPr>
            <a:spLocks noChangeArrowheads="1"/>
          </p:cNvSpPr>
          <p:nvPr/>
        </p:nvSpPr>
        <p:spPr bwMode="gray">
          <a:xfrm>
            <a:off x="9303748" y="2588646"/>
            <a:ext cx="146304" cy="148167"/>
          </a:xfrm>
          <a:prstGeom prst="ellipse">
            <a:avLst/>
          </a:prstGeom>
          <a:solidFill>
            <a:srgbClr val="FFC000"/>
          </a:solidFill>
          <a:ln w="6350">
            <a:noFill/>
            <a:round/>
            <a:headEnd/>
            <a:tailEnd/>
          </a:ln>
          <a:effectLst/>
        </p:spPr>
        <p:txBody>
          <a:bodyPr wrap="none" lIns="0" tIns="0" rIns="0" bIns="0" anchor="ctr"/>
          <a:lstStyle/>
          <a:p>
            <a:pPr fontAlgn="base">
              <a:spcBef>
                <a:spcPct val="0"/>
              </a:spcBef>
              <a:spcAft>
                <a:spcPct val="0"/>
              </a:spcAft>
            </a:pPr>
            <a:endParaRPr lang="en-CA" b="1" dirty="0">
              <a:solidFill>
                <a:prstClr val="black"/>
              </a:solidFill>
              <a:latin typeface="Arial" pitchFamily="34" charset="0"/>
              <a:cs typeface="Arial" pitchFamily="34" charset="0"/>
            </a:endParaRPr>
          </a:p>
        </p:txBody>
      </p:sp>
      <p:sp>
        <p:nvSpPr>
          <p:cNvPr id="136" name="Oval 3"/>
          <p:cNvSpPr>
            <a:spLocks noChangeArrowheads="1"/>
          </p:cNvSpPr>
          <p:nvPr/>
        </p:nvSpPr>
        <p:spPr bwMode="gray">
          <a:xfrm>
            <a:off x="11427887" y="2566626"/>
            <a:ext cx="146304" cy="148167"/>
          </a:xfrm>
          <a:prstGeom prst="ellipse">
            <a:avLst/>
          </a:prstGeom>
          <a:solidFill>
            <a:srgbClr val="FFC000"/>
          </a:solidFill>
          <a:ln w="6350">
            <a:noFill/>
            <a:round/>
            <a:headEnd/>
            <a:tailEnd/>
          </a:ln>
          <a:effectLst/>
        </p:spPr>
        <p:txBody>
          <a:bodyPr wrap="none" lIns="0" tIns="0" rIns="0" bIns="0" anchor="ctr"/>
          <a:lstStyle/>
          <a:p>
            <a:pPr fontAlgn="base">
              <a:spcBef>
                <a:spcPct val="0"/>
              </a:spcBef>
              <a:spcAft>
                <a:spcPct val="0"/>
              </a:spcAft>
            </a:pPr>
            <a:endParaRPr lang="en-CA" b="1" dirty="0">
              <a:solidFill>
                <a:prstClr val="black"/>
              </a:solidFill>
              <a:latin typeface="Arial" pitchFamily="34" charset="0"/>
              <a:cs typeface="Arial" pitchFamily="34" charset="0"/>
            </a:endParaRPr>
          </a:p>
        </p:txBody>
      </p:sp>
      <p:sp>
        <p:nvSpPr>
          <p:cNvPr id="137" name="Oval 3"/>
          <p:cNvSpPr>
            <a:spLocks noChangeArrowheads="1"/>
          </p:cNvSpPr>
          <p:nvPr/>
        </p:nvSpPr>
        <p:spPr bwMode="gray">
          <a:xfrm>
            <a:off x="9303748" y="1889273"/>
            <a:ext cx="146304" cy="148167"/>
          </a:xfrm>
          <a:prstGeom prst="ellipse">
            <a:avLst/>
          </a:prstGeom>
          <a:solidFill>
            <a:srgbClr val="FFC000"/>
          </a:solidFill>
          <a:ln w="6350">
            <a:noFill/>
            <a:round/>
            <a:headEnd/>
            <a:tailEnd/>
          </a:ln>
          <a:effectLst/>
        </p:spPr>
        <p:txBody>
          <a:bodyPr wrap="none" lIns="0" tIns="0" rIns="0" bIns="0" anchor="ctr"/>
          <a:lstStyle/>
          <a:p>
            <a:pPr fontAlgn="base">
              <a:spcBef>
                <a:spcPct val="0"/>
              </a:spcBef>
              <a:spcAft>
                <a:spcPct val="0"/>
              </a:spcAft>
            </a:pPr>
            <a:endParaRPr lang="en-CA" b="1" dirty="0">
              <a:solidFill>
                <a:prstClr val="black"/>
              </a:solidFill>
              <a:latin typeface="Arial" pitchFamily="34" charset="0"/>
              <a:cs typeface="Arial" pitchFamily="34" charset="0"/>
            </a:endParaRPr>
          </a:p>
        </p:txBody>
      </p:sp>
      <p:sp>
        <p:nvSpPr>
          <p:cNvPr id="138" name="Oval 3"/>
          <p:cNvSpPr>
            <a:spLocks noChangeArrowheads="1"/>
          </p:cNvSpPr>
          <p:nvPr/>
        </p:nvSpPr>
        <p:spPr bwMode="gray">
          <a:xfrm>
            <a:off x="11427887" y="1879116"/>
            <a:ext cx="146304" cy="148167"/>
          </a:xfrm>
          <a:prstGeom prst="ellipse">
            <a:avLst/>
          </a:prstGeom>
          <a:solidFill>
            <a:srgbClr val="6EB946"/>
          </a:solidFill>
          <a:ln w="6350">
            <a:noFill/>
            <a:round/>
            <a:headEnd/>
            <a:tailEnd/>
          </a:ln>
          <a:effectLst/>
        </p:spPr>
        <p:txBody>
          <a:bodyPr wrap="none" lIns="0" tIns="0" rIns="0" bIns="0" anchor="ctr"/>
          <a:lstStyle/>
          <a:p>
            <a:pPr fontAlgn="base">
              <a:spcBef>
                <a:spcPct val="0"/>
              </a:spcBef>
              <a:spcAft>
                <a:spcPct val="0"/>
              </a:spcAft>
            </a:pPr>
            <a:endParaRPr lang="en-CA" b="1" dirty="0">
              <a:solidFill>
                <a:prstClr val="black"/>
              </a:solidFill>
              <a:latin typeface="Arial" pitchFamily="34" charset="0"/>
              <a:cs typeface="Arial" pitchFamily="34" charset="0"/>
            </a:endParaRPr>
          </a:p>
        </p:txBody>
      </p:sp>
      <p:sp>
        <p:nvSpPr>
          <p:cNvPr id="139" name="Oval 3"/>
          <p:cNvSpPr>
            <a:spLocks noChangeArrowheads="1"/>
          </p:cNvSpPr>
          <p:nvPr/>
        </p:nvSpPr>
        <p:spPr bwMode="gray">
          <a:xfrm>
            <a:off x="9303748" y="2107790"/>
            <a:ext cx="146304" cy="148167"/>
          </a:xfrm>
          <a:prstGeom prst="ellipse">
            <a:avLst/>
          </a:prstGeom>
          <a:solidFill>
            <a:srgbClr val="FFC000"/>
          </a:solidFill>
          <a:ln w="6350">
            <a:noFill/>
            <a:round/>
            <a:headEnd/>
            <a:tailEnd/>
          </a:ln>
          <a:effectLst/>
        </p:spPr>
        <p:txBody>
          <a:bodyPr wrap="none" lIns="0" tIns="0" rIns="0" bIns="0" anchor="ctr"/>
          <a:lstStyle/>
          <a:p>
            <a:pPr fontAlgn="base">
              <a:spcBef>
                <a:spcPct val="0"/>
              </a:spcBef>
              <a:spcAft>
                <a:spcPct val="0"/>
              </a:spcAft>
            </a:pPr>
            <a:endParaRPr lang="en-CA" b="1" dirty="0">
              <a:solidFill>
                <a:prstClr val="black"/>
              </a:solidFill>
              <a:latin typeface="Arial" pitchFamily="34" charset="0"/>
              <a:cs typeface="Arial" pitchFamily="34" charset="0"/>
            </a:endParaRPr>
          </a:p>
        </p:txBody>
      </p:sp>
      <p:sp>
        <p:nvSpPr>
          <p:cNvPr id="140" name="Oval 3"/>
          <p:cNvSpPr>
            <a:spLocks noChangeArrowheads="1"/>
          </p:cNvSpPr>
          <p:nvPr/>
        </p:nvSpPr>
        <p:spPr bwMode="gray">
          <a:xfrm>
            <a:off x="11427887" y="2108286"/>
            <a:ext cx="146304" cy="148167"/>
          </a:xfrm>
          <a:prstGeom prst="ellipse">
            <a:avLst/>
          </a:prstGeom>
          <a:solidFill>
            <a:srgbClr val="FFC000"/>
          </a:solidFill>
          <a:ln w="6350">
            <a:noFill/>
            <a:round/>
            <a:headEnd/>
            <a:tailEnd/>
          </a:ln>
          <a:effectLst/>
        </p:spPr>
        <p:txBody>
          <a:bodyPr wrap="none" lIns="0" tIns="0" rIns="0" bIns="0" anchor="ctr"/>
          <a:lstStyle/>
          <a:p>
            <a:pPr fontAlgn="base">
              <a:spcBef>
                <a:spcPct val="0"/>
              </a:spcBef>
              <a:spcAft>
                <a:spcPct val="0"/>
              </a:spcAft>
            </a:pPr>
            <a:endParaRPr lang="en-CA" b="1" dirty="0">
              <a:solidFill>
                <a:prstClr val="black"/>
              </a:solidFill>
              <a:latin typeface="Arial" pitchFamily="34" charset="0"/>
              <a:cs typeface="Arial" pitchFamily="34" charset="0"/>
            </a:endParaRPr>
          </a:p>
        </p:txBody>
      </p:sp>
      <p:sp>
        <p:nvSpPr>
          <p:cNvPr id="141" name="Oval 3"/>
          <p:cNvSpPr>
            <a:spLocks noChangeArrowheads="1"/>
          </p:cNvSpPr>
          <p:nvPr/>
        </p:nvSpPr>
        <p:spPr bwMode="gray">
          <a:xfrm>
            <a:off x="9303748" y="2796539"/>
            <a:ext cx="146304" cy="148167"/>
          </a:xfrm>
          <a:prstGeom prst="ellipse">
            <a:avLst/>
          </a:prstGeom>
          <a:solidFill>
            <a:srgbClr val="FFC000"/>
          </a:solidFill>
          <a:ln w="6350">
            <a:noFill/>
            <a:round/>
            <a:headEnd/>
            <a:tailEnd/>
          </a:ln>
          <a:effectLst/>
        </p:spPr>
        <p:txBody>
          <a:bodyPr wrap="none" lIns="0" tIns="0" rIns="0" bIns="0" anchor="ctr"/>
          <a:lstStyle/>
          <a:p>
            <a:pPr fontAlgn="base">
              <a:spcBef>
                <a:spcPct val="0"/>
              </a:spcBef>
              <a:spcAft>
                <a:spcPct val="0"/>
              </a:spcAft>
            </a:pPr>
            <a:endParaRPr lang="en-CA" b="1" dirty="0">
              <a:solidFill>
                <a:prstClr val="black"/>
              </a:solidFill>
              <a:latin typeface="Arial" pitchFamily="34" charset="0"/>
              <a:cs typeface="Arial" pitchFamily="34" charset="0"/>
            </a:endParaRPr>
          </a:p>
        </p:txBody>
      </p:sp>
      <p:sp>
        <p:nvSpPr>
          <p:cNvPr id="142" name="Oval 3"/>
          <p:cNvSpPr>
            <a:spLocks noChangeArrowheads="1"/>
          </p:cNvSpPr>
          <p:nvPr/>
        </p:nvSpPr>
        <p:spPr bwMode="gray">
          <a:xfrm>
            <a:off x="11427887" y="2795796"/>
            <a:ext cx="146304" cy="148167"/>
          </a:xfrm>
          <a:prstGeom prst="ellipse">
            <a:avLst/>
          </a:prstGeom>
          <a:solidFill>
            <a:srgbClr val="6EB946"/>
          </a:solidFill>
          <a:ln w="6350">
            <a:noFill/>
            <a:round/>
            <a:headEnd/>
            <a:tailEnd/>
          </a:ln>
          <a:effectLst/>
        </p:spPr>
        <p:txBody>
          <a:bodyPr wrap="none" lIns="0" tIns="0" rIns="0" bIns="0" anchor="ctr"/>
          <a:lstStyle/>
          <a:p>
            <a:pPr fontAlgn="base">
              <a:spcBef>
                <a:spcPct val="0"/>
              </a:spcBef>
              <a:spcAft>
                <a:spcPct val="0"/>
              </a:spcAft>
            </a:pPr>
            <a:endParaRPr lang="en-CA" b="1" dirty="0">
              <a:solidFill>
                <a:prstClr val="black"/>
              </a:solidFill>
              <a:latin typeface="Arial" pitchFamily="34" charset="0"/>
              <a:cs typeface="Arial" pitchFamily="34" charset="0"/>
            </a:endParaRPr>
          </a:p>
        </p:txBody>
      </p:sp>
      <p:sp>
        <p:nvSpPr>
          <p:cNvPr id="143" name="Oval 3"/>
          <p:cNvSpPr>
            <a:spLocks noChangeArrowheads="1"/>
          </p:cNvSpPr>
          <p:nvPr/>
        </p:nvSpPr>
        <p:spPr bwMode="gray">
          <a:xfrm>
            <a:off x="9303748" y="2345806"/>
            <a:ext cx="146304" cy="148167"/>
          </a:xfrm>
          <a:prstGeom prst="ellipse">
            <a:avLst/>
          </a:prstGeom>
          <a:solidFill>
            <a:srgbClr val="FFC000"/>
          </a:solidFill>
          <a:ln w="6350">
            <a:noFill/>
            <a:round/>
            <a:headEnd/>
            <a:tailEnd/>
          </a:ln>
          <a:effectLst/>
        </p:spPr>
        <p:txBody>
          <a:bodyPr wrap="none" lIns="0" tIns="0" rIns="0" bIns="0" anchor="ctr"/>
          <a:lstStyle/>
          <a:p>
            <a:pPr fontAlgn="base">
              <a:spcBef>
                <a:spcPct val="0"/>
              </a:spcBef>
              <a:spcAft>
                <a:spcPct val="0"/>
              </a:spcAft>
            </a:pPr>
            <a:endParaRPr lang="en-CA" b="1" dirty="0">
              <a:solidFill>
                <a:prstClr val="black"/>
              </a:solidFill>
              <a:latin typeface="Arial" pitchFamily="34" charset="0"/>
              <a:cs typeface="Arial" pitchFamily="34" charset="0"/>
            </a:endParaRPr>
          </a:p>
        </p:txBody>
      </p:sp>
      <p:sp>
        <p:nvSpPr>
          <p:cNvPr id="144" name="Oval 3"/>
          <p:cNvSpPr>
            <a:spLocks noChangeArrowheads="1"/>
          </p:cNvSpPr>
          <p:nvPr/>
        </p:nvSpPr>
        <p:spPr bwMode="gray">
          <a:xfrm>
            <a:off x="11427887" y="2337456"/>
            <a:ext cx="146304" cy="148167"/>
          </a:xfrm>
          <a:prstGeom prst="ellipse">
            <a:avLst/>
          </a:prstGeom>
          <a:solidFill>
            <a:srgbClr val="FFC000"/>
          </a:solidFill>
          <a:ln w="6350">
            <a:noFill/>
            <a:round/>
            <a:headEnd/>
            <a:tailEnd/>
          </a:ln>
          <a:effectLst/>
        </p:spPr>
        <p:txBody>
          <a:bodyPr wrap="none" lIns="0" tIns="0" rIns="0" bIns="0" anchor="ctr"/>
          <a:lstStyle/>
          <a:p>
            <a:pPr fontAlgn="base">
              <a:spcBef>
                <a:spcPct val="0"/>
              </a:spcBef>
              <a:spcAft>
                <a:spcPct val="0"/>
              </a:spcAft>
            </a:pPr>
            <a:endParaRPr lang="en-CA" b="1" dirty="0">
              <a:solidFill>
                <a:prstClr val="black"/>
              </a:solidFill>
              <a:latin typeface="Arial" pitchFamily="34" charset="0"/>
              <a:cs typeface="Arial" pitchFamily="34" charset="0"/>
            </a:endParaRPr>
          </a:p>
        </p:txBody>
      </p:sp>
      <p:graphicFrame>
        <p:nvGraphicFramePr>
          <p:cNvPr id="101" name="Table 100"/>
          <p:cNvGraphicFramePr>
            <a:graphicFrameLocks noGrp="1"/>
          </p:cNvGraphicFramePr>
          <p:nvPr>
            <p:extLst/>
          </p:nvPr>
        </p:nvGraphicFramePr>
        <p:xfrm>
          <a:off x="153266" y="1078332"/>
          <a:ext cx="11632262" cy="4867330"/>
        </p:xfrm>
        <a:graphic>
          <a:graphicData uri="http://schemas.openxmlformats.org/drawingml/2006/table">
            <a:tbl>
              <a:tblPr firstRow="1" bandRow="1">
                <a:tableStyleId>{5940675A-B579-460E-94D1-54222C63F5DA}</a:tableStyleId>
              </a:tblPr>
              <a:tblGrid>
                <a:gridCol w="1442710"/>
                <a:gridCol w="3735126"/>
                <a:gridCol w="3750236"/>
                <a:gridCol w="2704190"/>
              </a:tblGrid>
              <a:tr h="128759">
                <a:tc>
                  <a:txBody>
                    <a:bodyPr/>
                    <a:lstStyle/>
                    <a:p>
                      <a:r>
                        <a:rPr lang="en-US" sz="900" b="1" dirty="0" smtClean="0">
                          <a:solidFill>
                            <a:srgbClr val="002060"/>
                          </a:solidFill>
                        </a:rPr>
                        <a:t>Business Cluster</a:t>
                      </a:r>
                      <a:endParaRPr lang="en-US" sz="900" b="1" dirty="0">
                        <a:solidFill>
                          <a:srgbClr val="002060"/>
                        </a:solidFill>
                      </a:endParaRPr>
                    </a:p>
                  </a:txBody>
                  <a:tcPr>
                    <a:lnL w="12700" cap="flat" cmpd="sng" algn="ctr">
                      <a:solidFill>
                        <a:srgbClr val="007C92"/>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solidFill>
                      <a:srgbClr val="E5F2F4"/>
                    </a:solidFill>
                  </a:tcPr>
                </a:tc>
                <a:tc>
                  <a:txBody>
                    <a:bodyPr/>
                    <a:lstStyle/>
                    <a:p>
                      <a:r>
                        <a:rPr lang="en-US" sz="900" b="1" dirty="0" smtClean="0">
                          <a:solidFill>
                            <a:srgbClr val="002060"/>
                          </a:solidFill>
                        </a:rPr>
                        <a:t>Category</a:t>
                      </a:r>
                      <a:endParaRPr lang="en-US" sz="900" b="1" dirty="0">
                        <a:solidFill>
                          <a:srgbClr val="002060"/>
                        </a:solidFill>
                      </a:endParaRPr>
                    </a:p>
                  </a:txBody>
                  <a:tcPr>
                    <a:lnL w="12700" cap="flat" cmpd="sng" algn="ctr">
                      <a:solidFill>
                        <a:srgbClr val="007C92"/>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solidFill>
                      <a:srgbClr val="E5F2F4"/>
                    </a:solidFill>
                  </a:tcPr>
                </a:tc>
                <a:tc>
                  <a:txBody>
                    <a:bodyPr/>
                    <a:lstStyle/>
                    <a:p>
                      <a:r>
                        <a:rPr lang="en-US" sz="900" b="1" dirty="0" smtClean="0">
                          <a:solidFill>
                            <a:srgbClr val="002060"/>
                          </a:solidFill>
                        </a:rPr>
                        <a:t>High level Features</a:t>
                      </a:r>
                      <a:endParaRPr lang="en-US" sz="900" b="1" dirty="0">
                        <a:solidFill>
                          <a:srgbClr val="002060"/>
                        </a:solidFill>
                      </a:endParaRPr>
                    </a:p>
                  </a:txBody>
                  <a:tcPr>
                    <a:lnL w="12700" cap="flat" cmpd="sng" algn="ctr">
                      <a:solidFill>
                        <a:srgbClr val="007C92"/>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solidFill>
                      <a:srgbClr val="E5F2F4"/>
                    </a:solidFill>
                  </a:tcPr>
                </a:tc>
                <a:tc>
                  <a:txBody>
                    <a:bodyPr/>
                    <a:lstStyle/>
                    <a:p>
                      <a:pPr marL="0" algn="l" defTabSz="890789" rtl="0" eaLnBrk="1" latinLnBrk="0" hangingPunct="1"/>
                      <a:r>
                        <a:rPr lang="en-US" sz="900" b="1" kern="1200" dirty="0" smtClean="0">
                          <a:solidFill>
                            <a:srgbClr val="002060"/>
                          </a:solidFill>
                          <a:latin typeface="+mn-lt"/>
                          <a:ea typeface="+mn-ea"/>
                          <a:cs typeface="+mn-cs"/>
                        </a:rPr>
                        <a:t>Channel Applications</a:t>
                      </a:r>
                      <a:endParaRPr lang="en-US" sz="900" b="1" kern="1200" dirty="0">
                        <a:solidFill>
                          <a:srgbClr val="002060"/>
                        </a:solidFill>
                        <a:latin typeface="+mn-lt"/>
                        <a:ea typeface="+mn-ea"/>
                        <a:cs typeface="+mn-cs"/>
                      </a:endParaRPr>
                    </a:p>
                  </a:txBody>
                  <a:tcPr>
                    <a:lnL w="12700" cap="flat" cmpd="sng" algn="ctr">
                      <a:solidFill>
                        <a:srgbClr val="007C92"/>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solidFill>
                      <a:srgbClr val="E5F2F4"/>
                    </a:solidFill>
                  </a:tcPr>
                </a:tc>
              </a:tr>
              <a:tr h="295330">
                <a:tc gridSpan="4">
                  <a:txBody>
                    <a:bodyPr/>
                    <a:lstStyle/>
                    <a:p>
                      <a:endParaRPr lang="en-US" sz="900" b="1" dirty="0">
                        <a:solidFill>
                          <a:srgbClr val="002060"/>
                        </a:solidFill>
                      </a:endParaRPr>
                    </a:p>
                  </a:txBody>
                  <a:tcPr>
                    <a:lnL w="12700" cap="flat" cmpd="sng" algn="ctr">
                      <a:solidFill>
                        <a:srgbClr val="007C92"/>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hMerge="1">
                  <a:txBody>
                    <a:bodyPr/>
                    <a:lstStyle/>
                    <a:p>
                      <a:endParaRPr lang="en-US" sz="900" b="1" dirty="0">
                        <a:solidFill>
                          <a:srgbClr val="002060"/>
                        </a:solidFill>
                      </a:endParaRPr>
                    </a:p>
                  </a:txBody>
                  <a:tcPr>
                    <a:lnL w="12700" cap="flat" cmpd="sng" algn="ctr">
                      <a:solidFill>
                        <a:srgbClr val="007C92"/>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hMerge="1">
                  <a:txBody>
                    <a:bodyPr/>
                    <a:lstStyle/>
                    <a:p>
                      <a:endParaRPr lang="en-US"/>
                    </a:p>
                  </a:txBody>
                  <a:tcPr/>
                </a:tc>
                <a:tc hMerge="1">
                  <a:txBody>
                    <a:bodyPr/>
                    <a:lstStyle/>
                    <a:p>
                      <a:endParaRPr lang="en-US" sz="900" dirty="0">
                        <a:solidFill>
                          <a:srgbClr val="002060"/>
                        </a:solidFill>
                      </a:endParaRPr>
                    </a:p>
                  </a:txBody>
                  <a:tcPr>
                    <a:lnL w="12700" cap="flat" cmpd="sng" algn="ctr">
                      <a:solidFill>
                        <a:srgbClr val="007C92"/>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r>
              <a:tr h="215049">
                <a:tc rowSpan="19">
                  <a:txBody>
                    <a:bodyPr/>
                    <a:lstStyle/>
                    <a:p>
                      <a:pPr marL="0" marR="0" lvl="0" indent="0" algn="l" defTabSz="890789" rtl="0" eaLnBrk="1" fontAlgn="auto" latinLnBrk="0" hangingPunct="1">
                        <a:lnSpc>
                          <a:spcPct val="100000"/>
                        </a:lnSpc>
                        <a:spcBef>
                          <a:spcPts val="0"/>
                        </a:spcBef>
                        <a:spcAft>
                          <a:spcPts val="0"/>
                        </a:spcAft>
                        <a:buClrTx/>
                        <a:buSzTx/>
                        <a:buFontTx/>
                        <a:buNone/>
                        <a:tabLst/>
                        <a:defRPr/>
                      </a:pPr>
                      <a:r>
                        <a:rPr lang="en-US" sz="900" dirty="0" smtClean="0">
                          <a:solidFill>
                            <a:srgbClr val="002060"/>
                          </a:solidFill>
                        </a:rPr>
                        <a:t>Wealth Management</a:t>
                      </a:r>
                    </a:p>
                  </a:txBody>
                  <a:tcPr>
                    <a:lnL w="12700" cap="flat" cmpd="sng" algn="ctr">
                      <a:solidFill>
                        <a:srgbClr val="007C92"/>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rowSpan="6">
                  <a:txBody>
                    <a:bodyPr/>
                    <a:lstStyle/>
                    <a:p>
                      <a:pPr marL="0" marR="0" lvl="0" indent="0" algn="l" defTabSz="890789" rtl="0" eaLnBrk="1" fontAlgn="auto" latinLnBrk="0" hangingPunct="1">
                        <a:lnSpc>
                          <a:spcPct val="100000"/>
                        </a:lnSpc>
                        <a:spcBef>
                          <a:spcPts val="0"/>
                        </a:spcBef>
                        <a:spcAft>
                          <a:spcPts val="0"/>
                        </a:spcAft>
                        <a:buClrTx/>
                        <a:buSzTx/>
                        <a:buFontTx/>
                        <a:buNone/>
                        <a:tabLst/>
                        <a:defRPr/>
                      </a:pPr>
                      <a:r>
                        <a:rPr lang="en-US" sz="900" dirty="0" smtClean="0">
                          <a:solidFill>
                            <a:srgbClr val="002060"/>
                          </a:solidFill>
                        </a:rPr>
                        <a:t>Online Trading and investment</a:t>
                      </a:r>
                    </a:p>
                  </a:txBody>
                  <a:tcPr>
                    <a:lnL w="12700" cap="flat" cmpd="sng" algn="ctr">
                      <a:solidFill>
                        <a:srgbClr val="007C92"/>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r>
                        <a:rPr lang="en-US" sz="900" kern="1200" dirty="0" smtClean="0">
                          <a:solidFill>
                            <a:srgbClr val="002060"/>
                          </a:solidFill>
                          <a:latin typeface="+mn-lt"/>
                          <a:ea typeface="+mn-ea"/>
                          <a:cs typeface="+mn-cs"/>
                        </a:rPr>
                        <a:t>Investment Subscription</a:t>
                      </a:r>
                      <a:endParaRPr lang="en-US" sz="900" kern="1200" dirty="0">
                        <a:solidFill>
                          <a:srgbClr val="002060"/>
                        </a:solidFill>
                        <a:latin typeface="+mn-lt"/>
                        <a:ea typeface="+mn-ea"/>
                        <a:cs typeface="+mn-cs"/>
                      </a:endParaRPr>
                    </a:p>
                  </a:txBody>
                  <a:tcPr>
                    <a:lnL w="12700" cap="flat" cmpd="sng" algn="ctr">
                      <a:solidFill>
                        <a:srgbClr val="007C92"/>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endParaRPr lang="en-US" sz="900" dirty="0">
                        <a:solidFill>
                          <a:srgbClr val="002060"/>
                        </a:solidFill>
                      </a:endParaRPr>
                    </a:p>
                  </a:txBody>
                  <a:tcPr>
                    <a:lnL w="12700" cap="flat" cmpd="sng" algn="ctr">
                      <a:solidFill>
                        <a:srgbClr val="007C92"/>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r>
              <a:tr h="133769">
                <a:tc vMerge="1">
                  <a:txBody>
                    <a:bodyPr/>
                    <a:lstStyle/>
                    <a:p>
                      <a:pPr marL="0" marR="0" lvl="0" indent="0" algn="l" defTabSz="890789" rtl="0" eaLnBrk="1" fontAlgn="auto" latinLnBrk="0" hangingPunct="1">
                        <a:lnSpc>
                          <a:spcPct val="100000"/>
                        </a:lnSpc>
                        <a:spcBef>
                          <a:spcPts val="0"/>
                        </a:spcBef>
                        <a:spcAft>
                          <a:spcPts val="0"/>
                        </a:spcAft>
                        <a:buClrTx/>
                        <a:buSzTx/>
                        <a:buFontTx/>
                        <a:buNone/>
                        <a:tabLst/>
                        <a:defRPr/>
                      </a:pPr>
                      <a:endParaRPr lang="en-US" sz="900" dirty="0" smtClean="0">
                        <a:solidFill>
                          <a:srgbClr val="002060"/>
                        </a:solidFill>
                      </a:endParaRPr>
                    </a:p>
                  </a:txBody>
                  <a:tcPr>
                    <a:lnL w="12700" cap="flat" cmpd="sng" algn="ctr">
                      <a:solidFill>
                        <a:srgbClr val="007C92"/>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vMerge="1">
                  <a:txBody>
                    <a:bodyPr/>
                    <a:lstStyle/>
                    <a:p>
                      <a:pPr marL="0" marR="0" lvl="0" indent="0" algn="l" defTabSz="890789" rtl="0" eaLnBrk="1" fontAlgn="auto" latinLnBrk="0" hangingPunct="1">
                        <a:lnSpc>
                          <a:spcPct val="100000"/>
                        </a:lnSpc>
                        <a:spcBef>
                          <a:spcPts val="0"/>
                        </a:spcBef>
                        <a:spcAft>
                          <a:spcPts val="0"/>
                        </a:spcAft>
                        <a:buClrTx/>
                        <a:buSzTx/>
                        <a:buFontTx/>
                        <a:buNone/>
                        <a:tabLst/>
                        <a:defRPr/>
                      </a:pPr>
                      <a:endParaRPr lang="en-US" sz="900" dirty="0" smtClean="0">
                        <a:solidFill>
                          <a:srgbClr val="002060"/>
                        </a:solidFill>
                      </a:endParaRPr>
                    </a:p>
                  </a:txBody>
                  <a:tcPr>
                    <a:lnL w="12700" cap="flat" cmpd="sng" algn="ctr">
                      <a:solidFill>
                        <a:srgbClr val="007C92"/>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r>
                        <a:rPr lang="en-US" sz="900" kern="1200" dirty="0" smtClean="0">
                          <a:solidFill>
                            <a:srgbClr val="002060"/>
                          </a:solidFill>
                          <a:latin typeface="+mn-lt"/>
                          <a:ea typeface="+mn-ea"/>
                          <a:cs typeface="+mn-cs"/>
                        </a:rPr>
                        <a:t>Investment</a:t>
                      </a:r>
                      <a:r>
                        <a:rPr lang="en-US" sz="900" kern="1200" baseline="0" dirty="0" smtClean="0">
                          <a:solidFill>
                            <a:srgbClr val="002060"/>
                          </a:solidFill>
                          <a:latin typeface="+mn-lt"/>
                          <a:ea typeface="+mn-ea"/>
                          <a:cs typeface="+mn-cs"/>
                        </a:rPr>
                        <a:t> Redemption</a:t>
                      </a:r>
                      <a:endParaRPr lang="en-US" sz="900" kern="1200" dirty="0">
                        <a:solidFill>
                          <a:srgbClr val="002060"/>
                        </a:solidFill>
                        <a:latin typeface="+mn-lt"/>
                        <a:ea typeface="+mn-ea"/>
                        <a:cs typeface="+mn-cs"/>
                      </a:endParaRPr>
                    </a:p>
                  </a:txBody>
                  <a:tcPr>
                    <a:lnL w="12700" cap="flat" cmpd="sng" algn="ctr">
                      <a:solidFill>
                        <a:srgbClr val="007C92"/>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endParaRPr lang="en-US" sz="900"/>
                    </a:p>
                  </a:txBody>
                  <a:tcPr>
                    <a:lnL w="12700" cap="flat" cmpd="sng" algn="ctr">
                      <a:solidFill>
                        <a:srgbClr val="007C92"/>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r>
              <a:tr h="135618">
                <a:tc vMerge="1">
                  <a:txBody>
                    <a:bodyPr/>
                    <a:lstStyle/>
                    <a:p>
                      <a:pPr marL="0" marR="0" lvl="0" indent="0" algn="l" defTabSz="890789" rtl="0" eaLnBrk="1" fontAlgn="auto" latinLnBrk="0" hangingPunct="1">
                        <a:lnSpc>
                          <a:spcPct val="100000"/>
                        </a:lnSpc>
                        <a:spcBef>
                          <a:spcPts val="0"/>
                        </a:spcBef>
                        <a:spcAft>
                          <a:spcPts val="0"/>
                        </a:spcAft>
                        <a:buClrTx/>
                        <a:buSzTx/>
                        <a:buFontTx/>
                        <a:buNone/>
                        <a:tabLst/>
                        <a:defRPr/>
                      </a:pPr>
                      <a:endParaRPr lang="en-US" sz="900" dirty="0" smtClean="0">
                        <a:solidFill>
                          <a:srgbClr val="002060"/>
                        </a:solidFill>
                      </a:endParaRPr>
                    </a:p>
                  </a:txBody>
                  <a:tcPr>
                    <a:lnL w="12700" cap="flat" cmpd="sng" algn="ctr">
                      <a:solidFill>
                        <a:srgbClr val="007C92"/>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vMerge="1">
                  <a:txBody>
                    <a:bodyPr/>
                    <a:lstStyle/>
                    <a:p>
                      <a:pPr marL="0" marR="0" lvl="0" indent="0" algn="l" defTabSz="890789" rtl="0" eaLnBrk="1" fontAlgn="auto" latinLnBrk="0" hangingPunct="1">
                        <a:lnSpc>
                          <a:spcPct val="100000"/>
                        </a:lnSpc>
                        <a:spcBef>
                          <a:spcPts val="0"/>
                        </a:spcBef>
                        <a:spcAft>
                          <a:spcPts val="0"/>
                        </a:spcAft>
                        <a:buClrTx/>
                        <a:buSzTx/>
                        <a:buFontTx/>
                        <a:buNone/>
                        <a:tabLst/>
                        <a:defRPr/>
                      </a:pPr>
                      <a:endParaRPr lang="en-US" sz="900" dirty="0" smtClean="0">
                        <a:solidFill>
                          <a:srgbClr val="002060"/>
                        </a:solidFill>
                      </a:endParaRPr>
                    </a:p>
                  </a:txBody>
                  <a:tcPr>
                    <a:lnL w="12700" cap="flat" cmpd="sng" algn="ctr">
                      <a:solidFill>
                        <a:srgbClr val="007C92"/>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r>
                        <a:rPr lang="en-US" sz="900" dirty="0" smtClean="0">
                          <a:solidFill>
                            <a:srgbClr val="002060"/>
                          </a:solidFill>
                        </a:rPr>
                        <a:t>Portfolio Analysis</a:t>
                      </a:r>
                      <a:endParaRPr lang="en-US" sz="900" dirty="0">
                        <a:solidFill>
                          <a:srgbClr val="002060"/>
                        </a:solidFill>
                      </a:endParaRPr>
                    </a:p>
                  </a:txBody>
                  <a:tcPr>
                    <a:lnL w="12700" cap="flat" cmpd="sng" algn="ctr">
                      <a:solidFill>
                        <a:srgbClr val="007C92"/>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endParaRPr lang="en-US" sz="900"/>
                    </a:p>
                  </a:txBody>
                  <a:tcPr>
                    <a:lnL w="12700" cap="flat" cmpd="sng" algn="ctr">
                      <a:solidFill>
                        <a:srgbClr val="007C92"/>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r>
              <a:tr h="223157">
                <a:tc vMerge="1">
                  <a:txBody>
                    <a:bodyPr/>
                    <a:lstStyle/>
                    <a:p>
                      <a:pPr marL="0" marR="0" lvl="0" indent="0" algn="l" defTabSz="890789" rtl="0" eaLnBrk="1" fontAlgn="auto" latinLnBrk="0" hangingPunct="1">
                        <a:lnSpc>
                          <a:spcPct val="100000"/>
                        </a:lnSpc>
                        <a:spcBef>
                          <a:spcPts val="0"/>
                        </a:spcBef>
                        <a:spcAft>
                          <a:spcPts val="0"/>
                        </a:spcAft>
                        <a:buClrTx/>
                        <a:buSzTx/>
                        <a:buFontTx/>
                        <a:buNone/>
                        <a:tabLst/>
                        <a:defRPr/>
                      </a:pPr>
                      <a:endParaRPr lang="en-US" sz="900" dirty="0" smtClean="0">
                        <a:solidFill>
                          <a:srgbClr val="002060"/>
                        </a:solidFill>
                      </a:endParaRPr>
                    </a:p>
                  </a:txBody>
                  <a:tcPr>
                    <a:lnL w="12700" cap="flat" cmpd="sng" algn="ctr">
                      <a:solidFill>
                        <a:srgbClr val="007C92"/>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vMerge="1">
                  <a:txBody>
                    <a:bodyPr/>
                    <a:lstStyle/>
                    <a:p>
                      <a:pPr marL="0" marR="0" lvl="0" indent="0" algn="l" defTabSz="890789" rtl="0" eaLnBrk="1" fontAlgn="auto" latinLnBrk="0" hangingPunct="1">
                        <a:lnSpc>
                          <a:spcPct val="100000"/>
                        </a:lnSpc>
                        <a:spcBef>
                          <a:spcPts val="0"/>
                        </a:spcBef>
                        <a:spcAft>
                          <a:spcPts val="0"/>
                        </a:spcAft>
                        <a:buClrTx/>
                        <a:buSzTx/>
                        <a:buFontTx/>
                        <a:buNone/>
                        <a:tabLst/>
                        <a:defRPr/>
                      </a:pPr>
                      <a:endParaRPr lang="en-US" sz="900" dirty="0" smtClean="0">
                        <a:solidFill>
                          <a:srgbClr val="002060"/>
                        </a:solidFill>
                      </a:endParaRPr>
                    </a:p>
                  </a:txBody>
                  <a:tcPr>
                    <a:lnL w="12700" cap="flat" cmpd="sng" algn="ctr">
                      <a:solidFill>
                        <a:srgbClr val="007C92"/>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r>
                        <a:rPr lang="en-US" sz="900" dirty="0" smtClean="0">
                          <a:solidFill>
                            <a:srgbClr val="002060"/>
                          </a:solidFill>
                        </a:rPr>
                        <a:t>Portfolio Cash Forecast</a:t>
                      </a:r>
                      <a:endParaRPr lang="en-US" sz="900" dirty="0">
                        <a:solidFill>
                          <a:srgbClr val="002060"/>
                        </a:solidFill>
                      </a:endParaRPr>
                    </a:p>
                  </a:txBody>
                  <a:tcPr>
                    <a:lnL w="12700" cap="flat" cmpd="sng" algn="ctr">
                      <a:solidFill>
                        <a:srgbClr val="007C92"/>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endParaRPr lang="en-US" sz="900"/>
                    </a:p>
                  </a:txBody>
                  <a:tcPr>
                    <a:lnL w="12700" cap="flat" cmpd="sng" algn="ctr">
                      <a:solidFill>
                        <a:srgbClr val="007C92"/>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r>
              <a:tr h="182345">
                <a:tc vMerge="1">
                  <a:txBody>
                    <a:bodyPr/>
                    <a:lstStyle/>
                    <a:p>
                      <a:pPr marL="0" marR="0" lvl="0" indent="0" algn="l" defTabSz="890789" rtl="0" eaLnBrk="1" fontAlgn="auto" latinLnBrk="0" hangingPunct="1">
                        <a:lnSpc>
                          <a:spcPct val="100000"/>
                        </a:lnSpc>
                        <a:spcBef>
                          <a:spcPts val="0"/>
                        </a:spcBef>
                        <a:spcAft>
                          <a:spcPts val="0"/>
                        </a:spcAft>
                        <a:buClrTx/>
                        <a:buSzTx/>
                        <a:buFontTx/>
                        <a:buNone/>
                        <a:tabLst/>
                        <a:defRPr/>
                      </a:pPr>
                      <a:endParaRPr lang="en-US" sz="900" dirty="0" smtClean="0">
                        <a:solidFill>
                          <a:srgbClr val="002060"/>
                        </a:solidFill>
                      </a:endParaRPr>
                    </a:p>
                  </a:txBody>
                  <a:tcPr>
                    <a:lnL w="12700" cap="flat" cmpd="sng" algn="ctr">
                      <a:solidFill>
                        <a:srgbClr val="007C92"/>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vMerge="1">
                  <a:txBody>
                    <a:bodyPr/>
                    <a:lstStyle/>
                    <a:p>
                      <a:pPr marL="0" marR="0" lvl="0" indent="0" algn="l" defTabSz="890789" rtl="0" eaLnBrk="1" fontAlgn="auto" latinLnBrk="0" hangingPunct="1">
                        <a:lnSpc>
                          <a:spcPct val="100000"/>
                        </a:lnSpc>
                        <a:spcBef>
                          <a:spcPts val="0"/>
                        </a:spcBef>
                        <a:spcAft>
                          <a:spcPts val="0"/>
                        </a:spcAft>
                        <a:buClrTx/>
                        <a:buSzTx/>
                        <a:buFontTx/>
                        <a:buNone/>
                        <a:tabLst/>
                        <a:defRPr/>
                      </a:pPr>
                      <a:endParaRPr lang="en-US" sz="900" dirty="0" smtClean="0">
                        <a:solidFill>
                          <a:srgbClr val="002060"/>
                        </a:solidFill>
                      </a:endParaRPr>
                    </a:p>
                  </a:txBody>
                  <a:tcPr>
                    <a:lnL w="12700" cap="flat" cmpd="sng" algn="ctr">
                      <a:solidFill>
                        <a:srgbClr val="007C92"/>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r>
                        <a:rPr lang="en-US" sz="900" dirty="0" smtClean="0">
                          <a:solidFill>
                            <a:srgbClr val="002060"/>
                          </a:solidFill>
                        </a:rPr>
                        <a:t>Chart &amp; Analysis</a:t>
                      </a:r>
                      <a:endParaRPr lang="en-US" sz="900" dirty="0">
                        <a:solidFill>
                          <a:srgbClr val="002060"/>
                        </a:solidFill>
                      </a:endParaRPr>
                    </a:p>
                  </a:txBody>
                  <a:tcPr>
                    <a:lnL w="12700" cap="flat" cmpd="sng" algn="ctr">
                      <a:solidFill>
                        <a:srgbClr val="007C92"/>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endParaRPr lang="en-US" sz="900"/>
                    </a:p>
                  </a:txBody>
                  <a:tcPr>
                    <a:lnL w="12700" cap="flat" cmpd="sng" algn="ctr">
                      <a:solidFill>
                        <a:srgbClr val="007C92"/>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r>
              <a:tr h="213627">
                <a:tc vMerge="1">
                  <a:txBody>
                    <a:bodyPr/>
                    <a:lstStyle/>
                    <a:p>
                      <a:pPr marL="0" marR="0" lvl="0" indent="0" algn="l" defTabSz="890789" rtl="0" eaLnBrk="1" fontAlgn="auto" latinLnBrk="0" hangingPunct="1">
                        <a:lnSpc>
                          <a:spcPct val="100000"/>
                        </a:lnSpc>
                        <a:spcBef>
                          <a:spcPts val="0"/>
                        </a:spcBef>
                        <a:spcAft>
                          <a:spcPts val="0"/>
                        </a:spcAft>
                        <a:buClrTx/>
                        <a:buSzTx/>
                        <a:buFontTx/>
                        <a:buNone/>
                        <a:tabLst/>
                        <a:defRPr/>
                      </a:pPr>
                      <a:endParaRPr lang="en-US" sz="900" dirty="0" smtClean="0">
                        <a:solidFill>
                          <a:srgbClr val="002060"/>
                        </a:solidFill>
                      </a:endParaRPr>
                    </a:p>
                  </a:txBody>
                  <a:tcPr>
                    <a:lnL w="12700" cap="flat" cmpd="sng" algn="ctr">
                      <a:solidFill>
                        <a:srgbClr val="007C92"/>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vMerge="1">
                  <a:txBody>
                    <a:bodyPr/>
                    <a:lstStyle/>
                    <a:p>
                      <a:pPr marL="0" marR="0" lvl="0" indent="0" algn="l" defTabSz="890789" rtl="0" eaLnBrk="1" fontAlgn="auto" latinLnBrk="0" hangingPunct="1">
                        <a:lnSpc>
                          <a:spcPct val="100000"/>
                        </a:lnSpc>
                        <a:spcBef>
                          <a:spcPts val="0"/>
                        </a:spcBef>
                        <a:spcAft>
                          <a:spcPts val="0"/>
                        </a:spcAft>
                        <a:buClrTx/>
                        <a:buSzTx/>
                        <a:buFontTx/>
                        <a:buNone/>
                        <a:tabLst/>
                        <a:defRPr/>
                      </a:pPr>
                      <a:endParaRPr lang="en-US" sz="900" dirty="0" smtClean="0">
                        <a:solidFill>
                          <a:srgbClr val="002060"/>
                        </a:solidFill>
                      </a:endParaRPr>
                    </a:p>
                  </a:txBody>
                  <a:tcPr>
                    <a:lnL w="12700" cap="flat" cmpd="sng" algn="ctr">
                      <a:solidFill>
                        <a:srgbClr val="007C92"/>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r>
                        <a:rPr lang="en-US" sz="900" kern="1200" dirty="0" smtClean="0">
                          <a:solidFill>
                            <a:srgbClr val="002060"/>
                          </a:solidFill>
                          <a:latin typeface="+mn-lt"/>
                          <a:ea typeface="+mn-ea"/>
                          <a:cs typeface="+mn-cs"/>
                        </a:rPr>
                        <a:t>Confirmation of Investment</a:t>
                      </a:r>
                      <a:endParaRPr lang="en-US" sz="900" kern="1200" dirty="0">
                        <a:solidFill>
                          <a:srgbClr val="002060"/>
                        </a:solidFill>
                        <a:latin typeface="+mn-lt"/>
                        <a:ea typeface="+mn-ea"/>
                        <a:cs typeface="+mn-cs"/>
                      </a:endParaRPr>
                    </a:p>
                  </a:txBody>
                  <a:tcPr>
                    <a:lnL w="12700" cap="flat" cmpd="sng" algn="ctr">
                      <a:solidFill>
                        <a:srgbClr val="007C92"/>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endParaRPr lang="en-US" sz="900"/>
                    </a:p>
                  </a:txBody>
                  <a:tcPr>
                    <a:lnL w="12700" cap="flat" cmpd="sng" algn="ctr">
                      <a:solidFill>
                        <a:srgbClr val="007C92"/>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r>
              <a:tr h="207010">
                <a:tc vMerge="1">
                  <a:txBody>
                    <a:bodyPr/>
                    <a:lstStyle/>
                    <a:p>
                      <a:pPr marL="0" marR="0" lvl="0" indent="0" algn="l" defTabSz="890789" rtl="0" eaLnBrk="1" fontAlgn="auto" latinLnBrk="0" hangingPunct="1">
                        <a:lnSpc>
                          <a:spcPct val="100000"/>
                        </a:lnSpc>
                        <a:spcBef>
                          <a:spcPts val="0"/>
                        </a:spcBef>
                        <a:spcAft>
                          <a:spcPts val="0"/>
                        </a:spcAft>
                        <a:buClrTx/>
                        <a:buSzTx/>
                        <a:buFontTx/>
                        <a:buNone/>
                        <a:tabLst/>
                        <a:defRPr/>
                      </a:pPr>
                      <a:endParaRPr lang="en-US" sz="900" dirty="0" smtClean="0">
                        <a:solidFill>
                          <a:srgbClr val="002060"/>
                        </a:solidFill>
                      </a:endParaRPr>
                    </a:p>
                  </a:txBody>
                  <a:tcPr>
                    <a:lnL w="12700" cap="flat" cmpd="sng" algn="ctr">
                      <a:solidFill>
                        <a:srgbClr val="007C92"/>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rowSpan="5">
                  <a:txBody>
                    <a:bodyPr/>
                    <a:lstStyle/>
                    <a:p>
                      <a:pPr marL="0" marR="0" lvl="0" indent="0" algn="l" defTabSz="890789" rtl="0" eaLnBrk="1" fontAlgn="auto" latinLnBrk="0" hangingPunct="1">
                        <a:lnSpc>
                          <a:spcPct val="100000"/>
                        </a:lnSpc>
                        <a:spcBef>
                          <a:spcPts val="0"/>
                        </a:spcBef>
                        <a:spcAft>
                          <a:spcPts val="0"/>
                        </a:spcAft>
                        <a:buClrTx/>
                        <a:buSzTx/>
                        <a:buFontTx/>
                        <a:buNone/>
                        <a:tabLst/>
                        <a:defRPr/>
                      </a:pPr>
                      <a:r>
                        <a:rPr lang="en-US" sz="900" dirty="0" smtClean="0">
                          <a:solidFill>
                            <a:srgbClr val="002060"/>
                          </a:solidFill>
                        </a:rPr>
                        <a:t>Online portfolio investments</a:t>
                      </a:r>
                    </a:p>
                  </a:txBody>
                  <a:tcPr>
                    <a:lnL w="12700" cap="flat" cmpd="sng" algn="ctr">
                      <a:solidFill>
                        <a:srgbClr val="007C92"/>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r>
                        <a:rPr lang="en-US" sz="900" dirty="0" smtClean="0">
                          <a:solidFill>
                            <a:srgbClr val="002060"/>
                          </a:solidFill>
                        </a:rPr>
                        <a:t>Forex</a:t>
                      </a:r>
                      <a:r>
                        <a:rPr lang="en-US" sz="900" baseline="0" dirty="0" smtClean="0">
                          <a:solidFill>
                            <a:srgbClr val="002060"/>
                          </a:solidFill>
                        </a:rPr>
                        <a:t> transfer service</a:t>
                      </a:r>
                      <a:endParaRPr lang="en-US" sz="900" dirty="0">
                        <a:solidFill>
                          <a:srgbClr val="002060"/>
                        </a:solidFill>
                      </a:endParaRPr>
                    </a:p>
                  </a:txBody>
                  <a:tcPr>
                    <a:lnL w="12700" cap="flat" cmpd="sng" algn="ctr">
                      <a:solidFill>
                        <a:srgbClr val="007C92"/>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endParaRPr lang="en-US" sz="900"/>
                    </a:p>
                  </a:txBody>
                  <a:tcPr>
                    <a:lnL w="12700" cap="flat" cmpd="sng" algn="ctr">
                      <a:solidFill>
                        <a:srgbClr val="007C92"/>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r>
              <a:tr h="120650">
                <a:tc vMerge="1">
                  <a:txBody>
                    <a:bodyPr/>
                    <a:lstStyle/>
                    <a:p>
                      <a:endParaRPr lang="en-US" sz="900" dirty="0">
                        <a:solidFill>
                          <a:srgbClr val="002060"/>
                        </a:solidFill>
                      </a:endParaRPr>
                    </a:p>
                  </a:txBody>
                  <a:tcPr>
                    <a:lnL w="12700" cap="flat" cmpd="sng" algn="ctr">
                      <a:solidFill>
                        <a:srgbClr val="007C92"/>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vMerge="1">
                  <a:txBody>
                    <a:bodyPr/>
                    <a:lstStyle/>
                    <a:p>
                      <a:endParaRPr lang="en-US" sz="900" dirty="0">
                        <a:solidFill>
                          <a:srgbClr val="002060"/>
                        </a:solidFill>
                      </a:endParaRPr>
                    </a:p>
                  </a:txBody>
                  <a:tcPr>
                    <a:lnL w="12700" cap="flat" cmpd="sng" algn="ctr">
                      <a:solidFill>
                        <a:srgbClr val="007C92"/>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r>
                        <a:rPr lang="en-US" sz="900" dirty="0" smtClean="0">
                          <a:solidFill>
                            <a:srgbClr val="002060"/>
                          </a:solidFill>
                        </a:rPr>
                        <a:t>Forex trading service</a:t>
                      </a:r>
                      <a:endParaRPr lang="en-US" sz="900" dirty="0">
                        <a:solidFill>
                          <a:srgbClr val="002060"/>
                        </a:solidFill>
                      </a:endParaRPr>
                    </a:p>
                  </a:txBody>
                  <a:tcPr>
                    <a:lnL w="12700" cap="flat" cmpd="sng" algn="ctr">
                      <a:solidFill>
                        <a:srgbClr val="007C92"/>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endParaRPr lang="en-US" sz="900" dirty="0">
                        <a:solidFill>
                          <a:srgbClr val="002060"/>
                        </a:solidFill>
                      </a:endParaRPr>
                    </a:p>
                  </a:txBody>
                  <a:tcPr>
                    <a:lnL w="12700" cap="flat" cmpd="sng" algn="ctr">
                      <a:solidFill>
                        <a:srgbClr val="007C92"/>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r>
              <a:tr h="146930">
                <a:tc vMerge="1">
                  <a:txBody>
                    <a:bodyPr/>
                    <a:lstStyle/>
                    <a:p>
                      <a:endParaRPr lang="en-US" sz="900" dirty="0">
                        <a:solidFill>
                          <a:srgbClr val="002060"/>
                        </a:solidFill>
                      </a:endParaRPr>
                    </a:p>
                  </a:txBody>
                  <a:tcPr>
                    <a:lnL w="12700" cap="flat" cmpd="sng" algn="ctr">
                      <a:solidFill>
                        <a:srgbClr val="007C92"/>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vMerge="1">
                  <a:txBody>
                    <a:bodyPr/>
                    <a:lstStyle/>
                    <a:p>
                      <a:endParaRPr lang="en-US" sz="900" dirty="0">
                        <a:solidFill>
                          <a:srgbClr val="002060"/>
                        </a:solidFill>
                      </a:endParaRPr>
                    </a:p>
                  </a:txBody>
                  <a:tcPr>
                    <a:lnL w="12700" cap="flat" cmpd="sng" algn="ctr">
                      <a:solidFill>
                        <a:srgbClr val="007C92"/>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r>
                        <a:rPr lang="en-US" sz="900" dirty="0" smtClean="0">
                          <a:solidFill>
                            <a:srgbClr val="002060"/>
                          </a:solidFill>
                        </a:rPr>
                        <a:t>Stock trading</a:t>
                      </a:r>
                      <a:endParaRPr lang="en-US" sz="900" dirty="0">
                        <a:solidFill>
                          <a:srgbClr val="002060"/>
                        </a:solidFill>
                      </a:endParaRPr>
                    </a:p>
                  </a:txBody>
                  <a:tcPr>
                    <a:lnL w="12700" cap="flat" cmpd="sng" algn="ctr">
                      <a:solidFill>
                        <a:srgbClr val="007C92"/>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endParaRPr lang="en-US" sz="900" dirty="0">
                        <a:solidFill>
                          <a:srgbClr val="002060"/>
                        </a:solidFill>
                      </a:endParaRPr>
                    </a:p>
                  </a:txBody>
                  <a:tcPr>
                    <a:lnL w="12700" cap="flat" cmpd="sng" algn="ctr">
                      <a:solidFill>
                        <a:srgbClr val="007C92"/>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r>
              <a:tr h="159630">
                <a:tc vMerge="1">
                  <a:txBody>
                    <a:bodyPr/>
                    <a:lstStyle/>
                    <a:p>
                      <a:endParaRPr lang="en-US" sz="900" dirty="0">
                        <a:solidFill>
                          <a:srgbClr val="002060"/>
                        </a:solidFill>
                      </a:endParaRPr>
                    </a:p>
                  </a:txBody>
                  <a:tcPr>
                    <a:lnL w="12700" cap="flat" cmpd="sng" algn="ctr">
                      <a:solidFill>
                        <a:srgbClr val="007C92"/>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vMerge="1">
                  <a:txBody>
                    <a:bodyPr/>
                    <a:lstStyle/>
                    <a:p>
                      <a:endParaRPr lang="en-US" sz="900" dirty="0">
                        <a:solidFill>
                          <a:srgbClr val="002060"/>
                        </a:solidFill>
                      </a:endParaRPr>
                    </a:p>
                  </a:txBody>
                  <a:tcPr>
                    <a:lnL w="12700" cap="flat" cmpd="sng" algn="ctr">
                      <a:solidFill>
                        <a:srgbClr val="007C92"/>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r>
                        <a:rPr lang="en-US" sz="900" dirty="0" smtClean="0">
                          <a:solidFill>
                            <a:srgbClr val="002060"/>
                          </a:solidFill>
                        </a:rPr>
                        <a:t>Market Data</a:t>
                      </a:r>
                      <a:endParaRPr lang="en-US" sz="900" dirty="0">
                        <a:solidFill>
                          <a:srgbClr val="002060"/>
                        </a:solidFill>
                      </a:endParaRPr>
                    </a:p>
                  </a:txBody>
                  <a:tcPr>
                    <a:lnL w="12700" cap="flat" cmpd="sng" algn="ctr">
                      <a:solidFill>
                        <a:srgbClr val="007C92"/>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endParaRPr lang="en-US" sz="900" dirty="0">
                        <a:solidFill>
                          <a:srgbClr val="002060"/>
                        </a:solidFill>
                      </a:endParaRPr>
                    </a:p>
                  </a:txBody>
                  <a:tcPr>
                    <a:lnL w="12700" cap="flat" cmpd="sng" algn="ctr">
                      <a:solidFill>
                        <a:srgbClr val="007C92"/>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r>
              <a:tr h="0">
                <a:tc vMerge="1">
                  <a:txBody>
                    <a:bodyPr/>
                    <a:lstStyle/>
                    <a:p>
                      <a:endParaRPr lang="en-US" sz="900" dirty="0">
                        <a:solidFill>
                          <a:srgbClr val="002060"/>
                        </a:solidFill>
                      </a:endParaRPr>
                    </a:p>
                  </a:txBody>
                  <a:tcPr>
                    <a:lnL w="12700" cap="flat" cmpd="sng" algn="ctr">
                      <a:solidFill>
                        <a:srgbClr val="007C92"/>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vMerge="1">
                  <a:txBody>
                    <a:bodyPr/>
                    <a:lstStyle/>
                    <a:p>
                      <a:endParaRPr lang="en-US" sz="900" dirty="0">
                        <a:solidFill>
                          <a:srgbClr val="002060"/>
                        </a:solidFill>
                      </a:endParaRPr>
                    </a:p>
                  </a:txBody>
                  <a:tcPr>
                    <a:lnL w="12700" cap="flat" cmpd="sng" algn="ctr">
                      <a:solidFill>
                        <a:srgbClr val="007C92"/>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r>
                        <a:rPr lang="en-US" sz="900" dirty="0" smtClean="0">
                          <a:solidFill>
                            <a:srgbClr val="002060"/>
                          </a:solidFill>
                        </a:rPr>
                        <a:t>Bond Trading</a:t>
                      </a:r>
                      <a:endParaRPr lang="en-US" sz="900" dirty="0">
                        <a:solidFill>
                          <a:srgbClr val="002060"/>
                        </a:solidFill>
                      </a:endParaRPr>
                    </a:p>
                  </a:txBody>
                  <a:tcPr>
                    <a:lnL w="12700" cap="flat" cmpd="sng" algn="ctr">
                      <a:solidFill>
                        <a:srgbClr val="007C92"/>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endParaRPr lang="en-US" sz="900" dirty="0">
                        <a:solidFill>
                          <a:srgbClr val="002060"/>
                        </a:solidFill>
                      </a:endParaRPr>
                    </a:p>
                  </a:txBody>
                  <a:tcPr>
                    <a:lnL w="12700" cap="flat" cmpd="sng" algn="ctr">
                      <a:solidFill>
                        <a:srgbClr val="007C92"/>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r>
              <a:tr h="225659">
                <a:tc vMerge="1">
                  <a:txBody>
                    <a:bodyPr/>
                    <a:lstStyle/>
                    <a:p>
                      <a:endParaRPr lang="en-US" sz="900" dirty="0">
                        <a:solidFill>
                          <a:srgbClr val="002060"/>
                        </a:solidFill>
                      </a:endParaRPr>
                    </a:p>
                  </a:txBody>
                  <a:tcPr>
                    <a:lnL w="12700" cap="flat" cmpd="sng" algn="ctr">
                      <a:solidFill>
                        <a:srgbClr val="007C92"/>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rowSpan="7">
                  <a:txBody>
                    <a:bodyPr/>
                    <a:lstStyle/>
                    <a:p>
                      <a:r>
                        <a:rPr lang="en-US" sz="900" dirty="0" smtClean="0">
                          <a:solidFill>
                            <a:srgbClr val="002060"/>
                          </a:solidFill>
                        </a:rPr>
                        <a:t>Customer Onboarding, Account Management, personalization and notifications</a:t>
                      </a:r>
                    </a:p>
                  </a:txBody>
                  <a:tcPr>
                    <a:lnL w="12700" cap="flat" cmpd="sng" algn="ctr">
                      <a:solidFill>
                        <a:srgbClr val="007C92"/>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r>
                        <a:rPr lang="en-US" sz="900" dirty="0" smtClean="0">
                          <a:solidFill>
                            <a:srgbClr val="002060"/>
                          </a:solidFill>
                        </a:rPr>
                        <a:t>New</a:t>
                      </a:r>
                      <a:r>
                        <a:rPr lang="en-US" sz="900" baseline="0" dirty="0" smtClean="0">
                          <a:solidFill>
                            <a:srgbClr val="002060"/>
                          </a:solidFill>
                        </a:rPr>
                        <a:t> Customer Registration</a:t>
                      </a:r>
                      <a:endParaRPr lang="en-US" sz="900" dirty="0">
                        <a:solidFill>
                          <a:srgbClr val="002060"/>
                        </a:solidFill>
                      </a:endParaRPr>
                    </a:p>
                  </a:txBody>
                  <a:tcPr>
                    <a:lnL w="12700" cap="flat" cmpd="sng" algn="ctr">
                      <a:solidFill>
                        <a:srgbClr val="007C92"/>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endParaRPr lang="en-US" sz="900" dirty="0">
                        <a:solidFill>
                          <a:srgbClr val="002060"/>
                        </a:solidFill>
                      </a:endParaRPr>
                    </a:p>
                  </a:txBody>
                  <a:tcPr>
                    <a:lnL w="12700" cap="flat" cmpd="sng" algn="ctr">
                      <a:solidFill>
                        <a:srgbClr val="007C92"/>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r>
              <a:tr h="0">
                <a:tc vMerge="1">
                  <a:txBody>
                    <a:bodyPr/>
                    <a:lstStyle/>
                    <a:p>
                      <a:endParaRPr lang="en-US" sz="900" dirty="0">
                        <a:solidFill>
                          <a:srgbClr val="002060"/>
                        </a:solidFill>
                      </a:endParaRPr>
                    </a:p>
                  </a:txBody>
                  <a:tcPr>
                    <a:lnL w="12700" cap="flat" cmpd="sng" algn="ctr">
                      <a:solidFill>
                        <a:srgbClr val="007C92"/>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vMerge="1">
                  <a:txBody>
                    <a:bodyPr/>
                    <a:lstStyle/>
                    <a:p>
                      <a:endParaRPr lang="en-US" sz="900" dirty="0">
                        <a:solidFill>
                          <a:srgbClr val="002060"/>
                        </a:solidFill>
                      </a:endParaRPr>
                    </a:p>
                  </a:txBody>
                  <a:tcPr>
                    <a:lnL w="12700" cap="flat" cmpd="sng" algn="ctr">
                      <a:solidFill>
                        <a:srgbClr val="007C92"/>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r>
                        <a:rPr lang="en-US" sz="900" dirty="0" smtClean="0">
                          <a:solidFill>
                            <a:srgbClr val="002060"/>
                          </a:solidFill>
                        </a:rPr>
                        <a:t>Account Summary</a:t>
                      </a:r>
                      <a:endParaRPr lang="en-US" sz="900" dirty="0">
                        <a:solidFill>
                          <a:srgbClr val="002060"/>
                        </a:solidFill>
                      </a:endParaRPr>
                    </a:p>
                  </a:txBody>
                  <a:tcPr>
                    <a:lnL w="12700" cap="flat" cmpd="sng" algn="ctr">
                      <a:solidFill>
                        <a:srgbClr val="007C92"/>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endParaRPr lang="en-US" sz="900" dirty="0">
                        <a:solidFill>
                          <a:srgbClr val="002060"/>
                        </a:solidFill>
                      </a:endParaRPr>
                    </a:p>
                  </a:txBody>
                  <a:tcPr>
                    <a:lnL w="12700" cap="flat" cmpd="sng" algn="ctr">
                      <a:solidFill>
                        <a:srgbClr val="007C92"/>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r>
              <a:tr h="0">
                <a:tc vMerge="1">
                  <a:txBody>
                    <a:bodyPr/>
                    <a:lstStyle/>
                    <a:p>
                      <a:endParaRPr lang="en-US" sz="900" dirty="0">
                        <a:solidFill>
                          <a:srgbClr val="002060"/>
                        </a:solidFill>
                      </a:endParaRPr>
                    </a:p>
                  </a:txBody>
                  <a:tcPr>
                    <a:lnL w="12700" cap="flat" cmpd="sng" algn="ctr">
                      <a:solidFill>
                        <a:srgbClr val="007C92"/>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vMerge="1">
                  <a:txBody>
                    <a:bodyPr/>
                    <a:lstStyle/>
                    <a:p>
                      <a:endParaRPr lang="en-US" sz="900" dirty="0">
                        <a:solidFill>
                          <a:srgbClr val="002060"/>
                        </a:solidFill>
                      </a:endParaRPr>
                    </a:p>
                  </a:txBody>
                  <a:tcPr>
                    <a:lnL w="12700" cap="flat" cmpd="sng" algn="ctr">
                      <a:solidFill>
                        <a:srgbClr val="007C92"/>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r>
                        <a:rPr lang="en-US" sz="900" dirty="0" smtClean="0">
                          <a:solidFill>
                            <a:srgbClr val="002060"/>
                          </a:solidFill>
                        </a:rPr>
                        <a:t>Balance Enquiry</a:t>
                      </a:r>
                      <a:endParaRPr lang="en-US" sz="900" dirty="0">
                        <a:solidFill>
                          <a:srgbClr val="002060"/>
                        </a:solidFill>
                      </a:endParaRPr>
                    </a:p>
                  </a:txBody>
                  <a:tcPr>
                    <a:lnL w="12700" cap="flat" cmpd="sng" algn="ctr">
                      <a:solidFill>
                        <a:srgbClr val="007C92"/>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endParaRPr lang="en-US" sz="900" dirty="0">
                        <a:solidFill>
                          <a:srgbClr val="002060"/>
                        </a:solidFill>
                      </a:endParaRPr>
                    </a:p>
                  </a:txBody>
                  <a:tcPr>
                    <a:lnL w="12700" cap="flat" cmpd="sng" algn="ctr">
                      <a:solidFill>
                        <a:srgbClr val="007C92"/>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r>
              <a:tr h="0">
                <a:tc vMerge="1">
                  <a:txBody>
                    <a:bodyPr/>
                    <a:lstStyle/>
                    <a:p>
                      <a:endParaRPr lang="en-US" sz="900" dirty="0">
                        <a:solidFill>
                          <a:srgbClr val="002060"/>
                        </a:solidFill>
                      </a:endParaRPr>
                    </a:p>
                  </a:txBody>
                  <a:tcPr>
                    <a:lnL w="12700" cap="flat" cmpd="sng" algn="ctr">
                      <a:solidFill>
                        <a:srgbClr val="007C92"/>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vMerge="1">
                  <a:txBody>
                    <a:bodyPr/>
                    <a:lstStyle/>
                    <a:p>
                      <a:endParaRPr lang="en-US" sz="900" dirty="0">
                        <a:solidFill>
                          <a:srgbClr val="002060"/>
                        </a:solidFill>
                      </a:endParaRPr>
                    </a:p>
                  </a:txBody>
                  <a:tcPr>
                    <a:lnL w="12700" cap="flat" cmpd="sng" algn="ctr">
                      <a:solidFill>
                        <a:srgbClr val="007C92"/>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r>
                        <a:rPr lang="en-US" sz="900" dirty="0" smtClean="0">
                          <a:solidFill>
                            <a:srgbClr val="002060"/>
                          </a:solidFill>
                        </a:rPr>
                        <a:t>Transaction History</a:t>
                      </a:r>
                      <a:endParaRPr lang="en-US" sz="900" dirty="0">
                        <a:solidFill>
                          <a:srgbClr val="002060"/>
                        </a:solidFill>
                      </a:endParaRPr>
                    </a:p>
                  </a:txBody>
                  <a:tcPr>
                    <a:lnL w="12700" cap="flat" cmpd="sng" algn="ctr">
                      <a:solidFill>
                        <a:srgbClr val="007C92"/>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endParaRPr lang="en-US" sz="900" dirty="0">
                        <a:solidFill>
                          <a:srgbClr val="002060"/>
                        </a:solidFill>
                      </a:endParaRPr>
                    </a:p>
                  </a:txBody>
                  <a:tcPr>
                    <a:lnL w="12700" cap="flat" cmpd="sng" algn="ctr">
                      <a:solidFill>
                        <a:srgbClr val="007C92"/>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r>
              <a:tr h="0">
                <a:tc vMerge="1">
                  <a:txBody>
                    <a:bodyPr/>
                    <a:lstStyle/>
                    <a:p>
                      <a:endParaRPr lang="en-US" sz="900" dirty="0">
                        <a:solidFill>
                          <a:srgbClr val="002060"/>
                        </a:solidFill>
                      </a:endParaRPr>
                    </a:p>
                  </a:txBody>
                  <a:tcPr>
                    <a:lnL w="12700" cap="flat" cmpd="sng" algn="ctr">
                      <a:solidFill>
                        <a:srgbClr val="007C92"/>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vMerge="1">
                  <a:txBody>
                    <a:bodyPr/>
                    <a:lstStyle/>
                    <a:p>
                      <a:endParaRPr lang="en-US" sz="900" dirty="0">
                        <a:solidFill>
                          <a:srgbClr val="002060"/>
                        </a:solidFill>
                      </a:endParaRPr>
                    </a:p>
                  </a:txBody>
                  <a:tcPr>
                    <a:lnL w="12700" cap="flat" cmpd="sng" algn="ctr">
                      <a:solidFill>
                        <a:srgbClr val="007C92"/>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r>
                        <a:rPr lang="en-US" sz="900" dirty="0" smtClean="0">
                          <a:solidFill>
                            <a:srgbClr val="002060"/>
                          </a:solidFill>
                        </a:rPr>
                        <a:t>Transaction</a:t>
                      </a:r>
                      <a:r>
                        <a:rPr lang="en-US" sz="900" baseline="0" dirty="0" smtClean="0">
                          <a:solidFill>
                            <a:srgbClr val="002060"/>
                          </a:solidFill>
                        </a:rPr>
                        <a:t> and activity alerts</a:t>
                      </a:r>
                      <a:endParaRPr lang="en-US" sz="900" dirty="0">
                        <a:solidFill>
                          <a:srgbClr val="002060"/>
                        </a:solidFill>
                      </a:endParaRPr>
                    </a:p>
                  </a:txBody>
                  <a:tcPr>
                    <a:lnL w="12700" cap="flat" cmpd="sng" algn="ctr">
                      <a:solidFill>
                        <a:srgbClr val="007C92"/>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endParaRPr lang="en-US" sz="900" dirty="0">
                        <a:solidFill>
                          <a:srgbClr val="002060"/>
                        </a:solidFill>
                      </a:endParaRPr>
                    </a:p>
                  </a:txBody>
                  <a:tcPr>
                    <a:lnL w="12700" cap="flat" cmpd="sng" algn="ctr">
                      <a:solidFill>
                        <a:srgbClr val="007C92"/>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r>
              <a:tr h="0">
                <a:tc vMerge="1">
                  <a:txBody>
                    <a:bodyPr/>
                    <a:lstStyle/>
                    <a:p>
                      <a:endParaRPr lang="en-US" sz="900" dirty="0">
                        <a:solidFill>
                          <a:srgbClr val="002060"/>
                        </a:solidFill>
                      </a:endParaRPr>
                    </a:p>
                  </a:txBody>
                  <a:tcPr>
                    <a:lnL w="12700" cap="flat" cmpd="sng" algn="ctr">
                      <a:solidFill>
                        <a:srgbClr val="007C92"/>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vMerge="1">
                  <a:txBody>
                    <a:bodyPr/>
                    <a:lstStyle/>
                    <a:p>
                      <a:endParaRPr lang="en-US" sz="900" dirty="0">
                        <a:solidFill>
                          <a:srgbClr val="002060"/>
                        </a:solidFill>
                      </a:endParaRPr>
                    </a:p>
                  </a:txBody>
                  <a:tcPr>
                    <a:lnL w="12700" cap="flat" cmpd="sng" algn="ctr">
                      <a:solidFill>
                        <a:srgbClr val="007C92"/>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r>
                        <a:rPr lang="en-US" sz="900" dirty="0" smtClean="0">
                          <a:solidFill>
                            <a:srgbClr val="002060"/>
                          </a:solidFill>
                        </a:rPr>
                        <a:t>Token/PIN/Password Management</a:t>
                      </a:r>
                      <a:endParaRPr lang="en-US" sz="900" dirty="0">
                        <a:solidFill>
                          <a:srgbClr val="002060"/>
                        </a:solidFill>
                      </a:endParaRPr>
                    </a:p>
                  </a:txBody>
                  <a:tcPr>
                    <a:lnL w="12700" cap="flat" cmpd="sng" algn="ctr">
                      <a:solidFill>
                        <a:srgbClr val="007C92"/>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endParaRPr lang="en-US" sz="900" dirty="0">
                        <a:solidFill>
                          <a:srgbClr val="002060"/>
                        </a:solidFill>
                      </a:endParaRPr>
                    </a:p>
                  </a:txBody>
                  <a:tcPr>
                    <a:lnL w="12700" cap="flat" cmpd="sng" algn="ctr">
                      <a:solidFill>
                        <a:srgbClr val="007C92"/>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r>
              <a:tr h="0">
                <a:tc vMerge="1">
                  <a:txBody>
                    <a:bodyPr/>
                    <a:lstStyle/>
                    <a:p>
                      <a:endParaRPr lang="en-US" sz="900" dirty="0">
                        <a:solidFill>
                          <a:srgbClr val="002060"/>
                        </a:solidFill>
                      </a:endParaRPr>
                    </a:p>
                  </a:txBody>
                  <a:tcPr>
                    <a:lnL w="12700" cap="flat" cmpd="sng" algn="ctr">
                      <a:solidFill>
                        <a:srgbClr val="007C92"/>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vMerge="1">
                  <a:txBody>
                    <a:bodyPr/>
                    <a:lstStyle/>
                    <a:p>
                      <a:endParaRPr lang="en-US" sz="900" dirty="0">
                        <a:solidFill>
                          <a:srgbClr val="002060"/>
                        </a:solidFill>
                      </a:endParaRPr>
                    </a:p>
                  </a:txBody>
                  <a:tcPr>
                    <a:lnL w="12700" cap="flat" cmpd="sng" algn="ctr">
                      <a:solidFill>
                        <a:srgbClr val="007C92"/>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r>
                        <a:rPr lang="en-US" sz="900" kern="1200" dirty="0" smtClean="0">
                          <a:solidFill>
                            <a:srgbClr val="002060"/>
                          </a:solidFill>
                          <a:latin typeface="+mn-lt"/>
                          <a:ea typeface="+mn-ea"/>
                          <a:cs typeface="+mn-cs"/>
                        </a:rPr>
                        <a:t>Bio Data Update</a:t>
                      </a:r>
                      <a:endParaRPr lang="en-US" sz="900" kern="1200" dirty="0">
                        <a:solidFill>
                          <a:srgbClr val="002060"/>
                        </a:solidFill>
                        <a:latin typeface="+mn-lt"/>
                        <a:ea typeface="+mn-ea"/>
                        <a:cs typeface="+mn-cs"/>
                      </a:endParaRPr>
                    </a:p>
                  </a:txBody>
                  <a:tcPr>
                    <a:lnL w="12700" cap="flat" cmpd="sng" algn="ctr">
                      <a:solidFill>
                        <a:srgbClr val="007C92"/>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endParaRPr lang="en-US" sz="900" dirty="0">
                        <a:solidFill>
                          <a:srgbClr val="002060"/>
                        </a:solidFill>
                      </a:endParaRPr>
                    </a:p>
                  </a:txBody>
                  <a:tcPr>
                    <a:lnL w="12700" cap="flat" cmpd="sng" algn="ctr">
                      <a:solidFill>
                        <a:srgbClr val="007C92"/>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r>
              <a:tr h="146930">
                <a:tc vMerge="1">
                  <a:txBody>
                    <a:bodyPr/>
                    <a:lstStyle/>
                    <a:p>
                      <a:endParaRPr lang="en-US" sz="900" dirty="0">
                        <a:solidFill>
                          <a:srgbClr val="002060"/>
                        </a:solidFill>
                      </a:endParaRPr>
                    </a:p>
                  </a:txBody>
                  <a:tcPr>
                    <a:lnL w="12700" cap="flat" cmpd="sng" algn="ctr">
                      <a:solidFill>
                        <a:srgbClr val="007C92"/>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r>
                        <a:rPr lang="en-US" sz="900" dirty="0" smtClean="0">
                          <a:solidFill>
                            <a:srgbClr val="002060"/>
                          </a:solidFill>
                        </a:rPr>
                        <a:t>Accessibility</a:t>
                      </a:r>
                      <a:endParaRPr lang="en-US" sz="900" dirty="0">
                        <a:solidFill>
                          <a:srgbClr val="002060"/>
                        </a:solidFill>
                      </a:endParaRPr>
                    </a:p>
                  </a:txBody>
                  <a:tcPr>
                    <a:lnL w="12700" cap="flat" cmpd="sng" algn="ctr">
                      <a:solidFill>
                        <a:srgbClr val="007C92"/>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r>
                        <a:rPr lang="en-US" sz="900" dirty="0" smtClean="0">
                          <a:solidFill>
                            <a:srgbClr val="002060"/>
                          </a:solidFill>
                        </a:rPr>
                        <a:t>Help and Support</a:t>
                      </a:r>
                      <a:endParaRPr lang="en-US" sz="900" dirty="0">
                        <a:solidFill>
                          <a:srgbClr val="002060"/>
                        </a:solidFill>
                      </a:endParaRPr>
                    </a:p>
                  </a:txBody>
                  <a:tcPr>
                    <a:lnL w="12700" cap="flat" cmpd="sng" algn="ctr">
                      <a:solidFill>
                        <a:srgbClr val="007C92"/>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endParaRPr lang="en-US" sz="900" dirty="0">
                        <a:solidFill>
                          <a:srgbClr val="002060"/>
                        </a:solidFill>
                      </a:endParaRPr>
                    </a:p>
                  </a:txBody>
                  <a:tcPr>
                    <a:lnL w="12700" cap="flat" cmpd="sng" algn="ctr">
                      <a:solidFill>
                        <a:srgbClr val="007C92"/>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r>
            </a:tbl>
          </a:graphicData>
        </a:graphic>
      </p:graphicFrame>
      <p:sp>
        <p:nvSpPr>
          <p:cNvPr id="102" name="Title 2"/>
          <p:cNvSpPr txBox="1">
            <a:spLocks/>
          </p:cNvSpPr>
          <p:nvPr/>
        </p:nvSpPr>
        <p:spPr>
          <a:xfrm>
            <a:off x="153265" y="94959"/>
            <a:ext cx="9681940" cy="364003"/>
          </a:xfrm>
          <a:prstGeom prst="rect">
            <a:avLst/>
          </a:prstGeom>
          <a:noFill/>
        </p:spPr>
        <p:txBody>
          <a:bodyPr vert="horz" lIns="0" tIns="0" rIns="0" bIns="0" rtlCol="0" anchor="t" anchorCtr="0">
            <a:noAutofit/>
          </a:bodyPr>
          <a:lstStyle>
            <a:defPPr>
              <a:defRPr lang="en-US"/>
            </a:defPPr>
            <a:lvl1pPr>
              <a:lnSpc>
                <a:spcPct val="70000"/>
              </a:lnSpc>
              <a:defRPr sz="2800" b="1" i="0" kern="0">
                <a:solidFill>
                  <a:srgbClr val="00338D"/>
                </a:solidFill>
                <a:latin typeface="Univers 47 CondensedLight" panose="00000400000000000000" pitchFamily="2" charset="0"/>
                <a:cs typeface="KPMG Extralight"/>
              </a:defRPr>
            </a:lvl1pPr>
          </a:lstStyle>
          <a:p>
            <a:pPr>
              <a:defRPr/>
            </a:pPr>
            <a:r>
              <a:rPr lang="en-US" sz="4400" b="0" kern="1200" dirty="0" err="1" smtClean="0">
                <a:latin typeface="KPMG Extralight" panose="020B0303030202040204" pitchFamily="34" charset="0"/>
                <a:cs typeface="+mj-cs"/>
              </a:rPr>
              <a:t>FBNQuest</a:t>
            </a:r>
            <a:r>
              <a:rPr lang="en-US" sz="4400" b="0" kern="1200" dirty="0" smtClean="0">
                <a:latin typeface="KPMG Extralight" panose="020B0303030202040204" pitchFamily="34" charset="0"/>
                <a:cs typeface="+mj-cs"/>
              </a:rPr>
              <a:t> Digital Channels Review – Wealth Management Capabilities </a:t>
            </a:r>
            <a:endParaRPr lang="en-US" sz="4400" b="0" kern="1200" baseline="30000" dirty="0">
              <a:latin typeface="KPMG Extralight" panose="020B0303030202040204" pitchFamily="34" charset="0"/>
              <a:ea typeface="+mj-ea"/>
              <a:cs typeface="+mj-cs"/>
            </a:endParaRPr>
          </a:p>
        </p:txBody>
      </p:sp>
      <p:sp>
        <p:nvSpPr>
          <p:cNvPr id="108" name="Rectangle 107"/>
          <p:cNvSpPr/>
          <p:nvPr/>
        </p:nvSpPr>
        <p:spPr>
          <a:xfrm>
            <a:off x="86589" y="655361"/>
            <a:ext cx="12105411" cy="307777"/>
          </a:xfrm>
          <a:prstGeom prst="rect">
            <a:avLst/>
          </a:prstGeom>
        </p:spPr>
        <p:txBody>
          <a:bodyPr wrap="square">
            <a:spAutoFit/>
          </a:bodyPr>
          <a:lstStyle/>
          <a:p>
            <a:pPr defTabSz="713603">
              <a:defRPr/>
            </a:pPr>
            <a:r>
              <a:rPr lang="en-US" sz="1400" dirty="0" err="1" smtClean="0">
                <a:solidFill>
                  <a:srgbClr val="00338D"/>
                </a:solidFill>
              </a:rPr>
              <a:t>FBNQuest</a:t>
            </a:r>
            <a:r>
              <a:rPr lang="en-US" sz="1400" dirty="0" smtClean="0">
                <a:solidFill>
                  <a:srgbClr val="00338D"/>
                </a:solidFill>
              </a:rPr>
              <a:t> internet and mobile banking channels have limited functionalities for optimal self-service capabilities for the wealth </a:t>
            </a:r>
            <a:r>
              <a:rPr lang="en-US" sz="1400" dirty="0">
                <a:solidFill>
                  <a:srgbClr val="00338D"/>
                </a:solidFill>
              </a:rPr>
              <a:t>management </a:t>
            </a:r>
            <a:r>
              <a:rPr lang="en-US" sz="1400" dirty="0" smtClean="0">
                <a:solidFill>
                  <a:srgbClr val="00338D"/>
                </a:solidFill>
              </a:rPr>
              <a:t>business.</a:t>
            </a:r>
            <a:endParaRPr lang="en-US" sz="1400" dirty="0">
              <a:solidFill>
                <a:srgbClr val="00338D"/>
              </a:solidFill>
            </a:endParaRPr>
          </a:p>
        </p:txBody>
      </p:sp>
      <p:sp>
        <p:nvSpPr>
          <p:cNvPr id="109" name="Rectangle 108">
            <a:hlinkClick r:id="rId5" action="ppaction://hlinksldjump"/>
          </p:cNvPr>
          <p:cNvSpPr/>
          <p:nvPr/>
        </p:nvSpPr>
        <p:spPr>
          <a:xfrm>
            <a:off x="10984872" y="6479716"/>
            <a:ext cx="731520" cy="381939"/>
          </a:xfrm>
          <a:prstGeom prst="rect">
            <a:avLst/>
          </a:prstGeom>
          <a:solidFill>
            <a:srgbClr val="EAAA00"/>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b="1" dirty="0" smtClean="0">
                <a:solidFill>
                  <a:schemeClr val="tx1"/>
                </a:solidFill>
              </a:rPr>
              <a:t>Back</a:t>
            </a:r>
            <a:endParaRPr lang="en-GB" b="1" dirty="0">
              <a:solidFill>
                <a:schemeClr val="tx1"/>
              </a:solidFill>
            </a:endParaRPr>
          </a:p>
        </p:txBody>
      </p:sp>
    </p:spTree>
    <p:extLst>
      <p:ext uri="{BB962C8B-B14F-4D97-AF65-F5344CB8AC3E}">
        <p14:creationId xmlns:p14="http://schemas.microsoft.com/office/powerpoint/2010/main" val="31122061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Oval 3"/>
          <p:cNvSpPr>
            <a:spLocks noChangeArrowheads="1"/>
          </p:cNvSpPr>
          <p:nvPr/>
        </p:nvSpPr>
        <p:spPr bwMode="gray">
          <a:xfrm>
            <a:off x="10707914" y="6294467"/>
            <a:ext cx="146304" cy="148167"/>
          </a:xfrm>
          <a:prstGeom prst="ellipse">
            <a:avLst/>
          </a:prstGeom>
          <a:solidFill>
            <a:srgbClr val="FFC000"/>
          </a:solidFill>
          <a:ln w="6350">
            <a:noFill/>
            <a:round/>
            <a:headEnd/>
            <a:tailEnd/>
          </a:ln>
          <a:effectLst/>
        </p:spPr>
        <p:txBody>
          <a:bodyPr wrap="none" lIns="0" tIns="0" rIns="0" bIns="0" anchor="ctr"/>
          <a:lstStyle/>
          <a:p>
            <a:pPr fontAlgn="base">
              <a:spcBef>
                <a:spcPct val="0"/>
              </a:spcBef>
              <a:spcAft>
                <a:spcPct val="0"/>
              </a:spcAft>
            </a:pPr>
            <a:endParaRPr lang="en-CA" b="1" dirty="0">
              <a:solidFill>
                <a:prstClr val="black"/>
              </a:solidFill>
              <a:latin typeface="+mj-lt"/>
              <a:cs typeface="Arial" pitchFamily="34" charset="0"/>
            </a:endParaRPr>
          </a:p>
        </p:txBody>
      </p:sp>
      <p:sp>
        <p:nvSpPr>
          <p:cNvPr id="82" name="Oval 7"/>
          <p:cNvSpPr>
            <a:spLocks noChangeAspect="1" noChangeArrowheads="1"/>
          </p:cNvSpPr>
          <p:nvPr/>
        </p:nvSpPr>
        <p:spPr bwMode="gray">
          <a:xfrm>
            <a:off x="7349076" y="6294467"/>
            <a:ext cx="146304" cy="148167"/>
          </a:xfrm>
          <a:prstGeom prst="ellipse">
            <a:avLst/>
          </a:prstGeom>
          <a:solidFill>
            <a:srgbClr val="6EB946"/>
          </a:solidFill>
          <a:ln w="6350">
            <a:noFill/>
            <a:round/>
            <a:headEnd/>
            <a:tailEnd/>
          </a:ln>
          <a:effectLst/>
        </p:spPr>
        <p:txBody>
          <a:bodyPr wrap="none" lIns="0" tIns="0" rIns="0" bIns="0" anchor="ctr"/>
          <a:lstStyle/>
          <a:p>
            <a:pPr fontAlgn="base">
              <a:spcBef>
                <a:spcPct val="0"/>
              </a:spcBef>
              <a:spcAft>
                <a:spcPct val="0"/>
              </a:spcAft>
            </a:pPr>
            <a:endParaRPr lang="en-CA" b="1" dirty="0">
              <a:solidFill>
                <a:prstClr val="black"/>
              </a:solidFill>
              <a:latin typeface="+mj-lt"/>
              <a:cs typeface="Arial" pitchFamily="34" charset="0"/>
            </a:endParaRPr>
          </a:p>
        </p:txBody>
      </p:sp>
      <p:sp>
        <p:nvSpPr>
          <p:cNvPr id="83" name="Rectangle 82"/>
          <p:cNvSpPr/>
          <p:nvPr/>
        </p:nvSpPr>
        <p:spPr>
          <a:xfrm>
            <a:off x="7553671" y="6294467"/>
            <a:ext cx="905837" cy="138499"/>
          </a:xfrm>
          <a:prstGeom prst="rect">
            <a:avLst/>
          </a:prstGeom>
        </p:spPr>
        <p:txBody>
          <a:bodyPr wrap="square" lIns="0" tIns="0" rIns="0" bIns="0">
            <a:spAutoFit/>
          </a:bodyPr>
          <a:lstStyle/>
          <a:p>
            <a:pPr fontAlgn="base">
              <a:spcBef>
                <a:spcPct val="0"/>
              </a:spcBef>
              <a:spcAft>
                <a:spcPct val="0"/>
              </a:spcAft>
            </a:pPr>
            <a:r>
              <a:rPr lang="en-US" sz="900" b="1" dirty="0" smtClean="0">
                <a:solidFill>
                  <a:prstClr val="black"/>
                </a:solidFill>
                <a:latin typeface="+mj-lt"/>
                <a:cs typeface="Arial" pitchFamily="34" charset="0"/>
              </a:rPr>
              <a:t>Fully </a:t>
            </a:r>
            <a:r>
              <a:rPr lang="en-GB" sz="900" b="1" dirty="0" smtClean="0">
                <a:solidFill>
                  <a:prstClr val="black"/>
                </a:solidFill>
                <a:latin typeface="+mj-lt"/>
                <a:cs typeface="Arial" pitchFamily="34" charset="0"/>
              </a:rPr>
              <a:t>Available</a:t>
            </a:r>
            <a:endParaRPr lang="en-US" sz="900" b="1" dirty="0">
              <a:solidFill>
                <a:prstClr val="black"/>
              </a:solidFill>
              <a:latin typeface="+mj-lt"/>
              <a:cs typeface="Arial" pitchFamily="34" charset="0"/>
            </a:endParaRPr>
          </a:p>
        </p:txBody>
      </p:sp>
      <p:sp>
        <p:nvSpPr>
          <p:cNvPr id="84" name="Rectangle 83"/>
          <p:cNvSpPr/>
          <p:nvPr/>
        </p:nvSpPr>
        <p:spPr>
          <a:xfrm>
            <a:off x="8688401" y="6294467"/>
            <a:ext cx="1160574" cy="138499"/>
          </a:xfrm>
          <a:prstGeom prst="rect">
            <a:avLst/>
          </a:prstGeom>
        </p:spPr>
        <p:txBody>
          <a:bodyPr wrap="none" lIns="0" tIns="0" rIns="0" bIns="0">
            <a:spAutoFit/>
          </a:bodyPr>
          <a:lstStyle/>
          <a:p>
            <a:pPr fontAlgn="base">
              <a:spcBef>
                <a:spcPct val="0"/>
              </a:spcBef>
              <a:spcAft>
                <a:spcPct val="0"/>
              </a:spcAft>
            </a:pPr>
            <a:r>
              <a:rPr lang="en-US" sz="900" b="1" dirty="0" smtClean="0">
                <a:solidFill>
                  <a:prstClr val="black"/>
                </a:solidFill>
                <a:latin typeface="+mj-lt"/>
                <a:cs typeface="Arial" pitchFamily="34" charset="0"/>
              </a:rPr>
              <a:t>Minor </a:t>
            </a:r>
            <a:r>
              <a:rPr lang="en-GB" sz="900" b="1" dirty="0" smtClean="0">
                <a:solidFill>
                  <a:prstClr val="black"/>
                </a:solidFill>
                <a:latin typeface="+mj-lt"/>
                <a:cs typeface="Arial" pitchFamily="34" charset="0"/>
              </a:rPr>
              <a:t>Improvements</a:t>
            </a:r>
            <a:endParaRPr lang="en-US" sz="900" b="1" dirty="0">
              <a:solidFill>
                <a:prstClr val="black"/>
              </a:solidFill>
              <a:latin typeface="+mj-lt"/>
              <a:cs typeface="Arial" pitchFamily="34" charset="0"/>
            </a:endParaRPr>
          </a:p>
        </p:txBody>
      </p:sp>
      <p:sp>
        <p:nvSpPr>
          <p:cNvPr id="85" name="Rectangle 84"/>
          <p:cNvSpPr/>
          <p:nvPr/>
        </p:nvSpPr>
        <p:spPr>
          <a:xfrm>
            <a:off x="10909553" y="6294467"/>
            <a:ext cx="294953" cy="138499"/>
          </a:xfrm>
          <a:prstGeom prst="rect">
            <a:avLst/>
          </a:prstGeom>
        </p:spPr>
        <p:txBody>
          <a:bodyPr wrap="none" lIns="0" tIns="0" rIns="0" bIns="0">
            <a:spAutoFit/>
          </a:bodyPr>
          <a:lstStyle/>
          <a:p>
            <a:pPr fontAlgn="base">
              <a:spcBef>
                <a:spcPct val="0"/>
              </a:spcBef>
              <a:spcAft>
                <a:spcPct val="0"/>
              </a:spcAft>
            </a:pPr>
            <a:r>
              <a:rPr lang="en-US" sz="900" b="1" dirty="0">
                <a:solidFill>
                  <a:prstClr val="black"/>
                </a:solidFill>
                <a:latin typeface="+mj-lt"/>
                <a:cs typeface="Arial" pitchFamily="34" charset="0"/>
              </a:rPr>
              <a:t>None</a:t>
            </a:r>
          </a:p>
        </p:txBody>
      </p:sp>
      <p:grpSp>
        <p:nvGrpSpPr>
          <p:cNvPr id="86" name="Group 85"/>
          <p:cNvGrpSpPr/>
          <p:nvPr/>
        </p:nvGrpSpPr>
        <p:grpSpPr>
          <a:xfrm>
            <a:off x="8467215" y="6294467"/>
            <a:ext cx="146304" cy="146304"/>
            <a:chOff x="6889470" y="176130"/>
            <a:chExt cx="146304" cy="146304"/>
          </a:xfrm>
        </p:grpSpPr>
        <p:grpSp>
          <p:nvGrpSpPr>
            <p:cNvPr id="95" name="Group 8"/>
            <p:cNvGrpSpPr>
              <a:grpSpLocks noChangeAspect="1"/>
            </p:cNvGrpSpPr>
            <p:nvPr/>
          </p:nvGrpSpPr>
          <p:grpSpPr bwMode="gray">
            <a:xfrm>
              <a:off x="6889470" y="176130"/>
              <a:ext cx="146304" cy="146304"/>
              <a:chOff x="536" y="1265"/>
              <a:chExt cx="133" cy="136"/>
            </a:xfrm>
          </p:grpSpPr>
          <p:sp>
            <p:nvSpPr>
              <p:cNvPr id="97" name="Arc 9"/>
              <p:cNvSpPr>
                <a:spLocks/>
              </p:cNvSpPr>
              <p:nvPr/>
            </p:nvSpPr>
            <p:spPr bwMode="gray">
              <a:xfrm>
                <a:off x="600" y="1265"/>
                <a:ext cx="69" cy="136"/>
              </a:xfrm>
              <a:custGeom>
                <a:avLst/>
                <a:gdLst>
                  <a:gd name="G0" fmla="+- 338 0 0"/>
                  <a:gd name="G1" fmla="+- 21600 0 0"/>
                  <a:gd name="G2" fmla="+- 21600 0 0"/>
                  <a:gd name="T0" fmla="*/ 0 w 21938"/>
                  <a:gd name="T1" fmla="*/ 3 h 43191"/>
                  <a:gd name="T2" fmla="*/ 954 w 21938"/>
                  <a:gd name="T3" fmla="*/ 43191 h 43191"/>
                  <a:gd name="T4" fmla="*/ 338 w 21938"/>
                  <a:gd name="T5" fmla="*/ 21600 h 43191"/>
                </a:gdLst>
                <a:ahLst/>
                <a:cxnLst>
                  <a:cxn ang="0">
                    <a:pos x="T0" y="T1"/>
                  </a:cxn>
                  <a:cxn ang="0">
                    <a:pos x="T2" y="T3"/>
                  </a:cxn>
                  <a:cxn ang="0">
                    <a:pos x="T4" y="T5"/>
                  </a:cxn>
                </a:cxnLst>
                <a:rect l="0" t="0" r="r" b="b"/>
                <a:pathLst>
                  <a:path w="21938" h="43191" fill="none" extrusionOk="0">
                    <a:moveTo>
                      <a:pt x="-1" y="2"/>
                    </a:moveTo>
                    <a:cubicBezTo>
                      <a:pt x="112" y="0"/>
                      <a:pt x="225" y="-1"/>
                      <a:pt x="338" y="0"/>
                    </a:cubicBezTo>
                    <a:cubicBezTo>
                      <a:pt x="12267" y="0"/>
                      <a:pt x="21938" y="9670"/>
                      <a:pt x="21938" y="21600"/>
                    </a:cubicBezTo>
                    <a:cubicBezTo>
                      <a:pt x="21938" y="33289"/>
                      <a:pt x="12638" y="42857"/>
                      <a:pt x="954" y="43191"/>
                    </a:cubicBezTo>
                  </a:path>
                  <a:path w="21938" h="43191" stroke="0" extrusionOk="0">
                    <a:moveTo>
                      <a:pt x="-1" y="2"/>
                    </a:moveTo>
                    <a:cubicBezTo>
                      <a:pt x="112" y="0"/>
                      <a:pt x="225" y="-1"/>
                      <a:pt x="338" y="0"/>
                    </a:cubicBezTo>
                    <a:cubicBezTo>
                      <a:pt x="12267" y="0"/>
                      <a:pt x="21938" y="9670"/>
                      <a:pt x="21938" y="21600"/>
                    </a:cubicBezTo>
                    <a:cubicBezTo>
                      <a:pt x="21938" y="33289"/>
                      <a:pt x="12638" y="42857"/>
                      <a:pt x="954" y="43191"/>
                    </a:cubicBezTo>
                    <a:lnTo>
                      <a:pt x="338" y="21600"/>
                    </a:lnTo>
                    <a:close/>
                  </a:path>
                </a:pathLst>
              </a:custGeom>
              <a:solidFill>
                <a:srgbClr val="FFC000"/>
              </a:solidFill>
              <a:ln w="6350">
                <a:noFill/>
                <a:round/>
                <a:headEnd/>
                <a:tailEnd/>
              </a:ln>
              <a:effectLst/>
            </p:spPr>
            <p:txBody>
              <a:bodyPr wrap="none" lIns="0" tIns="0" rIns="0" bIns="0" anchor="ctr"/>
              <a:lstStyle/>
              <a:p>
                <a:pPr fontAlgn="base">
                  <a:spcBef>
                    <a:spcPct val="0"/>
                  </a:spcBef>
                  <a:spcAft>
                    <a:spcPct val="0"/>
                  </a:spcAft>
                </a:pPr>
                <a:endParaRPr lang="en-CA" b="1" dirty="0">
                  <a:solidFill>
                    <a:prstClr val="black"/>
                  </a:solidFill>
                  <a:latin typeface="+mj-lt"/>
                  <a:cs typeface="Arial" pitchFamily="34" charset="0"/>
                </a:endParaRPr>
              </a:p>
            </p:txBody>
          </p:sp>
          <p:sp>
            <p:nvSpPr>
              <p:cNvPr id="98" name="Arc 10"/>
              <p:cNvSpPr>
                <a:spLocks/>
              </p:cNvSpPr>
              <p:nvPr/>
            </p:nvSpPr>
            <p:spPr bwMode="gray">
              <a:xfrm>
                <a:off x="536" y="1265"/>
                <a:ext cx="68" cy="136"/>
              </a:xfrm>
              <a:custGeom>
                <a:avLst/>
                <a:gdLst>
                  <a:gd name="G0" fmla="+- 21600 0 0"/>
                  <a:gd name="G1" fmla="+- 21600 0 0"/>
                  <a:gd name="G2" fmla="+- 21600 0 0"/>
                  <a:gd name="T0" fmla="*/ 21283 w 21600"/>
                  <a:gd name="T1" fmla="*/ 43198 h 43198"/>
                  <a:gd name="T2" fmla="*/ 21599 w 21600"/>
                  <a:gd name="T3" fmla="*/ 0 h 43198"/>
                  <a:gd name="T4" fmla="*/ 21600 w 21600"/>
                  <a:gd name="T5" fmla="*/ 21600 h 43198"/>
                </a:gdLst>
                <a:ahLst/>
                <a:cxnLst>
                  <a:cxn ang="0">
                    <a:pos x="T0" y="T1"/>
                  </a:cxn>
                  <a:cxn ang="0">
                    <a:pos x="T2" y="T3"/>
                  </a:cxn>
                  <a:cxn ang="0">
                    <a:pos x="T4" y="T5"/>
                  </a:cxn>
                </a:cxnLst>
                <a:rect l="0" t="0" r="r" b="b"/>
                <a:pathLst>
                  <a:path w="21600" h="43198" fill="none" extrusionOk="0">
                    <a:moveTo>
                      <a:pt x="21283" y="43197"/>
                    </a:moveTo>
                    <a:cubicBezTo>
                      <a:pt x="9478" y="43024"/>
                      <a:pt x="0" y="33405"/>
                      <a:pt x="0" y="21600"/>
                    </a:cubicBezTo>
                    <a:cubicBezTo>
                      <a:pt x="-1" y="9671"/>
                      <a:pt x="9670" y="0"/>
                      <a:pt x="21599" y="0"/>
                    </a:cubicBezTo>
                  </a:path>
                  <a:path w="21600" h="43198" stroke="0" extrusionOk="0">
                    <a:moveTo>
                      <a:pt x="21283" y="43197"/>
                    </a:moveTo>
                    <a:cubicBezTo>
                      <a:pt x="9478" y="43024"/>
                      <a:pt x="0" y="33405"/>
                      <a:pt x="0" y="21600"/>
                    </a:cubicBezTo>
                    <a:cubicBezTo>
                      <a:pt x="-1" y="9671"/>
                      <a:pt x="9670" y="0"/>
                      <a:pt x="21599" y="0"/>
                    </a:cubicBezTo>
                    <a:lnTo>
                      <a:pt x="21600" y="21600"/>
                    </a:lnTo>
                    <a:close/>
                  </a:path>
                </a:pathLst>
              </a:custGeom>
              <a:solidFill>
                <a:srgbClr val="6EB946"/>
              </a:solidFill>
              <a:ln w="6350">
                <a:noFill/>
                <a:round/>
                <a:headEnd/>
                <a:tailEnd/>
              </a:ln>
              <a:effectLst/>
            </p:spPr>
            <p:txBody>
              <a:bodyPr wrap="none" lIns="0" tIns="0" rIns="0" bIns="0" anchor="ctr"/>
              <a:lstStyle/>
              <a:p>
                <a:pPr fontAlgn="base">
                  <a:spcBef>
                    <a:spcPct val="0"/>
                  </a:spcBef>
                  <a:spcAft>
                    <a:spcPct val="0"/>
                  </a:spcAft>
                </a:pPr>
                <a:endParaRPr lang="en-CA" b="1" dirty="0">
                  <a:solidFill>
                    <a:prstClr val="black"/>
                  </a:solidFill>
                  <a:latin typeface="+mj-lt"/>
                  <a:cs typeface="Arial" pitchFamily="34" charset="0"/>
                </a:endParaRPr>
              </a:p>
            </p:txBody>
          </p:sp>
        </p:grpSp>
        <p:sp>
          <p:nvSpPr>
            <p:cNvPr id="96" name="Freeform 95"/>
            <p:cNvSpPr>
              <a:spLocks/>
            </p:cNvSpPr>
            <p:nvPr/>
          </p:nvSpPr>
          <p:spPr bwMode="gray">
            <a:xfrm>
              <a:off x="6960978" y="249165"/>
              <a:ext cx="74732" cy="73152"/>
            </a:xfrm>
            <a:custGeom>
              <a:avLst/>
              <a:gdLst>
                <a:gd name="connsiteX0" fmla="*/ 0 w 74732"/>
                <a:gd name="connsiteY0" fmla="*/ 0 h 73152"/>
                <a:gd name="connsiteX1" fmla="*/ 74729 w 74732"/>
                <a:gd name="connsiteY1" fmla="*/ 0 h 73152"/>
                <a:gd name="connsiteX2" fmla="*/ 74732 w 74732"/>
                <a:gd name="connsiteY2" fmla="*/ 15 h 73152"/>
                <a:gd name="connsiteX3" fmla="*/ 2131 w 74732"/>
                <a:gd name="connsiteY3" fmla="*/ 73152 h 73152"/>
                <a:gd name="connsiteX4" fmla="*/ 0 w 74732"/>
                <a:gd name="connsiteY4" fmla="*/ 15 h 73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732" h="73152">
                  <a:moveTo>
                    <a:pt x="0" y="0"/>
                  </a:moveTo>
                  <a:lnTo>
                    <a:pt x="74729" y="0"/>
                  </a:lnTo>
                  <a:lnTo>
                    <a:pt x="74732" y="15"/>
                  </a:lnTo>
                  <a:cubicBezTo>
                    <a:pt x="74732" y="39610"/>
                    <a:pt x="42556" y="72021"/>
                    <a:pt x="2131" y="73152"/>
                  </a:cubicBezTo>
                  <a:lnTo>
                    <a:pt x="0" y="15"/>
                  </a:lnTo>
                  <a:close/>
                </a:path>
              </a:pathLst>
            </a:custGeom>
            <a:solidFill>
              <a:srgbClr val="6EB946"/>
            </a:solidFill>
            <a:ln w="6350">
              <a:noFill/>
              <a:round/>
              <a:headEnd/>
              <a:tailEnd/>
            </a:ln>
            <a:effectLst/>
          </p:spPr>
          <p:txBody>
            <a:bodyPr wrap="square" lIns="0" tIns="0" rIns="0" bIns="0" anchor="ctr">
              <a:noAutofit/>
            </a:bodyPr>
            <a:lstStyle/>
            <a:p>
              <a:pPr fontAlgn="base">
                <a:spcBef>
                  <a:spcPct val="0"/>
                </a:spcBef>
                <a:spcAft>
                  <a:spcPct val="0"/>
                </a:spcAft>
              </a:pPr>
              <a:endParaRPr lang="en-CA" b="1" dirty="0">
                <a:solidFill>
                  <a:prstClr val="black"/>
                </a:solidFill>
                <a:latin typeface="+mj-lt"/>
                <a:cs typeface="Arial" pitchFamily="34" charset="0"/>
              </a:endParaRPr>
            </a:p>
          </p:txBody>
        </p:sp>
      </p:grpSp>
      <p:grpSp>
        <p:nvGrpSpPr>
          <p:cNvPr id="87" name="Group 8"/>
          <p:cNvGrpSpPr>
            <a:grpSpLocks noChangeAspect="1"/>
          </p:cNvGrpSpPr>
          <p:nvPr/>
        </p:nvGrpSpPr>
        <p:grpSpPr bwMode="gray">
          <a:xfrm>
            <a:off x="9981229" y="6294467"/>
            <a:ext cx="146304" cy="146304"/>
            <a:chOff x="536" y="1265"/>
            <a:chExt cx="133" cy="136"/>
          </a:xfrm>
        </p:grpSpPr>
        <p:sp>
          <p:nvSpPr>
            <p:cNvPr id="93" name="Arc 9"/>
            <p:cNvSpPr>
              <a:spLocks/>
            </p:cNvSpPr>
            <p:nvPr/>
          </p:nvSpPr>
          <p:spPr bwMode="gray">
            <a:xfrm>
              <a:off x="600" y="1265"/>
              <a:ext cx="69" cy="136"/>
            </a:xfrm>
            <a:custGeom>
              <a:avLst/>
              <a:gdLst>
                <a:gd name="G0" fmla="+- 338 0 0"/>
                <a:gd name="G1" fmla="+- 21600 0 0"/>
                <a:gd name="G2" fmla="+- 21600 0 0"/>
                <a:gd name="T0" fmla="*/ 0 w 21938"/>
                <a:gd name="T1" fmla="*/ 3 h 43191"/>
                <a:gd name="T2" fmla="*/ 954 w 21938"/>
                <a:gd name="T3" fmla="*/ 43191 h 43191"/>
                <a:gd name="T4" fmla="*/ 338 w 21938"/>
                <a:gd name="T5" fmla="*/ 21600 h 43191"/>
              </a:gdLst>
              <a:ahLst/>
              <a:cxnLst>
                <a:cxn ang="0">
                  <a:pos x="T0" y="T1"/>
                </a:cxn>
                <a:cxn ang="0">
                  <a:pos x="T2" y="T3"/>
                </a:cxn>
                <a:cxn ang="0">
                  <a:pos x="T4" y="T5"/>
                </a:cxn>
              </a:cxnLst>
              <a:rect l="0" t="0" r="r" b="b"/>
              <a:pathLst>
                <a:path w="21938" h="43191" fill="none" extrusionOk="0">
                  <a:moveTo>
                    <a:pt x="-1" y="2"/>
                  </a:moveTo>
                  <a:cubicBezTo>
                    <a:pt x="112" y="0"/>
                    <a:pt x="225" y="-1"/>
                    <a:pt x="338" y="0"/>
                  </a:cubicBezTo>
                  <a:cubicBezTo>
                    <a:pt x="12267" y="0"/>
                    <a:pt x="21938" y="9670"/>
                    <a:pt x="21938" y="21600"/>
                  </a:cubicBezTo>
                  <a:cubicBezTo>
                    <a:pt x="21938" y="33289"/>
                    <a:pt x="12638" y="42857"/>
                    <a:pt x="954" y="43191"/>
                  </a:cubicBezTo>
                </a:path>
                <a:path w="21938" h="43191" stroke="0" extrusionOk="0">
                  <a:moveTo>
                    <a:pt x="-1" y="2"/>
                  </a:moveTo>
                  <a:cubicBezTo>
                    <a:pt x="112" y="0"/>
                    <a:pt x="225" y="-1"/>
                    <a:pt x="338" y="0"/>
                  </a:cubicBezTo>
                  <a:cubicBezTo>
                    <a:pt x="12267" y="0"/>
                    <a:pt x="21938" y="9670"/>
                    <a:pt x="21938" y="21600"/>
                  </a:cubicBezTo>
                  <a:cubicBezTo>
                    <a:pt x="21938" y="33289"/>
                    <a:pt x="12638" y="42857"/>
                    <a:pt x="954" y="43191"/>
                  </a:cubicBezTo>
                  <a:lnTo>
                    <a:pt x="338" y="21600"/>
                  </a:lnTo>
                  <a:close/>
                </a:path>
              </a:pathLst>
            </a:custGeom>
            <a:solidFill>
              <a:srgbClr val="FFC000"/>
            </a:solidFill>
            <a:ln w="6350">
              <a:noFill/>
              <a:round/>
              <a:headEnd/>
              <a:tailEnd/>
            </a:ln>
            <a:effectLst/>
          </p:spPr>
          <p:txBody>
            <a:bodyPr wrap="none" lIns="0" tIns="0" rIns="0" bIns="0" anchor="ctr"/>
            <a:lstStyle/>
            <a:p>
              <a:pPr fontAlgn="base">
                <a:spcBef>
                  <a:spcPct val="0"/>
                </a:spcBef>
                <a:spcAft>
                  <a:spcPct val="0"/>
                </a:spcAft>
              </a:pPr>
              <a:endParaRPr lang="en-CA" b="1" dirty="0">
                <a:solidFill>
                  <a:prstClr val="black"/>
                </a:solidFill>
                <a:latin typeface="+mj-lt"/>
                <a:cs typeface="Arial" pitchFamily="34" charset="0"/>
              </a:endParaRPr>
            </a:p>
          </p:txBody>
        </p:sp>
        <p:sp>
          <p:nvSpPr>
            <p:cNvPr id="94" name="Arc 10"/>
            <p:cNvSpPr>
              <a:spLocks/>
            </p:cNvSpPr>
            <p:nvPr/>
          </p:nvSpPr>
          <p:spPr bwMode="gray">
            <a:xfrm>
              <a:off x="536" y="1265"/>
              <a:ext cx="68" cy="136"/>
            </a:xfrm>
            <a:custGeom>
              <a:avLst/>
              <a:gdLst>
                <a:gd name="G0" fmla="+- 21600 0 0"/>
                <a:gd name="G1" fmla="+- 21600 0 0"/>
                <a:gd name="G2" fmla="+- 21600 0 0"/>
                <a:gd name="T0" fmla="*/ 21283 w 21600"/>
                <a:gd name="T1" fmla="*/ 43198 h 43198"/>
                <a:gd name="T2" fmla="*/ 21599 w 21600"/>
                <a:gd name="T3" fmla="*/ 0 h 43198"/>
                <a:gd name="T4" fmla="*/ 21600 w 21600"/>
                <a:gd name="T5" fmla="*/ 21600 h 43198"/>
              </a:gdLst>
              <a:ahLst/>
              <a:cxnLst>
                <a:cxn ang="0">
                  <a:pos x="T0" y="T1"/>
                </a:cxn>
                <a:cxn ang="0">
                  <a:pos x="T2" y="T3"/>
                </a:cxn>
                <a:cxn ang="0">
                  <a:pos x="T4" y="T5"/>
                </a:cxn>
              </a:cxnLst>
              <a:rect l="0" t="0" r="r" b="b"/>
              <a:pathLst>
                <a:path w="21600" h="43198" fill="none" extrusionOk="0">
                  <a:moveTo>
                    <a:pt x="21283" y="43197"/>
                  </a:moveTo>
                  <a:cubicBezTo>
                    <a:pt x="9478" y="43024"/>
                    <a:pt x="0" y="33405"/>
                    <a:pt x="0" y="21600"/>
                  </a:cubicBezTo>
                  <a:cubicBezTo>
                    <a:pt x="-1" y="9671"/>
                    <a:pt x="9670" y="0"/>
                    <a:pt x="21599" y="0"/>
                  </a:cubicBezTo>
                </a:path>
                <a:path w="21600" h="43198" stroke="0" extrusionOk="0">
                  <a:moveTo>
                    <a:pt x="21283" y="43197"/>
                  </a:moveTo>
                  <a:cubicBezTo>
                    <a:pt x="9478" y="43024"/>
                    <a:pt x="0" y="33405"/>
                    <a:pt x="0" y="21600"/>
                  </a:cubicBezTo>
                  <a:cubicBezTo>
                    <a:pt x="-1" y="9671"/>
                    <a:pt x="9670" y="0"/>
                    <a:pt x="21599" y="0"/>
                  </a:cubicBezTo>
                  <a:lnTo>
                    <a:pt x="21600" y="21600"/>
                  </a:lnTo>
                  <a:close/>
                </a:path>
              </a:pathLst>
            </a:custGeom>
            <a:solidFill>
              <a:srgbClr val="6EB946"/>
            </a:solidFill>
            <a:ln w="6350">
              <a:noFill/>
              <a:round/>
              <a:headEnd/>
              <a:tailEnd/>
            </a:ln>
            <a:effectLst/>
          </p:spPr>
          <p:txBody>
            <a:bodyPr wrap="none" lIns="0" tIns="0" rIns="0" bIns="0" anchor="ctr"/>
            <a:lstStyle/>
            <a:p>
              <a:pPr fontAlgn="base">
                <a:spcBef>
                  <a:spcPct val="0"/>
                </a:spcBef>
                <a:spcAft>
                  <a:spcPct val="0"/>
                </a:spcAft>
              </a:pPr>
              <a:endParaRPr lang="en-CA" b="1" dirty="0">
                <a:solidFill>
                  <a:prstClr val="black"/>
                </a:solidFill>
                <a:latin typeface="+mj-lt"/>
                <a:cs typeface="Arial" pitchFamily="34" charset="0"/>
              </a:endParaRPr>
            </a:p>
          </p:txBody>
        </p:sp>
      </p:grpSp>
      <p:sp>
        <p:nvSpPr>
          <p:cNvPr id="88" name="Rectangle 87"/>
          <p:cNvSpPr/>
          <p:nvPr/>
        </p:nvSpPr>
        <p:spPr>
          <a:xfrm>
            <a:off x="10198877" y="6294467"/>
            <a:ext cx="416781" cy="138499"/>
          </a:xfrm>
          <a:prstGeom prst="rect">
            <a:avLst/>
          </a:prstGeom>
        </p:spPr>
        <p:txBody>
          <a:bodyPr wrap="none" lIns="0" tIns="0" rIns="0" bIns="0">
            <a:spAutoFit/>
          </a:bodyPr>
          <a:lstStyle/>
          <a:p>
            <a:pPr fontAlgn="base">
              <a:spcBef>
                <a:spcPct val="0"/>
              </a:spcBef>
              <a:spcAft>
                <a:spcPct val="0"/>
              </a:spcAft>
            </a:pPr>
            <a:r>
              <a:rPr lang="en-US" sz="900" b="1" dirty="0">
                <a:solidFill>
                  <a:prstClr val="black"/>
                </a:solidFill>
                <a:latin typeface="+mj-lt"/>
                <a:cs typeface="Arial" pitchFamily="34" charset="0"/>
              </a:rPr>
              <a:t>Limited</a:t>
            </a:r>
          </a:p>
        </p:txBody>
      </p:sp>
      <p:sp>
        <p:nvSpPr>
          <p:cNvPr id="89" name="Oval 3"/>
          <p:cNvSpPr>
            <a:spLocks noChangeArrowheads="1"/>
          </p:cNvSpPr>
          <p:nvPr/>
        </p:nvSpPr>
        <p:spPr bwMode="gray">
          <a:xfrm>
            <a:off x="11309023" y="6294467"/>
            <a:ext cx="146304" cy="148167"/>
          </a:xfrm>
          <a:prstGeom prst="ellipse">
            <a:avLst/>
          </a:prstGeom>
          <a:solidFill>
            <a:schemeClr val="tx1">
              <a:lumMod val="50000"/>
              <a:lumOff val="50000"/>
            </a:schemeClr>
          </a:solidFill>
          <a:ln w="6350">
            <a:noFill/>
            <a:round/>
            <a:headEnd/>
            <a:tailEnd/>
          </a:ln>
          <a:effectLst/>
        </p:spPr>
        <p:txBody>
          <a:bodyPr wrap="none" lIns="0" tIns="0" rIns="0" bIns="0" anchor="ctr"/>
          <a:lstStyle/>
          <a:p>
            <a:pPr fontAlgn="base">
              <a:spcBef>
                <a:spcPct val="0"/>
              </a:spcBef>
              <a:spcAft>
                <a:spcPct val="0"/>
              </a:spcAft>
            </a:pPr>
            <a:endParaRPr lang="en-CA" b="1" dirty="0">
              <a:solidFill>
                <a:prstClr val="black"/>
              </a:solidFill>
              <a:latin typeface="+mj-lt"/>
              <a:cs typeface="Arial" pitchFamily="34" charset="0"/>
            </a:endParaRPr>
          </a:p>
        </p:txBody>
      </p:sp>
      <p:sp>
        <p:nvSpPr>
          <p:cNvPr id="90" name="Rectangle 89"/>
          <p:cNvSpPr/>
          <p:nvPr/>
        </p:nvSpPr>
        <p:spPr>
          <a:xfrm>
            <a:off x="11524694" y="6294467"/>
            <a:ext cx="224420" cy="138499"/>
          </a:xfrm>
          <a:prstGeom prst="rect">
            <a:avLst/>
          </a:prstGeom>
        </p:spPr>
        <p:txBody>
          <a:bodyPr wrap="none" lIns="0" tIns="0" rIns="0" bIns="0">
            <a:spAutoFit/>
          </a:bodyPr>
          <a:lstStyle/>
          <a:p>
            <a:pPr fontAlgn="base">
              <a:spcBef>
                <a:spcPct val="0"/>
              </a:spcBef>
              <a:spcAft>
                <a:spcPct val="0"/>
              </a:spcAft>
            </a:pPr>
            <a:r>
              <a:rPr lang="en-US" sz="900" b="1" dirty="0" smtClean="0">
                <a:solidFill>
                  <a:prstClr val="black"/>
                </a:solidFill>
                <a:latin typeface="+mj-lt"/>
                <a:cs typeface="Arial" pitchFamily="34" charset="0"/>
              </a:rPr>
              <a:t>N/A</a:t>
            </a:r>
            <a:endParaRPr lang="en-US" sz="900" b="1" dirty="0">
              <a:solidFill>
                <a:prstClr val="black"/>
              </a:solidFill>
              <a:latin typeface="+mj-lt"/>
              <a:cs typeface="Arial" pitchFamily="34" charset="0"/>
            </a:endParaRPr>
          </a:p>
        </p:txBody>
      </p:sp>
      <p:sp>
        <p:nvSpPr>
          <p:cNvPr id="91" name="Rectangle 90"/>
          <p:cNvSpPr/>
          <p:nvPr/>
        </p:nvSpPr>
        <p:spPr>
          <a:xfrm>
            <a:off x="7331762" y="6110143"/>
            <a:ext cx="4480560" cy="131321"/>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900" b="1" dirty="0" smtClean="0"/>
              <a:t>Availability</a:t>
            </a:r>
            <a:endParaRPr lang="en-US" sz="900" b="1" dirty="0"/>
          </a:p>
        </p:txBody>
      </p:sp>
      <p:sp>
        <p:nvSpPr>
          <p:cNvPr id="92" name="Rectangle 91"/>
          <p:cNvSpPr/>
          <p:nvPr/>
        </p:nvSpPr>
        <p:spPr>
          <a:xfrm>
            <a:off x="7331762" y="6237700"/>
            <a:ext cx="4480560" cy="25351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US" dirty="0"/>
          </a:p>
        </p:txBody>
      </p:sp>
      <p:sp>
        <p:nvSpPr>
          <p:cNvPr id="102" name="Title 2"/>
          <p:cNvSpPr txBox="1">
            <a:spLocks/>
          </p:cNvSpPr>
          <p:nvPr/>
        </p:nvSpPr>
        <p:spPr>
          <a:xfrm>
            <a:off x="153265" y="94959"/>
            <a:ext cx="9681940" cy="364003"/>
          </a:xfrm>
          <a:prstGeom prst="rect">
            <a:avLst/>
          </a:prstGeom>
          <a:noFill/>
        </p:spPr>
        <p:txBody>
          <a:bodyPr vert="horz" lIns="0" tIns="0" rIns="0" bIns="0" rtlCol="0" anchor="t" anchorCtr="0">
            <a:noAutofit/>
          </a:bodyPr>
          <a:lstStyle>
            <a:defPPr>
              <a:defRPr lang="en-US"/>
            </a:defPPr>
            <a:lvl1pPr>
              <a:lnSpc>
                <a:spcPct val="70000"/>
              </a:lnSpc>
              <a:defRPr sz="2800" b="1" i="0" kern="0">
                <a:solidFill>
                  <a:srgbClr val="00338D"/>
                </a:solidFill>
                <a:latin typeface="Univers 47 CondensedLight" panose="00000400000000000000" pitchFamily="2" charset="0"/>
                <a:cs typeface="KPMG Extralight"/>
              </a:defRPr>
            </a:lvl1pPr>
          </a:lstStyle>
          <a:p>
            <a:pPr>
              <a:defRPr/>
            </a:pPr>
            <a:r>
              <a:rPr lang="en-US" sz="4400" b="0" kern="1200" dirty="0" err="1" smtClean="0">
                <a:latin typeface="KPMG Extralight" panose="020B0303030202040204" pitchFamily="34" charset="0"/>
                <a:cs typeface="+mj-cs"/>
              </a:rPr>
              <a:t>FBNQuest</a:t>
            </a:r>
            <a:r>
              <a:rPr lang="en-US" sz="4400" b="0" kern="1200" dirty="0" smtClean="0">
                <a:latin typeface="KPMG Extralight" panose="020B0303030202040204" pitchFamily="34" charset="0"/>
                <a:cs typeface="+mj-cs"/>
              </a:rPr>
              <a:t> Digital Channels Review – Corporate Banking Capabilities </a:t>
            </a:r>
            <a:endParaRPr lang="en-US" sz="4400" b="0" kern="1200" baseline="30000" dirty="0">
              <a:latin typeface="KPMG Extralight" panose="020B0303030202040204" pitchFamily="34" charset="0"/>
              <a:ea typeface="+mj-ea"/>
              <a:cs typeface="+mj-cs"/>
            </a:endParaRPr>
          </a:p>
        </p:txBody>
      </p:sp>
      <p:sp>
        <p:nvSpPr>
          <p:cNvPr id="108" name="Rectangle 107"/>
          <p:cNvSpPr/>
          <p:nvPr/>
        </p:nvSpPr>
        <p:spPr>
          <a:xfrm>
            <a:off x="86589" y="655361"/>
            <a:ext cx="12105411" cy="307777"/>
          </a:xfrm>
          <a:prstGeom prst="rect">
            <a:avLst/>
          </a:prstGeom>
        </p:spPr>
        <p:txBody>
          <a:bodyPr wrap="square">
            <a:spAutoFit/>
          </a:bodyPr>
          <a:lstStyle/>
          <a:p>
            <a:pPr defTabSz="713603">
              <a:defRPr/>
            </a:pPr>
            <a:r>
              <a:rPr lang="en-US" sz="1400" dirty="0" err="1" smtClean="0">
                <a:solidFill>
                  <a:srgbClr val="00338D"/>
                </a:solidFill>
              </a:rPr>
              <a:t>FBNQuest</a:t>
            </a:r>
            <a:r>
              <a:rPr lang="en-US" sz="1400" dirty="0" smtClean="0">
                <a:solidFill>
                  <a:srgbClr val="00338D"/>
                </a:solidFill>
              </a:rPr>
              <a:t> internet channel has limited functionalities for optimal self-service capabilities for the corporate banking business. No mobile capabilities.</a:t>
            </a:r>
            <a:endParaRPr lang="en-US" sz="1400" dirty="0">
              <a:solidFill>
                <a:srgbClr val="00338D"/>
              </a:solidFill>
            </a:endParaRPr>
          </a:p>
        </p:txBody>
      </p:sp>
      <p:grpSp>
        <p:nvGrpSpPr>
          <p:cNvPr id="109" name="Group 108"/>
          <p:cNvGrpSpPr/>
          <p:nvPr/>
        </p:nvGrpSpPr>
        <p:grpSpPr>
          <a:xfrm>
            <a:off x="9213346" y="1300708"/>
            <a:ext cx="340531" cy="242859"/>
            <a:chOff x="7247324" y="964249"/>
            <a:chExt cx="510714" cy="412046"/>
          </a:xfrm>
        </p:grpSpPr>
        <p:sp>
          <p:nvSpPr>
            <p:cNvPr id="110" name="Rectangle 109"/>
            <p:cNvSpPr/>
            <p:nvPr/>
          </p:nvSpPr>
          <p:spPr>
            <a:xfrm>
              <a:off x="7247324" y="1263654"/>
              <a:ext cx="510714" cy="112641"/>
            </a:xfrm>
            <a:prstGeom prst="rect">
              <a:avLst/>
            </a:prstGeom>
          </p:spPr>
          <p:txBody>
            <a:bodyPr wrap="square" lIns="0" tIns="0" rIns="0" bIns="0">
              <a:spAutoFit/>
            </a:bodyPr>
            <a:lstStyle/>
            <a:p>
              <a:pPr algn="ctr" fontAlgn="base">
                <a:spcBef>
                  <a:spcPct val="0"/>
                </a:spcBef>
                <a:spcAft>
                  <a:spcPct val="0"/>
                </a:spcAft>
              </a:pPr>
              <a:r>
                <a:rPr lang="en-GB" sz="500" b="1" dirty="0" smtClean="0">
                  <a:solidFill>
                    <a:prstClr val="black"/>
                  </a:solidFill>
                  <a:latin typeface="+mj-lt"/>
                  <a:cs typeface="Arial" pitchFamily="34" charset="0"/>
                </a:rPr>
                <a:t>Web App</a:t>
              </a:r>
              <a:endParaRPr lang="en-US" sz="500" b="1" dirty="0">
                <a:solidFill>
                  <a:prstClr val="black"/>
                </a:solidFill>
                <a:latin typeface="+mj-lt"/>
                <a:cs typeface="Arial" pitchFamily="34" charset="0"/>
              </a:endParaRPr>
            </a:p>
          </p:txBody>
        </p:sp>
        <p:pic>
          <p:nvPicPr>
            <p:cNvPr id="111" name="Picture 1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49358" y="964249"/>
              <a:ext cx="286514" cy="302956"/>
            </a:xfrm>
            <a:prstGeom prst="rect">
              <a:avLst/>
            </a:prstGeom>
          </p:spPr>
        </p:pic>
      </p:grpSp>
      <p:grpSp>
        <p:nvGrpSpPr>
          <p:cNvPr id="129" name="Group 128"/>
          <p:cNvGrpSpPr/>
          <p:nvPr/>
        </p:nvGrpSpPr>
        <p:grpSpPr>
          <a:xfrm>
            <a:off x="11351501" y="1300708"/>
            <a:ext cx="248533" cy="254429"/>
            <a:chOff x="7912439" y="961105"/>
            <a:chExt cx="374485" cy="594127"/>
          </a:xfrm>
        </p:grpSpPr>
        <p:sp>
          <p:nvSpPr>
            <p:cNvPr id="130" name="Rectangle 129"/>
            <p:cNvSpPr/>
            <p:nvPr/>
          </p:nvSpPr>
          <p:spPr>
            <a:xfrm>
              <a:off x="7912439" y="1263654"/>
              <a:ext cx="374485" cy="291578"/>
            </a:xfrm>
            <a:prstGeom prst="rect">
              <a:avLst/>
            </a:prstGeom>
          </p:spPr>
          <p:txBody>
            <a:bodyPr wrap="square" lIns="0" tIns="0" rIns="0" bIns="0">
              <a:spAutoFit/>
            </a:bodyPr>
            <a:lstStyle/>
            <a:p>
              <a:pPr algn="ctr" fontAlgn="base">
                <a:spcBef>
                  <a:spcPct val="0"/>
                </a:spcBef>
                <a:spcAft>
                  <a:spcPct val="0"/>
                </a:spcAft>
              </a:pPr>
              <a:r>
                <a:rPr lang="en-GB" sz="500" b="1" dirty="0" smtClean="0">
                  <a:solidFill>
                    <a:prstClr val="black"/>
                  </a:solidFill>
                  <a:latin typeface="+mj-lt"/>
                  <a:cs typeface="Arial" pitchFamily="34" charset="0"/>
                </a:rPr>
                <a:t>Mobile</a:t>
              </a:r>
              <a:endParaRPr lang="en-US" sz="500" b="1" dirty="0">
                <a:solidFill>
                  <a:prstClr val="black"/>
                </a:solidFill>
                <a:latin typeface="+mj-lt"/>
                <a:cs typeface="Arial" pitchFamily="34" charset="0"/>
              </a:endParaRPr>
            </a:p>
          </p:txBody>
        </p:sp>
        <p:grpSp>
          <p:nvGrpSpPr>
            <p:cNvPr id="145" name="Group 144"/>
            <p:cNvGrpSpPr>
              <a:grpSpLocks noChangeAspect="1"/>
            </p:cNvGrpSpPr>
            <p:nvPr/>
          </p:nvGrpSpPr>
          <p:grpSpPr>
            <a:xfrm>
              <a:off x="8016563" y="961105"/>
              <a:ext cx="166236" cy="285431"/>
              <a:chOff x="6605083" y="5816846"/>
              <a:chExt cx="451956" cy="864427"/>
            </a:xfrm>
          </p:grpSpPr>
          <p:grpSp>
            <p:nvGrpSpPr>
              <p:cNvPr id="146" name="Group 145"/>
              <p:cNvGrpSpPr/>
              <p:nvPr/>
            </p:nvGrpSpPr>
            <p:grpSpPr>
              <a:xfrm>
                <a:off x="6605083" y="5816846"/>
                <a:ext cx="451956" cy="864427"/>
                <a:chOff x="6793806" y="5073805"/>
                <a:chExt cx="604635" cy="1033272"/>
              </a:xfrm>
            </p:grpSpPr>
            <p:grpSp>
              <p:nvGrpSpPr>
                <p:cNvPr id="154" name="Group 153"/>
                <p:cNvGrpSpPr/>
                <p:nvPr/>
              </p:nvGrpSpPr>
              <p:grpSpPr>
                <a:xfrm>
                  <a:off x="6793806" y="5073805"/>
                  <a:ext cx="585216" cy="1033272"/>
                  <a:chOff x="6793806" y="5073805"/>
                  <a:chExt cx="585216" cy="1033272"/>
                </a:xfrm>
              </p:grpSpPr>
              <p:sp>
                <p:nvSpPr>
                  <p:cNvPr id="159" name="Rounded Rectangle 158"/>
                  <p:cNvSpPr/>
                  <p:nvPr/>
                </p:nvSpPr>
                <p:spPr>
                  <a:xfrm>
                    <a:off x="6793806" y="5073805"/>
                    <a:ext cx="585216" cy="1033272"/>
                  </a:xfrm>
                  <a:prstGeom prst="roundRect">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p>
                </p:txBody>
              </p:sp>
              <p:sp>
                <p:nvSpPr>
                  <p:cNvPr id="160" name="Rounded Rectangle 159"/>
                  <p:cNvSpPr/>
                  <p:nvPr/>
                </p:nvSpPr>
                <p:spPr>
                  <a:xfrm>
                    <a:off x="6801372" y="5085210"/>
                    <a:ext cx="566928" cy="1014984"/>
                  </a:xfrm>
                  <a:prstGeom prst="roundRect">
                    <a:avLst/>
                  </a:prstGeom>
                  <a:solidFill>
                    <a:schemeClr val="bg1"/>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p>
                </p:txBody>
              </p:sp>
            </p:grpSp>
            <p:sp>
              <p:nvSpPr>
                <p:cNvPr id="155" name="Freeform 154"/>
                <p:cNvSpPr/>
                <p:nvPr/>
              </p:nvSpPr>
              <p:spPr>
                <a:xfrm>
                  <a:off x="6818730" y="5093714"/>
                  <a:ext cx="538349" cy="89727"/>
                </a:xfrm>
                <a:custGeom>
                  <a:avLst/>
                  <a:gdLst>
                    <a:gd name="connsiteX0" fmla="*/ 537223 w 538349"/>
                    <a:gd name="connsiteY0" fmla="*/ 84146 h 89727"/>
                    <a:gd name="connsiteX1" fmla="*/ 538349 w 538349"/>
                    <a:gd name="connsiteY1" fmla="*/ 84146 h 89727"/>
                    <a:gd name="connsiteX2" fmla="*/ 538349 w 538349"/>
                    <a:gd name="connsiteY2" fmla="*/ 89727 h 89727"/>
                    <a:gd name="connsiteX3" fmla="*/ 0 w 538349"/>
                    <a:gd name="connsiteY3" fmla="*/ 84146 h 89727"/>
                    <a:gd name="connsiteX4" fmla="*/ 1127 w 538349"/>
                    <a:gd name="connsiteY4" fmla="*/ 84146 h 89727"/>
                    <a:gd name="connsiteX5" fmla="*/ 0 w 538349"/>
                    <a:gd name="connsiteY5" fmla="*/ 89727 h 89727"/>
                    <a:gd name="connsiteX6" fmla="*/ 89727 w 538349"/>
                    <a:gd name="connsiteY6" fmla="*/ 0 h 89727"/>
                    <a:gd name="connsiteX7" fmla="*/ 448622 w 538349"/>
                    <a:gd name="connsiteY7" fmla="*/ 0 h 89727"/>
                    <a:gd name="connsiteX8" fmla="*/ 531298 w 538349"/>
                    <a:gd name="connsiteY8" fmla="*/ 54801 h 89727"/>
                    <a:gd name="connsiteX9" fmla="*/ 537223 w 538349"/>
                    <a:gd name="connsiteY9" fmla="*/ 84146 h 89727"/>
                    <a:gd name="connsiteX10" fmla="*/ 1127 w 538349"/>
                    <a:gd name="connsiteY10" fmla="*/ 84146 h 89727"/>
                    <a:gd name="connsiteX11" fmla="*/ 7051 w 538349"/>
                    <a:gd name="connsiteY11" fmla="*/ 54801 h 89727"/>
                    <a:gd name="connsiteX12" fmla="*/ 89727 w 538349"/>
                    <a:gd name="connsiteY12" fmla="*/ 0 h 89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8349" h="89727">
                      <a:moveTo>
                        <a:pt x="537223" y="84146"/>
                      </a:moveTo>
                      <a:lnTo>
                        <a:pt x="538349" y="84146"/>
                      </a:lnTo>
                      <a:lnTo>
                        <a:pt x="538349" y="89727"/>
                      </a:lnTo>
                      <a:close/>
                      <a:moveTo>
                        <a:pt x="0" y="84146"/>
                      </a:moveTo>
                      <a:lnTo>
                        <a:pt x="1127" y="84146"/>
                      </a:lnTo>
                      <a:lnTo>
                        <a:pt x="0" y="89727"/>
                      </a:lnTo>
                      <a:close/>
                      <a:moveTo>
                        <a:pt x="89727" y="0"/>
                      </a:moveTo>
                      <a:lnTo>
                        <a:pt x="448622" y="0"/>
                      </a:lnTo>
                      <a:cubicBezTo>
                        <a:pt x="485789" y="0"/>
                        <a:pt x="517677" y="22597"/>
                        <a:pt x="531298" y="54801"/>
                      </a:cubicBezTo>
                      <a:lnTo>
                        <a:pt x="537223" y="84146"/>
                      </a:lnTo>
                      <a:lnTo>
                        <a:pt x="1127" y="84146"/>
                      </a:lnTo>
                      <a:lnTo>
                        <a:pt x="7051" y="54801"/>
                      </a:lnTo>
                      <a:cubicBezTo>
                        <a:pt x="20673" y="22597"/>
                        <a:pt x="52561" y="0"/>
                        <a:pt x="89727" y="0"/>
                      </a:cubicBez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p>
              </p:txBody>
            </p:sp>
            <p:sp>
              <p:nvSpPr>
                <p:cNvPr id="156" name="Freeform 155"/>
                <p:cNvSpPr/>
                <p:nvPr/>
              </p:nvSpPr>
              <p:spPr>
                <a:xfrm flipV="1">
                  <a:off x="6818466" y="6007662"/>
                  <a:ext cx="538349" cy="89727"/>
                </a:xfrm>
                <a:custGeom>
                  <a:avLst/>
                  <a:gdLst>
                    <a:gd name="connsiteX0" fmla="*/ 537223 w 538349"/>
                    <a:gd name="connsiteY0" fmla="*/ 84146 h 89727"/>
                    <a:gd name="connsiteX1" fmla="*/ 538349 w 538349"/>
                    <a:gd name="connsiteY1" fmla="*/ 84146 h 89727"/>
                    <a:gd name="connsiteX2" fmla="*/ 538349 w 538349"/>
                    <a:gd name="connsiteY2" fmla="*/ 89727 h 89727"/>
                    <a:gd name="connsiteX3" fmla="*/ 0 w 538349"/>
                    <a:gd name="connsiteY3" fmla="*/ 84146 h 89727"/>
                    <a:gd name="connsiteX4" fmla="*/ 1127 w 538349"/>
                    <a:gd name="connsiteY4" fmla="*/ 84146 h 89727"/>
                    <a:gd name="connsiteX5" fmla="*/ 0 w 538349"/>
                    <a:gd name="connsiteY5" fmla="*/ 89727 h 89727"/>
                    <a:gd name="connsiteX6" fmla="*/ 89727 w 538349"/>
                    <a:gd name="connsiteY6" fmla="*/ 0 h 89727"/>
                    <a:gd name="connsiteX7" fmla="*/ 448622 w 538349"/>
                    <a:gd name="connsiteY7" fmla="*/ 0 h 89727"/>
                    <a:gd name="connsiteX8" fmla="*/ 531298 w 538349"/>
                    <a:gd name="connsiteY8" fmla="*/ 54801 h 89727"/>
                    <a:gd name="connsiteX9" fmla="*/ 537223 w 538349"/>
                    <a:gd name="connsiteY9" fmla="*/ 84146 h 89727"/>
                    <a:gd name="connsiteX10" fmla="*/ 1127 w 538349"/>
                    <a:gd name="connsiteY10" fmla="*/ 84146 h 89727"/>
                    <a:gd name="connsiteX11" fmla="*/ 7051 w 538349"/>
                    <a:gd name="connsiteY11" fmla="*/ 54801 h 89727"/>
                    <a:gd name="connsiteX12" fmla="*/ 89727 w 538349"/>
                    <a:gd name="connsiteY12" fmla="*/ 0 h 89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8349" h="89727">
                      <a:moveTo>
                        <a:pt x="537223" y="84146"/>
                      </a:moveTo>
                      <a:lnTo>
                        <a:pt x="538349" y="84146"/>
                      </a:lnTo>
                      <a:lnTo>
                        <a:pt x="538349" y="89727"/>
                      </a:lnTo>
                      <a:close/>
                      <a:moveTo>
                        <a:pt x="0" y="84146"/>
                      </a:moveTo>
                      <a:lnTo>
                        <a:pt x="1127" y="84146"/>
                      </a:lnTo>
                      <a:lnTo>
                        <a:pt x="0" y="89727"/>
                      </a:lnTo>
                      <a:close/>
                      <a:moveTo>
                        <a:pt x="89727" y="0"/>
                      </a:moveTo>
                      <a:lnTo>
                        <a:pt x="448622" y="0"/>
                      </a:lnTo>
                      <a:cubicBezTo>
                        <a:pt x="485789" y="0"/>
                        <a:pt x="517677" y="22597"/>
                        <a:pt x="531298" y="54801"/>
                      </a:cubicBezTo>
                      <a:lnTo>
                        <a:pt x="537223" y="84146"/>
                      </a:lnTo>
                      <a:lnTo>
                        <a:pt x="1127" y="84146"/>
                      </a:lnTo>
                      <a:lnTo>
                        <a:pt x="7051" y="54801"/>
                      </a:lnTo>
                      <a:cubicBezTo>
                        <a:pt x="20673" y="22597"/>
                        <a:pt x="52561" y="0"/>
                        <a:pt x="89727" y="0"/>
                      </a:cubicBez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p>
              </p:txBody>
            </p:sp>
            <p:sp>
              <p:nvSpPr>
                <p:cNvPr id="157" name="Rectangle 156"/>
                <p:cNvSpPr/>
                <p:nvPr/>
              </p:nvSpPr>
              <p:spPr>
                <a:xfrm>
                  <a:off x="7379711" y="5236763"/>
                  <a:ext cx="18288" cy="103782"/>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p>
              </p:txBody>
            </p:sp>
            <p:sp>
              <p:nvSpPr>
                <p:cNvPr id="158" name="Rectangle 157"/>
                <p:cNvSpPr/>
                <p:nvPr/>
              </p:nvSpPr>
              <p:spPr>
                <a:xfrm>
                  <a:off x="7380153" y="5370501"/>
                  <a:ext cx="18288" cy="103782"/>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p>
              </p:txBody>
            </p:sp>
          </p:grpSp>
          <p:sp>
            <p:nvSpPr>
              <p:cNvPr id="147" name="Rectangle 146"/>
              <p:cNvSpPr/>
              <p:nvPr/>
            </p:nvSpPr>
            <p:spPr>
              <a:xfrm>
                <a:off x="6627142" y="5919992"/>
                <a:ext cx="128016" cy="91440"/>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p>
            </p:txBody>
          </p:sp>
          <p:sp>
            <p:nvSpPr>
              <p:cNvPr id="148" name="Rectangle 147"/>
              <p:cNvSpPr/>
              <p:nvPr/>
            </p:nvSpPr>
            <p:spPr>
              <a:xfrm>
                <a:off x="6763728" y="5920574"/>
                <a:ext cx="256032"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p>
            </p:txBody>
          </p:sp>
          <p:sp>
            <p:nvSpPr>
              <p:cNvPr id="149" name="Rectangle 148"/>
              <p:cNvSpPr/>
              <p:nvPr/>
            </p:nvSpPr>
            <p:spPr>
              <a:xfrm>
                <a:off x="6623516" y="6022533"/>
                <a:ext cx="396244" cy="219456"/>
              </a:xfrm>
              <a:prstGeom prst="rect">
                <a:avLst/>
              </a:prstGeom>
              <a:solidFill>
                <a:srgbClr val="BABB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p>
            </p:txBody>
          </p:sp>
          <p:sp>
            <p:nvSpPr>
              <p:cNvPr id="150" name="Rectangle 149"/>
              <p:cNvSpPr/>
              <p:nvPr/>
            </p:nvSpPr>
            <p:spPr>
              <a:xfrm>
                <a:off x="6624714" y="6256150"/>
                <a:ext cx="392618" cy="761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p>
            </p:txBody>
          </p:sp>
          <p:sp>
            <p:nvSpPr>
              <p:cNvPr id="151" name="Rectangle 150"/>
              <p:cNvSpPr/>
              <p:nvPr/>
            </p:nvSpPr>
            <p:spPr>
              <a:xfrm>
                <a:off x="6624714" y="6338981"/>
                <a:ext cx="392618" cy="761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p>
            </p:txBody>
          </p:sp>
          <p:sp>
            <p:nvSpPr>
              <p:cNvPr id="152" name="Rectangle 151"/>
              <p:cNvSpPr/>
              <p:nvPr/>
            </p:nvSpPr>
            <p:spPr>
              <a:xfrm>
                <a:off x="6624714" y="6424055"/>
                <a:ext cx="392618" cy="761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p>
            </p:txBody>
          </p:sp>
          <p:sp>
            <p:nvSpPr>
              <p:cNvPr id="153" name="Rectangle 152"/>
              <p:cNvSpPr/>
              <p:nvPr/>
            </p:nvSpPr>
            <p:spPr>
              <a:xfrm>
                <a:off x="6625524" y="6510440"/>
                <a:ext cx="392618" cy="761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p>
            </p:txBody>
          </p:sp>
        </p:grpSp>
      </p:grpSp>
      <p:sp>
        <p:nvSpPr>
          <p:cNvPr id="161" name="Oval 3"/>
          <p:cNvSpPr>
            <a:spLocks noChangeArrowheads="1"/>
          </p:cNvSpPr>
          <p:nvPr/>
        </p:nvSpPr>
        <p:spPr bwMode="gray">
          <a:xfrm>
            <a:off x="9303748" y="4839504"/>
            <a:ext cx="146304" cy="148167"/>
          </a:xfrm>
          <a:prstGeom prst="ellipse">
            <a:avLst/>
          </a:prstGeom>
          <a:solidFill>
            <a:srgbClr val="6EB946"/>
          </a:solidFill>
          <a:ln w="6350">
            <a:noFill/>
            <a:round/>
            <a:headEnd/>
            <a:tailEnd/>
          </a:ln>
          <a:effectLst/>
        </p:spPr>
        <p:txBody>
          <a:bodyPr wrap="none" lIns="0" tIns="0" rIns="0" bIns="0" anchor="ctr"/>
          <a:lstStyle/>
          <a:p>
            <a:pPr fontAlgn="base">
              <a:spcBef>
                <a:spcPct val="0"/>
              </a:spcBef>
              <a:spcAft>
                <a:spcPct val="0"/>
              </a:spcAft>
            </a:pPr>
            <a:endParaRPr lang="en-CA" b="1" dirty="0">
              <a:solidFill>
                <a:prstClr val="black"/>
              </a:solidFill>
              <a:latin typeface="Arial" pitchFamily="34" charset="0"/>
              <a:cs typeface="Arial" pitchFamily="34" charset="0"/>
            </a:endParaRPr>
          </a:p>
        </p:txBody>
      </p:sp>
      <p:sp>
        <p:nvSpPr>
          <p:cNvPr id="162" name="Oval 3"/>
          <p:cNvSpPr>
            <a:spLocks noChangeArrowheads="1"/>
          </p:cNvSpPr>
          <p:nvPr/>
        </p:nvSpPr>
        <p:spPr bwMode="gray">
          <a:xfrm>
            <a:off x="11427887" y="4830103"/>
            <a:ext cx="146304" cy="148167"/>
          </a:xfrm>
          <a:prstGeom prst="ellipse">
            <a:avLst/>
          </a:prstGeom>
          <a:solidFill>
            <a:schemeClr val="tx1">
              <a:lumMod val="50000"/>
              <a:lumOff val="50000"/>
            </a:schemeClr>
          </a:solidFill>
          <a:ln w="6350">
            <a:noFill/>
            <a:round/>
            <a:headEnd/>
            <a:tailEnd/>
          </a:ln>
          <a:effectLst/>
        </p:spPr>
        <p:txBody>
          <a:bodyPr wrap="none" lIns="0" tIns="0" rIns="0" bIns="0" anchor="ctr"/>
          <a:lstStyle/>
          <a:p>
            <a:pPr fontAlgn="base">
              <a:spcBef>
                <a:spcPct val="0"/>
              </a:spcBef>
              <a:spcAft>
                <a:spcPct val="0"/>
              </a:spcAft>
            </a:pPr>
            <a:endParaRPr lang="en-CA" b="1" dirty="0">
              <a:solidFill>
                <a:prstClr val="black"/>
              </a:solidFill>
              <a:latin typeface="Arial" pitchFamily="34" charset="0"/>
              <a:cs typeface="Arial" pitchFamily="34" charset="0"/>
            </a:endParaRPr>
          </a:p>
        </p:txBody>
      </p:sp>
      <p:sp>
        <p:nvSpPr>
          <p:cNvPr id="163" name="Oval 3"/>
          <p:cNvSpPr>
            <a:spLocks noChangeArrowheads="1"/>
          </p:cNvSpPr>
          <p:nvPr/>
        </p:nvSpPr>
        <p:spPr bwMode="gray">
          <a:xfrm>
            <a:off x="9303748" y="5077612"/>
            <a:ext cx="146304" cy="148167"/>
          </a:xfrm>
          <a:prstGeom prst="ellipse">
            <a:avLst/>
          </a:prstGeom>
          <a:solidFill>
            <a:srgbClr val="FFC000"/>
          </a:solidFill>
          <a:ln w="6350">
            <a:noFill/>
            <a:round/>
            <a:headEnd/>
            <a:tailEnd/>
          </a:ln>
          <a:effectLst/>
        </p:spPr>
        <p:txBody>
          <a:bodyPr wrap="none" lIns="0" tIns="0" rIns="0" bIns="0" anchor="ctr"/>
          <a:lstStyle/>
          <a:p>
            <a:pPr fontAlgn="base">
              <a:spcBef>
                <a:spcPct val="0"/>
              </a:spcBef>
              <a:spcAft>
                <a:spcPct val="0"/>
              </a:spcAft>
            </a:pPr>
            <a:endParaRPr lang="en-CA" b="1" dirty="0">
              <a:solidFill>
                <a:prstClr val="black"/>
              </a:solidFill>
              <a:latin typeface="Arial" pitchFamily="34" charset="0"/>
              <a:cs typeface="Arial" pitchFamily="34" charset="0"/>
            </a:endParaRPr>
          </a:p>
        </p:txBody>
      </p:sp>
      <p:sp>
        <p:nvSpPr>
          <p:cNvPr id="164" name="Oval 3"/>
          <p:cNvSpPr>
            <a:spLocks noChangeArrowheads="1"/>
          </p:cNvSpPr>
          <p:nvPr/>
        </p:nvSpPr>
        <p:spPr bwMode="gray">
          <a:xfrm>
            <a:off x="11427887" y="5060022"/>
            <a:ext cx="146304" cy="148167"/>
          </a:xfrm>
          <a:prstGeom prst="ellipse">
            <a:avLst/>
          </a:prstGeom>
          <a:solidFill>
            <a:schemeClr val="tx1">
              <a:lumMod val="50000"/>
              <a:lumOff val="50000"/>
            </a:schemeClr>
          </a:solidFill>
          <a:ln w="6350">
            <a:noFill/>
            <a:round/>
            <a:headEnd/>
            <a:tailEnd/>
          </a:ln>
          <a:effectLst/>
        </p:spPr>
        <p:txBody>
          <a:bodyPr wrap="none" lIns="0" tIns="0" rIns="0" bIns="0" anchor="ctr"/>
          <a:lstStyle/>
          <a:p>
            <a:pPr fontAlgn="base">
              <a:spcBef>
                <a:spcPct val="0"/>
              </a:spcBef>
              <a:spcAft>
                <a:spcPct val="0"/>
              </a:spcAft>
            </a:pPr>
            <a:endParaRPr lang="en-CA" b="1" dirty="0">
              <a:solidFill>
                <a:prstClr val="black"/>
              </a:solidFill>
              <a:latin typeface="Arial" pitchFamily="34" charset="0"/>
              <a:cs typeface="Arial" pitchFamily="34" charset="0"/>
            </a:endParaRPr>
          </a:p>
        </p:txBody>
      </p:sp>
      <p:sp>
        <p:nvSpPr>
          <p:cNvPr id="165" name="Oval 3"/>
          <p:cNvSpPr>
            <a:spLocks noChangeArrowheads="1"/>
          </p:cNvSpPr>
          <p:nvPr/>
        </p:nvSpPr>
        <p:spPr bwMode="gray">
          <a:xfrm>
            <a:off x="9303748" y="5296129"/>
            <a:ext cx="146304" cy="148167"/>
          </a:xfrm>
          <a:prstGeom prst="ellipse">
            <a:avLst/>
          </a:prstGeom>
          <a:solidFill>
            <a:srgbClr val="6EB946"/>
          </a:solidFill>
          <a:ln w="6350">
            <a:noFill/>
            <a:round/>
            <a:headEnd/>
            <a:tailEnd/>
          </a:ln>
          <a:effectLst/>
        </p:spPr>
        <p:txBody>
          <a:bodyPr wrap="none" lIns="0" tIns="0" rIns="0" bIns="0" anchor="ctr"/>
          <a:lstStyle/>
          <a:p>
            <a:pPr fontAlgn="base">
              <a:spcBef>
                <a:spcPct val="0"/>
              </a:spcBef>
              <a:spcAft>
                <a:spcPct val="0"/>
              </a:spcAft>
            </a:pPr>
            <a:endParaRPr lang="en-CA" b="1" dirty="0">
              <a:solidFill>
                <a:prstClr val="black"/>
              </a:solidFill>
              <a:latin typeface="Arial" pitchFamily="34" charset="0"/>
              <a:cs typeface="Arial" pitchFamily="34" charset="0"/>
            </a:endParaRPr>
          </a:p>
        </p:txBody>
      </p:sp>
      <p:sp>
        <p:nvSpPr>
          <p:cNvPr id="166" name="Oval 3"/>
          <p:cNvSpPr>
            <a:spLocks noChangeArrowheads="1"/>
          </p:cNvSpPr>
          <p:nvPr/>
        </p:nvSpPr>
        <p:spPr bwMode="gray">
          <a:xfrm>
            <a:off x="11427887" y="5289941"/>
            <a:ext cx="146304" cy="148167"/>
          </a:xfrm>
          <a:prstGeom prst="ellipse">
            <a:avLst/>
          </a:prstGeom>
          <a:solidFill>
            <a:schemeClr val="tx1">
              <a:lumMod val="50000"/>
              <a:lumOff val="50000"/>
            </a:schemeClr>
          </a:solidFill>
          <a:ln w="6350">
            <a:noFill/>
            <a:round/>
            <a:headEnd/>
            <a:tailEnd/>
          </a:ln>
          <a:effectLst/>
        </p:spPr>
        <p:txBody>
          <a:bodyPr wrap="none" lIns="0" tIns="0" rIns="0" bIns="0" anchor="ctr"/>
          <a:lstStyle/>
          <a:p>
            <a:pPr fontAlgn="base">
              <a:spcBef>
                <a:spcPct val="0"/>
              </a:spcBef>
              <a:spcAft>
                <a:spcPct val="0"/>
              </a:spcAft>
            </a:pPr>
            <a:endParaRPr lang="en-CA" b="1" dirty="0">
              <a:solidFill>
                <a:prstClr val="black"/>
              </a:solidFill>
              <a:latin typeface="Arial" pitchFamily="34" charset="0"/>
              <a:cs typeface="Arial" pitchFamily="34" charset="0"/>
            </a:endParaRPr>
          </a:p>
        </p:txBody>
      </p:sp>
      <p:sp>
        <p:nvSpPr>
          <p:cNvPr id="167" name="Oval 3"/>
          <p:cNvSpPr>
            <a:spLocks noChangeArrowheads="1"/>
          </p:cNvSpPr>
          <p:nvPr/>
        </p:nvSpPr>
        <p:spPr bwMode="gray">
          <a:xfrm>
            <a:off x="9303748" y="5533895"/>
            <a:ext cx="146304" cy="148167"/>
          </a:xfrm>
          <a:prstGeom prst="ellipse">
            <a:avLst/>
          </a:prstGeom>
          <a:solidFill>
            <a:srgbClr val="FFC000"/>
          </a:solidFill>
          <a:ln w="6350">
            <a:noFill/>
            <a:round/>
            <a:headEnd/>
            <a:tailEnd/>
          </a:ln>
          <a:effectLst/>
        </p:spPr>
        <p:txBody>
          <a:bodyPr wrap="none" lIns="0" tIns="0" rIns="0" bIns="0" anchor="ctr"/>
          <a:lstStyle/>
          <a:p>
            <a:pPr fontAlgn="base">
              <a:spcBef>
                <a:spcPct val="0"/>
              </a:spcBef>
              <a:spcAft>
                <a:spcPct val="0"/>
              </a:spcAft>
            </a:pPr>
            <a:endParaRPr lang="en-CA" b="1" dirty="0">
              <a:solidFill>
                <a:prstClr val="black"/>
              </a:solidFill>
              <a:latin typeface="Arial" pitchFamily="34" charset="0"/>
              <a:cs typeface="Arial" pitchFamily="34" charset="0"/>
            </a:endParaRPr>
          </a:p>
        </p:txBody>
      </p:sp>
      <p:sp>
        <p:nvSpPr>
          <p:cNvPr id="168" name="Oval 3"/>
          <p:cNvSpPr>
            <a:spLocks noChangeArrowheads="1"/>
          </p:cNvSpPr>
          <p:nvPr/>
        </p:nvSpPr>
        <p:spPr bwMode="gray">
          <a:xfrm>
            <a:off x="9303748" y="5747918"/>
            <a:ext cx="146304" cy="148167"/>
          </a:xfrm>
          <a:prstGeom prst="ellipse">
            <a:avLst/>
          </a:prstGeom>
          <a:solidFill>
            <a:srgbClr val="FFC000"/>
          </a:solidFill>
          <a:ln w="6350">
            <a:noFill/>
            <a:round/>
            <a:headEnd/>
            <a:tailEnd/>
          </a:ln>
          <a:effectLst/>
        </p:spPr>
        <p:txBody>
          <a:bodyPr wrap="none" lIns="0" tIns="0" rIns="0" bIns="0" anchor="ctr"/>
          <a:lstStyle/>
          <a:p>
            <a:pPr fontAlgn="base">
              <a:spcBef>
                <a:spcPct val="0"/>
              </a:spcBef>
              <a:spcAft>
                <a:spcPct val="0"/>
              </a:spcAft>
            </a:pPr>
            <a:endParaRPr lang="en-CA" b="1" dirty="0">
              <a:solidFill>
                <a:prstClr val="black"/>
              </a:solidFill>
              <a:latin typeface="Arial" pitchFamily="34" charset="0"/>
              <a:cs typeface="Arial" pitchFamily="34" charset="0"/>
            </a:endParaRPr>
          </a:p>
        </p:txBody>
      </p:sp>
      <p:sp>
        <p:nvSpPr>
          <p:cNvPr id="169" name="Oval 3"/>
          <p:cNvSpPr>
            <a:spLocks noChangeArrowheads="1"/>
          </p:cNvSpPr>
          <p:nvPr/>
        </p:nvSpPr>
        <p:spPr bwMode="gray">
          <a:xfrm>
            <a:off x="11427887" y="5747918"/>
            <a:ext cx="146304" cy="148167"/>
          </a:xfrm>
          <a:prstGeom prst="ellipse">
            <a:avLst/>
          </a:prstGeom>
          <a:solidFill>
            <a:schemeClr val="tx1">
              <a:lumMod val="50000"/>
              <a:lumOff val="50000"/>
            </a:schemeClr>
          </a:solidFill>
          <a:ln w="6350">
            <a:noFill/>
            <a:round/>
            <a:headEnd/>
            <a:tailEnd/>
          </a:ln>
          <a:effectLst/>
        </p:spPr>
        <p:txBody>
          <a:bodyPr wrap="none" lIns="0" tIns="0" rIns="0" bIns="0" anchor="ctr"/>
          <a:lstStyle/>
          <a:p>
            <a:pPr fontAlgn="base">
              <a:spcBef>
                <a:spcPct val="0"/>
              </a:spcBef>
              <a:spcAft>
                <a:spcPct val="0"/>
              </a:spcAft>
            </a:pPr>
            <a:endParaRPr lang="en-CA" b="1" dirty="0">
              <a:solidFill>
                <a:prstClr val="black"/>
              </a:solidFill>
              <a:latin typeface="Arial" pitchFamily="34" charset="0"/>
              <a:cs typeface="Arial" pitchFamily="34" charset="0"/>
            </a:endParaRPr>
          </a:p>
        </p:txBody>
      </p:sp>
      <p:pic>
        <p:nvPicPr>
          <p:cNvPr id="170"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021591" y="1300708"/>
            <a:ext cx="780738" cy="2108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71" name="Group 170"/>
          <p:cNvGrpSpPr/>
          <p:nvPr/>
        </p:nvGrpSpPr>
        <p:grpSpPr>
          <a:xfrm>
            <a:off x="11427887" y="5519860"/>
            <a:ext cx="146304" cy="146304"/>
            <a:chOff x="6889470" y="176130"/>
            <a:chExt cx="146304" cy="146304"/>
          </a:xfrm>
        </p:grpSpPr>
        <p:grpSp>
          <p:nvGrpSpPr>
            <p:cNvPr id="172" name="Group 8"/>
            <p:cNvGrpSpPr>
              <a:grpSpLocks noChangeAspect="1"/>
            </p:cNvGrpSpPr>
            <p:nvPr/>
          </p:nvGrpSpPr>
          <p:grpSpPr bwMode="gray">
            <a:xfrm>
              <a:off x="6889470" y="176130"/>
              <a:ext cx="146304" cy="146304"/>
              <a:chOff x="536" y="1265"/>
              <a:chExt cx="133" cy="136"/>
            </a:xfrm>
          </p:grpSpPr>
          <p:sp>
            <p:nvSpPr>
              <p:cNvPr id="174" name="Arc 9"/>
              <p:cNvSpPr>
                <a:spLocks/>
              </p:cNvSpPr>
              <p:nvPr/>
            </p:nvSpPr>
            <p:spPr bwMode="gray">
              <a:xfrm>
                <a:off x="600" y="1265"/>
                <a:ext cx="69" cy="136"/>
              </a:xfrm>
              <a:custGeom>
                <a:avLst/>
                <a:gdLst>
                  <a:gd name="G0" fmla="+- 338 0 0"/>
                  <a:gd name="G1" fmla="+- 21600 0 0"/>
                  <a:gd name="G2" fmla="+- 21600 0 0"/>
                  <a:gd name="T0" fmla="*/ 0 w 21938"/>
                  <a:gd name="T1" fmla="*/ 3 h 43191"/>
                  <a:gd name="T2" fmla="*/ 954 w 21938"/>
                  <a:gd name="T3" fmla="*/ 43191 h 43191"/>
                  <a:gd name="T4" fmla="*/ 338 w 21938"/>
                  <a:gd name="T5" fmla="*/ 21600 h 43191"/>
                </a:gdLst>
                <a:ahLst/>
                <a:cxnLst>
                  <a:cxn ang="0">
                    <a:pos x="T0" y="T1"/>
                  </a:cxn>
                  <a:cxn ang="0">
                    <a:pos x="T2" y="T3"/>
                  </a:cxn>
                  <a:cxn ang="0">
                    <a:pos x="T4" y="T5"/>
                  </a:cxn>
                </a:cxnLst>
                <a:rect l="0" t="0" r="r" b="b"/>
                <a:pathLst>
                  <a:path w="21938" h="43191" fill="none" extrusionOk="0">
                    <a:moveTo>
                      <a:pt x="-1" y="2"/>
                    </a:moveTo>
                    <a:cubicBezTo>
                      <a:pt x="112" y="0"/>
                      <a:pt x="225" y="-1"/>
                      <a:pt x="338" y="0"/>
                    </a:cubicBezTo>
                    <a:cubicBezTo>
                      <a:pt x="12267" y="0"/>
                      <a:pt x="21938" y="9670"/>
                      <a:pt x="21938" y="21600"/>
                    </a:cubicBezTo>
                    <a:cubicBezTo>
                      <a:pt x="21938" y="33289"/>
                      <a:pt x="12638" y="42857"/>
                      <a:pt x="954" y="43191"/>
                    </a:cubicBezTo>
                  </a:path>
                  <a:path w="21938" h="43191" stroke="0" extrusionOk="0">
                    <a:moveTo>
                      <a:pt x="-1" y="2"/>
                    </a:moveTo>
                    <a:cubicBezTo>
                      <a:pt x="112" y="0"/>
                      <a:pt x="225" y="-1"/>
                      <a:pt x="338" y="0"/>
                    </a:cubicBezTo>
                    <a:cubicBezTo>
                      <a:pt x="12267" y="0"/>
                      <a:pt x="21938" y="9670"/>
                      <a:pt x="21938" y="21600"/>
                    </a:cubicBezTo>
                    <a:cubicBezTo>
                      <a:pt x="21938" y="33289"/>
                      <a:pt x="12638" y="42857"/>
                      <a:pt x="954" y="43191"/>
                    </a:cubicBezTo>
                    <a:lnTo>
                      <a:pt x="338" y="21600"/>
                    </a:lnTo>
                    <a:close/>
                  </a:path>
                </a:pathLst>
              </a:custGeom>
              <a:solidFill>
                <a:schemeClr val="tx1">
                  <a:lumMod val="50000"/>
                  <a:lumOff val="50000"/>
                </a:schemeClr>
              </a:solidFill>
              <a:ln w="6350">
                <a:noFill/>
                <a:round/>
                <a:headEnd/>
                <a:tailEnd/>
              </a:ln>
              <a:effectLst/>
            </p:spPr>
            <p:txBody>
              <a:bodyPr wrap="none" lIns="0" tIns="0" rIns="0" bIns="0" anchor="ctr"/>
              <a:lstStyle/>
              <a:p>
                <a:pPr fontAlgn="base">
                  <a:spcBef>
                    <a:spcPct val="0"/>
                  </a:spcBef>
                  <a:spcAft>
                    <a:spcPct val="0"/>
                  </a:spcAft>
                </a:pPr>
                <a:endParaRPr lang="en-CA" b="1" dirty="0">
                  <a:solidFill>
                    <a:prstClr val="black"/>
                  </a:solidFill>
                  <a:latin typeface="Arial" pitchFamily="34" charset="0"/>
                  <a:cs typeface="Arial" pitchFamily="34" charset="0"/>
                </a:endParaRPr>
              </a:p>
            </p:txBody>
          </p:sp>
          <p:sp>
            <p:nvSpPr>
              <p:cNvPr id="175" name="Arc 10"/>
              <p:cNvSpPr>
                <a:spLocks/>
              </p:cNvSpPr>
              <p:nvPr/>
            </p:nvSpPr>
            <p:spPr bwMode="gray">
              <a:xfrm>
                <a:off x="536" y="1265"/>
                <a:ext cx="68" cy="136"/>
              </a:xfrm>
              <a:custGeom>
                <a:avLst/>
                <a:gdLst>
                  <a:gd name="G0" fmla="+- 21600 0 0"/>
                  <a:gd name="G1" fmla="+- 21600 0 0"/>
                  <a:gd name="G2" fmla="+- 21600 0 0"/>
                  <a:gd name="T0" fmla="*/ 21283 w 21600"/>
                  <a:gd name="T1" fmla="*/ 43198 h 43198"/>
                  <a:gd name="T2" fmla="*/ 21599 w 21600"/>
                  <a:gd name="T3" fmla="*/ 0 h 43198"/>
                  <a:gd name="T4" fmla="*/ 21600 w 21600"/>
                  <a:gd name="T5" fmla="*/ 21600 h 43198"/>
                </a:gdLst>
                <a:ahLst/>
                <a:cxnLst>
                  <a:cxn ang="0">
                    <a:pos x="T0" y="T1"/>
                  </a:cxn>
                  <a:cxn ang="0">
                    <a:pos x="T2" y="T3"/>
                  </a:cxn>
                  <a:cxn ang="0">
                    <a:pos x="T4" y="T5"/>
                  </a:cxn>
                </a:cxnLst>
                <a:rect l="0" t="0" r="r" b="b"/>
                <a:pathLst>
                  <a:path w="21600" h="43198" fill="none" extrusionOk="0">
                    <a:moveTo>
                      <a:pt x="21283" y="43197"/>
                    </a:moveTo>
                    <a:cubicBezTo>
                      <a:pt x="9478" y="43024"/>
                      <a:pt x="0" y="33405"/>
                      <a:pt x="0" y="21600"/>
                    </a:cubicBezTo>
                    <a:cubicBezTo>
                      <a:pt x="-1" y="9671"/>
                      <a:pt x="9670" y="0"/>
                      <a:pt x="21599" y="0"/>
                    </a:cubicBezTo>
                  </a:path>
                  <a:path w="21600" h="43198" stroke="0" extrusionOk="0">
                    <a:moveTo>
                      <a:pt x="21283" y="43197"/>
                    </a:moveTo>
                    <a:cubicBezTo>
                      <a:pt x="9478" y="43024"/>
                      <a:pt x="0" y="33405"/>
                      <a:pt x="0" y="21600"/>
                    </a:cubicBezTo>
                    <a:cubicBezTo>
                      <a:pt x="-1" y="9671"/>
                      <a:pt x="9670" y="0"/>
                      <a:pt x="21599" y="0"/>
                    </a:cubicBezTo>
                    <a:lnTo>
                      <a:pt x="21600" y="21600"/>
                    </a:lnTo>
                    <a:close/>
                  </a:path>
                </a:pathLst>
              </a:custGeom>
              <a:solidFill>
                <a:schemeClr val="tx1">
                  <a:lumMod val="50000"/>
                  <a:lumOff val="50000"/>
                </a:schemeClr>
              </a:solidFill>
              <a:ln w="6350">
                <a:noFill/>
                <a:round/>
                <a:headEnd/>
                <a:tailEnd/>
              </a:ln>
              <a:effectLst/>
            </p:spPr>
            <p:txBody>
              <a:bodyPr wrap="none" lIns="0" tIns="0" rIns="0" bIns="0" anchor="ctr"/>
              <a:lstStyle/>
              <a:p>
                <a:pPr fontAlgn="base">
                  <a:spcBef>
                    <a:spcPct val="0"/>
                  </a:spcBef>
                  <a:spcAft>
                    <a:spcPct val="0"/>
                  </a:spcAft>
                </a:pPr>
                <a:endParaRPr lang="en-CA" b="1" dirty="0">
                  <a:solidFill>
                    <a:prstClr val="black"/>
                  </a:solidFill>
                  <a:latin typeface="Arial" pitchFamily="34" charset="0"/>
                  <a:cs typeface="Arial" pitchFamily="34" charset="0"/>
                </a:endParaRPr>
              </a:p>
            </p:txBody>
          </p:sp>
        </p:grpSp>
        <p:sp>
          <p:nvSpPr>
            <p:cNvPr id="173" name="Freeform 172"/>
            <p:cNvSpPr>
              <a:spLocks/>
            </p:cNvSpPr>
            <p:nvPr/>
          </p:nvSpPr>
          <p:spPr bwMode="gray">
            <a:xfrm>
              <a:off x="6960978" y="249165"/>
              <a:ext cx="74732" cy="73152"/>
            </a:xfrm>
            <a:custGeom>
              <a:avLst/>
              <a:gdLst>
                <a:gd name="connsiteX0" fmla="*/ 0 w 74732"/>
                <a:gd name="connsiteY0" fmla="*/ 0 h 73152"/>
                <a:gd name="connsiteX1" fmla="*/ 74729 w 74732"/>
                <a:gd name="connsiteY1" fmla="*/ 0 h 73152"/>
                <a:gd name="connsiteX2" fmla="*/ 74732 w 74732"/>
                <a:gd name="connsiteY2" fmla="*/ 15 h 73152"/>
                <a:gd name="connsiteX3" fmla="*/ 2131 w 74732"/>
                <a:gd name="connsiteY3" fmla="*/ 73152 h 73152"/>
                <a:gd name="connsiteX4" fmla="*/ 0 w 74732"/>
                <a:gd name="connsiteY4" fmla="*/ 15 h 73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732" h="73152">
                  <a:moveTo>
                    <a:pt x="0" y="0"/>
                  </a:moveTo>
                  <a:lnTo>
                    <a:pt x="74729" y="0"/>
                  </a:lnTo>
                  <a:lnTo>
                    <a:pt x="74732" y="15"/>
                  </a:lnTo>
                  <a:cubicBezTo>
                    <a:pt x="74732" y="39610"/>
                    <a:pt x="42556" y="72021"/>
                    <a:pt x="2131" y="73152"/>
                  </a:cubicBezTo>
                  <a:lnTo>
                    <a:pt x="0" y="15"/>
                  </a:lnTo>
                  <a:close/>
                </a:path>
              </a:pathLst>
            </a:custGeom>
            <a:solidFill>
              <a:schemeClr val="tx1">
                <a:lumMod val="50000"/>
                <a:lumOff val="50000"/>
              </a:schemeClr>
            </a:solidFill>
            <a:ln w="6350">
              <a:noFill/>
              <a:round/>
              <a:headEnd/>
              <a:tailEnd/>
            </a:ln>
            <a:effectLst/>
          </p:spPr>
          <p:txBody>
            <a:bodyPr wrap="none" lIns="0" tIns="0" rIns="0" bIns="0" anchor="ctr"/>
            <a:lstStyle/>
            <a:p>
              <a:pPr fontAlgn="base">
                <a:spcBef>
                  <a:spcPct val="0"/>
                </a:spcBef>
                <a:spcAft>
                  <a:spcPct val="0"/>
                </a:spcAft>
              </a:pPr>
              <a:endParaRPr lang="en-CA" b="1" dirty="0">
                <a:solidFill>
                  <a:prstClr val="black"/>
                </a:solidFill>
                <a:latin typeface="Arial" pitchFamily="34" charset="0"/>
                <a:cs typeface="Arial" pitchFamily="34" charset="0"/>
              </a:endParaRPr>
            </a:p>
          </p:txBody>
        </p:sp>
      </p:grpSp>
      <p:sp>
        <p:nvSpPr>
          <p:cNvPr id="176" name="Oval 3"/>
          <p:cNvSpPr>
            <a:spLocks noChangeArrowheads="1"/>
          </p:cNvSpPr>
          <p:nvPr/>
        </p:nvSpPr>
        <p:spPr bwMode="gray">
          <a:xfrm>
            <a:off x="9303748" y="2998011"/>
            <a:ext cx="146304" cy="148167"/>
          </a:xfrm>
          <a:prstGeom prst="ellipse">
            <a:avLst/>
          </a:prstGeom>
          <a:solidFill>
            <a:srgbClr val="FFC000"/>
          </a:solidFill>
          <a:ln w="6350">
            <a:noFill/>
            <a:round/>
            <a:headEnd/>
            <a:tailEnd/>
          </a:ln>
          <a:effectLst/>
        </p:spPr>
        <p:txBody>
          <a:bodyPr wrap="none" lIns="0" tIns="0" rIns="0" bIns="0" anchor="ctr"/>
          <a:lstStyle/>
          <a:p>
            <a:pPr fontAlgn="base">
              <a:spcBef>
                <a:spcPct val="0"/>
              </a:spcBef>
              <a:spcAft>
                <a:spcPct val="0"/>
              </a:spcAft>
            </a:pPr>
            <a:endParaRPr lang="en-CA" b="1" dirty="0">
              <a:solidFill>
                <a:prstClr val="black"/>
              </a:solidFill>
              <a:latin typeface="Arial" pitchFamily="34" charset="0"/>
              <a:cs typeface="Arial" pitchFamily="34" charset="0"/>
            </a:endParaRPr>
          </a:p>
        </p:txBody>
      </p:sp>
      <p:sp>
        <p:nvSpPr>
          <p:cNvPr id="177" name="Oval 3"/>
          <p:cNvSpPr>
            <a:spLocks noChangeArrowheads="1"/>
          </p:cNvSpPr>
          <p:nvPr/>
        </p:nvSpPr>
        <p:spPr bwMode="gray">
          <a:xfrm>
            <a:off x="11427887" y="2990745"/>
            <a:ext cx="146304" cy="148167"/>
          </a:xfrm>
          <a:prstGeom prst="ellipse">
            <a:avLst/>
          </a:prstGeom>
          <a:solidFill>
            <a:schemeClr val="tx1">
              <a:lumMod val="50000"/>
              <a:lumOff val="50000"/>
            </a:schemeClr>
          </a:solidFill>
          <a:ln w="6350">
            <a:noFill/>
            <a:round/>
            <a:headEnd/>
            <a:tailEnd/>
          </a:ln>
          <a:effectLst/>
        </p:spPr>
        <p:txBody>
          <a:bodyPr wrap="none" lIns="0" tIns="0" rIns="0" bIns="0" anchor="ctr"/>
          <a:lstStyle/>
          <a:p>
            <a:pPr fontAlgn="base">
              <a:spcBef>
                <a:spcPct val="0"/>
              </a:spcBef>
              <a:spcAft>
                <a:spcPct val="0"/>
              </a:spcAft>
            </a:pPr>
            <a:endParaRPr lang="en-CA" b="1" dirty="0">
              <a:solidFill>
                <a:prstClr val="black"/>
              </a:solidFill>
              <a:latin typeface="Arial" pitchFamily="34" charset="0"/>
              <a:cs typeface="Arial" pitchFamily="34" charset="0"/>
            </a:endParaRPr>
          </a:p>
        </p:txBody>
      </p:sp>
      <p:sp>
        <p:nvSpPr>
          <p:cNvPr id="178" name="Oval 3"/>
          <p:cNvSpPr>
            <a:spLocks noChangeArrowheads="1"/>
          </p:cNvSpPr>
          <p:nvPr/>
        </p:nvSpPr>
        <p:spPr bwMode="gray">
          <a:xfrm>
            <a:off x="9303748" y="3223992"/>
            <a:ext cx="146304" cy="148167"/>
          </a:xfrm>
          <a:prstGeom prst="ellipse">
            <a:avLst/>
          </a:prstGeom>
          <a:solidFill>
            <a:srgbClr val="FFC000"/>
          </a:solidFill>
          <a:ln w="6350">
            <a:noFill/>
            <a:round/>
            <a:headEnd/>
            <a:tailEnd/>
          </a:ln>
          <a:effectLst/>
        </p:spPr>
        <p:txBody>
          <a:bodyPr wrap="none" lIns="0" tIns="0" rIns="0" bIns="0" anchor="ctr"/>
          <a:lstStyle/>
          <a:p>
            <a:pPr fontAlgn="base">
              <a:spcBef>
                <a:spcPct val="0"/>
              </a:spcBef>
              <a:spcAft>
                <a:spcPct val="0"/>
              </a:spcAft>
            </a:pPr>
            <a:endParaRPr lang="en-CA" b="1" dirty="0">
              <a:solidFill>
                <a:prstClr val="black"/>
              </a:solidFill>
              <a:latin typeface="Arial" pitchFamily="34" charset="0"/>
              <a:cs typeface="Arial" pitchFamily="34" charset="0"/>
            </a:endParaRPr>
          </a:p>
        </p:txBody>
      </p:sp>
      <p:sp>
        <p:nvSpPr>
          <p:cNvPr id="179" name="Oval 3"/>
          <p:cNvSpPr>
            <a:spLocks noChangeArrowheads="1"/>
          </p:cNvSpPr>
          <p:nvPr/>
        </p:nvSpPr>
        <p:spPr bwMode="gray">
          <a:xfrm>
            <a:off x="11427887" y="3220665"/>
            <a:ext cx="146304" cy="148167"/>
          </a:xfrm>
          <a:prstGeom prst="ellipse">
            <a:avLst/>
          </a:prstGeom>
          <a:solidFill>
            <a:schemeClr val="tx1">
              <a:lumMod val="50000"/>
              <a:lumOff val="50000"/>
            </a:schemeClr>
          </a:solidFill>
          <a:ln w="6350">
            <a:noFill/>
            <a:round/>
            <a:headEnd/>
            <a:tailEnd/>
          </a:ln>
          <a:effectLst/>
        </p:spPr>
        <p:txBody>
          <a:bodyPr wrap="none" lIns="0" tIns="0" rIns="0" bIns="0" anchor="ctr"/>
          <a:lstStyle/>
          <a:p>
            <a:pPr fontAlgn="base">
              <a:spcBef>
                <a:spcPct val="0"/>
              </a:spcBef>
              <a:spcAft>
                <a:spcPct val="0"/>
              </a:spcAft>
            </a:pPr>
            <a:endParaRPr lang="en-CA" b="1" dirty="0">
              <a:solidFill>
                <a:prstClr val="black"/>
              </a:solidFill>
              <a:latin typeface="Arial" pitchFamily="34" charset="0"/>
              <a:cs typeface="Arial" pitchFamily="34" charset="0"/>
            </a:endParaRPr>
          </a:p>
        </p:txBody>
      </p:sp>
      <p:sp>
        <p:nvSpPr>
          <p:cNvPr id="180" name="Oval 3"/>
          <p:cNvSpPr>
            <a:spLocks noChangeArrowheads="1"/>
          </p:cNvSpPr>
          <p:nvPr/>
        </p:nvSpPr>
        <p:spPr bwMode="gray">
          <a:xfrm>
            <a:off x="9303748" y="3452136"/>
            <a:ext cx="146304" cy="148167"/>
          </a:xfrm>
          <a:prstGeom prst="ellipse">
            <a:avLst/>
          </a:prstGeom>
          <a:solidFill>
            <a:srgbClr val="FFC000"/>
          </a:solidFill>
          <a:ln w="6350">
            <a:noFill/>
            <a:round/>
            <a:headEnd/>
            <a:tailEnd/>
          </a:ln>
          <a:effectLst/>
        </p:spPr>
        <p:txBody>
          <a:bodyPr wrap="none" lIns="0" tIns="0" rIns="0" bIns="0" anchor="ctr"/>
          <a:lstStyle/>
          <a:p>
            <a:pPr fontAlgn="base">
              <a:spcBef>
                <a:spcPct val="0"/>
              </a:spcBef>
              <a:spcAft>
                <a:spcPct val="0"/>
              </a:spcAft>
            </a:pPr>
            <a:endParaRPr lang="en-CA" b="1" dirty="0">
              <a:solidFill>
                <a:prstClr val="black"/>
              </a:solidFill>
              <a:latin typeface="Arial" pitchFamily="34" charset="0"/>
              <a:cs typeface="Arial" pitchFamily="34" charset="0"/>
            </a:endParaRPr>
          </a:p>
        </p:txBody>
      </p:sp>
      <p:sp>
        <p:nvSpPr>
          <p:cNvPr id="181" name="Oval 3"/>
          <p:cNvSpPr>
            <a:spLocks noChangeArrowheads="1"/>
          </p:cNvSpPr>
          <p:nvPr/>
        </p:nvSpPr>
        <p:spPr bwMode="gray">
          <a:xfrm>
            <a:off x="11427887" y="3450585"/>
            <a:ext cx="146304" cy="148167"/>
          </a:xfrm>
          <a:prstGeom prst="ellipse">
            <a:avLst/>
          </a:prstGeom>
          <a:solidFill>
            <a:schemeClr val="tx1">
              <a:lumMod val="50000"/>
              <a:lumOff val="50000"/>
            </a:schemeClr>
          </a:solidFill>
          <a:ln w="6350">
            <a:noFill/>
            <a:round/>
            <a:headEnd/>
            <a:tailEnd/>
          </a:ln>
          <a:effectLst/>
        </p:spPr>
        <p:txBody>
          <a:bodyPr wrap="none" lIns="0" tIns="0" rIns="0" bIns="0" anchor="ctr"/>
          <a:lstStyle/>
          <a:p>
            <a:pPr fontAlgn="base">
              <a:spcBef>
                <a:spcPct val="0"/>
              </a:spcBef>
              <a:spcAft>
                <a:spcPct val="0"/>
              </a:spcAft>
            </a:pPr>
            <a:endParaRPr lang="en-CA" b="1" dirty="0">
              <a:solidFill>
                <a:prstClr val="black"/>
              </a:solidFill>
              <a:latin typeface="Arial" pitchFamily="34" charset="0"/>
              <a:cs typeface="Arial" pitchFamily="34" charset="0"/>
            </a:endParaRPr>
          </a:p>
        </p:txBody>
      </p:sp>
      <p:sp>
        <p:nvSpPr>
          <p:cNvPr id="182" name="Oval 3"/>
          <p:cNvSpPr>
            <a:spLocks noChangeArrowheads="1"/>
          </p:cNvSpPr>
          <p:nvPr/>
        </p:nvSpPr>
        <p:spPr bwMode="gray">
          <a:xfrm>
            <a:off x="9303748" y="3680273"/>
            <a:ext cx="146304" cy="148167"/>
          </a:xfrm>
          <a:prstGeom prst="ellipse">
            <a:avLst/>
          </a:prstGeom>
          <a:solidFill>
            <a:srgbClr val="FFC000"/>
          </a:solidFill>
          <a:ln w="6350">
            <a:noFill/>
            <a:round/>
            <a:headEnd/>
            <a:tailEnd/>
          </a:ln>
          <a:effectLst/>
        </p:spPr>
        <p:txBody>
          <a:bodyPr wrap="none" lIns="0" tIns="0" rIns="0" bIns="0" anchor="ctr"/>
          <a:lstStyle/>
          <a:p>
            <a:pPr fontAlgn="base">
              <a:spcBef>
                <a:spcPct val="0"/>
              </a:spcBef>
              <a:spcAft>
                <a:spcPct val="0"/>
              </a:spcAft>
            </a:pPr>
            <a:endParaRPr lang="en-CA" b="1" dirty="0">
              <a:solidFill>
                <a:prstClr val="black"/>
              </a:solidFill>
              <a:latin typeface="Arial" pitchFamily="34" charset="0"/>
              <a:cs typeface="Arial" pitchFamily="34" charset="0"/>
            </a:endParaRPr>
          </a:p>
        </p:txBody>
      </p:sp>
      <p:sp>
        <p:nvSpPr>
          <p:cNvPr id="183" name="Oval 3"/>
          <p:cNvSpPr>
            <a:spLocks noChangeArrowheads="1"/>
          </p:cNvSpPr>
          <p:nvPr/>
        </p:nvSpPr>
        <p:spPr bwMode="gray">
          <a:xfrm>
            <a:off x="11427887" y="3680505"/>
            <a:ext cx="146304" cy="148167"/>
          </a:xfrm>
          <a:prstGeom prst="ellipse">
            <a:avLst/>
          </a:prstGeom>
          <a:solidFill>
            <a:schemeClr val="tx1">
              <a:lumMod val="50000"/>
              <a:lumOff val="50000"/>
            </a:schemeClr>
          </a:solidFill>
          <a:ln w="6350">
            <a:noFill/>
            <a:round/>
            <a:headEnd/>
            <a:tailEnd/>
          </a:ln>
          <a:effectLst/>
        </p:spPr>
        <p:txBody>
          <a:bodyPr wrap="none" lIns="0" tIns="0" rIns="0" bIns="0" anchor="ctr"/>
          <a:lstStyle/>
          <a:p>
            <a:pPr fontAlgn="base">
              <a:spcBef>
                <a:spcPct val="0"/>
              </a:spcBef>
              <a:spcAft>
                <a:spcPct val="0"/>
              </a:spcAft>
            </a:pPr>
            <a:endParaRPr lang="en-CA" b="1" dirty="0">
              <a:solidFill>
                <a:prstClr val="black"/>
              </a:solidFill>
              <a:latin typeface="Arial" pitchFamily="34" charset="0"/>
              <a:cs typeface="Arial" pitchFamily="34" charset="0"/>
            </a:endParaRPr>
          </a:p>
        </p:txBody>
      </p:sp>
      <p:sp>
        <p:nvSpPr>
          <p:cNvPr id="184" name="Oval 3"/>
          <p:cNvSpPr>
            <a:spLocks noChangeArrowheads="1"/>
          </p:cNvSpPr>
          <p:nvPr/>
        </p:nvSpPr>
        <p:spPr bwMode="gray">
          <a:xfrm>
            <a:off x="9303748" y="3914084"/>
            <a:ext cx="146304" cy="148167"/>
          </a:xfrm>
          <a:prstGeom prst="ellipse">
            <a:avLst/>
          </a:prstGeom>
          <a:solidFill>
            <a:srgbClr val="FFC000"/>
          </a:solidFill>
          <a:ln w="6350">
            <a:noFill/>
            <a:round/>
            <a:headEnd/>
            <a:tailEnd/>
          </a:ln>
          <a:effectLst/>
        </p:spPr>
        <p:txBody>
          <a:bodyPr wrap="none" lIns="0" tIns="0" rIns="0" bIns="0" anchor="ctr"/>
          <a:lstStyle/>
          <a:p>
            <a:pPr fontAlgn="base">
              <a:spcBef>
                <a:spcPct val="0"/>
              </a:spcBef>
              <a:spcAft>
                <a:spcPct val="0"/>
              </a:spcAft>
            </a:pPr>
            <a:endParaRPr lang="en-CA" b="1" dirty="0">
              <a:solidFill>
                <a:prstClr val="black"/>
              </a:solidFill>
              <a:latin typeface="Arial" pitchFamily="34" charset="0"/>
              <a:cs typeface="Arial" pitchFamily="34" charset="0"/>
            </a:endParaRPr>
          </a:p>
        </p:txBody>
      </p:sp>
      <p:sp>
        <p:nvSpPr>
          <p:cNvPr id="185" name="Oval 3"/>
          <p:cNvSpPr>
            <a:spLocks noChangeArrowheads="1"/>
          </p:cNvSpPr>
          <p:nvPr/>
        </p:nvSpPr>
        <p:spPr bwMode="gray">
          <a:xfrm>
            <a:off x="11427887" y="3910425"/>
            <a:ext cx="146304" cy="148167"/>
          </a:xfrm>
          <a:prstGeom prst="ellipse">
            <a:avLst/>
          </a:prstGeom>
          <a:solidFill>
            <a:schemeClr val="tx1">
              <a:lumMod val="50000"/>
              <a:lumOff val="50000"/>
            </a:schemeClr>
          </a:solidFill>
          <a:ln w="6350">
            <a:noFill/>
            <a:round/>
            <a:headEnd/>
            <a:tailEnd/>
          </a:ln>
          <a:effectLst/>
        </p:spPr>
        <p:txBody>
          <a:bodyPr wrap="none" lIns="0" tIns="0" rIns="0" bIns="0" anchor="ctr"/>
          <a:lstStyle/>
          <a:p>
            <a:pPr fontAlgn="base">
              <a:spcBef>
                <a:spcPct val="0"/>
              </a:spcBef>
              <a:spcAft>
                <a:spcPct val="0"/>
              </a:spcAft>
            </a:pPr>
            <a:endParaRPr lang="en-CA" b="1" dirty="0">
              <a:solidFill>
                <a:prstClr val="black"/>
              </a:solidFill>
              <a:latin typeface="Arial" pitchFamily="34" charset="0"/>
              <a:cs typeface="Arial" pitchFamily="34" charset="0"/>
            </a:endParaRPr>
          </a:p>
        </p:txBody>
      </p:sp>
      <p:sp>
        <p:nvSpPr>
          <p:cNvPr id="186" name="Oval 3"/>
          <p:cNvSpPr>
            <a:spLocks noChangeArrowheads="1"/>
          </p:cNvSpPr>
          <p:nvPr/>
        </p:nvSpPr>
        <p:spPr bwMode="gray">
          <a:xfrm>
            <a:off x="9303748" y="4150328"/>
            <a:ext cx="146304" cy="148167"/>
          </a:xfrm>
          <a:prstGeom prst="ellipse">
            <a:avLst/>
          </a:prstGeom>
          <a:solidFill>
            <a:srgbClr val="FFC000"/>
          </a:solidFill>
          <a:ln w="6350">
            <a:noFill/>
            <a:round/>
            <a:headEnd/>
            <a:tailEnd/>
          </a:ln>
          <a:effectLst/>
        </p:spPr>
        <p:txBody>
          <a:bodyPr wrap="none" lIns="0" tIns="0" rIns="0" bIns="0" anchor="ctr"/>
          <a:lstStyle/>
          <a:p>
            <a:pPr fontAlgn="base">
              <a:spcBef>
                <a:spcPct val="0"/>
              </a:spcBef>
              <a:spcAft>
                <a:spcPct val="0"/>
              </a:spcAft>
            </a:pPr>
            <a:endParaRPr lang="en-CA" b="1" dirty="0">
              <a:solidFill>
                <a:prstClr val="black"/>
              </a:solidFill>
              <a:latin typeface="Arial" pitchFamily="34" charset="0"/>
              <a:cs typeface="Arial" pitchFamily="34" charset="0"/>
            </a:endParaRPr>
          </a:p>
        </p:txBody>
      </p:sp>
      <p:sp>
        <p:nvSpPr>
          <p:cNvPr id="187" name="Oval 3"/>
          <p:cNvSpPr>
            <a:spLocks noChangeArrowheads="1"/>
          </p:cNvSpPr>
          <p:nvPr/>
        </p:nvSpPr>
        <p:spPr bwMode="gray">
          <a:xfrm>
            <a:off x="11427887" y="4140345"/>
            <a:ext cx="146304" cy="148167"/>
          </a:xfrm>
          <a:prstGeom prst="ellipse">
            <a:avLst/>
          </a:prstGeom>
          <a:solidFill>
            <a:schemeClr val="tx1">
              <a:lumMod val="50000"/>
              <a:lumOff val="50000"/>
            </a:schemeClr>
          </a:solidFill>
          <a:ln w="6350">
            <a:noFill/>
            <a:round/>
            <a:headEnd/>
            <a:tailEnd/>
          </a:ln>
          <a:effectLst/>
        </p:spPr>
        <p:txBody>
          <a:bodyPr wrap="none" lIns="0" tIns="0" rIns="0" bIns="0" anchor="ctr"/>
          <a:lstStyle/>
          <a:p>
            <a:pPr fontAlgn="base">
              <a:spcBef>
                <a:spcPct val="0"/>
              </a:spcBef>
              <a:spcAft>
                <a:spcPct val="0"/>
              </a:spcAft>
            </a:pPr>
            <a:endParaRPr lang="en-CA" b="1" dirty="0">
              <a:solidFill>
                <a:prstClr val="black"/>
              </a:solidFill>
              <a:latin typeface="Arial" pitchFamily="34" charset="0"/>
              <a:cs typeface="Arial" pitchFamily="34" charset="0"/>
            </a:endParaRPr>
          </a:p>
        </p:txBody>
      </p:sp>
      <p:sp>
        <p:nvSpPr>
          <p:cNvPr id="188" name="Oval 3"/>
          <p:cNvSpPr>
            <a:spLocks noChangeArrowheads="1"/>
          </p:cNvSpPr>
          <p:nvPr/>
        </p:nvSpPr>
        <p:spPr bwMode="gray">
          <a:xfrm>
            <a:off x="9303748" y="4376951"/>
            <a:ext cx="146304" cy="148167"/>
          </a:xfrm>
          <a:prstGeom prst="ellipse">
            <a:avLst/>
          </a:prstGeom>
          <a:solidFill>
            <a:srgbClr val="6EB946"/>
          </a:solidFill>
          <a:ln w="6350">
            <a:noFill/>
            <a:round/>
            <a:headEnd/>
            <a:tailEnd/>
          </a:ln>
          <a:effectLst/>
        </p:spPr>
        <p:txBody>
          <a:bodyPr wrap="none" lIns="0" tIns="0" rIns="0" bIns="0" anchor="ctr"/>
          <a:lstStyle/>
          <a:p>
            <a:pPr fontAlgn="base">
              <a:spcBef>
                <a:spcPct val="0"/>
              </a:spcBef>
              <a:spcAft>
                <a:spcPct val="0"/>
              </a:spcAft>
            </a:pPr>
            <a:endParaRPr lang="en-CA" b="1" dirty="0">
              <a:solidFill>
                <a:prstClr val="black"/>
              </a:solidFill>
              <a:latin typeface="Arial" pitchFamily="34" charset="0"/>
              <a:cs typeface="Arial" pitchFamily="34" charset="0"/>
            </a:endParaRPr>
          </a:p>
        </p:txBody>
      </p:sp>
      <p:sp>
        <p:nvSpPr>
          <p:cNvPr id="189" name="Oval 3"/>
          <p:cNvSpPr>
            <a:spLocks noChangeArrowheads="1"/>
          </p:cNvSpPr>
          <p:nvPr/>
        </p:nvSpPr>
        <p:spPr bwMode="gray">
          <a:xfrm>
            <a:off x="11427887" y="4370265"/>
            <a:ext cx="146304" cy="148167"/>
          </a:xfrm>
          <a:prstGeom prst="ellipse">
            <a:avLst/>
          </a:prstGeom>
          <a:solidFill>
            <a:schemeClr val="tx1">
              <a:lumMod val="50000"/>
              <a:lumOff val="50000"/>
            </a:schemeClr>
          </a:solidFill>
          <a:ln w="6350">
            <a:noFill/>
            <a:round/>
            <a:headEnd/>
            <a:tailEnd/>
          </a:ln>
          <a:effectLst/>
        </p:spPr>
        <p:txBody>
          <a:bodyPr wrap="none" lIns="0" tIns="0" rIns="0" bIns="0" anchor="ctr"/>
          <a:lstStyle/>
          <a:p>
            <a:pPr fontAlgn="base">
              <a:spcBef>
                <a:spcPct val="0"/>
              </a:spcBef>
              <a:spcAft>
                <a:spcPct val="0"/>
              </a:spcAft>
            </a:pPr>
            <a:endParaRPr lang="en-CA" b="1" dirty="0">
              <a:solidFill>
                <a:prstClr val="black"/>
              </a:solidFill>
              <a:latin typeface="Arial" pitchFamily="34" charset="0"/>
              <a:cs typeface="Arial" pitchFamily="34" charset="0"/>
            </a:endParaRPr>
          </a:p>
        </p:txBody>
      </p:sp>
      <p:sp>
        <p:nvSpPr>
          <p:cNvPr id="190" name="Oval 3"/>
          <p:cNvSpPr>
            <a:spLocks noChangeArrowheads="1"/>
          </p:cNvSpPr>
          <p:nvPr/>
        </p:nvSpPr>
        <p:spPr bwMode="gray">
          <a:xfrm>
            <a:off x="9303748" y="4614900"/>
            <a:ext cx="146304" cy="148167"/>
          </a:xfrm>
          <a:prstGeom prst="ellipse">
            <a:avLst/>
          </a:prstGeom>
          <a:solidFill>
            <a:srgbClr val="6EB946"/>
          </a:solidFill>
          <a:ln w="6350">
            <a:noFill/>
            <a:round/>
            <a:headEnd/>
            <a:tailEnd/>
          </a:ln>
          <a:effectLst/>
        </p:spPr>
        <p:txBody>
          <a:bodyPr wrap="none" lIns="0" tIns="0" rIns="0" bIns="0" anchor="ctr"/>
          <a:lstStyle/>
          <a:p>
            <a:pPr fontAlgn="base">
              <a:spcBef>
                <a:spcPct val="0"/>
              </a:spcBef>
              <a:spcAft>
                <a:spcPct val="0"/>
              </a:spcAft>
            </a:pPr>
            <a:endParaRPr lang="en-CA" b="1" dirty="0">
              <a:solidFill>
                <a:prstClr val="black"/>
              </a:solidFill>
              <a:latin typeface="Arial" pitchFamily="34" charset="0"/>
              <a:cs typeface="Arial" pitchFamily="34" charset="0"/>
            </a:endParaRPr>
          </a:p>
        </p:txBody>
      </p:sp>
      <p:sp>
        <p:nvSpPr>
          <p:cNvPr id="191" name="Oval 3"/>
          <p:cNvSpPr>
            <a:spLocks noChangeArrowheads="1"/>
          </p:cNvSpPr>
          <p:nvPr/>
        </p:nvSpPr>
        <p:spPr bwMode="gray">
          <a:xfrm>
            <a:off x="11427887" y="4600184"/>
            <a:ext cx="146304" cy="148167"/>
          </a:xfrm>
          <a:prstGeom prst="ellipse">
            <a:avLst/>
          </a:prstGeom>
          <a:solidFill>
            <a:schemeClr val="tx1">
              <a:lumMod val="50000"/>
              <a:lumOff val="50000"/>
            </a:schemeClr>
          </a:solidFill>
          <a:ln w="6350">
            <a:noFill/>
            <a:round/>
            <a:headEnd/>
            <a:tailEnd/>
          </a:ln>
          <a:effectLst/>
        </p:spPr>
        <p:txBody>
          <a:bodyPr wrap="none" lIns="0" tIns="0" rIns="0" bIns="0" anchor="ctr"/>
          <a:lstStyle/>
          <a:p>
            <a:pPr fontAlgn="base">
              <a:spcBef>
                <a:spcPct val="0"/>
              </a:spcBef>
              <a:spcAft>
                <a:spcPct val="0"/>
              </a:spcAft>
            </a:pPr>
            <a:endParaRPr lang="en-CA" b="1" dirty="0">
              <a:solidFill>
                <a:prstClr val="black"/>
              </a:solidFill>
              <a:latin typeface="Arial" pitchFamily="34" charset="0"/>
              <a:cs typeface="Arial" pitchFamily="34" charset="0"/>
            </a:endParaRPr>
          </a:p>
        </p:txBody>
      </p:sp>
      <p:sp>
        <p:nvSpPr>
          <p:cNvPr id="192" name="Oval 3"/>
          <p:cNvSpPr>
            <a:spLocks noChangeArrowheads="1"/>
          </p:cNvSpPr>
          <p:nvPr/>
        </p:nvSpPr>
        <p:spPr bwMode="gray">
          <a:xfrm>
            <a:off x="9303748" y="1624669"/>
            <a:ext cx="146304" cy="148167"/>
          </a:xfrm>
          <a:prstGeom prst="ellipse">
            <a:avLst/>
          </a:prstGeom>
          <a:solidFill>
            <a:srgbClr val="FFC000"/>
          </a:solidFill>
          <a:ln w="6350">
            <a:noFill/>
            <a:round/>
            <a:headEnd/>
            <a:tailEnd/>
          </a:ln>
          <a:effectLst/>
        </p:spPr>
        <p:txBody>
          <a:bodyPr wrap="none" lIns="0" tIns="0" rIns="0" bIns="0" anchor="ctr"/>
          <a:lstStyle/>
          <a:p>
            <a:pPr fontAlgn="base">
              <a:spcBef>
                <a:spcPct val="0"/>
              </a:spcBef>
              <a:spcAft>
                <a:spcPct val="0"/>
              </a:spcAft>
            </a:pPr>
            <a:endParaRPr lang="en-CA" b="1" dirty="0">
              <a:solidFill>
                <a:prstClr val="black"/>
              </a:solidFill>
              <a:latin typeface="Arial" pitchFamily="34" charset="0"/>
              <a:cs typeface="Arial" pitchFamily="34" charset="0"/>
            </a:endParaRPr>
          </a:p>
        </p:txBody>
      </p:sp>
      <p:sp>
        <p:nvSpPr>
          <p:cNvPr id="193" name="Oval 3"/>
          <p:cNvSpPr>
            <a:spLocks noChangeArrowheads="1"/>
          </p:cNvSpPr>
          <p:nvPr/>
        </p:nvSpPr>
        <p:spPr bwMode="gray">
          <a:xfrm>
            <a:off x="11427887" y="1611230"/>
            <a:ext cx="146304" cy="148167"/>
          </a:xfrm>
          <a:prstGeom prst="ellipse">
            <a:avLst/>
          </a:prstGeom>
          <a:solidFill>
            <a:schemeClr val="tx1">
              <a:lumMod val="50000"/>
              <a:lumOff val="50000"/>
            </a:schemeClr>
          </a:solidFill>
          <a:ln w="6350">
            <a:noFill/>
            <a:round/>
            <a:headEnd/>
            <a:tailEnd/>
          </a:ln>
          <a:effectLst/>
        </p:spPr>
        <p:txBody>
          <a:bodyPr wrap="none" lIns="0" tIns="0" rIns="0" bIns="0" anchor="ctr"/>
          <a:lstStyle/>
          <a:p>
            <a:pPr fontAlgn="base">
              <a:spcBef>
                <a:spcPct val="0"/>
              </a:spcBef>
              <a:spcAft>
                <a:spcPct val="0"/>
              </a:spcAft>
            </a:pPr>
            <a:endParaRPr lang="en-CA" b="1" dirty="0">
              <a:solidFill>
                <a:prstClr val="black"/>
              </a:solidFill>
              <a:latin typeface="Arial" pitchFamily="34" charset="0"/>
              <a:cs typeface="Arial" pitchFamily="34" charset="0"/>
            </a:endParaRPr>
          </a:p>
        </p:txBody>
      </p:sp>
      <p:sp>
        <p:nvSpPr>
          <p:cNvPr id="194" name="Oval 3"/>
          <p:cNvSpPr>
            <a:spLocks noChangeArrowheads="1"/>
          </p:cNvSpPr>
          <p:nvPr/>
        </p:nvSpPr>
        <p:spPr bwMode="gray">
          <a:xfrm>
            <a:off x="9303748" y="2568980"/>
            <a:ext cx="146304" cy="148167"/>
          </a:xfrm>
          <a:prstGeom prst="ellipse">
            <a:avLst/>
          </a:prstGeom>
          <a:solidFill>
            <a:srgbClr val="FFC000"/>
          </a:solidFill>
          <a:ln w="6350">
            <a:noFill/>
            <a:round/>
            <a:headEnd/>
            <a:tailEnd/>
          </a:ln>
          <a:effectLst/>
        </p:spPr>
        <p:txBody>
          <a:bodyPr wrap="none" lIns="0" tIns="0" rIns="0" bIns="0" anchor="ctr"/>
          <a:lstStyle/>
          <a:p>
            <a:pPr fontAlgn="base">
              <a:spcBef>
                <a:spcPct val="0"/>
              </a:spcBef>
              <a:spcAft>
                <a:spcPct val="0"/>
              </a:spcAft>
            </a:pPr>
            <a:endParaRPr lang="en-CA" b="1" dirty="0">
              <a:solidFill>
                <a:prstClr val="black"/>
              </a:solidFill>
              <a:latin typeface="Arial" pitchFamily="34" charset="0"/>
              <a:cs typeface="Arial" pitchFamily="34" charset="0"/>
            </a:endParaRPr>
          </a:p>
        </p:txBody>
      </p:sp>
      <p:sp>
        <p:nvSpPr>
          <p:cNvPr id="195" name="Oval 3"/>
          <p:cNvSpPr>
            <a:spLocks noChangeArrowheads="1"/>
          </p:cNvSpPr>
          <p:nvPr/>
        </p:nvSpPr>
        <p:spPr bwMode="gray">
          <a:xfrm>
            <a:off x="11427887" y="2530906"/>
            <a:ext cx="146304" cy="148167"/>
          </a:xfrm>
          <a:prstGeom prst="ellipse">
            <a:avLst/>
          </a:prstGeom>
          <a:solidFill>
            <a:schemeClr val="tx1">
              <a:lumMod val="50000"/>
              <a:lumOff val="50000"/>
            </a:schemeClr>
          </a:solidFill>
          <a:ln w="6350">
            <a:noFill/>
            <a:round/>
            <a:headEnd/>
            <a:tailEnd/>
          </a:ln>
          <a:effectLst/>
        </p:spPr>
        <p:txBody>
          <a:bodyPr wrap="none" lIns="0" tIns="0" rIns="0" bIns="0" anchor="ctr"/>
          <a:lstStyle/>
          <a:p>
            <a:pPr fontAlgn="base">
              <a:spcBef>
                <a:spcPct val="0"/>
              </a:spcBef>
              <a:spcAft>
                <a:spcPct val="0"/>
              </a:spcAft>
            </a:pPr>
            <a:endParaRPr lang="en-CA" b="1" dirty="0">
              <a:solidFill>
                <a:prstClr val="black"/>
              </a:solidFill>
              <a:latin typeface="Arial" pitchFamily="34" charset="0"/>
              <a:cs typeface="Arial" pitchFamily="34" charset="0"/>
            </a:endParaRPr>
          </a:p>
        </p:txBody>
      </p:sp>
      <p:sp>
        <p:nvSpPr>
          <p:cNvPr id="196" name="Oval 3"/>
          <p:cNvSpPr>
            <a:spLocks noChangeArrowheads="1"/>
          </p:cNvSpPr>
          <p:nvPr/>
        </p:nvSpPr>
        <p:spPr bwMode="gray">
          <a:xfrm>
            <a:off x="9303748" y="1869607"/>
            <a:ext cx="146304" cy="148167"/>
          </a:xfrm>
          <a:prstGeom prst="ellipse">
            <a:avLst/>
          </a:prstGeom>
          <a:solidFill>
            <a:srgbClr val="FFC000"/>
          </a:solidFill>
          <a:ln w="6350">
            <a:noFill/>
            <a:round/>
            <a:headEnd/>
            <a:tailEnd/>
          </a:ln>
          <a:effectLst/>
        </p:spPr>
        <p:txBody>
          <a:bodyPr wrap="none" lIns="0" tIns="0" rIns="0" bIns="0" anchor="ctr"/>
          <a:lstStyle/>
          <a:p>
            <a:pPr fontAlgn="base">
              <a:spcBef>
                <a:spcPct val="0"/>
              </a:spcBef>
              <a:spcAft>
                <a:spcPct val="0"/>
              </a:spcAft>
            </a:pPr>
            <a:endParaRPr lang="en-CA" b="1" dirty="0">
              <a:solidFill>
                <a:prstClr val="black"/>
              </a:solidFill>
              <a:latin typeface="Arial" pitchFamily="34" charset="0"/>
              <a:cs typeface="Arial" pitchFamily="34" charset="0"/>
            </a:endParaRPr>
          </a:p>
        </p:txBody>
      </p:sp>
      <p:sp>
        <p:nvSpPr>
          <p:cNvPr id="197" name="Oval 3"/>
          <p:cNvSpPr>
            <a:spLocks noChangeArrowheads="1"/>
          </p:cNvSpPr>
          <p:nvPr/>
        </p:nvSpPr>
        <p:spPr bwMode="gray">
          <a:xfrm>
            <a:off x="11427887" y="1841149"/>
            <a:ext cx="146304" cy="148167"/>
          </a:xfrm>
          <a:prstGeom prst="ellipse">
            <a:avLst/>
          </a:prstGeom>
          <a:solidFill>
            <a:schemeClr val="tx1">
              <a:lumMod val="50000"/>
              <a:lumOff val="50000"/>
            </a:schemeClr>
          </a:solidFill>
          <a:ln w="6350">
            <a:noFill/>
            <a:round/>
            <a:headEnd/>
            <a:tailEnd/>
          </a:ln>
          <a:effectLst/>
        </p:spPr>
        <p:txBody>
          <a:bodyPr wrap="none" lIns="0" tIns="0" rIns="0" bIns="0" anchor="ctr"/>
          <a:lstStyle/>
          <a:p>
            <a:pPr fontAlgn="base">
              <a:spcBef>
                <a:spcPct val="0"/>
              </a:spcBef>
              <a:spcAft>
                <a:spcPct val="0"/>
              </a:spcAft>
            </a:pPr>
            <a:endParaRPr lang="en-CA" b="1" dirty="0">
              <a:solidFill>
                <a:prstClr val="black"/>
              </a:solidFill>
              <a:latin typeface="Arial" pitchFamily="34" charset="0"/>
              <a:cs typeface="Arial" pitchFamily="34" charset="0"/>
            </a:endParaRPr>
          </a:p>
        </p:txBody>
      </p:sp>
      <p:sp>
        <p:nvSpPr>
          <p:cNvPr id="198" name="Oval 3"/>
          <p:cNvSpPr>
            <a:spLocks noChangeArrowheads="1"/>
          </p:cNvSpPr>
          <p:nvPr/>
        </p:nvSpPr>
        <p:spPr bwMode="gray">
          <a:xfrm>
            <a:off x="9303748" y="2088124"/>
            <a:ext cx="146304" cy="148167"/>
          </a:xfrm>
          <a:prstGeom prst="ellipse">
            <a:avLst/>
          </a:prstGeom>
          <a:solidFill>
            <a:srgbClr val="FFC000"/>
          </a:solidFill>
          <a:ln w="6350">
            <a:noFill/>
            <a:round/>
            <a:headEnd/>
            <a:tailEnd/>
          </a:ln>
          <a:effectLst/>
        </p:spPr>
        <p:txBody>
          <a:bodyPr wrap="none" lIns="0" tIns="0" rIns="0" bIns="0" anchor="ctr"/>
          <a:lstStyle/>
          <a:p>
            <a:pPr fontAlgn="base">
              <a:spcBef>
                <a:spcPct val="0"/>
              </a:spcBef>
              <a:spcAft>
                <a:spcPct val="0"/>
              </a:spcAft>
            </a:pPr>
            <a:endParaRPr lang="en-CA" b="1" dirty="0">
              <a:solidFill>
                <a:prstClr val="black"/>
              </a:solidFill>
              <a:latin typeface="Arial" pitchFamily="34" charset="0"/>
              <a:cs typeface="Arial" pitchFamily="34" charset="0"/>
            </a:endParaRPr>
          </a:p>
        </p:txBody>
      </p:sp>
      <p:sp>
        <p:nvSpPr>
          <p:cNvPr id="199" name="Oval 3"/>
          <p:cNvSpPr>
            <a:spLocks noChangeArrowheads="1"/>
          </p:cNvSpPr>
          <p:nvPr/>
        </p:nvSpPr>
        <p:spPr bwMode="gray">
          <a:xfrm>
            <a:off x="11427887" y="2071068"/>
            <a:ext cx="146304" cy="148167"/>
          </a:xfrm>
          <a:prstGeom prst="ellipse">
            <a:avLst/>
          </a:prstGeom>
          <a:solidFill>
            <a:schemeClr val="tx1">
              <a:lumMod val="50000"/>
              <a:lumOff val="50000"/>
            </a:schemeClr>
          </a:solidFill>
          <a:ln w="6350">
            <a:noFill/>
            <a:round/>
            <a:headEnd/>
            <a:tailEnd/>
          </a:ln>
          <a:effectLst/>
        </p:spPr>
        <p:txBody>
          <a:bodyPr wrap="none" lIns="0" tIns="0" rIns="0" bIns="0" anchor="ctr"/>
          <a:lstStyle/>
          <a:p>
            <a:pPr fontAlgn="base">
              <a:spcBef>
                <a:spcPct val="0"/>
              </a:spcBef>
              <a:spcAft>
                <a:spcPct val="0"/>
              </a:spcAft>
            </a:pPr>
            <a:endParaRPr lang="en-CA" b="1" dirty="0">
              <a:solidFill>
                <a:prstClr val="black"/>
              </a:solidFill>
              <a:latin typeface="Arial" pitchFamily="34" charset="0"/>
              <a:cs typeface="Arial" pitchFamily="34" charset="0"/>
            </a:endParaRPr>
          </a:p>
        </p:txBody>
      </p:sp>
      <p:sp>
        <p:nvSpPr>
          <p:cNvPr id="200" name="Oval 3"/>
          <p:cNvSpPr>
            <a:spLocks noChangeArrowheads="1"/>
          </p:cNvSpPr>
          <p:nvPr/>
        </p:nvSpPr>
        <p:spPr bwMode="gray">
          <a:xfrm>
            <a:off x="9303748" y="2776873"/>
            <a:ext cx="146304" cy="148167"/>
          </a:xfrm>
          <a:prstGeom prst="ellipse">
            <a:avLst/>
          </a:prstGeom>
          <a:solidFill>
            <a:srgbClr val="FFC000"/>
          </a:solidFill>
          <a:ln w="6350">
            <a:noFill/>
            <a:round/>
            <a:headEnd/>
            <a:tailEnd/>
          </a:ln>
          <a:effectLst/>
        </p:spPr>
        <p:txBody>
          <a:bodyPr wrap="none" lIns="0" tIns="0" rIns="0" bIns="0" anchor="ctr"/>
          <a:lstStyle/>
          <a:p>
            <a:pPr fontAlgn="base">
              <a:spcBef>
                <a:spcPct val="0"/>
              </a:spcBef>
              <a:spcAft>
                <a:spcPct val="0"/>
              </a:spcAft>
            </a:pPr>
            <a:endParaRPr lang="en-CA" b="1" dirty="0">
              <a:solidFill>
                <a:prstClr val="black"/>
              </a:solidFill>
              <a:latin typeface="Arial" pitchFamily="34" charset="0"/>
              <a:cs typeface="Arial" pitchFamily="34" charset="0"/>
            </a:endParaRPr>
          </a:p>
        </p:txBody>
      </p:sp>
      <p:sp>
        <p:nvSpPr>
          <p:cNvPr id="201" name="Oval 3"/>
          <p:cNvSpPr>
            <a:spLocks noChangeArrowheads="1"/>
          </p:cNvSpPr>
          <p:nvPr/>
        </p:nvSpPr>
        <p:spPr bwMode="gray">
          <a:xfrm>
            <a:off x="11427887" y="2760825"/>
            <a:ext cx="146304" cy="148167"/>
          </a:xfrm>
          <a:prstGeom prst="ellipse">
            <a:avLst/>
          </a:prstGeom>
          <a:solidFill>
            <a:schemeClr val="tx1">
              <a:lumMod val="50000"/>
              <a:lumOff val="50000"/>
            </a:schemeClr>
          </a:solidFill>
          <a:ln w="6350">
            <a:noFill/>
            <a:round/>
            <a:headEnd/>
            <a:tailEnd/>
          </a:ln>
          <a:effectLst/>
        </p:spPr>
        <p:txBody>
          <a:bodyPr wrap="none" lIns="0" tIns="0" rIns="0" bIns="0" anchor="ctr"/>
          <a:lstStyle/>
          <a:p>
            <a:pPr fontAlgn="base">
              <a:spcBef>
                <a:spcPct val="0"/>
              </a:spcBef>
              <a:spcAft>
                <a:spcPct val="0"/>
              </a:spcAft>
            </a:pPr>
            <a:endParaRPr lang="en-CA" b="1" dirty="0">
              <a:solidFill>
                <a:prstClr val="black"/>
              </a:solidFill>
              <a:latin typeface="Arial" pitchFamily="34" charset="0"/>
              <a:cs typeface="Arial" pitchFamily="34" charset="0"/>
            </a:endParaRPr>
          </a:p>
        </p:txBody>
      </p:sp>
      <p:sp>
        <p:nvSpPr>
          <p:cNvPr id="202" name="Oval 3"/>
          <p:cNvSpPr>
            <a:spLocks noChangeArrowheads="1"/>
          </p:cNvSpPr>
          <p:nvPr/>
        </p:nvSpPr>
        <p:spPr bwMode="gray">
          <a:xfrm>
            <a:off x="9303748" y="2326140"/>
            <a:ext cx="146304" cy="148167"/>
          </a:xfrm>
          <a:prstGeom prst="ellipse">
            <a:avLst/>
          </a:prstGeom>
          <a:solidFill>
            <a:srgbClr val="FFC000"/>
          </a:solidFill>
          <a:ln w="6350">
            <a:noFill/>
            <a:round/>
            <a:headEnd/>
            <a:tailEnd/>
          </a:ln>
          <a:effectLst/>
        </p:spPr>
        <p:txBody>
          <a:bodyPr wrap="none" lIns="0" tIns="0" rIns="0" bIns="0" anchor="ctr"/>
          <a:lstStyle/>
          <a:p>
            <a:pPr fontAlgn="base">
              <a:spcBef>
                <a:spcPct val="0"/>
              </a:spcBef>
              <a:spcAft>
                <a:spcPct val="0"/>
              </a:spcAft>
            </a:pPr>
            <a:endParaRPr lang="en-CA" b="1" dirty="0">
              <a:solidFill>
                <a:prstClr val="black"/>
              </a:solidFill>
              <a:latin typeface="Arial" pitchFamily="34" charset="0"/>
              <a:cs typeface="Arial" pitchFamily="34" charset="0"/>
            </a:endParaRPr>
          </a:p>
        </p:txBody>
      </p:sp>
      <p:sp>
        <p:nvSpPr>
          <p:cNvPr id="203" name="Oval 3"/>
          <p:cNvSpPr>
            <a:spLocks noChangeArrowheads="1"/>
          </p:cNvSpPr>
          <p:nvPr/>
        </p:nvSpPr>
        <p:spPr bwMode="gray">
          <a:xfrm>
            <a:off x="11427887" y="2300987"/>
            <a:ext cx="146304" cy="148167"/>
          </a:xfrm>
          <a:prstGeom prst="ellipse">
            <a:avLst/>
          </a:prstGeom>
          <a:solidFill>
            <a:schemeClr val="tx1">
              <a:lumMod val="50000"/>
              <a:lumOff val="50000"/>
            </a:schemeClr>
          </a:solidFill>
          <a:ln w="6350">
            <a:noFill/>
            <a:round/>
            <a:headEnd/>
            <a:tailEnd/>
          </a:ln>
          <a:effectLst/>
        </p:spPr>
        <p:txBody>
          <a:bodyPr wrap="none" lIns="0" tIns="0" rIns="0" bIns="0" anchor="ctr"/>
          <a:lstStyle/>
          <a:p>
            <a:pPr fontAlgn="base">
              <a:spcBef>
                <a:spcPct val="0"/>
              </a:spcBef>
              <a:spcAft>
                <a:spcPct val="0"/>
              </a:spcAft>
            </a:pPr>
            <a:endParaRPr lang="en-CA" b="1" dirty="0">
              <a:solidFill>
                <a:prstClr val="black"/>
              </a:solidFill>
              <a:latin typeface="Arial" pitchFamily="34" charset="0"/>
              <a:cs typeface="Arial" pitchFamily="34" charset="0"/>
            </a:endParaRPr>
          </a:p>
        </p:txBody>
      </p:sp>
      <p:graphicFrame>
        <p:nvGraphicFramePr>
          <p:cNvPr id="204" name="Table 203"/>
          <p:cNvGraphicFramePr>
            <a:graphicFrameLocks noGrp="1"/>
          </p:cNvGraphicFramePr>
          <p:nvPr>
            <p:extLst/>
          </p:nvPr>
        </p:nvGraphicFramePr>
        <p:xfrm>
          <a:off x="153266" y="1058666"/>
          <a:ext cx="11632262" cy="4867330"/>
        </p:xfrm>
        <a:graphic>
          <a:graphicData uri="http://schemas.openxmlformats.org/drawingml/2006/table">
            <a:tbl>
              <a:tblPr firstRow="1" bandRow="1">
                <a:tableStyleId>{5940675A-B579-460E-94D1-54222C63F5DA}</a:tableStyleId>
              </a:tblPr>
              <a:tblGrid>
                <a:gridCol w="1442710"/>
                <a:gridCol w="3605771"/>
                <a:gridCol w="3879591"/>
                <a:gridCol w="2704190"/>
              </a:tblGrid>
              <a:tr h="128759">
                <a:tc>
                  <a:txBody>
                    <a:bodyPr/>
                    <a:lstStyle/>
                    <a:p>
                      <a:r>
                        <a:rPr lang="en-US" sz="900" b="1" dirty="0" smtClean="0">
                          <a:solidFill>
                            <a:srgbClr val="002060"/>
                          </a:solidFill>
                        </a:rPr>
                        <a:t>Business Cluster</a:t>
                      </a:r>
                      <a:endParaRPr lang="en-US" sz="900" b="1" dirty="0">
                        <a:solidFill>
                          <a:srgbClr val="002060"/>
                        </a:solidFill>
                      </a:endParaRPr>
                    </a:p>
                  </a:txBody>
                  <a:tcPr>
                    <a:lnL w="12700" cap="flat" cmpd="sng" algn="ctr">
                      <a:solidFill>
                        <a:srgbClr val="007C92"/>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solidFill>
                      <a:srgbClr val="E5F2F4"/>
                    </a:solidFill>
                  </a:tcPr>
                </a:tc>
                <a:tc>
                  <a:txBody>
                    <a:bodyPr/>
                    <a:lstStyle/>
                    <a:p>
                      <a:r>
                        <a:rPr lang="en-US" sz="900" b="1" dirty="0" smtClean="0">
                          <a:solidFill>
                            <a:srgbClr val="002060"/>
                          </a:solidFill>
                        </a:rPr>
                        <a:t>Category</a:t>
                      </a:r>
                      <a:endParaRPr lang="en-US" sz="900" b="1" dirty="0">
                        <a:solidFill>
                          <a:srgbClr val="002060"/>
                        </a:solidFill>
                      </a:endParaRPr>
                    </a:p>
                  </a:txBody>
                  <a:tcPr>
                    <a:lnL w="12700" cap="flat" cmpd="sng" algn="ctr">
                      <a:solidFill>
                        <a:srgbClr val="007C92"/>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solidFill>
                      <a:srgbClr val="E5F2F4"/>
                    </a:solidFill>
                  </a:tcPr>
                </a:tc>
                <a:tc>
                  <a:txBody>
                    <a:bodyPr/>
                    <a:lstStyle/>
                    <a:p>
                      <a:r>
                        <a:rPr lang="en-US" sz="900" b="1" dirty="0" smtClean="0">
                          <a:solidFill>
                            <a:srgbClr val="002060"/>
                          </a:solidFill>
                        </a:rPr>
                        <a:t>High level Features</a:t>
                      </a:r>
                      <a:endParaRPr lang="en-US" sz="900" b="1" dirty="0">
                        <a:solidFill>
                          <a:srgbClr val="002060"/>
                        </a:solidFill>
                      </a:endParaRPr>
                    </a:p>
                  </a:txBody>
                  <a:tcPr>
                    <a:lnL w="12700" cap="flat" cmpd="sng" algn="ctr">
                      <a:solidFill>
                        <a:srgbClr val="007C92"/>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solidFill>
                      <a:srgbClr val="E5F2F4"/>
                    </a:solidFill>
                  </a:tcPr>
                </a:tc>
                <a:tc>
                  <a:txBody>
                    <a:bodyPr/>
                    <a:lstStyle/>
                    <a:p>
                      <a:pPr marL="0" algn="l" defTabSz="890789" rtl="0" eaLnBrk="1" latinLnBrk="0" hangingPunct="1"/>
                      <a:r>
                        <a:rPr lang="en-US" sz="900" b="1" kern="1200" dirty="0" smtClean="0">
                          <a:solidFill>
                            <a:srgbClr val="002060"/>
                          </a:solidFill>
                          <a:latin typeface="+mn-lt"/>
                          <a:ea typeface="+mn-ea"/>
                          <a:cs typeface="+mn-cs"/>
                        </a:rPr>
                        <a:t>Channel Applications</a:t>
                      </a:r>
                      <a:endParaRPr lang="en-US" sz="900" b="1" kern="1200" dirty="0">
                        <a:solidFill>
                          <a:srgbClr val="002060"/>
                        </a:solidFill>
                        <a:latin typeface="+mn-lt"/>
                        <a:ea typeface="+mn-ea"/>
                        <a:cs typeface="+mn-cs"/>
                      </a:endParaRPr>
                    </a:p>
                  </a:txBody>
                  <a:tcPr>
                    <a:lnL w="12700" cap="flat" cmpd="sng" algn="ctr">
                      <a:solidFill>
                        <a:srgbClr val="007C92"/>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solidFill>
                      <a:srgbClr val="E5F2F4"/>
                    </a:solidFill>
                  </a:tcPr>
                </a:tc>
              </a:tr>
              <a:tr h="295330">
                <a:tc gridSpan="4">
                  <a:txBody>
                    <a:bodyPr/>
                    <a:lstStyle/>
                    <a:p>
                      <a:endParaRPr lang="en-US" sz="900" b="1" dirty="0">
                        <a:solidFill>
                          <a:srgbClr val="002060"/>
                        </a:solidFill>
                      </a:endParaRPr>
                    </a:p>
                  </a:txBody>
                  <a:tcPr>
                    <a:lnL w="12700" cap="flat" cmpd="sng" algn="ctr">
                      <a:solidFill>
                        <a:srgbClr val="007C92"/>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hMerge="1">
                  <a:txBody>
                    <a:bodyPr/>
                    <a:lstStyle/>
                    <a:p>
                      <a:endParaRPr lang="en-US" sz="900" b="1" dirty="0">
                        <a:solidFill>
                          <a:srgbClr val="002060"/>
                        </a:solidFill>
                      </a:endParaRPr>
                    </a:p>
                  </a:txBody>
                  <a:tcPr>
                    <a:lnL w="12700" cap="flat" cmpd="sng" algn="ctr">
                      <a:solidFill>
                        <a:srgbClr val="007C92"/>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hMerge="1">
                  <a:txBody>
                    <a:bodyPr/>
                    <a:lstStyle/>
                    <a:p>
                      <a:endParaRPr lang="en-US"/>
                    </a:p>
                  </a:txBody>
                  <a:tcPr/>
                </a:tc>
                <a:tc hMerge="1">
                  <a:txBody>
                    <a:bodyPr/>
                    <a:lstStyle/>
                    <a:p>
                      <a:endParaRPr lang="en-US" sz="900" dirty="0">
                        <a:solidFill>
                          <a:srgbClr val="002060"/>
                        </a:solidFill>
                      </a:endParaRPr>
                    </a:p>
                  </a:txBody>
                  <a:tcPr>
                    <a:lnL w="12700" cap="flat" cmpd="sng" algn="ctr">
                      <a:solidFill>
                        <a:srgbClr val="007C92"/>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r>
              <a:tr h="215049">
                <a:tc rowSpan="19">
                  <a:txBody>
                    <a:bodyPr/>
                    <a:lstStyle/>
                    <a:p>
                      <a:pPr marL="0" marR="0" lvl="0" indent="0" algn="l" defTabSz="890789" rtl="0" eaLnBrk="1" fontAlgn="auto" latinLnBrk="0" hangingPunct="1">
                        <a:lnSpc>
                          <a:spcPct val="100000"/>
                        </a:lnSpc>
                        <a:spcBef>
                          <a:spcPts val="0"/>
                        </a:spcBef>
                        <a:spcAft>
                          <a:spcPts val="0"/>
                        </a:spcAft>
                        <a:buClrTx/>
                        <a:buSzTx/>
                        <a:buFontTx/>
                        <a:buNone/>
                        <a:tabLst/>
                        <a:defRPr/>
                      </a:pPr>
                      <a:r>
                        <a:rPr lang="en-US" sz="900" dirty="0" smtClean="0">
                          <a:solidFill>
                            <a:srgbClr val="002060"/>
                          </a:solidFill>
                        </a:rPr>
                        <a:t>Corporate Banking</a:t>
                      </a:r>
                    </a:p>
                  </a:txBody>
                  <a:tcPr>
                    <a:lnL w="12700" cap="flat" cmpd="sng" algn="ctr">
                      <a:solidFill>
                        <a:srgbClr val="007C92"/>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rowSpan="6">
                  <a:txBody>
                    <a:bodyPr/>
                    <a:lstStyle/>
                    <a:p>
                      <a:pPr marL="0" marR="0" lvl="0" indent="0" algn="l" defTabSz="890789" rtl="0" eaLnBrk="1" fontAlgn="auto" latinLnBrk="0" hangingPunct="1">
                        <a:lnSpc>
                          <a:spcPct val="100000"/>
                        </a:lnSpc>
                        <a:spcBef>
                          <a:spcPts val="0"/>
                        </a:spcBef>
                        <a:spcAft>
                          <a:spcPts val="0"/>
                        </a:spcAft>
                        <a:buClrTx/>
                        <a:buSzTx/>
                        <a:buFontTx/>
                        <a:buNone/>
                        <a:tabLst/>
                        <a:defRPr/>
                      </a:pPr>
                      <a:r>
                        <a:rPr lang="en-US" sz="900" dirty="0" smtClean="0">
                          <a:solidFill>
                            <a:srgbClr val="002060"/>
                          </a:solidFill>
                        </a:rPr>
                        <a:t>Payments &amp; Transfers</a:t>
                      </a:r>
                    </a:p>
                  </a:txBody>
                  <a:tcPr>
                    <a:lnL w="12700" cap="flat" cmpd="sng" algn="ctr">
                      <a:solidFill>
                        <a:srgbClr val="007C92"/>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r>
                        <a:rPr lang="en-US" sz="900" dirty="0" smtClean="0">
                          <a:solidFill>
                            <a:srgbClr val="002060"/>
                          </a:solidFill>
                        </a:rPr>
                        <a:t>Bulk Payments</a:t>
                      </a:r>
                      <a:endParaRPr lang="en-US" sz="900" dirty="0">
                        <a:solidFill>
                          <a:srgbClr val="002060"/>
                        </a:solidFill>
                      </a:endParaRPr>
                    </a:p>
                  </a:txBody>
                  <a:tcPr>
                    <a:lnL w="12700" cap="flat" cmpd="sng" algn="ctr">
                      <a:solidFill>
                        <a:srgbClr val="007C92"/>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endParaRPr lang="en-US" sz="900" dirty="0">
                        <a:solidFill>
                          <a:srgbClr val="002060"/>
                        </a:solidFill>
                      </a:endParaRPr>
                    </a:p>
                  </a:txBody>
                  <a:tcPr>
                    <a:lnL w="12700" cap="flat" cmpd="sng" algn="ctr">
                      <a:solidFill>
                        <a:srgbClr val="007C92"/>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r>
              <a:tr h="178647">
                <a:tc vMerge="1">
                  <a:txBody>
                    <a:bodyPr/>
                    <a:lstStyle/>
                    <a:p>
                      <a:pPr marL="0" marR="0" lvl="0" indent="0" algn="l" defTabSz="890789" rtl="0" eaLnBrk="1" fontAlgn="auto" latinLnBrk="0" hangingPunct="1">
                        <a:lnSpc>
                          <a:spcPct val="100000"/>
                        </a:lnSpc>
                        <a:spcBef>
                          <a:spcPts val="0"/>
                        </a:spcBef>
                        <a:spcAft>
                          <a:spcPts val="0"/>
                        </a:spcAft>
                        <a:buClrTx/>
                        <a:buSzTx/>
                        <a:buFontTx/>
                        <a:buNone/>
                        <a:tabLst/>
                        <a:defRPr/>
                      </a:pPr>
                      <a:endParaRPr lang="en-US" sz="900" dirty="0" smtClean="0">
                        <a:solidFill>
                          <a:srgbClr val="002060"/>
                        </a:solidFill>
                      </a:endParaRPr>
                    </a:p>
                  </a:txBody>
                  <a:tcPr>
                    <a:lnL w="12700" cap="flat" cmpd="sng" algn="ctr">
                      <a:solidFill>
                        <a:srgbClr val="007C92"/>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vMerge="1">
                  <a:txBody>
                    <a:bodyPr/>
                    <a:lstStyle/>
                    <a:p>
                      <a:pPr marL="0" marR="0" lvl="0" indent="0" algn="l" defTabSz="890789" rtl="0" eaLnBrk="1" fontAlgn="auto" latinLnBrk="0" hangingPunct="1">
                        <a:lnSpc>
                          <a:spcPct val="100000"/>
                        </a:lnSpc>
                        <a:spcBef>
                          <a:spcPts val="0"/>
                        </a:spcBef>
                        <a:spcAft>
                          <a:spcPts val="0"/>
                        </a:spcAft>
                        <a:buClrTx/>
                        <a:buSzTx/>
                        <a:buFontTx/>
                        <a:buNone/>
                        <a:tabLst/>
                        <a:defRPr/>
                      </a:pPr>
                      <a:endParaRPr lang="en-US" sz="900" dirty="0" smtClean="0">
                        <a:solidFill>
                          <a:srgbClr val="002060"/>
                        </a:solidFill>
                      </a:endParaRPr>
                    </a:p>
                  </a:txBody>
                  <a:tcPr>
                    <a:lnL w="12700" cap="flat" cmpd="sng" algn="ctr">
                      <a:solidFill>
                        <a:srgbClr val="007C92"/>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r>
                        <a:rPr lang="en-US" sz="900" dirty="0" smtClean="0">
                          <a:solidFill>
                            <a:srgbClr val="002060"/>
                          </a:solidFill>
                        </a:rPr>
                        <a:t>Single Payments</a:t>
                      </a:r>
                      <a:endParaRPr lang="en-US" sz="900" dirty="0">
                        <a:solidFill>
                          <a:srgbClr val="002060"/>
                        </a:solidFill>
                      </a:endParaRPr>
                    </a:p>
                  </a:txBody>
                  <a:tcPr>
                    <a:lnL w="12700" cap="flat" cmpd="sng" algn="ctr">
                      <a:solidFill>
                        <a:srgbClr val="007C92"/>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endParaRPr lang="en-US" sz="900"/>
                    </a:p>
                  </a:txBody>
                  <a:tcPr>
                    <a:lnL w="12700" cap="flat" cmpd="sng" algn="ctr">
                      <a:solidFill>
                        <a:srgbClr val="007C92"/>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r>
              <a:tr h="178647">
                <a:tc vMerge="1">
                  <a:txBody>
                    <a:bodyPr/>
                    <a:lstStyle/>
                    <a:p>
                      <a:pPr marL="0" marR="0" lvl="0" indent="0" algn="l" defTabSz="890789" rtl="0" eaLnBrk="1" fontAlgn="auto" latinLnBrk="0" hangingPunct="1">
                        <a:lnSpc>
                          <a:spcPct val="100000"/>
                        </a:lnSpc>
                        <a:spcBef>
                          <a:spcPts val="0"/>
                        </a:spcBef>
                        <a:spcAft>
                          <a:spcPts val="0"/>
                        </a:spcAft>
                        <a:buClrTx/>
                        <a:buSzTx/>
                        <a:buFontTx/>
                        <a:buNone/>
                        <a:tabLst/>
                        <a:defRPr/>
                      </a:pPr>
                      <a:endParaRPr lang="en-US" sz="900" dirty="0" smtClean="0">
                        <a:solidFill>
                          <a:srgbClr val="002060"/>
                        </a:solidFill>
                      </a:endParaRPr>
                    </a:p>
                  </a:txBody>
                  <a:tcPr>
                    <a:lnL w="12700" cap="flat" cmpd="sng" algn="ctr">
                      <a:solidFill>
                        <a:srgbClr val="007C92"/>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vMerge="1">
                  <a:txBody>
                    <a:bodyPr/>
                    <a:lstStyle/>
                    <a:p>
                      <a:pPr marL="0" marR="0" lvl="0" indent="0" algn="l" defTabSz="890789" rtl="0" eaLnBrk="1" fontAlgn="auto" latinLnBrk="0" hangingPunct="1">
                        <a:lnSpc>
                          <a:spcPct val="100000"/>
                        </a:lnSpc>
                        <a:spcBef>
                          <a:spcPts val="0"/>
                        </a:spcBef>
                        <a:spcAft>
                          <a:spcPts val="0"/>
                        </a:spcAft>
                        <a:buClrTx/>
                        <a:buSzTx/>
                        <a:buFontTx/>
                        <a:buNone/>
                        <a:tabLst/>
                        <a:defRPr/>
                      </a:pPr>
                      <a:endParaRPr lang="en-US" sz="900" dirty="0" smtClean="0">
                        <a:solidFill>
                          <a:srgbClr val="002060"/>
                        </a:solidFill>
                      </a:endParaRPr>
                    </a:p>
                  </a:txBody>
                  <a:tcPr>
                    <a:lnL w="12700" cap="flat" cmpd="sng" algn="ctr">
                      <a:solidFill>
                        <a:srgbClr val="007C92"/>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r>
                        <a:rPr lang="en-US" sz="900" dirty="0" smtClean="0">
                          <a:solidFill>
                            <a:srgbClr val="002060"/>
                          </a:solidFill>
                        </a:rPr>
                        <a:t>Local Funds</a:t>
                      </a:r>
                      <a:r>
                        <a:rPr lang="en-US" sz="900" baseline="0" dirty="0" smtClean="0">
                          <a:solidFill>
                            <a:srgbClr val="002060"/>
                          </a:solidFill>
                        </a:rPr>
                        <a:t> T</a:t>
                      </a:r>
                      <a:r>
                        <a:rPr lang="en-US" sz="900" dirty="0" smtClean="0">
                          <a:solidFill>
                            <a:srgbClr val="002060"/>
                          </a:solidFill>
                        </a:rPr>
                        <a:t>ransfer</a:t>
                      </a:r>
                      <a:endParaRPr lang="en-US" sz="900" dirty="0">
                        <a:solidFill>
                          <a:srgbClr val="002060"/>
                        </a:solidFill>
                      </a:endParaRPr>
                    </a:p>
                  </a:txBody>
                  <a:tcPr>
                    <a:lnL w="12700" cap="flat" cmpd="sng" algn="ctr">
                      <a:solidFill>
                        <a:srgbClr val="007C92"/>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endParaRPr lang="en-US" sz="900" dirty="0"/>
                    </a:p>
                  </a:txBody>
                  <a:tcPr>
                    <a:lnL w="12700" cap="flat" cmpd="sng" algn="ctr">
                      <a:solidFill>
                        <a:srgbClr val="007C92"/>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r>
              <a:tr h="178647">
                <a:tc vMerge="1">
                  <a:txBody>
                    <a:bodyPr/>
                    <a:lstStyle/>
                    <a:p>
                      <a:pPr marL="0" marR="0" lvl="0" indent="0" algn="l" defTabSz="890789" rtl="0" eaLnBrk="1" fontAlgn="auto" latinLnBrk="0" hangingPunct="1">
                        <a:lnSpc>
                          <a:spcPct val="100000"/>
                        </a:lnSpc>
                        <a:spcBef>
                          <a:spcPts val="0"/>
                        </a:spcBef>
                        <a:spcAft>
                          <a:spcPts val="0"/>
                        </a:spcAft>
                        <a:buClrTx/>
                        <a:buSzTx/>
                        <a:buFontTx/>
                        <a:buNone/>
                        <a:tabLst/>
                        <a:defRPr/>
                      </a:pPr>
                      <a:endParaRPr lang="en-US" sz="900" dirty="0" smtClean="0">
                        <a:solidFill>
                          <a:srgbClr val="002060"/>
                        </a:solidFill>
                      </a:endParaRPr>
                    </a:p>
                  </a:txBody>
                  <a:tcPr>
                    <a:lnL w="12700" cap="flat" cmpd="sng" algn="ctr">
                      <a:solidFill>
                        <a:srgbClr val="007C92"/>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vMerge="1">
                  <a:txBody>
                    <a:bodyPr/>
                    <a:lstStyle/>
                    <a:p>
                      <a:pPr marL="0" marR="0" lvl="0" indent="0" algn="l" defTabSz="890789" rtl="0" eaLnBrk="1" fontAlgn="auto" latinLnBrk="0" hangingPunct="1">
                        <a:lnSpc>
                          <a:spcPct val="100000"/>
                        </a:lnSpc>
                        <a:spcBef>
                          <a:spcPts val="0"/>
                        </a:spcBef>
                        <a:spcAft>
                          <a:spcPts val="0"/>
                        </a:spcAft>
                        <a:buClrTx/>
                        <a:buSzTx/>
                        <a:buFontTx/>
                        <a:buNone/>
                        <a:tabLst/>
                        <a:defRPr/>
                      </a:pPr>
                      <a:endParaRPr lang="en-US" sz="900" dirty="0" smtClean="0">
                        <a:solidFill>
                          <a:srgbClr val="002060"/>
                        </a:solidFill>
                      </a:endParaRPr>
                    </a:p>
                  </a:txBody>
                  <a:tcPr>
                    <a:lnL w="12700" cap="flat" cmpd="sng" algn="ctr">
                      <a:solidFill>
                        <a:srgbClr val="007C92"/>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r>
                        <a:rPr lang="en-US" sz="900" dirty="0" smtClean="0">
                          <a:solidFill>
                            <a:srgbClr val="002060"/>
                          </a:solidFill>
                        </a:rPr>
                        <a:t>International Funds Transfer</a:t>
                      </a:r>
                      <a:endParaRPr lang="en-US" sz="900" dirty="0">
                        <a:solidFill>
                          <a:srgbClr val="002060"/>
                        </a:solidFill>
                      </a:endParaRPr>
                    </a:p>
                  </a:txBody>
                  <a:tcPr>
                    <a:lnL w="12700" cap="flat" cmpd="sng" algn="ctr">
                      <a:solidFill>
                        <a:srgbClr val="007C92"/>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endParaRPr lang="en-US" sz="900" dirty="0"/>
                    </a:p>
                  </a:txBody>
                  <a:tcPr>
                    <a:lnL w="12700" cap="flat" cmpd="sng" algn="ctr">
                      <a:solidFill>
                        <a:srgbClr val="007C92"/>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r>
              <a:tr h="178647">
                <a:tc vMerge="1">
                  <a:txBody>
                    <a:bodyPr/>
                    <a:lstStyle/>
                    <a:p>
                      <a:pPr marL="0" marR="0" lvl="0" indent="0" algn="l" defTabSz="890789" rtl="0" eaLnBrk="1" fontAlgn="auto" latinLnBrk="0" hangingPunct="1">
                        <a:lnSpc>
                          <a:spcPct val="100000"/>
                        </a:lnSpc>
                        <a:spcBef>
                          <a:spcPts val="0"/>
                        </a:spcBef>
                        <a:spcAft>
                          <a:spcPts val="0"/>
                        </a:spcAft>
                        <a:buClrTx/>
                        <a:buSzTx/>
                        <a:buFontTx/>
                        <a:buNone/>
                        <a:tabLst/>
                        <a:defRPr/>
                      </a:pPr>
                      <a:endParaRPr lang="en-US" sz="900" dirty="0" smtClean="0">
                        <a:solidFill>
                          <a:srgbClr val="002060"/>
                        </a:solidFill>
                      </a:endParaRPr>
                    </a:p>
                  </a:txBody>
                  <a:tcPr>
                    <a:lnL w="12700" cap="flat" cmpd="sng" algn="ctr">
                      <a:solidFill>
                        <a:srgbClr val="007C92"/>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vMerge="1">
                  <a:txBody>
                    <a:bodyPr/>
                    <a:lstStyle/>
                    <a:p>
                      <a:pPr marL="0" marR="0" lvl="0" indent="0" algn="l" defTabSz="890789" rtl="0" eaLnBrk="1" fontAlgn="auto" latinLnBrk="0" hangingPunct="1">
                        <a:lnSpc>
                          <a:spcPct val="100000"/>
                        </a:lnSpc>
                        <a:spcBef>
                          <a:spcPts val="0"/>
                        </a:spcBef>
                        <a:spcAft>
                          <a:spcPts val="0"/>
                        </a:spcAft>
                        <a:buClrTx/>
                        <a:buSzTx/>
                        <a:buFontTx/>
                        <a:buNone/>
                        <a:tabLst/>
                        <a:defRPr/>
                      </a:pPr>
                      <a:endParaRPr lang="en-US" sz="900" dirty="0" smtClean="0">
                        <a:solidFill>
                          <a:srgbClr val="002060"/>
                        </a:solidFill>
                      </a:endParaRPr>
                    </a:p>
                  </a:txBody>
                  <a:tcPr>
                    <a:lnL w="12700" cap="flat" cmpd="sng" algn="ctr">
                      <a:solidFill>
                        <a:srgbClr val="007C92"/>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r>
                        <a:rPr lang="en-US" sz="900" dirty="0" smtClean="0">
                          <a:solidFill>
                            <a:srgbClr val="002060"/>
                          </a:solidFill>
                        </a:rPr>
                        <a:t>Beneficiary Management</a:t>
                      </a:r>
                      <a:endParaRPr lang="en-US" sz="900" dirty="0">
                        <a:solidFill>
                          <a:srgbClr val="002060"/>
                        </a:solidFill>
                      </a:endParaRPr>
                    </a:p>
                  </a:txBody>
                  <a:tcPr>
                    <a:lnL w="12700" cap="flat" cmpd="sng" algn="ctr">
                      <a:solidFill>
                        <a:srgbClr val="007C92"/>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endParaRPr lang="en-US" sz="900" dirty="0"/>
                    </a:p>
                  </a:txBody>
                  <a:tcPr>
                    <a:lnL w="12700" cap="flat" cmpd="sng" algn="ctr">
                      <a:solidFill>
                        <a:srgbClr val="007C92"/>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r>
              <a:tr h="178647">
                <a:tc vMerge="1">
                  <a:txBody>
                    <a:bodyPr/>
                    <a:lstStyle/>
                    <a:p>
                      <a:pPr marL="0" marR="0" lvl="0" indent="0" algn="l" defTabSz="890789" rtl="0" eaLnBrk="1" fontAlgn="auto" latinLnBrk="0" hangingPunct="1">
                        <a:lnSpc>
                          <a:spcPct val="100000"/>
                        </a:lnSpc>
                        <a:spcBef>
                          <a:spcPts val="0"/>
                        </a:spcBef>
                        <a:spcAft>
                          <a:spcPts val="0"/>
                        </a:spcAft>
                        <a:buClrTx/>
                        <a:buSzTx/>
                        <a:buFontTx/>
                        <a:buNone/>
                        <a:tabLst/>
                        <a:defRPr/>
                      </a:pPr>
                      <a:endParaRPr lang="en-US" sz="900" dirty="0" smtClean="0">
                        <a:solidFill>
                          <a:srgbClr val="002060"/>
                        </a:solidFill>
                      </a:endParaRPr>
                    </a:p>
                  </a:txBody>
                  <a:tcPr>
                    <a:lnL w="12700" cap="flat" cmpd="sng" algn="ctr">
                      <a:solidFill>
                        <a:srgbClr val="007C92"/>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vMerge="1">
                  <a:txBody>
                    <a:bodyPr/>
                    <a:lstStyle/>
                    <a:p>
                      <a:pPr marL="0" marR="0" lvl="0" indent="0" algn="l" defTabSz="890789" rtl="0" eaLnBrk="1" fontAlgn="auto" latinLnBrk="0" hangingPunct="1">
                        <a:lnSpc>
                          <a:spcPct val="100000"/>
                        </a:lnSpc>
                        <a:spcBef>
                          <a:spcPts val="0"/>
                        </a:spcBef>
                        <a:spcAft>
                          <a:spcPts val="0"/>
                        </a:spcAft>
                        <a:buClrTx/>
                        <a:buSzTx/>
                        <a:buFontTx/>
                        <a:buNone/>
                        <a:tabLst/>
                        <a:defRPr/>
                      </a:pPr>
                      <a:endParaRPr lang="en-US" sz="900" dirty="0" smtClean="0">
                        <a:solidFill>
                          <a:srgbClr val="002060"/>
                        </a:solidFill>
                      </a:endParaRPr>
                    </a:p>
                  </a:txBody>
                  <a:tcPr>
                    <a:lnL w="12700" cap="flat" cmpd="sng" algn="ctr">
                      <a:solidFill>
                        <a:srgbClr val="007C92"/>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r>
                        <a:rPr lang="en-US" sz="900" dirty="0" smtClean="0">
                          <a:solidFill>
                            <a:srgbClr val="002060"/>
                          </a:solidFill>
                        </a:rPr>
                        <a:t>Recurring Payments</a:t>
                      </a:r>
                      <a:endParaRPr lang="en-US" sz="900" dirty="0">
                        <a:solidFill>
                          <a:srgbClr val="002060"/>
                        </a:solidFill>
                      </a:endParaRPr>
                    </a:p>
                  </a:txBody>
                  <a:tcPr>
                    <a:lnL w="12700" cap="flat" cmpd="sng" algn="ctr">
                      <a:solidFill>
                        <a:srgbClr val="007C92"/>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endParaRPr lang="en-US" sz="900" dirty="0"/>
                    </a:p>
                  </a:txBody>
                  <a:tcPr>
                    <a:lnL w="12700" cap="flat" cmpd="sng" algn="ctr">
                      <a:solidFill>
                        <a:srgbClr val="007C92"/>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r>
              <a:tr h="178647">
                <a:tc vMerge="1">
                  <a:txBody>
                    <a:bodyPr/>
                    <a:lstStyle/>
                    <a:p>
                      <a:pPr marL="0" marR="0" lvl="0" indent="0" algn="l" defTabSz="890789" rtl="0" eaLnBrk="1" fontAlgn="auto" latinLnBrk="0" hangingPunct="1">
                        <a:lnSpc>
                          <a:spcPct val="100000"/>
                        </a:lnSpc>
                        <a:spcBef>
                          <a:spcPts val="0"/>
                        </a:spcBef>
                        <a:spcAft>
                          <a:spcPts val="0"/>
                        </a:spcAft>
                        <a:buClrTx/>
                        <a:buSzTx/>
                        <a:buFontTx/>
                        <a:buNone/>
                        <a:tabLst/>
                        <a:defRPr/>
                      </a:pPr>
                      <a:endParaRPr lang="en-US" sz="900" dirty="0" smtClean="0">
                        <a:solidFill>
                          <a:srgbClr val="002060"/>
                        </a:solidFill>
                      </a:endParaRPr>
                    </a:p>
                  </a:txBody>
                  <a:tcPr>
                    <a:lnL w="12700" cap="flat" cmpd="sng" algn="ctr">
                      <a:solidFill>
                        <a:srgbClr val="007C92"/>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r>
                        <a:rPr lang="en-US" sz="900" dirty="0" smtClean="0">
                          <a:solidFill>
                            <a:srgbClr val="002060"/>
                          </a:solidFill>
                        </a:rPr>
                        <a:t>Lending</a:t>
                      </a:r>
                      <a:endParaRPr lang="en-US" sz="900" dirty="0">
                        <a:solidFill>
                          <a:srgbClr val="002060"/>
                        </a:solidFill>
                      </a:endParaRPr>
                    </a:p>
                  </a:txBody>
                  <a:tcPr>
                    <a:lnL w="12700" cap="flat" cmpd="sng" algn="ctr">
                      <a:solidFill>
                        <a:srgbClr val="007C92"/>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marL="0" marR="0" lvl="0" indent="0" algn="l" defTabSz="890789" rtl="0" eaLnBrk="1" fontAlgn="auto" latinLnBrk="0" hangingPunct="1">
                        <a:lnSpc>
                          <a:spcPct val="100000"/>
                        </a:lnSpc>
                        <a:spcBef>
                          <a:spcPts val="0"/>
                        </a:spcBef>
                        <a:spcAft>
                          <a:spcPts val="0"/>
                        </a:spcAft>
                        <a:buClrTx/>
                        <a:buSzTx/>
                        <a:buFontTx/>
                        <a:buNone/>
                        <a:tabLst/>
                        <a:defRPr/>
                      </a:pPr>
                      <a:r>
                        <a:rPr lang="en-US" sz="900" dirty="0" smtClean="0">
                          <a:solidFill>
                            <a:srgbClr val="002060"/>
                          </a:solidFill>
                        </a:rPr>
                        <a:t>Corporate Loans</a:t>
                      </a:r>
                    </a:p>
                  </a:txBody>
                  <a:tcPr>
                    <a:lnL w="12700" cap="flat" cmpd="sng" algn="ctr">
                      <a:solidFill>
                        <a:srgbClr val="007C92"/>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endParaRPr lang="en-US" sz="900" dirty="0"/>
                    </a:p>
                  </a:txBody>
                  <a:tcPr>
                    <a:lnL w="12700" cap="flat" cmpd="sng" algn="ctr">
                      <a:solidFill>
                        <a:srgbClr val="007C92"/>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r>
              <a:tr h="178647">
                <a:tc vMerge="1">
                  <a:txBody>
                    <a:bodyPr/>
                    <a:lstStyle/>
                    <a:p>
                      <a:pPr marL="0" marR="0" lvl="0" indent="0" algn="l" defTabSz="890789" rtl="0" eaLnBrk="1" fontAlgn="auto" latinLnBrk="0" hangingPunct="1">
                        <a:lnSpc>
                          <a:spcPct val="100000"/>
                        </a:lnSpc>
                        <a:spcBef>
                          <a:spcPts val="0"/>
                        </a:spcBef>
                        <a:spcAft>
                          <a:spcPts val="0"/>
                        </a:spcAft>
                        <a:buClrTx/>
                        <a:buSzTx/>
                        <a:buFontTx/>
                        <a:buNone/>
                        <a:tabLst/>
                        <a:defRPr/>
                      </a:pPr>
                      <a:endParaRPr lang="en-US" sz="900" dirty="0" smtClean="0">
                        <a:solidFill>
                          <a:srgbClr val="002060"/>
                        </a:solidFill>
                      </a:endParaRPr>
                    </a:p>
                  </a:txBody>
                  <a:tcPr>
                    <a:lnL w="12700" cap="flat" cmpd="sng" algn="ctr">
                      <a:solidFill>
                        <a:srgbClr val="007C92"/>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rowSpan="2">
                  <a:txBody>
                    <a:bodyPr/>
                    <a:lstStyle/>
                    <a:p>
                      <a:pPr marL="0" marR="0" lvl="0" indent="0" algn="l" defTabSz="890789" rtl="0" eaLnBrk="1" fontAlgn="auto" latinLnBrk="0" hangingPunct="1">
                        <a:lnSpc>
                          <a:spcPct val="100000"/>
                        </a:lnSpc>
                        <a:spcBef>
                          <a:spcPts val="0"/>
                        </a:spcBef>
                        <a:spcAft>
                          <a:spcPts val="0"/>
                        </a:spcAft>
                        <a:buClrTx/>
                        <a:buSzTx/>
                        <a:buFontTx/>
                        <a:buNone/>
                        <a:tabLst/>
                        <a:defRPr/>
                      </a:pPr>
                      <a:r>
                        <a:rPr lang="en-US" sz="900" dirty="0" smtClean="0">
                          <a:solidFill>
                            <a:srgbClr val="002060"/>
                          </a:solidFill>
                        </a:rPr>
                        <a:t>Trade Finance</a:t>
                      </a:r>
                    </a:p>
                  </a:txBody>
                  <a:tcPr>
                    <a:lnL w="12700" cap="flat" cmpd="sng" algn="ctr">
                      <a:solidFill>
                        <a:srgbClr val="007C92"/>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r>
                        <a:rPr lang="en-US" sz="900" dirty="0" smtClean="0">
                          <a:solidFill>
                            <a:srgbClr val="002060"/>
                          </a:solidFill>
                        </a:rPr>
                        <a:t>Letters Of Credit</a:t>
                      </a:r>
                    </a:p>
                  </a:txBody>
                  <a:tcPr>
                    <a:lnL w="12700" cap="flat" cmpd="sng" algn="ctr">
                      <a:solidFill>
                        <a:srgbClr val="007C92"/>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endParaRPr lang="en-US" sz="900" dirty="0"/>
                    </a:p>
                  </a:txBody>
                  <a:tcPr>
                    <a:lnL w="12700" cap="flat" cmpd="sng" algn="ctr">
                      <a:solidFill>
                        <a:srgbClr val="007C92"/>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r>
              <a:tr h="178647">
                <a:tc vMerge="1">
                  <a:txBody>
                    <a:bodyPr/>
                    <a:lstStyle/>
                    <a:p>
                      <a:pPr marL="0" marR="0" lvl="0" indent="0" algn="l" defTabSz="890789" rtl="0" eaLnBrk="1" fontAlgn="auto" latinLnBrk="0" hangingPunct="1">
                        <a:lnSpc>
                          <a:spcPct val="100000"/>
                        </a:lnSpc>
                        <a:spcBef>
                          <a:spcPts val="0"/>
                        </a:spcBef>
                        <a:spcAft>
                          <a:spcPts val="0"/>
                        </a:spcAft>
                        <a:buClrTx/>
                        <a:buSzTx/>
                        <a:buFontTx/>
                        <a:buNone/>
                        <a:tabLst/>
                        <a:defRPr/>
                      </a:pPr>
                      <a:endParaRPr lang="en-US" sz="900" dirty="0" smtClean="0">
                        <a:solidFill>
                          <a:srgbClr val="002060"/>
                        </a:solidFill>
                      </a:endParaRPr>
                    </a:p>
                  </a:txBody>
                  <a:tcPr>
                    <a:lnL w="12700" cap="flat" cmpd="sng" algn="ctr">
                      <a:solidFill>
                        <a:srgbClr val="007C92"/>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vMerge="1">
                  <a:txBody>
                    <a:bodyPr/>
                    <a:lstStyle/>
                    <a:p>
                      <a:pPr marL="0" marR="0" lvl="0" indent="0" algn="l" defTabSz="890789" rtl="0" eaLnBrk="1" fontAlgn="auto" latinLnBrk="0" hangingPunct="1">
                        <a:lnSpc>
                          <a:spcPct val="100000"/>
                        </a:lnSpc>
                        <a:spcBef>
                          <a:spcPts val="0"/>
                        </a:spcBef>
                        <a:spcAft>
                          <a:spcPts val="0"/>
                        </a:spcAft>
                        <a:buClrTx/>
                        <a:buSzTx/>
                        <a:buFontTx/>
                        <a:buNone/>
                        <a:tabLst/>
                        <a:defRPr/>
                      </a:pPr>
                      <a:endParaRPr lang="en-US" sz="900" dirty="0" smtClean="0">
                        <a:solidFill>
                          <a:srgbClr val="002060"/>
                        </a:solidFill>
                      </a:endParaRPr>
                    </a:p>
                  </a:txBody>
                  <a:tcPr>
                    <a:lnL w="12700" cap="flat" cmpd="sng" algn="ctr">
                      <a:solidFill>
                        <a:srgbClr val="007C92"/>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r>
                        <a:rPr lang="en-US" sz="900" dirty="0" smtClean="0">
                          <a:solidFill>
                            <a:srgbClr val="002060"/>
                          </a:solidFill>
                        </a:rPr>
                        <a:t>Bill collection and invoice factoring service request</a:t>
                      </a:r>
                    </a:p>
                  </a:txBody>
                  <a:tcPr>
                    <a:lnL w="12700" cap="flat" cmpd="sng" algn="ctr">
                      <a:solidFill>
                        <a:srgbClr val="007C92"/>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endParaRPr lang="en-US" sz="900" dirty="0"/>
                    </a:p>
                  </a:txBody>
                  <a:tcPr>
                    <a:lnL w="12700" cap="flat" cmpd="sng" algn="ctr">
                      <a:solidFill>
                        <a:srgbClr val="007C92"/>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r>
              <a:tr h="178647">
                <a:tc vMerge="1">
                  <a:txBody>
                    <a:bodyPr/>
                    <a:lstStyle/>
                    <a:p>
                      <a:pPr marL="0" marR="0" lvl="0" indent="0" algn="l" defTabSz="890789" rtl="0" eaLnBrk="1" fontAlgn="auto" latinLnBrk="0" hangingPunct="1">
                        <a:lnSpc>
                          <a:spcPct val="100000"/>
                        </a:lnSpc>
                        <a:spcBef>
                          <a:spcPts val="0"/>
                        </a:spcBef>
                        <a:spcAft>
                          <a:spcPts val="0"/>
                        </a:spcAft>
                        <a:buClrTx/>
                        <a:buSzTx/>
                        <a:buFontTx/>
                        <a:buNone/>
                        <a:tabLst/>
                        <a:defRPr/>
                      </a:pPr>
                      <a:endParaRPr lang="en-US" sz="900" dirty="0" smtClean="0">
                        <a:solidFill>
                          <a:srgbClr val="002060"/>
                        </a:solidFill>
                      </a:endParaRPr>
                    </a:p>
                  </a:txBody>
                  <a:tcPr>
                    <a:lnL w="12700" cap="flat" cmpd="sng" algn="ctr">
                      <a:solidFill>
                        <a:srgbClr val="007C92"/>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rowSpan="2">
                  <a:txBody>
                    <a:bodyPr/>
                    <a:lstStyle/>
                    <a:p>
                      <a:pPr marL="0" marR="0" lvl="0" indent="0" algn="l" defTabSz="890789" rtl="0" eaLnBrk="1" fontAlgn="auto" latinLnBrk="0" hangingPunct="1">
                        <a:lnSpc>
                          <a:spcPct val="100000"/>
                        </a:lnSpc>
                        <a:spcBef>
                          <a:spcPts val="0"/>
                        </a:spcBef>
                        <a:spcAft>
                          <a:spcPts val="0"/>
                        </a:spcAft>
                        <a:buClrTx/>
                        <a:buSzTx/>
                        <a:buFontTx/>
                        <a:buNone/>
                        <a:tabLst/>
                        <a:defRPr/>
                      </a:pPr>
                      <a:r>
                        <a:rPr lang="en-US" sz="900" dirty="0" smtClean="0">
                          <a:solidFill>
                            <a:srgbClr val="002060"/>
                          </a:solidFill>
                        </a:rPr>
                        <a:t>Employer Services</a:t>
                      </a:r>
                    </a:p>
                  </a:txBody>
                  <a:tcPr>
                    <a:lnL w="12700" cap="flat" cmpd="sng" algn="ctr">
                      <a:solidFill>
                        <a:srgbClr val="007C92"/>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r>
                        <a:rPr lang="en-US" sz="900" dirty="0" smtClean="0">
                          <a:solidFill>
                            <a:srgbClr val="002060"/>
                          </a:solidFill>
                        </a:rPr>
                        <a:t>Payroll Planning</a:t>
                      </a:r>
                      <a:r>
                        <a:rPr lang="en-US" sz="900" baseline="0" dirty="0" smtClean="0">
                          <a:solidFill>
                            <a:srgbClr val="002060"/>
                          </a:solidFill>
                        </a:rPr>
                        <a:t> Service request</a:t>
                      </a:r>
                      <a:endParaRPr lang="en-US" sz="900" dirty="0" smtClean="0">
                        <a:solidFill>
                          <a:srgbClr val="002060"/>
                        </a:solidFill>
                      </a:endParaRPr>
                    </a:p>
                  </a:txBody>
                  <a:tcPr>
                    <a:lnL w="12700" cap="flat" cmpd="sng" algn="ctr">
                      <a:solidFill>
                        <a:srgbClr val="007C92"/>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endParaRPr lang="en-US" sz="900" dirty="0"/>
                    </a:p>
                  </a:txBody>
                  <a:tcPr>
                    <a:lnL w="12700" cap="flat" cmpd="sng" algn="ctr">
                      <a:solidFill>
                        <a:srgbClr val="007C92"/>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r>
              <a:tr h="178647">
                <a:tc vMerge="1">
                  <a:txBody>
                    <a:bodyPr/>
                    <a:lstStyle/>
                    <a:p>
                      <a:pPr marL="0" marR="0" lvl="0" indent="0" algn="l" defTabSz="890789" rtl="0" eaLnBrk="1" fontAlgn="auto" latinLnBrk="0" hangingPunct="1">
                        <a:lnSpc>
                          <a:spcPct val="100000"/>
                        </a:lnSpc>
                        <a:spcBef>
                          <a:spcPts val="0"/>
                        </a:spcBef>
                        <a:spcAft>
                          <a:spcPts val="0"/>
                        </a:spcAft>
                        <a:buClrTx/>
                        <a:buSzTx/>
                        <a:buFontTx/>
                        <a:buNone/>
                        <a:tabLst/>
                        <a:defRPr/>
                      </a:pPr>
                      <a:endParaRPr lang="en-US" sz="900" dirty="0" smtClean="0">
                        <a:solidFill>
                          <a:srgbClr val="002060"/>
                        </a:solidFill>
                      </a:endParaRPr>
                    </a:p>
                  </a:txBody>
                  <a:tcPr>
                    <a:lnL w="12700" cap="flat" cmpd="sng" algn="ctr">
                      <a:solidFill>
                        <a:srgbClr val="007C92"/>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vMerge="1">
                  <a:txBody>
                    <a:bodyPr/>
                    <a:lstStyle/>
                    <a:p>
                      <a:pPr marL="0" marR="0" lvl="0" indent="0" algn="l" defTabSz="890789" rtl="0" eaLnBrk="1" fontAlgn="auto" latinLnBrk="0" hangingPunct="1">
                        <a:lnSpc>
                          <a:spcPct val="100000"/>
                        </a:lnSpc>
                        <a:spcBef>
                          <a:spcPts val="0"/>
                        </a:spcBef>
                        <a:spcAft>
                          <a:spcPts val="0"/>
                        </a:spcAft>
                        <a:buClrTx/>
                        <a:buSzTx/>
                        <a:buFontTx/>
                        <a:buNone/>
                        <a:tabLst/>
                        <a:defRPr/>
                      </a:pPr>
                      <a:endParaRPr lang="en-US" sz="900" dirty="0" smtClean="0">
                        <a:solidFill>
                          <a:srgbClr val="002060"/>
                        </a:solidFill>
                      </a:endParaRPr>
                    </a:p>
                  </a:txBody>
                  <a:tcPr>
                    <a:lnL w="12700" cap="flat" cmpd="sng" algn="ctr">
                      <a:solidFill>
                        <a:srgbClr val="007C92"/>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r>
                        <a:rPr lang="en-US" sz="900" dirty="0" smtClean="0">
                          <a:solidFill>
                            <a:srgbClr val="002060"/>
                          </a:solidFill>
                        </a:rPr>
                        <a:t>Group Retirement Plan service request</a:t>
                      </a:r>
                    </a:p>
                  </a:txBody>
                  <a:tcPr>
                    <a:lnL w="12700" cap="flat" cmpd="sng" algn="ctr">
                      <a:solidFill>
                        <a:srgbClr val="007C92"/>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endParaRPr lang="en-US" sz="900" dirty="0"/>
                    </a:p>
                  </a:txBody>
                  <a:tcPr>
                    <a:lnL w="12700" cap="flat" cmpd="sng" algn="ctr">
                      <a:solidFill>
                        <a:srgbClr val="007C92"/>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r>
              <a:tr h="160687">
                <a:tc vMerge="1">
                  <a:txBody>
                    <a:bodyPr/>
                    <a:lstStyle/>
                    <a:p>
                      <a:pPr marL="0" marR="0" lvl="0" indent="0" algn="l" defTabSz="890789" rtl="0" eaLnBrk="1" fontAlgn="auto" latinLnBrk="0" hangingPunct="1">
                        <a:lnSpc>
                          <a:spcPct val="100000"/>
                        </a:lnSpc>
                        <a:spcBef>
                          <a:spcPts val="0"/>
                        </a:spcBef>
                        <a:spcAft>
                          <a:spcPts val="0"/>
                        </a:spcAft>
                        <a:buClrTx/>
                        <a:buSzTx/>
                        <a:buFontTx/>
                        <a:buNone/>
                        <a:tabLst/>
                        <a:defRPr/>
                      </a:pPr>
                      <a:endParaRPr lang="en-US" sz="900" dirty="0" smtClean="0">
                        <a:solidFill>
                          <a:srgbClr val="002060"/>
                        </a:solidFill>
                      </a:endParaRPr>
                    </a:p>
                  </a:txBody>
                  <a:tcPr>
                    <a:lnL w="12700" cap="flat" cmpd="sng" algn="ctr">
                      <a:solidFill>
                        <a:srgbClr val="007C92"/>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rowSpan="7">
                  <a:txBody>
                    <a:bodyPr/>
                    <a:lstStyle/>
                    <a:p>
                      <a:pPr marL="0" marR="0" lvl="0" indent="0" algn="l" defTabSz="890789"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smtClean="0">
                          <a:ln>
                            <a:noFill/>
                          </a:ln>
                          <a:solidFill>
                            <a:srgbClr val="002060"/>
                          </a:solidFill>
                          <a:effectLst/>
                          <a:uLnTx/>
                          <a:uFillTx/>
                          <a:latin typeface="+mn-lt"/>
                          <a:ea typeface="+mn-ea"/>
                          <a:cs typeface="+mn-cs"/>
                        </a:rPr>
                        <a:t>Customer Onboarding, Account Management, personalization and notifications</a:t>
                      </a:r>
                    </a:p>
                  </a:txBody>
                  <a:tcPr>
                    <a:lnL w="12700" cap="flat" cmpd="sng" algn="ctr">
                      <a:solidFill>
                        <a:srgbClr val="007C92"/>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r>
                        <a:rPr lang="en-US" sz="900" dirty="0" smtClean="0">
                          <a:solidFill>
                            <a:srgbClr val="002060"/>
                          </a:solidFill>
                        </a:rPr>
                        <a:t>Account Opening</a:t>
                      </a:r>
                      <a:endParaRPr lang="en-US" sz="900" dirty="0">
                        <a:solidFill>
                          <a:srgbClr val="002060"/>
                        </a:solidFill>
                      </a:endParaRPr>
                    </a:p>
                  </a:txBody>
                  <a:tcPr>
                    <a:lnL w="12700" cap="flat" cmpd="sng" algn="ctr">
                      <a:solidFill>
                        <a:srgbClr val="007C92"/>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endParaRPr lang="en-US" sz="900" dirty="0"/>
                    </a:p>
                  </a:txBody>
                  <a:tcPr>
                    <a:lnL w="12700" cap="flat" cmpd="sng" algn="ctr">
                      <a:solidFill>
                        <a:srgbClr val="007C92"/>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r>
              <a:tr h="178647">
                <a:tc vMerge="1">
                  <a:txBody>
                    <a:bodyPr/>
                    <a:lstStyle/>
                    <a:p>
                      <a:pPr marL="0" marR="0" lvl="0" indent="0" algn="l" defTabSz="890789" rtl="0" eaLnBrk="1" fontAlgn="auto" latinLnBrk="0" hangingPunct="1">
                        <a:lnSpc>
                          <a:spcPct val="100000"/>
                        </a:lnSpc>
                        <a:spcBef>
                          <a:spcPts val="0"/>
                        </a:spcBef>
                        <a:spcAft>
                          <a:spcPts val="0"/>
                        </a:spcAft>
                        <a:buClrTx/>
                        <a:buSzTx/>
                        <a:buFontTx/>
                        <a:buNone/>
                        <a:tabLst/>
                        <a:defRPr/>
                      </a:pPr>
                      <a:endParaRPr lang="en-US" sz="900" dirty="0" smtClean="0">
                        <a:solidFill>
                          <a:srgbClr val="002060"/>
                        </a:solidFill>
                      </a:endParaRPr>
                    </a:p>
                  </a:txBody>
                  <a:tcPr>
                    <a:lnL w="12700" cap="flat" cmpd="sng" algn="ctr">
                      <a:solidFill>
                        <a:srgbClr val="007C92"/>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vMerge="1">
                  <a:txBody>
                    <a:bodyPr/>
                    <a:lstStyle/>
                    <a:p>
                      <a:pPr marL="0" marR="0" lvl="0" indent="0" algn="l" defTabSz="890789" rtl="0" eaLnBrk="1" fontAlgn="auto" latinLnBrk="0" hangingPunct="1">
                        <a:lnSpc>
                          <a:spcPct val="100000"/>
                        </a:lnSpc>
                        <a:spcBef>
                          <a:spcPts val="0"/>
                        </a:spcBef>
                        <a:spcAft>
                          <a:spcPts val="0"/>
                        </a:spcAft>
                        <a:buClrTx/>
                        <a:buSzTx/>
                        <a:buFontTx/>
                        <a:buNone/>
                        <a:tabLst/>
                        <a:defRPr/>
                      </a:pPr>
                      <a:endParaRPr lang="en-US" sz="900" dirty="0" smtClean="0">
                        <a:solidFill>
                          <a:srgbClr val="002060"/>
                        </a:solidFill>
                      </a:endParaRPr>
                    </a:p>
                  </a:txBody>
                  <a:tcPr>
                    <a:lnL w="12700" cap="flat" cmpd="sng" algn="ctr">
                      <a:solidFill>
                        <a:srgbClr val="007C92"/>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r>
                        <a:rPr lang="en-US" sz="900" dirty="0" smtClean="0">
                          <a:solidFill>
                            <a:srgbClr val="002060"/>
                          </a:solidFill>
                        </a:rPr>
                        <a:t>Account Summary</a:t>
                      </a:r>
                      <a:endParaRPr lang="en-US" sz="900" dirty="0">
                        <a:solidFill>
                          <a:srgbClr val="002060"/>
                        </a:solidFill>
                      </a:endParaRPr>
                    </a:p>
                  </a:txBody>
                  <a:tcPr>
                    <a:lnL w="12700" cap="flat" cmpd="sng" algn="ctr">
                      <a:solidFill>
                        <a:srgbClr val="007C92"/>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endParaRPr lang="en-US" sz="900" dirty="0"/>
                    </a:p>
                  </a:txBody>
                  <a:tcPr>
                    <a:lnL w="12700" cap="flat" cmpd="sng" algn="ctr">
                      <a:solidFill>
                        <a:srgbClr val="007C92"/>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r>
              <a:tr h="178647">
                <a:tc vMerge="1">
                  <a:txBody>
                    <a:bodyPr/>
                    <a:lstStyle/>
                    <a:p>
                      <a:pPr marL="0" marR="0" lvl="0" indent="0" algn="l" defTabSz="890789" rtl="0" eaLnBrk="1" fontAlgn="auto" latinLnBrk="0" hangingPunct="1">
                        <a:lnSpc>
                          <a:spcPct val="100000"/>
                        </a:lnSpc>
                        <a:spcBef>
                          <a:spcPts val="0"/>
                        </a:spcBef>
                        <a:spcAft>
                          <a:spcPts val="0"/>
                        </a:spcAft>
                        <a:buClrTx/>
                        <a:buSzTx/>
                        <a:buFontTx/>
                        <a:buNone/>
                        <a:tabLst/>
                        <a:defRPr/>
                      </a:pPr>
                      <a:endParaRPr lang="en-US" sz="900" dirty="0" smtClean="0">
                        <a:solidFill>
                          <a:srgbClr val="002060"/>
                        </a:solidFill>
                      </a:endParaRPr>
                    </a:p>
                  </a:txBody>
                  <a:tcPr>
                    <a:lnL w="12700" cap="flat" cmpd="sng" algn="ctr">
                      <a:solidFill>
                        <a:srgbClr val="007C92"/>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vMerge="1">
                  <a:txBody>
                    <a:bodyPr/>
                    <a:lstStyle/>
                    <a:p>
                      <a:pPr marL="0" marR="0" lvl="0" indent="0" algn="l" defTabSz="890789" rtl="0" eaLnBrk="1" fontAlgn="auto" latinLnBrk="0" hangingPunct="1">
                        <a:lnSpc>
                          <a:spcPct val="100000"/>
                        </a:lnSpc>
                        <a:spcBef>
                          <a:spcPts val="0"/>
                        </a:spcBef>
                        <a:spcAft>
                          <a:spcPts val="0"/>
                        </a:spcAft>
                        <a:buClrTx/>
                        <a:buSzTx/>
                        <a:buFontTx/>
                        <a:buNone/>
                        <a:tabLst/>
                        <a:defRPr/>
                      </a:pPr>
                      <a:endParaRPr lang="en-US" sz="900" dirty="0" smtClean="0">
                        <a:solidFill>
                          <a:srgbClr val="002060"/>
                        </a:solidFill>
                      </a:endParaRPr>
                    </a:p>
                  </a:txBody>
                  <a:tcPr>
                    <a:lnL w="12700" cap="flat" cmpd="sng" algn="ctr">
                      <a:solidFill>
                        <a:srgbClr val="007C92"/>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r>
                        <a:rPr lang="en-US" sz="900" dirty="0" smtClean="0">
                          <a:solidFill>
                            <a:srgbClr val="002060"/>
                          </a:solidFill>
                        </a:rPr>
                        <a:t>Balance Enquiry</a:t>
                      </a:r>
                      <a:endParaRPr lang="en-US" sz="900" dirty="0">
                        <a:solidFill>
                          <a:srgbClr val="002060"/>
                        </a:solidFill>
                      </a:endParaRPr>
                    </a:p>
                  </a:txBody>
                  <a:tcPr>
                    <a:lnL w="12700" cap="flat" cmpd="sng" algn="ctr">
                      <a:solidFill>
                        <a:srgbClr val="007C92"/>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endParaRPr lang="en-US" sz="900" dirty="0"/>
                    </a:p>
                  </a:txBody>
                  <a:tcPr>
                    <a:lnL w="12700" cap="flat" cmpd="sng" algn="ctr">
                      <a:solidFill>
                        <a:srgbClr val="007C92"/>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r>
              <a:tr h="178647">
                <a:tc vMerge="1">
                  <a:txBody>
                    <a:bodyPr/>
                    <a:lstStyle/>
                    <a:p>
                      <a:pPr marL="0" marR="0" lvl="0" indent="0" algn="l" defTabSz="890789" rtl="0" eaLnBrk="1" fontAlgn="auto" latinLnBrk="0" hangingPunct="1">
                        <a:lnSpc>
                          <a:spcPct val="100000"/>
                        </a:lnSpc>
                        <a:spcBef>
                          <a:spcPts val="0"/>
                        </a:spcBef>
                        <a:spcAft>
                          <a:spcPts val="0"/>
                        </a:spcAft>
                        <a:buClrTx/>
                        <a:buSzTx/>
                        <a:buFontTx/>
                        <a:buNone/>
                        <a:tabLst/>
                        <a:defRPr/>
                      </a:pPr>
                      <a:endParaRPr lang="en-US" sz="900" dirty="0" smtClean="0">
                        <a:solidFill>
                          <a:srgbClr val="002060"/>
                        </a:solidFill>
                      </a:endParaRPr>
                    </a:p>
                  </a:txBody>
                  <a:tcPr>
                    <a:lnL w="12700" cap="flat" cmpd="sng" algn="ctr">
                      <a:solidFill>
                        <a:srgbClr val="007C92"/>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vMerge="1">
                  <a:txBody>
                    <a:bodyPr/>
                    <a:lstStyle/>
                    <a:p>
                      <a:pPr marL="0" marR="0" lvl="0" indent="0" algn="l" defTabSz="890789" rtl="0" eaLnBrk="1" fontAlgn="auto" latinLnBrk="0" hangingPunct="1">
                        <a:lnSpc>
                          <a:spcPct val="100000"/>
                        </a:lnSpc>
                        <a:spcBef>
                          <a:spcPts val="0"/>
                        </a:spcBef>
                        <a:spcAft>
                          <a:spcPts val="0"/>
                        </a:spcAft>
                        <a:buClrTx/>
                        <a:buSzTx/>
                        <a:buFontTx/>
                        <a:buNone/>
                        <a:tabLst/>
                        <a:defRPr/>
                      </a:pPr>
                      <a:endParaRPr lang="en-US" sz="900" dirty="0" smtClean="0">
                        <a:solidFill>
                          <a:srgbClr val="002060"/>
                        </a:solidFill>
                      </a:endParaRPr>
                    </a:p>
                  </a:txBody>
                  <a:tcPr>
                    <a:lnL w="12700" cap="flat" cmpd="sng" algn="ctr">
                      <a:solidFill>
                        <a:srgbClr val="007C92"/>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r>
                        <a:rPr lang="en-US" sz="900" dirty="0" smtClean="0">
                          <a:solidFill>
                            <a:srgbClr val="002060"/>
                          </a:solidFill>
                        </a:rPr>
                        <a:t>Transaction History</a:t>
                      </a:r>
                      <a:endParaRPr lang="en-US" sz="900" dirty="0">
                        <a:solidFill>
                          <a:srgbClr val="002060"/>
                        </a:solidFill>
                      </a:endParaRPr>
                    </a:p>
                  </a:txBody>
                  <a:tcPr>
                    <a:lnL w="12700" cap="flat" cmpd="sng" algn="ctr">
                      <a:solidFill>
                        <a:srgbClr val="007C92"/>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endParaRPr lang="en-US" sz="900" dirty="0"/>
                    </a:p>
                  </a:txBody>
                  <a:tcPr>
                    <a:lnL w="12700" cap="flat" cmpd="sng" algn="ctr">
                      <a:solidFill>
                        <a:srgbClr val="007C92"/>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r>
              <a:tr h="178647">
                <a:tc vMerge="1">
                  <a:txBody>
                    <a:bodyPr/>
                    <a:lstStyle/>
                    <a:p>
                      <a:pPr marL="0" marR="0" lvl="0" indent="0" algn="l" defTabSz="890789" rtl="0" eaLnBrk="1" fontAlgn="auto" latinLnBrk="0" hangingPunct="1">
                        <a:lnSpc>
                          <a:spcPct val="100000"/>
                        </a:lnSpc>
                        <a:spcBef>
                          <a:spcPts val="0"/>
                        </a:spcBef>
                        <a:spcAft>
                          <a:spcPts val="0"/>
                        </a:spcAft>
                        <a:buClrTx/>
                        <a:buSzTx/>
                        <a:buFontTx/>
                        <a:buNone/>
                        <a:tabLst/>
                        <a:defRPr/>
                      </a:pPr>
                      <a:endParaRPr lang="en-US" sz="900" dirty="0" smtClean="0">
                        <a:solidFill>
                          <a:srgbClr val="002060"/>
                        </a:solidFill>
                      </a:endParaRPr>
                    </a:p>
                  </a:txBody>
                  <a:tcPr>
                    <a:lnL w="12700" cap="flat" cmpd="sng" algn="ctr">
                      <a:solidFill>
                        <a:srgbClr val="007C92"/>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vMerge="1">
                  <a:txBody>
                    <a:bodyPr/>
                    <a:lstStyle/>
                    <a:p>
                      <a:pPr marL="0" marR="0" lvl="0" indent="0" algn="l" defTabSz="890789" rtl="0" eaLnBrk="1" fontAlgn="auto" latinLnBrk="0" hangingPunct="1">
                        <a:lnSpc>
                          <a:spcPct val="100000"/>
                        </a:lnSpc>
                        <a:spcBef>
                          <a:spcPts val="0"/>
                        </a:spcBef>
                        <a:spcAft>
                          <a:spcPts val="0"/>
                        </a:spcAft>
                        <a:buClrTx/>
                        <a:buSzTx/>
                        <a:buFontTx/>
                        <a:buNone/>
                        <a:tabLst/>
                        <a:defRPr/>
                      </a:pPr>
                      <a:endParaRPr lang="en-US" sz="900" dirty="0" smtClean="0">
                        <a:solidFill>
                          <a:srgbClr val="002060"/>
                        </a:solidFill>
                      </a:endParaRPr>
                    </a:p>
                  </a:txBody>
                  <a:tcPr>
                    <a:lnL w="12700" cap="flat" cmpd="sng" algn="ctr">
                      <a:solidFill>
                        <a:srgbClr val="007C92"/>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r>
                        <a:rPr lang="en-US" sz="900" dirty="0" smtClean="0">
                          <a:solidFill>
                            <a:srgbClr val="002060"/>
                          </a:solidFill>
                        </a:rPr>
                        <a:t>Transaction</a:t>
                      </a:r>
                      <a:r>
                        <a:rPr lang="en-US" sz="900" baseline="0" dirty="0" smtClean="0">
                          <a:solidFill>
                            <a:srgbClr val="002060"/>
                          </a:solidFill>
                        </a:rPr>
                        <a:t> and activity alerts</a:t>
                      </a:r>
                      <a:endParaRPr lang="en-US" sz="900" dirty="0">
                        <a:solidFill>
                          <a:srgbClr val="002060"/>
                        </a:solidFill>
                      </a:endParaRPr>
                    </a:p>
                  </a:txBody>
                  <a:tcPr>
                    <a:lnL w="12700" cap="flat" cmpd="sng" algn="ctr">
                      <a:solidFill>
                        <a:srgbClr val="007C92"/>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endParaRPr lang="en-US" sz="900" dirty="0"/>
                    </a:p>
                  </a:txBody>
                  <a:tcPr>
                    <a:lnL w="12700" cap="flat" cmpd="sng" algn="ctr">
                      <a:solidFill>
                        <a:srgbClr val="007C92"/>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r>
              <a:tr h="178647">
                <a:tc vMerge="1">
                  <a:txBody>
                    <a:bodyPr/>
                    <a:lstStyle/>
                    <a:p>
                      <a:pPr marL="0" marR="0" lvl="0" indent="0" algn="l" defTabSz="890789" rtl="0" eaLnBrk="1" fontAlgn="auto" latinLnBrk="0" hangingPunct="1">
                        <a:lnSpc>
                          <a:spcPct val="100000"/>
                        </a:lnSpc>
                        <a:spcBef>
                          <a:spcPts val="0"/>
                        </a:spcBef>
                        <a:spcAft>
                          <a:spcPts val="0"/>
                        </a:spcAft>
                        <a:buClrTx/>
                        <a:buSzTx/>
                        <a:buFontTx/>
                        <a:buNone/>
                        <a:tabLst/>
                        <a:defRPr/>
                      </a:pPr>
                      <a:endParaRPr lang="en-US" sz="900" dirty="0" smtClean="0">
                        <a:solidFill>
                          <a:srgbClr val="002060"/>
                        </a:solidFill>
                      </a:endParaRPr>
                    </a:p>
                  </a:txBody>
                  <a:tcPr>
                    <a:lnL w="12700" cap="flat" cmpd="sng" algn="ctr">
                      <a:solidFill>
                        <a:srgbClr val="007C92"/>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vMerge="1">
                  <a:txBody>
                    <a:bodyPr/>
                    <a:lstStyle/>
                    <a:p>
                      <a:pPr marL="0" marR="0" lvl="0" indent="0" algn="l" defTabSz="890789" rtl="0" eaLnBrk="1" fontAlgn="auto" latinLnBrk="0" hangingPunct="1">
                        <a:lnSpc>
                          <a:spcPct val="100000"/>
                        </a:lnSpc>
                        <a:spcBef>
                          <a:spcPts val="0"/>
                        </a:spcBef>
                        <a:spcAft>
                          <a:spcPts val="0"/>
                        </a:spcAft>
                        <a:buClrTx/>
                        <a:buSzTx/>
                        <a:buFontTx/>
                        <a:buNone/>
                        <a:tabLst/>
                        <a:defRPr/>
                      </a:pPr>
                      <a:endParaRPr lang="en-US" sz="900" dirty="0" smtClean="0">
                        <a:solidFill>
                          <a:srgbClr val="002060"/>
                        </a:solidFill>
                      </a:endParaRPr>
                    </a:p>
                  </a:txBody>
                  <a:tcPr>
                    <a:lnL w="12700" cap="flat" cmpd="sng" algn="ctr">
                      <a:solidFill>
                        <a:srgbClr val="007C92"/>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r>
                        <a:rPr lang="en-US" sz="900" dirty="0" smtClean="0">
                          <a:solidFill>
                            <a:srgbClr val="002060"/>
                          </a:solidFill>
                        </a:rPr>
                        <a:t>Token/PIN/Password Management</a:t>
                      </a:r>
                      <a:endParaRPr lang="en-US" sz="900" dirty="0">
                        <a:solidFill>
                          <a:srgbClr val="002060"/>
                        </a:solidFill>
                      </a:endParaRPr>
                    </a:p>
                  </a:txBody>
                  <a:tcPr>
                    <a:lnL w="12700" cap="flat" cmpd="sng" algn="ctr">
                      <a:solidFill>
                        <a:srgbClr val="007C92"/>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endParaRPr lang="en-US" sz="900" dirty="0"/>
                    </a:p>
                  </a:txBody>
                  <a:tcPr>
                    <a:lnL w="12700" cap="flat" cmpd="sng" algn="ctr">
                      <a:solidFill>
                        <a:srgbClr val="007C92"/>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r>
              <a:tr h="178647">
                <a:tc vMerge="1">
                  <a:txBody>
                    <a:bodyPr/>
                    <a:lstStyle/>
                    <a:p>
                      <a:pPr marL="0" marR="0" lvl="0" indent="0" algn="l" defTabSz="890789" rtl="0" eaLnBrk="1" fontAlgn="auto" latinLnBrk="0" hangingPunct="1">
                        <a:lnSpc>
                          <a:spcPct val="100000"/>
                        </a:lnSpc>
                        <a:spcBef>
                          <a:spcPts val="0"/>
                        </a:spcBef>
                        <a:spcAft>
                          <a:spcPts val="0"/>
                        </a:spcAft>
                        <a:buClrTx/>
                        <a:buSzTx/>
                        <a:buFontTx/>
                        <a:buNone/>
                        <a:tabLst/>
                        <a:defRPr/>
                      </a:pPr>
                      <a:endParaRPr lang="en-US" sz="900" dirty="0" smtClean="0">
                        <a:solidFill>
                          <a:srgbClr val="002060"/>
                        </a:solidFill>
                      </a:endParaRPr>
                    </a:p>
                  </a:txBody>
                  <a:tcPr>
                    <a:lnL w="12700" cap="flat" cmpd="sng" algn="ctr">
                      <a:solidFill>
                        <a:srgbClr val="007C92"/>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vMerge="1">
                  <a:txBody>
                    <a:bodyPr/>
                    <a:lstStyle/>
                    <a:p>
                      <a:pPr marL="0" marR="0" lvl="0" indent="0" algn="l" defTabSz="890789" rtl="0" eaLnBrk="1" fontAlgn="auto" latinLnBrk="0" hangingPunct="1">
                        <a:lnSpc>
                          <a:spcPct val="100000"/>
                        </a:lnSpc>
                        <a:spcBef>
                          <a:spcPts val="0"/>
                        </a:spcBef>
                        <a:spcAft>
                          <a:spcPts val="0"/>
                        </a:spcAft>
                        <a:buClrTx/>
                        <a:buSzTx/>
                        <a:buFontTx/>
                        <a:buNone/>
                        <a:tabLst/>
                        <a:defRPr/>
                      </a:pPr>
                      <a:endParaRPr lang="en-US" sz="900" dirty="0" smtClean="0">
                        <a:solidFill>
                          <a:srgbClr val="002060"/>
                        </a:solidFill>
                      </a:endParaRPr>
                    </a:p>
                  </a:txBody>
                  <a:tcPr>
                    <a:lnL w="12700" cap="flat" cmpd="sng" algn="ctr">
                      <a:solidFill>
                        <a:srgbClr val="007C92"/>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r>
                        <a:rPr lang="en-US" sz="900" kern="1200" dirty="0" smtClean="0">
                          <a:solidFill>
                            <a:srgbClr val="002060"/>
                          </a:solidFill>
                          <a:latin typeface="+mn-lt"/>
                          <a:ea typeface="+mn-ea"/>
                          <a:cs typeface="+mn-cs"/>
                        </a:rPr>
                        <a:t>Bio Data Update</a:t>
                      </a:r>
                      <a:endParaRPr lang="en-US" sz="900" kern="1200" dirty="0">
                        <a:solidFill>
                          <a:srgbClr val="002060"/>
                        </a:solidFill>
                        <a:latin typeface="+mn-lt"/>
                        <a:ea typeface="+mn-ea"/>
                        <a:cs typeface="+mn-cs"/>
                      </a:endParaRPr>
                    </a:p>
                  </a:txBody>
                  <a:tcPr>
                    <a:lnL w="12700" cap="flat" cmpd="sng" algn="ctr">
                      <a:solidFill>
                        <a:srgbClr val="007C92"/>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endParaRPr lang="en-US" sz="900" dirty="0"/>
                    </a:p>
                  </a:txBody>
                  <a:tcPr>
                    <a:lnL w="12700" cap="flat" cmpd="sng" algn="ctr">
                      <a:solidFill>
                        <a:srgbClr val="007C92"/>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r>
              <a:tr h="178647">
                <a:tc vMerge="1">
                  <a:txBody>
                    <a:bodyPr/>
                    <a:lstStyle/>
                    <a:p>
                      <a:pPr marL="0" marR="0" lvl="0" indent="0" algn="l" defTabSz="890789" rtl="0" eaLnBrk="1" fontAlgn="auto" latinLnBrk="0" hangingPunct="1">
                        <a:lnSpc>
                          <a:spcPct val="100000"/>
                        </a:lnSpc>
                        <a:spcBef>
                          <a:spcPts val="0"/>
                        </a:spcBef>
                        <a:spcAft>
                          <a:spcPts val="0"/>
                        </a:spcAft>
                        <a:buClrTx/>
                        <a:buSzTx/>
                        <a:buFontTx/>
                        <a:buNone/>
                        <a:tabLst/>
                        <a:defRPr/>
                      </a:pPr>
                      <a:endParaRPr lang="en-US" sz="900" dirty="0" smtClean="0">
                        <a:solidFill>
                          <a:srgbClr val="002060"/>
                        </a:solidFill>
                      </a:endParaRPr>
                    </a:p>
                  </a:txBody>
                  <a:tcPr>
                    <a:lnL w="12700" cap="flat" cmpd="sng" algn="ctr">
                      <a:solidFill>
                        <a:srgbClr val="007C92"/>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marL="0" marR="0" lvl="0" indent="0" algn="l" defTabSz="890789" rtl="0" eaLnBrk="1" fontAlgn="auto" latinLnBrk="0" hangingPunct="1">
                        <a:lnSpc>
                          <a:spcPct val="100000"/>
                        </a:lnSpc>
                        <a:spcBef>
                          <a:spcPts val="0"/>
                        </a:spcBef>
                        <a:spcAft>
                          <a:spcPts val="0"/>
                        </a:spcAft>
                        <a:buClrTx/>
                        <a:buSzTx/>
                        <a:buFontTx/>
                        <a:buNone/>
                        <a:tabLst/>
                        <a:defRPr/>
                      </a:pPr>
                      <a:r>
                        <a:rPr lang="en-US" sz="900" dirty="0" smtClean="0">
                          <a:solidFill>
                            <a:srgbClr val="002060"/>
                          </a:solidFill>
                        </a:rPr>
                        <a:t>Accessibility</a:t>
                      </a:r>
                    </a:p>
                  </a:txBody>
                  <a:tcPr>
                    <a:lnL w="12700" cap="flat" cmpd="sng" algn="ctr">
                      <a:solidFill>
                        <a:srgbClr val="007C92"/>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r>
                        <a:rPr lang="en-US" sz="900" dirty="0" smtClean="0">
                          <a:solidFill>
                            <a:srgbClr val="002060"/>
                          </a:solidFill>
                        </a:rPr>
                        <a:t>Help and Support</a:t>
                      </a:r>
                      <a:endParaRPr lang="en-US" sz="900" dirty="0">
                        <a:solidFill>
                          <a:srgbClr val="002060"/>
                        </a:solidFill>
                      </a:endParaRPr>
                    </a:p>
                  </a:txBody>
                  <a:tcPr>
                    <a:lnL w="12700" cap="flat" cmpd="sng" algn="ctr">
                      <a:solidFill>
                        <a:srgbClr val="007C92"/>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endParaRPr lang="en-US" sz="900" dirty="0"/>
                    </a:p>
                  </a:txBody>
                  <a:tcPr>
                    <a:lnL w="12700" cap="flat" cmpd="sng" algn="ctr">
                      <a:solidFill>
                        <a:srgbClr val="007C92"/>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r>
            </a:tbl>
          </a:graphicData>
        </a:graphic>
      </p:graphicFrame>
      <p:sp>
        <p:nvSpPr>
          <p:cNvPr id="99" name="Rectangle 98">
            <a:hlinkClick r:id="rId5" action="ppaction://hlinksldjump"/>
          </p:cNvPr>
          <p:cNvSpPr/>
          <p:nvPr/>
        </p:nvSpPr>
        <p:spPr>
          <a:xfrm>
            <a:off x="10984872" y="6479716"/>
            <a:ext cx="731520" cy="381939"/>
          </a:xfrm>
          <a:prstGeom prst="rect">
            <a:avLst/>
          </a:prstGeom>
          <a:solidFill>
            <a:srgbClr val="EAAA00"/>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b="1" dirty="0" smtClean="0">
                <a:solidFill>
                  <a:schemeClr val="tx1"/>
                </a:solidFill>
              </a:rPr>
              <a:t>Back</a:t>
            </a:r>
            <a:endParaRPr lang="en-GB" b="1" dirty="0">
              <a:solidFill>
                <a:schemeClr val="tx1"/>
              </a:solidFill>
            </a:endParaRPr>
          </a:p>
        </p:txBody>
      </p:sp>
    </p:spTree>
    <p:extLst>
      <p:ext uri="{BB962C8B-B14F-4D97-AF65-F5344CB8AC3E}">
        <p14:creationId xmlns:p14="http://schemas.microsoft.com/office/powerpoint/2010/main" val="26573447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Title 2"/>
          <p:cNvSpPr txBox="1">
            <a:spLocks/>
          </p:cNvSpPr>
          <p:nvPr/>
        </p:nvSpPr>
        <p:spPr>
          <a:xfrm>
            <a:off x="153265" y="94959"/>
            <a:ext cx="10789920" cy="364003"/>
          </a:xfrm>
          <a:prstGeom prst="rect">
            <a:avLst/>
          </a:prstGeom>
          <a:noFill/>
        </p:spPr>
        <p:txBody>
          <a:bodyPr vert="horz" lIns="0" tIns="0" rIns="0" bIns="0" rtlCol="0" anchor="t" anchorCtr="0">
            <a:noAutofit/>
          </a:bodyPr>
          <a:lstStyle>
            <a:defPPr>
              <a:defRPr lang="en-US"/>
            </a:defPPr>
            <a:lvl1pPr>
              <a:lnSpc>
                <a:spcPct val="70000"/>
              </a:lnSpc>
              <a:defRPr sz="2800" b="1" i="0" kern="0">
                <a:solidFill>
                  <a:srgbClr val="00338D"/>
                </a:solidFill>
                <a:latin typeface="Univers 47 CondensedLight" panose="00000400000000000000" pitchFamily="2" charset="0"/>
                <a:cs typeface="KPMG Extralight"/>
              </a:defRPr>
            </a:lvl1pPr>
          </a:lstStyle>
          <a:p>
            <a:pPr>
              <a:defRPr/>
            </a:pPr>
            <a:r>
              <a:rPr lang="en-US" sz="4400" b="0" kern="1200" dirty="0" err="1" smtClean="0">
                <a:latin typeface="KPMG Extralight" panose="020B0303030202040204" pitchFamily="34" charset="0"/>
                <a:cs typeface="+mj-cs"/>
              </a:rPr>
              <a:t>FBNQuest</a:t>
            </a:r>
            <a:r>
              <a:rPr lang="en-US" sz="4400" b="0" kern="1200" dirty="0" smtClean="0">
                <a:latin typeface="KPMG Extralight" panose="020B0303030202040204" pitchFamily="34" charset="0"/>
                <a:cs typeface="+mj-cs"/>
              </a:rPr>
              <a:t> Mobile Channel Benchmarking – Wealth Management Capabilities </a:t>
            </a:r>
            <a:endParaRPr lang="en-US" sz="4400" b="0" kern="1200" baseline="30000" dirty="0">
              <a:latin typeface="KPMG Extralight" panose="020B0303030202040204" pitchFamily="34" charset="0"/>
              <a:ea typeface="+mj-ea"/>
              <a:cs typeface="+mj-cs"/>
            </a:endParaRPr>
          </a:p>
        </p:txBody>
      </p:sp>
      <p:sp>
        <p:nvSpPr>
          <p:cNvPr id="108" name="Rectangle 107"/>
          <p:cNvSpPr/>
          <p:nvPr/>
        </p:nvSpPr>
        <p:spPr>
          <a:xfrm>
            <a:off x="86589" y="655361"/>
            <a:ext cx="12105411" cy="523220"/>
          </a:xfrm>
          <a:prstGeom prst="rect">
            <a:avLst/>
          </a:prstGeom>
        </p:spPr>
        <p:txBody>
          <a:bodyPr wrap="square">
            <a:spAutoFit/>
          </a:bodyPr>
          <a:lstStyle/>
          <a:p>
            <a:pPr defTabSz="713603">
              <a:defRPr/>
            </a:pPr>
            <a:r>
              <a:rPr lang="en-US" sz="1400" dirty="0" err="1" smtClean="0">
                <a:solidFill>
                  <a:srgbClr val="00338D"/>
                </a:solidFill>
              </a:rPr>
              <a:t>FBNQuest’s</a:t>
            </a:r>
            <a:r>
              <a:rPr lang="en-US" sz="1400" dirty="0" smtClean="0">
                <a:solidFill>
                  <a:srgbClr val="00338D"/>
                </a:solidFill>
              </a:rPr>
              <a:t> mobile channel self-service capabilities for wealth management is </a:t>
            </a:r>
            <a:r>
              <a:rPr lang="en-US" sz="1400" dirty="0">
                <a:solidFill>
                  <a:srgbClr val="00338D"/>
                </a:solidFill>
              </a:rPr>
              <a:t>not competitive </a:t>
            </a:r>
            <a:r>
              <a:rPr lang="en-US" sz="1400" dirty="0" smtClean="0">
                <a:solidFill>
                  <a:srgbClr val="00338D"/>
                </a:solidFill>
              </a:rPr>
              <a:t>in comparison with local </a:t>
            </a:r>
            <a:r>
              <a:rPr lang="en-US" sz="1400" dirty="0">
                <a:solidFill>
                  <a:srgbClr val="00338D"/>
                </a:solidFill>
              </a:rPr>
              <a:t>and </a:t>
            </a:r>
            <a:r>
              <a:rPr lang="en-US" sz="1400" dirty="0" smtClean="0">
                <a:solidFill>
                  <a:srgbClr val="00338D"/>
                </a:solidFill>
              </a:rPr>
              <a:t>global benchmarks.</a:t>
            </a:r>
            <a:endParaRPr lang="en-US" sz="1400" dirty="0">
              <a:solidFill>
                <a:srgbClr val="00338D"/>
              </a:solidFill>
            </a:endParaRPr>
          </a:p>
          <a:p>
            <a:pPr defTabSz="713603">
              <a:defRPr/>
            </a:pPr>
            <a:r>
              <a:rPr lang="en-US" sz="1400" dirty="0" smtClean="0">
                <a:solidFill>
                  <a:srgbClr val="00338D"/>
                </a:solidFill>
              </a:rPr>
              <a:t> </a:t>
            </a:r>
            <a:endParaRPr lang="en-US" sz="1400" dirty="0">
              <a:solidFill>
                <a:srgbClr val="00338D"/>
              </a:solidFill>
            </a:endParaRPr>
          </a:p>
        </p:txBody>
      </p:sp>
      <p:pic>
        <p:nvPicPr>
          <p:cNvPr id="99" name="Picture 9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400128" y="1277596"/>
            <a:ext cx="398284" cy="398284"/>
          </a:xfrm>
          <a:prstGeom prst="rect">
            <a:avLst/>
          </a:prstGeom>
        </p:spPr>
      </p:pic>
      <p:pic>
        <p:nvPicPr>
          <p:cNvPr id="100" name="Picture 9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621144" y="1649176"/>
            <a:ext cx="658299" cy="285714"/>
          </a:xfrm>
          <a:prstGeom prst="rect">
            <a:avLst/>
          </a:prstGeom>
        </p:spPr>
      </p:pic>
      <p:pic>
        <p:nvPicPr>
          <p:cNvPr id="101" name="Picture 10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549739" y="1190489"/>
            <a:ext cx="1035054" cy="621033"/>
          </a:xfrm>
          <a:prstGeom prst="rect">
            <a:avLst/>
          </a:prstGeom>
        </p:spPr>
      </p:pic>
      <p:graphicFrame>
        <p:nvGraphicFramePr>
          <p:cNvPr id="103" name="Table 102"/>
          <p:cNvGraphicFramePr>
            <a:graphicFrameLocks noGrp="1"/>
          </p:cNvGraphicFramePr>
          <p:nvPr>
            <p:extLst>
              <p:ext uri="{D42A27DB-BD31-4B8C-83A1-F6EECF244321}">
                <p14:modId xmlns:p14="http://schemas.microsoft.com/office/powerpoint/2010/main" val="4154814403"/>
              </p:ext>
            </p:extLst>
          </p:nvPr>
        </p:nvGraphicFramePr>
        <p:xfrm>
          <a:off x="153265" y="1094028"/>
          <a:ext cx="11367440" cy="5097422"/>
        </p:xfrm>
        <a:graphic>
          <a:graphicData uri="http://schemas.openxmlformats.org/drawingml/2006/table">
            <a:tbl>
              <a:tblPr firstRow="1" bandRow="1">
                <a:tableStyleId>{5940675A-B579-460E-94D1-54222C63F5DA}</a:tableStyleId>
              </a:tblPr>
              <a:tblGrid>
                <a:gridCol w="2291552"/>
                <a:gridCol w="1636295"/>
                <a:gridCol w="334943"/>
                <a:gridCol w="1420930"/>
                <a:gridCol w="1997979"/>
                <a:gridCol w="843881"/>
                <a:gridCol w="1420930"/>
                <a:gridCol w="1420930"/>
              </a:tblGrid>
              <a:tr h="151145">
                <a:tc gridSpan="2">
                  <a:txBody>
                    <a:bodyPr/>
                    <a:lstStyle/>
                    <a:p>
                      <a:pPr algn="ctr"/>
                      <a:r>
                        <a:rPr lang="en-US" sz="900" b="1" dirty="0" smtClean="0">
                          <a:solidFill>
                            <a:srgbClr val="002060"/>
                          </a:solidFill>
                        </a:rPr>
                        <a:t>Wealth Management</a:t>
                      </a:r>
                      <a:endParaRPr lang="en-US" sz="900" b="1" dirty="0">
                        <a:solidFill>
                          <a:srgbClr val="002060"/>
                        </a:solidFill>
                      </a:endParaRPr>
                    </a:p>
                  </a:txBody>
                  <a:tcPr anchor="ctr">
                    <a:lnL w="12700" cap="flat" cmpd="sng" algn="ctr">
                      <a:solidFill>
                        <a:srgbClr val="007C92"/>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solidFill>
                      <a:srgbClr val="BFCCE3"/>
                    </a:solidFill>
                  </a:tcPr>
                </a:tc>
                <a:tc hMerge="1">
                  <a:txBody>
                    <a:bodyPr/>
                    <a:lstStyle/>
                    <a:p>
                      <a:endParaRPr lang="en-US" sz="900" b="1" dirty="0">
                        <a:solidFill>
                          <a:srgbClr val="002060"/>
                        </a:solidFill>
                      </a:endParaRPr>
                    </a:p>
                  </a:txBody>
                  <a:tcPr>
                    <a:lnL w="12700" cap="flat" cmpd="sng" algn="ctr">
                      <a:solidFill>
                        <a:srgbClr val="007C92"/>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solidFill>
                      <a:srgbClr val="BFCCE3"/>
                    </a:solidFill>
                  </a:tcPr>
                </a:tc>
                <a:tc gridSpan="3">
                  <a:txBody>
                    <a:bodyPr/>
                    <a:lstStyle/>
                    <a:p>
                      <a:pPr algn="ctr"/>
                      <a:r>
                        <a:rPr lang="en-US" sz="900" b="1" dirty="0" smtClean="0">
                          <a:solidFill>
                            <a:schemeClr val="bg1"/>
                          </a:solidFill>
                        </a:rPr>
                        <a:t>Local</a:t>
                      </a:r>
                      <a:r>
                        <a:rPr lang="en-US" sz="900" b="1" baseline="0" dirty="0" smtClean="0">
                          <a:solidFill>
                            <a:schemeClr val="bg1"/>
                          </a:solidFill>
                        </a:rPr>
                        <a:t>  Competition</a:t>
                      </a:r>
                      <a:endParaRPr lang="en-US" sz="900" b="1" dirty="0">
                        <a:solidFill>
                          <a:schemeClr val="bg1"/>
                        </a:solidFill>
                      </a:endParaRPr>
                    </a:p>
                  </a:txBody>
                  <a:tcPr anchor="ctr">
                    <a:lnL w="12700" cap="flat" cmpd="sng" algn="ctr">
                      <a:solidFill>
                        <a:srgbClr val="007C92"/>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solidFill>
                      <a:schemeClr val="tx1">
                        <a:lumMod val="65000"/>
                        <a:lumOff val="35000"/>
                      </a:schemeClr>
                    </a:solidFill>
                  </a:tcPr>
                </a:tc>
                <a:tc hMerge="1">
                  <a:txBody>
                    <a:bodyPr/>
                    <a:lstStyle/>
                    <a:p>
                      <a:endParaRPr lang="en-US" sz="900" dirty="0"/>
                    </a:p>
                  </a:txBody>
                  <a:tcPr>
                    <a:lnL w="12700" cap="flat" cmpd="sng" algn="ctr">
                      <a:solidFill>
                        <a:srgbClr val="007C92"/>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hMerge="1">
                  <a:txBody>
                    <a:bodyPr/>
                    <a:lstStyle/>
                    <a:p>
                      <a:endParaRPr lang="en-US" sz="900" dirty="0"/>
                    </a:p>
                  </a:txBody>
                  <a:tcPr>
                    <a:lnL w="12700" cap="flat" cmpd="sng" algn="ctr">
                      <a:solidFill>
                        <a:srgbClr val="007C92"/>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gridSpan="3">
                  <a:txBody>
                    <a:bodyPr/>
                    <a:lstStyle/>
                    <a:p>
                      <a:pPr algn="ctr"/>
                      <a:r>
                        <a:rPr lang="en-US" sz="900" b="1" dirty="0" smtClean="0">
                          <a:solidFill>
                            <a:schemeClr val="bg1"/>
                          </a:solidFill>
                        </a:rPr>
                        <a:t>Global Competition</a:t>
                      </a:r>
                      <a:endParaRPr lang="en-US" sz="900" b="1" dirty="0">
                        <a:solidFill>
                          <a:schemeClr val="bg1"/>
                        </a:solidFill>
                      </a:endParaRPr>
                    </a:p>
                  </a:txBody>
                  <a:tcPr anchor="ctr">
                    <a:lnL w="12700" cap="flat" cmpd="sng" algn="ctr">
                      <a:solidFill>
                        <a:srgbClr val="007C92"/>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solidFill>
                      <a:schemeClr val="tx2"/>
                    </a:solidFill>
                  </a:tcPr>
                </a:tc>
                <a:tc hMerge="1">
                  <a:txBody>
                    <a:bodyPr/>
                    <a:lstStyle/>
                    <a:p>
                      <a:endParaRPr lang="en-US" sz="900" dirty="0"/>
                    </a:p>
                  </a:txBody>
                  <a:tcPr>
                    <a:lnL w="12700" cap="flat" cmpd="sng" algn="ctr">
                      <a:solidFill>
                        <a:srgbClr val="007C92"/>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hMerge="1">
                  <a:txBody>
                    <a:bodyPr/>
                    <a:lstStyle/>
                    <a:p>
                      <a:endParaRPr lang="en-US" sz="900" dirty="0"/>
                    </a:p>
                  </a:txBody>
                  <a:tcPr>
                    <a:lnL w="12700" cap="flat" cmpd="sng" algn="ctr">
                      <a:solidFill>
                        <a:srgbClr val="007C92"/>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r>
              <a:tr h="754022">
                <a:tc>
                  <a:txBody>
                    <a:bodyPr/>
                    <a:lstStyle/>
                    <a:p>
                      <a:pPr algn="ctr"/>
                      <a:r>
                        <a:rPr lang="en-US" sz="900" b="1" dirty="0" smtClean="0">
                          <a:solidFill>
                            <a:schemeClr val="bg1"/>
                          </a:solidFill>
                        </a:rPr>
                        <a:t>Features</a:t>
                      </a:r>
                      <a:endParaRPr lang="en-US" sz="900" b="1" dirty="0">
                        <a:solidFill>
                          <a:schemeClr val="bg1"/>
                        </a:solidFill>
                      </a:endParaRPr>
                    </a:p>
                  </a:txBody>
                  <a:tcPr anchor="ctr">
                    <a:lnL w="12700" cap="flat" cmpd="sng" algn="ctr">
                      <a:solidFill>
                        <a:srgbClr val="007C92"/>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solidFill>
                      <a:schemeClr val="accent4"/>
                    </a:solidFill>
                  </a:tcPr>
                </a:tc>
                <a:tc>
                  <a:txBody>
                    <a:bodyPr/>
                    <a:lstStyle/>
                    <a:p>
                      <a:pPr algn="ctr"/>
                      <a:endParaRPr lang="en-US" sz="900" b="1" dirty="0">
                        <a:solidFill>
                          <a:srgbClr val="002060"/>
                        </a:solidFill>
                      </a:endParaRPr>
                    </a:p>
                  </a:txBody>
                  <a:tcPr anchor="ctr">
                    <a:lnL w="12700" cap="flat" cmpd="sng" algn="ctr">
                      <a:solidFill>
                        <a:srgbClr val="007C92"/>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noFill/>
                  </a:tcPr>
                </a:tc>
                <a:tc gridSpan="3">
                  <a:txBody>
                    <a:bodyPr/>
                    <a:lstStyle/>
                    <a:p>
                      <a:pPr algn="ctr"/>
                      <a:endParaRPr lang="en-US" sz="900" dirty="0">
                        <a:solidFill>
                          <a:srgbClr val="002060"/>
                        </a:solidFill>
                      </a:endParaRPr>
                    </a:p>
                  </a:txBody>
                  <a:tcPr anchor="ctr">
                    <a:lnL w="12700" cap="flat" cmpd="sng" algn="ctr">
                      <a:solidFill>
                        <a:srgbClr val="007C92"/>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hMerge="1">
                  <a:txBody>
                    <a:bodyPr/>
                    <a:lstStyle/>
                    <a:p>
                      <a:endParaRPr lang="en-US" sz="900" dirty="0"/>
                    </a:p>
                  </a:txBody>
                  <a:tcPr>
                    <a:lnL w="12700" cap="flat" cmpd="sng" algn="ctr">
                      <a:solidFill>
                        <a:srgbClr val="007C92"/>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hMerge="1">
                  <a:txBody>
                    <a:bodyPr/>
                    <a:lstStyle/>
                    <a:p>
                      <a:endParaRPr lang="en-US" sz="900" dirty="0"/>
                    </a:p>
                  </a:txBody>
                  <a:tcPr>
                    <a:lnL w="12700" cap="flat" cmpd="sng" algn="ctr">
                      <a:solidFill>
                        <a:srgbClr val="007C92"/>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gridSpan="3">
                  <a:txBody>
                    <a:bodyPr/>
                    <a:lstStyle/>
                    <a:p>
                      <a:pPr algn="ctr"/>
                      <a:endParaRPr lang="en-US" sz="900" dirty="0">
                        <a:solidFill>
                          <a:srgbClr val="002060"/>
                        </a:solidFill>
                      </a:endParaRPr>
                    </a:p>
                  </a:txBody>
                  <a:tcPr anchor="ctr">
                    <a:lnL w="12700" cap="flat" cmpd="sng" algn="ctr">
                      <a:solidFill>
                        <a:srgbClr val="007C92"/>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hMerge="1">
                  <a:txBody>
                    <a:bodyPr/>
                    <a:lstStyle/>
                    <a:p>
                      <a:endParaRPr lang="en-US" sz="900" dirty="0"/>
                    </a:p>
                  </a:txBody>
                  <a:tcPr>
                    <a:lnL w="12700" cap="flat" cmpd="sng" algn="ctr">
                      <a:solidFill>
                        <a:srgbClr val="007C92"/>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hMerge="1">
                  <a:txBody>
                    <a:bodyPr/>
                    <a:lstStyle/>
                    <a:p>
                      <a:endParaRPr lang="en-US" sz="900" dirty="0"/>
                    </a:p>
                  </a:txBody>
                  <a:tcPr>
                    <a:lnL w="12700" cap="flat" cmpd="sng" algn="ctr">
                      <a:solidFill>
                        <a:srgbClr val="007C92"/>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r>
              <a:tr h="196645">
                <a:tc>
                  <a:txBody>
                    <a:bodyPr/>
                    <a:lstStyle/>
                    <a:p>
                      <a:r>
                        <a:rPr lang="en-US" sz="900" kern="1200" dirty="0" smtClean="0">
                          <a:solidFill>
                            <a:srgbClr val="002060"/>
                          </a:solidFill>
                          <a:latin typeface="+mn-lt"/>
                          <a:ea typeface="+mn-ea"/>
                          <a:cs typeface="+mn-cs"/>
                        </a:rPr>
                        <a:t>Investment Subscription</a:t>
                      </a:r>
                      <a:endParaRPr lang="en-US" sz="900" kern="1200" dirty="0">
                        <a:solidFill>
                          <a:srgbClr val="002060"/>
                        </a:solidFill>
                        <a:latin typeface="+mn-lt"/>
                        <a:ea typeface="+mn-ea"/>
                        <a:cs typeface="+mn-cs"/>
                      </a:endParaRPr>
                    </a:p>
                  </a:txBody>
                  <a:tcPr>
                    <a:lnL w="12700" cap="flat" cmpd="sng" algn="ctr">
                      <a:solidFill>
                        <a:srgbClr val="007C92"/>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dirty="0">
                        <a:solidFill>
                          <a:srgbClr val="002060"/>
                        </a:solidFill>
                      </a:endParaRPr>
                    </a:p>
                  </a:txBody>
                  <a:tcPr anchor="ctr">
                    <a:lnL w="12700" cap="flat" cmpd="sng" algn="ctr">
                      <a:solidFill>
                        <a:srgbClr val="007C92"/>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dirty="0">
                        <a:solidFill>
                          <a:srgbClr val="002060"/>
                        </a:solidFill>
                      </a:endParaRPr>
                    </a:p>
                  </a:txBody>
                  <a:tcPr anchor="ctr">
                    <a:lnL w="12700" cap="flat" cmpd="sng" algn="ctr">
                      <a:solidFill>
                        <a:srgbClr val="007C92"/>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dirty="0">
                        <a:solidFill>
                          <a:srgbClr val="00206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dirty="0">
                        <a:solidFill>
                          <a:srgbClr val="002060"/>
                        </a:solidFill>
                      </a:endParaRPr>
                    </a:p>
                  </a:txBody>
                  <a:tcPr anchor="ctr">
                    <a:lnL w="12700" cap="flat" cmpd="sng" algn="ctr">
                      <a:no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dirty="0">
                        <a:solidFill>
                          <a:srgbClr val="002060"/>
                        </a:solidFill>
                      </a:endParaRPr>
                    </a:p>
                  </a:txBody>
                  <a:tcPr anchor="ctr">
                    <a:lnL w="12700" cap="flat" cmpd="sng" algn="ctr">
                      <a:solidFill>
                        <a:srgbClr val="007C9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dirty="0">
                        <a:solidFill>
                          <a:srgbClr val="002060"/>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dirty="0">
                        <a:solidFill>
                          <a:srgbClr val="002060"/>
                        </a:solidFill>
                      </a:endParaRPr>
                    </a:p>
                  </a:txBody>
                  <a:tcPr anchor="ctr">
                    <a:lnL w="12700" cap="flat" cmpd="sng" algn="ctr">
                      <a:solidFill>
                        <a:schemeClr val="bg1"/>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r>
              <a:tr h="166036">
                <a:tc>
                  <a:txBody>
                    <a:bodyPr/>
                    <a:lstStyle/>
                    <a:p>
                      <a:r>
                        <a:rPr lang="en-US" sz="900" kern="1200" dirty="0" smtClean="0">
                          <a:solidFill>
                            <a:srgbClr val="002060"/>
                          </a:solidFill>
                          <a:latin typeface="+mn-lt"/>
                          <a:ea typeface="+mn-ea"/>
                          <a:cs typeface="+mn-cs"/>
                        </a:rPr>
                        <a:t>Investment</a:t>
                      </a:r>
                      <a:r>
                        <a:rPr lang="en-US" sz="900" kern="1200" baseline="0" dirty="0" smtClean="0">
                          <a:solidFill>
                            <a:srgbClr val="002060"/>
                          </a:solidFill>
                          <a:latin typeface="+mn-lt"/>
                          <a:ea typeface="+mn-ea"/>
                          <a:cs typeface="+mn-cs"/>
                        </a:rPr>
                        <a:t> Redemption</a:t>
                      </a:r>
                      <a:endParaRPr lang="en-US" sz="900" kern="1200" dirty="0">
                        <a:solidFill>
                          <a:srgbClr val="002060"/>
                        </a:solidFill>
                        <a:latin typeface="+mn-lt"/>
                        <a:ea typeface="+mn-ea"/>
                        <a:cs typeface="+mn-cs"/>
                      </a:endParaRPr>
                    </a:p>
                  </a:txBody>
                  <a:tcPr>
                    <a:lnL w="12700" cap="flat" cmpd="sng" algn="ctr">
                      <a:solidFill>
                        <a:srgbClr val="007C92"/>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dirty="0">
                        <a:solidFill>
                          <a:srgbClr val="002060"/>
                        </a:solidFill>
                      </a:endParaRPr>
                    </a:p>
                  </a:txBody>
                  <a:tcPr anchor="ctr">
                    <a:lnL w="12700" cap="flat" cmpd="sng" algn="ctr">
                      <a:solidFill>
                        <a:srgbClr val="007C92"/>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dirty="0">
                        <a:solidFill>
                          <a:srgbClr val="002060"/>
                        </a:solidFill>
                      </a:endParaRPr>
                    </a:p>
                  </a:txBody>
                  <a:tcPr anchor="ctr">
                    <a:lnL w="12700" cap="flat" cmpd="sng" algn="ctr">
                      <a:solidFill>
                        <a:srgbClr val="007C92"/>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dirty="0">
                        <a:solidFill>
                          <a:srgbClr val="00206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dirty="0">
                        <a:solidFill>
                          <a:srgbClr val="002060"/>
                        </a:solidFill>
                      </a:endParaRPr>
                    </a:p>
                  </a:txBody>
                  <a:tcPr anchor="ctr">
                    <a:lnL w="12700" cap="flat" cmpd="sng" algn="ctr">
                      <a:no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dirty="0">
                        <a:solidFill>
                          <a:srgbClr val="002060"/>
                        </a:solidFill>
                      </a:endParaRPr>
                    </a:p>
                  </a:txBody>
                  <a:tcPr anchor="ctr">
                    <a:lnL w="12700" cap="flat" cmpd="sng" algn="ctr">
                      <a:solidFill>
                        <a:srgbClr val="007C9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dirty="0">
                        <a:solidFill>
                          <a:srgbClr val="002060"/>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dirty="0">
                        <a:solidFill>
                          <a:srgbClr val="002060"/>
                        </a:solidFill>
                      </a:endParaRPr>
                    </a:p>
                  </a:txBody>
                  <a:tcPr anchor="ctr">
                    <a:lnL w="12700" cap="flat" cmpd="sng" algn="ctr">
                      <a:solidFill>
                        <a:schemeClr val="bg1"/>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r>
              <a:tr h="117909">
                <a:tc>
                  <a:txBody>
                    <a:bodyPr/>
                    <a:lstStyle/>
                    <a:p>
                      <a:r>
                        <a:rPr lang="en-US" sz="900" kern="1200" dirty="0" smtClean="0">
                          <a:solidFill>
                            <a:srgbClr val="002060"/>
                          </a:solidFill>
                          <a:latin typeface="+mn-lt"/>
                          <a:ea typeface="+mn-ea"/>
                          <a:cs typeface="+mn-cs"/>
                        </a:rPr>
                        <a:t>Confirmation of Investment</a:t>
                      </a:r>
                      <a:endParaRPr lang="en-US" sz="900" kern="1200" dirty="0">
                        <a:solidFill>
                          <a:srgbClr val="002060"/>
                        </a:solidFill>
                        <a:latin typeface="+mn-lt"/>
                        <a:ea typeface="+mn-ea"/>
                        <a:cs typeface="+mn-cs"/>
                      </a:endParaRPr>
                    </a:p>
                  </a:txBody>
                  <a:tcPr>
                    <a:lnL w="12700" cap="flat" cmpd="sng" algn="ctr">
                      <a:solidFill>
                        <a:srgbClr val="007C92"/>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a:solidFill>
                          <a:srgbClr val="002060"/>
                        </a:solidFill>
                      </a:endParaRPr>
                    </a:p>
                  </a:txBody>
                  <a:tcPr anchor="ctr">
                    <a:lnL w="12700" cap="flat" cmpd="sng" algn="ctr">
                      <a:solidFill>
                        <a:srgbClr val="007C92"/>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a:solidFill>
                          <a:srgbClr val="002060"/>
                        </a:solidFill>
                      </a:endParaRPr>
                    </a:p>
                  </a:txBody>
                  <a:tcPr anchor="ctr">
                    <a:lnL w="12700" cap="flat" cmpd="sng" algn="ctr">
                      <a:solidFill>
                        <a:srgbClr val="007C92"/>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dirty="0">
                        <a:solidFill>
                          <a:srgbClr val="00206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a:solidFill>
                          <a:srgbClr val="002060"/>
                        </a:solidFill>
                      </a:endParaRPr>
                    </a:p>
                  </a:txBody>
                  <a:tcPr anchor="ctr">
                    <a:lnL w="12700" cap="flat" cmpd="sng" algn="ctr">
                      <a:no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a:solidFill>
                          <a:srgbClr val="002060"/>
                        </a:solidFill>
                      </a:endParaRPr>
                    </a:p>
                  </a:txBody>
                  <a:tcPr anchor="ctr">
                    <a:lnL w="12700" cap="flat" cmpd="sng" algn="ctr">
                      <a:solidFill>
                        <a:srgbClr val="007C9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dirty="0">
                        <a:solidFill>
                          <a:srgbClr val="002060"/>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dirty="0">
                        <a:solidFill>
                          <a:srgbClr val="002060"/>
                        </a:solidFill>
                      </a:endParaRPr>
                    </a:p>
                  </a:txBody>
                  <a:tcPr anchor="ctr">
                    <a:lnL w="12700" cap="flat" cmpd="sng" algn="ctr">
                      <a:solidFill>
                        <a:schemeClr val="bg1"/>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r>
              <a:tr h="129763">
                <a:tc>
                  <a:txBody>
                    <a:bodyPr/>
                    <a:lstStyle/>
                    <a:p>
                      <a:r>
                        <a:rPr lang="en-US" sz="900" dirty="0" smtClean="0">
                          <a:solidFill>
                            <a:srgbClr val="002060"/>
                          </a:solidFill>
                        </a:rPr>
                        <a:t>Forex</a:t>
                      </a:r>
                      <a:r>
                        <a:rPr lang="en-US" sz="900" baseline="0" dirty="0" smtClean="0">
                          <a:solidFill>
                            <a:srgbClr val="002060"/>
                          </a:solidFill>
                        </a:rPr>
                        <a:t> transfer service</a:t>
                      </a:r>
                      <a:endParaRPr lang="en-US" sz="900" dirty="0">
                        <a:solidFill>
                          <a:srgbClr val="002060"/>
                        </a:solidFill>
                      </a:endParaRPr>
                    </a:p>
                  </a:txBody>
                  <a:tcPr>
                    <a:lnL w="12700" cap="flat" cmpd="sng" algn="ctr">
                      <a:solidFill>
                        <a:srgbClr val="007C92"/>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a:solidFill>
                          <a:srgbClr val="002060"/>
                        </a:solidFill>
                      </a:endParaRPr>
                    </a:p>
                  </a:txBody>
                  <a:tcPr anchor="ctr">
                    <a:lnL w="12700" cap="flat" cmpd="sng" algn="ctr">
                      <a:solidFill>
                        <a:srgbClr val="007C92"/>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a:solidFill>
                          <a:srgbClr val="002060"/>
                        </a:solidFill>
                      </a:endParaRPr>
                    </a:p>
                  </a:txBody>
                  <a:tcPr anchor="ctr">
                    <a:lnL w="12700" cap="flat" cmpd="sng" algn="ctr">
                      <a:solidFill>
                        <a:srgbClr val="007C92"/>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dirty="0">
                        <a:solidFill>
                          <a:srgbClr val="00206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a:solidFill>
                          <a:srgbClr val="002060"/>
                        </a:solidFill>
                      </a:endParaRPr>
                    </a:p>
                  </a:txBody>
                  <a:tcPr anchor="ctr">
                    <a:lnL w="12700" cap="flat" cmpd="sng" algn="ctr">
                      <a:no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a:solidFill>
                          <a:srgbClr val="002060"/>
                        </a:solidFill>
                      </a:endParaRPr>
                    </a:p>
                  </a:txBody>
                  <a:tcPr anchor="ctr">
                    <a:lnL w="12700" cap="flat" cmpd="sng" algn="ctr">
                      <a:solidFill>
                        <a:srgbClr val="007C9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dirty="0">
                        <a:solidFill>
                          <a:srgbClr val="002060"/>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dirty="0">
                        <a:solidFill>
                          <a:srgbClr val="002060"/>
                        </a:solidFill>
                      </a:endParaRPr>
                    </a:p>
                  </a:txBody>
                  <a:tcPr anchor="ctr">
                    <a:lnL w="12700" cap="flat" cmpd="sng" algn="ctr">
                      <a:solidFill>
                        <a:schemeClr val="bg1"/>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r>
              <a:tr h="189921">
                <a:tc>
                  <a:txBody>
                    <a:bodyPr/>
                    <a:lstStyle/>
                    <a:p>
                      <a:r>
                        <a:rPr lang="en-US" sz="900" dirty="0" smtClean="0">
                          <a:solidFill>
                            <a:srgbClr val="002060"/>
                          </a:solidFill>
                        </a:rPr>
                        <a:t>Forex trading service</a:t>
                      </a:r>
                      <a:endParaRPr lang="en-US" sz="900" dirty="0">
                        <a:solidFill>
                          <a:srgbClr val="002060"/>
                        </a:solidFill>
                      </a:endParaRPr>
                    </a:p>
                  </a:txBody>
                  <a:tcPr>
                    <a:lnL w="12700" cap="flat" cmpd="sng" algn="ctr">
                      <a:solidFill>
                        <a:srgbClr val="007C92"/>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a:solidFill>
                          <a:srgbClr val="002060"/>
                        </a:solidFill>
                      </a:endParaRPr>
                    </a:p>
                  </a:txBody>
                  <a:tcPr anchor="ctr">
                    <a:lnL w="12700" cap="flat" cmpd="sng" algn="ctr">
                      <a:solidFill>
                        <a:srgbClr val="007C92"/>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a:solidFill>
                          <a:srgbClr val="002060"/>
                        </a:solidFill>
                      </a:endParaRPr>
                    </a:p>
                  </a:txBody>
                  <a:tcPr anchor="ctr">
                    <a:lnL w="12700" cap="flat" cmpd="sng" algn="ctr">
                      <a:solidFill>
                        <a:srgbClr val="007C92"/>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dirty="0">
                        <a:solidFill>
                          <a:srgbClr val="00206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a:solidFill>
                          <a:srgbClr val="002060"/>
                        </a:solidFill>
                      </a:endParaRPr>
                    </a:p>
                  </a:txBody>
                  <a:tcPr anchor="ctr">
                    <a:lnL w="12700" cap="flat" cmpd="sng" algn="ctr">
                      <a:no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a:solidFill>
                          <a:srgbClr val="002060"/>
                        </a:solidFill>
                      </a:endParaRPr>
                    </a:p>
                  </a:txBody>
                  <a:tcPr anchor="ctr">
                    <a:lnL w="12700" cap="flat" cmpd="sng" algn="ctr">
                      <a:solidFill>
                        <a:srgbClr val="007C9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a:solidFill>
                          <a:srgbClr val="002060"/>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dirty="0">
                        <a:solidFill>
                          <a:srgbClr val="002060"/>
                        </a:solidFill>
                      </a:endParaRPr>
                    </a:p>
                  </a:txBody>
                  <a:tcPr anchor="ctr">
                    <a:lnL w="12700" cap="flat" cmpd="sng" algn="ctr">
                      <a:solidFill>
                        <a:schemeClr val="bg1"/>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r>
              <a:tr h="0">
                <a:tc>
                  <a:txBody>
                    <a:bodyPr/>
                    <a:lstStyle/>
                    <a:p>
                      <a:r>
                        <a:rPr lang="en-US" sz="900" dirty="0" smtClean="0">
                          <a:solidFill>
                            <a:srgbClr val="002060"/>
                          </a:solidFill>
                        </a:rPr>
                        <a:t>Stock trading</a:t>
                      </a:r>
                      <a:endParaRPr lang="en-US" sz="900" dirty="0">
                        <a:solidFill>
                          <a:srgbClr val="002060"/>
                        </a:solidFill>
                      </a:endParaRPr>
                    </a:p>
                  </a:txBody>
                  <a:tcPr>
                    <a:lnL w="12700" cap="flat" cmpd="sng" algn="ctr">
                      <a:solidFill>
                        <a:srgbClr val="007C92"/>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a:solidFill>
                          <a:srgbClr val="002060"/>
                        </a:solidFill>
                      </a:endParaRPr>
                    </a:p>
                  </a:txBody>
                  <a:tcPr anchor="ctr">
                    <a:lnL w="12700" cap="flat" cmpd="sng" algn="ctr">
                      <a:solidFill>
                        <a:srgbClr val="007C92"/>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a:solidFill>
                          <a:srgbClr val="002060"/>
                        </a:solidFill>
                      </a:endParaRPr>
                    </a:p>
                  </a:txBody>
                  <a:tcPr anchor="ctr">
                    <a:lnL w="12700" cap="flat" cmpd="sng" algn="ctr">
                      <a:solidFill>
                        <a:srgbClr val="007C92"/>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dirty="0">
                        <a:solidFill>
                          <a:srgbClr val="00206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a:solidFill>
                          <a:srgbClr val="002060"/>
                        </a:solidFill>
                      </a:endParaRPr>
                    </a:p>
                  </a:txBody>
                  <a:tcPr anchor="ctr">
                    <a:lnL w="12700" cap="flat" cmpd="sng" algn="ctr">
                      <a:no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a:solidFill>
                          <a:srgbClr val="002060"/>
                        </a:solidFill>
                      </a:endParaRPr>
                    </a:p>
                  </a:txBody>
                  <a:tcPr anchor="ctr">
                    <a:lnL w="12700" cap="flat" cmpd="sng" algn="ctr">
                      <a:solidFill>
                        <a:srgbClr val="007C9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a:solidFill>
                          <a:srgbClr val="002060"/>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dirty="0">
                        <a:solidFill>
                          <a:srgbClr val="002060"/>
                        </a:solidFill>
                      </a:endParaRPr>
                    </a:p>
                  </a:txBody>
                  <a:tcPr anchor="ctr">
                    <a:lnL w="12700" cap="flat" cmpd="sng" algn="ctr">
                      <a:solidFill>
                        <a:schemeClr val="bg1"/>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r>
              <a:tr h="0">
                <a:tc>
                  <a:txBody>
                    <a:bodyPr/>
                    <a:lstStyle/>
                    <a:p>
                      <a:r>
                        <a:rPr lang="en-US" sz="900" dirty="0" smtClean="0">
                          <a:solidFill>
                            <a:srgbClr val="002060"/>
                          </a:solidFill>
                        </a:rPr>
                        <a:t>Market Data</a:t>
                      </a:r>
                      <a:endParaRPr lang="en-US" sz="900" dirty="0">
                        <a:solidFill>
                          <a:srgbClr val="002060"/>
                        </a:solidFill>
                      </a:endParaRPr>
                    </a:p>
                  </a:txBody>
                  <a:tcPr>
                    <a:lnL w="12700" cap="flat" cmpd="sng" algn="ctr">
                      <a:solidFill>
                        <a:srgbClr val="007C92"/>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a:solidFill>
                          <a:srgbClr val="002060"/>
                        </a:solidFill>
                      </a:endParaRPr>
                    </a:p>
                  </a:txBody>
                  <a:tcPr anchor="ctr">
                    <a:lnL w="12700" cap="flat" cmpd="sng" algn="ctr">
                      <a:solidFill>
                        <a:srgbClr val="007C92"/>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a:solidFill>
                          <a:srgbClr val="002060"/>
                        </a:solidFill>
                      </a:endParaRPr>
                    </a:p>
                  </a:txBody>
                  <a:tcPr anchor="ctr">
                    <a:lnL w="12700" cap="flat" cmpd="sng" algn="ctr">
                      <a:solidFill>
                        <a:srgbClr val="007C92"/>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dirty="0">
                        <a:solidFill>
                          <a:srgbClr val="00206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dirty="0">
                        <a:solidFill>
                          <a:srgbClr val="002060"/>
                        </a:solidFill>
                      </a:endParaRPr>
                    </a:p>
                  </a:txBody>
                  <a:tcPr anchor="ctr">
                    <a:lnL w="12700" cap="flat" cmpd="sng" algn="ctr">
                      <a:no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a:solidFill>
                          <a:srgbClr val="002060"/>
                        </a:solidFill>
                      </a:endParaRPr>
                    </a:p>
                  </a:txBody>
                  <a:tcPr anchor="ctr">
                    <a:lnL w="12700" cap="flat" cmpd="sng" algn="ctr">
                      <a:solidFill>
                        <a:srgbClr val="007C9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a:solidFill>
                          <a:srgbClr val="002060"/>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dirty="0">
                        <a:solidFill>
                          <a:srgbClr val="002060"/>
                        </a:solidFill>
                      </a:endParaRPr>
                    </a:p>
                  </a:txBody>
                  <a:tcPr anchor="ctr">
                    <a:lnL w="12700" cap="flat" cmpd="sng" algn="ctr">
                      <a:solidFill>
                        <a:schemeClr val="bg1"/>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r>
              <a:tr h="0">
                <a:tc>
                  <a:txBody>
                    <a:bodyPr/>
                    <a:lstStyle/>
                    <a:p>
                      <a:r>
                        <a:rPr lang="en-US" sz="900" dirty="0" smtClean="0">
                          <a:solidFill>
                            <a:srgbClr val="002060"/>
                          </a:solidFill>
                        </a:rPr>
                        <a:t>Portfolio</a:t>
                      </a:r>
                      <a:r>
                        <a:rPr lang="en-US" sz="900" baseline="0" dirty="0" smtClean="0">
                          <a:solidFill>
                            <a:srgbClr val="002060"/>
                          </a:solidFill>
                        </a:rPr>
                        <a:t> Analysis</a:t>
                      </a:r>
                      <a:endParaRPr lang="en-US" sz="900" dirty="0">
                        <a:solidFill>
                          <a:srgbClr val="002060"/>
                        </a:solidFill>
                      </a:endParaRPr>
                    </a:p>
                  </a:txBody>
                  <a:tcPr>
                    <a:lnL w="12700" cap="flat" cmpd="sng" algn="ctr">
                      <a:solidFill>
                        <a:srgbClr val="007C92"/>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a:solidFill>
                          <a:srgbClr val="002060"/>
                        </a:solidFill>
                      </a:endParaRPr>
                    </a:p>
                  </a:txBody>
                  <a:tcPr anchor="ctr">
                    <a:lnL w="12700" cap="flat" cmpd="sng" algn="ctr">
                      <a:solidFill>
                        <a:srgbClr val="007C92"/>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a:solidFill>
                          <a:srgbClr val="002060"/>
                        </a:solidFill>
                      </a:endParaRPr>
                    </a:p>
                  </a:txBody>
                  <a:tcPr anchor="ctr">
                    <a:lnL w="12700" cap="flat" cmpd="sng" algn="ctr">
                      <a:solidFill>
                        <a:srgbClr val="007C92"/>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a:solidFill>
                          <a:srgbClr val="00206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dirty="0">
                        <a:solidFill>
                          <a:srgbClr val="002060"/>
                        </a:solidFill>
                      </a:endParaRPr>
                    </a:p>
                  </a:txBody>
                  <a:tcPr anchor="ctr">
                    <a:lnL w="12700" cap="flat" cmpd="sng" algn="ctr">
                      <a:no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a:solidFill>
                          <a:srgbClr val="002060"/>
                        </a:solidFill>
                      </a:endParaRPr>
                    </a:p>
                  </a:txBody>
                  <a:tcPr anchor="ctr">
                    <a:lnL w="12700" cap="flat" cmpd="sng" algn="ctr">
                      <a:solidFill>
                        <a:srgbClr val="007C9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a:solidFill>
                          <a:srgbClr val="002060"/>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dirty="0">
                        <a:solidFill>
                          <a:srgbClr val="002060"/>
                        </a:solidFill>
                      </a:endParaRPr>
                    </a:p>
                  </a:txBody>
                  <a:tcPr anchor="ctr">
                    <a:lnL w="12700" cap="flat" cmpd="sng" algn="ctr">
                      <a:solidFill>
                        <a:schemeClr val="bg1"/>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r>
              <a:tr h="0">
                <a:tc>
                  <a:txBody>
                    <a:bodyPr/>
                    <a:lstStyle/>
                    <a:p>
                      <a:r>
                        <a:rPr lang="en-US" sz="900" dirty="0" smtClean="0">
                          <a:solidFill>
                            <a:srgbClr val="002060"/>
                          </a:solidFill>
                        </a:rPr>
                        <a:t>Portfolio Cash forecast</a:t>
                      </a:r>
                      <a:endParaRPr lang="en-US" sz="900" dirty="0">
                        <a:solidFill>
                          <a:srgbClr val="002060"/>
                        </a:solidFill>
                      </a:endParaRPr>
                    </a:p>
                  </a:txBody>
                  <a:tcPr>
                    <a:lnL w="12700" cap="flat" cmpd="sng" algn="ctr">
                      <a:solidFill>
                        <a:srgbClr val="007C92"/>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a:solidFill>
                          <a:srgbClr val="002060"/>
                        </a:solidFill>
                      </a:endParaRPr>
                    </a:p>
                  </a:txBody>
                  <a:tcPr anchor="ctr">
                    <a:lnL w="12700" cap="flat" cmpd="sng" algn="ctr">
                      <a:solidFill>
                        <a:srgbClr val="007C92"/>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a:solidFill>
                          <a:srgbClr val="002060"/>
                        </a:solidFill>
                      </a:endParaRPr>
                    </a:p>
                  </a:txBody>
                  <a:tcPr anchor="ctr">
                    <a:lnL w="12700" cap="flat" cmpd="sng" algn="ctr">
                      <a:solidFill>
                        <a:srgbClr val="007C92"/>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a:solidFill>
                          <a:srgbClr val="00206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dirty="0">
                        <a:solidFill>
                          <a:srgbClr val="002060"/>
                        </a:solidFill>
                      </a:endParaRPr>
                    </a:p>
                  </a:txBody>
                  <a:tcPr anchor="ctr">
                    <a:lnL w="12700" cap="flat" cmpd="sng" algn="ctr">
                      <a:no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a:solidFill>
                          <a:srgbClr val="002060"/>
                        </a:solidFill>
                      </a:endParaRPr>
                    </a:p>
                  </a:txBody>
                  <a:tcPr anchor="ctr">
                    <a:lnL w="12700" cap="flat" cmpd="sng" algn="ctr">
                      <a:solidFill>
                        <a:srgbClr val="007C9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a:solidFill>
                          <a:srgbClr val="002060"/>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dirty="0">
                        <a:solidFill>
                          <a:srgbClr val="002060"/>
                        </a:solidFill>
                      </a:endParaRPr>
                    </a:p>
                  </a:txBody>
                  <a:tcPr anchor="ctr">
                    <a:lnL w="12700" cap="flat" cmpd="sng" algn="ctr">
                      <a:solidFill>
                        <a:schemeClr val="bg1"/>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r>
              <a:tr h="175661">
                <a:tc>
                  <a:txBody>
                    <a:bodyPr/>
                    <a:lstStyle/>
                    <a:p>
                      <a:r>
                        <a:rPr lang="en-US" sz="900" dirty="0" smtClean="0">
                          <a:solidFill>
                            <a:srgbClr val="002060"/>
                          </a:solidFill>
                        </a:rPr>
                        <a:t>Bond Trading</a:t>
                      </a:r>
                      <a:endParaRPr lang="en-US" sz="900" dirty="0">
                        <a:solidFill>
                          <a:srgbClr val="002060"/>
                        </a:solidFill>
                      </a:endParaRPr>
                    </a:p>
                  </a:txBody>
                  <a:tcPr>
                    <a:lnL w="12700" cap="flat" cmpd="sng" algn="ctr">
                      <a:solidFill>
                        <a:srgbClr val="007C92"/>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a:solidFill>
                          <a:srgbClr val="002060"/>
                        </a:solidFill>
                      </a:endParaRPr>
                    </a:p>
                  </a:txBody>
                  <a:tcPr anchor="ctr">
                    <a:lnL w="12700" cap="flat" cmpd="sng" algn="ctr">
                      <a:solidFill>
                        <a:srgbClr val="007C92"/>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a:solidFill>
                          <a:srgbClr val="002060"/>
                        </a:solidFill>
                      </a:endParaRPr>
                    </a:p>
                  </a:txBody>
                  <a:tcPr anchor="ctr">
                    <a:lnL w="12700" cap="flat" cmpd="sng" algn="ctr">
                      <a:solidFill>
                        <a:srgbClr val="007C92"/>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a:solidFill>
                          <a:srgbClr val="00206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dirty="0">
                        <a:solidFill>
                          <a:srgbClr val="002060"/>
                        </a:solidFill>
                      </a:endParaRPr>
                    </a:p>
                  </a:txBody>
                  <a:tcPr anchor="ctr">
                    <a:lnL w="12700" cap="flat" cmpd="sng" algn="ctr">
                      <a:no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a:solidFill>
                          <a:srgbClr val="002060"/>
                        </a:solidFill>
                      </a:endParaRPr>
                    </a:p>
                  </a:txBody>
                  <a:tcPr anchor="ctr">
                    <a:lnL w="12700" cap="flat" cmpd="sng" algn="ctr">
                      <a:solidFill>
                        <a:srgbClr val="007C9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a:solidFill>
                          <a:srgbClr val="002060"/>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dirty="0">
                        <a:solidFill>
                          <a:srgbClr val="002060"/>
                        </a:solidFill>
                      </a:endParaRPr>
                    </a:p>
                  </a:txBody>
                  <a:tcPr anchor="ctr">
                    <a:lnL w="12700" cap="flat" cmpd="sng" algn="ctr">
                      <a:solidFill>
                        <a:schemeClr val="bg1"/>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r>
              <a:tr h="0">
                <a:tc>
                  <a:txBody>
                    <a:bodyPr/>
                    <a:lstStyle/>
                    <a:p>
                      <a:r>
                        <a:rPr lang="en-US" sz="900" dirty="0" smtClean="0">
                          <a:solidFill>
                            <a:srgbClr val="002060"/>
                          </a:solidFill>
                        </a:rPr>
                        <a:t>New</a:t>
                      </a:r>
                      <a:r>
                        <a:rPr lang="en-US" sz="900" baseline="0" dirty="0" smtClean="0">
                          <a:solidFill>
                            <a:srgbClr val="002060"/>
                          </a:solidFill>
                        </a:rPr>
                        <a:t> Customer Registration</a:t>
                      </a:r>
                      <a:endParaRPr lang="en-US" sz="900" dirty="0">
                        <a:solidFill>
                          <a:srgbClr val="002060"/>
                        </a:solidFill>
                      </a:endParaRPr>
                    </a:p>
                  </a:txBody>
                  <a:tcPr>
                    <a:lnL w="12700" cap="flat" cmpd="sng" algn="ctr">
                      <a:solidFill>
                        <a:srgbClr val="007C92"/>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dirty="0">
                        <a:solidFill>
                          <a:srgbClr val="002060"/>
                        </a:solidFill>
                      </a:endParaRPr>
                    </a:p>
                  </a:txBody>
                  <a:tcPr anchor="ctr">
                    <a:lnL w="12700" cap="flat" cmpd="sng" algn="ctr">
                      <a:solidFill>
                        <a:srgbClr val="007C92"/>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a:solidFill>
                          <a:srgbClr val="002060"/>
                        </a:solidFill>
                      </a:endParaRPr>
                    </a:p>
                  </a:txBody>
                  <a:tcPr anchor="ctr">
                    <a:lnL w="12700" cap="flat" cmpd="sng" algn="ctr">
                      <a:solidFill>
                        <a:srgbClr val="007C92"/>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a:solidFill>
                          <a:srgbClr val="00206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dirty="0">
                        <a:solidFill>
                          <a:srgbClr val="002060"/>
                        </a:solidFill>
                      </a:endParaRPr>
                    </a:p>
                  </a:txBody>
                  <a:tcPr anchor="ctr">
                    <a:lnL w="12700" cap="flat" cmpd="sng" algn="ctr">
                      <a:no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a:solidFill>
                          <a:srgbClr val="002060"/>
                        </a:solidFill>
                      </a:endParaRPr>
                    </a:p>
                  </a:txBody>
                  <a:tcPr anchor="ctr">
                    <a:lnL w="12700" cap="flat" cmpd="sng" algn="ctr">
                      <a:solidFill>
                        <a:srgbClr val="007C9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a:solidFill>
                          <a:srgbClr val="002060"/>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dirty="0">
                        <a:solidFill>
                          <a:srgbClr val="002060"/>
                        </a:solidFill>
                      </a:endParaRPr>
                    </a:p>
                  </a:txBody>
                  <a:tcPr anchor="ctr">
                    <a:lnL w="12700" cap="flat" cmpd="sng" algn="ctr">
                      <a:solidFill>
                        <a:schemeClr val="bg1"/>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r>
              <a:tr h="0">
                <a:tc>
                  <a:txBody>
                    <a:bodyPr/>
                    <a:lstStyle/>
                    <a:p>
                      <a:r>
                        <a:rPr lang="en-US" sz="900" dirty="0" smtClean="0">
                          <a:solidFill>
                            <a:srgbClr val="002060"/>
                          </a:solidFill>
                        </a:rPr>
                        <a:t>Account Summary</a:t>
                      </a:r>
                      <a:endParaRPr lang="en-US" sz="900" dirty="0">
                        <a:solidFill>
                          <a:srgbClr val="002060"/>
                        </a:solidFill>
                      </a:endParaRPr>
                    </a:p>
                  </a:txBody>
                  <a:tcPr>
                    <a:lnL w="12700" cap="flat" cmpd="sng" algn="ctr">
                      <a:solidFill>
                        <a:srgbClr val="007C92"/>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dirty="0">
                        <a:solidFill>
                          <a:srgbClr val="002060"/>
                        </a:solidFill>
                      </a:endParaRPr>
                    </a:p>
                  </a:txBody>
                  <a:tcPr anchor="ctr">
                    <a:lnL w="12700" cap="flat" cmpd="sng" algn="ctr">
                      <a:solidFill>
                        <a:srgbClr val="007C92"/>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a:solidFill>
                          <a:srgbClr val="002060"/>
                        </a:solidFill>
                      </a:endParaRPr>
                    </a:p>
                  </a:txBody>
                  <a:tcPr anchor="ctr">
                    <a:lnL w="12700" cap="flat" cmpd="sng" algn="ctr">
                      <a:solidFill>
                        <a:srgbClr val="007C92"/>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a:solidFill>
                          <a:srgbClr val="00206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dirty="0">
                        <a:solidFill>
                          <a:srgbClr val="002060"/>
                        </a:solidFill>
                      </a:endParaRPr>
                    </a:p>
                  </a:txBody>
                  <a:tcPr anchor="ctr">
                    <a:lnL w="12700" cap="flat" cmpd="sng" algn="ctr">
                      <a:no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a:solidFill>
                          <a:srgbClr val="002060"/>
                        </a:solidFill>
                      </a:endParaRPr>
                    </a:p>
                  </a:txBody>
                  <a:tcPr anchor="ctr">
                    <a:lnL w="12700" cap="flat" cmpd="sng" algn="ctr">
                      <a:solidFill>
                        <a:srgbClr val="007C9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a:solidFill>
                          <a:srgbClr val="002060"/>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dirty="0">
                        <a:solidFill>
                          <a:srgbClr val="002060"/>
                        </a:solidFill>
                      </a:endParaRPr>
                    </a:p>
                  </a:txBody>
                  <a:tcPr anchor="ctr">
                    <a:lnL w="12700" cap="flat" cmpd="sng" algn="ctr">
                      <a:solidFill>
                        <a:schemeClr val="bg1"/>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r>
              <a:tr h="0">
                <a:tc>
                  <a:txBody>
                    <a:bodyPr/>
                    <a:lstStyle/>
                    <a:p>
                      <a:r>
                        <a:rPr lang="en-US" sz="900" dirty="0" smtClean="0">
                          <a:solidFill>
                            <a:srgbClr val="002060"/>
                          </a:solidFill>
                        </a:rPr>
                        <a:t>Balance Enquiry</a:t>
                      </a:r>
                      <a:endParaRPr lang="en-US" sz="900" dirty="0">
                        <a:solidFill>
                          <a:srgbClr val="002060"/>
                        </a:solidFill>
                      </a:endParaRPr>
                    </a:p>
                  </a:txBody>
                  <a:tcPr>
                    <a:lnL w="12700" cap="flat" cmpd="sng" algn="ctr">
                      <a:solidFill>
                        <a:srgbClr val="007C92"/>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dirty="0">
                        <a:solidFill>
                          <a:srgbClr val="002060"/>
                        </a:solidFill>
                      </a:endParaRPr>
                    </a:p>
                  </a:txBody>
                  <a:tcPr anchor="ctr">
                    <a:lnL w="12700" cap="flat" cmpd="sng" algn="ctr">
                      <a:solidFill>
                        <a:srgbClr val="007C92"/>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a:solidFill>
                          <a:srgbClr val="002060"/>
                        </a:solidFill>
                      </a:endParaRPr>
                    </a:p>
                  </a:txBody>
                  <a:tcPr anchor="ctr">
                    <a:lnL w="12700" cap="flat" cmpd="sng" algn="ctr">
                      <a:solidFill>
                        <a:srgbClr val="007C92"/>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a:solidFill>
                          <a:srgbClr val="00206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dirty="0">
                        <a:solidFill>
                          <a:srgbClr val="002060"/>
                        </a:solidFill>
                      </a:endParaRPr>
                    </a:p>
                  </a:txBody>
                  <a:tcPr anchor="ctr">
                    <a:lnL w="12700" cap="flat" cmpd="sng" algn="ctr">
                      <a:no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a:solidFill>
                          <a:srgbClr val="002060"/>
                        </a:solidFill>
                      </a:endParaRPr>
                    </a:p>
                  </a:txBody>
                  <a:tcPr anchor="ctr">
                    <a:lnL w="12700" cap="flat" cmpd="sng" algn="ctr">
                      <a:solidFill>
                        <a:srgbClr val="007C9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a:solidFill>
                          <a:srgbClr val="002060"/>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dirty="0">
                        <a:solidFill>
                          <a:srgbClr val="002060"/>
                        </a:solidFill>
                      </a:endParaRPr>
                    </a:p>
                  </a:txBody>
                  <a:tcPr anchor="ctr">
                    <a:lnL w="12700" cap="flat" cmpd="sng" algn="ctr">
                      <a:solidFill>
                        <a:schemeClr val="bg1"/>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r>
              <a:tr h="0">
                <a:tc>
                  <a:txBody>
                    <a:bodyPr/>
                    <a:lstStyle/>
                    <a:p>
                      <a:r>
                        <a:rPr lang="en-US" sz="900" dirty="0" smtClean="0">
                          <a:solidFill>
                            <a:srgbClr val="002060"/>
                          </a:solidFill>
                        </a:rPr>
                        <a:t>Transaction History</a:t>
                      </a:r>
                      <a:endParaRPr lang="en-US" sz="900" dirty="0">
                        <a:solidFill>
                          <a:srgbClr val="002060"/>
                        </a:solidFill>
                      </a:endParaRPr>
                    </a:p>
                  </a:txBody>
                  <a:tcPr>
                    <a:lnL w="12700" cap="flat" cmpd="sng" algn="ctr">
                      <a:solidFill>
                        <a:srgbClr val="007C92"/>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dirty="0">
                        <a:solidFill>
                          <a:srgbClr val="002060"/>
                        </a:solidFill>
                      </a:endParaRPr>
                    </a:p>
                  </a:txBody>
                  <a:tcPr anchor="ctr">
                    <a:lnL w="12700" cap="flat" cmpd="sng" algn="ctr">
                      <a:solidFill>
                        <a:srgbClr val="007C92"/>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a:solidFill>
                          <a:srgbClr val="002060"/>
                        </a:solidFill>
                      </a:endParaRPr>
                    </a:p>
                  </a:txBody>
                  <a:tcPr anchor="ctr">
                    <a:lnL w="12700" cap="flat" cmpd="sng" algn="ctr">
                      <a:solidFill>
                        <a:srgbClr val="007C92"/>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a:solidFill>
                          <a:srgbClr val="00206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dirty="0">
                        <a:solidFill>
                          <a:srgbClr val="002060"/>
                        </a:solidFill>
                      </a:endParaRPr>
                    </a:p>
                  </a:txBody>
                  <a:tcPr anchor="ctr">
                    <a:lnL w="12700" cap="flat" cmpd="sng" algn="ctr">
                      <a:no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a:solidFill>
                          <a:srgbClr val="002060"/>
                        </a:solidFill>
                      </a:endParaRPr>
                    </a:p>
                  </a:txBody>
                  <a:tcPr anchor="ctr">
                    <a:lnL w="12700" cap="flat" cmpd="sng" algn="ctr">
                      <a:solidFill>
                        <a:srgbClr val="007C9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a:solidFill>
                          <a:srgbClr val="002060"/>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dirty="0">
                        <a:solidFill>
                          <a:srgbClr val="002060"/>
                        </a:solidFill>
                      </a:endParaRPr>
                    </a:p>
                  </a:txBody>
                  <a:tcPr anchor="ctr">
                    <a:lnL w="12700" cap="flat" cmpd="sng" algn="ctr">
                      <a:solidFill>
                        <a:schemeClr val="bg1"/>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r>
              <a:tr h="0">
                <a:tc>
                  <a:txBody>
                    <a:bodyPr/>
                    <a:lstStyle/>
                    <a:p>
                      <a:r>
                        <a:rPr lang="en-US" sz="900" dirty="0" smtClean="0">
                          <a:solidFill>
                            <a:srgbClr val="002060"/>
                          </a:solidFill>
                        </a:rPr>
                        <a:t>Transaction</a:t>
                      </a:r>
                      <a:r>
                        <a:rPr lang="en-US" sz="900" baseline="0" dirty="0" smtClean="0">
                          <a:solidFill>
                            <a:srgbClr val="002060"/>
                          </a:solidFill>
                        </a:rPr>
                        <a:t> and activity alerts</a:t>
                      </a:r>
                      <a:endParaRPr lang="en-US" sz="900" dirty="0">
                        <a:solidFill>
                          <a:srgbClr val="002060"/>
                        </a:solidFill>
                      </a:endParaRPr>
                    </a:p>
                  </a:txBody>
                  <a:tcPr>
                    <a:lnL w="12700" cap="flat" cmpd="sng" algn="ctr">
                      <a:solidFill>
                        <a:srgbClr val="007C92"/>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dirty="0">
                        <a:solidFill>
                          <a:srgbClr val="002060"/>
                        </a:solidFill>
                      </a:endParaRPr>
                    </a:p>
                  </a:txBody>
                  <a:tcPr anchor="ctr">
                    <a:lnL w="12700" cap="flat" cmpd="sng" algn="ctr">
                      <a:solidFill>
                        <a:srgbClr val="007C92"/>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a:solidFill>
                          <a:srgbClr val="002060"/>
                        </a:solidFill>
                      </a:endParaRPr>
                    </a:p>
                  </a:txBody>
                  <a:tcPr anchor="ctr">
                    <a:lnL w="12700" cap="flat" cmpd="sng" algn="ctr">
                      <a:solidFill>
                        <a:srgbClr val="007C92"/>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a:solidFill>
                          <a:srgbClr val="00206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dirty="0">
                        <a:solidFill>
                          <a:srgbClr val="002060"/>
                        </a:solidFill>
                      </a:endParaRPr>
                    </a:p>
                  </a:txBody>
                  <a:tcPr anchor="ctr">
                    <a:lnL w="12700" cap="flat" cmpd="sng" algn="ctr">
                      <a:no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a:solidFill>
                          <a:srgbClr val="002060"/>
                        </a:solidFill>
                      </a:endParaRPr>
                    </a:p>
                  </a:txBody>
                  <a:tcPr anchor="ctr">
                    <a:lnL w="12700" cap="flat" cmpd="sng" algn="ctr">
                      <a:solidFill>
                        <a:srgbClr val="007C9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a:solidFill>
                          <a:srgbClr val="002060"/>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dirty="0">
                        <a:solidFill>
                          <a:srgbClr val="002060"/>
                        </a:solidFill>
                      </a:endParaRPr>
                    </a:p>
                  </a:txBody>
                  <a:tcPr anchor="ctr">
                    <a:lnL w="12700" cap="flat" cmpd="sng" algn="ctr">
                      <a:solidFill>
                        <a:schemeClr val="bg1"/>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r>
              <a:tr h="0">
                <a:tc>
                  <a:txBody>
                    <a:bodyPr/>
                    <a:lstStyle/>
                    <a:p>
                      <a:r>
                        <a:rPr lang="en-US" sz="900" dirty="0" smtClean="0">
                          <a:solidFill>
                            <a:srgbClr val="002060"/>
                          </a:solidFill>
                        </a:rPr>
                        <a:t>Token/PIN/Password Management</a:t>
                      </a:r>
                      <a:endParaRPr lang="en-US" sz="900" dirty="0">
                        <a:solidFill>
                          <a:srgbClr val="002060"/>
                        </a:solidFill>
                      </a:endParaRPr>
                    </a:p>
                  </a:txBody>
                  <a:tcPr>
                    <a:lnL w="12700" cap="flat" cmpd="sng" algn="ctr">
                      <a:solidFill>
                        <a:srgbClr val="007C92"/>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dirty="0">
                        <a:solidFill>
                          <a:srgbClr val="002060"/>
                        </a:solidFill>
                      </a:endParaRPr>
                    </a:p>
                  </a:txBody>
                  <a:tcPr anchor="ctr">
                    <a:lnL w="12700" cap="flat" cmpd="sng" algn="ctr">
                      <a:solidFill>
                        <a:srgbClr val="007C92"/>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a:solidFill>
                          <a:srgbClr val="002060"/>
                        </a:solidFill>
                      </a:endParaRPr>
                    </a:p>
                  </a:txBody>
                  <a:tcPr anchor="ctr">
                    <a:lnL w="12700" cap="flat" cmpd="sng" algn="ctr">
                      <a:solidFill>
                        <a:srgbClr val="007C92"/>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a:solidFill>
                          <a:srgbClr val="00206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dirty="0">
                        <a:solidFill>
                          <a:srgbClr val="002060"/>
                        </a:solidFill>
                      </a:endParaRPr>
                    </a:p>
                  </a:txBody>
                  <a:tcPr anchor="ctr">
                    <a:lnL w="12700" cap="flat" cmpd="sng" algn="ctr">
                      <a:no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a:solidFill>
                          <a:srgbClr val="002060"/>
                        </a:solidFill>
                      </a:endParaRPr>
                    </a:p>
                  </a:txBody>
                  <a:tcPr anchor="ctr">
                    <a:lnL w="12700" cap="flat" cmpd="sng" algn="ctr">
                      <a:solidFill>
                        <a:srgbClr val="007C9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a:solidFill>
                          <a:srgbClr val="002060"/>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dirty="0">
                        <a:solidFill>
                          <a:srgbClr val="002060"/>
                        </a:solidFill>
                      </a:endParaRPr>
                    </a:p>
                  </a:txBody>
                  <a:tcPr anchor="ctr">
                    <a:lnL w="12700" cap="flat" cmpd="sng" algn="ctr">
                      <a:solidFill>
                        <a:schemeClr val="bg1"/>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r>
              <a:tr h="180914">
                <a:tc>
                  <a:txBody>
                    <a:bodyPr/>
                    <a:lstStyle/>
                    <a:p>
                      <a:r>
                        <a:rPr lang="en-US" sz="900" kern="1200" dirty="0" smtClean="0">
                          <a:solidFill>
                            <a:srgbClr val="002060"/>
                          </a:solidFill>
                          <a:latin typeface="+mn-lt"/>
                          <a:ea typeface="+mn-ea"/>
                          <a:cs typeface="+mn-cs"/>
                        </a:rPr>
                        <a:t>Bio Data Update</a:t>
                      </a:r>
                      <a:endParaRPr lang="en-US" sz="900" kern="1200" dirty="0">
                        <a:solidFill>
                          <a:srgbClr val="002060"/>
                        </a:solidFill>
                        <a:latin typeface="+mn-lt"/>
                        <a:ea typeface="+mn-ea"/>
                        <a:cs typeface="+mn-cs"/>
                      </a:endParaRPr>
                    </a:p>
                  </a:txBody>
                  <a:tcPr>
                    <a:lnL w="12700" cap="flat" cmpd="sng" algn="ctr">
                      <a:solidFill>
                        <a:srgbClr val="007C92"/>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dirty="0">
                        <a:solidFill>
                          <a:srgbClr val="002060"/>
                        </a:solidFill>
                      </a:endParaRPr>
                    </a:p>
                  </a:txBody>
                  <a:tcPr anchor="ctr">
                    <a:lnL w="12700" cap="flat" cmpd="sng" algn="ctr">
                      <a:solidFill>
                        <a:srgbClr val="007C92"/>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a:solidFill>
                          <a:srgbClr val="002060"/>
                        </a:solidFill>
                      </a:endParaRPr>
                    </a:p>
                  </a:txBody>
                  <a:tcPr anchor="ctr">
                    <a:lnL w="12700" cap="flat" cmpd="sng" algn="ctr">
                      <a:solidFill>
                        <a:srgbClr val="007C92"/>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a:solidFill>
                          <a:srgbClr val="00206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dirty="0">
                        <a:solidFill>
                          <a:srgbClr val="002060"/>
                        </a:solidFill>
                      </a:endParaRPr>
                    </a:p>
                  </a:txBody>
                  <a:tcPr anchor="ctr">
                    <a:lnL w="12700" cap="flat" cmpd="sng" algn="ctr">
                      <a:no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a:solidFill>
                          <a:srgbClr val="002060"/>
                        </a:solidFill>
                      </a:endParaRPr>
                    </a:p>
                  </a:txBody>
                  <a:tcPr anchor="ctr">
                    <a:lnL w="12700" cap="flat" cmpd="sng" algn="ctr">
                      <a:solidFill>
                        <a:srgbClr val="007C9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a:solidFill>
                          <a:srgbClr val="002060"/>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dirty="0">
                        <a:solidFill>
                          <a:srgbClr val="002060"/>
                        </a:solidFill>
                      </a:endParaRPr>
                    </a:p>
                  </a:txBody>
                  <a:tcPr anchor="ctr">
                    <a:lnL w="12700" cap="flat" cmpd="sng" algn="ctr">
                      <a:solidFill>
                        <a:schemeClr val="bg1"/>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r>
              <a:tr h="0">
                <a:tc>
                  <a:txBody>
                    <a:bodyPr/>
                    <a:lstStyle/>
                    <a:p>
                      <a:r>
                        <a:rPr lang="en-US" sz="900" dirty="0" smtClean="0">
                          <a:solidFill>
                            <a:srgbClr val="002060"/>
                          </a:solidFill>
                        </a:rPr>
                        <a:t>Help and Support</a:t>
                      </a:r>
                      <a:endParaRPr lang="en-US" sz="900" dirty="0">
                        <a:solidFill>
                          <a:srgbClr val="002060"/>
                        </a:solidFill>
                      </a:endParaRPr>
                    </a:p>
                  </a:txBody>
                  <a:tcPr>
                    <a:lnL w="12700" cap="flat" cmpd="sng" algn="ctr">
                      <a:solidFill>
                        <a:srgbClr val="007C92"/>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dirty="0">
                        <a:solidFill>
                          <a:srgbClr val="002060"/>
                        </a:solidFill>
                      </a:endParaRPr>
                    </a:p>
                  </a:txBody>
                  <a:tcPr anchor="ctr">
                    <a:lnL w="12700" cap="flat" cmpd="sng" algn="ctr">
                      <a:solidFill>
                        <a:srgbClr val="007C92"/>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a:solidFill>
                          <a:srgbClr val="002060"/>
                        </a:solidFill>
                      </a:endParaRPr>
                    </a:p>
                  </a:txBody>
                  <a:tcPr anchor="ctr">
                    <a:lnL w="12700" cap="flat" cmpd="sng" algn="ctr">
                      <a:solidFill>
                        <a:srgbClr val="007C92"/>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a:solidFill>
                          <a:srgbClr val="00206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dirty="0">
                        <a:solidFill>
                          <a:srgbClr val="002060"/>
                        </a:solidFill>
                      </a:endParaRPr>
                    </a:p>
                  </a:txBody>
                  <a:tcPr anchor="ctr">
                    <a:lnL w="12700" cap="flat" cmpd="sng" algn="ctr">
                      <a:no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dirty="0">
                        <a:solidFill>
                          <a:srgbClr val="002060"/>
                        </a:solidFill>
                      </a:endParaRPr>
                    </a:p>
                  </a:txBody>
                  <a:tcPr anchor="ctr">
                    <a:lnL w="12700" cap="flat" cmpd="sng" algn="ctr">
                      <a:solidFill>
                        <a:srgbClr val="007C9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a:solidFill>
                          <a:srgbClr val="002060"/>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dirty="0">
                        <a:solidFill>
                          <a:srgbClr val="002060"/>
                        </a:solidFill>
                      </a:endParaRPr>
                    </a:p>
                  </a:txBody>
                  <a:tcPr anchor="ctr">
                    <a:lnL w="12700" cap="flat" cmpd="sng" algn="ctr">
                      <a:solidFill>
                        <a:schemeClr val="bg1"/>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r>
            </a:tbl>
          </a:graphicData>
        </a:graphic>
      </p:graphicFrame>
      <p:pic>
        <p:nvPicPr>
          <p:cNvPr id="104" name="Picture 10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24987" y="1395938"/>
            <a:ext cx="895167" cy="253238"/>
          </a:xfrm>
          <a:prstGeom prst="rect">
            <a:avLst/>
          </a:prstGeom>
        </p:spPr>
      </p:pic>
      <p:pic>
        <p:nvPicPr>
          <p:cNvPr id="105" name="Picture 10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843766" y="1687277"/>
            <a:ext cx="551637" cy="272634"/>
          </a:xfrm>
          <a:prstGeom prst="rect">
            <a:avLst/>
          </a:prstGeom>
        </p:spPr>
      </p:pic>
      <p:pic>
        <p:nvPicPr>
          <p:cNvPr id="106" name="Picture 10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165615" y="1701631"/>
            <a:ext cx="1187120" cy="296780"/>
          </a:xfrm>
          <a:prstGeom prst="rect">
            <a:avLst/>
          </a:prstGeom>
        </p:spPr>
      </p:pic>
      <p:pic>
        <p:nvPicPr>
          <p:cNvPr id="107" name="Picture 10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864262" y="1306274"/>
            <a:ext cx="1087495" cy="1087495"/>
          </a:xfrm>
          <a:prstGeom prst="rect">
            <a:avLst/>
          </a:prstGeom>
        </p:spPr>
      </p:pic>
      <p:sp>
        <p:nvSpPr>
          <p:cNvPr id="112" name="Oval 111"/>
          <p:cNvSpPr/>
          <p:nvPr/>
        </p:nvSpPr>
        <p:spPr>
          <a:xfrm>
            <a:off x="2981123" y="2086299"/>
            <a:ext cx="182880" cy="18288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800" dirty="0" smtClean="0">
                <a:solidFill>
                  <a:srgbClr val="FFFFFF"/>
                </a:solidFill>
              </a:rPr>
              <a:t>✔</a:t>
            </a:r>
            <a:endParaRPr lang="en-US" sz="800" dirty="0">
              <a:solidFill>
                <a:srgbClr val="FFFFFF"/>
              </a:solidFill>
            </a:endParaRPr>
          </a:p>
        </p:txBody>
      </p:sp>
      <p:sp>
        <p:nvSpPr>
          <p:cNvPr id="113" name="Oval 112"/>
          <p:cNvSpPr/>
          <p:nvPr/>
        </p:nvSpPr>
        <p:spPr>
          <a:xfrm>
            <a:off x="2981123" y="2315926"/>
            <a:ext cx="182880" cy="18288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800" dirty="0" smtClean="0">
                <a:solidFill>
                  <a:srgbClr val="FFFFFF"/>
                </a:solidFill>
              </a:rPr>
              <a:t>✔</a:t>
            </a:r>
            <a:endParaRPr lang="en-US" sz="800" dirty="0">
              <a:solidFill>
                <a:srgbClr val="FFFFFF"/>
              </a:solidFill>
            </a:endParaRPr>
          </a:p>
        </p:txBody>
      </p:sp>
      <p:sp>
        <p:nvSpPr>
          <p:cNvPr id="114" name="Oval 113"/>
          <p:cNvSpPr/>
          <p:nvPr/>
        </p:nvSpPr>
        <p:spPr>
          <a:xfrm>
            <a:off x="2981123" y="2556012"/>
            <a:ext cx="182880" cy="18288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800" dirty="0" smtClean="0">
                <a:solidFill>
                  <a:srgbClr val="FFFFFF"/>
                </a:solidFill>
              </a:rPr>
              <a:t>✔</a:t>
            </a:r>
            <a:endParaRPr lang="en-US" sz="800" dirty="0">
              <a:solidFill>
                <a:srgbClr val="FFFFFF"/>
              </a:solidFill>
            </a:endParaRPr>
          </a:p>
        </p:txBody>
      </p:sp>
      <p:sp>
        <p:nvSpPr>
          <p:cNvPr id="115" name="Oval 114"/>
          <p:cNvSpPr/>
          <p:nvPr/>
        </p:nvSpPr>
        <p:spPr>
          <a:xfrm>
            <a:off x="2981123" y="2785639"/>
            <a:ext cx="182880" cy="182880"/>
          </a:xfrm>
          <a:prstGeom prst="ellipse">
            <a:avLst/>
          </a:prstGeom>
          <a:solidFill>
            <a:srgbClr val="FF8F8F"/>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600" b="1" dirty="0" smtClean="0">
                <a:solidFill>
                  <a:srgbClr val="FFFFFF"/>
                </a:solidFill>
                <a:latin typeface="+mj-lt"/>
              </a:rPr>
              <a:t>X</a:t>
            </a:r>
            <a:endParaRPr lang="en-US" sz="600" b="1" dirty="0">
              <a:solidFill>
                <a:srgbClr val="FFFFFF"/>
              </a:solidFill>
              <a:latin typeface="+mj-lt"/>
            </a:endParaRPr>
          </a:p>
        </p:txBody>
      </p:sp>
      <p:sp>
        <p:nvSpPr>
          <p:cNvPr id="116" name="Oval 115"/>
          <p:cNvSpPr/>
          <p:nvPr/>
        </p:nvSpPr>
        <p:spPr>
          <a:xfrm>
            <a:off x="2981123" y="3015266"/>
            <a:ext cx="182880" cy="182880"/>
          </a:xfrm>
          <a:prstGeom prst="ellipse">
            <a:avLst/>
          </a:prstGeom>
          <a:solidFill>
            <a:srgbClr val="FF8F8F"/>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600" b="1" dirty="0" smtClean="0">
                <a:solidFill>
                  <a:srgbClr val="FFFFFF"/>
                </a:solidFill>
                <a:latin typeface="+mj-lt"/>
              </a:rPr>
              <a:t>X</a:t>
            </a:r>
            <a:endParaRPr lang="en-US" sz="600" b="1" dirty="0">
              <a:solidFill>
                <a:srgbClr val="FFFFFF"/>
              </a:solidFill>
              <a:latin typeface="+mj-lt"/>
            </a:endParaRPr>
          </a:p>
        </p:txBody>
      </p:sp>
      <p:sp>
        <p:nvSpPr>
          <p:cNvPr id="117" name="Oval 116"/>
          <p:cNvSpPr/>
          <p:nvPr/>
        </p:nvSpPr>
        <p:spPr>
          <a:xfrm>
            <a:off x="2981123" y="3244893"/>
            <a:ext cx="182880" cy="182880"/>
          </a:xfrm>
          <a:prstGeom prst="ellipse">
            <a:avLst/>
          </a:prstGeom>
          <a:solidFill>
            <a:srgbClr val="FF8F8F"/>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600" b="1" dirty="0" smtClean="0">
                <a:solidFill>
                  <a:srgbClr val="FFFFFF"/>
                </a:solidFill>
                <a:latin typeface="+mj-lt"/>
              </a:rPr>
              <a:t>X</a:t>
            </a:r>
            <a:endParaRPr lang="en-US" sz="600" b="1" dirty="0">
              <a:solidFill>
                <a:srgbClr val="FFFFFF"/>
              </a:solidFill>
              <a:latin typeface="+mj-lt"/>
            </a:endParaRPr>
          </a:p>
        </p:txBody>
      </p:sp>
      <p:sp>
        <p:nvSpPr>
          <p:cNvPr id="118" name="Oval 117"/>
          <p:cNvSpPr/>
          <p:nvPr/>
        </p:nvSpPr>
        <p:spPr>
          <a:xfrm>
            <a:off x="2981123" y="3474520"/>
            <a:ext cx="182880" cy="182880"/>
          </a:xfrm>
          <a:prstGeom prst="ellipse">
            <a:avLst/>
          </a:prstGeom>
          <a:solidFill>
            <a:srgbClr val="FF8F8F"/>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600" b="1" dirty="0" smtClean="0">
                <a:solidFill>
                  <a:srgbClr val="FFFFFF"/>
                </a:solidFill>
                <a:latin typeface="+mj-lt"/>
              </a:rPr>
              <a:t>X</a:t>
            </a:r>
            <a:endParaRPr lang="en-US" sz="600" b="1" dirty="0">
              <a:solidFill>
                <a:srgbClr val="FFFFFF"/>
              </a:solidFill>
              <a:latin typeface="+mj-lt"/>
            </a:endParaRPr>
          </a:p>
        </p:txBody>
      </p:sp>
      <p:sp>
        <p:nvSpPr>
          <p:cNvPr id="119" name="Oval 118"/>
          <p:cNvSpPr/>
          <p:nvPr/>
        </p:nvSpPr>
        <p:spPr>
          <a:xfrm>
            <a:off x="2981123" y="3705174"/>
            <a:ext cx="182880" cy="182880"/>
          </a:xfrm>
          <a:prstGeom prst="ellipse">
            <a:avLst/>
          </a:prstGeom>
          <a:solidFill>
            <a:srgbClr val="FF8F8F"/>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600" b="1" dirty="0" smtClean="0">
                <a:solidFill>
                  <a:srgbClr val="FFFFFF"/>
                </a:solidFill>
                <a:latin typeface="+mj-lt"/>
              </a:rPr>
              <a:t>X</a:t>
            </a:r>
            <a:endParaRPr lang="en-US" sz="600" b="1" dirty="0">
              <a:solidFill>
                <a:srgbClr val="FFFFFF"/>
              </a:solidFill>
              <a:latin typeface="+mj-lt"/>
            </a:endParaRPr>
          </a:p>
        </p:txBody>
      </p:sp>
      <p:sp>
        <p:nvSpPr>
          <p:cNvPr id="120" name="Oval 119"/>
          <p:cNvSpPr/>
          <p:nvPr/>
        </p:nvSpPr>
        <p:spPr>
          <a:xfrm>
            <a:off x="2981123" y="3934801"/>
            <a:ext cx="182880" cy="182880"/>
          </a:xfrm>
          <a:prstGeom prst="ellipse">
            <a:avLst/>
          </a:prstGeom>
          <a:solidFill>
            <a:srgbClr val="FF8F8F"/>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600" b="1" dirty="0" smtClean="0">
                <a:solidFill>
                  <a:srgbClr val="FFFFFF"/>
                </a:solidFill>
                <a:latin typeface="+mj-lt"/>
              </a:rPr>
              <a:t>X</a:t>
            </a:r>
            <a:endParaRPr lang="en-US" sz="600" b="1" dirty="0">
              <a:solidFill>
                <a:srgbClr val="FFFFFF"/>
              </a:solidFill>
              <a:latin typeface="+mj-lt"/>
            </a:endParaRPr>
          </a:p>
        </p:txBody>
      </p:sp>
      <p:sp>
        <p:nvSpPr>
          <p:cNvPr id="121" name="Oval 120"/>
          <p:cNvSpPr/>
          <p:nvPr/>
        </p:nvSpPr>
        <p:spPr>
          <a:xfrm>
            <a:off x="2981123" y="4164428"/>
            <a:ext cx="182880" cy="182880"/>
          </a:xfrm>
          <a:prstGeom prst="ellipse">
            <a:avLst/>
          </a:prstGeom>
          <a:solidFill>
            <a:srgbClr val="FF8F8F"/>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600" b="1" dirty="0" smtClean="0">
                <a:solidFill>
                  <a:srgbClr val="FFFFFF"/>
                </a:solidFill>
                <a:latin typeface="+mj-lt"/>
              </a:rPr>
              <a:t>X</a:t>
            </a:r>
            <a:endParaRPr lang="en-US" sz="600" b="1" dirty="0">
              <a:solidFill>
                <a:srgbClr val="FFFFFF"/>
              </a:solidFill>
              <a:latin typeface="+mj-lt"/>
            </a:endParaRPr>
          </a:p>
        </p:txBody>
      </p:sp>
      <p:sp>
        <p:nvSpPr>
          <p:cNvPr id="122" name="Oval 121"/>
          <p:cNvSpPr/>
          <p:nvPr/>
        </p:nvSpPr>
        <p:spPr>
          <a:xfrm>
            <a:off x="2981123" y="4394055"/>
            <a:ext cx="182880" cy="18288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800" dirty="0" smtClean="0">
                <a:solidFill>
                  <a:srgbClr val="FFFFFF"/>
                </a:solidFill>
              </a:rPr>
              <a:t>✔</a:t>
            </a:r>
            <a:endParaRPr lang="en-US" sz="800" dirty="0">
              <a:solidFill>
                <a:srgbClr val="FFFFFF"/>
              </a:solidFill>
            </a:endParaRPr>
          </a:p>
        </p:txBody>
      </p:sp>
      <p:sp>
        <p:nvSpPr>
          <p:cNvPr id="123" name="Oval 122"/>
          <p:cNvSpPr/>
          <p:nvPr/>
        </p:nvSpPr>
        <p:spPr>
          <a:xfrm>
            <a:off x="2981123" y="4623682"/>
            <a:ext cx="182880" cy="18288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800" dirty="0" smtClean="0">
                <a:solidFill>
                  <a:srgbClr val="FFFFFF"/>
                </a:solidFill>
              </a:rPr>
              <a:t>✔</a:t>
            </a:r>
            <a:endParaRPr lang="en-US" sz="800" dirty="0">
              <a:solidFill>
                <a:srgbClr val="FFFFFF"/>
              </a:solidFill>
            </a:endParaRPr>
          </a:p>
        </p:txBody>
      </p:sp>
      <p:sp>
        <p:nvSpPr>
          <p:cNvPr id="124" name="Oval 123"/>
          <p:cNvSpPr/>
          <p:nvPr/>
        </p:nvSpPr>
        <p:spPr>
          <a:xfrm>
            <a:off x="2981123" y="4853309"/>
            <a:ext cx="182880" cy="18288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800" dirty="0" smtClean="0">
                <a:solidFill>
                  <a:srgbClr val="FFFFFF"/>
                </a:solidFill>
              </a:rPr>
              <a:t>✔</a:t>
            </a:r>
            <a:endParaRPr lang="en-US" sz="800" dirty="0">
              <a:solidFill>
                <a:srgbClr val="FFFFFF"/>
              </a:solidFill>
            </a:endParaRPr>
          </a:p>
        </p:txBody>
      </p:sp>
      <p:sp>
        <p:nvSpPr>
          <p:cNvPr id="125" name="Oval 124"/>
          <p:cNvSpPr/>
          <p:nvPr/>
        </p:nvSpPr>
        <p:spPr>
          <a:xfrm>
            <a:off x="2981123" y="5082936"/>
            <a:ext cx="182880" cy="18288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800" dirty="0" smtClean="0">
                <a:solidFill>
                  <a:srgbClr val="FFFFFF"/>
                </a:solidFill>
              </a:rPr>
              <a:t>✔</a:t>
            </a:r>
            <a:endParaRPr lang="en-US" sz="800" dirty="0">
              <a:solidFill>
                <a:srgbClr val="FFFFFF"/>
              </a:solidFill>
            </a:endParaRPr>
          </a:p>
        </p:txBody>
      </p:sp>
      <p:sp>
        <p:nvSpPr>
          <p:cNvPr id="126" name="Oval 125"/>
          <p:cNvSpPr/>
          <p:nvPr/>
        </p:nvSpPr>
        <p:spPr>
          <a:xfrm>
            <a:off x="2981123" y="5542190"/>
            <a:ext cx="182880" cy="18288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800" dirty="0" smtClean="0">
                <a:solidFill>
                  <a:srgbClr val="FFFFFF"/>
                </a:solidFill>
              </a:rPr>
              <a:t>✔</a:t>
            </a:r>
            <a:endParaRPr lang="en-US" sz="800" dirty="0">
              <a:solidFill>
                <a:srgbClr val="FFFFFF"/>
              </a:solidFill>
            </a:endParaRPr>
          </a:p>
        </p:txBody>
      </p:sp>
      <p:sp>
        <p:nvSpPr>
          <p:cNvPr id="127" name="Oval 126"/>
          <p:cNvSpPr/>
          <p:nvPr/>
        </p:nvSpPr>
        <p:spPr>
          <a:xfrm>
            <a:off x="2981123" y="5771817"/>
            <a:ext cx="182880" cy="18288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800" dirty="0" smtClean="0">
                <a:solidFill>
                  <a:srgbClr val="FFFFFF"/>
                </a:solidFill>
              </a:rPr>
              <a:t>✔</a:t>
            </a:r>
            <a:endParaRPr lang="en-US" sz="800" dirty="0">
              <a:solidFill>
                <a:srgbClr val="FFFFFF"/>
              </a:solidFill>
            </a:endParaRPr>
          </a:p>
        </p:txBody>
      </p:sp>
      <p:sp>
        <p:nvSpPr>
          <p:cNvPr id="128" name="Oval 127"/>
          <p:cNvSpPr/>
          <p:nvPr/>
        </p:nvSpPr>
        <p:spPr>
          <a:xfrm>
            <a:off x="2981123" y="5312563"/>
            <a:ext cx="182880" cy="182880"/>
          </a:xfrm>
          <a:prstGeom prst="ellipse">
            <a:avLst/>
          </a:prstGeom>
          <a:solidFill>
            <a:srgbClr val="FF8F8F"/>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600" b="1" dirty="0" smtClean="0">
                <a:solidFill>
                  <a:srgbClr val="FFFFFF"/>
                </a:solidFill>
                <a:latin typeface="+mj-lt"/>
              </a:rPr>
              <a:t>X</a:t>
            </a:r>
            <a:endParaRPr lang="en-US" sz="600" b="1" dirty="0">
              <a:solidFill>
                <a:srgbClr val="FFFFFF"/>
              </a:solidFill>
              <a:latin typeface="+mj-lt"/>
            </a:endParaRPr>
          </a:p>
        </p:txBody>
      </p:sp>
      <p:sp>
        <p:nvSpPr>
          <p:cNvPr id="131" name="Oval 130"/>
          <p:cNvSpPr/>
          <p:nvPr/>
        </p:nvSpPr>
        <p:spPr>
          <a:xfrm>
            <a:off x="2981123" y="5991622"/>
            <a:ext cx="182880" cy="182880"/>
          </a:xfrm>
          <a:prstGeom prst="ellipse">
            <a:avLst/>
          </a:prstGeom>
          <a:solidFill>
            <a:srgbClr val="FF8F8F"/>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600" b="1" dirty="0" smtClean="0">
                <a:solidFill>
                  <a:srgbClr val="FFFFFF"/>
                </a:solidFill>
                <a:latin typeface="+mj-lt"/>
              </a:rPr>
              <a:t>X</a:t>
            </a:r>
            <a:endParaRPr lang="en-US" sz="600" b="1" dirty="0">
              <a:solidFill>
                <a:srgbClr val="FFFFFF"/>
              </a:solidFill>
              <a:latin typeface="+mj-lt"/>
            </a:endParaRPr>
          </a:p>
        </p:txBody>
      </p:sp>
      <p:sp>
        <p:nvSpPr>
          <p:cNvPr id="132" name="Oval 131"/>
          <p:cNvSpPr/>
          <p:nvPr/>
        </p:nvSpPr>
        <p:spPr>
          <a:xfrm>
            <a:off x="9565786" y="2097373"/>
            <a:ext cx="182880" cy="18288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800" dirty="0" smtClean="0">
                <a:solidFill>
                  <a:srgbClr val="FFFFFF"/>
                </a:solidFill>
              </a:rPr>
              <a:t>✔</a:t>
            </a:r>
            <a:endParaRPr lang="en-US" sz="800" dirty="0">
              <a:solidFill>
                <a:srgbClr val="FFFFFF"/>
              </a:solidFill>
            </a:endParaRPr>
          </a:p>
        </p:txBody>
      </p:sp>
      <p:sp>
        <p:nvSpPr>
          <p:cNvPr id="133" name="Oval 132"/>
          <p:cNvSpPr/>
          <p:nvPr/>
        </p:nvSpPr>
        <p:spPr>
          <a:xfrm>
            <a:off x="9565786" y="2325919"/>
            <a:ext cx="182880" cy="18288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800" dirty="0" smtClean="0">
                <a:solidFill>
                  <a:srgbClr val="FFFFFF"/>
                </a:solidFill>
              </a:rPr>
              <a:t>✔</a:t>
            </a:r>
            <a:endParaRPr lang="en-US" sz="800" dirty="0">
              <a:solidFill>
                <a:srgbClr val="FFFFFF"/>
              </a:solidFill>
            </a:endParaRPr>
          </a:p>
        </p:txBody>
      </p:sp>
      <p:sp>
        <p:nvSpPr>
          <p:cNvPr id="134" name="Oval 133"/>
          <p:cNvSpPr/>
          <p:nvPr/>
        </p:nvSpPr>
        <p:spPr>
          <a:xfrm>
            <a:off x="9565786" y="2561681"/>
            <a:ext cx="182880" cy="18288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800" dirty="0" smtClean="0">
                <a:solidFill>
                  <a:srgbClr val="FFFFFF"/>
                </a:solidFill>
              </a:rPr>
              <a:t>✔</a:t>
            </a:r>
            <a:endParaRPr lang="en-US" sz="800" dirty="0">
              <a:solidFill>
                <a:srgbClr val="FFFFFF"/>
              </a:solidFill>
            </a:endParaRPr>
          </a:p>
        </p:txBody>
      </p:sp>
      <p:sp>
        <p:nvSpPr>
          <p:cNvPr id="135" name="Oval 134"/>
          <p:cNvSpPr/>
          <p:nvPr/>
        </p:nvSpPr>
        <p:spPr>
          <a:xfrm>
            <a:off x="9565786" y="2790227"/>
            <a:ext cx="182880" cy="18288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800" dirty="0" smtClean="0">
                <a:solidFill>
                  <a:srgbClr val="FFFFFF"/>
                </a:solidFill>
              </a:rPr>
              <a:t>✔</a:t>
            </a:r>
            <a:endParaRPr lang="en-US" sz="800" dirty="0">
              <a:solidFill>
                <a:srgbClr val="FFFFFF"/>
              </a:solidFill>
            </a:endParaRPr>
          </a:p>
        </p:txBody>
      </p:sp>
      <p:sp>
        <p:nvSpPr>
          <p:cNvPr id="136" name="Oval 135"/>
          <p:cNvSpPr/>
          <p:nvPr/>
        </p:nvSpPr>
        <p:spPr>
          <a:xfrm>
            <a:off x="9565786" y="3018773"/>
            <a:ext cx="182880" cy="18288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800" dirty="0" smtClean="0">
                <a:solidFill>
                  <a:srgbClr val="FFFFFF"/>
                </a:solidFill>
              </a:rPr>
              <a:t>✔</a:t>
            </a:r>
            <a:endParaRPr lang="en-US" sz="800" dirty="0">
              <a:solidFill>
                <a:srgbClr val="FFFFFF"/>
              </a:solidFill>
            </a:endParaRPr>
          </a:p>
        </p:txBody>
      </p:sp>
      <p:sp>
        <p:nvSpPr>
          <p:cNvPr id="137" name="Oval 136"/>
          <p:cNvSpPr/>
          <p:nvPr/>
        </p:nvSpPr>
        <p:spPr>
          <a:xfrm>
            <a:off x="9565786" y="3247319"/>
            <a:ext cx="182880" cy="18288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800" dirty="0" smtClean="0">
                <a:solidFill>
                  <a:srgbClr val="FFFFFF"/>
                </a:solidFill>
              </a:rPr>
              <a:t>✔</a:t>
            </a:r>
            <a:endParaRPr lang="en-US" sz="800" dirty="0">
              <a:solidFill>
                <a:srgbClr val="FFFFFF"/>
              </a:solidFill>
            </a:endParaRPr>
          </a:p>
        </p:txBody>
      </p:sp>
      <p:sp>
        <p:nvSpPr>
          <p:cNvPr id="138" name="Oval 137"/>
          <p:cNvSpPr/>
          <p:nvPr/>
        </p:nvSpPr>
        <p:spPr>
          <a:xfrm>
            <a:off x="9565786" y="3475865"/>
            <a:ext cx="182880" cy="18288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800" dirty="0" smtClean="0">
                <a:solidFill>
                  <a:srgbClr val="FFFFFF"/>
                </a:solidFill>
              </a:rPr>
              <a:t>✔</a:t>
            </a:r>
            <a:endParaRPr lang="en-US" sz="800" dirty="0">
              <a:solidFill>
                <a:srgbClr val="FFFFFF"/>
              </a:solidFill>
            </a:endParaRPr>
          </a:p>
        </p:txBody>
      </p:sp>
      <p:sp>
        <p:nvSpPr>
          <p:cNvPr id="139" name="Oval 138"/>
          <p:cNvSpPr/>
          <p:nvPr/>
        </p:nvSpPr>
        <p:spPr>
          <a:xfrm>
            <a:off x="9565786" y="4389995"/>
            <a:ext cx="182880" cy="18288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800" dirty="0" smtClean="0">
                <a:solidFill>
                  <a:srgbClr val="FFFFFF"/>
                </a:solidFill>
              </a:rPr>
              <a:t>✔</a:t>
            </a:r>
            <a:endParaRPr lang="en-US" sz="800" dirty="0">
              <a:solidFill>
                <a:srgbClr val="FFFFFF"/>
              </a:solidFill>
            </a:endParaRPr>
          </a:p>
        </p:txBody>
      </p:sp>
      <p:sp>
        <p:nvSpPr>
          <p:cNvPr id="140" name="Oval 139"/>
          <p:cNvSpPr/>
          <p:nvPr/>
        </p:nvSpPr>
        <p:spPr>
          <a:xfrm>
            <a:off x="9565786" y="4618541"/>
            <a:ext cx="182880" cy="18288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800" dirty="0" smtClean="0">
                <a:solidFill>
                  <a:srgbClr val="FFFFFF"/>
                </a:solidFill>
              </a:rPr>
              <a:t>✔</a:t>
            </a:r>
            <a:endParaRPr lang="en-US" sz="800" dirty="0">
              <a:solidFill>
                <a:srgbClr val="FFFFFF"/>
              </a:solidFill>
            </a:endParaRPr>
          </a:p>
        </p:txBody>
      </p:sp>
      <p:sp>
        <p:nvSpPr>
          <p:cNvPr id="141" name="Oval 140"/>
          <p:cNvSpPr/>
          <p:nvPr/>
        </p:nvSpPr>
        <p:spPr>
          <a:xfrm>
            <a:off x="9565786" y="4847087"/>
            <a:ext cx="182880" cy="18288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800" dirty="0" smtClean="0">
                <a:solidFill>
                  <a:srgbClr val="FFFFFF"/>
                </a:solidFill>
              </a:rPr>
              <a:t>✔</a:t>
            </a:r>
            <a:endParaRPr lang="en-US" sz="800" dirty="0">
              <a:solidFill>
                <a:srgbClr val="FFFFFF"/>
              </a:solidFill>
            </a:endParaRPr>
          </a:p>
        </p:txBody>
      </p:sp>
      <p:sp>
        <p:nvSpPr>
          <p:cNvPr id="142" name="Oval 141"/>
          <p:cNvSpPr/>
          <p:nvPr/>
        </p:nvSpPr>
        <p:spPr>
          <a:xfrm>
            <a:off x="9565786" y="5075633"/>
            <a:ext cx="182880" cy="18288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800" dirty="0" smtClean="0">
                <a:solidFill>
                  <a:srgbClr val="FFFFFF"/>
                </a:solidFill>
              </a:rPr>
              <a:t>✔</a:t>
            </a:r>
            <a:endParaRPr lang="en-US" sz="800" dirty="0">
              <a:solidFill>
                <a:srgbClr val="FFFFFF"/>
              </a:solidFill>
            </a:endParaRPr>
          </a:p>
        </p:txBody>
      </p:sp>
      <p:sp>
        <p:nvSpPr>
          <p:cNvPr id="143" name="Oval 142"/>
          <p:cNvSpPr/>
          <p:nvPr/>
        </p:nvSpPr>
        <p:spPr>
          <a:xfrm>
            <a:off x="9565786" y="5304179"/>
            <a:ext cx="182880" cy="18288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800" dirty="0" smtClean="0">
                <a:solidFill>
                  <a:srgbClr val="FFFFFF"/>
                </a:solidFill>
              </a:rPr>
              <a:t>✔</a:t>
            </a:r>
            <a:endParaRPr lang="en-US" sz="800" dirty="0">
              <a:solidFill>
                <a:srgbClr val="FFFFFF"/>
              </a:solidFill>
            </a:endParaRPr>
          </a:p>
        </p:txBody>
      </p:sp>
      <p:sp>
        <p:nvSpPr>
          <p:cNvPr id="144" name="Oval 143"/>
          <p:cNvSpPr/>
          <p:nvPr/>
        </p:nvSpPr>
        <p:spPr>
          <a:xfrm>
            <a:off x="9565786" y="5532725"/>
            <a:ext cx="182880" cy="18288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800" dirty="0" smtClean="0">
                <a:solidFill>
                  <a:srgbClr val="FFFFFF"/>
                </a:solidFill>
              </a:rPr>
              <a:t>✔</a:t>
            </a:r>
            <a:endParaRPr lang="en-US" sz="800" dirty="0">
              <a:solidFill>
                <a:srgbClr val="FFFFFF"/>
              </a:solidFill>
            </a:endParaRPr>
          </a:p>
        </p:txBody>
      </p:sp>
      <p:sp>
        <p:nvSpPr>
          <p:cNvPr id="205" name="Oval 204"/>
          <p:cNvSpPr/>
          <p:nvPr/>
        </p:nvSpPr>
        <p:spPr>
          <a:xfrm>
            <a:off x="9565786" y="5761271"/>
            <a:ext cx="182880" cy="18288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800" dirty="0" smtClean="0">
                <a:solidFill>
                  <a:srgbClr val="FFFFFF"/>
                </a:solidFill>
              </a:rPr>
              <a:t>✔</a:t>
            </a:r>
            <a:endParaRPr lang="en-US" sz="800" dirty="0">
              <a:solidFill>
                <a:srgbClr val="FFFFFF"/>
              </a:solidFill>
            </a:endParaRPr>
          </a:p>
        </p:txBody>
      </p:sp>
      <p:sp>
        <p:nvSpPr>
          <p:cNvPr id="206" name="Oval 205"/>
          <p:cNvSpPr/>
          <p:nvPr/>
        </p:nvSpPr>
        <p:spPr>
          <a:xfrm>
            <a:off x="9565786" y="5989819"/>
            <a:ext cx="182880" cy="18288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800" dirty="0" smtClean="0">
                <a:solidFill>
                  <a:srgbClr val="FFFFFF"/>
                </a:solidFill>
              </a:rPr>
              <a:t>✔</a:t>
            </a:r>
            <a:endParaRPr lang="en-US" sz="800" dirty="0">
              <a:solidFill>
                <a:srgbClr val="FFFFFF"/>
              </a:solidFill>
            </a:endParaRPr>
          </a:p>
        </p:txBody>
      </p:sp>
      <p:sp>
        <p:nvSpPr>
          <p:cNvPr id="207" name="Oval 206"/>
          <p:cNvSpPr/>
          <p:nvPr/>
        </p:nvSpPr>
        <p:spPr>
          <a:xfrm>
            <a:off x="9558105" y="4161449"/>
            <a:ext cx="182880" cy="18288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800" dirty="0" smtClean="0">
                <a:solidFill>
                  <a:srgbClr val="FFFFFF"/>
                </a:solidFill>
              </a:rPr>
              <a:t>✔</a:t>
            </a:r>
            <a:endParaRPr lang="en-US" sz="800" dirty="0">
              <a:solidFill>
                <a:srgbClr val="FFFFFF"/>
              </a:solidFill>
            </a:endParaRPr>
          </a:p>
        </p:txBody>
      </p:sp>
      <p:sp>
        <p:nvSpPr>
          <p:cNvPr id="208" name="Oval 207"/>
          <p:cNvSpPr/>
          <p:nvPr/>
        </p:nvSpPr>
        <p:spPr>
          <a:xfrm>
            <a:off x="9550421" y="3698597"/>
            <a:ext cx="182880" cy="18288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800" dirty="0" smtClean="0">
                <a:solidFill>
                  <a:srgbClr val="FFFFFF"/>
                </a:solidFill>
              </a:rPr>
              <a:t>✔</a:t>
            </a:r>
            <a:endParaRPr lang="en-US" sz="800" dirty="0">
              <a:solidFill>
                <a:srgbClr val="FFFFFF"/>
              </a:solidFill>
            </a:endParaRPr>
          </a:p>
        </p:txBody>
      </p:sp>
      <p:sp>
        <p:nvSpPr>
          <p:cNvPr id="209" name="Oval 208"/>
          <p:cNvSpPr/>
          <p:nvPr/>
        </p:nvSpPr>
        <p:spPr>
          <a:xfrm>
            <a:off x="9550421" y="3927143"/>
            <a:ext cx="182880" cy="18288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800" dirty="0" smtClean="0">
                <a:solidFill>
                  <a:srgbClr val="FFFFFF"/>
                </a:solidFill>
              </a:rPr>
              <a:t>✔</a:t>
            </a:r>
            <a:endParaRPr lang="en-US" sz="800" dirty="0">
              <a:solidFill>
                <a:srgbClr val="FFFFFF"/>
              </a:solidFill>
            </a:endParaRPr>
          </a:p>
        </p:txBody>
      </p:sp>
      <p:sp>
        <p:nvSpPr>
          <p:cNvPr id="210" name="Oval 209"/>
          <p:cNvSpPr/>
          <p:nvPr/>
        </p:nvSpPr>
        <p:spPr>
          <a:xfrm>
            <a:off x="5925559" y="2785639"/>
            <a:ext cx="182880" cy="18288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800" dirty="0" smtClean="0">
                <a:solidFill>
                  <a:srgbClr val="FFFFFF"/>
                </a:solidFill>
              </a:rPr>
              <a:t>✔</a:t>
            </a:r>
            <a:endParaRPr lang="en-US" sz="800" dirty="0">
              <a:solidFill>
                <a:srgbClr val="FFFFFF"/>
              </a:solidFill>
            </a:endParaRPr>
          </a:p>
        </p:txBody>
      </p:sp>
      <p:sp>
        <p:nvSpPr>
          <p:cNvPr id="211" name="Oval 210"/>
          <p:cNvSpPr/>
          <p:nvPr/>
        </p:nvSpPr>
        <p:spPr>
          <a:xfrm>
            <a:off x="5925559" y="3242731"/>
            <a:ext cx="182880" cy="18288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800" dirty="0" smtClean="0">
                <a:solidFill>
                  <a:srgbClr val="FFFFFF"/>
                </a:solidFill>
              </a:rPr>
              <a:t>✔</a:t>
            </a:r>
            <a:endParaRPr lang="en-US" sz="800" dirty="0">
              <a:solidFill>
                <a:srgbClr val="FFFFFF"/>
              </a:solidFill>
            </a:endParaRPr>
          </a:p>
        </p:txBody>
      </p:sp>
      <p:sp>
        <p:nvSpPr>
          <p:cNvPr id="212" name="Oval 211"/>
          <p:cNvSpPr/>
          <p:nvPr/>
        </p:nvSpPr>
        <p:spPr>
          <a:xfrm>
            <a:off x="5925559" y="3471277"/>
            <a:ext cx="182880" cy="18288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800" dirty="0" smtClean="0">
                <a:solidFill>
                  <a:srgbClr val="FFFFFF"/>
                </a:solidFill>
              </a:rPr>
              <a:t>✔</a:t>
            </a:r>
            <a:endParaRPr lang="en-US" sz="800" dirty="0">
              <a:solidFill>
                <a:srgbClr val="FFFFFF"/>
              </a:solidFill>
            </a:endParaRPr>
          </a:p>
        </p:txBody>
      </p:sp>
      <p:sp>
        <p:nvSpPr>
          <p:cNvPr id="213" name="Oval 212"/>
          <p:cNvSpPr/>
          <p:nvPr/>
        </p:nvSpPr>
        <p:spPr>
          <a:xfrm>
            <a:off x="5917468" y="2075225"/>
            <a:ext cx="182880" cy="18288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800" dirty="0" smtClean="0">
                <a:solidFill>
                  <a:srgbClr val="FFFFFF"/>
                </a:solidFill>
              </a:rPr>
              <a:t>✔</a:t>
            </a:r>
            <a:endParaRPr lang="en-US" sz="800" dirty="0">
              <a:solidFill>
                <a:srgbClr val="FFFFFF"/>
              </a:solidFill>
            </a:endParaRPr>
          </a:p>
        </p:txBody>
      </p:sp>
      <p:sp>
        <p:nvSpPr>
          <p:cNvPr id="214" name="Oval 213"/>
          <p:cNvSpPr/>
          <p:nvPr/>
        </p:nvSpPr>
        <p:spPr>
          <a:xfrm>
            <a:off x="5917468" y="2303771"/>
            <a:ext cx="182880" cy="18288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800" dirty="0" smtClean="0">
                <a:solidFill>
                  <a:srgbClr val="FFFFFF"/>
                </a:solidFill>
              </a:rPr>
              <a:t>✔</a:t>
            </a:r>
            <a:endParaRPr lang="en-US" sz="800" dirty="0">
              <a:solidFill>
                <a:srgbClr val="FFFFFF"/>
              </a:solidFill>
            </a:endParaRPr>
          </a:p>
        </p:txBody>
      </p:sp>
      <p:sp>
        <p:nvSpPr>
          <p:cNvPr id="215" name="Oval 214"/>
          <p:cNvSpPr/>
          <p:nvPr/>
        </p:nvSpPr>
        <p:spPr>
          <a:xfrm>
            <a:off x="5917468" y="2539533"/>
            <a:ext cx="182880" cy="18288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800" dirty="0" smtClean="0">
                <a:solidFill>
                  <a:srgbClr val="FFFFFF"/>
                </a:solidFill>
              </a:rPr>
              <a:t>✔</a:t>
            </a:r>
            <a:endParaRPr lang="en-US" sz="800" dirty="0">
              <a:solidFill>
                <a:srgbClr val="FFFFFF"/>
              </a:solidFill>
            </a:endParaRPr>
          </a:p>
        </p:txBody>
      </p:sp>
      <p:sp>
        <p:nvSpPr>
          <p:cNvPr id="216" name="Oval 215"/>
          <p:cNvSpPr/>
          <p:nvPr/>
        </p:nvSpPr>
        <p:spPr>
          <a:xfrm>
            <a:off x="5925559" y="4392102"/>
            <a:ext cx="182880" cy="18288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800" dirty="0" smtClean="0">
                <a:solidFill>
                  <a:srgbClr val="FFFFFF"/>
                </a:solidFill>
              </a:rPr>
              <a:t>✔</a:t>
            </a:r>
            <a:endParaRPr lang="en-US" sz="800" dirty="0">
              <a:solidFill>
                <a:srgbClr val="FFFFFF"/>
              </a:solidFill>
            </a:endParaRPr>
          </a:p>
        </p:txBody>
      </p:sp>
      <p:sp>
        <p:nvSpPr>
          <p:cNvPr id="217" name="Oval 216"/>
          <p:cNvSpPr/>
          <p:nvPr/>
        </p:nvSpPr>
        <p:spPr>
          <a:xfrm>
            <a:off x="5925559" y="4620648"/>
            <a:ext cx="182880" cy="18288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800" dirty="0" smtClean="0">
                <a:solidFill>
                  <a:srgbClr val="FFFFFF"/>
                </a:solidFill>
              </a:rPr>
              <a:t>✔</a:t>
            </a:r>
            <a:endParaRPr lang="en-US" sz="800" dirty="0">
              <a:solidFill>
                <a:srgbClr val="FFFFFF"/>
              </a:solidFill>
            </a:endParaRPr>
          </a:p>
        </p:txBody>
      </p:sp>
      <p:sp>
        <p:nvSpPr>
          <p:cNvPr id="218" name="Oval 217"/>
          <p:cNvSpPr/>
          <p:nvPr/>
        </p:nvSpPr>
        <p:spPr>
          <a:xfrm>
            <a:off x="5925559" y="4849194"/>
            <a:ext cx="182880" cy="18288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800" dirty="0" smtClean="0">
                <a:solidFill>
                  <a:srgbClr val="FFFFFF"/>
                </a:solidFill>
              </a:rPr>
              <a:t>✔</a:t>
            </a:r>
            <a:endParaRPr lang="en-US" sz="800" dirty="0">
              <a:solidFill>
                <a:srgbClr val="FFFFFF"/>
              </a:solidFill>
            </a:endParaRPr>
          </a:p>
        </p:txBody>
      </p:sp>
      <p:sp>
        <p:nvSpPr>
          <p:cNvPr id="219" name="Oval 218"/>
          <p:cNvSpPr/>
          <p:nvPr/>
        </p:nvSpPr>
        <p:spPr>
          <a:xfrm>
            <a:off x="5925559" y="5077740"/>
            <a:ext cx="182880" cy="18288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800" dirty="0" smtClean="0">
                <a:solidFill>
                  <a:srgbClr val="FFFFFF"/>
                </a:solidFill>
              </a:rPr>
              <a:t>✔</a:t>
            </a:r>
            <a:endParaRPr lang="en-US" sz="800" dirty="0">
              <a:solidFill>
                <a:srgbClr val="FFFFFF"/>
              </a:solidFill>
            </a:endParaRPr>
          </a:p>
        </p:txBody>
      </p:sp>
      <p:sp>
        <p:nvSpPr>
          <p:cNvPr id="220" name="Oval 219"/>
          <p:cNvSpPr/>
          <p:nvPr/>
        </p:nvSpPr>
        <p:spPr>
          <a:xfrm>
            <a:off x="5925559" y="5306286"/>
            <a:ext cx="182880" cy="18288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800" dirty="0" smtClean="0">
                <a:solidFill>
                  <a:srgbClr val="FFFFFF"/>
                </a:solidFill>
              </a:rPr>
              <a:t>✔</a:t>
            </a:r>
            <a:endParaRPr lang="en-US" sz="800" dirty="0">
              <a:solidFill>
                <a:srgbClr val="FFFFFF"/>
              </a:solidFill>
            </a:endParaRPr>
          </a:p>
        </p:txBody>
      </p:sp>
      <p:sp>
        <p:nvSpPr>
          <p:cNvPr id="221" name="Oval 220"/>
          <p:cNvSpPr/>
          <p:nvPr/>
        </p:nvSpPr>
        <p:spPr>
          <a:xfrm>
            <a:off x="5925559" y="5534832"/>
            <a:ext cx="182880" cy="18288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800" dirty="0" smtClean="0">
                <a:solidFill>
                  <a:srgbClr val="FFFFFF"/>
                </a:solidFill>
              </a:rPr>
              <a:t>✔</a:t>
            </a:r>
            <a:endParaRPr lang="en-US" sz="800" dirty="0">
              <a:solidFill>
                <a:srgbClr val="FFFFFF"/>
              </a:solidFill>
            </a:endParaRPr>
          </a:p>
        </p:txBody>
      </p:sp>
      <p:sp>
        <p:nvSpPr>
          <p:cNvPr id="222" name="Oval 221"/>
          <p:cNvSpPr/>
          <p:nvPr/>
        </p:nvSpPr>
        <p:spPr>
          <a:xfrm>
            <a:off x="5925559" y="5763378"/>
            <a:ext cx="182880" cy="18288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800" dirty="0" smtClean="0">
                <a:solidFill>
                  <a:srgbClr val="FFFFFF"/>
                </a:solidFill>
              </a:rPr>
              <a:t>✔</a:t>
            </a:r>
            <a:endParaRPr lang="en-US" sz="800" dirty="0">
              <a:solidFill>
                <a:srgbClr val="FFFFFF"/>
              </a:solidFill>
            </a:endParaRPr>
          </a:p>
        </p:txBody>
      </p:sp>
      <p:sp>
        <p:nvSpPr>
          <p:cNvPr id="223" name="Oval 222"/>
          <p:cNvSpPr/>
          <p:nvPr/>
        </p:nvSpPr>
        <p:spPr>
          <a:xfrm>
            <a:off x="5925559" y="5991926"/>
            <a:ext cx="182880" cy="18288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800" dirty="0" smtClean="0">
                <a:solidFill>
                  <a:srgbClr val="FFFFFF"/>
                </a:solidFill>
              </a:rPr>
              <a:t>✔</a:t>
            </a:r>
            <a:endParaRPr lang="en-US" sz="800" dirty="0">
              <a:solidFill>
                <a:srgbClr val="FFFFFF"/>
              </a:solidFill>
            </a:endParaRPr>
          </a:p>
        </p:txBody>
      </p:sp>
      <p:sp>
        <p:nvSpPr>
          <p:cNvPr id="224" name="Oval 223"/>
          <p:cNvSpPr/>
          <p:nvPr/>
        </p:nvSpPr>
        <p:spPr>
          <a:xfrm>
            <a:off x="5925559" y="3032785"/>
            <a:ext cx="182880" cy="182880"/>
          </a:xfrm>
          <a:prstGeom prst="ellipse">
            <a:avLst/>
          </a:prstGeom>
          <a:solidFill>
            <a:srgbClr val="FF8F8F"/>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600" b="1" dirty="0" smtClean="0">
                <a:solidFill>
                  <a:srgbClr val="FFFFFF"/>
                </a:solidFill>
                <a:latin typeface="+mj-lt"/>
              </a:rPr>
              <a:t>X</a:t>
            </a:r>
            <a:endParaRPr lang="en-US" sz="600" b="1" dirty="0">
              <a:solidFill>
                <a:srgbClr val="FFFFFF"/>
              </a:solidFill>
              <a:latin typeface="+mj-lt"/>
            </a:endParaRPr>
          </a:p>
        </p:txBody>
      </p:sp>
      <p:sp>
        <p:nvSpPr>
          <p:cNvPr id="225" name="Oval 224"/>
          <p:cNvSpPr/>
          <p:nvPr/>
        </p:nvSpPr>
        <p:spPr>
          <a:xfrm>
            <a:off x="5925559" y="3698597"/>
            <a:ext cx="182880" cy="182880"/>
          </a:xfrm>
          <a:prstGeom prst="ellipse">
            <a:avLst/>
          </a:prstGeom>
          <a:solidFill>
            <a:srgbClr val="FF8F8F"/>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600" b="1" dirty="0" smtClean="0">
                <a:solidFill>
                  <a:srgbClr val="FFFFFF"/>
                </a:solidFill>
                <a:latin typeface="+mj-lt"/>
              </a:rPr>
              <a:t>X</a:t>
            </a:r>
            <a:endParaRPr lang="en-US" sz="600" b="1" dirty="0">
              <a:solidFill>
                <a:srgbClr val="FFFFFF"/>
              </a:solidFill>
              <a:latin typeface="+mj-lt"/>
            </a:endParaRPr>
          </a:p>
        </p:txBody>
      </p:sp>
      <p:sp>
        <p:nvSpPr>
          <p:cNvPr id="226" name="Oval 225"/>
          <p:cNvSpPr/>
          <p:nvPr/>
        </p:nvSpPr>
        <p:spPr>
          <a:xfrm>
            <a:off x="5925559" y="3928224"/>
            <a:ext cx="182880" cy="182880"/>
          </a:xfrm>
          <a:prstGeom prst="ellipse">
            <a:avLst/>
          </a:prstGeom>
          <a:solidFill>
            <a:srgbClr val="FF8F8F"/>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600" b="1" dirty="0" smtClean="0">
                <a:solidFill>
                  <a:srgbClr val="FFFFFF"/>
                </a:solidFill>
                <a:latin typeface="+mj-lt"/>
              </a:rPr>
              <a:t>X</a:t>
            </a:r>
            <a:endParaRPr lang="en-US" sz="600" b="1" dirty="0">
              <a:solidFill>
                <a:srgbClr val="FFFFFF"/>
              </a:solidFill>
              <a:latin typeface="+mj-lt"/>
            </a:endParaRPr>
          </a:p>
        </p:txBody>
      </p:sp>
      <p:sp>
        <p:nvSpPr>
          <p:cNvPr id="227" name="Oval 226"/>
          <p:cNvSpPr/>
          <p:nvPr/>
        </p:nvSpPr>
        <p:spPr>
          <a:xfrm>
            <a:off x="5925559" y="4157851"/>
            <a:ext cx="182880" cy="182880"/>
          </a:xfrm>
          <a:prstGeom prst="ellipse">
            <a:avLst/>
          </a:prstGeom>
          <a:solidFill>
            <a:srgbClr val="FF8F8F"/>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600" b="1" dirty="0" smtClean="0">
                <a:solidFill>
                  <a:srgbClr val="FFFFFF"/>
                </a:solidFill>
                <a:latin typeface="+mj-lt"/>
              </a:rPr>
              <a:t>X</a:t>
            </a:r>
            <a:endParaRPr lang="en-US" sz="600" b="1" dirty="0">
              <a:solidFill>
                <a:srgbClr val="FFFFFF"/>
              </a:solidFill>
              <a:latin typeface="+mj-lt"/>
            </a:endParaRPr>
          </a:p>
        </p:txBody>
      </p:sp>
      <p:sp>
        <p:nvSpPr>
          <p:cNvPr id="228" name="Rectangle 227"/>
          <p:cNvSpPr/>
          <p:nvPr/>
        </p:nvSpPr>
        <p:spPr>
          <a:xfrm>
            <a:off x="9286653" y="6437754"/>
            <a:ext cx="2234778" cy="265647"/>
          </a:xfrm>
          <a:prstGeom prst="rect">
            <a:avLst/>
          </a:prstGeom>
          <a:solidFill>
            <a:schemeClr val="bg1"/>
          </a:solidFill>
          <a:ln w="12700">
            <a:solidFill>
              <a:srgbClr val="007C9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spcBef>
                <a:spcPct val="0"/>
              </a:spcBef>
              <a:spcAft>
                <a:spcPct val="0"/>
              </a:spcAft>
            </a:pPr>
            <a:endParaRPr lang="en-US" sz="1100" b="1" dirty="0">
              <a:solidFill>
                <a:prstClr val="black"/>
              </a:solidFill>
              <a:latin typeface="+mj-lt"/>
              <a:cs typeface="Arial" pitchFamily="34" charset="0"/>
            </a:endParaRPr>
          </a:p>
        </p:txBody>
      </p:sp>
      <p:sp>
        <p:nvSpPr>
          <p:cNvPr id="229" name="Rectangle 228"/>
          <p:cNvSpPr/>
          <p:nvPr/>
        </p:nvSpPr>
        <p:spPr>
          <a:xfrm>
            <a:off x="9545331" y="6515594"/>
            <a:ext cx="506549" cy="138499"/>
          </a:xfrm>
          <a:prstGeom prst="rect">
            <a:avLst/>
          </a:prstGeom>
        </p:spPr>
        <p:txBody>
          <a:bodyPr wrap="none" lIns="0" tIns="0" rIns="0" bIns="0">
            <a:spAutoFit/>
          </a:bodyPr>
          <a:lstStyle/>
          <a:p>
            <a:pPr fontAlgn="base">
              <a:spcBef>
                <a:spcPct val="0"/>
              </a:spcBef>
              <a:spcAft>
                <a:spcPct val="0"/>
              </a:spcAft>
            </a:pPr>
            <a:r>
              <a:rPr lang="en-GB" sz="900" b="1" dirty="0" smtClean="0">
                <a:solidFill>
                  <a:prstClr val="black"/>
                </a:solidFill>
                <a:latin typeface="+mj-lt"/>
                <a:cs typeface="Arial" pitchFamily="34" charset="0"/>
              </a:rPr>
              <a:t>Available</a:t>
            </a:r>
            <a:endParaRPr lang="en-US" sz="900" b="1" dirty="0">
              <a:solidFill>
                <a:prstClr val="black"/>
              </a:solidFill>
              <a:latin typeface="+mj-lt"/>
              <a:cs typeface="Arial" pitchFamily="34" charset="0"/>
            </a:endParaRPr>
          </a:p>
        </p:txBody>
      </p:sp>
      <p:sp>
        <p:nvSpPr>
          <p:cNvPr id="230" name="Rectangle 229"/>
          <p:cNvSpPr/>
          <p:nvPr/>
        </p:nvSpPr>
        <p:spPr>
          <a:xfrm>
            <a:off x="10637218" y="6522519"/>
            <a:ext cx="743793" cy="138499"/>
          </a:xfrm>
          <a:prstGeom prst="rect">
            <a:avLst/>
          </a:prstGeom>
        </p:spPr>
        <p:txBody>
          <a:bodyPr wrap="none" lIns="0" tIns="0" rIns="0" bIns="0">
            <a:spAutoFit/>
          </a:bodyPr>
          <a:lstStyle/>
          <a:p>
            <a:pPr fontAlgn="base">
              <a:spcBef>
                <a:spcPct val="0"/>
              </a:spcBef>
              <a:spcAft>
                <a:spcPct val="0"/>
              </a:spcAft>
            </a:pPr>
            <a:r>
              <a:rPr lang="en-US" sz="900" b="1" dirty="0" smtClean="0">
                <a:solidFill>
                  <a:prstClr val="black"/>
                </a:solidFill>
                <a:latin typeface="+mj-lt"/>
                <a:cs typeface="Arial" pitchFamily="34" charset="0"/>
              </a:rPr>
              <a:t>Not Available</a:t>
            </a:r>
            <a:endParaRPr lang="en-US" sz="900" b="1" dirty="0">
              <a:solidFill>
                <a:prstClr val="black"/>
              </a:solidFill>
              <a:latin typeface="+mj-lt"/>
              <a:cs typeface="Arial" pitchFamily="34" charset="0"/>
            </a:endParaRPr>
          </a:p>
        </p:txBody>
      </p:sp>
      <p:sp>
        <p:nvSpPr>
          <p:cNvPr id="231" name="Rectangle 230"/>
          <p:cNvSpPr/>
          <p:nvPr/>
        </p:nvSpPr>
        <p:spPr>
          <a:xfrm>
            <a:off x="9286653" y="6278783"/>
            <a:ext cx="2234778" cy="158971"/>
          </a:xfrm>
          <a:prstGeom prst="rect">
            <a:avLst/>
          </a:prstGeom>
          <a:solidFill>
            <a:srgbClr val="007C92"/>
          </a:solidFill>
          <a:ln w="12700">
            <a:solidFill>
              <a:srgbClr val="007C9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GB" sz="900" b="1" dirty="0" smtClean="0">
                <a:solidFill>
                  <a:srgbClr val="FFFFFF"/>
                </a:solidFill>
                <a:latin typeface="+mj-lt"/>
                <a:cs typeface="Arial" pitchFamily="34" charset="0"/>
              </a:rPr>
              <a:t>Availability</a:t>
            </a:r>
            <a:endParaRPr lang="en-US" sz="900" b="1" dirty="0">
              <a:solidFill>
                <a:srgbClr val="FFFFFF"/>
              </a:solidFill>
              <a:latin typeface="+mj-lt"/>
              <a:cs typeface="Arial" pitchFamily="34" charset="0"/>
            </a:endParaRPr>
          </a:p>
        </p:txBody>
      </p:sp>
      <p:sp>
        <p:nvSpPr>
          <p:cNvPr id="232" name="Oval 231"/>
          <p:cNvSpPr/>
          <p:nvPr/>
        </p:nvSpPr>
        <p:spPr>
          <a:xfrm>
            <a:off x="10398584" y="6493404"/>
            <a:ext cx="182880" cy="182880"/>
          </a:xfrm>
          <a:prstGeom prst="ellipse">
            <a:avLst/>
          </a:prstGeom>
          <a:solidFill>
            <a:srgbClr val="FF8F8F"/>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600" b="1" dirty="0" smtClean="0">
                <a:solidFill>
                  <a:srgbClr val="FFFFFF"/>
                </a:solidFill>
                <a:latin typeface="+mj-lt"/>
              </a:rPr>
              <a:t>X</a:t>
            </a:r>
            <a:endParaRPr lang="en-US" sz="600" b="1" dirty="0">
              <a:solidFill>
                <a:srgbClr val="FFFFFF"/>
              </a:solidFill>
              <a:latin typeface="+mj-lt"/>
            </a:endParaRPr>
          </a:p>
        </p:txBody>
      </p:sp>
      <p:sp>
        <p:nvSpPr>
          <p:cNvPr id="233" name="Oval 232"/>
          <p:cNvSpPr/>
          <p:nvPr/>
        </p:nvSpPr>
        <p:spPr>
          <a:xfrm>
            <a:off x="9322828" y="6487917"/>
            <a:ext cx="182880" cy="18288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800" dirty="0" smtClean="0">
                <a:solidFill>
                  <a:srgbClr val="FFFFFF"/>
                </a:solidFill>
              </a:rPr>
              <a:t>✔</a:t>
            </a:r>
            <a:endParaRPr lang="en-US" sz="800" dirty="0">
              <a:solidFill>
                <a:srgbClr val="FFFFFF"/>
              </a:solidFill>
            </a:endParaRPr>
          </a:p>
        </p:txBody>
      </p:sp>
      <p:sp>
        <p:nvSpPr>
          <p:cNvPr id="72" name="Rectangle 71">
            <a:hlinkClick r:id="rId10" action="ppaction://hlinksldjump"/>
          </p:cNvPr>
          <p:cNvSpPr/>
          <p:nvPr/>
        </p:nvSpPr>
        <p:spPr>
          <a:xfrm>
            <a:off x="11470647" y="6479716"/>
            <a:ext cx="731520" cy="381939"/>
          </a:xfrm>
          <a:prstGeom prst="rect">
            <a:avLst/>
          </a:prstGeom>
          <a:solidFill>
            <a:srgbClr val="EAAA00"/>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b="1" dirty="0" smtClean="0">
                <a:solidFill>
                  <a:schemeClr val="tx1"/>
                </a:solidFill>
              </a:rPr>
              <a:t>Back</a:t>
            </a:r>
            <a:endParaRPr lang="en-GB" b="1" dirty="0">
              <a:solidFill>
                <a:schemeClr val="tx1"/>
              </a:solidFill>
            </a:endParaRPr>
          </a:p>
        </p:txBody>
      </p:sp>
    </p:spTree>
    <p:extLst>
      <p:ext uri="{BB962C8B-B14F-4D97-AF65-F5344CB8AC3E}">
        <p14:creationId xmlns:p14="http://schemas.microsoft.com/office/powerpoint/2010/main" val="6568372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Title 2"/>
          <p:cNvSpPr txBox="1">
            <a:spLocks/>
          </p:cNvSpPr>
          <p:nvPr/>
        </p:nvSpPr>
        <p:spPr>
          <a:xfrm>
            <a:off x="153265" y="94959"/>
            <a:ext cx="10789920" cy="364003"/>
          </a:xfrm>
          <a:prstGeom prst="rect">
            <a:avLst/>
          </a:prstGeom>
          <a:noFill/>
        </p:spPr>
        <p:txBody>
          <a:bodyPr vert="horz" lIns="0" tIns="0" rIns="0" bIns="0" rtlCol="0" anchor="t" anchorCtr="0">
            <a:noAutofit/>
          </a:bodyPr>
          <a:lstStyle>
            <a:defPPr>
              <a:defRPr lang="en-US"/>
            </a:defPPr>
            <a:lvl1pPr>
              <a:lnSpc>
                <a:spcPct val="70000"/>
              </a:lnSpc>
              <a:defRPr sz="2800" b="1" i="0" kern="0">
                <a:solidFill>
                  <a:srgbClr val="00338D"/>
                </a:solidFill>
                <a:latin typeface="Univers 47 CondensedLight" panose="00000400000000000000" pitchFamily="2" charset="0"/>
                <a:cs typeface="KPMG Extralight"/>
              </a:defRPr>
            </a:lvl1pPr>
          </a:lstStyle>
          <a:p>
            <a:pPr>
              <a:defRPr/>
            </a:pPr>
            <a:r>
              <a:rPr lang="en-US" sz="4400" b="0" kern="1200" dirty="0" err="1" smtClean="0">
                <a:latin typeface="KPMG Extralight" panose="020B0303030202040204" pitchFamily="34" charset="0"/>
                <a:cs typeface="+mj-cs"/>
              </a:rPr>
              <a:t>FBNQuest</a:t>
            </a:r>
            <a:r>
              <a:rPr lang="en-US" sz="4400" b="0" kern="1200" dirty="0" smtClean="0">
                <a:latin typeface="KPMG Extralight" panose="020B0303030202040204" pitchFamily="34" charset="0"/>
                <a:cs typeface="+mj-cs"/>
              </a:rPr>
              <a:t> Mobile Channel Benchmarking – Corporate Banking Capabilities </a:t>
            </a:r>
            <a:endParaRPr lang="en-US" sz="4400" b="0" kern="1200" baseline="30000" dirty="0">
              <a:latin typeface="KPMG Extralight" panose="020B0303030202040204" pitchFamily="34" charset="0"/>
              <a:ea typeface="+mj-ea"/>
              <a:cs typeface="+mj-cs"/>
            </a:endParaRPr>
          </a:p>
        </p:txBody>
      </p:sp>
      <p:sp>
        <p:nvSpPr>
          <p:cNvPr id="108" name="Rectangle 107"/>
          <p:cNvSpPr/>
          <p:nvPr/>
        </p:nvSpPr>
        <p:spPr>
          <a:xfrm>
            <a:off x="86589" y="655361"/>
            <a:ext cx="12105411" cy="307777"/>
          </a:xfrm>
          <a:prstGeom prst="rect">
            <a:avLst/>
          </a:prstGeom>
        </p:spPr>
        <p:txBody>
          <a:bodyPr wrap="square">
            <a:spAutoFit/>
          </a:bodyPr>
          <a:lstStyle/>
          <a:p>
            <a:pPr defTabSz="713603">
              <a:defRPr/>
            </a:pPr>
            <a:r>
              <a:rPr lang="en-US" sz="1400" dirty="0" err="1" smtClean="0">
                <a:solidFill>
                  <a:srgbClr val="00338D"/>
                </a:solidFill>
              </a:rPr>
              <a:t>FBNQuest’s</a:t>
            </a:r>
            <a:r>
              <a:rPr lang="en-US" sz="1400" dirty="0" smtClean="0">
                <a:solidFill>
                  <a:srgbClr val="00338D"/>
                </a:solidFill>
              </a:rPr>
              <a:t> mobile channel self-service capabilities for corporate banking is </a:t>
            </a:r>
            <a:r>
              <a:rPr lang="en-US" sz="1400" dirty="0">
                <a:solidFill>
                  <a:srgbClr val="00338D"/>
                </a:solidFill>
              </a:rPr>
              <a:t>not competitive </a:t>
            </a:r>
            <a:r>
              <a:rPr lang="en-US" sz="1400" dirty="0" smtClean="0">
                <a:solidFill>
                  <a:srgbClr val="00338D"/>
                </a:solidFill>
              </a:rPr>
              <a:t>in comparison with global benchmarks.</a:t>
            </a:r>
            <a:endParaRPr lang="en-US" sz="1400" dirty="0">
              <a:solidFill>
                <a:srgbClr val="00338D"/>
              </a:solidFill>
            </a:endParaRPr>
          </a:p>
        </p:txBody>
      </p:sp>
      <p:sp>
        <p:nvSpPr>
          <p:cNvPr id="228" name="Rectangle 227"/>
          <p:cNvSpPr/>
          <p:nvPr/>
        </p:nvSpPr>
        <p:spPr>
          <a:xfrm>
            <a:off x="9286653" y="6437754"/>
            <a:ext cx="2234778" cy="265647"/>
          </a:xfrm>
          <a:prstGeom prst="rect">
            <a:avLst/>
          </a:prstGeom>
          <a:solidFill>
            <a:schemeClr val="bg1"/>
          </a:solidFill>
          <a:ln w="12700">
            <a:solidFill>
              <a:srgbClr val="007C9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spcBef>
                <a:spcPct val="0"/>
              </a:spcBef>
              <a:spcAft>
                <a:spcPct val="0"/>
              </a:spcAft>
            </a:pPr>
            <a:endParaRPr lang="en-US" sz="1100" b="1" dirty="0">
              <a:solidFill>
                <a:prstClr val="black"/>
              </a:solidFill>
              <a:latin typeface="+mj-lt"/>
              <a:cs typeface="Arial" pitchFamily="34" charset="0"/>
            </a:endParaRPr>
          </a:p>
        </p:txBody>
      </p:sp>
      <p:sp>
        <p:nvSpPr>
          <p:cNvPr id="229" name="Rectangle 228"/>
          <p:cNvSpPr/>
          <p:nvPr/>
        </p:nvSpPr>
        <p:spPr>
          <a:xfrm>
            <a:off x="9545331" y="6515594"/>
            <a:ext cx="506549" cy="138499"/>
          </a:xfrm>
          <a:prstGeom prst="rect">
            <a:avLst/>
          </a:prstGeom>
        </p:spPr>
        <p:txBody>
          <a:bodyPr wrap="none" lIns="0" tIns="0" rIns="0" bIns="0">
            <a:spAutoFit/>
          </a:bodyPr>
          <a:lstStyle/>
          <a:p>
            <a:pPr fontAlgn="base">
              <a:spcBef>
                <a:spcPct val="0"/>
              </a:spcBef>
              <a:spcAft>
                <a:spcPct val="0"/>
              </a:spcAft>
            </a:pPr>
            <a:r>
              <a:rPr lang="en-GB" sz="900" b="1" dirty="0" smtClean="0">
                <a:solidFill>
                  <a:prstClr val="black"/>
                </a:solidFill>
                <a:latin typeface="+mj-lt"/>
                <a:cs typeface="Arial" pitchFamily="34" charset="0"/>
              </a:rPr>
              <a:t>Available</a:t>
            </a:r>
            <a:endParaRPr lang="en-US" sz="900" b="1" dirty="0">
              <a:solidFill>
                <a:prstClr val="black"/>
              </a:solidFill>
              <a:latin typeface="+mj-lt"/>
              <a:cs typeface="Arial" pitchFamily="34" charset="0"/>
            </a:endParaRPr>
          </a:p>
        </p:txBody>
      </p:sp>
      <p:sp>
        <p:nvSpPr>
          <p:cNvPr id="230" name="Rectangle 229"/>
          <p:cNvSpPr/>
          <p:nvPr/>
        </p:nvSpPr>
        <p:spPr>
          <a:xfrm>
            <a:off x="10637218" y="6522519"/>
            <a:ext cx="743793" cy="138499"/>
          </a:xfrm>
          <a:prstGeom prst="rect">
            <a:avLst/>
          </a:prstGeom>
        </p:spPr>
        <p:txBody>
          <a:bodyPr wrap="none" lIns="0" tIns="0" rIns="0" bIns="0">
            <a:spAutoFit/>
          </a:bodyPr>
          <a:lstStyle/>
          <a:p>
            <a:pPr fontAlgn="base">
              <a:spcBef>
                <a:spcPct val="0"/>
              </a:spcBef>
              <a:spcAft>
                <a:spcPct val="0"/>
              </a:spcAft>
            </a:pPr>
            <a:r>
              <a:rPr lang="en-US" sz="900" b="1" dirty="0" smtClean="0">
                <a:solidFill>
                  <a:prstClr val="black"/>
                </a:solidFill>
                <a:latin typeface="+mj-lt"/>
                <a:cs typeface="Arial" pitchFamily="34" charset="0"/>
              </a:rPr>
              <a:t>Not Available</a:t>
            </a:r>
            <a:endParaRPr lang="en-US" sz="900" b="1" dirty="0">
              <a:solidFill>
                <a:prstClr val="black"/>
              </a:solidFill>
              <a:latin typeface="+mj-lt"/>
              <a:cs typeface="Arial" pitchFamily="34" charset="0"/>
            </a:endParaRPr>
          </a:p>
        </p:txBody>
      </p:sp>
      <p:sp>
        <p:nvSpPr>
          <p:cNvPr id="231" name="Rectangle 230"/>
          <p:cNvSpPr/>
          <p:nvPr/>
        </p:nvSpPr>
        <p:spPr>
          <a:xfrm>
            <a:off x="9286653" y="6278783"/>
            <a:ext cx="2234778" cy="158971"/>
          </a:xfrm>
          <a:prstGeom prst="rect">
            <a:avLst/>
          </a:prstGeom>
          <a:solidFill>
            <a:srgbClr val="007C92"/>
          </a:solidFill>
          <a:ln w="12700">
            <a:solidFill>
              <a:srgbClr val="007C9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GB" sz="900" b="1" dirty="0" smtClean="0">
                <a:solidFill>
                  <a:srgbClr val="FFFFFF"/>
                </a:solidFill>
                <a:latin typeface="+mj-lt"/>
                <a:cs typeface="Arial" pitchFamily="34" charset="0"/>
              </a:rPr>
              <a:t>Availability</a:t>
            </a:r>
            <a:endParaRPr lang="en-US" sz="900" b="1" dirty="0">
              <a:solidFill>
                <a:srgbClr val="FFFFFF"/>
              </a:solidFill>
              <a:latin typeface="+mj-lt"/>
              <a:cs typeface="Arial" pitchFamily="34" charset="0"/>
            </a:endParaRPr>
          </a:p>
        </p:txBody>
      </p:sp>
      <p:sp>
        <p:nvSpPr>
          <p:cNvPr id="232" name="Oval 231"/>
          <p:cNvSpPr/>
          <p:nvPr/>
        </p:nvSpPr>
        <p:spPr>
          <a:xfrm>
            <a:off x="10398584" y="6493404"/>
            <a:ext cx="182880" cy="182880"/>
          </a:xfrm>
          <a:prstGeom prst="ellipse">
            <a:avLst/>
          </a:prstGeom>
          <a:solidFill>
            <a:srgbClr val="FF8F8F"/>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600" b="1" dirty="0" smtClean="0">
                <a:solidFill>
                  <a:srgbClr val="FFFFFF"/>
                </a:solidFill>
                <a:latin typeface="+mj-lt"/>
              </a:rPr>
              <a:t>X</a:t>
            </a:r>
            <a:endParaRPr lang="en-US" sz="600" b="1" dirty="0">
              <a:solidFill>
                <a:srgbClr val="FFFFFF"/>
              </a:solidFill>
              <a:latin typeface="+mj-lt"/>
            </a:endParaRPr>
          </a:p>
        </p:txBody>
      </p:sp>
      <p:sp>
        <p:nvSpPr>
          <p:cNvPr id="233" name="Oval 232"/>
          <p:cNvSpPr/>
          <p:nvPr/>
        </p:nvSpPr>
        <p:spPr>
          <a:xfrm>
            <a:off x="9322828" y="6487917"/>
            <a:ext cx="182880" cy="18288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800" dirty="0" smtClean="0">
                <a:solidFill>
                  <a:srgbClr val="FFFFFF"/>
                </a:solidFill>
              </a:rPr>
              <a:t>✔</a:t>
            </a:r>
            <a:endParaRPr lang="en-US" sz="800" dirty="0">
              <a:solidFill>
                <a:srgbClr val="FFFFFF"/>
              </a:solidFill>
            </a:endParaRPr>
          </a:p>
        </p:txBody>
      </p:sp>
      <p:pic>
        <p:nvPicPr>
          <p:cNvPr id="72" name="Picture 7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40636" y="1235060"/>
            <a:ext cx="792524" cy="305122"/>
          </a:xfrm>
          <a:prstGeom prst="rect">
            <a:avLst/>
          </a:prstGeom>
        </p:spPr>
      </p:pic>
      <p:pic>
        <p:nvPicPr>
          <p:cNvPr id="73" name="Picture 7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188375" y="1164100"/>
            <a:ext cx="398284" cy="398284"/>
          </a:xfrm>
          <a:prstGeom prst="rect">
            <a:avLst/>
          </a:prstGeom>
        </p:spPr>
      </p:pic>
      <p:pic>
        <p:nvPicPr>
          <p:cNvPr id="74" name="Picture 7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117653" y="1263988"/>
            <a:ext cx="658299" cy="285714"/>
          </a:xfrm>
          <a:prstGeom prst="rect">
            <a:avLst/>
          </a:prstGeom>
        </p:spPr>
      </p:pic>
      <p:pic>
        <p:nvPicPr>
          <p:cNvPr id="75" name="Picture 7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539085" y="1115493"/>
            <a:ext cx="1035054" cy="621033"/>
          </a:xfrm>
          <a:prstGeom prst="rect">
            <a:avLst/>
          </a:prstGeom>
        </p:spPr>
      </p:pic>
      <p:graphicFrame>
        <p:nvGraphicFramePr>
          <p:cNvPr id="76" name="Table 75"/>
          <p:cNvGraphicFramePr>
            <a:graphicFrameLocks noGrp="1"/>
          </p:cNvGraphicFramePr>
          <p:nvPr>
            <p:extLst>
              <p:ext uri="{D42A27DB-BD31-4B8C-83A1-F6EECF244321}">
                <p14:modId xmlns:p14="http://schemas.microsoft.com/office/powerpoint/2010/main" val="741430374"/>
              </p:ext>
            </p:extLst>
          </p:nvPr>
        </p:nvGraphicFramePr>
        <p:xfrm>
          <a:off x="153265" y="1019032"/>
          <a:ext cx="11367440" cy="5163501"/>
        </p:xfrm>
        <a:graphic>
          <a:graphicData uri="http://schemas.openxmlformats.org/drawingml/2006/table">
            <a:tbl>
              <a:tblPr firstRow="1" bandRow="1">
                <a:tableStyleId>{5940675A-B579-460E-94D1-54222C63F5DA}</a:tableStyleId>
              </a:tblPr>
              <a:tblGrid>
                <a:gridCol w="1987345"/>
                <a:gridCol w="1032387"/>
                <a:gridCol w="1243058"/>
                <a:gridCol w="1420930"/>
                <a:gridCol w="1227144"/>
                <a:gridCol w="1614716"/>
                <a:gridCol w="1420930"/>
                <a:gridCol w="1420930"/>
              </a:tblGrid>
              <a:tr h="151145">
                <a:tc gridSpan="2">
                  <a:txBody>
                    <a:bodyPr/>
                    <a:lstStyle/>
                    <a:p>
                      <a:pPr algn="ctr"/>
                      <a:r>
                        <a:rPr lang="en-US" sz="900" b="1" dirty="0" smtClean="0">
                          <a:solidFill>
                            <a:srgbClr val="002060"/>
                          </a:solidFill>
                        </a:rPr>
                        <a:t>Corporate Banking</a:t>
                      </a:r>
                      <a:endParaRPr lang="en-US" sz="900" b="1" dirty="0">
                        <a:solidFill>
                          <a:srgbClr val="002060"/>
                        </a:solidFill>
                      </a:endParaRPr>
                    </a:p>
                  </a:txBody>
                  <a:tcPr anchor="ctr">
                    <a:lnL w="12700" cap="flat" cmpd="sng" algn="ctr">
                      <a:solidFill>
                        <a:srgbClr val="007C92"/>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solidFill>
                      <a:srgbClr val="BFCCE3"/>
                    </a:solidFill>
                  </a:tcPr>
                </a:tc>
                <a:tc hMerge="1">
                  <a:txBody>
                    <a:bodyPr/>
                    <a:lstStyle/>
                    <a:p>
                      <a:endParaRPr lang="en-US" sz="900" b="1" dirty="0">
                        <a:solidFill>
                          <a:srgbClr val="002060"/>
                        </a:solidFill>
                      </a:endParaRPr>
                    </a:p>
                  </a:txBody>
                  <a:tcPr>
                    <a:lnL w="12700" cap="flat" cmpd="sng" algn="ctr">
                      <a:solidFill>
                        <a:srgbClr val="007C92"/>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solidFill>
                      <a:srgbClr val="BFCCE3"/>
                    </a:solidFill>
                  </a:tcPr>
                </a:tc>
                <a:tc gridSpan="3">
                  <a:txBody>
                    <a:bodyPr/>
                    <a:lstStyle/>
                    <a:p>
                      <a:pPr algn="ctr"/>
                      <a:r>
                        <a:rPr lang="en-US" sz="900" b="1" dirty="0" smtClean="0">
                          <a:solidFill>
                            <a:schemeClr val="bg1"/>
                          </a:solidFill>
                        </a:rPr>
                        <a:t>Local</a:t>
                      </a:r>
                      <a:r>
                        <a:rPr lang="en-US" sz="900" b="1" baseline="0" dirty="0" smtClean="0">
                          <a:solidFill>
                            <a:schemeClr val="bg1"/>
                          </a:solidFill>
                        </a:rPr>
                        <a:t>  Competition</a:t>
                      </a:r>
                      <a:endParaRPr lang="en-US" sz="900" b="1" dirty="0">
                        <a:solidFill>
                          <a:schemeClr val="bg1"/>
                        </a:solidFill>
                      </a:endParaRPr>
                    </a:p>
                  </a:txBody>
                  <a:tcPr anchor="ctr">
                    <a:lnL w="12700" cap="flat" cmpd="sng" algn="ctr">
                      <a:solidFill>
                        <a:srgbClr val="007C92"/>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solidFill>
                      <a:schemeClr val="tx1">
                        <a:lumMod val="65000"/>
                        <a:lumOff val="35000"/>
                      </a:schemeClr>
                    </a:solidFill>
                  </a:tcPr>
                </a:tc>
                <a:tc hMerge="1">
                  <a:txBody>
                    <a:bodyPr/>
                    <a:lstStyle/>
                    <a:p>
                      <a:endParaRPr lang="en-US" sz="900" dirty="0"/>
                    </a:p>
                  </a:txBody>
                  <a:tcPr>
                    <a:lnL w="12700" cap="flat" cmpd="sng" algn="ctr">
                      <a:solidFill>
                        <a:srgbClr val="007C92"/>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hMerge="1">
                  <a:txBody>
                    <a:bodyPr/>
                    <a:lstStyle/>
                    <a:p>
                      <a:endParaRPr lang="en-US" sz="900" dirty="0"/>
                    </a:p>
                  </a:txBody>
                  <a:tcPr>
                    <a:lnL w="12700" cap="flat" cmpd="sng" algn="ctr">
                      <a:solidFill>
                        <a:srgbClr val="007C92"/>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gridSpan="3">
                  <a:txBody>
                    <a:bodyPr/>
                    <a:lstStyle/>
                    <a:p>
                      <a:pPr algn="ctr"/>
                      <a:r>
                        <a:rPr lang="en-US" sz="900" b="1" dirty="0" smtClean="0">
                          <a:solidFill>
                            <a:schemeClr val="bg1"/>
                          </a:solidFill>
                        </a:rPr>
                        <a:t>Global Competition</a:t>
                      </a:r>
                      <a:endParaRPr lang="en-US" sz="900" b="1" dirty="0">
                        <a:solidFill>
                          <a:schemeClr val="bg1"/>
                        </a:solidFill>
                      </a:endParaRPr>
                    </a:p>
                  </a:txBody>
                  <a:tcPr anchor="ctr">
                    <a:lnL w="12700" cap="flat" cmpd="sng" algn="ctr">
                      <a:solidFill>
                        <a:srgbClr val="007C92"/>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solidFill>
                      <a:schemeClr val="tx2"/>
                    </a:solidFill>
                  </a:tcPr>
                </a:tc>
                <a:tc hMerge="1">
                  <a:txBody>
                    <a:bodyPr/>
                    <a:lstStyle/>
                    <a:p>
                      <a:endParaRPr lang="en-US" sz="900" dirty="0"/>
                    </a:p>
                  </a:txBody>
                  <a:tcPr>
                    <a:lnL w="12700" cap="flat" cmpd="sng" algn="ctr">
                      <a:solidFill>
                        <a:srgbClr val="007C92"/>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hMerge="1">
                  <a:txBody>
                    <a:bodyPr/>
                    <a:lstStyle/>
                    <a:p>
                      <a:endParaRPr lang="en-US" sz="900" dirty="0"/>
                    </a:p>
                  </a:txBody>
                  <a:tcPr>
                    <a:lnL w="12700" cap="flat" cmpd="sng" algn="ctr">
                      <a:solidFill>
                        <a:srgbClr val="007C92"/>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r>
              <a:tr h="317181">
                <a:tc>
                  <a:txBody>
                    <a:bodyPr/>
                    <a:lstStyle/>
                    <a:p>
                      <a:pPr algn="ctr"/>
                      <a:r>
                        <a:rPr lang="en-US" sz="900" b="1" dirty="0" smtClean="0">
                          <a:solidFill>
                            <a:schemeClr val="bg1"/>
                          </a:solidFill>
                        </a:rPr>
                        <a:t>Features</a:t>
                      </a:r>
                      <a:endParaRPr lang="en-US" sz="900" b="1" dirty="0">
                        <a:solidFill>
                          <a:schemeClr val="bg1"/>
                        </a:solidFill>
                      </a:endParaRPr>
                    </a:p>
                  </a:txBody>
                  <a:tcPr anchor="ctr">
                    <a:lnL w="12700" cap="flat" cmpd="sng" algn="ctr">
                      <a:solidFill>
                        <a:srgbClr val="007C92"/>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solidFill>
                      <a:schemeClr val="accent4"/>
                    </a:solidFill>
                  </a:tcPr>
                </a:tc>
                <a:tc>
                  <a:txBody>
                    <a:bodyPr/>
                    <a:lstStyle/>
                    <a:p>
                      <a:pPr algn="ctr"/>
                      <a:endParaRPr lang="en-US" sz="900" b="1" dirty="0">
                        <a:solidFill>
                          <a:srgbClr val="002060"/>
                        </a:solidFill>
                      </a:endParaRPr>
                    </a:p>
                  </a:txBody>
                  <a:tcPr anchor="ctr">
                    <a:lnL w="12700" cap="flat" cmpd="sng" algn="ctr">
                      <a:solidFill>
                        <a:srgbClr val="007C92"/>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noFill/>
                  </a:tcPr>
                </a:tc>
                <a:tc gridSpan="3">
                  <a:txBody>
                    <a:bodyPr/>
                    <a:lstStyle/>
                    <a:p>
                      <a:pPr algn="ctr"/>
                      <a:endParaRPr lang="en-US" sz="900" dirty="0">
                        <a:solidFill>
                          <a:srgbClr val="002060"/>
                        </a:solidFill>
                      </a:endParaRPr>
                    </a:p>
                  </a:txBody>
                  <a:tcPr anchor="ctr">
                    <a:lnL w="12700" cap="flat" cmpd="sng" algn="ctr">
                      <a:solidFill>
                        <a:srgbClr val="007C92"/>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hMerge="1">
                  <a:txBody>
                    <a:bodyPr/>
                    <a:lstStyle/>
                    <a:p>
                      <a:endParaRPr lang="en-US" sz="900" dirty="0"/>
                    </a:p>
                  </a:txBody>
                  <a:tcPr>
                    <a:lnL w="12700" cap="flat" cmpd="sng" algn="ctr">
                      <a:solidFill>
                        <a:srgbClr val="007C92"/>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hMerge="1">
                  <a:txBody>
                    <a:bodyPr/>
                    <a:lstStyle/>
                    <a:p>
                      <a:endParaRPr lang="en-US" sz="900" dirty="0"/>
                    </a:p>
                  </a:txBody>
                  <a:tcPr>
                    <a:lnL w="12700" cap="flat" cmpd="sng" algn="ctr">
                      <a:solidFill>
                        <a:srgbClr val="007C92"/>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gridSpan="3">
                  <a:txBody>
                    <a:bodyPr/>
                    <a:lstStyle/>
                    <a:p>
                      <a:pPr algn="ctr"/>
                      <a:endParaRPr lang="en-US" sz="900" dirty="0">
                        <a:solidFill>
                          <a:srgbClr val="002060"/>
                        </a:solidFill>
                      </a:endParaRPr>
                    </a:p>
                  </a:txBody>
                  <a:tcPr anchor="ctr">
                    <a:lnL w="12700" cap="flat" cmpd="sng" algn="ctr">
                      <a:solidFill>
                        <a:srgbClr val="007C92"/>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hMerge="1">
                  <a:txBody>
                    <a:bodyPr/>
                    <a:lstStyle/>
                    <a:p>
                      <a:endParaRPr lang="en-US" sz="900" dirty="0"/>
                    </a:p>
                  </a:txBody>
                  <a:tcPr>
                    <a:lnL w="12700" cap="flat" cmpd="sng" algn="ctr">
                      <a:solidFill>
                        <a:srgbClr val="007C92"/>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hMerge="1">
                  <a:txBody>
                    <a:bodyPr/>
                    <a:lstStyle/>
                    <a:p>
                      <a:endParaRPr lang="en-US" sz="900" dirty="0"/>
                    </a:p>
                  </a:txBody>
                  <a:tcPr>
                    <a:lnL w="12700" cap="flat" cmpd="sng" algn="ctr">
                      <a:solidFill>
                        <a:srgbClr val="007C92"/>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r>
              <a:tr h="196645">
                <a:tc>
                  <a:txBody>
                    <a:bodyPr/>
                    <a:lstStyle/>
                    <a:p>
                      <a:r>
                        <a:rPr lang="en-US" sz="900" dirty="0" smtClean="0">
                          <a:solidFill>
                            <a:srgbClr val="002060"/>
                          </a:solidFill>
                        </a:rPr>
                        <a:t>Bulk Payments</a:t>
                      </a:r>
                      <a:endParaRPr lang="en-US" sz="900" dirty="0">
                        <a:solidFill>
                          <a:srgbClr val="002060"/>
                        </a:solidFill>
                      </a:endParaRPr>
                    </a:p>
                  </a:txBody>
                  <a:tcPr>
                    <a:lnL w="12700" cap="flat" cmpd="sng" algn="ctr">
                      <a:solidFill>
                        <a:srgbClr val="007C92"/>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dirty="0">
                        <a:solidFill>
                          <a:srgbClr val="002060"/>
                        </a:solidFill>
                      </a:endParaRPr>
                    </a:p>
                  </a:txBody>
                  <a:tcPr anchor="ctr">
                    <a:lnL w="12700" cap="flat" cmpd="sng" algn="ctr">
                      <a:solidFill>
                        <a:srgbClr val="007C92"/>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dirty="0">
                        <a:solidFill>
                          <a:srgbClr val="002060"/>
                        </a:solidFill>
                      </a:endParaRPr>
                    </a:p>
                  </a:txBody>
                  <a:tcPr anchor="ctr">
                    <a:lnL w="12700" cap="flat" cmpd="sng" algn="ctr">
                      <a:solidFill>
                        <a:srgbClr val="007C9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dirty="0">
                        <a:solidFill>
                          <a:srgbClr val="002060"/>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dirty="0">
                        <a:solidFill>
                          <a:srgbClr val="002060"/>
                        </a:solidFill>
                      </a:endParaRPr>
                    </a:p>
                  </a:txBody>
                  <a:tcPr anchor="ctr">
                    <a:lnL w="12700" cap="flat" cmpd="sng" algn="ctr">
                      <a:solidFill>
                        <a:schemeClr val="bg1"/>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dirty="0">
                        <a:solidFill>
                          <a:srgbClr val="002060"/>
                        </a:solidFill>
                      </a:endParaRPr>
                    </a:p>
                  </a:txBody>
                  <a:tcPr anchor="ctr">
                    <a:lnL w="12700" cap="flat" cmpd="sng" algn="ctr">
                      <a:solidFill>
                        <a:srgbClr val="007C9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dirty="0">
                        <a:solidFill>
                          <a:srgbClr val="002060"/>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dirty="0">
                        <a:solidFill>
                          <a:srgbClr val="002060"/>
                        </a:solidFill>
                      </a:endParaRPr>
                    </a:p>
                  </a:txBody>
                  <a:tcPr anchor="ctr">
                    <a:lnL w="12700" cap="flat" cmpd="sng" algn="ctr">
                      <a:solidFill>
                        <a:schemeClr val="bg1"/>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r>
              <a:tr h="166036">
                <a:tc>
                  <a:txBody>
                    <a:bodyPr/>
                    <a:lstStyle/>
                    <a:p>
                      <a:r>
                        <a:rPr lang="en-US" sz="900" dirty="0" smtClean="0">
                          <a:solidFill>
                            <a:srgbClr val="002060"/>
                          </a:solidFill>
                        </a:rPr>
                        <a:t>Single Payments</a:t>
                      </a:r>
                      <a:endParaRPr lang="en-US" sz="900" dirty="0">
                        <a:solidFill>
                          <a:srgbClr val="002060"/>
                        </a:solidFill>
                      </a:endParaRPr>
                    </a:p>
                  </a:txBody>
                  <a:tcPr>
                    <a:lnL w="12700" cap="flat" cmpd="sng" algn="ctr">
                      <a:solidFill>
                        <a:srgbClr val="007C92"/>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dirty="0">
                        <a:solidFill>
                          <a:srgbClr val="002060"/>
                        </a:solidFill>
                      </a:endParaRPr>
                    </a:p>
                  </a:txBody>
                  <a:tcPr anchor="ctr">
                    <a:lnL w="12700" cap="flat" cmpd="sng" algn="ctr">
                      <a:solidFill>
                        <a:srgbClr val="007C92"/>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dirty="0">
                        <a:solidFill>
                          <a:srgbClr val="002060"/>
                        </a:solidFill>
                      </a:endParaRPr>
                    </a:p>
                  </a:txBody>
                  <a:tcPr anchor="ctr">
                    <a:lnL w="12700" cap="flat" cmpd="sng" algn="ctr">
                      <a:solidFill>
                        <a:srgbClr val="007C9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dirty="0">
                        <a:solidFill>
                          <a:srgbClr val="002060"/>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dirty="0">
                        <a:solidFill>
                          <a:srgbClr val="002060"/>
                        </a:solidFill>
                      </a:endParaRPr>
                    </a:p>
                  </a:txBody>
                  <a:tcPr anchor="ctr">
                    <a:lnL w="12700" cap="flat" cmpd="sng" algn="ctr">
                      <a:solidFill>
                        <a:schemeClr val="bg1"/>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dirty="0">
                        <a:solidFill>
                          <a:srgbClr val="002060"/>
                        </a:solidFill>
                      </a:endParaRPr>
                    </a:p>
                  </a:txBody>
                  <a:tcPr anchor="ctr">
                    <a:lnL w="12700" cap="flat" cmpd="sng" algn="ctr">
                      <a:solidFill>
                        <a:srgbClr val="007C9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dirty="0">
                        <a:solidFill>
                          <a:srgbClr val="002060"/>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dirty="0">
                        <a:solidFill>
                          <a:srgbClr val="002060"/>
                        </a:solidFill>
                      </a:endParaRPr>
                    </a:p>
                  </a:txBody>
                  <a:tcPr anchor="ctr">
                    <a:lnL w="12700" cap="flat" cmpd="sng" algn="ctr">
                      <a:solidFill>
                        <a:schemeClr val="bg1"/>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r>
              <a:tr h="117909">
                <a:tc>
                  <a:txBody>
                    <a:bodyPr/>
                    <a:lstStyle/>
                    <a:p>
                      <a:r>
                        <a:rPr lang="en-US" sz="900" dirty="0" smtClean="0">
                          <a:solidFill>
                            <a:srgbClr val="002060"/>
                          </a:solidFill>
                        </a:rPr>
                        <a:t>Local Funds</a:t>
                      </a:r>
                      <a:r>
                        <a:rPr lang="en-US" sz="900" baseline="0" dirty="0" smtClean="0">
                          <a:solidFill>
                            <a:srgbClr val="002060"/>
                          </a:solidFill>
                        </a:rPr>
                        <a:t> T</a:t>
                      </a:r>
                      <a:r>
                        <a:rPr lang="en-US" sz="900" dirty="0" smtClean="0">
                          <a:solidFill>
                            <a:srgbClr val="002060"/>
                          </a:solidFill>
                        </a:rPr>
                        <a:t>ransfer</a:t>
                      </a:r>
                      <a:endParaRPr lang="en-US" sz="900" dirty="0">
                        <a:solidFill>
                          <a:srgbClr val="002060"/>
                        </a:solidFill>
                      </a:endParaRPr>
                    </a:p>
                  </a:txBody>
                  <a:tcPr>
                    <a:lnL w="12700" cap="flat" cmpd="sng" algn="ctr">
                      <a:solidFill>
                        <a:srgbClr val="007C92"/>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a:solidFill>
                          <a:srgbClr val="002060"/>
                        </a:solidFill>
                      </a:endParaRPr>
                    </a:p>
                  </a:txBody>
                  <a:tcPr anchor="ctr">
                    <a:lnL w="12700" cap="flat" cmpd="sng" algn="ctr">
                      <a:solidFill>
                        <a:srgbClr val="007C92"/>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a:solidFill>
                          <a:srgbClr val="002060"/>
                        </a:solidFill>
                      </a:endParaRPr>
                    </a:p>
                  </a:txBody>
                  <a:tcPr anchor="ctr">
                    <a:lnL w="12700" cap="flat" cmpd="sng" algn="ctr">
                      <a:solidFill>
                        <a:srgbClr val="007C9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dirty="0">
                        <a:solidFill>
                          <a:srgbClr val="002060"/>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a:solidFill>
                          <a:srgbClr val="002060"/>
                        </a:solidFill>
                      </a:endParaRPr>
                    </a:p>
                  </a:txBody>
                  <a:tcPr anchor="ctr">
                    <a:lnL w="12700" cap="flat" cmpd="sng" algn="ctr">
                      <a:solidFill>
                        <a:schemeClr val="bg1"/>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a:solidFill>
                          <a:srgbClr val="002060"/>
                        </a:solidFill>
                      </a:endParaRPr>
                    </a:p>
                  </a:txBody>
                  <a:tcPr anchor="ctr">
                    <a:lnL w="12700" cap="flat" cmpd="sng" algn="ctr">
                      <a:solidFill>
                        <a:srgbClr val="007C9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dirty="0">
                        <a:solidFill>
                          <a:srgbClr val="002060"/>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dirty="0">
                        <a:solidFill>
                          <a:srgbClr val="002060"/>
                        </a:solidFill>
                      </a:endParaRPr>
                    </a:p>
                  </a:txBody>
                  <a:tcPr anchor="ctr">
                    <a:lnL w="12700" cap="flat" cmpd="sng" algn="ctr">
                      <a:solidFill>
                        <a:schemeClr val="bg1"/>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r>
              <a:tr h="129763">
                <a:tc>
                  <a:txBody>
                    <a:bodyPr/>
                    <a:lstStyle/>
                    <a:p>
                      <a:r>
                        <a:rPr lang="en-US" sz="900" dirty="0" smtClean="0">
                          <a:solidFill>
                            <a:srgbClr val="002060"/>
                          </a:solidFill>
                        </a:rPr>
                        <a:t>International Funds Transfer</a:t>
                      </a:r>
                      <a:endParaRPr lang="en-US" sz="900" dirty="0">
                        <a:solidFill>
                          <a:srgbClr val="002060"/>
                        </a:solidFill>
                      </a:endParaRPr>
                    </a:p>
                  </a:txBody>
                  <a:tcPr>
                    <a:lnL w="12700" cap="flat" cmpd="sng" algn="ctr">
                      <a:solidFill>
                        <a:srgbClr val="007C92"/>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a:solidFill>
                          <a:srgbClr val="002060"/>
                        </a:solidFill>
                      </a:endParaRPr>
                    </a:p>
                  </a:txBody>
                  <a:tcPr anchor="ctr">
                    <a:lnL w="12700" cap="flat" cmpd="sng" algn="ctr">
                      <a:solidFill>
                        <a:srgbClr val="007C92"/>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a:solidFill>
                          <a:srgbClr val="002060"/>
                        </a:solidFill>
                      </a:endParaRPr>
                    </a:p>
                  </a:txBody>
                  <a:tcPr anchor="ctr">
                    <a:lnL w="12700" cap="flat" cmpd="sng" algn="ctr">
                      <a:solidFill>
                        <a:srgbClr val="007C9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dirty="0">
                        <a:solidFill>
                          <a:srgbClr val="002060"/>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a:solidFill>
                          <a:srgbClr val="002060"/>
                        </a:solidFill>
                      </a:endParaRPr>
                    </a:p>
                  </a:txBody>
                  <a:tcPr anchor="ctr">
                    <a:lnL w="12700" cap="flat" cmpd="sng" algn="ctr">
                      <a:solidFill>
                        <a:schemeClr val="bg1"/>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a:solidFill>
                          <a:srgbClr val="002060"/>
                        </a:solidFill>
                      </a:endParaRPr>
                    </a:p>
                  </a:txBody>
                  <a:tcPr anchor="ctr">
                    <a:lnL w="12700" cap="flat" cmpd="sng" algn="ctr">
                      <a:solidFill>
                        <a:srgbClr val="007C9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dirty="0">
                        <a:solidFill>
                          <a:srgbClr val="002060"/>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dirty="0">
                        <a:solidFill>
                          <a:srgbClr val="002060"/>
                        </a:solidFill>
                      </a:endParaRPr>
                    </a:p>
                  </a:txBody>
                  <a:tcPr anchor="ctr">
                    <a:lnL w="12700" cap="flat" cmpd="sng" algn="ctr">
                      <a:solidFill>
                        <a:schemeClr val="bg1"/>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r>
              <a:tr h="189921">
                <a:tc>
                  <a:txBody>
                    <a:bodyPr/>
                    <a:lstStyle/>
                    <a:p>
                      <a:r>
                        <a:rPr lang="en-US" sz="900" dirty="0" smtClean="0">
                          <a:solidFill>
                            <a:srgbClr val="002060"/>
                          </a:solidFill>
                        </a:rPr>
                        <a:t>Beneficiary Management</a:t>
                      </a:r>
                      <a:endParaRPr lang="en-US" sz="900" dirty="0">
                        <a:solidFill>
                          <a:srgbClr val="002060"/>
                        </a:solidFill>
                      </a:endParaRPr>
                    </a:p>
                  </a:txBody>
                  <a:tcPr>
                    <a:lnL w="12700" cap="flat" cmpd="sng" algn="ctr">
                      <a:solidFill>
                        <a:srgbClr val="007C92"/>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a:solidFill>
                          <a:srgbClr val="002060"/>
                        </a:solidFill>
                      </a:endParaRPr>
                    </a:p>
                  </a:txBody>
                  <a:tcPr anchor="ctr">
                    <a:lnL w="12700" cap="flat" cmpd="sng" algn="ctr">
                      <a:solidFill>
                        <a:srgbClr val="007C92"/>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a:solidFill>
                          <a:srgbClr val="002060"/>
                        </a:solidFill>
                      </a:endParaRPr>
                    </a:p>
                  </a:txBody>
                  <a:tcPr anchor="ctr">
                    <a:lnL w="12700" cap="flat" cmpd="sng" algn="ctr">
                      <a:solidFill>
                        <a:srgbClr val="007C9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dirty="0">
                        <a:solidFill>
                          <a:srgbClr val="002060"/>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a:solidFill>
                          <a:srgbClr val="002060"/>
                        </a:solidFill>
                      </a:endParaRPr>
                    </a:p>
                  </a:txBody>
                  <a:tcPr anchor="ctr">
                    <a:lnL w="12700" cap="flat" cmpd="sng" algn="ctr">
                      <a:solidFill>
                        <a:schemeClr val="bg1"/>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a:solidFill>
                          <a:srgbClr val="002060"/>
                        </a:solidFill>
                      </a:endParaRPr>
                    </a:p>
                  </a:txBody>
                  <a:tcPr anchor="ctr">
                    <a:lnL w="12700" cap="flat" cmpd="sng" algn="ctr">
                      <a:solidFill>
                        <a:srgbClr val="007C9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dirty="0">
                        <a:solidFill>
                          <a:srgbClr val="002060"/>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dirty="0">
                        <a:solidFill>
                          <a:srgbClr val="002060"/>
                        </a:solidFill>
                      </a:endParaRPr>
                    </a:p>
                  </a:txBody>
                  <a:tcPr anchor="ctr">
                    <a:lnL w="12700" cap="flat" cmpd="sng" algn="ctr">
                      <a:solidFill>
                        <a:schemeClr val="bg1"/>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r>
              <a:tr h="0">
                <a:tc>
                  <a:txBody>
                    <a:bodyPr/>
                    <a:lstStyle/>
                    <a:p>
                      <a:r>
                        <a:rPr lang="en-US" sz="900" dirty="0" smtClean="0">
                          <a:solidFill>
                            <a:srgbClr val="002060"/>
                          </a:solidFill>
                        </a:rPr>
                        <a:t>Recurring Payments</a:t>
                      </a:r>
                      <a:endParaRPr lang="en-US" sz="900" dirty="0">
                        <a:solidFill>
                          <a:srgbClr val="002060"/>
                        </a:solidFill>
                      </a:endParaRPr>
                    </a:p>
                  </a:txBody>
                  <a:tcPr>
                    <a:lnL w="12700" cap="flat" cmpd="sng" algn="ctr">
                      <a:solidFill>
                        <a:srgbClr val="007C92"/>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a:solidFill>
                          <a:srgbClr val="002060"/>
                        </a:solidFill>
                      </a:endParaRPr>
                    </a:p>
                  </a:txBody>
                  <a:tcPr anchor="ctr">
                    <a:lnL w="12700" cap="flat" cmpd="sng" algn="ctr">
                      <a:solidFill>
                        <a:srgbClr val="007C92"/>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a:solidFill>
                          <a:srgbClr val="002060"/>
                        </a:solidFill>
                      </a:endParaRPr>
                    </a:p>
                  </a:txBody>
                  <a:tcPr anchor="ctr">
                    <a:lnL w="12700" cap="flat" cmpd="sng" algn="ctr">
                      <a:solidFill>
                        <a:srgbClr val="007C9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dirty="0">
                        <a:solidFill>
                          <a:srgbClr val="002060"/>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dirty="0">
                        <a:solidFill>
                          <a:srgbClr val="002060"/>
                        </a:solidFill>
                      </a:endParaRPr>
                    </a:p>
                  </a:txBody>
                  <a:tcPr anchor="ctr">
                    <a:lnL w="12700" cap="flat" cmpd="sng" algn="ctr">
                      <a:solidFill>
                        <a:schemeClr val="bg1"/>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a:solidFill>
                          <a:srgbClr val="002060"/>
                        </a:solidFill>
                      </a:endParaRPr>
                    </a:p>
                  </a:txBody>
                  <a:tcPr anchor="ctr">
                    <a:lnL w="12700" cap="flat" cmpd="sng" algn="ctr">
                      <a:solidFill>
                        <a:srgbClr val="007C9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dirty="0">
                        <a:solidFill>
                          <a:srgbClr val="002060"/>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dirty="0">
                        <a:solidFill>
                          <a:srgbClr val="002060"/>
                        </a:solidFill>
                      </a:endParaRPr>
                    </a:p>
                  </a:txBody>
                  <a:tcPr anchor="ctr">
                    <a:lnL w="12700" cap="flat" cmpd="sng" algn="ctr">
                      <a:solidFill>
                        <a:schemeClr val="bg1"/>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r>
              <a:tr h="0">
                <a:tc>
                  <a:txBody>
                    <a:bodyPr/>
                    <a:lstStyle/>
                    <a:p>
                      <a:pPr marL="0" marR="0" lvl="0" indent="0" algn="l" defTabSz="890789" rtl="0" eaLnBrk="1" fontAlgn="auto" latinLnBrk="0" hangingPunct="1">
                        <a:lnSpc>
                          <a:spcPct val="100000"/>
                        </a:lnSpc>
                        <a:spcBef>
                          <a:spcPts val="0"/>
                        </a:spcBef>
                        <a:spcAft>
                          <a:spcPts val="0"/>
                        </a:spcAft>
                        <a:buClrTx/>
                        <a:buSzTx/>
                        <a:buFontTx/>
                        <a:buNone/>
                        <a:tabLst/>
                        <a:defRPr/>
                      </a:pPr>
                      <a:r>
                        <a:rPr lang="en-US" sz="900" dirty="0" smtClean="0">
                          <a:solidFill>
                            <a:srgbClr val="002060"/>
                          </a:solidFill>
                        </a:rPr>
                        <a:t>Corporate Loans</a:t>
                      </a:r>
                    </a:p>
                  </a:txBody>
                  <a:tcPr>
                    <a:lnL w="12700" cap="flat" cmpd="sng" algn="ctr">
                      <a:solidFill>
                        <a:srgbClr val="007C92"/>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a:solidFill>
                          <a:srgbClr val="002060"/>
                        </a:solidFill>
                      </a:endParaRPr>
                    </a:p>
                  </a:txBody>
                  <a:tcPr anchor="ctr">
                    <a:lnL w="12700" cap="flat" cmpd="sng" algn="ctr">
                      <a:solidFill>
                        <a:srgbClr val="007C92"/>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a:solidFill>
                          <a:srgbClr val="002060"/>
                        </a:solidFill>
                      </a:endParaRPr>
                    </a:p>
                  </a:txBody>
                  <a:tcPr anchor="ctr">
                    <a:lnL w="12700" cap="flat" cmpd="sng" algn="ctr">
                      <a:solidFill>
                        <a:srgbClr val="007C9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a:solidFill>
                          <a:srgbClr val="002060"/>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dirty="0">
                        <a:solidFill>
                          <a:srgbClr val="002060"/>
                        </a:solidFill>
                      </a:endParaRPr>
                    </a:p>
                  </a:txBody>
                  <a:tcPr anchor="ctr">
                    <a:lnL w="12700" cap="flat" cmpd="sng" algn="ctr">
                      <a:solidFill>
                        <a:schemeClr val="bg1"/>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a:solidFill>
                          <a:srgbClr val="002060"/>
                        </a:solidFill>
                      </a:endParaRPr>
                    </a:p>
                  </a:txBody>
                  <a:tcPr anchor="ctr">
                    <a:lnL w="12700" cap="flat" cmpd="sng" algn="ctr">
                      <a:solidFill>
                        <a:srgbClr val="007C9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a:solidFill>
                          <a:srgbClr val="002060"/>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dirty="0">
                        <a:solidFill>
                          <a:srgbClr val="002060"/>
                        </a:solidFill>
                      </a:endParaRPr>
                    </a:p>
                  </a:txBody>
                  <a:tcPr anchor="ctr">
                    <a:lnL w="12700" cap="flat" cmpd="sng" algn="ctr">
                      <a:solidFill>
                        <a:schemeClr val="bg1"/>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r>
              <a:tr h="0">
                <a:tc>
                  <a:txBody>
                    <a:bodyPr/>
                    <a:lstStyle/>
                    <a:p>
                      <a:r>
                        <a:rPr lang="en-US" sz="900" dirty="0" smtClean="0">
                          <a:solidFill>
                            <a:srgbClr val="002060"/>
                          </a:solidFill>
                        </a:rPr>
                        <a:t>Letters Of Credit</a:t>
                      </a:r>
                    </a:p>
                  </a:txBody>
                  <a:tcPr>
                    <a:lnL w="12700" cap="flat" cmpd="sng" algn="ctr">
                      <a:solidFill>
                        <a:srgbClr val="007C92"/>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a:solidFill>
                          <a:srgbClr val="002060"/>
                        </a:solidFill>
                      </a:endParaRPr>
                    </a:p>
                  </a:txBody>
                  <a:tcPr anchor="ctr">
                    <a:lnL w="12700" cap="flat" cmpd="sng" algn="ctr">
                      <a:solidFill>
                        <a:srgbClr val="007C92"/>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a:solidFill>
                          <a:srgbClr val="002060"/>
                        </a:solidFill>
                      </a:endParaRPr>
                    </a:p>
                  </a:txBody>
                  <a:tcPr anchor="ctr">
                    <a:lnL w="12700" cap="flat" cmpd="sng" algn="ctr">
                      <a:solidFill>
                        <a:srgbClr val="007C9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a:solidFill>
                          <a:srgbClr val="002060"/>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dirty="0">
                        <a:solidFill>
                          <a:srgbClr val="002060"/>
                        </a:solidFill>
                      </a:endParaRPr>
                    </a:p>
                  </a:txBody>
                  <a:tcPr anchor="ctr">
                    <a:lnL w="12700" cap="flat" cmpd="sng" algn="ctr">
                      <a:solidFill>
                        <a:schemeClr val="bg1"/>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dirty="0">
                        <a:solidFill>
                          <a:srgbClr val="002060"/>
                        </a:solidFill>
                      </a:endParaRPr>
                    </a:p>
                  </a:txBody>
                  <a:tcPr anchor="ctr">
                    <a:lnL w="12700" cap="flat" cmpd="sng" algn="ctr">
                      <a:solidFill>
                        <a:srgbClr val="007C9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a:solidFill>
                          <a:srgbClr val="002060"/>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dirty="0">
                        <a:solidFill>
                          <a:srgbClr val="002060"/>
                        </a:solidFill>
                      </a:endParaRPr>
                    </a:p>
                  </a:txBody>
                  <a:tcPr anchor="ctr">
                    <a:lnL w="12700" cap="flat" cmpd="sng" algn="ctr">
                      <a:solidFill>
                        <a:schemeClr val="bg1"/>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r>
              <a:tr h="0">
                <a:tc>
                  <a:txBody>
                    <a:bodyPr/>
                    <a:lstStyle/>
                    <a:p>
                      <a:r>
                        <a:rPr lang="en-US" sz="900" dirty="0" smtClean="0">
                          <a:solidFill>
                            <a:srgbClr val="002060"/>
                          </a:solidFill>
                        </a:rPr>
                        <a:t>Bill collection and invoice factoring service request</a:t>
                      </a:r>
                    </a:p>
                  </a:txBody>
                  <a:tcPr>
                    <a:lnL w="12700" cap="flat" cmpd="sng" algn="ctr">
                      <a:solidFill>
                        <a:srgbClr val="007C92"/>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a:solidFill>
                          <a:srgbClr val="002060"/>
                        </a:solidFill>
                      </a:endParaRPr>
                    </a:p>
                  </a:txBody>
                  <a:tcPr anchor="ctr">
                    <a:lnL w="12700" cap="flat" cmpd="sng" algn="ctr">
                      <a:solidFill>
                        <a:srgbClr val="007C92"/>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a:solidFill>
                          <a:srgbClr val="002060"/>
                        </a:solidFill>
                      </a:endParaRPr>
                    </a:p>
                  </a:txBody>
                  <a:tcPr anchor="ctr">
                    <a:lnL w="12700" cap="flat" cmpd="sng" algn="ctr">
                      <a:solidFill>
                        <a:srgbClr val="007C9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a:solidFill>
                          <a:srgbClr val="002060"/>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dirty="0">
                        <a:solidFill>
                          <a:srgbClr val="002060"/>
                        </a:solidFill>
                      </a:endParaRPr>
                    </a:p>
                  </a:txBody>
                  <a:tcPr anchor="ctr">
                    <a:lnL w="12700" cap="flat" cmpd="sng" algn="ctr">
                      <a:solidFill>
                        <a:schemeClr val="bg1"/>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a:solidFill>
                          <a:srgbClr val="002060"/>
                        </a:solidFill>
                      </a:endParaRPr>
                    </a:p>
                  </a:txBody>
                  <a:tcPr anchor="ctr">
                    <a:lnL w="12700" cap="flat" cmpd="sng" algn="ctr">
                      <a:solidFill>
                        <a:srgbClr val="007C9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a:solidFill>
                          <a:srgbClr val="002060"/>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dirty="0">
                        <a:solidFill>
                          <a:srgbClr val="002060"/>
                        </a:solidFill>
                      </a:endParaRPr>
                    </a:p>
                  </a:txBody>
                  <a:tcPr anchor="ctr">
                    <a:lnL w="12700" cap="flat" cmpd="sng" algn="ctr">
                      <a:solidFill>
                        <a:schemeClr val="bg1"/>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r>
              <a:tr h="0">
                <a:tc>
                  <a:txBody>
                    <a:bodyPr/>
                    <a:lstStyle/>
                    <a:p>
                      <a:r>
                        <a:rPr lang="en-US" sz="900" dirty="0" smtClean="0">
                          <a:solidFill>
                            <a:srgbClr val="002060"/>
                          </a:solidFill>
                        </a:rPr>
                        <a:t>Payroll Planning</a:t>
                      </a:r>
                      <a:r>
                        <a:rPr lang="en-US" sz="900" baseline="0" dirty="0" smtClean="0">
                          <a:solidFill>
                            <a:srgbClr val="002060"/>
                          </a:solidFill>
                        </a:rPr>
                        <a:t> Service request</a:t>
                      </a:r>
                      <a:endParaRPr lang="en-US" sz="900" dirty="0" smtClean="0">
                        <a:solidFill>
                          <a:srgbClr val="002060"/>
                        </a:solidFill>
                      </a:endParaRPr>
                    </a:p>
                  </a:txBody>
                  <a:tcPr>
                    <a:lnL w="12700" cap="flat" cmpd="sng" algn="ctr">
                      <a:solidFill>
                        <a:srgbClr val="007C92"/>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a:solidFill>
                          <a:srgbClr val="002060"/>
                        </a:solidFill>
                      </a:endParaRPr>
                    </a:p>
                  </a:txBody>
                  <a:tcPr anchor="ctr">
                    <a:lnL w="12700" cap="flat" cmpd="sng" algn="ctr">
                      <a:solidFill>
                        <a:srgbClr val="007C92"/>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a:solidFill>
                          <a:srgbClr val="002060"/>
                        </a:solidFill>
                      </a:endParaRPr>
                    </a:p>
                  </a:txBody>
                  <a:tcPr anchor="ctr">
                    <a:lnL w="12700" cap="flat" cmpd="sng" algn="ctr">
                      <a:solidFill>
                        <a:srgbClr val="007C9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a:solidFill>
                          <a:srgbClr val="002060"/>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dirty="0">
                        <a:solidFill>
                          <a:srgbClr val="002060"/>
                        </a:solidFill>
                      </a:endParaRPr>
                    </a:p>
                  </a:txBody>
                  <a:tcPr anchor="ctr">
                    <a:lnL w="12700" cap="flat" cmpd="sng" algn="ctr">
                      <a:solidFill>
                        <a:schemeClr val="bg1"/>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a:solidFill>
                          <a:srgbClr val="002060"/>
                        </a:solidFill>
                      </a:endParaRPr>
                    </a:p>
                  </a:txBody>
                  <a:tcPr anchor="ctr">
                    <a:lnL w="12700" cap="flat" cmpd="sng" algn="ctr">
                      <a:solidFill>
                        <a:srgbClr val="007C9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a:solidFill>
                          <a:srgbClr val="002060"/>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dirty="0">
                        <a:solidFill>
                          <a:srgbClr val="002060"/>
                        </a:solidFill>
                      </a:endParaRPr>
                    </a:p>
                  </a:txBody>
                  <a:tcPr anchor="ctr">
                    <a:lnL w="12700" cap="flat" cmpd="sng" algn="ctr">
                      <a:solidFill>
                        <a:schemeClr val="bg1"/>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r>
              <a:tr h="175661">
                <a:tc>
                  <a:txBody>
                    <a:bodyPr/>
                    <a:lstStyle/>
                    <a:p>
                      <a:r>
                        <a:rPr lang="en-US" sz="900" dirty="0" smtClean="0">
                          <a:solidFill>
                            <a:srgbClr val="002060"/>
                          </a:solidFill>
                        </a:rPr>
                        <a:t>Group Retirement Plan service request</a:t>
                      </a:r>
                    </a:p>
                  </a:txBody>
                  <a:tcPr>
                    <a:lnL w="12700" cap="flat" cmpd="sng" algn="ctr">
                      <a:solidFill>
                        <a:srgbClr val="007C92"/>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a:solidFill>
                          <a:srgbClr val="002060"/>
                        </a:solidFill>
                      </a:endParaRPr>
                    </a:p>
                  </a:txBody>
                  <a:tcPr anchor="ctr">
                    <a:lnL w="12700" cap="flat" cmpd="sng" algn="ctr">
                      <a:solidFill>
                        <a:srgbClr val="007C92"/>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a:solidFill>
                          <a:srgbClr val="002060"/>
                        </a:solidFill>
                      </a:endParaRPr>
                    </a:p>
                  </a:txBody>
                  <a:tcPr anchor="ctr">
                    <a:lnL w="12700" cap="flat" cmpd="sng" algn="ctr">
                      <a:solidFill>
                        <a:srgbClr val="007C9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a:solidFill>
                          <a:srgbClr val="002060"/>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dirty="0">
                        <a:solidFill>
                          <a:srgbClr val="002060"/>
                        </a:solidFill>
                      </a:endParaRPr>
                    </a:p>
                  </a:txBody>
                  <a:tcPr anchor="ctr">
                    <a:lnL w="12700" cap="flat" cmpd="sng" algn="ctr">
                      <a:solidFill>
                        <a:schemeClr val="bg1"/>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a:solidFill>
                          <a:srgbClr val="002060"/>
                        </a:solidFill>
                      </a:endParaRPr>
                    </a:p>
                  </a:txBody>
                  <a:tcPr anchor="ctr">
                    <a:lnL w="12700" cap="flat" cmpd="sng" algn="ctr">
                      <a:solidFill>
                        <a:srgbClr val="007C9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a:solidFill>
                          <a:srgbClr val="002060"/>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dirty="0">
                        <a:solidFill>
                          <a:srgbClr val="002060"/>
                        </a:solidFill>
                      </a:endParaRPr>
                    </a:p>
                  </a:txBody>
                  <a:tcPr anchor="ctr">
                    <a:lnL w="12700" cap="flat" cmpd="sng" algn="ctr">
                      <a:solidFill>
                        <a:schemeClr val="bg1"/>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r>
              <a:tr h="0">
                <a:tc>
                  <a:txBody>
                    <a:bodyPr/>
                    <a:lstStyle/>
                    <a:p>
                      <a:r>
                        <a:rPr lang="en-US" sz="900" dirty="0" smtClean="0">
                          <a:solidFill>
                            <a:srgbClr val="002060"/>
                          </a:solidFill>
                        </a:rPr>
                        <a:t>Account Opening</a:t>
                      </a:r>
                      <a:endParaRPr lang="en-US" sz="900" dirty="0">
                        <a:solidFill>
                          <a:srgbClr val="002060"/>
                        </a:solidFill>
                      </a:endParaRPr>
                    </a:p>
                  </a:txBody>
                  <a:tcPr>
                    <a:lnL w="12700" cap="flat" cmpd="sng" algn="ctr">
                      <a:solidFill>
                        <a:srgbClr val="007C92"/>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dirty="0">
                        <a:solidFill>
                          <a:srgbClr val="002060"/>
                        </a:solidFill>
                      </a:endParaRPr>
                    </a:p>
                  </a:txBody>
                  <a:tcPr anchor="ctr">
                    <a:lnL w="12700" cap="flat" cmpd="sng" algn="ctr">
                      <a:solidFill>
                        <a:srgbClr val="007C92"/>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a:solidFill>
                          <a:srgbClr val="002060"/>
                        </a:solidFill>
                      </a:endParaRPr>
                    </a:p>
                  </a:txBody>
                  <a:tcPr anchor="ctr">
                    <a:lnL w="12700" cap="flat" cmpd="sng" algn="ctr">
                      <a:solidFill>
                        <a:srgbClr val="007C9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a:solidFill>
                          <a:srgbClr val="002060"/>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dirty="0">
                        <a:solidFill>
                          <a:srgbClr val="002060"/>
                        </a:solidFill>
                      </a:endParaRPr>
                    </a:p>
                  </a:txBody>
                  <a:tcPr anchor="ctr">
                    <a:lnL w="12700" cap="flat" cmpd="sng" algn="ctr">
                      <a:solidFill>
                        <a:schemeClr val="bg1"/>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a:solidFill>
                          <a:srgbClr val="002060"/>
                        </a:solidFill>
                      </a:endParaRPr>
                    </a:p>
                  </a:txBody>
                  <a:tcPr anchor="ctr">
                    <a:lnL w="12700" cap="flat" cmpd="sng" algn="ctr">
                      <a:solidFill>
                        <a:srgbClr val="007C9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a:solidFill>
                          <a:srgbClr val="002060"/>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dirty="0">
                        <a:solidFill>
                          <a:srgbClr val="002060"/>
                        </a:solidFill>
                      </a:endParaRPr>
                    </a:p>
                  </a:txBody>
                  <a:tcPr anchor="ctr">
                    <a:lnL w="12700" cap="flat" cmpd="sng" algn="ctr">
                      <a:solidFill>
                        <a:schemeClr val="bg1"/>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r>
              <a:tr h="0">
                <a:tc>
                  <a:txBody>
                    <a:bodyPr/>
                    <a:lstStyle/>
                    <a:p>
                      <a:r>
                        <a:rPr lang="en-US" sz="900" dirty="0" smtClean="0">
                          <a:solidFill>
                            <a:srgbClr val="002060"/>
                          </a:solidFill>
                        </a:rPr>
                        <a:t>Account Summary</a:t>
                      </a:r>
                      <a:endParaRPr lang="en-US" sz="900" dirty="0">
                        <a:solidFill>
                          <a:srgbClr val="002060"/>
                        </a:solidFill>
                      </a:endParaRPr>
                    </a:p>
                  </a:txBody>
                  <a:tcPr>
                    <a:lnL w="12700" cap="flat" cmpd="sng" algn="ctr">
                      <a:solidFill>
                        <a:srgbClr val="007C92"/>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dirty="0">
                        <a:solidFill>
                          <a:srgbClr val="002060"/>
                        </a:solidFill>
                      </a:endParaRPr>
                    </a:p>
                  </a:txBody>
                  <a:tcPr anchor="ctr">
                    <a:lnL w="12700" cap="flat" cmpd="sng" algn="ctr">
                      <a:solidFill>
                        <a:srgbClr val="007C92"/>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a:solidFill>
                          <a:srgbClr val="002060"/>
                        </a:solidFill>
                      </a:endParaRPr>
                    </a:p>
                  </a:txBody>
                  <a:tcPr anchor="ctr">
                    <a:lnL w="12700" cap="flat" cmpd="sng" algn="ctr">
                      <a:solidFill>
                        <a:srgbClr val="007C9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a:solidFill>
                          <a:srgbClr val="002060"/>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dirty="0">
                        <a:solidFill>
                          <a:srgbClr val="002060"/>
                        </a:solidFill>
                      </a:endParaRPr>
                    </a:p>
                  </a:txBody>
                  <a:tcPr anchor="ctr">
                    <a:lnL w="12700" cap="flat" cmpd="sng" algn="ctr">
                      <a:solidFill>
                        <a:schemeClr val="bg1"/>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a:solidFill>
                          <a:srgbClr val="002060"/>
                        </a:solidFill>
                      </a:endParaRPr>
                    </a:p>
                  </a:txBody>
                  <a:tcPr anchor="ctr">
                    <a:lnL w="12700" cap="flat" cmpd="sng" algn="ctr">
                      <a:solidFill>
                        <a:srgbClr val="007C9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a:solidFill>
                          <a:srgbClr val="002060"/>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dirty="0">
                        <a:solidFill>
                          <a:srgbClr val="002060"/>
                        </a:solidFill>
                      </a:endParaRPr>
                    </a:p>
                  </a:txBody>
                  <a:tcPr anchor="ctr">
                    <a:lnL w="12700" cap="flat" cmpd="sng" algn="ctr">
                      <a:solidFill>
                        <a:schemeClr val="bg1"/>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r>
              <a:tr h="0">
                <a:tc>
                  <a:txBody>
                    <a:bodyPr/>
                    <a:lstStyle/>
                    <a:p>
                      <a:r>
                        <a:rPr lang="en-US" sz="900" dirty="0" smtClean="0">
                          <a:solidFill>
                            <a:srgbClr val="002060"/>
                          </a:solidFill>
                        </a:rPr>
                        <a:t>Balance Enquiry</a:t>
                      </a:r>
                      <a:endParaRPr lang="en-US" sz="900" dirty="0">
                        <a:solidFill>
                          <a:srgbClr val="002060"/>
                        </a:solidFill>
                      </a:endParaRPr>
                    </a:p>
                  </a:txBody>
                  <a:tcPr>
                    <a:lnL w="12700" cap="flat" cmpd="sng" algn="ctr">
                      <a:solidFill>
                        <a:srgbClr val="007C92"/>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dirty="0">
                        <a:solidFill>
                          <a:srgbClr val="002060"/>
                        </a:solidFill>
                      </a:endParaRPr>
                    </a:p>
                  </a:txBody>
                  <a:tcPr anchor="ctr">
                    <a:lnL w="12700" cap="flat" cmpd="sng" algn="ctr">
                      <a:solidFill>
                        <a:srgbClr val="007C92"/>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a:solidFill>
                          <a:srgbClr val="002060"/>
                        </a:solidFill>
                      </a:endParaRPr>
                    </a:p>
                  </a:txBody>
                  <a:tcPr anchor="ctr">
                    <a:lnL w="12700" cap="flat" cmpd="sng" algn="ctr">
                      <a:solidFill>
                        <a:srgbClr val="007C9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a:solidFill>
                          <a:srgbClr val="002060"/>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dirty="0">
                        <a:solidFill>
                          <a:srgbClr val="002060"/>
                        </a:solidFill>
                      </a:endParaRPr>
                    </a:p>
                  </a:txBody>
                  <a:tcPr anchor="ctr">
                    <a:lnL w="12700" cap="flat" cmpd="sng" algn="ctr">
                      <a:solidFill>
                        <a:schemeClr val="bg1"/>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a:solidFill>
                          <a:srgbClr val="002060"/>
                        </a:solidFill>
                      </a:endParaRPr>
                    </a:p>
                  </a:txBody>
                  <a:tcPr anchor="ctr">
                    <a:lnL w="12700" cap="flat" cmpd="sng" algn="ctr">
                      <a:solidFill>
                        <a:srgbClr val="007C9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a:solidFill>
                          <a:srgbClr val="002060"/>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dirty="0">
                        <a:solidFill>
                          <a:srgbClr val="002060"/>
                        </a:solidFill>
                      </a:endParaRPr>
                    </a:p>
                  </a:txBody>
                  <a:tcPr anchor="ctr">
                    <a:lnL w="12700" cap="flat" cmpd="sng" algn="ctr">
                      <a:solidFill>
                        <a:schemeClr val="bg1"/>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r>
              <a:tr h="0">
                <a:tc>
                  <a:txBody>
                    <a:bodyPr/>
                    <a:lstStyle/>
                    <a:p>
                      <a:r>
                        <a:rPr lang="en-US" sz="900" dirty="0" smtClean="0">
                          <a:solidFill>
                            <a:srgbClr val="002060"/>
                          </a:solidFill>
                        </a:rPr>
                        <a:t>Transaction History</a:t>
                      </a:r>
                      <a:endParaRPr lang="en-US" sz="900" dirty="0">
                        <a:solidFill>
                          <a:srgbClr val="002060"/>
                        </a:solidFill>
                      </a:endParaRPr>
                    </a:p>
                  </a:txBody>
                  <a:tcPr>
                    <a:lnL w="12700" cap="flat" cmpd="sng" algn="ctr">
                      <a:solidFill>
                        <a:srgbClr val="007C92"/>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dirty="0">
                        <a:solidFill>
                          <a:srgbClr val="002060"/>
                        </a:solidFill>
                      </a:endParaRPr>
                    </a:p>
                  </a:txBody>
                  <a:tcPr anchor="ctr">
                    <a:lnL w="12700" cap="flat" cmpd="sng" algn="ctr">
                      <a:solidFill>
                        <a:srgbClr val="007C92"/>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a:solidFill>
                          <a:srgbClr val="002060"/>
                        </a:solidFill>
                      </a:endParaRPr>
                    </a:p>
                  </a:txBody>
                  <a:tcPr anchor="ctr">
                    <a:lnL w="12700" cap="flat" cmpd="sng" algn="ctr">
                      <a:solidFill>
                        <a:srgbClr val="007C9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a:solidFill>
                          <a:srgbClr val="002060"/>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dirty="0">
                        <a:solidFill>
                          <a:srgbClr val="002060"/>
                        </a:solidFill>
                      </a:endParaRPr>
                    </a:p>
                  </a:txBody>
                  <a:tcPr anchor="ctr">
                    <a:lnL w="12700" cap="flat" cmpd="sng" algn="ctr">
                      <a:solidFill>
                        <a:schemeClr val="bg1"/>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a:solidFill>
                          <a:srgbClr val="002060"/>
                        </a:solidFill>
                      </a:endParaRPr>
                    </a:p>
                  </a:txBody>
                  <a:tcPr anchor="ctr">
                    <a:lnL w="12700" cap="flat" cmpd="sng" algn="ctr">
                      <a:solidFill>
                        <a:srgbClr val="007C9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a:solidFill>
                          <a:srgbClr val="002060"/>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dirty="0">
                        <a:solidFill>
                          <a:srgbClr val="002060"/>
                        </a:solidFill>
                      </a:endParaRPr>
                    </a:p>
                  </a:txBody>
                  <a:tcPr anchor="ctr">
                    <a:lnL w="12700" cap="flat" cmpd="sng" algn="ctr">
                      <a:solidFill>
                        <a:schemeClr val="bg1"/>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r>
              <a:tr h="0">
                <a:tc>
                  <a:txBody>
                    <a:bodyPr/>
                    <a:lstStyle/>
                    <a:p>
                      <a:r>
                        <a:rPr lang="en-US" sz="900" dirty="0" smtClean="0">
                          <a:solidFill>
                            <a:srgbClr val="002060"/>
                          </a:solidFill>
                        </a:rPr>
                        <a:t>Transaction</a:t>
                      </a:r>
                      <a:r>
                        <a:rPr lang="en-US" sz="900" baseline="0" dirty="0" smtClean="0">
                          <a:solidFill>
                            <a:srgbClr val="002060"/>
                          </a:solidFill>
                        </a:rPr>
                        <a:t> and activity alerts</a:t>
                      </a:r>
                      <a:endParaRPr lang="en-US" sz="900" dirty="0">
                        <a:solidFill>
                          <a:srgbClr val="002060"/>
                        </a:solidFill>
                      </a:endParaRPr>
                    </a:p>
                  </a:txBody>
                  <a:tcPr>
                    <a:lnL w="12700" cap="flat" cmpd="sng" algn="ctr">
                      <a:solidFill>
                        <a:srgbClr val="007C92"/>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dirty="0">
                        <a:solidFill>
                          <a:srgbClr val="002060"/>
                        </a:solidFill>
                      </a:endParaRPr>
                    </a:p>
                  </a:txBody>
                  <a:tcPr anchor="ctr">
                    <a:lnL w="12700" cap="flat" cmpd="sng" algn="ctr">
                      <a:solidFill>
                        <a:srgbClr val="007C92"/>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a:solidFill>
                          <a:srgbClr val="002060"/>
                        </a:solidFill>
                      </a:endParaRPr>
                    </a:p>
                  </a:txBody>
                  <a:tcPr anchor="ctr">
                    <a:lnL w="12700" cap="flat" cmpd="sng" algn="ctr">
                      <a:solidFill>
                        <a:srgbClr val="007C9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a:solidFill>
                          <a:srgbClr val="002060"/>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dirty="0">
                        <a:solidFill>
                          <a:srgbClr val="002060"/>
                        </a:solidFill>
                      </a:endParaRPr>
                    </a:p>
                  </a:txBody>
                  <a:tcPr anchor="ctr">
                    <a:lnL w="12700" cap="flat" cmpd="sng" algn="ctr">
                      <a:solidFill>
                        <a:schemeClr val="bg1"/>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a:solidFill>
                          <a:srgbClr val="002060"/>
                        </a:solidFill>
                      </a:endParaRPr>
                    </a:p>
                  </a:txBody>
                  <a:tcPr anchor="ctr">
                    <a:lnL w="12700" cap="flat" cmpd="sng" algn="ctr">
                      <a:solidFill>
                        <a:srgbClr val="007C9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a:solidFill>
                          <a:srgbClr val="002060"/>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dirty="0">
                        <a:solidFill>
                          <a:srgbClr val="002060"/>
                        </a:solidFill>
                      </a:endParaRPr>
                    </a:p>
                  </a:txBody>
                  <a:tcPr anchor="ctr">
                    <a:lnL w="12700" cap="flat" cmpd="sng" algn="ctr">
                      <a:solidFill>
                        <a:schemeClr val="bg1"/>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r>
              <a:tr h="0">
                <a:tc>
                  <a:txBody>
                    <a:bodyPr/>
                    <a:lstStyle/>
                    <a:p>
                      <a:r>
                        <a:rPr lang="en-US" sz="900" dirty="0" smtClean="0">
                          <a:solidFill>
                            <a:srgbClr val="002060"/>
                          </a:solidFill>
                        </a:rPr>
                        <a:t>Token/PIN/Password Management</a:t>
                      </a:r>
                      <a:endParaRPr lang="en-US" sz="900" dirty="0">
                        <a:solidFill>
                          <a:srgbClr val="002060"/>
                        </a:solidFill>
                      </a:endParaRPr>
                    </a:p>
                  </a:txBody>
                  <a:tcPr>
                    <a:lnL w="12700" cap="flat" cmpd="sng" algn="ctr">
                      <a:solidFill>
                        <a:srgbClr val="007C92"/>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dirty="0">
                        <a:solidFill>
                          <a:srgbClr val="002060"/>
                        </a:solidFill>
                      </a:endParaRPr>
                    </a:p>
                  </a:txBody>
                  <a:tcPr anchor="ctr">
                    <a:lnL w="12700" cap="flat" cmpd="sng" algn="ctr">
                      <a:solidFill>
                        <a:srgbClr val="007C92"/>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a:solidFill>
                          <a:srgbClr val="002060"/>
                        </a:solidFill>
                      </a:endParaRPr>
                    </a:p>
                  </a:txBody>
                  <a:tcPr anchor="ctr">
                    <a:lnL w="12700" cap="flat" cmpd="sng" algn="ctr">
                      <a:solidFill>
                        <a:srgbClr val="007C9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a:solidFill>
                          <a:srgbClr val="002060"/>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dirty="0">
                        <a:solidFill>
                          <a:srgbClr val="002060"/>
                        </a:solidFill>
                      </a:endParaRPr>
                    </a:p>
                  </a:txBody>
                  <a:tcPr anchor="ctr">
                    <a:lnL w="12700" cap="flat" cmpd="sng" algn="ctr">
                      <a:solidFill>
                        <a:schemeClr val="bg1"/>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a:solidFill>
                          <a:srgbClr val="002060"/>
                        </a:solidFill>
                      </a:endParaRPr>
                    </a:p>
                  </a:txBody>
                  <a:tcPr anchor="ctr">
                    <a:lnL w="12700" cap="flat" cmpd="sng" algn="ctr">
                      <a:solidFill>
                        <a:srgbClr val="007C9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a:solidFill>
                          <a:srgbClr val="002060"/>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dirty="0">
                        <a:solidFill>
                          <a:srgbClr val="002060"/>
                        </a:solidFill>
                      </a:endParaRPr>
                    </a:p>
                  </a:txBody>
                  <a:tcPr anchor="ctr">
                    <a:lnL w="12700" cap="flat" cmpd="sng" algn="ctr">
                      <a:solidFill>
                        <a:schemeClr val="bg1"/>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r>
              <a:tr h="180914">
                <a:tc>
                  <a:txBody>
                    <a:bodyPr/>
                    <a:lstStyle/>
                    <a:p>
                      <a:r>
                        <a:rPr lang="en-US" sz="900" kern="1200" dirty="0" smtClean="0">
                          <a:solidFill>
                            <a:srgbClr val="002060"/>
                          </a:solidFill>
                          <a:latin typeface="+mn-lt"/>
                          <a:ea typeface="+mn-ea"/>
                          <a:cs typeface="+mn-cs"/>
                        </a:rPr>
                        <a:t>Bio Data Update</a:t>
                      </a:r>
                      <a:endParaRPr lang="en-US" sz="900" kern="1200" dirty="0">
                        <a:solidFill>
                          <a:srgbClr val="002060"/>
                        </a:solidFill>
                        <a:latin typeface="+mn-lt"/>
                        <a:ea typeface="+mn-ea"/>
                        <a:cs typeface="+mn-cs"/>
                      </a:endParaRPr>
                    </a:p>
                  </a:txBody>
                  <a:tcPr>
                    <a:lnL w="12700" cap="flat" cmpd="sng" algn="ctr">
                      <a:solidFill>
                        <a:srgbClr val="007C92"/>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dirty="0">
                        <a:solidFill>
                          <a:srgbClr val="002060"/>
                        </a:solidFill>
                      </a:endParaRPr>
                    </a:p>
                  </a:txBody>
                  <a:tcPr anchor="ctr">
                    <a:lnL w="12700" cap="flat" cmpd="sng" algn="ctr">
                      <a:solidFill>
                        <a:srgbClr val="007C92"/>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a:solidFill>
                          <a:srgbClr val="002060"/>
                        </a:solidFill>
                      </a:endParaRPr>
                    </a:p>
                  </a:txBody>
                  <a:tcPr anchor="ctr">
                    <a:lnL w="12700" cap="flat" cmpd="sng" algn="ctr">
                      <a:solidFill>
                        <a:srgbClr val="007C9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a:solidFill>
                          <a:srgbClr val="002060"/>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dirty="0">
                        <a:solidFill>
                          <a:srgbClr val="002060"/>
                        </a:solidFill>
                      </a:endParaRPr>
                    </a:p>
                  </a:txBody>
                  <a:tcPr anchor="ctr">
                    <a:lnL w="12700" cap="flat" cmpd="sng" algn="ctr">
                      <a:solidFill>
                        <a:schemeClr val="bg1"/>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a:solidFill>
                          <a:srgbClr val="002060"/>
                        </a:solidFill>
                      </a:endParaRPr>
                    </a:p>
                  </a:txBody>
                  <a:tcPr anchor="ctr">
                    <a:lnL w="12700" cap="flat" cmpd="sng" algn="ctr">
                      <a:solidFill>
                        <a:srgbClr val="007C9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a:solidFill>
                          <a:srgbClr val="002060"/>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dirty="0">
                        <a:solidFill>
                          <a:srgbClr val="002060"/>
                        </a:solidFill>
                      </a:endParaRPr>
                    </a:p>
                  </a:txBody>
                  <a:tcPr anchor="ctr">
                    <a:lnL w="12700" cap="flat" cmpd="sng" algn="ctr">
                      <a:solidFill>
                        <a:schemeClr val="bg1"/>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r>
              <a:tr h="0">
                <a:tc>
                  <a:txBody>
                    <a:bodyPr/>
                    <a:lstStyle/>
                    <a:p>
                      <a:r>
                        <a:rPr lang="en-US" sz="900" dirty="0" smtClean="0">
                          <a:solidFill>
                            <a:srgbClr val="002060"/>
                          </a:solidFill>
                        </a:rPr>
                        <a:t>Help and Support</a:t>
                      </a:r>
                      <a:endParaRPr lang="en-US" sz="900" dirty="0">
                        <a:solidFill>
                          <a:srgbClr val="002060"/>
                        </a:solidFill>
                      </a:endParaRPr>
                    </a:p>
                  </a:txBody>
                  <a:tcPr>
                    <a:lnL w="12700" cap="flat" cmpd="sng" algn="ctr">
                      <a:solidFill>
                        <a:srgbClr val="007C92"/>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dirty="0">
                        <a:solidFill>
                          <a:srgbClr val="002060"/>
                        </a:solidFill>
                      </a:endParaRPr>
                    </a:p>
                  </a:txBody>
                  <a:tcPr anchor="ctr">
                    <a:lnL w="12700" cap="flat" cmpd="sng" algn="ctr">
                      <a:solidFill>
                        <a:srgbClr val="007C92"/>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dirty="0">
                        <a:solidFill>
                          <a:srgbClr val="002060"/>
                        </a:solidFill>
                      </a:endParaRPr>
                    </a:p>
                  </a:txBody>
                  <a:tcPr anchor="ctr">
                    <a:lnL w="12700" cap="flat" cmpd="sng" algn="ctr">
                      <a:solidFill>
                        <a:srgbClr val="007C9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a:solidFill>
                          <a:srgbClr val="002060"/>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dirty="0">
                        <a:solidFill>
                          <a:srgbClr val="002060"/>
                        </a:solidFill>
                      </a:endParaRPr>
                    </a:p>
                  </a:txBody>
                  <a:tcPr anchor="ctr">
                    <a:lnL w="12700" cap="flat" cmpd="sng" algn="ctr">
                      <a:solidFill>
                        <a:schemeClr val="bg1"/>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dirty="0">
                        <a:solidFill>
                          <a:srgbClr val="002060"/>
                        </a:solidFill>
                      </a:endParaRPr>
                    </a:p>
                  </a:txBody>
                  <a:tcPr anchor="ctr">
                    <a:lnL w="12700" cap="flat" cmpd="sng" algn="ctr">
                      <a:solidFill>
                        <a:srgbClr val="007C9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a:solidFill>
                          <a:srgbClr val="002060"/>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dirty="0">
                        <a:solidFill>
                          <a:srgbClr val="002060"/>
                        </a:solidFill>
                      </a:endParaRPr>
                    </a:p>
                  </a:txBody>
                  <a:tcPr anchor="ctr">
                    <a:lnL w="12700" cap="flat" cmpd="sng" algn="ctr">
                      <a:solidFill>
                        <a:schemeClr val="bg1"/>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r>
            </a:tbl>
          </a:graphicData>
        </a:graphic>
      </p:graphicFrame>
      <p:pic>
        <p:nvPicPr>
          <p:cNvPr id="77" name="Picture 7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37674" y="1314283"/>
            <a:ext cx="895167" cy="253238"/>
          </a:xfrm>
          <a:prstGeom prst="rect">
            <a:avLst/>
          </a:prstGeom>
        </p:spPr>
      </p:pic>
      <p:pic>
        <p:nvPicPr>
          <p:cNvPr id="78" name="Picture 7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181878" y="1277630"/>
            <a:ext cx="1187120" cy="296780"/>
          </a:xfrm>
          <a:prstGeom prst="rect">
            <a:avLst/>
          </a:prstGeom>
        </p:spPr>
      </p:pic>
      <p:sp>
        <p:nvSpPr>
          <p:cNvPr id="79" name="Oval 78"/>
          <p:cNvSpPr/>
          <p:nvPr/>
        </p:nvSpPr>
        <p:spPr>
          <a:xfrm>
            <a:off x="2550492" y="1587690"/>
            <a:ext cx="182880" cy="182880"/>
          </a:xfrm>
          <a:prstGeom prst="ellipse">
            <a:avLst/>
          </a:prstGeom>
          <a:solidFill>
            <a:srgbClr val="FF8F8F"/>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600" b="1" dirty="0" smtClean="0">
                <a:solidFill>
                  <a:srgbClr val="FFFFFF"/>
                </a:solidFill>
                <a:latin typeface="+mj-lt"/>
              </a:rPr>
              <a:t>X</a:t>
            </a:r>
            <a:endParaRPr lang="en-US" sz="600" b="1" dirty="0">
              <a:solidFill>
                <a:srgbClr val="FFFFFF"/>
              </a:solidFill>
              <a:latin typeface="+mj-lt"/>
            </a:endParaRPr>
          </a:p>
        </p:txBody>
      </p:sp>
      <p:sp>
        <p:nvSpPr>
          <p:cNvPr id="80" name="Oval 79"/>
          <p:cNvSpPr/>
          <p:nvPr/>
        </p:nvSpPr>
        <p:spPr>
          <a:xfrm>
            <a:off x="2550492" y="1817317"/>
            <a:ext cx="182880" cy="182880"/>
          </a:xfrm>
          <a:prstGeom prst="ellipse">
            <a:avLst/>
          </a:prstGeom>
          <a:solidFill>
            <a:srgbClr val="FF8F8F"/>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600" b="1" dirty="0" smtClean="0">
                <a:solidFill>
                  <a:srgbClr val="FFFFFF"/>
                </a:solidFill>
                <a:latin typeface="+mj-lt"/>
              </a:rPr>
              <a:t>X</a:t>
            </a:r>
            <a:endParaRPr lang="en-US" sz="600" b="1" dirty="0">
              <a:solidFill>
                <a:srgbClr val="FFFFFF"/>
              </a:solidFill>
              <a:latin typeface="+mj-lt"/>
            </a:endParaRPr>
          </a:p>
        </p:txBody>
      </p:sp>
      <p:sp>
        <p:nvSpPr>
          <p:cNvPr id="81" name="Oval 80"/>
          <p:cNvSpPr/>
          <p:nvPr/>
        </p:nvSpPr>
        <p:spPr>
          <a:xfrm>
            <a:off x="2550492" y="2037112"/>
            <a:ext cx="182880" cy="182880"/>
          </a:xfrm>
          <a:prstGeom prst="ellipse">
            <a:avLst/>
          </a:prstGeom>
          <a:solidFill>
            <a:srgbClr val="FF8F8F"/>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600" b="1" dirty="0" smtClean="0">
                <a:solidFill>
                  <a:srgbClr val="FFFFFF"/>
                </a:solidFill>
                <a:latin typeface="+mj-lt"/>
              </a:rPr>
              <a:t>X</a:t>
            </a:r>
            <a:endParaRPr lang="en-US" sz="600" b="1" dirty="0">
              <a:solidFill>
                <a:srgbClr val="FFFFFF"/>
              </a:solidFill>
              <a:latin typeface="+mj-lt"/>
            </a:endParaRPr>
          </a:p>
        </p:txBody>
      </p:sp>
      <p:sp>
        <p:nvSpPr>
          <p:cNvPr id="82" name="Oval 81"/>
          <p:cNvSpPr/>
          <p:nvPr/>
        </p:nvSpPr>
        <p:spPr>
          <a:xfrm>
            <a:off x="2550492" y="2266739"/>
            <a:ext cx="182880" cy="182880"/>
          </a:xfrm>
          <a:prstGeom prst="ellipse">
            <a:avLst/>
          </a:prstGeom>
          <a:solidFill>
            <a:srgbClr val="FF8F8F"/>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600" b="1" dirty="0" smtClean="0">
                <a:solidFill>
                  <a:srgbClr val="FFFFFF"/>
                </a:solidFill>
                <a:latin typeface="+mj-lt"/>
              </a:rPr>
              <a:t>X</a:t>
            </a:r>
            <a:endParaRPr lang="en-US" sz="600" b="1" dirty="0">
              <a:solidFill>
                <a:srgbClr val="FFFFFF"/>
              </a:solidFill>
              <a:latin typeface="+mj-lt"/>
            </a:endParaRPr>
          </a:p>
        </p:txBody>
      </p:sp>
      <p:sp>
        <p:nvSpPr>
          <p:cNvPr id="83" name="Oval 82"/>
          <p:cNvSpPr/>
          <p:nvPr/>
        </p:nvSpPr>
        <p:spPr>
          <a:xfrm>
            <a:off x="2550492" y="2496366"/>
            <a:ext cx="182880" cy="182880"/>
          </a:xfrm>
          <a:prstGeom prst="ellipse">
            <a:avLst/>
          </a:prstGeom>
          <a:solidFill>
            <a:srgbClr val="FF8F8F"/>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600" b="1" dirty="0" smtClean="0">
                <a:solidFill>
                  <a:srgbClr val="FFFFFF"/>
                </a:solidFill>
                <a:latin typeface="+mj-lt"/>
              </a:rPr>
              <a:t>X</a:t>
            </a:r>
            <a:endParaRPr lang="en-US" sz="600" b="1" dirty="0">
              <a:solidFill>
                <a:srgbClr val="FFFFFF"/>
              </a:solidFill>
              <a:latin typeface="+mj-lt"/>
            </a:endParaRPr>
          </a:p>
        </p:txBody>
      </p:sp>
      <p:sp>
        <p:nvSpPr>
          <p:cNvPr id="84" name="Oval 83"/>
          <p:cNvSpPr/>
          <p:nvPr/>
        </p:nvSpPr>
        <p:spPr>
          <a:xfrm>
            <a:off x="2550492" y="2716161"/>
            <a:ext cx="182880" cy="182880"/>
          </a:xfrm>
          <a:prstGeom prst="ellipse">
            <a:avLst/>
          </a:prstGeom>
          <a:solidFill>
            <a:srgbClr val="FF8F8F"/>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600" b="1" dirty="0" smtClean="0">
                <a:solidFill>
                  <a:srgbClr val="FFFFFF"/>
                </a:solidFill>
                <a:latin typeface="+mj-lt"/>
              </a:rPr>
              <a:t>X</a:t>
            </a:r>
            <a:endParaRPr lang="en-US" sz="600" b="1" dirty="0">
              <a:solidFill>
                <a:srgbClr val="FFFFFF"/>
              </a:solidFill>
              <a:latin typeface="+mj-lt"/>
            </a:endParaRPr>
          </a:p>
        </p:txBody>
      </p:sp>
      <p:sp>
        <p:nvSpPr>
          <p:cNvPr id="85" name="Oval 84"/>
          <p:cNvSpPr/>
          <p:nvPr/>
        </p:nvSpPr>
        <p:spPr>
          <a:xfrm>
            <a:off x="2550492" y="2945788"/>
            <a:ext cx="182880" cy="182880"/>
          </a:xfrm>
          <a:prstGeom prst="ellipse">
            <a:avLst/>
          </a:prstGeom>
          <a:solidFill>
            <a:srgbClr val="FF8F8F"/>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600" b="1" dirty="0" smtClean="0">
                <a:solidFill>
                  <a:srgbClr val="FFFFFF"/>
                </a:solidFill>
                <a:latin typeface="+mj-lt"/>
              </a:rPr>
              <a:t>X</a:t>
            </a:r>
            <a:endParaRPr lang="en-US" sz="600" b="1" dirty="0">
              <a:solidFill>
                <a:srgbClr val="FFFFFF"/>
              </a:solidFill>
              <a:latin typeface="+mj-lt"/>
            </a:endParaRPr>
          </a:p>
        </p:txBody>
      </p:sp>
      <p:sp>
        <p:nvSpPr>
          <p:cNvPr id="86" name="Oval 85"/>
          <p:cNvSpPr/>
          <p:nvPr/>
        </p:nvSpPr>
        <p:spPr>
          <a:xfrm>
            <a:off x="2550492" y="3185247"/>
            <a:ext cx="182880" cy="182880"/>
          </a:xfrm>
          <a:prstGeom prst="ellipse">
            <a:avLst/>
          </a:prstGeom>
          <a:solidFill>
            <a:srgbClr val="FF8F8F"/>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600" b="1" dirty="0" smtClean="0">
                <a:solidFill>
                  <a:srgbClr val="FFFFFF"/>
                </a:solidFill>
                <a:latin typeface="+mj-lt"/>
              </a:rPr>
              <a:t>X</a:t>
            </a:r>
            <a:endParaRPr lang="en-US" sz="600" b="1" dirty="0">
              <a:solidFill>
                <a:srgbClr val="FFFFFF"/>
              </a:solidFill>
              <a:latin typeface="+mj-lt"/>
            </a:endParaRPr>
          </a:p>
        </p:txBody>
      </p:sp>
      <p:sp>
        <p:nvSpPr>
          <p:cNvPr id="87" name="Oval 86"/>
          <p:cNvSpPr/>
          <p:nvPr/>
        </p:nvSpPr>
        <p:spPr>
          <a:xfrm>
            <a:off x="2550492" y="4606220"/>
            <a:ext cx="182880" cy="182880"/>
          </a:xfrm>
          <a:prstGeom prst="ellipse">
            <a:avLst/>
          </a:prstGeom>
          <a:solidFill>
            <a:srgbClr val="FF8F8F"/>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600" b="1" dirty="0" smtClean="0">
                <a:solidFill>
                  <a:srgbClr val="FFFFFF"/>
                </a:solidFill>
                <a:latin typeface="+mj-lt"/>
              </a:rPr>
              <a:t>X</a:t>
            </a:r>
            <a:endParaRPr lang="en-US" sz="600" b="1" dirty="0">
              <a:solidFill>
                <a:srgbClr val="FFFFFF"/>
              </a:solidFill>
              <a:latin typeface="+mj-lt"/>
            </a:endParaRPr>
          </a:p>
        </p:txBody>
      </p:sp>
      <p:sp>
        <p:nvSpPr>
          <p:cNvPr id="88" name="Oval 87"/>
          <p:cNvSpPr/>
          <p:nvPr/>
        </p:nvSpPr>
        <p:spPr>
          <a:xfrm>
            <a:off x="2550492" y="4835847"/>
            <a:ext cx="182880" cy="182880"/>
          </a:xfrm>
          <a:prstGeom prst="ellipse">
            <a:avLst/>
          </a:prstGeom>
          <a:solidFill>
            <a:srgbClr val="FF8F8F"/>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600" b="1" dirty="0" smtClean="0">
                <a:solidFill>
                  <a:srgbClr val="FFFFFF"/>
                </a:solidFill>
                <a:latin typeface="+mj-lt"/>
              </a:rPr>
              <a:t>X</a:t>
            </a:r>
            <a:endParaRPr lang="en-US" sz="600" b="1" dirty="0">
              <a:solidFill>
                <a:srgbClr val="FFFFFF"/>
              </a:solidFill>
              <a:latin typeface="+mj-lt"/>
            </a:endParaRPr>
          </a:p>
        </p:txBody>
      </p:sp>
      <p:sp>
        <p:nvSpPr>
          <p:cNvPr id="89" name="Oval 88"/>
          <p:cNvSpPr/>
          <p:nvPr/>
        </p:nvSpPr>
        <p:spPr>
          <a:xfrm>
            <a:off x="2550492" y="5055642"/>
            <a:ext cx="182880" cy="182880"/>
          </a:xfrm>
          <a:prstGeom prst="ellipse">
            <a:avLst/>
          </a:prstGeom>
          <a:solidFill>
            <a:srgbClr val="FF8F8F"/>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600" b="1" dirty="0" smtClean="0">
                <a:solidFill>
                  <a:srgbClr val="FFFFFF"/>
                </a:solidFill>
                <a:latin typeface="+mj-lt"/>
              </a:rPr>
              <a:t>X</a:t>
            </a:r>
            <a:endParaRPr lang="en-US" sz="600" b="1" dirty="0">
              <a:solidFill>
                <a:srgbClr val="FFFFFF"/>
              </a:solidFill>
              <a:latin typeface="+mj-lt"/>
            </a:endParaRPr>
          </a:p>
        </p:txBody>
      </p:sp>
      <p:sp>
        <p:nvSpPr>
          <p:cNvPr id="90" name="Oval 89"/>
          <p:cNvSpPr/>
          <p:nvPr/>
        </p:nvSpPr>
        <p:spPr>
          <a:xfrm>
            <a:off x="2550492" y="5285269"/>
            <a:ext cx="182880" cy="182880"/>
          </a:xfrm>
          <a:prstGeom prst="ellipse">
            <a:avLst/>
          </a:prstGeom>
          <a:solidFill>
            <a:srgbClr val="FF8F8F"/>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600" b="1" dirty="0" smtClean="0">
                <a:solidFill>
                  <a:srgbClr val="FFFFFF"/>
                </a:solidFill>
                <a:latin typeface="+mj-lt"/>
              </a:rPr>
              <a:t>X</a:t>
            </a:r>
            <a:endParaRPr lang="en-US" sz="600" b="1" dirty="0">
              <a:solidFill>
                <a:srgbClr val="FFFFFF"/>
              </a:solidFill>
              <a:latin typeface="+mj-lt"/>
            </a:endParaRPr>
          </a:p>
        </p:txBody>
      </p:sp>
      <p:sp>
        <p:nvSpPr>
          <p:cNvPr id="91" name="Oval 90"/>
          <p:cNvSpPr/>
          <p:nvPr/>
        </p:nvSpPr>
        <p:spPr>
          <a:xfrm>
            <a:off x="2550492" y="5514896"/>
            <a:ext cx="182880" cy="182880"/>
          </a:xfrm>
          <a:prstGeom prst="ellipse">
            <a:avLst/>
          </a:prstGeom>
          <a:solidFill>
            <a:srgbClr val="FF8F8F"/>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600" b="1" dirty="0" smtClean="0">
                <a:solidFill>
                  <a:srgbClr val="FFFFFF"/>
                </a:solidFill>
                <a:latin typeface="+mj-lt"/>
              </a:rPr>
              <a:t>X</a:t>
            </a:r>
            <a:endParaRPr lang="en-US" sz="600" b="1" dirty="0">
              <a:solidFill>
                <a:srgbClr val="FFFFFF"/>
              </a:solidFill>
              <a:latin typeface="+mj-lt"/>
            </a:endParaRPr>
          </a:p>
        </p:txBody>
      </p:sp>
      <p:sp>
        <p:nvSpPr>
          <p:cNvPr id="92" name="Oval 91"/>
          <p:cNvSpPr/>
          <p:nvPr/>
        </p:nvSpPr>
        <p:spPr>
          <a:xfrm>
            <a:off x="2550492" y="5734691"/>
            <a:ext cx="182880" cy="182880"/>
          </a:xfrm>
          <a:prstGeom prst="ellipse">
            <a:avLst/>
          </a:prstGeom>
          <a:solidFill>
            <a:srgbClr val="FF8F8F"/>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600" b="1" dirty="0" smtClean="0">
                <a:solidFill>
                  <a:srgbClr val="FFFFFF"/>
                </a:solidFill>
                <a:latin typeface="+mj-lt"/>
              </a:rPr>
              <a:t>X</a:t>
            </a:r>
            <a:endParaRPr lang="en-US" sz="600" b="1" dirty="0">
              <a:solidFill>
                <a:srgbClr val="FFFFFF"/>
              </a:solidFill>
              <a:latin typeface="+mj-lt"/>
            </a:endParaRPr>
          </a:p>
        </p:txBody>
      </p:sp>
      <p:sp>
        <p:nvSpPr>
          <p:cNvPr id="93" name="Oval 92"/>
          <p:cNvSpPr/>
          <p:nvPr/>
        </p:nvSpPr>
        <p:spPr>
          <a:xfrm>
            <a:off x="2550492" y="5964318"/>
            <a:ext cx="182880" cy="182880"/>
          </a:xfrm>
          <a:prstGeom prst="ellipse">
            <a:avLst/>
          </a:prstGeom>
          <a:solidFill>
            <a:srgbClr val="FF8F8F"/>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600" b="1" dirty="0" smtClean="0">
                <a:solidFill>
                  <a:srgbClr val="FFFFFF"/>
                </a:solidFill>
                <a:latin typeface="+mj-lt"/>
              </a:rPr>
              <a:t>X</a:t>
            </a:r>
            <a:endParaRPr lang="en-US" sz="600" b="1" dirty="0">
              <a:solidFill>
                <a:srgbClr val="FFFFFF"/>
              </a:solidFill>
              <a:latin typeface="+mj-lt"/>
            </a:endParaRPr>
          </a:p>
        </p:txBody>
      </p:sp>
      <p:sp>
        <p:nvSpPr>
          <p:cNvPr id="94" name="Oval 93"/>
          <p:cNvSpPr/>
          <p:nvPr/>
        </p:nvSpPr>
        <p:spPr>
          <a:xfrm>
            <a:off x="2550492" y="3449768"/>
            <a:ext cx="182880" cy="182880"/>
          </a:xfrm>
          <a:prstGeom prst="ellipse">
            <a:avLst/>
          </a:prstGeom>
          <a:solidFill>
            <a:srgbClr val="FF8F8F"/>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600" b="1" dirty="0" smtClean="0">
                <a:solidFill>
                  <a:srgbClr val="FFFFFF"/>
                </a:solidFill>
                <a:latin typeface="+mj-lt"/>
              </a:rPr>
              <a:t>X</a:t>
            </a:r>
            <a:endParaRPr lang="en-US" sz="600" b="1" dirty="0">
              <a:solidFill>
                <a:srgbClr val="FFFFFF"/>
              </a:solidFill>
              <a:latin typeface="+mj-lt"/>
            </a:endParaRPr>
          </a:p>
        </p:txBody>
      </p:sp>
      <p:sp>
        <p:nvSpPr>
          <p:cNvPr id="95" name="Oval 94"/>
          <p:cNvSpPr/>
          <p:nvPr/>
        </p:nvSpPr>
        <p:spPr>
          <a:xfrm>
            <a:off x="2550492" y="3796976"/>
            <a:ext cx="182880" cy="182880"/>
          </a:xfrm>
          <a:prstGeom prst="ellipse">
            <a:avLst/>
          </a:prstGeom>
          <a:solidFill>
            <a:srgbClr val="FF8F8F"/>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600" b="1" dirty="0" smtClean="0">
                <a:solidFill>
                  <a:srgbClr val="FFFFFF"/>
                </a:solidFill>
                <a:latin typeface="+mj-lt"/>
              </a:rPr>
              <a:t>X</a:t>
            </a:r>
            <a:endParaRPr lang="en-US" sz="600" b="1" dirty="0">
              <a:solidFill>
                <a:srgbClr val="FFFFFF"/>
              </a:solidFill>
              <a:latin typeface="+mj-lt"/>
            </a:endParaRPr>
          </a:p>
        </p:txBody>
      </p:sp>
      <p:sp>
        <p:nvSpPr>
          <p:cNvPr id="96" name="Oval 95"/>
          <p:cNvSpPr/>
          <p:nvPr/>
        </p:nvSpPr>
        <p:spPr>
          <a:xfrm>
            <a:off x="2560201" y="4052744"/>
            <a:ext cx="182880" cy="182880"/>
          </a:xfrm>
          <a:prstGeom prst="ellipse">
            <a:avLst/>
          </a:prstGeom>
          <a:solidFill>
            <a:srgbClr val="FF8F8F"/>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600" b="1" dirty="0" smtClean="0">
                <a:solidFill>
                  <a:srgbClr val="FFFFFF"/>
                </a:solidFill>
                <a:latin typeface="+mj-lt"/>
              </a:rPr>
              <a:t>X</a:t>
            </a:r>
            <a:endParaRPr lang="en-US" sz="600" b="1" dirty="0">
              <a:solidFill>
                <a:srgbClr val="FFFFFF"/>
              </a:solidFill>
              <a:latin typeface="+mj-lt"/>
            </a:endParaRPr>
          </a:p>
        </p:txBody>
      </p:sp>
      <p:sp>
        <p:nvSpPr>
          <p:cNvPr id="97" name="Oval 96"/>
          <p:cNvSpPr/>
          <p:nvPr/>
        </p:nvSpPr>
        <p:spPr>
          <a:xfrm>
            <a:off x="2550246" y="4377336"/>
            <a:ext cx="182880" cy="182880"/>
          </a:xfrm>
          <a:prstGeom prst="ellipse">
            <a:avLst/>
          </a:prstGeom>
          <a:solidFill>
            <a:srgbClr val="FF8F8F"/>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600" b="1" dirty="0" smtClean="0">
                <a:solidFill>
                  <a:srgbClr val="FFFFFF"/>
                </a:solidFill>
                <a:latin typeface="+mj-lt"/>
              </a:rPr>
              <a:t>X</a:t>
            </a:r>
            <a:endParaRPr lang="en-US" sz="600" b="1" dirty="0">
              <a:solidFill>
                <a:srgbClr val="FFFFFF"/>
              </a:solidFill>
              <a:latin typeface="+mj-lt"/>
            </a:endParaRPr>
          </a:p>
        </p:txBody>
      </p:sp>
      <p:sp>
        <p:nvSpPr>
          <p:cNvPr id="98" name="Oval 97"/>
          <p:cNvSpPr/>
          <p:nvPr/>
        </p:nvSpPr>
        <p:spPr>
          <a:xfrm>
            <a:off x="9305990" y="1587864"/>
            <a:ext cx="182880" cy="18288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800" dirty="0" smtClean="0">
                <a:solidFill>
                  <a:srgbClr val="FFFFFF"/>
                </a:solidFill>
              </a:rPr>
              <a:t>✔</a:t>
            </a:r>
            <a:endParaRPr lang="en-US" sz="800" dirty="0">
              <a:solidFill>
                <a:srgbClr val="FFFFFF"/>
              </a:solidFill>
            </a:endParaRPr>
          </a:p>
        </p:txBody>
      </p:sp>
      <p:sp>
        <p:nvSpPr>
          <p:cNvPr id="109" name="Oval 108"/>
          <p:cNvSpPr/>
          <p:nvPr/>
        </p:nvSpPr>
        <p:spPr>
          <a:xfrm>
            <a:off x="9305990" y="1816410"/>
            <a:ext cx="182880" cy="18288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800" dirty="0" smtClean="0">
                <a:solidFill>
                  <a:srgbClr val="FFFFFF"/>
                </a:solidFill>
              </a:rPr>
              <a:t>✔</a:t>
            </a:r>
            <a:endParaRPr lang="en-US" sz="800" dirty="0">
              <a:solidFill>
                <a:srgbClr val="FFFFFF"/>
              </a:solidFill>
            </a:endParaRPr>
          </a:p>
        </p:txBody>
      </p:sp>
      <p:sp>
        <p:nvSpPr>
          <p:cNvPr id="110" name="Oval 109"/>
          <p:cNvSpPr/>
          <p:nvPr/>
        </p:nvSpPr>
        <p:spPr>
          <a:xfrm>
            <a:off x="9305990" y="2044956"/>
            <a:ext cx="182880" cy="18288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800" dirty="0" smtClean="0">
                <a:solidFill>
                  <a:srgbClr val="FFFFFF"/>
                </a:solidFill>
              </a:rPr>
              <a:t>✔</a:t>
            </a:r>
            <a:endParaRPr lang="en-US" sz="800" dirty="0">
              <a:solidFill>
                <a:srgbClr val="FFFFFF"/>
              </a:solidFill>
            </a:endParaRPr>
          </a:p>
        </p:txBody>
      </p:sp>
      <p:sp>
        <p:nvSpPr>
          <p:cNvPr id="111" name="Oval 110"/>
          <p:cNvSpPr/>
          <p:nvPr/>
        </p:nvSpPr>
        <p:spPr>
          <a:xfrm>
            <a:off x="9305990" y="2273502"/>
            <a:ext cx="182880" cy="18288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800" dirty="0" smtClean="0">
                <a:solidFill>
                  <a:srgbClr val="FFFFFF"/>
                </a:solidFill>
              </a:rPr>
              <a:t>✔</a:t>
            </a:r>
            <a:endParaRPr lang="en-US" sz="800" dirty="0">
              <a:solidFill>
                <a:srgbClr val="FFFFFF"/>
              </a:solidFill>
            </a:endParaRPr>
          </a:p>
        </p:txBody>
      </p:sp>
      <p:sp>
        <p:nvSpPr>
          <p:cNvPr id="129" name="Oval 128"/>
          <p:cNvSpPr/>
          <p:nvPr/>
        </p:nvSpPr>
        <p:spPr>
          <a:xfrm>
            <a:off x="9305990" y="2502048"/>
            <a:ext cx="182880" cy="18288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800" dirty="0" smtClean="0">
                <a:solidFill>
                  <a:srgbClr val="FFFFFF"/>
                </a:solidFill>
              </a:rPr>
              <a:t>✔</a:t>
            </a:r>
            <a:endParaRPr lang="en-US" sz="800" dirty="0">
              <a:solidFill>
                <a:srgbClr val="FFFFFF"/>
              </a:solidFill>
            </a:endParaRPr>
          </a:p>
        </p:txBody>
      </p:sp>
      <p:sp>
        <p:nvSpPr>
          <p:cNvPr id="130" name="Oval 129"/>
          <p:cNvSpPr/>
          <p:nvPr/>
        </p:nvSpPr>
        <p:spPr>
          <a:xfrm>
            <a:off x="9305990" y="2730594"/>
            <a:ext cx="182880" cy="18288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800" dirty="0" smtClean="0">
                <a:solidFill>
                  <a:srgbClr val="FFFFFF"/>
                </a:solidFill>
              </a:rPr>
              <a:t>✔</a:t>
            </a:r>
            <a:endParaRPr lang="en-US" sz="800" dirty="0">
              <a:solidFill>
                <a:srgbClr val="FFFFFF"/>
              </a:solidFill>
            </a:endParaRPr>
          </a:p>
        </p:txBody>
      </p:sp>
      <p:sp>
        <p:nvSpPr>
          <p:cNvPr id="145" name="Oval 144"/>
          <p:cNvSpPr/>
          <p:nvPr/>
        </p:nvSpPr>
        <p:spPr>
          <a:xfrm>
            <a:off x="9305990" y="4594392"/>
            <a:ext cx="182880" cy="18288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800" dirty="0" smtClean="0">
                <a:solidFill>
                  <a:srgbClr val="FFFFFF"/>
                </a:solidFill>
              </a:rPr>
              <a:t>✔</a:t>
            </a:r>
            <a:endParaRPr lang="en-US" sz="800" dirty="0">
              <a:solidFill>
                <a:srgbClr val="FFFFFF"/>
              </a:solidFill>
            </a:endParaRPr>
          </a:p>
        </p:txBody>
      </p:sp>
      <p:sp>
        <p:nvSpPr>
          <p:cNvPr id="146" name="Oval 145"/>
          <p:cNvSpPr/>
          <p:nvPr/>
        </p:nvSpPr>
        <p:spPr>
          <a:xfrm>
            <a:off x="9305990" y="4822938"/>
            <a:ext cx="182880" cy="18288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800" dirty="0" smtClean="0">
                <a:solidFill>
                  <a:srgbClr val="FFFFFF"/>
                </a:solidFill>
              </a:rPr>
              <a:t>✔</a:t>
            </a:r>
            <a:endParaRPr lang="en-US" sz="800" dirty="0">
              <a:solidFill>
                <a:srgbClr val="FFFFFF"/>
              </a:solidFill>
            </a:endParaRPr>
          </a:p>
        </p:txBody>
      </p:sp>
      <p:sp>
        <p:nvSpPr>
          <p:cNvPr id="147" name="Oval 146"/>
          <p:cNvSpPr/>
          <p:nvPr/>
        </p:nvSpPr>
        <p:spPr>
          <a:xfrm>
            <a:off x="9305990" y="5051484"/>
            <a:ext cx="182880" cy="18288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800" dirty="0" smtClean="0">
                <a:solidFill>
                  <a:srgbClr val="FFFFFF"/>
                </a:solidFill>
              </a:rPr>
              <a:t>✔</a:t>
            </a:r>
            <a:endParaRPr lang="en-US" sz="800" dirty="0">
              <a:solidFill>
                <a:srgbClr val="FFFFFF"/>
              </a:solidFill>
            </a:endParaRPr>
          </a:p>
        </p:txBody>
      </p:sp>
      <p:sp>
        <p:nvSpPr>
          <p:cNvPr id="148" name="Oval 147"/>
          <p:cNvSpPr/>
          <p:nvPr/>
        </p:nvSpPr>
        <p:spPr>
          <a:xfrm>
            <a:off x="9305990" y="5280030"/>
            <a:ext cx="182880" cy="18288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800" dirty="0" smtClean="0">
                <a:solidFill>
                  <a:srgbClr val="FFFFFF"/>
                </a:solidFill>
              </a:rPr>
              <a:t>✔</a:t>
            </a:r>
            <a:endParaRPr lang="en-US" sz="800" dirty="0">
              <a:solidFill>
                <a:srgbClr val="FFFFFF"/>
              </a:solidFill>
            </a:endParaRPr>
          </a:p>
        </p:txBody>
      </p:sp>
      <p:sp>
        <p:nvSpPr>
          <p:cNvPr id="149" name="Oval 148"/>
          <p:cNvSpPr/>
          <p:nvPr/>
        </p:nvSpPr>
        <p:spPr>
          <a:xfrm>
            <a:off x="9305990" y="5508576"/>
            <a:ext cx="182880" cy="18288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800" dirty="0" smtClean="0">
                <a:solidFill>
                  <a:srgbClr val="FFFFFF"/>
                </a:solidFill>
              </a:rPr>
              <a:t>✔</a:t>
            </a:r>
            <a:endParaRPr lang="en-US" sz="800" dirty="0">
              <a:solidFill>
                <a:srgbClr val="FFFFFF"/>
              </a:solidFill>
            </a:endParaRPr>
          </a:p>
        </p:txBody>
      </p:sp>
      <p:sp>
        <p:nvSpPr>
          <p:cNvPr id="150" name="Oval 149"/>
          <p:cNvSpPr/>
          <p:nvPr/>
        </p:nvSpPr>
        <p:spPr>
          <a:xfrm>
            <a:off x="9305990" y="5737122"/>
            <a:ext cx="182880" cy="18288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800" dirty="0" smtClean="0">
                <a:solidFill>
                  <a:srgbClr val="FFFFFF"/>
                </a:solidFill>
              </a:rPr>
              <a:t>✔</a:t>
            </a:r>
            <a:endParaRPr lang="en-US" sz="800" dirty="0">
              <a:solidFill>
                <a:srgbClr val="FFFFFF"/>
              </a:solidFill>
            </a:endParaRPr>
          </a:p>
        </p:txBody>
      </p:sp>
      <p:sp>
        <p:nvSpPr>
          <p:cNvPr id="151" name="Oval 150"/>
          <p:cNvSpPr/>
          <p:nvPr/>
        </p:nvSpPr>
        <p:spPr>
          <a:xfrm>
            <a:off x="9305990" y="5965668"/>
            <a:ext cx="182880" cy="18288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800" dirty="0" smtClean="0">
                <a:solidFill>
                  <a:srgbClr val="FFFFFF"/>
                </a:solidFill>
              </a:rPr>
              <a:t>✔</a:t>
            </a:r>
            <a:endParaRPr lang="en-US" sz="800" dirty="0">
              <a:solidFill>
                <a:srgbClr val="FFFFFF"/>
              </a:solidFill>
            </a:endParaRPr>
          </a:p>
        </p:txBody>
      </p:sp>
      <p:sp>
        <p:nvSpPr>
          <p:cNvPr id="152" name="Oval 151"/>
          <p:cNvSpPr/>
          <p:nvPr/>
        </p:nvSpPr>
        <p:spPr>
          <a:xfrm>
            <a:off x="9305990" y="4365846"/>
            <a:ext cx="182880" cy="18288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800" dirty="0" smtClean="0">
                <a:solidFill>
                  <a:srgbClr val="FFFFFF"/>
                </a:solidFill>
              </a:rPr>
              <a:t>✔</a:t>
            </a:r>
            <a:endParaRPr lang="en-US" sz="800" dirty="0">
              <a:solidFill>
                <a:srgbClr val="FFFFFF"/>
              </a:solidFill>
            </a:endParaRPr>
          </a:p>
        </p:txBody>
      </p:sp>
      <p:sp>
        <p:nvSpPr>
          <p:cNvPr id="153" name="Oval 152"/>
          <p:cNvSpPr/>
          <p:nvPr/>
        </p:nvSpPr>
        <p:spPr>
          <a:xfrm>
            <a:off x="4937518" y="1597719"/>
            <a:ext cx="182880" cy="182880"/>
          </a:xfrm>
          <a:prstGeom prst="ellipse">
            <a:avLst/>
          </a:prstGeom>
          <a:solidFill>
            <a:srgbClr val="FF8F8F"/>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600" b="1" dirty="0" smtClean="0">
                <a:solidFill>
                  <a:srgbClr val="FFFFFF"/>
                </a:solidFill>
                <a:latin typeface="+mj-lt"/>
              </a:rPr>
              <a:t>X</a:t>
            </a:r>
            <a:endParaRPr lang="en-US" sz="600" b="1" dirty="0">
              <a:solidFill>
                <a:srgbClr val="FFFFFF"/>
              </a:solidFill>
              <a:latin typeface="+mj-lt"/>
            </a:endParaRPr>
          </a:p>
        </p:txBody>
      </p:sp>
      <p:sp>
        <p:nvSpPr>
          <p:cNvPr id="154" name="Oval 153"/>
          <p:cNvSpPr/>
          <p:nvPr/>
        </p:nvSpPr>
        <p:spPr>
          <a:xfrm>
            <a:off x="4937518" y="1827346"/>
            <a:ext cx="182880" cy="182880"/>
          </a:xfrm>
          <a:prstGeom prst="ellipse">
            <a:avLst/>
          </a:prstGeom>
          <a:solidFill>
            <a:srgbClr val="FF8F8F"/>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600" b="1" dirty="0" smtClean="0">
                <a:solidFill>
                  <a:srgbClr val="FFFFFF"/>
                </a:solidFill>
                <a:latin typeface="+mj-lt"/>
              </a:rPr>
              <a:t>X</a:t>
            </a:r>
            <a:endParaRPr lang="en-US" sz="600" b="1" dirty="0">
              <a:solidFill>
                <a:srgbClr val="FFFFFF"/>
              </a:solidFill>
              <a:latin typeface="+mj-lt"/>
            </a:endParaRPr>
          </a:p>
        </p:txBody>
      </p:sp>
      <p:sp>
        <p:nvSpPr>
          <p:cNvPr id="155" name="Oval 154"/>
          <p:cNvSpPr/>
          <p:nvPr/>
        </p:nvSpPr>
        <p:spPr>
          <a:xfrm>
            <a:off x="4937518" y="2047141"/>
            <a:ext cx="182880" cy="182880"/>
          </a:xfrm>
          <a:prstGeom prst="ellipse">
            <a:avLst/>
          </a:prstGeom>
          <a:solidFill>
            <a:srgbClr val="FF8F8F"/>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600" b="1" dirty="0" smtClean="0">
                <a:solidFill>
                  <a:srgbClr val="FFFFFF"/>
                </a:solidFill>
                <a:latin typeface="+mj-lt"/>
              </a:rPr>
              <a:t>X</a:t>
            </a:r>
            <a:endParaRPr lang="en-US" sz="600" b="1" dirty="0">
              <a:solidFill>
                <a:srgbClr val="FFFFFF"/>
              </a:solidFill>
              <a:latin typeface="+mj-lt"/>
            </a:endParaRPr>
          </a:p>
        </p:txBody>
      </p:sp>
      <p:sp>
        <p:nvSpPr>
          <p:cNvPr id="156" name="Oval 155"/>
          <p:cNvSpPr/>
          <p:nvPr/>
        </p:nvSpPr>
        <p:spPr>
          <a:xfrm>
            <a:off x="4937518" y="2276768"/>
            <a:ext cx="182880" cy="182880"/>
          </a:xfrm>
          <a:prstGeom prst="ellipse">
            <a:avLst/>
          </a:prstGeom>
          <a:solidFill>
            <a:srgbClr val="FF8F8F"/>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600" b="1" dirty="0" smtClean="0">
                <a:solidFill>
                  <a:srgbClr val="FFFFFF"/>
                </a:solidFill>
                <a:latin typeface="+mj-lt"/>
              </a:rPr>
              <a:t>X</a:t>
            </a:r>
            <a:endParaRPr lang="en-US" sz="600" b="1" dirty="0">
              <a:solidFill>
                <a:srgbClr val="FFFFFF"/>
              </a:solidFill>
              <a:latin typeface="+mj-lt"/>
            </a:endParaRPr>
          </a:p>
        </p:txBody>
      </p:sp>
      <p:sp>
        <p:nvSpPr>
          <p:cNvPr id="157" name="Oval 156"/>
          <p:cNvSpPr/>
          <p:nvPr/>
        </p:nvSpPr>
        <p:spPr>
          <a:xfrm>
            <a:off x="4937518" y="2506395"/>
            <a:ext cx="182880" cy="182880"/>
          </a:xfrm>
          <a:prstGeom prst="ellipse">
            <a:avLst/>
          </a:prstGeom>
          <a:solidFill>
            <a:srgbClr val="FF8F8F"/>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600" b="1" dirty="0" smtClean="0">
                <a:solidFill>
                  <a:srgbClr val="FFFFFF"/>
                </a:solidFill>
                <a:latin typeface="+mj-lt"/>
              </a:rPr>
              <a:t>X</a:t>
            </a:r>
            <a:endParaRPr lang="en-US" sz="600" b="1" dirty="0">
              <a:solidFill>
                <a:srgbClr val="FFFFFF"/>
              </a:solidFill>
              <a:latin typeface="+mj-lt"/>
            </a:endParaRPr>
          </a:p>
        </p:txBody>
      </p:sp>
      <p:sp>
        <p:nvSpPr>
          <p:cNvPr id="158" name="Oval 157"/>
          <p:cNvSpPr/>
          <p:nvPr/>
        </p:nvSpPr>
        <p:spPr>
          <a:xfrm>
            <a:off x="4937518" y="2726190"/>
            <a:ext cx="182880" cy="182880"/>
          </a:xfrm>
          <a:prstGeom prst="ellipse">
            <a:avLst/>
          </a:prstGeom>
          <a:solidFill>
            <a:srgbClr val="FF8F8F"/>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600" b="1" dirty="0" smtClean="0">
                <a:solidFill>
                  <a:srgbClr val="FFFFFF"/>
                </a:solidFill>
                <a:latin typeface="+mj-lt"/>
              </a:rPr>
              <a:t>X</a:t>
            </a:r>
            <a:endParaRPr lang="en-US" sz="600" b="1" dirty="0">
              <a:solidFill>
                <a:srgbClr val="FFFFFF"/>
              </a:solidFill>
              <a:latin typeface="+mj-lt"/>
            </a:endParaRPr>
          </a:p>
        </p:txBody>
      </p:sp>
      <p:sp>
        <p:nvSpPr>
          <p:cNvPr id="159" name="Oval 158"/>
          <p:cNvSpPr/>
          <p:nvPr/>
        </p:nvSpPr>
        <p:spPr>
          <a:xfrm>
            <a:off x="4937518" y="2955817"/>
            <a:ext cx="182880" cy="182880"/>
          </a:xfrm>
          <a:prstGeom prst="ellipse">
            <a:avLst/>
          </a:prstGeom>
          <a:solidFill>
            <a:srgbClr val="FF8F8F"/>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600" b="1" dirty="0" smtClean="0">
                <a:solidFill>
                  <a:srgbClr val="FFFFFF"/>
                </a:solidFill>
                <a:latin typeface="+mj-lt"/>
              </a:rPr>
              <a:t>X</a:t>
            </a:r>
            <a:endParaRPr lang="en-US" sz="600" b="1" dirty="0">
              <a:solidFill>
                <a:srgbClr val="FFFFFF"/>
              </a:solidFill>
              <a:latin typeface="+mj-lt"/>
            </a:endParaRPr>
          </a:p>
        </p:txBody>
      </p:sp>
      <p:sp>
        <p:nvSpPr>
          <p:cNvPr id="160" name="Oval 159"/>
          <p:cNvSpPr/>
          <p:nvPr/>
        </p:nvSpPr>
        <p:spPr>
          <a:xfrm>
            <a:off x="4937518" y="3195276"/>
            <a:ext cx="182880" cy="182880"/>
          </a:xfrm>
          <a:prstGeom prst="ellipse">
            <a:avLst/>
          </a:prstGeom>
          <a:solidFill>
            <a:srgbClr val="FF8F8F"/>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600" b="1" dirty="0" smtClean="0">
                <a:solidFill>
                  <a:srgbClr val="FFFFFF"/>
                </a:solidFill>
                <a:latin typeface="+mj-lt"/>
              </a:rPr>
              <a:t>X</a:t>
            </a:r>
            <a:endParaRPr lang="en-US" sz="600" b="1" dirty="0">
              <a:solidFill>
                <a:srgbClr val="FFFFFF"/>
              </a:solidFill>
              <a:latin typeface="+mj-lt"/>
            </a:endParaRPr>
          </a:p>
        </p:txBody>
      </p:sp>
      <p:sp>
        <p:nvSpPr>
          <p:cNvPr id="161" name="Oval 160"/>
          <p:cNvSpPr/>
          <p:nvPr/>
        </p:nvSpPr>
        <p:spPr>
          <a:xfrm>
            <a:off x="4937518" y="4616249"/>
            <a:ext cx="182880" cy="182880"/>
          </a:xfrm>
          <a:prstGeom prst="ellipse">
            <a:avLst/>
          </a:prstGeom>
          <a:solidFill>
            <a:srgbClr val="FF8F8F"/>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600" b="1" dirty="0" smtClean="0">
                <a:solidFill>
                  <a:srgbClr val="FFFFFF"/>
                </a:solidFill>
                <a:latin typeface="+mj-lt"/>
              </a:rPr>
              <a:t>X</a:t>
            </a:r>
            <a:endParaRPr lang="en-US" sz="600" b="1" dirty="0">
              <a:solidFill>
                <a:srgbClr val="FFFFFF"/>
              </a:solidFill>
              <a:latin typeface="+mj-lt"/>
            </a:endParaRPr>
          </a:p>
        </p:txBody>
      </p:sp>
      <p:sp>
        <p:nvSpPr>
          <p:cNvPr id="162" name="Oval 161"/>
          <p:cNvSpPr/>
          <p:nvPr/>
        </p:nvSpPr>
        <p:spPr>
          <a:xfrm>
            <a:off x="4937518" y="4845876"/>
            <a:ext cx="182880" cy="182880"/>
          </a:xfrm>
          <a:prstGeom prst="ellipse">
            <a:avLst/>
          </a:prstGeom>
          <a:solidFill>
            <a:srgbClr val="FF8F8F"/>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600" b="1" dirty="0" smtClean="0">
                <a:solidFill>
                  <a:srgbClr val="FFFFFF"/>
                </a:solidFill>
                <a:latin typeface="+mj-lt"/>
              </a:rPr>
              <a:t>X</a:t>
            </a:r>
            <a:endParaRPr lang="en-US" sz="600" b="1" dirty="0">
              <a:solidFill>
                <a:srgbClr val="FFFFFF"/>
              </a:solidFill>
              <a:latin typeface="+mj-lt"/>
            </a:endParaRPr>
          </a:p>
        </p:txBody>
      </p:sp>
      <p:sp>
        <p:nvSpPr>
          <p:cNvPr id="163" name="Oval 162"/>
          <p:cNvSpPr/>
          <p:nvPr/>
        </p:nvSpPr>
        <p:spPr>
          <a:xfrm>
            <a:off x="4937518" y="5065671"/>
            <a:ext cx="182880" cy="182880"/>
          </a:xfrm>
          <a:prstGeom prst="ellipse">
            <a:avLst/>
          </a:prstGeom>
          <a:solidFill>
            <a:srgbClr val="FF8F8F"/>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600" b="1" dirty="0" smtClean="0">
                <a:solidFill>
                  <a:srgbClr val="FFFFFF"/>
                </a:solidFill>
                <a:latin typeface="+mj-lt"/>
              </a:rPr>
              <a:t>X</a:t>
            </a:r>
            <a:endParaRPr lang="en-US" sz="600" b="1" dirty="0">
              <a:solidFill>
                <a:srgbClr val="FFFFFF"/>
              </a:solidFill>
              <a:latin typeface="+mj-lt"/>
            </a:endParaRPr>
          </a:p>
        </p:txBody>
      </p:sp>
      <p:sp>
        <p:nvSpPr>
          <p:cNvPr id="164" name="Oval 163"/>
          <p:cNvSpPr/>
          <p:nvPr/>
        </p:nvSpPr>
        <p:spPr>
          <a:xfrm>
            <a:off x="4937518" y="5295298"/>
            <a:ext cx="182880" cy="182880"/>
          </a:xfrm>
          <a:prstGeom prst="ellipse">
            <a:avLst/>
          </a:prstGeom>
          <a:solidFill>
            <a:srgbClr val="FF8F8F"/>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600" b="1" dirty="0" smtClean="0">
                <a:solidFill>
                  <a:srgbClr val="FFFFFF"/>
                </a:solidFill>
                <a:latin typeface="+mj-lt"/>
              </a:rPr>
              <a:t>X</a:t>
            </a:r>
            <a:endParaRPr lang="en-US" sz="600" b="1" dirty="0">
              <a:solidFill>
                <a:srgbClr val="FFFFFF"/>
              </a:solidFill>
              <a:latin typeface="+mj-lt"/>
            </a:endParaRPr>
          </a:p>
        </p:txBody>
      </p:sp>
      <p:sp>
        <p:nvSpPr>
          <p:cNvPr id="165" name="Oval 164"/>
          <p:cNvSpPr/>
          <p:nvPr/>
        </p:nvSpPr>
        <p:spPr>
          <a:xfrm>
            <a:off x="4937518" y="5524925"/>
            <a:ext cx="182880" cy="182880"/>
          </a:xfrm>
          <a:prstGeom prst="ellipse">
            <a:avLst/>
          </a:prstGeom>
          <a:solidFill>
            <a:srgbClr val="FF8F8F"/>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600" b="1" dirty="0" smtClean="0">
                <a:solidFill>
                  <a:srgbClr val="FFFFFF"/>
                </a:solidFill>
                <a:latin typeface="+mj-lt"/>
              </a:rPr>
              <a:t>X</a:t>
            </a:r>
            <a:endParaRPr lang="en-US" sz="600" b="1" dirty="0">
              <a:solidFill>
                <a:srgbClr val="FFFFFF"/>
              </a:solidFill>
              <a:latin typeface="+mj-lt"/>
            </a:endParaRPr>
          </a:p>
        </p:txBody>
      </p:sp>
      <p:sp>
        <p:nvSpPr>
          <p:cNvPr id="166" name="Oval 165"/>
          <p:cNvSpPr/>
          <p:nvPr/>
        </p:nvSpPr>
        <p:spPr>
          <a:xfrm>
            <a:off x="4937518" y="5744720"/>
            <a:ext cx="182880" cy="182880"/>
          </a:xfrm>
          <a:prstGeom prst="ellipse">
            <a:avLst/>
          </a:prstGeom>
          <a:solidFill>
            <a:srgbClr val="FF8F8F"/>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600" b="1" dirty="0" smtClean="0">
                <a:solidFill>
                  <a:srgbClr val="FFFFFF"/>
                </a:solidFill>
                <a:latin typeface="+mj-lt"/>
              </a:rPr>
              <a:t>X</a:t>
            </a:r>
            <a:endParaRPr lang="en-US" sz="600" b="1" dirty="0">
              <a:solidFill>
                <a:srgbClr val="FFFFFF"/>
              </a:solidFill>
              <a:latin typeface="+mj-lt"/>
            </a:endParaRPr>
          </a:p>
        </p:txBody>
      </p:sp>
      <p:sp>
        <p:nvSpPr>
          <p:cNvPr id="167" name="Oval 166"/>
          <p:cNvSpPr/>
          <p:nvPr/>
        </p:nvSpPr>
        <p:spPr>
          <a:xfrm>
            <a:off x="4937518" y="5974347"/>
            <a:ext cx="182880" cy="182880"/>
          </a:xfrm>
          <a:prstGeom prst="ellipse">
            <a:avLst/>
          </a:prstGeom>
          <a:solidFill>
            <a:srgbClr val="FF8F8F"/>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600" b="1" dirty="0" smtClean="0">
                <a:solidFill>
                  <a:srgbClr val="FFFFFF"/>
                </a:solidFill>
                <a:latin typeface="+mj-lt"/>
              </a:rPr>
              <a:t>X</a:t>
            </a:r>
            <a:endParaRPr lang="en-US" sz="600" b="1" dirty="0">
              <a:solidFill>
                <a:srgbClr val="FFFFFF"/>
              </a:solidFill>
              <a:latin typeface="+mj-lt"/>
            </a:endParaRPr>
          </a:p>
        </p:txBody>
      </p:sp>
      <p:sp>
        <p:nvSpPr>
          <p:cNvPr id="168" name="Oval 167"/>
          <p:cNvSpPr/>
          <p:nvPr/>
        </p:nvSpPr>
        <p:spPr>
          <a:xfrm>
            <a:off x="4937518" y="3459797"/>
            <a:ext cx="182880" cy="182880"/>
          </a:xfrm>
          <a:prstGeom prst="ellipse">
            <a:avLst/>
          </a:prstGeom>
          <a:solidFill>
            <a:srgbClr val="FF8F8F"/>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600" b="1" dirty="0" smtClean="0">
                <a:solidFill>
                  <a:srgbClr val="FFFFFF"/>
                </a:solidFill>
                <a:latin typeface="+mj-lt"/>
              </a:rPr>
              <a:t>X</a:t>
            </a:r>
            <a:endParaRPr lang="en-US" sz="600" b="1" dirty="0">
              <a:solidFill>
                <a:srgbClr val="FFFFFF"/>
              </a:solidFill>
              <a:latin typeface="+mj-lt"/>
            </a:endParaRPr>
          </a:p>
        </p:txBody>
      </p:sp>
      <p:sp>
        <p:nvSpPr>
          <p:cNvPr id="169" name="Oval 168"/>
          <p:cNvSpPr/>
          <p:nvPr/>
        </p:nvSpPr>
        <p:spPr>
          <a:xfrm>
            <a:off x="4937518" y="3807005"/>
            <a:ext cx="182880" cy="182880"/>
          </a:xfrm>
          <a:prstGeom prst="ellipse">
            <a:avLst/>
          </a:prstGeom>
          <a:solidFill>
            <a:srgbClr val="FF8F8F"/>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600" b="1" dirty="0" smtClean="0">
                <a:solidFill>
                  <a:srgbClr val="FFFFFF"/>
                </a:solidFill>
                <a:latin typeface="+mj-lt"/>
              </a:rPr>
              <a:t>X</a:t>
            </a:r>
            <a:endParaRPr lang="en-US" sz="600" b="1" dirty="0">
              <a:solidFill>
                <a:srgbClr val="FFFFFF"/>
              </a:solidFill>
              <a:latin typeface="+mj-lt"/>
            </a:endParaRPr>
          </a:p>
        </p:txBody>
      </p:sp>
      <p:sp>
        <p:nvSpPr>
          <p:cNvPr id="170" name="Oval 169"/>
          <p:cNvSpPr/>
          <p:nvPr/>
        </p:nvSpPr>
        <p:spPr>
          <a:xfrm>
            <a:off x="4947227" y="4062773"/>
            <a:ext cx="182880" cy="182880"/>
          </a:xfrm>
          <a:prstGeom prst="ellipse">
            <a:avLst/>
          </a:prstGeom>
          <a:solidFill>
            <a:srgbClr val="FF8F8F"/>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600" b="1" dirty="0" smtClean="0">
                <a:solidFill>
                  <a:srgbClr val="FFFFFF"/>
                </a:solidFill>
                <a:latin typeface="+mj-lt"/>
              </a:rPr>
              <a:t>X</a:t>
            </a:r>
            <a:endParaRPr lang="en-US" sz="600" b="1" dirty="0">
              <a:solidFill>
                <a:srgbClr val="FFFFFF"/>
              </a:solidFill>
              <a:latin typeface="+mj-lt"/>
            </a:endParaRPr>
          </a:p>
        </p:txBody>
      </p:sp>
      <p:sp>
        <p:nvSpPr>
          <p:cNvPr id="171" name="Oval 170"/>
          <p:cNvSpPr/>
          <p:nvPr/>
        </p:nvSpPr>
        <p:spPr>
          <a:xfrm>
            <a:off x="4937272" y="4387365"/>
            <a:ext cx="182880" cy="182880"/>
          </a:xfrm>
          <a:prstGeom prst="ellipse">
            <a:avLst/>
          </a:prstGeom>
          <a:solidFill>
            <a:srgbClr val="FF8F8F"/>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600" b="1" dirty="0" smtClean="0">
                <a:solidFill>
                  <a:srgbClr val="FFFFFF"/>
                </a:solidFill>
                <a:latin typeface="+mj-lt"/>
              </a:rPr>
              <a:t>X</a:t>
            </a:r>
            <a:endParaRPr lang="en-US" sz="600" b="1" dirty="0">
              <a:solidFill>
                <a:srgbClr val="FFFFFF"/>
              </a:solidFill>
              <a:latin typeface="+mj-lt"/>
            </a:endParaRPr>
          </a:p>
        </p:txBody>
      </p:sp>
      <p:sp>
        <p:nvSpPr>
          <p:cNvPr id="172" name="Oval 171"/>
          <p:cNvSpPr/>
          <p:nvPr/>
        </p:nvSpPr>
        <p:spPr>
          <a:xfrm>
            <a:off x="9305990" y="2969088"/>
            <a:ext cx="182880" cy="182880"/>
          </a:xfrm>
          <a:prstGeom prst="ellipse">
            <a:avLst/>
          </a:prstGeom>
          <a:solidFill>
            <a:srgbClr val="FF8F8F"/>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600" b="1" dirty="0" smtClean="0">
                <a:solidFill>
                  <a:srgbClr val="FFFFFF"/>
                </a:solidFill>
                <a:latin typeface="+mj-lt"/>
              </a:rPr>
              <a:t>X</a:t>
            </a:r>
            <a:endParaRPr lang="en-US" sz="600" b="1" dirty="0">
              <a:solidFill>
                <a:srgbClr val="FFFFFF"/>
              </a:solidFill>
              <a:latin typeface="+mj-lt"/>
            </a:endParaRPr>
          </a:p>
        </p:txBody>
      </p:sp>
      <p:sp>
        <p:nvSpPr>
          <p:cNvPr id="173" name="Oval 172"/>
          <p:cNvSpPr/>
          <p:nvPr/>
        </p:nvSpPr>
        <p:spPr>
          <a:xfrm>
            <a:off x="9305990" y="3208547"/>
            <a:ext cx="182880" cy="182880"/>
          </a:xfrm>
          <a:prstGeom prst="ellipse">
            <a:avLst/>
          </a:prstGeom>
          <a:solidFill>
            <a:srgbClr val="FF8F8F"/>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600" b="1" dirty="0" smtClean="0">
                <a:solidFill>
                  <a:srgbClr val="FFFFFF"/>
                </a:solidFill>
                <a:latin typeface="+mj-lt"/>
              </a:rPr>
              <a:t>X</a:t>
            </a:r>
            <a:endParaRPr lang="en-US" sz="600" b="1" dirty="0">
              <a:solidFill>
                <a:srgbClr val="FFFFFF"/>
              </a:solidFill>
              <a:latin typeface="+mj-lt"/>
            </a:endParaRPr>
          </a:p>
        </p:txBody>
      </p:sp>
      <p:sp>
        <p:nvSpPr>
          <p:cNvPr id="174" name="Oval 173"/>
          <p:cNvSpPr/>
          <p:nvPr/>
        </p:nvSpPr>
        <p:spPr>
          <a:xfrm>
            <a:off x="9305990" y="3473068"/>
            <a:ext cx="182880" cy="182880"/>
          </a:xfrm>
          <a:prstGeom prst="ellipse">
            <a:avLst/>
          </a:prstGeom>
          <a:solidFill>
            <a:srgbClr val="FF8F8F"/>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600" b="1" dirty="0" smtClean="0">
                <a:solidFill>
                  <a:srgbClr val="FFFFFF"/>
                </a:solidFill>
                <a:latin typeface="+mj-lt"/>
              </a:rPr>
              <a:t>X</a:t>
            </a:r>
            <a:endParaRPr lang="en-US" sz="600" b="1" dirty="0">
              <a:solidFill>
                <a:srgbClr val="FFFFFF"/>
              </a:solidFill>
              <a:latin typeface="+mj-lt"/>
            </a:endParaRPr>
          </a:p>
        </p:txBody>
      </p:sp>
      <p:sp>
        <p:nvSpPr>
          <p:cNvPr id="175" name="Oval 174"/>
          <p:cNvSpPr/>
          <p:nvPr/>
        </p:nvSpPr>
        <p:spPr>
          <a:xfrm>
            <a:off x="9305990" y="3820276"/>
            <a:ext cx="182880" cy="182880"/>
          </a:xfrm>
          <a:prstGeom prst="ellipse">
            <a:avLst/>
          </a:prstGeom>
          <a:solidFill>
            <a:srgbClr val="FF8F8F"/>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600" b="1" dirty="0" smtClean="0">
                <a:solidFill>
                  <a:srgbClr val="FFFFFF"/>
                </a:solidFill>
                <a:latin typeface="+mj-lt"/>
              </a:rPr>
              <a:t>X</a:t>
            </a:r>
            <a:endParaRPr lang="en-US" sz="600" b="1" dirty="0">
              <a:solidFill>
                <a:srgbClr val="FFFFFF"/>
              </a:solidFill>
              <a:latin typeface="+mj-lt"/>
            </a:endParaRPr>
          </a:p>
        </p:txBody>
      </p:sp>
      <p:sp>
        <p:nvSpPr>
          <p:cNvPr id="176" name="Oval 175"/>
          <p:cNvSpPr/>
          <p:nvPr/>
        </p:nvSpPr>
        <p:spPr>
          <a:xfrm>
            <a:off x="9305990" y="4076044"/>
            <a:ext cx="182880" cy="182880"/>
          </a:xfrm>
          <a:prstGeom prst="ellipse">
            <a:avLst/>
          </a:prstGeom>
          <a:solidFill>
            <a:srgbClr val="FF8F8F"/>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600" b="1" dirty="0" smtClean="0">
                <a:solidFill>
                  <a:srgbClr val="FFFFFF"/>
                </a:solidFill>
                <a:latin typeface="+mj-lt"/>
              </a:rPr>
              <a:t>X</a:t>
            </a:r>
            <a:endParaRPr lang="en-US" sz="600" b="1" dirty="0">
              <a:solidFill>
                <a:srgbClr val="FFFFFF"/>
              </a:solidFill>
              <a:latin typeface="+mj-lt"/>
            </a:endParaRPr>
          </a:p>
        </p:txBody>
      </p:sp>
      <p:sp>
        <p:nvSpPr>
          <p:cNvPr id="100" name="Rectangle 99">
            <a:hlinkClick r:id="rId9" action="ppaction://hlinksldjump"/>
          </p:cNvPr>
          <p:cNvSpPr/>
          <p:nvPr/>
        </p:nvSpPr>
        <p:spPr>
          <a:xfrm>
            <a:off x="11470647" y="6479716"/>
            <a:ext cx="731520" cy="381939"/>
          </a:xfrm>
          <a:prstGeom prst="rect">
            <a:avLst/>
          </a:prstGeom>
          <a:solidFill>
            <a:srgbClr val="EAAA00"/>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b="1" dirty="0" smtClean="0">
                <a:solidFill>
                  <a:schemeClr val="tx1"/>
                </a:solidFill>
              </a:rPr>
              <a:t>Back</a:t>
            </a:r>
            <a:endParaRPr lang="en-GB" b="1" dirty="0">
              <a:solidFill>
                <a:schemeClr val="tx1"/>
              </a:solidFill>
            </a:endParaRPr>
          </a:p>
        </p:txBody>
      </p:sp>
    </p:spTree>
    <p:extLst>
      <p:ext uri="{BB962C8B-B14F-4D97-AF65-F5344CB8AC3E}">
        <p14:creationId xmlns:p14="http://schemas.microsoft.com/office/powerpoint/2010/main" val="8706587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Title 2"/>
          <p:cNvSpPr txBox="1">
            <a:spLocks/>
          </p:cNvSpPr>
          <p:nvPr/>
        </p:nvSpPr>
        <p:spPr>
          <a:xfrm>
            <a:off x="153265" y="94959"/>
            <a:ext cx="11704320" cy="364003"/>
          </a:xfrm>
          <a:prstGeom prst="rect">
            <a:avLst/>
          </a:prstGeom>
          <a:noFill/>
        </p:spPr>
        <p:txBody>
          <a:bodyPr vert="horz" lIns="0" tIns="0" rIns="0" bIns="0" rtlCol="0" anchor="t" anchorCtr="0">
            <a:noAutofit/>
          </a:bodyPr>
          <a:lstStyle>
            <a:defPPr>
              <a:defRPr lang="en-US"/>
            </a:defPPr>
            <a:lvl1pPr>
              <a:lnSpc>
                <a:spcPct val="70000"/>
              </a:lnSpc>
              <a:defRPr sz="2800" b="1" i="0" kern="0">
                <a:solidFill>
                  <a:srgbClr val="00338D"/>
                </a:solidFill>
                <a:latin typeface="Univers 47 CondensedLight" panose="00000400000000000000" pitchFamily="2" charset="0"/>
                <a:cs typeface="KPMG Extralight"/>
              </a:defRPr>
            </a:lvl1pPr>
          </a:lstStyle>
          <a:p>
            <a:pPr>
              <a:defRPr/>
            </a:pPr>
            <a:r>
              <a:rPr lang="en-US" sz="4400" b="0" kern="1200" dirty="0" err="1" smtClean="0">
                <a:latin typeface="KPMG Extralight" panose="020B0303030202040204" pitchFamily="34" charset="0"/>
                <a:cs typeface="+mj-cs"/>
              </a:rPr>
              <a:t>FBNQuest</a:t>
            </a:r>
            <a:r>
              <a:rPr lang="en-US" sz="4400" b="0" kern="1200" dirty="0" smtClean="0">
                <a:latin typeface="KPMG Extralight" panose="020B0303030202040204" pitchFamily="34" charset="0"/>
                <a:cs typeface="+mj-cs"/>
              </a:rPr>
              <a:t> Internet Banking Channel Benchmarking – Wealth Management Capabilities </a:t>
            </a:r>
            <a:endParaRPr lang="en-US" sz="4400" b="0" kern="1200" baseline="30000" dirty="0">
              <a:latin typeface="KPMG Extralight" panose="020B0303030202040204" pitchFamily="34" charset="0"/>
              <a:ea typeface="+mj-ea"/>
              <a:cs typeface="+mj-cs"/>
            </a:endParaRPr>
          </a:p>
        </p:txBody>
      </p:sp>
      <p:sp>
        <p:nvSpPr>
          <p:cNvPr id="108" name="Rectangle 107"/>
          <p:cNvSpPr/>
          <p:nvPr/>
        </p:nvSpPr>
        <p:spPr>
          <a:xfrm>
            <a:off x="86589" y="655361"/>
            <a:ext cx="12105411" cy="523220"/>
          </a:xfrm>
          <a:prstGeom prst="rect">
            <a:avLst/>
          </a:prstGeom>
        </p:spPr>
        <p:txBody>
          <a:bodyPr wrap="square">
            <a:spAutoFit/>
          </a:bodyPr>
          <a:lstStyle/>
          <a:p>
            <a:pPr defTabSz="713603">
              <a:defRPr/>
            </a:pPr>
            <a:r>
              <a:rPr lang="en-US" sz="1400" dirty="0" err="1" smtClean="0">
                <a:solidFill>
                  <a:srgbClr val="00338D"/>
                </a:solidFill>
              </a:rPr>
              <a:t>FBNQuest’s</a:t>
            </a:r>
            <a:r>
              <a:rPr lang="en-US" sz="1400" dirty="0" smtClean="0">
                <a:solidFill>
                  <a:srgbClr val="00338D"/>
                </a:solidFill>
              </a:rPr>
              <a:t> internet banking self-service capabilities for wealth management is </a:t>
            </a:r>
            <a:r>
              <a:rPr lang="en-US" sz="1400" dirty="0">
                <a:solidFill>
                  <a:srgbClr val="00338D"/>
                </a:solidFill>
              </a:rPr>
              <a:t>not competitive </a:t>
            </a:r>
            <a:r>
              <a:rPr lang="en-US" sz="1400" dirty="0" smtClean="0">
                <a:solidFill>
                  <a:srgbClr val="00338D"/>
                </a:solidFill>
              </a:rPr>
              <a:t>in comparison with local </a:t>
            </a:r>
            <a:r>
              <a:rPr lang="en-US" sz="1400" dirty="0">
                <a:solidFill>
                  <a:srgbClr val="00338D"/>
                </a:solidFill>
              </a:rPr>
              <a:t>and </a:t>
            </a:r>
            <a:r>
              <a:rPr lang="en-US" sz="1400" dirty="0" smtClean="0">
                <a:solidFill>
                  <a:srgbClr val="00338D"/>
                </a:solidFill>
              </a:rPr>
              <a:t>global benchmarks.</a:t>
            </a:r>
            <a:endParaRPr lang="en-US" sz="1400" dirty="0">
              <a:solidFill>
                <a:srgbClr val="00338D"/>
              </a:solidFill>
            </a:endParaRPr>
          </a:p>
          <a:p>
            <a:pPr defTabSz="713603">
              <a:defRPr/>
            </a:pPr>
            <a:r>
              <a:rPr lang="en-US" sz="1400" dirty="0" smtClean="0">
                <a:solidFill>
                  <a:srgbClr val="00338D"/>
                </a:solidFill>
              </a:rPr>
              <a:t> </a:t>
            </a:r>
            <a:endParaRPr lang="en-US" sz="1400" dirty="0">
              <a:solidFill>
                <a:srgbClr val="00338D"/>
              </a:solidFill>
            </a:endParaRPr>
          </a:p>
        </p:txBody>
      </p:sp>
      <p:sp>
        <p:nvSpPr>
          <p:cNvPr id="228" name="Rectangle 227"/>
          <p:cNvSpPr/>
          <p:nvPr/>
        </p:nvSpPr>
        <p:spPr>
          <a:xfrm>
            <a:off x="9286653" y="6437754"/>
            <a:ext cx="2234778" cy="265647"/>
          </a:xfrm>
          <a:prstGeom prst="rect">
            <a:avLst/>
          </a:prstGeom>
          <a:solidFill>
            <a:schemeClr val="bg1"/>
          </a:solidFill>
          <a:ln w="12700">
            <a:solidFill>
              <a:srgbClr val="007C9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spcBef>
                <a:spcPct val="0"/>
              </a:spcBef>
              <a:spcAft>
                <a:spcPct val="0"/>
              </a:spcAft>
            </a:pPr>
            <a:endParaRPr lang="en-US" sz="1100" b="1" dirty="0">
              <a:solidFill>
                <a:prstClr val="black"/>
              </a:solidFill>
              <a:latin typeface="+mj-lt"/>
              <a:cs typeface="Arial" pitchFamily="34" charset="0"/>
            </a:endParaRPr>
          </a:p>
        </p:txBody>
      </p:sp>
      <p:sp>
        <p:nvSpPr>
          <p:cNvPr id="229" name="Rectangle 228"/>
          <p:cNvSpPr/>
          <p:nvPr/>
        </p:nvSpPr>
        <p:spPr>
          <a:xfrm>
            <a:off x="9545331" y="6515594"/>
            <a:ext cx="506549" cy="138499"/>
          </a:xfrm>
          <a:prstGeom prst="rect">
            <a:avLst/>
          </a:prstGeom>
        </p:spPr>
        <p:txBody>
          <a:bodyPr wrap="none" lIns="0" tIns="0" rIns="0" bIns="0">
            <a:spAutoFit/>
          </a:bodyPr>
          <a:lstStyle/>
          <a:p>
            <a:pPr fontAlgn="base">
              <a:spcBef>
                <a:spcPct val="0"/>
              </a:spcBef>
              <a:spcAft>
                <a:spcPct val="0"/>
              </a:spcAft>
            </a:pPr>
            <a:r>
              <a:rPr lang="en-GB" sz="900" b="1" dirty="0" smtClean="0">
                <a:solidFill>
                  <a:prstClr val="black"/>
                </a:solidFill>
                <a:latin typeface="+mj-lt"/>
                <a:cs typeface="Arial" pitchFamily="34" charset="0"/>
              </a:rPr>
              <a:t>Available</a:t>
            </a:r>
            <a:endParaRPr lang="en-US" sz="900" b="1" dirty="0">
              <a:solidFill>
                <a:prstClr val="black"/>
              </a:solidFill>
              <a:latin typeface="+mj-lt"/>
              <a:cs typeface="Arial" pitchFamily="34" charset="0"/>
            </a:endParaRPr>
          </a:p>
        </p:txBody>
      </p:sp>
      <p:sp>
        <p:nvSpPr>
          <p:cNvPr id="230" name="Rectangle 229"/>
          <p:cNvSpPr/>
          <p:nvPr/>
        </p:nvSpPr>
        <p:spPr>
          <a:xfrm>
            <a:off x="10637218" y="6522519"/>
            <a:ext cx="743793" cy="138499"/>
          </a:xfrm>
          <a:prstGeom prst="rect">
            <a:avLst/>
          </a:prstGeom>
        </p:spPr>
        <p:txBody>
          <a:bodyPr wrap="none" lIns="0" tIns="0" rIns="0" bIns="0">
            <a:spAutoFit/>
          </a:bodyPr>
          <a:lstStyle/>
          <a:p>
            <a:pPr fontAlgn="base">
              <a:spcBef>
                <a:spcPct val="0"/>
              </a:spcBef>
              <a:spcAft>
                <a:spcPct val="0"/>
              </a:spcAft>
            </a:pPr>
            <a:r>
              <a:rPr lang="en-US" sz="900" b="1" dirty="0" smtClean="0">
                <a:solidFill>
                  <a:prstClr val="black"/>
                </a:solidFill>
                <a:latin typeface="+mj-lt"/>
                <a:cs typeface="Arial" pitchFamily="34" charset="0"/>
              </a:rPr>
              <a:t>Not Available</a:t>
            </a:r>
            <a:endParaRPr lang="en-US" sz="900" b="1" dirty="0">
              <a:solidFill>
                <a:prstClr val="black"/>
              </a:solidFill>
              <a:latin typeface="+mj-lt"/>
              <a:cs typeface="Arial" pitchFamily="34" charset="0"/>
            </a:endParaRPr>
          </a:p>
        </p:txBody>
      </p:sp>
      <p:sp>
        <p:nvSpPr>
          <p:cNvPr id="231" name="Rectangle 230"/>
          <p:cNvSpPr/>
          <p:nvPr/>
        </p:nvSpPr>
        <p:spPr>
          <a:xfrm>
            <a:off x="9286653" y="6278783"/>
            <a:ext cx="2234778" cy="158971"/>
          </a:xfrm>
          <a:prstGeom prst="rect">
            <a:avLst/>
          </a:prstGeom>
          <a:solidFill>
            <a:srgbClr val="007C92"/>
          </a:solidFill>
          <a:ln w="12700">
            <a:solidFill>
              <a:srgbClr val="007C9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GB" sz="900" b="1" dirty="0" smtClean="0">
                <a:solidFill>
                  <a:srgbClr val="FFFFFF"/>
                </a:solidFill>
                <a:latin typeface="+mj-lt"/>
                <a:cs typeface="Arial" pitchFamily="34" charset="0"/>
              </a:rPr>
              <a:t>Availability</a:t>
            </a:r>
            <a:endParaRPr lang="en-US" sz="900" b="1" dirty="0">
              <a:solidFill>
                <a:srgbClr val="FFFFFF"/>
              </a:solidFill>
              <a:latin typeface="+mj-lt"/>
              <a:cs typeface="Arial" pitchFamily="34" charset="0"/>
            </a:endParaRPr>
          </a:p>
        </p:txBody>
      </p:sp>
      <p:sp>
        <p:nvSpPr>
          <p:cNvPr id="232" name="Oval 231"/>
          <p:cNvSpPr/>
          <p:nvPr/>
        </p:nvSpPr>
        <p:spPr>
          <a:xfrm>
            <a:off x="10398584" y="6493404"/>
            <a:ext cx="182880" cy="182880"/>
          </a:xfrm>
          <a:prstGeom prst="ellipse">
            <a:avLst/>
          </a:prstGeom>
          <a:solidFill>
            <a:srgbClr val="FF8F8F"/>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600" b="1" dirty="0" smtClean="0">
                <a:solidFill>
                  <a:srgbClr val="FFFFFF"/>
                </a:solidFill>
                <a:latin typeface="+mj-lt"/>
              </a:rPr>
              <a:t>X</a:t>
            </a:r>
            <a:endParaRPr lang="en-US" sz="600" b="1" dirty="0">
              <a:solidFill>
                <a:srgbClr val="FFFFFF"/>
              </a:solidFill>
              <a:latin typeface="+mj-lt"/>
            </a:endParaRPr>
          </a:p>
        </p:txBody>
      </p:sp>
      <p:sp>
        <p:nvSpPr>
          <p:cNvPr id="233" name="Oval 232"/>
          <p:cNvSpPr/>
          <p:nvPr/>
        </p:nvSpPr>
        <p:spPr>
          <a:xfrm>
            <a:off x="9322828" y="6487917"/>
            <a:ext cx="182880" cy="18288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800" dirty="0" smtClean="0">
                <a:solidFill>
                  <a:srgbClr val="FFFFFF"/>
                </a:solidFill>
              </a:rPr>
              <a:t>✔</a:t>
            </a:r>
            <a:endParaRPr lang="en-US" sz="800" dirty="0">
              <a:solidFill>
                <a:srgbClr val="FFFFFF"/>
              </a:solidFill>
            </a:endParaRPr>
          </a:p>
        </p:txBody>
      </p:sp>
      <p:pic>
        <p:nvPicPr>
          <p:cNvPr id="72" name="Picture 7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89101" y="1165557"/>
            <a:ext cx="398284" cy="398284"/>
          </a:xfrm>
          <a:prstGeom prst="rect">
            <a:avLst/>
          </a:prstGeom>
        </p:spPr>
      </p:pic>
      <p:pic>
        <p:nvPicPr>
          <p:cNvPr id="73" name="Picture 7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65954" y="1513095"/>
            <a:ext cx="658299" cy="285714"/>
          </a:xfrm>
          <a:prstGeom prst="rect">
            <a:avLst/>
          </a:prstGeom>
        </p:spPr>
      </p:pic>
      <p:pic>
        <p:nvPicPr>
          <p:cNvPr id="74" name="Picture 7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39811" y="1116950"/>
            <a:ext cx="1035054" cy="621033"/>
          </a:xfrm>
          <a:prstGeom prst="rect">
            <a:avLst/>
          </a:prstGeom>
        </p:spPr>
      </p:pic>
      <p:graphicFrame>
        <p:nvGraphicFramePr>
          <p:cNvPr id="75" name="Table 74"/>
          <p:cNvGraphicFramePr>
            <a:graphicFrameLocks noGrp="1"/>
          </p:cNvGraphicFramePr>
          <p:nvPr>
            <p:extLst>
              <p:ext uri="{D42A27DB-BD31-4B8C-83A1-F6EECF244321}">
                <p14:modId xmlns:p14="http://schemas.microsoft.com/office/powerpoint/2010/main" val="3402152528"/>
              </p:ext>
            </p:extLst>
          </p:nvPr>
        </p:nvGraphicFramePr>
        <p:xfrm>
          <a:off x="153991" y="1020489"/>
          <a:ext cx="11367440" cy="4992647"/>
        </p:xfrm>
        <a:graphic>
          <a:graphicData uri="http://schemas.openxmlformats.org/drawingml/2006/table">
            <a:tbl>
              <a:tblPr firstRow="1" bandRow="1">
                <a:tableStyleId>{5940675A-B579-460E-94D1-54222C63F5DA}</a:tableStyleId>
              </a:tblPr>
              <a:tblGrid>
                <a:gridCol w="1987345"/>
                <a:gridCol w="1032387"/>
                <a:gridCol w="1243058"/>
                <a:gridCol w="1420930"/>
                <a:gridCol w="1227144"/>
                <a:gridCol w="1614716"/>
                <a:gridCol w="1420930"/>
                <a:gridCol w="1420930"/>
              </a:tblGrid>
              <a:tr h="151145">
                <a:tc gridSpan="2">
                  <a:txBody>
                    <a:bodyPr/>
                    <a:lstStyle/>
                    <a:p>
                      <a:pPr algn="ctr"/>
                      <a:r>
                        <a:rPr lang="en-US" sz="900" b="1" dirty="0" smtClean="0">
                          <a:solidFill>
                            <a:srgbClr val="002060"/>
                          </a:solidFill>
                        </a:rPr>
                        <a:t>Wealth Management</a:t>
                      </a:r>
                      <a:endParaRPr lang="en-US" sz="900" b="1" dirty="0">
                        <a:solidFill>
                          <a:srgbClr val="002060"/>
                        </a:solidFill>
                      </a:endParaRPr>
                    </a:p>
                  </a:txBody>
                  <a:tcPr anchor="ctr">
                    <a:lnL w="12700" cap="flat" cmpd="sng" algn="ctr">
                      <a:solidFill>
                        <a:srgbClr val="007C92"/>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solidFill>
                      <a:srgbClr val="BFCCE3"/>
                    </a:solidFill>
                  </a:tcPr>
                </a:tc>
                <a:tc hMerge="1">
                  <a:txBody>
                    <a:bodyPr/>
                    <a:lstStyle/>
                    <a:p>
                      <a:endParaRPr lang="en-US" sz="900" b="1" dirty="0">
                        <a:solidFill>
                          <a:srgbClr val="002060"/>
                        </a:solidFill>
                      </a:endParaRPr>
                    </a:p>
                  </a:txBody>
                  <a:tcPr>
                    <a:lnL w="12700" cap="flat" cmpd="sng" algn="ctr">
                      <a:solidFill>
                        <a:srgbClr val="007C92"/>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solidFill>
                      <a:srgbClr val="BFCCE3"/>
                    </a:solidFill>
                  </a:tcPr>
                </a:tc>
                <a:tc gridSpan="3">
                  <a:txBody>
                    <a:bodyPr/>
                    <a:lstStyle/>
                    <a:p>
                      <a:pPr algn="ctr"/>
                      <a:r>
                        <a:rPr lang="en-US" sz="900" b="1" dirty="0" smtClean="0">
                          <a:solidFill>
                            <a:schemeClr val="bg1"/>
                          </a:solidFill>
                        </a:rPr>
                        <a:t>Local</a:t>
                      </a:r>
                      <a:r>
                        <a:rPr lang="en-US" sz="900" b="1" baseline="0" dirty="0" smtClean="0">
                          <a:solidFill>
                            <a:schemeClr val="bg1"/>
                          </a:solidFill>
                        </a:rPr>
                        <a:t>  Competition</a:t>
                      </a:r>
                      <a:endParaRPr lang="en-US" sz="900" b="1" dirty="0">
                        <a:solidFill>
                          <a:schemeClr val="bg1"/>
                        </a:solidFill>
                      </a:endParaRPr>
                    </a:p>
                  </a:txBody>
                  <a:tcPr anchor="ctr">
                    <a:lnL w="12700" cap="flat" cmpd="sng" algn="ctr">
                      <a:solidFill>
                        <a:srgbClr val="007C92"/>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solidFill>
                      <a:schemeClr val="tx1">
                        <a:lumMod val="65000"/>
                        <a:lumOff val="35000"/>
                      </a:schemeClr>
                    </a:solidFill>
                  </a:tcPr>
                </a:tc>
                <a:tc hMerge="1">
                  <a:txBody>
                    <a:bodyPr/>
                    <a:lstStyle/>
                    <a:p>
                      <a:endParaRPr lang="en-US" sz="900" dirty="0"/>
                    </a:p>
                  </a:txBody>
                  <a:tcPr>
                    <a:lnL w="12700" cap="flat" cmpd="sng" algn="ctr">
                      <a:solidFill>
                        <a:srgbClr val="007C92"/>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hMerge="1">
                  <a:txBody>
                    <a:bodyPr/>
                    <a:lstStyle/>
                    <a:p>
                      <a:endParaRPr lang="en-US" sz="900" dirty="0"/>
                    </a:p>
                  </a:txBody>
                  <a:tcPr>
                    <a:lnL w="12700" cap="flat" cmpd="sng" algn="ctr">
                      <a:solidFill>
                        <a:srgbClr val="007C92"/>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gridSpan="3">
                  <a:txBody>
                    <a:bodyPr/>
                    <a:lstStyle/>
                    <a:p>
                      <a:pPr algn="ctr"/>
                      <a:r>
                        <a:rPr lang="en-US" sz="900" b="1" dirty="0" smtClean="0">
                          <a:solidFill>
                            <a:schemeClr val="bg1"/>
                          </a:solidFill>
                        </a:rPr>
                        <a:t>Global Competition</a:t>
                      </a:r>
                      <a:endParaRPr lang="en-US" sz="900" b="1" dirty="0">
                        <a:solidFill>
                          <a:schemeClr val="bg1"/>
                        </a:solidFill>
                      </a:endParaRPr>
                    </a:p>
                  </a:txBody>
                  <a:tcPr anchor="ctr">
                    <a:lnL w="12700" cap="flat" cmpd="sng" algn="ctr">
                      <a:solidFill>
                        <a:srgbClr val="007C92"/>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solidFill>
                      <a:schemeClr val="tx2"/>
                    </a:solidFill>
                  </a:tcPr>
                </a:tc>
                <a:tc hMerge="1">
                  <a:txBody>
                    <a:bodyPr/>
                    <a:lstStyle/>
                    <a:p>
                      <a:endParaRPr lang="en-US" sz="900" dirty="0"/>
                    </a:p>
                  </a:txBody>
                  <a:tcPr>
                    <a:lnL w="12700" cap="flat" cmpd="sng" algn="ctr">
                      <a:solidFill>
                        <a:srgbClr val="007C92"/>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hMerge="1">
                  <a:txBody>
                    <a:bodyPr/>
                    <a:lstStyle/>
                    <a:p>
                      <a:endParaRPr lang="en-US" sz="900" dirty="0"/>
                    </a:p>
                  </a:txBody>
                  <a:tcPr>
                    <a:lnL w="12700" cap="flat" cmpd="sng" algn="ctr">
                      <a:solidFill>
                        <a:srgbClr val="007C92"/>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r>
              <a:tr h="649247">
                <a:tc>
                  <a:txBody>
                    <a:bodyPr/>
                    <a:lstStyle/>
                    <a:p>
                      <a:pPr algn="ctr"/>
                      <a:r>
                        <a:rPr lang="en-US" sz="900" b="1" dirty="0" smtClean="0">
                          <a:solidFill>
                            <a:schemeClr val="bg1"/>
                          </a:solidFill>
                        </a:rPr>
                        <a:t>Features</a:t>
                      </a:r>
                      <a:endParaRPr lang="en-US" sz="900" b="1" dirty="0">
                        <a:solidFill>
                          <a:schemeClr val="bg1"/>
                        </a:solidFill>
                      </a:endParaRPr>
                    </a:p>
                  </a:txBody>
                  <a:tcPr anchor="ctr">
                    <a:lnL w="12700" cap="flat" cmpd="sng" algn="ctr">
                      <a:solidFill>
                        <a:srgbClr val="007C92"/>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solidFill>
                      <a:schemeClr val="accent4"/>
                    </a:solidFill>
                  </a:tcPr>
                </a:tc>
                <a:tc>
                  <a:txBody>
                    <a:bodyPr/>
                    <a:lstStyle/>
                    <a:p>
                      <a:pPr algn="ctr"/>
                      <a:endParaRPr lang="en-US" sz="900" b="1" dirty="0">
                        <a:solidFill>
                          <a:srgbClr val="002060"/>
                        </a:solidFill>
                      </a:endParaRPr>
                    </a:p>
                  </a:txBody>
                  <a:tcPr anchor="ctr">
                    <a:lnL w="12700" cap="flat" cmpd="sng" algn="ctr">
                      <a:solidFill>
                        <a:srgbClr val="007C92"/>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noFill/>
                  </a:tcPr>
                </a:tc>
                <a:tc gridSpan="3">
                  <a:txBody>
                    <a:bodyPr/>
                    <a:lstStyle/>
                    <a:p>
                      <a:pPr algn="ctr"/>
                      <a:endParaRPr lang="en-US" sz="900" dirty="0">
                        <a:solidFill>
                          <a:srgbClr val="002060"/>
                        </a:solidFill>
                      </a:endParaRPr>
                    </a:p>
                  </a:txBody>
                  <a:tcPr anchor="ctr">
                    <a:lnL w="12700" cap="flat" cmpd="sng" algn="ctr">
                      <a:solidFill>
                        <a:srgbClr val="007C92"/>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hMerge="1">
                  <a:txBody>
                    <a:bodyPr/>
                    <a:lstStyle/>
                    <a:p>
                      <a:endParaRPr lang="en-US" sz="900" dirty="0"/>
                    </a:p>
                  </a:txBody>
                  <a:tcPr>
                    <a:lnL w="12700" cap="flat" cmpd="sng" algn="ctr">
                      <a:solidFill>
                        <a:srgbClr val="007C92"/>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hMerge="1">
                  <a:txBody>
                    <a:bodyPr/>
                    <a:lstStyle/>
                    <a:p>
                      <a:endParaRPr lang="en-US" sz="900" dirty="0"/>
                    </a:p>
                  </a:txBody>
                  <a:tcPr>
                    <a:lnL w="12700" cap="flat" cmpd="sng" algn="ctr">
                      <a:solidFill>
                        <a:srgbClr val="007C92"/>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gridSpan="3">
                  <a:txBody>
                    <a:bodyPr/>
                    <a:lstStyle/>
                    <a:p>
                      <a:pPr algn="ctr"/>
                      <a:endParaRPr lang="en-US" sz="900" dirty="0">
                        <a:solidFill>
                          <a:srgbClr val="002060"/>
                        </a:solidFill>
                      </a:endParaRPr>
                    </a:p>
                  </a:txBody>
                  <a:tcPr anchor="ctr">
                    <a:lnL w="12700" cap="flat" cmpd="sng" algn="ctr">
                      <a:solidFill>
                        <a:srgbClr val="007C92"/>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hMerge="1">
                  <a:txBody>
                    <a:bodyPr/>
                    <a:lstStyle/>
                    <a:p>
                      <a:endParaRPr lang="en-US" sz="900" dirty="0"/>
                    </a:p>
                  </a:txBody>
                  <a:tcPr>
                    <a:lnL w="12700" cap="flat" cmpd="sng" algn="ctr">
                      <a:solidFill>
                        <a:srgbClr val="007C92"/>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hMerge="1">
                  <a:txBody>
                    <a:bodyPr/>
                    <a:lstStyle/>
                    <a:p>
                      <a:endParaRPr lang="en-US" sz="900" dirty="0"/>
                    </a:p>
                  </a:txBody>
                  <a:tcPr>
                    <a:lnL w="12700" cap="flat" cmpd="sng" algn="ctr">
                      <a:solidFill>
                        <a:srgbClr val="007C92"/>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r>
              <a:tr h="196645">
                <a:tc>
                  <a:txBody>
                    <a:bodyPr/>
                    <a:lstStyle/>
                    <a:p>
                      <a:r>
                        <a:rPr lang="en-US" sz="900" kern="1200" dirty="0" smtClean="0">
                          <a:solidFill>
                            <a:srgbClr val="002060"/>
                          </a:solidFill>
                          <a:latin typeface="+mn-lt"/>
                          <a:ea typeface="+mn-ea"/>
                          <a:cs typeface="+mn-cs"/>
                        </a:rPr>
                        <a:t>Investment Subscription</a:t>
                      </a:r>
                      <a:endParaRPr lang="en-US" sz="900" kern="1200" dirty="0">
                        <a:solidFill>
                          <a:srgbClr val="002060"/>
                        </a:solidFill>
                        <a:latin typeface="+mn-lt"/>
                        <a:ea typeface="+mn-ea"/>
                        <a:cs typeface="+mn-cs"/>
                      </a:endParaRPr>
                    </a:p>
                  </a:txBody>
                  <a:tcPr>
                    <a:lnL w="12700" cap="flat" cmpd="sng" algn="ctr">
                      <a:solidFill>
                        <a:srgbClr val="007C92"/>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dirty="0">
                        <a:solidFill>
                          <a:srgbClr val="002060"/>
                        </a:solidFill>
                      </a:endParaRPr>
                    </a:p>
                  </a:txBody>
                  <a:tcPr anchor="ctr">
                    <a:lnL w="12700" cap="flat" cmpd="sng" algn="ctr">
                      <a:solidFill>
                        <a:srgbClr val="007C92"/>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dirty="0">
                        <a:solidFill>
                          <a:srgbClr val="002060"/>
                        </a:solidFill>
                      </a:endParaRPr>
                    </a:p>
                  </a:txBody>
                  <a:tcPr anchor="ctr">
                    <a:lnL w="12700" cap="flat" cmpd="sng" algn="ctr">
                      <a:solidFill>
                        <a:srgbClr val="007C9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dirty="0">
                        <a:solidFill>
                          <a:srgbClr val="002060"/>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dirty="0">
                        <a:solidFill>
                          <a:srgbClr val="002060"/>
                        </a:solidFill>
                      </a:endParaRPr>
                    </a:p>
                  </a:txBody>
                  <a:tcPr anchor="ctr">
                    <a:lnL w="12700" cap="flat" cmpd="sng" algn="ctr">
                      <a:solidFill>
                        <a:schemeClr val="bg1"/>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dirty="0">
                        <a:solidFill>
                          <a:srgbClr val="002060"/>
                        </a:solidFill>
                      </a:endParaRPr>
                    </a:p>
                  </a:txBody>
                  <a:tcPr anchor="ctr">
                    <a:lnL w="12700" cap="flat" cmpd="sng" algn="ctr">
                      <a:solidFill>
                        <a:srgbClr val="007C9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dirty="0">
                        <a:solidFill>
                          <a:srgbClr val="002060"/>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dirty="0">
                        <a:solidFill>
                          <a:srgbClr val="002060"/>
                        </a:solidFill>
                      </a:endParaRPr>
                    </a:p>
                  </a:txBody>
                  <a:tcPr anchor="ctr">
                    <a:lnL w="12700" cap="flat" cmpd="sng" algn="ctr">
                      <a:solidFill>
                        <a:schemeClr val="bg1"/>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r>
              <a:tr h="166036">
                <a:tc>
                  <a:txBody>
                    <a:bodyPr/>
                    <a:lstStyle/>
                    <a:p>
                      <a:r>
                        <a:rPr lang="en-US" sz="900" kern="1200" dirty="0" smtClean="0">
                          <a:solidFill>
                            <a:srgbClr val="002060"/>
                          </a:solidFill>
                          <a:latin typeface="+mn-lt"/>
                          <a:ea typeface="+mn-ea"/>
                          <a:cs typeface="+mn-cs"/>
                        </a:rPr>
                        <a:t>Investment</a:t>
                      </a:r>
                      <a:r>
                        <a:rPr lang="en-US" sz="900" kern="1200" baseline="0" dirty="0" smtClean="0">
                          <a:solidFill>
                            <a:srgbClr val="002060"/>
                          </a:solidFill>
                          <a:latin typeface="+mn-lt"/>
                          <a:ea typeface="+mn-ea"/>
                          <a:cs typeface="+mn-cs"/>
                        </a:rPr>
                        <a:t> Redemption</a:t>
                      </a:r>
                      <a:endParaRPr lang="en-US" sz="900" kern="1200" dirty="0">
                        <a:solidFill>
                          <a:srgbClr val="002060"/>
                        </a:solidFill>
                        <a:latin typeface="+mn-lt"/>
                        <a:ea typeface="+mn-ea"/>
                        <a:cs typeface="+mn-cs"/>
                      </a:endParaRPr>
                    </a:p>
                  </a:txBody>
                  <a:tcPr>
                    <a:lnL w="12700" cap="flat" cmpd="sng" algn="ctr">
                      <a:solidFill>
                        <a:srgbClr val="007C92"/>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dirty="0">
                        <a:solidFill>
                          <a:srgbClr val="002060"/>
                        </a:solidFill>
                      </a:endParaRPr>
                    </a:p>
                  </a:txBody>
                  <a:tcPr anchor="ctr">
                    <a:lnL w="12700" cap="flat" cmpd="sng" algn="ctr">
                      <a:solidFill>
                        <a:srgbClr val="007C92"/>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dirty="0">
                        <a:solidFill>
                          <a:srgbClr val="002060"/>
                        </a:solidFill>
                      </a:endParaRPr>
                    </a:p>
                  </a:txBody>
                  <a:tcPr anchor="ctr">
                    <a:lnL w="12700" cap="flat" cmpd="sng" algn="ctr">
                      <a:solidFill>
                        <a:srgbClr val="007C9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dirty="0">
                        <a:solidFill>
                          <a:srgbClr val="002060"/>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dirty="0">
                        <a:solidFill>
                          <a:srgbClr val="002060"/>
                        </a:solidFill>
                      </a:endParaRPr>
                    </a:p>
                  </a:txBody>
                  <a:tcPr anchor="ctr">
                    <a:lnL w="12700" cap="flat" cmpd="sng" algn="ctr">
                      <a:solidFill>
                        <a:schemeClr val="bg1"/>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dirty="0">
                        <a:solidFill>
                          <a:srgbClr val="002060"/>
                        </a:solidFill>
                      </a:endParaRPr>
                    </a:p>
                  </a:txBody>
                  <a:tcPr anchor="ctr">
                    <a:lnL w="12700" cap="flat" cmpd="sng" algn="ctr">
                      <a:solidFill>
                        <a:srgbClr val="007C9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dirty="0">
                        <a:solidFill>
                          <a:srgbClr val="002060"/>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dirty="0">
                        <a:solidFill>
                          <a:srgbClr val="002060"/>
                        </a:solidFill>
                      </a:endParaRPr>
                    </a:p>
                  </a:txBody>
                  <a:tcPr anchor="ctr">
                    <a:lnL w="12700" cap="flat" cmpd="sng" algn="ctr">
                      <a:solidFill>
                        <a:schemeClr val="bg1"/>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r>
              <a:tr h="117909">
                <a:tc>
                  <a:txBody>
                    <a:bodyPr/>
                    <a:lstStyle/>
                    <a:p>
                      <a:r>
                        <a:rPr lang="en-US" sz="900" kern="1200" dirty="0" smtClean="0">
                          <a:solidFill>
                            <a:srgbClr val="002060"/>
                          </a:solidFill>
                          <a:latin typeface="+mn-lt"/>
                          <a:ea typeface="+mn-ea"/>
                          <a:cs typeface="+mn-cs"/>
                        </a:rPr>
                        <a:t>Confirmation of Investment</a:t>
                      </a:r>
                      <a:endParaRPr lang="en-US" sz="900" kern="1200" dirty="0">
                        <a:solidFill>
                          <a:srgbClr val="002060"/>
                        </a:solidFill>
                        <a:latin typeface="+mn-lt"/>
                        <a:ea typeface="+mn-ea"/>
                        <a:cs typeface="+mn-cs"/>
                      </a:endParaRPr>
                    </a:p>
                  </a:txBody>
                  <a:tcPr>
                    <a:lnL w="12700" cap="flat" cmpd="sng" algn="ctr">
                      <a:solidFill>
                        <a:srgbClr val="007C92"/>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a:solidFill>
                          <a:srgbClr val="002060"/>
                        </a:solidFill>
                      </a:endParaRPr>
                    </a:p>
                  </a:txBody>
                  <a:tcPr anchor="ctr">
                    <a:lnL w="12700" cap="flat" cmpd="sng" algn="ctr">
                      <a:solidFill>
                        <a:srgbClr val="007C92"/>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a:solidFill>
                          <a:srgbClr val="002060"/>
                        </a:solidFill>
                      </a:endParaRPr>
                    </a:p>
                  </a:txBody>
                  <a:tcPr anchor="ctr">
                    <a:lnL w="12700" cap="flat" cmpd="sng" algn="ctr">
                      <a:solidFill>
                        <a:srgbClr val="007C9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dirty="0">
                        <a:solidFill>
                          <a:srgbClr val="002060"/>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dirty="0">
                        <a:solidFill>
                          <a:srgbClr val="002060"/>
                        </a:solidFill>
                      </a:endParaRPr>
                    </a:p>
                  </a:txBody>
                  <a:tcPr anchor="ctr">
                    <a:lnL w="12700" cap="flat" cmpd="sng" algn="ctr">
                      <a:solidFill>
                        <a:schemeClr val="bg1"/>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a:solidFill>
                          <a:srgbClr val="002060"/>
                        </a:solidFill>
                      </a:endParaRPr>
                    </a:p>
                  </a:txBody>
                  <a:tcPr anchor="ctr">
                    <a:lnL w="12700" cap="flat" cmpd="sng" algn="ctr">
                      <a:solidFill>
                        <a:srgbClr val="007C9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dirty="0">
                        <a:solidFill>
                          <a:srgbClr val="002060"/>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dirty="0">
                        <a:solidFill>
                          <a:srgbClr val="002060"/>
                        </a:solidFill>
                      </a:endParaRPr>
                    </a:p>
                  </a:txBody>
                  <a:tcPr anchor="ctr">
                    <a:lnL w="12700" cap="flat" cmpd="sng" algn="ctr">
                      <a:solidFill>
                        <a:schemeClr val="bg1"/>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r>
              <a:tr h="129763">
                <a:tc>
                  <a:txBody>
                    <a:bodyPr/>
                    <a:lstStyle/>
                    <a:p>
                      <a:r>
                        <a:rPr lang="en-US" sz="900" dirty="0" smtClean="0">
                          <a:solidFill>
                            <a:srgbClr val="002060"/>
                          </a:solidFill>
                        </a:rPr>
                        <a:t>Forex</a:t>
                      </a:r>
                      <a:r>
                        <a:rPr lang="en-US" sz="900" baseline="0" dirty="0" smtClean="0">
                          <a:solidFill>
                            <a:srgbClr val="002060"/>
                          </a:solidFill>
                        </a:rPr>
                        <a:t> transfer service</a:t>
                      </a:r>
                      <a:endParaRPr lang="en-US" sz="900" dirty="0">
                        <a:solidFill>
                          <a:srgbClr val="002060"/>
                        </a:solidFill>
                      </a:endParaRPr>
                    </a:p>
                  </a:txBody>
                  <a:tcPr>
                    <a:lnL w="12700" cap="flat" cmpd="sng" algn="ctr">
                      <a:solidFill>
                        <a:srgbClr val="007C92"/>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a:solidFill>
                          <a:srgbClr val="002060"/>
                        </a:solidFill>
                      </a:endParaRPr>
                    </a:p>
                  </a:txBody>
                  <a:tcPr anchor="ctr">
                    <a:lnL w="12700" cap="flat" cmpd="sng" algn="ctr">
                      <a:solidFill>
                        <a:srgbClr val="007C92"/>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a:solidFill>
                          <a:srgbClr val="002060"/>
                        </a:solidFill>
                      </a:endParaRPr>
                    </a:p>
                  </a:txBody>
                  <a:tcPr anchor="ctr">
                    <a:lnL w="12700" cap="flat" cmpd="sng" algn="ctr">
                      <a:solidFill>
                        <a:srgbClr val="007C9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a:solidFill>
                          <a:srgbClr val="002060"/>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dirty="0">
                        <a:solidFill>
                          <a:srgbClr val="002060"/>
                        </a:solidFill>
                      </a:endParaRPr>
                    </a:p>
                  </a:txBody>
                  <a:tcPr anchor="ctr">
                    <a:lnL w="12700" cap="flat" cmpd="sng" algn="ctr">
                      <a:solidFill>
                        <a:schemeClr val="bg1"/>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a:solidFill>
                          <a:srgbClr val="002060"/>
                        </a:solidFill>
                      </a:endParaRPr>
                    </a:p>
                  </a:txBody>
                  <a:tcPr anchor="ctr">
                    <a:lnL w="12700" cap="flat" cmpd="sng" algn="ctr">
                      <a:solidFill>
                        <a:srgbClr val="007C9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dirty="0">
                        <a:solidFill>
                          <a:srgbClr val="002060"/>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dirty="0">
                        <a:solidFill>
                          <a:srgbClr val="002060"/>
                        </a:solidFill>
                      </a:endParaRPr>
                    </a:p>
                  </a:txBody>
                  <a:tcPr anchor="ctr">
                    <a:lnL w="12700" cap="flat" cmpd="sng" algn="ctr">
                      <a:solidFill>
                        <a:schemeClr val="bg1"/>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r>
              <a:tr h="189921">
                <a:tc>
                  <a:txBody>
                    <a:bodyPr/>
                    <a:lstStyle/>
                    <a:p>
                      <a:r>
                        <a:rPr lang="en-US" sz="900" dirty="0" smtClean="0">
                          <a:solidFill>
                            <a:srgbClr val="002060"/>
                          </a:solidFill>
                        </a:rPr>
                        <a:t>Forex trading service</a:t>
                      </a:r>
                      <a:endParaRPr lang="en-US" sz="900" dirty="0">
                        <a:solidFill>
                          <a:srgbClr val="002060"/>
                        </a:solidFill>
                      </a:endParaRPr>
                    </a:p>
                  </a:txBody>
                  <a:tcPr>
                    <a:lnL w="12700" cap="flat" cmpd="sng" algn="ctr">
                      <a:solidFill>
                        <a:srgbClr val="007C92"/>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a:solidFill>
                          <a:srgbClr val="002060"/>
                        </a:solidFill>
                      </a:endParaRPr>
                    </a:p>
                  </a:txBody>
                  <a:tcPr anchor="ctr">
                    <a:lnL w="12700" cap="flat" cmpd="sng" algn="ctr">
                      <a:solidFill>
                        <a:srgbClr val="007C92"/>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a:solidFill>
                          <a:srgbClr val="002060"/>
                        </a:solidFill>
                      </a:endParaRPr>
                    </a:p>
                  </a:txBody>
                  <a:tcPr anchor="ctr">
                    <a:lnL w="12700" cap="flat" cmpd="sng" algn="ctr">
                      <a:solidFill>
                        <a:srgbClr val="007C9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dirty="0">
                        <a:solidFill>
                          <a:srgbClr val="002060"/>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dirty="0">
                        <a:solidFill>
                          <a:srgbClr val="002060"/>
                        </a:solidFill>
                      </a:endParaRPr>
                    </a:p>
                  </a:txBody>
                  <a:tcPr anchor="ctr">
                    <a:lnL w="12700" cap="flat" cmpd="sng" algn="ctr">
                      <a:solidFill>
                        <a:schemeClr val="bg1"/>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a:solidFill>
                          <a:srgbClr val="002060"/>
                        </a:solidFill>
                      </a:endParaRPr>
                    </a:p>
                  </a:txBody>
                  <a:tcPr anchor="ctr">
                    <a:lnL w="12700" cap="flat" cmpd="sng" algn="ctr">
                      <a:solidFill>
                        <a:srgbClr val="007C9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a:solidFill>
                          <a:srgbClr val="002060"/>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dirty="0">
                        <a:solidFill>
                          <a:srgbClr val="002060"/>
                        </a:solidFill>
                      </a:endParaRPr>
                    </a:p>
                  </a:txBody>
                  <a:tcPr anchor="ctr">
                    <a:lnL w="12700" cap="flat" cmpd="sng" algn="ctr">
                      <a:solidFill>
                        <a:schemeClr val="bg1"/>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r>
              <a:tr h="0">
                <a:tc>
                  <a:txBody>
                    <a:bodyPr/>
                    <a:lstStyle/>
                    <a:p>
                      <a:r>
                        <a:rPr lang="en-US" sz="900" dirty="0" smtClean="0">
                          <a:solidFill>
                            <a:srgbClr val="002060"/>
                          </a:solidFill>
                        </a:rPr>
                        <a:t>Stock trading</a:t>
                      </a:r>
                      <a:endParaRPr lang="en-US" sz="900" dirty="0">
                        <a:solidFill>
                          <a:srgbClr val="002060"/>
                        </a:solidFill>
                      </a:endParaRPr>
                    </a:p>
                  </a:txBody>
                  <a:tcPr>
                    <a:lnL w="12700" cap="flat" cmpd="sng" algn="ctr">
                      <a:solidFill>
                        <a:srgbClr val="007C92"/>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a:solidFill>
                          <a:srgbClr val="002060"/>
                        </a:solidFill>
                      </a:endParaRPr>
                    </a:p>
                  </a:txBody>
                  <a:tcPr anchor="ctr">
                    <a:lnL w="12700" cap="flat" cmpd="sng" algn="ctr">
                      <a:solidFill>
                        <a:srgbClr val="007C92"/>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a:solidFill>
                          <a:srgbClr val="002060"/>
                        </a:solidFill>
                      </a:endParaRPr>
                    </a:p>
                  </a:txBody>
                  <a:tcPr anchor="ctr">
                    <a:lnL w="12700" cap="flat" cmpd="sng" algn="ctr">
                      <a:solidFill>
                        <a:srgbClr val="007C9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a:solidFill>
                          <a:srgbClr val="002060"/>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dirty="0">
                        <a:solidFill>
                          <a:srgbClr val="002060"/>
                        </a:solidFill>
                      </a:endParaRPr>
                    </a:p>
                  </a:txBody>
                  <a:tcPr anchor="ctr">
                    <a:lnL w="12700" cap="flat" cmpd="sng" algn="ctr">
                      <a:solidFill>
                        <a:schemeClr val="bg1"/>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a:solidFill>
                          <a:srgbClr val="002060"/>
                        </a:solidFill>
                      </a:endParaRPr>
                    </a:p>
                  </a:txBody>
                  <a:tcPr anchor="ctr">
                    <a:lnL w="12700" cap="flat" cmpd="sng" algn="ctr">
                      <a:solidFill>
                        <a:srgbClr val="007C9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a:solidFill>
                          <a:srgbClr val="002060"/>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dirty="0">
                        <a:solidFill>
                          <a:srgbClr val="002060"/>
                        </a:solidFill>
                      </a:endParaRPr>
                    </a:p>
                  </a:txBody>
                  <a:tcPr anchor="ctr">
                    <a:lnL w="12700" cap="flat" cmpd="sng" algn="ctr">
                      <a:solidFill>
                        <a:schemeClr val="bg1"/>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r>
              <a:tr h="0">
                <a:tc>
                  <a:txBody>
                    <a:bodyPr/>
                    <a:lstStyle/>
                    <a:p>
                      <a:r>
                        <a:rPr lang="en-US" sz="900" dirty="0" smtClean="0">
                          <a:solidFill>
                            <a:srgbClr val="002060"/>
                          </a:solidFill>
                        </a:rPr>
                        <a:t>Market Data</a:t>
                      </a:r>
                      <a:endParaRPr lang="en-US" sz="900" dirty="0">
                        <a:solidFill>
                          <a:srgbClr val="002060"/>
                        </a:solidFill>
                      </a:endParaRPr>
                    </a:p>
                  </a:txBody>
                  <a:tcPr>
                    <a:lnL w="12700" cap="flat" cmpd="sng" algn="ctr">
                      <a:solidFill>
                        <a:srgbClr val="007C92"/>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a:solidFill>
                          <a:srgbClr val="002060"/>
                        </a:solidFill>
                      </a:endParaRPr>
                    </a:p>
                  </a:txBody>
                  <a:tcPr anchor="ctr">
                    <a:lnL w="12700" cap="flat" cmpd="sng" algn="ctr">
                      <a:solidFill>
                        <a:srgbClr val="007C92"/>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a:solidFill>
                          <a:srgbClr val="002060"/>
                        </a:solidFill>
                      </a:endParaRPr>
                    </a:p>
                  </a:txBody>
                  <a:tcPr anchor="ctr">
                    <a:lnL w="12700" cap="flat" cmpd="sng" algn="ctr">
                      <a:solidFill>
                        <a:srgbClr val="007C9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a:solidFill>
                          <a:srgbClr val="002060"/>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dirty="0">
                        <a:solidFill>
                          <a:srgbClr val="002060"/>
                        </a:solidFill>
                      </a:endParaRPr>
                    </a:p>
                  </a:txBody>
                  <a:tcPr anchor="ctr">
                    <a:lnL w="12700" cap="flat" cmpd="sng" algn="ctr">
                      <a:solidFill>
                        <a:schemeClr val="bg1"/>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a:solidFill>
                          <a:srgbClr val="002060"/>
                        </a:solidFill>
                      </a:endParaRPr>
                    </a:p>
                  </a:txBody>
                  <a:tcPr anchor="ctr">
                    <a:lnL w="12700" cap="flat" cmpd="sng" algn="ctr">
                      <a:solidFill>
                        <a:srgbClr val="007C9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a:solidFill>
                          <a:srgbClr val="002060"/>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dirty="0">
                        <a:solidFill>
                          <a:srgbClr val="002060"/>
                        </a:solidFill>
                      </a:endParaRPr>
                    </a:p>
                  </a:txBody>
                  <a:tcPr anchor="ctr">
                    <a:lnL w="12700" cap="flat" cmpd="sng" algn="ctr">
                      <a:solidFill>
                        <a:schemeClr val="bg1"/>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r>
              <a:tr h="0">
                <a:tc>
                  <a:txBody>
                    <a:bodyPr/>
                    <a:lstStyle/>
                    <a:p>
                      <a:r>
                        <a:rPr lang="en-US" sz="900" dirty="0" smtClean="0">
                          <a:solidFill>
                            <a:srgbClr val="002060"/>
                          </a:solidFill>
                        </a:rPr>
                        <a:t>Portfolio</a:t>
                      </a:r>
                      <a:r>
                        <a:rPr lang="en-US" sz="900" baseline="0" dirty="0" smtClean="0">
                          <a:solidFill>
                            <a:srgbClr val="002060"/>
                          </a:solidFill>
                        </a:rPr>
                        <a:t> Analysis</a:t>
                      </a:r>
                      <a:endParaRPr lang="en-US" sz="900" dirty="0">
                        <a:solidFill>
                          <a:srgbClr val="002060"/>
                        </a:solidFill>
                      </a:endParaRPr>
                    </a:p>
                  </a:txBody>
                  <a:tcPr>
                    <a:lnL w="12700" cap="flat" cmpd="sng" algn="ctr">
                      <a:solidFill>
                        <a:srgbClr val="007C92"/>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a:solidFill>
                          <a:srgbClr val="002060"/>
                        </a:solidFill>
                      </a:endParaRPr>
                    </a:p>
                  </a:txBody>
                  <a:tcPr anchor="ctr">
                    <a:lnL w="12700" cap="flat" cmpd="sng" algn="ctr">
                      <a:solidFill>
                        <a:srgbClr val="007C92"/>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a:solidFill>
                          <a:srgbClr val="002060"/>
                        </a:solidFill>
                      </a:endParaRPr>
                    </a:p>
                  </a:txBody>
                  <a:tcPr anchor="ctr">
                    <a:lnL w="12700" cap="flat" cmpd="sng" algn="ctr">
                      <a:solidFill>
                        <a:srgbClr val="007C9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a:solidFill>
                          <a:srgbClr val="002060"/>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dirty="0">
                        <a:solidFill>
                          <a:srgbClr val="002060"/>
                        </a:solidFill>
                      </a:endParaRPr>
                    </a:p>
                  </a:txBody>
                  <a:tcPr anchor="ctr">
                    <a:lnL w="12700" cap="flat" cmpd="sng" algn="ctr">
                      <a:solidFill>
                        <a:schemeClr val="bg1"/>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a:solidFill>
                          <a:srgbClr val="002060"/>
                        </a:solidFill>
                      </a:endParaRPr>
                    </a:p>
                  </a:txBody>
                  <a:tcPr anchor="ctr">
                    <a:lnL w="12700" cap="flat" cmpd="sng" algn="ctr">
                      <a:solidFill>
                        <a:srgbClr val="007C9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a:solidFill>
                          <a:srgbClr val="002060"/>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dirty="0">
                        <a:solidFill>
                          <a:srgbClr val="002060"/>
                        </a:solidFill>
                      </a:endParaRPr>
                    </a:p>
                  </a:txBody>
                  <a:tcPr anchor="ctr">
                    <a:lnL w="12700" cap="flat" cmpd="sng" algn="ctr">
                      <a:solidFill>
                        <a:schemeClr val="bg1"/>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r>
              <a:tr h="0">
                <a:tc>
                  <a:txBody>
                    <a:bodyPr/>
                    <a:lstStyle/>
                    <a:p>
                      <a:r>
                        <a:rPr lang="en-US" sz="900" dirty="0" smtClean="0">
                          <a:solidFill>
                            <a:srgbClr val="002060"/>
                          </a:solidFill>
                        </a:rPr>
                        <a:t>Portfolio Cash forecast</a:t>
                      </a:r>
                      <a:endParaRPr lang="en-US" sz="900" dirty="0">
                        <a:solidFill>
                          <a:srgbClr val="002060"/>
                        </a:solidFill>
                      </a:endParaRPr>
                    </a:p>
                  </a:txBody>
                  <a:tcPr>
                    <a:lnL w="12700" cap="flat" cmpd="sng" algn="ctr">
                      <a:solidFill>
                        <a:srgbClr val="007C92"/>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a:solidFill>
                          <a:srgbClr val="002060"/>
                        </a:solidFill>
                      </a:endParaRPr>
                    </a:p>
                  </a:txBody>
                  <a:tcPr anchor="ctr">
                    <a:lnL w="12700" cap="flat" cmpd="sng" algn="ctr">
                      <a:solidFill>
                        <a:srgbClr val="007C92"/>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a:solidFill>
                          <a:srgbClr val="002060"/>
                        </a:solidFill>
                      </a:endParaRPr>
                    </a:p>
                  </a:txBody>
                  <a:tcPr anchor="ctr">
                    <a:lnL w="12700" cap="flat" cmpd="sng" algn="ctr">
                      <a:solidFill>
                        <a:srgbClr val="007C9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a:solidFill>
                          <a:srgbClr val="002060"/>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dirty="0">
                        <a:solidFill>
                          <a:srgbClr val="002060"/>
                        </a:solidFill>
                      </a:endParaRPr>
                    </a:p>
                  </a:txBody>
                  <a:tcPr anchor="ctr">
                    <a:lnL w="12700" cap="flat" cmpd="sng" algn="ctr">
                      <a:solidFill>
                        <a:schemeClr val="bg1"/>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a:solidFill>
                          <a:srgbClr val="002060"/>
                        </a:solidFill>
                      </a:endParaRPr>
                    </a:p>
                  </a:txBody>
                  <a:tcPr anchor="ctr">
                    <a:lnL w="12700" cap="flat" cmpd="sng" algn="ctr">
                      <a:solidFill>
                        <a:srgbClr val="007C9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a:solidFill>
                          <a:srgbClr val="002060"/>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dirty="0">
                        <a:solidFill>
                          <a:srgbClr val="002060"/>
                        </a:solidFill>
                      </a:endParaRPr>
                    </a:p>
                  </a:txBody>
                  <a:tcPr anchor="ctr">
                    <a:lnL w="12700" cap="flat" cmpd="sng" algn="ctr">
                      <a:solidFill>
                        <a:schemeClr val="bg1"/>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r>
              <a:tr h="175661">
                <a:tc>
                  <a:txBody>
                    <a:bodyPr/>
                    <a:lstStyle/>
                    <a:p>
                      <a:r>
                        <a:rPr lang="en-US" sz="900" dirty="0" smtClean="0">
                          <a:solidFill>
                            <a:srgbClr val="002060"/>
                          </a:solidFill>
                        </a:rPr>
                        <a:t>Bond Trading</a:t>
                      </a:r>
                      <a:endParaRPr lang="en-US" sz="900" dirty="0">
                        <a:solidFill>
                          <a:srgbClr val="002060"/>
                        </a:solidFill>
                      </a:endParaRPr>
                    </a:p>
                  </a:txBody>
                  <a:tcPr>
                    <a:lnL w="12700" cap="flat" cmpd="sng" algn="ctr">
                      <a:solidFill>
                        <a:srgbClr val="007C92"/>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a:solidFill>
                          <a:srgbClr val="002060"/>
                        </a:solidFill>
                      </a:endParaRPr>
                    </a:p>
                  </a:txBody>
                  <a:tcPr anchor="ctr">
                    <a:lnL w="12700" cap="flat" cmpd="sng" algn="ctr">
                      <a:solidFill>
                        <a:srgbClr val="007C92"/>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a:solidFill>
                          <a:srgbClr val="002060"/>
                        </a:solidFill>
                      </a:endParaRPr>
                    </a:p>
                  </a:txBody>
                  <a:tcPr anchor="ctr">
                    <a:lnL w="12700" cap="flat" cmpd="sng" algn="ctr">
                      <a:solidFill>
                        <a:srgbClr val="007C9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a:solidFill>
                          <a:srgbClr val="002060"/>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dirty="0">
                        <a:solidFill>
                          <a:srgbClr val="002060"/>
                        </a:solidFill>
                      </a:endParaRPr>
                    </a:p>
                  </a:txBody>
                  <a:tcPr anchor="ctr">
                    <a:lnL w="12700" cap="flat" cmpd="sng" algn="ctr">
                      <a:solidFill>
                        <a:schemeClr val="bg1"/>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a:solidFill>
                          <a:srgbClr val="002060"/>
                        </a:solidFill>
                      </a:endParaRPr>
                    </a:p>
                  </a:txBody>
                  <a:tcPr anchor="ctr">
                    <a:lnL w="12700" cap="flat" cmpd="sng" algn="ctr">
                      <a:solidFill>
                        <a:srgbClr val="007C9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a:solidFill>
                          <a:srgbClr val="002060"/>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dirty="0">
                        <a:solidFill>
                          <a:srgbClr val="002060"/>
                        </a:solidFill>
                      </a:endParaRPr>
                    </a:p>
                  </a:txBody>
                  <a:tcPr anchor="ctr">
                    <a:lnL w="12700" cap="flat" cmpd="sng" algn="ctr">
                      <a:solidFill>
                        <a:schemeClr val="bg1"/>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r>
              <a:tr h="0">
                <a:tc>
                  <a:txBody>
                    <a:bodyPr/>
                    <a:lstStyle/>
                    <a:p>
                      <a:r>
                        <a:rPr lang="en-US" sz="900" dirty="0" smtClean="0">
                          <a:solidFill>
                            <a:srgbClr val="002060"/>
                          </a:solidFill>
                        </a:rPr>
                        <a:t>New</a:t>
                      </a:r>
                      <a:r>
                        <a:rPr lang="en-US" sz="900" baseline="0" dirty="0" smtClean="0">
                          <a:solidFill>
                            <a:srgbClr val="002060"/>
                          </a:solidFill>
                        </a:rPr>
                        <a:t> Customer Registration</a:t>
                      </a:r>
                      <a:endParaRPr lang="en-US" sz="900" dirty="0">
                        <a:solidFill>
                          <a:srgbClr val="002060"/>
                        </a:solidFill>
                      </a:endParaRPr>
                    </a:p>
                  </a:txBody>
                  <a:tcPr>
                    <a:lnL w="12700" cap="flat" cmpd="sng" algn="ctr">
                      <a:solidFill>
                        <a:srgbClr val="007C92"/>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dirty="0">
                        <a:solidFill>
                          <a:srgbClr val="002060"/>
                        </a:solidFill>
                      </a:endParaRPr>
                    </a:p>
                  </a:txBody>
                  <a:tcPr anchor="ctr">
                    <a:lnL w="12700" cap="flat" cmpd="sng" algn="ctr">
                      <a:solidFill>
                        <a:srgbClr val="007C92"/>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a:solidFill>
                          <a:srgbClr val="002060"/>
                        </a:solidFill>
                      </a:endParaRPr>
                    </a:p>
                  </a:txBody>
                  <a:tcPr anchor="ctr">
                    <a:lnL w="12700" cap="flat" cmpd="sng" algn="ctr">
                      <a:solidFill>
                        <a:srgbClr val="007C9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a:solidFill>
                          <a:srgbClr val="002060"/>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dirty="0">
                        <a:solidFill>
                          <a:srgbClr val="002060"/>
                        </a:solidFill>
                      </a:endParaRPr>
                    </a:p>
                  </a:txBody>
                  <a:tcPr anchor="ctr">
                    <a:lnL w="12700" cap="flat" cmpd="sng" algn="ctr">
                      <a:solidFill>
                        <a:schemeClr val="bg1"/>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a:solidFill>
                          <a:srgbClr val="002060"/>
                        </a:solidFill>
                      </a:endParaRPr>
                    </a:p>
                  </a:txBody>
                  <a:tcPr anchor="ctr">
                    <a:lnL w="12700" cap="flat" cmpd="sng" algn="ctr">
                      <a:solidFill>
                        <a:srgbClr val="007C9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a:solidFill>
                          <a:srgbClr val="002060"/>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dirty="0">
                        <a:solidFill>
                          <a:srgbClr val="002060"/>
                        </a:solidFill>
                      </a:endParaRPr>
                    </a:p>
                  </a:txBody>
                  <a:tcPr anchor="ctr">
                    <a:lnL w="12700" cap="flat" cmpd="sng" algn="ctr">
                      <a:solidFill>
                        <a:schemeClr val="bg1"/>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r>
              <a:tr h="0">
                <a:tc>
                  <a:txBody>
                    <a:bodyPr/>
                    <a:lstStyle/>
                    <a:p>
                      <a:r>
                        <a:rPr lang="en-US" sz="900" dirty="0" smtClean="0">
                          <a:solidFill>
                            <a:srgbClr val="002060"/>
                          </a:solidFill>
                        </a:rPr>
                        <a:t>Account Summary</a:t>
                      </a:r>
                      <a:endParaRPr lang="en-US" sz="900" dirty="0">
                        <a:solidFill>
                          <a:srgbClr val="002060"/>
                        </a:solidFill>
                      </a:endParaRPr>
                    </a:p>
                  </a:txBody>
                  <a:tcPr>
                    <a:lnL w="12700" cap="flat" cmpd="sng" algn="ctr">
                      <a:solidFill>
                        <a:srgbClr val="007C92"/>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dirty="0">
                        <a:solidFill>
                          <a:srgbClr val="002060"/>
                        </a:solidFill>
                      </a:endParaRPr>
                    </a:p>
                  </a:txBody>
                  <a:tcPr anchor="ctr">
                    <a:lnL w="12700" cap="flat" cmpd="sng" algn="ctr">
                      <a:solidFill>
                        <a:srgbClr val="007C92"/>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a:solidFill>
                          <a:srgbClr val="002060"/>
                        </a:solidFill>
                      </a:endParaRPr>
                    </a:p>
                  </a:txBody>
                  <a:tcPr anchor="ctr">
                    <a:lnL w="12700" cap="flat" cmpd="sng" algn="ctr">
                      <a:solidFill>
                        <a:srgbClr val="007C9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a:solidFill>
                          <a:srgbClr val="002060"/>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dirty="0">
                        <a:solidFill>
                          <a:srgbClr val="002060"/>
                        </a:solidFill>
                      </a:endParaRPr>
                    </a:p>
                  </a:txBody>
                  <a:tcPr anchor="ctr">
                    <a:lnL w="12700" cap="flat" cmpd="sng" algn="ctr">
                      <a:solidFill>
                        <a:schemeClr val="bg1"/>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a:solidFill>
                          <a:srgbClr val="002060"/>
                        </a:solidFill>
                      </a:endParaRPr>
                    </a:p>
                  </a:txBody>
                  <a:tcPr anchor="ctr">
                    <a:lnL w="12700" cap="flat" cmpd="sng" algn="ctr">
                      <a:solidFill>
                        <a:srgbClr val="007C9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a:solidFill>
                          <a:srgbClr val="002060"/>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dirty="0">
                        <a:solidFill>
                          <a:srgbClr val="002060"/>
                        </a:solidFill>
                      </a:endParaRPr>
                    </a:p>
                  </a:txBody>
                  <a:tcPr anchor="ctr">
                    <a:lnL w="12700" cap="flat" cmpd="sng" algn="ctr">
                      <a:solidFill>
                        <a:schemeClr val="bg1"/>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r>
              <a:tr h="0">
                <a:tc>
                  <a:txBody>
                    <a:bodyPr/>
                    <a:lstStyle/>
                    <a:p>
                      <a:r>
                        <a:rPr lang="en-US" sz="900" dirty="0" smtClean="0">
                          <a:solidFill>
                            <a:srgbClr val="002060"/>
                          </a:solidFill>
                        </a:rPr>
                        <a:t>Balance Enquiry</a:t>
                      </a:r>
                      <a:endParaRPr lang="en-US" sz="900" dirty="0">
                        <a:solidFill>
                          <a:srgbClr val="002060"/>
                        </a:solidFill>
                      </a:endParaRPr>
                    </a:p>
                  </a:txBody>
                  <a:tcPr>
                    <a:lnL w="12700" cap="flat" cmpd="sng" algn="ctr">
                      <a:solidFill>
                        <a:srgbClr val="007C92"/>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dirty="0">
                        <a:solidFill>
                          <a:srgbClr val="002060"/>
                        </a:solidFill>
                      </a:endParaRPr>
                    </a:p>
                  </a:txBody>
                  <a:tcPr anchor="ctr">
                    <a:lnL w="12700" cap="flat" cmpd="sng" algn="ctr">
                      <a:solidFill>
                        <a:srgbClr val="007C92"/>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a:solidFill>
                          <a:srgbClr val="002060"/>
                        </a:solidFill>
                      </a:endParaRPr>
                    </a:p>
                  </a:txBody>
                  <a:tcPr anchor="ctr">
                    <a:lnL w="12700" cap="flat" cmpd="sng" algn="ctr">
                      <a:solidFill>
                        <a:srgbClr val="007C9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a:solidFill>
                          <a:srgbClr val="002060"/>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dirty="0">
                        <a:solidFill>
                          <a:srgbClr val="002060"/>
                        </a:solidFill>
                      </a:endParaRPr>
                    </a:p>
                  </a:txBody>
                  <a:tcPr anchor="ctr">
                    <a:lnL w="12700" cap="flat" cmpd="sng" algn="ctr">
                      <a:solidFill>
                        <a:schemeClr val="bg1"/>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a:solidFill>
                          <a:srgbClr val="002060"/>
                        </a:solidFill>
                      </a:endParaRPr>
                    </a:p>
                  </a:txBody>
                  <a:tcPr anchor="ctr">
                    <a:lnL w="12700" cap="flat" cmpd="sng" algn="ctr">
                      <a:solidFill>
                        <a:srgbClr val="007C9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a:solidFill>
                          <a:srgbClr val="002060"/>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dirty="0">
                        <a:solidFill>
                          <a:srgbClr val="002060"/>
                        </a:solidFill>
                      </a:endParaRPr>
                    </a:p>
                  </a:txBody>
                  <a:tcPr anchor="ctr">
                    <a:lnL w="12700" cap="flat" cmpd="sng" algn="ctr">
                      <a:solidFill>
                        <a:schemeClr val="bg1"/>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r>
              <a:tr h="0">
                <a:tc>
                  <a:txBody>
                    <a:bodyPr/>
                    <a:lstStyle/>
                    <a:p>
                      <a:r>
                        <a:rPr lang="en-US" sz="900" dirty="0" smtClean="0">
                          <a:solidFill>
                            <a:srgbClr val="002060"/>
                          </a:solidFill>
                        </a:rPr>
                        <a:t>Transaction History</a:t>
                      </a:r>
                      <a:endParaRPr lang="en-US" sz="900" dirty="0">
                        <a:solidFill>
                          <a:srgbClr val="002060"/>
                        </a:solidFill>
                      </a:endParaRPr>
                    </a:p>
                  </a:txBody>
                  <a:tcPr>
                    <a:lnL w="12700" cap="flat" cmpd="sng" algn="ctr">
                      <a:solidFill>
                        <a:srgbClr val="007C92"/>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dirty="0">
                        <a:solidFill>
                          <a:srgbClr val="002060"/>
                        </a:solidFill>
                      </a:endParaRPr>
                    </a:p>
                  </a:txBody>
                  <a:tcPr anchor="ctr">
                    <a:lnL w="12700" cap="flat" cmpd="sng" algn="ctr">
                      <a:solidFill>
                        <a:srgbClr val="007C92"/>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a:solidFill>
                          <a:srgbClr val="002060"/>
                        </a:solidFill>
                      </a:endParaRPr>
                    </a:p>
                  </a:txBody>
                  <a:tcPr anchor="ctr">
                    <a:lnL w="12700" cap="flat" cmpd="sng" algn="ctr">
                      <a:solidFill>
                        <a:srgbClr val="007C9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a:solidFill>
                          <a:srgbClr val="002060"/>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dirty="0">
                        <a:solidFill>
                          <a:srgbClr val="002060"/>
                        </a:solidFill>
                      </a:endParaRPr>
                    </a:p>
                  </a:txBody>
                  <a:tcPr anchor="ctr">
                    <a:lnL w="12700" cap="flat" cmpd="sng" algn="ctr">
                      <a:solidFill>
                        <a:schemeClr val="bg1"/>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a:solidFill>
                          <a:srgbClr val="002060"/>
                        </a:solidFill>
                      </a:endParaRPr>
                    </a:p>
                  </a:txBody>
                  <a:tcPr anchor="ctr">
                    <a:lnL w="12700" cap="flat" cmpd="sng" algn="ctr">
                      <a:solidFill>
                        <a:srgbClr val="007C9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a:solidFill>
                          <a:srgbClr val="002060"/>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dirty="0">
                        <a:solidFill>
                          <a:srgbClr val="002060"/>
                        </a:solidFill>
                      </a:endParaRPr>
                    </a:p>
                  </a:txBody>
                  <a:tcPr anchor="ctr">
                    <a:lnL w="12700" cap="flat" cmpd="sng" algn="ctr">
                      <a:solidFill>
                        <a:schemeClr val="bg1"/>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r>
              <a:tr h="0">
                <a:tc>
                  <a:txBody>
                    <a:bodyPr/>
                    <a:lstStyle/>
                    <a:p>
                      <a:r>
                        <a:rPr lang="en-US" sz="900" dirty="0" smtClean="0">
                          <a:solidFill>
                            <a:srgbClr val="002060"/>
                          </a:solidFill>
                        </a:rPr>
                        <a:t>Transaction</a:t>
                      </a:r>
                      <a:r>
                        <a:rPr lang="en-US" sz="900" baseline="0" dirty="0" smtClean="0">
                          <a:solidFill>
                            <a:srgbClr val="002060"/>
                          </a:solidFill>
                        </a:rPr>
                        <a:t> and activity alerts</a:t>
                      </a:r>
                      <a:endParaRPr lang="en-US" sz="900" dirty="0">
                        <a:solidFill>
                          <a:srgbClr val="002060"/>
                        </a:solidFill>
                      </a:endParaRPr>
                    </a:p>
                  </a:txBody>
                  <a:tcPr>
                    <a:lnL w="12700" cap="flat" cmpd="sng" algn="ctr">
                      <a:solidFill>
                        <a:srgbClr val="007C92"/>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dirty="0">
                        <a:solidFill>
                          <a:srgbClr val="002060"/>
                        </a:solidFill>
                      </a:endParaRPr>
                    </a:p>
                  </a:txBody>
                  <a:tcPr anchor="ctr">
                    <a:lnL w="12700" cap="flat" cmpd="sng" algn="ctr">
                      <a:solidFill>
                        <a:srgbClr val="007C92"/>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a:solidFill>
                          <a:srgbClr val="002060"/>
                        </a:solidFill>
                      </a:endParaRPr>
                    </a:p>
                  </a:txBody>
                  <a:tcPr anchor="ctr">
                    <a:lnL w="12700" cap="flat" cmpd="sng" algn="ctr">
                      <a:solidFill>
                        <a:srgbClr val="007C9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a:solidFill>
                          <a:srgbClr val="002060"/>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dirty="0">
                        <a:solidFill>
                          <a:srgbClr val="002060"/>
                        </a:solidFill>
                      </a:endParaRPr>
                    </a:p>
                  </a:txBody>
                  <a:tcPr anchor="ctr">
                    <a:lnL w="12700" cap="flat" cmpd="sng" algn="ctr">
                      <a:solidFill>
                        <a:schemeClr val="bg1"/>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a:solidFill>
                          <a:srgbClr val="002060"/>
                        </a:solidFill>
                      </a:endParaRPr>
                    </a:p>
                  </a:txBody>
                  <a:tcPr anchor="ctr">
                    <a:lnL w="12700" cap="flat" cmpd="sng" algn="ctr">
                      <a:solidFill>
                        <a:srgbClr val="007C9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a:solidFill>
                          <a:srgbClr val="002060"/>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dirty="0">
                        <a:solidFill>
                          <a:srgbClr val="002060"/>
                        </a:solidFill>
                      </a:endParaRPr>
                    </a:p>
                  </a:txBody>
                  <a:tcPr anchor="ctr">
                    <a:lnL w="12700" cap="flat" cmpd="sng" algn="ctr">
                      <a:solidFill>
                        <a:schemeClr val="bg1"/>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r>
              <a:tr h="0">
                <a:tc>
                  <a:txBody>
                    <a:bodyPr/>
                    <a:lstStyle/>
                    <a:p>
                      <a:r>
                        <a:rPr lang="en-US" sz="900" dirty="0" smtClean="0">
                          <a:solidFill>
                            <a:srgbClr val="002060"/>
                          </a:solidFill>
                        </a:rPr>
                        <a:t>Token/PIN/Password Management</a:t>
                      </a:r>
                      <a:endParaRPr lang="en-US" sz="900" dirty="0">
                        <a:solidFill>
                          <a:srgbClr val="002060"/>
                        </a:solidFill>
                      </a:endParaRPr>
                    </a:p>
                  </a:txBody>
                  <a:tcPr>
                    <a:lnL w="12700" cap="flat" cmpd="sng" algn="ctr">
                      <a:solidFill>
                        <a:srgbClr val="007C92"/>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dirty="0">
                        <a:solidFill>
                          <a:srgbClr val="002060"/>
                        </a:solidFill>
                      </a:endParaRPr>
                    </a:p>
                  </a:txBody>
                  <a:tcPr anchor="ctr">
                    <a:lnL w="12700" cap="flat" cmpd="sng" algn="ctr">
                      <a:solidFill>
                        <a:srgbClr val="007C92"/>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a:solidFill>
                          <a:srgbClr val="002060"/>
                        </a:solidFill>
                      </a:endParaRPr>
                    </a:p>
                  </a:txBody>
                  <a:tcPr anchor="ctr">
                    <a:lnL w="12700" cap="flat" cmpd="sng" algn="ctr">
                      <a:solidFill>
                        <a:srgbClr val="007C9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a:solidFill>
                          <a:srgbClr val="002060"/>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dirty="0">
                        <a:solidFill>
                          <a:srgbClr val="002060"/>
                        </a:solidFill>
                      </a:endParaRPr>
                    </a:p>
                  </a:txBody>
                  <a:tcPr anchor="ctr">
                    <a:lnL w="12700" cap="flat" cmpd="sng" algn="ctr">
                      <a:solidFill>
                        <a:schemeClr val="bg1"/>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a:solidFill>
                          <a:srgbClr val="002060"/>
                        </a:solidFill>
                      </a:endParaRPr>
                    </a:p>
                  </a:txBody>
                  <a:tcPr anchor="ctr">
                    <a:lnL w="12700" cap="flat" cmpd="sng" algn="ctr">
                      <a:solidFill>
                        <a:srgbClr val="007C9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a:solidFill>
                          <a:srgbClr val="002060"/>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dirty="0">
                        <a:solidFill>
                          <a:srgbClr val="002060"/>
                        </a:solidFill>
                      </a:endParaRPr>
                    </a:p>
                  </a:txBody>
                  <a:tcPr anchor="ctr">
                    <a:lnL w="12700" cap="flat" cmpd="sng" algn="ctr">
                      <a:solidFill>
                        <a:schemeClr val="bg1"/>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r>
              <a:tr h="180914">
                <a:tc>
                  <a:txBody>
                    <a:bodyPr/>
                    <a:lstStyle/>
                    <a:p>
                      <a:r>
                        <a:rPr lang="en-US" sz="900" kern="1200" dirty="0" smtClean="0">
                          <a:solidFill>
                            <a:srgbClr val="002060"/>
                          </a:solidFill>
                          <a:latin typeface="+mn-lt"/>
                          <a:ea typeface="+mn-ea"/>
                          <a:cs typeface="+mn-cs"/>
                        </a:rPr>
                        <a:t>Bio Data Update</a:t>
                      </a:r>
                      <a:endParaRPr lang="en-US" sz="900" kern="1200" dirty="0">
                        <a:solidFill>
                          <a:srgbClr val="002060"/>
                        </a:solidFill>
                        <a:latin typeface="+mn-lt"/>
                        <a:ea typeface="+mn-ea"/>
                        <a:cs typeface="+mn-cs"/>
                      </a:endParaRPr>
                    </a:p>
                  </a:txBody>
                  <a:tcPr>
                    <a:lnL w="12700" cap="flat" cmpd="sng" algn="ctr">
                      <a:solidFill>
                        <a:srgbClr val="007C92"/>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dirty="0">
                        <a:solidFill>
                          <a:srgbClr val="002060"/>
                        </a:solidFill>
                      </a:endParaRPr>
                    </a:p>
                  </a:txBody>
                  <a:tcPr anchor="ctr">
                    <a:lnL w="12700" cap="flat" cmpd="sng" algn="ctr">
                      <a:solidFill>
                        <a:srgbClr val="007C92"/>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a:solidFill>
                          <a:srgbClr val="002060"/>
                        </a:solidFill>
                      </a:endParaRPr>
                    </a:p>
                  </a:txBody>
                  <a:tcPr anchor="ctr">
                    <a:lnL w="12700" cap="flat" cmpd="sng" algn="ctr">
                      <a:solidFill>
                        <a:srgbClr val="007C9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a:solidFill>
                          <a:srgbClr val="002060"/>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dirty="0">
                        <a:solidFill>
                          <a:srgbClr val="002060"/>
                        </a:solidFill>
                      </a:endParaRPr>
                    </a:p>
                  </a:txBody>
                  <a:tcPr anchor="ctr">
                    <a:lnL w="12700" cap="flat" cmpd="sng" algn="ctr">
                      <a:solidFill>
                        <a:schemeClr val="bg1"/>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a:solidFill>
                          <a:srgbClr val="002060"/>
                        </a:solidFill>
                      </a:endParaRPr>
                    </a:p>
                  </a:txBody>
                  <a:tcPr anchor="ctr">
                    <a:lnL w="12700" cap="flat" cmpd="sng" algn="ctr">
                      <a:solidFill>
                        <a:srgbClr val="007C9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a:solidFill>
                          <a:srgbClr val="002060"/>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dirty="0">
                        <a:solidFill>
                          <a:srgbClr val="002060"/>
                        </a:solidFill>
                      </a:endParaRPr>
                    </a:p>
                  </a:txBody>
                  <a:tcPr anchor="ctr">
                    <a:lnL w="12700" cap="flat" cmpd="sng" algn="ctr">
                      <a:solidFill>
                        <a:schemeClr val="bg1"/>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r>
              <a:tr h="0">
                <a:tc>
                  <a:txBody>
                    <a:bodyPr/>
                    <a:lstStyle/>
                    <a:p>
                      <a:r>
                        <a:rPr lang="en-US" sz="900" dirty="0" smtClean="0">
                          <a:solidFill>
                            <a:srgbClr val="002060"/>
                          </a:solidFill>
                        </a:rPr>
                        <a:t>Help and Support</a:t>
                      </a:r>
                      <a:endParaRPr lang="en-US" sz="900" dirty="0">
                        <a:solidFill>
                          <a:srgbClr val="002060"/>
                        </a:solidFill>
                      </a:endParaRPr>
                    </a:p>
                  </a:txBody>
                  <a:tcPr>
                    <a:lnL w="12700" cap="flat" cmpd="sng" algn="ctr">
                      <a:solidFill>
                        <a:srgbClr val="007C92"/>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dirty="0">
                        <a:solidFill>
                          <a:srgbClr val="002060"/>
                        </a:solidFill>
                      </a:endParaRPr>
                    </a:p>
                  </a:txBody>
                  <a:tcPr anchor="ctr">
                    <a:lnL w="12700" cap="flat" cmpd="sng" algn="ctr">
                      <a:solidFill>
                        <a:srgbClr val="007C92"/>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a:solidFill>
                          <a:srgbClr val="002060"/>
                        </a:solidFill>
                      </a:endParaRPr>
                    </a:p>
                  </a:txBody>
                  <a:tcPr anchor="ctr">
                    <a:lnL w="12700" cap="flat" cmpd="sng" algn="ctr">
                      <a:solidFill>
                        <a:srgbClr val="007C9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a:solidFill>
                          <a:srgbClr val="002060"/>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dirty="0">
                        <a:solidFill>
                          <a:srgbClr val="002060"/>
                        </a:solidFill>
                      </a:endParaRPr>
                    </a:p>
                  </a:txBody>
                  <a:tcPr anchor="ctr">
                    <a:lnL w="12700" cap="flat" cmpd="sng" algn="ctr">
                      <a:solidFill>
                        <a:schemeClr val="bg1"/>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dirty="0">
                        <a:solidFill>
                          <a:srgbClr val="002060"/>
                        </a:solidFill>
                      </a:endParaRPr>
                    </a:p>
                  </a:txBody>
                  <a:tcPr anchor="ctr">
                    <a:lnL w="12700" cap="flat" cmpd="sng" algn="ctr">
                      <a:solidFill>
                        <a:srgbClr val="007C9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a:solidFill>
                          <a:srgbClr val="002060"/>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dirty="0">
                        <a:solidFill>
                          <a:srgbClr val="002060"/>
                        </a:solidFill>
                      </a:endParaRPr>
                    </a:p>
                  </a:txBody>
                  <a:tcPr anchor="ctr">
                    <a:lnL w="12700" cap="flat" cmpd="sng" algn="ctr">
                      <a:solidFill>
                        <a:schemeClr val="bg1"/>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r>
            </a:tbl>
          </a:graphicData>
        </a:graphic>
      </p:graphicFrame>
      <p:pic>
        <p:nvPicPr>
          <p:cNvPr id="76" name="Picture 7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38400" y="1315740"/>
            <a:ext cx="895167" cy="253238"/>
          </a:xfrm>
          <a:prstGeom prst="rect">
            <a:avLst/>
          </a:prstGeom>
        </p:spPr>
      </p:pic>
      <p:pic>
        <p:nvPicPr>
          <p:cNvPr id="77" name="Picture 7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783004" y="1529132"/>
            <a:ext cx="551637" cy="272634"/>
          </a:xfrm>
          <a:prstGeom prst="rect">
            <a:avLst/>
          </a:prstGeom>
        </p:spPr>
      </p:pic>
      <p:pic>
        <p:nvPicPr>
          <p:cNvPr id="78" name="Picture 7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899303" y="1527070"/>
            <a:ext cx="1187120" cy="296780"/>
          </a:xfrm>
          <a:prstGeom prst="rect">
            <a:avLst/>
          </a:prstGeom>
        </p:spPr>
      </p:pic>
      <p:pic>
        <p:nvPicPr>
          <p:cNvPr id="79" name="Picture 7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772580" y="1131713"/>
            <a:ext cx="1087495" cy="1087495"/>
          </a:xfrm>
          <a:prstGeom prst="rect">
            <a:avLst/>
          </a:prstGeom>
        </p:spPr>
      </p:pic>
      <p:sp>
        <p:nvSpPr>
          <p:cNvPr id="80" name="Oval 79"/>
          <p:cNvSpPr/>
          <p:nvPr/>
        </p:nvSpPr>
        <p:spPr>
          <a:xfrm>
            <a:off x="9279702" y="1928584"/>
            <a:ext cx="182880" cy="18288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800" dirty="0" smtClean="0">
                <a:solidFill>
                  <a:srgbClr val="FFFFFF"/>
                </a:solidFill>
              </a:rPr>
              <a:t>✔</a:t>
            </a:r>
            <a:endParaRPr lang="en-US" sz="800" dirty="0">
              <a:solidFill>
                <a:srgbClr val="FFFFFF"/>
              </a:solidFill>
            </a:endParaRPr>
          </a:p>
        </p:txBody>
      </p:sp>
      <p:sp>
        <p:nvSpPr>
          <p:cNvPr id="81" name="Oval 80"/>
          <p:cNvSpPr/>
          <p:nvPr/>
        </p:nvSpPr>
        <p:spPr>
          <a:xfrm>
            <a:off x="9279702" y="2157130"/>
            <a:ext cx="182880" cy="18288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800" dirty="0" smtClean="0">
                <a:solidFill>
                  <a:srgbClr val="FFFFFF"/>
                </a:solidFill>
              </a:rPr>
              <a:t>✔</a:t>
            </a:r>
            <a:endParaRPr lang="en-US" sz="800" dirty="0">
              <a:solidFill>
                <a:srgbClr val="FFFFFF"/>
              </a:solidFill>
            </a:endParaRPr>
          </a:p>
        </p:txBody>
      </p:sp>
      <p:sp>
        <p:nvSpPr>
          <p:cNvPr id="82" name="Oval 81"/>
          <p:cNvSpPr/>
          <p:nvPr/>
        </p:nvSpPr>
        <p:spPr>
          <a:xfrm>
            <a:off x="9279702" y="2392892"/>
            <a:ext cx="182880" cy="18288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800" dirty="0" smtClean="0">
                <a:solidFill>
                  <a:srgbClr val="FFFFFF"/>
                </a:solidFill>
              </a:rPr>
              <a:t>✔</a:t>
            </a:r>
            <a:endParaRPr lang="en-US" sz="800" dirty="0">
              <a:solidFill>
                <a:srgbClr val="FFFFFF"/>
              </a:solidFill>
            </a:endParaRPr>
          </a:p>
        </p:txBody>
      </p:sp>
      <p:sp>
        <p:nvSpPr>
          <p:cNvPr id="83" name="Oval 82"/>
          <p:cNvSpPr/>
          <p:nvPr/>
        </p:nvSpPr>
        <p:spPr>
          <a:xfrm>
            <a:off x="9279702" y="3078530"/>
            <a:ext cx="182880" cy="18288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800" dirty="0" smtClean="0">
                <a:solidFill>
                  <a:srgbClr val="FFFFFF"/>
                </a:solidFill>
              </a:rPr>
              <a:t>✔</a:t>
            </a:r>
            <a:endParaRPr lang="en-US" sz="800" dirty="0">
              <a:solidFill>
                <a:srgbClr val="FFFFFF"/>
              </a:solidFill>
            </a:endParaRPr>
          </a:p>
        </p:txBody>
      </p:sp>
      <p:sp>
        <p:nvSpPr>
          <p:cNvPr id="84" name="Oval 83"/>
          <p:cNvSpPr/>
          <p:nvPr/>
        </p:nvSpPr>
        <p:spPr>
          <a:xfrm>
            <a:off x="9279702" y="3307076"/>
            <a:ext cx="182880" cy="18288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800" dirty="0" smtClean="0">
                <a:solidFill>
                  <a:srgbClr val="FFFFFF"/>
                </a:solidFill>
              </a:rPr>
              <a:t>✔</a:t>
            </a:r>
            <a:endParaRPr lang="en-US" sz="800" dirty="0">
              <a:solidFill>
                <a:srgbClr val="FFFFFF"/>
              </a:solidFill>
            </a:endParaRPr>
          </a:p>
        </p:txBody>
      </p:sp>
      <p:sp>
        <p:nvSpPr>
          <p:cNvPr id="85" name="Oval 84"/>
          <p:cNvSpPr/>
          <p:nvPr/>
        </p:nvSpPr>
        <p:spPr>
          <a:xfrm>
            <a:off x="9279702" y="3992660"/>
            <a:ext cx="182880" cy="18288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800" dirty="0" smtClean="0">
                <a:solidFill>
                  <a:srgbClr val="FFFFFF"/>
                </a:solidFill>
              </a:rPr>
              <a:t>✔</a:t>
            </a:r>
            <a:endParaRPr lang="en-US" sz="800" dirty="0">
              <a:solidFill>
                <a:srgbClr val="FFFFFF"/>
              </a:solidFill>
            </a:endParaRPr>
          </a:p>
        </p:txBody>
      </p:sp>
      <p:sp>
        <p:nvSpPr>
          <p:cNvPr id="86" name="Oval 85"/>
          <p:cNvSpPr/>
          <p:nvPr/>
        </p:nvSpPr>
        <p:spPr>
          <a:xfrm>
            <a:off x="9279702" y="4221206"/>
            <a:ext cx="182880" cy="18288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800" dirty="0" smtClean="0">
                <a:solidFill>
                  <a:srgbClr val="FFFFFF"/>
                </a:solidFill>
              </a:rPr>
              <a:t>✔</a:t>
            </a:r>
            <a:endParaRPr lang="en-US" sz="800" dirty="0">
              <a:solidFill>
                <a:srgbClr val="FFFFFF"/>
              </a:solidFill>
            </a:endParaRPr>
          </a:p>
        </p:txBody>
      </p:sp>
      <p:sp>
        <p:nvSpPr>
          <p:cNvPr id="87" name="Oval 86"/>
          <p:cNvSpPr/>
          <p:nvPr/>
        </p:nvSpPr>
        <p:spPr>
          <a:xfrm>
            <a:off x="9279702" y="4449752"/>
            <a:ext cx="182880" cy="18288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800" dirty="0" smtClean="0">
                <a:solidFill>
                  <a:srgbClr val="FFFFFF"/>
                </a:solidFill>
              </a:rPr>
              <a:t>✔</a:t>
            </a:r>
            <a:endParaRPr lang="en-US" sz="800" dirty="0">
              <a:solidFill>
                <a:srgbClr val="FFFFFF"/>
              </a:solidFill>
            </a:endParaRPr>
          </a:p>
        </p:txBody>
      </p:sp>
      <p:sp>
        <p:nvSpPr>
          <p:cNvPr id="88" name="Oval 87"/>
          <p:cNvSpPr/>
          <p:nvPr/>
        </p:nvSpPr>
        <p:spPr>
          <a:xfrm>
            <a:off x="9279702" y="4678298"/>
            <a:ext cx="182880" cy="18288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800" dirty="0" smtClean="0">
                <a:solidFill>
                  <a:srgbClr val="FFFFFF"/>
                </a:solidFill>
              </a:rPr>
              <a:t>✔</a:t>
            </a:r>
            <a:endParaRPr lang="en-US" sz="800" dirty="0">
              <a:solidFill>
                <a:srgbClr val="FFFFFF"/>
              </a:solidFill>
            </a:endParaRPr>
          </a:p>
        </p:txBody>
      </p:sp>
      <p:sp>
        <p:nvSpPr>
          <p:cNvPr id="89" name="Oval 88"/>
          <p:cNvSpPr/>
          <p:nvPr/>
        </p:nvSpPr>
        <p:spPr>
          <a:xfrm>
            <a:off x="9279702" y="4906844"/>
            <a:ext cx="182880" cy="18288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800" dirty="0" smtClean="0">
                <a:solidFill>
                  <a:srgbClr val="FFFFFF"/>
                </a:solidFill>
              </a:rPr>
              <a:t>✔</a:t>
            </a:r>
            <a:endParaRPr lang="en-US" sz="800" dirty="0">
              <a:solidFill>
                <a:srgbClr val="FFFFFF"/>
              </a:solidFill>
            </a:endParaRPr>
          </a:p>
        </p:txBody>
      </p:sp>
      <p:sp>
        <p:nvSpPr>
          <p:cNvPr id="90" name="Oval 89"/>
          <p:cNvSpPr/>
          <p:nvPr/>
        </p:nvSpPr>
        <p:spPr>
          <a:xfrm>
            <a:off x="9279702" y="5135390"/>
            <a:ext cx="182880" cy="18288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800" dirty="0" smtClean="0">
                <a:solidFill>
                  <a:srgbClr val="FFFFFF"/>
                </a:solidFill>
              </a:rPr>
              <a:t>✔</a:t>
            </a:r>
            <a:endParaRPr lang="en-US" sz="800" dirty="0">
              <a:solidFill>
                <a:srgbClr val="FFFFFF"/>
              </a:solidFill>
            </a:endParaRPr>
          </a:p>
        </p:txBody>
      </p:sp>
      <p:sp>
        <p:nvSpPr>
          <p:cNvPr id="91" name="Oval 90"/>
          <p:cNvSpPr/>
          <p:nvPr/>
        </p:nvSpPr>
        <p:spPr>
          <a:xfrm>
            <a:off x="9279702" y="5363936"/>
            <a:ext cx="182880" cy="18288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800" dirty="0" smtClean="0">
                <a:solidFill>
                  <a:srgbClr val="FFFFFF"/>
                </a:solidFill>
              </a:rPr>
              <a:t>✔</a:t>
            </a:r>
            <a:endParaRPr lang="en-US" sz="800" dirty="0">
              <a:solidFill>
                <a:srgbClr val="FFFFFF"/>
              </a:solidFill>
            </a:endParaRPr>
          </a:p>
        </p:txBody>
      </p:sp>
      <p:sp>
        <p:nvSpPr>
          <p:cNvPr id="92" name="Oval 91"/>
          <p:cNvSpPr/>
          <p:nvPr/>
        </p:nvSpPr>
        <p:spPr>
          <a:xfrm>
            <a:off x="9279702" y="5592482"/>
            <a:ext cx="182880" cy="18288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800" dirty="0" smtClean="0">
                <a:solidFill>
                  <a:srgbClr val="FFFFFF"/>
                </a:solidFill>
              </a:rPr>
              <a:t>✔</a:t>
            </a:r>
            <a:endParaRPr lang="en-US" sz="800" dirty="0">
              <a:solidFill>
                <a:srgbClr val="FFFFFF"/>
              </a:solidFill>
            </a:endParaRPr>
          </a:p>
        </p:txBody>
      </p:sp>
      <p:sp>
        <p:nvSpPr>
          <p:cNvPr id="93" name="Oval 92"/>
          <p:cNvSpPr/>
          <p:nvPr/>
        </p:nvSpPr>
        <p:spPr>
          <a:xfrm>
            <a:off x="9279702" y="5821030"/>
            <a:ext cx="182880" cy="18288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800" dirty="0" smtClean="0">
                <a:solidFill>
                  <a:srgbClr val="FFFFFF"/>
                </a:solidFill>
              </a:rPr>
              <a:t>✔</a:t>
            </a:r>
            <a:endParaRPr lang="en-US" sz="800" dirty="0">
              <a:solidFill>
                <a:srgbClr val="FFFFFF"/>
              </a:solidFill>
            </a:endParaRPr>
          </a:p>
        </p:txBody>
      </p:sp>
      <p:sp>
        <p:nvSpPr>
          <p:cNvPr id="94" name="Oval 93"/>
          <p:cNvSpPr/>
          <p:nvPr/>
        </p:nvSpPr>
        <p:spPr>
          <a:xfrm>
            <a:off x="2442833" y="2616850"/>
            <a:ext cx="182880" cy="182880"/>
          </a:xfrm>
          <a:prstGeom prst="ellipse">
            <a:avLst/>
          </a:prstGeom>
          <a:solidFill>
            <a:srgbClr val="FF8F8F"/>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600" b="1" dirty="0" smtClean="0">
                <a:solidFill>
                  <a:srgbClr val="FFFFFF"/>
                </a:solidFill>
                <a:latin typeface="+mj-lt"/>
              </a:rPr>
              <a:t>X</a:t>
            </a:r>
            <a:endParaRPr lang="en-US" sz="600" b="1" dirty="0">
              <a:solidFill>
                <a:srgbClr val="FFFFFF"/>
              </a:solidFill>
              <a:latin typeface="+mj-lt"/>
            </a:endParaRPr>
          </a:p>
        </p:txBody>
      </p:sp>
      <p:sp>
        <p:nvSpPr>
          <p:cNvPr id="95" name="Oval 94"/>
          <p:cNvSpPr/>
          <p:nvPr/>
        </p:nvSpPr>
        <p:spPr>
          <a:xfrm>
            <a:off x="2442833" y="2846477"/>
            <a:ext cx="182880" cy="182880"/>
          </a:xfrm>
          <a:prstGeom prst="ellipse">
            <a:avLst/>
          </a:prstGeom>
          <a:solidFill>
            <a:srgbClr val="FF8F8F"/>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600" b="1" dirty="0" smtClean="0">
                <a:solidFill>
                  <a:srgbClr val="FFFFFF"/>
                </a:solidFill>
                <a:latin typeface="+mj-lt"/>
              </a:rPr>
              <a:t>X</a:t>
            </a:r>
            <a:endParaRPr lang="en-US" sz="600" b="1" dirty="0">
              <a:solidFill>
                <a:srgbClr val="FFFFFF"/>
              </a:solidFill>
              <a:latin typeface="+mj-lt"/>
            </a:endParaRPr>
          </a:p>
        </p:txBody>
      </p:sp>
      <p:sp>
        <p:nvSpPr>
          <p:cNvPr id="96" name="Oval 95"/>
          <p:cNvSpPr/>
          <p:nvPr/>
        </p:nvSpPr>
        <p:spPr>
          <a:xfrm>
            <a:off x="2442833" y="3076104"/>
            <a:ext cx="182880" cy="182880"/>
          </a:xfrm>
          <a:prstGeom prst="ellipse">
            <a:avLst/>
          </a:prstGeom>
          <a:solidFill>
            <a:srgbClr val="FF8F8F"/>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600" b="1" dirty="0" smtClean="0">
                <a:solidFill>
                  <a:srgbClr val="FFFFFF"/>
                </a:solidFill>
                <a:latin typeface="+mj-lt"/>
              </a:rPr>
              <a:t>X</a:t>
            </a:r>
            <a:endParaRPr lang="en-US" sz="600" b="1" dirty="0">
              <a:solidFill>
                <a:srgbClr val="FFFFFF"/>
              </a:solidFill>
              <a:latin typeface="+mj-lt"/>
            </a:endParaRPr>
          </a:p>
        </p:txBody>
      </p:sp>
      <p:sp>
        <p:nvSpPr>
          <p:cNvPr id="97" name="Oval 96"/>
          <p:cNvSpPr/>
          <p:nvPr/>
        </p:nvSpPr>
        <p:spPr>
          <a:xfrm>
            <a:off x="2442833" y="3305731"/>
            <a:ext cx="182880" cy="182880"/>
          </a:xfrm>
          <a:prstGeom prst="ellipse">
            <a:avLst/>
          </a:prstGeom>
          <a:solidFill>
            <a:srgbClr val="FF8F8F"/>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600" b="1" dirty="0" smtClean="0">
                <a:solidFill>
                  <a:srgbClr val="FFFFFF"/>
                </a:solidFill>
                <a:latin typeface="+mj-lt"/>
              </a:rPr>
              <a:t>X</a:t>
            </a:r>
            <a:endParaRPr lang="en-US" sz="600" b="1" dirty="0">
              <a:solidFill>
                <a:srgbClr val="FFFFFF"/>
              </a:solidFill>
              <a:latin typeface="+mj-lt"/>
            </a:endParaRPr>
          </a:p>
        </p:txBody>
      </p:sp>
      <p:sp>
        <p:nvSpPr>
          <p:cNvPr id="98" name="Oval 97"/>
          <p:cNvSpPr/>
          <p:nvPr/>
        </p:nvSpPr>
        <p:spPr>
          <a:xfrm>
            <a:off x="2442833" y="3536385"/>
            <a:ext cx="182880" cy="182880"/>
          </a:xfrm>
          <a:prstGeom prst="ellipse">
            <a:avLst/>
          </a:prstGeom>
          <a:solidFill>
            <a:srgbClr val="FF8F8F"/>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600" b="1" dirty="0" smtClean="0">
                <a:solidFill>
                  <a:srgbClr val="FFFFFF"/>
                </a:solidFill>
                <a:latin typeface="+mj-lt"/>
              </a:rPr>
              <a:t>X</a:t>
            </a:r>
            <a:endParaRPr lang="en-US" sz="600" b="1" dirty="0">
              <a:solidFill>
                <a:srgbClr val="FFFFFF"/>
              </a:solidFill>
              <a:latin typeface="+mj-lt"/>
            </a:endParaRPr>
          </a:p>
        </p:txBody>
      </p:sp>
      <p:sp>
        <p:nvSpPr>
          <p:cNvPr id="109" name="Oval 108"/>
          <p:cNvSpPr/>
          <p:nvPr/>
        </p:nvSpPr>
        <p:spPr>
          <a:xfrm>
            <a:off x="2442833" y="3766012"/>
            <a:ext cx="182880" cy="182880"/>
          </a:xfrm>
          <a:prstGeom prst="ellipse">
            <a:avLst/>
          </a:prstGeom>
          <a:solidFill>
            <a:srgbClr val="FF8F8F"/>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600" b="1" dirty="0" smtClean="0">
                <a:solidFill>
                  <a:srgbClr val="FFFFFF"/>
                </a:solidFill>
                <a:latin typeface="+mj-lt"/>
              </a:rPr>
              <a:t>X</a:t>
            </a:r>
            <a:endParaRPr lang="en-US" sz="600" b="1" dirty="0">
              <a:solidFill>
                <a:srgbClr val="FFFFFF"/>
              </a:solidFill>
              <a:latin typeface="+mj-lt"/>
            </a:endParaRPr>
          </a:p>
        </p:txBody>
      </p:sp>
      <p:sp>
        <p:nvSpPr>
          <p:cNvPr id="110" name="Oval 109"/>
          <p:cNvSpPr/>
          <p:nvPr/>
        </p:nvSpPr>
        <p:spPr>
          <a:xfrm>
            <a:off x="2442833" y="3995639"/>
            <a:ext cx="182880" cy="182880"/>
          </a:xfrm>
          <a:prstGeom prst="ellipse">
            <a:avLst/>
          </a:prstGeom>
          <a:solidFill>
            <a:srgbClr val="FF8F8F"/>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600" b="1" dirty="0" smtClean="0">
                <a:solidFill>
                  <a:srgbClr val="FFFFFF"/>
                </a:solidFill>
                <a:latin typeface="+mj-lt"/>
              </a:rPr>
              <a:t>X</a:t>
            </a:r>
            <a:endParaRPr lang="en-US" sz="600" b="1" dirty="0">
              <a:solidFill>
                <a:srgbClr val="FFFFFF"/>
              </a:solidFill>
              <a:latin typeface="+mj-lt"/>
            </a:endParaRPr>
          </a:p>
        </p:txBody>
      </p:sp>
      <p:sp>
        <p:nvSpPr>
          <p:cNvPr id="111" name="Oval 110"/>
          <p:cNvSpPr/>
          <p:nvPr/>
        </p:nvSpPr>
        <p:spPr>
          <a:xfrm>
            <a:off x="2442833" y="4454893"/>
            <a:ext cx="182880" cy="18288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800" dirty="0" smtClean="0">
                <a:solidFill>
                  <a:srgbClr val="FFFFFF"/>
                </a:solidFill>
              </a:rPr>
              <a:t>✔</a:t>
            </a:r>
            <a:endParaRPr lang="en-US" sz="800" dirty="0">
              <a:solidFill>
                <a:srgbClr val="FFFFFF"/>
              </a:solidFill>
            </a:endParaRPr>
          </a:p>
        </p:txBody>
      </p:sp>
      <p:sp>
        <p:nvSpPr>
          <p:cNvPr id="129" name="Oval 128"/>
          <p:cNvSpPr/>
          <p:nvPr/>
        </p:nvSpPr>
        <p:spPr>
          <a:xfrm>
            <a:off x="2442833" y="4684520"/>
            <a:ext cx="182880" cy="18288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800" dirty="0" smtClean="0">
                <a:solidFill>
                  <a:srgbClr val="FFFFFF"/>
                </a:solidFill>
              </a:rPr>
              <a:t>✔</a:t>
            </a:r>
            <a:endParaRPr lang="en-US" sz="800" dirty="0">
              <a:solidFill>
                <a:srgbClr val="FFFFFF"/>
              </a:solidFill>
            </a:endParaRPr>
          </a:p>
        </p:txBody>
      </p:sp>
      <p:sp>
        <p:nvSpPr>
          <p:cNvPr id="130" name="Oval 129"/>
          <p:cNvSpPr/>
          <p:nvPr/>
        </p:nvSpPr>
        <p:spPr>
          <a:xfrm>
            <a:off x="2442833" y="4914147"/>
            <a:ext cx="182880" cy="18288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800" dirty="0" smtClean="0">
                <a:solidFill>
                  <a:srgbClr val="FFFFFF"/>
                </a:solidFill>
              </a:rPr>
              <a:t>✔</a:t>
            </a:r>
            <a:endParaRPr lang="en-US" sz="800" dirty="0">
              <a:solidFill>
                <a:srgbClr val="FFFFFF"/>
              </a:solidFill>
            </a:endParaRPr>
          </a:p>
        </p:txBody>
      </p:sp>
      <p:sp>
        <p:nvSpPr>
          <p:cNvPr id="145" name="Oval 144"/>
          <p:cNvSpPr/>
          <p:nvPr/>
        </p:nvSpPr>
        <p:spPr>
          <a:xfrm>
            <a:off x="2442833" y="5373401"/>
            <a:ext cx="182880" cy="18288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800" dirty="0" smtClean="0">
                <a:solidFill>
                  <a:srgbClr val="FFFFFF"/>
                </a:solidFill>
              </a:rPr>
              <a:t>✔</a:t>
            </a:r>
            <a:endParaRPr lang="en-US" sz="800" dirty="0">
              <a:solidFill>
                <a:srgbClr val="FFFFFF"/>
              </a:solidFill>
            </a:endParaRPr>
          </a:p>
        </p:txBody>
      </p:sp>
      <p:sp>
        <p:nvSpPr>
          <p:cNvPr id="146" name="Oval 145"/>
          <p:cNvSpPr/>
          <p:nvPr/>
        </p:nvSpPr>
        <p:spPr>
          <a:xfrm>
            <a:off x="2442833" y="5603028"/>
            <a:ext cx="182880" cy="18288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800" dirty="0" smtClean="0">
                <a:solidFill>
                  <a:srgbClr val="FFFFFF"/>
                </a:solidFill>
              </a:rPr>
              <a:t>✔</a:t>
            </a:r>
            <a:endParaRPr lang="en-US" sz="800" dirty="0">
              <a:solidFill>
                <a:srgbClr val="FFFFFF"/>
              </a:solidFill>
            </a:endParaRPr>
          </a:p>
        </p:txBody>
      </p:sp>
      <p:sp>
        <p:nvSpPr>
          <p:cNvPr id="147" name="Oval 146"/>
          <p:cNvSpPr/>
          <p:nvPr/>
        </p:nvSpPr>
        <p:spPr>
          <a:xfrm>
            <a:off x="2442833" y="5143774"/>
            <a:ext cx="182880" cy="182880"/>
          </a:xfrm>
          <a:prstGeom prst="ellipse">
            <a:avLst/>
          </a:prstGeom>
          <a:solidFill>
            <a:srgbClr val="FF8F8F"/>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600" b="1" dirty="0" smtClean="0">
                <a:solidFill>
                  <a:srgbClr val="FFFFFF"/>
                </a:solidFill>
                <a:latin typeface="+mj-lt"/>
              </a:rPr>
              <a:t>X</a:t>
            </a:r>
            <a:endParaRPr lang="en-US" sz="600" b="1" dirty="0">
              <a:solidFill>
                <a:srgbClr val="FFFFFF"/>
              </a:solidFill>
              <a:latin typeface="+mj-lt"/>
            </a:endParaRPr>
          </a:p>
        </p:txBody>
      </p:sp>
      <p:sp>
        <p:nvSpPr>
          <p:cNvPr id="148" name="Oval 147"/>
          <p:cNvSpPr/>
          <p:nvPr/>
        </p:nvSpPr>
        <p:spPr>
          <a:xfrm>
            <a:off x="2442833" y="5822833"/>
            <a:ext cx="182880" cy="182880"/>
          </a:xfrm>
          <a:prstGeom prst="ellipse">
            <a:avLst/>
          </a:prstGeom>
          <a:solidFill>
            <a:srgbClr val="FF8F8F"/>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600" b="1" dirty="0" smtClean="0">
                <a:solidFill>
                  <a:srgbClr val="FFFFFF"/>
                </a:solidFill>
                <a:latin typeface="+mj-lt"/>
              </a:rPr>
              <a:t>X</a:t>
            </a:r>
            <a:endParaRPr lang="en-US" sz="600" b="1" dirty="0">
              <a:solidFill>
                <a:srgbClr val="FFFFFF"/>
              </a:solidFill>
              <a:latin typeface="+mj-lt"/>
            </a:endParaRPr>
          </a:p>
        </p:txBody>
      </p:sp>
      <p:sp>
        <p:nvSpPr>
          <p:cNvPr id="149" name="Oval 148"/>
          <p:cNvSpPr/>
          <p:nvPr/>
        </p:nvSpPr>
        <p:spPr>
          <a:xfrm>
            <a:off x="5035356" y="1906436"/>
            <a:ext cx="182880" cy="18288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800" dirty="0" smtClean="0">
                <a:solidFill>
                  <a:srgbClr val="FFFFFF"/>
                </a:solidFill>
              </a:rPr>
              <a:t>✔</a:t>
            </a:r>
            <a:endParaRPr lang="en-US" sz="800" dirty="0">
              <a:solidFill>
                <a:srgbClr val="FFFFFF"/>
              </a:solidFill>
            </a:endParaRPr>
          </a:p>
        </p:txBody>
      </p:sp>
      <p:sp>
        <p:nvSpPr>
          <p:cNvPr id="150" name="Oval 149"/>
          <p:cNvSpPr/>
          <p:nvPr/>
        </p:nvSpPr>
        <p:spPr>
          <a:xfrm>
            <a:off x="5035356" y="2134982"/>
            <a:ext cx="182880" cy="18288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800" dirty="0" smtClean="0">
                <a:solidFill>
                  <a:srgbClr val="FFFFFF"/>
                </a:solidFill>
              </a:rPr>
              <a:t>✔</a:t>
            </a:r>
            <a:endParaRPr lang="en-US" sz="800" dirty="0">
              <a:solidFill>
                <a:srgbClr val="FFFFFF"/>
              </a:solidFill>
            </a:endParaRPr>
          </a:p>
        </p:txBody>
      </p:sp>
      <p:sp>
        <p:nvSpPr>
          <p:cNvPr id="151" name="Oval 150"/>
          <p:cNvSpPr/>
          <p:nvPr/>
        </p:nvSpPr>
        <p:spPr>
          <a:xfrm>
            <a:off x="5035356" y="2370744"/>
            <a:ext cx="182880" cy="18288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800" dirty="0" smtClean="0">
                <a:solidFill>
                  <a:srgbClr val="FFFFFF"/>
                </a:solidFill>
              </a:rPr>
              <a:t>✔</a:t>
            </a:r>
            <a:endParaRPr lang="en-US" sz="800" dirty="0">
              <a:solidFill>
                <a:srgbClr val="FFFFFF"/>
              </a:solidFill>
            </a:endParaRPr>
          </a:p>
        </p:txBody>
      </p:sp>
      <p:sp>
        <p:nvSpPr>
          <p:cNvPr id="152" name="Oval 151"/>
          <p:cNvSpPr/>
          <p:nvPr/>
        </p:nvSpPr>
        <p:spPr>
          <a:xfrm>
            <a:off x="5035356" y="4199058"/>
            <a:ext cx="182880" cy="18288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800" dirty="0" smtClean="0">
                <a:solidFill>
                  <a:srgbClr val="FFFFFF"/>
                </a:solidFill>
              </a:rPr>
              <a:t>✔</a:t>
            </a:r>
            <a:endParaRPr lang="en-US" sz="800" dirty="0">
              <a:solidFill>
                <a:srgbClr val="FFFFFF"/>
              </a:solidFill>
            </a:endParaRPr>
          </a:p>
        </p:txBody>
      </p:sp>
      <p:sp>
        <p:nvSpPr>
          <p:cNvPr id="153" name="Oval 152"/>
          <p:cNvSpPr/>
          <p:nvPr/>
        </p:nvSpPr>
        <p:spPr>
          <a:xfrm>
            <a:off x="5035356" y="4427604"/>
            <a:ext cx="182880" cy="18288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800" dirty="0" smtClean="0">
                <a:solidFill>
                  <a:srgbClr val="FFFFFF"/>
                </a:solidFill>
              </a:rPr>
              <a:t>✔</a:t>
            </a:r>
            <a:endParaRPr lang="en-US" sz="800" dirty="0">
              <a:solidFill>
                <a:srgbClr val="FFFFFF"/>
              </a:solidFill>
            </a:endParaRPr>
          </a:p>
        </p:txBody>
      </p:sp>
      <p:sp>
        <p:nvSpPr>
          <p:cNvPr id="154" name="Oval 153"/>
          <p:cNvSpPr/>
          <p:nvPr/>
        </p:nvSpPr>
        <p:spPr>
          <a:xfrm>
            <a:off x="5035356" y="4656150"/>
            <a:ext cx="182880" cy="18288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800" dirty="0" smtClean="0">
                <a:solidFill>
                  <a:srgbClr val="FFFFFF"/>
                </a:solidFill>
              </a:rPr>
              <a:t>✔</a:t>
            </a:r>
            <a:endParaRPr lang="en-US" sz="800" dirty="0">
              <a:solidFill>
                <a:srgbClr val="FFFFFF"/>
              </a:solidFill>
            </a:endParaRPr>
          </a:p>
        </p:txBody>
      </p:sp>
      <p:sp>
        <p:nvSpPr>
          <p:cNvPr id="155" name="Oval 154"/>
          <p:cNvSpPr/>
          <p:nvPr/>
        </p:nvSpPr>
        <p:spPr>
          <a:xfrm>
            <a:off x="5035356" y="4884696"/>
            <a:ext cx="182880" cy="18288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800" dirty="0" smtClean="0">
                <a:solidFill>
                  <a:srgbClr val="FFFFFF"/>
                </a:solidFill>
              </a:rPr>
              <a:t>✔</a:t>
            </a:r>
            <a:endParaRPr lang="en-US" sz="800" dirty="0">
              <a:solidFill>
                <a:srgbClr val="FFFFFF"/>
              </a:solidFill>
            </a:endParaRPr>
          </a:p>
        </p:txBody>
      </p:sp>
      <p:sp>
        <p:nvSpPr>
          <p:cNvPr id="156" name="Oval 155"/>
          <p:cNvSpPr/>
          <p:nvPr/>
        </p:nvSpPr>
        <p:spPr>
          <a:xfrm>
            <a:off x="5035356" y="5113242"/>
            <a:ext cx="182880" cy="18288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800" dirty="0" smtClean="0">
                <a:solidFill>
                  <a:srgbClr val="FFFFFF"/>
                </a:solidFill>
              </a:rPr>
              <a:t>✔</a:t>
            </a:r>
            <a:endParaRPr lang="en-US" sz="800" dirty="0">
              <a:solidFill>
                <a:srgbClr val="FFFFFF"/>
              </a:solidFill>
            </a:endParaRPr>
          </a:p>
        </p:txBody>
      </p:sp>
      <p:sp>
        <p:nvSpPr>
          <p:cNvPr id="157" name="Oval 156"/>
          <p:cNvSpPr/>
          <p:nvPr/>
        </p:nvSpPr>
        <p:spPr>
          <a:xfrm>
            <a:off x="5035356" y="5341788"/>
            <a:ext cx="182880" cy="18288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800" dirty="0" smtClean="0">
                <a:solidFill>
                  <a:srgbClr val="FFFFFF"/>
                </a:solidFill>
              </a:rPr>
              <a:t>✔</a:t>
            </a:r>
            <a:endParaRPr lang="en-US" sz="800" dirty="0">
              <a:solidFill>
                <a:srgbClr val="FFFFFF"/>
              </a:solidFill>
            </a:endParaRPr>
          </a:p>
        </p:txBody>
      </p:sp>
      <p:sp>
        <p:nvSpPr>
          <p:cNvPr id="158" name="Oval 157"/>
          <p:cNvSpPr/>
          <p:nvPr/>
        </p:nvSpPr>
        <p:spPr>
          <a:xfrm>
            <a:off x="5035356" y="5570334"/>
            <a:ext cx="182880" cy="18288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800" dirty="0" smtClean="0">
                <a:solidFill>
                  <a:srgbClr val="FFFFFF"/>
                </a:solidFill>
              </a:rPr>
              <a:t>✔</a:t>
            </a:r>
            <a:endParaRPr lang="en-US" sz="800" dirty="0">
              <a:solidFill>
                <a:srgbClr val="FFFFFF"/>
              </a:solidFill>
            </a:endParaRPr>
          </a:p>
        </p:txBody>
      </p:sp>
      <p:sp>
        <p:nvSpPr>
          <p:cNvPr id="159" name="Oval 158"/>
          <p:cNvSpPr/>
          <p:nvPr/>
        </p:nvSpPr>
        <p:spPr>
          <a:xfrm>
            <a:off x="5035356" y="5798882"/>
            <a:ext cx="182880" cy="18288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800" dirty="0" smtClean="0">
                <a:solidFill>
                  <a:srgbClr val="FFFFFF"/>
                </a:solidFill>
              </a:rPr>
              <a:t>✔</a:t>
            </a:r>
            <a:endParaRPr lang="en-US" sz="800" dirty="0">
              <a:solidFill>
                <a:srgbClr val="FFFFFF"/>
              </a:solidFill>
            </a:endParaRPr>
          </a:p>
        </p:txBody>
      </p:sp>
      <p:sp>
        <p:nvSpPr>
          <p:cNvPr id="160" name="Oval 159"/>
          <p:cNvSpPr/>
          <p:nvPr/>
        </p:nvSpPr>
        <p:spPr>
          <a:xfrm>
            <a:off x="5035356" y="2823252"/>
            <a:ext cx="182880" cy="182880"/>
          </a:xfrm>
          <a:prstGeom prst="ellipse">
            <a:avLst/>
          </a:prstGeom>
          <a:solidFill>
            <a:srgbClr val="FF8F8F"/>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600" b="1" dirty="0" smtClean="0">
                <a:solidFill>
                  <a:srgbClr val="FFFFFF"/>
                </a:solidFill>
                <a:latin typeface="+mj-lt"/>
              </a:rPr>
              <a:t>X</a:t>
            </a:r>
            <a:endParaRPr lang="en-US" sz="600" b="1" dirty="0">
              <a:solidFill>
                <a:srgbClr val="FFFFFF"/>
              </a:solidFill>
              <a:latin typeface="+mj-lt"/>
            </a:endParaRPr>
          </a:p>
        </p:txBody>
      </p:sp>
      <p:sp>
        <p:nvSpPr>
          <p:cNvPr id="161" name="Oval 160"/>
          <p:cNvSpPr/>
          <p:nvPr/>
        </p:nvSpPr>
        <p:spPr>
          <a:xfrm>
            <a:off x="5035356" y="3972414"/>
            <a:ext cx="182880" cy="182880"/>
          </a:xfrm>
          <a:prstGeom prst="ellipse">
            <a:avLst/>
          </a:prstGeom>
          <a:solidFill>
            <a:srgbClr val="FF8F8F"/>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600" b="1" dirty="0" smtClean="0">
                <a:solidFill>
                  <a:srgbClr val="FFFFFF"/>
                </a:solidFill>
                <a:latin typeface="+mj-lt"/>
              </a:rPr>
              <a:t>X</a:t>
            </a:r>
            <a:endParaRPr lang="en-US" sz="600" b="1" dirty="0">
              <a:solidFill>
                <a:srgbClr val="FFFFFF"/>
              </a:solidFill>
              <a:latin typeface="+mj-lt"/>
            </a:endParaRPr>
          </a:p>
        </p:txBody>
      </p:sp>
      <p:sp>
        <p:nvSpPr>
          <p:cNvPr id="162" name="Oval 161"/>
          <p:cNvSpPr/>
          <p:nvPr/>
        </p:nvSpPr>
        <p:spPr>
          <a:xfrm>
            <a:off x="2453629" y="1924082"/>
            <a:ext cx="182880" cy="182880"/>
          </a:xfrm>
          <a:prstGeom prst="ellipse">
            <a:avLst/>
          </a:prstGeom>
          <a:solidFill>
            <a:srgbClr val="FF8F8F"/>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600" b="1" dirty="0" smtClean="0">
                <a:solidFill>
                  <a:srgbClr val="FFFFFF"/>
                </a:solidFill>
                <a:latin typeface="+mj-lt"/>
              </a:rPr>
              <a:t>X</a:t>
            </a:r>
            <a:endParaRPr lang="en-US" sz="600" b="1" dirty="0">
              <a:solidFill>
                <a:srgbClr val="FFFFFF"/>
              </a:solidFill>
              <a:latin typeface="+mj-lt"/>
            </a:endParaRPr>
          </a:p>
        </p:txBody>
      </p:sp>
      <p:sp>
        <p:nvSpPr>
          <p:cNvPr id="163" name="Oval 162"/>
          <p:cNvSpPr/>
          <p:nvPr/>
        </p:nvSpPr>
        <p:spPr>
          <a:xfrm>
            <a:off x="2453629" y="2383800"/>
            <a:ext cx="182880" cy="182880"/>
          </a:xfrm>
          <a:prstGeom prst="ellipse">
            <a:avLst/>
          </a:prstGeom>
          <a:solidFill>
            <a:srgbClr val="FF8F8F"/>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600" b="1" dirty="0" smtClean="0">
                <a:solidFill>
                  <a:srgbClr val="FFFFFF"/>
                </a:solidFill>
                <a:latin typeface="+mj-lt"/>
              </a:rPr>
              <a:t>X</a:t>
            </a:r>
            <a:endParaRPr lang="en-US" sz="600" b="1" dirty="0">
              <a:solidFill>
                <a:srgbClr val="FFFFFF"/>
              </a:solidFill>
              <a:latin typeface="+mj-lt"/>
            </a:endParaRPr>
          </a:p>
        </p:txBody>
      </p:sp>
      <p:sp>
        <p:nvSpPr>
          <p:cNvPr id="164" name="Oval 163"/>
          <p:cNvSpPr/>
          <p:nvPr/>
        </p:nvSpPr>
        <p:spPr>
          <a:xfrm>
            <a:off x="2453629" y="2131607"/>
            <a:ext cx="182880" cy="182880"/>
          </a:xfrm>
          <a:prstGeom prst="ellipse">
            <a:avLst/>
          </a:prstGeom>
          <a:solidFill>
            <a:srgbClr val="FF8F8F"/>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600" b="1" dirty="0" smtClean="0">
                <a:solidFill>
                  <a:srgbClr val="FFFFFF"/>
                </a:solidFill>
                <a:latin typeface="+mj-lt"/>
              </a:rPr>
              <a:t>X</a:t>
            </a:r>
            <a:endParaRPr lang="en-US" sz="600" b="1" dirty="0">
              <a:solidFill>
                <a:srgbClr val="FFFFFF"/>
              </a:solidFill>
              <a:latin typeface="+mj-lt"/>
            </a:endParaRPr>
          </a:p>
        </p:txBody>
      </p:sp>
      <p:sp>
        <p:nvSpPr>
          <p:cNvPr id="165" name="Oval 164"/>
          <p:cNvSpPr/>
          <p:nvPr/>
        </p:nvSpPr>
        <p:spPr>
          <a:xfrm>
            <a:off x="2442833" y="4209923"/>
            <a:ext cx="182880" cy="182880"/>
          </a:xfrm>
          <a:prstGeom prst="ellipse">
            <a:avLst/>
          </a:prstGeom>
          <a:solidFill>
            <a:srgbClr val="FF8F8F"/>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600" b="1" dirty="0" smtClean="0">
                <a:solidFill>
                  <a:srgbClr val="FFFFFF"/>
                </a:solidFill>
                <a:latin typeface="+mj-lt"/>
              </a:rPr>
              <a:t>X</a:t>
            </a:r>
            <a:endParaRPr lang="en-US" sz="600" b="1" dirty="0">
              <a:solidFill>
                <a:srgbClr val="FFFFFF"/>
              </a:solidFill>
              <a:latin typeface="+mj-lt"/>
            </a:endParaRPr>
          </a:p>
        </p:txBody>
      </p:sp>
      <p:sp>
        <p:nvSpPr>
          <p:cNvPr id="166" name="Oval 165"/>
          <p:cNvSpPr/>
          <p:nvPr/>
        </p:nvSpPr>
        <p:spPr>
          <a:xfrm>
            <a:off x="5023529" y="2600462"/>
            <a:ext cx="182880" cy="18288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800" dirty="0" smtClean="0">
                <a:solidFill>
                  <a:srgbClr val="FFFFFF"/>
                </a:solidFill>
              </a:rPr>
              <a:t>✔</a:t>
            </a:r>
            <a:endParaRPr lang="en-US" sz="800" dirty="0">
              <a:solidFill>
                <a:srgbClr val="FFFFFF"/>
              </a:solidFill>
            </a:endParaRPr>
          </a:p>
        </p:txBody>
      </p:sp>
      <p:sp>
        <p:nvSpPr>
          <p:cNvPr id="167" name="Oval 166"/>
          <p:cNvSpPr/>
          <p:nvPr/>
        </p:nvSpPr>
        <p:spPr>
          <a:xfrm>
            <a:off x="5023529" y="3286152"/>
            <a:ext cx="182880" cy="18288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800" dirty="0" smtClean="0">
                <a:solidFill>
                  <a:srgbClr val="FFFFFF"/>
                </a:solidFill>
              </a:rPr>
              <a:t>✔</a:t>
            </a:r>
            <a:endParaRPr lang="en-US" sz="800" dirty="0">
              <a:solidFill>
                <a:srgbClr val="FFFFFF"/>
              </a:solidFill>
            </a:endParaRPr>
          </a:p>
        </p:txBody>
      </p:sp>
      <p:sp>
        <p:nvSpPr>
          <p:cNvPr id="168" name="Oval 167"/>
          <p:cNvSpPr/>
          <p:nvPr/>
        </p:nvSpPr>
        <p:spPr>
          <a:xfrm>
            <a:off x="5023529" y="3532034"/>
            <a:ext cx="182880" cy="18288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800" dirty="0" smtClean="0">
                <a:solidFill>
                  <a:srgbClr val="FFFFFF"/>
                </a:solidFill>
              </a:rPr>
              <a:t>✔</a:t>
            </a:r>
            <a:endParaRPr lang="en-US" sz="800" dirty="0">
              <a:solidFill>
                <a:srgbClr val="FFFFFF"/>
              </a:solidFill>
            </a:endParaRPr>
          </a:p>
        </p:txBody>
      </p:sp>
      <p:sp>
        <p:nvSpPr>
          <p:cNvPr id="169" name="Oval 168"/>
          <p:cNvSpPr/>
          <p:nvPr/>
        </p:nvSpPr>
        <p:spPr>
          <a:xfrm>
            <a:off x="5023529" y="3760580"/>
            <a:ext cx="182880" cy="18288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800" dirty="0" smtClean="0">
                <a:solidFill>
                  <a:srgbClr val="FFFFFF"/>
                </a:solidFill>
              </a:rPr>
              <a:t>✔</a:t>
            </a:r>
            <a:endParaRPr lang="en-US" sz="800" dirty="0">
              <a:solidFill>
                <a:srgbClr val="FFFFFF"/>
              </a:solidFill>
            </a:endParaRPr>
          </a:p>
        </p:txBody>
      </p:sp>
      <p:sp>
        <p:nvSpPr>
          <p:cNvPr id="170" name="Oval 169"/>
          <p:cNvSpPr/>
          <p:nvPr/>
        </p:nvSpPr>
        <p:spPr>
          <a:xfrm>
            <a:off x="9279702" y="2621438"/>
            <a:ext cx="182880" cy="18288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800" dirty="0" smtClean="0">
                <a:solidFill>
                  <a:srgbClr val="FFFFFF"/>
                </a:solidFill>
              </a:rPr>
              <a:t>✔</a:t>
            </a:r>
            <a:endParaRPr lang="en-US" sz="800" dirty="0">
              <a:solidFill>
                <a:srgbClr val="FFFFFF"/>
              </a:solidFill>
            </a:endParaRPr>
          </a:p>
        </p:txBody>
      </p:sp>
      <p:sp>
        <p:nvSpPr>
          <p:cNvPr id="171" name="Oval 170"/>
          <p:cNvSpPr/>
          <p:nvPr/>
        </p:nvSpPr>
        <p:spPr>
          <a:xfrm>
            <a:off x="9279702" y="2849984"/>
            <a:ext cx="182880" cy="18288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800" dirty="0" smtClean="0">
                <a:solidFill>
                  <a:srgbClr val="FFFFFF"/>
                </a:solidFill>
              </a:rPr>
              <a:t>✔</a:t>
            </a:r>
            <a:endParaRPr lang="en-US" sz="800" dirty="0">
              <a:solidFill>
                <a:srgbClr val="FFFFFF"/>
              </a:solidFill>
            </a:endParaRPr>
          </a:p>
        </p:txBody>
      </p:sp>
      <p:sp>
        <p:nvSpPr>
          <p:cNvPr id="172" name="Oval 171"/>
          <p:cNvSpPr/>
          <p:nvPr/>
        </p:nvSpPr>
        <p:spPr>
          <a:xfrm>
            <a:off x="9279702" y="3510787"/>
            <a:ext cx="182880" cy="18288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800" dirty="0" smtClean="0">
                <a:solidFill>
                  <a:srgbClr val="FFFFFF"/>
                </a:solidFill>
              </a:rPr>
              <a:t>✔</a:t>
            </a:r>
            <a:endParaRPr lang="en-US" sz="800" dirty="0">
              <a:solidFill>
                <a:srgbClr val="FFFFFF"/>
              </a:solidFill>
            </a:endParaRPr>
          </a:p>
        </p:txBody>
      </p:sp>
      <p:sp>
        <p:nvSpPr>
          <p:cNvPr id="173" name="Oval 172"/>
          <p:cNvSpPr/>
          <p:nvPr/>
        </p:nvSpPr>
        <p:spPr>
          <a:xfrm>
            <a:off x="9279702" y="3739333"/>
            <a:ext cx="182880" cy="18288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800" dirty="0" smtClean="0">
                <a:solidFill>
                  <a:srgbClr val="FFFFFF"/>
                </a:solidFill>
              </a:rPr>
              <a:t>✔</a:t>
            </a:r>
            <a:endParaRPr lang="en-US" sz="800" dirty="0">
              <a:solidFill>
                <a:srgbClr val="FFFFFF"/>
              </a:solidFill>
            </a:endParaRPr>
          </a:p>
        </p:txBody>
      </p:sp>
      <p:sp>
        <p:nvSpPr>
          <p:cNvPr id="174" name="Oval 173"/>
          <p:cNvSpPr/>
          <p:nvPr/>
        </p:nvSpPr>
        <p:spPr>
          <a:xfrm>
            <a:off x="5023529" y="3068282"/>
            <a:ext cx="182880" cy="18288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800" dirty="0" smtClean="0">
                <a:solidFill>
                  <a:srgbClr val="FFFFFF"/>
                </a:solidFill>
              </a:rPr>
              <a:t>✔</a:t>
            </a:r>
            <a:endParaRPr lang="en-US" sz="800" dirty="0">
              <a:solidFill>
                <a:srgbClr val="FFFFFF"/>
              </a:solidFill>
            </a:endParaRPr>
          </a:p>
        </p:txBody>
      </p:sp>
      <p:sp>
        <p:nvSpPr>
          <p:cNvPr id="99" name="Rectangle 98">
            <a:hlinkClick r:id="rId10" action="ppaction://hlinksldjump"/>
          </p:cNvPr>
          <p:cNvSpPr/>
          <p:nvPr/>
        </p:nvSpPr>
        <p:spPr>
          <a:xfrm>
            <a:off x="11470647" y="6479716"/>
            <a:ext cx="731520" cy="381939"/>
          </a:xfrm>
          <a:prstGeom prst="rect">
            <a:avLst/>
          </a:prstGeom>
          <a:solidFill>
            <a:srgbClr val="EAAA00"/>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b="1" dirty="0" smtClean="0">
                <a:solidFill>
                  <a:schemeClr val="tx1"/>
                </a:solidFill>
              </a:rPr>
              <a:t>Back</a:t>
            </a:r>
            <a:endParaRPr lang="en-GB" b="1" dirty="0">
              <a:solidFill>
                <a:schemeClr val="tx1"/>
              </a:solidFill>
            </a:endParaRPr>
          </a:p>
        </p:txBody>
      </p:sp>
    </p:spTree>
    <p:extLst>
      <p:ext uri="{BB962C8B-B14F-4D97-AF65-F5344CB8AC3E}">
        <p14:creationId xmlns:p14="http://schemas.microsoft.com/office/powerpoint/2010/main" val="29444679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Title 2"/>
          <p:cNvSpPr txBox="1">
            <a:spLocks/>
          </p:cNvSpPr>
          <p:nvPr/>
        </p:nvSpPr>
        <p:spPr>
          <a:xfrm>
            <a:off x="153265" y="94959"/>
            <a:ext cx="11704320" cy="364003"/>
          </a:xfrm>
          <a:prstGeom prst="rect">
            <a:avLst/>
          </a:prstGeom>
          <a:noFill/>
        </p:spPr>
        <p:txBody>
          <a:bodyPr vert="horz" lIns="0" tIns="0" rIns="0" bIns="0" rtlCol="0" anchor="t" anchorCtr="0">
            <a:noAutofit/>
          </a:bodyPr>
          <a:lstStyle>
            <a:defPPr>
              <a:defRPr lang="en-US"/>
            </a:defPPr>
            <a:lvl1pPr>
              <a:lnSpc>
                <a:spcPct val="70000"/>
              </a:lnSpc>
              <a:defRPr sz="2800" b="1" i="0" kern="0">
                <a:solidFill>
                  <a:srgbClr val="00338D"/>
                </a:solidFill>
                <a:latin typeface="Univers 47 CondensedLight" panose="00000400000000000000" pitchFamily="2" charset="0"/>
                <a:cs typeface="KPMG Extralight"/>
              </a:defRPr>
            </a:lvl1pPr>
          </a:lstStyle>
          <a:p>
            <a:pPr>
              <a:defRPr/>
            </a:pPr>
            <a:r>
              <a:rPr lang="en-US" sz="4400" b="0" kern="1200" dirty="0" err="1" smtClean="0">
                <a:latin typeface="KPMG Extralight" panose="020B0303030202040204" pitchFamily="34" charset="0"/>
                <a:cs typeface="+mj-cs"/>
              </a:rPr>
              <a:t>FBNQuest</a:t>
            </a:r>
            <a:r>
              <a:rPr lang="en-US" sz="4400" b="0" kern="1200" dirty="0" smtClean="0">
                <a:latin typeface="KPMG Extralight" panose="020B0303030202040204" pitchFamily="34" charset="0"/>
                <a:cs typeface="+mj-cs"/>
              </a:rPr>
              <a:t> Internet Banking Channel Benchmarking – Corporate Banking Capabilities </a:t>
            </a:r>
            <a:endParaRPr lang="en-US" sz="4400" b="0" kern="1200" baseline="30000" dirty="0">
              <a:latin typeface="KPMG Extralight" panose="020B0303030202040204" pitchFamily="34" charset="0"/>
              <a:ea typeface="+mj-ea"/>
              <a:cs typeface="+mj-cs"/>
            </a:endParaRPr>
          </a:p>
        </p:txBody>
      </p:sp>
      <p:sp>
        <p:nvSpPr>
          <p:cNvPr id="108" name="Rectangle 107"/>
          <p:cNvSpPr/>
          <p:nvPr/>
        </p:nvSpPr>
        <p:spPr>
          <a:xfrm>
            <a:off x="86589" y="655361"/>
            <a:ext cx="12105411" cy="523220"/>
          </a:xfrm>
          <a:prstGeom prst="rect">
            <a:avLst/>
          </a:prstGeom>
        </p:spPr>
        <p:txBody>
          <a:bodyPr wrap="square">
            <a:spAutoFit/>
          </a:bodyPr>
          <a:lstStyle/>
          <a:p>
            <a:pPr defTabSz="713603">
              <a:defRPr/>
            </a:pPr>
            <a:r>
              <a:rPr lang="en-US" sz="1400" dirty="0" err="1" smtClean="0">
                <a:solidFill>
                  <a:srgbClr val="00338D"/>
                </a:solidFill>
              </a:rPr>
              <a:t>FBNQuest’s</a:t>
            </a:r>
            <a:r>
              <a:rPr lang="en-US" sz="1400" dirty="0" smtClean="0">
                <a:solidFill>
                  <a:srgbClr val="00338D"/>
                </a:solidFill>
              </a:rPr>
              <a:t> internet banking self-service capabilities for corporate banking is </a:t>
            </a:r>
            <a:r>
              <a:rPr lang="en-US" sz="1400" dirty="0">
                <a:solidFill>
                  <a:srgbClr val="00338D"/>
                </a:solidFill>
              </a:rPr>
              <a:t>not competitive </a:t>
            </a:r>
            <a:r>
              <a:rPr lang="en-US" sz="1400" dirty="0" smtClean="0">
                <a:solidFill>
                  <a:srgbClr val="00338D"/>
                </a:solidFill>
              </a:rPr>
              <a:t>in comparison with local </a:t>
            </a:r>
            <a:r>
              <a:rPr lang="en-US" sz="1400" dirty="0">
                <a:solidFill>
                  <a:srgbClr val="00338D"/>
                </a:solidFill>
              </a:rPr>
              <a:t>and </a:t>
            </a:r>
            <a:r>
              <a:rPr lang="en-US" sz="1400" dirty="0" smtClean="0">
                <a:solidFill>
                  <a:srgbClr val="00338D"/>
                </a:solidFill>
              </a:rPr>
              <a:t>global benchmarks.</a:t>
            </a:r>
            <a:endParaRPr lang="en-US" sz="1400" dirty="0">
              <a:solidFill>
                <a:srgbClr val="00338D"/>
              </a:solidFill>
            </a:endParaRPr>
          </a:p>
          <a:p>
            <a:pPr defTabSz="713603">
              <a:defRPr/>
            </a:pPr>
            <a:r>
              <a:rPr lang="en-US" sz="1400" dirty="0" smtClean="0">
                <a:solidFill>
                  <a:srgbClr val="00338D"/>
                </a:solidFill>
              </a:rPr>
              <a:t> </a:t>
            </a:r>
            <a:endParaRPr lang="en-US" sz="1400" dirty="0">
              <a:solidFill>
                <a:srgbClr val="00338D"/>
              </a:solidFill>
            </a:endParaRPr>
          </a:p>
        </p:txBody>
      </p:sp>
      <p:sp>
        <p:nvSpPr>
          <p:cNvPr id="228" name="Rectangle 227"/>
          <p:cNvSpPr/>
          <p:nvPr/>
        </p:nvSpPr>
        <p:spPr>
          <a:xfrm>
            <a:off x="9286653" y="6437754"/>
            <a:ext cx="2234778" cy="265647"/>
          </a:xfrm>
          <a:prstGeom prst="rect">
            <a:avLst/>
          </a:prstGeom>
          <a:solidFill>
            <a:schemeClr val="bg1"/>
          </a:solidFill>
          <a:ln w="12700">
            <a:solidFill>
              <a:srgbClr val="007C9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spcBef>
                <a:spcPct val="0"/>
              </a:spcBef>
              <a:spcAft>
                <a:spcPct val="0"/>
              </a:spcAft>
            </a:pPr>
            <a:endParaRPr lang="en-US" sz="1100" b="1" dirty="0">
              <a:solidFill>
                <a:prstClr val="black"/>
              </a:solidFill>
              <a:latin typeface="+mj-lt"/>
              <a:cs typeface="Arial" pitchFamily="34" charset="0"/>
            </a:endParaRPr>
          </a:p>
        </p:txBody>
      </p:sp>
      <p:sp>
        <p:nvSpPr>
          <p:cNvPr id="229" name="Rectangle 228"/>
          <p:cNvSpPr/>
          <p:nvPr/>
        </p:nvSpPr>
        <p:spPr>
          <a:xfrm>
            <a:off x="9545331" y="6515594"/>
            <a:ext cx="506549" cy="138499"/>
          </a:xfrm>
          <a:prstGeom prst="rect">
            <a:avLst/>
          </a:prstGeom>
        </p:spPr>
        <p:txBody>
          <a:bodyPr wrap="none" lIns="0" tIns="0" rIns="0" bIns="0">
            <a:spAutoFit/>
          </a:bodyPr>
          <a:lstStyle/>
          <a:p>
            <a:pPr fontAlgn="base">
              <a:spcBef>
                <a:spcPct val="0"/>
              </a:spcBef>
              <a:spcAft>
                <a:spcPct val="0"/>
              </a:spcAft>
            </a:pPr>
            <a:r>
              <a:rPr lang="en-GB" sz="900" b="1" dirty="0" smtClean="0">
                <a:solidFill>
                  <a:prstClr val="black"/>
                </a:solidFill>
                <a:latin typeface="+mj-lt"/>
                <a:cs typeface="Arial" pitchFamily="34" charset="0"/>
              </a:rPr>
              <a:t>Available</a:t>
            </a:r>
            <a:endParaRPr lang="en-US" sz="900" b="1" dirty="0">
              <a:solidFill>
                <a:prstClr val="black"/>
              </a:solidFill>
              <a:latin typeface="+mj-lt"/>
              <a:cs typeface="Arial" pitchFamily="34" charset="0"/>
            </a:endParaRPr>
          </a:p>
        </p:txBody>
      </p:sp>
      <p:sp>
        <p:nvSpPr>
          <p:cNvPr id="230" name="Rectangle 229"/>
          <p:cNvSpPr/>
          <p:nvPr/>
        </p:nvSpPr>
        <p:spPr>
          <a:xfrm>
            <a:off x="10637218" y="6522519"/>
            <a:ext cx="743793" cy="138499"/>
          </a:xfrm>
          <a:prstGeom prst="rect">
            <a:avLst/>
          </a:prstGeom>
        </p:spPr>
        <p:txBody>
          <a:bodyPr wrap="none" lIns="0" tIns="0" rIns="0" bIns="0">
            <a:spAutoFit/>
          </a:bodyPr>
          <a:lstStyle/>
          <a:p>
            <a:pPr fontAlgn="base">
              <a:spcBef>
                <a:spcPct val="0"/>
              </a:spcBef>
              <a:spcAft>
                <a:spcPct val="0"/>
              </a:spcAft>
            </a:pPr>
            <a:r>
              <a:rPr lang="en-US" sz="900" b="1" dirty="0" smtClean="0">
                <a:solidFill>
                  <a:prstClr val="black"/>
                </a:solidFill>
                <a:latin typeface="+mj-lt"/>
                <a:cs typeface="Arial" pitchFamily="34" charset="0"/>
              </a:rPr>
              <a:t>Not Available</a:t>
            </a:r>
            <a:endParaRPr lang="en-US" sz="900" b="1" dirty="0">
              <a:solidFill>
                <a:prstClr val="black"/>
              </a:solidFill>
              <a:latin typeface="+mj-lt"/>
              <a:cs typeface="Arial" pitchFamily="34" charset="0"/>
            </a:endParaRPr>
          </a:p>
        </p:txBody>
      </p:sp>
      <p:sp>
        <p:nvSpPr>
          <p:cNvPr id="231" name="Rectangle 230"/>
          <p:cNvSpPr/>
          <p:nvPr/>
        </p:nvSpPr>
        <p:spPr>
          <a:xfrm>
            <a:off x="9286653" y="6278783"/>
            <a:ext cx="2234778" cy="158971"/>
          </a:xfrm>
          <a:prstGeom prst="rect">
            <a:avLst/>
          </a:prstGeom>
          <a:solidFill>
            <a:srgbClr val="007C92"/>
          </a:solidFill>
          <a:ln w="12700">
            <a:solidFill>
              <a:srgbClr val="007C9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GB" sz="900" b="1" dirty="0" smtClean="0">
                <a:solidFill>
                  <a:srgbClr val="FFFFFF"/>
                </a:solidFill>
                <a:latin typeface="+mj-lt"/>
                <a:cs typeface="Arial" pitchFamily="34" charset="0"/>
              </a:rPr>
              <a:t>Availability</a:t>
            </a:r>
            <a:endParaRPr lang="en-US" sz="900" b="1" dirty="0">
              <a:solidFill>
                <a:srgbClr val="FFFFFF"/>
              </a:solidFill>
              <a:latin typeface="+mj-lt"/>
              <a:cs typeface="Arial" pitchFamily="34" charset="0"/>
            </a:endParaRPr>
          </a:p>
        </p:txBody>
      </p:sp>
      <p:sp>
        <p:nvSpPr>
          <p:cNvPr id="232" name="Oval 231"/>
          <p:cNvSpPr/>
          <p:nvPr/>
        </p:nvSpPr>
        <p:spPr>
          <a:xfrm>
            <a:off x="10398584" y="6493404"/>
            <a:ext cx="182880" cy="182880"/>
          </a:xfrm>
          <a:prstGeom prst="ellipse">
            <a:avLst/>
          </a:prstGeom>
          <a:solidFill>
            <a:srgbClr val="FF8F8F"/>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600" b="1" dirty="0" smtClean="0">
                <a:solidFill>
                  <a:srgbClr val="FFFFFF"/>
                </a:solidFill>
                <a:latin typeface="+mj-lt"/>
              </a:rPr>
              <a:t>X</a:t>
            </a:r>
            <a:endParaRPr lang="en-US" sz="600" b="1" dirty="0">
              <a:solidFill>
                <a:srgbClr val="FFFFFF"/>
              </a:solidFill>
              <a:latin typeface="+mj-lt"/>
            </a:endParaRPr>
          </a:p>
        </p:txBody>
      </p:sp>
      <p:sp>
        <p:nvSpPr>
          <p:cNvPr id="233" name="Oval 232"/>
          <p:cNvSpPr/>
          <p:nvPr/>
        </p:nvSpPr>
        <p:spPr>
          <a:xfrm>
            <a:off x="9322828" y="6487917"/>
            <a:ext cx="182880" cy="18288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800" dirty="0" smtClean="0">
                <a:solidFill>
                  <a:srgbClr val="FFFFFF"/>
                </a:solidFill>
              </a:rPr>
              <a:t>✔</a:t>
            </a:r>
            <a:endParaRPr lang="en-US" sz="800" dirty="0">
              <a:solidFill>
                <a:srgbClr val="FFFFFF"/>
              </a:solidFill>
            </a:endParaRPr>
          </a:p>
        </p:txBody>
      </p:sp>
      <p:pic>
        <p:nvPicPr>
          <p:cNvPr id="99" name="Picture 9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41362" y="1273622"/>
            <a:ext cx="792524" cy="305122"/>
          </a:xfrm>
          <a:prstGeom prst="rect">
            <a:avLst/>
          </a:prstGeom>
        </p:spPr>
      </p:pic>
      <p:pic>
        <p:nvPicPr>
          <p:cNvPr id="100" name="Picture 9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189101" y="1192830"/>
            <a:ext cx="398284" cy="398284"/>
          </a:xfrm>
          <a:prstGeom prst="rect">
            <a:avLst/>
          </a:prstGeom>
        </p:spPr>
      </p:pic>
      <p:pic>
        <p:nvPicPr>
          <p:cNvPr id="101" name="Picture 10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118379" y="1292718"/>
            <a:ext cx="658299" cy="285714"/>
          </a:xfrm>
          <a:prstGeom prst="rect">
            <a:avLst/>
          </a:prstGeom>
        </p:spPr>
      </p:pic>
      <p:pic>
        <p:nvPicPr>
          <p:cNvPr id="103" name="Picture 10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539811" y="1144223"/>
            <a:ext cx="1035054" cy="621033"/>
          </a:xfrm>
          <a:prstGeom prst="rect">
            <a:avLst/>
          </a:prstGeom>
        </p:spPr>
      </p:pic>
      <p:graphicFrame>
        <p:nvGraphicFramePr>
          <p:cNvPr id="104" name="Table 103"/>
          <p:cNvGraphicFramePr>
            <a:graphicFrameLocks noGrp="1"/>
          </p:cNvGraphicFramePr>
          <p:nvPr>
            <p:extLst>
              <p:ext uri="{D42A27DB-BD31-4B8C-83A1-F6EECF244321}">
                <p14:modId xmlns:p14="http://schemas.microsoft.com/office/powerpoint/2010/main" val="3809862453"/>
              </p:ext>
            </p:extLst>
          </p:nvPr>
        </p:nvGraphicFramePr>
        <p:xfrm>
          <a:off x="153991" y="1047762"/>
          <a:ext cx="11367440" cy="5163501"/>
        </p:xfrm>
        <a:graphic>
          <a:graphicData uri="http://schemas.openxmlformats.org/drawingml/2006/table">
            <a:tbl>
              <a:tblPr firstRow="1" bandRow="1">
                <a:tableStyleId>{5940675A-B579-460E-94D1-54222C63F5DA}</a:tableStyleId>
              </a:tblPr>
              <a:tblGrid>
                <a:gridCol w="1987345"/>
                <a:gridCol w="1032387"/>
                <a:gridCol w="1243058"/>
                <a:gridCol w="1420930"/>
                <a:gridCol w="1227144"/>
                <a:gridCol w="1614716"/>
                <a:gridCol w="1420930"/>
                <a:gridCol w="1420930"/>
              </a:tblGrid>
              <a:tr h="151145">
                <a:tc gridSpan="2">
                  <a:txBody>
                    <a:bodyPr/>
                    <a:lstStyle/>
                    <a:p>
                      <a:pPr algn="ctr"/>
                      <a:r>
                        <a:rPr lang="en-US" sz="900" b="1" dirty="0" smtClean="0">
                          <a:solidFill>
                            <a:srgbClr val="002060"/>
                          </a:solidFill>
                        </a:rPr>
                        <a:t>Corporate Banking</a:t>
                      </a:r>
                      <a:endParaRPr lang="en-US" sz="900" b="1" dirty="0">
                        <a:solidFill>
                          <a:srgbClr val="002060"/>
                        </a:solidFill>
                      </a:endParaRPr>
                    </a:p>
                  </a:txBody>
                  <a:tcPr anchor="ctr">
                    <a:lnL w="12700" cap="flat" cmpd="sng" algn="ctr">
                      <a:solidFill>
                        <a:srgbClr val="007C92"/>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solidFill>
                      <a:srgbClr val="BFCCE3"/>
                    </a:solidFill>
                  </a:tcPr>
                </a:tc>
                <a:tc hMerge="1">
                  <a:txBody>
                    <a:bodyPr/>
                    <a:lstStyle/>
                    <a:p>
                      <a:endParaRPr lang="en-US" sz="900" b="1" dirty="0">
                        <a:solidFill>
                          <a:srgbClr val="002060"/>
                        </a:solidFill>
                      </a:endParaRPr>
                    </a:p>
                  </a:txBody>
                  <a:tcPr>
                    <a:lnL w="12700" cap="flat" cmpd="sng" algn="ctr">
                      <a:solidFill>
                        <a:srgbClr val="007C92"/>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solidFill>
                      <a:srgbClr val="BFCCE3"/>
                    </a:solidFill>
                  </a:tcPr>
                </a:tc>
                <a:tc gridSpan="3">
                  <a:txBody>
                    <a:bodyPr/>
                    <a:lstStyle/>
                    <a:p>
                      <a:pPr algn="ctr"/>
                      <a:r>
                        <a:rPr lang="en-US" sz="900" b="1" dirty="0" smtClean="0">
                          <a:solidFill>
                            <a:schemeClr val="bg1"/>
                          </a:solidFill>
                        </a:rPr>
                        <a:t>Local</a:t>
                      </a:r>
                      <a:r>
                        <a:rPr lang="en-US" sz="900" b="1" baseline="0" dirty="0" smtClean="0">
                          <a:solidFill>
                            <a:schemeClr val="bg1"/>
                          </a:solidFill>
                        </a:rPr>
                        <a:t>  Competition</a:t>
                      </a:r>
                      <a:endParaRPr lang="en-US" sz="900" b="1" dirty="0">
                        <a:solidFill>
                          <a:schemeClr val="bg1"/>
                        </a:solidFill>
                      </a:endParaRPr>
                    </a:p>
                  </a:txBody>
                  <a:tcPr anchor="ctr">
                    <a:lnL w="12700" cap="flat" cmpd="sng" algn="ctr">
                      <a:solidFill>
                        <a:srgbClr val="007C92"/>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solidFill>
                      <a:schemeClr val="tx1">
                        <a:lumMod val="65000"/>
                        <a:lumOff val="35000"/>
                      </a:schemeClr>
                    </a:solidFill>
                  </a:tcPr>
                </a:tc>
                <a:tc hMerge="1">
                  <a:txBody>
                    <a:bodyPr/>
                    <a:lstStyle/>
                    <a:p>
                      <a:endParaRPr lang="en-US" sz="900" dirty="0"/>
                    </a:p>
                  </a:txBody>
                  <a:tcPr>
                    <a:lnL w="12700" cap="flat" cmpd="sng" algn="ctr">
                      <a:solidFill>
                        <a:srgbClr val="007C92"/>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hMerge="1">
                  <a:txBody>
                    <a:bodyPr/>
                    <a:lstStyle/>
                    <a:p>
                      <a:endParaRPr lang="en-US" sz="900" dirty="0"/>
                    </a:p>
                  </a:txBody>
                  <a:tcPr>
                    <a:lnL w="12700" cap="flat" cmpd="sng" algn="ctr">
                      <a:solidFill>
                        <a:srgbClr val="007C92"/>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gridSpan="3">
                  <a:txBody>
                    <a:bodyPr/>
                    <a:lstStyle/>
                    <a:p>
                      <a:pPr algn="ctr"/>
                      <a:r>
                        <a:rPr lang="en-US" sz="900" b="1" dirty="0" smtClean="0">
                          <a:solidFill>
                            <a:schemeClr val="bg1"/>
                          </a:solidFill>
                        </a:rPr>
                        <a:t>Global Competition</a:t>
                      </a:r>
                      <a:endParaRPr lang="en-US" sz="900" b="1" dirty="0">
                        <a:solidFill>
                          <a:schemeClr val="bg1"/>
                        </a:solidFill>
                      </a:endParaRPr>
                    </a:p>
                  </a:txBody>
                  <a:tcPr anchor="ctr">
                    <a:lnL w="12700" cap="flat" cmpd="sng" algn="ctr">
                      <a:solidFill>
                        <a:srgbClr val="007C92"/>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solidFill>
                      <a:schemeClr val="tx2"/>
                    </a:solidFill>
                  </a:tcPr>
                </a:tc>
                <a:tc hMerge="1">
                  <a:txBody>
                    <a:bodyPr/>
                    <a:lstStyle/>
                    <a:p>
                      <a:endParaRPr lang="en-US" sz="900" dirty="0"/>
                    </a:p>
                  </a:txBody>
                  <a:tcPr>
                    <a:lnL w="12700" cap="flat" cmpd="sng" algn="ctr">
                      <a:solidFill>
                        <a:srgbClr val="007C92"/>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hMerge="1">
                  <a:txBody>
                    <a:bodyPr/>
                    <a:lstStyle/>
                    <a:p>
                      <a:endParaRPr lang="en-US" sz="900" dirty="0"/>
                    </a:p>
                  </a:txBody>
                  <a:tcPr>
                    <a:lnL w="12700" cap="flat" cmpd="sng" algn="ctr">
                      <a:solidFill>
                        <a:srgbClr val="007C92"/>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r>
              <a:tr h="317181">
                <a:tc>
                  <a:txBody>
                    <a:bodyPr/>
                    <a:lstStyle/>
                    <a:p>
                      <a:pPr algn="ctr"/>
                      <a:r>
                        <a:rPr lang="en-US" sz="900" b="1" dirty="0" smtClean="0">
                          <a:solidFill>
                            <a:schemeClr val="bg1"/>
                          </a:solidFill>
                        </a:rPr>
                        <a:t>Features</a:t>
                      </a:r>
                      <a:endParaRPr lang="en-US" sz="900" b="1" dirty="0">
                        <a:solidFill>
                          <a:schemeClr val="bg1"/>
                        </a:solidFill>
                      </a:endParaRPr>
                    </a:p>
                  </a:txBody>
                  <a:tcPr anchor="ctr">
                    <a:lnL w="12700" cap="flat" cmpd="sng" algn="ctr">
                      <a:solidFill>
                        <a:srgbClr val="007C92"/>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solidFill>
                      <a:schemeClr val="accent4"/>
                    </a:solidFill>
                  </a:tcPr>
                </a:tc>
                <a:tc>
                  <a:txBody>
                    <a:bodyPr/>
                    <a:lstStyle/>
                    <a:p>
                      <a:pPr algn="ctr"/>
                      <a:endParaRPr lang="en-US" sz="900" b="1" dirty="0">
                        <a:solidFill>
                          <a:srgbClr val="002060"/>
                        </a:solidFill>
                      </a:endParaRPr>
                    </a:p>
                  </a:txBody>
                  <a:tcPr anchor="ctr">
                    <a:lnL w="12700" cap="flat" cmpd="sng" algn="ctr">
                      <a:solidFill>
                        <a:srgbClr val="007C92"/>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noFill/>
                  </a:tcPr>
                </a:tc>
                <a:tc gridSpan="3">
                  <a:txBody>
                    <a:bodyPr/>
                    <a:lstStyle/>
                    <a:p>
                      <a:pPr algn="ctr"/>
                      <a:endParaRPr lang="en-US" sz="900" dirty="0">
                        <a:solidFill>
                          <a:srgbClr val="002060"/>
                        </a:solidFill>
                      </a:endParaRPr>
                    </a:p>
                  </a:txBody>
                  <a:tcPr anchor="ctr">
                    <a:lnL w="12700" cap="flat" cmpd="sng" algn="ctr">
                      <a:solidFill>
                        <a:srgbClr val="007C92"/>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hMerge="1">
                  <a:txBody>
                    <a:bodyPr/>
                    <a:lstStyle/>
                    <a:p>
                      <a:endParaRPr lang="en-US" sz="900" dirty="0"/>
                    </a:p>
                  </a:txBody>
                  <a:tcPr>
                    <a:lnL w="12700" cap="flat" cmpd="sng" algn="ctr">
                      <a:solidFill>
                        <a:srgbClr val="007C92"/>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hMerge="1">
                  <a:txBody>
                    <a:bodyPr/>
                    <a:lstStyle/>
                    <a:p>
                      <a:endParaRPr lang="en-US" sz="900" dirty="0"/>
                    </a:p>
                  </a:txBody>
                  <a:tcPr>
                    <a:lnL w="12700" cap="flat" cmpd="sng" algn="ctr">
                      <a:solidFill>
                        <a:srgbClr val="007C92"/>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gridSpan="3">
                  <a:txBody>
                    <a:bodyPr/>
                    <a:lstStyle/>
                    <a:p>
                      <a:pPr algn="ctr"/>
                      <a:endParaRPr lang="en-US" sz="900" dirty="0">
                        <a:solidFill>
                          <a:srgbClr val="002060"/>
                        </a:solidFill>
                      </a:endParaRPr>
                    </a:p>
                  </a:txBody>
                  <a:tcPr anchor="ctr">
                    <a:lnL w="12700" cap="flat" cmpd="sng" algn="ctr">
                      <a:solidFill>
                        <a:srgbClr val="007C92"/>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hMerge="1">
                  <a:txBody>
                    <a:bodyPr/>
                    <a:lstStyle/>
                    <a:p>
                      <a:endParaRPr lang="en-US" sz="900" dirty="0"/>
                    </a:p>
                  </a:txBody>
                  <a:tcPr>
                    <a:lnL w="12700" cap="flat" cmpd="sng" algn="ctr">
                      <a:solidFill>
                        <a:srgbClr val="007C92"/>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hMerge="1">
                  <a:txBody>
                    <a:bodyPr/>
                    <a:lstStyle/>
                    <a:p>
                      <a:endParaRPr lang="en-US" sz="900" dirty="0"/>
                    </a:p>
                  </a:txBody>
                  <a:tcPr>
                    <a:lnL w="12700" cap="flat" cmpd="sng" algn="ctr">
                      <a:solidFill>
                        <a:srgbClr val="007C92"/>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r>
              <a:tr h="196645">
                <a:tc>
                  <a:txBody>
                    <a:bodyPr/>
                    <a:lstStyle/>
                    <a:p>
                      <a:r>
                        <a:rPr lang="en-US" sz="900" dirty="0" smtClean="0">
                          <a:solidFill>
                            <a:srgbClr val="002060"/>
                          </a:solidFill>
                        </a:rPr>
                        <a:t>Bulk Payments</a:t>
                      </a:r>
                      <a:endParaRPr lang="en-US" sz="900" dirty="0">
                        <a:solidFill>
                          <a:srgbClr val="002060"/>
                        </a:solidFill>
                      </a:endParaRPr>
                    </a:p>
                  </a:txBody>
                  <a:tcPr>
                    <a:lnL w="12700" cap="flat" cmpd="sng" algn="ctr">
                      <a:solidFill>
                        <a:srgbClr val="007C92"/>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dirty="0">
                        <a:solidFill>
                          <a:srgbClr val="002060"/>
                        </a:solidFill>
                      </a:endParaRPr>
                    </a:p>
                  </a:txBody>
                  <a:tcPr anchor="ctr">
                    <a:lnL w="12700" cap="flat" cmpd="sng" algn="ctr">
                      <a:solidFill>
                        <a:srgbClr val="007C92"/>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dirty="0">
                        <a:solidFill>
                          <a:srgbClr val="002060"/>
                        </a:solidFill>
                      </a:endParaRPr>
                    </a:p>
                  </a:txBody>
                  <a:tcPr anchor="ctr">
                    <a:lnL w="12700" cap="flat" cmpd="sng" algn="ctr">
                      <a:solidFill>
                        <a:srgbClr val="007C9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dirty="0">
                        <a:solidFill>
                          <a:srgbClr val="002060"/>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dirty="0">
                        <a:solidFill>
                          <a:srgbClr val="002060"/>
                        </a:solidFill>
                      </a:endParaRPr>
                    </a:p>
                  </a:txBody>
                  <a:tcPr anchor="ctr">
                    <a:lnL w="12700" cap="flat" cmpd="sng" algn="ctr">
                      <a:solidFill>
                        <a:schemeClr val="bg1"/>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dirty="0">
                        <a:solidFill>
                          <a:srgbClr val="002060"/>
                        </a:solidFill>
                      </a:endParaRPr>
                    </a:p>
                  </a:txBody>
                  <a:tcPr anchor="ctr">
                    <a:lnL w="12700" cap="flat" cmpd="sng" algn="ctr">
                      <a:solidFill>
                        <a:srgbClr val="007C9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dirty="0">
                        <a:solidFill>
                          <a:srgbClr val="002060"/>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dirty="0">
                        <a:solidFill>
                          <a:srgbClr val="002060"/>
                        </a:solidFill>
                      </a:endParaRPr>
                    </a:p>
                  </a:txBody>
                  <a:tcPr anchor="ctr">
                    <a:lnL w="12700" cap="flat" cmpd="sng" algn="ctr">
                      <a:solidFill>
                        <a:schemeClr val="bg1"/>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r>
              <a:tr h="166036">
                <a:tc>
                  <a:txBody>
                    <a:bodyPr/>
                    <a:lstStyle/>
                    <a:p>
                      <a:r>
                        <a:rPr lang="en-US" sz="900" dirty="0" smtClean="0">
                          <a:solidFill>
                            <a:srgbClr val="002060"/>
                          </a:solidFill>
                        </a:rPr>
                        <a:t>Single Payments</a:t>
                      </a:r>
                      <a:endParaRPr lang="en-US" sz="900" dirty="0">
                        <a:solidFill>
                          <a:srgbClr val="002060"/>
                        </a:solidFill>
                      </a:endParaRPr>
                    </a:p>
                  </a:txBody>
                  <a:tcPr>
                    <a:lnL w="12700" cap="flat" cmpd="sng" algn="ctr">
                      <a:solidFill>
                        <a:srgbClr val="007C92"/>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dirty="0">
                        <a:solidFill>
                          <a:srgbClr val="002060"/>
                        </a:solidFill>
                      </a:endParaRPr>
                    </a:p>
                  </a:txBody>
                  <a:tcPr anchor="ctr">
                    <a:lnL w="12700" cap="flat" cmpd="sng" algn="ctr">
                      <a:solidFill>
                        <a:srgbClr val="007C92"/>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dirty="0">
                        <a:solidFill>
                          <a:srgbClr val="002060"/>
                        </a:solidFill>
                      </a:endParaRPr>
                    </a:p>
                  </a:txBody>
                  <a:tcPr anchor="ctr">
                    <a:lnL w="12700" cap="flat" cmpd="sng" algn="ctr">
                      <a:solidFill>
                        <a:srgbClr val="007C9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dirty="0">
                        <a:solidFill>
                          <a:srgbClr val="002060"/>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dirty="0">
                        <a:solidFill>
                          <a:srgbClr val="002060"/>
                        </a:solidFill>
                      </a:endParaRPr>
                    </a:p>
                  </a:txBody>
                  <a:tcPr anchor="ctr">
                    <a:lnL w="12700" cap="flat" cmpd="sng" algn="ctr">
                      <a:solidFill>
                        <a:schemeClr val="bg1"/>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dirty="0">
                        <a:solidFill>
                          <a:srgbClr val="002060"/>
                        </a:solidFill>
                      </a:endParaRPr>
                    </a:p>
                  </a:txBody>
                  <a:tcPr anchor="ctr">
                    <a:lnL w="12700" cap="flat" cmpd="sng" algn="ctr">
                      <a:solidFill>
                        <a:srgbClr val="007C9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dirty="0">
                        <a:solidFill>
                          <a:srgbClr val="002060"/>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dirty="0">
                        <a:solidFill>
                          <a:srgbClr val="002060"/>
                        </a:solidFill>
                      </a:endParaRPr>
                    </a:p>
                  </a:txBody>
                  <a:tcPr anchor="ctr">
                    <a:lnL w="12700" cap="flat" cmpd="sng" algn="ctr">
                      <a:solidFill>
                        <a:schemeClr val="bg1"/>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r>
              <a:tr h="117909">
                <a:tc>
                  <a:txBody>
                    <a:bodyPr/>
                    <a:lstStyle/>
                    <a:p>
                      <a:r>
                        <a:rPr lang="en-US" sz="900" dirty="0" smtClean="0">
                          <a:solidFill>
                            <a:srgbClr val="002060"/>
                          </a:solidFill>
                        </a:rPr>
                        <a:t>Local Funds</a:t>
                      </a:r>
                      <a:r>
                        <a:rPr lang="en-US" sz="900" baseline="0" dirty="0" smtClean="0">
                          <a:solidFill>
                            <a:srgbClr val="002060"/>
                          </a:solidFill>
                        </a:rPr>
                        <a:t> T</a:t>
                      </a:r>
                      <a:r>
                        <a:rPr lang="en-US" sz="900" dirty="0" smtClean="0">
                          <a:solidFill>
                            <a:srgbClr val="002060"/>
                          </a:solidFill>
                        </a:rPr>
                        <a:t>ransfer</a:t>
                      </a:r>
                      <a:endParaRPr lang="en-US" sz="900" dirty="0">
                        <a:solidFill>
                          <a:srgbClr val="002060"/>
                        </a:solidFill>
                      </a:endParaRPr>
                    </a:p>
                  </a:txBody>
                  <a:tcPr>
                    <a:lnL w="12700" cap="flat" cmpd="sng" algn="ctr">
                      <a:solidFill>
                        <a:srgbClr val="007C92"/>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a:solidFill>
                          <a:srgbClr val="002060"/>
                        </a:solidFill>
                      </a:endParaRPr>
                    </a:p>
                  </a:txBody>
                  <a:tcPr anchor="ctr">
                    <a:lnL w="12700" cap="flat" cmpd="sng" algn="ctr">
                      <a:solidFill>
                        <a:srgbClr val="007C92"/>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a:solidFill>
                          <a:srgbClr val="002060"/>
                        </a:solidFill>
                      </a:endParaRPr>
                    </a:p>
                  </a:txBody>
                  <a:tcPr anchor="ctr">
                    <a:lnL w="12700" cap="flat" cmpd="sng" algn="ctr">
                      <a:solidFill>
                        <a:srgbClr val="007C9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a:solidFill>
                          <a:srgbClr val="002060"/>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dirty="0">
                        <a:solidFill>
                          <a:srgbClr val="002060"/>
                        </a:solidFill>
                      </a:endParaRPr>
                    </a:p>
                  </a:txBody>
                  <a:tcPr anchor="ctr">
                    <a:lnL w="12700" cap="flat" cmpd="sng" algn="ctr">
                      <a:solidFill>
                        <a:schemeClr val="bg1"/>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a:solidFill>
                          <a:srgbClr val="002060"/>
                        </a:solidFill>
                      </a:endParaRPr>
                    </a:p>
                  </a:txBody>
                  <a:tcPr anchor="ctr">
                    <a:lnL w="12700" cap="flat" cmpd="sng" algn="ctr">
                      <a:solidFill>
                        <a:srgbClr val="007C9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dirty="0">
                        <a:solidFill>
                          <a:srgbClr val="002060"/>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dirty="0">
                        <a:solidFill>
                          <a:srgbClr val="002060"/>
                        </a:solidFill>
                      </a:endParaRPr>
                    </a:p>
                  </a:txBody>
                  <a:tcPr anchor="ctr">
                    <a:lnL w="12700" cap="flat" cmpd="sng" algn="ctr">
                      <a:solidFill>
                        <a:schemeClr val="bg1"/>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r>
              <a:tr h="129763">
                <a:tc>
                  <a:txBody>
                    <a:bodyPr/>
                    <a:lstStyle/>
                    <a:p>
                      <a:r>
                        <a:rPr lang="en-US" sz="900" dirty="0" smtClean="0">
                          <a:solidFill>
                            <a:srgbClr val="002060"/>
                          </a:solidFill>
                        </a:rPr>
                        <a:t>International Funds Transfer</a:t>
                      </a:r>
                      <a:endParaRPr lang="en-US" sz="900" dirty="0">
                        <a:solidFill>
                          <a:srgbClr val="002060"/>
                        </a:solidFill>
                      </a:endParaRPr>
                    </a:p>
                  </a:txBody>
                  <a:tcPr>
                    <a:lnL w="12700" cap="flat" cmpd="sng" algn="ctr">
                      <a:solidFill>
                        <a:srgbClr val="007C92"/>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a:solidFill>
                          <a:srgbClr val="002060"/>
                        </a:solidFill>
                      </a:endParaRPr>
                    </a:p>
                  </a:txBody>
                  <a:tcPr anchor="ctr">
                    <a:lnL w="12700" cap="flat" cmpd="sng" algn="ctr">
                      <a:solidFill>
                        <a:srgbClr val="007C92"/>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a:solidFill>
                          <a:srgbClr val="002060"/>
                        </a:solidFill>
                      </a:endParaRPr>
                    </a:p>
                  </a:txBody>
                  <a:tcPr anchor="ctr">
                    <a:lnL w="12700" cap="flat" cmpd="sng" algn="ctr">
                      <a:solidFill>
                        <a:srgbClr val="007C9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a:solidFill>
                          <a:srgbClr val="002060"/>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dirty="0">
                        <a:solidFill>
                          <a:srgbClr val="002060"/>
                        </a:solidFill>
                      </a:endParaRPr>
                    </a:p>
                  </a:txBody>
                  <a:tcPr anchor="ctr">
                    <a:lnL w="12700" cap="flat" cmpd="sng" algn="ctr">
                      <a:solidFill>
                        <a:schemeClr val="bg1"/>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a:solidFill>
                          <a:srgbClr val="002060"/>
                        </a:solidFill>
                      </a:endParaRPr>
                    </a:p>
                  </a:txBody>
                  <a:tcPr anchor="ctr">
                    <a:lnL w="12700" cap="flat" cmpd="sng" algn="ctr">
                      <a:solidFill>
                        <a:srgbClr val="007C9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a:solidFill>
                          <a:srgbClr val="002060"/>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dirty="0">
                        <a:solidFill>
                          <a:srgbClr val="002060"/>
                        </a:solidFill>
                      </a:endParaRPr>
                    </a:p>
                  </a:txBody>
                  <a:tcPr anchor="ctr">
                    <a:lnL w="12700" cap="flat" cmpd="sng" algn="ctr">
                      <a:solidFill>
                        <a:schemeClr val="bg1"/>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r>
              <a:tr h="189921">
                <a:tc>
                  <a:txBody>
                    <a:bodyPr/>
                    <a:lstStyle/>
                    <a:p>
                      <a:r>
                        <a:rPr lang="en-US" sz="900" dirty="0" smtClean="0">
                          <a:solidFill>
                            <a:srgbClr val="002060"/>
                          </a:solidFill>
                        </a:rPr>
                        <a:t>Beneficiary Management</a:t>
                      </a:r>
                      <a:endParaRPr lang="en-US" sz="900" dirty="0">
                        <a:solidFill>
                          <a:srgbClr val="002060"/>
                        </a:solidFill>
                      </a:endParaRPr>
                    </a:p>
                  </a:txBody>
                  <a:tcPr>
                    <a:lnL w="12700" cap="flat" cmpd="sng" algn="ctr">
                      <a:solidFill>
                        <a:srgbClr val="007C92"/>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a:solidFill>
                          <a:srgbClr val="002060"/>
                        </a:solidFill>
                      </a:endParaRPr>
                    </a:p>
                  </a:txBody>
                  <a:tcPr anchor="ctr">
                    <a:lnL w="12700" cap="flat" cmpd="sng" algn="ctr">
                      <a:solidFill>
                        <a:srgbClr val="007C92"/>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a:solidFill>
                          <a:srgbClr val="002060"/>
                        </a:solidFill>
                      </a:endParaRPr>
                    </a:p>
                  </a:txBody>
                  <a:tcPr anchor="ctr">
                    <a:lnL w="12700" cap="flat" cmpd="sng" algn="ctr">
                      <a:solidFill>
                        <a:srgbClr val="007C9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dirty="0">
                        <a:solidFill>
                          <a:srgbClr val="002060"/>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dirty="0">
                        <a:solidFill>
                          <a:srgbClr val="002060"/>
                        </a:solidFill>
                      </a:endParaRPr>
                    </a:p>
                  </a:txBody>
                  <a:tcPr anchor="ctr">
                    <a:lnL w="12700" cap="flat" cmpd="sng" algn="ctr">
                      <a:solidFill>
                        <a:schemeClr val="bg1"/>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a:solidFill>
                          <a:srgbClr val="002060"/>
                        </a:solidFill>
                      </a:endParaRPr>
                    </a:p>
                  </a:txBody>
                  <a:tcPr anchor="ctr">
                    <a:lnL w="12700" cap="flat" cmpd="sng" algn="ctr">
                      <a:solidFill>
                        <a:srgbClr val="007C9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a:solidFill>
                          <a:srgbClr val="002060"/>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dirty="0">
                        <a:solidFill>
                          <a:srgbClr val="002060"/>
                        </a:solidFill>
                      </a:endParaRPr>
                    </a:p>
                  </a:txBody>
                  <a:tcPr anchor="ctr">
                    <a:lnL w="12700" cap="flat" cmpd="sng" algn="ctr">
                      <a:solidFill>
                        <a:schemeClr val="bg1"/>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r>
              <a:tr h="0">
                <a:tc>
                  <a:txBody>
                    <a:bodyPr/>
                    <a:lstStyle/>
                    <a:p>
                      <a:r>
                        <a:rPr lang="en-US" sz="900" dirty="0" smtClean="0">
                          <a:solidFill>
                            <a:srgbClr val="002060"/>
                          </a:solidFill>
                        </a:rPr>
                        <a:t>Recurring Payments</a:t>
                      </a:r>
                      <a:endParaRPr lang="en-US" sz="900" dirty="0">
                        <a:solidFill>
                          <a:srgbClr val="002060"/>
                        </a:solidFill>
                      </a:endParaRPr>
                    </a:p>
                  </a:txBody>
                  <a:tcPr>
                    <a:lnL w="12700" cap="flat" cmpd="sng" algn="ctr">
                      <a:solidFill>
                        <a:srgbClr val="007C92"/>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a:solidFill>
                          <a:srgbClr val="002060"/>
                        </a:solidFill>
                      </a:endParaRPr>
                    </a:p>
                  </a:txBody>
                  <a:tcPr anchor="ctr">
                    <a:lnL w="12700" cap="flat" cmpd="sng" algn="ctr">
                      <a:solidFill>
                        <a:srgbClr val="007C92"/>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a:solidFill>
                          <a:srgbClr val="002060"/>
                        </a:solidFill>
                      </a:endParaRPr>
                    </a:p>
                  </a:txBody>
                  <a:tcPr anchor="ctr">
                    <a:lnL w="12700" cap="flat" cmpd="sng" algn="ctr">
                      <a:solidFill>
                        <a:srgbClr val="007C9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a:solidFill>
                          <a:srgbClr val="002060"/>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dirty="0">
                        <a:solidFill>
                          <a:srgbClr val="002060"/>
                        </a:solidFill>
                      </a:endParaRPr>
                    </a:p>
                  </a:txBody>
                  <a:tcPr anchor="ctr">
                    <a:lnL w="12700" cap="flat" cmpd="sng" algn="ctr">
                      <a:solidFill>
                        <a:schemeClr val="bg1"/>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a:solidFill>
                          <a:srgbClr val="002060"/>
                        </a:solidFill>
                      </a:endParaRPr>
                    </a:p>
                  </a:txBody>
                  <a:tcPr anchor="ctr">
                    <a:lnL w="12700" cap="flat" cmpd="sng" algn="ctr">
                      <a:solidFill>
                        <a:srgbClr val="007C9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a:solidFill>
                          <a:srgbClr val="002060"/>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dirty="0">
                        <a:solidFill>
                          <a:srgbClr val="002060"/>
                        </a:solidFill>
                      </a:endParaRPr>
                    </a:p>
                  </a:txBody>
                  <a:tcPr anchor="ctr">
                    <a:lnL w="12700" cap="flat" cmpd="sng" algn="ctr">
                      <a:solidFill>
                        <a:schemeClr val="bg1"/>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r>
              <a:tr h="0">
                <a:tc>
                  <a:txBody>
                    <a:bodyPr/>
                    <a:lstStyle/>
                    <a:p>
                      <a:pPr marL="0" marR="0" lvl="0" indent="0" algn="l" defTabSz="890789" rtl="0" eaLnBrk="1" fontAlgn="auto" latinLnBrk="0" hangingPunct="1">
                        <a:lnSpc>
                          <a:spcPct val="100000"/>
                        </a:lnSpc>
                        <a:spcBef>
                          <a:spcPts val="0"/>
                        </a:spcBef>
                        <a:spcAft>
                          <a:spcPts val="0"/>
                        </a:spcAft>
                        <a:buClrTx/>
                        <a:buSzTx/>
                        <a:buFontTx/>
                        <a:buNone/>
                        <a:tabLst/>
                        <a:defRPr/>
                      </a:pPr>
                      <a:r>
                        <a:rPr lang="en-US" sz="900" dirty="0" smtClean="0">
                          <a:solidFill>
                            <a:srgbClr val="002060"/>
                          </a:solidFill>
                        </a:rPr>
                        <a:t>Corporate Loans</a:t>
                      </a:r>
                    </a:p>
                  </a:txBody>
                  <a:tcPr>
                    <a:lnL w="12700" cap="flat" cmpd="sng" algn="ctr">
                      <a:solidFill>
                        <a:srgbClr val="007C92"/>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a:solidFill>
                          <a:srgbClr val="002060"/>
                        </a:solidFill>
                      </a:endParaRPr>
                    </a:p>
                  </a:txBody>
                  <a:tcPr anchor="ctr">
                    <a:lnL w="12700" cap="flat" cmpd="sng" algn="ctr">
                      <a:solidFill>
                        <a:srgbClr val="007C92"/>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a:solidFill>
                          <a:srgbClr val="002060"/>
                        </a:solidFill>
                      </a:endParaRPr>
                    </a:p>
                  </a:txBody>
                  <a:tcPr anchor="ctr">
                    <a:lnL w="12700" cap="flat" cmpd="sng" algn="ctr">
                      <a:solidFill>
                        <a:srgbClr val="007C9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a:solidFill>
                          <a:srgbClr val="002060"/>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dirty="0">
                        <a:solidFill>
                          <a:srgbClr val="002060"/>
                        </a:solidFill>
                      </a:endParaRPr>
                    </a:p>
                  </a:txBody>
                  <a:tcPr anchor="ctr">
                    <a:lnL w="12700" cap="flat" cmpd="sng" algn="ctr">
                      <a:solidFill>
                        <a:schemeClr val="bg1"/>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a:solidFill>
                          <a:srgbClr val="002060"/>
                        </a:solidFill>
                      </a:endParaRPr>
                    </a:p>
                  </a:txBody>
                  <a:tcPr anchor="ctr">
                    <a:lnL w="12700" cap="flat" cmpd="sng" algn="ctr">
                      <a:solidFill>
                        <a:srgbClr val="007C9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a:solidFill>
                          <a:srgbClr val="002060"/>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dirty="0">
                        <a:solidFill>
                          <a:srgbClr val="002060"/>
                        </a:solidFill>
                      </a:endParaRPr>
                    </a:p>
                  </a:txBody>
                  <a:tcPr anchor="ctr">
                    <a:lnL w="12700" cap="flat" cmpd="sng" algn="ctr">
                      <a:solidFill>
                        <a:schemeClr val="bg1"/>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r>
              <a:tr h="0">
                <a:tc>
                  <a:txBody>
                    <a:bodyPr/>
                    <a:lstStyle/>
                    <a:p>
                      <a:r>
                        <a:rPr lang="en-US" sz="900" dirty="0" smtClean="0">
                          <a:solidFill>
                            <a:srgbClr val="002060"/>
                          </a:solidFill>
                        </a:rPr>
                        <a:t>Letters Of Credit</a:t>
                      </a:r>
                    </a:p>
                  </a:txBody>
                  <a:tcPr>
                    <a:lnL w="12700" cap="flat" cmpd="sng" algn="ctr">
                      <a:solidFill>
                        <a:srgbClr val="007C92"/>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a:solidFill>
                          <a:srgbClr val="002060"/>
                        </a:solidFill>
                      </a:endParaRPr>
                    </a:p>
                  </a:txBody>
                  <a:tcPr anchor="ctr">
                    <a:lnL w="12700" cap="flat" cmpd="sng" algn="ctr">
                      <a:solidFill>
                        <a:srgbClr val="007C92"/>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a:solidFill>
                          <a:srgbClr val="002060"/>
                        </a:solidFill>
                      </a:endParaRPr>
                    </a:p>
                  </a:txBody>
                  <a:tcPr anchor="ctr">
                    <a:lnL w="12700" cap="flat" cmpd="sng" algn="ctr">
                      <a:solidFill>
                        <a:srgbClr val="007C9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a:solidFill>
                          <a:srgbClr val="002060"/>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dirty="0">
                        <a:solidFill>
                          <a:srgbClr val="002060"/>
                        </a:solidFill>
                      </a:endParaRPr>
                    </a:p>
                  </a:txBody>
                  <a:tcPr anchor="ctr">
                    <a:lnL w="12700" cap="flat" cmpd="sng" algn="ctr">
                      <a:solidFill>
                        <a:schemeClr val="bg1"/>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dirty="0">
                        <a:solidFill>
                          <a:srgbClr val="002060"/>
                        </a:solidFill>
                      </a:endParaRPr>
                    </a:p>
                  </a:txBody>
                  <a:tcPr anchor="ctr">
                    <a:lnL w="12700" cap="flat" cmpd="sng" algn="ctr">
                      <a:solidFill>
                        <a:srgbClr val="007C9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a:solidFill>
                          <a:srgbClr val="002060"/>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dirty="0">
                        <a:solidFill>
                          <a:srgbClr val="002060"/>
                        </a:solidFill>
                      </a:endParaRPr>
                    </a:p>
                  </a:txBody>
                  <a:tcPr anchor="ctr">
                    <a:lnL w="12700" cap="flat" cmpd="sng" algn="ctr">
                      <a:solidFill>
                        <a:schemeClr val="bg1"/>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r>
              <a:tr h="0">
                <a:tc>
                  <a:txBody>
                    <a:bodyPr/>
                    <a:lstStyle/>
                    <a:p>
                      <a:r>
                        <a:rPr lang="en-US" sz="900" dirty="0" smtClean="0">
                          <a:solidFill>
                            <a:srgbClr val="002060"/>
                          </a:solidFill>
                        </a:rPr>
                        <a:t>Bill collection and invoice factoring service request</a:t>
                      </a:r>
                    </a:p>
                  </a:txBody>
                  <a:tcPr>
                    <a:lnL w="12700" cap="flat" cmpd="sng" algn="ctr">
                      <a:solidFill>
                        <a:srgbClr val="007C92"/>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a:solidFill>
                          <a:srgbClr val="002060"/>
                        </a:solidFill>
                      </a:endParaRPr>
                    </a:p>
                  </a:txBody>
                  <a:tcPr anchor="ctr">
                    <a:lnL w="12700" cap="flat" cmpd="sng" algn="ctr">
                      <a:solidFill>
                        <a:srgbClr val="007C92"/>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a:solidFill>
                          <a:srgbClr val="002060"/>
                        </a:solidFill>
                      </a:endParaRPr>
                    </a:p>
                  </a:txBody>
                  <a:tcPr anchor="ctr">
                    <a:lnL w="12700" cap="flat" cmpd="sng" algn="ctr">
                      <a:solidFill>
                        <a:srgbClr val="007C9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a:solidFill>
                          <a:srgbClr val="002060"/>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dirty="0">
                        <a:solidFill>
                          <a:srgbClr val="002060"/>
                        </a:solidFill>
                      </a:endParaRPr>
                    </a:p>
                  </a:txBody>
                  <a:tcPr anchor="ctr">
                    <a:lnL w="12700" cap="flat" cmpd="sng" algn="ctr">
                      <a:solidFill>
                        <a:schemeClr val="bg1"/>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a:solidFill>
                          <a:srgbClr val="002060"/>
                        </a:solidFill>
                      </a:endParaRPr>
                    </a:p>
                  </a:txBody>
                  <a:tcPr anchor="ctr">
                    <a:lnL w="12700" cap="flat" cmpd="sng" algn="ctr">
                      <a:solidFill>
                        <a:srgbClr val="007C9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a:solidFill>
                          <a:srgbClr val="002060"/>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dirty="0">
                        <a:solidFill>
                          <a:srgbClr val="002060"/>
                        </a:solidFill>
                      </a:endParaRPr>
                    </a:p>
                  </a:txBody>
                  <a:tcPr anchor="ctr">
                    <a:lnL w="12700" cap="flat" cmpd="sng" algn="ctr">
                      <a:solidFill>
                        <a:schemeClr val="bg1"/>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r>
              <a:tr h="0">
                <a:tc>
                  <a:txBody>
                    <a:bodyPr/>
                    <a:lstStyle/>
                    <a:p>
                      <a:r>
                        <a:rPr lang="en-US" sz="900" dirty="0" smtClean="0">
                          <a:solidFill>
                            <a:srgbClr val="002060"/>
                          </a:solidFill>
                        </a:rPr>
                        <a:t>Payroll Planning</a:t>
                      </a:r>
                      <a:r>
                        <a:rPr lang="en-US" sz="900" baseline="0" dirty="0" smtClean="0">
                          <a:solidFill>
                            <a:srgbClr val="002060"/>
                          </a:solidFill>
                        </a:rPr>
                        <a:t> Service request</a:t>
                      </a:r>
                      <a:endParaRPr lang="en-US" sz="900" dirty="0" smtClean="0">
                        <a:solidFill>
                          <a:srgbClr val="002060"/>
                        </a:solidFill>
                      </a:endParaRPr>
                    </a:p>
                  </a:txBody>
                  <a:tcPr>
                    <a:lnL w="12700" cap="flat" cmpd="sng" algn="ctr">
                      <a:solidFill>
                        <a:srgbClr val="007C92"/>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a:solidFill>
                          <a:srgbClr val="002060"/>
                        </a:solidFill>
                      </a:endParaRPr>
                    </a:p>
                  </a:txBody>
                  <a:tcPr anchor="ctr">
                    <a:lnL w="12700" cap="flat" cmpd="sng" algn="ctr">
                      <a:solidFill>
                        <a:srgbClr val="007C92"/>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a:solidFill>
                          <a:srgbClr val="002060"/>
                        </a:solidFill>
                      </a:endParaRPr>
                    </a:p>
                  </a:txBody>
                  <a:tcPr anchor="ctr">
                    <a:lnL w="12700" cap="flat" cmpd="sng" algn="ctr">
                      <a:solidFill>
                        <a:srgbClr val="007C9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a:solidFill>
                          <a:srgbClr val="002060"/>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dirty="0">
                        <a:solidFill>
                          <a:srgbClr val="002060"/>
                        </a:solidFill>
                      </a:endParaRPr>
                    </a:p>
                  </a:txBody>
                  <a:tcPr anchor="ctr">
                    <a:lnL w="12700" cap="flat" cmpd="sng" algn="ctr">
                      <a:solidFill>
                        <a:schemeClr val="bg1"/>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a:solidFill>
                          <a:srgbClr val="002060"/>
                        </a:solidFill>
                      </a:endParaRPr>
                    </a:p>
                  </a:txBody>
                  <a:tcPr anchor="ctr">
                    <a:lnL w="12700" cap="flat" cmpd="sng" algn="ctr">
                      <a:solidFill>
                        <a:srgbClr val="007C9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a:solidFill>
                          <a:srgbClr val="002060"/>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dirty="0">
                        <a:solidFill>
                          <a:srgbClr val="002060"/>
                        </a:solidFill>
                      </a:endParaRPr>
                    </a:p>
                  </a:txBody>
                  <a:tcPr anchor="ctr">
                    <a:lnL w="12700" cap="flat" cmpd="sng" algn="ctr">
                      <a:solidFill>
                        <a:schemeClr val="bg1"/>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r>
              <a:tr h="175661">
                <a:tc>
                  <a:txBody>
                    <a:bodyPr/>
                    <a:lstStyle/>
                    <a:p>
                      <a:r>
                        <a:rPr lang="en-US" sz="900" dirty="0" smtClean="0">
                          <a:solidFill>
                            <a:srgbClr val="002060"/>
                          </a:solidFill>
                        </a:rPr>
                        <a:t>Group Retirement Plan service request</a:t>
                      </a:r>
                    </a:p>
                  </a:txBody>
                  <a:tcPr>
                    <a:lnL w="12700" cap="flat" cmpd="sng" algn="ctr">
                      <a:solidFill>
                        <a:srgbClr val="007C92"/>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a:solidFill>
                          <a:srgbClr val="002060"/>
                        </a:solidFill>
                      </a:endParaRPr>
                    </a:p>
                  </a:txBody>
                  <a:tcPr anchor="ctr">
                    <a:lnL w="12700" cap="flat" cmpd="sng" algn="ctr">
                      <a:solidFill>
                        <a:srgbClr val="007C92"/>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a:solidFill>
                          <a:srgbClr val="002060"/>
                        </a:solidFill>
                      </a:endParaRPr>
                    </a:p>
                  </a:txBody>
                  <a:tcPr anchor="ctr">
                    <a:lnL w="12700" cap="flat" cmpd="sng" algn="ctr">
                      <a:solidFill>
                        <a:srgbClr val="007C9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a:solidFill>
                          <a:srgbClr val="002060"/>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dirty="0">
                        <a:solidFill>
                          <a:srgbClr val="002060"/>
                        </a:solidFill>
                      </a:endParaRPr>
                    </a:p>
                  </a:txBody>
                  <a:tcPr anchor="ctr">
                    <a:lnL w="12700" cap="flat" cmpd="sng" algn="ctr">
                      <a:solidFill>
                        <a:schemeClr val="bg1"/>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a:solidFill>
                          <a:srgbClr val="002060"/>
                        </a:solidFill>
                      </a:endParaRPr>
                    </a:p>
                  </a:txBody>
                  <a:tcPr anchor="ctr">
                    <a:lnL w="12700" cap="flat" cmpd="sng" algn="ctr">
                      <a:solidFill>
                        <a:srgbClr val="007C9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a:solidFill>
                          <a:srgbClr val="002060"/>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dirty="0">
                        <a:solidFill>
                          <a:srgbClr val="002060"/>
                        </a:solidFill>
                      </a:endParaRPr>
                    </a:p>
                  </a:txBody>
                  <a:tcPr anchor="ctr">
                    <a:lnL w="12700" cap="flat" cmpd="sng" algn="ctr">
                      <a:solidFill>
                        <a:schemeClr val="bg1"/>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r>
              <a:tr h="0">
                <a:tc>
                  <a:txBody>
                    <a:bodyPr/>
                    <a:lstStyle/>
                    <a:p>
                      <a:r>
                        <a:rPr lang="en-US" sz="900" dirty="0" smtClean="0">
                          <a:solidFill>
                            <a:srgbClr val="002060"/>
                          </a:solidFill>
                        </a:rPr>
                        <a:t>Account Opening</a:t>
                      </a:r>
                      <a:endParaRPr lang="en-US" sz="900" dirty="0">
                        <a:solidFill>
                          <a:srgbClr val="002060"/>
                        </a:solidFill>
                      </a:endParaRPr>
                    </a:p>
                  </a:txBody>
                  <a:tcPr>
                    <a:lnL w="12700" cap="flat" cmpd="sng" algn="ctr">
                      <a:solidFill>
                        <a:srgbClr val="007C92"/>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dirty="0">
                        <a:solidFill>
                          <a:srgbClr val="002060"/>
                        </a:solidFill>
                      </a:endParaRPr>
                    </a:p>
                  </a:txBody>
                  <a:tcPr anchor="ctr">
                    <a:lnL w="12700" cap="flat" cmpd="sng" algn="ctr">
                      <a:solidFill>
                        <a:srgbClr val="007C92"/>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a:solidFill>
                          <a:srgbClr val="002060"/>
                        </a:solidFill>
                      </a:endParaRPr>
                    </a:p>
                  </a:txBody>
                  <a:tcPr anchor="ctr">
                    <a:lnL w="12700" cap="flat" cmpd="sng" algn="ctr">
                      <a:solidFill>
                        <a:srgbClr val="007C9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a:solidFill>
                          <a:srgbClr val="002060"/>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dirty="0">
                        <a:solidFill>
                          <a:srgbClr val="002060"/>
                        </a:solidFill>
                      </a:endParaRPr>
                    </a:p>
                  </a:txBody>
                  <a:tcPr anchor="ctr">
                    <a:lnL w="12700" cap="flat" cmpd="sng" algn="ctr">
                      <a:solidFill>
                        <a:schemeClr val="bg1"/>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a:solidFill>
                          <a:srgbClr val="002060"/>
                        </a:solidFill>
                      </a:endParaRPr>
                    </a:p>
                  </a:txBody>
                  <a:tcPr anchor="ctr">
                    <a:lnL w="12700" cap="flat" cmpd="sng" algn="ctr">
                      <a:solidFill>
                        <a:srgbClr val="007C9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a:solidFill>
                          <a:srgbClr val="002060"/>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dirty="0">
                        <a:solidFill>
                          <a:srgbClr val="002060"/>
                        </a:solidFill>
                      </a:endParaRPr>
                    </a:p>
                  </a:txBody>
                  <a:tcPr anchor="ctr">
                    <a:lnL w="12700" cap="flat" cmpd="sng" algn="ctr">
                      <a:solidFill>
                        <a:schemeClr val="bg1"/>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r>
              <a:tr h="0">
                <a:tc>
                  <a:txBody>
                    <a:bodyPr/>
                    <a:lstStyle/>
                    <a:p>
                      <a:r>
                        <a:rPr lang="en-US" sz="900" dirty="0" smtClean="0">
                          <a:solidFill>
                            <a:srgbClr val="002060"/>
                          </a:solidFill>
                        </a:rPr>
                        <a:t>Account Summary</a:t>
                      </a:r>
                      <a:endParaRPr lang="en-US" sz="900" dirty="0">
                        <a:solidFill>
                          <a:srgbClr val="002060"/>
                        </a:solidFill>
                      </a:endParaRPr>
                    </a:p>
                  </a:txBody>
                  <a:tcPr>
                    <a:lnL w="12700" cap="flat" cmpd="sng" algn="ctr">
                      <a:solidFill>
                        <a:srgbClr val="007C92"/>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dirty="0">
                        <a:solidFill>
                          <a:srgbClr val="002060"/>
                        </a:solidFill>
                      </a:endParaRPr>
                    </a:p>
                  </a:txBody>
                  <a:tcPr anchor="ctr">
                    <a:lnL w="12700" cap="flat" cmpd="sng" algn="ctr">
                      <a:solidFill>
                        <a:srgbClr val="007C92"/>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a:solidFill>
                          <a:srgbClr val="002060"/>
                        </a:solidFill>
                      </a:endParaRPr>
                    </a:p>
                  </a:txBody>
                  <a:tcPr anchor="ctr">
                    <a:lnL w="12700" cap="flat" cmpd="sng" algn="ctr">
                      <a:solidFill>
                        <a:srgbClr val="007C9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a:solidFill>
                          <a:srgbClr val="002060"/>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dirty="0">
                        <a:solidFill>
                          <a:srgbClr val="002060"/>
                        </a:solidFill>
                      </a:endParaRPr>
                    </a:p>
                  </a:txBody>
                  <a:tcPr anchor="ctr">
                    <a:lnL w="12700" cap="flat" cmpd="sng" algn="ctr">
                      <a:solidFill>
                        <a:schemeClr val="bg1"/>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a:solidFill>
                          <a:srgbClr val="002060"/>
                        </a:solidFill>
                      </a:endParaRPr>
                    </a:p>
                  </a:txBody>
                  <a:tcPr anchor="ctr">
                    <a:lnL w="12700" cap="flat" cmpd="sng" algn="ctr">
                      <a:solidFill>
                        <a:srgbClr val="007C9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a:solidFill>
                          <a:srgbClr val="002060"/>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dirty="0">
                        <a:solidFill>
                          <a:srgbClr val="002060"/>
                        </a:solidFill>
                      </a:endParaRPr>
                    </a:p>
                  </a:txBody>
                  <a:tcPr anchor="ctr">
                    <a:lnL w="12700" cap="flat" cmpd="sng" algn="ctr">
                      <a:solidFill>
                        <a:schemeClr val="bg1"/>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r>
              <a:tr h="0">
                <a:tc>
                  <a:txBody>
                    <a:bodyPr/>
                    <a:lstStyle/>
                    <a:p>
                      <a:r>
                        <a:rPr lang="en-US" sz="900" dirty="0" smtClean="0">
                          <a:solidFill>
                            <a:srgbClr val="002060"/>
                          </a:solidFill>
                        </a:rPr>
                        <a:t>Balance Enquiry</a:t>
                      </a:r>
                      <a:endParaRPr lang="en-US" sz="900" dirty="0">
                        <a:solidFill>
                          <a:srgbClr val="002060"/>
                        </a:solidFill>
                      </a:endParaRPr>
                    </a:p>
                  </a:txBody>
                  <a:tcPr>
                    <a:lnL w="12700" cap="flat" cmpd="sng" algn="ctr">
                      <a:solidFill>
                        <a:srgbClr val="007C92"/>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dirty="0">
                        <a:solidFill>
                          <a:srgbClr val="002060"/>
                        </a:solidFill>
                      </a:endParaRPr>
                    </a:p>
                  </a:txBody>
                  <a:tcPr anchor="ctr">
                    <a:lnL w="12700" cap="flat" cmpd="sng" algn="ctr">
                      <a:solidFill>
                        <a:srgbClr val="007C92"/>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a:solidFill>
                          <a:srgbClr val="002060"/>
                        </a:solidFill>
                      </a:endParaRPr>
                    </a:p>
                  </a:txBody>
                  <a:tcPr anchor="ctr">
                    <a:lnL w="12700" cap="flat" cmpd="sng" algn="ctr">
                      <a:solidFill>
                        <a:srgbClr val="007C9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a:solidFill>
                          <a:srgbClr val="002060"/>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dirty="0">
                        <a:solidFill>
                          <a:srgbClr val="002060"/>
                        </a:solidFill>
                      </a:endParaRPr>
                    </a:p>
                  </a:txBody>
                  <a:tcPr anchor="ctr">
                    <a:lnL w="12700" cap="flat" cmpd="sng" algn="ctr">
                      <a:solidFill>
                        <a:schemeClr val="bg1"/>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a:solidFill>
                          <a:srgbClr val="002060"/>
                        </a:solidFill>
                      </a:endParaRPr>
                    </a:p>
                  </a:txBody>
                  <a:tcPr anchor="ctr">
                    <a:lnL w="12700" cap="flat" cmpd="sng" algn="ctr">
                      <a:solidFill>
                        <a:srgbClr val="007C9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a:solidFill>
                          <a:srgbClr val="002060"/>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dirty="0">
                        <a:solidFill>
                          <a:srgbClr val="002060"/>
                        </a:solidFill>
                      </a:endParaRPr>
                    </a:p>
                  </a:txBody>
                  <a:tcPr anchor="ctr">
                    <a:lnL w="12700" cap="flat" cmpd="sng" algn="ctr">
                      <a:solidFill>
                        <a:schemeClr val="bg1"/>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r>
              <a:tr h="0">
                <a:tc>
                  <a:txBody>
                    <a:bodyPr/>
                    <a:lstStyle/>
                    <a:p>
                      <a:r>
                        <a:rPr lang="en-US" sz="900" dirty="0" smtClean="0">
                          <a:solidFill>
                            <a:srgbClr val="002060"/>
                          </a:solidFill>
                        </a:rPr>
                        <a:t>Transaction History</a:t>
                      </a:r>
                      <a:endParaRPr lang="en-US" sz="900" dirty="0">
                        <a:solidFill>
                          <a:srgbClr val="002060"/>
                        </a:solidFill>
                      </a:endParaRPr>
                    </a:p>
                  </a:txBody>
                  <a:tcPr>
                    <a:lnL w="12700" cap="flat" cmpd="sng" algn="ctr">
                      <a:solidFill>
                        <a:srgbClr val="007C92"/>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dirty="0">
                        <a:solidFill>
                          <a:srgbClr val="002060"/>
                        </a:solidFill>
                      </a:endParaRPr>
                    </a:p>
                  </a:txBody>
                  <a:tcPr anchor="ctr">
                    <a:lnL w="12700" cap="flat" cmpd="sng" algn="ctr">
                      <a:solidFill>
                        <a:srgbClr val="007C92"/>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a:solidFill>
                          <a:srgbClr val="002060"/>
                        </a:solidFill>
                      </a:endParaRPr>
                    </a:p>
                  </a:txBody>
                  <a:tcPr anchor="ctr">
                    <a:lnL w="12700" cap="flat" cmpd="sng" algn="ctr">
                      <a:solidFill>
                        <a:srgbClr val="007C9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a:solidFill>
                          <a:srgbClr val="002060"/>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dirty="0">
                        <a:solidFill>
                          <a:srgbClr val="002060"/>
                        </a:solidFill>
                      </a:endParaRPr>
                    </a:p>
                  </a:txBody>
                  <a:tcPr anchor="ctr">
                    <a:lnL w="12700" cap="flat" cmpd="sng" algn="ctr">
                      <a:solidFill>
                        <a:schemeClr val="bg1"/>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a:solidFill>
                          <a:srgbClr val="002060"/>
                        </a:solidFill>
                      </a:endParaRPr>
                    </a:p>
                  </a:txBody>
                  <a:tcPr anchor="ctr">
                    <a:lnL w="12700" cap="flat" cmpd="sng" algn="ctr">
                      <a:solidFill>
                        <a:srgbClr val="007C9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a:solidFill>
                          <a:srgbClr val="002060"/>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dirty="0">
                        <a:solidFill>
                          <a:srgbClr val="002060"/>
                        </a:solidFill>
                      </a:endParaRPr>
                    </a:p>
                  </a:txBody>
                  <a:tcPr anchor="ctr">
                    <a:lnL w="12700" cap="flat" cmpd="sng" algn="ctr">
                      <a:solidFill>
                        <a:schemeClr val="bg1"/>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r>
              <a:tr h="0">
                <a:tc>
                  <a:txBody>
                    <a:bodyPr/>
                    <a:lstStyle/>
                    <a:p>
                      <a:r>
                        <a:rPr lang="en-US" sz="900" dirty="0" smtClean="0">
                          <a:solidFill>
                            <a:srgbClr val="002060"/>
                          </a:solidFill>
                        </a:rPr>
                        <a:t>Transaction</a:t>
                      </a:r>
                      <a:r>
                        <a:rPr lang="en-US" sz="900" baseline="0" dirty="0" smtClean="0">
                          <a:solidFill>
                            <a:srgbClr val="002060"/>
                          </a:solidFill>
                        </a:rPr>
                        <a:t> and activity alerts</a:t>
                      </a:r>
                      <a:endParaRPr lang="en-US" sz="900" dirty="0">
                        <a:solidFill>
                          <a:srgbClr val="002060"/>
                        </a:solidFill>
                      </a:endParaRPr>
                    </a:p>
                  </a:txBody>
                  <a:tcPr>
                    <a:lnL w="12700" cap="flat" cmpd="sng" algn="ctr">
                      <a:solidFill>
                        <a:srgbClr val="007C92"/>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dirty="0">
                        <a:solidFill>
                          <a:srgbClr val="002060"/>
                        </a:solidFill>
                      </a:endParaRPr>
                    </a:p>
                  </a:txBody>
                  <a:tcPr anchor="ctr">
                    <a:lnL w="12700" cap="flat" cmpd="sng" algn="ctr">
                      <a:solidFill>
                        <a:srgbClr val="007C92"/>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a:solidFill>
                          <a:srgbClr val="002060"/>
                        </a:solidFill>
                      </a:endParaRPr>
                    </a:p>
                  </a:txBody>
                  <a:tcPr anchor="ctr">
                    <a:lnL w="12700" cap="flat" cmpd="sng" algn="ctr">
                      <a:solidFill>
                        <a:srgbClr val="007C9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a:solidFill>
                          <a:srgbClr val="002060"/>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dirty="0">
                        <a:solidFill>
                          <a:srgbClr val="002060"/>
                        </a:solidFill>
                      </a:endParaRPr>
                    </a:p>
                  </a:txBody>
                  <a:tcPr anchor="ctr">
                    <a:lnL w="12700" cap="flat" cmpd="sng" algn="ctr">
                      <a:solidFill>
                        <a:schemeClr val="bg1"/>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a:solidFill>
                          <a:srgbClr val="002060"/>
                        </a:solidFill>
                      </a:endParaRPr>
                    </a:p>
                  </a:txBody>
                  <a:tcPr anchor="ctr">
                    <a:lnL w="12700" cap="flat" cmpd="sng" algn="ctr">
                      <a:solidFill>
                        <a:srgbClr val="007C9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a:solidFill>
                          <a:srgbClr val="002060"/>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dirty="0">
                        <a:solidFill>
                          <a:srgbClr val="002060"/>
                        </a:solidFill>
                      </a:endParaRPr>
                    </a:p>
                  </a:txBody>
                  <a:tcPr anchor="ctr">
                    <a:lnL w="12700" cap="flat" cmpd="sng" algn="ctr">
                      <a:solidFill>
                        <a:schemeClr val="bg1"/>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r>
              <a:tr h="0">
                <a:tc>
                  <a:txBody>
                    <a:bodyPr/>
                    <a:lstStyle/>
                    <a:p>
                      <a:r>
                        <a:rPr lang="en-US" sz="900" dirty="0" smtClean="0">
                          <a:solidFill>
                            <a:srgbClr val="002060"/>
                          </a:solidFill>
                        </a:rPr>
                        <a:t>Token/PIN/Password Management</a:t>
                      </a:r>
                      <a:endParaRPr lang="en-US" sz="900" dirty="0">
                        <a:solidFill>
                          <a:srgbClr val="002060"/>
                        </a:solidFill>
                      </a:endParaRPr>
                    </a:p>
                  </a:txBody>
                  <a:tcPr>
                    <a:lnL w="12700" cap="flat" cmpd="sng" algn="ctr">
                      <a:solidFill>
                        <a:srgbClr val="007C92"/>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dirty="0">
                        <a:solidFill>
                          <a:srgbClr val="002060"/>
                        </a:solidFill>
                      </a:endParaRPr>
                    </a:p>
                  </a:txBody>
                  <a:tcPr anchor="ctr">
                    <a:lnL w="12700" cap="flat" cmpd="sng" algn="ctr">
                      <a:solidFill>
                        <a:srgbClr val="007C92"/>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a:solidFill>
                          <a:srgbClr val="002060"/>
                        </a:solidFill>
                      </a:endParaRPr>
                    </a:p>
                  </a:txBody>
                  <a:tcPr anchor="ctr">
                    <a:lnL w="12700" cap="flat" cmpd="sng" algn="ctr">
                      <a:solidFill>
                        <a:srgbClr val="007C9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a:solidFill>
                          <a:srgbClr val="002060"/>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dirty="0">
                        <a:solidFill>
                          <a:srgbClr val="002060"/>
                        </a:solidFill>
                      </a:endParaRPr>
                    </a:p>
                  </a:txBody>
                  <a:tcPr anchor="ctr">
                    <a:lnL w="12700" cap="flat" cmpd="sng" algn="ctr">
                      <a:solidFill>
                        <a:schemeClr val="bg1"/>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a:solidFill>
                          <a:srgbClr val="002060"/>
                        </a:solidFill>
                      </a:endParaRPr>
                    </a:p>
                  </a:txBody>
                  <a:tcPr anchor="ctr">
                    <a:lnL w="12700" cap="flat" cmpd="sng" algn="ctr">
                      <a:solidFill>
                        <a:srgbClr val="007C9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a:solidFill>
                          <a:srgbClr val="002060"/>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dirty="0">
                        <a:solidFill>
                          <a:srgbClr val="002060"/>
                        </a:solidFill>
                      </a:endParaRPr>
                    </a:p>
                  </a:txBody>
                  <a:tcPr anchor="ctr">
                    <a:lnL w="12700" cap="flat" cmpd="sng" algn="ctr">
                      <a:solidFill>
                        <a:schemeClr val="bg1"/>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r>
              <a:tr h="180914">
                <a:tc>
                  <a:txBody>
                    <a:bodyPr/>
                    <a:lstStyle/>
                    <a:p>
                      <a:r>
                        <a:rPr lang="en-US" sz="900" kern="1200" dirty="0" smtClean="0">
                          <a:solidFill>
                            <a:srgbClr val="002060"/>
                          </a:solidFill>
                          <a:latin typeface="+mn-lt"/>
                          <a:ea typeface="+mn-ea"/>
                          <a:cs typeface="+mn-cs"/>
                        </a:rPr>
                        <a:t>Bio Data Update</a:t>
                      </a:r>
                      <a:endParaRPr lang="en-US" sz="900" kern="1200" dirty="0">
                        <a:solidFill>
                          <a:srgbClr val="002060"/>
                        </a:solidFill>
                        <a:latin typeface="+mn-lt"/>
                        <a:ea typeface="+mn-ea"/>
                        <a:cs typeface="+mn-cs"/>
                      </a:endParaRPr>
                    </a:p>
                  </a:txBody>
                  <a:tcPr>
                    <a:lnL w="12700" cap="flat" cmpd="sng" algn="ctr">
                      <a:solidFill>
                        <a:srgbClr val="007C92"/>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dirty="0">
                        <a:solidFill>
                          <a:srgbClr val="002060"/>
                        </a:solidFill>
                      </a:endParaRPr>
                    </a:p>
                  </a:txBody>
                  <a:tcPr anchor="ctr">
                    <a:lnL w="12700" cap="flat" cmpd="sng" algn="ctr">
                      <a:solidFill>
                        <a:srgbClr val="007C92"/>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a:solidFill>
                          <a:srgbClr val="002060"/>
                        </a:solidFill>
                      </a:endParaRPr>
                    </a:p>
                  </a:txBody>
                  <a:tcPr anchor="ctr">
                    <a:lnL w="12700" cap="flat" cmpd="sng" algn="ctr">
                      <a:solidFill>
                        <a:srgbClr val="007C9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a:solidFill>
                          <a:srgbClr val="002060"/>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dirty="0">
                        <a:solidFill>
                          <a:srgbClr val="002060"/>
                        </a:solidFill>
                      </a:endParaRPr>
                    </a:p>
                  </a:txBody>
                  <a:tcPr anchor="ctr">
                    <a:lnL w="12700" cap="flat" cmpd="sng" algn="ctr">
                      <a:solidFill>
                        <a:schemeClr val="bg1"/>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a:solidFill>
                          <a:srgbClr val="002060"/>
                        </a:solidFill>
                      </a:endParaRPr>
                    </a:p>
                  </a:txBody>
                  <a:tcPr anchor="ctr">
                    <a:lnL w="12700" cap="flat" cmpd="sng" algn="ctr">
                      <a:solidFill>
                        <a:srgbClr val="007C9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a:solidFill>
                          <a:srgbClr val="002060"/>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dirty="0">
                        <a:solidFill>
                          <a:srgbClr val="002060"/>
                        </a:solidFill>
                      </a:endParaRPr>
                    </a:p>
                  </a:txBody>
                  <a:tcPr anchor="ctr">
                    <a:lnL w="12700" cap="flat" cmpd="sng" algn="ctr">
                      <a:solidFill>
                        <a:schemeClr val="bg1"/>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r>
              <a:tr h="0">
                <a:tc>
                  <a:txBody>
                    <a:bodyPr/>
                    <a:lstStyle/>
                    <a:p>
                      <a:r>
                        <a:rPr lang="en-US" sz="900" dirty="0" smtClean="0">
                          <a:solidFill>
                            <a:srgbClr val="002060"/>
                          </a:solidFill>
                        </a:rPr>
                        <a:t>Help and Support</a:t>
                      </a:r>
                      <a:endParaRPr lang="en-US" sz="900" dirty="0">
                        <a:solidFill>
                          <a:srgbClr val="002060"/>
                        </a:solidFill>
                      </a:endParaRPr>
                    </a:p>
                  </a:txBody>
                  <a:tcPr>
                    <a:lnL w="12700" cap="flat" cmpd="sng" algn="ctr">
                      <a:solidFill>
                        <a:srgbClr val="007C92"/>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dirty="0">
                        <a:solidFill>
                          <a:srgbClr val="002060"/>
                        </a:solidFill>
                      </a:endParaRPr>
                    </a:p>
                  </a:txBody>
                  <a:tcPr anchor="ctr">
                    <a:lnL w="12700" cap="flat" cmpd="sng" algn="ctr">
                      <a:solidFill>
                        <a:srgbClr val="007C92"/>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dirty="0">
                        <a:solidFill>
                          <a:srgbClr val="002060"/>
                        </a:solidFill>
                      </a:endParaRPr>
                    </a:p>
                  </a:txBody>
                  <a:tcPr anchor="ctr">
                    <a:lnL w="12700" cap="flat" cmpd="sng" algn="ctr">
                      <a:solidFill>
                        <a:srgbClr val="007C9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a:solidFill>
                          <a:srgbClr val="002060"/>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dirty="0">
                        <a:solidFill>
                          <a:srgbClr val="002060"/>
                        </a:solidFill>
                      </a:endParaRPr>
                    </a:p>
                  </a:txBody>
                  <a:tcPr anchor="ctr">
                    <a:lnL w="12700" cap="flat" cmpd="sng" algn="ctr">
                      <a:solidFill>
                        <a:schemeClr val="bg1"/>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dirty="0">
                        <a:solidFill>
                          <a:srgbClr val="002060"/>
                        </a:solidFill>
                      </a:endParaRPr>
                    </a:p>
                  </a:txBody>
                  <a:tcPr anchor="ctr">
                    <a:lnL w="12700" cap="flat" cmpd="sng" algn="ctr">
                      <a:solidFill>
                        <a:srgbClr val="007C9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a:solidFill>
                          <a:srgbClr val="002060"/>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c>
                  <a:txBody>
                    <a:bodyPr/>
                    <a:lstStyle/>
                    <a:p>
                      <a:pPr algn="ctr"/>
                      <a:endParaRPr lang="en-US" sz="900" dirty="0">
                        <a:solidFill>
                          <a:srgbClr val="002060"/>
                        </a:solidFill>
                      </a:endParaRPr>
                    </a:p>
                  </a:txBody>
                  <a:tcPr anchor="ctr">
                    <a:lnL w="12700" cap="flat" cmpd="sng" algn="ctr">
                      <a:solidFill>
                        <a:schemeClr val="bg1"/>
                      </a:solidFill>
                      <a:prstDash val="solid"/>
                      <a:round/>
                      <a:headEnd type="none" w="med" len="med"/>
                      <a:tailEnd type="none" w="med" len="med"/>
                    </a:lnL>
                    <a:lnR w="12700" cap="flat" cmpd="sng" algn="ctr">
                      <a:solidFill>
                        <a:srgbClr val="007C92"/>
                      </a:solidFill>
                      <a:prstDash val="solid"/>
                      <a:round/>
                      <a:headEnd type="none" w="med" len="med"/>
                      <a:tailEnd type="none" w="med" len="med"/>
                    </a:lnR>
                    <a:lnT w="12700" cap="flat" cmpd="sng" algn="ctr">
                      <a:solidFill>
                        <a:srgbClr val="007C92"/>
                      </a:solidFill>
                      <a:prstDash val="solid"/>
                      <a:round/>
                      <a:headEnd type="none" w="med" len="med"/>
                      <a:tailEnd type="none" w="med" len="med"/>
                    </a:lnT>
                    <a:lnB w="12700" cap="flat" cmpd="sng" algn="ctr">
                      <a:solidFill>
                        <a:srgbClr val="007C92"/>
                      </a:solidFill>
                      <a:prstDash val="solid"/>
                      <a:round/>
                      <a:headEnd type="none" w="med" len="med"/>
                      <a:tailEnd type="none" w="med" len="med"/>
                    </a:lnB>
                  </a:tcPr>
                </a:tc>
              </a:tr>
            </a:tbl>
          </a:graphicData>
        </a:graphic>
      </p:graphicFrame>
      <p:pic>
        <p:nvPicPr>
          <p:cNvPr id="105" name="Picture 10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38400" y="1343013"/>
            <a:ext cx="895167" cy="253238"/>
          </a:xfrm>
          <a:prstGeom prst="rect">
            <a:avLst/>
          </a:prstGeom>
        </p:spPr>
      </p:pic>
      <p:pic>
        <p:nvPicPr>
          <p:cNvPr id="106" name="Picture 10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182604" y="1306360"/>
            <a:ext cx="1187120" cy="296780"/>
          </a:xfrm>
          <a:prstGeom prst="rect">
            <a:avLst/>
          </a:prstGeom>
        </p:spPr>
      </p:pic>
      <p:sp>
        <p:nvSpPr>
          <p:cNvPr id="107" name="Oval 106"/>
          <p:cNvSpPr/>
          <p:nvPr/>
        </p:nvSpPr>
        <p:spPr>
          <a:xfrm>
            <a:off x="2550972" y="1616420"/>
            <a:ext cx="182880" cy="182880"/>
          </a:xfrm>
          <a:prstGeom prst="ellipse">
            <a:avLst/>
          </a:prstGeom>
          <a:solidFill>
            <a:srgbClr val="FF8F8F"/>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600" b="1" dirty="0" smtClean="0">
                <a:solidFill>
                  <a:srgbClr val="FFFFFF"/>
                </a:solidFill>
                <a:latin typeface="+mj-lt"/>
              </a:rPr>
              <a:t>X</a:t>
            </a:r>
            <a:endParaRPr lang="en-US" sz="600" b="1" dirty="0">
              <a:solidFill>
                <a:srgbClr val="FFFFFF"/>
              </a:solidFill>
              <a:latin typeface="+mj-lt"/>
            </a:endParaRPr>
          </a:p>
        </p:txBody>
      </p:sp>
      <p:sp>
        <p:nvSpPr>
          <p:cNvPr id="112" name="Oval 111"/>
          <p:cNvSpPr/>
          <p:nvPr/>
        </p:nvSpPr>
        <p:spPr>
          <a:xfrm>
            <a:off x="2550972" y="1846047"/>
            <a:ext cx="182880" cy="182880"/>
          </a:xfrm>
          <a:prstGeom prst="ellipse">
            <a:avLst/>
          </a:prstGeom>
          <a:solidFill>
            <a:srgbClr val="FF8F8F"/>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600" b="1" dirty="0" smtClean="0">
                <a:solidFill>
                  <a:srgbClr val="FFFFFF"/>
                </a:solidFill>
                <a:latin typeface="+mj-lt"/>
              </a:rPr>
              <a:t>X</a:t>
            </a:r>
            <a:endParaRPr lang="en-US" sz="600" b="1" dirty="0">
              <a:solidFill>
                <a:srgbClr val="FFFFFF"/>
              </a:solidFill>
              <a:latin typeface="+mj-lt"/>
            </a:endParaRPr>
          </a:p>
        </p:txBody>
      </p:sp>
      <p:sp>
        <p:nvSpPr>
          <p:cNvPr id="113" name="Oval 112"/>
          <p:cNvSpPr/>
          <p:nvPr/>
        </p:nvSpPr>
        <p:spPr>
          <a:xfrm>
            <a:off x="2550972" y="2065842"/>
            <a:ext cx="182880" cy="182880"/>
          </a:xfrm>
          <a:prstGeom prst="ellipse">
            <a:avLst/>
          </a:prstGeom>
          <a:solidFill>
            <a:srgbClr val="FF8F8F"/>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600" b="1" dirty="0" smtClean="0">
                <a:solidFill>
                  <a:srgbClr val="FFFFFF"/>
                </a:solidFill>
                <a:latin typeface="+mj-lt"/>
              </a:rPr>
              <a:t>X</a:t>
            </a:r>
            <a:endParaRPr lang="en-US" sz="600" b="1" dirty="0">
              <a:solidFill>
                <a:srgbClr val="FFFFFF"/>
              </a:solidFill>
              <a:latin typeface="+mj-lt"/>
            </a:endParaRPr>
          </a:p>
        </p:txBody>
      </p:sp>
      <p:sp>
        <p:nvSpPr>
          <p:cNvPr id="114" name="Oval 113"/>
          <p:cNvSpPr/>
          <p:nvPr/>
        </p:nvSpPr>
        <p:spPr>
          <a:xfrm>
            <a:off x="2550972" y="2295469"/>
            <a:ext cx="182880" cy="182880"/>
          </a:xfrm>
          <a:prstGeom prst="ellipse">
            <a:avLst/>
          </a:prstGeom>
          <a:solidFill>
            <a:srgbClr val="FF8F8F"/>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600" b="1" dirty="0" smtClean="0">
                <a:solidFill>
                  <a:srgbClr val="FFFFFF"/>
                </a:solidFill>
                <a:latin typeface="+mj-lt"/>
              </a:rPr>
              <a:t>X</a:t>
            </a:r>
            <a:endParaRPr lang="en-US" sz="600" b="1" dirty="0">
              <a:solidFill>
                <a:srgbClr val="FFFFFF"/>
              </a:solidFill>
              <a:latin typeface="+mj-lt"/>
            </a:endParaRPr>
          </a:p>
        </p:txBody>
      </p:sp>
      <p:sp>
        <p:nvSpPr>
          <p:cNvPr id="115" name="Oval 114"/>
          <p:cNvSpPr/>
          <p:nvPr/>
        </p:nvSpPr>
        <p:spPr>
          <a:xfrm>
            <a:off x="2550972" y="2525096"/>
            <a:ext cx="182880" cy="182880"/>
          </a:xfrm>
          <a:prstGeom prst="ellipse">
            <a:avLst/>
          </a:prstGeom>
          <a:solidFill>
            <a:srgbClr val="FF8F8F"/>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600" b="1" dirty="0" smtClean="0">
                <a:solidFill>
                  <a:srgbClr val="FFFFFF"/>
                </a:solidFill>
                <a:latin typeface="+mj-lt"/>
              </a:rPr>
              <a:t>X</a:t>
            </a:r>
            <a:endParaRPr lang="en-US" sz="600" b="1" dirty="0">
              <a:solidFill>
                <a:srgbClr val="FFFFFF"/>
              </a:solidFill>
              <a:latin typeface="+mj-lt"/>
            </a:endParaRPr>
          </a:p>
        </p:txBody>
      </p:sp>
      <p:sp>
        <p:nvSpPr>
          <p:cNvPr id="116" name="Oval 115"/>
          <p:cNvSpPr/>
          <p:nvPr/>
        </p:nvSpPr>
        <p:spPr>
          <a:xfrm>
            <a:off x="2550972" y="2744891"/>
            <a:ext cx="182880" cy="182880"/>
          </a:xfrm>
          <a:prstGeom prst="ellipse">
            <a:avLst/>
          </a:prstGeom>
          <a:solidFill>
            <a:srgbClr val="FF8F8F"/>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600" b="1" dirty="0" smtClean="0">
                <a:solidFill>
                  <a:srgbClr val="FFFFFF"/>
                </a:solidFill>
                <a:latin typeface="+mj-lt"/>
              </a:rPr>
              <a:t>X</a:t>
            </a:r>
            <a:endParaRPr lang="en-US" sz="600" b="1" dirty="0">
              <a:solidFill>
                <a:srgbClr val="FFFFFF"/>
              </a:solidFill>
              <a:latin typeface="+mj-lt"/>
            </a:endParaRPr>
          </a:p>
        </p:txBody>
      </p:sp>
      <p:sp>
        <p:nvSpPr>
          <p:cNvPr id="117" name="Oval 116"/>
          <p:cNvSpPr/>
          <p:nvPr/>
        </p:nvSpPr>
        <p:spPr>
          <a:xfrm>
            <a:off x="2550972" y="2974518"/>
            <a:ext cx="182880" cy="182880"/>
          </a:xfrm>
          <a:prstGeom prst="ellipse">
            <a:avLst/>
          </a:prstGeom>
          <a:solidFill>
            <a:srgbClr val="FF8F8F"/>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600" b="1" dirty="0" smtClean="0">
                <a:solidFill>
                  <a:srgbClr val="FFFFFF"/>
                </a:solidFill>
                <a:latin typeface="+mj-lt"/>
              </a:rPr>
              <a:t>X</a:t>
            </a:r>
            <a:endParaRPr lang="en-US" sz="600" b="1" dirty="0">
              <a:solidFill>
                <a:srgbClr val="FFFFFF"/>
              </a:solidFill>
              <a:latin typeface="+mj-lt"/>
            </a:endParaRPr>
          </a:p>
        </p:txBody>
      </p:sp>
      <p:sp>
        <p:nvSpPr>
          <p:cNvPr id="118" name="Oval 117"/>
          <p:cNvSpPr/>
          <p:nvPr/>
        </p:nvSpPr>
        <p:spPr>
          <a:xfrm>
            <a:off x="2550972" y="3213977"/>
            <a:ext cx="182880" cy="182880"/>
          </a:xfrm>
          <a:prstGeom prst="ellipse">
            <a:avLst/>
          </a:prstGeom>
          <a:solidFill>
            <a:srgbClr val="FF8F8F"/>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600" b="1" dirty="0" smtClean="0">
                <a:solidFill>
                  <a:srgbClr val="FFFFFF"/>
                </a:solidFill>
                <a:latin typeface="+mj-lt"/>
              </a:rPr>
              <a:t>X</a:t>
            </a:r>
            <a:endParaRPr lang="en-US" sz="600" b="1" dirty="0">
              <a:solidFill>
                <a:srgbClr val="FFFFFF"/>
              </a:solidFill>
              <a:latin typeface="+mj-lt"/>
            </a:endParaRPr>
          </a:p>
        </p:txBody>
      </p:sp>
      <p:sp>
        <p:nvSpPr>
          <p:cNvPr id="119" name="Oval 118"/>
          <p:cNvSpPr/>
          <p:nvPr/>
        </p:nvSpPr>
        <p:spPr>
          <a:xfrm>
            <a:off x="2550972" y="5313999"/>
            <a:ext cx="182880" cy="182880"/>
          </a:xfrm>
          <a:prstGeom prst="ellipse">
            <a:avLst/>
          </a:prstGeom>
          <a:solidFill>
            <a:srgbClr val="FF8F8F"/>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600" b="1" dirty="0" smtClean="0">
                <a:solidFill>
                  <a:srgbClr val="FFFFFF"/>
                </a:solidFill>
                <a:latin typeface="+mj-lt"/>
              </a:rPr>
              <a:t>X</a:t>
            </a:r>
            <a:endParaRPr lang="en-US" sz="600" b="1" dirty="0">
              <a:solidFill>
                <a:srgbClr val="FFFFFF"/>
              </a:solidFill>
              <a:latin typeface="+mj-lt"/>
            </a:endParaRPr>
          </a:p>
        </p:txBody>
      </p:sp>
      <p:sp>
        <p:nvSpPr>
          <p:cNvPr id="120" name="Oval 119"/>
          <p:cNvSpPr/>
          <p:nvPr/>
        </p:nvSpPr>
        <p:spPr>
          <a:xfrm>
            <a:off x="2550972" y="5763421"/>
            <a:ext cx="182880" cy="182880"/>
          </a:xfrm>
          <a:prstGeom prst="ellipse">
            <a:avLst/>
          </a:prstGeom>
          <a:solidFill>
            <a:srgbClr val="FF8F8F"/>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600" b="1" dirty="0" smtClean="0">
                <a:solidFill>
                  <a:srgbClr val="FFFFFF"/>
                </a:solidFill>
                <a:latin typeface="+mj-lt"/>
              </a:rPr>
              <a:t>X</a:t>
            </a:r>
            <a:endParaRPr lang="en-US" sz="600" b="1" dirty="0">
              <a:solidFill>
                <a:srgbClr val="FFFFFF"/>
              </a:solidFill>
              <a:latin typeface="+mj-lt"/>
            </a:endParaRPr>
          </a:p>
        </p:txBody>
      </p:sp>
      <p:sp>
        <p:nvSpPr>
          <p:cNvPr id="121" name="Oval 120"/>
          <p:cNvSpPr/>
          <p:nvPr/>
        </p:nvSpPr>
        <p:spPr>
          <a:xfrm>
            <a:off x="2550972" y="5993048"/>
            <a:ext cx="182880" cy="182880"/>
          </a:xfrm>
          <a:prstGeom prst="ellipse">
            <a:avLst/>
          </a:prstGeom>
          <a:solidFill>
            <a:srgbClr val="FF8F8F"/>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600" b="1" dirty="0" smtClean="0">
                <a:solidFill>
                  <a:srgbClr val="FFFFFF"/>
                </a:solidFill>
                <a:latin typeface="+mj-lt"/>
              </a:rPr>
              <a:t>X</a:t>
            </a:r>
            <a:endParaRPr lang="en-US" sz="600" b="1" dirty="0">
              <a:solidFill>
                <a:srgbClr val="FFFFFF"/>
              </a:solidFill>
              <a:latin typeface="+mj-lt"/>
            </a:endParaRPr>
          </a:p>
        </p:txBody>
      </p:sp>
      <p:sp>
        <p:nvSpPr>
          <p:cNvPr id="122" name="Oval 121"/>
          <p:cNvSpPr/>
          <p:nvPr/>
        </p:nvSpPr>
        <p:spPr>
          <a:xfrm>
            <a:off x="2550972" y="3478498"/>
            <a:ext cx="182880" cy="182880"/>
          </a:xfrm>
          <a:prstGeom prst="ellipse">
            <a:avLst/>
          </a:prstGeom>
          <a:solidFill>
            <a:srgbClr val="FF8F8F"/>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600" b="1" dirty="0" smtClean="0">
                <a:solidFill>
                  <a:srgbClr val="FFFFFF"/>
                </a:solidFill>
                <a:latin typeface="+mj-lt"/>
              </a:rPr>
              <a:t>X</a:t>
            </a:r>
            <a:endParaRPr lang="en-US" sz="600" b="1" dirty="0">
              <a:solidFill>
                <a:srgbClr val="FFFFFF"/>
              </a:solidFill>
              <a:latin typeface="+mj-lt"/>
            </a:endParaRPr>
          </a:p>
        </p:txBody>
      </p:sp>
      <p:sp>
        <p:nvSpPr>
          <p:cNvPr id="123" name="Oval 122"/>
          <p:cNvSpPr/>
          <p:nvPr/>
        </p:nvSpPr>
        <p:spPr>
          <a:xfrm>
            <a:off x="2550972" y="3825706"/>
            <a:ext cx="182880" cy="182880"/>
          </a:xfrm>
          <a:prstGeom prst="ellipse">
            <a:avLst/>
          </a:prstGeom>
          <a:solidFill>
            <a:srgbClr val="FF8F8F"/>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600" b="1" dirty="0" smtClean="0">
                <a:solidFill>
                  <a:srgbClr val="FFFFFF"/>
                </a:solidFill>
                <a:latin typeface="+mj-lt"/>
              </a:rPr>
              <a:t>X</a:t>
            </a:r>
            <a:endParaRPr lang="en-US" sz="600" b="1" dirty="0">
              <a:solidFill>
                <a:srgbClr val="FFFFFF"/>
              </a:solidFill>
              <a:latin typeface="+mj-lt"/>
            </a:endParaRPr>
          </a:p>
        </p:txBody>
      </p:sp>
      <p:sp>
        <p:nvSpPr>
          <p:cNvPr id="124" name="Oval 123"/>
          <p:cNvSpPr/>
          <p:nvPr/>
        </p:nvSpPr>
        <p:spPr>
          <a:xfrm>
            <a:off x="2550972" y="4081474"/>
            <a:ext cx="182880" cy="182880"/>
          </a:xfrm>
          <a:prstGeom prst="ellipse">
            <a:avLst/>
          </a:prstGeom>
          <a:solidFill>
            <a:srgbClr val="FF8F8F"/>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600" b="1" dirty="0" smtClean="0">
                <a:solidFill>
                  <a:srgbClr val="FFFFFF"/>
                </a:solidFill>
                <a:latin typeface="+mj-lt"/>
              </a:rPr>
              <a:t>X</a:t>
            </a:r>
            <a:endParaRPr lang="en-US" sz="600" b="1" dirty="0">
              <a:solidFill>
                <a:srgbClr val="FFFFFF"/>
              </a:solidFill>
              <a:latin typeface="+mj-lt"/>
            </a:endParaRPr>
          </a:p>
        </p:txBody>
      </p:sp>
      <p:sp>
        <p:nvSpPr>
          <p:cNvPr id="125" name="Oval 124"/>
          <p:cNvSpPr/>
          <p:nvPr/>
        </p:nvSpPr>
        <p:spPr>
          <a:xfrm>
            <a:off x="2550972" y="4406066"/>
            <a:ext cx="182880" cy="182880"/>
          </a:xfrm>
          <a:prstGeom prst="ellipse">
            <a:avLst/>
          </a:prstGeom>
          <a:solidFill>
            <a:srgbClr val="FF8F8F"/>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600" b="1" dirty="0" smtClean="0">
                <a:solidFill>
                  <a:srgbClr val="FFFFFF"/>
                </a:solidFill>
                <a:latin typeface="+mj-lt"/>
              </a:rPr>
              <a:t>X</a:t>
            </a:r>
            <a:endParaRPr lang="en-US" sz="600" b="1" dirty="0">
              <a:solidFill>
                <a:srgbClr val="FFFFFF"/>
              </a:solidFill>
              <a:latin typeface="+mj-lt"/>
            </a:endParaRPr>
          </a:p>
        </p:txBody>
      </p:sp>
      <p:sp>
        <p:nvSpPr>
          <p:cNvPr id="126" name="Oval 125"/>
          <p:cNvSpPr/>
          <p:nvPr/>
        </p:nvSpPr>
        <p:spPr>
          <a:xfrm>
            <a:off x="4934465" y="2738804"/>
            <a:ext cx="182880" cy="182880"/>
          </a:xfrm>
          <a:prstGeom prst="ellipse">
            <a:avLst/>
          </a:prstGeom>
          <a:solidFill>
            <a:srgbClr val="FF8F8F"/>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600" b="1" dirty="0" smtClean="0">
                <a:solidFill>
                  <a:srgbClr val="FFFFFF"/>
                </a:solidFill>
                <a:latin typeface="+mj-lt"/>
              </a:rPr>
              <a:t>X</a:t>
            </a:r>
            <a:endParaRPr lang="en-US" sz="600" b="1" dirty="0">
              <a:solidFill>
                <a:srgbClr val="FFFFFF"/>
              </a:solidFill>
              <a:latin typeface="+mj-lt"/>
            </a:endParaRPr>
          </a:p>
        </p:txBody>
      </p:sp>
      <p:sp>
        <p:nvSpPr>
          <p:cNvPr id="127" name="Oval 126"/>
          <p:cNvSpPr/>
          <p:nvPr/>
        </p:nvSpPr>
        <p:spPr>
          <a:xfrm>
            <a:off x="4934465" y="2968431"/>
            <a:ext cx="182880" cy="182880"/>
          </a:xfrm>
          <a:prstGeom prst="ellipse">
            <a:avLst/>
          </a:prstGeom>
          <a:solidFill>
            <a:srgbClr val="FF8F8F"/>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600" b="1" dirty="0" smtClean="0">
                <a:solidFill>
                  <a:srgbClr val="FFFFFF"/>
                </a:solidFill>
                <a:latin typeface="+mj-lt"/>
              </a:rPr>
              <a:t>X</a:t>
            </a:r>
            <a:endParaRPr lang="en-US" sz="600" b="1" dirty="0">
              <a:solidFill>
                <a:srgbClr val="FFFFFF"/>
              </a:solidFill>
              <a:latin typeface="+mj-lt"/>
            </a:endParaRPr>
          </a:p>
        </p:txBody>
      </p:sp>
      <p:sp>
        <p:nvSpPr>
          <p:cNvPr id="128" name="Oval 127"/>
          <p:cNvSpPr/>
          <p:nvPr/>
        </p:nvSpPr>
        <p:spPr>
          <a:xfrm>
            <a:off x="4934465" y="3207890"/>
            <a:ext cx="182880" cy="182880"/>
          </a:xfrm>
          <a:prstGeom prst="ellipse">
            <a:avLst/>
          </a:prstGeom>
          <a:solidFill>
            <a:srgbClr val="FF8F8F"/>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600" b="1" dirty="0" smtClean="0">
                <a:solidFill>
                  <a:srgbClr val="FFFFFF"/>
                </a:solidFill>
                <a:latin typeface="+mj-lt"/>
              </a:rPr>
              <a:t>X</a:t>
            </a:r>
            <a:endParaRPr lang="en-US" sz="600" b="1" dirty="0">
              <a:solidFill>
                <a:srgbClr val="FFFFFF"/>
              </a:solidFill>
              <a:latin typeface="+mj-lt"/>
            </a:endParaRPr>
          </a:p>
        </p:txBody>
      </p:sp>
      <p:sp>
        <p:nvSpPr>
          <p:cNvPr id="131" name="Oval 130"/>
          <p:cNvSpPr/>
          <p:nvPr/>
        </p:nvSpPr>
        <p:spPr>
          <a:xfrm>
            <a:off x="4934465" y="5307912"/>
            <a:ext cx="182880" cy="182880"/>
          </a:xfrm>
          <a:prstGeom prst="ellipse">
            <a:avLst/>
          </a:prstGeom>
          <a:solidFill>
            <a:srgbClr val="FF8F8F"/>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600" b="1" dirty="0" smtClean="0">
                <a:solidFill>
                  <a:srgbClr val="FFFFFF"/>
                </a:solidFill>
                <a:latin typeface="+mj-lt"/>
              </a:rPr>
              <a:t>X</a:t>
            </a:r>
            <a:endParaRPr lang="en-US" sz="600" b="1" dirty="0">
              <a:solidFill>
                <a:srgbClr val="FFFFFF"/>
              </a:solidFill>
              <a:latin typeface="+mj-lt"/>
            </a:endParaRPr>
          </a:p>
        </p:txBody>
      </p:sp>
      <p:sp>
        <p:nvSpPr>
          <p:cNvPr id="132" name="Oval 131"/>
          <p:cNvSpPr/>
          <p:nvPr/>
        </p:nvSpPr>
        <p:spPr>
          <a:xfrm>
            <a:off x="4934465" y="3472411"/>
            <a:ext cx="182880" cy="182880"/>
          </a:xfrm>
          <a:prstGeom prst="ellipse">
            <a:avLst/>
          </a:prstGeom>
          <a:solidFill>
            <a:srgbClr val="FF8F8F"/>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600" b="1" dirty="0" smtClean="0">
                <a:solidFill>
                  <a:srgbClr val="FFFFFF"/>
                </a:solidFill>
                <a:latin typeface="+mj-lt"/>
              </a:rPr>
              <a:t>X</a:t>
            </a:r>
            <a:endParaRPr lang="en-US" sz="600" b="1" dirty="0">
              <a:solidFill>
                <a:srgbClr val="FFFFFF"/>
              </a:solidFill>
              <a:latin typeface="+mj-lt"/>
            </a:endParaRPr>
          </a:p>
        </p:txBody>
      </p:sp>
      <p:sp>
        <p:nvSpPr>
          <p:cNvPr id="133" name="Oval 132"/>
          <p:cNvSpPr/>
          <p:nvPr/>
        </p:nvSpPr>
        <p:spPr>
          <a:xfrm>
            <a:off x="4934465" y="3819619"/>
            <a:ext cx="182880" cy="182880"/>
          </a:xfrm>
          <a:prstGeom prst="ellipse">
            <a:avLst/>
          </a:prstGeom>
          <a:solidFill>
            <a:srgbClr val="FF8F8F"/>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600" b="1" dirty="0" smtClean="0">
                <a:solidFill>
                  <a:srgbClr val="FFFFFF"/>
                </a:solidFill>
                <a:latin typeface="+mj-lt"/>
              </a:rPr>
              <a:t>X</a:t>
            </a:r>
            <a:endParaRPr lang="en-US" sz="600" b="1" dirty="0">
              <a:solidFill>
                <a:srgbClr val="FFFFFF"/>
              </a:solidFill>
              <a:latin typeface="+mj-lt"/>
            </a:endParaRPr>
          </a:p>
        </p:txBody>
      </p:sp>
      <p:sp>
        <p:nvSpPr>
          <p:cNvPr id="134" name="Oval 133"/>
          <p:cNvSpPr/>
          <p:nvPr/>
        </p:nvSpPr>
        <p:spPr>
          <a:xfrm>
            <a:off x="4934465" y="4075387"/>
            <a:ext cx="182880" cy="182880"/>
          </a:xfrm>
          <a:prstGeom prst="ellipse">
            <a:avLst/>
          </a:prstGeom>
          <a:solidFill>
            <a:srgbClr val="FF8F8F"/>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600" b="1" dirty="0" smtClean="0">
                <a:solidFill>
                  <a:srgbClr val="FFFFFF"/>
                </a:solidFill>
                <a:latin typeface="+mj-lt"/>
              </a:rPr>
              <a:t>X</a:t>
            </a:r>
            <a:endParaRPr lang="en-US" sz="600" b="1" dirty="0">
              <a:solidFill>
                <a:srgbClr val="FFFFFF"/>
              </a:solidFill>
              <a:latin typeface="+mj-lt"/>
            </a:endParaRPr>
          </a:p>
        </p:txBody>
      </p:sp>
      <p:sp>
        <p:nvSpPr>
          <p:cNvPr id="135" name="Oval 134"/>
          <p:cNvSpPr/>
          <p:nvPr/>
        </p:nvSpPr>
        <p:spPr>
          <a:xfrm>
            <a:off x="9329171" y="3472411"/>
            <a:ext cx="182880" cy="182880"/>
          </a:xfrm>
          <a:prstGeom prst="ellipse">
            <a:avLst/>
          </a:prstGeom>
          <a:solidFill>
            <a:srgbClr val="FF8F8F"/>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600" b="1" dirty="0" smtClean="0">
                <a:solidFill>
                  <a:srgbClr val="FFFFFF"/>
                </a:solidFill>
                <a:latin typeface="+mj-lt"/>
              </a:rPr>
              <a:t>X</a:t>
            </a:r>
            <a:endParaRPr lang="en-US" sz="600" b="1" dirty="0">
              <a:solidFill>
                <a:srgbClr val="FFFFFF"/>
              </a:solidFill>
              <a:latin typeface="+mj-lt"/>
            </a:endParaRPr>
          </a:p>
        </p:txBody>
      </p:sp>
      <p:sp>
        <p:nvSpPr>
          <p:cNvPr id="136" name="Oval 135"/>
          <p:cNvSpPr/>
          <p:nvPr/>
        </p:nvSpPr>
        <p:spPr>
          <a:xfrm>
            <a:off x="9329171" y="3819619"/>
            <a:ext cx="182880" cy="182880"/>
          </a:xfrm>
          <a:prstGeom prst="ellipse">
            <a:avLst/>
          </a:prstGeom>
          <a:solidFill>
            <a:srgbClr val="FF8F8F"/>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600" b="1" dirty="0" smtClean="0">
                <a:solidFill>
                  <a:srgbClr val="FFFFFF"/>
                </a:solidFill>
                <a:latin typeface="+mj-lt"/>
              </a:rPr>
              <a:t>X</a:t>
            </a:r>
            <a:endParaRPr lang="en-US" sz="600" b="1" dirty="0">
              <a:solidFill>
                <a:srgbClr val="FFFFFF"/>
              </a:solidFill>
              <a:latin typeface="+mj-lt"/>
            </a:endParaRPr>
          </a:p>
        </p:txBody>
      </p:sp>
      <p:sp>
        <p:nvSpPr>
          <p:cNvPr id="137" name="Oval 136"/>
          <p:cNvSpPr/>
          <p:nvPr/>
        </p:nvSpPr>
        <p:spPr>
          <a:xfrm>
            <a:off x="9338880" y="4075387"/>
            <a:ext cx="182880" cy="182880"/>
          </a:xfrm>
          <a:prstGeom prst="ellipse">
            <a:avLst/>
          </a:prstGeom>
          <a:solidFill>
            <a:srgbClr val="FF8F8F"/>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600" b="1" dirty="0" smtClean="0">
                <a:solidFill>
                  <a:srgbClr val="FFFFFF"/>
                </a:solidFill>
                <a:latin typeface="+mj-lt"/>
              </a:rPr>
              <a:t>X</a:t>
            </a:r>
            <a:endParaRPr lang="en-US" sz="600" b="1" dirty="0">
              <a:solidFill>
                <a:srgbClr val="FFFFFF"/>
              </a:solidFill>
              <a:latin typeface="+mj-lt"/>
            </a:endParaRPr>
          </a:p>
        </p:txBody>
      </p:sp>
      <p:sp>
        <p:nvSpPr>
          <p:cNvPr id="138" name="Oval 137"/>
          <p:cNvSpPr/>
          <p:nvPr/>
        </p:nvSpPr>
        <p:spPr>
          <a:xfrm>
            <a:off x="2550972" y="4628513"/>
            <a:ext cx="182880" cy="18288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800" dirty="0" smtClean="0">
                <a:solidFill>
                  <a:srgbClr val="FFFFFF"/>
                </a:solidFill>
              </a:rPr>
              <a:t>✔</a:t>
            </a:r>
            <a:endParaRPr lang="en-US" sz="800" dirty="0">
              <a:solidFill>
                <a:srgbClr val="FFFFFF"/>
              </a:solidFill>
            </a:endParaRPr>
          </a:p>
        </p:txBody>
      </p:sp>
      <p:sp>
        <p:nvSpPr>
          <p:cNvPr id="139" name="Oval 138"/>
          <p:cNvSpPr/>
          <p:nvPr/>
        </p:nvSpPr>
        <p:spPr>
          <a:xfrm>
            <a:off x="2550972" y="4857059"/>
            <a:ext cx="182880" cy="18288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800" dirty="0" smtClean="0">
                <a:solidFill>
                  <a:srgbClr val="FFFFFF"/>
                </a:solidFill>
              </a:rPr>
              <a:t>✔</a:t>
            </a:r>
            <a:endParaRPr lang="en-US" sz="800" dirty="0">
              <a:solidFill>
                <a:srgbClr val="FFFFFF"/>
              </a:solidFill>
            </a:endParaRPr>
          </a:p>
        </p:txBody>
      </p:sp>
      <p:sp>
        <p:nvSpPr>
          <p:cNvPr id="140" name="Oval 139"/>
          <p:cNvSpPr/>
          <p:nvPr/>
        </p:nvSpPr>
        <p:spPr>
          <a:xfrm>
            <a:off x="2550972" y="5085605"/>
            <a:ext cx="182880" cy="18288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800" dirty="0" smtClean="0">
                <a:solidFill>
                  <a:srgbClr val="FFFFFF"/>
                </a:solidFill>
              </a:rPr>
              <a:t>✔</a:t>
            </a:r>
            <a:endParaRPr lang="en-US" sz="800" dirty="0">
              <a:solidFill>
                <a:srgbClr val="FFFFFF"/>
              </a:solidFill>
            </a:endParaRPr>
          </a:p>
        </p:txBody>
      </p:sp>
      <p:sp>
        <p:nvSpPr>
          <p:cNvPr id="141" name="Oval 140"/>
          <p:cNvSpPr/>
          <p:nvPr/>
        </p:nvSpPr>
        <p:spPr>
          <a:xfrm>
            <a:off x="2550972" y="5542697"/>
            <a:ext cx="182880" cy="18288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800" dirty="0" smtClean="0">
                <a:solidFill>
                  <a:srgbClr val="FFFFFF"/>
                </a:solidFill>
              </a:rPr>
              <a:t>✔</a:t>
            </a:r>
            <a:endParaRPr lang="en-US" sz="800" dirty="0">
              <a:solidFill>
                <a:srgbClr val="FFFFFF"/>
              </a:solidFill>
            </a:endParaRPr>
          </a:p>
        </p:txBody>
      </p:sp>
      <p:sp>
        <p:nvSpPr>
          <p:cNvPr id="142" name="Oval 141"/>
          <p:cNvSpPr/>
          <p:nvPr/>
        </p:nvSpPr>
        <p:spPr>
          <a:xfrm>
            <a:off x="4934465" y="1611123"/>
            <a:ext cx="182880" cy="18288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800" dirty="0" smtClean="0">
                <a:solidFill>
                  <a:srgbClr val="FFFFFF"/>
                </a:solidFill>
              </a:rPr>
              <a:t>✔</a:t>
            </a:r>
            <a:endParaRPr lang="en-US" sz="800" dirty="0">
              <a:solidFill>
                <a:srgbClr val="FFFFFF"/>
              </a:solidFill>
            </a:endParaRPr>
          </a:p>
        </p:txBody>
      </p:sp>
      <p:sp>
        <p:nvSpPr>
          <p:cNvPr id="143" name="Oval 142"/>
          <p:cNvSpPr/>
          <p:nvPr/>
        </p:nvSpPr>
        <p:spPr>
          <a:xfrm>
            <a:off x="4934465" y="1839669"/>
            <a:ext cx="182880" cy="18288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800" dirty="0" smtClean="0">
                <a:solidFill>
                  <a:srgbClr val="FFFFFF"/>
                </a:solidFill>
              </a:rPr>
              <a:t>✔</a:t>
            </a:r>
            <a:endParaRPr lang="en-US" sz="800" dirty="0">
              <a:solidFill>
                <a:srgbClr val="FFFFFF"/>
              </a:solidFill>
            </a:endParaRPr>
          </a:p>
        </p:txBody>
      </p:sp>
      <p:sp>
        <p:nvSpPr>
          <p:cNvPr id="144" name="Oval 143"/>
          <p:cNvSpPr/>
          <p:nvPr/>
        </p:nvSpPr>
        <p:spPr>
          <a:xfrm>
            <a:off x="4934465" y="2068215"/>
            <a:ext cx="182880" cy="18288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800" dirty="0" smtClean="0">
                <a:solidFill>
                  <a:srgbClr val="FFFFFF"/>
                </a:solidFill>
              </a:rPr>
              <a:t>✔</a:t>
            </a:r>
            <a:endParaRPr lang="en-US" sz="800" dirty="0">
              <a:solidFill>
                <a:srgbClr val="FFFFFF"/>
              </a:solidFill>
            </a:endParaRPr>
          </a:p>
        </p:txBody>
      </p:sp>
      <p:sp>
        <p:nvSpPr>
          <p:cNvPr id="175" name="Oval 174"/>
          <p:cNvSpPr/>
          <p:nvPr/>
        </p:nvSpPr>
        <p:spPr>
          <a:xfrm>
            <a:off x="4934465" y="2296761"/>
            <a:ext cx="182880" cy="18288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800" dirty="0" smtClean="0">
                <a:solidFill>
                  <a:srgbClr val="FFFFFF"/>
                </a:solidFill>
              </a:rPr>
              <a:t>✔</a:t>
            </a:r>
            <a:endParaRPr lang="en-US" sz="800" dirty="0">
              <a:solidFill>
                <a:srgbClr val="FFFFFF"/>
              </a:solidFill>
            </a:endParaRPr>
          </a:p>
        </p:txBody>
      </p:sp>
      <p:sp>
        <p:nvSpPr>
          <p:cNvPr id="176" name="Oval 175"/>
          <p:cNvSpPr/>
          <p:nvPr/>
        </p:nvSpPr>
        <p:spPr>
          <a:xfrm>
            <a:off x="4934465" y="2525307"/>
            <a:ext cx="182880" cy="18288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800" dirty="0" smtClean="0">
                <a:solidFill>
                  <a:srgbClr val="FFFFFF"/>
                </a:solidFill>
              </a:rPr>
              <a:t>✔</a:t>
            </a:r>
            <a:endParaRPr lang="en-US" sz="800" dirty="0">
              <a:solidFill>
                <a:srgbClr val="FFFFFF"/>
              </a:solidFill>
            </a:endParaRPr>
          </a:p>
        </p:txBody>
      </p:sp>
      <p:sp>
        <p:nvSpPr>
          <p:cNvPr id="177" name="Oval 176"/>
          <p:cNvSpPr/>
          <p:nvPr/>
        </p:nvSpPr>
        <p:spPr>
          <a:xfrm>
            <a:off x="9338880" y="4657252"/>
            <a:ext cx="182880" cy="18288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800" dirty="0" smtClean="0">
                <a:solidFill>
                  <a:srgbClr val="FFFFFF"/>
                </a:solidFill>
              </a:rPr>
              <a:t>✔</a:t>
            </a:r>
            <a:endParaRPr lang="en-US" sz="800" dirty="0">
              <a:solidFill>
                <a:srgbClr val="FFFFFF"/>
              </a:solidFill>
            </a:endParaRPr>
          </a:p>
        </p:txBody>
      </p:sp>
      <p:sp>
        <p:nvSpPr>
          <p:cNvPr id="178" name="Oval 177"/>
          <p:cNvSpPr/>
          <p:nvPr/>
        </p:nvSpPr>
        <p:spPr>
          <a:xfrm>
            <a:off x="9338880" y="4885798"/>
            <a:ext cx="182880" cy="18288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800" dirty="0" smtClean="0">
                <a:solidFill>
                  <a:srgbClr val="FFFFFF"/>
                </a:solidFill>
              </a:rPr>
              <a:t>✔</a:t>
            </a:r>
            <a:endParaRPr lang="en-US" sz="800" dirty="0">
              <a:solidFill>
                <a:srgbClr val="FFFFFF"/>
              </a:solidFill>
            </a:endParaRPr>
          </a:p>
        </p:txBody>
      </p:sp>
      <p:sp>
        <p:nvSpPr>
          <p:cNvPr id="179" name="Oval 178"/>
          <p:cNvSpPr/>
          <p:nvPr/>
        </p:nvSpPr>
        <p:spPr>
          <a:xfrm>
            <a:off x="9338880" y="5114344"/>
            <a:ext cx="182880" cy="18288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800" dirty="0" smtClean="0">
                <a:solidFill>
                  <a:srgbClr val="FFFFFF"/>
                </a:solidFill>
              </a:rPr>
              <a:t>✔</a:t>
            </a:r>
            <a:endParaRPr lang="en-US" sz="800" dirty="0">
              <a:solidFill>
                <a:srgbClr val="FFFFFF"/>
              </a:solidFill>
            </a:endParaRPr>
          </a:p>
        </p:txBody>
      </p:sp>
      <p:sp>
        <p:nvSpPr>
          <p:cNvPr id="180" name="Oval 179"/>
          <p:cNvSpPr/>
          <p:nvPr/>
        </p:nvSpPr>
        <p:spPr>
          <a:xfrm>
            <a:off x="9338880" y="5342890"/>
            <a:ext cx="182880" cy="18288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800" dirty="0" smtClean="0">
                <a:solidFill>
                  <a:srgbClr val="FFFFFF"/>
                </a:solidFill>
              </a:rPr>
              <a:t>✔</a:t>
            </a:r>
            <a:endParaRPr lang="en-US" sz="800" dirty="0">
              <a:solidFill>
                <a:srgbClr val="FFFFFF"/>
              </a:solidFill>
            </a:endParaRPr>
          </a:p>
        </p:txBody>
      </p:sp>
      <p:sp>
        <p:nvSpPr>
          <p:cNvPr id="181" name="Oval 180"/>
          <p:cNvSpPr/>
          <p:nvPr/>
        </p:nvSpPr>
        <p:spPr>
          <a:xfrm>
            <a:off x="9338880" y="5571436"/>
            <a:ext cx="182880" cy="18288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800" dirty="0" smtClean="0">
                <a:solidFill>
                  <a:srgbClr val="FFFFFF"/>
                </a:solidFill>
              </a:rPr>
              <a:t>✔</a:t>
            </a:r>
            <a:endParaRPr lang="en-US" sz="800" dirty="0">
              <a:solidFill>
                <a:srgbClr val="FFFFFF"/>
              </a:solidFill>
            </a:endParaRPr>
          </a:p>
        </p:txBody>
      </p:sp>
      <p:sp>
        <p:nvSpPr>
          <p:cNvPr id="182" name="Oval 181"/>
          <p:cNvSpPr/>
          <p:nvPr/>
        </p:nvSpPr>
        <p:spPr>
          <a:xfrm>
            <a:off x="9338880" y="5799982"/>
            <a:ext cx="182880" cy="18288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800" dirty="0" smtClean="0">
                <a:solidFill>
                  <a:srgbClr val="FFFFFF"/>
                </a:solidFill>
              </a:rPr>
              <a:t>✔</a:t>
            </a:r>
            <a:endParaRPr lang="en-US" sz="800" dirty="0">
              <a:solidFill>
                <a:srgbClr val="FFFFFF"/>
              </a:solidFill>
            </a:endParaRPr>
          </a:p>
        </p:txBody>
      </p:sp>
      <p:sp>
        <p:nvSpPr>
          <p:cNvPr id="183" name="Oval 182"/>
          <p:cNvSpPr/>
          <p:nvPr/>
        </p:nvSpPr>
        <p:spPr>
          <a:xfrm>
            <a:off x="9338880" y="6028528"/>
            <a:ext cx="182880" cy="18288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800" dirty="0" smtClean="0">
                <a:solidFill>
                  <a:srgbClr val="FFFFFF"/>
                </a:solidFill>
              </a:rPr>
              <a:t>✔</a:t>
            </a:r>
            <a:endParaRPr lang="en-US" sz="800" dirty="0">
              <a:solidFill>
                <a:srgbClr val="FFFFFF"/>
              </a:solidFill>
            </a:endParaRPr>
          </a:p>
        </p:txBody>
      </p:sp>
      <p:sp>
        <p:nvSpPr>
          <p:cNvPr id="184" name="Oval 183"/>
          <p:cNvSpPr/>
          <p:nvPr/>
        </p:nvSpPr>
        <p:spPr>
          <a:xfrm>
            <a:off x="9338880" y="4428706"/>
            <a:ext cx="182880" cy="18288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800" dirty="0" smtClean="0">
                <a:solidFill>
                  <a:srgbClr val="FFFFFF"/>
                </a:solidFill>
              </a:rPr>
              <a:t>✔</a:t>
            </a:r>
            <a:endParaRPr lang="en-US" sz="800" dirty="0">
              <a:solidFill>
                <a:srgbClr val="FFFFFF"/>
              </a:solidFill>
            </a:endParaRPr>
          </a:p>
        </p:txBody>
      </p:sp>
      <p:sp>
        <p:nvSpPr>
          <p:cNvPr id="185" name="Oval 184"/>
          <p:cNvSpPr/>
          <p:nvPr/>
        </p:nvSpPr>
        <p:spPr>
          <a:xfrm>
            <a:off x="9329171" y="3236376"/>
            <a:ext cx="182880" cy="18288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800" dirty="0" smtClean="0">
                <a:solidFill>
                  <a:srgbClr val="FFFFFF"/>
                </a:solidFill>
              </a:rPr>
              <a:t>✔</a:t>
            </a:r>
            <a:endParaRPr lang="en-US" sz="800" dirty="0">
              <a:solidFill>
                <a:srgbClr val="FFFFFF"/>
              </a:solidFill>
            </a:endParaRPr>
          </a:p>
        </p:txBody>
      </p:sp>
      <p:sp>
        <p:nvSpPr>
          <p:cNvPr id="186" name="Oval 185"/>
          <p:cNvSpPr/>
          <p:nvPr/>
        </p:nvSpPr>
        <p:spPr>
          <a:xfrm>
            <a:off x="9329171" y="3007830"/>
            <a:ext cx="182880" cy="18288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800" dirty="0" smtClean="0">
                <a:solidFill>
                  <a:srgbClr val="FFFFFF"/>
                </a:solidFill>
              </a:rPr>
              <a:t>✔</a:t>
            </a:r>
            <a:endParaRPr lang="en-US" sz="800" dirty="0">
              <a:solidFill>
                <a:srgbClr val="FFFFFF"/>
              </a:solidFill>
            </a:endParaRPr>
          </a:p>
        </p:txBody>
      </p:sp>
      <p:sp>
        <p:nvSpPr>
          <p:cNvPr id="187" name="Oval 186"/>
          <p:cNvSpPr/>
          <p:nvPr/>
        </p:nvSpPr>
        <p:spPr>
          <a:xfrm>
            <a:off x="9324592" y="1629636"/>
            <a:ext cx="182880" cy="18288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800" dirty="0" smtClean="0">
                <a:solidFill>
                  <a:srgbClr val="FFFFFF"/>
                </a:solidFill>
              </a:rPr>
              <a:t>✔</a:t>
            </a:r>
            <a:endParaRPr lang="en-US" sz="800" dirty="0">
              <a:solidFill>
                <a:srgbClr val="FFFFFF"/>
              </a:solidFill>
            </a:endParaRPr>
          </a:p>
        </p:txBody>
      </p:sp>
      <p:sp>
        <p:nvSpPr>
          <p:cNvPr id="188" name="Oval 187"/>
          <p:cNvSpPr/>
          <p:nvPr/>
        </p:nvSpPr>
        <p:spPr>
          <a:xfrm>
            <a:off x="9324592" y="1858182"/>
            <a:ext cx="182880" cy="18288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800" dirty="0" smtClean="0">
                <a:solidFill>
                  <a:srgbClr val="FFFFFF"/>
                </a:solidFill>
              </a:rPr>
              <a:t>✔</a:t>
            </a:r>
            <a:endParaRPr lang="en-US" sz="800" dirty="0">
              <a:solidFill>
                <a:srgbClr val="FFFFFF"/>
              </a:solidFill>
            </a:endParaRPr>
          </a:p>
        </p:txBody>
      </p:sp>
      <p:sp>
        <p:nvSpPr>
          <p:cNvPr id="189" name="Oval 188"/>
          <p:cNvSpPr/>
          <p:nvPr/>
        </p:nvSpPr>
        <p:spPr>
          <a:xfrm>
            <a:off x="9324592" y="2086728"/>
            <a:ext cx="182880" cy="18288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800" dirty="0" smtClean="0">
                <a:solidFill>
                  <a:srgbClr val="FFFFFF"/>
                </a:solidFill>
              </a:rPr>
              <a:t>✔</a:t>
            </a:r>
            <a:endParaRPr lang="en-US" sz="800" dirty="0">
              <a:solidFill>
                <a:srgbClr val="FFFFFF"/>
              </a:solidFill>
            </a:endParaRPr>
          </a:p>
        </p:txBody>
      </p:sp>
      <p:sp>
        <p:nvSpPr>
          <p:cNvPr id="190" name="Oval 189"/>
          <p:cNvSpPr/>
          <p:nvPr/>
        </p:nvSpPr>
        <p:spPr>
          <a:xfrm>
            <a:off x="9324592" y="2315274"/>
            <a:ext cx="182880" cy="18288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800" dirty="0" smtClean="0">
                <a:solidFill>
                  <a:srgbClr val="FFFFFF"/>
                </a:solidFill>
              </a:rPr>
              <a:t>✔</a:t>
            </a:r>
            <a:endParaRPr lang="en-US" sz="800" dirty="0">
              <a:solidFill>
                <a:srgbClr val="FFFFFF"/>
              </a:solidFill>
            </a:endParaRPr>
          </a:p>
        </p:txBody>
      </p:sp>
      <p:sp>
        <p:nvSpPr>
          <p:cNvPr id="191" name="Oval 190"/>
          <p:cNvSpPr/>
          <p:nvPr/>
        </p:nvSpPr>
        <p:spPr>
          <a:xfrm>
            <a:off x="9324592" y="2543820"/>
            <a:ext cx="182880" cy="18288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800" dirty="0" smtClean="0">
                <a:solidFill>
                  <a:srgbClr val="FFFFFF"/>
                </a:solidFill>
              </a:rPr>
              <a:t>✔</a:t>
            </a:r>
            <a:endParaRPr lang="en-US" sz="800" dirty="0">
              <a:solidFill>
                <a:srgbClr val="FFFFFF"/>
              </a:solidFill>
            </a:endParaRPr>
          </a:p>
        </p:txBody>
      </p:sp>
      <p:sp>
        <p:nvSpPr>
          <p:cNvPr id="192" name="Oval 191"/>
          <p:cNvSpPr/>
          <p:nvPr/>
        </p:nvSpPr>
        <p:spPr>
          <a:xfrm>
            <a:off x="9324592" y="2772366"/>
            <a:ext cx="182880" cy="18288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800" dirty="0" smtClean="0">
                <a:solidFill>
                  <a:srgbClr val="FFFFFF"/>
                </a:solidFill>
              </a:rPr>
              <a:t>✔</a:t>
            </a:r>
            <a:endParaRPr lang="en-US" sz="800" dirty="0">
              <a:solidFill>
                <a:srgbClr val="FFFFFF"/>
              </a:solidFill>
            </a:endParaRPr>
          </a:p>
        </p:txBody>
      </p:sp>
      <p:sp>
        <p:nvSpPr>
          <p:cNvPr id="193" name="Oval 192"/>
          <p:cNvSpPr/>
          <p:nvPr/>
        </p:nvSpPr>
        <p:spPr>
          <a:xfrm>
            <a:off x="4934465" y="4396039"/>
            <a:ext cx="182880" cy="18288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800" dirty="0" smtClean="0">
                <a:solidFill>
                  <a:srgbClr val="FFFFFF"/>
                </a:solidFill>
              </a:rPr>
              <a:t>✔</a:t>
            </a:r>
            <a:endParaRPr lang="en-US" sz="800" dirty="0">
              <a:solidFill>
                <a:srgbClr val="FFFFFF"/>
              </a:solidFill>
            </a:endParaRPr>
          </a:p>
        </p:txBody>
      </p:sp>
      <p:sp>
        <p:nvSpPr>
          <p:cNvPr id="194" name="Oval 193"/>
          <p:cNvSpPr/>
          <p:nvPr/>
        </p:nvSpPr>
        <p:spPr>
          <a:xfrm>
            <a:off x="4934465" y="4610736"/>
            <a:ext cx="182880" cy="18288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800" dirty="0" smtClean="0">
                <a:solidFill>
                  <a:srgbClr val="FFFFFF"/>
                </a:solidFill>
              </a:rPr>
              <a:t>✔</a:t>
            </a:r>
            <a:endParaRPr lang="en-US" sz="800" dirty="0">
              <a:solidFill>
                <a:srgbClr val="FFFFFF"/>
              </a:solidFill>
            </a:endParaRPr>
          </a:p>
        </p:txBody>
      </p:sp>
      <p:sp>
        <p:nvSpPr>
          <p:cNvPr id="195" name="Oval 194"/>
          <p:cNvSpPr/>
          <p:nvPr/>
        </p:nvSpPr>
        <p:spPr>
          <a:xfrm>
            <a:off x="4934465" y="4839282"/>
            <a:ext cx="182880" cy="18288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800" dirty="0" smtClean="0">
                <a:solidFill>
                  <a:srgbClr val="FFFFFF"/>
                </a:solidFill>
              </a:rPr>
              <a:t>✔</a:t>
            </a:r>
            <a:endParaRPr lang="en-US" sz="800" dirty="0">
              <a:solidFill>
                <a:srgbClr val="FFFFFF"/>
              </a:solidFill>
            </a:endParaRPr>
          </a:p>
        </p:txBody>
      </p:sp>
      <p:sp>
        <p:nvSpPr>
          <p:cNvPr id="196" name="Oval 195"/>
          <p:cNvSpPr/>
          <p:nvPr/>
        </p:nvSpPr>
        <p:spPr>
          <a:xfrm>
            <a:off x="4934465" y="5067828"/>
            <a:ext cx="182880" cy="18288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800" dirty="0" smtClean="0">
                <a:solidFill>
                  <a:srgbClr val="FFFFFF"/>
                </a:solidFill>
              </a:rPr>
              <a:t>✔</a:t>
            </a:r>
            <a:endParaRPr lang="en-US" sz="800" dirty="0">
              <a:solidFill>
                <a:srgbClr val="FFFFFF"/>
              </a:solidFill>
            </a:endParaRPr>
          </a:p>
        </p:txBody>
      </p:sp>
      <p:sp>
        <p:nvSpPr>
          <p:cNvPr id="197" name="Oval 196"/>
          <p:cNvSpPr/>
          <p:nvPr/>
        </p:nvSpPr>
        <p:spPr>
          <a:xfrm>
            <a:off x="4934465" y="5524920"/>
            <a:ext cx="182880" cy="18288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800" dirty="0" smtClean="0">
                <a:solidFill>
                  <a:srgbClr val="FFFFFF"/>
                </a:solidFill>
              </a:rPr>
              <a:t>✔</a:t>
            </a:r>
            <a:endParaRPr lang="en-US" sz="800" dirty="0">
              <a:solidFill>
                <a:srgbClr val="FFFFFF"/>
              </a:solidFill>
            </a:endParaRPr>
          </a:p>
        </p:txBody>
      </p:sp>
      <p:sp>
        <p:nvSpPr>
          <p:cNvPr id="198" name="Oval 197"/>
          <p:cNvSpPr/>
          <p:nvPr/>
        </p:nvSpPr>
        <p:spPr>
          <a:xfrm>
            <a:off x="4934465" y="5764275"/>
            <a:ext cx="182880" cy="18288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800" dirty="0" smtClean="0">
                <a:solidFill>
                  <a:srgbClr val="FFFFFF"/>
                </a:solidFill>
              </a:rPr>
              <a:t>✔</a:t>
            </a:r>
            <a:endParaRPr lang="en-US" sz="800" dirty="0">
              <a:solidFill>
                <a:srgbClr val="FFFFFF"/>
              </a:solidFill>
            </a:endParaRPr>
          </a:p>
        </p:txBody>
      </p:sp>
      <p:sp>
        <p:nvSpPr>
          <p:cNvPr id="199" name="Oval 198"/>
          <p:cNvSpPr/>
          <p:nvPr/>
        </p:nvSpPr>
        <p:spPr>
          <a:xfrm>
            <a:off x="4934465" y="5992821"/>
            <a:ext cx="182880" cy="18288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800" dirty="0" smtClean="0">
                <a:solidFill>
                  <a:srgbClr val="FFFFFF"/>
                </a:solidFill>
              </a:rPr>
              <a:t>✔</a:t>
            </a:r>
            <a:endParaRPr lang="en-US" sz="800" dirty="0">
              <a:solidFill>
                <a:srgbClr val="FFFFFF"/>
              </a:solidFill>
            </a:endParaRPr>
          </a:p>
        </p:txBody>
      </p:sp>
      <p:sp>
        <p:nvSpPr>
          <p:cNvPr id="74" name="Rectangle 73">
            <a:hlinkClick r:id="rId9" action="ppaction://hlinksldjump"/>
          </p:cNvPr>
          <p:cNvSpPr/>
          <p:nvPr/>
        </p:nvSpPr>
        <p:spPr>
          <a:xfrm>
            <a:off x="11470647" y="6479716"/>
            <a:ext cx="731520" cy="381939"/>
          </a:xfrm>
          <a:prstGeom prst="rect">
            <a:avLst/>
          </a:prstGeom>
          <a:solidFill>
            <a:srgbClr val="EAAA00"/>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b="1" dirty="0" smtClean="0">
                <a:solidFill>
                  <a:schemeClr val="tx1"/>
                </a:solidFill>
              </a:rPr>
              <a:t>Back</a:t>
            </a:r>
            <a:endParaRPr lang="en-GB" b="1" dirty="0">
              <a:solidFill>
                <a:schemeClr val="tx1"/>
              </a:solidFill>
            </a:endParaRPr>
          </a:p>
        </p:txBody>
      </p:sp>
    </p:spTree>
    <p:extLst>
      <p:ext uri="{BB962C8B-B14F-4D97-AF65-F5344CB8AC3E}">
        <p14:creationId xmlns:p14="http://schemas.microsoft.com/office/powerpoint/2010/main" val="6669507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54885" name="think-cell Slide" r:id="rId6" imgW="663" imgH="659" progId="TCLayout.ActiveDocument.1">
                  <p:embed/>
                </p:oleObj>
              </mc:Choice>
              <mc:Fallback>
                <p:oleObj name="think-cell Slide" r:id="rId6" imgW="663" imgH="659" progId="TCLayout.ActiveDocument.1">
                  <p:embed/>
                  <p:pic>
                    <p:nvPicPr>
                      <p:cNvPr id="0" name=""/>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2" name="Rectangle 1" hidden="1"/>
          <p:cNvSpPr/>
          <p:nvPr>
            <p:custDataLst>
              <p:tags r:id="rId3"/>
            </p:custDataLst>
          </p:nvPr>
        </p:nvSpPr>
        <p:spPr>
          <a:xfrm>
            <a:off x="0" y="0"/>
            <a:ext cx="158750" cy="15875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spcBef>
                <a:spcPct val="0"/>
              </a:spcBef>
              <a:spcAft>
                <a:spcPct val="0"/>
              </a:spcAft>
            </a:pPr>
            <a:endParaRPr lang="en-US" sz="3600" dirty="0">
              <a:solidFill>
                <a:srgbClr val="FFFFFF"/>
              </a:solidFill>
              <a:latin typeface="KPMG Extralight" panose="020B0303030202040204" pitchFamily="34" charset="0"/>
              <a:sym typeface="KPMG Extralight" panose="020B0303030202040204" pitchFamily="34" charset="0"/>
            </a:endParaRPr>
          </a:p>
        </p:txBody>
      </p:sp>
      <p:sp>
        <p:nvSpPr>
          <p:cNvPr id="118" name="Title 2"/>
          <p:cNvSpPr txBox="1">
            <a:spLocks/>
          </p:cNvSpPr>
          <p:nvPr/>
        </p:nvSpPr>
        <p:spPr>
          <a:xfrm>
            <a:off x="879206" y="864044"/>
            <a:ext cx="7463515" cy="2232265"/>
          </a:xfrm>
          <a:prstGeom prst="rect">
            <a:avLst/>
          </a:prstGeom>
        </p:spPr>
        <p:txBody>
          <a:bodyPr anchor="t" anchorCtr="0"/>
          <a:lstStyle>
            <a:lvl1pPr algn="l" defTabSz="890789" rtl="0" eaLnBrk="1" latinLnBrk="0" hangingPunct="1">
              <a:lnSpc>
                <a:spcPct val="70000"/>
              </a:lnSpc>
              <a:spcBef>
                <a:spcPct val="0"/>
              </a:spcBef>
              <a:buNone/>
              <a:defRPr kumimoji="0" lang="en-GB" sz="8800" b="0" i="0" u="none" strike="noStrike" kern="1200" cap="none" spc="0" normalizeH="0" baseline="0" noProof="0">
                <a:ln>
                  <a:noFill/>
                </a:ln>
                <a:solidFill>
                  <a:srgbClr val="FFFFFF"/>
                </a:solidFill>
                <a:effectLst/>
                <a:uLnTx/>
                <a:uFillTx/>
                <a:latin typeface="KPMG Extralight"/>
                <a:ea typeface="+mj-ea"/>
                <a:cs typeface="KPMG Extralight"/>
              </a:defRPr>
            </a:lvl1pPr>
            <a:lvl2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2pPr>
            <a:lvl3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3pPr>
            <a:lvl4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4pPr>
            <a:lvl5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5pPr>
            <a:lvl6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6pPr>
            <a:lvl7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7pPr>
            <a:lvl8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8pPr>
            <a:lvl9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9pPr>
          </a:lstStyle>
          <a:p>
            <a:pPr>
              <a:lnSpc>
                <a:spcPct val="100000"/>
              </a:lnSpc>
            </a:pPr>
            <a:r>
              <a:rPr lang="en-US" sz="3600" b="1" dirty="0" smtClean="0"/>
              <a:t>Appendix</a:t>
            </a:r>
            <a:br>
              <a:rPr lang="en-US" sz="3600" b="1" dirty="0" smtClean="0"/>
            </a:br>
            <a:endParaRPr lang="en-US" sz="3600" b="1" dirty="0" smtClean="0"/>
          </a:p>
          <a:p>
            <a:pPr>
              <a:lnSpc>
                <a:spcPct val="100000"/>
              </a:lnSpc>
            </a:pPr>
            <a:r>
              <a:rPr lang="en-US" sz="2800" dirty="0" smtClean="0">
                <a:solidFill>
                  <a:schemeClr val="bg1"/>
                </a:solidFill>
              </a:rPr>
              <a:t>VI. Operating Model</a:t>
            </a:r>
            <a:endParaRPr lang="en-US" sz="2800" dirty="0">
              <a:solidFill>
                <a:schemeClr val="bg1"/>
              </a:solidFill>
            </a:endParaRPr>
          </a:p>
        </p:txBody>
      </p:sp>
    </p:spTree>
    <p:extLst>
      <p:ext uri="{BB962C8B-B14F-4D97-AF65-F5344CB8AC3E}">
        <p14:creationId xmlns:p14="http://schemas.microsoft.com/office/powerpoint/2010/main" val="412749192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94251" name="think-cell Slide" r:id="rId6" imgW="663" imgH="659" progId="TCLayout.ActiveDocument.1">
                  <p:embed/>
                </p:oleObj>
              </mc:Choice>
              <mc:Fallback>
                <p:oleObj name="think-cell Slide" r:id="rId6" imgW="663" imgH="659" progId="TCLayout.ActiveDocument.1">
                  <p:embed/>
                  <p:pic>
                    <p:nvPicPr>
                      <p:cNvPr id="0" name=""/>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2" name="Rectangle 1" hidden="1"/>
          <p:cNvSpPr/>
          <p:nvPr>
            <p:custDataLst>
              <p:tags r:id="rId3"/>
            </p:custDataLst>
          </p:nvPr>
        </p:nvSpPr>
        <p:spPr>
          <a:xfrm>
            <a:off x="0" y="0"/>
            <a:ext cx="158750" cy="15875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spcBef>
                <a:spcPct val="0"/>
              </a:spcBef>
              <a:spcAft>
                <a:spcPct val="0"/>
              </a:spcAft>
            </a:pPr>
            <a:endParaRPr lang="en-US" sz="3600" dirty="0">
              <a:solidFill>
                <a:srgbClr val="FFFFFF"/>
              </a:solidFill>
              <a:latin typeface="KPMG Extralight" panose="020B0303030202040204" pitchFamily="34" charset="0"/>
              <a:sym typeface="KPMG Extralight" panose="020B0303030202040204" pitchFamily="34" charset="0"/>
            </a:endParaRPr>
          </a:p>
        </p:txBody>
      </p:sp>
      <p:sp>
        <p:nvSpPr>
          <p:cNvPr id="118" name="Title 2"/>
          <p:cNvSpPr txBox="1">
            <a:spLocks/>
          </p:cNvSpPr>
          <p:nvPr/>
        </p:nvSpPr>
        <p:spPr>
          <a:xfrm>
            <a:off x="879206" y="864044"/>
            <a:ext cx="7463515" cy="2232265"/>
          </a:xfrm>
          <a:prstGeom prst="rect">
            <a:avLst/>
          </a:prstGeom>
        </p:spPr>
        <p:txBody>
          <a:bodyPr anchor="t" anchorCtr="0"/>
          <a:lstStyle>
            <a:lvl1pPr algn="l" defTabSz="890789" rtl="0" eaLnBrk="1" latinLnBrk="0" hangingPunct="1">
              <a:lnSpc>
                <a:spcPct val="70000"/>
              </a:lnSpc>
              <a:spcBef>
                <a:spcPct val="0"/>
              </a:spcBef>
              <a:buNone/>
              <a:defRPr kumimoji="0" lang="en-GB" sz="8800" b="0" i="0" u="none" strike="noStrike" kern="1200" cap="none" spc="0" normalizeH="0" baseline="0" noProof="0">
                <a:ln>
                  <a:noFill/>
                </a:ln>
                <a:solidFill>
                  <a:srgbClr val="FFFFFF"/>
                </a:solidFill>
                <a:effectLst/>
                <a:uLnTx/>
                <a:uFillTx/>
                <a:latin typeface="KPMG Extralight"/>
                <a:ea typeface="+mj-ea"/>
                <a:cs typeface="KPMG Extralight"/>
              </a:defRPr>
            </a:lvl1pPr>
            <a:lvl2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2pPr>
            <a:lvl3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3pPr>
            <a:lvl4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4pPr>
            <a:lvl5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5pPr>
            <a:lvl6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6pPr>
            <a:lvl7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7pPr>
            <a:lvl8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8pPr>
            <a:lvl9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9pPr>
          </a:lstStyle>
          <a:p>
            <a:pPr>
              <a:lnSpc>
                <a:spcPct val="100000"/>
              </a:lnSpc>
            </a:pPr>
            <a:r>
              <a:rPr lang="en-US" sz="8000" dirty="0" smtClean="0"/>
              <a:t>Key Findings &amp; Initiatives</a:t>
            </a:r>
          </a:p>
        </p:txBody>
      </p:sp>
    </p:spTree>
    <p:extLst>
      <p:ext uri="{BB962C8B-B14F-4D97-AF65-F5344CB8AC3E}">
        <p14:creationId xmlns:p14="http://schemas.microsoft.com/office/powerpoint/2010/main" val="3891360124"/>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TextBox 66"/>
          <p:cNvSpPr txBox="1"/>
          <p:nvPr/>
        </p:nvSpPr>
        <p:spPr>
          <a:xfrm>
            <a:off x="129474" y="211341"/>
            <a:ext cx="2893125" cy="615553"/>
          </a:xfrm>
          <a:prstGeom prst="rect">
            <a:avLst/>
          </a:prstGeom>
          <a:noFill/>
        </p:spPr>
        <p:txBody>
          <a:bodyPr wrap="square" lIns="0" tIns="0" rIns="0" bIns="0" rtlCol="0">
            <a:spAutoFit/>
          </a:bodyPr>
          <a:lstStyle/>
          <a:p>
            <a:r>
              <a:rPr lang="en-US" sz="4000" b="1" dirty="0" smtClean="0">
                <a:solidFill>
                  <a:schemeClr val="bg1"/>
                </a:solidFill>
                <a:latin typeface="KPMG Extralight" panose="020B0303030202040204" pitchFamily="34" charset="0"/>
                <a:cs typeface="Arial" pitchFamily="34" charset="0"/>
              </a:rPr>
              <a:t>Co creation</a:t>
            </a:r>
            <a:endParaRPr lang="en-GB" sz="4000" b="1" dirty="0" smtClean="0">
              <a:solidFill>
                <a:schemeClr val="bg1"/>
              </a:solidFill>
              <a:latin typeface="KPMG Extralight" panose="020B0303030202040204" pitchFamily="34" charset="0"/>
              <a:cs typeface="Arial" pitchFamily="34" charset="0"/>
            </a:endParaRPr>
          </a:p>
        </p:txBody>
      </p:sp>
      <p:sp>
        <p:nvSpPr>
          <p:cNvPr id="68" name="Title 2"/>
          <p:cNvSpPr txBox="1">
            <a:spLocks/>
          </p:cNvSpPr>
          <p:nvPr/>
        </p:nvSpPr>
        <p:spPr>
          <a:xfrm>
            <a:off x="350680" y="204811"/>
            <a:ext cx="11440885" cy="538505"/>
          </a:xfrm>
          <a:prstGeom prst="rect">
            <a:avLst/>
          </a:prstGeom>
        </p:spPr>
        <p:txBody>
          <a:bodyPr lIns="0" rIns="0"/>
          <a:lstStyle>
            <a:lvl1pPr algn="l" defTabSz="890789" rtl="0" eaLnBrk="1" latinLnBrk="0" hangingPunct="1">
              <a:lnSpc>
                <a:spcPct val="70000"/>
              </a:lnSpc>
              <a:spcBef>
                <a:spcPct val="0"/>
              </a:spcBef>
              <a:buNone/>
              <a:defRPr kumimoji="0" lang="en-GB" sz="4400" b="0" i="0" u="none" strike="noStrike" kern="1200" cap="none" spc="0" normalizeH="0" baseline="0" noProof="0">
                <a:ln>
                  <a:noFill/>
                </a:ln>
                <a:solidFill>
                  <a:srgbClr val="00338D"/>
                </a:solidFill>
                <a:effectLst/>
                <a:uLnTx/>
                <a:uFillTx/>
                <a:latin typeface="KPMG Extralight" panose="020B0303030202040204" pitchFamily="34" charset="0"/>
                <a:ea typeface="+mj-ea"/>
                <a:cs typeface="+mj-cs"/>
              </a:defRPr>
            </a:lvl1pPr>
            <a:lvl2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2pPr>
            <a:lvl3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3pPr>
            <a:lvl4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4pPr>
            <a:lvl5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5pPr>
            <a:lvl6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6pPr>
            <a:lvl7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7pPr>
            <a:lvl8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8pPr>
            <a:lvl9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9pPr>
          </a:lstStyle>
          <a:p>
            <a:r>
              <a:rPr lang="en-US" dirty="0" smtClean="0"/>
              <a:t>Operating </a:t>
            </a:r>
            <a:r>
              <a:rPr lang="en-US" dirty="0"/>
              <a:t>Model – Supporting Details</a:t>
            </a:r>
          </a:p>
          <a:p>
            <a:endParaRPr lang="en-US" dirty="0"/>
          </a:p>
        </p:txBody>
      </p:sp>
      <p:grpSp>
        <p:nvGrpSpPr>
          <p:cNvPr id="65" name="Group 64"/>
          <p:cNvGrpSpPr/>
          <p:nvPr/>
        </p:nvGrpSpPr>
        <p:grpSpPr>
          <a:xfrm>
            <a:off x="3915438" y="1285875"/>
            <a:ext cx="3810198" cy="4625956"/>
            <a:chOff x="3915438" y="1285875"/>
            <a:chExt cx="3810198" cy="4625956"/>
          </a:xfrm>
        </p:grpSpPr>
        <p:pic>
          <p:nvPicPr>
            <p:cNvPr id="19" name="Picture 18"/>
            <p:cNvPicPr>
              <a:picLocks noChangeAspect="1"/>
            </p:cNvPicPr>
            <p:nvPr/>
          </p:nvPicPr>
          <p:blipFill>
            <a:blip r:embed="rId2"/>
            <a:stretch>
              <a:fillRect/>
            </a:stretch>
          </p:blipFill>
          <p:spPr>
            <a:xfrm>
              <a:off x="3915438" y="2438401"/>
              <a:ext cx="3810198" cy="3473430"/>
            </a:xfrm>
            <a:prstGeom prst="rect">
              <a:avLst/>
            </a:prstGeom>
          </p:spPr>
        </p:pic>
        <p:pic>
          <p:nvPicPr>
            <p:cNvPr id="20" name="Picture 19"/>
            <p:cNvPicPr>
              <a:picLocks noChangeAspect="1"/>
            </p:cNvPicPr>
            <p:nvPr/>
          </p:nvPicPr>
          <p:blipFill>
            <a:blip r:embed="rId3"/>
            <a:stretch>
              <a:fillRect/>
            </a:stretch>
          </p:blipFill>
          <p:spPr>
            <a:xfrm>
              <a:off x="3915438" y="1285875"/>
              <a:ext cx="3810198" cy="1216471"/>
            </a:xfrm>
            <a:prstGeom prst="rect">
              <a:avLst/>
            </a:prstGeom>
          </p:spPr>
        </p:pic>
      </p:grpSp>
      <p:grpSp>
        <p:nvGrpSpPr>
          <p:cNvPr id="27" name="Group 26"/>
          <p:cNvGrpSpPr/>
          <p:nvPr/>
        </p:nvGrpSpPr>
        <p:grpSpPr>
          <a:xfrm>
            <a:off x="141041" y="1321086"/>
            <a:ext cx="3517222" cy="4641563"/>
            <a:chOff x="7653782" y="1841984"/>
            <a:chExt cx="3695225" cy="3952748"/>
          </a:xfrm>
        </p:grpSpPr>
        <p:sp>
          <p:nvSpPr>
            <p:cNvPr id="28" name="object 3"/>
            <p:cNvSpPr/>
            <p:nvPr/>
          </p:nvSpPr>
          <p:spPr>
            <a:xfrm>
              <a:off x="7653782" y="1841984"/>
              <a:ext cx="3695225" cy="3952748"/>
            </a:xfrm>
            <a:custGeom>
              <a:avLst/>
              <a:gdLst/>
              <a:ahLst/>
              <a:cxnLst/>
              <a:rect l="l" t="t" r="r" b="b"/>
              <a:pathLst>
                <a:path w="3895725" h="2906395">
                  <a:moveTo>
                    <a:pt x="3895350" y="2619762"/>
                  </a:moveTo>
                  <a:lnTo>
                    <a:pt x="3895350" y="286511"/>
                  </a:lnTo>
                  <a:lnTo>
                    <a:pt x="3892302" y="256031"/>
                  </a:lnTo>
                  <a:lnTo>
                    <a:pt x="3872490" y="184403"/>
                  </a:lnTo>
                  <a:lnTo>
                    <a:pt x="3843534" y="132587"/>
                  </a:lnTo>
                  <a:lnTo>
                    <a:pt x="3806958" y="88391"/>
                  </a:lnTo>
                  <a:lnTo>
                    <a:pt x="3762762" y="51815"/>
                  </a:lnTo>
                  <a:lnTo>
                    <a:pt x="3750570" y="42671"/>
                  </a:lnTo>
                  <a:lnTo>
                    <a:pt x="3736854" y="36575"/>
                  </a:lnTo>
                  <a:lnTo>
                    <a:pt x="3724662" y="28955"/>
                  </a:lnTo>
                  <a:lnTo>
                    <a:pt x="3710946" y="22859"/>
                  </a:lnTo>
                  <a:lnTo>
                    <a:pt x="3668274" y="9143"/>
                  </a:lnTo>
                  <a:lnTo>
                    <a:pt x="3608838" y="0"/>
                  </a:lnTo>
                  <a:lnTo>
                    <a:pt x="284987" y="0"/>
                  </a:lnTo>
                  <a:lnTo>
                    <a:pt x="254507" y="3047"/>
                  </a:lnTo>
                  <a:lnTo>
                    <a:pt x="240791" y="6095"/>
                  </a:lnTo>
                  <a:lnTo>
                    <a:pt x="225551" y="9143"/>
                  </a:lnTo>
                  <a:lnTo>
                    <a:pt x="156971" y="36575"/>
                  </a:lnTo>
                  <a:lnTo>
                    <a:pt x="108203" y="68579"/>
                  </a:lnTo>
                  <a:lnTo>
                    <a:pt x="68579" y="109727"/>
                  </a:lnTo>
                  <a:lnTo>
                    <a:pt x="42671" y="146303"/>
                  </a:lnTo>
                  <a:lnTo>
                    <a:pt x="36575" y="158495"/>
                  </a:lnTo>
                  <a:lnTo>
                    <a:pt x="28955" y="170687"/>
                  </a:lnTo>
                  <a:lnTo>
                    <a:pt x="13715" y="211835"/>
                  </a:lnTo>
                  <a:lnTo>
                    <a:pt x="3047" y="256031"/>
                  </a:lnTo>
                  <a:lnTo>
                    <a:pt x="0" y="286511"/>
                  </a:lnTo>
                  <a:lnTo>
                    <a:pt x="0" y="2621286"/>
                  </a:lnTo>
                  <a:lnTo>
                    <a:pt x="3047" y="2651766"/>
                  </a:lnTo>
                  <a:lnTo>
                    <a:pt x="6095" y="2665482"/>
                  </a:lnTo>
                  <a:lnTo>
                    <a:pt x="9143" y="2680722"/>
                  </a:lnTo>
                  <a:lnTo>
                    <a:pt x="13715" y="2695962"/>
                  </a:lnTo>
                  <a:lnTo>
                    <a:pt x="22859" y="2723394"/>
                  </a:lnTo>
                  <a:lnTo>
                    <a:pt x="24383" y="2726442"/>
                  </a:lnTo>
                  <a:lnTo>
                    <a:pt x="24383" y="301751"/>
                  </a:lnTo>
                  <a:lnTo>
                    <a:pt x="25907" y="286511"/>
                  </a:lnTo>
                  <a:lnTo>
                    <a:pt x="25907" y="272795"/>
                  </a:lnTo>
                  <a:lnTo>
                    <a:pt x="27431" y="259079"/>
                  </a:lnTo>
                  <a:lnTo>
                    <a:pt x="33527" y="231647"/>
                  </a:lnTo>
                  <a:lnTo>
                    <a:pt x="38099" y="219455"/>
                  </a:lnTo>
                  <a:lnTo>
                    <a:pt x="41147" y="205739"/>
                  </a:lnTo>
                  <a:lnTo>
                    <a:pt x="47243" y="193547"/>
                  </a:lnTo>
                  <a:lnTo>
                    <a:pt x="51815" y="181355"/>
                  </a:lnTo>
                  <a:lnTo>
                    <a:pt x="57911" y="169163"/>
                  </a:lnTo>
                  <a:lnTo>
                    <a:pt x="65531" y="158495"/>
                  </a:lnTo>
                  <a:lnTo>
                    <a:pt x="71627" y="146303"/>
                  </a:lnTo>
                  <a:lnTo>
                    <a:pt x="88391" y="124967"/>
                  </a:lnTo>
                  <a:lnTo>
                    <a:pt x="106679" y="105155"/>
                  </a:lnTo>
                  <a:lnTo>
                    <a:pt x="126491" y="88391"/>
                  </a:lnTo>
                  <a:lnTo>
                    <a:pt x="147827" y="71627"/>
                  </a:lnTo>
                  <a:lnTo>
                    <a:pt x="158495" y="65531"/>
                  </a:lnTo>
                  <a:lnTo>
                    <a:pt x="169163" y="57911"/>
                  </a:lnTo>
                  <a:lnTo>
                    <a:pt x="181355" y="51815"/>
                  </a:lnTo>
                  <a:lnTo>
                    <a:pt x="193547" y="47243"/>
                  </a:lnTo>
                  <a:lnTo>
                    <a:pt x="207263" y="42671"/>
                  </a:lnTo>
                  <a:lnTo>
                    <a:pt x="219455" y="38099"/>
                  </a:lnTo>
                  <a:lnTo>
                    <a:pt x="233171" y="33527"/>
                  </a:lnTo>
                  <a:lnTo>
                    <a:pt x="245363" y="30479"/>
                  </a:lnTo>
                  <a:lnTo>
                    <a:pt x="259079" y="28955"/>
                  </a:lnTo>
                  <a:lnTo>
                    <a:pt x="272795" y="25907"/>
                  </a:lnTo>
                  <a:lnTo>
                    <a:pt x="3608838" y="25907"/>
                  </a:lnTo>
                  <a:lnTo>
                    <a:pt x="3649986" y="30479"/>
                  </a:lnTo>
                  <a:lnTo>
                    <a:pt x="3663702" y="33527"/>
                  </a:lnTo>
                  <a:lnTo>
                    <a:pt x="3675894" y="38099"/>
                  </a:lnTo>
                  <a:lnTo>
                    <a:pt x="3689610" y="42671"/>
                  </a:lnTo>
                  <a:lnTo>
                    <a:pt x="3726186" y="59435"/>
                  </a:lnTo>
                  <a:lnTo>
                    <a:pt x="3770382" y="88391"/>
                  </a:lnTo>
                  <a:lnTo>
                    <a:pt x="3806958" y="126491"/>
                  </a:lnTo>
                  <a:lnTo>
                    <a:pt x="3829818" y="158495"/>
                  </a:lnTo>
                  <a:lnTo>
                    <a:pt x="3837438" y="170687"/>
                  </a:lnTo>
                  <a:lnTo>
                    <a:pt x="3843534" y="182879"/>
                  </a:lnTo>
                  <a:lnTo>
                    <a:pt x="3848106" y="195071"/>
                  </a:lnTo>
                  <a:lnTo>
                    <a:pt x="3854202" y="207263"/>
                  </a:lnTo>
                  <a:lnTo>
                    <a:pt x="3857250" y="219455"/>
                  </a:lnTo>
                  <a:lnTo>
                    <a:pt x="3861822" y="233171"/>
                  </a:lnTo>
                  <a:lnTo>
                    <a:pt x="3864870" y="246887"/>
                  </a:lnTo>
                  <a:lnTo>
                    <a:pt x="3866394" y="260603"/>
                  </a:lnTo>
                  <a:lnTo>
                    <a:pt x="3869442" y="274319"/>
                  </a:lnTo>
                  <a:lnTo>
                    <a:pt x="3869442" y="288035"/>
                  </a:lnTo>
                  <a:lnTo>
                    <a:pt x="3870966" y="301751"/>
                  </a:lnTo>
                  <a:lnTo>
                    <a:pt x="3870966" y="2725299"/>
                  </a:lnTo>
                  <a:lnTo>
                    <a:pt x="3872490" y="2721870"/>
                  </a:lnTo>
                  <a:lnTo>
                    <a:pt x="3886206" y="2680722"/>
                  </a:lnTo>
                  <a:lnTo>
                    <a:pt x="3892302" y="2650242"/>
                  </a:lnTo>
                  <a:lnTo>
                    <a:pt x="3895350" y="2619762"/>
                  </a:lnTo>
                  <a:close/>
                </a:path>
                <a:path w="3895725" h="2906395">
                  <a:moveTo>
                    <a:pt x="3870966" y="2725299"/>
                  </a:moveTo>
                  <a:lnTo>
                    <a:pt x="3870966" y="2604522"/>
                  </a:lnTo>
                  <a:lnTo>
                    <a:pt x="3869442" y="2619762"/>
                  </a:lnTo>
                  <a:lnTo>
                    <a:pt x="3869442" y="2633478"/>
                  </a:lnTo>
                  <a:lnTo>
                    <a:pt x="3866394" y="2647194"/>
                  </a:lnTo>
                  <a:lnTo>
                    <a:pt x="3857250" y="2688342"/>
                  </a:lnTo>
                  <a:lnTo>
                    <a:pt x="3843534" y="2724918"/>
                  </a:lnTo>
                  <a:lnTo>
                    <a:pt x="3806958" y="2781306"/>
                  </a:lnTo>
                  <a:lnTo>
                    <a:pt x="3768858" y="2819406"/>
                  </a:lnTo>
                  <a:lnTo>
                    <a:pt x="3736854" y="2842266"/>
                  </a:lnTo>
                  <a:lnTo>
                    <a:pt x="3724662" y="2848362"/>
                  </a:lnTo>
                  <a:lnTo>
                    <a:pt x="3713994" y="2854458"/>
                  </a:lnTo>
                  <a:lnTo>
                    <a:pt x="3701802" y="2860554"/>
                  </a:lnTo>
                  <a:lnTo>
                    <a:pt x="3688086" y="2865126"/>
                  </a:lnTo>
                  <a:lnTo>
                    <a:pt x="3675894" y="2869698"/>
                  </a:lnTo>
                  <a:lnTo>
                    <a:pt x="3634746" y="2878842"/>
                  </a:lnTo>
                  <a:lnTo>
                    <a:pt x="3607314" y="2881890"/>
                  </a:lnTo>
                  <a:lnTo>
                    <a:pt x="286511" y="2881890"/>
                  </a:lnTo>
                  <a:lnTo>
                    <a:pt x="231647" y="2872746"/>
                  </a:lnTo>
                  <a:lnTo>
                    <a:pt x="193547" y="2859030"/>
                  </a:lnTo>
                  <a:lnTo>
                    <a:pt x="181355" y="2854458"/>
                  </a:lnTo>
                  <a:lnTo>
                    <a:pt x="169163" y="2848362"/>
                  </a:lnTo>
                  <a:lnTo>
                    <a:pt x="158495" y="2840742"/>
                  </a:lnTo>
                  <a:lnTo>
                    <a:pt x="146303" y="2834646"/>
                  </a:lnTo>
                  <a:lnTo>
                    <a:pt x="105155" y="2799594"/>
                  </a:lnTo>
                  <a:lnTo>
                    <a:pt x="71627" y="2758446"/>
                  </a:lnTo>
                  <a:lnTo>
                    <a:pt x="65531" y="2747778"/>
                  </a:lnTo>
                  <a:lnTo>
                    <a:pt x="57911" y="2737110"/>
                  </a:lnTo>
                  <a:lnTo>
                    <a:pt x="51815" y="2724918"/>
                  </a:lnTo>
                  <a:lnTo>
                    <a:pt x="47243" y="2712726"/>
                  </a:lnTo>
                  <a:lnTo>
                    <a:pt x="41147" y="2700534"/>
                  </a:lnTo>
                  <a:lnTo>
                    <a:pt x="36575" y="2686818"/>
                  </a:lnTo>
                  <a:lnTo>
                    <a:pt x="33527" y="2674626"/>
                  </a:lnTo>
                  <a:lnTo>
                    <a:pt x="27431" y="2647194"/>
                  </a:lnTo>
                  <a:lnTo>
                    <a:pt x="25907" y="2633478"/>
                  </a:lnTo>
                  <a:lnTo>
                    <a:pt x="25907" y="2619762"/>
                  </a:lnTo>
                  <a:lnTo>
                    <a:pt x="24383" y="2604522"/>
                  </a:lnTo>
                  <a:lnTo>
                    <a:pt x="24383" y="2726442"/>
                  </a:lnTo>
                  <a:lnTo>
                    <a:pt x="28955" y="2735586"/>
                  </a:lnTo>
                  <a:lnTo>
                    <a:pt x="51815" y="2773686"/>
                  </a:lnTo>
                  <a:lnTo>
                    <a:pt x="88391" y="2819406"/>
                  </a:lnTo>
                  <a:lnTo>
                    <a:pt x="132587" y="2855982"/>
                  </a:lnTo>
                  <a:lnTo>
                    <a:pt x="170687" y="2877318"/>
                  </a:lnTo>
                  <a:lnTo>
                    <a:pt x="211835" y="2894082"/>
                  </a:lnTo>
                  <a:lnTo>
                    <a:pt x="227075" y="2897130"/>
                  </a:lnTo>
                  <a:lnTo>
                    <a:pt x="240791" y="2900178"/>
                  </a:lnTo>
                  <a:lnTo>
                    <a:pt x="256031" y="2903226"/>
                  </a:lnTo>
                  <a:lnTo>
                    <a:pt x="286511" y="2906274"/>
                  </a:lnTo>
                  <a:lnTo>
                    <a:pt x="3608838" y="2906274"/>
                  </a:lnTo>
                  <a:lnTo>
                    <a:pt x="3669798" y="2897130"/>
                  </a:lnTo>
                  <a:lnTo>
                    <a:pt x="3710946" y="2883414"/>
                  </a:lnTo>
                  <a:lnTo>
                    <a:pt x="3738378" y="2869698"/>
                  </a:lnTo>
                  <a:lnTo>
                    <a:pt x="3750570" y="2863602"/>
                  </a:lnTo>
                  <a:lnTo>
                    <a:pt x="3762762" y="2854458"/>
                  </a:lnTo>
                  <a:lnTo>
                    <a:pt x="3785622" y="2837694"/>
                  </a:lnTo>
                  <a:lnTo>
                    <a:pt x="3806958" y="2817882"/>
                  </a:lnTo>
                  <a:lnTo>
                    <a:pt x="3826770" y="2796546"/>
                  </a:lnTo>
                  <a:lnTo>
                    <a:pt x="3843534" y="2773686"/>
                  </a:lnTo>
                  <a:lnTo>
                    <a:pt x="3852678" y="2761494"/>
                  </a:lnTo>
                  <a:lnTo>
                    <a:pt x="3858774" y="2749302"/>
                  </a:lnTo>
                  <a:lnTo>
                    <a:pt x="3866394" y="2735586"/>
                  </a:lnTo>
                  <a:lnTo>
                    <a:pt x="3870966" y="2725299"/>
                  </a:lnTo>
                  <a:close/>
                </a:path>
              </a:pathLst>
            </a:custGeom>
            <a:solidFill>
              <a:srgbClr val="8BC73F"/>
            </a:solidFill>
          </p:spPr>
          <p:txBody>
            <a:bodyPr wrap="square" lIns="0" tIns="0" rIns="0" bIns="0" rtlCol="0"/>
            <a:lstStyle/>
            <a:p>
              <a:endParaRPr>
                <a:latin typeface="+mj-lt"/>
              </a:endParaRPr>
            </a:p>
          </p:txBody>
        </p:sp>
        <p:sp>
          <p:nvSpPr>
            <p:cNvPr id="29" name="object 4"/>
            <p:cNvSpPr txBox="1"/>
            <p:nvPr/>
          </p:nvSpPr>
          <p:spPr>
            <a:xfrm>
              <a:off x="7785435" y="1994257"/>
              <a:ext cx="3454400" cy="629045"/>
            </a:xfrm>
            <a:prstGeom prst="rect">
              <a:avLst/>
            </a:prstGeom>
          </p:spPr>
          <p:txBody>
            <a:bodyPr vert="horz" wrap="square" lIns="0" tIns="0" rIns="0" bIns="0" rtlCol="0">
              <a:spAutoFit/>
            </a:bodyPr>
            <a:lstStyle/>
            <a:p>
              <a:pPr marR="5080">
                <a:lnSpc>
                  <a:spcPct val="100000"/>
                </a:lnSpc>
              </a:pPr>
              <a:r>
                <a:rPr sz="1600" b="1" spc="-10" dirty="0">
                  <a:solidFill>
                    <a:srgbClr val="00B04F"/>
                  </a:solidFill>
                  <a:latin typeface="+mj-lt"/>
                  <a:cs typeface="Calibri"/>
                </a:rPr>
                <a:t>E</a:t>
              </a:r>
              <a:r>
                <a:rPr sz="1600" b="1" spc="20" dirty="0">
                  <a:solidFill>
                    <a:srgbClr val="00B04F"/>
                  </a:solidFill>
                  <a:latin typeface="+mj-lt"/>
                  <a:cs typeface="Calibri"/>
                </a:rPr>
                <a:t>l</a:t>
              </a:r>
              <a:r>
                <a:rPr sz="1600" b="1" spc="-15" dirty="0">
                  <a:solidFill>
                    <a:srgbClr val="00B04F"/>
                  </a:solidFill>
                  <a:latin typeface="+mj-lt"/>
                  <a:cs typeface="Calibri"/>
                </a:rPr>
                <a:t>e</a:t>
              </a:r>
              <a:r>
                <a:rPr sz="1600" b="1" dirty="0">
                  <a:solidFill>
                    <a:srgbClr val="00B04F"/>
                  </a:solidFill>
                  <a:latin typeface="+mj-lt"/>
                  <a:cs typeface="Calibri"/>
                </a:rPr>
                <a:t>v</a:t>
              </a:r>
              <a:r>
                <a:rPr sz="1600" b="1" spc="5" dirty="0">
                  <a:solidFill>
                    <a:srgbClr val="00B04F"/>
                  </a:solidFill>
                  <a:latin typeface="+mj-lt"/>
                  <a:cs typeface="Calibri"/>
                </a:rPr>
                <a:t>a</a:t>
              </a:r>
              <a:r>
                <a:rPr sz="1600" b="1" spc="-10" dirty="0">
                  <a:solidFill>
                    <a:srgbClr val="00B04F"/>
                  </a:solidFill>
                  <a:latin typeface="+mj-lt"/>
                  <a:cs typeface="Calibri"/>
                </a:rPr>
                <a:t>t</a:t>
              </a:r>
              <a:r>
                <a:rPr sz="1600" b="1" spc="-5" dirty="0">
                  <a:solidFill>
                    <a:srgbClr val="00B04F"/>
                  </a:solidFill>
                  <a:latin typeface="+mj-lt"/>
                  <a:cs typeface="Calibri"/>
                </a:rPr>
                <a:t>e</a:t>
              </a:r>
              <a:r>
                <a:rPr sz="1600" b="1" spc="5" dirty="0">
                  <a:solidFill>
                    <a:srgbClr val="00B04F"/>
                  </a:solidFill>
                  <a:latin typeface="+mj-lt"/>
                  <a:cs typeface="Calibri"/>
                </a:rPr>
                <a:t>d</a:t>
              </a:r>
              <a:r>
                <a:rPr sz="1600" b="1" spc="-10" dirty="0">
                  <a:solidFill>
                    <a:srgbClr val="00B04F"/>
                  </a:solidFill>
                  <a:latin typeface="+mj-lt"/>
                  <a:cs typeface="Calibri"/>
                </a:rPr>
                <a:t> </a:t>
              </a:r>
              <a:r>
                <a:rPr sz="1600" b="1" spc="10" dirty="0">
                  <a:solidFill>
                    <a:srgbClr val="00B04F"/>
                  </a:solidFill>
                  <a:latin typeface="+mj-lt"/>
                  <a:cs typeface="Calibri"/>
                </a:rPr>
                <a:t>t</a:t>
              </a:r>
              <a:r>
                <a:rPr sz="1600" b="1" dirty="0">
                  <a:solidFill>
                    <a:srgbClr val="00B04F"/>
                  </a:solidFill>
                  <a:latin typeface="+mj-lt"/>
                  <a:cs typeface="Calibri"/>
                </a:rPr>
                <a:t>he</a:t>
              </a:r>
              <a:r>
                <a:rPr sz="1600" b="1" spc="-5" dirty="0">
                  <a:solidFill>
                    <a:srgbClr val="00B04F"/>
                  </a:solidFill>
                  <a:latin typeface="+mj-lt"/>
                  <a:cs typeface="Calibri"/>
                </a:rPr>
                <a:t> </a:t>
              </a:r>
              <a:r>
                <a:rPr sz="1600" b="1" spc="-25" dirty="0">
                  <a:solidFill>
                    <a:srgbClr val="00B04F"/>
                  </a:solidFill>
                  <a:latin typeface="+mj-lt"/>
                  <a:cs typeface="Calibri"/>
                </a:rPr>
                <a:t>r</a:t>
              </a:r>
              <a:r>
                <a:rPr sz="1600" b="1" spc="10" dirty="0">
                  <a:solidFill>
                    <a:srgbClr val="00B04F"/>
                  </a:solidFill>
                  <a:latin typeface="+mj-lt"/>
                  <a:cs typeface="Calibri"/>
                </a:rPr>
                <a:t>o</a:t>
              </a:r>
              <a:r>
                <a:rPr sz="1600" b="1" spc="20" dirty="0">
                  <a:solidFill>
                    <a:srgbClr val="00B04F"/>
                  </a:solidFill>
                  <a:latin typeface="+mj-lt"/>
                  <a:cs typeface="Calibri"/>
                </a:rPr>
                <a:t>l</a:t>
              </a:r>
              <a:r>
                <a:rPr sz="1600" b="1" dirty="0">
                  <a:solidFill>
                    <a:srgbClr val="00B04F"/>
                  </a:solidFill>
                  <a:latin typeface="+mj-lt"/>
                  <a:cs typeface="Calibri"/>
                </a:rPr>
                <a:t>e</a:t>
              </a:r>
              <a:r>
                <a:rPr sz="1600" b="1" spc="10" dirty="0">
                  <a:solidFill>
                    <a:srgbClr val="00B04F"/>
                  </a:solidFill>
                  <a:latin typeface="+mj-lt"/>
                  <a:cs typeface="Calibri"/>
                </a:rPr>
                <a:t> of</a:t>
              </a:r>
              <a:r>
                <a:rPr sz="1600" b="1" spc="5" dirty="0">
                  <a:solidFill>
                    <a:srgbClr val="00B04F"/>
                  </a:solidFill>
                  <a:latin typeface="+mj-lt"/>
                  <a:cs typeface="Calibri"/>
                </a:rPr>
                <a:t> </a:t>
              </a:r>
              <a:r>
                <a:rPr sz="1600" b="1" spc="20" dirty="0">
                  <a:solidFill>
                    <a:srgbClr val="00B04F"/>
                  </a:solidFill>
                  <a:latin typeface="+mj-lt"/>
                  <a:cs typeface="Calibri"/>
                </a:rPr>
                <a:t>i</a:t>
              </a:r>
              <a:r>
                <a:rPr sz="1600" b="1" dirty="0">
                  <a:solidFill>
                    <a:srgbClr val="00B04F"/>
                  </a:solidFill>
                  <a:latin typeface="+mj-lt"/>
                  <a:cs typeface="Calibri"/>
                </a:rPr>
                <a:t>nn</a:t>
              </a:r>
              <a:r>
                <a:rPr sz="1600" b="1" spc="10" dirty="0">
                  <a:solidFill>
                    <a:srgbClr val="00B04F"/>
                  </a:solidFill>
                  <a:latin typeface="+mj-lt"/>
                  <a:cs typeface="Calibri"/>
                </a:rPr>
                <a:t>o</a:t>
              </a:r>
              <a:r>
                <a:rPr sz="1600" b="1" dirty="0">
                  <a:solidFill>
                    <a:srgbClr val="00B04F"/>
                  </a:solidFill>
                  <a:latin typeface="+mj-lt"/>
                  <a:cs typeface="Calibri"/>
                </a:rPr>
                <a:t>v</a:t>
              </a:r>
              <a:r>
                <a:rPr sz="1600" b="1" spc="5" dirty="0">
                  <a:solidFill>
                    <a:srgbClr val="00B04F"/>
                  </a:solidFill>
                  <a:latin typeface="+mj-lt"/>
                  <a:cs typeface="Calibri"/>
                </a:rPr>
                <a:t>a</a:t>
              </a:r>
              <a:r>
                <a:rPr sz="1600" b="1" spc="10" dirty="0">
                  <a:solidFill>
                    <a:srgbClr val="00B04F"/>
                  </a:solidFill>
                  <a:latin typeface="+mj-lt"/>
                  <a:cs typeface="Calibri"/>
                </a:rPr>
                <a:t>t</a:t>
              </a:r>
              <a:r>
                <a:rPr sz="1600" b="1" spc="20" dirty="0">
                  <a:solidFill>
                    <a:srgbClr val="00B04F"/>
                  </a:solidFill>
                  <a:latin typeface="+mj-lt"/>
                  <a:cs typeface="Calibri"/>
                </a:rPr>
                <a:t>i</a:t>
              </a:r>
              <a:r>
                <a:rPr sz="1600" b="1" spc="10" dirty="0">
                  <a:solidFill>
                    <a:srgbClr val="00B04F"/>
                  </a:solidFill>
                  <a:latin typeface="+mj-lt"/>
                  <a:cs typeface="Calibri"/>
                </a:rPr>
                <a:t>o</a:t>
              </a:r>
              <a:r>
                <a:rPr sz="1600" b="1" spc="5" dirty="0">
                  <a:solidFill>
                    <a:srgbClr val="00B04F"/>
                  </a:solidFill>
                  <a:latin typeface="+mj-lt"/>
                  <a:cs typeface="Calibri"/>
                </a:rPr>
                <a:t>n</a:t>
              </a:r>
              <a:r>
                <a:rPr sz="1600" b="1" spc="-10" dirty="0">
                  <a:solidFill>
                    <a:srgbClr val="00B04F"/>
                  </a:solidFill>
                  <a:latin typeface="+mj-lt"/>
                  <a:cs typeface="Calibri"/>
                </a:rPr>
                <a:t> </a:t>
              </a:r>
              <a:r>
                <a:rPr sz="1600" b="1" spc="25" dirty="0">
                  <a:solidFill>
                    <a:srgbClr val="00B04F"/>
                  </a:solidFill>
                  <a:latin typeface="+mj-lt"/>
                  <a:cs typeface="Calibri"/>
                </a:rPr>
                <a:t>w</a:t>
              </a:r>
              <a:r>
                <a:rPr sz="1600" b="1" spc="20" dirty="0">
                  <a:solidFill>
                    <a:srgbClr val="00B04F"/>
                  </a:solidFill>
                  <a:latin typeface="+mj-lt"/>
                  <a:cs typeface="Calibri"/>
                </a:rPr>
                <a:t>i</a:t>
              </a:r>
              <a:r>
                <a:rPr sz="1600" b="1" spc="10" dirty="0">
                  <a:solidFill>
                    <a:srgbClr val="00B04F"/>
                  </a:solidFill>
                  <a:latin typeface="+mj-lt"/>
                  <a:cs typeface="Calibri"/>
                </a:rPr>
                <a:t>t</a:t>
              </a:r>
              <a:r>
                <a:rPr sz="1600" b="1" spc="5" dirty="0">
                  <a:solidFill>
                    <a:srgbClr val="00B04F"/>
                  </a:solidFill>
                  <a:latin typeface="+mj-lt"/>
                  <a:cs typeface="Calibri"/>
                </a:rPr>
                <a:t>h</a:t>
              </a:r>
              <a:r>
                <a:rPr sz="1600" b="1" spc="-10" dirty="0">
                  <a:solidFill>
                    <a:srgbClr val="00B04F"/>
                  </a:solidFill>
                  <a:latin typeface="+mj-lt"/>
                  <a:cs typeface="Calibri"/>
                </a:rPr>
                <a:t> </a:t>
              </a:r>
              <a:r>
                <a:rPr sz="1600" b="1" dirty="0">
                  <a:solidFill>
                    <a:srgbClr val="00B04F"/>
                  </a:solidFill>
                  <a:latin typeface="+mj-lt"/>
                  <a:cs typeface="Calibri"/>
                </a:rPr>
                <a:t>n</a:t>
              </a:r>
              <a:r>
                <a:rPr sz="1600" b="1" spc="-15" dirty="0">
                  <a:solidFill>
                    <a:srgbClr val="00B04F"/>
                  </a:solidFill>
                  <a:latin typeface="+mj-lt"/>
                  <a:cs typeface="Calibri"/>
                </a:rPr>
                <a:t>e</a:t>
              </a:r>
              <a:r>
                <a:rPr sz="1600" b="1" spc="30" dirty="0">
                  <a:solidFill>
                    <a:srgbClr val="00B04F"/>
                  </a:solidFill>
                  <a:latin typeface="+mj-lt"/>
                  <a:cs typeface="Calibri"/>
                </a:rPr>
                <a:t>w</a:t>
              </a:r>
              <a:r>
                <a:rPr sz="1600" b="1" spc="10" dirty="0">
                  <a:solidFill>
                    <a:srgbClr val="00B04F"/>
                  </a:solidFill>
                  <a:latin typeface="+mj-lt"/>
                  <a:cs typeface="Calibri"/>
                </a:rPr>
                <a:t> </a:t>
              </a:r>
              <a:r>
                <a:rPr sz="1600" b="1" spc="-20" dirty="0" smtClean="0">
                  <a:solidFill>
                    <a:srgbClr val="00B04F"/>
                  </a:solidFill>
                  <a:latin typeface="+mj-lt"/>
                  <a:cs typeface="Calibri"/>
                </a:rPr>
                <a:t>C</a:t>
              </a:r>
              <a:r>
                <a:rPr sz="1600" b="1" dirty="0" smtClean="0">
                  <a:solidFill>
                    <a:srgbClr val="00B04F"/>
                  </a:solidFill>
                  <a:latin typeface="+mj-lt"/>
                  <a:cs typeface="Calibri"/>
                </a:rPr>
                <a:t>h</a:t>
              </a:r>
              <a:r>
                <a:rPr sz="1600" b="1" spc="20" dirty="0" smtClean="0">
                  <a:solidFill>
                    <a:srgbClr val="00B04F"/>
                  </a:solidFill>
                  <a:latin typeface="+mj-lt"/>
                  <a:cs typeface="Calibri"/>
                </a:rPr>
                <a:t>i</a:t>
              </a:r>
              <a:r>
                <a:rPr sz="1600" b="1" spc="-15" dirty="0" smtClean="0">
                  <a:solidFill>
                    <a:srgbClr val="00B04F"/>
                  </a:solidFill>
                  <a:latin typeface="+mj-lt"/>
                  <a:cs typeface="Calibri"/>
                </a:rPr>
                <a:t>e</a:t>
              </a:r>
              <a:r>
                <a:rPr sz="1600" b="1" spc="10" dirty="0" smtClean="0">
                  <a:solidFill>
                    <a:srgbClr val="00B04F"/>
                  </a:solidFill>
                  <a:latin typeface="+mj-lt"/>
                  <a:cs typeface="Calibri"/>
                </a:rPr>
                <a:t>f</a:t>
              </a:r>
              <a:r>
                <a:rPr lang="en-US" sz="1600" b="1" spc="20" dirty="0">
                  <a:solidFill>
                    <a:srgbClr val="00B04F"/>
                  </a:solidFill>
                  <a:latin typeface="+mj-lt"/>
                  <a:cs typeface="Calibri"/>
                </a:rPr>
                <a:t> </a:t>
              </a:r>
              <a:r>
                <a:rPr sz="1600" b="1" spc="15" dirty="0" smtClean="0">
                  <a:solidFill>
                    <a:srgbClr val="00B04F"/>
                  </a:solidFill>
                  <a:latin typeface="+mj-lt"/>
                  <a:cs typeface="Calibri"/>
                </a:rPr>
                <a:t>I</a:t>
              </a:r>
              <a:r>
                <a:rPr sz="1600" b="1" dirty="0" smtClean="0">
                  <a:solidFill>
                    <a:srgbClr val="00B04F"/>
                  </a:solidFill>
                  <a:latin typeface="+mj-lt"/>
                  <a:cs typeface="Calibri"/>
                </a:rPr>
                <a:t>nn</a:t>
              </a:r>
              <a:r>
                <a:rPr sz="1600" b="1" spc="10" dirty="0" smtClean="0">
                  <a:solidFill>
                    <a:srgbClr val="00B04F"/>
                  </a:solidFill>
                  <a:latin typeface="+mj-lt"/>
                  <a:cs typeface="Calibri"/>
                </a:rPr>
                <a:t>o</a:t>
              </a:r>
              <a:r>
                <a:rPr sz="1600" b="1" dirty="0" smtClean="0">
                  <a:solidFill>
                    <a:srgbClr val="00B04F"/>
                  </a:solidFill>
                  <a:latin typeface="+mj-lt"/>
                  <a:cs typeface="Calibri"/>
                </a:rPr>
                <a:t>v</a:t>
              </a:r>
              <a:r>
                <a:rPr sz="1600" b="1" spc="5" dirty="0" smtClean="0">
                  <a:solidFill>
                    <a:srgbClr val="00B04F"/>
                  </a:solidFill>
                  <a:latin typeface="+mj-lt"/>
                  <a:cs typeface="Calibri"/>
                </a:rPr>
                <a:t>a</a:t>
              </a:r>
              <a:r>
                <a:rPr sz="1600" b="1" spc="10" dirty="0" smtClean="0">
                  <a:solidFill>
                    <a:srgbClr val="00B04F"/>
                  </a:solidFill>
                  <a:latin typeface="+mj-lt"/>
                  <a:cs typeface="Calibri"/>
                </a:rPr>
                <a:t>t</a:t>
              </a:r>
              <a:r>
                <a:rPr sz="1600" b="1" spc="20" dirty="0" smtClean="0">
                  <a:solidFill>
                    <a:srgbClr val="00B04F"/>
                  </a:solidFill>
                  <a:latin typeface="+mj-lt"/>
                  <a:cs typeface="Calibri"/>
                </a:rPr>
                <a:t>i</a:t>
              </a:r>
              <a:r>
                <a:rPr sz="1600" b="1" spc="10" dirty="0" smtClean="0">
                  <a:solidFill>
                    <a:srgbClr val="00B04F"/>
                  </a:solidFill>
                  <a:latin typeface="+mj-lt"/>
                  <a:cs typeface="Calibri"/>
                </a:rPr>
                <a:t>o</a:t>
              </a:r>
              <a:r>
                <a:rPr sz="1600" b="1" spc="5" dirty="0" smtClean="0">
                  <a:solidFill>
                    <a:srgbClr val="00B04F"/>
                  </a:solidFill>
                  <a:latin typeface="+mj-lt"/>
                  <a:cs typeface="Calibri"/>
                </a:rPr>
                <a:t>n </a:t>
              </a:r>
              <a:r>
                <a:rPr sz="1600" b="1" spc="10" dirty="0">
                  <a:solidFill>
                    <a:srgbClr val="00B04F"/>
                  </a:solidFill>
                  <a:latin typeface="+mj-lt"/>
                  <a:cs typeface="Calibri"/>
                </a:rPr>
                <a:t>O</a:t>
              </a:r>
              <a:r>
                <a:rPr sz="1600" b="1" spc="5" dirty="0">
                  <a:solidFill>
                    <a:srgbClr val="00B04F"/>
                  </a:solidFill>
                  <a:latin typeface="+mj-lt"/>
                  <a:cs typeface="Calibri"/>
                </a:rPr>
                <a:t>ff</a:t>
              </a:r>
              <a:r>
                <a:rPr sz="1600" b="1" spc="20" dirty="0">
                  <a:solidFill>
                    <a:srgbClr val="00B04F"/>
                  </a:solidFill>
                  <a:latin typeface="+mj-lt"/>
                  <a:cs typeface="Calibri"/>
                </a:rPr>
                <a:t>i</a:t>
              </a:r>
              <a:r>
                <a:rPr sz="1600" b="1" spc="-15" dirty="0">
                  <a:solidFill>
                    <a:srgbClr val="00B04F"/>
                  </a:solidFill>
                  <a:latin typeface="+mj-lt"/>
                  <a:cs typeface="Calibri"/>
                </a:rPr>
                <a:t>c</a:t>
              </a:r>
              <a:r>
                <a:rPr sz="1600" b="1" spc="-5" dirty="0">
                  <a:solidFill>
                    <a:srgbClr val="00B04F"/>
                  </a:solidFill>
                  <a:latin typeface="+mj-lt"/>
                  <a:cs typeface="Calibri"/>
                </a:rPr>
                <a:t>e</a:t>
              </a:r>
              <a:r>
                <a:rPr sz="1600" b="1" spc="5" dirty="0">
                  <a:solidFill>
                    <a:srgbClr val="00B04F"/>
                  </a:solidFill>
                  <a:latin typeface="+mj-lt"/>
                  <a:cs typeface="Calibri"/>
                </a:rPr>
                <a:t>r</a:t>
              </a:r>
              <a:r>
                <a:rPr sz="1600" b="1" spc="30" dirty="0">
                  <a:solidFill>
                    <a:srgbClr val="00B04F"/>
                  </a:solidFill>
                  <a:latin typeface="+mj-lt"/>
                  <a:cs typeface="Calibri"/>
                </a:rPr>
                <a:t> </a:t>
              </a:r>
              <a:r>
                <a:rPr sz="1600" b="1" spc="15" dirty="0">
                  <a:solidFill>
                    <a:srgbClr val="00B04F"/>
                  </a:solidFill>
                  <a:latin typeface="+mj-lt"/>
                  <a:cs typeface="Calibri"/>
                </a:rPr>
                <a:t>a</a:t>
              </a:r>
              <a:r>
                <a:rPr sz="1600" b="1" dirty="0">
                  <a:solidFill>
                    <a:srgbClr val="00B04F"/>
                  </a:solidFill>
                  <a:latin typeface="+mj-lt"/>
                  <a:cs typeface="Calibri"/>
                </a:rPr>
                <a:t>pp</a:t>
              </a:r>
              <a:r>
                <a:rPr sz="1600" b="1" spc="10" dirty="0">
                  <a:solidFill>
                    <a:srgbClr val="00B04F"/>
                  </a:solidFill>
                  <a:latin typeface="+mj-lt"/>
                  <a:cs typeface="Calibri"/>
                </a:rPr>
                <a:t>o</a:t>
              </a:r>
              <a:r>
                <a:rPr sz="1600" b="1" spc="20" dirty="0">
                  <a:solidFill>
                    <a:srgbClr val="00B04F"/>
                  </a:solidFill>
                  <a:latin typeface="+mj-lt"/>
                  <a:cs typeface="Calibri"/>
                </a:rPr>
                <a:t>i</a:t>
              </a:r>
              <a:r>
                <a:rPr sz="1600" b="1" spc="-15" dirty="0">
                  <a:solidFill>
                    <a:srgbClr val="00B04F"/>
                  </a:solidFill>
                  <a:latin typeface="+mj-lt"/>
                  <a:cs typeface="Calibri"/>
                </a:rPr>
                <a:t>n</a:t>
              </a:r>
              <a:r>
                <a:rPr sz="1600" b="1" spc="10" dirty="0">
                  <a:solidFill>
                    <a:srgbClr val="00B04F"/>
                  </a:solidFill>
                  <a:latin typeface="+mj-lt"/>
                  <a:cs typeface="Calibri"/>
                </a:rPr>
                <a:t>t</a:t>
              </a:r>
              <a:r>
                <a:rPr sz="1600" b="1" spc="5" dirty="0">
                  <a:solidFill>
                    <a:srgbClr val="00B04F"/>
                  </a:solidFill>
                  <a:latin typeface="+mj-lt"/>
                  <a:cs typeface="Calibri"/>
                </a:rPr>
                <a:t>m</a:t>
              </a:r>
              <a:r>
                <a:rPr sz="1600" b="1" spc="-5" dirty="0">
                  <a:solidFill>
                    <a:srgbClr val="00B04F"/>
                  </a:solidFill>
                  <a:latin typeface="+mj-lt"/>
                  <a:cs typeface="Calibri"/>
                </a:rPr>
                <a:t>e</a:t>
              </a:r>
              <a:r>
                <a:rPr sz="1600" b="1" spc="-15" dirty="0">
                  <a:solidFill>
                    <a:srgbClr val="00B04F"/>
                  </a:solidFill>
                  <a:latin typeface="+mj-lt"/>
                  <a:cs typeface="Calibri"/>
                </a:rPr>
                <a:t>n</a:t>
              </a:r>
              <a:r>
                <a:rPr sz="1600" b="1" spc="15" dirty="0">
                  <a:solidFill>
                    <a:srgbClr val="00B04F"/>
                  </a:solidFill>
                  <a:latin typeface="+mj-lt"/>
                  <a:cs typeface="Calibri"/>
                </a:rPr>
                <a:t>t</a:t>
              </a:r>
              <a:endParaRPr sz="1600" b="1" dirty="0">
                <a:latin typeface="+mj-lt"/>
                <a:cs typeface="Calibri"/>
              </a:endParaRPr>
            </a:p>
          </p:txBody>
        </p:sp>
        <p:sp>
          <p:nvSpPr>
            <p:cNvPr id="30" name="object 5"/>
            <p:cNvSpPr txBox="1"/>
            <p:nvPr/>
          </p:nvSpPr>
          <p:spPr>
            <a:xfrm>
              <a:off x="8587720" y="2429838"/>
              <a:ext cx="2527300" cy="180093"/>
            </a:xfrm>
            <a:prstGeom prst="rect">
              <a:avLst/>
            </a:prstGeom>
          </p:spPr>
          <p:txBody>
            <a:bodyPr vert="horz" wrap="square" lIns="0" tIns="0" rIns="0" bIns="0" rtlCol="0">
              <a:spAutoFit/>
            </a:bodyPr>
            <a:lstStyle/>
            <a:p>
              <a:pPr marL="555625">
                <a:lnSpc>
                  <a:spcPct val="100000"/>
                </a:lnSpc>
              </a:pPr>
              <a:r>
                <a:rPr sz="1400" dirty="0">
                  <a:solidFill>
                    <a:srgbClr val="00B04F"/>
                  </a:solidFill>
                  <a:latin typeface="+mj-lt"/>
                  <a:cs typeface="Calibri"/>
                </a:rPr>
                <a:t>(</a:t>
              </a:r>
              <a:r>
                <a:rPr sz="1400" spc="5" dirty="0" err="1">
                  <a:solidFill>
                    <a:srgbClr val="00B04F"/>
                  </a:solidFill>
                  <a:latin typeface="+mj-lt"/>
                  <a:cs typeface="Calibri"/>
                </a:rPr>
                <a:t>Mr</a:t>
              </a:r>
              <a:r>
                <a:rPr sz="1400" spc="15" dirty="0">
                  <a:solidFill>
                    <a:srgbClr val="00B04F"/>
                  </a:solidFill>
                  <a:latin typeface="+mj-lt"/>
                  <a:cs typeface="Calibri"/>
                </a:rPr>
                <a:t> N</a:t>
              </a:r>
              <a:r>
                <a:rPr sz="1400" spc="-5" dirty="0">
                  <a:solidFill>
                    <a:srgbClr val="00B04F"/>
                  </a:solidFill>
                  <a:latin typeface="+mj-lt"/>
                  <a:cs typeface="Calibri"/>
                </a:rPr>
                <a:t>e</a:t>
              </a:r>
              <a:r>
                <a:rPr sz="1400" spc="15" dirty="0">
                  <a:solidFill>
                    <a:srgbClr val="00B04F"/>
                  </a:solidFill>
                  <a:latin typeface="+mj-lt"/>
                  <a:cs typeface="Calibri"/>
                </a:rPr>
                <a:t>a</a:t>
              </a:r>
              <a:r>
                <a:rPr sz="1400" spc="20" dirty="0">
                  <a:solidFill>
                    <a:srgbClr val="00B04F"/>
                  </a:solidFill>
                  <a:latin typeface="+mj-lt"/>
                  <a:cs typeface="Calibri"/>
                </a:rPr>
                <a:t>l</a:t>
              </a:r>
              <a:r>
                <a:rPr sz="1400" spc="-10" dirty="0">
                  <a:solidFill>
                    <a:srgbClr val="00B04F"/>
                  </a:solidFill>
                  <a:latin typeface="+mj-lt"/>
                  <a:cs typeface="Calibri"/>
                </a:rPr>
                <a:t> </a:t>
              </a:r>
              <a:r>
                <a:rPr sz="1400" spc="-20" dirty="0">
                  <a:solidFill>
                    <a:srgbClr val="00B04F"/>
                  </a:solidFill>
                  <a:latin typeface="+mj-lt"/>
                  <a:cs typeface="Calibri"/>
                </a:rPr>
                <a:t>C</a:t>
              </a:r>
              <a:r>
                <a:rPr sz="1400" spc="-25" dirty="0">
                  <a:solidFill>
                    <a:srgbClr val="00B04F"/>
                  </a:solidFill>
                  <a:latin typeface="+mj-lt"/>
                  <a:cs typeface="Calibri"/>
                </a:rPr>
                <a:t>r</a:t>
              </a:r>
              <a:r>
                <a:rPr sz="1400" spc="10" dirty="0">
                  <a:solidFill>
                    <a:srgbClr val="00B04F"/>
                  </a:solidFill>
                  <a:latin typeface="+mj-lt"/>
                  <a:cs typeface="Calibri"/>
                </a:rPr>
                <a:t>o</a:t>
              </a:r>
              <a:r>
                <a:rPr sz="1400" dirty="0">
                  <a:solidFill>
                    <a:srgbClr val="00B04F"/>
                  </a:solidFill>
                  <a:latin typeface="+mj-lt"/>
                  <a:cs typeface="Calibri"/>
                </a:rPr>
                <a:t>ss</a:t>
              </a:r>
              <a:r>
                <a:rPr sz="1400" spc="5" dirty="0">
                  <a:solidFill>
                    <a:srgbClr val="00B04F"/>
                  </a:solidFill>
                  <a:latin typeface="+mj-lt"/>
                  <a:cs typeface="Calibri"/>
                </a:rPr>
                <a:t>)</a:t>
              </a:r>
              <a:endParaRPr sz="1400" dirty="0">
                <a:latin typeface="+mj-lt"/>
                <a:cs typeface="Calibri"/>
              </a:endParaRPr>
            </a:p>
          </p:txBody>
        </p:sp>
        <p:sp>
          <p:nvSpPr>
            <p:cNvPr id="31" name="object 6"/>
            <p:cNvSpPr/>
            <p:nvPr/>
          </p:nvSpPr>
          <p:spPr>
            <a:xfrm>
              <a:off x="7939150" y="3087094"/>
              <a:ext cx="3146968" cy="2474087"/>
            </a:xfrm>
            <a:prstGeom prst="rect">
              <a:avLst/>
            </a:prstGeom>
            <a:blipFill>
              <a:blip r:embed="rId4" cstate="print"/>
              <a:stretch>
                <a:fillRect/>
              </a:stretch>
            </a:blipFill>
          </p:spPr>
          <p:txBody>
            <a:bodyPr wrap="square" lIns="0" tIns="0" rIns="0" bIns="0" rtlCol="0"/>
            <a:lstStyle/>
            <a:p>
              <a:endParaRPr>
                <a:latin typeface="+mj-lt"/>
              </a:endParaRPr>
            </a:p>
          </p:txBody>
        </p:sp>
      </p:grpSp>
      <p:grpSp>
        <p:nvGrpSpPr>
          <p:cNvPr id="64" name="Group 63"/>
          <p:cNvGrpSpPr/>
          <p:nvPr/>
        </p:nvGrpSpPr>
        <p:grpSpPr>
          <a:xfrm>
            <a:off x="7829549" y="1285875"/>
            <a:ext cx="4151003" cy="4514849"/>
            <a:chOff x="7572374" y="1285876"/>
            <a:chExt cx="4151003" cy="2752724"/>
          </a:xfrm>
        </p:grpSpPr>
        <p:pic>
          <p:nvPicPr>
            <p:cNvPr id="16" name="Picture 15"/>
            <p:cNvPicPr>
              <a:picLocks noChangeAspect="1"/>
            </p:cNvPicPr>
            <p:nvPr/>
          </p:nvPicPr>
          <p:blipFill>
            <a:blip r:embed="rId5"/>
            <a:stretch>
              <a:fillRect/>
            </a:stretch>
          </p:blipFill>
          <p:spPr>
            <a:xfrm>
              <a:off x="7572374" y="1285876"/>
              <a:ext cx="4124325" cy="662055"/>
            </a:xfrm>
            <a:prstGeom prst="rect">
              <a:avLst/>
            </a:prstGeom>
          </p:spPr>
        </p:pic>
        <p:pic>
          <p:nvPicPr>
            <p:cNvPr id="17" name="Picture 16"/>
            <p:cNvPicPr>
              <a:picLocks noChangeAspect="1"/>
            </p:cNvPicPr>
            <p:nvPr/>
          </p:nvPicPr>
          <p:blipFill>
            <a:blip r:embed="rId6"/>
            <a:stretch>
              <a:fillRect/>
            </a:stretch>
          </p:blipFill>
          <p:spPr>
            <a:xfrm>
              <a:off x="7705724" y="2000690"/>
              <a:ext cx="4017653" cy="2037910"/>
            </a:xfrm>
            <a:prstGeom prst="rect">
              <a:avLst/>
            </a:prstGeom>
          </p:spPr>
        </p:pic>
      </p:grpSp>
      <p:sp>
        <p:nvSpPr>
          <p:cNvPr id="15" name="Rectangle 14">
            <a:hlinkClick r:id="rId7" action="ppaction://hlinksldjump"/>
          </p:cNvPr>
          <p:cNvSpPr/>
          <p:nvPr/>
        </p:nvSpPr>
        <p:spPr>
          <a:xfrm>
            <a:off x="10984872" y="6479716"/>
            <a:ext cx="731520" cy="381939"/>
          </a:xfrm>
          <a:prstGeom prst="rect">
            <a:avLst/>
          </a:prstGeom>
          <a:solidFill>
            <a:srgbClr val="EAAA00"/>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b="1" dirty="0" smtClean="0">
                <a:solidFill>
                  <a:schemeClr val="tx1"/>
                </a:solidFill>
              </a:rPr>
              <a:t>Back</a:t>
            </a:r>
            <a:endParaRPr lang="en-GB" b="1" dirty="0">
              <a:solidFill>
                <a:schemeClr val="tx1"/>
              </a:solidFill>
            </a:endParaRPr>
          </a:p>
        </p:txBody>
      </p:sp>
    </p:spTree>
    <p:extLst>
      <p:ext uri="{BB962C8B-B14F-4D97-AF65-F5344CB8AC3E}">
        <p14:creationId xmlns:p14="http://schemas.microsoft.com/office/powerpoint/2010/main" val="7128850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TextBox 66"/>
          <p:cNvSpPr txBox="1"/>
          <p:nvPr/>
        </p:nvSpPr>
        <p:spPr>
          <a:xfrm>
            <a:off x="129474" y="211341"/>
            <a:ext cx="2893125" cy="615553"/>
          </a:xfrm>
          <a:prstGeom prst="rect">
            <a:avLst/>
          </a:prstGeom>
          <a:noFill/>
        </p:spPr>
        <p:txBody>
          <a:bodyPr wrap="square" lIns="0" tIns="0" rIns="0" bIns="0" rtlCol="0">
            <a:spAutoFit/>
          </a:bodyPr>
          <a:lstStyle/>
          <a:p>
            <a:r>
              <a:rPr lang="en-US" sz="4000" b="1" dirty="0" smtClean="0">
                <a:solidFill>
                  <a:schemeClr val="bg1"/>
                </a:solidFill>
                <a:latin typeface="KPMG Extralight" panose="020B0303030202040204" pitchFamily="34" charset="0"/>
                <a:cs typeface="Arial" pitchFamily="34" charset="0"/>
              </a:rPr>
              <a:t>Co creation</a:t>
            </a:r>
            <a:endParaRPr lang="en-GB" sz="4000" b="1" dirty="0" smtClean="0">
              <a:solidFill>
                <a:schemeClr val="bg1"/>
              </a:solidFill>
              <a:latin typeface="KPMG Extralight" panose="020B0303030202040204" pitchFamily="34" charset="0"/>
              <a:cs typeface="Arial" pitchFamily="34" charset="0"/>
            </a:endParaRPr>
          </a:p>
        </p:txBody>
      </p:sp>
      <p:sp>
        <p:nvSpPr>
          <p:cNvPr id="68" name="Title 2"/>
          <p:cNvSpPr txBox="1">
            <a:spLocks/>
          </p:cNvSpPr>
          <p:nvPr/>
        </p:nvSpPr>
        <p:spPr>
          <a:xfrm>
            <a:off x="350680" y="204811"/>
            <a:ext cx="11440885" cy="538505"/>
          </a:xfrm>
          <a:prstGeom prst="rect">
            <a:avLst/>
          </a:prstGeom>
        </p:spPr>
        <p:txBody>
          <a:bodyPr lIns="0" rIns="0"/>
          <a:lstStyle>
            <a:lvl1pPr algn="l" defTabSz="890789" rtl="0" eaLnBrk="1" latinLnBrk="0" hangingPunct="1">
              <a:lnSpc>
                <a:spcPct val="70000"/>
              </a:lnSpc>
              <a:spcBef>
                <a:spcPct val="0"/>
              </a:spcBef>
              <a:buNone/>
              <a:defRPr kumimoji="0" lang="en-GB" sz="4400" b="0" i="0" u="none" strike="noStrike" kern="1200" cap="none" spc="0" normalizeH="0" baseline="0" noProof="0">
                <a:ln>
                  <a:noFill/>
                </a:ln>
                <a:solidFill>
                  <a:srgbClr val="00338D"/>
                </a:solidFill>
                <a:effectLst/>
                <a:uLnTx/>
                <a:uFillTx/>
                <a:latin typeface="KPMG Extralight" panose="020B0303030202040204" pitchFamily="34" charset="0"/>
                <a:ea typeface="+mj-ea"/>
                <a:cs typeface="+mj-cs"/>
              </a:defRPr>
            </a:lvl1pPr>
            <a:lvl2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2pPr>
            <a:lvl3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3pPr>
            <a:lvl4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4pPr>
            <a:lvl5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5pPr>
            <a:lvl6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6pPr>
            <a:lvl7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7pPr>
            <a:lvl8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8pPr>
            <a:lvl9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9pPr>
          </a:lstStyle>
          <a:p>
            <a:r>
              <a:rPr lang="en-US" dirty="0" smtClean="0"/>
              <a:t>Operating Model – Supporting Details</a:t>
            </a:r>
            <a:endParaRPr lang="en-US" dirty="0"/>
          </a:p>
        </p:txBody>
      </p:sp>
      <p:grpSp>
        <p:nvGrpSpPr>
          <p:cNvPr id="16" name="Group 15"/>
          <p:cNvGrpSpPr/>
          <p:nvPr/>
        </p:nvGrpSpPr>
        <p:grpSpPr>
          <a:xfrm>
            <a:off x="129474" y="933450"/>
            <a:ext cx="4823140" cy="5372099"/>
            <a:chOff x="163325" y="1567969"/>
            <a:chExt cx="2951350" cy="3215457"/>
          </a:xfrm>
        </p:grpSpPr>
        <p:pic>
          <p:nvPicPr>
            <p:cNvPr id="17" name="Picture 16"/>
            <p:cNvPicPr>
              <a:picLocks noChangeAspect="1"/>
            </p:cNvPicPr>
            <p:nvPr/>
          </p:nvPicPr>
          <p:blipFill>
            <a:blip r:embed="rId2"/>
            <a:stretch>
              <a:fillRect/>
            </a:stretch>
          </p:blipFill>
          <p:spPr>
            <a:xfrm>
              <a:off x="190500" y="2607973"/>
              <a:ext cx="2924175" cy="2175453"/>
            </a:xfrm>
            <a:prstGeom prst="rect">
              <a:avLst/>
            </a:prstGeom>
          </p:spPr>
        </p:pic>
        <p:pic>
          <p:nvPicPr>
            <p:cNvPr id="18" name="Picture 17"/>
            <p:cNvPicPr>
              <a:picLocks noChangeAspect="1"/>
            </p:cNvPicPr>
            <p:nvPr/>
          </p:nvPicPr>
          <p:blipFill>
            <a:blip r:embed="rId3"/>
            <a:stretch>
              <a:fillRect/>
            </a:stretch>
          </p:blipFill>
          <p:spPr>
            <a:xfrm>
              <a:off x="190500" y="1866899"/>
              <a:ext cx="2924175" cy="919639"/>
            </a:xfrm>
            <a:prstGeom prst="rect">
              <a:avLst/>
            </a:prstGeom>
          </p:spPr>
        </p:pic>
        <p:pic>
          <p:nvPicPr>
            <p:cNvPr id="19" name="Picture 18"/>
            <p:cNvPicPr>
              <a:picLocks noChangeAspect="1"/>
            </p:cNvPicPr>
            <p:nvPr/>
          </p:nvPicPr>
          <p:blipFill>
            <a:blip r:embed="rId4"/>
            <a:stretch>
              <a:fillRect/>
            </a:stretch>
          </p:blipFill>
          <p:spPr>
            <a:xfrm>
              <a:off x="163325" y="1567969"/>
              <a:ext cx="1104875" cy="382508"/>
            </a:xfrm>
            <a:prstGeom prst="rect">
              <a:avLst/>
            </a:prstGeom>
          </p:spPr>
        </p:pic>
        <p:pic>
          <p:nvPicPr>
            <p:cNvPr id="20" name="Picture 19"/>
            <p:cNvPicPr>
              <a:picLocks noChangeAspect="1"/>
            </p:cNvPicPr>
            <p:nvPr/>
          </p:nvPicPr>
          <p:blipFill>
            <a:blip r:embed="rId5"/>
            <a:stretch>
              <a:fillRect/>
            </a:stretch>
          </p:blipFill>
          <p:spPr>
            <a:xfrm>
              <a:off x="1268200" y="2401038"/>
              <a:ext cx="1846475" cy="290512"/>
            </a:xfrm>
            <a:prstGeom prst="rect">
              <a:avLst/>
            </a:prstGeom>
          </p:spPr>
        </p:pic>
      </p:grpSp>
      <p:grpSp>
        <p:nvGrpSpPr>
          <p:cNvPr id="21" name="Group 20"/>
          <p:cNvGrpSpPr/>
          <p:nvPr/>
        </p:nvGrpSpPr>
        <p:grpSpPr>
          <a:xfrm>
            <a:off x="5162550" y="933449"/>
            <a:ext cx="6629015" cy="5057775"/>
            <a:chOff x="420550" y="3795323"/>
            <a:chExt cx="3279083" cy="2491177"/>
          </a:xfrm>
        </p:grpSpPr>
        <p:pic>
          <p:nvPicPr>
            <p:cNvPr id="22" name="Picture 21"/>
            <p:cNvPicPr>
              <a:picLocks noChangeAspect="1"/>
            </p:cNvPicPr>
            <p:nvPr/>
          </p:nvPicPr>
          <p:blipFill>
            <a:blip r:embed="rId6"/>
            <a:stretch>
              <a:fillRect/>
            </a:stretch>
          </p:blipFill>
          <p:spPr>
            <a:xfrm>
              <a:off x="506275" y="4532204"/>
              <a:ext cx="3193358" cy="1754296"/>
            </a:xfrm>
            <a:prstGeom prst="rect">
              <a:avLst/>
            </a:prstGeom>
          </p:spPr>
        </p:pic>
        <p:pic>
          <p:nvPicPr>
            <p:cNvPr id="23" name="Picture 22"/>
            <p:cNvPicPr>
              <a:picLocks noChangeAspect="1"/>
            </p:cNvPicPr>
            <p:nvPr/>
          </p:nvPicPr>
          <p:blipFill>
            <a:blip r:embed="rId7"/>
            <a:stretch>
              <a:fillRect/>
            </a:stretch>
          </p:blipFill>
          <p:spPr>
            <a:xfrm>
              <a:off x="420550" y="3795323"/>
              <a:ext cx="2202020" cy="486554"/>
            </a:xfrm>
            <a:prstGeom prst="rect">
              <a:avLst/>
            </a:prstGeom>
          </p:spPr>
        </p:pic>
        <p:pic>
          <p:nvPicPr>
            <p:cNvPr id="24" name="Picture 23"/>
            <p:cNvPicPr>
              <a:picLocks noChangeAspect="1"/>
            </p:cNvPicPr>
            <p:nvPr/>
          </p:nvPicPr>
          <p:blipFill>
            <a:blip r:embed="rId8"/>
            <a:stretch>
              <a:fillRect/>
            </a:stretch>
          </p:blipFill>
          <p:spPr>
            <a:xfrm>
              <a:off x="508758" y="4234252"/>
              <a:ext cx="1628775" cy="291886"/>
            </a:xfrm>
            <a:prstGeom prst="rect">
              <a:avLst/>
            </a:prstGeom>
          </p:spPr>
        </p:pic>
        <p:pic>
          <p:nvPicPr>
            <p:cNvPr id="25" name="Picture 24"/>
            <p:cNvPicPr>
              <a:picLocks noChangeAspect="1"/>
            </p:cNvPicPr>
            <p:nvPr/>
          </p:nvPicPr>
          <p:blipFill>
            <a:blip r:embed="rId9"/>
            <a:stretch>
              <a:fillRect/>
            </a:stretch>
          </p:blipFill>
          <p:spPr>
            <a:xfrm>
              <a:off x="2137533" y="4249815"/>
              <a:ext cx="1562100" cy="276324"/>
            </a:xfrm>
            <a:prstGeom prst="rect">
              <a:avLst/>
            </a:prstGeom>
          </p:spPr>
        </p:pic>
      </p:grpSp>
      <p:sp>
        <p:nvSpPr>
          <p:cNvPr id="14" name="Rectangle 13">
            <a:hlinkClick r:id="rId10" action="ppaction://hlinksldjump"/>
          </p:cNvPr>
          <p:cNvSpPr/>
          <p:nvPr/>
        </p:nvSpPr>
        <p:spPr>
          <a:xfrm>
            <a:off x="10984872" y="6479716"/>
            <a:ext cx="731520" cy="381939"/>
          </a:xfrm>
          <a:prstGeom prst="rect">
            <a:avLst/>
          </a:prstGeom>
          <a:solidFill>
            <a:srgbClr val="EAAA00"/>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b="1" dirty="0" smtClean="0">
                <a:solidFill>
                  <a:schemeClr val="tx1"/>
                </a:solidFill>
              </a:rPr>
              <a:t>Back</a:t>
            </a:r>
            <a:endParaRPr lang="en-GB" b="1" dirty="0">
              <a:solidFill>
                <a:schemeClr val="tx1"/>
              </a:solidFill>
            </a:endParaRPr>
          </a:p>
        </p:txBody>
      </p:sp>
    </p:spTree>
    <p:extLst>
      <p:ext uri="{BB962C8B-B14F-4D97-AF65-F5344CB8AC3E}">
        <p14:creationId xmlns:p14="http://schemas.microsoft.com/office/powerpoint/2010/main" val="10293955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TextBox 66"/>
          <p:cNvSpPr txBox="1"/>
          <p:nvPr/>
        </p:nvSpPr>
        <p:spPr>
          <a:xfrm>
            <a:off x="129474" y="211341"/>
            <a:ext cx="2893125" cy="615553"/>
          </a:xfrm>
          <a:prstGeom prst="rect">
            <a:avLst/>
          </a:prstGeom>
          <a:noFill/>
        </p:spPr>
        <p:txBody>
          <a:bodyPr wrap="square" lIns="0" tIns="0" rIns="0" bIns="0" rtlCol="0">
            <a:spAutoFit/>
          </a:bodyPr>
          <a:lstStyle/>
          <a:p>
            <a:r>
              <a:rPr lang="en-US" sz="4000" b="1" dirty="0" smtClean="0">
                <a:solidFill>
                  <a:schemeClr val="bg1"/>
                </a:solidFill>
                <a:latin typeface="KPMG Extralight" panose="020B0303030202040204" pitchFamily="34" charset="0"/>
                <a:cs typeface="Arial" pitchFamily="34" charset="0"/>
              </a:rPr>
              <a:t>Co creation</a:t>
            </a:r>
            <a:endParaRPr lang="en-GB" sz="4000" b="1" dirty="0" smtClean="0">
              <a:solidFill>
                <a:schemeClr val="bg1"/>
              </a:solidFill>
              <a:latin typeface="KPMG Extralight" panose="020B0303030202040204" pitchFamily="34" charset="0"/>
              <a:cs typeface="Arial" pitchFamily="34" charset="0"/>
            </a:endParaRPr>
          </a:p>
        </p:txBody>
      </p:sp>
      <p:sp>
        <p:nvSpPr>
          <p:cNvPr id="68" name="Title 2"/>
          <p:cNvSpPr txBox="1">
            <a:spLocks/>
          </p:cNvSpPr>
          <p:nvPr/>
        </p:nvSpPr>
        <p:spPr>
          <a:xfrm>
            <a:off x="350680" y="204811"/>
            <a:ext cx="11440885" cy="538505"/>
          </a:xfrm>
          <a:prstGeom prst="rect">
            <a:avLst/>
          </a:prstGeom>
        </p:spPr>
        <p:txBody>
          <a:bodyPr lIns="0" rIns="0"/>
          <a:lstStyle>
            <a:lvl1pPr algn="l" defTabSz="890789" rtl="0" eaLnBrk="1" latinLnBrk="0" hangingPunct="1">
              <a:lnSpc>
                <a:spcPct val="70000"/>
              </a:lnSpc>
              <a:spcBef>
                <a:spcPct val="0"/>
              </a:spcBef>
              <a:buNone/>
              <a:defRPr kumimoji="0" lang="en-GB" sz="4400" b="0" i="0" u="none" strike="noStrike" kern="1200" cap="none" spc="0" normalizeH="0" baseline="0" noProof="0">
                <a:ln>
                  <a:noFill/>
                </a:ln>
                <a:solidFill>
                  <a:srgbClr val="00338D"/>
                </a:solidFill>
                <a:effectLst/>
                <a:uLnTx/>
                <a:uFillTx/>
                <a:latin typeface="KPMG Extralight" panose="020B0303030202040204" pitchFamily="34" charset="0"/>
                <a:ea typeface="+mj-ea"/>
                <a:cs typeface="+mj-cs"/>
              </a:defRPr>
            </a:lvl1pPr>
            <a:lvl2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2pPr>
            <a:lvl3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3pPr>
            <a:lvl4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4pPr>
            <a:lvl5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5pPr>
            <a:lvl6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6pPr>
            <a:lvl7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7pPr>
            <a:lvl8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8pPr>
            <a:lvl9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9pPr>
          </a:lstStyle>
          <a:p>
            <a:r>
              <a:rPr lang="en-US" dirty="0" smtClean="0"/>
              <a:t>Operating Model – Supporting Details</a:t>
            </a:r>
            <a:endParaRPr lang="en-US" dirty="0"/>
          </a:p>
        </p:txBody>
      </p:sp>
      <p:grpSp>
        <p:nvGrpSpPr>
          <p:cNvPr id="71" name="Group 70"/>
          <p:cNvGrpSpPr/>
          <p:nvPr/>
        </p:nvGrpSpPr>
        <p:grpSpPr>
          <a:xfrm>
            <a:off x="5586051" y="1233790"/>
            <a:ext cx="6350324" cy="1964201"/>
            <a:chOff x="5586051" y="1233790"/>
            <a:chExt cx="6350324" cy="1964201"/>
          </a:xfrm>
        </p:grpSpPr>
        <p:pic>
          <p:nvPicPr>
            <p:cNvPr id="28" name="Picture 6" descr="https://323n8zimmia2ufix698vcil5-wpengine.netdna-ssl.com/wp-content/uploads/2017/06/PRODUCT-IMAG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86051" y="1233790"/>
              <a:ext cx="3668259" cy="1944801"/>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6" descr="https://323n8zimmia2ufix698vcil5-wpengine.netdna-ssl.com/wp-content/themes/spigit_cplex/images/log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06050" y="1539528"/>
              <a:ext cx="1238250" cy="400050"/>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01715" y="1402450"/>
              <a:ext cx="924145" cy="595212"/>
            </a:xfrm>
            <a:prstGeom prst="rect">
              <a:avLst/>
            </a:prstGeom>
          </p:spPr>
        </p:pic>
        <p:sp>
          <p:nvSpPr>
            <p:cNvPr id="34" name="Rectangle 33"/>
            <p:cNvSpPr/>
            <p:nvPr/>
          </p:nvSpPr>
          <p:spPr>
            <a:xfrm>
              <a:off x="9382125" y="1997662"/>
              <a:ext cx="2554250" cy="1200329"/>
            </a:xfrm>
            <a:prstGeom prst="rect">
              <a:avLst/>
            </a:prstGeom>
          </p:spPr>
          <p:txBody>
            <a:bodyPr wrap="square">
              <a:spAutoFit/>
            </a:bodyPr>
            <a:lstStyle/>
            <a:p>
              <a:r>
                <a:rPr lang="en-US" sz="1200" dirty="0" smtClean="0"/>
                <a:t>Citi created the “</a:t>
              </a:r>
              <a:r>
                <a:rPr lang="en-US" sz="1200" b="1" dirty="0" smtClean="0"/>
                <a:t>Future in Banking Challenge” </a:t>
              </a:r>
              <a:r>
                <a:rPr lang="en-US" sz="1200" dirty="0" smtClean="0"/>
                <a:t>on </a:t>
              </a:r>
              <a:r>
                <a:rPr lang="en-US" sz="1200" dirty="0" err="1" smtClean="0"/>
                <a:t>Spigit</a:t>
              </a:r>
              <a:endParaRPr lang="en-US" sz="1200" dirty="0" smtClean="0"/>
            </a:p>
            <a:p>
              <a:endParaRPr lang="en-US" sz="1200" dirty="0" smtClean="0"/>
            </a:p>
            <a:p>
              <a:r>
                <a:rPr lang="en-US" sz="1200" dirty="0" smtClean="0"/>
                <a:t>Over </a:t>
              </a:r>
              <a:r>
                <a:rPr lang="en-US" sz="1200" b="1" dirty="0" smtClean="0"/>
                <a:t>46,000 employees </a:t>
              </a:r>
              <a:r>
                <a:rPr lang="en-US" sz="1200" dirty="0" smtClean="0"/>
                <a:t>participated submitting more than </a:t>
              </a:r>
              <a:r>
                <a:rPr lang="en-US" sz="1200" b="1" dirty="0" smtClean="0"/>
                <a:t>2,000 ideas</a:t>
              </a:r>
              <a:endParaRPr lang="en-US" sz="1200" b="1" dirty="0"/>
            </a:p>
          </p:txBody>
        </p:sp>
      </p:grpSp>
      <p:pic>
        <p:nvPicPr>
          <p:cNvPr id="2" name="Picture 1"/>
          <p:cNvPicPr preferRelativeResize="0">
            <a:picLocks/>
          </p:cNvPicPr>
          <p:nvPr/>
        </p:nvPicPr>
        <p:blipFill>
          <a:blip r:embed="rId5"/>
          <a:stretch>
            <a:fillRect/>
          </a:stretch>
        </p:blipFill>
        <p:spPr>
          <a:xfrm>
            <a:off x="1787354" y="1430896"/>
            <a:ext cx="1572768" cy="1581912"/>
          </a:xfrm>
          <a:prstGeom prst="rect">
            <a:avLst/>
          </a:prstGeom>
        </p:spPr>
      </p:pic>
      <p:pic>
        <p:nvPicPr>
          <p:cNvPr id="3" name="Picture 2"/>
          <p:cNvPicPr preferRelativeResize="0">
            <a:picLocks/>
          </p:cNvPicPr>
          <p:nvPr/>
        </p:nvPicPr>
        <p:blipFill>
          <a:blip r:embed="rId6"/>
          <a:stretch>
            <a:fillRect/>
          </a:stretch>
        </p:blipFill>
        <p:spPr>
          <a:xfrm>
            <a:off x="3387260" y="1430896"/>
            <a:ext cx="1572768" cy="1581912"/>
          </a:xfrm>
          <a:prstGeom prst="rect">
            <a:avLst/>
          </a:prstGeom>
        </p:spPr>
      </p:pic>
      <p:pic>
        <p:nvPicPr>
          <p:cNvPr id="4" name="Picture 3"/>
          <p:cNvPicPr>
            <a:picLocks noChangeAspect="1"/>
          </p:cNvPicPr>
          <p:nvPr/>
        </p:nvPicPr>
        <p:blipFill>
          <a:blip r:embed="rId7"/>
          <a:stretch>
            <a:fillRect/>
          </a:stretch>
        </p:blipFill>
        <p:spPr>
          <a:xfrm>
            <a:off x="190500" y="1430855"/>
            <a:ext cx="1569715" cy="1581995"/>
          </a:xfrm>
          <a:prstGeom prst="rect">
            <a:avLst/>
          </a:prstGeom>
        </p:spPr>
      </p:pic>
      <p:sp>
        <p:nvSpPr>
          <p:cNvPr id="47" name="TextBox 46"/>
          <p:cNvSpPr txBox="1"/>
          <p:nvPr/>
        </p:nvSpPr>
        <p:spPr>
          <a:xfrm>
            <a:off x="190500" y="3107356"/>
            <a:ext cx="1981376" cy="184666"/>
          </a:xfrm>
          <a:prstGeom prst="rect">
            <a:avLst/>
          </a:prstGeom>
          <a:noFill/>
        </p:spPr>
        <p:txBody>
          <a:bodyPr wrap="none" lIns="0" tIns="0" rIns="0" bIns="0" rtlCol="0">
            <a:spAutoFit/>
          </a:bodyPr>
          <a:lstStyle/>
          <a:p>
            <a:r>
              <a:rPr lang="en-US" sz="1200" b="1" dirty="0" smtClean="0">
                <a:latin typeface="+mj-lt"/>
                <a:cs typeface="Arial" pitchFamily="34" charset="0"/>
              </a:rPr>
              <a:t>JP Morgan Technology Hub</a:t>
            </a:r>
            <a:endParaRPr lang="en-GB" sz="1200" b="1" dirty="0" smtClean="0">
              <a:latin typeface="+mj-lt"/>
              <a:cs typeface="Arial" pitchFamily="34" charset="0"/>
            </a:endParaRPr>
          </a:p>
        </p:txBody>
      </p:sp>
      <p:pic>
        <p:nvPicPr>
          <p:cNvPr id="48" name="Picture 2" descr="Image result for stanbic cc hub"/>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a:stretch/>
        </p:blipFill>
        <p:spPr bwMode="auto">
          <a:xfrm>
            <a:off x="190501" y="3571237"/>
            <a:ext cx="2076449" cy="1791837"/>
          </a:xfrm>
          <a:prstGeom prst="rect">
            <a:avLst/>
          </a:prstGeom>
          <a:noFill/>
          <a:extLst>
            <a:ext uri="{909E8E84-426E-40DD-AFC4-6F175D3DCCD1}">
              <a14:hiddenFill xmlns:a14="http://schemas.microsoft.com/office/drawing/2010/main">
                <a:solidFill>
                  <a:srgbClr val="FFFFFF"/>
                </a:solidFill>
              </a14:hiddenFill>
            </a:ext>
          </a:extLst>
        </p:spPr>
      </p:pic>
      <p:sp>
        <p:nvSpPr>
          <p:cNvPr id="49" name="TextBox 48"/>
          <p:cNvSpPr txBox="1"/>
          <p:nvPr/>
        </p:nvSpPr>
        <p:spPr>
          <a:xfrm>
            <a:off x="196386" y="5400668"/>
            <a:ext cx="2070564" cy="369332"/>
          </a:xfrm>
          <a:prstGeom prst="rect">
            <a:avLst/>
          </a:prstGeom>
          <a:noFill/>
        </p:spPr>
        <p:txBody>
          <a:bodyPr wrap="square" lIns="0" tIns="0" rIns="0" bIns="0" rtlCol="0">
            <a:spAutoFit/>
          </a:bodyPr>
          <a:lstStyle/>
          <a:p>
            <a:r>
              <a:rPr lang="en-US" sz="1200" b="1" dirty="0" smtClean="0">
                <a:latin typeface="+mj-lt"/>
                <a:cs typeface="Arial" pitchFamily="34" charset="0"/>
              </a:rPr>
              <a:t>Stanbic Blue Lab Innovation Space</a:t>
            </a:r>
            <a:endParaRPr lang="en-GB" sz="1200" b="1" dirty="0" smtClean="0">
              <a:latin typeface="+mj-lt"/>
              <a:cs typeface="Arial" pitchFamily="34" charset="0"/>
            </a:endParaRPr>
          </a:p>
        </p:txBody>
      </p:sp>
      <p:grpSp>
        <p:nvGrpSpPr>
          <p:cNvPr id="50" name="Group 49"/>
          <p:cNvGrpSpPr/>
          <p:nvPr/>
        </p:nvGrpSpPr>
        <p:grpSpPr>
          <a:xfrm>
            <a:off x="5695949" y="3419475"/>
            <a:ext cx="6101250" cy="3057526"/>
            <a:chOff x="4333874" y="1415243"/>
            <a:chExt cx="6101250" cy="3354197"/>
          </a:xfrm>
        </p:grpSpPr>
        <p:grpSp>
          <p:nvGrpSpPr>
            <p:cNvPr id="51" name="Group 50"/>
            <p:cNvGrpSpPr/>
            <p:nvPr/>
          </p:nvGrpSpPr>
          <p:grpSpPr>
            <a:xfrm>
              <a:off x="4333874" y="1415243"/>
              <a:ext cx="6001415" cy="3354197"/>
              <a:chOff x="313872" y="1444197"/>
              <a:chExt cx="10925789" cy="5242895"/>
            </a:xfrm>
          </p:grpSpPr>
          <p:sp>
            <p:nvSpPr>
              <p:cNvPr id="53" name="Rectangle 52"/>
              <p:cNvSpPr/>
              <p:nvPr/>
            </p:nvSpPr>
            <p:spPr>
              <a:xfrm>
                <a:off x="3861198" y="1609129"/>
                <a:ext cx="7378463" cy="507796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US"/>
              </a:p>
            </p:txBody>
          </p:sp>
          <p:grpSp>
            <p:nvGrpSpPr>
              <p:cNvPr id="54" name="Group 53"/>
              <p:cNvGrpSpPr/>
              <p:nvPr/>
            </p:nvGrpSpPr>
            <p:grpSpPr>
              <a:xfrm>
                <a:off x="313872" y="1444197"/>
                <a:ext cx="3454642" cy="5228380"/>
                <a:chOff x="972216" y="856817"/>
                <a:chExt cx="3630168" cy="5383961"/>
              </a:xfrm>
            </p:grpSpPr>
            <p:sp>
              <p:nvSpPr>
                <p:cNvPr id="65" name="object 3"/>
                <p:cNvSpPr/>
                <p:nvPr/>
              </p:nvSpPr>
              <p:spPr>
                <a:xfrm>
                  <a:off x="972216" y="856817"/>
                  <a:ext cx="3538474" cy="646175"/>
                </a:xfrm>
                <a:prstGeom prst="rect">
                  <a:avLst/>
                </a:prstGeom>
                <a:blipFill>
                  <a:blip r:embed="rId9" cstate="print"/>
                  <a:stretch>
                    <a:fillRect/>
                  </a:stretch>
                </a:blipFill>
              </p:spPr>
              <p:txBody>
                <a:bodyPr wrap="square" lIns="0" tIns="0" rIns="0" bIns="0" rtlCol="0"/>
                <a:lstStyle/>
                <a:p>
                  <a:endParaRPr/>
                </a:p>
              </p:txBody>
            </p:sp>
            <p:sp>
              <p:nvSpPr>
                <p:cNvPr id="66" name="object 4"/>
                <p:cNvSpPr/>
                <p:nvPr/>
              </p:nvSpPr>
              <p:spPr>
                <a:xfrm>
                  <a:off x="1024924" y="1565478"/>
                  <a:ext cx="3577460" cy="2292095"/>
                </a:xfrm>
                <a:prstGeom prst="rect">
                  <a:avLst/>
                </a:prstGeom>
                <a:blipFill>
                  <a:blip r:embed="rId10" cstate="print"/>
                  <a:stretch>
                    <a:fillRect/>
                  </a:stretch>
                </a:blipFill>
              </p:spPr>
              <p:txBody>
                <a:bodyPr wrap="square" lIns="0" tIns="0" rIns="0" bIns="0" rtlCol="0"/>
                <a:lstStyle/>
                <a:p>
                  <a:endParaRPr/>
                </a:p>
              </p:txBody>
            </p:sp>
            <p:sp>
              <p:nvSpPr>
                <p:cNvPr id="69" name="object 5"/>
                <p:cNvSpPr/>
                <p:nvPr/>
              </p:nvSpPr>
              <p:spPr>
                <a:xfrm>
                  <a:off x="1024924" y="3906011"/>
                  <a:ext cx="3577459" cy="2334767"/>
                </a:xfrm>
                <a:prstGeom prst="rect">
                  <a:avLst/>
                </a:prstGeom>
                <a:blipFill>
                  <a:blip r:embed="rId11" cstate="print"/>
                  <a:stretch>
                    <a:fillRect/>
                  </a:stretch>
                </a:blipFill>
              </p:spPr>
              <p:txBody>
                <a:bodyPr wrap="square" lIns="0" tIns="0" rIns="0" bIns="0" rtlCol="0"/>
                <a:lstStyle/>
                <a:p>
                  <a:endParaRPr/>
                </a:p>
              </p:txBody>
            </p:sp>
          </p:grpSp>
          <p:grpSp>
            <p:nvGrpSpPr>
              <p:cNvPr id="55" name="Group 54"/>
              <p:cNvGrpSpPr/>
              <p:nvPr/>
            </p:nvGrpSpPr>
            <p:grpSpPr>
              <a:xfrm>
                <a:off x="4099745" y="1706082"/>
                <a:ext cx="7134975" cy="1185285"/>
                <a:chOff x="5440260" y="1042054"/>
                <a:chExt cx="7134975" cy="1185285"/>
              </a:xfrm>
            </p:grpSpPr>
            <p:sp>
              <p:nvSpPr>
                <p:cNvPr id="62" name="object 6"/>
                <p:cNvSpPr txBox="1"/>
                <p:nvPr/>
              </p:nvSpPr>
              <p:spPr>
                <a:xfrm>
                  <a:off x="5440260" y="1042054"/>
                  <a:ext cx="2166565" cy="288649"/>
                </a:xfrm>
                <a:prstGeom prst="rect">
                  <a:avLst/>
                </a:prstGeom>
              </p:spPr>
              <p:txBody>
                <a:bodyPr vert="horz" wrap="square" lIns="0" tIns="0" rIns="0" bIns="0" rtlCol="0">
                  <a:spAutoFit/>
                </a:bodyPr>
                <a:lstStyle/>
                <a:p>
                  <a:pPr marL="12700">
                    <a:lnSpc>
                      <a:spcPct val="100000"/>
                    </a:lnSpc>
                  </a:pPr>
                  <a:r>
                    <a:rPr sz="1200" b="1" dirty="0">
                      <a:solidFill>
                        <a:srgbClr val="00B04F"/>
                      </a:solidFill>
                      <a:latin typeface="+mj-lt"/>
                      <a:cs typeface="Arial"/>
                    </a:rPr>
                    <a:t>4</a:t>
                  </a:r>
                  <a:r>
                    <a:rPr sz="1200" b="1" spc="-65" dirty="0">
                      <a:solidFill>
                        <a:srgbClr val="00B04F"/>
                      </a:solidFill>
                      <a:latin typeface="+mj-lt"/>
                      <a:cs typeface="Arial"/>
                    </a:rPr>
                    <a:t> </a:t>
                  </a:r>
                  <a:r>
                    <a:rPr sz="1200" spc="-5" dirty="0">
                      <a:solidFill>
                        <a:srgbClr val="00B04F"/>
                      </a:solidFill>
                      <a:latin typeface="+mj-lt"/>
                      <a:cs typeface="Arial"/>
                    </a:rPr>
                    <a:t>Ha</a:t>
                  </a:r>
                  <a:r>
                    <a:rPr sz="1200" dirty="0">
                      <a:solidFill>
                        <a:srgbClr val="00B04F"/>
                      </a:solidFill>
                      <a:latin typeface="+mj-lt"/>
                      <a:cs typeface="Arial"/>
                    </a:rPr>
                    <a:t>ck</a:t>
                  </a:r>
                  <a:r>
                    <a:rPr sz="1200" spc="-5" dirty="0">
                      <a:solidFill>
                        <a:srgbClr val="00B04F"/>
                      </a:solidFill>
                      <a:latin typeface="+mj-lt"/>
                      <a:cs typeface="Arial"/>
                    </a:rPr>
                    <a:t>a</a:t>
                  </a:r>
                  <a:r>
                    <a:rPr sz="1200" dirty="0">
                      <a:solidFill>
                        <a:srgbClr val="00B04F"/>
                      </a:solidFill>
                      <a:latin typeface="+mj-lt"/>
                      <a:cs typeface="Arial"/>
                    </a:rPr>
                    <a:t>t</a:t>
                  </a:r>
                  <a:r>
                    <a:rPr sz="1200" spc="-5" dirty="0">
                      <a:solidFill>
                        <a:srgbClr val="00B04F"/>
                      </a:solidFill>
                      <a:latin typeface="+mj-lt"/>
                      <a:cs typeface="Arial"/>
                    </a:rPr>
                    <a:t>hon</a:t>
                  </a:r>
                  <a:r>
                    <a:rPr sz="1200" dirty="0">
                      <a:solidFill>
                        <a:srgbClr val="00B04F"/>
                      </a:solidFill>
                      <a:latin typeface="+mj-lt"/>
                      <a:cs typeface="Arial"/>
                    </a:rPr>
                    <a:t>s</a:t>
                  </a:r>
                  <a:endParaRPr sz="1200" dirty="0">
                    <a:latin typeface="+mj-lt"/>
                    <a:cs typeface="Arial"/>
                  </a:endParaRPr>
                </a:p>
              </p:txBody>
            </p:sp>
            <p:sp>
              <p:nvSpPr>
                <p:cNvPr id="63" name="object 7"/>
                <p:cNvSpPr txBox="1"/>
                <p:nvPr/>
              </p:nvSpPr>
              <p:spPr>
                <a:xfrm>
                  <a:off x="10313999" y="1060344"/>
                  <a:ext cx="2261236" cy="577298"/>
                </a:xfrm>
                <a:prstGeom prst="rect">
                  <a:avLst/>
                </a:prstGeom>
              </p:spPr>
              <p:txBody>
                <a:bodyPr vert="horz" wrap="square" lIns="0" tIns="0" rIns="0" bIns="0" rtlCol="0">
                  <a:spAutoFit/>
                </a:bodyPr>
                <a:lstStyle/>
                <a:p>
                  <a:pPr marL="12700">
                    <a:lnSpc>
                      <a:spcPct val="100000"/>
                    </a:lnSpc>
                  </a:pPr>
                  <a:r>
                    <a:rPr sz="1200" b="1" spc="-5" dirty="0">
                      <a:solidFill>
                        <a:srgbClr val="00B04F"/>
                      </a:solidFill>
                      <a:latin typeface="+mj-lt"/>
                      <a:cs typeface="Arial"/>
                    </a:rPr>
                    <a:t>250</a:t>
                  </a:r>
                  <a:r>
                    <a:rPr sz="1200" b="1" dirty="0">
                      <a:solidFill>
                        <a:srgbClr val="00B04F"/>
                      </a:solidFill>
                      <a:latin typeface="+mj-lt"/>
                      <a:cs typeface="Arial"/>
                    </a:rPr>
                    <a:t>+</a:t>
                  </a:r>
                  <a:r>
                    <a:rPr sz="1200" b="1" spc="5" dirty="0">
                      <a:solidFill>
                        <a:srgbClr val="00B04F"/>
                      </a:solidFill>
                      <a:latin typeface="+mj-lt"/>
                      <a:cs typeface="Arial"/>
                    </a:rPr>
                    <a:t> </a:t>
                  </a:r>
                  <a:r>
                    <a:rPr sz="1200" spc="-5" dirty="0">
                      <a:solidFill>
                        <a:srgbClr val="00B04F"/>
                      </a:solidFill>
                      <a:latin typeface="+mj-lt"/>
                      <a:cs typeface="Arial"/>
                    </a:rPr>
                    <a:t>DB</a:t>
                  </a:r>
                  <a:r>
                    <a:rPr sz="1200" dirty="0">
                      <a:solidFill>
                        <a:srgbClr val="00B04F"/>
                      </a:solidFill>
                      <a:latin typeface="+mj-lt"/>
                      <a:cs typeface="Arial"/>
                    </a:rPr>
                    <a:t>S </a:t>
                  </a:r>
                  <a:r>
                    <a:rPr sz="1200" spc="-5" dirty="0">
                      <a:solidFill>
                        <a:srgbClr val="00B04F"/>
                      </a:solidFill>
                      <a:latin typeface="+mj-lt"/>
                      <a:cs typeface="Arial"/>
                    </a:rPr>
                    <a:t>E</a:t>
                  </a:r>
                  <a:r>
                    <a:rPr sz="1200" dirty="0">
                      <a:solidFill>
                        <a:srgbClr val="00B04F"/>
                      </a:solidFill>
                      <a:latin typeface="+mj-lt"/>
                      <a:cs typeface="Arial"/>
                    </a:rPr>
                    <a:t>m</a:t>
                  </a:r>
                  <a:r>
                    <a:rPr sz="1200" spc="-5" dirty="0">
                      <a:solidFill>
                        <a:srgbClr val="00B04F"/>
                      </a:solidFill>
                      <a:latin typeface="+mj-lt"/>
                      <a:cs typeface="Arial"/>
                    </a:rPr>
                    <a:t>plo</a:t>
                  </a:r>
                  <a:r>
                    <a:rPr sz="1200" spc="-25" dirty="0">
                      <a:solidFill>
                        <a:srgbClr val="00B04F"/>
                      </a:solidFill>
                      <a:latin typeface="+mj-lt"/>
                      <a:cs typeface="Arial"/>
                    </a:rPr>
                    <a:t>y</a:t>
                  </a:r>
                  <a:r>
                    <a:rPr sz="1200" spc="-5" dirty="0">
                      <a:solidFill>
                        <a:srgbClr val="00B04F"/>
                      </a:solidFill>
                      <a:latin typeface="+mj-lt"/>
                      <a:cs typeface="Arial"/>
                    </a:rPr>
                    <a:t>ee</a:t>
                  </a:r>
                  <a:r>
                    <a:rPr sz="1200" dirty="0">
                      <a:solidFill>
                        <a:srgbClr val="00B04F"/>
                      </a:solidFill>
                      <a:latin typeface="+mj-lt"/>
                      <a:cs typeface="Arial"/>
                    </a:rPr>
                    <a:t>s</a:t>
                  </a:r>
                  <a:endParaRPr sz="1200" dirty="0">
                    <a:latin typeface="+mj-lt"/>
                    <a:cs typeface="Arial"/>
                  </a:endParaRPr>
                </a:p>
              </p:txBody>
            </p:sp>
            <p:sp>
              <p:nvSpPr>
                <p:cNvPr id="64" name="object 8"/>
                <p:cNvSpPr txBox="1"/>
                <p:nvPr/>
              </p:nvSpPr>
              <p:spPr>
                <a:xfrm>
                  <a:off x="6271573" y="1650041"/>
                  <a:ext cx="3731894" cy="577298"/>
                </a:xfrm>
                <a:prstGeom prst="rect">
                  <a:avLst/>
                </a:prstGeom>
              </p:spPr>
              <p:txBody>
                <a:bodyPr vert="horz" wrap="square" lIns="0" tIns="0" rIns="0" bIns="0" rtlCol="0">
                  <a:spAutoFit/>
                </a:bodyPr>
                <a:lstStyle/>
                <a:p>
                  <a:pPr marL="124460" algn="ctr">
                    <a:lnSpc>
                      <a:spcPct val="100000"/>
                    </a:lnSpc>
                  </a:pPr>
                  <a:r>
                    <a:rPr sz="1200" b="1" spc="-5" dirty="0">
                      <a:solidFill>
                        <a:srgbClr val="00B04F"/>
                      </a:solidFill>
                      <a:latin typeface="+mj-lt"/>
                      <a:cs typeface="Arial"/>
                    </a:rPr>
                    <a:t>160</a:t>
                  </a:r>
                  <a:r>
                    <a:rPr sz="1200" b="1" dirty="0">
                      <a:solidFill>
                        <a:srgbClr val="00B04F"/>
                      </a:solidFill>
                      <a:latin typeface="+mj-lt"/>
                      <a:cs typeface="Arial"/>
                    </a:rPr>
                    <a:t>+</a:t>
                  </a:r>
                  <a:r>
                    <a:rPr sz="1200" b="1" spc="5" dirty="0">
                      <a:solidFill>
                        <a:srgbClr val="00B04F"/>
                      </a:solidFill>
                      <a:latin typeface="+mj-lt"/>
                      <a:cs typeface="Arial"/>
                    </a:rPr>
                    <a:t> </a:t>
                  </a:r>
                  <a:r>
                    <a:rPr sz="1200" spc="-5" dirty="0">
                      <a:solidFill>
                        <a:srgbClr val="00B04F"/>
                      </a:solidFill>
                      <a:latin typeface="+mj-lt"/>
                      <a:cs typeface="Arial"/>
                    </a:rPr>
                    <a:t>en</a:t>
                  </a:r>
                  <a:r>
                    <a:rPr sz="1200" dirty="0">
                      <a:solidFill>
                        <a:srgbClr val="00B04F"/>
                      </a:solidFill>
                      <a:latin typeface="+mj-lt"/>
                      <a:cs typeface="Arial"/>
                    </a:rPr>
                    <a:t>tr</a:t>
                  </a:r>
                  <a:r>
                    <a:rPr sz="1200" spc="-5" dirty="0">
                      <a:solidFill>
                        <a:srgbClr val="00B04F"/>
                      </a:solidFill>
                      <a:latin typeface="+mj-lt"/>
                      <a:cs typeface="Arial"/>
                    </a:rPr>
                    <a:t>ep</a:t>
                  </a:r>
                  <a:r>
                    <a:rPr sz="1200" dirty="0">
                      <a:solidFill>
                        <a:srgbClr val="00B04F"/>
                      </a:solidFill>
                      <a:latin typeface="+mj-lt"/>
                      <a:cs typeface="Arial"/>
                    </a:rPr>
                    <a:t>r</a:t>
                  </a:r>
                  <a:r>
                    <a:rPr sz="1200" spc="-5" dirty="0">
                      <a:solidFill>
                        <a:srgbClr val="00B04F"/>
                      </a:solidFill>
                      <a:latin typeface="+mj-lt"/>
                      <a:cs typeface="Arial"/>
                    </a:rPr>
                    <a:t>eneu</a:t>
                  </a:r>
                  <a:r>
                    <a:rPr sz="1200" dirty="0">
                      <a:solidFill>
                        <a:srgbClr val="00B04F"/>
                      </a:solidFill>
                      <a:latin typeface="+mj-lt"/>
                      <a:cs typeface="Arial"/>
                    </a:rPr>
                    <a:t>rs</a:t>
                  </a:r>
                  <a:endParaRPr sz="1200" dirty="0">
                    <a:latin typeface="+mj-lt"/>
                    <a:cs typeface="Arial"/>
                  </a:endParaRPr>
                </a:p>
                <a:p>
                  <a:pPr marL="123825" algn="ctr">
                    <a:lnSpc>
                      <a:spcPct val="100000"/>
                    </a:lnSpc>
                  </a:pPr>
                  <a:r>
                    <a:rPr sz="1200" b="1" spc="-5" dirty="0">
                      <a:solidFill>
                        <a:srgbClr val="00B04F"/>
                      </a:solidFill>
                      <a:latin typeface="+mj-lt"/>
                      <a:cs typeface="Arial"/>
                    </a:rPr>
                    <a:t>50</a:t>
                  </a:r>
                  <a:r>
                    <a:rPr sz="1200" b="1" dirty="0">
                      <a:solidFill>
                        <a:srgbClr val="00B04F"/>
                      </a:solidFill>
                      <a:latin typeface="+mj-lt"/>
                      <a:cs typeface="Arial"/>
                    </a:rPr>
                    <a:t>+</a:t>
                  </a:r>
                  <a:r>
                    <a:rPr sz="1200" b="1" spc="5" dirty="0">
                      <a:solidFill>
                        <a:srgbClr val="00B04F"/>
                      </a:solidFill>
                      <a:latin typeface="+mj-lt"/>
                      <a:cs typeface="Arial"/>
                    </a:rPr>
                    <a:t> </a:t>
                  </a:r>
                  <a:r>
                    <a:rPr sz="1200" spc="-5" dirty="0">
                      <a:solidFill>
                        <a:srgbClr val="00B04F"/>
                      </a:solidFill>
                      <a:latin typeface="+mj-lt"/>
                      <a:cs typeface="Arial"/>
                    </a:rPr>
                    <a:t>p</a:t>
                  </a:r>
                  <a:r>
                    <a:rPr sz="1200" dirty="0">
                      <a:solidFill>
                        <a:srgbClr val="00B04F"/>
                      </a:solidFill>
                      <a:latin typeface="+mj-lt"/>
                      <a:cs typeface="Arial"/>
                    </a:rPr>
                    <a:t>r</a:t>
                  </a:r>
                  <a:r>
                    <a:rPr sz="1200" spc="-5" dirty="0">
                      <a:solidFill>
                        <a:srgbClr val="00B04F"/>
                      </a:solidFill>
                      <a:latin typeface="+mj-lt"/>
                      <a:cs typeface="Arial"/>
                    </a:rPr>
                    <a:t>o</a:t>
                  </a:r>
                  <a:r>
                    <a:rPr sz="1200" dirty="0">
                      <a:solidFill>
                        <a:srgbClr val="00B04F"/>
                      </a:solidFill>
                      <a:latin typeface="+mj-lt"/>
                      <a:cs typeface="Arial"/>
                    </a:rPr>
                    <a:t>t</a:t>
                  </a:r>
                  <a:r>
                    <a:rPr sz="1200" spc="-5" dirty="0">
                      <a:solidFill>
                        <a:srgbClr val="00B04F"/>
                      </a:solidFill>
                      <a:latin typeface="+mj-lt"/>
                      <a:cs typeface="Arial"/>
                    </a:rPr>
                    <a:t>o</a:t>
                  </a:r>
                  <a:r>
                    <a:rPr sz="1200" dirty="0">
                      <a:solidFill>
                        <a:srgbClr val="00B04F"/>
                      </a:solidFill>
                      <a:latin typeface="+mj-lt"/>
                      <a:cs typeface="Arial"/>
                    </a:rPr>
                    <a:t>t</a:t>
                  </a:r>
                  <a:r>
                    <a:rPr sz="1200" spc="-25" dirty="0">
                      <a:solidFill>
                        <a:srgbClr val="00B04F"/>
                      </a:solidFill>
                      <a:latin typeface="+mj-lt"/>
                      <a:cs typeface="Arial"/>
                    </a:rPr>
                    <a:t>y</a:t>
                  </a:r>
                  <a:r>
                    <a:rPr sz="1200" spc="-5" dirty="0">
                      <a:solidFill>
                        <a:srgbClr val="00B04F"/>
                      </a:solidFill>
                      <a:latin typeface="+mj-lt"/>
                      <a:cs typeface="Arial"/>
                    </a:rPr>
                    <a:t>pe</a:t>
                  </a:r>
                  <a:r>
                    <a:rPr sz="1200" dirty="0">
                      <a:solidFill>
                        <a:srgbClr val="00B04F"/>
                      </a:solidFill>
                      <a:latin typeface="+mj-lt"/>
                      <a:cs typeface="Arial"/>
                    </a:rPr>
                    <a:t>s</a:t>
                  </a:r>
                  <a:r>
                    <a:rPr sz="1200" spc="35" dirty="0">
                      <a:solidFill>
                        <a:srgbClr val="00B04F"/>
                      </a:solidFill>
                      <a:latin typeface="+mj-lt"/>
                      <a:cs typeface="Arial"/>
                    </a:rPr>
                    <a:t> </a:t>
                  </a:r>
                  <a:r>
                    <a:rPr sz="1200" dirty="0" smtClean="0">
                      <a:solidFill>
                        <a:srgbClr val="00B04F"/>
                      </a:solidFill>
                      <a:latin typeface="+mj-lt"/>
                      <a:cs typeface="Arial"/>
                    </a:rPr>
                    <a:t>c</a:t>
                  </a:r>
                  <a:r>
                    <a:rPr sz="1200" spc="-5" dirty="0" smtClean="0">
                      <a:solidFill>
                        <a:srgbClr val="00B04F"/>
                      </a:solidFill>
                      <a:latin typeface="+mj-lt"/>
                      <a:cs typeface="Arial"/>
                    </a:rPr>
                    <a:t>o</a:t>
                  </a:r>
                  <a:r>
                    <a:rPr sz="1200" dirty="0" smtClean="0">
                      <a:solidFill>
                        <a:srgbClr val="00B04F"/>
                      </a:solidFill>
                      <a:latin typeface="+mj-lt"/>
                      <a:cs typeface="Arial"/>
                    </a:rPr>
                    <a:t>-cr</a:t>
                  </a:r>
                  <a:r>
                    <a:rPr sz="1200" spc="-5" dirty="0" smtClean="0">
                      <a:solidFill>
                        <a:srgbClr val="00B04F"/>
                      </a:solidFill>
                      <a:latin typeface="+mj-lt"/>
                      <a:cs typeface="Arial"/>
                    </a:rPr>
                    <a:t>ea</a:t>
                  </a:r>
                  <a:r>
                    <a:rPr sz="1200" dirty="0" smtClean="0">
                      <a:solidFill>
                        <a:srgbClr val="00B04F"/>
                      </a:solidFill>
                      <a:latin typeface="+mj-lt"/>
                      <a:cs typeface="Arial"/>
                    </a:rPr>
                    <a:t>t</a:t>
                  </a:r>
                  <a:r>
                    <a:rPr sz="1200" spc="-5" dirty="0" smtClean="0">
                      <a:solidFill>
                        <a:srgbClr val="00B04F"/>
                      </a:solidFill>
                      <a:latin typeface="+mj-lt"/>
                      <a:cs typeface="Arial"/>
                    </a:rPr>
                    <a:t>e</a:t>
                  </a:r>
                  <a:r>
                    <a:rPr sz="1200" dirty="0" smtClean="0">
                      <a:solidFill>
                        <a:srgbClr val="00B04F"/>
                      </a:solidFill>
                      <a:latin typeface="+mj-lt"/>
                      <a:cs typeface="Arial"/>
                    </a:rPr>
                    <a:t>d</a:t>
                  </a:r>
                  <a:endParaRPr sz="1200" dirty="0">
                    <a:latin typeface="+mj-lt"/>
                    <a:cs typeface="Arial"/>
                  </a:endParaRPr>
                </a:p>
              </p:txBody>
            </p:sp>
          </p:grpSp>
          <p:sp>
            <p:nvSpPr>
              <p:cNvPr id="56" name="object 9"/>
              <p:cNvSpPr txBox="1"/>
              <p:nvPr/>
            </p:nvSpPr>
            <p:spPr>
              <a:xfrm>
                <a:off x="4215509" y="4070774"/>
                <a:ext cx="3708403" cy="2164866"/>
              </a:xfrm>
              <a:prstGeom prst="rect">
                <a:avLst/>
              </a:prstGeom>
            </p:spPr>
            <p:txBody>
              <a:bodyPr vert="horz" wrap="square" lIns="0" tIns="0" rIns="0" bIns="0" rtlCol="0">
                <a:spAutoFit/>
              </a:bodyPr>
              <a:lstStyle/>
              <a:p>
                <a:pPr marL="12700" marR="102235" algn="ctr">
                  <a:lnSpc>
                    <a:spcPct val="100000"/>
                  </a:lnSpc>
                </a:pPr>
                <a:r>
                  <a:rPr sz="1000" i="1" spc="-10" dirty="0">
                    <a:latin typeface="+mj-lt"/>
                    <a:cs typeface="Arial"/>
                  </a:rPr>
                  <a:t>As</a:t>
                </a:r>
                <a:r>
                  <a:rPr sz="1000" i="1" spc="5" dirty="0">
                    <a:latin typeface="+mj-lt"/>
                    <a:cs typeface="Arial"/>
                  </a:rPr>
                  <a:t> </a:t>
                </a:r>
                <a:r>
                  <a:rPr sz="1000" i="1" spc="-10" dirty="0">
                    <a:latin typeface="+mj-lt"/>
                    <a:cs typeface="Arial"/>
                  </a:rPr>
                  <a:t>the</a:t>
                </a:r>
                <a:r>
                  <a:rPr sz="1000" i="1" spc="10" dirty="0">
                    <a:latin typeface="+mj-lt"/>
                    <a:cs typeface="Arial"/>
                  </a:rPr>
                  <a:t> </a:t>
                </a:r>
                <a:r>
                  <a:rPr sz="1000" i="1" spc="-10" dirty="0">
                    <a:latin typeface="+mj-lt"/>
                    <a:cs typeface="Arial"/>
                  </a:rPr>
                  <a:t>bank</a:t>
                </a:r>
                <a:r>
                  <a:rPr sz="1000" i="1" spc="5" dirty="0">
                    <a:latin typeface="+mj-lt"/>
                    <a:cs typeface="Arial"/>
                  </a:rPr>
                  <a:t> </a:t>
                </a:r>
                <a:r>
                  <a:rPr sz="1000" i="1" spc="-10" dirty="0">
                    <a:latin typeface="+mj-lt"/>
                    <a:cs typeface="Arial"/>
                  </a:rPr>
                  <a:t>e</a:t>
                </a:r>
                <a:r>
                  <a:rPr sz="1000" i="1" spc="-25" dirty="0">
                    <a:latin typeface="+mj-lt"/>
                    <a:cs typeface="Arial"/>
                  </a:rPr>
                  <a:t>m</a:t>
                </a:r>
                <a:r>
                  <a:rPr sz="1000" i="1" spc="-10" dirty="0">
                    <a:latin typeface="+mj-lt"/>
                    <a:cs typeface="Arial"/>
                  </a:rPr>
                  <a:t>ba</a:t>
                </a:r>
                <a:r>
                  <a:rPr sz="1000" i="1" spc="-15" dirty="0">
                    <a:latin typeface="+mj-lt"/>
                    <a:cs typeface="Arial"/>
                  </a:rPr>
                  <a:t>r</a:t>
                </a:r>
                <a:r>
                  <a:rPr sz="1000" i="1" spc="-5" dirty="0">
                    <a:latin typeface="+mj-lt"/>
                    <a:cs typeface="Arial"/>
                  </a:rPr>
                  <a:t>k</a:t>
                </a:r>
                <a:r>
                  <a:rPr sz="1000" i="1" spc="-10" dirty="0">
                    <a:latin typeface="+mj-lt"/>
                    <a:cs typeface="Arial"/>
                  </a:rPr>
                  <a:t>s</a:t>
                </a:r>
                <a:r>
                  <a:rPr sz="1000" i="1" spc="25" dirty="0">
                    <a:latin typeface="+mj-lt"/>
                    <a:cs typeface="Arial"/>
                  </a:rPr>
                  <a:t> </a:t>
                </a:r>
                <a:r>
                  <a:rPr sz="1000" i="1" spc="-10" dirty="0">
                    <a:latin typeface="+mj-lt"/>
                    <a:cs typeface="Arial"/>
                  </a:rPr>
                  <a:t>on</a:t>
                </a:r>
                <a:r>
                  <a:rPr sz="1000" i="1" spc="-5" dirty="0">
                    <a:latin typeface="+mj-lt"/>
                    <a:cs typeface="Arial"/>
                  </a:rPr>
                  <a:t> </a:t>
                </a:r>
                <a:r>
                  <a:rPr sz="1000" i="1" dirty="0">
                    <a:latin typeface="+mj-lt"/>
                    <a:cs typeface="Arial"/>
                  </a:rPr>
                  <a:t>i</a:t>
                </a:r>
                <a:r>
                  <a:rPr sz="1000" i="1" spc="-10" dirty="0">
                    <a:latin typeface="+mj-lt"/>
                    <a:cs typeface="Arial"/>
                  </a:rPr>
                  <a:t>ts</a:t>
                </a:r>
                <a:r>
                  <a:rPr sz="1000" i="1" spc="5" dirty="0">
                    <a:latin typeface="+mj-lt"/>
                    <a:cs typeface="Arial"/>
                  </a:rPr>
                  <a:t> </a:t>
                </a:r>
                <a:r>
                  <a:rPr sz="1000" i="1" spc="-10" dirty="0">
                    <a:latin typeface="+mj-lt"/>
                    <a:cs typeface="Arial"/>
                  </a:rPr>
                  <a:t>d</a:t>
                </a:r>
                <a:r>
                  <a:rPr sz="1000" i="1" dirty="0">
                    <a:latin typeface="+mj-lt"/>
                    <a:cs typeface="Arial"/>
                  </a:rPr>
                  <a:t>i</a:t>
                </a:r>
                <a:r>
                  <a:rPr sz="1000" i="1" spc="-10" dirty="0">
                    <a:latin typeface="+mj-lt"/>
                    <a:cs typeface="Arial"/>
                  </a:rPr>
                  <a:t>g</a:t>
                </a:r>
                <a:r>
                  <a:rPr sz="1000" i="1" dirty="0">
                    <a:latin typeface="+mj-lt"/>
                    <a:cs typeface="Arial"/>
                  </a:rPr>
                  <a:t>i</a:t>
                </a:r>
                <a:r>
                  <a:rPr sz="1000" i="1" spc="-10" dirty="0">
                    <a:latin typeface="+mj-lt"/>
                    <a:cs typeface="Arial"/>
                  </a:rPr>
                  <a:t>tal</a:t>
                </a:r>
                <a:r>
                  <a:rPr sz="1000" i="1" spc="-20" dirty="0">
                    <a:latin typeface="+mj-lt"/>
                    <a:cs typeface="Arial"/>
                  </a:rPr>
                  <a:t> </a:t>
                </a:r>
                <a:r>
                  <a:rPr sz="1000" i="1" dirty="0">
                    <a:latin typeface="+mj-lt"/>
                    <a:cs typeface="Arial"/>
                  </a:rPr>
                  <a:t>j</a:t>
                </a:r>
                <a:r>
                  <a:rPr sz="1000" i="1" spc="-10" dirty="0">
                    <a:latin typeface="+mj-lt"/>
                    <a:cs typeface="Arial"/>
                  </a:rPr>
                  <a:t>ou</a:t>
                </a:r>
                <a:r>
                  <a:rPr sz="1000" i="1" spc="-15" dirty="0">
                    <a:latin typeface="+mj-lt"/>
                    <a:cs typeface="Arial"/>
                  </a:rPr>
                  <a:t>r</a:t>
                </a:r>
                <a:r>
                  <a:rPr sz="1000" i="1" spc="-10" dirty="0">
                    <a:latin typeface="+mj-lt"/>
                    <a:cs typeface="Arial"/>
                  </a:rPr>
                  <a:t>ne</a:t>
                </a:r>
                <a:r>
                  <a:rPr sz="1000" i="1" spc="-125" dirty="0">
                    <a:latin typeface="+mj-lt"/>
                    <a:cs typeface="Arial"/>
                  </a:rPr>
                  <a:t>y</a:t>
                </a:r>
                <a:r>
                  <a:rPr sz="1000" i="1" spc="-5" dirty="0">
                    <a:latin typeface="+mj-lt"/>
                    <a:cs typeface="Arial"/>
                  </a:rPr>
                  <a:t>,</a:t>
                </a:r>
                <a:r>
                  <a:rPr sz="1000" i="1" spc="10" dirty="0">
                    <a:latin typeface="+mj-lt"/>
                    <a:cs typeface="Arial"/>
                  </a:rPr>
                  <a:t> </a:t>
                </a:r>
                <a:r>
                  <a:rPr sz="1000" i="1" dirty="0">
                    <a:latin typeface="+mj-lt"/>
                    <a:cs typeface="Arial"/>
                  </a:rPr>
                  <a:t>i</a:t>
                </a:r>
                <a:r>
                  <a:rPr sz="1000" i="1" spc="-5" dirty="0">
                    <a:latin typeface="+mj-lt"/>
                    <a:cs typeface="Arial"/>
                  </a:rPr>
                  <a:t>t </a:t>
                </a:r>
                <a:r>
                  <a:rPr sz="1000" i="1" dirty="0">
                    <a:latin typeface="+mj-lt"/>
                    <a:cs typeface="Arial"/>
                  </a:rPr>
                  <a:t>i</a:t>
                </a:r>
                <a:r>
                  <a:rPr sz="1000" i="1" spc="-10" dirty="0">
                    <a:latin typeface="+mj-lt"/>
                    <a:cs typeface="Arial"/>
                  </a:rPr>
                  <a:t>s e</a:t>
                </a:r>
                <a:r>
                  <a:rPr sz="1000" i="1" spc="-5" dirty="0">
                    <a:latin typeface="+mj-lt"/>
                    <a:cs typeface="Arial"/>
                  </a:rPr>
                  <a:t>ss</a:t>
                </a:r>
                <a:r>
                  <a:rPr sz="1000" i="1" spc="-10" dirty="0">
                    <a:latin typeface="+mj-lt"/>
                    <a:cs typeface="Arial"/>
                  </a:rPr>
                  <a:t>ent</a:t>
                </a:r>
                <a:r>
                  <a:rPr sz="1000" i="1" dirty="0">
                    <a:latin typeface="+mj-lt"/>
                    <a:cs typeface="Arial"/>
                  </a:rPr>
                  <a:t>i</a:t>
                </a:r>
                <a:r>
                  <a:rPr sz="1000" i="1" spc="-10" dirty="0">
                    <a:latin typeface="+mj-lt"/>
                    <a:cs typeface="Arial"/>
                  </a:rPr>
                  <a:t>al to</a:t>
                </a:r>
                <a:r>
                  <a:rPr sz="1000" i="1" spc="10" dirty="0">
                    <a:latin typeface="+mj-lt"/>
                    <a:cs typeface="Arial"/>
                  </a:rPr>
                  <a:t> </a:t>
                </a:r>
                <a:r>
                  <a:rPr sz="1000" i="1" spc="-10" dirty="0">
                    <a:latin typeface="+mj-lt"/>
                    <a:cs typeface="Arial"/>
                  </a:rPr>
                  <a:t>g</a:t>
                </a:r>
                <a:r>
                  <a:rPr sz="1000" i="1" spc="-15" dirty="0">
                    <a:latin typeface="+mj-lt"/>
                    <a:cs typeface="Arial"/>
                  </a:rPr>
                  <a:t>room</a:t>
                </a:r>
                <a:r>
                  <a:rPr sz="1000" i="1" spc="10" dirty="0">
                    <a:latin typeface="+mj-lt"/>
                    <a:cs typeface="Arial"/>
                  </a:rPr>
                  <a:t> </a:t>
                </a:r>
                <a:r>
                  <a:rPr sz="1000" i="1" spc="-10" dirty="0">
                    <a:latin typeface="+mj-lt"/>
                    <a:cs typeface="Arial"/>
                  </a:rPr>
                  <a:t>the</a:t>
                </a:r>
                <a:r>
                  <a:rPr sz="1000" i="1" spc="10" dirty="0">
                    <a:latin typeface="+mj-lt"/>
                    <a:cs typeface="Arial"/>
                  </a:rPr>
                  <a:t> </a:t>
                </a:r>
                <a:r>
                  <a:rPr sz="1000" i="1" spc="-10" dirty="0">
                    <a:latin typeface="+mj-lt"/>
                    <a:cs typeface="Arial"/>
                  </a:rPr>
                  <a:t>ne</a:t>
                </a:r>
                <a:r>
                  <a:rPr sz="1000" i="1" spc="-5" dirty="0">
                    <a:latin typeface="+mj-lt"/>
                    <a:cs typeface="Arial"/>
                  </a:rPr>
                  <a:t>xt</a:t>
                </a:r>
                <a:r>
                  <a:rPr sz="1000" i="1" spc="10" dirty="0">
                    <a:latin typeface="+mj-lt"/>
                    <a:cs typeface="Arial"/>
                  </a:rPr>
                  <a:t> </a:t>
                </a:r>
                <a:r>
                  <a:rPr sz="1000" i="1" spc="-10" dirty="0">
                    <a:latin typeface="+mj-lt"/>
                    <a:cs typeface="Arial"/>
                  </a:rPr>
                  <a:t>gene</a:t>
                </a:r>
                <a:r>
                  <a:rPr sz="1000" i="1" spc="-15" dirty="0">
                    <a:latin typeface="+mj-lt"/>
                    <a:cs typeface="Arial"/>
                  </a:rPr>
                  <a:t>r</a:t>
                </a:r>
                <a:r>
                  <a:rPr sz="1000" i="1" spc="-10" dirty="0">
                    <a:latin typeface="+mj-lt"/>
                    <a:cs typeface="Arial"/>
                  </a:rPr>
                  <a:t>at</a:t>
                </a:r>
                <a:r>
                  <a:rPr sz="1000" i="1" dirty="0">
                    <a:latin typeface="+mj-lt"/>
                    <a:cs typeface="Arial"/>
                  </a:rPr>
                  <a:t>i</a:t>
                </a:r>
                <a:r>
                  <a:rPr sz="1000" i="1" spc="-10" dirty="0">
                    <a:latin typeface="+mj-lt"/>
                    <a:cs typeface="Arial"/>
                  </a:rPr>
                  <a:t>on</a:t>
                </a:r>
                <a:r>
                  <a:rPr sz="1000" i="1" spc="10" dirty="0">
                    <a:latin typeface="+mj-lt"/>
                    <a:cs typeface="Arial"/>
                  </a:rPr>
                  <a:t> </a:t>
                </a:r>
                <a:r>
                  <a:rPr sz="1000" i="1" spc="-10" dirty="0">
                    <a:latin typeface="+mj-lt"/>
                    <a:cs typeface="Arial"/>
                  </a:rPr>
                  <a:t>of d</a:t>
                </a:r>
                <a:r>
                  <a:rPr sz="1000" i="1" dirty="0">
                    <a:latin typeface="+mj-lt"/>
                    <a:cs typeface="Arial"/>
                  </a:rPr>
                  <a:t>i</a:t>
                </a:r>
                <a:r>
                  <a:rPr sz="1000" i="1" spc="-10" dirty="0">
                    <a:latin typeface="+mj-lt"/>
                    <a:cs typeface="Arial"/>
                  </a:rPr>
                  <a:t>g</a:t>
                </a:r>
                <a:r>
                  <a:rPr sz="1000" i="1" dirty="0">
                    <a:latin typeface="+mj-lt"/>
                    <a:cs typeface="Arial"/>
                  </a:rPr>
                  <a:t>i</a:t>
                </a:r>
                <a:r>
                  <a:rPr sz="1000" i="1" spc="-10" dirty="0">
                    <a:latin typeface="+mj-lt"/>
                    <a:cs typeface="Arial"/>
                  </a:rPr>
                  <a:t>ta</a:t>
                </a:r>
                <a:r>
                  <a:rPr sz="1000" i="1" dirty="0">
                    <a:latin typeface="+mj-lt"/>
                    <a:cs typeface="Arial"/>
                  </a:rPr>
                  <a:t>lly</a:t>
                </a:r>
                <a:r>
                  <a:rPr sz="1000" i="1" spc="-15" dirty="0">
                    <a:latin typeface="+mj-lt"/>
                    <a:cs typeface="Arial"/>
                  </a:rPr>
                  <a:t>-</a:t>
                </a:r>
                <a:r>
                  <a:rPr sz="1000" i="1" spc="-25" dirty="0">
                    <a:latin typeface="+mj-lt"/>
                    <a:cs typeface="Arial"/>
                  </a:rPr>
                  <a:t>m</a:t>
                </a:r>
                <a:r>
                  <a:rPr sz="1000" i="1" dirty="0">
                    <a:latin typeface="+mj-lt"/>
                    <a:cs typeface="Arial"/>
                  </a:rPr>
                  <a:t>i</a:t>
                </a:r>
                <a:r>
                  <a:rPr sz="1000" i="1" spc="-10" dirty="0">
                    <a:latin typeface="+mj-lt"/>
                    <a:cs typeface="Arial"/>
                  </a:rPr>
                  <a:t>nded</a:t>
                </a:r>
                <a:r>
                  <a:rPr sz="1000" i="1" spc="-25" dirty="0">
                    <a:latin typeface="+mj-lt"/>
                    <a:cs typeface="Arial"/>
                  </a:rPr>
                  <a:t> </a:t>
                </a:r>
                <a:r>
                  <a:rPr sz="1000" i="1" dirty="0">
                    <a:latin typeface="+mj-lt"/>
                    <a:cs typeface="Arial"/>
                  </a:rPr>
                  <a:t>l</a:t>
                </a:r>
                <a:r>
                  <a:rPr sz="1000" i="1" spc="-10" dirty="0">
                    <a:latin typeface="+mj-lt"/>
                    <a:cs typeface="Arial"/>
                  </a:rPr>
                  <a:t>eade</a:t>
                </a:r>
                <a:r>
                  <a:rPr sz="1000" i="1" spc="-15" dirty="0">
                    <a:latin typeface="+mj-lt"/>
                    <a:cs typeface="Arial"/>
                  </a:rPr>
                  <a:t>r</a:t>
                </a:r>
                <a:r>
                  <a:rPr sz="1000" i="1" spc="-10" dirty="0">
                    <a:latin typeface="+mj-lt"/>
                    <a:cs typeface="Arial"/>
                  </a:rPr>
                  <a:t>s</a:t>
                </a:r>
                <a:r>
                  <a:rPr sz="1000" i="1" spc="5" dirty="0">
                    <a:latin typeface="+mj-lt"/>
                    <a:cs typeface="Arial"/>
                  </a:rPr>
                  <a:t> </a:t>
                </a:r>
                <a:r>
                  <a:rPr sz="1000" i="1" spc="-10" dirty="0">
                    <a:latin typeface="+mj-lt"/>
                    <a:cs typeface="Arial"/>
                  </a:rPr>
                  <a:t>th</a:t>
                </a:r>
                <a:r>
                  <a:rPr sz="1000" i="1" spc="-15" dirty="0">
                    <a:latin typeface="+mj-lt"/>
                    <a:cs typeface="Arial"/>
                  </a:rPr>
                  <a:t>r</a:t>
                </a:r>
                <a:r>
                  <a:rPr sz="1000" i="1" spc="-10" dirty="0">
                    <a:latin typeface="+mj-lt"/>
                    <a:cs typeface="Arial"/>
                  </a:rPr>
                  <a:t>ough</a:t>
                </a:r>
                <a:r>
                  <a:rPr sz="1000" i="1" spc="20" dirty="0">
                    <a:latin typeface="+mj-lt"/>
                    <a:cs typeface="Arial"/>
                  </a:rPr>
                  <a:t> </a:t>
                </a:r>
                <a:r>
                  <a:rPr sz="1000" i="1" spc="-10" dirty="0">
                    <a:latin typeface="+mj-lt"/>
                    <a:cs typeface="Arial"/>
                  </a:rPr>
                  <a:t>e</a:t>
                </a:r>
                <a:r>
                  <a:rPr sz="1000" i="1" spc="-5" dirty="0">
                    <a:latin typeface="+mj-lt"/>
                    <a:cs typeface="Arial"/>
                  </a:rPr>
                  <a:t>x</a:t>
                </a:r>
                <a:r>
                  <a:rPr sz="1000" i="1" spc="-10" dirty="0">
                    <a:latin typeface="+mj-lt"/>
                    <a:cs typeface="Arial"/>
                  </a:rPr>
                  <a:t>po</a:t>
                </a:r>
                <a:r>
                  <a:rPr sz="1000" i="1" spc="-5" dirty="0">
                    <a:latin typeface="+mj-lt"/>
                    <a:cs typeface="Arial"/>
                  </a:rPr>
                  <a:t>s</a:t>
                </a:r>
                <a:r>
                  <a:rPr sz="1000" i="1" spc="-10" dirty="0">
                    <a:latin typeface="+mj-lt"/>
                    <a:cs typeface="Arial"/>
                  </a:rPr>
                  <a:t>u</a:t>
                </a:r>
                <a:r>
                  <a:rPr sz="1000" i="1" spc="-15" dirty="0">
                    <a:latin typeface="+mj-lt"/>
                    <a:cs typeface="Arial"/>
                  </a:rPr>
                  <a:t>r</a:t>
                </a:r>
                <a:r>
                  <a:rPr sz="1000" i="1" spc="-10" dirty="0">
                    <a:latin typeface="+mj-lt"/>
                    <a:cs typeface="Arial"/>
                  </a:rPr>
                  <a:t>e, edu</a:t>
                </a:r>
                <a:r>
                  <a:rPr sz="1000" i="1" spc="-5" dirty="0">
                    <a:latin typeface="+mj-lt"/>
                    <a:cs typeface="Arial"/>
                  </a:rPr>
                  <a:t>c</a:t>
                </a:r>
                <a:r>
                  <a:rPr sz="1000" i="1" spc="-10" dirty="0">
                    <a:latin typeface="+mj-lt"/>
                    <a:cs typeface="Arial"/>
                  </a:rPr>
                  <a:t>at</a:t>
                </a:r>
                <a:r>
                  <a:rPr sz="1000" i="1" dirty="0">
                    <a:latin typeface="+mj-lt"/>
                    <a:cs typeface="Arial"/>
                  </a:rPr>
                  <a:t>i</a:t>
                </a:r>
                <a:r>
                  <a:rPr sz="1000" i="1" spc="-10" dirty="0">
                    <a:latin typeface="+mj-lt"/>
                    <a:cs typeface="Arial"/>
                  </a:rPr>
                  <a:t>on</a:t>
                </a:r>
                <a:r>
                  <a:rPr sz="1000" i="1" spc="-5" dirty="0">
                    <a:latin typeface="+mj-lt"/>
                    <a:cs typeface="Arial"/>
                  </a:rPr>
                  <a:t> </a:t>
                </a:r>
                <a:r>
                  <a:rPr sz="1000" i="1" spc="-10" dirty="0">
                    <a:latin typeface="+mj-lt"/>
                    <a:cs typeface="Arial"/>
                  </a:rPr>
                  <a:t>and</a:t>
                </a:r>
                <a:r>
                  <a:rPr sz="1000" i="1" spc="-5" dirty="0">
                    <a:latin typeface="+mj-lt"/>
                    <a:cs typeface="Arial"/>
                  </a:rPr>
                  <a:t> </a:t>
                </a:r>
                <a:r>
                  <a:rPr sz="1000" i="1" spc="-10" dirty="0">
                    <a:latin typeface="+mj-lt"/>
                    <a:cs typeface="Arial"/>
                  </a:rPr>
                  <a:t>e</a:t>
                </a:r>
                <a:r>
                  <a:rPr sz="1000" i="1" spc="-5" dirty="0">
                    <a:latin typeface="+mj-lt"/>
                    <a:cs typeface="Arial"/>
                  </a:rPr>
                  <a:t>x</a:t>
                </a:r>
                <a:r>
                  <a:rPr sz="1000" i="1" spc="-10" dirty="0">
                    <a:latin typeface="+mj-lt"/>
                    <a:cs typeface="Arial"/>
                  </a:rPr>
                  <a:t>pe</a:t>
                </a:r>
                <a:r>
                  <a:rPr sz="1000" i="1" spc="-15" dirty="0">
                    <a:latin typeface="+mj-lt"/>
                    <a:cs typeface="Arial"/>
                  </a:rPr>
                  <a:t>r</a:t>
                </a:r>
                <a:r>
                  <a:rPr sz="1000" i="1" dirty="0">
                    <a:latin typeface="+mj-lt"/>
                    <a:cs typeface="Arial"/>
                  </a:rPr>
                  <a:t>i</a:t>
                </a:r>
                <a:r>
                  <a:rPr sz="1000" i="1" spc="-10" dirty="0">
                    <a:latin typeface="+mj-lt"/>
                    <a:cs typeface="Arial"/>
                  </a:rPr>
                  <a:t>ent</a:t>
                </a:r>
                <a:r>
                  <a:rPr sz="1000" i="1" dirty="0">
                    <a:latin typeface="+mj-lt"/>
                    <a:cs typeface="Arial"/>
                  </a:rPr>
                  <a:t>i</a:t>
                </a:r>
                <a:r>
                  <a:rPr sz="1000" i="1" spc="-10" dirty="0">
                    <a:latin typeface="+mj-lt"/>
                    <a:cs typeface="Arial"/>
                  </a:rPr>
                  <a:t>al </a:t>
                </a:r>
                <a:r>
                  <a:rPr sz="1000" i="1" dirty="0">
                    <a:latin typeface="+mj-lt"/>
                    <a:cs typeface="Arial"/>
                  </a:rPr>
                  <a:t>l</a:t>
                </a:r>
                <a:r>
                  <a:rPr sz="1000" i="1" spc="-10" dirty="0">
                    <a:latin typeface="+mj-lt"/>
                    <a:cs typeface="Arial"/>
                  </a:rPr>
                  <a:t>ea</a:t>
                </a:r>
                <a:r>
                  <a:rPr sz="1000" i="1" spc="-15" dirty="0">
                    <a:latin typeface="+mj-lt"/>
                    <a:cs typeface="Arial"/>
                  </a:rPr>
                  <a:t>r</a:t>
                </a:r>
                <a:r>
                  <a:rPr sz="1000" i="1" spc="-10" dirty="0">
                    <a:latin typeface="+mj-lt"/>
                    <a:cs typeface="Arial"/>
                  </a:rPr>
                  <a:t>n</a:t>
                </a:r>
                <a:r>
                  <a:rPr sz="1000" i="1" dirty="0">
                    <a:latin typeface="+mj-lt"/>
                    <a:cs typeface="Arial"/>
                  </a:rPr>
                  <a:t>i</a:t>
                </a:r>
                <a:r>
                  <a:rPr sz="1000" i="1" spc="-10" dirty="0">
                    <a:latin typeface="+mj-lt"/>
                    <a:cs typeface="Arial"/>
                  </a:rPr>
                  <a:t>ng.</a:t>
                </a:r>
                <a:endParaRPr sz="1000" dirty="0">
                  <a:latin typeface="+mj-lt"/>
                  <a:cs typeface="Arial"/>
                </a:endParaRPr>
              </a:p>
              <a:p>
                <a:pPr>
                  <a:lnSpc>
                    <a:spcPct val="100000"/>
                  </a:lnSpc>
                  <a:spcBef>
                    <a:spcPts val="22"/>
                  </a:spcBef>
                </a:pPr>
                <a:endParaRPr sz="1000" dirty="0">
                  <a:latin typeface="+mj-lt"/>
                  <a:cs typeface="Times New Roman"/>
                </a:endParaRPr>
              </a:p>
              <a:p>
                <a:pPr marL="398145">
                  <a:lnSpc>
                    <a:spcPct val="100000"/>
                  </a:lnSpc>
                </a:pPr>
                <a:r>
                  <a:rPr sz="1000" i="1" spc="-10" dirty="0">
                    <a:latin typeface="+mj-lt"/>
                    <a:cs typeface="Arial"/>
                  </a:rPr>
                  <a:t>-</a:t>
                </a:r>
                <a:r>
                  <a:rPr sz="1000" i="1" spc="5" dirty="0">
                    <a:latin typeface="+mj-lt"/>
                    <a:cs typeface="Arial"/>
                  </a:rPr>
                  <a:t> </a:t>
                </a:r>
                <a:r>
                  <a:rPr sz="1000" i="1" spc="-10" dirty="0">
                    <a:latin typeface="+mj-lt"/>
                    <a:cs typeface="Arial"/>
                  </a:rPr>
                  <a:t>Lee</a:t>
                </a:r>
                <a:r>
                  <a:rPr sz="1000" i="1" spc="-25" dirty="0">
                    <a:latin typeface="+mj-lt"/>
                    <a:cs typeface="Arial"/>
                  </a:rPr>
                  <a:t> </a:t>
                </a:r>
                <a:r>
                  <a:rPr sz="1000" i="1" spc="-135" dirty="0">
                    <a:latin typeface="+mj-lt"/>
                    <a:cs typeface="Arial"/>
                  </a:rPr>
                  <a:t>Y</a:t>
                </a:r>
                <a:r>
                  <a:rPr sz="1000" i="1" spc="-10" dirty="0">
                    <a:latin typeface="+mj-lt"/>
                    <a:cs typeface="Arial"/>
                  </a:rPr>
                  <a:t>an</a:t>
                </a:r>
                <a:r>
                  <a:rPr sz="1000" i="1" spc="-5" dirty="0">
                    <a:latin typeface="+mj-lt"/>
                    <a:cs typeface="Arial"/>
                  </a:rPr>
                  <a:t> </a:t>
                </a:r>
                <a:r>
                  <a:rPr sz="1000" i="1" spc="-20" dirty="0">
                    <a:latin typeface="+mj-lt"/>
                    <a:cs typeface="Arial"/>
                  </a:rPr>
                  <a:t>H</a:t>
                </a:r>
                <a:r>
                  <a:rPr sz="1000" i="1" spc="-10" dirty="0">
                    <a:latin typeface="+mj-lt"/>
                    <a:cs typeface="Arial"/>
                  </a:rPr>
                  <a:t>ong,</a:t>
                </a:r>
                <a:r>
                  <a:rPr sz="1000" i="1" spc="10" dirty="0">
                    <a:latin typeface="+mj-lt"/>
                    <a:cs typeface="Arial"/>
                  </a:rPr>
                  <a:t> </a:t>
                </a:r>
                <a:r>
                  <a:rPr sz="1000" i="1" spc="-20" dirty="0">
                    <a:latin typeface="+mj-lt"/>
                    <a:cs typeface="Arial"/>
                  </a:rPr>
                  <a:t>D</a:t>
                </a:r>
                <a:r>
                  <a:rPr sz="1000" i="1" spc="-15" dirty="0">
                    <a:latin typeface="+mj-lt"/>
                    <a:cs typeface="Arial"/>
                  </a:rPr>
                  <a:t>BS</a:t>
                </a:r>
                <a:r>
                  <a:rPr sz="1000" i="1" spc="-10" dirty="0">
                    <a:latin typeface="+mj-lt"/>
                    <a:cs typeface="Arial"/>
                  </a:rPr>
                  <a:t> </a:t>
                </a:r>
                <a:r>
                  <a:rPr sz="1000" i="1" spc="-20" dirty="0">
                    <a:latin typeface="+mj-lt"/>
                    <a:cs typeface="Arial"/>
                  </a:rPr>
                  <a:t>H</a:t>
                </a:r>
                <a:r>
                  <a:rPr sz="1000" i="1" spc="-10" dirty="0">
                    <a:latin typeface="+mj-lt"/>
                    <a:cs typeface="Arial"/>
                  </a:rPr>
                  <a:t>ead</a:t>
                </a:r>
                <a:r>
                  <a:rPr sz="1000" i="1" spc="10" dirty="0">
                    <a:latin typeface="+mj-lt"/>
                    <a:cs typeface="Arial"/>
                  </a:rPr>
                  <a:t> </a:t>
                </a:r>
                <a:r>
                  <a:rPr sz="1000" i="1" spc="-10" dirty="0">
                    <a:latin typeface="+mj-lt"/>
                    <a:cs typeface="Arial"/>
                  </a:rPr>
                  <a:t>of</a:t>
                </a:r>
                <a:r>
                  <a:rPr sz="1000" i="1" spc="10" dirty="0">
                    <a:latin typeface="+mj-lt"/>
                    <a:cs typeface="Arial"/>
                  </a:rPr>
                  <a:t> </a:t>
                </a:r>
                <a:r>
                  <a:rPr sz="1000" i="1" spc="-25" dirty="0">
                    <a:latin typeface="+mj-lt"/>
                    <a:cs typeface="Arial"/>
                  </a:rPr>
                  <a:t>G</a:t>
                </a:r>
                <a:r>
                  <a:rPr sz="1000" i="1" spc="-15" dirty="0">
                    <a:latin typeface="+mj-lt"/>
                    <a:cs typeface="Arial"/>
                  </a:rPr>
                  <a:t>r</a:t>
                </a:r>
                <a:r>
                  <a:rPr sz="1000" i="1" spc="-10" dirty="0">
                    <a:latin typeface="+mj-lt"/>
                    <a:cs typeface="Arial"/>
                  </a:rPr>
                  <a:t>oup</a:t>
                </a:r>
                <a:r>
                  <a:rPr sz="1000" i="1" spc="20" dirty="0">
                    <a:latin typeface="+mj-lt"/>
                    <a:cs typeface="Arial"/>
                  </a:rPr>
                  <a:t> </a:t>
                </a:r>
                <a:r>
                  <a:rPr sz="1000" i="1" spc="-20" dirty="0">
                    <a:latin typeface="+mj-lt"/>
                    <a:cs typeface="Arial"/>
                  </a:rPr>
                  <a:t>H</a:t>
                </a:r>
                <a:r>
                  <a:rPr sz="1000" i="1" spc="-15" dirty="0">
                    <a:latin typeface="+mj-lt"/>
                    <a:cs typeface="Arial"/>
                  </a:rPr>
                  <a:t>R</a:t>
                </a:r>
                <a:endParaRPr sz="1000" dirty="0">
                  <a:latin typeface="+mj-lt"/>
                  <a:cs typeface="Arial"/>
                </a:endParaRPr>
              </a:p>
            </p:txBody>
          </p:sp>
          <p:grpSp>
            <p:nvGrpSpPr>
              <p:cNvPr id="57" name="Group 56"/>
              <p:cNvGrpSpPr/>
              <p:nvPr/>
            </p:nvGrpSpPr>
            <p:grpSpPr>
              <a:xfrm>
                <a:off x="7950755" y="2974636"/>
                <a:ext cx="3250057" cy="462872"/>
                <a:chOff x="8711127" y="2295455"/>
                <a:chExt cx="3250057" cy="462872"/>
              </a:xfrm>
            </p:grpSpPr>
            <p:sp>
              <p:nvSpPr>
                <p:cNvPr id="60" name="object 11"/>
                <p:cNvSpPr/>
                <p:nvPr/>
              </p:nvSpPr>
              <p:spPr>
                <a:xfrm>
                  <a:off x="11475028" y="2295455"/>
                  <a:ext cx="486156" cy="409955"/>
                </a:xfrm>
                <a:prstGeom prst="rect">
                  <a:avLst/>
                </a:prstGeom>
                <a:blipFill>
                  <a:blip r:embed="rId12" cstate="print">
                    <a:extLst>
                      <a:ext uri="{BEBA8EAE-BF5A-486C-A8C5-ECC9F3942E4B}">
                        <a14:imgProps xmlns:a14="http://schemas.microsoft.com/office/drawing/2010/main">
                          <a14:imgLayer r:embed="rId13">
                            <a14:imgEffect>
                              <a14:backgroundRemoval t="2326" b="100000" l="0" r="94118">
                                <a14:foregroundMark x1="84314" y1="25581" x2="84314" y2="25581"/>
                              </a14:backgroundRemoval>
                            </a14:imgEffect>
                          </a14:imgLayer>
                        </a14:imgProps>
                      </a:ext>
                    </a:extLst>
                  </a:blip>
                  <a:stretch>
                    <a:fillRect/>
                  </a:stretch>
                </a:blipFill>
              </p:spPr>
              <p:txBody>
                <a:bodyPr wrap="square" lIns="0" tIns="0" rIns="0" bIns="0" rtlCol="0"/>
                <a:lstStyle/>
                <a:p>
                  <a:endParaRPr>
                    <a:latin typeface="Univers LT Std 45 Light" panose="020B0403020202020204"/>
                  </a:endParaRPr>
                </a:p>
              </p:txBody>
            </p:sp>
            <p:sp>
              <p:nvSpPr>
                <p:cNvPr id="61" name="object 11"/>
                <p:cNvSpPr/>
                <p:nvPr/>
              </p:nvSpPr>
              <p:spPr>
                <a:xfrm rot="11036898">
                  <a:off x="8711127" y="2348372"/>
                  <a:ext cx="486156" cy="409955"/>
                </a:xfrm>
                <a:prstGeom prst="rect">
                  <a:avLst/>
                </a:prstGeom>
                <a:blipFill>
                  <a:blip r:embed="rId12" cstate="print">
                    <a:extLst>
                      <a:ext uri="{BEBA8EAE-BF5A-486C-A8C5-ECC9F3942E4B}">
                        <a14:imgProps xmlns:a14="http://schemas.microsoft.com/office/drawing/2010/main">
                          <a14:imgLayer r:embed="rId13">
                            <a14:imgEffect>
                              <a14:backgroundRemoval t="2326" b="100000" l="0" r="94118">
                                <a14:foregroundMark x1="84314" y1="25581" x2="84314" y2="25581"/>
                              </a14:backgroundRemoval>
                            </a14:imgEffect>
                          </a14:imgLayer>
                        </a14:imgProps>
                      </a:ext>
                    </a:extLst>
                  </a:blip>
                  <a:stretch>
                    <a:fillRect/>
                  </a:stretch>
                </a:blipFill>
              </p:spPr>
              <p:txBody>
                <a:bodyPr wrap="square" lIns="0" tIns="0" rIns="0" bIns="0" rtlCol="0"/>
                <a:lstStyle/>
                <a:p>
                  <a:endParaRPr>
                    <a:latin typeface="Univers LT Std 45 Light" panose="020B0403020202020204"/>
                  </a:endParaRPr>
                </a:p>
              </p:txBody>
            </p:sp>
          </p:grpSp>
          <p:sp>
            <p:nvSpPr>
              <p:cNvPr id="58" name="object 11"/>
              <p:cNvSpPr/>
              <p:nvPr/>
            </p:nvSpPr>
            <p:spPr>
              <a:xfrm rot="11036898">
                <a:off x="3856665" y="3643607"/>
                <a:ext cx="486156" cy="409955"/>
              </a:xfrm>
              <a:prstGeom prst="rect">
                <a:avLst/>
              </a:prstGeom>
              <a:blipFill>
                <a:blip r:embed="rId12" cstate="print">
                  <a:extLst>
                    <a:ext uri="{BEBA8EAE-BF5A-486C-A8C5-ECC9F3942E4B}">
                      <a14:imgProps xmlns:a14="http://schemas.microsoft.com/office/drawing/2010/main">
                        <a14:imgLayer r:embed="rId13">
                          <a14:imgEffect>
                            <a14:backgroundRemoval t="2326" b="100000" l="0" r="94118">
                              <a14:foregroundMark x1="84314" y1="25581" x2="84314" y2="25581"/>
                            </a14:backgroundRemoval>
                          </a14:imgEffect>
                        </a14:imgLayer>
                      </a14:imgProps>
                    </a:ext>
                  </a:extLst>
                </a:blip>
                <a:stretch>
                  <a:fillRect/>
                </a:stretch>
              </a:blipFill>
            </p:spPr>
            <p:txBody>
              <a:bodyPr wrap="square" lIns="0" tIns="0" rIns="0" bIns="0" rtlCol="0"/>
              <a:lstStyle/>
              <a:p>
                <a:endParaRPr>
                  <a:latin typeface="Univers LT Std 45 Light" panose="020B0403020202020204"/>
                </a:endParaRPr>
              </a:p>
            </p:txBody>
          </p:sp>
          <p:sp>
            <p:nvSpPr>
              <p:cNvPr id="59" name="object 11"/>
              <p:cNvSpPr/>
              <p:nvPr/>
            </p:nvSpPr>
            <p:spPr>
              <a:xfrm>
                <a:off x="7792067" y="4174296"/>
                <a:ext cx="486156" cy="409955"/>
              </a:xfrm>
              <a:prstGeom prst="rect">
                <a:avLst/>
              </a:prstGeom>
              <a:blipFill>
                <a:blip r:embed="rId12" cstate="print">
                  <a:extLst>
                    <a:ext uri="{BEBA8EAE-BF5A-486C-A8C5-ECC9F3942E4B}">
                      <a14:imgProps xmlns:a14="http://schemas.microsoft.com/office/drawing/2010/main">
                        <a14:imgLayer r:embed="rId13">
                          <a14:imgEffect>
                            <a14:backgroundRemoval t="2326" b="100000" l="0" r="94118">
                              <a14:foregroundMark x1="84314" y1="25581" x2="84314" y2="25581"/>
                            </a14:backgroundRemoval>
                          </a14:imgEffect>
                        </a14:imgLayer>
                      </a14:imgProps>
                    </a:ext>
                  </a:extLst>
                </a:blip>
                <a:stretch>
                  <a:fillRect/>
                </a:stretch>
              </a:blipFill>
            </p:spPr>
            <p:txBody>
              <a:bodyPr wrap="square" lIns="0" tIns="0" rIns="0" bIns="0" rtlCol="0"/>
              <a:lstStyle/>
              <a:p>
                <a:endParaRPr>
                  <a:latin typeface="Univers LT Std 45 Light" panose="020B0403020202020204"/>
                </a:endParaRPr>
              </a:p>
            </p:txBody>
          </p:sp>
        </p:grpSp>
        <p:sp>
          <p:nvSpPr>
            <p:cNvPr id="52" name="object 8"/>
            <p:cNvSpPr txBox="1"/>
            <p:nvPr/>
          </p:nvSpPr>
          <p:spPr>
            <a:xfrm>
              <a:off x="8709231" y="2221536"/>
              <a:ext cx="1725893" cy="2082113"/>
            </a:xfrm>
            <a:prstGeom prst="rect">
              <a:avLst/>
            </a:prstGeom>
          </p:spPr>
          <p:txBody>
            <a:bodyPr vert="horz" wrap="square" lIns="0" tIns="0" rIns="0" bIns="0" rtlCol="0">
              <a:spAutoFit/>
            </a:bodyPr>
            <a:lstStyle/>
            <a:p>
              <a:pPr>
                <a:lnSpc>
                  <a:spcPct val="100000"/>
                </a:lnSpc>
              </a:pPr>
              <a:endParaRPr sz="1000" dirty="0">
                <a:latin typeface="+mj-lt"/>
                <a:cs typeface="Times New Roman"/>
              </a:endParaRPr>
            </a:p>
            <a:p>
              <a:pPr marL="12065" marR="320040" algn="ctr">
                <a:lnSpc>
                  <a:spcPct val="100000"/>
                </a:lnSpc>
                <a:spcBef>
                  <a:spcPts val="1560"/>
                </a:spcBef>
              </a:pPr>
              <a:r>
                <a:rPr sz="1000" i="1" spc="-20" dirty="0">
                  <a:latin typeface="+mj-lt"/>
                  <a:cs typeface="Arial"/>
                </a:rPr>
                <a:t>…</a:t>
              </a:r>
              <a:r>
                <a:rPr sz="1000" i="1" dirty="0">
                  <a:latin typeface="+mj-lt"/>
                  <a:cs typeface="Arial"/>
                </a:rPr>
                <a:t>i</a:t>
              </a:r>
              <a:r>
                <a:rPr sz="1000" i="1" spc="-5" dirty="0">
                  <a:latin typeface="+mj-lt"/>
                  <a:cs typeface="Arial"/>
                </a:rPr>
                <a:t>f </a:t>
              </a:r>
              <a:r>
                <a:rPr sz="1000" i="1" spc="-20" dirty="0">
                  <a:latin typeface="+mj-lt"/>
                  <a:cs typeface="Arial"/>
                </a:rPr>
                <a:t>w</a:t>
              </a:r>
              <a:r>
                <a:rPr sz="1000" i="1" spc="-10" dirty="0">
                  <a:latin typeface="+mj-lt"/>
                  <a:cs typeface="Arial"/>
                </a:rPr>
                <a:t>e</a:t>
              </a:r>
              <a:r>
                <a:rPr sz="1000" i="1" spc="10" dirty="0">
                  <a:latin typeface="+mj-lt"/>
                  <a:cs typeface="Arial"/>
                </a:rPr>
                <a:t> </a:t>
              </a:r>
              <a:r>
                <a:rPr sz="1000" i="1" spc="-20" dirty="0">
                  <a:latin typeface="+mj-lt"/>
                  <a:cs typeface="Arial"/>
                </a:rPr>
                <a:t>w</a:t>
              </a:r>
              <a:r>
                <a:rPr sz="1000" i="1" spc="-5" dirty="0">
                  <a:latin typeface="+mj-lt"/>
                  <a:cs typeface="Arial"/>
                </a:rPr>
                <a:t>is</a:t>
              </a:r>
              <a:r>
                <a:rPr sz="1000" i="1" spc="-10" dirty="0">
                  <a:latin typeface="+mj-lt"/>
                  <a:cs typeface="Arial"/>
                </a:rPr>
                <a:t>h</a:t>
              </a:r>
              <a:r>
                <a:rPr sz="1000" i="1" spc="-15" dirty="0">
                  <a:latin typeface="+mj-lt"/>
                  <a:cs typeface="Arial"/>
                </a:rPr>
                <a:t> </a:t>
              </a:r>
              <a:r>
                <a:rPr sz="1000" i="1" spc="-10" dirty="0">
                  <a:latin typeface="+mj-lt"/>
                  <a:cs typeface="Arial"/>
                </a:rPr>
                <a:t>to</a:t>
              </a:r>
              <a:r>
                <a:rPr sz="1000" i="1" spc="10" dirty="0">
                  <a:latin typeface="+mj-lt"/>
                  <a:cs typeface="Arial"/>
                </a:rPr>
                <a:t> </a:t>
              </a:r>
              <a:r>
                <a:rPr sz="1000" i="1" spc="-15" dirty="0">
                  <a:latin typeface="+mj-lt"/>
                  <a:cs typeface="Arial"/>
                </a:rPr>
                <a:t>r</a:t>
              </a:r>
              <a:r>
                <a:rPr sz="1000" i="1" spc="-10" dirty="0">
                  <a:latin typeface="+mj-lt"/>
                  <a:cs typeface="Arial"/>
                </a:rPr>
                <a:t>e</a:t>
              </a:r>
              <a:r>
                <a:rPr sz="1000" i="1" spc="-25" dirty="0">
                  <a:latin typeface="+mj-lt"/>
                  <a:cs typeface="Arial"/>
                </a:rPr>
                <a:t>m</a:t>
              </a:r>
              <a:r>
                <a:rPr sz="1000" i="1" spc="-10" dirty="0">
                  <a:latin typeface="+mj-lt"/>
                  <a:cs typeface="Arial"/>
                </a:rPr>
                <a:t>a</a:t>
              </a:r>
              <a:r>
                <a:rPr sz="1000" i="1" dirty="0">
                  <a:latin typeface="+mj-lt"/>
                  <a:cs typeface="Arial"/>
                </a:rPr>
                <a:t>i</a:t>
              </a:r>
              <a:r>
                <a:rPr sz="1000" i="1" spc="-10" dirty="0">
                  <a:latin typeface="+mj-lt"/>
                  <a:cs typeface="Arial"/>
                </a:rPr>
                <a:t>n</a:t>
              </a:r>
              <a:r>
                <a:rPr sz="1000" i="1" spc="20" dirty="0">
                  <a:latin typeface="+mj-lt"/>
                  <a:cs typeface="Arial"/>
                </a:rPr>
                <a:t> </a:t>
              </a:r>
              <a:r>
                <a:rPr sz="1000" i="1" spc="-15" dirty="0">
                  <a:latin typeface="+mj-lt"/>
                  <a:cs typeface="Arial"/>
                </a:rPr>
                <a:t>r</a:t>
              </a:r>
              <a:r>
                <a:rPr sz="1000" i="1" spc="-10" dirty="0">
                  <a:latin typeface="+mj-lt"/>
                  <a:cs typeface="Arial"/>
                </a:rPr>
                <a:t>e</a:t>
              </a:r>
              <a:r>
                <a:rPr sz="1000" i="1" dirty="0">
                  <a:latin typeface="+mj-lt"/>
                  <a:cs typeface="Arial"/>
                </a:rPr>
                <a:t>l</a:t>
              </a:r>
              <a:r>
                <a:rPr sz="1000" i="1" spc="-10" dirty="0">
                  <a:latin typeface="+mj-lt"/>
                  <a:cs typeface="Arial"/>
                </a:rPr>
                <a:t>e</a:t>
              </a:r>
              <a:r>
                <a:rPr sz="1000" i="1" spc="-5" dirty="0">
                  <a:latin typeface="+mj-lt"/>
                  <a:cs typeface="Arial"/>
                </a:rPr>
                <a:t>v</a:t>
              </a:r>
              <a:r>
                <a:rPr sz="1000" i="1" spc="-10" dirty="0">
                  <a:latin typeface="+mj-lt"/>
                  <a:cs typeface="Arial"/>
                </a:rPr>
                <a:t>ant,</a:t>
              </a:r>
              <a:r>
                <a:rPr sz="1000" i="1" spc="10" dirty="0">
                  <a:latin typeface="+mj-lt"/>
                  <a:cs typeface="Arial"/>
                </a:rPr>
                <a:t> </a:t>
              </a:r>
              <a:r>
                <a:rPr sz="1000" i="1" spc="-10" dirty="0">
                  <a:latin typeface="+mj-lt"/>
                  <a:cs typeface="Arial"/>
                </a:rPr>
                <a:t>our e</a:t>
              </a:r>
              <a:r>
                <a:rPr sz="1000" i="1" spc="-25" dirty="0">
                  <a:latin typeface="+mj-lt"/>
                  <a:cs typeface="Arial"/>
                </a:rPr>
                <a:t>m</a:t>
              </a:r>
              <a:r>
                <a:rPr sz="1000" i="1" spc="-10" dirty="0">
                  <a:latin typeface="+mj-lt"/>
                  <a:cs typeface="Arial"/>
                </a:rPr>
                <a:t>p</a:t>
              </a:r>
              <a:r>
                <a:rPr sz="1000" i="1" dirty="0">
                  <a:latin typeface="+mj-lt"/>
                  <a:cs typeface="Arial"/>
                </a:rPr>
                <a:t>l</a:t>
              </a:r>
              <a:r>
                <a:rPr sz="1000" i="1" spc="-10" dirty="0">
                  <a:latin typeface="+mj-lt"/>
                  <a:cs typeface="Arial"/>
                </a:rPr>
                <a:t>o</a:t>
              </a:r>
              <a:r>
                <a:rPr sz="1000" i="1" spc="-5" dirty="0">
                  <a:latin typeface="+mj-lt"/>
                  <a:cs typeface="Arial"/>
                </a:rPr>
                <a:t>y</a:t>
              </a:r>
              <a:r>
                <a:rPr sz="1000" i="1" spc="-10" dirty="0">
                  <a:latin typeface="+mj-lt"/>
                  <a:cs typeface="Arial"/>
                </a:rPr>
                <a:t>ees</a:t>
              </a:r>
              <a:r>
                <a:rPr sz="1000" i="1" spc="5" dirty="0">
                  <a:latin typeface="+mj-lt"/>
                  <a:cs typeface="Arial"/>
                </a:rPr>
                <a:t> </a:t>
              </a:r>
              <a:r>
                <a:rPr sz="1000" i="1" spc="-25" dirty="0">
                  <a:latin typeface="+mj-lt"/>
                  <a:cs typeface="Arial"/>
                </a:rPr>
                <a:t>m</a:t>
              </a:r>
              <a:r>
                <a:rPr sz="1000" i="1" spc="-10" dirty="0">
                  <a:latin typeface="+mj-lt"/>
                  <a:cs typeface="Arial"/>
                </a:rPr>
                <a:t>u</a:t>
              </a:r>
              <a:r>
                <a:rPr sz="1000" i="1" spc="-5" dirty="0">
                  <a:latin typeface="+mj-lt"/>
                  <a:cs typeface="Arial"/>
                </a:rPr>
                <a:t>st</a:t>
              </a:r>
              <a:r>
                <a:rPr sz="1000" i="1" spc="20" dirty="0">
                  <a:latin typeface="+mj-lt"/>
                  <a:cs typeface="Arial"/>
                </a:rPr>
                <a:t> </a:t>
              </a:r>
              <a:r>
                <a:rPr sz="1000" i="1" spc="-10" dirty="0">
                  <a:latin typeface="+mj-lt"/>
                  <a:cs typeface="Arial"/>
                </a:rPr>
                <a:t>e</a:t>
              </a:r>
              <a:r>
                <a:rPr sz="1000" i="1" spc="-25" dirty="0">
                  <a:latin typeface="+mj-lt"/>
                  <a:cs typeface="Arial"/>
                </a:rPr>
                <a:t>m</a:t>
              </a:r>
              <a:r>
                <a:rPr sz="1000" i="1" spc="-10" dirty="0">
                  <a:latin typeface="+mj-lt"/>
                  <a:cs typeface="Arial"/>
                </a:rPr>
                <a:t>b</a:t>
              </a:r>
              <a:r>
                <a:rPr sz="1000" i="1" spc="-15" dirty="0">
                  <a:latin typeface="+mj-lt"/>
                  <a:cs typeface="Arial"/>
                </a:rPr>
                <a:t>r</a:t>
              </a:r>
              <a:r>
                <a:rPr sz="1000" i="1" spc="-10" dirty="0">
                  <a:latin typeface="+mj-lt"/>
                  <a:cs typeface="Arial"/>
                </a:rPr>
                <a:t>a</a:t>
              </a:r>
              <a:r>
                <a:rPr sz="1000" i="1" spc="-5" dirty="0">
                  <a:latin typeface="+mj-lt"/>
                  <a:cs typeface="Arial"/>
                </a:rPr>
                <a:t>c</a:t>
              </a:r>
              <a:r>
                <a:rPr sz="1000" i="1" spc="-10" dirty="0">
                  <a:latin typeface="+mj-lt"/>
                  <a:cs typeface="Arial"/>
                </a:rPr>
                <a:t>e</a:t>
              </a:r>
              <a:r>
                <a:rPr sz="1000" i="1" spc="35" dirty="0">
                  <a:latin typeface="+mj-lt"/>
                  <a:cs typeface="Arial"/>
                </a:rPr>
                <a:t> </a:t>
              </a:r>
              <a:r>
                <a:rPr sz="1000" i="1" spc="-10" dirty="0">
                  <a:latin typeface="+mj-lt"/>
                  <a:cs typeface="Arial"/>
                </a:rPr>
                <a:t>a</a:t>
              </a:r>
              <a:r>
                <a:rPr sz="1000" i="1" spc="-5" dirty="0">
                  <a:latin typeface="+mj-lt"/>
                  <a:cs typeface="Arial"/>
                </a:rPr>
                <a:t> c</a:t>
              </a:r>
              <a:r>
                <a:rPr sz="1000" i="1" spc="-10" dirty="0">
                  <a:latin typeface="+mj-lt"/>
                  <a:cs typeface="Arial"/>
                </a:rPr>
                <a:t>u</a:t>
              </a:r>
              <a:r>
                <a:rPr sz="1000" i="1" dirty="0">
                  <a:latin typeface="+mj-lt"/>
                  <a:cs typeface="Arial"/>
                </a:rPr>
                <a:t>l</a:t>
              </a:r>
              <a:r>
                <a:rPr sz="1000" i="1" spc="-10" dirty="0">
                  <a:latin typeface="+mj-lt"/>
                  <a:cs typeface="Arial"/>
                </a:rPr>
                <a:t>tu</a:t>
              </a:r>
              <a:r>
                <a:rPr sz="1000" i="1" spc="-15" dirty="0">
                  <a:latin typeface="+mj-lt"/>
                  <a:cs typeface="Arial"/>
                </a:rPr>
                <a:t>r</a:t>
              </a:r>
              <a:r>
                <a:rPr sz="1000" i="1" spc="-10" dirty="0">
                  <a:latin typeface="+mj-lt"/>
                  <a:cs typeface="Arial"/>
                </a:rPr>
                <a:t>e</a:t>
              </a:r>
              <a:r>
                <a:rPr sz="1000" i="1" spc="10" dirty="0">
                  <a:latin typeface="+mj-lt"/>
                  <a:cs typeface="Arial"/>
                </a:rPr>
                <a:t> </a:t>
              </a:r>
              <a:r>
                <a:rPr sz="1000" i="1" spc="-10" dirty="0">
                  <a:latin typeface="+mj-lt"/>
                  <a:cs typeface="Arial"/>
                </a:rPr>
                <a:t>of</a:t>
              </a:r>
              <a:r>
                <a:rPr sz="1000" i="1" spc="-5" dirty="0">
                  <a:latin typeface="+mj-lt"/>
                  <a:cs typeface="Arial"/>
                </a:rPr>
                <a:t> </a:t>
              </a:r>
              <a:r>
                <a:rPr sz="1000" i="1" dirty="0">
                  <a:latin typeface="+mj-lt"/>
                  <a:cs typeface="Arial"/>
                </a:rPr>
                <a:t>i</a:t>
              </a:r>
              <a:r>
                <a:rPr sz="1000" i="1" spc="-10" dirty="0">
                  <a:latin typeface="+mj-lt"/>
                  <a:cs typeface="Arial"/>
                </a:rPr>
                <a:t>nno</a:t>
              </a:r>
              <a:r>
                <a:rPr sz="1000" i="1" spc="-5" dirty="0">
                  <a:latin typeface="+mj-lt"/>
                  <a:cs typeface="Arial"/>
                </a:rPr>
                <a:t>v</a:t>
              </a:r>
              <a:r>
                <a:rPr sz="1000" i="1" spc="-10" dirty="0">
                  <a:latin typeface="+mj-lt"/>
                  <a:cs typeface="Arial"/>
                </a:rPr>
                <a:t>at</a:t>
              </a:r>
              <a:r>
                <a:rPr sz="1000" i="1" dirty="0">
                  <a:latin typeface="+mj-lt"/>
                  <a:cs typeface="Arial"/>
                </a:rPr>
                <a:t>i</a:t>
              </a:r>
              <a:r>
                <a:rPr sz="1000" i="1" spc="-10" dirty="0">
                  <a:latin typeface="+mj-lt"/>
                  <a:cs typeface="Arial"/>
                </a:rPr>
                <a:t>on</a:t>
              </a:r>
              <a:r>
                <a:rPr sz="1000" i="1" spc="-15" dirty="0">
                  <a:latin typeface="+mj-lt"/>
                  <a:cs typeface="Arial"/>
                </a:rPr>
                <a:t> </a:t>
              </a:r>
              <a:r>
                <a:rPr sz="1000" i="1" spc="-10" dirty="0">
                  <a:latin typeface="+mj-lt"/>
                  <a:cs typeface="Arial"/>
                </a:rPr>
                <a:t>and</a:t>
              </a:r>
              <a:r>
                <a:rPr sz="1000" i="1" spc="-5" dirty="0">
                  <a:latin typeface="+mj-lt"/>
                  <a:cs typeface="Arial"/>
                </a:rPr>
                <a:t> </a:t>
              </a:r>
              <a:r>
                <a:rPr sz="1000" i="1" spc="-10" dirty="0">
                  <a:latin typeface="+mj-lt"/>
                  <a:cs typeface="Arial"/>
                </a:rPr>
                <a:t>be</a:t>
              </a:r>
              <a:r>
                <a:rPr sz="1000" i="1" spc="10" dirty="0">
                  <a:latin typeface="+mj-lt"/>
                  <a:cs typeface="Arial"/>
                </a:rPr>
                <a:t> </a:t>
              </a:r>
              <a:r>
                <a:rPr sz="1000" i="1" dirty="0" err="1">
                  <a:latin typeface="+mj-lt"/>
                  <a:cs typeface="Arial"/>
                </a:rPr>
                <a:t>i</a:t>
              </a:r>
              <a:r>
                <a:rPr sz="1000" i="1" spc="-10" dirty="0" err="1">
                  <a:latin typeface="+mj-lt"/>
                  <a:cs typeface="Arial"/>
                </a:rPr>
                <a:t>nt</a:t>
              </a:r>
              <a:r>
                <a:rPr sz="1000" i="1" spc="-15" dirty="0" err="1">
                  <a:latin typeface="+mj-lt"/>
                  <a:cs typeface="Arial"/>
                </a:rPr>
                <a:t>r</a:t>
              </a:r>
              <a:r>
                <a:rPr sz="1000" i="1" spc="-10" dirty="0" err="1">
                  <a:latin typeface="+mj-lt"/>
                  <a:cs typeface="Arial"/>
                </a:rPr>
                <a:t>ap</a:t>
              </a:r>
              <a:r>
                <a:rPr sz="1000" i="1" spc="-15" dirty="0" err="1">
                  <a:latin typeface="+mj-lt"/>
                  <a:cs typeface="Arial"/>
                </a:rPr>
                <a:t>r</a:t>
              </a:r>
              <a:r>
                <a:rPr sz="1000" i="1" spc="-10" dirty="0" err="1">
                  <a:latin typeface="+mj-lt"/>
                  <a:cs typeface="Arial"/>
                </a:rPr>
                <a:t>eneu</a:t>
              </a:r>
              <a:r>
                <a:rPr sz="1000" i="1" spc="-15" dirty="0" err="1">
                  <a:latin typeface="+mj-lt"/>
                  <a:cs typeface="Arial"/>
                </a:rPr>
                <a:t>r</a:t>
              </a:r>
              <a:r>
                <a:rPr sz="1000" i="1" spc="-5" dirty="0" err="1">
                  <a:latin typeface="+mj-lt"/>
                  <a:cs typeface="Arial"/>
                </a:rPr>
                <a:t>s</a:t>
              </a:r>
              <a:r>
                <a:rPr sz="1000" i="1" spc="-5" dirty="0">
                  <a:latin typeface="+mj-lt"/>
                  <a:cs typeface="Arial"/>
                </a:rPr>
                <a:t>.</a:t>
              </a:r>
              <a:endParaRPr sz="1000" dirty="0">
                <a:latin typeface="+mj-lt"/>
                <a:cs typeface="Arial"/>
              </a:endParaRPr>
            </a:p>
            <a:p>
              <a:pPr>
                <a:lnSpc>
                  <a:spcPct val="100000"/>
                </a:lnSpc>
                <a:spcBef>
                  <a:spcPts val="22"/>
                </a:spcBef>
              </a:pPr>
              <a:endParaRPr sz="1000" dirty="0">
                <a:latin typeface="+mj-lt"/>
                <a:cs typeface="Times New Roman"/>
              </a:endParaRPr>
            </a:p>
            <a:p>
              <a:pPr marL="469265">
                <a:lnSpc>
                  <a:spcPct val="100000"/>
                </a:lnSpc>
              </a:pPr>
              <a:r>
                <a:rPr sz="1000" i="1" spc="-10" dirty="0">
                  <a:latin typeface="+mj-lt"/>
                  <a:cs typeface="Arial"/>
                </a:rPr>
                <a:t>-</a:t>
              </a:r>
              <a:r>
                <a:rPr sz="1000" i="1" spc="5" dirty="0">
                  <a:latin typeface="+mj-lt"/>
                  <a:cs typeface="Arial"/>
                </a:rPr>
                <a:t> </a:t>
              </a:r>
              <a:r>
                <a:rPr sz="1000" i="1" spc="-20" dirty="0">
                  <a:latin typeface="+mj-lt"/>
                  <a:cs typeface="Arial"/>
                </a:rPr>
                <a:t>D</a:t>
              </a:r>
              <a:r>
                <a:rPr sz="1000" i="1" spc="-10" dirty="0">
                  <a:latin typeface="+mj-lt"/>
                  <a:cs typeface="Arial"/>
                </a:rPr>
                <a:t>a</a:t>
              </a:r>
              <a:r>
                <a:rPr sz="1000" i="1" spc="-5" dirty="0">
                  <a:latin typeface="+mj-lt"/>
                  <a:cs typeface="Arial"/>
                </a:rPr>
                <a:t>v</a:t>
              </a:r>
              <a:r>
                <a:rPr sz="1000" i="1" spc="-10" dirty="0">
                  <a:latin typeface="+mj-lt"/>
                  <a:cs typeface="Arial"/>
                </a:rPr>
                <a:t>e</a:t>
              </a:r>
              <a:r>
                <a:rPr sz="1000" i="1" spc="-5" dirty="0">
                  <a:latin typeface="+mj-lt"/>
                  <a:cs typeface="Arial"/>
                </a:rPr>
                <a:t> </a:t>
              </a:r>
              <a:r>
                <a:rPr sz="1000" i="1" spc="-25" dirty="0">
                  <a:latin typeface="+mj-lt"/>
                  <a:cs typeface="Arial"/>
                </a:rPr>
                <a:t>G</a:t>
              </a:r>
              <a:r>
                <a:rPr sz="1000" i="1" dirty="0">
                  <a:latin typeface="+mj-lt"/>
                  <a:cs typeface="Arial"/>
                </a:rPr>
                <a:t>l</a:t>
              </a:r>
              <a:r>
                <a:rPr sz="1000" i="1" spc="-10" dirty="0">
                  <a:latin typeface="+mj-lt"/>
                  <a:cs typeface="Arial"/>
                </a:rPr>
                <a:t>edh</a:t>
              </a:r>
              <a:r>
                <a:rPr sz="1000" i="1" dirty="0">
                  <a:latin typeface="+mj-lt"/>
                  <a:cs typeface="Arial"/>
                </a:rPr>
                <a:t>ill</a:t>
              </a:r>
              <a:r>
                <a:rPr sz="1000" i="1" spc="-5" dirty="0">
                  <a:latin typeface="+mj-lt"/>
                  <a:cs typeface="Arial"/>
                </a:rPr>
                <a:t>,</a:t>
              </a:r>
              <a:r>
                <a:rPr sz="1000" i="1" spc="-15" dirty="0">
                  <a:latin typeface="+mj-lt"/>
                  <a:cs typeface="Arial"/>
                </a:rPr>
                <a:t> </a:t>
              </a:r>
              <a:r>
                <a:rPr sz="1000" i="1" spc="-20" dirty="0">
                  <a:latin typeface="+mj-lt"/>
                  <a:cs typeface="Arial"/>
                </a:rPr>
                <a:t>D</a:t>
              </a:r>
              <a:r>
                <a:rPr sz="1000" i="1" spc="-15" dirty="0">
                  <a:latin typeface="+mj-lt"/>
                  <a:cs typeface="Arial"/>
                </a:rPr>
                <a:t>BS</a:t>
              </a:r>
              <a:r>
                <a:rPr sz="1000" i="1" spc="-10" dirty="0">
                  <a:latin typeface="+mj-lt"/>
                  <a:cs typeface="Arial"/>
                </a:rPr>
                <a:t> </a:t>
              </a:r>
              <a:r>
                <a:rPr sz="1000" i="1" spc="-20" dirty="0">
                  <a:latin typeface="+mj-lt"/>
                  <a:cs typeface="Arial"/>
                </a:rPr>
                <a:t>H</a:t>
              </a:r>
              <a:r>
                <a:rPr sz="1000" i="1" spc="-10" dirty="0">
                  <a:latin typeface="+mj-lt"/>
                  <a:cs typeface="Arial"/>
                </a:rPr>
                <a:t>ead</a:t>
              </a:r>
              <a:r>
                <a:rPr sz="1000" i="1" spc="10" dirty="0">
                  <a:latin typeface="+mj-lt"/>
                  <a:cs typeface="Arial"/>
                </a:rPr>
                <a:t> </a:t>
              </a:r>
              <a:r>
                <a:rPr sz="1000" i="1" spc="-10" dirty="0">
                  <a:latin typeface="+mj-lt"/>
                  <a:cs typeface="Arial"/>
                </a:rPr>
                <a:t>of</a:t>
              </a:r>
              <a:r>
                <a:rPr sz="1000" i="1" spc="10" dirty="0">
                  <a:latin typeface="+mj-lt"/>
                  <a:cs typeface="Arial"/>
                </a:rPr>
                <a:t> </a:t>
              </a:r>
              <a:r>
                <a:rPr sz="1000" i="1" spc="-25" dirty="0" smtClean="0">
                  <a:latin typeface="+mj-lt"/>
                  <a:cs typeface="Arial"/>
                </a:rPr>
                <a:t>G</a:t>
              </a:r>
              <a:r>
                <a:rPr sz="1000" i="1" spc="-15" dirty="0" smtClean="0">
                  <a:latin typeface="+mj-lt"/>
                  <a:cs typeface="Arial"/>
                </a:rPr>
                <a:t>r</a:t>
              </a:r>
              <a:r>
                <a:rPr sz="1000" i="1" spc="-10" dirty="0" smtClean="0">
                  <a:latin typeface="+mj-lt"/>
                  <a:cs typeface="Arial"/>
                </a:rPr>
                <a:t>oup</a:t>
              </a:r>
              <a:r>
                <a:rPr lang="en-US" sz="1000" i="1" spc="-10" dirty="0" smtClean="0">
                  <a:latin typeface="+mj-lt"/>
                  <a:cs typeface="Arial"/>
                </a:rPr>
                <a:t> </a:t>
              </a:r>
              <a:r>
                <a:rPr sz="1000" i="1" spc="-160" dirty="0" smtClean="0">
                  <a:latin typeface="+mj-lt"/>
                  <a:cs typeface="Arial"/>
                </a:rPr>
                <a:t>T</a:t>
              </a:r>
              <a:r>
                <a:rPr sz="1000" i="1" spc="-10" dirty="0" smtClean="0">
                  <a:latin typeface="+mj-lt"/>
                  <a:cs typeface="Arial"/>
                </a:rPr>
                <a:t>e</a:t>
              </a:r>
              <a:r>
                <a:rPr sz="1000" i="1" spc="-5" dirty="0" smtClean="0">
                  <a:latin typeface="+mj-lt"/>
                  <a:cs typeface="Arial"/>
                </a:rPr>
                <a:t>c</a:t>
              </a:r>
              <a:r>
                <a:rPr sz="1000" i="1" spc="-10" dirty="0" smtClean="0">
                  <a:latin typeface="+mj-lt"/>
                  <a:cs typeface="Arial"/>
                </a:rPr>
                <a:t>hno</a:t>
              </a:r>
              <a:r>
                <a:rPr sz="1000" i="1" dirty="0" smtClean="0">
                  <a:latin typeface="+mj-lt"/>
                  <a:cs typeface="Arial"/>
                </a:rPr>
                <a:t>l</a:t>
              </a:r>
              <a:r>
                <a:rPr sz="1000" i="1" spc="-10" dirty="0" smtClean="0">
                  <a:latin typeface="+mj-lt"/>
                  <a:cs typeface="Arial"/>
                </a:rPr>
                <a:t>ogy </a:t>
              </a:r>
              <a:r>
                <a:rPr sz="1000" i="1" spc="-15" dirty="0">
                  <a:latin typeface="+mj-lt"/>
                  <a:cs typeface="Arial"/>
                </a:rPr>
                <a:t>&amp;</a:t>
              </a:r>
              <a:r>
                <a:rPr sz="1000" i="1" dirty="0">
                  <a:latin typeface="+mj-lt"/>
                  <a:cs typeface="Arial"/>
                </a:rPr>
                <a:t> </a:t>
              </a:r>
              <a:r>
                <a:rPr sz="1000" i="1" spc="-25" dirty="0">
                  <a:latin typeface="+mj-lt"/>
                  <a:cs typeface="Arial"/>
                </a:rPr>
                <a:t>O</a:t>
              </a:r>
              <a:r>
                <a:rPr sz="1000" i="1" spc="-10" dirty="0">
                  <a:latin typeface="+mj-lt"/>
                  <a:cs typeface="Arial"/>
                </a:rPr>
                <a:t>pe</a:t>
              </a:r>
              <a:r>
                <a:rPr sz="1000" i="1" spc="-15" dirty="0">
                  <a:latin typeface="+mj-lt"/>
                  <a:cs typeface="Arial"/>
                </a:rPr>
                <a:t>r</a:t>
              </a:r>
              <a:r>
                <a:rPr sz="1000" i="1" spc="-10" dirty="0">
                  <a:latin typeface="+mj-lt"/>
                  <a:cs typeface="Arial"/>
                </a:rPr>
                <a:t>at</a:t>
              </a:r>
              <a:r>
                <a:rPr sz="1000" i="1" dirty="0">
                  <a:latin typeface="+mj-lt"/>
                  <a:cs typeface="Arial"/>
                </a:rPr>
                <a:t>i</a:t>
              </a:r>
              <a:r>
                <a:rPr sz="1000" i="1" spc="-10" dirty="0">
                  <a:latin typeface="+mj-lt"/>
                  <a:cs typeface="Arial"/>
                </a:rPr>
                <a:t>ons</a:t>
              </a:r>
              <a:endParaRPr sz="1000" dirty="0">
                <a:latin typeface="+mj-lt"/>
                <a:cs typeface="Arial"/>
              </a:endParaRPr>
            </a:p>
          </p:txBody>
        </p:sp>
      </p:grpSp>
      <p:pic>
        <p:nvPicPr>
          <p:cNvPr id="20" name="Picture 19"/>
          <p:cNvPicPr>
            <a:picLocks noChangeAspect="1"/>
          </p:cNvPicPr>
          <p:nvPr/>
        </p:nvPicPr>
        <p:blipFill>
          <a:blip r:embed="rId14"/>
          <a:stretch>
            <a:fillRect/>
          </a:stretch>
        </p:blipFill>
        <p:spPr>
          <a:xfrm>
            <a:off x="2462195" y="3515659"/>
            <a:ext cx="2497833" cy="1847415"/>
          </a:xfrm>
          <a:prstGeom prst="rect">
            <a:avLst/>
          </a:prstGeom>
        </p:spPr>
      </p:pic>
      <p:sp>
        <p:nvSpPr>
          <p:cNvPr id="70" name="TextBox 69"/>
          <p:cNvSpPr txBox="1"/>
          <p:nvPr/>
        </p:nvSpPr>
        <p:spPr>
          <a:xfrm>
            <a:off x="2439512" y="5388551"/>
            <a:ext cx="2070564" cy="184666"/>
          </a:xfrm>
          <a:prstGeom prst="rect">
            <a:avLst/>
          </a:prstGeom>
          <a:noFill/>
        </p:spPr>
        <p:txBody>
          <a:bodyPr wrap="square" lIns="0" tIns="0" rIns="0" bIns="0" rtlCol="0">
            <a:spAutoFit/>
          </a:bodyPr>
          <a:lstStyle/>
          <a:p>
            <a:r>
              <a:rPr lang="en-US" sz="1200" b="1" dirty="0" smtClean="0">
                <a:latin typeface="+mj-lt"/>
                <a:cs typeface="Arial" pitchFamily="34" charset="0"/>
              </a:rPr>
              <a:t>DBS Innovation lab</a:t>
            </a:r>
            <a:endParaRPr lang="en-GB" sz="1200" b="1" dirty="0" smtClean="0">
              <a:latin typeface="+mj-lt"/>
              <a:cs typeface="Arial" pitchFamily="34" charset="0"/>
            </a:endParaRPr>
          </a:p>
        </p:txBody>
      </p:sp>
      <p:sp>
        <p:nvSpPr>
          <p:cNvPr id="35" name="Rectangle 34">
            <a:hlinkClick r:id="rId15" action="ppaction://hlinksldjump"/>
          </p:cNvPr>
          <p:cNvSpPr/>
          <p:nvPr/>
        </p:nvSpPr>
        <p:spPr>
          <a:xfrm>
            <a:off x="10984872" y="6479716"/>
            <a:ext cx="731520" cy="381939"/>
          </a:xfrm>
          <a:prstGeom prst="rect">
            <a:avLst/>
          </a:prstGeom>
          <a:solidFill>
            <a:srgbClr val="EAAA00"/>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b="1" dirty="0" smtClean="0">
                <a:solidFill>
                  <a:schemeClr val="tx1"/>
                </a:solidFill>
              </a:rPr>
              <a:t>Back</a:t>
            </a:r>
            <a:endParaRPr lang="en-GB" b="1" dirty="0">
              <a:solidFill>
                <a:schemeClr val="tx1"/>
              </a:solidFill>
            </a:endParaRPr>
          </a:p>
        </p:txBody>
      </p:sp>
    </p:spTree>
    <p:extLst>
      <p:ext uri="{BB962C8B-B14F-4D97-AF65-F5344CB8AC3E}">
        <p14:creationId xmlns:p14="http://schemas.microsoft.com/office/powerpoint/2010/main" val="21255326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56887" name="think-cell Slide" r:id="rId6" imgW="663" imgH="659" progId="TCLayout.ActiveDocument.1">
                  <p:embed/>
                </p:oleObj>
              </mc:Choice>
              <mc:Fallback>
                <p:oleObj name="think-cell Slide" r:id="rId6" imgW="663" imgH="659" progId="TCLayout.ActiveDocument.1">
                  <p:embed/>
                  <p:pic>
                    <p:nvPicPr>
                      <p:cNvPr id="0" name=""/>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2" name="Rectangle 1" hidden="1"/>
          <p:cNvSpPr/>
          <p:nvPr>
            <p:custDataLst>
              <p:tags r:id="rId3"/>
            </p:custDataLst>
          </p:nvPr>
        </p:nvSpPr>
        <p:spPr>
          <a:xfrm>
            <a:off x="0" y="0"/>
            <a:ext cx="158750" cy="15875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spcBef>
                <a:spcPct val="0"/>
              </a:spcBef>
              <a:spcAft>
                <a:spcPct val="0"/>
              </a:spcAft>
            </a:pPr>
            <a:endParaRPr lang="en-US" sz="3600" dirty="0">
              <a:solidFill>
                <a:srgbClr val="FFFFFF"/>
              </a:solidFill>
              <a:latin typeface="KPMG Extralight" panose="020B0303030202040204" pitchFamily="34" charset="0"/>
              <a:sym typeface="KPMG Extralight" panose="020B0303030202040204" pitchFamily="34" charset="0"/>
            </a:endParaRPr>
          </a:p>
        </p:txBody>
      </p:sp>
      <p:sp>
        <p:nvSpPr>
          <p:cNvPr id="118" name="Title 2"/>
          <p:cNvSpPr txBox="1">
            <a:spLocks/>
          </p:cNvSpPr>
          <p:nvPr/>
        </p:nvSpPr>
        <p:spPr>
          <a:xfrm>
            <a:off x="879206" y="864044"/>
            <a:ext cx="7463515" cy="2232265"/>
          </a:xfrm>
          <a:prstGeom prst="rect">
            <a:avLst/>
          </a:prstGeom>
        </p:spPr>
        <p:txBody>
          <a:bodyPr anchor="t" anchorCtr="0"/>
          <a:lstStyle>
            <a:lvl1pPr algn="l" defTabSz="890789" rtl="0" eaLnBrk="1" latinLnBrk="0" hangingPunct="1">
              <a:lnSpc>
                <a:spcPct val="70000"/>
              </a:lnSpc>
              <a:spcBef>
                <a:spcPct val="0"/>
              </a:spcBef>
              <a:buNone/>
              <a:defRPr kumimoji="0" lang="en-GB" sz="8800" b="0" i="0" u="none" strike="noStrike" kern="1200" cap="none" spc="0" normalizeH="0" baseline="0" noProof="0">
                <a:ln>
                  <a:noFill/>
                </a:ln>
                <a:solidFill>
                  <a:srgbClr val="FFFFFF"/>
                </a:solidFill>
                <a:effectLst/>
                <a:uLnTx/>
                <a:uFillTx/>
                <a:latin typeface="KPMG Extralight"/>
                <a:ea typeface="+mj-ea"/>
                <a:cs typeface="KPMG Extralight"/>
              </a:defRPr>
            </a:lvl1pPr>
            <a:lvl2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2pPr>
            <a:lvl3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3pPr>
            <a:lvl4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4pPr>
            <a:lvl5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5pPr>
            <a:lvl6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6pPr>
            <a:lvl7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7pPr>
            <a:lvl8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8pPr>
            <a:lvl9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9pPr>
          </a:lstStyle>
          <a:p>
            <a:pPr>
              <a:lnSpc>
                <a:spcPct val="100000"/>
              </a:lnSpc>
            </a:pPr>
            <a:r>
              <a:rPr lang="en-US" sz="3600" b="1" dirty="0" smtClean="0"/>
              <a:t>Appendix</a:t>
            </a:r>
            <a:br>
              <a:rPr lang="en-US" sz="3600" b="1" dirty="0" smtClean="0"/>
            </a:br>
            <a:endParaRPr lang="en-US" sz="3600" b="1" dirty="0" smtClean="0"/>
          </a:p>
          <a:p>
            <a:pPr>
              <a:lnSpc>
                <a:spcPct val="100000"/>
              </a:lnSpc>
            </a:pPr>
            <a:r>
              <a:rPr lang="en-US" sz="2800" dirty="0" smtClean="0">
                <a:solidFill>
                  <a:schemeClr val="bg1"/>
                </a:solidFill>
              </a:rPr>
              <a:t>VII. Technology Enablement</a:t>
            </a:r>
            <a:endParaRPr lang="en-US" sz="2800" dirty="0">
              <a:solidFill>
                <a:schemeClr val="bg1"/>
              </a:solidFill>
            </a:endParaRPr>
          </a:p>
        </p:txBody>
      </p:sp>
    </p:spTree>
    <p:extLst>
      <p:ext uri="{BB962C8B-B14F-4D97-AF65-F5344CB8AC3E}">
        <p14:creationId xmlns:p14="http://schemas.microsoft.com/office/powerpoint/2010/main" val="2199107477"/>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TextBox 87"/>
          <p:cNvSpPr txBox="1"/>
          <p:nvPr/>
        </p:nvSpPr>
        <p:spPr>
          <a:xfrm>
            <a:off x="333428" y="1606516"/>
            <a:ext cx="5029157" cy="3596709"/>
          </a:xfrm>
          <a:prstGeom prst="roundRect">
            <a:avLst/>
          </a:prstGeom>
          <a:noFill/>
          <a:ln w="19050">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54610" rIns="0" bIns="54610" rtlCol="0" anchor="t"/>
          <a:lstStyle>
            <a:defPPr>
              <a:defRPr lang="en-US"/>
            </a:defPPr>
            <a:lvl1pPr algn="ctr">
              <a:defRPr sz="2800">
                <a:solidFill>
                  <a:schemeClr val="tx2"/>
                </a:solidFill>
                <a:latin typeface="Cambria" panose="02040503050406030204" pitchFamily="18" charset="0"/>
                <a:cs typeface="Calibr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lgn="l"/>
            <a:endParaRPr lang="en-US" sz="1400" dirty="0" smtClean="0">
              <a:solidFill>
                <a:srgbClr val="000000"/>
              </a:solidFill>
              <a:latin typeface="Univers 45 Light"/>
              <a:cs typeface="Arial" pitchFamily="34" charset="0"/>
            </a:endParaRPr>
          </a:p>
        </p:txBody>
      </p:sp>
      <p:sp>
        <p:nvSpPr>
          <p:cNvPr id="67" name="TextBox 66"/>
          <p:cNvSpPr txBox="1"/>
          <p:nvPr/>
        </p:nvSpPr>
        <p:spPr>
          <a:xfrm>
            <a:off x="129474" y="211341"/>
            <a:ext cx="2893125" cy="615553"/>
          </a:xfrm>
          <a:prstGeom prst="rect">
            <a:avLst/>
          </a:prstGeom>
          <a:noFill/>
        </p:spPr>
        <p:txBody>
          <a:bodyPr wrap="square" lIns="0" tIns="0" rIns="0" bIns="0" rtlCol="0">
            <a:spAutoFit/>
          </a:bodyPr>
          <a:lstStyle/>
          <a:p>
            <a:r>
              <a:rPr lang="en-US" sz="4000" b="1" dirty="0" smtClean="0">
                <a:solidFill>
                  <a:schemeClr val="bg1"/>
                </a:solidFill>
                <a:latin typeface="KPMG Extralight" panose="020B0303030202040204" pitchFamily="34" charset="0"/>
                <a:cs typeface="Arial" pitchFamily="34" charset="0"/>
              </a:rPr>
              <a:t>Co creation</a:t>
            </a:r>
            <a:endParaRPr lang="en-GB" sz="4000" b="1" dirty="0" smtClean="0">
              <a:solidFill>
                <a:schemeClr val="bg1"/>
              </a:solidFill>
              <a:latin typeface="KPMG Extralight" panose="020B0303030202040204" pitchFamily="34" charset="0"/>
              <a:cs typeface="Arial" pitchFamily="34" charset="0"/>
            </a:endParaRPr>
          </a:p>
        </p:txBody>
      </p:sp>
      <p:sp>
        <p:nvSpPr>
          <p:cNvPr id="21" name="Title 2"/>
          <p:cNvSpPr txBox="1">
            <a:spLocks/>
          </p:cNvSpPr>
          <p:nvPr/>
        </p:nvSpPr>
        <p:spPr>
          <a:xfrm>
            <a:off x="350680" y="204811"/>
            <a:ext cx="11440885" cy="538505"/>
          </a:xfrm>
          <a:prstGeom prst="rect">
            <a:avLst/>
          </a:prstGeom>
        </p:spPr>
        <p:txBody>
          <a:bodyPr lIns="0" rIns="0"/>
          <a:lstStyle>
            <a:lvl1pPr algn="l" defTabSz="890789" rtl="0" eaLnBrk="1" latinLnBrk="0" hangingPunct="1">
              <a:lnSpc>
                <a:spcPct val="70000"/>
              </a:lnSpc>
              <a:spcBef>
                <a:spcPct val="0"/>
              </a:spcBef>
              <a:buNone/>
              <a:defRPr kumimoji="0" lang="en-GB" sz="4400" b="0" i="0" u="none" strike="noStrike" kern="1200" cap="none" spc="0" normalizeH="0" baseline="0" noProof="0">
                <a:ln>
                  <a:noFill/>
                </a:ln>
                <a:solidFill>
                  <a:srgbClr val="00338D"/>
                </a:solidFill>
                <a:effectLst/>
                <a:uLnTx/>
                <a:uFillTx/>
                <a:latin typeface="KPMG Extralight" panose="020B0303030202040204" pitchFamily="34" charset="0"/>
                <a:ea typeface="+mj-ea"/>
                <a:cs typeface="+mj-cs"/>
              </a:defRPr>
            </a:lvl1pPr>
            <a:lvl2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2pPr>
            <a:lvl3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3pPr>
            <a:lvl4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4pPr>
            <a:lvl5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5pPr>
            <a:lvl6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6pPr>
            <a:lvl7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7pPr>
            <a:lvl8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8pPr>
            <a:lvl9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9pPr>
          </a:lstStyle>
          <a:p>
            <a:r>
              <a:rPr lang="en-US" dirty="0" smtClean="0"/>
              <a:t>Technology Enablement – API</a:t>
            </a:r>
            <a:endParaRPr lang="en-US" dirty="0"/>
          </a:p>
        </p:txBody>
      </p:sp>
      <p:sp>
        <p:nvSpPr>
          <p:cNvPr id="10" name="object 15"/>
          <p:cNvSpPr/>
          <p:nvPr/>
        </p:nvSpPr>
        <p:spPr>
          <a:xfrm>
            <a:off x="717415" y="1985766"/>
            <a:ext cx="1050290" cy="1049020"/>
          </a:xfrm>
          <a:custGeom>
            <a:avLst/>
            <a:gdLst/>
            <a:ahLst/>
            <a:cxnLst/>
            <a:rect l="l" t="t" r="r" b="b"/>
            <a:pathLst>
              <a:path w="1050289" h="1049020">
                <a:moveTo>
                  <a:pt x="0" y="524256"/>
                </a:moveTo>
                <a:lnTo>
                  <a:pt x="2145" y="476538"/>
                </a:lnTo>
                <a:lnTo>
                  <a:pt x="8458" y="430021"/>
                </a:lnTo>
                <a:lnTo>
                  <a:pt x="18754" y="384889"/>
                </a:lnTo>
                <a:lnTo>
                  <a:pt x="32847" y="341327"/>
                </a:lnTo>
                <a:lnTo>
                  <a:pt x="50551" y="299521"/>
                </a:lnTo>
                <a:lnTo>
                  <a:pt x="71681" y="259655"/>
                </a:lnTo>
                <a:lnTo>
                  <a:pt x="96052" y="221915"/>
                </a:lnTo>
                <a:lnTo>
                  <a:pt x="123479" y="186486"/>
                </a:lnTo>
                <a:lnTo>
                  <a:pt x="153776" y="153552"/>
                </a:lnTo>
                <a:lnTo>
                  <a:pt x="186757" y="123299"/>
                </a:lnTo>
                <a:lnTo>
                  <a:pt x="222238" y="95912"/>
                </a:lnTo>
                <a:lnTo>
                  <a:pt x="260033" y="71577"/>
                </a:lnTo>
                <a:lnTo>
                  <a:pt x="299957" y="50477"/>
                </a:lnTo>
                <a:lnTo>
                  <a:pt x="341824" y="32799"/>
                </a:lnTo>
                <a:lnTo>
                  <a:pt x="385449" y="18727"/>
                </a:lnTo>
                <a:lnTo>
                  <a:pt x="430646" y="8446"/>
                </a:lnTo>
                <a:lnTo>
                  <a:pt x="477231" y="2142"/>
                </a:lnTo>
                <a:lnTo>
                  <a:pt x="525018" y="0"/>
                </a:lnTo>
                <a:lnTo>
                  <a:pt x="572804" y="2142"/>
                </a:lnTo>
                <a:lnTo>
                  <a:pt x="619389" y="8446"/>
                </a:lnTo>
                <a:lnTo>
                  <a:pt x="664586" y="18727"/>
                </a:lnTo>
                <a:lnTo>
                  <a:pt x="708211" y="32799"/>
                </a:lnTo>
                <a:lnTo>
                  <a:pt x="750078" y="50477"/>
                </a:lnTo>
                <a:lnTo>
                  <a:pt x="790002" y="71577"/>
                </a:lnTo>
                <a:lnTo>
                  <a:pt x="827797" y="95912"/>
                </a:lnTo>
                <a:lnTo>
                  <a:pt x="863278" y="123299"/>
                </a:lnTo>
                <a:lnTo>
                  <a:pt x="896259" y="153552"/>
                </a:lnTo>
                <a:lnTo>
                  <a:pt x="926556" y="186486"/>
                </a:lnTo>
                <a:lnTo>
                  <a:pt x="953983" y="221915"/>
                </a:lnTo>
                <a:lnTo>
                  <a:pt x="978354" y="259655"/>
                </a:lnTo>
                <a:lnTo>
                  <a:pt x="999484" y="299521"/>
                </a:lnTo>
                <a:lnTo>
                  <a:pt x="1017188" y="341327"/>
                </a:lnTo>
                <a:lnTo>
                  <a:pt x="1031281" y="384889"/>
                </a:lnTo>
                <a:lnTo>
                  <a:pt x="1041577" y="430021"/>
                </a:lnTo>
                <a:lnTo>
                  <a:pt x="1047890" y="476538"/>
                </a:lnTo>
                <a:lnTo>
                  <a:pt x="1050036" y="524256"/>
                </a:lnTo>
                <a:lnTo>
                  <a:pt x="1047890" y="571973"/>
                </a:lnTo>
                <a:lnTo>
                  <a:pt x="1041577" y="618490"/>
                </a:lnTo>
                <a:lnTo>
                  <a:pt x="1031281" y="663622"/>
                </a:lnTo>
                <a:lnTo>
                  <a:pt x="1017188" y="707184"/>
                </a:lnTo>
                <a:lnTo>
                  <a:pt x="999484" y="748990"/>
                </a:lnTo>
                <a:lnTo>
                  <a:pt x="978354" y="788856"/>
                </a:lnTo>
                <a:lnTo>
                  <a:pt x="953983" y="826596"/>
                </a:lnTo>
                <a:lnTo>
                  <a:pt x="926556" y="862025"/>
                </a:lnTo>
                <a:lnTo>
                  <a:pt x="896259" y="894959"/>
                </a:lnTo>
                <a:lnTo>
                  <a:pt x="863278" y="925212"/>
                </a:lnTo>
                <a:lnTo>
                  <a:pt x="827797" y="952599"/>
                </a:lnTo>
                <a:lnTo>
                  <a:pt x="790002" y="976934"/>
                </a:lnTo>
                <a:lnTo>
                  <a:pt x="750078" y="998034"/>
                </a:lnTo>
                <a:lnTo>
                  <a:pt x="708211" y="1015712"/>
                </a:lnTo>
                <a:lnTo>
                  <a:pt x="664586" y="1029784"/>
                </a:lnTo>
                <a:lnTo>
                  <a:pt x="619389" y="1040065"/>
                </a:lnTo>
                <a:lnTo>
                  <a:pt x="572804" y="1046369"/>
                </a:lnTo>
                <a:lnTo>
                  <a:pt x="525018" y="1048512"/>
                </a:lnTo>
                <a:lnTo>
                  <a:pt x="477231" y="1046369"/>
                </a:lnTo>
                <a:lnTo>
                  <a:pt x="430646" y="1040065"/>
                </a:lnTo>
                <a:lnTo>
                  <a:pt x="385449" y="1029784"/>
                </a:lnTo>
                <a:lnTo>
                  <a:pt x="341824" y="1015712"/>
                </a:lnTo>
                <a:lnTo>
                  <a:pt x="299957" y="998034"/>
                </a:lnTo>
                <a:lnTo>
                  <a:pt x="260033" y="976934"/>
                </a:lnTo>
                <a:lnTo>
                  <a:pt x="222238" y="952599"/>
                </a:lnTo>
                <a:lnTo>
                  <a:pt x="186757" y="925212"/>
                </a:lnTo>
                <a:lnTo>
                  <a:pt x="153776" y="894959"/>
                </a:lnTo>
                <a:lnTo>
                  <a:pt x="123479" y="862025"/>
                </a:lnTo>
                <a:lnTo>
                  <a:pt x="96052" y="826596"/>
                </a:lnTo>
                <a:lnTo>
                  <a:pt x="71681" y="788856"/>
                </a:lnTo>
                <a:lnTo>
                  <a:pt x="50551" y="748990"/>
                </a:lnTo>
                <a:lnTo>
                  <a:pt x="32847" y="707184"/>
                </a:lnTo>
                <a:lnTo>
                  <a:pt x="18754" y="663622"/>
                </a:lnTo>
                <a:lnTo>
                  <a:pt x="8458" y="618490"/>
                </a:lnTo>
                <a:lnTo>
                  <a:pt x="2145" y="571973"/>
                </a:lnTo>
                <a:lnTo>
                  <a:pt x="0" y="524256"/>
                </a:lnTo>
                <a:close/>
              </a:path>
            </a:pathLst>
          </a:custGeom>
          <a:ln w="38100">
            <a:solidFill>
              <a:srgbClr val="00338D"/>
            </a:solidFill>
          </a:ln>
        </p:spPr>
        <p:txBody>
          <a:bodyPr wrap="square" lIns="0" tIns="0" rIns="0" bIns="0" rtlCol="0"/>
          <a:lstStyle/>
          <a:p>
            <a:endParaRPr>
              <a:solidFill>
                <a:prstClr val="black"/>
              </a:solidFill>
            </a:endParaRPr>
          </a:p>
        </p:txBody>
      </p:sp>
      <p:grpSp>
        <p:nvGrpSpPr>
          <p:cNvPr id="11" name="Gruppieren 73"/>
          <p:cNvGrpSpPr/>
          <p:nvPr/>
        </p:nvGrpSpPr>
        <p:grpSpPr>
          <a:xfrm>
            <a:off x="886960" y="2211826"/>
            <a:ext cx="711200" cy="596900"/>
            <a:chOff x="8625408" y="2544763"/>
            <a:chExt cx="711200" cy="596900"/>
          </a:xfrm>
          <a:solidFill>
            <a:srgbClr val="00338D"/>
          </a:solidFill>
        </p:grpSpPr>
        <p:sp>
          <p:nvSpPr>
            <p:cNvPr id="12" name="Freeform 158"/>
            <p:cNvSpPr>
              <a:spLocks/>
            </p:cNvSpPr>
            <p:nvPr/>
          </p:nvSpPr>
          <p:spPr bwMode="auto">
            <a:xfrm>
              <a:off x="8625408" y="2687638"/>
              <a:ext cx="711200" cy="454025"/>
            </a:xfrm>
            <a:custGeom>
              <a:avLst/>
              <a:gdLst/>
              <a:ahLst/>
              <a:cxnLst>
                <a:cxn ang="0">
                  <a:pos x="1399" y="76"/>
                </a:cxn>
                <a:cxn ang="0">
                  <a:pos x="1378" y="167"/>
                </a:cxn>
                <a:cxn ang="0">
                  <a:pos x="1143" y="273"/>
                </a:cxn>
                <a:cxn ang="0">
                  <a:pos x="1260" y="402"/>
                </a:cxn>
                <a:cxn ang="0">
                  <a:pos x="1475" y="312"/>
                </a:cxn>
                <a:cxn ang="0">
                  <a:pos x="1710" y="269"/>
                </a:cxn>
                <a:cxn ang="0">
                  <a:pos x="1955" y="278"/>
                </a:cxn>
                <a:cxn ang="0">
                  <a:pos x="2183" y="337"/>
                </a:cxn>
                <a:cxn ang="0">
                  <a:pos x="2390" y="441"/>
                </a:cxn>
                <a:cxn ang="0">
                  <a:pos x="2365" y="232"/>
                </a:cxn>
                <a:cxn ang="0">
                  <a:pos x="2123" y="142"/>
                </a:cxn>
                <a:cxn ang="0">
                  <a:pos x="2211" y="41"/>
                </a:cxn>
                <a:cxn ang="0">
                  <a:pos x="2404" y="69"/>
                </a:cxn>
                <a:cxn ang="0">
                  <a:pos x="2614" y="182"/>
                </a:cxn>
                <a:cxn ang="0">
                  <a:pos x="2755" y="283"/>
                </a:cxn>
                <a:cxn ang="0">
                  <a:pos x="2884" y="405"/>
                </a:cxn>
                <a:cxn ang="0">
                  <a:pos x="2994" y="548"/>
                </a:cxn>
                <a:cxn ang="0">
                  <a:pos x="3077" y="716"/>
                </a:cxn>
                <a:cxn ang="0">
                  <a:pos x="3126" y="908"/>
                </a:cxn>
                <a:cxn ang="0">
                  <a:pos x="3134" y="1105"/>
                </a:cxn>
                <a:cxn ang="0">
                  <a:pos x="3102" y="1262"/>
                </a:cxn>
                <a:cxn ang="0">
                  <a:pos x="3040" y="1413"/>
                </a:cxn>
                <a:cxn ang="0">
                  <a:pos x="2956" y="1552"/>
                </a:cxn>
                <a:cxn ang="0">
                  <a:pos x="2860" y="1678"/>
                </a:cxn>
                <a:cxn ang="0">
                  <a:pos x="2763" y="1787"/>
                </a:cxn>
                <a:cxn ang="0">
                  <a:pos x="2670" y="1877"/>
                </a:cxn>
                <a:cxn ang="0">
                  <a:pos x="2593" y="1944"/>
                </a:cxn>
                <a:cxn ang="0">
                  <a:pos x="2540" y="1987"/>
                </a:cxn>
                <a:cxn ang="0">
                  <a:pos x="2520" y="2002"/>
                </a:cxn>
                <a:cxn ang="0">
                  <a:pos x="1288" y="1778"/>
                </a:cxn>
                <a:cxn ang="0">
                  <a:pos x="896" y="1666"/>
                </a:cxn>
                <a:cxn ang="0">
                  <a:pos x="873" y="1654"/>
                </a:cxn>
                <a:cxn ang="0">
                  <a:pos x="811" y="1624"/>
                </a:cxn>
                <a:cxn ang="0">
                  <a:pos x="720" y="1577"/>
                </a:cxn>
                <a:cxn ang="0">
                  <a:pos x="609" y="1520"/>
                </a:cxn>
                <a:cxn ang="0">
                  <a:pos x="487" y="1459"/>
                </a:cxn>
                <a:cxn ang="0">
                  <a:pos x="365" y="1396"/>
                </a:cxn>
                <a:cxn ang="0">
                  <a:pos x="251" y="1337"/>
                </a:cxn>
                <a:cxn ang="0">
                  <a:pos x="155" y="1287"/>
                </a:cxn>
                <a:cxn ang="0">
                  <a:pos x="87" y="1250"/>
                </a:cxn>
                <a:cxn ang="0">
                  <a:pos x="56" y="1232"/>
                </a:cxn>
                <a:cxn ang="0">
                  <a:pos x="10" y="1163"/>
                </a:cxn>
                <a:cxn ang="0">
                  <a:pos x="0" y="938"/>
                </a:cxn>
                <a:cxn ang="0">
                  <a:pos x="242" y="924"/>
                </a:cxn>
                <a:cxn ang="0">
                  <a:pos x="343" y="858"/>
                </a:cxn>
                <a:cxn ang="0">
                  <a:pos x="425" y="754"/>
                </a:cxn>
                <a:cxn ang="0">
                  <a:pos x="478" y="662"/>
                </a:cxn>
                <a:cxn ang="0">
                  <a:pos x="528" y="591"/>
                </a:cxn>
                <a:cxn ang="0">
                  <a:pos x="575" y="533"/>
                </a:cxn>
                <a:cxn ang="0">
                  <a:pos x="609" y="497"/>
                </a:cxn>
                <a:cxn ang="0">
                  <a:pos x="392" y="266"/>
                </a:cxn>
                <a:cxn ang="0">
                  <a:pos x="1012" y="157"/>
                </a:cxn>
                <a:cxn ang="0">
                  <a:pos x="1261" y="31"/>
                </a:cxn>
              </a:cxnLst>
              <a:rect l="0" t="0" r="r" b="b"/>
              <a:pathLst>
                <a:path w="3136" h="2002">
                  <a:moveTo>
                    <a:pt x="1349" y="0"/>
                  </a:moveTo>
                  <a:lnTo>
                    <a:pt x="1373" y="39"/>
                  </a:lnTo>
                  <a:lnTo>
                    <a:pt x="1399" y="76"/>
                  </a:lnTo>
                  <a:lnTo>
                    <a:pt x="1429" y="111"/>
                  </a:lnTo>
                  <a:lnTo>
                    <a:pt x="1462" y="142"/>
                  </a:lnTo>
                  <a:lnTo>
                    <a:pt x="1378" y="167"/>
                  </a:lnTo>
                  <a:lnTo>
                    <a:pt x="1298" y="198"/>
                  </a:lnTo>
                  <a:lnTo>
                    <a:pt x="1219" y="232"/>
                  </a:lnTo>
                  <a:lnTo>
                    <a:pt x="1143" y="273"/>
                  </a:lnTo>
                  <a:lnTo>
                    <a:pt x="1072" y="318"/>
                  </a:lnTo>
                  <a:lnTo>
                    <a:pt x="1193" y="441"/>
                  </a:lnTo>
                  <a:lnTo>
                    <a:pt x="1260" y="402"/>
                  </a:lnTo>
                  <a:lnTo>
                    <a:pt x="1329" y="367"/>
                  </a:lnTo>
                  <a:lnTo>
                    <a:pt x="1401" y="337"/>
                  </a:lnTo>
                  <a:lnTo>
                    <a:pt x="1475" y="312"/>
                  </a:lnTo>
                  <a:lnTo>
                    <a:pt x="1552" y="292"/>
                  </a:lnTo>
                  <a:lnTo>
                    <a:pt x="1630" y="278"/>
                  </a:lnTo>
                  <a:lnTo>
                    <a:pt x="1710" y="269"/>
                  </a:lnTo>
                  <a:lnTo>
                    <a:pt x="1792" y="266"/>
                  </a:lnTo>
                  <a:lnTo>
                    <a:pt x="1874" y="269"/>
                  </a:lnTo>
                  <a:lnTo>
                    <a:pt x="1955" y="278"/>
                  </a:lnTo>
                  <a:lnTo>
                    <a:pt x="2033" y="292"/>
                  </a:lnTo>
                  <a:lnTo>
                    <a:pt x="2109" y="312"/>
                  </a:lnTo>
                  <a:lnTo>
                    <a:pt x="2183" y="337"/>
                  </a:lnTo>
                  <a:lnTo>
                    <a:pt x="2254" y="367"/>
                  </a:lnTo>
                  <a:lnTo>
                    <a:pt x="2324" y="402"/>
                  </a:lnTo>
                  <a:lnTo>
                    <a:pt x="2390" y="441"/>
                  </a:lnTo>
                  <a:lnTo>
                    <a:pt x="2513" y="318"/>
                  </a:lnTo>
                  <a:lnTo>
                    <a:pt x="2440" y="273"/>
                  </a:lnTo>
                  <a:lnTo>
                    <a:pt x="2365" y="232"/>
                  </a:lnTo>
                  <a:lnTo>
                    <a:pt x="2287" y="198"/>
                  </a:lnTo>
                  <a:lnTo>
                    <a:pt x="2206" y="167"/>
                  </a:lnTo>
                  <a:lnTo>
                    <a:pt x="2123" y="142"/>
                  </a:lnTo>
                  <a:lnTo>
                    <a:pt x="2154" y="111"/>
                  </a:lnTo>
                  <a:lnTo>
                    <a:pt x="2184" y="77"/>
                  </a:lnTo>
                  <a:lnTo>
                    <a:pt x="2211" y="41"/>
                  </a:lnTo>
                  <a:lnTo>
                    <a:pt x="2234" y="3"/>
                  </a:lnTo>
                  <a:lnTo>
                    <a:pt x="2321" y="34"/>
                  </a:lnTo>
                  <a:lnTo>
                    <a:pt x="2404" y="69"/>
                  </a:lnTo>
                  <a:lnTo>
                    <a:pt x="2486" y="109"/>
                  </a:lnTo>
                  <a:lnTo>
                    <a:pt x="2566" y="153"/>
                  </a:lnTo>
                  <a:lnTo>
                    <a:pt x="2614" y="182"/>
                  </a:lnTo>
                  <a:lnTo>
                    <a:pt x="2662" y="214"/>
                  </a:lnTo>
                  <a:lnTo>
                    <a:pt x="2708" y="248"/>
                  </a:lnTo>
                  <a:lnTo>
                    <a:pt x="2755" y="283"/>
                  </a:lnTo>
                  <a:lnTo>
                    <a:pt x="2800" y="321"/>
                  </a:lnTo>
                  <a:lnTo>
                    <a:pt x="2843" y="362"/>
                  </a:lnTo>
                  <a:lnTo>
                    <a:pt x="2884" y="405"/>
                  </a:lnTo>
                  <a:lnTo>
                    <a:pt x="2923" y="450"/>
                  </a:lnTo>
                  <a:lnTo>
                    <a:pt x="2959" y="498"/>
                  </a:lnTo>
                  <a:lnTo>
                    <a:pt x="2994" y="548"/>
                  </a:lnTo>
                  <a:lnTo>
                    <a:pt x="3024" y="602"/>
                  </a:lnTo>
                  <a:lnTo>
                    <a:pt x="3053" y="657"/>
                  </a:lnTo>
                  <a:lnTo>
                    <a:pt x="3077" y="716"/>
                  </a:lnTo>
                  <a:lnTo>
                    <a:pt x="3097" y="777"/>
                  </a:lnTo>
                  <a:lnTo>
                    <a:pt x="3113" y="841"/>
                  </a:lnTo>
                  <a:lnTo>
                    <a:pt x="3126" y="908"/>
                  </a:lnTo>
                  <a:lnTo>
                    <a:pt x="3133" y="977"/>
                  </a:lnTo>
                  <a:lnTo>
                    <a:pt x="3136" y="1050"/>
                  </a:lnTo>
                  <a:lnTo>
                    <a:pt x="3134" y="1105"/>
                  </a:lnTo>
                  <a:lnTo>
                    <a:pt x="3126" y="1158"/>
                  </a:lnTo>
                  <a:lnTo>
                    <a:pt x="3117" y="1210"/>
                  </a:lnTo>
                  <a:lnTo>
                    <a:pt x="3102" y="1262"/>
                  </a:lnTo>
                  <a:lnTo>
                    <a:pt x="3084" y="1313"/>
                  </a:lnTo>
                  <a:lnTo>
                    <a:pt x="3064" y="1364"/>
                  </a:lnTo>
                  <a:lnTo>
                    <a:pt x="3040" y="1413"/>
                  </a:lnTo>
                  <a:lnTo>
                    <a:pt x="3014" y="1461"/>
                  </a:lnTo>
                  <a:lnTo>
                    <a:pt x="2986" y="1507"/>
                  </a:lnTo>
                  <a:lnTo>
                    <a:pt x="2956" y="1552"/>
                  </a:lnTo>
                  <a:lnTo>
                    <a:pt x="2926" y="1595"/>
                  </a:lnTo>
                  <a:lnTo>
                    <a:pt x="2894" y="1638"/>
                  </a:lnTo>
                  <a:lnTo>
                    <a:pt x="2860" y="1678"/>
                  </a:lnTo>
                  <a:lnTo>
                    <a:pt x="2828" y="1716"/>
                  </a:lnTo>
                  <a:lnTo>
                    <a:pt x="2795" y="1753"/>
                  </a:lnTo>
                  <a:lnTo>
                    <a:pt x="2763" y="1787"/>
                  </a:lnTo>
                  <a:lnTo>
                    <a:pt x="2730" y="1819"/>
                  </a:lnTo>
                  <a:lnTo>
                    <a:pt x="2700" y="1850"/>
                  </a:lnTo>
                  <a:lnTo>
                    <a:pt x="2670" y="1877"/>
                  </a:lnTo>
                  <a:lnTo>
                    <a:pt x="2642" y="1902"/>
                  </a:lnTo>
                  <a:lnTo>
                    <a:pt x="2616" y="1924"/>
                  </a:lnTo>
                  <a:lnTo>
                    <a:pt x="2593" y="1944"/>
                  </a:lnTo>
                  <a:lnTo>
                    <a:pt x="2572" y="1961"/>
                  </a:lnTo>
                  <a:lnTo>
                    <a:pt x="2554" y="1976"/>
                  </a:lnTo>
                  <a:lnTo>
                    <a:pt x="2540" y="1987"/>
                  </a:lnTo>
                  <a:lnTo>
                    <a:pt x="2529" y="1995"/>
                  </a:lnTo>
                  <a:lnTo>
                    <a:pt x="2523" y="2001"/>
                  </a:lnTo>
                  <a:lnTo>
                    <a:pt x="2520" y="2002"/>
                  </a:lnTo>
                  <a:lnTo>
                    <a:pt x="2184" y="2002"/>
                  </a:lnTo>
                  <a:lnTo>
                    <a:pt x="2296" y="1778"/>
                  </a:lnTo>
                  <a:lnTo>
                    <a:pt x="1288" y="1778"/>
                  </a:lnTo>
                  <a:lnTo>
                    <a:pt x="1064" y="2002"/>
                  </a:lnTo>
                  <a:lnTo>
                    <a:pt x="784" y="2002"/>
                  </a:lnTo>
                  <a:lnTo>
                    <a:pt x="896" y="1666"/>
                  </a:lnTo>
                  <a:lnTo>
                    <a:pt x="894" y="1665"/>
                  </a:lnTo>
                  <a:lnTo>
                    <a:pt x="886" y="1661"/>
                  </a:lnTo>
                  <a:lnTo>
                    <a:pt x="873" y="1654"/>
                  </a:lnTo>
                  <a:lnTo>
                    <a:pt x="857" y="1646"/>
                  </a:lnTo>
                  <a:lnTo>
                    <a:pt x="836" y="1636"/>
                  </a:lnTo>
                  <a:lnTo>
                    <a:pt x="811" y="1624"/>
                  </a:lnTo>
                  <a:lnTo>
                    <a:pt x="784" y="1610"/>
                  </a:lnTo>
                  <a:lnTo>
                    <a:pt x="753" y="1594"/>
                  </a:lnTo>
                  <a:lnTo>
                    <a:pt x="720" y="1577"/>
                  </a:lnTo>
                  <a:lnTo>
                    <a:pt x="685" y="1560"/>
                  </a:lnTo>
                  <a:lnTo>
                    <a:pt x="648" y="1540"/>
                  </a:lnTo>
                  <a:lnTo>
                    <a:pt x="609" y="1520"/>
                  </a:lnTo>
                  <a:lnTo>
                    <a:pt x="569" y="1500"/>
                  </a:lnTo>
                  <a:lnTo>
                    <a:pt x="529" y="1479"/>
                  </a:lnTo>
                  <a:lnTo>
                    <a:pt x="487" y="1459"/>
                  </a:lnTo>
                  <a:lnTo>
                    <a:pt x="446" y="1437"/>
                  </a:lnTo>
                  <a:lnTo>
                    <a:pt x="405" y="1416"/>
                  </a:lnTo>
                  <a:lnTo>
                    <a:pt x="365" y="1396"/>
                  </a:lnTo>
                  <a:lnTo>
                    <a:pt x="326" y="1375"/>
                  </a:lnTo>
                  <a:lnTo>
                    <a:pt x="288" y="1355"/>
                  </a:lnTo>
                  <a:lnTo>
                    <a:pt x="251" y="1337"/>
                  </a:lnTo>
                  <a:lnTo>
                    <a:pt x="216" y="1318"/>
                  </a:lnTo>
                  <a:lnTo>
                    <a:pt x="184" y="1302"/>
                  </a:lnTo>
                  <a:lnTo>
                    <a:pt x="155" y="1287"/>
                  </a:lnTo>
                  <a:lnTo>
                    <a:pt x="129" y="1273"/>
                  </a:lnTo>
                  <a:lnTo>
                    <a:pt x="106" y="1260"/>
                  </a:lnTo>
                  <a:lnTo>
                    <a:pt x="87" y="1250"/>
                  </a:lnTo>
                  <a:lnTo>
                    <a:pt x="71" y="1241"/>
                  </a:lnTo>
                  <a:lnTo>
                    <a:pt x="62" y="1235"/>
                  </a:lnTo>
                  <a:lnTo>
                    <a:pt x="56" y="1232"/>
                  </a:lnTo>
                  <a:lnTo>
                    <a:pt x="37" y="1212"/>
                  </a:lnTo>
                  <a:lnTo>
                    <a:pt x="21" y="1188"/>
                  </a:lnTo>
                  <a:lnTo>
                    <a:pt x="10" y="1163"/>
                  </a:lnTo>
                  <a:lnTo>
                    <a:pt x="2" y="1136"/>
                  </a:lnTo>
                  <a:lnTo>
                    <a:pt x="0" y="1106"/>
                  </a:lnTo>
                  <a:lnTo>
                    <a:pt x="0" y="938"/>
                  </a:lnTo>
                  <a:lnTo>
                    <a:pt x="168" y="938"/>
                  </a:lnTo>
                  <a:lnTo>
                    <a:pt x="205" y="934"/>
                  </a:lnTo>
                  <a:lnTo>
                    <a:pt x="242" y="924"/>
                  </a:lnTo>
                  <a:lnTo>
                    <a:pt x="277" y="907"/>
                  </a:lnTo>
                  <a:lnTo>
                    <a:pt x="310" y="885"/>
                  </a:lnTo>
                  <a:lnTo>
                    <a:pt x="343" y="858"/>
                  </a:lnTo>
                  <a:lnTo>
                    <a:pt x="373" y="826"/>
                  </a:lnTo>
                  <a:lnTo>
                    <a:pt x="400" y="792"/>
                  </a:lnTo>
                  <a:lnTo>
                    <a:pt x="425" y="754"/>
                  </a:lnTo>
                  <a:lnTo>
                    <a:pt x="448" y="714"/>
                  </a:lnTo>
                  <a:lnTo>
                    <a:pt x="461" y="689"/>
                  </a:lnTo>
                  <a:lnTo>
                    <a:pt x="478" y="662"/>
                  </a:lnTo>
                  <a:lnTo>
                    <a:pt x="494" y="638"/>
                  </a:lnTo>
                  <a:lnTo>
                    <a:pt x="510" y="614"/>
                  </a:lnTo>
                  <a:lnTo>
                    <a:pt x="528" y="591"/>
                  </a:lnTo>
                  <a:lnTo>
                    <a:pt x="545" y="570"/>
                  </a:lnTo>
                  <a:lnTo>
                    <a:pt x="561" y="551"/>
                  </a:lnTo>
                  <a:lnTo>
                    <a:pt x="575" y="533"/>
                  </a:lnTo>
                  <a:lnTo>
                    <a:pt x="589" y="518"/>
                  </a:lnTo>
                  <a:lnTo>
                    <a:pt x="600" y="506"/>
                  </a:lnTo>
                  <a:lnTo>
                    <a:pt x="609" y="497"/>
                  </a:lnTo>
                  <a:lnTo>
                    <a:pt x="614" y="492"/>
                  </a:lnTo>
                  <a:lnTo>
                    <a:pt x="616" y="490"/>
                  </a:lnTo>
                  <a:lnTo>
                    <a:pt x="392" y="266"/>
                  </a:lnTo>
                  <a:lnTo>
                    <a:pt x="862" y="266"/>
                  </a:lnTo>
                  <a:lnTo>
                    <a:pt x="935" y="210"/>
                  </a:lnTo>
                  <a:lnTo>
                    <a:pt x="1012" y="157"/>
                  </a:lnTo>
                  <a:lnTo>
                    <a:pt x="1091" y="111"/>
                  </a:lnTo>
                  <a:lnTo>
                    <a:pt x="1175" y="68"/>
                  </a:lnTo>
                  <a:lnTo>
                    <a:pt x="1261" y="31"/>
                  </a:lnTo>
                  <a:lnTo>
                    <a:pt x="134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sp>
          <p:nvSpPr>
            <p:cNvPr id="13" name="Freeform 159"/>
            <p:cNvSpPr>
              <a:spLocks/>
            </p:cNvSpPr>
            <p:nvPr/>
          </p:nvSpPr>
          <p:spPr bwMode="auto">
            <a:xfrm>
              <a:off x="8942908" y="2544763"/>
              <a:ext cx="177800" cy="177800"/>
            </a:xfrm>
            <a:custGeom>
              <a:avLst/>
              <a:gdLst/>
              <a:ahLst/>
              <a:cxnLst>
                <a:cxn ang="0">
                  <a:pos x="392" y="0"/>
                </a:cxn>
                <a:cxn ang="0">
                  <a:pos x="442" y="3"/>
                </a:cxn>
                <a:cxn ang="0">
                  <a:pos x="488" y="12"/>
                </a:cxn>
                <a:cxn ang="0">
                  <a:pos x="534" y="26"/>
                </a:cxn>
                <a:cxn ang="0">
                  <a:pos x="576" y="46"/>
                </a:cxn>
                <a:cxn ang="0">
                  <a:pos x="615" y="71"/>
                </a:cxn>
                <a:cxn ang="0">
                  <a:pos x="652" y="99"/>
                </a:cxn>
                <a:cxn ang="0">
                  <a:pos x="685" y="131"/>
                </a:cxn>
                <a:cxn ang="0">
                  <a:pos x="714" y="168"/>
                </a:cxn>
                <a:cxn ang="0">
                  <a:pos x="738" y="208"/>
                </a:cxn>
                <a:cxn ang="0">
                  <a:pos x="758" y="250"/>
                </a:cxn>
                <a:cxn ang="0">
                  <a:pos x="772" y="295"/>
                </a:cxn>
                <a:cxn ang="0">
                  <a:pos x="781" y="343"/>
                </a:cxn>
                <a:cxn ang="0">
                  <a:pos x="784" y="392"/>
                </a:cxn>
                <a:cxn ang="0">
                  <a:pos x="781" y="441"/>
                </a:cxn>
                <a:cxn ang="0">
                  <a:pos x="772" y="489"/>
                </a:cxn>
                <a:cxn ang="0">
                  <a:pos x="758" y="533"/>
                </a:cxn>
                <a:cxn ang="0">
                  <a:pos x="738" y="577"/>
                </a:cxn>
                <a:cxn ang="0">
                  <a:pos x="714" y="616"/>
                </a:cxn>
                <a:cxn ang="0">
                  <a:pos x="685" y="653"/>
                </a:cxn>
                <a:cxn ang="0">
                  <a:pos x="652" y="685"/>
                </a:cxn>
                <a:cxn ang="0">
                  <a:pos x="615" y="714"/>
                </a:cxn>
                <a:cxn ang="0">
                  <a:pos x="576" y="739"/>
                </a:cxn>
                <a:cxn ang="0">
                  <a:pos x="534" y="758"/>
                </a:cxn>
                <a:cxn ang="0">
                  <a:pos x="488" y="772"/>
                </a:cxn>
                <a:cxn ang="0">
                  <a:pos x="442" y="781"/>
                </a:cxn>
                <a:cxn ang="0">
                  <a:pos x="392" y="784"/>
                </a:cxn>
                <a:cxn ang="0">
                  <a:pos x="343" y="781"/>
                </a:cxn>
                <a:cxn ang="0">
                  <a:pos x="295" y="772"/>
                </a:cxn>
                <a:cxn ang="0">
                  <a:pos x="251" y="758"/>
                </a:cxn>
                <a:cxn ang="0">
                  <a:pos x="208" y="739"/>
                </a:cxn>
                <a:cxn ang="0">
                  <a:pos x="168" y="714"/>
                </a:cxn>
                <a:cxn ang="0">
                  <a:pos x="132" y="685"/>
                </a:cxn>
                <a:cxn ang="0">
                  <a:pos x="98" y="653"/>
                </a:cxn>
                <a:cxn ang="0">
                  <a:pos x="70" y="616"/>
                </a:cxn>
                <a:cxn ang="0">
                  <a:pos x="46" y="577"/>
                </a:cxn>
                <a:cxn ang="0">
                  <a:pos x="27" y="533"/>
                </a:cxn>
                <a:cxn ang="0">
                  <a:pos x="12" y="489"/>
                </a:cxn>
                <a:cxn ang="0">
                  <a:pos x="3" y="441"/>
                </a:cxn>
                <a:cxn ang="0">
                  <a:pos x="0" y="392"/>
                </a:cxn>
                <a:cxn ang="0">
                  <a:pos x="3" y="343"/>
                </a:cxn>
                <a:cxn ang="0">
                  <a:pos x="12" y="295"/>
                </a:cxn>
                <a:cxn ang="0">
                  <a:pos x="27" y="250"/>
                </a:cxn>
                <a:cxn ang="0">
                  <a:pos x="46" y="208"/>
                </a:cxn>
                <a:cxn ang="0">
                  <a:pos x="70" y="168"/>
                </a:cxn>
                <a:cxn ang="0">
                  <a:pos x="98" y="131"/>
                </a:cxn>
                <a:cxn ang="0">
                  <a:pos x="132" y="99"/>
                </a:cxn>
                <a:cxn ang="0">
                  <a:pos x="168" y="71"/>
                </a:cxn>
                <a:cxn ang="0">
                  <a:pos x="208" y="46"/>
                </a:cxn>
                <a:cxn ang="0">
                  <a:pos x="251" y="26"/>
                </a:cxn>
                <a:cxn ang="0">
                  <a:pos x="295" y="12"/>
                </a:cxn>
                <a:cxn ang="0">
                  <a:pos x="343" y="3"/>
                </a:cxn>
                <a:cxn ang="0">
                  <a:pos x="392" y="0"/>
                </a:cxn>
              </a:cxnLst>
              <a:rect l="0" t="0" r="r" b="b"/>
              <a:pathLst>
                <a:path w="784" h="784">
                  <a:moveTo>
                    <a:pt x="392" y="0"/>
                  </a:moveTo>
                  <a:lnTo>
                    <a:pt x="442" y="3"/>
                  </a:lnTo>
                  <a:lnTo>
                    <a:pt x="488" y="12"/>
                  </a:lnTo>
                  <a:lnTo>
                    <a:pt x="534" y="26"/>
                  </a:lnTo>
                  <a:lnTo>
                    <a:pt x="576" y="46"/>
                  </a:lnTo>
                  <a:lnTo>
                    <a:pt x="615" y="71"/>
                  </a:lnTo>
                  <a:lnTo>
                    <a:pt x="652" y="99"/>
                  </a:lnTo>
                  <a:lnTo>
                    <a:pt x="685" y="131"/>
                  </a:lnTo>
                  <a:lnTo>
                    <a:pt x="714" y="168"/>
                  </a:lnTo>
                  <a:lnTo>
                    <a:pt x="738" y="208"/>
                  </a:lnTo>
                  <a:lnTo>
                    <a:pt x="758" y="250"/>
                  </a:lnTo>
                  <a:lnTo>
                    <a:pt x="772" y="295"/>
                  </a:lnTo>
                  <a:lnTo>
                    <a:pt x="781" y="343"/>
                  </a:lnTo>
                  <a:lnTo>
                    <a:pt x="784" y="392"/>
                  </a:lnTo>
                  <a:lnTo>
                    <a:pt x="781" y="441"/>
                  </a:lnTo>
                  <a:lnTo>
                    <a:pt x="772" y="489"/>
                  </a:lnTo>
                  <a:lnTo>
                    <a:pt x="758" y="533"/>
                  </a:lnTo>
                  <a:lnTo>
                    <a:pt x="738" y="577"/>
                  </a:lnTo>
                  <a:lnTo>
                    <a:pt x="714" y="616"/>
                  </a:lnTo>
                  <a:lnTo>
                    <a:pt x="685" y="653"/>
                  </a:lnTo>
                  <a:lnTo>
                    <a:pt x="652" y="685"/>
                  </a:lnTo>
                  <a:lnTo>
                    <a:pt x="615" y="714"/>
                  </a:lnTo>
                  <a:lnTo>
                    <a:pt x="576" y="739"/>
                  </a:lnTo>
                  <a:lnTo>
                    <a:pt x="534" y="758"/>
                  </a:lnTo>
                  <a:lnTo>
                    <a:pt x="488" y="772"/>
                  </a:lnTo>
                  <a:lnTo>
                    <a:pt x="442" y="781"/>
                  </a:lnTo>
                  <a:lnTo>
                    <a:pt x="392" y="784"/>
                  </a:lnTo>
                  <a:lnTo>
                    <a:pt x="343" y="781"/>
                  </a:lnTo>
                  <a:lnTo>
                    <a:pt x="295" y="772"/>
                  </a:lnTo>
                  <a:lnTo>
                    <a:pt x="251" y="758"/>
                  </a:lnTo>
                  <a:lnTo>
                    <a:pt x="208" y="739"/>
                  </a:lnTo>
                  <a:lnTo>
                    <a:pt x="168" y="714"/>
                  </a:lnTo>
                  <a:lnTo>
                    <a:pt x="132" y="685"/>
                  </a:lnTo>
                  <a:lnTo>
                    <a:pt x="98" y="653"/>
                  </a:lnTo>
                  <a:lnTo>
                    <a:pt x="70" y="616"/>
                  </a:lnTo>
                  <a:lnTo>
                    <a:pt x="46" y="577"/>
                  </a:lnTo>
                  <a:lnTo>
                    <a:pt x="27" y="533"/>
                  </a:lnTo>
                  <a:lnTo>
                    <a:pt x="12" y="489"/>
                  </a:lnTo>
                  <a:lnTo>
                    <a:pt x="3" y="441"/>
                  </a:lnTo>
                  <a:lnTo>
                    <a:pt x="0" y="392"/>
                  </a:lnTo>
                  <a:lnTo>
                    <a:pt x="3" y="343"/>
                  </a:lnTo>
                  <a:lnTo>
                    <a:pt x="12" y="295"/>
                  </a:lnTo>
                  <a:lnTo>
                    <a:pt x="27" y="250"/>
                  </a:lnTo>
                  <a:lnTo>
                    <a:pt x="46" y="208"/>
                  </a:lnTo>
                  <a:lnTo>
                    <a:pt x="70" y="168"/>
                  </a:lnTo>
                  <a:lnTo>
                    <a:pt x="98" y="131"/>
                  </a:lnTo>
                  <a:lnTo>
                    <a:pt x="132" y="99"/>
                  </a:lnTo>
                  <a:lnTo>
                    <a:pt x="168" y="71"/>
                  </a:lnTo>
                  <a:lnTo>
                    <a:pt x="208" y="46"/>
                  </a:lnTo>
                  <a:lnTo>
                    <a:pt x="251" y="26"/>
                  </a:lnTo>
                  <a:lnTo>
                    <a:pt x="295" y="12"/>
                  </a:lnTo>
                  <a:lnTo>
                    <a:pt x="343" y="3"/>
                  </a:lnTo>
                  <a:lnTo>
                    <a:pt x="39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grpSp>
      <p:sp>
        <p:nvSpPr>
          <p:cNvPr id="17" name="Freeform 34"/>
          <p:cNvSpPr>
            <a:spLocks noEditPoints="1"/>
          </p:cNvSpPr>
          <p:nvPr/>
        </p:nvSpPr>
        <p:spPr bwMode="auto">
          <a:xfrm>
            <a:off x="2345201" y="2299813"/>
            <a:ext cx="869387" cy="420925"/>
          </a:xfrm>
          <a:custGeom>
            <a:avLst/>
            <a:gdLst/>
            <a:ahLst/>
            <a:cxnLst>
              <a:cxn ang="0">
                <a:pos x="14" y="59"/>
              </a:cxn>
              <a:cxn ang="0">
                <a:pos x="0" y="198"/>
              </a:cxn>
              <a:cxn ang="0">
                <a:pos x="214" y="212"/>
              </a:cxn>
              <a:cxn ang="0">
                <a:pos x="228" y="191"/>
              </a:cxn>
              <a:cxn ang="0">
                <a:pos x="215" y="196"/>
              </a:cxn>
              <a:cxn ang="0">
                <a:pos x="16" y="199"/>
              </a:cxn>
              <a:cxn ang="0">
                <a:pos x="13" y="185"/>
              </a:cxn>
              <a:cxn ang="0">
                <a:pos x="156" y="166"/>
              </a:cxn>
              <a:cxn ang="0">
                <a:pos x="13" y="155"/>
              </a:cxn>
              <a:cxn ang="0">
                <a:pos x="16" y="72"/>
              </a:cxn>
              <a:cxn ang="0">
                <a:pos x="215" y="75"/>
              </a:cxn>
              <a:cxn ang="0">
                <a:pos x="228" y="121"/>
              </a:cxn>
              <a:cxn ang="0">
                <a:pos x="214" y="59"/>
              </a:cxn>
              <a:cxn ang="0">
                <a:pos x="149" y="39"/>
              </a:cxn>
              <a:cxn ang="0">
                <a:pos x="222" y="6"/>
              </a:cxn>
              <a:cxn ang="0">
                <a:pos x="256" y="2"/>
              </a:cxn>
              <a:cxn ang="0">
                <a:pos x="339" y="34"/>
              </a:cxn>
              <a:cxn ang="0">
                <a:pos x="433" y="46"/>
              </a:cxn>
              <a:cxn ang="0">
                <a:pos x="440" y="142"/>
              </a:cxn>
              <a:cxn ang="0">
                <a:pos x="371" y="153"/>
              </a:cxn>
              <a:cxn ang="0">
                <a:pos x="276" y="181"/>
              </a:cxn>
              <a:cxn ang="0">
                <a:pos x="211" y="184"/>
              </a:cxn>
              <a:cxn ang="0">
                <a:pos x="201" y="137"/>
              </a:cxn>
              <a:cxn ang="0">
                <a:pos x="245" y="124"/>
              </a:cxn>
              <a:cxn ang="0">
                <a:pos x="253" y="116"/>
              </a:cxn>
              <a:cxn ang="0">
                <a:pos x="253" y="116"/>
              </a:cxn>
              <a:cxn ang="0">
                <a:pos x="253" y="116"/>
              </a:cxn>
              <a:cxn ang="0">
                <a:pos x="253" y="116"/>
              </a:cxn>
              <a:cxn ang="0">
                <a:pos x="253" y="116"/>
              </a:cxn>
              <a:cxn ang="0">
                <a:pos x="253" y="116"/>
              </a:cxn>
              <a:cxn ang="0">
                <a:pos x="253" y="116"/>
              </a:cxn>
              <a:cxn ang="0">
                <a:pos x="253" y="116"/>
              </a:cxn>
              <a:cxn ang="0">
                <a:pos x="253" y="116"/>
              </a:cxn>
              <a:cxn ang="0">
                <a:pos x="253" y="116"/>
              </a:cxn>
              <a:cxn ang="0">
                <a:pos x="253" y="116"/>
              </a:cxn>
              <a:cxn ang="0">
                <a:pos x="253" y="115"/>
              </a:cxn>
              <a:cxn ang="0">
                <a:pos x="253" y="115"/>
              </a:cxn>
              <a:cxn ang="0">
                <a:pos x="253" y="115"/>
              </a:cxn>
              <a:cxn ang="0">
                <a:pos x="253" y="115"/>
              </a:cxn>
              <a:cxn ang="0">
                <a:pos x="253" y="115"/>
              </a:cxn>
              <a:cxn ang="0">
                <a:pos x="253" y="115"/>
              </a:cxn>
              <a:cxn ang="0">
                <a:pos x="253" y="115"/>
              </a:cxn>
              <a:cxn ang="0">
                <a:pos x="253" y="115"/>
              </a:cxn>
              <a:cxn ang="0">
                <a:pos x="253" y="115"/>
              </a:cxn>
              <a:cxn ang="0">
                <a:pos x="253" y="115"/>
              </a:cxn>
              <a:cxn ang="0">
                <a:pos x="253" y="115"/>
              </a:cxn>
              <a:cxn ang="0">
                <a:pos x="253" y="115"/>
              </a:cxn>
              <a:cxn ang="0">
                <a:pos x="253" y="114"/>
              </a:cxn>
              <a:cxn ang="0">
                <a:pos x="253" y="114"/>
              </a:cxn>
              <a:cxn ang="0">
                <a:pos x="253" y="114"/>
              </a:cxn>
              <a:cxn ang="0">
                <a:pos x="253" y="114"/>
              </a:cxn>
              <a:cxn ang="0">
                <a:pos x="253" y="114"/>
              </a:cxn>
              <a:cxn ang="0">
                <a:pos x="253" y="114"/>
              </a:cxn>
              <a:cxn ang="0">
                <a:pos x="253" y="114"/>
              </a:cxn>
              <a:cxn ang="0">
                <a:pos x="253" y="114"/>
              </a:cxn>
              <a:cxn ang="0">
                <a:pos x="253" y="114"/>
              </a:cxn>
              <a:cxn ang="0">
                <a:pos x="253" y="114"/>
              </a:cxn>
              <a:cxn ang="0">
                <a:pos x="253" y="114"/>
              </a:cxn>
              <a:cxn ang="0">
                <a:pos x="253" y="113"/>
              </a:cxn>
              <a:cxn ang="0">
                <a:pos x="236" y="71"/>
              </a:cxn>
              <a:cxn ang="0">
                <a:pos x="139" y="51"/>
              </a:cxn>
            </a:cxnLst>
            <a:rect l="0" t="0" r="r" b="b"/>
            <a:pathLst>
              <a:path w="440" h="212">
                <a:moveTo>
                  <a:pt x="214" y="59"/>
                </a:moveTo>
                <a:cubicBezTo>
                  <a:pt x="14" y="59"/>
                  <a:pt x="14" y="59"/>
                  <a:pt x="14" y="59"/>
                </a:cubicBezTo>
                <a:cubicBezTo>
                  <a:pt x="6" y="59"/>
                  <a:pt x="0" y="65"/>
                  <a:pt x="0" y="73"/>
                </a:cubicBezTo>
                <a:cubicBezTo>
                  <a:pt x="0" y="198"/>
                  <a:pt x="0" y="198"/>
                  <a:pt x="0" y="198"/>
                </a:cubicBezTo>
                <a:cubicBezTo>
                  <a:pt x="0" y="206"/>
                  <a:pt x="6" y="212"/>
                  <a:pt x="14" y="212"/>
                </a:cubicBezTo>
                <a:cubicBezTo>
                  <a:pt x="214" y="212"/>
                  <a:pt x="214" y="212"/>
                  <a:pt x="214" y="212"/>
                </a:cubicBezTo>
                <a:cubicBezTo>
                  <a:pt x="222" y="212"/>
                  <a:pt x="228" y="206"/>
                  <a:pt x="228" y="198"/>
                </a:cubicBezTo>
                <a:cubicBezTo>
                  <a:pt x="228" y="191"/>
                  <a:pt x="228" y="191"/>
                  <a:pt x="228" y="191"/>
                </a:cubicBezTo>
                <a:cubicBezTo>
                  <a:pt x="215" y="192"/>
                  <a:pt x="215" y="192"/>
                  <a:pt x="215" y="192"/>
                </a:cubicBezTo>
                <a:cubicBezTo>
                  <a:pt x="215" y="196"/>
                  <a:pt x="215" y="196"/>
                  <a:pt x="215" y="196"/>
                </a:cubicBezTo>
                <a:cubicBezTo>
                  <a:pt x="215" y="197"/>
                  <a:pt x="213" y="199"/>
                  <a:pt x="211" y="199"/>
                </a:cubicBezTo>
                <a:cubicBezTo>
                  <a:pt x="16" y="199"/>
                  <a:pt x="16" y="199"/>
                  <a:pt x="16" y="199"/>
                </a:cubicBezTo>
                <a:cubicBezTo>
                  <a:pt x="15" y="199"/>
                  <a:pt x="13" y="197"/>
                  <a:pt x="13" y="196"/>
                </a:cubicBezTo>
                <a:cubicBezTo>
                  <a:pt x="13" y="185"/>
                  <a:pt x="13" y="185"/>
                  <a:pt x="13" y="185"/>
                </a:cubicBezTo>
                <a:cubicBezTo>
                  <a:pt x="164" y="185"/>
                  <a:pt x="164" y="185"/>
                  <a:pt x="164" y="185"/>
                </a:cubicBezTo>
                <a:cubicBezTo>
                  <a:pt x="159" y="181"/>
                  <a:pt x="156" y="175"/>
                  <a:pt x="156" y="166"/>
                </a:cubicBezTo>
                <a:cubicBezTo>
                  <a:pt x="155" y="161"/>
                  <a:pt x="156" y="158"/>
                  <a:pt x="156" y="155"/>
                </a:cubicBezTo>
                <a:cubicBezTo>
                  <a:pt x="13" y="155"/>
                  <a:pt x="13" y="155"/>
                  <a:pt x="13" y="155"/>
                </a:cubicBezTo>
                <a:cubicBezTo>
                  <a:pt x="13" y="75"/>
                  <a:pt x="13" y="75"/>
                  <a:pt x="13" y="75"/>
                </a:cubicBezTo>
                <a:cubicBezTo>
                  <a:pt x="13" y="74"/>
                  <a:pt x="15" y="72"/>
                  <a:pt x="16" y="72"/>
                </a:cubicBezTo>
                <a:cubicBezTo>
                  <a:pt x="211" y="72"/>
                  <a:pt x="211" y="72"/>
                  <a:pt x="211" y="72"/>
                </a:cubicBezTo>
                <a:cubicBezTo>
                  <a:pt x="213" y="72"/>
                  <a:pt x="215" y="74"/>
                  <a:pt x="215" y="75"/>
                </a:cubicBezTo>
                <a:cubicBezTo>
                  <a:pt x="215" y="124"/>
                  <a:pt x="215" y="124"/>
                  <a:pt x="215" y="124"/>
                </a:cubicBezTo>
                <a:cubicBezTo>
                  <a:pt x="218" y="123"/>
                  <a:pt x="224" y="122"/>
                  <a:pt x="228" y="121"/>
                </a:cubicBezTo>
                <a:cubicBezTo>
                  <a:pt x="228" y="73"/>
                  <a:pt x="228" y="73"/>
                  <a:pt x="228" y="73"/>
                </a:cubicBezTo>
                <a:cubicBezTo>
                  <a:pt x="228" y="65"/>
                  <a:pt x="222" y="59"/>
                  <a:pt x="214" y="59"/>
                </a:cubicBezTo>
                <a:close/>
                <a:moveTo>
                  <a:pt x="139" y="51"/>
                </a:moveTo>
                <a:cubicBezTo>
                  <a:pt x="142" y="47"/>
                  <a:pt x="146" y="43"/>
                  <a:pt x="149" y="39"/>
                </a:cubicBezTo>
                <a:cubicBezTo>
                  <a:pt x="159" y="27"/>
                  <a:pt x="165" y="22"/>
                  <a:pt x="180" y="17"/>
                </a:cubicBezTo>
                <a:cubicBezTo>
                  <a:pt x="194" y="13"/>
                  <a:pt x="207" y="9"/>
                  <a:pt x="222" y="6"/>
                </a:cubicBezTo>
                <a:cubicBezTo>
                  <a:pt x="225" y="5"/>
                  <a:pt x="228" y="5"/>
                  <a:pt x="231" y="4"/>
                </a:cubicBezTo>
                <a:cubicBezTo>
                  <a:pt x="240" y="1"/>
                  <a:pt x="245" y="0"/>
                  <a:pt x="256" y="2"/>
                </a:cubicBezTo>
                <a:cubicBezTo>
                  <a:pt x="261" y="3"/>
                  <a:pt x="266" y="6"/>
                  <a:pt x="273" y="9"/>
                </a:cubicBezTo>
                <a:cubicBezTo>
                  <a:pt x="339" y="34"/>
                  <a:pt x="339" y="34"/>
                  <a:pt x="339" y="34"/>
                </a:cubicBezTo>
                <a:cubicBezTo>
                  <a:pt x="360" y="42"/>
                  <a:pt x="372" y="46"/>
                  <a:pt x="395" y="46"/>
                </a:cubicBezTo>
                <a:cubicBezTo>
                  <a:pt x="433" y="46"/>
                  <a:pt x="433" y="46"/>
                  <a:pt x="433" y="46"/>
                </a:cubicBezTo>
                <a:cubicBezTo>
                  <a:pt x="437" y="46"/>
                  <a:pt x="440" y="46"/>
                  <a:pt x="440" y="51"/>
                </a:cubicBezTo>
                <a:cubicBezTo>
                  <a:pt x="440" y="142"/>
                  <a:pt x="440" y="142"/>
                  <a:pt x="440" y="142"/>
                </a:cubicBezTo>
                <a:cubicBezTo>
                  <a:pt x="440" y="148"/>
                  <a:pt x="438" y="148"/>
                  <a:pt x="433" y="148"/>
                </a:cubicBezTo>
                <a:cubicBezTo>
                  <a:pt x="410" y="148"/>
                  <a:pt x="386" y="148"/>
                  <a:pt x="371" y="153"/>
                </a:cubicBezTo>
                <a:cubicBezTo>
                  <a:pt x="347" y="160"/>
                  <a:pt x="322" y="169"/>
                  <a:pt x="298" y="177"/>
                </a:cubicBezTo>
                <a:cubicBezTo>
                  <a:pt x="292" y="179"/>
                  <a:pt x="284" y="180"/>
                  <a:pt x="276" y="181"/>
                </a:cubicBezTo>
                <a:cubicBezTo>
                  <a:pt x="263" y="182"/>
                  <a:pt x="249" y="182"/>
                  <a:pt x="236" y="183"/>
                </a:cubicBezTo>
                <a:cubicBezTo>
                  <a:pt x="211" y="184"/>
                  <a:pt x="211" y="184"/>
                  <a:pt x="211" y="184"/>
                </a:cubicBezTo>
                <a:cubicBezTo>
                  <a:pt x="193" y="185"/>
                  <a:pt x="165" y="190"/>
                  <a:pt x="164" y="165"/>
                </a:cubicBezTo>
                <a:cubicBezTo>
                  <a:pt x="162" y="142"/>
                  <a:pt x="184" y="138"/>
                  <a:pt x="201" y="137"/>
                </a:cubicBezTo>
                <a:cubicBezTo>
                  <a:pt x="211" y="134"/>
                  <a:pt x="222" y="131"/>
                  <a:pt x="232" y="128"/>
                </a:cubicBezTo>
                <a:cubicBezTo>
                  <a:pt x="236" y="127"/>
                  <a:pt x="241" y="125"/>
                  <a:pt x="245" y="124"/>
                </a:cubicBezTo>
                <a:cubicBezTo>
                  <a:pt x="249" y="122"/>
                  <a:pt x="252" y="121"/>
                  <a:pt x="253" y="116"/>
                </a:cubicBezTo>
                <a:cubicBezTo>
                  <a:pt x="253" y="116"/>
                  <a:pt x="253" y="116"/>
                  <a:pt x="253" y="116"/>
                </a:cubicBezTo>
                <a:cubicBezTo>
                  <a:pt x="253" y="116"/>
                  <a:pt x="253" y="116"/>
                  <a:pt x="253" y="116"/>
                </a:cubicBezTo>
                <a:cubicBezTo>
                  <a:pt x="253" y="116"/>
                  <a:pt x="253" y="116"/>
                  <a:pt x="253" y="116"/>
                </a:cubicBezTo>
                <a:cubicBezTo>
                  <a:pt x="253" y="116"/>
                  <a:pt x="253" y="116"/>
                  <a:pt x="253" y="116"/>
                </a:cubicBezTo>
                <a:cubicBezTo>
                  <a:pt x="253" y="116"/>
                  <a:pt x="253" y="116"/>
                  <a:pt x="253" y="116"/>
                </a:cubicBezTo>
                <a:cubicBezTo>
                  <a:pt x="253" y="116"/>
                  <a:pt x="253" y="116"/>
                  <a:pt x="253" y="116"/>
                </a:cubicBezTo>
                <a:cubicBezTo>
                  <a:pt x="253" y="116"/>
                  <a:pt x="253" y="116"/>
                  <a:pt x="253" y="116"/>
                </a:cubicBezTo>
                <a:cubicBezTo>
                  <a:pt x="253" y="116"/>
                  <a:pt x="253" y="116"/>
                  <a:pt x="253" y="116"/>
                </a:cubicBezTo>
                <a:cubicBezTo>
                  <a:pt x="253" y="116"/>
                  <a:pt x="253" y="116"/>
                  <a:pt x="253" y="116"/>
                </a:cubicBezTo>
                <a:cubicBezTo>
                  <a:pt x="253" y="116"/>
                  <a:pt x="253" y="116"/>
                  <a:pt x="253" y="116"/>
                </a:cubicBezTo>
                <a:cubicBezTo>
                  <a:pt x="253" y="116"/>
                  <a:pt x="253" y="116"/>
                  <a:pt x="253" y="116"/>
                </a:cubicBezTo>
                <a:cubicBezTo>
                  <a:pt x="253" y="116"/>
                  <a:pt x="253" y="116"/>
                  <a:pt x="253" y="116"/>
                </a:cubicBezTo>
                <a:cubicBezTo>
                  <a:pt x="253" y="116"/>
                  <a:pt x="253" y="116"/>
                  <a:pt x="253" y="116"/>
                </a:cubicBezTo>
                <a:cubicBezTo>
                  <a:pt x="253" y="116"/>
                  <a:pt x="253" y="116"/>
                  <a:pt x="253" y="116"/>
                </a:cubicBezTo>
                <a:cubicBezTo>
                  <a:pt x="253" y="116"/>
                  <a:pt x="253" y="116"/>
                  <a:pt x="253" y="116"/>
                </a:cubicBezTo>
                <a:cubicBezTo>
                  <a:pt x="253" y="116"/>
                  <a:pt x="253" y="116"/>
                  <a:pt x="253" y="116"/>
                </a:cubicBezTo>
                <a:cubicBezTo>
                  <a:pt x="253" y="116"/>
                  <a:pt x="253" y="116"/>
                  <a:pt x="253" y="116"/>
                </a:cubicBezTo>
                <a:cubicBezTo>
                  <a:pt x="253" y="116"/>
                  <a:pt x="253" y="116"/>
                  <a:pt x="253" y="116"/>
                </a:cubicBezTo>
                <a:cubicBezTo>
                  <a:pt x="253" y="116"/>
                  <a:pt x="253" y="116"/>
                  <a:pt x="253" y="116"/>
                </a:cubicBezTo>
                <a:cubicBezTo>
                  <a:pt x="253" y="116"/>
                  <a:pt x="253" y="116"/>
                  <a:pt x="253" y="116"/>
                </a:cubicBezTo>
                <a:cubicBezTo>
                  <a:pt x="253" y="116"/>
                  <a:pt x="253" y="116"/>
                  <a:pt x="253" y="116"/>
                </a:cubicBezTo>
                <a:cubicBezTo>
                  <a:pt x="253" y="116"/>
                  <a:pt x="253" y="116"/>
                  <a:pt x="253" y="116"/>
                </a:cubicBezTo>
                <a:cubicBezTo>
                  <a:pt x="253" y="115"/>
                  <a:pt x="253" y="115"/>
                  <a:pt x="253" y="115"/>
                </a:cubicBezTo>
                <a:cubicBezTo>
                  <a:pt x="253" y="115"/>
                  <a:pt x="253" y="115"/>
                  <a:pt x="253" y="115"/>
                </a:cubicBezTo>
                <a:cubicBezTo>
                  <a:pt x="253" y="115"/>
                  <a:pt x="253" y="115"/>
                  <a:pt x="253" y="115"/>
                </a:cubicBezTo>
                <a:cubicBezTo>
                  <a:pt x="253" y="115"/>
                  <a:pt x="253" y="115"/>
                  <a:pt x="253" y="115"/>
                </a:cubicBezTo>
                <a:cubicBezTo>
                  <a:pt x="253" y="115"/>
                  <a:pt x="253" y="115"/>
                  <a:pt x="253" y="115"/>
                </a:cubicBezTo>
                <a:cubicBezTo>
                  <a:pt x="253" y="115"/>
                  <a:pt x="253" y="115"/>
                  <a:pt x="253" y="115"/>
                </a:cubicBezTo>
                <a:cubicBezTo>
                  <a:pt x="253" y="115"/>
                  <a:pt x="253" y="115"/>
                  <a:pt x="253" y="115"/>
                </a:cubicBezTo>
                <a:cubicBezTo>
                  <a:pt x="253" y="115"/>
                  <a:pt x="253" y="115"/>
                  <a:pt x="253" y="115"/>
                </a:cubicBezTo>
                <a:cubicBezTo>
                  <a:pt x="253" y="115"/>
                  <a:pt x="253" y="115"/>
                  <a:pt x="253" y="115"/>
                </a:cubicBezTo>
                <a:cubicBezTo>
                  <a:pt x="253" y="115"/>
                  <a:pt x="253" y="115"/>
                  <a:pt x="253" y="115"/>
                </a:cubicBezTo>
                <a:cubicBezTo>
                  <a:pt x="253" y="115"/>
                  <a:pt x="253" y="115"/>
                  <a:pt x="253" y="115"/>
                </a:cubicBezTo>
                <a:cubicBezTo>
                  <a:pt x="253" y="115"/>
                  <a:pt x="253" y="115"/>
                  <a:pt x="253" y="115"/>
                </a:cubicBezTo>
                <a:cubicBezTo>
                  <a:pt x="253" y="115"/>
                  <a:pt x="253" y="115"/>
                  <a:pt x="253" y="115"/>
                </a:cubicBezTo>
                <a:cubicBezTo>
                  <a:pt x="253" y="115"/>
                  <a:pt x="253" y="115"/>
                  <a:pt x="253" y="115"/>
                </a:cubicBezTo>
                <a:cubicBezTo>
                  <a:pt x="253" y="115"/>
                  <a:pt x="253" y="115"/>
                  <a:pt x="253" y="115"/>
                </a:cubicBezTo>
                <a:cubicBezTo>
                  <a:pt x="253" y="115"/>
                  <a:pt x="253" y="115"/>
                  <a:pt x="253" y="115"/>
                </a:cubicBezTo>
                <a:cubicBezTo>
                  <a:pt x="253" y="115"/>
                  <a:pt x="253" y="115"/>
                  <a:pt x="253" y="115"/>
                </a:cubicBezTo>
                <a:cubicBezTo>
                  <a:pt x="253" y="115"/>
                  <a:pt x="253" y="115"/>
                  <a:pt x="253" y="115"/>
                </a:cubicBezTo>
                <a:cubicBezTo>
                  <a:pt x="253" y="115"/>
                  <a:pt x="253" y="115"/>
                  <a:pt x="253" y="115"/>
                </a:cubicBezTo>
                <a:cubicBezTo>
                  <a:pt x="253" y="115"/>
                  <a:pt x="253" y="115"/>
                  <a:pt x="253" y="115"/>
                </a:cubicBezTo>
                <a:cubicBezTo>
                  <a:pt x="253" y="115"/>
                  <a:pt x="253" y="115"/>
                  <a:pt x="253" y="115"/>
                </a:cubicBezTo>
                <a:cubicBezTo>
                  <a:pt x="253" y="115"/>
                  <a:pt x="253" y="115"/>
                  <a:pt x="253" y="115"/>
                </a:cubicBezTo>
                <a:cubicBezTo>
                  <a:pt x="253" y="115"/>
                  <a:pt x="253" y="115"/>
                  <a:pt x="253" y="115"/>
                </a:cubicBezTo>
                <a:cubicBezTo>
                  <a:pt x="253" y="114"/>
                  <a:pt x="253" y="114"/>
                  <a:pt x="253" y="114"/>
                </a:cubicBezTo>
                <a:cubicBezTo>
                  <a:pt x="253" y="114"/>
                  <a:pt x="253" y="114"/>
                  <a:pt x="253" y="114"/>
                </a:cubicBezTo>
                <a:cubicBezTo>
                  <a:pt x="253" y="114"/>
                  <a:pt x="253" y="114"/>
                  <a:pt x="253" y="114"/>
                </a:cubicBezTo>
                <a:cubicBezTo>
                  <a:pt x="253" y="114"/>
                  <a:pt x="253" y="114"/>
                  <a:pt x="253" y="114"/>
                </a:cubicBezTo>
                <a:cubicBezTo>
                  <a:pt x="253" y="114"/>
                  <a:pt x="253" y="114"/>
                  <a:pt x="253" y="114"/>
                </a:cubicBezTo>
                <a:cubicBezTo>
                  <a:pt x="253" y="114"/>
                  <a:pt x="253" y="114"/>
                  <a:pt x="253" y="114"/>
                </a:cubicBezTo>
                <a:cubicBezTo>
                  <a:pt x="253" y="114"/>
                  <a:pt x="253" y="114"/>
                  <a:pt x="253" y="114"/>
                </a:cubicBezTo>
                <a:cubicBezTo>
                  <a:pt x="253" y="114"/>
                  <a:pt x="253" y="114"/>
                  <a:pt x="253" y="114"/>
                </a:cubicBezTo>
                <a:cubicBezTo>
                  <a:pt x="253" y="114"/>
                  <a:pt x="253" y="114"/>
                  <a:pt x="253" y="114"/>
                </a:cubicBezTo>
                <a:cubicBezTo>
                  <a:pt x="253" y="114"/>
                  <a:pt x="253" y="114"/>
                  <a:pt x="253" y="114"/>
                </a:cubicBezTo>
                <a:cubicBezTo>
                  <a:pt x="253" y="114"/>
                  <a:pt x="253" y="114"/>
                  <a:pt x="253" y="114"/>
                </a:cubicBezTo>
                <a:cubicBezTo>
                  <a:pt x="253" y="114"/>
                  <a:pt x="253" y="114"/>
                  <a:pt x="253" y="114"/>
                </a:cubicBezTo>
                <a:cubicBezTo>
                  <a:pt x="253" y="114"/>
                  <a:pt x="253" y="114"/>
                  <a:pt x="253" y="114"/>
                </a:cubicBezTo>
                <a:cubicBezTo>
                  <a:pt x="253" y="114"/>
                  <a:pt x="253" y="114"/>
                  <a:pt x="253" y="114"/>
                </a:cubicBezTo>
                <a:cubicBezTo>
                  <a:pt x="253" y="114"/>
                  <a:pt x="253" y="114"/>
                  <a:pt x="253" y="114"/>
                </a:cubicBezTo>
                <a:cubicBezTo>
                  <a:pt x="253" y="114"/>
                  <a:pt x="253" y="114"/>
                  <a:pt x="253" y="114"/>
                </a:cubicBezTo>
                <a:cubicBezTo>
                  <a:pt x="253" y="114"/>
                  <a:pt x="253" y="114"/>
                  <a:pt x="253" y="114"/>
                </a:cubicBezTo>
                <a:cubicBezTo>
                  <a:pt x="253" y="114"/>
                  <a:pt x="253" y="114"/>
                  <a:pt x="253" y="114"/>
                </a:cubicBezTo>
                <a:cubicBezTo>
                  <a:pt x="253" y="114"/>
                  <a:pt x="253" y="114"/>
                  <a:pt x="253" y="114"/>
                </a:cubicBezTo>
                <a:cubicBezTo>
                  <a:pt x="253" y="114"/>
                  <a:pt x="253" y="114"/>
                  <a:pt x="253" y="114"/>
                </a:cubicBezTo>
                <a:cubicBezTo>
                  <a:pt x="253" y="114"/>
                  <a:pt x="253" y="114"/>
                  <a:pt x="253" y="114"/>
                </a:cubicBezTo>
                <a:cubicBezTo>
                  <a:pt x="253" y="114"/>
                  <a:pt x="253" y="114"/>
                  <a:pt x="253" y="114"/>
                </a:cubicBezTo>
                <a:cubicBezTo>
                  <a:pt x="253" y="114"/>
                  <a:pt x="253" y="114"/>
                  <a:pt x="253" y="114"/>
                </a:cubicBezTo>
                <a:cubicBezTo>
                  <a:pt x="253" y="113"/>
                  <a:pt x="253" y="113"/>
                  <a:pt x="253" y="113"/>
                </a:cubicBezTo>
                <a:cubicBezTo>
                  <a:pt x="253" y="102"/>
                  <a:pt x="251" y="83"/>
                  <a:pt x="242" y="75"/>
                </a:cubicBezTo>
                <a:cubicBezTo>
                  <a:pt x="240" y="74"/>
                  <a:pt x="238" y="72"/>
                  <a:pt x="236" y="71"/>
                </a:cubicBezTo>
                <a:cubicBezTo>
                  <a:pt x="235" y="60"/>
                  <a:pt x="225" y="51"/>
                  <a:pt x="214" y="51"/>
                </a:cubicBezTo>
                <a:cubicBezTo>
                  <a:pt x="139" y="51"/>
                  <a:pt x="139" y="51"/>
                  <a:pt x="139" y="51"/>
                </a:cubicBezTo>
                <a:close/>
              </a:path>
            </a:pathLst>
          </a:custGeom>
          <a:solidFill>
            <a:srgbClr val="005EB8"/>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object 15"/>
          <p:cNvSpPr/>
          <p:nvPr/>
        </p:nvSpPr>
        <p:spPr>
          <a:xfrm>
            <a:off x="2254750" y="1985766"/>
            <a:ext cx="1050290" cy="1049020"/>
          </a:xfrm>
          <a:custGeom>
            <a:avLst/>
            <a:gdLst/>
            <a:ahLst/>
            <a:cxnLst/>
            <a:rect l="l" t="t" r="r" b="b"/>
            <a:pathLst>
              <a:path w="1050289" h="1049020">
                <a:moveTo>
                  <a:pt x="0" y="524256"/>
                </a:moveTo>
                <a:lnTo>
                  <a:pt x="2145" y="476538"/>
                </a:lnTo>
                <a:lnTo>
                  <a:pt x="8458" y="430021"/>
                </a:lnTo>
                <a:lnTo>
                  <a:pt x="18754" y="384889"/>
                </a:lnTo>
                <a:lnTo>
                  <a:pt x="32847" y="341327"/>
                </a:lnTo>
                <a:lnTo>
                  <a:pt x="50551" y="299521"/>
                </a:lnTo>
                <a:lnTo>
                  <a:pt x="71681" y="259655"/>
                </a:lnTo>
                <a:lnTo>
                  <a:pt x="96052" y="221915"/>
                </a:lnTo>
                <a:lnTo>
                  <a:pt x="123479" y="186486"/>
                </a:lnTo>
                <a:lnTo>
                  <a:pt x="153776" y="153552"/>
                </a:lnTo>
                <a:lnTo>
                  <a:pt x="186757" y="123299"/>
                </a:lnTo>
                <a:lnTo>
                  <a:pt x="222238" y="95912"/>
                </a:lnTo>
                <a:lnTo>
                  <a:pt x="260033" y="71577"/>
                </a:lnTo>
                <a:lnTo>
                  <a:pt x="299957" y="50477"/>
                </a:lnTo>
                <a:lnTo>
                  <a:pt x="341824" y="32799"/>
                </a:lnTo>
                <a:lnTo>
                  <a:pt x="385449" y="18727"/>
                </a:lnTo>
                <a:lnTo>
                  <a:pt x="430646" y="8446"/>
                </a:lnTo>
                <a:lnTo>
                  <a:pt x="477231" y="2142"/>
                </a:lnTo>
                <a:lnTo>
                  <a:pt x="525018" y="0"/>
                </a:lnTo>
                <a:lnTo>
                  <a:pt x="572804" y="2142"/>
                </a:lnTo>
                <a:lnTo>
                  <a:pt x="619389" y="8446"/>
                </a:lnTo>
                <a:lnTo>
                  <a:pt x="664586" y="18727"/>
                </a:lnTo>
                <a:lnTo>
                  <a:pt x="708211" y="32799"/>
                </a:lnTo>
                <a:lnTo>
                  <a:pt x="750078" y="50477"/>
                </a:lnTo>
                <a:lnTo>
                  <a:pt x="790002" y="71577"/>
                </a:lnTo>
                <a:lnTo>
                  <a:pt x="827797" y="95912"/>
                </a:lnTo>
                <a:lnTo>
                  <a:pt x="863278" y="123299"/>
                </a:lnTo>
                <a:lnTo>
                  <a:pt x="896259" y="153552"/>
                </a:lnTo>
                <a:lnTo>
                  <a:pt x="926556" y="186486"/>
                </a:lnTo>
                <a:lnTo>
                  <a:pt x="953983" y="221915"/>
                </a:lnTo>
                <a:lnTo>
                  <a:pt x="978354" y="259655"/>
                </a:lnTo>
                <a:lnTo>
                  <a:pt x="999484" y="299521"/>
                </a:lnTo>
                <a:lnTo>
                  <a:pt x="1017188" y="341327"/>
                </a:lnTo>
                <a:lnTo>
                  <a:pt x="1031281" y="384889"/>
                </a:lnTo>
                <a:lnTo>
                  <a:pt x="1041577" y="430021"/>
                </a:lnTo>
                <a:lnTo>
                  <a:pt x="1047890" y="476538"/>
                </a:lnTo>
                <a:lnTo>
                  <a:pt x="1050036" y="524256"/>
                </a:lnTo>
                <a:lnTo>
                  <a:pt x="1047890" y="571973"/>
                </a:lnTo>
                <a:lnTo>
                  <a:pt x="1041577" y="618490"/>
                </a:lnTo>
                <a:lnTo>
                  <a:pt x="1031281" y="663622"/>
                </a:lnTo>
                <a:lnTo>
                  <a:pt x="1017188" y="707184"/>
                </a:lnTo>
                <a:lnTo>
                  <a:pt x="999484" y="748990"/>
                </a:lnTo>
                <a:lnTo>
                  <a:pt x="978354" y="788856"/>
                </a:lnTo>
                <a:lnTo>
                  <a:pt x="953983" y="826596"/>
                </a:lnTo>
                <a:lnTo>
                  <a:pt x="926556" y="862025"/>
                </a:lnTo>
                <a:lnTo>
                  <a:pt x="896259" y="894959"/>
                </a:lnTo>
                <a:lnTo>
                  <a:pt x="863278" y="925212"/>
                </a:lnTo>
                <a:lnTo>
                  <a:pt x="827797" y="952599"/>
                </a:lnTo>
                <a:lnTo>
                  <a:pt x="790002" y="976934"/>
                </a:lnTo>
                <a:lnTo>
                  <a:pt x="750078" y="998034"/>
                </a:lnTo>
                <a:lnTo>
                  <a:pt x="708211" y="1015712"/>
                </a:lnTo>
                <a:lnTo>
                  <a:pt x="664586" y="1029784"/>
                </a:lnTo>
                <a:lnTo>
                  <a:pt x="619389" y="1040065"/>
                </a:lnTo>
                <a:lnTo>
                  <a:pt x="572804" y="1046369"/>
                </a:lnTo>
                <a:lnTo>
                  <a:pt x="525018" y="1048512"/>
                </a:lnTo>
                <a:lnTo>
                  <a:pt x="477231" y="1046369"/>
                </a:lnTo>
                <a:lnTo>
                  <a:pt x="430646" y="1040065"/>
                </a:lnTo>
                <a:lnTo>
                  <a:pt x="385449" y="1029784"/>
                </a:lnTo>
                <a:lnTo>
                  <a:pt x="341824" y="1015712"/>
                </a:lnTo>
                <a:lnTo>
                  <a:pt x="299957" y="998034"/>
                </a:lnTo>
                <a:lnTo>
                  <a:pt x="260033" y="976934"/>
                </a:lnTo>
                <a:lnTo>
                  <a:pt x="222238" y="952599"/>
                </a:lnTo>
                <a:lnTo>
                  <a:pt x="186757" y="925212"/>
                </a:lnTo>
                <a:lnTo>
                  <a:pt x="153776" y="894959"/>
                </a:lnTo>
                <a:lnTo>
                  <a:pt x="123479" y="862025"/>
                </a:lnTo>
                <a:lnTo>
                  <a:pt x="96052" y="826596"/>
                </a:lnTo>
                <a:lnTo>
                  <a:pt x="71681" y="788856"/>
                </a:lnTo>
                <a:lnTo>
                  <a:pt x="50551" y="748990"/>
                </a:lnTo>
                <a:lnTo>
                  <a:pt x="32847" y="707184"/>
                </a:lnTo>
                <a:lnTo>
                  <a:pt x="18754" y="663622"/>
                </a:lnTo>
                <a:lnTo>
                  <a:pt x="8458" y="618490"/>
                </a:lnTo>
                <a:lnTo>
                  <a:pt x="2145" y="571973"/>
                </a:lnTo>
                <a:lnTo>
                  <a:pt x="0" y="524256"/>
                </a:lnTo>
                <a:close/>
              </a:path>
            </a:pathLst>
          </a:custGeom>
          <a:ln w="38100">
            <a:solidFill>
              <a:srgbClr val="005EB8"/>
            </a:solidFill>
          </a:ln>
        </p:spPr>
        <p:txBody>
          <a:bodyPr wrap="square" lIns="0" tIns="0" rIns="0" bIns="0" rtlCol="0"/>
          <a:lstStyle/>
          <a:p>
            <a:endParaRPr>
              <a:solidFill>
                <a:prstClr val="black"/>
              </a:solidFill>
            </a:endParaRPr>
          </a:p>
        </p:txBody>
      </p:sp>
      <p:grpSp>
        <p:nvGrpSpPr>
          <p:cNvPr id="2" name="Group 1"/>
          <p:cNvGrpSpPr/>
          <p:nvPr/>
        </p:nvGrpSpPr>
        <p:grpSpPr>
          <a:xfrm>
            <a:off x="4064647" y="2254185"/>
            <a:ext cx="505166" cy="512180"/>
            <a:chOff x="2764611" y="3339115"/>
            <a:chExt cx="505166" cy="512180"/>
          </a:xfrm>
          <a:solidFill>
            <a:srgbClr val="0091DA"/>
          </a:solidFill>
        </p:grpSpPr>
        <p:sp>
          <p:nvSpPr>
            <p:cNvPr id="19" name="Freeform 496"/>
            <p:cNvSpPr>
              <a:spLocks/>
            </p:cNvSpPr>
            <p:nvPr/>
          </p:nvSpPr>
          <p:spPr bwMode="auto">
            <a:xfrm>
              <a:off x="2764611" y="3450566"/>
              <a:ext cx="176248" cy="289278"/>
            </a:xfrm>
            <a:custGeom>
              <a:avLst/>
              <a:gdLst/>
              <a:ahLst/>
              <a:cxnLst>
                <a:cxn ang="0">
                  <a:pos x="35" y="20"/>
                </a:cxn>
                <a:cxn ang="0">
                  <a:pos x="36" y="0"/>
                </a:cxn>
                <a:cxn ang="0">
                  <a:pos x="67" y="0"/>
                </a:cxn>
                <a:cxn ang="0">
                  <a:pos x="67" y="19"/>
                </a:cxn>
                <a:cxn ang="0">
                  <a:pos x="83" y="26"/>
                </a:cxn>
                <a:cxn ang="0">
                  <a:pos x="83" y="52"/>
                </a:cxn>
                <a:cxn ang="0">
                  <a:pos x="64" y="44"/>
                </a:cxn>
                <a:cxn ang="0">
                  <a:pos x="52" y="56"/>
                </a:cxn>
                <a:cxn ang="0">
                  <a:pos x="80" y="88"/>
                </a:cxn>
                <a:cxn ang="0">
                  <a:pos x="80" y="116"/>
                </a:cxn>
                <a:cxn ang="0">
                  <a:pos x="60" y="131"/>
                </a:cxn>
                <a:cxn ang="0">
                  <a:pos x="59" y="153"/>
                </a:cxn>
                <a:cxn ang="0">
                  <a:pos x="31" y="154"/>
                </a:cxn>
                <a:cxn ang="0">
                  <a:pos x="30" y="136"/>
                </a:cxn>
                <a:cxn ang="0">
                  <a:pos x="6" y="129"/>
                </a:cxn>
                <a:cxn ang="0">
                  <a:pos x="7" y="104"/>
                </a:cxn>
                <a:cxn ang="0">
                  <a:pos x="22" y="111"/>
                </a:cxn>
                <a:cxn ang="0">
                  <a:pos x="39" y="110"/>
                </a:cxn>
                <a:cxn ang="0">
                  <a:pos x="43" y="95"/>
                </a:cxn>
                <a:cxn ang="0">
                  <a:pos x="10" y="57"/>
                </a:cxn>
                <a:cxn ang="0">
                  <a:pos x="35" y="20"/>
                </a:cxn>
              </a:cxnLst>
              <a:rect l="0" t="0" r="r" b="b"/>
              <a:pathLst>
                <a:path w="89" h="154">
                  <a:moveTo>
                    <a:pt x="35" y="20"/>
                  </a:moveTo>
                  <a:cubicBezTo>
                    <a:pt x="36" y="0"/>
                    <a:pt x="36" y="0"/>
                    <a:pt x="36" y="0"/>
                  </a:cubicBezTo>
                  <a:cubicBezTo>
                    <a:pt x="67" y="0"/>
                    <a:pt x="67" y="0"/>
                    <a:pt x="67" y="0"/>
                  </a:cubicBezTo>
                  <a:cubicBezTo>
                    <a:pt x="67" y="19"/>
                    <a:pt x="67" y="19"/>
                    <a:pt x="67" y="19"/>
                  </a:cubicBezTo>
                  <a:cubicBezTo>
                    <a:pt x="67" y="19"/>
                    <a:pt x="80" y="20"/>
                    <a:pt x="83" y="26"/>
                  </a:cubicBezTo>
                  <a:cubicBezTo>
                    <a:pt x="83" y="52"/>
                    <a:pt x="83" y="52"/>
                    <a:pt x="83" y="52"/>
                  </a:cubicBezTo>
                  <a:cubicBezTo>
                    <a:pt x="83" y="52"/>
                    <a:pt x="69" y="45"/>
                    <a:pt x="64" y="44"/>
                  </a:cubicBezTo>
                  <a:cubicBezTo>
                    <a:pt x="58" y="42"/>
                    <a:pt x="48" y="48"/>
                    <a:pt x="52" y="56"/>
                  </a:cubicBezTo>
                  <a:cubicBezTo>
                    <a:pt x="55" y="63"/>
                    <a:pt x="80" y="88"/>
                    <a:pt x="80" y="88"/>
                  </a:cubicBezTo>
                  <a:cubicBezTo>
                    <a:pt x="80" y="88"/>
                    <a:pt x="89" y="104"/>
                    <a:pt x="80" y="116"/>
                  </a:cubicBezTo>
                  <a:cubicBezTo>
                    <a:pt x="80" y="116"/>
                    <a:pt x="70" y="128"/>
                    <a:pt x="60" y="131"/>
                  </a:cubicBezTo>
                  <a:cubicBezTo>
                    <a:pt x="59" y="153"/>
                    <a:pt x="59" y="153"/>
                    <a:pt x="59" y="153"/>
                  </a:cubicBezTo>
                  <a:cubicBezTo>
                    <a:pt x="31" y="154"/>
                    <a:pt x="31" y="154"/>
                    <a:pt x="31" y="154"/>
                  </a:cubicBezTo>
                  <a:cubicBezTo>
                    <a:pt x="30" y="136"/>
                    <a:pt x="30" y="136"/>
                    <a:pt x="30" y="136"/>
                  </a:cubicBezTo>
                  <a:cubicBezTo>
                    <a:pt x="30" y="136"/>
                    <a:pt x="10" y="133"/>
                    <a:pt x="6" y="129"/>
                  </a:cubicBezTo>
                  <a:cubicBezTo>
                    <a:pt x="7" y="104"/>
                    <a:pt x="7" y="104"/>
                    <a:pt x="7" y="104"/>
                  </a:cubicBezTo>
                  <a:cubicBezTo>
                    <a:pt x="7" y="104"/>
                    <a:pt x="18" y="110"/>
                    <a:pt x="22" y="111"/>
                  </a:cubicBezTo>
                  <a:cubicBezTo>
                    <a:pt x="26" y="112"/>
                    <a:pt x="36" y="112"/>
                    <a:pt x="39" y="110"/>
                  </a:cubicBezTo>
                  <a:cubicBezTo>
                    <a:pt x="42" y="108"/>
                    <a:pt x="46" y="102"/>
                    <a:pt x="43" y="95"/>
                  </a:cubicBezTo>
                  <a:cubicBezTo>
                    <a:pt x="43" y="95"/>
                    <a:pt x="10" y="62"/>
                    <a:pt x="10" y="57"/>
                  </a:cubicBezTo>
                  <a:cubicBezTo>
                    <a:pt x="9" y="52"/>
                    <a:pt x="0" y="22"/>
                    <a:pt x="35" y="2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nvGrpSpPr>
            <p:cNvPr id="20" name="Gruppieren 84"/>
            <p:cNvGrpSpPr/>
            <p:nvPr/>
          </p:nvGrpSpPr>
          <p:grpSpPr>
            <a:xfrm>
              <a:off x="2940859" y="3339115"/>
              <a:ext cx="328918" cy="512180"/>
              <a:chOff x="7785100" y="2568079"/>
              <a:chExt cx="427037" cy="538163"/>
            </a:xfrm>
            <a:grpFill/>
          </p:grpSpPr>
          <p:sp>
            <p:nvSpPr>
              <p:cNvPr id="22" name="Freeform 465"/>
              <p:cNvSpPr>
                <a:spLocks/>
              </p:cNvSpPr>
              <p:nvPr/>
            </p:nvSpPr>
            <p:spPr bwMode="auto">
              <a:xfrm>
                <a:off x="7823200" y="2817317"/>
                <a:ext cx="153988" cy="42863"/>
              </a:xfrm>
              <a:custGeom>
                <a:avLst/>
                <a:gdLst/>
                <a:ahLst/>
                <a:cxnLst>
                  <a:cxn ang="0">
                    <a:pos x="51" y="7"/>
                  </a:cxn>
                  <a:cxn ang="0">
                    <a:pos x="44" y="14"/>
                  </a:cxn>
                  <a:cxn ang="0">
                    <a:pos x="7" y="14"/>
                  </a:cxn>
                  <a:cxn ang="0">
                    <a:pos x="0" y="7"/>
                  </a:cxn>
                  <a:cxn ang="0">
                    <a:pos x="0" y="7"/>
                  </a:cxn>
                  <a:cxn ang="0">
                    <a:pos x="7" y="0"/>
                  </a:cxn>
                  <a:cxn ang="0">
                    <a:pos x="44" y="0"/>
                  </a:cxn>
                  <a:cxn ang="0">
                    <a:pos x="51" y="7"/>
                  </a:cxn>
                </a:cxnLst>
                <a:rect l="0" t="0" r="r" b="b"/>
                <a:pathLst>
                  <a:path w="51" h="14">
                    <a:moveTo>
                      <a:pt x="51" y="7"/>
                    </a:moveTo>
                    <a:cubicBezTo>
                      <a:pt x="51" y="11"/>
                      <a:pt x="48" y="14"/>
                      <a:pt x="44" y="14"/>
                    </a:cubicBezTo>
                    <a:cubicBezTo>
                      <a:pt x="7" y="14"/>
                      <a:pt x="7" y="14"/>
                      <a:pt x="7" y="14"/>
                    </a:cubicBezTo>
                    <a:cubicBezTo>
                      <a:pt x="3" y="14"/>
                      <a:pt x="0" y="11"/>
                      <a:pt x="0" y="7"/>
                    </a:cubicBezTo>
                    <a:cubicBezTo>
                      <a:pt x="0" y="7"/>
                      <a:pt x="0" y="7"/>
                      <a:pt x="0" y="7"/>
                    </a:cubicBezTo>
                    <a:cubicBezTo>
                      <a:pt x="0" y="3"/>
                      <a:pt x="3" y="0"/>
                      <a:pt x="7" y="0"/>
                    </a:cubicBezTo>
                    <a:cubicBezTo>
                      <a:pt x="44" y="0"/>
                      <a:pt x="44" y="0"/>
                      <a:pt x="44" y="0"/>
                    </a:cubicBezTo>
                    <a:cubicBezTo>
                      <a:pt x="48" y="0"/>
                      <a:pt x="51" y="3"/>
                      <a:pt x="51" y="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3" name="Freeform 466"/>
              <p:cNvSpPr>
                <a:spLocks/>
              </p:cNvSpPr>
              <p:nvPr/>
            </p:nvSpPr>
            <p:spPr bwMode="auto">
              <a:xfrm>
                <a:off x="7829550" y="3064967"/>
                <a:ext cx="134938" cy="41275"/>
              </a:xfrm>
              <a:custGeom>
                <a:avLst/>
                <a:gdLst/>
                <a:ahLst/>
                <a:cxnLst>
                  <a:cxn ang="0">
                    <a:pos x="45" y="7"/>
                  </a:cxn>
                  <a:cxn ang="0">
                    <a:pos x="39" y="14"/>
                  </a:cxn>
                  <a:cxn ang="0">
                    <a:pos x="6" y="14"/>
                  </a:cxn>
                  <a:cxn ang="0">
                    <a:pos x="0" y="7"/>
                  </a:cxn>
                  <a:cxn ang="0">
                    <a:pos x="0" y="7"/>
                  </a:cxn>
                  <a:cxn ang="0">
                    <a:pos x="6" y="0"/>
                  </a:cxn>
                  <a:cxn ang="0">
                    <a:pos x="39" y="0"/>
                  </a:cxn>
                  <a:cxn ang="0">
                    <a:pos x="45" y="7"/>
                  </a:cxn>
                </a:cxnLst>
                <a:rect l="0" t="0" r="r" b="b"/>
                <a:pathLst>
                  <a:path w="45" h="14">
                    <a:moveTo>
                      <a:pt x="45" y="7"/>
                    </a:moveTo>
                    <a:cubicBezTo>
                      <a:pt x="45" y="10"/>
                      <a:pt x="42" y="14"/>
                      <a:pt x="39" y="14"/>
                    </a:cubicBezTo>
                    <a:cubicBezTo>
                      <a:pt x="6" y="14"/>
                      <a:pt x="6" y="14"/>
                      <a:pt x="6" y="14"/>
                    </a:cubicBezTo>
                    <a:cubicBezTo>
                      <a:pt x="3" y="14"/>
                      <a:pt x="0" y="10"/>
                      <a:pt x="0" y="7"/>
                    </a:cubicBezTo>
                    <a:cubicBezTo>
                      <a:pt x="0" y="7"/>
                      <a:pt x="0" y="7"/>
                      <a:pt x="0" y="7"/>
                    </a:cubicBezTo>
                    <a:cubicBezTo>
                      <a:pt x="0" y="3"/>
                      <a:pt x="3" y="0"/>
                      <a:pt x="6" y="0"/>
                    </a:cubicBezTo>
                    <a:cubicBezTo>
                      <a:pt x="39" y="0"/>
                      <a:pt x="39" y="0"/>
                      <a:pt x="39" y="0"/>
                    </a:cubicBezTo>
                    <a:cubicBezTo>
                      <a:pt x="42" y="0"/>
                      <a:pt x="45" y="3"/>
                      <a:pt x="45" y="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4" name="Freeform 467"/>
              <p:cNvSpPr>
                <a:spLocks/>
              </p:cNvSpPr>
              <p:nvPr/>
            </p:nvSpPr>
            <p:spPr bwMode="auto">
              <a:xfrm>
                <a:off x="7802562" y="2984004"/>
                <a:ext cx="195263" cy="41275"/>
              </a:xfrm>
              <a:custGeom>
                <a:avLst/>
                <a:gdLst/>
                <a:ahLst/>
                <a:cxnLst>
                  <a:cxn ang="0">
                    <a:pos x="65" y="7"/>
                  </a:cxn>
                  <a:cxn ang="0">
                    <a:pos x="56" y="14"/>
                  </a:cxn>
                  <a:cxn ang="0">
                    <a:pos x="9" y="14"/>
                  </a:cxn>
                  <a:cxn ang="0">
                    <a:pos x="0" y="7"/>
                  </a:cxn>
                  <a:cxn ang="0">
                    <a:pos x="0" y="7"/>
                  </a:cxn>
                  <a:cxn ang="0">
                    <a:pos x="9" y="0"/>
                  </a:cxn>
                  <a:cxn ang="0">
                    <a:pos x="56" y="0"/>
                  </a:cxn>
                  <a:cxn ang="0">
                    <a:pos x="65" y="7"/>
                  </a:cxn>
                </a:cxnLst>
                <a:rect l="0" t="0" r="r" b="b"/>
                <a:pathLst>
                  <a:path w="65" h="14">
                    <a:moveTo>
                      <a:pt x="65" y="7"/>
                    </a:moveTo>
                    <a:cubicBezTo>
                      <a:pt x="65" y="10"/>
                      <a:pt x="61" y="14"/>
                      <a:pt x="56" y="14"/>
                    </a:cubicBezTo>
                    <a:cubicBezTo>
                      <a:pt x="9" y="14"/>
                      <a:pt x="9" y="14"/>
                      <a:pt x="9" y="14"/>
                    </a:cubicBezTo>
                    <a:cubicBezTo>
                      <a:pt x="4" y="14"/>
                      <a:pt x="0" y="10"/>
                      <a:pt x="0" y="7"/>
                    </a:cubicBezTo>
                    <a:cubicBezTo>
                      <a:pt x="0" y="7"/>
                      <a:pt x="0" y="7"/>
                      <a:pt x="0" y="7"/>
                    </a:cubicBezTo>
                    <a:cubicBezTo>
                      <a:pt x="0" y="3"/>
                      <a:pt x="4" y="0"/>
                      <a:pt x="9" y="0"/>
                    </a:cubicBezTo>
                    <a:cubicBezTo>
                      <a:pt x="56" y="0"/>
                      <a:pt x="56" y="0"/>
                      <a:pt x="56" y="0"/>
                    </a:cubicBezTo>
                    <a:cubicBezTo>
                      <a:pt x="61" y="0"/>
                      <a:pt x="65" y="3"/>
                      <a:pt x="65" y="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5" name="Freeform 468"/>
              <p:cNvSpPr>
                <a:spLocks/>
              </p:cNvSpPr>
              <p:nvPr/>
            </p:nvSpPr>
            <p:spPr bwMode="auto">
              <a:xfrm>
                <a:off x="7785100" y="2899867"/>
                <a:ext cx="206375" cy="41275"/>
              </a:xfrm>
              <a:custGeom>
                <a:avLst/>
                <a:gdLst/>
                <a:ahLst/>
                <a:cxnLst>
                  <a:cxn ang="0">
                    <a:pos x="69" y="7"/>
                  </a:cxn>
                  <a:cxn ang="0">
                    <a:pos x="59" y="14"/>
                  </a:cxn>
                  <a:cxn ang="0">
                    <a:pos x="9" y="14"/>
                  </a:cxn>
                  <a:cxn ang="0">
                    <a:pos x="0" y="7"/>
                  </a:cxn>
                  <a:cxn ang="0">
                    <a:pos x="0" y="7"/>
                  </a:cxn>
                  <a:cxn ang="0">
                    <a:pos x="9" y="0"/>
                  </a:cxn>
                  <a:cxn ang="0">
                    <a:pos x="59" y="0"/>
                  </a:cxn>
                  <a:cxn ang="0">
                    <a:pos x="69" y="7"/>
                  </a:cxn>
                </a:cxnLst>
                <a:rect l="0" t="0" r="r" b="b"/>
                <a:pathLst>
                  <a:path w="69" h="14">
                    <a:moveTo>
                      <a:pt x="69" y="7"/>
                    </a:moveTo>
                    <a:cubicBezTo>
                      <a:pt x="69" y="11"/>
                      <a:pt x="64" y="14"/>
                      <a:pt x="59" y="14"/>
                    </a:cubicBezTo>
                    <a:cubicBezTo>
                      <a:pt x="9" y="14"/>
                      <a:pt x="9" y="14"/>
                      <a:pt x="9" y="14"/>
                    </a:cubicBezTo>
                    <a:cubicBezTo>
                      <a:pt x="4" y="14"/>
                      <a:pt x="0" y="11"/>
                      <a:pt x="0" y="7"/>
                    </a:cubicBezTo>
                    <a:cubicBezTo>
                      <a:pt x="0" y="7"/>
                      <a:pt x="0" y="7"/>
                      <a:pt x="0" y="7"/>
                    </a:cubicBezTo>
                    <a:cubicBezTo>
                      <a:pt x="0" y="3"/>
                      <a:pt x="4" y="0"/>
                      <a:pt x="9" y="0"/>
                    </a:cubicBezTo>
                    <a:cubicBezTo>
                      <a:pt x="59" y="0"/>
                      <a:pt x="59" y="0"/>
                      <a:pt x="59" y="0"/>
                    </a:cubicBezTo>
                    <a:cubicBezTo>
                      <a:pt x="64" y="0"/>
                      <a:pt x="69" y="3"/>
                      <a:pt x="69" y="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6" name="Freeform 469"/>
              <p:cNvSpPr>
                <a:spLocks/>
              </p:cNvSpPr>
              <p:nvPr/>
            </p:nvSpPr>
            <p:spPr bwMode="auto">
              <a:xfrm>
                <a:off x="7964487" y="2568079"/>
                <a:ext cx="247650" cy="538163"/>
              </a:xfrm>
              <a:custGeom>
                <a:avLst/>
                <a:gdLst/>
                <a:ahLst/>
                <a:cxnLst>
                  <a:cxn ang="0">
                    <a:pos x="77" y="94"/>
                  </a:cxn>
                  <a:cxn ang="0">
                    <a:pos x="79" y="164"/>
                  </a:cxn>
                  <a:cxn ang="0">
                    <a:pos x="68" y="179"/>
                  </a:cxn>
                  <a:cxn ang="0">
                    <a:pos x="6" y="177"/>
                  </a:cxn>
                  <a:cxn ang="0">
                    <a:pos x="10" y="159"/>
                  </a:cxn>
                  <a:cxn ang="0">
                    <a:pos x="20" y="134"/>
                  </a:cxn>
                  <a:cxn ang="0">
                    <a:pos x="20" y="122"/>
                  </a:cxn>
                  <a:cxn ang="0">
                    <a:pos x="13" y="101"/>
                  </a:cxn>
                  <a:cxn ang="0">
                    <a:pos x="12" y="78"/>
                  </a:cxn>
                  <a:cxn ang="0">
                    <a:pos x="9" y="59"/>
                  </a:cxn>
                  <a:cxn ang="0">
                    <a:pos x="8" y="14"/>
                  </a:cxn>
                  <a:cxn ang="0">
                    <a:pos x="40" y="23"/>
                  </a:cxn>
                  <a:cxn ang="0">
                    <a:pos x="42" y="49"/>
                  </a:cxn>
                  <a:cxn ang="0">
                    <a:pos x="47" y="69"/>
                  </a:cxn>
                  <a:cxn ang="0">
                    <a:pos x="77" y="94"/>
                  </a:cxn>
                </a:cxnLst>
                <a:rect l="0" t="0" r="r" b="b"/>
                <a:pathLst>
                  <a:path w="82" h="179">
                    <a:moveTo>
                      <a:pt x="77" y="94"/>
                    </a:moveTo>
                    <a:cubicBezTo>
                      <a:pt x="79" y="164"/>
                      <a:pt x="79" y="164"/>
                      <a:pt x="79" y="164"/>
                    </a:cubicBezTo>
                    <a:cubicBezTo>
                      <a:pt x="79" y="164"/>
                      <a:pt x="82" y="174"/>
                      <a:pt x="68" y="179"/>
                    </a:cubicBezTo>
                    <a:cubicBezTo>
                      <a:pt x="6" y="177"/>
                      <a:pt x="6" y="177"/>
                      <a:pt x="6" y="177"/>
                    </a:cubicBezTo>
                    <a:cubicBezTo>
                      <a:pt x="6" y="177"/>
                      <a:pt x="4" y="165"/>
                      <a:pt x="10" y="159"/>
                    </a:cubicBezTo>
                    <a:cubicBezTo>
                      <a:pt x="16" y="153"/>
                      <a:pt x="22" y="138"/>
                      <a:pt x="20" y="134"/>
                    </a:cubicBezTo>
                    <a:cubicBezTo>
                      <a:pt x="20" y="134"/>
                      <a:pt x="16" y="125"/>
                      <a:pt x="20" y="122"/>
                    </a:cubicBezTo>
                    <a:cubicBezTo>
                      <a:pt x="20" y="122"/>
                      <a:pt x="30" y="109"/>
                      <a:pt x="13" y="101"/>
                    </a:cubicBezTo>
                    <a:cubicBezTo>
                      <a:pt x="13" y="101"/>
                      <a:pt x="7" y="84"/>
                      <a:pt x="12" y="78"/>
                    </a:cubicBezTo>
                    <a:cubicBezTo>
                      <a:pt x="12" y="78"/>
                      <a:pt x="15" y="67"/>
                      <a:pt x="9" y="59"/>
                    </a:cubicBezTo>
                    <a:cubicBezTo>
                      <a:pt x="4" y="51"/>
                      <a:pt x="0" y="22"/>
                      <a:pt x="8" y="14"/>
                    </a:cubicBezTo>
                    <a:cubicBezTo>
                      <a:pt x="15" y="5"/>
                      <a:pt x="32" y="0"/>
                      <a:pt x="40" y="23"/>
                    </a:cubicBezTo>
                    <a:cubicBezTo>
                      <a:pt x="40" y="23"/>
                      <a:pt x="42" y="32"/>
                      <a:pt x="42" y="49"/>
                    </a:cubicBezTo>
                    <a:cubicBezTo>
                      <a:pt x="42" y="49"/>
                      <a:pt x="42" y="64"/>
                      <a:pt x="47" y="69"/>
                    </a:cubicBezTo>
                    <a:cubicBezTo>
                      <a:pt x="51" y="75"/>
                      <a:pt x="76" y="89"/>
                      <a:pt x="77" y="9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grpSp>
      <p:sp>
        <p:nvSpPr>
          <p:cNvPr id="27" name="object 15"/>
          <p:cNvSpPr/>
          <p:nvPr/>
        </p:nvSpPr>
        <p:spPr>
          <a:xfrm>
            <a:off x="3792085" y="1985766"/>
            <a:ext cx="1050290" cy="1049020"/>
          </a:xfrm>
          <a:custGeom>
            <a:avLst/>
            <a:gdLst/>
            <a:ahLst/>
            <a:cxnLst/>
            <a:rect l="l" t="t" r="r" b="b"/>
            <a:pathLst>
              <a:path w="1050289" h="1049020">
                <a:moveTo>
                  <a:pt x="0" y="524256"/>
                </a:moveTo>
                <a:lnTo>
                  <a:pt x="2145" y="476538"/>
                </a:lnTo>
                <a:lnTo>
                  <a:pt x="8458" y="430021"/>
                </a:lnTo>
                <a:lnTo>
                  <a:pt x="18754" y="384889"/>
                </a:lnTo>
                <a:lnTo>
                  <a:pt x="32847" y="341327"/>
                </a:lnTo>
                <a:lnTo>
                  <a:pt x="50551" y="299521"/>
                </a:lnTo>
                <a:lnTo>
                  <a:pt x="71681" y="259655"/>
                </a:lnTo>
                <a:lnTo>
                  <a:pt x="96052" y="221915"/>
                </a:lnTo>
                <a:lnTo>
                  <a:pt x="123479" y="186486"/>
                </a:lnTo>
                <a:lnTo>
                  <a:pt x="153776" y="153552"/>
                </a:lnTo>
                <a:lnTo>
                  <a:pt x="186757" y="123299"/>
                </a:lnTo>
                <a:lnTo>
                  <a:pt x="222238" y="95912"/>
                </a:lnTo>
                <a:lnTo>
                  <a:pt x="260033" y="71577"/>
                </a:lnTo>
                <a:lnTo>
                  <a:pt x="299957" y="50477"/>
                </a:lnTo>
                <a:lnTo>
                  <a:pt x="341824" y="32799"/>
                </a:lnTo>
                <a:lnTo>
                  <a:pt x="385449" y="18727"/>
                </a:lnTo>
                <a:lnTo>
                  <a:pt x="430646" y="8446"/>
                </a:lnTo>
                <a:lnTo>
                  <a:pt x="477231" y="2142"/>
                </a:lnTo>
                <a:lnTo>
                  <a:pt x="525018" y="0"/>
                </a:lnTo>
                <a:lnTo>
                  <a:pt x="572804" y="2142"/>
                </a:lnTo>
                <a:lnTo>
                  <a:pt x="619389" y="8446"/>
                </a:lnTo>
                <a:lnTo>
                  <a:pt x="664586" y="18727"/>
                </a:lnTo>
                <a:lnTo>
                  <a:pt x="708211" y="32799"/>
                </a:lnTo>
                <a:lnTo>
                  <a:pt x="750078" y="50477"/>
                </a:lnTo>
                <a:lnTo>
                  <a:pt x="790002" y="71577"/>
                </a:lnTo>
                <a:lnTo>
                  <a:pt x="827797" y="95912"/>
                </a:lnTo>
                <a:lnTo>
                  <a:pt x="863278" y="123299"/>
                </a:lnTo>
                <a:lnTo>
                  <a:pt x="896259" y="153552"/>
                </a:lnTo>
                <a:lnTo>
                  <a:pt x="926556" y="186486"/>
                </a:lnTo>
                <a:lnTo>
                  <a:pt x="953983" y="221915"/>
                </a:lnTo>
                <a:lnTo>
                  <a:pt x="978354" y="259655"/>
                </a:lnTo>
                <a:lnTo>
                  <a:pt x="999484" y="299521"/>
                </a:lnTo>
                <a:lnTo>
                  <a:pt x="1017188" y="341327"/>
                </a:lnTo>
                <a:lnTo>
                  <a:pt x="1031281" y="384889"/>
                </a:lnTo>
                <a:lnTo>
                  <a:pt x="1041577" y="430021"/>
                </a:lnTo>
                <a:lnTo>
                  <a:pt x="1047890" y="476538"/>
                </a:lnTo>
                <a:lnTo>
                  <a:pt x="1050036" y="524256"/>
                </a:lnTo>
                <a:lnTo>
                  <a:pt x="1047890" y="571973"/>
                </a:lnTo>
                <a:lnTo>
                  <a:pt x="1041577" y="618490"/>
                </a:lnTo>
                <a:lnTo>
                  <a:pt x="1031281" y="663622"/>
                </a:lnTo>
                <a:lnTo>
                  <a:pt x="1017188" y="707184"/>
                </a:lnTo>
                <a:lnTo>
                  <a:pt x="999484" y="748990"/>
                </a:lnTo>
                <a:lnTo>
                  <a:pt x="978354" y="788856"/>
                </a:lnTo>
                <a:lnTo>
                  <a:pt x="953983" y="826596"/>
                </a:lnTo>
                <a:lnTo>
                  <a:pt x="926556" y="862025"/>
                </a:lnTo>
                <a:lnTo>
                  <a:pt x="896259" y="894959"/>
                </a:lnTo>
                <a:lnTo>
                  <a:pt x="863278" y="925212"/>
                </a:lnTo>
                <a:lnTo>
                  <a:pt x="827797" y="952599"/>
                </a:lnTo>
                <a:lnTo>
                  <a:pt x="790002" y="976934"/>
                </a:lnTo>
                <a:lnTo>
                  <a:pt x="750078" y="998034"/>
                </a:lnTo>
                <a:lnTo>
                  <a:pt x="708211" y="1015712"/>
                </a:lnTo>
                <a:lnTo>
                  <a:pt x="664586" y="1029784"/>
                </a:lnTo>
                <a:lnTo>
                  <a:pt x="619389" y="1040065"/>
                </a:lnTo>
                <a:lnTo>
                  <a:pt x="572804" y="1046369"/>
                </a:lnTo>
                <a:lnTo>
                  <a:pt x="525018" y="1048512"/>
                </a:lnTo>
                <a:lnTo>
                  <a:pt x="477231" y="1046369"/>
                </a:lnTo>
                <a:lnTo>
                  <a:pt x="430646" y="1040065"/>
                </a:lnTo>
                <a:lnTo>
                  <a:pt x="385449" y="1029784"/>
                </a:lnTo>
                <a:lnTo>
                  <a:pt x="341824" y="1015712"/>
                </a:lnTo>
                <a:lnTo>
                  <a:pt x="299957" y="998034"/>
                </a:lnTo>
                <a:lnTo>
                  <a:pt x="260033" y="976934"/>
                </a:lnTo>
                <a:lnTo>
                  <a:pt x="222238" y="952599"/>
                </a:lnTo>
                <a:lnTo>
                  <a:pt x="186757" y="925212"/>
                </a:lnTo>
                <a:lnTo>
                  <a:pt x="153776" y="894959"/>
                </a:lnTo>
                <a:lnTo>
                  <a:pt x="123479" y="862025"/>
                </a:lnTo>
                <a:lnTo>
                  <a:pt x="96052" y="826596"/>
                </a:lnTo>
                <a:lnTo>
                  <a:pt x="71681" y="788856"/>
                </a:lnTo>
                <a:lnTo>
                  <a:pt x="50551" y="748990"/>
                </a:lnTo>
                <a:lnTo>
                  <a:pt x="32847" y="707184"/>
                </a:lnTo>
                <a:lnTo>
                  <a:pt x="18754" y="663622"/>
                </a:lnTo>
                <a:lnTo>
                  <a:pt x="8458" y="618490"/>
                </a:lnTo>
                <a:lnTo>
                  <a:pt x="2145" y="571973"/>
                </a:lnTo>
                <a:lnTo>
                  <a:pt x="0" y="524256"/>
                </a:lnTo>
                <a:close/>
              </a:path>
            </a:pathLst>
          </a:custGeom>
          <a:ln w="38100">
            <a:solidFill>
              <a:srgbClr val="0091DA"/>
            </a:solidFill>
          </a:ln>
        </p:spPr>
        <p:txBody>
          <a:bodyPr wrap="square" lIns="0" tIns="0" rIns="0" bIns="0" rtlCol="0"/>
          <a:lstStyle/>
          <a:p>
            <a:endParaRPr>
              <a:solidFill>
                <a:prstClr val="black"/>
              </a:solidFill>
            </a:endParaRPr>
          </a:p>
        </p:txBody>
      </p:sp>
      <p:grpSp>
        <p:nvGrpSpPr>
          <p:cNvPr id="28" name="Gruppieren 23"/>
          <p:cNvGrpSpPr/>
          <p:nvPr/>
        </p:nvGrpSpPr>
        <p:grpSpPr>
          <a:xfrm>
            <a:off x="912502" y="3979697"/>
            <a:ext cx="632554" cy="510804"/>
            <a:chOff x="3663530" y="4760071"/>
            <a:chExt cx="1054363" cy="823065"/>
          </a:xfrm>
          <a:solidFill>
            <a:srgbClr val="483698"/>
          </a:solidFill>
        </p:grpSpPr>
        <p:sp>
          <p:nvSpPr>
            <p:cNvPr id="29" name="Freeform 41"/>
            <p:cNvSpPr>
              <a:spLocks noEditPoints="1"/>
            </p:cNvSpPr>
            <p:nvPr/>
          </p:nvSpPr>
          <p:spPr bwMode="auto">
            <a:xfrm>
              <a:off x="3663530" y="5185121"/>
              <a:ext cx="379992" cy="398015"/>
            </a:xfrm>
            <a:custGeom>
              <a:avLst/>
              <a:gdLst/>
              <a:ahLst/>
              <a:cxnLst>
                <a:cxn ang="0">
                  <a:pos x="94" y="29"/>
                </a:cxn>
                <a:cxn ang="0">
                  <a:pos x="66" y="0"/>
                </a:cxn>
                <a:cxn ang="0">
                  <a:pos x="37" y="29"/>
                </a:cxn>
                <a:cxn ang="0">
                  <a:pos x="94" y="29"/>
                </a:cxn>
                <a:cxn ang="0">
                  <a:pos x="0" y="137"/>
                </a:cxn>
                <a:cxn ang="0">
                  <a:pos x="7" y="97"/>
                </a:cxn>
                <a:cxn ang="0">
                  <a:pos x="39" y="75"/>
                </a:cxn>
                <a:cxn ang="0">
                  <a:pos x="42" y="75"/>
                </a:cxn>
                <a:cxn ang="0">
                  <a:pos x="60" y="103"/>
                </a:cxn>
                <a:cxn ang="0">
                  <a:pos x="61" y="89"/>
                </a:cxn>
                <a:cxn ang="0">
                  <a:pos x="58" y="85"/>
                </a:cxn>
                <a:cxn ang="0">
                  <a:pos x="66" y="79"/>
                </a:cxn>
                <a:cxn ang="0">
                  <a:pos x="74" y="85"/>
                </a:cxn>
                <a:cxn ang="0">
                  <a:pos x="71" y="89"/>
                </a:cxn>
                <a:cxn ang="0">
                  <a:pos x="71" y="103"/>
                </a:cxn>
                <a:cxn ang="0">
                  <a:pos x="90" y="75"/>
                </a:cxn>
                <a:cxn ang="0">
                  <a:pos x="92" y="75"/>
                </a:cxn>
                <a:cxn ang="0">
                  <a:pos x="124" y="97"/>
                </a:cxn>
                <a:cxn ang="0">
                  <a:pos x="131" y="137"/>
                </a:cxn>
                <a:cxn ang="0">
                  <a:pos x="0" y="137"/>
                </a:cxn>
              </a:cxnLst>
              <a:rect l="0" t="0" r="r" b="b"/>
              <a:pathLst>
                <a:path w="131" h="137">
                  <a:moveTo>
                    <a:pt x="94" y="29"/>
                  </a:moveTo>
                  <a:cubicBezTo>
                    <a:pt x="94" y="13"/>
                    <a:pt x="83" y="0"/>
                    <a:pt x="66" y="0"/>
                  </a:cubicBezTo>
                  <a:cubicBezTo>
                    <a:pt x="47" y="0"/>
                    <a:pt x="37" y="13"/>
                    <a:pt x="37" y="29"/>
                  </a:cubicBezTo>
                  <a:cubicBezTo>
                    <a:pt x="37" y="90"/>
                    <a:pt x="94" y="89"/>
                    <a:pt x="94" y="29"/>
                  </a:cubicBezTo>
                  <a:close/>
                  <a:moveTo>
                    <a:pt x="0" y="137"/>
                  </a:moveTo>
                  <a:cubicBezTo>
                    <a:pt x="0" y="123"/>
                    <a:pt x="1" y="108"/>
                    <a:pt x="7" y="97"/>
                  </a:cubicBezTo>
                  <a:cubicBezTo>
                    <a:pt x="13" y="85"/>
                    <a:pt x="25" y="75"/>
                    <a:pt x="39" y="75"/>
                  </a:cubicBezTo>
                  <a:cubicBezTo>
                    <a:pt x="42" y="75"/>
                    <a:pt x="42" y="75"/>
                    <a:pt x="42" y="75"/>
                  </a:cubicBezTo>
                  <a:cubicBezTo>
                    <a:pt x="60" y="103"/>
                    <a:pt x="60" y="103"/>
                    <a:pt x="60" y="103"/>
                  </a:cubicBezTo>
                  <a:cubicBezTo>
                    <a:pt x="61" y="89"/>
                    <a:pt x="61" y="89"/>
                    <a:pt x="61" y="89"/>
                  </a:cubicBezTo>
                  <a:cubicBezTo>
                    <a:pt x="58" y="85"/>
                    <a:pt x="58" y="85"/>
                    <a:pt x="58" y="85"/>
                  </a:cubicBezTo>
                  <a:cubicBezTo>
                    <a:pt x="66" y="79"/>
                    <a:pt x="66" y="79"/>
                    <a:pt x="66" y="79"/>
                  </a:cubicBezTo>
                  <a:cubicBezTo>
                    <a:pt x="74" y="85"/>
                    <a:pt x="74" y="85"/>
                    <a:pt x="74" y="85"/>
                  </a:cubicBezTo>
                  <a:cubicBezTo>
                    <a:pt x="71" y="89"/>
                    <a:pt x="71" y="89"/>
                    <a:pt x="71" y="89"/>
                  </a:cubicBezTo>
                  <a:cubicBezTo>
                    <a:pt x="71" y="103"/>
                    <a:pt x="71" y="103"/>
                    <a:pt x="71" y="103"/>
                  </a:cubicBezTo>
                  <a:cubicBezTo>
                    <a:pt x="90" y="75"/>
                    <a:pt x="90" y="75"/>
                    <a:pt x="90" y="75"/>
                  </a:cubicBezTo>
                  <a:cubicBezTo>
                    <a:pt x="92" y="75"/>
                    <a:pt x="92" y="75"/>
                    <a:pt x="92" y="75"/>
                  </a:cubicBezTo>
                  <a:cubicBezTo>
                    <a:pt x="106" y="75"/>
                    <a:pt x="118" y="85"/>
                    <a:pt x="124" y="97"/>
                  </a:cubicBezTo>
                  <a:cubicBezTo>
                    <a:pt x="130" y="108"/>
                    <a:pt x="131" y="123"/>
                    <a:pt x="131" y="137"/>
                  </a:cubicBezTo>
                  <a:cubicBezTo>
                    <a:pt x="0" y="137"/>
                    <a:pt x="0" y="137"/>
                    <a:pt x="0" y="13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42"/>
            <p:cNvSpPr>
              <a:spLocks noEditPoints="1"/>
            </p:cNvSpPr>
            <p:nvPr/>
          </p:nvSpPr>
          <p:spPr bwMode="auto">
            <a:xfrm>
              <a:off x="4337901" y="5185121"/>
              <a:ext cx="379992" cy="398015"/>
            </a:xfrm>
            <a:custGeom>
              <a:avLst/>
              <a:gdLst/>
              <a:ahLst/>
              <a:cxnLst>
                <a:cxn ang="0">
                  <a:pos x="94" y="29"/>
                </a:cxn>
                <a:cxn ang="0">
                  <a:pos x="65" y="0"/>
                </a:cxn>
                <a:cxn ang="0">
                  <a:pos x="37" y="29"/>
                </a:cxn>
                <a:cxn ang="0">
                  <a:pos x="94" y="29"/>
                </a:cxn>
                <a:cxn ang="0">
                  <a:pos x="0" y="137"/>
                </a:cxn>
                <a:cxn ang="0">
                  <a:pos x="7" y="97"/>
                </a:cxn>
                <a:cxn ang="0">
                  <a:pos x="39" y="75"/>
                </a:cxn>
                <a:cxn ang="0">
                  <a:pos x="41" y="75"/>
                </a:cxn>
                <a:cxn ang="0">
                  <a:pos x="60" y="103"/>
                </a:cxn>
                <a:cxn ang="0">
                  <a:pos x="60" y="89"/>
                </a:cxn>
                <a:cxn ang="0">
                  <a:pos x="57" y="85"/>
                </a:cxn>
                <a:cxn ang="0">
                  <a:pos x="65" y="79"/>
                </a:cxn>
                <a:cxn ang="0">
                  <a:pos x="73" y="85"/>
                </a:cxn>
                <a:cxn ang="0">
                  <a:pos x="70" y="89"/>
                </a:cxn>
                <a:cxn ang="0">
                  <a:pos x="71" y="103"/>
                </a:cxn>
                <a:cxn ang="0">
                  <a:pos x="89" y="75"/>
                </a:cxn>
                <a:cxn ang="0">
                  <a:pos x="92" y="75"/>
                </a:cxn>
                <a:cxn ang="0">
                  <a:pos x="123" y="97"/>
                </a:cxn>
                <a:cxn ang="0">
                  <a:pos x="131" y="137"/>
                </a:cxn>
                <a:cxn ang="0">
                  <a:pos x="0" y="137"/>
                </a:cxn>
              </a:cxnLst>
              <a:rect l="0" t="0" r="r" b="b"/>
              <a:pathLst>
                <a:path w="131" h="137">
                  <a:moveTo>
                    <a:pt x="94" y="29"/>
                  </a:moveTo>
                  <a:cubicBezTo>
                    <a:pt x="93" y="13"/>
                    <a:pt x="83" y="0"/>
                    <a:pt x="65" y="0"/>
                  </a:cubicBezTo>
                  <a:cubicBezTo>
                    <a:pt x="47" y="0"/>
                    <a:pt x="37" y="13"/>
                    <a:pt x="37" y="29"/>
                  </a:cubicBezTo>
                  <a:cubicBezTo>
                    <a:pt x="37" y="90"/>
                    <a:pt x="94" y="89"/>
                    <a:pt x="94" y="29"/>
                  </a:cubicBezTo>
                  <a:close/>
                  <a:moveTo>
                    <a:pt x="0" y="137"/>
                  </a:moveTo>
                  <a:cubicBezTo>
                    <a:pt x="0" y="123"/>
                    <a:pt x="1" y="108"/>
                    <a:pt x="7" y="97"/>
                  </a:cubicBezTo>
                  <a:cubicBezTo>
                    <a:pt x="13" y="85"/>
                    <a:pt x="25" y="75"/>
                    <a:pt x="39" y="75"/>
                  </a:cubicBezTo>
                  <a:cubicBezTo>
                    <a:pt x="41" y="75"/>
                    <a:pt x="41" y="75"/>
                    <a:pt x="41" y="75"/>
                  </a:cubicBezTo>
                  <a:cubicBezTo>
                    <a:pt x="60" y="103"/>
                    <a:pt x="60" y="103"/>
                    <a:pt x="60" y="103"/>
                  </a:cubicBezTo>
                  <a:cubicBezTo>
                    <a:pt x="60" y="89"/>
                    <a:pt x="60" y="89"/>
                    <a:pt x="60" y="89"/>
                  </a:cubicBezTo>
                  <a:cubicBezTo>
                    <a:pt x="57" y="85"/>
                    <a:pt x="57" y="85"/>
                    <a:pt x="57" y="85"/>
                  </a:cubicBezTo>
                  <a:cubicBezTo>
                    <a:pt x="65" y="79"/>
                    <a:pt x="65" y="79"/>
                    <a:pt x="65" y="79"/>
                  </a:cubicBezTo>
                  <a:cubicBezTo>
                    <a:pt x="73" y="85"/>
                    <a:pt x="73" y="85"/>
                    <a:pt x="73" y="85"/>
                  </a:cubicBezTo>
                  <a:cubicBezTo>
                    <a:pt x="70" y="89"/>
                    <a:pt x="70" y="89"/>
                    <a:pt x="70" y="89"/>
                  </a:cubicBezTo>
                  <a:cubicBezTo>
                    <a:pt x="71" y="103"/>
                    <a:pt x="71" y="103"/>
                    <a:pt x="71" y="103"/>
                  </a:cubicBezTo>
                  <a:cubicBezTo>
                    <a:pt x="89" y="75"/>
                    <a:pt x="89" y="75"/>
                    <a:pt x="89" y="75"/>
                  </a:cubicBezTo>
                  <a:cubicBezTo>
                    <a:pt x="92" y="75"/>
                    <a:pt x="92" y="75"/>
                    <a:pt x="92" y="75"/>
                  </a:cubicBezTo>
                  <a:cubicBezTo>
                    <a:pt x="106" y="75"/>
                    <a:pt x="117" y="85"/>
                    <a:pt x="123" y="97"/>
                  </a:cubicBezTo>
                  <a:cubicBezTo>
                    <a:pt x="129" y="108"/>
                    <a:pt x="131" y="123"/>
                    <a:pt x="131" y="137"/>
                  </a:cubicBezTo>
                  <a:cubicBezTo>
                    <a:pt x="0" y="137"/>
                    <a:pt x="0" y="137"/>
                    <a:pt x="0" y="13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1" name="Freeform 43"/>
            <p:cNvSpPr>
              <a:spLocks noEditPoints="1"/>
            </p:cNvSpPr>
            <p:nvPr/>
          </p:nvSpPr>
          <p:spPr bwMode="auto">
            <a:xfrm>
              <a:off x="4008977" y="4760071"/>
              <a:ext cx="379992" cy="398015"/>
            </a:xfrm>
            <a:custGeom>
              <a:avLst/>
              <a:gdLst/>
              <a:ahLst/>
              <a:cxnLst>
                <a:cxn ang="0">
                  <a:pos x="94" y="29"/>
                </a:cxn>
                <a:cxn ang="0">
                  <a:pos x="66" y="0"/>
                </a:cxn>
                <a:cxn ang="0">
                  <a:pos x="37" y="29"/>
                </a:cxn>
                <a:cxn ang="0">
                  <a:pos x="94" y="29"/>
                </a:cxn>
                <a:cxn ang="0">
                  <a:pos x="0" y="137"/>
                </a:cxn>
                <a:cxn ang="0">
                  <a:pos x="8" y="97"/>
                </a:cxn>
                <a:cxn ang="0">
                  <a:pos x="39" y="75"/>
                </a:cxn>
                <a:cxn ang="0">
                  <a:pos x="42" y="75"/>
                </a:cxn>
                <a:cxn ang="0">
                  <a:pos x="60" y="103"/>
                </a:cxn>
                <a:cxn ang="0">
                  <a:pos x="61" y="89"/>
                </a:cxn>
                <a:cxn ang="0">
                  <a:pos x="58" y="85"/>
                </a:cxn>
                <a:cxn ang="0">
                  <a:pos x="66" y="79"/>
                </a:cxn>
                <a:cxn ang="0">
                  <a:pos x="74" y="85"/>
                </a:cxn>
                <a:cxn ang="0">
                  <a:pos x="71" y="89"/>
                </a:cxn>
                <a:cxn ang="0">
                  <a:pos x="71" y="103"/>
                </a:cxn>
                <a:cxn ang="0">
                  <a:pos x="90" y="75"/>
                </a:cxn>
                <a:cxn ang="0">
                  <a:pos x="93" y="75"/>
                </a:cxn>
                <a:cxn ang="0">
                  <a:pos x="124" y="97"/>
                </a:cxn>
                <a:cxn ang="0">
                  <a:pos x="131" y="137"/>
                </a:cxn>
                <a:cxn ang="0">
                  <a:pos x="0" y="137"/>
                </a:cxn>
              </a:cxnLst>
              <a:rect l="0" t="0" r="r" b="b"/>
              <a:pathLst>
                <a:path w="131" h="137">
                  <a:moveTo>
                    <a:pt x="94" y="29"/>
                  </a:moveTo>
                  <a:cubicBezTo>
                    <a:pt x="94" y="13"/>
                    <a:pt x="83" y="0"/>
                    <a:pt x="66" y="0"/>
                  </a:cubicBezTo>
                  <a:cubicBezTo>
                    <a:pt x="47" y="0"/>
                    <a:pt x="38" y="13"/>
                    <a:pt x="37" y="29"/>
                  </a:cubicBezTo>
                  <a:cubicBezTo>
                    <a:pt x="37" y="90"/>
                    <a:pt x="95" y="89"/>
                    <a:pt x="94" y="29"/>
                  </a:cubicBezTo>
                  <a:close/>
                  <a:moveTo>
                    <a:pt x="0" y="137"/>
                  </a:moveTo>
                  <a:cubicBezTo>
                    <a:pt x="0" y="123"/>
                    <a:pt x="2" y="109"/>
                    <a:pt x="8" y="97"/>
                  </a:cubicBezTo>
                  <a:cubicBezTo>
                    <a:pt x="14" y="86"/>
                    <a:pt x="25" y="75"/>
                    <a:pt x="39" y="75"/>
                  </a:cubicBezTo>
                  <a:cubicBezTo>
                    <a:pt x="42" y="75"/>
                    <a:pt x="42" y="75"/>
                    <a:pt x="42" y="75"/>
                  </a:cubicBezTo>
                  <a:cubicBezTo>
                    <a:pt x="60" y="103"/>
                    <a:pt x="60" y="103"/>
                    <a:pt x="60" y="103"/>
                  </a:cubicBezTo>
                  <a:cubicBezTo>
                    <a:pt x="61" y="89"/>
                    <a:pt x="61" y="89"/>
                    <a:pt x="61" y="89"/>
                  </a:cubicBezTo>
                  <a:cubicBezTo>
                    <a:pt x="58" y="85"/>
                    <a:pt x="58" y="85"/>
                    <a:pt x="58" y="85"/>
                  </a:cubicBezTo>
                  <a:cubicBezTo>
                    <a:pt x="66" y="79"/>
                    <a:pt x="66" y="79"/>
                    <a:pt x="66" y="79"/>
                  </a:cubicBezTo>
                  <a:cubicBezTo>
                    <a:pt x="74" y="85"/>
                    <a:pt x="74" y="85"/>
                    <a:pt x="74" y="85"/>
                  </a:cubicBezTo>
                  <a:cubicBezTo>
                    <a:pt x="71" y="89"/>
                    <a:pt x="71" y="89"/>
                    <a:pt x="71" y="89"/>
                  </a:cubicBezTo>
                  <a:cubicBezTo>
                    <a:pt x="71" y="103"/>
                    <a:pt x="71" y="103"/>
                    <a:pt x="71" y="103"/>
                  </a:cubicBezTo>
                  <a:cubicBezTo>
                    <a:pt x="90" y="75"/>
                    <a:pt x="90" y="75"/>
                    <a:pt x="90" y="75"/>
                  </a:cubicBezTo>
                  <a:cubicBezTo>
                    <a:pt x="93" y="75"/>
                    <a:pt x="93" y="75"/>
                    <a:pt x="93" y="75"/>
                  </a:cubicBezTo>
                  <a:cubicBezTo>
                    <a:pt x="106" y="75"/>
                    <a:pt x="118" y="85"/>
                    <a:pt x="124" y="97"/>
                  </a:cubicBezTo>
                  <a:cubicBezTo>
                    <a:pt x="130" y="108"/>
                    <a:pt x="131" y="123"/>
                    <a:pt x="131" y="137"/>
                  </a:cubicBezTo>
                  <a:cubicBezTo>
                    <a:pt x="0" y="137"/>
                    <a:pt x="0" y="137"/>
                    <a:pt x="0" y="13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44"/>
            <p:cNvSpPr>
              <a:spLocks/>
            </p:cNvSpPr>
            <p:nvPr/>
          </p:nvSpPr>
          <p:spPr bwMode="auto">
            <a:xfrm>
              <a:off x="4067552" y="5207650"/>
              <a:ext cx="267346" cy="229798"/>
            </a:xfrm>
            <a:custGeom>
              <a:avLst/>
              <a:gdLst/>
              <a:ahLst/>
              <a:cxnLst>
                <a:cxn ang="0">
                  <a:pos x="89" y="113"/>
                </a:cxn>
                <a:cxn ang="0">
                  <a:pos x="17" y="153"/>
                </a:cxn>
                <a:cxn ang="0">
                  <a:pos x="0" y="124"/>
                </a:cxn>
                <a:cxn ang="0">
                  <a:pos x="71" y="84"/>
                </a:cxn>
                <a:cxn ang="0">
                  <a:pos x="71" y="0"/>
                </a:cxn>
                <a:cxn ang="0">
                  <a:pos x="106" y="0"/>
                </a:cxn>
                <a:cxn ang="0">
                  <a:pos x="106" y="84"/>
                </a:cxn>
                <a:cxn ang="0">
                  <a:pos x="178" y="124"/>
                </a:cxn>
                <a:cxn ang="0">
                  <a:pos x="160" y="153"/>
                </a:cxn>
                <a:cxn ang="0">
                  <a:pos x="89" y="113"/>
                </a:cxn>
                <a:cxn ang="0">
                  <a:pos x="89" y="113"/>
                </a:cxn>
              </a:cxnLst>
              <a:rect l="0" t="0" r="r" b="b"/>
              <a:pathLst>
                <a:path w="178" h="153">
                  <a:moveTo>
                    <a:pt x="89" y="113"/>
                  </a:moveTo>
                  <a:lnTo>
                    <a:pt x="17" y="153"/>
                  </a:lnTo>
                  <a:lnTo>
                    <a:pt x="0" y="124"/>
                  </a:lnTo>
                  <a:lnTo>
                    <a:pt x="71" y="84"/>
                  </a:lnTo>
                  <a:lnTo>
                    <a:pt x="71" y="0"/>
                  </a:lnTo>
                  <a:lnTo>
                    <a:pt x="106" y="0"/>
                  </a:lnTo>
                  <a:lnTo>
                    <a:pt x="106" y="84"/>
                  </a:lnTo>
                  <a:lnTo>
                    <a:pt x="178" y="124"/>
                  </a:lnTo>
                  <a:lnTo>
                    <a:pt x="160" y="153"/>
                  </a:lnTo>
                  <a:lnTo>
                    <a:pt x="89" y="113"/>
                  </a:lnTo>
                  <a:lnTo>
                    <a:pt x="89" y="113"/>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sp>
        <p:nvSpPr>
          <p:cNvPr id="33" name="object 15"/>
          <p:cNvSpPr/>
          <p:nvPr/>
        </p:nvSpPr>
        <p:spPr>
          <a:xfrm>
            <a:off x="703634" y="3710589"/>
            <a:ext cx="1050290" cy="1049020"/>
          </a:xfrm>
          <a:custGeom>
            <a:avLst/>
            <a:gdLst/>
            <a:ahLst/>
            <a:cxnLst/>
            <a:rect l="l" t="t" r="r" b="b"/>
            <a:pathLst>
              <a:path w="1050289" h="1049020">
                <a:moveTo>
                  <a:pt x="0" y="524256"/>
                </a:moveTo>
                <a:lnTo>
                  <a:pt x="2145" y="476538"/>
                </a:lnTo>
                <a:lnTo>
                  <a:pt x="8458" y="430021"/>
                </a:lnTo>
                <a:lnTo>
                  <a:pt x="18754" y="384889"/>
                </a:lnTo>
                <a:lnTo>
                  <a:pt x="32847" y="341327"/>
                </a:lnTo>
                <a:lnTo>
                  <a:pt x="50551" y="299521"/>
                </a:lnTo>
                <a:lnTo>
                  <a:pt x="71681" y="259655"/>
                </a:lnTo>
                <a:lnTo>
                  <a:pt x="96052" y="221915"/>
                </a:lnTo>
                <a:lnTo>
                  <a:pt x="123479" y="186486"/>
                </a:lnTo>
                <a:lnTo>
                  <a:pt x="153776" y="153552"/>
                </a:lnTo>
                <a:lnTo>
                  <a:pt x="186757" y="123299"/>
                </a:lnTo>
                <a:lnTo>
                  <a:pt x="222238" y="95912"/>
                </a:lnTo>
                <a:lnTo>
                  <a:pt x="260033" y="71577"/>
                </a:lnTo>
                <a:lnTo>
                  <a:pt x="299957" y="50477"/>
                </a:lnTo>
                <a:lnTo>
                  <a:pt x="341824" y="32799"/>
                </a:lnTo>
                <a:lnTo>
                  <a:pt x="385449" y="18727"/>
                </a:lnTo>
                <a:lnTo>
                  <a:pt x="430646" y="8446"/>
                </a:lnTo>
                <a:lnTo>
                  <a:pt x="477231" y="2142"/>
                </a:lnTo>
                <a:lnTo>
                  <a:pt x="525018" y="0"/>
                </a:lnTo>
                <a:lnTo>
                  <a:pt x="572804" y="2142"/>
                </a:lnTo>
                <a:lnTo>
                  <a:pt x="619389" y="8446"/>
                </a:lnTo>
                <a:lnTo>
                  <a:pt x="664586" y="18727"/>
                </a:lnTo>
                <a:lnTo>
                  <a:pt x="708211" y="32799"/>
                </a:lnTo>
                <a:lnTo>
                  <a:pt x="750078" y="50477"/>
                </a:lnTo>
                <a:lnTo>
                  <a:pt x="790002" y="71577"/>
                </a:lnTo>
                <a:lnTo>
                  <a:pt x="827797" y="95912"/>
                </a:lnTo>
                <a:lnTo>
                  <a:pt x="863278" y="123299"/>
                </a:lnTo>
                <a:lnTo>
                  <a:pt x="896259" y="153552"/>
                </a:lnTo>
                <a:lnTo>
                  <a:pt x="926556" y="186486"/>
                </a:lnTo>
                <a:lnTo>
                  <a:pt x="953983" y="221915"/>
                </a:lnTo>
                <a:lnTo>
                  <a:pt x="978354" y="259655"/>
                </a:lnTo>
                <a:lnTo>
                  <a:pt x="999484" y="299521"/>
                </a:lnTo>
                <a:lnTo>
                  <a:pt x="1017188" y="341327"/>
                </a:lnTo>
                <a:lnTo>
                  <a:pt x="1031281" y="384889"/>
                </a:lnTo>
                <a:lnTo>
                  <a:pt x="1041577" y="430021"/>
                </a:lnTo>
                <a:lnTo>
                  <a:pt x="1047890" y="476538"/>
                </a:lnTo>
                <a:lnTo>
                  <a:pt x="1050036" y="524256"/>
                </a:lnTo>
                <a:lnTo>
                  <a:pt x="1047890" y="571973"/>
                </a:lnTo>
                <a:lnTo>
                  <a:pt x="1041577" y="618490"/>
                </a:lnTo>
                <a:lnTo>
                  <a:pt x="1031281" y="663622"/>
                </a:lnTo>
                <a:lnTo>
                  <a:pt x="1017188" y="707184"/>
                </a:lnTo>
                <a:lnTo>
                  <a:pt x="999484" y="748990"/>
                </a:lnTo>
                <a:lnTo>
                  <a:pt x="978354" y="788856"/>
                </a:lnTo>
                <a:lnTo>
                  <a:pt x="953983" y="826596"/>
                </a:lnTo>
                <a:lnTo>
                  <a:pt x="926556" y="862025"/>
                </a:lnTo>
                <a:lnTo>
                  <a:pt x="896259" y="894959"/>
                </a:lnTo>
                <a:lnTo>
                  <a:pt x="863278" y="925212"/>
                </a:lnTo>
                <a:lnTo>
                  <a:pt x="827797" y="952599"/>
                </a:lnTo>
                <a:lnTo>
                  <a:pt x="790002" y="976934"/>
                </a:lnTo>
                <a:lnTo>
                  <a:pt x="750078" y="998034"/>
                </a:lnTo>
                <a:lnTo>
                  <a:pt x="708211" y="1015712"/>
                </a:lnTo>
                <a:lnTo>
                  <a:pt x="664586" y="1029784"/>
                </a:lnTo>
                <a:lnTo>
                  <a:pt x="619389" y="1040065"/>
                </a:lnTo>
                <a:lnTo>
                  <a:pt x="572804" y="1046369"/>
                </a:lnTo>
                <a:lnTo>
                  <a:pt x="525018" y="1048512"/>
                </a:lnTo>
                <a:lnTo>
                  <a:pt x="477231" y="1046369"/>
                </a:lnTo>
                <a:lnTo>
                  <a:pt x="430646" y="1040065"/>
                </a:lnTo>
                <a:lnTo>
                  <a:pt x="385449" y="1029784"/>
                </a:lnTo>
                <a:lnTo>
                  <a:pt x="341824" y="1015712"/>
                </a:lnTo>
                <a:lnTo>
                  <a:pt x="299957" y="998034"/>
                </a:lnTo>
                <a:lnTo>
                  <a:pt x="260033" y="976934"/>
                </a:lnTo>
                <a:lnTo>
                  <a:pt x="222238" y="952599"/>
                </a:lnTo>
                <a:lnTo>
                  <a:pt x="186757" y="925212"/>
                </a:lnTo>
                <a:lnTo>
                  <a:pt x="153776" y="894959"/>
                </a:lnTo>
                <a:lnTo>
                  <a:pt x="123479" y="862025"/>
                </a:lnTo>
                <a:lnTo>
                  <a:pt x="96052" y="826596"/>
                </a:lnTo>
                <a:lnTo>
                  <a:pt x="71681" y="788856"/>
                </a:lnTo>
                <a:lnTo>
                  <a:pt x="50551" y="748990"/>
                </a:lnTo>
                <a:lnTo>
                  <a:pt x="32847" y="707184"/>
                </a:lnTo>
                <a:lnTo>
                  <a:pt x="18754" y="663622"/>
                </a:lnTo>
                <a:lnTo>
                  <a:pt x="8458" y="618490"/>
                </a:lnTo>
                <a:lnTo>
                  <a:pt x="2145" y="571973"/>
                </a:lnTo>
                <a:lnTo>
                  <a:pt x="0" y="524256"/>
                </a:lnTo>
                <a:close/>
              </a:path>
            </a:pathLst>
          </a:custGeom>
          <a:ln w="38100">
            <a:solidFill>
              <a:srgbClr val="483698"/>
            </a:solidFill>
          </a:ln>
        </p:spPr>
        <p:txBody>
          <a:bodyPr wrap="square" lIns="0" tIns="0" rIns="0" bIns="0" rtlCol="0"/>
          <a:lstStyle/>
          <a:p>
            <a:endParaRPr>
              <a:solidFill>
                <a:prstClr val="black"/>
              </a:solidFill>
            </a:endParaRPr>
          </a:p>
        </p:txBody>
      </p:sp>
      <p:sp>
        <p:nvSpPr>
          <p:cNvPr id="34" name="Rectangle 33"/>
          <p:cNvSpPr/>
          <p:nvPr/>
        </p:nvSpPr>
        <p:spPr>
          <a:xfrm>
            <a:off x="-1121914" y="1218333"/>
            <a:ext cx="457200" cy="457200"/>
          </a:xfrm>
          <a:prstGeom prst="rect">
            <a:avLst/>
          </a:prstGeom>
          <a:solidFill>
            <a:srgbClr val="00338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latin typeface="Univers for KPMG" panose="020B0603020202020204" pitchFamily="34" charset="0"/>
              <a:cs typeface="Univers for KPMG Cond"/>
            </a:endParaRPr>
          </a:p>
        </p:txBody>
      </p:sp>
      <p:sp>
        <p:nvSpPr>
          <p:cNvPr id="35" name="Rectangle 34"/>
          <p:cNvSpPr/>
          <p:nvPr/>
        </p:nvSpPr>
        <p:spPr>
          <a:xfrm>
            <a:off x="-574263" y="1218333"/>
            <a:ext cx="457200" cy="457200"/>
          </a:xfrm>
          <a:prstGeom prst="rect">
            <a:avLst/>
          </a:prstGeom>
          <a:solidFill>
            <a:srgbClr val="005EB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latin typeface="Univers for KPMG" panose="020B0603020202020204" pitchFamily="34" charset="0"/>
              <a:cs typeface="Univers for KPMG Cond"/>
            </a:endParaRPr>
          </a:p>
        </p:txBody>
      </p:sp>
      <p:sp>
        <p:nvSpPr>
          <p:cNvPr id="36" name="Rectangle 35"/>
          <p:cNvSpPr/>
          <p:nvPr/>
        </p:nvSpPr>
        <p:spPr>
          <a:xfrm>
            <a:off x="-1121914" y="1750967"/>
            <a:ext cx="457200" cy="457200"/>
          </a:xfrm>
          <a:prstGeom prst="rect">
            <a:avLst/>
          </a:prstGeom>
          <a:solidFill>
            <a:srgbClr val="0091D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latin typeface="Univers for KPMG" panose="020B0603020202020204" pitchFamily="34" charset="0"/>
              <a:cs typeface="Univers for KPMG Cond"/>
            </a:endParaRPr>
          </a:p>
        </p:txBody>
      </p:sp>
      <p:sp>
        <p:nvSpPr>
          <p:cNvPr id="37" name="Rectangle 36"/>
          <p:cNvSpPr/>
          <p:nvPr/>
        </p:nvSpPr>
        <p:spPr>
          <a:xfrm>
            <a:off x="-568071" y="1750967"/>
            <a:ext cx="457200" cy="457200"/>
          </a:xfrm>
          <a:prstGeom prst="rect">
            <a:avLst/>
          </a:prstGeom>
          <a:solidFill>
            <a:srgbClr val="48369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latin typeface="Univers for KPMG" panose="020B0603020202020204" pitchFamily="34" charset="0"/>
              <a:cs typeface="Univers for KPMG Cond"/>
            </a:endParaRPr>
          </a:p>
        </p:txBody>
      </p:sp>
      <p:sp>
        <p:nvSpPr>
          <p:cNvPr id="38" name="Rectangle 37"/>
          <p:cNvSpPr/>
          <p:nvPr/>
        </p:nvSpPr>
        <p:spPr>
          <a:xfrm>
            <a:off x="-1121914" y="2283601"/>
            <a:ext cx="457200" cy="457200"/>
          </a:xfrm>
          <a:prstGeom prst="rect">
            <a:avLst/>
          </a:prstGeom>
          <a:solidFill>
            <a:srgbClr val="470A6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latin typeface="Univers for KPMG" panose="020B0603020202020204" pitchFamily="34" charset="0"/>
              <a:cs typeface="Univers for KPMG Cond"/>
            </a:endParaRPr>
          </a:p>
        </p:txBody>
      </p:sp>
      <p:sp>
        <p:nvSpPr>
          <p:cNvPr id="39" name="Rectangle 38"/>
          <p:cNvSpPr/>
          <p:nvPr/>
        </p:nvSpPr>
        <p:spPr>
          <a:xfrm>
            <a:off x="-574263" y="2283601"/>
            <a:ext cx="457200" cy="457200"/>
          </a:xfrm>
          <a:prstGeom prst="rect">
            <a:avLst/>
          </a:prstGeom>
          <a:solidFill>
            <a:srgbClr val="6D207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latin typeface="Univers for KPMG" panose="020B0603020202020204" pitchFamily="34" charset="0"/>
              <a:cs typeface="Univers for KPMG Cond"/>
            </a:endParaRPr>
          </a:p>
        </p:txBody>
      </p:sp>
      <p:sp>
        <p:nvSpPr>
          <p:cNvPr id="40" name="Rectangle 39"/>
          <p:cNvSpPr/>
          <p:nvPr/>
        </p:nvSpPr>
        <p:spPr>
          <a:xfrm>
            <a:off x="-1121914" y="2816235"/>
            <a:ext cx="457200" cy="457200"/>
          </a:xfrm>
          <a:prstGeom prst="rect">
            <a:avLst/>
          </a:prstGeom>
          <a:solidFill>
            <a:srgbClr val="00A3A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latin typeface="Univers for KPMG" panose="020B0603020202020204" pitchFamily="34" charset="0"/>
              <a:cs typeface="Univers for KPMG Cond"/>
            </a:endParaRPr>
          </a:p>
        </p:txBody>
      </p:sp>
      <p:sp>
        <p:nvSpPr>
          <p:cNvPr id="41" name="Rectangle 40"/>
          <p:cNvSpPr/>
          <p:nvPr/>
        </p:nvSpPr>
        <p:spPr>
          <a:xfrm>
            <a:off x="-574263" y="2816235"/>
            <a:ext cx="457200" cy="457200"/>
          </a:xfrm>
          <a:prstGeom prst="rect">
            <a:avLst/>
          </a:prstGeom>
          <a:solidFill>
            <a:srgbClr val="009A4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latin typeface="Univers for KPMG" panose="020B0603020202020204" pitchFamily="34" charset="0"/>
              <a:cs typeface="Univers for KPMG Cond"/>
            </a:endParaRPr>
          </a:p>
        </p:txBody>
      </p:sp>
      <p:sp>
        <p:nvSpPr>
          <p:cNvPr id="42" name="Rectangle 41"/>
          <p:cNvSpPr/>
          <p:nvPr/>
        </p:nvSpPr>
        <p:spPr>
          <a:xfrm>
            <a:off x="-1121914" y="3330104"/>
            <a:ext cx="457200" cy="457200"/>
          </a:xfrm>
          <a:prstGeom prst="rect">
            <a:avLst/>
          </a:prstGeom>
          <a:solidFill>
            <a:srgbClr val="43B02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latin typeface="Univers for KPMG" panose="020B0603020202020204" pitchFamily="34" charset="0"/>
              <a:cs typeface="Univers for KPMG Cond"/>
            </a:endParaRPr>
          </a:p>
        </p:txBody>
      </p:sp>
      <p:sp>
        <p:nvSpPr>
          <p:cNvPr id="43" name="Rectangle 42"/>
          <p:cNvSpPr/>
          <p:nvPr/>
        </p:nvSpPr>
        <p:spPr>
          <a:xfrm>
            <a:off x="-578173" y="3348869"/>
            <a:ext cx="457200" cy="457200"/>
          </a:xfrm>
          <a:prstGeom prst="rect">
            <a:avLst/>
          </a:prstGeom>
          <a:solidFill>
            <a:srgbClr val="EAAA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latin typeface="Univers for KPMG" panose="020B0603020202020204" pitchFamily="34" charset="0"/>
              <a:cs typeface="Univers for KPMG Cond"/>
            </a:endParaRPr>
          </a:p>
        </p:txBody>
      </p:sp>
      <p:sp>
        <p:nvSpPr>
          <p:cNvPr id="44" name="Rectangle 43"/>
          <p:cNvSpPr/>
          <p:nvPr/>
        </p:nvSpPr>
        <p:spPr>
          <a:xfrm>
            <a:off x="-1121914" y="3843973"/>
            <a:ext cx="457200" cy="457200"/>
          </a:xfrm>
          <a:prstGeom prst="rect">
            <a:avLst/>
          </a:prstGeom>
          <a:solidFill>
            <a:srgbClr val="F68D2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latin typeface="Univers for KPMG" panose="020B0603020202020204" pitchFamily="34" charset="0"/>
              <a:cs typeface="Univers for KPMG Cond"/>
            </a:endParaRPr>
          </a:p>
        </p:txBody>
      </p:sp>
      <p:sp>
        <p:nvSpPr>
          <p:cNvPr id="45" name="Rectangle 44"/>
          <p:cNvSpPr/>
          <p:nvPr/>
        </p:nvSpPr>
        <p:spPr>
          <a:xfrm>
            <a:off x="-578173" y="3843973"/>
            <a:ext cx="457200" cy="457200"/>
          </a:xfrm>
          <a:prstGeom prst="rect">
            <a:avLst/>
          </a:prstGeom>
          <a:solidFill>
            <a:srgbClr val="BC204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latin typeface="Univers for KPMG" panose="020B0603020202020204" pitchFamily="34" charset="0"/>
              <a:cs typeface="Univers for KPMG Cond"/>
            </a:endParaRPr>
          </a:p>
        </p:txBody>
      </p:sp>
      <p:sp>
        <p:nvSpPr>
          <p:cNvPr id="46" name="Rectangle 45"/>
          <p:cNvSpPr/>
          <p:nvPr/>
        </p:nvSpPr>
        <p:spPr>
          <a:xfrm>
            <a:off x="-1121914" y="4357842"/>
            <a:ext cx="457200" cy="457200"/>
          </a:xfrm>
          <a:prstGeom prst="rect">
            <a:avLst/>
          </a:prstGeom>
          <a:solidFill>
            <a:srgbClr val="C6007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latin typeface="Univers for KPMG" panose="020B0603020202020204" pitchFamily="34" charset="0"/>
              <a:cs typeface="Univers for KPMG Cond"/>
            </a:endParaRPr>
          </a:p>
        </p:txBody>
      </p:sp>
      <p:sp>
        <p:nvSpPr>
          <p:cNvPr id="47" name="object 15"/>
          <p:cNvSpPr/>
          <p:nvPr/>
        </p:nvSpPr>
        <p:spPr>
          <a:xfrm>
            <a:off x="2240968" y="3710589"/>
            <a:ext cx="1050290" cy="1049020"/>
          </a:xfrm>
          <a:custGeom>
            <a:avLst/>
            <a:gdLst/>
            <a:ahLst/>
            <a:cxnLst/>
            <a:rect l="l" t="t" r="r" b="b"/>
            <a:pathLst>
              <a:path w="1050289" h="1049020">
                <a:moveTo>
                  <a:pt x="0" y="524256"/>
                </a:moveTo>
                <a:lnTo>
                  <a:pt x="2145" y="476538"/>
                </a:lnTo>
                <a:lnTo>
                  <a:pt x="8458" y="430021"/>
                </a:lnTo>
                <a:lnTo>
                  <a:pt x="18754" y="384889"/>
                </a:lnTo>
                <a:lnTo>
                  <a:pt x="32847" y="341327"/>
                </a:lnTo>
                <a:lnTo>
                  <a:pt x="50551" y="299521"/>
                </a:lnTo>
                <a:lnTo>
                  <a:pt x="71681" y="259655"/>
                </a:lnTo>
                <a:lnTo>
                  <a:pt x="96052" y="221915"/>
                </a:lnTo>
                <a:lnTo>
                  <a:pt x="123479" y="186486"/>
                </a:lnTo>
                <a:lnTo>
                  <a:pt x="153776" y="153552"/>
                </a:lnTo>
                <a:lnTo>
                  <a:pt x="186757" y="123299"/>
                </a:lnTo>
                <a:lnTo>
                  <a:pt x="222238" y="95912"/>
                </a:lnTo>
                <a:lnTo>
                  <a:pt x="260033" y="71577"/>
                </a:lnTo>
                <a:lnTo>
                  <a:pt x="299957" y="50477"/>
                </a:lnTo>
                <a:lnTo>
                  <a:pt x="341824" y="32799"/>
                </a:lnTo>
                <a:lnTo>
                  <a:pt x="385449" y="18727"/>
                </a:lnTo>
                <a:lnTo>
                  <a:pt x="430646" y="8446"/>
                </a:lnTo>
                <a:lnTo>
                  <a:pt x="477231" y="2142"/>
                </a:lnTo>
                <a:lnTo>
                  <a:pt x="525018" y="0"/>
                </a:lnTo>
                <a:lnTo>
                  <a:pt x="572804" y="2142"/>
                </a:lnTo>
                <a:lnTo>
                  <a:pt x="619389" y="8446"/>
                </a:lnTo>
                <a:lnTo>
                  <a:pt x="664586" y="18727"/>
                </a:lnTo>
                <a:lnTo>
                  <a:pt x="708211" y="32799"/>
                </a:lnTo>
                <a:lnTo>
                  <a:pt x="750078" y="50477"/>
                </a:lnTo>
                <a:lnTo>
                  <a:pt x="790002" y="71577"/>
                </a:lnTo>
                <a:lnTo>
                  <a:pt x="827797" y="95912"/>
                </a:lnTo>
                <a:lnTo>
                  <a:pt x="863278" y="123299"/>
                </a:lnTo>
                <a:lnTo>
                  <a:pt x="896259" y="153552"/>
                </a:lnTo>
                <a:lnTo>
                  <a:pt x="926556" y="186486"/>
                </a:lnTo>
                <a:lnTo>
                  <a:pt x="953983" y="221915"/>
                </a:lnTo>
                <a:lnTo>
                  <a:pt x="978354" y="259655"/>
                </a:lnTo>
                <a:lnTo>
                  <a:pt x="999484" y="299521"/>
                </a:lnTo>
                <a:lnTo>
                  <a:pt x="1017188" y="341327"/>
                </a:lnTo>
                <a:lnTo>
                  <a:pt x="1031281" y="384889"/>
                </a:lnTo>
                <a:lnTo>
                  <a:pt x="1041577" y="430021"/>
                </a:lnTo>
                <a:lnTo>
                  <a:pt x="1047890" y="476538"/>
                </a:lnTo>
                <a:lnTo>
                  <a:pt x="1050036" y="524256"/>
                </a:lnTo>
                <a:lnTo>
                  <a:pt x="1047890" y="571973"/>
                </a:lnTo>
                <a:lnTo>
                  <a:pt x="1041577" y="618490"/>
                </a:lnTo>
                <a:lnTo>
                  <a:pt x="1031281" y="663622"/>
                </a:lnTo>
                <a:lnTo>
                  <a:pt x="1017188" y="707184"/>
                </a:lnTo>
                <a:lnTo>
                  <a:pt x="999484" y="748990"/>
                </a:lnTo>
                <a:lnTo>
                  <a:pt x="978354" y="788856"/>
                </a:lnTo>
                <a:lnTo>
                  <a:pt x="953983" y="826596"/>
                </a:lnTo>
                <a:lnTo>
                  <a:pt x="926556" y="862025"/>
                </a:lnTo>
                <a:lnTo>
                  <a:pt x="896259" y="894959"/>
                </a:lnTo>
                <a:lnTo>
                  <a:pt x="863278" y="925212"/>
                </a:lnTo>
                <a:lnTo>
                  <a:pt x="827797" y="952599"/>
                </a:lnTo>
                <a:lnTo>
                  <a:pt x="790002" y="976934"/>
                </a:lnTo>
                <a:lnTo>
                  <a:pt x="750078" y="998034"/>
                </a:lnTo>
                <a:lnTo>
                  <a:pt x="708211" y="1015712"/>
                </a:lnTo>
                <a:lnTo>
                  <a:pt x="664586" y="1029784"/>
                </a:lnTo>
                <a:lnTo>
                  <a:pt x="619389" y="1040065"/>
                </a:lnTo>
                <a:lnTo>
                  <a:pt x="572804" y="1046369"/>
                </a:lnTo>
                <a:lnTo>
                  <a:pt x="525018" y="1048512"/>
                </a:lnTo>
                <a:lnTo>
                  <a:pt x="477231" y="1046369"/>
                </a:lnTo>
                <a:lnTo>
                  <a:pt x="430646" y="1040065"/>
                </a:lnTo>
                <a:lnTo>
                  <a:pt x="385449" y="1029784"/>
                </a:lnTo>
                <a:lnTo>
                  <a:pt x="341824" y="1015712"/>
                </a:lnTo>
                <a:lnTo>
                  <a:pt x="299957" y="998034"/>
                </a:lnTo>
                <a:lnTo>
                  <a:pt x="260033" y="976934"/>
                </a:lnTo>
                <a:lnTo>
                  <a:pt x="222238" y="952599"/>
                </a:lnTo>
                <a:lnTo>
                  <a:pt x="186757" y="925212"/>
                </a:lnTo>
                <a:lnTo>
                  <a:pt x="153776" y="894959"/>
                </a:lnTo>
                <a:lnTo>
                  <a:pt x="123479" y="862025"/>
                </a:lnTo>
                <a:lnTo>
                  <a:pt x="96052" y="826596"/>
                </a:lnTo>
                <a:lnTo>
                  <a:pt x="71681" y="788856"/>
                </a:lnTo>
                <a:lnTo>
                  <a:pt x="50551" y="748990"/>
                </a:lnTo>
                <a:lnTo>
                  <a:pt x="32847" y="707184"/>
                </a:lnTo>
                <a:lnTo>
                  <a:pt x="18754" y="663622"/>
                </a:lnTo>
                <a:lnTo>
                  <a:pt x="8458" y="618490"/>
                </a:lnTo>
                <a:lnTo>
                  <a:pt x="2145" y="571973"/>
                </a:lnTo>
                <a:lnTo>
                  <a:pt x="0" y="524256"/>
                </a:lnTo>
                <a:close/>
              </a:path>
            </a:pathLst>
          </a:custGeom>
          <a:ln w="38100">
            <a:solidFill>
              <a:srgbClr val="6D2077"/>
            </a:solidFill>
          </a:ln>
        </p:spPr>
        <p:txBody>
          <a:bodyPr wrap="square" lIns="0" tIns="0" rIns="0" bIns="0" rtlCol="0"/>
          <a:lstStyle/>
          <a:p>
            <a:endParaRPr>
              <a:solidFill>
                <a:prstClr val="black"/>
              </a:solidFill>
            </a:endParaRPr>
          </a:p>
        </p:txBody>
      </p:sp>
      <p:grpSp>
        <p:nvGrpSpPr>
          <p:cNvPr id="77" name="Gruppieren 13"/>
          <p:cNvGrpSpPr/>
          <p:nvPr/>
        </p:nvGrpSpPr>
        <p:grpSpPr>
          <a:xfrm>
            <a:off x="4051596" y="3952386"/>
            <a:ext cx="523444" cy="582204"/>
            <a:chOff x="6931050" y="3143582"/>
            <a:chExt cx="790021" cy="925196"/>
          </a:xfrm>
          <a:solidFill>
            <a:srgbClr val="00A3A1"/>
          </a:solidFill>
        </p:grpSpPr>
        <p:sp>
          <p:nvSpPr>
            <p:cNvPr id="78" name="Freeform 33"/>
            <p:cNvSpPr>
              <a:spLocks noEditPoints="1"/>
            </p:cNvSpPr>
            <p:nvPr/>
          </p:nvSpPr>
          <p:spPr bwMode="auto">
            <a:xfrm>
              <a:off x="6931050" y="3251722"/>
              <a:ext cx="674372" cy="817056"/>
            </a:xfrm>
            <a:custGeom>
              <a:avLst/>
              <a:gdLst/>
              <a:ahLst/>
              <a:cxnLst>
                <a:cxn ang="0">
                  <a:pos x="232" y="69"/>
                </a:cxn>
                <a:cxn ang="0">
                  <a:pos x="232" y="260"/>
                </a:cxn>
                <a:cxn ang="0">
                  <a:pos x="211" y="281"/>
                </a:cxn>
                <a:cxn ang="0">
                  <a:pos x="21" y="281"/>
                </a:cxn>
                <a:cxn ang="0">
                  <a:pos x="0" y="260"/>
                </a:cxn>
                <a:cxn ang="0">
                  <a:pos x="0" y="21"/>
                </a:cxn>
                <a:cxn ang="0">
                  <a:pos x="21" y="0"/>
                </a:cxn>
                <a:cxn ang="0">
                  <a:pos x="164" y="0"/>
                </a:cxn>
                <a:cxn ang="0">
                  <a:pos x="176" y="5"/>
                </a:cxn>
                <a:cxn ang="0">
                  <a:pos x="228" y="60"/>
                </a:cxn>
                <a:cxn ang="0">
                  <a:pos x="232" y="69"/>
                </a:cxn>
                <a:cxn ang="0">
                  <a:pos x="16" y="260"/>
                </a:cxn>
                <a:cxn ang="0">
                  <a:pos x="21" y="265"/>
                </a:cxn>
                <a:cxn ang="0">
                  <a:pos x="211" y="265"/>
                </a:cxn>
                <a:cxn ang="0">
                  <a:pos x="216" y="260"/>
                </a:cxn>
                <a:cxn ang="0">
                  <a:pos x="216" y="76"/>
                </a:cxn>
                <a:cxn ang="0">
                  <a:pos x="208" y="68"/>
                </a:cxn>
                <a:cxn ang="0">
                  <a:pos x="179" y="68"/>
                </a:cxn>
                <a:cxn ang="0">
                  <a:pos x="166" y="55"/>
                </a:cxn>
                <a:cxn ang="0">
                  <a:pos x="166" y="23"/>
                </a:cxn>
                <a:cxn ang="0">
                  <a:pos x="158" y="15"/>
                </a:cxn>
                <a:cxn ang="0">
                  <a:pos x="21" y="15"/>
                </a:cxn>
                <a:cxn ang="0">
                  <a:pos x="16" y="21"/>
                </a:cxn>
                <a:cxn ang="0">
                  <a:pos x="16" y="260"/>
                </a:cxn>
              </a:cxnLst>
              <a:rect l="0" t="0" r="r" b="b"/>
              <a:pathLst>
                <a:path w="232" h="281">
                  <a:moveTo>
                    <a:pt x="232" y="69"/>
                  </a:moveTo>
                  <a:cubicBezTo>
                    <a:pt x="232" y="260"/>
                    <a:pt x="232" y="260"/>
                    <a:pt x="232" y="260"/>
                  </a:cubicBezTo>
                  <a:cubicBezTo>
                    <a:pt x="232" y="271"/>
                    <a:pt x="222" y="281"/>
                    <a:pt x="211" y="281"/>
                  </a:cubicBezTo>
                  <a:cubicBezTo>
                    <a:pt x="21" y="281"/>
                    <a:pt x="21" y="281"/>
                    <a:pt x="21" y="281"/>
                  </a:cubicBezTo>
                  <a:cubicBezTo>
                    <a:pt x="10" y="281"/>
                    <a:pt x="0" y="271"/>
                    <a:pt x="0" y="260"/>
                  </a:cubicBezTo>
                  <a:cubicBezTo>
                    <a:pt x="0" y="180"/>
                    <a:pt x="0" y="101"/>
                    <a:pt x="0" y="21"/>
                  </a:cubicBezTo>
                  <a:cubicBezTo>
                    <a:pt x="0" y="9"/>
                    <a:pt x="10" y="0"/>
                    <a:pt x="21" y="0"/>
                  </a:cubicBezTo>
                  <a:cubicBezTo>
                    <a:pt x="164" y="0"/>
                    <a:pt x="164" y="0"/>
                    <a:pt x="164" y="0"/>
                  </a:cubicBezTo>
                  <a:cubicBezTo>
                    <a:pt x="169" y="0"/>
                    <a:pt x="173" y="2"/>
                    <a:pt x="176" y="5"/>
                  </a:cubicBezTo>
                  <a:cubicBezTo>
                    <a:pt x="228" y="60"/>
                    <a:pt x="228" y="60"/>
                    <a:pt x="228" y="60"/>
                  </a:cubicBezTo>
                  <a:cubicBezTo>
                    <a:pt x="230" y="62"/>
                    <a:pt x="232" y="65"/>
                    <a:pt x="232" y="69"/>
                  </a:cubicBezTo>
                  <a:close/>
                  <a:moveTo>
                    <a:pt x="16" y="260"/>
                  </a:moveTo>
                  <a:cubicBezTo>
                    <a:pt x="16" y="263"/>
                    <a:pt x="18" y="265"/>
                    <a:pt x="21" y="265"/>
                  </a:cubicBezTo>
                  <a:cubicBezTo>
                    <a:pt x="211" y="265"/>
                    <a:pt x="211" y="265"/>
                    <a:pt x="211" y="265"/>
                  </a:cubicBezTo>
                  <a:cubicBezTo>
                    <a:pt x="214" y="265"/>
                    <a:pt x="216" y="263"/>
                    <a:pt x="216" y="260"/>
                  </a:cubicBezTo>
                  <a:cubicBezTo>
                    <a:pt x="216" y="76"/>
                    <a:pt x="216" y="76"/>
                    <a:pt x="216" y="76"/>
                  </a:cubicBezTo>
                  <a:cubicBezTo>
                    <a:pt x="216" y="72"/>
                    <a:pt x="214" y="68"/>
                    <a:pt x="208" y="68"/>
                  </a:cubicBezTo>
                  <a:cubicBezTo>
                    <a:pt x="179" y="68"/>
                    <a:pt x="179" y="68"/>
                    <a:pt x="179" y="68"/>
                  </a:cubicBezTo>
                  <a:cubicBezTo>
                    <a:pt x="171" y="68"/>
                    <a:pt x="166" y="64"/>
                    <a:pt x="166" y="55"/>
                  </a:cubicBezTo>
                  <a:cubicBezTo>
                    <a:pt x="166" y="23"/>
                    <a:pt x="166" y="23"/>
                    <a:pt x="166" y="23"/>
                  </a:cubicBezTo>
                  <a:cubicBezTo>
                    <a:pt x="166" y="18"/>
                    <a:pt x="163" y="15"/>
                    <a:pt x="158" y="15"/>
                  </a:cubicBezTo>
                  <a:cubicBezTo>
                    <a:pt x="21" y="15"/>
                    <a:pt x="21" y="15"/>
                    <a:pt x="21" y="15"/>
                  </a:cubicBezTo>
                  <a:cubicBezTo>
                    <a:pt x="18" y="15"/>
                    <a:pt x="16" y="18"/>
                    <a:pt x="16" y="21"/>
                  </a:cubicBezTo>
                  <a:cubicBezTo>
                    <a:pt x="16" y="101"/>
                    <a:pt x="16" y="180"/>
                    <a:pt x="16" y="26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79" name="Freeform 34"/>
            <p:cNvSpPr>
              <a:spLocks noEditPoints="1"/>
            </p:cNvSpPr>
            <p:nvPr/>
          </p:nvSpPr>
          <p:spPr bwMode="auto">
            <a:xfrm>
              <a:off x="7085749" y="3448477"/>
              <a:ext cx="364972" cy="437065"/>
            </a:xfrm>
            <a:custGeom>
              <a:avLst/>
              <a:gdLst/>
              <a:ahLst/>
              <a:cxnLst>
                <a:cxn ang="0">
                  <a:pos x="91" y="28"/>
                </a:cxn>
                <a:cxn ang="0">
                  <a:pos x="63" y="0"/>
                </a:cxn>
                <a:cxn ang="0">
                  <a:pos x="35" y="28"/>
                </a:cxn>
                <a:cxn ang="0">
                  <a:pos x="91" y="28"/>
                </a:cxn>
                <a:cxn ang="0">
                  <a:pos x="126" y="150"/>
                </a:cxn>
                <a:cxn ang="0">
                  <a:pos x="0" y="150"/>
                </a:cxn>
                <a:cxn ang="0">
                  <a:pos x="0" y="136"/>
                </a:cxn>
                <a:cxn ang="0">
                  <a:pos x="7" y="93"/>
                </a:cxn>
                <a:cxn ang="0">
                  <a:pos x="37" y="72"/>
                </a:cxn>
                <a:cxn ang="0">
                  <a:pos x="42" y="72"/>
                </a:cxn>
                <a:cxn ang="0">
                  <a:pos x="84" y="72"/>
                </a:cxn>
                <a:cxn ang="0">
                  <a:pos x="89" y="72"/>
                </a:cxn>
                <a:cxn ang="0">
                  <a:pos x="119" y="93"/>
                </a:cxn>
                <a:cxn ang="0">
                  <a:pos x="126" y="136"/>
                </a:cxn>
                <a:cxn ang="0">
                  <a:pos x="126" y="150"/>
                </a:cxn>
              </a:cxnLst>
              <a:rect l="0" t="0" r="r" b="b"/>
              <a:pathLst>
                <a:path w="126" h="150">
                  <a:moveTo>
                    <a:pt x="91" y="28"/>
                  </a:moveTo>
                  <a:cubicBezTo>
                    <a:pt x="91" y="13"/>
                    <a:pt x="80" y="0"/>
                    <a:pt x="63" y="0"/>
                  </a:cubicBezTo>
                  <a:cubicBezTo>
                    <a:pt x="45" y="0"/>
                    <a:pt x="35" y="13"/>
                    <a:pt x="35" y="28"/>
                  </a:cubicBezTo>
                  <a:cubicBezTo>
                    <a:pt x="35" y="87"/>
                    <a:pt x="92" y="86"/>
                    <a:pt x="91" y="28"/>
                  </a:cubicBezTo>
                  <a:close/>
                  <a:moveTo>
                    <a:pt x="126" y="150"/>
                  </a:moveTo>
                  <a:cubicBezTo>
                    <a:pt x="0" y="150"/>
                    <a:pt x="0" y="150"/>
                    <a:pt x="0" y="150"/>
                  </a:cubicBezTo>
                  <a:cubicBezTo>
                    <a:pt x="0" y="136"/>
                    <a:pt x="0" y="136"/>
                    <a:pt x="0" y="136"/>
                  </a:cubicBezTo>
                  <a:cubicBezTo>
                    <a:pt x="0" y="122"/>
                    <a:pt x="1" y="105"/>
                    <a:pt x="7" y="93"/>
                  </a:cubicBezTo>
                  <a:cubicBezTo>
                    <a:pt x="13" y="82"/>
                    <a:pt x="24" y="72"/>
                    <a:pt x="37" y="72"/>
                  </a:cubicBezTo>
                  <a:cubicBezTo>
                    <a:pt x="42" y="72"/>
                    <a:pt x="42" y="72"/>
                    <a:pt x="42" y="72"/>
                  </a:cubicBezTo>
                  <a:cubicBezTo>
                    <a:pt x="54" y="83"/>
                    <a:pt x="72" y="83"/>
                    <a:pt x="84" y="72"/>
                  </a:cubicBezTo>
                  <a:cubicBezTo>
                    <a:pt x="89" y="72"/>
                    <a:pt x="89" y="72"/>
                    <a:pt x="89" y="72"/>
                  </a:cubicBezTo>
                  <a:cubicBezTo>
                    <a:pt x="102" y="72"/>
                    <a:pt x="113" y="82"/>
                    <a:pt x="119" y="93"/>
                  </a:cubicBezTo>
                  <a:cubicBezTo>
                    <a:pt x="125" y="105"/>
                    <a:pt x="126" y="121"/>
                    <a:pt x="126" y="136"/>
                  </a:cubicBezTo>
                  <a:cubicBezTo>
                    <a:pt x="126" y="150"/>
                    <a:pt x="126" y="150"/>
                    <a:pt x="126" y="15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80" name="Freeform 35"/>
            <p:cNvSpPr>
              <a:spLocks/>
            </p:cNvSpPr>
            <p:nvPr/>
          </p:nvSpPr>
          <p:spPr bwMode="auto">
            <a:xfrm>
              <a:off x="7085749" y="3143582"/>
              <a:ext cx="635322" cy="770496"/>
            </a:xfrm>
            <a:custGeom>
              <a:avLst/>
              <a:gdLst/>
              <a:ahLst/>
              <a:cxnLst>
                <a:cxn ang="0">
                  <a:pos x="219" y="65"/>
                </a:cxn>
                <a:cxn ang="0">
                  <a:pos x="219" y="246"/>
                </a:cxn>
                <a:cxn ang="0">
                  <a:pos x="199" y="265"/>
                </a:cxn>
                <a:cxn ang="0">
                  <a:pos x="186" y="265"/>
                </a:cxn>
                <a:cxn ang="0">
                  <a:pos x="186" y="251"/>
                </a:cxn>
                <a:cxn ang="0">
                  <a:pos x="199" y="251"/>
                </a:cxn>
                <a:cxn ang="0">
                  <a:pos x="204" y="246"/>
                </a:cxn>
                <a:cxn ang="0">
                  <a:pos x="204" y="72"/>
                </a:cxn>
                <a:cxn ang="0">
                  <a:pos x="197" y="65"/>
                </a:cxn>
                <a:cxn ang="0">
                  <a:pos x="169" y="65"/>
                </a:cxn>
                <a:cxn ang="0">
                  <a:pos x="157" y="52"/>
                </a:cxn>
                <a:cxn ang="0">
                  <a:pos x="157" y="22"/>
                </a:cxn>
                <a:cxn ang="0">
                  <a:pos x="149" y="15"/>
                </a:cxn>
                <a:cxn ang="0">
                  <a:pos x="20" y="15"/>
                </a:cxn>
                <a:cxn ang="0">
                  <a:pos x="15" y="20"/>
                </a:cxn>
                <a:cxn ang="0">
                  <a:pos x="15" y="29"/>
                </a:cxn>
                <a:cxn ang="0">
                  <a:pos x="0" y="29"/>
                </a:cxn>
                <a:cxn ang="0">
                  <a:pos x="0" y="20"/>
                </a:cxn>
                <a:cxn ang="0">
                  <a:pos x="20" y="0"/>
                </a:cxn>
                <a:cxn ang="0">
                  <a:pos x="155" y="0"/>
                </a:cxn>
                <a:cxn ang="0">
                  <a:pos x="166" y="5"/>
                </a:cxn>
                <a:cxn ang="0">
                  <a:pos x="216" y="57"/>
                </a:cxn>
                <a:cxn ang="0">
                  <a:pos x="219" y="65"/>
                </a:cxn>
              </a:cxnLst>
              <a:rect l="0" t="0" r="r" b="b"/>
              <a:pathLst>
                <a:path w="219" h="265">
                  <a:moveTo>
                    <a:pt x="219" y="65"/>
                  </a:moveTo>
                  <a:cubicBezTo>
                    <a:pt x="219" y="246"/>
                    <a:pt x="219" y="246"/>
                    <a:pt x="219" y="246"/>
                  </a:cubicBezTo>
                  <a:cubicBezTo>
                    <a:pt x="219" y="257"/>
                    <a:pt x="210" y="265"/>
                    <a:pt x="199" y="265"/>
                  </a:cubicBezTo>
                  <a:cubicBezTo>
                    <a:pt x="186" y="265"/>
                    <a:pt x="186" y="265"/>
                    <a:pt x="186" y="265"/>
                  </a:cubicBezTo>
                  <a:cubicBezTo>
                    <a:pt x="186" y="251"/>
                    <a:pt x="186" y="251"/>
                    <a:pt x="186" y="251"/>
                  </a:cubicBezTo>
                  <a:cubicBezTo>
                    <a:pt x="199" y="251"/>
                    <a:pt x="199" y="251"/>
                    <a:pt x="199" y="251"/>
                  </a:cubicBezTo>
                  <a:cubicBezTo>
                    <a:pt x="202" y="251"/>
                    <a:pt x="204" y="249"/>
                    <a:pt x="204" y="246"/>
                  </a:cubicBezTo>
                  <a:cubicBezTo>
                    <a:pt x="204" y="72"/>
                    <a:pt x="204" y="72"/>
                    <a:pt x="204" y="72"/>
                  </a:cubicBezTo>
                  <a:cubicBezTo>
                    <a:pt x="204" y="68"/>
                    <a:pt x="202" y="65"/>
                    <a:pt x="197" y="65"/>
                  </a:cubicBezTo>
                  <a:cubicBezTo>
                    <a:pt x="169" y="65"/>
                    <a:pt x="169" y="65"/>
                    <a:pt x="169" y="65"/>
                  </a:cubicBezTo>
                  <a:cubicBezTo>
                    <a:pt x="161" y="65"/>
                    <a:pt x="157" y="61"/>
                    <a:pt x="157" y="52"/>
                  </a:cubicBezTo>
                  <a:cubicBezTo>
                    <a:pt x="157" y="22"/>
                    <a:pt x="157" y="22"/>
                    <a:pt x="157" y="22"/>
                  </a:cubicBezTo>
                  <a:cubicBezTo>
                    <a:pt x="156" y="17"/>
                    <a:pt x="154" y="15"/>
                    <a:pt x="149" y="15"/>
                  </a:cubicBezTo>
                  <a:cubicBezTo>
                    <a:pt x="20" y="15"/>
                    <a:pt x="20" y="15"/>
                    <a:pt x="20" y="15"/>
                  </a:cubicBezTo>
                  <a:cubicBezTo>
                    <a:pt x="17" y="15"/>
                    <a:pt x="15" y="17"/>
                    <a:pt x="15" y="20"/>
                  </a:cubicBezTo>
                  <a:cubicBezTo>
                    <a:pt x="15" y="29"/>
                    <a:pt x="15" y="29"/>
                    <a:pt x="15" y="29"/>
                  </a:cubicBezTo>
                  <a:cubicBezTo>
                    <a:pt x="0" y="29"/>
                    <a:pt x="0" y="29"/>
                    <a:pt x="0" y="29"/>
                  </a:cubicBezTo>
                  <a:cubicBezTo>
                    <a:pt x="0" y="20"/>
                    <a:pt x="0" y="20"/>
                    <a:pt x="0" y="20"/>
                  </a:cubicBezTo>
                  <a:cubicBezTo>
                    <a:pt x="0" y="9"/>
                    <a:pt x="9" y="0"/>
                    <a:pt x="20" y="0"/>
                  </a:cubicBezTo>
                  <a:cubicBezTo>
                    <a:pt x="155" y="0"/>
                    <a:pt x="155" y="0"/>
                    <a:pt x="155" y="0"/>
                  </a:cubicBezTo>
                  <a:cubicBezTo>
                    <a:pt x="159" y="0"/>
                    <a:pt x="163" y="2"/>
                    <a:pt x="166" y="5"/>
                  </a:cubicBezTo>
                  <a:cubicBezTo>
                    <a:pt x="216" y="57"/>
                    <a:pt x="216" y="57"/>
                    <a:pt x="216" y="57"/>
                  </a:cubicBezTo>
                  <a:cubicBezTo>
                    <a:pt x="218" y="59"/>
                    <a:pt x="219" y="61"/>
                    <a:pt x="219" y="6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sp>
        <p:nvSpPr>
          <p:cNvPr id="81" name="object 15"/>
          <p:cNvSpPr/>
          <p:nvPr/>
        </p:nvSpPr>
        <p:spPr>
          <a:xfrm>
            <a:off x="3792085" y="3710589"/>
            <a:ext cx="1050290" cy="1049020"/>
          </a:xfrm>
          <a:custGeom>
            <a:avLst/>
            <a:gdLst/>
            <a:ahLst/>
            <a:cxnLst/>
            <a:rect l="l" t="t" r="r" b="b"/>
            <a:pathLst>
              <a:path w="1050289" h="1049020">
                <a:moveTo>
                  <a:pt x="0" y="524256"/>
                </a:moveTo>
                <a:lnTo>
                  <a:pt x="2145" y="476538"/>
                </a:lnTo>
                <a:lnTo>
                  <a:pt x="8458" y="430021"/>
                </a:lnTo>
                <a:lnTo>
                  <a:pt x="18754" y="384889"/>
                </a:lnTo>
                <a:lnTo>
                  <a:pt x="32847" y="341327"/>
                </a:lnTo>
                <a:lnTo>
                  <a:pt x="50551" y="299521"/>
                </a:lnTo>
                <a:lnTo>
                  <a:pt x="71681" y="259655"/>
                </a:lnTo>
                <a:lnTo>
                  <a:pt x="96052" y="221915"/>
                </a:lnTo>
                <a:lnTo>
                  <a:pt x="123479" y="186486"/>
                </a:lnTo>
                <a:lnTo>
                  <a:pt x="153776" y="153552"/>
                </a:lnTo>
                <a:lnTo>
                  <a:pt x="186757" y="123299"/>
                </a:lnTo>
                <a:lnTo>
                  <a:pt x="222238" y="95912"/>
                </a:lnTo>
                <a:lnTo>
                  <a:pt x="260033" y="71577"/>
                </a:lnTo>
                <a:lnTo>
                  <a:pt x="299957" y="50477"/>
                </a:lnTo>
                <a:lnTo>
                  <a:pt x="341824" y="32799"/>
                </a:lnTo>
                <a:lnTo>
                  <a:pt x="385449" y="18727"/>
                </a:lnTo>
                <a:lnTo>
                  <a:pt x="430646" y="8446"/>
                </a:lnTo>
                <a:lnTo>
                  <a:pt x="477231" y="2142"/>
                </a:lnTo>
                <a:lnTo>
                  <a:pt x="525018" y="0"/>
                </a:lnTo>
                <a:lnTo>
                  <a:pt x="572804" y="2142"/>
                </a:lnTo>
                <a:lnTo>
                  <a:pt x="619389" y="8446"/>
                </a:lnTo>
                <a:lnTo>
                  <a:pt x="664586" y="18727"/>
                </a:lnTo>
                <a:lnTo>
                  <a:pt x="708211" y="32799"/>
                </a:lnTo>
                <a:lnTo>
                  <a:pt x="750078" y="50477"/>
                </a:lnTo>
                <a:lnTo>
                  <a:pt x="790002" y="71577"/>
                </a:lnTo>
                <a:lnTo>
                  <a:pt x="827797" y="95912"/>
                </a:lnTo>
                <a:lnTo>
                  <a:pt x="863278" y="123299"/>
                </a:lnTo>
                <a:lnTo>
                  <a:pt x="896259" y="153552"/>
                </a:lnTo>
                <a:lnTo>
                  <a:pt x="926556" y="186486"/>
                </a:lnTo>
                <a:lnTo>
                  <a:pt x="953983" y="221915"/>
                </a:lnTo>
                <a:lnTo>
                  <a:pt x="978354" y="259655"/>
                </a:lnTo>
                <a:lnTo>
                  <a:pt x="999484" y="299521"/>
                </a:lnTo>
                <a:lnTo>
                  <a:pt x="1017188" y="341327"/>
                </a:lnTo>
                <a:lnTo>
                  <a:pt x="1031281" y="384889"/>
                </a:lnTo>
                <a:lnTo>
                  <a:pt x="1041577" y="430021"/>
                </a:lnTo>
                <a:lnTo>
                  <a:pt x="1047890" y="476538"/>
                </a:lnTo>
                <a:lnTo>
                  <a:pt x="1050036" y="524256"/>
                </a:lnTo>
                <a:lnTo>
                  <a:pt x="1047890" y="571973"/>
                </a:lnTo>
                <a:lnTo>
                  <a:pt x="1041577" y="618490"/>
                </a:lnTo>
                <a:lnTo>
                  <a:pt x="1031281" y="663622"/>
                </a:lnTo>
                <a:lnTo>
                  <a:pt x="1017188" y="707184"/>
                </a:lnTo>
                <a:lnTo>
                  <a:pt x="999484" y="748990"/>
                </a:lnTo>
                <a:lnTo>
                  <a:pt x="978354" y="788856"/>
                </a:lnTo>
                <a:lnTo>
                  <a:pt x="953983" y="826596"/>
                </a:lnTo>
                <a:lnTo>
                  <a:pt x="926556" y="862025"/>
                </a:lnTo>
                <a:lnTo>
                  <a:pt x="896259" y="894959"/>
                </a:lnTo>
                <a:lnTo>
                  <a:pt x="863278" y="925212"/>
                </a:lnTo>
                <a:lnTo>
                  <a:pt x="827797" y="952599"/>
                </a:lnTo>
                <a:lnTo>
                  <a:pt x="790002" y="976934"/>
                </a:lnTo>
                <a:lnTo>
                  <a:pt x="750078" y="998034"/>
                </a:lnTo>
                <a:lnTo>
                  <a:pt x="708211" y="1015712"/>
                </a:lnTo>
                <a:lnTo>
                  <a:pt x="664586" y="1029784"/>
                </a:lnTo>
                <a:lnTo>
                  <a:pt x="619389" y="1040065"/>
                </a:lnTo>
                <a:lnTo>
                  <a:pt x="572804" y="1046369"/>
                </a:lnTo>
                <a:lnTo>
                  <a:pt x="525018" y="1048512"/>
                </a:lnTo>
                <a:lnTo>
                  <a:pt x="477231" y="1046369"/>
                </a:lnTo>
                <a:lnTo>
                  <a:pt x="430646" y="1040065"/>
                </a:lnTo>
                <a:lnTo>
                  <a:pt x="385449" y="1029784"/>
                </a:lnTo>
                <a:lnTo>
                  <a:pt x="341824" y="1015712"/>
                </a:lnTo>
                <a:lnTo>
                  <a:pt x="299957" y="998034"/>
                </a:lnTo>
                <a:lnTo>
                  <a:pt x="260033" y="976934"/>
                </a:lnTo>
                <a:lnTo>
                  <a:pt x="222238" y="952599"/>
                </a:lnTo>
                <a:lnTo>
                  <a:pt x="186757" y="925212"/>
                </a:lnTo>
                <a:lnTo>
                  <a:pt x="153776" y="894959"/>
                </a:lnTo>
                <a:lnTo>
                  <a:pt x="123479" y="862025"/>
                </a:lnTo>
                <a:lnTo>
                  <a:pt x="96052" y="826596"/>
                </a:lnTo>
                <a:lnTo>
                  <a:pt x="71681" y="788856"/>
                </a:lnTo>
                <a:lnTo>
                  <a:pt x="50551" y="748990"/>
                </a:lnTo>
                <a:lnTo>
                  <a:pt x="32847" y="707184"/>
                </a:lnTo>
                <a:lnTo>
                  <a:pt x="18754" y="663622"/>
                </a:lnTo>
                <a:lnTo>
                  <a:pt x="8458" y="618490"/>
                </a:lnTo>
                <a:lnTo>
                  <a:pt x="2145" y="571973"/>
                </a:lnTo>
                <a:lnTo>
                  <a:pt x="0" y="524256"/>
                </a:lnTo>
                <a:close/>
              </a:path>
            </a:pathLst>
          </a:custGeom>
          <a:ln w="38100">
            <a:solidFill>
              <a:srgbClr val="00A3A1"/>
            </a:solidFill>
          </a:ln>
        </p:spPr>
        <p:txBody>
          <a:bodyPr wrap="square" lIns="0" tIns="0" rIns="0" bIns="0" rtlCol="0"/>
          <a:lstStyle/>
          <a:p>
            <a:endParaRPr>
              <a:solidFill>
                <a:prstClr val="black"/>
              </a:solidFill>
            </a:endParaRPr>
          </a:p>
        </p:txBody>
      </p:sp>
      <p:sp>
        <p:nvSpPr>
          <p:cNvPr id="82" name="object 13"/>
          <p:cNvSpPr txBox="1"/>
          <p:nvPr/>
        </p:nvSpPr>
        <p:spPr>
          <a:xfrm>
            <a:off x="530875" y="3045402"/>
            <a:ext cx="1423370" cy="215444"/>
          </a:xfrm>
          <a:prstGeom prst="rect">
            <a:avLst/>
          </a:prstGeom>
        </p:spPr>
        <p:txBody>
          <a:bodyPr vert="horz" wrap="square" lIns="0" tIns="0" rIns="0" bIns="0" rtlCol="0">
            <a:spAutoFit/>
          </a:bodyPr>
          <a:lstStyle/>
          <a:p>
            <a:pPr marL="12700" marR="5080" indent="-2540" algn="ctr"/>
            <a:r>
              <a:rPr lang="en-US" sz="1400" spc="-5" dirty="0" smtClean="0">
                <a:solidFill>
                  <a:srgbClr val="00338D"/>
                </a:solidFill>
                <a:latin typeface="+mj-lt"/>
                <a:cs typeface="Univers for KPMG"/>
              </a:rPr>
              <a:t>Deposits</a:t>
            </a:r>
            <a:endParaRPr lang="en-US" sz="1400" spc="-5" dirty="0">
              <a:solidFill>
                <a:srgbClr val="00338D"/>
              </a:solidFill>
              <a:latin typeface="+mj-lt"/>
              <a:cs typeface="Univers for KPMG"/>
            </a:endParaRPr>
          </a:p>
        </p:txBody>
      </p:sp>
      <p:sp>
        <p:nvSpPr>
          <p:cNvPr id="83" name="object 13"/>
          <p:cNvSpPr txBox="1"/>
          <p:nvPr/>
        </p:nvSpPr>
        <p:spPr>
          <a:xfrm>
            <a:off x="2054428" y="3045402"/>
            <a:ext cx="1423370" cy="215444"/>
          </a:xfrm>
          <a:prstGeom prst="rect">
            <a:avLst/>
          </a:prstGeom>
        </p:spPr>
        <p:txBody>
          <a:bodyPr vert="horz" wrap="square" lIns="0" tIns="0" rIns="0" bIns="0" rtlCol="0">
            <a:spAutoFit/>
          </a:bodyPr>
          <a:lstStyle/>
          <a:p>
            <a:pPr marL="12700" marR="5080" indent="-2540" algn="ctr"/>
            <a:r>
              <a:rPr lang="en-US" sz="1400" spc="-5" dirty="0" smtClean="0">
                <a:solidFill>
                  <a:srgbClr val="005EB8"/>
                </a:solidFill>
                <a:latin typeface="+mj-lt"/>
                <a:cs typeface="Univers for KPMG"/>
              </a:rPr>
              <a:t>Fund Transfers</a:t>
            </a:r>
            <a:endParaRPr lang="en-US" sz="1400" spc="-5" dirty="0">
              <a:solidFill>
                <a:srgbClr val="005EB8"/>
              </a:solidFill>
              <a:latin typeface="+mj-lt"/>
              <a:cs typeface="Univers for KPMG"/>
            </a:endParaRPr>
          </a:p>
        </p:txBody>
      </p:sp>
      <p:sp>
        <p:nvSpPr>
          <p:cNvPr id="84" name="object 13"/>
          <p:cNvSpPr txBox="1"/>
          <p:nvPr/>
        </p:nvSpPr>
        <p:spPr>
          <a:xfrm>
            <a:off x="3605545" y="3045402"/>
            <a:ext cx="1423370" cy="215444"/>
          </a:xfrm>
          <a:prstGeom prst="rect">
            <a:avLst/>
          </a:prstGeom>
        </p:spPr>
        <p:txBody>
          <a:bodyPr vert="horz" wrap="square" lIns="0" tIns="0" rIns="0" bIns="0" rtlCol="0">
            <a:spAutoFit/>
          </a:bodyPr>
          <a:lstStyle/>
          <a:p>
            <a:pPr marL="12700" marR="5080" indent="-2540" algn="ctr"/>
            <a:r>
              <a:rPr lang="en-US" sz="1400" spc="-5" dirty="0" smtClean="0">
                <a:solidFill>
                  <a:srgbClr val="0091DA"/>
                </a:solidFill>
                <a:latin typeface="+mj-lt"/>
                <a:cs typeface="Univers for KPMG"/>
              </a:rPr>
              <a:t>Loans</a:t>
            </a:r>
            <a:endParaRPr lang="en-US" sz="1400" spc="-5" dirty="0">
              <a:solidFill>
                <a:srgbClr val="0091DA"/>
              </a:solidFill>
              <a:latin typeface="+mj-lt"/>
              <a:cs typeface="Univers for KPMG"/>
            </a:endParaRPr>
          </a:p>
        </p:txBody>
      </p:sp>
      <p:sp>
        <p:nvSpPr>
          <p:cNvPr id="85" name="object 13"/>
          <p:cNvSpPr txBox="1"/>
          <p:nvPr/>
        </p:nvSpPr>
        <p:spPr>
          <a:xfrm>
            <a:off x="530875" y="4793816"/>
            <a:ext cx="1423370" cy="215444"/>
          </a:xfrm>
          <a:prstGeom prst="rect">
            <a:avLst/>
          </a:prstGeom>
        </p:spPr>
        <p:txBody>
          <a:bodyPr vert="horz" wrap="square" lIns="0" tIns="0" rIns="0" bIns="0" rtlCol="0">
            <a:spAutoFit/>
          </a:bodyPr>
          <a:lstStyle/>
          <a:p>
            <a:pPr marL="12700" marR="5080" indent="-2540" algn="ctr"/>
            <a:r>
              <a:rPr lang="en-US" sz="1400" spc="-5" dirty="0" smtClean="0">
                <a:solidFill>
                  <a:srgbClr val="483698"/>
                </a:solidFill>
                <a:latin typeface="+mj-lt"/>
                <a:cs typeface="Univers for KPMG"/>
              </a:rPr>
              <a:t>Parties</a:t>
            </a:r>
            <a:endParaRPr lang="en-US" sz="1400" spc="-5" dirty="0">
              <a:solidFill>
                <a:srgbClr val="483698"/>
              </a:solidFill>
              <a:latin typeface="+mj-lt"/>
              <a:cs typeface="Univers for KPMG"/>
            </a:endParaRPr>
          </a:p>
        </p:txBody>
      </p:sp>
      <p:sp>
        <p:nvSpPr>
          <p:cNvPr id="86" name="object 13"/>
          <p:cNvSpPr txBox="1"/>
          <p:nvPr/>
        </p:nvSpPr>
        <p:spPr>
          <a:xfrm>
            <a:off x="2080752" y="4793816"/>
            <a:ext cx="1423370" cy="215444"/>
          </a:xfrm>
          <a:prstGeom prst="rect">
            <a:avLst/>
          </a:prstGeom>
        </p:spPr>
        <p:txBody>
          <a:bodyPr vert="horz" wrap="square" lIns="0" tIns="0" rIns="0" bIns="0" rtlCol="0">
            <a:spAutoFit/>
          </a:bodyPr>
          <a:lstStyle/>
          <a:p>
            <a:pPr marL="12700" marR="5080" indent="-2540" algn="ctr"/>
            <a:r>
              <a:rPr lang="en-US" sz="1400" spc="-5" dirty="0" smtClean="0">
                <a:solidFill>
                  <a:srgbClr val="6D2077"/>
                </a:solidFill>
                <a:latin typeface="+mj-lt"/>
                <a:cs typeface="Univers for KPMG"/>
              </a:rPr>
              <a:t>Rewards</a:t>
            </a:r>
            <a:endParaRPr lang="en-US" sz="1400" spc="-5" dirty="0">
              <a:solidFill>
                <a:srgbClr val="6D2077"/>
              </a:solidFill>
              <a:latin typeface="+mj-lt"/>
              <a:cs typeface="Univers for KPMG"/>
            </a:endParaRPr>
          </a:p>
        </p:txBody>
      </p:sp>
      <p:sp>
        <p:nvSpPr>
          <p:cNvPr id="87" name="object 13"/>
          <p:cNvSpPr txBox="1"/>
          <p:nvPr/>
        </p:nvSpPr>
        <p:spPr>
          <a:xfrm>
            <a:off x="3558556" y="4793816"/>
            <a:ext cx="1423370" cy="215444"/>
          </a:xfrm>
          <a:prstGeom prst="rect">
            <a:avLst/>
          </a:prstGeom>
        </p:spPr>
        <p:txBody>
          <a:bodyPr vert="horz" wrap="square" lIns="0" tIns="0" rIns="0" bIns="0" rtlCol="0">
            <a:spAutoFit/>
          </a:bodyPr>
          <a:lstStyle/>
          <a:p>
            <a:pPr marL="12700" marR="5080" indent="-2540" algn="ctr"/>
            <a:r>
              <a:rPr lang="en-US" sz="1400" spc="-5" dirty="0" smtClean="0">
                <a:solidFill>
                  <a:srgbClr val="00A3A1"/>
                </a:solidFill>
                <a:latin typeface="+mj-lt"/>
                <a:cs typeface="Univers for KPMG"/>
              </a:rPr>
              <a:t>Reference Data</a:t>
            </a:r>
            <a:endParaRPr lang="en-US" sz="1400" spc="-5" dirty="0">
              <a:solidFill>
                <a:srgbClr val="00A3A1"/>
              </a:solidFill>
              <a:latin typeface="+mj-lt"/>
              <a:cs typeface="Univers for KPMG"/>
            </a:endParaRPr>
          </a:p>
        </p:txBody>
      </p:sp>
      <p:sp>
        <p:nvSpPr>
          <p:cNvPr id="3" name="Rectangle 2"/>
          <p:cNvSpPr/>
          <p:nvPr/>
        </p:nvSpPr>
        <p:spPr>
          <a:xfrm>
            <a:off x="1961323" y="1328437"/>
            <a:ext cx="1637142" cy="5401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US"/>
          </a:p>
        </p:txBody>
      </p:sp>
      <p:pic>
        <p:nvPicPr>
          <p:cNvPr id="286" name="Picture 285"/>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986048" y="1281217"/>
            <a:ext cx="1560129" cy="557126"/>
          </a:xfrm>
          <a:prstGeom prst="rect">
            <a:avLst/>
          </a:prstGeom>
        </p:spPr>
      </p:pic>
      <p:sp>
        <p:nvSpPr>
          <p:cNvPr id="89" name="object 13"/>
          <p:cNvSpPr txBox="1"/>
          <p:nvPr/>
        </p:nvSpPr>
        <p:spPr>
          <a:xfrm>
            <a:off x="277541" y="5397856"/>
            <a:ext cx="5029791" cy="492443"/>
          </a:xfrm>
          <a:prstGeom prst="rect">
            <a:avLst/>
          </a:prstGeom>
        </p:spPr>
        <p:txBody>
          <a:bodyPr vert="horz" wrap="square" lIns="0" tIns="0" rIns="0" bIns="0" rtlCol="0">
            <a:spAutoFit/>
          </a:bodyPr>
          <a:lstStyle/>
          <a:p>
            <a:pPr marL="12700" marR="5080" indent="-2540" algn="ctr"/>
            <a:r>
              <a:rPr lang="en-US" sz="1600" spc="-5" dirty="0" smtClean="0">
                <a:solidFill>
                  <a:prstClr val="black"/>
                </a:solidFill>
                <a:latin typeface="Univers for KPMG"/>
                <a:cs typeface="Univers for KPMG"/>
              </a:rPr>
              <a:t>Over 150+ APIs available in the above categories for DBS Bank</a:t>
            </a:r>
            <a:endParaRPr lang="en-US" sz="1600" spc="-5" dirty="0">
              <a:solidFill>
                <a:prstClr val="black"/>
              </a:solidFill>
              <a:latin typeface="Univers for KPMG"/>
              <a:cs typeface="Univers for KPMG"/>
            </a:endParaRPr>
          </a:p>
        </p:txBody>
      </p:sp>
      <p:sp>
        <p:nvSpPr>
          <p:cNvPr id="92" name="object 15"/>
          <p:cNvSpPr/>
          <p:nvPr/>
        </p:nvSpPr>
        <p:spPr>
          <a:xfrm>
            <a:off x="6716440" y="1985766"/>
            <a:ext cx="1050290" cy="1049020"/>
          </a:xfrm>
          <a:custGeom>
            <a:avLst/>
            <a:gdLst/>
            <a:ahLst/>
            <a:cxnLst/>
            <a:rect l="l" t="t" r="r" b="b"/>
            <a:pathLst>
              <a:path w="1050289" h="1049020">
                <a:moveTo>
                  <a:pt x="0" y="524256"/>
                </a:moveTo>
                <a:lnTo>
                  <a:pt x="2145" y="476538"/>
                </a:lnTo>
                <a:lnTo>
                  <a:pt x="8458" y="430021"/>
                </a:lnTo>
                <a:lnTo>
                  <a:pt x="18754" y="384889"/>
                </a:lnTo>
                <a:lnTo>
                  <a:pt x="32847" y="341327"/>
                </a:lnTo>
                <a:lnTo>
                  <a:pt x="50551" y="299521"/>
                </a:lnTo>
                <a:lnTo>
                  <a:pt x="71681" y="259655"/>
                </a:lnTo>
                <a:lnTo>
                  <a:pt x="96052" y="221915"/>
                </a:lnTo>
                <a:lnTo>
                  <a:pt x="123479" y="186486"/>
                </a:lnTo>
                <a:lnTo>
                  <a:pt x="153776" y="153552"/>
                </a:lnTo>
                <a:lnTo>
                  <a:pt x="186757" y="123299"/>
                </a:lnTo>
                <a:lnTo>
                  <a:pt x="222238" y="95912"/>
                </a:lnTo>
                <a:lnTo>
                  <a:pt x="260033" y="71577"/>
                </a:lnTo>
                <a:lnTo>
                  <a:pt x="299957" y="50477"/>
                </a:lnTo>
                <a:lnTo>
                  <a:pt x="341824" y="32799"/>
                </a:lnTo>
                <a:lnTo>
                  <a:pt x="385449" y="18727"/>
                </a:lnTo>
                <a:lnTo>
                  <a:pt x="430646" y="8446"/>
                </a:lnTo>
                <a:lnTo>
                  <a:pt x="477231" y="2142"/>
                </a:lnTo>
                <a:lnTo>
                  <a:pt x="525018" y="0"/>
                </a:lnTo>
                <a:lnTo>
                  <a:pt x="572804" y="2142"/>
                </a:lnTo>
                <a:lnTo>
                  <a:pt x="619389" y="8446"/>
                </a:lnTo>
                <a:lnTo>
                  <a:pt x="664586" y="18727"/>
                </a:lnTo>
                <a:lnTo>
                  <a:pt x="708211" y="32799"/>
                </a:lnTo>
                <a:lnTo>
                  <a:pt x="750078" y="50477"/>
                </a:lnTo>
                <a:lnTo>
                  <a:pt x="790002" y="71577"/>
                </a:lnTo>
                <a:lnTo>
                  <a:pt x="827797" y="95912"/>
                </a:lnTo>
                <a:lnTo>
                  <a:pt x="863278" y="123299"/>
                </a:lnTo>
                <a:lnTo>
                  <a:pt x="896259" y="153552"/>
                </a:lnTo>
                <a:lnTo>
                  <a:pt x="926556" y="186486"/>
                </a:lnTo>
                <a:lnTo>
                  <a:pt x="953983" y="221915"/>
                </a:lnTo>
                <a:lnTo>
                  <a:pt x="978354" y="259655"/>
                </a:lnTo>
                <a:lnTo>
                  <a:pt x="999484" y="299521"/>
                </a:lnTo>
                <a:lnTo>
                  <a:pt x="1017188" y="341327"/>
                </a:lnTo>
                <a:lnTo>
                  <a:pt x="1031281" y="384889"/>
                </a:lnTo>
                <a:lnTo>
                  <a:pt x="1041577" y="430021"/>
                </a:lnTo>
                <a:lnTo>
                  <a:pt x="1047890" y="476538"/>
                </a:lnTo>
                <a:lnTo>
                  <a:pt x="1050036" y="524256"/>
                </a:lnTo>
                <a:lnTo>
                  <a:pt x="1047890" y="571973"/>
                </a:lnTo>
                <a:lnTo>
                  <a:pt x="1041577" y="618490"/>
                </a:lnTo>
                <a:lnTo>
                  <a:pt x="1031281" y="663622"/>
                </a:lnTo>
                <a:lnTo>
                  <a:pt x="1017188" y="707184"/>
                </a:lnTo>
                <a:lnTo>
                  <a:pt x="999484" y="748990"/>
                </a:lnTo>
                <a:lnTo>
                  <a:pt x="978354" y="788856"/>
                </a:lnTo>
                <a:lnTo>
                  <a:pt x="953983" y="826596"/>
                </a:lnTo>
                <a:lnTo>
                  <a:pt x="926556" y="862025"/>
                </a:lnTo>
                <a:lnTo>
                  <a:pt x="896259" y="894959"/>
                </a:lnTo>
                <a:lnTo>
                  <a:pt x="863278" y="925212"/>
                </a:lnTo>
                <a:lnTo>
                  <a:pt x="827797" y="952599"/>
                </a:lnTo>
                <a:lnTo>
                  <a:pt x="790002" y="976934"/>
                </a:lnTo>
                <a:lnTo>
                  <a:pt x="750078" y="998034"/>
                </a:lnTo>
                <a:lnTo>
                  <a:pt x="708211" y="1015712"/>
                </a:lnTo>
                <a:lnTo>
                  <a:pt x="664586" y="1029784"/>
                </a:lnTo>
                <a:lnTo>
                  <a:pt x="619389" y="1040065"/>
                </a:lnTo>
                <a:lnTo>
                  <a:pt x="572804" y="1046369"/>
                </a:lnTo>
                <a:lnTo>
                  <a:pt x="525018" y="1048512"/>
                </a:lnTo>
                <a:lnTo>
                  <a:pt x="477231" y="1046369"/>
                </a:lnTo>
                <a:lnTo>
                  <a:pt x="430646" y="1040065"/>
                </a:lnTo>
                <a:lnTo>
                  <a:pt x="385449" y="1029784"/>
                </a:lnTo>
                <a:lnTo>
                  <a:pt x="341824" y="1015712"/>
                </a:lnTo>
                <a:lnTo>
                  <a:pt x="299957" y="998034"/>
                </a:lnTo>
                <a:lnTo>
                  <a:pt x="260033" y="976934"/>
                </a:lnTo>
                <a:lnTo>
                  <a:pt x="222238" y="952599"/>
                </a:lnTo>
                <a:lnTo>
                  <a:pt x="186757" y="925212"/>
                </a:lnTo>
                <a:lnTo>
                  <a:pt x="153776" y="894959"/>
                </a:lnTo>
                <a:lnTo>
                  <a:pt x="123479" y="862025"/>
                </a:lnTo>
                <a:lnTo>
                  <a:pt x="96052" y="826596"/>
                </a:lnTo>
                <a:lnTo>
                  <a:pt x="71681" y="788856"/>
                </a:lnTo>
                <a:lnTo>
                  <a:pt x="50551" y="748990"/>
                </a:lnTo>
                <a:lnTo>
                  <a:pt x="32847" y="707184"/>
                </a:lnTo>
                <a:lnTo>
                  <a:pt x="18754" y="663622"/>
                </a:lnTo>
                <a:lnTo>
                  <a:pt x="8458" y="618490"/>
                </a:lnTo>
                <a:lnTo>
                  <a:pt x="2145" y="571973"/>
                </a:lnTo>
                <a:lnTo>
                  <a:pt x="0" y="524256"/>
                </a:lnTo>
                <a:close/>
              </a:path>
            </a:pathLst>
          </a:custGeom>
          <a:solidFill>
            <a:srgbClr val="470A68"/>
          </a:solidFill>
          <a:ln w="3175">
            <a:solidFill>
              <a:srgbClr val="470A68"/>
            </a:solidFill>
          </a:ln>
        </p:spPr>
        <p:txBody>
          <a:bodyPr wrap="square" lIns="0" tIns="0" rIns="0" bIns="0" rtlCol="0"/>
          <a:lstStyle/>
          <a:p>
            <a:endParaRPr>
              <a:solidFill>
                <a:prstClr val="black"/>
              </a:solidFill>
            </a:endParaRPr>
          </a:p>
        </p:txBody>
      </p:sp>
      <p:sp>
        <p:nvSpPr>
          <p:cNvPr id="93" name="Freeform 554"/>
          <p:cNvSpPr>
            <a:spLocks/>
          </p:cNvSpPr>
          <p:nvPr/>
        </p:nvSpPr>
        <p:spPr bwMode="auto">
          <a:xfrm>
            <a:off x="6947658" y="2234518"/>
            <a:ext cx="587854" cy="551513"/>
          </a:xfrm>
          <a:custGeom>
            <a:avLst/>
            <a:gdLst/>
            <a:ahLst/>
            <a:cxnLst>
              <a:cxn ang="0">
                <a:pos x="101" y="37"/>
              </a:cxn>
              <a:cxn ang="0">
                <a:pos x="122" y="4"/>
              </a:cxn>
              <a:cxn ang="0">
                <a:pos x="158" y="29"/>
              </a:cxn>
              <a:cxn ang="0">
                <a:pos x="137" y="61"/>
              </a:cxn>
              <a:cxn ang="0">
                <a:pos x="110" y="53"/>
              </a:cxn>
              <a:cxn ang="0">
                <a:pos x="67" y="75"/>
              </a:cxn>
              <a:cxn ang="0">
                <a:pos x="67" y="87"/>
              </a:cxn>
              <a:cxn ang="0">
                <a:pos x="108" y="109"/>
              </a:cxn>
              <a:cxn ang="0">
                <a:pos x="142" y="100"/>
              </a:cxn>
              <a:cxn ang="0">
                <a:pos x="157" y="136"/>
              </a:cxn>
              <a:cxn ang="0">
                <a:pos x="127" y="157"/>
              </a:cxn>
              <a:cxn ang="0">
                <a:pos x="101" y="126"/>
              </a:cxn>
              <a:cxn ang="0">
                <a:pos x="58" y="102"/>
              </a:cxn>
              <a:cxn ang="0">
                <a:pos x="15" y="99"/>
              </a:cxn>
              <a:cxn ang="0">
                <a:pos x="13" y="62"/>
              </a:cxn>
              <a:cxn ang="0">
                <a:pos x="56" y="57"/>
              </a:cxn>
              <a:cxn ang="0">
                <a:pos x="101" y="37"/>
              </a:cxn>
            </a:cxnLst>
            <a:rect l="0" t="0" r="r" b="b"/>
            <a:pathLst>
              <a:path w="165" h="157">
                <a:moveTo>
                  <a:pt x="101" y="37"/>
                </a:moveTo>
                <a:cubicBezTo>
                  <a:pt x="101" y="37"/>
                  <a:pt x="99" y="8"/>
                  <a:pt x="122" y="4"/>
                </a:cubicBezTo>
                <a:cubicBezTo>
                  <a:pt x="145" y="0"/>
                  <a:pt x="158" y="14"/>
                  <a:pt x="158" y="29"/>
                </a:cubicBezTo>
                <a:cubicBezTo>
                  <a:pt x="158" y="29"/>
                  <a:pt x="165" y="52"/>
                  <a:pt x="137" y="61"/>
                </a:cubicBezTo>
                <a:cubicBezTo>
                  <a:pt x="137" y="61"/>
                  <a:pt x="118" y="64"/>
                  <a:pt x="110" y="53"/>
                </a:cubicBezTo>
                <a:cubicBezTo>
                  <a:pt x="67" y="75"/>
                  <a:pt x="67" y="75"/>
                  <a:pt x="67" y="75"/>
                </a:cubicBezTo>
                <a:cubicBezTo>
                  <a:pt x="67" y="75"/>
                  <a:pt x="71" y="81"/>
                  <a:pt x="67" y="87"/>
                </a:cubicBezTo>
                <a:cubicBezTo>
                  <a:pt x="108" y="109"/>
                  <a:pt x="108" y="109"/>
                  <a:pt x="108" y="109"/>
                </a:cubicBezTo>
                <a:cubicBezTo>
                  <a:pt x="108" y="109"/>
                  <a:pt x="122" y="93"/>
                  <a:pt x="142" y="100"/>
                </a:cubicBezTo>
                <a:cubicBezTo>
                  <a:pt x="161" y="107"/>
                  <a:pt x="159" y="128"/>
                  <a:pt x="157" y="136"/>
                </a:cubicBezTo>
                <a:cubicBezTo>
                  <a:pt x="154" y="143"/>
                  <a:pt x="149" y="157"/>
                  <a:pt x="127" y="157"/>
                </a:cubicBezTo>
                <a:cubicBezTo>
                  <a:pt x="104" y="156"/>
                  <a:pt x="99" y="130"/>
                  <a:pt x="101" y="126"/>
                </a:cubicBezTo>
                <a:cubicBezTo>
                  <a:pt x="58" y="102"/>
                  <a:pt x="58" y="102"/>
                  <a:pt x="58" y="102"/>
                </a:cubicBezTo>
                <a:cubicBezTo>
                  <a:pt x="58" y="102"/>
                  <a:pt x="31" y="116"/>
                  <a:pt x="15" y="99"/>
                </a:cubicBezTo>
                <a:cubicBezTo>
                  <a:pt x="0" y="81"/>
                  <a:pt x="9" y="67"/>
                  <a:pt x="13" y="62"/>
                </a:cubicBezTo>
                <a:cubicBezTo>
                  <a:pt x="17" y="57"/>
                  <a:pt x="37" y="43"/>
                  <a:pt x="56" y="57"/>
                </a:cubicBezTo>
                <a:lnTo>
                  <a:pt x="101" y="37"/>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94" name="object 15"/>
          <p:cNvSpPr/>
          <p:nvPr/>
        </p:nvSpPr>
        <p:spPr>
          <a:xfrm>
            <a:off x="8251942" y="1985766"/>
            <a:ext cx="1050290" cy="1049020"/>
          </a:xfrm>
          <a:custGeom>
            <a:avLst/>
            <a:gdLst/>
            <a:ahLst/>
            <a:cxnLst/>
            <a:rect l="l" t="t" r="r" b="b"/>
            <a:pathLst>
              <a:path w="1050289" h="1049020">
                <a:moveTo>
                  <a:pt x="0" y="524256"/>
                </a:moveTo>
                <a:lnTo>
                  <a:pt x="2145" y="476538"/>
                </a:lnTo>
                <a:lnTo>
                  <a:pt x="8458" y="430021"/>
                </a:lnTo>
                <a:lnTo>
                  <a:pt x="18754" y="384889"/>
                </a:lnTo>
                <a:lnTo>
                  <a:pt x="32847" y="341327"/>
                </a:lnTo>
                <a:lnTo>
                  <a:pt x="50551" y="299521"/>
                </a:lnTo>
                <a:lnTo>
                  <a:pt x="71681" y="259655"/>
                </a:lnTo>
                <a:lnTo>
                  <a:pt x="96052" y="221915"/>
                </a:lnTo>
                <a:lnTo>
                  <a:pt x="123479" y="186486"/>
                </a:lnTo>
                <a:lnTo>
                  <a:pt x="153776" y="153552"/>
                </a:lnTo>
                <a:lnTo>
                  <a:pt x="186757" y="123299"/>
                </a:lnTo>
                <a:lnTo>
                  <a:pt x="222238" y="95912"/>
                </a:lnTo>
                <a:lnTo>
                  <a:pt x="260033" y="71577"/>
                </a:lnTo>
                <a:lnTo>
                  <a:pt x="299957" y="50477"/>
                </a:lnTo>
                <a:lnTo>
                  <a:pt x="341824" y="32799"/>
                </a:lnTo>
                <a:lnTo>
                  <a:pt x="385449" y="18727"/>
                </a:lnTo>
                <a:lnTo>
                  <a:pt x="430646" y="8446"/>
                </a:lnTo>
                <a:lnTo>
                  <a:pt x="477231" y="2142"/>
                </a:lnTo>
                <a:lnTo>
                  <a:pt x="525018" y="0"/>
                </a:lnTo>
                <a:lnTo>
                  <a:pt x="572804" y="2142"/>
                </a:lnTo>
                <a:lnTo>
                  <a:pt x="619389" y="8446"/>
                </a:lnTo>
                <a:lnTo>
                  <a:pt x="664586" y="18727"/>
                </a:lnTo>
                <a:lnTo>
                  <a:pt x="708211" y="32799"/>
                </a:lnTo>
                <a:lnTo>
                  <a:pt x="750078" y="50477"/>
                </a:lnTo>
                <a:lnTo>
                  <a:pt x="790002" y="71577"/>
                </a:lnTo>
                <a:lnTo>
                  <a:pt x="827797" y="95912"/>
                </a:lnTo>
                <a:lnTo>
                  <a:pt x="863278" y="123299"/>
                </a:lnTo>
                <a:lnTo>
                  <a:pt x="896259" y="153552"/>
                </a:lnTo>
                <a:lnTo>
                  <a:pt x="926556" y="186486"/>
                </a:lnTo>
                <a:lnTo>
                  <a:pt x="953983" y="221915"/>
                </a:lnTo>
                <a:lnTo>
                  <a:pt x="978354" y="259655"/>
                </a:lnTo>
                <a:lnTo>
                  <a:pt x="999484" y="299521"/>
                </a:lnTo>
                <a:lnTo>
                  <a:pt x="1017188" y="341327"/>
                </a:lnTo>
                <a:lnTo>
                  <a:pt x="1031281" y="384889"/>
                </a:lnTo>
                <a:lnTo>
                  <a:pt x="1041577" y="430021"/>
                </a:lnTo>
                <a:lnTo>
                  <a:pt x="1047890" y="476538"/>
                </a:lnTo>
                <a:lnTo>
                  <a:pt x="1050036" y="524256"/>
                </a:lnTo>
                <a:lnTo>
                  <a:pt x="1047890" y="571973"/>
                </a:lnTo>
                <a:lnTo>
                  <a:pt x="1041577" y="618490"/>
                </a:lnTo>
                <a:lnTo>
                  <a:pt x="1031281" y="663622"/>
                </a:lnTo>
                <a:lnTo>
                  <a:pt x="1017188" y="707184"/>
                </a:lnTo>
                <a:lnTo>
                  <a:pt x="999484" y="748990"/>
                </a:lnTo>
                <a:lnTo>
                  <a:pt x="978354" y="788856"/>
                </a:lnTo>
                <a:lnTo>
                  <a:pt x="953983" y="826596"/>
                </a:lnTo>
                <a:lnTo>
                  <a:pt x="926556" y="862025"/>
                </a:lnTo>
                <a:lnTo>
                  <a:pt x="896259" y="894959"/>
                </a:lnTo>
                <a:lnTo>
                  <a:pt x="863278" y="925212"/>
                </a:lnTo>
                <a:lnTo>
                  <a:pt x="827797" y="952599"/>
                </a:lnTo>
                <a:lnTo>
                  <a:pt x="790002" y="976934"/>
                </a:lnTo>
                <a:lnTo>
                  <a:pt x="750078" y="998034"/>
                </a:lnTo>
                <a:lnTo>
                  <a:pt x="708211" y="1015712"/>
                </a:lnTo>
                <a:lnTo>
                  <a:pt x="664586" y="1029784"/>
                </a:lnTo>
                <a:lnTo>
                  <a:pt x="619389" y="1040065"/>
                </a:lnTo>
                <a:lnTo>
                  <a:pt x="572804" y="1046369"/>
                </a:lnTo>
                <a:lnTo>
                  <a:pt x="525018" y="1048512"/>
                </a:lnTo>
                <a:lnTo>
                  <a:pt x="477231" y="1046369"/>
                </a:lnTo>
                <a:lnTo>
                  <a:pt x="430646" y="1040065"/>
                </a:lnTo>
                <a:lnTo>
                  <a:pt x="385449" y="1029784"/>
                </a:lnTo>
                <a:lnTo>
                  <a:pt x="341824" y="1015712"/>
                </a:lnTo>
                <a:lnTo>
                  <a:pt x="299957" y="998034"/>
                </a:lnTo>
                <a:lnTo>
                  <a:pt x="260033" y="976934"/>
                </a:lnTo>
                <a:lnTo>
                  <a:pt x="222238" y="952599"/>
                </a:lnTo>
                <a:lnTo>
                  <a:pt x="186757" y="925212"/>
                </a:lnTo>
                <a:lnTo>
                  <a:pt x="153776" y="894959"/>
                </a:lnTo>
                <a:lnTo>
                  <a:pt x="123479" y="862025"/>
                </a:lnTo>
                <a:lnTo>
                  <a:pt x="96052" y="826596"/>
                </a:lnTo>
                <a:lnTo>
                  <a:pt x="71681" y="788856"/>
                </a:lnTo>
                <a:lnTo>
                  <a:pt x="50551" y="748990"/>
                </a:lnTo>
                <a:lnTo>
                  <a:pt x="32847" y="707184"/>
                </a:lnTo>
                <a:lnTo>
                  <a:pt x="18754" y="663622"/>
                </a:lnTo>
                <a:lnTo>
                  <a:pt x="8458" y="618490"/>
                </a:lnTo>
                <a:lnTo>
                  <a:pt x="2145" y="571973"/>
                </a:lnTo>
                <a:lnTo>
                  <a:pt x="0" y="524256"/>
                </a:lnTo>
                <a:close/>
              </a:path>
            </a:pathLst>
          </a:custGeom>
          <a:solidFill>
            <a:srgbClr val="6D2077"/>
          </a:solidFill>
          <a:ln w="3175">
            <a:solidFill>
              <a:srgbClr val="6D2077"/>
            </a:solidFill>
          </a:ln>
        </p:spPr>
        <p:txBody>
          <a:bodyPr wrap="square" lIns="0" tIns="0" rIns="0" bIns="0" rtlCol="0"/>
          <a:lstStyle/>
          <a:p>
            <a:endParaRPr>
              <a:solidFill>
                <a:prstClr val="black"/>
              </a:solidFill>
            </a:endParaRPr>
          </a:p>
        </p:txBody>
      </p:sp>
      <p:grpSp>
        <p:nvGrpSpPr>
          <p:cNvPr id="95" name="Group 185"/>
          <p:cNvGrpSpPr/>
          <p:nvPr/>
        </p:nvGrpSpPr>
        <p:grpSpPr>
          <a:xfrm>
            <a:off x="8475462" y="2286368"/>
            <a:ext cx="603250" cy="420687"/>
            <a:chOff x="8958263" y="3977953"/>
            <a:chExt cx="603250" cy="420687"/>
          </a:xfrm>
          <a:solidFill>
            <a:schemeClr val="bg1"/>
          </a:solidFill>
        </p:grpSpPr>
        <p:sp>
          <p:nvSpPr>
            <p:cNvPr id="96" name="Freeform 369"/>
            <p:cNvSpPr>
              <a:spLocks noEditPoints="1"/>
            </p:cNvSpPr>
            <p:nvPr/>
          </p:nvSpPr>
          <p:spPr bwMode="auto">
            <a:xfrm>
              <a:off x="9155113" y="3977953"/>
              <a:ext cx="212725" cy="155575"/>
            </a:xfrm>
            <a:custGeom>
              <a:avLst/>
              <a:gdLst/>
              <a:ahLst/>
              <a:cxnLst>
                <a:cxn ang="0">
                  <a:pos x="0" y="0"/>
                </a:cxn>
                <a:cxn ang="0">
                  <a:pos x="0" y="98"/>
                </a:cxn>
                <a:cxn ang="0">
                  <a:pos x="134" y="98"/>
                </a:cxn>
                <a:cxn ang="0">
                  <a:pos x="134" y="0"/>
                </a:cxn>
                <a:cxn ang="0">
                  <a:pos x="0" y="0"/>
                </a:cxn>
                <a:cxn ang="0">
                  <a:pos x="104" y="76"/>
                </a:cxn>
                <a:cxn ang="0">
                  <a:pos x="24" y="76"/>
                </a:cxn>
                <a:cxn ang="0">
                  <a:pos x="24" y="61"/>
                </a:cxn>
                <a:cxn ang="0">
                  <a:pos x="104" y="61"/>
                </a:cxn>
                <a:cxn ang="0">
                  <a:pos x="104" y="76"/>
                </a:cxn>
                <a:cxn ang="0">
                  <a:pos x="106" y="42"/>
                </a:cxn>
                <a:cxn ang="0">
                  <a:pos x="24" y="42"/>
                </a:cxn>
                <a:cxn ang="0">
                  <a:pos x="24" y="26"/>
                </a:cxn>
                <a:cxn ang="0">
                  <a:pos x="106" y="26"/>
                </a:cxn>
                <a:cxn ang="0">
                  <a:pos x="106" y="42"/>
                </a:cxn>
              </a:cxnLst>
              <a:rect l="0" t="0" r="r" b="b"/>
              <a:pathLst>
                <a:path w="134" h="98">
                  <a:moveTo>
                    <a:pt x="0" y="0"/>
                  </a:moveTo>
                  <a:lnTo>
                    <a:pt x="0" y="98"/>
                  </a:lnTo>
                  <a:lnTo>
                    <a:pt x="134" y="98"/>
                  </a:lnTo>
                  <a:lnTo>
                    <a:pt x="134" y="0"/>
                  </a:lnTo>
                  <a:lnTo>
                    <a:pt x="0" y="0"/>
                  </a:lnTo>
                  <a:close/>
                  <a:moveTo>
                    <a:pt x="104" y="76"/>
                  </a:moveTo>
                  <a:lnTo>
                    <a:pt x="24" y="76"/>
                  </a:lnTo>
                  <a:lnTo>
                    <a:pt x="24" y="61"/>
                  </a:lnTo>
                  <a:lnTo>
                    <a:pt x="104" y="61"/>
                  </a:lnTo>
                  <a:lnTo>
                    <a:pt x="104" y="76"/>
                  </a:lnTo>
                  <a:close/>
                  <a:moveTo>
                    <a:pt x="106" y="42"/>
                  </a:moveTo>
                  <a:lnTo>
                    <a:pt x="24" y="42"/>
                  </a:lnTo>
                  <a:lnTo>
                    <a:pt x="24" y="26"/>
                  </a:lnTo>
                  <a:lnTo>
                    <a:pt x="106" y="26"/>
                  </a:lnTo>
                  <a:lnTo>
                    <a:pt x="106" y="4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97" name="Freeform 370"/>
            <p:cNvSpPr>
              <a:spLocks noEditPoints="1"/>
            </p:cNvSpPr>
            <p:nvPr/>
          </p:nvSpPr>
          <p:spPr bwMode="auto">
            <a:xfrm>
              <a:off x="8958263" y="4284340"/>
              <a:ext cx="150813" cy="111125"/>
            </a:xfrm>
            <a:custGeom>
              <a:avLst/>
              <a:gdLst/>
              <a:ahLst/>
              <a:cxnLst>
                <a:cxn ang="0">
                  <a:pos x="0" y="0"/>
                </a:cxn>
                <a:cxn ang="0">
                  <a:pos x="0" y="70"/>
                </a:cxn>
                <a:cxn ang="0">
                  <a:pos x="95" y="70"/>
                </a:cxn>
                <a:cxn ang="0">
                  <a:pos x="95" y="0"/>
                </a:cxn>
                <a:cxn ang="0">
                  <a:pos x="0" y="0"/>
                </a:cxn>
                <a:cxn ang="0">
                  <a:pos x="80" y="55"/>
                </a:cxn>
                <a:cxn ang="0">
                  <a:pos x="18" y="55"/>
                </a:cxn>
                <a:cxn ang="0">
                  <a:pos x="18" y="23"/>
                </a:cxn>
                <a:cxn ang="0">
                  <a:pos x="80" y="23"/>
                </a:cxn>
                <a:cxn ang="0">
                  <a:pos x="80" y="55"/>
                </a:cxn>
              </a:cxnLst>
              <a:rect l="0" t="0" r="r" b="b"/>
              <a:pathLst>
                <a:path w="95" h="70">
                  <a:moveTo>
                    <a:pt x="0" y="0"/>
                  </a:moveTo>
                  <a:lnTo>
                    <a:pt x="0" y="70"/>
                  </a:lnTo>
                  <a:lnTo>
                    <a:pt x="95" y="70"/>
                  </a:lnTo>
                  <a:lnTo>
                    <a:pt x="95" y="0"/>
                  </a:lnTo>
                  <a:lnTo>
                    <a:pt x="0" y="0"/>
                  </a:lnTo>
                  <a:close/>
                  <a:moveTo>
                    <a:pt x="80" y="55"/>
                  </a:moveTo>
                  <a:lnTo>
                    <a:pt x="18" y="55"/>
                  </a:lnTo>
                  <a:lnTo>
                    <a:pt x="18" y="23"/>
                  </a:lnTo>
                  <a:lnTo>
                    <a:pt x="80" y="23"/>
                  </a:lnTo>
                  <a:lnTo>
                    <a:pt x="80" y="55"/>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98" name="Freeform 371"/>
            <p:cNvSpPr>
              <a:spLocks noEditPoints="1"/>
            </p:cNvSpPr>
            <p:nvPr/>
          </p:nvSpPr>
          <p:spPr bwMode="auto">
            <a:xfrm>
              <a:off x="9410700" y="4290690"/>
              <a:ext cx="150813" cy="107950"/>
            </a:xfrm>
            <a:custGeom>
              <a:avLst/>
              <a:gdLst/>
              <a:ahLst/>
              <a:cxnLst>
                <a:cxn ang="0">
                  <a:pos x="0" y="0"/>
                </a:cxn>
                <a:cxn ang="0">
                  <a:pos x="0" y="68"/>
                </a:cxn>
                <a:cxn ang="0">
                  <a:pos x="95" y="68"/>
                </a:cxn>
                <a:cxn ang="0">
                  <a:pos x="95" y="0"/>
                </a:cxn>
                <a:cxn ang="0">
                  <a:pos x="0" y="0"/>
                </a:cxn>
                <a:cxn ang="0">
                  <a:pos x="80" y="51"/>
                </a:cxn>
                <a:cxn ang="0">
                  <a:pos x="17" y="51"/>
                </a:cxn>
                <a:cxn ang="0">
                  <a:pos x="17" y="17"/>
                </a:cxn>
                <a:cxn ang="0">
                  <a:pos x="80" y="17"/>
                </a:cxn>
                <a:cxn ang="0">
                  <a:pos x="80" y="51"/>
                </a:cxn>
              </a:cxnLst>
              <a:rect l="0" t="0" r="r" b="b"/>
              <a:pathLst>
                <a:path w="95" h="68">
                  <a:moveTo>
                    <a:pt x="0" y="0"/>
                  </a:moveTo>
                  <a:lnTo>
                    <a:pt x="0" y="68"/>
                  </a:lnTo>
                  <a:lnTo>
                    <a:pt x="95" y="68"/>
                  </a:lnTo>
                  <a:lnTo>
                    <a:pt x="95" y="0"/>
                  </a:lnTo>
                  <a:lnTo>
                    <a:pt x="0" y="0"/>
                  </a:lnTo>
                  <a:close/>
                  <a:moveTo>
                    <a:pt x="80" y="51"/>
                  </a:moveTo>
                  <a:lnTo>
                    <a:pt x="17" y="51"/>
                  </a:lnTo>
                  <a:lnTo>
                    <a:pt x="17" y="17"/>
                  </a:lnTo>
                  <a:lnTo>
                    <a:pt x="80" y="17"/>
                  </a:lnTo>
                  <a:lnTo>
                    <a:pt x="80" y="5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99" name="Freeform 372"/>
            <p:cNvSpPr>
              <a:spLocks noEditPoints="1"/>
            </p:cNvSpPr>
            <p:nvPr/>
          </p:nvSpPr>
          <p:spPr bwMode="auto">
            <a:xfrm>
              <a:off x="9182100" y="4290690"/>
              <a:ext cx="150813" cy="107950"/>
            </a:xfrm>
            <a:custGeom>
              <a:avLst/>
              <a:gdLst/>
              <a:ahLst/>
              <a:cxnLst>
                <a:cxn ang="0">
                  <a:pos x="0" y="0"/>
                </a:cxn>
                <a:cxn ang="0">
                  <a:pos x="0" y="68"/>
                </a:cxn>
                <a:cxn ang="0">
                  <a:pos x="95" y="68"/>
                </a:cxn>
                <a:cxn ang="0">
                  <a:pos x="95" y="0"/>
                </a:cxn>
                <a:cxn ang="0">
                  <a:pos x="0" y="0"/>
                </a:cxn>
                <a:cxn ang="0">
                  <a:pos x="81" y="49"/>
                </a:cxn>
                <a:cxn ang="0">
                  <a:pos x="19" y="49"/>
                </a:cxn>
                <a:cxn ang="0">
                  <a:pos x="19" y="15"/>
                </a:cxn>
                <a:cxn ang="0">
                  <a:pos x="81" y="15"/>
                </a:cxn>
                <a:cxn ang="0">
                  <a:pos x="81" y="49"/>
                </a:cxn>
              </a:cxnLst>
              <a:rect l="0" t="0" r="r" b="b"/>
              <a:pathLst>
                <a:path w="95" h="68">
                  <a:moveTo>
                    <a:pt x="0" y="0"/>
                  </a:moveTo>
                  <a:lnTo>
                    <a:pt x="0" y="68"/>
                  </a:lnTo>
                  <a:lnTo>
                    <a:pt x="95" y="68"/>
                  </a:lnTo>
                  <a:lnTo>
                    <a:pt x="95" y="0"/>
                  </a:lnTo>
                  <a:lnTo>
                    <a:pt x="0" y="0"/>
                  </a:lnTo>
                  <a:close/>
                  <a:moveTo>
                    <a:pt x="81" y="49"/>
                  </a:moveTo>
                  <a:lnTo>
                    <a:pt x="19" y="49"/>
                  </a:lnTo>
                  <a:lnTo>
                    <a:pt x="19" y="15"/>
                  </a:lnTo>
                  <a:lnTo>
                    <a:pt x="81" y="15"/>
                  </a:lnTo>
                  <a:lnTo>
                    <a:pt x="81" y="49"/>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00" name="Rectangle 373"/>
            <p:cNvSpPr>
              <a:spLocks noChangeArrowheads="1"/>
            </p:cNvSpPr>
            <p:nvPr/>
          </p:nvSpPr>
          <p:spPr bwMode="auto">
            <a:xfrm>
              <a:off x="9248775" y="4152578"/>
              <a:ext cx="17463" cy="114300"/>
            </a:xfrm>
            <a:prstGeom prst="rect">
              <a:avLst/>
            </a:pr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01" name="Freeform 374"/>
            <p:cNvSpPr>
              <a:spLocks noEditPoints="1"/>
            </p:cNvSpPr>
            <p:nvPr/>
          </p:nvSpPr>
          <p:spPr bwMode="auto">
            <a:xfrm>
              <a:off x="9021763" y="4166865"/>
              <a:ext cx="207963" cy="100013"/>
            </a:xfrm>
            <a:custGeom>
              <a:avLst/>
              <a:gdLst/>
              <a:ahLst/>
              <a:cxnLst>
                <a:cxn ang="0">
                  <a:pos x="0" y="2"/>
                </a:cxn>
                <a:cxn ang="0">
                  <a:pos x="0" y="63"/>
                </a:cxn>
                <a:cxn ang="0">
                  <a:pos x="19" y="63"/>
                </a:cxn>
                <a:cxn ang="0">
                  <a:pos x="19" y="0"/>
                </a:cxn>
                <a:cxn ang="0">
                  <a:pos x="0" y="2"/>
                </a:cxn>
                <a:cxn ang="0">
                  <a:pos x="19" y="2"/>
                </a:cxn>
                <a:cxn ang="0">
                  <a:pos x="19" y="19"/>
                </a:cxn>
                <a:cxn ang="0">
                  <a:pos x="131" y="19"/>
                </a:cxn>
                <a:cxn ang="0">
                  <a:pos x="131" y="2"/>
                </a:cxn>
                <a:cxn ang="0">
                  <a:pos x="19" y="2"/>
                </a:cxn>
              </a:cxnLst>
              <a:rect l="0" t="0" r="r" b="b"/>
              <a:pathLst>
                <a:path w="131" h="63">
                  <a:moveTo>
                    <a:pt x="0" y="2"/>
                  </a:moveTo>
                  <a:lnTo>
                    <a:pt x="0" y="63"/>
                  </a:lnTo>
                  <a:lnTo>
                    <a:pt x="19" y="63"/>
                  </a:lnTo>
                  <a:lnTo>
                    <a:pt x="19" y="0"/>
                  </a:lnTo>
                  <a:lnTo>
                    <a:pt x="0" y="2"/>
                  </a:lnTo>
                  <a:close/>
                  <a:moveTo>
                    <a:pt x="19" y="2"/>
                  </a:moveTo>
                  <a:lnTo>
                    <a:pt x="19" y="19"/>
                  </a:lnTo>
                  <a:lnTo>
                    <a:pt x="131" y="19"/>
                  </a:lnTo>
                  <a:lnTo>
                    <a:pt x="131" y="2"/>
                  </a:lnTo>
                  <a:lnTo>
                    <a:pt x="19" y="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02" name="Freeform 375"/>
            <p:cNvSpPr>
              <a:spLocks noEditPoints="1"/>
            </p:cNvSpPr>
            <p:nvPr/>
          </p:nvSpPr>
          <p:spPr bwMode="auto">
            <a:xfrm>
              <a:off x="9290050" y="4170040"/>
              <a:ext cx="207963" cy="100013"/>
            </a:xfrm>
            <a:custGeom>
              <a:avLst/>
              <a:gdLst/>
              <a:ahLst/>
              <a:cxnLst>
                <a:cxn ang="0">
                  <a:pos x="112" y="0"/>
                </a:cxn>
                <a:cxn ang="0">
                  <a:pos x="114" y="63"/>
                </a:cxn>
                <a:cxn ang="0">
                  <a:pos x="131" y="63"/>
                </a:cxn>
                <a:cxn ang="0">
                  <a:pos x="131" y="0"/>
                </a:cxn>
                <a:cxn ang="0">
                  <a:pos x="112" y="0"/>
                </a:cxn>
                <a:cxn ang="0">
                  <a:pos x="0" y="19"/>
                </a:cxn>
                <a:cxn ang="0">
                  <a:pos x="112" y="19"/>
                </a:cxn>
                <a:cxn ang="0">
                  <a:pos x="112" y="2"/>
                </a:cxn>
                <a:cxn ang="0">
                  <a:pos x="0" y="2"/>
                </a:cxn>
                <a:cxn ang="0">
                  <a:pos x="0" y="19"/>
                </a:cxn>
              </a:cxnLst>
              <a:rect l="0" t="0" r="r" b="b"/>
              <a:pathLst>
                <a:path w="131" h="63">
                  <a:moveTo>
                    <a:pt x="112" y="0"/>
                  </a:moveTo>
                  <a:lnTo>
                    <a:pt x="114" y="63"/>
                  </a:lnTo>
                  <a:lnTo>
                    <a:pt x="131" y="63"/>
                  </a:lnTo>
                  <a:lnTo>
                    <a:pt x="131" y="0"/>
                  </a:lnTo>
                  <a:lnTo>
                    <a:pt x="112" y="0"/>
                  </a:lnTo>
                  <a:close/>
                  <a:moveTo>
                    <a:pt x="0" y="19"/>
                  </a:moveTo>
                  <a:lnTo>
                    <a:pt x="112" y="19"/>
                  </a:lnTo>
                  <a:lnTo>
                    <a:pt x="112" y="2"/>
                  </a:lnTo>
                  <a:lnTo>
                    <a:pt x="0" y="2"/>
                  </a:lnTo>
                  <a:lnTo>
                    <a:pt x="0" y="19"/>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sp>
        <p:nvSpPr>
          <p:cNvPr id="103" name="object 15"/>
          <p:cNvSpPr/>
          <p:nvPr/>
        </p:nvSpPr>
        <p:spPr>
          <a:xfrm>
            <a:off x="9787444" y="1985766"/>
            <a:ext cx="1050290" cy="1049020"/>
          </a:xfrm>
          <a:custGeom>
            <a:avLst/>
            <a:gdLst/>
            <a:ahLst/>
            <a:cxnLst/>
            <a:rect l="l" t="t" r="r" b="b"/>
            <a:pathLst>
              <a:path w="1050289" h="1049020">
                <a:moveTo>
                  <a:pt x="0" y="524256"/>
                </a:moveTo>
                <a:lnTo>
                  <a:pt x="2145" y="476538"/>
                </a:lnTo>
                <a:lnTo>
                  <a:pt x="8458" y="430021"/>
                </a:lnTo>
                <a:lnTo>
                  <a:pt x="18754" y="384889"/>
                </a:lnTo>
                <a:lnTo>
                  <a:pt x="32847" y="341327"/>
                </a:lnTo>
                <a:lnTo>
                  <a:pt x="50551" y="299521"/>
                </a:lnTo>
                <a:lnTo>
                  <a:pt x="71681" y="259655"/>
                </a:lnTo>
                <a:lnTo>
                  <a:pt x="96052" y="221915"/>
                </a:lnTo>
                <a:lnTo>
                  <a:pt x="123479" y="186486"/>
                </a:lnTo>
                <a:lnTo>
                  <a:pt x="153776" y="153552"/>
                </a:lnTo>
                <a:lnTo>
                  <a:pt x="186757" y="123299"/>
                </a:lnTo>
                <a:lnTo>
                  <a:pt x="222238" y="95912"/>
                </a:lnTo>
                <a:lnTo>
                  <a:pt x="260033" y="71577"/>
                </a:lnTo>
                <a:lnTo>
                  <a:pt x="299957" y="50477"/>
                </a:lnTo>
                <a:lnTo>
                  <a:pt x="341824" y="32799"/>
                </a:lnTo>
                <a:lnTo>
                  <a:pt x="385449" y="18727"/>
                </a:lnTo>
                <a:lnTo>
                  <a:pt x="430646" y="8446"/>
                </a:lnTo>
                <a:lnTo>
                  <a:pt x="477231" y="2142"/>
                </a:lnTo>
                <a:lnTo>
                  <a:pt x="525018" y="0"/>
                </a:lnTo>
                <a:lnTo>
                  <a:pt x="572804" y="2142"/>
                </a:lnTo>
                <a:lnTo>
                  <a:pt x="619389" y="8446"/>
                </a:lnTo>
                <a:lnTo>
                  <a:pt x="664586" y="18727"/>
                </a:lnTo>
                <a:lnTo>
                  <a:pt x="708211" y="32799"/>
                </a:lnTo>
                <a:lnTo>
                  <a:pt x="750078" y="50477"/>
                </a:lnTo>
                <a:lnTo>
                  <a:pt x="790002" y="71577"/>
                </a:lnTo>
                <a:lnTo>
                  <a:pt x="827797" y="95912"/>
                </a:lnTo>
                <a:lnTo>
                  <a:pt x="863278" y="123299"/>
                </a:lnTo>
                <a:lnTo>
                  <a:pt x="896259" y="153552"/>
                </a:lnTo>
                <a:lnTo>
                  <a:pt x="926556" y="186486"/>
                </a:lnTo>
                <a:lnTo>
                  <a:pt x="953983" y="221915"/>
                </a:lnTo>
                <a:lnTo>
                  <a:pt x="978354" y="259655"/>
                </a:lnTo>
                <a:lnTo>
                  <a:pt x="999484" y="299521"/>
                </a:lnTo>
                <a:lnTo>
                  <a:pt x="1017188" y="341327"/>
                </a:lnTo>
                <a:lnTo>
                  <a:pt x="1031281" y="384889"/>
                </a:lnTo>
                <a:lnTo>
                  <a:pt x="1041577" y="430021"/>
                </a:lnTo>
                <a:lnTo>
                  <a:pt x="1047890" y="476538"/>
                </a:lnTo>
                <a:lnTo>
                  <a:pt x="1050036" y="524256"/>
                </a:lnTo>
                <a:lnTo>
                  <a:pt x="1047890" y="571973"/>
                </a:lnTo>
                <a:lnTo>
                  <a:pt x="1041577" y="618490"/>
                </a:lnTo>
                <a:lnTo>
                  <a:pt x="1031281" y="663622"/>
                </a:lnTo>
                <a:lnTo>
                  <a:pt x="1017188" y="707184"/>
                </a:lnTo>
                <a:lnTo>
                  <a:pt x="999484" y="748990"/>
                </a:lnTo>
                <a:lnTo>
                  <a:pt x="978354" y="788856"/>
                </a:lnTo>
                <a:lnTo>
                  <a:pt x="953983" y="826596"/>
                </a:lnTo>
                <a:lnTo>
                  <a:pt x="926556" y="862025"/>
                </a:lnTo>
                <a:lnTo>
                  <a:pt x="896259" y="894959"/>
                </a:lnTo>
                <a:lnTo>
                  <a:pt x="863278" y="925212"/>
                </a:lnTo>
                <a:lnTo>
                  <a:pt x="827797" y="952599"/>
                </a:lnTo>
                <a:lnTo>
                  <a:pt x="790002" y="976934"/>
                </a:lnTo>
                <a:lnTo>
                  <a:pt x="750078" y="998034"/>
                </a:lnTo>
                <a:lnTo>
                  <a:pt x="708211" y="1015712"/>
                </a:lnTo>
                <a:lnTo>
                  <a:pt x="664586" y="1029784"/>
                </a:lnTo>
                <a:lnTo>
                  <a:pt x="619389" y="1040065"/>
                </a:lnTo>
                <a:lnTo>
                  <a:pt x="572804" y="1046369"/>
                </a:lnTo>
                <a:lnTo>
                  <a:pt x="525018" y="1048512"/>
                </a:lnTo>
                <a:lnTo>
                  <a:pt x="477231" y="1046369"/>
                </a:lnTo>
                <a:lnTo>
                  <a:pt x="430646" y="1040065"/>
                </a:lnTo>
                <a:lnTo>
                  <a:pt x="385449" y="1029784"/>
                </a:lnTo>
                <a:lnTo>
                  <a:pt x="341824" y="1015712"/>
                </a:lnTo>
                <a:lnTo>
                  <a:pt x="299957" y="998034"/>
                </a:lnTo>
                <a:lnTo>
                  <a:pt x="260033" y="976934"/>
                </a:lnTo>
                <a:lnTo>
                  <a:pt x="222238" y="952599"/>
                </a:lnTo>
                <a:lnTo>
                  <a:pt x="186757" y="925212"/>
                </a:lnTo>
                <a:lnTo>
                  <a:pt x="153776" y="894959"/>
                </a:lnTo>
                <a:lnTo>
                  <a:pt x="123479" y="862025"/>
                </a:lnTo>
                <a:lnTo>
                  <a:pt x="96052" y="826596"/>
                </a:lnTo>
                <a:lnTo>
                  <a:pt x="71681" y="788856"/>
                </a:lnTo>
                <a:lnTo>
                  <a:pt x="50551" y="748990"/>
                </a:lnTo>
                <a:lnTo>
                  <a:pt x="32847" y="707184"/>
                </a:lnTo>
                <a:lnTo>
                  <a:pt x="18754" y="663622"/>
                </a:lnTo>
                <a:lnTo>
                  <a:pt x="8458" y="618490"/>
                </a:lnTo>
                <a:lnTo>
                  <a:pt x="2145" y="571973"/>
                </a:lnTo>
                <a:lnTo>
                  <a:pt x="0" y="524256"/>
                </a:lnTo>
                <a:close/>
              </a:path>
            </a:pathLst>
          </a:custGeom>
          <a:solidFill>
            <a:srgbClr val="483698"/>
          </a:solidFill>
          <a:ln w="3175">
            <a:solidFill>
              <a:srgbClr val="483698"/>
            </a:solidFill>
          </a:ln>
        </p:spPr>
        <p:txBody>
          <a:bodyPr wrap="square" lIns="0" tIns="0" rIns="0" bIns="0" rtlCol="0"/>
          <a:lstStyle/>
          <a:p>
            <a:endParaRPr>
              <a:solidFill>
                <a:prstClr val="black"/>
              </a:solidFill>
            </a:endParaRPr>
          </a:p>
        </p:txBody>
      </p:sp>
      <p:grpSp>
        <p:nvGrpSpPr>
          <p:cNvPr id="104" name="Gruppieren 216"/>
          <p:cNvGrpSpPr/>
          <p:nvPr/>
        </p:nvGrpSpPr>
        <p:grpSpPr>
          <a:xfrm>
            <a:off x="10035570" y="2316530"/>
            <a:ext cx="554038" cy="403225"/>
            <a:chOff x="4524946" y="4841031"/>
            <a:chExt cx="554038" cy="403225"/>
          </a:xfrm>
          <a:solidFill>
            <a:schemeClr val="bg1"/>
          </a:solidFill>
        </p:grpSpPr>
        <p:sp>
          <p:nvSpPr>
            <p:cNvPr id="105" name="Oval 351"/>
            <p:cNvSpPr>
              <a:spLocks noChangeArrowheads="1"/>
            </p:cNvSpPr>
            <p:nvPr/>
          </p:nvSpPr>
          <p:spPr bwMode="auto">
            <a:xfrm>
              <a:off x="4524946" y="4945806"/>
              <a:ext cx="177800" cy="184150"/>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06" name="Freeform 352"/>
            <p:cNvSpPr>
              <a:spLocks/>
            </p:cNvSpPr>
            <p:nvPr/>
          </p:nvSpPr>
          <p:spPr bwMode="auto">
            <a:xfrm>
              <a:off x="4696396" y="4841031"/>
              <a:ext cx="382588" cy="403225"/>
            </a:xfrm>
            <a:custGeom>
              <a:avLst/>
              <a:gdLst/>
              <a:ahLst/>
              <a:cxnLst>
                <a:cxn ang="0">
                  <a:pos x="43" y="134"/>
                </a:cxn>
                <a:cxn ang="0">
                  <a:pos x="127" y="66"/>
                </a:cxn>
                <a:cxn ang="0">
                  <a:pos x="43" y="0"/>
                </a:cxn>
                <a:cxn ang="0">
                  <a:pos x="45" y="33"/>
                </a:cxn>
                <a:cxn ang="0">
                  <a:pos x="4" y="34"/>
                </a:cxn>
                <a:cxn ang="0">
                  <a:pos x="0" y="96"/>
                </a:cxn>
                <a:cxn ang="0">
                  <a:pos x="41" y="96"/>
                </a:cxn>
                <a:cxn ang="0">
                  <a:pos x="43" y="134"/>
                </a:cxn>
              </a:cxnLst>
              <a:rect l="0" t="0" r="r" b="b"/>
              <a:pathLst>
                <a:path w="127" h="134">
                  <a:moveTo>
                    <a:pt x="43" y="134"/>
                  </a:moveTo>
                  <a:cubicBezTo>
                    <a:pt x="127" y="66"/>
                    <a:pt x="127" y="66"/>
                    <a:pt x="127" y="66"/>
                  </a:cubicBezTo>
                  <a:cubicBezTo>
                    <a:pt x="43" y="0"/>
                    <a:pt x="43" y="0"/>
                    <a:pt x="43" y="0"/>
                  </a:cubicBezTo>
                  <a:cubicBezTo>
                    <a:pt x="45" y="33"/>
                    <a:pt x="45" y="33"/>
                    <a:pt x="45" y="33"/>
                  </a:cubicBezTo>
                  <a:cubicBezTo>
                    <a:pt x="4" y="34"/>
                    <a:pt x="4" y="34"/>
                    <a:pt x="4" y="34"/>
                  </a:cubicBezTo>
                  <a:cubicBezTo>
                    <a:pt x="4" y="34"/>
                    <a:pt x="34" y="64"/>
                    <a:pt x="0" y="96"/>
                  </a:cubicBezTo>
                  <a:cubicBezTo>
                    <a:pt x="41" y="96"/>
                    <a:pt x="41" y="96"/>
                    <a:pt x="41" y="96"/>
                  </a:cubicBezTo>
                  <a:cubicBezTo>
                    <a:pt x="41" y="96"/>
                    <a:pt x="42" y="130"/>
                    <a:pt x="43" y="13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sp>
        <p:nvSpPr>
          <p:cNvPr id="107" name="object 15"/>
          <p:cNvSpPr/>
          <p:nvPr/>
        </p:nvSpPr>
        <p:spPr>
          <a:xfrm>
            <a:off x="7475559" y="3710589"/>
            <a:ext cx="1050290" cy="1049020"/>
          </a:xfrm>
          <a:custGeom>
            <a:avLst/>
            <a:gdLst/>
            <a:ahLst/>
            <a:cxnLst/>
            <a:rect l="l" t="t" r="r" b="b"/>
            <a:pathLst>
              <a:path w="1050289" h="1049020">
                <a:moveTo>
                  <a:pt x="0" y="524256"/>
                </a:moveTo>
                <a:lnTo>
                  <a:pt x="2145" y="476538"/>
                </a:lnTo>
                <a:lnTo>
                  <a:pt x="8458" y="430021"/>
                </a:lnTo>
                <a:lnTo>
                  <a:pt x="18754" y="384889"/>
                </a:lnTo>
                <a:lnTo>
                  <a:pt x="32847" y="341327"/>
                </a:lnTo>
                <a:lnTo>
                  <a:pt x="50551" y="299521"/>
                </a:lnTo>
                <a:lnTo>
                  <a:pt x="71681" y="259655"/>
                </a:lnTo>
                <a:lnTo>
                  <a:pt x="96052" y="221915"/>
                </a:lnTo>
                <a:lnTo>
                  <a:pt x="123479" y="186486"/>
                </a:lnTo>
                <a:lnTo>
                  <a:pt x="153776" y="153552"/>
                </a:lnTo>
                <a:lnTo>
                  <a:pt x="186757" y="123299"/>
                </a:lnTo>
                <a:lnTo>
                  <a:pt x="222238" y="95912"/>
                </a:lnTo>
                <a:lnTo>
                  <a:pt x="260033" y="71577"/>
                </a:lnTo>
                <a:lnTo>
                  <a:pt x="299957" y="50477"/>
                </a:lnTo>
                <a:lnTo>
                  <a:pt x="341824" y="32799"/>
                </a:lnTo>
                <a:lnTo>
                  <a:pt x="385449" y="18727"/>
                </a:lnTo>
                <a:lnTo>
                  <a:pt x="430646" y="8446"/>
                </a:lnTo>
                <a:lnTo>
                  <a:pt x="477231" y="2142"/>
                </a:lnTo>
                <a:lnTo>
                  <a:pt x="525018" y="0"/>
                </a:lnTo>
                <a:lnTo>
                  <a:pt x="572804" y="2142"/>
                </a:lnTo>
                <a:lnTo>
                  <a:pt x="619389" y="8446"/>
                </a:lnTo>
                <a:lnTo>
                  <a:pt x="664586" y="18727"/>
                </a:lnTo>
                <a:lnTo>
                  <a:pt x="708211" y="32799"/>
                </a:lnTo>
                <a:lnTo>
                  <a:pt x="750078" y="50477"/>
                </a:lnTo>
                <a:lnTo>
                  <a:pt x="790002" y="71577"/>
                </a:lnTo>
                <a:lnTo>
                  <a:pt x="827797" y="95912"/>
                </a:lnTo>
                <a:lnTo>
                  <a:pt x="863278" y="123299"/>
                </a:lnTo>
                <a:lnTo>
                  <a:pt x="896259" y="153552"/>
                </a:lnTo>
                <a:lnTo>
                  <a:pt x="926556" y="186486"/>
                </a:lnTo>
                <a:lnTo>
                  <a:pt x="953983" y="221915"/>
                </a:lnTo>
                <a:lnTo>
                  <a:pt x="978354" y="259655"/>
                </a:lnTo>
                <a:lnTo>
                  <a:pt x="999484" y="299521"/>
                </a:lnTo>
                <a:lnTo>
                  <a:pt x="1017188" y="341327"/>
                </a:lnTo>
                <a:lnTo>
                  <a:pt x="1031281" y="384889"/>
                </a:lnTo>
                <a:lnTo>
                  <a:pt x="1041577" y="430021"/>
                </a:lnTo>
                <a:lnTo>
                  <a:pt x="1047890" y="476538"/>
                </a:lnTo>
                <a:lnTo>
                  <a:pt x="1050036" y="524256"/>
                </a:lnTo>
                <a:lnTo>
                  <a:pt x="1047890" y="571973"/>
                </a:lnTo>
                <a:lnTo>
                  <a:pt x="1041577" y="618490"/>
                </a:lnTo>
                <a:lnTo>
                  <a:pt x="1031281" y="663622"/>
                </a:lnTo>
                <a:lnTo>
                  <a:pt x="1017188" y="707184"/>
                </a:lnTo>
                <a:lnTo>
                  <a:pt x="999484" y="748990"/>
                </a:lnTo>
                <a:lnTo>
                  <a:pt x="978354" y="788856"/>
                </a:lnTo>
                <a:lnTo>
                  <a:pt x="953983" y="826596"/>
                </a:lnTo>
                <a:lnTo>
                  <a:pt x="926556" y="862025"/>
                </a:lnTo>
                <a:lnTo>
                  <a:pt x="896259" y="894959"/>
                </a:lnTo>
                <a:lnTo>
                  <a:pt x="863278" y="925212"/>
                </a:lnTo>
                <a:lnTo>
                  <a:pt x="827797" y="952599"/>
                </a:lnTo>
                <a:lnTo>
                  <a:pt x="790002" y="976934"/>
                </a:lnTo>
                <a:lnTo>
                  <a:pt x="750078" y="998034"/>
                </a:lnTo>
                <a:lnTo>
                  <a:pt x="708211" y="1015712"/>
                </a:lnTo>
                <a:lnTo>
                  <a:pt x="664586" y="1029784"/>
                </a:lnTo>
                <a:lnTo>
                  <a:pt x="619389" y="1040065"/>
                </a:lnTo>
                <a:lnTo>
                  <a:pt x="572804" y="1046369"/>
                </a:lnTo>
                <a:lnTo>
                  <a:pt x="525018" y="1048512"/>
                </a:lnTo>
                <a:lnTo>
                  <a:pt x="477231" y="1046369"/>
                </a:lnTo>
                <a:lnTo>
                  <a:pt x="430646" y="1040065"/>
                </a:lnTo>
                <a:lnTo>
                  <a:pt x="385449" y="1029784"/>
                </a:lnTo>
                <a:lnTo>
                  <a:pt x="341824" y="1015712"/>
                </a:lnTo>
                <a:lnTo>
                  <a:pt x="299957" y="998034"/>
                </a:lnTo>
                <a:lnTo>
                  <a:pt x="260033" y="976934"/>
                </a:lnTo>
                <a:lnTo>
                  <a:pt x="222238" y="952599"/>
                </a:lnTo>
                <a:lnTo>
                  <a:pt x="186757" y="925212"/>
                </a:lnTo>
                <a:lnTo>
                  <a:pt x="153776" y="894959"/>
                </a:lnTo>
                <a:lnTo>
                  <a:pt x="123479" y="862025"/>
                </a:lnTo>
                <a:lnTo>
                  <a:pt x="96052" y="826596"/>
                </a:lnTo>
                <a:lnTo>
                  <a:pt x="71681" y="788856"/>
                </a:lnTo>
                <a:lnTo>
                  <a:pt x="50551" y="748990"/>
                </a:lnTo>
                <a:lnTo>
                  <a:pt x="32847" y="707184"/>
                </a:lnTo>
                <a:lnTo>
                  <a:pt x="18754" y="663622"/>
                </a:lnTo>
                <a:lnTo>
                  <a:pt x="8458" y="618490"/>
                </a:lnTo>
                <a:lnTo>
                  <a:pt x="2145" y="571973"/>
                </a:lnTo>
                <a:lnTo>
                  <a:pt x="0" y="524256"/>
                </a:lnTo>
                <a:close/>
              </a:path>
            </a:pathLst>
          </a:custGeom>
          <a:solidFill>
            <a:srgbClr val="00338D"/>
          </a:solidFill>
          <a:ln w="3175">
            <a:solidFill>
              <a:srgbClr val="00338D"/>
            </a:solidFill>
          </a:ln>
        </p:spPr>
        <p:txBody>
          <a:bodyPr wrap="square" lIns="0" tIns="0" rIns="0" bIns="0" rtlCol="0"/>
          <a:lstStyle/>
          <a:p>
            <a:endParaRPr>
              <a:solidFill>
                <a:prstClr val="black"/>
              </a:solidFill>
            </a:endParaRPr>
          </a:p>
        </p:txBody>
      </p:sp>
      <p:grpSp>
        <p:nvGrpSpPr>
          <p:cNvPr id="108" name="Gruppieren 192"/>
          <p:cNvGrpSpPr/>
          <p:nvPr/>
        </p:nvGrpSpPr>
        <p:grpSpPr>
          <a:xfrm>
            <a:off x="7731622" y="4020436"/>
            <a:ext cx="538163" cy="469900"/>
            <a:chOff x="5467921" y="4750544"/>
            <a:chExt cx="538163" cy="469900"/>
          </a:xfrm>
          <a:solidFill>
            <a:schemeClr val="bg1"/>
          </a:solidFill>
        </p:grpSpPr>
        <p:sp>
          <p:nvSpPr>
            <p:cNvPr id="109" name="Freeform 333"/>
            <p:cNvSpPr>
              <a:spLocks/>
            </p:cNvSpPr>
            <p:nvPr/>
          </p:nvSpPr>
          <p:spPr bwMode="auto">
            <a:xfrm>
              <a:off x="5467921" y="5168056"/>
              <a:ext cx="538163" cy="52388"/>
            </a:xfrm>
            <a:custGeom>
              <a:avLst/>
              <a:gdLst/>
              <a:ahLst/>
              <a:cxnLst>
                <a:cxn ang="0">
                  <a:pos x="1" y="2"/>
                </a:cxn>
                <a:cxn ang="0">
                  <a:pos x="1" y="13"/>
                </a:cxn>
                <a:cxn ang="0">
                  <a:pos x="8" y="17"/>
                </a:cxn>
                <a:cxn ang="0">
                  <a:pos x="172" y="16"/>
                </a:cxn>
                <a:cxn ang="0">
                  <a:pos x="179" y="12"/>
                </a:cxn>
                <a:cxn ang="0">
                  <a:pos x="179" y="0"/>
                </a:cxn>
                <a:cxn ang="0">
                  <a:pos x="168" y="0"/>
                </a:cxn>
                <a:cxn ang="0">
                  <a:pos x="167" y="5"/>
                </a:cxn>
                <a:cxn ang="0">
                  <a:pos x="12" y="6"/>
                </a:cxn>
                <a:cxn ang="0">
                  <a:pos x="12" y="1"/>
                </a:cxn>
                <a:cxn ang="0">
                  <a:pos x="1" y="2"/>
                </a:cxn>
              </a:cxnLst>
              <a:rect l="0" t="0" r="r" b="b"/>
              <a:pathLst>
                <a:path w="179" h="17">
                  <a:moveTo>
                    <a:pt x="1" y="2"/>
                  </a:moveTo>
                  <a:cubicBezTo>
                    <a:pt x="1" y="13"/>
                    <a:pt x="1" y="13"/>
                    <a:pt x="1" y="13"/>
                  </a:cubicBezTo>
                  <a:cubicBezTo>
                    <a:pt x="1" y="13"/>
                    <a:pt x="0" y="16"/>
                    <a:pt x="8" y="17"/>
                  </a:cubicBezTo>
                  <a:cubicBezTo>
                    <a:pt x="172" y="16"/>
                    <a:pt x="172" y="16"/>
                    <a:pt x="172" y="16"/>
                  </a:cubicBezTo>
                  <a:cubicBezTo>
                    <a:pt x="172" y="16"/>
                    <a:pt x="177" y="15"/>
                    <a:pt x="179" y="12"/>
                  </a:cubicBezTo>
                  <a:cubicBezTo>
                    <a:pt x="179" y="0"/>
                    <a:pt x="179" y="0"/>
                    <a:pt x="179" y="0"/>
                  </a:cubicBezTo>
                  <a:cubicBezTo>
                    <a:pt x="168" y="0"/>
                    <a:pt x="168" y="0"/>
                    <a:pt x="168" y="0"/>
                  </a:cubicBezTo>
                  <a:cubicBezTo>
                    <a:pt x="167" y="5"/>
                    <a:pt x="167" y="5"/>
                    <a:pt x="167" y="5"/>
                  </a:cubicBezTo>
                  <a:cubicBezTo>
                    <a:pt x="12" y="6"/>
                    <a:pt x="12" y="6"/>
                    <a:pt x="12" y="6"/>
                  </a:cubicBezTo>
                  <a:cubicBezTo>
                    <a:pt x="12" y="1"/>
                    <a:pt x="12" y="1"/>
                    <a:pt x="12" y="1"/>
                  </a:cubicBezTo>
                  <a:lnTo>
                    <a:pt x="1" y="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10" name="Freeform 334"/>
            <p:cNvSpPr>
              <a:spLocks/>
            </p:cNvSpPr>
            <p:nvPr/>
          </p:nvSpPr>
          <p:spPr bwMode="auto">
            <a:xfrm>
              <a:off x="5566346" y="4985494"/>
              <a:ext cx="346075" cy="188913"/>
            </a:xfrm>
            <a:custGeom>
              <a:avLst/>
              <a:gdLst/>
              <a:ahLst/>
              <a:cxnLst>
                <a:cxn ang="0">
                  <a:pos x="0" y="1"/>
                </a:cxn>
                <a:cxn ang="0">
                  <a:pos x="53" y="57"/>
                </a:cxn>
                <a:cxn ang="0">
                  <a:pos x="62" y="57"/>
                </a:cxn>
                <a:cxn ang="0">
                  <a:pos x="115" y="0"/>
                </a:cxn>
                <a:cxn ang="0">
                  <a:pos x="0" y="1"/>
                </a:cxn>
              </a:cxnLst>
              <a:rect l="0" t="0" r="r" b="b"/>
              <a:pathLst>
                <a:path w="115" h="63">
                  <a:moveTo>
                    <a:pt x="0" y="1"/>
                  </a:moveTo>
                  <a:cubicBezTo>
                    <a:pt x="53" y="57"/>
                    <a:pt x="53" y="57"/>
                    <a:pt x="53" y="57"/>
                  </a:cubicBezTo>
                  <a:cubicBezTo>
                    <a:pt x="53" y="57"/>
                    <a:pt x="57" y="63"/>
                    <a:pt x="62" y="57"/>
                  </a:cubicBezTo>
                  <a:cubicBezTo>
                    <a:pt x="67" y="52"/>
                    <a:pt x="115" y="0"/>
                    <a:pt x="115" y="0"/>
                  </a:cubicBezTo>
                  <a:lnTo>
                    <a:pt x="0" y="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11" name="Rectangle 335"/>
            <p:cNvSpPr>
              <a:spLocks noChangeArrowheads="1"/>
            </p:cNvSpPr>
            <p:nvPr/>
          </p:nvSpPr>
          <p:spPr bwMode="auto">
            <a:xfrm>
              <a:off x="5639371" y="4750544"/>
              <a:ext cx="198438" cy="33338"/>
            </a:xfrm>
            <a:prstGeom prst="rect">
              <a:avLst/>
            </a:pr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12" name="Rectangle 336"/>
            <p:cNvSpPr>
              <a:spLocks noChangeArrowheads="1"/>
            </p:cNvSpPr>
            <p:nvPr/>
          </p:nvSpPr>
          <p:spPr bwMode="auto">
            <a:xfrm>
              <a:off x="5620321" y="4798169"/>
              <a:ext cx="231775" cy="39688"/>
            </a:xfrm>
            <a:prstGeom prst="rect">
              <a:avLst/>
            </a:pr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13" name="Rectangle 337"/>
            <p:cNvSpPr>
              <a:spLocks noChangeArrowheads="1"/>
            </p:cNvSpPr>
            <p:nvPr/>
          </p:nvSpPr>
          <p:spPr bwMode="auto">
            <a:xfrm>
              <a:off x="5606033" y="4855319"/>
              <a:ext cx="258763" cy="46038"/>
            </a:xfrm>
            <a:prstGeom prst="rect">
              <a:avLst/>
            </a:pr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14" name="Rectangle 338"/>
            <p:cNvSpPr>
              <a:spLocks noChangeArrowheads="1"/>
            </p:cNvSpPr>
            <p:nvPr/>
          </p:nvSpPr>
          <p:spPr bwMode="auto">
            <a:xfrm>
              <a:off x="5590158" y="4921994"/>
              <a:ext cx="290513" cy="41275"/>
            </a:xfrm>
            <a:prstGeom prst="rect">
              <a:avLst/>
            </a:pr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sp>
        <p:nvSpPr>
          <p:cNvPr id="115" name="object 15"/>
          <p:cNvSpPr/>
          <p:nvPr/>
        </p:nvSpPr>
        <p:spPr>
          <a:xfrm>
            <a:off x="9041361" y="3710589"/>
            <a:ext cx="1050290" cy="1049020"/>
          </a:xfrm>
          <a:custGeom>
            <a:avLst/>
            <a:gdLst/>
            <a:ahLst/>
            <a:cxnLst/>
            <a:rect l="l" t="t" r="r" b="b"/>
            <a:pathLst>
              <a:path w="1050289" h="1049020">
                <a:moveTo>
                  <a:pt x="0" y="524256"/>
                </a:moveTo>
                <a:lnTo>
                  <a:pt x="2145" y="476538"/>
                </a:lnTo>
                <a:lnTo>
                  <a:pt x="8458" y="430021"/>
                </a:lnTo>
                <a:lnTo>
                  <a:pt x="18754" y="384889"/>
                </a:lnTo>
                <a:lnTo>
                  <a:pt x="32847" y="341327"/>
                </a:lnTo>
                <a:lnTo>
                  <a:pt x="50551" y="299521"/>
                </a:lnTo>
                <a:lnTo>
                  <a:pt x="71681" y="259655"/>
                </a:lnTo>
                <a:lnTo>
                  <a:pt x="96052" y="221915"/>
                </a:lnTo>
                <a:lnTo>
                  <a:pt x="123479" y="186486"/>
                </a:lnTo>
                <a:lnTo>
                  <a:pt x="153776" y="153552"/>
                </a:lnTo>
                <a:lnTo>
                  <a:pt x="186757" y="123299"/>
                </a:lnTo>
                <a:lnTo>
                  <a:pt x="222238" y="95912"/>
                </a:lnTo>
                <a:lnTo>
                  <a:pt x="260033" y="71577"/>
                </a:lnTo>
                <a:lnTo>
                  <a:pt x="299957" y="50477"/>
                </a:lnTo>
                <a:lnTo>
                  <a:pt x="341824" y="32799"/>
                </a:lnTo>
                <a:lnTo>
                  <a:pt x="385449" y="18727"/>
                </a:lnTo>
                <a:lnTo>
                  <a:pt x="430646" y="8446"/>
                </a:lnTo>
                <a:lnTo>
                  <a:pt x="477231" y="2142"/>
                </a:lnTo>
                <a:lnTo>
                  <a:pt x="525018" y="0"/>
                </a:lnTo>
                <a:lnTo>
                  <a:pt x="572804" y="2142"/>
                </a:lnTo>
                <a:lnTo>
                  <a:pt x="619389" y="8446"/>
                </a:lnTo>
                <a:lnTo>
                  <a:pt x="664586" y="18727"/>
                </a:lnTo>
                <a:lnTo>
                  <a:pt x="708211" y="32799"/>
                </a:lnTo>
                <a:lnTo>
                  <a:pt x="750078" y="50477"/>
                </a:lnTo>
                <a:lnTo>
                  <a:pt x="790002" y="71577"/>
                </a:lnTo>
                <a:lnTo>
                  <a:pt x="827797" y="95912"/>
                </a:lnTo>
                <a:lnTo>
                  <a:pt x="863278" y="123299"/>
                </a:lnTo>
                <a:lnTo>
                  <a:pt x="896259" y="153552"/>
                </a:lnTo>
                <a:lnTo>
                  <a:pt x="926556" y="186486"/>
                </a:lnTo>
                <a:lnTo>
                  <a:pt x="953983" y="221915"/>
                </a:lnTo>
                <a:lnTo>
                  <a:pt x="978354" y="259655"/>
                </a:lnTo>
                <a:lnTo>
                  <a:pt x="999484" y="299521"/>
                </a:lnTo>
                <a:lnTo>
                  <a:pt x="1017188" y="341327"/>
                </a:lnTo>
                <a:lnTo>
                  <a:pt x="1031281" y="384889"/>
                </a:lnTo>
                <a:lnTo>
                  <a:pt x="1041577" y="430021"/>
                </a:lnTo>
                <a:lnTo>
                  <a:pt x="1047890" y="476538"/>
                </a:lnTo>
                <a:lnTo>
                  <a:pt x="1050036" y="524256"/>
                </a:lnTo>
                <a:lnTo>
                  <a:pt x="1047890" y="571973"/>
                </a:lnTo>
                <a:lnTo>
                  <a:pt x="1041577" y="618490"/>
                </a:lnTo>
                <a:lnTo>
                  <a:pt x="1031281" y="663622"/>
                </a:lnTo>
                <a:lnTo>
                  <a:pt x="1017188" y="707184"/>
                </a:lnTo>
                <a:lnTo>
                  <a:pt x="999484" y="748990"/>
                </a:lnTo>
                <a:lnTo>
                  <a:pt x="978354" y="788856"/>
                </a:lnTo>
                <a:lnTo>
                  <a:pt x="953983" y="826596"/>
                </a:lnTo>
                <a:lnTo>
                  <a:pt x="926556" y="862025"/>
                </a:lnTo>
                <a:lnTo>
                  <a:pt x="896259" y="894959"/>
                </a:lnTo>
                <a:lnTo>
                  <a:pt x="863278" y="925212"/>
                </a:lnTo>
                <a:lnTo>
                  <a:pt x="827797" y="952599"/>
                </a:lnTo>
                <a:lnTo>
                  <a:pt x="790002" y="976934"/>
                </a:lnTo>
                <a:lnTo>
                  <a:pt x="750078" y="998034"/>
                </a:lnTo>
                <a:lnTo>
                  <a:pt x="708211" y="1015712"/>
                </a:lnTo>
                <a:lnTo>
                  <a:pt x="664586" y="1029784"/>
                </a:lnTo>
                <a:lnTo>
                  <a:pt x="619389" y="1040065"/>
                </a:lnTo>
                <a:lnTo>
                  <a:pt x="572804" y="1046369"/>
                </a:lnTo>
                <a:lnTo>
                  <a:pt x="525018" y="1048512"/>
                </a:lnTo>
                <a:lnTo>
                  <a:pt x="477231" y="1046369"/>
                </a:lnTo>
                <a:lnTo>
                  <a:pt x="430646" y="1040065"/>
                </a:lnTo>
                <a:lnTo>
                  <a:pt x="385449" y="1029784"/>
                </a:lnTo>
                <a:lnTo>
                  <a:pt x="341824" y="1015712"/>
                </a:lnTo>
                <a:lnTo>
                  <a:pt x="299957" y="998034"/>
                </a:lnTo>
                <a:lnTo>
                  <a:pt x="260033" y="976934"/>
                </a:lnTo>
                <a:lnTo>
                  <a:pt x="222238" y="952599"/>
                </a:lnTo>
                <a:lnTo>
                  <a:pt x="186757" y="925212"/>
                </a:lnTo>
                <a:lnTo>
                  <a:pt x="153776" y="894959"/>
                </a:lnTo>
                <a:lnTo>
                  <a:pt x="123479" y="862025"/>
                </a:lnTo>
                <a:lnTo>
                  <a:pt x="96052" y="826596"/>
                </a:lnTo>
                <a:lnTo>
                  <a:pt x="71681" y="788856"/>
                </a:lnTo>
                <a:lnTo>
                  <a:pt x="50551" y="748990"/>
                </a:lnTo>
                <a:lnTo>
                  <a:pt x="32847" y="707184"/>
                </a:lnTo>
                <a:lnTo>
                  <a:pt x="18754" y="663622"/>
                </a:lnTo>
                <a:lnTo>
                  <a:pt x="8458" y="618490"/>
                </a:lnTo>
                <a:lnTo>
                  <a:pt x="2145" y="571973"/>
                </a:lnTo>
                <a:lnTo>
                  <a:pt x="0" y="524256"/>
                </a:lnTo>
                <a:close/>
              </a:path>
            </a:pathLst>
          </a:custGeom>
          <a:solidFill>
            <a:srgbClr val="483698"/>
          </a:solidFill>
          <a:ln w="3175">
            <a:solidFill>
              <a:srgbClr val="483698"/>
            </a:solidFill>
          </a:ln>
        </p:spPr>
        <p:txBody>
          <a:bodyPr wrap="square" lIns="0" tIns="0" rIns="0" bIns="0" rtlCol="0"/>
          <a:lstStyle/>
          <a:p>
            <a:endParaRPr>
              <a:solidFill>
                <a:prstClr val="black"/>
              </a:solidFill>
            </a:endParaRPr>
          </a:p>
        </p:txBody>
      </p:sp>
      <p:sp>
        <p:nvSpPr>
          <p:cNvPr id="116" name="Freeform 52"/>
          <p:cNvSpPr>
            <a:spLocks noEditPoints="1"/>
          </p:cNvSpPr>
          <p:nvPr/>
        </p:nvSpPr>
        <p:spPr bwMode="auto">
          <a:xfrm>
            <a:off x="9316793" y="3951328"/>
            <a:ext cx="499426" cy="550763"/>
          </a:xfrm>
          <a:custGeom>
            <a:avLst/>
            <a:gdLst/>
            <a:ahLst/>
            <a:cxnLst>
              <a:cxn ang="0">
                <a:pos x="22" y="159"/>
              </a:cxn>
              <a:cxn ang="0">
                <a:pos x="112" y="187"/>
              </a:cxn>
              <a:cxn ang="0">
                <a:pos x="108" y="148"/>
              </a:cxn>
              <a:cxn ang="0">
                <a:pos x="135" y="143"/>
              </a:cxn>
              <a:cxn ang="0">
                <a:pos x="128" y="161"/>
              </a:cxn>
              <a:cxn ang="0">
                <a:pos x="164" y="131"/>
              </a:cxn>
              <a:cxn ang="0">
                <a:pos x="176" y="144"/>
              </a:cxn>
              <a:cxn ang="0">
                <a:pos x="195" y="224"/>
              </a:cxn>
              <a:cxn ang="0">
                <a:pos x="161" y="241"/>
              </a:cxn>
              <a:cxn ang="0">
                <a:pos x="0" y="250"/>
              </a:cxn>
              <a:cxn ang="0">
                <a:pos x="166" y="91"/>
              </a:cxn>
              <a:cxn ang="0">
                <a:pos x="173" y="64"/>
              </a:cxn>
              <a:cxn ang="0">
                <a:pos x="121" y="0"/>
              </a:cxn>
              <a:cxn ang="0">
                <a:pos x="69" y="64"/>
              </a:cxn>
              <a:cxn ang="0">
                <a:pos x="76" y="91"/>
              </a:cxn>
              <a:cxn ang="0">
                <a:pos x="110" y="136"/>
              </a:cxn>
              <a:cxn ang="0">
                <a:pos x="152" y="118"/>
              </a:cxn>
              <a:cxn ang="0">
                <a:pos x="235" y="183"/>
              </a:cxn>
              <a:cxn ang="0">
                <a:pos x="233" y="164"/>
              </a:cxn>
              <a:cxn ang="0">
                <a:pos x="218" y="171"/>
              </a:cxn>
              <a:cxn ang="0">
                <a:pos x="248" y="197"/>
              </a:cxn>
              <a:cxn ang="0">
                <a:pos x="288" y="242"/>
              </a:cxn>
              <a:cxn ang="0">
                <a:pos x="239" y="286"/>
              </a:cxn>
              <a:cxn ang="0">
                <a:pos x="217" y="300"/>
              </a:cxn>
              <a:cxn ang="0">
                <a:pos x="184" y="274"/>
              </a:cxn>
              <a:cxn ang="0">
                <a:pos x="170" y="233"/>
              </a:cxn>
              <a:cxn ang="0">
                <a:pos x="217" y="242"/>
              </a:cxn>
              <a:cxn ang="0">
                <a:pos x="226" y="264"/>
              </a:cxn>
              <a:cxn ang="0">
                <a:pos x="233" y="237"/>
              </a:cxn>
              <a:cxn ang="0">
                <a:pos x="179" y="203"/>
              </a:cxn>
              <a:cxn ang="0">
                <a:pos x="217" y="140"/>
              </a:cxn>
              <a:cxn ang="0">
                <a:pos x="239" y="128"/>
              </a:cxn>
              <a:cxn ang="0">
                <a:pos x="283" y="176"/>
              </a:cxn>
            </a:cxnLst>
            <a:rect l="0" t="0" r="r" b="b"/>
            <a:pathLst>
              <a:path w="288" h="300">
                <a:moveTo>
                  <a:pt x="0" y="250"/>
                </a:moveTo>
                <a:cubicBezTo>
                  <a:pt x="0" y="215"/>
                  <a:pt x="4" y="182"/>
                  <a:pt x="22" y="159"/>
                </a:cubicBezTo>
                <a:cubicBezTo>
                  <a:pt x="38" y="139"/>
                  <a:pt x="57" y="133"/>
                  <a:pt x="79" y="131"/>
                </a:cubicBezTo>
                <a:cubicBezTo>
                  <a:pt x="112" y="187"/>
                  <a:pt x="112" y="187"/>
                  <a:pt x="112" y="187"/>
                </a:cubicBezTo>
                <a:cubicBezTo>
                  <a:pt x="115" y="161"/>
                  <a:pt x="115" y="161"/>
                  <a:pt x="115" y="161"/>
                </a:cubicBezTo>
                <a:cubicBezTo>
                  <a:pt x="108" y="148"/>
                  <a:pt x="108" y="148"/>
                  <a:pt x="108" y="148"/>
                </a:cubicBezTo>
                <a:cubicBezTo>
                  <a:pt x="107" y="146"/>
                  <a:pt x="107" y="144"/>
                  <a:pt x="107" y="143"/>
                </a:cubicBezTo>
                <a:cubicBezTo>
                  <a:pt x="114" y="145"/>
                  <a:pt x="128" y="146"/>
                  <a:pt x="135" y="143"/>
                </a:cubicBezTo>
                <a:cubicBezTo>
                  <a:pt x="136" y="144"/>
                  <a:pt x="136" y="146"/>
                  <a:pt x="135" y="148"/>
                </a:cubicBezTo>
                <a:cubicBezTo>
                  <a:pt x="128" y="161"/>
                  <a:pt x="128" y="161"/>
                  <a:pt x="128" y="161"/>
                </a:cubicBezTo>
                <a:cubicBezTo>
                  <a:pt x="131" y="187"/>
                  <a:pt x="131" y="187"/>
                  <a:pt x="131" y="187"/>
                </a:cubicBezTo>
                <a:cubicBezTo>
                  <a:pt x="164" y="131"/>
                  <a:pt x="164" y="131"/>
                  <a:pt x="164" y="131"/>
                </a:cubicBezTo>
                <a:cubicBezTo>
                  <a:pt x="172" y="131"/>
                  <a:pt x="181" y="133"/>
                  <a:pt x="190" y="136"/>
                </a:cubicBezTo>
                <a:cubicBezTo>
                  <a:pt x="185" y="138"/>
                  <a:pt x="180" y="141"/>
                  <a:pt x="176" y="144"/>
                </a:cubicBezTo>
                <a:cubicBezTo>
                  <a:pt x="154" y="160"/>
                  <a:pt x="156" y="189"/>
                  <a:pt x="173" y="208"/>
                </a:cubicBezTo>
                <a:cubicBezTo>
                  <a:pt x="178" y="215"/>
                  <a:pt x="186" y="220"/>
                  <a:pt x="195" y="224"/>
                </a:cubicBezTo>
                <a:cubicBezTo>
                  <a:pt x="161" y="224"/>
                  <a:pt x="161" y="224"/>
                  <a:pt x="161" y="224"/>
                </a:cubicBezTo>
                <a:cubicBezTo>
                  <a:pt x="161" y="241"/>
                  <a:pt x="161" y="241"/>
                  <a:pt x="161" y="241"/>
                </a:cubicBezTo>
                <a:cubicBezTo>
                  <a:pt x="161" y="248"/>
                  <a:pt x="162" y="256"/>
                  <a:pt x="164" y="263"/>
                </a:cubicBezTo>
                <a:cubicBezTo>
                  <a:pt x="109" y="268"/>
                  <a:pt x="55" y="264"/>
                  <a:pt x="0" y="250"/>
                </a:cubicBezTo>
                <a:close/>
                <a:moveTo>
                  <a:pt x="152" y="118"/>
                </a:moveTo>
                <a:cubicBezTo>
                  <a:pt x="158" y="110"/>
                  <a:pt x="162" y="101"/>
                  <a:pt x="166" y="91"/>
                </a:cubicBezTo>
                <a:cubicBezTo>
                  <a:pt x="168" y="91"/>
                  <a:pt x="170" y="90"/>
                  <a:pt x="170" y="88"/>
                </a:cubicBezTo>
                <a:cubicBezTo>
                  <a:pt x="172" y="79"/>
                  <a:pt x="173" y="70"/>
                  <a:pt x="173" y="64"/>
                </a:cubicBezTo>
                <a:cubicBezTo>
                  <a:pt x="173" y="63"/>
                  <a:pt x="171" y="61"/>
                  <a:pt x="170" y="61"/>
                </a:cubicBezTo>
                <a:cubicBezTo>
                  <a:pt x="170" y="29"/>
                  <a:pt x="164" y="0"/>
                  <a:pt x="121" y="0"/>
                </a:cubicBezTo>
                <a:cubicBezTo>
                  <a:pt x="78" y="0"/>
                  <a:pt x="72" y="29"/>
                  <a:pt x="73" y="61"/>
                </a:cubicBezTo>
                <a:cubicBezTo>
                  <a:pt x="71" y="61"/>
                  <a:pt x="69" y="63"/>
                  <a:pt x="69" y="64"/>
                </a:cubicBezTo>
                <a:cubicBezTo>
                  <a:pt x="69" y="70"/>
                  <a:pt x="70" y="79"/>
                  <a:pt x="72" y="88"/>
                </a:cubicBezTo>
                <a:cubicBezTo>
                  <a:pt x="73" y="90"/>
                  <a:pt x="75" y="91"/>
                  <a:pt x="76" y="91"/>
                </a:cubicBezTo>
                <a:cubicBezTo>
                  <a:pt x="80" y="101"/>
                  <a:pt x="85" y="110"/>
                  <a:pt x="91" y="118"/>
                </a:cubicBezTo>
                <a:cubicBezTo>
                  <a:pt x="97" y="127"/>
                  <a:pt x="103" y="133"/>
                  <a:pt x="110" y="136"/>
                </a:cubicBezTo>
                <a:cubicBezTo>
                  <a:pt x="115" y="138"/>
                  <a:pt x="127" y="138"/>
                  <a:pt x="132" y="136"/>
                </a:cubicBezTo>
                <a:cubicBezTo>
                  <a:pt x="140" y="133"/>
                  <a:pt x="145" y="127"/>
                  <a:pt x="152" y="118"/>
                </a:cubicBezTo>
                <a:close/>
                <a:moveTo>
                  <a:pt x="283" y="183"/>
                </a:moveTo>
                <a:cubicBezTo>
                  <a:pt x="235" y="183"/>
                  <a:pt x="235" y="183"/>
                  <a:pt x="235" y="183"/>
                </a:cubicBezTo>
                <a:cubicBezTo>
                  <a:pt x="235" y="177"/>
                  <a:pt x="235" y="177"/>
                  <a:pt x="235" y="177"/>
                </a:cubicBezTo>
                <a:cubicBezTo>
                  <a:pt x="235" y="170"/>
                  <a:pt x="235" y="166"/>
                  <a:pt x="233" y="164"/>
                </a:cubicBezTo>
                <a:cubicBezTo>
                  <a:pt x="232" y="162"/>
                  <a:pt x="230" y="161"/>
                  <a:pt x="226" y="161"/>
                </a:cubicBezTo>
                <a:cubicBezTo>
                  <a:pt x="220" y="161"/>
                  <a:pt x="218" y="165"/>
                  <a:pt x="218" y="171"/>
                </a:cubicBezTo>
                <a:cubicBezTo>
                  <a:pt x="218" y="177"/>
                  <a:pt x="219" y="181"/>
                  <a:pt x="222" y="183"/>
                </a:cubicBezTo>
                <a:cubicBezTo>
                  <a:pt x="225" y="186"/>
                  <a:pt x="234" y="190"/>
                  <a:pt x="248" y="197"/>
                </a:cubicBezTo>
                <a:cubicBezTo>
                  <a:pt x="260" y="202"/>
                  <a:pt x="268" y="206"/>
                  <a:pt x="273" y="209"/>
                </a:cubicBezTo>
                <a:cubicBezTo>
                  <a:pt x="284" y="217"/>
                  <a:pt x="288" y="229"/>
                  <a:pt x="288" y="242"/>
                </a:cubicBezTo>
                <a:cubicBezTo>
                  <a:pt x="288" y="255"/>
                  <a:pt x="284" y="265"/>
                  <a:pt x="276" y="272"/>
                </a:cubicBezTo>
                <a:cubicBezTo>
                  <a:pt x="268" y="280"/>
                  <a:pt x="256" y="284"/>
                  <a:pt x="239" y="286"/>
                </a:cubicBezTo>
                <a:cubicBezTo>
                  <a:pt x="239" y="300"/>
                  <a:pt x="239" y="300"/>
                  <a:pt x="239" y="300"/>
                </a:cubicBezTo>
                <a:cubicBezTo>
                  <a:pt x="217" y="300"/>
                  <a:pt x="217" y="300"/>
                  <a:pt x="217" y="300"/>
                </a:cubicBezTo>
                <a:cubicBezTo>
                  <a:pt x="217" y="286"/>
                  <a:pt x="217" y="286"/>
                  <a:pt x="217" y="286"/>
                </a:cubicBezTo>
                <a:cubicBezTo>
                  <a:pt x="205" y="285"/>
                  <a:pt x="193" y="281"/>
                  <a:pt x="184" y="274"/>
                </a:cubicBezTo>
                <a:cubicBezTo>
                  <a:pt x="174" y="268"/>
                  <a:pt x="170" y="257"/>
                  <a:pt x="170" y="241"/>
                </a:cubicBezTo>
                <a:cubicBezTo>
                  <a:pt x="170" y="233"/>
                  <a:pt x="170" y="233"/>
                  <a:pt x="170" y="233"/>
                </a:cubicBezTo>
                <a:cubicBezTo>
                  <a:pt x="217" y="233"/>
                  <a:pt x="217" y="233"/>
                  <a:pt x="217" y="233"/>
                </a:cubicBezTo>
                <a:cubicBezTo>
                  <a:pt x="217" y="242"/>
                  <a:pt x="217" y="242"/>
                  <a:pt x="217" y="242"/>
                </a:cubicBezTo>
                <a:cubicBezTo>
                  <a:pt x="217" y="252"/>
                  <a:pt x="218" y="258"/>
                  <a:pt x="219" y="260"/>
                </a:cubicBezTo>
                <a:cubicBezTo>
                  <a:pt x="220" y="263"/>
                  <a:pt x="222" y="264"/>
                  <a:pt x="226" y="264"/>
                </a:cubicBezTo>
                <a:cubicBezTo>
                  <a:pt x="232" y="264"/>
                  <a:pt x="235" y="261"/>
                  <a:pt x="235" y="254"/>
                </a:cubicBezTo>
                <a:cubicBezTo>
                  <a:pt x="235" y="246"/>
                  <a:pt x="235" y="240"/>
                  <a:pt x="233" y="237"/>
                </a:cubicBezTo>
                <a:cubicBezTo>
                  <a:pt x="232" y="233"/>
                  <a:pt x="227" y="230"/>
                  <a:pt x="218" y="225"/>
                </a:cubicBezTo>
                <a:cubicBezTo>
                  <a:pt x="206" y="220"/>
                  <a:pt x="188" y="212"/>
                  <a:pt x="179" y="203"/>
                </a:cubicBezTo>
                <a:cubicBezTo>
                  <a:pt x="166" y="188"/>
                  <a:pt x="164" y="164"/>
                  <a:pt x="181" y="151"/>
                </a:cubicBezTo>
                <a:cubicBezTo>
                  <a:pt x="189" y="145"/>
                  <a:pt x="201" y="141"/>
                  <a:pt x="217" y="140"/>
                </a:cubicBezTo>
                <a:cubicBezTo>
                  <a:pt x="217" y="128"/>
                  <a:pt x="217" y="128"/>
                  <a:pt x="217" y="128"/>
                </a:cubicBezTo>
                <a:cubicBezTo>
                  <a:pt x="239" y="128"/>
                  <a:pt x="239" y="128"/>
                  <a:pt x="239" y="128"/>
                </a:cubicBezTo>
                <a:cubicBezTo>
                  <a:pt x="239" y="140"/>
                  <a:pt x="239" y="140"/>
                  <a:pt x="239" y="140"/>
                </a:cubicBezTo>
                <a:cubicBezTo>
                  <a:pt x="262" y="142"/>
                  <a:pt x="283" y="150"/>
                  <a:pt x="283" y="176"/>
                </a:cubicBezTo>
                <a:cubicBezTo>
                  <a:pt x="283" y="177"/>
                  <a:pt x="283" y="180"/>
                  <a:pt x="283" y="183"/>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17" name="object 13"/>
          <p:cNvSpPr txBox="1"/>
          <p:nvPr/>
        </p:nvSpPr>
        <p:spPr>
          <a:xfrm>
            <a:off x="6529900" y="3045402"/>
            <a:ext cx="1423370" cy="430887"/>
          </a:xfrm>
          <a:prstGeom prst="rect">
            <a:avLst/>
          </a:prstGeom>
        </p:spPr>
        <p:txBody>
          <a:bodyPr vert="horz" wrap="square" lIns="0" tIns="0" rIns="0" bIns="0" rtlCol="0">
            <a:spAutoFit/>
          </a:bodyPr>
          <a:lstStyle/>
          <a:p>
            <a:pPr marL="12700" marR="5080" indent="-2540" algn="ctr"/>
            <a:r>
              <a:rPr lang="en-US" sz="1400" spc="-5" dirty="0" smtClean="0">
                <a:solidFill>
                  <a:srgbClr val="470A68"/>
                </a:solidFill>
                <a:latin typeface="+mj-lt"/>
                <a:cs typeface="Univers for KPMG"/>
              </a:rPr>
              <a:t>Research &amp; Analytics</a:t>
            </a:r>
            <a:endParaRPr lang="en-US" sz="1400" spc="-5" dirty="0">
              <a:solidFill>
                <a:srgbClr val="470A68"/>
              </a:solidFill>
              <a:latin typeface="+mj-lt"/>
              <a:cs typeface="Univers for KPMG"/>
            </a:endParaRPr>
          </a:p>
        </p:txBody>
      </p:sp>
      <p:sp>
        <p:nvSpPr>
          <p:cNvPr id="118" name="object 13"/>
          <p:cNvSpPr txBox="1"/>
          <p:nvPr/>
        </p:nvSpPr>
        <p:spPr>
          <a:xfrm>
            <a:off x="8063020" y="3045402"/>
            <a:ext cx="1423370" cy="430887"/>
          </a:xfrm>
          <a:prstGeom prst="rect">
            <a:avLst/>
          </a:prstGeom>
        </p:spPr>
        <p:txBody>
          <a:bodyPr vert="horz" wrap="square" lIns="0" tIns="0" rIns="0" bIns="0" rtlCol="0">
            <a:spAutoFit/>
          </a:bodyPr>
          <a:lstStyle/>
          <a:p>
            <a:pPr marL="12700" marR="5080" indent="-2540" algn="ctr"/>
            <a:r>
              <a:rPr lang="en-US" sz="1400" spc="-5" dirty="0" smtClean="0">
                <a:solidFill>
                  <a:srgbClr val="6D2077"/>
                </a:solidFill>
                <a:latin typeface="+mj-lt"/>
                <a:cs typeface="Univers for KPMG"/>
              </a:rPr>
              <a:t>Pricing &amp; Structuring</a:t>
            </a:r>
            <a:endParaRPr lang="en-US" sz="1400" spc="-5" dirty="0">
              <a:solidFill>
                <a:srgbClr val="6D2077"/>
              </a:solidFill>
              <a:latin typeface="+mj-lt"/>
              <a:cs typeface="Univers for KPMG"/>
            </a:endParaRPr>
          </a:p>
        </p:txBody>
      </p:sp>
      <p:sp>
        <p:nvSpPr>
          <p:cNvPr id="119" name="object 13"/>
          <p:cNvSpPr txBox="1"/>
          <p:nvPr/>
        </p:nvSpPr>
        <p:spPr>
          <a:xfrm>
            <a:off x="9600904" y="3045402"/>
            <a:ext cx="1423370" cy="215444"/>
          </a:xfrm>
          <a:prstGeom prst="rect">
            <a:avLst/>
          </a:prstGeom>
        </p:spPr>
        <p:txBody>
          <a:bodyPr vert="horz" wrap="square" lIns="0" tIns="0" rIns="0" bIns="0" rtlCol="0">
            <a:spAutoFit/>
          </a:bodyPr>
          <a:lstStyle/>
          <a:p>
            <a:pPr marL="12700" marR="5080" indent="-2540" algn="ctr"/>
            <a:r>
              <a:rPr lang="en-US" sz="1400" spc="-5" dirty="0" smtClean="0">
                <a:solidFill>
                  <a:srgbClr val="483698"/>
                </a:solidFill>
                <a:latin typeface="+mj-lt"/>
                <a:cs typeface="Univers for KPMG"/>
              </a:rPr>
              <a:t>Execution</a:t>
            </a:r>
            <a:endParaRPr lang="en-US" sz="1400" spc="-5" dirty="0">
              <a:solidFill>
                <a:srgbClr val="483698"/>
              </a:solidFill>
              <a:latin typeface="+mj-lt"/>
              <a:cs typeface="Univers for KPMG"/>
            </a:endParaRPr>
          </a:p>
        </p:txBody>
      </p:sp>
      <p:sp>
        <p:nvSpPr>
          <p:cNvPr id="120" name="object 13"/>
          <p:cNvSpPr txBox="1"/>
          <p:nvPr/>
        </p:nvSpPr>
        <p:spPr>
          <a:xfrm>
            <a:off x="7287430" y="4793816"/>
            <a:ext cx="1423370" cy="215444"/>
          </a:xfrm>
          <a:prstGeom prst="rect">
            <a:avLst/>
          </a:prstGeom>
        </p:spPr>
        <p:txBody>
          <a:bodyPr vert="horz" wrap="square" lIns="0" tIns="0" rIns="0" bIns="0" rtlCol="0">
            <a:spAutoFit/>
          </a:bodyPr>
          <a:lstStyle/>
          <a:p>
            <a:pPr marL="12700" marR="5080" indent="-2540" algn="ctr"/>
            <a:r>
              <a:rPr lang="en-US" sz="1400" spc="-5" dirty="0" smtClean="0">
                <a:solidFill>
                  <a:srgbClr val="00338D"/>
                </a:solidFill>
                <a:latin typeface="+mj-lt"/>
                <a:cs typeface="Univers for KPMG"/>
              </a:rPr>
              <a:t>Post-trade</a:t>
            </a:r>
            <a:endParaRPr lang="en-US" sz="1400" spc="-5" dirty="0">
              <a:solidFill>
                <a:srgbClr val="00338D"/>
              </a:solidFill>
              <a:latin typeface="+mj-lt"/>
              <a:cs typeface="Univers for KPMG"/>
            </a:endParaRPr>
          </a:p>
        </p:txBody>
      </p:sp>
      <p:sp>
        <p:nvSpPr>
          <p:cNvPr id="121" name="object 13"/>
          <p:cNvSpPr txBox="1"/>
          <p:nvPr/>
        </p:nvSpPr>
        <p:spPr>
          <a:xfrm>
            <a:off x="8882096" y="4784904"/>
            <a:ext cx="1423370" cy="215444"/>
          </a:xfrm>
          <a:prstGeom prst="rect">
            <a:avLst/>
          </a:prstGeom>
        </p:spPr>
        <p:txBody>
          <a:bodyPr vert="horz" wrap="square" lIns="0" tIns="0" rIns="0" bIns="0" rtlCol="0">
            <a:spAutoFit/>
          </a:bodyPr>
          <a:lstStyle/>
          <a:p>
            <a:pPr marL="12700" marR="5080" indent="-2540" algn="ctr"/>
            <a:r>
              <a:rPr lang="en-US" sz="1400" spc="-5" dirty="0" smtClean="0">
                <a:solidFill>
                  <a:srgbClr val="483698"/>
                </a:solidFill>
                <a:latin typeface="+mj-lt"/>
                <a:cs typeface="Univers for KPMG"/>
              </a:rPr>
              <a:t>Banking</a:t>
            </a:r>
            <a:endParaRPr lang="en-US" sz="1400" spc="-5" dirty="0">
              <a:solidFill>
                <a:srgbClr val="483698"/>
              </a:solidFill>
              <a:latin typeface="+mj-lt"/>
              <a:cs typeface="Univers for KPMG"/>
            </a:endParaRPr>
          </a:p>
        </p:txBody>
      </p:sp>
      <p:sp>
        <p:nvSpPr>
          <p:cNvPr id="122" name="TextBox 121"/>
          <p:cNvSpPr txBox="1"/>
          <p:nvPr/>
        </p:nvSpPr>
        <p:spPr>
          <a:xfrm>
            <a:off x="6275177" y="1606516"/>
            <a:ext cx="5029157" cy="3596709"/>
          </a:xfrm>
          <a:prstGeom prst="roundRect">
            <a:avLst/>
          </a:prstGeom>
          <a:noFill/>
          <a:ln w="19050">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54610" rIns="0" bIns="54610" rtlCol="0" anchor="t"/>
          <a:lstStyle>
            <a:defPPr>
              <a:defRPr lang="en-US"/>
            </a:defPPr>
            <a:lvl1pPr algn="ctr">
              <a:defRPr sz="2800">
                <a:solidFill>
                  <a:schemeClr val="tx2"/>
                </a:solidFill>
                <a:latin typeface="Cambria" panose="02040503050406030204" pitchFamily="18" charset="0"/>
                <a:cs typeface="Calibr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lgn="l"/>
            <a:endParaRPr lang="en-US" sz="1400" dirty="0" smtClean="0">
              <a:solidFill>
                <a:srgbClr val="000000"/>
              </a:solidFill>
              <a:latin typeface="Univers 45 Light"/>
              <a:cs typeface="Arial" pitchFamily="34" charset="0"/>
            </a:endParaRPr>
          </a:p>
        </p:txBody>
      </p:sp>
      <p:sp>
        <p:nvSpPr>
          <p:cNvPr id="123" name="Rectangle 122"/>
          <p:cNvSpPr/>
          <p:nvPr/>
        </p:nvSpPr>
        <p:spPr>
          <a:xfrm>
            <a:off x="7903072" y="1328437"/>
            <a:ext cx="1637142" cy="5401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US"/>
          </a:p>
        </p:txBody>
      </p:sp>
      <p:pic>
        <p:nvPicPr>
          <p:cNvPr id="125" name="Picture 12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972854" y="830365"/>
            <a:ext cx="1547714" cy="1547714"/>
          </a:xfrm>
          <a:prstGeom prst="rect">
            <a:avLst/>
          </a:prstGeom>
        </p:spPr>
      </p:pic>
      <p:sp>
        <p:nvSpPr>
          <p:cNvPr id="127" name="object 13"/>
          <p:cNvSpPr txBox="1"/>
          <p:nvPr/>
        </p:nvSpPr>
        <p:spPr>
          <a:xfrm>
            <a:off x="6396334" y="5397856"/>
            <a:ext cx="5029791" cy="492443"/>
          </a:xfrm>
          <a:prstGeom prst="rect">
            <a:avLst/>
          </a:prstGeom>
        </p:spPr>
        <p:txBody>
          <a:bodyPr vert="horz" wrap="square" lIns="0" tIns="0" rIns="0" bIns="0" rtlCol="0">
            <a:spAutoFit/>
          </a:bodyPr>
          <a:lstStyle/>
          <a:p>
            <a:pPr marL="12700" marR="5080" indent="-2540" algn="ctr"/>
            <a:r>
              <a:rPr lang="en-US" sz="1600" spc="-5" dirty="0" smtClean="0">
                <a:solidFill>
                  <a:prstClr val="black"/>
                </a:solidFill>
                <a:latin typeface="Univers for KPMG"/>
                <a:cs typeface="Univers for KPMG"/>
              </a:rPr>
              <a:t>The above categories of open APIs are available from J.P. Morgan</a:t>
            </a:r>
            <a:endParaRPr lang="en-US" sz="1600" spc="-5" dirty="0">
              <a:solidFill>
                <a:prstClr val="black"/>
              </a:solidFill>
              <a:latin typeface="Univers for KPMG"/>
              <a:cs typeface="Univers for KPMG"/>
            </a:endParaRPr>
          </a:p>
        </p:txBody>
      </p:sp>
      <p:sp>
        <p:nvSpPr>
          <p:cNvPr id="129" name="Freeform 196"/>
          <p:cNvSpPr>
            <a:spLocks noEditPoints="1"/>
          </p:cNvSpPr>
          <p:nvPr/>
        </p:nvSpPr>
        <p:spPr bwMode="auto">
          <a:xfrm>
            <a:off x="2554722" y="3870602"/>
            <a:ext cx="460073" cy="642567"/>
          </a:xfrm>
          <a:custGeom>
            <a:avLst/>
            <a:gdLst/>
            <a:ahLst/>
            <a:cxnLst>
              <a:cxn ang="0">
                <a:pos x="1714" y="955"/>
              </a:cxn>
              <a:cxn ang="0">
                <a:pos x="1677" y="976"/>
              </a:cxn>
              <a:cxn ang="0">
                <a:pos x="1655" y="1014"/>
              </a:cxn>
              <a:cxn ang="0">
                <a:pos x="1655" y="1059"/>
              </a:cxn>
              <a:cxn ang="0">
                <a:pos x="1677" y="1096"/>
              </a:cxn>
              <a:cxn ang="0">
                <a:pos x="1714" y="1117"/>
              </a:cxn>
              <a:cxn ang="0">
                <a:pos x="1758" y="1117"/>
              </a:cxn>
              <a:cxn ang="0">
                <a:pos x="1795" y="1096"/>
              </a:cxn>
              <a:cxn ang="0">
                <a:pos x="1817" y="1059"/>
              </a:cxn>
              <a:cxn ang="0">
                <a:pos x="1817" y="1014"/>
              </a:cxn>
              <a:cxn ang="0">
                <a:pos x="1795" y="976"/>
              </a:cxn>
              <a:cxn ang="0">
                <a:pos x="1758" y="955"/>
              </a:cxn>
              <a:cxn ang="0">
                <a:pos x="616" y="952"/>
              </a:cxn>
              <a:cxn ang="0">
                <a:pos x="573" y="963"/>
              </a:cxn>
              <a:cxn ang="0">
                <a:pos x="544" y="993"/>
              </a:cxn>
              <a:cxn ang="0">
                <a:pos x="532" y="1036"/>
              </a:cxn>
              <a:cxn ang="0">
                <a:pos x="544" y="1078"/>
              </a:cxn>
              <a:cxn ang="0">
                <a:pos x="573" y="1109"/>
              </a:cxn>
              <a:cxn ang="0">
                <a:pos x="616" y="1119"/>
              </a:cxn>
              <a:cxn ang="0">
                <a:pos x="658" y="1109"/>
              </a:cxn>
              <a:cxn ang="0">
                <a:pos x="688" y="1078"/>
              </a:cxn>
              <a:cxn ang="0">
                <a:pos x="700" y="1036"/>
              </a:cxn>
              <a:cxn ang="0">
                <a:pos x="688" y="993"/>
              </a:cxn>
              <a:cxn ang="0">
                <a:pos x="658" y="963"/>
              </a:cxn>
              <a:cxn ang="0">
                <a:pos x="616" y="952"/>
              </a:cxn>
              <a:cxn ang="0">
                <a:pos x="1117" y="115"/>
              </a:cxn>
              <a:cxn ang="0">
                <a:pos x="1005" y="141"/>
              </a:cxn>
              <a:cxn ang="0">
                <a:pos x="906" y="191"/>
              </a:cxn>
              <a:cxn ang="0">
                <a:pos x="820" y="259"/>
              </a:cxn>
              <a:cxn ang="0">
                <a:pos x="750" y="346"/>
              </a:cxn>
              <a:cxn ang="0">
                <a:pos x="701" y="446"/>
              </a:cxn>
              <a:cxn ang="0">
                <a:pos x="675" y="557"/>
              </a:cxn>
              <a:cxn ang="0">
                <a:pos x="672" y="784"/>
              </a:cxn>
              <a:cxn ang="0">
                <a:pos x="1680" y="616"/>
              </a:cxn>
              <a:cxn ang="0">
                <a:pos x="1667" y="500"/>
              </a:cxn>
              <a:cxn ang="0">
                <a:pos x="1629" y="394"/>
              </a:cxn>
              <a:cxn ang="0">
                <a:pos x="1569" y="301"/>
              </a:cxn>
              <a:cxn ang="0">
                <a:pos x="1491" y="222"/>
              </a:cxn>
              <a:cxn ang="0">
                <a:pos x="1398" y="164"/>
              </a:cxn>
              <a:cxn ang="0">
                <a:pos x="1291" y="126"/>
              </a:cxn>
              <a:cxn ang="0">
                <a:pos x="1176" y="112"/>
              </a:cxn>
              <a:cxn ang="0">
                <a:pos x="1239" y="3"/>
              </a:cxn>
              <a:cxn ang="0">
                <a:pos x="1360" y="28"/>
              </a:cxn>
              <a:cxn ang="0">
                <a:pos x="1469" y="75"/>
              </a:cxn>
              <a:cxn ang="0">
                <a:pos x="1568" y="141"/>
              </a:cxn>
              <a:cxn ang="0">
                <a:pos x="1652" y="225"/>
              </a:cxn>
              <a:cxn ang="0">
                <a:pos x="1718" y="322"/>
              </a:cxn>
              <a:cxn ang="0">
                <a:pos x="1765" y="433"/>
              </a:cxn>
              <a:cxn ang="0">
                <a:pos x="1789" y="553"/>
              </a:cxn>
              <a:cxn ang="0">
                <a:pos x="1792" y="784"/>
              </a:cxn>
              <a:cxn ang="0">
                <a:pos x="2352" y="3136"/>
              </a:cxn>
              <a:cxn ang="0">
                <a:pos x="0" y="784"/>
              </a:cxn>
              <a:cxn ang="0">
                <a:pos x="560" y="616"/>
              </a:cxn>
              <a:cxn ang="0">
                <a:pos x="572" y="492"/>
              </a:cxn>
              <a:cxn ang="0">
                <a:pos x="608" y="377"/>
              </a:cxn>
              <a:cxn ang="0">
                <a:pos x="666" y="271"/>
              </a:cxn>
              <a:cxn ang="0">
                <a:pos x="740" y="180"/>
              </a:cxn>
              <a:cxn ang="0">
                <a:pos x="832" y="105"/>
              </a:cxn>
              <a:cxn ang="0">
                <a:pos x="936" y="49"/>
              </a:cxn>
              <a:cxn ang="0">
                <a:pos x="1052" y="13"/>
              </a:cxn>
              <a:cxn ang="0">
                <a:pos x="1176" y="0"/>
              </a:cxn>
            </a:cxnLst>
            <a:rect l="0" t="0" r="r" b="b"/>
            <a:pathLst>
              <a:path w="2352" h="3136">
                <a:moveTo>
                  <a:pt x="1736" y="952"/>
                </a:moveTo>
                <a:lnTo>
                  <a:pt x="1714" y="955"/>
                </a:lnTo>
                <a:lnTo>
                  <a:pt x="1694" y="963"/>
                </a:lnTo>
                <a:lnTo>
                  <a:pt x="1677" y="976"/>
                </a:lnTo>
                <a:lnTo>
                  <a:pt x="1664" y="993"/>
                </a:lnTo>
                <a:lnTo>
                  <a:pt x="1655" y="1014"/>
                </a:lnTo>
                <a:lnTo>
                  <a:pt x="1652" y="1036"/>
                </a:lnTo>
                <a:lnTo>
                  <a:pt x="1655" y="1059"/>
                </a:lnTo>
                <a:lnTo>
                  <a:pt x="1664" y="1078"/>
                </a:lnTo>
                <a:lnTo>
                  <a:pt x="1677" y="1096"/>
                </a:lnTo>
                <a:lnTo>
                  <a:pt x="1694" y="1109"/>
                </a:lnTo>
                <a:lnTo>
                  <a:pt x="1714" y="1117"/>
                </a:lnTo>
                <a:lnTo>
                  <a:pt x="1736" y="1119"/>
                </a:lnTo>
                <a:lnTo>
                  <a:pt x="1758" y="1117"/>
                </a:lnTo>
                <a:lnTo>
                  <a:pt x="1779" y="1109"/>
                </a:lnTo>
                <a:lnTo>
                  <a:pt x="1795" y="1096"/>
                </a:lnTo>
                <a:lnTo>
                  <a:pt x="1808" y="1078"/>
                </a:lnTo>
                <a:lnTo>
                  <a:pt x="1817" y="1059"/>
                </a:lnTo>
                <a:lnTo>
                  <a:pt x="1820" y="1036"/>
                </a:lnTo>
                <a:lnTo>
                  <a:pt x="1817" y="1014"/>
                </a:lnTo>
                <a:lnTo>
                  <a:pt x="1808" y="993"/>
                </a:lnTo>
                <a:lnTo>
                  <a:pt x="1795" y="976"/>
                </a:lnTo>
                <a:lnTo>
                  <a:pt x="1779" y="963"/>
                </a:lnTo>
                <a:lnTo>
                  <a:pt x="1758" y="955"/>
                </a:lnTo>
                <a:lnTo>
                  <a:pt x="1736" y="952"/>
                </a:lnTo>
                <a:close/>
                <a:moveTo>
                  <a:pt x="616" y="952"/>
                </a:moveTo>
                <a:lnTo>
                  <a:pt x="594" y="955"/>
                </a:lnTo>
                <a:lnTo>
                  <a:pt x="573" y="963"/>
                </a:lnTo>
                <a:lnTo>
                  <a:pt x="557" y="976"/>
                </a:lnTo>
                <a:lnTo>
                  <a:pt x="544" y="993"/>
                </a:lnTo>
                <a:lnTo>
                  <a:pt x="535" y="1014"/>
                </a:lnTo>
                <a:lnTo>
                  <a:pt x="532" y="1036"/>
                </a:lnTo>
                <a:lnTo>
                  <a:pt x="535" y="1059"/>
                </a:lnTo>
                <a:lnTo>
                  <a:pt x="544" y="1078"/>
                </a:lnTo>
                <a:lnTo>
                  <a:pt x="557" y="1096"/>
                </a:lnTo>
                <a:lnTo>
                  <a:pt x="573" y="1109"/>
                </a:lnTo>
                <a:lnTo>
                  <a:pt x="594" y="1117"/>
                </a:lnTo>
                <a:lnTo>
                  <a:pt x="616" y="1119"/>
                </a:lnTo>
                <a:lnTo>
                  <a:pt x="638" y="1117"/>
                </a:lnTo>
                <a:lnTo>
                  <a:pt x="658" y="1109"/>
                </a:lnTo>
                <a:lnTo>
                  <a:pt x="675" y="1096"/>
                </a:lnTo>
                <a:lnTo>
                  <a:pt x="688" y="1078"/>
                </a:lnTo>
                <a:lnTo>
                  <a:pt x="697" y="1059"/>
                </a:lnTo>
                <a:lnTo>
                  <a:pt x="700" y="1036"/>
                </a:lnTo>
                <a:lnTo>
                  <a:pt x="697" y="1014"/>
                </a:lnTo>
                <a:lnTo>
                  <a:pt x="688" y="993"/>
                </a:lnTo>
                <a:lnTo>
                  <a:pt x="675" y="976"/>
                </a:lnTo>
                <a:lnTo>
                  <a:pt x="658" y="963"/>
                </a:lnTo>
                <a:lnTo>
                  <a:pt x="638" y="955"/>
                </a:lnTo>
                <a:lnTo>
                  <a:pt x="616" y="952"/>
                </a:lnTo>
                <a:close/>
                <a:moveTo>
                  <a:pt x="1176" y="112"/>
                </a:moveTo>
                <a:lnTo>
                  <a:pt x="1117" y="115"/>
                </a:lnTo>
                <a:lnTo>
                  <a:pt x="1061" y="126"/>
                </a:lnTo>
                <a:lnTo>
                  <a:pt x="1005" y="141"/>
                </a:lnTo>
                <a:lnTo>
                  <a:pt x="954" y="164"/>
                </a:lnTo>
                <a:lnTo>
                  <a:pt x="906" y="191"/>
                </a:lnTo>
                <a:lnTo>
                  <a:pt x="861" y="222"/>
                </a:lnTo>
                <a:lnTo>
                  <a:pt x="820" y="259"/>
                </a:lnTo>
                <a:lnTo>
                  <a:pt x="783" y="301"/>
                </a:lnTo>
                <a:lnTo>
                  <a:pt x="750" y="346"/>
                </a:lnTo>
                <a:lnTo>
                  <a:pt x="723" y="394"/>
                </a:lnTo>
                <a:lnTo>
                  <a:pt x="701" y="446"/>
                </a:lnTo>
                <a:lnTo>
                  <a:pt x="685" y="500"/>
                </a:lnTo>
                <a:lnTo>
                  <a:pt x="675" y="557"/>
                </a:lnTo>
                <a:lnTo>
                  <a:pt x="672" y="616"/>
                </a:lnTo>
                <a:lnTo>
                  <a:pt x="672" y="784"/>
                </a:lnTo>
                <a:lnTo>
                  <a:pt x="1680" y="784"/>
                </a:lnTo>
                <a:lnTo>
                  <a:pt x="1680" y="616"/>
                </a:lnTo>
                <a:lnTo>
                  <a:pt x="1677" y="557"/>
                </a:lnTo>
                <a:lnTo>
                  <a:pt x="1667" y="500"/>
                </a:lnTo>
                <a:lnTo>
                  <a:pt x="1651" y="446"/>
                </a:lnTo>
                <a:lnTo>
                  <a:pt x="1629" y="394"/>
                </a:lnTo>
                <a:lnTo>
                  <a:pt x="1602" y="346"/>
                </a:lnTo>
                <a:lnTo>
                  <a:pt x="1569" y="301"/>
                </a:lnTo>
                <a:lnTo>
                  <a:pt x="1532" y="259"/>
                </a:lnTo>
                <a:lnTo>
                  <a:pt x="1491" y="222"/>
                </a:lnTo>
                <a:lnTo>
                  <a:pt x="1446" y="191"/>
                </a:lnTo>
                <a:lnTo>
                  <a:pt x="1398" y="164"/>
                </a:lnTo>
                <a:lnTo>
                  <a:pt x="1347" y="141"/>
                </a:lnTo>
                <a:lnTo>
                  <a:pt x="1291" y="126"/>
                </a:lnTo>
                <a:lnTo>
                  <a:pt x="1235" y="115"/>
                </a:lnTo>
                <a:lnTo>
                  <a:pt x="1176" y="112"/>
                </a:lnTo>
                <a:close/>
                <a:moveTo>
                  <a:pt x="1176" y="0"/>
                </a:moveTo>
                <a:lnTo>
                  <a:pt x="1239" y="3"/>
                </a:lnTo>
                <a:lnTo>
                  <a:pt x="1300" y="13"/>
                </a:lnTo>
                <a:lnTo>
                  <a:pt x="1360" y="28"/>
                </a:lnTo>
                <a:lnTo>
                  <a:pt x="1416" y="49"/>
                </a:lnTo>
                <a:lnTo>
                  <a:pt x="1469" y="75"/>
                </a:lnTo>
                <a:lnTo>
                  <a:pt x="1520" y="105"/>
                </a:lnTo>
                <a:lnTo>
                  <a:pt x="1568" y="141"/>
                </a:lnTo>
                <a:lnTo>
                  <a:pt x="1612" y="180"/>
                </a:lnTo>
                <a:lnTo>
                  <a:pt x="1652" y="225"/>
                </a:lnTo>
                <a:lnTo>
                  <a:pt x="1686" y="271"/>
                </a:lnTo>
                <a:lnTo>
                  <a:pt x="1718" y="322"/>
                </a:lnTo>
                <a:lnTo>
                  <a:pt x="1744" y="377"/>
                </a:lnTo>
                <a:lnTo>
                  <a:pt x="1765" y="433"/>
                </a:lnTo>
                <a:lnTo>
                  <a:pt x="1780" y="492"/>
                </a:lnTo>
                <a:lnTo>
                  <a:pt x="1789" y="553"/>
                </a:lnTo>
                <a:lnTo>
                  <a:pt x="1792" y="616"/>
                </a:lnTo>
                <a:lnTo>
                  <a:pt x="1792" y="784"/>
                </a:lnTo>
                <a:lnTo>
                  <a:pt x="2352" y="784"/>
                </a:lnTo>
                <a:lnTo>
                  <a:pt x="2352" y="3136"/>
                </a:lnTo>
                <a:lnTo>
                  <a:pt x="0" y="3136"/>
                </a:lnTo>
                <a:lnTo>
                  <a:pt x="0" y="784"/>
                </a:lnTo>
                <a:lnTo>
                  <a:pt x="560" y="784"/>
                </a:lnTo>
                <a:lnTo>
                  <a:pt x="560" y="616"/>
                </a:lnTo>
                <a:lnTo>
                  <a:pt x="563" y="553"/>
                </a:lnTo>
                <a:lnTo>
                  <a:pt x="572" y="492"/>
                </a:lnTo>
                <a:lnTo>
                  <a:pt x="587" y="433"/>
                </a:lnTo>
                <a:lnTo>
                  <a:pt x="608" y="377"/>
                </a:lnTo>
                <a:lnTo>
                  <a:pt x="634" y="322"/>
                </a:lnTo>
                <a:lnTo>
                  <a:pt x="666" y="271"/>
                </a:lnTo>
                <a:lnTo>
                  <a:pt x="700" y="225"/>
                </a:lnTo>
                <a:lnTo>
                  <a:pt x="740" y="180"/>
                </a:lnTo>
                <a:lnTo>
                  <a:pt x="784" y="141"/>
                </a:lnTo>
                <a:lnTo>
                  <a:pt x="832" y="105"/>
                </a:lnTo>
                <a:lnTo>
                  <a:pt x="883" y="75"/>
                </a:lnTo>
                <a:lnTo>
                  <a:pt x="936" y="49"/>
                </a:lnTo>
                <a:lnTo>
                  <a:pt x="992" y="28"/>
                </a:lnTo>
                <a:lnTo>
                  <a:pt x="1052" y="13"/>
                </a:lnTo>
                <a:lnTo>
                  <a:pt x="1113" y="3"/>
                </a:lnTo>
                <a:lnTo>
                  <a:pt x="1176" y="0"/>
                </a:lnTo>
                <a:close/>
              </a:path>
            </a:pathLst>
          </a:custGeom>
          <a:solidFill>
            <a:srgbClr val="6D207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sp>
        <p:nvSpPr>
          <p:cNvPr id="90" name="Rectangle 89">
            <a:hlinkClick r:id="rId4" action="ppaction://hlinksldjump"/>
          </p:cNvPr>
          <p:cNvSpPr/>
          <p:nvPr/>
        </p:nvSpPr>
        <p:spPr>
          <a:xfrm>
            <a:off x="10984872" y="6479716"/>
            <a:ext cx="731520" cy="381939"/>
          </a:xfrm>
          <a:prstGeom prst="rect">
            <a:avLst/>
          </a:prstGeom>
          <a:solidFill>
            <a:srgbClr val="EAAA00"/>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b="1" dirty="0" smtClean="0">
                <a:solidFill>
                  <a:schemeClr val="tx1"/>
                </a:solidFill>
              </a:rPr>
              <a:t>Back</a:t>
            </a:r>
            <a:endParaRPr lang="en-GB" b="1" dirty="0">
              <a:solidFill>
                <a:schemeClr val="tx1"/>
              </a:solidFill>
            </a:endParaRPr>
          </a:p>
        </p:txBody>
      </p:sp>
    </p:spTree>
    <p:extLst>
      <p:ext uri="{BB962C8B-B14F-4D97-AF65-F5344CB8AC3E}">
        <p14:creationId xmlns:p14="http://schemas.microsoft.com/office/powerpoint/2010/main" val="21178099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TextBox 66"/>
          <p:cNvSpPr txBox="1"/>
          <p:nvPr/>
        </p:nvSpPr>
        <p:spPr>
          <a:xfrm>
            <a:off x="129474" y="211341"/>
            <a:ext cx="2893125" cy="615553"/>
          </a:xfrm>
          <a:prstGeom prst="rect">
            <a:avLst/>
          </a:prstGeom>
          <a:noFill/>
        </p:spPr>
        <p:txBody>
          <a:bodyPr wrap="square" lIns="0" tIns="0" rIns="0" bIns="0" rtlCol="0">
            <a:spAutoFit/>
          </a:bodyPr>
          <a:lstStyle/>
          <a:p>
            <a:r>
              <a:rPr lang="en-US" sz="4000" b="1" dirty="0" smtClean="0">
                <a:solidFill>
                  <a:schemeClr val="bg1"/>
                </a:solidFill>
                <a:latin typeface="KPMG Extralight" panose="020B0303030202040204" pitchFamily="34" charset="0"/>
                <a:cs typeface="Arial" pitchFamily="34" charset="0"/>
              </a:rPr>
              <a:t>Co creation</a:t>
            </a:r>
            <a:endParaRPr lang="en-GB" sz="4000" b="1" dirty="0" smtClean="0">
              <a:solidFill>
                <a:schemeClr val="bg1"/>
              </a:solidFill>
              <a:latin typeface="KPMG Extralight" panose="020B0303030202040204" pitchFamily="34" charset="0"/>
              <a:cs typeface="Arial" pitchFamily="34" charset="0"/>
            </a:endParaRPr>
          </a:p>
        </p:txBody>
      </p:sp>
      <p:sp>
        <p:nvSpPr>
          <p:cNvPr id="21" name="Title 2"/>
          <p:cNvSpPr txBox="1">
            <a:spLocks/>
          </p:cNvSpPr>
          <p:nvPr/>
        </p:nvSpPr>
        <p:spPr>
          <a:xfrm>
            <a:off x="350680" y="204811"/>
            <a:ext cx="11440885" cy="538505"/>
          </a:xfrm>
          <a:prstGeom prst="rect">
            <a:avLst/>
          </a:prstGeom>
        </p:spPr>
        <p:txBody>
          <a:bodyPr lIns="0" rIns="0"/>
          <a:lstStyle>
            <a:lvl1pPr algn="l" defTabSz="890789" rtl="0" eaLnBrk="1" latinLnBrk="0" hangingPunct="1">
              <a:lnSpc>
                <a:spcPct val="70000"/>
              </a:lnSpc>
              <a:spcBef>
                <a:spcPct val="0"/>
              </a:spcBef>
              <a:buNone/>
              <a:defRPr kumimoji="0" lang="en-GB" sz="4400" b="0" i="0" u="none" strike="noStrike" kern="1200" cap="none" spc="0" normalizeH="0" baseline="0" noProof="0">
                <a:ln>
                  <a:noFill/>
                </a:ln>
                <a:solidFill>
                  <a:srgbClr val="00338D"/>
                </a:solidFill>
                <a:effectLst/>
                <a:uLnTx/>
                <a:uFillTx/>
                <a:latin typeface="KPMG Extralight" panose="020B0303030202040204" pitchFamily="34" charset="0"/>
                <a:ea typeface="+mj-ea"/>
                <a:cs typeface="+mj-cs"/>
              </a:defRPr>
            </a:lvl1pPr>
            <a:lvl2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2pPr>
            <a:lvl3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3pPr>
            <a:lvl4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4pPr>
            <a:lvl5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5pPr>
            <a:lvl6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6pPr>
            <a:lvl7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7pPr>
            <a:lvl8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8pPr>
            <a:lvl9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9pPr>
          </a:lstStyle>
          <a:p>
            <a:r>
              <a:rPr lang="en-US" dirty="0" smtClean="0"/>
              <a:t>Technology Enablement – API</a:t>
            </a:r>
            <a:endParaRPr lang="en-US" dirty="0"/>
          </a:p>
        </p:txBody>
      </p:sp>
      <p:sp>
        <p:nvSpPr>
          <p:cNvPr id="34" name="Rectangle 33"/>
          <p:cNvSpPr/>
          <p:nvPr/>
        </p:nvSpPr>
        <p:spPr>
          <a:xfrm>
            <a:off x="-1121914" y="1218333"/>
            <a:ext cx="457200" cy="457200"/>
          </a:xfrm>
          <a:prstGeom prst="rect">
            <a:avLst/>
          </a:prstGeom>
          <a:solidFill>
            <a:srgbClr val="00338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latin typeface="Univers for KPMG" panose="020B0603020202020204" pitchFamily="34" charset="0"/>
              <a:cs typeface="Univers for KPMG Cond"/>
            </a:endParaRPr>
          </a:p>
        </p:txBody>
      </p:sp>
      <p:sp>
        <p:nvSpPr>
          <p:cNvPr id="35" name="Rectangle 34"/>
          <p:cNvSpPr/>
          <p:nvPr/>
        </p:nvSpPr>
        <p:spPr>
          <a:xfrm>
            <a:off x="-574263" y="1218333"/>
            <a:ext cx="457200" cy="457200"/>
          </a:xfrm>
          <a:prstGeom prst="rect">
            <a:avLst/>
          </a:prstGeom>
          <a:solidFill>
            <a:srgbClr val="005EB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latin typeface="Univers for KPMG" panose="020B0603020202020204" pitchFamily="34" charset="0"/>
              <a:cs typeface="Univers for KPMG Cond"/>
            </a:endParaRPr>
          </a:p>
        </p:txBody>
      </p:sp>
      <p:sp>
        <p:nvSpPr>
          <p:cNvPr id="36" name="Rectangle 35"/>
          <p:cNvSpPr/>
          <p:nvPr/>
        </p:nvSpPr>
        <p:spPr>
          <a:xfrm>
            <a:off x="-1121914" y="1750967"/>
            <a:ext cx="457200" cy="457200"/>
          </a:xfrm>
          <a:prstGeom prst="rect">
            <a:avLst/>
          </a:prstGeom>
          <a:solidFill>
            <a:srgbClr val="0091D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latin typeface="Univers for KPMG" panose="020B0603020202020204" pitchFamily="34" charset="0"/>
              <a:cs typeface="Univers for KPMG Cond"/>
            </a:endParaRPr>
          </a:p>
        </p:txBody>
      </p:sp>
      <p:sp>
        <p:nvSpPr>
          <p:cNvPr id="37" name="Rectangle 36"/>
          <p:cNvSpPr/>
          <p:nvPr/>
        </p:nvSpPr>
        <p:spPr>
          <a:xfrm>
            <a:off x="-568071" y="1750967"/>
            <a:ext cx="457200" cy="457200"/>
          </a:xfrm>
          <a:prstGeom prst="rect">
            <a:avLst/>
          </a:prstGeom>
          <a:solidFill>
            <a:srgbClr val="48369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latin typeface="Univers for KPMG" panose="020B0603020202020204" pitchFamily="34" charset="0"/>
              <a:cs typeface="Univers for KPMG Cond"/>
            </a:endParaRPr>
          </a:p>
        </p:txBody>
      </p:sp>
      <p:sp>
        <p:nvSpPr>
          <p:cNvPr id="38" name="Rectangle 37"/>
          <p:cNvSpPr/>
          <p:nvPr/>
        </p:nvSpPr>
        <p:spPr>
          <a:xfrm>
            <a:off x="-1121914" y="2283601"/>
            <a:ext cx="457200" cy="457200"/>
          </a:xfrm>
          <a:prstGeom prst="rect">
            <a:avLst/>
          </a:prstGeom>
          <a:solidFill>
            <a:srgbClr val="470A6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latin typeface="Univers for KPMG" panose="020B0603020202020204" pitchFamily="34" charset="0"/>
              <a:cs typeface="Univers for KPMG Cond"/>
            </a:endParaRPr>
          </a:p>
        </p:txBody>
      </p:sp>
      <p:sp>
        <p:nvSpPr>
          <p:cNvPr id="39" name="Rectangle 38"/>
          <p:cNvSpPr/>
          <p:nvPr/>
        </p:nvSpPr>
        <p:spPr>
          <a:xfrm>
            <a:off x="-574263" y="2283601"/>
            <a:ext cx="457200" cy="457200"/>
          </a:xfrm>
          <a:prstGeom prst="rect">
            <a:avLst/>
          </a:prstGeom>
          <a:solidFill>
            <a:srgbClr val="6D207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latin typeface="Univers for KPMG" panose="020B0603020202020204" pitchFamily="34" charset="0"/>
              <a:cs typeface="Univers for KPMG Cond"/>
            </a:endParaRPr>
          </a:p>
        </p:txBody>
      </p:sp>
      <p:sp>
        <p:nvSpPr>
          <p:cNvPr id="40" name="Rectangle 39"/>
          <p:cNvSpPr/>
          <p:nvPr/>
        </p:nvSpPr>
        <p:spPr>
          <a:xfrm>
            <a:off x="-1121914" y="2816235"/>
            <a:ext cx="457200" cy="457200"/>
          </a:xfrm>
          <a:prstGeom prst="rect">
            <a:avLst/>
          </a:prstGeom>
          <a:solidFill>
            <a:srgbClr val="00A3A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latin typeface="Univers for KPMG" panose="020B0603020202020204" pitchFamily="34" charset="0"/>
              <a:cs typeface="Univers for KPMG Cond"/>
            </a:endParaRPr>
          </a:p>
        </p:txBody>
      </p:sp>
      <p:sp>
        <p:nvSpPr>
          <p:cNvPr id="41" name="Rectangle 40"/>
          <p:cNvSpPr/>
          <p:nvPr/>
        </p:nvSpPr>
        <p:spPr>
          <a:xfrm>
            <a:off x="-574263" y="2816235"/>
            <a:ext cx="457200" cy="457200"/>
          </a:xfrm>
          <a:prstGeom prst="rect">
            <a:avLst/>
          </a:prstGeom>
          <a:solidFill>
            <a:srgbClr val="009A4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latin typeface="Univers for KPMG" panose="020B0603020202020204" pitchFamily="34" charset="0"/>
              <a:cs typeface="Univers for KPMG Cond"/>
            </a:endParaRPr>
          </a:p>
        </p:txBody>
      </p:sp>
      <p:sp>
        <p:nvSpPr>
          <p:cNvPr id="42" name="Rectangle 41"/>
          <p:cNvSpPr/>
          <p:nvPr/>
        </p:nvSpPr>
        <p:spPr>
          <a:xfrm>
            <a:off x="-1121914" y="3330104"/>
            <a:ext cx="457200" cy="457200"/>
          </a:xfrm>
          <a:prstGeom prst="rect">
            <a:avLst/>
          </a:prstGeom>
          <a:solidFill>
            <a:srgbClr val="43B02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latin typeface="Univers for KPMG" panose="020B0603020202020204" pitchFamily="34" charset="0"/>
              <a:cs typeface="Univers for KPMG Cond"/>
            </a:endParaRPr>
          </a:p>
        </p:txBody>
      </p:sp>
      <p:sp>
        <p:nvSpPr>
          <p:cNvPr id="43" name="Rectangle 42"/>
          <p:cNvSpPr/>
          <p:nvPr/>
        </p:nvSpPr>
        <p:spPr>
          <a:xfrm>
            <a:off x="-578173" y="3348869"/>
            <a:ext cx="457200" cy="457200"/>
          </a:xfrm>
          <a:prstGeom prst="rect">
            <a:avLst/>
          </a:prstGeom>
          <a:solidFill>
            <a:srgbClr val="EAAA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latin typeface="Univers for KPMG" panose="020B0603020202020204" pitchFamily="34" charset="0"/>
              <a:cs typeface="Univers for KPMG Cond"/>
            </a:endParaRPr>
          </a:p>
        </p:txBody>
      </p:sp>
      <p:sp>
        <p:nvSpPr>
          <p:cNvPr id="44" name="Rectangle 43"/>
          <p:cNvSpPr/>
          <p:nvPr/>
        </p:nvSpPr>
        <p:spPr>
          <a:xfrm>
            <a:off x="-1121914" y="3843973"/>
            <a:ext cx="457200" cy="457200"/>
          </a:xfrm>
          <a:prstGeom prst="rect">
            <a:avLst/>
          </a:prstGeom>
          <a:solidFill>
            <a:srgbClr val="F68D2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latin typeface="Univers for KPMG" panose="020B0603020202020204" pitchFamily="34" charset="0"/>
              <a:cs typeface="Univers for KPMG Cond"/>
            </a:endParaRPr>
          </a:p>
        </p:txBody>
      </p:sp>
      <p:sp>
        <p:nvSpPr>
          <p:cNvPr id="45" name="Rectangle 44"/>
          <p:cNvSpPr/>
          <p:nvPr/>
        </p:nvSpPr>
        <p:spPr>
          <a:xfrm>
            <a:off x="-578173" y="3843973"/>
            <a:ext cx="457200" cy="457200"/>
          </a:xfrm>
          <a:prstGeom prst="rect">
            <a:avLst/>
          </a:prstGeom>
          <a:solidFill>
            <a:srgbClr val="BC204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latin typeface="Univers for KPMG" panose="020B0603020202020204" pitchFamily="34" charset="0"/>
              <a:cs typeface="Univers for KPMG Cond"/>
            </a:endParaRPr>
          </a:p>
        </p:txBody>
      </p:sp>
      <p:sp>
        <p:nvSpPr>
          <p:cNvPr id="46" name="Rectangle 45"/>
          <p:cNvSpPr/>
          <p:nvPr/>
        </p:nvSpPr>
        <p:spPr>
          <a:xfrm>
            <a:off x="-1121914" y="4357842"/>
            <a:ext cx="457200" cy="457200"/>
          </a:xfrm>
          <a:prstGeom prst="rect">
            <a:avLst/>
          </a:prstGeom>
          <a:solidFill>
            <a:srgbClr val="C6007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latin typeface="Univers for KPMG" panose="020B0603020202020204" pitchFamily="34" charset="0"/>
              <a:cs typeface="Univers for KPMG Cond"/>
            </a:endParaRPr>
          </a:p>
        </p:txBody>
      </p:sp>
      <p:pic>
        <p:nvPicPr>
          <p:cNvPr id="4" name="Picture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13837" y="4181626"/>
            <a:ext cx="4058164" cy="1495904"/>
          </a:xfrm>
          <a:prstGeom prst="rect">
            <a:avLst/>
          </a:prstGeom>
        </p:spPr>
      </p:pic>
      <p:pic>
        <p:nvPicPr>
          <p:cNvPr id="5" name="Picture 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13837" y="1254803"/>
            <a:ext cx="8198842" cy="2817770"/>
          </a:xfrm>
          <a:prstGeom prst="rect">
            <a:avLst/>
          </a:prstGeom>
        </p:spPr>
      </p:pic>
      <p:pic>
        <p:nvPicPr>
          <p:cNvPr id="6" name="Picture 5"/>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646683" y="4181626"/>
            <a:ext cx="4065996" cy="1495904"/>
          </a:xfrm>
          <a:prstGeom prst="rect">
            <a:avLst/>
          </a:prstGeom>
        </p:spPr>
      </p:pic>
      <p:sp>
        <p:nvSpPr>
          <p:cNvPr id="124" name="object 13"/>
          <p:cNvSpPr txBox="1"/>
          <p:nvPr/>
        </p:nvSpPr>
        <p:spPr>
          <a:xfrm>
            <a:off x="8791813" y="1494370"/>
            <a:ext cx="2999752" cy="3939540"/>
          </a:xfrm>
          <a:prstGeom prst="rect">
            <a:avLst/>
          </a:prstGeom>
        </p:spPr>
        <p:txBody>
          <a:bodyPr vert="horz" wrap="square" lIns="0" tIns="0" rIns="0" bIns="0" rtlCol="0">
            <a:spAutoFit/>
          </a:bodyPr>
          <a:lstStyle/>
          <a:p>
            <a:pPr marL="12700" marR="5080" indent="-2540"/>
            <a:r>
              <a:rPr lang="en-US" sz="1600" spc="-5" dirty="0" err="1" smtClean="0">
                <a:solidFill>
                  <a:prstClr val="black"/>
                </a:solidFill>
                <a:latin typeface="Univers for KPMG Light" panose="020B0403020202020204" pitchFamily="34" charset="0"/>
                <a:cs typeface="Univers for KPMG"/>
              </a:rPr>
              <a:t>Organise</a:t>
            </a:r>
            <a:r>
              <a:rPr lang="en-US" sz="1600" spc="-5" dirty="0" smtClean="0">
                <a:solidFill>
                  <a:prstClr val="black"/>
                </a:solidFill>
                <a:latin typeface="Univers for KPMG Light" panose="020B0403020202020204" pitchFamily="34" charset="0"/>
                <a:cs typeface="Univers for KPMG"/>
              </a:rPr>
              <a:t> API </a:t>
            </a:r>
            <a:r>
              <a:rPr lang="en-US" sz="1600" spc="-5" dirty="0" err="1" smtClean="0">
                <a:solidFill>
                  <a:prstClr val="black"/>
                </a:solidFill>
                <a:latin typeface="Univers for KPMG Light" panose="020B0403020202020204" pitchFamily="34" charset="0"/>
                <a:cs typeface="Univers for KPMG"/>
              </a:rPr>
              <a:t>hackathons</a:t>
            </a:r>
            <a:r>
              <a:rPr lang="en-US" sz="1600" spc="-5" dirty="0" smtClean="0">
                <a:solidFill>
                  <a:prstClr val="black"/>
                </a:solidFill>
                <a:latin typeface="Univers for KPMG Light" panose="020B0403020202020204" pitchFamily="34" charset="0"/>
                <a:cs typeface="Univers for KPMG"/>
              </a:rPr>
              <a:t> for the general public and get employees involved in other external API </a:t>
            </a:r>
            <a:r>
              <a:rPr lang="en-US" sz="1600" spc="-5" dirty="0" err="1" smtClean="0">
                <a:solidFill>
                  <a:prstClr val="black"/>
                </a:solidFill>
                <a:latin typeface="Univers for KPMG Light" panose="020B0403020202020204" pitchFamily="34" charset="0"/>
                <a:cs typeface="Univers for KPMG"/>
              </a:rPr>
              <a:t>hackathons</a:t>
            </a:r>
            <a:r>
              <a:rPr lang="en-US" sz="1600" spc="-5" dirty="0" smtClean="0">
                <a:solidFill>
                  <a:prstClr val="black"/>
                </a:solidFill>
                <a:latin typeface="Univers for KPMG Light" panose="020B0403020202020204" pitchFamily="34" charset="0"/>
                <a:cs typeface="Univers for KPMG"/>
              </a:rPr>
              <a:t> to:</a:t>
            </a:r>
          </a:p>
          <a:p>
            <a:pPr marL="295910" marR="5080" indent="-285750">
              <a:buFont typeface="Arial" panose="020B0604020202020204" pitchFamily="34" charset="0"/>
              <a:buChar char="•"/>
            </a:pPr>
            <a:r>
              <a:rPr lang="en-US" sz="1600" spc="-5" dirty="0" smtClean="0">
                <a:solidFill>
                  <a:prstClr val="black"/>
                </a:solidFill>
                <a:latin typeface="Univers for KPMG Light" panose="020B0403020202020204" pitchFamily="34" charset="0"/>
                <a:cs typeface="Univers for KPMG"/>
              </a:rPr>
              <a:t>Source innovations free from any restrictions;</a:t>
            </a:r>
          </a:p>
          <a:p>
            <a:pPr marL="295910" marR="5080" indent="-285750">
              <a:buFont typeface="Arial" panose="020B0604020202020204" pitchFamily="34" charset="0"/>
              <a:buChar char="•"/>
            </a:pPr>
            <a:r>
              <a:rPr lang="en-US" sz="1600" spc="-5" dirty="0" smtClean="0">
                <a:solidFill>
                  <a:prstClr val="black"/>
                </a:solidFill>
                <a:latin typeface="Univers for KPMG Light" panose="020B0403020202020204" pitchFamily="34" charset="0"/>
                <a:cs typeface="Univers for KPMG"/>
              </a:rPr>
              <a:t>Boost innovation;</a:t>
            </a:r>
          </a:p>
          <a:p>
            <a:pPr marL="295910" marR="5080" indent="-285750">
              <a:buFont typeface="Arial" panose="020B0604020202020204" pitchFamily="34" charset="0"/>
              <a:buChar char="•"/>
            </a:pPr>
            <a:r>
              <a:rPr lang="en-US" sz="1600" spc="-5" dirty="0" smtClean="0">
                <a:solidFill>
                  <a:prstClr val="black"/>
                </a:solidFill>
                <a:latin typeface="Univers for KPMG Light" panose="020B0403020202020204" pitchFamily="34" charset="0"/>
                <a:cs typeface="Univers for KPMG"/>
              </a:rPr>
              <a:t>Discover new and better solutions to problems;</a:t>
            </a:r>
          </a:p>
          <a:p>
            <a:pPr marL="295910" marR="5080" indent="-285750">
              <a:buFont typeface="Arial" panose="020B0604020202020204" pitchFamily="34" charset="0"/>
              <a:buChar char="•"/>
            </a:pPr>
            <a:r>
              <a:rPr lang="en-US" sz="1600" spc="-5" dirty="0" smtClean="0">
                <a:solidFill>
                  <a:prstClr val="black"/>
                </a:solidFill>
                <a:latin typeface="Univers for KPMG Light" panose="020B0403020202020204" pitchFamily="34" charset="0"/>
                <a:cs typeface="Univers for KPMG"/>
              </a:rPr>
              <a:t>Create a more cool and current image of your company for your audience;</a:t>
            </a:r>
          </a:p>
          <a:p>
            <a:pPr marL="295910" marR="5080" indent="-285750">
              <a:buFont typeface="Arial" panose="020B0604020202020204" pitchFamily="34" charset="0"/>
              <a:buChar char="•"/>
            </a:pPr>
            <a:r>
              <a:rPr lang="en-US" sz="1600" spc="-5" dirty="0" smtClean="0">
                <a:solidFill>
                  <a:prstClr val="black"/>
                </a:solidFill>
                <a:latin typeface="Univers for KPMG Light" panose="020B0403020202020204" pitchFamily="34" charset="0"/>
                <a:cs typeface="Univers for KPMG"/>
              </a:rPr>
              <a:t>Push your employees to explore their creative boundaries in the lookout for the next best product.</a:t>
            </a:r>
            <a:endParaRPr lang="en-US" sz="1600" spc="-5" dirty="0">
              <a:solidFill>
                <a:prstClr val="black"/>
              </a:solidFill>
              <a:latin typeface="Univers for KPMG Light" panose="020B0403020202020204" pitchFamily="34" charset="0"/>
              <a:cs typeface="Univers for KPMG"/>
            </a:endParaRPr>
          </a:p>
        </p:txBody>
      </p:sp>
      <p:sp>
        <p:nvSpPr>
          <p:cNvPr id="22" name="Rectangle 21">
            <a:hlinkClick r:id="rId5" action="ppaction://hlinksldjump"/>
          </p:cNvPr>
          <p:cNvSpPr/>
          <p:nvPr/>
        </p:nvSpPr>
        <p:spPr>
          <a:xfrm>
            <a:off x="10984872" y="6479716"/>
            <a:ext cx="731520" cy="381939"/>
          </a:xfrm>
          <a:prstGeom prst="rect">
            <a:avLst/>
          </a:prstGeom>
          <a:solidFill>
            <a:srgbClr val="EAAA00"/>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b="1" dirty="0" smtClean="0">
                <a:solidFill>
                  <a:schemeClr val="tx1"/>
                </a:solidFill>
              </a:rPr>
              <a:t>Back</a:t>
            </a:r>
            <a:endParaRPr lang="en-GB" b="1" dirty="0">
              <a:solidFill>
                <a:schemeClr val="tx1"/>
              </a:solidFill>
            </a:endParaRPr>
          </a:p>
        </p:txBody>
      </p:sp>
    </p:spTree>
    <p:extLst>
      <p:ext uri="{BB962C8B-B14F-4D97-AF65-F5344CB8AC3E}">
        <p14:creationId xmlns:p14="http://schemas.microsoft.com/office/powerpoint/2010/main" val="23689602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30"/>
          <p:cNvSpPr txBox="1"/>
          <p:nvPr/>
        </p:nvSpPr>
        <p:spPr>
          <a:xfrm>
            <a:off x="1004280" y="1443190"/>
            <a:ext cx="10195370" cy="4198485"/>
          </a:xfrm>
          <a:prstGeom prst="rect">
            <a:avLst/>
          </a:prstGeom>
          <a:noFill/>
          <a:ln w="19050">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54610" rIns="0" bIns="54610" rtlCol="0" anchor="t"/>
          <a:lstStyle>
            <a:defPPr>
              <a:defRPr lang="en-US"/>
            </a:defPPr>
            <a:lvl1pPr algn="ctr">
              <a:defRPr sz="2800">
                <a:solidFill>
                  <a:schemeClr val="tx2"/>
                </a:solidFill>
                <a:latin typeface="Cambria" panose="02040503050406030204" pitchFamily="18" charset="0"/>
                <a:cs typeface="Calibr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lgn="l"/>
            <a:endParaRPr lang="en-US" sz="1400" dirty="0" smtClean="0">
              <a:solidFill>
                <a:srgbClr val="000000"/>
              </a:solidFill>
              <a:latin typeface="Univers 45 Light"/>
              <a:cs typeface="Arial" pitchFamily="34" charset="0"/>
            </a:endParaRPr>
          </a:p>
        </p:txBody>
      </p:sp>
      <p:sp>
        <p:nvSpPr>
          <p:cNvPr id="21" name="Title 2"/>
          <p:cNvSpPr txBox="1">
            <a:spLocks/>
          </p:cNvSpPr>
          <p:nvPr/>
        </p:nvSpPr>
        <p:spPr>
          <a:xfrm>
            <a:off x="350680" y="204811"/>
            <a:ext cx="11440885" cy="538505"/>
          </a:xfrm>
          <a:prstGeom prst="rect">
            <a:avLst/>
          </a:prstGeom>
        </p:spPr>
        <p:txBody>
          <a:bodyPr lIns="0" rIns="0"/>
          <a:lstStyle>
            <a:lvl1pPr algn="l" defTabSz="890789" rtl="0" eaLnBrk="1" latinLnBrk="0" hangingPunct="1">
              <a:lnSpc>
                <a:spcPct val="70000"/>
              </a:lnSpc>
              <a:spcBef>
                <a:spcPct val="0"/>
              </a:spcBef>
              <a:buNone/>
              <a:defRPr kumimoji="0" lang="en-GB" sz="4400" b="0" i="0" u="none" strike="noStrike" kern="1200" cap="none" spc="0" normalizeH="0" baseline="0" noProof="0">
                <a:ln>
                  <a:noFill/>
                </a:ln>
                <a:solidFill>
                  <a:srgbClr val="00338D"/>
                </a:solidFill>
                <a:effectLst/>
                <a:uLnTx/>
                <a:uFillTx/>
                <a:latin typeface="KPMG Extralight" panose="020B0303030202040204" pitchFamily="34" charset="0"/>
                <a:ea typeface="+mj-ea"/>
                <a:cs typeface="+mj-cs"/>
              </a:defRPr>
            </a:lvl1pPr>
            <a:lvl2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2pPr>
            <a:lvl3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3pPr>
            <a:lvl4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4pPr>
            <a:lvl5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5pPr>
            <a:lvl6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6pPr>
            <a:lvl7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7pPr>
            <a:lvl8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8pPr>
            <a:lvl9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9pPr>
          </a:lstStyle>
          <a:p>
            <a:r>
              <a:rPr lang="en-US" dirty="0" smtClean="0"/>
              <a:t>Technology Enablement – Cloud</a:t>
            </a:r>
            <a:endParaRPr lang="en-US" dirty="0"/>
          </a:p>
        </p:txBody>
      </p:sp>
      <p:sp>
        <p:nvSpPr>
          <p:cNvPr id="34" name="Rectangle 33"/>
          <p:cNvSpPr/>
          <p:nvPr/>
        </p:nvSpPr>
        <p:spPr>
          <a:xfrm>
            <a:off x="-1121914" y="1218333"/>
            <a:ext cx="457200" cy="457200"/>
          </a:xfrm>
          <a:prstGeom prst="rect">
            <a:avLst/>
          </a:prstGeom>
          <a:solidFill>
            <a:srgbClr val="00338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latin typeface="Univers for KPMG" panose="020B0603020202020204" pitchFamily="34" charset="0"/>
              <a:cs typeface="Univers for KPMG Cond"/>
            </a:endParaRPr>
          </a:p>
        </p:txBody>
      </p:sp>
      <p:sp>
        <p:nvSpPr>
          <p:cNvPr id="35" name="Rectangle 34"/>
          <p:cNvSpPr/>
          <p:nvPr/>
        </p:nvSpPr>
        <p:spPr>
          <a:xfrm>
            <a:off x="-574263" y="1218333"/>
            <a:ext cx="457200" cy="457200"/>
          </a:xfrm>
          <a:prstGeom prst="rect">
            <a:avLst/>
          </a:prstGeom>
          <a:solidFill>
            <a:srgbClr val="005EB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latin typeface="Univers for KPMG" panose="020B0603020202020204" pitchFamily="34" charset="0"/>
              <a:cs typeface="Univers for KPMG Cond"/>
            </a:endParaRPr>
          </a:p>
        </p:txBody>
      </p:sp>
      <p:sp>
        <p:nvSpPr>
          <p:cNvPr id="36" name="Rectangle 35"/>
          <p:cNvSpPr/>
          <p:nvPr/>
        </p:nvSpPr>
        <p:spPr>
          <a:xfrm>
            <a:off x="-1121914" y="1750967"/>
            <a:ext cx="457200" cy="457200"/>
          </a:xfrm>
          <a:prstGeom prst="rect">
            <a:avLst/>
          </a:prstGeom>
          <a:solidFill>
            <a:srgbClr val="0091D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latin typeface="Univers for KPMG" panose="020B0603020202020204" pitchFamily="34" charset="0"/>
              <a:cs typeface="Univers for KPMG Cond"/>
            </a:endParaRPr>
          </a:p>
        </p:txBody>
      </p:sp>
      <p:sp>
        <p:nvSpPr>
          <p:cNvPr id="37" name="Rectangle 36"/>
          <p:cNvSpPr/>
          <p:nvPr/>
        </p:nvSpPr>
        <p:spPr>
          <a:xfrm>
            <a:off x="-568071" y="1750967"/>
            <a:ext cx="457200" cy="457200"/>
          </a:xfrm>
          <a:prstGeom prst="rect">
            <a:avLst/>
          </a:prstGeom>
          <a:solidFill>
            <a:srgbClr val="48369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latin typeface="Univers for KPMG" panose="020B0603020202020204" pitchFamily="34" charset="0"/>
              <a:cs typeface="Univers for KPMG Cond"/>
            </a:endParaRPr>
          </a:p>
        </p:txBody>
      </p:sp>
      <p:sp>
        <p:nvSpPr>
          <p:cNvPr id="38" name="Rectangle 37"/>
          <p:cNvSpPr/>
          <p:nvPr/>
        </p:nvSpPr>
        <p:spPr>
          <a:xfrm>
            <a:off x="-1121914" y="2283601"/>
            <a:ext cx="457200" cy="457200"/>
          </a:xfrm>
          <a:prstGeom prst="rect">
            <a:avLst/>
          </a:prstGeom>
          <a:solidFill>
            <a:srgbClr val="470A6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latin typeface="Univers for KPMG" panose="020B0603020202020204" pitchFamily="34" charset="0"/>
              <a:cs typeface="Univers for KPMG Cond"/>
            </a:endParaRPr>
          </a:p>
        </p:txBody>
      </p:sp>
      <p:sp>
        <p:nvSpPr>
          <p:cNvPr id="39" name="Rectangle 38"/>
          <p:cNvSpPr/>
          <p:nvPr/>
        </p:nvSpPr>
        <p:spPr>
          <a:xfrm>
            <a:off x="-574263" y="2283601"/>
            <a:ext cx="457200" cy="457200"/>
          </a:xfrm>
          <a:prstGeom prst="rect">
            <a:avLst/>
          </a:prstGeom>
          <a:solidFill>
            <a:srgbClr val="6D207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latin typeface="Univers for KPMG" panose="020B0603020202020204" pitchFamily="34" charset="0"/>
              <a:cs typeface="Univers for KPMG Cond"/>
            </a:endParaRPr>
          </a:p>
        </p:txBody>
      </p:sp>
      <p:sp>
        <p:nvSpPr>
          <p:cNvPr id="40" name="Rectangle 39"/>
          <p:cNvSpPr/>
          <p:nvPr/>
        </p:nvSpPr>
        <p:spPr>
          <a:xfrm>
            <a:off x="-1121914" y="2816235"/>
            <a:ext cx="457200" cy="457200"/>
          </a:xfrm>
          <a:prstGeom prst="rect">
            <a:avLst/>
          </a:prstGeom>
          <a:solidFill>
            <a:srgbClr val="00A3A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latin typeface="Univers for KPMG" panose="020B0603020202020204" pitchFamily="34" charset="0"/>
              <a:cs typeface="Univers for KPMG Cond"/>
            </a:endParaRPr>
          </a:p>
        </p:txBody>
      </p:sp>
      <p:sp>
        <p:nvSpPr>
          <p:cNvPr id="41" name="Rectangle 40"/>
          <p:cNvSpPr/>
          <p:nvPr/>
        </p:nvSpPr>
        <p:spPr>
          <a:xfrm>
            <a:off x="-574263" y="2816235"/>
            <a:ext cx="457200" cy="457200"/>
          </a:xfrm>
          <a:prstGeom prst="rect">
            <a:avLst/>
          </a:prstGeom>
          <a:solidFill>
            <a:srgbClr val="009A4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latin typeface="Univers for KPMG" panose="020B0603020202020204" pitchFamily="34" charset="0"/>
              <a:cs typeface="Univers for KPMG Cond"/>
            </a:endParaRPr>
          </a:p>
        </p:txBody>
      </p:sp>
      <p:sp>
        <p:nvSpPr>
          <p:cNvPr id="42" name="Rectangle 41"/>
          <p:cNvSpPr/>
          <p:nvPr/>
        </p:nvSpPr>
        <p:spPr>
          <a:xfrm>
            <a:off x="-1121914" y="3330104"/>
            <a:ext cx="457200" cy="457200"/>
          </a:xfrm>
          <a:prstGeom prst="rect">
            <a:avLst/>
          </a:prstGeom>
          <a:solidFill>
            <a:srgbClr val="43B02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latin typeface="Univers for KPMG" panose="020B0603020202020204" pitchFamily="34" charset="0"/>
              <a:cs typeface="Univers for KPMG Cond"/>
            </a:endParaRPr>
          </a:p>
        </p:txBody>
      </p:sp>
      <p:sp>
        <p:nvSpPr>
          <p:cNvPr id="43" name="Rectangle 42"/>
          <p:cNvSpPr/>
          <p:nvPr/>
        </p:nvSpPr>
        <p:spPr>
          <a:xfrm>
            <a:off x="-578173" y="3348869"/>
            <a:ext cx="457200" cy="457200"/>
          </a:xfrm>
          <a:prstGeom prst="rect">
            <a:avLst/>
          </a:prstGeom>
          <a:solidFill>
            <a:srgbClr val="EAAA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latin typeface="Univers for KPMG" panose="020B0603020202020204" pitchFamily="34" charset="0"/>
              <a:cs typeface="Univers for KPMG Cond"/>
            </a:endParaRPr>
          </a:p>
        </p:txBody>
      </p:sp>
      <p:sp>
        <p:nvSpPr>
          <p:cNvPr id="44" name="Rectangle 43"/>
          <p:cNvSpPr/>
          <p:nvPr/>
        </p:nvSpPr>
        <p:spPr>
          <a:xfrm>
            <a:off x="-1121914" y="3843973"/>
            <a:ext cx="457200" cy="457200"/>
          </a:xfrm>
          <a:prstGeom prst="rect">
            <a:avLst/>
          </a:prstGeom>
          <a:solidFill>
            <a:srgbClr val="F68D2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latin typeface="Univers for KPMG" panose="020B0603020202020204" pitchFamily="34" charset="0"/>
              <a:cs typeface="Univers for KPMG Cond"/>
            </a:endParaRPr>
          </a:p>
        </p:txBody>
      </p:sp>
      <p:sp>
        <p:nvSpPr>
          <p:cNvPr id="45" name="Rectangle 44"/>
          <p:cNvSpPr/>
          <p:nvPr/>
        </p:nvSpPr>
        <p:spPr>
          <a:xfrm>
            <a:off x="-578173" y="3843973"/>
            <a:ext cx="457200" cy="457200"/>
          </a:xfrm>
          <a:prstGeom prst="rect">
            <a:avLst/>
          </a:prstGeom>
          <a:solidFill>
            <a:srgbClr val="BC204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latin typeface="Univers for KPMG" panose="020B0603020202020204" pitchFamily="34" charset="0"/>
              <a:cs typeface="Univers for KPMG Cond"/>
            </a:endParaRPr>
          </a:p>
        </p:txBody>
      </p:sp>
      <p:sp>
        <p:nvSpPr>
          <p:cNvPr id="46" name="Rectangle 45"/>
          <p:cNvSpPr/>
          <p:nvPr/>
        </p:nvSpPr>
        <p:spPr>
          <a:xfrm>
            <a:off x="-1121914" y="4357842"/>
            <a:ext cx="457200" cy="457200"/>
          </a:xfrm>
          <a:prstGeom prst="rect">
            <a:avLst/>
          </a:prstGeom>
          <a:solidFill>
            <a:srgbClr val="C6007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latin typeface="Univers for KPMG" panose="020B0603020202020204" pitchFamily="34" charset="0"/>
              <a:cs typeface="Univers for KPMG Cond"/>
            </a:endParaRPr>
          </a:p>
        </p:txBody>
      </p:sp>
      <p:sp>
        <p:nvSpPr>
          <p:cNvPr id="22" name="Oval 21"/>
          <p:cNvSpPr/>
          <p:nvPr/>
        </p:nvSpPr>
        <p:spPr bwMode="ltGray">
          <a:xfrm>
            <a:off x="2829437" y="1626353"/>
            <a:ext cx="2805830" cy="2805830"/>
          </a:xfrm>
          <a:prstGeom prst="ellipse">
            <a:avLst/>
          </a:prstGeom>
          <a:solidFill>
            <a:srgbClr val="00A3A1"/>
          </a:solidFill>
          <a:ln w="25400" cap="flat" cmpd="sng" algn="ctr">
            <a:noFill/>
            <a:prstDash val="solid"/>
          </a:ln>
          <a:effectLst/>
        </p:spPr>
        <p:txBody>
          <a:bodyPr rtlCol="0" anchor="ctr"/>
          <a:lstStyle/>
          <a:p>
            <a:pPr marL="0" marR="0" lvl="0" indent="0" algn="ctr" defTabSz="1306220" eaLnBrk="1" fontAlgn="auto" latinLnBrk="0" hangingPunct="1">
              <a:lnSpc>
                <a:spcPct val="100000"/>
              </a:lnSpc>
              <a:spcBef>
                <a:spcPts val="0"/>
              </a:spcBef>
              <a:spcAft>
                <a:spcPts val="0"/>
              </a:spcAft>
              <a:buClrTx/>
              <a:buSzTx/>
              <a:buFontTx/>
              <a:buNone/>
              <a:tabLst/>
              <a:defRPr/>
            </a:pPr>
            <a:endParaRPr kumimoji="0" lang="en-US" sz="2600" b="0" i="0" u="none" strike="noStrike" kern="0" cap="none" spc="0" normalizeH="0" baseline="0" noProof="0" smtClean="0">
              <a:ln>
                <a:noFill/>
              </a:ln>
              <a:solidFill>
                <a:srgbClr val="FFFFFF"/>
              </a:solidFill>
              <a:effectLst/>
              <a:uLnTx/>
              <a:uFillTx/>
              <a:latin typeface="Calibri"/>
              <a:ea typeface="+mn-ea"/>
              <a:cs typeface="+mn-cs"/>
            </a:endParaRPr>
          </a:p>
        </p:txBody>
      </p:sp>
      <p:sp>
        <p:nvSpPr>
          <p:cNvPr id="23" name="Oval 22"/>
          <p:cNvSpPr/>
          <p:nvPr/>
        </p:nvSpPr>
        <p:spPr bwMode="ltGray">
          <a:xfrm>
            <a:off x="2994486" y="1791402"/>
            <a:ext cx="2475732" cy="2475732"/>
          </a:xfrm>
          <a:prstGeom prst="ellipse">
            <a:avLst/>
          </a:prstGeom>
          <a:solidFill>
            <a:srgbClr val="00A3A1"/>
          </a:solidFill>
          <a:ln w="101600" cap="flat" cmpd="sng" algn="ctr">
            <a:solidFill>
              <a:srgbClr val="43B02A"/>
            </a:solidFill>
            <a:prstDash val="solid"/>
          </a:ln>
          <a:effectLst/>
        </p:spPr>
        <p:txBody>
          <a:bodyPr rtlCol="0" anchor="ctr"/>
          <a:lstStyle/>
          <a:p>
            <a:pPr marL="0" marR="0" lvl="0" indent="0" algn="ctr" defTabSz="1306220" eaLnBrk="1" fontAlgn="auto" latinLnBrk="0" hangingPunct="1">
              <a:lnSpc>
                <a:spcPct val="100000"/>
              </a:lnSpc>
              <a:spcBef>
                <a:spcPts val="0"/>
              </a:spcBef>
              <a:spcAft>
                <a:spcPts val="0"/>
              </a:spcAft>
              <a:buClrTx/>
              <a:buSzTx/>
              <a:buFontTx/>
              <a:buNone/>
              <a:tabLst/>
              <a:defRPr/>
            </a:pPr>
            <a:endParaRPr kumimoji="0" lang="en-US" sz="2600" b="0" i="0" u="none" strike="noStrike" kern="0" cap="none" spc="0" normalizeH="0" baseline="0" noProof="0" smtClean="0">
              <a:ln>
                <a:noFill/>
              </a:ln>
              <a:solidFill>
                <a:srgbClr val="FFFFFF"/>
              </a:solidFill>
              <a:effectLst/>
              <a:uLnTx/>
              <a:uFillTx/>
              <a:latin typeface="Calibri"/>
              <a:ea typeface="+mn-ea"/>
              <a:cs typeface="+mn-cs"/>
            </a:endParaRPr>
          </a:p>
        </p:txBody>
      </p:sp>
      <p:sp>
        <p:nvSpPr>
          <p:cNvPr id="24" name="Block Arc 23"/>
          <p:cNvSpPr/>
          <p:nvPr/>
        </p:nvSpPr>
        <p:spPr bwMode="ltGray">
          <a:xfrm rot="5400000">
            <a:off x="2994486" y="1791402"/>
            <a:ext cx="2475732" cy="2475732"/>
          </a:xfrm>
          <a:prstGeom prst="blockArc">
            <a:avLst>
              <a:gd name="adj1" fmla="val 10800000"/>
              <a:gd name="adj2" fmla="val 8050311"/>
              <a:gd name="adj3" fmla="val 0"/>
            </a:avLst>
          </a:prstGeom>
          <a:solidFill>
            <a:srgbClr val="8FCF4C">
              <a:lumMod val="75000"/>
            </a:srgbClr>
          </a:solidFill>
          <a:ln w="101600" cap="flat" cmpd="sng" algn="ctr">
            <a:solidFill>
              <a:sysClr val="window" lastClr="FFFFFF"/>
            </a:solidFill>
            <a:prstDash val="solid"/>
          </a:ln>
          <a:effectLst/>
        </p:spPr>
        <p:txBody>
          <a:bodyPr rtlCol="0" anchor="ctr"/>
          <a:lstStyle/>
          <a:p>
            <a:pPr marL="0" marR="0" lvl="0" indent="0" algn="ctr" defTabSz="1306220" eaLnBrk="1" fontAlgn="auto" latinLnBrk="0" hangingPunct="1">
              <a:lnSpc>
                <a:spcPct val="100000"/>
              </a:lnSpc>
              <a:spcBef>
                <a:spcPts val="0"/>
              </a:spcBef>
              <a:spcAft>
                <a:spcPts val="0"/>
              </a:spcAft>
              <a:buClrTx/>
              <a:buSzTx/>
              <a:buFontTx/>
              <a:buNone/>
              <a:tabLst/>
              <a:defRPr/>
            </a:pPr>
            <a:endParaRPr kumimoji="0" lang="en-US" sz="2600" b="0" i="0" u="none" strike="noStrike" kern="0" cap="none" spc="0" normalizeH="0" baseline="0" noProof="0" smtClean="0">
              <a:ln>
                <a:noFill/>
              </a:ln>
              <a:solidFill>
                <a:srgbClr val="FFFFFF"/>
              </a:solidFill>
              <a:effectLst/>
              <a:uLnTx/>
              <a:uFillTx/>
              <a:latin typeface="Calibri"/>
              <a:ea typeface="+mn-ea"/>
              <a:cs typeface="+mn-cs"/>
            </a:endParaRPr>
          </a:p>
        </p:txBody>
      </p:sp>
      <p:sp>
        <p:nvSpPr>
          <p:cNvPr id="25" name="TextBox 24"/>
          <p:cNvSpPr txBox="1"/>
          <p:nvPr/>
        </p:nvSpPr>
        <p:spPr>
          <a:xfrm>
            <a:off x="3223534" y="2389765"/>
            <a:ext cx="2017636" cy="1279004"/>
          </a:xfrm>
          <a:prstGeom prst="rect">
            <a:avLst/>
          </a:prstGeom>
          <a:noFill/>
        </p:spPr>
        <p:txBody>
          <a:bodyPr wrap="square" rtlCol="0" anchor="ctr" anchorCtr="0">
            <a:spAutoFit/>
          </a:bodyPr>
          <a:lstStyle/>
          <a:p>
            <a:pPr algn="ctr" defTabSz="1306220">
              <a:lnSpc>
                <a:spcPct val="80000"/>
              </a:lnSpc>
            </a:pPr>
            <a:r>
              <a:rPr lang="en-US" sz="3200" b="1" dirty="0" smtClean="0">
                <a:solidFill>
                  <a:srgbClr val="FFFFFF"/>
                </a:solidFill>
                <a:cs typeface="Arial" panose="020B0604020202020204" pitchFamily="34" charset="0"/>
              </a:rPr>
              <a:t>90% of servers on Cloud</a:t>
            </a:r>
            <a:endParaRPr lang="en-US" sz="2400" b="1" dirty="0">
              <a:solidFill>
                <a:srgbClr val="FFFFFF"/>
              </a:solidFill>
              <a:cs typeface="Arial" panose="020B0604020202020204" pitchFamily="34" charset="0"/>
            </a:endParaRPr>
          </a:p>
        </p:txBody>
      </p:sp>
      <p:pic>
        <p:nvPicPr>
          <p:cNvPr id="30" name="Picture 29"/>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91015" y="1331798"/>
            <a:ext cx="1330046" cy="1330042"/>
          </a:xfrm>
          <a:prstGeom prst="rect">
            <a:avLst/>
          </a:prstGeom>
        </p:spPr>
      </p:pic>
      <p:sp>
        <p:nvSpPr>
          <p:cNvPr id="32" name="TextBox 31"/>
          <p:cNvSpPr txBox="1"/>
          <p:nvPr/>
        </p:nvSpPr>
        <p:spPr>
          <a:xfrm>
            <a:off x="6010998" y="1443190"/>
            <a:ext cx="5188651" cy="615553"/>
          </a:xfrm>
          <a:prstGeom prst="rect">
            <a:avLst/>
          </a:prstGeom>
          <a:noFill/>
        </p:spPr>
        <p:txBody>
          <a:bodyPr wrap="square" lIns="0" tIns="0" rIns="0" bIns="0" rtlCol="0">
            <a:spAutoFit/>
          </a:bodyPr>
          <a:lstStyle/>
          <a:p>
            <a:r>
              <a:rPr lang="en-US" sz="4000" b="1" dirty="0" smtClean="0">
                <a:solidFill>
                  <a:srgbClr val="6D2077"/>
                </a:solidFill>
                <a:latin typeface="+mj-lt"/>
                <a:cs typeface="Arial" pitchFamily="34" charset="0"/>
              </a:rPr>
              <a:t>Over 200,000 servers</a:t>
            </a:r>
            <a:endParaRPr lang="en-GB" sz="4000" b="1" dirty="0" smtClean="0">
              <a:solidFill>
                <a:srgbClr val="6D2077"/>
              </a:solidFill>
              <a:latin typeface="+mj-lt"/>
              <a:cs typeface="Arial" pitchFamily="34" charset="0"/>
            </a:endParaRPr>
          </a:p>
        </p:txBody>
      </p:sp>
      <p:sp>
        <p:nvSpPr>
          <p:cNvPr id="33" name="TextBox 32"/>
          <p:cNvSpPr txBox="1"/>
          <p:nvPr/>
        </p:nvSpPr>
        <p:spPr>
          <a:xfrm>
            <a:off x="6062755" y="2057879"/>
            <a:ext cx="3359851" cy="215444"/>
          </a:xfrm>
          <a:prstGeom prst="rect">
            <a:avLst/>
          </a:prstGeom>
          <a:noFill/>
        </p:spPr>
        <p:txBody>
          <a:bodyPr wrap="square" lIns="0" tIns="0" rIns="0" bIns="0" rtlCol="0">
            <a:spAutoFit/>
          </a:bodyPr>
          <a:lstStyle/>
          <a:p>
            <a:r>
              <a:rPr lang="en-US" sz="1400" dirty="0" smtClean="0">
                <a:latin typeface="+mj-lt"/>
                <a:cs typeface="Arial" pitchFamily="34" charset="0"/>
              </a:rPr>
              <a:t>are owned by Goldman Sachs;</a:t>
            </a:r>
            <a:endParaRPr lang="en-GB" sz="1400" dirty="0" smtClean="0">
              <a:latin typeface="+mj-lt"/>
              <a:cs typeface="Arial" pitchFamily="34" charset="0"/>
            </a:endParaRPr>
          </a:p>
        </p:txBody>
      </p:sp>
      <p:sp>
        <p:nvSpPr>
          <p:cNvPr id="47" name="TextBox 46"/>
          <p:cNvSpPr txBox="1"/>
          <p:nvPr/>
        </p:nvSpPr>
        <p:spPr>
          <a:xfrm>
            <a:off x="6010998" y="2373689"/>
            <a:ext cx="1142863" cy="615553"/>
          </a:xfrm>
          <a:prstGeom prst="rect">
            <a:avLst/>
          </a:prstGeom>
          <a:noFill/>
        </p:spPr>
        <p:txBody>
          <a:bodyPr wrap="square" lIns="0" tIns="0" rIns="0" bIns="0" rtlCol="0">
            <a:spAutoFit/>
          </a:bodyPr>
          <a:lstStyle/>
          <a:p>
            <a:r>
              <a:rPr lang="en-US" sz="4000" b="1" dirty="0" smtClean="0">
                <a:solidFill>
                  <a:srgbClr val="6D2077"/>
                </a:solidFill>
                <a:latin typeface="+mj-lt"/>
                <a:cs typeface="Arial" pitchFamily="34" charset="0"/>
              </a:rPr>
              <a:t>90%</a:t>
            </a:r>
            <a:endParaRPr lang="en-GB" sz="4000" b="1" dirty="0" smtClean="0">
              <a:solidFill>
                <a:srgbClr val="6D2077"/>
              </a:solidFill>
              <a:latin typeface="+mj-lt"/>
              <a:cs typeface="Arial" pitchFamily="34" charset="0"/>
            </a:endParaRPr>
          </a:p>
        </p:txBody>
      </p:sp>
      <p:sp>
        <p:nvSpPr>
          <p:cNvPr id="48" name="TextBox 47"/>
          <p:cNvSpPr txBox="1"/>
          <p:nvPr/>
        </p:nvSpPr>
        <p:spPr>
          <a:xfrm>
            <a:off x="6062755" y="2993122"/>
            <a:ext cx="3359851" cy="215444"/>
          </a:xfrm>
          <a:prstGeom prst="rect">
            <a:avLst/>
          </a:prstGeom>
          <a:noFill/>
        </p:spPr>
        <p:txBody>
          <a:bodyPr wrap="square" lIns="0" tIns="0" rIns="0" bIns="0" rtlCol="0">
            <a:spAutoFit/>
          </a:bodyPr>
          <a:lstStyle/>
          <a:p>
            <a:r>
              <a:rPr lang="en-US" sz="1400" dirty="0" smtClean="0">
                <a:latin typeface="+mj-lt"/>
                <a:cs typeface="Arial" pitchFamily="34" charset="0"/>
              </a:rPr>
              <a:t>of which are hosted on the cloud</a:t>
            </a:r>
            <a:endParaRPr lang="en-GB" sz="1400" dirty="0" smtClean="0">
              <a:latin typeface="+mj-lt"/>
              <a:cs typeface="Arial" pitchFamily="34" charset="0"/>
            </a:endParaRPr>
          </a:p>
        </p:txBody>
      </p:sp>
      <p:sp>
        <p:nvSpPr>
          <p:cNvPr id="53" name="Freeform 81"/>
          <p:cNvSpPr>
            <a:spLocks/>
          </p:cNvSpPr>
          <p:nvPr/>
        </p:nvSpPr>
        <p:spPr bwMode="auto">
          <a:xfrm>
            <a:off x="6062755" y="3632404"/>
            <a:ext cx="3614806" cy="1663970"/>
          </a:xfrm>
          <a:custGeom>
            <a:avLst/>
            <a:gdLst/>
            <a:ahLst/>
            <a:cxnLst>
              <a:cxn ang="0">
                <a:pos x="1529" y="3"/>
              </a:cxn>
              <a:cxn ang="0">
                <a:pos x="1670" y="28"/>
              </a:cxn>
              <a:cxn ang="0">
                <a:pos x="1802" y="75"/>
              </a:cxn>
              <a:cxn ang="0">
                <a:pos x="1922" y="141"/>
              </a:cxn>
              <a:cxn ang="0">
                <a:pos x="2030" y="227"/>
              </a:cxn>
              <a:cxn ang="0">
                <a:pos x="2122" y="328"/>
              </a:cxn>
              <a:cxn ang="0">
                <a:pos x="2196" y="444"/>
              </a:cxn>
              <a:cxn ang="0">
                <a:pos x="2276" y="485"/>
              </a:cxn>
              <a:cxn ang="0">
                <a:pos x="2381" y="458"/>
              </a:cxn>
              <a:cxn ang="0">
                <a:pos x="2492" y="448"/>
              </a:cxn>
              <a:cxn ang="0">
                <a:pos x="2621" y="461"/>
              </a:cxn>
              <a:cxn ang="0">
                <a:pos x="2743" y="498"/>
              </a:cxn>
              <a:cxn ang="0">
                <a:pos x="2852" y="558"/>
              </a:cxn>
              <a:cxn ang="0">
                <a:pos x="2947" y="636"/>
              </a:cxn>
              <a:cxn ang="0">
                <a:pos x="3025" y="732"/>
              </a:cxn>
              <a:cxn ang="0">
                <a:pos x="3085" y="841"/>
              </a:cxn>
              <a:cxn ang="0">
                <a:pos x="3123" y="962"/>
              </a:cxn>
              <a:cxn ang="0">
                <a:pos x="3136" y="1092"/>
              </a:cxn>
              <a:cxn ang="0">
                <a:pos x="3123" y="1218"/>
              </a:cxn>
              <a:cxn ang="0">
                <a:pos x="3087" y="1337"/>
              </a:cxn>
              <a:cxn ang="0">
                <a:pos x="3031" y="1443"/>
              </a:cxn>
              <a:cxn ang="0">
                <a:pos x="2956" y="1538"/>
              </a:cxn>
              <a:cxn ang="0">
                <a:pos x="2866" y="1616"/>
              </a:cxn>
              <a:cxn ang="0">
                <a:pos x="2760" y="1677"/>
              </a:cxn>
              <a:cxn ang="0">
                <a:pos x="2644" y="1717"/>
              </a:cxn>
              <a:cxn ang="0">
                <a:pos x="2520" y="1734"/>
              </a:cxn>
              <a:cxn ang="0">
                <a:pos x="448" y="1736"/>
              </a:cxn>
              <a:cxn ang="0">
                <a:pos x="345" y="1724"/>
              </a:cxn>
              <a:cxn ang="0">
                <a:pos x="251" y="1691"/>
              </a:cxn>
              <a:cxn ang="0">
                <a:pos x="168" y="1638"/>
              </a:cxn>
              <a:cxn ang="0">
                <a:pos x="99" y="1568"/>
              </a:cxn>
              <a:cxn ang="0">
                <a:pos x="45" y="1485"/>
              </a:cxn>
              <a:cxn ang="0">
                <a:pos x="12" y="1391"/>
              </a:cxn>
              <a:cxn ang="0">
                <a:pos x="0" y="1288"/>
              </a:cxn>
              <a:cxn ang="0">
                <a:pos x="12" y="1186"/>
              </a:cxn>
              <a:cxn ang="0">
                <a:pos x="45" y="1091"/>
              </a:cxn>
              <a:cxn ang="0">
                <a:pos x="99" y="1008"/>
              </a:cxn>
              <a:cxn ang="0">
                <a:pos x="168" y="938"/>
              </a:cxn>
              <a:cxn ang="0">
                <a:pos x="251" y="886"/>
              </a:cxn>
              <a:cxn ang="0">
                <a:pos x="345" y="852"/>
              </a:cxn>
              <a:cxn ang="0">
                <a:pos x="448" y="840"/>
              </a:cxn>
              <a:cxn ang="0">
                <a:pos x="620" y="763"/>
              </a:cxn>
              <a:cxn ang="0">
                <a:pos x="646" y="617"/>
              </a:cxn>
              <a:cxn ang="0">
                <a:pos x="697" y="480"/>
              </a:cxn>
              <a:cxn ang="0">
                <a:pos x="770" y="356"/>
              </a:cxn>
              <a:cxn ang="0">
                <a:pos x="862" y="246"/>
              </a:cxn>
              <a:cxn ang="0">
                <a:pos x="972" y="154"/>
              </a:cxn>
              <a:cxn ang="0">
                <a:pos x="1096" y="81"/>
              </a:cxn>
              <a:cxn ang="0">
                <a:pos x="1232" y="30"/>
              </a:cxn>
              <a:cxn ang="0">
                <a:pos x="1379" y="3"/>
              </a:cxn>
            </a:cxnLst>
            <a:rect l="0" t="0" r="r" b="b"/>
            <a:pathLst>
              <a:path w="3136" h="1736">
                <a:moveTo>
                  <a:pt x="1456" y="0"/>
                </a:moveTo>
                <a:lnTo>
                  <a:pt x="1529" y="3"/>
                </a:lnTo>
                <a:lnTo>
                  <a:pt x="1601" y="13"/>
                </a:lnTo>
                <a:lnTo>
                  <a:pt x="1670" y="28"/>
                </a:lnTo>
                <a:lnTo>
                  <a:pt x="1737" y="49"/>
                </a:lnTo>
                <a:lnTo>
                  <a:pt x="1802" y="75"/>
                </a:lnTo>
                <a:lnTo>
                  <a:pt x="1863" y="105"/>
                </a:lnTo>
                <a:lnTo>
                  <a:pt x="1922" y="141"/>
                </a:lnTo>
                <a:lnTo>
                  <a:pt x="1977" y="182"/>
                </a:lnTo>
                <a:lnTo>
                  <a:pt x="2030" y="227"/>
                </a:lnTo>
                <a:lnTo>
                  <a:pt x="2077" y="276"/>
                </a:lnTo>
                <a:lnTo>
                  <a:pt x="2122" y="328"/>
                </a:lnTo>
                <a:lnTo>
                  <a:pt x="2161" y="384"/>
                </a:lnTo>
                <a:lnTo>
                  <a:pt x="2196" y="444"/>
                </a:lnTo>
                <a:lnTo>
                  <a:pt x="2226" y="506"/>
                </a:lnTo>
                <a:lnTo>
                  <a:pt x="2276" y="485"/>
                </a:lnTo>
                <a:lnTo>
                  <a:pt x="2327" y="470"/>
                </a:lnTo>
                <a:lnTo>
                  <a:pt x="2381" y="458"/>
                </a:lnTo>
                <a:lnTo>
                  <a:pt x="2436" y="450"/>
                </a:lnTo>
                <a:lnTo>
                  <a:pt x="2492" y="448"/>
                </a:lnTo>
                <a:lnTo>
                  <a:pt x="2557" y="452"/>
                </a:lnTo>
                <a:lnTo>
                  <a:pt x="2621" y="461"/>
                </a:lnTo>
                <a:lnTo>
                  <a:pt x="2683" y="477"/>
                </a:lnTo>
                <a:lnTo>
                  <a:pt x="2743" y="498"/>
                </a:lnTo>
                <a:lnTo>
                  <a:pt x="2799" y="525"/>
                </a:lnTo>
                <a:lnTo>
                  <a:pt x="2852" y="558"/>
                </a:lnTo>
                <a:lnTo>
                  <a:pt x="2902" y="595"/>
                </a:lnTo>
                <a:lnTo>
                  <a:pt x="2947" y="636"/>
                </a:lnTo>
                <a:lnTo>
                  <a:pt x="2989" y="683"/>
                </a:lnTo>
                <a:lnTo>
                  <a:pt x="3025" y="732"/>
                </a:lnTo>
                <a:lnTo>
                  <a:pt x="3058" y="785"/>
                </a:lnTo>
                <a:lnTo>
                  <a:pt x="3085" y="841"/>
                </a:lnTo>
                <a:lnTo>
                  <a:pt x="3107" y="900"/>
                </a:lnTo>
                <a:lnTo>
                  <a:pt x="3123" y="962"/>
                </a:lnTo>
                <a:lnTo>
                  <a:pt x="3133" y="1026"/>
                </a:lnTo>
                <a:lnTo>
                  <a:pt x="3136" y="1092"/>
                </a:lnTo>
                <a:lnTo>
                  <a:pt x="3133" y="1156"/>
                </a:lnTo>
                <a:lnTo>
                  <a:pt x="3123" y="1218"/>
                </a:lnTo>
                <a:lnTo>
                  <a:pt x="3108" y="1279"/>
                </a:lnTo>
                <a:lnTo>
                  <a:pt x="3087" y="1337"/>
                </a:lnTo>
                <a:lnTo>
                  <a:pt x="3062" y="1391"/>
                </a:lnTo>
                <a:lnTo>
                  <a:pt x="3031" y="1443"/>
                </a:lnTo>
                <a:lnTo>
                  <a:pt x="2996" y="1492"/>
                </a:lnTo>
                <a:lnTo>
                  <a:pt x="2956" y="1538"/>
                </a:lnTo>
                <a:lnTo>
                  <a:pt x="2913" y="1579"/>
                </a:lnTo>
                <a:lnTo>
                  <a:pt x="2866" y="1616"/>
                </a:lnTo>
                <a:lnTo>
                  <a:pt x="2815" y="1648"/>
                </a:lnTo>
                <a:lnTo>
                  <a:pt x="2760" y="1677"/>
                </a:lnTo>
                <a:lnTo>
                  <a:pt x="2704" y="1699"/>
                </a:lnTo>
                <a:lnTo>
                  <a:pt x="2644" y="1717"/>
                </a:lnTo>
                <a:lnTo>
                  <a:pt x="2583" y="1729"/>
                </a:lnTo>
                <a:lnTo>
                  <a:pt x="2520" y="1734"/>
                </a:lnTo>
                <a:lnTo>
                  <a:pt x="2520" y="1736"/>
                </a:lnTo>
                <a:lnTo>
                  <a:pt x="448" y="1736"/>
                </a:lnTo>
                <a:lnTo>
                  <a:pt x="396" y="1733"/>
                </a:lnTo>
                <a:lnTo>
                  <a:pt x="345" y="1724"/>
                </a:lnTo>
                <a:lnTo>
                  <a:pt x="297" y="1710"/>
                </a:lnTo>
                <a:lnTo>
                  <a:pt x="251" y="1691"/>
                </a:lnTo>
                <a:lnTo>
                  <a:pt x="208" y="1666"/>
                </a:lnTo>
                <a:lnTo>
                  <a:pt x="168" y="1638"/>
                </a:lnTo>
                <a:lnTo>
                  <a:pt x="131" y="1605"/>
                </a:lnTo>
                <a:lnTo>
                  <a:pt x="99" y="1568"/>
                </a:lnTo>
                <a:lnTo>
                  <a:pt x="69" y="1528"/>
                </a:lnTo>
                <a:lnTo>
                  <a:pt x="45" y="1485"/>
                </a:lnTo>
                <a:lnTo>
                  <a:pt x="26" y="1439"/>
                </a:lnTo>
                <a:lnTo>
                  <a:pt x="12" y="1391"/>
                </a:lnTo>
                <a:lnTo>
                  <a:pt x="3" y="1340"/>
                </a:lnTo>
                <a:lnTo>
                  <a:pt x="0" y="1288"/>
                </a:lnTo>
                <a:lnTo>
                  <a:pt x="3" y="1236"/>
                </a:lnTo>
                <a:lnTo>
                  <a:pt x="12" y="1186"/>
                </a:lnTo>
                <a:lnTo>
                  <a:pt x="26" y="1137"/>
                </a:lnTo>
                <a:lnTo>
                  <a:pt x="45" y="1091"/>
                </a:lnTo>
                <a:lnTo>
                  <a:pt x="69" y="1048"/>
                </a:lnTo>
                <a:lnTo>
                  <a:pt x="99" y="1008"/>
                </a:lnTo>
                <a:lnTo>
                  <a:pt x="131" y="972"/>
                </a:lnTo>
                <a:lnTo>
                  <a:pt x="168" y="938"/>
                </a:lnTo>
                <a:lnTo>
                  <a:pt x="208" y="910"/>
                </a:lnTo>
                <a:lnTo>
                  <a:pt x="251" y="886"/>
                </a:lnTo>
                <a:lnTo>
                  <a:pt x="297" y="866"/>
                </a:lnTo>
                <a:lnTo>
                  <a:pt x="345" y="852"/>
                </a:lnTo>
                <a:lnTo>
                  <a:pt x="396" y="843"/>
                </a:lnTo>
                <a:lnTo>
                  <a:pt x="448" y="840"/>
                </a:lnTo>
                <a:lnTo>
                  <a:pt x="616" y="840"/>
                </a:lnTo>
                <a:lnTo>
                  <a:pt x="620" y="763"/>
                </a:lnTo>
                <a:lnTo>
                  <a:pt x="630" y="689"/>
                </a:lnTo>
                <a:lnTo>
                  <a:pt x="646" y="617"/>
                </a:lnTo>
                <a:lnTo>
                  <a:pt x="669" y="547"/>
                </a:lnTo>
                <a:lnTo>
                  <a:pt x="697" y="480"/>
                </a:lnTo>
                <a:lnTo>
                  <a:pt x="731" y="416"/>
                </a:lnTo>
                <a:lnTo>
                  <a:pt x="770" y="356"/>
                </a:lnTo>
                <a:lnTo>
                  <a:pt x="813" y="298"/>
                </a:lnTo>
                <a:lnTo>
                  <a:pt x="862" y="246"/>
                </a:lnTo>
                <a:lnTo>
                  <a:pt x="915" y="197"/>
                </a:lnTo>
                <a:lnTo>
                  <a:pt x="972" y="154"/>
                </a:lnTo>
                <a:lnTo>
                  <a:pt x="1033" y="115"/>
                </a:lnTo>
                <a:lnTo>
                  <a:pt x="1096" y="81"/>
                </a:lnTo>
                <a:lnTo>
                  <a:pt x="1163" y="53"/>
                </a:lnTo>
                <a:lnTo>
                  <a:pt x="1232" y="30"/>
                </a:lnTo>
                <a:lnTo>
                  <a:pt x="1305" y="14"/>
                </a:lnTo>
                <a:lnTo>
                  <a:pt x="1379" y="3"/>
                </a:lnTo>
                <a:lnTo>
                  <a:pt x="1456" y="0"/>
                </a:lnTo>
                <a:close/>
              </a:path>
            </a:pathLst>
          </a:custGeom>
          <a:solidFill>
            <a:srgbClr val="00338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de-DE">
              <a:solidFill>
                <a:srgbClr val="00338D"/>
              </a:solidFill>
            </a:endParaRPr>
          </a:p>
        </p:txBody>
      </p:sp>
      <p:sp>
        <p:nvSpPr>
          <p:cNvPr id="54" name="Freeform 111"/>
          <p:cNvSpPr>
            <a:spLocks noEditPoints="1"/>
          </p:cNvSpPr>
          <p:nvPr/>
        </p:nvSpPr>
        <p:spPr bwMode="auto">
          <a:xfrm>
            <a:off x="7365339" y="3804999"/>
            <a:ext cx="582150" cy="533008"/>
          </a:xfrm>
          <a:custGeom>
            <a:avLst/>
            <a:gdLst/>
            <a:ahLst/>
            <a:cxnLst>
              <a:cxn ang="0">
                <a:pos x="168" y="1792"/>
              </a:cxn>
              <a:cxn ang="0">
                <a:pos x="168" y="2128"/>
              </a:cxn>
              <a:cxn ang="0">
                <a:pos x="2968" y="2128"/>
              </a:cxn>
              <a:cxn ang="0">
                <a:pos x="2968" y="1792"/>
              </a:cxn>
              <a:cxn ang="0">
                <a:pos x="168" y="1792"/>
              </a:cxn>
              <a:cxn ang="0">
                <a:pos x="168" y="168"/>
              </a:cxn>
              <a:cxn ang="0">
                <a:pos x="168" y="1624"/>
              </a:cxn>
              <a:cxn ang="0">
                <a:pos x="2968" y="1624"/>
              </a:cxn>
              <a:cxn ang="0">
                <a:pos x="2968" y="168"/>
              </a:cxn>
              <a:cxn ang="0">
                <a:pos x="168" y="168"/>
              </a:cxn>
              <a:cxn ang="0">
                <a:pos x="168" y="0"/>
              </a:cxn>
              <a:cxn ang="0">
                <a:pos x="2968" y="0"/>
              </a:cxn>
              <a:cxn ang="0">
                <a:pos x="2998" y="3"/>
              </a:cxn>
              <a:cxn ang="0">
                <a:pos x="3027" y="11"/>
              </a:cxn>
              <a:cxn ang="0">
                <a:pos x="3053" y="23"/>
              </a:cxn>
              <a:cxn ang="0">
                <a:pos x="3077" y="40"/>
              </a:cxn>
              <a:cxn ang="0">
                <a:pos x="3096" y="59"/>
              </a:cxn>
              <a:cxn ang="0">
                <a:pos x="3113" y="83"/>
              </a:cxn>
              <a:cxn ang="0">
                <a:pos x="3125" y="109"/>
              </a:cxn>
              <a:cxn ang="0">
                <a:pos x="3133" y="138"/>
              </a:cxn>
              <a:cxn ang="0">
                <a:pos x="3136" y="168"/>
              </a:cxn>
              <a:cxn ang="0">
                <a:pos x="3136" y="2296"/>
              </a:cxn>
              <a:cxn ang="0">
                <a:pos x="3133" y="2326"/>
              </a:cxn>
              <a:cxn ang="0">
                <a:pos x="3125" y="2354"/>
              </a:cxn>
              <a:cxn ang="0">
                <a:pos x="3113" y="2380"/>
              </a:cxn>
              <a:cxn ang="0">
                <a:pos x="3096" y="2404"/>
              </a:cxn>
              <a:cxn ang="0">
                <a:pos x="3077" y="2425"/>
              </a:cxn>
              <a:cxn ang="0">
                <a:pos x="3053" y="2441"/>
              </a:cxn>
              <a:cxn ang="0">
                <a:pos x="3027" y="2453"/>
              </a:cxn>
              <a:cxn ang="0">
                <a:pos x="2998" y="2462"/>
              </a:cxn>
              <a:cxn ang="0">
                <a:pos x="2968" y="2464"/>
              </a:cxn>
              <a:cxn ang="0">
                <a:pos x="1904" y="2464"/>
              </a:cxn>
              <a:cxn ang="0">
                <a:pos x="1904" y="2968"/>
              </a:cxn>
              <a:cxn ang="0">
                <a:pos x="2520" y="2968"/>
              </a:cxn>
              <a:cxn ang="0">
                <a:pos x="2520" y="3136"/>
              </a:cxn>
              <a:cxn ang="0">
                <a:pos x="616" y="3136"/>
              </a:cxn>
              <a:cxn ang="0">
                <a:pos x="616" y="2968"/>
              </a:cxn>
              <a:cxn ang="0">
                <a:pos x="1232" y="2968"/>
              </a:cxn>
              <a:cxn ang="0">
                <a:pos x="1232" y="2464"/>
              </a:cxn>
              <a:cxn ang="0">
                <a:pos x="168" y="2464"/>
              </a:cxn>
              <a:cxn ang="0">
                <a:pos x="138" y="2462"/>
              </a:cxn>
              <a:cxn ang="0">
                <a:pos x="109" y="2453"/>
              </a:cxn>
              <a:cxn ang="0">
                <a:pos x="83" y="2441"/>
              </a:cxn>
              <a:cxn ang="0">
                <a:pos x="59" y="2425"/>
              </a:cxn>
              <a:cxn ang="0">
                <a:pos x="40" y="2404"/>
              </a:cxn>
              <a:cxn ang="0">
                <a:pos x="23" y="2380"/>
              </a:cxn>
              <a:cxn ang="0">
                <a:pos x="11" y="2354"/>
              </a:cxn>
              <a:cxn ang="0">
                <a:pos x="3" y="2326"/>
              </a:cxn>
              <a:cxn ang="0">
                <a:pos x="0" y="2296"/>
              </a:cxn>
              <a:cxn ang="0">
                <a:pos x="0" y="168"/>
              </a:cxn>
              <a:cxn ang="0">
                <a:pos x="2" y="137"/>
              </a:cxn>
              <a:cxn ang="0">
                <a:pos x="8" y="107"/>
              </a:cxn>
              <a:cxn ang="0">
                <a:pos x="19" y="82"/>
              </a:cxn>
              <a:cxn ang="0">
                <a:pos x="32" y="61"/>
              </a:cxn>
              <a:cxn ang="0">
                <a:pos x="50" y="42"/>
              </a:cxn>
              <a:cxn ang="0">
                <a:pos x="69" y="27"/>
              </a:cxn>
              <a:cxn ang="0">
                <a:pos x="91" y="15"/>
              </a:cxn>
              <a:cxn ang="0">
                <a:pos x="115" y="6"/>
              </a:cxn>
              <a:cxn ang="0">
                <a:pos x="141" y="2"/>
              </a:cxn>
              <a:cxn ang="0">
                <a:pos x="168" y="0"/>
              </a:cxn>
            </a:cxnLst>
            <a:rect l="0" t="0" r="r" b="b"/>
            <a:pathLst>
              <a:path w="3136" h="3136">
                <a:moveTo>
                  <a:pt x="168" y="1792"/>
                </a:moveTo>
                <a:lnTo>
                  <a:pt x="168" y="2128"/>
                </a:lnTo>
                <a:lnTo>
                  <a:pt x="2968" y="2128"/>
                </a:lnTo>
                <a:lnTo>
                  <a:pt x="2968" y="1792"/>
                </a:lnTo>
                <a:lnTo>
                  <a:pt x="168" y="1792"/>
                </a:lnTo>
                <a:close/>
                <a:moveTo>
                  <a:pt x="168" y="168"/>
                </a:moveTo>
                <a:lnTo>
                  <a:pt x="168" y="1624"/>
                </a:lnTo>
                <a:lnTo>
                  <a:pt x="2968" y="1624"/>
                </a:lnTo>
                <a:lnTo>
                  <a:pt x="2968" y="168"/>
                </a:lnTo>
                <a:lnTo>
                  <a:pt x="168" y="168"/>
                </a:lnTo>
                <a:close/>
                <a:moveTo>
                  <a:pt x="168" y="0"/>
                </a:moveTo>
                <a:lnTo>
                  <a:pt x="2968" y="0"/>
                </a:lnTo>
                <a:lnTo>
                  <a:pt x="2998" y="3"/>
                </a:lnTo>
                <a:lnTo>
                  <a:pt x="3027" y="11"/>
                </a:lnTo>
                <a:lnTo>
                  <a:pt x="3053" y="23"/>
                </a:lnTo>
                <a:lnTo>
                  <a:pt x="3077" y="40"/>
                </a:lnTo>
                <a:lnTo>
                  <a:pt x="3096" y="59"/>
                </a:lnTo>
                <a:lnTo>
                  <a:pt x="3113" y="83"/>
                </a:lnTo>
                <a:lnTo>
                  <a:pt x="3125" y="109"/>
                </a:lnTo>
                <a:lnTo>
                  <a:pt x="3133" y="138"/>
                </a:lnTo>
                <a:lnTo>
                  <a:pt x="3136" y="168"/>
                </a:lnTo>
                <a:lnTo>
                  <a:pt x="3136" y="2296"/>
                </a:lnTo>
                <a:lnTo>
                  <a:pt x="3133" y="2326"/>
                </a:lnTo>
                <a:lnTo>
                  <a:pt x="3125" y="2354"/>
                </a:lnTo>
                <a:lnTo>
                  <a:pt x="3113" y="2380"/>
                </a:lnTo>
                <a:lnTo>
                  <a:pt x="3096" y="2404"/>
                </a:lnTo>
                <a:lnTo>
                  <a:pt x="3077" y="2425"/>
                </a:lnTo>
                <a:lnTo>
                  <a:pt x="3053" y="2441"/>
                </a:lnTo>
                <a:lnTo>
                  <a:pt x="3027" y="2453"/>
                </a:lnTo>
                <a:lnTo>
                  <a:pt x="2998" y="2462"/>
                </a:lnTo>
                <a:lnTo>
                  <a:pt x="2968" y="2464"/>
                </a:lnTo>
                <a:lnTo>
                  <a:pt x="1904" y="2464"/>
                </a:lnTo>
                <a:lnTo>
                  <a:pt x="1904" y="2968"/>
                </a:lnTo>
                <a:lnTo>
                  <a:pt x="2520" y="2968"/>
                </a:lnTo>
                <a:lnTo>
                  <a:pt x="2520" y="3136"/>
                </a:lnTo>
                <a:lnTo>
                  <a:pt x="616" y="3136"/>
                </a:lnTo>
                <a:lnTo>
                  <a:pt x="616" y="2968"/>
                </a:lnTo>
                <a:lnTo>
                  <a:pt x="1232" y="2968"/>
                </a:lnTo>
                <a:lnTo>
                  <a:pt x="1232" y="2464"/>
                </a:lnTo>
                <a:lnTo>
                  <a:pt x="168" y="2464"/>
                </a:lnTo>
                <a:lnTo>
                  <a:pt x="138" y="2462"/>
                </a:lnTo>
                <a:lnTo>
                  <a:pt x="109" y="2453"/>
                </a:lnTo>
                <a:lnTo>
                  <a:pt x="83" y="2441"/>
                </a:lnTo>
                <a:lnTo>
                  <a:pt x="59" y="2425"/>
                </a:lnTo>
                <a:lnTo>
                  <a:pt x="40" y="2404"/>
                </a:lnTo>
                <a:lnTo>
                  <a:pt x="23" y="2380"/>
                </a:lnTo>
                <a:lnTo>
                  <a:pt x="11" y="2354"/>
                </a:lnTo>
                <a:lnTo>
                  <a:pt x="3" y="2326"/>
                </a:lnTo>
                <a:lnTo>
                  <a:pt x="0" y="2296"/>
                </a:lnTo>
                <a:lnTo>
                  <a:pt x="0" y="168"/>
                </a:lnTo>
                <a:lnTo>
                  <a:pt x="2" y="137"/>
                </a:lnTo>
                <a:lnTo>
                  <a:pt x="8" y="107"/>
                </a:lnTo>
                <a:lnTo>
                  <a:pt x="19" y="82"/>
                </a:lnTo>
                <a:lnTo>
                  <a:pt x="32" y="61"/>
                </a:lnTo>
                <a:lnTo>
                  <a:pt x="50" y="42"/>
                </a:lnTo>
                <a:lnTo>
                  <a:pt x="69" y="27"/>
                </a:lnTo>
                <a:lnTo>
                  <a:pt x="91" y="15"/>
                </a:lnTo>
                <a:lnTo>
                  <a:pt x="115" y="6"/>
                </a:lnTo>
                <a:lnTo>
                  <a:pt x="141" y="2"/>
                </a:lnTo>
                <a:lnTo>
                  <a:pt x="168"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de-DE">
              <a:solidFill>
                <a:srgbClr val="00338D"/>
              </a:solidFill>
            </a:endParaRPr>
          </a:p>
        </p:txBody>
      </p:sp>
      <p:sp>
        <p:nvSpPr>
          <p:cNvPr id="55" name="TextBox 54"/>
          <p:cNvSpPr txBox="1"/>
          <p:nvPr/>
        </p:nvSpPr>
        <p:spPr>
          <a:xfrm>
            <a:off x="6190232" y="4638734"/>
            <a:ext cx="3359851" cy="276999"/>
          </a:xfrm>
          <a:prstGeom prst="rect">
            <a:avLst/>
          </a:prstGeom>
          <a:noFill/>
        </p:spPr>
        <p:txBody>
          <a:bodyPr wrap="square" lIns="0" tIns="0" rIns="0" bIns="0" rtlCol="0">
            <a:spAutoFit/>
          </a:bodyPr>
          <a:lstStyle/>
          <a:p>
            <a:pPr algn="ctr"/>
            <a:r>
              <a:rPr lang="en-US" b="1" dirty="0" smtClean="0">
                <a:solidFill>
                  <a:schemeClr val="bg1"/>
                </a:solidFill>
                <a:latin typeface="+mj-lt"/>
                <a:cs typeface="Arial" pitchFamily="34" charset="0"/>
              </a:rPr>
              <a:t>100% virtual desktops</a:t>
            </a:r>
            <a:endParaRPr lang="en-GB" b="1" dirty="0" smtClean="0">
              <a:solidFill>
                <a:schemeClr val="bg1"/>
              </a:solidFill>
              <a:latin typeface="+mj-lt"/>
              <a:cs typeface="Arial" pitchFamily="34" charset="0"/>
            </a:endParaRPr>
          </a:p>
        </p:txBody>
      </p:sp>
      <p:sp>
        <p:nvSpPr>
          <p:cNvPr id="49" name="Rectangle 48">
            <a:hlinkClick r:id="rId3" action="ppaction://hlinksldjump"/>
          </p:cNvPr>
          <p:cNvSpPr/>
          <p:nvPr/>
        </p:nvSpPr>
        <p:spPr>
          <a:xfrm>
            <a:off x="10984872" y="6479716"/>
            <a:ext cx="731520" cy="381939"/>
          </a:xfrm>
          <a:prstGeom prst="rect">
            <a:avLst/>
          </a:prstGeom>
          <a:solidFill>
            <a:srgbClr val="EAAA00"/>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b="1" dirty="0" smtClean="0">
                <a:solidFill>
                  <a:schemeClr val="tx1"/>
                </a:solidFill>
              </a:rPr>
              <a:t>Back</a:t>
            </a:r>
            <a:endParaRPr lang="en-GB" b="1" dirty="0">
              <a:solidFill>
                <a:schemeClr val="tx1"/>
              </a:solidFill>
            </a:endParaRPr>
          </a:p>
        </p:txBody>
      </p:sp>
    </p:spTree>
    <p:extLst>
      <p:ext uri="{BB962C8B-B14F-4D97-AF65-F5344CB8AC3E}">
        <p14:creationId xmlns:p14="http://schemas.microsoft.com/office/powerpoint/2010/main" val="21365292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1595888" y="1378426"/>
            <a:ext cx="9014603" cy="4013084"/>
          </a:xfrm>
          <a:prstGeom prst="roundRect">
            <a:avLst/>
          </a:prstGeom>
          <a:solidFill>
            <a:srgbClr val="F6F5F0"/>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US"/>
          </a:p>
        </p:txBody>
      </p:sp>
      <p:sp>
        <p:nvSpPr>
          <p:cNvPr id="21" name="Title 2"/>
          <p:cNvSpPr txBox="1">
            <a:spLocks/>
          </p:cNvSpPr>
          <p:nvPr/>
        </p:nvSpPr>
        <p:spPr>
          <a:xfrm>
            <a:off x="350680" y="204811"/>
            <a:ext cx="11440885" cy="538505"/>
          </a:xfrm>
          <a:prstGeom prst="rect">
            <a:avLst/>
          </a:prstGeom>
        </p:spPr>
        <p:txBody>
          <a:bodyPr lIns="0" rIns="0"/>
          <a:lstStyle>
            <a:lvl1pPr algn="l" defTabSz="890789" rtl="0" eaLnBrk="1" latinLnBrk="0" hangingPunct="1">
              <a:lnSpc>
                <a:spcPct val="70000"/>
              </a:lnSpc>
              <a:spcBef>
                <a:spcPct val="0"/>
              </a:spcBef>
              <a:buNone/>
              <a:defRPr kumimoji="0" lang="en-GB" sz="4400" b="0" i="0" u="none" strike="noStrike" kern="1200" cap="none" spc="0" normalizeH="0" baseline="0" noProof="0">
                <a:ln>
                  <a:noFill/>
                </a:ln>
                <a:solidFill>
                  <a:srgbClr val="00338D"/>
                </a:solidFill>
                <a:effectLst/>
                <a:uLnTx/>
                <a:uFillTx/>
                <a:latin typeface="KPMG Extralight" panose="020B0303030202040204" pitchFamily="34" charset="0"/>
                <a:ea typeface="+mj-ea"/>
                <a:cs typeface="+mj-cs"/>
              </a:defRPr>
            </a:lvl1pPr>
            <a:lvl2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2pPr>
            <a:lvl3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3pPr>
            <a:lvl4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4pPr>
            <a:lvl5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5pPr>
            <a:lvl6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6pPr>
            <a:lvl7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7pPr>
            <a:lvl8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8pPr>
            <a:lvl9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9pPr>
          </a:lstStyle>
          <a:p>
            <a:r>
              <a:rPr lang="en-US" dirty="0" smtClean="0"/>
              <a:t>Technology Enablement – Data and Analytics</a:t>
            </a:r>
            <a:endParaRPr lang="en-US" dirty="0"/>
          </a:p>
        </p:txBody>
      </p:sp>
      <p:sp>
        <p:nvSpPr>
          <p:cNvPr id="34" name="Rectangle 33"/>
          <p:cNvSpPr/>
          <p:nvPr/>
        </p:nvSpPr>
        <p:spPr>
          <a:xfrm>
            <a:off x="-1121914" y="1218333"/>
            <a:ext cx="457200" cy="457200"/>
          </a:xfrm>
          <a:prstGeom prst="rect">
            <a:avLst/>
          </a:prstGeom>
          <a:solidFill>
            <a:srgbClr val="00338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latin typeface="Univers for KPMG" panose="020B0603020202020204" pitchFamily="34" charset="0"/>
              <a:cs typeface="Univers for KPMG Cond"/>
            </a:endParaRPr>
          </a:p>
        </p:txBody>
      </p:sp>
      <p:sp>
        <p:nvSpPr>
          <p:cNvPr id="35" name="Rectangle 34"/>
          <p:cNvSpPr/>
          <p:nvPr/>
        </p:nvSpPr>
        <p:spPr>
          <a:xfrm>
            <a:off x="-574263" y="1218333"/>
            <a:ext cx="457200" cy="457200"/>
          </a:xfrm>
          <a:prstGeom prst="rect">
            <a:avLst/>
          </a:prstGeom>
          <a:solidFill>
            <a:srgbClr val="005EB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latin typeface="Univers for KPMG" panose="020B0603020202020204" pitchFamily="34" charset="0"/>
              <a:cs typeface="Univers for KPMG Cond"/>
            </a:endParaRPr>
          </a:p>
        </p:txBody>
      </p:sp>
      <p:sp>
        <p:nvSpPr>
          <p:cNvPr id="36" name="Rectangle 35"/>
          <p:cNvSpPr/>
          <p:nvPr/>
        </p:nvSpPr>
        <p:spPr>
          <a:xfrm>
            <a:off x="-1121914" y="1750967"/>
            <a:ext cx="457200" cy="457200"/>
          </a:xfrm>
          <a:prstGeom prst="rect">
            <a:avLst/>
          </a:prstGeom>
          <a:solidFill>
            <a:srgbClr val="0091D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latin typeface="Univers for KPMG" panose="020B0603020202020204" pitchFamily="34" charset="0"/>
              <a:cs typeface="Univers for KPMG Cond"/>
            </a:endParaRPr>
          </a:p>
        </p:txBody>
      </p:sp>
      <p:sp>
        <p:nvSpPr>
          <p:cNvPr id="37" name="Rectangle 36"/>
          <p:cNvSpPr/>
          <p:nvPr/>
        </p:nvSpPr>
        <p:spPr>
          <a:xfrm>
            <a:off x="-568071" y="1750967"/>
            <a:ext cx="457200" cy="457200"/>
          </a:xfrm>
          <a:prstGeom prst="rect">
            <a:avLst/>
          </a:prstGeom>
          <a:solidFill>
            <a:srgbClr val="48369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latin typeface="Univers for KPMG" panose="020B0603020202020204" pitchFamily="34" charset="0"/>
              <a:cs typeface="Univers for KPMG Cond"/>
            </a:endParaRPr>
          </a:p>
        </p:txBody>
      </p:sp>
      <p:sp>
        <p:nvSpPr>
          <p:cNvPr id="38" name="Rectangle 37"/>
          <p:cNvSpPr/>
          <p:nvPr/>
        </p:nvSpPr>
        <p:spPr>
          <a:xfrm>
            <a:off x="-1121914" y="2283601"/>
            <a:ext cx="457200" cy="457200"/>
          </a:xfrm>
          <a:prstGeom prst="rect">
            <a:avLst/>
          </a:prstGeom>
          <a:solidFill>
            <a:srgbClr val="470A6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latin typeface="Univers for KPMG" panose="020B0603020202020204" pitchFamily="34" charset="0"/>
              <a:cs typeface="Univers for KPMG Cond"/>
            </a:endParaRPr>
          </a:p>
        </p:txBody>
      </p:sp>
      <p:sp>
        <p:nvSpPr>
          <p:cNvPr id="39" name="Rectangle 38"/>
          <p:cNvSpPr/>
          <p:nvPr/>
        </p:nvSpPr>
        <p:spPr>
          <a:xfrm>
            <a:off x="-574263" y="2283601"/>
            <a:ext cx="457200" cy="457200"/>
          </a:xfrm>
          <a:prstGeom prst="rect">
            <a:avLst/>
          </a:prstGeom>
          <a:solidFill>
            <a:srgbClr val="6D207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latin typeface="Univers for KPMG" panose="020B0603020202020204" pitchFamily="34" charset="0"/>
              <a:cs typeface="Univers for KPMG Cond"/>
            </a:endParaRPr>
          </a:p>
        </p:txBody>
      </p:sp>
      <p:sp>
        <p:nvSpPr>
          <p:cNvPr id="40" name="Rectangle 39"/>
          <p:cNvSpPr/>
          <p:nvPr/>
        </p:nvSpPr>
        <p:spPr>
          <a:xfrm>
            <a:off x="-1121914" y="2816235"/>
            <a:ext cx="457200" cy="457200"/>
          </a:xfrm>
          <a:prstGeom prst="rect">
            <a:avLst/>
          </a:prstGeom>
          <a:solidFill>
            <a:srgbClr val="00A3A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latin typeface="Univers for KPMG" panose="020B0603020202020204" pitchFamily="34" charset="0"/>
              <a:cs typeface="Univers for KPMG Cond"/>
            </a:endParaRPr>
          </a:p>
        </p:txBody>
      </p:sp>
      <p:sp>
        <p:nvSpPr>
          <p:cNvPr id="41" name="Rectangle 40"/>
          <p:cNvSpPr/>
          <p:nvPr/>
        </p:nvSpPr>
        <p:spPr>
          <a:xfrm>
            <a:off x="-574263" y="2816235"/>
            <a:ext cx="457200" cy="457200"/>
          </a:xfrm>
          <a:prstGeom prst="rect">
            <a:avLst/>
          </a:prstGeom>
          <a:solidFill>
            <a:srgbClr val="009A4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latin typeface="Univers for KPMG" panose="020B0603020202020204" pitchFamily="34" charset="0"/>
              <a:cs typeface="Univers for KPMG Cond"/>
            </a:endParaRPr>
          </a:p>
        </p:txBody>
      </p:sp>
      <p:sp>
        <p:nvSpPr>
          <p:cNvPr id="42" name="Rectangle 41"/>
          <p:cNvSpPr/>
          <p:nvPr/>
        </p:nvSpPr>
        <p:spPr>
          <a:xfrm>
            <a:off x="-1121914" y="3330104"/>
            <a:ext cx="457200" cy="457200"/>
          </a:xfrm>
          <a:prstGeom prst="rect">
            <a:avLst/>
          </a:prstGeom>
          <a:solidFill>
            <a:srgbClr val="43B02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latin typeface="Univers for KPMG" panose="020B0603020202020204" pitchFamily="34" charset="0"/>
              <a:cs typeface="Univers for KPMG Cond"/>
            </a:endParaRPr>
          </a:p>
        </p:txBody>
      </p:sp>
      <p:sp>
        <p:nvSpPr>
          <p:cNvPr id="43" name="Rectangle 42"/>
          <p:cNvSpPr/>
          <p:nvPr/>
        </p:nvSpPr>
        <p:spPr>
          <a:xfrm>
            <a:off x="-578173" y="3348869"/>
            <a:ext cx="457200" cy="457200"/>
          </a:xfrm>
          <a:prstGeom prst="rect">
            <a:avLst/>
          </a:prstGeom>
          <a:solidFill>
            <a:srgbClr val="EAAA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latin typeface="Univers for KPMG" panose="020B0603020202020204" pitchFamily="34" charset="0"/>
              <a:cs typeface="Univers for KPMG Cond"/>
            </a:endParaRPr>
          </a:p>
        </p:txBody>
      </p:sp>
      <p:sp>
        <p:nvSpPr>
          <p:cNvPr id="44" name="Rectangle 43"/>
          <p:cNvSpPr/>
          <p:nvPr/>
        </p:nvSpPr>
        <p:spPr>
          <a:xfrm>
            <a:off x="-1121914" y="3843973"/>
            <a:ext cx="457200" cy="457200"/>
          </a:xfrm>
          <a:prstGeom prst="rect">
            <a:avLst/>
          </a:prstGeom>
          <a:solidFill>
            <a:srgbClr val="F68D2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latin typeface="Univers for KPMG" panose="020B0603020202020204" pitchFamily="34" charset="0"/>
              <a:cs typeface="Univers for KPMG Cond"/>
            </a:endParaRPr>
          </a:p>
        </p:txBody>
      </p:sp>
      <p:sp>
        <p:nvSpPr>
          <p:cNvPr id="45" name="Rectangle 44"/>
          <p:cNvSpPr/>
          <p:nvPr/>
        </p:nvSpPr>
        <p:spPr>
          <a:xfrm>
            <a:off x="-578173" y="3843973"/>
            <a:ext cx="457200" cy="457200"/>
          </a:xfrm>
          <a:prstGeom prst="rect">
            <a:avLst/>
          </a:prstGeom>
          <a:solidFill>
            <a:srgbClr val="BC204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latin typeface="Univers for KPMG" panose="020B0603020202020204" pitchFamily="34" charset="0"/>
              <a:cs typeface="Univers for KPMG Cond"/>
            </a:endParaRPr>
          </a:p>
        </p:txBody>
      </p:sp>
      <p:sp>
        <p:nvSpPr>
          <p:cNvPr id="46" name="Rectangle 45"/>
          <p:cNvSpPr/>
          <p:nvPr/>
        </p:nvSpPr>
        <p:spPr>
          <a:xfrm>
            <a:off x="-1121914" y="4357842"/>
            <a:ext cx="457200" cy="457200"/>
          </a:xfrm>
          <a:prstGeom prst="rect">
            <a:avLst/>
          </a:prstGeom>
          <a:solidFill>
            <a:srgbClr val="C6007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latin typeface="Univers for KPMG" panose="020B0603020202020204" pitchFamily="34" charset="0"/>
              <a:cs typeface="Univers for KPMG Cond"/>
            </a:endParaRPr>
          </a:p>
        </p:txBody>
      </p:sp>
      <p:sp>
        <p:nvSpPr>
          <p:cNvPr id="49" name="Freeform 625"/>
          <p:cNvSpPr>
            <a:spLocks/>
          </p:cNvSpPr>
          <p:nvPr/>
        </p:nvSpPr>
        <p:spPr bwMode="auto">
          <a:xfrm>
            <a:off x="3626477" y="2532459"/>
            <a:ext cx="905912" cy="908585"/>
          </a:xfrm>
          <a:custGeom>
            <a:avLst/>
            <a:gdLst/>
            <a:ahLst/>
            <a:cxnLst>
              <a:cxn ang="0">
                <a:pos x="111" y="44"/>
              </a:cxn>
              <a:cxn ang="0">
                <a:pos x="77" y="44"/>
              </a:cxn>
              <a:cxn ang="0">
                <a:pos x="77" y="11"/>
              </a:cxn>
              <a:cxn ang="0">
                <a:pos x="65" y="0"/>
              </a:cxn>
              <a:cxn ang="0">
                <a:pos x="57" y="0"/>
              </a:cxn>
              <a:cxn ang="0">
                <a:pos x="46" y="11"/>
              </a:cxn>
              <a:cxn ang="0">
                <a:pos x="46" y="44"/>
              </a:cxn>
              <a:cxn ang="0">
                <a:pos x="11" y="44"/>
              </a:cxn>
              <a:cxn ang="0">
                <a:pos x="0" y="56"/>
              </a:cxn>
              <a:cxn ang="0">
                <a:pos x="0" y="64"/>
              </a:cxn>
              <a:cxn ang="0">
                <a:pos x="11" y="75"/>
              </a:cxn>
              <a:cxn ang="0">
                <a:pos x="46" y="75"/>
              </a:cxn>
              <a:cxn ang="0">
                <a:pos x="46" y="111"/>
              </a:cxn>
              <a:cxn ang="0">
                <a:pos x="57" y="122"/>
              </a:cxn>
              <a:cxn ang="0">
                <a:pos x="65" y="122"/>
              </a:cxn>
              <a:cxn ang="0">
                <a:pos x="77" y="111"/>
              </a:cxn>
              <a:cxn ang="0">
                <a:pos x="77" y="75"/>
              </a:cxn>
              <a:cxn ang="0">
                <a:pos x="111" y="75"/>
              </a:cxn>
              <a:cxn ang="0">
                <a:pos x="123" y="64"/>
              </a:cxn>
              <a:cxn ang="0">
                <a:pos x="123" y="56"/>
              </a:cxn>
              <a:cxn ang="0">
                <a:pos x="111" y="44"/>
              </a:cxn>
            </a:cxnLst>
            <a:rect l="0" t="0" r="r" b="b"/>
            <a:pathLst>
              <a:path w="123" h="122">
                <a:moveTo>
                  <a:pt x="111" y="44"/>
                </a:moveTo>
                <a:cubicBezTo>
                  <a:pt x="77" y="44"/>
                  <a:pt x="77" y="44"/>
                  <a:pt x="77" y="44"/>
                </a:cubicBezTo>
                <a:cubicBezTo>
                  <a:pt x="77" y="11"/>
                  <a:pt x="77" y="11"/>
                  <a:pt x="77" y="11"/>
                </a:cubicBezTo>
                <a:cubicBezTo>
                  <a:pt x="77" y="5"/>
                  <a:pt x="72" y="0"/>
                  <a:pt x="65" y="0"/>
                </a:cubicBezTo>
                <a:cubicBezTo>
                  <a:pt x="57" y="0"/>
                  <a:pt x="57" y="0"/>
                  <a:pt x="57" y="0"/>
                </a:cubicBezTo>
                <a:cubicBezTo>
                  <a:pt x="51" y="0"/>
                  <a:pt x="46" y="5"/>
                  <a:pt x="46" y="11"/>
                </a:cubicBezTo>
                <a:cubicBezTo>
                  <a:pt x="46" y="44"/>
                  <a:pt x="46" y="44"/>
                  <a:pt x="46" y="44"/>
                </a:cubicBezTo>
                <a:cubicBezTo>
                  <a:pt x="11" y="44"/>
                  <a:pt x="11" y="44"/>
                  <a:pt x="11" y="44"/>
                </a:cubicBezTo>
                <a:cubicBezTo>
                  <a:pt x="5" y="44"/>
                  <a:pt x="0" y="49"/>
                  <a:pt x="0" y="56"/>
                </a:cubicBezTo>
                <a:cubicBezTo>
                  <a:pt x="0" y="64"/>
                  <a:pt x="0" y="64"/>
                  <a:pt x="0" y="64"/>
                </a:cubicBezTo>
                <a:cubicBezTo>
                  <a:pt x="0" y="70"/>
                  <a:pt x="5" y="75"/>
                  <a:pt x="11" y="75"/>
                </a:cubicBezTo>
                <a:cubicBezTo>
                  <a:pt x="46" y="75"/>
                  <a:pt x="46" y="75"/>
                  <a:pt x="46" y="75"/>
                </a:cubicBezTo>
                <a:cubicBezTo>
                  <a:pt x="46" y="111"/>
                  <a:pt x="46" y="111"/>
                  <a:pt x="46" y="111"/>
                </a:cubicBezTo>
                <a:cubicBezTo>
                  <a:pt x="46" y="117"/>
                  <a:pt x="51" y="122"/>
                  <a:pt x="57" y="122"/>
                </a:cubicBezTo>
                <a:cubicBezTo>
                  <a:pt x="65" y="122"/>
                  <a:pt x="65" y="122"/>
                  <a:pt x="65" y="122"/>
                </a:cubicBezTo>
                <a:cubicBezTo>
                  <a:pt x="72" y="122"/>
                  <a:pt x="77" y="117"/>
                  <a:pt x="77" y="111"/>
                </a:cubicBezTo>
                <a:cubicBezTo>
                  <a:pt x="77" y="75"/>
                  <a:pt x="77" y="75"/>
                  <a:pt x="77" y="75"/>
                </a:cubicBezTo>
                <a:cubicBezTo>
                  <a:pt x="111" y="75"/>
                  <a:pt x="111" y="75"/>
                  <a:pt x="111" y="75"/>
                </a:cubicBezTo>
                <a:cubicBezTo>
                  <a:pt x="118" y="75"/>
                  <a:pt x="123" y="70"/>
                  <a:pt x="123" y="64"/>
                </a:cubicBezTo>
                <a:cubicBezTo>
                  <a:pt x="123" y="56"/>
                  <a:pt x="123" y="56"/>
                  <a:pt x="123" y="56"/>
                </a:cubicBezTo>
                <a:cubicBezTo>
                  <a:pt x="123" y="49"/>
                  <a:pt x="118" y="44"/>
                  <a:pt x="111" y="44"/>
                </a:cubicBezTo>
                <a:close/>
              </a:path>
            </a:pathLst>
          </a:custGeom>
          <a:solidFill>
            <a:srgbClr val="0091DA"/>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 name="Equal 1"/>
          <p:cNvSpPr/>
          <p:nvPr/>
        </p:nvSpPr>
        <p:spPr>
          <a:xfrm>
            <a:off x="6525482" y="2558253"/>
            <a:ext cx="1385526" cy="926005"/>
          </a:xfrm>
          <a:prstGeom prst="mathEqual">
            <a:avLst/>
          </a:prstGeom>
          <a:solidFill>
            <a:srgbClr val="6D2077"/>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US">
              <a:solidFill>
                <a:schemeClr val="tx1"/>
              </a:solidFill>
            </a:endParaRPr>
          </a:p>
        </p:txBody>
      </p:sp>
      <p:grpSp>
        <p:nvGrpSpPr>
          <p:cNvPr id="56" name="Gruppieren 240"/>
          <p:cNvGrpSpPr/>
          <p:nvPr/>
        </p:nvGrpSpPr>
        <p:grpSpPr>
          <a:xfrm>
            <a:off x="2193807" y="2679078"/>
            <a:ext cx="765404" cy="585465"/>
            <a:chOff x="5889104" y="3562393"/>
            <a:chExt cx="845525" cy="646750"/>
          </a:xfrm>
        </p:grpSpPr>
        <p:sp>
          <p:nvSpPr>
            <p:cNvPr id="57" name="Rechteck 251"/>
            <p:cNvSpPr/>
            <p:nvPr/>
          </p:nvSpPr>
          <p:spPr>
            <a:xfrm>
              <a:off x="5889104" y="3644900"/>
              <a:ext cx="845525" cy="564243"/>
            </a:xfrm>
            <a:prstGeom prst="rect">
              <a:avLst/>
            </a:prstGeom>
            <a:solidFill>
              <a:srgbClr val="4A36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58" name="Gruppieren 257"/>
            <p:cNvGrpSpPr/>
            <p:nvPr/>
          </p:nvGrpSpPr>
          <p:grpSpPr>
            <a:xfrm>
              <a:off x="5957937" y="3775366"/>
              <a:ext cx="261887" cy="321079"/>
              <a:chOff x="523876" y="1265238"/>
              <a:chExt cx="231776" cy="284163"/>
            </a:xfrm>
            <a:solidFill>
              <a:schemeClr val="bg1"/>
            </a:solidFill>
          </p:grpSpPr>
          <p:sp>
            <p:nvSpPr>
              <p:cNvPr id="65" name="Freeform 125"/>
              <p:cNvSpPr>
                <a:spLocks/>
              </p:cNvSpPr>
              <p:nvPr/>
            </p:nvSpPr>
            <p:spPr bwMode="auto">
              <a:xfrm>
                <a:off x="523876" y="1411288"/>
                <a:ext cx="231776" cy="138113"/>
              </a:xfrm>
              <a:custGeom>
                <a:avLst/>
                <a:gdLst/>
                <a:ahLst/>
                <a:cxnLst>
                  <a:cxn ang="0">
                    <a:pos x="21" y="45"/>
                  </a:cxn>
                  <a:cxn ang="0">
                    <a:pos x="24" y="36"/>
                  </a:cxn>
                  <a:cxn ang="0">
                    <a:pos x="24" y="70"/>
                  </a:cxn>
                  <a:cxn ang="0">
                    <a:pos x="60" y="71"/>
                  </a:cxn>
                  <a:cxn ang="0">
                    <a:pos x="95" y="70"/>
                  </a:cxn>
                  <a:cxn ang="0">
                    <a:pos x="95" y="36"/>
                  </a:cxn>
                  <a:cxn ang="0">
                    <a:pos x="98" y="45"/>
                  </a:cxn>
                  <a:cxn ang="0">
                    <a:pos x="98" y="69"/>
                  </a:cxn>
                  <a:cxn ang="0">
                    <a:pos x="120" y="67"/>
                  </a:cxn>
                  <a:cxn ang="0">
                    <a:pos x="120" y="38"/>
                  </a:cxn>
                  <a:cxn ang="0">
                    <a:pos x="110" y="12"/>
                  </a:cxn>
                  <a:cxn ang="0">
                    <a:pos x="79" y="0"/>
                  </a:cxn>
                  <a:cxn ang="0">
                    <a:pos x="79" y="0"/>
                  </a:cxn>
                  <a:cxn ang="0">
                    <a:pos x="78" y="0"/>
                  </a:cxn>
                  <a:cxn ang="0">
                    <a:pos x="69" y="45"/>
                  </a:cxn>
                  <a:cxn ang="0">
                    <a:pos x="64" y="15"/>
                  </a:cxn>
                  <a:cxn ang="0">
                    <a:pos x="67" y="7"/>
                  </a:cxn>
                  <a:cxn ang="0">
                    <a:pos x="62" y="3"/>
                  </a:cxn>
                  <a:cxn ang="0">
                    <a:pos x="60" y="3"/>
                  </a:cxn>
                  <a:cxn ang="0">
                    <a:pos x="60" y="3"/>
                  </a:cxn>
                  <a:cxn ang="0">
                    <a:pos x="58" y="3"/>
                  </a:cxn>
                  <a:cxn ang="0">
                    <a:pos x="53" y="7"/>
                  </a:cxn>
                  <a:cxn ang="0">
                    <a:pos x="56" y="15"/>
                  </a:cxn>
                  <a:cxn ang="0">
                    <a:pos x="51" y="45"/>
                  </a:cxn>
                  <a:cxn ang="0">
                    <a:pos x="42" y="0"/>
                  </a:cxn>
                  <a:cxn ang="0">
                    <a:pos x="41" y="0"/>
                  </a:cxn>
                  <a:cxn ang="0">
                    <a:pos x="41" y="0"/>
                  </a:cxn>
                  <a:cxn ang="0">
                    <a:pos x="10" y="12"/>
                  </a:cxn>
                  <a:cxn ang="0">
                    <a:pos x="0" y="38"/>
                  </a:cxn>
                  <a:cxn ang="0">
                    <a:pos x="0" y="67"/>
                  </a:cxn>
                  <a:cxn ang="0">
                    <a:pos x="21" y="69"/>
                  </a:cxn>
                  <a:cxn ang="0">
                    <a:pos x="21" y="45"/>
                  </a:cxn>
                </a:cxnLst>
                <a:rect l="0" t="0" r="r" b="b"/>
                <a:pathLst>
                  <a:path w="120" h="71">
                    <a:moveTo>
                      <a:pt x="21" y="45"/>
                    </a:moveTo>
                    <a:cubicBezTo>
                      <a:pt x="21" y="41"/>
                      <a:pt x="23" y="38"/>
                      <a:pt x="24" y="36"/>
                    </a:cubicBezTo>
                    <a:cubicBezTo>
                      <a:pt x="24" y="70"/>
                      <a:pt x="24" y="70"/>
                      <a:pt x="24" y="70"/>
                    </a:cubicBezTo>
                    <a:cubicBezTo>
                      <a:pt x="35" y="70"/>
                      <a:pt x="48" y="71"/>
                      <a:pt x="60" y="71"/>
                    </a:cubicBezTo>
                    <a:cubicBezTo>
                      <a:pt x="72" y="71"/>
                      <a:pt x="85" y="70"/>
                      <a:pt x="95" y="70"/>
                    </a:cubicBezTo>
                    <a:cubicBezTo>
                      <a:pt x="95" y="36"/>
                      <a:pt x="95" y="36"/>
                      <a:pt x="95" y="36"/>
                    </a:cubicBezTo>
                    <a:cubicBezTo>
                      <a:pt x="97" y="38"/>
                      <a:pt x="98" y="41"/>
                      <a:pt x="98" y="45"/>
                    </a:cubicBezTo>
                    <a:cubicBezTo>
                      <a:pt x="98" y="48"/>
                      <a:pt x="98" y="61"/>
                      <a:pt x="98" y="69"/>
                    </a:cubicBezTo>
                    <a:cubicBezTo>
                      <a:pt x="106" y="69"/>
                      <a:pt x="113" y="68"/>
                      <a:pt x="120" y="67"/>
                    </a:cubicBezTo>
                    <a:cubicBezTo>
                      <a:pt x="120" y="55"/>
                      <a:pt x="120" y="40"/>
                      <a:pt x="120" y="38"/>
                    </a:cubicBezTo>
                    <a:cubicBezTo>
                      <a:pt x="118" y="20"/>
                      <a:pt x="113" y="15"/>
                      <a:pt x="110" y="12"/>
                    </a:cubicBezTo>
                    <a:cubicBezTo>
                      <a:pt x="101" y="7"/>
                      <a:pt x="85" y="2"/>
                      <a:pt x="79" y="0"/>
                    </a:cubicBezTo>
                    <a:cubicBezTo>
                      <a:pt x="79" y="0"/>
                      <a:pt x="79" y="0"/>
                      <a:pt x="79" y="0"/>
                    </a:cubicBezTo>
                    <a:cubicBezTo>
                      <a:pt x="79" y="0"/>
                      <a:pt x="78" y="0"/>
                      <a:pt x="78" y="0"/>
                    </a:cubicBezTo>
                    <a:cubicBezTo>
                      <a:pt x="78" y="6"/>
                      <a:pt x="69" y="45"/>
                      <a:pt x="69" y="45"/>
                    </a:cubicBezTo>
                    <a:cubicBezTo>
                      <a:pt x="69" y="45"/>
                      <a:pt x="64" y="15"/>
                      <a:pt x="64" y="15"/>
                    </a:cubicBezTo>
                    <a:cubicBezTo>
                      <a:pt x="64" y="14"/>
                      <a:pt x="67" y="7"/>
                      <a:pt x="67" y="7"/>
                    </a:cubicBezTo>
                    <a:cubicBezTo>
                      <a:pt x="62" y="3"/>
                      <a:pt x="62" y="3"/>
                      <a:pt x="62" y="3"/>
                    </a:cubicBezTo>
                    <a:cubicBezTo>
                      <a:pt x="60" y="3"/>
                      <a:pt x="60" y="3"/>
                      <a:pt x="60" y="3"/>
                    </a:cubicBezTo>
                    <a:cubicBezTo>
                      <a:pt x="60" y="3"/>
                      <a:pt x="60" y="3"/>
                      <a:pt x="60" y="3"/>
                    </a:cubicBezTo>
                    <a:cubicBezTo>
                      <a:pt x="58" y="3"/>
                      <a:pt x="58" y="3"/>
                      <a:pt x="58" y="3"/>
                    </a:cubicBezTo>
                    <a:cubicBezTo>
                      <a:pt x="53" y="7"/>
                      <a:pt x="53" y="7"/>
                      <a:pt x="53" y="7"/>
                    </a:cubicBezTo>
                    <a:cubicBezTo>
                      <a:pt x="56" y="15"/>
                      <a:pt x="56" y="15"/>
                      <a:pt x="56" y="15"/>
                    </a:cubicBezTo>
                    <a:cubicBezTo>
                      <a:pt x="51" y="45"/>
                      <a:pt x="51" y="45"/>
                      <a:pt x="51" y="45"/>
                    </a:cubicBezTo>
                    <a:cubicBezTo>
                      <a:pt x="51" y="45"/>
                      <a:pt x="42" y="6"/>
                      <a:pt x="42" y="0"/>
                    </a:cubicBezTo>
                    <a:cubicBezTo>
                      <a:pt x="42" y="0"/>
                      <a:pt x="41" y="0"/>
                      <a:pt x="41" y="0"/>
                    </a:cubicBezTo>
                    <a:cubicBezTo>
                      <a:pt x="41" y="0"/>
                      <a:pt x="41" y="0"/>
                      <a:pt x="41" y="0"/>
                    </a:cubicBezTo>
                    <a:cubicBezTo>
                      <a:pt x="35" y="2"/>
                      <a:pt x="18" y="7"/>
                      <a:pt x="10" y="12"/>
                    </a:cubicBezTo>
                    <a:cubicBezTo>
                      <a:pt x="7" y="15"/>
                      <a:pt x="2" y="20"/>
                      <a:pt x="0" y="38"/>
                    </a:cubicBezTo>
                    <a:cubicBezTo>
                      <a:pt x="0" y="40"/>
                      <a:pt x="0" y="55"/>
                      <a:pt x="0" y="67"/>
                    </a:cubicBezTo>
                    <a:cubicBezTo>
                      <a:pt x="7" y="68"/>
                      <a:pt x="13" y="69"/>
                      <a:pt x="21" y="69"/>
                    </a:cubicBezTo>
                    <a:cubicBezTo>
                      <a:pt x="21" y="61"/>
                      <a:pt x="21" y="48"/>
                      <a:pt x="21" y="4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6" name="Freeform 126"/>
              <p:cNvSpPr>
                <a:spLocks/>
              </p:cNvSpPr>
              <p:nvPr/>
            </p:nvSpPr>
            <p:spPr bwMode="auto">
              <a:xfrm>
                <a:off x="579439" y="1265238"/>
                <a:ext cx="120650" cy="138113"/>
              </a:xfrm>
              <a:custGeom>
                <a:avLst/>
                <a:gdLst/>
                <a:ahLst/>
                <a:cxnLst>
                  <a:cxn ang="0">
                    <a:pos x="7" y="46"/>
                  </a:cxn>
                  <a:cxn ang="0">
                    <a:pos x="31" y="72"/>
                  </a:cxn>
                  <a:cxn ang="0">
                    <a:pos x="56" y="46"/>
                  </a:cxn>
                  <a:cxn ang="0">
                    <a:pos x="61" y="35"/>
                  </a:cxn>
                  <a:cxn ang="0">
                    <a:pos x="57" y="30"/>
                  </a:cxn>
                  <a:cxn ang="0">
                    <a:pos x="31" y="0"/>
                  </a:cxn>
                  <a:cxn ang="0">
                    <a:pos x="5" y="29"/>
                  </a:cxn>
                  <a:cxn ang="0">
                    <a:pos x="1" y="35"/>
                  </a:cxn>
                  <a:cxn ang="0">
                    <a:pos x="7" y="46"/>
                  </a:cxn>
                </a:cxnLst>
                <a:rect l="0" t="0" r="r" b="b"/>
                <a:pathLst>
                  <a:path w="62" h="72">
                    <a:moveTo>
                      <a:pt x="7" y="46"/>
                    </a:moveTo>
                    <a:cubicBezTo>
                      <a:pt x="10" y="60"/>
                      <a:pt x="18" y="72"/>
                      <a:pt x="31" y="72"/>
                    </a:cubicBezTo>
                    <a:cubicBezTo>
                      <a:pt x="44" y="72"/>
                      <a:pt x="52" y="60"/>
                      <a:pt x="56" y="46"/>
                    </a:cubicBezTo>
                    <a:cubicBezTo>
                      <a:pt x="59" y="45"/>
                      <a:pt x="62" y="39"/>
                      <a:pt x="61" y="35"/>
                    </a:cubicBezTo>
                    <a:cubicBezTo>
                      <a:pt x="61" y="32"/>
                      <a:pt x="59" y="30"/>
                      <a:pt x="57" y="30"/>
                    </a:cubicBezTo>
                    <a:cubicBezTo>
                      <a:pt x="57" y="13"/>
                      <a:pt x="47" y="0"/>
                      <a:pt x="31" y="0"/>
                    </a:cubicBezTo>
                    <a:cubicBezTo>
                      <a:pt x="16" y="0"/>
                      <a:pt x="6" y="13"/>
                      <a:pt x="5" y="29"/>
                    </a:cubicBezTo>
                    <a:cubicBezTo>
                      <a:pt x="3" y="30"/>
                      <a:pt x="1" y="32"/>
                      <a:pt x="1" y="35"/>
                    </a:cubicBezTo>
                    <a:cubicBezTo>
                      <a:pt x="0" y="39"/>
                      <a:pt x="3" y="45"/>
                      <a:pt x="7" y="4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sp>
          <p:nvSpPr>
            <p:cNvPr id="59" name="Rechteck 243"/>
            <p:cNvSpPr/>
            <p:nvPr/>
          </p:nvSpPr>
          <p:spPr>
            <a:xfrm>
              <a:off x="6321152" y="3789363"/>
              <a:ext cx="360040"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0" name="Rechteck 244"/>
            <p:cNvSpPr/>
            <p:nvPr/>
          </p:nvSpPr>
          <p:spPr>
            <a:xfrm>
              <a:off x="6321152" y="3881437"/>
              <a:ext cx="360040"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1" name="Rechteck 245"/>
            <p:cNvSpPr/>
            <p:nvPr/>
          </p:nvSpPr>
          <p:spPr>
            <a:xfrm>
              <a:off x="6501192" y="3973511"/>
              <a:ext cx="180000"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2" name="Rechteck 246"/>
            <p:cNvSpPr/>
            <p:nvPr/>
          </p:nvSpPr>
          <p:spPr>
            <a:xfrm>
              <a:off x="6177136" y="3670301"/>
              <a:ext cx="288032"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3" name="Rechteck 247"/>
            <p:cNvSpPr/>
            <p:nvPr/>
          </p:nvSpPr>
          <p:spPr>
            <a:xfrm>
              <a:off x="6215811" y="3653730"/>
              <a:ext cx="208880"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4" name="Rechteck 248"/>
            <p:cNvSpPr/>
            <p:nvPr/>
          </p:nvSpPr>
          <p:spPr>
            <a:xfrm>
              <a:off x="6255494" y="3562393"/>
              <a:ext cx="126256" cy="131190"/>
            </a:xfrm>
            <a:prstGeom prst="rect">
              <a:avLst/>
            </a:prstGeom>
            <a:solidFill>
              <a:srgbClr val="4A36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sp>
        <p:nvSpPr>
          <p:cNvPr id="67" name="object 15"/>
          <p:cNvSpPr/>
          <p:nvPr/>
        </p:nvSpPr>
        <p:spPr>
          <a:xfrm>
            <a:off x="2046110" y="2492256"/>
            <a:ext cx="1050290" cy="1049020"/>
          </a:xfrm>
          <a:custGeom>
            <a:avLst/>
            <a:gdLst/>
            <a:ahLst/>
            <a:cxnLst/>
            <a:rect l="l" t="t" r="r" b="b"/>
            <a:pathLst>
              <a:path w="1050289" h="1049020">
                <a:moveTo>
                  <a:pt x="0" y="524256"/>
                </a:moveTo>
                <a:lnTo>
                  <a:pt x="2145" y="476538"/>
                </a:lnTo>
                <a:lnTo>
                  <a:pt x="8458" y="430021"/>
                </a:lnTo>
                <a:lnTo>
                  <a:pt x="18754" y="384889"/>
                </a:lnTo>
                <a:lnTo>
                  <a:pt x="32847" y="341327"/>
                </a:lnTo>
                <a:lnTo>
                  <a:pt x="50551" y="299521"/>
                </a:lnTo>
                <a:lnTo>
                  <a:pt x="71681" y="259655"/>
                </a:lnTo>
                <a:lnTo>
                  <a:pt x="96052" y="221915"/>
                </a:lnTo>
                <a:lnTo>
                  <a:pt x="123479" y="186486"/>
                </a:lnTo>
                <a:lnTo>
                  <a:pt x="153776" y="153552"/>
                </a:lnTo>
                <a:lnTo>
                  <a:pt x="186757" y="123299"/>
                </a:lnTo>
                <a:lnTo>
                  <a:pt x="222238" y="95912"/>
                </a:lnTo>
                <a:lnTo>
                  <a:pt x="260033" y="71577"/>
                </a:lnTo>
                <a:lnTo>
                  <a:pt x="299957" y="50477"/>
                </a:lnTo>
                <a:lnTo>
                  <a:pt x="341824" y="32799"/>
                </a:lnTo>
                <a:lnTo>
                  <a:pt x="385449" y="18727"/>
                </a:lnTo>
                <a:lnTo>
                  <a:pt x="430646" y="8446"/>
                </a:lnTo>
                <a:lnTo>
                  <a:pt x="477231" y="2142"/>
                </a:lnTo>
                <a:lnTo>
                  <a:pt x="525018" y="0"/>
                </a:lnTo>
                <a:lnTo>
                  <a:pt x="572804" y="2142"/>
                </a:lnTo>
                <a:lnTo>
                  <a:pt x="619389" y="8446"/>
                </a:lnTo>
                <a:lnTo>
                  <a:pt x="664586" y="18727"/>
                </a:lnTo>
                <a:lnTo>
                  <a:pt x="708211" y="32799"/>
                </a:lnTo>
                <a:lnTo>
                  <a:pt x="750078" y="50477"/>
                </a:lnTo>
                <a:lnTo>
                  <a:pt x="790002" y="71577"/>
                </a:lnTo>
                <a:lnTo>
                  <a:pt x="827797" y="95912"/>
                </a:lnTo>
                <a:lnTo>
                  <a:pt x="863278" y="123299"/>
                </a:lnTo>
                <a:lnTo>
                  <a:pt x="896259" y="153552"/>
                </a:lnTo>
                <a:lnTo>
                  <a:pt x="926556" y="186486"/>
                </a:lnTo>
                <a:lnTo>
                  <a:pt x="953983" y="221915"/>
                </a:lnTo>
                <a:lnTo>
                  <a:pt x="978354" y="259655"/>
                </a:lnTo>
                <a:lnTo>
                  <a:pt x="999484" y="299521"/>
                </a:lnTo>
                <a:lnTo>
                  <a:pt x="1017188" y="341327"/>
                </a:lnTo>
                <a:lnTo>
                  <a:pt x="1031281" y="384889"/>
                </a:lnTo>
                <a:lnTo>
                  <a:pt x="1041577" y="430021"/>
                </a:lnTo>
                <a:lnTo>
                  <a:pt x="1047890" y="476538"/>
                </a:lnTo>
                <a:lnTo>
                  <a:pt x="1050036" y="524256"/>
                </a:lnTo>
                <a:lnTo>
                  <a:pt x="1047890" y="571973"/>
                </a:lnTo>
                <a:lnTo>
                  <a:pt x="1041577" y="618490"/>
                </a:lnTo>
                <a:lnTo>
                  <a:pt x="1031281" y="663622"/>
                </a:lnTo>
                <a:lnTo>
                  <a:pt x="1017188" y="707184"/>
                </a:lnTo>
                <a:lnTo>
                  <a:pt x="999484" y="748990"/>
                </a:lnTo>
                <a:lnTo>
                  <a:pt x="978354" y="788856"/>
                </a:lnTo>
                <a:lnTo>
                  <a:pt x="953983" y="826596"/>
                </a:lnTo>
                <a:lnTo>
                  <a:pt x="926556" y="862025"/>
                </a:lnTo>
                <a:lnTo>
                  <a:pt x="896259" y="894959"/>
                </a:lnTo>
                <a:lnTo>
                  <a:pt x="863278" y="925212"/>
                </a:lnTo>
                <a:lnTo>
                  <a:pt x="827797" y="952599"/>
                </a:lnTo>
                <a:lnTo>
                  <a:pt x="790002" y="976934"/>
                </a:lnTo>
                <a:lnTo>
                  <a:pt x="750078" y="998034"/>
                </a:lnTo>
                <a:lnTo>
                  <a:pt x="708211" y="1015712"/>
                </a:lnTo>
                <a:lnTo>
                  <a:pt x="664586" y="1029784"/>
                </a:lnTo>
                <a:lnTo>
                  <a:pt x="619389" y="1040065"/>
                </a:lnTo>
                <a:lnTo>
                  <a:pt x="572804" y="1046369"/>
                </a:lnTo>
                <a:lnTo>
                  <a:pt x="525018" y="1048512"/>
                </a:lnTo>
                <a:lnTo>
                  <a:pt x="477231" y="1046369"/>
                </a:lnTo>
                <a:lnTo>
                  <a:pt x="430646" y="1040065"/>
                </a:lnTo>
                <a:lnTo>
                  <a:pt x="385449" y="1029784"/>
                </a:lnTo>
                <a:lnTo>
                  <a:pt x="341824" y="1015712"/>
                </a:lnTo>
                <a:lnTo>
                  <a:pt x="299957" y="998034"/>
                </a:lnTo>
                <a:lnTo>
                  <a:pt x="260033" y="976934"/>
                </a:lnTo>
                <a:lnTo>
                  <a:pt x="222238" y="952599"/>
                </a:lnTo>
                <a:lnTo>
                  <a:pt x="186757" y="925212"/>
                </a:lnTo>
                <a:lnTo>
                  <a:pt x="153776" y="894959"/>
                </a:lnTo>
                <a:lnTo>
                  <a:pt x="123479" y="862025"/>
                </a:lnTo>
                <a:lnTo>
                  <a:pt x="96052" y="826596"/>
                </a:lnTo>
                <a:lnTo>
                  <a:pt x="71681" y="788856"/>
                </a:lnTo>
                <a:lnTo>
                  <a:pt x="50551" y="748990"/>
                </a:lnTo>
                <a:lnTo>
                  <a:pt x="32847" y="707184"/>
                </a:lnTo>
                <a:lnTo>
                  <a:pt x="18754" y="663622"/>
                </a:lnTo>
                <a:lnTo>
                  <a:pt x="8458" y="618490"/>
                </a:lnTo>
                <a:lnTo>
                  <a:pt x="2145" y="571973"/>
                </a:lnTo>
                <a:lnTo>
                  <a:pt x="0" y="524256"/>
                </a:lnTo>
                <a:close/>
              </a:path>
            </a:pathLst>
          </a:custGeom>
          <a:ln w="38100">
            <a:solidFill>
              <a:srgbClr val="4A3698"/>
            </a:solidFill>
          </a:ln>
        </p:spPr>
        <p:txBody>
          <a:bodyPr wrap="square" lIns="0" tIns="0" rIns="0" bIns="0" rtlCol="0"/>
          <a:lstStyle/>
          <a:p>
            <a:endParaRPr>
              <a:solidFill>
                <a:prstClr val="black"/>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426470" y="2129501"/>
            <a:ext cx="1714500" cy="1714500"/>
          </a:xfrm>
          <a:prstGeom prst="rect">
            <a:avLst/>
          </a:prstGeom>
        </p:spPr>
      </p:pic>
      <p:sp>
        <p:nvSpPr>
          <p:cNvPr id="68" name="object 15"/>
          <p:cNvSpPr/>
          <p:nvPr/>
        </p:nvSpPr>
        <p:spPr>
          <a:xfrm>
            <a:off x="5087418" y="2492256"/>
            <a:ext cx="1050290" cy="1049020"/>
          </a:xfrm>
          <a:custGeom>
            <a:avLst/>
            <a:gdLst/>
            <a:ahLst/>
            <a:cxnLst/>
            <a:rect l="l" t="t" r="r" b="b"/>
            <a:pathLst>
              <a:path w="1050289" h="1049020">
                <a:moveTo>
                  <a:pt x="0" y="524256"/>
                </a:moveTo>
                <a:lnTo>
                  <a:pt x="2145" y="476538"/>
                </a:lnTo>
                <a:lnTo>
                  <a:pt x="8458" y="430021"/>
                </a:lnTo>
                <a:lnTo>
                  <a:pt x="18754" y="384889"/>
                </a:lnTo>
                <a:lnTo>
                  <a:pt x="32847" y="341327"/>
                </a:lnTo>
                <a:lnTo>
                  <a:pt x="50551" y="299521"/>
                </a:lnTo>
                <a:lnTo>
                  <a:pt x="71681" y="259655"/>
                </a:lnTo>
                <a:lnTo>
                  <a:pt x="96052" y="221915"/>
                </a:lnTo>
                <a:lnTo>
                  <a:pt x="123479" y="186486"/>
                </a:lnTo>
                <a:lnTo>
                  <a:pt x="153776" y="153552"/>
                </a:lnTo>
                <a:lnTo>
                  <a:pt x="186757" y="123299"/>
                </a:lnTo>
                <a:lnTo>
                  <a:pt x="222238" y="95912"/>
                </a:lnTo>
                <a:lnTo>
                  <a:pt x="260033" y="71577"/>
                </a:lnTo>
                <a:lnTo>
                  <a:pt x="299957" y="50477"/>
                </a:lnTo>
                <a:lnTo>
                  <a:pt x="341824" y="32799"/>
                </a:lnTo>
                <a:lnTo>
                  <a:pt x="385449" y="18727"/>
                </a:lnTo>
                <a:lnTo>
                  <a:pt x="430646" y="8446"/>
                </a:lnTo>
                <a:lnTo>
                  <a:pt x="477231" y="2142"/>
                </a:lnTo>
                <a:lnTo>
                  <a:pt x="525018" y="0"/>
                </a:lnTo>
                <a:lnTo>
                  <a:pt x="572804" y="2142"/>
                </a:lnTo>
                <a:lnTo>
                  <a:pt x="619389" y="8446"/>
                </a:lnTo>
                <a:lnTo>
                  <a:pt x="664586" y="18727"/>
                </a:lnTo>
                <a:lnTo>
                  <a:pt x="708211" y="32799"/>
                </a:lnTo>
                <a:lnTo>
                  <a:pt x="750078" y="50477"/>
                </a:lnTo>
                <a:lnTo>
                  <a:pt x="790002" y="71577"/>
                </a:lnTo>
                <a:lnTo>
                  <a:pt x="827797" y="95912"/>
                </a:lnTo>
                <a:lnTo>
                  <a:pt x="863278" y="123299"/>
                </a:lnTo>
                <a:lnTo>
                  <a:pt x="896259" y="153552"/>
                </a:lnTo>
                <a:lnTo>
                  <a:pt x="926556" y="186486"/>
                </a:lnTo>
                <a:lnTo>
                  <a:pt x="953983" y="221915"/>
                </a:lnTo>
                <a:lnTo>
                  <a:pt x="978354" y="259655"/>
                </a:lnTo>
                <a:lnTo>
                  <a:pt x="999484" y="299521"/>
                </a:lnTo>
                <a:lnTo>
                  <a:pt x="1017188" y="341327"/>
                </a:lnTo>
                <a:lnTo>
                  <a:pt x="1031281" y="384889"/>
                </a:lnTo>
                <a:lnTo>
                  <a:pt x="1041577" y="430021"/>
                </a:lnTo>
                <a:lnTo>
                  <a:pt x="1047890" y="476538"/>
                </a:lnTo>
                <a:lnTo>
                  <a:pt x="1050036" y="524256"/>
                </a:lnTo>
                <a:lnTo>
                  <a:pt x="1047890" y="571973"/>
                </a:lnTo>
                <a:lnTo>
                  <a:pt x="1041577" y="618490"/>
                </a:lnTo>
                <a:lnTo>
                  <a:pt x="1031281" y="663622"/>
                </a:lnTo>
                <a:lnTo>
                  <a:pt x="1017188" y="707184"/>
                </a:lnTo>
                <a:lnTo>
                  <a:pt x="999484" y="748990"/>
                </a:lnTo>
                <a:lnTo>
                  <a:pt x="978354" y="788856"/>
                </a:lnTo>
                <a:lnTo>
                  <a:pt x="953983" y="826596"/>
                </a:lnTo>
                <a:lnTo>
                  <a:pt x="926556" y="862025"/>
                </a:lnTo>
                <a:lnTo>
                  <a:pt x="896259" y="894959"/>
                </a:lnTo>
                <a:lnTo>
                  <a:pt x="863278" y="925212"/>
                </a:lnTo>
                <a:lnTo>
                  <a:pt x="827797" y="952599"/>
                </a:lnTo>
                <a:lnTo>
                  <a:pt x="790002" y="976934"/>
                </a:lnTo>
                <a:lnTo>
                  <a:pt x="750078" y="998034"/>
                </a:lnTo>
                <a:lnTo>
                  <a:pt x="708211" y="1015712"/>
                </a:lnTo>
                <a:lnTo>
                  <a:pt x="664586" y="1029784"/>
                </a:lnTo>
                <a:lnTo>
                  <a:pt x="619389" y="1040065"/>
                </a:lnTo>
                <a:lnTo>
                  <a:pt x="572804" y="1046369"/>
                </a:lnTo>
                <a:lnTo>
                  <a:pt x="525018" y="1048512"/>
                </a:lnTo>
                <a:lnTo>
                  <a:pt x="477231" y="1046369"/>
                </a:lnTo>
                <a:lnTo>
                  <a:pt x="430646" y="1040065"/>
                </a:lnTo>
                <a:lnTo>
                  <a:pt x="385449" y="1029784"/>
                </a:lnTo>
                <a:lnTo>
                  <a:pt x="341824" y="1015712"/>
                </a:lnTo>
                <a:lnTo>
                  <a:pt x="299957" y="998034"/>
                </a:lnTo>
                <a:lnTo>
                  <a:pt x="260033" y="976934"/>
                </a:lnTo>
                <a:lnTo>
                  <a:pt x="222238" y="952599"/>
                </a:lnTo>
                <a:lnTo>
                  <a:pt x="186757" y="925212"/>
                </a:lnTo>
                <a:lnTo>
                  <a:pt x="153776" y="894959"/>
                </a:lnTo>
                <a:lnTo>
                  <a:pt x="123479" y="862025"/>
                </a:lnTo>
                <a:lnTo>
                  <a:pt x="96052" y="826596"/>
                </a:lnTo>
                <a:lnTo>
                  <a:pt x="71681" y="788856"/>
                </a:lnTo>
                <a:lnTo>
                  <a:pt x="50551" y="748990"/>
                </a:lnTo>
                <a:lnTo>
                  <a:pt x="32847" y="707184"/>
                </a:lnTo>
                <a:lnTo>
                  <a:pt x="18754" y="663622"/>
                </a:lnTo>
                <a:lnTo>
                  <a:pt x="8458" y="618490"/>
                </a:lnTo>
                <a:lnTo>
                  <a:pt x="2145" y="571973"/>
                </a:lnTo>
                <a:lnTo>
                  <a:pt x="0" y="524256"/>
                </a:lnTo>
                <a:close/>
              </a:path>
            </a:pathLst>
          </a:custGeom>
          <a:ln w="38100">
            <a:solidFill>
              <a:srgbClr val="00A3A1"/>
            </a:solidFill>
          </a:ln>
        </p:spPr>
        <p:txBody>
          <a:bodyPr wrap="square" lIns="0" tIns="0" rIns="0" bIns="0" rtlCol="0"/>
          <a:lstStyle/>
          <a:p>
            <a:endParaRPr>
              <a:solidFill>
                <a:prstClr val="black"/>
              </a:solidFill>
            </a:endParaRPr>
          </a:p>
        </p:txBody>
      </p:sp>
      <p:grpSp>
        <p:nvGrpSpPr>
          <p:cNvPr id="69" name="Gruppieren 22"/>
          <p:cNvGrpSpPr/>
          <p:nvPr/>
        </p:nvGrpSpPr>
        <p:grpSpPr>
          <a:xfrm>
            <a:off x="5282826" y="2679078"/>
            <a:ext cx="659473" cy="639413"/>
            <a:chOff x="3087122" y="3832347"/>
            <a:chExt cx="827286" cy="802121"/>
          </a:xfrm>
          <a:solidFill>
            <a:srgbClr val="00A3A1"/>
          </a:solidFill>
        </p:grpSpPr>
        <p:grpSp>
          <p:nvGrpSpPr>
            <p:cNvPr id="70" name="Group 19"/>
            <p:cNvGrpSpPr>
              <a:grpSpLocks/>
            </p:cNvGrpSpPr>
            <p:nvPr/>
          </p:nvGrpSpPr>
          <p:grpSpPr bwMode="auto">
            <a:xfrm>
              <a:off x="3087122" y="4202420"/>
              <a:ext cx="827286" cy="432048"/>
              <a:chOff x="4560" y="1914"/>
              <a:chExt cx="1056" cy="1068"/>
            </a:xfrm>
            <a:grpFill/>
          </p:grpSpPr>
          <p:sp>
            <p:nvSpPr>
              <p:cNvPr id="83" name="Freeform 20"/>
              <p:cNvSpPr>
                <a:spLocks/>
              </p:cNvSpPr>
              <p:nvPr/>
            </p:nvSpPr>
            <p:spPr bwMode="auto">
              <a:xfrm>
                <a:off x="4669" y="2636"/>
                <a:ext cx="793" cy="346"/>
              </a:xfrm>
              <a:custGeom>
                <a:avLst/>
                <a:gdLst/>
                <a:ahLst/>
                <a:cxnLst>
                  <a:cxn ang="0">
                    <a:pos x="1341" y="250"/>
                  </a:cxn>
                  <a:cxn ang="0">
                    <a:pos x="1283" y="297"/>
                  </a:cxn>
                  <a:cxn ang="0">
                    <a:pos x="1221" y="338"/>
                  </a:cxn>
                  <a:cxn ang="0">
                    <a:pos x="1154" y="374"/>
                  </a:cxn>
                  <a:cxn ang="0">
                    <a:pos x="1084" y="403"/>
                  </a:cxn>
                  <a:cxn ang="0">
                    <a:pos x="1010" y="426"/>
                  </a:cxn>
                  <a:cxn ang="0">
                    <a:pos x="934" y="441"/>
                  </a:cxn>
                  <a:cxn ang="0">
                    <a:pos x="856" y="449"/>
                  </a:cxn>
                  <a:cxn ang="0">
                    <a:pos x="780" y="449"/>
                  </a:cxn>
                  <a:cxn ang="0">
                    <a:pos x="711" y="443"/>
                  </a:cxn>
                  <a:cxn ang="0">
                    <a:pos x="643" y="431"/>
                  </a:cxn>
                  <a:cxn ang="0">
                    <a:pos x="577" y="413"/>
                  </a:cxn>
                  <a:cxn ang="0">
                    <a:pos x="514" y="390"/>
                  </a:cxn>
                  <a:cxn ang="0">
                    <a:pos x="453" y="362"/>
                  </a:cxn>
                  <a:cxn ang="0">
                    <a:pos x="395" y="328"/>
                  </a:cxn>
                  <a:cxn ang="0">
                    <a:pos x="341" y="291"/>
                  </a:cxn>
                  <a:cxn ang="0">
                    <a:pos x="393" y="226"/>
                  </a:cxn>
                  <a:cxn ang="0">
                    <a:pos x="1" y="454"/>
                  </a:cxn>
                  <a:cxn ang="0">
                    <a:pos x="130" y="432"/>
                  </a:cxn>
                  <a:cxn ang="0">
                    <a:pos x="206" y="493"/>
                  </a:cxn>
                  <a:cxn ang="0">
                    <a:pos x="288" y="547"/>
                  </a:cxn>
                  <a:cxn ang="0">
                    <a:pos x="374" y="593"/>
                  </a:cxn>
                  <a:cxn ang="0">
                    <a:pos x="466" y="631"/>
                  </a:cxn>
                  <a:cxn ang="0">
                    <a:pos x="562" y="661"/>
                  </a:cxn>
                  <a:cxn ang="0">
                    <a:pos x="661" y="680"/>
                  </a:cxn>
                  <a:cxn ang="0">
                    <a:pos x="764" y="691"/>
                  </a:cxn>
                  <a:cxn ang="0">
                    <a:pos x="844" y="692"/>
                  </a:cxn>
                  <a:cxn ang="0">
                    <a:pos x="901" y="689"/>
                  </a:cxn>
                  <a:cxn ang="0">
                    <a:pos x="956" y="683"/>
                  </a:cxn>
                  <a:cxn ang="0">
                    <a:pos x="1011" y="674"/>
                  </a:cxn>
                  <a:cxn ang="0">
                    <a:pos x="1066" y="662"/>
                  </a:cxn>
                  <a:cxn ang="0">
                    <a:pos x="1119" y="647"/>
                  </a:cxn>
                  <a:cxn ang="0">
                    <a:pos x="1169" y="630"/>
                  </a:cxn>
                  <a:cxn ang="0">
                    <a:pos x="1220" y="610"/>
                  </a:cxn>
                  <a:cxn ang="0">
                    <a:pos x="1268" y="587"/>
                  </a:cxn>
                  <a:cxn ang="0">
                    <a:pos x="1317" y="563"/>
                  </a:cxn>
                  <a:cxn ang="0">
                    <a:pos x="1363" y="535"/>
                  </a:cxn>
                  <a:cxn ang="0">
                    <a:pos x="1407" y="505"/>
                  </a:cxn>
                  <a:cxn ang="0">
                    <a:pos x="1449" y="474"/>
                  </a:cxn>
                  <a:cxn ang="0">
                    <a:pos x="1491" y="441"/>
                  </a:cxn>
                  <a:cxn ang="0">
                    <a:pos x="1530" y="405"/>
                  </a:cxn>
                  <a:cxn ang="0">
                    <a:pos x="1567" y="367"/>
                  </a:cxn>
                  <a:cxn ang="0">
                    <a:pos x="1369" y="224"/>
                  </a:cxn>
                </a:cxnLst>
                <a:rect l="0" t="0" r="r" b="b"/>
                <a:pathLst>
                  <a:path w="1585" h="692">
                    <a:moveTo>
                      <a:pt x="1369" y="224"/>
                    </a:moveTo>
                    <a:lnTo>
                      <a:pt x="1341" y="250"/>
                    </a:lnTo>
                    <a:lnTo>
                      <a:pt x="1313" y="274"/>
                    </a:lnTo>
                    <a:lnTo>
                      <a:pt x="1283" y="297"/>
                    </a:lnTo>
                    <a:lnTo>
                      <a:pt x="1252" y="319"/>
                    </a:lnTo>
                    <a:lnTo>
                      <a:pt x="1221" y="338"/>
                    </a:lnTo>
                    <a:lnTo>
                      <a:pt x="1188" y="357"/>
                    </a:lnTo>
                    <a:lnTo>
                      <a:pt x="1154" y="374"/>
                    </a:lnTo>
                    <a:lnTo>
                      <a:pt x="1120" y="389"/>
                    </a:lnTo>
                    <a:lnTo>
                      <a:pt x="1084" y="403"/>
                    </a:lnTo>
                    <a:lnTo>
                      <a:pt x="1048" y="416"/>
                    </a:lnTo>
                    <a:lnTo>
                      <a:pt x="1010" y="426"/>
                    </a:lnTo>
                    <a:lnTo>
                      <a:pt x="973" y="434"/>
                    </a:lnTo>
                    <a:lnTo>
                      <a:pt x="934" y="441"/>
                    </a:lnTo>
                    <a:lnTo>
                      <a:pt x="895" y="447"/>
                    </a:lnTo>
                    <a:lnTo>
                      <a:pt x="856" y="449"/>
                    </a:lnTo>
                    <a:lnTo>
                      <a:pt x="816" y="450"/>
                    </a:lnTo>
                    <a:lnTo>
                      <a:pt x="780" y="449"/>
                    </a:lnTo>
                    <a:lnTo>
                      <a:pt x="745" y="447"/>
                    </a:lnTo>
                    <a:lnTo>
                      <a:pt x="711" y="443"/>
                    </a:lnTo>
                    <a:lnTo>
                      <a:pt x="676" y="438"/>
                    </a:lnTo>
                    <a:lnTo>
                      <a:pt x="643" y="431"/>
                    </a:lnTo>
                    <a:lnTo>
                      <a:pt x="609" y="423"/>
                    </a:lnTo>
                    <a:lnTo>
                      <a:pt x="577" y="413"/>
                    </a:lnTo>
                    <a:lnTo>
                      <a:pt x="545" y="402"/>
                    </a:lnTo>
                    <a:lnTo>
                      <a:pt x="514" y="390"/>
                    </a:lnTo>
                    <a:lnTo>
                      <a:pt x="483" y="376"/>
                    </a:lnTo>
                    <a:lnTo>
                      <a:pt x="453" y="362"/>
                    </a:lnTo>
                    <a:lnTo>
                      <a:pt x="424" y="345"/>
                    </a:lnTo>
                    <a:lnTo>
                      <a:pt x="395" y="328"/>
                    </a:lnTo>
                    <a:lnTo>
                      <a:pt x="367" y="311"/>
                    </a:lnTo>
                    <a:lnTo>
                      <a:pt x="341" y="291"/>
                    </a:lnTo>
                    <a:lnTo>
                      <a:pt x="314" y="271"/>
                    </a:lnTo>
                    <a:lnTo>
                      <a:pt x="393" y="226"/>
                    </a:lnTo>
                    <a:lnTo>
                      <a:pt x="0" y="0"/>
                    </a:lnTo>
                    <a:lnTo>
                      <a:pt x="1" y="454"/>
                    </a:lnTo>
                    <a:lnTo>
                      <a:pt x="94" y="398"/>
                    </a:lnTo>
                    <a:lnTo>
                      <a:pt x="130" y="432"/>
                    </a:lnTo>
                    <a:lnTo>
                      <a:pt x="167" y="463"/>
                    </a:lnTo>
                    <a:lnTo>
                      <a:pt x="206" y="493"/>
                    </a:lnTo>
                    <a:lnTo>
                      <a:pt x="246" y="520"/>
                    </a:lnTo>
                    <a:lnTo>
                      <a:pt x="288" y="547"/>
                    </a:lnTo>
                    <a:lnTo>
                      <a:pt x="330" y="571"/>
                    </a:lnTo>
                    <a:lnTo>
                      <a:pt x="374" y="593"/>
                    </a:lnTo>
                    <a:lnTo>
                      <a:pt x="420" y="614"/>
                    </a:lnTo>
                    <a:lnTo>
                      <a:pt x="466" y="631"/>
                    </a:lnTo>
                    <a:lnTo>
                      <a:pt x="514" y="647"/>
                    </a:lnTo>
                    <a:lnTo>
                      <a:pt x="562" y="661"/>
                    </a:lnTo>
                    <a:lnTo>
                      <a:pt x="610" y="671"/>
                    </a:lnTo>
                    <a:lnTo>
                      <a:pt x="661" y="680"/>
                    </a:lnTo>
                    <a:lnTo>
                      <a:pt x="712" y="687"/>
                    </a:lnTo>
                    <a:lnTo>
                      <a:pt x="764" y="691"/>
                    </a:lnTo>
                    <a:lnTo>
                      <a:pt x="816" y="692"/>
                    </a:lnTo>
                    <a:lnTo>
                      <a:pt x="844" y="692"/>
                    </a:lnTo>
                    <a:lnTo>
                      <a:pt x="873" y="691"/>
                    </a:lnTo>
                    <a:lnTo>
                      <a:pt x="901" y="689"/>
                    </a:lnTo>
                    <a:lnTo>
                      <a:pt x="928" y="686"/>
                    </a:lnTo>
                    <a:lnTo>
                      <a:pt x="956" y="683"/>
                    </a:lnTo>
                    <a:lnTo>
                      <a:pt x="984" y="678"/>
                    </a:lnTo>
                    <a:lnTo>
                      <a:pt x="1011" y="674"/>
                    </a:lnTo>
                    <a:lnTo>
                      <a:pt x="1039" y="668"/>
                    </a:lnTo>
                    <a:lnTo>
                      <a:pt x="1066" y="662"/>
                    </a:lnTo>
                    <a:lnTo>
                      <a:pt x="1092" y="655"/>
                    </a:lnTo>
                    <a:lnTo>
                      <a:pt x="1119" y="647"/>
                    </a:lnTo>
                    <a:lnTo>
                      <a:pt x="1144" y="639"/>
                    </a:lnTo>
                    <a:lnTo>
                      <a:pt x="1169" y="630"/>
                    </a:lnTo>
                    <a:lnTo>
                      <a:pt x="1195" y="619"/>
                    </a:lnTo>
                    <a:lnTo>
                      <a:pt x="1220" y="610"/>
                    </a:lnTo>
                    <a:lnTo>
                      <a:pt x="1244" y="599"/>
                    </a:lnTo>
                    <a:lnTo>
                      <a:pt x="1268" y="587"/>
                    </a:lnTo>
                    <a:lnTo>
                      <a:pt x="1293" y="576"/>
                    </a:lnTo>
                    <a:lnTo>
                      <a:pt x="1317" y="563"/>
                    </a:lnTo>
                    <a:lnTo>
                      <a:pt x="1340" y="549"/>
                    </a:lnTo>
                    <a:lnTo>
                      <a:pt x="1363" y="535"/>
                    </a:lnTo>
                    <a:lnTo>
                      <a:pt x="1385" y="520"/>
                    </a:lnTo>
                    <a:lnTo>
                      <a:pt x="1407" y="505"/>
                    </a:lnTo>
                    <a:lnTo>
                      <a:pt x="1429" y="490"/>
                    </a:lnTo>
                    <a:lnTo>
                      <a:pt x="1449" y="474"/>
                    </a:lnTo>
                    <a:lnTo>
                      <a:pt x="1470" y="458"/>
                    </a:lnTo>
                    <a:lnTo>
                      <a:pt x="1491" y="441"/>
                    </a:lnTo>
                    <a:lnTo>
                      <a:pt x="1510" y="423"/>
                    </a:lnTo>
                    <a:lnTo>
                      <a:pt x="1530" y="405"/>
                    </a:lnTo>
                    <a:lnTo>
                      <a:pt x="1548" y="387"/>
                    </a:lnTo>
                    <a:lnTo>
                      <a:pt x="1567" y="367"/>
                    </a:lnTo>
                    <a:lnTo>
                      <a:pt x="1585" y="348"/>
                    </a:lnTo>
                    <a:lnTo>
                      <a:pt x="1369" y="224"/>
                    </a:lnTo>
                    <a:close/>
                  </a:path>
                </a:pathLst>
              </a:custGeom>
              <a:grpFill/>
              <a:ln w="9525">
                <a:solidFill>
                  <a:schemeClr val="bg1"/>
                </a:solidFill>
                <a:round/>
                <a:headEnd/>
                <a:tailEnd/>
              </a:ln>
            </p:spPr>
            <p:txBody>
              <a:bodyPr/>
              <a:lstStyle/>
              <a:p>
                <a:endParaRPr lang="de-DE"/>
              </a:p>
            </p:txBody>
          </p:sp>
          <p:sp>
            <p:nvSpPr>
              <p:cNvPr id="84" name="Freeform 21"/>
              <p:cNvSpPr>
                <a:spLocks/>
              </p:cNvSpPr>
              <p:nvPr/>
            </p:nvSpPr>
            <p:spPr bwMode="auto">
              <a:xfrm>
                <a:off x="4560" y="1914"/>
                <a:ext cx="566" cy="727"/>
              </a:xfrm>
              <a:custGeom>
                <a:avLst/>
                <a:gdLst/>
                <a:ahLst/>
                <a:cxnLst>
                  <a:cxn ang="0">
                    <a:pos x="1133" y="226"/>
                  </a:cxn>
                  <a:cxn ang="0">
                    <a:pos x="740" y="0"/>
                  </a:cxn>
                  <a:cxn ang="0">
                    <a:pos x="740" y="112"/>
                  </a:cxn>
                  <a:cxn ang="0">
                    <a:pos x="661" y="138"/>
                  </a:cxn>
                  <a:cxn ang="0">
                    <a:pos x="585" y="172"/>
                  </a:cxn>
                  <a:cxn ang="0">
                    <a:pos x="513" y="210"/>
                  </a:cxn>
                  <a:cxn ang="0">
                    <a:pos x="444" y="254"/>
                  </a:cxn>
                  <a:cxn ang="0">
                    <a:pos x="379" y="303"/>
                  </a:cxn>
                  <a:cxn ang="0">
                    <a:pos x="318" y="357"/>
                  </a:cxn>
                  <a:cxn ang="0">
                    <a:pos x="262" y="416"/>
                  </a:cxn>
                  <a:cxn ang="0">
                    <a:pos x="210" y="479"/>
                  </a:cxn>
                  <a:cxn ang="0">
                    <a:pos x="162" y="546"/>
                  </a:cxn>
                  <a:cxn ang="0">
                    <a:pos x="121" y="616"/>
                  </a:cxn>
                  <a:cxn ang="0">
                    <a:pos x="85" y="690"/>
                  </a:cxn>
                  <a:cxn ang="0">
                    <a:pos x="55" y="767"/>
                  </a:cxn>
                  <a:cxn ang="0">
                    <a:pos x="31" y="847"/>
                  </a:cxn>
                  <a:cxn ang="0">
                    <a:pos x="14" y="930"/>
                  </a:cxn>
                  <a:cxn ang="0">
                    <a:pos x="3" y="1014"/>
                  </a:cxn>
                  <a:cxn ang="0">
                    <a:pos x="0" y="1102"/>
                  </a:cxn>
                  <a:cxn ang="0">
                    <a:pos x="1" y="1148"/>
                  </a:cxn>
                  <a:cxn ang="0">
                    <a:pos x="5" y="1193"/>
                  </a:cxn>
                  <a:cxn ang="0">
                    <a:pos x="9" y="1238"/>
                  </a:cxn>
                  <a:cxn ang="0">
                    <a:pos x="16" y="1283"/>
                  </a:cxn>
                  <a:cxn ang="0">
                    <a:pos x="24" y="1327"/>
                  </a:cxn>
                  <a:cxn ang="0">
                    <a:pos x="35" y="1369"/>
                  </a:cxn>
                  <a:cxn ang="0">
                    <a:pos x="47" y="1412"/>
                  </a:cxn>
                  <a:cxn ang="0">
                    <a:pos x="61" y="1453"/>
                  </a:cxn>
                  <a:cxn ang="0">
                    <a:pos x="275" y="1330"/>
                  </a:cxn>
                  <a:cxn ang="0">
                    <a:pos x="260" y="1276"/>
                  </a:cxn>
                  <a:cxn ang="0">
                    <a:pos x="250" y="1219"/>
                  </a:cxn>
                  <a:cxn ang="0">
                    <a:pos x="244" y="1161"/>
                  </a:cxn>
                  <a:cxn ang="0">
                    <a:pos x="242" y="1102"/>
                  </a:cxn>
                  <a:cxn ang="0">
                    <a:pos x="244" y="1040"/>
                  </a:cxn>
                  <a:cxn ang="0">
                    <a:pos x="251" y="980"/>
                  </a:cxn>
                  <a:cxn ang="0">
                    <a:pos x="263" y="920"/>
                  </a:cxn>
                  <a:cxn ang="0">
                    <a:pos x="279" y="864"/>
                  </a:cxn>
                  <a:cxn ang="0">
                    <a:pos x="298" y="807"/>
                  </a:cxn>
                  <a:cxn ang="0">
                    <a:pos x="323" y="754"/>
                  </a:cxn>
                  <a:cxn ang="0">
                    <a:pos x="350" y="702"/>
                  </a:cxn>
                  <a:cxn ang="0">
                    <a:pos x="381" y="653"/>
                  </a:cxn>
                  <a:cxn ang="0">
                    <a:pos x="416" y="607"/>
                  </a:cxn>
                  <a:cxn ang="0">
                    <a:pos x="454" y="563"/>
                  </a:cxn>
                  <a:cxn ang="0">
                    <a:pos x="495" y="523"/>
                  </a:cxn>
                  <a:cxn ang="0">
                    <a:pos x="539" y="485"/>
                  </a:cxn>
                  <a:cxn ang="0">
                    <a:pos x="586" y="450"/>
                  </a:cxn>
                  <a:cxn ang="0">
                    <a:pos x="635" y="419"/>
                  </a:cxn>
                  <a:cxn ang="0">
                    <a:pos x="687" y="392"/>
                  </a:cxn>
                  <a:cxn ang="0">
                    <a:pos x="741" y="367"/>
                  </a:cxn>
                  <a:cxn ang="0">
                    <a:pos x="741" y="454"/>
                  </a:cxn>
                  <a:cxn ang="0">
                    <a:pos x="1133" y="226"/>
                  </a:cxn>
                </a:cxnLst>
                <a:rect l="0" t="0" r="r" b="b"/>
                <a:pathLst>
                  <a:path w="1133" h="1453">
                    <a:moveTo>
                      <a:pt x="1133" y="226"/>
                    </a:moveTo>
                    <a:lnTo>
                      <a:pt x="740" y="0"/>
                    </a:lnTo>
                    <a:lnTo>
                      <a:pt x="740" y="112"/>
                    </a:lnTo>
                    <a:lnTo>
                      <a:pt x="661" y="138"/>
                    </a:lnTo>
                    <a:lnTo>
                      <a:pt x="585" y="172"/>
                    </a:lnTo>
                    <a:lnTo>
                      <a:pt x="513" y="210"/>
                    </a:lnTo>
                    <a:lnTo>
                      <a:pt x="444" y="254"/>
                    </a:lnTo>
                    <a:lnTo>
                      <a:pt x="379" y="303"/>
                    </a:lnTo>
                    <a:lnTo>
                      <a:pt x="318" y="357"/>
                    </a:lnTo>
                    <a:lnTo>
                      <a:pt x="262" y="416"/>
                    </a:lnTo>
                    <a:lnTo>
                      <a:pt x="210" y="479"/>
                    </a:lnTo>
                    <a:lnTo>
                      <a:pt x="162" y="546"/>
                    </a:lnTo>
                    <a:lnTo>
                      <a:pt x="121" y="616"/>
                    </a:lnTo>
                    <a:lnTo>
                      <a:pt x="85" y="690"/>
                    </a:lnTo>
                    <a:lnTo>
                      <a:pt x="55" y="767"/>
                    </a:lnTo>
                    <a:lnTo>
                      <a:pt x="31" y="847"/>
                    </a:lnTo>
                    <a:lnTo>
                      <a:pt x="14" y="930"/>
                    </a:lnTo>
                    <a:lnTo>
                      <a:pt x="3" y="1014"/>
                    </a:lnTo>
                    <a:lnTo>
                      <a:pt x="0" y="1102"/>
                    </a:lnTo>
                    <a:lnTo>
                      <a:pt x="1" y="1148"/>
                    </a:lnTo>
                    <a:lnTo>
                      <a:pt x="5" y="1193"/>
                    </a:lnTo>
                    <a:lnTo>
                      <a:pt x="9" y="1238"/>
                    </a:lnTo>
                    <a:lnTo>
                      <a:pt x="16" y="1283"/>
                    </a:lnTo>
                    <a:lnTo>
                      <a:pt x="24" y="1327"/>
                    </a:lnTo>
                    <a:lnTo>
                      <a:pt x="35" y="1369"/>
                    </a:lnTo>
                    <a:lnTo>
                      <a:pt x="47" y="1412"/>
                    </a:lnTo>
                    <a:lnTo>
                      <a:pt x="61" y="1453"/>
                    </a:lnTo>
                    <a:lnTo>
                      <a:pt x="275" y="1330"/>
                    </a:lnTo>
                    <a:lnTo>
                      <a:pt x="260" y="1276"/>
                    </a:lnTo>
                    <a:lnTo>
                      <a:pt x="250" y="1219"/>
                    </a:lnTo>
                    <a:lnTo>
                      <a:pt x="244" y="1161"/>
                    </a:lnTo>
                    <a:lnTo>
                      <a:pt x="242" y="1102"/>
                    </a:lnTo>
                    <a:lnTo>
                      <a:pt x="244" y="1040"/>
                    </a:lnTo>
                    <a:lnTo>
                      <a:pt x="251" y="980"/>
                    </a:lnTo>
                    <a:lnTo>
                      <a:pt x="263" y="920"/>
                    </a:lnTo>
                    <a:lnTo>
                      <a:pt x="279" y="864"/>
                    </a:lnTo>
                    <a:lnTo>
                      <a:pt x="298" y="807"/>
                    </a:lnTo>
                    <a:lnTo>
                      <a:pt x="323" y="754"/>
                    </a:lnTo>
                    <a:lnTo>
                      <a:pt x="350" y="702"/>
                    </a:lnTo>
                    <a:lnTo>
                      <a:pt x="381" y="653"/>
                    </a:lnTo>
                    <a:lnTo>
                      <a:pt x="416" y="607"/>
                    </a:lnTo>
                    <a:lnTo>
                      <a:pt x="454" y="563"/>
                    </a:lnTo>
                    <a:lnTo>
                      <a:pt x="495" y="523"/>
                    </a:lnTo>
                    <a:lnTo>
                      <a:pt x="539" y="485"/>
                    </a:lnTo>
                    <a:lnTo>
                      <a:pt x="586" y="450"/>
                    </a:lnTo>
                    <a:lnTo>
                      <a:pt x="635" y="419"/>
                    </a:lnTo>
                    <a:lnTo>
                      <a:pt x="687" y="392"/>
                    </a:lnTo>
                    <a:lnTo>
                      <a:pt x="741" y="367"/>
                    </a:lnTo>
                    <a:lnTo>
                      <a:pt x="741" y="454"/>
                    </a:lnTo>
                    <a:lnTo>
                      <a:pt x="1133" y="226"/>
                    </a:lnTo>
                    <a:close/>
                  </a:path>
                </a:pathLst>
              </a:custGeom>
              <a:grpFill/>
              <a:ln w="9525">
                <a:solidFill>
                  <a:schemeClr val="bg1"/>
                </a:solidFill>
                <a:round/>
                <a:headEnd/>
                <a:tailEnd/>
              </a:ln>
            </p:spPr>
            <p:txBody>
              <a:bodyPr/>
              <a:lstStyle/>
              <a:p>
                <a:endParaRPr lang="de-DE"/>
              </a:p>
            </p:txBody>
          </p:sp>
          <p:sp>
            <p:nvSpPr>
              <p:cNvPr id="85" name="Freeform 22"/>
              <p:cNvSpPr>
                <a:spLocks/>
              </p:cNvSpPr>
              <p:nvPr/>
            </p:nvSpPr>
            <p:spPr bwMode="auto">
              <a:xfrm>
                <a:off x="5184" y="1959"/>
                <a:ext cx="432" cy="793"/>
              </a:xfrm>
              <a:custGeom>
                <a:avLst/>
                <a:gdLst/>
                <a:ahLst/>
                <a:cxnLst>
                  <a:cxn ang="0">
                    <a:pos x="783" y="1272"/>
                  </a:cxn>
                  <a:cxn ang="0">
                    <a:pos x="800" y="1200"/>
                  </a:cxn>
                  <a:cxn ang="0">
                    <a:pos x="811" y="1126"/>
                  </a:cxn>
                  <a:cxn ang="0">
                    <a:pos x="816" y="1050"/>
                  </a:cxn>
                  <a:cxn ang="0">
                    <a:pos x="816" y="965"/>
                  </a:cxn>
                  <a:cxn ang="0">
                    <a:pos x="808" y="874"/>
                  </a:cxn>
                  <a:cxn ang="0">
                    <a:pos x="793" y="785"/>
                  </a:cxn>
                  <a:cxn ang="0">
                    <a:pos x="770" y="699"/>
                  </a:cxn>
                  <a:cxn ang="0">
                    <a:pos x="740" y="617"/>
                  </a:cxn>
                  <a:cxn ang="0">
                    <a:pos x="703" y="538"/>
                  </a:cxn>
                  <a:cxn ang="0">
                    <a:pos x="659" y="462"/>
                  </a:cxn>
                  <a:cxn ang="0">
                    <a:pos x="611" y="390"/>
                  </a:cxn>
                  <a:cxn ang="0">
                    <a:pos x="555" y="324"/>
                  </a:cxn>
                  <a:cxn ang="0">
                    <a:pos x="495" y="261"/>
                  </a:cxn>
                  <a:cxn ang="0">
                    <a:pos x="431" y="205"/>
                  </a:cxn>
                  <a:cxn ang="0">
                    <a:pos x="362" y="153"/>
                  </a:cxn>
                  <a:cxn ang="0">
                    <a:pos x="288" y="108"/>
                  </a:cxn>
                  <a:cxn ang="0">
                    <a:pos x="210" y="69"/>
                  </a:cxn>
                  <a:cxn ang="0">
                    <a:pos x="128" y="36"/>
                  </a:cxn>
                  <a:cxn ang="0">
                    <a:pos x="44" y="10"/>
                  </a:cxn>
                  <a:cxn ang="0">
                    <a:pos x="0" y="250"/>
                  </a:cxn>
                  <a:cxn ang="0">
                    <a:pos x="120" y="295"/>
                  </a:cxn>
                  <a:cxn ang="0">
                    <a:pos x="230" y="357"/>
                  </a:cxn>
                  <a:cxn ang="0">
                    <a:pos x="328" y="436"/>
                  </a:cxn>
                  <a:cxn ang="0">
                    <a:pos x="412" y="530"/>
                  </a:cxn>
                  <a:cxn ang="0">
                    <a:pos x="480" y="636"/>
                  </a:cxn>
                  <a:cxn ang="0">
                    <a:pos x="532" y="752"/>
                  </a:cxn>
                  <a:cxn ang="0">
                    <a:pos x="563" y="877"/>
                  </a:cxn>
                  <a:cxn ang="0">
                    <a:pos x="575" y="1011"/>
                  </a:cxn>
                  <a:cxn ang="0">
                    <a:pos x="570" y="1098"/>
                  </a:cxn>
                  <a:cxn ang="0">
                    <a:pos x="558" y="1183"/>
                  </a:cxn>
                  <a:cxn ang="0">
                    <a:pos x="472" y="1586"/>
                  </a:cxn>
                  <a:cxn ang="0">
                    <a:pos x="774" y="1308"/>
                  </a:cxn>
                </a:cxnLst>
                <a:rect l="0" t="0" r="r" b="b"/>
                <a:pathLst>
                  <a:path w="863" h="1586">
                    <a:moveTo>
                      <a:pt x="774" y="1308"/>
                    </a:moveTo>
                    <a:lnTo>
                      <a:pt x="783" y="1272"/>
                    </a:lnTo>
                    <a:lnTo>
                      <a:pt x="793" y="1237"/>
                    </a:lnTo>
                    <a:lnTo>
                      <a:pt x="800" y="1200"/>
                    </a:lnTo>
                    <a:lnTo>
                      <a:pt x="807" y="1163"/>
                    </a:lnTo>
                    <a:lnTo>
                      <a:pt x="811" y="1126"/>
                    </a:lnTo>
                    <a:lnTo>
                      <a:pt x="815" y="1088"/>
                    </a:lnTo>
                    <a:lnTo>
                      <a:pt x="816" y="1050"/>
                    </a:lnTo>
                    <a:lnTo>
                      <a:pt x="817" y="1011"/>
                    </a:lnTo>
                    <a:lnTo>
                      <a:pt x="816" y="965"/>
                    </a:lnTo>
                    <a:lnTo>
                      <a:pt x="812" y="919"/>
                    </a:lnTo>
                    <a:lnTo>
                      <a:pt x="808" y="874"/>
                    </a:lnTo>
                    <a:lnTo>
                      <a:pt x="801" y="829"/>
                    </a:lnTo>
                    <a:lnTo>
                      <a:pt x="793" y="785"/>
                    </a:lnTo>
                    <a:lnTo>
                      <a:pt x="781" y="742"/>
                    </a:lnTo>
                    <a:lnTo>
                      <a:pt x="770" y="699"/>
                    </a:lnTo>
                    <a:lnTo>
                      <a:pt x="755" y="657"/>
                    </a:lnTo>
                    <a:lnTo>
                      <a:pt x="740" y="617"/>
                    </a:lnTo>
                    <a:lnTo>
                      <a:pt x="721" y="577"/>
                    </a:lnTo>
                    <a:lnTo>
                      <a:pt x="703" y="538"/>
                    </a:lnTo>
                    <a:lnTo>
                      <a:pt x="682" y="499"/>
                    </a:lnTo>
                    <a:lnTo>
                      <a:pt x="659" y="462"/>
                    </a:lnTo>
                    <a:lnTo>
                      <a:pt x="636" y="426"/>
                    </a:lnTo>
                    <a:lnTo>
                      <a:pt x="611" y="390"/>
                    </a:lnTo>
                    <a:lnTo>
                      <a:pt x="584" y="357"/>
                    </a:lnTo>
                    <a:lnTo>
                      <a:pt x="555" y="324"/>
                    </a:lnTo>
                    <a:lnTo>
                      <a:pt x="527" y="292"/>
                    </a:lnTo>
                    <a:lnTo>
                      <a:pt x="495" y="261"/>
                    </a:lnTo>
                    <a:lnTo>
                      <a:pt x="464" y="233"/>
                    </a:lnTo>
                    <a:lnTo>
                      <a:pt x="431" y="205"/>
                    </a:lnTo>
                    <a:lnTo>
                      <a:pt x="396" y="178"/>
                    </a:lnTo>
                    <a:lnTo>
                      <a:pt x="362" y="153"/>
                    </a:lnTo>
                    <a:lnTo>
                      <a:pt x="325" y="130"/>
                    </a:lnTo>
                    <a:lnTo>
                      <a:pt x="288" y="108"/>
                    </a:lnTo>
                    <a:lnTo>
                      <a:pt x="249" y="87"/>
                    </a:lnTo>
                    <a:lnTo>
                      <a:pt x="210" y="69"/>
                    </a:lnTo>
                    <a:lnTo>
                      <a:pt x="169" y="52"/>
                    </a:lnTo>
                    <a:lnTo>
                      <a:pt x="128" y="36"/>
                    </a:lnTo>
                    <a:lnTo>
                      <a:pt x="86" y="22"/>
                    </a:lnTo>
                    <a:lnTo>
                      <a:pt x="44" y="10"/>
                    </a:lnTo>
                    <a:lnTo>
                      <a:pt x="0" y="0"/>
                    </a:lnTo>
                    <a:lnTo>
                      <a:pt x="0" y="250"/>
                    </a:lnTo>
                    <a:lnTo>
                      <a:pt x="61" y="269"/>
                    </a:lnTo>
                    <a:lnTo>
                      <a:pt x="120" y="295"/>
                    </a:lnTo>
                    <a:lnTo>
                      <a:pt x="176" y="324"/>
                    </a:lnTo>
                    <a:lnTo>
                      <a:pt x="230" y="357"/>
                    </a:lnTo>
                    <a:lnTo>
                      <a:pt x="281" y="395"/>
                    </a:lnTo>
                    <a:lnTo>
                      <a:pt x="328" y="436"/>
                    </a:lnTo>
                    <a:lnTo>
                      <a:pt x="372" y="481"/>
                    </a:lnTo>
                    <a:lnTo>
                      <a:pt x="412" y="530"/>
                    </a:lnTo>
                    <a:lnTo>
                      <a:pt x="448" y="580"/>
                    </a:lnTo>
                    <a:lnTo>
                      <a:pt x="480" y="636"/>
                    </a:lnTo>
                    <a:lnTo>
                      <a:pt x="508" y="692"/>
                    </a:lnTo>
                    <a:lnTo>
                      <a:pt x="532" y="752"/>
                    </a:lnTo>
                    <a:lnTo>
                      <a:pt x="551" y="814"/>
                    </a:lnTo>
                    <a:lnTo>
                      <a:pt x="563" y="877"/>
                    </a:lnTo>
                    <a:lnTo>
                      <a:pt x="573" y="944"/>
                    </a:lnTo>
                    <a:lnTo>
                      <a:pt x="575" y="1011"/>
                    </a:lnTo>
                    <a:lnTo>
                      <a:pt x="574" y="1055"/>
                    </a:lnTo>
                    <a:lnTo>
                      <a:pt x="570" y="1098"/>
                    </a:lnTo>
                    <a:lnTo>
                      <a:pt x="566" y="1141"/>
                    </a:lnTo>
                    <a:lnTo>
                      <a:pt x="558" y="1183"/>
                    </a:lnTo>
                    <a:lnTo>
                      <a:pt x="471" y="1133"/>
                    </a:lnTo>
                    <a:lnTo>
                      <a:pt x="472" y="1586"/>
                    </a:lnTo>
                    <a:lnTo>
                      <a:pt x="863" y="1359"/>
                    </a:lnTo>
                    <a:lnTo>
                      <a:pt x="774" y="1308"/>
                    </a:lnTo>
                    <a:close/>
                  </a:path>
                </a:pathLst>
              </a:custGeom>
              <a:grpFill/>
              <a:ln w="9525">
                <a:solidFill>
                  <a:schemeClr val="bg1"/>
                </a:solidFill>
                <a:round/>
                <a:headEnd/>
                <a:tailEnd/>
              </a:ln>
            </p:spPr>
            <p:txBody>
              <a:bodyPr/>
              <a:lstStyle/>
              <a:p>
                <a:endParaRPr lang="de-DE"/>
              </a:p>
            </p:txBody>
          </p:sp>
        </p:grpSp>
        <p:grpSp>
          <p:nvGrpSpPr>
            <p:cNvPr id="71" name="Gruppieren 60"/>
            <p:cNvGrpSpPr/>
            <p:nvPr/>
          </p:nvGrpSpPr>
          <p:grpSpPr>
            <a:xfrm>
              <a:off x="3368824" y="3883273"/>
              <a:ext cx="276110" cy="697855"/>
              <a:chOff x="3364855" y="2515121"/>
              <a:chExt cx="628650" cy="1588886"/>
            </a:xfrm>
            <a:grpFill/>
          </p:grpSpPr>
          <p:sp>
            <p:nvSpPr>
              <p:cNvPr id="80" name="Freeform 126"/>
              <p:cNvSpPr>
                <a:spLocks/>
              </p:cNvSpPr>
              <p:nvPr/>
            </p:nvSpPr>
            <p:spPr bwMode="auto">
              <a:xfrm>
                <a:off x="3512840" y="2515121"/>
                <a:ext cx="337351" cy="386180"/>
              </a:xfrm>
              <a:custGeom>
                <a:avLst/>
                <a:gdLst/>
                <a:ahLst/>
                <a:cxnLst>
                  <a:cxn ang="0">
                    <a:pos x="7" y="46"/>
                  </a:cxn>
                  <a:cxn ang="0">
                    <a:pos x="31" y="72"/>
                  </a:cxn>
                  <a:cxn ang="0">
                    <a:pos x="56" y="46"/>
                  </a:cxn>
                  <a:cxn ang="0">
                    <a:pos x="61" y="35"/>
                  </a:cxn>
                  <a:cxn ang="0">
                    <a:pos x="57" y="30"/>
                  </a:cxn>
                  <a:cxn ang="0">
                    <a:pos x="31" y="0"/>
                  </a:cxn>
                  <a:cxn ang="0">
                    <a:pos x="5" y="29"/>
                  </a:cxn>
                  <a:cxn ang="0">
                    <a:pos x="1" y="35"/>
                  </a:cxn>
                  <a:cxn ang="0">
                    <a:pos x="7" y="46"/>
                  </a:cxn>
                </a:cxnLst>
                <a:rect l="0" t="0" r="r" b="b"/>
                <a:pathLst>
                  <a:path w="62" h="72">
                    <a:moveTo>
                      <a:pt x="7" y="46"/>
                    </a:moveTo>
                    <a:cubicBezTo>
                      <a:pt x="10" y="60"/>
                      <a:pt x="18" y="72"/>
                      <a:pt x="31" y="72"/>
                    </a:cubicBezTo>
                    <a:cubicBezTo>
                      <a:pt x="44" y="72"/>
                      <a:pt x="52" y="60"/>
                      <a:pt x="56" y="46"/>
                    </a:cubicBezTo>
                    <a:cubicBezTo>
                      <a:pt x="59" y="45"/>
                      <a:pt x="62" y="39"/>
                      <a:pt x="61" y="35"/>
                    </a:cubicBezTo>
                    <a:cubicBezTo>
                      <a:pt x="61" y="32"/>
                      <a:pt x="59" y="30"/>
                      <a:pt x="57" y="30"/>
                    </a:cubicBezTo>
                    <a:cubicBezTo>
                      <a:pt x="57" y="13"/>
                      <a:pt x="47" y="0"/>
                      <a:pt x="31" y="0"/>
                    </a:cubicBezTo>
                    <a:cubicBezTo>
                      <a:pt x="16" y="0"/>
                      <a:pt x="6" y="13"/>
                      <a:pt x="5" y="29"/>
                    </a:cubicBezTo>
                    <a:cubicBezTo>
                      <a:pt x="3" y="30"/>
                      <a:pt x="1" y="32"/>
                      <a:pt x="1" y="35"/>
                    </a:cubicBezTo>
                    <a:cubicBezTo>
                      <a:pt x="0" y="39"/>
                      <a:pt x="3" y="45"/>
                      <a:pt x="7" y="4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81" name="Freeform 7"/>
              <p:cNvSpPr>
                <a:spLocks/>
              </p:cNvSpPr>
              <p:nvPr/>
            </p:nvSpPr>
            <p:spPr bwMode="auto">
              <a:xfrm>
                <a:off x="3364855" y="2989312"/>
                <a:ext cx="628650" cy="1114695"/>
              </a:xfrm>
              <a:custGeom>
                <a:avLst/>
                <a:gdLst>
                  <a:gd name="connsiteX0" fmla="*/ 1279 w 10000"/>
                  <a:gd name="connsiteY0" fmla="*/ 5678 h 10000"/>
                  <a:gd name="connsiteX1" fmla="*/ 1473 w 10000"/>
                  <a:gd name="connsiteY1" fmla="*/ 5678 h 10000"/>
                  <a:gd name="connsiteX2" fmla="*/ 2054 w 10000"/>
                  <a:gd name="connsiteY2" fmla="*/ 5126 h 10000"/>
                  <a:gd name="connsiteX3" fmla="*/ 1550 w 10000"/>
                  <a:gd name="connsiteY3" fmla="*/ 2782 h 10000"/>
                  <a:gd name="connsiteX4" fmla="*/ 1783 w 10000"/>
                  <a:gd name="connsiteY4" fmla="*/ 1632 h 10000"/>
                  <a:gd name="connsiteX5" fmla="*/ 2403 w 10000"/>
                  <a:gd name="connsiteY5" fmla="*/ 1057 h 10000"/>
                  <a:gd name="connsiteX6" fmla="*/ 2403 w 10000"/>
                  <a:gd name="connsiteY6" fmla="*/ 3264 h 10000"/>
                  <a:gd name="connsiteX7" fmla="*/ 2403 w 10000"/>
                  <a:gd name="connsiteY7" fmla="*/ 4345 h 10000"/>
                  <a:gd name="connsiteX8" fmla="*/ 2403 w 10000"/>
                  <a:gd name="connsiteY8" fmla="*/ 9287 h 10000"/>
                  <a:gd name="connsiteX9" fmla="*/ 3566 w 10000"/>
                  <a:gd name="connsiteY9" fmla="*/ 10000 h 10000"/>
                  <a:gd name="connsiteX10" fmla="*/ 4767 w 10000"/>
                  <a:gd name="connsiteY10" fmla="*/ 9287 h 10000"/>
                  <a:gd name="connsiteX11" fmla="*/ 4767 w 10000"/>
                  <a:gd name="connsiteY11" fmla="*/ 4805 h 10000"/>
                  <a:gd name="connsiteX12" fmla="*/ 5233 w 10000"/>
                  <a:gd name="connsiteY12" fmla="*/ 4805 h 10000"/>
                  <a:gd name="connsiteX13" fmla="*/ 5233 w 10000"/>
                  <a:gd name="connsiteY13" fmla="*/ 9287 h 10000"/>
                  <a:gd name="connsiteX14" fmla="*/ 6434 w 10000"/>
                  <a:gd name="connsiteY14" fmla="*/ 10000 h 10000"/>
                  <a:gd name="connsiteX15" fmla="*/ 7597 w 10000"/>
                  <a:gd name="connsiteY15" fmla="*/ 9287 h 10000"/>
                  <a:gd name="connsiteX16" fmla="*/ 7597 w 10000"/>
                  <a:gd name="connsiteY16" fmla="*/ 4345 h 10000"/>
                  <a:gd name="connsiteX17" fmla="*/ 7597 w 10000"/>
                  <a:gd name="connsiteY17" fmla="*/ 3264 h 10000"/>
                  <a:gd name="connsiteX18" fmla="*/ 7597 w 10000"/>
                  <a:gd name="connsiteY18" fmla="*/ 1034 h 10000"/>
                  <a:gd name="connsiteX19" fmla="*/ 7984 w 10000"/>
                  <a:gd name="connsiteY19" fmla="*/ 1310 h 10000"/>
                  <a:gd name="connsiteX20" fmla="*/ 8450 w 10000"/>
                  <a:gd name="connsiteY20" fmla="*/ 2782 h 10000"/>
                  <a:gd name="connsiteX21" fmla="*/ 7946 w 10000"/>
                  <a:gd name="connsiteY21" fmla="*/ 5126 h 10000"/>
                  <a:gd name="connsiteX22" fmla="*/ 8566 w 10000"/>
                  <a:gd name="connsiteY22" fmla="*/ 5678 h 10000"/>
                  <a:gd name="connsiteX23" fmla="*/ 8721 w 10000"/>
                  <a:gd name="connsiteY23" fmla="*/ 5678 h 10000"/>
                  <a:gd name="connsiteX24" fmla="*/ 9457 w 10000"/>
                  <a:gd name="connsiteY24" fmla="*/ 5333 h 10000"/>
                  <a:gd name="connsiteX25" fmla="*/ 10000 w 10000"/>
                  <a:gd name="connsiteY25" fmla="*/ 2782 h 10000"/>
                  <a:gd name="connsiteX26" fmla="*/ 9690 w 10000"/>
                  <a:gd name="connsiteY26" fmla="*/ 1356 h 10000"/>
                  <a:gd name="connsiteX27" fmla="*/ 8333 w 10000"/>
                  <a:gd name="connsiteY27" fmla="*/ 230 h 10000"/>
                  <a:gd name="connsiteX28" fmla="*/ 7016 w 10000"/>
                  <a:gd name="connsiteY28" fmla="*/ 0 h 10000"/>
                  <a:gd name="connsiteX29" fmla="*/ 6977 w 10000"/>
                  <a:gd name="connsiteY29" fmla="*/ 0 h 10000"/>
                  <a:gd name="connsiteX30" fmla="*/ 6860 w 10000"/>
                  <a:gd name="connsiteY30" fmla="*/ 0 h 10000"/>
                  <a:gd name="connsiteX31" fmla="*/ 3140 w 10000"/>
                  <a:gd name="connsiteY31" fmla="*/ 0 h 10000"/>
                  <a:gd name="connsiteX32" fmla="*/ 3023 w 10000"/>
                  <a:gd name="connsiteY32" fmla="*/ 0 h 10000"/>
                  <a:gd name="connsiteX33" fmla="*/ 4582 w 10000"/>
                  <a:gd name="connsiteY33" fmla="*/ 1301 h 10000"/>
                  <a:gd name="connsiteX34" fmla="*/ 2209 w 10000"/>
                  <a:gd name="connsiteY34" fmla="*/ 69 h 10000"/>
                  <a:gd name="connsiteX35" fmla="*/ 698 w 10000"/>
                  <a:gd name="connsiteY35" fmla="*/ 851 h 10000"/>
                  <a:gd name="connsiteX36" fmla="*/ 0 w 10000"/>
                  <a:gd name="connsiteY36" fmla="*/ 2782 h 10000"/>
                  <a:gd name="connsiteX37" fmla="*/ 543 w 10000"/>
                  <a:gd name="connsiteY37" fmla="*/ 5333 h 10000"/>
                  <a:gd name="connsiteX38" fmla="*/ 1279 w 10000"/>
                  <a:gd name="connsiteY38" fmla="*/ 5678 h 10000"/>
                  <a:gd name="connsiteX0" fmla="*/ 1279 w 10000"/>
                  <a:gd name="connsiteY0" fmla="*/ 5678 h 10000"/>
                  <a:gd name="connsiteX1" fmla="*/ 1473 w 10000"/>
                  <a:gd name="connsiteY1" fmla="*/ 5678 h 10000"/>
                  <a:gd name="connsiteX2" fmla="*/ 2054 w 10000"/>
                  <a:gd name="connsiteY2" fmla="*/ 5126 h 10000"/>
                  <a:gd name="connsiteX3" fmla="*/ 1550 w 10000"/>
                  <a:gd name="connsiteY3" fmla="*/ 2782 h 10000"/>
                  <a:gd name="connsiteX4" fmla="*/ 1783 w 10000"/>
                  <a:gd name="connsiteY4" fmla="*/ 1632 h 10000"/>
                  <a:gd name="connsiteX5" fmla="*/ 2403 w 10000"/>
                  <a:gd name="connsiteY5" fmla="*/ 1057 h 10000"/>
                  <a:gd name="connsiteX6" fmla="*/ 2403 w 10000"/>
                  <a:gd name="connsiteY6" fmla="*/ 3264 h 10000"/>
                  <a:gd name="connsiteX7" fmla="*/ 2403 w 10000"/>
                  <a:gd name="connsiteY7" fmla="*/ 4345 h 10000"/>
                  <a:gd name="connsiteX8" fmla="*/ 2403 w 10000"/>
                  <a:gd name="connsiteY8" fmla="*/ 9287 h 10000"/>
                  <a:gd name="connsiteX9" fmla="*/ 3566 w 10000"/>
                  <a:gd name="connsiteY9" fmla="*/ 10000 h 10000"/>
                  <a:gd name="connsiteX10" fmla="*/ 4767 w 10000"/>
                  <a:gd name="connsiteY10" fmla="*/ 9287 h 10000"/>
                  <a:gd name="connsiteX11" fmla="*/ 4767 w 10000"/>
                  <a:gd name="connsiteY11" fmla="*/ 4805 h 10000"/>
                  <a:gd name="connsiteX12" fmla="*/ 5233 w 10000"/>
                  <a:gd name="connsiteY12" fmla="*/ 4805 h 10000"/>
                  <a:gd name="connsiteX13" fmla="*/ 5233 w 10000"/>
                  <a:gd name="connsiteY13" fmla="*/ 9287 h 10000"/>
                  <a:gd name="connsiteX14" fmla="*/ 6434 w 10000"/>
                  <a:gd name="connsiteY14" fmla="*/ 10000 h 10000"/>
                  <a:gd name="connsiteX15" fmla="*/ 7597 w 10000"/>
                  <a:gd name="connsiteY15" fmla="*/ 9287 h 10000"/>
                  <a:gd name="connsiteX16" fmla="*/ 7597 w 10000"/>
                  <a:gd name="connsiteY16" fmla="*/ 4345 h 10000"/>
                  <a:gd name="connsiteX17" fmla="*/ 7597 w 10000"/>
                  <a:gd name="connsiteY17" fmla="*/ 3264 h 10000"/>
                  <a:gd name="connsiteX18" fmla="*/ 7597 w 10000"/>
                  <a:gd name="connsiteY18" fmla="*/ 1034 h 10000"/>
                  <a:gd name="connsiteX19" fmla="*/ 7984 w 10000"/>
                  <a:gd name="connsiteY19" fmla="*/ 1310 h 10000"/>
                  <a:gd name="connsiteX20" fmla="*/ 8450 w 10000"/>
                  <a:gd name="connsiteY20" fmla="*/ 2782 h 10000"/>
                  <a:gd name="connsiteX21" fmla="*/ 7946 w 10000"/>
                  <a:gd name="connsiteY21" fmla="*/ 5126 h 10000"/>
                  <a:gd name="connsiteX22" fmla="*/ 8566 w 10000"/>
                  <a:gd name="connsiteY22" fmla="*/ 5678 h 10000"/>
                  <a:gd name="connsiteX23" fmla="*/ 8721 w 10000"/>
                  <a:gd name="connsiteY23" fmla="*/ 5678 h 10000"/>
                  <a:gd name="connsiteX24" fmla="*/ 9457 w 10000"/>
                  <a:gd name="connsiteY24" fmla="*/ 5333 h 10000"/>
                  <a:gd name="connsiteX25" fmla="*/ 10000 w 10000"/>
                  <a:gd name="connsiteY25" fmla="*/ 2782 h 10000"/>
                  <a:gd name="connsiteX26" fmla="*/ 9690 w 10000"/>
                  <a:gd name="connsiteY26" fmla="*/ 1356 h 10000"/>
                  <a:gd name="connsiteX27" fmla="*/ 8333 w 10000"/>
                  <a:gd name="connsiteY27" fmla="*/ 230 h 10000"/>
                  <a:gd name="connsiteX28" fmla="*/ 7016 w 10000"/>
                  <a:gd name="connsiteY28" fmla="*/ 0 h 10000"/>
                  <a:gd name="connsiteX29" fmla="*/ 6977 w 10000"/>
                  <a:gd name="connsiteY29" fmla="*/ 0 h 10000"/>
                  <a:gd name="connsiteX30" fmla="*/ 6860 w 10000"/>
                  <a:gd name="connsiteY30" fmla="*/ 0 h 10000"/>
                  <a:gd name="connsiteX31" fmla="*/ 3140 w 10000"/>
                  <a:gd name="connsiteY31" fmla="*/ 0 h 10000"/>
                  <a:gd name="connsiteX32" fmla="*/ 5727 w 10000"/>
                  <a:gd name="connsiteY32" fmla="*/ 1301 h 10000"/>
                  <a:gd name="connsiteX33" fmla="*/ 4582 w 10000"/>
                  <a:gd name="connsiteY33" fmla="*/ 1301 h 10000"/>
                  <a:gd name="connsiteX34" fmla="*/ 2209 w 10000"/>
                  <a:gd name="connsiteY34" fmla="*/ 69 h 10000"/>
                  <a:gd name="connsiteX35" fmla="*/ 698 w 10000"/>
                  <a:gd name="connsiteY35" fmla="*/ 851 h 10000"/>
                  <a:gd name="connsiteX36" fmla="*/ 0 w 10000"/>
                  <a:gd name="connsiteY36" fmla="*/ 2782 h 10000"/>
                  <a:gd name="connsiteX37" fmla="*/ 543 w 10000"/>
                  <a:gd name="connsiteY37" fmla="*/ 5333 h 10000"/>
                  <a:gd name="connsiteX38" fmla="*/ 1279 w 10000"/>
                  <a:gd name="connsiteY38" fmla="*/ 5678 h 10000"/>
                  <a:gd name="connsiteX0" fmla="*/ 1279 w 10000"/>
                  <a:gd name="connsiteY0" fmla="*/ 5678 h 10000"/>
                  <a:gd name="connsiteX1" fmla="*/ 1473 w 10000"/>
                  <a:gd name="connsiteY1" fmla="*/ 5678 h 10000"/>
                  <a:gd name="connsiteX2" fmla="*/ 2054 w 10000"/>
                  <a:gd name="connsiteY2" fmla="*/ 5126 h 10000"/>
                  <a:gd name="connsiteX3" fmla="*/ 1550 w 10000"/>
                  <a:gd name="connsiteY3" fmla="*/ 2782 h 10000"/>
                  <a:gd name="connsiteX4" fmla="*/ 1783 w 10000"/>
                  <a:gd name="connsiteY4" fmla="*/ 1632 h 10000"/>
                  <a:gd name="connsiteX5" fmla="*/ 2403 w 10000"/>
                  <a:gd name="connsiteY5" fmla="*/ 1057 h 10000"/>
                  <a:gd name="connsiteX6" fmla="*/ 2403 w 10000"/>
                  <a:gd name="connsiteY6" fmla="*/ 3264 h 10000"/>
                  <a:gd name="connsiteX7" fmla="*/ 2403 w 10000"/>
                  <a:gd name="connsiteY7" fmla="*/ 4345 h 10000"/>
                  <a:gd name="connsiteX8" fmla="*/ 2403 w 10000"/>
                  <a:gd name="connsiteY8" fmla="*/ 9287 h 10000"/>
                  <a:gd name="connsiteX9" fmla="*/ 3566 w 10000"/>
                  <a:gd name="connsiteY9" fmla="*/ 10000 h 10000"/>
                  <a:gd name="connsiteX10" fmla="*/ 4767 w 10000"/>
                  <a:gd name="connsiteY10" fmla="*/ 9287 h 10000"/>
                  <a:gd name="connsiteX11" fmla="*/ 4767 w 10000"/>
                  <a:gd name="connsiteY11" fmla="*/ 4805 h 10000"/>
                  <a:gd name="connsiteX12" fmla="*/ 5233 w 10000"/>
                  <a:gd name="connsiteY12" fmla="*/ 4805 h 10000"/>
                  <a:gd name="connsiteX13" fmla="*/ 5233 w 10000"/>
                  <a:gd name="connsiteY13" fmla="*/ 9287 h 10000"/>
                  <a:gd name="connsiteX14" fmla="*/ 6434 w 10000"/>
                  <a:gd name="connsiteY14" fmla="*/ 10000 h 10000"/>
                  <a:gd name="connsiteX15" fmla="*/ 7597 w 10000"/>
                  <a:gd name="connsiteY15" fmla="*/ 9287 h 10000"/>
                  <a:gd name="connsiteX16" fmla="*/ 7597 w 10000"/>
                  <a:gd name="connsiteY16" fmla="*/ 4345 h 10000"/>
                  <a:gd name="connsiteX17" fmla="*/ 7597 w 10000"/>
                  <a:gd name="connsiteY17" fmla="*/ 3264 h 10000"/>
                  <a:gd name="connsiteX18" fmla="*/ 7597 w 10000"/>
                  <a:gd name="connsiteY18" fmla="*/ 1034 h 10000"/>
                  <a:gd name="connsiteX19" fmla="*/ 7984 w 10000"/>
                  <a:gd name="connsiteY19" fmla="*/ 1310 h 10000"/>
                  <a:gd name="connsiteX20" fmla="*/ 8450 w 10000"/>
                  <a:gd name="connsiteY20" fmla="*/ 2782 h 10000"/>
                  <a:gd name="connsiteX21" fmla="*/ 7946 w 10000"/>
                  <a:gd name="connsiteY21" fmla="*/ 5126 h 10000"/>
                  <a:gd name="connsiteX22" fmla="*/ 8566 w 10000"/>
                  <a:gd name="connsiteY22" fmla="*/ 5678 h 10000"/>
                  <a:gd name="connsiteX23" fmla="*/ 8721 w 10000"/>
                  <a:gd name="connsiteY23" fmla="*/ 5678 h 10000"/>
                  <a:gd name="connsiteX24" fmla="*/ 9457 w 10000"/>
                  <a:gd name="connsiteY24" fmla="*/ 5333 h 10000"/>
                  <a:gd name="connsiteX25" fmla="*/ 10000 w 10000"/>
                  <a:gd name="connsiteY25" fmla="*/ 2782 h 10000"/>
                  <a:gd name="connsiteX26" fmla="*/ 9690 w 10000"/>
                  <a:gd name="connsiteY26" fmla="*/ 1356 h 10000"/>
                  <a:gd name="connsiteX27" fmla="*/ 8333 w 10000"/>
                  <a:gd name="connsiteY27" fmla="*/ 230 h 10000"/>
                  <a:gd name="connsiteX28" fmla="*/ 7016 w 10000"/>
                  <a:gd name="connsiteY28" fmla="*/ 0 h 10000"/>
                  <a:gd name="connsiteX29" fmla="*/ 6977 w 10000"/>
                  <a:gd name="connsiteY29" fmla="*/ 0 h 10000"/>
                  <a:gd name="connsiteX30" fmla="*/ 6860 w 10000"/>
                  <a:gd name="connsiteY30" fmla="*/ 0 h 10000"/>
                  <a:gd name="connsiteX31" fmla="*/ 5727 w 10000"/>
                  <a:gd name="connsiteY31" fmla="*/ 1301 h 10000"/>
                  <a:gd name="connsiteX32" fmla="*/ 5727 w 10000"/>
                  <a:gd name="connsiteY32" fmla="*/ 1301 h 10000"/>
                  <a:gd name="connsiteX33" fmla="*/ 4582 w 10000"/>
                  <a:gd name="connsiteY33" fmla="*/ 1301 h 10000"/>
                  <a:gd name="connsiteX34" fmla="*/ 2209 w 10000"/>
                  <a:gd name="connsiteY34" fmla="*/ 69 h 10000"/>
                  <a:gd name="connsiteX35" fmla="*/ 698 w 10000"/>
                  <a:gd name="connsiteY35" fmla="*/ 851 h 10000"/>
                  <a:gd name="connsiteX36" fmla="*/ 0 w 10000"/>
                  <a:gd name="connsiteY36" fmla="*/ 2782 h 10000"/>
                  <a:gd name="connsiteX37" fmla="*/ 543 w 10000"/>
                  <a:gd name="connsiteY37" fmla="*/ 5333 h 10000"/>
                  <a:gd name="connsiteX38" fmla="*/ 1279 w 10000"/>
                  <a:gd name="connsiteY38" fmla="*/ 5678 h 10000"/>
                  <a:gd name="connsiteX0" fmla="*/ 1279 w 10000"/>
                  <a:gd name="connsiteY0" fmla="*/ 5678 h 10000"/>
                  <a:gd name="connsiteX1" fmla="*/ 1473 w 10000"/>
                  <a:gd name="connsiteY1" fmla="*/ 5678 h 10000"/>
                  <a:gd name="connsiteX2" fmla="*/ 2054 w 10000"/>
                  <a:gd name="connsiteY2" fmla="*/ 5126 h 10000"/>
                  <a:gd name="connsiteX3" fmla="*/ 1550 w 10000"/>
                  <a:gd name="connsiteY3" fmla="*/ 2782 h 10000"/>
                  <a:gd name="connsiteX4" fmla="*/ 1783 w 10000"/>
                  <a:gd name="connsiteY4" fmla="*/ 1632 h 10000"/>
                  <a:gd name="connsiteX5" fmla="*/ 2403 w 10000"/>
                  <a:gd name="connsiteY5" fmla="*/ 1057 h 10000"/>
                  <a:gd name="connsiteX6" fmla="*/ 2403 w 10000"/>
                  <a:gd name="connsiteY6" fmla="*/ 3264 h 10000"/>
                  <a:gd name="connsiteX7" fmla="*/ 2403 w 10000"/>
                  <a:gd name="connsiteY7" fmla="*/ 4345 h 10000"/>
                  <a:gd name="connsiteX8" fmla="*/ 2403 w 10000"/>
                  <a:gd name="connsiteY8" fmla="*/ 9287 h 10000"/>
                  <a:gd name="connsiteX9" fmla="*/ 3566 w 10000"/>
                  <a:gd name="connsiteY9" fmla="*/ 10000 h 10000"/>
                  <a:gd name="connsiteX10" fmla="*/ 4767 w 10000"/>
                  <a:gd name="connsiteY10" fmla="*/ 9287 h 10000"/>
                  <a:gd name="connsiteX11" fmla="*/ 4767 w 10000"/>
                  <a:gd name="connsiteY11" fmla="*/ 4805 h 10000"/>
                  <a:gd name="connsiteX12" fmla="*/ 5233 w 10000"/>
                  <a:gd name="connsiteY12" fmla="*/ 4805 h 10000"/>
                  <a:gd name="connsiteX13" fmla="*/ 5233 w 10000"/>
                  <a:gd name="connsiteY13" fmla="*/ 9287 h 10000"/>
                  <a:gd name="connsiteX14" fmla="*/ 6434 w 10000"/>
                  <a:gd name="connsiteY14" fmla="*/ 10000 h 10000"/>
                  <a:gd name="connsiteX15" fmla="*/ 7597 w 10000"/>
                  <a:gd name="connsiteY15" fmla="*/ 9287 h 10000"/>
                  <a:gd name="connsiteX16" fmla="*/ 7597 w 10000"/>
                  <a:gd name="connsiteY16" fmla="*/ 4345 h 10000"/>
                  <a:gd name="connsiteX17" fmla="*/ 7597 w 10000"/>
                  <a:gd name="connsiteY17" fmla="*/ 3264 h 10000"/>
                  <a:gd name="connsiteX18" fmla="*/ 7597 w 10000"/>
                  <a:gd name="connsiteY18" fmla="*/ 1034 h 10000"/>
                  <a:gd name="connsiteX19" fmla="*/ 7984 w 10000"/>
                  <a:gd name="connsiteY19" fmla="*/ 1310 h 10000"/>
                  <a:gd name="connsiteX20" fmla="*/ 8450 w 10000"/>
                  <a:gd name="connsiteY20" fmla="*/ 2782 h 10000"/>
                  <a:gd name="connsiteX21" fmla="*/ 7946 w 10000"/>
                  <a:gd name="connsiteY21" fmla="*/ 5126 h 10000"/>
                  <a:gd name="connsiteX22" fmla="*/ 8566 w 10000"/>
                  <a:gd name="connsiteY22" fmla="*/ 5678 h 10000"/>
                  <a:gd name="connsiteX23" fmla="*/ 8721 w 10000"/>
                  <a:gd name="connsiteY23" fmla="*/ 5678 h 10000"/>
                  <a:gd name="connsiteX24" fmla="*/ 9457 w 10000"/>
                  <a:gd name="connsiteY24" fmla="*/ 5333 h 10000"/>
                  <a:gd name="connsiteX25" fmla="*/ 10000 w 10000"/>
                  <a:gd name="connsiteY25" fmla="*/ 2782 h 10000"/>
                  <a:gd name="connsiteX26" fmla="*/ 9690 w 10000"/>
                  <a:gd name="connsiteY26" fmla="*/ 1356 h 10000"/>
                  <a:gd name="connsiteX27" fmla="*/ 8333 w 10000"/>
                  <a:gd name="connsiteY27" fmla="*/ 230 h 10000"/>
                  <a:gd name="connsiteX28" fmla="*/ 7016 w 10000"/>
                  <a:gd name="connsiteY28" fmla="*/ 0 h 10000"/>
                  <a:gd name="connsiteX29" fmla="*/ 6977 w 10000"/>
                  <a:gd name="connsiteY29" fmla="*/ 0 h 10000"/>
                  <a:gd name="connsiteX30" fmla="*/ 5727 w 10000"/>
                  <a:gd name="connsiteY30" fmla="*/ 1301 h 10000"/>
                  <a:gd name="connsiteX31" fmla="*/ 5727 w 10000"/>
                  <a:gd name="connsiteY31" fmla="*/ 1301 h 10000"/>
                  <a:gd name="connsiteX32" fmla="*/ 5727 w 10000"/>
                  <a:gd name="connsiteY32" fmla="*/ 1301 h 10000"/>
                  <a:gd name="connsiteX33" fmla="*/ 4582 w 10000"/>
                  <a:gd name="connsiteY33" fmla="*/ 1301 h 10000"/>
                  <a:gd name="connsiteX34" fmla="*/ 2209 w 10000"/>
                  <a:gd name="connsiteY34" fmla="*/ 69 h 10000"/>
                  <a:gd name="connsiteX35" fmla="*/ 698 w 10000"/>
                  <a:gd name="connsiteY35" fmla="*/ 851 h 10000"/>
                  <a:gd name="connsiteX36" fmla="*/ 0 w 10000"/>
                  <a:gd name="connsiteY36" fmla="*/ 2782 h 10000"/>
                  <a:gd name="connsiteX37" fmla="*/ 543 w 10000"/>
                  <a:gd name="connsiteY37" fmla="*/ 5333 h 10000"/>
                  <a:gd name="connsiteX38" fmla="*/ 1279 w 10000"/>
                  <a:gd name="connsiteY38" fmla="*/ 5678 h 10000"/>
                  <a:gd name="connsiteX0" fmla="*/ 1279 w 10000"/>
                  <a:gd name="connsiteY0" fmla="*/ 5678 h 10000"/>
                  <a:gd name="connsiteX1" fmla="*/ 1473 w 10000"/>
                  <a:gd name="connsiteY1" fmla="*/ 5678 h 10000"/>
                  <a:gd name="connsiteX2" fmla="*/ 2054 w 10000"/>
                  <a:gd name="connsiteY2" fmla="*/ 5126 h 10000"/>
                  <a:gd name="connsiteX3" fmla="*/ 1550 w 10000"/>
                  <a:gd name="connsiteY3" fmla="*/ 2782 h 10000"/>
                  <a:gd name="connsiteX4" fmla="*/ 1783 w 10000"/>
                  <a:gd name="connsiteY4" fmla="*/ 1632 h 10000"/>
                  <a:gd name="connsiteX5" fmla="*/ 2403 w 10000"/>
                  <a:gd name="connsiteY5" fmla="*/ 1057 h 10000"/>
                  <a:gd name="connsiteX6" fmla="*/ 2403 w 10000"/>
                  <a:gd name="connsiteY6" fmla="*/ 3264 h 10000"/>
                  <a:gd name="connsiteX7" fmla="*/ 2403 w 10000"/>
                  <a:gd name="connsiteY7" fmla="*/ 4345 h 10000"/>
                  <a:gd name="connsiteX8" fmla="*/ 2403 w 10000"/>
                  <a:gd name="connsiteY8" fmla="*/ 9287 h 10000"/>
                  <a:gd name="connsiteX9" fmla="*/ 3566 w 10000"/>
                  <a:gd name="connsiteY9" fmla="*/ 10000 h 10000"/>
                  <a:gd name="connsiteX10" fmla="*/ 4767 w 10000"/>
                  <a:gd name="connsiteY10" fmla="*/ 9287 h 10000"/>
                  <a:gd name="connsiteX11" fmla="*/ 4767 w 10000"/>
                  <a:gd name="connsiteY11" fmla="*/ 4805 h 10000"/>
                  <a:gd name="connsiteX12" fmla="*/ 5233 w 10000"/>
                  <a:gd name="connsiteY12" fmla="*/ 4805 h 10000"/>
                  <a:gd name="connsiteX13" fmla="*/ 5233 w 10000"/>
                  <a:gd name="connsiteY13" fmla="*/ 9287 h 10000"/>
                  <a:gd name="connsiteX14" fmla="*/ 6434 w 10000"/>
                  <a:gd name="connsiteY14" fmla="*/ 10000 h 10000"/>
                  <a:gd name="connsiteX15" fmla="*/ 7597 w 10000"/>
                  <a:gd name="connsiteY15" fmla="*/ 9287 h 10000"/>
                  <a:gd name="connsiteX16" fmla="*/ 7597 w 10000"/>
                  <a:gd name="connsiteY16" fmla="*/ 4345 h 10000"/>
                  <a:gd name="connsiteX17" fmla="*/ 7597 w 10000"/>
                  <a:gd name="connsiteY17" fmla="*/ 3264 h 10000"/>
                  <a:gd name="connsiteX18" fmla="*/ 7597 w 10000"/>
                  <a:gd name="connsiteY18" fmla="*/ 1034 h 10000"/>
                  <a:gd name="connsiteX19" fmla="*/ 7984 w 10000"/>
                  <a:gd name="connsiteY19" fmla="*/ 1310 h 10000"/>
                  <a:gd name="connsiteX20" fmla="*/ 8450 w 10000"/>
                  <a:gd name="connsiteY20" fmla="*/ 2782 h 10000"/>
                  <a:gd name="connsiteX21" fmla="*/ 7946 w 10000"/>
                  <a:gd name="connsiteY21" fmla="*/ 5126 h 10000"/>
                  <a:gd name="connsiteX22" fmla="*/ 8566 w 10000"/>
                  <a:gd name="connsiteY22" fmla="*/ 5678 h 10000"/>
                  <a:gd name="connsiteX23" fmla="*/ 8721 w 10000"/>
                  <a:gd name="connsiteY23" fmla="*/ 5678 h 10000"/>
                  <a:gd name="connsiteX24" fmla="*/ 9457 w 10000"/>
                  <a:gd name="connsiteY24" fmla="*/ 5333 h 10000"/>
                  <a:gd name="connsiteX25" fmla="*/ 10000 w 10000"/>
                  <a:gd name="connsiteY25" fmla="*/ 2782 h 10000"/>
                  <a:gd name="connsiteX26" fmla="*/ 9690 w 10000"/>
                  <a:gd name="connsiteY26" fmla="*/ 1356 h 10000"/>
                  <a:gd name="connsiteX27" fmla="*/ 8333 w 10000"/>
                  <a:gd name="connsiteY27" fmla="*/ 230 h 10000"/>
                  <a:gd name="connsiteX28" fmla="*/ 7016 w 10000"/>
                  <a:gd name="connsiteY28" fmla="*/ 0 h 10000"/>
                  <a:gd name="connsiteX29" fmla="*/ 5727 w 10000"/>
                  <a:gd name="connsiteY29" fmla="*/ 1301 h 10000"/>
                  <a:gd name="connsiteX30" fmla="*/ 5727 w 10000"/>
                  <a:gd name="connsiteY30" fmla="*/ 1301 h 10000"/>
                  <a:gd name="connsiteX31" fmla="*/ 5727 w 10000"/>
                  <a:gd name="connsiteY31" fmla="*/ 1301 h 10000"/>
                  <a:gd name="connsiteX32" fmla="*/ 5727 w 10000"/>
                  <a:gd name="connsiteY32" fmla="*/ 1301 h 10000"/>
                  <a:gd name="connsiteX33" fmla="*/ 4582 w 10000"/>
                  <a:gd name="connsiteY33" fmla="*/ 1301 h 10000"/>
                  <a:gd name="connsiteX34" fmla="*/ 2209 w 10000"/>
                  <a:gd name="connsiteY34" fmla="*/ 69 h 10000"/>
                  <a:gd name="connsiteX35" fmla="*/ 698 w 10000"/>
                  <a:gd name="connsiteY35" fmla="*/ 851 h 10000"/>
                  <a:gd name="connsiteX36" fmla="*/ 0 w 10000"/>
                  <a:gd name="connsiteY36" fmla="*/ 2782 h 10000"/>
                  <a:gd name="connsiteX37" fmla="*/ 543 w 10000"/>
                  <a:gd name="connsiteY37" fmla="*/ 5333 h 10000"/>
                  <a:gd name="connsiteX38" fmla="*/ 1279 w 10000"/>
                  <a:gd name="connsiteY38" fmla="*/ 5678 h 10000"/>
                  <a:gd name="connsiteX0" fmla="*/ 1279 w 10000"/>
                  <a:gd name="connsiteY0" fmla="*/ 5678 h 10000"/>
                  <a:gd name="connsiteX1" fmla="*/ 1473 w 10000"/>
                  <a:gd name="connsiteY1" fmla="*/ 5678 h 10000"/>
                  <a:gd name="connsiteX2" fmla="*/ 2054 w 10000"/>
                  <a:gd name="connsiteY2" fmla="*/ 5126 h 10000"/>
                  <a:gd name="connsiteX3" fmla="*/ 1550 w 10000"/>
                  <a:gd name="connsiteY3" fmla="*/ 2782 h 10000"/>
                  <a:gd name="connsiteX4" fmla="*/ 1783 w 10000"/>
                  <a:gd name="connsiteY4" fmla="*/ 1632 h 10000"/>
                  <a:gd name="connsiteX5" fmla="*/ 2403 w 10000"/>
                  <a:gd name="connsiteY5" fmla="*/ 1057 h 10000"/>
                  <a:gd name="connsiteX6" fmla="*/ 2403 w 10000"/>
                  <a:gd name="connsiteY6" fmla="*/ 3264 h 10000"/>
                  <a:gd name="connsiteX7" fmla="*/ 2403 w 10000"/>
                  <a:gd name="connsiteY7" fmla="*/ 4345 h 10000"/>
                  <a:gd name="connsiteX8" fmla="*/ 2403 w 10000"/>
                  <a:gd name="connsiteY8" fmla="*/ 9287 h 10000"/>
                  <a:gd name="connsiteX9" fmla="*/ 3566 w 10000"/>
                  <a:gd name="connsiteY9" fmla="*/ 10000 h 10000"/>
                  <a:gd name="connsiteX10" fmla="*/ 4767 w 10000"/>
                  <a:gd name="connsiteY10" fmla="*/ 9287 h 10000"/>
                  <a:gd name="connsiteX11" fmla="*/ 4767 w 10000"/>
                  <a:gd name="connsiteY11" fmla="*/ 4805 h 10000"/>
                  <a:gd name="connsiteX12" fmla="*/ 5233 w 10000"/>
                  <a:gd name="connsiteY12" fmla="*/ 4805 h 10000"/>
                  <a:gd name="connsiteX13" fmla="*/ 5233 w 10000"/>
                  <a:gd name="connsiteY13" fmla="*/ 9287 h 10000"/>
                  <a:gd name="connsiteX14" fmla="*/ 6434 w 10000"/>
                  <a:gd name="connsiteY14" fmla="*/ 10000 h 10000"/>
                  <a:gd name="connsiteX15" fmla="*/ 7597 w 10000"/>
                  <a:gd name="connsiteY15" fmla="*/ 9287 h 10000"/>
                  <a:gd name="connsiteX16" fmla="*/ 7597 w 10000"/>
                  <a:gd name="connsiteY16" fmla="*/ 4345 h 10000"/>
                  <a:gd name="connsiteX17" fmla="*/ 7597 w 10000"/>
                  <a:gd name="connsiteY17" fmla="*/ 3264 h 10000"/>
                  <a:gd name="connsiteX18" fmla="*/ 7597 w 10000"/>
                  <a:gd name="connsiteY18" fmla="*/ 1034 h 10000"/>
                  <a:gd name="connsiteX19" fmla="*/ 7984 w 10000"/>
                  <a:gd name="connsiteY19" fmla="*/ 1310 h 10000"/>
                  <a:gd name="connsiteX20" fmla="*/ 8450 w 10000"/>
                  <a:gd name="connsiteY20" fmla="*/ 2782 h 10000"/>
                  <a:gd name="connsiteX21" fmla="*/ 7946 w 10000"/>
                  <a:gd name="connsiteY21" fmla="*/ 5126 h 10000"/>
                  <a:gd name="connsiteX22" fmla="*/ 8566 w 10000"/>
                  <a:gd name="connsiteY22" fmla="*/ 5678 h 10000"/>
                  <a:gd name="connsiteX23" fmla="*/ 8721 w 10000"/>
                  <a:gd name="connsiteY23" fmla="*/ 5678 h 10000"/>
                  <a:gd name="connsiteX24" fmla="*/ 9457 w 10000"/>
                  <a:gd name="connsiteY24" fmla="*/ 5333 h 10000"/>
                  <a:gd name="connsiteX25" fmla="*/ 10000 w 10000"/>
                  <a:gd name="connsiteY25" fmla="*/ 2782 h 10000"/>
                  <a:gd name="connsiteX26" fmla="*/ 9690 w 10000"/>
                  <a:gd name="connsiteY26" fmla="*/ 1356 h 10000"/>
                  <a:gd name="connsiteX27" fmla="*/ 8333 w 10000"/>
                  <a:gd name="connsiteY27" fmla="*/ 230 h 10000"/>
                  <a:gd name="connsiteX28" fmla="*/ 7016 w 10000"/>
                  <a:gd name="connsiteY28" fmla="*/ 0 h 10000"/>
                  <a:gd name="connsiteX29" fmla="*/ 5727 w 10000"/>
                  <a:gd name="connsiteY29" fmla="*/ 1301 h 10000"/>
                  <a:gd name="connsiteX30" fmla="*/ 5727 w 10000"/>
                  <a:gd name="connsiteY30" fmla="*/ 1301 h 10000"/>
                  <a:gd name="connsiteX31" fmla="*/ 5727 w 10000"/>
                  <a:gd name="connsiteY31" fmla="*/ 1301 h 10000"/>
                  <a:gd name="connsiteX32" fmla="*/ 5727 w 10000"/>
                  <a:gd name="connsiteY32" fmla="*/ 1301 h 10000"/>
                  <a:gd name="connsiteX33" fmla="*/ 4582 w 10000"/>
                  <a:gd name="connsiteY33" fmla="*/ 1951 h 10000"/>
                  <a:gd name="connsiteX34" fmla="*/ 2209 w 10000"/>
                  <a:gd name="connsiteY34" fmla="*/ 69 h 10000"/>
                  <a:gd name="connsiteX35" fmla="*/ 698 w 10000"/>
                  <a:gd name="connsiteY35" fmla="*/ 851 h 10000"/>
                  <a:gd name="connsiteX36" fmla="*/ 0 w 10000"/>
                  <a:gd name="connsiteY36" fmla="*/ 2782 h 10000"/>
                  <a:gd name="connsiteX37" fmla="*/ 543 w 10000"/>
                  <a:gd name="connsiteY37" fmla="*/ 5333 h 10000"/>
                  <a:gd name="connsiteX38" fmla="*/ 1279 w 10000"/>
                  <a:gd name="connsiteY38" fmla="*/ 5678 h 10000"/>
                  <a:gd name="connsiteX0" fmla="*/ 1279 w 10000"/>
                  <a:gd name="connsiteY0" fmla="*/ 5678 h 10000"/>
                  <a:gd name="connsiteX1" fmla="*/ 1473 w 10000"/>
                  <a:gd name="connsiteY1" fmla="*/ 5678 h 10000"/>
                  <a:gd name="connsiteX2" fmla="*/ 2054 w 10000"/>
                  <a:gd name="connsiteY2" fmla="*/ 5126 h 10000"/>
                  <a:gd name="connsiteX3" fmla="*/ 1550 w 10000"/>
                  <a:gd name="connsiteY3" fmla="*/ 2782 h 10000"/>
                  <a:gd name="connsiteX4" fmla="*/ 1783 w 10000"/>
                  <a:gd name="connsiteY4" fmla="*/ 1632 h 10000"/>
                  <a:gd name="connsiteX5" fmla="*/ 2403 w 10000"/>
                  <a:gd name="connsiteY5" fmla="*/ 1057 h 10000"/>
                  <a:gd name="connsiteX6" fmla="*/ 2403 w 10000"/>
                  <a:gd name="connsiteY6" fmla="*/ 3264 h 10000"/>
                  <a:gd name="connsiteX7" fmla="*/ 2403 w 10000"/>
                  <a:gd name="connsiteY7" fmla="*/ 4345 h 10000"/>
                  <a:gd name="connsiteX8" fmla="*/ 2403 w 10000"/>
                  <a:gd name="connsiteY8" fmla="*/ 9287 h 10000"/>
                  <a:gd name="connsiteX9" fmla="*/ 3566 w 10000"/>
                  <a:gd name="connsiteY9" fmla="*/ 10000 h 10000"/>
                  <a:gd name="connsiteX10" fmla="*/ 4767 w 10000"/>
                  <a:gd name="connsiteY10" fmla="*/ 9287 h 10000"/>
                  <a:gd name="connsiteX11" fmla="*/ 4767 w 10000"/>
                  <a:gd name="connsiteY11" fmla="*/ 4805 h 10000"/>
                  <a:gd name="connsiteX12" fmla="*/ 5233 w 10000"/>
                  <a:gd name="connsiteY12" fmla="*/ 4805 h 10000"/>
                  <a:gd name="connsiteX13" fmla="*/ 5233 w 10000"/>
                  <a:gd name="connsiteY13" fmla="*/ 9287 h 10000"/>
                  <a:gd name="connsiteX14" fmla="*/ 6434 w 10000"/>
                  <a:gd name="connsiteY14" fmla="*/ 10000 h 10000"/>
                  <a:gd name="connsiteX15" fmla="*/ 7597 w 10000"/>
                  <a:gd name="connsiteY15" fmla="*/ 9287 h 10000"/>
                  <a:gd name="connsiteX16" fmla="*/ 7597 w 10000"/>
                  <a:gd name="connsiteY16" fmla="*/ 4345 h 10000"/>
                  <a:gd name="connsiteX17" fmla="*/ 7597 w 10000"/>
                  <a:gd name="connsiteY17" fmla="*/ 3264 h 10000"/>
                  <a:gd name="connsiteX18" fmla="*/ 7597 w 10000"/>
                  <a:gd name="connsiteY18" fmla="*/ 1034 h 10000"/>
                  <a:gd name="connsiteX19" fmla="*/ 7984 w 10000"/>
                  <a:gd name="connsiteY19" fmla="*/ 1310 h 10000"/>
                  <a:gd name="connsiteX20" fmla="*/ 8450 w 10000"/>
                  <a:gd name="connsiteY20" fmla="*/ 2782 h 10000"/>
                  <a:gd name="connsiteX21" fmla="*/ 7946 w 10000"/>
                  <a:gd name="connsiteY21" fmla="*/ 5126 h 10000"/>
                  <a:gd name="connsiteX22" fmla="*/ 8566 w 10000"/>
                  <a:gd name="connsiteY22" fmla="*/ 5678 h 10000"/>
                  <a:gd name="connsiteX23" fmla="*/ 8721 w 10000"/>
                  <a:gd name="connsiteY23" fmla="*/ 5678 h 10000"/>
                  <a:gd name="connsiteX24" fmla="*/ 9457 w 10000"/>
                  <a:gd name="connsiteY24" fmla="*/ 5333 h 10000"/>
                  <a:gd name="connsiteX25" fmla="*/ 10000 w 10000"/>
                  <a:gd name="connsiteY25" fmla="*/ 2782 h 10000"/>
                  <a:gd name="connsiteX26" fmla="*/ 9690 w 10000"/>
                  <a:gd name="connsiteY26" fmla="*/ 1356 h 10000"/>
                  <a:gd name="connsiteX27" fmla="*/ 8333 w 10000"/>
                  <a:gd name="connsiteY27" fmla="*/ 230 h 10000"/>
                  <a:gd name="connsiteX28" fmla="*/ 7016 w 10000"/>
                  <a:gd name="connsiteY28" fmla="*/ 0 h 10000"/>
                  <a:gd name="connsiteX29" fmla="*/ 5727 w 10000"/>
                  <a:gd name="connsiteY29" fmla="*/ 1301 h 10000"/>
                  <a:gd name="connsiteX30" fmla="*/ 5727 w 10000"/>
                  <a:gd name="connsiteY30" fmla="*/ 1301 h 10000"/>
                  <a:gd name="connsiteX31" fmla="*/ 5727 w 10000"/>
                  <a:gd name="connsiteY31" fmla="*/ 1301 h 10000"/>
                  <a:gd name="connsiteX32" fmla="*/ 5727 w 10000"/>
                  <a:gd name="connsiteY32" fmla="*/ 1951 h 10000"/>
                  <a:gd name="connsiteX33" fmla="*/ 4582 w 10000"/>
                  <a:gd name="connsiteY33" fmla="*/ 1951 h 10000"/>
                  <a:gd name="connsiteX34" fmla="*/ 2209 w 10000"/>
                  <a:gd name="connsiteY34" fmla="*/ 69 h 10000"/>
                  <a:gd name="connsiteX35" fmla="*/ 698 w 10000"/>
                  <a:gd name="connsiteY35" fmla="*/ 851 h 10000"/>
                  <a:gd name="connsiteX36" fmla="*/ 0 w 10000"/>
                  <a:gd name="connsiteY36" fmla="*/ 2782 h 10000"/>
                  <a:gd name="connsiteX37" fmla="*/ 543 w 10000"/>
                  <a:gd name="connsiteY37" fmla="*/ 5333 h 10000"/>
                  <a:gd name="connsiteX38" fmla="*/ 1279 w 10000"/>
                  <a:gd name="connsiteY38" fmla="*/ 5678 h 10000"/>
                  <a:gd name="connsiteX0" fmla="*/ 1279 w 10000"/>
                  <a:gd name="connsiteY0" fmla="*/ 5678 h 10000"/>
                  <a:gd name="connsiteX1" fmla="*/ 1473 w 10000"/>
                  <a:gd name="connsiteY1" fmla="*/ 5678 h 10000"/>
                  <a:gd name="connsiteX2" fmla="*/ 2054 w 10000"/>
                  <a:gd name="connsiteY2" fmla="*/ 5126 h 10000"/>
                  <a:gd name="connsiteX3" fmla="*/ 1550 w 10000"/>
                  <a:gd name="connsiteY3" fmla="*/ 2782 h 10000"/>
                  <a:gd name="connsiteX4" fmla="*/ 1783 w 10000"/>
                  <a:gd name="connsiteY4" fmla="*/ 1632 h 10000"/>
                  <a:gd name="connsiteX5" fmla="*/ 2403 w 10000"/>
                  <a:gd name="connsiteY5" fmla="*/ 1057 h 10000"/>
                  <a:gd name="connsiteX6" fmla="*/ 2403 w 10000"/>
                  <a:gd name="connsiteY6" fmla="*/ 3264 h 10000"/>
                  <a:gd name="connsiteX7" fmla="*/ 2403 w 10000"/>
                  <a:gd name="connsiteY7" fmla="*/ 4345 h 10000"/>
                  <a:gd name="connsiteX8" fmla="*/ 2403 w 10000"/>
                  <a:gd name="connsiteY8" fmla="*/ 9287 h 10000"/>
                  <a:gd name="connsiteX9" fmla="*/ 3566 w 10000"/>
                  <a:gd name="connsiteY9" fmla="*/ 10000 h 10000"/>
                  <a:gd name="connsiteX10" fmla="*/ 4767 w 10000"/>
                  <a:gd name="connsiteY10" fmla="*/ 9287 h 10000"/>
                  <a:gd name="connsiteX11" fmla="*/ 4767 w 10000"/>
                  <a:gd name="connsiteY11" fmla="*/ 4805 h 10000"/>
                  <a:gd name="connsiteX12" fmla="*/ 5233 w 10000"/>
                  <a:gd name="connsiteY12" fmla="*/ 4805 h 10000"/>
                  <a:gd name="connsiteX13" fmla="*/ 5233 w 10000"/>
                  <a:gd name="connsiteY13" fmla="*/ 9287 h 10000"/>
                  <a:gd name="connsiteX14" fmla="*/ 6434 w 10000"/>
                  <a:gd name="connsiteY14" fmla="*/ 10000 h 10000"/>
                  <a:gd name="connsiteX15" fmla="*/ 7597 w 10000"/>
                  <a:gd name="connsiteY15" fmla="*/ 9287 h 10000"/>
                  <a:gd name="connsiteX16" fmla="*/ 7597 w 10000"/>
                  <a:gd name="connsiteY16" fmla="*/ 4345 h 10000"/>
                  <a:gd name="connsiteX17" fmla="*/ 7597 w 10000"/>
                  <a:gd name="connsiteY17" fmla="*/ 3264 h 10000"/>
                  <a:gd name="connsiteX18" fmla="*/ 7597 w 10000"/>
                  <a:gd name="connsiteY18" fmla="*/ 1034 h 10000"/>
                  <a:gd name="connsiteX19" fmla="*/ 7984 w 10000"/>
                  <a:gd name="connsiteY19" fmla="*/ 1310 h 10000"/>
                  <a:gd name="connsiteX20" fmla="*/ 8450 w 10000"/>
                  <a:gd name="connsiteY20" fmla="*/ 2782 h 10000"/>
                  <a:gd name="connsiteX21" fmla="*/ 7946 w 10000"/>
                  <a:gd name="connsiteY21" fmla="*/ 5126 h 10000"/>
                  <a:gd name="connsiteX22" fmla="*/ 8566 w 10000"/>
                  <a:gd name="connsiteY22" fmla="*/ 5678 h 10000"/>
                  <a:gd name="connsiteX23" fmla="*/ 8721 w 10000"/>
                  <a:gd name="connsiteY23" fmla="*/ 5678 h 10000"/>
                  <a:gd name="connsiteX24" fmla="*/ 9457 w 10000"/>
                  <a:gd name="connsiteY24" fmla="*/ 5333 h 10000"/>
                  <a:gd name="connsiteX25" fmla="*/ 10000 w 10000"/>
                  <a:gd name="connsiteY25" fmla="*/ 2782 h 10000"/>
                  <a:gd name="connsiteX26" fmla="*/ 9690 w 10000"/>
                  <a:gd name="connsiteY26" fmla="*/ 1356 h 10000"/>
                  <a:gd name="connsiteX27" fmla="*/ 8333 w 10000"/>
                  <a:gd name="connsiteY27" fmla="*/ 230 h 10000"/>
                  <a:gd name="connsiteX28" fmla="*/ 7016 w 10000"/>
                  <a:gd name="connsiteY28" fmla="*/ 0 h 10000"/>
                  <a:gd name="connsiteX29" fmla="*/ 5727 w 10000"/>
                  <a:gd name="connsiteY29" fmla="*/ 1301 h 10000"/>
                  <a:gd name="connsiteX30" fmla="*/ 5727 w 10000"/>
                  <a:gd name="connsiteY30" fmla="*/ 1301 h 10000"/>
                  <a:gd name="connsiteX31" fmla="*/ 5727 w 10000"/>
                  <a:gd name="connsiteY31" fmla="*/ 1951 h 10000"/>
                  <a:gd name="connsiteX32" fmla="*/ 4582 w 10000"/>
                  <a:gd name="connsiteY32" fmla="*/ 1951 h 10000"/>
                  <a:gd name="connsiteX33" fmla="*/ 2209 w 10000"/>
                  <a:gd name="connsiteY33" fmla="*/ 69 h 10000"/>
                  <a:gd name="connsiteX34" fmla="*/ 698 w 10000"/>
                  <a:gd name="connsiteY34" fmla="*/ 851 h 10000"/>
                  <a:gd name="connsiteX35" fmla="*/ 0 w 10000"/>
                  <a:gd name="connsiteY35" fmla="*/ 2782 h 10000"/>
                  <a:gd name="connsiteX36" fmla="*/ 543 w 10000"/>
                  <a:gd name="connsiteY36" fmla="*/ 5333 h 10000"/>
                  <a:gd name="connsiteX37" fmla="*/ 1279 w 10000"/>
                  <a:gd name="connsiteY37" fmla="*/ 5678 h 10000"/>
                  <a:gd name="connsiteX0" fmla="*/ 1279 w 10000"/>
                  <a:gd name="connsiteY0" fmla="*/ 5678 h 10000"/>
                  <a:gd name="connsiteX1" fmla="*/ 1473 w 10000"/>
                  <a:gd name="connsiteY1" fmla="*/ 5678 h 10000"/>
                  <a:gd name="connsiteX2" fmla="*/ 2054 w 10000"/>
                  <a:gd name="connsiteY2" fmla="*/ 5126 h 10000"/>
                  <a:gd name="connsiteX3" fmla="*/ 1550 w 10000"/>
                  <a:gd name="connsiteY3" fmla="*/ 2782 h 10000"/>
                  <a:gd name="connsiteX4" fmla="*/ 1783 w 10000"/>
                  <a:gd name="connsiteY4" fmla="*/ 1632 h 10000"/>
                  <a:gd name="connsiteX5" fmla="*/ 2403 w 10000"/>
                  <a:gd name="connsiteY5" fmla="*/ 1057 h 10000"/>
                  <a:gd name="connsiteX6" fmla="*/ 2403 w 10000"/>
                  <a:gd name="connsiteY6" fmla="*/ 3264 h 10000"/>
                  <a:gd name="connsiteX7" fmla="*/ 2403 w 10000"/>
                  <a:gd name="connsiteY7" fmla="*/ 4345 h 10000"/>
                  <a:gd name="connsiteX8" fmla="*/ 2403 w 10000"/>
                  <a:gd name="connsiteY8" fmla="*/ 9287 h 10000"/>
                  <a:gd name="connsiteX9" fmla="*/ 3566 w 10000"/>
                  <a:gd name="connsiteY9" fmla="*/ 10000 h 10000"/>
                  <a:gd name="connsiteX10" fmla="*/ 4767 w 10000"/>
                  <a:gd name="connsiteY10" fmla="*/ 9287 h 10000"/>
                  <a:gd name="connsiteX11" fmla="*/ 4767 w 10000"/>
                  <a:gd name="connsiteY11" fmla="*/ 4805 h 10000"/>
                  <a:gd name="connsiteX12" fmla="*/ 5233 w 10000"/>
                  <a:gd name="connsiteY12" fmla="*/ 4805 h 10000"/>
                  <a:gd name="connsiteX13" fmla="*/ 5233 w 10000"/>
                  <a:gd name="connsiteY13" fmla="*/ 9287 h 10000"/>
                  <a:gd name="connsiteX14" fmla="*/ 6434 w 10000"/>
                  <a:gd name="connsiteY14" fmla="*/ 10000 h 10000"/>
                  <a:gd name="connsiteX15" fmla="*/ 7597 w 10000"/>
                  <a:gd name="connsiteY15" fmla="*/ 9287 h 10000"/>
                  <a:gd name="connsiteX16" fmla="*/ 7597 w 10000"/>
                  <a:gd name="connsiteY16" fmla="*/ 4345 h 10000"/>
                  <a:gd name="connsiteX17" fmla="*/ 7597 w 10000"/>
                  <a:gd name="connsiteY17" fmla="*/ 3264 h 10000"/>
                  <a:gd name="connsiteX18" fmla="*/ 7597 w 10000"/>
                  <a:gd name="connsiteY18" fmla="*/ 1034 h 10000"/>
                  <a:gd name="connsiteX19" fmla="*/ 7984 w 10000"/>
                  <a:gd name="connsiteY19" fmla="*/ 1310 h 10000"/>
                  <a:gd name="connsiteX20" fmla="*/ 8450 w 10000"/>
                  <a:gd name="connsiteY20" fmla="*/ 2782 h 10000"/>
                  <a:gd name="connsiteX21" fmla="*/ 7946 w 10000"/>
                  <a:gd name="connsiteY21" fmla="*/ 5126 h 10000"/>
                  <a:gd name="connsiteX22" fmla="*/ 8566 w 10000"/>
                  <a:gd name="connsiteY22" fmla="*/ 5678 h 10000"/>
                  <a:gd name="connsiteX23" fmla="*/ 8721 w 10000"/>
                  <a:gd name="connsiteY23" fmla="*/ 5678 h 10000"/>
                  <a:gd name="connsiteX24" fmla="*/ 9457 w 10000"/>
                  <a:gd name="connsiteY24" fmla="*/ 5333 h 10000"/>
                  <a:gd name="connsiteX25" fmla="*/ 10000 w 10000"/>
                  <a:gd name="connsiteY25" fmla="*/ 2782 h 10000"/>
                  <a:gd name="connsiteX26" fmla="*/ 9690 w 10000"/>
                  <a:gd name="connsiteY26" fmla="*/ 1356 h 10000"/>
                  <a:gd name="connsiteX27" fmla="*/ 8333 w 10000"/>
                  <a:gd name="connsiteY27" fmla="*/ 230 h 10000"/>
                  <a:gd name="connsiteX28" fmla="*/ 7016 w 10000"/>
                  <a:gd name="connsiteY28" fmla="*/ 0 h 10000"/>
                  <a:gd name="connsiteX29" fmla="*/ 5727 w 10000"/>
                  <a:gd name="connsiteY29" fmla="*/ 1301 h 10000"/>
                  <a:gd name="connsiteX30" fmla="*/ 5727 w 10000"/>
                  <a:gd name="connsiteY30" fmla="*/ 1951 h 10000"/>
                  <a:gd name="connsiteX31" fmla="*/ 4582 w 10000"/>
                  <a:gd name="connsiteY31" fmla="*/ 1951 h 10000"/>
                  <a:gd name="connsiteX32" fmla="*/ 2209 w 10000"/>
                  <a:gd name="connsiteY32" fmla="*/ 69 h 10000"/>
                  <a:gd name="connsiteX33" fmla="*/ 698 w 10000"/>
                  <a:gd name="connsiteY33" fmla="*/ 851 h 10000"/>
                  <a:gd name="connsiteX34" fmla="*/ 0 w 10000"/>
                  <a:gd name="connsiteY34" fmla="*/ 2782 h 10000"/>
                  <a:gd name="connsiteX35" fmla="*/ 543 w 10000"/>
                  <a:gd name="connsiteY35" fmla="*/ 5333 h 10000"/>
                  <a:gd name="connsiteX36" fmla="*/ 1279 w 10000"/>
                  <a:gd name="connsiteY36" fmla="*/ 5678 h 10000"/>
                  <a:gd name="connsiteX0" fmla="*/ 1279 w 10000"/>
                  <a:gd name="connsiteY0" fmla="*/ 5678 h 10000"/>
                  <a:gd name="connsiteX1" fmla="*/ 1473 w 10000"/>
                  <a:gd name="connsiteY1" fmla="*/ 5678 h 10000"/>
                  <a:gd name="connsiteX2" fmla="*/ 2054 w 10000"/>
                  <a:gd name="connsiteY2" fmla="*/ 5126 h 10000"/>
                  <a:gd name="connsiteX3" fmla="*/ 1550 w 10000"/>
                  <a:gd name="connsiteY3" fmla="*/ 2782 h 10000"/>
                  <a:gd name="connsiteX4" fmla="*/ 1783 w 10000"/>
                  <a:gd name="connsiteY4" fmla="*/ 1632 h 10000"/>
                  <a:gd name="connsiteX5" fmla="*/ 2403 w 10000"/>
                  <a:gd name="connsiteY5" fmla="*/ 1057 h 10000"/>
                  <a:gd name="connsiteX6" fmla="*/ 2403 w 10000"/>
                  <a:gd name="connsiteY6" fmla="*/ 3264 h 10000"/>
                  <a:gd name="connsiteX7" fmla="*/ 2403 w 10000"/>
                  <a:gd name="connsiteY7" fmla="*/ 4345 h 10000"/>
                  <a:gd name="connsiteX8" fmla="*/ 2403 w 10000"/>
                  <a:gd name="connsiteY8" fmla="*/ 9287 h 10000"/>
                  <a:gd name="connsiteX9" fmla="*/ 3566 w 10000"/>
                  <a:gd name="connsiteY9" fmla="*/ 10000 h 10000"/>
                  <a:gd name="connsiteX10" fmla="*/ 4767 w 10000"/>
                  <a:gd name="connsiteY10" fmla="*/ 9287 h 10000"/>
                  <a:gd name="connsiteX11" fmla="*/ 4767 w 10000"/>
                  <a:gd name="connsiteY11" fmla="*/ 4805 h 10000"/>
                  <a:gd name="connsiteX12" fmla="*/ 5233 w 10000"/>
                  <a:gd name="connsiteY12" fmla="*/ 4805 h 10000"/>
                  <a:gd name="connsiteX13" fmla="*/ 5233 w 10000"/>
                  <a:gd name="connsiteY13" fmla="*/ 9287 h 10000"/>
                  <a:gd name="connsiteX14" fmla="*/ 6434 w 10000"/>
                  <a:gd name="connsiteY14" fmla="*/ 10000 h 10000"/>
                  <a:gd name="connsiteX15" fmla="*/ 7597 w 10000"/>
                  <a:gd name="connsiteY15" fmla="*/ 9287 h 10000"/>
                  <a:gd name="connsiteX16" fmla="*/ 7597 w 10000"/>
                  <a:gd name="connsiteY16" fmla="*/ 4345 h 10000"/>
                  <a:gd name="connsiteX17" fmla="*/ 7597 w 10000"/>
                  <a:gd name="connsiteY17" fmla="*/ 3264 h 10000"/>
                  <a:gd name="connsiteX18" fmla="*/ 7597 w 10000"/>
                  <a:gd name="connsiteY18" fmla="*/ 1034 h 10000"/>
                  <a:gd name="connsiteX19" fmla="*/ 7984 w 10000"/>
                  <a:gd name="connsiteY19" fmla="*/ 1310 h 10000"/>
                  <a:gd name="connsiteX20" fmla="*/ 8450 w 10000"/>
                  <a:gd name="connsiteY20" fmla="*/ 2782 h 10000"/>
                  <a:gd name="connsiteX21" fmla="*/ 7946 w 10000"/>
                  <a:gd name="connsiteY21" fmla="*/ 5126 h 10000"/>
                  <a:gd name="connsiteX22" fmla="*/ 8566 w 10000"/>
                  <a:gd name="connsiteY22" fmla="*/ 5678 h 10000"/>
                  <a:gd name="connsiteX23" fmla="*/ 8721 w 10000"/>
                  <a:gd name="connsiteY23" fmla="*/ 5678 h 10000"/>
                  <a:gd name="connsiteX24" fmla="*/ 9457 w 10000"/>
                  <a:gd name="connsiteY24" fmla="*/ 5333 h 10000"/>
                  <a:gd name="connsiteX25" fmla="*/ 10000 w 10000"/>
                  <a:gd name="connsiteY25" fmla="*/ 2782 h 10000"/>
                  <a:gd name="connsiteX26" fmla="*/ 9690 w 10000"/>
                  <a:gd name="connsiteY26" fmla="*/ 1356 h 10000"/>
                  <a:gd name="connsiteX27" fmla="*/ 8333 w 10000"/>
                  <a:gd name="connsiteY27" fmla="*/ 230 h 10000"/>
                  <a:gd name="connsiteX28" fmla="*/ 7016 w 10000"/>
                  <a:gd name="connsiteY28" fmla="*/ 0 h 10000"/>
                  <a:gd name="connsiteX29" fmla="*/ 5727 w 10000"/>
                  <a:gd name="connsiteY29" fmla="*/ 1951 h 10000"/>
                  <a:gd name="connsiteX30" fmla="*/ 4582 w 10000"/>
                  <a:gd name="connsiteY30" fmla="*/ 1951 h 10000"/>
                  <a:gd name="connsiteX31" fmla="*/ 2209 w 10000"/>
                  <a:gd name="connsiteY31" fmla="*/ 69 h 10000"/>
                  <a:gd name="connsiteX32" fmla="*/ 698 w 10000"/>
                  <a:gd name="connsiteY32" fmla="*/ 851 h 10000"/>
                  <a:gd name="connsiteX33" fmla="*/ 0 w 10000"/>
                  <a:gd name="connsiteY33" fmla="*/ 2782 h 10000"/>
                  <a:gd name="connsiteX34" fmla="*/ 543 w 10000"/>
                  <a:gd name="connsiteY34" fmla="*/ 5333 h 10000"/>
                  <a:gd name="connsiteX35" fmla="*/ 1279 w 10000"/>
                  <a:gd name="connsiteY35" fmla="*/ 5678 h 10000"/>
                  <a:gd name="connsiteX0" fmla="*/ 1279 w 10000"/>
                  <a:gd name="connsiteY0" fmla="*/ 5747 h 10069"/>
                  <a:gd name="connsiteX1" fmla="*/ 1473 w 10000"/>
                  <a:gd name="connsiteY1" fmla="*/ 5747 h 10069"/>
                  <a:gd name="connsiteX2" fmla="*/ 2054 w 10000"/>
                  <a:gd name="connsiteY2" fmla="*/ 5195 h 10069"/>
                  <a:gd name="connsiteX3" fmla="*/ 1550 w 10000"/>
                  <a:gd name="connsiteY3" fmla="*/ 2851 h 10069"/>
                  <a:gd name="connsiteX4" fmla="*/ 1783 w 10000"/>
                  <a:gd name="connsiteY4" fmla="*/ 1701 h 10069"/>
                  <a:gd name="connsiteX5" fmla="*/ 2403 w 10000"/>
                  <a:gd name="connsiteY5" fmla="*/ 1126 h 10069"/>
                  <a:gd name="connsiteX6" fmla="*/ 2403 w 10000"/>
                  <a:gd name="connsiteY6" fmla="*/ 3333 h 10069"/>
                  <a:gd name="connsiteX7" fmla="*/ 2403 w 10000"/>
                  <a:gd name="connsiteY7" fmla="*/ 4414 h 10069"/>
                  <a:gd name="connsiteX8" fmla="*/ 2403 w 10000"/>
                  <a:gd name="connsiteY8" fmla="*/ 9356 h 10069"/>
                  <a:gd name="connsiteX9" fmla="*/ 3566 w 10000"/>
                  <a:gd name="connsiteY9" fmla="*/ 10069 h 10069"/>
                  <a:gd name="connsiteX10" fmla="*/ 4767 w 10000"/>
                  <a:gd name="connsiteY10" fmla="*/ 9356 h 10069"/>
                  <a:gd name="connsiteX11" fmla="*/ 4767 w 10000"/>
                  <a:gd name="connsiteY11" fmla="*/ 4874 h 10069"/>
                  <a:gd name="connsiteX12" fmla="*/ 5233 w 10000"/>
                  <a:gd name="connsiteY12" fmla="*/ 4874 h 10069"/>
                  <a:gd name="connsiteX13" fmla="*/ 5233 w 10000"/>
                  <a:gd name="connsiteY13" fmla="*/ 9356 h 10069"/>
                  <a:gd name="connsiteX14" fmla="*/ 6434 w 10000"/>
                  <a:gd name="connsiteY14" fmla="*/ 10069 h 10069"/>
                  <a:gd name="connsiteX15" fmla="*/ 7597 w 10000"/>
                  <a:gd name="connsiteY15" fmla="*/ 9356 h 10069"/>
                  <a:gd name="connsiteX16" fmla="*/ 7597 w 10000"/>
                  <a:gd name="connsiteY16" fmla="*/ 4414 h 10069"/>
                  <a:gd name="connsiteX17" fmla="*/ 7597 w 10000"/>
                  <a:gd name="connsiteY17" fmla="*/ 3333 h 10069"/>
                  <a:gd name="connsiteX18" fmla="*/ 7597 w 10000"/>
                  <a:gd name="connsiteY18" fmla="*/ 1103 h 10069"/>
                  <a:gd name="connsiteX19" fmla="*/ 7984 w 10000"/>
                  <a:gd name="connsiteY19" fmla="*/ 1379 h 10069"/>
                  <a:gd name="connsiteX20" fmla="*/ 8450 w 10000"/>
                  <a:gd name="connsiteY20" fmla="*/ 2851 h 10069"/>
                  <a:gd name="connsiteX21" fmla="*/ 7946 w 10000"/>
                  <a:gd name="connsiteY21" fmla="*/ 5195 h 10069"/>
                  <a:gd name="connsiteX22" fmla="*/ 8566 w 10000"/>
                  <a:gd name="connsiteY22" fmla="*/ 5747 h 10069"/>
                  <a:gd name="connsiteX23" fmla="*/ 8721 w 10000"/>
                  <a:gd name="connsiteY23" fmla="*/ 5747 h 10069"/>
                  <a:gd name="connsiteX24" fmla="*/ 9457 w 10000"/>
                  <a:gd name="connsiteY24" fmla="*/ 5402 h 10069"/>
                  <a:gd name="connsiteX25" fmla="*/ 10000 w 10000"/>
                  <a:gd name="connsiteY25" fmla="*/ 2851 h 10069"/>
                  <a:gd name="connsiteX26" fmla="*/ 9690 w 10000"/>
                  <a:gd name="connsiteY26" fmla="*/ 1425 h 10069"/>
                  <a:gd name="connsiteX27" fmla="*/ 8333 w 10000"/>
                  <a:gd name="connsiteY27" fmla="*/ 299 h 10069"/>
                  <a:gd name="connsiteX28" fmla="*/ 7016 w 10000"/>
                  <a:gd name="connsiteY28" fmla="*/ 69 h 10069"/>
                  <a:gd name="connsiteX29" fmla="*/ 5727 w 10000"/>
                  <a:gd name="connsiteY29" fmla="*/ 2020 h 10069"/>
                  <a:gd name="connsiteX30" fmla="*/ 4582 w 10000"/>
                  <a:gd name="connsiteY30" fmla="*/ 2020 h 10069"/>
                  <a:gd name="connsiteX31" fmla="*/ 2291 w 10000"/>
                  <a:gd name="connsiteY31" fmla="*/ 69 h 10069"/>
                  <a:gd name="connsiteX32" fmla="*/ 698 w 10000"/>
                  <a:gd name="connsiteY32" fmla="*/ 920 h 10069"/>
                  <a:gd name="connsiteX33" fmla="*/ 0 w 10000"/>
                  <a:gd name="connsiteY33" fmla="*/ 2851 h 10069"/>
                  <a:gd name="connsiteX34" fmla="*/ 543 w 10000"/>
                  <a:gd name="connsiteY34" fmla="*/ 5402 h 10069"/>
                  <a:gd name="connsiteX35" fmla="*/ 1279 w 10000"/>
                  <a:gd name="connsiteY35" fmla="*/ 5747 h 10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00" h="10069">
                    <a:moveTo>
                      <a:pt x="1279" y="5747"/>
                    </a:moveTo>
                    <a:lnTo>
                      <a:pt x="1473" y="5747"/>
                    </a:lnTo>
                    <a:cubicBezTo>
                      <a:pt x="1860" y="5701"/>
                      <a:pt x="2132" y="5448"/>
                      <a:pt x="2054" y="5195"/>
                    </a:cubicBezTo>
                    <a:cubicBezTo>
                      <a:pt x="1705" y="4207"/>
                      <a:pt x="1550" y="3425"/>
                      <a:pt x="1550" y="2851"/>
                    </a:cubicBezTo>
                    <a:cubicBezTo>
                      <a:pt x="1550" y="2345"/>
                      <a:pt x="1667" y="1954"/>
                      <a:pt x="1783" y="1701"/>
                    </a:cubicBezTo>
                    <a:cubicBezTo>
                      <a:pt x="1977" y="1379"/>
                      <a:pt x="2209" y="1218"/>
                      <a:pt x="2403" y="1126"/>
                    </a:cubicBezTo>
                    <a:lnTo>
                      <a:pt x="2403" y="3333"/>
                    </a:lnTo>
                    <a:lnTo>
                      <a:pt x="2403" y="4414"/>
                    </a:lnTo>
                    <a:lnTo>
                      <a:pt x="2403" y="9356"/>
                    </a:lnTo>
                    <a:cubicBezTo>
                      <a:pt x="2403" y="9747"/>
                      <a:pt x="2907" y="10069"/>
                      <a:pt x="3566" y="10069"/>
                    </a:cubicBezTo>
                    <a:cubicBezTo>
                      <a:pt x="4225" y="10069"/>
                      <a:pt x="4767" y="9747"/>
                      <a:pt x="4767" y="9356"/>
                    </a:cubicBezTo>
                    <a:lnTo>
                      <a:pt x="4767" y="4874"/>
                    </a:lnTo>
                    <a:lnTo>
                      <a:pt x="5233" y="4874"/>
                    </a:lnTo>
                    <a:lnTo>
                      <a:pt x="5233" y="9356"/>
                    </a:lnTo>
                    <a:cubicBezTo>
                      <a:pt x="5233" y="9747"/>
                      <a:pt x="5775" y="10069"/>
                      <a:pt x="6434" y="10069"/>
                    </a:cubicBezTo>
                    <a:cubicBezTo>
                      <a:pt x="7093" y="10069"/>
                      <a:pt x="7597" y="9747"/>
                      <a:pt x="7597" y="9356"/>
                    </a:cubicBezTo>
                    <a:lnTo>
                      <a:pt x="7597" y="4414"/>
                    </a:lnTo>
                    <a:lnTo>
                      <a:pt x="7597" y="3333"/>
                    </a:lnTo>
                    <a:lnTo>
                      <a:pt x="7597" y="1103"/>
                    </a:lnTo>
                    <a:cubicBezTo>
                      <a:pt x="7713" y="1172"/>
                      <a:pt x="7868" y="1241"/>
                      <a:pt x="7984" y="1379"/>
                    </a:cubicBezTo>
                    <a:cubicBezTo>
                      <a:pt x="8217" y="1632"/>
                      <a:pt x="8450" y="2069"/>
                      <a:pt x="8450" y="2851"/>
                    </a:cubicBezTo>
                    <a:cubicBezTo>
                      <a:pt x="8450" y="3425"/>
                      <a:pt x="8333" y="4207"/>
                      <a:pt x="7946" y="5195"/>
                    </a:cubicBezTo>
                    <a:cubicBezTo>
                      <a:pt x="7868" y="5448"/>
                      <a:pt x="8140" y="5701"/>
                      <a:pt x="8566" y="5747"/>
                    </a:cubicBezTo>
                    <a:lnTo>
                      <a:pt x="8721" y="5747"/>
                    </a:lnTo>
                    <a:cubicBezTo>
                      <a:pt x="9070" y="5747"/>
                      <a:pt x="9380" y="5609"/>
                      <a:pt x="9457" y="5402"/>
                    </a:cubicBezTo>
                    <a:cubicBezTo>
                      <a:pt x="9845" y="4345"/>
                      <a:pt x="10000" y="3517"/>
                      <a:pt x="10000" y="2851"/>
                    </a:cubicBezTo>
                    <a:cubicBezTo>
                      <a:pt x="10000" y="2253"/>
                      <a:pt x="9884" y="1793"/>
                      <a:pt x="9690" y="1425"/>
                    </a:cubicBezTo>
                    <a:cubicBezTo>
                      <a:pt x="9380" y="851"/>
                      <a:pt x="8876" y="483"/>
                      <a:pt x="8333" y="299"/>
                    </a:cubicBezTo>
                    <a:cubicBezTo>
                      <a:pt x="7791" y="92"/>
                      <a:pt x="7287" y="69"/>
                      <a:pt x="7016" y="69"/>
                    </a:cubicBezTo>
                    <a:lnTo>
                      <a:pt x="5727" y="2020"/>
                    </a:lnTo>
                    <a:lnTo>
                      <a:pt x="4582" y="2020"/>
                    </a:lnTo>
                    <a:cubicBezTo>
                      <a:pt x="4427" y="2020"/>
                      <a:pt x="2601" y="0"/>
                      <a:pt x="2291" y="69"/>
                    </a:cubicBezTo>
                    <a:cubicBezTo>
                      <a:pt x="1787" y="184"/>
                      <a:pt x="1085" y="483"/>
                      <a:pt x="698" y="920"/>
                    </a:cubicBezTo>
                    <a:cubicBezTo>
                      <a:pt x="271" y="1356"/>
                      <a:pt x="0" y="1977"/>
                      <a:pt x="0" y="2851"/>
                    </a:cubicBezTo>
                    <a:cubicBezTo>
                      <a:pt x="0" y="3517"/>
                      <a:pt x="155" y="4345"/>
                      <a:pt x="543" y="5402"/>
                    </a:cubicBezTo>
                    <a:cubicBezTo>
                      <a:pt x="620" y="5609"/>
                      <a:pt x="930" y="5747"/>
                      <a:pt x="1279" y="574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82" name="Freeform 125"/>
              <p:cNvSpPr>
                <a:spLocks/>
              </p:cNvSpPr>
              <p:nvPr/>
            </p:nvSpPr>
            <p:spPr bwMode="auto">
              <a:xfrm>
                <a:off x="3390253" y="2929706"/>
                <a:ext cx="581025" cy="386180"/>
              </a:xfrm>
              <a:custGeom>
                <a:avLst/>
                <a:gdLst>
                  <a:gd name="connsiteX0" fmla="*/ 1750 w 10000"/>
                  <a:gd name="connsiteY0" fmla="*/ 6338 h 10000"/>
                  <a:gd name="connsiteX1" fmla="*/ 2000 w 10000"/>
                  <a:gd name="connsiteY1" fmla="*/ 5070 h 10000"/>
                  <a:gd name="connsiteX2" fmla="*/ 2000 w 10000"/>
                  <a:gd name="connsiteY2" fmla="*/ 9859 h 10000"/>
                  <a:gd name="connsiteX3" fmla="*/ 5000 w 10000"/>
                  <a:gd name="connsiteY3" fmla="*/ 10000 h 10000"/>
                  <a:gd name="connsiteX4" fmla="*/ 7917 w 10000"/>
                  <a:gd name="connsiteY4" fmla="*/ 9859 h 10000"/>
                  <a:gd name="connsiteX5" fmla="*/ 7917 w 10000"/>
                  <a:gd name="connsiteY5" fmla="*/ 5070 h 10000"/>
                  <a:gd name="connsiteX6" fmla="*/ 8167 w 10000"/>
                  <a:gd name="connsiteY6" fmla="*/ 6338 h 10000"/>
                  <a:gd name="connsiteX7" fmla="*/ 8167 w 10000"/>
                  <a:gd name="connsiteY7" fmla="*/ 9718 h 10000"/>
                  <a:gd name="connsiteX8" fmla="*/ 10000 w 10000"/>
                  <a:gd name="connsiteY8" fmla="*/ 9437 h 10000"/>
                  <a:gd name="connsiteX9" fmla="*/ 10000 w 10000"/>
                  <a:gd name="connsiteY9" fmla="*/ 5352 h 10000"/>
                  <a:gd name="connsiteX10" fmla="*/ 9167 w 10000"/>
                  <a:gd name="connsiteY10" fmla="*/ 1690 h 10000"/>
                  <a:gd name="connsiteX11" fmla="*/ 6583 w 10000"/>
                  <a:gd name="connsiteY11" fmla="*/ 0 h 10000"/>
                  <a:gd name="connsiteX12" fmla="*/ 6583 w 10000"/>
                  <a:gd name="connsiteY12" fmla="*/ 0 h 10000"/>
                  <a:gd name="connsiteX13" fmla="*/ 6500 w 10000"/>
                  <a:gd name="connsiteY13" fmla="*/ 0 h 10000"/>
                  <a:gd name="connsiteX14" fmla="*/ 5750 w 10000"/>
                  <a:gd name="connsiteY14" fmla="*/ 6338 h 10000"/>
                  <a:gd name="connsiteX15" fmla="*/ 5333 w 10000"/>
                  <a:gd name="connsiteY15" fmla="*/ 2113 h 10000"/>
                  <a:gd name="connsiteX16" fmla="*/ 5583 w 10000"/>
                  <a:gd name="connsiteY16" fmla="*/ 986 h 10000"/>
                  <a:gd name="connsiteX17" fmla="*/ 5167 w 10000"/>
                  <a:gd name="connsiteY17" fmla="*/ 423 h 10000"/>
                  <a:gd name="connsiteX18" fmla="*/ 5000 w 10000"/>
                  <a:gd name="connsiteY18" fmla="*/ 423 h 10000"/>
                  <a:gd name="connsiteX19" fmla="*/ 5000 w 10000"/>
                  <a:gd name="connsiteY19" fmla="*/ 423 h 10000"/>
                  <a:gd name="connsiteX20" fmla="*/ 4833 w 10000"/>
                  <a:gd name="connsiteY20" fmla="*/ 423 h 10000"/>
                  <a:gd name="connsiteX21" fmla="*/ 4417 w 10000"/>
                  <a:gd name="connsiteY21" fmla="*/ 986 h 10000"/>
                  <a:gd name="connsiteX22" fmla="*/ 4667 w 10000"/>
                  <a:gd name="connsiteY22" fmla="*/ 2113 h 10000"/>
                  <a:gd name="connsiteX23" fmla="*/ 4250 w 10000"/>
                  <a:gd name="connsiteY23" fmla="*/ 6338 h 10000"/>
                  <a:gd name="connsiteX24" fmla="*/ 3500 w 10000"/>
                  <a:gd name="connsiteY24" fmla="*/ 0 h 10000"/>
                  <a:gd name="connsiteX25" fmla="*/ 3417 w 10000"/>
                  <a:gd name="connsiteY25" fmla="*/ 0 h 10000"/>
                  <a:gd name="connsiteX26" fmla="*/ 3417 w 10000"/>
                  <a:gd name="connsiteY26" fmla="*/ 0 h 10000"/>
                  <a:gd name="connsiteX27" fmla="*/ 833 w 10000"/>
                  <a:gd name="connsiteY27" fmla="*/ 1690 h 10000"/>
                  <a:gd name="connsiteX28" fmla="*/ 0 w 10000"/>
                  <a:gd name="connsiteY28" fmla="*/ 5352 h 10000"/>
                  <a:gd name="connsiteX29" fmla="*/ 0 w 10000"/>
                  <a:gd name="connsiteY29" fmla="*/ 9437 h 10000"/>
                  <a:gd name="connsiteX30" fmla="*/ 1750 w 10000"/>
                  <a:gd name="connsiteY30" fmla="*/ 6338 h 10000"/>
                  <a:gd name="connsiteX0" fmla="*/ 1750 w 10000"/>
                  <a:gd name="connsiteY0" fmla="*/ 6338 h 10000"/>
                  <a:gd name="connsiteX1" fmla="*/ 2000 w 10000"/>
                  <a:gd name="connsiteY1" fmla="*/ 5070 h 10000"/>
                  <a:gd name="connsiteX2" fmla="*/ 2000 w 10000"/>
                  <a:gd name="connsiteY2" fmla="*/ 9859 h 10000"/>
                  <a:gd name="connsiteX3" fmla="*/ 5000 w 10000"/>
                  <a:gd name="connsiteY3" fmla="*/ 10000 h 10000"/>
                  <a:gd name="connsiteX4" fmla="*/ 7917 w 10000"/>
                  <a:gd name="connsiteY4" fmla="*/ 9859 h 10000"/>
                  <a:gd name="connsiteX5" fmla="*/ 7917 w 10000"/>
                  <a:gd name="connsiteY5" fmla="*/ 5070 h 10000"/>
                  <a:gd name="connsiteX6" fmla="*/ 8167 w 10000"/>
                  <a:gd name="connsiteY6" fmla="*/ 6338 h 10000"/>
                  <a:gd name="connsiteX7" fmla="*/ 8167 w 10000"/>
                  <a:gd name="connsiteY7" fmla="*/ 9718 h 10000"/>
                  <a:gd name="connsiteX8" fmla="*/ 10000 w 10000"/>
                  <a:gd name="connsiteY8" fmla="*/ 9437 h 10000"/>
                  <a:gd name="connsiteX9" fmla="*/ 10000 w 10000"/>
                  <a:gd name="connsiteY9" fmla="*/ 5352 h 10000"/>
                  <a:gd name="connsiteX10" fmla="*/ 9167 w 10000"/>
                  <a:gd name="connsiteY10" fmla="*/ 1690 h 10000"/>
                  <a:gd name="connsiteX11" fmla="*/ 6583 w 10000"/>
                  <a:gd name="connsiteY11" fmla="*/ 0 h 10000"/>
                  <a:gd name="connsiteX12" fmla="*/ 6583 w 10000"/>
                  <a:gd name="connsiteY12" fmla="*/ 0 h 10000"/>
                  <a:gd name="connsiteX13" fmla="*/ 6500 w 10000"/>
                  <a:gd name="connsiteY13" fmla="*/ 0 h 10000"/>
                  <a:gd name="connsiteX14" fmla="*/ 5750 w 10000"/>
                  <a:gd name="connsiteY14" fmla="*/ 6338 h 10000"/>
                  <a:gd name="connsiteX15" fmla="*/ 5333 w 10000"/>
                  <a:gd name="connsiteY15" fmla="*/ 2113 h 10000"/>
                  <a:gd name="connsiteX16" fmla="*/ 5583 w 10000"/>
                  <a:gd name="connsiteY16" fmla="*/ 986 h 10000"/>
                  <a:gd name="connsiteX17" fmla="*/ 5167 w 10000"/>
                  <a:gd name="connsiteY17" fmla="*/ 423 h 10000"/>
                  <a:gd name="connsiteX18" fmla="*/ 5000 w 10000"/>
                  <a:gd name="connsiteY18" fmla="*/ 423 h 10000"/>
                  <a:gd name="connsiteX19" fmla="*/ 5000 w 10000"/>
                  <a:gd name="connsiteY19" fmla="*/ 423 h 10000"/>
                  <a:gd name="connsiteX20" fmla="*/ 4833 w 10000"/>
                  <a:gd name="connsiteY20" fmla="*/ 423 h 10000"/>
                  <a:gd name="connsiteX21" fmla="*/ 4417 w 10000"/>
                  <a:gd name="connsiteY21" fmla="*/ 986 h 10000"/>
                  <a:gd name="connsiteX22" fmla="*/ 4667 w 10000"/>
                  <a:gd name="connsiteY22" fmla="*/ 2113 h 10000"/>
                  <a:gd name="connsiteX23" fmla="*/ 4250 w 10000"/>
                  <a:gd name="connsiteY23" fmla="*/ 6338 h 10000"/>
                  <a:gd name="connsiteX24" fmla="*/ 3500 w 10000"/>
                  <a:gd name="connsiteY24" fmla="*/ 0 h 10000"/>
                  <a:gd name="connsiteX25" fmla="*/ 3417 w 10000"/>
                  <a:gd name="connsiteY25" fmla="*/ 0 h 10000"/>
                  <a:gd name="connsiteX26" fmla="*/ 3417 w 10000"/>
                  <a:gd name="connsiteY26" fmla="*/ 0 h 10000"/>
                  <a:gd name="connsiteX27" fmla="*/ 833 w 10000"/>
                  <a:gd name="connsiteY27" fmla="*/ 1690 h 10000"/>
                  <a:gd name="connsiteX28" fmla="*/ 0 w 10000"/>
                  <a:gd name="connsiteY28" fmla="*/ 5352 h 10000"/>
                  <a:gd name="connsiteX29" fmla="*/ 1750 w 10000"/>
                  <a:gd name="connsiteY29" fmla="*/ 6338 h 10000"/>
                  <a:gd name="connsiteX0" fmla="*/ 1750 w 10000"/>
                  <a:gd name="connsiteY0" fmla="*/ 6338 h 10000"/>
                  <a:gd name="connsiteX1" fmla="*/ 2000 w 10000"/>
                  <a:gd name="connsiteY1" fmla="*/ 5070 h 10000"/>
                  <a:gd name="connsiteX2" fmla="*/ 2000 w 10000"/>
                  <a:gd name="connsiteY2" fmla="*/ 9859 h 10000"/>
                  <a:gd name="connsiteX3" fmla="*/ 5000 w 10000"/>
                  <a:gd name="connsiteY3" fmla="*/ 10000 h 10000"/>
                  <a:gd name="connsiteX4" fmla="*/ 7917 w 10000"/>
                  <a:gd name="connsiteY4" fmla="*/ 9859 h 10000"/>
                  <a:gd name="connsiteX5" fmla="*/ 7917 w 10000"/>
                  <a:gd name="connsiteY5" fmla="*/ 5070 h 10000"/>
                  <a:gd name="connsiteX6" fmla="*/ 8167 w 10000"/>
                  <a:gd name="connsiteY6" fmla="*/ 6338 h 10000"/>
                  <a:gd name="connsiteX7" fmla="*/ 10000 w 10000"/>
                  <a:gd name="connsiteY7" fmla="*/ 9437 h 10000"/>
                  <a:gd name="connsiteX8" fmla="*/ 10000 w 10000"/>
                  <a:gd name="connsiteY8" fmla="*/ 5352 h 10000"/>
                  <a:gd name="connsiteX9" fmla="*/ 9167 w 10000"/>
                  <a:gd name="connsiteY9" fmla="*/ 1690 h 10000"/>
                  <a:gd name="connsiteX10" fmla="*/ 6583 w 10000"/>
                  <a:gd name="connsiteY10" fmla="*/ 0 h 10000"/>
                  <a:gd name="connsiteX11" fmla="*/ 6583 w 10000"/>
                  <a:gd name="connsiteY11" fmla="*/ 0 h 10000"/>
                  <a:gd name="connsiteX12" fmla="*/ 6500 w 10000"/>
                  <a:gd name="connsiteY12" fmla="*/ 0 h 10000"/>
                  <a:gd name="connsiteX13" fmla="*/ 5750 w 10000"/>
                  <a:gd name="connsiteY13" fmla="*/ 6338 h 10000"/>
                  <a:gd name="connsiteX14" fmla="*/ 5333 w 10000"/>
                  <a:gd name="connsiteY14" fmla="*/ 2113 h 10000"/>
                  <a:gd name="connsiteX15" fmla="*/ 5583 w 10000"/>
                  <a:gd name="connsiteY15" fmla="*/ 986 h 10000"/>
                  <a:gd name="connsiteX16" fmla="*/ 5167 w 10000"/>
                  <a:gd name="connsiteY16" fmla="*/ 423 h 10000"/>
                  <a:gd name="connsiteX17" fmla="*/ 5000 w 10000"/>
                  <a:gd name="connsiteY17" fmla="*/ 423 h 10000"/>
                  <a:gd name="connsiteX18" fmla="*/ 5000 w 10000"/>
                  <a:gd name="connsiteY18" fmla="*/ 423 h 10000"/>
                  <a:gd name="connsiteX19" fmla="*/ 4833 w 10000"/>
                  <a:gd name="connsiteY19" fmla="*/ 423 h 10000"/>
                  <a:gd name="connsiteX20" fmla="*/ 4417 w 10000"/>
                  <a:gd name="connsiteY20" fmla="*/ 986 h 10000"/>
                  <a:gd name="connsiteX21" fmla="*/ 4667 w 10000"/>
                  <a:gd name="connsiteY21" fmla="*/ 2113 h 10000"/>
                  <a:gd name="connsiteX22" fmla="*/ 4250 w 10000"/>
                  <a:gd name="connsiteY22" fmla="*/ 6338 h 10000"/>
                  <a:gd name="connsiteX23" fmla="*/ 3500 w 10000"/>
                  <a:gd name="connsiteY23" fmla="*/ 0 h 10000"/>
                  <a:gd name="connsiteX24" fmla="*/ 3417 w 10000"/>
                  <a:gd name="connsiteY24" fmla="*/ 0 h 10000"/>
                  <a:gd name="connsiteX25" fmla="*/ 3417 w 10000"/>
                  <a:gd name="connsiteY25" fmla="*/ 0 h 10000"/>
                  <a:gd name="connsiteX26" fmla="*/ 833 w 10000"/>
                  <a:gd name="connsiteY26" fmla="*/ 1690 h 10000"/>
                  <a:gd name="connsiteX27" fmla="*/ 0 w 10000"/>
                  <a:gd name="connsiteY27" fmla="*/ 5352 h 10000"/>
                  <a:gd name="connsiteX28" fmla="*/ 1750 w 10000"/>
                  <a:gd name="connsiteY28" fmla="*/ 6338 h 10000"/>
                  <a:gd name="connsiteX0" fmla="*/ 1750 w 10000"/>
                  <a:gd name="connsiteY0" fmla="*/ 6338 h 10000"/>
                  <a:gd name="connsiteX1" fmla="*/ 2000 w 10000"/>
                  <a:gd name="connsiteY1" fmla="*/ 5070 h 10000"/>
                  <a:gd name="connsiteX2" fmla="*/ 2000 w 10000"/>
                  <a:gd name="connsiteY2" fmla="*/ 9859 h 10000"/>
                  <a:gd name="connsiteX3" fmla="*/ 5000 w 10000"/>
                  <a:gd name="connsiteY3" fmla="*/ 10000 h 10000"/>
                  <a:gd name="connsiteX4" fmla="*/ 7917 w 10000"/>
                  <a:gd name="connsiteY4" fmla="*/ 9859 h 10000"/>
                  <a:gd name="connsiteX5" fmla="*/ 7917 w 10000"/>
                  <a:gd name="connsiteY5" fmla="*/ 5070 h 10000"/>
                  <a:gd name="connsiteX6" fmla="*/ 8167 w 10000"/>
                  <a:gd name="connsiteY6" fmla="*/ 6338 h 10000"/>
                  <a:gd name="connsiteX7" fmla="*/ 10000 w 10000"/>
                  <a:gd name="connsiteY7" fmla="*/ 5352 h 10000"/>
                  <a:gd name="connsiteX8" fmla="*/ 9167 w 10000"/>
                  <a:gd name="connsiteY8" fmla="*/ 1690 h 10000"/>
                  <a:gd name="connsiteX9" fmla="*/ 6583 w 10000"/>
                  <a:gd name="connsiteY9" fmla="*/ 0 h 10000"/>
                  <a:gd name="connsiteX10" fmla="*/ 6583 w 10000"/>
                  <a:gd name="connsiteY10" fmla="*/ 0 h 10000"/>
                  <a:gd name="connsiteX11" fmla="*/ 6500 w 10000"/>
                  <a:gd name="connsiteY11" fmla="*/ 0 h 10000"/>
                  <a:gd name="connsiteX12" fmla="*/ 5750 w 10000"/>
                  <a:gd name="connsiteY12" fmla="*/ 6338 h 10000"/>
                  <a:gd name="connsiteX13" fmla="*/ 5333 w 10000"/>
                  <a:gd name="connsiteY13" fmla="*/ 2113 h 10000"/>
                  <a:gd name="connsiteX14" fmla="*/ 5583 w 10000"/>
                  <a:gd name="connsiteY14" fmla="*/ 986 h 10000"/>
                  <a:gd name="connsiteX15" fmla="*/ 5167 w 10000"/>
                  <a:gd name="connsiteY15" fmla="*/ 423 h 10000"/>
                  <a:gd name="connsiteX16" fmla="*/ 5000 w 10000"/>
                  <a:gd name="connsiteY16" fmla="*/ 423 h 10000"/>
                  <a:gd name="connsiteX17" fmla="*/ 5000 w 10000"/>
                  <a:gd name="connsiteY17" fmla="*/ 423 h 10000"/>
                  <a:gd name="connsiteX18" fmla="*/ 4833 w 10000"/>
                  <a:gd name="connsiteY18" fmla="*/ 423 h 10000"/>
                  <a:gd name="connsiteX19" fmla="*/ 4417 w 10000"/>
                  <a:gd name="connsiteY19" fmla="*/ 986 h 10000"/>
                  <a:gd name="connsiteX20" fmla="*/ 4667 w 10000"/>
                  <a:gd name="connsiteY20" fmla="*/ 2113 h 10000"/>
                  <a:gd name="connsiteX21" fmla="*/ 4250 w 10000"/>
                  <a:gd name="connsiteY21" fmla="*/ 6338 h 10000"/>
                  <a:gd name="connsiteX22" fmla="*/ 3500 w 10000"/>
                  <a:gd name="connsiteY22" fmla="*/ 0 h 10000"/>
                  <a:gd name="connsiteX23" fmla="*/ 3417 w 10000"/>
                  <a:gd name="connsiteY23" fmla="*/ 0 h 10000"/>
                  <a:gd name="connsiteX24" fmla="*/ 3417 w 10000"/>
                  <a:gd name="connsiteY24" fmla="*/ 0 h 10000"/>
                  <a:gd name="connsiteX25" fmla="*/ 833 w 10000"/>
                  <a:gd name="connsiteY25" fmla="*/ 1690 h 10000"/>
                  <a:gd name="connsiteX26" fmla="*/ 0 w 10000"/>
                  <a:gd name="connsiteY26" fmla="*/ 5352 h 10000"/>
                  <a:gd name="connsiteX27" fmla="*/ 1750 w 10000"/>
                  <a:gd name="connsiteY27" fmla="*/ 6338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000" h="10000">
                    <a:moveTo>
                      <a:pt x="1750" y="6338"/>
                    </a:moveTo>
                    <a:cubicBezTo>
                      <a:pt x="1750" y="5775"/>
                      <a:pt x="1917" y="5352"/>
                      <a:pt x="2000" y="5070"/>
                    </a:cubicBezTo>
                    <a:lnTo>
                      <a:pt x="2000" y="9859"/>
                    </a:lnTo>
                    <a:cubicBezTo>
                      <a:pt x="2917" y="9859"/>
                      <a:pt x="4000" y="10000"/>
                      <a:pt x="5000" y="10000"/>
                    </a:cubicBezTo>
                    <a:cubicBezTo>
                      <a:pt x="6000" y="10000"/>
                      <a:pt x="7083" y="9859"/>
                      <a:pt x="7917" y="9859"/>
                    </a:cubicBezTo>
                    <a:lnTo>
                      <a:pt x="7917" y="5070"/>
                    </a:lnTo>
                    <a:cubicBezTo>
                      <a:pt x="8083" y="5352"/>
                      <a:pt x="8167" y="5775"/>
                      <a:pt x="8167" y="6338"/>
                    </a:cubicBezTo>
                    <a:lnTo>
                      <a:pt x="10000" y="5352"/>
                    </a:lnTo>
                    <a:cubicBezTo>
                      <a:pt x="9833" y="2817"/>
                      <a:pt x="9417" y="2113"/>
                      <a:pt x="9167" y="1690"/>
                    </a:cubicBezTo>
                    <a:cubicBezTo>
                      <a:pt x="8417" y="986"/>
                      <a:pt x="7083" y="282"/>
                      <a:pt x="6583" y="0"/>
                    </a:cubicBezTo>
                    <a:lnTo>
                      <a:pt x="6583" y="0"/>
                    </a:lnTo>
                    <a:lnTo>
                      <a:pt x="6500" y="0"/>
                    </a:lnTo>
                    <a:cubicBezTo>
                      <a:pt x="6500" y="845"/>
                      <a:pt x="5750" y="6338"/>
                      <a:pt x="5750" y="6338"/>
                    </a:cubicBezTo>
                    <a:lnTo>
                      <a:pt x="5333" y="2113"/>
                    </a:lnTo>
                    <a:cubicBezTo>
                      <a:pt x="5333" y="1972"/>
                      <a:pt x="5583" y="986"/>
                      <a:pt x="5583" y="986"/>
                    </a:cubicBezTo>
                    <a:lnTo>
                      <a:pt x="5167" y="423"/>
                    </a:lnTo>
                    <a:lnTo>
                      <a:pt x="5000" y="423"/>
                    </a:lnTo>
                    <a:lnTo>
                      <a:pt x="5000" y="423"/>
                    </a:lnTo>
                    <a:lnTo>
                      <a:pt x="4833" y="423"/>
                    </a:lnTo>
                    <a:lnTo>
                      <a:pt x="4417" y="986"/>
                    </a:lnTo>
                    <a:cubicBezTo>
                      <a:pt x="4500" y="1362"/>
                      <a:pt x="4584" y="1737"/>
                      <a:pt x="4667" y="2113"/>
                    </a:cubicBezTo>
                    <a:lnTo>
                      <a:pt x="4250" y="6338"/>
                    </a:lnTo>
                    <a:cubicBezTo>
                      <a:pt x="4250" y="6338"/>
                      <a:pt x="3500" y="845"/>
                      <a:pt x="3500" y="0"/>
                    </a:cubicBezTo>
                    <a:lnTo>
                      <a:pt x="3417" y="0"/>
                    </a:lnTo>
                    <a:lnTo>
                      <a:pt x="3417" y="0"/>
                    </a:lnTo>
                    <a:cubicBezTo>
                      <a:pt x="2917" y="282"/>
                      <a:pt x="1500" y="986"/>
                      <a:pt x="833" y="1690"/>
                    </a:cubicBezTo>
                    <a:cubicBezTo>
                      <a:pt x="583" y="2113"/>
                      <a:pt x="167" y="2817"/>
                      <a:pt x="0" y="5352"/>
                    </a:cubicBezTo>
                    <a:lnTo>
                      <a:pt x="1750" y="633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grpSp>
          <p:nvGrpSpPr>
            <p:cNvPr id="72" name="Gruppieren 64"/>
            <p:cNvGrpSpPr/>
            <p:nvPr/>
          </p:nvGrpSpPr>
          <p:grpSpPr>
            <a:xfrm>
              <a:off x="3615328" y="3832347"/>
              <a:ext cx="206374" cy="521600"/>
              <a:chOff x="3364855" y="2515121"/>
              <a:chExt cx="628650" cy="1588886"/>
            </a:xfrm>
            <a:grpFill/>
          </p:grpSpPr>
          <p:sp>
            <p:nvSpPr>
              <p:cNvPr id="77" name="Freeform 126"/>
              <p:cNvSpPr>
                <a:spLocks/>
              </p:cNvSpPr>
              <p:nvPr/>
            </p:nvSpPr>
            <p:spPr bwMode="auto">
              <a:xfrm>
                <a:off x="3512840" y="2515121"/>
                <a:ext cx="337351" cy="386180"/>
              </a:xfrm>
              <a:custGeom>
                <a:avLst/>
                <a:gdLst/>
                <a:ahLst/>
                <a:cxnLst>
                  <a:cxn ang="0">
                    <a:pos x="7" y="46"/>
                  </a:cxn>
                  <a:cxn ang="0">
                    <a:pos x="31" y="72"/>
                  </a:cxn>
                  <a:cxn ang="0">
                    <a:pos x="56" y="46"/>
                  </a:cxn>
                  <a:cxn ang="0">
                    <a:pos x="61" y="35"/>
                  </a:cxn>
                  <a:cxn ang="0">
                    <a:pos x="57" y="30"/>
                  </a:cxn>
                  <a:cxn ang="0">
                    <a:pos x="31" y="0"/>
                  </a:cxn>
                  <a:cxn ang="0">
                    <a:pos x="5" y="29"/>
                  </a:cxn>
                  <a:cxn ang="0">
                    <a:pos x="1" y="35"/>
                  </a:cxn>
                  <a:cxn ang="0">
                    <a:pos x="7" y="46"/>
                  </a:cxn>
                </a:cxnLst>
                <a:rect l="0" t="0" r="r" b="b"/>
                <a:pathLst>
                  <a:path w="62" h="72">
                    <a:moveTo>
                      <a:pt x="7" y="46"/>
                    </a:moveTo>
                    <a:cubicBezTo>
                      <a:pt x="10" y="60"/>
                      <a:pt x="18" y="72"/>
                      <a:pt x="31" y="72"/>
                    </a:cubicBezTo>
                    <a:cubicBezTo>
                      <a:pt x="44" y="72"/>
                      <a:pt x="52" y="60"/>
                      <a:pt x="56" y="46"/>
                    </a:cubicBezTo>
                    <a:cubicBezTo>
                      <a:pt x="59" y="45"/>
                      <a:pt x="62" y="39"/>
                      <a:pt x="61" y="35"/>
                    </a:cubicBezTo>
                    <a:cubicBezTo>
                      <a:pt x="61" y="32"/>
                      <a:pt x="59" y="30"/>
                      <a:pt x="57" y="30"/>
                    </a:cubicBezTo>
                    <a:cubicBezTo>
                      <a:pt x="57" y="13"/>
                      <a:pt x="47" y="0"/>
                      <a:pt x="31" y="0"/>
                    </a:cubicBezTo>
                    <a:cubicBezTo>
                      <a:pt x="16" y="0"/>
                      <a:pt x="6" y="13"/>
                      <a:pt x="5" y="29"/>
                    </a:cubicBezTo>
                    <a:cubicBezTo>
                      <a:pt x="3" y="30"/>
                      <a:pt x="1" y="32"/>
                      <a:pt x="1" y="35"/>
                    </a:cubicBezTo>
                    <a:cubicBezTo>
                      <a:pt x="0" y="39"/>
                      <a:pt x="3" y="45"/>
                      <a:pt x="7" y="4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78" name="Freeform 7"/>
              <p:cNvSpPr>
                <a:spLocks/>
              </p:cNvSpPr>
              <p:nvPr/>
            </p:nvSpPr>
            <p:spPr bwMode="auto">
              <a:xfrm>
                <a:off x="3364855" y="2989312"/>
                <a:ext cx="628650" cy="1114695"/>
              </a:xfrm>
              <a:custGeom>
                <a:avLst/>
                <a:gdLst>
                  <a:gd name="connsiteX0" fmla="*/ 1279 w 10000"/>
                  <a:gd name="connsiteY0" fmla="*/ 5678 h 10000"/>
                  <a:gd name="connsiteX1" fmla="*/ 1473 w 10000"/>
                  <a:gd name="connsiteY1" fmla="*/ 5678 h 10000"/>
                  <a:gd name="connsiteX2" fmla="*/ 2054 w 10000"/>
                  <a:gd name="connsiteY2" fmla="*/ 5126 h 10000"/>
                  <a:gd name="connsiteX3" fmla="*/ 1550 w 10000"/>
                  <a:gd name="connsiteY3" fmla="*/ 2782 h 10000"/>
                  <a:gd name="connsiteX4" fmla="*/ 1783 w 10000"/>
                  <a:gd name="connsiteY4" fmla="*/ 1632 h 10000"/>
                  <a:gd name="connsiteX5" fmla="*/ 2403 w 10000"/>
                  <a:gd name="connsiteY5" fmla="*/ 1057 h 10000"/>
                  <a:gd name="connsiteX6" fmla="*/ 2403 w 10000"/>
                  <a:gd name="connsiteY6" fmla="*/ 3264 h 10000"/>
                  <a:gd name="connsiteX7" fmla="*/ 2403 w 10000"/>
                  <a:gd name="connsiteY7" fmla="*/ 4345 h 10000"/>
                  <a:gd name="connsiteX8" fmla="*/ 2403 w 10000"/>
                  <a:gd name="connsiteY8" fmla="*/ 9287 h 10000"/>
                  <a:gd name="connsiteX9" fmla="*/ 3566 w 10000"/>
                  <a:gd name="connsiteY9" fmla="*/ 10000 h 10000"/>
                  <a:gd name="connsiteX10" fmla="*/ 4767 w 10000"/>
                  <a:gd name="connsiteY10" fmla="*/ 9287 h 10000"/>
                  <a:gd name="connsiteX11" fmla="*/ 4767 w 10000"/>
                  <a:gd name="connsiteY11" fmla="*/ 4805 h 10000"/>
                  <a:gd name="connsiteX12" fmla="*/ 5233 w 10000"/>
                  <a:gd name="connsiteY12" fmla="*/ 4805 h 10000"/>
                  <a:gd name="connsiteX13" fmla="*/ 5233 w 10000"/>
                  <a:gd name="connsiteY13" fmla="*/ 9287 h 10000"/>
                  <a:gd name="connsiteX14" fmla="*/ 6434 w 10000"/>
                  <a:gd name="connsiteY14" fmla="*/ 10000 h 10000"/>
                  <a:gd name="connsiteX15" fmla="*/ 7597 w 10000"/>
                  <a:gd name="connsiteY15" fmla="*/ 9287 h 10000"/>
                  <a:gd name="connsiteX16" fmla="*/ 7597 w 10000"/>
                  <a:gd name="connsiteY16" fmla="*/ 4345 h 10000"/>
                  <a:gd name="connsiteX17" fmla="*/ 7597 w 10000"/>
                  <a:gd name="connsiteY17" fmla="*/ 3264 h 10000"/>
                  <a:gd name="connsiteX18" fmla="*/ 7597 w 10000"/>
                  <a:gd name="connsiteY18" fmla="*/ 1034 h 10000"/>
                  <a:gd name="connsiteX19" fmla="*/ 7984 w 10000"/>
                  <a:gd name="connsiteY19" fmla="*/ 1310 h 10000"/>
                  <a:gd name="connsiteX20" fmla="*/ 8450 w 10000"/>
                  <a:gd name="connsiteY20" fmla="*/ 2782 h 10000"/>
                  <a:gd name="connsiteX21" fmla="*/ 7946 w 10000"/>
                  <a:gd name="connsiteY21" fmla="*/ 5126 h 10000"/>
                  <a:gd name="connsiteX22" fmla="*/ 8566 w 10000"/>
                  <a:gd name="connsiteY22" fmla="*/ 5678 h 10000"/>
                  <a:gd name="connsiteX23" fmla="*/ 8721 w 10000"/>
                  <a:gd name="connsiteY23" fmla="*/ 5678 h 10000"/>
                  <a:gd name="connsiteX24" fmla="*/ 9457 w 10000"/>
                  <a:gd name="connsiteY24" fmla="*/ 5333 h 10000"/>
                  <a:gd name="connsiteX25" fmla="*/ 10000 w 10000"/>
                  <a:gd name="connsiteY25" fmla="*/ 2782 h 10000"/>
                  <a:gd name="connsiteX26" fmla="*/ 9690 w 10000"/>
                  <a:gd name="connsiteY26" fmla="*/ 1356 h 10000"/>
                  <a:gd name="connsiteX27" fmla="*/ 8333 w 10000"/>
                  <a:gd name="connsiteY27" fmla="*/ 230 h 10000"/>
                  <a:gd name="connsiteX28" fmla="*/ 7016 w 10000"/>
                  <a:gd name="connsiteY28" fmla="*/ 0 h 10000"/>
                  <a:gd name="connsiteX29" fmla="*/ 6977 w 10000"/>
                  <a:gd name="connsiteY29" fmla="*/ 0 h 10000"/>
                  <a:gd name="connsiteX30" fmla="*/ 6860 w 10000"/>
                  <a:gd name="connsiteY30" fmla="*/ 0 h 10000"/>
                  <a:gd name="connsiteX31" fmla="*/ 3140 w 10000"/>
                  <a:gd name="connsiteY31" fmla="*/ 0 h 10000"/>
                  <a:gd name="connsiteX32" fmla="*/ 3023 w 10000"/>
                  <a:gd name="connsiteY32" fmla="*/ 0 h 10000"/>
                  <a:gd name="connsiteX33" fmla="*/ 4582 w 10000"/>
                  <a:gd name="connsiteY33" fmla="*/ 1301 h 10000"/>
                  <a:gd name="connsiteX34" fmla="*/ 2209 w 10000"/>
                  <a:gd name="connsiteY34" fmla="*/ 69 h 10000"/>
                  <a:gd name="connsiteX35" fmla="*/ 698 w 10000"/>
                  <a:gd name="connsiteY35" fmla="*/ 851 h 10000"/>
                  <a:gd name="connsiteX36" fmla="*/ 0 w 10000"/>
                  <a:gd name="connsiteY36" fmla="*/ 2782 h 10000"/>
                  <a:gd name="connsiteX37" fmla="*/ 543 w 10000"/>
                  <a:gd name="connsiteY37" fmla="*/ 5333 h 10000"/>
                  <a:gd name="connsiteX38" fmla="*/ 1279 w 10000"/>
                  <a:gd name="connsiteY38" fmla="*/ 5678 h 10000"/>
                  <a:gd name="connsiteX0" fmla="*/ 1279 w 10000"/>
                  <a:gd name="connsiteY0" fmla="*/ 5678 h 10000"/>
                  <a:gd name="connsiteX1" fmla="*/ 1473 w 10000"/>
                  <a:gd name="connsiteY1" fmla="*/ 5678 h 10000"/>
                  <a:gd name="connsiteX2" fmla="*/ 2054 w 10000"/>
                  <a:gd name="connsiteY2" fmla="*/ 5126 h 10000"/>
                  <a:gd name="connsiteX3" fmla="*/ 1550 w 10000"/>
                  <a:gd name="connsiteY3" fmla="*/ 2782 h 10000"/>
                  <a:gd name="connsiteX4" fmla="*/ 1783 w 10000"/>
                  <a:gd name="connsiteY4" fmla="*/ 1632 h 10000"/>
                  <a:gd name="connsiteX5" fmla="*/ 2403 w 10000"/>
                  <a:gd name="connsiteY5" fmla="*/ 1057 h 10000"/>
                  <a:gd name="connsiteX6" fmla="*/ 2403 w 10000"/>
                  <a:gd name="connsiteY6" fmla="*/ 3264 h 10000"/>
                  <a:gd name="connsiteX7" fmla="*/ 2403 w 10000"/>
                  <a:gd name="connsiteY7" fmla="*/ 4345 h 10000"/>
                  <a:gd name="connsiteX8" fmla="*/ 2403 w 10000"/>
                  <a:gd name="connsiteY8" fmla="*/ 9287 h 10000"/>
                  <a:gd name="connsiteX9" fmla="*/ 3566 w 10000"/>
                  <a:gd name="connsiteY9" fmla="*/ 10000 h 10000"/>
                  <a:gd name="connsiteX10" fmla="*/ 4767 w 10000"/>
                  <a:gd name="connsiteY10" fmla="*/ 9287 h 10000"/>
                  <a:gd name="connsiteX11" fmla="*/ 4767 w 10000"/>
                  <a:gd name="connsiteY11" fmla="*/ 4805 h 10000"/>
                  <a:gd name="connsiteX12" fmla="*/ 5233 w 10000"/>
                  <a:gd name="connsiteY12" fmla="*/ 4805 h 10000"/>
                  <a:gd name="connsiteX13" fmla="*/ 5233 w 10000"/>
                  <a:gd name="connsiteY13" fmla="*/ 9287 h 10000"/>
                  <a:gd name="connsiteX14" fmla="*/ 6434 w 10000"/>
                  <a:gd name="connsiteY14" fmla="*/ 10000 h 10000"/>
                  <a:gd name="connsiteX15" fmla="*/ 7597 w 10000"/>
                  <a:gd name="connsiteY15" fmla="*/ 9287 h 10000"/>
                  <a:gd name="connsiteX16" fmla="*/ 7597 w 10000"/>
                  <a:gd name="connsiteY16" fmla="*/ 4345 h 10000"/>
                  <a:gd name="connsiteX17" fmla="*/ 7597 w 10000"/>
                  <a:gd name="connsiteY17" fmla="*/ 3264 h 10000"/>
                  <a:gd name="connsiteX18" fmla="*/ 7597 w 10000"/>
                  <a:gd name="connsiteY18" fmla="*/ 1034 h 10000"/>
                  <a:gd name="connsiteX19" fmla="*/ 7984 w 10000"/>
                  <a:gd name="connsiteY19" fmla="*/ 1310 h 10000"/>
                  <a:gd name="connsiteX20" fmla="*/ 8450 w 10000"/>
                  <a:gd name="connsiteY20" fmla="*/ 2782 h 10000"/>
                  <a:gd name="connsiteX21" fmla="*/ 7946 w 10000"/>
                  <a:gd name="connsiteY21" fmla="*/ 5126 h 10000"/>
                  <a:gd name="connsiteX22" fmla="*/ 8566 w 10000"/>
                  <a:gd name="connsiteY22" fmla="*/ 5678 h 10000"/>
                  <a:gd name="connsiteX23" fmla="*/ 8721 w 10000"/>
                  <a:gd name="connsiteY23" fmla="*/ 5678 h 10000"/>
                  <a:gd name="connsiteX24" fmla="*/ 9457 w 10000"/>
                  <a:gd name="connsiteY24" fmla="*/ 5333 h 10000"/>
                  <a:gd name="connsiteX25" fmla="*/ 10000 w 10000"/>
                  <a:gd name="connsiteY25" fmla="*/ 2782 h 10000"/>
                  <a:gd name="connsiteX26" fmla="*/ 9690 w 10000"/>
                  <a:gd name="connsiteY26" fmla="*/ 1356 h 10000"/>
                  <a:gd name="connsiteX27" fmla="*/ 8333 w 10000"/>
                  <a:gd name="connsiteY27" fmla="*/ 230 h 10000"/>
                  <a:gd name="connsiteX28" fmla="*/ 7016 w 10000"/>
                  <a:gd name="connsiteY28" fmla="*/ 0 h 10000"/>
                  <a:gd name="connsiteX29" fmla="*/ 6977 w 10000"/>
                  <a:gd name="connsiteY29" fmla="*/ 0 h 10000"/>
                  <a:gd name="connsiteX30" fmla="*/ 6860 w 10000"/>
                  <a:gd name="connsiteY30" fmla="*/ 0 h 10000"/>
                  <a:gd name="connsiteX31" fmla="*/ 3140 w 10000"/>
                  <a:gd name="connsiteY31" fmla="*/ 0 h 10000"/>
                  <a:gd name="connsiteX32" fmla="*/ 5727 w 10000"/>
                  <a:gd name="connsiteY32" fmla="*/ 1301 h 10000"/>
                  <a:gd name="connsiteX33" fmla="*/ 4582 w 10000"/>
                  <a:gd name="connsiteY33" fmla="*/ 1301 h 10000"/>
                  <a:gd name="connsiteX34" fmla="*/ 2209 w 10000"/>
                  <a:gd name="connsiteY34" fmla="*/ 69 h 10000"/>
                  <a:gd name="connsiteX35" fmla="*/ 698 w 10000"/>
                  <a:gd name="connsiteY35" fmla="*/ 851 h 10000"/>
                  <a:gd name="connsiteX36" fmla="*/ 0 w 10000"/>
                  <a:gd name="connsiteY36" fmla="*/ 2782 h 10000"/>
                  <a:gd name="connsiteX37" fmla="*/ 543 w 10000"/>
                  <a:gd name="connsiteY37" fmla="*/ 5333 h 10000"/>
                  <a:gd name="connsiteX38" fmla="*/ 1279 w 10000"/>
                  <a:gd name="connsiteY38" fmla="*/ 5678 h 10000"/>
                  <a:gd name="connsiteX0" fmla="*/ 1279 w 10000"/>
                  <a:gd name="connsiteY0" fmla="*/ 5678 h 10000"/>
                  <a:gd name="connsiteX1" fmla="*/ 1473 w 10000"/>
                  <a:gd name="connsiteY1" fmla="*/ 5678 h 10000"/>
                  <a:gd name="connsiteX2" fmla="*/ 2054 w 10000"/>
                  <a:gd name="connsiteY2" fmla="*/ 5126 h 10000"/>
                  <a:gd name="connsiteX3" fmla="*/ 1550 w 10000"/>
                  <a:gd name="connsiteY3" fmla="*/ 2782 h 10000"/>
                  <a:gd name="connsiteX4" fmla="*/ 1783 w 10000"/>
                  <a:gd name="connsiteY4" fmla="*/ 1632 h 10000"/>
                  <a:gd name="connsiteX5" fmla="*/ 2403 w 10000"/>
                  <a:gd name="connsiteY5" fmla="*/ 1057 h 10000"/>
                  <a:gd name="connsiteX6" fmla="*/ 2403 w 10000"/>
                  <a:gd name="connsiteY6" fmla="*/ 3264 h 10000"/>
                  <a:gd name="connsiteX7" fmla="*/ 2403 w 10000"/>
                  <a:gd name="connsiteY7" fmla="*/ 4345 h 10000"/>
                  <a:gd name="connsiteX8" fmla="*/ 2403 w 10000"/>
                  <a:gd name="connsiteY8" fmla="*/ 9287 h 10000"/>
                  <a:gd name="connsiteX9" fmla="*/ 3566 w 10000"/>
                  <a:gd name="connsiteY9" fmla="*/ 10000 h 10000"/>
                  <a:gd name="connsiteX10" fmla="*/ 4767 w 10000"/>
                  <a:gd name="connsiteY10" fmla="*/ 9287 h 10000"/>
                  <a:gd name="connsiteX11" fmla="*/ 4767 w 10000"/>
                  <a:gd name="connsiteY11" fmla="*/ 4805 h 10000"/>
                  <a:gd name="connsiteX12" fmla="*/ 5233 w 10000"/>
                  <a:gd name="connsiteY12" fmla="*/ 4805 h 10000"/>
                  <a:gd name="connsiteX13" fmla="*/ 5233 w 10000"/>
                  <a:gd name="connsiteY13" fmla="*/ 9287 h 10000"/>
                  <a:gd name="connsiteX14" fmla="*/ 6434 w 10000"/>
                  <a:gd name="connsiteY14" fmla="*/ 10000 h 10000"/>
                  <a:gd name="connsiteX15" fmla="*/ 7597 w 10000"/>
                  <a:gd name="connsiteY15" fmla="*/ 9287 h 10000"/>
                  <a:gd name="connsiteX16" fmla="*/ 7597 w 10000"/>
                  <a:gd name="connsiteY16" fmla="*/ 4345 h 10000"/>
                  <a:gd name="connsiteX17" fmla="*/ 7597 w 10000"/>
                  <a:gd name="connsiteY17" fmla="*/ 3264 h 10000"/>
                  <a:gd name="connsiteX18" fmla="*/ 7597 w 10000"/>
                  <a:gd name="connsiteY18" fmla="*/ 1034 h 10000"/>
                  <a:gd name="connsiteX19" fmla="*/ 7984 w 10000"/>
                  <a:gd name="connsiteY19" fmla="*/ 1310 h 10000"/>
                  <a:gd name="connsiteX20" fmla="*/ 8450 w 10000"/>
                  <a:gd name="connsiteY20" fmla="*/ 2782 h 10000"/>
                  <a:gd name="connsiteX21" fmla="*/ 7946 w 10000"/>
                  <a:gd name="connsiteY21" fmla="*/ 5126 h 10000"/>
                  <a:gd name="connsiteX22" fmla="*/ 8566 w 10000"/>
                  <a:gd name="connsiteY22" fmla="*/ 5678 h 10000"/>
                  <a:gd name="connsiteX23" fmla="*/ 8721 w 10000"/>
                  <a:gd name="connsiteY23" fmla="*/ 5678 h 10000"/>
                  <a:gd name="connsiteX24" fmla="*/ 9457 w 10000"/>
                  <a:gd name="connsiteY24" fmla="*/ 5333 h 10000"/>
                  <a:gd name="connsiteX25" fmla="*/ 10000 w 10000"/>
                  <a:gd name="connsiteY25" fmla="*/ 2782 h 10000"/>
                  <a:gd name="connsiteX26" fmla="*/ 9690 w 10000"/>
                  <a:gd name="connsiteY26" fmla="*/ 1356 h 10000"/>
                  <a:gd name="connsiteX27" fmla="*/ 8333 w 10000"/>
                  <a:gd name="connsiteY27" fmla="*/ 230 h 10000"/>
                  <a:gd name="connsiteX28" fmla="*/ 7016 w 10000"/>
                  <a:gd name="connsiteY28" fmla="*/ 0 h 10000"/>
                  <a:gd name="connsiteX29" fmla="*/ 6977 w 10000"/>
                  <a:gd name="connsiteY29" fmla="*/ 0 h 10000"/>
                  <a:gd name="connsiteX30" fmla="*/ 6860 w 10000"/>
                  <a:gd name="connsiteY30" fmla="*/ 0 h 10000"/>
                  <a:gd name="connsiteX31" fmla="*/ 5727 w 10000"/>
                  <a:gd name="connsiteY31" fmla="*/ 1301 h 10000"/>
                  <a:gd name="connsiteX32" fmla="*/ 5727 w 10000"/>
                  <a:gd name="connsiteY32" fmla="*/ 1301 h 10000"/>
                  <a:gd name="connsiteX33" fmla="*/ 4582 w 10000"/>
                  <a:gd name="connsiteY33" fmla="*/ 1301 h 10000"/>
                  <a:gd name="connsiteX34" fmla="*/ 2209 w 10000"/>
                  <a:gd name="connsiteY34" fmla="*/ 69 h 10000"/>
                  <a:gd name="connsiteX35" fmla="*/ 698 w 10000"/>
                  <a:gd name="connsiteY35" fmla="*/ 851 h 10000"/>
                  <a:gd name="connsiteX36" fmla="*/ 0 w 10000"/>
                  <a:gd name="connsiteY36" fmla="*/ 2782 h 10000"/>
                  <a:gd name="connsiteX37" fmla="*/ 543 w 10000"/>
                  <a:gd name="connsiteY37" fmla="*/ 5333 h 10000"/>
                  <a:gd name="connsiteX38" fmla="*/ 1279 w 10000"/>
                  <a:gd name="connsiteY38" fmla="*/ 5678 h 10000"/>
                  <a:gd name="connsiteX0" fmla="*/ 1279 w 10000"/>
                  <a:gd name="connsiteY0" fmla="*/ 5678 h 10000"/>
                  <a:gd name="connsiteX1" fmla="*/ 1473 w 10000"/>
                  <a:gd name="connsiteY1" fmla="*/ 5678 h 10000"/>
                  <a:gd name="connsiteX2" fmla="*/ 2054 w 10000"/>
                  <a:gd name="connsiteY2" fmla="*/ 5126 h 10000"/>
                  <a:gd name="connsiteX3" fmla="*/ 1550 w 10000"/>
                  <a:gd name="connsiteY3" fmla="*/ 2782 h 10000"/>
                  <a:gd name="connsiteX4" fmla="*/ 1783 w 10000"/>
                  <a:gd name="connsiteY4" fmla="*/ 1632 h 10000"/>
                  <a:gd name="connsiteX5" fmla="*/ 2403 w 10000"/>
                  <a:gd name="connsiteY5" fmla="*/ 1057 h 10000"/>
                  <a:gd name="connsiteX6" fmla="*/ 2403 w 10000"/>
                  <a:gd name="connsiteY6" fmla="*/ 3264 h 10000"/>
                  <a:gd name="connsiteX7" fmla="*/ 2403 w 10000"/>
                  <a:gd name="connsiteY7" fmla="*/ 4345 h 10000"/>
                  <a:gd name="connsiteX8" fmla="*/ 2403 w 10000"/>
                  <a:gd name="connsiteY8" fmla="*/ 9287 h 10000"/>
                  <a:gd name="connsiteX9" fmla="*/ 3566 w 10000"/>
                  <a:gd name="connsiteY9" fmla="*/ 10000 h 10000"/>
                  <a:gd name="connsiteX10" fmla="*/ 4767 w 10000"/>
                  <a:gd name="connsiteY10" fmla="*/ 9287 h 10000"/>
                  <a:gd name="connsiteX11" fmla="*/ 4767 w 10000"/>
                  <a:gd name="connsiteY11" fmla="*/ 4805 h 10000"/>
                  <a:gd name="connsiteX12" fmla="*/ 5233 w 10000"/>
                  <a:gd name="connsiteY12" fmla="*/ 4805 h 10000"/>
                  <a:gd name="connsiteX13" fmla="*/ 5233 w 10000"/>
                  <a:gd name="connsiteY13" fmla="*/ 9287 h 10000"/>
                  <a:gd name="connsiteX14" fmla="*/ 6434 w 10000"/>
                  <a:gd name="connsiteY14" fmla="*/ 10000 h 10000"/>
                  <a:gd name="connsiteX15" fmla="*/ 7597 w 10000"/>
                  <a:gd name="connsiteY15" fmla="*/ 9287 h 10000"/>
                  <a:gd name="connsiteX16" fmla="*/ 7597 w 10000"/>
                  <a:gd name="connsiteY16" fmla="*/ 4345 h 10000"/>
                  <a:gd name="connsiteX17" fmla="*/ 7597 w 10000"/>
                  <a:gd name="connsiteY17" fmla="*/ 3264 h 10000"/>
                  <a:gd name="connsiteX18" fmla="*/ 7597 w 10000"/>
                  <a:gd name="connsiteY18" fmla="*/ 1034 h 10000"/>
                  <a:gd name="connsiteX19" fmla="*/ 7984 w 10000"/>
                  <a:gd name="connsiteY19" fmla="*/ 1310 h 10000"/>
                  <a:gd name="connsiteX20" fmla="*/ 8450 w 10000"/>
                  <a:gd name="connsiteY20" fmla="*/ 2782 h 10000"/>
                  <a:gd name="connsiteX21" fmla="*/ 7946 w 10000"/>
                  <a:gd name="connsiteY21" fmla="*/ 5126 h 10000"/>
                  <a:gd name="connsiteX22" fmla="*/ 8566 w 10000"/>
                  <a:gd name="connsiteY22" fmla="*/ 5678 h 10000"/>
                  <a:gd name="connsiteX23" fmla="*/ 8721 w 10000"/>
                  <a:gd name="connsiteY23" fmla="*/ 5678 h 10000"/>
                  <a:gd name="connsiteX24" fmla="*/ 9457 w 10000"/>
                  <a:gd name="connsiteY24" fmla="*/ 5333 h 10000"/>
                  <a:gd name="connsiteX25" fmla="*/ 10000 w 10000"/>
                  <a:gd name="connsiteY25" fmla="*/ 2782 h 10000"/>
                  <a:gd name="connsiteX26" fmla="*/ 9690 w 10000"/>
                  <a:gd name="connsiteY26" fmla="*/ 1356 h 10000"/>
                  <a:gd name="connsiteX27" fmla="*/ 8333 w 10000"/>
                  <a:gd name="connsiteY27" fmla="*/ 230 h 10000"/>
                  <a:gd name="connsiteX28" fmla="*/ 7016 w 10000"/>
                  <a:gd name="connsiteY28" fmla="*/ 0 h 10000"/>
                  <a:gd name="connsiteX29" fmla="*/ 6977 w 10000"/>
                  <a:gd name="connsiteY29" fmla="*/ 0 h 10000"/>
                  <a:gd name="connsiteX30" fmla="*/ 5727 w 10000"/>
                  <a:gd name="connsiteY30" fmla="*/ 1301 h 10000"/>
                  <a:gd name="connsiteX31" fmla="*/ 5727 w 10000"/>
                  <a:gd name="connsiteY31" fmla="*/ 1301 h 10000"/>
                  <a:gd name="connsiteX32" fmla="*/ 5727 w 10000"/>
                  <a:gd name="connsiteY32" fmla="*/ 1301 h 10000"/>
                  <a:gd name="connsiteX33" fmla="*/ 4582 w 10000"/>
                  <a:gd name="connsiteY33" fmla="*/ 1301 h 10000"/>
                  <a:gd name="connsiteX34" fmla="*/ 2209 w 10000"/>
                  <a:gd name="connsiteY34" fmla="*/ 69 h 10000"/>
                  <a:gd name="connsiteX35" fmla="*/ 698 w 10000"/>
                  <a:gd name="connsiteY35" fmla="*/ 851 h 10000"/>
                  <a:gd name="connsiteX36" fmla="*/ 0 w 10000"/>
                  <a:gd name="connsiteY36" fmla="*/ 2782 h 10000"/>
                  <a:gd name="connsiteX37" fmla="*/ 543 w 10000"/>
                  <a:gd name="connsiteY37" fmla="*/ 5333 h 10000"/>
                  <a:gd name="connsiteX38" fmla="*/ 1279 w 10000"/>
                  <a:gd name="connsiteY38" fmla="*/ 5678 h 10000"/>
                  <a:gd name="connsiteX0" fmla="*/ 1279 w 10000"/>
                  <a:gd name="connsiteY0" fmla="*/ 5678 h 10000"/>
                  <a:gd name="connsiteX1" fmla="*/ 1473 w 10000"/>
                  <a:gd name="connsiteY1" fmla="*/ 5678 h 10000"/>
                  <a:gd name="connsiteX2" fmla="*/ 2054 w 10000"/>
                  <a:gd name="connsiteY2" fmla="*/ 5126 h 10000"/>
                  <a:gd name="connsiteX3" fmla="*/ 1550 w 10000"/>
                  <a:gd name="connsiteY3" fmla="*/ 2782 h 10000"/>
                  <a:gd name="connsiteX4" fmla="*/ 1783 w 10000"/>
                  <a:gd name="connsiteY4" fmla="*/ 1632 h 10000"/>
                  <a:gd name="connsiteX5" fmla="*/ 2403 w 10000"/>
                  <a:gd name="connsiteY5" fmla="*/ 1057 h 10000"/>
                  <a:gd name="connsiteX6" fmla="*/ 2403 w 10000"/>
                  <a:gd name="connsiteY6" fmla="*/ 3264 h 10000"/>
                  <a:gd name="connsiteX7" fmla="*/ 2403 w 10000"/>
                  <a:gd name="connsiteY7" fmla="*/ 4345 h 10000"/>
                  <a:gd name="connsiteX8" fmla="*/ 2403 w 10000"/>
                  <a:gd name="connsiteY8" fmla="*/ 9287 h 10000"/>
                  <a:gd name="connsiteX9" fmla="*/ 3566 w 10000"/>
                  <a:gd name="connsiteY9" fmla="*/ 10000 h 10000"/>
                  <a:gd name="connsiteX10" fmla="*/ 4767 w 10000"/>
                  <a:gd name="connsiteY10" fmla="*/ 9287 h 10000"/>
                  <a:gd name="connsiteX11" fmla="*/ 4767 w 10000"/>
                  <a:gd name="connsiteY11" fmla="*/ 4805 h 10000"/>
                  <a:gd name="connsiteX12" fmla="*/ 5233 w 10000"/>
                  <a:gd name="connsiteY12" fmla="*/ 4805 h 10000"/>
                  <a:gd name="connsiteX13" fmla="*/ 5233 w 10000"/>
                  <a:gd name="connsiteY13" fmla="*/ 9287 h 10000"/>
                  <a:gd name="connsiteX14" fmla="*/ 6434 w 10000"/>
                  <a:gd name="connsiteY14" fmla="*/ 10000 h 10000"/>
                  <a:gd name="connsiteX15" fmla="*/ 7597 w 10000"/>
                  <a:gd name="connsiteY15" fmla="*/ 9287 h 10000"/>
                  <a:gd name="connsiteX16" fmla="*/ 7597 w 10000"/>
                  <a:gd name="connsiteY16" fmla="*/ 4345 h 10000"/>
                  <a:gd name="connsiteX17" fmla="*/ 7597 w 10000"/>
                  <a:gd name="connsiteY17" fmla="*/ 3264 h 10000"/>
                  <a:gd name="connsiteX18" fmla="*/ 7597 w 10000"/>
                  <a:gd name="connsiteY18" fmla="*/ 1034 h 10000"/>
                  <a:gd name="connsiteX19" fmla="*/ 7984 w 10000"/>
                  <a:gd name="connsiteY19" fmla="*/ 1310 h 10000"/>
                  <a:gd name="connsiteX20" fmla="*/ 8450 w 10000"/>
                  <a:gd name="connsiteY20" fmla="*/ 2782 h 10000"/>
                  <a:gd name="connsiteX21" fmla="*/ 7946 w 10000"/>
                  <a:gd name="connsiteY21" fmla="*/ 5126 h 10000"/>
                  <a:gd name="connsiteX22" fmla="*/ 8566 w 10000"/>
                  <a:gd name="connsiteY22" fmla="*/ 5678 h 10000"/>
                  <a:gd name="connsiteX23" fmla="*/ 8721 w 10000"/>
                  <a:gd name="connsiteY23" fmla="*/ 5678 h 10000"/>
                  <a:gd name="connsiteX24" fmla="*/ 9457 w 10000"/>
                  <a:gd name="connsiteY24" fmla="*/ 5333 h 10000"/>
                  <a:gd name="connsiteX25" fmla="*/ 10000 w 10000"/>
                  <a:gd name="connsiteY25" fmla="*/ 2782 h 10000"/>
                  <a:gd name="connsiteX26" fmla="*/ 9690 w 10000"/>
                  <a:gd name="connsiteY26" fmla="*/ 1356 h 10000"/>
                  <a:gd name="connsiteX27" fmla="*/ 8333 w 10000"/>
                  <a:gd name="connsiteY27" fmla="*/ 230 h 10000"/>
                  <a:gd name="connsiteX28" fmla="*/ 7016 w 10000"/>
                  <a:gd name="connsiteY28" fmla="*/ 0 h 10000"/>
                  <a:gd name="connsiteX29" fmla="*/ 5727 w 10000"/>
                  <a:gd name="connsiteY29" fmla="*/ 1301 h 10000"/>
                  <a:gd name="connsiteX30" fmla="*/ 5727 w 10000"/>
                  <a:gd name="connsiteY30" fmla="*/ 1301 h 10000"/>
                  <a:gd name="connsiteX31" fmla="*/ 5727 w 10000"/>
                  <a:gd name="connsiteY31" fmla="*/ 1301 h 10000"/>
                  <a:gd name="connsiteX32" fmla="*/ 5727 w 10000"/>
                  <a:gd name="connsiteY32" fmla="*/ 1301 h 10000"/>
                  <a:gd name="connsiteX33" fmla="*/ 4582 w 10000"/>
                  <a:gd name="connsiteY33" fmla="*/ 1301 h 10000"/>
                  <a:gd name="connsiteX34" fmla="*/ 2209 w 10000"/>
                  <a:gd name="connsiteY34" fmla="*/ 69 h 10000"/>
                  <a:gd name="connsiteX35" fmla="*/ 698 w 10000"/>
                  <a:gd name="connsiteY35" fmla="*/ 851 h 10000"/>
                  <a:gd name="connsiteX36" fmla="*/ 0 w 10000"/>
                  <a:gd name="connsiteY36" fmla="*/ 2782 h 10000"/>
                  <a:gd name="connsiteX37" fmla="*/ 543 w 10000"/>
                  <a:gd name="connsiteY37" fmla="*/ 5333 h 10000"/>
                  <a:gd name="connsiteX38" fmla="*/ 1279 w 10000"/>
                  <a:gd name="connsiteY38" fmla="*/ 5678 h 10000"/>
                  <a:gd name="connsiteX0" fmla="*/ 1279 w 10000"/>
                  <a:gd name="connsiteY0" fmla="*/ 5678 h 10000"/>
                  <a:gd name="connsiteX1" fmla="*/ 1473 w 10000"/>
                  <a:gd name="connsiteY1" fmla="*/ 5678 h 10000"/>
                  <a:gd name="connsiteX2" fmla="*/ 2054 w 10000"/>
                  <a:gd name="connsiteY2" fmla="*/ 5126 h 10000"/>
                  <a:gd name="connsiteX3" fmla="*/ 1550 w 10000"/>
                  <a:gd name="connsiteY3" fmla="*/ 2782 h 10000"/>
                  <a:gd name="connsiteX4" fmla="*/ 1783 w 10000"/>
                  <a:gd name="connsiteY4" fmla="*/ 1632 h 10000"/>
                  <a:gd name="connsiteX5" fmla="*/ 2403 w 10000"/>
                  <a:gd name="connsiteY5" fmla="*/ 1057 h 10000"/>
                  <a:gd name="connsiteX6" fmla="*/ 2403 w 10000"/>
                  <a:gd name="connsiteY6" fmla="*/ 3264 h 10000"/>
                  <a:gd name="connsiteX7" fmla="*/ 2403 w 10000"/>
                  <a:gd name="connsiteY7" fmla="*/ 4345 h 10000"/>
                  <a:gd name="connsiteX8" fmla="*/ 2403 w 10000"/>
                  <a:gd name="connsiteY8" fmla="*/ 9287 h 10000"/>
                  <a:gd name="connsiteX9" fmla="*/ 3566 w 10000"/>
                  <a:gd name="connsiteY9" fmla="*/ 10000 h 10000"/>
                  <a:gd name="connsiteX10" fmla="*/ 4767 w 10000"/>
                  <a:gd name="connsiteY10" fmla="*/ 9287 h 10000"/>
                  <a:gd name="connsiteX11" fmla="*/ 4767 w 10000"/>
                  <a:gd name="connsiteY11" fmla="*/ 4805 h 10000"/>
                  <a:gd name="connsiteX12" fmla="*/ 5233 w 10000"/>
                  <a:gd name="connsiteY12" fmla="*/ 4805 h 10000"/>
                  <a:gd name="connsiteX13" fmla="*/ 5233 w 10000"/>
                  <a:gd name="connsiteY13" fmla="*/ 9287 h 10000"/>
                  <a:gd name="connsiteX14" fmla="*/ 6434 w 10000"/>
                  <a:gd name="connsiteY14" fmla="*/ 10000 h 10000"/>
                  <a:gd name="connsiteX15" fmla="*/ 7597 w 10000"/>
                  <a:gd name="connsiteY15" fmla="*/ 9287 h 10000"/>
                  <a:gd name="connsiteX16" fmla="*/ 7597 w 10000"/>
                  <a:gd name="connsiteY16" fmla="*/ 4345 h 10000"/>
                  <a:gd name="connsiteX17" fmla="*/ 7597 w 10000"/>
                  <a:gd name="connsiteY17" fmla="*/ 3264 h 10000"/>
                  <a:gd name="connsiteX18" fmla="*/ 7597 w 10000"/>
                  <a:gd name="connsiteY18" fmla="*/ 1034 h 10000"/>
                  <a:gd name="connsiteX19" fmla="*/ 7984 w 10000"/>
                  <a:gd name="connsiteY19" fmla="*/ 1310 h 10000"/>
                  <a:gd name="connsiteX20" fmla="*/ 8450 w 10000"/>
                  <a:gd name="connsiteY20" fmla="*/ 2782 h 10000"/>
                  <a:gd name="connsiteX21" fmla="*/ 7946 w 10000"/>
                  <a:gd name="connsiteY21" fmla="*/ 5126 h 10000"/>
                  <a:gd name="connsiteX22" fmla="*/ 8566 w 10000"/>
                  <a:gd name="connsiteY22" fmla="*/ 5678 h 10000"/>
                  <a:gd name="connsiteX23" fmla="*/ 8721 w 10000"/>
                  <a:gd name="connsiteY23" fmla="*/ 5678 h 10000"/>
                  <a:gd name="connsiteX24" fmla="*/ 9457 w 10000"/>
                  <a:gd name="connsiteY24" fmla="*/ 5333 h 10000"/>
                  <a:gd name="connsiteX25" fmla="*/ 10000 w 10000"/>
                  <a:gd name="connsiteY25" fmla="*/ 2782 h 10000"/>
                  <a:gd name="connsiteX26" fmla="*/ 9690 w 10000"/>
                  <a:gd name="connsiteY26" fmla="*/ 1356 h 10000"/>
                  <a:gd name="connsiteX27" fmla="*/ 8333 w 10000"/>
                  <a:gd name="connsiteY27" fmla="*/ 230 h 10000"/>
                  <a:gd name="connsiteX28" fmla="*/ 7016 w 10000"/>
                  <a:gd name="connsiteY28" fmla="*/ 0 h 10000"/>
                  <a:gd name="connsiteX29" fmla="*/ 5727 w 10000"/>
                  <a:gd name="connsiteY29" fmla="*/ 1301 h 10000"/>
                  <a:gd name="connsiteX30" fmla="*/ 5727 w 10000"/>
                  <a:gd name="connsiteY30" fmla="*/ 1301 h 10000"/>
                  <a:gd name="connsiteX31" fmla="*/ 5727 w 10000"/>
                  <a:gd name="connsiteY31" fmla="*/ 1301 h 10000"/>
                  <a:gd name="connsiteX32" fmla="*/ 5727 w 10000"/>
                  <a:gd name="connsiteY32" fmla="*/ 1301 h 10000"/>
                  <a:gd name="connsiteX33" fmla="*/ 4582 w 10000"/>
                  <a:gd name="connsiteY33" fmla="*/ 1951 h 10000"/>
                  <a:gd name="connsiteX34" fmla="*/ 2209 w 10000"/>
                  <a:gd name="connsiteY34" fmla="*/ 69 h 10000"/>
                  <a:gd name="connsiteX35" fmla="*/ 698 w 10000"/>
                  <a:gd name="connsiteY35" fmla="*/ 851 h 10000"/>
                  <a:gd name="connsiteX36" fmla="*/ 0 w 10000"/>
                  <a:gd name="connsiteY36" fmla="*/ 2782 h 10000"/>
                  <a:gd name="connsiteX37" fmla="*/ 543 w 10000"/>
                  <a:gd name="connsiteY37" fmla="*/ 5333 h 10000"/>
                  <a:gd name="connsiteX38" fmla="*/ 1279 w 10000"/>
                  <a:gd name="connsiteY38" fmla="*/ 5678 h 10000"/>
                  <a:gd name="connsiteX0" fmla="*/ 1279 w 10000"/>
                  <a:gd name="connsiteY0" fmla="*/ 5678 h 10000"/>
                  <a:gd name="connsiteX1" fmla="*/ 1473 w 10000"/>
                  <a:gd name="connsiteY1" fmla="*/ 5678 h 10000"/>
                  <a:gd name="connsiteX2" fmla="*/ 2054 w 10000"/>
                  <a:gd name="connsiteY2" fmla="*/ 5126 h 10000"/>
                  <a:gd name="connsiteX3" fmla="*/ 1550 w 10000"/>
                  <a:gd name="connsiteY3" fmla="*/ 2782 h 10000"/>
                  <a:gd name="connsiteX4" fmla="*/ 1783 w 10000"/>
                  <a:gd name="connsiteY4" fmla="*/ 1632 h 10000"/>
                  <a:gd name="connsiteX5" fmla="*/ 2403 w 10000"/>
                  <a:gd name="connsiteY5" fmla="*/ 1057 h 10000"/>
                  <a:gd name="connsiteX6" fmla="*/ 2403 w 10000"/>
                  <a:gd name="connsiteY6" fmla="*/ 3264 h 10000"/>
                  <a:gd name="connsiteX7" fmla="*/ 2403 w 10000"/>
                  <a:gd name="connsiteY7" fmla="*/ 4345 h 10000"/>
                  <a:gd name="connsiteX8" fmla="*/ 2403 w 10000"/>
                  <a:gd name="connsiteY8" fmla="*/ 9287 h 10000"/>
                  <a:gd name="connsiteX9" fmla="*/ 3566 w 10000"/>
                  <a:gd name="connsiteY9" fmla="*/ 10000 h 10000"/>
                  <a:gd name="connsiteX10" fmla="*/ 4767 w 10000"/>
                  <a:gd name="connsiteY10" fmla="*/ 9287 h 10000"/>
                  <a:gd name="connsiteX11" fmla="*/ 4767 w 10000"/>
                  <a:gd name="connsiteY11" fmla="*/ 4805 h 10000"/>
                  <a:gd name="connsiteX12" fmla="*/ 5233 w 10000"/>
                  <a:gd name="connsiteY12" fmla="*/ 4805 h 10000"/>
                  <a:gd name="connsiteX13" fmla="*/ 5233 w 10000"/>
                  <a:gd name="connsiteY13" fmla="*/ 9287 h 10000"/>
                  <a:gd name="connsiteX14" fmla="*/ 6434 w 10000"/>
                  <a:gd name="connsiteY14" fmla="*/ 10000 h 10000"/>
                  <a:gd name="connsiteX15" fmla="*/ 7597 w 10000"/>
                  <a:gd name="connsiteY15" fmla="*/ 9287 h 10000"/>
                  <a:gd name="connsiteX16" fmla="*/ 7597 w 10000"/>
                  <a:gd name="connsiteY16" fmla="*/ 4345 h 10000"/>
                  <a:gd name="connsiteX17" fmla="*/ 7597 w 10000"/>
                  <a:gd name="connsiteY17" fmla="*/ 3264 h 10000"/>
                  <a:gd name="connsiteX18" fmla="*/ 7597 w 10000"/>
                  <a:gd name="connsiteY18" fmla="*/ 1034 h 10000"/>
                  <a:gd name="connsiteX19" fmla="*/ 7984 w 10000"/>
                  <a:gd name="connsiteY19" fmla="*/ 1310 h 10000"/>
                  <a:gd name="connsiteX20" fmla="*/ 8450 w 10000"/>
                  <a:gd name="connsiteY20" fmla="*/ 2782 h 10000"/>
                  <a:gd name="connsiteX21" fmla="*/ 7946 w 10000"/>
                  <a:gd name="connsiteY21" fmla="*/ 5126 h 10000"/>
                  <a:gd name="connsiteX22" fmla="*/ 8566 w 10000"/>
                  <a:gd name="connsiteY22" fmla="*/ 5678 h 10000"/>
                  <a:gd name="connsiteX23" fmla="*/ 8721 w 10000"/>
                  <a:gd name="connsiteY23" fmla="*/ 5678 h 10000"/>
                  <a:gd name="connsiteX24" fmla="*/ 9457 w 10000"/>
                  <a:gd name="connsiteY24" fmla="*/ 5333 h 10000"/>
                  <a:gd name="connsiteX25" fmla="*/ 10000 w 10000"/>
                  <a:gd name="connsiteY25" fmla="*/ 2782 h 10000"/>
                  <a:gd name="connsiteX26" fmla="*/ 9690 w 10000"/>
                  <a:gd name="connsiteY26" fmla="*/ 1356 h 10000"/>
                  <a:gd name="connsiteX27" fmla="*/ 8333 w 10000"/>
                  <a:gd name="connsiteY27" fmla="*/ 230 h 10000"/>
                  <a:gd name="connsiteX28" fmla="*/ 7016 w 10000"/>
                  <a:gd name="connsiteY28" fmla="*/ 0 h 10000"/>
                  <a:gd name="connsiteX29" fmla="*/ 5727 w 10000"/>
                  <a:gd name="connsiteY29" fmla="*/ 1301 h 10000"/>
                  <a:gd name="connsiteX30" fmla="*/ 5727 w 10000"/>
                  <a:gd name="connsiteY30" fmla="*/ 1301 h 10000"/>
                  <a:gd name="connsiteX31" fmla="*/ 5727 w 10000"/>
                  <a:gd name="connsiteY31" fmla="*/ 1301 h 10000"/>
                  <a:gd name="connsiteX32" fmla="*/ 5727 w 10000"/>
                  <a:gd name="connsiteY32" fmla="*/ 1951 h 10000"/>
                  <a:gd name="connsiteX33" fmla="*/ 4582 w 10000"/>
                  <a:gd name="connsiteY33" fmla="*/ 1951 h 10000"/>
                  <a:gd name="connsiteX34" fmla="*/ 2209 w 10000"/>
                  <a:gd name="connsiteY34" fmla="*/ 69 h 10000"/>
                  <a:gd name="connsiteX35" fmla="*/ 698 w 10000"/>
                  <a:gd name="connsiteY35" fmla="*/ 851 h 10000"/>
                  <a:gd name="connsiteX36" fmla="*/ 0 w 10000"/>
                  <a:gd name="connsiteY36" fmla="*/ 2782 h 10000"/>
                  <a:gd name="connsiteX37" fmla="*/ 543 w 10000"/>
                  <a:gd name="connsiteY37" fmla="*/ 5333 h 10000"/>
                  <a:gd name="connsiteX38" fmla="*/ 1279 w 10000"/>
                  <a:gd name="connsiteY38" fmla="*/ 5678 h 10000"/>
                  <a:gd name="connsiteX0" fmla="*/ 1279 w 10000"/>
                  <a:gd name="connsiteY0" fmla="*/ 5678 h 10000"/>
                  <a:gd name="connsiteX1" fmla="*/ 1473 w 10000"/>
                  <a:gd name="connsiteY1" fmla="*/ 5678 h 10000"/>
                  <a:gd name="connsiteX2" fmla="*/ 2054 w 10000"/>
                  <a:gd name="connsiteY2" fmla="*/ 5126 h 10000"/>
                  <a:gd name="connsiteX3" fmla="*/ 1550 w 10000"/>
                  <a:gd name="connsiteY3" fmla="*/ 2782 h 10000"/>
                  <a:gd name="connsiteX4" fmla="*/ 1783 w 10000"/>
                  <a:gd name="connsiteY4" fmla="*/ 1632 h 10000"/>
                  <a:gd name="connsiteX5" fmla="*/ 2403 w 10000"/>
                  <a:gd name="connsiteY5" fmla="*/ 1057 h 10000"/>
                  <a:gd name="connsiteX6" fmla="*/ 2403 w 10000"/>
                  <a:gd name="connsiteY6" fmla="*/ 3264 h 10000"/>
                  <a:gd name="connsiteX7" fmla="*/ 2403 w 10000"/>
                  <a:gd name="connsiteY7" fmla="*/ 4345 h 10000"/>
                  <a:gd name="connsiteX8" fmla="*/ 2403 w 10000"/>
                  <a:gd name="connsiteY8" fmla="*/ 9287 h 10000"/>
                  <a:gd name="connsiteX9" fmla="*/ 3566 w 10000"/>
                  <a:gd name="connsiteY9" fmla="*/ 10000 h 10000"/>
                  <a:gd name="connsiteX10" fmla="*/ 4767 w 10000"/>
                  <a:gd name="connsiteY10" fmla="*/ 9287 h 10000"/>
                  <a:gd name="connsiteX11" fmla="*/ 4767 w 10000"/>
                  <a:gd name="connsiteY11" fmla="*/ 4805 h 10000"/>
                  <a:gd name="connsiteX12" fmla="*/ 5233 w 10000"/>
                  <a:gd name="connsiteY12" fmla="*/ 4805 h 10000"/>
                  <a:gd name="connsiteX13" fmla="*/ 5233 w 10000"/>
                  <a:gd name="connsiteY13" fmla="*/ 9287 h 10000"/>
                  <a:gd name="connsiteX14" fmla="*/ 6434 w 10000"/>
                  <a:gd name="connsiteY14" fmla="*/ 10000 h 10000"/>
                  <a:gd name="connsiteX15" fmla="*/ 7597 w 10000"/>
                  <a:gd name="connsiteY15" fmla="*/ 9287 h 10000"/>
                  <a:gd name="connsiteX16" fmla="*/ 7597 w 10000"/>
                  <a:gd name="connsiteY16" fmla="*/ 4345 h 10000"/>
                  <a:gd name="connsiteX17" fmla="*/ 7597 w 10000"/>
                  <a:gd name="connsiteY17" fmla="*/ 3264 h 10000"/>
                  <a:gd name="connsiteX18" fmla="*/ 7597 w 10000"/>
                  <a:gd name="connsiteY18" fmla="*/ 1034 h 10000"/>
                  <a:gd name="connsiteX19" fmla="*/ 7984 w 10000"/>
                  <a:gd name="connsiteY19" fmla="*/ 1310 h 10000"/>
                  <a:gd name="connsiteX20" fmla="*/ 8450 w 10000"/>
                  <a:gd name="connsiteY20" fmla="*/ 2782 h 10000"/>
                  <a:gd name="connsiteX21" fmla="*/ 7946 w 10000"/>
                  <a:gd name="connsiteY21" fmla="*/ 5126 h 10000"/>
                  <a:gd name="connsiteX22" fmla="*/ 8566 w 10000"/>
                  <a:gd name="connsiteY22" fmla="*/ 5678 h 10000"/>
                  <a:gd name="connsiteX23" fmla="*/ 8721 w 10000"/>
                  <a:gd name="connsiteY23" fmla="*/ 5678 h 10000"/>
                  <a:gd name="connsiteX24" fmla="*/ 9457 w 10000"/>
                  <a:gd name="connsiteY24" fmla="*/ 5333 h 10000"/>
                  <a:gd name="connsiteX25" fmla="*/ 10000 w 10000"/>
                  <a:gd name="connsiteY25" fmla="*/ 2782 h 10000"/>
                  <a:gd name="connsiteX26" fmla="*/ 9690 w 10000"/>
                  <a:gd name="connsiteY26" fmla="*/ 1356 h 10000"/>
                  <a:gd name="connsiteX27" fmla="*/ 8333 w 10000"/>
                  <a:gd name="connsiteY27" fmla="*/ 230 h 10000"/>
                  <a:gd name="connsiteX28" fmla="*/ 7016 w 10000"/>
                  <a:gd name="connsiteY28" fmla="*/ 0 h 10000"/>
                  <a:gd name="connsiteX29" fmla="*/ 5727 w 10000"/>
                  <a:gd name="connsiteY29" fmla="*/ 1301 h 10000"/>
                  <a:gd name="connsiteX30" fmla="*/ 5727 w 10000"/>
                  <a:gd name="connsiteY30" fmla="*/ 1301 h 10000"/>
                  <a:gd name="connsiteX31" fmla="*/ 5727 w 10000"/>
                  <a:gd name="connsiteY31" fmla="*/ 1951 h 10000"/>
                  <a:gd name="connsiteX32" fmla="*/ 4582 w 10000"/>
                  <a:gd name="connsiteY32" fmla="*/ 1951 h 10000"/>
                  <a:gd name="connsiteX33" fmla="*/ 2209 w 10000"/>
                  <a:gd name="connsiteY33" fmla="*/ 69 h 10000"/>
                  <a:gd name="connsiteX34" fmla="*/ 698 w 10000"/>
                  <a:gd name="connsiteY34" fmla="*/ 851 h 10000"/>
                  <a:gd name="connsiteX35" fmla="*/ 0 w 10000"/>
                  <a:gd name="connsiteY35" fmla="*/ 2782 h 10000"/>
                  <a:gd name="connsiteX36" fmla="*/ 543 w 10000"/>
                  <a:gd name="connsiteY36" fmla="*/ 5333 h 10000"/>
                  <a:gd name="connsiteX37" fmla="*/ 1279 w 10000"/>
                  <a:gd name="connsiteY37" fmla="*/ 5678 h 10000"/>
                  <a:gd name="connsiteX0" fmla="*/ 1279 w 10000"/>
                  <a:gd name="connsiteY0" fmla="*/ 5678 h 10000"/>
                  <a:gd name="connsiteX1" fmla="*/ 1473 w 10000"/>
                  <a:gd name="connsiteY1" fmla="*/ 5678 h 10000"/>
                  <a:gd name="connsiteX2" fmla="*/ 2054 w 10000"/>
                  <a:gd name="connsiteY2" fmla="*/ 5126 h 10000"/>
                  <a:gd name="connsiteX3" fmla="*/ 1550 w 10000"/>
                  <a:gd name="connsiteY3" fmla="*/ 2782 h 10000"/>
                  <a:gd name="connsiteX4" fmla="*/ 1783 w 10000"/>
                  <a:gd name="connsiteY4" fmla="*/ 1632 h 10000"/>
                  <a:gd name="connsiteX5" fmla="*/ 2403 w 10000"/>
                  <a:gd name="connsiteY5" fmla="*/ 1057 h 10000"/>
                  <a:gd name="connsiteX6" fmla="*/ 2403 w 10000"/>
                  <a:gd name="connsiteY6" fmla="*/ 3264 h 10000"/>
                  <a:gd name="connsiteX7" fmla="*/ 2403 w 10000"/>
                  <a:gd name="connsiteY7" fmla="*/ 4345 h 10000"/>
                  <a:gd name="connsiteX8" fmla="*/ 2403 w 10000"/>
                  <a:gd name="connsiteY8" fmla="*/ 9287 h 10000"/>
                  <a:gd name="connsiteX9" fmla="*/ 3566 w 10000"/>
                  <a:gd name="connsiteY9" fmla="*/ 10000 h 10000"/>
                  <a:gd name="connsiteX10" fmla="*/ 4767 w 10000"/>
                  <a:gd name="connsiteY10" fmla="*/ 9287 h 10000"/>
                  <a:gd name="connsiteX11" fmla="*/ 4767 w 10000"/>
                  <a:gd name="connsiteY11" fmla="*/ 4805 h 10000"/>
                  <a:gd name="connsiteX12" fmla="*/ 5233 w 10000"/>
                  <a:gd name="connsiteY12" fmla="*/ 4805 h 10000"/>
                  <a:gd name="connsiteX13" fmla="*/ 5233 w 10000"/>
                  <a:gd name="connsiteY13" fmla="*/ 9287 h 10000"/>
                  <a:gd name="connsiteX14" fmla="*/ 6434 w 10000"/>
                  <a:gd name="connsiteY14" fmla="*/ 10000 h 10000"/>
                  <a:gd name="connsiteX15" fmla="*/ 7597 w 10000"/>
                  <a:gd name="connsiteY15" fmla="*/ 9287 h 10000"/>
                  <a:gd name="connsiteX16" fmla="*/ 7597 w 10000"/>
                  <a:gd name="connsiteY16" fmla="*/ 4345 h 10000"/>
                  <a:gd name="connsiteX17" fmla="*/ 7597 w 10000"/>
                  <a:gd name="connsiteY17" fmla="*/ 3264 h 10000"/>
                  <a:gd name="connsiteX18" fmla="*/ 7597 w 10000"/>
                  <a:gd name="connsiteY18" fmla="*/ 1034 h 10000"/>
                  <a:gd name="connsiteX19" fmla="*/ 7984 w 10000"/>
                  <a:gd name="connsiteY19" fmla="*/ 1310 h 10000"/>
                  <a:gd name="connsiteX20" fmla="*/ 8450 w 10000"/>
                  <a:gd name="connsiteY20" fmla="*/ 2782 h 10000"/>
                  <a:gd name="connsiteX21" fmla="*/ 7946 w 10000"/>
                  <a:gd name="connsiteY21" fmla="*/ 5126 h 10000"/>
                  <a:gd name="connsiteX22" fmla="*/ 8566 w 10000"/>
                  <a:gd name="connsiteY22" fmla="*/ 5678 h 10000"/>
                  <a:gd name="connsiteX23" fmla="*/ 8721 w 10000"/>
                  <a:gd name="connsiteY23" fmla="*/ 5678 h 10000"/>
                  <a:gd name="connsiteX24" fmla="*/ 9457 w 10000"/>
                  <a:gd name="connsiteY24" fmla="*/ 5333 h 10000"/>
                  <a:gd name="connsiteX25" fmla="*/ 10000 w 10000"/>
                  <a:gd name="connsiteY25" fmla="*/ 2782 h 10000"/>
                  <a:gd name="connsiteX26" fmla="*/ 9690 w 10000"/>
                  <a:gd name="connsiteY26" fmla="*/ 1356 h 10000"/>
                  <a:gd name="connsiteX27" fmla="*/ 8333 w 10000"/>
                  <a:gd name="connsiteY27" fmla="*/ 230 h 10000"/>
                  <a:gd name="connsiteX28" fmla="*/ 7016 w 10000"/>
                  <a:gd name="connsiteY28" fmla="*/ 0 h 10000"/>
                  <a:gd name="connsiteX29" fmla="*/ 5727 w 10000"/>
                  <a:gd name="connsiteY29" fmla="*/ 1301 h 10000"/>
                  <a:gd name="connsiteX30" fmla="*/ 5727 w 10000"/>
                  <a:gd name="connsiteY30" fmla="*/ 1951 h 10000"/>
                  <a:gd name="connsiteX31" fmla="*/ 4582 w 10000"/>
                  <a:gd name="connsiteY31" fmla="*/ 1951 h 10000"/>
                  <a:gd name="connsiteX32" fmla="*/ 2209 w 10000"/>
                  <a:gd name="connsiteY32" fmla="*/ 69 h 10000"/>
                  <a:gd name="connsiteX33" fmla="*/ 698 w 10000"/>
                  <a:gd name="connsiteY33" fmla="*/ 851 h 10000"/>
                  <a:gd name="connsiteX34" fmla="*/ 0 w 10000"/>
                  <a:gd name="connsiteY34" fmla="*/ 2782 h 10000"/>
                  <a:gd name="connsiteX35" fmla="*/ 543 w 10000"/>
                  <a:gd name="connsiteY35" fmla="*/ 5333 h 10000"/>
                  <a:gd name="connsiteX36" fmla="*/ 1279 w 10000"/>
                  <a:gd name="connsiteY36" fmla="*/ 5678 h 10000"/>
                  <a:gd name="connsiteX0" fmla="*/ 1279 w 10000"/>
                  <a:gd name="connsiteY0" fmla="*/ 5678 h 10000"/>
                  <a:gd name="connsiteX1" fmla="*/ 1473 w 10000"/>
                  <a:gd name="connsiteY1" fmla="*/ 5678 h 10000"/>
                  <a:gd name="connsiteX2" fmla="*/ 2054 w 10000"/>
                  <a:gd name="connsiteY2" fmla="*/ 5126 h 10000"/>
                  <a:gd name="connsiteX3" fmla="*/ 1550 w 10000"/>
                  <a:gd name="connsiteY3" fmla="*/ 2782 h 10000"/>
                  <a:gd name="connsiteX4" fmla="*/ 1783 w 10000"/>
                  <a:gd name="connsiteY4" fmla="*/ 1632 h 10000"/>
                  <a:gd name="connsiteX5" fmla="*/ 2403 w 10000"/>
                  <a:gd name="connsiteY5" fmla="*/ 1057 h 10000"/>
                  <a:gd name="connsiteX6" fmla="*/ 2403 w 10000"/>
                  <a:gd name="connsiteY6" fmla="*/ 3264 h 10000"/>
                  <a:gd name="connsiteX7" fmla="*/ 2403 w 10000"/>
                  <a:gd name="connsiteY7" fmla="*/ 4345 h 10000"/>
                  <a:gd name="connsiteX8" fmla="*/ 2403 w 10000"/>
                  <a:gd name="connsiteY8" fmla="*/ 9287 h 10000"/>
                  <a:gd name="connsiteX9" fmla="*/ 3566 w 10000"/>
                  <a:gd name="connsiteY9" fmla="*/ 10000 h 10000"/>
                  <a:gd name="connsiteX10" fmla="*/ 4767 w 10000"/>
                  <a:gd name="connsiteY10" fmla="*/ 9287 h 10000"/>
                  <a:gd name="connsiteX11" fmla="*/ 4767 w 10000"/>
                  <a:gd name="connsiteY11" fmla="*/ 4805 h 10000"/>
                  <a:gd name="connsiteX12" fmla="*/ 5233 w 10000"/>
                  <a:gd name="connsiteY12" fmla="*/ 4805 h 10000"/>
                  <a:gd name="connsiteX13" fmla="*/ 5233 w 10000"/>
                  <a:gd name="connsiteY13" fmla="*/ 9287 h 10000"/>
                  <a:gd name="connsiteX14" fmla="*/ 6434 w 10000"/>
                  <a:gd name="connsiteY14" fmla="*/ 10000 h 10000"/>
                  <a:gd name="connsiteX15" fmla="*/ 7597 w 10000"/>
                  <a:gd name="connsiteY15" fmla="*/ 9287 h 10000"/>
                  <a:gd name="connsiteX16" fmla="*/ 7597 w 10000"/>
                  <a:gd name="connsiteY16" fmla="*/ 4345 h 10000"/>
                  <a:gd name="connsiteX17" fmla="*/ 7597 w 10000"/>
                  <a:gd name="connsiteY17" fmla="*/ 3264 h 10000"/>
                  <a:gd name="connsiteX18" fmla="*/ 7597 w 10000"/>
                  <a:gd name="connsiteY18" fmla="*/ 1034 h 10000"/>
                  <a:gd name="connsiteX19" fmla="*/ 7984 w 10000"/>
                  <a:gd name="connsiteY19" fmla="*/ 1310 h 10000"/>
                  <a:gd name="connsiteX20" fmla="*/ 8450 w 10000"/>
                  <a:gd name="connsiteY20" fmla="*/ 2782 h 10000"/>
                  <a:gd name="connsiteX21" fmla="*/ 7946 w 10000"/>
                  <a:gd name="connsiteY21" fmla="*/ 5126 h 10000"/>
                  <a:gd name="connsiteX22" fmla="*/ 8566 w 10000"/>
                  <a:gd name="connsiteY22" fmla="*/ 5678 h 10000"/>
                  <a:gd name="connsiteX23" fmla="*/ 8721 w 10000"/>
                  <a:gd name="connsiteY23" fmla="*/ 5678 h 10000"/>
                  <a:gd name="connsiteX24" fmla="*/ 9457 w 10000"/>
                  <a:gd name="connsiteY24" fmla="*/ 5333 h 10000"/>
                  <a:gd name="connsiteX25" fmla="*/ 10000 w 10000"/>
                  <a:gd name="connsiteY25" fmla="*/ 2782 h 10000"/>
                  <a:gd name="connsiteX26" fmla="*/ 9690 w 10000"/>
                  <a:gd name="connsiteY26" fmla="*/ 1356 h 10000"/>
                  <a:gd name="connsiteX27" fmla="*/ 8333 w 10000"/>
                  <a:gd name="connsiteY27" fmla="*/ 230 h 10000"/>
                  <a:gd name="connsiteX28" fmla="*/ 7016 w 10000"/>
                  <a:gd name="connsiteY28" fmla="*/ 0 h 10000"/>
                  <a:gd name="connsiteX29" fmla="*/ 5727 w 10000"/>
                  <a:gd name="connsiteY29" fmla="*/ 1951 h 10000"/>
                  <a:gd name="connsiteX30" fmla="*/ 4582 w 10000"/>
                  <a:gd name="connsiteY30" fmla="*/ 1951 h 10000"/>
                  <a:gd name="connsiteX31" fmla="*/ 2209 w 10000"/>
                  <a:gd name="connsiteY31" fmla="*/ 69 h 10000"/>
                  <a:gd name="connsiteX32" fmla="*/ 698 w 10000"/>
                  <a:gd name="connsiteY32" fmla="*/ 851 h 10000"/>
                  <a:gd name="connsiteX33" fmla="*/ 0 w 10000"/>
                  <a:gd name="connsiteY33" fmla="*/ 2782 h 10000"/>
                  <a:gd name="connsiteX34" fmla="*/ 543 w 10000"/>
                  <a:gd name="connsiteY34" fmla="*/ 5333 h 10000"/>
                  <a:gd name="connsiteX35" fmla="*/ 1279 w 10000"/>
                  <a:gd name="connsiteY35" fmla="*/ 5678 h 10000"/>
                  <a:gd name="connsiteX0" fmla="*/ 1279 w 10000"/>
                  <a:gd name="connsiteY0" fmla="*/ 5747 h 10069"/>
                  <a:gd name="connsiteX1" fmla="*/ 1473 w 10000"/>
                  <a:gd name="connsiteY1" fmla="*/ 5747 h 10069"/>
                  <a:gd name="connsiteX2" fmla="*/ 2054 w 10000"/>
                  <a:gd name="connsiteY2" fmla="*/ 5195 h 10069"/>
                  <a:gd name="connsiteX3" fmla="*/ 1550 w 10000"/>
                  <a:gd name="connsiteY3" fmla="*/ 2851 h 10069"/>
                  <a:gd name="connsiteX4" fmla="*/ 1783 w 10000"/>
                  <a:gd name="connsiteY4" fmla="*/ 1701 h 10069"/>
                  <a:gd name="connsiteX5" fmla="*/ 2403 w 10000"/>
                  <a:gd name="connsiteY5" fmla="*/ 1126 h 10069"/>
                  <a:gd name="connsiteX6" fmla="*/ 2403 w 10000"/>
                  <a:gd name="connsiteY6" fmla="*/ 3333 h 10069"/>
                  <a:gd name="connsiteX7" fmla="*/ 2403 w 10000"/>
                  <a:gd name="connsiteY7" fmla="*/ 4414 h 10069"/>
                  <a:gd name="connsiteX8" fmla="*/ 2403 w 10000"/>
                  <a:gd name="connsiteY8" fmla="*/ 9356 h 10069"/>
                  <a:gd name="connsiteX9" fmla="*/ 3566 w 10000"/>
                  <a:gd name="connsiteY9" fmla="*/ 10069 h 10069"/>
                  <a:gd name="connsiteX10" fmla="*/ 4767 w 10000"/>
                  <a:gd name="connsiteY10" fmla="*/ 9356 h 10069"/>
                  <a:gd name="connsiteX11" fmla="*/ 4767 w 10000"/>
                  <a:gd name="connsiteY11" fmla="*/ 4874 h 10069"/>
                  <a:gd name="connsiteX12" fmla="*/ 5233 w 10000"/>
                  <a:gd name="connsiteY12" fmla="*/ 4874 h 10069"/>
                  <a:gd name="connsiteX13" fmla="*/ 5233 w 10000"/>
                  <a:gd name="connsiteY13" fmla="*/ 9356 h 10069"/>
                  <a:gd name="connsiteX14" fmla="*/ 6434 w 10000"/>
                  <a:gd name="connsiteY14" fmla="*/ 10069 h 10069"/>
                  <a:gd name="connsiteX15" fmla="*/ 7597 w 10000"/>
                  <a:gd name="connsiteY15" fmla="*/ 9356 h 10069"/>
                  <a:gd name="connsiteX16" fmla="*/ 7597 w 10000"/>
                  <a:gd name="connsiteY16" fmla="*/ 4414 h 10069"/>
                  <a:gd name="connsiteX17" fmla="*/ 7597 w 10000"/>
                  <a:gd name="connsiteY17" fmla="*/ 3333 h 10069"/>
                  <a:gd name="connsiteX18" fmla="*/ 7597 w 10000"/>
                  <a:gd name="connsiteY18" fmla="*/ 1103 h 10069"/>
                  <a:gd name="connsiteX19" fmla="*/ 7984 w 10000"/>
                  <a:gd name="connsiteY19" fmla="*/ 1379 h 10069"/>
                  <a:gd name="connsiteX20" fmla="*/ 8450 w 10000"/>
                  <a:gd name="connsiteY20" fmla="*/ 2851 h 10069"/>
                  <a:gd name="connsiteX21" fmla="*/ 7946 w 10000"/>
                  <a:gd name="connsiteY21" fmla="*/ 5195 h 10069"/>
                  <a:gd name="connsiteX22" fmla="*/ 8566 w 10000"/>
                  <a:gd name="connsiteY22" fmla="*/ 5747 h 10069"/>
                  <a:gd name="connsiteX23" fmla="*/ 8721 w 10000"/>
                  <a:gd name="connsiteY23" fmla="*/ 5747 h 10069"/>
                  <a:gd name="connsiteX24" fmla="*/ 9457 w 10000"/>
                  <a:gd name="connsiteY24" fmla="*/ 5402 h 10069"/>
                  <a:gd name="connsiteX25" fmla="*/ 10000 w 10000"/>
                  <a:gd name="connsiteY25" fmla="*/ 2851 h 10069"/>
                  <a:gd name="connsiteX26" fmla="*/ 9690 w 10000"/>
                  <a:gd name="connsiteY26" fmla="*/ 1425 h 10069"/>
                  <a:gd name="connsiteX27" fmla="*/ 8333 w 10000"/>
                  <a:gd name="connsiteY27" fmla="*/ 299 h 10069"/>
                  <a:gd name="connsiteX28" fmla="*/ 7016 w 10000"/>
                  <a:gd name="connsiteY28" fmla="*/ 69 h 10069"/>
                  <a:gd name="connsiteX29" fmla="*/ 5727 w 10000"/>
                  <a:gd name="connsiteY29" fmla="*/ 2020 h 10069"/>
                  <a:gd name="connsiteX30" fmla="*/ 4582 w 10000"/>
                  <a:gd name="connsiteY30" fmla="*/ 2020 h 10069"/>
                  <a:gd name="connsiteX31" fmla="*/ 2291 w 10000"/>
                  <a:gd name="connsiteY31" fmla="*/ 69 h 10069"/>
                  <a:gd name="connsiteX32" fmla="*/ 698 w 10000"/>
                  <a:gd name="connsiteY32" fmla="*/ 920 h 10069"/>
                  <a:gd name="connsiteX33" fmla="*/ 0 w 10000"/>
                  <a:gd name="connsiteY33" fmla="*/ 2851 h 10069"/>
                  <a:gd name="connsiteX34" fmla="*/ 543 w 10000"/>
                  <a:gd name="connsiteY34" fmla="*/ 5402 h 10069"/>
                  <a:gd name="connsiteX35" fmla="*/ 1279 w 10000"/>
                  <a:gd name="connsiteY35" fmla="*/ 5747 h 10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00" h="10069">
                    <a:moveTo>
                      <a:pt x="1279" y="5747"/>
                    </a:moveTo>
                    <a:lnTo>
                      <a:pt x="1473" y="5747"/>
                    </a:lnTo>
                    <a:cubicBezTo>
                      <a:pt x="1860" y="5701"/>
                      <a:pt x="2132" y="5448"/>
                      <a:pt x="2054" y="5195"/>
                    </a:cubicBezTo>
                    <a:cubicBezTo>
                      <a:pt x="1705" y="4207"/>
                      <a:pt x="1550" y="3425"/>
                      <a:pt x="1550" y="2851"/>
                    </a:cubicBezTo>
                    <a:cubicBezTo>
                      <a:pt x="1550" y="2345"/>
                      <a:pt x="1667" y="1954"/>
                      <a:pt x="1783" y="1701"/>
                    </a:cubicBezTo>
                    <a:cubicBezTo>
                      <a:pt x="1977" y="1379"/>
                      <a:pt x="2209" y="1218"/>
                      <a:pt x="2403" y="1126"/>
                    </a:cubicBezTo>
                    <a:lnTo>
                      <a:pt x="2403" y="3333"/>
                    </a:lnTo>
                    <a:lnTo>
                      <a:pt x="2403" y="4414"/>
                    </a:lnTo>
                    <a:lnTo>
                      <a:pt x="2403" y="9356"/>
                    </a:lnTo>
                    <a:cubicBezTo>
                      <a:pt x="2403" y="9747"/>
                      <a:pt x="2907" y="10069"/>
                      <a:pt x="3566" y="10069"/>
                    </a:cubicBezTo>
                    <a:cubicBezTo>
                      <a:pt x="4225" y="10069"/>
                      <a:pt x="4767" y="9747"/>
                      <a:pt x="4767" y="9356"/>
                    </a:cubicBezTo>
                    <a:lnTo>
                      <a:pt x="4767" y="4874"/>
                    </a:lnTo>
                    <a:lnTo>
                      <a:pt x="5233" y="4874"/>
                    </a:lnTo>
                    <a:lnTo>
                      <a:pt x="5233" y="9356"/>
                    </a:lnTo>
                    <a:cubicBezTo>
                      <a:pt x="5233" y="9747"/>
                      <a:pt x="5775" y="10069"/>
                      <a:pt x="6434" y="10069"/>
                    </a:cubicBezTo>
                    <a:cubicBezTo>
                      <a:pt x="7093" y="10069"/>
                      <a:pt x="7597" y="9747"/>
                      <a:pt x="7597" y="9356"/>
                    </a:cubicBezTo>
                    <a:lnTo>
                      <a:pt x="7597" y="4414"/>
                    </a:lnTo>
                    <a:lnTo>
                      <a:pt x="7597" y="3333"/>
                    </a:lnTo>
                    <a:lnTo>
                      <a:pt x="7597" y="1103"/>
                    </a:lnTo>
                    <a:cubicBezTo>
                      <a:pt x="7713" y="1172"/>
                      <a:pt x="7868" y="1241"/>
                      <a:pt x="7984" y="1379"/>
                    </a:cubicBezTo>
                    <a:cubicBezTo>
                      <a:pt x="8217" y="1632"/>
                      <a:pt x="8450" y="2069"/>
                      <a:pt x="8450" y="2851"/>
                    </a:cubicBezTo>
                    <a:cubicBezTo>
                      <a:pt x="8450" y="3425"/>
                      <a:pt x="8333" y="4207"/>
                      <a:pt x="7946" y="5195"/>
                    </a:cubicBezTo>
                    <a:cubicBezTo>
                      <a:pt x="7868" y="5448"/>
                      <a:pt x="8140" y="5701"/>
                      <a:pt x="8566" y="5747"/>
                    </a:cubicBezTo>
                    <a:lnTo>
                      <a:pt x="8721" y="5747"/>
                    </a:lnTo>
                    <a:cubicBezTo>
                      <a:pt x="9070" y="5747"/>
                      <a:pt x="9380" y="5609"/>
                      <a:pt x="9457" y="5402"/>
                    </a:cubicBezTo>
                    <a:cubicBezTo>
                      <a:pt x="9845" y="4345"/>
                      <a:pt x="10000" y="3517"/>
                      <a:pt x="10000" y="2851"/>
                    </a:cubicBezTo>
                    <a:cubicBezTo>
                      <a:pt x="10000" y="2253"/>
                      <a:pt x="9884" y="1793"/>
                      <a:pt x="9690" y="1425"/>
                    </a:cubicBezTo>
                    <a:cubicBezTo>
                      <a:pt x="9380" y="851"/>
                      <a:pt x="8876" y="483"/>
                      <a:pt x="8333" y="299"/>
                    </a:cubicBezTo>
                    <a:cubicBezTo>
                      <a:pt x="7791" y="92"/>
                      <a:pt x="7287" y="69"/>
                      <a:pt x="7016" y="69"/>
                    </a:cubicBezTo>
                    <a:lnTo>
                      <a:pt x="5727" y="2020"/>
                    </a:lnTo>
                    <a:lnTo>
                      <a:pt x="4582" y="2020"/>
                    </a:lnTo>
                    <a:cubicBezTo>
                      <a:pt x="4427" y="2020"/>
                      <a:pt x="2601" y="0"/>
                      <a:pt x="2291" y="69"/>
                    </a:cubicBezTo>
                    <a:cubicBezTo>
                      <a:pt x="1787" y="184"/>
                      <a:pt x="1085" y="483"/>
                      <a:pt x="698" y="920"/>
                    </a:cubicBezTo>
                    <a:cubicBezTo>
                      <a:pt x="271" y="1356"/>
                      <a:pt x="0" y="1977"/>
                      <a:pt x="0" y="2851"/>
                    </a:cubicBezTo>
                    <a:cubicBezTo>
                      <a:pt x="0" y="3517"/>
                      <a:pt x="155" y="4345"/>
                      <a:pt x="543" y="5402"/>
                    </a:cubicBezTo>
                    <a:cubicBezTo>
                      <a:pt x="620" y="5609"/>
                      <a:pt x="930" y="5747"/>
                      <a:pt x="1279" y="574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79" name="Freeform 125"/>
              <p:cNvSpPr>
                <a:spLocks/>
              </p:cNvSpPr>
              <p:nvPr/>
            </p:nvSpPr>
            <p:spPr bwMode="auto">
              <a:xfrm>
                <a:off x="3390253" y="2929706"/>
                <a:ext cx="581025" cy="386180"/>
              </a:xfrm>
              <a:custGeom>
                <a:avLst/>
                <a:gdLst>
                  <a:gd name="connsiteX0" fmla="*/ 1750 w 10000"/>
                  <a:gd name="connsiteY0" fmla="*/ 6338 h 10000"/>
                  <a:gd name="connsiteX1" fmla="*/ 2000 w 10000"/>
                  <a:gd name="connsiteY1" fmla="*/ 5070 h 10000"/>
                  <a:gd name="connsiteX2" fmla="*/ 2000 w 10000"/>
                  <a:gd name="connsiteY2" fmla="*/ 9859 h 10000"/>
                  <a:gd name="connsiteX3" fmla="*/ 5000 w 10000"/>
                  <a:gd name="connsiteY3" fmla="*/ 10000 h 10000"/>
                  <a:gd name="connsiteX4" fmla="*/ 7917 w 10000"/>
                  <a:gd name="connsiteY4" fmla="*/ 9859 h 10000"/>
                  <a:gd name="connsiteX5" fmla="*/ 7917 w 10000"/>
                  <a:gd name="connsiteY5" fmla="*/ 5070 h 10000"/>
                  <a:gd name="connsiteX6" fmla="*/ 8167 w 10000"/>
                  <a:gd name="connsiteY6" fmla="*/ 6338 h 10000"/>
                  <a:gd name="connsiteX7" fmla="*/ 8167 w 10000"/>
                  <a:gd name="connsiteY7" fmla="*/ 9718 h 10000"/>
                  <a:gd name="connsiteX8" fmla="*/ 10000 w 10000"/>
                  <a:gd name="connsiteY8" fmla="*/ 9437 h 10000"/>
                  <a:gd name="connsiteX9" fmla="*/ 10000 w 10000"/>
                  <a:gd name="connsiteY9" fmla="*/ 5352 h 10000"/>
                  <a:gd name="connsiteX10" fmla="*/ 9167 w 10000"/>
                  <a:gd name="connsiteY10" fmla="*/ 1690 h 10000"/>
                  <a:gd name="connsiteX11" fmla="*/ 6583 w 10000"/>
                  <a:gd name="connsiteY11" fmla="*/ 0 h 10000"/>
                  <a:gd name="connsiteX12" fmla="*/ 6583 w 10000"/>
                  <a:gd name="connsiteY12" fmla="*/ 0 h 10000"/>
                  <a:gd name="connsiteX13" fmla="*/ 6500 w 10000"/>
                  <a:gd name="connsiteY13" fmla="*/ 0 h 10000"/>
                  <a:gd name="connsiteX14" fmla="*/ 5750 w 10000"/>
                  <a:gd name="connsiteY14" fmla="*/ 6338 h 10000"/>
                  <a:gd name="connsiteX15" fmla="*/ 5333 w 10000"/>
                  <a:gd name="connsiteY15" fmla="*/ 2113 h 10000"/>
                  <a:gd name="connsiteX16" fmla="*/ 5583 w 10000"/>
                  <a:gd name="connsiteY16" fmla="*/ 986 h 10000"/>
                  <a:gd name="connsiteX17" fmla="*/ 5167 w 10000"/>
                  <a:gd name="connsiteY17" fmla="*/ 423 h 10000"/>
                  <a:gd name="connsiteX18" fmla="*/ 5000 w 10000"/>
                  <a:gd name="connsiteY18" fmla="*/ 423 h 10000"/>
                  <a:gd name="connsiteX19" fmla="*/ 5000 w 10000"/>
                  <a:gd name="connsiteY19" fmla="*/ 423 h 10000"/>
                  <a:gd name="connsiteX20" fmla="*/ 4833 w 10000"/>
                  <a:gd name="connsiteY20" fmla="*/ 423 h 10000"/>
                  <a:gd name="connsiteX21" fmla="*/ 4417 w 10000"/>
                  <a:gd name="connsiteY21" fmla="*/ 986 h 10000"/>
                  <a:gd name="connsiteX22" fmla="*/ 4667 w 10000"/>
                  <a:gd name="connsiteY22" fmla="*/ 2113 h 10000"/>
                  <a:gd name="connsiteX23" fmla="*/ 4250 w 10000"/>
                  <a:gd name="connsiteY23" fmla="*/ 6338 h 10000"/>
                  <a:gd name="connsiteX24" fmla="*/ 3500 w 10000"/>
                  <a:gd name="connsiteY24" fmla="*/ 0 h 10000"/>
                  <a:gd name="connsiteX25" fmla="*/ 3417 w 10000"/>
                  <a:gd name="connsiteY25" fmla="*/ 0 h 10000"/>
                  <a:gd name="connsiteX26" fmla="*/ 3417 w 10000"/>
                  <a:gd name="connsiteY26" fmla="*/ 0 h 10000"/>
                  <a:gd name="connsiteX27" fmla="*/ 833 w 10000"/>
                  <a:gd name="connsiteY27" fmla="*/ 1690 h 10000"/>
                  <a:gd name="connsiteX28" fmla="*/ 0 w 10000"/>
                  <a:gd name="connsiteY28" fmla="*/ 5352 h 10000"/>
                  <a:gd name="connsiteX29" fmla="*/ 0 w 10000"/>
                  <a:gd name="connsiteY29" fmla="*/ 9437 h 10000"/>
                  <a:gd name="connsiteX30" fmla="*/ 1750 w 10000"/>
                  <a:gd name="connsiteY30" fmla="*/ 6338 h 10000"/>
                  <a:gd name="connsiteX0" fmla="*/ 1750 w 10000"/>
                  <a:gd name="connsiteY0" fmla="*/ 6338 h 10000"/>
                  <a:gd name="connsiteX1" fmla="*/ 2000 w 10000"/>
                  <a:gd name="connsiteY1" fmla="*/ 5070 h 10000"/>
                  <a:gd name="connsiteX2" fmla="*/ 2000 w 10000"/>
                  <a:gd name="connsiteY2" fmla="*/ 9859 h 10000"/>
                  <a:gd name="connsiteX3" fmla="*/ 5000 w 10000"/>
                  <a:gd name="connsiteY3" fmla="*/ 10000 h 10000"/>
                  <a:gd name="connsiteX4" fmla="*/ 7917 w 10000"/>
                  <a:gd name="connsiteY4" fmla="*/ 9859 h 10000"/>
                  <a:gd name="connsiteX5" fmla="*/ 7917 w 10000"/>
                  <a:gd name="connsiteY5" fmla="*/ 5070 h 10000"/>
                  <a:gd name="connsiteX6" fmla="*/ 8167 w 10000"/>
                  <a:gd name="connsiteY6" fmla="*/ 6338 h 10000"/>
                  <a:gd name="connsiteX7" fmla="*/ 8167 w 10000"/>
                  <a:gd name="connsiteY7" fmla="*/ 9718 h 10000"/>
                  <a:gd name="connsiteX8" fmla="*/ 10000 w 10000"/>
                  <a:gd name="connsiteY8" fmla="*/ 9437 h 10000"/>
                  <a:gd name="connsiteX9" fmla="*/ 10000 w 10000"/>
                  <a:gd name="connsiteY9" fmla="*/ 5352 h 10000"/>
                  <a:gd name="connsiteX10" fmla="*/ 9167 w 10000"/>
                  <a:gd name="connsiteY10" fmla="*/ 1690 h 10000"/>
                  <a:gd name="connsiteX11" fmla="*/ 6583 w 10000"/>
                  <a:gd name="connsiteY11" fmla="*/ 0 h 10000"/>
                  <a:gd name="connsiteX12" fmla="*/ 6583 w 10000"/>
                  <a:gd name="connsiteY12" fmla="*/ 0 h 10000"/>
                  <a:gd name="connsiteX13" fmla="*/ 6500 w 10000"/>
                  <a:gd name="connsiteY13" fmla="*/ 0 h 10000"/>
                  <a:gd name="connsiteX14" fmla="*/ 5750 w 10000"/>
                  <a:gd name="connsiteY14" fmla="*/ 6338 h 10000"/>
                  <a:gd name="connsiteX15" fmla="*/ 5333 w 10000"/>
                  <a:gd name="connsiteY15" fmla="*/ 2113 h 10000"/>
                  <a:gd name="connsiteX16" fmla="*/ 5583 w 10000"/>
                  <a:gd name="connsiteY16" fmla="*/ 986 h 10000"/>
                  <a:gd name="connsiteX17" fmla="*/ 5167 w 10000"/>
                  <a:gd name="connsiteY17" fmla="*/ 423 h 10000"/>
                  <a:gd name="connsiteX18" fmla="*/ 5000 w 10000"/>
                  <a:gd name="connsiteY18" fmla="*/ 423 h 10000"/>
                  <a:gd name="connsiteX19" fmla="*/ 5000 w 10000"/>
                  <a:gd name="connsiteY19" fmla="*/ 423 h 10000"/>
                  <a:gd name="connsiteX20" fmla="*/ 4833 w 10000"/>
                  <a:gd name="connsiteY20" fmla="*/ 423 h 10000"/>
                  <a:gd name="connsiteX21" fmla="*/ 4417 w 10000"/>
                  <a:gd name="connsiteY21" fmla="*/ 986 h 10000"/>
                  <a:gd name="connsiteX22" fmla="*/ 4667 w 10000"/>
                  <a:gd name="connsiteY22" fmla="*/ 2113 h 10000"/>
                  <a:gd name="connsiteX23" fmla="*/ 4250 w 10000"/>
                  <a:gd name="connsiteY23" fmla="*/ 6338 h 10000"/>
                  <a:gd name="connsiteX24" fmla="*/ 3500 w 10000"/>
                  <a:gd name="connsiteY24" fmla="*/ 0 h 10000"/>
                  <a:gd name="connsiteX25" fmla="*/ 3417 w 10000"/>
                  <a:gd name="connsiteY25" fmla="*/ 0 h 10000"/>
                  <a:gd name="connsiteX26" fmla="*/ 3417 w 10000"/>
                  <a:gd name="connsiteY26" fmla="*/ 0 h 10000"/>
                  <a:gd name="connsiteX27" fmla="*/ 833 w 10000"/>
                  <a:gd name="connsiteY27" fmla="*/ 1690 h 10000"/>
                  <a:gd name="connsiteX28" fmla="*/ 0 w 10000"/>
                  <a:gd name="connsiteY28" fmla="*/ 5352 h 10000"/>
                  <a:gd name="connsiteX29" fmla="*/ 1750 w 10000"/>
                  <a:gd name="connsiteY29" fmla="*/ 6338 h 10000"/>
                  <a:gd name="connsiteX0" fmla="*/ 1750 w 10000"/>
                  <a:gd name="connsiteY0" fmla="*/ 6338 h 10000"/>
                  <a:gd name="connsiteX1" fmla="*/ 2000 w 10000"/>
                  <a:gd name="connsiteY1" fmla="*/ 5070 h 10000"/>
                  <a:gd name="connsiteX2" fmla="*/ 2000 w 10000"/>
                  <a:gd name="connsiteY2" fmla="*/ 9859 h 10000"/>
                  <a:gd name="connsiteX3" fmla="*/ 5000 w 10000"/>
                  <a:gd name="connsiteY3" fmla="*/ 10000 h 10000"/>
                  <a:gd name="connsiteX4" fmla="*/ 7917 w 10000"/>
                  <a:gd name="connsiteY4" fmla="*/ 9859 h 10000"/>
                  <a:gd name="connsiteX5" fmla="*/ 7917 w 10000"/>
                  <a:gd name="connsiteY5" fmla="*/ 5070 h 10000"/>
                  <a:gd name="connsiteX6" fmla="*/ 8167 w 10000"/>
                  <a:gd name="connsiteY6" fmla="*/ 6338 h 10000"/>
                  <a:gd name="connsiteX7" fmla="*/ 10000 w 10000"/>
                  <a:gd name="connsiteY7" fmla="*/ 9437 h 10000"/>
                  <a:gd name="connsiteX8" fmla="*/ 10000 w 10000"/>
                  <a:gd name="connsiteY8" fmla="*/ 5352 h 10000"/>
                  <a:gd name="connsiteX9" fmla="*/ 9167 w 10000"/>
                  <a:gd name="connsiteY9" fmla="*/ 1690 h 10000"/>
                  <a:gd name="connsiteX10" fmla="*/ 6583 w 10000"/>
                  <a:gd name="connsiteY10" fmla="*/ 0 h 10000"/>
                  <a:gd name="connsiteX11" fmla="*/ 6583 w 10000"/>
                  <a:gd name="connsiteY11" fmla="*/ 0 h 10000"/>
                  <a:gd name="connsiteX12" fmla="*/ 6500 w 10000"/>
                  <a:gd name="connsiteY12" fmla="*/ 0 h 10000"/>
                  <a:gd name="connsiteX13" fmla="*/ 5750 w 10000"/>
                  <a:gd name="connsiteY13" fmla="*/ 6338 h 10000"/>
                  <a:gd name="connsiteX14" fmla="*/ 5333 w 10000"/>
                  <a:gd name="connsiteY14" fmla="*/ 2113 h 10000"/>
                  <a:gd name="connsiteX15" fmla="*/ 5583 w 10000"/>
                  <a:gd name="connsiteY15" fmla="*/ 986 h 10000"/>
                  <a:gd name="connsiteX16" fmla="*/ 5167 w 10000"/>
                  <a:gd name="connsiteY16" fmla="*/ 423 h 10000"/>
                  <a:gd name="connsiteX17" fmla="*/ 5000 w 10000"/>
                  <a:gd name="connsiteY17" fmla="*/ 423 h 10000"/>
                  <a:gd name="connsiteX18" fmla="*/ 5000 w 10000"/>
                  <a:gd name="connsiteY18" fmla="*/ 423 h 10000"/>
                  <a:gd name="connsiteX19" fmla="*/ 4833 w 10000"/>
                  <a:gd name="connsiteY19" fmla="*/ 423 h 10000"/>
                  <a:gd name="connsiteX20" fmla="*/ 4417 w 10000"/>
                  <a:gd name="connsiteY20" fmla="*/ 986 h 10000"/>
                  <a:gd name="connsiteX21" fmla="*/ 4667 w 10000"/>
                  <a:gd name="connsiteY21" fmla="*/ 2113 h 10000"/>
                  <a:gd name="connsiteX22" fmla="*/ 4250 w 10000"/>
                  <a:gd name="connsiteY22" fmla="*/ 6338 h 10000"/>
                  <a:gd name="connsiteX23" fmla="*/ 3500 w 10000"/>
                  <a:gd name="connsiteY23" fmla="*/ 0 h 10000"/>
                  <a:gd name="connsiteX24" fmla="*/ 3417 w 10000"/>
                  <a:gd name="connsiteY24" fmla="*/ 0 h 10000"/>
                  <a:gd name="connsiteX25" fmla="*/ 3417 w 10000"/>
                  <a:gd name="connsiteY25" fmla="*/ 0 h 10000"/>
                  <a:gd name="connsiteX26" fmla="*/ 833 w 10000"/>
                  <a:gd name="connsiteY26" fmla="*/ 1690 h 10000"/>
                  <a:gd name="connsiteX27" fmla="*/ 0 w 10000"/>
                  <a:gd name="connsiteY27" fmla="*/ 5352 h 10000"/>
                  <a:gd name="connsiteX28" fmla="*/ 1750 w 10000"/>
                  <a:gd name="connsiteY28" fmla="*/ 6338 h 10000"/>
                  <a:gd name="connsiteX0" fmla="*/ 1750 w 10000"/>
                  <a:gd name="connsiteY0" fmla="*/ 6338 h 10000"/>
                  <a:gd name="connsiteX1" fmla="*/ 2000 w 10000"/>
                  <a:gd name="connsiteY1" fmla="*/ 5070 h 10000"/>
                  <a:gd name="connsiteX2" fmla="*/ 2000 w 10000"/>
                  <a:gd name="connsiteY2" fmla="*/ 9859 h 10000"/>
                  <a:gd name="connsiteX3" fmla="*/ 5000 w 10000"/>
                  <a:gd name="connsiteY3" fmla="*/ 10000 h 10000"/>
                  <a:gd name="connsiteX4" fmla="*/ 7917 w 10000"/>
                  <a:gd name="connsiteY4" fmla="*/ 9859 h 10000"/>
                  <a:gd name="connsiteX5" fmla="*/ 7917 w 10000"/>
                  <a:gd name="connsiteY5" fmla="*/ 5070 h 10000"/>
                  <a:gd name="connsiteX6" fmla="*/ 8167 w 10000"/>
                  <a:gd name="connsiteY6" fmla="*/ 6338 h 10000"/>
                  <a:gd name="connsiteX7" fmla="*/ 10000 w 10000"/>
                  <a:gd name="connsiteY7" fmla="*/ 5352 h 10000"/>
                  <a:gd name="connsiteX8" fmla="*/ 9167 w 10000"/>
                  <a:gd name="connsiteY8" fmla="*/ 1690 h 10000"/>
                  <a:gd name="connsiteX9" fmla="*/ 6583 w 10000"/>
                  <a:gd name="connsiteY9" fmla="*/ 0 h 10000"/>
                  <a:gd name="connsiteX10" fmla="*/ 6583 w 10000"/>
                  <a:gd name="connsiteY10" fmla="*/ 0 h 10000"/>
                  <a:gd name="connsiteX11" fmla="*/ 6500 w 10000"/>
                  <a:gd name="connsiteY11" fmla="*/ 0 h 10000"/>
                  <a:gd name="connsiteX12" fmla="*/ 5750 w 10000"/>
                  <a:gd name="connsiteY12" fmla="*/ 6338 h 10000"/>
                  <a:gd name="connsiteX13" fmla="*/ 5333 w 10000"/>
                  <a:gd name="connsiteY13" fmla="*/ 2113 h 10000"/>
                  <a:gd name="connsiteX14" fmla="*/ 5583 w 10000"/>
                  <a:gd name="connsiteY14" fmla="*/ 986 h 10000"/>
                  <a:gd name="connsiteX15" fmla="*/ 5167 w 10000"/>
                  <a:gd name="connsiteY15" fmla="*/ 423 h 10000"/>
                  <a:gd name="connsiteX16" fmla="*/ 5000 w 10000"/>
                  <a:gd name="connsiteY16" fmla="*/ 423 h 10000"/>
                  <a:gd name="connsiteX17" fmla="*/ 5000 w 10000"/>
                  <a:gd name="connsiteY17" fmla="*/ 423 h 10000"/>
                  <a:gd name="connsiteX18" fmla="*/ 4833 w 10000"/>
                  <a:gd name="connsiteY18" fmla="*/ 423 h 10000"/>
                  <a:gd name="connsiteX19" fmla="*/ 4417 w 10000"/>
                  <a:gd name="connsiteY19" fmla="*/ 986 h 10000"/>
                  <a:gd name="connsiteX20" fmla="*/ 4667 w 10000"/>
                  <a:gd name="connsiteY20" fmla="*/ 2113 h 10000"/>
                  <a:gd name="connsiteX21" fmla="*/ 4250 w 10000"/>
                  <a:gd name="connsiteY21" fmla="*/ 6338 h 10000"/>
                  <a:gd name="connsiteX22" fmla="*/ 3500 w 10000"/>
                  <a:gd name="connsiteY22" fmla="*/ 0 h 10000"/>
                  <a:gd name="connsiteX23" fmla="*/ 3417 w 10000"/>
                  <a:gd name="connsiteY23" fmla="*/ 0 h 10000"/>
                  <a:gd name="connsiteX24" fmla="*/ 3417 w 10000"/>
                  <a:gd name="connsiteY24" fmla="*/ 0 h 10000"/>
                  <a:gd name="connsiteX25" fmla="*/ 833 w 10000"/>
                  <a:gd name="connsiteY25" fmla="*/ 1690 h 10000"/>
                  <a:gd name="connsiteX26" fmla="*/ 0 w 10000"/>
                  <a:gd name="connsiteY26" fmla="*/ 5352 h 10000"/>
                  <a:gd name="connsiteX27" fmla="*/ 1750 w 10000"/>
                  <a:gd name="connsiteY27" fmla="*/ 6338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000" h="10000">
                    <a:moveTo>
                      <a:pt x="1750" y="6338"/>
                    </a:moveTo>
                    <a:cubicBezTo>
                      <a:pt x="1750" y="5775"/>
                      <a:pt x="1917" y="5352"/>
                      <a:pt x="2000" y="5070"/>
                    </a:cubicBezTo>
                    <a:lnTo>
                      <a:pt x="2000" y="9859"/>
                    </a:lnTo>
                    <a:cubicBezTo>
                      <a:pt x="2917" y="9859"/>
                      <a:pt x="4000" y="10000"/>
                      <a:pt x="5000" y="10000"/>
                    </a:cubicBezTo>
                    <a:cubicBezTo>
                      <a:pt x="6000" y="10000"/>
                      <a:pt x="7083" y="9859"/>
                      <a:pt x="7917" y="9859"/>
                    </a:cubicBezTo>
                    <a:lnTo>
                      <a:pt x="7917" y="5070"/>
                    </a:lnTo>
                    <a:cubicBezTo>
                      <a:pt x="8083" y="5352"/>
                      <a:pt x="8167" y="5775"/>
                      <a:pt x="8167" y="6338"/>
                    </a:cubicBezTo>
                    <a:lnTo>
                      <a:pt x="10000" y="5352"/>
                    </a:lnTo>
                    <a:cubicBezTo>
                      <a:pt x="9833" y="2817"/>
                      <a:pt x="9417" y="2113"/>
                      <a:pt x="9167" y="1690"/>
                    </a:cubicBezTo>
                    <a:cubicBezTo>
                      <a:pt x="8417" y="986"/>
                      <a:pt x="7083" y="282"/>
                      <a:pt x="6583" y="0"/>
                    </a:cubicBezTo>
                    <a:lnTo>
                      <a:pt x="6583" y="0"/>
                    </a:lnTo>
                    <a:lnTo>
                      <a:pt x="6500" y="0"/>
                    </a:lnTo>
                    <a:cubicBezTo>
                      <a:pt x="6500" y="845"/>
                      <a:pt x="5750" y="6338"/>
                      <a:pt x="5750" y="6338"/>
                    </a:cubicBezTo>
                    <a:lnTo>
                      <a:pt x="5333" y="2113"/>
                    </a:lnTo>
                    <a:cubicBezTo>
                      <a:pt x="5333" y="1972"/>
                      <a:pt x="5583" y="986"/>
                      <a:pt x="5583" y="986"/>
                    </a:cubicBezTo>
                    <a:lnTo>
                      <a:pt x="5167" y="423"/>
                    </a:lnTo>
                    <a:lnTo>
                      <a:pt x="5000" y="423"/>
                    </a:lnTo>
                    <a:lnTo>
                      <a:pt x="5000" y="423"/>
                    </a:lnTo>
                    <a:lnTo>
                      <a:pt x="4833" y="423"/>
                    </a:lnTo>
                    <a:lnTo>
                      <a:pt x="4417" y="986"/>
                    </a:lnTo>
                    <a:cubicBezTo>
                      <a:pt x="4500" y="1362"/>
                      <a:pt x="4584" y="1737"/>
                      <a:pt x="4667" y="2113"/>
                    </a:cubicBezTo>
                    <a:lnTo>
                      <a:pt x="4250" y="6338"/>
                    </a:lnTo>
                    <a:cubicBezTo>
                      <a:pt x="4250" y="6338"/>
                      <a:pt x="3500" y="845"/>
                      <a:pt x="3500" y="0"/>
                    </a:cubicBezTo>
                    <a:lnTo>
                      <a:pt x="3417" y="0"/>
                    </a:lnTo>
                    <a:lnTo>
                      <a:pt x="3417" y="0"/>
                    </a:lnTo>
                    <a:cubicBezTo>
                      <a:pt x="2917" y="282"/>
                      <a:pt x="1500" y="986"/>
                      <a:pt x="833" y="1690"/>
                    </a:cubicBezTo>
                    <a:cubicBezTo>
                      <a:pt x="583" y="2113"/>
                      <a:pt x="167" y="2817"/>
                      <a:pt x="0" y="5352"/>
                    </a:cubicBezTo>
                    <a:lnTo>
                      <a:pt x="1750" y="633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grpSp>
          <p:nvGrpSpPr>
            <p:cNvPr id="73" name="Gruppieren 68"/>
            <p:cNvGrpSpPr/>
            <p:nvPr/>
          </p:nvGrpSpPr>
          <p:grpSpPr>
            <a:xfrm>
              <a:off x="3193544" y="3832347"/>
              <a:ext cx="206374" cy="521600"/>
              <a:chOff x="3364855" y="2515121"/>
              <a:chExt cx="628650" cy="1588886"/>
            </a:xfrm>
            <a:grpFill/>
          </p:grpSpPr>
          <p:sp>
            <p:nvSpPr>
              <p:cNvPr id="74" name="Freeform 126"/>
              <p:cNvSpPr>
                <a:spLocks/>
              </p:cNvSpPr>
              <p:nvPr/>
            </p:nvSpPr>
            <p:spPr bwMode="auto">
              <a:xfrm>
                <a:off x="3512840" y="2515121"/>
                <a:ext cx="337351" cy="386180"/>
              </a:xfrm>
              <a:custGeom>
                <a:avLst/>
                <a:gdLst/>
                <a:ahLst/>
                <a:cxnLst>
                  <a:cxn ang="0">
                    <a:pos x="7" y="46"/>
                  </a:cxn>
                  <a:cxn ang="0">
                    <a:pos x="31" y="72"/>
                  </a:cxn>
                  <a:cxn ang="0">
                    <a:pos x="56" y="46"/>
                  </a:cxn>
                  <a:cxn ang="0">
                    <a:pos x="61" y="35"/>
                  </a:cxn>
                  <a:cxn ang="0">
                    <a:pos x="57" y="30"/>
                  </a:cxn>
                  <a:cxn ang="0">
                    <a:pos x="31" y="0"/>
                  </a:cxn>
                  <a:cxn ang="0">
                    <a:pos x="5" y="29"/>
                  </a:cxn>
                  <a:cxn ang="0">
                    <a:pos x="1" y="35"/>
                  </a:cxn>
                  <a:cxn ang="0">
                    <a:pos x="7" y="46"/>
                  </a:cxn>
                </a:cxnLst>
                <a:rect l="0" t="0" r="r" b="b"/>
                <a:pathLst>
                  <a:path w="62" h="72">
                    <a:moveTo>
                      <a:pt x="7" y="46"/>
                    </a:moveTo>
                    <a:cubicBezTo>
                      <a:pt x="10" y="60"/>
                      <a:pt x="18" y="72"/>
                      <a:pt x="31" y="72"/>
                    </a:cubicBezTo>
                    <a:cubicBezTo>
                      <a:pt x="44" y="72"/>
                      <a:pt x="52" y="60"/>
                      <a:pt x="56" y="46"/>
                    </a:cubicBezTo>
                    <a:cubicBezTo>
                      <a:pt x="59" y="45"/>
                      <a:pt x="62" y="39"/>
                      <a:pt x="61" y="35"/>
                    </a:cubicBezTo>
                    <a:cubicBezTo>
                      <a:pt x="61" y="32"/>
                      <a:pt x="59" y="30"/>
                      <a:pt x="57" y="30"/>
                    </a:cubicBezTo>
                    <a:cubicBezTo>
                      <a:pt x="57" y="13"/>
                      <a:pt x="47" y="0"/>
                      <a:pt x="31" y="0"/>
                    </a:cubicBezTo>
                    <a:cubicBezTo>
                      <a:pt x="16" y="0"/>
                      <a:pt x="6" y="13"/>
                      <a:pt x="5" y="29"/>
                    </a:cubicBezTo>
                    <a:cubicBezTo>
                      <a:pt x="3" y="30"/>
                      <a:pt x="1" y="32"/>
                      <a:pt x="1" y="35"/>
                    </a:cubicBezTo>
                    <a:cubicBezTo>
                      <a:pt x="0" y="39"/>
                      <a:pt x="3" y="45"/>
                      <a:pt x="7" y="4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75" name="Freeform 7"/>
              <p:cNvSpPr>
                <a:spLocks/>
              </p:cNvSpPr>
              <p:nvPr/>
            </p:nvSpPr>
            <p:spPr bwMode="auto">
              <a:xfrm>
                <a:off x="3364855" y="2989312"/>
                <a:ext cx="628650" cy="1114695"/>
              </a:xfrm>
              <a:custGeom>
                <a:avLst/>
                <a:gdLst>
                  <a:gd name="connsiteX0" fmla="*/ 1279 w 10000"/>
                  <a:gd name="connsiteY0" fmla="*/ 5678 h 10000"/>
                  <a:gd name="connsiteX1" fmla="*/ 1473 w 10000"/>
                  <a:gd name="connsiteY1" fmla="*/ 5678 h 10000"/>
                  <a:gd name="connsiteX2" fmla="*/ 2054 w 10000"/>
                  <a:gd name="connsiteY2" fmla="*/ 5126 h 10000"/>
                  <a:gd name="connsiteX3" fmla="*/ 1550 w 10000"/>
                  <a:gd name="connsiteY3" fmla="*/ 2782 h 10000"/>
                  <a:gd name="connsiteX4" fmla="*/ 1783 w 10000"/>
                  <a:gd name="connsiteY4" fmla="*/ 1632 h 10000"/>
                  <a:gd name="connsiteX5" fmla="*/ 2403 w 10000"/>
                  <a:gd name="connsiteY5" fmla="*/ 1057 h 10000"/>
                  <a:gd name="connsiteX6" fmla="*/ 2403 w 10000"/>
                  <a:gd name="connsiteY6" fmla="*/ 3264 h 10000"/>
                  <a:gd name="connsiteX7" fmla="*/ 2403 w 10000"/>
                  <a:gd name="connsiteY7" fmla="*/ 4345 h 10000"/>
                  <a:gd name="connsiteX8" fmla="*/ 2403 w 10000"/>
                  <a:gd name="connsiteY8" fmla="*/ 9287 h 10000"/>
                  <a:gd name="connsiteX9" fmla="*/ 3566 w 10000"/>
                  <a:gd name="connsiteY9" fmla="*/ 10000 h 10000"/>
                  <a:gd name="connsiteX10" fmla="*/ 4767 w 10000"/>
                  <a:gd name="connsiteY10" fmla="*/ 9287 h 10000"/>
                  <a:gd name="connsiteX11" fmla="*/ 4767 w 10000"/>
                  <a:gd name="connsiteY11" fmla="*/ 4805 h 10000"/>
                  <a:gd name="connsiteX12" fmla="*/ 5233 w 10000"/>
                  <a:gd name="connsiteY12" fmla="*/ 4805 h 10000"/>
                  <a:gd name="connsiteX13" fmla="*/ 5233 w 10000"/>
                  <a:gd name="connsiteY13" fmla="*/ 9287 h 10000"/>
                  <a:gd name="connsiteX14" fmla="*/ 6434 w 10000"/>
                  <a:gd name="connsiteY14" fmla="*/ 10000 h 10000"/>
                  <a:gd name="connsiteX15" fmla="*/ 7597 w 10000"/>
                  <a:gd name="connsiteY15" fmla="*/ 9287 h 10000"/>
                  <a:gd name="connsiteX16" fmla="*/ 7597 w 10000"/>
                  <a:gd name="connsiteY16" fmla="*/ 4345 h 10000"/>
                  <a:gd name="connsiteX17" fmla="*/ 7597 w 10000"/>
                  <a:gd name="connsiteY17" fmla="*/ 3264 h 10000"/>
                  <a:gd name="connsiteX18" fmla="*/ 7597 w 10000"/>
                  <a:gd name="connsiteY18" fmla="*/ 1034 h 10000"/>
                  <a:gd name="connsiteX19" fmla="*/ 7984 w 10000"/>
                  <a:gd name="connsiteY19" fmla="*/ 1310 h 10000"/>
                  <a:gd name="connsiteX20" fmla="*/ 8450 w 10000"/>
                  <a:gd name="connsiteY20" fmla="*/ 2782 h 10000"/>
                  <a:gd name="connsiteX21" fmla="*/ 7946 w 10000"/>
                  <a:gd name="connsiteY21" fmla="*/ 5126 h 10000"/>
                  <a:gd name="connsiteX22" fmla="*/ 8566 w 10000"/>
                  <a:gd name="connsiteY22" fmla="*/ 5678 h 10000"/>
                  <a:gd name="connsiteX23" fmla="*/ 8721 w 10000"/>
                  <a:gd name="connsiteY23" fmla="*/ 5678 h 10000"/>
                  <a:gd name="connsiteX24" fmla="*/ 9457 w 10000"/>
                  <a:gd name="connsiteY24" fmla="*/ 5333 h 10000"/>
                  <a:gd name="connsiteX25" fmla="*/ 10000 w 10000"/>
                  <a:gd name="connsiteY25" fmla="*/ 2782 h 10000"/>
                  <a:gd name="connsiteX26" fmla="*/ 9690 w 10000"/>
                  <a:gd name="connsiteY26" fmla="*/ 1356 h 10000"/>
                  <a:gd name="connsiteX27" fmla="*/ 8333 w 10000"/>
                  <a:gd name="connsiteY27" fmla="*/ 230 h 10000"/>
                  <a:gd name="connsiteX28" fmla="*/ 7016 w 10000"/>
                  <a:gd name="connsiteY28" fmla="*/ 0 h 10000"/>
                  <a:gd name="connsiteX29" fmla="*/ 6977 w 10000"/>
                  <a:gd name="connsiteY29" fmla="*/ 0 h 10000"/>
                  <a:gd name="connsiteX30" fmla="*/ 6860 w 10000"/>
                  <a:gd name="connsiteY30" fmla="*/ 0 h 10000"/>
                  <a:gd name="connsiteX31" fmla="*/ 3140 w 10000"/>
                  <a:gd name="connsiteY31" fmla="*/ 0 h 10000"/>
                  <a:gd name="connsiteX32" fmla="*/ 3023 w 10000"/>
                  <a:gd name="connsiteY32" fmla="*/ 0 h 10000"/>
                  <a:gd name="connsiteX33" fmla="*/ 4582 w 10000"/>
                  <a:gd name="connsiteY33" fmla="*/ 1301 h 10000"/>
                  <a:gd name="connsiteX34" fmla="*/ 2209 w 10000"/>
                  <a:gd name="connsiteY34" fmla="*/ 69 h 10000"/>
                  <a:gd name="connsiteX35" fmla="*/ 698 w 10000"/>
                  <a:gd name="connsiteY35" fmla="*/ 851 h 10000"/>
                  <a:gd name="connsiteX36" fmla="*/ 0 w 10000"/>
                  <a:gd name="connsiteY36" fmla="*/ 2782 h 10000"/>
                  <a:gd name="connsiteX37" fmla="*/ 543 w 10000"/>
                  <a:gd name="connsiteY37" fmla="*/ 5333 h 10000"/>
                  <a:gd name="connsiteX38" fmla="*/ 1279 w 10000"/>
                  <a:gd name="connsiteY38" fmla="*/ 5678 h 10000"/>
                  <a:gd name="connsiteX0" fmla="*/ 1279 w 10000"/>
                  <a:gd name="connsiteY0" fmla="*/ 5678 h 10000"/>
                  <a:gd name="connsiteX1" fmla="*/ 1473 w 10000"/>
                  <a:gd name="connsiteY1" fmla="*/ 5678 h 10000"/>
                  <a:gd name="connsiteX2" fmla="*/ 2054 w 10000"/>
                  <a:gd name="connsiteY2" fmla="*/ 5126 h 10000"/>
                  <a:gd name="connsiteX3" fmla="*/ 1550 w 10000"/>
                  <a:gd name="connsiteY3" fmla="*/ 2782 h 10000"/>
                  <a:gd name="connsiteX4" fmla="*/ 1783 w 10000"/>
                  <a:gd name="connsiteY4" fmla="*/ 1632 h 10000"/>
                  <a:gd name="connsiteX5" fmla="*/ 2403 w 10000"/>
                  <a:gd name="connsiteY5" fmla="*/ 1057 h 10000"/>
                  <a:gd name="connsiteX6" fmla="*/ 2403 w 10000"/>
                  <a:gd name="connsiteY6" fmla="*/ 3264 h 10000"/>
                  <a:gd name="connsiteX7" fmla="*/ 2403 w 10000"/>
                  <a:gd name="connsiteY7" fmla="*/ 4345 h 10000"/>
                  <a:gd name="connsiteX8" fmla="*/ 2403 w 10000"/>
                  <a:gd name="connsiteY8" fmla="*/ 9287 h 10000"/>
                  <a:gd name="connsiteX9" fmla="*/ 3566 w 10000"/>
                  <a:gd name="connsiteY9" fmla="*/ 10000 h 10000"/>
                  <a:gd name="connsiteX10" fmla="*/ 4767 w 10000"/>
                  <a:gd name="connsiteY10" fmla="*/ 9287 h 10000"/>
                  <a:gd name="connsiteX11" fmla="*/ 4767 w 10000"/>
                  <a:gd name="connsiteY11" fmla="*/ 4805 h 10000"/>
                  <a:gd name="connsiteX12" fmla="*/ 5233 w 10000"/>
                  <a:gd name="connsiteY12" fmla="*/ 4805 h 10000"/>
                  <a:gd name="connsiteX13" fmla="*/ 5233 w 10000"/>
                  <a:gd name="connsiteY13" fmla="*/ 9287 h 10000"/>
                  <a:gd name="connsiteX14" fmla="*/ 6434 w 10000"/>
                  <a:gd name="connsiteY14" fmla="*/ 10000 h 10000"/>
                  <a:gd name="connsiteX15" fmla="*/ 7597 w 10000"/>
                  <a:gd name="connsiteY15" fmla="*/ 9287 h 10000"/>
                  <a:gd name="connsiteX16" fmla="*/ 7597 w 10000"/>
                  <a:gd name="connsiteY16" fmla="*/ 4345 h 10000"/>
                  <a:gd name="connsiteX17" fmla="*/ 7597 w 10000"/>
                  <a:gd name="connsiteY17" fmla="*/ 3264 h 10000"/>
                  <a:gd name="connsiteX18" fmla="*/ 7597 w 10000"/>
                  <a:gd name="connsiteY18" fmla="*/ 1034 h 10000"/>
                  <a:gd name="connsiteX19" fmla="*/ 7984 w 10000"/>
                  <a:gd name="connsiteY19" fmla="*/ 1310 h 10000"/>
                  <a:gd name="connsiteX20" fmla="*/ 8450 w 10000"/>
                  <a:gd name="connsiteY20" fmla="*/ 2782 h 10000"/>
                  <a:gd name="connsiteX21" fmla="*/ 7946 w 10000"/>
                  <a:gd name="connsiteY21" fmla="*/ 5126 h 10000"/>
                  <a:gd name="connsiteX22" fmla="*/ 8566 w 10000"/>
                  <a:gd name="connsiteY22" fmla="*/ 5678 h 10000"/>
                  <a:gd name="connsiteX23" fmla="*/ 8721 w 10000"/>
                  <a:gd name="connsiteY23" fmla="*/ 5678 h 10000"/>
                  <a:gd name="connsiteX24" fmla="*/ 9457 w 10000"/>
                  <a:gd name="connsiteY24" fmla="*/ 5333 h 10000"/>
                  <a:gd name="connsiteX25" fmla="*/ 10000 w 10000"/>
                  <a:gd name="connsiteY25" fmla="*/ 2782 h 10000"/>
                  <a:gd name="connsiteX26" fmla="*/ 9690 w 10000"/>
                  <a:gd name="connsiteY26" fmla="*/ 1356 h 10000"/>
                  <a:gd name="connsiteX27" fmla="*/ 8333 w 10000"/>
                  <a:gd name="connsiteY27" fmla="*/ 230 h 10000"/>
                  <a:gd name="connsiteX28" fmla="*/ 7016 w 10000"/>
                  <a:gd name="connsiteY28" fmla="*/ 0 h 10000"/>
                  <a:gd name="connsiteX29" fmla="*/ 6977 w 10000"/>
                  <a:gd name="connsiteY29" fmla="*/ 0 h 10000"/>
                  <a:gd name="connsiteX30" fmla="*/ 6860 w 10000"/>
                  <a:gd name="connsiteY30" fmla="*/ 0 h 10000"/>
                  <a:gd name="connsiteX31" fmla="*/ 3140 w 10000"/>
                  <a:gd name="connsiteY31" fmla="*/ 0 h 10000"/>
                  <a:gd name="connsiteX32" fmla="*/ 5727 w 10000"/>
                  <a:gd name="connsiteY32" fmla="*/ 1301 h 10000"/>
                  <a:gd name="connsiteX33" fmla="*/ 4582 w 10000"/>
                  <a:gd name="connsiteY33" fmla="*/ 1301 h 10000"/>
                  <a:gd name="connsiteX34" fmla="*/ 2209 w 10000"/>
                  <a:gd name="connsiteY34" fmla="*/ 69 h 10000"/>
                  <a:gd name="connsiteX35" fmla="*/ 698 w 10000"/>
                  <a:gd name="connsiteY35" fmla="*/ 851 h 10000"/>
                  <a:gd name="connsiteX36" fmla="*/ 0 w 10000"/>
                  <a:gd name="connsiteY36" fmla="*/ 2782 h 10000"/>
                  <a:gd name="connsiteX37" fmla="*/ 543 w 10000"/>
                  <a:gd name="connsiteY37" fmla="*/ 5333 h 10000"/>
                  <a:gd name="connsiteX38" fmla="*/ 1279 w 10000"/>
                  <a:gd name="connsiteY38" fmla="*/ 5678 h 10000"/>
                  <a:gd name="connsiteX0" fmla="*/ 1279 w 10000"/>
                  <a:gd name="connsiteY0" fmla="*/ 5678 h 10000"/>
                  <a:gd name="connsiteX1" fmla="*/ 1473 w 10000"/>
                  <a:gd name="connsiteY1" fmla="*/ 5678 h 10000"/>
                  <a:gd name="connsiteX2" fmla="*/ 2054 w 10000"/>
                  <a:gd name="connsiteY2" fmla="*/ 5126 h 10000"/>
                  <a:gd name="connsiteX3" fmla="*/ 1550 w 10000"/>
                  <a:gd name="connsiteY3" fmla="*/ 2782 h 10000"/>
                  <a:gd name="connsiteX4" fmla="*/ 1783 w 10000"/>
                  <a:gd name="connsiteY4" fmla="*/ 1632 h 10000"/>
                  <a:gd name="connsiteX5" fmla="*/ 2403 w 10000"/>
                  <a:gd name="connsiteY5" fmla="*/ 1057 h 10000"/>
                  <a:gd name="connsiteX6" fmla="*/ 2403 w 10000"/>
                  <a:gd name="connsiteY6" fmla="*/ 3264 h 10000"/>
                  <a:gd name="connsiteX7" fmla="*/ 2403 w 10000"/>
                  <a:gd name="connsiteY7" fmla="*/ 4345 h 10000"/>
                  <a:gd name="connsiteX8" fmla="*/ 2403 w 10000"/>
                  <a:gd name="connsiteY8" fmla="*/ 9287 h 10000"/>
                  <a:gd name="connsiteX9" fmla="*/ 3566 w 10000"/>
                  <a:gd name="connsiteY9" fmla="*/ 10000 h 10000"/>
                  <a:gd name="connsiteX10" fmla="*/ 4767 w 10000"/>
                  <a:gd name="connsiteY10" fmla="*/ 9287 h 10000"/>
                  <a:gd name="connsiteX11" fmla="*/ 4767 w 10000"/>
                  <a:gd name="connsiteY11" fmla="*/ 4805 h 10000"/>
                  <a:gd name="connsiteX12" fmla="*/ 5233 w 10000"/>
                  <a:gd name="connsiteY12" fmla="*/ 4805 h 10000"/>
                  <a:gd name="connsiteX13" fmla="*/ 5233 w 10000"/>
                  <a:gd name="connsiteY13" fmla="*/ 9287 h 10000"/>
                  <a:gd name="connsiteX14" fmla="*/ 6434 w 10000"/>
                  <a:gd name="connsiteY14" fmla="*/ 10000 h 10000"/>
                  <a:gd name="connsiteX15" fmla="*/ 7597 w 10000"/>
                  <a:gd name="connsiteY15" fmla="*/ 9287 h 10000"/>
                  <a:gd name="connsiteX16" fmla="*/ 7597 w 10000"/>
                  <a:gd name="connsiteY16" fmla="*/ 4345 h 10000"/>
                  <a:gd name="connsiteX17" fmla="*/ 7597 w 10000"/>
                  <a:gd name="connsiteY17" fmla="*/ 3264 h 10000"/>
                  <a:gd name="connsiteX18" fmla="*/ 7597 w 10000"/>
                  <a:gd name="connsiteY18" fmla="*/ 1034 h 10000"/>
                  <a:gd name="connsiteX19" fmla="*/ 7984 w 10000"/>
                  <a:gd name="connsiteY19" fmla="*/ 1310 h 10000"/>
                  <a:gd name="connsiteX20" fmla="*/ 8450 w 10000"/>
                  <a:gd name="connsiteY20" fmla="*/ 2782 h 10000"/>
                  <a:gd name="connsiteX21" fmla="*/ 7946 w 10000"/>
                  <a:gd name="connsiteY21" fmla="*/ 5126 h 10000"/>
                  <a:gd name="connsiteX22" fmla="*/ 8566 w 10000"/>
                  <a:gd name="connsiteY22" fmla="*/ 5678 h 10000"/>
                  <a:gd name="connsiteX23" fmla="*/ 8721 w 10000"/>
                  <a:gd name="connsiteY23" fmla="*/ 5678 h 10000"/>
                  <a:gd name="connsiteX24" fmla="*/ 9457 w 10000"/>
                  <a:gd name="connsiteY24" fmla="*/ 5333 h 10000"/>
                  <a:gd name="connsiteX25" fmla="*/ 10000 w 10000"/>
                  <a:gd name="connsiteY25" fmla="*/ 2782 h 10000"/>
                  <a:gd name="connsiteX26" fmla="*/ 9690 w 10000"/>
                  <a:gd name="connsiteY26" fmla="*/ 1356 h 10000"/>
                  <a:gd name="connsiteX27" fmla="*/ 8333 w 10000"/>
                  <a:gd name="connsiteY27" fmla="*/ 230 h 10000"/>
                  <a:gd name="connsiteX28" fmla="*/ 7016 w 10000"/>
                  <a:gd name="connsiteY28" fmla="*/ 0 h 10000"/>
                  <a:gd name="connsiteX29" fmla="*/ 6977 w 10000"/>
                  <a:gd name="connsiteY29" fmla="*/ 0 h 10000"/>
                  <a:gd name="connsiteX30" fmla="*/ 6860 w 10000"/>
                  <a:gd name="connsiteY30" fmla="*/ 0 h 10000"/>
                  <a:gd name="connsiteX31" fmla="*/ 5727 w 10000"/>
                  <a:gd name="connsiteY31" fmla="*/ 1301 h 10000"/>
                  <a:gd name="connsiteX32" fmla="*/ 5727 w 10000"/>
                  <a:gd name="connsiteY32" fmla="*/ 1301 h 10000"/>
                  <a:gd name="connsiteX33" fmla="*/ 4582 w 10000"/>
                  <a:gd name="connsiteY33" fmla="*/ 1301 h 10000"/>
                  <a:gd name="connsiteX34" fmla="*/ 2209 w 10000"/>
                  <a:gd name="connsiteY34" fmla="*/ 69 h 10000"/>
                  <a:gd name="connsiteX35" fmla="*/ 698 w 10000"/>
                  <a:gd name="connsiteY35" fmla="*/ 851 h 10000"/>
                  <a:gd name="connsiteX36" fmla="*/ 0 w 10000"/>
                  <a:gd name="connsiteY36" fmla="*/ 2782 h 10000"/>
                  <a:gd name="connsiteX37" fmla="*/ 543 w 10000"/>
                  <a:gd name="connsiteY37" fmla="*/ 5333 h 10000"/>
                  <a:gd name="connsiteX38" fmla="*/ 1279 w 10000"/>
                  <a:gd name="connsiteY38" fmla="*/ 5678 h 10000"/>
                  <a:gd name="connsiteX0" fmla="*/ 1279 w 10000"/>
                  <a:gd name="connsiteY0" fmla="*/ 5678 h 10000"/>
                  <a:gd name="connsiteX1" fmla="*/ 1473 w 10000"/>
                  <a:gd name="connsiteY1" fmla="*/ 5678 h 10000"/>
                  <a:gd name="connsiteX2" fmla="*/ 2054 w 10000"/>
                  <a:gd name="connsiteY2" fmla="*/ 5126 h 10000"/>
                  <a:gd name="connsiteX3" fmla="*/ 1550 w 10000"/>
                  <a:gd name="connsiteY3" fmla="*/ 2782 h 10000"/>
                  <a:gd name="connsiteX4" fmla="*/ 1783 w 10000"/>
                  <a:gd name="connsiteY4" fmla="*/ 1632 h 10000"/>
                  <a:gd name="connsiteX5" fmla="*/ 2403 w 10000"/>
                  <a:gd name="connsiteY5" fmla="*/ 1057 h 10000"/>
                  <a:gd name="connsiteX6" fmla="*/ 2403 w 10000"/>
                  <a:gd name="connsiteY6" fmla="*/ 3264 h 10000"/>
                  <a:gd name="connsiteX7" fmla="*/ 2403 w 10000"/>
                  <a:gd name="connsiteY7" fmla="*/ 4345 h 10000"/>
                  <a:gd name="connsiteX8" fmla="*/ 2403 w 10000"/>
                  <a:gd name="connsiteY8" fmla="*/ 9287 h 10000"/>
                  <a:gd name="connsiteX9" fmla="*/ 3566 w 10000"/>
                  <a:gd name="connsiteY9" fmla="*/ 10000 h 10000"/>
                  <a:gd name="connsiteX10" fmla="*/ 4767 w 10000"/>
                  <a:gd name="connsiteY10" fmla="*/ 9287 h 10000"/>
                  <a:gd name="connsiteX11" fmla="*/ 4767 w 10000"/>
                  <a:gd name="connsiteY11" fmla="*/ 4805 h 10000"/>
                  <a:gd name="connsiteX12" fmla="*/ 5233 w 10000"/>
                  <a:gd name="connsiteY12" fmla="*/ 4805 h 10000"/>
                  <a:gd name="connsiteX13" fmla="*/ 5233 w 10000"/>
                  <a:gd name="connsiteY13" fmla="*/ 9287 h 10000"/>
                  <a:gd name="connsiteX14" fmla="*/ 6434 w 10000"/>
                  <a:gd name="connsiteY14" fmla="*/ 10000 h 10000"/>
                  <a:gd name="connsiteX15" fmla="*/ 7597 w 10000"/>
                  <a:gd name="connsiteY15" fmla="*/ 9287 h 10000"/>
                  <a:gd name="connsiteX16" fmla="*/ 7597 w 10000"/>
                  <a:gd name="connsiteY16" fmla="*/ 4345 h 10000"/>
                  <a:gd name="connsiteX17" fmla="*/ 7597 w 10000"/>
                  <a:gd name="connsiteY17" fmla="*/ 3264 h 10000"/>
                  <a:gd name="connsiteX18" fmla="*/ 7597 w 10000"/>
                  <a:gd name="connsiteY18" fmla="*/ 1034 h 10000"/>
                  <a:gd name="connsiteX19" fmla="*/ 7984 w 10000"/>
                  <a:gd name="connsiteY19" fmla="*/ 1310 h 10000"/>
                  <a:gd name="connsiteX20" fmla="*/ 8450 w 10000"/>
                  <a:gd name="connsiteY20" fmla="*/ 2782 h 10000"/>
                  <a:gd name="connsiteX21" fmla="*/ 7946 w 10000"/>
                  <a:gd name="connsiteY21" fmla="*/ 5126 h 10000"/>
                  <a:gd name="connsiteX22" fmla="*/ 8566 w 10000"/>
                  <a:gd name="connsiteY22" fmla="*/ 5678 h 10000"/>
                  <a:gd name="connsiteX23" fmla="*/ 8721 w 10000"/>
                  <a:gd name="connsiteY23" fmla="*/ 5678 h 10000"/>
                  <a:gd name="connsiteX24" fmla="*/ 9457 w 10000"/>
                  <a:gd name="connsiteY24" fmla="*/ 5333 h 10000"/>
                  <a:gd name="connsiteX25" fmla="*/ 10000 w 10000"/>
                  <a:gd name="connsiteY25" fmla="*/ 2782 h 10000"/>
                  <a:gd name="connsiteX26" fmla="*/ 9690 w 10000"/>
                  <a:gd name="connsiteY26" fmla="*/ 1356 h 10000"/>
                  <a:gd name="connsiteX27" fmla="*/ 8333 w 10000"/>
                  <a:gd name="connsiteY27" fmla="*/ 230 h 10000"/>
                  <a:gd name="connsiteX28" fmla="*/ 7016 w 10000"/>
                  <a:gd name="connsiteY28" fmla="*/ 0 h 10000"/>
                  <a:gd name="connsiteX29" fmla="*/ 6977 w 10000"/>
                  <a:gd name="connsiteY29" fmla="*/ 0 h 10000"/>
                  <a:gd name="connsiteX30" fmla="*/ 5727 w 10000"/>
                  <a:gd name="connsiteY30" fmla="*/ 1301 h 10000"/>
                  <a:gd name="connsiteX31" fmla="*/ 5727 w 10000"/>
                  <a:gd name="connsiteY31" fmla="*/ 1301 h 10000"/>
                  <a:gd name="connsiteX32" fmla="*/ 5727 w 10000"/>
                  <a:gd name="connsiteY32" fmla="*/ 1301 h 10000"/>
                  <a:gd name="connsiteX33" fmla="*/ 4582 w 10000"/>
                  <a:gd name="connsiteY33" fmla="*/ 1301 h 10000"/>
                  <a:gd name="connsiteX34" fmla="*/ 2209 w 10000"/>
                  <a:gd name="connsiteY34" fmla="*/ 69 h 10000"/>
                  <a:gd name="connsiteX35" fmla="*/ 698 w 10000"/>
                  <a:gd name="connsiteY35" fmla="*/ 851 h 10000"/>
                  <a:gd name="connsiteX36" fmla="*/ 0 w 10000"/>
                  <a:gd name="connsiteY36" fmla="*/ 2782 h 10000"/>
                  <a:gd name="connsiteX37" fmla="*/ 543 w 10000"/>
                  <a:gd name="connsiteY37" fmla="*/ 5333 h 10000"/>
                  <a:gd name="connsiteX38" fmla="*/ 1279 w 10000"/>
                  <a:gd name="connsiteY38" fmla="*/ 5678 h 10000"/>
                  <a:gd name="connsiteX0" fmla="*/ 1279 w 10000"/>
                  <a:gd name="connsiteY0" fmla="*/ 5678 h 10000"/>
                  <a:gd name="connsiteX1" fmla="*/ 1473 w 10000"/>
                  <a:gd name="connsiteY1" fmla="*/ 5678 h 10000"/>
                  <a:gd name="connsiteX2" fmla="*/ 2054 w 10000"/>
                  <a:gd name="connsiteY2" fmla="*/ 5126 h 10000"/>
                  <a:gd name="connsiteX3" fmla="*/ 1550 w 10000"/>
                  <a:gd name="connsiteY3" fmla="*/ 2782 h 10000"/>
                  <a:gd name="connsiteX4" fmla="*/ 1783 w 10000"/>
                  <a:gd name="connsiteY4" fmla="*/ 1632 h 10000"/>
                  <a:gd name="connsiteX5" fmla="*/ 2403 w 10000"/>
                  <a:gd name="connsiteY5" fmla="*/ 1057 h 10000"/>
                  <a:gd name="connsiteX6" fmla="*/ 2403 w 10000"/>
                  <a:gd name="connsiteY6" fmla="*/ 3264 h 10000"/>
                  <a:gd name="connsiteX7" fmla="*/ 2403 w 10000"/>
                  <a:gd name="connsiteY7" fmla="*/ 4345 h 10000"/>
                  <a:gd name="connsiteX8" fmla="*/ 2403 w 10000"/>
                  <a:gd name="connsiteY8" fmla="*/ 9287 h 10000"/>
                  <a:gd name="connsiteX9" fmla="*/ 3566 w 10000"/>
                  <a:gd name="connsiteY9" fmla="*/ 10000 h 10000"/>
                  <a:gd name="connsiteX10" fmla="*/ 4767 w 10000"/>
                  <a:gd name="connsiteY10" fmla="*/ 9287 h 10000"/>
                  <a:gd name="connsiteX11" fmla="*/ 4767 w 10000"/>
                  <a:gd name="connsiteY11" fmla="*/ 4805 h 10000"/>
                  <a:gd name="connsiteX12" fmla="*/ 5233 w 10000"/>
                  <a:gd name="connsiteY12" fmla="*/ 4805 h 10000"/>
                  <a:gd name="connsiteX13" fmla="*/ 5233 w 10000"/>
                  <a:gd name="connsiteY13" fmla="*/ 9287 h 10000"/>
                  <a:gd name="connsiteX14" fmla="*/ 6434 w 10000"/>
                  <a:gd name="connsiteY14" fmla="*/ 10000 h 10000"/>
                  <a:gd name="connsiteX15" fmla="*/ 7597 w 10000"/>
                  <a:gd name="connsiteY15" fmla="*/ 9287 h 10000"/>
                  <a:gd name="connsiteX16" fmla="*/ 7597 w 10000"/>
                  <a:gd name="connsiteY16" fmla="*/ 4345 h 10000"/>
                  <a:gd name="connsiteX17" fmla="*/ 7597 w 10000"/>
                  <a:gd name="connsiteY17" fmla="*/ 3264 h 10000"/>
                  <a:gd name="connsiteX18" fmla="*/ 7597 w 10000"/>
                  <a:gd name="connsiteY18" fmla="*/ 1034 h 10000"/>
                  <a:gd name="connsiteX19" fmla="*/ 7984 w 10000"/>
                  <a:gd name="connsiteY19" fmla="*/ 1310 h 10000"/>
                  <a:gd name="connsiteX20" fmla="*/ 8450 w 10000"/>
                  <a:gd name="connsiteY20" fmla="*/ 2782 h 10000"/>
                  <a:gd name="connsiteX21" fmla="*/ 7946 w 10000"/>
                  <a:gd name="connsiteY21" fmla="*/ 5126 h 10000"/>
                  <a:gd name="connsiteX22" fmla="*/ 8566 w 10000"/>
                  <a:gd name="connsiteY22" fmla="*/ 5678 h 10000"/>
                  <a:gd name="connsiteX23" fmla="*/ 8721 w 10000"/>
                  <a:gd name="connsiteY23" fmla="*/ 5678 h 10000"/>
                  <a:gd name="connsiteX24" fmla="*/ 9457 w 10000"/>
                  <a:gd name="connsiteY24" fmla="*/ 5333 h 10000"/>
                  <a:gd name="connsiteX25" fmla="*/ 10000 w 10000"/>
                  <a:gd name="connsiteY25" fmla="*/ 2782 h 10000"/>
                  <a:gd name="connsiteX26" fmla="*/ 9690 w 10000"/>
                  <a:gd name="connsiteY26" fmla="*/ 1356 h 10000"/>
                  <a:gd name="connsiteX27" fmla="*/ 8333 w 10000"/>
                  <a:gd name="connsiteY27" fmla="*/ 230 h 10000"/>
                  <a:gd name="connsiteX28" fmla="*/ 7016 w 10000"/>
                  <a:gd name="connsiteY28" fmla="*/ 0 h 10000"/>
                  <a:gd name="connsiteX29" fmla="*/ 5727 w 10000"/>
                  <a:gd name="connsiteY29" fmla="*/ 1301 h 10000"/>
                  <a:gd name="connsiteX30" fmla="*/ 5727 w 10000"/>
                  <a:gd name="connsiteY30" fmla="*/ 1301 h 10000"/>
                  <a:gd name="connsiteX31" fmla="*/ 5727 w 10000"/>
                  <a:gd name="connsiteY31" fmla="*/ 1301 h 10000"/>
                  <a:gd name="connsiteX32" fmla="*/ 5727 w 10000"/>
                  <a:gd name="connsiteY32" fmla="*/ 1301 h 10000"/>
                  <a:gd name="connsiteX33" fmla="*/ 4582 w 10000"/>
                  <a:gd name="connsiteY33" fmla="*/ 1301 h 10000"/>
                  <a:gd name="connsiteX34" fmla="*/ 2209 w 10000"/>
                  <a:gd name="connsiteY34" fmla="*/ 69 h 10000"/>
                  <a:gd name="connsiteX35" fmla="*/ 698 w 10000"/>
                  <a:gd name="connsiteY35" fmla="*/ 851 h 10000"/>
                  <a:gd name="connsiteX36" fmla="*/ 0 w 10000"/>
                  <a:gd name="connsiteY36" fmla="*/ 2782 h 10000"/>
                  <a:gd name="connsiteX37" fmla="*/ 543 w 10000"/>
                  <a:gd name="connsiteY37" fmla="*/ 5333 h 10000"/>
                  <a:gd name="connsiteX38" fmla="*/ 1279 w 10000"/>
                  <a:gd name="connsiteY38" fmla="*/ 5678 h 10000"/>
                  <a:gd name="connsiteX0" fmla="*/ 1279 w 10000"/>
                  <a:gd name="connsiteY0" fmla="*/ 5678 h 10000"/>
                  <a:gd name="connsiteX1" fmla="*/ 1473 w 10000"/>
                  <a:gd name="connsiteY1" fmla="*/ 5678 h 10000"/>
                  <a:gd name="connsiteX2" fmla="*/ 2054 w 10000"/>
                  <a:gd name="connsiteY2" fmla="*/ 5126 h 10000"/>
                  <a:gd name="connsiteX3" fmla="*/ 1550 w 10000"/>
                  <a:gd name="connsiteY3" fmla="*/ 2782 h 10000"/>
                  <a:gd name="connsiteX4" fmla="*/ 1783 w 10000"/>
                  <a:gd name="connsiteY4" fmla="*/ 1632 h 10000"/>
                  <a:gd name="connsiteX5" fmla="*/ 2403 w 10000"/>
                  <a:gd name="connsiteY5" fmla="*/ 1057 h 10000"/>
                  <a:gd name="connsiteX6" fmla="*/ 2403 w 10000"/>
                  <a:gd name="connsiteY6" fmla="*/ 3264 h 10000"/>
                  <a:gd name="connsiteX7" fmla="*/ 2403 w 10000"/>
                  <a:gd name="connsiteY7" fmla="*/ 4345 h 10000"/>
                  <a:gd name="connsiteX8" fmla="*/ 2403 w 10000"/>
                  <a:gd name="connsiteY8" fmla="*/ 9287 h 10000"/>
                  <a:gd name="connsiteX9" fmla="*/ 3566 w 10000"/>
                  <a:gd name="connsiteY9" fmla="*/ 10000 h 10000"/>
                  <a:gd name="connsiteX10" fmla="*/ 4767 w 10000"/>
                  <a:gd name="connsiteY10" fmla="*/ 9287 h 10000"/>
                  <a:gd name="connsiteX11" fmla="*/ 4767 w 10000"/>
                  <a:gd name="connsiteY11" fmla="*/ 4805 h 10000"/>
                  <a:gd name="connsiteX12" fmla="*/ 5233 w 10000"/>
                  <a:gd name="connsiteY12" fmla="*/ 4805 h 10000"/>
                  <a:gd name="connsiteX13" fmla="*/ 5233 w 10000"/>
                  <a:gd name="connsiteY13" fmla="*/ 9287 h 10000"/>
                  <a:gd name="connsiteX14" fmla="*/ 6434 w 10000"/>
                  <a:gd name="connsiteY14" fmla="*/ 10000 h 10000"/>
                  <a:gd name="connsiteX15" fmla="*/ 7597 w 10000"/>
                  <a:gd name="connsiteY15" fmla="*/ 9287 h 10000"/>
                  <a:gd name="connsiteX16" fmla="*/ 7597 w 10000"/>
                  <a:gd name="connsiteY16" fmla="*/ 4345 h 10000"/>
                  <a:gd name="connsiteX17" fmla="*/ 7597 w 10000"/>
                  <a:gd name="connsiteY17" fmla="*/ 3264 h 10000"/>
                  <a:gd name="connsiteX18" fmla="*/ 7597 w 10000"/>
                  <a:gd name="connsiteY18" fmla="*/ 1034 h 10000"/>
                  <a:gd name="connsiteX19" fmla="*/ 7984 w 10000"/>
                  <a:gd name="connsiteY19" fmla="*/ 1310 h 10000"/>
                  <a:gd name="connsiteX20" fmla="*/ 8450 w 10000"/>
                  <a:gd name="connsiteY20" fmla="*/ 2782 h 10000"/>
                  <a:gd name="connsiteX21" fmla="*/ 7946 w 10000"/>
                  <a:gd name="connsiteY21" fmla="*/ 5126 h 10000"/>
                  <a:gd name="connsiteX22" fmla="*/ 8566 w 10000"/>
                  <a:gd name="connsiteY22" fmla="*/ 5678 h 10000"/>
                  <a:gd name="connsiteX23" fmla="*/ 8721 w 10000"/>
                  <a:gd name="connsiteY23" fmla="*/ 5678 h 10000"/>
                  <a:gd name="connsiteX24" fmla="*/ 9457 w 10000"/>
                  <a:gd name="connsiteY24" fmla="*/ 5333 h 10000"/>
                  <a:gd name="connsiteX25" fmla="*/ 10000 w 10000"/>
                  <a:gd name="connsiteY25" fmla="*/ 2782 h 10000"/>
                  <a:gd name="connsiteX26" fmla="*/ 9690 w 10000"/>
                  <a:gd name="connsiteY26" fmla="*/ 1356 h 10000"/>
                  <a:gd name="connsiteX27" fmla="*/ 8333 w 10000"/>
                  <a:gd name="connsiteY27" fmla="*/ 230 h 10000"/>
                  <a:gd name="connsiteX28" fmla="*/ 7016 w 10000"/>
                  <a:gd name="connsiteY28" fmla="*/ 0 h 10000"/>
                  <a:gd name="connsiteX29" fmla="*/ 5727 w 10000"/>
                  <a:gd name="connsiteY29" fmla="*/ 1301 h 10000"/>
                  <a:gd name="connsiteX30" fmla="*/ 5727 w 10000"/>
                  <a:gd name="connsiteY30" fmla="*/ 1301 h 10000"/>
                  <a:gd name="connsiteX31" fmla="*/ 5727 w 10000"/>
                  <a:gd name="connsiteY31" fmla="*/ 1301 h 10000"/>
                  <a:gd name="connsiteX32" fmla="*/ 5727 w 10000"/>
                  <a:gd name="connsiteY32" fmla="*/ 1301 h 10000"/>
                  <a:gd name="connsiteX33" fmla="*/ 4582 w 10000"/>
                  <a:gd name="connsiteY33" fmla="*/ 1951 h 10000"/>
                  <a:gd name="connsiteX34" fmla="*/ 2209 w 10000"/>
                  <a:gd name="connsiteY34" fmla="*/ 69 h 10000"/>
                  <a:gd name="connsiteX35" fmla="*/ 698 w 10000"/>
                  <a:gd name="connsiteY35" fmla="*/ 851 h 10000"/>
                  <a:gd name="connsiteX36" fmla="*/ 0 w 10000"/>
                  <a:gd name="connsiteY36" fmla="*/ 2782 h 10000"/>
                  <a:gd name="connsiteX37" fmla="*/ 543 w 10000"/>
                  <a:gd name="connsiteY37" fmla="*/ 5333 h 10000"/>
                  <a:gd name="connsiteX38" fmla="*/ 1279 w 10000"/>
                  <a:gd name="connsiteY38" fmla="*/ 5678 h 10000"/>
                  <a:gd name="connsiteX0" fmla="*/ 1279 w 10000"/>
                  <a:gd name="connsiteY0" fmla="*/ 5678 h 10000"/>
                  <a:gd name="connsiteX1" fmla="*/ 1473 w 10000"/>
                  <a:gd name="connsiteY1" fmla="*/ 5678 h 10000"/>
                  <a:gd name="connsiteX2" fmla="*/ 2054 w 10000"/>
                  <a:gd name="connsiteY2" fmla="*/ 5126 h 10000"/>
                  <a:gd name="connsiteX3" fmla="*/ 1550 w 10000"/>
                  <a:gd name="connsiteY3" fmla="*/ 2782 h 10000"/>
                  <a:gd name="connsiteX4" fmla="*/ 1783 w 10000"/>
                  <a:gd name="connsiteY4" fmla="*/ 1632 h 10000"/>
                  <a:gd name="connsiteX5" fmla="*/ 2403 w 10000"/>
                  <a:gd name="connsiteY5" fmla="*/ 1057 h 10000"/>
                  <a:gd name="connsiteX6" fmla="*/ 2403 w 10000"/>
                  <a:gd name="connsiteY6" fmla="*/ 3264 h 10000"/>
                  <a:gd name="connsiteX7" fmla="*/ 2403 w 10000"/>
                  <a:gd name="connsiteY7" fmla="*/ 4345 h 10000"/>
                  <a:gd name="connsiteX8" fmla="*/ 2403 w 10000"/>
                  <a:gd name="connsiteY8" fmla="*/ 9287 h 10000"/>
                  <a:gd name="connsiteX9" fmla="*/ 3566 w 10000"/>
                  <a:gd name="connsiteY9" fmla="*/ 10000 h 10000"/>
                  <a:gd name="connsiteX10" fmla="*/ 4767 w 10000"/>
                  <a:gd name="connsiteY10" fmla="*/ 9287 h 10000"/>
                  <a:gd name="connsiteX11" fmla="*/ 4767 w 10000"/>
                  <a:gd name="connsiteY11" fmla="*/ 4805 h 10000"/>
                  <a:gd name="connsiteX12" fmla="*/ 5233 w 10000"/>
                  <a:gd name="connsiteY12" fmla="*/ 4805 h 10000"/>
                  <a:gd name="connsiteX13" fmla="*/ 5233 w 10000"/>
                  <a:gd name="connsiteY13" fmla="*/ 9287 h 10000"/>
                  <a:gd name="connsiteX14" fmla="*/ 6434 w 10000"/>
                  <a:gd name="connsiteY14" fmla="*/ 10000 h 10000"/>
                  <a:gd name="connsiteX15" fmla="*/ 7597 w 10000"/>
                  <a:gd name="connsiteY15" fmla="*/ 9287 h 10000"/>
                  <a:gd name="connsiteX16" fmla="*/ 7597 w 10000"/>
                  <a:gd name="connsiteY16" fmla="*/ 4345 h 10000"/>
                  <a:gd name="connsiteX17" fmla="*/ 7597 w 10000"/>
                  <a:gd name="connsiteY17" fmla="*/ 3264 h 10000"/>
                  <a:gd name="connsiteX18" fmla="*/ 7597 w 10000"/>
                  <a:gd name="connsiteY18" fmla="*/ 1034 h 10000"/>
                  <a:gd name="connsiteX19" fmla="*/ 7984 w 10000"/>
                  <a:gd name="connsiteY19" fmla="*/ 1310 h 10000"/>
                  <a:gd name="connsiteX20" fmla="*/ 8450 w 10000"/>
                  <a:gd name="connsiteY20" fmla="*/ 2782 h 10000"/>
                  <a:gd name="connsiteX21" fmla="*/ 7946 w 10000"/>
                  <a:gd name="connsiteY21" fmla="*/ 5126 h 10000"/>
                  <a:gd name="connsiteX22" fmla="*/ 8566 w 10000"/>
                  <a:gd name="connsiteY22" fmla="*/ 5678 h 10000"/>
                  <a:gd name="connsiteX23" fmla="*/ 8721 w 10000"/>
                  <a:gd name="connsiteY23" fmla="*/ 5678 h 10000"/>
                  <a:gd name="connsiteX24" fmla="*/ 9457 w 10000"/>
                  <a:gd name="connsiteY24" fmla="*/ 5333 h 10000"/>
                  <a:gd name="connsiteX25" fmla="*/ 10000 w 10000"/>
                  <a:gd name="connsiteY25" fmla="*/ 2782 h 10000"/>
                  <a:gd name="connsiteX26" fmla="*/ 9690 w 10000"/>
                  <a:gd name="connsiteY26" fmla="*/ 1356 h 10000"/>
                  <a:gd name="connsiteX27" fmla="*/ 8333 w 10000"/>
                  <a:gd name="connsiteY27" fmla="*/ 230 h 10000"/>
                  <a:gd name="connsiteX28" fmla="*/ 7016 w 10000"/>
                  <a:gd name="connsiteY28" fmla="*/ 0 h 10000"/>
                  <a:gd name="connsiteX29" fmla="*/ 5727 w 10000"/>
                  <a:gd name="connsiteY29" fmla="*/ 1301 h 10000"/>
                  <a:gd name="connsiteX30" fmla="*/ 5727 w 10000"/>
                  <a:gd name="connsiteY30" fmla="*/ 1301 h 10000"/>
                  <a:gd name="connsiteX31" fmla="*/ 5727 w 10000"/>
                  <a:gd name="connsiteY31" fmla="*/ 1301 h 10000"/>
                  <a:gd name="connsiteX32" fmla="*/ 5727 w 10000"/>
                  <a:gd name="connsiteY32" fmla="*/ 1951 h 10000"/>
                  <a:gd name="connsiteX33" fmla="*/ 4582 w 10000"/>
                  <a:gd name="connsiteY33" fmla="*/ 1951 h 10000"/>
                  <a:gd name="connsiteX34" fmla="*/ 2209 w 10000"/>
                  <a:gd name="connsiteY34" fmla="*/ 69 h 10000"/>
                  <a:gd name="connsiteX35" fmla="*/ 698 w 10000"/>
                  <a:gd name="connsiteY35" fmla="*/ 851 h 10000"/>
                  <a:gd name="connsiteX36" fmla="*/ 0 w 10000"/>
                  <a:gd name="connsiteY36" fmla="*/ 2782 h 10000"/>
                  <a:gd name="connsiteX37" fmla="*/ 543 w 10000"/>
                  <a:gd name="connsiteY37" fmla="*/ 5333 h 10000"/>
                  <a:gd name="connsiteX38" fmla="*/ 1279 w 10000"/>
                  <a:gd name="connsiteY38" fmla="*/ 5678 h 10000"/>
                  <a:gd name="connsiteX0" fmla="*/ 1279 w 10000"/>
                  <a:gd name="connsiteY0" fmla="*/ 5678 h 10000"/>
                  <a:gd name="connsiteX1" fmla="*/ 1473 w 10000"/>
                  <a:gd name="connsiteY1" fmla="*/ 5678 h 10000"/>
                  <a:gd name="connsiteX2" fmla="*/ 2054 w 10000"/>
                  <a:gd name="connsiteY2" fmla="*/ 5126 h 10000"/>
                  <a:gd name="connsiteX3" fmla="*/ 1550 w 10000"/>
                  <a:gd name="connsiteY3" fmla="*/ 2782 h 10000"/>
                  <a:gd name="connsiteX4" fmla="*/ 1783 w 10000"/>
                  <a:gd name="connsiteY4" fmla="*/ 1632 h 10000"/>
                  <a:gd name="connsiteX5" fmla="*/ 2403 w 10000"/>
                  <a:gd name="connsiteY5" fmla="*/ 1057 h 10000"/>
                  <a:gd name="connsiteX6" fmla="*/ 2403 w 10000"/>
                  <a:gd name="connsiteY6" fmla="*/ 3264 h 10000"/>
                  <a:gd name="connsiteX7" fmla="*/ 2403 w 10000"/>
                  <a:gd name="connsiteY7" fmla="*/ 4345 h 10000"/>
                  <a:gd name="connsiteX8" fmla="*/ 2403 w 10000"/>
                  <a:gd name="connsiteY8" fmla="*/ 9287 h 10000"/>
                  <a:gd name="connsiteX9" fmla="*/ 3566 w 10000"/>
                  <a:gd name="connsiteY9" fmla="*/ 10000 h 10000"/>
                  <a:gd name="connsiteX10" fmla="*/ 4767 w 10000"/>
                  <a:gd name="connsiteY10" fmla="*/ 9287 h 10000"/>
                  <a:gd name="connsiteX11" fmla="*/ 4767 w 10000"/>
                  <a:gd name="connsiteY11" fmla="*/ 4805 h 10000"/>
                  <a:gd name="connsiteX12" fmla="*/ 5233 w 10000"/>
                  <a:gd name="connsiteY12" fmla="*/ 4805 h 10000"/>
                  <a:gd name="connsiteX13" fmla="*/ 5233 w 10000"/>
                  <a:gd name="connsiteY13" fmla="*/ 9287 h 10000"/>
                  <a:gd name="connsiteX14" fmla="*/ 6434 w 10000"/>
                  <a:gd name="connsiteY14" fmla="*/ 10000 h 10000"/>
                  <a:gd name="connsiteX15" fmla="*/ 7597 w 10000"/>
                  <a:gd name="connsiteY15" fmla="*/ 9287 h 10000"/>
                  <a:gd name="connsiteX16" fmla="*/ 7597 w 10000"/>
                  <a:gd name="connsiteY16" fmla="*/ 4345 h 10000"/>
                  <a:gd name="connsiteX17" fmla="*/ 7597 w 10000"/>
                  <a:gd name="connsiteY17" fmla="*/ 3264 h 10000"/>
                  <a:gd name="connsiteX18" fmla="*/ 7597 w 10000"/>
                  <a:gd name="connsiteY18" fmla="*/ 1034 h 10000"/>
                  <a:gd name="connsiteX19" fmla="*/ 7984 w 10000"/>
                  <a:gd name="connsiteY19" fmla="*/ 1310 h 10000"/>
                  <a:gd name="connsiteX20" fmla="*/ 8450 w 10000"/>
                  <a:gd name="connsiteY20" fmla="*/ 2782 h 10000"/>
                  <a:gd name="connsiteX21" fmla="*/ 7946 w 10000"/>
                  <a:gd name="connsiteY21" fmla="*/ 5126 h 10000"/>
                  <a:gd name="connsiteX22" fmla="*/ 8566 w 10000"/>
                  <a:gd name="connsiteY22" fmla="*/ 5678 h 10000"/>
                  <a:gd name="connsiteX23" fmla="*/ 8721 w 10000"/>
                  <a:gd name="connsiteY23" fmla="*/ 5678 h 10000"/>
                  <a:gd name="connsiteX24" fmla="*/ 9457 w 10000"/>
                  <a:gd name="connsiteY24" fmla="*/ 5333 h 10000"/>
                  <a:gd name="connsiteX25" fmla="*/ 10000 w 10000"/>
                  <a:gd name="connsiteY25" fmla="*/ 2782 h 10000"/>
                  <a:gd name="connsiteX26" fmla="*/ 9690 w 10000"/>
                  <a:gd name="connsiteY26" fmla="*/ 1356 h 10000"/>
                  <a:gd name="connsiteX27" fmla="*/ 8333 w 10000"/>
                  <a:gd name="connsiteY27" fmla="*/ 230 h 10000"/>
                  <a:gd name="connsiteX28" fmla="*/ 7016 w 10000"/>
                  <a:gd name="connsiteY28" fmla="*/ 0 h 10000"/>
                  <a:gd name="connsiteX29" fmla="*/ 5727 w 10000"/>
                  <a:gd name="connsiteY29" fmla="*/ 1301 h 10000"/>
                  <a:gd name="connsiteX30" fmla="*/ 5727 w 10000"/>
                  <a:gd name="connsiteY30" fmla="*/ 1301 h 10000"/>
                  <a:gd name="connsiteX31" fmla="*/ 5727 w 10000"/>
                  <a:gd name="connsiteY31" fmla="*/ 1951 h 10000"/>
                  <a:gd name="connsiteX32" fmla="*/ 4582 w 10000"/>
                  <a:gd name="connsiteY32" fmla="*/ 1951 h 10000"/>
                  <a:gd name="connsiteX33" fmla="*/ 2209 w 10000"/>
                  <a:gd name="connsiteY33" fmla="*/ 69 h 10000"/>
                  <a:gd name="connsiteX34" fmla="*/ 698 w 10000"/>
                  <a:gd name="connsiteY34" fmla="*/ 851 h 10000"/>
                  <a:gd name="connsiteX35" fmla="*/ 0 w 10000"/>
                  <a:gd name="connsiteY35" fmla="*/ 2782 h 10000"/>
                  <a:gd name="connsiteX36" fmla="*/ 543 w 10000"/>
                  <a:gd name="connsiteY36" fmla="*/ 5333 h 10000"/>
                  <a:gd name="connsiteX37" fmla="*/ 1279 w 10000"/>
                  <a:gd name="connsiteY37" fmla="*/ 5678 h 10000"/>
                  <a:gd name="connsiteX0" fmla="*/ 1279 w 10000"/>
                  <a:gd name="connsiteY0" fmla="*/ 5678 h 10000"/>
                  <a:gd name="connsiteX1" fmla="*/ 1473 w 10000"/>
                  <a:gd name="connsiteY1" fmla="*/ 5678 h 10000"/>
                  <a:gd name="connsiteX2" fmla="*/ 2054 w 10000"/>
                  <a:gd name="connsiteY2" fmla="*/ 5126 h 10000"/>
                  <a:gd name="connsiteX3" fmla="*/ 1550 w 10000"/>
                  <a:gd name="connsiteY3" fmla="*/ 2782 h 10000"/>
                  <a:gd name="connsiteX4" fmla="*/ 1783 w 10000"/>
                  <a:gd name="connsiteY4" fmla="*/ 1632 h 10000"/>
                  <a:gd name="connsiteX5" fmla="*/ 2403 w 10000"/>
                  <a:gd name="connsiteY5" fmla="*/ 1057 h 10000"/>
                  <a:gd name="connsiteX6" fmla="*/ 2403 w 10000"/>
                  <a:gd name="connsiteY6" fmla="*/ 3264 h 10000"/>
                  <a:gd name="connsiteX7" fmla="*/ 2403 w 10000"/>
                  <a:gd name="connsiteY7" fmla="*/ 4345 h 10000"/>
                  <a:gd name="connsiteX8" fmla="*/ 2403 w 10000"/>
                  <a:gd name="connsiteY8" fmla="*/ 9287 h 10000"/>
                  <a:gd name="connsiteX9" fmla="*/ 3566 w 10000"/>
                  <a:gd name="connsiteY9" fmla="*/ 10000 h 10000"/>
                  <a:gd name="connsiteX10" fmla="*/ 4767 w 10000"/>
                  <a:gd name="connsiteY10" fmla="*/ 9287 h 10000"/>
                  <a:gd name="connsiteX11" fmla="*/ 4767 w 10000"/>
                  <a:gd name="connsiteY11" fmla="*/ 4805 h 10000"/>
                  <a:gd name="connsiteX12" fmla="*/ 5233 w 10000"/>
                  <a:gd name="connsiteY12" fmla="*/ 4805 h 10000"/>
                  <a:gd name="connsiteX13" fmla="*/ 5233 w 10000"/>
                  <a:gd name="connsiteY13" fmla="*/ 9287 h 10000"/>
                  <a:gd name="connsiteX14" fmla="*/ 6434 w 10000"/>
                  <a:gd name="connsiteY14" fmla="*/ 10000 h 10000"/>
                  <a:gd name="connsiteX15" fmla="*/ 7597 w 10000"/>
                  <a:gd name="connsiteY15" fmla="*/ 9287 h 10000"/>
                  <a:gd name="connsiteX16" fmla="*/ 7597 w 10000"/>
                  <a:gd name="connsiteY16" fmla="*/ 4345 h 10000"/>
                  <a:gd name="connsiteX17" fmla="*/ 7597 w 10000"/>
                  <a:gd name="connsiteY17" fmla="*/ 3264 h 10000"/>
                  <a:gd name="connsiteX18" fmla="*/ 7597 w 10000"/>
                  <a:gd name="connsiteY18" fmla="*/ 1034 h 10000"/>
                  <a:gd name="connsiteX19" fmla="*/ 7984 w 10000"/>
                  <a:gd name="connsiteY19" fmla="*/ 1310 h 10000"/>
                  <a:gd name="connsiteX20" fmla="*/ 8450 w 10000"/>
                  <a:gd name="connsiteY20" fmla="*/ 2782 h 10000"/>
                  <a:gd name="connsiteX21" fmla="*/ 7946 w 10000"/>
                  <a:gd name="connsiteY21" fmla="*/ 5126 h 10000"/>
                  <a:gd name="connsiteX22" fmla="*/ 8566 w 10000"/>
                  <a:gd name="connsiteY22" fmla="*/ 5678 h 10000"/>
                  <a:gd name="connsiteX23" fmla="*/ 8721 w 10000"/>
                  <a:gd name="connsiteY23" fmla="*/ 5678 h 10000"/>
                  <a:gd name="connsiteX24" fmla="*/ 9457 w 10000"/>
                  <a:gd name="connsiteY24" fmla="*/ 5333 h 10000"/>
                  <a:gd name="connsiteX25" fmla="*/ 10000 w 10000"/>
                  <a:gd name="connsiteY25" fmla="*/ 2782 h 10000"/>
                  <a:gd name="connsiteX26" fmla="*/ 9690 w 10000"/>
                  <a:gd name="connsiteY26" fmla="*/ 1356 h 10000"/>
                  <a:gd name="connsiteX27" fmla="*/ 8333 w 10000"/>
                  <a:gd name="connsiteY27" fmla="*/ 230 h 10000"/>
                  <a:gd name="connsiteX28" fmla="*/ 7016 w 10000"/>
                  <a:gd name="connsiteY28" fmla="*/ 0 h 10000"/>
                  <a:gd name="connsiteX29" fmla="*/ 5727 w 10000"/>
                  <a:gd name="connsiteY29" fmla="*/ 1301 h 10000"/>
                  <a:gd name="connsiteX30" fmla="*/ 5727 w 10000"/>
                  <a:gd name="connsiteY30" fmla="*/ 1951 h 10000"/>
                  <a:gd name="connsiteX31" fmla="*/ 4582 w 10000"/>
                  <a:gd name="connsiteY31" fmla="*/ 1951 h 10000"/>
                  <a:gd name="connsiteX32" fmla="*/ 2209 w 10000"/>
                  <a:gd name="connsiteY32" fmla="*/ 69 h 10000"/>
                  <a:gd name="connsiteX33" fmla="*/ 698 w 10000"/>
                  <a:gd name="connsiteY33" fmla="*/ 851 h 10000"/>
                  <a:gd name="connsiteX34" fmla="*/ 0 w 10000"/>
                  <a:gd name="connsiteY34" fmla="*/ 2782 h 10000"/>
                  <a:gd name="connsiteX35" fmla="*/ 543 w 10000"/>
                  <a:gd name="connsiteY35" fmla="*/ 5333 h 10000"/>
                  <a:gd name="connsiteX36" fmla="*/ 1279 w 10000"/>
                  <a:gd name="connsiteY36" fmla="*/ 5678 h 10000"/>
                  <a:gd name="connsiteX0" fmla="*/ 1279 w 10000"/>
                  <a:gd name="connsiteY0" fmla="*/ 5678 h 10000"/>
                  <a:gd name="connsiteX1" fmla="*/ 1473 w 10000"/>
                  <a:gd name="connsiteY1" fmla="*/ 5678 h 10000"/>
                  <a:gd name="connsiteX2" fmla="*/ 2054 w 10000"/>
                  <a:gd name="connsiteY2" fmla="*/ 5126 h 10000"/>
                  <a:gd name="connsiteX3" fmla="*/ 1550 w 10000"/>
                  <a:gd name="connsiteY3" fmla="*/ 2782 h 10000"/>
                  <a:gd name="connsiteX4" fmla="*/ 1783 w 10000"/>
                  <a:gd name="connsiteY4" fmla="*/ 1632 h 10000"/>
                  <a:gd name="connsiteX5" fmla="*/ 2403 w 10000"/>
                  <a:gd name="connsiteY5" fmla="*/ 1057 h 10000"/>
                  <a:gd name="connsiteX6" fmla="*/ 2403 w 10000"/>
                  <a:gd name="connsiteY6" fmla="*/ 3264 h 10000"/>
                  <a:gd name="connsiteX7" fmla="*/ 2403 w 10000"/>
                  <a:gd name="connsiteY7" fmla="*/ 4345 h 10000"/>
                  <a:gd name="connsiteX8" fmla="*/ 2403 w 10000"/>
                  <a:gd name="connsiteY8" fmla="*/ 9287 h 10000"/>
                  <a:gd name="connsiteX9" fmla="*/ 3566 w 10000"/>
                  <a:gd name="connsiteY9" fmla="*/ 10000 h 10000"/>
                  <a:gd name="connsiteX10" fmla="*/ 4767 w 10000"/>
                  <a:gd name="connsiteY10" fmla="*/ 9287 h 10000"/>
                  <a:gd name="connsiteX11" fmla="*/ 4767 w 10000"/>
                  <a:gd name="connsiteY11" fmla="*/ 4805 h 10000"/>
                  <a:gd name="connsiteX12" fmla="*/ 5233 w 10000"/>
                  <a:gd name="connsiteY12" fmla="*/ 4805 h 10000"/>
                  <a:gd name="connsiteX13" fmla="*/ 5233 w 10000"/>
                  <a:gd name="connsiteY13" fmla="*/ 9287 h 10000"/>
                  <a:gd name="connsiteX14" fmla="*/ 6434 w 10000"/>
                  <a:gd name="connsiteY14" fmla="*/ 10000 h 10000"/>
                  <a:gd name="connsiteX15" fmla="*/ 7597 w 10000"/>
                  <a:gd name="connsiteY15" fmla="*/ 9287 h 10000"/>
                  <a:gd name="connsiteX16" fmla="*/ 7597 w 10000"/>
                  <a:gd name="connsiteY16" fmla="*/ 4345 h 10000"/>
                  <a:gd name="connsiteX17" fmla="*/ 7597 w 10000"/>
                  <a:gd name="connsiteY17" fmla="*/ 3264 h 10000"/>
                  <a:gd name="connsiteX18" fmla="*/ 7597 w 10000"/>
                  <a:gd name="connsiteY18" fmla="*/ 1034 h 10000"/>
                  <a:gd name="connsiteX19" fmla="*/ 7984 w 10000"/>
                  <a:gd name="connsiteY19" fmla="*/ 1310 h 10000"/>
                  <a:gd name="connsiteX20" fmla="*/ 8450 w 10000"/>
                  <a:gd name="connsiteY20" fmla="*/ 2782 h 10000"/>
                  <a:gd name="connsiteX21" fmla="*/ 7946 w 10000"/>
                  <a:gd name="connsiteY21" fmla="*/ 5126 h 10000"/>
                  <a:gd name="connsiteX22" fmla="*/ 8566 w 10000"/>
                  <a:gd name="connsiteY22" fmla="*/ 5678 h 10000"/>
                  <a:gd name="connsiteX23" fmla="*/ 8721 w 10000"/>
                  <a:gd name="connsiteY23" fmla="*/ 5678 h 10000"/>
                  <a:gd name="connsiteX24" fmla="*/ 9457 w 10000"/>
                  <a:gd name="connsiteY24" fmla="*/ 5333 h 10000"/>
                  <a:gd name="connsiteX25" fmla="*/ 10000 w 10000"/>
                  <a:gd name="connsiteY25" fmla="*/ 2782 h 10000"/>
                  <a:gd name="connsiteX26" fmla="*/ 9690 w 10000"/>
                  <a:gd name="connsiteY26" fmla="*/ 1356 h 10000"/>
                  <a:gd name="connsiteX27" fmla="*/ 8333 w 10000"/>
                  <a:gd name="connsiteY27" fmla="*/ 230 h 10000"/>
                  <a:gd name="connsiteX28" fmla="*/ 7016 w 10000"/>
                  <a:gd name="connsiteY28" fmla="*/ 0 h 10000"/>
                  <a:gd name="connsiteX29" fmla="*/ 5727 w 10000"/>
                  <a:gd name="connsiteY29" fmla="*/ 1951 h 10000"/>
                  <a:gd name="connsiteX30" fmla="*/ 4582 w 10000"/>
                  <a:gd name="connsiteY30" fmla="*/ 1951 h 10000"/>
                  <a:gd name="connsiteX31" fmla="*/ 2209 w 10000"/>
                  <a:gd name="connsiteY31" fmla="*/ 69 h 10000"/>
                  <a:gd name="connsiteX32" fmla="*/ 698 w 10000"/>
                  <a:gd name="connsiteY32" fmla="*/ 851 h 10000"/>
                  <a:gd name="connsiteX33" fmla="*/ 0 w 10000"/>
                  <a:gd name="connsiteY33" fmla="*/ 2782 h 10000"/>
                  <a:gd name="connsiteX34" fmla="*/ 543 w 10000"/>
                  <a:gd name="connsiteY34" fmla="*/ 5333 h 10000"/>
                  <a:gd name="connsiteX35" fmla="*/ 1279 w 10000"/>
                  <a:gd name="connsiteY35" fmla="*/ 5678 h 10000"/>
                  <a:gd name="connsiteX0" fmla="*/ 1279 w 10000"/>
                  <a:gd name="connsiteY0" fmla="*/ 5747 h 10069"/>
                  <a:gd name="connsiteX1" fmla="*/ 1473 w 10000"/>
                  <a:gd name="connsiteY1" fmla="*/ 5747 h 10069"/>
                  <a:gd name="connsiteX2" fmla="*/ 2054 w 10000"/>
                  <a:gd name="connsiteY2" fmla="*/ 5195 h 10069"/>
                  <a:gd name="connsiteX3" fmla="*/ 1550 w 10000"/>
                  <a:gd name="connsiteY3" fmla="*/ 2851 h 10069"/>
                  <a:gd name="connsiteX4" fmla="*/ 1783 w 10000"/>
                  <a:gd name="connsiteY4" fmla="*/ 1701 h 10069"/>
                  <a:gd name="connsiteX5" fmla="*/ 2403 w 10000"/>
                  <a:gd name="connsiteY5" fmla="*/ 1126 h 10069"/>
                  <a:gd name="connsiteX6" fmla="*/ 2403 w 10000"/>
                  <a:gd name="connsiteY6" fmla="*/ 3333 h 10069"/>
                  <a:gd name="connsiteX7" fmla="*/ 2403 w 10000"/>
                  <a:gd name="connsiteY7" fmla="*/ 4414 h 10069"/>
                  <a:gd name="connsiteX8" fmla="*/ 2403 w 10000"/>
                  <a:gd name="connsiteY8" fmla="*/ 9356 h 10069"/>
                  <a:gd name="connsiteX9" fmla="*/ 3566 w 10000"/>
                  <a:gd name="connsiteY9" fmla="*/ 10069 h 10069"/>
                  <a:gd name="connsiteX10" fmla="*/ 4767 w 10000"/>
                  <a:gd name="connsiteY10" fmla="*/ 9356 h 10069"/>
                  <a:gd name="connsiteX11" fmla="*/ 4767 w 10000"/>
                  <a:gd name="connsiteY11" fmla="*/ 4874 h 10069"/>
                  <a:gd name="connsiteX12" fmla="*/ 5233 w 10000"/>
                  <a:gd name="connsiteY12" fmla="*/ 4874 h 10069"/>
                  <a:gd name="connsiteX13" fmla="*/ 5233 w 10000"/>
                  <a:gd name="connsiteY13" fmla="*/ 9356 h 10069"/>
                  <a:gd name="connsiteX14" fmla="*/ 6434 w 10000"/>
                  <a:gd name="connsiteY14" fmla="*/ 10069 h 10069"/>
                  <a:gd name="connsiteX15" fmla="*/ 7597 w 10000"/>
                  <a:gd name="connsiteY15" fmla="*/ 9356 h 10069"/>
                  <a:gd name="connsiteX16" fmla="*/ 7597 w 10000"/>
                  <a:gd name="connsiteY16" fmla="*/ 4414 h 10069"/>
                  <a:gd name="connsiteX17" fmla="*/ 7597 w 10000"/>
                  <a:gd name="connsiteY17" fmla="*/ 3333 h 10069"/>
                  <a:gd name="connsiteX18" fmla="*/ 7597 w 10000"/>
                  <a:gd name="connsiteY18" fmla="*/ 1103 h 10069"/>
                  <a:gd name="connsiteX19" fmla="*/ 7984 w 10000"/>
                  <a:gd name="connsiteY19" fmla="*/ 1379 h 10069"/>
                  <a:gd name="connsiteX20" fmla="*/ 8450 w 10000"/>
                  <a:gd name="connsiteY20" fmla="*/ 2851 h 10069"/>
                  <a:gd name="connsiteX21" fmla="*/ 7946 w 10000"/>
                  <a:gd name="connsiteY21" fmla="*/ 5195 h 10069"/>
                  <a:gd name="connsiteX22" fmla="*/ 8566 w 10000"/>
                  <a:gd name="connsiteY22" fmla="*/ 5747 h 10069"/>
                  <a:gd name="connsiteX23" fmla="*/ 8721 w 10000"/>
                  <a:gd name="connsiteY23" fmla="*/ 5747 h 10069"/>
                  <a:gd name="connsiteX24" fmla="*/ 9457 w 10000"/>
                  <a:gd name="connsiteY24" fmla="*/ 5402 h 10069"/>
                  <a:gd name="connsiteX25" fmla="*/ 10000 w 10000"/>
                  <a:gd name="connsiteY25" fmla="*/ 2851 h 10069"/>
                  <a:gd name="connsiteX26" fmla="*/ 9690 w 10000"/>
                  <a:gd name="connsiteY26" fmla="*/ 1425 h 10069"/>
                  <a:gd name="connsiteX27" fmla="*/ 8333 w 10000"/>
                  <a:gd name="connsiteY27" fmla="*/ 299 h 10069"/>
                  <a:gd name="connsiteX28" fmla="*/ 7016 w 10000"/>
                  <a:gd name="connsiteY28" fmla="*/ 69 h 10069"/>
                  <a:gd name="connsiteX29" fmla="*/ 5727 w 10000"/>
                  <a:gd name="connsiteY29" fmla="*/ 2020 h 10069"/>
                  <a:gd name="connsiteX30" fmla="*/ 4582 w 10000"/>
                  <a:gd name="connsiteY30" fmla="*/ 2020 h 10069"/>
                  <a:gd name="connsiteX31" fmla="*/ 2291 w 10000"/>
                  <a:gd name="connsiteY31" fmla="*/ 69 h 10069"/>
                  <a:gd name="connsiteX32" fmla="*/ 698 w 10000"/>
                  <a:gd name="connsiteY32" fmla="*/ 920 h 10069"/>
                  <a:gd name="connsiteX33" fmla="*/ 0 w 10000"/>
                  <a:gd name="connsiteY33" fmla="*/ 2851 h 10069"/>
                  <a:gd name="connsiteX34" fmla="*/ 543 w 10000"/>
                  <a:gd name="connsiteY34" fmla="*/ 5402 h 10069"/>
                  <a:gd name="connsiteX35" fmla="*/ 1279 w 10000"/>
                  <a:gd name="connsiteY35" fmla="*/ 5747 h 10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00" h="10069">
                    <a:moveTo>
                      <a:pt x="1279" y="5747"/>
                    </a:moveTo>
                    <a:lnTo>
                      <a:pt x="1473" y="5747"/>
                    </a:lnTo>
                    <a:cubicBezTo>
                      <a:pt x="1860" y="5701"/>
                      <a:pt x="2132" y="5448"/>
                      <a:pt x="2054" y="5195"/>
                    </a:cubicBezTo>
                    <a:cubicBezTo>
                      <a:pt x="1705" y="4207"/>
                      <a:pt x="1550" y="3425"/>
                      <a:pt x="1550" y="2851"/>
                    </a:cubicBezTo>
                    <a:cubicBezTo>
                      <a:pt x="1550" y="2345"/>
                      <a:pt x="1667" y="1954"/>
                      <a:pt x="1783" y="1701"/>
                    </a:cubicBezTo>
                    <a:cubicBezTo>
                      <a:pt x="1977" y="1379"/>
                      <a:pt x="2209" y="1218"/>
                      <a:pt x="2403" y="1126"/>
                    </a:cubicBezTo>
                    <a:lnTo>
                      <a:pt x="2403" y="3333"/>
                    </a:lnTo>
                    <a:lnTo>
                      <a:pt x="2403" y="4414"/>
                    </a:lnTo>
                    <a:lnTo>
                      <a:pt x="2403" y="9356"/>
                    </a:lnTo>
                    <a:cubicBezTo>
                      <a:pt x="2403" y="9747"/>
                      <a:pt x="2907" y="10069"/>
                      <a:pt x="3566" y="10069"/>
                    </a:cubicBezTo>
                    <a:cubicBezTo>
                      <a:pt x="4225" y="10069"/>
                      <a:pt x="4767" y="9747"/>
                      <a:pt x="4767" y="9356"/>
                    </a:cubicBezTo>
                    <a:lnTo>
                      <a:pt x="4767" y="4874"/>
                    </a:lnTo>
                    <a:lnTo>
                      <a:pt x="5233" y="4874"/>
                    </a:lnTo>
                    <a:lnTo>
                      <a:pt x="5233" y="9356"/>
                    </a:lnTo>
                    <a:cubicBezTo>
                      <a:pt x="5233" y="9747"/>
                      <a:pt x="5775" y="10069"/>
                      <a:pt x="6434" y="10069"/>
                    </a:cubicBezTo>
                    <a:cubicBezTo>
                      <a:pt x="7093" y="10069"/>
                      <a:pt x="7597" y="9747"/>
                      <a:pt x="7597" y="9356"/>
                    </a:cubicBezTo>
                    <a:lnTo>
                      <a:pt x="7597" y="4414"/>
                    </a:lnTo>
                    <a:lnTo>
                      <a:pt x="7597" y="3333"/>
                    </a:lnTo>
                    <a:lnTo>
                      <a:pt x="7597" y="1103"/>
                    </a:lnTo>
                    <a:cubicBezTo>
                      <a:pt x="7713" y="1172"/>
                      <a:pt x="7868" y="1241"/>
                      <a:pt x="7984" y="1379"/>
                    </a:cubicBezTo>
                    <a:cubicBezTo>
                      <a:pt x="8217" y="1632"/>
                      <a:pt x="8450" y="2069"/>
                      <a:pt x="8450" y="2851"/>
                    </a:cubicBezTo>
                    <a:cubicBezTo>
                      <a:pt x="8450" y="3425"/>
                      <a:pt x="8333" y="4207"/>
                      <a:pt x="7946" y="5195"/>
                    </a:cubicBezTo>
                    <a:cubicBezTo>
                      <a:pt x="7868" y="5448"/>
                      <a:pt x="8140" y="5701"/>
                      <a:pt x="8566" y="5747"/>
                    </a:cubicBezTo>
                    <a:lnTo>
                      <a:pt x="8721" y="5747"/>
                    </a:lnTo>
                    <a:cubicBezTo>
                      <a:pt x="9070" y="5747"/>
                      <a:pt x="9380" y="5609"/>
                      <a:pt x="9457" y="5402"/>
                    </a:cubicBezTo>
                    <a:cubicBezTo>
                      <a:pt x="9845" y="4345"/>
                      <a:pt x="10000" y="3517"/>
                      <a:pt x="10000" y="2851"/>
                    </a:cubicBezTo>
                    <a:cubicBezTo>
                      <a:pt x="10000" y="2253"/>
                      <a:pt x="9884" y="1793"/>
                      <a:pt x="9690" y="1425"/>
                    </a:cubicBezTo>
                    <a:cubicBezTo>
                      <a:pt x="9380" y="851"/>
                      <a:pt x="8876" y="483"/>
                      <a:pt x="8333" y="299"/>
                    </a:cubicBezTo>
                    <a:cubicBezTo>
                      <a:pt x="7791" y="92"/>
                      <a:pt x="7287" y="69"/>
                      <a:pt x="7016" y="69"/>
                    </a:cubicBezTo>
                    <a:lnTo>
                      <a:pt x="5727" y="2020"/>
                    </a:lnTo>
                    <a:lnTo>
                      <a:pt x="4582" y="2020"/>
                    </a:lnTo>
                    <a:cubicBezTo>
                      <a:pt x="4427" y="2020"/>
                      <a:pt x="2601" y="0"/>
                      <a:pt x="2291" y="69"/>
                    </a:cubicBezTo>
                    <a:cubicBezTo>
                      <a:pt x="1787" y="184"/>
                      <a:pt x="1085" y="483"/>
                      <a:pt x="698" y="920"/>
                    </a:cubicBezTo>
                    <a:cubicBezTo>
                      <a:pt x="271" y="1356"/>
                      <a:pt x="0" y="1977"/>
                      <a:pt x="0" y="2851"/>
                    </a:cubicBezTo>
                    <a:cubicBezTo>
                      <a:pt x="0" y="3517"/>
                      <a:pt x="155" y="4345"/>
                      <a:pt x="543" y="5402"/>
                    </a:cubicBezTo>
                    <a:cubicBezTo>
                      <a:pt x="620" y="5609"/>
                      <a:pt x="930" y="5747"/>
                      <a:pt x="1279" y="574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76" name="Freeform 125"/>
              <p:cNvSpPr>
                <a:spLocks/>
              </p:cNvSpPr>
              <p:nvPr/>
            </p:nvSpPr>
            <p:spPr bwMode="auto">
              <a:xfrm>
                <a:off x="3390253" y="2929706"/>
                <a:ext cx="581025" cy="386180"/>
              </a:xfrm>
              <a:custGeom>
                <a:avLst/>
                <a:gdLst>
                  <a:gd name="connsiteX0" fmla="*/ 1750 w 10000"/>
                  <a:gd name="connsiteY0" fmla="*/ 6338 h 10000"/>
                  <a:gd name="connsiteX1" fmla="*/ 2000 w 10000"/>
                  <a:gd name="connsiteY1" fmla="*/ 5070 h 10000"/>
                  <a:gd name="connsiteX2" fmla="*/ 2000 w 10000"/>
                  <a:gd name="connsiteY2" fmla="*/ 9859 h 10000"/>
                  <a:gd name="connsiteX3" fmla="*/ 5000 w 10000"/>
                  <a:gd name="connsiteY3" fmla="*/ 10000 h 10000"/>
                  <a:gd name="connsiteX4" fmla="*/ 7917 w 10000"/>
                  <a:gd name="connsiteY4" fmla="*/ 9859 h 10000"/>
                  <a:gd name="connsiteX5" fmla="*/ 7917 w 10000"/>
                  <a:gd name="connsiteY5" fmla="*/ 5070 h 10000"/>
                  <a:gd name="connsiteX6" fmla="*/ 8167 w 10000"/>
                  <a:gd name="connsiteY6" fmla="*/ 6338 h 10000"/>
                  <a:gd name="connsiteX7" fmla="*/ 8167 w 10000"/>
                  <a:gd name="connsiteY7" fmla="*/ 9718 h 10000"/>
                  <a:gd name="connsiteX8" fmla="*/ 10000 w 10000"/>
                  <a:gd name="connsiteY8" fmla="*/ 9437 h 10000"/>
                  <a:gd name="connsiteX9" fmla="*/ 10000 w 10000"/>
                  <a:gd name="connsiteY9" fmla="*/ 5352 h 10000"/>
                  <a:gd name="connsiteX10" fmla="*/ 9167 w 10000"/>
                  <a:gd name="connsiteY10" fmla="*/ 1690 h 10000"/>
                  <a:gd name="connsiteX11" fmla="*/ 6583 w 10000"/>
                  <a:gd name="connsiteY11" fmla="*/ 0 h 10000"/>
                  <a:gd name="connsiteX12" fmla="*/ 6583 w 10000"/>
                  <a:gd name="connsiteY12" fmla="*/ 0 h 10000"/>
                  <a:gd name="connsiteX13" fmla="*/ 6500 w 10000"/>
                  <a:gd name="connsiteY13" fmla="*/ 0 h 10000"/>
                  <a:gd name="connsiteX14" fmla="*/ 5750 w 10000"/>
                  <a:gd name="connsiteY14" fmla="*/ 6338 h 10000"/>
                  <a:gd name="connsiteX15" fmla="*/ 5333 w 10000"/>
                  <a:gd name="connsiteY15" fmla="*/ 2113 h 10000"/>
                  <a:gd name="connsiteX16" fmla="*/ 5583 w 10000"/>
                  <a:gd name="connsiteY16" fmla="*/ 986 h 10000"/>
                  <a:gd name="connsiteX17" fmla="*/ 5167 w 10000"/>
                  <a:gd name="connsiteY17" fmla="*/ 423 h 10000"/>
                  <a:gd name="connsiteX18" fmla="*/ 5000 w 10000"/>
                  <a:gd name="connsiteY18" fmla="*/ 423 h 10000"/>
                  <a:gd name="connsiteX19" fmla="*/ 5000 w 10000"/>
                  <a:gd name="connsiteY19" fmla="*/ 423 h 10000"/>
                  <a:gd name="connsiteX20" fmla="*/ 4833 w 10000"/>
                  <a:gd name="connsiteY20" fmla="*/ 423 h 10000"/>
                  <a:gd name="connsiteX21" fmla="*/ 4417 w 10000"/>
                  <a:gd name="connsiteY21" fmla="*/ 986 h 10000"/>
                  <a:gd name="connsiteX22" fmla="*/ 4667 w 10000"/>
                  <a:gd name="connsiteY22" fmla="*/ 2113 h 10000"/>
                  <a:gd name="connsiteX23" fmla="*/ 4250 w 10000"/>
                  <a:gd name="connsiteY23" fmla="*/ 6338 h 10000"/>
                  <a:gd name="connsiteX24" fmla="*/ 3500 w 10000"/>
                  <a:gd name="connsiteY24" fmla="*/ 0 h 10000"/>
                  <a:gd name="connsiteX25" fmla="*/ 3417 w 10000"/>
                  <a:gd name="connsiteY25" fmla="*/ 0 h 10000"/>
                  <a:gd name="connsiteX26" fmla="*/ 3417 w 10000"/>
                  <a:gd name="connsiteY26" fmla="*/ 0 h 10000"/>
                  <a:gd name="connsiteX27" fmla="*/ 833 w 10000"/>
                  <a:gd name="connsiteY27" fmla="*/ 1690 h 10000"/>
                  <a:gd name="connsiteX28" fmla="*/ 0 w 10000"/>
                  <a:gd name="connsiteY28" fmla="*/ 5352 h 10000"/>
                  <a:gd name="connsiteX29" fmla="*/ 0 w 10000"/>
                  <a:gd name="connsiteY29" fmla="*/ 9437 h 10000"/>
                  <a:gd name="connsiteX30" fmla="*/ 1750 w 10000"/>
                  <a:gd name="connsiteY30" fmla="*/ 6338 h 10000"/>
                  <a:gd name="connsiteX0" fmla="*/ 1750 w 10000"/>
                  <a:gd name="connsiteY0" fmla="*/ 6338 h 10000"/>
                  <a:gd name="connsiteX1" fmla="*/ 2000 w 10000"/>
                  <a:gd name="connsiteY1" fmla="*/ 5070 h 10000"/>
                  <a:gd name="connsiteX2" fmla="*/ 2000 w 10000"/>
                  <a:gd name="connsiteY2" fmla="*/ 9859 h 10000"/>
                  <a:gd name="connsiteX3" fmla="*/ 5000 w 10000"/>
                  <a:gd name="connsiteY3" fmla="*/ 10000 h 10000"/>
                  <a:gd name="connsiteX4" fmla="*/ 7917 w 10000"/>
                  <a:gd name="connsiteY4" fmla="*/ 9859 h 10000"/>
                  <a:gd name="connsiteX5" fmla="*/ 7917 w 10000"/>
                  <a:gd name="connsiteY5" fmla="*/ 5070 h 10000"/>
                  <a:gd name="connsiteX6" fmla="*/ 8167 w 10000"/>
                  <a:gd name="connsiteY6" fmla="*/ 6338 h 10000"/>
                  <a:gd name="connsiteX7" fmla="*/ 8167 w 10000"/>
                  <a:gd name="connsiteY7" fmla="*/ 9718 h 10000"/>
                  <a:gd name="connsiteX8" fmla="*/ 10000 w 10000"/>
                  <a:gd name="connsiteY8" fmla="*/ 9437 h 10000"/>
                  <a:gd name="connsiteX9" fmla="*/ 10000 w 10000"/>
                  <a:gd name="connsiteY9" fmla="*/ 5352 h 10000"/>
                  <a:gd name="connsiteX10" fmla="*/ 9167 w 10000"/>
                  <a:gd name="connsiteY10" fmla="*/ 1690 h 10000"/>
                  <a:gd name="connsiteX11" fmla="*/ 6583 w 10000"/>
                  <a:gd name="connsiteY11" fmla="*/ 0 h 10000"/>
                  <a:gd name="connsiteX12" fmla="*/ 6583 w 10000"/>
                  <a:gd name="connsiteY12" fmla="*/ 0 h 10000"/>
                  <a:gd name="connsiteX13" fmla="*/ 6500 w 10000"/>
                  <a:gd name="connsiteY13" fmla="*/ 0 h 10000"/>
                  <a:gd name="connsiteX14" fmla="*/ 5750 w 10000"/>
                  <a:gd name="connsiteY14" fmla="*/ 6338 h 10000"/>
                  <a:gd name="connsiteX15" fmla="*/ 5333 w 10000"/>
                  <a:gd name="connsiteY15" fmla="*/ 2113 h 10000"/>
                  <a:gd name="connsiteX16" fmla="*/ 5583 w 10000"/>
                  <a:gd name="connsiteY16" fmla="*/ 986 h 10000"/>
                  <a:gd name="connsiteX17" fmla="*/ 5167 w 10000"/>
                  <a:gd name="connsiteY17" fmla="*/ 423 h 10000"/>
                  <a:gd name="connsiteX18" fmla="*/ 5000 w 10000"/>
                  <a:gd name="connsiteY18" fmla="*/ 423 h 10000"/>
                  <a:gd name="connsiteX19" fmla="*/ 5000 w 10000"/>
                  <a:gd name="connsiteY19" fmla="*/ 423 h 10000"/>
                  <a:gd name="connsiteX20" fmla="*/ 4833 w 10000"/>
                  <a:gd name="connsiteY20" fmla="*/ 423 h 10000"/>
                  <a:gd name="connsiteX21" fmla="*/ 4417 w 10000"/>
                  <a:gd name="connsiteY21" fmla="*/ 986 h 10000"/>
                  <a:gd name="connsiteX22" fmla="*/ 4667 w 10000"/>
                  <a:gd name="connsiteY22" fmla="*/ 2113 h 10000"/>
                  <a:gd name="connsiteX23" fmla="*/ 4250 w 10000"/>
                  <a:gd name="connsiteY23" fmla="*/ 6338 h 10000"/>
                  <a:gd name="connsiteX24" fmla="*/ 3500 w 10000"/>
                  <a:gd name="connsiteY24" fmla="*/ 0 h 10000"/>
                  <a:gd name="connsiteX25" fmla="*/ 3417 w 10000"/>
                  <a:gd name="connsiteY25" fmla="*/ 0 h 10000"/>
                  <a:gd name="connsiteX26" fmla="*/ 3417 w 10000"/>
                  <a:gd name="connsiteY26" fmla="*/ 0 h 10000"/>
                  <a:gd name="connsiteX27" fmla="*/ 833 w 10000"/>
                  <a:gd name="connsiteY27" fmla="*/ 1690 h 10000"/>
                  <a:gd name="connsiteX28" fmla="*/ 0 w 10000"/>
                  <a:gd name="connsiteY28" fmla="*/ 5352 h 10000"/>
                  <a:gd name="connsiteX29" fmla="*/ 1750 w 10000"/>
                  <a:gd name="connsiteY29" fmla="*/ 6338 h 10000"/>
                  <a:gd name="connsiteX0" fmla="*/ 1750 w 10000"/>
                  <a:gd name="connsiteY0" fmla="*/ 6338 h 10000"/>
                  <a:gd name="connsiteX1" fmla="*/ 2000 w 10000"/>
                  <a:gd name="connsiteY1" fmla="*/ 5070 h 10000"/>
                  <a:gd name="connsiteX2" fmla="*/ 2000 w 10000"/>
                  <a:gd name="connsiteY2" fmla="*/ 9859 h 10000"/>
                  <a:gd name="connsiteX3" fmla="*/ 5000 w 10000"/>
                  <a:gd name="connsiteY3" fmla="*/ 10000 h 10000"/>
                  <a:gd name="connsiteX4" fmla="*/ 7917 w 10000"/>
                  <a:gd name="connsiteY4" fmla="*/ 9859 h 10000"/>
                  <a:gd name="connsiteX5" fmla="*/ 7917 w 10000"/>
                  <a:gd name="connsiteY5" fmla="*/ 5070 h 10000"/>
                  <a:gd name="connsiteX6" fmla="*/ 8167 w 10000"/>
                  <a:gd name="connsiteY6" fmla="*/ 6338 h 10000"/>
                  <a:gd name="connsiteX7" fmla="*/ 10000 w 10000"/>
                  <a:gd name="connsiteY7" fmla="*/ 9437 h 10000"/>
                  <a:gd name="connsiteX8" fmla="*/ 10000 w 10000"/>
                  <a:gd name="connsiteY8" fmla="*/ 5352 h 10000"/>
                  <a:gd name="connsiteX9" fmla="*/ 9167 w 10000"/>
                  <a:gd name="connsiteY9" fmla="*/ 1690 h 10000"/>
                  <a:gd name="connsiteX10" fmla="*/ 6583 w 10000"/>
                  <a:gd name="connsiteY10" fmla="*/ 0 h 10000"/>
                  <a:gd name="connsiteX11" fmla="*/ 6583 w 10000"/>
                  <a:gd name="connsiteY11" fmla="*/ 0 h 10000"/>
                  <a:gd name="connsiteX12" fmla="*/ 6500 w 10000"/>
                  <a:gd name="connsiteY12" fmla="*/ 0 h 10000"/>
                  <a:gd name="connsiteX13" fmla="*/ 5750 w 10000"/>
                  <a:gd name="connsiteY13" fmla="*/ 6338 h 10000"/>
                  <a:gd name="connsiteX14" fmla="*/ 5333 w 10000"/>
                  <a:gd name="connsiteY14" fmla="*/ 2113 h 10000"/>
                  <a:gd name="connsiteX15" fmla="*/ 5583 w 10000"/>
                  <a:gd name="connsiteY15" fmla="*/ 986 h 10000"/>
                  <a:gd name="connsiteX16" fmla="*/ 5167 w 10000"/>
                  <a:gd name="connsiteY16" fmla="*/ 423 h 10000"/>
                  <a:gd name="connsiteX17" fmla="*/ 5000 w 10000"/>
                  <a:gd name="connsiteY17" fmla="*/ 423 h 10000"/>
                  <a:gd name="connsiteX18" fmla="*/ 5000 w 10000"/>
                  <a:gd name="connsiteY18" fmla="*/ 423 h 10000"/>
                  <a:gd name="connsiteX19" fmla="*/ 4833 w 10000"/>
                  <a:gd name="connsiteY19" fmla="*/ 423 h 10000"/>
                  <a:gd name="connsiteX20" fmla="*/ 4417 w 10000"/>
                  <a:gd name="connsiteY20" fmla="*/ 986 h 10000"/>
                  <a:gd name="connsiteX21" fmla="*/ 4667 w 10000"/>
                  <a:gd name="connsiteY21" fmla="*/ 2113 h 10000"/>
                  <a:gd name="connsiteX22" fmla="*/ 4250 w 10000"/>
                  <a:gd name="connsiteY22" fmla="*/ 6338 h 10000"/>
                  <a:gd name="connsiteX23" fmla="*/ 3500 w 10000"/>
                  <a:gd name="connsiteY23" fmla="*/ 0 h 10000"/>
                  <a:gd name="connsiteX24" fmla="*/ 3417 w 10000"/>
                  <a:gd name="connsiteY24" fmla="*/ 0 h 10000"/>
                  <a:gd name="connsiteX25" fmla="*/ 3417 w 10000"/>
                  <a:gd name="connsiteY25" fmla="*/ 0 h 10000"/>
                  <a:gd name="connsiteX26" fmla="*/ 833 w 10000"/>
                  <a:gd name="connsiteY26" fmla="*/ 1690 h 10000"/>
                  <a:gd name="connsiteX27" fmla="*/ 0 w 10000"/>
                  <a:gd name="connsiteY27" fmla="*/ 5352 h 10000"/>
                  <a:gd name="connsiteX28" fmla="*/ 1750 w 10000"/>
                  <a:gd name="connsiteY28" fmla="*/ 6338 h 10000"/>
                  <a:gd name="connsiteX0" fmla="*/ 1750 w 10000"/>
                  <a:gd name="connsiteY0" fmla="*/ 6338 h 10000"/>
                  <a:gd name="connsiteX1" fmla="*/ 2000 w 10000"/>
                  <a:gd name="connsiteY1" fmla="*/ 5070 h 10000"/>
                  <a:gd name="connsiteX2" fmla="*/ 2000 w 10000"/>
                  <a:gd name="connsiteY2" fmla="*/ 9859 h 10000"/>
                  <a:gd name="connsiteX3" fmla="*/ 5000 w 10000"/>
                  <a:gd name="connsiteY3" fmla="*/ 10000 h 10000"/>
                  <a:gd name="connsiteX4" fmla="*/ 7917 w 10000"/>
                  <a:gd name="connsiteY4" fmla="*/ 9859 h 10000"/>
                  <a:gd name="connsiteX5" fmla="*/ 7917 w 10000"/>
                  <a:gd name="connsiteY5" fmla="*/ 5070 h 10000"/>
                  <a:gd name="connsiteX6" fmla="*/ 8167 w 10000"/>
                  <a:gd name="connsiteY6" fmla="*/ 6338 h 10000"/>
                  <a:gd name="connsiteX7" fmla="*/ 10000 w 10000"/>
                  <a:gd name="connsiteY7" fmla="*/ 5352 h 10000"/>
                  <a:gd name="connsiteX8" fmla="*/ 9167 w 10000"/>
                  <a:gd name="connsiteY8" fmla="*/ 1690 h 10000"/>
                  <a:gd name="connsiteX9" fmla="*/ 6583 w 10000"/>
                  <a:gd name="connsiteY9" fmla="*/ 0 h 10000"/>
                  <a:gd name="connsiteX10" fmla="*/ 6583 w 10000"/>
                  <a:gd name="connsiteY10" fmla="*/ 0 h 10000"/>
                  <a:gd name="connsiteX11" fmla="*/ 6500 w 10000"/>
                  <a:gd name="connsiteY11" fmla="*/ 0 h 10000"/>
                  <a:gd name="connsiteX12" fmla="*/ 5750 w 10000"/>
                  <a:gd name="connsiteY12" fmla="*/ 6338 h 10000"/>
                  <a:gd name="connsiteX13" fmla="*/ 5333 w 10000"/>
                  <a:gd name="connsiteY13" fmla="*/ 2113 h 10000"/>
                  <a:gd name="connsiteX14" fmla="*/ 5583 w 10000"/>
                  <a:gd name="connsiteY14" fmla="*/ 986 h 10000"/>
                  <a:gd name="connsiteX15" fmla="*/ 5167 w 10000"/>
                  <a:gd name="connsiteY15" fmla="*/ 423 h 10000"/>
                  <a:gd name="connsiteX16" fmla="*/ 5000 w 10000"/>
                  <a:gd name="connsiteY16" fmla="*/ 423 h 10000"/>
                  <a:gd name="connsiteX17" fmla="*/ 5000 w 10000"/>
                  <a:gd name="connsiteY17" fmla="*/ 423 h 10000"/>
                  <a:gd name="connsiteX18" fmla="*/ 4833 w 10000"/>
                  <a:gd name="connsiteY18" fmla="*/ 423 h 10000"/>
                  <a:gd name="connsiteX19" fmla="*/ 4417 w 10000"/>
                  <a:gd name="connsiteY19" fmla="*/ 986 h 10000"/>
                  <a:gd name="connsiteX20" fmla="*/ 4667 w 10000"/>
                  <a:gd name="connsiteY20" fmla="*/ 2113 h 10000"/>
                  <a:gd name="connsiteX21" fmla="*/ 4250 w 10000"/>
                  <a:gd name="connsiteY21" fmla="*/ 6338 h 10000"/>
                  <a:gd name="connsiteX22" fmla="*/ 3500 w 10000"/>
                  <a:gd name="connsiteY22" fmla="*/ 0 h 10000"/>
                  <a:gd name="connsiteX23" fmla="*/ 3417 w 10000"/>
                  <a:gd name="connsiteY23" fmla="*/ 0 h 10000"/>
                  <a:gd name="connsiteX24" fmla="*/ 3417 w 10000"/>
                  <a:gd name="connsiteY24" fmla="*/ 0 h 10000"/>
                  <a:gd name="connsiteX25" fmla="*/ 833 w 10000"/>
                  <a:gd name="connsiteY25" fmla="*/ 1690 h 10000"/>
                  <a:gd name="connsiteX26" fmla="*/ 0 w 10000"/>
                  <a:gd name="connsiteY26" fmla="*/ 5352 h 10000"/>
                  <a:gd name="connsiteX27" fmla="*/ 1750 w 10000"/>
                  <a:gd name="connsiteY27" fmla="*/ 6338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000" h="10000">
                    <a:moveTo>
                      <a:pt x="1750" y="6338"/>
                    </a:moveTo>
                    <a:cubicBezTo>
                      <a:pt x="1750" y="5775"/>
                      <a:pt x="1917" y="5352"/>
                      <a:pt x="2000" y="5070"/>
                    </a:cubicBezTo>
                    <a:lnTo>
                      <a:pt x="2000" y="9859"/>
                    </a:lnTo>
                    <a:cubicBezTo>
                      <a:pt x="2917" y="9859"/>
                      <a:pt x="4000" y="10000"/>
                      <a:pt x="5000" y="10000"/>
                    </a:cubicBezTo>
                    <a:cubicBezTo>
                      <a:pt x="6000" y="10000"/>
                      <a:pt x="7083" y="9859"/>
                      <a:pt x="7917" y="9859"/>
                    </a:cubicBezTo>
                    <a:lnTo>
                      <a:pt x="7917" y="5070"/>
                    </a:lnTo>
                    <a:cubicBezTo>
                      <a:pt x="8083" y="5352"/>
                      <a:pt x="8167" y="5775"/>
                      <a:pt x="8167" y="6338"/>
                    </a:cubicBezTo>
                    <a:lnTo>
                      <a:pt x="10000" y="5352"/>
                    </a:lnTo>
                    <a:cubicBezTo>
                      <a:pt x="9833" y="2817"/>
                      <a:pt x="9417" y="2113"/>
                      <a:pt x="9167" y="1690"/>
                    </a:cubicBezTo>
                    <a:cubicBezTo>
                      <a:pt x="8417" y="986"/>
                      <a:pt x="7083" y="282"/>
                      <a:pt x="6583" y="0"/>
                    </a:cubicBezTo>
                    <a:lnTo>
                      <a:pt x="6583" y="0"/>
                    </a:lnTo>
                    <a:lnTo>
                      <a:pt x="6500" y="0"/>
                    </a:lnTo>
                    <a:cubicBezTo>
                      <a:pt x="6500" y="845"/>
                      <a:pt x="5750" y="6338"/>
                      <a:pt x="5750" y="6338"/>
                    </a:cubicBezTo>
                    <a:lnTo>
                      <a:pt x="5333" y="2113"/>
                    </a:lnTo>
                    <a:cubicBezTo>
                      <a:pt x="5333" y="1972"/>
                      <a:pt x="5583" y="986"/>
                      <a:pt x="5583" y="986"/>
                    </a:cubicBezTo>
                    <a:lnTo>
                      <a:pt x="5167" y="423"/>
                    </a:lnTo>
                    <a:lnTo>
                      <a:pt x="5000" y="423"/>
                    </a:lnTo>
                    <a:lnTo>
                      <a:pt x="5000" y="423"/>
                    </a:lnTo>
                    <a:lnTo>
                      <a:pt x="4833" y="423"/>
                    </a:lnTo>
                    <a:lnTo>
                      <a:pt x="4417" y="986"/>
                    </a:lnTo>
                    <a:cubicBezTo>
                      <a:pt x="4500" y="1362"/>
                      <a:pt x="4584" y="1737"/>
                      <a:pt x="4667" y="2113"/>
                    </a:cubicBezTo>
                    <a:lnTo>
                      <a:pt x="4250" y="6338"/>
                    </a:lnTo>
                    <a:cubicBezTo>
                      <a:pt x="4250" y="6338"/>
                      <a:pt x="3500" y="845"/>
                      <a:pt x="3500" y="0"/>
                    </a:cubicBezTo>
                    <a:lnTo>
                      <a:pt x="3417" y="0"/>
                    </a:lnTo>
                    <a:lnTo>
                      <a:pt x="3417" y="0"/>
                    </a:lnTo>
                    <a:cubicBezTo>
                      <a:pt x="2917" y="282"/>
                      <a:pt x="1500" y="986"/>
                      <a:pt x="833" y="1690"/>
                    </a:cubicBezTo>
                    <a:cubicBezTo>
                      <a:pt x="583" y="2113"/>
                      <a:pt x="167" y="2817"/>
                      <a:pt x="0" y="5352"/>
                    </a:cubicBezTo>
                    <a:lnTo>
                      <a:pt x="1750" y="633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grpSp>
      <p:sp>
        <p:nvSpPr>
          <p:cNvPr id="86" name="object 13"/>
          <p:cNvSpPr txBox="1"/>
          <p:nvPr/>
        </p:nvSpPr>
        <p:spPr>
          <a:xfrm>
            <a:off x="1859570" y="3957329"/>
            <a:ext cx="1423370" cy="246221"/>
          </a:xfrm>
          <a:prstGeom prst="rect">
            <a:avLst/>
          </a:prstGeom>
        </p:spPr>
        <p:txBody>
          <a:bodyPr vert="horz" wrap="square" lIns="0" tIns="0" rIns="0" bIns="0" rtlCol="0">
            <a:spAutoFit/>
          </a:bodyPr>
          <a:lstStyle/>
          <a:p>
            <a:pPr marL="12700" marR="5080" indent="-2540" algn="ctr"/>
            <a:r>
              <a:rPr lang="en-US" sz="1600" spc="-5" dirty="0" smtClean="0">
                <a:latin typeface="+mj-lt"/>
                <a:cs typeface="Univers for KPMG"/>
              </a:rPr>
              <a:t>Customer Data</a:t>
            </a:r>
            <a:endParaRPr lang="en-US" sz="1600" spc="-5" dirty="0">
              <a:latin typeface="+mj-lt"/>
              <a:cs typeface="Univers for KPMG"/>
            </a:endParaRPr>
          </a:p>
        </p:txBody>
      </p:sp>
      <p:sp>
        <p:nvSpPr>
          <p:cNvPr id="87" name="object 13"/>
          <p:cNvSpPr txBox="1"/>
          <p:nvPr/>
        </p:nvSpPr>
        <p:spPr>
          <a:xfrm>
            <a:off x="4886826" y="3957329"/>
            <a:ext cx="1423370" cy="492443"/>
          </a:xfrm>
          <a:prstGeom prst="rect">
            <a:avLst/>
          </a:prstGeom>
        </p:spPr>
        <p:txBody>
          <a:bodyPr vert="horz" wrap="square" lIns="0" tIns="0" rIns="0" bIns="0" rtlCol="0">
            <a:spAutoFit/>
          </a:bodyPr>
          <a:lstStyle/>
          <a:p>
            <a:pPr marL="12700" marR="5080" indent="-2540" algn="ctr"/>
            <a:r>
              <a:rPr lang="en-US" sz="1600" spc="-5" dirty="0" smtClean="0">
                <a:latin typeface="+mj-lt"/>
                <a:cs typeface="Univers for KPMG"/>
              </a:rPr>
              <a:t>Government Data</a:t>
            </a:r>
            <a:endParaRPr lang="en-US" sz="1600" spc="-5" dirty="0">
              <a:latin typeface="+mj-lt"/>
              <a:cs typeface="Univers for KPMG"/>
            </a:endParaRPr>
          </a:p>
        </p:txBody>
      </p:sp>
      <p:sp>
        <p:nvSpPr>
          <p:cNvPr id="88" name="object 13"/>
          <p:cNvSpPr txBox="1"/>
          <p:nvPr/>
        </p:nvSpPr>
        <p:spPr>
          <a:xfrm>
            <a:off x="8572035" y="3957329"/>
            <a:ext cx="1423370" cy="984885"/>
          </a:xfrm>
          <a:prstGeom prst="rect">
            <a:avLst/>
          </a:prstGeom>
        </p:spPr>
        <p:txBody>
          <a:bodyPr vert="horz" wrap="square" lIns="0" tIns="0" rIns="0" bIns="0" rtlCol="0">
            <a:spAutoFit/>
          </a:bodyPr>
          <a:lstStyle/>
          <a:p>
            <a:pPr marL="12700" marR="5080" indent="-2540" algn="ctr"/>
            <a:r>
              <a:rPr lang="en-US" sz="1600" spc="-5" dirty="0" smtClean="0">
                <a:latin typeface="+mj-lt"/>
                <a:cs typeface="Univers for KPMG"/>
              </a:rPr>
              <a:t>DBS Home Connect; a resource for home buyers</a:t>
            </a:r>
            <a:endParaRPr lang="en-US" sz="1600" spc="-5" dirty="0">
              <a:latin typeface="+mj-lt"/>
              <a:cs typeface="Univers for KPMG"/>
            </a:endParaRPr>
          </a:p>
        </p:txBody>
      </p:sp>
      <p:pic>
        <p:nvPicPr>
          <p:cNvPr id="89" name="Picture 88"/>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027342" y="1369727"/>
            <a:ext cx="1560129" cy="557126"/>
          </a:xfrm>
          <a:prstGeom prst="rect">
            <a:avLst/>
          </a:prstGeom>
        </p:spPr>
      </p:pic>
      <p:sp>
        <p:nvSpPr>
          <p:cNvPr id="55" name="Rectangle 54">
            <a:hlinkClick r:id="rId4" action="ppaction://hlinksldjump"/>
          </p:cNvPr>
          <p:cNvSpPr/>
          <p:nvPr/>
        </p:nvSpPr>
        <p:spPr>
          <a:xfrm>
            <a:off x="10984872" y="6479716"/>
            <a:ext cx="731520" cy="381939"/>
          </a:xfrm>
          <a:prstGeom prst="rect">
            <a:avLst/>
          </a:prstGeom>
          <a:solidFill>
            <a:srgbClr val="EAAA00"/>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b="1" dirty="0" smtClean="0">
                <a:solidFill>
                  <a:schemeClr val="tx1"/>
                </a:solidFill>
              </a:rPr>
              <a:t>Back</a:t>
            </a:r>
            <a:endParaRPr lang="en-GB" b="1" dirty="0">
              <a:solidFill>
                <a:schemeClr val="tx1"/>
              </a:solidFill>
            </a:endParaRPr>
          </a:p>
        </p:txBody>
      </p:sp>
    </p:spTree>
    <p:extLst>
      <p:ext uri="{BB962C8B-B14F-4D97-AF65-F5344CB8AC3E}">
        <p14:creationId xmlns:p14="http://schemas.microsoft.com/office/powerpoint/2010/main" val="38716723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2"/>
          <p:cNvSpPr txBox="1">
            <a:spLocks/>
          </p:cNvSpPr>
          <p:nvPr/>
        </p:nvSpPr>
        <p:spPr>
          <a:xfrm>
            <a:off x="350680" y="204811"/>
            <a:ext cx="11440885" cy="538505"/>
          </a:xfrm>
          <a:prstGeom prst="rect">
            <a:avLst/>
          </a:prstGeom>
        </p:spPr>
        <p:txBody>
          <a:bodyPr lIns="0" rIns="0"/>
          <a:lstStyle>
            <a:lvl1pPr algn="l" defTabSz="890789" rtl="0" eaLnBrk="1" latinLnBrk="0" hangingPunct="1">
              <a:lnSpc>
                <a:spcPct val="70000"/>
              </a:lnSpc>
              <a:spcBef>
                <a:spcPct val="0"/>
              </a:spcBef>
              <a:buNone/>
              <a:defRPr kumimoji="0" lang="en-GB" sz="4400" b="0" i="0" u="none" strike="noStrike" kern="1200" cap="none" spc="0" normalizeH="0" baseline="0" noProof="0">
                <a:ln>
                  <a:noFill/>
                </a:ln>
                <a:solidFill>
                  <a:srgbClr val="00338D"/>
                </a:solidFill>
                <a:effectLst/>
                <a:uLnTx/>
                <a:uFillTx/>
                <a:latin typeface="KPMG Extralight" panose="020B0303030202040204" pitchFamily="34" charset="0"/>
                <a:ea typeface="+mj-ea"/>
                <a:cs typeface="+mj-cs"/>
              </a:defRPr>
            </a:lvl1pPr>
            <a:lvl2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2pPr>
            <a:lvl3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3pPr>
            <a:lvl4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4pPr>
            <a:lvl5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5pPr>
            <a:lvl6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6pPr>
            <a:lvl7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7pPr>
            <a:lvl8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8pPr>
            <a:lvl9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9pPr>
          </a:lstStyle>
          <a:p>
            <a:r>
              <a:rPr lang="en-US" dirty="0" smtClean="0"/>
              <a:t>Technology Enablement – Data and Analytics</a:t>
            </a:r>
            <a:endParaRPr lang="en-US" dirty="0"/>
          </a:p>
        </p:txBody>
      </p:sp>
      <p:sp>
        <p:nvSpPr>
          <p:cNvPr id="34" name="Rectangle 33"/>
          <p:cNvSpPr/>
          <p:nvPr/>
        </p:nvSpPr>
        <p:spPr>
          <a:xfrm>
            <a:off x="-1121914" y="1218333"/>
            <a:ext cx="457200" cy="457200"/>
          </a:xfrm>
          <a:prstGeom prst="rect">
            <a:avLst/>
          </a:prstGeom>
          <a:solidFill>
            <a:srgbClr val="00338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latin typeface="Univers for KPMG" panose="020B0603020202020204" pitchFamily="34" charset="0"/>
              <a:cs typeface="Univers for KPMG Cond"/>
            </a:endParaRPr>
          </a:p>
        </p:txBody>
      </p:sp>
      <p:sp>
        <p:nvSpPr>
          <p:cNvPr id="35" name="Rectangle 34"/>
          <p:cNvSpPr/>
          <p:nvPr/>
        </p:nvSpPr>
        <p:spPr>
          <a:xfrm>
            <a:off x="-574263" y="1218333"/>
            <a:ext cx="457200" cy="457200"/>
          </a:xfrm>
          <a:prstGeom prst="rect">
            <a:avLst/>
          </a:prstGeom>
          <a:solidFill>
            <a:srgbClr val="005EB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latin typeface="Univers for KPMG" panose="020B0603020202020204" pitchFamily="34" charset="0"/>
              <a:cs typeface="Univers for KPMG Cond"/>
            </a:endParaRPr>
          </a:p>
        </p:txBody>
      </p:sp>
      <p:sp>
        <p:nvSpPr>
          <p:cNvPr id="36" name="Rectangle 35"/>
          <p:cNvSpPr/>
          <p:nvPr/>
        </p:nvSpPr>
        <p:spPr>
          <a:xfrm>
            <a:off x="-1121914" y="1750967"/>
            <a:ext cx="457200" cy="457200"/>
          </a:xfrm>
          <a:prstGeom prst="rect">
            <a:avLst/>
          </a:prstGeom>
          <a:solidFill>
            <a:srgbClr val="0091D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latin typeface="Univers for KPMG" panose="020B0603020202020204" pitchFamily="34" charset="0"/>
              <a:cs typeface="Univers for KPMG Cond"/>
            </a:endParaRPr>
          </a:p>
        </p:txBody>
      </p:sp>
      <p:sp>
        <p:nvSpPr>
          <p:cNvPr id="37" name="Rectangle 36"/>
          <p:cNvSpPr/>
          <p:nvPr/>
        </p:nvSpPr>
        <p:spPr>
          <a:xfrm>
            <a:off x="-568071" y="1750967"/>
            <a:ext cx="457200" cy="457200"/>
          </a:xfrm>
          <a:prstGeom prst="rect">
            <a:avLst/>
          </a:prstGeom>
          <a:solidFill>
            <a:srgbClr val="48369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latin typeface="Univers for KPMG" panose="020B0603020202020204" pitchFamily="34" charset="0"/>
              <a:cs typeface="Univers for KPMG Cond"/>
            </a:endParaRPr>
          </a:p>
        </p:txBody>
      </p:sp>
      <p:sp>
        <p:nvSpPr>
          <p:cNvPr id="38" name="Rectangle 37"/>
          <p:cNvSpPr/>
          <p:nvPr/>
        </p:nvSpPr>
        <p:spPr>
          <a:xfrm>
            <a:off x="-1121914" y="2283601"/>
            <a:ext cx="457200" cy="457200"/>
          </a:xfrm>
          <a:prstGeom prst="rect">
            <a:avLst/>
          </a:prstGeom>
          <a:solidFill>
            <a:srgbClr val="470A6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latin typeface="Univers for KPMG" panose="020B0603020202020204" pitchFamily="34" charset="0"/>
              <a:cs typeface="Univers for KPMG Cond"/>
            </a:endParaRPr>
          </a:p>
        </p:txBody>
      </p:sp>
      <p:sp>
        <p:nvSpPr>
          <p:cNvPr id="39" name="Rectangle 38"/>
          <p:cNvSpPr/>
          <p:nvPr/>
        </p:nvSpPr>
        <p:spPr>
          <a:xfrm>
            <a:off x="-574263" y="2283601"/>
            <a:ext cx="457200" cy="457200"/>
          </a:xfrm>
          <a:prstGeom prst="rect">
            <a:avLst/>
          </a:prstGeom>
          <a:solidFill>
            <a:srgbClr val="6D207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latin typeface="Univers for KPMG" panose="020B0603020202020204" pitchFamily="34" charset="0"/>
              <a:cs typeface="Univers for KPMG Cond"/>
            </a:endParaRPr>
          </a:p>
        </p:txBody>
      </p:sp>
      <p:sp>
        <p:nvSpPr>
          <p:cNvPr id="40" name="Rectangle 39"/>
          <p:cNvSpPr/>
          <p:nvPr/>
        </p:nvSpPr>
        <p:spPr>
          <a:xfrm>
            <a:off x="-1121914" y="2816235"/>
            <a:ext cx="457200" cy="457200"/>
          </a:xfrm>
          <a:prstGeom prst="rect">
            <a:avLst/>
          </a:prstGeom>
          <a:solidFill>
            <a:srgbClr val="00A3A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latin typeface="Univers for KPMG" panose="020B0603020202020204" pitchFamily="34" charset="0"/>
              <a:cs typeface="Univers for KPMG Cond"/>
            </a:endParaRPr>
          </a:p>
        </p:txBody>
      </p:sp>
      <p:sp>
        <p:nvSpPr>
          <p:cNvPr id="41" name="Rectangle 40"/>
          <p:cNvSpPr/>
          <p:nvPr/>
        </p:nvSpPr>
        <p:spPr>
          <a:xfrm>
            <a:off x="-574263" y="2816235"/>
            <a:ext cx="457200" cy="457200"/>
          </a:xfrm>
          <a:prstGeom prst="rect">
            <a:avLst/>
          </a:prstGeom>
          <a:solidFill>
            <a:srgbClr val="009A4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latin typeface="Univers for KPMG" panose="020B0603020202020204" pitchFamily="34" charset="0"/>
              <a:cs typeface="Univers for KPMG Cond"/>
            </a:endParaRPr>
          </a:p>
        </p:txBody>
      </p:sp>
      <p:sp>
        <p:nvSpPr>
          <p:cNvPr id="42" name="Rectangle 41"/>
          <p:cNvSpPr/>
          <p:nvPr/>
        </p:nvSpPr>
        <p:spPr>
          <a:xfrm>
            <a:off x="-1121914" y="3330104"/>
            <a:ext cx="457200" cy="457200"/>
          </a:xfrm>
          <a:prstGeom prst="rect">
            <a:avLst/>
          </a:prstGeom>
          <a:solidFill>
            <a:srgbClr val="43B02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latin typeface="Univers for KPMG" panose="020B0603020202020204" pitchFamily="34" charset="0"/>
              <a:cs typeface="Univers for KPMG Cond"/>
            </a:endParaRPr>
          </a:p>
        </p:txBody>
      </p:sp>
      <p:sp>
        <p:nvSpPr>
          <p:cNvPr id="43" name="Rectangle 42"/>
          <p:cNvSpPr/>
          <p:nvPr/>
        </p:nvSpPr>
        <p:spPr>
          <a:xfrm>
            <a:off x="-578173" y="3348869"/>
            <a:ext cx="457200" cy="457200"/>
          </a:xfrm>
          <a:prstGeom prst="rect">
            <a:avLst/>
          </a:prstGeom>
          <a:solidFill>
            <a:srgbClr val="EAAA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latin typeface="Univers for KPMG" panose="020B0603020202020204" pitchFamily="34" charset="0"/>
              <a:cs typeface="Univers for KPMG Cond"/>
            </a:endParaRPr>
          </a:p>
        </p:txBody>
      </p:sp>
      <p:sp>
        <p:nvSpPr>
          <p:cNvPr id="44" name="Rectangle 43"/>
          <p:cNvSpPr/>
          <p:nvPr/>
        </p:nvSpPr>
        <p:spPr>
          <a:xfrm>
            <a:off x="-1121914" y="3843973"/>
            <a:ext cx="457200" cy="457200"/>
          </a:xfrm>
          <a:prstGeom prst="rect">
            <a:avLst/>
          </a:prstGeom>
          <a:solidFill>
            <a:srgbClr val="F68D2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latin typeface="Univers for KPMG" panose="020B0603020202020204" pitchFamily="34" charset="0"/>
              <a:cs typeface="Univers for KPMG Cond"/>
            </a:endParaRPr>
          </a:p>
        </p:txBody>
      </p:sp>
      <p:sp>
        <p:nvSpPr>
          <p:cNvPr id="45" name="Rectangle 44"/>
          <p:cNvSpPr/>
          <p:nvPr/>
        </p:nvSpPr>
        <p:spPr>
          <a:xfrm>
            <a:off x="-578173" y="3843973"/>
            <a:ext cx="457200" cy="457200"/>
          </a:xfrm>
          <a:prstGeom prst="rect">
            <a:avLst/>
          </a:prstGeom>
          <a:solidFill>
            <a:srgbClr val="BC204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latin typeface="Univers for KPMG" panose="020B0603020202020204" pitchFamily="34" charset="0"/>
              <a:cs typeface="Univers for KPMG Cond"/>
            </a:endParaRPr>
          </a:p>
        </p:txBody>
      </p:sp>
      <p:sp>
        <p:nvSpPr>
          <p:cNvPr id="46" name="Rectangle 45"/>
          <p:cNvSpPr/>
          <p:nvPr/>
        </p:nvSpPr>
        <p:spPr>
          <a:xfrm>
            <a:off x="-1121914" y="4357842"/>
            <a:ext cx="457200" cy="457200"/>
          </a:xfrm>
          <a:prstGeom prst="rect">
            <a:avLst/>
          </a:prstGeom>
          <a:solidFill>
            <a:srgbClr val="C6007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latin typeface="Univers for KPMG" panose="020B0603020202020204" pitchFamily="34" charset="0"/>
              <a:cs typeface="Univers for KPMG Cond"/>
            </a:endParaRPr>
          </a:p>
        </p:txBody>
      </p:sp>
      <p:pic>
        <p:nvPicPr>
          <p:cNvPr id="55" name="Picture 54"/>
          <p:cNvPicPr>
            <a:picLocks noChangeAspect="1"/>
          </p:cNvPicPr>
          <p:nvPr/>
        </p:nvPicPr>
        <p:blipFill>
          <a:blip r:embed="rId2"/>
          <a:stretch>
            <a:fillRect/>
          </a:stretch>
        </p:blipFill>
        <p:spPr>
          <a:xfrm>
            <a:off x="2693657" y="1364371"/>
            <a:ext cx="6743641" cy="4383367"/>
          </a:xfrm>
          <a:prstGeom prst="rect">
            <a:avLst/>
          </a:prstGeom>
        </p:spPr>
      </p:pic>
      <p:sp>
        <p:nvSpPr>
          <p:cNvPr id="90" name="TextBox 89"/>
          <p:cNvSpPr txBox="1"/>
          <p:nvPr/>
        </p:nvSpPr>
        <p:spPr>
          <a:xfrm>
            <a:off x="606884" y="2613948"/>
            <a:ext cx="1951185" cy="430887"/>
          </a:xfrm>
          <a:prstGeom prst="rect">
            <a:avLst/>
          </a:prstGeom>
          <a:noFill/>
        </p:spPr>
        <p:txBody>
          <a:bodyPr wrap="square" lIns="0" tIns="0" rIns="0" bIns="0" rtlCol="0">
            <a:spAutoFit/>
          </a:bodyPr>
          <a:lstStyle/>
          <a:p>
            <a:r>
              <a:rPr lang="en-US" sz="1400" dirty="0" smtClean="0">
                <a:latin typeface="+mj-lt"/>
                <a:cs typeface="Arial" pitchFamily="34" charset="0"/>
              </a:rPr>
              <a:t>Internal data is collected in a structured format</a:t>
            </a:r>
            <a:endParaRPr lang="en-GB" sz="1400" dirty="0" smtClean="0">
              <a:latin typeface="+mj-lt"/>
              <a:cs typeface="Arial" pitchFamily="34" charset="0"/>
            </a:endParaRPr>
          </a:p>
        </p:txBody>
      </p:sp>
      <p:sp>
        <p:nvSpPr>
          <p:cNvPr id="91" name="TextBox 90"/>
          <p:cNvSpPr txBox="1"/>
          <p:nvPr/>
        </p:nvSpPr>
        <p:spPr>
          <a:xfrm>
            <a:off x="606884" y="4700023"/>
            <a:ext cx="1951185" cy="646331"/>
          </a:xfrm>
          <a:prstGeom prst="rect">
            <a:avLst/>
          </a:prstGeom>
          <a:noFill/>
        </p:spPr>
        <p:txBody>
          <a:bodyPr wrap="square" lIns="0" tIns="0" rIns="0" bIns="0" rtlCol="0">
            <a:spAutoFit/>
          </a:bodyPr>
          <a:lstStyle/>
          <a:p>
            <a:r>
              <a:rPr lang="en-US" sz="1400" dirty="0" smtClean="0">
                <a:latin typeface="+mj-lt"/>
                <a:cs typeface="Arial" pitchFamily="34" charset="0"/>
              </a:rPr>
              <a:t>External data is collected from external sources</a:t>
            </a:r>
            <a:endParaRPr lang="en-GB" sz="1400" dirty="0" smtClean="0">
              <a:latin typeface="+mj-lt"/>
              <a:cs typeface="Arial" pitchFamily="34" charset="0"/>
            </a:endParaRPr>
          </a:p>
        </p:txBody>
      </p:sp>
      <p:sp>
        <p:nvSpPr>
          <p:cNvPr id="92" name="TextBox 91"/>
          <p:cNvSpPr txBox="1"/>
          <p:nvPr/>
        </p:nvSpPr>
        <p:spPr>
          <a:xfrm>
            <a:off x="9572886" y="3330104"/>
            <a:ext cx="1951185" cy="1077218"/>
          </a:xfrm>
          <a:prstGeom prst="rect">
            <a:avLst/>
          </a:prstGeom>
          <a:noFill/>
        </p:spPr>
        <p:txBody>
          <a:bodyPr wrap="square" lIns="0" tIns="0" rIns="0" bIns="0" rtlCol="0">
            <a:spAutoFit/>
          </a:bodyPr>
          <a:lstStyle/>
          <a:p>
            <a:r>
              <a:rPr lang="en-US" sz="1400" dirty="0" smtClean="0">
                <a:latin typeface="+mj-lt"/>
                <a:cs typeface="Arial" pitchFamily="34" charset="0"/>
              </a:rPr>
              <a:t>Both the internal data and external data are collated and </a:t>
            </a:r>
            <a:r>
              <a:rPr lang="en-US" sz="1400" dirty="0" err="1" smtClean="0">
                <a:latin typeface="+mj-lt"/>
                <a:cs typeface="Arial" pitchFamily="34" charset="0"/>
              </a:rPr>
              <a:t>analysed</a:t>
            </a:r>
            <a:r>
              <a:rPr lang="en-US" sz="1400" dirty="0" smtClean="0">
                <a:latin typeface="+mj-lt"/>
                <a:cs typeface="Arial" pitchFamily="34" charset="0"/>
              </a:rPr>
              <a:t> to provide business intelligence reports</a:t>
            </a:r>
            <a:endParaRPr lang="en-GB" sz="1400" dirty="0" smtClean="0">
              <a:latin typeface="+mj-lt"/>
              <a:cs typeface="Arial" pitchFamily="34" charset="0"/>
            </a:endParaRPr>
          </a:p>
        </p:txBody>
      </p:sp>
      <p:cxnSp>
        <p:nvCxnSpPr>
          <p:cNvPr id="6" name="Straight Connector 5"/>
          <p:cNvCxnSpPr/>
          <p:nvPr/>
        </p:nvCxnSpPr>
        <p:spPr>
          <a:xfrm flipV="1">
            <a:off x="606884" y="2493030"/>
            <a:ext cx="195118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flipV="1">
            <a:off x="606884" y="5460516"/>
            <a:ext cx="195118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flipV="1">
            <a:off x="11591363" y="3268314"/>
            <a:ext cx="0" cy="118872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Rectangle 23">
            <a:hlinkClick r:id="rId3" action="ppaction://hlinksldjump"/>
          </p:cNvPr>
          <p:cNvSpPr/>
          <p:nvPr/>
        </p:nvSpPr>
        <p:spPr>
          <a:xfrm>
            <a:off x="10984872" y="6479716"/>
            <a:ext cx="731520" cy="381939"/>
          </a:xfrm>
          <a:prstGeom prst="rect">
            <a:avLst/>
          </a:prstGeom>
          <a:solidFill>
            <a:srgbClr val="EAAA00"/>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b="1" dirty="0" smtClean="0">
                <a:solidFill>
                  <a:schemeClr val="tx1"/>
                </a:solidFill>
              </a:rPr>
              <a:t>Back</a:t>
            </a:r>
            <a:endParaRPr lang="en-GB" b="1" dirty="0">
              <a:solidFill>
                <a:schemeClr val="tx1"/>
              </a:solidFill>
            </a:endParaRPr>
          </a:p>
        </p:txBody>
      </p:sp>
    </p:spTree>
    <p:extLst>
      <p:ext uri="{BB962C8B-B14F-4D97-AF65-F5344CB8AC3E}">
        <p14:creationId xmlns:p14="http://schemas.microsoft.com/office/powerpoint/2010/main" val="40989713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2"/>
          <p:cNvSpPr txBox="1">
            <a:spLocks/>
          </p:cNvSpPr>
          <p:nvPr/>
        </p:nvSpPr>
        <p:spPr>
          <a:xfrm>
            <a:off x="350680" y="204811"/>
            <a:ext cx="11440885" cy="538505"/>
          </a:xfrm>
          <a:prstGeom prst="rect">
            <a:avLst/>
          </a:prstGeom>
        </p:spPr>
        <p:txBody>
          <a:bodyPr lIns="0" rIns="0"/>
          <a:lstStyle>
            <a:lvl1pPr algn="l" defTabSz="890789" rtl="0" eaLnBrk="1" latinLnBrk="0" hangingPunct="1">
              <a:lnSpc>
                <a:spcPct val="70000"/>
              </a:lnSpc>
              <a:spcBef>
                <a:spcPct val="0"/>
              </a:spcBef>
              <a:buNone/>
              <a:defRPr kumimoji="0" lang="en-GB" sz="4400" b="0" i="0" u="none" strike="noStrike" kern="1200" cap="none" spc="0" normalizeH="0" baseline="0" noProof="0">
                <a:ln>
                  <a:noFill/>
                </a:ln>
                <a:solidFill>
                  <a:srgbClr val="00338D"/>
                </a:solidFill>
                <a:effectLst/>
                <a:uLnTx/>
                <a:uFillTx/>
                <a:latin typeface="KPMG Extralight" panose="020B0303030202040204" pitchFamily="34" charset="0"/>
                <a:ea typeface="+mj-ea"/>
                <a:cs typeface="+mj-cs"/>
              </a:defRPr>
            </a:lvl1pPr>
            <a:lvl2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2pPr>
            <a:lvl3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3pPr>
            <a:lvl4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4pPr>
            <a:lvl5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5pPr>
            <a:lvl6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6pPr>
            <a:lvl7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7pPr>
            <a:lvl8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8pPr>
            <a:lvl9pPr eaLnBrk="1" hangingPunct="1">
              <a:defRPr kumimoji="0" lang="en-GB" sz="1754" b="1" i="0" u="none" strike="noStrike" kern="1200" cap="none" spc="0" normalizeH="0" baseline="0" noProof="0" dirty="0">
                <a:ln>
                  <a:noFill/>
                </a:ln>
                <a:solidFill>
                  <a:schemeClr val="bg1"/>
                </a:solidFill>
                <a:effectLst/>
                <a:uLnTx/>
                <a:uFillTx/>
                <a:latin typeface="Arial"/>
                <a:ea typeface="+mj-ea"/>
                <a:cs typeface="+mj-cs"/>
              </a:defRPr>
            </a:lvl9pPr>
          </a:lstStyle>
          <a:p>
            <a:r>
              <a:rPr lang="en-US" dirty="0" smtClean="0"/>
              <a:t>Technology Enablement – User Experience</a:t>
            </a:r>
            <a:endParaRPr lang="en-US" dirty="0"/>
          </a:p>
        </p:txBody>
      </p:sp>
      <p:sp>
        <p:nvSpPr>
          <p:cNvPr id="34" name="Rectangle 33"/>
          <p:cNvSpPr/>
          <p:nvPr/>
        </p:nvSpPr>
        <p:spPr>
          <a:xfrm>
            <a:off x="-1121914" y="1218333"/>
            <a:ext cx="457200" cy="457200"/>
          </a:xfrm>
          <a:prstGeom prst="rect">
            <a:avLst/>
          </a:prstGeom>
          <a:solidFill>
            <a:srgbClr val="00338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latin typeface="Univers for KPMG" panose="020B0603020202020204" pitchFamily="34" charset="0"/>
              <a:cs typeface="Univers for KPMG Cond"/>
            </a:endParaRPr>
          </a:p>
        </p:txBody>
      </p:sp>
      <p:sp>
        <p:nvSpPr>
          <p:cNvPr id="35" name="Rectangle 34"/>
          <p:cNvSpPr/>
          <p:nvPr/>
        </p:nvSpPr>
        <p:spPr>
          <a:xfrm>
            <a:off x="-574263" y="1218333"/>
            <a:ext cx="457200" cy="457200"/>
          </a:xfrm>
          <a:prstGeom prst="rect">
            <a:avLst/>
          </a:prstGeom>
          <a:solidFill>
            <a:srgbClr val="005EB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latin typeface="Univers for KPMG" panose="020B0603020202020204" pitchFamily="34" charset="0"/>
              <a:cs typeface="Univers for KPMG Cond"/>
            </a:endParaRPr>
          </a:p>
        </p:txBody>
      </p:sp>
      <p:sp>
        <p:nvSpPr>
          <p:cNvPr id="36" name="Rectangle 35"/>
          <p:cNvSpPr/>
          <p:nvPr/>
        </p:nvSpPr>
        <p:spPr>
          <a:xfrm>
            <a:off x="-1121914" y="1750967"/>
            <a:ext cx="457200" cy="457200"/>
          </a:xfrm>
          <a:prstGeom prst="rect">
            <a:avLst/>
          </a:prstGeom>
          <a:solidFill>
            <a:srgbClr val="0091D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latin typeface="Univers for KPMG" panose="020B0603020202020204" pitchFamily="34" charset="0"/>
              <a:cs typeface="Univers for KPMG Cond"/>
            </a:endParaRPr>
          </a:p>
        </p:txBody>
      </p:sp>
      <p:sp>
        <p:nvSpPr>
          <p:cNvPr id="37" name="Rectangle 36"/>
          <p:cNvSpPr/>
          <p:nvPr/>
        </p:nvSpPr>
        <p:spPr>
          <a:xfrm>
            <a:off x="-568071" y="1750967"/>
            <a:ext cx="457200" cy="457200"/>
          </a:xfrm>
          <a:prstGeom prst="rect">
            <a:avLst/>
          </a:prstGeom>
          <a:solidFill>
            <a:srgbClr val="48369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latin typeface="Univers for KPMG" panose="020B0603020202020204" pitchFamily="34" charset="0"/>
              <a:cs typeface="Univers for KPMG Cond"/>
            </a:endParaRPr>
          </a:p>
        </p:txBody>
      </p:sp>
      <p:sp>
        <p:nvSpPr>
          <p:cNvPr id="38" name="Rectangle 37"/>
          <p:cNvSpPr/>
          <p:nvPr/>
        </p:nvSpPr>
        <p:spPr>
          <a:xfrm>
            <a:off x="-1121914" y="2283601"/>
            <a:ext cx="457200" cy="457200"/>
          </a:xfrm>
          <a:prstGeom prst="rect">
            <a:avLst/>
          </a:prstGeom>
          <a:solidFill>
            <a:srgbClr val="470A6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latin typeface="Univers for KPMG" panose="020B0603020202020204" pitchFamily="34" charset="0"/>
              <a:cs typeface="Univers for KPMG Cond"/>
            </a:endParaRPr>
          </a:p>
        </p:txBody>
      </p:sp>
      <p:sp>
        <p:nvSpPr>
          <p:cNvPr id="39" name="Rectangle 38"/>
          <p:cNvSpPr/>
          <p:nvPr/>
        </p:nvSpPr>
        <p:spPr>
          <a:xfrm>
            <a:off x="-574263" y="2283601"/>
            <a:ext cx="457200" cy="457200"/>
          </a:xfrm>
          <a:prstGeom prst="rect">
            <a:avLst/>
          </a:prstGeom>
          <a:solidFill>
            <a:srgbClr val="6D207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latin typeface="Univers for KPMG" panose="020B0603020202020204" pitchFamily="34" charset="0"/>
              <a:cs typeface="Univers for KPMG Cond"/>
            </a:endParaRPr>
          </a:p>
        </p:txBody>
      </p:sp>
      <p:sp>
        <p:nvSpPr>
          <p:cNvPr id="40" name="Rectangle 39"/>
          <p:cNvSpPr/>
          <p:nvPr/>
        </p:nvSpPr>
        <p:spPr>
          <a:xfrm>
            <a:off x="-1121914" y="2816235"/>
            <a:ext cx="457200" cy="457200"/>
          </a:xfrm>
          <a:prstGeom prst="rect">
            <a:avLst/>
          </a:prstGeom>
          <a:solidFill>
            <a:srgbClr val="00A3A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latin typeface="Univers for KPMG" panose="020B0603020202020204" pitchFamily="34" charset="0"/>
              <a:cs typeface="Univers for KPMG Cond"/>
            </a:endParaRPr>
          </a:p>
        </p:txBody>
      </p:sp>
      <p:sp>
        <p:nvSpPr>
          <p:cNvPr id="41" name="Rectangle 40"/>
          <p:cNvSpPr/>
          <p:nvPr/>
        </p:nvSpPr>
        <p:spPr>
          <a:xfrm>
            <a:off x="-574263" y="2816235"/>
            <a:ext cx="457200" cy="457200"/>
          </a:xfrm>
          <a:prstGeom prst="rect">
            <a:avLst/>
          </a:prstGeom>
          <a:solidFill>
            <a:srgbClr val="009A4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latin typeface="Univers for KPMG" panose="020B0603020202020204" pitchFamily="34" charset="0"/>
              <a:cs typeface="Univers for KPMG Cond"/>
            </a:endParaRPr>
          </a:p>
        </p:txBody>
      </p:sp>
      <p:sp>
        <p:nvSpPr>
          <p:cNvPr id="42" name="Rectangle 41"/>
          <p:cNvSpPr/>
          <p:nvPr/>
        </p:nvSpPr>
        <p:spPr>
          <a:xfrm>
            <a:off x="-1121914" y="3330104"/>
            <a:ext cx="457200" cy="457200"/>
          </a:xfrm>
          <a:prstGeom prst="rect">
            <a:avLst/>
          </a:prstGeom>
          <a:solidFill>
            <a:srgbClr val="43B02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latin typeface="Univers for KPMG" panose="020B0603020202020204" pitchFamily="34" charset="0"/>
              <a:cs typeface="Univers for KPMG Cond"/>
            </a:endParaRPr>
          </a:p>
        </p:txBody>
      </p:sp>
      <p:sp>
        <p:nvSpPr>
          <p:cNvPr id="43" name="Rectangle 42"/>
          <p:cNvSpPr/>
          <p:nvPr/>
        </p:nvSpPr>
        <p:spPr>
          <a:xfrm>
            <a:off x="-578173" y="3348869"/>
            <a:ext cx="457200" cy="457200"/>
          </a:xfrm>
          <a:prstGeom prst="rect">
            <a:avLst/>
          </a:prstGeom>
          <a:solidFill>
            <a:srgbClr val="EAAA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latin typeface="Univers for KPMG" panose="020B0603020202020204" pitchFamily="34" charset="0"/>
              <a:cs typeface="Univers for KPMG Cond"/>
            </a:endParaRPr>
          </a:p>
        </p:txBody>
      </p:sp>
      <p:sp>
        <p:nvSpPr>
          <p:cNvPr id="44" name="Rectangle 43"/>
          <p:cNvSpPr/>
          <p:nvPr/>
        </p:nvSpPr>
        <p:spPr>
          <a:xfrm>
            <a:off x="-1121914" y="3843973"/>
            <a:ext cx="457200" cy="457200"/>
          </a:xfrm>
          <a:prstGeom prst="rect">
            <a:avLst/>
          </a:prstGeom>
          <a:solidFill>
            <a:srgbClr val="F68D2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latin typeface="Univers for KPMG" panose="020B0603020202020204" pitchFamily="34" charset="0"/>
              <a:cs typeface="Univers for KPMG Cond"/>
            </a:endParaRPr>
          </a:p>
        </p:txBody>
      </p:sp>
      <p:sp>
        <p:nvSpPr>
          <p:cNvPr id="45" name="Rectangle 44"/>
          <p:cNvSpPr/>
          <p:nvPr/>
        </p:nvSpPr>
        <p:spPr>
          <a:xfrm>
            <a:off x="-578173" y="3843973"/>
            <a:ext cx="457200" cy="457200"/>
          </a:xfrm>
          <a:prstGeom prst="rect">
            <a:avLst/>
          </a:prstGeom>
          <a:solidFill>
            <a:srgbClr val="BC204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latin typeface="Univers for KPMG" panose="020B0603020202020204" pitchFamily="34" charset="0"/>
              <a:cs typeface="Univers for KPMG Cond"/>
            </a:endParaRPr>
          </a:p>
        </p:txBody>
      </p:sp>
      <p:sp>
        <p:nvSpPr>
          <p:cNvPr id="46" name="Rectangle 45"/>
          <p:cNvSpPr/>
          <p:nvPr/>
        </p:nvSpPr>
        <p:spPr>
          <a:xfrm>
            <a:off x="-1121914" y="4357842"/>
            <a:ext cx="457200" cy="457200"/>
          </a:xfrm>
          <a:prstGeom prst="rect">
            <a:avLst/>
          </a:prstGeom>
          <a:solidFill>
            <a:srgbClr val="C6007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latin typeface="Univers for KPMG" panose="020B0603020202020204" pitchFamily="34" charset="0"/>
              <a:cs typeface="Univers for KPMG Cond"/>
            </a:endParaRPr>
          </a:p>
        </p:txBody>
      </p:sp>
      <p:pic>
        <p:nvPicPr>
          <p:cNvPr id="24" name="Picture 2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265271" y="1140681"/>
            <a:ext cx="9611702" cy="5406584"/>
          </a:xfrm>
          <a:prstGeom prst="rect">
            <a:avLst/>
          </a:prstGeom>
        </p:spPr>
      </p:pic>
      <p:sp>
        <p:nvSpPr>
          <p:cNvPr id="25" name="TextBox 24"/>
          <p:cNvSpPr txBox="1"/>
          <p:nvPr/>
        </p:nvSpPr>
        <p:spPr>
          <a:xfrm>
            <a:off x="1525001" y="813324"/>
            <a:ext cx="9351971" cy="430887"/>
          </a:xfrm>
          <a:prstGeom prst="rect">
            <a:avLst/>
          </a:prstGeom>
          <a:solidFill>
            <a:srgbClr val="00A3A1"/>
          </a:solidFill>
        </p:spPr>
        <p:txBody>
          <a:bodyPr wrap="square" lIns="0" tIns="0" rIns="0" bIns="0" rtlCol="0">
            <a:spAutoFit/>
          </a:bodyPr>
          <a:lstStyle/>
          <a:p>
            <a:pPr algn="ctr"/>
            <a:r>
              <a:rPr lang="en-US" sz="1400" b="1" dirty="0" smtClean="0">
                <a:solidFill>
                  <a:schemeClr val="bg1"/>
                </a:solidFill>
                <a:latin typeface="+mj-lt"/>
                <a:cs typeface="Arial" pitchFamily="34" charset="0"/>
              </a:rPr>
              <a:t>A user experience team dedicated to research and design of great software for customers, investors and financial advisors was set up </a:t>
            </a:r>
            <a:endParaRPr lang="en-GB" sz="1400" b="1" dirty="0" smtClean="0">
              <a:solidFill>
                <a:schemeClr val="bg1"/>
              </a:solidFill>
              <a:latin typeface="+mj-lt"/>
              <a:cs typeface="Arial" pitchFamily="34" charset="0"/>
            </a:endParaRPr>
          </a:p>
        </p:txBody>
      </p:sp>
      <p:sp>
        <p:nvSpPr>
          <p:cNvPr id="2" name="Rectangle 1"/>
          <p:cNvSpPr/>
          <p:nvPr/>
        </p:nvSpPr>
        <p:spPr>
          <a:xfrm>
            <a:off x="1525001" y="1244211"/>
            <a:ext cx="9351971" cy="5206930"/>
          </a:xfrm>
          <a:prstGeom prst="rect">
            <a:avLst/>
          </a:prstGeom>
          <a:noFill/>
          <a:ln w="19050">
            <a:solidFill>
              <a:srgbClr val="EAAA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US"/>
          </a:p>
        </p:txBody>
      </p:sp>
      <p:sp>
        <p:nvSpPr>
          <p:cNvPr id="22" name="Rectangle 21">
            <a:hlinkClick r:id="rId3" action="ppaction://hlinksldjump"/>
          </p:cNvPr>
          <p:cNvSpPr/>
          <p:nvPr/>
        </p:nvSpPr>
        <p:spPr>
          <a:xfrm>
            <a:off x="10984872" y="6479716"/>
            <a:ext cx="731520" cy="381939"/>
          </a:xfrm>
          <a:prstGeom prst="rect">
            <a:avLst/>
          </a:prstGeom>
          <a:solidFill>
            <a:srgbClr val="EAAA00"/>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b="1" dirty="0" smtClean="0">
                <a:solidFill>
                  <a:schemeClr val="tx1"/>
                </a:solidFill>
              </a:rPr>
              <a:t>Back</a:t>
            </a:r>
            <a:endParaRPr lang="en-GB" b="1" dirty="0">
              <a:solidFill>
                <a:schemeClr val="tx1"/>
              </a:solidFill>
            </a:endParaRPr>
          </a:p>
        </p:txBody>
      </p:sp>
    </p:spTree>
    <p:extLst>
      <p:ext uri="{BB962C8B-B14F-4D97-AF65-F5344CB8AC3E}">
        <p14:creationId xmlns:p14="http://schemas.microsoft.com/office/powerpoint/2010/main" val="7352726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baiTUaoQQ4SVrBBDJ0q8rg"/>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baiTUaoQQ4SVrBBDJ0q8rg"/>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C.uFfvH1TxKsKiwA8ltk3Q"/>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C.uFfvH1TxKsKiwA8ltk3Q"/>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C.uFfvH1TxKsKiwA8ltk3Q"/>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C.uFfvH1TxKsKiwA8ltk3Q"/>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C.uFfvH1TxKsKiwA8ltk3Q"/>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C.uFfvH1TxKsKiwA8ltk3Q"/>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C.uFfvH1TxKsKiwA8ltk3Q"/>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C.uFfvH1TxKsKiwA8ltk3Q"/>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C.uFfvH1TxKsKiwA8ltk3Q"/>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C.uFfvH1TxKsKiwA8ltk3Q"/>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C.uFfvH1TxKsKiwA8ltk3Q"/>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C.uFfvH1TxKsKiwA8ltk3Q"/>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tC.uFfvH1TxKsKiwA8ltk3Q"/>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C.uFfvH1TxKsKiwA8ltk3Q"/>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tC.uFfvH1TxKsKiwA8ltk3Q"/>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tC.uFfvH1TxKsKiwA8ltk3Q"/>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tC.uFfvH1TxKsKiwA8ltk3Q"/>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tC.uFfvH1TxKsKiwA8ltk3Q"/>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tC.uFfvH1TxKsKiwA8ltk3Q"/>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tC.uFfvH1TxKsKiwA8ltk3Q"/>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tC.uFfvH1TxKsKiwA8ltk3Q"/>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tC.uFfvH1TxKsKiwA8ltk3Q"/>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tC.uFfvH1TxKsKiwA8ltk3Q"/>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baiTUaoQQ4SVrBBDJ0q8rg"/>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1_130916 - A4 Landscape master (3mm bleed and 6mm crop marks)">
  <a:themeElements>
    <a:clrScheme name="KPMG Colours">
      <a:dk1>
        <a:srgbClr val="000000"/>
      </a:dk1>
      <a:lt1>
        <a:srgbClr val="FFFFFF"/>
      </a:lt1>
      <a:dk2>
        <a:srgbClr val="007C92"/>
      </a:dk2>
      <a:lt2>
        <a:srgbClr val="747678"/>
      </a:lt2>
      <a:accent1>
        <a:srgbClr val="8E258D"/>
      </a:accent1>
      <a:accent2>
        <a:srgbClr val="A79E70"/>
      </a:accent2>
      <a:accent3>
        <a:srgbClr val="7AB800"/>
      </a:accent3>
      <a:accent4>
        <a:srgbClr val="00338D"/>
      </a:accent4>
      <a:accent5>
        <a:srgbClr val="C84E00"/>
      </a:accent5>
      <a:accent6>
        <a:srgbClr val="EBB700"/>
      </a:accent6>
      <a:hlink>
        <a:srgbClr val="007C92"/>
      </a:hlink>
      <a:folHlink>
        <a:srgbClr val="8E258D"/>
      </a:folHlink>
    </a:clrScheme>
    <a:fontScheme name="FDM">
      <a:majorFont>
        <a:latin typeface="Univers 45 Light"/>
        <a:ea typeface=""/>
        <a:cs typeface=""/>
      </a:majorFont>
      <a:minorFont>
        <a:latin typeface="Univers 45 Light"/>
        <a:ea typeface=""/>
        <a:cs typeface=""/>
      </a:minorFont>
    </a:fontScheme>
    <a:fmtScheme name="KPMG Theme">
      <a:fillStyleLst>
        <a:solidFill>
          <a:schemeClr val="phClr"/>
        </a:solidFill>
        <a:solidFill>
          <a:schemeClr val="phClr">
            <a:tint val="0"/>
          </a:schemeClr>
        </a:solidFill>
        <a:solidFill>
          <a:schemeClr val="phClr"/>
        </a:solidFill>
      </a:fillStyleLst>
      <a:lnStyleLst>
        <a:ln w="6350" cap="rnd" cmpd="sng" algn="ctr">
          <a:solidFill>
            <a:schemeClr val="phClr"/>
          </a:solidFill>
          <a:prstDash val="solid"/>
        </a:ln>
        <a:ln w="12700" cap="rnd" cmpd="sng" algn="ctr">
          <a:solidFill>
            <a:schemeClr val="phClr"/>
          </a:solidFill>
          <a:prstDash val="solid"/>
        </a:ln>
        <a:ln w="19050" cap="rnd"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objectDefaults>
    <a:spDef>
      <a:spPr>
        <a:solidFill>
          <a:schemeClr val="tx2"/>
        </a:solidFill>
        <a:ln>
          <a:noFill/>
        </a:ln>
      </a:spPr>
      <a:bodyPr lIns="54000" tIns="54000" rIns="54000" bIns="54000"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rgbClr val="747678"/>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a:defRPr sz="900" dirty="0">
            <a:latin typeface="Arial" pitchFamily="34" charset="0"/>
            <a:cs typeface="Arial" pitchFamily="34" charset="0"/>
          </a:defRPr>
        </a:defPPr>
      </a:lstStyle>
    </a:txDef>
  </a:objectDefaults>
  <a:extraClrSchemeLst>
    <a:extraClrScheme>
      <a:clrScheme name="KPMG Colours">
        <a:dk1>
          <a:srgbClr val="000000"/>
        </a:dk1>
        <a:lt1>
          <a:srgbClr val="FFFFFF"/>
        </a:lt1>
        <a:dk2>
          <a:srgbClr val="007C92"/>
        </a:dk2>
        <a:lt2>
          <a:srgbClr val="747678"/>
        </a:lt2>
        <a:accent1>
          <a:srgbClr val="8E258D"/>
        </a:accent1>
        <a:accent2>
          <a:srgbClr val="A79E70"/>
        </a:accent2>
        <a:accent3>
          <a:srgbClr val="7AB800"/>
        </a:accent3>
        <a:accent4>
          <a:srgbClr val="00338D"/>
        </a:accent4>
        <a:accent5>
          <a:srgbClr val="C84E00"/>
        </a:accent5>
        <a:accent6>
          <a:srgbClr val="EBB700"/>
        </a:accent6>
        <a:hlink>
          <a:srgbClr val="007C92"/>
        </a:hlink>
        <a:folHlink>
          <a:srgbClr val="8E258D"/>
        </a:folHlink>
      </a:clrScheme>
    </a:extraClrScheme>
  </a:extraClrSchemeLst>
  <a:custClrLst>
    <a:custClr name="Turquoise 100%">
      <a:srgbClr val="007C92"/>
    </a:custClr>
    <a:custClr name="Deep Purple 100%">
      <a:srgbClr val="8E258D"/>
    </a:custClr>
    <a:custClr name="Tan 100%">
      <a:srgbClr val="A79E70"/>
    </a:custClr>
    <a:custClr name="Bright Green 100%">
      <a:srgbClr val="7AB800"/>
    </a:custClr>
    <a:custClr name="Deep Blue 100%">
      <a:srgbClr val="00338D"/>
    </a:custClr>
    <a:custClr name="Orange 100%">
      <a:srgbClr val="C84E00"/>
    </a:custClr>
    <a:custClr name="Bright Yellow 100%">
      <a:srgbClr val="EBB700"/>
    </a:custClr>
    <a:custClr name="Powder Blue 100%">
      <a:srgbClr val="98C6EA"/>
    </a:custClr>
    <a:custClr name="Gray 100%">
      <a:srgbClr val="747678"/>
    </a:custClr>
    <a:custClr name="Red 100%">
      <a:srgbClr val="9E3039"/>
    </a:custClr>
    <a:custClr name="Turquoise 75%">
      <a:srgbClr val="409DAD"/>
    </a:custClr>
    <a:custClr name="Deep Purple 75%">
      <a:srgbClr val="AA5CAA"/>
    </a:custClr>
    <a:custClr name="Tan 75%">
      <a:srgbClr val="BDB694"/>
    </a:custClr>
    <a:custClr name="Bright Green 75%">
      <a:srgbClr val="9BCA40"/>
    </a:custClr>
    <a:custClr name="Deep Blue 75%">
      <a:srgbClr val="4066AA"/>
    </a:custClr>
    <a:custClr name="Orange 75%">
      <a:srgbClr val="D67A40"/>
    </a:custClr>
    <a:custClr name="Bright Yellow 75%">
      <a:srgbClr val="F0C940"/>
    </a:custClr>
    <a:custClr name="Powder Blue 75%">
      <a:srgbClr val="B2D4EF"/>
    </a:custClr>
    <a:custClr name="Gray 75%">
      <a:srgbClr val="97989A"/>
    </a:custClr>
    <a:custClr name="Red 75%">
      <a:srgbClr val="B6646B"/>
    </a:custClr>
    <a:custClr name="Turquoise 50%">
      <a:srgbClr val="80BEC9"/>
    </a:custClr>
    <a:custClr name="Deep Purple 50%">
      <a:srgbClr val="C792C6"/>
    </a:custClr>
    <a:custClr name="Tan 50%">
      <a:srgbClr val="D3CFB8"/>
    </a:custClr>
    <a:custClr name="Bright Green 50%">
      <a:srgbClr val="BDDC80"/>
    </a:custClr>
    <a:custClr name="Deep Blue 50%">
      <a:srgbClr val="8099C6"/>
    </a:custClr>
    <a:custClr name="Orange 50%">
      <a:srgbClr val="E3A780"/>
    </a:custClr>
    <a:custClr name="Bright Yellow 50%">
      <a:srgbClr val="F5DB7E"/>
    </a:custClr>
    <a:custClr name="Powder Blue 50%">
      <a:srgbClr val="CCE3F4"/>
    </a:custClr>
    <a:custClr name="Gray 50%">
      <a:srgbClr val="BABBBC"/>
    </a:custClr>
    <a:custClr name="Red 50%">
      <a:srgbClr val="CF989C"/>
    </a:custClr>
    <a:custClr name="Turquoise 25%">
      <a:srgbClr val="BFDEE4"/>
    </a:custClr>
    <a:custClr name="Deep Purple 25%">
      <a:srgbClr val="E3C9E3"/>
    </a:custClr>
    <a:custClr name="Tan 25%">
      <a:srgbClr val="E9E7DB"/>
    </a:custClr>
    <a:custClr name="Bright Green 25%">
      <a:srgbClr val="DEEDBF"/>
    </a:custClr>
    <a:custClr name="Deep Blue 25%">
      <a:srgbClr val="BFCCE3"/>
    </a:custClr>
    <a:custClr name="Orange 25%">
      <a:srgbClr val="F1D3BF"/>
    </a:custClr>
    <a:custClr name="Bright Yellow 25%">
      <a:srgbClr val="FAEDBF"/>
    </a:custClr>
    <a:custClr name="Powder Blue 25%">
      <a:srgbClr val="E5F1FA"/>
    </a:custClr>
    <a:custClr name="Gray 25%">
      <a:srgbClr val="DCDDDD"/>
    </a:custClr>
    <a:custClr name="Red 25%">
      <a:srgbClr val="E7CBCE"/>
    </a:custClr>
    <a:custClr name="Turquoise 10%">
      <a:srgbClr val="E5F2F4"/>
    </a:custClr>
    <a:custClr name="Deep Purple 10%">
      <a:srgbClr val="F3E9F3"/>
    </a:custClr>
    <a:custClr name="Tan 10%">
      <a:srgbClr val="F6F5F0"/>
    </a:custClr>
    <a:custClr name="Bright Green 10%">
      <a:srgbClr val="F1F8E5"/>
    </a:custClr>
    <a:custClr name="Deep Blue 10%">
      <a:srgbClr val="E5EAF3"/>
    </a:custClr>
    <a:custClr name="Orange 10%">
      <a:srgbClr val="F9EDE5"/>
    </a:custClr>
    <a:custClr name="Bright Yellow 10%">
      <a:srgbClr val="FDF8E5"/>
    </a:custClr>
    <a:custClr name="Powder Blue 10%">
      <a:srgbClr val="F4F9FD"/>
    </a:custClr>
    <a:custClr name="Gray 10%">
      <a:srgbClr val="F1F1F1"/>
    </a:custClr>
    <a:custClr name="Red 10%">
      <a:srgbClr val="F5EAEB"/>
    </a:custClr>
  </a:custClr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130916 - A4 Landscape master (3mm bleed and 6mm crop marks)">
  <a:themeElements>
    <a:clrScheme name="KPMG Colours">
      <a:dk1>
        <a:srgbClr val="000000"/>
      </a:dk1>
      <a:lt1>
        <a:srgbClr val="FFFFFF"/>
      </a:lt1>
      <a:dk2>
        <a:srgbClr val="007C92"/>
      </a:dk2>
      <a:lt2>
        <a:srgbClr val="747678"/>
      </a:lt2>
      <a:accent1>
        <a:srgbClr val="8E258D"/>
      </a:accent1>
      <a:accent2>
        <a:srgbClr val="A79E70"/>
      </a:accent2>
      <a:accent3>
        <a:srgbClr val="7AB800"/>
      </a:accent3>
      <a:accent4>
        <a:srgbClr val="00338D"/>
      </a:accent4>
      <a:accent5>
        <a:srgbClr val="C84E00"/>
      </a:accent5>
      <a:accent6>
        <a:srgbClr val="EBB700"/>
      </a:accent6>
      <a:hlink>
        <a:srgbClr val="007C92"/>
      </a:hlink>
      <a:folHlink>
        <a:srgbClr val="8E258D"/>
      </a:folHlink>
    </a:clrScheme>
    <a:fontScheme name="FDM">
      <a:majorFont>
        <a:latin typeface="Univers 45 Light"/>
        <a:ea typeface=""/>
        <a:cs typeface=""/>
      </a:majorFont>
      <a:minorFont>
        <a:latin typeface="Univers 45 Light"/>
        <a:ea typeface=""/>
        <a:cs typeface=""/>
      </a:minorFont>
    </a:fontScheme>
    <a:fmtScheme name="KPMG Theme">
      <a:fillStyleLst>
        <a:solidFill>
          <a:schemeClr val="phClr"/>
        </a:solidFill>
        <a:solidFill>
          <a:schemeClr val="phClr">
            <a:tint val="0"/>
          </a:schemeClr>
        </a:solidFill>
        <a:solidFill>
          <a:schemeClr val="phClr"/>
        </a:solidFill>
      </a:fillStyleLst>
      <a:lnStyleLst>
        <a:ln w="6350" cap="rnd" cmpd="sng" algn="ctr">
          <a:solidFill>
            <a:schemeClr val="phClr"/>
          </a:solidFill>
          <a:prstDash val="solid"/>
        </a:ln>
        <a:ln w="12700" cap="rnd" cmpd="sng" algn="ctr">
          <a:solidFill>
            <a:schemeClr val="phClr"/>
          </a:solidFill>
          <a:prstDash val="solid"/>
        </a:ln>
        <a:ln w="19050" cap="rnd"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objectDefaults>
    <a:spDef>
      <a:spPr>
        <a:solidFill>
          <a:schemeClr val="tx2"/>
        </a:solidFill>
        <a:ln>
          <a:noFill/>
        </a:ln>
      </a:spPr>
      <a:bodyPr lIns="54000" tIns="54000" rIns="54000" bIns="54000"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rgbClr val="747678"/>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a:defRPr sz="900" dirty="0">
            <a:latin typeface="Arial" pitchFamily="34" charset="0"/>
            <a:cs typeface="Arial" pitchFamily="34" charset="0"/>
          </a:defRPr>
        </a:defPPr>
      </a:lstStyle>
    </a:txDef>
  </a:objectDefaults>
  <a:extraClrSchemeLst>
    <a:extraClrScheme>
      <a:clrScheme name="KPMG Colours">
        <a:dk1>
          <a:srgbClr val="000000"/>
        </a:dk1>
        <a:lt1>
          <a:srgbClr val="FFFFFF"/>
        </a:lt1>
        <a:dk2>
          <a:srgbClr val="007C92"/>
        </a:dk2>
        <a:lt2>
          <a:srgbClr val="747678"/>
        </a:lt2>
        <a:accent1>
          <a:srgbClr val="8E258D"/>
        </a:accent1>
        <a:accent2>
          <a:srgbClr val="A79E70"/>
        </a:accent2>
        <a:accent3>
          <a:srgbClr val="7AB800"/>
        </a:accent3>
        <a:accent4>
          <a:srgbClr val="00338D"/>
        </a:accent4>
        <a:accent5>
          <a:srgbClr val="C84E00"/>
        </a:accent5>
        <a:accent6>
          <a:srgbClr val="EBB700"/>
        </a:accent6>
        <a:hlink>
          <a:srgbClr val="007C92"/>
        </a:hlink>
        <a:folHlink>
          <a:srgbClr val="8E258D"/>
        </a:folHlink>
      </a:clrScheme>
    </a:extraClrScheme>
  </a:extraClrSchemeLst>
  <a:custClrLst>
    <a:custClr name="Turquoise 100%">
      <a:srgbClr val="007C92"/>
    </a:custClr>
    <a:custClr name="Deep Purple 100%">
      <a:srgbClr val="8E258D"/>
    </a:custClr>
    <a:custClr name="Tan 100%">
      <a:srgbClr val="A79E70"/>
    </a:custClr>
    <a:custClr name="Bright Green 100%">
      <a:srgbClr val="7AB800"/>
    </a:custClr>
    <a:custClr name="Deep Blue 100%">
      <a:srgbClr val="00338D"/>
    </a:custClr>
    <a:custClr name="Orange 100%">
      <a:srgbClr val="C84E00"/>
    </a:custClr>
    <a:custClr name="Bright Yellow 100%">
      <a:srgbClr val="EBB700"/>
    </a:custClr>
    <a:custClr name="Powder Blue 100%">
      <a:srgbClr val="98C6EA"/>
    </a:custClr>
    <a:custClr name="Gray 100%">
      <a:srgbClr val="747678"/>
    </a:custClr>
    <a:custClr name="Red 100%">
      <a:srgbClr val="9E3039"/>
    </a:custClr>
    <a:custClr name="Turquoise 75%">
      <a:srgbClr val="409DAD"/>
    </a:custClr>
    <a:custClr name="Deep Purple 75%">
      <a:srgbClr val="AA5CAA"/>
    </a:custClr>
    <a:custClr name="Tan 75%">
      <a:srgbClr val="BDB694"/>
    </a:custClr>
    <a:custClr name="Bright Green 75%">
      <a:srgbClr val="9BCA40"/>
    </a:custClr>
    <a:custClr name="Deep Blue 75%">
      <a:srgbClr val="4066AA"/>
    </a:custClr>
    <a:custClr name="Orange 75%">
      <a:srgbClr val="D67A40"/>
    </a:custClr>
    <a:custClr name="Bright Yellow 75%">
      <a:srgbClr val="F0C940"/>
    </a:custClr>
    <a:custClr name="Powder Blue 75%">
      <a:srgbClr val="B2D4EF"/>
    </a:custClr>
    <a:custClr name="Gray 75%">
      <a:srgbClr val="97989A"/>
    </a:custClr>
    <a:custClr name="Red 75%">
      <a:srgbClr val="B6646B"/>
    </a:custClr>
    <a:custClr name="Turquoise 50%">
      <a:srgbClr val="80BEC9"/>
    </a:custClr>
    <a:custClr name="Deep Purple 50%">
      <a:srgbClr val="C792C6"/>
    </a:custClr>
    <a:custClr name="Tan 50%">
      <a:srgbClr val="D3CFB8"/>
    </a:custClr>
    <a:custClr name="Bright Green 50%">
      <a:srgbClr val="BDDC80"/>
    </a:custClr>
    <a:custClr name="Deep Blue 50%">
      <a:srgbClr val="8099C6"/>
    </a:custClr>
    <a:custClr name="Orange 50%">
      <a:srgbClr val="E3A780"/>
    </a:custClr>
    <a:custClr name="Bright Yellow 50%">
      <a:srgbClr val="F5DB7E"/>
    </a:custClr>
    <a:custClr name="Powder Blue 50%">
      <a:srgbClr val="CCE3F4"/>
    </a:custClr>
    <a:custClr name="Gray 50%">
      <a:srgbClr val="BABBBC"/>
    </a:custClr>
    <a:custClr name="Red 50%">
      <a:srgbClr val="CF989C"/>
    </a:custClr>
    <a:custClr name="Turquoise 25%">
      <a:srgbClr val="BFDEE4"/>
    </a:custClr>
    <a:custClr name="Deep Purple 25%">
      <a:srgbClr val="E3C9E3"/>
    </a:custClr>
    <a:custClr name="Tan 25%">
      <a:srgbClr val="E9E7DB"/>
    </a:custClr>
    <a:custClr name="Bright Green 25%">
      <a:srgbClr val="DEEDBF"/>
    </a:custClr>
    <a:custClr name="Deep Blue 25%">
      <a:srgbClr val="BFCCE3"/>
    </a:custClr>
    <a:custClr name="Orange 25%">
      <a:srgbClr val="F1D3BF"/>
    </a:custClr>
    <a:custClr name="Bright Yellow 25%">
      <a:srgbClr val="FAEDBF"/>
    </a:custClr>
    <a:custClr name="Powder Blue 25%">
      <a:srgbClr val="E5F1FA"/>
    </a:custClr>
    <a:custClr name="Gray 25%">
      <a:srgbClr val="DCDDDD"/>
    </a:custClr>
    <a:custClr name="Red 25%">
      <a:srgbClr val="E7CBCE"/>
    </a:custClr>
    <a:custClr name="Turquoise 10%">
      <a:srgbClr val="E5F2F4"/>
    </a:custClr>
    <a:custClr name="Deep Purple 10%">
      <a:srgbClr val="F3E9F3"/>
    </a:custClr>
    <a:custClr name="Tan 10%">
      <a:srgbClr val="F6F5F0"/>
    </a:custClr>
    <a:custClr name="Bright Green 10%">
      <a:srgbClr val="F1F8E5"/>
    </a:custClr>
    <a:custClr name="Deep Blue 10%">
      <a:srgbClr val="E5EAF3"/>
    </a:custClr>
    <a:custClr name="Orange 10%">
      <a:srgbClr val="F9EDE5"/>
    </a:custClr>
    <a:custClr name="Bright Yellow 10%">
      <a:srgbClr val="FDF8E5"/>
    </a:custClr>
    <a:custClr name="Powder Blue 10%">
      <a:srgbClr val="F4F9FD"/>
    </a:custClr>
    <a:custClr name="Gray 10%">
      <a:srgbClr val="F1F1F1"/>
    </a:custClr>
    <a:custClr name="Red 10%">
      <a:srgbClr val="F5EAEB"/>
    </a:custClr>
  </a:custClrLst>
</a:theme>
</file>

<file path=ppt/theme/theme3.xml><?xml version="1.0" encoding="utf-8"?>
<a:theme xmlns:a="http://schemas.openxmlformats.org/drawingml/2006/main" name="2_CREATE SCREEN">
  <a:themeElements>
    <a:clrScheme name="KPMG Colours">
      <a:dk1>
        <a:srgbClr val="000000"/>
      </a:dk1>
      <a:lt1>
        <a:srgbClr val="FFFFFF"/>
      </a:lt1>
      <a:dk2>
        <a:srgbClr val="007C92"/>
      </a:dk2>
      <a:lt2>
        <a:srgbClr val="747678"/>
      </a:lt2>
      <a:accent1>
        <a:srgbClr val="8E258D"/>
      </a:accent1>
      <a:accent2>
        <a:srgbClr val="A79E70"/>
      </a:accent2>
      <a:accent3>
        <a:srgbClr val="7AB800"/>
      </a:accent3>
      <a:accent4>
        <a:srgbClr val="00338D"/>
      </a:accent4>
      <a:accent5>
        <a:srgbClr val="C84E00"/>
      </a:accent5>
      <a:accent6>
        <a:srgbClr val="EBB700"/>
      </a:accent6>
      <a:hlink>
        <a:srgbClr val="007C92"/>
      </a:hlink>
      <a:folHlink>
        <a:srgbClr val="8E258D"/>
      </a:folHlink>
    </a:clrScheme>
    <a:fontScheme name="KPMG Theme">
      <a:majorFont>
        <a:latin typeface="Arial"/>
        <a:ea typeface=""/>
        <a:cs typeface=""/>
      </a:majorFont>
      <a:minorFont>
        <a:latin typeface="Arial"/>
        <a:ea typeface=""/>
        <a:cs typeface=""/>
      </a:minorFont>
    </a:fontScheme>
    <a:fmtScheme name="KPMG Theme">
      <a:fillStyleLst>
        <a:solidFill>
          <a:schemeClr val="phClr"/>
        </a:solidFill>
        <a:solidFill>
          <a:schemeClr val="phClr">
            <a:tint val="0"/>
          </a:schemeClr>
        </a:solidFill>
        <a:solidFill>
          <a:schemeClr val="phClr"/>
        </a:solidFill>
      </a:fillStyleLst>
      <a:lnStyleLst>
        <a:ln w="6350" cap="rnd" cmpd="sng" algn="ctr">
          <a:solidFill>
            <a:schemeClr val="phClr"/>
          </a:solidFill>
          <a:prstDash val="solid"/>
        </a:ln>
        <a:ln w="12700" cap="rnd" cmpd="sng" algn="ctr">
          <a:solidFill>
            <a:schemeClr val="phClr"/>
          </a:solidFill>
          <a:prstDash val="solid"/>
        </a:ln>
        <a:ln w="19050" cap="rnd"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objectDefaults>
    <a:spDef>
      <a:spPr>
        <a:solidFill>
          <a:schemeClr val="tx2"/>
        </a:solidFill>
        <a:ln>
          <a:noFill/>
        </a:ln>
      </a:spPr>
      <a:bodyPr lIns="54000" tIns="54000" rIns="54000" bIns="54000"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6350">
          <a:solidFill>
            <a:schemeClr val="bg1">
              <a:lumMod val="50000"/>
            </a:schemeClr>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54000" tIns="54000" rIns="54000" bIns="54000" rtlCol="0">
        <a:noAutofit/>
      </a:bodyPr>
      <a:lstStyle>
        <a:defPPr>
          <a:defRPr sz="900" dirty="0" smtClean="0">
            <a:latin typeface="Arial" pitchFamily="34" charset="0"/>
            <a:cs typeface="Arial" pitchFamily="34" charset="0"/>
          </a:defRPr>
        </a:defPPr>
      </a:lstStyle>
    </a:txDef>
  </a:objectDefaults>
  <a:extraClrSchemeLst>
    <a:extraClrScheme>
      <a:clrScheme name="KPMG Colours">
        <a:dk1>
          <a:srgbClr val="000000"/>
        </a:dk1>
        <a:lt1>
          <a:srgbClr val="FFFFFF"/>
        </a:lt1>
        <a:dk2>
          <a:srgbClr val="007C92"/>
        </a:dk2>
        <a:lt2>
          <a:srgbClr val="747678"/>
        </a:lt2>
        <a:accent1>
          <a:srgbClr val="8E258D"/>
        </a:accent1>
        <a:accent2>
          <a:srgbClr val="A79E70"/>
        </a:accent2>
        <a:accent3>
          <a:srgbClr val="7AB800"/>
        </a:accent3>
        <a:accent4>
          <a:srgbClr val="00338D"/>
        </a:accent4>
        <a:accent5>
          <a:srgbClr val="C84E00"/>
        </a:accent5>
        <a:accent6>
          <a:srgbClr val="EBB700"/>
        </a:accent6>
        <a:hlink>
          <a:srgbClr val="007C92"/>
        </a:hlink>
        <a:folHlink>
          <a:srgbClr val="8E258D"/>
        </a:folHlink>
      </a:clrScheme>
    </a:extraClrScheme>
  </a:extraClrSchemeLst>
  <a:custClrLst>
    <a:custClr name="Turquoise 100%">
      <a:srgbClr val="007C92"/>
    </a:custClr>
    <a:custClr name="Deep Purple 100%">
      <a:srgbClr val="8E258D"/>
    </a:custClr>
    <a:custClr name="Tan 100%">
      <a:srgbClr val="A79E70"/>
    </a:custClr>
    <a:custClr name="Bright Green 100%">
      <a:srgbClr val="7AB800"/>
    </a:custClr>
    <a:custClr name="Deep Blue 100%">
      <a:srgbClr val="00338D"/>
    </a:custClr>
    <a:custClr name="Orange 100%">
      <a:srgbClr val="C84E00"/>
    </a:custClr>
    <a:custClr name="Bright Yellow 100%">
      <a:srgbClr val="EBB700"/>
    </a:custClr>
    <a:custClr name="Powder Blue 100%">
      <a:srgbClr val="98C6EA"/>
    </a:custClr>
    <a:custClr name="Gray 100%">
      <a:srgbClr val="747678"/>
    </a:custClr>
    <a:custClr name="Red 100%">
      <a:srgbClr val="9E3039"/>
    </a:custClr>
    <a:custClr name="Turquoise 75%">
      <a:srgbClr val="409DAD"/>
    </a:custClr>
    <a:custClr name="Deep Purple 75%">
      <a:srgbClr val="AA5CAA"/>
    </a:custClr>
    <a:custClr name="Tan 75%">
      <a:srgbClr val="BDB694"/>
    </a:custClr>
    <a:custClr name="Bright Green 75%">
      <a:srgbClr val="9BCA40"/>
    </a:custClr>
    <a:custClr name="Deep Blue 75%">
      <a:srgbClr val="4066AA"/>
    </a:custClr>
    <a:custClr name="Orange 75%">
      <a:srgbClr val="D67A40"/>
    </a:custClr>
    <a:custClr name="Bright Yellow 75%">
      <a:srgbClr val="F0C940"/>
    </a:custClr>
    <a:custClr name="Powder Blue 75%">
      <a:srgbClr val="B2D4EF"/>
    </a:custClr>
    <a:custClr name="Gray 75%">
      <a:srgbClr val="97989A"/>
    </a:custClr>
    <a:custClr name="Red 75%">
      <a:srgbClr val="B6646B"/>
    </a:custClr>
    <a:custClr name="Turquoise 50%">
      <a:srgbClr val="80BEC9"/>
    </a:custClr>
    <a:custClr name="Deep Purple 50%">
      <a:srgbClr val="C792C6"/>
    </a:custClr>
    <a:custClr name="Tan 50%">
      <a:srgbClr val="D3CFB8"/>
    </a:custClr>
    <a:custClr name="Bright Green 50%">
      <a:srgbClr val="BDDC80"/>
    </a:custClr>
    <a:custClr name="Deep Blue 50%">
      <a:srgbClr val="8099C6"/>
    </a:custClr>
    <a:custClr name="Orange 50%">
      <a:srgbClr val="E3A780"/>
    </a:custClr>
    <a:custClr name="Bright Yellow 50%">
      <a:srgbClr val="F5DB7E"/>
    </a:custClr>
    <a:custClr name="Powder Blue 50%">
      <a:srgbClr val="CCE3F4"/>
    </a:custClr>
    <a:custClr name="Gray 50%">
      <a:srgbClr val="BABBBC"/>
    </a:custClr>
    <a:custClr name="Red 50%">
      <a:srgbClr val="CF989C"/>
    </a:custClr>
    <a:custClr name="Turquoise 25%">
      <a:srgbClr val="BFDEE4"/>
    </a:custClr>
    <a:custClr name="Deep Purple 25%">
      <a:srgbClr val="E3C9E3"/>
    </a:custClr>
    <a:custClr name="Tan 25%">
      <a:srgbClr val="E9E7DB"/>
    </a:custClr>
    <a:custClr name="Bright Green 25%">
      <a:srgbClr val="DEEDBF"/>
    </a:custClr>
    <a:custClr name="Deep Blue 25%">
      <a:srgbClr val="BFCCE3"/>
    </a:custClr>
    <a:custClr name="Orange 25%">
      <a:srgbClr val="F1D3BF"/>
    </a:custClr>
    <a:custClr name="Bright Yellow 25%">
      <a:srgbClr val="FAEDBF"/>
    </a:custClr>
    <a:custClr name="Powder Blue 25%">
      <a:srgbClr val="E5F1FA"/>
    </a:custClr>
    <a:custClr name="Gray 25%">
      <a:srgbClr val="DCDDDD"/>
    </a:custClr>
    <a:custClr name="Red 25%">
      <a:srgbClr val="E7CBCE"/>
    </a:custClr>
    <a:custClr name="Turquoise 10%">
      <a:srgbClr val="E5F2F4"/>
    </a:custClr>
    <a:custClr name="Deep Purple 10%">
      <a:srgbClr val="F3E9F3"/>
    </a:custClr>
    <a:custClr name="Tan 10%">
      <a:srgbClr val="F6F5F0"/>
    </a:custClr>
    <a:custClr name="Bright Green 10%">
      <a:srgbClr val="F1F8E5"/>
    </a:custClr>
    <a:custClr name="Deep Blue 10%">
      <a:srgbClr val="E5EAF3"/>
    </a:custClr>
    <a:custClr name="Orange 10%">
      <a:srgbClr val="F9EDE5"/>
    </a:custClr>
    <a:custClr name="Bright Yellow 10%">
      <a:srgbClr val="FDF8E5"/>
    </a:custClr>
    <a:custClr name="Powder Blue 10%">
      <a:srgbClr val="F4F9FD"/>
    </a:custClr>
    <a:custClr name="Gray 10%">
      <a:srgbClr val="F1F1F1"/>
    </a:custClr>
    <a:custClr name="Red 10%">
      <a:srgbClr val="F5EAEB"/>
    </a:custClr>
  </a:custClrLst>
</a:theme>
</file>

<file path=ppt/theme/theme4.xml><?xml version="1.0" encoding="utf-8"?>
<a:theme xmlns:a="http://schemas.openxmlformats.org/drawingml/2006/main" name="10_130916 - A4 Landscape master (3mm bleed and 6mm crop marks)">
  <a:themeElements>
    <a:clrScheme name="KPMG Colours">
      <a:dk1>
        <a:srgbClr val="000000"/>
      </a:dk1>
      <a:lt1>
        <a:srgbClr val="FFFFFF"/>
      </a:lt1>
      <a:dk2>
        <a:srgbClr val="007C92"/>
      </a:dk2>
      <a:lt2>
        <a:srgbClr val="747678"/>
      </a:lt2>
      <a:accent1>
        <a:srgbClr val="8E258D"/>
      </a:accent1>
      <a:accent2>
        <a:srgbClr val="A79E70"/>
      </a:accent2>
      <a:accent3>
        <a:srgbClr val="7AB800"/>
      </a:accent3>
      <a:accent4>
        <a:srgbClr val="00338D"/>
      </a:accent4>
      <a:accent5>
        <a:srgbClr val="C84E00"/>
      </a:accent5>
      <a:accent6>
        <a:srgbClr val="EBB700"/>
      </a:accent6>
      <a:hlink>
        <a:srgbClr val="007C92"/>
      </a:hlink>
      <a:folHlink>
        <a:srgbClr val="8E258D"/>
      </a:folHlink>
    </a:clrScheme>
    <a:fontScheme name="FDM">
      <a:majorFont>
        <a:latin typeface="Univers 45 Light"/>
        <a:ea typeface=""/>
        <a:cs typeface=""/>
      </a:majorFont>
      <a:minorFont>
        <a:latin typeface="Univers 45 Light"/>
        <a:ea typeface=""/>
        <a:cs typeface=""/>
      </a:minorFont>
    </a:fontScheme>
    <a:fmtScheme name="KPMG Theme">
      <a:fillStyleLst>
        <a:solidFill>
          <a:schemeClr val="phClr"/>
        </a:solidFill>
        <a:solidFill>
          <a:schemeClr val="phClr">
            <a:tint val="0"/>
          </a:schemeClr>
        </a:solidFill>
        <a:solidFill>
          <a:schemeClr val="phClr"/>
        </a:solidFill>
      </a:fillStyleLst>
      <a:lnStyleLst>
        <a:ln w="6350" cap="rnd" cmpd="sng" algn="ctr">
          <a:solidFill>
            <a:schemeClr val="phClr"/>
          </a:solidFill>
          <a:prstDash val="solid"/>
        </a:ln>
        <a:ln w="12700" cap="rnd" cmpd="sng" algn="ctr">
          <a:solidFill>
            <a:schemeClr val="phClr"/>
          </a:solidFill>
          <a:prstDash val="solid"/>
        </a:ln>
        <a:ln w="19050" cap="rnd"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objectDefaults>
    <a:spDef>
      <a:spPr>
        <a:solidFill>
          <a:schemeClr val="tx2"/>
        </a:solidFill>
        <a:ln>
          <a:noFill/>
        </a:ln>
      </a:spPr>
      <a:bodyPr lIns="54000" tIns="54000" rIns="54000" bIns="54000"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rgbClr val="747678"/>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a:defRPr sz="900" dirty="0">
            <a:latin typeface="Arial" pitchFamily="34" charset="0"/>
            <a:cs typeface="Arial" pitchFamily="34" charset="0"/>
          </a:defRPr>
        </a:defPPr>
      </a:lstStyle>
    </a:txDef>
  </a:objectDefaults>
  <a:extraClrSchemeLst>
    <a:extraClrScheme>
      <a:clrScheme name="KPMG Colours">
        <a:dk1>
          <a:srgbClr val="000000"/>
        </a:dk1>
        <a:lt1>
          <a:srgbClr val="FFFFFF"/>
        </a:lt1>
        <a:dk2>
          <a:srgbClr val="007C92"/>
        </a:dk2>
        <a:lt2>
          <a:srgbClr val="747678"/>
        </a:lt2>
        <a:accent1>
          <a:srgbClr val="8E258D"/>
        </a:accent1>
        <a:accent2>
          <a:srgbClr val="A79E70"/>
        </a:accent2>
        <a:accent3>
          <a:srgbClr val="7AB800"/>
        </a:accent3>
        <a:accent4>
          <a:srgbClr val="00338D"/>
        </a:accent4>
        <a:accent5>
          <a:srgbClr val="C84E00"/>
        </a:accent5>
        <a:accent6>
          <a:srgbClr val="EBB700"/>
        </a:accent6>
        <a:hlink>
          <a:srgbClr val="007C92"/>
        </a:hlink>
        <a:folHlink>
          <a:srgbClr val="8E258D"/>
        </a:folHlink>
      </a:clrScheme>
    </a:extraClrScheme>
  </a:extraClrSchemeLst>
  <a:custClrLst>
    <a:custClr name="Turquoise 100%">
      <a:srgbClr val="007C92"/>
    </a:custClr>
    <a:custClr name="Deep Purple 100%">
      <a:srgbClr val="8E258D"/>
    </a:custClr>
    <a:custClr name="Tan 100%">
      <a:srgbClr val="A79E70"/>
    </a:custClr>
    <a:custClr name="Bright Green 100%">
      <a:srgbClr val="7AB800"/>
    </a:custClr>
    <a:custClr name="Deep Blue 100%">
      <a:srgbClr val="00338D"/>
    </a:custClr>
    <a:custClr name="Orange 100%">
      <a:srgbClr val="C84E00"/>
    </a:custClr>
    <a:custClr name="Bright Yellow 100%">
      <a:srgbClr val="EBB700"/>
    </a:custClr>
    <a:custClr name="Powder Blue 100%">
      <a:srgbClr val="98C6EA"/>
    </a:custClr>
    <a:custClr name="Gray 100%">
      <a:srgbClr val="747678"/>
    </a:custClr>
    <a:custClr name="Red 100%">
      <a:srgbClr val="9E3039"/>
    </a:custClr>
    <a:custClr name="Turquoise 75%">
      <a:srgbClr val="409DAD"/>
    </a:custClr>
    <a:custClr name="Deep Purple 75%">
      <a:srgbClr val="AA5CAA"/>
    </a:custClr>
    <a:custClr name="Tan 75%">
      <a:srgbClr val="BDB694"/>
    </a:custClr>
    <a:custClr name="Bright Green 75%">
      <a:srgbClr val="9BCA40"/>
    </a:custClr>
    <a:custClr name="Deep Blue 75%">
      <a:srgbClr val="4066AA"/>
    </a:custClr>
    <a:custClr name="Orange 75%">
      <a:srgbClr val="D67A40"/>
    </a:custClr>
    <a:custClr name="Bright Yellow 75%">
      <a:srgbClr val="F0C940"/>
    </a:custClr>
    <a:custClr name="Powder Blue 75%">
      <a:srgbClr val="B2D4EF"/>
    </a:custClr>
    <a:custClr name="Gray 75%">
      <a:srgbClr val="97989A"/>
    </a:custClr>
    <a:custClr name="Red 75%">
      <a:srgbClr val="B6646B"/>
    </a:custClr>
    <a:custClr name="Turquoise 50%">
      <a:srgbClr val="80BEC9"/>
    </a:custClr>
    <a:custClr name="Deep Purple 50%">
      <a:srgbClr val="C792C6"/>
    </a:custClr>
    <a:custClr name="Tan 50%">
      <a:srgbClr val="D3CFB8"/>
    </a:custClr>
    <a:custClr name="Bright Green 50%">
      <a:srgbClr val="BDDC80"/>
    </a:custClr>
    <a:custClr name="Deep Blue 50%">
      <a:srgbClr val="8099C6"/>
    </a:custClr>
    <a:custClr name="Orange 50%">
      <a:srgbClr val="E3A780"/>
    </a:custClr>
    <a:custClr name="Bright Yellow 50%">
      <a:srgbClr val="F5DB7E"/>
    </a:custClr>
    <a:custClr name="Powder Blue 50%">
      <a:srgbClr val="CCE3F4"/>
    </a:custClr>
    <a:custClr name="Gray 50%">
      <a:srgbClr val="BABBBC"/>
    </a:custClr>
    <a:custClr name="Red 50%">
      <a:srgbClr val="CF989C"/>
    </a:custClr>
    <a:custClr name="Turquoise 25%">
      <a:srgbClr val="BFDEE4"/>
    </a:custClr>
    <a:custClr name="Deep Purple 25%">
      <a:srgbClr val="E3C9E3"/>
    </a:custClr>
    <a:custClr name="Tan 25%">
      <a:srgbClr val="E9E7DB"/>
    </a:custClr>
    <a:custClr name="Bright Green 25%">
      <a:srgbClr val="DEEDBF"/>
    </a:custClr>
    <a:custClr name="Deep Blue 25%">
      <a:srgbClr val="BFCCE3"/>
    </a:custClr>
    <a:custClr name="Orange 25%">
      <a:srgbClr val="F1D3BF"/>
    </a:custClr>
    <a:custClr name="Bright Yellow 25%">
      <a:srgbClr val="FAEDBF"/>
    </a:custClr>
    <a:custClr name="Powder Blue 25%">
      <a:srgbClr val="E5F1FA"/>
    </a:custClr>
    <a:custClr name="Gray 25%">
      <a:srgbClr val="DCDDDD"/>
    </a:custClr>
    <a:custClr name="Red 25%">
      <a:srgbClr val="E7CBCE"/>
    </a:custClr>
    <a:custClr name="Turquoise 10%">
      <a:srgbClr val="E5F2F4"/>
    </a:custClr>
    <a:custClr name="Deep Purple 10%">
      <a:srgbClr val="F3E9F3"/>
    </a:custClr>
    <a:custClr name="Tan 10%">
      <a:srgbClr val="F6F5F0"/>
    </a:custClr>
    <a:custClr name="Bright Green 10%">
      <a:srgbClr val="F1F8E5"/>
    </a:custClr>
    <a:custClr name="Deep Blue 10%">
      <a:srgbClr val="E5EAF3"/>
    </a:custClr>
    <a:custClr name="Orange 10%">
      <a:srgbClr val="F9EDE5"/>
    </a:custClr>
    <a:custClr name="Bright Yellow 10%">
      <a:srgbClr val="FDF8E5"/>
    </a:custClr>
    <a:custClr name="Powder Blue 10%">
      <a:srgbClr val="F4F9FD"/>
    </a:custClr>
    <a:custClr name="Gray 10%">
      <a:srgbClr val="F1F1F1"/>
    </a:custClr>
    <a:custClr name="Red 10%">
      <a:srgbClr val="F5EAEB"/>
    </a:custClr>
  </a:custClrLst>
</a:theme>
</file>

<file path=ppt/theme/theme5.xml><?xml version="1.0" encoding="utf-8"?>
<a:theme xmlns:a="http://schemas.openxmlformats.org/drawingml/2006/main" name="8_130916 - A4 Landscape master (3mm bleed and 6mm crop marks)">
  <a:themeElements>
    <a:clrScheme name="Custom 1">
      <a:dk1>
        <a:srgbClr val="000000"/>
      </a:dk1>
      <a:lt1>
        <a:srgbClr val="FFFFFF"/>
      </a:lt1>
      <a:dk2>
        <a:srgbClr val="007C92"/>
      </a:dk2>
      <a:lt2>
        <a:srgbClr val="747678"/>
      </a:lt2>
      <a:accent1>
        <a:srgbClr val="8E258D"/>
      </a:accent1>
      <a:accent2>
        <a:srgbClr val="A79E70"/>
      </a:accent2>
      <a:accent3>
        <a:srgbClr val="7AB800"/>
      </a:accent3>
      <a:accent4>
        <a:srgbClr val="00338D"/>
      </a:accent4>
      <a:accent5>
        <a:srgbClr val="C84E00"/>
      </a:accent5>
      <a:accent6>
        <a:srgbClr val="EBB700"/>
      </a:accent6>
      <a:hlink>
        <a:srgbClr val="FFFFFF"/>
      </a:hlink>
      <a:folHlink>
        <a:srgbClr val="8E258D"/>
      </a:folHlink>
    </a:clrScheme>
    <a:fontScheme name="FDM">
      <a:majorFont>
        <a:latin typeface="Univers 45 Light"/>
        <a:ea typeface=""/>
        <a:cs typeface=""/>
      </a:majorFont>
      <a:minorFont>
        <a:latin typeface="Univers 45 Light"/>
        <a:ea typeface=""/>
        <a:cs typeface=""/>
      </a:minorFont>
    </a:fontScheme>
    <a:fmtScheme name="KPMG Theme">
      <a:fillStyleLst>
        <a:solidFill>
          <a:schemeClr val="phClr"/>
        </a:solidFill>
        <a:solidFill>
          <a:schemeClr val="phClr">
            <a:tint val="0"/>
          </a:schemeClr>
        </a:solidFill>
        <a:solidFill>
          <a:schemeClr val="phClr"/>
        </a:solidFill>
      </a:fillStyleLst>
      <a:lnStyleLst>
        <a:ln w="6350" cap="rnd" cmpd="sng" algn="ctr">
          <a:solidFill>
            <a:schemeClr val="phClr"/>
          </a:solidFill>
          <a:prstDash val="solid"/>
        </a:ln>
        <a:ln w="12700" cap="rnd" cmpd="sng" algn="ctr">
          <a:solidFill>
            <a:schemeClr val="phClr"/>
          </a:solidFill>
          <a:prstDash val="solid"/>
        </a:ln>
        <a:ln w="19050" cap="rnd"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objectDefaults>
    <a:spDef>
      <a:spPr>
        <a:solidFill>
          <a:schemeClr val="tx2"/>
        </a:solidFill>
        <a:ln>
          <a:noFill/>
        </a:ln>
      </a:spPr>
      <a:bodyPr lIns="54000" tIns="54000" rIns="54000" bIns="54000"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rgbClr val="747678"/>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a:defRPr sz="900" dirty="0">
            <a:latin typeface="Arial" pitchFamily="34" charset="0"/>
            <a:cs typeface="Arial" pitchFamily="34" charset="0"/>
          </a:defRPr>
        </a:defPPr>
      </a:lstStyle>
    </a:txDef>
  </a:objectDefaults>
  <a:extraClrSchemeLst>
    <a:extraClrScheme>
      <a:clrScheme name="KPMG Colours">
        <a:dk1>
          <a:srgbClr val="000000"/>
        </a:dk1>
        <a:lt1>
          <a:srgbClr val="FFFFFF"/>
        </a:lt1>
        <a:dk2>
          <a:srgbClr val="007C92"/>
        </a:dk2>
        <a:lt2>
          <a:srgbClr val="747678"/>
        </a:lt2>
        <a:accent1>
          <a:srgbClr val="8E258D"/>
        </a:accent1>
        <a:accent2>
          <a:srgbClr val="A79E70"/>
        </a:accent2>
        <a:accent3>
          <a:srgbClr val="7AB800"/>
        </a:accent3>
        <a:accent4>
          <a:srgbClr val="00338D"/>
        </a:accent4>
        <a:accent5>
          <a:srgbClr val="C84E00"/>
        </a:accent5>
        <a:accent6>
          <a:srgbClr val="EBB700"/>
        </a:accent6>
        <a:hlink>
          <a:srgbClr val="007C92"/>
        </a:hlink>
        <a:folHlink>
          <a:srgbClr val="8E258D"/>
        </a:folHlink>
      </a:clrScheme>
    </a:extraClrScheme>
  </a:extraClrSchemeLst>
  <a:custClrLst>
    <a:custClr name="Turquoise 100%">
      <a:srgbClr val="007C92"/>
    </a:custClr>
    <a:custClr name="Deep Purple 100%">
      <a:srgbClr val="8E258D"/>
    </a:custClr>
    <a:custClr name="Tan 100%">
      <a:srgbClr val="A79E70"/>
    </a:custClr>
    <a:custClr name="Bright Green 100%">
      <a:srgbClr val="7AB800"/>
    </a:custClr>
    <a:custClr name="Deep Blue 100%">
      <a:srgbClr val="00338D"/>
    </a:custClr>
    <a:custClr name="Orange 100%">
      <a:srgbClr val="C84E00"/>
    </a:custClr>
    <a:custClr name="Bright Yellow 100%">
      <a:srgbClr val="EBB700"/>
    </a:custClr>
    <a:custClr name="Powder Blue 100%">
      <a:srgbClr val="98C6EA"/>
    </a:custClr>
    <a:custClr name="Gray 100%">
      <a:srgbClr val="747678"/>
    </a:custClr>
    <a:custClr name="Red 100%">
      <a:srgbClr val="9E3039"/>
    </a:custClr>
    <a:custClr name="Turquoise 75%">
      <a:srgbClr val="409DAD"/>
    </a:custClr>
    <a:custClr name="Deep Purple 75%">
      <a:srgbClr val="AA5CAA"/>
    </a:custClr>
    <a:custClr name="Tan 75%">
      <a:srgbClr val="BDB694"/>
    </a:custClr>
    <a:custClr name="Bright Green 75%">
      <a:srgbClr val="9BCA40"/>
    </a:custClr>
    <a:custClr name="Deep Blue 75%">
      <a:srgbClr val="4066AA"/>
    </a:custClr>
    <a:custClr name="Orange 75%">
      <a:srgbClr val="D67A40"/>
    </a:custClr>
    <a:custClr name="Bright Yellow 75%">
      <a:srgbClr val="F0C940"/>
    </a:custClr>
    <a:custClr name="Powder Blue 75%">
      <a:srgbClr val="B2D4EF"/>
    </a:custClr>
    <a:custClr name="Gray 75%">
      <a:srgbClr val="97989A"/>
    </a:custClr>
    <a:custClr name="Red 75%">
      <a:srgbClr val="B6646B"/>
    </a:custClr>
    <a:custClr name="Turquoise 50%">
      <a:srgbClr val="80BEC9"/>
    </a:custClr>
    <a:custClr name="Deep Purple 50%">
      <a:srgbClr val="C792C6"/>
    </a:custClr>
    <a:custClr name="Tan 50%">
      <a:srgbClr val="D3CFB8"/>
    </a:custClr>
    <a:custClr name="Bright Green 50%">
      <a:srgbClr val="BDDC80"/>
    </a:custClr>
    <a:custClr name="Deep Blue 50%">
      <a:srgbClr val="8099C6"/>
    </a:custClr>
    <a:custClr name="Orange 50%">
      <a:srgbClr val="E3A780"/>
    </a:custClr>
    <a:custClr name="Bright Yellow 50%">
      <a:srgbClr val="F5DB7E"/>
    </a:custClr>
    <a:custClr name="Powder Blue 50%">
      <a:srgbClr val="CCE3F4"/>
    </a:custClr>
    <a:custClr name="Gray 50%">
      <a:srgbClr val="BABBBC"/>
    </a:custClr>
    <a:custClr name="Red 50%">
      <a:srgbClr val="CF989C"/>
    </a:custClr>
    <a:custClr name="Turquoise 25%">
      <a:srgbClr val="BFDEE4"/>
    </a:custClr>
    <a:custClr name="Deep Purple 25%">
      <a:srgbClr val="E3C9E3"/>
    </a:custClr>
    <a:custClr name="Tan 25%">
      <a:srgbClr val="E9E7DB"/>
    </a:custClr>
    <a:custClr name="Bright Green 25%">
      <a:srgbClr val="DEEDBF"/>
    </a:custClr>
    <a:custClr name="Deep Blue 25%">
      <a:srgbClr val="BFCCE3"/>
    </a:custClr>
    <a:custClr name="Orange 25%">
      <a:srgbClr val="F1D3BF"/>
    </a:custClr>
    <a:custClr name="Bright Yellow 25%">
      <a:srgbClr val="FAEDBF"/>
    </a:custClr>
    <a:custClr name="Powder Blue 25%">
      <a:srgbClr val="E5F1FA"/>
    </a:custClr>
    <a:custClr name="Gray 25%">
      <a:srgbClr val="DCDDDD"/>
    </a:custClr>
    <a:custClr name="Red 25%">
      <a:srgbClr val="E7CBCE"/>
    </a:custClr>
    <a:custClr name="Turquoise 10%">
      <a:srgbClr val="E5F2F4"/>
    </a:custClr>
    <a:custClr name="Deep Purple 10%">
      <a:srgbClr val="F3E9F3"/>
    </a:custClr>
    <a:custClr name="Tan 10%">
      <a:srgbClr val="F6F5F0"/>
    </a:custClr>
    <a:custClr name="Bright Green 10%">
      <a:srgbClr val="F1F8E5"/>
    </a:custClr>
    <a:custClr name="Deep Blue 10%">
      <a:srgbClr val="E5EAF3"/>
    </a:custClr>
    <a:custClr name="Orange 10%">
      <a:srgbClr val="F9EDE5"/>
    </a:custClr>
    <a:custClr name="Bright Yellow 10%">
      <a:srgbClr val="FDF8E5"/>
    </a:custClr>
    <a:custClr name="Powder Blue 10%">
      <a:srgbClr val="F4F9FD"/>
    </a:custClr>
    <a:custClr name="Gray 10%">
      <a:srgbClr val="F1F1F1"/>
    </a:custClr>
    <a:custClr name="Red 10%">
      <a:srgbClr val="F5EAEB"/>
    </a:custClr>
  </a:custClrLst>
</a:theme>
</file>

<file path=ppt/theme/theme6.xml><?xml version="1.0" encoding="utf-8"?>
<a:theme xmlns:a="http://schemas.openxmlformats.org/drawingml/2006/main" name="7_130916 - A4 Landscape master (3mm bleed and 6mm crop marks)">
  <a:themeElements>
    <a:clrScheme name="KPMG Colours">
      <a:dk1>
        <a:srgbClr val="000000"/>
      </a:dk1>
      <a:lt1>
        <a:srgbClr val="FFFFFF"/>
      </a:lt1>
      <a:dk2>
        <a:srgbClr val="007C92"/>
      </a:dk2>
      <a:lt2>
        <a:srgbClr val="747678"/>
      </a:lt2>
      <a:accent1>
        <a:srgbClr val="8E258D"/>
      </a:accent1>
      <a:accent2>
        <a:srgbClr val="A79E70"/>
      </a:accent2>
      <a:accent3>
        <a:srgbClr val="7AB800"/>
      </a:accent3>
      <a:accent4>
        <a:srgbClr val="00338D"/>
      </a:accent4>
      <a:accent5>
        <a:srgbClr val="C84E00"/>
      </a:accent5>
      <a:accent6>
        <a:srgbClr val="EBB700"/>
      </a:accent6>
      <a:hlink>
        <a:srgbClr val="007C92"/>
      </a:hlink>
      <a:folHlink>
        <a:srgbClr val="8E258D"/>
      </a:folHlink>
    </a:clrScheme>
    <a:fontScheme name="FDM">
      <a:majorFont>
        <a:latin typeface="Univers 45 Light"/>
        <a:ea typeface=""/>
        <a:cs typeface=""/>
      </a:majorFont>
      <a:minorFont>
        <a:latin typeface="Univers 45 Light"/>
        <a:ea typeface=""/>
        <a:cs typeface=""/>
      </a:minorFont>
    </a:fontScheme>
    <a:fmtScheme name="KPMG Theme">
      <a:fillStyleLst>
        <a:solidFill>
          <a:schemeClr val="phClr"/>
        </a:solidFill>
        <a:solidFill>
          <a:schemeClr val="phClr">
            <a:tint val="0"/>
          </a:schemeClr>
        </a:solidFill>
        <a:solidFill>
          <a:schemeClr val="phClr"/>
        </a:solidFill>
      </a:fillStyleLst>
      <a:lnStyleLst>
        <a:ln w="6350" cap="rnd" cmpd="sng" algn="ctr">
          <a:solidFill>
            <a:schemeClr val="phClr"/>
          </a:solidFill>
          <a:prstDash val="solid"/>
        </a:ln>
        <a:ln w="12700" cap="rnd" cmpd="sng" algn="ctr">
          <a:solidFill>
            <a:schemeClr val="phClr"/>
          </a:solidFill>
          <a:prstDash val="solid"/>
        </a:ln>
        <a:ln w="19050" cap="rnd"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objectDefaults>
    <a:spDef>
      <a:spPr>
        <a:solidFill>
          <a:schemeClr val="tx2"/>
        </a:solidFill>
        <a:ln>
          <a:noFill/>
        </a:ln>
      </a:spPr>
      <a:bodyPr lIns="54000" tIns="54000" rIns="54000" bIns="54000"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rgbClr val="747678"/>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a:defRPr sz="900" dirty="0">
            <a:latin typeface="Arial" pitchFamily="34" charset="0"/>
            <a:cs typeface="Arial" pitchFamily="34" charset="0"/>
          </a:defRPr>
        </a:defPPr>
      </a:lstStyle>
    </a:txDef>
  </a:objectDefaults>
  <a:extraClrSchemeLst>
    <a:extraClrScheme>
      <a:clrScheme name="KPMG Colours">
        <a:dk1>
          <a:srgbClr val="000000"/>
        </a:dk1>
        <a:lt1>
          <a:srgbClr val="FFFFFF"/>
        </a:lt1>
        <a:dk2>
          <a:srgbClr val="007C92"/>
        </a:dk2>
        <a:lt2>
          <a:srgbClr val="747678"/>
        </a:lt2>
        <a:accent1>
          <a:srgbClr val="8E258D"/>
        </a:accent1>
        <a:accent2>
          <a:srgbClr val="A79E70"/>
        </a:accent2>
        <a:accent3>
          <a:srgbClr val="7AB800"/>
        </a:accent3>
        <a:accent4>
          <a:srgbClr val="00338D"/>
        </a:accent4>
        <a:accent5>
          <a:srgbClr val="C84E00"/>
        </a:accent5>
        <a:accent6>
          <a:srgbClr val="EBB700"/>
        </a:accent6>
        <a:hlink>
          <a:srgbClr val="007C92"/>
        </a:hlink>
        <a:folHlink>
          <a:srgbClr val="8E258D"/>
        </a:folHlink>
      </a:clrScheme>
    </a:extraClrScheme>
  </a:extraClrSchemeLst>
  <a:custClrLst>
    <a:custClr name="Turquoise 100%">
      <a:srgbClr val="007C92"/>
    </a:custClr>
    <a:custClr name="Deep Purple 100%">
      <a:srgbClr val="8E258D"/>
    </a:custClr>
    <a:custClr name="Tan 100%">
      <a:srgbClr val="A79E70"/>
    </a:custClr>
    <a:custClr name="Bright Green 100%">
      <a:srgbClr val="7AB800"/>
    </a:custClr>
    <a:custClr name="Deep Blue 100%">
      <a:srgbClr val="00338D"/>
    </a:custClr>
    <a:custClr name="Orange 100%">
      <a:srgbClr val="C84E00"/>
    </a:custClr>
    <a:custClr name="Bright Yellow 100%">
      <a:srgbClr val="EBB700"/>
    </a:custClr>
    <a:custClr name="Powder Blue 100%">
      <a:srgbClr val="98C6EA"/>
    </a:custClr>
    <a:custClr name="Gray 100%">
      <a:srgbClr val="747678"/>
    </a:custClr>
    <a:custClr name="Red 100%">
      <a:srgbClr val="9E3039"/>
    </a:custClr>
    <a:custClr name="Turquoise 75%">
      <a:srgbClr val="409DAD"/>
    </a:custClr>
    <a:custClr name="Deep Purple 75%">
      <a:srgbClr val="AA5CAA"/>
    </a:custClr>
    <a:custClr name="Tan 75%">
      <a:srgbClr val="BDB694"/>
    </a:custClr>
    <a:custClr name="Bright Green 75%">
      <a:srgbClr val="9BCA40"/>
    </a:custClr>
    <a:custClr name="Deep Blue 75%">
      <a:srgbClr val="4066AA"/>
    </a:custClr>
    <a:custClr name="Orange 75%">
      <a:srgbClr val="D67A40"/>
    </a:custClr>
    <a:custClr name="Bright Yellow 75%">
      <a:srgbClr val="F0C940"/>
    </a:custClr>
    <a:custClr name="Powder Blue 75%">
      <a:srgbClr val="B2D4EF"/>
    </a:custClr>
    <a:custClr name="Gray 75%">
      <a:srgbClr val="97989A"/>
    </a:custClr>
    <a:custClr name="Red 75%">
      <a:srgbClr val="B6646B"/>
    </a:custClr>
    <a:custClr name="Turquoise 50%">
      <a:srgbClr val="80BEC9"/>
    </a:custClr>
    <a:custClr name="Deep Purple 50%">
      <a:srgbClr val="C792C6"/>
    </a:custClr>
    <a:custClr name="Tan 50%">
      <a:srgbClr val="D3CFB8"/>
    </a:custClr>
    <a:custClr name="Bright Green 50%">
      <a:srgbClr val="BDDC80"/>
    </a:custClr>
    <a:custClr name="Deep Blue 50%">
      <a:srgbClr val="8099C6"/>
    </a:custClr>
    <a:custClr name="Orange 50%">
      <a:srgbClr val="E3A780"/>
    </a:custClr>
    <a:custClr name="Bright Yellow 50%">
      <a:srgbClr val="F5DB7E"/>
    </a:custClr>
    <a:custClr name="Powder Blue 50%">
      <a:srgbClr val="CCE3F4"/>
    </a:custClr>
    <a:custClr name="Gray 50%">
      <a:srgbClr val="BABBBC"/>
    </a:custClr>
    <a:custClr name="Red 50%">
      <a:srgbClr val="CF989C"/>
    </a:custClr>
    <a:custClr name="Turquoise 25%">
      <a:srgbClr val="BFDEE4"/>
    </a:custClr>
    <a:custClr name="Deep Purple 25%">
      <a:srgbClr val="E3C9E3"/>
    </a:custClr>
    <a:custClr name="Tan 25%">
      <a:srgbClr val="E9E7DB"/>
    </a:custClr>
    <a:custClr name="Bright Green 25%">
      <a:srgbClr val="DEEDBF"/>
    </a:custClr>
    <a:custClr name="Deep Blue 25%">
      <a:srgbClr val="BFCCE3"/>
    </a:custClr>
    <a:custClr name="Orange 25%">
      <a:srgbClr val="F1D3BF"/>
    </a:custClr>
    <a:custClr name="Bright Yellow 25%">
      <a:srgbClr val="FAEDBF"/>
    </a:custClr>
    <a:custClr name="Powder Blue 25%">
      <a:srgbClr val="E5F1FA"/>
    </a:custClr>
    <a:custClr name="Gray 25%">
      <a:srgbClr val="DCDDDD"/>
    </a:custClr>
    <a:custClr name="Red 25%">
      <a:srgbClr val="E7CBCE"/>
    </a:custClr>
    <a:custClr name="Turquoise 10%">
      <a:srgbClr val="E5F2F4"/>
    </a:custClr>
    <a:custClr name="Deep Purple 10%">
      <a:srgbClr val="F3E9F3"/>
    </a:custClr>
    <a:custClr name="Tan 10%">
      <a:srgbClr val="F6F5F0"/>
    </a:custClr>
    <a:custClr name="Bright Green 10%">
      <a:srgbClr val="F1F8E5"/>
    </a:custClr>
    <a:custClr name="Deep Blue 10%">
      <a:srgbClr val="E5EAF3"/>
    </a:custClr>
    <a:custClr name="Orange 10%">
      <a:srgbClr val="F9EDE5"/>
    </a:custClr>
    <a:custClr name="Bright Yellow 10%">
      <a:srgbClr val="FDF8E5"/>
    </a:custClr>
    <a:custClr name="Powder Blue 10%">
      <a:srgbClr val="F4F9FD"/>
    </a:custClr>
    <a:custClr name="Gray 10%">
      <a:srgbClr val="F1F1F1"/>
    </a:custClr>
    <a:custClr name="Red 10%">
      <a:srgbClr val="F5EAEB"/>
    </a:custClr>
  </a:custClrLst>
</a:theme>
</file>

<file path=ppt/theme/theme7.xml><?xml version="1.0" encoding="utf-8"?>
<a:theme xmlns:a="http://schemas.openxmlformats.org/drawingml/2006/main" name="3_130916 - A4 Landscape master (3mm bleed and 6mm crop marks)">
  <a:themeElements>
    <a:clrScheme name="KPMG Colours">
      <a:dk1>
        <a:srgbClr val="000000"/>
      </a:dk1>
      <a:lt1>
        <a:srgbClr val="FFFFFF"/>
      </a:lt1>
      <a:dk2>
        <a:srgbClr val="007C92"/>
      </a:dk2>
      <a:lt2>
        <a:srgbClr val="747678"/>
      </a:lt2>
      <a:accent1>
        <a:srgbClr val="8E258D"/>
      </a:accent1>
      <a:accent2>
        <a:srgbClr val="A79E70"/>
      </a:accent2>
      <a:accent3>
        <a:srgbClr val="7AB800"/>
      </a:accent3>
      <a:accent4>
        <a:srgbClr val="00338D"/>
      </a:accent4>
      <a:accent5>
        <a:srgbClr val="C84E00"/>
      </a:accent5>
      <a:accent6>
        <a:srgbClr val="EBB700"/>
      </a:accent6>
      <a:hlink>
        <a:srgbClr val="007C92"/>
      </a:hlink>
      <a:folHlink>
        <a:srgbClr val="8E258D"/>
      </a:folHlink>
    </a:clrScheme>
    <a:fontScheme name="FDM">
      <a:majorFont>
        <a:latin typeface="Univers 45 Light"/>
        <a:ea typeface=""/>
        <a:cs typeface=""/>
      </a:majorFont>
      <a:minorFont>
        <a:latin typeface="Univers 45 Light"/>
        <a:ea typeface=""/>
        <a:cs typeface=""/>
      </a:minorFont>
    </a:fontScheme>
    <a:fmtScheme name="KPMG Theme">
      <a:fillStyleLst>
        <a:solidFill>
          <a:schemeClr val="phClr"/>
        </a:solidFill>
        <a:solidFill>
          <a:schemeClr val="phClr">
            <a:tint val="0"/>
          </a:schemeClr>
        </a:solidFill>
        <a:solidFill>
          <a:schemeClr val="phClr"/>
        </a:solidFill>
      </a:fillStyleLst>
      <a:lnStyleLst>
        <a:ln w="6350" cap="rnd" cmpd="sng" algn="ctr">
          <a:solidFill>
            <a:schemeClr val="phClr"/>
          </a:solidFill>
          <a:prstDash val="solid"/>
        </a:ln>
        <a:ln w="12700" cap="rnd" cmpd="sng" algn="ctr">
          <a:solidFill>
            <a:schemeClr val="phClr"/>
          </a:solidFill>
          <a:prstDash val="solid"/>
        </a:ln>
        <a:ln w="19050" cap="rnd"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objectDefaults>
    <a:spDef>
      <a:spPr>
        <a:solidFill>
          <a:schemeClr val="tx2"/>
        </a:solidFill>
        <a:ln>
          <a:noFill/>
        </a:ln>
      </a:spPr>
      <a:bodyPr lIns="54000" tIns="54000" rIns="54000" bIns="54000"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rgbClr val="747678"/>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1000" dirty="0" smtClean="0">
            <a:latin typeface="+mj-lt"/>
            <a:cs typeface="Arial" pitchFamily="34" charset="0"/>
          </a:defRPr>
        </a:defPPr>
      </a:lstStyle>
    </a:txDef>
  </a:objectDefaults>
  <a:extraClrSchemeLst>
    <a:extraClrScheme>
      <a:clrScheme name="KPMG Colours">
        <a:dk1>
          <a:srgbClr val="000000"/>
        </a:dk1>
        <a:lt1>
          <a:srgbClr val="FFFFFF"/>
        </a:lt1>
        <a:dk2>
          <a:srgbClr val="007C92"/>
        </a:dk2>
        <a:lt2>
          <a:srgbClr val="747678"/>
        </a:lt2>
        <a:accent1>
          <a:srgbClr val="8E258D"/>
        </a:accent1>
        <a:accent2>
          <a:srgbClr val="A79E70"/>
        </a:accent2>
        <a:accent3>
          <a:srgbClr val="7AB800"/>
        </a:accent3>
        <a:accent4>
          <a:srgbClr val="00338D"/>
        </a:accent4>
        <a:accent5>
          <a:srgbClr val="C84E00"/>
        </a:accent5>
        <a:accent6>
          <a:srgbClr val="EBB700"/>
        </a:accent6>
        <a:hlink>
          <a:srgbClr val="007C92"/>
        </a:hlink>
        <a:folHlink>
          <a:srgbClr val="8E258D"/>
        </a:folHlink>
      </a:clrScheme>
    </a:extraClrScheme>
  </a:extraClrSchemeLst>
  <a:custClrLst>
    <a:custClr name="Turquoise 100%">
      <a:srgbClr val="007C92"/>
    </a:custClr>
    <a:custClr name="Deep Purple 100%">
      <a:srgbClr val="8E258D"/>
    </a:custClr>
    <a:custClr name="Tan 100%">
      <a:srgbClr val="A79E70"/>
    </a:custClr>
    <a:custClr name="Bright Green 100%">
      <a:srgbClr val="7AB800"/>
    </a:custClr>
    <a:custClr name="Deep Blue 100%">
      <a:srgbClr val="00338D"/>
    </a:custClr>
    <a:custClr name="Orange 100%">
      <a:srgbClr val="C84E00"/>
    </a:custClr>
    <a:custClr name="Bright Yellow 100%">
      <a:srgbClr val="EBB700"/>
    </a:custClr>
    <a:custClr name="Powder Blue 100%">
      <a:srgbClr val="98C6EA"/>
    </a:custClr>
    <a:custClr name="Gray 100%">
      <a:srgbClr val="747678"/>
    </a:custClr>
    <a:custClr name="Red 100%">
      <a:srgbClr val="9E3039"/>
    </a:custClr>
    <a:custClr name="Turquoise 75%">
      <a:srgbClr val="409DAD"/>
    </a:custClr>
    <a:custClr name="Deep Purple 75%">
      <a:srgbClr val="AA5CAA"/>
    </a:custClr>
    <a:custClr name="Tan 75%">
      <a:srgbClr val="BDB694"/>
    </a:custClr>
    <a:custClr name="Bright Green 75%">
      <a:srgbClr val="9BCA40"/>
    </a:custClr>
    <a:custClr name="Deep Blue 75%">
      <a:srgbClr val="4066AA"/>
    </a:custClr>
    <a:custClr name="Orange 75%">
      <a:srgbClr val="D67A40"/>
    </a:custClr>
    <a:custClr name="Bright Yellow 75%">
      <a:srgbClr val="F0C940"/>
    </a:custClr>
    <a:custClr name="Powder Blue 75%">
      <a:srgbClr val="B2D4EF"/>
    </a:custClr>
    <a:custClr name="Gray 75%">
      <a:srgbClr val="97989A"/>
    </a:custClr>
    <a:custClr name="Red 75%">
      <a:srgbClr val="B6646B"/>
    </a:custClr>
    <a:custClr name="Turquoise 50%">
      <a:srgbClr val="80BEC9"/>
    </a:custClr>
    <a:custClr name="Deep Purple 50%">
      <a:srgbClr val="C792C6"/>
    </a:custClr>
    <a:custClr name="Tan 50%">
      <a:srgbClr val="D3CFB8"/>
    </a:custClr>
    <a:custClr name="Bright Green 50%">
      <a:srgbClr val="BDDC80"/>
    </a:custClr>
    <a:custClr name="Deep Blue 50%">
      <a:srgbClr val="8099C6"/>
    </a:custClr>
    <a:custClr name="Orange 50%">
      <a:srgbClr val="E3A780"/>
    </a:custClr>
    <a:custClr name="Bright Yellow 50%">
      <a:srgbClr val="F5DB7E"/>
    </a:custClr>
    <a:custClr name="Powder Blue 50%">
      <a:srgbClr val="CCE3F4"/>
    </a:custClr>
    <a:custClr name="Gray 50%">
      <a:srgbClr val="BABBBC"/>
    </a:custClr>
    <a:custClr name="Red 50%">
      <a:srgbClr val="CF989C"/>
    </a:custClr>
    <a:custClr name="Turquoise 25%">
      <a:srgbClr val="BFDEE4"/>
    </a:custClr>
    <a:custClr name="Deep Purple 25%">
      <a:srgbClr val="E3C9E3"/>
    </a:custClr>
    <a:custClr name="Tan 25%">
      <a:srgbClr val="E9E7DB"/>
    </a:custClr>
    <a:custClr name="Bright Green 25%">
      <a:srgbClr val="DEEDBF"/>
    </a:custClr>
    <a:custClr name="Deep Blue 25%">
      <a:srgbClr val="BFCCE3"/>
    </a:custClr>
    <a:custClr name="Orange 25%">
      <a:srgbClr val="F1D3BF"/>
    </a:custClr>
    <a:custClr name="Bright Yellow 25%">
      <a:srgbClr val="FAEDBF"/>
    </a:custClr>
    <a:custClr name="Powder Blue 25%">
      <a:srgbClr val="E5F1FA"/>
    </a:custClr>
    <a:custClr name="Gray 25%">
      <a:srgbClr val="DCDDDD"/>
    </a:custClr>
    <a:custClr name="Red 25%">
      <a:srgbClr val="E7CBCE"/>
    </a:custClr>
    <a:custClr name="Turquoise 10%">
      <a:srgbClr val="E5F2F4"/>
    </a:custClr>
    <a:custClr name="Deep Purple 10%">
      <a:srgbClr val="F3E9F3"/>
    </a:custClr>
    <a:custClr name="Tan 10%">
      <a:srgbClr val="F6F5F0"/>
    </a:custClr>
    <a:custClr name="Bright Green 10%">
      <a:srgbClr val="F1F8E5"/>
    </a:custClr>
    <a:custClr name="Deep Blue 10%">
      <a:srgbClr val="E5EAF3"/>
    </a:custClr>
    <a:custClr name="Orange 10%">
      <a:srgbClr val="F9EDE5"/>
    </a:custClr>
    <a:custClr name="Bright Yellow 10%">
      <a:srgbClr val="FDF8E5"/>
    </a:custClr>
    <a:custClr name="Powder Blue 10%">
      <a:srgbClr val="F4F9FD"/>
    </a:custClr>
    <a:custClr name="Gray 10%">
      <a:srgbClr val="F1F1F1"/>
    </a:custClr>
    <a:custClr name="Red 10%">
      <a:srgbClr val="F5EAEB"/>
    </a:custClr>
  </a:custClrLst>
</a:theme>
</file>

<file path=ppt/theme/theme8.xml><?xml version="1.0" encoding="utf-8"?>
<a:theme xmlns:a="http://schemas.openxmlformats.org/drawingml/2006/main" name="4_130916 - A4 Landscape master (3mm bleed and 6mm crop marks)">
  <a:themeElements>
    <a:clrScheme name="KPMG Colours">
      <a:dk1>
        <a:srgbClr val="000000"/>
      </a:dk1>
      <a:lt1>
        <a:srgbClr val="FFFFFF"/>
      </a:lt1>
      <a:dk2>
        <a:srgbClr val="007C92"/>
      </a:dk2>
      <a:lt2>
        <a:srgbClr val="747678"/>
      </a:lt2>
      <a:accent1>
        <a:srgbClr val="8E258D"/>
      </a:accent1>
      <a:accent2>
        <a:srgbClr val="A79E70"/>
      </a:accent2>
      <a:accent3>
        <a:srgbClr val="7AB800"/>
      </a:accent3>
      <a:accent4>
        <a:srgbClr val="00338D"/>
      </a:accent4>
      <a:accent5>
        <a:srgbClr val="C84E00"/>
      </a:accent5>
      <a:accent6>
        <a:srgbClr val="EBB700"/>
      </a:accent6>
      <a:hlink>
        <a:srgbClr val="007C92"/>
      </a:hlink>
      <a:folHlink>
        <a:srgbClr val="8E258D"/>
      </a:folHlink>
    </a:clrScheme>
    <a:fontScheme name="FDM">
      <a:majorFont>
        <a:latin typeface="Univers 45 Light"/>
        <a:ea typeface=""/>
        <a:cs typeface=""/>
      </a:majorFont>
      <a:minorFont>
        <a:latin typeface="Univers 45 Light"/>
        <a:ea typeface=""/>
        <a:cs typeface=""/>
      </a:minorFont>
    </a:fontScheme>
    <a:fmtScheme name="KPMG Theme">
      <a:fillStyleLst>
        <a:solidFill>
          <a:schemeClr val="phClr"/>
        </a:solidFill>
        <a:solidFill>
          <a:schemeClr val="phClr">
            <a:tint val="0"/>
          </a:schemeClr>
        </a:solidFill>
        <a:solidFill>
          <a:schemeClr val="phClr"/>
        </a:solidFill>
      </a:fillStyleLst>
      <a:lnStyleLst>
        <a:ln w="6350" cap="rnd" cmpd="sng" algn="ctr">
          <a:solidFill>
            <a:schemeClr val="phClr"/>
          </a:solidFill>
          <a:prstDash val="solid"/>
        </a:ln>
        <a:ln w="12700" cap="rnd" cmpd="sng" algn="ctr">
          <a:solidFill>
            <a:schemeClr val="phClr"/>
          </a:solidFill>
          <a:prstDash val="solid"/>
        </a:ln>
        <a:ln w="19050" cap="rnd"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objectDefaults>
    <a:spDef>
      <a:spPr>
        <a:solidFill>
          <a:schemeClr val="tx2"/>
        </a:solidFill>
        <a:ln>
          <a:noFill/>
        </a:ln>
      </a:spPr>
      <a:bodyPr lIns="54000" tIns="54000" rIns="54000" bIns="54000"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rgbClr val="747678"/>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1000" dirty="0" smtClean="0">
            <a:latin typeface="+mj-lt"/>
            <a:cs typeface="Arial" pitchFamily="34" charset="0"/>
          </a:defRPr>
        </a:defPPr>
      </a:lstStyle>
    </a:txDef>
  </a:objectDefaults>
  <a:extraClrSchemeLst>
    <a:extraClrScheme>
      <a:clrScheme name="KPMG Colours">
        <a:dk1>
          <a:srgbClr val="000000"/>
        </a:dk1>
        <a:lt1>
          <a:srgbClr val="FFFFFF"/>
        </a:lt1>
        <a:dk2>
          <a:srgbClr val="007C92"/>
        </a:dk2>
        <a:lt2>
          <a:srgbClr val="747678"/>
        </a:lt2>
        <a:accent1>
          <a:srgbClr val="8E258D"/>
        </a:accent1>
        <a:accent2>
          <a:srgbClr val="A79E70"/>
        </a:accent2>
        <a:accent3>
          <a:srgbClr val="7AB800"/>
        </a:accent3>
        <a:accent4>
          <a:srgbClr val="00338D"/>
        </a:accent4>
        <a:accent5>
          <a:srgbClr val="C84E00"/>
        </a:accent5>
        <a:accent6>
          <a:srgbClr val="EBB700"/>
        </a:accent6>
        <a:hlink>
          <a:srgbClr val="007C92"/>
        </a:hlink>
        <a:folHlink>
          <a:srgbClr val="8E258D"/>
        </a:folHlink>
      </a:clrScheme>
    </a:extraClrScheme>
  </a:extraClrSchemeLst>
  <a:custClrLst>
    <a:custClr name="Turquoise 100%">
      <a:srgbClr val="007C92"/>
    </a:custClr>
    <a:custClr name="Deep Purple 100%">
      <a:srgbClr val="8E258D"/>
    </a:custClr>
    <a:custClr name="Tan 100%">
      <a:srgbClr val="A79E70"/>
    </a:custClr>
    <a:custClr name="Bright Green 100%">
      <a:srgbClr val="7AB800"/>
    </a:custClr>
    <a:custClr name="Deep Blue 100%">
      <a:srgbClr val="00338D"/>
    </a:custClr>
    <a:custClr name="Orange 100%">
      <a:srgbClr val="C84E00"/>
    </a:custClr>
    <a:custClr name="Bright Yellow 100%">
      <a:srgbClr val="EBB700"/>
    </a:custClr>
    <a:custClr name="Powder Blue 100%">
      <a:srgbClr val="98C6EA"/>
    </a:custClr>
    <a:custClr name="Gray 100%">
      <a:srgbClr val="747678"/>
    </a:custClr>
    <a:custClr name="Red 100%">
      <a:srgbClr val="9E3039"/>
    </a:custClr>
    <a:custClr name="Turquoise 75%">
      <a:srgbClr val="409DAD"/>
    </a:custClr>
    <a:custClr name="Deep Purple 75%">
      <a:srgbClr val="AA5CAA"/>
    </a:custClr>
    <a:custClr name="Tan 75%">
      <a:srgbClr val="BDB694"/>
    </a:custClr>
    <a:custClr name="Bright Green 75%">
      <a:srgbClr val="9BCA40"/>
    </a:custClr>
    <a:custClr name="Deep Blue 75%">
      <a:srgbClr val="4066AA"/>
    </a:custClr>
    <a:custClr name="Orange 75%">
      <a:srgbClr val="D67A40"/>
    </a:custClr>
    <a:custClr name="Bright Yellow 75%">
      <a:srgbClr val="F0C940"/>
    </a:custClr>
    <a:custClr name="Powder Blue 75%">
      <a:srgbClr val="B2D4EF"/>
    </a:custClr>
    <a:custClr name="Gray 75%">
      <a:srgbClr val="97989A"/>
    </a:custClr>
    <a:custClr name="Red 75%">
      <a:srgbClr val="B6646B"/>
    </a:custClr>
    <a:custClr name="Turquoise 50%">
      <a:srgbClr val="80BEC9"/>
    </a:custClr>
    <a:custClr name="Deep Purple 50%">
      <a:srgbClr val="C792C6"/>
    </a:custClr>
    <a:custClr name="Tan 50%">
      <a:srgbClr val="D3CFB8"/>
    </a:custClr>
    <a:custClr name="Bright Green 50%">
      <a:srgbClr val="BDDC80"/>
    </a:custClr>
    <a:custClr name="Deep Blue 50%">
      <a:srgbClr val="8099C6"/>
    </a:custClr>
    <a:custClr name="Orange 50%">
      <a:srgbClr val="E3A780"/>
    </a:custClr>
    <a:custClr name="Bright Yellow 50%">
      <a:srgbClr val="F5DB7E"/>
    </a:custClr>
    <a:custClr name="Powder Blue 50%">
      <a:srgbClr val="CCE3F4"/>
    </a:custClr>
    <a:custClr name="Gray 50%">
      <a:srgbClr val="BABBBC"/>
    </a:custClr>
    <a:custClr name="Red 50%">
      <a:srgbClr val="CF989C"/>
    </a:custClr>
    <a:custClr name="Turquoise 25%">
      <a:srgbClr val="BFDEE4"/>
    </a:custClr>
    <a:custClr name="Deep Purple 25%">
      <a:srgbClr val="E3C9E3"/>
    </a:custClr>
    <a:custClr name="Tan 25%">
      <a:srgbClr val="E9E7DB"/>
    </a:custClr>
    <a:custClr name="Bright Green 25%">
      <a:srgbClr val="DEEDBF"/>
    </a:custClr>
    <a:custClr name="Deep Blue 25%">
      <a:srgbClr val="BFCCE3"/>
    </a:custClr>
    <a:custClr name="Orange 25%">
      <a:srgbClr val="F1D3BF"/>
    </a:custClr>
    <a:custClr name="Bright Yellow 25%">
      <a:srgbClr val="FAEDBF"/>
    </a:custClr>
    <a:custClr name="Powder Blue 25%">
      <a:srgbClr val="E5F1FA"/>
    </a:custClr>
    <a:custClr name="Gray 25%">
      <a:srgbClr val="DCDDDD"/>
    </a:custClr>
    <a:custClr name="Red 25%">
      <a:srgbClr val="E7CBCE"/>
    </a:custClr>
    <a:custClr name="Turquoise 10%">
      <a:srgbClr val="E5F2F4"/>
    </a:custClr>
    <a:custClr name="Deep Purple 10%">
      <a:srgbClr val="F3E9F3"/>
    </a:custClr>
    <a:custClr name="Tan 10%">
      <a:srgbClr val="F6F5F0"/>
    </a:custClr>
    <a:custClr name="Bright Green 10%">
      <a:srgbClr val="F1F8E5"/>
    </a:custClr>
    <a:custClr name="Deep Blue 10%">
      <a:srgbClr val="E5EAF3"/>
    </a:custClr>
    <a:custClr name="Orange 10%">
      <a:srgbClr val="F9EDE5"/>
    </a:custClr>
    <a:custClr name="Bright Yellow 10%">
      <a:srgbClr val="FDF8E5"/>
    </a:custClr>
    <a:custClr name="Powder Blue 10%">
      <a:srgbClr val="F4F9FD"/>
    </a:custClr>
    <a:custClr name="Gray 10%">
      <a:srgbClr val="F1F1F1"/>
    </a:custClr>
    <a:custClr name="Red 10%">
      <a:srgbClr val="F5EAEB"/>
    </a:custClr>
  </a:custClr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83637</TotalTime>
  <Words>16443</Words>
  <Application>Microsoft Office PowerPoint</Application>
  <PresentationFormat>Widescreen</PresentationFormat>
  <Paragraphs>2615</Paragraphs>
  <Slides>99</Slides>
  <Notes>39</Notes>
  <HiddenSlides>0</HiddenSlides>
  <MMClips>0</MMClips>
  <ScaleCrop>false</ScaleCrop>
  <HeadingPairs>
    <vt:vector size="8" baseType="variant">
      <vt:variant>
        <vt:lpstr>Fonts Used</vt:lpstr>
      </vt:variant>
      <vt:variant>
        <vt:i4>15</vt:i4>
      </vt:variant>
      <vt:variant>
        <vt:lpstr>Theme</vt:lpstr>
      </vt:variant>
      <vt:variant>
        <vt:i4>8</vt:i4>
      </vt:variant>
      <vt:variant>
        <vt:lpstr>Embedded OLE Servers</vt:lpstr>
      </vt:variant>
      <vt:variant>
        <vt:i4>2</vt:i4>
      </vt:variant>
      <vt:variant>
        <vt:lpstr>Slide Titles</vt:lpstr>
      </vt:variant>
      <vt:variant>
        <vt:i4>99</vt:i4>
      </vt:variant>
    </vt:vector>
  </HeadingPairs>
  <TitlesOfParts>
    <vt:vector size="124" baseType="lpstr">
      <vt:lpstr>Arial</vt:lpstr>
      <vt:lpstr>Arial Narrow</vt:lpstr>
      <vt:lpstr>Calibri</vt:lpstr>
      <vt:lpstr>Century Gothic</vt:lpstr>
      <vt:lpstr>KPMG Extralight</vt:lpstr>
      <vt:lpstr>Tahoma</vt:lpstr>
      <vt:lpstr>Times New Roman</vt:lpstr>
      <vt:lpstr>Univers 45 Light</vt:lpstr>
      <vt:lpstr>Univers 47 CondensedLight</vt:lpstr>
      <vt:lpstr>Univers for KPMG</vt:lpstr>
      <vt:lpstr>Univers for KPMG Cond</vt:lpstr>
      <vt:lpstr>Univers for KPMG Light</vt:lpstr>
      <vt:lpstr>Univers LT 45 Light</vt:lpstr>
      <vt:lpstr>Univers LT Std 45 Light</vt:lpstr>
      <vt:lpstr>Wingdings</vt:lpstr>
      <vt:lpstr>1_130916 - A4 Landscape master (3mm bleed and 6mm crop marks)</vt:lpstr>
      <vt:lpstr>2_130916 - A4 Landscape master (3mm bleed and 6mm crop marks)</vt:lpstr>
      <vt:lpstr>2_CREATE SCREEN</vt:lpstr>
      <vt:lpstr>10_130916 - A4 Landscape master (3mm bleed and 6mm crop marks)</vt:lpstr>
      <vt:lpstr>8_130916 - A4 Landscape master (3mm bleed and 6mm crop marks)</vt:lpstr>
      <vt:lpstr>7_130916 - A4 Landscape master (3mm bleed and 6mm crop marks)</vt:lpstr>
      <vt:lpstr>3_130916 - A4 Landscape master (3mm bleed and 6mm crop marks)</vt:lpstr>
      <vt:lpstr>4_130916 - A4 Landscape master (3mm bleed and 6mm crop marks)</vt:lpstr>
      <vt:lpstr>think-cell Slide</vt:lpstr>
      <vt:lpstr>Worksheet</vt:lpstr>
      <vt:lpstr>Digital Maturity Assessment Detailed Assessment Report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KPMG</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Olayinka, Omolara;Taiwo Ilesanmi;Yomi Aboyade-Cole;Motunrayo Bankole;Doyin Zaccheus;Wale Abioye</dc:creator>
  <cp:lastModifiedBy>Umeokafor, Chimaobi</cp:lastModifiedBy>
  <cp:revision>3857</cp:revision>
  <cp:lastPrinted>2017-11-28T07:05:03Z</cp:lastPrinted>
  <dcterms:created xsi:type="dcterms:W3CDTF">2016-10-31T13:23:06Z</dcterms:created>
  <dcterms:modified xsi:type="dcterms:W3CDTF">2018-10-29T12:16:07Z</dcterms:modified>
</cp:coreProperties>
</file>